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54"/>
  </p:notesMasterIdLst>
  <p:handoutMasterIdLst>
    <p:handoutMasterId r:id="rId55"/>
  </p:handoutMasterIdLst>
  <p:sldIdLst>
    <p:sldId id="372" r:id="rId2"/>
    <p:sldId id="401" r:id="rId3"/>
    <p:sldId id="485" r:id="rId4"/>
    <p:sldId id="484" r:id="rId5"/>
    <p:sldId id="483" r:id="rId6"/>
    <p:sldId id="486" r:id="rId7"/>
    <p:sldId id="487" r:id="rId8"/>
    <p:sldId id="455" r:id="rId9"/>
    <p:sldId id="404" r:id="rId10"/>
    <p:sldId id="488" r:id="rId11"/>
    <p:sldId id="491" r:id="rId12"/>
    <p:sldId id="424" r:id="rId13"/>
    <p:sldId id="456" r:id="rId14"/>
    <p:sldId id="490" r:id="rId15"/>
    <p:sldId id="489" r:id="rId16"/>
    <p:sldId id="492" r:id="rId17"/>
    <p:sldId id="457" r:id="rId18"/>
    <p:sldId id="402" r:id="rId19"/>
    <p:sldId id="493" r:id="rId20"/>
    <p:sldId id="394" r:id="rId21"/>
    <p:sldId id="459" r:id="rId22"/>
    <p:sldId id="494" r:id="rId23"/>
    <p:sldId id="413" r:id="rId24"/>
    <p:sldId id="396" r:id="rId25"/>
    <p:sldId id="495" r:id="rId26"/>
    <p:sldId id="415" r:id="rId27"/>
    <p:sldId id="496" r:id="rId28"/>
    <p:sldId id="498" r:id="rId29"/>
    <p:sldId id="472" r:id="rId30"/>
    <p:sldId id="499" r:id="rId31"/>
    <p:sldId id="392" r:id="rId32"/>
    <p:sldId id="478" r:id="rId33"/>
    <p:sldId id="500" r:id="rId34"/>
    <p:sldId id="516" r:id="rId35"/>
    <p:sldId id="517" r:id="rId36"/>
    <p:sldId id="479" r:id="rId37"/>
    <p:sldId id="513" r:id="rId38"/>
    <p:sldId id="514" r:id="rId39"/>
    <p:sldId id="515" r:id="rId40"/>
    <p:sldId id="512" r:id="rId41"/>
    <p:sldId id="440" r:id="rId42"/>
    <p:sldId id="501" r:id="rId43"/>
    <p:sldId id="510" r:id="rId44"/>
    <p:sldId id="503" r:id="rId45"/>
    <p:sldId id="504" r:id="rId46"/>
    <p:sldId id="520" r:id="rId47"/>
    <p:sldId id="521" r:id="rId48"/>
    <p:sldId id="519" r:id="rId49"/>
    <p:sldId id="505" r:id="rId50"/>
    <p:sldId id="506" r:id="rId51"/>
    <p:sldId id="508" r:id="rId52"/>
    <p:sldId id="509" r:id="rId5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A02E5F"/>
    <a:srgbClr val="1C2DD2"/>
    <a:srgbClr val="008000"/>
    <a:srgbClr val="CCFF66"/>
    <a:srgbClr val="66FF33"/>
    <a:srgbClr val="99FF33"/>
    <a:srgbClr val="99FF99"/>
    <a:srgbClr val="78B832"/>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871" autoAdjust="0"/>
    <p:restoredTop sz="94203" autoAdjust="0"/>
  </p:normalViewPr>
  <p:slideViewPr>
    <p:cSldViewPr>
      <p:cViewPr varScale="1">
        <p:scale>
          <a:sx n="68" d="100"/>
          <a:sy n="68" d="100"/>
        </p:scale>
        <p:origin x="78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3344E1B-1CE3-4A68-A281-E1D42C30C4E0}" type="datetimeFigureOut">
              <a:rPr lang="el-GR" smtClean="0"/>
              <a:pPr/>
              <a:t>29/7/2023</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B7DED0-8C2B-42CE-B67B-835ECD4CB9D1}" type="slidenum">
              <a:rPr lang="el-GR" smtClean="0"/>
              <a:pPr/>
              <a:t>‹#›</a:t>
            </a:fld>
            <a:endParaRPr lang="el-G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EFB64A-8DFB-400D-8E47-E9EA509D4CEC}" type="datetimeFigureOut">
              <a:rPr lang="el-GR" smtClean="0"/>
              <a:pPr/>
              <a:t>29/7/2023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56685B-F1EE-412A-BD75-E69196172EA6}" type="slidenum">
              <a:rPr lang="el-GR" smtClean="0"/>
              <a:pPr/>
              <a:t>‹#›</a:t>
            </a:fld>
            <a:endParaRPr lang="el-GR"/>
          </a:p>
        </p:txBody>
      </p:sp>
    </p:spTree>
    <p:extLst>
      <p:ext uri="{BB962C8B-B14F-4D97-AF65-F5344CB8AC3E}">
        <p14:creationId xmlns:p14="http://schemas.microsoft.com/office/powerpoint/2010/main" val="2746512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14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16</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17</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18</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19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2</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20</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21</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22</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23</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24</a:t>
            </a:fld>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25</a:t>
            </a:fld>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26</a:t>
            </a:fld>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27</a:t>
            </a:fld>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28</a:t>
            </a:fld>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29</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3</a:t>
            </a:fld>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30</a:t>
            </a:fld>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31</a:t>
            </a:fld>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32</a:t>
            </a:fld>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33</a:t>
            </a:fld>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34</a:t>
            </a:fld>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35</a:t>
            </a:fld>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36</a:t>
            </a:fld>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37</a:t>
            </a:fld>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38</a:t>
            </a:fld>
            <a:endParaRPr 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39</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4</a:t>
            </a:fld>
            <a:endParaRPr 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40</a:t>
            </a:fld>
            <a:endParaRPr 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41</a:t>
            </a:fld>
            <a:endParaRPr lang="el-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42</a:t>
            </a:fld>
            <a:endParaRPr lang="el-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43</a:t>
            </a:fld>
            <a:endParaRPr lang="el-G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44</a:t>
            </a:fld>
            <a:endParaRPr lang="el-G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45</a:t>
            </a:fld>
            <a:endParaRPr lang="el-G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46</a:t>
            </a:fld>
            <a:endParaRPr lang="el-G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47</a:t>
            </a:fld>
            <a:endParaRPr lang="el-G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48</a:t>
            </a:fld>
            <a:endParaRPr lang="el-G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49</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5</a:t>
            </a:fld>
            <a:endParaRPr lang="el-G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50</a:t>
            </a:fld>
            <a:endParaRPr lang="el-G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51</a:t>
            </a:fld>
            <a:endParaRPr lang="el-G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52</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l-GR" b="0" dirty="0"/>
          </a:p>
        </p:txBody>
      </p:sp>
      <p:sp>
        <p:nvSpPr>
          <p:cNvPr id="4" name="3 - Θέση αριθμού διαφάνειας"/>
          <p:cNvSpPr>
            <a:spLocks noGrp="1"/>
          </p:cNvSpPr>
          <p:nvPr>
            <p:ph type="sldNum" sz="quarter" idx="10"/>
          </p:nvPr>
        </p:nvSpPr>
        <p:spPr/>
        <p:txBody>
          <a:bodyPr/>
          <a:lstStyle/>
          <a:p>
            <a:fld id="{DC56685B-F1EE-412A-BD75-E69196172EA6}"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11F5D2CB-08DA-4F85-95BB-254AB697634D}" type="datetimeFigureOut">
              <a:rPr lang="el-GR" smtClean="0"/>
              <a:pPr/>
              <a:t>29/7/2023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BBE8667-CE83-47BA-89FD-A372316410A8}"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11F5D2CB-08DA-4F85-95BB-254AB697634D}" type="datetimeFigureOut">
              <a:rPr lang="el-GR" smtClean="0"/>
              <a:pPr/>
              <a:t>29/7/2023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BBE8667-CE83-47BA-89FD-A372316410A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11F5D2CB-08DA-4F85-95BB-254AB697634D}" type="datetimeFigureOut">
              <a:rPr lang="el-GR" smtClean="0"/>
              <a:pPr/>
              <a:t>29/7/2023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BBE8667-CE83-47BA-89FD-A372316410A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11F5D2CB-08DA-4F85-95BB-254AB697634D}" type="datetimeFigureOut">
              <a:rPr lang="el-GR" smtClean="0"/>
              <a:pPr/>
              <a:t>29/7/2023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BBE8667-CE83-47BA-89FD-A372316410A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1F5D2CB-08DA-4F85-95BB-254AB697634D}" type="datetimeFigureOut">
              <a:rPr lang="el-GR" smtClean="0"/>
              <a:pPr/>
              <a:t>29/7/2023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BBE8667-CE83-47BA-89FD-A372316410A8}"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11F5D2CB-08DA-4F85-95BB-254AB697634D}" type="datetimeFigureOut">
              <a:rPr lang="el-GR" smtClean="0"/>
              <a:pPr/>
              <a:t>29/7/2023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BBE8667-CE83-47BA-89FD-A372316410A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11F5D2CB-08DA-4F85-95BB-254AB697634D}" type="datetimeFigureOut">
              <a:rPr lang="el-GR" smtClean="0"/>
              <a:pPr/>
              <a:t>29/7/2023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BBE8667-CE83-47BA-89FD-A372316410A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11F5D2CB-08DA-4F85-95BB-254AB697634D}" type="datetimeFigureOut">
              <a:rPr lang="el-GR" smtClean="0"/>
              <a:pPr/>
              <a:t>29/7/2023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BBE8667-CE83-47BA-89FD-A372316410A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1F5D2CB-08DA-4F85-95BB-254AB697634D}" type="datetimeFigureOut">
              <a:rPr lang="el-GR" smtClean="0"/>
              <a:pPr/>
              <a:t>29/7/2023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BBE8667-CE83-47BA-89FD-A372316410A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1F5D2CB-08DA-4F85-95BB-254AB697634D}" type="datetimeFigureOut">
              <a:rPr lang="el-GR" smtClean="0"/>
              <a:pPr/>
              <a:t>29/7/2023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BBE8667-CE83-47BA-89FD-A372316410A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1F5D2CB-08DA-4F85-95BB-254AB697634D}" type="datetimeFigureOut">
              <a:rPr lang="el-GR" smtClean="0"/>
              <a:pPr/>
              <a:t>29/7/2023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BBE8667-CE83-47BA-89FD-A372316410A8}"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F5D2CB-08DA-4F85-95BB-254AB697634D}" type="datetimeFigureOut">
              <a:rPr lang="el-GR" smtClean="0"/>
              <a:pPr/>
              <a:t>29/7/2023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BE8667-CE83-47BA-89FD-A372316410A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22 - Ορθογώνιο">
            <a:extLst>
              <a:ext uri="{FF2B5EF4-FFF2-40B4-BE49-F238E27FC236}">
                <a16:creationId xmlns:a16="http://schemas.microsoft.com/office/drawing/2014/main" id="{8AA86820-DE99-B0E8-ABC9-F51FBA9A7D36}"/>
              </a:ext>
            </a:extLst>
          </p:cNvPr>
          <p:cNvSpPr/>
          <p:nvPr/>
        </p:nvSpPr>
        <p:spPr>
          <a:xfrm>
            <a:off x="188398" y="185467"/>
            <a:ext cx="8767204" cy="645824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12" name="Ομάδα 11">
            <a:extLst>
              <a:ext uri="{FF2B5EF4-FFF2-40B4-BE49-F238E27FC236}">
                <a16:creationId xmlns:a16="http://schemas.microsoft.com/office/drawing/2014/main" id="{5BBAE711-F52E-B601-4E9C-DAE60B083E36}"/>
              </a:ext>
            </a:extLst>
          </p:cNvPr>
          <p:cNvGrpSpPr/>
          <p:nvPr/>
        </p:nvGrpSpPr>
        <p:grpSpPr>
          <a:xfrm>
            <a:off x="182134" y="5733258"/>
            <a:ext cx="8779731" cy="1224531"/>
            <a:chOff x="107504" y="5733258"/>
            <a:chExt cx="8928992" cy="1224531"/>
          </a:xfrm>
        </p:grpSpPr>
        <p:pic>
          <p:nvPicPr>
            <p:cNvPr id="15" name="Picture 3" descr="G:\Katia\Διδακτορική Διατριβή\Kείμενο\Εικόνες\slide2.jpg">
              <a:extLst>
                <a:ext uri="{FF2B5EF4-FFF2-40B4-BE49-F238E27FC236}">
                  <a16:creationId xmlns:a16="http://schemas.microsoft.com/office/drawing/2014/main" id="{CDA15A9F-1394-B3B7-C4AA-4C1CD610CB24}"/>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7" name="Γραφικό 16" descr="Ψάρι με συμπαγές γέμισμα">
              <a:extLst>
                <a:ext uri="{FF2B5EF4-FFF2-40B4-BE49-F238E27FC236}">
                  <a16:creationId xmlns:a16="http://schemas.microsoft.com/office/drawing/2014/main" id="{3E7201C8-8C02-D4D0-32FA-941D185AE3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8" name="Γραφικό 17" descr="Ψάρι με συμπαγές γέμισμα">
              <a:extLst>
                <a:ext uri="{FF2B5EF4-FFF2-40B4-BE49-F238E27FC236}">
                  <a16:creationId xmlns:a16="http://schemas.microsoft.com/office/drawing/2014/main" id="{B99C9860-060A-451F-E70F-761C23B31F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9" name="Γραφικό 18" descr="Ανταγωνισμός με συμπαγές γέμισμα">
              <a:extLst>
                <a:ext uri="{FF2B5EF4-FFF2-40B4-BE49-F238E27FC236}">
                  <a16:creationId xmlns:a16="http://schemas.microsoft.com/office/drawing/2014/main" id="{C9A56C20-4627-F557-BFF1-1C6B177E185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13" name="2 - Υπότιτλος"/>
          <p:cNvSpPr txBox="1">
            <a:spLocks/>
          </p:cNvSpPr>
          <p:nvPr/>
        </p:nvSpPr>
        <p:spPr>
          <a:xfrm>
            <a:off x="3095266" y="4093621"/>
            <a:ext cx="3096344" cy="71438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trike="noStrike" kern="1200" cap="none" spc="0" normalizeH="0" baseline="0" noProof="0" dirty="0">
              <a:ln>
                <a:noFill/>
              </a:ln>
              <a:effectLst/>
              <a:uLnTx/>
              <a:uFillTx/>
              <a:latin typeface="Arial" pitchFamily="34" charset="0"/>
              <a:cs typeface="Arial" pitchFamily="34" charset="0"/>
            </a:endParaRPr>
          </a:p>
        </p:txBody>
      </p:sp>
      <p:cxnSp>
        <p:nvCxnSpPr>
          <p:cNvPr id="16" name="15 - Ευθεία γραμμή σύνδεσης"/>
          <p:cNvCxnSpPr/>
          <p:nvPr/>
        </p:nvCxnSpPr>
        <p:spPr>
          <a:xfrm>
            <a:off x="642910" y="5072074"/>
            <a:ext cx="7920880" cy="0"/>
          </a:xfrm>
          <a:prstGeom prst="line">
            <a:avLst/>
          </a:prstGeom>
          <a:ln w="25400">
            <a:solidFill>
              <a:srgbClr val="3DACD3"/>
            </a:solidFill>
          </a:ln>
        </p:spPr>
        <p:style>
          <a:lnRef idx="1">
            <a:schemeClr val="accent1"/>
          </a:lnRef>
          <a:fillRef idx="0">
            <a:schemeClr val="accent1"/>
          </a:fillRef>
          <a:effectRef idx="0">
            <a:schemeClr val="accent1"/>
          </a:effectRef>
          <a:fontRef idx="minor">
            <a:schemeClr val="tx1"/>
          </a:fontRef>
        </p:style>
      </p:cxnSp>
      <p:sp>
        <p:nvSpPr>
          <p:cNvPr id="22" name="1 - Τίτλος"/>
          <p:cNvSpPr txBox="1">
            <a:spLocks/>
          </p:cNvSpPr>
          <p:nvPr/>
        </p:nvSpPr>
        <p:spPr>
          <a:xfrm>
            <a:off x="288602" y="1268765"/>
            <a:ext cx="8387854" cy="2324791"/>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lvl="0" algn="ctr">
              <a:lnSpc>
                <a:spcPts val="5600"/>
              </a:lnSpc>
              <a:spcBef>
                <a:spcPct val="0"/>
              </a:spcBef>
              <a:defRPr/>
            </a:pPr>
            <a:r>
              <a:rPr lang="el-GR" sz="4000" b="1" dirty="0">
                <a:solidFill>
                  <a:srgbClr val="A02E5F"/>
                </a:solidFill>
                <a:latin typeface="Arial" panose="020B0604020202020204" pitchFamily="34" charset="0"/>
                <a:cs typeface="Arial" panose="020B0604020202020204" pitchFamily="34" charset="0"/>
              </a:rPr>
              <a:t>Χρηματοδοτικά εργαλεία</a:t>
            </a:r>
          </a:p>
        </p:txBody>
      </p:sp>
      <p:sp>
        <p:nvSpPr>
          <p:cNvPr id="14" name="2 - Υπότιτλος"/>
          <p:cNvSpPr txBox="1">
            <a:spLocks/>
          </p:cNvSpPr>
          <p:nvPr/>
        </p:nvSpPr>
        <p:spPr>
          <a:xfrm>
            <a:off x="1151620" y="5143511"/>
            <a:ext cx="7164796" cy="113953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300" b="1" i="0" u="none" strike="noStrike" kern="1200" cap="none" spc="0" normalizeH="0" baseline="0" noProof="0" dirty="0">
              <a:ln>
                <a:noFill/>
              </a:ln>
              <a:effectLst/>
              <a:uLnTx/>
              <a:uFillTx/>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332656"/>
            <a:ext cx="8229600" cy="648072"/>
          </a:xfrm>
        </p:spPr>
        <p:txBody>
          <a:bodyPr>
            <a:normAutofit/>
          </a:bodyPr>
          <a:lstStyle/>
          <a:p>
            <a:r>
              <a:rPr lang="el-GR" sz="3200" dirty="0"/>
              <a:t>Τραπεζικός Δανεισμός</a:t>
            </a:r>
            <a:endParaRPr lang="en-US" sz="3200" dirty="0"/>
          </a:p>
        </p:txBody>
      </p:sp>
      <p:sp>
        <p:nvSpPr>
          <p:cNvPr id="16" name="21 - Ορθογώνιο"/>
          <p:cNvSpPr/>
          <p:nvPr/>
        </p:nvSpPr>
        <p:spPr>
          <a:xfrm>
            <a:off x="573182" y="1412383"/>
            <a:ext cx="7959258" cy="4042133"/>
          </a:xfrm>
          <a:prstGeom prst="rect">
            <a:avLst/>
          </a:prstGeom>
        </p:spPr>
        <p:txBody>
          <a:bodyPr wrap="square">
            <a:spAutoFit/>
          </a:bodyPr>
          <a:lstStyle/>
          <a:p>
            <a:pPr algn="just">
              <a:lnSpc>
                <a:spcPct val="150000"/>
              </a:lnSpc>
            </a:pPr>
            <a:r>
              <a:rPr lang="el-GR" sz="1600" dirty="0">
                <a:latin typeface="Arial"/>
                <a:cs typeface="Arial"/>
              </a:rPr>
              <a:t>Το δάνειο είναι η παροχή κεφαλαίου από κάποιο φυσικό ή νομικό πρόσωπο, κατά κανόνα τραπεζικό ή άλλο πιστωτικό ίδρυμα στον ενδιαφερόμενο χρήστη, με την υποχρέωση επιστροφής του κεφαλαίου εντός ορισμένου χρόνου και αυξημένου κατά τον συμφωνημένο τόκο.</a:t>
            </a:r>
          </a:p>
          <a:p>
            <a:pPr algn="r">
              <a:lnSpc>
                <a:spcPct val="150000"/>
              </a:lnSpc>
            </a:pPr>
            <a:r>
              <a:rPr lang="el-GR" sz="1200" dirty="0">
                <a:latin typeface="Arial"/>
                <a:cs typeface="Arial"/>
              </a:rPr>
              <a:t> (Παπακωνστατντίνου, Ε., Μαρκοπούλου, Δ., 2015)</a:t>
            </a:r>
          </a:p>
          <a:p>
            <a:pPr algn="just">
              <a:lnSpc>
                <a:spcPct val="150000"/>
              </a:lnSpc>
            </a:pPr>
            <a:endParaRPr lang="el-GR" sz="1600" dirty="0">
              <a:latin typeface="Arial"/>
              <a:cs typeface="Arial"/>
            </a:endParaRPr>
          </a:p>
          <a:p>
            <a:pPr algn="just">
              <a:lnSpc>
                <a:spcPct val="150000"/>
              </a:lnSpc>
            </a:pPr>
            <a:r>
              <a:rPr lang="el-GR" sz="1600" dirty="0">
                <a:latin typeface="Arial"/>
                <a:cs typeface="Arial"/>
              </a:rPr>
              <a:t>Παρά την πληθώρα σύγχρονων χρηματοδοτικών εργαλείων την τελαυταία δεκαετία υπολογίζεται ότι μία στις τρείς επιχειρήσεις εξακολουθεί να κάνει χρήση του τραπεζικού δανεισμού.</a:t>
            </a:r>
          </a:p>
          <a:p>
            <a:pPr algn="just">
              <a:lnSpc>
                <a:spcPct val="150000"/>
              </a:lnSpc>
            </a:pPr>
            <a:endParaRPr lang="el-GR" sz="1600" dirty="0">
              <a:latin typeface="Arial"/>
              <a:cs typeface="Arial"/>
            </a:endParaRPr>
          </a:p>
          <a:p>
            <a:pPr algn="just">
              <a:lnSpc>
                <a:spcPct val="150000"/>
              </a:lnSpc>
            </a:pPr>
            <a:endParaRPr lang="el-GR" sz="1600" dirty="0">
              <a:latin typeface="Arial"/>
              <a:cs typeface="Arial"/>
            </a:endParaRPr>
          </a:p>
        </p:txBody>
      </p:sp>
    </p:spTree>
    <p:extLst>
      <p:ext uri="{BB962C8B-B14F-4D97-AF65-F5344CB8AC3E}">
        <p14:creationId xmlns:p14="http://schemas.microsoft.com/office/powerpoint/2010/main" val="212000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332656"/>
            <a:ext cx="8229600" cy="648072"/>
          </a:xfrm>
        </p:spPr>
        <p:txBody>
          <a:bodyPr>
            <a:normAutofit/>
          </a:bodyPr>
          <a:lstStyle/>
          <a:p>
            <a:r>
              <a:rPr lang="el-GR" sz="3200" dirty="0"/>
              <a:t>Τραπεζικός Δανεισμός</a:t>
            </a:r>
            <a:endParaRPr lang="en-US" sz="3200" dirty="0"/>
          </a:p>
        </p:txBody>
      </p:sp>
      <p:sp>
        <p:nvSpPr>
          <p:cNvPr id="16" name="21 - Ορθογώνιο"/>
          <p:cNvSpPr/>
          <p:nvPr/>
        </p:nvSpPr>
        <p:spPr>
          <a:xfrm>
            <a:off x="573182" y="1052736"/>
            <a:ext cx="7959258" cy="1918474"/>
          </a:xfrm>
          <a:prstGeom prst="rect">
            <a:avLst/>
          </a:prstGeom>
        </p:spPr>
        <p:txBody>
          <a:bodyPr wrap="square">
            <a:spAutoFit/>
          </a:bodyPr>
          <a:lstStyle/>
          <a:p>
            <a:pPr algn="just">
              <a:lnSpc>
                <a:spcPct val="150000"/>
              </a:lnSpc>
            </a:pPr>
            <a:r>
              <a:rPr lang="el-GR" sz="1600" dirty="0">
                <a:latin typeface="Arial"/>
                <a:cs typeface="Arial"/>
              </a:rPr>
              <a:t>Όμως, σύμφωνα με την τριμηνιαία έρευνα της Ευρωπαϊκής Κεντρικής Τράπεζας σε 158 μεγάλα χρηματοπιστωτικά ιδρύματα, τους τελευταίους μήνες του 2023 η ζήτηση για δάνεια από τις επιχειρήσεις μειώθηκε με τον ταχύτερο ρυθμό που έχει καταγραφεί από το 2003, εξαιτίας του γεγονότος ότι οι τράπεζες έχουν αυστηροποιήσει τα κριτήρια δανεισμού.</a:t>
            </a:r>
          </a:p>
        </p:txBody>
      </p:sp>
      <p:pic>
        <p:nvPicPr>
          <p:cNvPr id="2" name="Picture 1"/>
          <p:cNvPicPr>
            <a:picLocks noChangeAspect="1"/>
          </p:cNvPicPr>
          <p:nvPr/>
        </p:nvPicPr>
        <p:blipFill>
          <a:blip r:embed="rId8"/>
          <a:stretch>
            <a:fillRect/>
          </a:stretch>
        </p:blipFill>
        <p:spPr>
          <a:xfrm>
            <a:off x="1403648" y="2924944"/>
            <a:ext cx="6350000" cy="3441700"/>
          </a:xfrm>
          <a:prstGeom prst="rect">
            <a:avLst/>
          </a:prstGeom>
        </p:spPr>
      </p:pic>
    </p:spTree>
    <p:extLst>
      <p:ext uri="{BB962C8B-B14F-4D97-AF65-F5344CB8AC3E}">
        <p14:creationId xmlns:p14="http://schemas.microsoft.com/office/powerpoint/2010/main" val="56348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332656"/>
            <a:ext cx="8229600" cy="648072"/>
          </a:xfrm>
        </p:spPr>
        <p:txBody>
          <a:bodyPr>
            <a:normAutofit/>
          </a:bodyPr>
          <a:lstStyle/>
          <a:p>
            <a:r>
              <a:rPr lang="el-GR" sz="3200" dirty="0"/>
              <a:t>Τραπεζικός Δανεισμός</a:t>
            </a:r>
            <a:endParaRPr lang="en-US" sz="3200" dirty="0"/>
          </a:p>
        </p:txBody>
      </p:sp>
      <p:sp>
        <p:nvSpPr>
          <p:cNvPr id="16" name="21 - Ορθογώνιο"/>
          <p:cNvSpPr/>
          <p:nvPr/>
        </p:nvSpPr>
        <p:spPr>
          <a:xfrm>
            <a:off x="573182" y="1199255"/>
            <a:ext cx="7959258" cy="4503798"/>
          </a:xfrm>
          <a:prstGeom prst="rect">
            <a:avLst/>
          </a:prstGeom>
        </p:spPr>
        <p:txBody>
          <a:bodyPr wrap="square">
            <a:spAutoFit/>
          </a:bodyPr>
          <a:lstStyle/>
          <a:p>
            <a:pPr algn="just">
              <a:lnSpc>
                <a:spcPct val="150000"/>
              </a:lnSpc>
            </a:pPr>
            <a:r>
              <a:rPr lang="el-GR" sz="1600" dirty="0">
                <a:latin typeface="Arial"/>
                <a:cs typeface="Arial"/>
              </a:rPr>
              <a:t>Οι τράπεζες προσφέρουν προϊόντα χορήγησης αρχικού κεφαλαίου με συγκεκριμένους όρους για κάθε ύψος ποσού όπως το επιτόκιο ή η διάρκεια αποπληρωμής. Η τράπεζα ζητά το επιχειρηματικό σχέδιο και τα δικαιολογητικά και μετά την κατάθεσή τους αρχίζει η διαδικασία αξιολόγησης της έγκρισης δανείου.</a:t>
            </a:r>
          </a:p>
          <a:p>
            <a:pPr algn="just">
              <a:lnSpc>
                <a:spcPct val="150000"/>
              </a:lnSpc>
            </a:pPr>
            <a:endParaRPr lang="el-GR" sz="1600" dirty="0">
              <a:latin typeface="Arial"/>
              <a:cs typeface="Arial"/>
            </a:endParaRPr>
          </a:p>
          <a:p>
            <a:pPr algn="just">
              <a:lnSpc>
                <a:spcPct val="150000"/>
              </a:lnSpc>
            </a:pPr>
            <a:endParaRPr lang="el-GR" sz="1600" dirty="0">
              <a:latin typeface="Arial"/>
              <a:cs typeface="Arial"/>
            </a:endParaRPr>
          </a:p>
          <a:p>
            <a:pPr algn="just">
              <a:lnSpc>
                <a:spcPct val="150000"/>
              </a:lnSpc>
            </a:pPr>
            <a:r>
              <a:rPr lang="el-GR" sz="1600" dirty="0">
                <a:latin typeface="Arial"/>
                <a:cs typeface="Arial"/>
              </a:rPr>
              <a:t>Οι τράπεζες παρέχουν διάφορα είδη τραπεζικής χρηματοδότησης όπως βραχυχρόνια, μακροχρόνια, τραπεζική πίστωση. Συνήθως, οι τράπεζες προσφέρουν στις επιχειρήσεις δύο μεγάλες κατηγορίες δανείων: τα Βραχυπρόθεσμα Δάνεια και</a:t>
            </a:r>
          </a:p>
          <a:p>
            <a:pPr algn="just">
              <a:lnSpc>
                <a:spcPct val="150000"/>
              </a:lnSpc>
            </a:pPr>
            <a:r>
              <a:rPr lang="el-GR" sz="1600" dirty="0">
                <a:latin typeface="Arial"/>
                <a:cs typeface="Arial"/>
              </a:rPr>
              <a:t>τα Μακροπρόθεσμα Δάνεια.</a:t>
            </a:r>
          </a:p>
          <a:p>
            <a:pPr algn="r">
              <a:lnSpc>
                <a:spcPct val="150000"/>
              </a:lnSpc>
            </a:pPr>
            <a:r>
              <a:rPr lang="el-GR" sz="1600" dirty="0">
                <a:latin typeface="Arial"/>
                <a:cs typeface="Arial"/>
              </a:rPr>
              <a:t> </a:t>
            </a:r>
            <a:r>
              <a:rPr lang="el-GR" sz="1200" dirty="0">
                <a:latin typeface="Arial"/>
                <a:cs typeface="Arial"/>
              </a:rPr>
              <a:t>(Μπελεγρή Ρομπόλη Α. Πορφύρης Ν. 2015)</a:t>
            </a:r>
          </a:p>
          <a:p>
            <a:pPr algn="just">
              <a:lnSpc>
                <a:spcPct val="150000"/>
              </a:lnSpc>
            </a:pPr>
            <a:endParaRPr lang="el-GR" sz="1600" dirty="0">
              <a:latin typeface="Arial"/>
              <a:cs typeface="Arial"/>
            </a:endParaRPr>
          </a:p>
        </p:txBody>
      </p:sp>
    </p:spTree>
    <p:extLst>
      <p:ext uri="{BB962C8B-B14F-4D97-AF65-F5344CB8AC3E}">
        <p14:creationId xmlns:p14="http://schemas.microsoft.com/office/powerpoint/2010/main" val="52060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332656"/>
            <a:ext cx="8229600" cy="648072"/>
          </a:xfrm>
        </p:spPr>
        <p:txBody>
          <a:bodyPr>
            <a:normAutofit/>
          </a:bodyPr>
          <a:lstStyle/>
          <a:p>
            <a:r>
              <a:rPr lang="el-GR" sz="3200" dirty="0"/>
              <a:t>Βραχυπρόθεσμα Δάνεια</a:t>
            </a:r>
            <a:endParaRPr lang="en-US" sz="3200" dirty="0"/>
          </a:p>
        </p:txBody>
      </p:sp>
      <p:sp>
        <p:nvSpPr>
          <p:cNvPr id="16" name="21 - Ορθογώνιο"/>
          <p:cNvSpPr/>
          <p:nvPr/>
        </p:nvSpPr>
        <p:spPr>
          <a:xfrm>
            <a:off x="573182" y="1199255"/>
            <a:ext cx="7959258" cy="4503798"/>
          </a:xfrm>
          <a:prstGeom prst="rect">
            <a:avLst/>
          </a:prstGeom>
        </p:spPr>
        <p:txBody>
          <a:bodyPr wrap="square">
            <a:spAutoFit/>
          </a:bodyPr>
          <a:lstStyle/>
          <a:p>
            <a:pPr algn="just">
              <a:lnSpc>
                <a:spcPct val="150000"/>
              </a:lnSpc>
            </a:pPr>
            <a:r>
              <a:rPr lang="el-GR" sz="1600" dirty="0">
                <a:latin typeface="Arial"/>
                <a:cs typeface="Arial"/>
              </a:rPr>
              <a:t>Τα βραχυπρόθεσμα δάνεια παρέχονται για σύντομες χρονικές περιόδους, συνήθως για περιόδους ένα ή δύο έτη. Αυτού του είδους τα δάνεια χορηγούνται με σκοπό να καλύψουν έκτακτες ανάγκες ή να διαχειριστούν προσωρινά περιορισμένα οικονομικά προβλήματα.</a:t>
            </a:r>
          </a:p>
          <a:p>
            <a:pPr algn="just">
              <a:lnSpc>
                <a:spcPct val="150000"/>
              </a:lnSpc>
            </a:pPr>
            <a:endParaRPr lang="el-GR" sz="1600" dirty="0">
              <a:latin typeface="Arial"/>
              <a:cs typeface="Arial"/>
            </a:endParaRPr>
          </a:p>
          <a:p>
            <a:pPr algn="just">
              <a:lnSpc>
                <a:spcPct val="150000"/>
              </a:lnSpc>
            </a:pPr>
            <a:r>
              <a:rPr lang="el-GR" sz="1600" dirty="0">
                <a:latin typeface="Arial"/>
                <a:cs typeface="Arial"/>
              </a:rPr>
              <a:t>Συνήθως χρησιμοποιούνται από επιχειρήσεις για να χρηματοδοτήσουν κυκλοφοριακά κεφάλαια, δηλαδή να καλύψουν μικροποσότητες για αγορές προμηθειών, πληρωμές μισθολογίων, ή να ανταπεξέλθουν σε πρόσκαιρες οικονομικές δυσκολίες. Συχνά, τέτοιου είδους δάνεια εξυπηρετούν τον χρηματοδοτικό προγραμματισμό ενός επιχειρηματικού κύκλου, καθώς μπορούν να βοηθήσουν στη διατήρηση της ρευστότητας της επιχείρησης.</a:t>
            </a:r>
          </a:p>
          <a:p>
            <a:pPr algn="just">
              <a:lnSpc>
                <a:spcPct val="150000"/>
              </a:lnSpc>
            </a:pPr>
            <a:endParaRPr lang="el-GR" sz="1600" dirty="0">
              <a:latin typeface="Arial"/>
              <a:cs typeface="Arial"/>
            </a:endParaRPr>
          </a:p>
        </p:txBody>
      </p:sp>
    </p:spTree>
    <p:extLst>
      <p:ext uri="{BB962C8B-B14F-4D97-AF65-F5344CB8AC3E}">
        <p14:creationId xmlns:p14="http://schemas.microsoft.com/office/powerpoint/2010/main" val="373538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332656"/>
            <a:ext cx="8229600" cy="648072"/>
          </a:xfrm>
        </p:spPr>
        <p:txBody>
          <a:bodyPr>
            <a:normAutofit/>
          </a:bodyPr>
          <a:lstStyle/>
          <a:p>
            <a:r>
              <a:rPr lang="el-GR" sz="3200" dirty="0"/>
              <a:t>Βραχυπρόθεσμα Δάνεια</a:t>
            </a:r>
            <a:endParaRPr lang="en-US" sz="3200" dirty="0"/>
          </a:p>
        </p:txBody>
      </p:sp>
      <p:sp>
        <p:nvSpPr>
          <p:cNvPr id="16" name="21 - Ορθογώνιο"/>
          <p:cNvSpPr/>
          <p:nvPr/>
        </p:nvSpPr>
        <p:spPr>
          <a:xfrm>
            <a:off x="573182" y="1199255"/>
            <a:ext cx="7959258" cy="3308598"/>
          </a:xfrm>
          <a:prstGeom prst="rect">
            <a:avLst/>
          </a:prstGeom>
        </p:spPr>
        <p:txBody>
          <a:bodyPr wrap="square">
            <a:spAutoFit/>
          </a:bodyPr>
          <a:lstStyle/>
          <a:p>
            <a:pPr algn="just">
              <a:lnSpc>
                <a:spcPct val="150000"/>
              </a:lnSpc>
            </a:pPr>
            <a:r>
              <a:rPr lang="el-GR" sz="1600" dirty="0">
                <a:latin typeface="Arial"/>
                <a:cs typeface="Arial"/>
              </a:rPr>
              <a:t>Τα βραχυπρόθεσμα δάνεια μπορούν να παρασχεθούν από τράπεζες και άλλα χρηματοπιστωτικά ιδρύματα ή ακόμη και από τους προμηθευτές των επιχειρήσεων. </a:t>
            </a:r>
          </a:p>
          <a:p>
            <a:pPr algn="just">
              <a:lnSpc>
                <a:spcPct val="150000"/>
              </a:lnSpc>
            </a:pPr>
            <a:endParaRPr lang="el-GR" sz="1600" dirty="0">
              <a:latin typeface="Arial"/>
              <a:cs typeface="Arial"/>
            </a:endParaRPr>
          </a:p>
          <a:p>
            <a:pPr algn="just">
              <a:lnSpc>
                <a:spcPct val="150000"/>
              </a:lnSpc>
            </a:pPr>
            <a:r>
              <a:rPr lang="el-GR" sz="1600" dirty="0">
                <a:latin typeface="Arial"/>
                <a:cs typeface="Arial"/>
              </a:rPr>
              <a:t>Τα επιτόκια για τα βραχυπρόθεσμα δάνεια μπορεί είναι συνήθως υψηλότερα από αυτά των μακροπρόθεσμων δανείων, καθώς τα κίνητρα των δανειστών να επενδύσουν για σύντομο χρονικό διάστημα είναι μεγαλύτερα. </a:t>
            </a:r>
          </a:p>
          <a:p>
            <a:pPr algn="just">
              <a:lnSpc>
                <a:spcPct val="150000"/>
              </a:lnSpc>
            </a:pPr>
            <a:endParaRPr lang="el-GR" sz="1600" dirty="0">
              <a:latin typeface="Arial"/>
              <a:cs typeface="Arial"/>
            </a:endParaRPr>
          </a:p>
          <a:p>
            <a:pPr algn="just">
              <a:lnSpc>
                <a:spcPct val="150000"/>
              </a:lnSpc>
            </a:pPr>
            <a:endParaRPr lang="el-GR" sz="1600" dirty="0">
              <a:latin typeface="Arial"/>
              <a:cs typeface="Arial"/>
            </a:endParaRPr>
          </a:p>
          <a:p>
            <a:pPr algn="just">
              <a:lnSpc>
                <a:spcPct val="150000"/>
              </a:lnSpc>
            </a:pPr>
            <a:endParaRPr lang="en-US" sz="1200" dirty="0">
              <a:latin typeface="Arial"/>
              <a:cs typeface="Arial"/>
            </a:endParaRPr>
          </a:p>
        </p:txBody>
      </p:sp>
    </p:spTree>
    <p:extLst>
      <p:ext uri="{BB962C8B-B14F-4D97-AF65-F5344CB8AC3E}">
        <p14:creationId xmlns:p14="http://schemas.microsoft.com/office/powerpoint/2010/main" val="369202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332656"/>
            <a:ext cx="8229600" cy="648072"/>
          </a:xfrm>
        </p:spPr>
        <p:txBody>
          <a:bodyPr>
            <a:normAutofit/>
          </a:bodyPr>
          <a:lstStyle/>
          <a:p>
            <a:r>
              <a:rPr lang="el-GR" sz="3200" dirty="0"/>
              <a:t>Μακροπρόθεσμα Δάνεια</a:t>
            </a:r>
            <a:endParaRPr lang="en-US" sz="3200" dirty="0"/>
          </a:p>
        </p:txBody>
      </p:sp>
      <p:sp>
        <p:nvSpPr>
          <p:cNvPr id="16" name="21 - Ορθογώνιο"/>
          <p:cNvSpPr/>
          <p:nvPr/>
        </p:nvSpPr>
        <p:spPr>
          <a:xfrm>
            <a:off x="573182" y="1199255"/>
            <a:ext cx="7959258" cy="5242462"/>
          </a:xfrm>
          <a:prstGeom prst="rect">
            <a:avLst/>
          </a:prstGeom>
        </p:spPr>
        <p:txBody>
          <a:bodyPr wrap="square">
            <a:spAutoFit/>
          </a:bodyPr>
          <a:lstStyle/>
          <a:p>
            <a:pPr algn="just">
              <a:lnSpc>
                <a:spcPct val="150000"/>
              </a:lnSpc>
            </a:pPr>
            <a:r>
              <a:rPr lang="el-GR" sz="1600" dirty="0">
                <a:latin typeface="Arial"/>
                <a:cs typeface="Arial"/>
              </a:rPr>
              <a:t>Τα μακροπρόθεσμα δάνεια χορηγούνται για μεγαλύτερες χρονικές περιόδους, συνήθως για περιόδους που υπερβαίνουν τα δύο έτη και συνήθως διαρκούν έως 30 έτη. Αυτού του είδους τα δάνεια προσφέρουν τη δυνατότητα στους δανειζόμενους να ανταπεξέλθουν σε μεγαλύτερες χρηματοοικονομικές ανάγκες, όπως μεγάλες επενδύσεις ή αγορές μεγάλης αξίας.</a:t>
            </a:r>
          </a:p>
          <a:p>
            <a:pPr algn="just">
              <a:lnSpc>
                <a:spcPct val="150000"/>
              </a:lnSpc>
            </a:pPr>
            <a:endParaRPr lang="el-GR" sz="1600" dirty="0">
              <a:latin typeface="Arial"/>
              <a:cs typeface="Arial"/>
            </a:endParaRPr>
          </a:p>
          <a:p>
            <a:pPr algn="just">
              <a:lnSpc>
                <a:spcPct val="150000"/>
              </a:lnSpc>
            </a:pPr>
            <a:r>
              <a:rPr lang="el-GR" sz="1600" dirty="0">
                <a:latin typeface="Arial"/>
                <a:cs typeface="Arial"/>
              </a:rPr>
              <a:t>Παραδείγματα μακροπρόθεσμων δανείων περιλαμβάνουν:</a:t>
            </a:r>
          </a:p>
          <a:p>
            <a:pPr algn="just">
              <a:lnSpc>
                <a:spcPct val="150000"/>
              </a:lnSpc>
            </a:pPr>
            <a:endParaRPr lang="el-GR" sz="1600" dirty="0">
              <a:latin typeface="Arial"/>
              <a:cs typeface="Arial"/>
            </a:endParaRPr>
          </a:p>
          <a:p>
            <a:pPr marL="285750" indent="-285750" algn="just">
              <a:lnSpc>
                <a:spcPct val="150000"/>
              </a:lnSpc>
              <a:buFont typeface="Arial"/>
              <a:buChar char="•"/>
            </a:pPr>
            <a:r>
              <a:rPr lang="el-GR" sz="1600" b="1" dirty="0">
                <a:latin typeface="Arial"/>
                <a:cs typeface="Arial"/>
              </a:rPr>
              <a:t>Υποθήκες</a:t>
            </a:r>
            <a:r>
              <a:rPr lang="el-GR" sz="1600" dirty="0">
                <a:latin typeface="Arial"/>
                <a:cs typeface="Arial"/>
              </a:rPr>
              <a:t>: Οι υποθήκες αποτελούν ένα από τα πιο συνηθισμένα μακροπρόθεσμα δάνεια. Οι ιδιώτες και οι επιχειρήσεις μπορούν να πάρουν υποθήκη για να αγοράσουν ακίνητη περιουσία, όπως ένα επιχειρηματικό χώρο. Οι υποθήκες συνήθως είναι μακροπρόθεσμες, με περιόδους αποπληρωμής που μπορεί να φτάνουν από 10 έως 30 έτη.</a:t>
            </a:r>
          </a:p>
          <a:p>
            <a:pPr marL="342900" indent="-342900" algn="just">
              <a:lnSpc>
                <a:spcPct val="150000"/>
              </a:lnSpc>
              <a:buAutoNum type="arabicPeriod"/>
            </a:pPr>
            <a:endParaRPr lang="el-GR" sz="1600" dirty="0">
              <a:latin typeface="Arial"/>
              <a:cs typeface="Arial"/>
            </a:endParaRPr>
          </a:p>
        </p:txBody>
      </p:sp>
    </p:spTree>
    <p:extLst>
      <p:ext uri="{BB962C8B-B14F-4D97-AF65-F5344CB8AC3E}">
        <p14:creationId xmlns:p14="http://schemas.microsoft.com/office/powerpoint/2010/main" val="344441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332656"/>
            <a:ext cx="8229600" cy="648072"/>
          </a:xfrm>
        </p:spPr>
        <p:txBody>
          <a:bodyPr>
            <a:normAutofit/>
          </a:bodyPr>
          <a:lstStyle/>
          <a:p>
            <a:r>
              <a:rPr lang="el-GR" sz="3200" dirty="0"/>
              <a:t>Μακροπρόθεσμα Δάνεια</a:t>
            </a:r>
            <a:endParaRPr lang="en-US" sz="3200" dirty="0"/>
          </a:p>
        </p:txBody>
      </p:sp>
      <p:sp>
        <p:nvSpPr>
          <p:cNvPr id="16" name="21 - Ορθογώνιο"/>
          <p:cNvSpPr/>
          <p:nvPr/>
        </p:nvSpPr>
        <p:spPr>
          <a:xfrm>
            <a:off x="573182" y="1199255"/>
            <a:ext cx="7959258" cy="3395802"/>
          </a:xfrm>
          <a:prstGeom prst="rect">
            <a:avLst/>
          </a:prstGeom>
        </p:spPr>
        <p:txBody>
          <a:bodyPr wrap="square">
            <a:spAutoFit/>
          </a:bodyPr>
          <a:lstStyle/>
          <a:p>
            <a:pPr marL="285750" indent="-285750" algn="just">
              <a:lnSpc>
                <a:spcPct val="150000"/>
              </a:lnSpc>
              <a:buFont typeface="Arial"/>
              <a:buChar char="•"/>
            </a:pPr>
            <a:r>
              <a:rPr lang="el-GR" sz="1600" b="1" dirty="0">
                <a:latin typeface="Arial"/>
                <a:cs typeface="Arial"/>
              </a:rPr>
              <a:t>Μακροπρόθεσμα δάνεια για επιχειρήσεις</a:t>
            </a:r>
            <a:r>
              <a:rPr lang="el-GR" sz="1600" dirty="0">
                <a:latin typeface="Arial"/>
                <a:cs typeface="Arial"/>
              </a:rPr>
              <a:t>: Οι επιχειρήσεις μπορούν να λάβουν μακροπρόθεσμα δάνεια για να χρηματοδοτήσουν μεγάλα έργα ή επενδύσεις, όπως αναβάθμιση εξοπλισμού, ανάπτυξη της επιχείρησης ή εισαγωγή νέων προϊόντων στην αγορά. Για τις αγροτικές επιχειρήσεις, μπορούν να παρέχουν σημαντική χρηματοδοτική υποστήριξη για μεγάλες επενδύσεις στη γεωργία και την αγροτική βιομηχανία. Οι αγροτικές επιχειρήσεις αντιμετωπίζουν συχνά σημαντικά κόστη για την απόκτηση εξοπλισμού, την αναβάθμιση υποδομών, την αγορά αναλώσιμων, την ανάπτυξη αγροτικών εκμεταλλεύσεων και πολλά άλλα.</a:t>
            </a:r>
          </a:p>
          <a:p>
            <a:pPr algn="just">
              <a:lnSpc>
                <a:spcPct val="150000"/>
              </a:lnSpc>
            </a:pPr>
            <a:endParaRPr lang="el-GR" sz="1600" dirty="0">
              <a:latin typeface="Arial"/>
              <a:cs typeface="Arial"/>
            </a:endParaRPr>
          </a:p>
        </p:txBody>
      </p:sp>
    </p:spTree>
    <p:extLst>
      <p:ext uri="{BB962C8B-B14F-4D97-AF65-F5344CB8AC3E}">
        <p14:creationId xmlns:p14="http://schemas.microsoft.com/office/powerpoint/2010/main" val="358586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p>
          </p:txBody>
        </p:sp>
        <p:grpSp>
          <p:nvGrpSpPr>
            <p:cNvPr id="27" name="26 - Ομάδα"/>
            <p:cNvGrpSpPr/>
            <p:nvPr/>
          </p:nvGrpSpPr>
          <p:grpSpPr>
            <a:xfrm>
              <a:off x="251520" y="188640"/>
              <a:ext cx="8640944" cy="576064"/>
              <a:chOff x="251520" y="188640"/>
              <a:chExt cx="8640960" cy="576064"/>
            </a:xfrm>
          </p:grpSpPr>
          <p:sp>
            <p:nvSpPr>
              <p:cNvPr id="25" name="24 - Ορθογώνιο"/>
              <p:cNvSpPr/>
              <p:nvPr/>
            </p:nvSpPr>
            <p:spPr>
              <a:xfrm>
                <a:off x="251520" y="548680"/>
                <a:ext cx="8640960" cy="216024"/>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a:p>
            </p:txBody>
          </p:sp>
          <p:sp>
            <p:nvSpPr>
              <p:cNvPr id="58" name="1 - Τίτλος"/>
              <p:cNvSpPr txBox="1">
                <a:spLocks/>
              </p:cNvSpPr>
              <p:nvPr/>
            </p:nvSpPr>
            <p:spPr>
              <a:xfrm>
                <a:off x="1043608" y="188640"/>
                <a:ext cx="7848872" cy="576064"/>
              </a:xfrm>
              <a:prstGeom prst="rect">
                <a:avLst/>
              </a:prstGeom>
              <a:solidFill>
                <a:schemeClr val="tx1">
                  <a:lumMod val="75000"/>
                  <a:lumOff val="25000"/>
                </a:schemeClr>
              </a:solidFill>
              <a:effectLst>
                <a:innerShdw blurRad="241300" dist="88900" dir="5400000">
                  <a:schemeClr val="tx1"/>
                </a:innerShdw>
              </a:effectLst>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a:ln>
                      <a:noFill/>
                    </a:ln>
                    <a:solidFill>
                      <a:schemeClr val="bg1"/>
                    </a:solidFill>
                    <a:effectLst/>
                    <a:uLnTx/>
                    <a:uFillTx/>
                    <a:latin typeface="+mj-lt"/>
                    <a:ea typeface="+mj-ea"/>
                    <a:cs typeface="+mj-cs"/>
                  </a:rPr>
                  <a:t>    </a:t>
                </a:r>
                <a:endParaRPr kumimoji="0" lang="el-GR" sz="3600" b="0" i="0" u="none" strike="noStrike" kern="1200" cap="none" spc="0" normalizeH="0" baseline="0" noProof="0" dirty="0">
                  <a:ln>
                    <a:noFill/>
                  </a:ln>
                  <a:solidFill>
                    <a:schemeClr val="bg1">
                      <a:lumMod val="95000"/>
                    </a:schemeClr>
                  </a:solidFill>
                  <a:effectLst/>
                  <a:uLnTx/>
                  <a:uFillTx/>
                  <a:latin typeface="+mj-lt"/>
                  <a:ea typeface="+mj-ea"/>
                  <a:cs typeface="+mj-cs"/>
                </a:endParaRPr>
              </a:p>
            </p:txBody>
          </p:sp>
          <p:sp>
            <p:nvSpPr>
              <p:cNvPr id="49" name="48 - Ορθογώνιο"/>
              <p:cNvSpPr/>
              <p:nvPr/>
            </p:nvSpPr>
            <p:spPr>
              <a:xfrm>
                <a:off x="251520" y="188640"/>
                <a:ext cx="870423" cy="576064"/>
              </a:xfrm>
              <a:prstGeom prst="rect">
                <a:avLst/>
              </a:prstGeom>
              <a:solidFill>
                <a:srgbClr val="50B4D8"/>
              </a:solidFill>
              <a:ln>
                <a:noFill/>
              </a:ln>
              <a:effectLst>
                <a:innerShdw blurRad="228600" dist="279400" dir="54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a:solidFill>
                      <a:schemeClr val="bg1"/>
                    </a:solidFill>
                  </a:rPr>
                  <a:t>3</a:t>
                </a:r>
              </a:p>
            </p:txBody>
          </p:sp>
        </p:gr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a:p>
          </p:txBody>
        </p:sp>
      </p:grpSp>
      <p:grpSp>
        <p:nvGrpSpPr>
          <p:cNvPr id="32" name="31 - Ομάδα"/>
          <p:cNvGrpSpPr/>
          <p:nvPr/>
        </p:nvGrpSpPr>
        <p:grpSpPr>
          <a:xfrm>
            <a:off x="214282" y="210156"/>
            <a:ext cx="7598078" cy="578812"/>
            <a:chOff x="214282" y="210156"/>
            <a:chExt cx="7598078" cy="578812"/>
          </a:xfrm>
        </p:grpSpPr>
        <p:sp>
          <p:nvSpPr>
            <p:cNvPr id="39" name="38 - TextBox"/>
            <p:cNvSpPr txBox="1"/>
            <p:nvPr/>
          </p:nvSpPr>
          <p:spPr>
            <a:xfrm>
              <a:off x="1259632" y="210156"/>
              <a:ext cx="6552728" cy="523220"/>
            </a:xfrm>
            <a:prstGeom prst="rect">
              <a:avLst/>
            </a:prstGeom>
            <a:noFill/>
          </p:spPr>
          <p:txBody>
            <a:bodyPr wrap="square" rtlCol="0">
              <a:spAutoFit/>
            </a:bodyPr>
            <a:lstStyle/>
            <a:p>
              <a:r>
                <a:rPr lang="el-GR" sz="2800" b="1" dirty="0">
                  <a:solidFill>
                    <a:srgbClr val="88CCE4"/>
                  </a:solidFill>
                  <a:effectLst>
                    <a:outerShdw blurRad="38100" dist="38100" dir="2700000" algn="tl">
                      <a:srgbClr val="000000">
                        <a:alpha val="43137"/>
                      </a:srgbClr>
                    </a:outerShdw>
                  </a:effectLst>
                  <a:latin typeface="Arial" pitchFamily="34" charset="0"/>
                  <a:cs typeface="Arial" pitchFamily="34" charset="0"/>
                </a:rPr>
                <a:t>ΧΡΗΜΑΤΙΣΤΗΡΙΟ</a:t>
              </a:r>
              <a:endParaRPr lang="el-GR" sz="2800" dirty="0">
                <a:solidFill>
                  <a:srgbClr val="88CCE4"/>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Rectangle 6"/>
            <p:cNvSpPr>
              <a:spLocks noChangeArrowheads="1"/>
            </p:cNvSpPr>
            <p:nvPr/>
          </p:nvSpPr>
          <p:spPr bwMode="auto">
            <a:xfrm>
              <a:off x="214282" y="214290"/>
              <a:ext cx="857256" cy="574678"/>
            </a:xfrm>
            <a:prstGeom prst="rect">
              <a:avLst/>
            </a:prstGeom>
            <a:noFill/>
            <a:ln w="9525">
              <a:noFill/>
              <a:miter lim="800000"/>
              <a:headEnd/>
              <a:tailEnd/>
            </a:ln>
            <a:effectLst/>
          </p:spPr>
          <p:txBody>
            <a:bodyPr/>
            <a:lstStyle/>
            <a:p>
              <a:pPr>
                <a:spcBef>
                  <a:spcPct val="20000"/>
                </a:spcBef>
                <a:buClr>
                  <a:schemeClr val="tx2"/>
                </a:buClr>
              </a:pPr>
              <a:r>
                <a:rPr lang="en-US" sz="2800" dirty="0">
                  <a:solidFill>
                    <a:schemeClr val="bg1"/>
                  </a:solidFill>
                </a:rPr>
                <a:t>   </a:t>
              </a:r>
              <a:r>
                <a:rPr lang="en-US" sz="2400" dirty="0">
                  <a:solidFill>
                    <a:schemeClr val="bg1"/>
                  </a:solidFill>
                  <a:latin typeface="Comic Sans MS" pitchFamily="66" charset="0"/>
                </a:rPr>
                <a:t>	</a:t>
              </a:r>
            </a:p>
          </p:txBody>
        </p:sp>
      </p:grpSp>
      <p:sp>
        <p:nvSpPr>
          <p:cNvPr id="33" name="21 - Ορθογώνιο"/>
          <p:cNvSpPr/>
          <p:nvPr/>
        </p:nvSpPr>
        <p:spPr>
          <a:xfrm>
            <a:off x="357158" y="1429226"/>
            <a:ext cx="8247290" cy="1549142"/>
          </a:xfrm>
          <a:prstGeom prst="rect">
            <a:avLst/>
          </a:prstGeom>
        </p:spPr>
        <p:txBody>
          <a:bodyPr wrap="square">
            <a:spAutoFit/>
          </a:bodyPr>
          <a:lstStyle/>
          <a:p>
            <a:pPr algn="just">
              <a:lnSpc>
                <a:spcPct val="150000"/>
              </a:lnSpc>
            </a:pPr>
            <a:endParaRPr lang="el-GR" sz="1600" dirty="0">
              <a:latin typeface="Arial"/>
              <a:cs typeface="Arial"/>
            </a:endParaRPr>
          </a:p>
          <a:p>
            <a:pPr algn="just">
              <a:lnSpc>
                <a:spcPct val="150000"/>
              </a:lnSpc>
            </a:pPr>
            <a:endParaRPr lang="en-US" sz="1600" dirty="0">
              <a:latin typeface="Arial"/>
              <a:cs typeface="Arial"/>
            </a:endParaRPr>
          </a:p>
          <a:p>
            <a:pPr algn="just">
              <a:lnSpc>
                <a:spcPct val="150000"/>
              </a:lnSpc>
              <a:buFont typeface="Wingdings" pitchFamily="2" charset="2"/>
              <a:buNone/>
            </a:pPr>
            <a:endParaRPr lang="el-GR" sz="1600" dirty="0">
              <a:latin typeface="Arial"/>
              <a:cs typeface="Arial"/>
            </a:endParaRPr>
          </a:p>
          <a:p>
            <a:pPr algn="just">
              <a:lnSpc>
                <a:spcPct val="150000"/>
              </a:lnSpc>
            </a:pPr>
            <a:endParaRPr lang="en-US" sz="1600" dirty="0">
              <a:latin typeface="Arial"/>
              <a:cs typeface="Arial"/>
            </a:endParaRPr>
          </a:p>
        </p:txBody>
      </p:sp>
      <p:sp>
        <p:nvSpPr>
          <p:cNvPr id="3" name="Rectangle 2"/>
          <p:cNvSpPr/>
          <p:nvPr/>
        </p:nvSpPr>
        <p:spPr>
          <a:xfrm>
            <a:off x="539552" y="980728"/>
            <a:ext cx="8136904" cy="6948058"/>
          </a:xfrm>
          <a:prstGeom prst="rect">
            <a:avLst/>
          </a:prstGeom>
        </p:spPr>
        <p:txBody>
          <a:bodyPr wrap="square">
            <a:spAutoFit/>
          </a:bodyPr>
          <a:lstStyle/>
          <a:p>
            <a:pPr marL="0" lvl="1" algn="just">
              <a:lnSpc>
                <a:spcPct val="150000"/>
              </a:lnSpc>
            </a:pPr>
            <a:r>
              <a:rPr lang="el-GR" sz="1600" dirty="0">
                <a:latin typeface="Arial"/>
                <a:cs typeface="Arial"/>
              </a:rPr>
              <a:t>Το Χρηματιστήριο Αθηνών είναι ο κεντρικός χρηματοπιστωτικός φορέας της Ελλάδας, όπου διεξάγονται οι διαπραγματεύσεις και οι συναλλαγές μεταξύ διαφόρων οικονομικών οντοτήτων. </a:t>
            </a:r>
          </a:p>
          <a:p>
            <a:pPr marL="0" lvl="1">
              <a:lnSpc>
                <a:spcPct val="150000"/>
              </a:lnSpc>
            </a:pPr>
            <a:endParaRPr lang="el-GR" sz="1600" dirty="0">
              <a:latin typeface="Arial"/>
              <a:cs typeface="Arial"/>
            </a:endParaRPr>
          </a:p>
          <a:p>
            <a:pPr marL="0" lvl="1" algn="just">
              <a:lnSpc>
                <a:spcPct val="150000"/>
              </a:lnSpc>
            </a:pPr>
            <a:r>
              <a:rPr lang="el-GR" sz="1600" dirty="0">
                <a:latin typeface="Arial"/>
                <a:cs typeface="Arial"/>
              </a:rPr>
              <a:t>Η είσοδος στο χρηματιστήριο αποτελεί μια σημαντική πηγή χρηματοδότησης για κάθε επιχείρηση, η οποία έτσι συγκεντρώνει κεφάλαια τα οποία και χρησιμοποιεί για την περαιτέρω ανάπτυξή της. </a:t>
            </a:r>
          </a:p>
          <a:p>
            <a:pPr marL="0" lvl="1">
              <a:lnSpc>
                <a:spcPct val="150000"/>
              </a:lnSpc>
            </a:pPr>
            <a:endParaRPr lang="el-GR" sz="1600" dirty="0">
              <a:latin typeface="Arial"/>
              <a:cs typeface="Arial"/>
            </a:endParaRPr>
          </a:p>
          <a:p>
            <a:pPr marL="0" lvl="1" algn="just">
              <a:lnSpc>
                <a:spcPct val="150000"/>
              </a:lnSpc>
            </a:pPr>
            <a:r>
              <a:rPr lang="el-GR" sz="1600" dirty="0">
                <a:latin typeface="Arial"/>
                <a:cs typeface="Arial"/>
              </a:rPr>
              <a:t>Οι παράγοντες που θα έπρεπε να ληφθούν υπόψη προτού μια επιχείρηση αποφασίσει να επιλέξει αυτήν την πηγή χρηματοδότησης είναι α) το μέγεθος της επιχείρησης, β) τα έσοδα της επιχείρησης (τα έσοδα της επιχείρησης πρέπει είναι επαρκή προκειμένου να εξασφαλίσουν τη δυνατότητα εισαγωγής της στο χρηματιστήριο), γ) οι συνθήκες αγοράς, δ) οι ανάγκες της εταιρείας για κεφάλαιο και ε) οι ανάγκες και οι προσδοκίες των ιδιωτών της εταιρείας. </a:t>
            </a:r>
          </a:p>
          <a:p>
            <a:pPr marL="0" lvl="1" algn="r">
              <a:lnSpc>
                <a:spcPct val="150000"/>
              </a:lnSpc>
            </a:pPr>
            <a:endParaRPr lang="el-GR" sz="1200" dirty="0">
              <a:latin typeface="Arial"/>
              <a:cs typeface="Arial"/>
            </a:endParaRPr>
          </a:p>
          <a:p>
            <a:pPr marL="0" lvl="1" algn="r">
              <a:lnSpc>
                <a:spcPct val="150000"/>
              </a:lnSpc>
            </a:pPr>
            <a:r>
              <a:rPr lang="el-GR" sz="1200" dirty="0">
                <a:latin typeface="Arial"/>
                <a:cs typeface="Arial"/>
              </a:rPr>
              <a:t>(Θεοδωρόπουλος, Θ., 2000)</a:t>
            </a:r>
            <a:endParaRPr lang="en-US" sz="1200" u="sng" dirty="0">
              <a:latin typeface="Arial"/>
              <a:cs typeface="Arial"/>
            </a:endParaRPr>
          </a:p>
          <a:p>
            <a:pPr marL="0" lvl="1" algn="just">
              <a:lnSpc>
                <a:spcPct val="150000"/>
              </a:lnSpc>
            </a:pPr>
            <a:endParaRPr lang="el-GR" sz="1600" u="sng" dirty="0"/>
          </a:p>
          <a:p>
            <a:pPr marL="0" lvl="1" algn="just">
              <a:lnSpc>
                <a:spcPct val="150000"/>
              </a:lnSpc>
            </a:pPr>
            <a:endParaRPr lang="en-US" sz="1600" u="sng" dirty="0"/>
          </a:p>
          <a:p>
            <a:pPr algn="just">
              <a:lnSpc>
                <a:spcPct val="150000"/>
              </a:lnSpc>
            </a:pPr>
            <a:endParaRPr lang="el-GR" dirty="0">
              <a:latin typeface="Arial"/>
              <a:cs typeface="Arial"/>
            </a:endParaRPr>
          </a:p>
        </p:txBody>
      </p:sp>
    </p:spTree>
    <p:extLst>
      <p:ext uri="{BB962C8B-B14F-4D97-AF65-F5344CB8AC3E}">
        <p14:creationId xmlns:p14="http://schemas.microsoft.com/office/powerpoint/2010/main" val="97087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323528" y="332656"/>
            <a:ext cx="8568952" cy="648072"/>
          </a:xfrm>
        </p:spPr>
        <p:txBody>
          <a:bodyPr>
            <a:normAutofit/>
          </a:bodyPr>
          <a:lstStyle/>
          <a:p>
            <a:pPr lvl="1" algn="ctr" rtl="0">
              <a:spcBef>
                <a:spcPct val="0"/>
              </a:spcBef>
            </a:pPr>
            <a:r>
              <a:rPr lang="el-GR" sz="3200" dirty="0"/>
              <a:t>Αγορές Χρηματιστηρίου Αθηνών</a:t>
            </a:r>
            <a:r>
              <a:rPr lang="en-US" sz="3200" dirty="0">
                <a:effectLst/>
              </a:rPr>
              <a:t> </a:t>
            </a:r>
            <a:endParaRPr lang="en-US" sz="3200" dirty="0"/>
          </a:p>
        </p:txBody>
      </p:sp>
      <p:sp>
        <p:nvSpPr>
          <p:cNvPr id="16" name="21 - Ορθογώνιο"/>
          <p:cNvSpPr/>
          <p:nvPr/>
        </p:nvSpPr>
        <p:spPr>
          <a:xfrm>
            <a:off x="573182" y="980728"/>
            <a:ext cx="7959258" cy="4134466"/>
          </a:xfrm>
          <a:prstGeom prst="rect">
            <a:avLst/>
          </a:prstGeom>
        </p:spPr>
        <p:txBody>
          <a:bodyPr wrap="square">
            <a:spAutoFit/>
          </a:bodyPr>
          <a:lstStyle/>
          <a:p>
            <a:pPr algn="just">
              <a:lnSpc>
                <a:spcPct val="150000"/>
              </a:lnSpc>
            </a:pPr>
            <a:endParaRPr lang="el-GR" sz="1600" dirty="0">
              <a:latin typeface="Arial"/>
              <a:cs typeface="Arial"/>
            </a:endParaRPr>
          </a:p>
          <a:p>
            <a:pPr marL="0" lvl="1" algn="just">
              <a:lnSpc>
                <a:spcPct val="150000"/>
              </a:lnSpc>
            </a:pPr>
            <a:r>
              <a:rPr lang="el-GR" sz="1600" dirty="0">
                <a:latin typeface="Arial"/>
                <a:cs typeface="Arial"/>
              </a:rPr>
              <a:t>Υπάρχουν διάφορες αγορές που λειτουργούν στο Χρηματιστήριο Αθηνών, και κάθε μία από αυτές εξυπηρετεί διαφορετικούς τύπους χρηματοοικονομικών εργαλείων και προϊόντων. Οι κύριες αγορές περιλαμβάνουν:</a:t>
            </a:r>
          </a:p>
          <a:p>
            <a:pPr marL="0" lvl="1" algn="just">
              <a:lnSpc>
                <a:spcPct val="150000"/>
              </a:lnSpc>
            </a:pPr>
            <a:endParaRPr lang="el-GR" sz="1600" dirty="0">
              <a:latin typeface="Arial"/>
              <a:cs typeface="Arial"/>
            </a:endParaRPr>
          </a:p>
          <a:p>
            <a:pPr marL="285750" indent="-285750" algn="just">
              <a:lnSpc>
                <a:spcPct val="150000"/>
              </a:lnSpc>
              <a:buFont typeface="Arial"/>
              <a:buChar char="•"/>
            </a:pPr>
            <a:r>
              <a:rPr lang="el-GR" sz="1600" b="1" dirty="0">
                <a:latin typeface="Arial"/>
                <a:cs typeface="Arial"/>
              </a:rPr>
              <a:t>Κύρια Αγορά (Main Market): </a:t>
            </a:r>
            <a:r>
              <a:rPr lang="el-GR" sz="1600" dirty="0">
                <a:latin typeface="Arial"/>
                <a:cs typeface="Arial"/>
              </a:rPr>
              <a:t>Στην κύρια αγορά διαπραγματεύονται οι μετοχές των εταιρειών. Αυτή είναι η κύρια αγορά όπου οι εταιρείες πραγματοποιούν δημόσιες προσφορές μετοχών ή εισέρχονται στο χρηματιστήριο μέσω διαδικασίας καταχώρησης. Επίσης, στην κύρια αγορά μπορούν να διαπραγματεύονται και άλλα χρηματοοικονομικά προϊόντα όπως ομόλογα.</a:t>
            </a:r>
          </a:p>
          <a:p>
            <a:pPr marL="285750" indent="-285750" algn="just">
              <a:lnSpc>
                <a:spcPct val="150000"/>
              </a:lnSpc>
              <a:buFont typeface="Arial"/>
              <a:buChar char="•"/>
            </a:pPr>
            <a:endParaRPr lang="el-GR" sz="1600" dirty="0">
              <a:latin typeface="Arial"/>
              <a:cs typeface="Arial"/>
            </a:endParaRPr>
          </a:p>
        </p:txBody>
      </p:sp>
    </p:spTree>
    <p:extLst>
      <p:ext uri="{BB962C8B-B14F-4D97-AF65-F5344CB8AC3E}">
        <p14:creationId xmlns:p14="http://schemas.microsoft.com/office/powerpoint/2010/main" val="275563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323528" y="332656"/>
            <a:ext cx="8568952" cy="648072"/>
          </a:xfrm>
        </p:spPr>
        <p:txBody>
          <a:bodyPr>
            <a:normAutofit/>
          </a:bodyPr>
          <a:lstStyle/>
          <a:p>
            <a:pPr lvl="1" algn="ctr" rtl="0">
              <a:spcBef>
                <a:spcPct val="0"/>
              </a:spcBef>
            </a:pPr>
            <a:r>
              <a:rPr lang="el-GR" sz="3200" dirty="0"/>
              <a:t>Αγορές Χρηματιστηρίου Αθηνών</a:t>
            </a:r>
            <a:r>
              <a:rPr lang="en-US" sz="3200" dirty="0">
                <a:effectLst/>
              </a:rPr>
              <a:t> </a:t>
            </a:r>
            <a:endParaRPr lang="en-US" sz="3200" dirty="0"/>
          </a:p>
        </p:txBody>
      </p:sp>
      <p:sp>
        <p:nvSpPr>
          <p:cNvPr id="16" name="21 - Ορθογώνιο"/>
          <p:cNvSpPr/>
          <p:nvPr/>
        </p:nvSpPr>
        <p:spPr>
          <a:xfrm>
            <a:off x="573182" y="980728"/>
            <a:ext cx="7959258" cy="3765134"/>
          </a:xfrm>
          <a:prstGeom prst="rect">
            <a:avLst/>
          </a:prstGeom>
        </p:spPr>
        <p:txBody>
          <a:bodyPr wrap="square">
            <a:spAutoFit/>
          </a:bodyPr>
          <a:lstStyle/>
          <a:p>
            <a:pPr algn="just">
              <a:lnSpc>
                <a:spcPct val="150000"/>
              </a:lnSpc>
            </a:pPr>
            <a:endParaRPr lang="el-GR" sz="1600" dirty="0">
              <a:latin typeface="Arial"/>
              <a:cs typeface="Arial"/>
            </a:endParaRPr>
          </a:p>
          <a:p>
            <a:pPr marL="285750" indent="-285750" algn="just">
              <a:lnSpc>
                <a:spcPct val="150000"/>
              </a:lnSpc>
              <a:buFont typeface="Arial"/>
              <a:buChar char="•"/>
            </a:pPr>
            <a:r>
              <a:rPr lang="el-GR" sz="1600" b="1" dirty="0">
                <a:latin typeface="Arial"/>
                <a:cs typeface="Arial"/>
              </a:rPr>
              <a:t>Δευτερεύουσα Αγορά (Alternative Market)</a:t>
            </a:r>
            <a:r>
              <a:rPr lang="el-GR" sz="1600" dirty="0">
                <a:latin typeface="Arial"/>
                <a:cs typeface="Arial"/>
              </a:rPr>
              <a:t>: Η δευτερεύουσα αγορά είναι μια αγορά όπου διαπραγματεύονται μικρότερες εταιρείες και startups που δεν πληρούν τις αυστηρές απαιτήσεις για την εισαγωγή τους στην κύρια αγορά. Επιτρέπει σε μικρότερες επιχειρήσεις να έχουν πρόσβαση στο κεφάλαιο της αγοράς με πιο απλοποιημένες διαδικασίες.</a:t>
            </a:r>
          </a:p>
          <a:p>
            <a:pPr marL="285750" indent="-285750" algn="just">
              <a:lnSpc>
                <a:spcPct val="150000"/>
              </a:lnSpc>
              <a:buFont typeface="Arial"/>
              <a:buChar char="•"/>
            </a:pPr>
            <a:endParaRPr lang="el-GR" sz="1600" dirty="0">
              <a:latin typeface="Arial"/>
              <a:cs typeface="Arial"/>
            </a:endParaRPr>
          </a:p>
          <a:p>
            <a:pPr marL="285750" indent="-285750" algn="just">
              <a:lnSpc>
                <a:spcPct val="150000"/>
              </a:lnSpc>
              <a:buFont typeface="Arial"/>
              <a:buChar char="•"/>
            </a:pPr>
            <a:r>
              <a:rPr lang="el-GR" sz="1600" b="1" dirty="0">
                <a:latin typeface="Arial"/>
                <a:cs typeface="Arial"/>
              </a:rPr>
              <a:t>Εναλλακτική Αγορά Χρηματοοικονομικών Οργανισμών (Alternative Market of Financial Instruments): </a:t>
            </a:r>
            <a:r>
              <a:rPr lang="el-GR" sz="1600" dirty="0">
                <a:latin typeface="Arial"/>
                <a:cs typeface="Arial"/>
              </a:rPr>
              <a:t>Σε αυτή την αγορά, διαπραγματεύονται μετοχές και άλλα χρηματοοικονομικά όργανα μικρομεσαίων επιχειρήσεων και εταιρειών.</a:t>
            </a:r>
          </a:p>
        </p:txBody>
      </p:sp>
    </p:spTree>
    <p:extLst>
      <p:ext uri="{BB962C8B-B14F-4D97-AF65-F5344CB8AC3E}">
        <p14:creationId xmlns:p14="http://schemas.microsoft.com/office/powerpoint/2010/main" val="75463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27" name="26 - Ομάδα"/>
            <p:cNvGrpSpPr/>
            <p:nvPr/>
          </p:nvGrpSpPr>
          <p:grpSpPr>
            <a:xfrm>
              <a:off x="251520" y="188640"/>
              <a:ext cx="8640944" cy="576064"/>
              <a:chOff x="251520" y="188640"/>
              <a:chExt cx="8640960" cy="576064"/>
            </a:xfrm>
          </p:grpSpPr>
          <p:sp>
            <p:nvSpPr>
              <p:cNvPr id="25" name="24 - Ορθογώνιο"/>
              <p:cNvSpPr/>
              <p:nvPr/>
            </p:nvSpPr>
            <p:spPr>
              <a:xfrm>
                <a:off x="251520" y="548680"/>
                <a:ext cx="8640960" cy="216024"/>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1 - Τίτλος"/>
              <p:cNvSpPr txBox="1">
                <a:spLocks/>
              </p:cNvSpPr>
              <p:nvPr/>
            </p:nvSpPr>
            <p:spPr>
              <a:xfrm>
                <a:off x="1043608" y="188640"/>
                <a:ext cx="7848872" cy="576064"/>
              </a:xfrm>
              <a:prstGeom prst="rect">
                <a:avLst/>
              </a:prstGeom>
              <a:solidFill>
                <a:schemeClr val="tx1">
                  <a:lumMod val="75000"/>
                  <a:lumOff val="25000"/>
                </a:schemeClr>
              </a:solidFill>
              <a:effectLst>
                <a:innerShdw blurRad="241300" dist="88900" dir="5400000">
                  <a:schemeClr val="tx1"/>
                </a:innerShdw>
              </a:effectLst>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a:ln>
                      <a:noFill/>
                    </a:ln>
                    <a:solidFill>
                      <a:schemeClr val="bg1"/>
                    </a:solidFill>
                    <a:effectLst/>
                    <a:uLnTx/>
                    <a:uFillTx/>
                    <a:latin typeface="+mj-lt"/>
                    <a:ea typeface="+mj-ea"/>
                    <a:cs typeface="+mj-cs"/>
                  </a:rPr>
                  <a:t>    </a:t>
                </a:r>
                <a:endParaRPr kumimoji="0" lang="el-GR" sz="3600" b="0" i="0" u="none" strike="noStrike" kern="1200" cap="none" spc="0" normalizeH="0" baseline="0" noProof="0" dirty="0">
                  <a:ln>
                    <a:noFill/>
                  </a:ln>
                  <a:solidFill>
                    <a:schemeClr val="bg1">
                      <a:lumMod val="95000"/>
                    </a:schemeClr>
                  </a:solidFill>
                  <a:effectLst/>
                  <a:uLnTx/>
                  <a:uFillTx/>
                  <a:latin typeface="+mj-lt"/>
                  <a:ea typeface="+mj-ea"/>
                  <a:cs typeface="+mj-cs"/>
                </a:endParaRPr>
              </a:p>
            </p:txBody>
          </p:sp>
          <p:sp>
            <p:nvSpPr>
              <p:cNvPr id="49" name="48 - Ορθογώνιο"/>
              <p:cNvSpPr/>
              <p:nvPr/>
            </p:nvSpPr>
            <p:spPr>
              <a:xfrm>
                <a:off x="251520" y="188640"/>
                <a:ext cx="870423" cy="576064"/>
              </a:xfrm>
              <a:prstGeom prst="rect">
                <a:avLst/>
              </a:prstGeom>
              <a:solidFill>
                <a:srgbClr val="50B4D8"/>
              </a:solidFill>
              <a:ln>
                <a:noFill/>
              </a:ln>
              <a:effectLst>
                <a:innerShdw blurRad="228600" dist="279400" dir="54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73BED3"/>
                  </a:solidFill>
                </a:endParaRPr>
              </a:p>
            </p:txBody>
          </p:sp>
        </p:gr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2" name="31 - Ομάδα"/>
          <p:cNvGrpSpPr/>
          <p:nvPr/>
        </p:nvGrpSpPr>
        <p:grpSpPr>
          <a:xfrm>
            <a:off x="214282" y="210156"/>
            <a:ext cx="7598078" cy="578812"/>
            <a:chOff x="214282" y="210156"/>
            <a:chExt cx="7598078" cy="578812"/>
          </a:xfrm>
        </p:grpSpPr>
        <p:sp>
          <p:nvSpPr>
            <p:cNvPr id="39" name="38 - TextBox"/>
            <p:cNvSpPr txBox="1"/>
            <p:nvPr/>
          </p:nvSpPr>
          <p:spPr>
            <a:xfrm>
              <a:off x="1259632" y="210156"/>
              <a:ext cx="6552728" cy="523220"/>
            </a:xfrm>
            <a:prstGeom prst="rect">
              <a:avLst/>
            </a:prstGeom>
            <a:noFill/>
          </p:spPr>
          <p:txBody>
            <a:bodyPr wrap="square" rtlCol="0">
              <a:spAutoFit/>
            </a:bodyPr>
            <a:lstStyle/>
            <a:p>
              <a:r>
                <a:rPr lang="el-GR" sz="2400" b="1" dirty="0">
                  <a:solidFill>
                    <a:srgbClr val="88CCE4"/>
                  </a:solidFill>
                  <a:effectLst>
                    <a:outerShdw blurRad="38100" dist="38100" dir="2700000" algn="tl">
                      <a:srgbClr val="000000">
                        <a:alpha val="43137"/>
                      </a:srgbClr>
                    </a:outerShdw>
                  </a:effectLst>
                  <a:latin typeface="Arial" pitchFamily="34" charset="0"/>
                  <a:cs typeface="Arial" pitchFamily="34" charset="0"/>
                </a:rPr>
                <a:t>     </a:t>
              </a:r>
              <a:r>
                <a:rPr lang="el-GR" sz="2800" b="1" dirty="0">
                  <a:solidFill>
                    <a:srgbClr val="88CCE4"/>
                  </a:solidFill>
                  <a:effectLst>
                    <a:outerShdw blurRad="38100" dist="38100" dir="2700000" algn="tl">
                      <a:srgbClr val="000000">
                        <a:alpha val="43137"/>
                      </a:srgbClr>
                    </a:outerShdw>
                  </a:effectLst>
                  <a:latin typeface="Arial" pitchFamily="34" charset="0"/>
                  <a:cs typeface="Arial" pitchFamily="34" charset="0"/>
                </a:rPr>
                <a:t>ΕΙΣΑΓΩΓΗ</a:t>
              </a:r>
              <a:r>
                <a:rPr lang="el-GR" sz="2800" dirty="0">
                  <a:solidFill>
                    <a:srgbClr val="88CCE4"/>
                  </a:solidFill>
                  <a:effectLst>
                    <a:outerShdw blurRad="38100" dist="38100" dir="2700000" algn="tl">
                      <a:srgbClr val="000000">
                        <a:alpha val="43137"/>
                      </a:srgbClr>
                    </a:outerShdw>
                  </a:effectLst>
                  <a:latin typeface="Arial" pitchFamily="34" charset="0"/>
                  <a:cs typeface="Arial" pitchFamily="34" charset="0"/>
                </a:rPr>
                <a:t> </a:t>
              </a:r>
            </a:p>
          </p:txBody>
        </p:sp>
        <p:sp>
          <p:nvSpPr>
            <p:cNvPr id="24" name="Rectangle 6"/>
            <p:cNvSpPr>
              <a:spLocks noChangeArrowheads="1"/>
            </p:cNvSpPr>
            <p:nvPr/>
          </p:nvSpPr>
          <p:spPr bwMode="auto">
            <a:xfrm>
              <a:off x="214282" y="214290"/>
              <a:ext cx="857256" cy="574678"/>
            </a:xfrm>
            <a:prstGeom prst="rect">
              <a:avLst/>
            </a:prstGeom>
            <a:noFill/>
            <a:ln w="9525">
              <a:noFill/>
              <a:miter lim="800000"/>
              <a:headEnd/>
              <a:tailEnd/>
            </a:ln>
            <a:effectLst/>
          </p:spPr>
          <p:txBody>
            <a:bodyPr/>
            <a:lstStyle/>
            <a:p>
              <a:pPr>
                <a:spcBef>
                  <a:spcPct val="20000"/>
                </a:spcBef>
                <a:buClr>
                  <a:schemeClr val="tx2"/>
                </a:buClr>
              </a:pPr>
              <a:r>
                <a:rPr lang="en-US" sz="2800" dirty="0">
                  <a:solidFill>
                    <a:schemeClr val="bg1"/>
                  </a:solidFill>
                </a:rPr>
                <a:t>   </a:t>
              </a:r>
              <a:r>
                <a:rPr lang="el-GR" sz="3200" b="1" dirty="0">
                  <a:solidFill>
                    <a:schemeClr val="bg1"/>
                  </a:solidFill>
                </a:rPr>
                <a:t>1</a:t>
              </a:r>
              <a:r>
                <a:rPr lang="en-US" sz="2400" dirty="0">
                  <a:solidFill>
                    <a:schemeClr val="bg1"/>
                  </a:solidFill>
                  <a:latin typeface="Comic Sans MS" pitchFamily="66" charset="0"/>
                </a:rPr>
                <a:t>	</a:t>
              </a:r>
            </a:p>
          </p:txBody>
        </p:sp>
      </p:grpSp>
      <p:sp>
        <p:nvSpPr>
          <p:cNvPr id="2" name="Title 1"/>
          <p:cNvSpPr>
            <a:spLocks noGrp="1"/>
          </p:cNvSpPr>
          <p:nvPr>
            <p:ph type="title"/>
          </p:nvPr>
        </p:nvSpPr>
        <p:spPr>
          <a:xfrm>
            <a:off x="457200" y="764704"/>
            <a:ext cx="8229600" cy="648072"/>
          </a:xfrm>
        </p:spPr>
        <p:txBody>
          <a:bodyPr>
            <a:normAutofit/>
          </a:bodyPr>
          <a:lstStyle/>
          <a:p>
            <a:r>
              <a:rPr lang="el-GR" sz="3200" dirty="0"/>
              <a:t>Ορισμός</a:t>
            </a:r>
            <a:endParaRPr lang="en-US" sz="3200" dirty="0"/>
          </a:p>
        </p:txBody>
      </p:sp>
      <p:sp>
        <p:nvSpPr>
          <p:cNvPr id="33" name="21 - Ορθογώνιο"/>
          <p:cNvSpPr/>
          <p:nvPr/>
        </p:nvSpPr>
        <p:spPr>
          <a:xfrm>
            <a:off x="357158" y="1570914"/>
            <a:ext cx="8247290" cy="3765134"/>
          </a:xfrm>
          <a:prstGeom prst="rect">
            <a:avLst/>
          </a:prstGeom>
        </p:spPr>
        <p:txBody>
          <a:bodyPr wrap="square">
            <a:spAutoFit/>
          </a:bodyPr>
          <a:lstStyle/>
          <a:p>
            <a:pPr algn="just">
              <a:lnSpc>
                <a:spcPct val="150000"/>
              </a:lnSpc>
            </a:pPr>
            <a:r>
              <a:rPr lang="el-GR" sz="1600" dirty="0">
                <a:latin typeface="Arial"/>
                <a:cs typeface="Arial"/>
              </a:rPr>
              <a:t>Τα </a:t>
            </a:r>
            <a:r>
              <a:rPr lang="el-GR" sz="1600" b="1" dirty="0">
                <a:latin typeface="Arial"/>
                <a:cs typeface="Arial"/>
              </a:rPr>
              <a:t>χρηματοδοτικά εργαλεία </a:t>
            </a:r>
            <a:r>
              <a:rPr lang="el-GR" sz="1600" dirty="0">
                <a:latin typeface="Arial"/>
                <a:cs typeface="Arial"/>
              </a:rPr>
              <a:t>αναφέρονται σε διάφορα μέσα ή πόρους που χρησιμοποιούν άτομα, επιχειρήσεις ή κυβερνήσεις για να διαχειριστούν τα χρήματα, να δανειστούν κεφάλαια ή να διεξάγουν χρηματοοικονομικές δραστηριότητες. </a:t>
            </a:r>
          </a:p>
          <a:p>
            <a:pPr algn="just">
              <a:lnSpc>
                <a:spcPct val="150000"/>
              </a:lnSpc>
            </a:pPr>
            <a:endParaRPr lang="el-GR" sz="1600" dirty="0">
              <a:latin typeface="Arial"/>
              <a:cs typeface="Arial"/>
            </a:endParaRPr>
          </a:p>
          <a:p>
            <a:pPr algn="just">
              <a:lnSpc>
                <a:spcPct val="150000"/>
              </a:lnSpc>
            </a:pPr>
            <a:r>
              <a:rPr lang="el-GR" sz="1600" dirty="0">
                <a:latin typeface="Arial"/>
                <a:cs typeface="Arial"/>
              </a:rPr>
              <a:t>Αυτά τα εργαλεία είναι σχεδιασμένα για να βοηθήσουν στην καλύτερη διαχείριση των οικονομικών πόρων, την απόκτηση κεφαλαίου ή τη διεξαγωγή διαφόρων χρηματοοικονομικών συναλλαγών.</a:t>
            </a:r>
          </a:p>
          <a:p>
            <a:pPr algn="just">
              <a:lnSpc>
                <a:spcPct val="150000"/>
              </a:lnSpc>
            </a:pPr>
            <a:endParaRPr lang="en-US" sz="1600" dirty="0">
              <a:latin typeface="Arial"/>
              <a:cs typeface="Arial"/>
            </a:endParaRPr>
          </a:p>
          <a:p>
            <a:pPr algn="just">
              <a:lnSpc>
                <a:spcPct val="150000"/>
              </a:lnSpc>
              <a:buFont typeface="Wingdings" pitchFamily="2" charset="2"/>
              <a:buNone/>
            </a:pPr>
            <a:endParaRPr lang="el-GR" sz="1600" dirty="0">
              <a:latin typeface="Arial"/>
              <a:cs typeface="Arial"/>
            </a:endParaRPr>
          </a:p>
          <a:p>
            <a:pPr algn="just">
              <a:lnSpc>
                <a:spcPct val="150000"/>
              </a:lnSpc>
            </a:pPr>
            <a:endParaRPr lang="en-US" sz="1600" dirty="0">
              <a:latin typeface="Arial"/>
              <a:cs typeface="Arial"/>
            </a:endParaRPr>
          </a:p>
        </p:txBody>
      </p:sp>
      <p:pic>
        <p:nvPicPr>
          <p:cNvPr id="3" name="Picture 2"/>
          <p:cNvPicPr>
            <a:picLocks noChangeAspect="1"/>
          </p:cNvPicPr>
          <p:nvPr/>
        </p:nvPicPr>
        <p:blipFill>
          <a:blip r:embed="rId8"/>
          <a:stretch>
            <a:fillRect/>
          </a:stretch>
        </p:blipFill>
        <p:spPr>
          <a:xfrm>
            <a:off x="5436096" y="4034268"/>
            <a:ext cx="3199904" cy="2264932"/>
          </a:xfrm>
          <a:prstGeom prst="rect">
            <a:avLst/>
          </a:prstGeom>
        </p:spPr>
      </p:pic>
    </p:spTree>
    <p:extLst>
      <p:ext uri="{BB962C8B-B14F-4D97-AF65-F5344CB8AC3E}">
        <p14:creationId xmlns:p14="http://schemas.microsoft.com/office/powerpoint/2010/main" val="403250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8"/>
            <a:ext cx="9144017" cy="6458241"/>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27" name="26 - Ομάδα"/>
            <p:cNvGrpSpPr/>
            <p:nvPr/>
          </p:nvGrpSpPr>
          <p:grpSpPr>
            <a:xfrm>
              <a:off x="251520" y="188640"/>
              <a:ext cx="8640944" cy="576064"/>
              <a:chOff x="251520" y="188640"/>
              <a:chExt cx="8640960" cy="576064"/>
            </a:xfrm>
          </p:grpSpPr>
          <p:sp>
            <p:nvSpPr>
              <p:cNvPr id="25" name="24 - Ορθογώνιο"/>
              <p:cNvSpPr/>
              <p:nvPr/>
            </p:nvSpPr>
            <p:spPr>
              <a:xfrm>
                <a:off x="251520" y="548680"/>
                <a:ext cx="8640960" cy="216024"/>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1 - Τίτλος"/>
              <p:cNvSpPr txBox="1">
                <a:spLocks/>
              </p:cNvSpPr>
              <p:nvPr/>
            </p:nvSpPr>
            <p:spPr>
              <a:xfrm>
                <a:off x="1043608" y="188640"/>
                <a:ext cx="7848872" cy="576064"/>
              </a:xfrm>
              <a:prstGeom prst="rect">
                <a:avLst/>
              </a:prstGeom>
              <a:solidFill>
                <a:schemeClr val="tx1">
                  <a:lumMod val="75000"/>
                  <a:lumOff val="25000"/>
                </a:schemeClr>
              </a:solidFill>
              <a:effectLst>
                <a:innerShdw blurRad="241300" dist="88900" dir="5400000">
                  <a:schemeClr val="tx1"/>
                </a:innerShdw>
              </a:effectLst>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a:ln>
                      <a:noFill/>
                    </a:ln>
                    <a:solidFill>
                      <a:schemeClr val="bg1"/>
                    </a:solidFill>
                    <a:effectLst/>
                    <a:uLnTx/>
                    <a:uFillTx/>
                    <a:latin typeface="+mj-lt"/>
                    <a:ea typeface="+mj-ea"/>
                    <a:cs typeface="+mj-cs"/>
                  </a:rPr>
                  <a:t>    </a:t>
                </a:r>
                <a:endParaRPr kumimoji="0" lang="el-GR" sz="3600" b="0" i="0" u="none" strike="noStrike" kern="1200" cap="none" spc="0" normalizeH="0" baseline="0" noProof="0" dirty="0">
                  <a:ln>
                    <a:noFill/>
                  </a:ln>
                  <a:solidFill>
                    <a:schemeClr val="bg1">
                      <a:lumMod val="95000"/>
                    </a:schemeClr>
                  </a:solidFill>
                  <a:effectLst/>
                  <a:uLnTx/>
                  <a:uFillTx/>
                  <a:latin typeface="+mj-lt"/>
                  <a:ea typeface="+mj-ea"/>
                  <a:cs typeface="+mj-cs"/>
                </a:endParaRPr>
              </a:p>
            </p:txBody>
          </p:sp>
          <p:sp>
            <p:nvSpPr>
              <p:cNvPr id="49" name="48 - Ορθογώνιο"/>
              <p:cNvSpPr/>
              <p:nvPr/>
            </p:nvSpPr>
            <p:spPr>
              <a:xfrm>
                <a:off x="251520" y="188640"/>
                <a:ext cx="870423" cy="576064"/>
              </a:xfrm>
              <a:prstGeom prst="rect">
                <a:avLst/>
              </a:prstGeom>
              <a:solidFill>
                <a:srgbClr val="50B4D8"/>
              </a:solidFill>
              <a:ln>
                <a:noFill/>
              </a:ln>
              <a:effectLst>
                <a:innerShdw blurRad="228600" dist="279400" dir="54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73BED3"/>
                  </a:solidFill>
                </a:endParaRPr>
              </a:p>
            </p:txBody>
          </p:sp>
        </p:gr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2" name="31 - Ομάδα"/>
          <p:cNvGrpSpPr/>
          <p:nvPr/>
        </p:nvGrpSpPr>
        <p:grpSpPr>
          <a:xfrm>
            <a:off x="214282" y="260649"/>
            <a:ext cx="8606190" cy="563259"/>
            <a:chOff x="214282" y="214290"/>
            <a:chExt cx="7598078" cy="652151"/>
          </a:xfrm>
        </p:grpSpPr>
        <p:sp>
          <p:nvSpPr>
            <p:cNvPr id="39" name="38 - TextBox"/>
            <p:cNvSpPr txBox="1"/>
            <p:nvPr/>
          </p:nvSpPr>
          <p:spPr>
            <a:xfrm>
              <a:off x="1259632" y="260648"/>
              <a:ext cx="6552728" cy="605793"/>
            </a:xfrm>
            <a:prstGeom prst="rect">
              <a:avLst/>
            </a:prstGeom>
            <a:noFill/>
          </p:spPr>
          <p:txBody>
            <a:bodyPr wrap="square" rtlCol="0">
              <a:spAutoFit/>
            </a:bodyPr>
            <a:lstStyle/>
            <a:p>
              <a:pPr marL="0" lvl="1"/>
              <a:r>
                <a:rPr lang="el-GR" sz="2800" b="1" dirty="0">
                  <a:solidFill>
                    <a:srgbClr val="88CCE4"/>
                  </a:solidFill>
                  <a:effectLst>
                    <a:outerShdw blurRad="38100" dist="38100" dir="2700000" algn="tl">
                      <a:srgbClr val="000000">
                        <a:alpha val="43137"/>
                      </a:srgbClr>
                    </a:outerShdw>
                  </a:effectLst>
                  <a:latin typeface="Arial" pitchFamily="34" charset="0"/>
                  <a:cs typeface="Arial" pitchFamily="34" charset="0"/>
                </a:rPr>
                <a:t>V</a:t>
              </a:r>
              <a:r>
                <a:rPr lang="en-US" sz="2800" b="1" dirty="0">
                  <a:solidFill>
                    <a:srgbClr val="88CCE4"/>
                  </a:solidFill>
                  <a:effectLst>
                    <a:outerShdw blurRad="38100" dist="38100" dir="2700000" algn="tl">
                      <a:srgbClr val="000000">
                        <a:alpha val="43137"/>
                      </a:srgbClr>
                    </a:outerShdw>
                  </a:effectLst>
                  <a:latin typeface="Arial" pitchFamily="34" charset="0"/>
                  <a:cs typeface="Arial" pitchFamily="34" charset="0"/>
                </a:rPr>
                <a:t>ENTURE CAPITAL</a:t>
              </a:r>
            </a:p>
          </p:txBody>
        </p:sp>
        <p:sp>
          <p:nvSpPr>
            <p:cNvPr id="24" name="Rectangle 6"/>
            <p:cNvSpPr>
              <a:spLocks noChangeArrowheads="1"/>
            </p:cNvSpPr>
            <p:nvPr/>
          </p:nvSpPr>
          <p:spPr bwMode="auto">
            <a:xfrm>
              <a:off x="214282" y="214290"/>
              <a:ext cx="857256" cy="574678"/>
            </a:xfrm>
            <a:prstGeom prst="rect">
              <a:avLst/>
            </a:prstGeom>
            <a:noFill/>
            <a:ln w="9525">
              <a:noFill/>
              <a:miter lim="800000"/>
              <a:headEnd/>
              <a:tailEnd/>
            </a:ln>
            <a:effectLst/>
          </p:spPr>
          <p:txBody>
            <a:bodyPr/>
            <a:lstStyle/>
            <a:p>
              <a:pPr>
                <a:spcBef>
                  <a:spcPct val="20000"/>
                </a:spcBef>
                <a:buClr>
                  <a:schemeClr val="tx2"/>
                </a:buClr>
              </a:pPr>
              <a:r>
                <a:rPr lang="en-US" sz="2800" dirty="0">
                  <a:solidFill>
                    <a:schemeClr val="bg1"/>
                  </a:solidFill>
                </a:rPr>
                <a:t>   </a:t>
              </a:r>
              <a:r>
                <a:rPr lang="el-GR" sz="3200" b="1" dirty="0">
                  <a:solidFill>
                    <a:schemeClr val="bg1"/>
                  </a:solidFill>
                </a:rPr>
                <a:t>4</a:t>
              </a:r>
              <a:r>
                <a:rPr lang="en-US" sz="2400" dirty="0">
                  <a:solidFill>
                    <a:schemeClr val="bg1"/>
                  </a:solidFill>
                  <a:latin typeface="Comic Sans MS" pitchFamily="66" charset="0"/>
                </a:rPr>
                <a:t>	</a:t>
              </a:r>
            </a:p>
          </p:txBody>
        </p:sp>
      </p:grpSp>
      <p:sp>
        <p:nvSpPr>
          <p:cNvPr id="7" name="Rectangle 6"/>
          <p:cNvSpPr/>
          <p:nvPr/>
        </p:nvSpPr>
        <p:spPr>
          <a:xfrm>
            <a:off x="611560" y="1052736"/>
            <a:ext cx="7920880" cy="5888794"/>
          </a:xfrm>
          <a:prstGeom prst="rect">
            <a:avLst/>
          </a:prstGeom>
        </p:spPr>
        <p:txBody>
          <a:bodyPr wrap="square">
            <a:spAutoFit/>
          </a:bodyPr>
          <a:lstStyle/>
          <a:p>
            <a:pPr algn="just">
              <a:lnSpc>
                <a:spcPct val="150000"/>
              </a:lnSpc>
            </a:pPr>
            <a:r>
              <a:rPr lang="el-GR" sz="1600" dirty="0">
                <a:latin typeface="Arial"/>
                <a:cs typeface="Arial"/>
              </a:rPr>
              <a:t>Ένα σύγχρονο εργαλείο χρηματοδότησης που πρόσφατα ξεκίνησε στην χώρα μας, είναι τα Κεφάλαια Επιχειρηματικών Συμμετοχών ή τα Venture Capital</a:t>
            </a:r>
            <a:r>
              <a:rPr lang="en-US" sz="1600" dirty="0">
                <a:latin typeface="Arial"/>
                <a:cs typeface="Arial"/>
              </a:rPr>
              <a:t>.</a:t>
            </a:r>
            <a:endParaRPr lang="el-GR" sz="1600" dirty="0">
              <a:latin typeface="Arial"/>
              <a:cs typeface="Arial"/>
            </a:endParaRPr>
          </a:p>
          <a:p>
            <a:pPr algn="just">
              <a:lnSpc>
                <a:spcPct val="150000"/>
              </a:lnSpc>
            </a:pPr>
            <a:endParaRPr lang="el-GR" sz="1600" dirty="0">
              <a:latin typeface="Arial"/>
              <a:cs typeface="Arial"/>
            </a:endParaRPr>
          </a:p>
          <a:p>
            <a:pPr algn="just">
              <a:lnSpc>
                <a:spcPct val="150000"/>
              </a:lnSpc>
            </a:pPr>
            <a:r>
              <a:rPr lang="el-GR" sz="1600" dirty="0">
                <a:latin typeface="Arial"/>
                <a:cs typeface="Arial"/>
              </a:rPr>
              <a:t>Το Venture Capital είναι μια μορφή ιδιωτικού κεφαλαίου που παρέχει χρηματοδότηση σε νεοφυείς, ανερχόμενες εταιρείες με υψηλό δυναμικό ανάπτυξης. Προσφέρει κεφάλαιο σε αντάλλαγμα για ιδιοκτησία ή μετοχές στην εταιρεία. Οι επενδύσεις αυτές συνήθως γίνονται σε νέες εταιρείες που έχουν υψηλό ρίσκο, αλλά ταυτόχρονα υπόσχονται μεγάλη ανάπτυξη και αποτίναξη.</a:t>
            </a:r>
          </a:p>
          <a:p>
            <a:pPr algn="just">
              <a:lnSpc>
                <a:spcPct val="150000"/>
              </a:lnSpc>
            </a:pPr>
            <a:endParaRPr lang="en-US" sz="1600" dirty="0">
              <a:latin typeface="Arial"/>
              <a:cs typeface="Arial"/>
            </a:endParaRPr>
          </a:p>
          <a:p>
            <a:pPr algn="just">
              <a:lnSpc>
                <a:spcPct val="150000"/>
              </a:lnSpc>
            </a:pPr>
            <a:r>
              <a:rPr lang="el-GR" sz="1600" dirty="0">
                <a:latin typeface="Arial"/>
                <a:cs typeface="Arial"/>
              </a:rPr>
              <a:t>Στην Ελλάδα δραστηριοποιούνται στο χώρο του Venture Capital 20 περίπου εταιρείες. Το Venture Capital αποτελεί κατά κανόνα μορφή χρηματοδότησης που απευθύνεται σε νέες και ταχέως αναπτυσσόμενες εταιρείες που συνήθως εκμεταλλεύονται επιχειρηματικά καινοτόμες ιδέες. </a:t>
            </a:r>
            <a:endParaRPr lang="en-US" sz="1600" dirty="0">
              <a:latin typeface="Arial"/>
              <a:cs typeface="Arial"/>
            </a:endParaRPr>
          </a:p>
          <a:p>
            <a:pPr algn="r">
              <a:lnSpc>
                <a:spcPct val="150000"/>
              </a:lnSpc>
            </a:pPr>
            <a:r>
              <a:rPr lang="el-GR" sz="1200" dirty="0">
                <a:latin typeface="Arial"/>
                <a:cs typeface="Arial"/>
              </a:rPr>
              <a:t>(Αποστολόπουλος, Ι., 2012</a:t>
            </a:r>
            <a:r>
              <a:rPr lang="en-US" sz="1200" dirty="0">
                <a:latin typeface="Arial"/>
                <a:cs typeface="Arial"/>
              </a:rPr>
              <a:t>)</a:t>
            </a:r>
            <a:endParaRPr lang="el-GR" sz="1200" dirty="0">
              <a:latin typeface="Arial"/>
              <a:cs typeface="Arial"/>
            </a:endParaRPr>
          </a:p>
          <a:p>
            <a:pPr algn="just">
              <a:lnSpc>
                <a:spcPct val="150000"/>
              </a:lnSpc>
            </a:pPr>
            <a:endParaRPr lang="en-US" sz="1600" dirty="0">
              <a:latin typeface="Arial"/>
              <a:cs typeface="Arial"/>
            </a:endParaRPr>
          </a:p>
          <a:p>
            <a:pPr algn="just">
              <a:lnSpc>
                <a:spcPct val="150000"/>
              </a:lnSpc>
            </a:pPr>
            <a:endParaRPr lang="el-GR" sz="1600" dirty="0">
              <a:latin typeface="Arial"/>
              <a:cs typeface="Arial"/>
            </a:endParaRPr>
          </a:p>
        </p:txBody>
      </p:sp>
    </p:spTree>
    <p:extLst>
      <p:ext uri="{BB962C8B-B14F-4D97-AF65-F5344CB8AC3E}">
        <p14:creationId xmlns:p14="http://schemas.microsoft.com/office/powerpoint/2010/main" val="216771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8"/>
            <a:ext cx="9144017" cy="6458241"/>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7" name="Rectangle 6"/>
          <p:cNvSpPr/>
          <p:nvPr/>
        </p:nvSpPr>
        <p:spPr>
          <a:xfrm>
            <a:off x="611560" y="620688"/>
            <a:ext cx="7920880" cy="5981127"/>
          </a:xfrm>
          <a:prstGeom prst="rect">
            <a:avLst/>
          </a:prstGeom>
        </p:spPr>
        <p:txBody>
          <a:bodyPr wrap="square">
            <a:spAutoFit/>
          </a:bodyPr>
          <a:lstStyle/>
          <a:p>
            <a:pPr marL="285750" indent="-285750" algn="just">
              <a:lnSpc>
                <a:spcPct val="150000"/>
              </a:lnSpc>
              <a:buFont typeface="Arial"/>
              <a:buChar char="•"/>
            </a:pPr>
            <a:endParaRPr lang="el-GR" sz="1600" dirty="0">
              <a:latin typeface="Arial"/>
              <a:cs typeface="Arial"/>
            </a:endParaRPr>
          </a:p>
          <a:p>
            <a:pPr algn="just">
              <a:lnSpc>
                <a:spcPct val="150000"/>
              </a:lnSpc>
            </a:pPr>
            <a:r>
              <a:rPr lang="el-GR" sz="1600" dirty="0">
                <a:latin typeface="Arial"/>
                <a:cs typeface="Arial"/>
              </a:rPr>
              <a:t>Η λειτουργία του Venture Capital συνοψίζεται στα ακόλουθα:</a:t>
            </a:r>
          </a:p>
          <a:p>
            <a:pPr marL="285750" indent="-285750" algn="just">
              <a:lnSpc>
                <a:spcPct val="150000"/>
              </a:lnSpc>
              <a:buFont typeface="Arial"/>
              <a:buChar char="•"/>
            </a:pPr>
            <a:r>
              <a:rPr lang="el-GR" sz="1600" b="1" dirty="0">
                <a:latin typeface="Arial"/>
                <a:cs typeface="Arial"/>
              </a:rPr>
              <a:t>Επιλογή Startups: </a:t>
            </a:r>
            <a:r>
              <a:rPr lang="el-GR" sz="1600" dirty="0">
                <a:latin typeface="Arial"/>
                <a:cs typeface="Arial"/>
              </a:rPr>
              <a:t>Οι επενδυτικές εταιρείες Venture Capital αναζητούν νέες επιχειρήσεις με υψηλό δυναμικό ανάπτυξης και καινοτόμες ιδέες που μπορούν να έχουν σημαντική επιρροή στην αγορά.</a:t>
            </a:r>
          </a:p>
          <a:p>
            <a:pPr marL="285750" indent="-285750" algn="just">
              <a:lnSpc>
                <a:spcPct val="150000"/>
              </a:lnSpc>
              <a:buFont typeface="Arial"/>
              <a:buChar char="•"/>
            </a:pPr>
            <a:endParaRPr lang="el-GR" sz="1600" dirty="0">
              <a:latin typeface="Arial"/>
              <a:cs typeface="Arial"/>
            </a:endParaRPr>
          </a:p>
          <a:p>
            <a:pPr marL="285750" indent="-285750" algn="just">
              <a:lnSpc>
                <a:spcPct val="150000"/>
              </a:lnSpc>
              <a:buFont typeface="Arial"/>
              <a:buChar char="•"/>
            </a:pPr>
            <a:r>
              <a:rPr lang="el-GR" sz="1600" b="1" dirty="0">
                <a:latin typeface="Arial"/>
                <a:cs typeface="Arial"/>
              </a:rPr>
              <a:t>Επενδύσεις: </a:t>
            </a:r>
            <a:r>
              <a:rPr lang="el-GR" sz="1600" dirty="0">
                <a:latin typeface="Arial"/>
                <a:cs typeface="Arial"/>
              </a:rPr>
              <a:t>Αφού επιλεγούν ενδιαφέρουσες επιχειρήσεις παρέχουν χρηματοδότηση μέσω εκδόσεων μετοχών, είτε μέσω εκδόσεων ομολόγων, είτε με άλλες συμφωνίες.</a:t>
            </a:r>
          </a:p>
          <a:p>
            <a:pPr marL="285750" indent="-285750" algn="just">
              <a:lnSpc>
                <a:spcPct val="150000"/>
              </a:lnSpc>
              <a:buFont typeface="Arial"/>
              <a:buChar char="•"/>
            </a:pPr>
            <a:endParaRPr lang="el-GR" sz="1600" dirty="0">
              <a:latin typeface="Arial"/>
              <a:cs typeface="Arial"/>
            </a:endParaRPr>
          </a:p>
          <a:p>
            <a:pPr marL="285750" indent="-285750" algn="just">
              <a:lnSpc>
                <a:spcPct val="150000"/>
              </a:lnSpc>
              <a:buFont typeface="Arial"/>
              <a:buChar char="•"/>
            </a:pPr>
            <a:r>
              <a:rPr lang="el-GR" sz="1600" b="1" dirty="0">
                <a:latin typeface="Arial"/>
                <a:cs typeface="Arial"/>
              </a:rPr>
              <a:t>Υποστήριξη και Συμβουλές</a:t>
            </a:r>
            <a:r>
              <a:rPr lang="el-GR" sz="1600" dirty="0">
                <a:latin typeface="Arial"/>
                <a:cs typeface="Arial"/>
              </a:rPr>
              <a:t>: Οι εταιρείες VC δεν παρέχουν απλώς χρηματοδότηση, αλλά παρέχουν και επιχειρηματική συμβουλή και υποστήριξη. Συχνά, έχουν εμπειρία στην ανάπτυξη και διαχείριση επιχειρήσεων και βοηθούν τις επιχειρήσεις να αναπτυχθούν και να επιτύχουν τους στόχους τους.</a:t>
            </a:r>
          </a:p>
          <a:p>
            <a:pPr marL="285750" indent="-285750" algn="just">
              <a:lnSpc>
                <a:spcPct val="150000"/>
              </a:lnSpc>
              <a:buFont typeface="Arial"/>
              <a:buChar char="•"/>
            </a:pPr>
            <a:endParaRPr lang="el-GR" sz="1600" dirty="0">
              <a:latin typeface="Arial"/>
              <a:cs typeface="Arial"/>
            </a:endParaRPr>
          </a:p>
          <a:p>
            <a:pPr marL="285750" indent="-285750" algn="just">
              <a:lnSpc>
                <a:spcPct val="150000"/>
              </a:lnSpc>
              <a:buFont typeface="Arial"/>
              <a:buChar char="•"/>
            </a:pPr>
            <a:endParaRPr lang="el-GR" sz="1600" dirty="0">
              <a:latin typeface="Arial"/>
              <a:cs typeface="Arial"/>
            </a:endParaRPr>
          </a:p>
        </p:txBody>
      </p:sp>
      <p:sp>
        <p:nvSpPr>
          <p:cNvPr id="20" name="Title 1"/>
          <p:cNvSpPr>
            <a:spLocks noGrp="1"/>
          </p:cNvSpPr>
          <p:nvPr>
            <p:ph type="title"/>
          </p:nvPr>
        </p:nvSpPr>
        <p:spPr>
          <a:xfrm>
            <a:off x="2185392" y="260648"/>
            <a:ext cx="5050904" cy="648072"/>
          </a:xfrm>
        </p:spPr>
        <p:txBody>
          <a:bodyPr>
            <a:normAutofit/>
          </a:bodyPr>
          <a:lstStyle/>
          <a:p>
            <a:pPr lvl="1" algn="just"/>
            <a:r>
              <a:rPr lang="el-GR" sz="2400" dirty="0">
                <a:latin typeface="Arial"/>
                <a:cs typeface="Arial"/>
              </a:rPr>
              <a:t>Πώς λειτουργεί το Venture Capital</a:t>
            </a:r>
            <a:endParaRPr lang="en-US" sz="2400" dirty="0">
              <a:latin typeface="Arial"/>
              <a:cs typeface="Arial"/>
            </a:endParaRPr>
          </a:p>
        </p:txBody>
      </p:sp>
    </p:spTree>
    <p:extLst>
      <p:ext uri="{BB962C8B-B14F-4D97-AF65-F5344CB8AC3E}">
        <p14:creationId xmlns:p14="http://schemas.microsoft.com/office/powerpoint/2010/main" val="2171139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8"/>
            <a:ext cx="9144017" cy="6458241"/>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7" name="Rectangle 6"/>
          <p:cNvSpPr/>
          <p:nvPr/>
        </p:nvSpPr>
        <p:spPr>
          <a:xfrm>
            <a:off x="611560" y="1268760"/>
            <a:ext cx="7920880" cy="1918474"/>
          </a:xfrm>
          <a:prstGeom prst="rect">
            <a:avLst/>
          </a:prstGeom>
        </p:spPr>
        <p:txBody>
          <a:bodyPr wrap="square">
            <a:spAutoFit/>
          </a:bodyPr>
          <a:lstStyle/>
          <a:p>
            <a:pPr marL="285750" indent="-285750" algn="just">
              <a:lnSpc>
                <a:spcPct val="150000"/>
              </a:lnSpc>
              <a:buFont typeface="Arial"/>
              <a:buChar char="•"/>
            </a:pPr>
            <a:endParaRPr lang="el-GR" sz="1600" dirty="0">
              <a:latin typeface="Arial"/>
              <a:cs typeface="Arial"/>
            </a:endParaRPr>
          </a:p>
          <a:p>
            <a:pPr marL="285750" indent="-285750" algn="just">
              <a:lnSpc>
                <a:spcPct val="150000"/>
              </a:lnSpc>
              <a:buFont typeface="Arial"/>
              <a:buChar char="•"/>
            </a:pPr>
            <a:r>
              <a:rPr lang="el-GR" sz="1600" b="1" dirty="0">
                <a:latin typeface="Arial"/>
                <a:cs typeface="Arial"/>
              </a:rPr>
              <a:t>Έξοδος</a:t>
            </a:r>
            <a:r>
              <a:rPr lang="el-GR" sz="1600" dirty="0">
                <a:latin typeface="Arial"/>
                <a:cs typeface="Arial"/>
              </a:rPr>
              <a:t>: Οι εταιρείες VC επενδύουν με σκοπό να έχουν κερδοφορία από τις επενδύσεις τους. Αυτό συνήθως επιτυγχάνεται μέσω της πώλησης των μετοχών τους σε μια δημόσια προσφορά (IPO) ή μέσω της πώλησης της επιχείρησης σε άλλη εταιρεία.</a:t>
            </a:r>
            <a:endParaRPr lang="en-US" sz="1600" dirty="0">
              <a:latin typeface="Arial"/>
              <a:cs typeface="Arial"/>
            </a:endParaRPr>
          </a:p>
        </p:txBody>
      </p:sp>
      <p:sp>
        <p:nvSpPr>
          <p:cNvPr id="20" name="Title 1"/>
          <p:cNvSpPr>
            <a:spLocks noGrp="1"/>
          </p:cNvSpPr>
          <p:nvPr>
            <p:ph type="title"/>
          </p:nvPr>
        </p:nvSpPr>
        <p:spPr>
          <a:xfrm>
            <a:off x="2185392" y="476672"/>
            <a:ext cx="5050904" cy="648072"/>
          </a:xfrm>
        </p:spPr>
        <p:txBody>
          <a:bodyPr>
            <a:normAutofit/>
          </a:bodyPr>
          <a:lstStyle/>
          <a:p>
            <a:pPr lvl="1" algn="just"/>
            <a:r>
              <a:rPr lang="el-GR" sz="2400" dirty="0">
                <a:latin typeface="Arial"/>
                <a:cs typeface="Arial"/>
              </a:rPr>
              <a:t>Πώς λειτουργεί το Venture Capital</a:t>
            </a:r>
            <a:endParaRPr lang="en-US" sz="2400" dirty="0">
              <a:latin typeface="Arial"/>
              <a:cs typeface="Arial"/>
            </a:endParaRPr>
          </a:p>
        </p:txBody>
      </p:sp>
      <p:pic>
        <p:nvPicPr>
          <p:cNvPr id="18" name="Picture 17"/>
          <p:cNvPicPr>
            <a:picLocks noChangeAspect="1"/>
          </p:cNvPicPr>
          <p:nvPr/>
        </p:nvPicPr>
        <p:blipFill>
          <a:blip r:embed="rId8"/>
          <a:stretch>
            <a:fillRect/>
          </a:stretch>
        </p:blipFill>
        <p:spPr>
          <a:xfrm>
            <a:off x="4211960" y="3531610"/>
            <a:ext cx="3703960" cy="2500173"/>
          </a:xfrm>
          <a:prstGeom prst="rect">
            <a:avLst/>
          </a:prstGeom>
        </p:spPr>
      </p:pic>
    </p:spTree>
    <p:extLst>
      <p:ext uri="{BB962C8B-B14F-4D97-AF65-F5344CB8AC3E}">
        <p14:creationId xmlns:p14="http://schemas.microsoft.com/office/powerpoint/2010/main" val="1611608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8"/>
            <a:ext cx="9144017" cy="6458241"/>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27" name="26 - Ομάδα"/>
            <p:cNvGrpSpPr/>
            <p:nvPr/>
          </p:nvGrpSpPr>
          <p:grpSpPr>
            <a:xfrm>
              <a:off x="251520" y="188640"/>
              <a:ext cx="8640944" cy="576064"/>
              <a:chOff x="251520" y="188640"/>
              <a:chExt cx="8640960" cy="576064"/>
            </a:xfrm>
          </p:grpSpPr>
          <p:sp>
            <p:nvSpPr>
              <p:cNvPr id="25" name="24 - Ορθογώνιο"/>
              <p:cNvSpPr/>
              <p:nvPr/>
            </p:nvSpPr>
            <p:spPr>
              <a:xfrm>
                <a:off x="251520" y="548680"/>
                <a:ext cx="8640960" cy="216024"/>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1 - Τίτλος"/>
              <p:cNvSpPr txBox="1">
                <a:spLocks/>
              </p:cNvSpPr>
              <p:nvPr/>
            </p:nvSpPr>
            <p:spPr>
              <a:xfrm>
                <a:off x="1043608" y="188640"/>
                <a:ext cx="7848872" cy="576064"/>
              </a:xfrm>
              <a:prstGeom prst="rect">
                <a:avLst/>
              </a:prstGeom>
              <a:solidFill>
                <a:schemeClr val="tx1">
                  <a:lumMod val="75000"/>
                  <a:lumOff val="25000"/>
                </a:schemeClr>
              </a:solidFill>
              <a:effectLst>
                <a:innerShdw blurRad="241300" dist="88900" dir="5400000">
                  <a:schemeClr val="tx1"/>
                </a:innerShdw>
              </a:effectLst>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a:ln>
                      <a:noFill/>
                    </a:ln>
                    <a:solidFill>
                      <a:schemeClr val="bg1"/>
                    </a:solidFill>
                    <a:effectLst/>
                    <a:uLnTx/>
                    <a:uFillTx/>
                    <a:latin typeface="+mj-lt"/>
                    <a:ea typeface="+mj-ea"/>
                    <a:cs typeface="+mj-cs"/>
                  </a:rPr>
                  <a:t>    </a:t>
                </a:r>
                <a:endParaRPr kumimoji="0" lang="el-GR" sz="3600" b="0" i="0" u="none" strike="noStrike" kern="1200" cap="none" spc="0" normalizeH="0" baseline="0" noProof="0" dirty="0">
                  <a:ln>
                    <a:noFill/>
                  </a:ln>
                  <a:solidFill>
                    <a:schemeClr val="bg1">
                      <a:lumMod val="95000"/>
                    </a:schemeClr>
                  </a:solidFill>
                  <a:effectLst/>
                  <a:uLnTx/>
                  <a:uFillTx/>
                  <a:latin typeface="+mj-lt"/>
                  <a:ea typeface="+mj-ea"/>
                  <a:cs typeface="+mj-cs"/>
                </a:endParaRPr>
              </a:p>
            </p:txBody>
          </p:sp>
          <p:sp>
            <p:nvSpPr>
              <p:cNvPr id="49" name="48 - Ορθογώνιο"/>
              <p:cNvSpPr/>
              <p:nvPr/>
            </p:nvSpPr>
            <p:spPr>
              <a:xfrm>
                <a:off x="251520" y="188640"/>
                <a:ext cx="870423" cy="576064"/>
              </a:xfrm>
              <a:prstGeom prst="rect">
                <a:avLst/>
              </a:prstGeom>
              <a:solidFill>
                <a:srgbClr val="50B4D8"/>
              </a:solidFill>
              <a:ln>
                <a:noFill/>
              </a:ln>
              <a:effectLst>
                <a:innerShdw blurRad="228600" dist="279400" dir="54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73BED3"/>
                  </a:solidFill>
                </a:endParaRPr>
              </a:p>
            </p:txBody>
          </p:sp>
        </p:gr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2" name="31 - Ομάδα"/>
          <p:cNvGrpSpPr/>
          <p:nvPr/>
        </p:nvGrpSpPr>
        <p:grpSpPr>
          <a:xfrm>
            <a:off x="214282" y="260649"/>
            <a:ext cx="8606190" cy="563259"/>
            <a:chOff x="214282" y="214290"/>
            <a:chExt cx="7598078" cy="652151"/>
          </a:xfrm>
        </p:grpSpPr>
        <p:sp>
          <p:nvSpPr>
            <p:cNvPr id="39" name="38 - TextBox"/>
            <p:cNvSpPr txBox="1"/>
            <p:nvPr/>
          </p:nvSpPr>
          <p:spPr>
            <a:xfrm>
              <a:off x="1259632" y="260648"/>
              <a:ext cx="6552728" cy="605793"/>
            </a:xfrm>
            <a:prstGeom prst="rect">
              <a:avLst/>
            </a:prstGeom>
            <a:noFill/>
          </p:spPr>
          <p:txBody>
            <a:bodyPr wrap="square" rtlCol="0">
              <a:spAutoFit/>
            </a:bodyPr>
            <a:lstStyle/>
            <a:p>
              <a:r>
                <a:rPr lang="el-GR" sz="2800" b="1" dirty="0">
                  <a:solidFill>
                    <a:srgbClr val="88CCE4"/>
                  </a:solidFill>
                  <a:effectLst>
                    <a:outerShdw blurRad="38100" dist="38100" dir="2700000" algn="tl">
                      <a:srgbClr val="000000">
                        <a:alpha val="43137"/>
                      </a:srgbClr>
                    </a:outerShdw>
                  </a:effectLst>
                  <a:latin typeface="Arial" pitchFamily="34" charset="0"/>
                  <a:cs typeface="Arial" pitchFamily="34" charset="0"/>
                </a:rPr>
                <a:t>ΘΕΡΜΟΚΟΙΤΙΔΕΣ ΕΠΙΧΕΙΡΗΣΕΩΝ</a:t>
              </a:r>
            </a:p>
          </p:txBody>
        </p:sp>
        <p:sp>
          <p:nvSpPr>
            <p:cNvPr id="24" name="Rectangle 6"/>
            <p:cNvSpPr>
              <a:spLocks noChangeArrowheads="1"/>
            </p:cNvSpPr>
            <p:nvPr/>
          </p:nvSpPr>
          <p:spPr bwMode="auto">
            <a:xfrm>
              <a:off x="214282" y="214290"/>
              <a:ext cx="857256" cy="574678"/>
            </a:xfrm>
            <a:prstGeom prst="rect">
              <a:avLst/>
            </a:prstGeom>
            <a:noFill/>
            <a:ln w="9525">
              <a:noFill/>
              <a:miter lim="800000"/>
              <a:headEnd/>
              <a:tailEnd/>
            </a:ln>
            <a:effectLst/>
          </p:spPr>
          <p:txBody>
            <a:bodyPr/>
            <a:lstStyle/>
            <a:p>
              <a:pPr>
                <a:spcBef>
                  <a:spcPct val="20000"/>
                </a:spcBef>
                <a:buClr>
                  <a:schemeClr val="tx2"/>
                </a:buClr>
              </a:pPr>
              <a:r>
                <a:rPr lang="en-US" sz="2800" dirty="0">
                  <a:solidFill>
                    <a:schemeClr val="bg1"/>
                  </a:solidFill>
                </a:rPr>
                <a:t>   </a:t>
              </a:r>
              <a:r>
                <a:rPr lang="el-GR" sz="3200" b="1" dirty="0">
                  <a:solidFill>
                    <a:schemeClr val="bg1"/>
                  </a:solidFill>
                </a:rPr>
                <a:t>5</a:t>
              </a:r>
              <a:r>
                <a:rPr lang="en-US" sz="2400" dirty="0">
                  <a:solidFill>
                    <a:schemeClr val="bg1"/>
                  </a:solidFill>
                  <a:latin typeface="Comic Sans MS" pitchFamily="66" charset="0"/>
                </a:rPr>
                <a:t>	</a:t>
              </a:r>
            </a:p>
          </p:txBody>
        </p:sp>
      </p:grpSp>
      <p:sp>
        <p:nvSpPr>
          <p:cNvPr id="7" name="Rectangle 6"/>
          <p:cNvSpPr/>
          <p:nvPr/>
        </p:nvSpPr>
        <p:spPr>
          <a:xfrm>
            <a:off x="251520" y="1347926"/>
            <a:ext cx="8640960" cy="2939266"/>
          </a:xfrm>
          <a:prstGeom prst="rect">
            <a:avLst/>
          </a:prstGeom>
        </p:spPr>
        <p:txBody>
          <a:bodyPr wrap="square">
            <a:spAutoFit/>
          </a:bodyPr>
          <a:lstStyle/>
          <a:p>
            <a:pPr algn="just">
              <a:lnSpc>
                <a:spcPct val="150000"/>
              </a:lnSpc>
            </a:pPr>
            <a:r>
              <a:rPr lang="el-GR" sz="1600" dirty="0">
                <a:latin typeface="Arial"/>
                <a:cs typeface="Arial"/>
              </a:rPr>
              <a:t>Με τον όρο Θερμοκοιτίδα Επιχειρήσεων (Business Incubator) χαρακτηρίζεται μία εταιρεία η οποία παρέχει χρηματοδότηση σε εταιρείες νέες και υποσχόμενες ανάπτυξη, κτιριακές εγκαταστάσεις και εξοπλισμό (έπιπλα, υπολογιστές, τηλεφωνία, internet, κ.λ.π), υπηρεσίες γραμματειακής υποστήριξης, συμβουλευτικές υπηρεσίες και υποστήριξη (όπως για θέματα λογιστικά, νομικά, εξεύρεσης προσωπικού), αλλά και ένα δίκτυο επαφών με πελάτες και προμηθευτές και σαν αντάλλαγμα παίρνει ένα ποσοστό του μετοχικού κεφαλαίου και / ή πληρωμές από την εταιρεία. </a:t>
            </a:r>
          </a:p>
          <a:p>
            <a:pPr algn="r">
              <a:lnSpc>
                <a:spcPct val="150000"/>
              </a:lnSpc>
            </a:pPr>
            <a:r>
              <a:rPr lang="el-GR" sz="1200" dirty="0"/>
              <a:t>(Λιαργκόβας, Π., 2010) </a:t>
            </a:r>
            <a:endParaRPr lang="el-GR" sz="1200" dirty="0">
              <a:latin typeface="Arial"/>
              <a:cs typeface="Arial"/>
            </a:endParaRPr>
          </a:p>
        </p:txBody>
      </p:sp>
    </p:spTree>
    <p:extLst>
      <p:ext uri="{BB962C8B-B14F-4D97-AF65-F5344CB8AC3E}">
        <p14:creationId xmlns:p14="http://schemas.microsoft.com/office/powerpoint/2010/main" val="3917859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l-GR" sz="1600" dirty="0">
                <a:solidFill>
                  <a:srgbClr val="000000"/>
                </a:solidFill>
                <a:latin typeface="Arial"/>
                <a:cs typeface="Arial"/>
              </a:rPr>
              <a:t>Η χρονική διάρκεια της επένδυσης είναι συνήθως 6 έως 18 μήνες. Στον ελληνικό χώρο, και μέσω της κρατικής - ευρωπαϊκής χρηματοδότησης του προγράμματος «Ελευθώ», έχουν ιδρυθεί και λειτουργούν κανονικά πλέον οι πρώτες ελληνικές «θερμοκοιτίδες» με την διεθνή έννοια του όρου.</a:t>
            </a:r>
          </a:p>
          <a:p>
            <a:pPr algn="just">
              <a:lnSpc>
                <a:spcPct val="150000"/>
              </a:lnSpc>
            </a:pPr>
            <a:endParaRPr lang="el-GR" sz="1600" dirty="0">
              <a:solidFill>
                <a:srgbClr val="000000"/>
              </a:solidFill>
              <a:latin typeface="Arial"/>
              <a:cs typeface="Arial"/>
            </a:endParaRPr>
          </a:p>
          <a:p>
            <a:pPr algn="just">
              <a:lnSpc>
                <a:spcPct val="150000"/>
              </a:lnSpc>
            </a:pPr>
            <a:r>
              <a:rPr lang="el-GR" sz="1600" dirty="0">
                <a:solidFill>
                  <a:srgbClr val="000000"/>
                </a:solidFill>
                <a:latin typeface="Arial"/>
                <a:cs typeface="Arial"/>
              </a:rPr>
              <a:t>Τα κριτήρια αξιολόγησης των νέων επιχειρήσεων-υποψήφιων είναι:</a:t>
            </a:r>
          </a:p>
          <a:p>
            <a:pPr algn="just">
              <a:lnSpc>
                <a:spcPct val="150000"/>
              </a:lnSpc>
            </a:pPr>
            <a:endParaRPr lang="el-GR" sz="1600" dirty="0">
              <a:solidFill>
                <a:srgbClr val="000000"/>
              </a:solidFill>
              <a:latin typeface="Arial"/>
              <a:cs typeface="Arial"/>
            </a:endParaRPr>
          </a:p>
          <a:p>
            <a:pPr marL="285750" indent="-285750" algn="just">
              <a:lnSpc>
                <a:spcPct val="150000"/>
              </a:lnSpc>
              <a:buFont typeface="Arial"/>
              <a:buChar char="•"/>
            </a:pPr>
            <a:r>
              <a:rPr lang="el-GR" sz="1600" dirty="0">
                <a:solidFill>
                  <a:srgbClr val="000000"/>
                </a:solidFill>
                <a:latin typeface="Arial"/>
                <a:cs typeface="Arial"/>
              </a:rPr>
              <a:t>Τα προσόντα της διοικητικής ομάδας (σχετική εμπειρία, αποφασιστικότητα, αφοσίωση).</a:t>
            </a:r>
          </a:p>
          <a:p>
            <a:pPr algn="just">
              <a:lnSpc>
                <a:spcPct val="150000"/>
              </a:lnSpc>
            </a:pPr>
            <a:endParaRPr lang="el-GR" sz="1600" dirty="0">
              <a:solidFill>
                <a:srgbClr val="000000"/>
              </a:solidFill>
              <a:latin typeface="Arial"/>
              <a:cs typeface="Arial"/>
            </a:endParaRPr>
          </a:p>
          <a:p>
            <a:pPr marL="285750" indent="-285750" algn="just">
              <a:lnSpc>
                <a:spcPct val="150000"/>
              </a:lnSpc>
              <a:buFont typeface="Arial"/>
              <a:buChar char="•"/>
            </a:pPr>
            <a:r>
              <a:rPr lang="el-GR" sz="1600" dirty="0">
                <a:solidFill>
                  <a:srgbClr val="000000"/>
                </a:solidFill>
                <a:latin typeface="Arial"/>
                <a:cs typeface="Arial"/>
              </a:rPr>
              <a:t>Το επιχειρηματικό μοντέλο και προϊόνή υπηρεσία (διπλώματα ευρεσιτεχνίας, ανάγκη αγοράς, βιωσιμότητα, κεφάλαιο κίνησης, ανάγκες, δυνατότητα επέκτασης σε άλλες αγορές, ανταγωνισμός, το κόστος μάρκετινγκ, χρονοδιάγραμμα σχεδίου, κίνδυνοι)</a:t>
            </a:r>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Title 1"/>
          <p:cNvSpPr>
            <a:spLocks noGrp="1"/>
          </p:cNvSpPr>
          <p:nvPr>
            <p:ph type="title"/>
          </p:nvPr>
        </p:nvSpPr>
        <p:spPr>
          <a:xfrm>
            <a:off x="395536" y="260648"/>
            <a:ext cx="8291264" cy="508918"/>
          </a:xfrm>
        </p:spPr>
        <p:txBody>
          <a:bodyPr>
            <a:noAutofit/>
          </a:bodyPr>
          <a:lstStyle/>
          <a:p>
            <a:pPr lvl="1" algn="ctr" rtl="0">
              <a:spcBef>
                <a:spcPct val="0"/>
              </a:spcBef>
            </a:pPr>
            <a:r>
              <a:rPr lang="el-GR" sz="2800" dirty="0"/>
              <a:t>Θερμοκοιτίδα Επιχειρήσεων </a:t>
            </a:r>
            <a:endParaRPr lang="en-US" sz="2800" dirty="0">
              <a:latin typeface="Arial"/>
              <a:cs typeface="Arial"/>
            </a:endParaRPr>
          </a:p>
        </p:txBody>
      </p:sp>
    </p:spTree>
    <p:extLst>
      <p:ext uri="{BB962C8B-B14F-4D97-AF65-F5344CB8AC3E}">
        <p14:creationId xmlns:p14="http://schemas.microsoft.com/office/powerpoint/2010/main" val="3012966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1600" dirty="0">
              <a:solidFill>
                <a:srgbClr val="000000"/>
              </a:solidFill>
              <a:latin typeface="Arial"/>
              <a:cs typeface="Arial"/>
            </a:endParaRPr>
          </a:p>
          <a:p>
            <a:pPr algn="just">
              <a:lnSpc>
                <a:spcPct val="150000"/>
              </a:lnSpc>
            </a:pPr>
            <a:endParaRPr lang="en-US" sz="1600" dirty="0">
              <a:solidFill>
                <a:srgbClr val="000000"/>
              </a:solidFill>
              <a:latin typeface="Arial"/>
              <a:cs typeface="Arial"/>
            </a:endParaRPr>
          </a:p>
          <a:p>
            <a:pPr algn="just">
              <a:lnSpc>
                <a:spcPct val="150000"/>
              </a:lnSpc>
            </a:pPr>
            <a:endParaRPr lang="en-US" sz="1600" dirty="0">
              <a:solidFill>
                <a:srgbClr val="000000"/>
              </a:solidFill>
              <a:latin typeface="Arial"/>
              <a:cs typeface="Arial"/>
            </a:endParaRPr>
          </a:p>
          <a:p>
            <a:pPr algn="just">
              <a:lnSpc>
                <a:spcPct val="150000"/>
              </a:lnSpc>
            </a:pPr>
            <a:r>
              <a:rPr lang="el-GR" sz="1600" dirty="0">
                <a:solidFill>
                  <a:srgbClr val="000000"/>
                </a:solidFill>
                <a:latin typeface="Arial"/>
                <a:cs typeface="Arial"/>
              </a:rPr>
              <a:t>Ο σκοπός της θερμοκοιτίδας είναι να προωθήσει την καινοτομία, να ενθαρρύνει την επιχειρηματικότητα και να βοηθήσει τις εταιρείες να αναπτυχθούν και να γίνουν βιώσιμες στην αγορά. Μετά την ολοκλήρωση του προγράμματος στη θερμοκοιτίδα, οι επιχειρήσεις αναμένεται να είναι σε καλύτερη θέση για να λάβουν επιπλέον χρηματοδότηση από επενδυτές ή να προχωρήσουν σε άλλες φάσεις της εξέλιξής τους.</a:t>
            </a:r>
            <a:r>
              <a:rPr lang="en-US" sz="1600" dirty="0">
                <a:solidFill>
                  <a:srgbClr val="000000"/>
                </a:solidFill>
                <a:latin typeface="Arial"/>
                <a:cs typeface="Arial"/>
              </a:rPr>
              <a:t>. </a:t>
            </a:r>
            <a:endParaRPr lang="el-GR" sz="1600" dirty="0">
              <a:solidFill>
                <a:srgbClr val="000000"/>
              </a:solidFill>
              <a:latin typeface="Arial"/>
              <a:cs typeface="Arial"/>
            </a:endParaRPr>
          </a:p>
          <a:p>
            <a:pPr algn="just">
              <a:lnSpc>
                <a:spcPct val="150000"/>
              </a:lnSpc>
            </a:pPr>
            <a:endParaRPr lang="el-GR" sz="1600" dirty="0">
              <a:solidFill>
                <a:srgbClr val="000000"/>
              </a:solidFill>
              <a:latin typeface="Arial"/>
              <a:cs typeface="Arial"/>
            </a:endParaRPr>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Title 1"/>
          <p:cNvSpPr>
            <a:spLocks noGrp="1"/>
          </p:cNvSpPr>
          <p:nvPr>
            <p:ph type="title"/>
          </p:nvPr>
        </p:nvSpPr>
        <p:spPr>
          <a:xfrm>
            <a:off x="395536" y="260648"/>
            <a:ext cx="8291264" cy="508918"/>
          </a:xfrm>
        </p:spPr>
        <p:txBody>
          <a:bodyPr>
            <a:noAutofit/>
          </a:bodyPr>
          <a:lstStyle/>
          <a:p>
            <a:pPr lvl="1" algn="ctr" rtl="0">
              <a:spcBef>
                <a:spcPct val="0"/>
              </a:spcBef>
            </a:pPr>
            <a:r>
              <a:rPr lang="el-GR" sz="2800" dirty="0"/>
              <a:t>Θερμοκοιτίδα Επιχειρήσεων </a:t>
            </a:r>
            <a:endParaRPr lang="en-US" sz="2800" dirty="0">
              <a:latin typeface="Arial"/>
              <a:cs typeface="Arial"/>
            </a:endParaRPr>
          </a:p>
        </p:txBody>
      </p:sp>
      <p:pic>
        <p:nvPicPr>
          <p:cNvPr id="2" name="Picture 1"/>
          <p:cNvPicPr>
            <a:picLocks noChangeAspect="1"/>
          </p:cNvPicPr>
          <p:nvPr/>
        </p:nvPicPr>
        <p:blipFill>
          <a:blip r:embed="rId8"/>
          <a:stretch>
            <a:fillRect/>
          </a:stretch>
        </p:blipFill>
        <p:spPr>
          <a:xfrm>
            <a:off x="2987824" y="1205929"/>
            <a:ext cx="2160240" cy="1358975"/>
          </a:xfrm>
          <a:prstGeom prst="rect">
            <a:avLst/>
          </a:prstGeom>
        </p:spPr>
      </p:pic>
    </p:spTree>
    <p:extLst>
      <p:ext uri="{BB962C8B-B14F-4D97-AF65-F5344CB8AC3E}">
        <p14:creationId xmlns:p14="http://schemas.microsoft.com/office/powerpoint/2010/main" val="203482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27" name="26 - Ομάδα"/>
            <p:cNvGrpSpPr/>
            <p:nvPr/>
          </p:nvGrpSpPr>
          <p:grpSpPr>
            <a:xfrm>
              <a:off x="251520" y="188640"/>
              <a:ext cx="8640944" cy="576064"/>
              <a:chOff x="251520" y="188640"/>
              <a:chExt cx="8640960" cy="576064"/>
            </a:xfrm>
          </p:grpSpPr>
          <p:sp>
            <p:nvSpPr>
              <p:cNvPr id="25" name="24 - Ορθογώνιο"/>
              <p:cNvSpPr/>
              <p:nvPr/>
            </p:nvSpPr>
            <p:spPr>
              <a:xfrm>
                <a:off x="251520" y="548680"/>
                <a:ext cx="8640960" cy="216024"/>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1 - Τίτλος"/>
              <p:cNvSpPr txBox="1">
                <a:spLocks/>
              </p:cNvSpPr>
              <p:nvPr/>
            </p:nvSpPr>
            <p:spPr>
              <a:xfrm>
                <a:off x="1043608" y="188640"/>
                <a:ext cx="7848872" cy="576064"/>
              </a:xfrm>
              <a:prstGeom prst="rect">
                <a:avLst/>
              </a:prstGeom>
              <a:solidFill>
                <a:schemeClr val="tx1">
                  <a:lumMod val="75000"/>
                  <a:lumOff val="25000"/>
                </a:schemeClr>
              </a:solidFill>
              <a:effectLst>
                <a:innerShdw blurRad="241300" dist="88900" dir="5400000">
                  <a:schemeClr val="tx1"/>
                </a:innerShdw>
              </a:effectLst>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a:ln>
                      <a:noFill/>
                    </a:ln>
                    <a:solidFill>
                      <a:schemeClr val="bg1"/>
                    </a:solidFill>
                    <a:effectLst/>
                    <a:uLnTx/>
                    <a:uFillTx/>
                    <a:latin typeface="+mj-lt"/>
                    <a:ea typeface="+mj-ea"/>
                    <a:cs typeface="+mj-cs"/>
                  </a:rPr>
                  <a:t>    </a:t>
                </a:r>
                <a:endParaRPr kumimoji="0" lang="el-GR" sz="3600" b="0" i="0" u="none" strike="noStrike" kern="1200" cap="none" spc="0" normalizeH="0" baseline="0" noProof="0" dirty="0">
                  <a:ln>
                    <a:noFill/>
                  </a:ln>
                  <a:solidFill>
                    <a:schemeClr val="bg1">
                      <a:lumMod val="95000"/>
                    </a:schemeClr>
                  </a:solidFill>
                  <a:effectLst/>
                  <a:uLnTx/>
                  <a:uFillTx/>
                  <a:latin typeface="+mj-lt"/>
                  <a:ea typeface="+mj-ea"/>
                  <a:cs typeface="+mj-cs"/>
                </a:endParaRPr>
              </a:p>
            </p:txBody>
          </p:sp>
          <p:sp>
            <p:nvSpPr>
              <p:cNvPr id="49" name="48 - Ορθογώνιο"/>
              <p:cNvSpPr/>
              <p:nvPr/>
            </p:nvSpPr>
            <p:spPr>
              <a:xfrm>
                <a:off x="251520" y="188640"/>
                <a:ext cx="870423" cy="576064"/>
              </a:xfrm>
              <a:prstGeom prst="rect">
                <a:avLst/>
              </a:prstGeom>
              <a:solidFill>
                <a:srgbClr val="50B4D8"/>
              </a:solidFill>
              <a:ln>
                <a:noFill/>
              </a:ln>
              <a:effectLst>
                <a:innerShdw blurRad="228600" dist="279400" dir="54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73BED3"/>
                  </a:solidFill>
                </a:endParaRPr>
              </a:p>
            </p:txBody>
          </p:sp>
        </p:gr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2" name="31 - Ομάδα"/>
          <p:cNvGrpSpPr/>
          <p:nvPr/>
        </p:nvGrpSpPr>
        <p:grpSpPr>
          <a:xfrm>
            <a:off x="214282" y="210156"/>
            <a:ext cx="7598078" cy="578812"/>
            <a:chOff x="214282" y="210156"/>
            <a:chExt cx="7598078" cy="578812"/>
          </a:xfrm>
        </p:grpSpPr>
        <p:sp>
          <p:nvSpPr>
            <p:cNvPr id="39" name="38 - TextBox"/>
            <p:cNvSpPr txBox="1"/>
            <p:nvPr/>
          </p:nvSpPr>
          <p:spPr>
            <a:xfrm>
              <a:off x="1259632" y="210156"/>
              <a:ext cx="6552728" cy="523220"/>
            </a:xfrm>
            <a:prstGeom prst="rect">
              <a:avLst/>
            </a:prstGeom>
            <a:noFill/>
          </p:spPr>
          <p:txBody>
            <a:bodyPr wrap="square" rtlCol="0">
              <a:spAutoFit/>
            </a:bodyPr>
            <a:lstStyle/>
            <a:p>
              <a:r>
                <a:rPr lang="en-US" sz="2800" b="1" dirty="0">
                  <a:solidFill>
                    <a:srgbClr val="88CCE4"/>
                  </a:solidFill>
                  <a:effectLst>
                    <a:outerShdw blurRad="38100" dist="38100" dir="2700000" algn="tl">
                      <a:srgbClr val="000000">
                        <a:alpha val="43137"/>
                      </a:srgbClr>
                    </a:outerShdw>
                  </a:effectLst>
                  <a:latin typeface="Arial" pitchFamily="34" charset="0"/>
                  <a:cs typeface="Arial" pitchFamily="34" charset="0"/>
                </a:rPr>
                <a:t>BUSINESS ANGELS</a:t>
              </a:r>
              <a:endParaRPr lang="el-GR" sz="2800" dirty="0">
                <a:solidFill>
                  <a:srgbClr val="88CCE4"/>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Rectangle 6"/>
            <p:cNvSpPr>
              <a:spLocks noChangeArrowheads="1"/>
            </p:cNvSpPr>
            <p:nvPr/>
          </p:nvSpPr>
          <p:spPr bwMode="auto">
            <a:xfrm>
              <a:off x="214282" y="214290"/>
              <a:ext cx="857256" cy="574678"/>
            </a:xfrm>
            <a:prstGeom prst="rect">
              <a:avLst/>
            </a:prstGeom>
            <a:noFill/>
            <a:ln w="9525">
              <a:noFill/>
              <a:miter lim="800000"/>
              <a:headEnd/>
              <a:tailEnd/>
            </a:ln>
            <a:effectLst/>
          </p:spPr>
          <p:txBody>
            <a:bodyPr/>
            <a:lstStyle/>
            <a:p>
              <a:pPr>
                <a:spcBef>
                  <a:spcPct val="20000"/>
                </a:spcBef>
                <a:buClr>
                  <a:schemeClr val="tx2"/>
                </a:buClr>
              </a:pPr>
              <a:r>
                <a:rPr lang="en-US" sz="2800" dirty="0">
                  <a:solidFill>
                    <a:schemeClr val="bg1"/>
                  </a:solidFill>
                </a:rPr>
                <a:t>   </a:t>
              </a:r>
              <a:r>
                <a:rPr lang="el-GR" sz="3200" b="1" dirty="0">
                  <a:solidFill>
                    <a:schemeClr val="bg1"/>
                  </a:solidFill>
                </a:rPr>
                <a:t>6</a:t>
              </a:r>
              <a:r>
                <a:rPr lang="en-US" sz="2400" dirty="0">
                  <a:solidFill>
                    <a:schemeClr val="bg1"/>
                  </a:solidFill>
                  <a:latin typeface="Comic Sans MS" pitchFamily="66" charset="0"/>
                </a:rPr>
                <a:t>	</a:t>
              </a:r>
            </a:p>
          </p:txBody>
        </p:sp>
      </p:grpSp>
      <p:sp>
        <p:nvSpPr>
          <p:cNvPr id="3" name="Rectangle 2"/>
          <p:cNvSpPr/>
          <p:nvPr/>
        </p:nvSpPr>
        <p:spPr>
          <a:xfrm>
            <a:off x="323528" y="1303794"/>
            <a:ext cx="8496944" cy="4134466"/>
          </a:xfrm>
          <a:prstGeom prst="rect">
            <a:avLst/>
          </a:prstGeom>
        </p:spPr>
        <p:txBody>
          <a:bodyPr wrap="square">
            <a:spAutoFit/>
          </a:bodyPr>
          <a:lstStyle/>
          <a:p>
            <a:pPr algn="just">
              <a:lnSpc>
                <a:spcPct val="150000"/>
              </a:lnSpc>
            </a:pPr>
            <a:r>
              <a:rPr lang="el-GR" sz="1600" dirty="0">
                <a:latin typeface="Arial"/>
                <a:cs typeface="Arial"/>
              </a:rPr>
              <a:t>Οι ιδιώτες επενδυτές ή business angels είναι άτομα που παρέχουν χρηματοδότηση και στρατηγική υποστήριξη σε νέες επιχειρήσεις και επιχειρηματίες που βρίσκονται στο αρχικό στάδιο της ανάπτυξής τους. Οι business angels είναι συνήθως άτομα που έχουν ιδιαίτερο ενδιαφέρον για την επιχειρηματικότητα και έχουν συσσωρεύσει μια σημαντική ποσότητα κεφαλαίου από την επιτυχημένη δραστηριότητά τους ή από άλλες πηγές.</a:t>
            </a:r>
          </a:p>
          <a:p>
            <a:pPr algn="just">
              <a:lnSpc>
                <a:spcPct val="150000"/>
              </a:lnSpc>
            </a:pPr>
            <a:endParaRPr lang="el-GR" sz="1600" dirty="0">
              <a:latin typeface="Arial"/>
              <a:cs typeface="Arial"/>
            </a:endParaRPr>
          </a:p>
          <a:p>
            <a:pPr algn="just">
              <a:lnSpc>
                <a:spcPct val="150000"/>
              </a:lnSpc>
            </a:pPr>
            <a:r>
              <a:rPr lang="el-GR" sz="1600" dirty="0">
                <a:latin typeface="Arial"/>
                <a:cs typeface="Arial"/>
              </a:rPr>
              <a:t>Μπορεί να παρέχουν χρηματοδότηση με αντάλλαγμα μετοχές της εταιρείας είτε μετατρέψιμα δάνεια (convertible notes), όπως και άλλες μορφές χρηματοδότησης. Εκτός από τη χρηματοδότηση, παρέχουν επίσης εμπειρία, καθοδήγηση και συμβουλές προς τους επιχειρηματίες, βοηθώντας τους να αναπτύξουν τις επιχειρηματικές τους ιδέες και να πετύχουν τους στόχους τους.</a:t>
            </a:r>
          </a:p>
        </p:txBody>
      </p:sp>
    </p:spTree>
    <p:extLst>
      <p:ext uri="{BB962C8B-B14F-4D97-AF65-F5344CB8AC3E}">
        <p14:creationId xmlns:p14="http://schemas.microsoft.com/office/powerpoint/2010/main" val="3096530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3" name="Rectangle 2"/>
          <p:cNvSpPr/>
          <p:nvPr/>
        </p:nvSpPr>
        <p:spPr>
          <a:xfrm>
            <a:off x="323528" y="1303794"/>
            <a:ext cx="8496944" cy="3026470"/>
          </a:xfrm>
          <a:prstGeom prst="rect">
            <a:avLst/>
          </a:prstGeom>
        </p:spPr>
        <p:txBody>
          <a:bodyPr wrap="square">
            <a:spAutoFit/>
          </a:bodyPr>
          <a:lstStyle/>
          <a:p>
            <a:pPr algn="just">
              <a:lnSpc>
                <a:spcPct val="150000"/>
              </a:lnSpc>
            </a:pPr>
            <a:r>
              <a:rPr lang="el-GR" sz="1600" dirty="0">
                <a:latin typeface="Arial"/>
                <a:cs typeface="Arial"/>
              </a:rPr>
              <a:t>Συνήθως, οι business angels επενδύουν σε επιχειρήσεις που λειτουργούν στις αγορές που γνωρίζουν καλά και συνιστούν ρίσκο για τον παραδοσιακό χρηματοπιστωτικό τομέα. Οι επενδύσεις τους συνήθως καλύπτουν το αρχικό κεφάλαιο που χρειάζεται μια επιχείρηση για να αναπτυχθεί και να προχωρήσει στο επόμενο στάδιο της ανάπτυξής της.</a:t>
            </a:r>
          </a:p>
          <a:p>
            <a:pPr algn="just">
              <a:lnSpc>
                <a:spcPct val="150000"/>
              </a:lnSpc>
            </a:pPr>
            <a:endParaRPr lang="el-GR" sz="1600" dirty="0">
              <a:latin typeface="Arial"/>
              <a:cs typeface="Arial"/>
            </a:endParaRPr>
          </a:p>
          <a:p>
            <a:pPr algn="just">
              <a:lnSpc>
                <a:spcPct val="150000"/>
              </a:lnSpc>
            </a:pPr>
            <a:r>
              <a:rPr lang="el-GR" sz="1600" dirty="0">
                <a:latin typeface="Arial"/>
                <a:cs typeface="Arial"/>
              </a:rPr>
              <a:t>Είναι σημαντικοί για την υποστήριξη και την προώθηση της επιχειρηματικότητας, ειδικά για μικρές και καινοτόμες επιχειρήσεις που έχουν δυσκολίες στην πρόσβαση σε παραδοσιακές πηγές χρηματοδότησης.</a:t>
            </a:r>
            <a:endParaRPr lang="en-US" sz="1600" dirty="0">
              <a:latin typeface="Arial"/>
              <a:cs typeface="Arial"/>
            </a:endParaRPr>
          </a:p>
        </p:txBody>
      </p:sp>
    </p:spTree>
    <p:extLst>
      <p:ext uri="{BB962C8B-B14F-4D97-AF65-F5344CB8AC3E}">
        <p14:creationId xmlns:p14="http://schemas.microsoft.com/office/powerpoint/2010/main" val="2848643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27" name="26 - Ομάδα"/>
            <p:cNvGrpSpPr/>
            <p:nvPr/>
          </p:nvGrpSpPr>
          <p:grpSpPr>
            <a:xfrm>
              <a:off x="251520" y="188640"/>
              <a:ext cx="8640944" cy="576064"/>
              <a:chOff x="251520" y="188640"/>
              <a:chExt cx="8640960" cy="576064"/>
            </a:xfrm>
          </p:grpSpPr>
          <p:sp>
            <p:nvSpPr>
              <p:cNvPr id="25" name="24 - Ορθογώνιο"/>
              <p:cNvSpPr/>
              <p:nvPr/>
            </p:nvSpPr>
            <p:spPr>
              <a:xfrm>
                <a:off x="251520" y="548680"/>
                <a:ext cx="8640960" cy="216024"/>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1 - Τίτλος"/>
              <p:cNvSpPr txBox="1">
                <a:spLocks/>
              </p:cNvSpPr>
              <p:nvPr/>
            </p:nvSpPr>
            <p:spPr>
              <a:xfrm>
                <a:off x="1043608" y="188640"/>
                <a:ext cx="7848872" cy="576064"/>
              </a:xfrm>
              <a:prstGeom prst="rect">
                <a:avLst/>
              </a:prstGeom>
              <a:solidFill>
                <a:schemeClr val="tx1">
                  <a:lumMod val="75000"/>
                  <a:lumOff val="25000"/>
                </a:schemeClr>
              </a:solidFill>
              <a:effectLst>
                <a:innerShdw blurRad="241300" dist="88900" dir="5400000">
                  <a:schemeClr val="tx1"/>
                </a:innerShdw>
              </a:effectLst>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a:ln>
                      <a:noFill/>
                    </a:ln>
                    <a:solidFill>
                      <a:schemeClr val="bg1"/>
                    </a:solidFill>
                    <a:effectLst/>
                    <a:uLnTx/>
                    <a:uFillTx/>
                    <a:latin typeface="+mj-lt"/>
                    <a:ea typeface="+mj-ea"/>
                    <a:cs typeface="+mj-cs"/>
                  </a:rPr>
                  <a:t>    </a:t>
                </a:r>
                <a:endParaRPr kumimoji="0" lang="el-GR" sz="3600" b="0" i="0" u="none" strike="noStrike" kern="1200" cap="none" spc="0" normalizeH="0" baseline="0" noProof="0" dirty="0">
                  <a:ln>
                    <a:noFill/>
                  </a:ln>
                  <a:solidFill>
                    <a:schemeClr val="bg1">
                      <a:lumMod val="95000"/>
                    </a:schemeClr>
                  </a:solidFill>
                  <a:effectLst/>
                  <a:uLnTx/>
                  <a:uFillTx/>
                  <a:latin typeface="+mj-lt"/>
                  <a:ea typeface="+mj-ea"/>
                  <a:cs typeface="+mj-cs"/>
                </a:endParaRPr>
              </a:p>
            </p:txBody>
          </p:sp>
          <p:sp>
            <p:nvSpPr>
              <p:cNvPr id="49" name="48 - Ορθογώνιο"/>
              <p:cNvSpPr/>
              <p:nvPr/>
            </p:nvSpPr>
            <p:spPr>
              <a:xfrm>
                <a:off x="251520" y="188640"/>
                <a:ext cx="870423" cy="576064"/>
              </a:xfrm>
              <a:prstGeom prst="rect">
                <a:avLst/>
              </a:prstGeom>
              <a:solidFill>
                <a:srgbClr val="50B4D8"/>
              </a:solidFill>
              <a:ln>
                <a:noFill/>
              </a:ln>
              <a:effectLst>
                <a:innerShdw blurRad="228600" dist="279400" dir="54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73BED3"/>
                  </a:solidFill>
                </a:endParaRPr>
              </a:p>
            </p:txBody>
          </p:sp>
        </p:gr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2" name="31 - Ομάδα"/>
          <p:cNvGrpSpPr/>
          <p:nvPr/>
        </p:nvGrpSpPr>
        <p:grpSpPr>
          <a:xfrm>
            <a:off x="214282" y="210156"/>
            <a:ext cx="7598078" cy="578812"/>
            <a:chOff x="214282" y="210156"/>
            <a:chExt cx="7598078" cy="578812"/>
          </a:xfrm>
        </p:grpSpPr>
        <p:sp>
          <p:nvSpPr>
            <p:cNvPr id="39" name="38 - TextBox"/>
            <p:cNvSpPr txBox="1"/>
            <p:nvPr/>
          </p:nvSpPr>
          <p:spPr>
            <a:xfrm>
              <a:off x="1259632" y="210156"/>
              <a:ext cx="6552728" cy="523220"/>
            </a:xfrm>
            <a:prstGeom prst="rect">
              <a:avLst/>
            </a:prstGeom>
            <a:noFill/>
          </p:spPr>
          <p:txBody>
            <a:bodyPr wrap="square" rtlCol="0">
              <a:spAutoFit/>
            </a:bodyPr>
            <a:lstStyle/>
            <a:p>
              <a:r>
                <a:rPr lang="en-US" sz="2800" b="1" dirty="0">
                  <a:solidFill>
                    <a:srgbClr val="88CCE4"/>
                  </a:solidFill>
                  <a:effectLst>
                    <a:outerShdw blurRad="38100" dist="38100" dir="2700000" algn="tl">
                      <a:srgbClr val="000000">
                        <a:alpha val="43137"/>
                      </a:srgbClr>
                    </a:outerShdw>
                  </a:effectLst>
                  <a:latin typeface="Arial" pitchFamily="34" charset="0"/>
                  <a:cs typeface="Arial" pitchFamily="34" charset="0"/>
                </a:rPr>
                <a:t>CROWNFUNDING</a:t>
              </a:r>
              <a:endParaRPr lang="el-GR" sz="2800" dirty="0">
                <a:solidFill>
                  <a:srgbClr val="88CCE4"/>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Rectangle 6"/>
            <p:cNvSpPr>
              <a:spLocks noChangeArrowheads="1"/>
            </p:cNvSpPr>
            <p:nvPr/>
          </p:nvSpPr>
          <p:spPr bwMode="auto">
            <a:xfrm>
              <a:off x="214282" y="214290"/>
              <a:ext cx="857256" cy="574678"/>
            </a:xfrm>
            <a:prstGeom prst="rect">
              <a:avLst/>
            </a:prstGeom>
            <a:noFill/>
            <a:ln w="9525">
              <a:noFill/>
              <a:miter lim="800000"/>
              <a:headEnd/>
              <a:tailEnd/>
            </a:ln>
            <a:effectLst/>
          </p:spPr>
          <p:txBody>
            <a:bodyPr/>
            <a:lstStyle/>
            <a:p>
              <a:pPr>
                <a:spcBef>
                  <a:spcPct val="20000"/>
                </a:spcBef>
                <a:buClr>
                  <a:schemeClr val="tx2"/>
                </a:buClr>
              </a:pPr>
              <a:r>
                <a:rPr lang="en-US" sz="2800" dirty="0">
                  <a:solidFill>
                    <a:schemeClr val="bg1"/>
                  </a:solidFill>
                </a:rPr>
                <a:t>   </a:t>
              </a:r>
              <a:r>
                <a:rPr lang="el-GR" sz="3200" b="1" dirty="0">
                  <a:solidFill>
                    <a:schemeClr val="bg1"/>
                  </a:solidFill>
                </a:rPr>
                <a:t>7</a:t>
              </a:r>
              <a:r>
                <a:rPr lang="en-US" sz="2400" dirty="0">
                  <a:solidFill>
                    <a:schemeClr val="bg1"/>
                  </a:solidFill>
                  <a:latin typeface="Comic Sans MS" pitchFamily="66" charset="0"/>
                </a:rPr>
                <a:t>	</a:t>
              </a:r>
            </a:p>
          </p:txBody>
        </p:sp>
      </p:grpSp>
      <p:sp>
        <p:nvSpPr>
          <p:cNvPr id="3" name="Rectangle 2"/>
          <p:cNvSpPr/>
          <p:nvPr/>
        </p:nvSpPr>
        <p:spPr>
          <a:xfrm>
            <a:off x="323528" y="1303794"/>
            <a:ext cx="8496944" cy="4596131"/>
          </a:xfrm>
          <a:prstGeom prst="rect">
            <a:avLst/>
          </a:prstGeom>
        </p:spPr>
        <p:txBody>
          <a:bodyPr wrap="square">
            <a:spAutoFit/>
          </a:bodyPr>
          <a:lstStyle/>
          <a:p>
            <a:pPr algn="just">
              <a:lnSpc>
                <a:spcPct val="150000"/>
              </a:lnSpc>
            </a:pPr>
            <a:r>
              <a:rPr lang="el-GR" sz="1600" dirty="0">
                <a:latin typeface="Arial"/>
                <a:cs typeface="Arial"/>
              </a:rPr>
              <a:t>Το "crowdfunding" (ή "crowd funding") είναι μια μέθοδος συγκέντρωσης χρηματοδότησης για ένα σχέδιο, ένα προϊόν ή μια υπηρεσία από μια μεγάλη ομάδα ανθρώπων, συνήθως μέσω του Διαδικτύου. Οι άνθρωποι που συνεισφέρουν χρήματα σε ένα crowdfunding έργο συνήθως είναι απλοί άνθρωποι (το "πλήθος" - crowd), που ενδιαφέρονται για την ιδέα ή το προϊόν και θέλουν να το υποστηρίξουν οικονομικά.</a:t>
            </a:r>
          </a:p>
          <a:p>
            <a:pPr algn="just">
              <a:lnSpc>
                <a:spcPct val="150000"/>
              </a:lnSpc>
            </a:pPr>
            <a:endParaRPr lang="el-GR" sz="1600" dirty="0">
              <a:latin typeface="Arial"/>
              <a:cs typeface="Arial"/>
            </a:endParaRPr>
          </a:p>
          <a:p>
            <a:pPr algn="just">
              <a:lnSpc>
                <a:spcPct val="150000"/>
              </a:lnSpc>
            </a:pPr>
            <a:r>
              <a:rPr lang="el-GR" sz="1600" dirty="0">
                <a:latin typeface="Arial"/>
                <a:cs typeface="Arial"/>
              </a:rPr>
              <a:t>Συνήθως, τα crowdfunding έργα διαχειρίζονται μέσω πλατφορμών crowdfunding, όπου οι δημιουργοί των έργων δημοσιεύουν λεπτομέρειες σχετικά με το </a:t>
            </a:r>
            <a:r>
              <a:rPr lang="en-US" sz="1600" dirty="0">
                <a:latin typeface="Arial"/>
                <a:cs typeface="Arial"/>
              </a:rPr>
              <a:t>project</a:t>
            </a:r>
            <a:r>
              <a:rPr lang="el-GR" sz="1600" dirty="0">
                <a:latin typeface="Arial"/>
                <a:cs typeface="Arial"/>
              </a:rPr>
              <a:t>, τους στόχους και το ποσό χρηματοδότησης που χρειάζονται. Οι ενδιαφερόμενοι χρήστες μπορούν να κάνουν μικρές ή μεγαλύτερες χρηματοδοτήσεις στο έργο μέσω πλατφόρμας ή webenabled crowdfunding εφαρμογής</a:t>
            </a:r>
            <a:r>
              <a:rPr lang="en-US" sz="1600" dirty="0">
                <a:latin typeface="Arial"/>
                <a:cs typeface="Arial"/>
              </a:rPr>
              <a:t> </a:t>
            </a:r>
            <a:r>
              <a:rPr lang="el-GR" sz="1600" dirty="0">
                <a:latin typeface="Arial"/>
                <a:cs typeface="Arial"/>
              </a:rPr>
              <a:t>.</a:t>
            </a:r>
          </a:p>
          <a:p>
            <a:pPr algn="just">
              <a:lnSpc>
                <a:spcPct val="150000"/>
              </a:lnSpc>
            </a:pPr>
            <a:endParaRPr lang="el-GR" sz="1600" dirty="0">
              <a:latin typeface="Arial"/>
              <a:cs typeface="Arial"/>
            </a:endParaRPr>
          </a:p>
        </p:txBody>
      </p:sp>
    </p:spTree>
    <p:extLst>
      <p:ext uri="{BB962C8B-B14F-4D97-AF65-F5344CB8AC3E}">
        <p14:creationId xmlns:p14="http://schemas.microsoft.com/office/powerpoint/2010/main" val="95080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Rectangle 1"/>
          <p:cNvSpPr/>
          <p:nvPr/>
        </p:nvSpPr>
        <p:spPr>
          <a:xfrm>
            <a:off x="467544" y="1027175"/>
            <a:ext cx="8064896" cy="4524316"/>
          </a:xfrm>
          <a:prstGeom prst="rect">
            <a:avLst/>
          </a:prstGeom>
        </p:spPr>
        <p:txBody>
          <a:bodyPr wrap="square">
            <a:spAutoFit/>
          </a:bodyPr>
          <a:lstStyle/>
          <a:p>
            <a:pPr algn="just"/>
            <a:r>
              <a:rPr lang="el-GR" sz="1600" dirty="0">
                <a:latin typeface="Arial"/>
                <a:cs typeface="Arial"/>
              </a:rPr>
              <a:t>Υπάρχουν διάφοροι τύποι crowdfunding, μεταξύ των οποίων:</a:t>
            </a:r>
          </a:p>
          <a:p>
            <a:pPr marL="285750" indent="-285750" algn="just">
              <a:buFont typeface="Arial"/>
              <a:buChar char="•"/>
            </a:pPr>
            <a:endParaRPr lang="el-GR" sz="1600" dirty="0">
              <a:latin typeface="Arial"/>
              <a:cs typeface="Arial"/>
            </a:endParaRPr>
          </a:p>
          <a:p>
            <a:pPr marL="285750" indent="-285750" algn="just">
              <a:buFont typeface="Arial"/>
              <a:buChar char="•"/>
            </a:pPr>
            <a:r>
              <a:rPr lang="el-GR" sz="1600" dirty="0">
                <a:latin typeface="Arial"/>
                <a:cs typeface="Arial"/>
              </a:rPr>
              <a:t>Reward-based crowdfunding: Οι συνεισφέροντες λαμβάνουν αντάλλαγμα, όπως προϊόντα ή υπηρεσίες, ανάλογα με το ποσό που έχουν συνεισφέρει.</a:t>
            </a:r>
          </a:p>
          <a:p>
            <a:pPr marL="285750" indent="-285750" algn="just">
              <a:buFont typeface="Arial"/>
              <a:buChar char="•"/>
            </a:pPr>
            <a:endParaRPr lang="el-GR" sz="1600" dirty="0">
              <a:latin typeface="Arial"/>
              <a:cs typeface="Arial"/>
            </a:endParaRPr>
          </a:p>
          <a:p>
            <a:pPr marL="285750" indent="-285750" algn="just">
              <a:buFont typeface="Arial"/>
              <a:buChar char="•"/>
            </a:pPr>
            <a:r>
              <a:rPr lang="el-GR" sz="1600" dirty="0">
                <a:latin typeface="Arial"/>
                <a:cs typeface="Arial"/>
              </a:rPr>
              <a:t>Donation-based crowdfunding: Οι συνεισφέροντες δεν λαμβάνουν κάποιο αντάλλαγμα, απλά υποστηρίζουν το έργο ή την αιτία για την οποία γίνεται το crowdfunding.</a:t>
            </a:r>
          </a:p>
          <a:p>
            <a:pPr marL="285750" indent="-285750" algn="just">
              <a:buFont typeface="Arial"/>
              <a:buChar char="•"/>
            </a:pPr>
            <a:endParaRPr lang="el-GR" sz="1600" dirty="0">
              <a:latin typeface="Arial"/>
              <a:cs typeface="Arial"/>
            </a:endParaRPr>
          </a:p>
          <a:p>
            <a:pPr marL="285750" indent="-285750" algn="just">
              <a:buFont typeface="Arial"/>
              <a:buChar char="•"/>
            </a:pPr>
            <a:r>
              <a:rPr lang="el-GR" sz="1600" dirty="0">
                <a:latin typeface="Arial"/>
                <a:cs typeface="Arial"/>
              </a:rPr>
              <a:t>Equity crowdfunding: Οι συνεισφέροντες λαμβάνουν μετοχές ή μερίσματα της εταιρείας στην οποία επενδύουν.</a:t>
            </a:r>
          </a:p>
          <a:p>
            <a:pPr marL="285750" indent="-285750" algn="just">
              <a:buFont typeface="Arial"/>
              <a:buChar char="•"/>
            </a:pPr>
            <a:endParaRPr lang="el-GR" sz="1600" dirty="0">
              <a:latin typeface="Arial"/>
              <a:cs typeface="Arial"/>
            </a:endParaRPr>
          </a:p>
          <a:p>
            <a:pPr marL="285750" indent="-285750" algn="just">
              <a:buFont typeface="Arial"/>
              <a:buChar char="•"/>
            </a:pPr>
            <a:r>
              <a:rPr lang="el-GR" sz="1600" dirty="0">
                <a:latin typeface="Arial"/>
                <a:cs typeface="Arial"/>
              </a:rPr>
              <a:t>Debt crowdfunding: Οι συνεισφέροντες παρέχουν δάνειο στο έργο με επιστροφή του κεφαλαίου και τόκου.</a:t>
            </a:r>
          </a:p>
          <a:p>
            <a:pPr marL="285750" indent="-285750" algn="just">
              <a:buFont typeface="Arial"/>
              <a:buChar char="•"/>
            </a:pPr>
            <a:endParaRPr lang="el-GR" sz="1600" dirty="0">
              <a:latin typeface="Arial"/>
              <a:cs typeface="Arial"/>
            </a:endParaRPr>
          </a:p>
          <a:p>
            <a:pPr algn="just"/>
            <a:r>
              <a:rPr lang="el-GR" sz="1600" dirty="0">
                <a:latin typeface="Arial"/>
                <a:cs typeface="Arial"/>
              </a:rPr>
              <a:t>Το crowdfunding έχει γίνει δημοφιλές μέσο χρηματοδότησης για μικρές επιχειρήσεις, καλλιτεχνικά έργα, καινοτόμα προϊόντα και αιτίες που επιδιώκουν να συγκεντρώσουν χρήματα από το κοινό με ανοιχτό και διαφανή τρόπο.</a:t>
            </a:r>
          </a:p>
        </p:txBody>
      </p:sp>
      <p:sp>
        <p:nvSpPr>
          <p:cNvPr id="15" name="Title 1"/>
          <p:cNvSpPr>
            <a:spLocks noGrp="1"/>
          </p:cNvSpPr>
          <p:nvPr>
            <p:ph type="title"/>
          </p:nvPr>
        </p:nvSpPr>
        <p:spPr>
          <a:xfrm>
            <a:off x="467544" y="399802"/>
            <a:ext cx="8291264" cy="508918"/>
          </a:xfrm>
        </p:spPr>
        <p:txBody>
          <a:bodyPr>
            <a:noAutofit/>
          </a:bodyPr>
          <a:lstStyle/>
          <a:p>
            <a:pPr lvl="1" algn="ctr" rtl="0">
              <a:spcBef>
                <a:spcPct val="0"/>
              </a:spcBef>
            </a:pPr>
            <a:br>
              <a:rPr lang="en-US" sz="2800" dirty="0">
                <a:latin typeface="Arial"/>
                <a:cs typeface="Arial"/>
              </a:rPr>
            </a:br>
            <a:r>
              <a:rPr lang="en-US" sz="2800" dirty="0">
                <a:latin typeface="Arial"/>
                <a:cs typeface="Arial"/>
              </a:rPr>
              <a:t>T</a:t>
            </a:r>
            <a:r>
              <a:rPr lang="el-GR" sz="2800" dirty="0">
                <a:latin typeface="Arial"/>
                <a:cs typeface="Arial"/>
              </a:rPr>
              <a:t>ύποι crowdfunding</a:t>
            </a:r>
            <a:br>
              <a:rPr lang="en-US" sz="2800" dirty="0">
                <a:latin typeface="Arial"/>
                <a:cs typeface="Arial"/>
              </a:rPr>
            </a:br>
            <a:endParaRPr lang="en-US" sz="2800" dirty="0">
              <a:latin typeface="Arial"/>
              <a:cs typeface="Arial"/>
            </a:endParaRPr>
          </a:p>
        </p:txBody>
      </p:sp>
    </p:spTree>
    <p:extLst>
      <p:ext uri="{BB962C8B-B14F-4D97-AF65-F5344CB8AC3E}">
        <p14:creationId xmlns:p14="http://schemas.microsoft.com/office/powerpoint/2010/main" val="3615075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332656"/>
            <a:ext cx="8229600" cy="648072"/>
          </a:xfrm>
        </p:spPr>
        <p:txBody>
          <a:bodyPr>
            <a:normAutofit/>
          </a:bodyPr>
          <a:lstStyle/>
          <a:p>
            <a:r>
              <a:rPr lang="el-GR" sz="3200" dirty="0"/>
              <a:t>Κύρια χρηματοδοτικά εργαλεία</a:t>
            </a:r>
            <a:endParaRPr lang="en-US" sz="3200" dirty="0"/>
          </a:p>
        </p:txBody>
      </p:sp>
      <p:sp>
        <p:nvSpPr>
          <p:cNvPr id="16" name="21 - Ορθογώνιο"/>
          <p:cNvSpPr/>
          <p:nvPr/>
        </p:nvSpPr>
        <p:spPr>
          <a:xfrm>
            <a:off x="467544" y="908721"/>
            <a:ext cx="8280920" cy="5242462"/>
          </a:xfrm>
          <a:prstGeom prst="rect">
            <a:avLst/>
          </a:prstGeom>
        </p:spPr>
        <p:txBody>
          <a:bodyPr wrap="square">
            <a:spAutoFit/>
          </a:bodyPr>
          <a:lstStyle/>
          <a:p>
            <a:pPr algn="just">
              <a:lnSpc>
                <a:spcPct val="150000"/>
              </a:lnSpc>
            </a:pPr>
            <a:r>
              <a:rPr lang="el-GR" sz="1600" dirty="0">
                <a:latin typeface="Arial"/>
                <a:cs typeface="Arial"/>
              </a:rPr>
              <a:t>Μερικά από τα κύρια χρηματοδοτικά εργαλεία περιλαμβάνουν: </a:t>
            </a:r>
          </a:p>
          <a:p>
            <a:pPr algn="just">
              <a:lnSpc>
                <a:spcPct val="150000"/>
              </a:lnSpc>
            </a:pPr>
            <a:endParaRPr lang="el-GR" sz="1600" dirty="0">
              <a:latin typeface="Arial"/>
              <a:cs typeface="Arial"/>
            </a:endParaRPr>
          </a:p>
          <a:p>
            <a:pPr marL="285750" indent="-285750" algn="just">
              <a:lnSpc>
                <a:spcPct val="150000"/>
              </a:lnSpc>
              <a:buFont typeface="Arial"/>
              <a:buChar char="•"/>
            </a:pPr>
            <a:r>
              <a:rPr lang="el-GR" sz="1600" b="1" dirty="0">
                <a:latin typeface="Arial"/>
                <a:cs typeface="Arial"/>
              </a:rPr>
              <a:t>Τράπεζες</a:t>
            </a:r>
            <a:r>
              <a:rPr lang="el-GR" sz="1600" dirty="0">
                <a:latin typeface="Arial"/>
                <a:cs typeface="Arial"/>
              </a:rPr>
              <a:t>: Οι τράπεζες παρέχουν δανεισμό και άλλες χρηματοοικονομικές υπηρεσίες. </a:t>
            </a:r>
          </a:p>
          <a:p>
            <a:pPr marL="285750" indent="-285750" algn="just">
              <a:lnSpc>
                <a:spcPct val="150000"/>
              </a:lnSpc>
              <a:buFont typeface="Arial"/>
              <a:buChar char="•"/>
            </a:pPr>
            <a:endParaRPr lang="el-GR" sz="1600" dirty="0">
              <a:latin typeface="Arial"/>
              <a:cs typeface="Arial"/>
            </a:endParaRPr>
          </a:p>
          <a:p>
            <a:pPr marL="285750" indent="-285750" algn="just">
              <a:lnSpc>
                <a:spcPct val="150000"/>
              </a:lnSpc>
              <a:buFont typeface="Arial"/>
              <a:buChar char="•"/>
            </a:pPr>
            <a:r>
              <a:rPr lang="el-GR" sz="1600" b="1" dirty="0">
                <a:latin typeface="Arial"/>
                <a:cs typeface="Arial"/>
              </a:rPr>
              <a:t>Χρηματιστήρια</a:t>
            </a:r>
            <a:r>
              <a:rPr lang="el-GR" sz="1600" dirty="0">
                <a:latin typeface="Arial"/>
                <a:cs typeface="Arial"/>
              </a:rPr>
              <a:t>: Τα χρηματιστήρια είναι αγορές όπου οι επενδυτές μπορούν να αγοράσουν και να πουλήσουν μετοχές, ομόλογα και άλλα χρηματοοικονομικά εργαλεία. </a:t>
            </a:r>
          </a:p>
          <a:p>
            <a:pPr algn="just">
              <a:lnSpc>
                <a:spcPct val="150000"/>
              </a:lnSpc>
            </a:pPr>
            <a:endParaRPr lang="el-GR" sz="1600" dirty="0">
              <a:latin typeface="Arial"/>
              <a:cs typeface="Arial"/>
            </a:endParaRPr>
          </a:p>
          <a:p>
            <a:pPr marL="285750" indent="-285750" algn="just">
              <a:lnSpc>
                <a:spcPct val="150000"/>
              </a:lnSpc>
              <a:buFont typeface="Arial"/>
              <a:buChar char="•"/>
            </a:pPr>
            <a:r>
              <a:rPr lang="el-GR" sz="1600" b="1" dirty="0">
                <a:latin typeface="Arial"/>
                <a:cs typeface="Arial"/>
              </a:rPr>
              <a:t>Κεφάλαια Επιχειρηματικών Συμμετοχών  ή Venture Capital (VC): </a:t>
            </a:r>
            <a:r>
              <a:rPr lang="el-GR" sz="1600" dirty="0">
                <a:latin typeface="Arial"/>
                <a:cs typeface="Arial"/>
              </a:rPr>
              <a:t>Οι επενδυτές VC παρέχουν κεφάλαια σε νεοφυείς επιχειρήσεις με υψηλό δυναμικό ανάπτυξης και κερδοφορίας. </a:t>
            </a:r>
          </a:p>
          <a:p>
            <a:pPr marL="285750" indent="-285750" algn="just">
              <a:lnSpc>
                <a:spcPct val="150000"/>
              </a:lnSpc>
              <a:buFont typeface="Arial"/>
              <a:buChar char="•"/>
            </a:pPr>
            <a:endParaRPr lang="el-GR" sz="1600" dirty="0">
              <a:latin typeface="Arial"/>
              <a:cs typeface="Arial"/>
            </a:endParaRPr>
          </a:p>
          <a:p>
            <a:pPr marL="285750" indent="-285750" algn="just">
              <a:lnSpc>
                <a:spcPct val="150000"/>
              </a:lnSpc>
              <a:buFont typeface="Arial"/>
              <a:buChar char="•"/>
            </a:pPr>
            <a:endParaRPr lang="el-GR" sz="1600" dirty="0">
              <a:latin typeface="Arial"/>
              <a:cs typeface="Arial"/>
            </a:endParaRPr>
          </a:p>
          <a:p>
            <a:pPr marL="285750" indent="-285750" algn="just">
              <a:lnSpc>
                <a:spcPct val="150000"/>
              </a:lnSpc>
              <a:buFont typeface="Arial"/>
              <a:buChar char="•"/>
            </a:pPr>
            <a:endParaRPr lang="el-GR" sz="1600" dirty="0">
              <a:latin typeface="Arial"/>
              <a:cs typeface="Arial"/>
            </a:endParaRPr>
          </a:p>
          <a:p>
            <a:pPr marL="285750" indent="-285750" algn="just">
              <a:lnSpc>
                <a:spcPct val="150000"/>
              </a:lnSpc>
              <a:buFont typeface="Arial"/>
              <a:buChar char="•"/>
            </a:pPr>
            <a:endParaRPr lang="el-GR" sz="1600" dirty="0">
              <a:latin typeface="Arial"/>
              <a:cs typeface="Arial"/>
            </a:endParaRPr>
          </a:p>
        </p:txBody>
      </p:sp>
    </p:spTree>
    <p:extLst>
      <p:ext uri="{BB962C8B-B14F-4D97-AF65-F5344CB8AC3E}">
        <p14:creationId xmlns:p14="http://schemas.microsoft.com/office/powerpoint/2010/main" val="379402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67544" y="183778"/>
            <a:ext cx="8291264" cy="940966"/>
          </a:xfrm>
        </p:spPr>
        <p:txBody>
          <a:bodyPr>
            <a:noAutofit/>
          </a:bodyPr>
          <a:lstStyle/>
          <a:p>
            <a:pPr lvl="1" algn="l" rtl="0">
              <a:spcBef>
                <a:spcPct val="0"/>
              </a:spcBef>
            </a:pPr>
            <a:br>
              <a:rPr lang="en-US" sz="2800" dirty="0">
                <a:latin typeface="Arial"/>
                <a:cs typeface="Arial"/>
              </a:rPr>
            </a:br>
            <a:r>
              <a:rPr lang="el-GR" sz="2400" dirty="0">
                <a:latin typeface="Arial"/>
                <a:cs typeface="Arial"/>
              </a:rPr>
              <a:t>Τομέας επιχειρήσεων στις οποίες χρησιμοποιήθηκε το </a:t>
            </a:r>
            <a:r>
              <a:rPr lang="en-US" sz="2400" dirty="0" err="1">
                <a:latin typeface="Arial"/>
                <a:cs typeface="Arial"/>
              </a:rPr>
              <a:t>crownfunding</a:t>
            </a:r>
            <a:r>
              <a:rPr lang="en-US" sz="2400" dirty="0">
                <a:latin typeface="Arial"/>
                <a:cs typeface="Arial"/>
              </a:rPr>
              <a:t> </a:t>
            </a:r>
            <a:r>
              <a:rPr lang="el-GR" sz="2400" dirty="0">
                <a:latin typeface="Arial"/>
                <a:cs typeface="Arial"/>
              </a:rPr>
              <a:t>παγκοσμίως το</a:t>
            </a:r>
            <a:r>
              <a:rPr lang="en-US" sz="2400" dirty="0">
                <a:latin typeface="Arial"/>
                <a:cs typeface="Arial"/>
              </a:rPr>
              <a:t> 2017</a:t>
            </a:r>
          </a:p>
        </p:txBody>
      </p:sp>
      <p:pic>
        <p:nvPicPr>
          <p:cNvPr id="3" name="Picture 2" descr="Στιγμιότυπο 2023-07-26, 6.46.28 μ.μ..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3528" y="1628800"/>
            <a:ext cx="8568952" cy="3816424"/>
          </a:xfrm>
          <a:prstGeom prst="rect">
            <a:avLst/>
          </a:prstGeom>
        </p:spPr>
      </p:pic>
    </p:spTree>
    <p:extLst>
      <p:ext uri="{BB962C8B-B14F-4D97-AF65-F5344CB8AC3E}">
        <p14:creationId xmlns:p14="http://schemas.microsoft.com/office/powerpoint/2010/main" val="2089711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27" name="26 - Ομάδα"/>
            <p:cNvGrpSpPr/>
            <p:nvPr/>
          </p:nvGrpSpPr>
          <p:grpSpPr>
            <a:xfrm>
              <a:off x="251520" y="188640"/>
              <a:ext cx="8640944" cy="576064"/>
              <a:chOff x="251520" y="188640"/>
              <a:chExt cx="8640960" cy="576064"/>
            </a:xfrm>
          </p:grpSpPr>
          <p:sp>
            <p:nvSpPr>
              <p:cNvPr id="25" name="24 - Ορθογώνιο"/>
              <p:cNvSpPr/>
              <p:nvPr/>
            </p:nvSpPr>
            <p:spPr>
              <a:xfrm>
                <a:off x="251520" y="548680"/>
                <a:ext cx="8640960" cy="216024"/>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1 - Τίτλος"/>
              <p:cNvSpPr txBox="1">
                <a:spLocks/>
              </p:cNvSpPr>
              <p:nvPr/>
            </p:nvSpPr>
            <p:spPr>
              <a:xfrm>
                <a:off x="1043608" y="188640"/>
                <a:ext cx="7848872" cy="576064"/>
              </a:xfrm>
              <a:prstGeom prst="rect">
                <a:avLst/>
              </a:prstGeom>
              <a:solidFill>
                <a:schemeClr val="tx1">
                  <a:lumMod val="75000"/>
                  <a:lumOff val="25000"/>
                </a:schemeClr>
              </a:solidFill>
              <a:effectLst>
                <a:innerShdw blurRad="241300" dist="88900" dir="5400000">
                  <a:schemeClr val="tx1"/>
                </a:innerShdw>
              </a:effectLst>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a:ln>
                      <a:noFill/>
                    </a:ln>
                    <a:solidFill>
                      <a:schemeClr val="bg1"/>
                    </a:solidFill>
                    <a:effectLst/>
                    <a:uLnTx/>
                    <a:uFillTx/>
                    <a:latin typeface="+mj-lt"/>
                    <a:ea typeface="+mj-ea"/>
                    <a:cs typeface="+mj-cs"/>
                  </a:rPr>
                  <a:t>    </a:t>
                </a:r>
                <a:endParaRPr kumimoji="0" lang="el-GR" sz="3600" b="0" i="0" u="none" strike="noStrike" kern="1200" cap="none" spc="0" normalizeH="0" baseline="0" noProof="0" dirty="0">
                  <a:ln>
                    <a:noFill/>
                  </a:ln>
                  <a:solidFill>
                    <a:schemeClr val="bg1">
                      <a:lumMod val="95000"/>
                    </a:schemeClr>
                  </a:solidFill>
                  <a:effectLst/>
                  <a:uLnTx/>
                  <a:uFillTx/>
                  <a:latin typeface="+mj-lt"/>
                  <a:ea typeface="+mj-ea"/>
                  <a:cs typeface="+mj-cs"/>
                </a:endParaRPr>
              </a:p>
            </p:txBody>
          </p:sp>
          <p:sp>
            <p:nvSpPr>
              <p:cNvPr id="49" name="48 - Ορθογώνιο"/>
              <p:cNvSpPr/>
              <p:nvPr/>
            </p:nvSpPr>
            <p:spPr>
              <a:xfrm>
                <a:off x="251520" y="188640"/>
                <a:ext cx="870423" cy="576064"/>
              </a:xfrm>
              <a:prstGeom prst="rect">
                <a:avLst/>
              </a:prstGeom>
              <a:solidFill>
                <a:srgbClr val="50B4D8"/>
              </a:solidFill>
              <a:ln>
                <a:noFill/>
              </a:ln>
              <a:effectLst>
                <a:innerShdw blurRad="228600" dist="279400" dir="54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73BED3"/>
                  </a:solidFill>
                </a:endParaRPr>
              </a:p>
            </p:txBody>
          </p:sp>
        </p:gr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2" name="31 - Ομάδα"/>
          <p:cNvGrpSpPr/>
          <p:nvPr/>
        </p:nvGrpSpPr>
        <p:grpSpPr>
          <a:xfrm>
            <a:off x="214282" y="188640"/>
            <a:ext cx="7598078" cy="578812"/>
            <a:chOff x="214282" y="210156"/>
            <a:chExt cx="7598078" cy="578812"/>
          </a:xfrm>
        </p:grpSpPr>
        <p:sp>
          <p:nvSpPr>
            <p:cNvPr id="39" name="38 - TextBox"/>
            <p:cNvSpPr txBox="1"/>
            <p:nvPr/>
          </p:nvSpPr>
          <p:spPr>
            <a:xfrm>
              <a:off x="1259632" y="210156"/>
              <a:ext cx="6552728" cy="523220"/>
            </a:xfrm>
            <a:prstGeom prst="rect">
              <a:avLst/>
            </a:prstGeom>
            <a:noFill/>
          </p:spPr>
          <p:txBody>
            <a:bodyPr wrap="square" rtlCol="0">
              <a:spAutoFit/>
            </a:bodyPr>
            <a:lstStyle/>
            <a:p>
              <a:r>
                <a:rPr lang="el-GR" sz="2800" b="1" dirty="0">
                  <a:solidFill>
                    <a:srgbClr val="88CCE4"/>
                  </a:solidFill>
                  <a:effectLst>
                    <a:outerShdw blurRad="38100" dist="38100" dir="2700000" algn="tl">
                      <a:srgbClr val="000000">
                        <a:alpha val="43137"/>
                      </a:srgbClr>
                    </a:outerShdw>
                  </a:effectLst>
                  <a:latin typeface="Arial" pitchFamily="34" charset="0"/>
                  <a:cs typeface="Arial" pitchFamily="34" charset="0"/>
                </a:rPr>
                <a:t>ΧΡΗΜΑΤΟΔΟΤΙΚΗ ΜΙΣΘΩΣΗ</a:t>
              </a:r>
              <a:endParaRPr lang="el-GR" sz="2800" dirty="0">
                <a:solidFill>
                  <a:srgbClr val="88CCE4"/>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Rectangle 6"/>
            <p:cNvSpPr>
              <a:spLocks noChangeArrowheads="1"/>
            </p:cNvSpPr>
            <p:nvPr/>
          </p:nvSpPr>
          <p:spPr bwMode="auto">
            <a:xfrm>
              <a:off x="214282" y="214290"/>
              <a:ext cx="857256" cy="574678"/>
            </a:xfrm>
            <a:prstGeom prst="rect">
              <a:avLst/>
            </a:prstGeom>
            <a:noFill/>
            <a:ln w="9525">
              <a:noFill/>
              <a:miter lim="800000"/>
              <a:headEnd/>
              <a:tailEnd/>
            </a:ln>
            <a:effectLst/>
          </p:spPr>
          <p:txBody>
            <a:bodyPr/>
            <a:lstStyle/>
            <a:p>
              <a:pPr>
                <a:spcBef>
                  <a:spcPct val="20000"/>
                </a:spcBef>
                <a:buClr>
                  <a:schemeClr val="tx2"/>
                </a:buClr>
              </a:pPr>
              <a:r>
                <a:rPr lang="en-US" sz="2800" dirty="0">
                  <a:solidFill>
                    <a:schemeClr val="bg1"/>
                  </a:solidFill>
                </a:rPr>
                <a:t>   </a:t>
              </a:r>
              <a:r>
                <a:rPr lang="el-GR" sz="3200" b="1" dirty="0">
                  <a:solidFill>
                    <a:schemeClr val="bg1"/>
                  </a:solidFill>
                </a:rPr>
                <a:t>8</a:t>
              </a:r>
              <a:r>
                <a:rPr lang="en-US" sz="2400" dirty="0">
                  <a:solidFill>
                    <a:schemeClr val="bg1"/>
                  </a:solidFill>
                  <a:latin typeface="Comic Sans MS" pitchFamily="66" charset="0"/>
                </a:rPr>
                <a:t>	</a:t>
              </a:r>
            </a:p>
          </p:txBody>
        </p:sp>
      </p:grpSp>
      <p:sp>
        <p:nvSpPr>
          <p:cNvPr id="3" name="Rectangle 2"/>
          <p:cNvSpPr/>
          <p:nvPr/>
        </p:nvSpPr>
        <p:spPr>
          <a:xfrm>
            <a:off x="323528" y="1124744"/>
            <a:ext cx="8424936" cy="4693594"/>
          </a:xfrm>
          <a:prstGeom prst="rect">
            <a:avLst/>
          </a:prstGeom>
        </p:spPr>
        <p:txBody>
          <a:bodyPr wrap="square">
            <a:spAutoFit/>
          </a:bodyPr>
          <a:lstStyle/>
          <a:p>
            <a:pPr algn="just">
              <a:lnSpc>
                <a:spcPct val="150000"/>
              </a:lnSpc>
            </a:pPr>
            <a:r>
              <a:rPr lang="el-GR" sz="1600" dirty="0">
                <a:latin typeface="Arial"/>
                <a:cs typeface="Arial"/>
              </a:rPr>
              <a:t>Η χρηματοδοτική μίσθωση ή leasing είναι μια μορφή χρηματοδότησης που επιτρέπει σε μια επιχείρηση να χρησιμοποιεί ένα ακίνητο ή ένα εξοπλισμό, όπως μηχανήματα, οχήματα ή υπολογιστές, της χωρίς να διαθέσει τα δικά της κεφάλαια αλλά καταβάλλοντας μηνιαίες πληρωμές για τον καθορισμένο χρονικό διάστημα της σύμβασης. Κατά τη λήξη της σύμβασης, η εταιρεία έχει τη δυνατότητα να αγοράσει τον εξοπλισμό ή το ακίνητο, να τον επιστρέψει ή να συνεχίσει να πληρώνει για τη χρήση του.</a:t>
            </a:r>
          </a:p>
          <a:p>
            <a:pPr algn="just">
              <a:lnSpc>
                <a:spcPct val="150000"/>
              </a:lnSpc>
            </a:pPr>
            <a:endParaRPr lang="el-GR" sz="1600" dirty="0">
              <a:latin typeface="Arial"/>
              <a:cs typeface="Arial"/>
            </a:endParaRPr>
          </a:p>
          <a:p>
            <a:pPr algn="just">
              <a:lnSpc>
                <a:spcPct val="150000"/>
              </a:lnSpc>
            </a:pPr>
            <a:r>
              <a:rPr lang="el-GR" sz="1600" dirty="0">
                <a:latin typeface="Arial"/>
                <a:cs typeface="Arial"/>
              </a:rPr>
              <a:t>Τα απαιτούμενα κεφάλαια διατίθενται από την εταιρεία Χρηματοδοτικής Μίσθωσης η οποία αγοράζει τον εξοπλισμό σύμφωνα με τις οδηγίες της επιχείρησης. Στην συνέχεια εκμισθώνει τον εξοπλισμό αυτόν στην επιχείρηση για συγκεκριμένο χρονικό διάστημα και με συγκεκριμένο μίσθωμα. </a:t>
            </a:r>
          </a:p>
          <a:p>
            <a:pPr algn="r">
              <a:lnSpc>
                <a:spcPct val="150000"/>
              </a:lnSpc>
            </a:pPr>
            <a:r>
              <a:rPr lang="el-GR" sz="1200" dirty="0">
                <a:latin typeface="Arial"/>
                <a:cs typeface="Arial"/>
              </a:rPr>
              <a:t>(Αποστολόπουλος, Ι., 2012)</a:t>
            </a:r>
          </a:p>
          <a:p>
            <a:pPr algn="r">
              <a:lnSpc>
                <a:spcPct val="150000"/>
              </a:lnSpc>
            </a:pPr>
            <a:endParaRPr lang="el-GR" sz="1200" dirty="0">
              <a:latin typeface="Arial"/>
              <a:cs typeface="Arial"/>
            </a:endParaRPr>
          </a:p>
        </p:txBody>
      </p:sp>
    </p:spTree>
    <p:extLst>
      <p:ext uri="{BB962C8B-B14F-4D97-AF65-F5344CB8AC3E}">
        <p14:creationId xmlns:p14="http://schemas.microsoft.com/office/powerpoint/2010/main" val="3631380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4" name="Rectangle 6"/>
          <p:cNvSpPr>
            <a:spLocks noChangeArrowheads="1"/>
          </p:cNvSpPr>
          <p:nvPr/>
        </p:nvSpPr>
        <p:spPr bwMode="auto">
          <a:xfrm>
            <a:off x="214282" y="192774"/>
            <a:ext cx="857256" cy="574678"/>
          </a:xfrm>
          <a:prstGeom prst="rect">
            <a:avLst/>
          </a:prstGeom>
          <a:noFill/>
          <a:ln w="9525">
            <a:noFill/>
            <a:miter lim="800000"/>
            <a:headEnd/>
            <a:tailEnd/>
          </a:ln>
          <a:effectLst/>
        </p:spPr>
        <p:txBody>
          <a:bodyPr/>
          <a:lstStyle/>
          <a:p>
            <a:pPr>
              <a:spcBef>
                <a:spcPct val="20000"/>
              </a:spcBef>
              <a:buClr>
                <a:schemeClr val="tx2"/>
              </a:buClr>
            </a:pPr>
            <a:r>
              <a:rPr lang="en-US" sz="2800" dirty="0">
                <a:solidFill>
                  <a:schemeClr val="bg1"/>
                </a:solidFill>
              </a:rPr>
              <a:t>   </a:t>
            </a:r>
            <a:r>
              <a:rPr lang="en-US" sz="2400" dirty="0">
                <a:solidFill>
                  <a:schemeClr val="bg1"/>
                </a:solidFill>
                <a:latin typeface="Comic Sans MS" pitchFamily="66" charset="0"/>
              </a:rPr>
              <a:t>	</a:t>
            </a:r>
          </a:p>
        </p:txBody>
      </p:sp>
      <p:sp>
        <p:nvSpPr>
          <p:cNvPr id="3" name="Rectangle 2"/>
          <p:cNvSpPr/>
          <p:nvPr/>
        </p:nvSpPr>
        <p:spPr>
          <a:xfrm>
            <a:off x="323528" y="260648"/>
            <a:ext cx="8424936" cy="6258125"/>
          </a:xfrm>
          <a:prstGeom prst="rect">
            <a:avLst/>
          </a:prstGeom>
        </p:spPr>
        <p:txBody>
          <a:bodyPr wrap="square">
            <a:spAutoFit/>
          </a:bodyPr>
          <a:lstStyle/>
          <a:p>
            <a:endParaRPr lang="el-GR" dirty="0"/>
          </a:p>
          <a:p>
            <a:pPr algn="just">
              <a:lnSpc>
                <a:spcPct val="150000"/>
              </a:lnSpc>
            </a:pPr>
            <a:endParaRPr lang="el-GR" sz="1600" dirty="0">
              <a:latin typeface="Arial"/>
              <a:cs typeface="Arial"/>
            </a:endParaRPr>
          </a:p>
          <a:p>
            <a:pPr algn="just">
              <a:lnSpc>
                <a:spcPct val="150000"/>
              </a:lnSpc>
            </a:pPr>
            <a:r>
              <a:rPr lang="el-GR" sz="1600" dirty="0">
                <a:latin typeface="Arial"/>
                <a:cs typeface="Arial"/>
              </a:rPr>
              <a:t>Οι κύριοι λόγοι που η χρηματοδοτική μίσθωση μπορεί να είναι επιθυμητή επιλογή για μια επιχείρηση περιλαμβάνουν:</a:t>
            </a:r>
          </a:p>
          <a:p>
            <a:pPr algn="just">
              <a:lnSpc>
                <a:spcPct val="150000"/>
              </a:lnSpc>
            </a:pPr>
            <a:endParaRPr lang="el-GR" sz="1600" dirty="0">
              <a:latin typeface="Arial"/>
              <a:cs typeface="Arial"/>
            </a:endParaRPr>
          </a:p>
          <a:p>
            <a:pPr marL="285750" indent="-285750" algn="just">
              <a:lnSpc>
                <a:spcPct val="150000"/>
              </a:lnSpc>
              <a:buFont typeface="Arial"/>
              <a:buChar char="•"/>
            </a:pPr>
            <a:r>
              <a:rPr lang="el-GR" sz="1600" b="1" dirty="0">
                <a:latin typeface="Arial"/>
                <a:cs typeface="Arial"/>
              </a:rPr>
              <a:t>Μείωση αρχικών εξόδων: </a:t>
            </a:r>
            <a:r>
              <a:rPr lang="el-GR" sz="1600" dirty="0">
                <a:latin typeface="Arial"/>
                <a:cs typeface="Arial"/>
              </a:rPr>
              <a:t>Η χρηματοδοτική μίσθωση απαιτεί λιγότερο κεφάλαιο προκειμένου να ξεκινήσει μια επιχείρηση ή να αποκτήσει τον απαραίτητο εξοπλισμό.</a:t>
            </a:r>
          </a:p>
          <a:p>
            <a:pPr marL="285750" indent="-285750" algn="just">
              <a:lnSpc>
                <a:spcPct val="150000"/>
              </a:lnSpc>
              <a:buFont typeface="Arial"/>
              <a:buChar char="•"/>
            </a:pPr>
            <a:endParaRPr lang="el-GR" sz="1600" dirty="0">
              <a:latin typeface="Arial"/>
              <a:cs typeface="Arial"/>
            </a:endParaRPr>
          </a:p>
          <a:p>
            <a:pPr marL="285750" indent="-285750" algn="just">
              <a:lnSpc>
                <a:spcPct val="150000"/>
              </a:lnSpc>
              <a:buFont typeface="Arial"/>
              <a:buChar char="•"/>
            </a:pPr>
            <a:r>
              <a:rPr lang="el-GR" sz="1600" b="1" dirty="0">
                <a:latin typeface="Arial"/>
                <a:cs typeface="Arial"/>
              </a:rPr>
              <a:t>Φορολογικά πλεονεκτήματα: </a:t>
            </a:r>
            <a:r>
              <a:rPr lang="en-US" sz="1600" dirty="0">
                <a:latin typeface="Arial"/>
                <a:cs typeface="Arial"/>
              </a:rPr>
              <a:t>O</a:t>
            </a:r>
            <a:r>
              <a:rPr lang="el-GR" sz="1600" dirty="0">
                <a:latin typeface="Arial"/>
                <a:cs typeface="Arial"/>
              </a:rPr>
              <a:t>ι πληρωμές μίσθωσης θεωρ</a:t>
            </a:r>
            <a:r>
              <a:rPr lang="en-US" sz="1600" dirty="0">
                <a:latin typeface="Arial"/>
                <a:cs typeface="Arial"/>
              </a:rPr>
              <a:t>o</a:t>
            </a:r>
            <a:r>
              <a:rPr lang="el-GR" sz="1600" dirty="0">
                <a:latin typeface="Arial"/>
                <a:cs typeface="Arial"/>
              </a:rPr>
              <a:t>ύνται έξοδα της επιχείρησης, βελτιώνοντας τη φορολογική της κατάσταση.</a:t>
            </a:r>
          </a:p>
          <a:p>
            <a:pPr marL="285750" indent="-285750" algn="just">
              <a:lnSpc>
                <a:spcPct val="150000"/>
              </a:lnSpc>
              <a:buFont typeface="Arial"/>
              <a:buChar char="•"/>
            </a:pPr>
            <a:endParaRPr lang="el-GR" sz="1600" dirty="0">
              <a:latin typeface="Arial"/>
              <a:cs typeface="Arial"/>
            </a:endParaRPr>
          </a:p>
          <a:p>
            <a:pPr marL="285750" indent="-285750" algn="just">
              <a:lnSpc>
                <a:spcPct val="150000"/>
              </a:lnSpc>
              <a:buFont typeface="Arial"/>
              <a:buChar char="•"/>
            </a:pPr>
            <a:r>
              <a:rPr lang="el-GR" sz="1600" b="1" dirty="0">
                <a:latin typeface="Arial"/>
                <a:cs typeface="Arial"/>
              </a:rPr>
              <a:t>Μη ιδιοκτησία: </a:t>
            </a:r>
            <a:r>
              <a:rPr lang="el-GR" sz="1600" dirty="0">
                <a:latin typeface="Arial"/>
                <a:cs typeface="Arial"/>
              </a:rPr>
              <a:t>Αν κάποια επιχείρηση χρησιμοποιεί εξοπλισμό που αποδίδει γρήγορα, μπορεί να είναι πιο εύκολο να τον επιστρέψει στο τέλος της σύμβασης παρά να προσπαθεί να τον πωλήσει. Επίσης</a:t>
            </a:r>
            <a:r>
              <a:rPr lang="en-US" sz="1600" dirty="0">
                <a:latin typeface="Arial"/>
                <a:cs typeface="Arial"/>
              </a:rPr>
              <a:t>,</a:t>
            </a:r>
            <a:r>
              <a:rPr lang="el-GR" sz="1600" dirty="0">
                <a:latin typeface="Arial"/>
                <a:cs typeface="Arial"/>
              </a:rPr>
              <a:t> σε περίπτωση βλάβης η εταιρεία </a:t>
            </a:r>
            <a:r>
              <a:rPr lang="en-US" sz="1600" dirty="0">
                <a:latin typeface="Arial"/>
                <a:cs typeface="Arial"/>
              </a:rPr>
              <a:t>leasing </a:t>
            </a:r>
            <a:r>
              <a:rPr lang="el-GR" sz="1600" dirty="0">
                <a:latin typeface="Arial"/>
                <a:cs typeface="Arial"/>
              </a:rPr>
              <a:t>αναλαμβάνει το κόστος.</a:t>
            </a:r>
          </a:p>
          <a:p>
            <a:pPr marL="285750" indent="-285750" algn="just">
              <a:lnSpc>
                <a:spcPct val="150000"/>
              </a:lnSpc>
              <a:buFont typeface="Arial"/>
              <a:buChar char="•"/>
            </a:pPr>
            <a:endParaRPr lang="el-GR" sz="1600" dirty="0">
              <a:latin typeface="Arial"/>
              <a:cs typeface="Arial"/>
            </a:endParaRPr>
          </a:p>
          <a:p>
            <a:pPr algn="just">
              <a:lnSpc>
                <a:spcPct val="150000"/>
              </a:lnSpc>
            </a:pPr>
            <a:endParaRPr lang="el-GR" sz="1600" dirty="0">
              <a:latin typeface="Arial"/>
              <a:cs typeface="Arial"/>
            </a:endParaRPr>
          </a:p>
        </p:txBody>
      </p:sp>
      <p:sp>
        <p:nvSpPr>
          <p:cNvPr id="19" name="Title 1"/>
          <p:cNvSpPr>
            <a:spLocks noGrp="1"/>
          </p:cNvSpPr>
          <p:nvPr>
            <p:ph type="title"/>
          </p:nvPr>
        </p:nvSpPr>
        <p:spPr>
          <a:xfrm>
            <a:off x="395536" y="260648"/>
            <a:ext cx="8291264" cy="508918"/>
          </a:xfrm>
        </p:spPr>
        <p:txBody>
          <a:bodyPr>
            <a:noAutofit/>
          </a:bodyPr>
          <a:lstStyle/>
          <a:p>
            <a:pPr lvl="1" algn="ctr" rtl="0">
              <a:spcBef>
                <a:spcPct val="0"/>
              </a:spcBef>
            </a:pPr>
            <a:r>
              <a:rPr lang="el-GR" sz="2800" dirty="0">
                <a:latin typeface="Arial"/>
                <a:cs typeface="Arial"/>
              </a:rPr>
              <a:t>Πλεονεκτήματα leasing </a:t>
            </a:r>
            <a:endParaRPr lang="en-US" sz="2800" dirty="0">
              <a:latin typeface="Arial"/>
              <a:cs typeface="Arial"/>
            </a:endParaRPr>
          </a:p>
        </p:txBody>
      </p:sp>
    </p:spTree>
    <p:extLst>
      <p:ext uri="{BB962C8B-B14F-4D97-AF65-F5344CB8AC3E}">
        <p14:creationId xmlns:p14="http://schemas.microsoft.com/office/powerpoint/2010/main" val="3666058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4" name="Rectangle 6"/>
          <p:cNvSpPr>
            <a:spLocks noChangeArrowheads="1"/>
          </p:cNvSpPr>
          <p:nvPr/>
        </p:nvSpPr>
        <p:spPr bwMode="auto">
          <a:xfrm>
            <a:off x="214282" y="192774"/>
            <a:ext cx="857256" cy="574678"/>
          </a:xfrm>
          <a:prstGeom prst="rect">
            <a:avLst/>
          </a:prstGeom>
          <a:noFill/>
          <a:ln w="9525">
            <a:noFill/>
            <a:miter lim="800000"/>
            <a:headEnd/>
            <a:tailEnd/>
          </a:ln>
          <a:effectLst/>
        </p:spPr>
        <p:txBody>
          <a:bodyPr/>
          <a:lstStyle/>
          <a:p>
            <a:pPr>
              <a:spcBef>
                <a:spcPct val="20000"/>
              </a:spcBef>
              <a:buClr>
                <a:schemeClr val="tx2"/>
              </a:buClr>
            </a:pPr>
            <a:r>
              <a:rPr lang="en-US" sz="2800" dirty="0">
                <a:solidFill>
                  <a:schemeClr val="bg1"/>
                </a:solidFill>
              </a:rPr>
              <a:t>   </a:t>
            </a:r>
            <a:r>
              <a:rPr lang="en-US" sz="2400" dirty="0">
                <a:solidFill>
                  <a:schemeClr val="bg1"/>
                </a:solidFill>
                <a:latin typeface="Comic Sans MS" pitchFamily="66" charset="0"/>
              </a:rPr>
              <a:t>	</a:t>
            </a:r>
          </a:p>
        </p:txBody>
      </p:sp>
      <p:sp>
        <p:nvSpPr>
          <p:cNvPr id="3" name="Rectangle 2"/>
          <p:cNvSpPr/>
          <p:nvPr/>
        </p:nvSpPr>
        <p:spPr>
          <a:xfrm>
            <a:off x="323528" y="260648"/>
            <a:ext cx="8424936" cy="4042133"/>
          </a:xfrm>
          <a:prstGeom prst="rect">
            <a:avLst/>
          </a:prstGeom>
        </p:spPr>
        <p:txBody>
          <a:bodyPr wrap="square">
            <a:spAutoFit/>
          </a:bodyPr>
          <a:lstStyle/>
          <a:p>
            <a:endParaRPr lang="el-GR" dirty="0"/>
          </a:p>
          <a:p>
            <a:pPr algn="just">
              <a:lnSpc>
                <a:spcPct val="150000"/>
              </a:lnSpc>
            </a:pPr>
            <a:endParaRPr lang="el-GR" sz="1600" dirty="0">
              <a:latin typeface="Arial"/>
              <a:cs typeface="Arial"/>
            </a:endParaRPr>
          </a:p>
          <a:p>
            <a:pPr marL="285750" indent="-285750" algn="just">
              <a:lnSpc>
                <a:spcPct val="150000"/>
              </a:lnSpc>
              <a:buFont typeface="Arial"/>
              <a:buChar char="•"/>
            </a:pPr>
            <a:endParaRPr lang="el-GR" sz="1600" dirty="0">
              <a:latin typeface="Arial"/>
              <a:cs typeface="Arial"/>
            </a:endParaRPr>
          </a:p>
          <a:p>
            <a:pPr marL="285750" indent="-285750" algn="just">
              <a:lnSpc>
                <a:spcPct val="150000"/>
              </a:lnSpc>
              <a:buFont typeface="Arial"/>
              <a:buChar char="•"/>
            </a:pPr>
            <a:r>
              <a:rPr lang="el-GR" sz="1600" b="1" dirty="0">
                <a:latin typeface="Arial"/>
                <a:cs typeface="Arial"/>
              </a:rPr>
              <a:t>Ενημερωμένος εξοπλισμός: </a:t>
            </a:r>
            <a:r>
              <a:rPr lang="el-GR" sz="1600" dirty="0">
                <a:latin typeface="Arial"/>
                <a:cs typeface="Arial"/>
              </a:rPr>
              <a:t>Με την τεχνολογία να εξελίσσεται συνεχώς, η χρηματοδοτική μίσθωση επιτρέπει στις επιχειρήσεις να κρατούν τον εξοπλισμό τους ενημερωμένο, χωρίς να αναλαμβάνουν το πλήρες κόστος αγοράς κάθε νέας τεχνολογίας.</a:t>
            </a:r>
          </a:p>
          <a:p>
            <a:pPr algn="just">
              <a:lnSpc>
                <a:spcPct val="150000"/>
              </a:lnSpc>
            </a:pPr>
            <a:endParaRPr lang="el-GR" sz="1600" dirty="0">
              <a:latin typeface="Arial"/>
              <a:cs typeface="Arial"/>
            </a:endParaRPr>
          </a:p>
          <a:p>
            <a:pPr algn="just">
              <a:lnSpc>
                <a:spcPct val="150000"/>
              </a:lnSpc>
            </a:pPr>
            <a:r>
              <a:rPr lang="el-GR" sz="1600" dirty="0">
                <a:latin typeface="Arial"/>
                <a:cs typeface="Arial"/>
              </a:rPr>
              <a:t>Τα τελευταία χρόνια το Leasing εκτός απο τον εξοπλισμό, επεκτείνεται και στα ακίνητα για επαγγελματική χρήση.</a:t>
            </a:r>
            <a:r>
              <a:rPr lang="en-US" sz="1600" dirty="0">
                <a:latin typeface="Arial"/>
                <a:cs typeface="Arial"/>
              </a:rPr>
              <a:t> </a:t>
            </a:r>
            <a:endParaRPr lang="el-GR" sz="1600" dirty="0">
              <a:latin typeface="Arial"/>
              <a:cs typeface="Arial"/>
            </a:endParaRPr>
          </a:p>
          <a:p>
            <a:pPr algn="just">
              <a:lnSpc>
                <a:spcPct val="150000"/>
              </a:lnSpc>
            </a:pPr>
            <a:endParaRPr lang="el-GR" sz="1600" dirty="0">
              <a:latin typeface="Arial"/>
              <a:cs typeface="Arial"/>
            </a:endParaRPr>
          </a:p>
        </p:txBody>
      </p:sp>
      <p:sp>
        <p:nvSpPr>
          <p:cNvPr id="19" name="Title 1"/>
          <p:cNvSpPr>
            <a:spLocks noGrp="1"/>
          </p:cNvSpPr>
          <p:nvPr>
            <p:ph type="title"/>
          </p:nvPr>
        </p:nvSpPr>
        <p:spPr>
          <a:xfrm>
            <a:off x="395536" y="260648"/>
            <a:ext cx="8291264" cy="508918"/>
          </a:xfrm>
        </p:spPr>
        <p:txBody>
          <a:bodyPr>
            <a:noAutofit/>
          </a:bodyPr>
          <a:lstStyle/>
          <a:p>
            <a:pPr lvl="1" algn="ctr" rtl="0">
              <a:spcBef>
                <a:spcPct val="0"/>
              </a:spcBef>
            </a:pPr>
            <a:r>
              <a:rPr lang="el-GR" sz="2800" dirty="0">
                <a:latin typeface="Arial"/>
                <a:cs typeface="Arial"/>
              </a:rPr>
              <a:t>Πλεονεκτήματα leasing </a:t>
            </a:r>
            <a:endParaRPr lang="en-US" sz="2800" dirty="0">
              <a:latin typeface="Arial"/>
              <a:cs typeface="Arial"/>
            </a:endParaRPr>
          </a:p>
        </p:txBody>
      </p:sp>
    </p:spTree>
    <p:extLst>
      <p:ext uri="{BB962C8B-B14F-4D97-AF65-F5344CB8AC3E}">
        <p14:creationId xmlns:p14="http://schemas.microsoft.com/office/powerpoint/2010/main" val="1862547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4" name="Rectangle 6"/>
          <p:cNvSpPr>
            <a:spLocks noChangeArrowheads="1"/>
          </p:cNvSpPr>
          <p:nvPr/>
        </p:nvSpPr>
        <p:spPr bwMode="auto">
          <a:xfrm>
            <a:off x="214282" y="192774"/>
            <a:ext cx="857256" cy="574678"/>
          </a:xfrm>
          <a:prstGeom prst="rect">
            <a:avLst/>
          </a:prstGeom>
          <a:noFill/>
          <a:ln w="9525">
            <a:noFill/>
            <a:miter lim="800000"/>
            <a:headEnd/>
            <a:tailEnd/>
          </a:ln>
          <a:effectLst/>
        </p:spPr>
        <p:txBody>
          <a:bodyPr/>
          <a:lstStyle/>
          <a:p>
            <a:pPr>
              <a:spcBef>
                <a:spcPct val="20000"/>
              </a:spcBef>
              <a:buClr>
                <a:schemeClr val="tx2"/>
              </a:buClr>
            </a:pPr>
            <a:r>
              <a:rPr lang="en-US" sz="2800" dirty="0">
                <a:solidFill>
                  <a:schemeClr val="bg1"/>
                </a:solidFill>
              </a:rPr>
              <a:t>   </a:t>
            </a:r>
            <a:r>
              <a:rPr lang="en-US" sz="2400" dirty="0">
                <a:solidFill>
                  <a:schemeClr val="bg1"/>
                </a:solidFill>
                <a:latin typeface="Comic Sans MS" pitchFamily="66" charset="0"/>
              </a:rPr>
              <a:t>	</a:t>
            </a:r>
          </a:p>
        </p:txBody>
      </p:sp>
      <p:sp>
        <p:nvSpPr>
          <p:cNvPr id="3" name="Rectangle 2"/>
          <p:cNvSpPr/>
          <p:nvPr/>
        </p:nvSpPr>
        <p:spPr>
          <a:xfrm>
            <a:off x="323528" y="838592"/>
            <a:ext cx="8424936" cy="5470728"/>
          </a:xfrm>
          <a:prstGeom prst="rect">
            <a:avLst/>
          </a:prstGeom>
        </p:spPr>
        <p:txBody>
          <a:bodyPr wrap="square">
            <a:spAutoFit/>
          </a:bodyPr>
          <a:lstStyle/>
          <a:p>
            <a:pPr algn="just">
              <a:lnSpc>
                <a:spcPct val="150000"/>
              </a:lnSpc>
            </a:pPr>
            <a:r>
              <a:rPr lang="el-GR" dirty="0"/>
              <a:t>Παρά τα πλεονεκτήματα του leasing, υπάρχουν και μειονεκτήματα:</a:t>
            </a:r>
          </a:p>
          <a:p>
            <a:pPr algn="just">
              <a:lnSpc>
                <a:spcPct val="150000"/>
              </a:lnSpc>
            </a:pPr>
            <a:endParaRPr lang="el-GR" dirty="0"/>
          </a:p>
          <a:p>
            <a:pPr marL="285750" indent="-285750" algn="just">
              <a:lnSpc>
                <a:spcPct val="150000"/>
              </a:lnSpc>
              <a:buFont typeface="Arial"/>
              <a:buChar char="•"/>
            </a:pPr>
            <a:r>
              <a:rPr lang="el-GR" b="1" dirty="0"/>
              <a:t>Υψηλότερο κόστος συνολικά</a:t>
            </a:r>
            <a:r>
              <a:rPr lang="el-GR" dirty="0"/>
              <a:t>: Σε σύγκριση με την αγορά εξοπλισμού ή ακινήτου, το leasing μπορεί να οδηγήσει σε υψηλότερο συνολικό κόστος. Ενώ οι μηνιαίες πληρωμές του leasing συνεισφέρουν στην αγορά του αγαθού, η συνολική ποσότητα που θα καταβληθεί μπορεί να υπερβεί την τιμή του αγαθού αν αγοραζόταν απευθείας.</a:t>
            </a:r>
          </a:p>
          <a:p>
            <a:pPr algn="just">
              <a:lnSpc>
                <a:spcPct val="150000"/>
              </a:lnSpc>
            </a:pPr>
            <a:endParaRPr lang="el-GR" dirty="0"/>
          </a:p>
          <a:p>
            <a:pPr marL="285750" indent="-285750" algn="just">
              <a:lnSpc>
                <a:spcPct val="150000"/>
              </a:lnSpc>
              <a:buFont typeface="Arial"/>
              <a:buChar char="•"/>
            </a:pPr>
            <a:r>
              <a:rPr lang="el-GR" b="1" dirty="0"/>
              <a:t>Υποχρέωση πληρωμής</a:t>
            </a:r>
            <a:r>
              <a:rPr lang="el-GR" dirty="0"/>
              <a:t>: Μια εταιρεία που έχει αναλάβει ένα leasing είναι υποχρεωμένη να πληρώνει τις μηνιαίες δόσεις για τη διάρκεια της συμφωνίας, ανεξάρτητα από την οικονομική της κατάσταση. Αν η επιχείρηση αντιμετωπίσει οικονομικές δυσκολίες, μπορεί να γίνει δύσκολη η αντιμετώπιση των πληρωμών.</a:t>
            </a:r>
          </a:p>
          <a:p>
            <a:pPr algn="just">
              <a:lnSpc>
                <a:spcPct val="150000"/>
              </a:lnSpc>
            </a:pPr>
            <a:endParaRPr lang="el-GR" dirty="0"/>
          </a:p>
        </p:txBody>
      </p:sp>
      <p:sp>
        <p:nvSpPr>
          <p:cNvPr id="19" name="Title 1"/>
          <p:cNvSpPr>
            <a:spLocks noGrp="1"/>
          </p:cNvSpPr>
          <p:nvPr>
            <p:ph type="title"/>
          </p:nvPr>
        </p:nvSpPr>
        <p:spPr>
          <a:xfrm>
            <a:off x="395536" y="260648"/>
            <a:ext cx="8291264" cy="508918"/>
          </a:xfrm>
        </p:spPr>
        <p:txBody>
          <a:bodyPr>
            <a:noAutofit/>
          </a:bodyPr>
          <a:lstStyle/>
          <a:p>
            <a:pPr lvl="1" algn="ctr" rtl="0">
              <a:spcBef>
                <a:spcPct val="0"/>
              </a:spcBef>
            </a:pPr>
            <a:r>
              <a:rPr lang="el-GR" sz="2800" dirty="0">
                <a:latin typeface="Arial"/>
                <a:cs typeface="Arial"/>
              </a:rPr>
              <a:t>Μειονεκτήματα leasing </a:t>
            </a:r>
            <a:endParaRPr lang="en-US" sz="2800" dirty="0">
              <a:latin typeface="Arial"/>
              <a:cs typeface="Arial"/>
            </a:endParaRPr>
          </a:p>
        </p:txBody>
      </p:sp>
    </p:spTree>
    <p:extLst>
      <p:ext uri="{BB962C8B-B14F-4D97-AF65-F5344CB8AC3E}">
        <p14:creationId xmlns:p14="http://schemas.microsoft.com/office/powerpoint/2010/main" val="14687272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4" name="Rectangle 6"/>
          <p:cNvSpPr>
            <a:spLocks noChangeArrowheads="1"/>
          </p:cNvSpPr>
          <p:nvPr/>
        </p:nvSpPr>
        <p:spPr bwMode="auto">
          <a:xfrm>
            <a:off x="214282" y="192774"/>
            <a:ext cx="857256" cy="574678"/>
          </a:xfrm>
          <a:prstGeom prst="rect">
            <a:avLst/>
          </a:prstGeom>
          <a:noFill/>
          <a:ln w="9525">
            <a:noFill/>
            <a:miter lim="800000"/>
            <a:headEnd/>
            <a:tailEnd/>
          </a:ln>
          <a:effectLst/>
        </p:spPr>
        <p:txBody>
          <a:bodyPr/>
          <a:lstStyle/>
          <a:p>
            <a:pPr>
              <a:spcBef>
                <a:spcPct val="20000"/>
              </a:spcBef>
              <a:buClr>
                <a:schemeClr val="tx2"/>
              </a:buClr>
            </a:pPr>
            <a:r>
              <a:rPr lang="en-US" sz="2800" dirty="0">
                <a:solidFill>
                  <a:schemeClr val="bg1"/>
                </a:solidFill>
              </a:rPr>
              <a:t>   </a:t>
            </a:r>
            <a:r>
              <a:rPr lang="en-US" sz="2400" dirty="0">
                <a:solidFill>
                  <a:schemeClr val="bg1"/>
                </a:solidFill>
                <a:latin typeface="Comic Sans MS" pitchFamily="66" charset="0"/>
              </a:rPr>
              <a:t>	</a:t>
            </a:r>
          </a:p>
        </p:txBody>
      </p:sp>
      <p:sp>
        <p:nvSpPr>
          <p:cNvPr id="3" name="Rectangle 2"/>
          <p:cNvSpPr/>
          <p:nvPr/>
        </p:nvSpPr>
        <p:spPr>
          <a:xfrm>
            <a:off x="323528" y="783133"/>
            <a:ext cx="8424936" cy="4224234"/>
          </a:xfrm>
          <a:prstGeom prst="rect">
            <a:avLst/>
          </a:prstGeom>
        </p:spPr>
        <p:txBody>
          <a:bodyPr wrap="square">
            <a:spAutoFit/>
          </a:bodyPr>
          <a:lstStyle/>
          <a:p>
            <a:pPr algn="just">
              <a:lnSpc>
                <a:spcPct val="150000"/>
              </a:lnSpc>
            </a:pPr>
            <a:endParaRPr lang="el-GR" dirty="0"/>
          </a:p>
          <a:p>
            <a:pPr marL="285750" indent="-285750" algn="just">
              <a:lnSpc>
                <a:spcPct val="150000"/>
              </a:lnSpc>
              <a:buFont typeface="Arial"/>
              <a:buChar char="•"/>
            </a:pPr>
            <a:r>
              <a:rPr lang="el-GR" b="1" dirty="0"/>
              <a:t>Επιπλέον υποχρεώσεις: </a:t>
            </a:r>
            <a:r>
              <a:rPr lang="el-GR" dirty="0"/>
              <a:t>Οι συμβάσεις leasing μπορεί να περιλαμβάνουν ορισμένες πρόσθετες υποχρεώσεις για την επιχείρηση, όπως τη συντήρηση και την ασφάλιση του εξοπλισμού ή του ακινήτου.</a:t>
            </a:r>
          </a:p>
          <a:p>
            <a:pPr algn="just">
              <a:lnSpc>
                <a:spcPct val="150000"/>
              </a:lnSpc>
            </a:pPr>
            <a:endParaRPr lang="el-GR" dirty="0"/>
          </a:p>
          <a:p>
            <a:pPr marL="285750" indent="-285750" algn="just">
              <a:lnSpc>
                <a:spcPct val="150000"/>
              </a:lnSpc>
              <a:buFont typeface="Arial"/>
              <a:buChar char="•"/>
            </a:pPr>
            <a:r>
              <a:rPr lang="el-GR" b="1" dirty="0"/>
              <a:t>Έλλειψη ιδιοκτησίας: </a:t>
            </a:r>
            <a:r>
              <a:rPr lang="el-GR" dirty="0"/>
              <a:t>Κατά τη διάρκεια της σύμβασης leasing, η εταιρεία δεν είναι ιδιοκτήτρια του εξοπλισμού ή του ακινήτου. Αυτό σημαίνει ότι δεν μπορεί να το αξιοποιήσει για να κερδίσει κεφάλαιο, θα πρέπει να το επιστρέψει ή να ανανεώσει τη σύμβαση μετά τη λήξη της.</a:t>
            </a:r>
          </a:p>
          <a:p>
            <a:pPr algn="just">
              <a:lnSpc>
                <a:spcPct val="150000"/>
              </a:lnSpc>
            </a:pPr>
            <a:endParaRPr lang="el-GR" dirty="0"/>
          </a:p>
        </p:txBody>
      </p:sp>
      <p:sp>
        <p:nvSpPr>
          <p:cNvPr id="19" name="Title 1"/>
          <p:cNvSpPr>
            <a:spLocks noGrp="1"/>
          </p:cNvSpPr>
          <p:nvPr>
            <p:ph type="title"/>
          </p:nvPr>
        </p:nvSpPr>
        <p:spPr>
          <a:xfrm>
            <a:off x="395536" y="260648"/>
            <a:ext cx="8291264" cy="508918"/>
          </a:xfrm>
        </p:spPr>
        <p:txBody>
          <a:bodyPr>
            <a:noAutofit/>
          </a:bodyPr>
          <a:lstStyle/>
          <a:p>
            <a:pPr lvl="1" algn="ctr" rtl="0">
              <a:spcBef>
                <a:spcPct val="0"/>
              </a:spcBef>
            </a:pPr>
            <a:r>
              <a:rPr lang="el-GR" sz="2800" dirty="0">
                <a:latin typeface="Arial"/>
                <a:cs typeface="Arial"/>
              </a:rPr>
              <a:t>Μειονεκτήματα leasing </a:t>
            </a:r>
            <a:endParaRPr lang="en-US" sz="2800" dirty="0">
              <a:latin typeface="Arial"/>
              <a:cs typeface="Arial"/>
            </a:endParaRPr>
          </a:p>
        </p:txBody>
      </p:sp>
    </p:spTree>
    <p:extLst>
      <p:ext uri="{BB962C8B-B14F-4D97-AF65-F5344CB8AC3E}">
        <p14:creationId xmlns:p14="http://schemas.microsoft.com/office/powerpoint/2010/main" val="4141392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27" name="26 - Ομάδα"/>
            <p:cNvGrpSpPr/>
            <p:nvPr/>
          </p:nvGrpSpPr>
          <p:grpSpPr>
            <a:xfrm>
              <a:off x="251520" y="188640"/>
              <a:ext cx="8640944" cy="576064"/>
              <a:chOff x="251520" y="188640"/>
              <a:chExt cx="8640960" cy="576064"/>
            </a:xfrm>
          </p:grpSpPr>
          <p:sp>
            <p:nvSpPr>
              <p:cNvPr id="25" name="24 - Ορθογώνιο"/>
              <p:cNvSpPr/>
              <p:nvPr/>
            </p:nvSpPr>
            <p:spPr>
              <a:xfrm>
                <a:off x="251520" y="548680"/>
                <a:ext cx="8640960" cy="216024"/>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1 - Τίτλος"/>
              <p:cNvSpPr txBox="1">
                <a:spLocks/>
              </p:cNvSpPr>
              <p:nvPr/>
            </p:nvSpPr>
            <p:spPr>
              <a:xfrm>
                <a:off x="1043608" y="188640"/>
                <a:ext cx="7848872" cy="576064"/>
              </a:xfrm>
              <a:prstGeom prst="rect">
                <a:avLst/>
              </a:prstGeom>
              <a:solidFill>
                <a:schemeClr val="tx1">
                  <a:lumMod val="75000"/>
                  <a:lumOff val="25000"/>
                </a:schemeClr>
              </a:solidFill>
              <a:effectLst>
                <a:innerShdw blurRad="241300" dist="88900" dir="5400000">
                  <a:schemeClr val="tx1"/>
                </a:innerShdw>
              </a:effectLst>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a:ln>
                      <a:noFill/>
                    </a:ln>
                    <a:solidFill>
                      <a:schemeClr val="bg1"/>
                    </a:solidFill>
                    <a:effectLst/>
                    <a:uLnTx/>
                    <a:uFillTx/>
                    <a:latin typeface="+mj-lt"/>
                    <a:ea typeface="+mj-ea"/>
                    <a:cs typeface="+mj-cs"/>
                  </a:rPr>
                  <a:t>    </a:t>
                </a:r>
                <a:endParaRPr kumimoji="0" lang="el-GR" sz="3600" b="0" i="0" u="none" strike="noStrike" kern="1200" cap="none" spc="0" normalizeH="0" baseline="0" noProof="0" dirty="0">
                  <a:ln>
                    <a:noFill/>
                  </a:ln>
                  <a:solidFill>
                    <a:schemeClr val="bg1">
                      <a:lumMod val="95000"/>
                    </a:schemeClr>
                  </a:solidFill>
                  <a:effectLst/>
                  <a:uLnTx/>
                  <a:uFillTx/>
                  <a:latin typeface="+mj-lt"/>
                  <a:ea typeface="+mj-ea"/>
                  <a:cs typeface="+mj-cs"/>
                </a:endParaRPr>
              </a:p>
            </p:txBody>
          </p:sp>
          <p:sp>
            <p:nvSpPr>
              <p:cNvPr id="49" name="48 - Ορθογώνιο"/>
              <p:cNvSpPr/>
              <p:nvPr/>
            </p:nvSpPr>
            <p:spPr>
              <a:xfrm>
                <a:off x="251520" y="188640"/>
                <a:ext cx="870423" cy="576064"/>
              </a:xfrm>
              <a:prstGeom prst="rect">
                <a:avLst/>
              </a:prstGeom>
              <a:solidFill>
                <a:srgbClr val="50B4D8"/>
              </a:solidFill>
              <a:ln>
                <a:noFill/>
              </a:ln>
              <a:effectLst>
                <a:innerShdw blurRad="228600" dist="279400" dir="54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73BED3"/>
                  </a:solidFill>
                </a:endParaRPr>
              </a:p>
            </p:txBody>
          </p:sp>
        </p:gr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2" name="31 - Ομάδα"/>
          <p:cNvGrpSpPr/>
          <p:nvPr/>
        </p:nvGrpSpPr>
        <p:grpSpPr>
          <a:xfrm>
            <a:off x="214282" y="188640"/>
            <a:ext cx="8750206" cy="578812"/>
            <a:chOff x="214282" y="210156"/>
            <a:chExt cx="7598078" cy="578812"/>
          </a:xfrm>
        </p:grpSpPr>
        <p:sp>
          <p:nvSpPr>
            <p:cNvPr id="39" name="38 - TextBox"/>
            <p:cNvSpPr txBox="1"/>
            <p:nvPr/>
          </p:nvSpPr>
          <p:spPr>
            <a:xfrm>
              <a:off x="1115616" y="210156"/>
              <a:ext cx="6696744" cy="523220"/>
            </a:xfrm>
            <a:prstGeom prst="rect">
              <a:avLst/>
            </a:prstGeom>
            <a:noFill/>
          </p:spPr>
          <p:txBody>
            <a:bodyPr wrap="square" rtlCol="0">
              <a:spAutoFit/>
            </a:bodyPr>
            <a:lstStyle/>
            <a:p>
              <a:r>
                <a:rPr lang="el-GR" sz="2800" b="1" dirty="0">
                  <a:solidFill>
                    <a:srgbClr val="88CCE4"/>
                  </a:solidFill>
                  <a:effectLst>
                    <a:outerShdw blurRad="38100" dist="38100" dir="2700000" algn="tl">
                      <a:srgbClr val="000000">
                        <a:alpha val="43137"/>
                      </a:srgbClr>
                    </a:outerShdw>
                  </a:effectLst>
                  <a:latin typeface="Arial" pitchFamily="34" charset="0"/>
                  <a:cs typeface="Arial" pitchFamily="34" charset="0"/>
                </a:rPr>
                <a:t>ΠΡΑΚΤΟΡΕΥΣΗ ΑΠΑΙΤΗΣΕΩΝ</a:t>
              </a:r>
              <a:endParaRPr lang="el-GR" sz="2800" dirty="0">
                <a:solidFill>
                  <a:srgbClr val="88CCE4"/>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Rectangle 6"/>
            <p:cNvSpPr>
              <a:spLocks noChangeArrowheads="1"/>
            </p:cNvSpPr>
            <p:nvPr/>
          </p:nvSpPr>
          <p:spPr bwMode="auto">
            <a:xfrm>
              <a:off x="214282" y="214290"/>
              <a:ext cx="857256" cy="574678"/>
            </a:xfrm>
            <a:prstGeom prst="rect">
              <a:avLst/>
            </a:prstGeom>
            <a:noFill/>
            <a:ln w="9525">
              <a:noFill/>
              <a:miter lim="800000"/>
              <a:headEnd/>
              <a:tailEnd/>
            </a:ln>
            <a:effectLst/>
          </p:spPr>
          <p:txBody>
            <a:bodyPr/>
            <a:lstStyle/>
            <a:p>
              <a:pPr>
                <a:spcBef>
                  <a:spcPct val="20000"/>
                </a:spcBef>
                <a:buClr>
                  <a:schemeClr val="tx2"/>
                </a:buClr>
              </a:pPr>
              <a:r>
                <a:rPr lang="en-US" sz="2800" dirty="0">
                  <a:solidFill>
                    <a:schemeClr val="bg1"/>
                  </a:solidFill>
                </a:rPr>
                <a:t>   </a:t>
              </a:r>
              <a:r>
                <a:rPr lang="el-GR" sz="3200" b="1" dirty="0">
                  <a:solidFill>
                    <a:schemeClr val="bg1"/>
                  </a:solidFill>
                </a:rPr>
                <a:t>9</a:t>
              </a:r>
              <a:r>
                <a:rPr lang="en-US" sz="2400" dirty="0">
                  <a:solidFill>
                    <a:schemeClr val="bg1"/>
                  </a:solidFill>
                  <a:latin typeface="Comic Sans MS" pitchFamily="66" charset="0"/>
                </a:rPr>
                <a:t>	</a:t>
              </a:r>
            </a:p>
          </p:txBody>
        </p:sp>
      </p:grpSp>
      <p:sp>
        <p:nvSpPr>
          <p:cNvPr id="3" name="Rectangle 2"/>
          <p:cNvSpPr/>
          <p:nvPr/>
        </p:nvSpPr>
        <p:spPr>
          <a:xfrm>
            <a:off x="323528" y="980728"/>
            <a:ext cx="8424936" cy="5286064"/>
          </a:xfrm>
          <a:prstGeom prst="rect">
            <a:avLst/>
          </a:prstGeom>
        </p:spPr>
        <p:txBody>
          <a:bodyPr wrap="square">
            <a:spAutoFit/>
          </a:bodyPr>
          <a:lstStyle/>
          <a:p>
            <a:pPr algn="just">
              <a:lnSpc>
                <a:spcPct val="150000"/>
              </a:lnSpc>
            </a:pPr>
            <a:r>
              <a:rPr lang="el-GR" sz="1600" dirty="0">
                <a:latin typeface="Arial"/>
                <a:cs typeface="Arial"/>
              </a:rPr>
              <a:t>Η πρακτόρευση απαιτήσεων ή factoring είναι μια μορφή χρηματοδότησης και υπηρεσίας διαχείρισης πιστωτικών απαιτήσεων που παρέχεται από μια εταιρεία factoring ή τράπεζας σε μια άλλη επιχείρηση. </a:t>
            </a:r>
          </a:p>
          <a:p>
            <a:pPr algn="just">
              <a:lnSpc>
                <a:spcPct val="150000"/>
              </a:lnSpc>
            </a:pPr>
            <a:endParaRPr lang="el-GR" sz="1600" dirty="0">
              <a:latin typeface="Arial"/>
              <a:cs typeface="Arial"/>
            </a:endParaRPr>
          </a:p>
          <a:p>
            <a:pPr algn="just">
              <a:lnSpc>
                <a:spcPct val="150000"/>
              </a:lnSpc>
            </a:pPr>
            <a:r>
              <a:rPr lang="el-GR" sz="1600" dirty="0">
                <a:latin typeface="Arial"/>
                <a:cs typeface="Arial"/>
              </a:rPr>
              <a:t>Οι επιχειρήσεις που χρησιμοποιούν το factoring πουλάνε τις ληγμένες ή προσεχώς να λήξουν τις πιστωτικές τους απαιτήσεις (από πελάτες ή πελάτες) στην εταιρεία factoring ή στην τράπεζας.</a:t>
            </a:r>
          </a:p>
          <a:p>
            <a:pPr algn="just">
              <a:lnSpc>
                <a:spcPct val="150000"/>
              </a:lnSpc>
            </a:pPr>
            <a:endParaRPr lang="el-GR" sz="1600" dirty="0">
              <a:latin typeface="Arial"/>
              <a:cs typeface="Arial"/>
            </a:endParaRPr>
          </a:p>
          <a:p>
            <a:pPr algn="just">
              <a:lnSpc>
                <a:spcPct val="150000"/>
              </a:lnSpc>
            </a:pPr>
            <a:r>
              <a:rPr lang="el-GR" sz="1600" dirty="0">
                <a:latin typeface="Arial"/>
                <a:cs typeface="Arial"/>
              </a:rPr>
              <a:t>Ο πράκτορας αναλαμβάνει τη διαχείριση, είσπραξη, προεξόφληση, πιστωτικό έλεγχο και κάλυψη του πιστωτικού κινδύνου των απαιτήσεων του προμηθευτή. Το χρηματοδοτικό ίδρυμα συνήθως αποδίδει άμεσα στην επιχείρηση το 80% περίπου των οφειλών.</a:t>
            </a:r>
          </a:p>
          <a:p>
            <a:pPr algn="just">
              <a:lnSpc>
                <a:spcPct val="150000"/>
              </a:lnSpc>
            </a:pPr>
            <a:endParaRPr lang="el-GR" sz="1600" dirty="0">
              <a:latin typeface="Arial"/>
              <a:cs typeface="Arial"/>
            </a:endParaRPr>
          </a:p>
          <a:p>
            <a:pPr algn="r">
              <a:lnSpc>
                <a:spcPct val="150000"/>
              </a:lnSpc>
            </a:pPr>
            <a:r>
              <a:rPr lang="el-GR" sz="1200" dirty="0">
                <a:latin typeface="Arial"/>
                <a:cs typeface="Arial"/>
              </a:rPr>
              <a:t>(Αποστολόπουλος, Ι., 2012)</a:t>
            </a:r>
          </a:p>
          <a:p>
            <a:pPr algn="just">
              <a:lnSpc>
                <a:spcPct val="150000"/>
              </a:lnSpc>
            </a:pPr>
            <a:endParaRPr lang="el-GR" dirty="0"/>
          </a:p>
        </p:txBody>
      </p:sp>
    </p:spTree>
    <p:extLst>
      <p:ext uri="{BB962C8B-B14F-4D97-AF65-F5344CB8AC3E}">
        <p14:creationId xmlns:p14="http://schemas.microsoft.com/office/powerpoint/2010/main" val="5619532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4" name="Rectangle 6"/>
          <p:cNvSpPr>
            <a:spLocks noChangeArrowheads="1"/>
          </p:cNvSpPr>
          <p:nvPr/>
        </p:nvSpPr>
        <p:spPr bwMode="auto">
          <a:xfrm>
            <a:off x="214282" y="192774"/>
            <a:ext cx="857256" cy="574678"/>
          </a:xfrm>
          <a:prstGeom prst="rect">
            <a:avLst/>
          </a:prstGeom>
          <a:noFill/>
          <a:ln w="9525">
            <a:noFill/>
            <a:miter lim="800000"/>
            <a:headEnd/>
            <a:tailEnd/>
          </a:ln>
          <a:effectLst/>
        </p:spPr>
        <p:txBody>
          <a:bodyPr/>
          <a:lstStyle/>
          <a:p>
            <a:pPr>
              <a:spcBef>
                <a:spcPct val="20000"/>
              </a:spcBef>
              <a:buClr>
                <a:schemeClr val="tx2"/>
              </a:buClr>
            </a:pPr>
            <a:r>
              <a:rPr lang="en-US" sz="2800" dirty="0">
                <a:solidFill>
                  <a:schemeClr val="bg1"/>
                </a:solidFill>
              </a:rPr>
              <a:t>   </a:t>
            </a:r>
            <a:r>
              <a:rPr lang="en-US" sz="2400" dirty="0">
                <a:solidFill>
                  <a:schemeClr val="bg1"/>
                </a:solidFill>
                <a:latin typeface="Comic Sans MS" pitchFamily="66" charset="0"/>
              </a:rPr>
              <a:t>	</a:t>
            </a:r>
          </a:p>
        </p:txBody>
      </p:sp>
      <p:sp>
        <p:nvSpPr>
          <p:cNvPr id="3" name="Rectangle 2"/>
          <p:cNvSpPr/>
          <p:nvPr/>
        </p:nvSpPr>
        <p:spPr>
          <a:xfrm>
            <a:off x="323528" y="926131"/>
            <a:ext cx="8424936" cy="5886227"/>
          </a:xfrm>
          <a:prstGeom prst="rect">
            <a:avLst/>
          </a:prstGeom>
        </p:spPr>
        <p:txBody>
          <a:bodyPr wrap="square">
            <a:spAutoFit/>
          </a:bodyPr>
          <a:lstStyle/>
          <a:p>
            <a:pPr algn="just">
              <a:lnSpc>
                <a:spcPct val="150000"/>
              </a:lnSpc>
            </a:pPr>
            <a:r>
              <a:rPr lang="el-GR" dirty="0"/>
              <a:t>Η διαδικασία του factoring λειτουργεί ως εξής:</a:t>
            </a:r>
          </a:p>
          <a:p>
            <a:pPr algn="just">
              <a:lnSpc>
                <a:spcPct val="150000"/>
              </a:lnSpc>
            </a:pPr>
            <a:endParaRPr lang="el-GR" dirty="0"/>
          </a:p>
          <a:p>
            <a:pPr algn="just">
              <a:lnSpc>
                <a:spcPct val="150000"/>
              </a:lnSpc>
            </a:pPr>
            <a:r>
              <a:rPr lang="el-GR" dirty="0"/>
              <a:t>1. Μια επιχείρηση που έχει αναπτύξει πιστωτικές απαιτήσεις από πελάτες της, αλλά θέλει να έχει άμεση πρόσβαση στα χρήματα, πουλάει τις απαιτήσεις στην εταιρεία factoring</a:t>
            </a:r>
            <a:r>
              <a:rPr lang="en-US" dirty="0"/>
              <a:t> </a:t>
            </a:r>
            <a:r>
              <a:rPr lang="el-GR" dirty="0"/>
              <a:t>ή σε τράπεζα.</a:t>
            </a:r>
          </a:p>
          <a:p>
            <a:pPr algn="just">
              <a:lnSpc>
                <a:spcPct val="150000"/>
              </a:lnSpc>
            </a:pPr>
            <a:endParaRPr lang="el-GR" dirty="0"/>
          </a:p>
          <a:p>
            <a:pPr algn="just">
              <a:lnSpc>
                <a:spcPct val="150000"/>
              </a:lnSpc>
            </a:pPr>
            <a:r>
              <a:rPr lang="el-GR" dirty="0"/>
              <a:t>2. Η εταιρεία factoring ή η τράπεζα αγοράζει τις πιστωτικές απαιτήσεις σε ένα ποσοστό της αξίας τους. Το ποσοστό αυτό μπορεί να κυμαίνεται, αλλά συνήθως είναι κάτω από την τιμή των απαιτήσεων για να καλύψει τον κίνδυνο.</a:t>
            </a:r>
          </a:p>
          <a:p>
            <a:pPr algn="just">
              <a:lnSpc>
                <a:spcPct val="150000"/>
              </a:lnSpc>
            </a:pPr>
            <a:endParaRPr lang="el-GR" dirty="0"/>
          </a:p>
          <a:p>
            <a:pPr algn="just">
              <a:lnSpc>
                <a:spcPct val="150000"/>
              </a:lnSpc>
            </a:pPr>
            <a:r>
              <a:rPr lang="el-GR" dirty="0"/>
              <a:t>3. Η εταιρεία factoring ή η τράπεζα αναλαμβάνει τη διαχείριση και την είσπραξη των πιστωτικών απαιτήσεων από τους πελάτες της επιχείρησης.</a:t>
            </a:r>
          </a:p>
          <a:p>
            <a:pPr algn="just">
              <a:lnSpc>
                <a:spcPct val="150000"/>
              </a:lnSpc>
            </a:pPr>
            <a:endParaRPr lang="el-GR" dirty="0"/>
          </a:p>
          <a:p>
            <a:pPr algn="just">
              <a:lnSpc>
                <a:spcPct val="150000"/>
              </a:lnSpc>
            </a:pPr>
            <a:r>
              <a:rPr lang="el-GR" dirty="0"/>
              <a:t>.</a:t>
            </a:r>
          </a:p>
        </p:txBody>
      </p:sp>
      <p:sp>
        <p:nvSpPr>
          <p:cNvPr id="19" name="Title 1"/>
          <p:cNvSpPr>
            <a:spLocks noGrp="1"/>
          </p:cNvSpPr>
          <p:nvPr>
            <p:ph type="title"/>
          </p:nvPr>
        </p:nvSpPr>
        <p:spPr>
          <a:xfrm>
            <a:off x="395536" y="260648"/>
            <a:ext cx="8291264" cy="508918"/>
          </a:xfrm>
        </p:spPr>
        <p:txBody>
          <a:bodyPr>
            <a:noAutofit/>
          </a:bodyPr>
          <a:lstStyle/>
          <a:p>
            <a:pPr lvl="1" algn="ctr" rtl="0">
              <a:spcBef>
                <a:spcPct val="0"/>
              </a:spcBef>
            </a:pPr>
            <a:r>
              <a:rPr lang="el-GR" sz="2800" dirty="0">
                <a:latin typeface="Arial"/>
                <a:cs typeface="Arial"/>
              </a:rPr>
              <a:t>Διαδικασια </a:t>
            </a:r>
            <a:r>
              <a:rPr lang="en-US" sz="2800" dirty="0">
                <a:latin typeface="Arial"/>
                <a:cs typeface="Arial"/>
              </a:rPr>
              <a:t>factoring</a:t>
            </a:r>
          </a:p>
        </p:txBody>
      </p:sp>
    </p:spTree>
    <p:extLst>
      <p:ext uri="{BB962C8B-B14F-4D97-AF65-F5344CB8AC3E}">
        <p14:creationId xmlns:p14="http://schemas.microsoft.com/office/powerpoint/2010/main" val="4792664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4" name="Rectangle 6"/>
          <p:cNvSpPr>
            <a:spLocks noChangeArrowheads="1"/>
          </p:cNvSpPr>
          <p:nvPr/>
        </p:nvSpPr>
        <p:spPr bwMode="auto">
          <a:xfrm>
            <a:off x="214282" y="192774"/>
            <a:ext cx="857256" cy="574678"/>
          </a:xfrm>
          <a:prstGeom prst="rect">
            <a:avLst/>
          </a:prstGeom>
          <a:noFill/>
          <a:ln w="9525">
            <a:noFill/>
            <a:miter lim="800000"/>
            <a:headEnd/>
            <a:tailEnd/>
          </a:ln>
          <a:effectLst/>
        </p:spPr>
        <p:txBody>
          <a:bodyPr/>
          <a:lstStyle/>
          <a:p>
            <a:pPr>
              <a:spcBef>
                <a:spcPct val="20000"/>
              </a:spcBef>
              <a:buClr>
                <a:schemeClr val="tx2"/>
              </a:buClr>
            </a:pPr>
            <a:r>
              <a:rPr lang="en-US" sz="2800" dirty="0">
                <a:solidFill>
                  <a:schemeClr val="bg1"/>
                </a:solidFill>
              </a:rPr>
              <a:t>   </a:t>
            </a:r>
            <a:r>
              <a:rPr lang="en-US" sz="2400" dirty="0">
                <a:solidFill>
                  <a:schemeClr val="bg1"/>
                </a:solidFill>
                <a:latin typeface="Comic Sans MS" pitchFamily="66" charset="0"/>
              </a:rPr>
              <a:t>	</a:t>
            </a:r>
          </a:p>
        </p:txBody>
      </p:sp>
      <p:sp>
        <p:nvSpPr>
          <p:cNvPr id="3" name="Rectangle 2"/>
          <p:cNvSpPr/>
          <p:nvPr/>
        </p:nvSpPr>
        <p:spPr>
          <a:xfrm>
            <a:off x="323528" y="926131"/>
            <a:ext cx="8424936" cy="1731243"/>
          </a:xfrm>
          <a:prstGeom prst="rect">
            <a:avLst/>
          </a:prstGeom>
        </p:spPr>
        <p:txBody>
          <a:bodyPr wrap="square">
            <a:spAutoFit/>
          </a:bodyPr>
          <a:lstStyle/>
          <a:p>
            <a:pPr algn="just">
              <a:lnSpc>
                <a:spcPct val="150000"/>
              </a:lnSpc>
            </a:pPr>
            <a:r>
              <a:rPr lang="el-GR" dirty="0"/>
              <a:t>4. Μόλις οι πελάτες της επιχείρησης καταβάλουν τις οφειλόμενες ποσότητες, η εταιρεία factoring προβαίνει στην επιστροφή του υπόλοιπου ποσού μειωμένου κατά το ποσοστό που είχε καθοριστεί κατά τη συμφωνία.</a:t>
            </a:r>
          </a:p>
          <a:p>
            <a:pPr algn="just">
              <a:lnSpc>
                <a:spcPct val="150000"/>
              </a:lnSpc>
            </a:pPr>
            <a:endParaRPr lang="el-GR" dirty="0"/>
          </a:p>
        </p:txBody>
      </p:sp>
      <p:sp>
        <p:nvSpPr>
          <p:cNvPr id="19" name="Title 1"/>
          <p:cNvSpPr>
            <a:spLocks noGrp="1"/>
          </p:cNvSpPr>
          <p:nvPr>
            <p:ph type="title"/>
          </p:nvPr>
        </p:nvSpPr>
        <p:spPr>
          <a:xfrm>
            <a:off x="395536" y="260648"/>
            <a:ext cx="8291264" cy="508918"/>
          </a:xfrm>
        </p:spPr>
        <p:txBody>
          <a:bodyPr>
            <a:noAutofit/>
          </a:bodyPr>
          <a:lstStyle/>
          <a:p>
            <a:pPr lvl="1" algn="ctr" rtl="0">
              <a:spcBef>
                <a:spcPct val="0"/>
              </a:spcBef>
            </a:pPr>
            <a:r>
              <a:rPr lang="el-GR" sz="2800" dirty="0">
                <a:latin typeface="Arial"/>
                <a:cs typeface="Arial"/>
              </a:rPr>
              <a:t>Διαδικασια </a:t>
            </a:r>
            <a:r>
              <a:rPr lang="en-US" sz="2800" dirty="0">
                <a:latin typeface="Arial"/>
                <a:cs typeface="Arial"/>
              </a:rPr>
              <a:t>factoring</a:t>
            </a:r>
          </a:p>
        </p:txBody>
      </p:sp>
    </p:spTree>
    <p:extLst>
      <p:ext uri="{BB962C8B-B14F-4D97-AF65-F5344CB8AC3E}">
        <p14:creationId xmlns:p14="http://schemas.microsoft.com/office/powerpoint/2010/main" val="192422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4" name="Rectangle 6"/>
          <p:cNvSpPr>
            <a:spLocks noChangeArrowheads="1"/>
          </p:cNvSpPr>
          <p:nvPr/>
        </p:nvSpPr>
        <p:spPr bwMode="auto">
          <a:xfrm>
            <a:off x="214282" y="192774"/>
            <a:ext cx="857256" cy="574678"/>
          </a:xfrm>
          <a:prstGeom prst="rect">
            <a:avLst/>
          </a:prstGeom>
          <a:noFill/>
          <a:ln w="9525">
            <a:noFill/>
            <a:miter lim="800000"/>
            <a:headEnd/>
            <a:tailEnd/>
          </a:ln>
          <a:effectLst/>
        </p:spPr>
        <p:txBody>
          <a:bodyPr/>
          <a:lstStyle/>
          <a:p>
            <a:pPr>
              <a:spcBef>
                <a:spcPct val="20000"/>
              </a:spcBef>
              <a:buClr>
                <a:schemeClr val="tx2"/>
              </a:buClr>
            </a:pPr>
            <a:r>
              <a:rPr lang="en-US" sz="2800" dirty="0">
                <a:solidFill>
                  <a:schemeClr val="bg1"/>
                </a:solidFill>
              </a:rPr>
              <a:t>   </a:t>
            </a:r>
            <a:r>
              <a:rPr lang="en-US" sz="2400" dirty="0">
                <a:solidFill>
                  <a:schemeClr val="bg1"/>
                </a:solidFill>
                <a:latin typeface="Comic Sans MS" pitchFamily="66" charset="0"/>
              </a:rPr>
              <a:t>	</a:t>
            </a:r>
          </a:p>
        </p:txBody>
      </p:sp>
      <p:sp>
        <p:nvSpPr>
          <p:cNvPr id="3" name="Rectangle 2"/>
          <p:cNvSpPr/>
          <p:nvPr/>
        </p:nvSpPr>
        <p:spPr>
          <a:xfrm>
            <a:off x="323528" y="926131"/>
            <a:ext cx="8424936" cy="3393237"/>
          </a:xfrm>
          <a:prstGeom prst="rect">
            <a:avLst/>
          </a:prstGeom>
        </p:spPr>
        <p:txBody>
          <a:bodyPr wrap="square">
            <a:spAutoFit/>
          </a:bodyPr>
          <a:lstStyle/>
          <a:p>
            <a:pPr algn="just">
              <a:lnSpc>
                <a:spcPct val="150000"/>
              </a:lnSpc>
            </a:pPr>
            <a:r>
              <a:rPr lang="el-GR" dirty="0"/>
              <a:t>Το factoring είναι ιδιαίτερα χρήσιμο για επιχειρήσεις που έχουν χρεώσεις από πελάτες που πληρώνουν μετά την παράδοση προϊόντων ή υπηρεσιών, και θέλουν να αποκτήσουν άμεση πρόσβαση σε κεφάλαιο για να καλύψουν τα έξοδά τους, να διαχειριστούν τη ρευστότητά τους ή να αντιμετωπίσουν άλλες χρηματοδοτικές ανάγκες.</a:t>
            </a:r>
          </a:p>
          <a:p>
            <a:pPr algn="just">
              <a:lnSpc>
                <a:spcPct val="150000"/>
              </a:lnSpc>
            </a:pPr>
            <a:endParaRPr lang="el-GR" dirty="0"/>
          </a:p>
          <a:p>
            <a:pPr algn="just">
              <a:lnSpc>
                <a:spcPct val="150000"/>
              </a:lnSpc>
            </a:pPr>
            <a:r>
              <a:rPr lang="el-GR" dirty="0"/>
              <a:t>Επιπλέον, το factoring μπορεί να μειώσει το ρίσκο πιστωτικής ανεκτικότητας και να βελτιώσει το ρευστότητα και την οικονομική ευελιξία της επιχείρησης.</a:t>
            </a:r>
          </a:p>
        </p:txBody>
      </p:sp>
      <p:sp>
        <p:nvSpPr>
          <p:cNvPr id="19" name="Title 1"/>
          <p:cNvSpPr>
            <a:spLocks noGrp="1"/>
          </p:cNvSpPr>
          <p:nvPr>
            <p:ph type="title"/>
          </p:nvPr>
        </p:nvSpPr>
        <p:spPr>
          <a:xfrm>
            <a:off x="395536" y="260648"/>
            <a:ext cx="8291264" cy="508918"/>
          </a:xfrm>
        </p:spPr>
        <p:txBody>
          <a:bodyPr>
            <a:noAutofit/>
          </a:bodyPr>
          <a:lstStyle/>
          <a:p>
            <a:pPr lvl="1" algn="ctr" rtl="0">
              <a:spcBef>
                <a:spcPct val="0"/>
              </a:spcBef>
            </a:pPr>
            <a:r>
              <a:rPr lang="el-GR" sz="2800" dirty="0">
                <a:latin typeface="Arial"/>
                <a:cs typeface="Arial"/>
              </a:rPr>
              <a:t>Χρησιμότητα του </a:t>
            </a:r>
            <a:r>
              <a:rPr lang="en-US" sz="2800" dirty="0">
                <a:latin typeface="Arial"/>
                <a:cs typeface="Arial"/>
              </a:rPr>
              <a:t>factoring</a:t>
            </a:r>
          </a:p>
        </p:txBody>
      </p:sp>
    </p:spTree>
    <p:extLst>
      <p:ext uri="{BB962C8B-B14F-4D97-AF65-F5344CB8AC3E}">
        <p14:creationId xmlns:p14="http://schemas.microsoft.com/office/powerpoint/2010/main" val="88887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332656"/>
            <a:ext cx="8229600" cy="648072"/>
          </a:xfrm>
        </p:spPr>
        <p:txBody>
          <a:bodyPr>
            <a:normAutofit/>
          </a:bodyPr>
          <a:lstStyle/>
          <a:p>
            <a:r>
              <a:rPr lang="el-GR" sz="3200" dirty="0"/>
              <a:t>Κύρια χρηματοδοτικά εργαλεία</a:t>
            </a:r>
            <a:endParaRPr lang="en-US" sz="3200" dirty="0"/>
          </a:p>
        </p:txBody>
      </p:sp>
      <p:sp>
        <p:nvSpPr>
          <p:cNvPr id="16" name="21 - Ορθογώνιο"/>
          <p:cNvSpPr/>
          <p:nvPr/>
        </p:nvSpPr>
        <p:spPr>
          <a:xfrm>
            <a:off x="323528" y="1196753"/>
            <a:ext cx="8424936" cy="5760640"/>
          </a:xfrm>
          <a:prstGeom prst="rect">
            <a:avLst/>
          </a:prstGeom>
        </p:spPr>
        <p:txBody>
          <a:bodyPr wrap="square">
            <a:spAutoFit/>
          </a:bodyPr>
          <a:lstStyle/>
          <a:p>
            <a:pPr marL="285750" indent="-285750" algn="just">
              <a:lnSpc>
                <a:spcPct val="150000"/>
              </a:lnSpc>
              <a:buFont typeface="Arial"/>
              <a:buChar char="•"/>
            </a:pPr>
            <a:r>
              <a:rPr lang="el-GR" sz="1600" b="1" dirty="0">
                <a:latin typeface="Arial"/>
                <a:cs typeface="Arial"/>
              </a:rPr>
              <a:t>Θερμοκοιτίδες Επιχειρήσεων (Business Incubators):</a:t>
            </a:r>
            <a:r>
              <a:rPr lang="el-GR" sz="1600" dirty="0">
                <a:latin typeface="Arial"/>
                <a:cs typeface="Arial"/>
              </a:rPr>
              <a:t> Παρέχουν χρηματοδότηση, χώρους, εξοπλισμό, υπηρεσίες γραμματειακής υποστήριξης, συμβουλευτικές υπηρεσίες και δίκτυο επαφών με πελάτες.</a:t>
            </a:r>
          </a:p>
          <a:p>
            <a:pPr marL="285750" lvl="0" indent="-285750" algn="just">
              <a:lnSpc>
                <a:spcPct val="150000"/>
              </a:lnSpc>
              <a:buFont typeface="Arial"/>
              <a:buChar char="•"/>
            </a:pPr>
            <a:endParaRPr lang="el-GR" sz="1600" dirty="0">
              <a:latin typeface="Arial"/>
              <a:cs typeface="Arial"/>
            </a:endParaRPr>
          </a:p>
          <a:p>
            <a:pPr marL="285750" lvl="0" indent="-285750" algn="just">
              <a:lnSpc>
                <a:spcPct val="150000"/>
              </a:lnSpc>
              <a:buFont typeface="Arial"/>
              <a:buChar char="•"/>
            </a:pPr>
            <a:r>
              <a:rPr lang="el-GR" sz="1600" b="1" dirty="0">
                <a:latin typeface="Arial"/>
                <a:cs typeface="Arial"/>
              </a:rPr>
              <a:t>Ιδιώτες Επενδυτές (Business Angels): </a:t>
            </a:r>
            <a:r>
              <a:rPr lang="el-GR" sz="1600" dirty="0">
                <a:latin typeface="Arial"/>
                <a:cs typeface="Arial"/>
              </a:rPr>
              <a:t>Είναι ιδιώτες επενδυτές οι οποίοι διαθέτουν κεφάλαια σε μικρές και νέες επιχειρήσεις δινοντάς τους την ευκαιρία μιας μακροπρόθεσμης επένδυσης ώστε να κάνουν τα πρώτα τους βήματα στην αγορά.</a:t>
            </a:r>
          </a:p>
          <a:p>
            <a:pPr lvl="0" algn="just">
              <a:lnSpc>
                <a:spcPct val="150000"/>
              </a:lnSpc>
            </a:pPr>
            <a:endParaRPr lang="el-GR" sz="1600" dirty="0">
              <a:latin typeface="Arial"/>
              <a:cs typeface="Arial"/>
            </a:endParaRPr>
          </a:p>
          <a:p>
            <a:pPr marL="285750" indent="-285750" algn="just">
              <a:lnSpc>
                <a:spcPct val="150000"/>
              </a:lnSpc>
              <a:buFont typeface="Arial"/>
              <a:buChar char="•"/>
            </a:pPr>
            <a:r>
              <a:rPr lang="el-GR" sz="1600" b="1" dirty="0">
                <a:latin typeface="Arial"/>
                <a:cs typeface="Arial"/>
              </a:rPr>
              <a:t>Crowdfunding: </a:t>
            </a:r>
            <a:r>
              <a:rPr lang="el-GR" sz="1600" dirty="0">
                <a:latin typeface="Arial"/>
                <a:cs typeface="Arial"/>
              </a:rPr>
              <a:t>Η χρήση του διαδικτύου για να συγκεντρωθούν μικρά ποσά χρημάτων από πολλούς ανθρώπους για να χρηματοδοτηθούν έργα, ιδέες ή καλλιτεχνικές προσπάθειες. </a:t>
            </a:r>
          </a:p>
          <a:p>
            <a:pPr marL="285750" lvl="0" indent="-285750" algn="just">
              <a:lnSpc>
                <a:spcPct val="150000"/>
              </a:lnSpc>
              <a:buFont typeface="Arial"/>
              <a:buChar char="•"/>
            </a:pPr>
            <a:endParaRPr lang="el-GR" sz="1600" dirty="0">
              <a:latin typeface="Arial"/>
              <a:cs typeface="Arial"/>
            </a:endParaRPr>
          </a:p>
          <a:p>
            <a:pPr marL="285750" indent="-285750" algn="just">
              <a:lnSpc>
                <a:spcPct val="150000"/>
              </a:lnSpc>
              <a:buFont typeface="Arial"/>
              <a:buChar char="•"/>
            </a:pPr>
            <a:endParaRPr lang="el-GR" sz="1600" dirty="0">
              <a:latin typeface="Arial"/>
              <a:cs typeface="Arial"/>
            </a:endParaRPr>
          </a:p>
          <a:p>
            <a:pPr marL="285750" indent="-285750" algn="just">
              <a:lnSpc>
                <a:spcPct val="150000"/>
              </a:lnSpc>
              <a:buFont typeface="Arial"/>
              <a:buChar char="•"/>
            </a:pPr>
            <a:endParaRPr lang="el-GR" sz="1600" dirty="0">
              <a:latin typeface="Arial"/>
              <a:cs typeface="Arial"/>
            </a:endParaRPr>
          </a:p>
          <a:p>
            <a:pPr marL="285750" indent="-285750" algn="just">
              <a:lnSpc>
                <a:spcPct val="150000"/>
              </a:lnSpc>
              <a:buFont typeface="Arial"/>
              <a:buChar char="•"/>
            </a:pPr>
            <a:endParaRPr lang="el-GR" sz="1600" dirty="0">
              <a:latin typeface="Arial"/>
              <a:cs typeface="Arial"/>
            </a:endParaRPr>
          </a:p>
        </p:txBody>
      </p:sp>
    </p:spTree>
    <p:extLst>
      <p:ext uri="{BB962C8B-B14F-4D97-AF65-F5344CB8AC3E}">
        <p14:creationId xmlns:p14="http://schemas.microsoft.com/office/powerpoint/2010/main" val="119726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27" name="26 - Ομάδα"/>
            <p:cNvGrpSpPr/>
            <p:nvPr/>
          </p:nvGrpSpPr>
          <p:grpSpPr>
            <a:xfrm>
              <a:off x="251520" y="188640"/>
              <a:ext cx="8640944" cy="576064"/>
              <a:chOff x="251520" y="188640"/>
              <a:chExt cx="8640960" cy="576064"/>
            </a:xfrm>
          </p:grpSpPr>
          <p:sp>
            <p:nvSpPr>
              <p:cNvPr id="25" name="24 - Ορθογώνιο"/>
              <p:cNvSpPr/>
              <p:nvPr/>
            </p:nvSpPr>
            <p:spPr>
              <a:xfrm>
                <a:off x="251520" y="548680"/>
                <a:ext cx="8640960" cy="216024"/>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1 - Τίτλος"/>
              <p:cNvSpPr txBox="1">
                <a:spLocks/>
              </p:cNvSpPr>
              <p:nvPr/>
            </p:nvSpPr>
            <p:spPr>
              <a:xfrm>
                <a:off x="1043608" y="188640"/>
                <a:ext cx="7848872" cy="576064"/>
              </a:xfrm>
              <a:prstGeom prst="rect">
                <a:avLst/>
              </a:prstGeom>
              <a:solidFill>
                <a:schemeClr val="tx1">
                  <a:lumMod val="75000"/>
                  <a:lumOff val="25000"/>
                </a:schemeClr>
              </a:solidFill>
              <a:effectLst>
                <a:innerShdw blurRad="241300" dist="88900" dir="5400000">
                  <a:schemeClr val="tx1"/>
                </a:innerShdw>
              </a:effectLst>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a:ln>
                      <a:noFill/>
                    </a:ln>
                    <a:solidFill>
                      <a:schemeClr val="bg1"/>
                    </a:solidFill>
                    <a:effectLst/>
                    <a:uLnTx/>
                    <a:uFillTx/>
                    <a:latin typeface="+mj-lt"/>
                    <a:ea typeface="+mj-ea"/>
                    <a:cs typeface="+mj-cs"/>
                  </a:rPr>
                  <a:t>    </a:t>
                </a:r>
                <a:endParaRPr kumimoji="0" lang="el-GR" sz="3600" b="0" i="0" u="none" strike="noStrike" kern="1200" cap="none" spc="0" normalizeH="0" baseline="0" noProof="0" dirty="0">
                  <a:ln>
                    <a:noFill/>
                  </a:ln>
                  <a:solidFill>
                    <a:schemeClr val="bg1">
                      <a:lumMod val="95000"/>
                    </a:schemeClr>
                  </a:solidFill>
                  <a:effectLst/>
                  <a:uLnTx/>
                  <a:uFillTx/>
                  <a:latin typeface="+mj-lt"/>
                  <a:ea typeface="+mj-ea"/>
                  <a:cs typeface="+mj-cs"/>
                </a:endParaRPr>
              </a:p>
            </p:txBody>
          </p:sp>
          <p:sp>
            <p:nvSpPr>
              <p:cNvPr id="49" name="48 - Ορθογώνιο"/>
              <p:cNvSpPr/>
              <p:nvPr/>
            </p:nvSpPr>
            <p:spPr>
              <a:xfrm>
                <a:off x="251520" y="188640"/>
                <a:ext cx="870423" cy="576064"/>
              </a:xfrm>
              <a:prstGeom prst="rect">
                <a:avLst/>
              </a:prstGeom>
              <a:solidFill>
                <a:srgbClr val="50B4D8"/>
              </a:solidFill>
              <a:ln>
                <a:noFill/>
              </a:ln>
              <a:effectLst>
                <a:innerShdw blurRad="228600" dist="279400" dir="54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73BED3"/>
                  </a:solidFill>
                </a:endParaRPr>
              </a:p>
            </p:txBody>
          </p:sp>
        </p:gr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2" name="31 - Ομάδα"/>
          <p:cNvGrpSpPr/>
          <p:nvPr/>
        </p:nvGrpSpPr>
        <p:grpSpPr>
          <a:xfrm>
            <a:off x="214282" y="188640"/>
            <a:ext cx="8750206" cy="578812"/>
            <a:chOff x="214282" y="210156"/>
            <a:chExt cx="7598078" cy="578812"/>
          </a:xfrm>
        </p:grpSpPr>
        <p:sp>
          <p:nvSpPr>
            <p:cNvPr id="39" name="38 - TextBox"/>
            <p:cNvSpPr txBox="1"/>
            <p:nvPr/>
          </p:nvSpPr>
          <p:spPr>
            <a:xfrm>
              <a:off x="1115616" y="210156"/>
              <a:ext cx="6696744" cy="523220"/>
            </a:xfrm>
            <a:prstGeom prst="rect">
              <a:avLst/>
            </a:prstGeom>
            <a:noFill/>
          </p:spPr>
          <p:txBody>
            <a:bodyPr wrap="square" rtlCol="0">
              <a:spAutoFit/>
            </a:bodyPr>
            <a:lstStyle/>
            <a:p>
              <a:r>
                <a:rPr lang="el-GR" sz="2800" b="1" dirty="0">
                  <a:solidFill>
                    <a:srgbClr val="88CCE4"/>
                  </a:solidFill>
                  <a:effectLst>
                    <a:outerShdw blurRad="38100" dist="38100" dir="2700000" algn="tl">
                      <a:srgbClr val="000000">
                        <a:alpha val="43137"/>
                      </a:srgbClr>
                    </a:outerShdw>
                  </a:effectLst>
                  <a:latin typeface="Arial" pitchFamily="34" charset="0"/>
                  <a:cs typeface="Arial" pitchFamily="34" charset="0"/>
                </a:rPr>
                <a:t>ΕΥΡΩΠΑΪΚΟΙ ΦΟΡΕΙΣ</a:t>
              </a:r>
              <a:endParaRPr lang="el-GR" sz="2800" dirty="0">
                <a:solidFill>
                  <a:srgbClr val="88CCE4"/>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Rectangle 6"/>
            <p:cNvSpPr>
              <a:spLocks noChangeArrowheads="1"/>
            </p:cNvSpPr>
            <p:nvPr/>
          </p:nvSpPr>
          <p:spPr bwMode="auto">
            <a:xfrm>
              <a:off x="214282" y="214290"/>
              <a:ext cx="857256" cy="574678"/>
            </a:xfrm>
            <a:prstGeom prst="rect">
              <a:avLst/>
            </a:prstGeom>
            <a:noFill/>
            <a:ln w="9525">
              <a:noFill/>
              <a:miter lim="800000"/>
              <a:headEnd/>
              <a:tailEnd/>
            </a:ln>
            <a:effectLst/>
          </p:spPr>
          <p:txBody>
            <a:bodyPr/>
            <a:lstStyle/>
            <a:p>
              <a:pPr>
                <a:spcBef>
                  <a:spcPct val="20000"/>
                </a:spcBef>
                <a:buClr>
                  <a:schemeClr val="tx2"/>
                </a:buClr>
              </a:pPr>
              <a:r>
                <a:rPr lang="en-US" sz="2800" dirty="0">
                  <a:solidFill>
                    <a:schemeClr val="bg1"/>
                  </a:solidFill>
                </a:rPr>
                <a:t>   </a:t>
              </a:r>
              <a:r>
                <a:rPr lang="el-GR" sz="3200" b="1" dirty="0">
                  <a:solidFill>
                    <a:schemeClr val="bg1"/>
                  </a:solidFill>
                </a:rPr>
                <a:t>10</a:t>
              </a:r>
              <a:r>
                <a:rPr lang="en-US" sz="2400" dirty="0">
                  <a:solidFill>
                    <a:schemeClr val="bg1"/>
                  </a:solidFill>
                  <a:latin typeface="Comic Sans MS" pitchFamily="66" charset="0"/>
                </a:rPr>
                <a:t>	</a:t>
              </a:r>
            </a:p>
          </p:txBody>
        </p:sp>
      </p:grpSp>
      <p:sp>
        <p:nvSpPr>
          <p:cNvPr id="3" name="Rectangle 2"/>
          <p:cNvSpPr/>
          <p:nvPr/>
        </p:nvSpPr>
        <p:spPr>
          <a:xfrm>
            <a:off x="323528" y="980728"/>
            <a:ext cx="8424936" cy="3672801"/>
          </a:xfrm>
          <a:prstGeom prst="rect">
            <a:avLst/>
          </a:prstGeom>
        </p:spPr>
        <p:txBody>
          <a:bodyPr wrap="square">
            <a:spAutoFit/>
          </a:bodyPr>
          <a:lstStyle/>
          <a:p>
            <a:endParaRPr lang="el-GR" dirty="0"/>
          </a:p>
          <a:p>
            <a:pPr algn="just">
              <a:lnSpc>
                <a:spcPct val="150000"/>
              </a:lnSpc>
            </a:pPr>
            <a:r>
              <a:rPr lang="el-GR" sz="1600" dirty="0">
                <a:latin typeface="Arial"/>
                <a:cs typeface="Arial"/>
              </a:rPr>
              <a:t>Η ΕΕ χρηματοδοτεί μια σειρά έργων και προγραμμάτων. Εφαρμόζει αυστηρούς κανόνες για τον συστηματικό έλεγχο του τρόπου χρησιμοποίησης των κονδυλίων και για να διασφαλίσει τη διάθεση των χρημάτων με διαφανή και υπεύθυνο τρόπο.</a:t>
            </a:r>
          </a:p>
          <a:p>
            <a:pPr algn="just">
              <a:lnSpc>
                <a:spcPct val="150000"/>
              </a:lnSpc>
            </a:pPr>
            <a:endParaRPr lang="el-GR" sz="1600" dirty="0">
              <a:latin typeface="Arial"/>
              <a:cs typeface="Arial"/>
            </a:endParaRPr>
          </a:p>
          <a:p>
            <a:pPr algn="just">
              <a:lnSpc>
                <a:spcPct val="150000"/>
              </a:lnSpc>
            </a:pPr>
            <a:r>
              <a:rPr lang="el-GR" sz="1600" dirty="0">
                <a:latin typeface="Arial"/>
                <a:cs typeface="Arial"/>
              </a:rPr>
              <a:t>Η χρηματοδότηση μπορεί να είναι με την μορφή:</a:t>
            </a:r>
          </a:p>
          <a:p>
            <a:pPr algn="just">
              <a:lnSpc>
                <a:spcPct val="150000"/>
              </a:lnSpc>
            </a:pPr>
            <a:endParaRPr lang="el-GR" sz="1600" dirty="0">
              <a:latin typeface="Arial"/>
              <a:cs typeface="Arial"/>
            </a:endParaRPr>
          </a:p>
          <a:p>
            <a:pPr marL="285750" indent="-285750" algn="just">
              <a:lnSpc>
                <a:spcPct val="150000"/>
              </a:lnSpc>
              <a:buFont typeface="Arial"/>
              <a:buChar char="•"/>
            </a:pPr>
            <a:r>
              <a:rPr lang="el-GR" sz="1600" b="1" dirty="0">
                <a:latin typeface="Arial"/>
                <a:cs typeface="Arial"/>
              </a:rPr>
              <a:t>Άμεσης χρηματοδότησης </a:t>
            </a:r>
          </a:p>
          <a:p>
            <a:pPr marL="285750" indent="-285750" algn="just">
              <a:lnSpc>
                <a:spcPct val="150000"/>
              </a:lnSpc>
              <a:buFont typeface="Arial"/>
              <a:buChar char="•"/>
            </a:pPr>
            <a:endParaRPr lang="el-GR" sz="1600" b="1" dirty="0">
              <a:latin typeface="Arial"/>
              <a:cs typeface="Arial"/>
            </a:endParaRPr>
          </a:p>
          <a:p>
            <a:pPr marL="285750" indent="-285750" algn="just">
              <a:lnSpc>
                <a:spcPct val="150000"/>
              </a:lnSpc>
              <a:buFont typeface="Arial"/>
              <a:buChar char="•"/>
            </a:pPr>
            <a:r>
              <a:rPr lang="el-GR" sz="1600" b="1" dirty="0">
                <a:latin typeface="Arial"/>
                <a:cs typeface="Arial"/>
              </a:rPr>
              <a:t>Έμμεσης χρηματοδότησης </a:t>
            </a:r>
          </a:p>
        </p:txBody>
      </p:sp>
      <p:pic>
        <p:nvPicPr>
          <p:cNvPr id="19" name="Picture 18"/>
          <p:cNvPicPr>
            <a:picLocks noChangeAspect="1"/>
          </p:cNvPicPr>
          <p:nvPr/>
        </p:nvPicPr>
        <p:blipFill>
          <a:blip r:embed="rId8"/>
          <a:stretch>
            <a:fillRect/>
          </a:stretch>
        </p:blipFill>
        <p:spPr>
          <a:xfrm>
            <a:off x="5615508" y="5136480"/>
            <a:ext cx="2628900" cy="812800"/>
          </a:xfrm>
          <a:prstGeom prst="rect">
            <a:avLst/>
          </a:prstGeom>
        </p:spPr>
      </p:pic>
    </p:spTree>
    <p:extLst>
      <p:ext uri="{BB962C8B-B14F-4D97-AF65-F5344CB8AC3E}">
        <p14:creationId xmlns:p14="http://schemas.microsoft.com/office/powerpoint/2010/main" val="3295247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Rectangle 1"/>
          <p:cNvSpPr/>
          <p:nvPr/>
        </p:nvSpPr>
        <p:spPr>
          <a:xfrm>
            <a:off x="467544" y="620688"/>
            <a:ext cx="8352928" cy="4380687"/>
          </a:xfrm>
          <a:prstGeom prst="rect">
            <a:avLst/>
          </a:prstGeom>
        </p:spPr>
        <p:txBody>
          <a:bodyPr wrap="square">
            <a:spAutoFit/>
          </a:bodyPr>
          <a:lstStyle/>
          <a:p>
            <a:pPr marL="285750" indent="-285750" algn="just">
              <a:buFont typeface="Arial"/>
              <a:buChar char="•"/>
            </a:pPr>
            <a:endParaRPr lang="el-GR" sz="1600" dirty="0">
              <a:latin typeface="Arial"/>
              <a:cs typeface="Arial"/>
            </a:endParaRPr>
          </a:p>
          <a:p>
            <a:pPr marL="342900" indent="-342900" algn="just">
              <a:lnSpc>
                <a:spcPct val="150000"/>
              </a:lnSpc>
              <a:buFont typeface="Arial"/>
              <a:buChar char="•"/>
            </a:pPr>
            <a:endParaRPr lang="el-GR" sz="1600" b="1" dirty="0">
              <a:latin typeface="Arial"/>
              <a:cs typeface="Arial"/>
            </a:endParaRPr>
          </a:p>
          <a:p>
            <a:pPr lvl="0" algn="just">
              <a:lnSpc>
                <a:spcPct val="150000"/>
              </a:lnSpc>
            </a:pPr>
            <a:r>
              <a:rPr lang="el-GR" sz="1600" dirty="0">
                <a:latin typeface="Arial"/>
                <a:cs typeface="Arial"/>
              </a:rPr>
              <a:t>Η διαχείριση των άμεσων χρηματοδοτικών κονδυλίων γίνεται από τα ευρωπαϊκά θεσμικά όργανα. Διατίθενται δύο είδη χρηματοδοτήσεων: επιχορηγήσεις και συμβάσεις. Μπορείτε να υποβάλετε αίτηση για επιχορηγήσεις και συμβάσεις που διαχειρίζεται η Ευρωπαϊκή Επιτροπη στην πύλη επιχορηγήσεων και προσκλήσεων υποβολής προσφορών.</a:t>
            </a:r>
          </a:p>
          <a:p>
            <a:pPr lvl="0" algn="just">
              <a:lnSpc>
                <a:spcPct val="150000"/>
              </a:lnSpc>
            </a:pPr>
            <a:endParaRPr lang="el-GR" sz="1600" dirty="0">
              <a:latin typeface="Arial"/>
              <a:cs typeface="Arial"/>
            </a:endParaRPr>
          </a:p>
          <a:p>
            <a:pPr marL="285750" lvl="0" indent="-285750" algn="just">
              <a:lnSpc>
                <a:spcPct val="150000"/>
              </a:lnSpc>
              <a:buFont typeface="Arial"/>
              <a:buChar char="•"/>
            </a:pPr>
            <a:r>
              <a:rPr lang="el-GR" sz="1600" b="1" dirty="0">
                <a:latin typeface="Arial"/>
                <a:cs typeface="Arial"/>
              </a:rPr>
              <a:t>Επιχορηγήσεις</a:t>
            </a:r>
          </a:p>
          <a:p>
            <a:pPr lvl="0" algn="just">
              <a:lnSpc>
                <a:spcPct val="150000"/>
              </a:lnSpc>
            </a:pPr>
            <a:r>
              <a:rPr lang="el-GR" sz="1600" dirty="0">
                <a:latin typeface="Arial"/>
                <a:cs typeface="Arial"/>
              </a:rPr>
              <a:t>Επιχορηγήσεις παρέχονται σε συγκεκριμένα έργα που εντάσσονται σε πολιτικές της ΕΕ, συνήθως σε συνέχεια δημόσιας προκήρυξης, γνωστής ως πρόσκλησης υποβολής προτάσεων.</a:t>
            </a:r>
          </a:p>
          <a:p>
            <a:pPr lvl="0" algn="just">
              <a:lnSpc>
                <a:spcPct val="150000"/>
              </a:lnSpc>
            </a:pPr>
            <a:endParaRPr lang="el-GR" sz="1600" dirty="0">
              <a:latin typeface="Arial"/>
              <a:cs typeface="Arial"/>
            </a:endParaRPr>
          </a:p>
        </p:txBody>
      </p:sp>
      <p:sp>
        <p:nvSpPr>
          <p:cNvPr id="15" name="Title 1"/>
          <p:cNvSpPr>
            <a:spLocks noGrp="1"/>
          </p:cNvSpPr>
          <p:nvPr>
            <p:ph type="title"/>
          </p:nvPr>
        </p:nvSpPr>
        <p:spPr>
          <a:xfrm>
            <a:off x="395536" y="404664"/>
            <a:ext cx="8291264" cy="508918"/>
          </a:xfrm>
        </p:spPr>
        <p:txBody>
          <a:bodyPr>
            <a:noAutofit/>
          </a:bodyPr>
          <a:lstStyle/>
          <a:p>
            <a:pPr lvl="1" algn="ctr" rtl="0">
              <a:spcBef>
                <a:spcPct val="0"/>
              </a:spcBef>
            </a:pPr>
            <a:r>
              <a:rPr lang="el-GR" sz="2800" dirty="0">
                <a:latin typeface="Arial"/>
                <a:cs typeface="Arial"/>
              </a:rPr>
              <a:t>Άμεση χρηματοδότηση</a:t>
            </a:r>
            <a:endParaRPr lang="en-US" sz="2800" dirty="0">
              <a:latin typeface="Arial"/>
              <a:cs typeface="Arial"/>
            </a:endParaRPr>
          </a:p>
        </p:txBody>
      </p:sp>
    </p:spTree>
    <p:extLst>
      <p:ext uri="{BB962C8B-B14F-4D97-AF65-F5344CB8AC3E}">
        <p14:creationId xmlns:p14="http://schemas.microsoft.com/office/powerpoint/2010/main" val="11733028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Rectangle 1"/>
          <p:cNvSpPr/>
          <p:nvPr/>
        </p:nvSpPr>
        <p:spPr>
          <a:xfrm>
            <a:off x="467544" y="1136545"/>
            <a:ext cx="8352928" cy="4380687"/>
          </a:xfrm>
          <a:prstGeom prst="rect">
            <a:avLst/>
          </a:prstGeom>
        </p:spPr>
        <p:txBody>
          <a:bodyPr wrap="square">
            <a:spAutoFit/>
          </a:bodyPr>
          <a:lstStyle/>
          <a:p>
            <a:pPr marL="285750" indent="-285750" algn="just">
              <a:buFont typeface="Arial"/>
              <a:buChar char="•"/>
            </a:pPr>
            <a:endParaRPr lang="el-GR" sz="1600" dirty="0">
              <a:latin typeface="Arial"/>
              <a:cs typeface="Arial"/>
            </a:endParaRPr>
          </a:p>
          <a:p>
            <a:pPr marL="342900" indent="-342900" algn="just">
              <a:lnSpc>
                <a:spcPct val="150000"/>
              </a:lnSpc>
              <a:buFont typeface="Arial"/>
              <a:buChar char="•"/>
            </a:pPr>
            <a:endParaRPr lang="el-GR" sz="1600" b="1" dirty="0">
              <a:latin typeface="Arial"/>
              <a:cs typeface="Arial"/>
            </a:endParaRPr>
          </a:p>
          <a:p>
            <a:pPr lvl="0" algn="just">
              <a:lnSpc>
                <a:spcPct val="150000"/>
              </a:lnSpc>
            </a:pPr>
            <a:r>
              <a:rPr lang="el-GR" sz="1600" dirty="0">
                <a:latin typeface="Arial"/>
                <a:cs typeface="Arial"/>
              </a:rPr>
              <a:t>Κριτήρια επιλεξιμότητας</a:t>
            </a:r>
          </a:p>
          <a:p>
            <a:pPr lvl="0" algn="just">
              <a:lnSpc>
                <a:spcPct val="150000"/>
              </a:lnSpc>
            </a:pPr>
            <a:r>
              <a:rPr lang="el-GR" sz="1600" dirty="0">
                <a:latin typeface="Arial"/>
                <a:cs typeface="Arial"/>
              </a:rPr>
              <a:t>Αίτηση μπορεί να υποβάλει για επιχορήγηση επιχείρηση ή σχετική οργάνωση (επιχειρηματική ένωση, φορέας παροχής επιχειρηματικής υποστήριξης, εταιρεία συμβούλων, κ.λπ.) που υλοποιεί έργα τα οποία προωθούν τα συμφέροντα της ΕΕ, ή αν συμβάλλει στην εφαρμογή προγραμμάτων ή πολιτικών της ΕΕ.</a:t>
            </a:r>
          </a:p>
          <a:p>
            <a:pPr lvl="0" algn="just">
              <a:lnSpc>
                <a:spcPct val="150000"/>
              </a:lnSpc>
            </a:pPr>
            <a:endParaRPr lang="el-GR" sz="1600" dirty="0">
              <a:latin typeface="Arial"/>
              <a:cs typeface="Arial"/>
            </a:endParaRPr>
          </a:p>
          <a:p>
            <a:pPr marL="285750" lvl="0" indent="-285750" algn="just">
              <a:lnSpc>
                <a:spcPct val="150000"/>
              </a:lnSpc>
              <a:buFont typeface="Arial"/>
              <a:buChar char="•"/>
            </a:pPr>
            <a:r>
              <a:rPr lang="el-GR" sz="1600" b="1" dirty="0">
                <a:latin typeface="Arial"/>
                <a:cs typeface="Arial"/>
              </a:rPr>
              <a:t>Συμβάσεις</a:t>
            </a:r>
          </a:p>
          <a:p>
            <a:pPr lvl="0" algn="just">
              <a:lnSpc>
                <a:spcPct val="150000"/>
              </a:lnSpc>
            </a:pPr>
            <a:r>
              <a:rPr lang="el-GR" sz="1600" dirty="0">
                <a:latin typeface="Arial"/>
                <a:cs typeface="Arial"/>
              </a:rPr>
              <a:t>Τα όργανα της ΕΕ συνάπτουν συμβάσεις για την προμήθεια υπηρεσιών ή αγαθών ή την εκτέλεση έργων που χρειάζονται για τη λειτουργία τους, π.χ. εκπόνηση μελετών, παροχή κατάρτισης, διοργάνωση συνεδρίων ή προμήθεια εξοπλισμού ΤΠ.</a:t>
            </a:r>
          </a:p>
        </p:txBody>
      </p:sp>
      <p:sp>
        <p:nvSpPr>
          <p:cNvPr id="15" name="Title 1"/>
          <p:cNvSpPr>
            <a:spLocks noGrp="1"/>
          </p:cNvSpPr>
          <p:nvPr>
            <p:ph type="title"/>
          </p:nvPr>
        </p:nvSpPr>
        <p:spPr>
          <a:xfrm>
            <a:off x="395536" y="404664"/>
            <a:ext cx="8291264" cy="508918"/>
          </a:xfrm>
        </p:spPr>
        <p:txBody>
          <a:bodyPr>
            <a:noAutofit/>
          </a:bodyPr>
          <a:lstStyle/>
          <a:p>
            <a:pPr lvl="1" algn="ctr" rtl="0">
              <a:spcBef>
                <a:spcPct val="0"/>
              </a:spcBef>
            </a:pPr>
            <a:r>
              <a:rPr lang="el-GR" sz="2800" dirty="0">
                <a:latin typeface="Arial"/>
                <a:cs typeface="Arial"/>
              </a:rPr>
              <a:t>Άμεση χρηματοδότηση</a:t>
            </a:r>
            <a:endParaRPr lang="en-US" sz="2800" dirty="0">
              <a:latin typeface="Arial"/>
              <a:cs typeface="Arial"/>
            </a:endParaRPr>
          </a:p>
        </p:txBody>
      </p:sp>
    </p:spTree>
    <p:extLst>
      <p:ext uri="{BB962C8B-B14F-4D97-AF65-F5344CB8AC3E}">
        <p14:creationId xmlns:p14="http://schemas.microsoft.com/office/powerpoint/2010/main" val="1856080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Rectangle 1"/>
          <p:cNvSpPr/>
          <p:nvPr/>
        </p:nvSpPr>
        <p:spPr>
          <a:xfrm>
            <a:off x="467544" y="620688"/>
            <a:ext cx="8352928" cy="4750019"/>
          </a:xfrm>
          <a:prstGeom prst="rect">
            <a:avLst/>
          </a:prstGeom>
        </p:spPr>
        <p:txBody>
          <a:bodyPr wrap="square">
            <a:spAutoFit/>
          </a:bodyPr>
          <a:lstStyle/>
          <a:p>
            <a:pPr marL="285750" indent="-285750" algn="just">
              <a:buFont typeface="Arial"/>
              <a:buChar char="•"/>
            </a:pPr>
            <a:endParaRPr lang="el-GR" sz="1600" dirty="0">
              <a:latin typeface="Arial"/>
              <a:cs typeface="Arial"/>
            </a:endParaRPr>
          </a:p>
          <a:p>
            <a:pPr marL="342900" indent="-342900" algn="just">
              <a:lnSpc>
                <a:spcPct val="150000"/>
              </a:lnSpc>
              <a:buFont typeface="Arial"/>
              <a:buChar char="•"/>
            </a:pPr>
            <a:endParaRPr lang="el-GR" sz="1600" b="1" dirty="0">
              <a:latin typeface="Arial"/>
              <a:cs typeface="Arial"/>
            </a:endParaRPr>
          </a:p>
          <a:p>
            <a:pPr lvl="0" algn="just">
              <a:lnSpc>
                <a:spcPct val="150000"/>
              </a:lnSpc>
            </a:pPr>
            <a:r>
              <a:rPr lang="el-GR" sz="1600" dirty="0">
                <a:latin typeface="Arial"/>
                <a:cs typeface="Arial"/>
              </a:rPr>
              <a:t>Η έμμεση χρηματοδότηση, την οποία διαχειρίζονται εθνικές και περιφερειακές αρχές, περιλαμβάνει σχεδόν το 80% του προϋπολογισμού της ΕΕ και παρέχεται κυρίως μέσω των 5 μεγάλων Ταμείων, των Ευρωπαϊκών Διαρθρωτικών και Επενδυτικών Ταμείων.</a:t>
            </a:r>
          </a:p>
          <a:p>
            <a:pPr lvl="0" algn="just">
              <a:lnSpc>
                <a:spcPct val="150000"/>
              </a:lnSpc>
            </a:pPr>
            <a:endParaRPr lang="el-GR" sz="1600" dirty="0">
              <a:latin typeface="Arial"/>
              <a:cs typeface="Arial"/>
            </a:endParaRPr>
          </a:p>
          <a:p>
            <a:pPr lvl="0" algn="just">
              <a:lnSpc>
                <a:spcPct val="150000"/>
              </a:lnSpc>
            </a:pPr>
            <a:r>
              <a:rPr lang="el-GR" sz="1600" dirty="0">
                <a:latin typeface="Arial"/>
                <a:cs typeface="Arial"/>
              </a:rPr>
              <a:t>Τα Ταμεία αυτά είναι τα εξής:</a:t>
            </a:r>
          </a:p>
          <a:p>
            <a:pPr lvl="0" algn="just">
              <a:lnSpc>
                <a:spcPct val="150000"/>
              </a:lnSpc>
            </a:pPr>
            <a:endParaRPr lang="el-GR" sz="1600" dirty="0">
              <a:latin typeface="Arial"/>
              <a:cs typeface="Arial"/>
            </a:endParaRPr>
          </a:p>
          <a:p>
            <a:pPr marL="285750" lvl="0" indent="-285750" algn="just">
              <a:lnSpc>
                <a:spcPct val="150000"/>
              </a:lnSpc>
              <a:buFont typeface="Arial"/>
              <a:buChar char="•"/>
            </a:pPr>
            <a:r>
              <a:rPr lang="el-GR" sz="1600" dirty="0">
                <a:latin typeface="Arial"/>
                <a:cs typeface="Arial"/>
              </a:rPr>
              <a:t>Ευρωπαϊκό Ταμείο Περιφερειακής Ανάπτυξης – περιφερειακή και αστική ανάπτυξη</a:t>
            </a:r>
          </a:p>
          <a:p>
            <a:pPr marL="285750" lvl="0" indent="-285750" algn="just">
              <a:lnSpc>
                <a:spcPct val="150000"/>
              </a:lnSpc>
              <a:buFont typeface="Arial"/>
              <a:buChar char="•"/>
            </a:pPr>
            <a:r>
              <a:rPr lang="el-GR" sz="1600" dirty="0">
                <a:latin typeface="Arial"/>
                <a:cs typeface="Arial"/>
              </a:rPr>
              <a:t>Ευρωπαϊκό Κοινωνικό Ταμείο – κοινωνική ένταξη και χρηστή διακυβέρνηση</a:t>
            </a:r>
          </a:p>
          <a:p>
            <a:pPr marL="285750" lvl="0" indent="-285750" algn="just">
              <a:lnSpc>
                <a:spcPct val="150000"/>
              </a:lnSpc>
              <a:buFont typeface="Arial"/>
              <a:buChar char="•"/>
            </a:pPr>
            <a:r>
              <a:rPr lang="el-GR" sz="1600" dirty="0">
                <a:latin typeface="Arial"/>
                <a:cs typeface="Arial"/>
              </a:rPr>
              <a:t>Ταμείο Συνοχής – οικονομική σύγκλιση των λιγότερο αναπτυγμένων περιφερειών</a:t>
            </a:r>
          </a:p>
          <a:p>
            <a:pPr marL="285750" lvl="0" indent="-285750" algn="just">
              <a:lnSpc>
                <a:spcPct val="150000"/>
              </a:lnSpc>
              <a:buFont typeface="Arial"/>
              <a:buChar char="•"/>
            </a:pPr>
            <a:r>
              <a:rPr lang="el-GR" sz="1600" dirty="0">
                <a:latin typeface="Arial"/>
                <a:cs typeface="Arial"/>
              </a:rPr>
              <a:t>Ευρωπαϊκό Γεωργικό Ταμείο Αγροτικής Ανάπτυξης</a:t>
            </a:r>
          </a:p>
          <a:p>
            <a:pPr marL="285750" lvl="0" indent="-285750" algn="just">
              <a:lnSpc>
                <a:spcPct val="150000"/>
              </a:lnSpc>
              <a:buFont typeface="Arial"/>
              <a:buChar char="•"/>
            </a:pPr>
            <a:r>
              <a:rPr lang="el-GR" sz="1600" dirty="0">
                <a:latin typeface="Arial"/>
                <a:cs typeface="Arial"/>
              </a:rPr>
              <a:t>Ευρωπαϊκό Ταμείο Θάλασσας και Αλιείας</a:t>
            </a:r>
          </a:p>
        </p:txBody>
      </p:sp>
      <p:sp>
        <p:nvSpPr>
          <p:cNvPr id="15" name="Title 1"/>
          <p:cNvSpPr>
            <a:spLocks noGrp="1"/>
          </p:cNvSpPr>
          <p:nvPr>
            <p:ph type="title"/>
          </p:nvPr>
        </p:nvSpPr>
        <p:spPr>
          <a:xfrm>
            <a:off x="395536" y="404664"/>
            <a:ext cx="8291264" cy="508918"/>
          </a:xfrm>
        </p:spPr>
        <p:txBody>
          <a:bodyPr>
            <a:noAutofit/>
          </a:bodyPr>
          <a:lstStyle/>
          <a:p>
            <a:pPr lvl="1" algn="ctr" rtl="0">
              <a:spcBef>
                <a:spcPct val="0"/>
              </a:spcBef>
            </a:pPr>
            <a:r>
              <a:rPr lang="el-GR" sz="2800" dirty="0">
                <a:latin typeface="Arial"/>
                <a:cs typeface="Arial"/>
              </a:rPr>
              <a:t>Έμμεση χρηματοδότηση</a:t>
            </a:r>
            <a:endParaRPr lang="en-US" sz="2800" dirty="0">
              <a:latin typeface="Arial"/>
              <a:cs typeface="Arial"/>
            </a:endParaRPr>
          </a:p>
        </p:txBody>
      </p:sp>
    </p:spTree>
    <p:extLst>
      <p:ext uri="{BB962C8B-B14F-4D97-AF65-F5344CB8AC3E}">
        <p14:creationId xmlns:p14="http://schemas.microsoft.com/office/powerpoint/2010/main" val="22176677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Rectangle 1"/>
          <p:cNvSpPr/>
          <p:nvPr/>
        </p:nvSpPr>
        <p:spPr>
          <a:xfrm>
            <a:off x="467544" y="908720"/>
            <a:ext cx="8136904" cy="4503798"/>
          </a:xfrm>
          <a:prstGeom prst="rect">
            <a:avLst/>
          </a:prstGeom>
        </p:spPr>
        <p:txBody>
          <a:bodyPr wrap="square">
            <a:spAutoFit/>
          </a:bodyPr>
          <a:lstStyle/>
          <a:p>
            <a:pPr algn="just">
              <a:lnSpc>
                <a:spcPct val="150000"/>
              </a:lnSpc>
            </a:pPr>
            <a:r>
              <a:rPr lang="el-GR" sz="1600" dirty="0">
                <a:latin typeface="Arial"/>
                <a:cs typeface="Arial"/>
              </a:rPr>
              <a:t>Ενδεικτικά προγράμματα τα οποία αφορούν την ενίσχυση νέων και καινοτόμων επιχειρήσεων είναι: </a:t>
            </a:r>
          </a:p>
          <a:p>
            <a:pPr algn="just">
              <a:lnSpc>
                <a:spcPct val="150000"/>
              </a:lnSpc>
            </a:pPr>
            <a:endParaRPr lang="el-GR" sz="1600" dirty="0">
              <a:latin typeface="Arial"/>
              <a:cs typeface="Arial"/>
            </a:endParaRPr>
          </a:p>
          <a:p>
            <a:pPr algn="just">
              <a:lnSpc>
                <a:spcPct val="150000"/>
              </a:lnSpc>
            </a:pPr>
            <a:r>
              <a:rPr lang="el-GR" sz="1600" dirty="0">
                <a:latin typeface="Arial"/>
                <a:cs typeface="Arial"/>
              </a:rPr>
              <a:t>Νέα Καινοτομική Επιχειρηματικότητα</a:t>
            </a:r>
          </a:p>
          <a:p>
            <a:pPr algn="just">
              <a:lnSpc>
                <a:spcPct val="150000"/>
              </a:lnSpc>
            </a:pPr>
            <a:r>
              <a:rPr lang="el-GR" sz="1600" dirty="0">
                <a:latin typeface="Arial"/>
                <a:cs typeface="Arial"/>
              </a:rPr>
              <a:t>Ενίσχυση Επιχειρηματικότητας Γυναικών</a:t>
            </a:r>
          </a:p>
          <a:p>
            <a:pPr algn="just">
              <a:lnSpc>
                <a:spcPct val="150000"/>
              </a:lnSpc>
            </a:pPr>
            <a:r>
              <a:rPr lang="el-GR" sz="1600" dirty="0">
                <a:latin typeface="Arial"/>
                <a:cs typeface="Arial"/>
              </a:rPr>
              <a:t>Ενίσχυση Επιχειρηματικότητας Νέων</a:t>
            </a:r>
          </a:p>
          <a:p>
            <a:pPr algn="just">
              <a:lnSpc>
                <a:spcPct val="150000"/>
              </a:lnSpc>
            </a:pPr>
            <a:r>
              <a:rPr lang="el-GR" sz="1600" dirty="0">
                <a:latin typeface="Arial"/>
                <a:cs typeface="Arial"/>
              </a:rPr>
              <a:t>ΙCT4Growth</a:t>
            </a:r>
          </a:p>
          <a:p>
            <a:pPr algn="just">
              <a:lnSpc>
                <a:spcPct val="150000"/>
              </a:lnSpc>
            </a:pPr>
            <a:r>
              <a:rPr lang="el-GR" sz="1600" dirty="0">
                <a:latin typeface="Arial"/>
                <a:cs typeface="Arial"/>
              </a:rPr>
              <a:t>Πρόγραμμα Νέας Καινοτομικής Επιχειρηματικότητας του ΟΑΕΔ</a:t>
            </a:r>
          </a:p>
          <a:p>
            <a:pPr algn="just">
              <a:lnSpc>
                <a:spcPct val="150000"/>
              </a:lnSpc>
            </a:pPr>
            <a:endParaRPr lang="el-GR" sz="1600" dirty="0">
              <a:latin typeface="Arial"/>
              <a:cs typeface="Arial"/>
            </a:endParaRPr>
          </a:p>
          <a:p>
            <a:pPr algn="just">
              <a:lnSpc>
                <a:spcPct val="150000"/>
              </a:lnSpc>
            </a:pPr>
            <a:r>
              <a:rPr lang="el-GR" sz="1600" dirty="0">
                <a:latin typeface="Arial"/>
                <a:cs typeface="Arial"/>
              </a:rPr>
              <a:t> Η επιδότηση των παραπάνω προγραμμάτων χορηγείται ως ποσοστό επί του συνολικού προϋπολογισμού του έργου. Το ποσοστό αυτό κυμαίνεται από 40% έως 60%, με εξαίρεση τα προγράμματα του ΟΑΕΔ, όπου η επιδότηση είναι 100%. </a:t>
            </a:r>
          </a:p>
        </p:txBody>
      </p:sp>
      <p:sp>
        <p:nvSpPr>
          <p:cNvPr id="15" name="Title 1"/>
          <p:cNvSpPr>
            <a:spLocks noGrp="1"/>
          </p:cNvSpPr>
          <p:nvPr>
            <p:ph type="title"/>
          </p:nvPr>
        </p:nvSpPr>
        <p:spPr>
          <a:xfrm>
            <a:off x="395536" y="404664"/>
            <a:ext cx="8291264" cy="508918"/>
          </a:xfrm>
        </p:spPr>
        <p:txBody>
          <a:bodyPr>
            <a:noAutofit/>
          </a:bodyPr>
          <a:lstStyle/>
          <a:p>
            <a:pPr lvl="1" algn="ctr" rtl="0">
              <a:spcBef>
                <a:spcPct val="0"/>
              </a:spcBef>
            </a:pPr>
            <a:r>
              <a:rPr lang="el-GR" sz="2800" dirty="0">
                <a:latin typeface="Arial"/>
                <a:cs typeface="Arial"/>
              </a:rPr>
              <a:t>Χρηματοδότηση μέσω προγραμμάτων</a:t>
            </a:r>
            <a:endParaRPr lang="en-US" sz="2800" dirty="0">
              <a:latin typeface="Arial"/>
              <a:cs typeface="Arial"/>
            </a:endParaRPr>
          </a:p>
        </p:txBody>
      </p:sp>
    </p:spTree>
    <p:extLst>
      <p:ext uri="{BB962C8B-B14F-4D97-AF65-F5344CB8AC3E}">
        <p14:creationId xmlns:p14="http://schemas.microsoft.com/office/powerpoint/2010/main" val="35615124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Rectangle 1"/>
          <p:cNvSpPr/>
          <p:nvPr/>
        </p:nvSpPr>
        <p:spPr>
          <a:xfrm>
            <a:off x="467544" y="1519912"/>
            <a:ext cx="8136904" cy="3493264"/>
          </a:xfrm>
          <a:prstGeom prst="rect">
            <a:avLst/>
          </a:prstGeom>
        </p:spPr>
        <p:txBody>
          <a:bodyPr wrap="square">
            <a:spAutoFit/>
          </a:bodyPr>
          <a:lstStyle/>
          <a:p>
            <a:pPr algn="just">
              <a:lnSpc>
                <a:spcPct val="150000"/>
              </a:lnSpc>
            </a:pPr>
            <a:r>
              <a:rPr lang="el-GR" sz="1600" dirty="0">
                <a:latin typeface="Arial"/>
                <a:cs typeface="Arial"/>
              </a:rPr>
              <a:t>Το ΕΣΠΑ (Εθνική Στρατηγική Ανάπτυξης και Συνοχής) είναι μια πολυετής στρατηγική χρηματοδότησης που αναπτύσσεται και υλοποιείται στην Ελλάδα με τη χρηματοδότηση από την Ευρωπαϊκή Ένωση και το ελληνικό δημόσιο. Το πρόγραμμα έχει ως στόχο την προώθηση της οικονομικής ανάπτυξης, την ενίσχυση της απασχόλησης, τη βελτίωση της υποδομής, την προώθηση της καινοτομίας και τη βελτίωση της ποιότητας ζωής των πολιτών.</a:t>
            </a:r>
          </a:p>
          <a:p>
            <a:pPr algn="just">
              <a:lnSpc>
                <a:spcPct val="150000"/>
              </a:lnSpc>
            </a:pPr>
            <a:endParaRPr lang="el-GR" sz="1600" dirty="0">
              <a:latin typeface="Arial"/>
              <a:cs typeface="Arial"/>
            </a:endParaRPr>
          </a:p>
          <a:p>
            <a:pPr algn="r">
              <a:lnSpc>
                <a:spcPct val="150000"/>
              </a:lnSpc>
            </a:pPr>
            <a:endParaRPr lang="el-GR" sz="1200" dirty="0">
              <a:latin typeface="Arial"/>
              <a:cs typeface="Arial"/>
            </a:endParaRPr>
          </a:p>
          <a:p>
            <a:pPr algn="r">
              <a:lnSpc>
                <a:spcPct val="150000"/>
              </a:lnSpc>
            </a:pPr>
            <a:endParaRPr lang="el-GR" sz="1200" dirty="0">
              <a:latin typeface="Arial"/>
              <a:cs typeface="Arial"/>
            </a:endParaRPr>
          </a:p>
          <a:p>
            <a:pPr algn="r">
              <a:lnSpc>
                <a:spcPct val="150000"/>
              </a:lnSpc>
            </a:pPr>
            <a:endParaRPr lang="el-GR" sz="1200" dirty="0">
              <a:latin typeface="Arial"/>
              <a:cs typeface="Arial"/>
            </a:endParaRPr>
          </a:p>
        </p:txBody>
      </p:sp>
      <p:sp>
        <p:nvSpPr>
          <p:cNvPr id="15" name="Title 1"/>
          <p:cNvSpPr>
            <a:spLocks noGrp="1"/>
          </p:cNvSpPr>
          <p:nvPr>
            <p:ph type="title"/>
          </p:nvPr>
        </p:nvSpPr>
        <p:spPr>
          <a:xfrm>
            <a:off x="395536" y="404664"/>
            <a:ext cx="8291264" cy="508918"/>
          </a:xfrm>
        </p:spPr>
        <p:txBody>
          <a:bodyPr>
            <a:noAutofit/>
          </a:bodyPr>
          <a:lstStyle/>
          <a:p>
            <a:pPr lvl="1" algn="ctr" rtl="0">
              <a:spcBef>
                <a:spcPct val="0"/>
              </a:spcBef>
            </a:pPr>
            <a:r>
              <a:rPr lang="el-GR" sz="2800" dirty="0">
                <a:latin typeface="Arial"/>
                <a:cs typeface="Arial"/>
              </a:rPr>
              <a:t>Πρόγραμμα ΕΣΠΑ</a:t>
            </a:r>
            <a:endParaRPr lang="en-US" sz="2800" dirty="0">
              <a:latin typeface="Arial"/>
              <a:cs typeface="Arial"/>
            </a:endParaRPr>
          </a:p>
        </p:txBody>
      </p:sp>
    </p:spTree>
    <p:extLst>
      <p:ext uri="{BB962C8B-B14F-4D97-AF65-F5344CB8AC3E}">
        <p14:creationId xmlns:p14="http://schemas.microsoft.com/office/powerpoint/2010/main" val="31556538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Rectangle 1"/>
          <p:cNvSpPr/>
          <p:nvPr/>
        </p:nvSpPr>
        <p:spPr>
          <a:xfrm>
            <a:off x="467544" y="1222494"/>
            <a:ext cx="8136904" cy="3400931"/>
          </a:xfrm>
          <a:prstGeom prst="rect">
            <a:avLst/>
          </a:prstGeom>
        </p:spPr>
        <p:txBody>
          <a:bodyPr wrap="square">
            <a:spAutoFit/>
          </a:bodyPr>
          <a:lstStyle/>
          <a:p>
            <a:pPr algn="just">
              <a:lnSpc>
                <a:spcPct val="150000"/>
              </a:lnSpc>
            </a:pPr>
            <a:endParaRPr lang="el-GR" sz="1600" dirty="0">
              <a:latin typeface="Arial"/>
              <a:cs typeface="Arial"/>
            </a:endParaRPr>
          </a:p>
          <a:p>
            <a:pPr algn="just">
              <a:lnSpc>
                <a:spcPct val="150000"/>
              </a:lnSpc>
            </a:pPr>
            <a:r>
              <a:rPr lang="el-GR" sz="1600" dirty="0">
                <a:latin typeface="Arial"/>
                <a:cs typeface="Arial"/>
              </a:rPr>
              <a:t>Το ΕΣΠΑ διαθέτει μεγάλη εμπειρία στην διαχείριση χρηματοδοτικών που προγραμμάτων δραστηριοποιείται στον τομέα της παροχής συμβουλευτικών υπηρεσιών με αντικείμενο στην έρευνα, μελέτη, σχεδιασμό και προγραμματισμό επενδυτικών σχεδίων προκειμένου οι ενδιαφερόμενες επιχειρήσεις να καταθέσουν φάκελο υποβολής στα Επιδοτούμενα Προγράμματα της Ευρωπαϊκής Ένωσης.</a:t>
            </a:r>
          </a:p>
          <a:p>
            <a:pPr algn="r">
              <a:lnSpc>
                <a:spcPct val="150000"/>
              </a:lnSpc>
            </a:pPr>
            <a:r>
              <a:rPr lang="el-GR" sz="1200" dirty="0">
                <a:latin typeface="Arial"/>
                <a:cs typeface="Arial"/>
              </a:rPr>
              <a:t>(Πολυχρόνης, Μ., 2016)</a:t>
            </a:r>
          </a:p>
          <a:p>
            <a:pPr algn="r">
              <a:lnSpc>
                <a:spcPct val="150000"/>
              </a:lnSpc>
            </a:pPr>
            <a:endParaRPr lang="el-GR" sz="1200" dirty="0">
              <a:latin typeface="Arial"/>
              <a:cs typeface="Arial"/>
            </a:endParaRPr>
          </a:p>
          <a:p>
            <a:pPr algn="r">
              <a:lnSpc>
                <a:spcPct val="150000"/>
              </a:lnSpc>
            </a:pPr>
            <a:endParaRPr lang="el-GR" sz="1200" dirty="0">
              <a:latin typeface="Arial"/>
              <a:cs typeface="Arial"/>
            </a:endParaRPr>
          </a:p>
          <a:p>
            <a:pPr algn="r">
              <a:lnSpc>
                <a:spcPct val="150000"/>
              </a:lnSpc>
            </a:pPr>
            <a:endParaRPr lang="el-GR" sz="1200" dirty="0">
              <a:latin typeface="Arial"/>
              <a:cs typeface="Arial"/>
            </a:endParaRPr>
          </a:p>
        </p:txBody>
      </p:sp>
      <p:sp>
        <p:nvSpPr>
          <p:cNvPr id="15" name="Title 1"/>
          <p:cNvSpPr>
            <a:spLocks noGrp="1"/>
          </p:cNvSpPr>
          <p:nvPr>
            <p:ph type="title"/>
          </p:nvPr>
        </p:nvSpPr>
        <p:spPr>
          <a:xfrm>
            <a:off x="395536" y="404664"/>
            <a:ext cx="8291264" cy="508918"/>
          </a:xfrm>
        </p:spPr>
        <p:txBody>
          <a:bodyPr>
            <a:noAutofit/>
          </a:bodyPr>
          <a:lstStyle/>
          <a:p>
            <a:pPr lvl="1" algn="ctr" rtl="0">
              <a:spcBef>
                <a:spcPct val="0"/>
              </a:spcBef>
            </a:pPr>
            <a:r>
              <a:rPr lang="el-GR" sz="2800" dirty="0">
                <a:latin typeface="Arial"/>
                <a:cs typeface="Arial"/>
              </a:rPr>
              <a:t>Πρόγραμμα ΕΣΠΑ</a:t>
            </a:r>
            <a:endParaRPr lang="en-US" sz="2800" dirty="0">
              <a:latin typeface="Arial"/>
              <a:cs typeface="Arial"/>
            </a:endParaRPr>
          </a:p>
        </p:txBody>
      </p:sp>
    </p:spTree>
    <p:extLst>
      <p:ext uri="{BB962C8B-B14F-4D97-AF65-F5344CB8AC3E}">
        <p14:creationId xmlns:p14="http://schemas.microsoft.com/office/powerpoint/2010/main" val="16846724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Rectangle 1"/>
          <p:cNvSpPr/>
          <p:nvPr/>
        </p:nvSpPr>
        <p:spPr>
          <a:xfrm>
            <a:off x="467544" y="1222494"/>
            <a:ext cx="8136904" cy="3765134"/>
          </a:xfrm>
          <a:prstGeom prst="rect">
            <a:avLst/>
          </a:prstGeom>
        </p:spPr>
        <p:txBody>
          <a:bodyPr wrap="square">
            <a:spAutoFit/>
          </a:bodyPr>
          <a:lstStyle/>
          <a:p>
            <a:pPr algn="just">
              <a:lnSpc>
                <a:spcPct val="150000"/>
              </a:lnSpc>
            </a:pPr>
            <a:r>
              <a:rPr lang="el-GR" sz="1600" dirty="0">
                <a:latin typeface="Arial"/>
                <a:cs typeface="Arial"/>
              </a:rPr>
              <a:t>Οι δράσεις του προγράμματος ΕΣΠΑ αφορούν στην:</a:t>
            </a:r>
          </a:p>
          <a:p>
            <a:pPr algn="just">
              <a:lnSpc>
                <a:spcPct val="150000"/>
              </a:lnSpc>
            </a:pPr>
            <a:endParaRPr lang="el-GR" sz="1600" dirty="0">
              <a:latin typeface="Arial"/>
              <a:cs typeface="Arial"/>
            </a:endParaRPr>
          </a:p>
          <a:p>
            <a:pPr marL="285750" indent="-285750" algn="just">
              <a:lnSpc>
                <a:spcPct val="150000"/>
              </a:lnSpc>
              <a:buFont typeface="Arial"/>
              <a:buChar char="•"/>
            </a:pPr>
            <a:r>
              <a:rPr lang="el-GR" sz="1600" b="1" dirty="0">
                <a:latin typeface="Arial"/>
                <a:cs typeface="Arial"/>
              </a:rPr>
              <a:t>Χρηματοδότηση για επενδύσεις</a:t>
            </a:r>
            <a:r>
              <a:rPr lang="el-GR" sz="1600" dirty="0">
                <a:latin typeface="Arial"/>
                <a:cs typeface="Arial"/>
              </a:rPr>
              <a:t>: Το πρόγραμμα ΕΣΠΑ παρέχει κεφάλαιο για την υλοποίηση έργων και επενδύσεων που ενισχύουν την οικονομία και την υποδομή της χώρας. </a:t>
            </a:r>
          </a:p>
          <a:p>
            <a:pPr marL="285750" indent="-285750" algn="just">
              <a:lnSpc>
                <a:spcPct val="150000"/>
              </a:lnSpc>
              <a:buFont typeface="Arial"/>
              <a:buChar char="•"/>
            </a:pPr>
            <a:endParaRPr lang="el-GR" sz="1600" dirty="0">
              <a:latin typeface="Arial"/>
              <a:cs typeface="Arial"/>
            </a:endParaRPr>
          </a:p>
          <a:p>
            <a:pPr marL="285750" indent="-285750" algn="just">
              <a:lnSpc>
                <a:spcPct val="150000"/>
              </a:lnSpc>
              <a:buFont typeface="Arial"/>
              <a:buChar char="•"/>
            </a:pPr>
            <a:r>
              <a:rPr lang="el-GR" sz="1600" b="1" dirty="0">
                <a:latin typeface="Arial"/>
                <a:cs typeface="Arial"/>
              </a:rPr>
              <a:t>Ενίσχυση της καινοτομίας και της επιχειρηματικότητας: </a:t>
            </a:r>
            <a:r>
              <a:rPr lang="el-GR" sz="1600" dirty="0">
                <a:latin typeface="Arial"/>
                <a:cs typeface="Arial"/>
              </a:rPr>
              <a:t>Μέσω του προγράμματος ΕΣΠΑ, παρέχονται επιδοτήσεις και ενισχύσεις σε επιχειρήσεις και ερευνητικούς φορείς που αναπτύσσουν καινοτόμες ιδέες και προϊόντα.</a:t>
            </a:r>
          </a:p>
          <a:p>
            <a:pPr algn="just">
              <a:lnSpc>
                <a:spcPct val="150000"/>
              </a:lnSpc>
            </a:pPr>
            <a:endParaRPr lang="el-GR" sz="1600" dirty="0">
              <a:latin typeface="Arial"/>
              <a:cs typeface="Arial"/>
            </a:endParaRPr>
          </a:p>
        </p:txBody>
      </p:sp>
      <p:sp>
        <p:nvSpPr>
          <p:cNvPr id="15" name="Title 1"/>
          <p:cNvSpPr>
            <a:spLocks noGrp="1"/>
          </p:cNvSpPr>
          <p:nvPr>
            <p:ph type="title"/>
          </p:nvPr>
        </p:nvSpPr>
        <p:spPr>
          <a:xfrm>
            <a:off x="395536" y="404664"/>
            <a:ext cx="8291264" cy="508918"/>
          </a:xfrm>
        </p:spPr>
        <p:txBody>
          <a:bodyPr>
            <a:noAutofit/>
          </a:bodyPr>
          <a:lstStyle/>
          <a:p>
            <a:pPr lvl="1" algn="ctr" rtl="0">
              <a:spcBef>
                <a:spcPct val="0"/>
              </a:spcBef>
            </a:pPr>
            <a:r>
              <a:rPr lang="el-GR" sz="2800" dirty="0">
                <a:latin typeface="Arial"/>
                <a:cs typeface="Arial"/>
              </a:rPr>
              <a:t>Πρόγραμμα ΕΣΠΑ</a:t>
            </a:r>
            <a:endParaRPr lang="en-US" sz="2800" dirty="0">
              <a:latin typeface="Arial"/>
              <a:cs typeface="Arial"/>
            </a:endParaRPr>
          </a:p>
        </p:txBody>
      </p:sp>
    </p:spTree>
    <p:extLst>
      <p:ext uri="{BB962C8B-B14F-4D97-AF65-F5344CB8AC3E}">
        <p14:creationId xmlns:p14="http://schemas.microsoft.com/office/powerpoint/2010/main" val="11483080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Rectangle 1"/>
          <p:cNvSpPr/>
          <p:nvPr/>
        </p:nvSpPr>
        <p:spPr>
          <a:xfrm>
            <a:off x="467544" y="1222494"/>
            <a:ext cx="8136904" cy="4503798"/>
          </a:xfrm>
          <a:prstGeom prst="rect">
            <a:avLst/>
          </a:prstGeom>
        </p:spPr>
        <p:txBody>
          <a:bodyPr wrap="square">
            <a:spAutoFit/>
          </a:bodyPr>
          <a:lstStyle/>
          <a:p>
            <a:pPr marL="285750" indent="-285750" algn="just">
              <a:lnSpc>
                <a:spcPct val="150000"/>
              </a:lnSpc>
              <a:buFont typeface="Arial"/>
              <a:buChar char="•"/>
            </a:pPr>
            <a:r>
              <a:rPr lang="el-GR" sz="1600" b="1" dirty="0">
                <a:latin typeface="Arial"/>
                <a:cs typeface="Arial"/>
              </a:rPr>
              <a:t>Βελτίωση της ποιότητας ζωής: </a:t>
            </a:r>
            <a:r>
              <a:rPr lang="el-GR" sz="1600" dirty="0">
                <a:latin typeface="Arial"/>
                <a:cs typeface="Arial"/>
              </a:rPr>
              <a:t>στοχεύει στην παροχή υπηρεσιών και υποδομών που βελτιώνουν την ποιότητα ζωής των πολιτών, όπως η παροχή υγειονομικών υπηρεσιών, η ανάπτυξη εκπαιδευτικών προγραμμάτων και η προώθηση του πολιτισμού.</a:t>
            </a:r>
          </a:p>
          <a:p>
            <a:pPr marL="285750" indent="-285750" algn="just">
              <a:lnSpc>
                <a:spcPct val="150000"/>
              </a:lnSpc>
              <a:buFont typeface="Arial"/>
              <a:buChar char="•"/>
            </a:pPr>
            <a:endParaRPr lang="el-GR" sz="1600" dirty="0">
              <a:latin typeface="Arial"/>
              <a:cs typeface="Arial"/>
            </a:endParaRPr>
          </a:p>
          <a:p>
            <a:pPr marL="285750" indent="-285750" algn="just">
              <a:lnSpc>
                <a:spcPct val="150000"/>
              </a:lnSpc>
              <a:buFont typeface="Arial"/>
              <a:buChar char="•"/>
            </a:pPr>
            <a:r>
              <a:rPr lang="el-GR" sz="1600" b="1" dirty="0">
                <a:latin typeface="Arial"/>
                <a:cs typeface="Arial"/>
              </a:rPr>
              <a:t>Προώθηση της απασχόλησης: </a:t>
            </a:r>
            <a:r>
              <a:rPr lang="el-GR" sz="1600" dirty="0">
                <a:latin typeface="Arial"/>
                <a:cs typeface="Arial"/>
              </a:rPr>
              <a:t>υποστηρίζει πρωτοβουλίες που στοχεύουν στη δημιουργία θέσεων εργασίας και την ενίσχυση της απασχόλησης σε διάφορους τομείς της οικονομίας.</a:t>
            </a:r>
          </a:p>
          <a:p>
            <a:pPr marL="285750" indent="-285750" algn="just">
              <a:lnSpc>
                <a:spcPct val="150000"/>
              </a:lnSpc>
              <a:buFont typeface="Arial"/>
              <a:buChar char="•"/>
            </a:pPr>
            <a:endParaRPr lang="el-GR" sz="1600" dirty="0">
              <a:latin typeface="Arial"/>
              <a:cs typeface="Arial"/>
            </a:endParaRPr>
          </a:p>
          <a:p>
            <a:pPr marL="285750" indent="-285750" algn="just">
              <a:lnSpc>
                <a:spcPct val="150000"/>
              </a:lnSpc>
              <a:buFont typeface="Arial"/>
              <a:buChar char="•"/>
            </a:pPr>
            <a:r>
              <a:rPr lang="el-GR" sz="1600" b="1" dirty="0">
                <a:latin typeface="Arial"/>
                <a:cs typeface="Arial"/>
              </a:rPr>
              <a:t>Προστασία του περιβάλλοντος: </a:t>
            </a:r>
            <a:r>
              <a:rPr lang="el-GR" sz="1600" dirty="0">
                <a:latin typeface="Arial"/>
                <a:cs typeface="Arial"/>
              </a:rPr>
              <a:t>προωθεί έργα και πρωτοβουλίες που στοχεύουν στην προστασία και βελτίωση του περιβάλλοντος, όπως προγράμματα ανακύκλωσης και αειφορίας.</a:t>
            </a:r>
          </a:p>
        </p:txBody>
      </p:sp>
      <p:sp>
        <p:nvSpPr>
          <p:cNvPr id="15" name="Title 1"/>
          <p:cNvSpPr>
            <a:spLocks noGrp="1"/>
          </p:cNvSpPr>
          <p:nvPr>
            <p:ph type="title"/>
          </p:nvPr>
        </p:nvSpPr>
        <p:spPr>
          <a:xfrm>
            <a:off x="395536" y="404664"/>
            <a:ext cx="8291264" cy="508918"/>
          </a:xfrm>
        </p:spPr>
        <p:txBody>
          <a:bodyPr>
            <a:noAutofit/>
          </a:bodyPr>
          <a:lstStyle/>
          <a:p>
            <a:pPr lvl="1" algn="ctr" rtl="0">
              <a:spcBef>
                <a:spcPct val="0"/>
              </a:spcBef>
            </a:pPr>
            <a:r>
              <a:rPr lang="el-GR" sz="2800" dirty="0">
                <a:latin typeface="Arial"/>
                <a:cs typeface="Arial"/>
              </a:rPr>
              <a:t>Πρόγραμμα ΕΣΠΑ</a:t>
            </a:r>
            <a:endParaRPr lang="en-US" sz="2800" dirty="0">
              <a:latin typeface="Arial"/>
              <a:cs typeface="Arial"/>
            </a:endParaRPr>
          </a:p>
        </p:txBody>
      </p:sp>
    </p:spTree>
    <p:extLst>
      <p:ext uri="{BB962C8B-B14F-4D97-AF65-F5344CB8AC3E}">
        <p14:creationId xmlns:p14="http://schemas.microsoft.com/office/powerpoint/2010/main" val="4853417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Rectangle 1"/>
          <p:cNvSpPr/>
          <p:nvPr/>
        </p:nvSpPr>
        <p:spPr>
          <a:xfrm>
            <a:off x="467544" y="1052736"/>
            <a:ext cx="8136904" cy="5242462"/>
          </a:xfrm>
          <a:prstGeom prst="rect">
            <a:avLst/>
          </a:prstGeom>
        </p:spPr>
        <p:txBody>
          <a:bodyPr wrap="square">
            <a:spAutoFit/>
          </a:bodyPr>
          <a:lstStyle/>
          <a:p>
            <a:pPr algn="just">
              <a:lnSpc>
                <a:spcPct val="150000"/>
              </a:lnSpc>
            </a:pPr>
            <a:r>
              <a:rPr lang="el-GR" sz="1600" dirty="0">
                <a:latin typeface="Arial"/>
                <a:cs typeface="Arial"/>
              </a:rPr>
              <a:t>Το πρόγραμμα ενισχύει υφιστάμενες πολύ μικρές και μικρές επιχειρήσεις που δραστηριοποιούνται σε στρατηγικούς τομείς προτεραιότητας του ευρωπαϊκού προγράμματος Ανταγωνιστικότητα, Επιχειρηματικότητα, Καινοτομία (ΕΠΑνΕΚ) και είναι οι εξής:</a:t>
            </a:r>
          </a:p>
          <a:p>
            <a:pPr algn="just">
              <a:lnSpc>
                <a:spcPct val="150000"/>
              </a:lnSpc>
            </a:pPr>
            <a:r>
              <a:rPr lang="el-GR" sz="1600" dirty="0">
                <a:latin typeface="Arial"/>
                <a:cs typeface="Arial"/>
              </a:rPr>
              <a:t>Αγροδιατροφή / Βιομηχανία Τροφίμων</a:t>
            </a:r>
          </a:p>
          <a:p>
            <a:pPr algn="just">
              <a:lnSpc>
                <a:spcPct val="150000"/>
              </a:lnSpc>
            </a:pPr>
            <a:r>
              <a:rPr lang="el-GR" sz="1600" dirty="0">
                <a:latin typeface="Arial"/>
                <a:cs typeface="Arial"/>
              </a:rPr>
              <a:t>Πολιτιστικές και Δημιουργικές Βιομηχανίες (ΠΔΒ)</a:t>
            </a:r>
          </a:p>
          <a:p>
            <a:pPr algn="just">
              <a:lnSpc>
                <a:spcPct val="150000"/>
              </a:lnSpc>
            </a:pPr>
            <a:r>
              <a:rPr lang="el-GR" sz="1600" dirty="0">
                <a:latin typeface="Arial"/>
                <a:cs typeface="Arial"/>
              </a:rPr>
              <a:t>Υλικά / Κατασκευές</a:t>
            </a:r>
          </a:p>
          <a:p>
            <a:pPr algn="just">
              <a:lnSpc>
                <a:spcPct val="150000"/>
              </a:lnSpc>
            </a:pPr>
            <a:r>
              <a:rPr lang="el-GR" sz="1600" dirty="0">
                <a:latin typeface="Arial"/>
                <a:cs typeface="Arial"/>
              </a:rPr>
              <a:t>Εφοδιαστική Αλυσίδα</a:t>
            </a:r>
          </a:p>
          <a:p>
            <a:pPr algn="just">
              <a:lnSpc>
                <a:spcPct val="150000"/>
              </a:lnSpc>
            </a:pPr>
            <a:r>
              <a:rPr lang="el-GR" sz="1600" dirty="0">
                <a:latin typeface="Arial"/>
                <a:cs typeface="Arial"/>
              </a:rPr>
              <a:t>Ενέργεια</a:t>
            </a:r>
          </a:p>
          <a:p>
            <a:pPr algn="just">
              <a:lnSpc>
                <a:spcPct val="150000"/>
              </a:lnSpc>
            </a:pPr>
            <a:r>
              <a:rPr lang="el-GR" sz="1600" dirty="0">
                <a:latin typeface="Arial"/>
                <a:cs typeface="Arial"/>
              </a:rPr>
              <a:t>Περιβάλλον</a:t>
            </a:r>
          </a:p>
          <a:p>
            <a:pPr algn="just">
              <a:lnSpc>
                <a:spcPct val="150000"/>
              </a:lnSpc>
            </a:pPr>
            <a:r>
              <a:rPr lang="el-GR" sz="1600" dirty="0">
                <a:latin typeface="Arial"/>
                <a:cs typeface="Arial"/>
              </a:rPr>
              <a:t>Τεχνολογίες Πληροφορικής και Επικοινωνίας ΤΠΕ</a:t>
            </a:r>
          </a:p>
          <a:p>
            <a:pPr algn="just">
              <a:lnSpc>
                <a:spcPct val="150000"/>
              </a:lnSpc>
            </a:pPr>
            <a:r>
              <a:rPr lang="el-GR" sz="1600" dirty="0">
                <a:latin typeface="Arial"/>
                <a:cs typeface="Arial"/>
              </a:rPr>
              <a:t>Υγεία</a:t>
            </a:r>
          </a:p>
          <a:p>
            <a:pPr algn="just">
              <a:lnSpc>
                <a:spcPct val="150000"/>
              </a:lnSpc>
            </a:pPr>
            <a:endParaRPr lang="el-GR" sz="1600" dirty="0">
              <a:latin typeface="Arial"/>
              <a:cs typeface="Arial"/>
            </a:endParaRPr>
          </a:p>
          <a:p>
            <a:pPr algn="just">
              <a:lnSpc>
                <a:spcPct val="150000"/>
              </a:lnSpc>
            </a:pPr>
            <a:endParaRPr lang="el-GR" sz="1600" dirty="0">
              <a:latin typeface="Arial"/>
              <a:cs typeface="Arial"/>
            </a:endParaRPr>
          </a:p>
        </p:txBody>
      </p:sp>
      <p:sp>
        <p:nvSpPr>
          <p:cNvPr id="15" name="Title 1"/>
          <p:cNvSpPr>
            <a:spLocks noGrp="1"/>
          </p:cNvSpPr>
          <p:nvPr>
            <p:ph type="title"/>
          </p:nvPr>
        </p:nvSpPr>
        <p:spPr>
          <a:xfrm>
            <a:off x="395536" y="404664"/>
            <a:ext cx="8291264" cy="508918"/>
          </a:xfrm>
        </p:spPr>
        <p:txBody>
          <a:bodyPr>
            <a:noAutofit/>
          </a:bodyPr>
          <a:lstStyle/>
          <a:p>
            <a:pPr lvl="1" algn="ctr" rtl="0">
              <a:spcBef>
                <a:spcPct val="0"/>
              </a:spcBef>
            </a:pPr>
            <a:r>
              <a:rPr lang="el-GR" sz="2800" dirty="0">
                <a:latin typeface="Arial"/>
                <a:cs typeface="Arial"/>
              </a:rPr>
              <a:t>Πρόγραμμα ΕΣΠΑ</a:t>
            </a:r>
            <a:endParaRPr lang="en-US" sz="2800" dirty="0">
              <a:latin typeface="Arial"/>
              <a:cs typeface="Arial"/>
            </a:endParaRPr>
          </a:p>
        </p:txBody>
      </p:sp>
    </p:spTree>
    <p:extLst>
      <p:ext uri="{BB962C8B-B14F-4D97-AF65-F5344CB8AC3E}">
        <p14:creationId xmlns:p14="http://schemas.microsoft.com/office/powerpoint/2010/main" val="2596588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332656"/>
            <a:ext cx="8229600" cy="648072"/>
          </a:xfrm>
        </p:spPr>
        <p:txBody>
          <a:bodyPr>
            <a:normAutofit/>
          </a:bodyPr>
          <a:lstStyle/>
          <a:p>
            <a:r>
              <a:rPr lang="el-GR" sz="3200" dirty="0"/>
              <a:t>Κύρια χρηματοδοτικά εργαλεία</a:t>
            </a:r>
            <a:endParaRPr lang="en-US" sz="3200" dirty="0"/>
          </a:p>
        </p:txBody>
      </p:sp>
      <p:sp>
        <p:nvSpPr>
          <p:cNvPr id="2" name="Rectangle 1"/>
          <p:cNvSpPr/>
          <p:nvPr/>
        </p:nvSpPr>
        <p:spPr>
          <a:xfrm>
            <a:off x="395536" y="980729"/>
            <a:ext cx="8280920" cy="5740034"/>
          </a:xfrm>
          <a:prstGeom prst="rect">
            <a:avLst/>
          </a:prstGeom>
        </p:spPr>
        <p:txBody>
          <a:bodyPr wrap="square">
            <a:spAutoFit/>
          </a:bodyPr>
          <a:lstStyle/>
          <a:p>
            <a:endParaRPr lang="el-GR" sz="1600" dirty="0">
              <a:latin typeface="Arial"/>
              <a:cs typeface="Arial"/>
            </a:endParaRPr>
          </a:p>
          <a:p>
            <a:pPr marL="285750" indent="-285750" algn="just">
              <a:lnSpc>
                <a:spcPct val="150000"/>
              </a:lnSpc>
              <a:buFont typeface="Arial"/>
              <a:buChar char="•"/>
            </a:pPr>
            <a:r>
              <a:rPr lang="el-GR" sz="1600" b="1" dirty="0">
                <a:latin typeface="Arial"/>
                <a:cs typeface="Arial"/>
              </a:rPr>
              <a:t>Η Χρηματοδοτική Μίσθωση (</a:t>
            </a:r>
            <a:r>
              <a:rPr lang="en-US" sz="1600" b="1" dirty="0">
                <a:latin typeface="Arial"/>
                <a:cs typeface="Arial"/>
              </a:rPr>
              <a:t>leasing)</a:t>
            </a:r>
            <a:r>
              <a:rPr lang="el-GR" sz="1600" b="1" dirty="0">
                <a:latin typeface="Arial"/>
                <a:cs typeface="Arial"/>
              </a:rPr>
              <a:t>:</a:t>
            </a:r>
            <a:r>
              <a:rPr lang="el-GR" sz="1600" dirty="0">
                <a:latin typeface="Arial"/>
                <a:cs typeface="Arial"/>
              </a:rPr>
              <a:t> είναι ένας ολοκληρωμένος χρηματοδοτικός μηχανισμός που δίνει τη δυνατότητα σε μια επιχείρηση να δημιουργήσει ή να επεκτείνει τον παραγωγικό εξοπλισμό της χωρίς να διαθέσει τα δικά της κεφάλαια.</a:t>
            </a:r>
          </a:p>
          <a:p>
            <a:pPr marL="285750" indent="-285750" algn="just">
              <a:lnSpc>
                <a:spcPct val="150000"/>
              </a:lnSpc>
              <a:buFont typeface="Arial"/>
              <a:buChar char="•"/>
            </a:pPr>
            <a:endParaRPr lang="el-GR" sz="1600" dirty="0">
              <a:latin typeface="Arial"/>
              <a:cs typeface="Arial"/>
            </a:endParaRPr>
          </a:p>
          <a:p>
            <a:pPr marL="285750" indent="-285750" algn="just">
              <a:lnSpc>
                <a:spcPct val="150000"/>
              </a:lnSpc>
              <a:buFont typeface="Arial"/>
              <a:buChar char="•"/>
            </a:pPr>
            <a:r>
              <a:rPr lang="el-GR" sz="1600" b="1" dirty="0">
                <a:latin typeface="Arial"/>
                <a:cs typeface="Arial"/>
              </a:rPr>
              <a:t>Η πρακτόρευση επιχειρηματικών απαιτήσεων (</a:t>
            </a:r>
            <a:r>
              <a:rPr lang="en-US" sz="1600" b="1" dirty="0">
                <a:latin typeface="Arial"/>
                <a:cs typeface="Arial"/>
              </a:rPr>
              <a:t>factoring)</a:t>
            </a:r>
            <a:r>
              <a:rPr lang="el-GR" sz="1600" b="1" dirty="0">
                <a:latin typeface="Arial"/>
                <a:cs typeface="Arial"/>
              </a:rPr>
              <a:t>: </a:t>
            </a:r>
            <a:r>
              <a:rPr lang="el-GR" sz="1600" dirty="0">
                <a:latin typeface="Arial"/>
                <a:cs typeface="Arial"/>
              </a:rPr>
              <a:t>Το factoring είναι μια μορφή χρηματοδότησης και υπηρεσίας διαχείρισης πιστωτικών απαιτήσεων που παρέχεται από μια εταιρεία factoring σε μια άλλη επιχείρηση. </a:t>
            </a:r>
          </a:p>
          <a:p>
            <a:pPr marL="285750" indent="-285750" algn="just">
              <a:lnSpc>
                <a:spcPct val="150000"/>
              </a:lnSpc>
              <a:buFont typeface="Arial"/>
              <a:buChar char="•"/>
            </a:pPr>
            <a:endParaRPr lang="el-GR" sz="1600" dirty="0">
              <a:latin typeface="Arial"/>
              <a:cs typeface="Arial"/>
            </a:endParaRPr>
          </a:p>
          <a:p>
            <a:pPr marL="285750" indent="-285750" algn="just">
              <a:lnSpc>
                <a:spcPct val="150000"/>
              </a:lnSpc>
              <a:buFont typeface="Arial"/>
              <a:buChar char="•"/>
            </a:pPr>
            <a:r>
              <a:rPr lang="el-GR" sz="1600" b="1" dirty="0">
                <a:latin typeface="Arial"/>
                <a:cs typeface="Arial"/>
              </a:rPr>
              <a:t>Χρηματοδότηση από Ευρωπαϊκούς φορείς: </a:t>
            </a:r>
            <a:r>
              <a:rPr lang="el-GR" sz="1600" dirty="0">
                <a:latin typeface="Arial"/>
                <a:cs typeface="Arial"/>
              </a:rPr>
              <a:t>Η Ευρωπαϊκή Ένωση χρηματοδοτεί μια σειρά έργων και προγραμμάτων. Εφαρμόζει αυστηρούς κανόνες για τον συστηματικό έλεγχο του τρόπου χρησιμοποίησης των κονδυλίων και για να διασφαλίσει τη διάθεση των χρημάτων με διαφανή και υπεύθυνο τρόπο.</a:t>
            </a:r>
          </a:p>
          <a:p>
            <a:pPr marL="285750" indent="-285750" algn="just">
              <a:lnSpc>
                <a:spcPct val="150000"/>
              </a:lnSpc>
              <a:buFont typeface="Arial"/>
              <a:buChar char="•"/>
            </a:pPr>
            <a:endParaRPr lang="el-GR" dirty="0">
              <a:latin typeface="Arial"/>
              <a:cs typeface="Arial"/>
            </a:endParaRPr>
          </a:p>
          <a:p>
            <a:pPr marL="285750" indent="-285750">
              <a:buFont typeface="Arial"/>
              <a:buChar char="•"/>
            </a:pPr>
            <a:endParaRPr lang="el-GR" dirty="0"/>
          </a:p>
          <a:p>
            <a:pPr marL="285750" indent="-285750">
              <a:buFont typeface="Arial"/>
              <a:buChar char="•"/>
            </a:pPr>
            <a:endParaRPr lang="en-US" dirty="0"/>
          </a:p>
        </p:txBody>
      </p:sp>
    </p:spTree>
    <p:extLst>
      <p:ext uri="{BB962C8B-B14F-4D97-AF65-F5344CB8AC3E}">
        <p14:creationId xmlns:p14="http://schemas.microsoft.com/office/powerpoint/2010/main" val="29548611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Rectangle 1"/>
          <p:cNvSpPr/>
          <p:nvPr/>
        </p:nvSpPr>
        <p:spPr>
          <a:xfrm>
            <a:off x="467544" y="1266626"/>
            <a:ext cx="8136904" cy="3026470"/>
          </a:xfrm>
          <a:prstGeom prst="rect">
            <a:avLst/>
          </a:prstGeom>
        </p:spPr>
        <p:txBody>
          <a:bodyPr wrap="square">
            <a:spAutoFit/>
          </a:bodyPr>
          <a:lstStyle/>
          <a:p>
            <a:pPr algn="just">
              <a:lnSpc>
                <a:spcPct val="150000"/>
              </a:lnSpc>
            </a:pPr>
            <a:r>
              <a:rPr lang="el-GR" sz="1600" dirty="0">
                <a:latin typeface="Arial"/>
                <a:cs typeface="Arial"/>
              </a:rPr>
              <a:t>Στο πρόγραμμα ΕΣΠΑ μπορούν να συμμετέχουν υφιστάμενες και νέες πολύ μικρές και μικρές επιχειρήσεις που δραστηριοποιούνται στους στρατηγικούς τομείς προτεραιότητας και τηρούν βιβλία Β΄ και Γ' κατηγορίας. </a:t>
            </a:r>
          </a:p>
          <a:p>
            <a:pPr algn="just">
              <a:lnSpc>
                <a:spcPct val="150000"/>
              </a:lnSpc>
            </a:pPr>
            <a:endParaRPr lang="el-GR" sz="1600" dirty="0">
              <a:latin typeface="Arial"/>
              <a:cs typeface="Arial"/>
            </a:endParaRPr>
          </a:p>
          <a:p>
            <a:pPr algn="just">
              <a:lnSpc>
                <a:spcPct val="150000"/>
              </a:lnSpc>
            </a:pPr>
            <a:r>
              <a:rPr lang="el-GR" sz="1600" dirty="0">
                <a:latin typeface="Arial"/>
                <a:cs typeface="Arial"/>
              </a:rPr>
              <a:t>Επιδοτούνται με ποσό 15.000€ έως 200.000€. Η χρηματοδότηση καλύπτει το 40% των επιλέξιμών δαπανών και προσαυξάνεται κατά 10%, φτάνοντας στο 50% στην περίπτωση πρόσληψης νέου προσωπικού.</a:t>
            </a:r>
            <a:endParaRPr lang="en-US" sz="1600" dirty="0">
              <a:latin typeface="Arial"/>
              <a:cs typeface="Arial"/>
            </a:endParaRPr>
          </a:p>
          <a:p>
            <a:pPr algn="just">
              <a:lnSpc>
                <a:spcPct val="150000"/>
              </a:lnSpc>
            </a:pPr>
            <a:endParaRPr lang="el-GR" sz="1600" dirty="0">
              <a:latin typeface="Arial"/>
              <a:cs typeface="Arial"/>
            </a:endParaRPr>
          </a:p>
        </p:txBody>
      </p:sp>
      <p:sp>
        <p:nvSpPr>
          <p:cNvPr id="15" name="Title 1"/>
          <p:cNvSpPr>
            <a:spLocks noGrp="1"/>
          </p:cNvSpPr>
          <p:nvPr>
            <p:ph type="title"/>
          </p:nvPr>
        </p:nvSpPr>
        <p:spPr>
          <a:xfrm>
            <a:off x="395536" y="476672"/>
            <a:ext cx="8291264" cy="508918"/>
          </a:xfrm>
        </p:spPr>
        <p:txBody>
          <a:bodyPr>
            <a:noAutofit/>
          </a:bodyPr>
          <a:lstStyle/>
          <a:p>
            <a:pPr lvl="1" algn="ctr" rtl="0">
              <a:spcBef>
                <a:spcPct val="0"/>
              </a:spcBef>
            </a:pPr>
            <a:r>
              <a:rPr lang="el-GR" sz="2800" dirty="0">
                <a:latin typeface="Arial"/>
                <a:cs typeface="Arial"/>
              </a:rPr>
              <a:t>Πρόγραμμα ΕΣΠΑ</a:t>
            </a:r>
            <a:endParaRPr lang="en-US" sz="2800" dirty="0">
              <a:latin typeface="Arial"/>
              <a:cs typeface="Arial"/>
            </a:endParaRPr>
          </a:p>
        </p:txBody>
      </p:sp>
      <p:pic>
        <p:nvPicPr>
          <p:cNvPr id="3" name="Picture 2"/>
          <p:cNvPicPr>
            <a:picLocks noChangeAspect="1"/>
          </p:cNvPicPr>
          <p:nvPr/>
        </p:nvPicPr>
        <p:blipFill>
          <a:blip r:embed="rId8"/>
          <a:stretch>
            <a:fillRect/>
          </a:stretch>
        </p:blipFill>
        <p:spPr>
          <a:xfrm>
            <a:off x="2771800" y="4363928"/>
            <a:ext cx="3528392" cy="1855251"/>
          </a:xfrm>
          <a:prstGeom prst="rect">
            <a:avLst/>
          </a:prstGeom>
        </p:spPr>
      </p:pic>
    </p:spTree>
    <p:extLst>
      <p:ext uri="{BB962C8B-B14F-4D97-AF65-F5344CB8AC3E}">
        <p14:creationId xmlns:p14="http://schemas.microsoft.com/office/powerpoint/2010/main" val="1180046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Rectangle 1"/>
          <p:cNvSpPr/>
          <p:nvPr/>
        </p:nvSpPr>
        <p:spPr>
          <a:xfrm>
            <a:off x="467544" y="1185326"/>
            <a:ext cx="8136904" cy="2657138"/>
          </a:xfrm>
          <a:prstGeom prst="rect">
            <a:avLst/>
          </a:prstGeom>
        </p:spPr>
        <p:txBody>
          <a:bodyPr wrap="square">
            <a:spAutoFit/>
          </a:bodyPr>
          <a:lstStyle/>
          <a:p>
            <a:pPr algn="just">
              <a:lnSpc>
                <a:spcPct val="150000"/>
              </a:lnSpc>
            </a:pPr>
            <a:r>
              <a:rPr lang="el-GR" sz="1600" dirty="0">
                <a:latin typeface="Arial"/>
                <a:cs typeface="Arial"/>
              </a:rPr>
              <a:t>Το πρόγραμμα «για την ανταγωνιστικότητα των επιχειρήσεων και τις Μικρο Μεσαίες Επιχειρήσεις (Competitiveness of Enterprises and SMEs – COSME)» από την Ευρωπαϊκή Επιτροπή, το οποίο αποτελεί τη συνέχεια του Προγράμματος Πλαίσιο για την Ανταγωνιστικότητα και την Καινοτομία (CIP), απευθύνεται σε επιχειρηματίες που ενδιαφέρονται για χρηματοδότηση της εταιρείας τους, σε πολίτες που ενδιαφέρονται να ιδρύσουν ή να αναπτύξουν μια επιχείρηση, αλλά και σε κρατικές αρχές που διαμορφώνουν ή εφαρμόζουν </a:t>
            </a:r>
            <a:r>
              <a:rPr lang="el-GR" sz="1600">
                <a:latin typeface="Arial"/>
                <a:cs typeface="Arial"/>
              </a:rPr>
              <a:t>σχετικές πολιτικές.</a:t>
            </a:r>
            <a:endParaRPr lang="el-GR" sz="1600" dirty="0">
              <a:latin typeface="Arial"/>
              <a:cs typeface="Arial"/>
            </a:endParaRPr>
          </a:p>
        </p:txBody>
      </p:sp>
      <p:sp>
        <p:nvSpPr>
          <p:cNvPr id="15" name="Title 1"/>
          <p:cNvSpPr>
            <a:spLocks noGrp="1"/>
          </p:cNvSpPr>
          <p:nvPr>
            <p:ph type="title"/>
          </p:nvPr>
        </p:nvSpPr>
        <p:spPr>
          <a:xfrm>
            <a:off x="395536" y="476672"/>
            <a:ext cx="8291264" cy="508918"/>
          </a:xfrm>
        </p:spPr>
        <p:txBody>
          <a:bodyPr>
            <a:noAutofit/>
          </a:bodyPr>
          <a:lstStyle/>
          <a:p>
            <a:pPr lvl="1" algn="ctr" rtl="0">
              <a:spcBef>
                <a:spcPct val="0"/>
              </a:spcBef>
            </a:pPr>
            <a:r>
              <a:rPr lang="el-GR" sz="2800" dirty="0">
                <a:latin typeface="Arial"/>
                <a:cs typeface="Arial"/>
              </a:rPr>
              <a:t>Πρόγραμμα </a:t>
            </a:r>
            <a:r>
              <a:rPr lang="el-GR" sz="2800" dirty="0"/>
              <a:t>COSME</a:t>
            </a:r>
            <a:r>
              <a:rPr lang="en-US" sz="2800" dirty="0">
                <a:effectLst/>
              </a:rPr>
              <a:t> </a:t>
            </a:r>
            <a:endParaRPr lang="en-US" sz="2800" dirty="0">
              <a:latin typeface="Arial"/>
              <a:cs typeface="Arial"/>
            </a:endParaRPr>
          </a:p>
        </p:txBody>
      </p:sp>
    </p:spTree>
    <p:extLst>
      <p:ext uri="{BB962C8B-B14F-4D97-AF65-F5344CB8AC3E}">
        <p14:creationId xmlns:p14="http://schemas.microsoft.com/office/powerpoint/2010/main" val="35202287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Rectangle 1"/>
          <p:cNvSpPr/>
          <p:nvPr/>
        </p:nvSpPr>
        <p:spPr>
          <a:xfrm>
            <a:off x="467544" y="1185326"/>
            <a:ext cx="8136904" cy="4503798"/>
          </a:xfrm>
          <a:prstGeom prst="rect">
            <a:avLst/>
          </a:prstGeom>
        </p:spPr>
        <p:txBody>
          <a:bodyPr wrap="square">
            <a:spAutoFit/>
          </a:bodyPr>
          <a:lstStyle/>
          <a:p>
            <a:pPr algn="just">
              <a:lnSpc>
                <a:spcPct val="150000"/>
              </a:lnSpc>
            </a:pPr>
            <a:r>
              <a:rPr lang="el-GR" sz="1600" dirty="0">
                <a:latin typeface="Arial"/>
                <a:cs typeface="Arial"/>
              </a:rPr>
              <a:t>Το πρόγραμμα αναπτύχθηκε από την Ευρωπαϊκή Επιτροπή και το Ευρωπαϊκό Ταμείο Επενδύσεων (ΕΤαΕ), το οποίο ανήκει στον Όμιλο της Ευρωπαϊκής Τράπεζας Επενδύσεων.</a:t>
            </a:r>
          </a:p>
          <a:p>
            <a:pPr algn="just">
              <a:lnSpc>
                <a:spcPct val="150000"/>
              </a:lnSpc>
            </a:pPr>
            <a:endParaRPr lang="el-GR" sz="1600" dirty="0">
              <a:latin typeface="Arial"/>
              <a:cs typeface="Arial"/>
            </a:endParaRPr>
          </a:p>
          <a:p>
            <a:pPr algn="just">
              <a:lnSpc>
                <a:spcPct val="150000"/>
              </a:lnSpc>
            </a:pPr>
            <a:r>
              <a:rPr lang="el-GR" sz="1600" dirty="0">
                <a:latin typeface="Arial"/>
                <a:cs typeface="Arial"/>
              </a:rPr>
              <a:t>Το πρόγραμμα JEREMIE (Joint European Resources for Small and Mediumsized Enterprises – Κοινοί ευρωπαϊκοί πόροι για τις μικρές και μεσαίες επιχειρήσεις) παρέχει στα κράτη μέλη της Ευρωπαϊκής Ένωσης, μέσω των εθνικών και περιφερειακών Διαχειριστικών Αρχών τους, τη δυνατότητα να χρησιμοποιούν μέρος των ενισχύσεων που λαμβάνουν, για τη χρηματοδότηση μικρομεσαίων επιχειρήσεων με ίδια κεφάλαια, δάνεια ή εγγυήσεις, μέσω ενός ταμείου ανακυκλούμενων πιστώσεων («Ταμείο Χαρτοφυλακίου»), το οποίο λειτουργεί ως κεντρικός φορέας διοχέτευσης των πόρων (fund of funds). </a:t>
            </a:r>
          </a:p>
        </p:txBody>
      </p:sp>
      <p:sp>
        <p:nvSpPr>
          <p:cNvPr id="15" name="Title 1"/>
          <p:cNvSpPr>
            <a:spLocks noGrp="1"/>
          </p:cNvSpPr>
          <p:nvPr>
            <p:ph type="title"/>
          </p:nvPr>
        </p:nvSpPr>
        <p:spPr>
          <a:xfrm>
            <a:off x="395536" y="476672"/>
            <a:ext cx="8291264" cy="508918"/>
          </a:xfrm>
        </p:spPr>
        <p:txBody>
          <a:bodyPr>
            <a:noAutofit/>
          </a:bodyPr>
          <a:lstStyle/>
          <a:p>
            <a:pPr lvl="1" algn="ctr" rtl="0">
              <a:spcBef>
                <a:spcPct val="0"/>
              </a:spcBef>
            </a:pPr>
            <a:r>
              <a:rPr lang="el-GR" sz="2800" dirty="0">
                <a:latin typeface="Arial"/>
                <a:cs typeface="Arial"/>
              </a:rPr>
              <a:t>Πρόγραμμα </a:t>
            </a:r>
            <a:r>
              <a:rPr lang="el-GR" sz="2800" dirty="0"/>
              <a:t>JEREMIE </a:t>
            </a:r>
            <a:endParaRPr lang="en-US" sz="2800" dirty="0">
              <a:latin typeface="Arial"/>
              <a:cs typeface="Arial"/>
            </a:endParaRPr>
          </a:p>
        </p:txBody>
      </p:sp>
    </p:spTree>
    <p:extLst>
      <p:ext uri="{BB962C8B-B14F-4D97-AF65-F5344CB8AC3E}">
        <p14:creationId xmlns:p14="http://schemas.microsoft.com/office/powerpoint/2010/main" val="3627393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332656"/>
            <a:ext cx="8229600" cy="648072"/>
          </a:xfrm>
        </p:spPr>
        <p:txBody>
          <a:bodyPr>
            <a:normAutofit/>
          </a:bodyPr>
          <a:lstStyle/>
          <a:p>
            <a:r>
              <a:rPr lang="el-GR" sz="3200" dirty="0">
                <a:latin typeface="Arial"/>
                <a:cs typeface="Arial"/>
              </a:rPr>
              <a:t>Οι σκοποί της χρηματοδότησης </a:t>
            </a:r>
            <a:endParaRPr lang="en-US" sz="3200" dirty="0"/>
          </a:p>
        </p:txBody>
      </p:sp>
      <p:sp>
        <p:nvSpPr>
          <p:cNvPr id="16" name="21 - Ορθογώνιο"/>
          <p:cNvSpPr/>
          <p:nvPr/>
        </p:nvSpPr>
        <p:spPr>
          <a:xfrm>
            <a:off x="573182" y="1313086"/>
            <a:ext cx="7959258" cy="5155259"/>
          </a:xfrm>
          <a:prstGeom prst="rect">
            <a:avLst/>
          </a:prstGeom>
        </p:spPr>
        <p:txBody>
          <a:bodyPr wrap="square">
            <a:spAutoFit/>
          </a:bodyPr>
          <a:lstStyle/>
          <a:p>
            <a:pPr algn="just">
              <a:lnSpc>
                <a:spcPct val="150000"/>
              </a:lnSpc>
            </a:pPr>
            <a:r>
              <a:rPr lang="el-GR" sz="1600" dirty="0">
                <a:latin typeface="Arial"/>
                <a:cs typeface="Arial"/>
              </a:rPr>
              <a:t>Η χρηματοδότηση καλύπτει σκοπούς της επιχείρησης οι κυριότεροι από τους οποίους μπορεί να είναι η εξεύρεση χρηματικών μέσων για την :</a:t>
            </a:r>
          </a:p>
          <a:p>
            <a:pPr algn="just">
              <a:lnSpc>
                <a:spcPct val="150000"/>
              </a:lnSpc>
            </a:pPr>
            <a:endParaRPr lang="el-GR" sz="1600" dirty="0">
              <a:latin typeface="Arial"/>
              <a:cs typeface="Arial"/>
            </a:endParaRPr>
          </a:p>
          <a:p>
            <a:pPr marL="285750" indent="-285750" algn="just">
              <a:lnSpc>
                <a:spcPct val="150000"/>
              </a:lnSpc>
              <a:buFont typeface="Arial"/>
              <a:buChar char="•"/>
            </a:pPr>
            <a:r>
              <a:rPr lang="el-GR" sz="1600" dirty="0">
                <a:latin typeface="Arial"/>
                <a:cs typeface="Arial"/>
              </a:rPr>
              <a:t>παραγωγική διαδικασία της επιχείρησης, όπως για την αγορά, την απόκτηση και εξασφάλιση των απαιτούμενων προκειμένου να λειτουργήσει η παραγωγική διαδικασία</a:t>
            </a:r>
          </a:p>
          <a:p>
            <a:pPr marL="285750" indent="-285750" algn="just">
              <a:lnSpc>
                <a:spcPct val="150000"/>
              </a:lnSpc>
              <a:buFont typeface="Arial"/>
              <a:buChar char="•"/>
            </a:pPr>
            <a:endParaRPr lang="el-GR" sz="1600" dirty="0">
              <a:latin typeface="Arial"/>
              <a:cs typeface="Arial"/>
            </a:endParaRPr>
          </a:p>
          <a:p>
            <a:pPr marL="285750" indent="-285750" algn="just">
              <a:lnSpc>
                <a:spcPct val="150000"/>
              </a:lnSpc>
              <a:buFont typeface="Arial"/>
              <a:buChar char="•"/>
            </a:pPr>
            <a:r>
              <a:rPr lang="el-GR" sz="1600" dirty="0">
                <a:latin typeface="Arial"/>
                <a:cs typeface="Arial"/>
              </a:rPr>
              <a:t>αγορά παραγωγικών επενδύσεων που είναι αναγκαίες στην παραγωγική διαδικασία για τη βιωσιμότητα, τη λειτουργικότητα και την ανάπτυξη της επιχείρησης, όπως τις επενδύσεις αντικατάστασης, εκσυγχρονισμού και επέκτασης</a:t>
            </a:r>
          </a:p>
          <a:p>
            <a:pPr marL="285750" indent="-285750" algn="just">
              <a:lnSpc>
                <a:spcPct val="150000"/>
              </a:lnSpc>
              <a:buFont typeface="Arial"/>
              <a:buChar char="•"/>
            </a:pPr>
            <a:endParaRPr lang="el-GR" sz="1600" dirty="0">
              <a:latin typeface="Arial"/>
              <a:cs typeface="Arial"/>
            </a:endParaRPr>
          </a:p>
          <a:p>
            <a:pPr marL="285750" indent="-285750" algn="just">
              <a:lnSpc>
                <a:spcPct val="150000"/>
              </a:lnSpc>
              <a:buFont typeface="Arial"/>
              <a:buChar char="•"/>
            </a:pPr>
            <a:r>
              <a:rPr lang="el-GR" sz="1600" dirty="0">
                <a:latin typeface="Arial"/>
                <a:cs typeface="Arial"/>
              </a:rPr>
              <a:t>εξυπηρέτηση και εξόφληση των πιστωτικών και δανειακών υποχρεώσεων που δημιουργούνται με τη χρηματοδότηση</a:t>
            </a:r>
          </a:p>
          <a:p>
            <a:pPr algn="r">
              <a:lnSpc>
                <a:spcPct val="150000"/>
              </a:lnSpc>
            </a:pPr>
            <a:r>
              <a:rPr lang="el-GR" sz="1200" dirty="0">
                <a:latin typeface="Arial"/>
                <a:cs typeface="Arial"/>
              </a:rPr>
              <a:t>(Megginson, W., Scott, C., 2004)</a:t>
            </a:r>
          </a:p>
        </p:txBody>
      </p:sp>
    </p:spTree>
    <p:extLst>
      <p:ext uri="{BB962C8B-B14F-4D97-AF65-F5344CB8AC3E}">
        <p14:creationId xmlns:p14="http://schemas.microsoft.com/office/powerpoint/2010/main" val="161985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itle 1"/>
          <p:cNvSpPr>
            <a:spLocks noGrp="1"/>
          </p:cNvSpPr>
          <p:nvPr>
            <p:ph type="title"/>
          </p:nvPr>
        </p:nvSpPr>
        <p:spPr>
          <a:xfrm>
            <a:off x="457200" y="332656"/>
            <a:ext cx="8229600" cy="648072"/>
          </a:xfrm>
        </p:spPr>
        <p:txBody>
          <a:bodyPr>
            <a:normAutofit/>
          </a:bodyPr>
          <a:lstStyle/>
          <a:p>
            <a:r>
              <a:rPr lang="el-GR" sz="3200" dirty="0">
                <a:latin typeface="Arial"/>
                <a:cs typeface="Arial"/>
              </a:rPr>
              <a:t>Οι σκοποί της χρηματοδότησης </a:t>
            </a:r>
            <a:endParaRPr lang="en-US" sz="3200" dirty="0"/>
          </a:p>
        </p:txBody>
      </p:sp>
      <p:sp>
        <p:nvSpPr>
          <p:cNvPr id="16" name="21 - Ορθογώνιο"/>
          <p:cNvSpPr/>
          <p:nvPr/>
        </p:nvSpPr>
        <p:spPr>
          <a:xfrm>
            <a:off x="573182" y="1313086"/>
            <a:ext cx="7959258" cy="2934137"/>
          </a:xfrm>
          <a:prstGeom prst="rect">
            <a:avLst/>
          </a:prstGeom>
        </p:spPr>
        <p:txBody>
          <a:bodyPr wrap="square">
            <a:spAutoFit/>
          </a:bodyPr>
          <a:lstStyle/>
          <a:p>
            <a:pPr marL="285750" indent="-285750" algn="just">
              <a:lnSpc>
                <a:spcPct val="150000"/>
              </a:lnSpc>
              <a:buFont typeface="Arial"/>
              <a:buChar char="•"/>
            </a:pPr>
            <a:r>
              <a:rPr lang="el-GR" sz="1600" dirty="0">
                <a:latin typeface="Arial"/>
                <a:cs typeface="Arial"/>
              </a:rPr>
              <a:t>χρηματική ετοιμότητα και ασφάλεια της επιχείρησης, όπως για τη διασφάλιση της ισορροπίας και της ρευστότητας.</a:t>
            </a:r>
          </a:p>
          <a:p>
            <a:pPr algn="just">
              <a:lnSpc>
                <a:spcPct val="150000"/>
              </a:lnSpc>
            </a:pPr>
            <a:endParaRPr lang="el-GR" sz="1600" dirty="0">
              <a:latin typeface="Arial"/>
              <a:cs typeface="Arial"/>
            </a:endParaRPr>
          </a:p>
          <a:p>
            <a:pPr marL="285750" indent="-285750" algn="just">
              <a:lnSpc>
                <a:spcPct val="150000"/>
              </a:lnSpc>
              <a:buFont typeface="Arial"/>
              <a:buChar char="•"/>
            </a:pPr>
            <a:r>
              <a:rPr lang="el-GR" sz="1600" dirty="0">
                <a:latin typeface="Arial"/>
                <a:cs typeface="Arial"/>
              </a:rPr>
              <a:t>χρηματοοικονομικές επενδύσεις, όπως για τοποθέτηση σε κρατικά ομόλογα, μετοχές άλλων επιχειρήσεων ή αμοιβαία κεφάλαια. </a:t>
            </a:r>
          </a:p>
          <a:p>
            <a:pPr marL="285750" indent="-285750" algn="just">
              <a:lnSpc>
                <a:spcPct val="150000"/>
              </a:lnSpc>
              <a:buFont typeface="Arial"/>
              <a:buChar char="•"/>
            </a:pPr>
            <a:endParaRPr lang="el-GR" sz="1600" dirty="0">
              <a:latin typeface="Arial"/>
              <a:cs typeface="Arial"/>
            </a:endParaRPr>
          </a:p>
          <a:p>
            <a:pPr algn="r">
              <a:lnSpc>
                <a:spcPct val="150000"/>
              </a:lnSpc>
            </a:pPr>
            <a:r>
              <a:rPr lang="el-GR" sz="1200" dirty="0">
                <a:latin typeface="Arial"/>
                <a:cs typeface="Arial"/>
              </a:rPr>
              <a:t>(Megginson, W., Scott, C., 2004)</a:t>
            </a:r>
          </a:p>
          <a:p>
            <a:pPr marL="285750" indent="-285750" algn="just">
              <a:lnSpc>
                <a:spcPct val="150000"/>
              </a:lnSpc>
              <a:buFont typeface="Arial"/>
              <a:buChar char="•"/>
            </a:pPr>
            <a:endParaRPr lang="el-GR" sz="1600" dirty="0">
              <a:latin typeface="Arial"/>
              <a:cs typeface="Arial"/>
            </a:endParaRPr>
          </a:p>
        </p:txBody>
      </p:sp>
      <p:pic>
        <p:nvPicPr>
          <p:cNvPr id="17" name="Picture 16"/>
          <p:cNvPicPr>
            <a:picLocks noChangeAspect="1"/>
          </p:cNvPicPr>
          <p:nvPr/>
        </p:nvPicPr>
        <p:blipFill>
          <a:blip r:embed="rId8"/>
          <a:stretch>
            <a:fillRect/>
          </a:stretch>
        </p:blipFill>
        <p:spPr>
          <a:xfrm>
            <a:off x="3316312" y="4149080"/>
            <a:ext cx="2759348" cy="1841003"/>
          </a:xfrm>
          <a:prstGeom prst="rect">
            <a:avLst/>
          </a:prstGeom>
        </p:spPr>
      </p:pic>
    </p:spTree>
    <p:extLst>
      <p:ext uri="{BB962C8B-B14F-4D97-AF65-F5344CB8AC3E}">
        <p14:creationId xmlns:p14="http://schemas.microsoft.com/office/powerpoint/2010/main" val="48255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A9B84B88-B7CD-ECB8-012E-B599F98C83F0}"/>
              </a:ext>
            </a:extLst>
          </p:cNvPr>
          <p:cNvGrpSpPr/>
          <p:nvPr/>
        </p:nvGrpSpPr>
        <p:grpSpPr>
          <a:xfrm>
            <a:off x="182134" y="5733258"/>
            <a:ext cx="8779731" cy="1224531"/>
            <a:chOff x="107504" y="5733258"/>
            <a:chExt cx="8928992" cy="1224531"/>
          </a:xfrm>
        </p:grpSpPr>
        <p:pic>
          <p:nvPicPr>
            <p:cNvPr id="14" name="Picture 3" descr="G:\Katia\Διδακτορική Διατριβή\Kείμενο\Εικόνες\slide2.jpg">
              <a:extLst>
                <a:ext uri="{FF2B5EF4-FFF2-40B4-BE49-F238E27FC236}">
                  <a16:creationId xmlns:a16="http://schemas.microsoft.com/office/drawing/2014/main" id="{87F088C5-2C02-97CF-2C82-639444B3125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5" name="Γραφικό 14" descr="Ψάρι με συμπαγές γέμισμα">
              <a:extLst>
                <a:ext uri="{FF2B5EF4-FFF2-40B4-BE49-F238E27FC236}">
                  <a16:creationId xmlns:a16="http://schemas.microsoft.com/office/drawing/2014/main" id="{3B0F0E4A-798C-0A19-B3E9-F41EE8F14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6" name="Γραφικό 15" descr="Ψάρι με συμπαγές γέμισμα">
              <a:extLst>
                <a:ext uri="{FF2B5EF4-FFF2-40B4-BE49-F238E27FC236}">
                  <a16:creationId xmlns:a16="http://schemas.microsoft.com/office/drawing/2014/main" id="{E4B6663C-EC3F-4863-C331-17D15AC6B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7" name="Γραφικό 16" descr="Ανταγωνισμός με συμπαγές γέμισμα">
              <a:extLst>
                <a:ext uri="{FF2B5EF4-FFF2-40B4-BE49-F238E27FC236}">
                  <a16:creationId xmlns:a16="http://schemas.microsoft.com/office/drawing/2014/main" id="{D3D93DEC-19AB-A516-5802-10DE21582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grpSp>
        <p:nvGrpSpPr>
          <p:cNvPr id="31" name="30 - Ομάδα"/>
          <p:cNvGrpSpPr/>
          <p:nvPr/>
        </p:nvGrpSpPr>
        <p:grpSpPr>
          <a:xfrm>
            <a:off x="0" y="185467"/>
            <a:ext cx="9144017" cy="6458242"/>
            <a:chOff x="65835" y="185774"/>
            <a:chExt cx="9012330" cy="5835513"/>
          </a:xfrm>
        </p:grpSpPr>
        <p:sp>
          <p:nvSpPr>
            <p:cNvPr id="23" name="22 - Ορθογώνιο"/>
            <p:cNvSpPr/>
            <p:nvPr/>
          </p:nvSpPr>
          <p:spPr>
            <a:xfrm>
              <a:off x="251520" y="185774"/>
              <a:ext cx="8640944" cy="5835513"/>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p>
          </p:txBody>
        </p:sp>
        <p:grpSp>
          <p:nvGrpSpPr>
            <p:cNvPr id="27" name="26 - Ομάδα"/>
            <p:cNvGrpSpPr/>
            <p:nvPr/>
          </p:nvGrpSpPr>
          <p:grpSpPr>
            <a:xfrm>
              <a:off x="251520" y="188640"/>
              <a:ext cx="8640944" cy="576064"/>
              <a:chOff x="251520" y="188640"/>
              <a:chExt cx="8640960" cy="576064"/>
            </a:xfrm>
          </p:grpSpPr>
          <p:sp>
            <p:nvSpPr>
              <p:cNvPr id="25" name="24 - Ορθογώνιο"/>
              <p:cNvSpPr/>
              <p:nvPr/>
            </p:nvSpPr>
            <p:spPr>
              <a:xfrm>
                <a:off x="251520" y="548680"/>
                <a:ext cx="8640960" cy="216024"/>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a:p>
            </p:txBody>
          </p:sp>
          <p:sp>
            <p:nvSpPr>
              <p:cNvPr id="58" name="1 - Τίτλος"/>
              <p:cNvSpPr txBox="1">
                <a:spLocks/>
              </p:cNvSpPr>
              <p:nvPr/>
            </p:nvSpPr>
            <p:spPr>
              <a:xfrm>
                <a:off x="1043608" y="188640"/>
                <a:ext cx="7848872" cy="576064"/>
              </a:xfrm>
              <a:prstGeom prst="rect">
                <a:avLst/>
              </a:prstGeom>
              <a:solidFill>
                <a:schemeClr val="tx1">
                  <a:lumMod val="75000"/>
                  <a:lumOff val="25000"/>
                </a:schemeClr>
              </a:solidFill>
              <a:effectLst>
                <a:innerShdw blurRad="241300" dist="88900" dir="5400000">
                  <a:schemeClr val="tx1"/>
                </a:innerShdw>
              </a:effectLst>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a:ln>
                      <a:noFill/>
                    </a:ln>
                    <a:solidFill>
                      <a:schemeClr val="bg1"/>
                    </a:solidFill>
                    <a:effectLst/>
                    <a:uLnTx/>
                    <a:uFillTx/>
                    <a:latin typeface="+mj-lt"/>
                    <a:ea typeface="+mj-ea"/>
                    <a:cs typeface="+mj-cs"/>
                  </a:rPr>
                  <a:t>    </a:t>
                </a:r>
                <a:endParaRPr kumimoji="0" lang="el-GR" sz="3600" b="0" i="0" u="none" strike="noStrike" kern="1200" cap="none" spc="0" normalizeH="0" baseline="0" noProof="0" dirty="0">
                  <a:ln>
                    <a:noFill/>
                  </a:ln>
                  <a:solidFill>
                    <a:schemeClr val="bg1">
                      <a:lumMod val="95000"/>
                    </a:schemeClr>
                  </a:solidFill>
                  <a:effectLst/>
                  <a:uLnTx/>
                  <a:uFillTx/>
                  <a:latin typeface="+mj-lt"/>
                  <a:ea typeface="+mj-ea"/>
                  <a:cs typeface="+mj-cs"/>
                </a:endParaRPr>
              </a:p>
            </p:txBody>
          </p:sp>
          <p:sp>
            <p:nvSpPr>
              <p:cNvPr id="49" name="48 - Ορθογώνιο"/>
              <p:cNvSpPr/>
              <p:nvPr/>
            </p:nvSpPr>
            <p:spPr>
              <a:xfrm>
                <a:off x="251520" y="188640"/>
                <a:ext cx="870423" cy="576064"/>
              </a:xfrm>
              <a:prstGeom prst="rect">
                <a:avLst/>
              </a:prstGeom>
              <a:solidFill>
                <a:srgbClr val="50B4D8"/>
              </a:solidFill>
              <a:ln>
                <a:noFill/>
              </a:ln>
              <a:effectLst>
                <a:innerShdw blurRad="228600" dist="279400" dir="54000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a:solidFill>
                      <a:schemeClr val="bg1"/>
                    </a:solidFill>
                  </a:rPr>
                  <a:t>2</a:t>
                </a:r>
              </a:p>
            </p:txBody>
          </p:sp>
        </p:grpSp>
        <p:sp>
          <p:nvSpPr>
            <p:cNvPr id="28" name="27 - Ορθογώνιο"/>
            <p:cNvSpPr/>
            <p:nvPr/>
          </p:nvSpPr>
          <p:spPr>
            <a:xfrm>
              <a:off x="65835" y="188640"/>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a:p>
          </p:txBody>
        </p:sp>
        <p:sp>
          <p:nvSpPr>
            <p:cNvPr id="29" name="28 - Ορθογώνιο"/>
            <p:cNvSpPr/>
            <p:nvPr/>
          </p:nvSpPr>
          <p:spPr>
            <a:xfrm>
              <a:off x="8898653" y="404664"/>
              <a:ext cx="179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a:p>
          </p:txBody>
        </p:sp>
      </p:grpSp>
      <p:grpSp>
        <p:nvGrpSpPr>
          <p:cNvPr id="32" name="31 - Ομάδα"/>
          <p:cNvGrpSpPr/>
          <p:nvPr/>
        </p:nvGrpSpPr>
        <p:grpSpPr>
          <a:xfrm>
            <a:off x="214282" y="210156"/>
            <a:ext cx="7598078" cy="578812"/>
            <a:chOff x="214282" y="210156"/>
            <a:chExt cx="7598078" cy="578812"/>
          </a:xfrm>
        </p:grpSpPr>
        <p:sp>
          <p:nvSpPr>
            <p:cNvPr id="39" name="38 - TextBox"/>
            <p:cNvSpPr txBox="1"/>
            <p:nvPr/>
          </p:nvSpPr>
          <p:spPr>
            <a:xfrm>
              <a:off x="1259632" y="210156"/>
              <a:ext cx="6552728" cy="523220"/>
            </a:xfrm>
            <a:prstGeom prst="rect">
              <a:avLst/>
            </a:prstGeom>
            <a:noFill/>
          </p:spPr>
          <p:txBody>
            <a:bodyPr wrap="square" rtlCol="0">
              <a:spAutoFit/>
            </a:bodyPr>
            <a:lstStyle/>
            <a:p>
              <a:r>
                <a:rPr lang="el-GR" sz="2800" b="1" dirty="0">
                  <a:solidFill>
                    <a:srgbClr val="88CCE4"/>
                  </a:solidFill>
                  <a:effectLst>
                    <a:outerShdw blurRad="38100" dist="38100" dir="2700000" algn="tl">
                      <a:srgbClr val="000000">
                        <a:alpha val="43137"/>
                      </a:srgbClr>
                    </a:outerShdw>
                  </a:effectLst>
                  <a:latin typeface="Arial" pitchFamily="34" charset="0"/>
                  <a:cs typeface="Arial" pitchFamily="34" charset="0"/>
                </a:rPr>
                <a:t>     ΤΡΑΠΕΖΕΣ</a:t>
              </a:r>
              <a:endParaRPr lang="el-GR" sz="2800" dirty="0">
                <a:solidFill>
                  <a:srgbClr val="88CCE4"/>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Rectangle 6"/>
            <p:cNvSpPr>
              <a:spLocks noChangeArrowheads="1"/>
            </p:cNvSpPr>
            <p:nvPr/>
          </p:nvSpPr>
          <p:spPr bwMode="auto">
            <a:xfrm>
              <a:off x="214282" y="214290"/>
              <a:ext cx="857256" cy="574678"/>
            </a:xfrm>
            <a:prstGeom prst="rect">
              <a:avLst/>
            </a:prstGeom>
            <a:noFill/>
            <a:ln w="9525">
              <a:noFill/>
              <a:miter lim="800000"/>
              <a:headEnd/>
              <a:tailEnd/>
            </a:ln>
            <a:effectLst/>
          </p:spPr>
          <p:txBody>
            <a:bodyPr/>
            <a:lstStyle/>
            <a:p>
              <a:pPr algn="ctr">
                <a:spcBef>
                  <a:spcPct val="20000"/>
                </a:spcBef>
                <a:buClr>
                  <a:schemeClr val="tx2"/>
                </a:buClr>
              </a:pPr>
              <a:r>
                <a:rPr lang="en-US" sz="2800" dirty="0">
                  <a:solidFill>
                    <a:schemeClr val="bg1"/>
                  </a:solidFill>
                </a:rPr>
                <a:t> </a:t>
              </a:r>
              <a:r>
                <a:rPr lang="el-GR" sz="2800" dirty="0">
                  <a:solidFill>
                    <a:schemeClr val="bg1"/>
                  </a:solidFill>
                </a:rPr>
                <a:t> </a:t>
              </a:r>
              <a:r>
                <a:rPr lang="en-US" sz="2800" dirty="0">
                  <a:solidFill>
                    <a:schemeClr val="bg1"/>
                  </a:solidFill>
                </a:rPr>
                <a:t>  </a:t>
              </a:r>
              <a:r>
                <a:rPr lang="en-US" sz="2400" dirty="0">
                  <a:solidFill>
                    <a:schemeClr val="bg1"/>
                  </a:solidFill>
                  <a:latin typeface="Comic Sans MS" pitchFamily="66" charset="0"/>
                </a:rPr>
                <a:t>	</a:t>
              </a:r>
            </a:p>
          </p:txBody>
        </p:sp>
      </p:grpSp>
      <p:sp>
        <p:nvSpPr>
          <p:cNvPr id="33" name="21 - Ορθογώνιο"/>
          <p:cNvSpPr/>
          <p:nvPr/>
        </p:nvSpPr>
        <p:spPr>
          <a:xfrm>
            <a:off x="357158" y="1429226"/>
            <a:ext cx="8247290" cy="1549142"/>
          </a:xfrm>
          <a:prstGeom prst="rect">
            <a:avLst/>
          </a:prstGeom>
        </p:spPr>
        <p:txBody>
          <a:bodyPr wrap="square">
            <a:spAutoFit/>
          </a:bodyPr>
          <a:lstStyle/>
          <a:p>
            <a:pPr algn="just">
              <a:lnSpc>
                <a:spcPct val="150000"/>
              </a:lnSpc>
            </a:pPr>
            <a:endParaRPr lang="el-GR" sz="1600" dirty="0">
              <a:latin typeface="Arial"/>
              <a:cs typeface="Arial"/>
            </a:endParaRPr>
          </a:p>
          <a:p>
            <a:pPr algn="just">
              <a:lnSpc>
                <a:spcPct val="150000"/>
              </a:lnSpc>
            </a:pPr>
            <a:endParaRPr lang="en-US" sz="1600" dirty="0">
              <a:latin typeface="Arial"/>
              <a:cs typeface="Arial"/>
            </a:endParaRPr>
          </a:p>
          <a:p>
            <a:pPr algn="just">
              <a:lnSpc>
                <a:spcPct val="150000"/>
              </a:lnSpc>
              <a:buFont typeface="Wingdings" pitchFamily="2" charset="2"/>
              <a:buNone/>
            </a:pPr>
            <a:endParaRPr lang="el-GR" sz="1600" dirty="0">
              <a:latin typeface="Arial"/>
              <a:cs typeface="Arial"/>
            </a:endParaRPr>
          </a:p>
          <a:p>
            <a:pPr algn="just">
              <a:lnSpc>
                <a:spcPct val="150000"/>
              </a:lnSpc>
            </a:pPr>
            <a:endParaRPr lang="en-US" sz="1600" dirty="0">
              <a:latin typeface="Arial"/>
              <a:cs typeface="Arial"/>
            </a:endParaRPr>
          </a:p>
        </p:txBody>
      </p:sp>
      <p:sp>
        <p:nvSpPr>
          <p:cNvPr id="3" name="Rectangle 2"/>
          <p:cNvSpPr/>
          <p:nvPr/>
        </p:nvSpPr>
        <p:spPr>
          <a:xfrm>
            <a:off x="539552" y="836712"/>
            <a:ext cx="8136904" cy="5055230"/>
          </a:xfrm>
          <a:prstGeom prst="rect">
            <a:avLst/>
          </a:prstGeom>
        </p:spPr>
        <p:txBody>
          <a:bodyPr wrap="square">
            <a:spAutoFit/>
          </a:bodyPr>
          <a:lstStyle/>
          <a:p>
            <a:pPr algn="just">
              <a:lnSpc>
                <a:spcPct val="150000"/>
              </a:lnSpc>
            </a:pPr>
            <a:r>
              <a:rPr lang="el-GR" dirty="0">
                <a:latin typeface="Arial"/>
                <a:cs typeface="Arial"/>
              </a:rPr>
              <a:t>Η χρηματοδότηση μέσω τραπεζών αναφέρεται στην διαδικασία και τους μηχανισμούς που χρησιμοποιούνται από άτομα, επιχειρήσεις ή οργανισμούς για να λάβουν χρηματικά κεφάλαια. </a:t>
            </a:r>
          </a:p>
          <a:p>
            <a:pPr algn="just">
              <a:lnSpc>
                <a:spcPct val="150000"/>
              </a:lnSpc>
            </a:pPr>
            <a:endParaRPr lang="el-GR" dirty="0">
              <a:latin typeface="Arial"/>
              <a:cs typeface="Arial"/>
            </a:endParaRPr>
          </a:p>
          <a:p>
            <a:pPr algn="just">
              <a:lnSpc>
                <a:spcPct val="150000"/>
              </a:lnSpc>
            </a:pPr>
            <a:r>
              <a:rPr lang="el-GR" dirty="0">
                <a:latin typeface="Arial"/>
                <a:cs typeface="Arial"/>
              </a:rPr>
              <a:t>Η χρηματοδότηση μπορεί να πραγματοποιηθεί με διάφορους τρόπους, όπως:</a:t>
            </a:r>
          </a:p>
          <a:p>
            <a:pPr algn="just">
              <a:lnSpc>
                <a:spcPct val="150000"/>
              </a:lnSpc>
            </a:pPr>
            <a:endParaRPr lang="el-GR" dirty="0">
              <a:latin typeface="Arial"/>
              <a:cs typeface="Arial"/>
            </a:endParaRPr>
          </a:p>
          <a:p>
            <a:pPr marL="285750" indent="-285750" algn="just">
              <a:lnSpc>
                <a:spcPct val="150000"/>
              </a:lnSpc>
              <a:buFont typeface="Arial"/>
              <a:buChar char="•"/>
            </a:pPr>
            <a:r>
              <a:rPr lang="el-GR" b="1" dirty="0">
                <a:latin typeface="Arial"/>
                <a:cs typeface="Arial"/>
              </a:rPr>
              <a:t>Καταθέσεις</a:t>
            </a:r>
            <a:r>
              <a:rPr lang="el-GR" dirty="0">
                <a:latin typeface="Arial"/>
                <a:cs typeface="Arial"/>
              </a:rPr>
              <a:t>: Άτομα και επιχειρήσεις μπορούν να καταθέσουν χρήματα σε τράπεζες και να λάβουν τόκο για αυτές τις καταθέσεις. Προθεσμιακές καταθέσεις μπορούν να αποφέρουν πολύ μεγαλύτερους τόκους από τις απλές καταθέσεις.</a:t>
            </a:r>
          </a:p>
          <a:p>
            <a:pPr algn="just">
              <a:lnSpc>
                <a:spcPct val="150000"/>
              </a:lnSpc>
            </a:pPr>
            <a:endParaRPr lang="el-GR" dirty="0">
              <a:latin typeface="Arial"/>
              <a:cs typeface="Arial"/>
            </a:endParaRPr>
          </a:p>
          <a:p>
            <a:pPr algn="just">
              <a:lnSpc>
                <a:spcPct val="150000"/>
              </a:lnSpc>
            </a:pPr>
            <a:endParaRPr lang="el-GR" dirty="0">
              <a:latin typeface="Arial"/>
              <a:cs typeface="Arial"/>
            </a:endParaRPr>
          </a:p>
        </p:txBody>
      </p:sp>
    </p:spTree>
    <p:extLst>
      <p:ext uri="{BB962C8B-B14F-4D97-AF65-F5344CB8AC3E}">
        <p14:creationId xmlns:p14="http://schemas.microsoft.com/office/powerpoint/2010/main" val="102766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4524F1F5-C797-E48F-DD3C-B22F512B6F0D}"/>
              </a:ext>
            </a:extLst>
          </p:cNvPr>
          <p:cNvGrpSpPr/>
          <p:nvPr/>
        </p:nvGrpSpPr>
        <p:grpSpPr>
          <a:xfrm>
            <a:off x="182134" y="5733258"/>
            <a:ext cx="8779731" cy="1224531"/>
            <a:chOff x="107504" y="5733258"/>
            <a:chExt cx="8928992" cy="1224531"/>
          </a:xfrm>
        </p:grpSpPr>
        <p:pic>
          <p:nvPicPr>
            <p:cNvPr id="11" name="Picture 3" descr="G:\Katia\Διδακτορική Διατριβή\Kείμενο\Εικόνες\slide2.jpg">
              <a:extLst>
                <a:ext uri="{FF2B5EF4-FFF2-40B4-BE49-F238E27FC236}">
                  <a16:creationId xmlns:a16="http://schemas.microsoft.com/office/drawing/2014/main" id="{494046A5-A3B1-A7E0-7EC9-B417D5522C6C}"/>
                </a:ext>
              </a:extLst>
            </p:cNvPr>
            <p:cNvPicPr>
              <a:picLocks noChangeAspect="1" noChangeArrowheads="1"/>
            </p:cNvPicPr>
            <p:nvPr/>
          </p:nvPicPr>
          <p:blipFill>
            <a:blip r:embed="rId3" cstate="print"/>
            <a:srcRect/>
            <a:stretch>
              <a:fillRect/>
            </a:stretch>
          </p:blipFill>
          <p:spPr bwMode="auto">
            <a:xfrm>
              <a:off x="107504" y="5733258"/>
              <a:ext cx="8928992" cy="115925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pic>
        <p:pic>
          <p:nvPicPr>
            <p:cNvPr id="12" name="Γραφικό 11" descr="Ψάρι με συμπαγές γέμισμα">
              <a:extLst>
                <a:ext uri="{FF2B5EF4-FFF2-40B4-BE49-F238E27FC236}">
                  <a16:creationId xmlns:a16="http://schemas.microsoft.com/office/drawing/2014/main" id="{7EF75DD2-F5B1-AB9E-DC46-302EEECDB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465" y="6307730"/>
              <a:ext cx="745088" cy="650059"/>
            </a:xfrm>
            <a:prstGeom prst="rect">
              <a:avLst/>
            </a:prstGeom>
          </p:spPr>
        </p:pic>
        <p:pic>
          <p:nvPicPr>
            <p:cNvPr id="13" name="Γραφικό 12" descr="Ψάρι με συμπαγές γέμισμα">
              <a:extLst>
                <a:ext uri="{FF2B5EF4-FFF2-40B4-BE49-F238E27FC236}">
                  <a16:creationId xmlns:a16="http://schemas.microsoft.com/office/drawing/2014/main" id="{A39AE182-1E00-7AD0-FDFA-9AE70C32D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88" y="6243328"/>
              <a:ext cx="761621" cy="624496"/>
            </a:xfrm>
            <a:prstGeom prst="rect">
              <a:avLst/>
            </a:prstGeom>
          </p:spPr>
        </p:pic>
        <p:pic>
          <p:nvPicPr>
            <p:cNvPr id="14" name="Γραφικό 13" descr="Ανταγωνισμός με συμπαγές γέμισμα">
              <a:extLst>
                <a:ext uri="{FF2B5EF4-FFF2-40B4-BE49-F238E27FC236}">
                  <a16:creationId xmlns:a16="http://schemas.microsoft.com/office/drawing/2014/main" id="{E925304D-FF99-700A-AE0B-092B5151D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513" y="6330198"/>
              <a:ext cx="761653" cy="560538"/>
            </a:xfrm>
            <a:prstGeom prst="rect">
              <a:avLst/>
            </a:prstGeom>
          </p:spPr>
        </p:pic>
      </p:grpSp>
      <p:sp>
        <p:nvSpPr>
          <p:cNvPr id="23" name="22 - Ορθογώνιο"/>
          <p:cNvSpPr/>
          <p:nvPr/>
        </p:nvSpPr>
        <p:spPr>
          <a:xfrm>
            <a:off x="188398" y="214290"/>
            <a:ext cx="8767204" cy="6383062"/>
          </a:xfrm>
          <a:prstGeom prst="rect">
            <a:avLst/>
          </a:prstGeom>
          <a:gradFill flip="none" rotWithShape="1">
            <a:gsLst>
              <a:gs pos="100000">
                <a:schemeClr val="bg1">
                  <a:lumMod val="85000"/>
                  <a:alpha val="0"/>
                </a:schemeClr>
              </a:gs>
              <a:gs pos="100000">
                <a:schemeClr val="bg1">
                  <a:lumMod val="85000"/>
                  <a:alpha val="0"/>
                </a:schemeClr>
              </a:gs>
              <a:gs pos="50000">
                <a:schemeClr val="accent1">
                  <a:tint val="44500"/>
                  <a:satMod val="160000"/>
                </a:schemeClr>
              </a:gs>
              <a:gs pos="100000">
                <a:schemeClr val="accent1">
                  <a:tint val="23500"/>
                  <a:satMod val="160000"/>
                </a:schemeClr>
              </a:gs>
            </a:gsLst>
            <a:lin ang="5400000" scaled="1"/>
            <a:tileRect/>
          </a:gradFill>
          <a:ln>
            <a:noFill/>
          </a:ln>
          <a:effectLst>
            <a:innerShdw blurRad="1270000" dist="2540000" dir="16200000">
              <a:schemeClr val="tx1">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27 - Ορθογώνιο"/>
          <p:cNvSpPr/>
          <p:nvPr/>
        </p:nvSpPr>
        <p:spPr>
          <a:xfrm>
            <a:off x="0" y="21429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8961865" y="450700"/>
            <a:ext cx="182135" cy="7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21 - Ορθογώνιο"/>
          <p:cNvSpPr/>
          <p:nvPr/>
        </p:nvSpPr>
        <p:spPr>
          <a:xfrm>
            <a:off x="573182" y="1176034"/>
            <a:ext cx="7959258" cy="2657138"/>
          </a:xfrm>
          <a:prstGeom prst="rect">
            <a:avLst/>
          </a:prstGeom>
        </p:spPr>
        <p:txBody>
          <a:bodyPr wrap="square">
            <a:spAutoFit/>
          </a:bodyPr>
          <a:lstStyle/>
          <a:p>
            <a:pPr marL="285750" indent="-285750" algn="just">
              <a:lnSpc>
                <a:spcPct val="150000"/>
              </a:lnSpc>
              <a:buFont typeface="Arial"/>
              <a:buChar char="•"/>
            </a:pPr>
            <a:r>
              <a:rPr lang="el-GR" sz="1600" b="1" dirty="0">
                <a:latin typeface="Arial"/>
                <a:cs typeface="Arial"/>
              </a:rPr>
              <a:t>Δάνεια</a:t>
            </a:r>
            <a:r>
              <a:rPr lang="el-GR" sz="1600" dirty="0">
                <a:latin typeface="Arial"/>
                <a:cs typeface="Arial"/>
              </a:rPr>
              <a:t>: Οι ενδιαφερόμενοι μπορούν να λάβουν δάνεια από τις τράπεζες, τα οποία θα πρέπει να επιστραφούν με τόκους και άλλες συμφωνηθείσες χρεώσεις.</a:t>
            </a:r>
          </a:p>
          <a:p>
            <a:pPr algn="just">
              <a:lnSpc>
                <a:spcPct val="150000"/>
              </a:lnSpc>
            </a:pPr>
            <a:endParaRPr lang="el-GR" sz="1600" dirty="0">
              <a:latin typeface="Arial"/>
              <a:cs typeface="Arial"/>
            </a:endParaRPr>
          </a:p>
          <a:p>
            <a:pPr marL="285750" indent="-285750" algn="just">
              <a:lnSpc>
                <a:spcPct val="150000"/>
              </a:lnSpc>
              <a:buFont typeface="Arial"/>
              <a:buChar char="•"/>
            </a:pPr>
            <a:r>
              <a:rPr lang="el-GR" sz="1600" b="1" dirty="0">
                <a:latin typeface="Arial"/>
                <a:cs typeface="Arial"/>
              </a:rPr>
              <a:t>Κινητοποίηση κεφαλαίων</a:t>
            </a:r>
            <a:r>
              <a:rPr lang="el-GR" sz="1600" dirty="0">
                <a:latin typeface="Arial"/>
                <a:cs typeface="Arial"/>
              </a:rPr>
              <a:t>: Οι επιχειρήσεις μπορούν να εκδώσουν μετοχές ή ομόλογα και να τα προσφέρουν προς πώληση στο κοινό για να μαζέψουν κεφάλαια.</a:t>
            </a:r>
          </a:p>
          <a:p>
            <a:pPr algn="just">
              <a:lnSpc>
                <a:spcPct val="150000"/>
              </a:lnSpc>
            </a:pPr>
            <a:endParaRPr lang="el-GR" sz="1600" dirty="0">
              <a:latin typeface="Arial"/>
              <a:cs typeface="Arial"/>
            </a:endParaRPr>
          </a:p>
        </p:txBody>
      </p:sp>
      <p:sp>
        <p:nvSpPr>
          <p:cNvPr id="2" name="Title 1"/>
          <p:cNvSpPr>
            <a:spLocks noGrp="1"/>
          </p:cNvSpPr>
          <p:nvPr>
            <p:ph type="title"/>
          </p:nvPr>
        </p:nvSpPr>
        <p:spPr>
          <a:xfrm>
            <a:off x="457200" y="44624"/>
            <a:ext cx="8229600" cy="1143000"/>
          </a:xfrm>
        </p:spPr>
        <p:txBody>
          <a:bodyPr/>
          <a:lstStyle/>
          <a:p>
            <a:endParaRPr lang="en-US" dirty="0"/>
          </a:p>
        </p:txBody>
      </p:sp>
    </p:spTree>
    <p:extLst>
      <p:ext uri="{BB962C8B-B14F-4D97-AF65-F5344CB8AC3E}">
        <p14:creationId xmlns:p14="http://schemas.microsoft.com/office/powerpoint/2010/main" val="248837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27897</TotalTime>
  <Words>4283</Words>
  <Application>Microsoft Office PowerPoint</Application>
  <PresentationFormat>Προβολή στην οθόνη (4:3)</PresentationFormat>
  <Paragraphs>394</Paragraphs>
  <Slides>52</Slides>
  <Notes>52</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52</vt:i4>
      </vt:variant>
    </vt:vector>
  </HeadingPairs>
  <TitlesOfParts>
    <vt:vector size="57" baseType="lpstr">
      <vt:lpstr>Arial</vt:lpstr>
      <vt:lpstr>Calibri</vt:lpstr>
      <vt:lpstr>Comic Sans MS</vt:lpstr>
      <vt:lpstr>Wingdings</vt:lpstr>
      <vt:lpstr>Θέμα του Office</vt:lpstr>
      <vt:lpstr>Παρουσίαση του PowerPoint</vt:lpstr>
      <vt:lpstr>Ορισμός</vt:lpstr>
      <vt:lpstr>Κύρια χρηματοδοτικά εργαλεία</vt:lpstr>
      <vt:lpstr>Κύρια χρηματοδοτικά εργαλεία</vt:lpstr>
      <vt:lpstr>Κύρια χρηματοδοτικά εργαλεία</vt:lpstr>
      <vt:lpstr>Οι σκοποί της χρηματοδότησης </vt:lpstr>
      <vt:lpstr>Οι σκοποί της χρηματοδότησης </vt:lpstr>
      <vt:lpstr>Παρουσίαση του PowerPoint</vt:lpstr>
      <vt:lpstr>Παρουσίαση του PowerPoint</vt:lpstr>
      <vt:lpstr>Τραπεζικός Δανεισμός</vt:lpstr>
      <vt:lpstr>Τραπεζικός Δανεισμός</vt:lpstr>
      <vt:lpstr>Τραπεζικός Δανεισμός</vt:lpstr>
      <vt:lpstr>Βραχυπρόθεσμα Δάνεια</vt:lpstr>
      <vt:lpstr>Βραχυπρόθεσμα Δάνεια</vt:lpstr>
      <vt:lpstr>Μακροπρόθεσμα Δάνεια</vt:lpstr>
      <vt:lpstr>Μακροπρόθεσμα Δάνεια</vt:lpstr>
      <vt:lpstr>Παρουσίαση του PowerPoint</vt:lpstr>
      <vt:lpstr>Αγορές Χρηματιστηρίου Αθηνών </vt:lpstr>
      <vt:lpstr>Αγορές Χρηματιστηρίου Αθηνών </vt:lpstr>
      <vt:lpstr>Παρουσίαση του PowerPoint</vt:lpstr>
      <vt:lpstr>Πώς λειτουργεί το Venture Capital</vt:lpstr>
      <vt:lpstr>Πώς λειτουργεί το Venture Capital</vt:lpstr>
      <vt:lpstr>Παρουσίαση του PowerPoint</vt:lpstr>
      <vt:lpstr>Θερμοκοιτίδα Επιχειρήσεων </vt:lpstr>
      <vt:lpstr>Θερμοκοιτίδα Επιχειρήσεων </vt:lpstr>
      <vt:lpstr>Παρουσίαση του PowerPoint</vt:lpstr>
      <vt:lpstr>Παρουσίαση του PowerPoint</vt:lpstr>
      <vt:lpstr>Παρουσίαση του PowerPoint</vt:lpstr>
      <vt:lpstr> Tύποι crowdfunding </vt:lpstr>
      <vt:lpstr> Τομέας επιχειρήσεων στις οποίες χρησιμοποιήθηκε το crownfunding παγκοσμίως το 2017</vt:lpstr>
      <vt:lpstr>Παρουσίαση του PowerPoint</vt:lpstr>
      <vt:lpstr>Πλεονεκτήματα leasing </vt:lpstr>
      <vt:lpstr>Πλεονεκτήματα leasing </vt:lpstr>
      <vt:lpstr>Μειονεκτήματα leasing </vt:lpstr>
      <vt:lpstr>Μειονεκτήματα leasing </vt:lpstr>
      <vt:lpstr>Παρουσίαση του PowerPoint</vt:lpstr>
      <vt:lpstr>Διαδικασια factoring</vt:lpstr>
      <vt:lpstr>Διαδικασια factoring</vt:lpstr>
      <vt:lpstr>Χρησιμότητα του factoring</vt:lpstr>
      <vt:lpstr>Παρουσίαση του PowerPoint</vt:lpstr>
      <vt:lpstr>Άμεση χρηματοδότηση</vt:lpstr>
      <vt:lpstr>Άμεση χρηματοδότηση</vt:lpstr>
      <vt:lpstr>Έμμεση χρηματοδότηση</vt:lpstr>
      <vt:lpstr>Χρηματοδότηση μέσω προγραμμάτων</vt:lpstr>
      <vt:lpstr>Πρόγραμμα ΕΣΠΑ</vt:lpstr>
      <vt:lpstr>Πρόγραμμα ΕΣΠΑ</vt:lpstr>
      <vt:lpstr>Πρόγραμμα ΕΣΠΑ</vt:lpstr>
      <vt:lpstr>Πρόγραμμα ΕΣΠΑ</vt:lpstr>
      <vt:lpstr>Πρόγραμμα ΕΣΠΑ</vt:lpstr>
      <vt:lpstr>Πρόγραμμα ΕΣΠΑ</vt:lpstr>
      <vt:lpstr>Πρόγραμμα COSME </vt:lpstr>
      <vt:lpstr>Πρόγραμμα JEREMIE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katia</dc:creator>
  <cp:lastModifiedBy>Κεχαγιάς Γεώργιος</cp:lastModifiedBy>
  <cp:revision>2935</cp:revision>
  <dcterms:created xsi:type="dcterms:W3CDTF">2013-03-04T18:27:14Z</dcterms:created>
  <dcterms:modified xsi:type="dcterms:W3CDTF">2023-07-29T10:25:59Z</dcterms:modified>
</cp:coreProperties>
</file>