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Lst>
  <p:notesMasterIdLst>
    <p:notesMasterId r:id="rId89"/>
  </p:notesMasterIdLst>
  <p:handoutMasterIdLst>
    <p:handoutMasterId r:id="rId90"/>
  </p:handoutMasterIdLst>
  <p:sldIdLst>
    <p:sldId id="373" r:id="rId5"/>
    <p:sldId id="417" r:id="rId6"/>
    <p:sldId id="444" r:id="rId7"/>
    <p:sldId id="457" r:id="rId8"/>
    <p:sldId id="458" r:id="rId9"/>
    <p:sldId id="445" r:id="rId10"/>
    <p:sldId id="446" r:id="rId11"/>
    <p:sldId id="447" r:id="rId12"/>
    <p:sldId id="448" r:id="rId13"/>
    <p:sldId id="449" r:id="rId14"/>
    <p:sldId id="450" r:id="rId15"/>
    <p:sldId id="451" r:id="rId16"/>
    <p:sldId id="454" r:id="rId17"/>
    <p:sldId id="455" r:id="rId18"/>
    <p:sldId id="456" r:id="rId19"/>
    <p:sldId id="452" r:id="rId20"/>
    <p:sldId id="453" r:id="rId21"/>
    <p:sldId id="421" r:id="rId22"/>
    <p:sldId id="460" r:id="rId23"/>
    <p:sldId id="461" r:id="rId24"/>
    <p:sldId id="420" r:id="rId25"/>
    <p:sldId id="418" r:id="rId26"/>
    <p:sldId id="419" r:id="rId27"/>
    <p:sldId id="422" r:id="rId28"/>
    <p:sldId id="423" r:id="rId29"/>
    <p:sldId id="424" r:id="rId30"/>
    <p:sldId id="425" r:id="rId31"/>
    <p:sldId id="427" r:id="rId32"/>
    <p:sldId id="433" r:id="rId33"/>
    <p:sldId id="434" r:id="rId34"/>
    <p:sldId id="435" r:id="rId35"/>
    <p:sldId id="436" r:id="rId36"/>
    <p:sldId id="437" r:id="rId37"/>
    <p:sldId id="438" r:id="rId38"/>
    <p:sldId id="439" r:id="rId39"/>
    <p:sldId id="462" r:id="rId40"/>
    <p:sldId id="463" r:id="rId41"/>
    <p:sldId id="464" r:id="rId42"/>
    <p:sldId id="428" r:id="rId43"/>
    <p:sldId id="430" r:id="rId44"/>
    <p:sldId id="431" r:id="rId45"/>
    <p:sldId id="429" r:id="rId46"/>
    <p:sldId id="465" r:id="rId47"/>
    <p:sldId id="432" r:id="rId48"/>
    <p:sldId id="466" r:id="rId49"/>
    <p:sldId id="442" r:id="rId50"/>
    <p:sldId id="467" r:id="rId51"/>
    <p:sldId id="468" r:id="rId52"/>
    <p:sldId id="443" r:id="rId53"/>
    <p:sldId id="469" r:id="rId54"/>
    <p:sldId id="470" r:id="rId55"/>
    <p:sldId id="440" r:id="rId56"/>
    <p:sldId id="471" r:id="rId57"/>
    <p:sldId id="472" r:id="rId58"/>
    <p:sldId id="473" r:id="rId59"/>
    <p:sldId id="474" r:id="rId60"/>
    <p:sldId id="475" r:id="rId61"/>
    <p:sldId id="476" r:id="rId62"/>
    <p:sldId id="477" r:id="rId63"/>
    <p:sldId id="478" r:id="rId64"/>
    <p:sldId id="479" r:id="rId65"/>
    <p:sldId id="480" r:id="rId66"/>
    <p:sldId id="481" r:id="rId67"/>
    <p:sldId id="482" r:id="rId68"/>
    <p:sldId id="483" r:id="rId69"/>
    <p:sldId id="426" r:id="rId70"/>
    <p:sldId id="484" r:id="rId71"/>
    <p:sldId id="485" r:id="rId72"/>
    <p:sldId id="486" r:id="rId73"/>
    <p:sldId id="487" r:id="rId74"/>
    <p:sldId id="488" r:id="rId75"/>
    <p:sldId id="489" r:id="rId76"/>
    <p:sldId id="490" r:id="rId77"/>
    <p:sldId id="491" r:id="rId78"/>
    <p:sldId id="492" r:id="rId79"/>
    <p:sldId id="441" r:id="rId80"/>
    <p:sldId id="493" r:id="rId81"/>
    <p:sldId id="494" r:id="rId82"/>
    <p:sldId id="495" r:id="rId83"/>
    <p:sldId id="496" r:id="rId84"/>
    <p:sldId id="497" r:id="rId85"/>
    <p:sldId id="498" r:id="rId86"/>
    <p:sldId id="499" r:id="rId87"/>
    <p:sldId id="500" r:id="rId8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DD2"/>
    <a:srgbClr val="66FF33"/>
    <a:srgbClr val="99FF33"/>
    <a:srgbClr val="008000"/>
    <a:srgbClr val="00CC00"/>
    <a:srgbClr val="A02E5F"/>
    <a:srgbClr val="CCFF66"/>
    <a:srgbClr val="99FF99"/>
    <a:srgbClr val="78B832"/>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4249" autoAdjust="0"/>
  </p:normalViewPr>
  <p:slideViewPr>
    <p:cSldViewPr>
      <p:cViewPr varScale="1">
        <p:scale>
          <a:sx n="68" d="100"/>
          <a:sy n="68" d="100"/>
        </p:scale>
        <p:origin x="78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344E1B-1CE3-4A68-A281-E1D42C30C4E0}" type="datetimeFigureOut">
              <a:rPr lang="el-GR" smtClean="0"/>
              <a:pPr/>
              <a:t>29/7/2023</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B7DED0-8C2B-42CE-B67B-835ECD4CB9D1}" type="slidenum">
              <a:rPr lang="el-GR" smtClean="0"/>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EFB64A-8DFB-400D-8E47-E9EA509D4CEC}" type="datetimeFigureOut">
              <a:rPr lang="el-GR" smtClean="0"/>
              <a:pPr/>
              <a:t>29/7/2023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56685B-F1EE-412A-BD75-E69196172EA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10</a:t>
            </a:fld>
            <a:endParaRPr lang="el-GR"/>
          </a:p>
        </p:txBody>
      </p:sp>
    </p:spTree>
    <p:extLst>
      <p:ext uri="{BB962C8B-B14F-4D97-AF65-F5344CB8AC3E}">
        <p14:creationId xmlns:p14="http://schemas.microsoft.com/office/powerpoint/2010/main" val="268463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11</a:t>
            </a:fld>
            <a:endParaRPr lang="el-GR"/>
          </a:p>
        </p:txBody>
      </p:sp>
    </p:spTree>
    <p:extLst>
      <p:ext uri="{BB962C8B-B14F-4D97-AF65-F5344CB8AC3E}">
        <p14:creationId xmlns:p14="http://schemas.microsoft.com/office/powerpoint/2010/main" val="122589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12</a:t>
            </a:fld>
            <a:endParaRPr lang="el-GR"/>
          </a:p>
        </p:txBody>
      </p:sp>
    </p:spTree>
    <p:extLst>
      <p:ext uri="{BB962C8B-B14F-4D97-AF65-F5344CB8AC3E}">
        <p14:creationId xmlns:p14="http://schemas.microsoft.com/office/powerpoint/2010/main" val="3759930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13</a:t>
            </a:fld>
            <a:endParaRPr lang="el-GR"/>
          </a:p>
        </p:txBody>
      </p:sp>
    </p:spTree>
    <p:extLst>
      <p:ext uri="{BB962C8B-B14F-4D97-AF65-F5344CB8AC3E}">
        <p14:creationId xmlns:p14="http://schemas.microsoft.com/office/powerpoint/2010/main" val="268271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14</a:t>
            </a:fld>
            <a:endParaRPr lang="el-GR"/>
          </a:p>
        </p:txBody>
      </p:sp>
    </p:spTree>
    <p:extLst>
      <p:ext uri="{BB962C8B-B14F-4D97-AF65-F5344CB8AC3E}">
        <p14:creationId xmlns:p14="http://schemas.microsoft.com/office/powerpoint/2010/main" val="3770216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15</a:t>
            </a:fld>
            <a:endParaRPr lang="el-GR"/>
          </a:p>
        </p:txBody>
      </p:sp>
    </p:spTree>
    <p:extLst>
      <p:ext uri="{BB962C8B-B14F-4D97-AF65-F5344CB8AC3E}">
        <p14:creationId xmlns:p14="http://schemas.microsoft.com/office/powerpoint/2010/main" val="328043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16</a:t>
            </a:fld>
            <a:endParaRPr lang="el-GR"/>
          </a:p>
        </p:txBody>
      </p:sp>
    </p:spTree>
    <p:extLst>
      <p:ext uri="{BB962C8B-B14F-4D97-AF65-F5344CB8AC3E}">
        <p14:creationId xmlns:p14="http://schemas.microsoft.com/office/powerpoint/2010/main" val="211617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17</a:t>
            </a:fld>
            <a:endParaRPr lang="el-GR"/>
          </a:p>
        </p:txBody>
      </p:sp>
    </p:spTree>
    <p:extLst>
      <p:ext uri="{BB962C8B-B14F-4D97-AF65-F5344CB8AC3E}">
        <p14:creationId xmlns:p14="http://schemas.microsoft.com/office/powerpoint/2010/main" val="812435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18</a:t>
            </a:fld>
            <a:endParaRPr lang="el-GR"/>
          </a:p>
        </p:txBody>
      </p:sp>
    </p:spTree>
    <p:extLst>
      <p:ext uri="{BB962C8B-B14F-4D97-AF65-F5344CB8AC3E}">
        <p14:creationId xmlns:p14="http://schemas.microsoft.com/office/powerpoint/2010/main" val="266405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20</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21</a:t>
            </a:fld>
            <a:endParaRPr lang="el-GR"/>
          </a:p>
        </p:txBody>
      </p:sp>
    </p:spTree>
    <p:extLst>
      <p:ext uri="{BB962C8B-B14F-4D97-AF65-F5344CB8AC3E}">
        <p14:creationId xmlns:p14="http://schemas.microsoft.com/office/powerpoint/2010/main" val="1504506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22</a:t>
            </a:fld>
            <a:endParaRPr lang="el-GR"/>
          </a:p>
        </p:txBody>
      </p:sp>
    </p:spTree>
    <p:extLst>
      <p:ext uri="{BB962C8B-B14F-4D97-AF65-F5344CB8AC3E}">
        <p14:creationId xmlns:p14="http://schemas.microsoft.com/office/powerpoint/2010/main" val="2703652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23</a:t>
            </a:fld>
            <a:endParaRPr lang="el-GR"/>
          </a:p>
        </p:txBody>
      </p:sp>
    </p:spTree>
    <p:extLst>
      <p:ext uri="{BB962C8B-B14F-4D97-AF65-F5344CB8AC3E}">
        <p14:creationId xmlns:p14="http://schemas.microsoft.com/office/powerpoint/2010/main" val="1729216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24</a:t>
            </a:fld>
            <a:endParaRPr lang="el-GR"/>
          </a:p>
        </p:txBody>
      </p:sp>
    </p:spTree>
    <p:extLst>
      <p:ext uri="{BB962C8B-B14F-4D97-AF65-F5344CB8AC3E}">
        <p14:creationId xmlns:p14="http://schemas.microsoft.com/office/powerpoint/2010/main" val="2469427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25</a:t>
            </a:fld>
            <a:endParaRPr lang="el-GR"/>
          </a:p>
        </p:txBody>
      </p:sp>
    </p:spTree>
    <p:extLst>
      <p:ext uri="{BB962C8B-B14F-4D97-AF65-F5344CB8AC3E}">
        <p14:creationId xmlns:p14="http://schemas.microsoft.com/office/powerpoint/2010/main" val="742646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26</a:t>
            </a:fld>
            <a:endParaRPr lang="el-GR"/>
          </a:p>
        </p:txBody>
      </p:sp>
    </p:spTree>
    <p:extLst>
      <p:ext uri="{BB962C8B-B14F-4D97-AF65-F5344CB8AC3E}">
        <p14:creationId xmlns:p14="http://schemas.microsoft.com/office/powerpoint/2010/main" val="3545304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27</a:t>
            </a:fld>
            <a:endParaRPr lang="el-GR"/>
          </a:p>
        </p:txBody>
      </p:sp>
    </p:spTree>
    <p:extLst>
      <p:ext uri="{BB962C8B-B14F-4D97-AF65-F5344CB8AC3E}">
        <p14:creationId xmlns:p14="http://schemas.microsoft.com/office/powerpoint/2010/main" val="270101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28</a:t>
            </a:fld>
            <a:endParaRPr lang="el-GR"/>
          </a:p>
        </p:txBody>
      </p:sp>
    </p:spTree>
    <p:extLst>
      <p:ext uri="{BB962C8B-B14F-4D97-AF65-F5344CB8AC3E}">
        <p14:creationId xmlns:p14="http://schemas.microsoft.com/office/powerpoint/2010/main" val="225437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29</a:t>
            </a:fld>
            <a:endParaRPr lang="el-GR"/>
          </a:p>
        </p:txBody>
      </p:sp>
    </p:spTree>
    <p:extLst>
      <p:ext uri="{BB962C8B-B14F-4D97-AF65-F5344CB8AC3E}">
        <p14:creationId xmlns:p14="http://schemas.microsoft.com/office/powerpoint/2010/main" val="418028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a:t>
            </a:fld>
            <a:endParaRPr lang="el-GR"/>
          </a:p>
        </p:txBody>
      </p:sp>
    </p:spTree>
    <p:extLst>
      <p:ext uri="{BB962C8B-B14F-4D97-AF65-F5344CB8AC3E}">
        <p14:creationId xmlns:p14="http://schemas.microsoft.com/office/powerpoint/2010/main" val="546589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30</a:t>
            </a:fld>
            <a:endParaRPr lang="el-GR"/>
          </a:p>
        </p:txBody>
      </p:sp>
    </p:spTree>
    <p:extLst>
      <p:ext uri="{BB962C8B-B14F-4D97-AF65-F5344CB8AC3E}">
        <p14:creationId xmlns:p14="http://schemas.microsoft.com/office/powerpoint/2010/main" val="2323280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31</a:t>
            </a:fld>
            <a:endParaRPr lang="el-GR"/>
          </a:p>
        </p:txBody>
      </p:sp>
    </p:spTree>
    <p:extLst>
      <p:ext uri="{BB962C8B-B14F-4D97-AF65-F5344CB8AC3E}">
        <p14:creationId xmlns:p14="http://schemas.microsoft.com/office/powerpoint/2010/main" val="3320897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32</a:t>
            </a:fld>
            <a:endParaRPr lang="el-GR"/>
          </a:p>
        </p:txBody>
      </p:sp>
    </p:spTree>
    <p:extLst>
      <p:ext uri="{BB962C8B-B14F-4D97-AF65-F5344CB8AC3E}">
        <p14:creationId xmlns:p14="http://schemas.microsoft.com/office/powerpoint/2010/main" val="317203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33</a:t>
            </a:fld>
            <a:endParaRPr lang="el-GR"/>
          </a:p>
        </p:txBody>
      </p:sp>
    </p:spTree>
    <p:extLst>
      <p:ext uri="{BB962C8B-B14F-4D97-AF65-F5344CB8AC3E}">
        <p14:creationId xmlns:p14="http://schemas.microsoft.com/office/powerpoint/2010/main" val="1308972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34</a:t>
            </a:fld>
            <a:endParaRPr lang="el-GR"/>
          </a:p>
        </p:txBody>
      </p:sp>
    </p:spTree>
    <p:extLst>
      <p:ext uri="{BB962C8B-B14F-4D97-AF65-F5344CB8AC3E}">
        <p14:creationId xmlns:p14="http://schemas.microsoft.com/office/powerpoint/2010/main" val="1981185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35</a:t>
            </a:fld>
            <a:endParaRPr lang="el-GR"/>
          </a:p>
        </p:txBody>
      </p:sp>
    </p:spTree>
    <p:extLst>
      <p:ext uri="{BB962C8B-B14F-4D97-AF65-F5344CB8AC3E}">
        <p14:creationId xmlns:p14="http://schemas.microsoft.com/office/powerpoint/2010/main" val="437788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36</a:t>
            </a:fld>
            <a:endParaRPr lang="el-GR"/>
          </a:p>
        </p:txBody>
      </p:sp>
    </p:spTree>
    <p:extLst>
      <p:ext uri="{BB962C8B-B14F-4D97-AF65-F5344CB8AC3E}">
        <p14:creationId xmlns:p14="http://schemas.microsoft.com/office/powerpoint/2010/main" val="2664059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38</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39</a:t>
            </a:fld>
            <a:endParaRPr lang="el-GR"/>
          </a:p>
        </p:txBody>
      </p:sp>
    </p:spTree>
    <p:extLst>
      <p:ext uri="{BB962C8B-B14F-4D97-AF65-F5344CB8AC3E}">
        <p14:creationId xmlns:p14="http://schemas.microsoft.com/office/powerpoint/2010/main" val="153882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a:t>
            </a:fld>
            <a:endParaRPr lang="el-GR"/>
          </a:p>
        </p:txBody>
      </p:sp>
    </p:spTree>
    <p:extLst>
      <p:ext uri="{BB962C8B-B14F-4D97-AF65-F5344CB8AC3E}">
        <p14:creationId xmlns:p14="http://schemas.microsoft.com/office/powerpoint/2010/main" val="347919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40</a:t>
            </a:fld>
            <a:endParaRPr lang="el-GR"/>
          </a:p>
        </p:txBody>
      </p:sp>
    </p:spTree>
    <p:extLst>
      <p:ext uri="{BB962C8B-B14F-4D97-AF65-F5344CB8AC3E}">
        <p14:creationId xmlns:p14="http://schemas.microsoft.com/office/powerpoint/2010/main" val="1581065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41</a:t>
            </a:fld>
            <a:endParaRPr lang="el-GR"/>
          </a:p>
        </p:txBody>
      </p:sp>
    </p:spTree>
    <p:extLst>
      <p:ext uri="{BB962C8B-B14F-4D97-AF65-F5344CB8AC3E}">
        <p14:creationId xmlns:p14="http://schemas.microsoft.com/office/powerpoint/2010/main" val="397923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42</a:t>
            </a:fld>
            <a:endParaRPr lang="el-GR"/>
          </a:p>
        </p:txBody>
      </p:sp>
    </p:spTree>
    <p:extLst>
      <p:ext uri="{BB962C8B-B14F-4D97-AF65-F5344CB8AC3E}">
        <p14:creationId xmlns:p14="http://schemas.microsoft.com/office/powerpoint/2010/main" val="326531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43</a:t>
            </a:fld>
            <a:endParaRPr lang="el-GR"/>
          </a:p>
        </p:txBody>
      </p:sp>
    </p:spTree>
    <p:extLst>
      <p:ext uri="{BB962C8B-B14F-4D97-AF65-F5344CB8AC3E}">
        <p14:creationId xmlns:p14="http://schemas.microsoft.com/office/powerpoint/2010/main" val="4180283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44</a:t>
            </a:fld>
            <a:endParaRPr lang="el-GR"/>
          </a:p>
        </p:txBody>
      </p:sp>
    </p:spTree>
    <p:extLst>
      <p:ext uri="{BB962C8B-B14F-4D97-AF65-F5344CB8AC3E}">
        <p14:creationId xmlns:p14="http://schemas.microsoft.com/office/powerpoint/2010/main" val="2965039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45</a:t>
            </a:fld>
            <a:endParaRPr lang="el-GR"/>
          </a:p>
        </p:txBody>
      </p:sp>
    </p:spTree>
    <p:extLst>
      <p:ext uri="{BB962C8B-B14F-4D97-AF65-F5344CB8AC3E}">
        <p14:creationId xmlns:p14="http://schemas.microsoft.com/office/powerpoint/2010/main" val="3001955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46</a:t>
            </a:fld>
            <a:endParaRPr lang="el-GR"/>
          </a:p>
        </p:txBody>
      </p:sp>
    </p:spTree>
    <p:extLst>
      <p:ext uri="{BB962C8B-B14F-4D97-AF65-F5344CB8AC3E}">
        <p14:creationId xmlns:p14="http://schemas.microsoft.com/office/powerpoint/2010/main" val="836259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47</a:t>
            </a:fld>
            <a:endParaRPr lang="el-GR"/>
          </a:p>
        </p:txBody>
      </p:sp>
    </p:spTree>
    <p:extLst>
      <p:ext uri="{BB962C8B-B14F-4D97-AF65-F5344CB8AC3E}">
        <p14:creationId xmlns:p14="http://schemas.microsoft.com/office/powerpoint/2010/main" val="2461532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48</a:t>
            </a:fld>
            <a:endParaRPr lang="el-GR"/>
          </a:p>
        </p:txBody>
      </p:sp>
    </p:spTree>
    <p:extLst>
      <p:ext uri="{BB962C8B-B14F-4D97-AF65-F5344CB8AC3E}">
        <p14:creationId xmlns:p14="http://schemas.microsoft.com/office/powerpoint/2010/main" val="2358119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49</a:t>
            </a:fld>
            <a:endParaRPr lang="el-GR"/>
          </a:p>
        </p:txBody>
      </p:sp>
    </p:spTree>
    <p:extLst>
      <p:ext uri="{BB962C8B-B14F-4D97-AF65-F5344CB8AC3E}">
        <p14:creationId xmlns:p14="http://schemas.microsoft.com/office/powerpoint/2010/main" val="161302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a:t>
            </a:fld>
            <a:endParaRPr lang="el-GR"/>
          </a:p>
        </p:txBody>
      </p:sp>
    </p:spTree>
    <p:extLst>
      <p:ext uri="{BB962C8B-B14F-4D97-AF65-F5344CB8AC3E}">
        <p14:creationId xmlns:p14="http://schemas.microsoft.com/office/powerpoint/2010/main" val="4184836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50</a:t>
            </a:fld>
            <a:endParaRPr lang="el-GR"/>
          </a:p>
        </p:txBody>
      </p:sp>
    </p:spTree>
    <p:extLst>
      <p:ext uri="{BB962C8B-B14F-4D97-AF65-F5344CB8AC3E}">
        <p14:creationId xmlns:p14="http://schemas.microsoft.com/office/powerpoint/2010/main" val="1515045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51</a:t>
            </a:fld>
            <a:endParaRPr lang="el-GR"/>
          </a:p>
        </p:txBody>
      </p:sp>
    </p:spTree>
    <p:extLst>
      <p:ext uri="{BB962C8B-B14F-4D97-AF65-F5344CB8AC3E}">
        <p14:creationId xmlns:p14="http://schemas.microsoft.com/office/powerpoint/2010/main" val="2406887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52</a:t>
            </a:fld>
            <a:endParaRPr lang="el-GR"/>
          </a:p>
        </p:txBody>
      </p:sp>
    </p:spTree>
    <p:extLst>
      <p:ext uri="{BB962C8B-B14F-4D97-AF65-F5344CB8AC3E}">
        <p14:creationId xmlns:p14="http://schemas.microsoft.com/office/powerpoint/2010/main" val="431573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53</a:t>
            </a:fld>
            <a:endParaRPr lang="el-GR"/>
          </a:p>
        </p:txBody>
      </p:sp>
    </p:spTree>
    <p:extLst>
      <p:ext uri="{BB962C8B-B14F-4D97-AF65-F5344CB8AC3E}">
        <p14:creationId xmlns:p14="http://schemas.microsoft.com/office/powerpoint/2010/main" val="2664059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55</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56</a:t>
            </a:fld>
            <a:endParaRPr lang="el-GR"/>
          </a:p>
        </p:txBody>
      </p:sp>
    </p:spTree>
    <p:extLst>
      <p:ext uri="{BB962C8B-B14F-4D97-AF65-F5344CB8AC3E}">
        <p14:creationId xmlns:p14="http://schemas.microsoft.com/office/powerpoint/2010/main" val="4035616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57</a:t>
            </a:fld>
            <a:endParaRPr lang="el-GR"/>
          </a:p>
        </p:txBody>
      </p:sp>
    </p:spTree>
    <p:extLst>
      <p:ext uri="{BB962C8B-B14F-4D97-AF65-F5344CB8AC3E}">
        <p14:creationId xmlns:p14="http://schemas.microsoft.com/office/powerpoint/2010/main" val="3498670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58</a:t>
            </a:fld>
            <a:endParaRPr lang="el-GR"/>
          </a:p>
        </p:txBody>
      </p:sp>
    </p:spTree>
    <p:extLst>
      <p:ext uri="{BB962C8B-B14F-4D97-AF65-F5344CB8AC3E}">
        <p14:creationId xmlns:p14="http://schemas.microsoft.com/office/powerpoint/2010/main" val="3220973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59</a:t>
            </a:fld>
            <a:endParaRPr lang="el-GR"/>
          </a:p>
        </p:txBody>
      </p:sp>
    </p:spTree>
    <p:extLst>
      <p:ext uri="{BB962C8B-B14F-4D97-AF65-F5344CB8AC3E}">
        <p14:creationId xmlns:p14="http://schemas.microsoft.com/office/powerpoint/2010/main" val="146386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a:t>
            </a:fld>
            <a:endParaRPr lang="el-GR"/>
          </a:p>
        </p:txBody>
      </p:sp>
    </p:spTree>
    <p:extLst>
      <p:ext uri="{BB962C8B-B14F-4D97-AF65-F5344CB8AC3E}">
        <p14:creationId xmlns:p14="http://schemas.microsoft.com/office/powerpoint/2010/main" val="3299225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60</a:t>
            </a:fld>
            <a:endParaRPr lang="el-GR"/>
          </a:p>
        </p:txBody>
      </p:sp>
    </p:spTree>
    <p:extLst>
      <p:ext uri="{BB962C8B-B14F-4D97-AF65-F5344CB8AC3E}">
        <p14:creationId xmlns:p14="http://schemas.microsoft.com/office/powerpoint/2010/main" val="3237243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61</a:t>
            </a:fld>
            <a:endParaRPr lang="el-GR"/>
          </a:p>
        </p:txBody>
      </p:sp>
    </p:spTree>
    <p:extLst>
      <p:ext uri="{BB962C8B-B14F-4D97-AF65-F5344CB8AC3E}">
        <p14:creationId xmlns:p14="http://schemas.microsoft.com/office/powerpoint/2010/main" val="21040614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62</a:t>
            </a:fld>
            <a:endParaRPr lang="el-GR"/>
          </a:p>
        </p:txBody>
      </p:sp>
    </p:spTree>
    <p:extLst>
      <p:ext uri="{BB962C8B-B14F-4D97-AF65-F5344CB8AC3E}">
        <p14:creationId xmlns:p14="http://schemas.microsoft.com/office/powerpoint/2010/main" val="2369567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63</a:t>
            </a:fld>
            <a:endParaRPr lang="el-GR"/>
          </a:p>
        </p:txBody>
      </p:sp>
    </p:spTree>
    <p:extLst>
      <p:ext uri="{BB962C8B-B14F-4D97-AF65-F5344CB8AC3E}">
        <p14:creationId xmlns:p14="http://schemas.microsoft.com/office/powerpoint/2010/main" val="3732947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64</a:t>
            </a:fld>
            <a:endParaRPr lang="el-GR"/>
          </a:p>
        </p:txBody>
      </p:sp>
    </p:spTree>
    <p:extLst>
      <p:ext uri="{BB962C8B-B14F-4D97-AF65-F5344CB8AC3E}">
        <p14:creationId xmlns:p14="http://schemas.microsoft.com/office/powerpoint/2010/main" val="1246727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65</a:t>
            </a:fld>
            <a:endParaRPr lang="el-GR"/>
          </a:p>
        </p:txBody>
      </p:sp>
    </p:spTree>
    <p:extLst>
      <p:ext uri="{BB962C8B-B14F-4D97-AF65-F5344CB8AC3E}">
        <p14:creationId xmlns:p14="http://schemas.microsoft.com/office/powerpoint/2010/main" val="3896228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66</a:t>
            </a:fld>
            <a:endParaRPr lang="el-GR"/>
          </a:p>
        </p:txBody>
      </p:sp>
    </p:spTree>
    <p:extLst>
      <p:ext uri="{BB962C8B-B14F-4D97-AF65-F5344CB8AC3E}">
        <p14:creationId xmlns:p14="http://schemas.microsoft.com/office/powerpoint/2010/main" val="21665044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67</a:t>
            </a:fld>
            <a:endParaRPr lang="el-GR"/>
          </a:p>
        </p:txBody>
      </p:sp>
    </p:spTree>
    <p:extLst>
      <p:ext uri="{BB962C8B-B14F-4D97-AF65-F5344CB8AC3E}">
        <p14:creationId xmlns:p14="http://schemas.microsoft.com/office/powerpoint/2010/main" val="1187484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68</a:t>
            </a:fld>
            <a:endParaRPr lang="el-GR"/>
          </a:p>
        </p:txBody>
      </p:sp>
    </p:spTree>
    <p:extLst>
      <p:ext uri="{BB962C8B-B14F-4D97-AF65-F5344CB8AC3E}">
        <p14:creationId xmlns:p14="http://schemas.microsoft.com/office/powerpoint/2010/main" val="3472238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69</a:t>
            </a:fld>
            <a:endParaRPr lang="el-GR"/>
          </a:p>
        </p:txBody>
      </p:sp>
    </p:spTree>
    <p:extLst>
      <p:ext uri="{BB962C8B-B14F-4D97-AF65-F5344CB8AC3E}">
        <p14:creationId xmlns:p14="http://schemas.microsoft.com/office/powerpoint/2010/main" val="8079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a:t>
            </a:fld>
            <a:endParaRPr lang="el-GR"/>
          </a:p>
        </p:txBody>
      </p:sp>
    </p:spTree>
    <p:extLst>
      <p:ext uri="{BB962C8B-B14F-4D97-AF65-F5344CB8AC3E}">
        <p14:creationId xmlns:p14="http://schemas.microsoft.com/office/powerpoint/2010/main" val="16679774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70</a:t>
            </a:fld>
            <a:endParaRPr lang="el-GR"/>
          </a:p>
        </p:txBody>
      </p:sp>
    </p:spTree>
    <p:extLst>
      <p:ext uri="{BB962C8B-B14F-4D97-AF65-F5344CB8AC3E}">
        <p14:creationId xmlns:p14="http://schemas.microsoft.com/office/powerpoint/2010/main" val="2071887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71</a:t>
            </a:fld>
            <a:endParaRPr lang="el-GR"/>
          </a:p>
        </p:txBody>
      </p:sp>
    </p:spTree>
    <p:extLst>
      <p:ext uri="{BB962C8B-B14F-4D97-AF65-F5344CB8AC3E}">
        <p14:creationId xmlns:p14="http://schemas.microsoft.com/office/powerpoint/2010/main" val="34697146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72</a:t>
            </a:fld>
            <a:endParaRPr lang="el-GR"/>
          </a:p>
        </p:txBody>
      </p:sp>
    </p:spTree>
    <p:extLst>
      <p:ext uri="{BB962C8B-B14F-4D97-AF65-F5344CB8AC3E}">
        <p14:creationId xmlns:p14="http://schemas.microsoft.com/office/powerpoint/2010/main" val="25846328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73</a:t>
            </a:fld>
            <a:endParaRPr lang="el-GR"/>
          </a:p>
        </p:txBody>
      </p:sp>
    </p:spTree>
    <p:extLst>
      <p:ext uri="{BB962C8B-B14F-4D97-AF65-F5344CB8AC3E}">
        <p14:creationId xmlns:p14="http://schemas.microsoft.com/office/powerpoint/2010/main" val="42050728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74</a:t>
            </a:fld>
            <a:endParaRPr lang="el-GR"/>
          </a:p>
        </p:txBody>
      </p:sp>
    </p:spTree>
    <p:extLst>
      <p:ext uri="{BB962C8B-B14F-4D97-AF65-F5344CB8AC3E}">
        <p14:creationId xmlns:p14="http://schemas.microsoft.com/office/powerpoint/2010/main" val="3245483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75</a:t>
            </a:fld>
            <a:endParaRPr lang="el-GR"/>
          </a:p>
        </p:txBody>
      </p:sp>
    </p:spTree>
    <p:extLst>
      <p:ext uri="{BB962C8B-B14F-4D97-AF65-F5344CB8AC3E}">
        <p14:creationId xmlns:p14="http://schemas.microsoft.com/office/powerpoint/2010/main" val="7350615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76</a:t>
            </a:fld>
            <a:endParaRPr lang="el-GR"/>
          </a:p>
        </p:txBody>
      </p:sp>
    </p:spTree>
    <p:extLst>
      <p:ext uri="{BB962C8B-B14F-4D97-AF65-F5344CB8AC3E}">
        <p14:creationId xmlns:p14="http://schemas.microsoft.com/office/powerpoint/2010/main" val="23018419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77</a:t>
            </a:fld>
            <a:endParaRPr lang="el-GR"/>
          </a:p>
        </p:txBody>
      </p:sp>
    </p:spTree>
    <p:extLst>
      <p:ext uri="{BB962C8B-B14F-4D97-AF65-F5344CB8AC3E}">
        <p14:creationId xmlns:p14="http://schemas.microsoft.com/office/powerpoint/2010/main" val="3247733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78</a:t>
            </a:fld>
            <a:endParaRPr lang="el-GR"/>
          </a:p>
        </p:txBody>
      </p:sp>
    </p:spTree>
    <p:extLst>
      <p:ext uri="{BB962C8B-B14F-4D97-AF65-F5344CB8AC3E}">
        <p14:creationId xmlns:p14="http://schemas.microsoft.com/office/powerpoint/2010/main" val="5803457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79</a:t>
            </a:fld>
            <a:endParaRPr lang="el-GR"/>
          </a:p>
        </p:txBody>
      </p:sp>
    </p:spTree>
    <p:extLst>
      <p:ext uri="{BB962C8B-B14F-4D97-AF65-F5344CB8AC3E}">
        <p14:creationId xmlns:p14="http://schemas.microsoft.com/office/powerpoint/2010/main" val="44159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a:t>
            </a:fld>
            <a:endParaRPr lang="el-GR"/>
          </a:p>
        </p:txBody>
      </p:sp>
    </p:spTree>
    <p:extLst>
      <p:ext uri="{BB962C8B-B14F-4D97-AF65-F5344CB8AC3E}">
        <p14:creationId xmlns:p14="http://schemas.microsoft.com/office/powerpoint/2010/main" val="2807371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80</a:t>
            </a:fld>
            <a:endParaRPr lang="el-GR"/>
          </a:p>
        </p:txBody>
      </p:sp>
    </p:spTree>
    <p:extLst>
      <p:ext uri="{BB962C8B-B14F-4D97-AF65-F5344CB8AC3E}">
        <p14:creationId xmlns:p14="http://schemas.microsoft.com/office/powerpoint/2010/main" val="19917092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81</a:t>
            </a:fld>
            <a:endParaRPr lang="el-GR"/>
          </a:p>
        </p:txBody>
      </p:sp>
    </p:spTree>
    <p:extLst>
      <p:ext uri="{BB962C8B-B14F-4D97-AF65-F5344CB8AC3E}">
        <p14:creationId xmlns:p14="http://schemas.microsoft.com/office/powerpoint/2010/main" val="20209875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82</a:t>
            </a:fld>
            <a:endParaRPr lang="el-GR"/>
          </a:p>
        </p:txBody>
      </p:sp>
    </p:spTree>
    <p:extLst>
      <p:ext uri="{BB962C8B-B14F-4D97-AF65-F5344CB8AC3E}">
        <p14:creationId xmlns:p14="http://schemas.microsoft.com/office/powerpoint/2010/main" val="1143422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83</a:t>
            </a:fld>
            <a:endParaRPr lang="el-GR"/>
          </a:p>
        </p:txBody>
      </p:sp>
    </p:spTree>
    <p:extLst>
      <p:ext uri="{BB962C8B-B14F-4D97-AF65-F5344CB8AC3E}">
        <p14:creationId xmlns:p14="http://schemas.microsoft.com/office/powerpoint/2010/main" val="16860209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84</a:t>
            </a:fld>
            <a:endParaRPr lang="el-GR"/>
          </a:p>
        </p:txBody>
      </p:sp>
    </p:spTree>
    <p:extLst>
      <p:ext uri="{BB962C8B-B14F-4D97-AF65-F5344CB8AC3E}">
        <p14:creationId xmlns:p14="http://schemas.microsoft.com/office/powerpoint/2010/main" val="266405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9</a:t>
            </a:fld>
            <a:endParaRPr lang="el-GR"/>
          </a:p>
        </p:txBody>
      </p:sp>
    </p:spTree>
    <p:extLst>
      <p:ext uri="{BB962C8B-B14F-4D97-AF65-F5344CB8AC3E}">
        <p14:creationId xmlns:p14="http://schemas.microsoft.com/office/powerpoint/2010/main" val="131069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E8667-CE83-47BA-89FD-A372316410A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nemertes.library.upatras.gr/server/api/core/bitstreams/256f8848-b7d4-45a8-b060-de25832f91cc/content"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https://repositoryesdda.ekdd.gr/bitstream/123456789/279/1/%ce%9a%ce%91%ce%a1%ce%91%ce%92%ce%91_%ce%91%ce%9b%ce%95%ce%9e%ce%91%ce%9d%ce%94%ce%a1%ce%91_%ce%a4%ce%95.pdf" TargetMode="External"/><Relationship Id="rId4" Type="http://schemas.openxmlformats.org/officeDocument/2006/relationships/image" Target="../media/image2.png"/><Relationship Id="rId9" Type="http://schemas.openxmlformats.org/officeDocument/2006/relationships/hyperlink" Target="https://el.wikipedia.org/wiki/%CE%A0%CE%BB%CE%B7%CE%B8%CE%BF%CF%80%CE%BF%CF%81%CE%B9%CF%83%CE%BC%CF%8C%CF%8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hyperlink" Target="https://www.cnigreece.gr/wp-content/uploads/about-good-practices.pdf"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korikis.com/diafimisi-linkedin-odigos-gia-arxarious/" TargetMode="External"/><Relationship Id="rId5" Type="http://schemas.openxmlformats.org/officeDocument/2006/relationships/image" Target="../media/image3.svg"/><Relationship Id="rId10" Type="http://schemas.openxmlformats.org/officeDocument/2006/relationships/hyperlink" Target="https://apothesis.lib.hmu.gr/bitstream/handle/20.500.12688/8834/KapetanakiEvanthia2018.pdf?sequence=1&amp;isAllowed=y" TargetMode="External"/><Relationship Id="rId4" Type="http://schemas.openxmlformats.org/officeDocument/2006/relationships/image" Target="../media/image2.png"/><Relationship Id="rId9" Type="http://schemas.openxmlformats.org/officeDocument/2006/relationships/hyperlink" Target="https://web-food.gr/%CF%80%CE%B5%CE%BB%CE%AC%CF%84%CE%B5%CF%82-%CE%BC%CE%AD%CF%83%CF%89-social-media-%CE%B5%CF%83%CF%84%CE%B9%CE%B1%CF%84%CF%8C%CF%81%CE%B9%CE%B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6.png"/><Relationship Id="rId3" Type="http://schemas.microsoft.com/office/2007/relationships/media" Target="../media/media2.wmv"/><Relationship Id="rId7" Type="http://schemas.openxmlformats.org/officeDocument/2006/relationships/image" Target="../media/image1.jpeg"/><Relationship Id="rId12" Type="http://schemas.openxmlformats.org/officeDocument/2006/relationships/image" Target="../media/image3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42.xml"/><Relationship Id="rId11" Type="http://schemas.openxmlformats.org/officeDocument/2006/relationships/image" Target="../media/image5.sv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wmv"/><Relationship Id="rId9" Type="http://schemas.openxmlformats.org/officeDocument/2006/relationships/image" Target="../media/image3.svg"/><Relationship Id="rId1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sv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39.png"/><Relationship Id="rId4" Type="http://schemas.openxmlformats.org/officeDocument/2006/relationships/notesSlide" Target="../notesSlides/notesSlide44.xml"/><Relationship Id="rId9" Type="http://schemas.openxmlformats.org/officeDocument/2006/relationships/image" Target="../media/image5.sv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sv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43.png"/><Relationship Id="rId4" Type="http://schemas.openxmlformats.org/officeDocument/2006/relationships/notesSlide" Target="../notesSlides/notesSlide52.xml"/><Relationship Id="rId9" Type="http://schemas.openxmlformats.org/officeDocument/2006/relationships/image" Target="../media/image5.svg"/></Relationships>
</file>

<file path=ppt/slides/_rels/slide53.xml.rels><?xml version="1.0" encoding="UTF-8" standalone="yes"?>
<Relationships xmlns="http://schemas.openxmlformats.org/package/2006/relationships"><Relationship Id="rId8" Type="http://schemas.openxmlformats.org/officeDocument/2006/relationships/hyperlink" Target="https://www.cnigreece.gr/wp-content/uploads/about-good-practices.pdf" TargetMode="External"/><Relationship Id="rId13" Type="http://schemas.openxmlformats.org/officeDocument/2006/relationships/hyperlink" Target="https://www.kathimerini.com.cy/gr/geek/geek-nea/influencers-mia-biomixania-19-dis-me-allergia-stis-apodeixeis" TargetMode="External"/><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hyperlink" Target="https://developgreece.com/user-generated-content/"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blog.hootsuite.com/user-generated-content-ugc/" TargetMode="External"/><Relationship Id="rId5" Type="http://schemas.openxmlformats.org/officeDocument/2006/relationships/image" Target="../media/image3.svg"/><Relationship Id="rId10" Type="http://schemas.openxmlformats.org/officeDocument/2006/relationships/hyperlink" Target="https://apothesis.lib.hmu.gr/bitstream/handle/20.500.12688/8834/KapetanakiEvanthia2018.pdf?sequence=1&amp;isAllowed=y" TargetMode="External"/><Relationship Id="rId4" Type="http://schemas.openxmlformats.org/officeDocument/2006/relationships/image" Target="../media/image2.png"/><Relationship Id="rId9" Type="http://schemas.openxmlformats.org/officeDocument/2006/relationships/hyperlink" Target="https://web-food.gr/%CF%80%CE%B5%CE%BB%CE%AC%CF%84%CE%B5%CF%82-%CE%BC%CE%AD%CF%83%CF%89-social-media-%CE%B5%CF%83%CF%84%CE%B9%CE%B1%CF%84%CF%8C%CF%81%CE%B9%CE%BF/" TargetMode="External"/><Relationship Id="rId14" Type="http://schemas.openxmlformats.org/officeDocument/2006/relationships/hyperlink" Target="https://maverix.gr/tiktok-digital-revolu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47.png"/></Relationships>
</file>

<file path=ppt/slides/_rels/slide6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49.png"/></Relationships>
</file>

<file path=ppt/slides/_rels/slide6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hyperlink" Target="https://merchants.skroutz.gr/merchants"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hyperlink" Target="http://www.kikstarter.com/"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9.png"/><Relationship Id="rId5" Type="http://schemas.openxmlformats.org/officeDocument/2006/relationships/image" Target="../media/image3.svg"/><Relationship Id="rId10" Type="http://schemas.openxmlformats.org/officeDocument/2006/relationships/image" Target="../media/image58.png"/><Relationship Id="rId4" Type="http://schemas.openxmlformats.org/officeDocument/2006/relationships/image" Target="../media/image2.png"/><Relationship Id="rId9" Type="http://schemas.openxmlformats.org/officeDocument/2006/relationships/image" Target="../media/image57.png"/></Relationships>
</file>

<file path=ppt/slides/_rels/slide78.xml.rels><?xml version="1.0" encoding="UTF-8" standalone="yes"?>
<Relationships xmlns="http://schemas.openxmlformats.org/package/2006/relationships"><Relationship Id="rId8" Type="http://schemas.openxmlformats.org/officeDocument/2006/relationships/hyperlink" Target="https://el-gr.facebook.com/policies/commerce/no_item_for_sale" TargetMode="External"/><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hyperlink" Target="https://el-gr.facebook.com/help/policies/commerce/recalled_product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el-gr.facebook.com/policies/commerce/medical_and_healthcare_products" TargetMode="External"/><Relationship Id="rId5" Type="http://schemas.openxmlformats.org/officeDocument/2006/relationships/image" Target="../media/image3.svg"/><Relationship Id="rId10" Type="http://schemas.openxmlformats.org/officeDocument/2006/relationships/hyperlink" Target="https://el-gr.facebook.com/policies/commerce/animals" TargetMode="External"/><Relationship Id="rId4" Type="http://schemas.openxmlformats.org/officeDocument/2006/relationships/image" Target="../media/image2.png"/><Relationship Id="rId9" Type="http://schemas.openxmlformats.org/officeDocument/2006/relationships/hyperlink" Target="https://el-gr.facebook.com/policies/commerce/services"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hyperlink" Target="https://sellercentral.amazon.com/gp/homepage.html"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4.png"/></Relationships>
</file>

<file path=ppt/slides/_rels/slide8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66.png"/></Relationships>
</file>

<file path=ppt/slides/_rels/slide84.xml.rels><?xml version="1.0" encoding="UTF-8" standalone="yes"?>
<Relationships xmlns="http://schemas.openxmlformats.org/package/2006/relationships"><Relationship Id="rId8" Type="http://schemas.openxmlformats.org/officeDocument/2006/relationships/hyperlink" Target="https://ti-einai.gr/open-source/" TargetMode="External"/><Relationship Id="rId13" Type="http://schemas.openxmlformats.org/officeDocument/2006/relationships/hyperlink" Target="https://blog.interten.gr/multi-vendor-marketplaces/" TargetMode="External"/><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hyperlink" Target="https://www.skroutz.gr/ecommerce/landing" TargetMode="External"/><Relationship Id="rId17" Type="http://schemas.openxmlformats.org/officeDocument/2006/relationships/hyperlink" Target="https://ecommerce-platforms.com/el/glossary/amazon" TargetMode="External"/><Relationship Id="rId2" Type="http://schemas.openxmlformats.org/officeDocument/2006/relationships/notesSlide" Target="../notesSlides/notesSlide84.xml"/><Relationship Id="rId16" Type="http://schemas.openxmlformats.org/officeDocument/2006/relationships/hyperlink" Target="https://100gamechangers.gr/public-me-ti-dynamiki-tou-megalyterou-online-marketplace-stin-ellada/" TargetMode="Externa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www.capital.gr/technology/3592882/ti-prosferei-pragmatika-i-skroutz-stous-epixeirimaties-tou-simera/" TargetMode="External"/><Relationship Id="rId5" Type="http://schemas.openxmlformats.org/officeDocument/2006/relationships/image" Target="../media/image3.svg"/><Relationship Id="rId15" Type="http://schemas.openxmlformats.org/officeDocument/2006/relationships/hyperlink" Target="https://el-gr.facebook.com/help/130910837313345" TargetMode="External"/><Relationship Id="rId10" Type="http://schemas.openxmlformats.org/officeDocument/2006/relationships/hyperlink" Target="https://krs.gr/2022/09/20/%CE%B9%CE%B4%CE%AD%CE%B1-%CE%B3%CE%B9%CE%B1-startup-to-%CE%B1%CF%80%CE%B1%CE%B9%CF%84%CE%B7%CF%84%CE%B9%CE%BA%CF%8C-marketplace/" TargetMode="External"/><Relationship Id="rId4" Type="http://schemas.openxmlformats.org/officeDocument/2006/relationships/image" Target="../media/image2.png"/><Relationship Id="rId9" Type="http://schemas.openxmlformats.org/officeDocument/2006/relationships/hyperlink" Target="https://blog.wedia.gr/5-open-source-platforms-eshops" TargetMode="External"/><Relationship Id="rId14" Type="http://schemas.openxmlformats.org/officeDocument/2006/relationships/hyperlink" Target="https://www.dz-techs.com/el/what-is-facebook-marketplac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Καλές πρακτικές προώθησης μέσω διαδικτύου και μέσων κοινωνικής δικτύωσης </a:t>
            </a:r>
            <a:endPar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a:p>
            <a:pPr lvl="0" algn="ctr">
              <a:lnSpc>
                <a:spcPts val="3500"/>
              </a:lnSpc>
              <a:spcBef>
                <a:spcPct val="0"/>
              </a:spcBef>
              <a:defRPr/>
            </a:pPr>
            <a:r>
              <a:rPr kumimoji="0" lang="el-GR" sz="2400" b="1" i="0" u="none" strike="noStrike" kern="1200" cap="none" spc="0" normalizeH="0" baseline="0" noProof="0" dirty="0" err="1">
                <a:ln>
                  <a:noFill/>
                </a:ln>
                <a:solidFill>
                  <a:srgbClr val="A02E5F"/>
                </a:solidFill>
                <a:effectLst/>
                <a:uLnTx/>
                <a:uFillTx/>
                <a:latin typeface="Arial" panose="020B0604020202020204" pitchFamily="34" charset="0"/>
                <a:cs typeface="Arial" panose="020B0604020202020204" pitchFamily="34" charset="0"/>
              </a:rPr>
              <a:t>Πληθοπορισμός</a:t>
            </a:r>
            <a:endPar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6013" y="97335"/>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FB6783B5-FE39-42AB-9247-51349785DF7D}"/>
              </a:ext>
            </a:extLst>
          </p:cNvPr>
          <p:cNvPicPr>
            <a:picLocks noChangeAspect="1"/>
          </p:cNvPicPr>
          <p:nvPr/>
        </p:nvPicPr>
        <p:blipFill rotWithShape="1">
          <a:blip r:embed="rId8"/>
          <a:srcRect l="23226" t="12445" r="27163"/>
          <a:stretch/>
        </p:blipFill>
        <p:spPr>
          <a:xfrm>
            <a:off x="23974" y="1424562"/>
            <a:ext cx="4568810" cy="4871402"/>
          </a:xfrm>
          <a:prstGeom prst="rect">
            <a:avLst/>
          </a:prstGeom>
        </p:spPr>
      </p:pic>
      <p:pic>
        <p:nvPicPr>
          <p:cNvPr id="3" name="Εικόνα 2">
            <a:extLst>
              <a:ext uri="{FF2B5EF4-FFF2-40B4-BE49-F238E27FC236}">
                <a16:creationId xmlns:a16="http://schemas.microsoft.com/office/drawing/2014/main" id="{1C0C4538-12F8-4CDC-A8B1-D2BAF0244FA8}"/>
              </a:ext>
            </a:extLst>
          </p:cNvPr>
          <p:cNvPicPr>
            <a:picLocks noChangeAspect="1"/>
          </p:cNvPicPr>
          <p:nvPr/>
        </p:nvPicPr>
        <p:blipFill rotWithShape="1">
          <a:blip r:embed="rId9"/>
          <a:srcRect l="26375" t="12611" r="25587"/>
          <a:stretch/>
        </p:blipFill>
        <p:spPr>
          <a:xfrm>
            <a:off x="4595476" y="1434919"/>
            <a:ext cx="4472873" cy="4916162"/>
          </a:xfrm>
          <a:prstGeom prst="rect">
            <a:avLst/>
          </a:prstGeom>
        </p:spPr>
      </p:pic>
      <p:sp>
        <p:nvSpPr>
          <p:cNvPr id="4" name="TextBox 3">
            <a:extLst>
              <a:ext uri="{FF2B5EF4-FFF2-40B4-BE49-F238E27FC236}">
                <a16:creationId xmlns:a16="http://schemas.microsoft.com/office/drawing/2014/main" id="{28363FA3-9C7C-4772-A7CC-85549B209CCA}"/>
              </a:ext>
            </a:extLst>
          </p:cNvPr>
          <p:cNvSpPr txBox="1"/>
          <p:nvPr/>
        </p:nvSpPr>
        <p:spPr>
          <a:xfrm>
            <a:off x="214282" y="793916"/>
            <a:ext cx="8643998" cy="646331"/>
          </a:xfrm>
          <a:prstGeom prst="rect">
            <a:avLst/>
          </a:prstGeom>
          <a:noFill/>
        </p:spPr>
        <p:txBody>
          <a:bodyPr wrap="square" rtlCol="0">
            <a:spAutoFit/>
          </a:bodyPr>
          <a:lstStyle/>
          <a:p>
            <a:r>
              <a:rPr lang="el-GR" dirty="0"/>
              <a:t>Αυτή είναι η πρώτη καρτέλα</a:t>
            </a:r>
            <a:r>
              <a:rPr lang="en-US" dirty="0"/>
              <a:t>:</a:t>
            </a:r>
            <a:r>
              <a:rPr lang="en-US" b="1" i="1" dirty="0"/>
              <a:t>Basics </a:t>
            </a:r>
            <a:r>
              <a:rPr lang="el-GR" dirty="0"/>
              <a:t>όπου συμπληρώνετε την περιγραφή, τη διάρκεια της καμπάνιας σας καθώς και την επιθυμητή χρηματοδότηση με βάση τις ανάγκες σας.</a:t>
            </a:r>
          </a:p>
        </p:txBody>
      </p:sp>
    </p:spTree>
    <p:extLst>
      <p:ext uri="{BB962C8B-B14F-4D97-AF65-F5344CB8AC3E}">
        <p14:creationId xmlns:p14="http://schemas.microsoft.com/office/powerpoint/2010/main" val="1565462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4C9A7A1F-B645-424D-BBE4-01FD77D037EF}"/>
              </a:ext>
            </a:extLst>
          </p:cNvPr>
          <p:cNvPicPr>
            <a:picLocks noChangeAspect="1"/>
          </p:cNvPicPr>
          <p:nvPr/>
        </p:nvPicPr>
        <p:blipFill rotWithShape="1">
          <a:blip r:embed="rId8"/>
          <a:srcRect l="22438" t="12851" r="23225" b="15942"/>
          <a:stretch/>
        </p:blipFill>
        <p:spPr>
          <a:xfrm>
            <a:off x="3889728" y="1457946"/>
            <a:ext cx="4968552" cy="3933842"/>
          </a:xfrm>
          <a:prstGeom prst="rect">
            <a:avLst/>
          </a:prstGeom>
        </p:spPr>
      </p:pic>
      <p:sp>
        <p:nvSpPr>
          <p:cNvPr id="3" name="TextBox 2">
            <a:extLst>
              <a:ext uri="{FF2B5EF4-FFF2-40B4-BE49-F238E27FC236}">
                <a16:creationId xmlns:a16="http://schemas.microsoft.com/office/drawing/2014/main" id="{A89F0890-76BC-475C-A409-55694825DCC2}"/>
              </a:ext>
            </a:extLst>
          </p:cNvPr>
          <p:cNvSpPr txBox="1"/>
          <p:nvPr/>
        </p:nvSpPr>
        <p:spPr>
          <a:xfrm>
            <a:off x="326677" y="1650625"/>
            <a:ext cx="3559920" cy="3693319"/>
          </a:xfrm>
          <a:prstGeom prst="rect">
            <a:avLst/>
          </a:prstGeom>
          <a:noFill/>
        </p:spPr>
        <p:txBody>
          <a:bodyPr wrap="square" rtlCol="0">
            <a:spAutoFit/>
          </a:bodyPr>
          <a:lstStyle/>
          <a:p>
            <a:pPr algn="just"/>
            <a:r>
              <a:rPr lang="el-GR" dirty="0"/>
              <a:t>Στην καρτέλα </a:t>
            </a:r>
            <a:r>
              <a:rPr lang="en-US" b="1" i="1" dirty="0"/>
              <a:t>Rewards</a:t>
            </a:r>
            <a:r>
              <a:rPr lang="el-GR" b="1" i="1" dirty="0"/>
              <a:t>:</a:t>
            </a:r>
          </a:p>
          <a:p>
            <a:pPr algn="just"/>
            <a:r>
              <a:rPr lang="el-GR" b="1" i="1" dirty="0"/>
              <a:t>«Ανεβάστε»</a:t>
            </a:r>
            <a:r>
              <a:rPr lang="en-US" dirty="0"/>
              <a:t> </a:t>
            </a:r>
            <a:r>
              <a:rPr lang="el-GR" dirty="0"/>
              <a:t>εδώ:</a:t>
            </a:r>
          </a:p>
          <a:p>
            <a:pPr marL="285750" indent="-285750" algn="just">
              <a:buFont typeface="Wingdings" panose="05000000000000000000" pitchFamily="2" charset="2"/>
              <a:buChar char="Ø"/>
            </a:pPr>
            <a:r>
              <a:rPr lang="el-GR" dirty="0"/>
              <a:t>Ένα παράδειγμα του τι ακριβώς κάνετε.</a:t>
            </a:r>
          </a:p>
          <a:p>
            <a:pPr marL="285750" indent="-285750" algn="just">
              <a:buFont typeface="Wingdings" panose="05000000000000000000" pitchFamily="2" charset="2"/>
              <a:buChar char="Ø"/>
            </a:pPr>
            <a:r>
              <a:rPr lang="el-GR" dirty="0"/>
              <a:t>Τα παρασκήνια των εργασιών σας.</a:t>
            </a:r>
          </a:p>
          <a:p>
            <a:pPr marL="285750" indent="-285750" algn="just">
              <a:buFont typeface="Wingdings" panose="05000000000000000000" pitchFamily="2" charset="2"/>
              <a:buChar char="Ø"/>
            </a:pPr>
            <a:r>
              <a:rPr lang="el-GR" dirty="0"/>
              <a:t>Και μια αποκλειστική εμπειρία του αντικειμένου με το οποίο ασχολείστε.</a:t>
            </a:r>
          </a:p>
          <a:p>
            <a:pPr algn="just"/>
            <a:endParaRPr lang="el-GR" dirty="0"/>
          </a:p>
          <a:p>
            <a:pPr algn="just"/>
            <a:r>
              <a:rPr lang="el-GR" dirty="0"/>
              <a:t>Μπορείτε επίσης να ορίσετε μια </a:t>
            </a:r>
            <a:r>
              <a:rPr lang="el-GR" b="1" i="1" dirty="0"/>
              <a:t>υλική ή άυλη ανταμοιβή</a:t>
            </a:r>
            <a:r>
              <a:rPr lang="en-US" b="1" i="1" dirty="0"/>
              <a:t> </a:t>
            </a:r>
            <a:r>
              <a:rPr lang="el-GR" dirty="0"/>
              <a:t>για όσους σας βοηθήσουν στην καμπάνια σας.</a:t>
            </a:r>
          </a:p>
        </p:txBody>
      </p:sp>
      <p:sp>
        <p:nvSpPr>
          <p:cNvPr id="4" name="Ορθογώνιο 3">
            <a:extLst>
              <a:ext uri="{FF2B5EF4-FFF2-40B4-BE49-F238E27FC236}">
                <a16:creationId xmlns:a16="http://schemas.microsoft.com/office/drawing/2014/main" id="{994B774B-9BE4-40AE-8A27-FB7396293102}"/>
              </a:ext>
            </a:extLst>
          </p:cNvPr>
          <p:cNvSpPr/>
          <p:nvPr/>
        </p:nvSpPr>
        <p:spPr>
          <a:xfrm>
            <a:off x="7784844" y="2132856"/>
            <a:ext cx="819604" cy="432048"/>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pic>
        <p:nvPicPr>
          <p:cNvPr id="26" name="Εικόνα 25">
            <a:extLst>
              <a:ext uri="{FF2B5EF4-FFF2-40B4-BE49-F238E27FC236}">
                <a16:creationId xmlns:a16="http://schemas.microsoft.com/office/drawing/2014/main" id="{44C19AAD-3423-4366-8153-9D80183B7B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51218">
            <a:off x="6268267" y="2157152"/>
            <a:ext cx="1426163" cy="420794"/>
          </a:xfrm>
          <a:prstGeom prst="rect">
            <a:avLst/>
          </a:prstGeom>
        </p:spPr>
      </p:pic>
      <p:sp>
        <p:nvSpPr>
          <p:cNvPr id="5" name="TextBox 4">
            <a:extLst>
              <a:ext uri="{FF2B5EF4-FFF2-40B4-BE49-F238E27FC236}">
                <a16:creationId xmlns:a16="http://schemas.microsoft.com/office/drawing/2014/main" id="{2B311B36-A399-4C4C-84E4-689DD59EE499}"/>
              </a:ext>
            </a:extLst>
          </p:cNvPr>
          <p:cNvSpPr txBox="1"/>
          <p:nvPr/>
        </p:nvSpPr>
        <p:spPr>
          <a:xfrm>
            <a:off x="4427984" y="1824993"/>
            <a:ext cx="1807141" cy="646331"/>
          </a:xfrm>
          <a:prstGeom prst="rect">
            <a:avLst/>
          </a:prstGeom>
          <a:noFill/>
        </p:spPr>
        <p:txBody>
          <a:bodyPr wrap="square" rtlCol="0">
            <a:spAutoFit/>
          </a:bodyPr>
          <a:lstStyle/>
          <a:p>
            <a:r>
              <a:rPr lang="el-GR" b="1" dirty="0">
                <a:solidFill>
                  <a:srgbClr val="1C2DD2"/>
                </a:solidFill>
              </a:rPr>
              <a:t>Ορίστε εδώ μια νέα ανταμοιβή</a:t>
            </a:r>
          </a:p>
        </p:txBody>
      </p:sp>
      <p:sp>
        <p:nvSpPr>
          <p:cNvPr id="30" name="Ορθογώνιο 29">
            <a:extLst>
              <a:ext uri="{FF2B5EF4-FFF2-40B4-BE49-F238E27FC236}">
                <a16:creationId xmlns:a16="http://schemas.microsoft.com/office/drawing/2014/main" id="{5CCB20FD-1C57-4712-9709-0996EB1999DC}"/>
              </a:ext>
            </a:extLst>
          </p:cNvPr>
          <p:cNvSpPr/>
          <p:nvPr/>
        </p:nvSpPr>
        <p:spPr>
          <a:xfrm>
            <a:off x="5076056" y="1466211"/>
            <a:ext cx="576064" cy="358781"/>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spTree>
    <p:extLst>
      <p:ext uri="{BB962C8B-B14F-4D97-AF65-F5344CB8AC3E}">
        <p14:creationId xmlns:p14="http://schemas.microsoft.com/office/powerpoint/2010/main" val="236408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EF63D4FF-2B14-4A5F-9953-79B3DB2538FD}"/>
              </a:ext>
            </a:extLst>
          </p:cNvPr>
          <p:cNvPicPr>
            <a:picLocks noChangeAspect="1"/>
          </p:cNvPicPr>
          <p:nvPr/>
        </p:nvPicPr>
        <p:blipFill rotWithShape="1">
          <a:blip r:embed="rId8"/>
          <a:srcRect l="21449" t="13643" r="24215" b="2810"/>
          <a:stretch/>
        </p:blipFill>
        <p:spPr>
          <a:xfrm>
            <a:off x="3889728" y="1261752"/>
            <a:ext cx="4968552" cy="4615520"/>
          </a:xfrm>
          <a:prstGeom prst="rect">
            <a:avLst/>
          </a:prstGeom>
        </p:spPr>
      </p:pic>
      <p:sp>
        <p:nvSpPr>
          <p:cNvPr id="3" name="TextBox 2">
            <a:extLst>
              <a:ext uri="{FF2B5EF4-FFF2-40B4-BE49-F238E27FC236}">
                <a16:creationId xmlns:a16="http://schemas.microsoft.com/office/drawing/2014/main" id="{3B804880-D96E-452F-AFA5-69988488DE99}"/>
              </a:ext>
            </a:extLst>
          </p:cNvPr>
          <p:cNvSpPr txBox="1"/>
          <p:nvPr/>
        </p:nvSpPr>
        <p:spPr>
          <a:xfrm>
            <a:off x="225348" y="1755689"/>
            <a:ext cx="3672408" cy="3416320"/>
          </a:xfrm>
          <a:prstGeom prst="rect">
            <a:avLst/>
          </a:prstGeom>
          <a:noFill/>
        </p:spPr>
        <p:txBody>
          <a:bodyPr wrap="square" rtlCol="0">
            <a:spAutoFit/>
          </a:bodyPr>
          <a:lstStyle/>
          <a:p>
            <a:pPr marL="285750" indent="-285750" algn="just">
              <a:buFont typeface="Arial" panose="020B0604020202020204" pitchFamily="34" charset="0"/>
              <a:buChar char="•"/>
            </a:pPr>
            <a:r>
              <a:rPr lang="el-GR" dirty="0"/>
              <a:t>Στην καρτέλα </a:t>
            </a:r>
            <a:r>
              <a:rPr lang="en-US" b="1" i="1" dirty="0"/>
              <a:t>Story</a:t>
            </a:r>
            <a:r>
              <a:rPr lang="en-US" dirty="0"/>
              <a:t> </a:t>
            </a:r>
            <a:r>
              <a:rPr lang="el-GR" dirty="0"/>
              <a:t>γράψτε την πλήρη περιγραφή του </a:t>
            </a:r>
            <a:r>
              <a:rPr lang="en-US" dirty="0"/>
              <a:t>Project </a:t>
            </a:r>
            <a:r>
              <a:rPr lang="el-GR" dirty="0"/>
              <a:t>σας και πλαισιώστε την με εικόνες και βίντεο ώστε να προκαλέσετε το ενδιαφέρον όσων πρόκειται πιθανόν να ασχοληθούν με αυτό είτε με προσωπική εργασία είτε με χρηματοδότηση.</a:t>
            </a:r>
          </a:p>
          <a:p>
            <a:pPr marL="285750" indent="-285750" algn="just">
              <a:buFont typeface="Arial" panose="020B0604020202020204" pitchFamily="34" charset="0"/>
              <a:buChar char="•"/>
            </a:pPr>
            <a:r>
              <a:rPr lang="el-GR" dirty="0"/>
              <a:t>Αναλύστε το πλήρες επιχειρηματικό σας σχέδιο και αναφέρετε με ειλικρίνεια το πιθανό ρίσκο και τις προκλήσεις.</a:t>
            </a:r>
          </a:p>
        </p:txBody>
      </p:sp>
      <p:sp>
        <p:nvSpPr>
          <p:cNvPr id="22" name="Ορθογώνιο 21">
            <a:extLst>
              <a:ext uri="{FF2B5EF4-FFF2-40B4-BE49-F238E27FC236}">
                <a16:creationId xmlns:a16="http://schemas.microsoft.com/office/drawing/2014/main" id="{3A574A91-8557-4B39-8EA4-679855A764EF}"/>
              </a:ext>
            </a:extLst>
          </p:cNvPr>
          <p:cNvSpPr/>
          <p:nvPr/>
        </p:nvSpPr>
        <p:spPr>
          <a:xfrm>
            <a:off x="5868144" y="1281946"/>
            <a:ext cx="576064" cy="358781"/>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pic>
        <p:nvPicPr>
          <p:cNvPr id="26" name="Εικόνα 25">
            <a:extLst>
              <a:ext uri="{FF2B5EF4-FFF2-40B4-BE49-F238E27FC236}">
                <a16:creationId xmlns:a16="http://schemas.microsoft.com/office/drawing/2014/main" id="{1F3A8FD8-E2B8-4B19-B36A-9C08D4710F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811945">
            <a:off x="5443094" y="3123560"/>
            <a:ext cx="1426163" cy="420794"/>
          </a:xfrm>
          <a:prstGeom prst="rect">
            <a:avLst/>
          </a:prstGeom>
        </p:spPr>
      </p:pic>
      <p:sp>
        <p:nvSpPr>
          <p:cNvPr id="4" name="TextBox 3">
            <a:extLst>
              <a:ext uri="{FF2B5EF4-FFF2-40B4-BE49-F238E27FC236}">
                <a16:creationId xmlns:a16="http://schemas.microsoft.com/office/drawing/2014/main" id="{65307EAC-3223-4C8D-9904-BB50446CB3A3}"/>
              </a:ext>
            </a:extLst>
          </p:cNvPr>
          <p:cNvSpPr txBox="1"/>
          <p:nvPr/>
        </p:nvSpPr>
        <p:spPr>
          <a:xfrm>
            <a:off x="6732241" y="2582581"/>
            <a:ext cx="2016224" cy="1077218"/>
          </a:xfrm>
          <a:prstGeom prst="rect">
            <a:avLst/>
          </a:prstGeom>
          <a:noFill/>
        </p:spPr>
        <p:txBody>
          <a:bodyPr wrap="square" rtlCol="0">
            <a:spAutoFit/>
          </a:bodyPr>
          <a:lstStyle/>
          <a:p>
            <a:pPr algn="just"/>
            <a:r>
              <a:rPr lang="el-GR" sz="1600" b="1" dirty="0">
                <a:solidFill>
                  <a:srgbClr val="1C2DD2"/>
                </a:solidFill>
              </a:rPr>
              <a:t>Γράψτε εδώ μια πλήρη περιγραφή του επιχειρηματικού σας σχεδίου</a:t>
            </a:r>
          </a:p>
        </p:txBody>
      </p:sp>
    </p:spTree>
    <p:extLst>
      <p:ext uri="{BB962C8B-B14F-4D97-AF65-F5344CB8AC3E}">
        <p14:creationId xmlns:p14="http://schemas.microsoft.com/office/powerpoint/2010/main" val="4792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343D0F0E-44D3-4CE6-A29B-14A98E8358E5}"/>
              </a:ext>
            </a:extLst>
          </p:cNvPr>
          <p:cNvPicPr>
            <a:picLocks noChangeAspect="1"/>
          </p:cNvPicPr>
          <p:nvPr/>
        </p:nvPicPr>
        <p:blipFill rotWithShape="1">
          <a:blip r:embed="rId8"/>
          <a:srcRect l="20863" t="14165" r="21650"/>
          <a:stretch/>
        </p:blipFill>
        <p:spPr>
          <a:xfrm>
            <a:off x="3699001" y="1118368"/>
            <a:ext cx="5256584" cy="4741975"/>
          </a:xfrm>
          <a:prstGeom prst="rect">
            <a:avLst/>
          </a:prstGeom>
        </p:spPr>
      </p:pic>
      <p:sp>
        <p:nvSpPr>
          <p:cNvPr id="21" name="Ορθογώνιο 20">
            <a:extLst>
              <a:ext uri="{FF2B5EF4-FFF2-40B4-BE49-F238E27FC236}">
                <a16:creationId xmlns:a16="http://schemas.microsoft.com/office/drawing/2014/main" id="{24708932-9C9A-4A69-B2BA-481C5DCD8068}"/>
              </a:ext>
            </a:extLst>
          </p:cNvPr>
          <p:cNvSpPr/>
          <p:nvPr/>
        </p:nvSpPr>
        <p:spPr>
          <a:xfrm>
            <a:off x="6372200" y="1118368"/>
            <a:ext cx="576064" cy="358781"/>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pic>
        <p:nvPicPr>
          <p:cNvPr id="22" name="Εικόνα 21">
            <a:extLst>
              <a:ext uri="{FF2B5EF4-FFF2-40B4-BE49-F238E27FC236}">
                <a16:creationId xmlns:a16="http://schemas.microsoft.com/office/drawing/2014/main" id="{3E92C9A9-3E36-4095-8A59-5458E34EF7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14737">
            <a:off x="4450767" y="2874759"/>
            <a:ext cx="1426163" cy="420794"/>
          </a:xfrm>
          <a:prstGeom prst="rect">
            <a:avLst/>
          </a:prstGeom>
        </p:spPr>
      </p:pic>
      <p:pic>
        <p:nvPicPr>
          <p:cNvPr id="26" name="Εικόνα 25">
            <a:extLst>
              <a:ext uri="{FF2B5EF4-FFF2-40B4-BE49-F238E27FC236}">
                <a16:creationId xmlns:a16="http://schemas.microsoft.com/office/drawing/2014/main" id="{47CCEDF2-57EC-4A08-8856-62CD7BE40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56343">
            <a:off x="4417895" y="3891551"/>
            <a:ext cx="1426163" cy="420794"/>
          </a:xfrm>
          <a:prstGeom prst="rect">
            <a:avLst/>
          </a:prstGeom>
        </p:spPr>
      </p:pic>
      <p:sp>
        <p:nvSpPr>
          <p:cNvPr id="3" name="TextBox 2">
            <a:extLst>
              <a:ext uri="{FF2B5EF4-FFF2-40B4-BE49-F238E27FC236}">
                <a16:creationId xmlns:a16="http://schemas.microsoft.com/office/drawing/2014/main" id="{E4709BF1-F35F-4E4F-B78A-EDEB95190117}"/>
              </a:ext>
            </a:extLst>
          </p:cNvPr>
          <p:cNvSpPr txBox="1"/>
          <p:nvPr/>
        </p:nvSpPr>
        <p:spPr>
          <a:xfrm>
            <a:off x="377634" y="1961239"/>
            <a:ext cx="3096344" cy="2585323"/>
          </a:xfrm>
          <a:prstGeom prst="rect">
            <a:avLst/>
          </a:prstGeom>
          <a:noFill/>
        </p:spPr>
        <p:txBody>
          <a:bodyPr wrap="square" rtlCol="0">
            <a:spAutoFit/>
          </a:bodyPr>
          <a:lstStyle/>
          <a:p>
            <a:r>
              <a:rPr lang="el-GR" dirty="0"/>
              <a:t>Καρτέλα </a:t>
            </a:r>
            <a:r>
              <a:rPr lang="en-US" b="1" i="1" dirty="0"/>
              <a:t>People</a:t>
            </a:r>
            <a:r>
              <a:rPr lang="el-GR" dirty="0"/>
              <a:t>: </a:t>
            </a:r>
          </a:p>
          <a:p>
            <a:pPr marL="285750" indent="-285750" algn="just">
              <a:buFont typeface="Arial" panose="020B0604020202020204" pitchFamily="34" charset="0"/>
              <a:buChar char="•"/>
            </a:pPr>
            <a:r>
              <a:rPr lang="el-GR" dirty="0"/>
              <a:t>Βάλτε τη φωτογραφία σας και το βιογραφικό σας, τα οποία θα εμφανίζονται στη σελίδα του </a:t>
            </a:r>
            <a:r>
              <a:rPr lang="en-US" dirty="0"/>
              <a:t>project </a:t>
            </a:r>
            <a:r>
              <a:rPr lang="el-GR" dirty="0"/>
              <a:t>σας.</a:t>
            </a:r>
          </a:p>
          <a:p>
            <a:pPr marL="285750" indent="-285750" algn="just">
              <a:buFont typeface="Arial" panose="020B0604020202020204" pitchFamily="34" charset="0"/>
              <a:buChar char="•"/>
            </a:pPr>
            <a:r>
              <a:rPr lang="el-GR" dirty="0"/>
              <a:t>Επίσης δημιουργήστε μια ηλεκτρονική διεύθυνση η οποία θα αντιστοιχεί και αυτή στο </a:t>
            </a:r>
            <a:r>
              <a:rPr lang="en-US" dirty="0"/>
              <a:t>project </a:t>
            </a:r>
            <a:r>
              <a:rPr lang="el-GR" dirty="0"/>
              <a:t>σας.</a:t>
            </a:r>
          </a:p>
        </p:txBody>
      </p:sp>
    </p:spTree>
    <p:extLst>
      <p:ext uri="{BB962C8B-B14F-4D97-AF65-F5344CB8AC3E}">
        <p14:creationId xmlns:p14="http://schemas.microsoft.com/office/powerpoint/2010/main" val="139918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13</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D0816B81-0ADE-4263-AD83-F1BD53880CB6}"/>
              </a:ext>
            </a:extLst>
          </p:cNvPr>
          <p:cNvPicPr>
            <a:picLocks noChangeAspect="1"/>
          </p:cNvPicPr>
          <p:nvPr/>
        </p:nvPicPr>
        <p:blipFill rotWithShape="1">
          <a:blip r:embed="rId8"/>
          <a:srcRect l="18500" t="11667" r="21650"/>
          <a:stretch/>
        </p:blipFill>
        <p:spPr>
          <a:xfrm>
            <a:off x="3393552" y="1132612"/>
            <a:ext cx="5472608" cy="4879957"/>
          </a:xfrm>
          <a:prstGeom prst="rect">
            <a:avLst/>
          </a:prstGeom>
        </p:spPr>
      </p:pic>
      <p:sp>
        <p:nvSpPr>
          <p:cNvPr id="21" name="Ορθογώνιο 20">
            <a:extLst>
              <a:ext uri="{FF2B5EF4-FFF2-40B4-BE49-F238E27FC236}">
                <a16:creationId xmlns:a16="http://schemas.microsoft.com/office/drawing/2014/main" id="{9C020266-13C3-482B-903D-4B6C0E26224F}"/>
              </a:ext>
            </a:extLst>
          </p:cNvPr>
          <p:cNvSpPr/>
          <p:nvPr/>
        </p:nvSpPr>
        <p:spPr>
          <a:xfrm>
            <a:off x="6948264" y="1196752"/>
            <a:ext cx="576064" cy="358781"/>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sp>
        <p:nvSpPr>
          <p:cNvPr id="3" name="TextBox 2">
            <a:extLst>
              <a:ext uri="{FF2B5EF4-FFF2-40B4-BE49-F238E27FC236}">
                <a16:creationId xmlns:a16="http://schemas.microsoft.com/office/drawing/2014/main" id="{AC6E1C86-7AE7-4C44-BA5A-3AAAE12C8C33}"/>
              </a:ext>
            </a:extLst>
          </p:cNvPr>
          <p:cNvSpPr txBox="1"/>
          <p:nvPr/>
        </p:nvSpPr>
        <p:spPr>
          <a:xfrm>
            <a:off x="467544" y="2621203"/>
            <a:ext cx="2737593" cy="1477328"/>
          </a:xfrm>
          <a:prstGeom prst="rect">
            <a:avLst/>
          </a:prstGeom>
          <a:noFill/>
        </p:spPr>
        <p:txBody>
          <a:bodyPr wrap="square" rtlCol="0">
            <a:spAutoFit/>
          </a:bodyPr>
          <a:lstStyle/>
          <a:p>
            <a:pPr algn="just"/>
            <a:r>
              <a:rPr lang="el-GR" dirty="0"/>
              <a:t>Στην καρτέλα </a:t>
            </a:r>
            <a:r>
              <a:rPr lang="en-US" b="1" i="1" dirty="0"/>
              <a:t>Payment</a:t>
            </a:r>
            <a:r>
              <a:rPr lang="el-GR" b="1" i="1" dirty="0"/>
              <a:t>: </a:t>
            </a:r>
            <a:r>
              <a:rPr lang="el-GR" dirty="0"/>
              <a:t>ορίστε τον τύπο του </a:t>
            </a:r>
            <a:r>
              <a:rPr lang="en-US" dirty="0"/>
              <a:t>project</a:t>
            </a:r>
            <a:r>
              <a:rPr lang="el-GR" dirty="0"/>
              <a:t> και το λογαριασμό όπου θα κατατίθεται κάθε χρηματοδότηση.</a:t>
            </a:r>
            <a:endParaRPr lang="el-GR" b="1" i="1" dirty="0"/>
          </a:p>
        </p:txBody>
      </p:sp>
    </p:spTree>
    <p:extLst>
      <p:ext uri="{BB962C8B-B14F-4D97-AF65-F5344CB8AC3E}">
        <p14:creationId xmlns:p14="http://schemas.microsoft.com/office/powerpoint/2010/main" val="295075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14</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69B3DD7B-5279-4601-A8AF-C63CD1796F07}"/>
              </a:ext>
            </a:extLst>
          </p:cNvPr>
          <p:cNvPicPr>
            <a:picLocks noChangeAspect="1"/>
          </p:cNvPicPr>
          <p:nvPr/>
        </p:nvPicPr>
        <p:blipFill rotWithShape="1">
          <a:blip r:embed="rId8"/>
          <a:srcRect l="25588" t="12074" r="27163"/>
          <a:stretch/>
        </p:blipFill>
        <p:spPr>
          <a:xfrm>
            <a:off x="4638245" y="1039122"/>
            <a:ext cx="4320480" cy="4857489"/>
          </a:xfrm>
          <a:prstGeom prst="rect">
            <a:avLst/>
          </a:prstGeom>
        </p:spPr>
      </p:pic>
      <p:sp>
        <p:nvSpPr>
          <p:cNvPr id="21" name="Ορθογώνιο 20">
            <a:extLst>
              <a:ext uri="{FF2B5EF4-FFF2-40B4-BE49-F238E27FC236}">
                <a16:creationId xmlns:a16="http://schemas.microsoft.com/office/drawing/2014/main" id="{DBFFBE2C-D0E0-49A5-936B-7252A36C83D8}"/>
              </a:ext>
            </a:extLst>
          </p:cNvPr>
          <p:cNvSpPr/>
          <p:nvPr/>
        </p:nvSpPr>
        <p:spPr>
          <a:xfrm>
            <a:off x="7941413" y="1054272"/>
            <a:ext cx="576064" cy="358781"/>
          </a:xfrm>
          <a:prstGeom prst="rect">
            <a:avLst/>
          </a:prstGeom>
          <a:noFill/>
          <a:ln w="28575"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sp>
        <p:nvSpPr>
          <p:cNvPr id="3" name="TextBox 2">
            <a:extLst>
              <a:ext uri="{FF2B5EF4-FFF2-40B4-BE49-F238E27FC236}">
                <a16:creationId xmlns:a16="http://schemas.microsoft.com/office/drawing/2014/main" id="{A5B23ED2-02D5-4691-897E-80FD903C55A2}"/>
              </a:ext>
            </a:extLst>
          </p:cNvPr>
          <p:cNvSpPr txBox="1"/>
          <p:nvPr/>
        </p:nvSpPr>
        <p:spPr>
          <a:xfrm>
            <a:off x="642910" y="1628800"/>
            <a:ext cx="3281018" cy="3139321"/>
          </a:xfrm>
          <a:prstGeom prst="rect">
            <a:avLst/>
          </a:prstGeom>
          <a:noFill/>
        </p:spPr>
        <p:txBody>
          <a:bodyPr wrap="square" rtlCol="0">
            <a:spAutoFit/>
          </a:bodyPr>
          <a:lstStyle/>
          <a:p>
            <a:pPr algn="just"/>
            <a:r>
              <a:rPr lang="el-GR" dirty="0"/>
              <a:t>Στην καρτέλα </a:t>
            </a:r>
            <a:r>
              <a:rPr lang="ca-ES-valencia" b="1" i="1" dirty="0"/>
              <a:t>promotion</a:t>
            </a:r>
            <a:r>
              <a:rPr lang="ca-ES-valencia" dirty="0"/>
              <a:t> </a:t>
            </a:r>
            <a:r>
              <a:rPr lang="el-GR" dirty="0"/>
              <a:t>δημιουργείται η τελική ηλεκτρονική διεύθυνση του </a:t>
            </a:r>
            <a:r>
              <a:rPr lang="en-US" dirty="0"/>
              <a:t>project</a:t>
            </a:r>
            <a:r>
              <a:rPr lang="el-GR" dirty="0"/>
              <a:t> σας, το δημοσιεύετε, προσθέτετε </a:t>
            </a:r>
            <a:r>
              <a:rPr lang="ca-ES-valencia" dirty="0"/>
              <a:t>tags </a:t>
            </a:r>
            <a:r>
              <a:rPr lang="el-GR" dirty="0"/>
              <a:t>για την εύκολη ανεύρεσή του και βρίσκετε με ποιον τρόπο θα χρησιμοποιήσετε το </a:t>
            </a:r>
            <a:r>
              <a:rPr lang="en-US" dirty="0"/>
              <a:t>Google Analytics </a:t>
            </a:r>
            <a:r>
              <a:rPr lang="el-GR" dirty="0"/>
              <a:t>για να δείτε τα στατιστικά στοιχεία του </a:t>
            </a:r>
            <a:r>
              <a:rPr lang="en-US" dirty="0"/>
              <a:t>project </a:t>
            </a:r>
            <a:r>
              <a:rPr lang="el-GR" dirty="0"/>
              <a:t>σας. </a:t>
            </a:r>
          </a:p>
        </p:txBody>
      </p:sp>
    </p:spTree>
    <p:extLst>
      <p:ext uri="{BB962C8B-B14F-4D97-AF65-F5344CB8AC3E}">
        <p14:creationId xmlns:p14="http://schemas.microsoft.com/office/powerpoint/2010/main" val="1305576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Πλεονεκτήματα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15</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B4B01F51-4D2F-47B5-A943-DB1E23F2CB49}"/>
              </a:ext>
            </a:extLst>
          </p:cNvPr>
          <p:cNvSpPr txBox="1"/>
          <p:nvPr/>
        </p:nvSpPr>
        <p:spPr>
          <a:xfrm>
            <a:off x="1049372" y="1119350"/>
            <a:ext cx="6740839" cy="50353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dirty="0"/>
              <a:t>Τα προβλήματα μπορούν να επιλυθούν με συγκριτικά μικρό κόστος και συχνά πολύ γρήγορα. </a:t>
            </a:r>
          </a:p>
          <a:p>
            <a:pPr marL="285750" indent="-285750">
              <a:lnSpc>
                <a:spcPct val="150000"/>
              </a:lnSpc>
              <a:buFont typeface="Arial" panose="020B0604020202020204" pitchFamily="34" charset="0"/>
              <a:buChar char="•"/>
            </a:pPr>
            <a:r>
              <a:rPr lang="el-GR" dirty="0"/>
              <a:t>Η ανταμοιβή γίνεται με βάση τα αποτελέσματα </a:t>
            </a:r>
          </a:p>
          <a:p>
            <a:pPr marL="285750" indent="-285750">
              <a:lnSpc>
                <a:spcPct val="150000"/>
              </a:lnSpc>
              <a:buFont typeface="Arial" panose="020B0604020202020204" pitchFamily="34" charset="0"/>
              <a:buChar char="•"/>
            </a:pPr>
            <a:r>
              <a:rPr lang="el-GR" dirty="0"/>
              <a:t>Ο οργανισμός μπορεί να αξιοποιήσει ένα μεγαλύτερο εύρος δεξιοτήτων από αυτό που διαθέτει.</a:t>
            </a:r>
          </a:p>
          <a:p>
            <a:pPr marL="285750" indent="-285750">
              <a:lnSpc>
                <a:spcPct val="150000"/>
              </a:lnSpc>
              <a:buFont typeface="Arial" panose="020B0604020202020204" pitchFamily="34" charset="0"/>
              <a:buChar char="•"/>
            </a:pPr>
            <a:r>
              <a:rPr lang="el-GR" dirty="0"/>
              <a:t>Ακούγοντας το πλήθος, οι οργανισμοί αποκτούν άμεση επίγνωση των επιθυμιών των πελατών τους.</a:t>
            </a:r>
          </a:p>
          <a:p>
            <a:pPr marL="285750" indent="-285750">
              <a:lnSpc>
                <a:spcPct val="150000"/>
              </a:lnSpc>
              <a:buFont typeface="Arial" panose="020B0604020202020204" pitchFamily="34" charset="0"/>
              <a:buChar char="•"/>
            </a:pPr>
            <a:r>
              <a:rPr lang="el-GR" dirty="0"/>
              <a:t>Μεγαλύτερη προσφορά λύσεων/απαντήσεων</a:t>
            </a:r>
          </a:p>
          <a:p>
            <a:pPr marL="285750" indent="-285750">
              <a:lnSpc>
                <a:spcPct val="150000"/>
              </a:lnSpc>
              <a:buFont typeface="Arial" panose="020B0604020202020204" pitchFamily="34" charset="0"/>
              <a:buChar char="•"/>
            </a:pPr>
            <a:r>
              <a:rPr lang="el-GR" dirty="0"/>
              <a:t>Άμεση πρόσβαση σε χρήστες (πραγματικούς και εν δυνάμει) αυξάνει την ταχύτητα μέτρησης αντιδράσεων και απόψεων </a:t>
            </a:r>
          </a:p>
          <a:p>
            <a:pPr marL="285750" indent="-285750">
              <a:lnSpc>
                <a:spcPct val="150000"/>
              </a:lnSpc>
              <a:buFont typeface="Arial" panose="020B0604020202020204" pitchFamily="34" charset="0"/>
              <a:buChar char="•"/>
            </a:pPr>
            <a:r>
              <a:rPr lang="el-GR" dirty="0"/>
              <a:t>Συμμετοχή καταναλωτών με τις μάρκες με βιωματικό τρόπο, όχι μόνο στο διαδίκτυο ή μέσο του υλικού μάρκετινγκ</a:t>
            </a:r>
          </a:p>
        </p:txBody>
      </p:sp>
    </p:spTree>
    <p:extLst>
      <p:ext uri="{BB962C8B-B14F-4D97-AF65-F5344CB8AC3E}">
        <p14:creationId xmlns:p14="http://schemas.microsoft.com/office/powerpoint/2010/main" val="314561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Μειονεκτήματα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16</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B78A4DD5-851E-42BC-A396-3F4725929338}"/>
              </a:ext>
            </a:extLst>
          </p:cNvPr>
          <p:cNvSpPr txBox="1"/>
          <p:nvPr/>
        </p:nvSpPr>
        <p:spPr>
          <a:xfrm>
            <a:off x="668161" y="862034"/>
            <a:ext cx="7560840" cy="54508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dirty="0"/>
              <a:t>Απαξιώνεται ο επαγγελματισμός, η αφοσίωση και η εξειδίκευση σε κάποιο αντικείμενο </a:t>
            </a:r>
          </a:p>
          <a:p>
            <a:pPr marL="285750" indent="-285750">
              <a:lnSpc>
                <a:spcPct val="150000"/>
              </a:lnSpc>
              <a:buFont typeface="Arial" panose="020B0604020202020204" pitchFamily="34" charset="0"/>
              <a:buChar char="•"/>
            </a:pPr>
            <a:r>
              <a:rPr lang="el-GR" dirty="0"/>
              <a:t>Οι συμμετέχοντες πολλές φορές χάνουν τα πνευματικά δικαιώματα επί των ιδεών/πόρων τους</a:t>
            </a:r>
          </a:p>
          <a:p>
            <a:pPr marL="285750" indent="-285750">
              <a:lnSpc>
                <a:spcPct val="150000"/>
              </a:lnSpc>
              <a:buFont typeface="Arial" panose="020B0604020202020204" pitchFamily="34" charset="0"/>
              <a:buChar char="•"/>
            </a:pPr>
            <a:r>
              <a:rPr lang="el-GR" dirty="0"/>
              <a:t>Υπερπροσφορά λύσεων/πληροφοριών μειώνει την ποιότητά τους</a:t>
            </a:r>
          </a:p>
          <a:p>
            <a:pPr marL="285750" indent="-285750">
              <a:lnSpc>
                <a:spcPct val="150000"/>
              </a:lnSpc>
              <a:buFont typeface="Arial" panose="020B0604020202020204" pitchFamily="34" charset="0"/>
              <a:buChar char="•"/>
            </a:pPr>
            <a:r>
              <a:rPr lang="el-GR" dirty="0"/>
              <a:t>Η οργάνωση του όγκου πληροφορίας αυξάνει το διαχειριστικό κόστος Δεν παράγει πάντα ποιοτικά αποτελέσματα</a:t>
            </a:r>
          </a:p>
          <a:p>
            <a:pPr marL="285750" indent="-285750">
              <a:lnSpc>
                <a:spcPct val="150000"/>
              </a:lnSpc>
              <a:buFont typeface="Arial" panose="020B0604020202020204" pitchFamily="34" charset="0"/>
              <a:buChar char="•"/>
            </a:pPr>
            <a:r>
              <a:rPr lang="el-GR" dirty="0" err="1"/>
              <a:t>Prank</a:t>
            </a:r>
            <a:r>
              <a:rPr lang="el-GR" dirty="0"/>
              <a:t>: δηλαδή οι κακοήθεις φάρσες που μπορεί κάποιος να κάνει.</a:t>
            </a:r>
          </a:p>
          <a:p>
            <a:pPr marL="285750" indent="-285750">
              <a:lnSpc>
                <a:spcPct val="150000"/>
              </a:lnSpc>
              <a:buFont typeface="Arial" panose="020B0604020202020204" pitchFamily="34" charset="0"/>
              <a:buChar char="•"/>
            </a:pPr>
            <a:r>
              <a:rPr lang="el-GR" dirty="0"/>
              <a:t>Μη εγγυημένη ποιότητα αποτελεσμάτων </a:t>
            </a:r>
          </a:p>
          <a:p>
            <a:pPr marL="285750" indent="-285750">
              <a:lnSpc>
                <a:spcPct val="150000"/>
              </a:lnSpc>
              <a:buFont typeface="Arial" panose="020B0604020202020204" pitchFamily="34" charset="0"/>
              <a:buChar char="•"/>
            </a:pPr>
            <a:r>
              <a:rPr lang="el-GR" dirty="0"/>
              <a:t>Έλλειψη εχεμύθειας και εμπιστευτικότητας καθώς η δουλειά αποστέλνεται σε μεγάλο πλήθος ανθρώπων που είναι αδύνατο να τους εμπιστευτείς</a:t>
            </a:r>
          </a:p>
          <a:p>
            <a:pPr marL="285750" indent="-285750">
              <a:lnSpc>
                <a:spcPct val="150000"/>
              </a:lnSpc>
              <a:buFont typeface="Arial" panose="020B0604020202020204" pitchFamily="34" charset="0"/>
              <a:buChar char="•"/>
            </a:pPr>
            <a:r>
              <a:rPr lang="el-GR" dirty="0"/>
              <a:t>Άτομα με μεγάλη εξειδικευμένη εργασία δεν συναντώνται σε πλατφόρμες </a:t>
            </a:r>
            <a:r>
              <a:rPr lang="el-GR" dirty="0" err="1"/>
              <a:t>Crowdsourcing</a:t>
            </a:r>
            <a:r>
              <a:rPr lang="el-GR" dirty="0"/>
              <a:t> </a:t>
            </a:r>
          </a:p>
        </p:txBody>
      </p:sp>
    </p:spTree>
    <p:extLst>
      <p:ext uri="{BB962C8B-B14F-4D97-AF65-F5344CB8AC3E}">
        <p14:creationId xmlns:p14="http://schemas.microsoft.com/office/powerpoint/2010/main" val="4047163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17</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4313231-8BC7-4EC3-A0E4-968F7A3C5154}"/>
              </a:ext>
            </a:extLst>
          </p:cNvPr>
          <p:cNvSpPr/>
          <p:nvPr/>
        </p:nvSpPr>
        <p:spPr>
          <a:xfrm>
            <a:off x="372201" y="1340768"/>
            <a:ext cx="8486079" cy="3139321"/>
          </a:xfrm>
          <a:prstGeom prst="rect">
            <a:avLst/>
          </a:prstGeom>
        </p:spPr>
        <p:txBody>
          <a:bodyPr wrap="square">
            <a:spAutoFit/>
          </a:bodyPr>
          <a:lstStyle/>
          <a:p>
            <a:r>
              <a:rPr lang="en-US" dirty="0">
                <a:hlinkClick r:id="rId8"/>
              </a:rPr>
              <a:t>https://nemertes.library.upatras.gr/server/api/core/bitstreams/256f8848-b7d4-45a8-b060-de25832f91cc/content</a:t>
            </a:r>
            <a:endParaRPr lang="el-GR" dirty="0"/>
          </a:p>
          <a:p>
            <a:endParaRPr lang="el-GR" dirty="0"/>
          </a:p>
          <a:p>
            <a:r>
              <a:rPr lang="en-US" dirty="0">
                <a:hlinkClick r:id="rId9"/>
              </a:rPr>
              <a:t>https://el.wikipedia.org/wiki/%CE%A0%CE%BB%CE%B7%CE%B8%CE%BF%CF%80%CE%BF%CF%81%CE%B9%CF%83%CE%BC%CF%8C%CF%82</a:t>
            </a:r>
            <a:endParaRPr lang="el-GR" dirty="0"/>
          </a:p>
          <a:p>
            <a:endParaRPr lang="el-GR" dirty="0"/>
          </a:p>
          <a:p>
            <a:r>
              <a:rPr lang="en-US" dirty="0">
                <a:hlinkClick r:id="rId10"/>
              </a:rPr>
              <a:t>https://repositoryesdda.ekdd.gr/bitstream/123456789/279/1/%ce%9a%ce%91%ce%a1%ce%91%ce%92%ce%91_%ce%91%ce%9b%ce%95%ce%9e%ce%91%ce%9d%ce%94%ce%a1%ce%91_%ce%a4%ce%95.pdf</a:t>
            </a:r>
            <a:endParaRPr lang="el-GR" dirty="0"/>
          </a:p>
          <a:p>
            <a:endParaRPr lang="el-GR" dirty="0"/>
          </a:p>
          <a:p>
            <a:endParaRPr lang="el-GR" dirty="0"/>
          </a:p>
        </p:txBody>
      </p:sp>
    </p:spTree>
    <p:extLst>
      <p:ext uri="{BB962C8B-B14F-4D97-AF65-F5344CB8AC3E}">
        <p14:creationId xmlns:p14="http://schemas.microsoft.com/office/powerpoint/2010/main" val="1227834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Καλές πρακτικές προώθησης μέσω διαδικτύου και μέσων κοινωνικής δικτύωσης </a:t>
            </a:r>
            <a:endParaRPr lang="en-US" sz="4000" b="1" dirty="0">
              <a:solidFill>
                <a:srgbClr val="A02E5F"/>
              </a:solidFill>
              <a:latin typeface="Arial" panose="020B0604020202020204" pitchFamily="34" charset="0"/>
              <a:cs typeface="Arial" panose="020B0604020202020204" pitchFamily="34" charset="0"/>
            </a:endParaRPr>
          </a:p>
          <a:p>
            <a:pPr lvl="0" algn="ctr">
              <a:lnSpc>
                <a:spcPts val="5600"/>
              </a:lnSpc>
              <a:spcBef>
                <a:spcPct val="0"/>
              </a:spcBef>
              <a:defRPr/>
            </a:pP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Αποτελεσματική χρήση </a:t>
            </a:r>
            <a:r>
              <a:rPr kumimoji="0" lang="ca-ES-valencia"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LinkedIn</a:t>
            </a: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 – Καλές Πρακτικές</a:t>
            </a:r>
          </a:p>
        </p:txBody>
      </p:sp>
      <p:sp>
        <p:nvSpPr>
          <p:cNvPr id="14" name="2 - Υπότιτλος"/>
          <p:cNvSpPr txBox="1">
            <a:spLocks/>
          </p:cNvSpPr>
          <p:nvPr/>
        </p:nvSpPr>
        <p:spPr>
          <a:xfrm>
            <a:off x="1151620" y="5143511"/>
            <a:ext cx="7164796" cy="113953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1" u="none" strike="noStrike" kern="1200" cap="none" spc="0" normalizeH="0" baseline="0" noProof="0" dirty="0">
                <a:ln>
                  <a:noFill/>
                </a:ln>
                <a:effectLst/>
                <a:uLnTx/>
                <a:uFillTx/>
                <a:latin typeface="Arial" pitchFamily="34" charset="0"/>
                <a:cs typeface="Arial" pitchFamily="34" charset="0"/>
              </a:rPr>
              <a:t>Τμήμα Επιστήμης &amp; Τεχνολογίας Τροφίμων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i="1" dirty="0">
                <a:latin typeface="Arial" pitchFamily="34" charset="0"/>
                <a:cs typeface="Arial" pitchFamily="34" charset="0"/>
              </a:rPr>
              <a:t>ΠΑΝΕΠΙΣΤΗΜΙΟ ΠΑΤΡΩΝ</a:t>
            </a:r>
            <a:endParaRPr kumimoji="0" lang="en-US" i="1" u="none" strike="noStrike" kern="1200" cap="none" spc="0" normalizeH="0" baseline="0" noProof="0" dirty="0">
              <a:ln>
                <a:noFill/>
              </a:ln>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300" b="1" i="0" u="none" strike="noStrike" kern="1200" cap="none" spc="0" normalizeH="0" baseline="0" noProof="0" dirty="0">
              <a:ln>
                <a:noFill/>
              </a:ln>
              <a:effectLst/>
              <a:uLnTx/>
              <a:uFillTx/>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550850" y="1330757"/>
            <a:ext cx="7535577" cy="3554819"/>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 τι είναι πληθοπορισμός</a:t>
            </a:r>
          </a:p>
          <a:p>
            <a:pPr marL="285750" indent="-285750">
              <a:lnSpc>
                <a:spcPct val="150000"/>
              </a:lnSpc>
              <a:buFont typeface="Arial" panose="020B0604020202020204" pitchFamily="34" charset="0"/>
              <a:buChar char="•"/>
            </a:pPr>
            <a:r>
              <a:rPr lang="el-GR" dirty="0"/>
              <a:t>Να αναφέρουν παραδείγματα </a:t>
            </a:r>
            <a:r>
              <a:rPr lang="el-GR" dirty="0" err="1"/>
              <a:t>πληθοπορισμού</a:t>
            </a:r>
            <a:r>
              <a:rPr lang="el-GR" dirty="0"/>
              <a:t>.</a:t>
            </a:r>
          </a:p>
          <a:p>
            <a:pPr marL="285750" indent="-285750">
              <a:lnSpc>
                <a:spcPct val="150000"/>
              </a:lnSpc>
              <a:buFont typeface="Arial" panose="020B0604020202020204" pitchFamily="34" charset="0"/>
              <a:buChar char="•"/>
            </a:pPr>
            <a:r>
              <a:rPr lang="el-GR" dirty="0"/>
              <a:t>Να χρησιμοποιούν την πλατφόρμα ανάπτυξης καμπάνιας </a:t>
            </a:r>
            <a:r>
              <a:rPr lang="el-GR" dirty="0" err="1"/>
              <a:t>πληθοπορισμού</a:t>
            </a:r>
            <a:r>
              <a:rPr lang="el-GR" dirty="0"/>
              <a:t> </a:t>
            </a:r>
            <a:r>
              <a:rPr lang="ca-ES-valencia" dirty="0"/>
              <a:t>Kickstarter</a:t>
            </a:r>
            <a:r>
              <a:rPr lang="el-GR" dirty="0"/>
              <a:t>.</a:t>
            </a:r>
          </a:p>
          <a:p>
            <a:pPr marL="285750" indent="-285750">
              <a:lnSpc>
                <a:spcPct val="150000"/>
              </a:lnSpc>
              <a:buFont typeface="Arial" panose="020B0604020202020204" pitchFamily="34" charset="0"/>
              <a:buChar char="•"/>
            </a:pPr>
            <a:r>
              <a:rPr lang="el-GR" dirty="0"/>
              <a:t>Να αναφέρουν τα πλεονεκτήματα και τα μειονεκτήματα του </a:t>
            </a:r>
            <a:r>
              <a:rPr lang="el-GR" dirty="0" err="1"/>
              <a:t>Πληθοπορισμού</a:t>
            </a:r>
            <a:r>
              <a:rPr lang="el-GR" dirty="0"/>
              <a:t>.</a:t>
            </a:r>
            <a:r>
              <a:rPr lang="ca-ES-valencia" dirty="0"/>
              <a:t> </a:t>
            </a:r>
            <a:r>
              <a:rPr lang="el-GR" dirty="0"/>
              <a:t> </a:t>
            </a:r>
            <a:r>
              <a:rPr lang="en-US" dirty="0"/>
              <a:t> </a:t>
            </a:r>
            <a:endParaRPr lang="el-GR" dirty="0"/>
          </a:p>
          <a:p>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98842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3139321"/>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 τι είναι το </a:t>
            </a:r>
            <a:r>
              <a:rPr lang="ca-ES-valencia" dirty="0"/>
              <a:t>LinkedIn</a:t>
            </a:r>
            <a:endParaRPr lang="el-GR" dirty="0"/>
          </a:p>
          <a:p>
            <a:pPr marL="285750" indent="-285750">
              <a:lnSpc>
                <a:spcPct val="150000"/>
              </a:lnSpc>
              <a:buFont typeface="Arial" panose="020B0604020202020204" pitchFamily="34" charset="0"/>
              <a:buChar char="•"/>
            </a:pPr>
            <a:r>
              <a:rPr lang="el-GR" dirty="0"/>
              <a:t>Να αναφέρουν ποια πλεονεκτήματα έχει σε σχέση με τα άλλα Μέσα Κοινωνικής Δικτύωσης.</a:t>
            </a:r>
          </a:p>
          <a:p>
            <a:pPr marL="285750" indent="-285750">
              <a:lnSpc>
                <a:spcPct val="150000"/>
              </a:lnSpc>
              <a:buFont typeface="Arial" panose="020B0604020202020204" pitchFamily="34" charset="0"/>
              <a:buChar char="•"/>
            </a:pPr>
            <a:r>
              <a:rPr lang="el-GR" dirty="0"/>
              <a:t>Να δημιουργούν Διαφήμιση στο </a:t>
            </a:r>
            <a:r>
              <a:rPr lang="ca-ES-valencia" dirty="0"/>
              <a:t>LinkedIn</a:t>
            </a:r>
            <a:endParaRPr lang="el-GR" dirty="0"/>
          </a:p>
          <a:p>
            <a:pPr marL="285750" indent="-285750">
              <a:lnSpc>
                <a:spcPct val="150000"/>
              </a:lnSpc>
              <a:buFont typeface="Arial" panose="020B0604020202020204" pitchFamily="34" charset="0"/>
              <a:buChar char="•"/>
            </a:pPr>
            <a:r>
              <a:rPr lang="el-GR" dirty="0"/>
              <a:t>Να ορίζουν βασικές προδιαγραφές της διαφήμισης στο </a:t>
            </a:r>
            <a:r>
              <a:rPr lang="ca-ES-valencia" dirty="0"/>
              <a:t>LinkedIn</a:t>
            </a:r>
            <a:endParaRPr lang="el-GR" dirty="0"/>
          </a:p>
          <a:p>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1721297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 Ορισμός</a:t>
              </a: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B81D7EBA-7939-4E64-9E8E-7EA2B2B214D2}"/>
              </a:ext>
            </a:extLst>
          </p:cNvPr>
          <p:cNvSpPr/>
          <p:nvPr/>
        </p:nvSpPr>
        <p:spPr>
          <a:xfrm>
            <a:off x="467544" y="1891260"/>
            <a:ext cx="7761901" cy="2957861"/>
          </a:xfrm>
          <a:prstGeom prst="rect">
            <a:avLst/>
          </a:prstGeom>
        </p:spPr>
        <p:txBody>
          <a:bodyPr wrap="square">
            <a:spAutoFit/>
          </a:bodyPr>
          <a:lstStyle/>
          <a:p>
            <a:pPr algn="just">
              <a:lnSpc>
                <a:spcPct val="150000"/>
              </a:lnSpc>
            </a:pPr>
            <a:r>
              <a:rPr lang="el-GR" dirty="0"/>
              <a:t>Ο όρος «καλές πρακτικές» ή «βέλτιστες πρακτικές» ή «αποτελεσματικές πρακτικές» χρησιμοποιείται για να υποδηλώσει μία δοκιμασμένη μέθοδο ή δράση που έχει αποδείξει στην πράξη ότι, όταν εφαρμόζεται σε συγκεκριμένες συνθήκες, είναι περισσότερο αποτελεσματική από άλλες. </a:t>
            </a:r>
            <a:endParaRPr lang="ca-ES-valencia" dirty="0"/>
          </a:p>
          <a:p>
            <a:pPr marL="285750" indent="-285750" algn="just">
              <a:lnSpc>
                <a:spcPct val="150000"/>
              </a:lnSpc>
              <a:buFont typeface="Arial" panose="020B0604020202020204" pitchFamily="34" charset="0"/>
              <a:buChar char="•"/>
            </a:pPr>
            <a:r>
              <a:rPr lang="ca-ES-valencia" dirty="0"/>
              <a:t>H</a:t>
            </a:r>
            <a:r>
              <a:rPr lang="el-GR" dirty="0"/>
              <a:t> πρακτική αυτή έχει δυνατότητα επανάληψης και μεταφοράς. </a:t>
            </a:r>
            <a:endParaRPr lang="ca-ES-valencia" dirty="0"/>
          </a:p>
          <a:p>
            <a:pPr marL="285750" indent="-285750" algn="just">
              <a:lnSpc>
                <a:spcPct val="150000"/>
              </a:lnSpc>
              <a:buFont typeface="Arial" panose="020B0604020202020204" pitchFamily="34" charset="0"/>
              <a:buChar char="•"/>
            </a:pPr>
            <a:r>
              <a:rPr lang="el-GR" dirty="0"/>
              <a:t>Η «καλή πρακτική» μπορεί να γίνει αντιληπτή είτε ως διαδικασία είτε ως παρέμβαση. </a:t>
            </a:r>
          </a:p>
        </p:txBody>
      </p:sp>
    </p:spTree>
    <p:extLst>
      <p:ext uri="{BB962C8B-B14F-4D97-AF65-F5344CB8AC3E}">
        <p14:creationId xmlns:p14="http://schemas.microsoft.com/office/powerpoint/2010/main" val="369600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3</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B21D58F6-8BFC-4B57-82BD-A87C525A970B}"/>
              </a:ext>
            </a:extLst>
          </p:cNvPr>
          <p:cNvSpPr/>
          <p:nvPr/>
        </p:nvSpPr>
        <p:spPr>
          <a:xfrm>
            <a:off x="652036" y="2067429"/>
            <a:ext cx="7499124" cy="2739211"/>
          </a:xfrm>
          <a:prstGeom prst="rect">
            <a:avLst/>
          </a:prstGeom>
        </p:spPr>
        <p:txBody>
          <a:bodyPr wrap="square">
            <a:spAutoFit/>
          </a:bodyPr>
          <a:lstStyle/>
          <a:p>
            <a:pPr marL="342900" indent="-342900" algn="just">
              <a:buFont typeface="Arial" panose="020B0604020202020204" pitchFamily="34" charset="0"/>
              <a:buChar char="•"/>
            </a:pPr>
            <a:r>
              <a:rPr lang="el-GR" sz="2400" dirty="0">
                <a:solidFill>
                  <a:srgbClr val="434343"/>
                </a:solidFill>
              </a:rPr>
              <a:t>Ένα επιτυχημένο επιχειρηματικό </a:t>
            </a:r>
            <a:r>
              <a:rPr lang="en-US" sz="2400" dirty="0">
                <a:solidFill>
                  <a:srgbClr val="434343"/>
                </a:solidFill>
              </a:rPr>
              <a:t>marketing </a:t>
            </a:r>
            <a:r>
              <a:rPr lang="el-GR" sz="2400" dirty="0">
                <a:solidFill>
                  <a:srgbClr val="434343"/>
                </a:solidFill>
              </a:rPr>
              <a:t>απαιτεί καλή χρήση των σωστών Μέσων Κοινωνικής Δικτύωσης και του </a:t>
            </a:r>
            <a:r>
              <a:rPr lang="en-US" sz="2400" dirty="0">
                <a:solidFill>
                  <a:srgbClr val="434343"/>
                </a:solidFill>
              </a:rPr>
              <a:t>WOM (Word Of Mouth).</a:t>
            </a:r>
            <a:endParaRPr lang="el-GR" sz="2400" dirty="0">
              <a:solidFill>
                <a:srgbClr val="434343"/>
              </a:solidFill>
            </a:endParaRPr>
          </a:p>
          <a:p>
            <a:pPr marL="285750" indent="-285750" algn="just">
              <a:buFont typeface="Arial" panose="020B0604020202020204" pitchFamily="34" charset="0"/>
              <a:buChar char="•"/>
            </a:pPr>
            <a:endParaRPr lang="el-GR" sz="1600" dirty="0">
              <a:solidFill>
                <a:srgbClr val="434343"/>
              </a:solidFill>
            </a:endParaRPr>
          </a:p>
          <a:p>
            <a:pPr marL="342900" indent="-342900" algn="just">
              <a:buFont typeface="Arial" panose="020B0604020202020204" pitchFamily="34" charset="0"/>
              <a:buChar char="•"/>
            </a:pPr>
            <a:r>
              <a:rPr lang="el-GR" sz="2400" dirty="0">
                <a:solidFill>
                  <a:srgbClr val="434343"/>
                </a:solidFill>
              </a:rPr>
              <a:t>Σωστή Χρήση σημαίνει σωστή επιλογή κατά περίπτωση καθώς και αποτελεσματική και επαγγελματική χρήση αυτών. </a:t>
            </a:r>
          </a:p>
          <a:p>
            <a:pPr algn="just"/>
            <a:endParaRPr lang="en-US" sz="1200" b="1" dirty="0">
              <a:solidFill>
                <a:srgbClr val="434343"/>
              </a:solidFill>
            </a:endParaRPr>
          </a:p>
        </p:txBody>
      </p:sp>
    </p:spTree>
    <p:extLst>
      <p:ext uri="{BB962C8B-B14F-4D97-AF65-F5344CB8AC3E}">
        <p14:creationId xmlns:p14="http://schemas.microsoft.com/office/powerpoint/2010/main" val="340167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30997"/>
            <a:chOff x="0" y="210156"/>
            <a:chExt cx="9144000" cy="830997"/>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30997"/>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8A45CAA7-DF74-4512-9848-66D879DF53E7}"/>
              </a:ext>
            </a:extLst>
          </p:cNvPr>
          <p:cNvSpPr/>
          <p:nvPr/>
        </p:nvSpPr>
        <p:spPr>
          <a:xfrm>
            <a:off x="314260" y="893203"/>
            <a:ext cx="5214722" cy="5368264"/>
          </a:xfrm>
          <a:prstGeom prst="rect">
            <a:avLst/>
          </a:prstGeom>
        </p:spPr>
        <p:txBody>
          <a:bodyPr wrap="square">
            <a:spAutoFit/>
          </a:bodyPr>
          <a:lstStyle/>
          <a:p>
            <a:pPr algn="just">
              <a:lnSpc>
                <a:spcPct val="107000"/>
              </a:lnSpc>
              <a:spcBef>
                <a:spcPts val="200"/>
              </a:spcBef>
            </a:pPr>
            <a:r>
              <a:rPr lang="el-GR" dirty="0">
                <a:solidFill>
                  <a:srgbClr val="434343"/>
                </a:solidFill>
              </a:rPr>
              <a:t>Το </a:t>
            </a:r>
            <a:r>
              <a:rPr lang="el-GR" b="1" i="1" dirty="0">
                <a:solidFill>
                  <a:srgbClr val="434343"/>
                </a:solidFill>
              </a:rPr>
              <a:t>LinkedIn</a:t>
            </a:r>
            <a:r>
              <a:rPr lang="el-GR" dirty="0">
                <a:solidFill>
                  <a:srgbClr val="434343"/>
                </a:solidFill>
              </a:rPr>
              <a:t> αποτελεί το μεγαλύτερο δίκτυο εκπαιδευμένων επαγγελματιών και καλό θα ήταν να ακολουθούνται κάποιοι κανόνες σχετικά με τη δημιουργία επιχειρηματικού προφίλ.</a:t>
            </a:r>
          </a:p>
          <a:p>
            <a:pPr algn="just">
              <a:lnSpc>
                <a:spcPct val="107000"/>
              </a:lnSpc>
              <a:spcBef>
                <a:spcPts val="200"/>
              </a:spcBef>
              <a:spcAft>
                <a:spcPts val="0"/>
              </a:spcAft>
            </a:pPr>
            <a:endParaRPr lang="el-GR" b="1" i="1" dirty="0">
              <a:solidFill>
                <a:srgbClr val="434343"/>
              </a:solidFill>
            </a:endParaRPr>
          </a:p>
          <a:p>
            <a:pPr marL="342900" indent="-342900" algn="just">
              <a:lnSpc>
                <a:spcPct val="107000"/>
              </a:lnSpc>
              <a:spcBef>
                <a:spcPts val="200"/>
              </a:spcBef>
              <a:spcAft>
                <a:spcPts val="0"/>
              </a:spcAft>
              <a:buFont typeface="Arial" panose="020B0604020202020204" pitchFamily="34" charset="0"/>
              <a:buChar char="•"/>
            </a:pPr>
            <a:r>
              <a:rPr lang="el-GR" b="1" i="1" dirty="0">
                <a:solidFill>
                  <a:srgbClr val="434343"/>
                </a:solidFill>
              </a:rPr>
              <a:t>Ενότητα Επαγγελματική Εμπειρία:</a:t>
            </a:r>
            <a:r>
              <a:rPr lang="en-US" b="1" i="1" dirty="0">
                <a:solidFill>
                  <a:srgbClr val="434343"/>
                </a:solidFill>
              </a:rPr>
              <a:t> </a:t>
            </a:r>
            <a:r>
              <a:rPr lang="el-GR" dirty="0">
                <a:solidFill>
                  <a:srgbClr val="434343"/>
                </a:solidFill>
              </a:rPr>
              <a:t>θα πρέπει να αναφέρεται η τρέχουσα επιχειρηματική εμπειρία και να αποφεύγεται η αναφορά σε οποιαδήποτε παλιά επιχείρηση ή εμπειρία που δεν σχετίζεται με την τρέχουσα επιχείρηση.</a:t>
            </a:r>
          </a:p>
          <a:p>
            <a:pPr algn="just">
              <a:lnSpc>
                <a:spcPct val="107000"/>
              </a:lnSpc>
              <a:spcBef>
                <a:spcPts val="200"/>
              </a:spcBef>
              <a:spcAft>
                <a:spcPts val="0"/>
              </a:spcAft>
            </a:pPr>
            <a:endParaRPr lang="el-GR" dirty="0">
              <a:solidFill>
                <a:srgbClr val="434343"/>
              </a:solidFill>
            </a:endParaRPr>
          </a:p>
          <a:p>
            <a:pPr marL="342900" indent="-342900" algn="just">
              <a:buFont typeface="Arial" panose="020B0604020202020204" pitchFamily="34" charset="0"/>
              <a:buChar char="•"/>
            </a:pPr>
            <a:r>
              <a:rPr lang="el-GR" b="1" i="1" dirty="0">
                <a:solidFill>
                  <a:srgbClr val="434343"/>
                </a:solidFill>
              </a:rPr>
              <a:t>Καταγραφή δεξιοτήτων και τεχνογνωσίας: </a:t>
            </a:r>
            <a:r>
              <a:rPr lang="el-GR" dirty="0">
                <a:solidFill>
                  <a:srgbClr val="434343"/>
                </a:solidFill>
              </a:rPr>
              <a:t>Οι δεξιότητες και η τεχνογνωσία θα πρέπει να είναι αυτές που σχετίζονται με την επιχείρηση. Παρά το γεγονός ότι ένας επιχειρηματίας μπορεί να διαθέτει αρκετές διαφορετικές δεξιότητες, όταν αυτές αναφέρονται μπορεί να μπερδέψουν τον πελάτη και χάσει το ενδιαφέρον του. </a:t>
            </a:r>
          </a:p>
        </p:txBody>
      </p:sp>
      <p:pic>
        <p:nvPicPr>
          <p:cNvPr id="4" name="Εικόνα 3">
            <a:extLst>
              <a:ext uri="{FF2B5EF4-FFF2-40B4-BE49-F238E27FC236}">
                <a16:creationId xmlns:a16="http://schemas.microsoft.com/office/drawing/2014/main" id="{D6A7A213-CC39-494D-8034-C30C9B464F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6533" y="779821"/>
            <a:ext cx="2988495" cy="5940000"/>
          </a:xfrm>
          <a:prstGeom prst="rect">
            <a:avLst/>
          </a:prstGeom>
        </p:spPr>
      </p:pic>
    </p:spTree>
    <p:extLst>
      <p:ext uri="{BB962C8B-B14F-4D97-AF65-F5344CB8AC3E}">
        <p14:creationId xmlns:p14="http://schemas.microsoft.com/office/powerpoint/2010/main" val="40297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7C93682F-E840-472A-8298-D8251B8FCA42}"/>
              </a:ext>
            </a:extLst>
          </p:cNvPr>
          <p:cNvSpPr/>
          <p:nvPr/>
        </p:nvSpPr>
        <p:spPr>
          <a:xfrm>
            <a:off x="133385" y="1394588"/>
            <a:ext cx="8822200" cy="4700582"/>
          </a:xfrm>
          <a:prstGeom prst="rect">
            <a:avLst/>
          </a:prstGeom>
        </p:spPr>
        <p:txBody>
          <a:bodyPr wrap="square">
            <a:spAutoFit/>
          </a:bodyPr>
          <a:lstStyle/>
          <a:p>
            <a:pPr marL="285750" indent="-285750" algn="just">
              <a:lnSpc>
                <a:spcPct val="107000"/>
              </a:lnSpc>
              <a:spcBef>
                <a:spcPts val="200"/>
              </a:spcBef>
              <a:spcAft>
                <a:spcPts val="0"/>
              </a:spcAft>
              <a:buFont typeface="Arial" panose="020B0604020202020204" pitchFamily="34" charset="0"/>
              <a:buChar char="•"/>
            </a:pPr>
            <a:r>
              <a:rPr lang="el-GR" sz="2400" b="1" i="1" dirty="0">
                <a:solidFill>
                  <a:srgbClr val="434343"/>
                </a:solidFill>
              </a:rPr>
              <a:t>Δημόσιο </a:t>
            </a:r>
            <a:r>
              <a:rPr lang="el-GR" sz="2400" b="1" i="1" dirty="0" err="1">
                <a:solidFill>
                  <a:srgbClr val="434343"/>
                </a:solidFill>
              </a:rPr>
              <a:t>Linkedin</a:t>
            </a:r>
            <a:r>
              <a:rPr lang="el-GR" sz="2400" b="1" i="1" dirty="0">
                <a:solidFill>
                  <a:srgbClr val="434343"/>
                </a:solidFill>
              </a:rPr>
              <a:t> προφίλ: </a:t>
            </a:r>
            <a:r>
              <a:rPr lang="el-GR" sz="2400" dirty="0">
                <a:solidFill>
                  <a:srgbClr val="434343"/>
                </a:solidFill>
                <a:ea typeface="Times New Roman" panose="02020603050405020304" pitchFamily="18" charset="0"/>
              </a:rPr>
              <a:t>Το </a:t>
            </a:r>
            <a:r>
              <a:rPr lang="el-GR" sz="2400" dirty="0" err="1">
                <a:solidFill>
                  <a:srgbClr val="434343"/>
                </a:solidFill>
                <a:ea typeface="Times New Roman" panose="02020603050405020304" pitchFamily="18" charset="0"/>
              </a:rPr>
              <a:t>Linkedin</a:t>
            </a:r>
            <a:r>
              <a:rPr lang="el-GR" sz="2400" dirty="0">
                <a:solidFill>
                  <a:srgbClr val="434343"/>
                </a:solidFill>
                <a:ea typeface="Times New Roman" panose="02020603050405020304" pitchFamily="18" charset="0"/>
              </a:rPr>
              <a:t> σας δίνει την επιλογή να αποφασίσετε πόσες πληροφορίες θέλετε να κάνετε ορατές σε άτομα που δεν είστε συνδεδεμένοι.</a:t>
            </a:r>
            <a:r>
              <a:rPr lang="el-GR" dirty="0">
                <a:ea typeface="Times New Roman" panose="02020603050405020304" pitchFamily="18" charset="0"/>
              </a:rPr>
              <a:t> </a:t>
            </a:r>
            <a:r>
              <a:rPr lang="el-GR" sz="2400" dirty="0">
                <a:solidFill>
                  <a:srgbClr val="434343"/>
                </a:solidFill>
                <a:ea typeface="Times New Roman" panose="02020603050405020304" pitchFamily="18" charset="0"/>
              </a:rPr>
              <a:t>Το δημόσιο προφίλ στο </a:t>
            </a:r>
            <a:r>
              <a:rPr lang="el-GR" sz="2400" dirty="0" err="1">
                <a:solidFill>
                  <a:srgbClr val="434343"/>
                </a:solidFill>
                <a:ea typeface="Times New Roman" panose="02020603050405020304" pitchFamily="18" charset="0"/>
              </a:rPr>
              <a:t>Linkedin</a:t>
            </a:r>
            <a:r>
              <a:rPr lang="el-GR" sz="2400" dirty="0">
                <a:solidFill>
                  <a:srgbClr val="434343"/>
                </a:solidFill>
                <a:ea typeface="Times New Roman" panose="02020603050405020304" pitchFamily="18" charset="0"/>
              </a:rPr>
              <a:t>  αποτελεί μια οδό</a:t>
            </a:r>
            <a:r>
              <a:rPr lang="el-GR" sz="2400" b="1" dirty="0">
                <a:solidFill>
                  <a:srgbClr val="434343"/>
                </a:solidFill>
                <a:ea typeface="Times New Roman" panose="02020603050405020304" pitchFamily="18" charset="0"/>
              </a:rPr>
              <a:t> </a:t>
            </a:r>
            <a:r>
              <a:rPr lang="el-GR" sz="2400" dirty="0">
                <a:solidFill>
                  <a:srgbClr val="434343"/>
                </a:solidFill>
                <a:ea typeface="Times New Roman" panose="02020603050405020304" pitchFamily="18" charset="0"/>
              </a:rPr>
              <a:t>ώστε να μπορούν να σας προσεγγίζουν περισσότεροι πελάτες.</a:t>
            </a:r>
          </a:p>
          <a:p>
            <a:pPr marL="285750" indent="-285750" algn="just">
              <a:lnSpc>
                <a:spcPct val="107000"/>
              </a:lnSpc>
              <a:spcBef>
                <a:spcPts val="200"/>
              </a:spcBef>
              <a:spcAft>
                <a:spcPts val="0"/>
              </a:spcAft>
              <a:buFont typeface="Arial" panose="020B0604020202020204" pitchFamily="34" charset="0"/>
              <a:buChar char="•"/>
            </a:pPr>
            <a:endParaRPr lang="el-GR" dirty="0">
              <a:ea typeface="Times New Roman" panose="02020603050405020304" pitchFamily="18" charset="0"/>
            </a:endParaRPr>
          </a:p>
          <a:p>
            <a:pPr marL="285750" indent="-285750" algn="just">
              <a:lnSpc>
                <a:spcPct val="107000"/>
              </a:lnSpc>
              <a:spcBef>
                <a:spcPts val="200"/>
              </a:spcBef>
              <a:spcAft>
                <a:spcPts val="0"/>
              </a:spcAft>
              <a:buFont typeface="Arial" panose="020B0604020202020204" pitchFamily="34" charset="0"/>
              <a:buChar char="•"/>
            </a:pPr>
            <a:r>
              <a:rPr lang="el-GR" sz="2400" b="1" i="1" dirty="0">
                <a:solidFill>
                  <a:srgbClr val="434343"/>
                </a:solidFill>
              </a:rPr>
              <a:t>Επαγγελματική παρουσία: </a:t>
            </a:r>
            <a:r>
              <a:rPr lang="el-GR" sz="2400" dirty="0">
                <a:solidFill>
                  <a:srgbClr val="434343"/>
                </a:solidFill>
                <a:ea typeface="Times New Roman" panose="02020603050405020304" pitchFamily="18" charset="0"/>
              </a:rPr>
              <a:t>το </a:t>
            </a:r>
            <a:r>
              <a:rPr lang="el-GR" sz="2400" dirty="0" err="1">
                <a:solidFill>
                  <a:srgbClr val="434343"/>
                </a:solidFill>
                <a:ea typeface="Times New Roman" panose="02020603050405020304" pitchFamily="18" charset="0"/>
              </a:rPr>
              <a:t>Linkedin</a:t>
            </a:r>
            <a:r>
              <a:rPr lang="el-GR" sz="2400" dirty="0">
                <a:solidFill>
                  <a:srgbClr val="434343"/>
                </a:solidFill>
                <a:ea typeface="Times New Roman" panose="02020603050405020304" pitchFamily="18" charset="0"/>
              </a:rPr>
              <a:t> είναι ένας </a:t>
            </a:r>
            <a:r>
              <a:rPr lang="el-GR" sz="2400" dirty="0" err="1">
                <a:solidFill>
                  <a:srgbClr val="434343"/>
                </a:solidFill>
                <a:ea typeface="Times New Roman" panose="02020603050405020304" pitchFamily="18" charset="0"/>
              </a:rPr>
              <a:t>ιστότοπος</a:t>
            </a:r>
            <a:r>
              <a:rPr lang="el-GR" sz="2400" dirty="0">
                <a:solidFill>
                  <a:srgbClr val="434343"/>
                </a:solidFill>
                <a:ea typeface="Times New Roman" panose="02020603050405020304" pitchFamily="18" charset="0"/>
              </a:rPr>
              <a:t> κοινωνικής δικτύωσης, αλλά διαφέρει από το Twitter και το Facebook, οπότε όταν το χρησιμοποιείτε ως ιδιοκτήτης επιχείρησης θα πρέπει να παρουσιάσετε το επιχειρηματικό σας πρόσωπο.</a:t>
            </a:r>
          </a:p>
          <a:p>
            <a:pPr marL="285750" indent="-285750" algn="just">
              <a:lnSpc>
                <a:spcPct val="107000"/>
              </a:lnSpc>
              <a:spcBef>
                <a:spcPts val="200"/>
              </a:spcBef>
              <a:spcAft>
                <a:spcPts val="0"/>
              </a:spcAft>
              <a:buFont typeface="Arial" panose="020B0604020202020204" pitchFamily="34" charset="0"/>
              <a:buChar char="•"/>
            </a:pPr>
            <a:endParaRPr lang="el-GR" dirty="0">
              <a:ea typeface="Times New Roman" panose="02020603050405020304" pitchFamily="18" charset="0"/>
            </a:endParaRPr>
          </a:p>
        </p:txBody>
      </p:sp>
    </p:spTree>
    <p:extLst>
      <p:ext uri="{BB962C8B-B14F-4D97-AF65-F5344CB8AC3E}">
        <p14:creationId xmlns:p14="http://schemas.microsoft.com/office/powerpoint/2010/main" val="1779290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6</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C20264C-CF2B-45C3-A9BC-DF6905BB7720}"/>
              </a:ext>
            </a:extLst>
          </p:cNvPr>
          <p:cNvSpPr/>
          <p:nvPr/>
        </p:nvSpPr>
        <p:spPr>
          <a:xfrm>
            <a:off x="84707" y="1286415"/>
            <a:ext cx="4199260" cy="4358886"/>
          </a:xfrm>
          <a:prstGeom prst="rect">
            <a:avLst/>
          </a:prstGeom>
        </p:spPr>
        <p:txBody>
          <a:bodyPr wrap="square">
            <a:spAutoFit/>
          </a:bodyPr>
          <a:lstStyle/>
          <a:p>
            <a:pPr marL="342900" indent="-342900" algn="just">
              <a:lnSpc>
                <a:spcPct val="107000"/>
              </a:lnSpc>
              <a:spcBef>
                <a:spcPts val="200"/>
              </a:spcBef>
              <a:spcAft>
                <a:spcPts val="0"/>
              </a:spcAft>
              <a:buFont typeface="Arial" panose="020B0604020202020204" pitchFamily="34" charset="0"/>
              <a:buChar char="•"/>
            </a:pPr>
            <a:r>
              <a:rPr lang="el-GR" sz="2000" b="1" i="1" dirty="0">
                <a:solidFill>
                  <a:srgbClr val="434343"/>
                </a:solidFill>
                <a:latin typeface="+mj-lt"/>
              </a:rPr>
              <a:t>Συστάσεις από εργαζόμενους: </a:t>
            </a:r>
            <a:r>
              <a:rPr lang="el-GR" sz="2000" dirty="0">
                <a:solidFill>
                  <a:srgbClr val="434343"/>
                </a:solidFill>
                <a:latin typeface="+mj-lt"/>
              </a:rPr>
              <a:t>είναι σημαντικό για μια επιχείρηση να έχει ευχαριστημένους εργαζόμενους οι οποίοι το δημοσιοποιούν με σχετικές συστάσεις που απευθύνονται στην επιχείρηση που εργάζονται δημιουργώντας ευνοϊκό κλίμα προς το «Δημόσιο Πρόσωπό» της. Θα πρέπει λοιπόν να υπάρχουν σχετικές αναρτήσεις στο εταιρικό προφίλ που να υποδεικνύουν το παραπάνω. </a:t>
            </a:r>
          </a:p>
        </p:txBody>
      </p:sp>
      <p:pic>
        <p:nvPicPr>
          <p:cNvPr id="6" name="Εικόνα 5">
            <a:extLst>
              <a:ext uri="{FF2B5EF4-FFF2-40B4-BE49-F238E27FC236}">
                <a16:creationId xmlns:a16="http://schemas.microsoft.com/office/drawing/2014/main" id="{42F6B429-8306-417F-A311-7EF61C8D64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9994" y="736821"/>
            <a:ext cx="5089299" cy="5184000"/>
          </a:xfrm>
          <a:prstGeom prst="rect">
            <a:avLst/>
          </a:prstGeom>
        </p:spPr>
      </p:pic>
    </p:spTree>
    <p:extLst>
      <p:ext uri="{BB962C8B-B14F-4D97-AF65-F5344CB8AC3E}">
        <p14:creationId xmlns:p14="http://schemas.microsoft.com/office/powerpoint/2010/main" val="2706012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769441"/>
            <a:chOff x="0" y="210156"/>
            <a:chExt cx="9144000" cy="769441"/>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769441"/>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DEF3AA0B-A0D6-4765-8671-0E45B74E964E}"/>
              </a:ext>
            </a:extLst>
          </p:cNvPr>
          <p:cNvSpPr/>
          <p:nvPr/>
        </p:nvSpPr>
        <p:spPr>
          <a:xfrm>
            <a:off x="219660" y="1576537"/>
            <a:ext cx="5237800" cy="2951577"/>
          </a:xfrm>
          <a:prstGeom prst="rect">
            <a:avLst/>
          </a:prstGeom>
        </p:spPr>
        <p:txBody>
          <a:bodyPr wrap="square">
            <a:spAutoFit/>
          </a:bodyPr>
          <a:lstStyle/>
          <a:p>
            <a:pPr marL="285750" indent="-285750" algn="just">
              <a:lnSpc>
                <a:spcPct val="107000"/>
              </a:lnSpc>
              <a:spcBef>
                <a:spcPts val="200"/>
              </a:spcBef>
              <a:buFont typeface="Arial" panose="020B0604020202020204" pitchFamily="34" charset="0"/>
              <a:buChar char="•"/>
            </a:pPr>
            <a:r>
              <a:rPr lang="el-GR" sz="2000" b="1" i="1" dirty="0">
                <a:solidFill>
                  <a:srgbClr val="434343"/>
                </a:solidFill>
              </a:rPr>
              <a:t>Τακτική ενημέρωση της κατάστασης της εταιρείας στο </a:t>
            </a:r>
            <a:r>
              <a:rPr lang="el-GR" sz="2000" b="1" i="1" dirty="0" err="1">
                <a:solidFill>
                  <a:srgbClr val="434343"/>
                </a:solidFill>
              </a:rPr>
              <a:t>Linkedin</a:t>
            </a:r>
            <a:r>
              <a:rPr lang="el-GR" sz="2000" b="1" i="1" dirty="0">
                <a:solidFill>
                  <a:srgbClr val="434343"/>
                </a:solidFill>
              </a:rPr>
              <a:t> προφίλ: </a:t>
            </a:r>
            <a:r>
              <a:rPr lang="el-GR" sz="2000" dirty="0">
                <a:solidFill>
                  <a:srgbClr val="434343"/>
                </a:solidFill>
                <a:ea typeface="Times New Roman" panose="02020603050405020304" pitchFamily="18" charset="0"/>
              </a:rPr>
              <a:t>Η κατάσταση της εταιρείας πρέπει να ενημερώνεται τακτικά</a:t>
            </a:r>
            <a:r>
              <a:rPr lang="ca-ES-valencia" sz="2000" dirty="0">
                <a:solidFill>
                  <a:srgbClr val="434343"/>
                </a:solidFill>
                <a:ea typeface="Times New Roman" panose="02020603050405020304" pitchFamily="18" charset="0"/>
              </a:rPr>
              <a:t>.</a:t>
            </a:r>
            <a:r>
              <a:rPr lang="el-GR" sz="1600" dirty="0">
                <a:ea typeface="Times New Roman" panose="02020603050405020304" pitchFamily="18" charset="0"/>
              </a:rPr>
              <a:t> </a:t>
            </a:r>
            <a:r>
              <a:rPr lang="el-GR" sz="2000" dirty="0">
                <a:solidFill>
                  <a:srgbClr val="434343"/>
                </a:solidFill>
                <a:ea typeface="Times New Roman" panose="02020603050405020304" pitchFamily="18" charset="0"/>
              </a:rPr>
              <a:t>Οι επιχειρηματίες οφείλουν να ενημερώνουν τους πελάτες και τους ακόλουθους </a:t>
            </a:r>
            <a:r>
              <a:rPr lang="el-GR" sz="2000" dirty="0">
                <a:solidFill>
                  <a:srgbClr val="434343"/>
                </a:solidFill>
              </a:rPr>
              <a:t>αναρτώντας ενδιαφέροντα άρθρα.</a:t>
            </a:r>
          </a:p>
          <a:p>
            <a:pPr algn="just"/>
            <a:endParaRPr lang="el-GR" b="1" dirty="0">
              <a:solidFill>
                <a:srgbClr val="434343"/>
              </a:solidFill>
              <a:ea typeface="Times New Roman" panose="02020603050405020304" pitchFamily="18" charset="0"/>
            </a:endParaRPr>
          </a:p>
          <a:p>
            <a:pPr marL="285750" indent="-285750" algn="just">
              <a:buFont typeface="Arial" panose="020B0604020202020204" pitchFamily="34" charset="0"/>
              <a:buChar char="•"/>
            </a:pPr>
            <a:endParaRPr lang="el-GR" dirty="0">
              <a:ea typeface="Times New Roman" panose="02020603050405020304" pitchFamily="18" charset="0"/>
            </a:endParaRPr>
          </a:p>
        </p:txBody>
      </p:sp>
      <p:pic>
        <p:nvPicPr>
          <p:cNvPr id="6" name="Εικόνα 5">
            <a:extLst>
              <a:ext uri="{FF2B5EF4-FFF2-40B4-BE49-F238E27FC236}">
                <a16:creationId xmlns:a16="http://schemas.microsoft.com/office/drawing/2014/main" id="{4A0D6833-C4C9-4202-A47F-4394E554564D}"/>
              </a:ext>
            </a:extLst>
          </p:cNvPr>
          <p:cNvPicPr>
            <a:picLocks noChangeAspect="1"/>
          </p:cNvPicPr>
          <p:nvPr/>
        </p:nvPicPr>
        <p:blipFill rotWithShape="1">
          <a:blip r:embed="rId8">
            <a:extLst>
              <a:ext uri="{28A0092B-C50C-407E-A947-70E740481C1C}">
                <a14:useLocalDpi xmlns:a14="http://schemas.microsoft.com/office/drawing/2010/main" val="0"/>
              </a:ext>
            </a:extLst>
          </a:blip>
          <a:srcRect l="17200" r="17936"/>
          <a:stretch/>
        </p:blipFill>
        <p:spPr>
          <a:xfrm>
            <a:off x="5691586" y="696044"/>
            <a:ext cx="3004780" cy="6048000"/>
          </a:xfrm>
          <a:prstGeom prst="rect">
            <a:avLst/>
          </a:prstGeom>
        </p:spPr>
      </p:pic>
    </p:spTree>
    <p:extLst>
      <p:ext uri="{BB962C8B-B14F-4D97-AF65-F5344CB8AC3E}">
        <p14:creationId xmlns:p14="http://schemas.microsoft.com/office/powerpoint/2010/main" val="127888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8</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6286FAE3-188D-4810-AC7A-71E41DF2C27F}"/>
              </a:ext>
            </a:extLst>
          </p:cNvPr>
          <p:cNvSpPr/>
          <p:nvPr/>
        </p:nvSpPr>
        <p:spPr>
          <a:xfrm>
            <a:off x="-44911" y="987329"/>
            <a:ext cx="3312368" cy="5398144"/>
          </a:xfrm>
          <a:prstGeom prst="rect">
            <a:avLst/>
          </a:prstGeom>
        </p:spPr>
        <p:txBody>
          <a:bodyPr wrap="square">
            <a:spAutoFit/>
          </a:bodyPr>
          <a:lstStyle/>
          <a:p>
            <a:pPr marL="342900" indent="-342900" algn="just">
              <a:lnSpc>
                <a:spcPct val="107000"/>
              </a:lnSpc>
              <a:spcBef>
                <a:spcPts val="200"/>
              </a:spcBef>
              <a:spcAft>
                <a:spcPts val="0"/>
              </a:spcAft>
              <a:buFont typeface="Arial" panose="020B0604020202020204" pitchFamily="34" charset="0"/>
              <a:buChar char="•"/>
            </a:pPr>
            <a:r>
              <a:rPr lang="el-GR" sz="2000" b="1" i="1" dirty="0">
                <a:solidFill>
                  <a:srgbClr val="434343"/>
                </a:solidFill>
              </a:rPr>
              <a:t>Επαγγελματική εικόνα: </a:t>
            </a:r>
            <a:r>
              <a:rPr lang="el-GR" sz="2000" dirty="0">
                <a:solidFill>
                  <a:srgbClr val="434343"/>
                </a:solidFill>
              </a:rPr>
              <a:t>Οι επαγγελματίες θα πρέπει να προσέχουν την εικόνα που θα βάλουν στο προφίλ τους να είναι τέτοια που να επιδεικνύει την επιχείρηση.</a:t>
            </a:r>
          </a:p>
          <a:p>
            <a:pPr algn="just">
              <a:lnSpc>
                <a:spcPct val="107000"/>
              </a:lnSpc>
              <a:spcBef>
                <a:spcPts val="200"/>
              </a:spcBef>
              <a:spcAft>
                <a:spcPts val="0"/>
              </a:spcAft>
            </a:pPr>
            <a:endParaRPr lang="el-GR" sz="2000" dirty="0">
              <a:solidFill>
                <a:srgbClr val="434343"/>
              </a:solidFill>
            </a:endParaRPr>
          </a:p>
          <a:p>
            <a:pPr marL="342900" indent="-342900" algn="just">
              <a:lnSpc>
                <a:spcPct val="107000"/>
              </a:lnSpc>
              <a:spcBef>
                <a:spcPts val="200"/>
              </a:spcBef>
              <a:buFont typeface="Arial" panose="020B0604020202020204" pitchFamily="34" charset="0"/>
              <a:buChar char="•"/>
            </a:pPr>
            <a:r>
              <a:rPr lang="el-GR" sz="2000" b="1" i="1" dirty="0">
                <a:solidFill>
                  <a:srgbClr val="434343"/>
                </a:solidFill>
              </a:rPr>
              <a:t>Εύκολη πρόσβαση: </a:t>
            </a:r>
            <a:r>
              <a:rPr lang="el-GR" sz="2000" dirty="0">
                <a:solidFill>
                  <a:srgbClr val="434343"/>
                </a:solidFill>
              </a:rPr>
              <a:t>Η βελτιστοποίηση του προφίλ σας, βοηθά στο να βρίσκεστε στην κορυφή των αποτελεσμάτων αναζήτησης και να σας βρίσκουν εύκολα οι υποψήφιοι πελάτες.</a:t>
            </a:r>
            <a:endParaRPr lang="el-GR" sz="2000" b="1" i="1" dirty="0">
              <a:solidFill>
                <a:srgbClr val="434343"/>
              </a:solidFill>
            </a:endParaRPr>
          </a:p>
        </p:txBody>
      </p:sp>
      <p:pic>
        <p:nvPicPr>
          <p:cNvPr id="6" name="Εικόνα 5">
            <a:extLst>
              <a:ext uri="{FF2B5EF4-FFF2-40B4-BE49-F238E27FC236}">
                <a16:creationId xmlns:a16="http://schemas.microsoft.com/office/drawing/2014/main" id="{9593EAB3-502C-4C96-AC91-A95E8B842E55}"/>
              </a:ext>
            </a:extLst>
          </p:cNvPr>
          <p:cNvPicPr>
            <a:picLocks noChangeAspect="1"/>
          </p:cNvPicPr>
          <p:nvPr/>
        </p:nvPicPr>
        <p:blipFill rotWithShape="1">
          <a:blip r:embed="rId8">
            <a:extLst>
              <a:ext uri="{28A0092B-C50C-407E-A947-70E740481C1C}">
                <a14:useLocalDpi xmlns:a14="http://schemas.microsoft.com/office/drawing/2010/main" val="0"/>
              </a:ext>
            </a:extLst>
          </a:blip>
          <a:srcRect l="2294" t="6209" r="1315" b="5882"/>
          <a:stretch/>
        </p:blipFill>
        <p:spPr>
          <a:xfrm>
            <a:off x="3267457" y="1597696"/>
            <a:ext cx="5838126" cy="4032000"/>
          </a:xfrm>
          <a:prstGeom prst="rect">
            <a:avLst/>
          </a:prstGeom>
        </p:spPr>
      </p:pic>
    </p:spTree>
    <p:extLst>
      <p:ext uri="{BB962C8B-B14F-4D97-AF65-F5344CB8AC3E}">
        <p14:creationId xmlns:p14="http://schemas.microsoft.com/office/powerpoint/2010/main" val="415614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Αποτελεσματική χρήση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8ED084E1-C32B-45B3-8715-5D2C8B4799B5}"/>
              </a:ext>
            </a:extLst>
          </p:cNvPr>
          <p:cNvSpPr/>
          <p:nvPr/>
        </p:nvSpPr>
        <p:spPr>
          <a:xfrm>
            <a:off x="395519" y="1721175"/>
            <a:ext cx="8352928" cy="2797754"/>
          </a:xfrm>
          <a:prstGeom prst="rect">
            <a:avLst/>
          </a:prstGeom>
        </p:spPr>
        <p:txBody>
          <a:bodyPr wrap="square">
            <a:spAutoFit/>
          </a:bodyPr>
          <a:lstStyle/>
          <a:p>
            <a:pPr marL="342900" indent="-342900" algn="just">
              <a:lnSpc>
                <a:spcPct val="107000"/>
              </a:lnSpc>
              <a:spcBef>
                <a:spcPts val="200"/>
              </a:spcBef>
              <a:buFont typeface="Arial" panose="020B0604020202020204" pitchFamily="34" charset="0"/>
              <a:buChar char="•"/>
            </a:pPr>
            <a:r>
              <a:rPr lang="el-GR" b="1" i="1" dirty="0">
                <a:solidFill>
                  <a:srgbClr val="434343"/>
                </a:solidFill>
              </a:rPr>
              <a:t>Εταιρική σελίδα σαν </a:t>
            </a:r>
            <a:r>
              <a:rPr lang="el-GR" b="1" i="1" dirty="0" err="1">
                <a:solidFill>
                  <a:srgbClr val="434343"/>
                </a:solidFill>
              </a:rPr>
              <a:t>Linkedin</a:t>
            </a:r>
            <a:r>
              <a:rPr lang="el-GR" b="1" i="1" dirty="0">
                <a:solidFill>
                  <a:srgbClr val="434343"/>
                </a:solidFill>
              </a:rPr>
              <a:t> προφίλ: </a:t>
            </a:r>
            <a:r>
              <a:rPr lang="el-GR" dirty="0">
                <a:solidFill>
                  <a:srgbClr val="434343"/>
                </a:solidFill>
              </a:rPr>
              <a:t>Είναι εξαιρετικής σημασίας οι επιχειρηματίες να αναπτύσσουν και εταιρική σελίδα εκτός του προσωπικού τους προφίλ ανεξάρτητα από το μέγεθος της επιχείρησης.</a:t>
            </a:r>
          </a:p>
          <a:p>
            <a:pPr algn="just">
              <a:lnSpc>
                <a:spcPct val="107000"/>
              </a:lnSpc>
              <a:spcBef>
                <a:spcPts val="200"/>
              </a:spcBef>
            </a:pPr>
            <a:endParaRPr lang="el-GR" dirty="0">
              <a:solidFill>
                <a:srgbClr val="434343"/>
              </a:solidFill>
            </a:endParaRPr>
          </a:p>
          <a:p>
            <a:pPr marL="342900" indent="-342900" algn="just">
              <a:lnSpc>
                <a:spcPct val="107000"/>
              </a:lnSpc>
              <a:spcBef>
                <a:spcPts val="200"/>
              </a:spcBef>
              <a:buFont typeface="Arial" panose="020B0604020202020204" pitchFamily="34" charset="0"/>
              <a:buChar char="•"/>
            </a:pPr>
            <a:r>
              <a:rPr lang="el-GR" b="1" i="1" dirty="0">
                <a:solidFill>
                  <a:srgbClr val="434343"/>
                </a:solidFill>
              </a:rPr>
              <a:t>Δημιουργία Ομάδων: </a:t>
            </a:r>
            <a:r>
              <a:rPr lang="el-GR" dirty="0">
                <a:solidFill>
                  <a:srgbClr val="434343"/>
                </a:solidFill>
                <a:ea typeface="Times New Roman" panose="02020603050405020304" pitchFamily="18" charset="0"/>
              </a:rPr>
              <a:t>Εκτός από τη δημιουργία της δικής σας ομάδας, είναι σημαντικό να συμμετέχετε και σε άλλες ομάδες που σχετίζονται με τον κλάδο σας.</a:t>
            </a:r>
            <a:r>
              <a:rPr lang="el-GR" dirty="0">
                <a:ea typeface="Times New Roman" panose="02020603050405020304" pitchFamily="18" charset="0"/>
              </a:rPr>
              <a:t> </a:t>
            </a:r>
            <a:r>
              <a:rPr lang="el-GR" dirty="0">
                <a:solidFill>
                  <a:srgbClr val="434343"/>
                </a:solidFill>
                <a:ea typeface="Times New Roman" panose="02020603050405020304" pitchFamily="18" charset="0"/>
              </a:rPr>
              <a:t>Ως μέλος ομάδας, είναι υποχρεωτικό να μοιράζεστε περιεχόμενο από τη σελίδα της επιχείρησης σας και να αφήνετε ένα σχόλιο σε δημοφιλείς συζητήσεις ώστε η επιχείρηση σας να γίνεται αντιληπτή σε περισσότερο κόσμο.</a:t>
            </a:r>
            <a:endParaRPr lang="el-GR" dirty="0">
              <a:ea typeface="Times New Roman" panose="02020603050405020304" pitchFamily="18" charset="0"/>
            </a:endParaRPr>
          </a:p>
        </p:txBody>
      </p:sp>
    </p:spTree>
    <p:extLst>
      <p:ext uri="{BB962C8B-B14F-4D97-AF65-F5344CB8AC3E}">
        <p14:creationId xmlns:p14="http://schemas.microsoft.com/office/powerpoint/2010/main" val="282816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38554"/>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TextBox 7">
            <a:extLst>
              <a:ext uri="{FF2B5EF4-FFF2-40B4-BE49-F238E27FC236}">
                <a16:creationId xmlns:a16="http://schemas.microsoft.com/office/drawing/2014/main" id="{FBDCB64C-200E-496A-96BE-8912B3B963E0}"/>
              </a:ext>
            </a:extLst>
          </p:cNvPr>
          <p:cNvSpPr txBox="1"/>
          <p:nvPr/>
        </p:nvSpPr>
        <p:spPr>
          <a:xfrm>
            <a:off x="226709" y="1313153"/>
            <a:ext cx="3390126" cy="3785652"/>
          </a:xfrm>
          <a:prstGeom prst="rect">
            <a:avLst/>
          </a:prstGeom>
          <a:noFill/>
        </p:spPr>
        <p:txBody>
          <a:bodyPr wrap="square" rtlCol="0">
            <a:spAutoFit/>
          </a:bodyPr>
          <a:lstStyle/>
          <a:p>
            <a:pPr marL="342900" indent="-342900" algn="just">
              <a:buFont typeface="Arial" panose="020B0604020202020204" pitchFamily="34" charset="0"/>
              <a:buChar char="•"/>
            </a:pPr>
            <a:r>
              <a:rPr lang="el-GR" sz="2000" dirty="0"/>
              <a:t>Για να δημιουργήσετε τη διαφήμισή σας στο </a:t>
            </a:r>
            <a:r>
              <a:rPr lang="ca-ES-valencia" sz="2000" dirty="0"/>
              <a:t>LinkedIn </a:t>
            </a:r>
            <a:r>
              <a:rPr lang="el-GR" sz="2000" dirty="0"/>
              <a:t>κάνετε είσοδο στο προφίλ σας και στο κάτω μέρος της σελίδας πατήστε στο σύνδεσμο </a:t>
            </a:r>
            <a:r>
              <a:rPr lang="ca-ES-valencia" sz="2000" dirty="0"/>
              <a:t>Marketing Solutions.</a:t>
            </a:r>
          </a:p>
          <a:p>
            <a:pPr marL="342900" indent="-342900" algn="just">
              <a:buFont typeface="Arial" panose="020B0604020202020204" pitchFamily="34" charset="0"/>
              <a:buChar char="•"/>
            </a:pPr>
            <a:endParaRPr lang="el-GR" sz="2000" dirty="0"/>
          </a:p>
          <a:p>
            <a:pPr marL="342900" indent="-342900" algn="just">
              <a:buFont typeface="Arial" panose="020B0604020202020204" pitchFamily="34" charset="0"/>
              <a:buChar char="•"/>
            </a:pPr>
            <a:r>
              <a:rPr lang="el-GR" sz="2000" dirty="0"/>
              <a:t>Στην επόμενη σελίδα πατήστε το σύνδεσμο </a:t>
            </a:r>
            <a:r>
              <a:rPr lang="en-US" sz="2000" dirty="0"/>
              <a:t>Create Ad.</a:t>
            </a:r>
            <a:endParaRPr lang="el-GR" sz="2000" dirty="0"/>
          </a:p>
          <a:p>
            <a:pPr algn="just"/>
            <a:endParaRPr lang="el-GR" sz="2000" dirty="0"/>
          </a:p>
        </p:txBody>
      </p:sp>
      <p:grpSp>
        <p:nvGrpSpPr>
          <p:cNvPr id="12" name="Ομάδα 11">
            <a:extLst>
              <a:ext uri="{FF2B5EF4-FFF2-40B4-BE49-F238E27FC236}">
                <a16:creationId xmlns:a16="http://schemas.microsoft.com/office/drawing/2014/main" id="{2B86E762-5652-41AC-BDA5-EA365E1D3D47}"/>
              </a:ext>
            </a:extLst>
          </p:cNvPr>
          <p:cNvGrpSpPr/>
          <p:nvPr/>
        </p:nvGrpSpPr>
        <p:grpSpPr>
          <a:xfrm>
            <a:off x="3760851" y="899587"/>
            <a:ext cx="4843597" cy="5669005"/>
            <a:chOff x="3760851" y="899587"/>
            <a:chExt cx="4843597" cy="5669005"/>
          </a:xfrm>
        </p:grpSpPr>
        <p:grpSp>
          <p:nvGrpSpPr>
            <p:cNvPr id="11" name="Ομάδα 10">
              <a:extLst>
                <a:ext uri="{FF2B5EF4-FFF2-40B4-BE49-F238E27FC236}">
                  <a16:creationId xmlns:a16="http://schemas.microsoft.com/office/drawing/2014/main" id="{193817C7-EDA2-4A5B-A5D2-CD14D622B9B1}"/>
                </a:ext>
              </a:extLst>
            </p:cNvPr>
            <p:cNvGrpSpPr/>
            <p:nvPr/>
          </p:nvGrpSpPr>
          <p:grpSpPr>
            <a:xfrm>
              <a:off x="3760851" y="899587"/>
              <a:ext cx="4843597" cy="5669005"/>
              <a:chOff x="3760851" y="899587"/>
              <a:chExt cx="4843597" cy="5669005"/>
            </a:xfrm>
          </p:grpSpPr>
          <p:grpSp>
            <p:nvGrpSpPr>
              <p:cNvPr id="7" name="Ομάδα 6">
                <a:extLst>
                  <a:ext uri="{FF2B5EF4-FFF2-40B4-BE49-F238E27FC236}">
                    <a16:creationId xmlns:a16="http://schemas.microsoft.com/office/drawing/2014/main" id="{4B4E9EC3-23AC-4B0C-B241-2E32B9471067}"/>
                  </a:ext>
                </a:extLst>
              </p:cNvPr>
              <p:cNvGrpSpPr/>
              <p:nvPr/>
            </p:nvGrpSpPr>
            <p:grpSpPr>
              <a:xfrm>
                <a:off x="4283968" y="899587"/>
                <a:ext cx="4320480" cy="3258830"/>
                <a:chOff x="4427984" y="1164399"/>
                <a:chExt cx="4320480" cy="3258830"/>
              </a:xfrm>
            </p:grpSpPr>
            <p:pic>
              <p:nvPicPr>
                <p:cNvPr id="2" name="Εικόνα 1">
                  <a:extLst>
                    <a:ext uri="{FF2B5EF4-FFF2-40B4-BE49-F238E27FC236}">
                      <a16:creationId xmlns:a16="http://schemas.microsoft.com/office/drawing/2014/main" id="{101365FA-13BB-4315-B5D5-6263FBDF743F}"/>
                    </a:ext>
                  </a:extLst>
                </p:cNvPr>
                <p:cNvPicPr>
                  <a:picLocks noChangeAspect="1"/>
                </p:cNvPicPr>
                <p:nvPr/>
              </p:nvPicPr>
              <p:blipFill rotWithShape="1">
                <a:blip r:embed="rId8"/>
                <a:srcRect l="16137" t="9259" r="36613" b="31752"/>
                <a:stretch/>
              </p:blipFill>
              <p:spPr>
                <a:xfrm>
                  <a:off x="4427984" y="1164399"/>
                  <a:ext cx="4320480" cy="3258830"/>
                </a:xfrm>
                <a:prstGeom prst="rect">
                  <a:avLst/>
                </a:prstGeom>
              </p:spPr>
            </p:pic>
            <p:sp>
              <p:nvSpPr>
                <p:cNvPr id="3" name="Οβάλ 2">
                  <a:extLst>
                    <a:ext uri="{FF2B5EF4-FFF2-40B4-BE49-F238E27FC236}">
                      <a16:creationId xmlns:a16="http://schemas.microsoft.com/office/drawing/2014/main" id="{39A621DF-7818-433F-BFFC-68B76300EA6E}"/>
                    </a:ext>
                  </a:extLst>
                </p:cNvPr>
                <p:cNvSpPr/>
                <p:nvPr/>
              </p:nvSpPr>
              <p:spPr>
                <a:xfrm>
                  <a:off x="5806282" y="3049907"/>
                  <a:ext cx="792088" cy="144016"/>
                </a:xfrm>
                <a:prstGeom prst="ellipse">
                  <a:avLst/>
                </a:prstGeom>
                <a:noFill/>
                <a:ln>
                  <a:solidFill>
                    <a:srgbClr val="FBC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8A3BE593-5035-4B35-934B-F09B990E69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065741">
                  <a:off x="5818389" y="2298958"/>
                  <a:ext cx="1342130" cy="396000"/>
                </a:xfrm>
                <a:prstGeom prst="rect">
                  <a:avLst/>
                </a:prstGeom>
              </p:spPr>
            </p:pic>
            <p:sp>
              <p:nvSpPr>
                <p:cNvPr id="6" name="TextBox 5">
                  <a:extLst>
                    <a:ext uri="{FF2B5EF4-FFF2-40B4-BE49-F238E27FC236}">
                      <a16:creationId xmlns:a16="http://schemas.microsoft.com/office/drawing/2014/main" id="{E960A916-D88C-43D0-A94D-036BB724CD4B}"/>
                    </a:ext>
                  </a:extLst>
                </p:cNvPr>
                <p:cNvSpPr txBox="1"/>
                <p:nvPr/>
              </p:nvSpPr>
              <p:spPr>
                <a:xfrm>
                  <a:off x="6948264" y="1484784"/>
                  <a:ext cx="1656184" cy="1077218"/>
                </a:xfrm>
                <a:prstGeom prst="rect">
                  <a:avLst/>
                </a:prstGeom>
                <a:noFill/>
              </p:spPr>
              <p:txBody>
                <a:bodyPr wrap="square" rtlCol="0">
                  <a:spAutoFit/>
                </a:bodyPr>
                <a:lstStyle/>
                <a:p>
                  <a:pPr algn="just"/>
                  <a:r>
                    <a:rPr lang="el-GR" sz="1600" dirty="0">
                      <a:solidFill>
                        <a:srgbClr val="C90DB3"/>
                      </a:solidFill>
                    </a:rPr>
                    <a:t>Πατήστε εδώ για να ξεκινήσετε τη δημιουργία της Διαφήμισής σας</a:t>
                  </a:r>
                </a:p>
              </p:txBody>
            </p:sp>
          </p:grpSp>
          <p:pic>
            <p:nvPicPr>
              <p:cNvPr id="9" name="Εικόνα 8">
                <a:extLst>
                  <a:ext uri="{FF2B5EF4-FFF2-40B4-BE49-F238E27FC236}">
                    <a16:creationId xmlns:a16="http://schemas.microsoft.com/office/drawing/2014/main" id="{C8787D68-9C0A-4F66-84CB-845575D28379}"/>
                  </a:ext>
                </a:extLst>
              </p:cNvPr>
              <p:cNvPicPr>
                <a:picLocks noChangeAspect="1"/>
              </p:cNvPicPr>
              <p:nvPr/>
            </p:nvPicPr>
            <p:blipFill rotWithShape="1">
              <a:blip r:embed="rId10"/>
              <a:srcRect l="30313" t="11611" r="18501" b="18718"/>
              <a:stretch/>
            </p:blipFill>
            <p:spPr>
              <a:xfrm>
                <a:off x="3760851" y="3370954"/>
                <a:ext cx="3888432" cy="3197638"/>
              </a:xfrm>
              <a:prstGeom prst="rect">
                <a:avLst/>
              </a:prstGeom>
            </p:spPr>
          </p:pic>
          <p:sp>
            <p:nvSpPr>
              <p:cNvPr id="30" name="Οβάλ 29">
                <a:extLst>
                  <a:ext uri="{FF2B5EF4-FFF2-40B4-BE49-F238E27FC236}">
                    <a16:creationId xmlns:a16="http://schemas.microsoft.com/office/drawing/2014/main" id="{057E5438-3568-4FA3-9981-1FDC983D644D}"/>
                  </a:ext>
                </a:extLst>
              </p:cNvPr>
              <p:cNvSpPr/>
              <p:nvPr/>
            </p:nvSpPr>
            <p:spPr>
              <a:xfrm>
                <a:off x="6876256" y="3429000"/>
                <a:ext cx="792088" cy="144016"/>
              </a:xfrm>
              <a:prstGeom prst="ellipse">
                <a:avLst/>
              </a:prstGeom>
              <a:noFill/>
              <a:ln>
                <a:solidFill>
                  <a:srgbClr val="FBC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3" name="Εικόνα 32">
                <a:extLst>
                  <a:ext uri="{FF2B5EF4-FFF2-40B4-BE49-F238E27FC236}">
                    <a16:creationId xmlns:a16="http://schemas.microsoft.com/office/drawing/2014/main" id="{A3E095CC-7378-4532-87DB-D920672CBE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30760">
                <a:off x="6044911" y="3913957"/>
                <a:ext cx="1342130" cy="396000"/>
              </a:xfrm>
              <a:prstGeom prst="rect">
                <a:avLst/>
              </a:prstGeom>
            </p:spPr>
          </p:pic>
        </p:grpSp>
        <p:sp>
          <p:nvSpPr>
            <p:cNvPr id="10" name="TextBox 9">
              <a:extLst>
                <a:ext uri="{FF2B5EF4-FFF2-40B4-BE49-F238E27FC236}">
                  <a16:creationId xmlns:a16="http://schemas.microsoft.com/office/drawing/2014/main" id="{9C71DFE9-3575-463C-AD20-BF65C7A2B4A1}"/>
                </a:ext>
              </a:extLst>
            </p:cNvPr>
            <p:cNvSpPr txBox="1"/>
            <p:nvPr/>
          </p:nvSpPr>
          <p:spPr>
            <a:xfrm>
              <a:off x="5129003" y="4278183"/>
              <a:ext cx="2520280" cy="369332"/>
            </a:xfrm>
            <a:prstGeom prst="rect">
              <a:avLst/>
            </a:prstGeom>
            <a:noFill/>
          </p:spPr>
          <p:txBody>
            <a:bodyPr wrap="square" rtlCol="0">
              <a:spAutoFit/>
            </a:bodyPr>
            <a:lstStyle/>
            <a:p>
              <a:r>
                <a:rPr lang="el-GR" dirty="0">
                  <a:solidFill>
                    <a:srgbClr val="C90DB3"/>
                  </a:solidFill>
                </a:rPr>
                <a:t>…και στη συνέχεια εδώ</a:t>
              </a:r>
            </a:p>
          </p:txBody>
        </p:sp>
      </p:grpSp>
    </p:spTree>
    <p:extLst>
      <p:ext uri="{BB962C8B-B14F-4D97-AF65-F5344CB8AC3E}">
        <p14:creationId xmlns:p14="http://schemas.microsoft.com/office/powerpoint/2010/main" val="346289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Τι είναι Πληθοπορισμός</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a:t>
              </a:r>
              <a:r>
                <a:rPr lang="en-US" sz="2400" dirty="0">
                  <a:solidFill>
                    <a:schemeClr val="bg1"/>
                  </a:solidFill>
                  <a:latin typeface="Comic Sans MS" pitchFamily="66" charset="0"/>
                </a:rPr>
                <a:t>	</a:t>
              </a:r>
            </a:p>
          </p:txBody>
        </p:sp>
      </p:grpSp>
      <p:sp>
        <p:nvSpPr>
          <p:cNvPr id="22" name="Rectangle 1">
            <a:extLst>
              <a:ext uri="{FF2B5EF4-FFF2-40B4-BE49-F238E27FC236}">
                <a16:creationId xmlns:a16="http://schemas.microsoft.com/office/drawing/2014/main" id="{F98DCD42-CEB3-459C-A4ED-45192EB88643}"/>
              </a:ext>
            </a:extLst>
          </p:cNvPr>
          <p:cNvSpPr>
            <a:spLocks noChangeArrowheads="1"/>
          </p:cNvSpPr>
          <p:nvPr/>
        </p:nvSpPr>
        <p:spPr bwMode="auto">
          <a:xfrm>
            <a:off x="189719" y="1700564"/>
            <a:ext cx="857261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l-GR" altLang="el-GR" dirty="0">
                <a:latin typeface="Arial" panose="020B0604020202020204" pitchFamily="34" charset="0"/>
              </a:rPr>
              <a:t>Οι </a:t>
            </a:r>
            <a:r>
              <a:rPr lang="el-GR" altLang="el-GR" dirty="0" err="1">
                <a:latin typeface="Arial" panose="020B0604020202020204" pitchFamily="34" charset="0"/>
              </a:rPr>
              <a:t>Estellés-Arolas</a:t>
            </a:r>
            <a:r>
              <a:rPr lang="el-GR" altLang="el-GR" dirty="0">
                <a:latin typeface="Arial" panose="020B0604020202020204" pitchFamily="34" charset="0"/>
              </a:rPr>
              <a:t> και </a:t>
            </a:r>
            <a:r>
              <a:rPr lang="el-GR" altLang="el-GR" dirty="0" err="1">
                <a:latin typeface="Arial" panose="020B0604020202020204" pitchFamily="34" charset="0"/>
              </a:rPr>
              <a:t>González</a:t>
            </a:r>
            <a:r>
              <a:rPr lang="el-GR" altLang="el-GR" dirty="0">
                <a:latin typeface="Arial" panose="020B0604020202020204" pitchFamily="34" charset="0"/>
              </a:rPr>
              <a:t> </a:t>
            </a:r>
            <a:r>
              <a:rPr lang="el-GR" altLang="el-GR" dirty="0" err="1">
                <a:latin typeface="Arial" panose="020B0604020202020204" pitchFamily="34" charset="0"/>
              </a:rPr>
              <a:t>Ladrón</a:t>
            </a:r>
            <a:r>
              <a:rPr lang="el-GR" altLang="el-GR" dirty="0">
                <a:latin typeface="Arial" panose="020B0604020202020204" pitchFamily="34" charset="0"/>
              </a:rPr>
              <a:t>-de- </a:t>
            </a:r>
            <a:r>
              <a:rPr lang="el-GR" altLang="el-GR" dirty="0" err="1">
                <a:latin typeface="Arial" panose="020B0604020202020204" pitchFamily="34" charset="0"/>
              </a:rPr>
              <a:t>Guevara</a:t>
            </a:r>
            <a:r>
              <a:rPr lang="el-GR" altLang="el-GR" dirty="0">
                <a:latin typeface="Arial" panose="020B0604020202020204" pitchFamily="34" charset="0"/>
              </a:rPr>
              <a:t> έδωσαν τον εξής ορισμό για τον πληθοπορισμό:</a:t>
            </a:r>
          </a:p>
          <a:p>
            <a:pPr algn="just" eaLnBrk="0" fontAlgn="base" hangingPunct="0">
              <a:spcBef>
                <a:spcPct val="0"/>
              </a:spcBef>
              <a:spcAft>
                <a:spcPct val="0"/>
              </a:spcAft>
            </a:pPr>
            <a:endParaRPr lang="el-GR" altLang="el-GR" dirty="0">
              <a:latin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l-GR" altLang="el-GR" dirty="0">
                <a:latin typeface="Arial" panose="020B0604020202020204" pitchFamily="34" charset="0"/>
              </a:rPr>
              <a:t>Ο πληθοπορισμός είναι μία μορφή συλλογικής διαδικτυακής δραστηριότητας στην οποία ένα άτομο, ένα ίδρυμα, ένας μη κερδοσκοπικός οργανισμός ή μία εταιρεία προτείνει σε μία ομάδα ατόμων με ποίκιλες γνώσεις, ετερογένεια και αριθμό, μέσω μίας ανοιχτής πρόσκλησης, να αναλάβουν εθελοντικά μια εργασία. </a:t>
            </a:r>
          </a:p>
          <a:p>
            <a:pPr algn="just" eaLnBrk="0" fontAlgn="base" hangingPunct="0">
              <a:spcBef>
                <a:spcPct val="0"/>
              </a:spcBef>
              <a:spcAft>
                <a:spcPct val="0"/>
              </a:spcAft>
            </a:pPr>
            <a:endParaRPr lang="el-GR" altLang="el-GR" dirty="0">
              <a:latin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l-GR" altLang="el-GR" dirty="0">
                <a:latin typeface="Arial" panose="020B0604020202020204" pitchFamily="34" charset="0"/>
              </a:rPr>
              <a:t>Η ανάληψη της εργασίας, η οποία ποικίλλει σε πολυπλοκότητα και στο βαθμό στον οποίο είναι χωρισμένη και στην οποία το πλήθος πρέπει να συμμετάσχει με προσωπική εργασία, χρήματα, γνώση, εμπειρία, περιλαμβάνει πάντοτε αμοιβαίο όφελος και για τις δύο πλευρές. </a:t>
            </a:r>
          </a:p>
        </p:txBody>
      </p:sp>
    </p:spTree>
    <p:extLst>
      <p:ext uri="{BB962C8B-B14F-4D97-AF65-F5344CB8AC3E}">
        <p14:creationId xmlns:p14="http://schemas.microsoft.com/office/powerpoint/2010/main" val="64878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272"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3" name="Ομάδα 2">
            <a:extLst>
              <a:ext uri="{FF2B5EF4-FFF2-40B4-BE49-F238E27FC236}">
                <a16:creationId xmlns:a16="http://schemas.microsoft.com/office/drawing/2014/main" id="{ECFE8342-9B7D-4725-A673-5E45B38A3969}"/>
              </a:ext>
            </a:extLst>
          </p:cNvPr>
          <p:cNvGrpSpPr/>
          <p:nvPr/>
        </p:nvGrpSpPr>
        <p:grpSpPr>
          <a:xfrm>
            <a:off x="2915816" y="1057641"/>
            <a:ext cx="6056346" cy="4473234"/>
            <a:chOff x="2318696" y="1070997"/>
            <a:chExt cx="6467005" cy="4564123"/>
          </a:xfrm>
        </p:grpSpPr>
        <p:pic>
          <p:nvPicPr>
            <p:cNvPr id="2" name="Εικόνα 1">
              <a:extLst>
                <a:ext uri="{FF2B5EF4-FFF2-40B4-BE49-F238E27FC236}">
                  <a16:creationId xmlns:a16="http://schemas.microsoft.com/office/drawing/2014/main" id="{3637FB8A-0074-4633-9376-B17E5FA09F74}"/>
                </a:ext>
              </a:extLst>
            </p:cNvPr>
            <p:cNvPicPr>
              <a:picLocks noChangeAspect="1"/>
            </p:cNvPicPr>
            <p:nvPr/>
          </p:nvPicPr>
          <p:blipFill rotWithShape="1">
            <a:blip r:embed="rId8"/>
            <a:srcRect l="2344" t="9260" r="27163" b="8124"/>
            <a:stretch/>
          </p:blipFill>
          <p:spPr>
            <a:xfrm>
              <a:off x="2339752" y="1070997"/>
              <a:ext cx="6445949" cy="4564123"/>
            </a:xfrm>
            <a:prstGeom prst="rect">
              <a:avLst/>
            </a:prstGeom>
          </p:spPr>
        </p:pic>
        <p:pic>
          <p:nvPicPr>
            <p:cNvPr id="21" name="Εικόνα 20">
              <a:extLst>
                <a:ext uri="{FF2B5EF4-FFF2-40B4-BE49-F238E27FC236}">
                  <a16:creationId xmlns:a16="http://schemas.microsoft.com/office/drawing/2014/main" id="{2F06773C-8D1A-4838-A695-5C98529614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0638" y="4319792"/>
              <a:ext cx="1342130" cy="396000"/>
            </a:xfrm>
            <a:prstGeom prst="rect">
              <a:avLst/>
            </a:prstGeom>
          </p:spPr>
        </p:pic>
        <p:pic>
          <p:nvPicPr>
            <p:cNvPr id="22" name="Εικόνα 21">
              <a:extLst>
                <a:ext uri="{FF2B5EF4-FFF2-40B4-BE49-F238E27FC236}">
                  <a16:creationId xmlns:a16="http://schemas.microsoft.com/office/drawing/2014/main" id="{75D80539-9A9F-472B-BBAA-9E3E04FF8B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917196">
              <a:off x="3641279" y="3138233"/>
              <a:ext cx="1342130" cy="396000"/>
            </a:xfrm>
            <a:prstGeom prst="rect">
              <a:avLst/>
            </a:prstGeom>
          </p:spPr>
        </p:pic>
        <p:sp>
          <p:nvSpPr>
            <p:cNvPr id="26" name="TextBox 25">
              <a:extLst>
                <a:ext uri="{FF2B5EF4-FFF2-40B4-BE49-F238E27FC236}">
                  <a16:creationId xmlns:a16="http://schemas.microsoft.com/office/drawing/2014/main" id="{2263996B-0083-441D-AA2A-AA7D2CF61EC2}"/>
                </a:ext>
              </a:extLst>
            </p:cNvPr>
            <p:cNvSpPr txBox="1"/>
            <p:nvPr/>
          </p:nvSpPr>
          <p:spPr>
            <a:xfrm>
              <a:off x="2318696" y="2090786"/>
              <a:ext cx="2520280" cy="584775"/>
            </a:xfrm>
            <a:prstGeom prst="rect">
              <a:avLst/>
            </a:prstGeom>
            <a:noFill/>
          </p:spPr>
          <p:txBody>
            <a:bodyPr wrap="square" rtlCol="0">
              <a:spAutoFit/>
            </a:bodyPr>
            <a:lstStyle/>
            <a:p>
              <a:r>
                <a:rPr lang="el-GR" sz="1600" dirty="0">
                  <a:solidFill>
                    <a:srgbClr val="C90DB3"/>
                  </a:solidFill>
                </a:rPr>
                <a:t>Πληκτρολογήστε ένα όνομα για τον λογαριασμό σας.</a:t>
              </a:r>
            </a:p>
          </p:txBody>
        </p:sp>
        <p:sp>
          <p:nvSpPr>
            <p:cNvPr id="30" name="TextBox 29">
              <a:extLst>
                <a:ext uri="{FF2B5EF4-FFF2-40B4-BE49-F238E27FC236}">
                  <a16:creationId xmlns:a16="http://schemas.microsoft.com/office/drawing/2014/main" id="{274FA14B-A614-433A-9AA9-C6A70B614438}"/>
                </a:ext>
              </a:extLst>
            </p:cNvPr>
            <p:cNvSpPr txBox="1"/>
            <p:nvPr/>
          </p:nvSpPr>
          <p:spPr>
            <a:xfrm>
              <a:off x="2333111" y="3641903"/>
              <a:ext cx="2520280" cy="830997"/>
            </a:xfrm>
            <a:prstGeom prst="rect">
              <a:avLst/>
            </a:prstGeom>
            <a:noFill/>
          </p:spPr>
          <p:txBody>
            <a:bodyPr wrap="square" rtlCol="0">
              <a:spAutoFit/>
            </a:bodyPr>
            <a:lstStyle/>
            <a:p>
              <a:r>
                <a:rPr lang="el-GR" sz="1600" dirty="0">
                  <a:solidFill>
                    <a:srgbClr val="C90DB3"/>
                  </a:solidFill>
                </a:rPr>
                <a:t>Επικολλήστε την ηλεκτρονική διεύθυνση της εταιρικής σελίδας σας.</a:t>
              </a:r>
            </a:p>
          </p:txBody>
        </p:sp>
      </p:grpSp>
      <p:sp>
        <p:nvSpPr>
          <p:cNvPr id="4" name="TextBox 3">
            <a:extLst>
              <a:ext uri="{FF2B5EF4-FFF2-40B4-BE49-F238E27FC236}">
                <a16:creationId xmlns:a16="http://schemas.microsoft.com/office/drawing/2014/main" id="{B8B1E220-1B5D-42E6-BDB4-2477347A366C}"/>
              </a:ext>
            </a:extLst>
          </p:cNvPr>
          <p:cNvSpPr txBox="1"/>
          <p:nvPr/>
        </p:nvSpPr>
        <p:spPr>
          <a:xfrm>
            <a:off x="270816" y="2176365"/>
            <a:ext cx="2704578" cy="2031325"/>
          </a:xfrm>
          <a:prstGeom prst="rect">
            <a:avLst/>
          </a:prstGeom>
          <a:noFill/>
        </p:spPr>
        <p:txBody>
          <a:bodyPr wrap="square" rtlCol="0">
            <a:spAutoFit/>
          </a:bodyPr>
          <a:lstStyle/>
          <a:p>
            <a:pPr algn="just"/>
            <a:r>
              <a:rPr lang="el-GR" dirty="0"/>
              <a:t>Στον </a:t>
            </a:r>
            <a:r>
              <a:rPr lang="en-US" b="1" dirty="0"/>
              <a:t>LinkedIn</a:t>
            </a:r>
            <a:r>
              <a:rPr lang="el-GR" b="1" dirty="0"/>
              <a:t> </a:t>
            </a:r>
            <a:r>
              <a:rPr lang="en-US" b="1" dirty="0"/>
              <a:t>Campaign Manager</a:t>
            </a:r>
            <a:r>
              <a:rPr lang="el-GR" b="1" dirty="0"/>
              <a:t> </a:t>
            </a:r>
            <a:r>
              <a:rPr lang="el-GR" dirty="0"/>
              <a:t>που ανοίγει στο βήμα αυτό θα σας ζητηθεί να δημιουργήσετε έναν λογαριασμό και να συνδέσετε την εταιρική σας σελίδα αν διαθέτετε.</a:t>
            </a:r>
            <a:r>
              <a:rPr lang="en-US" dirty="0"/>
              <a:t> </a:t>
            </a:r>
            <a:endParaRPr lang="el-GR" dirty="0"/>
          </a:p>
        </p:txBody>
      </p:sp>
      <p:pic>
        <p:nvPicPr>
          <p:cNvPr id="33" name="Εικόνα 32">
            <a:extLst>
              <a:ext uri="{FF2B5EF4-FFF2-40B4-BE49-F238E27FC236}">
                <a16:creationId xmlns:a16="http://schemas.microsoft.com/office/drawing/2014/main" id="{4D6EF36E-255A-4CDD-ADA2-5BA48F5B3B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917196">
            <a:off x="7364254" y="4441043"/>
            <a:ext cx="1315403" cy="370854"/>
          </a:xfrm>
          <a:prstGeom prst="rect">
            <a:avLst/>
          </a:prstGeom>
        </p:spPr>
      </p:pic>
      <p:sp>
        <p:nvSpPr>
          <p:cNvPr id="34" name="Οβάλ 33">
            <a:extLst>
              <a:ext uri="{FF2B5EF4-FFF2-40B4-BE49-F238E27FC236}">
                <a16:creationId xmlns:a16="http://schemas.microsoft.com/office/drawing/2014/main" id="{A24F2D8A-6513-45A2-AB02-8A0BA4C2EFA0}"/>
              </a:ext>
            </a:extLst>
          </p:cNvPr>
          <p:cNvSpPr/>
          <p:nvPr/>
        </p:nvSpPr>
        <p:spPr>
          <a:xfrm>
            <a:off x="7693002" y="5151219"/>
            <a:ext cx="1343494" cy="168674"/>
          </a:xfrm>
          <a:prstGeom prst="ellipse">
            <a:avLst/>
          </a:prstGeom>
          <a:noFill/>
          <a:ln>
            <a:solidFill>
              <a:srgbClr val="FBC1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4093F8C4-546F-4D0C-9AC9-268DD349FEFF}"/>
              </a:ext>
            </a:extLst>
          </p:cNvPr>
          <p:cNvSpPr txBox="1"/>
          <p:nvPr/>
        </p:nvSpPr>
        <p:spPr>
          <a:xfrm>
            <a:off x="7308304" y="3499550"/>
            <a:ext cx="1440160" cy="584775"/>
          </a:xfrm>
          <a:prstGeom prst="rect">
            <a:avLst/>
          </a:prstGeom>
          <a:noFill/>
        </p:spPr>
        <p:txBody>
          <a:bodyPr wrap="square" rtlCol="0">
            <a:spAutoFit/>
          </a:bodyPr>
          <a:lstStyle/>
          <a:p>
            <a:r>
              <a:rPr lang="el-GR" sz="1600" dirty="0">
                <a:solidFill>
                  <a:srgbClr val="C90DB3"/>
                </a:solidFill>
              </a:rPr>
              <a:t>Τέλος πατήστε εδώ</a:t>
            </a:r>
          </a:p>
        </p:txBody>
      </p:sp>
    </p:spTree>
    <p:extLst>
      <p:ext uri="{BB962C8B-B14F-4D97-AF65-F5344CB8AC3E}">
        <p14:creationId xmlns:p14="http://schemas.microsoft.com/office/powerpoint/2010/main" val="330074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4" name="Ομάδα 3">
            <a:extLst>
              <a:ext uri="{FF2B5EF4-FFF2-40B4-BE49-F238E27FC236}">
                <a16:creationId xmlns:a16="http://schemas.microsoft.com/office/drawing/2014/main" id="{9AFAC96A-08CA-43D7-8568-D30520AFAFDE}"/>
              </a:ext>
            </a:extLst>
          </p:cNvPr>
          <p:cNvGrpSpPr/>
          <p:nvPr/>
        </p:nvGrpSpPr>
        <p:grpSpPr>
          <a:xfrm>
            <a:off x="1025843" y="1152091"/>
            <a:ext cx="7303661" cy="5130949"/>
            <a:chOff x="1025843" y="1152091"/>
            <a:chExt cx="7303661" cy="5130949"/>
          </a:xfrm>
        </p:grpSpPr>
        <p:pic>
          <p:nvPicPr>
            <p:cNvPr id="2" name="Εικόνα 1">
              <a:extLst>
                <a:ext uri="{FF2B5EF4-FFF2-40B4-BE49-F238E27FC236}">
                  <a16:creationId xmlns:a16="http://schemas.microsoft.com/office/drawing/2014/main" id="{76FC5A37-BADC-4361-9762-DC7B3D8C0503}"/>
                </a:ext>
              </a:extLst>
            </p:cNvPr>
            <p:cNvPicPr>
              <a:picLocks noChangeAspect="1"/>
            </p:cNvPicPr>
            <p:nvPr/>
          </p:nvPicPr>
          <p:blipFill rotWithShape="1">
            <a:blip r:embed="rId8"/>
            <a:srcRect t="9259" r="24207" b="-2135"/>
            <a:stretch/>
          </p:blipFill>
          <p:spPr>
            <a:xfrm>
              <a:off x="1025843" y="1152091"/>
              <a:ext cx="6930533" cy="5130949"/>
            </a:xfrm>
            <a:prstGeom prst="rect">
              <a:avLst/>
            </a:prstGeom>
          </p:spPr>
        </p:pic>
        <p:sp>
          <p:nvSpPr>
            <p:cNvPr id="3" name="TextBox 2">
              <a:extLst>
                <a:ext uri="{FF2B5EF4-FFF2-40B4-BE49-F238E27FC236}">
                  <a16:creationId xmlns:a16="http://schemas.microsoft.com/office/drawing/2014/main" id="{9FC284E4-375E-4D99-9AEA-4AFA5AA9A104}"/>
                </a:ext>
              </a:extLst>
            </p:cNvPr>
            <p:cNvSpPr txBox="1"/>
            <p:nvPr/>
          </p:nvSpPr>
          <p:spPr>
            <a:xfrm>
              <a:off x="5075826" y="3245130"/>
              <a:ext cx="3253678" cy="2862322"/>
            </a:xfrm>
            <a:prstGeom prst="rect">
              <a:avLst/>
            </a:prstGeom>
            <a:noFill/>
          </p:spPr>
          <p:txBody>
            <a:bodyPr wrap="square" rtlCol="0">
              <a:spAutoFit/>
            </a:bodyPr>
            <a:lstStyle/>
            <a:p>
              <a:pPr algn="just"/>
              <a:r>
                <a:rPr lang="el-GR" dirty="0">
                  <a:solidFill>
                    <a:srgbClr val="C90DB3"/>
                  </a:solidFill>
                </a:rPr>
                <a:t>Ξεκινήστε τη διαφημιστική σας καμπάνια ακολουθώντας τα βήματα όπως σας φαίνονται σε αυτό το κομμάτι της σελίδας.</a:t>
              </a:r>
            </a:p>
            <a:p>
              <a:pPr algn="just"/>
              <a:r>
                <a:rPr lang="el-GR" b="1" u="sng" dirty="0">
                  <a:solidFill>
                    <a:srgbClr val="C90DB3"/>
                  </a:solidFill>
                </a:rPr>
                <a:t>ΣΗΜΑΝΤΙΚΟ</a:t>
              </a:r>
              <a:r>
                <a:rPr lang="el-GR" dirty="0">
                  <a:solidFill>
                    <a:srgbClr val="C90DB3"/>
                  </a:solidFill>
                </a:rPr>
                <a:t>: στο τέλος πατήστε </a:t>
              </a:r>
              <a:r>
                <a:rPr lang="en-US" dirty="0">
                  <a:solidFill>
                    <a:srgbClr val="C90DB3"/>
                  </a:solidFill>
                </a:rPr>
                <a:t>Save and Continue</a:t>
              </a:r>
              <a:r>
                <a:rPr lang="el-GR" dirty="0">
                  <a:solidFill>
                    <a:srgbClr val="C90DB3"/>
                  </a:solidFill>
                </a:rPr>
                <a:t> στο κάτω μέρος της σελίδας</a:t>
              </a:r>
              <a:r>
                <a:rPr lang="en-US" dirty="0">
                  <a:solidFill>
                    <a:srgbClr val="C90DB3"/>
                  </a:solidFill>
                </a:rPr>
                <a:t> </a:t>
              </a:r>
              <a:r>
                <a:rPr lang="el-GR" dirty="0">
                  <a:solidFill>
                    <a:srgbClr val="C90DB3"/>
                  </a:solidFill>
                </a:rPr>
                <a:t>για να συνεχίσετε σε κάθε επόμενο βήμα ή </a:t>
              </a:r>
              <a:r>
                <a:rPr lang="ca-ES-valencia" dirty="0">
                  <a:solidFill>
                    <a:srgbClr val="C90DB3"/>
                  </a:solidFill>
                </a:rPr>
                <a:t>Save and Exit </a:t>
              </a:r>
              <a:r>
                <a:rPr lang="el-GR" dirty="0">
                  <a:solidFill>
                    <a:srgbClr val="C90DB3"/>
                  </a:solidFill>
                </a:rPr>
                <a:t>αν έχετε τελειώσει τις ρυθμίσεις σας.</a:t>
              </a:r>
            </a:p>
          </p:txBody>
        </p:sp>
        <p:pic>
          <p:nvPicPr>
            <p:cNvPr id="22" name="Εικόνα 21">
              <a:extLst>
                <a:ext uri="{FF2B5EF4-FFF2-40B4-BE49-F238E27FC236}">
                  <a16:creationId xmlns:a16="http://schemas.microsoft.com/office/drawing/2014/main" id="{B9303788-7D5D-4FB8-8E2B-2B56EBF493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43189">
              <a:off x="3585201" y="3799294"/>
              <a:ext cx="1315403" cy="370854"/>
            </a:xfrm>
            <a:prstGeom prst="rect">
              <a:avLst/>
            </a:prstGeom>
          </p:spPr>
        </p:pic>
        <p:pic>
          <p:nvPicPr>
            <p:cNvPr id="26" name="Εικόνα 25">
              <a:extLst>
                <a:ext uri="{FF2B5EF4-FFF2-40B4-BE49-F238E27FC236}">
                  <a16:creationId xmlns:a16="http://schemas.microsoft.com/office/drawing/2014/main" id="{A855110A-7A02-4CBA-B8D5-8F634B7C52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016754">
              <a:off x="3750276" y="4515210"/>
              <a:ext cx="1315403" cy="370854"/>
            </a:xfrm>
            <a:prstGeom prst="rect">
              <a:avLst/>
            </a:prstGeom>
          </p:spPr>
        </p:pic>
        <p:pic>
          <p:nvPicPr>
            <p:cNvPr id="30" name="Εικόνα 29">
              <a:extLst>
                <a:ext uri="{FF2B5EF4-FFF2-40B4-BE49-F238E27FC236}">
                  <a16:creationId xmlns:a16="http://schemas.microsoft.com/office/drawing/2014/main" id="{AA4EDB9D-7FAF-47E1-8FD3-4D185DA04A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493687">
              <a:off x="1845180" y="1810495"/>
              <a:ext cx="1315403" cy="370854"/>
            </a:xfrm>
            <a:prstGeom prst="rect">
              <a:avLst/>
            </a:prstGeom>
          </p:spPr>
        </p:pic>
        <p:pic>
          <p:nvPicPr>
            <p:cNvPr id="33" name="Εικόνα 32">
              <a:extLst>
                <a:ext uri="{FF2B5EF4-FFF2-40B4-BE49-F238E27FC236}">
                  <a16:creationId xmlns:a16="http://schemas.microsoft.com/office/drawing/2014/main" id="{CE86C1F6-BE8A-4953-B743-B598429CAE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016754">
              <a:off x="3790290" y="5113982"/>
              <a:ext cx="1315403" cy="370854"/>
            </a:xfrm>
            <a:prstGeom prst="rect">
              <a:avLst/>
            </a:prstGeom>
          </p:spPr>
        </p:pic>
        <p:pic>
          <p:nvPicPr>
            <p:cNvPr id="34" name="Εικόνα 33">
              <a:extLst>
                <a:ext uri="{FF2B5EF4-FFF2-40B4-BE49-F238E27FC236}">
                  <a16:creationId xmlns:a16="http://schemas.microsoft.com/office/drawing/2014/main" id="{D7BACBF7-521E-4EC4-A2C4-1F9F978DC4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016754">
              <a:off x="3822284" y="5609361"/>
              <a:ext cx="1315403" cy="370854"/>
            </a:xfrm>
            <a:prstGeom prst="rect">
              <a:avLst/>
            </a:prstGeom>
          </p:spPr>
        </p:pic>
      </p:grpSp>
    </p:spTree>
    <p:extLst>
      <p:ext uri="{BB962C8B-B14F-4D97-AF65-F5344CB8AC3E}">
        <p14:creationId xmlns:p14="http://schemas.microsoft.com/office/powerpoint/2010/main" val="264755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13</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Ορθογώνιο 1">
            <a:extLst>
              <a:ext uri="{FF2B5EF4-FFF2-40B4-BE49-F238E27FC236}">
                <a16:creationId xmlns:a16="http://schemas.microsoft.com/office/drawing/2014/main" id="{A40C9A23-EF86-4B22-B04E-5A84AED917A8}"/>
              </a:ext>
            </a:extLst>
          </p:cNvPr>
          <p:cNvSpPr/>
          <p:nvPr/>
        </p:nvSpPr>
        <p:spPr>
          <a:xfrm>
            <a:off x="642910" y="1679723"/>
            <a:ext cx="7632848" cy="3323987"/>
          </a:xfrm>
          <a:prstGeom prst="rect">
            <a:avLst/>
          </a:prstGeom>
        </p:spPr>
        <p:txBody>
          <a:bodyPr wrap="square">
            <a:spAutoFit/>
          </a:bodyPr>
          <a:lstStyle/>
          <a:p>
            <a:r>
              <a:rPr lang="el-GR" sz="2000" dirty="0">
                <a:solidFill>
                  <a:srgbClr val="43464B"/>
                </a:solidFill>
              </a:rPr>
              <a:t>Η επιλογή στόχου αποτελεί σημαντική παράμετρο για την επιτυχία της διαφήμισής σας. Ο στόχος αφορά στο τι θέλετε να κάνει ο χρήστης που παρακολουθεί τη διαφήμισή σας. </a:t>
            </a:r>
          </a:p>
          <a:p>
            <a:endParaRPr lang="el-GR" sz="2000" dirty="0">
              <a:solidFill>
                <a:srgbClr val="43464B"/>
              </a:solidFill>
            </a:endParaRPr>
          </a:p>
          <a:p>
            <a:r>
              <a:rPr lang="el-GR" sz="2000" dirty="0">
                <a:solidFill>
                  <a:srgbClr val="43464B"/>
                </a:solidFill>
              </a:rPr>
              <a:t>Κάθε καμπάνια επικεντρώνεται σε τρία κυρίως θέματα:</a:t>
            </a:r>
          </a:p>
          <a:p>
            <a:pPr marL="171450" indent="-171450">
              <a:lnSpc>
                <a:spcPct val="150000"/>
              </a:lnSpc>
              <a:buFont typeface="Arial" panose="020B0604020202020204" pitchFamily="34" charset="0"/>
              <a:buChar char="•"/>
            </a:pPr>
            <a:r>
              <a:rPr lang="el-GR" sz="2000" dirty="0">
                <a:solidFill>
                  <a:srgbClr val="43464B"/>
                </a:solidFill>
              </a:rPr>
              <a:t>Την Ευαισθητοποίηση του κοινού</a:t>
            </a:r>
          </a:p>
          <a:p>
            <a:pPr marL="171450" indent="-171450">
              <a:lnSpc>
                <a:spcPct val="150000"/>
              </a:lnSpc>
              <a:buFont typeface="Arial" panose="020B0604020202020204" pitchFamily="34" charset="0"/>
              <a:buChar char="•"/>
            </a:pPr>
            <a:r>
              <a:rPr lang="el-GR" sz="2000" dirty="0">
                <a:solidFill>
                  <a:srgbClr val="43464B"/>
                </a:solidFill>
              </a:rPr>
              <a:t>Την Αναγνώριση της Επιχείρησης </a:t>
            </a:r>
          </a:p>
          <a:p>
            <a:pPr marL="171450" indent="-171450">
              <a:lnSpc>
                <a:spcPct val="150000"/>
              </a:lnSpc>
              <a:buFont typeface="Arial" panose="020B0604020202020204" pitchFamily="34" charset="0"/>
              <a:buChar char="•"/>
            </a:pPr>
            <a:r>
              <a:rPr lang="el-GR" sz="2000" dirty="0">
                <a:solidFill>
                  <a:srgbClr val="43464B"/>
                </a:solidFill>
              </a:rPr>
              <a:t>Τις Μετατροπές της Επιχείρησης</a:t>
            </a:r>
          </a:p>
          <a:p>
            <a:endParaRPr lang="en-US" sz="2000" dirty="0">
              <a:solidFill>
                <a:srgbClr val="43464B"/>
              </a:solidFill>
            </a:endParaRPr>
          </a:p>
        </p:txBody>
      </p:sp>
    </p:spTree>
    <p:extLst>
      <p:ext uri="{BB962C8B-B14F-4D97-AF65-F5344CB8AC3E}">
        <p14:creationId xmlns:p14="http://schemas.microsoft.com/office/powerpoint/2010/main" val="942419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14</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Ορθογώνιο 1">
            <a:extLst>
              <a:ext uri="{FF2B5EF4-FFF2-40B4-BE49-F238E27FC236}">
                <a16:creationId xmlns:a16="http://schemas.microsoft.com/office/drawing/2014/main" id="{5AF3FCC7-6674-4199-B9D8-3FDFF381B511}"/>
              </a:ext>
            </a:extLst>
          </p:cNvPr>
          <p:cNvSpPr/>
          <p:nvPr/>
        </p:nvSpPr>
        <p:spPr>
          <a:xfrm>
            <a:off x="265652" y="1067210"/>
            <a:ext cx="7848872" cy="4801314"/>
          </a:xfrm>
          <a:prstGeom prst="rect">
            <a:avLst/>
          </a:prstGeom>
        </p:spPr>
        <p:txBody>
          <a:bodyPr wrap="square">
            <a:spAutoFit/>
          </a:bodyPr>
          <a:lstStyle/>
          <a:p>
            <a:pPr algn="just"/>
            <a:r>
              <a:rPr lang="el-GR" dirty="0">
                <a:solidFill>
                  <a:srgbClr val="43464B"/>
                </a:solidFill>
              </a:rPr>
              <a:t>Στα πλαίσια αυτά οι στόχοι της διαφήμισης στο </a:t>
            </a:r>
            <a:r>
              <a:rPr lang="en-US" dirty="0">
                <a:solidFill>
                  <a:srgbClr val="43464B"/>
                </a:solidFill>
              </a:rPr>
              <a:t>LinkedIn </a:t>
            </a:r>
            <a:r>
              <a:rPr lang="el-GR" dirty="0">
                <a:solidFill>
                  <a:srgbClr val="43464B"/>
                </a:solidFill>
              </a:rPr>
              <a:t>είναι:</a:t>
            </a:r>
          </a:p>
          <a:p>
            <a:pPr algn="just"/>
            <a:endParaRPr lang="en-US" dirty="0">
              <a:solidFill>
                <a:srgbClr val="43464B"/>
              </a:solidFill>
            </a:endParaRPr>
          </a:p>
          <a:p>
            <a:pPr algn="just">
              <a:buFont typeface="Arial" panose="020B0604020202020204" pitchFamily="34" charset="0"/>
              <a:buChar char="•"/>
            </a:pPr>
            <a:r>
              <a:rPr lang="el-GR" b="1" dirty="0">
                <a:solidFill>
                  <a:srgbClr val="43464B"/>
                </a:solidFill>
              </a:rPr>
              <a:t>Επισκέψεις στον </a:t>
            </a:r>
            <a:r>
              <a:rPr lang="el-GR" b="1" dirty="0" err="1">
                <a:solidFill>
                  <a:srgbClr val="43464B"/>
                </a:solidFill>
              </a:rPr>
              <a:t>ιστότοπο</a:t>
            </a:r>
            <a:r>
              <a:rPr lang="el-GR" b="1" dirty="0">
                <a:solidFill>
                  <a:srgbClr val="43464B"/>
                </a:solidFill>
              </a:rPr>
              <a:t>: </a:t>
            </a:r>
            <a:r>
              <a:rPr lang="el-GR" dirty="0">
                <a:solidFill>
                  <a:srgbClr val="43464B"/>
                </a:solidFill>
              </a:rPr>
              <a:t>Η αύξηση της επισκεψιμότητας του ιστότόπου σας και των σελίδων προορισμού ενισχύει την αναγνωρισιμότητα της επιχείρησής σας.</a:t>
            </a:r>
          </a:p>
          <a:p>
            <a:pPr algn="just"/>
            <a:endParaRPr lang="el-GR" dirty="0">
              <a:solidFill>
                <a:srgbClr val="43464B"/>
              </a:solidFill>
            </a:endParaRPr>
          </a:p>
          <a:p>
            <a:pPr algn="just">
              <a:buFont typeface="Arial" panose="020B0604020202020204" pitchFamily="34" charset="0"/>
              <a:buChar char="•"/>
            </a:pPr>
            <a:r>
              <a:rPr lang="el-GR" b="1" dirty="0">
                <a:solidFill>
                  <a:srgbClr val="43464B"/>
                </a:solidFill>
              </a:rPr>
              <a:t>Αλληλεπίδραση: </a:t>
            </a:r>
            <a:r>
              <a:rPr lang="el-GR" dirty="0">
                <a:solidFill>
                  <a:srgbClr val="43464B"/>
                </a:solidFill>
              </a:rPr>
              <a:t>η διαφήμιση</a:t>
            </a:r>
            <a:r>
              <a:rPr lang="el-GR" b="1" dirty="0">
                <a:solidFill>
                  <a:srgbClr val="43464B"/>
                </a:solidFill>
              </a:rPr>
              <a:t>  </a:t>
            </a:r>
            <a:r>
              <a:rPr lang="el-GR" dirty="0">
                <a:solidFill>
                  <a:srgbClr val="43464B"/>
                </a:solidFill>
              </a:rPr>
              <a:t>αυξάνει την αλληλεπίδραση των χρηστών με το περιεχόμενό σας καθώς και με τους ακόλουθους της εταιρικής σας σελίδας στο LinkedIn.</a:t>
            </a:r>
          </a:p>
          <a:p>
            <a:pPr algn="just"/>
            <a:endParaRPr lang="el-GR" dirty="0">
              <a:solidFill>
                <a:srgbClr val="43464B"/>
              </a:solidFill>
            </a:endParaRPr>
          </a:p>
          <a:p>
            <a:pPr algn="just">
              <a:buFont typeface="Arial" panose="020B0604020202020204" pitchFamily="34" charset="0"/>
              <a:buChar char="•"/>
            </a:pPr>
            <a:r>
              <a:rPr lang="el-GR" b="1" dirty="0">
                <a:solidFill>
                  <a:srgbClr val="43464B"/>
                </a:solidFill>
              </a:rPr>
              <a:t>Προβολές βίντεο: </a:t>
            </a:r>
            <a:r>
              <a:rPr lang="el-GR" dirty="0">
                <a:solidFill>
                  <a:srgbClr val="43464B"/>
                </a:solidFill>
              </a:rPr>
              <a:t>η διαφήμιση με χρήση βίντεο θα ενισχύσει την προβολή των </a:t>
            </a:r>
            <a:r>
              <a:rPr lang="el-GR" dirty="0" err="1">
                <a:solidFill>
                  <a:srgbClr val="43464B"/>
                </a:solidFill>
              </a:rPr>
              <a:t>βίντεό</a:t>
            </a:r>
            <a:r>
              <a:rPr lang="el-GR" dirty="0">
                <a:solidFill>
                  <a:srgbClr val="43464B"/>
                </a:solidFill>
              </a:rPr>
              <a:t> σας σε άτομα που είναι πιθανό να ασχοληθούν με αυτά.</a:t>
            </a:r>
          </a:p>
          <a:p>
            <a:pPr algn="just">
              <a:buFont typeface="Arial" panose="020B0604020202020204" pitchFamily="34" charset="0"/>
              <a:buChar char="•"/>
            </a:pPr>
            <a:endParaRPr lang="el-GR" dirty="0">
              <a:solidFill>
                <a:srgbClr val="43464B"/>
              </a:solidFill>
            </a:endParaRPr>
          </a:p>
          <a:p>
            <a:pPr algn="just">
              <a:buFont typeface="Arial" panose="020B0604020202020204" pitchFamily="34" charset="0"/>
              <a:buChar char="•"/>
            </a:pPr>
            <a:r>
              <a:rPr lang="el-GR" b="1" dirty="0">
                <a:solidFill>
                  <a:srgbClr val="43464B"/>
                </a:solidFill>
              </a:rPr>
              <a:t>Δημιουργία πελατολογίου: </a:t>
            </a:r>
            <a:r>
              <a:rPr lang="el-GR" dirty="0">
                <a:solidFill>
                  <a:srgbClr val="43464B"/>
                </a:solidFill>
              </a:rPr>
              <a:t>θα εμφανίσει μια φόρμα δημιουργίας πελατολογίου στο LinkedIn με </a:t>
            </a:r>
            <a:r>
              <a:rPr lang="el-GR" dirty="0" err="1">
                <a:solidFill>
                  <a:srgbClr val="43464B"/>
                </a:solidFill>
              </a:rPr>
              <a:t>προσυμπληρωμένα</a:t>
            </a:r>
            <a:r>
              <a:rPr lang="el-GR" dirty="0">
                <a:solidFill>
                  <a:srgbClr val="43464B"/>
                </a:solidFill>
              </a:rPr>
              <a:t> στοιχεία του προφίλ LinkedIn γεγονός που διευκολύνει τους χρήστες να συμμετάσχουν στη φόρμα και να κάνει πιθανότερη τη συμμετοχή τους.</a:t>
            </a:r>
          </a:p>
        </p:txBody>
      </p:sp>
    </p:spTree>
    <p:extLst>
      <p:ext uri="{BB962C8B-B14F-4D97-AF65-F5344CB8AC3E}">
        <p14:creationId xmlns:p14="http://schemas.microsoft.com/office/powerpoint/2010/main" val="86894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a:ln>
                      <a:noFill/>
                    </a:ln>
                    <a:solidFill>
                      <a:schemeClr val="bg1"/>
                    </a:solidFill>
                    <a:effectLst/>
                    <a:uLnTx/>
                    <a:uFillTx/>
                    <a:ea typeface="+mj-ea"/>
                    <a:cs typeface="+mj-cs"/>
                  </a:rPr>
                  <a:t>    </a:t>
                </a:r>
                <a:endParaRPr kumimoji="0" lang="el-GR"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15</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Ορθογώνιο 2">
            <a:extLst>
              <a:ext uri="{FF2B5EF4-FFF2-40B4-BE49-F238E27FC236}">
                <a16:creationId xmlns:a16="http://schemas.microsoft.com/office/drawing/2014/main" id="{B7CD6C99-A05E-4C78-B8CB-EAA7196F8055}"/>
              </a:ext>
            </a:extLst>
          </p:cNvPr>
          <p:cNvSpPr/>
          <p:nvPr/>
        </p:nvSpPr>
        <p:spPr>
          <a:xfrm>
            <a:off x="268905" y="1027772"/>
            <a:ext cx="8534182" cy="5339923"/>
          </a:xfrm>
          <a:prstGeom prst="rect">
            <a:avLst/>
          </a:prstGeom>
        </p:spPr>
        <p:txBody>
          <a:bodyPr wrap="square">
            <a:spAutoFit/>
          </a:bodyPr>
          <a:lstStyle/>
          <a:p>
            <a:pPr algn="just"/>
            <a:r>
              <a:rPr lang="el-GR" dirty="0">
                <a:solidFill>
                  <a:srgbClr val="43464B"/>
                </a:solidFill>
              </a:rPr>
              <a:t>Η επιλογή των επί μέρους παραμέτρων του </a:t>
            </a:r>
            <a:r>
              <a:rPr lang="en-US" dirty="0" err="1">
                <a:solidFill>
                  <a:srgbClr val="43464B"/>
                </a:solidFill>
              </a:rPr>
              <a:t>targetgroup</a:t>
            </a:r>
            <a:r>
              <a:rPr lang="en-US" dirty="0">
                <a:solidFill>
                  <a:srgbClr val="43464B"/>
                </a:solidFill>
              </a:rPr>
              <a:t> </a:t>
            </a:r>
            <a:r>
              <a:rPr lang="el-GR" dirty="0">
                <a:solidFill>
                  <a:srgbClr val="43464B"/>
                </a:solidFill>
              </a:rPr>
              <a:t>σας είναι πολύ σημαντική για να πετύχετε τα καλύτερα αποτελέσματα. Τέτοιες παράμετροι είναι:</a:t>
            </a:r>
          </a:p>
          <a:p>
            <a:pPr algn="just"/>
            <a:endParaRPr lang="el-GR" dirty="0">
              <a:solidFill>
                <a:srgbClr val="43464B"/>
              </a:solidFill>
            </a:endParaRPr>
          </a:p>
          <a:p>
            <a:pPr marL="285750" indent="-285750" algn="just">
              <a:spcAft>
                <a:spcPts val="600"/>
              </a:spcAft>
              <a:buFont typeface="Arial" panose="020B0604020202020204" pitchFamily="34" charset="0"/>
              <a:buChar char="•"/>
            </a:pPr>
            <a:r>
              <a:rPr lang="el-GR" dirty="0">
                <a:solidFill>
                  <a:srgbClr val="43464B"/>
                </a:solidFill>
              </a:rPr>
              <a:t>Η επιλογή της </a:t>
            </a:r>
            <a:r>
              <a:rPr lang="el-GR" b="1" dirty="0">
                <a:solidFill>
                  <a:srgbClr val="43464B"/>
                </a:solidFill>
              </a:rPr>
              <a:t>γλώσσας</a:t>
            </a:r>
            <a:r>
              <a:rPr lang="el-GR" dirty="0">
                <a:solidFill>
                  <a:srgbClr val="43464B"/>
                </a:solidFill>
              </a:rPr>
              <a:t> της διαφήμισης (το LinkedIn υποστηρίζει 20 γλώσσες)</a:t>
            </a:r>
          </a:p>
          <a:p>
            <a:pPr marL="285750" indent="-285750" algn="just">
              <a:spcAft>
                <a:spcPts val="600"/>
              </a:spcAft>
              <a:buFont typeface="Arial" panose="020B0604020202020204" pitchFamily="34" charset="0"/>
              <a:buChar char="•"/>
            </a:pPr>
            <a:r>
              <a:rPr lang="el-GR" dirty="0">
                <a:solidFill>
                  <a:srgbClr val="43464B"/>
                </a:solidFill>
              </a:rPr>
              <a:t>Την </a:t>
            </a:r>
            <a:r>
              <a:rPr lang="el-GR" b="1" dirty="0">
                <a:solidFill>
                  <a:srgbClr val="43464B"/>
                </a:solidFill>
              </a:rPr>
              <a:t>τοποθεσία</a:t>
            </a:r>
            <a:r>
              <a:rPr lang="el-GR" dirty="0">
                <a:solidFill>
                  <a:srgbClr val="43464B"/>
                </a:solidFill>
              </a:rPr>
              <a:t> προβολής της διαφήμισης σας</a:t>
            </a:r>
            <a:endParaRPr lang="el-GR" dirty="0">
              <a:solidFill>
                <a:srgbClr val="43464B"/>
              </a:solidFill>
              <a:latin typeface="Roboto"/>
            </a:endParaRPr>
          </a:p>
          <a:p>
            <a:pPr marL="285750" indent="-285750" algn="just">
              <a:spcAft>
                <a:spcPts val="600"/>
              </a:spcAft>
              <a:buFont typeface="Arial" panose="020B0604020202020204" pitchFamily="34" charset="0"/>
              <a:buChar char="•"/>
            </a:pPr>
            <a:r>
              <a:rPr lang="el-GR" dirty="0"/>
              <a:t>Επιλέξτε αν στοχεύετε σε επιχειρήσεις με βάση τον </a:t>
            </a:r>
            <a:r>
              <a:rPr lang="el-GR" b="1" dirty="0"/>
              <a:t>κλάδο</a:t>
            </a:r>
            <a:r>
              <a:rPr lang="el-GR" dirty="0"/>
              <a:t> στον οποίο ανήκουν ή με βάση το μέγεθος της εταιρείας.</a:t>
            </a:r>
            <a:endParaRPr lang="el-GR" dirty="0">
              <a:solidFill>
                <a:srgbClr val="43464B"/>
              </a:solidFill>
              <a:latin typeface="Roboto"/>
            </a:endParaRPr>
          </a:p>
          <a:p>
            <a:pPr marL="285750" indent="-285750">
              <a:spcAft>
                <a:spcPts val="600"/>
              </a:spcAft>
              <a:buFont typeface="Arial" panose="020B0604020202020204" pitchFamily="34" charset="0"/>
              <a:buChar char="•"/>
            </a:pPr>
            <a:r>
              <a:rPr lang="el-GR" dirty="0"/>
              <a:t>Επιλέξτε αν το κοινό σας αποτελείται από ένα συγκεκριμένο φύλο και / ή ηλικιακή ομάδα, στοχεύστε τη διαφήμισή σας προς αυτούς (</a:t>
            </a:r>
            <a:r>
              <a:rPr lang="el-GR" b="1" dirty="0"/>
              <a:t>Δημογραφικά στοιχεία</a:t>
            </a:r>
            <a:r>
              <a:rPr lang="el-GR" dirty="0"/>
              <a:t>).</a:t>
            </a:r>
          </a:p>
          <a:p>
            <a:pPr marL="285750" indent="-285750">
              <a:spcAft>
                <a:spcPts val="600"/>
              </a:spcAft>
              <a:buFont typeface="Arial" panose="020B0604020202020204" pitchFamily="34" charset="0"/>
              <a:buChar char="•"/>
            </a:pPr>
            <a:r>
              <a:rPr lang="el-GR" dirty="0"/>
              <a:t>Επιλέξτε αν απευθύνεστε σε ανθρώπους </a:t>
            </a:r>
            <a:r>
              <a:rPr lang="el-GR" b="1" dirty="0"/>
              <a:t>με συγκεκριμένο μορφωτικό επίπεδο </a:t>
            </a:r>
            <a:r>
              <a:rPr lang="el-GR" dirty="0"/>
              <a:t>ή σε εκπαιδευτικούς οργανισμούς ή υπηρεσίες και προσαρμόσετε τη στόχευσή σας ανάλογα με το πεδίο και τη βαθμίδα των σπουδών.</a:t>
            </a:r>
          </a:p>
          <a:p>
            <a:pPr marL="285750" indent="-285750">
              <a:spcAft>
                <a:spcPts val="600"/>
              </a:spcAft>
              <a:buFont typeface="Arial" panose="020B0604020202020204" pitchFamily="34" charset="0"/>
              <a:buChar char="•"/>
            </a:pPr>
            <a:r>
              <a:rPr lang="el-GR" dirty="0"/>
              <a:t>Επιλέξτε αν στοχεύετε σε ανθρώπους με </a:t>
            </a:r>
            <a:r>
              <a:rPr lang="el-GR" b="1" dirty="0"/>
              <a:t>συγκεκριμένη εργασιακή εμπειρία </a:t>
            </a:r>
            <a:r>
              <a:rPr lang="el-GR" dirty="0"/>
              <a:t>(π.χ. διευθυντές ή ανώτατα στελέχη επιχειρήσεων)</a:t>
            </a:r>
          </a:p>
          <a:p>
            <a:pPr marL="285750" indent="-285750">
              <a:spcAft>
                <a:spcPts val="600"/>
              </a:spcAft>
              <a:buFont typeface="Arial" panose="020B0604020202020204" pitchFamily="34" charset="0"/>
              <a:buChar char="•"/>
            </a:pPr>
            <a:r>
              <a:rPr lang="el-GR" dirty="0"/>
              <a:t>Τέλος επιλέξτε τα </a:t>
            </a:r>
            <a:r>
              <a:rPr lang="el-GR" b="1" dirty="0"/>
              <a:t>ενδιαφέροντα</a:t>
            </a:r>
            <a:r>
              <a:rPr lang="el-GR" dirty="0"/>
              <a:t> του κοινού στο οποίο απευθύνεται η διαφήμιση (π.χ. επιχειρηματίες με κοινούς στόχους).</a:t>
            </a:r>
          </a:p>
          <a:p>
            <a:pPr algn="just"/>
            <a:endParaRPr lang="el-GR" dirty="0">
              <a:solidFill>
                <a:srgbClr val="43464B"/>
              </a:solidFill>
              <a:latin typeface="Roboto"/>
            </a:endParaRPr>
          </a:p>
        </p:txBody>
      </p:sp>
    </p:spTree>
    <p:extLst>
      <p:ext uri="{BB962C8B-B14F-4D97-AF65-F5344CB8AC3E}">
        <p14:creationId xmlns:p14="http://schemas.microsoft.com/office/powerpoint/2010/main" val="845710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16</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307777"/>
          </a:xfrm>
          <a:prstGeom prst="rect">
            <a:avLst/>
          </a:prstGeom>
          <a:noFill/>
        </p:spPr>
        <p:txBody>
          <a:bodyPr wrap="square" rtlCol="0">
            <a:spAutoFit/>
          </a:bodyPr>
          <a:lstStyle/>
          <a:p>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Διαφήμισης στο </a:t>
            </a:r>
            <a:r>
              <a:rPr lang="en-US"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r>
              <a:rPr lang="el-GR" sz="1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a:t>
            </a:r>
            <a:endParaRPr lang="el-GR" sz="1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Ορθογώνιο 2">
            <a:extLst>
              <a:ext uri="{FF2B5EF4-FFF2-40B4-BE49-F238E27FC236}">
                <a16:creationId xmlns:a16="http://schemas.microsoft.com/office/drawing/2014/main" id="{DD9DB7F5-7E0C-49A6-B1D6-7536BB44A12F}"/>
              </a:ext>
            </a:extLst>
          </p:cNvPr>
          <p:cNvSpPr/>
          <p:nvPr/>
        </p:nvSpPr>
        <p:spPr>
          <a:xfrm>
            <a:off x="538296" y="1289891"/>
            <a:ext cx="8136904" cy="3693319"/>
          </a:xfrm>
          <a:prstGeom prst="rect">
            <a:avLst/>
          </a:prstGeom>
        </p:spPr>
        <p:txBody>
          <a:bodyPr wrap="square">
            <a:spAutoFit/>
          </a:bodyPr>
          <a:lstStyle/>
          <a:p>
            <a:pPr algn="just"/>
            <a:r>
              <a:rPr lang="el-GR" dirty="0">
                <a:solidFill>
                  <a:srgbClr val="43464B"/>
                </a:solidFill>
              </a:rPr>
              <a:t>Τέλος δύο άλλες παράμετροι που συντελούν στην επιτυχία μιας διαφημιστικής καμπάνιας είναι:</a:t>
            </a:r>
          </a:p>
          <a:p>
            <a:pPr algn="just"/>
            <a:endParaRPr lang="el-GR" b="1" dirty="0">
              <a:solidFill>
                <a:srgbClr val="43464B"/>
              </a:solidFill>
            </a:endParaRPr>
          </a:p>
          <a:p>
            <a:pPr marL="285750" indent="-285750" algn="just">
              <a:buFont typeface="Arial" panose="020B0604020202020204" pitchFamily="34" charset="0"/>
              <a:buChar char="•"/>
            </a:pPr>
            <a:r>
              <a:rPr lang="el-GR" b="1" dirty="0">
                <a:solidFill>
                  <a:srgbClr val="43464B"/>
                </a:solidFill>
              </a:rPr>
              <a:t>Η Τοποθέτηση/</a:t>
            </a:r>
            <a:r>
              <a:rPr lang="el-GR" b="1" dirty="0" err="1">
                <a:solidFill>
                  <a:srgbClr val="43464B"/>
                </a:solidFill>
              </a:rPr>
              <a:t>Placement</a:t>
            </a:r>
            <a:r>
              <a:rPr lang="el-GR" b="1" dirty="0">
                <a:solidFill>
                  <a:srgbClr val="43464B"/>
                </a:solidFill>
              </a:rPr>
              <a:t>: αφορά στο </a:t>
            </a:r>
            <a:r>
              <a:rPr lang="el-GR" dirty="0">
                <a:solidFill>
                  <a:srgbClr val="43464B"/>
                </a:solidFill>
              </a:rPr>
              <a:t>αν θέλετε η διαφήμισή σας να εμφανίζεται  στο </a:t>
            </a:r>
            <a:r>
              <a:rPr lang="el-GR" b="1" dirty="0">
                <a:solidFill>
                  <a:srgbClr val="43464B"/>
                </a:solidFill>
              </a:rPr>
              <a:t>Δίκτυο του κοινού σας στο LinkedIn</a:t>
            </a:r>
            <a:r>
              <a:rPr lang="el-GR" dirty="0">
                <a:solidFill>
                  <a:srgbClr val="43464B"/>
                </a:solidFill>
              </a:rPr>
              <a:t>, κάτι το οποίο θα προσφέρει στην καμπάνια σας μεγαλύτερη προσβασιμότητα και προβολή στις πλατφόρμες και τους </a:t>
            </a:r>
            <a:r>
              <a:rPr lang="el-GR" dirty="0" err="1">
                <a:solidFill>
                  <a:srgbClr val="43464B"/>
                </a:solidFill>
              </a:rPr>
              <a:t>ιστότοπους</a:t>
            </a:r>
            <a:r>
              <a:rPr lang="el-GR" dirty="0">
                <a:solidFill>
                  <a:srgbClr val="43464B"/>
                </a:solidFill>
              </a:rPr>
              <a:t> τρίτων στο LinkedIn. Σας δίνεται επίσης η δυνατότητα να αφαιρέσετε ή να αποκλείσετε ορισμένες κατηγορίες, εφαρμογές και </a:t>
            </a:r>
            <a:r>
              <a:rPr lang="el-GR" dirty="0" err="1">
                <a:solidFill>
                  <a:srgbClr val="43464B"/>
                </a:solidFill>
              </a:rPr>
              <a:t>ιστότοπους</a:t>
            </a:r>
            <a:r>
              <a:rPr lang="el-GR" dirty="0">
                <a:solidFill>
                  <a:srgbClr val="43464B"/>
                </a:solidFill>
              </a:rPr>
              <a:t> στο Δίκτυο που θα δημιουργήσετε.</a:t>
            </a:r>
          </a:p>
          <a:p>
            <a:pPr marL="285750" indent="-285750" algn="just">
              <a:buFont typeface="Arial" panose="020B0604020202020204" pitchFamily="34" charset="0"/>
              <a:buChar char="•"/>
            </a:pPr>
            <a:endParaRPr lang="el-GR" b="0" i="0" dirty="0">
              <a:solidFill>
                <a:srgbClr val="43464B"/>
              </a:solidFill>
              <a:effectLst/>
            </a:endParaRPr>
          </a:p>
          <a:p>
            <a:pPr marL="285750" indent="-285750" algn="just">
              <a:buFont typeface="Arial" panose="020B0604020202020204" pitchFamily="34" charset="0"/>
              <a:buChar char="•"/>
            </a:pPr>
            <a:r>
              <a:rPr lang="el-GR" b="1" dirty="0"/>
              <a:t>Προϋπολογισμός: </a:t>
            </a:r>
            <a:r>
              <a:rPr lang="el-GR" dirty="0"/>
              <a:t>Ορίστε έναν ημερήσιο προϋπολογισμό, ιδανικό για τις δαπάνες μάρκετινγκ της εταιρείας σας και μετρήστε την επιτυχία της κάθε καμπάνιας και παραλλαγής διαφήμισης. </a:t>
            </a:r>
            <a:endParaRPr lang="el-GR" b="0" i="0" dirty="0">
              <a:solidFill>
                <a:srgbClr val="43464B"/>
              </a:solidFill>
              <a:effectLst/>
            </a:endParaRPr>
          </a:p>
        </p:txBody>
      </p:sp>
    </p:spTree>
    <p:extLst>
      <p:ext uri="{BB962C8B-B14F-4D97-AF65-F5344CB8AC3E}">
        <p14:creationId xmlns:p14="http://schemas.microsoft.com/office/powerpoint/2010/main" val="2642356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17</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4313231-8BC7-4EC3-A0E4-968F7A3C5154}"/>
              </a:ext>
            </a:extLst>
          </p:cNvPr>
          <p:cNvSpPr/>
          <p:nvPr/>
        </p:nvSpPr>
        <p:spPr>
          <a:xfrm>
            <a:off x="588656" y="1657261"/>
            <a:ext cx="8486079" cy="3970318"/>
          </a:xfrm>
          <a:prstGeom prst="rect">
            <a:avLst/>
          </a:prstGeom>
        </p:spPr>
        <p:txBody>
          <a:bodyPr wrap="square">
            <a:spAutoFit/>
          </a:bodyPr>
          <a:lstStyle/>
          <a:p>
            <a:r>
              <a:rPr lang="el-GR" dirty="0">
                <a:hlinkClick r:id="rId8"/>
              </a:rPr>
              <a:t>https://www.cnigreece.gr/wp-content/uploads/about-good-practices.pdf</a:t>
            </a:r>
            <a:endParaRPr lang="el-GR" dirty="0"/>
          </a:p>
          <a:p>
            <a:endParaRPr lang="el-GR" dirty="0"/>
          </a:p>
          <a:p>
            <a:r>
              <a:rPr lang="en-US" dirty="0">
                <a:hlinkClick r:id="rId9"/>
              </a:rPr>
              <a:t>https://web-food.gr/%CF%80%CE%B5%CE%BB%CE%AC%CF%84%CE%B5%CF%82-%CE%BC%CE%AD%CF%83%CF%89-social-media-%CE%B5%CF%83%CF%84%CE%B9%CE%B1%CF%84%CF%8C%CF%81%CE%B9%CE%BF/</a:t>
            </a:r>
            <a:endParaRPr lang="en-US" dirty="0"/>
          </a:p>
          <a:p>
            <a:endParaRPr lang="en-US" dirty="0"/>
          </a:p>
          <a:p>
            <a:r>
              <a:rPr lang="en-US" dirty="0">
                <a:hlinkClick r:id="rId10"/>
              </a:rPr>
              <a:t>https://apothesis.lib.hmu.gr/bitstream/handle/20.500.12688/8834/KapetanakiEvanthia2018.pdf?sequence=1&amp;isAllowed=y</a:t>
            </a:r>
            <a:endParaRPr lang="el-GR" dirty="0"/>
          </a:p>
          <a:p>
            <a:endParaRPr lang="el-GR" dirty="0"/>
          </a:p>
          <a:p>
            <a:r>
              <a:rPr lang="en-US" dirty="0">
                <a:hlinkClick r:id="rId11"/>
              </a:rPr>
              <a:t>https://korikis.com/diafimisi-linkedin-odigos-gia-arxarious/</a:t>
            </a:r>
            <a:endParaRPr lang="el-GR" dirty="0"/>
          </a:p>
          <a:p>
            <a:endParaRPr lang="en-US" dirty="0"/>
          </a:p>
          <a:p>
            <a:endParaRPr lang="el-GR" dirty="0"/>
          </a:p>
          <a:p>
            <a:endParaRPr lang="el-GR" dirty="0"/>
          </a:p>
          <a:p>
            <a:endParaRPr lang="el-GR" dirty="0"/>
          </a:p>
        </p:txBody>
      </p:sp>
    </p:spTree>
    <p:extLst>
      <p:ext uri="{BB962C8B-B14F-4D97-AF65-F5344CB8AC3E}">
        <p14:creationId xmlns:p14="http://schemas.microsoft.com/office/powerpoint/2010/main" val="213814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3500"/>
              </a:lnSpc>
              <a:spcBef>
                <a:spcPct val="0"/>
              </a:spcBef>
              <a:defRPr/>
            </a:pP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Καλές πρακτικές προώθησης μέσω διαδικτύου και μέσων κοινωνικής δικτύωσης </a:t>
            </a:r>
            <a:endParaRPr kumimoji="0" lang="en-US" sz="2400" b="1" i="0" u="none" strike="noStrike" kern="1200" cap="none" spc="0" normalizeH="0" baseline="0" noProof="0">
              <a:ln>
                <a:noFill/>
              </a:ln>
              <a:solidFill>
                <a:srgbClr val="A02E5F"/>
              </a:solidFill>
              <a:effectLst/>
              <a:uLnTx/>
              <a:uFillTx/>
              <a:latin typeface="Arial" panose="020B0604020202020204" pitchFamily="34" charset="0"/>
              <a:cs typeface="Arial" panose="020B0604020202020204" pitchFamily="34" charset="0"/>
            </a:endParaRPr>
          </a:p>
          <a:p>
            <a:pPr lvl="0" algn="ctr">
              <a:lnSpc>
                <a:spcPts val="3500"/>
              </a:lnSpc>
              <a:spcBef>
                <a:spcPct val="0"/>
              </a:spcBef>
              <a:defRPr/>
            </a:pPr>
            <a:r>
              <a:rPr lang="el-GR" sz="2400" b="1">
                <a:solidFill>
                  <a:srgbClr val="A02E5F"/>
                </a:solidFill>
                <a:latin typeface="Arial" panose="020B0604020202020204" pitchFamily="34" charset="0"/>
                <a:cs typeface="Arial" panose="020B0604020202020204" pitchFamily="34" charset="0"/>
              </a:rPr>
              <a:t>Η </a:t>
            </a:r>
            <a:r>
              <a:rPr lang="el-GR" sz="2400" b="1" dirty="0">
                <a:solidFill>
                  <a:srgbClr val="A02E5F"/>
                </a:solidFill>
                <a:latin typeface="Arial" panose="020B0604020202020204" pitchFamily="34" charset="0"/>
                <a:cs typeface="Arial" panose="020B0604020202020204" pitchFamily="34" charset="0"/>
              </a:rPr>
              <a:t>περίπτωση του </a:t>
            </a:r>
            <a:r>
              <a:rPr lang="en-US" sz="2400" b="1" dirty="0" err="1">
                <a:solidFill>
                  <a:srgbClr val="A02E5F"/>
                </a:solidFill>
                <a:latin typeface="Arial" panose="020B0604020202020204" pitchFamily="34" charset="0"/>
                <a:cs typeface="Arial" panose="020B0604020202020204" pitchFamily="34" charset="0"/>
              </a:rPr>
              <a:t>TikTok</a:t>
            </a:r>
            <a:endPar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p:txBody>
      </p:sp>
      <p:sp>
        <p:nvSpPr>
          <p:cNvPr id="14" name="2 - Υπότιτλος"/>
          <p:cNvSpPr txBox="1">
            <a:spLocks/>
          </p:cNvSpPr>
          <p:nvPr/>
        </p:nvSpPr>
        <p:spPr>
          <a:xfrm>
            <a:off x="1151620" y="5143511"/>
            <a:ext cx="7164796" cy="113953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1" u="none" strike="noStrike" kern="1200" cap="none" spc="0" normalizeH="0" baseline="0" noProof="0" dirty="0">
                <a:ln>
                  <a:noFill/>
                </a:ln>
                <a:effectLst/>
                <a:uLnTx/>
                <a:uFillTx/>
                <a:latin typeface="Arial" pitchFamily="34" charset="0"/>
                <a:cs typeface="Arial" pitchFamily="34" charset="0"/>
              </a:rPr>
              <a:t>Τμήμα Επιστήμης &amp; Τεχνολογίας Τροφίμων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i="1" dirty="0">
                <a:latin typeface="Arial" pitchFamily="34" charset="0"/>
                <a:cs typeface="Arial" pitchFamily="34" charset="0"/>
              </a:rPr>
              <a:t>ΠΑΝΕΠΙΣΤΗΜΙΟ ΠΑΤΡΩΝ</a:t>
            </a:r>
            <a:endParaRPr kumimoji="0" lang="en-US" i="1" u="none" strike="noStrike" kern="1200" cap="none" spc="0" normalizeH="0" baseline="0" noProof="0" dirty="0">
              <a:ln>
                <a:noFill/>
              </a:ln>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300" b="1" i="0" u="none" strike="noStrike" kern="1200" cap="none" spc="0" normalizeH="0" baseline="0" noProof="0" dirty="0">
              <a:ln>
                <a:noFill/>
              </a:ln>
              <a:effectLst/>
              <a:uLnTx/>
              <a:uFillTx/>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3139321"/>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 τρόπους και καλές πρακτικές αξιοποίησης των Μέσων Κοινωνικής Δικτύωσης στις Επιχειρήσεις</a:t>
            </a:r>
          </a:p>
          <a:p>
            <a:pPr marL="285750" indent="-285750">
              <a:lnSpc>
                <a:spcPct val="150000"/>
              </a:lnSpc>
              <a:buFont typeface="Arial" panose="020B0604020202020204" pitchFamily="34" charset="0"/>
              <a:buChar char="•"/>
            </a:pPr>
            <a:r>
              <a:rPr lang="el-GR" dirty="0"/>
              <a:t>Να αναφέρουν τα πλεονεκτήματα του </a:t>
            </a:r>
            <a:r>
              <a:rPr lang="en-US" dirty="0" err="1"/>
              <a:t>TikTok</a:t>
            </a:r>
            <a:r>
              <a:rPr lang="en-US" dirty="0"/>
              <a:t> </a:t>
            </a:r>
            <a:r>
              <a:rPr lang="el-GR" dirty="0"/>
              <a:t>σε σχέση με τα άλλα Μέσα Κοινωνικής Δικτύωσης.</a:t>
            </a:r>
          </a:p>
          <a:p>
            <a:pPr marL="285750" indent="-285750">
              <a:lnSpc>
                <a:spcPct val="150000"/>
              </a:lnSpc>
              <a:buFont typeface="Arial" panose="020B0604020202020204" pitchFamily="34" charset="0"/>
              <a:buChar char="•"/>
            </a:pPr>
            <a:r>
              <a:rPr lang="el-GR" dirty="0"/>
              <a:t>Να αναφέρουν κατάλληλους τρόπους χρήσης του </a:t>
            </a:r>
            <a:r>
              <a:rPr lang="en-US" dirty="0" err="1"/>
              <a:t>TikTok</a:t>
            </a:r>
            <a:r>
              <a:rPr lang="en-US" dirty="0"/>
              <a:t> </a:t>
            </a:r>
            <a:endParaRPr lang="el-GR" dirty="0"/>
          </a:p>
          <a:p>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36984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892327"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0066F2F2-75F3-4528-B26F-62165C48121A}"/>
              </a:ext>
            </a:extLst>
          </p:cNvPr>
          <p:cNvSpPr/>
          <p:nvPr/>
        </p:nvSpPr>
        <p:spPr>
          <a:xfrm>
            <a:off x="182101" y="779821"/>
            <a:ext cx="4706653" cy="5909310"/>
          </a:xfrm>
          <a:prstGeom prst="rect">
            <a:avLst/>
          </a:prstGeom>
        </p:spPr>
        <p:txBody>
          <a:bodyPr wrap="square">
            <a:spAutoFit/>
          </a:bodyPr>
          <a:lstStyle/>
          <a:p>
            <a:pPr marL="285750" indent="-285750" algn="just">
              <a:buFont typeface="Arial" panose="020B0604020202020204" pitchFamily="34" charset="0"/>
              <a:buChar char="•"/>
            </a:pPr>
            <a:r>
              <a:rPr lang="el-GR" b="1" i="1" dirty="0"/>
              <a:t>Προσδιορισμός </a:t>
            </a:r>
            <a:r>
              <a:rPr lang="el-GR" b="1" i="1" dirty="0" err="1"/>
              <a:t>targetgroup</a:t>
            </a:r>
            <a:r>
              <a:rPr lang="el-GR" b="1" i="1" dirty="0"/>
              <a:t>:</a:t>
            </a:r>
            <a:r>
              <a:rPr lang="el-GR" dirty="0"/>
              <a:t> μια επιχείρηση δεν πρέπει να έχει την ψευδαίσθηση ότι η αγορά στόχος του περιλαμβάνει όλους τους ανθρώπους. Κάθε επιχείρηση πρέπει να αναλογιστεί το προϊόν που εμπορεύεται, πού το εμπορεύεται (σε καταναλωτές ή επιχειρήσεις), την τιμή και τι είναι ξεχωριστό σε αυτό προκειμένου να προσδιορίσει το </a:t>
            </a:r>
            <a:r>
              <a:rPr lang="en-US" dirty="0" err="1"/>
              <a:t>tagetgroup</a:t>
            </a:r>
            <a:r>
              <a:rPr lang="en-US" dirty="0"/>
              <a:t> </a:t>
            </a:r>
            <a:r>
              <a:rPr lang="el-GR" dirty="0"/>
              <a:t>στο οποίο απευθύνεται.</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b="1" i="1" dirty="0"/>
              <a:t>Τί μπορεί η επιχείρηση να προσφέρει:</a:t>
            </a:r>
            <a:r>
              <a:rPr lang="el-GR" dirty="0"/>
              <a:t> Η επιχείρηση θα πρέπει να δημιουργεί την εκστρατεία </a:t>
            </a:r>
            <a:r>
              <a:rPr lang="el-GR" dirty="0" err="1"/>
              <a:t>marketing</a:t>
            </a:r>
            <a:r>
              <a:rPr lang="el-GR" dirty="0"/>
              <a:t> και </a:t>
            </a:r>
            <a:r>
              <a:rPr lang="ca-ES-valencia" dirty="0"/>
              <a:t>e</a:t>
            </a:r>
            <a:r>
              <a:rPr lang="el-GR" dirty="0"/>
              <a:t>-</a:t>
            </a:r>
            <a:r>
              <a:rPr lang="ca-ES-valencia" dirty="0"/>
              <a:t>marketing</a:t>
            </a:r>
            <a:r>
              <a:rPr lang="el-GR" dirty="0"/>
              <a:t> μετά τη σκιαγράφηση του </a:t>
            </a:r>
            <a:r>
              <a:rPr lang="en-US" dirty="0" err="1"/>
              <a:t>targetgroup</a:t>
            </a:r>
            <a:r>
              <a:rPr lang="el-GR" dirty="0"/>
              <a:t> (π.χ. διαφήμιση προϊόντων φιλικών προς το περιβάλλον, φρέσκα προϊόντα χωρίς φυτοφάρμακα, με την αγορά ενός προϊόντος παίρνει κι ένα άλλο δωρεάν, εκπτωτικά κουπόνια, δημιουργία δικού της </a:t>
            </a:r>
            <a:r>
              <a:rPr lang="el-GR" dirty="0" err="1"/>
              <a:t>application</a:t>
            </a:r>
            <a:r>
              <a:rPr lang="el-GR" dirty="0"/>
              <a:t> </a:t>
            </a:r>
            <a:r>
              <a:rPr lang="el-GR" dirty="0" err="1"/>
              <a:t>κ.α</a:t>
            </a:r>
            <a:r>
              <a:rPr lang="el-GR" dirty="0"/>
              <a:t>). </a:t>
            </a:r>
          </a:p>
          <a:p>
            <a:pPr marL="285750" indent="-285750" algn="just">
              <a:buFont typeface="Arial" panose="020B0604020202020204" pitchFamily="34" charset="0"/>
              <a:buChar char="•"/>
            </a:pPr>
            <a:endParaRPr lang="el-GR" dirty="0"/>
          </a:p>
        </p:txBody>
      </p:sp>
      <p:grpSp>
        <p:nvGrpSpPr>
          <p:cNvPr id="9" name="Ομάδα 8">
            <a:extLst>
              <a:ext uri="{FF2B5EF4-FFF2-40B4-BE49-F238E27FC236}">
                <a16:creationId xmlns:a16="http://schemas.microsoft.com/office/drawing/2014/main" id="{E0228942-99A5-4F72-9ABA-467D3BF28F53}"/>
              </a:ext>
            </a:extLst>
          </p:cNvPr>
          <p:cNvGrpSpPr/>
          <p:nvPr/>
        </p:nvGrpSpPr>
        <p:grpSpPr>
          <a:xfrm>
            <a:off x="4753903" y="866578"/>
            <a:ext cx="3994560" cy="5342690"/>
            <a:chOff x="4753903" y="866578"/>
            <a:chExt cx="3994560" cy="5342690"/>
          </a:xfrm>
        </p:grpSpPr>
        <p:pic>
          <p:nvPicPr>
            <p:cNvPr id="3" name="Εικόνα 2">
              <a:extLst>
                <a:ext uri="{FF2B5EF4-FFF2-40B4-BE49-F238E27FC236}">
                  <a16:creationId xmlns:a16="http://schemas.microsoft.com/office/drawing/2014/main" id="{79E369E7-1845-4505-ACB0-3F721B22B648}"/>
                </a:ext>
              </a:extLst>
            </p:cNvPr>
            <p:cNvPicPr>
              <a:picLocks noChangeAspect="1"/>
            </p:cNvPicPr>
            <p:nvPr/>
          </p:nvPicPr>
          <p:blipFill rotWithShape="1">
            <a:blip r:embed="rId8"/>
            <a:srcRect l="32675" t="15598" r="41337" b="15359"/>
            <a:stretch/>
          </p:blipFill>
          <p:spPr>
            <a:xfrm>
              <a:off x="5420038" y="866578"/>
              <a:ext cx="3328425" cy="5342690"/>
            </a:xfrm>
            <a:prstGeom prst="rect">
              <a:avLst/>
            </a:prstGeom>
          </p:spPr>
        </p:pic>
        <p:sp>
          <p:nvSpPr>
            <p:cNvPr id="4" name="Οβάλ 3">
              <a:extLst>
                <a:ext uri="{FF2B5EF4-FFF2-40B4-BE49-F238E27FC236}">
                  <a16:creationId xmlns:a16="http://schemas.microsoft.com/office/drawing/2014/main" id="{BD77470C-2A3B-422E-B4F9-C07B9DF799F5}"/>
                </a:ext>
              </a:extLst>
            </p:cNvPr>
            <p:cNvSpPr/>
            <p:nvPr/>
          </p:nvSpPr>
          <p:spPr>
            <a:xfrm>
              <a:off x="5659127" y="895018"/>
              <a:ext cx="3089336" cy="44575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A40D2B85-40D1-456D-A4BA-2D7BEA2C97F5}"/>
                </a:ext>
              </a:extLst>
            </p:cNvPr>
            <p:cNvPicPr>
              <a:picLocks noChangeAspect="1"/>
            </p:cNvPicPr>
            <p:nvPr/>
          </p:nvPicPr>
          <p:blipFill rotWithShape="1">
            <a:blip r:embed="rId9"/>
            <a:srcRect l="33463" t="20065" r="40794" b="38269"/>
            <a:stretch/>
          </p:blipFill>
          <p:spPr>
            <a:xfrm>
              <a:off x="4934806" y="3677732"/>
              <a:ext cx="2512677" cy="2457089"/>
            </a:xfrm>
            <a:prstGeom prst="rect">
              <a:avLst/>
            </a:prstGeom>
          </p:spPr>
        </p:pic>
        <p:sp>
          <p:nvSpPr>
            <p:cNvPr id="26" name="Οβάλ 25">
              <a:extLst>
                <a:ext uri="{FF2B5EF4-FFF2-40B4-BE49-F238E27FC236}">
                  <a16:creationId xmlns:a16="http://schemas.microsoft.com/office/drawing/2014/main" id="{693696A3-CF8A-4B32-95F4-E545892E747E}"/>
                </a:ext>
              </a:extLst>
            </p:cNvPr>
            <p:cNvSpPr/>
            <p:nvPr/>
          </p:nvSpPr>
          <p:spPr>
            <a:xfrm>
              <a:off x="4895034" y="3861885"/>
              <a:ext cx="2512677" cy="580073"/>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id="{B82384B2-D41A-492C-908B-08609FE8A4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8749620">
              <a:off x="4753903" y="2912984"/>
              <a:ext cx="2196214" cy="648000"/>
            </a:xfrm>
            <a:prstGeom prst="rect">
              <a:avLst/>
            </a:prstGeom>
          </p:spPr>
        </p:pic>
        <p:pic>
          <p:nvPicPr>
            <p:cNvPr id="30" name="Εικόνα 29">
              <a:extLst>
                <a:ext uri="{FF2B5EF4-FFF2-40B4-BE49-F238E27FC236}">
                  <a16:creationId xmlns:a16="http://schemas.microsoft.com/office/drawing/2014/main" id="{98CD6F51-39C5-49D7-ADD8-524399EAFF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594403">
              <a:off x="6686737" y="1995445"/>
              <a:ext cx="2196214" cy="648000"/>
            </a:xfrm>
            <a:prstGeom prst="rect">
              <a:avLst/>
            </a:prstGeom>
          </p:spPr>
        </p:pic>
        <p:sp>
          <p:nvSpPr>
            <p:cNvPr id="8" name="TextBox 7">
              <a:extLst>
                <a:ext uri="{FF2B5EF4-FFF2-40B4-BE49-F238E27FC236}">
                  <a16:creationId xmlns:a16="http://schemas.microsoft.com/office/drawing/2014/main" id="{6462C379-9E55-4FB9-90B6-B19B690DA20D}"/>
                </a:ext>
              </a:extLst>
            </p:cNvPr>
            <p:cNvSpPr txBox="1"/>
            <p:nvPr/>
          </p:nvSpPr>
          <p:spPr>
            <a:xfrm>
              <a:off x="5580515" y="2401308"/>
              <a:ext cx="2181006" cy="338554"/>
            </a:xfrm>
            <a:prstGeom prst="rect">
              <a:avLst/>
            </a:prstGeom>
            <a:solidFill>
              <a:srgbClr val="66FF33"/>
            </a:solidFill>
            <a:ln w="19050">
              <a:solidFill>
                <a:srgbClr val="66FF33"/>
              </a:solidFill>
            </a:ln>
          </p:spPr>
          <p:txBody>
            <a:bodyPr wrap="square" rtlCol="0">
              <a:spAutoFit/>
            </a:bodyPr>
            <a:lstStyle/>
            <a:p>
              <a:r>
                <a:rPr lang="el-GR" sz="1600" b="1" dirty="0">
                  <a:solidFill>
                    <a:srgbClr val="008000"/>
                  </a:solidFill>
                </a:rPr>
                <a:t>Τι προσφέρει η εταιρία</a:t>
              </a:r>
              <a:endParaRPr lang="el-GR" sz="1400" b="1" dirty="0">
                <a:solidFill>
                  <a:srgbClr val="008000"/>
                </a:solidFill>
              </a:endParaRPr>
            </a:p>
          </p:txBody>
        </p:sp>
      </p:grpSp>
    </p:spTree>
    <p:extLst>
      <p:ext uri="{BB962C8B-B14F-4D97-AF65-F5344CB8AC3E}">
        <p14:creationId xmlns:p14="http://schemas.microsoft.com/office/powerpoint/2010/main" val="1687054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Παραδείγματα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3</a:t>
              </a:r>
              <a:r>
                <a:rPr lang="en-US" sz="2400" dirty="0">
                  <a:solidFill>
                    <a:schemeClr val="bg1"/>
                  </a:solidFill>
                  <a:latin typeface="Comic Sans MS" pitchFamily="66" charset="0"/>
                </a:rPr>
                <a:t>	</a:t>
              </a:r>
            </a:p>
          </p:txBody>
        </p:sp>
      </p:grpSp>
      <p:sp>
        <p:nvSpPr>
          <p:cNvPr id="22" name="Rectangle 1">
            <a:extLst>
              <a:ext uri="{FF2B5EF4-FFF2-40B4-BE49-F238E27FC236}">
                <a16:creationId xmlns:a16="http://schemas.microsoft.com/office/drawing/2014/main" id="{F98DCD42-CEB3-459C-A4ED-45192EB88643}"/>
              </a:ext>
            </a:extLst>
          </p:cNvPr>
          <p:cNvSpPr>
            <a:spLocks noChangeArrowheads="1"/>
          </p:cNvSpPr>
          <p:nvPr/>
        </p:nvSpPr>
        <p:spPr bwMode="auto">
          <a:xfrm>
            <a:off x="214282" y="1360117"/>
            <a:ext cx="857261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ca-ES-valencia" b="1" dirty="0"/>
              <a:t>T</a:t>
            </a:r>
            <a:r>
              <a:rPr lang="el-GR" b="1" dirty="0" err="1"/>
              <a:t>he</a:t>
            </a:r>
            <a:r>
              <a:rPr lang="el-GR" b="1" dirty="0"/>
              <a:t> </a:t>
            </a:r>
            <a:r>
              <a:rPr lang="el-GR" b="1" dirty="0" err="1"/>
              <a:t>Oxford</a:t>
            </a:r>
            <a:r>
              <a:rPr lang="el-GR" b="1" dirty="0"/>
              <a:t> </a:t>
            </a:r>
            <a:r>
              <a:rPr lang="el-GR" b="1" dirty="0" err="1"/>
              <a:t>English</a:t>
            </a:r>
            <a:r>
              <a:rPr lang="el-GR" b="1" dirty="0"/>
              <a:t> </a:t>
            </a:r>
            <a:r>
              <a:rPr lang="el-GR" b="1" dirty="0" err="1"/>
              <a:t>Dictionary</a:t>
            </a:r>
            <a:r>
              <a:rPr lang="el-GR" dirty="0"/>
              <a:t>(</a:t>
            </a:r>
            <a:r>
              <a:rPr lang="el-GR" i="1" dirty="0"/>
              <a:t>OED</a:t>
            </a:r>
            <a:r>
              <a:rPr lang="el-GR" dirty="0"/>
              <a:t>) αποτυπώνει ένα από τα πιο παλιά παραδείγματα </a:t>
            </a:r>
            <a:r>
              <a:rPr lang="el-GR" dirty="0" err="1"/>
              <a:t>πληθοπορισμού</a:t>
            </a:r>
            <a:r>
              <a:rPr lang="el-GR" dirty="0"/>
              <a:t>. Στα μέσα του 19</a:t>
            </a:r>
            <a:r>
              <a:rPr lang="el-GR" baseline="30000" dirty="0"/>
              <a:t>ου</a:t>
            </a:r>
            <a:r>
              <a:rPr lang="el-GR" dirty="0"/>
              <a:t> αιώνα, μια ανοικτή πρόσκληση προς εθελοντές δημοσιοποιήθηκε, με σκοπό τη συγκέντρωση όλων των λέξεων στην Αγγλική γλώσσα με συνοδεία παραδειγμάτων χρήσης. Συγκεντρώθηκαν πάνω από έξι εκατομμύρια στοιχεία σε μια περίοδο διάρκειας 70 ετών. </a:t>
            </a:r>
          </a:p>
          <a:p>
            <a:pPr algn="just"/>
            <a:endParaRPr lang="el-GR" dirty="0"/>
          </a:p>
          <a:p>
            <a:pPr marL="285750" indent="-285750" algn="just">
              <a:buFont typeface="Arial" panose="020B0604020202020204" pitchFamily="34" charset="0"/>
              <a:buChar char="•"/>
            </a:pPr>
            <a:r>
              <a:rPr lang="el-GR" b="1" dirty="0"/>
              <a:t>Σύγχρονα παραδείγματα </a:t>
            </a:r>
            <a:r>
              <a:rPr lang="el-GR" b="1" dirty="0" err="1"/>
              <a:t>πληθοπορισμού</a:t>
            </a:r>
            <a:r>
              <a:rPr lang="el-GR" b="1" dirty="0"/>
              <a:t>: </a:t>
            </a:r>
            <a:r>
              <a:rPr lang="el-GR" dirty="0"/>
              <a:t>Υπάρχουν ορισμένες κατηγορίες που έχουν κατά καιρούς χρησιμοποιηθεί αποτελεσματικά στον εμπορικό κόσμο (</a:t>
            </a:r>
            <a:r>
              <a:rPr lang="el-GR" dirty="0" err="1"/>
              <a:t>crowdvoting</a:t>
            </a:r>
            <a:r>
              <a:rPr lang="el-GR" dirty="0"/>
              <a:t>, </a:t>
            </a:r>
            <a:r>
              <a:rPr lang="el-GR" dirty="0" err="1"/>
              <a:t>crowdfunding</a:t>
            </a:r>
            <a:r>
              <a:rPr lang="el-GR" dirty="0"/>
              <a:t>, </a:t>
            </a:r>
            <a:r>
              <a:rPr lang="el-GR" dirty="0" err="1"/>
              <a:t>microwork</a:t>
            </a:r>
            <a:r>
              <a:rPr lang="el-GR" dirty="0"/>
              <a:t>, </a:t>
            </a:r>
            <a:r>
              <a:rPr lang="el-GR" dirty="0" err="1"/>
              <a:t>creative</a:t>
            </a:r>
            <a:r>
              <a:rPr lang="el-GR" dirty="0"/>
              <a:t> </a:t>
            </a:r>
            <a:r>
              <a:rPr lang="el-GR" dirty="0" err="1"/>
              <a:t>crowdsourcing</a:t>
            </a:r>
            <a:r>
              <a:rPr lang="el-GR" dirty="0"/>
              <a:t>, </a:t>
            </a:r>
            <a:r>
              <a:rPr lang="el-GR" dirty="0" err="1"/>
              <a:t>Crowdsource</a:t>
            </a:r>
            <a:r>
              <a:rPr lang="el-GR" dirty="0"/>
              <a:t> </a:t>
            </a:r>
            <a:r>
              <a:rPr lang="el-GR" dirty="0" err="1"/>
              <a:t>Workforce</a:t>
            </a:r>
            <a:r>
              <a:rPr lang="el-GR" dirty="0"/>
              <a:t> </a:t>
            </a:r>
            <a:r>
              <a:rPr lang="el-GR" dirty="0" err="1"/>
              <a:t>Management</a:t>
            </a:r>
            <a:r>
              <a:rPr lang="el-GR" dirty="0"/>
              <a:t> και </a:t>
            </a:r>
            <a:r>
              <a:rPr lang="el-GR" dirty="0" err="1"/>
              <a:t>inducement</a:t>
            </a:r>
            <a:r>
              <a:rPr lang="el-GR" dirty="0"/>
              <a:t> </a:t>
            </a:r>
            <a:r>
              <a:rPr lang="el-GR" dirty="0" err="1"/>
              <a:t>prize</a:t>
            </a:r>
            <a:r>
              <a:rPr lang="el-GR" dirty="0"/>
              <a:t> </a:t>
            </a:r>
            <a:r>
              <a:rPr lang="el-GR" dirty="0" err="1"/>
              <a:t>contests</a:t>
            </a:r>
            <a:r>
              <a:rPr lang="el-GR" dirty="0"/>
              <a:t>).</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b="1" dirty="0" err="1"/>
              <a:t>Amazon</a:t>
            </a:r>
            <a:r>
              <a:rPr lang="el-GR" b="1" dirty="0"/>
              <a:t> </a:t>
            </a:r>
            <a:r>
              <a:rPr lang="el-GR" b="1" dirty="0" err="1"/>
              <a:t>Mechanical</a:t>
            </a:r>
            <a:r>
              <a:rPr lang="el-GR" b="1" dirty="0"/>
              <a:t> </a:t>
            </a:r>
            <a:r>
              <a:rPr lang="el-GR" b="1" dirty="0" err="1"/>
              <a:t>Turk</a:t>
            </a:r>
            <a:r>
              <a:rPr lang="el-GR" b="1" dirty="0"/>
              <a:t>:</a:t>
            </a:r>
            <a:r>
              <a:rPr lang="el-GR" dirty="0"/>
              <a:t> διαδικτυακή αγορά που δίνει την ευκαιρία σε προγραμματιστές να λύσουν προβλήματα τα οποία δεν μπορούν να λυθούν από υπολογιστή.</a:t>
            </a:r>
            <a:r>
              <a:rPr lang="el-GR" baseline="30000" dirty="0"/>
              <a:t> </a:t>
            </a:r>
          </a:p>
          <a:p>
            <a:pPr algn="just"/>
            <a:endParaRPr lang="el-GR" dirty="0"/>
          </a:p>
        </p:txBody>
      </p:sp>
    </p:spTree>
    <p:extLst>
      <p:ext uri="{BB962C8B-B14F-4D97-AF65-F5344CB8AC3E}">
        <p14:creationId xmlns:p14="http://schemas.microsoft.com/office/powerpoint/2010/main" val="2517002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55095" y="138775"/>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l-GR" sz="3200" b="1" dirty="0">
                  <a:solidFill>
                    <a:schemeClr val="bg1"/>
                  </a:solidFill>
                </a:rPr>
                <a:t>3</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B9960113-3E66-417D-B10E-D2C5B8B25542}"/>
              </a:ext>
            </a:extLst>
          </p:cNvPr>
          <p:cNvPicPr>
            <a:picLocks noChangeAspect="1"/>
          </p:cNvPicPr>
          <p:nvPr/>
        </p:nvPicPr>
        <p:blipFill rotWithShape="1">
          <a:blip r:embed="rId8"/>
          <a:srcRect l="33463" t="31752" r="41338" b="25235"/>
          <a:stretch/>
        </p:blipFill>
        <p:spPr>
          <a:xfrm>
            <a:off x="5339721" y="2233142"/>
            <a:ext cx="2880320" cy="2970330"/>
          </a:xfrm>
          <a:prstGeom prst="rect">
            <a:avLst/>
          </a:prstGeom>
        </p:spPr>
      </p:pic>
      <p:sp>
        <p:nvSpPr>
          <p:cNvPr id="3" name="Ορθογώνιο 2">
            <a:extLst>
              <a:ext uri="{FF2B5EF4-FFF2-40B4-BE49-F238E27FC236}">
                <a16:creationId xmlns:a16="http://schemas.microsoft.com/office/drawing/2014/main" id="{5F79949C-4D92-448C-A1D1-7284D450A2D7}"/>
              </a:ext>
            </a:extLst>
          </p:cNvPr>
          <p:cNvSpPr/>
          <p:nvPr/>
        </p:nvSpPr>
        <p:spPr>
          <a:xfrm>
            <a:off x="204954" y="2180138"/>
            <a:ext cx="4572000" cy="3139321"/>
          </a:xfrm>
          <a:prstGeom prst="rect">
            <a:avLst/>
          </a:prstGeom>
        </p:spPr>
        <p:txBody>
          <a:bodyPr>
            <a:spAutoFit/>
          </a:bodyPr>
          <a:lstStyle/>
          <a:p>
            <a:pPr marL="285750" indent="-285750" algn="just">
              <a:buFont typeface="Arial" panose="020B0604020202020204" pitchFamily="34" charset="0"/>
              <a:buChar char="•"/>
            </a:pPr>
            <a:r>
              <a:rPr lang="el-GR" b="1" i="1" dirty="0"/>
              <a:t>Δημιουργία </a:t>
            </a:r>
            <a:r>
              <a:rPr lang="el-GR" b="1" i="1" dirty="0" err="1"/>
              <a:t>event</a:t>
            </a:r>
            <a:r>
              <a:rPr lang="el-GR" dirty="0"/>
              <a:t>. Το </a:t>
            </a:r>
            <a:r>
              <a:rPr lang="ca-ES-valencia" dirty="0"/>
              <a:t>eWOM</a:t>
            </a:r>
            <a:r>
              <a:rPr lang="el-GR" dirty="0"/>
              <a:t> ενισχύεται με την δημιουργία ενός </a:t>
            </a:r>
            <a:r>
              <a:rPr lang="el-GR" dirty="0" err="1"/>
              <a:t>event</a:t>
            </a:r>
            <a:r>
              <a:rPr lang="el-GR" dirty="0"/>
              <a:t> που διαφημίζεται για αρκετό καιρό στα </a:t>
            </a:r>
            <a:r>
              <a:rPr lang="en-US" dirty="0"/>
              <a:t>Social Media</a:t>
            </a:r>
            <a:r>
              <a:rPr lang="el-GR" dirty="0"/>
              <a:t>. Τα </a:t>
            </a:r>
            <a:r>
              <a:rPr lang="en-US" dirty="0"/>
              <a:t>Social M</a:t>
            </a:r>
            <a:r>
              <a:rPr lang="el-GR" dirty="0"/>
              <a:t>edia δίνουν τη δυνατότητα στους χρήστες να δημοσιοποιήσουν και εκείνοι το </a:t>
            </a:r>
            <a:r>
              <a:rPr lang="ca-ES-valencia" dirty="0"/>
              <a:t>event</a:t>
            </a:r>
            <a:r>
              <a:rPr lang="el-GR" dirty="0"/>
              <a:t> με την σειρά τους. Είναι πολύ σημαντικό να ενημερώνεται το κοινό για την εκδήλωση και μετά την πραγματοποίησή της με σχετικές φωτογραφίες και βίντεο που επιτρέπουν και την ανάρτηση σχολίων.</a:t>
            </a:r>
          </a:p>
        </p:txBody>
      </p:sp>
      <p:sp>
        <p:nvSpPr>
          <p:cNvPr id="26" name="Οβάλ 25">
            <a:extLst>
              <a:ext uri="{FF2B5EF4-FFF2-40B4-BE49-F238E27FC236}">
                <a16:creationId xmlns:a16="http://schemas.microsoft.com/office/drawing/2014/main" id="{E491E9E0-647D-416C-BE78-06D6868DCE16}"/>
              </a:ext>
            </a:extLst>
          </p:cNvPr>
          <p:cNvSpPr/>
          <p:nvPr/>
        </p:nvSpPr>
        <p:spPr>
          <a:xfrm>
            <a:off x="5235213" y="4293096"/>
            <a:ext cx="3089336" cy="44575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Ομάδα 3">
            <a:extLst>
              <a:ext uri="{FF2B5EF4-FFF2-40B4-BE49-F238E27FC236}">
                <a16:creationId xmlns:a16="http://schemas.microsoft.com/office/drawing/2014/main" id="{958AD794-2997-4195-836E-A94B77A6CE62}"/>
              </a:ext>
            </a:extLst>
          </p:cNvPr>
          <p:cNvGrpSpPr/>
          <p:nvPr/>
        </p:nvGrpSpPr>
        <p:grpSpPr>
          <a:xfrm>
            <a:off x="5263588" y="2264633"/>
            <a:ext cx="3089336" cy="2970330"/>
            <a:chOff x="5263588" y="2264633"/>
            <a:chExt cx="3089336" cy="2970330"/>
          </a:xfrm>
        </p:grpSpPr>
        <p:pic>
          <p:nvPicPr>
            <p:cNvPr id="30" name="Εικόνα 29">
              <a:extLst>
                <a:ext uri="{FF2B5EF4-FFF2-40B4-BE49-F238E27FC236}">
                  <a16:creationId xmlns:a16="http://schemas.microsoft.com/office/drawing/2014/main" id="{F3CC91C9-4BDB-446F-A040-827CB9695CA3}"/>
                </a:ext>
              </a:extLst>
            </p:cNvPr>
            <p:cNvPicPr>
              <a:picLocks noChangeAspect="1"/>
            </p:cNvPicPr>
            <p:nvPr/>
          </p:nvPicPr>
          <p:blipFill rotWithShape="1">
            <a:blip r:embed="rId8"/>
            <a:srcRect l="33463" t="31752" r="41338" b="25235"/>
            <a:stretch/>
          </p:blipFill>
          <p:spPr>
            <a:xfrm>
              <a:off x="5368096" y="2264633"/>
              <a:ext cx="2880320" cy="2970330"/>
            </a:xfrm>
            <a:prstGeom prst="rect">
              <a:avLst/>
            </a:prstGeom>
          </p:spPr>
        </p:pic>
        <p:sp>
          <p:nvSpPr>
            <p:cNvPr id="33" name="Οβάλ 32">
              <a:extLst>
                <a:ext uri="{FF2B5EF4-FFF2-40B4-BE49-F238E27FC236}">
                  <a16:creationId xmlns:a16="http://schemas.microsoft.com/office/drawing/2014/main" id="{461B04E7-D8C0-4C4A-B6B3-3E7EC099DF3E}"/>
                </a:ext>
              </a:extLst>
            </p:cNvPr>
            <p:cNvSpPr/>
            <p:nvPr/>
          </p:nvSpPr>
          <p:spPr>
            <a:xfrm>
              <a:off x="5263588" y="4324587"/>
              <a:ext cx="3089336" cy="44575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33948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23BC2C66-40B1-4614-8FC2-4C9387BA36CE}"/>
              </a:ext>
            </a:extLst>
          </p:cNvPr>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Ορθογώνιο 1">
            <a:extLst>
              <a:ext uri="{FF2B5EF4-FFF2-40B4-BE49-F238E27FC236}">
                <a16:creationId xmlns:a16="http://schemas.microsoft.com/office/drawing/2014/main" id="{8A7A765F-14FC-496C-A535-29F5E5C6F0F9}"/>
              </a:ext>
            </a:extLst>
          </p:cNvPr>
          <p:cNvSpPr/>
          <p:nvPr/>
        </p:nvSpPr>
        <p:spPr>
          <a:xfrm>
            <a:off x="489630" y="948352"/>
            <a:ext cx="8234236" cy="923330"/>
          </a:xfrm>
          <a:prstGeom prst="rect">
            <a:avLst/>
          </a:prstGeom>
        </p:spPr>
        <p:txBody>
          <a:bodyPr wrap="square">
            <a:spAutoFit/>
          </a:bodyPr>
          <a:lstStyle/>
          <a:p>
            <a:r>
              <a:rPr lang="el-GR" dirty="0"/>
              <a:t>Η παρουσία στα </a:t>
            </a:r>
            <a:r>
              <a:rPr lang="en-US" dirty="0"/>
              <a:t>Social M</a:t>
            </a:r>
            <a:r>
              <a:rPr lang="el-GR" dirty="0"/>
              <a:t>edia δεν αφορά μόνο στην ενημέρωση για τα νέα προϊόντα αλλά και στην προβολή της προσωπικότητας της επιχείρησης και της ανθρώπινης ύπαρξης πίσω από αυτή. Είναι σημαντικό λοιπόν ο διαχειριστής των </a:t>
            </a:r>
            <a:r>
              <a:rPr lang="en-US" dirty="0"/>
              <a:t>Social M</a:t>
            </a:r>
            <a:r>
              <a:rPr lang="el-GR" dirty="0"/>
              <a:t>edia.</a:t>
            </a:r>
          </a:p>
        </p:txBody>
      </p:sp>
      <p:sp>
        <p:nvSpPr>
          <p:cNvPr id="4" name="Ορθογώνιο 3">
            <a:extLst>
              <a:ext uri="{FF2B5EF4-FFF2-40B4-BE49-F238E27FC236}">
                <a16:creationId xmlns:a16="http://schemas.microsoft.com/office/drawing/2014/main" id="{528D651C-29BF-4986-A0D4-7B60465E21C4}"/>
              </a:ext>
            </a:extLst>
          </p:cNvPr>
          <p:cNvSpPr/>
          <p:nvPr/>
        </p:nvSpPr>
        <p:spPr>
          <a:xfrm>
            <a:off x="459552" y="2300033"/>
            <a:ext cx="3976894" cy="2031325"/>
          </a:xfrm>
          <a:prstGeom prst="rect">
            <a:avLst/>
          </a:prstGeom>
        </p:spPr>
        <p:txBody>
          <a:bodyPr wrap="square">
            <a:spAutoFit/>
          </a:bodyPr>
          <a:lstStyle/>
          <a:p>
            <a:pPr marL="285750" indent="-285750" algn="just">
              <a:buFont typeface="Arial" panose="020B0604020202020204" pitchFamily="34" charset="0"/>
              <a:buChar char="•"/>
            </a:pPr>
            <a:r>
              <a:rPr lang="el-GR" dirty="0"/>
              <a:t>Να απαντά στα σχόλια των πελατών άμεσα όταν η εμπειρία είναι πρόσφατη ώστε να μπορεί να επαναληφθεί. Η ετοιμότητα ως προς τις απαντήσεις πρέπει να είναι ίδια ακόμη και στην περίπτωση ανάγκης διαχείρισης αρνητικών σχολίων.</a:t>
            </a:r>
          </a:p>
        </p:txBody>
      </p:sp>
      <p:grpSp>
        <p:nvGrpSpPr>
          <p:cNvPr id="8" name="Ομάδα 7">
            <a:extLst>
              <a:ext uri="{FF2B5EF4-FFF2-40B4-BE49-F238E27FC236}">
                <a16:creationId xmlns:a16="http://schemas.microsoft.com/office/drawing/2014/main" id="{CE5AFE51-7DD4-4310-8345-7ABD743A4318}"/>
              </a:ext>
            </a:extLst>
          </p:cNvPr>
          <p:cNvGrpSpPr/>
          <p:nvPr/>
        </p:nvGrpSpPr>
        <p:grpSpPr>
          <a:xfrm>
            <a:off x="4760429" y="2060848"/>
            <a:ext cx="3384376" cy="3518462"/>
            <a:chOff x="4760429" y="2060848"/>
            <a:chExt cx="3384376" cy="3518462"/>
          </a:xfrm>
        </p:grpSpPr>
        <p:pic>
          <p:nvPicPr>
            <p:cNvPr id="3" name="Εικόνα 2">
              <a:extLst>
                <a:ext uri="{FF2B5EF4-FFF2-40B4-BE49-F238E27FC236}">
                  <a16:creationId xmlns:a16="http://schemas.microsoft.com/office/drawing/2014/main" id="{6DE59161-C582-4E96-83B2-B4D9B0651186}"/>
                </a:ext>
              </a:extLst>
            </p:cNvPr>
            <p:cNvPicPr>
              <a:picLocks noChangeAspect="1"/>
            </p:cNvPicPr>
            <p:nvPr/>
          </p:nvPicPr>
          <p:blipFill rotWithShape="1">
            <a:blip r:embed="rId8"/>
            <a:srcRect l="35825" t="40733" r="42125" b="21324"/>
            <a:stretch/>
          </p:blipFill>
          <p:spPr>
            <a:xfrm>
              <a:off x="4760429" y="2060848"/>
              <a:ext cx="3384376" cy="3518462"/>
            </a:xfrm>
            <a:prstGeom prst="rect">
              <a:avLst/>
            </a:prstGeom>
          </p:spPr>
        </p:pic>
        <p:sp>
          <p:nvSpPr>
            <p:cNvPr id="26" name="Οβάλ 25">
              <a:extLst>
                <a:ext uri="{FF2B5EF4-FFF2-40B4-BE49-F238E27FC236}">
                  <a16:creationId xmlns:a16="http://schemas.microsoft.com/office/drawing/2014/main" id="{9CAB6095-BF9D-4728-AB6B-04F09D0759CF}"/>
                </a:ext>
              </a:extLst>
            </p:cNvPr>
            <p:cNvSpPr/>
            <p:nvPr/>
          </p:nvSpPr>
          <p:spPr>
            <a:xfrm>
              <a:off x="4795032" y="4811916"/>
              <a:ext cx="3089336" cy="705316"/>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EED5ED26-E8BB-45FB-9842-B11E6E933F21}"/>
                </a:ext>
              </a:extLst>
            </p:cNvPr>
            <p:cNvSpPr txBox="1"/>
            <p:nvPr/>
          </p:nvSpPr>
          <p:spPr>
            <a:xfrm>
              <a:off x="5076056" y="2282649"/>
              <a:ext cx="2708788" cy="584775"/>
            </a:xfrm>
            <a:prstGeom prst="rect">
              <a:avLst/>
            </a:prstGeom>
            <a:solidFill>
              <a:srgbClr val="99FF33"/>
            </a:solidFill>
            <a:ln>
              <a:solidFill>
                <a:srgbClr val="66FF33"/>
              </a:solidFill>
            </a:ln>
          </p:spPr>
          <p:txBody>
            <a:bodyPr wrap="square" rtlCol="0">
              <a:spAutoFit/>
            </a:bodyPr>
            <a:lstStyle/>
            <a:p>
              <a:r>
                <a:rPr lang="el-GR" sz="1600" dirty="0">
                  <a:solidFill>
                    <a:srgbClr val="008000"/>
                  </a:solidFill>
                </a:rPr>
                <a:t>Άμεση Απάντηση Διαχειριστή σελίδας στο </a:t>
              </a:r>
              <a:r>
                <a:rPr lang="ca-ES-valencia" sz="1600" dirty="0">
                  <a:solidFill>
                    <a:srgbClr val="008000"/>
                  </a:solidFill>
                </a:rPr>
                <a:t>FaceBook</a:t>
              </a:r>
              <a:endParaRPr lang="el-GR" sz="1600" dirty="0">
                <a:solidFill>
                  <a:srgbClr val="008000"/>
                </a:solidFill>
              </a:endParaRPr>
            </a:p>
          </p:txBody>
        </p:sp>
        <p:pic>
          <p:nvPicPr>
            <p:cNvPr id="7" name="Εικόνα 6">
              <a:extLst>
                <a:ext uri="{FF2B5EF4-FFF2-40B4-BE49-F238E27FC236}">
                  <a16:creationId xmlns:a16="http://schemas.microsoft.com/office/drawing/2014/main" id="{332B4FBF-1EAE-442C-B6AB-EB6BE797F5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33643">
              <a:off x="4843425" y="3448393"/>
              <a:ext cx="2196214" cy="648000"/>
            </a:xfrm>
            <a:prstGeom prst="rect">
              <a:avLst/>
            </a:prstGeom>
          </p:spPr>
        </p:pic>
      </p:grpSp>
    </p:spTree>
    <p:extLst>
      <p:ext uri="{BB962C8B-B14F-4D97-AF65-F5344CB8AC3E}">
        <p14:creationId xmlns:p14="http://schemas.microsoft.com/office/powerpoint/2010/main" val="2979020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7"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Ορθογώνιο 1">
            <a:extLst>
              <a:ext uri="{FF2B5EF4-FFF2-40B4-BE49-F238E27FC236}">
                <a16:creationId xmlns:a16="http://schemas.microsoft.com/office/drawing/2014/main" id="{EC5D4E4B-F902-4E5E-99BC-5826BF37223F}"/>
              </a:ext>
            </a:extLst>
          </p:cNvPr>
          <p:cNvSpPr/>
          <p:nvPr/>
        </p:nvSpPr>
        <p:spPr>
          <a:xfrm>
            <a:off x="591068" y="851828"/>
            <a:ext cx="7416824" cy="923330"/>
          </a:xfrm>
          <a:prstGeom prst="rect">
            <a:avLst/>
          </a:prstGeom>
        </p:spPr>
        <p:txBody>
          <a:bodyPr wrap="square">
            <a:spAutoFit/>
          </a:bodyPr>
          <a:lstStyle/>
          <a:p>
            <a:pPr marL="285750" indent="-285750" algn="just">
              <a:buFont typeface="Arial" panose="020B0604020202020204" pitchFamily="34" charset="0"/>
              <a:buChar char="•"/>
            </a:pPr>
            <a:r>
              <a:rPr lang="el-GR" b="1" i="1" dirty="0"/>
              <a:t>Κίνητρα:</a:t>
            </a:r>
            <a:r>
              <a:rPr lang="el-GR" dirty="0"/>
              <a:t> Παρά το γεγονός ότι οι προσφορές είναι πάντοτε δελεαστικές θα πρέπει να στοχεύουν στη δημιουργία πιστών πελατών που έρχονται στην επιχείρηση χάρη στην φιλοσοφία της και όχι λόγω των προσφορών. </a:t>
            </a:r>
          </a:p>
        </p:txBody>
      </p:sp>
      <p:sp>
        <p:nvSpPr>
          <p:cNvPr id="4" name="TextBox 3">
            <a:extLst>
              <a:ext uri="{FF2B5EF4-FFF2-40B4-BE49-F238E27FC236}">
                <a16:creationId xmlns:a16="http://schemas.microsoft.com/office/drawing/2014/main" id="{102BC1A7-1175-49E7-860D-EBBA2740E6E8}"/>
              </a:ext>
            </a:extLst>
          </p:cNvPr>
          <p:cNvSpPr txBox="1"/>
          <p:nvPr/>
        </p:nvSpPr>
        <p:spPr>
          <a:xfrm>
            <a:off x="3057417" y="1978819"/>
            <a:ext cx="2957158" cy="1569660"/>
          </a:xfrm>
          <a:prstGeom prst="rect">
            <a:avLst/>
          </a:prstGeom>
          <a:noFill/>
        </p:spPr>
        <p:txBody>
          <a:bodyPr wrap="square" rtlCol="0">
            <a:spAutoFit/>
          </a:bodyPr>
          <a:lstStyle/>
          <a:p>
            <a:pPr algn="just"/>
            <a:r>
              <a:rPr lang="el-GR" sz="1600" b="1" i="1" dirty="0"/>
              <a:t>Η εταιρία</a:t>
            </a:r>
            <a:r>
              <a:rPr lang="en-US" sz="1600" b="1" i="1" dirty="0"/>
              <a:t> Cap-Cap</a:t>
            </a:r>
            <a:r>
              <a:rPr lang="el-GR" sz="1600" b="1" i="1" dirty="0"/>
              <a:t> προσελκύει τους πελάτες με γλυκά εμπνευσμένα από παραμύθια,</a:t>
            </a:r>
            <a:r>
              <a:rPr lang="en-US" sz="1600" b="1" i="1" dirty="0"/>
              <a:t> </a:t>
            </a:r>
            <a:r>
              <a:rPr lang="el-GR" sz="1600" b="1" i="1" dirty="0"/>
              <a:t>βιβλία, ταινίες, τηλεοπτικές σειρές, ηλεκτρονικά παιχνίδια διοργανώνοντας σχετικά </a:t>
            </a:r>
            <a:r>
              <a:rPr lang="ca-ES-valencia" sz="1600" b="1" i="1" dirty="0"/>
              <a:t>events</a:t>
            </a:r>
            <a:endParaRPr lang="el-GR" sz="1600" b="1" i="1" dirty="0"/>
          </a:p>
        </p:txBody>
      </p:sp>
      <p:pic>
        <p:nvPicPr>
          <p:cNvPr id="6" name="Εικόνα 5">
            <a:extLst>
              <a:ext uri="{FF2B5EF4-FFF2-40B4-BE49-F238E27FC236}">
                <a16:creationId xmlns:a16="http://schemas.microsoft.com/office/drawing/2014/main" id="{850A8988-2170-4C00-9762-593DF4D8011D}"/>
              </a:ext>
            </a:extLst>
          </p:cNvPr>
          <p:cNvPicPr>
            <a:picLocks noChangeAspect="1"/>
          </p:cNvPicPr>
          <p:nvPr/>
        </p:nvPicPr>
        <p:blipFill rotWithShape="1">
          <a:blip r:embed="rId12"/>
          <a:srcRect l="45670" t="33055" r="27951" b="11176"/>
          <a:stretch/>
        </p:blipFill>
        <p:spPr>
          <a:xfrm>
            <a:off x="3336218" y="3613755"/>
            <a:ext cx="2412146" cy="3080978"/>
          </a:xfrm>
          <a:prstGeom prst="rect">
            <a:avLst/>
          </a:prstGeom>
        </p:spPr>
      </p:pic>
      <p:pic>
        <p:nvPicPr>
          <p:cNvPr id="7" name="cap_cap">
            <a:hlinkClick r:id="" action="ppaction://media"/>
            <a:extLst>
              <a:ext uri="{FF2B5EF4-FFF2-40B4-BE49-F238E27FC236}">
                <a16:creationId xmlns:a16="http://schemas.microsoft.com/office/drawing/2014/main" id="{48CF4694-CD62-4B59-BD16-89EFA561AD5C}"/>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61264" y="1917258"/>
            <a:ext cx="2213651" cy="3816000"/>
          </a:xfrm>
          <a:prstGeom prst="rect">
            <a:avLst/>
          </a:prstGeom>
        </p:spPr>
      </p:pic>
      <p:pic>
        <p:nvPicPr>
          <p:cNvPr id="8" name="cap_cap2">
            <a:hlinkClick r:id="" action="ppaction://media"/>
            <a:extLst>
              <a:ext uri="{FF2B5EF4-FFF2-40B4-BE49-F238E27FC236}">
                <a16:creationId xmlns:a16="http://schemas.microsoft.com/office/drawing/2014/main" id="{87F054A1-BC15-4DDF-ACBB-D02787D241C4}"/>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161962" y="1854349"/>
            <a:ext cx="2658975" cy="4356000"/>
          </a:xfrm>
          <a:prstGeom prst="rect">
            <a:avLst/>
          </a:prstGeom>
        </p:spPr>
      </p:pic>
      <p:sp>
        <p:nvSpPr>
          <p:cNvPr id="9" name="TextBox 8">
            <a:extLst>
              <a:ext uri="{FF2B5EF4-FFF2-40B4-BE49-F238E27FC236}">
                <a16:creationId xmlns:a16="http://schemas.microsoft.com/office/drawing/2014/main" id="{BB3D551F-2EF1-44AD-9557-BE6D00511CEA}"/>
              </a:ext>
            </a:extLst>
          </p:cNvPr>
          <p:cNvSpPr txBox="1"/>
          <p:nvPr/>
        </p:nvSpPr>
        <p:spPr>
          <a:xfrm>
            <a:off x="482477" y="5761777"/>
            <a:ext cx="2224923" cy="369332"/>
          </a:xfrm>
          <a:prstGeom prst="rect">
            <a:avLst/>
          </a:prstGeom>
          <a:noFill/>
        </p:spPr>
        <p:txBody>
          <a:bodyPr wrap="square" rtlCol="0">
            <a:spAutoFit/>
          </a:bodyPr>
          <a:lstStyle/>
          <a:p>
            <a:r>
              <a:rPr lang="el-GR" b="1" i="1" dirty="0"/>
              <a:t>Βιβλιοπαρουσίαση</a:t>
            </a:r>
          </a:p>
        </p:txBody>
      </p:sp>
      <p:sp>
        <p:nvSpPr>
          <p:cNvPr id="10" name="TextBox 9">
            <a:extLst>
              <a:ext uri="{FF2B5EF4-FFF2-40B4-BE49-F238E27FC236}">
                <a16:creationId xmlns:a16="http://schemas.microsoft.com/office/drawing/2014/main" id="{837D7E47-CA70-4BD8-AC07-48EA22A21397}"/>
              </a:ext>
            </a:extLst>
          </p:cNvPr>
          <p:cNvSpPr txBox="1"/>
          <p:nvPr/>
        </p:nvSpPr>
        <p:spPr>
          <a:xfrm>
            <a:off x="6014575" y="6135143"/>
            <a:ext cx="3507866" cy="369332"/>
          </a:xfrm>
          <a:prstGeom prst="rect">
            <a:avLst/>
          </a:prstGeom>
          <a:noFill/>
        </p:spPr>
        <p:txBody>
          <a:bodyPr wrap="square" rtlCol="0">
            <a:spAutoFit/>
          </a:bodyPr>
          <a:lstStyle/>
          <a:p>
            <a:r>
              <a:rPr lang="el-GR" b="1" i="1" dirty="0"/>
              <a:t>4</a:t>
            </a:r>
            <a:r>
              <a:rPr lang="el-GR" b="1" i="1" baseline="30000" dirty="0"/>
              <a:t>η</a:t>
            </a:r>
            <a:r>
              <a:rPr lang="el-GR" b="1" i="1" dirty="0"/>
              <a:t> Σεζόν του </a:t>
            </a:r>
            <a:r>
              <a:rPr lang="ca-ES-valencia" b="1" i="1" dirty="0"/>
              <a:t>Stranger Things</a:t>
            </a:r>
            <a:endParaRPr lang="el-GR" b="1" i="1" dirty="0"/>
          </a:p>
        </p:txBody>
      </p:sp>
      <p:sp>
        <p:nvSpPr>
          <p:cNvPr id="11" name="Οβάλ 10">
            <a:extLst>
              <a:ext uri="{FF2B5EF4-FFF2-40B4-BE49-F238E27FC236}">
                <a16:creationId xmlns:a16="http://schemas.microsoft.com/office/drawing/2014/main" id="{06B56CCC-A4E2-4E2D-804E-DC8EE732E135}"/>
              </a:ext>
            </a:extLst>
          </p:cNvPr>
          <p:cNvSpPr/>
          <p:nvPr/>
        </p:nvSpPr>
        <p:spPr>
          <a:xfrm>
            <a:off x="3267569" y="3508209"/>
            <a:ext cx="2678357" cy="888633"/>
          </a:xfrm>
          <a:prstGeom prst="ellipse">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8" name="Ευθεία γραμμή σύνδεσης 17">
            <a:extLst>
              <a:ext uri="{FF2B5EF4-FFF2-40B4-BE49-F238E27FC236}">
                <a16:creationId xmlns:a16="http://schemas.microsoft.com/office/drawing/2014/main" id="{98532784-0981-4B53-8352-E67955D2E426}"/>
              </a:ext>
            </a:extLst>
          </p:cNvPr>
          <p:cNvCxnSpPr/>
          <p:nvPr/>
        </p:nvCxnSpPr>
        <p:spPr>
          <a:xfrm>
            <a:off x="3438395" y="4005064"/>
            <a:ext cx="1327772" cy="0"/>
          </a:xfrm>
          <a:prstGeom prst="line">
            <a:avLst/>
          </a:prstGeom>
          <a:ln w="3810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99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20" fill="hold"/>
                                        <p:tgtEl>
                                          <p:spTgt spid="7"/>
                                        </p:tgtEl>
                                      </p:cBhvr>
                                    </p:cmd>
                                  </p:childTnLst>
                                </p:cTn>
                              </p:par>
                              <p:par>
                                <p:cTn id="7" presetID="1" presetClass="mediacall" presetSubtype="0" fill="hold" nodeType="withEffect">
                                  <p:stCondLst>
                                    <p:cond delay="39380"/>
                                  </p:stCondLst>
                                  <p:childTnLst>
                                    <p:cmd type="call" cmd="playFrom(0.0)">
                                      <p:cBhvr>
                                        <p:cTn id="8" dur="17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after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l-GR" sz="3200" b="1" dirty="0">
                  <a:solidFill>
                    <a:schemeClr val="bg1"/>
                  </a:solidFill>
                </a:rPr>
                <a:t>6</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Ορθογώνιο 1">
            <a:extLst>
              <a:ext uri="{FF2B5EF4-FFF2-40B4-BE49-F238E27FC236}">
                <a16:creationId xmlns:a16="http://schemas.microsoft.com/office/drawing/2014/main" id="{E47C6CD3-17FD-40C1-ACD5-D6270EE7BC72}"/>
              </a:ext>
            </a:extLst>
          </p:cNvPr>
          <p:cNvSpPr/>
          <p:nvPr/>
        </p:nvSpPr>
        <p:spPr>
          <a:xfrm>
            <a:off x="668788" y="1059508"/>
            <a:ext cx="7632848" cy="1200329"/>
          </a:xfrm>
          <a:prstGeom prst="rect">
            <a:avLst/>
          </a:prstGeom>
        </p:spPr>
        <p:txBody>
          <a:bodyPr wrap="square">
            <a:spAutoFit/>
          </a:bodyPr>
          <a:lstStyle/>
          <a:p>
            <a:pPr marL="285750" indent="-285750" algn="just">
              <a:buFont typeface="Arial" panose="020B0604020202020204" pitchFamily="34" charset="0"/>
              <a:buChar char="•"/>
            </a:pPr>
            <a:r>
              <a:rPr lang="el-GR" b="1" i="1" dirty="0"/>
              <a:t>Ωράριο λειτουργίας: </a:t>
            </a:r>
            <a:r>
              <a:rPr lang="el-GR" dirty="0"/>
              <a:t>Οι ώρες λειτουργίας της επιχείρησης θα πρέπει να αναφέρονται ώστε οι δυνητικοί πελάτες να μην χρειάζονται να επισκεφθούν την επίσημη ιστοσελίδα ή να επικοινωνήσουν με την επιχείρηση. </a:t>
            </a:r>
          </a:p>
        </p:txBody>
      </p:sp>
      <p:pic>
        <p:nvPicPr>
          <p:cNvPr id="4" name="Εικόνα 3">
            <a:extLst>
              <a:ext uri="{FF2B5EF4-FFF2-40B4-BE49-F238E27FC236}">
                <a16:creationId xmlns:a16="http://schemas.microsoft.com/office/drawing/2014/main" id="{7896689D-A11E-48AE-9E82-BFDA0E8D7D01}"/>
              </a:ext>
            </a:extLst>
          </p:cNvPr>
          <p:cNvPicPr>
            <a:picLocks noChangeAspect="1"/>
          </p:cNvPicPr>
          <p:nvPr/>
        </p:nvPicPr>
        <p:blipFill rotWithShape="1">
          <a:blip r:embed="rId8"/>
          <a:srcRect l="27163" t="14165" r="27163" b="11175"/>
          <a:stretch/>
        </p:blipFill>
        <p:spPr>
          <a:xfrm>
            <a:off x="2454059" y="2140322"/>
            <a:ext cx="4176464" cy="4124600"/>
          </a:xfrm>
          <a:prstGeom prst="rect">
            <a:avLst/>
          </a:prstGeom>
        </p:spPr>
      </p:pic>
    </p:spTree>
    <p:extLst>
      <p:ext uri="{BB962C8B-B14F-4D97-AF65-F5344CB8AC3E}">
        <p14:creationId xmlns:p14="http://schemas.microsoft.com/office/powerpoint/2010/main" val="44200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5"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89FE607A-228C-4E84-AD68-5DD85DA56E03}"/>
              </a:ext>
            </a:extLst>
          </p:cNvPr>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Ορθογώνιο 4">
            <a:extLst>
              <a:ext uri="{FF2B5EF4-FFF2-40B4-BE49-F238E27FC236}">
                <a16:creationId xmlns:a16="http://schemas.microsoft.com/office/drawing/2014/main" id="{57121DF1-527C-4572-826B-9284771864D5}"/>
              </a:ext>
            </a:extLst>
          </p:cNvPr>
          <p:cNvSpPr/>
          <p:nvPr/>
        </p:nvSpPr>
        <p:spPr>
          <a:xfrm>
            <a:off x="214282" y="972546"/>
            <a:ext cx="8404735" cy="4524315"/>
          </a:xfrm>
          <a:prstGeom prst="rect">
            <a:avLst/>
          </a:prstGeom>
        </p:spPr>
        <p:txBody>
          <a:bodyPr wrap="square">
            <a:spAutoFit/>
          </a:bodyPr>
          <a:lstStyle/>
          <a:p>
            <a:pPr marL="285750" indent="-285750" algn="just">
              <a:buFont typeface="Arial" panose="020B0604020202020204" pitchFamily="34" charset="0"/>
              <a:buChar char="•"/>
            </a:pPr>
            <a:r>
              <a:rPr lang="el-GR" b="1" dirty="0">
                <a:latin typeface="Nunito"/>
              </a:rPr>
              <a:t>Διαμοιρασμός του UGC και των κριτικών πελατών:</a:t>
            </a:r>
          </a:p>
          <a:p>
            <a:pPr algn="just"/>
            <a:r>
              <a:rPr lang="el-GR" dirty="0"/>
              <a:t>Το περιεχόμενο που δημιουργείται από κάθε χρήστη (U</a:t>
            </a:r>
            <a:r>
              <a:rPr lang="ca-ES-valencia" dirty="0"/>
              <a:t>ser </a:t>
            </a:r>
            <a:r>
              <a:rPr lang="el-GR" dirty="0"/>
              <a:t>G</a:t>
            </a:r>
            <a:r>
              <a:rPr lang="ca-ES-valencia" dirty="0"/>
              <a:t>enerated </a:t>
            </a:r>
            <a:r>
              <a:rPr lang="el-GR" dirty="0"/>
              <a:t>C</a:t>
            </a:r>
            <a:r>
              <a:rPr lang="ca-ES-valencia" dirty="0"/>
              <a:t>ontent</a:t>
            </a:r>
            <a:r>
              <a:rPr lang="el-GR" dirty="0"/>
              <a:t>) καθώς και κάθε άλλη μορφή περιεχομένου που δημιουργούν οι πελάτες για την επιχείρησή σας επηρεάζει το 79% των ανθρώπων ως προς τις αποφάσεις αγοράς τους και μπορείτε να το χρησιμοποιήσετε ως κοινωνική απόδειξη για να προσελκύσετε νέους πελάτες</a:t>
            </a:r>
            <a:r>
              <a:rPr lang="el-GR" dirty="0">
                <a:solidFill>
                  <a:srgbClr val="696687"/>
                </a:solidFill>
                <a:latin typeface="Rubik"/>
              </a:rPr>
              <a:t>.</a:t>
            </a:r>
            <a:endParaRPr lang="en-US" dirty="0">
              <a:solidFill>
                <a:srgbClr val="696687"/>
              </a:solidFill>
              <a:latin typeface="Rubik"/>
            </a:endParaRPr>
          </a:p>
          <a:p>
            <a:pPr algn="just"/>
            <a:endParaRPr lang="en-US" b="0" i="0" dirty="0">
              <a:solidFill>
                <a:srgbClr val="696687"/>
              </a:solidFill>
              <a:effectLst/>
              <a:latin typeface="Rubik"/>
            </a:endParaRPr>
          </a:p>
          <a:p>
            <a:r>
              <a:rPr lang="el-GR" b="1" i="1" dirty="0"/>
              <a:t>Τύποι </a:t>
            </a:r>
            <a:r>
              <a:rPr lang="en-US" b="1" i="1" dirty="0"/>
              <a:t>User-generated content</a:t>
            </a:r>
          </a:p>
          <a:p>
            <a:pPr marL="742950" lvl="1" indent="-285750">
              <a:buFont typeface="Wingdings" panose="05000000000000000000" pitchFamily="2" charset="2"/>
              <a:buChar char="ü"/>
            </a:pPr>
            <a:r>
              <a:rPr lang="el-GR" dirty="0"/>
              <a:t>Εικόνες</a:t>
            </a:r>
          </a:p>
          <a:p>
            <a:pPr marL="742950" lvl="1" indent="-285750">
              <a:buFont typeface="Wingdings" panose="05000000000000000000" pitchFamily="2" charset="2"/>
              <a:buChar char="ü"/>
            </a:pPr>
            <a:r>
              <a:rPr lang="el-GR" dirty="0"/>
              <a:t>Βίντεο</a:t>
            </a:r>
          </a:p>
          <a:p>
            <a:pPr marL="742950" lvl="1" indent="-285750">
              <a:buFont typeface="Wingdings" panose="05000000000000000000" pitchFamily="2" charset="2"/>
              <a:buChar char="ü"/>
            </a:pPr>
            <a:r>
              <a:rPr lang="en-US" dirty="0"/>
              <a:t>Social Media content (</a:t>
            </a:r>
            <a:r>
              <a:rPr lang="el-GR" dirty="0"/>
              <a:t>π.χ. ένα </a:t>
            </a:r>
            <a:r>
              <a:rPr lang="en-US" dirty="0"/>
              <a:t>tweet)</a:t>
            </a:r>
          </a:p>
          <a:p>
            <a:pPr marL="742950" lvl="1" indent="-285750">
              <a:buFont typeface="Wingdings" panose="05000000000000000000" pitchFamily="2" charset="2"/>
              <a:buChar char="ü"/>
            </a:pPr>
            <a:r>
              <a:rPr lang="en-US" dirty="0"/>
              <a:t>Testimonials</a:t>
            </a:r>
          </a:p>
          <a:p>
            <a:pPr marL="742950" lvl="1" indent="-285750">
              <a:buFont typeface="Wingdings" panose="05000000000000000000" pitchFamily="2" charset="2"/>
              <a:buChar char="ü"/>
            </a:pPr>
            <a:r>
              <a:rPr lang="el-GR" dirty="0"/>
              <a:t>Κριτικές προϊόντων</a:t>
            </a:r>
          </a:p>
          <a:p>
            <a:pPr marL="742950" lvl="1" indent="-285750">
              <a:buFont typeface="Wingdings" panose="05000000000000000000" pitchFamily="2" charset="2"/>
              <a:buChar char="ü"/>
            </a:pPr>
            <a:r>
              <a:rPr lang="en-US" dirty="0"/>
              <a:t>Live streams</a:t>
            </a:r>
          </a:p>
          <a:p>
            <a:pPr marL="742950" lvl="1" indent="-285750">
              <a:buFont typeface="Wingdings" panose="05000000000000000000" pitchFamily="2" charset="2"/>
              <a:buChar char="ü"/>
            </a:pPr>
            <a:r>
              <a:rPr lang="en-US" dirty="0"/>
              <a:t>Blog posts</a:t>
            </a:r>
          </a:p>
          <a:p>
            <a:pPr marL="742950" lvl="1" indent="-285750">
              <a:buFont typeface="Wingdings" panose="05000000000000000000" pitchFamily="2" charset="2"/>
              <a:buChar char="ü"/>
            </a:pPr>
            <a:r>
              <a:rPr lang="en-US" dirty="0" err="1"/>
              <a:t>Youtube</a:t>
            </a:r>
            <a:r>
              <a:rPr lang="en-US" dirty="0"/>
              <a:t> content</a:t>
            </a:r>
          </a:p>
          <a:p>
            <a:pPr algn="just"/>
            <a:endParaRPr lang="el-GR" b="0" i="0" dirty="0">
              <a:solidFill>
                <a:srgbClr val="696687"/>
              </a:solidFill>
              <a:effectLst/>
              <a:latin typeface="Rubik"/>
            </a:endParaRPr>
          </a:p>
        </p:txBody>
      </p:sp>
      <p:pic>
        <p:nvPicPr>
          <p:cNvPr id="2" name="ugc">
            <a:hlinkClick r:id="" action="ppaction://media"/>
            <a:extLst>
              <a:ext uri="{FF2B5EF4-FFF2-40B4-BE49-F238E27FC236}">
                <a16:creationId xmlns:a16="http://schemas.microsoft.com/office/drawing/2014/main" id="{2D79DD3D-0D1D-4BF5-8413-ECF14AD29F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270448" y="2586198"/>
            <a:ext cx="2508116" cy="3744000"/>
          </a:xfrm>
          <a:prstGeom prst="rect">
            <a:avLst/>
          </a:prstGeom>
        </p:spPr>
      </p:pic>
    </p:spTree>
    <p:extLst>
      <p:ext uri="{BB962C8B-B14F-4D97-AF65-F5344CB8AC3E}">
        <p14:creationId xmlns:p14="http://schemas.microsoft.com/office/powerpoint/2010/main" val="171649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52316"/>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sz="16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8</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1198A235-F92A-4294-8564-8CAB29177B4B}"/>
              </a:ext>
            </a:extLst>
          </p:cNvPr>
          <p:cNvSpPr/>
          <p:nvPr/>
        </p:nvSpPr>
        <p:spPr>
          <a:xfrm>
            <a:off x="225345" y="1041103"/>
            <a:ext cx="5058642" cy="5355312"/>
          </a:xfrm>
          <a:prstGeom prst="rect">
            <a:avLst/>
          </a:prstGeom>
        </p:spPr>
        <p:txBody>
          <a:bodyPr wrap="square">
            <a:spAutoFit/>
          </a:bodyPr>
          <a:lstStyle/>
          <a:p>
            <a:pPr marL="285750" indent="-285750" algn="just">
              <a:buFont typeface="Arial" panose="020B0604020202020204" pitchFamily="34" charset="0"/>
              <a:buChar char="•"/>
            </a:pPr>
            <a:r>
              <a:rPr lang="el-GR" b="1" dirty="0"/>
              <a:t>Δείξτε τους υπαλλήλους της επιχείρησης: </a:t>
            </a:r>
            <a:r>
              <a:rPr lang="el-GR" dirty="0"/>
              <a:t>επισημάνετε το προσωπικό σας σε αναρτήσεις στα μέσα κοινωνικής δικτύωσης και αναδείξτε τις δεξιότητές τους.</a:t>
            </a:r>
          </a:p>
          <a:p>
            <a:pPr algn="just"/>
            <a:endParaRPr lang="el-GR" dirty="0"/>
          </a:p>
          <a:p>
            <a:pPr marL="285750" indent="-285750" algn="just">
              <a:buFont typeface="Arial" panose="020B0604020202020204" pitchFamily="34" charset="0"/>
              <a:buChar char="•"/>
            </a:pPr>
            <a:r>
              <a:rPr lang="el-GR" b="1" dirty="0"/>
              <a:t>Ετικέτες τοποθεσίας σε αναρτήσεις μέσων κοινωνικής δικτύωσης: </a:t>
            </a:r>
            <a:r>
              <a:rPr lang="el-GR" dirty="0"/>
              <a:t>Προσθέτοντας τις ετικέτες τοποθεσίας της επιχείρησης σε αναρτήσεις στα μέσα κοινωνικής δικτύωσης, ώστε να βελτιώσετε την προβολή της επιχείρησής σας και θα βοηθήσετε τους υποψήφιους πελάτες να σας βρουν.</a:t>
            </a:r>
          </a:p>
          <a:p>
            <a:pPr algn="just"/>
            <a:endParaRPr lang="el-GR" dirty="0"/>
          </a:p>
          <a:p>
            <a:pPr marL="285750" indent="-285750" algn="just">
              <a:buFont typeface="Arial" panose="020B0604020202020204" pitchFamily="34" charset="0"/>
              <a:buChar char="•"/>
            </a:pPr>
            <a:r>
              <a:rPr lang="en-US" b="1" i="1" dirty="0"/>
              <a:t>H</a:t>
            </a:r>
            <a:r>
              <a:rPr lang="el-GR" b="1" i="1" dirty="0" err="1"/>
              <a:t>ashtags</a:t>
            </a:r>
            <a:r>
              <a:rPr lang="el-GR" b="1" i="1" dirty="0"/>
              <a:t>:</a:t>
            </a:r>
            <a:r>
              <a:rPr lang="el-GR" dirty="0"/>
              <a:t> Χρησιμοποιήστε ήδη «δημοφιλή </a:t>
            </a:r>
            <a:r>
              <a:rPr lang="el-GR" dirty="0" err="1"/>
              <a:t>hashtags</a:t>
            </a:r>
            <a:r>
              <a:rPr lang="el-GR" dirty="0"/>
              <a:t>» (</a:t>
            </a:r>
            <a:r>
              <a:rPr lang="el-GR" b="1" i="1" dirty="0"/>
              <a:t>δηλαδή σχετικά με το δικό σας περιεχόμενο δημοφιλή θέματα</a:t>
            </a:r>
            <a:r>
              <a:rPr lang="el-GR" dirty="0"/>
              <a:t>)στις αναρτήσεις σας στα μέσα κοινωνικής δικτύωσης ώστε να αυξήσετε τις προβολές σας και να καλύψετε ένα ευρύτερο κοινό. </a:t>
            </a:r>
          </a:p>
        </p:txBody>
      </p:sp>
      <p:grpSp>
        <p:nvGrpSpPr>
          <p:cNvPr id="9" name="Ομάδα 8">
            <a:extLst>
              <a:ext uri="{FF2B5EF4-FFF2-40B4-BE49-F238E27FC236}">
                <a16:creationId xmlns:a16="http://schemas.microsoft.com/office/drawing/2014/main" id="{2F123212-1C6D-4EA3-BD61-B4CA86F97071}"/>
              </a:ext>
            </a:extLst>
          </p:cNvPr>
          <p:cNvGrpSpPr/>
          <p:nvPr/>
        </p:nvGrpSpPr>
        <p:grpSpPr>
          <a:xfrm>
            <a:off x="5320951" y="1628800"/>
            <a:ext cx="3341240" cy="4200076"/>
            <a:chOff x="5320951" y="1628800"/>
            <a:chExt cx="3341240" cy="4200076"/>
          </a:xfrm>
        </p:grpSpPr>
        <p:pic>
          <p:nvPicPr>
            <p:cNvPr id="4" name="Εικόνα 3">
              <a:extLst>
                <a:ext uri="{FF2B5EF4-FFF2-40B4-BE49-F238E27FC236}">
                  <a16:creationId xmlns:a16="http://schemas.microsoft.com/office/drawing/2014/main" id="{AB492F29-629B-4504-A960-A44E7A42C22A}"/>
                </a:ext>
              </a:extLst>
            </p:cNvPr>
            <p:cNvPicPr>
              <a:picLocks noChangeAspect="1"/>
            </p:cNvPicPr>
            <p:nvPr/>
          </p:nvPicPr>
          <p:blipFill rotWithShape="1">
            <a:blip r:embed="rId8"/>
            <a:srcRect l="45275" t="31752" r="27163" b="10902"/>
            <a:stretch/>
          </p:blipFill>
          <p:spPr>
            <a:xfrm>
              <a:off x="5320951" y="1628800"/>
              <a:ext cx="3341240" cy="4200076"/>
            </a:xfrm>
            <a:prstGeom prst="rect">
              <a:avLst/>
            </a:prstGeom>
          </p:spPr>
        </p:pic>
        <p:pic>
          <p:nvPicPr>
            <p:cNvPr id="6" name="Εικόνα 5">
              <a:extLst>
                <a:ext uri="{FF2B5EF4-FFF2-40B4-BE49-F238E27FC236}">
                  <a16:creationId xmlns:a16="http://schemas.microsoft.com/office/drawing/2014/main" id="{0D51F003-96A1-4213-95FE-1586029BF3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855832">
              <a:off x="5330920" y="3219679"/>
              <a:ext cx="2318226" cy="684000"/>
            </a:xfrm>
            <a:prstGeom prst="rect">
              <a:avLst/>
            </a:prstGeom>
          </p:spPr>
        </p:pic>
        <p:sp>
          <p:nvSpPr>
            <p:cNvPr id="7" name="Οβάλ 6">
              <a:extLst>
                <a:ext uri="{FF2B5EF4-FFF2-40B4-BE49-F238E27FC236}">
                  <a16:creationId xmlns:a16="http://schemas.microsoft.com/office/drawing/2014/main" id="{E4D47E85-D067-40B6-9688-0F7B1D4BE7D8}"/>
                </a:ext>
              </a:extLst>
            </p:cNvPr>
            <p:cNvSpPr/>
            <p:nvPr/>
          </p:nvSpPr>
          <p:spPr>
            <a:xfrm>
              <a:off x="5364088" y="2060848"/>
              <a:ext cx="2591984" cy="384703"/>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C6177D51-5887-4BB6-AC96-1BE3D7D149E5}"/>
                </a:ext>
              </a:extLst>
            </p:cNvPr>
            <p:cNvSpPr txBox="1"/>
            <p:nvPr/>
          </p:nvSpPr>
          <p:spPr>
            <a:xfrm>
              <a:off x="5607738" y="4227784"/>
              <a:ext cx="2348334" cy="369332"/>
            </a:xfrm>
            <a:prstGeom prst="rect">
              <a:avLst/>
            </a:prstGeom>
            <a:noFill/>
          </p:spPr>
          <p:txBody>
            <a:bodyPr wrap="square" rtlCol="0">
              <a:spAutoFit/>
            </a:bodyPr>
            <a:lstStyle/>
            <a:p>
              <a:r>
                <a:rPr lang="en-US" b="1" dirty="0">
                  <a:solidFill>
                    <a:srgbClr val="66FF33"/>
                  </a:solidFill>
                </a:rPr>
                <a:t>Hashtags </a:t>
              </a:r>
              <a:r>
                <a:rPr lang="el-GR" b="1" dirty="0">
                  <a:solidFill>
                    <a:srgbClr val="66FF33"/>
                  </a:solidFill>
                </a:rPr>
                <a:t>σε ανάρτηση</a:t>
              </a:r>
            </a:p>
          </p:txBody>
        </p:sp>
      </p:grpSp>
    </p:spTree>
    <p:extLst>
      <p:ext uri="{BB962C8B-B14F-4D97-AF65-F5344CB8AC3E}">
        <p14:creationId xmlns:p14="http://schemas.microsoft.com/office/powerpoint/2010/main" val="365614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sz="16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1198A235-F92A-4294-8564-8CAB29177B4B}"/>
              </a:ext>
            </a:extLst>
          </p:cNvPr>
          <p:cNvSpPr/>
          <p:nvPr/>
        </p:nvSpPr>
        <p:spPr>
          <a:xfrm>
            <a:off x="771428" y="1101280"/>
            <a:ext cx="7601109" cy="4708981"/>
          </a:xfrm>
          <a:prstGeom prst="rect">
            <a:avLst/>
          </a:prstGeom>
        </p:spPr>
        <p:txBody>
          <a:bodyPr wrap="square">
            <a:spAutoFit/>
          </a:bodyPr>
          <a:lstStyle/>
          <a:p>
            <a:pPr algn="just"/>
            <a:endParaRPr lang="el-GR" sz="2000" dirty="0"/>
          </a:p>
          <a:p>
            <a:pPr algn="just"/>
            <a:r>
              <a:rPr lang="el-GR" sz="2000" b="1" dirty="0"/>
              <a:t>Συνεργαστείτε με </a:t>
            </a:r>
            <a:r>
              <a:rPr lang="el-GR" sz="2000" b="1" dirty="0" err="1"/>
              <a:t>influencers</a:t>
            </a:r>
            <a:r>
              <a:rPr lang="el-GR" sz="2000" b="1" dirty="0"/>
              <a:t> του </a:t>
            </a:r>
            <a:r>
              <a:rPr lang="el-GR" sz="2000" b="1" dirty="0" err="1"/>
              <a:t>Instagram</a:t>
            </a:r>
            <a:r>
              <a:rPr lang="el-GR" sz="2000" b="1" dirty="0"/>
              <a:t>: </a:t>
            </a:r>
            <a:r>
              <a:rPr lang="el-GR" sz="2000" dirty="0"/>
              <a:t>Η συνεργασία με </a:t>
            </a:r>
            <a:r>
              <a:rPr lang="el-GR" sz="2000" dirty="0" err="1"/>
              <a:t>bloggers</a:t>
            </a:r>
            <a:r>
              <a:rPr lang="el-GR" sz="2000" dirty="0"/>
              <a:t> και </a:t>
            </a:r>
            <a:r>
              <a:rPr lang="el-GR" sz="2000" dirty="0" err="1"/>
              <a:t>influencers</a:t>
            </a:r>
            <a:r>
              <a:rPr lang="el-GR" sz="2000" dirty="0"/>
              <a:t> στο </a:t>
            </a:r>
            <a:r>
              <a:rPr lang="el-GR" sz="2000" dirty="0" err="1"/>
              <a:t>Instagram</a:t>
            </a:r>
            <a:r>
              <a:rPr lang="el-GR" sz="2000" dirty="0"/>
              <a:t> είναι ένας σίγουρος τρόπος για να αυξήσετε την </a:t>
            </a:r>
            <a:r>
              <a:rPr lang="el-GR" sz="2000" dirty="0" err="1"/>
              <a:t>αναγνωρισιμότητα</a:t>
            </a:r>
            <a:r>
              <a:rPr lang="el-GR" sz="2000" dirty="0"/>
              <a:t> της επωνυμίας σας εξαιτίας των πολυάριθμων ακόλουθών τους που εμπιστεύονται τη γνώμη τους. </a:t>
            </a:r>
          </a:p>
          <a:p>
            <a:pPr algn="just"/>
            <a:endParaRPr lang="el-GR" sz="2000" dirty="0"/>
          </a:p>
          <a:p>
            <a:pPr marL="342900" indent="-342900" algn="just">
              <a:buFont typeface="Wingdings" panose="05000000000000000000" pitchFamily="2" charset="2"/>
              <a:buChar char="Ø"/>
            </a:pPr>
            <a:r>
              <a:rPr lang="el-GR" sz="2000" dirty="0"/>
              <a:t>Ένας καλός τρόπος είναι να αναζητήσετε τοπικούς παράγοντες επιρροής που ζουν στην πόλη σας ή κοντά σε αυτήν και να τους προσκαλέσετε να γνωρίσουν την επιχείρηση και τα προϊόντα της. </a:t>
            </a:r>
          </a:p>
          <a:p>
            <a:pPr algn="just"/>
            <a:endParaRPr lang="el-GR" sz="2000" dirty="0"/>
          </a:p>
          <a:p>
            <a:pPr marL="342900" indent="-342900" algn="just">
              <a:buFont typeface="Wingdings" panose="05000000000000000000" pitchFamily="2" charset="2"/>
              <a:buChar char="Ø"/>
            </a:pPr>
            <a:r>
              <a:rPr lang="el-GR" sz="2000" dirty="0"/>
              <a:t>Μπορείτε να παραγγείλετε χορηγούμενες αναρτήσεις από </a:t>
            </a:r>
            <a:r>
              <a:rPr lang="el-GR" sz="2000" dirty="0" err="1"/>
              <a:t>influencers</a:t>
            </a:r>
            <a:r>
              <a:rPr lang="el-GR" sz="2000" dirty="0"/>
              <a:t>, να τους μετατρέψετε σε πρεσβευτές της επωνυμίας σας και να τους αφήσετε να διαχειριστούν τον λογαριασμό σας στα μέσα κοινωνικής δικτύωσης δίνοντας κάποιες προσφορές.</a:t>
            </a:r>
          </a:p>
          <a:p>
            <a:pPr algn="just"/>
            <a:endParaRPr lang="el-GR" sz="2000" dirty="0"/>
          </a:p>
        </p:txBody>
      </p:sp>
    </p:spTree>
    <p:extLst>
      <p:ext uri="{BB962C8B-B14F-4D97-AF65-F5344CB8AC3E}">
        <p14:creationId xmlns:p14="http://schemas.microsoft.com/office/powerpoint/2010/main" val="370991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574678"/>
            <a:chOff x="0" y="214290"/>
            <a:chExt cx="9144000" cy="57467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sp>
        <p:nvSpPr>
          <p:cNvPr id="20" name="38 - TextBox">
            <a:extLst>
              <a:ext uri="{FF2B5EF4-FFF2-40B4-BE49-F238E27FC236}">
                <a16:creationId xmlns:a16="http://schemas.microsoft.com/office/drawing/2014/main" id="{D62D439A-DD1F-4777-B460-E91AD995D76E}"/>
              </a:ext>
            </a:extLst>
          </p:cNvPr>
          <p:cNvSpPr txBox="1"/>
          <p:nvPr/>
        </p:nvSpPr>
        <p:spPr>
          <a:xfrm>
            <a:off x="1325308" y="197879"/>
            <a:ext cx="6552728" cy="584775"/>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Μέσων Κοινωνικής Δικτύωσης στις Επιχειρήσεις</a:t>
            </a:r>
            <a:endParaRPr lang="el-GR" sz="16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Εικόνα 1">
            <a:extLst>
              <a:ext uri="{FF2B5EF4-FFF2-40B4-BE49-F238E27FC236}">
                <a16:creationId xmlns:a16="http://schemas.microsoft.com/office/drawing/2014/main" id="{9931FF85-2716-4E41-9701-F5D4CA7445C1}"/>
              </a:ext>
            </a:extLst>
          </p:cNvPr>
          <p:cNvPicPr>
            <a:picLocks noChangeAspect="1"/>
          </p:cNvPicPr>
          <p:nvPr/>
        </p:nvPicPr>
        <p:blipFill rotWithShape="1">
          <a:blip r:embed="rId8"/>
          <a:srcRect l="18500" t="30448" r="43629" b="18826"/>
          <a:stretch/>
        </p:blipFill>
        <p:spPr>
          <a:xfrm>
            <a:off x="1907704" y="873651"/>
            <a:ext cx="4392488" cy="3554574"/>
          </a:xfrm>
          <a:prstGeom prst="rect">
            <a:avLst/>
          </a:prstGeom>
        </p:spPr>
      </p:pic>
      <p:sp>
        <p:nvSpPr>
          <p:cNvPr id="3" name="TextBox 2">
            <a:extLst>
              <a:ext uri="{FF2B5EF4-FFF2-40B4-BE49-F238E27FC236}">
                <a16:creationId xmlns:a16="http://schemas.microsoft.com/office/drawing/2014/main" id="{FCD71231-7F2D-4B1E-821A-DA493861AA2C}"/>
              </a:ext>
            </a:extLst>
          </p:cNvPr>
          <p:cNvSpPr txBox="1"/>
          <p:nvPr/>
        </p:nvSpPr>
        <p:spPr>
          <a:xfrm>
            <a:off x="323528" y="4449580"/>
            <a:ext cx="8355084" cy="1200329"/>
          </a:xfrm>
          <a:prstGeom prst="rect">
            <a:avLst/>
          </a:prstGeom>
          <a:noFill/>
        </p:spPr>
        <p:txBody>
          <a:bodyPr wrap="square" rtlCol="0">
            <a:spAutoFit/>
          </a:bodyPr>
          <a:lstStyle/>
          <a:p>
            <a:pPr algn="just"/>
            <a:r>
              <a:rPr lang="el-GR" dirty="0"/>
              <a:t>Σύμφωνα με φετινή έκθεση του </a:t>
            </a:r>
            <a:r>
              <a:rPr lang="el-GR" dirty="0" err="1"/>
              <a:t>Influencer</a:t>
            </a:r>
            <a:r>
              <a:rPr lang="el-GR" dirty="0"/>
              <a:t> </a:t>
            </a:r>
            <a:r>
              <a:rPr lang="el-GR" dirty="0" err="1"/>
              <a:t>Marketing</a:t>
            </a:r>
            <a:r>
              <a:rPr lang="el-GR" dirty="0"/>
              <a:t> </a:t>
            </a:r>
            <a:r>
              <a:rPr lang="el-GR" dirty="0" err="1"/>
              <a:t>Hub</a:t>
            </a:r>
            <a:r>
              <a:rPr lang="el-GR" dirty="0"/>
              <a:t> σε δείγμα 3.500 εταιρειών και επαγγελματιών του χώρου από όλο τον κόσμο, το μέγεθος της αγοράς των </a:t>
            </a:r>
            <a:r>
              <a:rPr lang="el-GR" dirty="0" err="1"/>
              <a:t>influencers</a:t>
            </a:r>
            <a:r>
              <a:rPr lang="el-GR" dirty="0"/>
              <a:t> για το 2023 αναμένεται να αγγίξει τα 19,1 δισεκατομμύρια ευρώ, μια σημαντική αύξηση από τα 14,9 που κατέγραψε το 2022.</a:t>
            </a:r>
          </a:p>
        </p:txBody>
      </p:sp>
    </p:spTree>
    <p:extLst>
      <p:ext uri="{BB962C8B-B14F-4D97-AF65-F5344CB8AC3E}">
        <p14:creationId xmlns:p14="http://schemas.microsoft.com/office/powerpoint/2010/main" val="1923750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a:t>
              </a:r>
              <a:r>
                <a:rPr lang="en-US" sz="20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TikTok</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στις επιχειρήσεις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11F730D5-5C55-4443-B789-2C9F47A826EC}"/>
              </a:ext>
            </a:extLst>
          </p:cNvPr>
          <p:cNvSpPr txBox="1"/>
          <p:nvPr/>
        </p:nvSpPr>
        <p:spPr>
          <a:xfrm>
            <a:off x="541160" y="1052736"/>
            <a:ext cx="7966626" cy="5632311"/>
          </a:xfrm>
          <a:prstGeom prst="rect">
            <a:avLst/>
          </a:prstGeom>
          <a:noFill/>
        </p:spPr>
        <p:txBody>
          <a:bodyPr wrap="square" rtlCol="0">
            <a:spAutoFit/>
          </a:bodyPr>
          <a:lstStyle/>
          <a:p>
            <a:pPr marL="285750" indent="-285750" algn="just">
              <a:buFont typeface="Arial" panose="020B0604020202020204" pitchFamily="34" charset="0"/>
              <a:buChar char="•"/>
            </a:pPr>
            <a:r>
              <a:rPr lang="el-GR" sz="2000" dirty="0"/>
              <a:t>Το </a:t>
            </a:r>
            <a:r>
              <a:rPr lang="en-US" sz="2000" dirty="0" err="1"/>
              <a:t>TikTok</a:t>
            </a:r>
            <a:r>
              <a:rPr lang="en-US" sz="2000" dirty="0"/>
              <a:t> </a:t>
            </a:r>
            <a:r>
              <a:rPr lang="el-GR" sz="2000" dirty="0"/>
              <a:t>διαφέρει από όλες τις άλλες πλατφόρμες Μέσων Κοινωνικής Δικτύωσης δεδομένου ότι δημιουργήθηκε ως πλατφόρμα </a:t>
            </a:r>
            <a:r>
              <a:rPr lang="el-GR"/>
              <a:t>ψυχαγωγίας</a:t>
            </a:r>
            <a:r>
              <a:rPr lang="el-GR" sz="2000" dirty="0"/>
              <a:t>.</a:t>
            </a:r>
          </a:p>
          <a:p>
            <a:pPr algn="just"/>
            <a:endParaRPr lang="el-GR" sz="2000" dirty="0"/>
          </a:p>
          <a:p>
            <a:pPr marL="285750" indent="-285750" algn="just">
              <a:buFont typeface="Arial" panose="020B0604020202020204" pitchFamily="34" charset="0"/>
              <a:buChar char="•"/>
            </a:pPr>
            <a:r>
              <a:rPr lang="el-GR" sz="2000" dirty="0"/>
              <a:t>Ωστόσο η έρευνα </a:t>
            </a:r>
            <a:r>
              <a:rPr lang="en-US" sz="2000" dirty="0"/>
              <a:t>“</a:t>
            </a:r>
            <a:r>
              <a:rPr lang="en-US" sz="2000" b="1" dirty="0"/>
              <a:t>Marketing Science Global Retail Path to Purchase” </a:t>
            </a:r>
            <a:r>
              <a:rPr lang="el-GR" sz="2000" dirty="0"/>
              <a:t>που διεξήχθη το 2021 από το</a:t>
            </a:r>
            <a:r>
              <a:rPr lang="en-US" sz="2000" dirty="0"/>
              <a:t> </a:t>
            </a:r>
            <a:r>
              <a:rPr lang="en-US" sz="2000" b="1" dirty="0"/>
              <a:t>Material </a:t>
            </a:r>
            <a:r>
              <a:rPr lang="el-GR" sz="2000" dirty="0"/>
              <a:t>αποκάλυψε τα εξής:</a:t>
            </a:r>
          </a:p>
          <a:p>
            <a:pPr marL="742950" lvl="1" indent="-285750" algn="just">
              <a:buFont typeface="Wingdings" panose="05000000000000000000" pitchFamily="2" charset="2"/>
              <a:buChar char="ü"/>
            </a:pPr>
            <a:r>
              <a:rPr lang="el-GR" sz="2000" dirty="0"/>
              <a:t>Το </a:t>
            </a:r>
            <a:r>
              <a:rPr lang="el-GR" sz="2000" b="1" dirty="0"/>
              <a:t>40% των χρηστών </a:t>
            </a:r>
            <a:r>
              <a:rPr lang="el-GR" sz="2000" dirty="0"/>
              <a:t>είναι πιθανότερο να αγοράσουν προϊόν που είδαν στο </a:t>
            </a:r>
            <a:r>
              <a:rPr lang="en-US" sz="2000" dirty="0" err="1"/>
              <a:t>TikTok</a:t>
            </a:r>
            <a:r>
              <a:rPr lang="el-GR" sz="2000" dirty="0"/>
              <a:t> παρά σε οποιαδήποτε άλλη πλατφόρμα.</a:t>
            </a:r>
          </a:p>
          <a:p>
            <a:pPr marL="742950" lvl="1" indent="-285750" algn="just">
              <a:buFont typeface="Wingdings" panose="05000000000000000000" pitchFamily="2" charset="2"/>
              <a:buChar char="ü"/>
            </a:pPr>
            <a:r>
              <a:rPr lang="el-GR" sz="2000" dirty="0"/>
              <a:t>Το </a:t>
            </a:r>
            <a:r>
              <a:rPr lang="el-GR" sz="2000" b="1" dirty="0"/>
              <a:t>70% είναι πιθανότερο </a:t>
            </a:r>
            <a:r>
              <a:rPr lang="el-GR" sz="2000" dirty="0"/>
              <a:t>να ανακαλύψουν ένα νέο προϊόν στο </a:t>
            </a:r>
            <a:r>
              <a:rPr lang="en-US" sz="2000" dirty="0" err="1"/>
              <a:t>TikTok</a:t>
            </a:r>
            <a:r>
              <a:rPr lang="el-GR" sz="2000" dirty="0"/>
              <a:t>.</a:t>
            </a:r>
          </a:p>
          <a:p>
            <a:pPr marL="742950" lvl="1" indent="-285750" algn="just">
              <a:buFont typeface="Wingdings" panose="05000000000000000000" pitchFamily="2" charset="2"/>
              <a:buChar char="ü"/>
            </a:pPr>
            <a:r>
              <a:rPr lang="el-GR" sz="2000" dirty="0"/>
              <a:t>Το </a:t>
            </a:r>
            <a:r>
              <a:rPr lang="el-GR" sz="2000" b="1" dirty="0"/>
              <a:t>140% είναι πιθανότερο </a:t>
            </a:r>
            <a:r>
              <a:rPr lang="el-GR" sz="2000" dirty="0"/>
              <a:t>να αναφέρουν ένα προϊόν που τους άρεσε σε δημοσίευσή τους στο </a:t>
            </a:r>
            <a:r>
              <a:rPr lang="en-US" sz="2000" dirty="0" err="1"/>
              <a:t>TikTok</a:t>
            </a:r>
            <a:r>
              <a:rPr lang="el-GR" sz="2000" dirty="0"/>
              <a:t>.  </a:t>
            </a:r>
          </a:p>
          <a:p>
            <a:pPr marL="742950" lvl="1" indent="-285750" algn="just">
              <a:buFont typeface="Wingdings" panose="05000000000000000000" pitchFamily="2" charset="2"/>
              <a:buChar char="ü"/>
            </a:pPr>
            <a:r>
              <a:rPr lang="el-GR" sz="2000" dirty="0"/>
              <a:t>Το </a:t>
            </a:r>
            <a:r>
              <a:rPr lang="el-GR" sz="2000" b="1" dirty="0"/>
              <a:t>38% θα σύστηναν </a:t>
            </a:r>
            <a:r>
              <a:rPr lang="el-GR" sz="2000" dirty="0"/>
              <a:t>ένα προϊόν που ανακάλυψαν στο </a:t>
            </a:r>
            <a:r>
              <a:rPr lang="en-US" sz="2000" dirty="0" err="1"/>
              <a:t>TikTok</a:t>
            </a:r>
            <a:r>
              <a:rPr lang="el-GR" sz="2000" dirty="0"/>
              <a:t>.</a:t>
            </a:r>
          </a:p>
          <a:p>
            <a:pPr marL="742950" lvl="1" indent="-285750" algn="just">
              <a:buFont typeface="Wingdings" panose="05000000000000000000" pitchFamily="2" charset="2"/>
              <a:buChar char="ü"/>
            </a:pPr>
            <a:r>
              <a:rPr lang="el-GR" sz="2000" dirty="0"/>
              <a:t>Το </a:t>
            </a:r>
            <a:r>
              <a:rPr lang="el-GR" sz="2000" b="1" dirty="0"/>
              <a:t>14% δαπανούν περισσότερα χρήματα </a:t>
            </a:r>
            <a:r>
              <a:rPr lang="el-GR" sz="2000" dirty="0"/>
              <a:t>όταν ένα προϊόν προβάλλεται και στο </a:t>
            </a:r>
            <a:r>
              <a:rPr lang="en-US" sz="2000" dirty="0" err="1"/>
              <a:t>TikTok</a:t>
            </a:r>
            <a:r>
              <a:rPr lang="el-GR" sz="2000" dirty="0"/>
              <a:t>.</a:t>
            </a:r>
          </a:p>
          <a:p>
            <a:pPr marL="742950" lvl="1" indent="-285750" algn="just">
              <a:buFont typeface="Wingdings" panose="05000000000000000000" pitchFamily="2" charset="2"/>
              <a:buChar char="ü"/>
            </a:pPr>
            <a:endParaRPr lang="el-GR" sz="2000" dirty="0"/>
          </a:p>
          <a:p>
            <a:pPr marL="285750" indent="-285750" algn="just">
              <a:buFont typeface="Arial" panose="020B0604020202020204" pitchFamily="34" charset="0"/>
              <a:buChar char="•"/>
            </a:pPr>
            <a:endParaRPr lang="el-GR" sz="2000" dirty="0"/>
          </a:p>
          <a:p>
            <a:pPr marL="285750" indent="-285750" algn="just">
              <a:buFont typeface="Arial" panose="020B0604020202020204" pitchFamily="34" charset="0"/>
              <a:buChar char="•"/>
            </a:pPr>
            <a:endParaRPr lang="el-GR" sz="2000" b="1" dirty="0"/>
          </a:p>
          <a:p>
            <a:pPr algn="just"/>
            <a:endParaRPr lang="el-GR" sz="2000" dirty="0"/>
          </a:p>
        </p:txBody>
      </p:sp>
    </p:spTree>
    <p:extLst>
      <p:ext uri="{BB962C8B-B14F-4D97-AF65-F5344CB8AC3E}">
        <p14:creationId xmlns:p14="http://schemas.microsoft.com/office/powerpoint/2010/main" val="28954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a:t>
              </a:r>
              <a:r>
                <a:rPr lang="en-US" sz="20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TikTok</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στις επιχειρήσεις</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11F730D5-5C55-4443-B789-2C9F47A826EC}"/>
              </a:ext>
            </a:extLst>
          </p:cNvPr>
          <p:cNvSpPr txBox="1"/>
          <p:nvPr/>
        </p:nvSpPr>
        <p:spPr>
          <a:xfrm>
            <a:off x="541160" y="1052736"/>
            <a:ext cx="7966626" cy="1200329"/>
          </a:xfrm>
          <a:prstGeom prst="rect">
            <a:avLst/>
          </a:prstGeom>
          <a:noFill/>
        </p:spPr>
        <p:txBody>
          <a:bodyPr wrap="square" rtlCol="0">
            <a:spAutoFit/>
          </a:bodyPr>
          <a:lstStyle/>
          <a:p>
            <a:pPr marL="285750" indent="-285750" algn="just">
              <a:buFont typeface="Arial" panose="020B0604020202020204" pitchFamily="34" charset="0"/>
              <a:buChar char="•"/>
            </a:pPr>
            <a:endParaRPr lang="el-GR" sz="2400" dirty="0"/>
          </a:p>
          <a:p>
            <a:pPr marL="285750" indent="-285750" algn="just">
              <a:buFont typeface="Arial" panose="020B0604020202020204" pitchFamily="34" charset="0"/>
              <a:buChar char="•"/>
            </a:pPr>
            <a:endParaRPr lang="el-GR" sz="2400" b="1" dirty="0"/>
          </a:p>
          <a:p>
            <a:pPr algn="just"/>
            <a:endParaRPr lang="el-GR" sz="2400" dirty="0"/>
          </a:p>
        </p:txBody>
      </p:sp>
      <p:sp>
        <p:nvSpPr>
          <p:cNvPr id="3" name="TextBox 2">
            <a:extLst>
              <a:ext uri="{FF2B5EF4-FFF2-40B4-BE49-F238E27FC236}">
                <a16:creationId xmlns:a16="http://schemas.microsoft.com/office/drawing/2014/main" id="{F7E9438C-A23C-4599-8D71-4AB4C18C7278}"/>
              </a:ext>
            </a:extLst>
          </p:cNvPr>
          <p:cNvSpPr txBox="1"/>
          <p:nvPr/>
        </p:nvSpPr>
        <p:spPr>
          <a:xfrm>
            <a:off x="352745" y="1589425"/>
            <a:ext cx="8035679" cy="2862322"/>
          </a:xfrm>
          <a:prstGeom prst="rect">
            <a:avLst/>
          </a:prstGeom>
          <a:noFill/>
        </p:spPr>
        <p:txBody>
          <a:bodyPr wrap="square" rtlCol="0">
            <a:spAutoFit/>
          </a:bodyPr>
          <a:lstStyle/>
          <a:p>
            <a:pPr marL="285750" indent="-285750" algn="just">
              <a:buFont typeface="Arial" panose="020B0604020202020204" pitchFamily="34" charset="0"/>
              <a:buChar char="•"/>
            </a:pPr>
            <a:r>
              <a:rPr lang="el-GR" dirty="0"/>
              <a:t>Το </a:t>
            </a:r>
            <a:r>
              <a:rPr lang="en-US" dirty="0" err="1"/>
              <a:t>TikTok</a:t>
            </a:r>
            <a:r>
              <a:rPr lang="el-GR" dirty="0"/>
              <a:t> χρησιμοποιεί συγκεκριμένους αλγόριθμους που προσαρμόζουν τη σειρά προβολής των βίντεο ανάλογα με τα σχόλια, τις απαντήσεις, τις κοινοποιήσεις κλπ., τη γεωγραφική θέση, τη μουσική και τα σχετικά </a:t>
            </a:r>
            <a:r>
              <a:rPr lang="en-US" dirty="0"/>
              <a:t>Hashtags.</a:t>
            </a:r>
            <a:endParaRPr lang="el-GR" dirty="0"/>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Η συγκεκριμένη πλατφόρμα απευθύνεται κυρίως στο νεανικό (δυναμικό) αγοραστικό κοινό.  </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Το </a:t>
            </a:r>
            <a:r>
              <a:rPr lang="en-US" dirty="0" err="1"/>
              <a:t>TikTok</a:t>
            </a:r>
            <a:r>
              <a:rPr lang="el-GR" dirty="0"/>
              <a:t> μπορεί να αξιοποιηθεί σε μια επιχείρηση κυρίως αξιοποιώντας τη διαφήμιση.</a:t>
            </a:r>
          </a:p>
          <a:p>
            <a:pPr algn="just"/>
            <a:r>
              <a:rPr lang="el-GR" dirty="0"/>
              <a:t> </a:t>
            </a:r>
          </a:p>
        </p:txBody>
      </p:sp>
      <p:pic>
        <p:nvPicPr>
          <p:cNvPr id="4" name="Εικόνα 3">
            <a:extLst>
              <a:ext uri="{FF2B5EF4-FFF2-40B4-BE49-F238E27FC236}">
                <a16:creationId xmlns:a16="http://schemas.microsoft.com/office/drawing/2014/main" id="{CEAB3726-352B-4977-8647-D5BFF77BE42C}"/>
              </a:ext>
            </a:extLst>
          </p:cNvPr>
          <p:cNvPicPr>
            <a:picLocks noChangeAspect="1"/>
          </p:cNvPicPr>
          <p:nvPr/>
        </p:nvPicPr>
        <p:blipFill>
          <a:blip r:embed="rId8"/>
          <a:stretch>
            <a:fillRect/>
          </a:stretch>
        </p:blipFill>
        <p:spPr>
          <a:xfrm>
            <a:off x="3131840" y="4460463"/>
            <a:ext cx="2705100" cy="1695450"/>
          </a:xfrm>
          <a:prstGeom prst="rect">
            <a:avLst/>
          </a:prstGeom>
        </p:spPr>
      </p:pic>
    </p:spTree>
    <p:extLst>
      <p:ext uri="{BB962C8B-B14F-4D97-AF65-F5344CB8AC3E}">
        <p14:creationId xmlns:p14="http://schemas.microsoft.com/office/powerpoint/2010/main" val="325437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Παραδείγματα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sp>
        <p:nvSpPr>
          <p:cNvPr id="22" name="Rectangle 1">
            <a:extLst>
              <a:ext uri="{FF2B5EF4-FFF2-40B4-BE49-F238E27FC236}">
                <a16:creationId xmlns:a16="http://schemas.microsoft.com/office/drawing/2014/main" id="{F98DCD42-CEB3-459C-A4ED-45192EB88643}"/>
              </a:ext>
            </a:extLst>
          </p:cNvPr>
          <p:cNvSpPr>
            <a:spLocks noChangeArrowheads="1"/>
          </p:cNvSpPr>
          <p:nvPr/>
        </p:nvSpPr>
        <p:spPr bwMode="auto">
          <a:xfrm>
            <a:off x="274211" y="802229"/>
            <a:ext cx="857261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endParaRPr lang="el-GR" baseline="30000" dirty="0"/>
          </a:p>
          <a:p>
            <a:pPr marL="285750" indent="-285750" algn="just">
              <a:buFont typeface="Arial" panose="020B0604020202020204" pitchFamily="34" charset="0"/>
              <a:buChar char="•"/>
            </a:pPr>
            <a:r>
              <a:rPr lang="el-GR" b="1" dirty="0"/>
              <a:t>2009 DARPA </a:t>
            </a:r>
            <a:r>
              <a:rPr lang="el-GR" b="1" dirty="0" err="1"/>
              <a:t>Network</a:t>
            </a:r>
            <a:r>
              <a:rPr lang="el-GR" b="1" dirty="0"/>
              <a:t> </a:t>
            </a:r>
            <a:r>
              <a:rPr lang="el-GR" b="1" dirty="0" err="1"/>
              <a:t>challenge</a:t>
            </a:r>
            <a:r>
              <a:rPr lang="el-GR" b="1" dirty="0"/>
              <a:t>: </a:t>
            </a:r>
            <a:r>
              <a:rPr lang="el-GR" dirty="0"/>
              <a:t>Διαγωνισμός που χορηγήθηκε από το Defense </a:t>
            </a:r>
            <a:r>
              <a:rPr lang="el-GR" dirty="0" err="1"/>
              <a:t>Advanced</a:t>
            </a:r>
            <a:r>
              <a:rPr lang="el-GR" dirty="0"/>
              <a:t> Research </a:t>
            </a:r>
            <a:r>
              <a:rPr lang="el-GR" dirty="0" err="1"/>
              <a:t>Projects</a:t>
            </a:r>
            <a:r>
              <a:rPr lang="el-GR" dirty="0"/>
              <a:t> Agency (DARPA). Οι ομάδες που συμμετείχαν έπρεπε να εντοπίσουν 10 κόκκινα μετεωρολογικά μπαλόνια τα οποία τοποθετήθηκαν σε 10 σημεία στις ΗΠΑ. Οι ομάδες χρησιμοποίησαν τα κοινωνικά δίκτυα για να εντοπίσουν τα μπαλόνια.</a:t>
            </a:r>
          </a:p>
          <a:p>
            <a:pPr algn="just"/>
            <a:endParaRPr lang="el-GR" dirty="0"/>
          </a:p>
          <a:p>
            <a:pPr marL="285750" indent="-285750" algn="just">
              <a:buFont typeface="Arial" panose="020B0604020202020204" pitchFamily="34" charset="0"/>
              <a:buChar char="•"/>
            </a:pPr>
            <a:r>
              <a:rPr lang="el-GR" b="1" dirty="0" err="1"/>
              <a:t>Johnny</a:t>
            </a:r>
            <a:r>
              <a:rPr lang="el-GR" b="1" dirty="0"/>
              <a:t> Cash Project:</a:t>
            </a:r>
            <a:r>
              <a:rPr lang="el-GR" dirty="0"/>
              <a:t> είναι ένα συλλογικό έργο τέχνης όπου οποιοσδήποτε μπορεί να λάβει μέρος σχεδιάζοντας ένα πλαίσιο από ένα </a:t>
            </a:r>
            <a:r>
              <a:rPr lang="el-GR" dirty="0" err="1"/>
              <a:t>video</a:t>
            </a:r>
            <a:r>
              <a:rPr lang="el-GR" dirty="0"/>
              <a:t> </a:t>
            </a:r>
            <a:r>
              <a:rPr lang="el-GR" dirty="0" err="1"/>
              <a:t>clip</a:t>
            </a:r>
            <a:r>
              <a:rPr lang="el-GR" dirty="0"/>
              <a:t> του </a:t>
            </a:r>
            <a:r>
              <a:rPr lang="el-GR" dirty="0" err="1"/>
              <a:t>Johnny</a:t>
            </a:r>
            <a:r>
              <a:rPr lang="el-GR" dirty="0"/>
              <a:t> Cash.</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b="1" dirty="0" err="1"/>
              <a:t>Mapatón</a:t>
            </a:r>
            <a:r>
              <a:rPr lang="el-GR" b="1" dirty="0"/>
              <a:t>:</a:t>
            </a:r>
            <a:r>
              <a:rPr lang="el-GR" dirty="0"/>
              <a:t> καινοτόμο πείραμα </a:t>
            </a:r>
            <a:r>
              <a:rPr lang="el-GR" dirty="0" err="1"/>
              <a:t>πολιτοπορισμού</a:t>
            </a:r>
            <a:r>
              <a:rPr lang="el-GR" dirty="0"/>
              <a:t> και </a:t>
            </a:r>
            <a:r>
              <a:rPr lang="el-GR" dirty="0" err="1"/>
              <a:t>παιχνιδοποίησης</a:t>
            </a:r>
            <a:r>
              <a:rPr lang="el-GR" dirty="0"/>
              <a:t> που έλαβε χώρα στην πόλη του </a:t>
            </a:r>
            <a:r>
              <a:rPr lang="el-GR" dirty="0" err="1"/>
              <a:t>Μέξικο</a:t>
            </a:r>
            <a:r>
              <a:rPr lang="el-GR" dirty="0"/>
              <a:t>, προκειμένου να χαρτογραφηθούν οι διαδρομές των λεωφορείων της πόλης, μέσω της συνεργασίας των πολιτών και της χρήσης της τεχνολογίας. </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b="1" dirty="0"/>
              <a:t>NIGERIA OPEN CONTRACTING PORTAL, </a:t>
            </a:r>
            <a:r>
              <a:rPr lang="el-GR" b="1" dirty="0" err="1"/>
              <a:t>NOCOPO:</a:t>
            </a:r>
            <a:r>
              <a:rPr lang="el-GR" dirty="0" err="1"/>
              <a:t>Το</a:t>
            </a:r>
            <a:r>
              <a:rPr lang="el-GR" dirty="0"/>
              <a:t> Γραφείο Δημοσίων Συμβάσεων της Νιγηρίας, σχεδίασε τη δημιουργία μιας διαδικτυακής πύλης στην οποία, μεταξύ άλλων, οι πολίτες θα μπορούν να εισέλθουν και να ανατροφοδοτούν με κρίσιμα συμπεράσματα την κυβέρνηση, σχετικά με το στάδιο και τη διαδικασία των Δημοσίων Συμβάσεων στη χώρα. </a:t>
            </a:r>
          </a:p>
        </p:txBody>
      </p:sp>
    </p:spTree>
    <p:extLst>
      <p:ext uri="{BB962C8B-B14F-4D97-AF65-F5344CB8AC3E}">
        <p14:creationId xmlns:p14="http://schemas.microsoft.com/office/powerpoint/2010/main" val="979781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338554"/>
            </a:xfrm>
            <a:prstGeom prst="rect">
              <a:avLst/>
            </a:prstGeom>
            <a:noFill/>
          </p:spPr>
          <p:txBody>
            <a:bodyPr wrap="square" rtlCol="0">
              <a:spAutoFit/>
            </a:bodyPr>
            <a:lstStyle/>
            <a:p>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a:t>
              </a:r>
              <a:r>
                <a:rPr lang="en-US" sz="16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TikTok</a:t>
              </a:r>
              <a:r>
                <a:rPr lang="en-US"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1600" b="1" dirty="0">
                  <a:solidFill>
                    <a:srgbClr val="88CCE4"/>
                  </a:solidFill>
                  <a:effectLst>
                    <a:outerShdw blurRad="38100" dist="38100" dir="2700000" algn="tl">
                      <a:srgbClr val="000000">
                        <a:alpha val="43137"/>
                      </a:srgbClr>
                    </a:outerShdw>
                  </a:effectLst>
                  <a:latin typeface="Arial" pitchFamily="34" charset="0"/>
                  <a:cs typeface="Arial" pitchFamily="34" charset="0"/>
                </a:rPr>
                <a:t>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n-US" sz="3200" b="1" dirty="0">
                  <a:solidFill>
                    <a:schemeClr val="bg1"/>
                  </a:solidFill>
                </a:rPr>
                <a:t>1</a:t>
              </a:r>
              <a:r>
                <a:rPr lang="el-GR" sz="3200" b="1" dirty="0">
                  <a:solidFill>
                    <a:schemeClr val="bg1"/>
                  </a:solidFill>
                </a:rPr>
                <a:t>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468E2AC3-2230-4709-9DDD-7BC0AD16EA17}"/>
              </a:ext>
            </a:extLst>
          </p:cNvPr>
          <p:cNvSpPr/>
          <p:nvPr/>
        </p:nvSpPr>
        <p:spPr>
          <a:xfrm>
            <a:off x="386145" y="835325"/>
            <a:ext cx="8299702" cy="5632311"/>
          </a:xfrm>
          <a:prstGeom prst="rect">
            <a:avLst/>
          </a:prstGeom>
        </p:spPr>
        <p:txBody>
          <a:bodyPr wrap="square">
            <a:spAutoFit/>
          </a:bodyPr>
          <a:lstStyle/>
          <a:p>
            <a:pPr algn="just"/>
            <a:r>
              <a:rPr lang="el-GR" dirty="0">
                <a:solidFill>
                  <a:srgbClr val="4C4C4C"/>
                </a:solidFill>
              </a:rPr>
              <a:t>Οι  </a:t>
            </a:r>
            <a:r>
              <a:rPr lang="el-GR" dirty="0" err="1">
                <a:solidFill>
                  <a:srgbClr val="4C4C4C"/>
                </a:solidFill>
              </a:rPr>
              <a:t>TikTok</a:t>
            </a:r>
            <a:r>
              <a:rPr lang="el-GR" dirty="0">
                <a:solidFill>
                  <a:srgbClr val="4C4C4C"/>
                </a:solidFill>
              </a:rPr>
              <a:t> διαφημίσεις μπορούν να λάβουν τις εξής μορφές:</a:t>
            </a:r>
          </a:p>
          <a:p>
            <a:pPr marL="285750" indent="-285750" algn="just">
              <a:buFont typeface="Arial" panose="020B0604020202020204" pitchFamily="34" charset="0"/>
              <a:buChar char="•"/>
            </a:pPr>
            <a:r>
              <a:rPr lang="el-GR" b="1" dirty="0">
                <a:solidFill>
                  <a:srgbClr val="4C4C4C"/>
                </a:solidFill>
              </a:rPr>
              <a:t>In-</a:t>
            </a:r>
            <a:r>
              <a:rPr lang="el-GR" b="1" dirty="0" err="1">
                <a:solidFill>
                  <a:srgbClr val="4C4C4C"/>
                </a:solidFill>
              </a:rPr>
              <a:t>Feed</a:t>
            </a:r>
            <a:r>
              <a:rPr lang="el-GR" b="1" dirty="0">
                <a:solidFill>
                  <a:srgbClr val="4C4C4C"/>
                </a:solidFill>
              </a:rPr>
              <a:t> </a:t>
            </a:r>
            <a:r>
              <a:rPr lang="el-GR" b="1" dirty="0" err="1">
                <a:solidFill>
                  <a:srgbClr val="4C4C4C"/>
                </a:solidFill>
              </a:rPr>
              <a:t>Ads</a:t>
            </a:r>
            <a:r>
              <a:rPr lang="el-GR" dirty="0">
                <a:solidFill>
                  <a:srgbClr val="4C4C4C"/>
                </a:solidFill>
              </a:rPr>
              <a:t>: Είναι </a:t>
            </a:r>
            <a:r>
              <a:rPr lang="el-GR" dirty="0" err="1">
                <a:solidFill>
                  <a:srgbClr val="4C4C4C"/>
                </a:solidFill>
              </a:rPr>
              <a:t>videos</a:t>
            </a:r>
            <a:r>
              <a:rPr lang="el-GR" dirty="0">
                <a:solidFill>
                  <a:srgbClr val="4C4C4C"/>
                </a:solidFill>
              </a:rPr>
              <a:t> που εμφανίζονται στη ροή του </a:t>
            </a:r>
            <a:r>
              <a:rPr lang="el-GR" dirty="0" err="1">
                <a:solidFill>
                  <a:srgbClr val="4C4C4C"/>
                </a:solidFill>
              </a:rPr>
              <a:t>TikTok</a:t>
            </a:r>
            <a:r>
              <a:rPr lang="el-GR" dirty="0">
                <a:solidFill>
                  <a:srgbClr val="4C4C4C"/>
                </a:solidFill>
              </a:rPr>
              <a:t>, διαρκούν έως και 60 δευτερόλεπτα, έχουν αυτόματη αναπαραγωγή εικόνας και ήχου και το κοινό μπορεί να </a:t>
            </a:r>
            <a:r>
              <a:rPr lang="el-GR" dirty="0" err="1">
                <a:solidFill>
                  <a:srgbClr val="4C4C4C"/>
                </a:solidFill>
              </a:rPr>
              <a:t>αλληλεπιδράσει</a:t>
            </a:r>
            <a:r>
              <a:rPr lang="el-GR" dirty="0">
                <a:solidFill>
                  <a:srgbClr val="4C4C4C"/>
                </a:solidFill>
              </a:rPr>
              <a:t> με αυτά.</a:t>
            </a:r>
          </a:p>
          <a:p>
            <a:pPr marL="285750" indent="-285750" algn="just">
              <a:buFont typeface="Arial" panose="020B0604020202020204" pitchFamily="34" charset="0"/>
              <a:buChar char="•"/>
            </a:pPr>
            <a:endParaRPr lang="el-GR" dirty="0">
              <a:solidFill>
                <a:srgbClr val="4C4C4C"/>
              </a:solidFill>
            </a:endParaRPr>
          </a:p>
          <a:p>
            <a:pPr marL="285750" indent="-285750" algn="just">
              <a:buFont typeface="Arial" panose="020B0604020202020204" pitchFamily="34" charset="0"/>
              <a:buChar char="•"/>
            </a:pPr>
            <a:r>
              <a:rPr lang="el-GR" b="1" dirty="0">
                <a:solidFill>
                  <a:srgbClr val="4C4C4C"/>
                </a:solidFill>
              </a:rPr>
              <a:t>Top </a:t>
            </a:r>
            <a:r>
              <a:rPr lang="el-GR" b="1" dirty="0" err="1">
                <a:solidFill>
                  <a:srgbClr val="4C4C4C"/>
                </a:solidFill>
              </a:rPr>
              <a:t>View</a:t>
            </a:r>
            <a:r>
              <a:rPr lang="el-GR" b="1" dirty="0">
                <a:solidFill>
                  <a:srgbClr val="4C4C4C"/>
                </a:solidFill>
              </a:rPr>
              <a:t> </a:t>
            </a:r>
            <a:r>
              <a:rPr lang="el-GR" b="1" dirty="0" err="1">
                <a:solidFill>
                  <a:srgbClr val="4C4C4C"/>
                </a:solidFill>
              </a:rPr>
              <a:t>Ads</a:t>
            </a:r>
            <a:r>
              <a:rPr lang="el-GR" dirty="0">
                <a:solidFill>
                  <a:srgbClr val="4C4C4C"/>
                </a:solidFill>
              </a:rPr>
              <a:t>: Πρόκειται για </a:t>
            </a:r>
            <a:r>
              <a:rPr lang="el-GR" dirty="0" err="1">
                <a:solidFill>
                  <a:srgbClr val="4C4C4C"/>
                </a:solidFill>
              </a:rPr>
              <a:t>videos</a:t>
            </a:r>
            <a:r>
              <a:rPr lang="el-GR" dirty="0">
                <a:solidFill>
                  <a:srgbClr val="4C4C4C"/>
                </a:solidFill>
              </a:rPr>
              <a:t> πλήρους οθόνης, που παρουσιάζουν την εμπορική φίρμα με την καλύτερη δυνατή τοποθέτηση, προσελκύοντας απόλυτα την προσοχή των χρηστών με τη δυναμική της εικόνας, του ήχου και του </a:t>
            </a:r>
            <a:r>
              <a:rPr lang="el-GR" dirty="0" err="1">
                <a:solidFill>
                  <a:srgbClr val="4C4C4C"/>
                </a:solidFill>
              </a:rPr>
              <a:t>storytelling</a:t>
            </a:r>
            <a:r>
              <a:rPr lang="el-GR" dirty="0">
                <a:solidFill>
                  <a:srgbClr val="4C4C4C"/>
                </a:solidFill>
              </a:rPr>
              <a:t>, διαρκούν έως 60 δευτερόλεπτα και έχουν αυτόματη οπτικοακουστική αναπαραγωγή.</a:t>
            </a:r>
          </a:p>
          <a:p>
            <a:pPr marL="285750" indent="-285750" algn="just">
              <a:buFont typeface="Arial" panose="020B0604020202020204" pitchFamily="34" charset="0"/>
              <a:buChar char="•"/>
            </a:pPr>
            <a:endParaRPr lang="el-GR" dirty="0">
              <a:solidFill>
                <a:srgbClr val="4C4C4C"/>
              </a:solidFill>
            </a:endParaRPr>
          </a:p>
          <a:p>
            <a:pPr marL="285750" indent="-285750" algn="just">
              <a:buFont typeface="Arial" panose="020B0604020202020204" pitchFamily="34" charset="0"/>
              <a:buChar char="•"/>
            </a:pPr>
            <a:r>
              <a:rPr lang="el-GR" b="1" dirty="0" err="1">
                <a:solidFill>
                  <a:srgbClr val="4C4C4C"/>
                </a:solidFill>
              </a:rPr>
              <a:t>Brand</a:t>
            </a:r>
            <a:r>
              <a:rPr lang="el-GR" b="1" dirty="0">
                <a:solidFill>
                  <a:srgbClr val="4C4C4C"/>
                </a:solidFill>
              </a:rPr>
              <a:t> </a:t>
            </a:r>
            <a:r>
              <a:rPr lang="el-GR" b="1" dirty="0" err="1">
                <a:solidFill>
                  <a:srgbClr val="4C4C4C"/>
                </a:solidFill>
              </a:rPr>
              <a:t>Takeover</a:t>
            </a:r>
            <a:r>
              <a:rPr lang="el-GR" b="1" dirty="0">
                <a:solidFill>
                  <a:srgbClr val="4C4C4C"/>
                </a:solidFill>
              </a:rPr>
              <a:t> </a:t>
            </a:r>
            <a:r>
              <a:rPr lang="el-GR" b="1" dirty="0" err="1">
                <a:solidFill>
                  <a:srgbClr val="4C4C4C"/>
                </a:solidFill>
              </a:rPr>
              <a:t>Ads</a:t>
            </a:r>
            <a:r>
              <a:rPr lang="el-GR" dirty="0">
                <a:solidFill>
                  <a:srgbClr val="4C4C4C"/>
                </a:solidFill>
              </a:rPr>
              <a:t>: Προσφέρουν πολλαπλές επιλογές περιεχομένου (αρχεία JPG και βίντεο 3-5 δευτερολέπτων) με στατική ή δυναμική εικόνα πλήρους οθόνης που διεγείρουν το ενδιαφέρον του κοινού σας μέσα από ελκυστικό περιεχόμενο.</a:t>
            </a:r>
          </a:p>
          <a:p>
            <a:pPr algn="just"/>
            <a:endParaRPr lang="el-GR" dirty="0">
              <a:solidFill>
                <a:srgbClr val="4C4C4C"/>
              </a:solidFill>
            </a:endParaRPr>
          </a:p>
          <a:p>
            <a:pPr marL="285750" indent="-285750" algn="just">
              <a:buFont typeface="Arial" panose="020B0604020202020204" pitchFamily="34" charset="0"/>
              <a:buChar char="•"/>
            </a:pPr>
            <a:r>
              <a:rPr lang="el-GR" b="1" dirty="0" err="1">
                <a:solidFill>
                  <a:srgbClr val="4C4C4C"/>
                </a:solidFill>
              </a:rPr>
              <a:t>Branded</a:t>
            </a:r>
            <a:r>
              <a:rPr lang="el-GR" b="1" dirty="0">
                <a:solidFill>
                  <a:srgbClr val="4C4C4C"/>
                </a:solidFill>
              </a:rPr>
              <a:t> </a:t>
            </a:r>
            <a:r>
              <a:rPr lang="el-GR" b="1" dirty="0" err="1">
                <a:solidFill>
                  <a:srgbClr val="4C4C4C"/>
                </a:solidFill>
              </a:rPr>
              <a:t>Effects</a:t>
            </a:r>
            <a:r>
              <a:rPr lang="el-GR" b="1" dirty="0">
                <a:solidFill>
                  <a:srgbClr val="4C4C4C"/>
                </a:solidFill>
              </a:rPr>
              <a:t> </a:t>
            </a:r>
            <a:r>
              <a:rPr lang="el-GR" b="1" dirty="0" err="1">
                <a:solidFill>
                  <a:srgbClr val="4C4C4C"/>
                </a:solidFill>
              </a:rPr>
              <a:t>Ads</a:t>
            </a:r>
            <a:r>
              <a:rPr lang="el-GR" dirty="0">
                <a:solidFill>
                  <a:srgbClr val="4C4C4C"/>
                </a:solidFill>
              </a:rPr>
              <a:t>: Προσαρμοσμένα </a:t>
            </a:r>
            <a:r>
              <a:rPr lang="el-GR" dirty="0" err="1">
                <a:solidFill>
                  <a:srgbClr val="4C4C4C"/>
                </a:solidFill>
              </a:rPr>
              <a:t>stickers</a:t>
            </a:r>
            <a:r>
              <a:rPr lang="el-GR" dirty="0">
                <a:solidFill>
                  <a:srgbClr val="4C4C4C"/>
                </a:solidFill>
              </a:rPr>
              <a:t>, φίλτρα και ειδικά εφέ. </a:t>
            </a:r>
          </a:p>
          <a:p>
            <a:pPr marL="285750" indent="-285750" algn="just">
              <a:buFont typeface="Arial" panose="020B0604020202020204" pitchFamily="34" charset="0"/>
              <a:buChar char="•"/>
            </a:pPr>
            <a:endParaRPr lang="el-GR" dirty="0">
              <a:solidFill>
                <a:srgbClr val="4C4C4C"/>
              </a:solidFill>
            </a:endParaRPr>
          </a:p>
          <a:p>
            <a:pPr marL="285750" indent="-285750" algn="just">
              <a:buFont typeface="Arial" panose="020B0604020202020204" pitchFamily="34" charset="0"/>
              <a:buChar char="•"/>
            </a:pPr>
            <a:r>
              <a:rPr lang="el-GR" b="1" dirty="0" err="1">
                <a:solidFill>
                  <a:srgbClr val="4C4C4C"/>
                </a:solidFill>
              </a:rPr>
              <a:t>Branded</a:t>
            </a:r>
            <a:r>
              <a:rPr lang="el-GR" b="1" dirty="0">
                <a:solidFill>
                  <a:srgbClr val="4C4C4C"/>
                </a:solidFill>
              </a:rPr>
              <a:t> </a:t>
            </a:r>
            <a:r>
              <a:rPr lang="el-GR" b="1" dirty="0" err="1">
                <a:solidFill>
                  <a:srgbClr val="4C4C4C"/>
                </a:solidFill>
              </a:rPr>
              <a:t>Hashtag</a:t>
            </a:r>
            <a:r>
              <a:rPr lang="el-GR" b="1" dirty="0">
                <a:solidFill>
                  <a:srgbClr val="4C4C4C"/>
                </a:solidFill>
              </a:rPr>
              <a:t> </a:t>
            </a:r>
            <a:r>
              <a:rPr lang="el-GR" b="1" dirty="0" err="1">
                <a:solidFill>
                  <a:srgbClr val="4C4C4C"/>
                </a:solidFill>
              </a:rPr>
              <a:t>Ads</a:t>
            </a:r>
            <a:r>
              <a:rPr lang="el-GR" dirty="0">
                <a:solidFill>
                  <a:srgbClr val="4C4C4C"/>
                </a:solidFill>
              </a:rPr>
              <a:t>: Στην ουσία, πρόκειται για </a:t>
            </a:r>
            <a:r>
              <a:rPr lang="el-GR" dirty="0" err="1">
                <a:solidFill>
                  <a:srgbClr val="4C4C4C"/>
                </a:solidFill>
              </a:rPr>
              <a:t>Challenges</a:t>
            </a:r>
            <a:r>
              <a:rPr lang="el-GR" dirty="0">
                <a:solidFill>
                  <a:srgbClr val="4C4C4C"/>
                </a:solidFill>
              </a:rPr>
              <a:t>, τα οποία εμφανίζονται στην αρχική σελίδα και είναι ικανά να προσφέρουν στην εταιρεία σας αφοσίωση</a:t>
            </a:r>
          </a:p>
        </p:txBody>
      </p:sp>
    </p:spTree>
    <p:extLst>
      <p:ext uri="{BB962C8B-B14F-4D97-AF65-F5344CB8AC3E}">
        <p14:creationId xmlns:p14="http://schemas.microsoft.com/office/powerpoint/2010/main" val="2003270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677108"/>
            <a:chOff x="0" y="210156"/>
            <a:chExt cx="9144000" cy="677108"/>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677108"/>
            </a:xfrm>
            <a:prstGeom prst="rect">
              <a:avLst/>
            </a:prstGeom>
            <a:noFill/>
          </p:spPr>
          <p:txBody>
            <a:bodyPr wrap="square" rtlCol="0">
              <a:spAutoFit/>
            </a:bodyPr>
            <a:lstStyle/>
            <a:p>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a:t>
              </a:r>
              <a:r>
                <a:rPr lang="en-US" b="1" dirty="0" err="1">
                  <a:solidFill>
                    <a:srgbClr val="88CCE4"/>
                  </a:solidFill>
                  <a:effectLst>
                    <a:outerShdw blurRad="38100" dist="38100" dir="2700000" algn="tl">
                      <a:srgbClr val="000000">
                        <a:alpha val="43137"/>
                      </a:srgbClr>
                    </a:outerShdw>
                  </a:effectLst>
                  <a:latin typeface="Arial" pitchFamily="34" charset="0"/>
                  <a:cs typeface="Arial" pitchFamily="34" charset="0"/>
                </a:rPr>
                <a:t>TikTok</a:t>
              </a:r>
              <a:r>
                <a:rPr lang="en-US"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14</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CA29F039-9339-4EF2-8F2B-70225DE9371D}"/>
              </a:ext>
            </a:extLst>
          </p:cNvPr>
          <p:cNvSpPr/>
          <p:nvPr/>
        </p:nvSpPr>
        <p:spPr>
          <a:xfrm>
            <a:off x="785718" y="1311293"/>
            <a:ext cx="7500555" cy="4524315"/>
          </a:xfrm>
          <a:prstGeom prst="rect">
            <a:avLst/>
          </a:prstGeom>
        </p:spPr>
        <p:txBody>
          <a:bodyPr wrap="square">
            <a:spAutoFit/>
          </a:bodyPr>
          <a:lstStyle/>
          <a:p>
            <a:pPr algn="just"/>
            <a:endParaRPr lang="el-GR" sz="2400" b="1" dirty="0">
              <a:solidFill>
                <a:srgbClr val="4C4C4C"/>
              </a:solidFill>
              <a:latin typeface="Roboto"/>
            </a:endParaRPr>
          </a:p>
          <a:p>
            <a:pPr algn="just"/>
            <a:r>
              <a:rPr lang="el-GR" sz="2400" dirty="0">
                <a:solidFill>
                  <a:srgbClr val="4C4C4C"/>
                </a:solidFill>
              </a:rPr>
              <a:t>Αναφορικά με το στόχο της διαφήμισης, συνήθως υπάρχουν  οι επιλογές:</a:t>
            </a:r>
          </a:p>
          <a:p>
            <a:pPr algn="just"/>
            <a:endParaRPr lang="el-GR" sz="2400" dirty="0">
              <a:solidFill>
                <a:srgbClr val="4C4C4C"/>
              </a:solidFill>
            </a:endParaRPr>
          </a:p>
          <a:p>
            <a:pPr marL="285750" indent="-285750" algn="just">
              <a:buFont typeface="Arial" panose="020B0604020202020204" pitchFamily="34" charset="0"/>
              <a:buChar char="•"/>
            </a:pPr>
            <a:r>
              <a:rPr lang="el-GR" sz="2400" b="1" dirty="0">
                <a:solidFill>
                  <a:srgbClr val="4C4C4C"/>
                </a:solidFill>
              </a:rPr>
              <a:t>Στόχευση ενδιαφέροντος:</a:t>
            </a:r>
            <a:r>
              <a:rPr lang="el-GR" sz="2400" dirty="0">
                <a:solidFill>
                  <a:srgbClr val="4C4C4C"/>
                </a:solidFill>
              </a:rPr>
              <a:t> Όπως και στο Facebook, αυτή η μέθοδος σχετίζεται με συγκεκριμένα δημογραφικά χαρακτηριστικά και ενδιαφέροντα του κοινού-στόχου.</a:t>
            </a:r>
          </a:p>
          <a:p>
            <a:pPr marL="285750" indent="-285750" algn="just">
              <a:buFont typeface="Arial" panose="020B0604020202020204" pitchFamily="34" charset="0"/>
              <a:buChar char="•"/>
            </a:pPr>
            <a:endParaRPr lang="el-GR" sz="2400" dirty="0">
              <a:solidFill>
                <a:srgbClr val="4C4C4C"/>
              </a:solidFill>
            </a:endParaRPr>
          </a:p>
          <a:p>
            <a:pPr marL="285750" indent="-285750" algn="just">
              <a:buFont typeface="Arial" panose="020B0604020202020204" pitchFamily="34" charset="0"/>
              <a:buChar char="•"/>
            </a:pPr>
            <a:r>
              <a:rPr lang="el-GR" sz="2400" b="1" dirty="0" err="1"/>
              <a:t>Συμπεριφορική</a:t>
            </a:r>
            <a:r>
              <a:rPr lang="el-GR" sz="2400" b="1" dirty="0"/>
              <a:t> στόχευση</a:t>
            </a:r>
            <a:r>
              <a:rPr lang="el-GR" sz="2400" dirty="0"/>
              <a:t>: Η στόχευση κοινού γίνεται με βάση τα ενδιαφέροντά του στο </a:t>
            </a:r>
            <a:r>
              <a:rPr lang="el-GR" sz="2400" dirty="0" err="1">
                <a:solidFill>
                  <a:srgbClr val="4C4C4C"/>
                </a:solidFill>
              </a:rPr>
              <a:t>TikTok</a:t>
            </a:r>
            <a:r>
              <a:rPr lang="el-GR" sz="2400" dirty="0">
                <a:solidFill>
                  <a:srgbClr val="4C4C4C"/>
                </a:solidFill>
              </a:rPr>
              <a:t>.</a:t>
            </a:r>
            <a:endParaRPr lang="el-GR" sz="2400" dirty="0"/>
          </a:p>
          <a:p>
            <a:pPr algn="just"/>
            <a:endParaRPr lang="el-GR" sz="2400" dirty="0">
              <a:solidFill>
                <a:srgbClr val="4C4C4C"/>
              </a:solidFill>
            </a:endParaRPr>
          </a:p>
        </p:txBody>
      </p:sp>
    </p:spTree>
    <p:extLst>
      <p:ext uri="{BB962C8B-B14F-4D97-AF65-F5344CB8AC3E}">
        <p14:creationId xmlns:p14="http://schemas.microsoft.com/office/powerpoint/2010/main" val="185186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5"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369332"/>
            </a:xfrm>
            <a:prstGeom prst="rect">
              <a:avLst/>
            </a:prstGeom>
            <a:noFill/>
          </p:spPr>
          <p:txBody>
            <a:bodyPr wrap="square" rtlCol="0">
              <a:spAutoFit/>
            </a:bodyPr>
            <a:lstStyle/>
            <a:p>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Καλές Πρακτικές χρήσης </a:t>
              </a:r>
              <a:r>
                <a:rPr lang="en-US" b="1" dirty="0" err="1">
                  <a:solidFill>
                    <a:srgbClr val="88CCE4"/>
                  </a:solidFill>
                  <a:effectLst>
                    <a:outerShdw blurRad="38100" dist="38100" dir="2700000" algn="tl">
                      <a:srgbClr val="000000">
                        <a:alpha val="43137"/>
                      </a:srgbClr>
                    </a:outerShdw>
                  </a:effectLst>
                  <a:latin typeface="Arial" pitchFamily="34" charset="0"/>
                  <a:cs typeface="Arial" pitchFamily="34" charset="0"/>
                </a:rPr>
                <a:t>TikTok</a:t>
              </a:r>
              <a:r>
                <a:rPr lang="en-US"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στις επιχειρήσεις</a:t>
              </a:r>
              <a:endParaRPr lang="el-GR"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15</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769FAF78-1762-4708-ABE8-B421BCFD50A9}"/>
              </a:ext>
            </a:extLst>
          </p:cNvPr>
          <p:cNvSpPr/>
          <p:nvPr/>
        </p:nvSpPr>
        <p:spPr>
          <a:xfrm>
            <a:off x="416157" y="1230414"/>
            <a:ext cx="4143322" cy="4801314"/>
          </a:xfrm>
          <a:prstGeom prst="rect">
            <a:avLst/>
          </a:prstGeom>
        </p:spPr>
        <p:txBody>
          <a:bodyPr wrap="square">
            <a:spAutoFit/>
          </a:bodyPr>
          <a:lstStyle/>
          <a:p>
            <a:pPr algn="just">
              <a:spcAft>
                <a:spcPts val="0"/>
              </a:spcAft>
            </a:pPr>
            <a:r>
              <a:rPr lang="el-GR" b="1" dirty="0">
                <a:solidFill>
                  <a:srgbClr val="363636"/>
                </a:solidFill>
                <a:latin typeface="Roboto"/>
                <a:ea typeface="Times New Roman" panose="02020603050405020304" pitchFamily="18" charset="0"/>
                <a:cs typeface="Times New Roman" panose="02020603050405020304" pitchFamily="18" charset="0"/>
              </a:rPr>
              <a:t>Ένα πετυχημένο παράδειγμα </a:t>
            </a:r>
            <a:r>
              <a:rPr lang="el-GR" b="1" dirty="0" err="1">
                <a:solidFill>
                  <a:srgbClr val="363636"/>
                </a:solidFill>
                <a:latin typeface="Roboto"/>
                <a:ea typeface="Times New Roman" panose="02020603050405020304" pitchFamily="18" charset="0"/>
                <a:cs typeface="Times New Roman" panose="02020603050405020304" pitchFamily="18" charset="0"/>
              </a:rPr>
              <a:t>TikTok</a:t>
            </a:r>
            <a:r>
              <a:rPr lang="el-GR" b="1" dirty="0">
                <a:solidFill>
                  <a:srgbClr val="363636"/>
                </a:solidFill>
                <a:latin typeface="Roboto"/>
                <a:ea typeface="Times New Roman" panose="02020603050405020304" pitchFamily="18" charset="0"/>
                <a:cs typeface="Times New Roman" panose="02020603050405020304" pitchFamily="18" charset="0"/>
              </a:rPr>
              <a:t> </a:t>
            </a:r>
            <a:r>
              <a:rPr lang="el-GR" b="1" dirty="0" err="1">
                <a:solidFill>
                  <a:srgbClr val="363636"/>
                </a:solidFill>
                <a:latin typeface="Roboto"/>
                <a:ea typeface="Times New Roman" panose="02020603050405020304" pitchFamily="18" charset="0"/>
                <a:cs typeface="Times New Roman" panose="02020603050405020304" pitchFamily="18" charset="0"/>
              </a:rPr>
              <a:t>Marketing</a:t>
            </a:r>
            <a:endParaRPr lang="el-GR" sz="2000" dirty="0">
              <a:latin typeface="Times New Roman" panose="02020603050405020304" pitchFamily="18" charset="0"/>
              <a:ea typeface="Times New Roman" panose="02020603050405020304" pitchFamily="18" charset="0"/>
            </a:endParaRPr>
          </a:p>
          <a:p>
            <a:pPr algn="just">
              <a:spcAft>
                <a:spcPts val="0"/>
              </a:spcAft>
            </a:pPr>
            <a:r>
              <a:rPr lang="el-GR" dirty="0">
                <a:solidFill>
                  <a:srgbClr val="4C4C4C"/>
                </a:solidFill>
                <a:latin typeface="Roboto"/>
                <a:ea typeface="Times New Roman" panose="02020603050405020304" pitchFamily="18" charset="0"/>
                <a:cs typeface="Times New Roman" panose="02020603050405020304" pitchFamily="18" charset="0"/>
              </a:rPr>
              <a:t>Το </a:t>
            </a:r>
            <a:r>
              <a:rPr lang="el-GR" dirty="0" err="1">
                <a:solidFill>
                  <a:srgbClr val="4C4C4C"/>
                </a:solidFill>
                <a:latin typeface="Roboto"/>
                <a:ea typeface="Times New Roman" panose="02020603050405020304" pitchFamily="18" charset="0"/>
                <a:cs typeface="Times New Roman" panose="02020603050405020304" pitchFamily="18" charset="0"/>
              </a:rPr>
              <a:t>Chipotle</a:t>
            </a:r>
            <a:r>
              <a:rPr lang="el-GR" dirty="0">
                <a:solidFill>
                  <a:srgbClr val="4C4C4C"/>
                </a:solidFill>
                <a:latin typeface="Roboto"/>
                <a:ea typeface="Times New Roman" panose="02020603050405020304" pitchFamily="18" charset="0"/>
                <a:cs typeface="Times New Roman" panose="02020603050405020304" pitchFamily="18" charset="0"/>
              </a:rPr>
              <a:t>, μία αλυσίδα εστιατορίων που ειδικεύεται στο </a:t>
            </a:r>
            <a:r>
              <a:rPr lang="el-GR" dirty="0" err="1">
                <a:solidFill>
                  <a:srgbClr val="4C4C4C"/>
                </a:solidFill>
                <a:latin typeface="Roboto"/>
                <a:ea typeface="Times New Roman" panose="02020603050405020304" pitchFamily="18" charset="0"/>
                <a:cs typeface="Times New Roman" panose="02020603050405020304" pitchFamily="18" charset="0"/>
              </a:rPr>
              <a:t>mexican</a:t>
            </a:r>
            <a:r>
              <a:rPr lang="el-GR" dirty="0">
                <a:solidFill>
                  <a:srgbClr val="4C4C4C"/>
                </a:solidFill>
                <a:latin typeface="Roboto"/>
                <a:ea typeface="Times New Roman" panose="02020603050405020304" pitchFamily="18" charset="0"/>
                <a:cs typeface="Times New Roman" panose="02020603050405020304" pitchFamily="18" charset="0"/>
              </a:rPr>
              <a:t> </a:t>
            </a:r>
            <a:r>
              <a:rPr lang="el-GR" dirty="0" err="1">
                <a:solidFill>
                  <a:srgbClr val="4C4C4C"/>
                </a:solidFill>
                <a:latin typeface="Roboto"/>
                <a:ea typeface="Times New Roman" panose="02020603050405020304" pitchFamily="18" charset="0"/>
                <a:cs typeface="Times New Roman" panose="02020603050405020304" pitchFamily="18" charset="0"/>
              </a:rPr>
              <a:t>grill</a:t>
            </a:r>
            <a:r>
              <a:rPr lang="el-GR" dirty="0">
                <a:solidFill>
                  <a:srgbClr val="4C4C4C"/>
                </a:solidFill>
                <a:latin typeface="Roboto"/>
                <a:ea typeface="Times New Roman" panose="02020603050405020304" pitchFamily="18" charset="0"/>
                <a:cs typeface="Times New Roman" panose="02020603050405020304" pitchFamily="18" charset="0"/>
              </a:rPr>
              <a:t> με </a:t>
            </a:r>
            <a:r>
              <a:rPr lang="el-GR" dirty="0" err="1">
                <a:solidFill>
                  <a:srgbClr val="4C4C4C"/>
                </a:solidFill>
                <a:latin typeface="Roboto"/>
                <a:ea typeface="Times New Roman" panose="02020603050405020304" pitchFamily="18" charset="0"/>
                <a:cs typeface="Times New Roman" panose="02020603050405020304" pitchFamily="18" charset="0"/>
              </a:rPr>
              <a:t>burritos</a:t>
            </a:r>
            <a:r>
              <a:rPr lang="el-GR" dirty="0">
                <a:solidFill>
                  <a:srgbClr val="4C4C4C"/>
                </a:solidFill>
                <a:latin typeface="Roboto"/>
                <a:ea typeface="Times New Roman" panose="02020603050405020304" pitchFamily="18" charset="0"/>
                <a:cs typeface="Times New Roman" panose="02020603050405020304" pitchFamily="18" charset="0"/>
              </a:rPr>
              <a:t> και </a:t>
            </a:r>
            <a:r>
              <a:rPr lang="el-GR" dirty="0" err="1">
                <a:solidFill>
                  <a:srgbClr val="4C4C4C"/>
                </a:solidFill>
                <a:latin typeface="Roboto"/>
                <a:ea typeface="Times New Roman" panose="02020603050405020304" pitchFamily="18" charset="0"/>
                <a:cs typeface="Times New Roman" panose="02020603050405020304" pitchFamily="18" charset="0"/>
              </a:rPr>
              <a:t>tacos</a:t>
            </a:r>
            <a:r>
              <a:rPr lang="el-GR" dirty="0">
                <a:solidFill>
                  <a:srgbClr val="4C4C4C"/>
                </a:solidFill>
                <a:latin typeface="Roboto"/>
                <a:ea typeface="Times New Roman" panose="02020603050405020304" pitchFamily="18" charset="0"/>
                <a:cs typeface="Times New Roman" panose="02020603050405020304" pitchFamily="18" charset="0"/>
              </a:rPr>
              <a:t>. Όμως, ένα από τα βασικά συστατικά του μεξικάνικου </a:t>
            </a:r>
            <a:r>
              <a:rPr lang="el-GR" dirty="0" err="1">
                <a:solidFill>
                  <a:srgbClr val="4C4C4C"/>
                </a:solidFill>
                <a:latin typeface="Roboto"/>
                <a:ea typeface="Times New Roman" panose="02020603050405020304" pitchFamily="18" charset="0"/>
                <a:cs typeface="Times New Roman" panose="02020603050405020304" pitchFamily="18" charset="0"/>
              </a:rPr>
              <a:t>fast</a:t>
            </a:r>
            <a:r>
              <a:rPr lang="el-GR" dirty="0">
                <a:solidFill>
                  <a:srgbClr val="4C4C4C"/>
                </a:solidFill>
                <a:latin typeface="Roboto"/>
                <a:ea typeface="Times New Roman" panose="02020603050405020304" pitchFamily="18" charset="0"/>
                <a:cs typeface="Times New Roman" panose="02020603050405020304" pitchFamily="18" charset="0"/>
              </a:rPr>
              <a:t> </a:t>
            </a:r>
            <a:r>
              <a:rPr lang="el-GR" dirty="0" err="1">
                <a:solidFill>
                  <a:srgbClr val="4C4C4C"/>
                </a:solidFill>
                <a:latin typeface="Roboto"/>
                <a:ea typeface="Times New Roman" panose="02020603050405020304" pitchFamily="18" charset="0"/>
                <a:cs typeface="Times New Roman" panose="02020603050405020304" pitchFamily="18" charset="0"/>
              </a:rPr>
              <a:t>food</a:t>
            </a:r>
            <a:r>
              <a:rPr lang="el-GR" dirty="0">
                <a:solidFill>
                  <a:srgbClr val="4C4C4C"/>
                </a:solidFill>
                <a:latin typeface="Roboto"/>
                <a:ea typeface="Times New Roman" panose="02020603050405020304" pitchFamily="18" charset="0"/>
                <a:cs typeface="Times New Roman" panose="02020603050405020304" pitchFamily="18" charset="0"/>
              </a:rPr>
              <a:t> είναι το </a:t>
            </a:r>
            <a:r>
              <a:rPr lang="el-GR" dirty="0" err="1">
                <a:solidFill>
                  <a:srgbClr val="4C4C4C"/>
                </a:solidFill>
                <a:latin typeface="Roboto"/>
                <a:ea typeface="Times New Roman" panose="02020603050405020304" pitchFamily="18" charset="0"/>
                <a:cs typeface="Times New Roman" panose="02020603050405020304" pitchFamily="18" charset="0"/>
              </a:rPr>
              <a:t>guacamole</a:t>
            </a:r>
            <a:r>
              <a:rPr lang="el-GR" dirty="0">
                <a:solidFill>
                  <a:srgbClr val="4C4C4C"/>
                </a:solidFill>
                <a:latin typeface="Roboto"/>
                <a:ea typeface="Times New Roman" panose="02020603050405020304" pitchFamily="18" charset="0"/>
                <a:cs typeface="Times New Roman" panose="02020603050405020304" pitchFamily="18" charset="0"/>
              </a:rPr>
              <a:t> – μία σάλτσα με βάση το αβοκάντο.</a:t>
            </a:r>
            <a:endParaRPr lang="el-GR" sz="2000" dirty="0">
              <a:latin typeface="Times New Roman" panose="02020603050405020304" pitchFamily="18" charset="0"/>
              <a:ea typeface="Times New Roman" panose="02020603050405020304" pitchFamily="18" charset="0"/>
            </a:endParaRPr>
          </a:p>
          <a:p>
            <a:pPr algn="just">
              <a:spcAft>
                <a:spcPts val="0"/>
              </a:spcAft>
            </a:pPr>
            <a:r>
              <a:rPr lang="el-GR" dirty="0">
                <a:solidFill>
                  <a:srgbClr val="4C4C4C"/>
                </a:solidFill>
                <a:latin typeface="Roboto"/>
                <a:ea typeface="Times New Roman" panose="02020603050405020304" pitchFamily="18" charset="0"/>
                <a:cs typeface="Times New Roman" panose="02020603050405020304" pitchFamily="18" charset="0"/>
              </a:rPr>
              <a:t>Σε αυτό, λοιπόν, επικεντρώθηκε το 2019 η εταιρεία και σχεδίασε ένα ξεχωριστό </a:t>
            </a:r>
            <a:r>
              <a:rPr lang="el-GR" dirty="0" err="1">
                <a:solidFill>
                  <a:srgbClr val="4C4C4C"/>
                </a:solidFill>
                <a:latin typeface="Roboto"/>
                <a:ea typeface="Times New Roman" panose="02020603050405020304" pitchFamily="18" charset="0"/>
                <a:cs typeface="Times New Roman" panose="02020603050405020304" pitchFamily="18" charset="0"/>
              </a:rPr>
              <a:t>challenge</a:t>
            </a:r>
            <a:r>
              <a:rPr lang="el-GR" dirty="0">
                <a:solidFill>
                  <a:srgbClr val="4C4C4C"/>
                </a:solidFill>
                <a:latin typeface="Roboto"/>
                <a:ea typeface="Times New Roman" panose="02020603050405020304" pitchFamily="18" charset="0"/>
                <a:cs typeface="Times New Roman" panose="02020603050405020304" pitchFamily="18" charset="0"/>
              </a:rPr>
              <a:t> στον </a:t>
            </a:r>
            <a:r>
              <a:rPr lang="el-GR" dirty="0" err="1">
                <a:solidFill>
                  <a:srgbClr val="4C4C4C"/>
                </a:solidFill>
                <a:latin typeface="Roboto"/>
                <a:ea typeface="Times New Roman" panose="02020603050405020304" pitchFamily="18" charset="0"/>
                <a:cs typeface="Times New Roman" panose="02020603050405020304" pitchFamily="18" charset="0"/>
              </a:rPr>
              <a:t>TikTok</a:t>
            </a:r>
            <a:r>
              <a:rPr lang="el-GR" dirty="0">
                <a:solidFill>
                  <a:srgbClr val="4C4C4C"/>
                </a:solidFill>
                <a:latin typeface="Roboto"/>
                <a:ea typeface="Times New Roman" panose="02020603050405020304" pitchFamily="18" charset="0"/>
                <a:cs typeface="Times New Roman" panose="02020603050405020304" pitchFamily="18" charset="0"/>
              </a:rPr>
              <a:t> λογαριασμό της, παροτρύνοντας τους </a:t>
            </a:r>
            <a:r>
              <a:rPr lang="el-GR" dirty="0" err="1">
                <a:solidFill>
                  <a:srgbClr val="4C4C4C"/>
                </a:solidFill>
                <a:latin typeface="Roboto"/>
                <a:ea typeface="Times New Roman" panose="02020603050405020304" pitchFamily="18" charset="0"/>
                <a:cs typeface="Times New Roman" panose="02020603050405020304" pitchFamily="18" charset="0"/>
              </a:rPr>
              <a:t>fans</a:t>
            </a:r>
            <a:r>
              <a:rPr lang="el-GR" dirty="0">
                <a:solidFill>
                  <a:srgbClr val="4C4C4C"/>
                </a:solidFill>
                <a:latin typeface="Roboto"/>
                <a:ea typeface="Times New Roman" panose="02020603050405020304" pitchFamily="18" charset="0"/>
                <a:cs typeface="Times New Roman" panose="02020603050405020304" pitchFamily="18" charset="0"/>
              </a:rPr>
              <a:t> να συμμετέχουν με τα δικά τους </a:t>
            </a:r>
            <a:r>
              <a:rPr lang="el-GR" dirty="0" err="1">
                <a:solidFill>
                  <a:srgbClr val="4C4C4C"/>
                </a:solidFill>
                <a:latin typeface="Roboto"/>
                <a:ea typeface="Times New Roman" panose="02020603050405020304" pitchFamily="18" charset="0"/>
                <a:cs typeface="Times New Roman" panose="02020603050405020304" pitchFamily="18" charset="0"/>
              </a:rPr>
              <a:t>videos</a:t>
            </a:r>
            <a:r>
              <a:rPr lang="el-GR" dirty="0">
                <a:solidFill>
                  <a:srgbClr val="4C4C4C"/>
                </a:solidFill>
                <a:latin typeface="Roboto"/>
                <a:ea typeface="Times New Roman" panose="02020603050405020304" pitchFamily="18" charset="0"/>
                <a:cs typeface="Times New Roman" panose="02020603050405020304" pitchFamily="18" charset="0"/>
              </a:rPr>
              <a:t> σε κινήσεις χορού αφιερωμένες στο αβοκάντο. Μόλις μέσα σε διάστημα 6 μηνών έλαβε 250.000 βίντεο. </a:t>
            </a:r>
            <a:endParaRPr lang="el-GR" sz="2000" dirty="0">
              <a:effectLst/>
              <a:latin typeface="Times New Roman" panose="02020603050405020304" pitchFamily="18" charset="0"/>
              <a:ea typeface="Times New Roman" panose="02020603050405020304" pitchFamily="18" charset="0"/>
            </a:endParaRPr>
          </a:p>
        </p:txBody>
      </p:sp>
      <p:pic>
        <p:nvPicPr>
          <p:cNvPr id="4" name="Chipotle">
            <a:hlinkClick r:id="" action="ppaction://media"/>
            <a:extLst>
              <a:ext uri="{FF2B5EF4-FFF2-40B4-BE49-F238E27FC236}">
                <a16:creationId xmlns:a16="http://schemas.microsoft.com/office/drawing/2014/main" id="{7D079D1B-8F35-43E6-A23F-9018401291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973813" y="859071"/>
            <a:ext cx="3106950" cy="5544000"/>
          </a:xfrm>
          <a:prstGeom prst="rect">
            <a:avLst/>
          </a:prstGeom>
        </p:spPr>
      </p:pic>
    </p:spTree>
    <p:extLst>
      <p:ext uri="{BB962C8B-B14F-4D97-AF65-F5344CB8AC3E}">
        <p14:creationId xmlns:p14="http://schemas.microsoft.com/office/powerpoint/2010/main" val="180446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16</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4313231-8BC7-4EC3-A0E4-968F7A3C5154}"/>
              </a:ext>
            </a:extLst>
          </p:cNvPr>
          <p:cNvSpPr/>
          <p:nvPr/>
        </p:nvSpPr>
        <p:spPr>
          <a:xfrm>
            <a:off x="469506" y="1202476"/>
            <a:ext cx="8486079" cy="7017306"/>
          </a:xfrm>
          <a:prstGeom prst="rect">
            <a:avLst/>
          </a:prstGeom>
        </p:spPr>
        <p:txBody>
          <a:bodyPr wrap="square">
            <a:spAutoFit/>
          </a:bodyPr>
          <a:lstStyle/>
          <a:p>
            <a:r>
              <a:rPr lang="el-GR" dirty="0">
                <a:hlinkClick r:id="rId8"/>
              </a:rPr>
              <a:t>https://www.cnigreece.gr/wp-content/uploads/about-good-practices.pdf</a:t>
            </a:r>
            <a:endParaRPr lang="el-GR" dirty="0"/>
          </a:p>
          <a:p>
            <a:endParaRPr lang="el-GR" dirty="0"/>
          </a:p>
          <a:p>
            <a:r>
              <a:rPr lang="en-US" dirty="0">
                <a:hlinkClick r:id="rId9"/>
              </a:rPr>
              <a:t>https://web-food.gr/%CF%80%CE%B5%CE%BB%CE%AC%CF%84%CE%B5%CF%82-%CE%BC%CE%AD%CF%83%CF%89-social-media-%CE%B5%CF%83%CF%84%CE%B9%CE%B1%CF%84%CF%8C%CF%81%CE%B9%CE%BF/</a:t>
            </a:r>
            <a:endParaRPr lang="en-US" dirty="0"/>
          </a:p>
          <a:p>
            <a:endParaRPr lang="en-US" dirty="0"/>
          </a:p>
          <a:p>
            <a:r>
              <a:rPr lang="en-US" dirty="0">
                <a:hlinkClick r:id="rId10"/>
              </a:rPr>
              <a:t>https://apothesis.lib.hmu.gr/bitstream/handle/20.500.12688/8834/KapetanakiEvanthia2018.pdf?sequence=1&amp;isAllowed=y</a:t>
            </a:r>
            <a:endParaRPr lang="en-US" dirty="0"/>
          </a:p>
          <a:p>
            <a:endParaRPr lang="en-US" dirty="0"/>
          </a:p>
          <a:p>
            <a:r>
              <a:rPr lang="en-US" dirty="0">
                <a:hlinkClick r:id="rId11"/>
              </a:rPr>
              <a:t>https://blog.hootsuite.com/user-generated-content-ugc/</a:t>
            </a:r>
            <a:endParaRPr lang="en-US" dirty="0"/>
          </a:p>
          <a:p>
            <a:endParaRPr lang="en-US" dirty="0"/>
          </a:p>
          <a:p>
            <a:r>
              <a:rPr lang="en-US" dirty="0">
                <a:hlinkClick r:id="rId12"/>
              </a:rPr>
              <a:t>https://developgreece.com/user-generated-content/</a:t>
            </a:r>
            <a:endParaRPr lang="en-US" dirty="0"/>
          </a:p>
          <a:p>
            <a:endParaRPr lang="en-US" dirty="0"/>
          </a:p>
          <a:p>
            <a:r>
              <a:rPr lang="en-US" dirty="0">
                <a:hlinkClick r:id="rId13"/>
              </a:rPr>
              <a:t>https://www.kathimerini.com.cy/gr/geek/geek-nea/influencers-mia-biomixania-19-dis-me-allergia-stis-apodeixeis</a:t>
            </a:r>
            <a:endParaRPr lang="el-GR" dirty="0"/>
          </a:p>
          <a:p>
            <a:endParaRPr lang="el-GR" dirty="0"/>
          </a:p>
          <a:p>
            <a:r>
              <a:rPr lang="en-US" dirty="0">
                <a:hlinkClick r:id="rId14"/>
              </a:rPr>
              <a:t>https://maverix.gr/tiktok-digital-revolution/</a:t>
            </a:r>
            <a:endParaRPr lang="el-GR" dirty="0"/>
          </a:p>
          <a:p>
            <a:endParaRPr lang="en-US" dirty="0"/>
          </a:p>
          <a:p>
            <a:endParaRPr lang="en-US" dirty="0"/>
          </a:p>
          <a:p>
            <a:endParaRPr lang="en-US" dirty="0"/>
          </a:p>
          <a:p>
            <a:endParaRPr lang="en-US" dirty="0"/>
          </a:p>
          <a:p>
            <a:endParaRPr lang="en-US" dirty="0"/>
          </a:p>
          <a:p>
            <a:endParaRPr lang="el-GR" dirty="0"/>
          </a:p>
          <a:p>
            <a:endParaRPr lang="el-GR" dirty="0"/>
          </a:p>
          <a:p>
            <a:endParaRPr lang="el-GR" dirty="0"/>
          </a:p>
        </p:txBody>
      </p:sp>
    </p:spTree>
    <p:extLst>
      <p:ext uri="{BB962C8B-B14F-4D97-AF65-F5344CB8AC3E}">
        <p14:creationId xmlns:p14="http://schemas.microsoft.com/office/powerpoint/2010/main" val="1691161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Καλές πρακτικές προώθησης μέσω διαδικτύου και μέσων κοινωνικής δικτύωσης </a:t>
            </a:r>
            <a:endParaRPr lang="en-US" sz="4000" b="1">
              <a:solidFill>
                <a:srgbClr val="A02E5F"/>
              </a:solidFill>
              <a:latin typeface="Arial" panose="020B0604020202020204" pitchFamily="34" charset="0"/>
              <a:cs typeface="Arial" panose="020B0604020202020204" pitchFamily="34" charset="0"/>
            </a:endParaRPr>
          </a:p>
          <a:p>
            <a:pPr lvl="0" algn="ctr">
              <a:lnSpc>
                <a:spcPts val="5600"/>
              </a:lnSpc>
              <a:spcBef>
                <a:spcPct val="0"/>
              </a:spcBef>
              <a:defRPr/>
            </a:pPr>
            <a:r>
              <a:rPr lang="ca-ES-valencia" sz="3200" b="1">
                <a:solidFill>
                  <a:srgbClr val="A02E5F"/>
                </a:solidFill>
                <a:latin typeface="Arial" panose="020B0604020202020204" pitchFamily="34" charset="0"/>
                <a:cs typeface="Arial" panose="020B0604020202020204" pitchFamily="34" charset="0"/>
              </a:rPr>
              <a:t>Online </a:t>
            </a:r>
            <a:r>
              <a:rPr lang="ca-ES-valencia" sz="3200" b="1" dirty="0">
                <a:solidFill>
                  <a:srgbClr val="A02E5F"/>
                </a:solidFill>
                <a:latin typeface="Arial" panose="020B0604020202020204" pitchFamily="34" charset="0"/>
                <a:cs typeface="Arial" panose="020B0604020202020204" pitchFamily="34" charset="0"/>
              </a:rPr>
              <a:t>M</a:t>
            </a:r>
            <a:r>
              <a:rPr lang="el-GR" sz="3200" b="1" dirty="0" err="1">
                <a:solidFill>
                  <a:srgbClr val="A02E5F"/>
                </a:solidFill>
                <a:latin typeface="Arial" panose="020B0604020202020204" pitchFamily="34" charset="0"/>
                <a:cs typeface="Arial" panose="020B0604020202020204" pitchFamily="34" charset="0"/>
              </a:rPr>
              <a:t>arketplaces</a:t>
            </a:r>
            <a:endParaRPr lang="en-US" sz="3200" b="1" dirty="0">
              <a:solidFill>
                <a:srgbClr val="A02E5F"/>
              </a:solidFill>
              <a:latin typeface="Arial" panose="020B0604020202020204" pitchFamily="34" charset="0"/>
              <a:cs typeface="Arial" panose="020B0604020202020204" pitchFamily="34" charset="0"/>
            </a:endParaRPr>
          </a:p>
          <a:p>
            <a:pPr lvl="0" algn="ctr">
              <a:lnSpc>
                <a:spcPts val="3500"/>
              </a:lnSpc>
              <a:spcBef>
                <a:spcPct val="0"/>
              </a:spcBef>
              <a:defRPr/>
            </a:pPr>
            <a:endPar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p:txBody>
      </p:sp>
      <p:sp>
        <p:nvSpPr>
          <p:cNvPr id="14" name="2 - Υπότιτλος"/>
          <p:cNvSpPr txBox="1">
            <a:spLocks/>
          </p:cNvSpPr>
          <p:nvPr/>
        </p:nvSpPr>
        <p:spPr>
          <a:xfrm>
            <a:off x="1151620" y="5143511"/>
            <a:ext cx="7164796" cy="113953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1" u="none" strike="noStrike" kern="1200" cap="none" spc="0" normalizeH="0" baseline="0" noProof="0" dirty="0">
                <a:ln>
                  <a:noFill/>
                </a:ln>
                <a:effectLst/>
                <a:uLnTx/>
                <a:uFillTx/>
                <a:latin typeface="Arial" pitchFamily="34" charset="0"/>
                <a:cs typeface="Arial" pitchFamily="34" charset="0"/>
              </a:rPr>
              <a:t>Τμήμα Επιστήμης &amp; Τεχνολογίας Τροφίμων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i="1" dirty="0">
                <a:latin typeface="Arial" pitchFamily="34" charset="0"/>
                <a:cs typeface="Arial" pitchFamily="34" charset="0"/>
              </a:rPr>
              <a:t>ΠΑΝΕΠΙΣΤΗΜΙΟ ΠΑΤΡΩΝ</a:t>
            </a:r>
            <a:endParaRPr kumimoji="0" lang="en-US" i="1" u="none" strike="noStrike" kern="1200" cap="none" spc="0" normalizeH="0" baseline="0" noProof="0" dirty="0">
              <a:ln>
                <a:noFill/>
              </a:ln>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300" b="1" i="0" u="none" strike="noStrike" kern="1200" cap="none" spc="0" normalizeH="0" baseline="0" noProof="0" dirty="0">
              <a:ln>
                <a:noFill/>
              </a:ln>
              <a:effectLst/>
              <a:uLnTx/>
              <a:uFillTx/>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4385816"/>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a:t>
            </a:r>
            <a:r>
              <a:rPr lang="en-US" dirty="0"/>
              <a:t> </a:t>
            </a:r>
            <a:r>
              <a:rPr lang="el-GR" dirty="0"/>
              <a:t>τι είναι το </a:t>
            </a:r>
            <a:r>
              <a:rPr lang="en-US" dirty="0"/>
              <a:t>Online</a:t>
            </a:r>
            <a:r>
              <a:rPr lang="el-GR" dirty="0"/>
              <a:t> </a:t>
            </a:r>
            <a:r>
              <a:rPr lang="en-US" dirty="0"/>
              <a:t>Marketplace</a:t>
            </a:r>
            <a:endParaRPr lang="el-GR" dirty="0"/>
          </a:p>
          <a:p>
            <a:pPr marL="285750" indent="-285750">
              <a:lnSpc>
                <a:spcPct val="150000"/>
              </a:lnSpc>
              <a:buFont typeface="Arial" panose="020B0604020202020204" pitchFamily="34" charset="0"/>
              <a:buChar char="•"/>
            </a:pPr>
            <a:r>
              <a:rPr lang="el-GR" dirty="0"/>
              <a:t>Να αναφέρουν πλατφόρμες δημιουργίας </a:t>
            </a:r>
            <a:r>
              <a:rPr lang="en-US" dirty="0"/>
              <a:t>Online</a:t>
            </a:r>
            <a:r>
              <a:rPr lang="el-GR" dirty="0"/>
              <a:t> </a:t>
            </a:r>
            <a:r>
              <a:rPr lang="en-US" dirty="0"/>
              <a:t>Marketplace</a:t>
            </a:r>
            <a:endParaRPr lang="el-GR" dirty="0"/>
          </a:p>
          <a:p>
            <a:pPr marL="285750" indent="-285750">
              <a:lnSpc>
                <a:spcPct val="150000"/>
              </a:lnSpc>
              <a:buFont typeface="Arial" panose="020B0604020202020204" pitchFamily="34" charset="0"/>
              <a:buChar char="•"/>
            </a:pPr>
            <a:r>
              <a:rPr lang="el-GR" dirty="0"/>
              <a:t>Να αναφέρουν κατηγορίες </a:t>
            </a:r>
            <a:r>
              <a:rPr lang="en-US" dirty="0"/>
              <a:t>Online</a:t>
            </a:r>
            <a:r>
              <a:rPr lang="el-GR" dirty="0"/>
              <a:t> </a:t>
            </a:r>
            <a:r>
              <a:rPr lang="en-US" dirty="0"/>
              <a:t>Marketplace</a:t>
            </a:r>
            <a:endParaRPr lang="el-GR" dirty="0"/>
          </a:p>
          <a:p>
            <a:pPr marL="285750" indent="-285750">
              <a:lnSpc>
                <a:spcPct val="150000"/>
              </a:lnSpc>
              <a:buFont typeface="Arial" panose="020B0604020202020204" pitchFamily="34" charset="0"/>
              <a:buChar char="•"/>
            </a:pPr>
            <a:r>
              <a:rPr lang="el-GR" dirty="0"/>
              <a:t>Να αναφέρουν τα πλεονεκτήματα του </a:t>
            </a:r>
            <a:r>
              <a:rPr lang="en-US" dirty="0"/>
              <a:t>Online</a:t>
            </a:r>
            <a:r>
              <a:rPr lang="el-GR" dirty="0"/>
              <a:t> </a:t>
            </a:r>
            <a:r>
              <a:rPr lang="en-US" dirty="0"/>
              <a:t>Marketplace</a:t>
            </a:r>
            <a:endParaRPr lang="el-GR" dirty="0"/>
          </a:p>
          <a:p>
            <a:pPr marL="285750" indent="-285750">
              <a:lnSpc>
                <a:spcPct val="150000"/>
              </a:lnSpc>
              <a:buFont typeface="Arial" panose="020B0604020202020204" pitchFamily="34" charset="0"/>
              <a:buChar char="•"/>
            </a:pPr>
            <a:r>
              <a:rPr lang="el-GR" dirty="0"/>
              <a:t>Να αναφέρουν τα χαρακτηριστικά του </a:t>
            </a:r>
            <a:r>
              <a:rPr lang="en-US" dirty="0"/>
              <a:t>Online</a:t>
            </a:r>
            <a:r>
              <a:rPr lang="el-GR" dirty="0"/>
              <a:t> </a:t>
            </a:r>
            <a:r>
              <a:rPr lang="en-US" dirty="0"/>
              <a:t>Marketplace</a:t>
            </a:r>
            <a:endParaRPr lang="el-GR" dirty="0"/>
          </a:p>
          <a:p>
            <a:pPr marL="285750" indent="-285750">
              <a:lnSpc>
                <a:spcPct val="150000"/>
              </a:lnSpc>
              <a:buFont typeface="Arial" panose="020B0604020202020204" pitchFamily="34" charset="0"/>
              <a:buChar char="•"/>
            </a:pPr>
            <a:r>
              <a:rPr lang="el-GR" dirty="0"/>
              <a:t>Να αναφέρουν απλά τεχνικά χαρακτηριστικά και τον τρόπο εγγραφής σε γνωστά </a:t>
            </a:r>
            <a:r>
              <a:rPr lang="en-US" dirty="0"/>
              <a:t>Online</a:t>
            </a:r>
            <a:r>
              <a:rPr lang="el-GR" dirty="0"/>
              <a:t> </a:t>
            </a:r>
            <a:r>
              <a:rPr lang="en-US" dirty="0"/>
              <a:t>Marketplaces</a:t>
            </a:r>
            <a:r>
              <a:rPr lang="el-GR" dirty="0"/>
              <a:t> (</a:t>
            </a:r>
            <a:r>
              <a:rPr lang="en-US" dirty="0" err="1"/>
              <a:t>Skroutz</a:t>
            </a:r>
            <a:r>
              <a:rPr lang="el-GR" dirty="0"/>
              <a:t>, </a:t>
            </a:r>
            <a:r>
              <a:rPr lang="en-US" dirty="0"/>
              <a:t>Facebook Marketplace</a:t>
            </a:r>
            <a:r>
              <a:rPr lang="el-GR" dirty="0"/>
              <a:t>, </a:t>
            </a:r>
            <a:r>
              <a:rPr lang="en-US" dirty="0"/>
              <a:t>Public</a:t>
            </a:r>
            <a:r>
              <a:rPr lang="el-GR" dirty="0"/>
              <a:t>, </a:t>
            </a:r>
            <a:r>
              <a:rPr lang="en-US" dirty="0"/>
              <a:t>Amazon</a:t>
            </a:r>
            <a:r>
              <a:rPr lang="el-GR" dirty="0"/>
              <a:t>)</a:t>
            </a:r>
            <a:endParaRPr lang="en-US" dirty="0"/>
          </a:p>
          <a:p>
            <a:endParaRPr lang="en-US"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414882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Marketplace</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328DDD1F-E31E-4BF3-8818-C9FB74E2531A}"/>
              </a:ext>
            </a:extLst>
          </p:cNvPr>
          <p:cNvSpPr/>
          <p:nvPr/>
        </p:nvSpPr>
        <p:spPr>
          <a:xfrm>
            <a:off x="550850" y="2274838"/>
            <a:ext cx="7963544" cy="2677656"/>
          </a:xfrm>
          <a:prstGeom prst="rect">
            <a:avLst/>
          </a:prstGeom>
        </p:spPr>
        <p:txBody>
          <a:bodyPr wrap="square">
            <a:spAutoFit/>
          </a:bodyPr>
          <a:lstStyle/>
          <a:p>
            <a:pPr algn="just"/>
            <a:r>
              <a:rPr lang="el-GR" sz="2400" dirty="0"/>
              <a:t>Μια ηλεκτρονική αγορά (</a:t>
            </a:r>
            <a:r>
              <a:rPr lang="en-US" sz="2400" dirty="0"/>
              <a:t>Marketplace</a:t>
            </a:r>
            <a:r>
              <a:rPr lang="el-GR" sz="2400" dirty="0"/>
              <a:t>) είναι ένας τύπος </a:t>
            </a:r>
            <a:r>
              <a:rPr lang="el-GR" sz="2400" dirty="0" err="1"/>
              <a:t>ιστότοπου</a:t>
            </a:r>
            <a:r>
              <a:rPr lang="el-GR" sz="2400" dirty="0"/>
              <a:t> ηλεκτρονικού εμπορίου όπου παρέχονται πληροφορίες προϊόντων ή υπηρεσιών από πολλά τρίτα μέρη. </a:t>
            </a:r>
            <a:endParaRPr lang="en-US" sz="2400" dirty="0"/>
          </a:p>
          <a:p>
            <a:pPr algn="just"/>
            <a:endParaRPr lang="en-US" sz="2400" dirty="0"/>
          </a:p>
          <a:p>
            <a:pPr algn="just"/>
            <a:r>
              <a:rPr lang="el-GR" sz="2400" dirty="0"/>
              <a:t>Οι διαδικτυακές αγορές είναι ο κύριος τύπος</a:t>
            </a:r>
            <a:r>
              <a:rPr lang="en-US" sz="2400" dirty="0"/>
              <a:t> </a:t>
            </a:r>
            <a:r>
              <a:rPr lang="el-GR" sz="2400" dirty="0" err="1"/>
              <a:t>πολυκαναλικού</a:t>
            </a:r>
            <a:r>
              <a:rPr lang="el-GR" sz="2400" dirty="0"/>
              <a:t> ηλεκτρονικού εμπορίου και μπορούν να είναι ένας τρόπος για τον </a:t>
            </a:r>
            <a:r>
              <a:rPr lang="el-GR" sz="2400" dirty="0" err="1"/>
              <a:t>εξορθολογισμό</a:t>
            </a:r>
            <a:r>
              <a:rPr lang="el-GR" sz="2400" dirty="0"/>
              <a:t> της διαδικασίας παραγωγής</a:t>
            </a:r>
          </a:p>
        </p:txBody>
      </p:sp>
    </p:spTree>
    <p:extLst>
      <p:ext uri="{BB962C8B-B14F-4D97-AF65-F5344CB8AC3E}">
        <p14:creationId xmlns:p14="http://schemas.microsoft.com/office/powerpoint/2010/main" val="25585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Marketplace</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51877CC8-A84D-41C6-B831-5714AAC3E84E}"/>
              </a:ext>
            </a:extLst>
          </p:cNvPr>
          <p:cNvSpPr/>
          <p:nvPr/>
        </p:nvSpPr>
        <p:spPr>
          <a:xfrm>
            <a:off x="182101" y="1735918"/>
            <a:ext cx="8404735" cy="3785652"/>
          </a:xfrm>
          <a:prstGeom prst="rect">
            <a:avLst/>
          </a:prstGeom>
        </p:spPr>
        <p:txBody>
          <a:bodyPr wrap="square">
            <a:spAutoFit/>
          </a:bodyPr>
          <a:lstStyle/>
          <a:p>
            <a:pPr marL="342900" indent="-342900" algn="just">
              <a:buFont typeface="Arial" panose="020B0604020202020204" pitchFamily="34" charset="0"/>
              <a:buChar char="•"/>
            </a:pPr>
            <a:r>
              <a:rPr lang="el-GR" sz="2400" dirty="0">
                <a:solidFill>
                  <a:srgbClr val="444444"/>
                </a:solidFill>
              </a:rPr>
              <a:t>Ένας διαφορετικός ορισμός του </a:t>
            </a:r>
            <a:r>
              <a:rPr lang="en-US" sz="2400" dirty="0">
                <a:solidFill>
                  <a:srgbClr val="444444"/>
                </a:solidFill>
              </a:rPr>
              <a:t>marketplace (</a:t>
            </a:r>
            <a:r>
              <a:rPr lang="el-GR" sz="2400" dirty="0">
                <a:solidFill>
                  <a:srgbClr val="444444"/>
                </a:solidFill>
              </a:rPr>
              <a:t>ή </a:t>
            </a:r>
            <a:r>
              <a:rPr lang="el-GR" sz="2400" b="1" dirty="0" err="1">
                <a:solidFill>
                  <a:srgbClr val="444444"/>
                </a:solidFill>
              </a:rPr>
              <a:t>multi-vendor</a:t>
            </a:r>
            <a:r>
              <a:rPr lang="el-GR" sz="2400" b="1" dirty="0">
                <a:solidFill>
                  <a:srgbClr val="444444"/>
                </a:solidFill>
              </a:rPr>
              <a:t> </a:t>
            </a:r>
            <a:r>
              <a:rPr lang="el-GR" sz="2400" b="1" dirty="0" err="1">
                <a:solidFill>
                  <a:srgbClr val="444444"/>
                </a:solidFill>
              </a:rPr>
              <a:t>marketplace</a:t>
            </a:r>
            <a:r>
              <a:rPr lang="en-US" sz="2400" dirty="0">
                <a:solidFill>
                  <a:srgbClr val="444444"/>
                </a:solidFill>
              </a:rPr>
              <a:t>) </a:t>
            </a:r>
            <a:r>
              <a:rPr lang="el-GR" sz="2400" dirty="0">
                <a:solidFill>
                  <a:srgbClr val="444444"/>
                </a:solidFill>
              </a:rPr>
              <a:t>είναι ένα </a:t>
            </a:r>
            <a:r>
              <a:rPr lang="el-GR" sz="2400" dirty="0" err="1">
                <a:solidFill>
                  <a:srgbClr val="444444"/>
                </a:solidFill>
              </a:rPr>
              <a:t>online</a:t>
            </a:r>
            <a:r>
              <a:rPr lang="el-GR" sz="2400" dirty="0">
                <a:solidFill>
                  <a:srgbClr val="444444"/>
                </a:solidFill>
              </a:rPr>
              <a:t> κατάστημα με προϊόντα από πολλές εταιρίες, </a:t>
            </a:r>
            <a:r>
              <a:rPr lang="el-GR" sz="2400" i="1" dirty="0">
                <a:solidFill>
                  <a:srgbClr val="444444"/>
                </a:solidFill>
              </a:rPr>
              <a:t>οι οποίες τοποθετούν οι ίδιες τα προϊόντα τους.</a:t>
            </a:r>
          </a:p>
          <a:p>
            <a:pPr algn="just"/>
            <a:r>
              <a:rPr lang="el-GR" sz="2400" i="1" dirty="0">
                <a:solidFill>
                  <a:srgbClr val="444444"/>
                </a:solidFill>
              </a:rPr>
              <a:t> </a:t>
            </a:r>
          </a:p>
          <a:p>
            <a:pPr marL="342900" indent="-342900" algn="just">
              <a:buFont typeface="Arial" panose="020B0604020202020204" pitchFamily="34" charset="0"/>
              <a:buChar char="•"/>
            </a:pPr>
            <a:r>
              <a:rPr lang="el-GR" sz="2400" dirty="0">
                <a:solidFill>
                  <a:srgbClr val="444444"/>
                </a:solidFill>
              </a:rPr>
              <a:t>Οι πελάτες μπορούν να αγοράσουν προϊόντα από πολλαπλούς προμηθευτές. </a:t>
            </a:r>
          </a:p>
          <a:p>
            <a:pPr algn="just"/>
            <a:endParaRPr lang="el-GR" sz="2400" dirty="0">
              <a:solidFill>
                <a:srgbClr val="444444"/>
              </a:solidFill>
            </a:endParaRPr>
          </a:p>
          <a:p>
            <a:pPr marL="342900" indent="-342900" algn="just">
              <a:buFont typeface="Arial" panose="020B0604020202020204" pitchFamily="34" charset="0"/>
              <a:buChar char="•"/>
            </a:pPr>
            <a:r>
              <a:rPr lang="el-GR" sz="2400" dirty="0">
                <a:solidFill>
                  <a:srgbClr val="444444"/>
                </a:solidFill>
              </a:rPr>
              <a:t>Το καλάθι του πελάτη, αποτελείται από προϊόντα που θα παραλάβει από διαφορετικούς εμπόρους / εταιρίες.</a:t>
            </a:r>
            <a:endParaRPr lang="el-GR" sz="2400" dirty="0"/>
          </a:p>
        </p:txBody>
      </p:sp>
    </p:spTree>
    <p:extLst>
      <p:ext uri="{BB962C8B-B14F-4D97-AF65-F5344CB8AC3E}">
        <p14:creationId xmlns:p14="http://schemas.microsoft.com/office/powerpoint/2010/main" val="242207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Marketplace</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0E196517-32DD-40D9-A763-896463792692}"/>
              </a:ext>
            </a:extLst>
          </p:cNvPr>
          <p:cNvPicPr>
            <a:picLocks noChangeAspect="1"/>
          </p:cNvPicPr>
          <p:nvPr/>
        </p:nvPicPr>
        <p:blipFill>
          <a:blip r:embed="rId8"/>
          <a:stretch>
            <a:fillRect/>
          </a:stretch>
        </p:blipFill>
        <p:spPr>
          <a:xfrm>
            <a:off x="363875" y="1746603"/>
            <a:ext cx="8118000" cy="3564000"/>
          </a:xfrm>
          <a:prstGeom prst="rect">
            <a:avLst/>
          </a:prstGeom>
        </p:spPr>
      </p:pic>
      <p:sp>
        <p:nvSpPr>
          <p:cNvPr id="3" name="TextBox 2">
            <a:extLst>
              <a:ext uri="{FF2B5EF4-FFF2-40B4-BE49-F238E27FC236}">
                <a16:creationId xmlns:a16="http://schemas.microsoft.com/office/drawing/2014/main" id="{E14533D6-C967-4E4E-9944-4A372A3D4C95}"/>
              </a:ext>
            </a:extLst>
          </p:cNvPr>
          <p:cNvSpPr txBox="1"/>
          <p:nvPr/>
        </p:nvSpPr>
        <p:spPr>
          <a:xfrm>
            <a:off x="550850" y="1178282"/>
            <a:ext cx="7837574" cy="369332"/>
          </a:xfrm>
          <a:prstGeom prst="rect">
            <a:avLst/>
          </a:prstGeom>
          <a:noFill/>
        </p:spPr>
        <p:txBody>
          <a:bodyPr wrap="square" rtlCol="0">
            <a:spAutoFit/>
          </a:bodyPr>
          <a:lstStyle/>
          <a:p>
            <a:r>
              <a:rPr lang="el-GR" dirty="0"/>
              <a:t>Η δομή ενός </a:t>
            </a:r>
            <a:r>
              <a:rPr lang="ca-ES-valencia" dirty="0"/>
              <a:t>marketplace </a:t>
            </a:r>
            <a:r>
              <a:rPr lang="el-GR" dirty="0"/>
              <a:t>θα μπορούσε να απεικονιστεί ως εξής:</a:t>
            </a:r>
          </a:p>
        </p:txBody>
      </p:sp>
      <p:sp>
        <p:nvSpPr>
          <p:cNvPr id="4" name="TextBox 3">
            <a:extLst>
              <a:ext uri="{FF2B5EF4-FFF2-40B4-BE49-F238E27FC236}">
                <a16:creationId xmlns:a16="http://schemas.microsoft.com/office/drawing/2014/main" id="{FCAB3AC5-F38A-4DE0-89AE-CF4E73FDC9FA}"/>
              </a:ext>
            </a:extLst>
          </p:cNvPr>
          <p:cNvSpPr txBox="1"/>
          <p:nvPr/>
        </p:nvSpPr>
        <p:spPr>
          <a:xfrm>
            <a:off x="2231738" y="5339112"/>
            <a:ext cx="4860541" cy="276999"/>
          </a:xfrm>
          <a:prstGeom prst="rect">
            <a:avLst/>
          </a:prstGeom>
          <a:noFill/>
        </p:spPr>
        <p:txBody>
          <a:bodyPr wrap="square" rtlCol="0">
            <a:spAutoFit/>
          </a:bodyPr>
          <a:lstStyle/>
          <a:p>
            <a:r>
              <a:rPr lang="el-GR" sz="1200" b="1" i="1" dirty="0"/>
              <a:t>Πηγή εικόνας: </a:t>
            </a:r>
            <a:r>
              <a:rPr lang="en-US" sz="1200" b="1" i="1" dirty="0"/>
              <a:t>https://blog.interten.gr/multi-vendor-marketplaces/</a:t>
            </a:r>
            <a:endParaRPr lang="el-GR" sz="1200" b="1" i="1" dirty="0"/>
          </a:p>
        </p:txBody>
      </p:sp>
    </p:spTree>
    <p:extLst>
      <p:ext uri="{BB962C8B-B14F-4D97-AF65-F5344CB8AC3E}">
        <p14:creationId xmlns:p14="http://schemas.microsoft.com/office/powerpoint/2010/main" val="1543872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92552"/>
            <a:chOff x="0" y="210156"/>
            <a:chExt cx="9144000" cy="89255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92552"/>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Κατηγορίες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D21C31E0-6596-4B97-B62B-5B2510FCEB6D}"/>
              </a:ext>
            </a:extLst>
          </p:cNvPr>
          <p:cNvSpPr/>
          <p:nvPr/>
        </p:nvSpPr>
        <p:spPr>
          <a:xfrm>
            <a:off x="395536" y="1766571"/>
            <a:ext cx="7958296" cy="2862322"/>
          </a:xfrm>
          <a:prstGeom prst="rect">
            <a:avLst/>
          </a:prstGeom>
        </p:spPr>
        <p:txBody>
          <a:bodyPr wrap="square">
            <a:spAutoFit/>
          </a:bodyPr>
          <a:lstStyle/>
          <a:p>
            <a:pPr algn="just"/>
            <a:endParaRPr lang="el-GR" dirty="0"/>
          </a:p>
          <a:p>
            <a:pPr algn="just"/>
            <a:r>
              <a:rPr lang="el-GR" dirty="0"/>
              <a:t>• </a:t>
            </a:r>
            <a:r>
              <a:rPr lang="el-GR" b="1" dirty="0"/>
              <a:t>Μεταξύ φυσικών προσώπων: </a:t>
            </a:r>
            <a:r>
              <a:rPr lang="el-GR" dirty="0"/>
              <a:t>τόσο ο πωλητής όσο και ο αγοραστής είναι φυσικά πρόσωπα.</a:t>
            </a:r>
          </a:p>
          <a:p>
            <a:pPr algn="just"/>
            <a:endParaRPr lang="el-GR" dirty="0"/>
          </a:p>
          <a:p>
            <a:pPr algn="just"/>
            <a:r>
              <a:rPr lang="el-GR" dirty="0"/>
              <a:t>• </a:t>
            </a:r>
            <a:r>
              <a:rPr lang="el-GR" b="1" dirty="0"/>
              <a:t>B2C:</a:t>
            </a:r>
            <a:r>
              <a:rPr lang="el-GR" dirty="0"/>
              <a:t> ο πωλητής είναι συνήθως μια επιχείρηση, ενώ οι αγοραστές είναι φυσικά πρόσωπα, όπως συμβαίνει στην </a:t>
            </a:r>
            <a:r>
              <a:rPr lang="el-GR" dirty="0" err="1"/>
              <a:t>Amazon</a:t>
            </a:r>
            <a:r>
              <a:rPr lang="el-GR" dirty="0"/>
              <a:t>.</a:t>
            </a:r>
          </a:p>
          <a:p>
            <a:pPr algn="just"/>
            <a:endParaRPr lang="el-GR" dirty="0"/>
          </a:p>
          <a:p>
            <a:pPr algn="just"/>
            <a:r>
              <a:rPr lang="el-GR" dirty="0"/>
              <a:t>• </a:t>
            </a:r>
            <a:r>
              <a:rPr lang="el-GR" b="1" dirty="0"/>
              <a:t>B2B:</a:t>
            </a:r>
            <a:r>
              <a:rPr lang="el-GR" dirty="0"/>
              <a:t> Σε αυτήν την περίπτωση και τα δύο μέρη στις συναλλαγές είναι επιχειρήσεις (π.χ. </a:t>
            </a:r>
            <a:r>
              <a:rPr lang="el-GR" dirty="0" err="1"/>
              <a:t>Alibaba</a:t>
            </a:r>
            <a:r>
              <a:rPr lang="el-GR" dirty="0"/>
              <a:t>).</a:t>
            </a:r>
          </a:p>
          <a:p>
            <a:pPr algn="just"/>
            <a:endParaRPr lang="el-GR" dirty="0"/>
          </a:p>
        </p:txBody>
      </p:sp>
    </p:spTree>
    <p:extLst>
      <p:ext uri="{BB962C8B-B14F-4D97-AF65-F5344CB8AC3E}">
        <p14:creationId xmlns:p14="http://schemas.microsoft.com/office/powerpoint/2010/main" val="1976077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sp>
        <p:nvSpPr>
          <p:cNvPr id="20" name="Ορθογώνιο 19">
            <a:extLst>
              <a:ext uri="{FF2B5EF4-FFF2-40B4-BE49-F238E27FC236}">
                <a16:creationId xmlns:a16="http://schemas.microsoft.com/office/drawing/2014/main" id="{81648B41-9889-4566-B919-DB77E0BA1385}"/>
              </a:ext>
            </a:extLst>
          </p:cNvPr>
          <p:cNvSpPr/>
          <p:nvPr/>
        </p:nvSpPr>
        <p:spPr>
          <a:xfrm>
            <a:off x="395536" y="1289890"/>
            <a:ext cx="7902509" cy="3970318"/>
          </a:xfrm>
          <a:prstGeom prst="rect">
            <a:avLst/>
          </a:prstGeom>
        </p:spPr>
        <p:txBody>
          <a:bodyPr wrap="square">
            <a:spAutoFit/>
          </a:bodyPr>
          <a:lstStyle/>
          <a:p>
            <a:pPr marL="285750" indent="-285750">
              <a:buFont typeface="Arial" panose="020B0604020202020204" pitchFamily="34" charset="0"/>
              <a:buChar char="•"/>
            </a:pPr>
            <a:r>
              <a:rPr lang="el-GR" dirty="0"/>
              <a:t>Για να ξεκινήσει κάποιος ένα έργο στο </a:t>
            </a:r>
            <a:r>
              <a:rPr lang="el-GR" dirty="0" err="1"/>
              <a:t>Kickstarter</a:t>
            </a:r>
            <a:r>
              <a:rPr lang="el-GR" dirty="0"/>
              <a:t> πρέπει να πληροί τις προϋποθέσεις των δημιουργών του. </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Για να δημιουργήσετε ένα </a:t>
            </a:r>
            <a:r>
              <a:rPr lang="ca-ES-valencia" dirty="0"/>
              <a:t>Project </a:t>
            </a:r>
            <a:r>
              <a:rPr lang="el-GR" dirty="0"/>
              <a:t>στο </a:t>
            </a:r>
            <a:r>
              <a:rPr lang="el-GR" dirty="0" err="1"/>
              <a:t>Kickstarter</a:t>
            </a:r>
            <a:r>
              <a:rPr lang="el-GR" dirty="0"/>
              <a:t> θα πρέπει:</a:t>
            </a:r>
          </a:p>
          <a:p>
            <a:pPr marL="742950" lvl="1" indent="-285750">
              <a:buFont typeface="Courier New" panose="02070309020205020404" pitchFamily="49" charset="0"/>
              <a:buChar char="o"/>
            </a:pPr>
            <a:r>
              <a:rPr lang="el-GR" dirty="0"/>
              <a:t>Να δημιουργήσετε μια λίστα email.</a:t>
            </a:r>
          </a:p>
          <a:p>
            <a:pPr marL="742950" lvl="1" indent="-285750">
              <a:buFont typeface="Courier New" panose="02070309020205020404" pitchFamily="49" charset="0"/>
              <a:buChar char="o"/>
            </a:pPr>
            <a:r>
              <a:rPr lang="el-GR" dirty="0"/>
              <a:t>Να κάνετε επίδειξη του προϊόντος σας σε εκδηλώσεις και συναντήσεις. </a:t>
            </a:r>
          </a:p>
          <a:p>
            <a:pPr marL="742950" lvl="1" indent="-285750">
              <a:buFont typeface="Courier New" panose="02070309020205020404" pitchFamily="49" charset="0"/>
              <a:buChar char="o"/>
            </a:pPr>
            <a:r>
              <a:rPr lang="el-GR" dirty="0"/>
              <a:t>Να αλληλοεπιδράσετε με το κοινό μέσω συζήτησης.</a:t>
            </a:r>
          </a:p>
          <a:p>
            <a:pPr marL="742950" lvl="1" indent="-285750">
              <a:buFont typeface="Courier New" panose="02070309020205020404" pitchFamily="49" charset="0"/>
              <a:buChar char="o"/>
            </a:pPr>
            <a:r>
              <a:rPr lang="el-GR" dirty="0"/>
              <a:t>Να δημιουργήστε μια Διαφημιστική Σελίδα πριν από την κυκλοφορία.</a:t>
            </a:r>
          </a:p>
          <a:p>
            <a:pPr marL="742950" lvl="1" indent="-285750">
              <a:buFont typeface="Courier New" panose="02070309020205020404" pitchFamily="49" charset="0"/>
              <a:buChar char="o"/>
            </a:pPr>
            <a:r>
              <a:rPr lang="el-GR" dirty="0"/>
              <a:t>Στη συνέχεια εστιάστε στη δημιουργία μιας ενδιαφέρουσας σελίδας έργου.</a:t>
            </a:r>
          </a:p>
          <a:p>
            <a:pPr marL="742950" lvl="1" indent="-285750">
              <a:buFont typeface="Courier New" panose="02070309020205020404" pitchFamily="49" charset="0"/>
              <a:buChar char="o"/>
            </a:pPr>
            <a:r>
              <a:rPr lang="el-GR" dirty="0"/>
              <a:t>Να δημιουργήστε έτσι τη σελίδα του </a:t>
            </a:r>
            <a:r>
              <a:rPr lang="ca-ES-valencia" dirty="0"/>
              <a:t>Project </a:t>
            </a:r>
            <a:r>
              <a:rPr lang="el-GR" dirty="0"/>
              <a:t>ώστε να είναι ελκυστική κατά την αναζήτηση.</a:t>
            </a:r>
          </a:p>
          <a:p>
            <a:pPr marL="742950" lvl="1" indent="-285750">
              <a:buFont typeface="Courier New" panose="02070309020205020404" pitchFamily="49" charset="0"/>
              <a:buChar char="o"/>
            </a:pPr>
            <a:r>
              <a:rPr lang="el-GR" dirty="0"/>
              <a:t>Παρά το γεγονός ότι το </a:t>
            </a:r>
            <a:r>
              <a:rPr lang="el-GR" dirty="0" err="1"/>
              <a:t>Kickstarter</a:t>
            </a:r>
            <a:r>
              <a:rPr lang="el-GR" dirty="0"/>
              <a:t> έχει μια ισχυρή κοινότητα, δεν θα πρέπει να είναι ο μόνος τρόπος προώθησης της εταιρίας σας.</a:t>
            </a:r>
          </a:p>
        </p:txBody>
      </p:sp>
    </p:spTree>
    <p:extLst>
      <p:ext uri="{BB962C8B-B14F-4D97-AF65-F5344CB8AC3E}">
        <p14:creationId xmlns:p14="http://schemas.microsoft.com/office/powerpoint/2010/main" val="2779203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Βασικοί τρόποι εσόδων στα </a:t>
              </a:r>
              <a:r>
                <a:rPr lang="ca-ES-valencia"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0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6</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68A6938-C6B7-416E-9022-C2C8F25D1BA0}"/>
              </a:ext>
            </a:extLst>
          </p:cNvPr>
          <p:cNvSpPr/>
          <p:nvPr/>
        </p:nvSpPr>
        <p:spPr>
          <a:xfrm>
            <a:off x="683568" y="1716167"/>
            <a:ext cx="7525436" cy="3416320"/>
          </a:xfrm>
          <a:prstGeom prst="rect">
            <a:avLst/>
          </a:prstGeom>
        </p:spPr>
        <p:txBody>
          <a:bodyPr wrap="square">
            <a:spAutoFit/>
          </a:bodyPr>
          <a:lstStyle/>
          <a:p>
            <a:pPr algn="just"/>
            <a:endParaRPr lang="el-GR" dirty="0"/>
          </a:p>
          <a:p>
            <a:pPr algn="just"/>
            <a:r>
              <a:rPr lang="el-GR" b="1" dirty="0"/>
              <a:t>Προμήθεια:</a:t>
            </a:r>
            <a:r>
              <a:rPr lang="el-GR" dirty="0"/>
              <a:t> Σε κάθε συναλλαγή μεταξύ του πωλητή και του αγοραστή υπάρχει μια τιμή και η πλατφόρμα χρεώνει ένα ποσοστό ως προμήθεια.</a:t>
            </a:r>
          </a:p>
          <a:p>
            <a:pPr algn="just"/>
            <a:endParaRPr lang="el-GR" dirty="0"/>
          </a:p>
          <a:p>
            <a:pPr algn="just"/>
            <a:r>
              <a:rPr lang="el-GR" b="1" dirty="0"/>
              <a:t>Συνδρομή:</a:t>
            </a:r>
            <a:r>
              <a:rPr lang="el-GR" dirty="0"/>
              <a:t> Το κόστος συνήθως πληρώνεται από τον πωλητή. Το πρόβλημα είναι ότι η πλατφόρμα δεν μπορεί να εγγυηθεί «αξία» για τον πωλητή, ειδικά στα πρώτα βήματα του </a:t>
            </a:r>
            <a:r>
              <a:rPr lang="el-GR" dirty="0" err="1"/>
              <a:t>marketplace</a:t>
            </a:r>
            <a:r>
              <a:rPr lang="el-GR" dirty="0"/>
              <a:t>.  </a:t>
            </a:r>
          </a:p>
          <a:p>
            <a:pPr algn="just"/>
            <a:endParaRPr lang="el-GR" dirty="0"/>
          </a:p>
          <a:p>
            <a:pPr algn="just"/>
            <a:r>
              <a:rPr lang="el-GR" b="1" dirty="0"/>
              <a:t>Χρέωση καταχώρισης: </a:t>
            </a:r>
            <a:r>
              <a:rPr lang="el-GR" dirty="0"/>
              <a:t>Η πλατφόρμα βοηθά να βρείτε μια επιχείρηση και ένα προϊόν που σας ενδιαφέρει. Το πρόβλημα με το μοντέλο συνδρομής, είναι ότι δεν υπάρχει εγγύηση για τον πωλητή ότι αυτή η καταχώριση θα οδηγήσει σε έσοδα.</a:t>
            </a:r>
          </a:p>
        </p:txBody>
      </p:sp>
    </p:spTree>
    <p:extLst>
      <p:ext uri="{BB962C8B-B14F-4D97-AF65-F5344CB8AC3E}">
        <p14:creationId xmlns:p14="http://schemas.microsoft.com/office/powerpoint/2010/main" val="4158429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Πλεονεκτήματα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D01462FD-C71A-4904-A7A0-A0DC0182CAB9}"/>
              </a:ext>
            </a:extLst>
          </p:cNvPr>
          <p:cNvSpPr/>
          <p:nvPr/>
        </p:nvSpPr>
        <p:spPr>
          <a:xfrm>
            <a:off x="290399" y="963399"/>
            <a:ext cx="8227078" cy="5078313"/>
          </a:xfrm>
          <a:prstGeom prst="rect">
            <a:avLst/>
          </a:prstGeom>
        </p:spPr>
        <p:txBody>
          <a:bodyPr wrap="square">
            <a:spAutoFit/>
          </a:bodyPr>
          <a:lstStyle/>
          <a:p>
            <a:pPr marL="285750" indent="-285750" algn="just">
              <a:buFont typeface="Arial" panose="020B0604020202020204" pitchFamily="34" charset="0"/>
              <a:buChar char="•"/>
            </a:pPr>
            <a:r>
              <a:rPr lang="el-GR" b="1" dirty="0">
                <a:solidFill>
                  <a:srgbClr val="444444"/>
                </a:solidFill>
              </a:rPr>
              <a:t>Λειτουργία Επιχείρησης ανεξαρτήτως συνθηκών</a:t>
            </a:r>
            <a:r>
              <a:rPr lang="el-GR" dirty="0">
                <a:solidFill>
                  <a:srgbClr val="444444"/>
                </a:solidFill>
              </a:rPr>
              <a:t>: Το πρόσφατο παράδειγμα της κρίσης που προήλθε από τον COVID-19, έδειξε ότι η παρουσία μιας επιχείρησης σε </a:t>
            </a:r>
            <a:r>
              <a:rPr lang="el-GR" dirty="0" err="1">
                <a:solidFill>
                  <a:srgbClr val="444444"/>
                </a:solidFill>
              </a:rPr>
              <a:t>online</a:t>
            </a:r>
            <a:r>
              <a:rPr lang="el-GR" dirty="0">
                <a:solidFill>
                  <a:srgbClr val="444444"/>
                </a:solidFill>
              </a:rPr>
              <a:t> </a:t>
            </a:r>
            <a:r>
              <a:rPr lang="el-GR" dirty="0" err="1">
                <a:solidFill>
                  <a:srgbClr val="444444"/>
                </a:solidFill>
              </a:rPr>
              <a:t>marketplace</a:t>
            </a:r>
            <a:r>
              <a:rPr lang="el-GR" dirty="0">
                <a:solidFill>
                  <a:srgbClr val="444444"/>
                </a:solidFill>
              </a:rPr>
              <a:t>, εξασφαλίζει τη συνεχή λειτουργία της και ενδεχομένως και την επιβίωσή της, ανεξαρτήτως συνθηκών.</a:t>
            </a:r>
          </a:p>
          <a:p>
            <a:pPr algn="just"/>
            <a:endParaRPr lang="el-GR" dirty="0">
              <a:solidFill>
                <a:srgbClr val="444444"/>
              </a:solidFill>
            </a:endParaRPr>
          </a:p>
          <a:p>
            <a:pPr marL="285750" indent="-285750" algn="just">
              <a:buFont typeface="Arial" panose="020B0604020202020204" pitchFamily="34" charset="0"/>
              <a:buChar char="•"/>
            </a:pPr>
            <a:r>
              <a:rPr lang="el-GR" b="1" dirty="0">
                <a:solidFill>
                  <a:srgbClr val="444444"/>
                </a:solidFill>
              </a:rPr>
              <a:t>Άμεση προβολή:</a:t>
            </a:r>
            <a:r>
              <a:rPr lang="el-GR" dirty="0">
                <a:solidFill>
                  <a:srgbClr val="444444"/>
                </a:solidFill>
              </a:rPr>
              <a:t> Τα </a:t>
            </a:r>
            <a:r>
              <a:rPr lang="el-GR" dirty="0" err="1">
                <a:solidFill>
                  <a:srgbClr val="444444"/>
                </a:solidFill>
              </a:rPr>
              <a:t>online</a:t>
            </a:r>
            <a:r>
              <a:rPr lang="el-GR" dirty="0">
                <a:solidFill>
                  <a:srgbClr val="444444"/>
                </a:solidFill>
              </a:rPr>
              <a:t> </a:t>
            </a:r>
            <a:r>
              <a:rPr lang="el-GR" dirty="0" err="1">
                <a:solidFill>
                  <a:srgbClr val="444444"/>
                </a:solidFill>
              </a:rPr>
              <a:t>marketplaces</a:t>
            </a:r>
            <a:r>
              <a:rPr lang="el-GR" dirty="0">
                <a:solidFill>
                  <a:srgbClr val="444444"/>
                </a:solidFill>
              </a:rPr>
              <a:t> αποτελούν τα τελευταία χρόνια την κύρια πηγή αναζήτησης προϊόντων και σύγκρισης ποιότητας και τιμών. Η παρουσία μιας επιχείρησης σε ένα </a:t>
            </a:r>
            <a:r>
              <a:rPr lang="el-GR" dirty="0" err="1">
                <a:solidFill>
                  <a:srgbClr val="444444"/>
                </a:solidFill>
              </a:rPr>
              <a:t>online</a:t>
            </a:r>
            <a:r>
              <a:rPr lang="el-GR" dirty="0">
                <a:solidFill>
                  <a:srgbClr val="444444"/>
                </a:solidFill>
              </a:rPr>
              <a:t> </a:t>
            </a:r>
            <a:r>
              <a:rPr lang="el-GR" dirty="0" err="1">
                <a:solidFill>
                  <a:srgbClr val="444444"/>
                </a:solidFill>
              </a:rPr>
              <a:t>marketplace</a:t>
            </a:r>
            <a:r>
              <a:rPr lang="el-GR" dirty="0">
                <a:solidFill>
                  <a:srgbClr val="444444"/>
                </a:solidFill>
              </a:rPr>
              <a:t> σημαίνει </a:t>
            </a:r>
            <a:r>
              <a:rPr lang="el-GR" b="1" dirty="0">
                <a:solidFill>
                  <a:srgbClr val="444444"/>
                </a:solidFill>
              </a:rPr>
              <a:t>επιπλέον διαφήμιση χωρίς κόστος</a:t>
            </a:r>
            <a:r>
              <a:rPr lang="el-GR" dirty="0">
                <a:solidFill>
                  <a:srgbClr val="444444"/>
                </a:solidFill>
              </a:rPr>
              <a:t>.</a:t>
            </a:r>
          </a:p>
          <a:p>
            <a:pPr algn="just"/>
            <a:endParaRPr lang="el-GR" dirty="0">
              <a:solidFill>
                <a:srgbClr val="444444"/>
              </a:solidFill>
            </a:endParaRPr>
          </a:p>
          <a:p>
            <a:pPr marL="285750" indent="-285750" algn="just">
              <a:buFont typeface="Arial" panose="020B0604020202020204" pitchFamily="34" charset="0"/>
              <a:buChar char="•"/>
            </a:pPr>
            <a:r>
              <a:rPr lang="el-GR" b="1" dirty="0">
                <a:solidFill>
                  <a:srgbClr val="444444"/>
                </a:solidFill>
              </a:rPr>
              <a:t>Αίσθηση ασφάλειας</a:t>
            </a:r>
            <a:r>
              <a:rPr lang="el-GR" dirty="0">
                <a:solidFill>
                  <a:srgbClr val="444444"/>
                </a:solidFill>
              </a:rPr>
              <a:t>: Οι καταναλωτές νιώθουν μεγαλύτερη εμπιστοσύνη και ασφάλεια να αγοράζουν από </a:t>
            </a:r>
            <a:r>
              <a:rPr lang="el-GR" dirty="0" err="1">
                <a:solidFill>
                  <a:srgbClr val="444444"/>
                </a:solidFill>
              </a:rPr>
              <a:t>online</a:t>
            </a:r>
            <a:r>
              <a:rPr lang="el-GR" dirty="0">
                <a:solidFill>
                  <a:srgbClr val="444444"/>
                </a:solidFill>
              </a:rPr>
              <a:t> </a:t>
            </a:r>
            <a:r>
              <a:rPr lang="el-GR" dirty="0" err="1">
                <a:solidFill>
                  <a:srgbClr val="444444"/>
                </a:solidFill>
              </a:rPr>
              <a:t>marketplaces</a:t>
            </a:r>
            <a:r>
              <a:rPr lang="el-GR" dirty="0">
                <a:solidFill>
                  <a:srgbClr val="444444"/>
                </a:solidFill>
              </a:rPr>
              <a:t>, παρά από μεμονωμένα e-</a:t>
            </a:r>
            <a:r>
              <a:rPr lang="el-GR" dirty="0" err="1">
                <a:solidFill>
                  <a:srgbClr val="444444"/>
                </a:solidFill>
              </a:rPr>
              <a:t>shops</a:t>
            </a:r>
            <a:r>
              <a:rPr lang="el-GR" dirty="0">
                <a:solidFill>
                  <a:srgbClr val="444444"/>
                </a:solidFill>
              </a:rPr>
              <a:t>.</a:t>
            </a:r>
          </a:p>
          <a:p>
            <a:pPr algn="just"/>
            <a:endParaRPr lang="el-GR" dirty="0">
              <a:solidFill>
                <a:srgbClr val="444444"/>
              </a:solidFill>
            </a:endParaRPr>
          </a:p>
          <a:p>
            <a:pPr marL="285750" indent="-285750" algn="just">
              <a:buFont typeface="Arial" panose="020B0604020202020204" pitchFamily="34" charset="0"/>
              <a:buChar char="•"/>
            </a:pPr>
            <a:r>
              <a:rPr lang="el-GR" b="1" dirty="0">
                <a:solidFill>
                  <a:srgbClr val="444444"/>
                </a:solidFill>
              </a:rPr>
              <a:t>Προσέγγιση νέων πελατών:</a:t>
            </a:r>
            <a:r>
              <a:rPr lang="el-GR" dirty="0">
                <a:solidFill>
                  <a:srgbClr val="444444"/>
                </a:solidFill>
              </a:rPr>
              <a:t>  Με τη συμμετοχή σε ένα </a:t>
            </a:r>
            <a:r>
              <a:rPr lang="el-GR" dirty="0" err="1">
                <a:solidFill>
                  <a:srgbClr val="444444"/>
                </a:solidFill>
              </a:rPr>
              <a:t>online</a:t>
            </a:r>
            <a:r>
              <a:rPr lang="el-GR" dirty="0">
                <a:solidFill>
                  <a:srgbClr val="444444"/>
                </a:solidFill>
              </a:rPr>
              <a:t> </a:t>
            </a:r>
            <a:r>
              <a:rPr lang="el-GR" dirty="0" err="1">
                <a:solidFill>
                  <a:srgbClr val="444444"/>
                </a:solidFill>
              </a:rPr>
              <a:t>marketplace</a:t>
            </a:r>
            <a:r>
              <a:rPr lang="el-GR" dirty="0">
                <a:solidFill>
                  <a:srgbClr val="444444"/>
                </a:solidFill>
              </a:rPr>
              <a:t>, μια επιχείρηση προσεγγίζει κοινό που είτε βρίσκεται γεωγραφικά μακριά είτε ακόμη κι αν είναι γεωγραφικά κοντά δεν έτυχε να την επισκεφθεί, αποκτώντας έτσι νέες δυνατότητες στον τομέα των πωλήσεων.</a:t>
            </a:r>
            <a:endParaRPr lang="el-GR" i="0" dirty="0">
              <a:solidFill>
                <a:srgbClr val="444444"/>
              </a:solidFill>
              <a:effectLst/>
            </a:endParaRPr>
          </a:p>
        </p:txBody>
      </p:sp>
    </p:spTree>
    <p:extLst>
      <p:ext uri="{BB962C8B-B14F-4D97-AF65-F5344CB8AC3E}">
        <p14:creationId xmlns:p14="http://schemas.microsoft.com/office/powerpoint/2010/main" val="191350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Χαρακτηριστικά</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των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8</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006E9A89-8092-47DA-A414-234AE17DD967}"/>
              </a:ext>
            </a:extLst>
          </p:cNvPr>
          <p:cNvSpPr/>
          <p:nvPr/>
        </p:nvSpPr>
        <p:spPr>
          <a:xfrm>
            <a:off x="408657" y="915449"/>
            <a:ext cx="8396182" cy="5078313"/>
          </a:xfrm>
          <a:prstGeom prst="rect">
            <a:avLst/>
          </a:prstGeom>
        </p:spPr>
        <p:txBody>
          <a:bodyPr wrap="square">
            <a:spAutoFit/>
          </a:bodyPr>
          <a:lstStyle/>
          <a:p>
            <a:pPr algn="just">
              <a:buFont typeface="Arial" panose="020B0604020202020204" pitchFamily="34" charset="0"/>
              <a:buChar char="•"/>
            </a:pPr>
            <a:r>
              <a:rPr lang="el-GR" b="1" dirty="0">
                <a:solidFill>
                  <a:srgbClr val="444444"/>
                </a:solidFill>
              </a:rPr>
              <a:t>Πολλαπλές επιχειρήσεις σε</a:t>
            </a:r>
            <a:r>
              <a:rPr lang="el-GR" dirty="0">
                <a:solidFill>
                  <a:srgbClr val="444444"/>
                </a:solidFill>
              </a:rPr>
              <a:t> </a:t>
            </a:r>
            <a:r>
              <a:rPr lang="el-GR" b="1" dirty="0">
                <a:solidFill>
                  <a:srgbClr val="444444"/>
                </a:solidFill>
              </a:rPr>
              <a:t>ένα Κατάστημα</a:t>
            </a:r>
            <a:r>
              <a:rPr lang="el-GR" dirty="0">
                <a:solidFill>
                  <a:srgbClr val="444444"/>
                </a:solidFill>
              </a:rPr>
              <a:t>: Στη σελίδα του </a:t>
            </a:r>
            <a:r>
              <a:rPr lang="el-GR" dirty="0" err="1">
                <a:solidFill>
                  <a:srgbClr val="444444"/>
                </a:solidFill>
              </a:rPr>
              <a:t>online</a:t>
            </a:r>
            <a:r>
              <a:rPr lang="el-GR" dirty="0">
                <a:solidFill>
                  <a:srgbClr val="444444"/>
                </a:solidFill>
              </a:rPr>
              <a:t> </a:t>
            </a:r>
            <a:r>
              <a:rPr lang="el-GR" dirty="0" err="1">
                <a:solidFill>
                  <a:srgbClr val="444444"/>
                </a:solidFill>
              </a:rPr>
              <a:t>marketplace</a:t>
            </a:r>
            <a:r>
              <a:rPr lang="el-GR" dirty="0">
                <a:solidFill>
                  <a:srgbClr val="444444"/>
                </a:solidFill>
              </a:rPr>
              <a:t> εμφανίζονται προϊόντα από πολλούς ανεξάρτητους εμπόρους ενώ ο τελικός πελάτης μπορεί να προσθέσει στο καλάθι του διαφορετικά προϊόντα από πολλαπλούς εμπόρους και να ολοκληρώσει την αγορά του.</a:t>
            </a:r>
          </a:p>
          <a:p>
            <a:pPr algn="just"/>
            <a:endParaRPr lang="el-GR" dirty="0">
              <a:solidFill>
                <a:srgbClr val="444444"/>
              </a:solidFill>
            </a:endParaRPr>
          </a:p>
          <a:p>
            <a:pPr algn="just">
              <a:buFont typeface="Arial" panose="020B0604020202020204" pitchFamily="34" charset="0"/>
              <a:buChar char="•"/>
            </a:pPr>
            <a:r>
              <a:rPr lang="el-GR" b="1" dirty="0">
                <a:solidFill>
                  <a:srgbClr val="444444"/>
                </a:solidFill>
              </a:rPr>
              <a:t>Απεριόριστος αριθμός επιχειρήσεων</a:t>
            </a:r>
            <a:r>
              <a:rPr lang="el-GR" dirty="0">
                <a:solidFill>
                  <a:srgbClr val="444444"/>
                </a:solidFill>
              </a:rPr>
              <a:t>: Δεν υπάρχει περιορισμός στον αριθμό των επιχειρήσεων που μπορούν να είναι μέλη του </a:t>
            </a:r>
            <a:r>
              <a:rPr lang="el-GR" dirty="0" err="1">
                <a:solidFill>
                  <a:srgbClr val="444444"/>
                </a:solidFill>
              </a:rPr>
              <a:t>online</a:t>
            </a:r>
            <a:r>
              <a:rPr lang="el-GR" dirty="0">
                <a:solidFill>
                  <a:srgbClr val="444444"/>
                </a:solidFill>
              </a:rPr>
              <a:t> </a:t>
            </a:r>
            <a:r>
              <a:rPr lang="el-GR" dirty="0" err="1">
                <a:solidFill>
                  <a:srgbClr val="444444"/>
                </a:solidFill>
              </a:rPr>
              <a:t>marketplace</a:t>
            </a:r>
            <a:r>
              <a:rPr lang="el-GR" dirty="0">
                <a:solidFill>
                  <a:srgbClr val="444444"/>
                </a:solidFill>
              </a:rPr>
              <a:t>.</a:t>
            </a:r>
          </a:p>
          <a:p>
            <a:pPr algn="just"/>
            <a:endParaRPr lang="el-GR" dirty="0">
              <a:solidFill>
                <a:srgbClr val="444444"/>
              </a:solidFill>
            </a:endParaRPr>
          </a:p>
          <a:p>
            <a:pPr algn="just">
              <a:buFont typeface="Arial" panose="020B0604020202020204" pitchFamily="34" charset="0"/>
              <a:buChar char="•"/>
            </a:pPr>
            <a:r>
              <a:rPr lang="el-GR" b="1" dirty="0">
                <a:solidFill>
                  <a:srgbClr val="444444"/>
                </a:solidFill>
              </a:rPr>
              <a:t>Προϊόντα διαφορετικών εμπόρων, στην ίδια παραγγελία</a:t>
            </a:r>
            <a:r>
              <a:rPr lang="el-GR" dirty="0">
                <a:solidFill>
                  <a:srgbClr val="444444"/>
                </a:solidFill>
              </a:rPr>
              <a:t>: Με μία παραγγελία και πληρώνοντας μόνο μια φορά, ο πελάτης μπορεί να παραγγείλει προϊόντα διαφορετικών εμπόρων, ενώ θα ενημερωθούν ξεχωριστά οι εμπλεκόμενες στην αγορά επιχειρήσεις.</a:t>
            </a:r>
          </a:p>
          <a:p>
            <a:pPr algn="just"/>
            <a:endParaRPr lang="el-GR" dirty="0">
              <a:solidFill>
                <a:srgbClr val="444444"/>
              </a:solidFill>
            </a:endParaRPr>
          </a:p>
          <a:p>
            <a:pPr algn="just">
              <a:buFont typeface="Arial" panose="020B0604020202020204" pitchFamily="34" charset="0"/>
              <a:buChar char="•"/>
            </a:pPr>
            <a:r>
              <a:rPr lang="el-GR" b="1" dirty="0">
                <a:solidFill>
                  <a:srgbClr val="444444"/>
                </a:solidFill>
              </a:rPr>
              <a:t>Ξεχωριστή</a:t>
            </a:r>
            <a:r>
              <a:rPr lang="el-GR" dirty="0">
                <a:solidFill>
                  <a:srgbClr val="444444"/>
                </a:solidFill>
              </a:rPr>
              <a:t> </a:t>
            </a:r>
            <a:r>
              <a:rPr lang="el-GR" b="1" dirty="0">
                <a:solidFill>
                  <a:srgbClr val="444444"/>
                </a:solidFill>
              </a:rPr>
              <a:t>σελίδα διαχείρισης για κάθε έμπορο</a:t>
            </a:r>
            <a:r>
              <a:rPr lang="el-GR" dirty="0">
                <a:solidFill>
                  <a:srgbClr val="444444"/>
                </a:solidFill>
              </a:rPr>
              <a:t>: Κάθε έμπορος μπορεί να διαχειρίζεται τα προϊόντα, τις διαθεσιμότητες και τις παραγγελίες του ο ίδιος, καθώς και να ορίσει επιπλέον διαχειριστές, να δημιουργήσει σελίδες πληροφοριών, φόρμες, να βλέπει στατιστικά και αναφορές, να ορίζει τους τρόπους και τα κόστη αποστολής, όπως και τα φίλτρα αναζήτησης.</a:t>
            </a:r>
            <a:endParaRPr lang="el-GR" b="0" i="0" dirty="0">
              <a:solidFill>
                <a:srgbClr val="444444"/>
              </a:solidFill>
              <a:effectLst/>
            </a:endParaRPr>
          </a:p>
        </p:txBody>
      </p:sp>
    </p:spTree>
    <p:extLst>
      <p:ext uri="{BB962C8B-B14F-4D97-AF65-F5344CB8AC3E}">
        <p14:creationId xmlns:p14="http://schemas.microsoft.com/office/powerpoint/2010/main" val="368000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Χαρακτηριστικά</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των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442249CF-7769-487A-AEB5-14A6BFD9C520}"/>
              </a:ext>
            </a:extLst>
          </p:cNvPr>
          <p:cNvSpPr/>
          <p:nvPr/>
        </p:nvSpPr>
        <p:spPr>
          <a:xfrm>
            <a:off x="344953" y="1385908"/>
            <a:ext cx="8676490" cy="4401205"/>
          </a:xfrm>
          <a:prstGeom prst="rect">
            <a:avLst/>
          </a:prstGeom>
        </p:spPr>
        <p:txBody>
          <a:bodyPr wrap="square">
            <a:spAutoFit/>
          </a:bodyPr>
          <a:lstStyle/>
          <a:p>
            <a:pPr marL="342900" indent="-342900">
              <a:buFont typeface="Arial" panose="020B0604020202020204" pitchFamily="34" charset="0"/>
              <a:buChar char="•"/>
            </a:pPr>
            <a:r>
              <a:rPr lang="el-GR" sz="2000" b="1" dirty="0">
                <a:solidFill>
                  <a:srgbClr val="444444"/>
                </a:solidFill>
              </a:rPr>
              <a:t>Ο Γενικός Διαχειριστής ελέγχει κάθε κατάστημα και όλη την πλατφόρμα</a:t>
            </a:r>
            <a:r>
              <a:rPr lang="el-GR" sz="2000" dirty="0">
                <a:solidFill>
                  <a:srgbClr val="444444"/>
                </a:solidFill>
              </a:rPr>
              <a:t>: έχει πρόσβαση σε κάθε κατάστημα και μπορεί επίσης να εγκρίνει ή να απενεργοποιεί προϊόντα.</a:t>
            </a:r>
          </a:p>
          <a:p>
            <a:endParaRPr lang="el-GR" sz="2000" dirty="0">
              <a:solidFill>
                <a:srgbClr val="444444"/>
              </a:solidFill>
            </a:endParaRPr>
          </a:p>
          <a:p>
            <a:pPr marL="342900" indent="-342900">
              <a:buFont typeface="Arial" panose="020B0604020202020204" pitchFamily="34" charset="0"/>
              <a:buChar char="•"/>
            </a:pPr>
            <a:r>
              <a:rPr lang="el-GR" sz="2000" b="1" dirty="0">
                <a:solidFill>
                  <a:srgbClr val="444444"/>
                </a:solidFill>
              </a:rPr>
              <a:t>Ξεχωριστή σελίδα εμπόρου </a:t>
            </a:r>
            <a:r>
              <a:rPr lang="el-GR" sz="2000" dirty="0">
                <a:solidFill>
                  <a:srgbClr val="444444"/>
                </a:solidFill>
              </a:rPr>
              <a:t>(</a:t>
            </a:r>
            <a:r>
              <a:rPr lang="el-GR" sz="2000" b="1" dirty="0" err="1">
                <a:solidFill>
                  <a:srgbClr val="444444"/>
                </a:solidFill>
              </a:rPr>
              <a:t>mini</a:t>
            </a:r>
            <a:r>
              <a:rPr lang="el-GR" sz="2000" b="1" dirty="0">
                <a:solidFill>
                  <a:srgbClr val="444444"/>
                </a:solidFill>
              </a:rPr>
              <a:t> </a:t>
            </a:r>
            <a:r>
              <a:rPr lang="el-GR" sz="2000" b="1" dirty="0" err="1">
                <a:solidFill>
                  <a:srgbClr val="444444"/>
                </a:solidFill>
              </a:rPr>
              <a:t>store</a:t>
            </a:r>
            <a:r>
              <a:rPr lang="el-GR" sz="2000" dirty="0">
                <a:solidFill>
                  <a:srgbClr val="444444"/>
                </a:solidFill>
              </a:rPr>
              <a:t>): Κάθε έμπορος διαθέτει δική του σελίδα μέσα στο </a:t>
            </a:r>
            <a:r>
              <a:rPr lang="el-GR" sz="2000" dirty="0" err="1">
                <a:solidFill>
                  <a:srgbClr val="444444"/>
                </a:solidFill>
              </a:rPr>
              <a:t>online</a:t>
            </a:r>
            <a:r>
              <a:rPr lang="el-GR" sz="2000" dirty="0">
                <a:solidFill>
                  <a:srgbClr val="444444"/>
                </a:solidFill>
              </a:rPr>
              <a:t> </a:t>
            </a:r>
            <a:r>
              <a:rPr lang="el-GR" sz="2000" dirty="0" err="1">
                <a:solidFill>
                  <a:srgbClr val="444444"/>
                </a:solidFill>
              </a:rPr>
              <a:t>marketplace</a:t>
            </a:r>
            <a:r>
              <a:rPr lang="el-GR" sz="2000" dirty="0">
                <a:solidFill>
                  <a:srgbClr val="444444"/>
                </a:solidFill>
              </a:rPr>
              <a:t>, όπου ο πελάτης βλέπει μόνο τα προϊόντα του συγκεκριμένου εμπόρου, με φίλτρα και κατηγορίες.</a:t>
            </a:r>
          </a:p>
          <a:p>
            <a:endParaRPr lang="el-GR" sz="2000" dirty="0">
              <a:solidFill>
                <a:srgbClr val="444444"/>
              </a:solidFill>
            </a:endParaRPr>
          </a:p>
          <a:p>
            <a:pPr marL="342900" indent="-342900">
              <a:buFont typeface="Arial" panose="020B0604020202020204" pitchFamily="34" charset="0"/>
              <a:buChar char="•"/>
            </a:pPr>
            <a:r>
              <a:rPr lang="el-GR" sz="2000" b="1" dirty="0">
                <a:solidFill>
                  <a:srgbClr val="444444"/>
                </a:solidFill>
              </a:rPr>
              <a:t>Προσφορές:</a:t>
            </a:r>
            <a:r>
              <a:rPr lang="el-GR" sz="2000" dirty="0">
                <a:solidFill>
                  <a:srgbClr val="444444"/>
                </a:solidFill>
              </a:rPr>
              <a:t> Κάθε κατάστημα μπορεί να δημιουργεί τις δικές του προσφορές και εκπτώσεις.</a:t>
            </a:r>
          </a:p>
          <a:p>
            <a:endParaRPr lang="el-GR" sz="2000" dirty="0">
              <a:solidFill>
                <a:srgbClr val="444444"/>
              </a:solidFill>
            </a:endParaRPr>
          </a:p>
          <a:p>
            <a:pPr marL="342900" indent="-342900">
              <a:buFont typeface="Arial" panose="020B0604020202020204" pitchFamily="34" charset="0"/>
              <a:buChar char="•"/>
            </a:pPr>
            <a:r>
              <a:rPr lang="el-GR" sz="2000" b="1" dirty="0">
                <a:solidFill>
                  <a:srgbClr val="444444"/>
                </a:solidFill>
              </a:rPr>
              <a:t>Μηνύματα: </a:t>
            </a:r>
            <a:r>
              <a:rPr lang="el-GR" sz="2000" dirty="0">
                <a:solidFill>
                  <a:srgbClr val="444444"/>
                </a:solidFill>
              </a:rPr>
              <a:t>Ύπαρξη</a:t>
            </a:r>
            <a:r>
              <a:rPr lang="el-GR" sz="2000" b="1" dirty="0">
                <a:solidFill>
                  <a:srgbClr val="444444"/>
                </a:solidFill>
              </a:rPr>
              <a:t> </a:t>
            </a:r>
            <a:r>
              <a:rPr lang="el-GR" sz="2000" dirty="0">
                <a:solidFill>
                  <a:srgbClr val="444444"/>
                </a:solidFill>
              </a:rPr>
              <a:t>Συστήματος μηνυμάτων ανάμεσα σε εμπόρους και πελάτες, για απάντηση σε ερωτήσεις.</a:t>
            </a:r>
          </a:p>
          <a:p>
            <a:pPr>
              <a:buFont typeface="Arial" panose="020B0604020202020204" pitchFamily="34" charset="0"/>
              <a:buChar char="•"/>
            </a:pPr>
            <a:endParaRPr lang="el-GR" sz="2000" b="0" i="0" dirty="0">
              <a:solidFill>
                <a:srgbClr val="444444"/>
              </a:solidFill>
              <a:effectLst/>
            </a:endParaRPr>
          </a:p>
        </p:txBody>
      </p:sp>
    </p:spTree>
    <p:extLst>
      <p:ext uri="{BB962C8B-B14F-4D97-AF65-F5344CB8AC3E}">
        <p14:creationId xmlns:p14="http://schemas.microsoft.com/office/powerpoint/2010/main" val="13063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Χαρακτηριστικά</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των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442249CF-7769-487A-AEB5-14A6BFD9C520}"/>
              </a:ext>
            </a:extLst>
          </p:cNvPr>
          <p:cNvSpPr/>
          <p:nvPr/>
        </p:nvSpPr>
        <p:spPr>
          <a:xfrm>
            <a:off x="181790" y="1421153"/>
            <a:ext cx="8676490" cy="4093428"/>
          </a:xfrm>
          <a:prstGeom prst="rect">
            <a:avLst/>
          </a:prstGeom>
        </p:spPr>
        <p:txBody>
          <a:bodyPr wrap="square">
            <a:spAutoFit/>
          </a:bodyPr>
          <a:lstStyle/>
          <a:p>
            <a:pPr marL="342900" indent="-342900" algn="just">
              <a:buFont typeface="Arial" panose="020B0604020202020204" pitchFamily="34" charset="0"/>
              <a:buChar char="•"/>
            </a:pPr>
            <a:r>
              <a:rPr lang="el-GR" sz="2000" b="1" dirty="0">
                <a:solidFill>
                  <a:srgbClr val="444444"/>
                </a:solidFill>
              </a:rPr>
              <a:t>Σχόλια και βαθμολογήσεις</a:t>
            </a:r>
            <a:r>
              <a:rPr lang="el-GR" sz="2000" dirty="0">
                <a:solidFill>
                  <a:srgbClr val="444444"/>
                </a:solidFill>
              </a:rPr>
              <a:t> προϊόντων και εταιριών</a:t>
            </a:r>
          </a:p>
          <a:p>
            <a:pPr marL="342900" indent="-342900" algn="just">
              <a:buFont typeface="Arial" panose="020B0604020202020204" pitchFamily="34" charset="0"/>
              <a:buChar char="•"/>
            </a:pPr>
            <a:endParaRPr lang="el-GR" sz="2000" dirty="0">
              <a:solidFill>
                <a:srgbClr val="444444"/>
              </a:solidFill>
            </a:endParaRPr>
          </a:p>
          <a:p>
            <a:pPr marL="342900" indent="-342900" algn="just">
              <a:buFont typeface="Arial" panose="020B0604020202020204" pitchFamily="34" charset="0"/>
              <a:buChar char="•"/>
            </a:pPr>
            <a:r>
              <a:rPr lang="el-GR" sz="2000" b="1" dirty="0">
                <a:solidFill>
                  <a:srgbClr val="444444"/>
                </a:solidFill>
              </a:rPr>
              <a:t>Αναφορές</a:t>
            </a:r>
            <a:r>
              <a:rPr lang="el-GR" sz="2000" dirty="0">
                <a:solidFill>
                  <a:srgbClr val="444444"/>
                </a:solidFill>
              </a:rPr>
              <a:t> πωλήσεων, στατιστικά και υπόλοιπο</a:t>
            </a:r>
          </a:p>
          <a:p>
            <a:pPr marL="342900" indent="-342900" algn="just">
              <a:buFont typeface="Arial" panose="020B0604020202020204" pitchFamily="34" charset="0"/>
              <a:buChar char="•"/>
            </a:pPr>
            <a:endParaRPr lang="el-GR" sz="2000" dirty="0">
              <a:solidFill>
                <a:srgbClr val="444444"/>
              </a:solidFill>
            </a:endParaRPr>
          </a:p>
          <a:p>
            <a:pPr marL="342900" indent="-342900" algn="just">
              <a:buFont typeface="Arial" panose="020B0604020202020204" pitchFamily="34" charset="0"/>
              <a:buChar char="•"/>
            </a:pPr>
            <a:r>
              <a:rPr lang="el-GR" sz="2000" b="1" dirty="0">
                <a:solidFill>
                  <a:srgbClr val="444444"/>
                </a:solidFill>
              </a:rPr>
              <a:t>Διαφοροποίηση</a:t>
            </a:r>
            <a:r>
              <a:rPr lang="el-GR" sz="2000" dirty="0">
                <a:solidFill>
                  <a:srgbClr val="444444"/>
                </a:solidFill>
              </a:rPr>
              <a:t> εμφάνισης για κάθε κατάστημα</a:t>
            </a:r>
          </a:p>
          <a:p>
            <a:pPr marL="342900" indent="-342900" algn="just">
              <a:buFont typeface="Arial" panose="020B0604020202020204" pitchFamily="34" charset="0"/>
              <a:buChar char="•"/>
            </a:pPr>
            <a:endParaRPr lang="el-GR" sz="2000" dirty="0">
              <a:solidFill>
                <a:srgbClr val="444444"/>
              </a:solidFill>
            </a:endParaRPr>
          </a:p>
          <a:p>
            <a:pPr marL="342900" indent="-342900" algn="just">
              <a:buFont typeface="Arial" panose="020B0604020202020204" pitchFamily="34" charset="0"/>
              <a:buChar char="•"/>
            </a:pPr>
            <a:r>
              <a:rPr lang="el-GR" sz="2000" b="1" dirty="0">
                <a:solidFill>
                  <a:srgbClr val="444444"/>
                </a:solidFill>
              </a:rPr>
              <a:t>Έλεγχος αποθέματος</a:t>
            </a:r>
            <a:r>
              <a:rPr lang="el-GR" sz="2000" dirty="0">
                <a:solidFill>
                  <a:srgbClr val="444444"/>
                </a:solidFill>
              </a:rPr>
              <a:t> κάθε προμηθευτή καθώς και ειδοποιήσεις χαμηλού αποθέματος</a:t>
            </a:r>
          </a:p>
          <a:p>
            <a:pPr algn="just">
              <a:buFont typeface="Arial" panose="020B0604020202020204" pitchFamily="34" charset="0"/>
              <a:buChar char="•"/>
            </a:pPr>
            <a:endParaRPr lang="el-GR" sz="2000" dirty="0">
              <a:solidFill>
                <a:srgbClr val="444444"/>
              </a:solidFill>
            </a:endParaRPr>
          </a:p>
          <a:p>
            <a:pPr marL="342900" indent="-342900" algn="just">
              <a:buFont typeface="Arial" panose="020B0604020202020204" pitchFamily="34" charset="0"/>
              <a:buChar char="•"/>
            </a:pPr>
            <a:r>
              <a:rPr lang="el-GR" sz="2000" b="1" dirty="0">
                <a:solidFill>
                  <a:srgbClr val="444444"/>
                </a:solidFill>
              </a:rPr>
              <a:t>Εισαγωγή / Εξαγωγή προϊόντων</a:t>
            </a:r>
            <a:r>
              <a:rPr lang="el-GR" sz="2000" dirty="0">
                <a:solidFill>
                  <a:srgbClr val="444444"/>
                </a:solidFill>
              </a:rPr>
              <a:t> από άλλα/σε άλλα συστήματα</a:t>
            </a:r>
          </a:p>
          <a:p>
            <a:pPr algn="just">
              <a:buFont typeface="Arial" panose="020B0604020202020204" pitchFamily="34" charset="0"/>
              <a:buChar char="•"/>
            </a:pPr>
            <a:endParaRPr lang="el-GR" sz="2000" dirty="0">
              <a:solidFill>
                <a:srgbClr val="444444"/>
              </a:solidFill>
            </a:endParaRPr>
          </a:p>
          <a:p>
            <a:pPr marL="342900" indent="-342900" algn="just">
              <a:buFont typeface="Arial" panose="020B0604020202020204" pitchFamily="34" charset="0"/>
              <a:buChar char="•"/>
            </a:pPr>
            <a:r>
              <a:rPr lang="el-GR" sz="2000" dirty="0">
                <a:solidFill>
                  <a:srgbClr val="444444"/>
                </a:solidFill>
              </a:rPr>
              <a:t>Δυνατότητα αγορών σε πελάτες που διαθέτουν</a:t>
            </a:r>
            <a:r>
              <a:rPr lang="el-GR" sz="2000" b="1" dirty="0">
                <a:solidFill>
                  <a:srgbClr val="444444"/>
                </a:solidFill>
              </a:rPr>
              <a:t> μόνο τηλέφωνο</a:t>
            </a:r>
            <a:r>
              <a:rPr lang="el-GR" sz="2000" dirty="0">
                <a:solidFill>
                  <a:srgbClr val="444444"/>
                </a:solidFill>
              </a:rPr>
              <a:t>.</a:t>
            </a:r>
          </a:p>
          <a:p>
            <a:pPr marL="342900" indent="-342900" algn="just">
              <a:buFont typeface="Arial" panose="020B0604020202020204" pitchFamily="34" charset="0"/>
              <a:buChar char="•"/>
            </a:pPr>
            <a:endParaRPr lang="el-GR" sz="2000" b="0" i="0" dirty="0">
              <a:solidFill>
                <a:srgbClr val="444444"/>
              </a:solidFill>
              <a:effectLst/>
            </a:endParaRPr>
          </a:p>
        </p:txBody>
      </p:sp>
    </p:spTree>
    <p:extLst>
      <p:ext uri="{BB962C8B-B14F-4D97-AF65-F5344CB8AC3E}">
        <p14:creationId xmlns:p14="http://schemas.microsoft.com/office/powerpoint/2010/main" val="3552713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Πλατφόρμες Δημιουργίας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5D5DAA0F-D3F4-4CD5-AFCE-CB1302871F10}"/>
              </a:ext>
            </a:extLst>
          </p:cNvPr>
          <p:cNvSpPr txBox="1"/>
          <p:nvPr/>
        </p:nvSpPr>
        <p:spPr>
          <a:xfrm>
            <a:off x="827584" y="1268760"/>
            <a:ext cx="7776864" cy="5078313"/>
          </a:xfrm>
          <a:prstGeom prst="rect">
            <a:avLst/>
          </a:prstGeom>
          <a:noFill/>
        </p:spPr>
        <p:txBody>
          <a:bodyPr wrap="square" rtlCol="0">
            <a:spAutoFit/>
          </a:bodyPr>
          <a:lstStyle/>
          <a:p>
            <a:pPr algn="just"/>
            <a:r>
              <a:rPr lang="el-GR" dirty="0"/>
              <a:t>Ένα </a:t>
            </a:r>
            <a:r>
              <a:rPr lang="ca-ES-valencia" dirty="0"/>
              <a:t>marketplace </a:t>
            </a:r>
            <a:r>
              <a:rPr lang="el-GR" dirty="0"/>
              <a:t>μπορεί να δημιουργηθεί μέσα από διάφορες πλατφόρμες από τις οποίες ενδεικτικά αναφέρουμε τις παρακάτω οι οποίες είναι </a:t>
            </a:r>
            <a:r>
              <a:rPr lang="ca-ES-valencia" dirty="0"/>
              <a:t>opensource</a:t>
            </a:r>
            <a:r>
              <a:rPr lang="el-GR" dirty="0"/>
              <a:t>:</a:t>
            </a:r>
            <a:endParaRPr lang="ca-ES-valencia" dirty="0"/>
          </a:p>
          <a:p>
            <a:pPr algn="just"/>
            <a:endParaRPr lang="el-GR" b="1" i="1" dirty="0"/>
          </a:p>
          <a:p>
            <a:pPr algn="just"/>
            <a:r>
              <a:rPr lang="el-GR" i="1" dirty="0"/>
              <a:t>(</a:t>
            </a:r>
            <a:r>
              <a:rPr lang="el-GR" b="1" i="1" dirty="0"/>
              <a:t>Σημείωση:</a:t>
            </a:r>
            <a:r>
              <a:rPr lang="el-GR" dirty="0"/>
              <a:t> </a:t>
            </a:r>
            <a:r>
              <a:rPr lang="el-GR" i="1" dirty="0" err="1"/>
              <a:t>Opensource</a:t>
            </a:r>
            <a:r>
              <a:rPr lang="el-GR" i="1" dirty="0"/>
              <a:t> είναι μία έννοια που υποδηλώνει πως κάποιο πρόγραμμα είναι ανοιχτού κώδικα και μπορεί κάποιος να επέμβει στον τρόπο λειτουργίας του δηλαδή στον κώδικα που τρέχει και να </a:t>
            </a:r>
            <a:r>
              <a:rPr lang="el-GR" i="1" dirty="0" err="1"/>
              <a:t>προσθαφαιρέσει</a:t>
            </a:r>
            <a:r>
              <a:rPr lang="el-GR" i="1" dirty="0"/>
              <a:t> διάφορες λειτουργίες ώστε να το φέρει στα μέτρα του.) </a:t>
            </a:r>
          </a:p>
          <a:p>
            <a:pPr algn="just"/>
            <a:endParaRPr lang="el-GR" i="1" dirty="0"/>
          </a:p>
          <a:p>
            <a:pPr marL="285750" indent="-285750" algn="just">
              <a:buFont typeface="Arial" panose="020B0604020202020204" pitchFamily="34" charset="0"/>
              <a:buChar char="•"/>
            </a:pPr>
            <a:r>
              <a:rPr lang="el-GR" b="1" dirty="0"/>
              <a:t>Πλατφόρμα “</a:t>
            </a:r>
            <a:r>
              <a:rPr lang="en-US" b="1" dirty="0"/>
              <a:t>OpenCart”</a:t>
            </a:r>
            <a:r>
              <a:rPr lang="el-GR" b="1" dirty="0"/>
              <a:t>: </a:t>
            </a:r>
            <a:r>
              <a:rPr lang="el-GR" dirty="0"/>
              <a:t>Διαθέτει μια ενεργή κοινότητα η οποία παρέχει τεχνική υποστήριξη στους χρήστες της πλατφόρμας, αλλά και πολλές συνεργασίες με εταιρείες που παρέχουν επιπλέον εργαλεία. Υποστηρίζει πάνω από 20 εκδοχές για πύλες πληρωμής και περισσότερες από 8 μεθόδους αποστολής. Περιέχει πάνω από 2,700 «Θέματα» για να προσαρμόσετε την όψη του </a:t>
            </a:r>
            <a:r>
              <a:rPr lang="en-US" dirty="0"/>
              <a:t>Marketplace.</a:t>
            </a:r>
            <a:r>
              <a:rPr lang="el-GR" dirty="0"/>
              <a:t> Επίσης</a:t>
            </a:r>
            <a:r>
              <a:rPr lang="en-US" dirty="0"/>
              <a:t> </a:t>
            </a:r>
            <a:r>
              <a:rPr lang="el-GR" dirty="0"/>
              <a:t>δίνεται η δυνατότητα να ελέγχου παραπάνω από ενός καταστήματα μέσω ενός </a:t>
            </a:r>
            <a:r>
              <a:rPr lang="el-GR" dirty="0" err="1"/>
              <a:t>interface</a:t>
            </a:r>
            <a:r>
              <a:rPr lang="el-GR" dirty="0"/>
              <a:t>.</a:t>
            </a:r>
          </a:p>
          <a:p>
            <a:pPr algn="just"/>
            <a:r>
              <a:rPr lang="el-GR" dirty="0"/>
              <a:t> </a:t>
            </a:r>
            <a:endParaRPr lang="el-GR" i="1" dirty="0"/>
          </a:p>
          <a:p>
            <a:pPr algn="just"/>
            <a:endParaRPr lang="el-GR" i="1" dirty="0"/>
          </a:p>
          <a:p>
            <a:pPr algn="just"/>
            <a:endParaRPr lang="el-GR" i="1" dirty="0"/>
          </a:p>
        </p:txBody>
      </p:sp>
      <p:pic>
        <p:nvPicPr>
          <p:cNvPr id="3" name="Εικόνα 2">
            <a:extLst>
              <a:ext uri="{FF2B5EF4-FFF2-40B4-BE49-F238E27FC236}">
                <a16:creationId xmlns:a16="http://schemas.microsoft.com/office/drawing/2014/main" id="{A2173AF2-39F9-4B88-8DDE-5D2FD3C27C7E}"/>
              </a:ext>
            </a:extLst>
          </p:cNvPr>
          <p:cNvPicPr>
            <a:picLocks noChangeAspect="1"/>
          </p:cNvPicPr>
          <p:nvPr/>
        </p:nvPicPr>
        <p:blipFill rotWithShape="1">
          <a:blip r:embed="rId8"/>
          <a:srcRect l="10882" t="7932" r="25855" b="23873"/>
          <a:stretch/>
        </p:blipFill>
        <p:spPr>
          <a:xfrm>
            <a:off x="7098019" y="5226797"/>
            <a:ext cx="1440161" cy="13705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671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4290"/>
            <a:ext cx="9144000" cy="862819"/>
            <a:chOff x="0" y="214290"/>
            <a:chExt cx="9144000" cy="862819"/>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32116" y="246112"/>
              <a:ext cx="6552728" cy="830997"/>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Πλατφόρμες Δημιουργίας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51CDB43-387B-42A5-8EBF-1B1D4389C034}"/>
              </a:ext>
            </a:extLst>
          </p:cNvPr>
          <p:cNvSpPr/>
          <p:nvPr/>
        </p:nvSpPr>
        <p:spPr>
          <a:xfrm>
            <a:off x="181248" y="1336440"/>
            <a:ext cx="6183201" cy="4801314"/>
          </a:xfrm>
          <a:prstGeom prst="rect">
            <a:avLst/>
          </a:prstGeom>
        </p:spPr>
        <p:txBody>
          <a:bodyPr wrap="square">
            <a:spAutoFit/>
          </a:bodyPr>
          <a:lstStyle/>
          <a:p>
            <a:pPr marL="285750" indent="-285750" algn="just">
              <a:buFont typeface="Arial" panose="020B0604020202020204" pitchFamily="34" charset="0"/>
              <a:buChar char="•"/>
            </a:pPr>
            <a:r>
              <a:rPr lang="el-GR" b="1" dirty="0">
                <a:solidFill>
                  <a:srgbClr val="000000"/>
                </a:solidFill>
              </a:rPr>
              <a:t>Πλατφόρμα “</a:t>
            </a:r>
            <a:r>
              <a:rPr lang="el-GR" b="1" dirty="0" err="1">
                <a:solidFill>
                  <a:srgbClr val="000000"/>
                </a:solidFill>
              </a:rPr>
              <a:t>Magento</a:t>
            </a:r>
            <a:r>
              <a:rPr lang="el-GR" b="1" dirty="0">
                <a:solidFill>
                  <a:srgbClr val="000000"/>
                </a:solidFill>
              </a:rPr>
              <a:t> Community </a:t>
            </a:r>
            <a:r>
              <a:rPr lang="el-GR" b="1" dirty="0" err="1">
                <a:solidFill>
                  <a:srgbClr val="000000"/>
                </a:solidFill>
              </a:rPr>
              <a:t>Edition</a:t>
            </a:r>
            <a:r>
              <a:rPr lang="el-GR" b="1" dirty="0">
                <a:solidFill>
                  <a:srgbClr val="000000"/>
                </a:solidFill>
              </a:rPr>
              <a:t>”: </a:t>
            </a:r>
            <a:r>
              <a:rPr lang="el-GR" dirty="0">
                <a:solidFill>
                  <a:srgbClr val="444444"/>
                </a:solidFill>
              </a:rPr>
              <a:t>είναι μία από τις μεγαλύτερες πλατφόρμες αφού υποστηρίζει πάνω από το 30% των </a:t>
            </a:r>
            <a:r>
              <a:rPr lang="ca-ES-valencia" dirty="0">
                <a:solidFill>
                  <a:srgbClr val="444444"/>
                </a:solidFill>
              </a:rPr>
              <a:t>marketplaces</a:t>
            </a:r>
            <a:r>
              <a:rPr lang="el-GR" dirty="0">
                <a:solidFill>
                  <a:srgbClr val="444444"/>
                </a:solidFill>
              </a:rPr>
              <a:t> παγκοσμίως. Η </a:t>
            </a:r>
            <a:r>
              <a:rPr lang="el-GR" dirty="0" err="1">
                <a:solidFill>
                  <a:srgbClr val="444444"/>
                </a:solidFill>
              </a:rPr>
              <a:t>open-source</a:t>
            </a:r>
            <a:r>
              <a:rPr lang="el-GR" dirty="0">
                <a:solidFill>
                  <a:srgbClr val="444444"/>
                </a:solidFill>
              </a:rPr>
              <a:t> εκδοχή του υποστηρίζει πάνω από 200,000 </a:t>
            </a:r>
            <a:r>
              <a:rPr lang="el-GR" dirty="0" err="1">
                <a:solidFill>
                  <a:srgbClr val="444444"/>
                </a:solidFill>
              </a:rPr>
              <a:t>sites</a:t>
            </a:r>
            <a:r>
              <a:rPr lang="ca-ES-valencia" dirty="0">
                <a:solidFill>
                  <a:srgbClr val="444444"/>
                </a:solidFill>
              </a:rPr>
              <a:t> </a:t>
            </a:r>
            <a:r>
              <a:rPr lang="el-GR" dirty="0">
                <a:solidFill>
                  <a:srgbClr val="444444"/>
                </a:solidFill>
              </a:rPr>
              <a:t>πελατών αλλά δυστυχώς, δεν παρέχει τεχνική υποστήριξη για τη συγκεκριμένη εκδοχή παρά μόνο μέσω του </a:t>
            </a:r>
            <a:r>
              <a:rPr lang="el-GR" dirty="0" err="1">
                <a:solidFill>
                  <a:srgbClr val="444444"/>
                </a:solidFill>
              </a:rPr>
              <a:t>user</a:t>
            </a:r>
            <a:r>
              <a:rPr lang="el-GR" dirty="0">
                <a:solidFill>
                  <a:srgbClr val="444444"/>
                </a:solidFill>
              </a:rPr>
              <a:t> </a:t>
            </a:r>
            <a:r>
              <a:rPr lang="el-GR" dirty="0" err="1">
                <a:solidFill>
                  <a:srgbClr val="444444"/>
                </a:solidFill>
              </a:rPr>
              <a:t>forum</a:t>
            </a:r>
            <a:r>
              <a:rPr lang="el-GR" dirty="0">
                <a:solidFill>
                  <a:srgbClr val="444444"/>
                </a:solidFill>
              </a:rPr>
              <a:t>.</a:t>
            </a:r>
            <a:endParaRPr lang="en-US" dirty="0">
              <a:solidFill>
                <a:srgbClr val="444444"/>
              </a:solidFill>
            </a:endParaRPr>
          </a:p>
          <a:p>
            <a:pPr algn="just"/>
            <a:endParaRPr lang="ca-ES-valencia" dirty="0">
              <a:solidFill>
                <a:srgbClr val="444444"/>
              </a:solidFill>
            </a:endParaRPr>
          </a:p>
          <a:p>
            <a:pPr algn="just"/>
            <a:endParaRPr lang="el-GR" dirty="0">
              <a:solidFill>
                <a:srgbClr val="444444"/>
              </a:solidFill>
            </a:endParaRPr>
          </a:p>
          <a:p>
            <a:pPr marL="285750" indent="-285750" algn="just">
              <a:buFont typeface="Arial" panose="020B0604020202020204" pitchFamily="34" charset="0"/>
              <a:buChar char="•"/>
            </a:pPr>
            <a:r>
              <a:rPr lang="el-GR" b="1" dirty="0">
                <a:solidFill>
                  <a:srgbClr val="000000"/>
                </a:solidFill>
              </a:rPr>
              <a:t>Πλατφόρμα “</a:t>
            </a:r>
            <a:r>
              <a:rPr lang="el-GR" b="1" dirty="0" err="1">
                <a:solidFill>
                  <a:srgbClr val="000000"/>
                </a:solidFill>
              </a:rPr>
              <a:t>Drupal</a:t>
            </a:r>
            <a:r>
              <a:rPr lang="el-GR" b="1" dirty="0">
                <a:solidFill>
                  <a:srgbClr val="000000"/>
                </a:solidFill>
              </a:rPr>
              <a:t> </a:t>
            </a:r>
            <a:r>
              <a:rPr lang="el-GR" b="1" dirty="0" err="1">
                <a:solidFill>
                  <a:srgbClr val="000000"/>
                </a:solidFill>
              </a:rPr>
              <a:t>Commerce</a:t>
            </a:r>
            <a:r>
              <a:rPr lang="el-GR" b="1" dirty="0">
                <a:solidFill>
                  <a:srgbClr val="000000"/>
                </a:solidFill>
              </a:rPr>
              <a:t>”: </a:t>
            </a:r>
            <a:r>
              <a:rPr lang="el-GR" dirty="0">
                <a:solidFill>
                  <a:srgbClr val="444444"/>
                </a:solidFill>
              </a:rPr>
              <a:t>Προσφέρει ένα ολοκληρωμένο σύστημα διαχείρισης προϊόντων, καλάθι αγορών, υποστήριξη διάφορων γλωσσών και νομισμάτων και φόρμες </a:t>
            </a:r>
            <a:r>
              <a:rPr lang="el-GR" dirty="0" err="1">
                <a:solidFill>
                  <a:srgbClr val="444444"/>
                </a:solidFill>
              </a:rPr>
              <a:t>checkout</a:t>
            </a:r>
            <a:r>
              <a:rPr lang="el-GR" dirty="0">
                <a:solidFill>
                  <a:srgbClr val="444444"/>
                </a:solidFill>
              </a:rPr>
              <a:t>. Επίσης προσφέρει διάφορες πύλες πληρωμής, υπηρεσίες φύλαξης και αποστολής, λογιστικές εφαρμογές, κοινωνικά δίκτυα κλπ. τα οποία προσφέρονται από συνεργαζόμενα </a:t>
            </a:r>
            <a:r>
              <a:rPr lang="el-GR" dirty="0" err="1">
                <a:solidFill>
                  <a:srgbClr val="444444"/>
                </a:solidFill>
              </a:rPr>
              <a:t>sites</a:t>
            </a:r>
            <a:r>
              <a:rPr lang="el-GR" dirty="0">
                <a:solidFill>
                  <a:srgbClr val="444444"/>
                </a:solidFill>
              </a:rPr>
              <a:t>. Η τεχνική υποστήριξη παρέχεται από την </a:t>
            </a:r>
            <a:r>
              <a:rPr lang="el-GR" dirty="0" err="1">
                <a:solidFill>
                  <a:srgbClr val="444444"/>
                </a:solidFill>
              </a:rPr>
              <a:t>Commerce</a:t>
            </a:r>
            <a:r>
              <a:rPr lang="el-GR" dirty="0">
                <a:solidFill>
                  <a:srgbClr val="444444"/>
                </a:solidFill>
              </a:rPr>
              <a:t> </a:t>
            </a:r>
            <a:r>
              <a:rPr lang="el-GR" dirty="0" err="1">
                <a:solidFill>
                  <a:srgbClr val="444444"/>
                </a:solidFill>
              </a:rPr>
              <a:t>Guys</a:t>
            </a:r>
            <a:r>
              <a:rPr lang="el-GR" dirty="0">
                <a:solidFill>
                  <a:srgbClr val="444444"/>
                </a:solidFill>
              </a:rPr>
              <a:t>.</a:t>
            </a:r>
          </a:p>
          <a:p>
            <a:pPr marL="285750" indent="-285750" algn="just">
              <a:buFont typeface="Arial" panose="020B0604020202020204" pitchFamily="34" charset="0"/>
              <a:buChar char="•"/>
            </a:pPr>
            <a:endParaRPr lang="el-GR" b="0" i="0" dirty="0">
              <a:solidFill>
                <a:srgbClr val="444444"/>
              </a:solidFill>
              <a:effectLst/>
            </a:endParaRPr>
          </a:p>
        </p:txBody>
      </p:sp>
      <p:pic>
        <p:nvPicPr>
          <p:cNvPr id="3" name="Εικόνα 2">
            <a:extLst>
              <a:ext uri="{FF2B5EF4-FFF2-40B4-BE49-F238E27FC236}">
                <a16:creationId xmlns:a16="http://schemas.microsoft.com/office/drawing/2014/main" id="{9D368AE1-EB93-4D07-B305-A097368253DF}"/>
              </a:ext>
            </a:extLst>
          </p:cNvPr>
          <p:cNvPicPr>
            <a:picLocks noChangeAspect="1"/>
          </p:cNvPicPr>
          <p:nvPr/>
        </p:nvPicPr>
        <p:blipFill>
          <a:blip r:embed="rId8"/>
          <a:stretch>
            <a:fillRect/>
          </a:stretch>
        </p:blipFill>
        <p:spPr>
          <a:xfrm>
            <a:off x="6371582" y="1547898"/>
            <a:ext cx="2358815" cy="111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Εικόνα 3">
            <a:extLst>
              <a:ext uri="{FF2B5EF4-FFF2-40B4-BE49-F238E27FC236}">
                <a16:creationId xmlns:a16="http://schemas.microsoft.com/office/drawing/2014/main" id="{FB551484-23FB-492F-8E0D-F78FD7064C2B}"/>
              </a:ext>
            </a:extLst>
          </p:cNvPr>
          <p:cNvPicPr>
            <a:picLocks noChangeAspect="1"/>
          </p:cNvPicPr>
          <p:nvPr/>
        </p:nvPicPr>
        <p:blipFill>
          <a:blip r:embed="rId9"/>
          <a:stretch>
            <a:fillRect/>
          </a:stretch>
        </p:blipFill>
        <p:spPr>
          <a:xfrm>
            <a:off x="6326989" y="3952639"/>
            <a:ext cx="2448000" cy="12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2281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30997"/>
            <a:chOff x="0" y="210156"/>
            <a:chExt cx="9144000" cy="830997"/>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30997"/>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Πλατφόρμες Δημιουργίας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Online M</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arketplaces</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99B84CEF-B1A0-411C-B596-46F109E9E9AB}"/>
              </a:ext>
            </a:extLst>
          </p:cNvPr>
          <p:cNvSpPr/>
          <p:nvPr/>
        </p:nvSpPr>
        <p:spPr>
          <a:xfrm>
            <a:off x="223444" y="1407006"/>
            <a:ext cx="5428676" cy="4524315"/>
          </a:xfrm>
          <a:prstGeom prst="rect">
            <a:avLst/>
          </a:prstGeom>
        </p:spPr>
        <p:txBody>
          <a:bodyPr wrap="square">
            <a:spAutoFit/>
          </a:bodyPr>
          <a:lstStyle/>
          <a:p>
            <a:pPr marL="285750" indent="-285750" algn="just">
              <a:buFont typeface="Arial" panose="020B0604020202020204" pitchFamily="34" charset="0"/>
              <a:buChar char="•"/>
            </a:pPr>
            <a:r>
              <a:rPr lang="el-GR" b="1" dirty="0">
                <a:solidFill>
                  <a:srgbClr val="000000"/>
                </a:solidFill>
              </a:rPr>
              <a:t>Πλατφόρμα “WooCommerce”: </a:t>
            </a:r>
            <a:r>
              <a:rPr lang="el-GR" dirty="0">
                <a:solidFill>
                  <a:srgbClr val="444444"/>
                </a:solidFill>
              </a:rPr>
              <a:t>Η συγκεκριμένη πλατφόρμα επιτρέπει τη μετατροπή ενός </a:t>
            </a:r>
            <a:r>
              <a:rPr lang="el-GR" dirty="0" err="1">
                <a:solidFill>
                  <a:srgbClr val="444444"/>
                </a:solidFill>
              </a:rPr>
              <a:t>WordPress</a:t>
            </a:r>
            <a:r>
              <a:rPr lang="el-GR" dirty="0">
                <a:solidFill>
                  <a:srgbClr val="444444"/>
                </a:solidFill>
              </a:rPr>
              <a:t> </a:t>
            </a:r>
            <a:r>
              <a:rPr lang="el-GR" dirty="0" err="1">
                <a:solidFill>
                  <a:srgbClr val="444444"/>
                </a:solidFill>
              </a:rPr>
              <a:t>site</a:t>
            </a:r>
            <a:r>
              <a:rPr lang="el-GR" dirty="0">
                <a:solidFill>
                  <a:srgbClr val="444444"/>
                </a:solidFill>
              </a:rPr>
              <a:t> σε </a:t>
            </a:r>
            <a:r>
              <a:rPr lang="el-GR" dirty="0" err="1">
                <a:solidFill>
                  <a:srgbClr val="444444"/>
                </a:solidFill>
              </a:rPr>
              <a:t>online</a:t>
            </a:r>
            <a:r>
              <a:rPr lang="el-GR" dirty="0">
                <a:solidFill>
                  <a:srgbClr val="444444"/>
                </a:solidFill>
              </a:rPr>
              <a:t> κατάστημα. </a:t>
            </a:r>
            <a:r>
              <a:rPr lang="el-GR" dirty="0"/>
              <a:t>Η συγκεκριμένη πλατφόρμα είναι αρκετά δημοφιλής για </a:t>
            </a:r>
            <a:r>
              <a:rPr lang="el-GR" dirty="0" err="1"/>
              <a:t>WordPress</a:t>
            </a:r>
            <a:r>
              <a:rPr lang="el-GR" dirty="0"/>
              <a:t> </a:t>
            </a:r>
            <a:r>
              <a:rPr lang="el-GR" dirty="0" err="1"/>
              <a:t>sites</a:t>
            </a:r>
            <a:r>
              <a:rPr lang="el-GR" dirty="0"/>
              <a:t>, με πάνω από 4,5 εκατομμύρια </a:t>
            </a:r>
            <a:r>
              <a:rPr lang="el-GR" dirty="0" err="1"/>
              <a:t>downloads</a:t>
            </a:r>
            <a:r>
              <a:rPr lang="el-GR" dirty="0"/>
              <a:t> μέσω </a:t>
            </a:r>
            <a:r>
              <a:rPr lang="el-GR" dirty="0" err="1"/>
              <a:t>WordPress</a:t>
            </a:r>
            <a:r>
              <a:rPr lang="el-GR" dirty="0"/>
              <a:t>. Για  τεχνική υποστήριξη, μπορεί κανείς να απευθυνθεί στο </a:t>
            </a:r>
            <a:r>
              <a:rPr lang="el-GR" dirty="0" err="1"/>
              <a:t>community</a:t>
            </a:r>
            <a:r>
              <a:rPr lang="el-GR" dirty="0"/>
              <a:t> </a:t>
            </a:r>
            <a:r>
              <a:rPr lang="el-GR" dirty="0" err="1"/>
              <a:t>forum</a:t>
            </a:r>
            <a:r>
              <a:rPr lang="el-GR" dirty="0"/>
              <a:t>.</a:t>
            </a:r>
            <a:endParaRPr lang="ca-ES-valencia" dirty="0"/>
          </a:p>
          <a:p>
            <a:pPr algn="just"/>
            <a:endParaRPr lang="el-GR" dirty="0"/>
          </a:p>
          <a:p>
            <a:pPr marL="285750" indent="-285750" algn="just">
              <a:buFont typeface="Arial" panose="020B0604020202020204" pitchFamily="34" charset="0"/>
              <a:buChar char="•"/>
            </a:pPr>
            <a:r>
              <a:rPr lang="el-GR" b="1" dirty="0"/>
              <a:t>Πλατφόρμα “WP </a:t>
            </a:r>
            <a:r>
              <a:rPr lang="el-GR" b="1" dirty="0" err="1"/>
              <a:t>eCommerce</a:t>
            </a:r>
            <a:r>
              <a:rPr lang="el-GR" b="1" dirty="0"/>
              <a:t>”: </a:t>
            </a:r>
            <a:r>
              <a:rPr lang="el-GR" dirty="0"/>
              <a:t>Είναι επίσης μια πλατφόρμα για τη μετατροπή </a:t>
            </a:r>
            <a:r>
              <a:rPr lang="el-GR" dirty="0" err="1"/>
              <a:t>WordPress</a:t>
            </a:r>
            <a:r>
              <a:rPr lang="el-GR" dirty="0"/>
              <a:t> </a:t>
            </a:r>
            <a:r>
              <a:rPr lang="el-GR" dirty="0" err="1"/>
              <a:t>sites</a:t>
            </a:r>
            <a:r>
              <a:rPr lang="el-GR" dirty="0"/>
              <a:t> σε e-</a:t>
            </a:r>
            <a:r>
              <a:rPr lang="el-GR" dirty="0" err="1"/>
              <a:t>shops</a:t>
            </a:r>
            <a:r>
              <a:rPr lang="el-GR" dirty="0"/>
              <a:t>, με περίπου 3 εκατομμύρια </a:t>
            </a:r>
            <a:r>
              <a:rPr lang="el-GR" dirty="0" err="1"/>
              <a:t>downloads</a:t>
            </a:r>
            <a:r>
              <a:rPr lang="el-GR" dirty="0"/>
              <a:t> μέσω </a:t>
            </a:r>
            <a:r>
              <a:rPr lang="el-GR" dirty="0" err="1"/>
              <a:t>WordPress</a:t>
            </a:r>
            <a:r>
              <a:rPr lang="el-GR" dirty="0"/>
              <a:t>. Δίνει τη δυνατότητα στις επιχειρήσεις να έχουν τον απόλυτο έλεγχο στο σχεδιασμό και υλοποίηση του </a:t>
            </a:r>
            <a:r>
              <a:rPr lang="ca-ES-valencia" dirty="0"/>
              <a:t>marketplace</a:t>
            </a:r>
            <a:r>
              <a:rPr lang="el-GR" dirty="0"/>
              <a:t> τους. Για τα τεχνικά ζητήματα υπάρχουν διάφορα </a:t>
            </a:r>
            <a:r>
              <a:rPr lang="el-GR" dirty="0" err="1"/>
              <a:t>forums</a:t>
            </a:r>
            <a:r>
              <a:rPr lang="el-GR" dirty="0"/>
              <a:t> στο </a:t>
            </a:r>
            <a:r>
              <a:rPr lang="el-GR" dirty="0" err="1"/>
              <a:t>WordPress</a:t>
            </a:r>
            <a:r>
              <a:rPr lang="el-GR" dirty="0"/>
              <a:t>, αλλά και ειδικοί σύμβουλοι</a:t>
            </a:r>
            <a:r>
              <a:rPr lang="ca-ES-valencia" dirty="0"/>
              <a:t>.</a:t>
            </a:r>
            <a:endParaRPr lang="el-GR" dirty="0"/>
          </a:p>
        </p:txBody>
      </p:sp>
      <p:pic>
        <p:nvPicPr>
          <p:cNvPr id="3" name="Εικόνα 2">
            <a:extLst>
              <a:ext uri="{FF2B5EF4-FFF2-40B4-BE49-F238E27FC236}">
                <a16:creationId xmlns:a16="http://schemas.microsoft.com/office/drawing/2014/main" id="{EF5A1919-0CF1-4219-BA6D-3468F1258067}"/>
              </a:ext>
            </a:extLst>
          </p:cNvPr>
          <p:cNvPicPr>
            <a:picLocks noChangeAspect="1"/>
          </p:cNvPicPr>
          <p:nvPr/>
        </p:nvPicPr>
        <p:blipFill>
          <a:blip r:embed="rId8"/>
          <a:stretch>
            <a:fillRect/>
          </a:stretch>
        </p:blipFill>
        <p:spPr>
          <a:xfrm>
            <a:off x="5934474" y="1807884"/>
            <a:ext cx="2699682" cy="684000"/>
          </a:xfrm>
          <a:prstGeom prst="rect">
            <a:avLst/>
          </a:prstGeom>
          <a:ln>
            <a:noFill/>
          </a:ln>
          <a:effectLst>
            <a:outerShdw blurRad="292100" dist="139700" dir="2700000" algn="tl" rotWithShape="0">
              <a:srgbClr val="333333">
                <a:alpha val="65000"/>
              </a:srgbClr>
            </a:outerShdw>
          </a:effectLst>
        </p:spPr>
      </p:pic>
      <p:pic>
        <p:nvPicPr>
          <p:cNvPr id="1026" name="Picture 2" descr="5+ Best WordPress Plugins For eCommerce [Sep 2022]">
            <a:extLst>
              <a:ext uri="{FF2B5EF4-FFF2-40B4-BE49-F238E27FC236}">
                <a16:creationId xmlns:a16="http://schemas.microsoft.com/office/drawing/2014/main" id="{6795E728-E3B6-4873-855F-87902FD0E9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4474" y="4042022"/>
            <a:ext cx="2822513" cy="93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62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14</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F449FAA8-C119-483D-9C52-C43053B63FEC}"/>
              </a:ext>
            </a:extLst>
          </p:cNvPr>
          <p:cNvPicPr>
            <a:picLocks noChangeAspect="1"/>
          </p:cNvPicPr>
          <p:nvPr/>
        </p:nvPicPr>
        <p:blipFill rotWithShape="1">
          <a:blip r:embed="rId8"/>
          <a:srcRect l="9050" t="9259" r="9838" b="2381"/>
          <a:stretch/>
        </p:blipFill>
        <p:spPr>
          <a:xfrm>
            <a:off x="1307849" y="1898639"/>
            <a:ext cx="6563772" cy="4320000"/>
          </a:xfrm>
          <a:prstGeom prst="rect">
            <a:avLst/>
          </a:prstGeom>
        </p:spPr>
      </p:pic>
      <p:sp>
        <p:nvSpPr>
          <p:cNvPr id="3" name="TextBox 2">
            <a:extLst>
              <a:ext uri="{FF2B5EF4-FFF2-40B4-BE49-F238E27FC236}">
                <a16:creationId xmlns:a16="http://schemas.microsoft.com/office/drawing/2014/main" id="{B2A9AB36-1F52-4B5A-8914-E1FD412F7BE6}"/>
              </a:ext>
            </a:extLst>
          </p:cNvPr>
          <p:cNvSpPr txBox="1"/>
          <p:nvPr/>
        </p:nvSpPr>
        <p:spPr>
          <a:xfrm>
            <a:off x="389718" y="771417"/>
            <a:ext cx="8560049" cy="1015663"/>
          </a:xfrm>
          <a:prstGeom prst="rect">
            <a:avLst/>
          </a:prstGeom>
          <a:noFill/>
        </p:spPr>
        <p:txBody>
          <a:bodyPr wrap="square" rtlCol="0">
            <a:spAutoFit/>
          </a:bodyPr>
          <a:lstStyle/>
          <a:p>
            <a:pPr algn="just"/>
            <a:r>
              <a:rPr lang="el-GR" sz="2000" dirty="0"/>
              <a:t>Ένα από το γνωστότερα και μεγαλύτερα </a:t>
            </a:r>
            <a:r>
              <a:rPr lang="ca-ES-valencia" sz="2000" dirty="0"/>
              <a:t>Online Marketplace</a:t>
            </a:r>
            <a:r>
              <a:rPr lang="en-US" sz="2000" dirty="0"/>
              <a:t>s</a:t>
            </a:r>
            <a:r>
              <a:rPr lang="ca-ES-valencia" sz="2000" dirty="0"/>
              <a:t> </a:t>
            </a:r>
            <a:r>
              <a:rPr lang="el-GR" sz="2000" dirty="0"/>
              <a:t>αποτελεί το </a:t>
            </a:r>
            <a:r>
              <a:rPr lang="en-US" sz="2000" dirty="0" err="1"/>
              <a:t>Skroutz</a:t>
            </a:r>
            <a:r>
              <a:rPr lang="en-US" sz="2000" dirty="0"/>
              <a:t>.</a:t>
            </a:r>
          </a:p>
          <a:p>
            <a:pPr algn="just"/>
            <a:r>
              <a:rPr lang="el-GR" sz="2000" dirty="0"/>
              <a:t>Παρέχει την επιλογή ανάμεσα σε </a:t>
            </a:r>
            <a:r>
              <a:rPr lang="el-GR" sz="2000" b="1" dirty="0"/>
              <a:t>5.563.571 προϊόντα </a:t>
            </a:r>
            <a:r>
              <a:rPr lang="el-GR" sz="2000" dirty="0"/>
              <a:t>από </a:t>
            </a:r>
            <a:r>
              <a:rPr lang="el-GR" sz="2000" b="1" dirty="0"/>
              <a:t>6.175 καταστήματα</a:t>
            </a:r>
          </a:p>
        </p:txBody>
      </p:sp>
    </p:spTree>
    <p:extLst>
      <p:ext uri="{BB962C8B-B14F-4D97-AF65-F5344CB8AC3E}">
        <p14:creationId xmlns:p14="http://schemas.microsoft.com/office/powerpoint/2010/main" val="2440137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15</a:t>
              </a:r>
              <a:r>
                <a:rPr lang="en-US" sz="2400" dirty="0">
                  <a:solidFill>
                    <a:schemeClr val="bg1"/>
                  </a:solidFill>
                  <a:latin typeface="Comic Sans MS" pitchFamily="66" charset="0"/>
                </a:rPr>
                <a:t>	</a:t>
              </a:r>
            </a:p>
          </p:txBody>
        </p:sp>
      </p:grpSp>
      <p:sp>
        <p:nvSpPr>
          <p:cNvPr id="3" name="TextBox 2">
            <a:extLst>
              <a:ext uri="{FF2B5EF4-FFF2-40B4-BE49-F238E27FC236}">
                <a16:creationId xmlns:a16="http://schemas.microsoft.com/office/drawing/2014/main" id="{B2A9AB36-1F52-4B5A-8914-E1FD412F7BE6}"/>
              </a:ext>
            </a:extLst>
          </p:cNvPr>
          <p:cNvSpPr txBox="1"/>
          <p:nvPr/>
        </p:nvSpPr>
        <p:spPr>
          <a:xfrm>
            <a:off x="265298" y="871500"/>
            <a:ext cx="8560049" cy="1015663"/>
          </a:xfrm>
          <a:prstGeom prst="rect">
            <a:avLst/>
          </a:prstGeom>
          <a:noFill/>
        </p:spPr>
        <p:txBody>
          <a:bodyPr wrap="square" rtlCol="0">
            <a:spAutoFit/>
          </a:bodyPr>
          <a:lstStyle/>
          <a:p>
            <a:pPr algn="just"/>
            <a:r>
              <a:rPr lang="el-GR" sz="2000" dirty="0"/>
              <a:t>Για να ξεκινήσει κάποιος τη συνεργασία του με το </a:t>
            </a:r>
            <a:r>
              <a:rPr lang="en-US" sz="2000" dirty="0" err="1"/>
              <a:t>Skroutz</a:t>
            </a:r>
            <a:r>
              <a:rPr lang="el-GR" sz="2000" dirty="0"/>
              <a:t> αρκεί να πληκτρολογήσει τη διεύθυνση </a:t>
            </a:r>
            <a:r>
              <a:rPr lang="en-US" sz="2000" dirty="0">
                <a:hlinkClick r:id="rId8"/>
              </a:rPr>
              <a:t>https://merchants.skroutz.gr/merchants</a:t>
            </a:r>
            <a:endParaRPr lang="el-GR" sz="2000" dirty="0"/>
          </a:p>
          <a:p>
            <a:pPr algn="just"/>
            <a:r>
              <a:rPr lang="el-GR" sz="2000" dirty="0"/>
              <a:t>και να </a:t>
            </a:r>
            <a:r>
              <a:rPr lang="el-GR" sz="2000" b="1" dirty="0"/>
              <a:t>εγγραφεί</a:t>
            </a:r>
            <a:r>
              <a:rPr lang="el-GR" sz="2000" dirty="0"/>
              <a:t>.</a:t>
            </a:r>
            <a:endParaRPr lang="en-US" sz="2000" dirty="0"/>
          </a:p>
        </p:txBody>
      </p:sp>
      <p:pic>
        <p:nvPicPr>
          <p:cNvPr id="22" name="Εικόνα 21">
            <a:extLst>
              <a:ext uri="{FF2B5EF4-FFF2-40B4-BE49-F238E27FC236}">
                <a16:creationId xmlns:a16="http://schemas.microsoft.com/office/drawing/2014/main" id="{D04D6F47-8232-41E7-B00A-E6C16BBA389F}"/>
              </a:ext>
            </a:extLst>
          </p:cNvPr>
          <p:cNvPicPr>
            <a:picLocks noChangeAspect="1"/>
          </p:cNvPicPr>
          <p:nvPr/>
        </p:nvPicPr>
        <p:blipFill rotWithShape="1">
          <a:blip r:embed="rId9"/>
          <a:srcRect l="10849" t="9107" r="6851" b="11175"/>
          <a:stretch/>
        </p:blipFill>
        <p:spPr>
          <a:xfrm>
            <a:off x="992041" y="1954492"/>
            <a:ext cx="7525437" cy="4403996"/>
          </a:xfrm>
          <a:prstGeom prst="rect">
            <a:avLst/>
          </a:prstGeom>
        </p:spPr>
      </p:pic>
    </p:spTree>
    <p:extLst>
      <p:ext uri="{BB962C8B-B14F-4D97-AF65-F5344CB8AC3E}">
        <p14:creationId xmlns:p14="http://schemas.microsoft.com/office/powerpoint/2010/main" val="97624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6</a:t>
              </a:r>
              <a:r>
                <a:rPr lang="en-US" sz="2400" dirty="0">
                  <a:solidFill>
                    <a:schemeClr val="bg1"/>
                  </a:solidFill>
                  <a:latin typeface="Comic Sans MS" pitchFamily="66" charset="0"/>
                </a:rPr>
                <a:t>	</a:t>
              </a:r>
            </a:p>
          </p:txBody>
        </p:sp>
      </p:grpSp>
      <p:sp>
        <p:nvSpPr>
          <p:cNvPr id="20" name="TextBox 19">
            <a:extLst>
              <a:ext uri="{FF2B5EF4-FFF2-40B4-BE49-F238E27FC236}">
                <a16:creationId xmlns:a16="http://schemas.microsoft.com/office/drawing/2014/main" id="{5FC4F021-A60C-40A1-B7EC-451BFC3677FD}"/>
              </a:ext>
            </a:extLst>
          </p:cNvPr>
          <p:cNvSpPr txBox="1"/>
          <p:nvPr/>
        </p:nvSpPr>
        <p:spPr>
          <a:xfrm>
            <a:off x="514846" y="972546"/>
            <a:ext cx="8042300" cy="923330"/>
          </a:xfrm>
          <a:prstGeom prst="rect">
            <a:avLst/>
          </a:prstGeom>
          <a:noFill/>
        </p:spPr>
        <p:txBody>
          <a:bodyPr wrap="square" rtlCol="0">
            <a:spAutoFit/>
          </a:bodyPr>
          <a:lstStyle/>
          <a:p>
            <a:pPr algn="just"/>
            <a:r>
              <a:rPr lang="el-GR" dirty="0"/>
              <a:t>Σε έναν </a:t>
            </a:r>
            <a:r>
              <a:rPr lang="el-GR" dirty="0" err="1"/>
              <a:t>φυλλομετρητή</a:t>
            </a:r>
            <a:r>
              <a:rPr lang="el-GR" dirty="0"/>
              <a:t> πληκτρολογήστε την ηλεκτρονική διεύθυνση </a:t>
            </a:r>
            <a:r>
              <a:rPr lang="en-US" dirty="0">
                <a:hlinkClick r:id="rId8"/>
              </a:rPr>
              <a:t>www.kikstarter.com</a:t>
            </a:r>
            <a:r>
              <a:rPr lang="el-GR" dirty="0"/>
              <a:t> και στη συνέχεια δημιουργήστε λογαριασμό.</a:t>
            </a:r>
          </a:p>
          <a:p>
            <a:pPr algn="just"/>
            <a:endParaRPr lang="el-GR" dirty="0"/>
          </a:p>
        </p:txBody>
      </p:sp>
      <p:grpSp>
        <p:nvGrpSpPr>
          <p:cNvPr id="21" name="Ομάδα 20">
            <a:extLst>
              <a:ext uri="{FF2B5EF4-FFF2-40B4-BE49-F238E27FC236}">
                <a16:creationId xmlns:a16="http://schemas.microsoft.com/office/drawing/2014/main" id="{49A0DAF7-D7F5-4053-847D-CA17B7A10973}"/>
              </a:ext>
            </a:extLst>
          </p:cNvPr>
          <p:cNvGrpSpPr/>
          <p:nvPr/>
        </p:nvGrpSpPr>
        <p:grpSpPr>
          <a:xfrm>
            <a:off x="1133298" y="1812223"/>
            <a:ext cx="5940152" cy="4604270"/>
            <a:chOff x="376270" y="1840684"/>
            <a:chExt cx="5940152" cy="4604270"/>
          </a:xfrm>
        </p:grpSpPr>
        <p:pic>
          <p:nvPicPr>
            <p:cNvPr id="22" name="Εικόνα 21">
              <a:extLst>
                <a:ext uri="{FF2B5EF4-FFF2-40B4-BE49-F238E27FC236}">
                  <a16:creationId xmlns:a16="http://schemas.microsoft.com/office/drawing/2014/main" id="{E9FC241A-98D6-4276-A81B-58C213CB6E3D}"/>
                </a:ext>
              </a:extLst>
            </p:cNvPr>
            <p:cNvPicPr>
              <a:picLocks noChangeAspect="1"/>
            </p:cNvPicPr>
            <p:nvPr/>
          </p:nvPicPr>
          <p:blipFill rotWithShape="1">
            <a:blip r:embed="rId9"/>
            <a:srcRect l="35038" t="9259" b="67067"/>
            <a:stretch/>
          </p:blipFill>
          <p:spPr>
            <a:xfrm>
              <a:off x="376270" y="1840685"/>
              <a:ext cx="5940152" cy="1307854"/>
            </a:xfrm>
            <a:prstGeom prst="rect">
              <a:avLst/>
            </a:prstGeom>
          </p:spPr>
        </p:pic>
        <p:sp>
          <p:nvSpPr>
            <p:cNvPr id="26" name="Ορθογώνιο 25">
              <a:extLst>
                <a:ext uri="{FF2B5EF4-FFF2-40B4-BE49-F238E27FC236}">
                  <a16:creationId xmlns:a16="http://schemas.microsoft.com/office/drawing/2014/main" id="{AAA37EBF-AE68-4174-BF01-B761FBF8A023}"/>
                </a:ext>
              </a:extLst>
            </p:cNvPr>
            <p:cNvSpPr/>
            <p:nvPr/>
          </p:nvSpPr>
          <p:spPr>
            <a:xfrm>
              <a:off x="5868144" y="1840684"/>
              <a:ext cx="360040" cy="270617"/>
            </a:xfrm>
            <a:prstGeom prst="rect">
              <a:avLst/>
            </a:prstGeom>
            <a:noFill/>
            <a:ln w="38100"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pic>
          <p:nvPicPr>
            <p:cNvPr id="30" name="Εικόνα 29">
              <a:extLst>
                <a:ext uri="{FF2B5EF4-FFF2-40B4-BE49-F238E27FC236}">
                  <a16:creationId xmlns:a16="http://schemas.microsoft.com/office/drawing/2014/main" id="{A0E2EF09-5190-44CE-A129-777CBE5E96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292358">
              <a:off x="3572669" y="3665334"/>
              <a:ext cx="3259087" cy="776175"/>
            </a:xfrm>
            <a:prstGeom prst="rect">
              <a:avLst/>
            </a:prstGeom>
          </p:spPr>
        </p:pic>
        <p:pic>
          <p:nvPicPr>
            <p:cNvPr id="33" name="Εικόνα 32">
              <a:extLst>
                <a:ext uri="{FF2B5EF4-FFF2-40B4-BE49-F238E27FC236}">
                  <a16:creationId xmlns:a16="http://schemas.microsoft.com/office/drawing/2014/main" id="{93F41206-2D3C-4CE2-A37A-D894604E2310}"/>
                </a:ext>
              </a:extLst>
            </p:cNvPr>
            <p:cNvPicPr>
              <a:picLocks noChangeAspect="1"/>
            </p:cNvPicPr>
            <p:nvPr/>
          </p:nvPicPr>
          <p:blipFill rotWithShape="1">
            <a:blip r:embed="rId11"/>
            <a:srcRect l="38975" t="19658" r="40204" b="22628"/>
            <a:stretch/>
          </p:blipFill>
          <p:spPr>
            <a:xfrm>
              <a:off x="1893109" y="3256540"/>
              <a:ext cx="1903854" cy="3188414"/>
            </a:xfrm>
            <a:prstGeom prst="rect">
              <a:avLst/>
            </a:prstGeom>
          </p:spPr>
        </p:pic>
        <p:sp>
          <p:nvSpPr>
            <p:cNvPr id="34" name="Ορθογώνιο 33">
              <a:extLst>
                <a:ext uri="{FF2B5EF4-FFF2-40B4-BE49-F238E27FC236}">
                  <a16:creationId xmlns:a16="http://schemas.microsoft.com/office/drawing/2014/main" id="{86456BDC-F520-4A96-96BF-D1ED0857A24B}"/>
                </a:ext>
              </a:extLst>
            </p:cNvPr>
            <p:cNvSpPr/>
            <p:nvPr/>
          </p:nvSpPr>
          <p:spPr>
            <a:xfrm>
              <a:off x="2987824" y="5877272"/>
              <a:ext cx="360040" cy="270617"/>
            </a:xfrm>
            <a:prstGeom prst="rect">
              <a:avLst/>
            </a:prstGeom>
            <a:noFill/>
            <a:ln w="38100" cap="flat" cmpd="sng" algn="ctr">
              <a:solidFill>
                <a:srgbClr val="1C2DD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grpSp>
    </p:spTree>
    <p:extLst>
      <p:ext uri="{BB962C8B-B14F-4D97-AF65-F5344CB8AC3E}">
        <p14:creationId xmlns:p14="http://schemas.microsoft.com/office/powerpoint/2010/main" val="334873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16</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0940FD29-4979-4944-A468-B48EC979F6BA}"/>
              </a:ext>
            </a:extLst>
          </p:cNvPr>
          <p:cNvSpPr txBox="1"/>
          <p:nvPr/>
        </p:nvSpPr>
        <p:spPr>
          <a:xfrm>
            <a:off x="550850" y="1124744"/>
            <a:ext cx="7621550" cy="4801314"/>
          </a:xfrm>
          <a:prstGeom prst="rect">
            <a:avLst/>
          </a:prstGeom>
          <a:noFill/>
        </p:spPr>
        <p:txBody>
          <a:bodyPr wrap="square" rtlCol="0">
            <a:spAutoFit/>
          </a:bodyPr>
          <a:lstStyle/>
          <a:p>
            <a:pPr algn="just"/>
            <a:r>
              <a:rPr lang="el-GR" dirty="0"/>
              <a:t>Για τη σωστή προβολή ενός καταστήματος στο </a:t>
            </a:r>
            <a:r>
              <a:rPr lang="en-US" dirty="0" err="1"/>
              <a:t>Skroutz</a:t>
            </a:r>
            <a:r>
              <a:rPr lang="en-US" dirty="0"/>
              <a:t> </a:t>
            </a:r>
            <a:r>
              <a:rPr lang="el-GR" dirty="0"/>
              <a:t>θα πρέπει να τηρούνται κάποιοι βασικοί κανόνες:</a:t>
            </a:r>
          </a:p>
          <a:p>
            <a:pPr algn="just"/>
            <a:endParaRPr lang="el-GR" dirty="0"/>
          </a:p>
          <a:p>
            <a:pPr marL="285750" indent="-285750" algn="just">
              <a:buFont typeface="Arial" panose="020B0604020202020204" pitchFamily="34" charset="0"/>
              <a:buChar char="•"/>
            </a:pPr>
            <a:r>
              <a:rPr lang="el-GR" b="1" dirty="0"/>
              <a:t>Σελίδα προϊόντος: </a:t>
            </a:r>
            <a:r>
              <a:rPr lang="el-GR" dirty="0"/>
              <a:t> Ο στόχος της είναι να ενημερώνει εύκολα και με σαφήνεια τον επισκέπτη σχετικά με τα χαρακτηριστικά του προϊόντος και να του δίνει τη δυνατότητα να ξεκινήσει την αγορά του. Πρέπει οπωσδήποτε λοιπόν να υπάρχουν στη σελίδα αυτή:</a:t>
            </a:r>
          </a:p>
          <a:p>
            <a:pPr algn="just"/>
            <a:endParaRPr lang="el-GR" dirty="0"/>
          </a:p>
          <a:p>
            <a:pPr marL="742950" lvl="1" indent="-285750">
              <a:buFont typeface="Wingdings" panose="05000000000000000000" pitchFamily="2" charset="2"/>
              <a:buChar char="Ø"/>
            </a:pPr>
            <a:r>
              <a:rPr lang="el-GR" dirty="0"/>
              <a:t>τίτλος / όνομα</a:t>
            </a:r>
          </a:p>
          <a:p>
            <a:pPr marL="742950" lvl="1" indent="-285750">
              <a:buFont typeface="Wingdings" panose="05000000000000000000" pitchFamily="2" charset="2"/>
              <a:buChar char="Ø"/>
            </a:pPr>
            <a:r>
              <a:rPr lang="el-GR" dirty="0"/>
              <a:t>τιμή (με Φ.Π.Α.)</a:t>
            </a:r>
          </a:p>
          <a:p>
            <a:pPr marL="742950" lvl="1" indent="-285750">
              <a:buFont typeface="Wingdings" panose="05000000000000000000" pitchFamily="2" charset="2"/>
              <a:buChar char="Ø"/>
            </a:pPr>
            <a:r>
              <a:rPr lang="el-GR" dirty="0"/>
              <a:t>διαθεσιμότητα</a:t>
            </a:r>
          </a:p>
          <a:p>
            <a:pPr marL="742950" lvl="1" indent="-285750">
              <a:buFont typeface="Wingdings" panose="05000000000000000000" pitchFamily="2" charset="2"/>
              <a:buChar char="Ø"/>
            </a:pPr>
            <a:r>
              <a:rPr lang="el-GR" dirty="0"/>
              <a:t>εικόνα</a:t>
            </a:r>
          </a:p>
          <a:p>
            <a:pPr marL="742950" lvl="1" indent="-285750">
              <a:buFont typeface="Wingdings" panose="05000000000000000000" pitchFamily="2" charset="2"/>
              <a:buChar char="Ø"/>
            </a:pPr>
            <a:r>
              <a:rPr lang="el-GR" dirty="0"/>
              <a:t>τεχνικά χαρακτηριστικά</a:t>
            </a:r>
          </a:p>
          <a:p>
            <a:pPr marL="742950" lvl="1" indent="-285750">
              <a:buFont typeface="Wingdings" panose="05000000000000000000" pitchFamily="2" charset="2"/>
              <a:buChar char="Ø"/>
            </a:pPr>
            <a:r>
              <a:rPr lang="el-GR" dirty="0"/>
              <a:t>περιγραφή</a:t>
            </a:r>
          </a:p>
          <a:p>
            <a:pPr marL="742950" lvl="1" indent="-285750">
              <a:buFont typeface="Wingdings" panose="05000000000000000000" pitchFamily="2" charset="2"/>
              <a:buChar char="Ø"/>
            </a:pPr>
            <a:r>
              <a:rPr lang="el-GR" dirty="0"/>
              <a:t>κουμπί αγοράς</a:t>
            </a:r>
          </a:p>
          <a:p>
            <a:pPr algn="just"/>
            <a:endParaRPr lang="el-GR" b="1" dirty="0"/>
          </a:p>
          <a:p>
            <a:pPr algn="just"/>
            <a:endParaRPr lang="el-GR" dirty="0"/>
          </a:p>
        </p:txBody>
      </p:sp>
      <p:pic>
        <p:nvPicPr>
          <p:cNvPr id="4" name="Εικόνα 3">
            <a:extLst>
              <a:ext uri="{FF2B5EF4-FFF2-40B4-BE49-F238E27FC236}">
                <a16:creationId xmlns:a16="http://schemas.microsoft.com/office/drawing/2014/main" id="{1C7B0889-B929-4C19-9D06-CCC3B718B945}"/>
              </a:ext>
            </a:extLst>
          </p:cNvPr>
          <p:cNvPicPr>
            <a:picLocks noChangeAspect="1"/>
          </p:cNvPicPr>
          <p:nvPr/>
        </p:nvPicPr>
        <p:blipFill rotWithShape="1">
          <a:blip r:embed="rId8"/>
          <a:srcRect l="24801" t="8955" r="27162" b="640"/>
          <a:stretch/>
        </p:blipFill>
        <p:spPr>
          <a:xfrm>
            <a:off x="5098304" y="2881571"/>
            <a:ext cx="2976167" cy="338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4651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17</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0940FD29-4979-4944-A468-B48EC979F6BA}"/>
              </a:ext>
            </a:extLst>
          </p:cNvPr>
          <p:cNvSpPr txBox="1"/>
          <p:nvPr/>
        </p:nvSpPr>
        <p:spPr>
          <a:xfrm>
            <a:off x="550849" y="1124744"/>
            <a:ext cx="8404735" cy="4524315"/>
          </a:xfrm>
          <a:prstGeom prst="rect">
            <a:avLst/>
          </a:prstGeom>
          <a:noFill/>
        </p:spPr>
        <p:txBody>
          <a:bodyPr wrap="square" rtlCol="0">
            <a:spAutoFit/>
          </a:bodyPr>
          <a:lstStyle/>
          <a:p>
            <a:pPr marL="285750" indent="-285750" algn="just">
              <a:buFont typeface="Arial" panose="020B0604020202020204" pitchFamily="34" charset="0"/>
              <a:buChar char="•"/>
            </a:pPr>
            <a:r>
              <a:rPr lang="el-GR" b="1" dirty="0"/>
              <a:t>Πρόσθετες υπηρεσίες και παροχές: </a:t>
            </a:r>
            <a:r>
              <a:rPr lang="el-GR" dirty="0"/>
              <a:t>Στη σελίδα προϊόντος μπορούν να αναφέρονται οι πρόσθετες υπηρεσίες και παροχές που προσφέρει το κατάστημα.</a:t>
            </a:r>
          </a:p>
          <a:p>
            <a:pPr algn="just"/>
            <a:r>
              <a:rPr lang="el-GR" dirty="0"/>
              <a:t>Παραδείγματα τέτοιων υπηρεσιών είναι:</a:t>
            </a:r>
          </a:p>
          <a:p>
            <a:pPr marL="742950" lvl="1" indent="-285750" algn="just">
              <a:buFont typeface="Wingdings" panose="05000000000000000000" pitchFamily="2" charset="2"/>
              <a:buChar char="Ø"/>
            </a:pPr>
            <a:r>
              <a:rPr lang="el-GR" dirty="0"/>
              <a:t>Εγκατάσταση προϊόντων</a:t>
            </a:r>
          </a:p>
          <a:p>
            <a:pPr marL="742950" lvl="1" indent="-285750" algn="just">
              <a:buFont typeface="Wingdings" panose="05000000000000000000" pitchFamily="2" charset="2"/>
              <a:buChar char="Ø"/>
            </a:pPr>
            <a:r>
              <a:rPr lang="el-GR" dirty="0"/>
              <a:t>Ανακύκλωση συσκευών</a:t>
            </a:r>
          </a:p>
          <a:p>
            <a:pPr marL="742950" lvl="1" indent="-285750" algn="just">
              <a:buFont typeface="Wingdings" panose="05000000000000000000" pitchFamily="2" charset="2"/>
              <a:buChar char="Ø"/>
            </a:pPr>
            <a:r>
              <a:rPr lang="el-GR" dirty="0" err="1"/>
              <a:t>Service</a:t>
            </a:r>
            <a:endParaRPr lang="el-GR" dirty="0"/>
          </a:p>
          <a:p>
            <a:pPr marL="742950" lvl="1" indent="-285750" algn="just">
              <a:buFont typeface="Wingdings" panose="05000000000000000000" pitchFamily="2" charset="2"/>
              <a:buChar char="Ø"/>
            </a:pPr>
            <a:r>
              <a:rPr lang="el-GR" dirty="0"/>
              <a:t>Δωρεάν επιστροφές</a:t>
            </a:r>
          </a:p>
          <a:p>
            <a:pPr marL="742950" lvl="1" indent="-285750" algn="just">
              <a:buFont typeface="Wingdings" panose="05000000000000000000" pitchFamily="2" charset="2"/>
              <a:buChar char="Ø"/>
            </a:pPr>
            <a:r>
              <a:rPr lang="el-GR" dirty="0"/>
              <a:t>Επιπλέον εγγυήσεις</a:t>
            </a:r>
          </a:p>
          <a:p>
            <a:pPr algn="just"/>
            <a:endParaRPr lang="el-GR" b="1" dirty="0"/>
          </a:p>
          <a:p>
            <a:pPr marL="285750" indent="-285750" algn="just">
              <a:buFont typeface="Arial" panose="020B0604020202020204" pitchFamily="34" charset="0"/>
              <a:buChar char="•"/>
            </a:pPr>
            <a:r>
              <a:rPr lang="el-GR" b="1" dirty="0"/>
              <a:t>Καλάθι αγορών: </a:t>
            </a:r>
            <a:r>
              <a:rPr lang="el-GR" dirty="0"/>
              <a:t>Το καλάθι αγοράς είναι η σελίδα του e-</a:t>
            </a:r>
            <a:r>
              <a:rPr lang="el-GR" dirty="0" err="1"/>
              <a:t>shop</a:t>
            </a:r>
            <a:r>
              <a:rPr lang="el-GR" dirty="0"/>
              <a:t> που μεταφέρεται ο επισκέπτης, αφού επιλέξει τα προϊόντα που επιθυμεί να αγοράσει </a:t>
            </a:r>
            <a:r>
              <a:rPr lang="el-GR" dirty="0" err="1"/>
              <a:t>όπυ</a:t>
            </a:r>
            <a:r>
              <a:rPr lang="el-GR" dirty="0"/>
              <a:t> καταχωρεί τα προσωπικά του στοιχεία και επιλέγει τον τρόπο πληρωμής και αποστολής. Η λειτουργία αυτή πρέπει να είναι προσεκτικά σχεδιασμένη και υλοποιημένη, ώστε να είναι δυνατή η εύκολη και γρήγορη διεκπεραίωση των αγορών ενώ το καλάθι θα πρέπει να είναι σε εμφανές σημείο (συνήθως πάνω δεξιά στην ιστοσελίδα).</a:t>
            </a:r>
          </a:p>
          <a:p>
            <a:pPr marL="285750" indent="-285750" algn="just">
              <a:buFont typeface="Arial" panose="020B0604020202020204" pitchFamily="34" charset="0"/>
              <a:buChar char="•"/>
            </a:pPr>
            <a:endParaRPr lang="el-GR" dirty="0"/>
          </a:p>
        </p:txBody>
      </p:sp>
      <p:grpSp>
        <p:nvGrpSpPr>
          <p:cNvPr id="6" name="Ομάδα 5">
            <a:extLst>
              <a:ext uri="{FF2B5EF4-FFF2-40B4-BE49-F238E27FC236}">
                <a16:creationId xmlns:a16="http://schemas.microsoft.com/office/drawing/2014/main" id="{02E05DA0-955D-4F3A-A770-DCF91E7E379F}"/>
              </a:ext>
            </a:extLst>
          </p:cNvPr>
          <p:cNvGrpSpPr/>
          <p:nvPr/>
        </p:nvGrpSpPr>
        <p:grpSpPr>
          <a:xfrm>
            <a:off x="4981209" y="1948228"/>
            <a:ext cx="3690324" cy="843541"/>
            <a:chOff x="4981209" y="1948228"/>
            <a:chExt cx="3690324" cy="843541"/>
          </a:xfrm>
        </p:grpSpPr>
        <p:pic>
          <p:nvPicPr>
            <p:cNvPr id="4" name="Εικόνα 3">
              <a:extLst>
                <a:ext uri="{FF2B5EF4-FFF2-40B4-BE49-F238E27FC236}">
                  <a16:creationId xmlns:a16="http://schemas.microsoft.com/office/drawing/2014/main" id="{AD833A56-ABF4-4F69-BA9F-8B12B145F64E}"/>
                </a:ext>
              </a:extLst>
            </p:cNvPr>
            <p:cNvPicPr>
              <a:picLocks noChangeAspect="1"/>
            </p:cNvPicPr>
            <p:nvPr/>
          </p:nvPicPr>
          <p:blipFill rotWithShape="1">
            <a:blip r:embed="rId8"/>
            <a:srcRect l="67325" t="9245" r="12988" b="83318"/>
            <a:stretch/>
          </p:blipFill>
          <p:spPr>
            <a:xfrm>
              <a:off x="4981209" y="1948228"/>
              <a:ext cx="3690324" cy="843541"/>
            </a:xfrm>
            <a:prstGeom prst="rect">
              <a:avLst/>
            </a:prstGeom>
          </p:spPr>
        </p:pic>
        <p:sp>
          <p:nvSpPr>
            <p:cNvPr id="5" name="Οβάλ 4">
              <a:extLst>
                <a:ext uri="{FF2B5EF4-FFF2-40B4-BE49-F238E27FC236}">
                  <a16:creationId xmlns:a16="http://schemas.microsoft.com/office/drawing/2014/main" id="{D1869702-0174-4345-874B-7B71DC8D959B}"/>
                </a:ext>
              </a:extLst>
            </p:cNvPr>
            <p:cNvSpPr/>
            <p:nvPr/>
          </p:nvSpPr>
          <p:spPr>
            <a:xfrm>
              <a:off x="7020273" y="2060847"/>
              <a:ext cx="764572" cy="625211"/>
            </a:xfrm>
            <a:prstGeom prst="ellipse">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l-GR"/>
            </a:p>
          </p:txBody>
        </p:sp>
      </p:grpSp>
    </p:spTree>
    <p:extLst>
      <p:ext uri="{BB962C8B-B14F-4D97-AF65-F5344CB8AC3E}">
        <p14:creationId xmlns:p14="http://schemas.microsoft.com/office/powerpoint/2010/main" val="4252094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939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18</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DF999AF1-AD26-4083-8D0D-BCDE1163BD2A}"/>
              </a:ext>
            </a:extLst>
          </p:cNvPr>
          <p:cNvSpPr/>
          <p:nvPr/>
        </p:nvSpPr>
        <p:spPr>
          <a:xfrm>
            <a:off x="399545" y="1054085"/>
            <a:ext cx="8458735" cy="5078313"/>
          </a:xfrm>
          <a:prstGeom prst="rect">
            <a:avLst/>
          </a:prstGeom>
        </p:spPr>
        <p:txBody>
          <a:bodyPr wrap="square">
            <a:spAutoFit/>
          </a:bodyPr>
          <a:lstStyle/>
          <a:p>
            <a:pPr marL="285750" indent="-285750" algn="just">
              <a:buFont typeface="Arial" panose="020B0604020202020204" pitchFamily="34" charset="0"/>
              <a:buChar char="•"/>
            </a:pPr>
            <a:r>
              <a:rPr lang="el-GR" b="1" dirty="0">
                <a:solidFill>
                  <a:srgbClr val="424242"/>
                </a:solidFill>
              </a:rPr>
              <a:t>Τρόποι πληρωμής: </a:t>
            </a:r>
            <a:r>
              <a:rPr lang="el-GR" dirty="0"/>
              <a:t>Οι πιο διαδεδομένοι τρόποι πληρωμής στην Ελλάδα είναι η πιστωτική κάρτα, η αντικαταβολή, το </a:t>
            </a:r>
            <a:r>
              <a:rPr lang="el-GR" dirty="0" err="1"/>
              <a:t>Paypal</a:t>
            </a:r>
            <a:r>
              <a:rPr lang="el-GR" dirty="0"/>
              <a:t> και η τραπεζική κατάθεση. Για να ενταχθεί ένα κατάστημα στο </a:t>
            </a:r>
            <a:r>
              <a:rPr lang="el-GR" dirty="0" err="1"/>
              <a:t>Skroutz</a:t>
            </a:r>
            <a:r>
              <a:rPr lang="el-GR" dirty="0"/>
              <a:t> θα χρειαστεί απαραίτητα να υποστηρίζει και πιστωτική κάρτα σε συνεργασία με Ελληνικό πιστωτικό ίδρυμα. Επίσης θα πρέπει εμφανώς να αναφέρονται οι όροι και προϋποθέσεις κάθε τρόπου πληρωμής.</a:t>
            </a:r>
          </a:p>
          <a:p>
            <a:pPr algn="just"/>
            <a:endParaRPr lang="el-GR" dirty="0"/>
          </a:p>
          <a:p>
            <a:pPr marL="285750" lvl="0" indent="-285750" algn="just" eaLnBrk="0" fontAlgn="base" hangingPunct="0">
              <a:spcBef>
                <a:spcPct val="0"/>
              </a:spcBef>
              <a:spcAft>
                <a:spcPct val="0"/>
              </a:spcAft>
              <a:buFont typeface="Arial" panose="020B0604020202020204" pitchFamily="34" charset="0"/>
              <a:buChar char="•"/>
            </a:pPr>
            <a:r>
              <a:rPr lang="el-GR" altLang="el-GR" b="1" dirty="0"/>
              <a:t>Τρόποι αποστολής: </a:t>
            </a:r>
            <a:r>
              <a:rPr lang="el-GR" altLang="el-GR" dirty="0"/>
              <a:t>Εξαιτίας του γεγονότος ότι το κόστος μεταφοράς παίζει σημαντικό ρόλο στη λήψη αγοραστικής απόφασης θα πρέπει σε ξεχωριστή σελίδα να αναγράφονται πληροφορίες όπως:</a:t>
            </a:r>
            <a:endParaRPr lang="el-GR" altLang="el-GR" b="1" dirty="0"/>
          </a:p>
          <a:p>
            <a:pPr marL="742950" lvl="1" indent="-285750" algn="just" eaLnBrk="0" fontAlgn="base" hangingPunct="0">
              <a:spcBef>
                <a:spcPct val="0"/>
              </a:spcBef>
              <a:spcAft>
                <a:spcPct val="0"/>
              </a:spcAft>
              <a:buFont typeface="Wingdings" panose="05000000000000000000" pitchFamily="2" charset="2"/>
              <a:buChar char="Ø"/>
            </a:pPr>
            <a:r>
              <a:rPr lang="el-GR" altLang="el-GR" dirty="0"/>
              <a:t>Οι συνεργαζόμενες μεταφορικές εταιρείες ή εταιρείες </a:t>
            </a:r>
            <a:r>
              <a:rPr lang="el-GR" altLang="el-GR" dirty="0" err="1"/>
              <a:t>courier</a:t>
            </a:r>
            <a:endParaRPr lang="el-GR" altLang="el-GR" dirty="0"/>
          </a:p>
          <a:p>
            <a:pPr marL="742950" lvl="1" indent="-285750" algn="just" eaLnBrk="0" fontAlgn="base" hangingPunct="0">
              <a:spcBef>
                <a:spcPct val="0"/>
              </a:spcBef>
              <a:spcAft>
                <a:spcPct val="0"/>
              </a:spcAft>
              <a:buFont typeface="Wingdings" panose="05000000000000000000" pitchFamily="2" charset="2"/>
              <a:buChar char="Ø"/>
            </a:pPr>
            <a:r>
              <a:rPr lang="el-GR" altLang="el-GR" dirty="0"/>
              <a:t>Το </a:t>
            </a:r>
            <a:r>
              <a:rPr lang="el-GR" altLang="el-GR" dirty="0" err="1"/>
              <a:t>ακιβές</a:t>
            </a:r>
            <a:r>
              <a:rPr lang="el-GR" altLang="el-GR" dirty="0"/>
              <a:t> κόστος ανάλογα με την περιοχή ή άλλους περιορισμούς</a:t>
            </a:r>
          </a:p>
          <a:p>
            <a:pPr marL="742950" lvl="1" indent="-285750" algn="just" eaLnBrk="0" fontAlgn="base" hangingPunct="0">
              <a:spcBef>
                <a:spcPct val="0"/>
              </a:spcBef>
              <a:spcAft>
                <a:spcPct val="0"/>
              </a:spcAft>
              <a:buFont typeface="Wingdings" panose="05000000000000000000" pitchFamily="2" charset="2"/>
              <a:buChar char="Ø"/>
            </a:pPr>
            <a:r>
              <a:rPr lang="el-GR" altLang="el-GR" dirty="0"/>
              <a:t>Ο εκτιμώμενος χρόνος παράδοσης</a:t>
            </a:r>
          </a:p>
          <a:p>
            <a:pPr marL="742950" lvl="1" indent="-285750" algn="just" eaLnBrk="0" fontAlgn="base" hangingPunct="0">
              <a:spcBef>
                <a:spcPct val="0"/>
              </a:spcBef>
              <a:spcAft>
                <a:spcPct val="0"/>
              </a:spcAft>
              <a:buFont typeface="Wingdings" panose="05000000000000000000" pitchFamily="2" charset="2"/>
              <a:buChar char="Ø"/>
            </a:pPr>
            <a:r>
              <a:rPr lang="el-GR" altLang="el-GR" dirty="0"/>
              <a:t>Επιλογή ημέρας και ώρας παράδοσης</a:t>
            </a:r>
          </a:p>
          <a:p>
            <a:pPr marL="742950" lvl="1" indent="-285750" algn="just" eaLnBrk="0" fontAlgn="base" hangingPunct="0">
              <a:spcBef>
                <a:spcPct val="0"/>
              </a:spcBef>
              <a:spcAft>
                <a:spcPct val="0"/>
              </a:spcAft>
              <a:buFont typeface="Wingdings" panose="05000000000000000000" pitchFamily="2" charset="2"/>
              <a:buChar char="Ø"/>
            </a:pPr>
            <a:r>
              <a:rPr lang="el-GR" altLang="el-GR" dirty="0"/>
              <a:t>Τα σημεία παραλαβής του καταστήματος</a:t>
            </a:r>
          </a:p>
          <a:p>
            <a:pPr marL="742950" lvl="1" indent="-285750" algn="just" eaLnBrk="0" fontAlgn="base" hangingPunct="0">
              <a:spcBef>
                <a:spcPct val="0"/>
              </a:spcBef>
              <a:spcAft>
                <a:spcPct val="0"/>
              </a:spcAft>
              <a:buFont typeface="Wingdings" panose="05000000000000000000" pitchFamily="2" charset="2"/>
              <a:buChar char="Ø"/>
            </a:pPr>
            <a:endParaRPr lang="el-GR" altLang="el-GR" dirty="0"/>
          </a:p>
          <a:p>
            <a:pPr marL="285750" lvl="0" indent="-285750" eaLnBrk="0" fontAlgn="base" hangingPunct="0">
              <a:spcBef>
                <a:spcPct val="0"/>
              </a:spcBef>
              <a:spcAft>
                <a:spcPct val="0"/>
              </a:spcAft>
              <a:buFont typeface="Arial" panose="020B0604020202020204" pitchFamily="34" charset="0"/>
              <a:buChar char="•"/>
            </a:pPr>
            <a:r>
              <a:rPr lang="el-GR" altLang="el-GR" b="1" dirty="0"/>
              <a:t>Επικοινωνία:</a:t>
            </a:r>
            <a:r>
              <a:rPr lang="el-GR" altLang="el-GR" dirty="0"/>
              <a:t> Στη σελίδα αυτή πρέπει να αναγράφεται το σταθερό τηλέφωνο επικοινωνίας, οι ώρες λειτουργίας του καταστήματος και του τηλεφωνικού κέντρου, το e-</a:t>
            </a:r>
            <a:r>
              <a:rPr lang="el-GR" altLang="el-GR" dirty="0" err="1"/>
              <a:t>mail</a:t>
            </a:r>
            <a:r>
              <a:rPr lang="el-GR" altLang="el-GR" dirty="0"/>
              <a:t> υποστήριξης, καθώς και η διεύθυνση του καταστήματος (εάν υπάρχει). </a:t>
            </a:r>
            <a:endParaRPr lang="el-GR" b="0" i="0" dirty="0">
              <a:effectLst/>
            </a:endParaRPr>
          </a:p>
        </p:txBody>
      </p:sp>
      <p:grpSp>
        <p:nvGrpSpPr>
          <p:cNvPr id="11" name="Ομάδα 10">
            <a:extLst>
              <a:ext uri="{FF2B5EF4-FFF2-40B4-BE49-F238E27FC236}">
                <a16:creationId xmlns:a16="http://schemas.microsoft.com/office/drawing/2014/main" id="{9596083B-E7E4-4F4D-8FD8-B16D96E17967}"/>
              </a:ext>
            </a:extLst>
          </p:cNvPr>
          <p:cNvGrpSpPr/>
          <p:nvPr/>
        </p:nvGrpSpPr>
        <p:grpSpPr>
          <a:xfrm>
            <a:off x="7393910" y="3579603"/>
            <a:ext cx="1522295" cy="1571616"/>
            <a:chOff x="7393910" y="3579603"/>
            <a:chExt cx="1522295" cy="1571616"/>
          </a:xfrm>
        </p:grpSpPr>
        <p:pic>
          <p:nvPicPr>
            <p:cNvPr id="10" name="Εικόνα 9">
              <a:extLst>
                <a:ext uri="{FF2B5EF4-FFF2-40B4-BE49-F238E27FC236}">
                  <a16:creationId xmlns:a16="http://schemas.microsoft.com/office/drawing/2014/main" id="{2A833AA8-AF1E-430F-9942-E2821145B4E6}"/>
                </a:ext>
              </a:extLst>
            </p:cNvPr>
            <p:cNvPicPr>
              <a:picLocks noChangeAspect="1"/>
            </p:cNvPicPr>
            <p:nvPr/>
          </p:nvPicPr>
          <p:blipFill rotWithShape="1">
            <a:blip r:embed="rId8"/>
            <a:srcRect l="59157" t="70855" r="28737" b="8290"/>
            <a:stretch/>
          </p:blipFill>
          <p:spPr>
            <a:xfrm>
              <a:off x="7393910" y="3579603"/>
              <a:ext cx="1510031" cy="1571616"/>
            </a:xfrm>
            <a:prstGeom prst="rect">
              <a:avLst/>
            </a:prstGeom>
          </p:spPr>
        </p:pic>
        <p:sp>
          <p:nvSpPr>
            <p:cNvPr id="30" name="Οβάλ 29">
              <a:extLst>
                <a:ext uri="{FF2B5EF4-FFF2-40B4-BE49-F238E27FC236}">
                  <a16:creationId xmlns:a16="http://schemas.microsoft.com/office/drawing/2014/main" id="{F8F35B5B-F352-4A31-B580-6511A0F25753}"/>
                </a:ext>
              </a:extLst>
            </p:cNvPr>
            <p:cNvSpPr/>
            <p:nvPr/>
          </p:nvSpPr>
          <p:spPr>
            <a:xfrm>
              <a:off x="7524328" y="3861048"/>
              <a:ext cx="1391877" cy="288032"/>
            </a:xfrm>
            <a:prstGeom prst="ellipse">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l-GR"/>
            </a:p>
          </p:txBody>
        </p:sp>
      </p:grpSp>
    </p:spTree>
    <p:extLst>
      <p:ext uri="{BB962C8B-B14F-4D97-AF65-F5344CB8AC3E}">
        <p14:creationId xmlns:p14="http://schemas.microsoft.com/office/powerpoint/2010/main" val="105926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19</a:t>
              </a:r>
              <a:r>
                <a:rPr lang="en-US" sz="2400" dirty="0">
                  <a:solidFill>
                    <a:schemeClr val="bg1"/>
                  </a:solidFill>
                  <a:latin typeface="Comic Sans MS" pitchFamily="66" charset="0"/>
                </a:rPr>
                <a:t>	</a:t>
              </a:r>
            </a:p>
          </p:txBody>
        </p:sp>
      </p:grpSp>
      <p:sp>
        <p:nvSpPr>
          <p:cNvPr id="4" name="Rectangle 3">
            <a:extLst>
              <a:ext uri="{FF2B5EF4-FFF2-40B4-BE49-F238E27FC236}">
                <a16:creationId xmlns:a16="http://schemas.microsoft.com/office/drawing/2014/main" id="{81C2C4E1-1243-44B5-A812-20021F8F1FB3}"/>
              </a:ext>
            </a:extLst>
          </p:cNvPr>
          <p:cNvSpPr>
            <a:spLocks noChangeArrowheads="1"/>
          </p:cNvSpPr>
          <p:nvPr/>
        </p:nvSpPr>
        <p:spPr bwMode="auto">
          <a:xfrm>
            <a:off x="0" y="47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a:ln>
                  <a:noFill/>
                </a:ln>
                <a:solidFill>
                  <a:schemeClr val="tx1"/>
                </a:solidFill>
                <a:effectLst/>
                <a:latin typeface="Arial" panose="020B0604020202020204" pitchFamily="34" charset="0"/>
              </a:rPr>
            </a:b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425B3F2-3BAA-4BE1-95CA-251FC09542C5}"/>
              </a:ext>
            </a:extLst>
          </p:cNvPr>
          <p:cNvSpPr txBox="1"/>
          <p:nvPr/>
        </p:nvSpPr>
        <p:spPr>
          <a:xfrm>
            <a:off x="91050" y="1570045"/>
            <a:ext cx="8779731" cy="3970318"/>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el-GR" altLang="el-GR" b="1" dirty="0">
                <a:solidFill>
                  <a:srgbClr val="424242"/>
                </a:solidFill>
                <a:latin typeface="inherit"/>
              </a:rPr>
              <a:t>Όροι χρήσης: </a:t>
            </a:r>
            <a:r>
              <a:rPr lang="el-GR" altLang="el-GR" dirty="0"/>
              <a:t>Πρέπει να αναφέρονται τα δικαιώματα του αγοραστή, οι υποχρεώσεις του καταστήματος, τα πνευματικά δικαιώματα, η ασφάλεια συναλλαγών, η ασφάλεια πλοήγησης, τα προσωπικά δεδομένα, η πολιτική αντιμετώπισης παραπόνων, οι υποχρεώσεις του προμηθευτή για ελαττωματικά προϊόντα, το διάστημα υπαναχώρησης, και η εξυπηρέτηση του πελάτη μετά την πώληση.</a:t>
            </a:r>
          </a:p>
          <a:p>
            <a:pPr lvl="0" algn="just" eaLnBrk="0" fontAlgn="base" hangingPunct="0">
              <a:spcBef>
                <a:spcPct val="0"/>
              </a:spcBef>
              <a:spcAft>
                <a:spcPct val="0"/>
              </a:spcAft>
            </a:pPr>
            <a:endParaRPr lang="el-GR" altLang="el-GR" b="1" dirty="0">
              <a:solidFill>
                <a:srgbClr val="424242"/>
              </a:solidFill>
              <a:latin typeface="inherit"/>
            </a:endParaRPr>
          </a:p>
          <a:p>
            <a:pPr marL="285750" lvl="0" indent="-285750" algn="just" eaLnBrk="0" fontAlgn="base" hangingPunct="0">
              <a:spcBef>
                <a:spcPct val="0"/>
              </a:spcBef>
              <a:spcAft>
                <a:spcPct val="0"/>
              </a:spcAft>
              <a:buFont typeface="Arial" panose="020B0604020202020204" pitchFamily="34" charset="0"/>
              <a:buChar char="•"/>
            </a:pPr>
            <a:r>
              <a:rPr lang="el-GR" altLang="el-GR" b="1" dirty="0">
                <a:solidFill>
                  <a:srgbClr val="424242"/>
                </a:solidFill>
                <a:latin typeface="inherit"/>
              </a:rPr>
              <a:t>Υπαναχώρηση: </a:t>
            </a:r>
            <a:r>
              <a:rPr lang="el-GR" altLang="el-GR" dirty="0"/>
              <a:t>Είναι το δικαίωμα σύμφωνα με το οποίο ο καταναλωτής έχει στη διάθεσή του προθεσμία 14 ημερολογιακών ημερών για να επιστρέψει το προϊόν που αγόρασε, για οποιονδήποτε λόγο. Η προθεσμία αυτή ισχύει σε όλα τα κράτη μέλη της Ευρωπαϊκής Ένωσης ενώ σε περίπτωση που ο καταναλωτής δεν έχει ενημερωθεί προηγουμένως για το δικαίωμά του αυτό, τότε η προθεσμία αυτή επεκτείνεται στους 12 μήνες.</a:t>
            </a:r>
          </a:p>
          <a:p>
            <a:pPr lvl="0" algn="just" eaLnBrk="0" fontAlgn="base" hangingPunct="0">
              <a:spcBef>
                <a:spcPct val="0"/>
              </a:spcBef>
              <a:spcAft>
                <a:spcPct val="0"/>
              </a:spcAft>
            </a:pPr>
            <a:endParaRPr lang="el-GR" altLang="el-GR" b="1" dirty="0">
              <a:solidFill>
                <a:srgbClr val="424242"/>
              </a:solidFill>
              <a:latin typeface="inherit"/>
            </a:endParaRPr>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423119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Skroutz</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20</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CEA9C7D7-BA09-40AC-8310-489D7ABD2943}"/>
              </a:ext>
            </a:extLst>
          </p:cNvPr>
          <p:cNvSpPr txBox="1"/>
          <p:nvPr/>
        </p:nvSpPr>
        <p:spPr>
          <a:xfrm>
            <a:off x="395536" y="2188096"/>
            <a:ext cx="7963543" cy="2585323"/>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el-GR" altLang="el-GR" b="1" dirty="0">
                <a:solidFill>
                  <a:srgbClr val="424242"/>
                </a:solidFill>
                <a:latin typeface="inherit"/>
              </a:rPr>
              <a:t>Ταυτότητα επιχείρησης: </a:t>
            </a:r>
            <a:r>
              <a:rPr lang="el-GR" altLang="el-GR" dirty="0"/>
              <a:t>Κάθε e-</a:t>
            </a:r>
            <a:r>
              <a:rPr lang="el-GR" altLang="el-GR" dirty="0" err="1"/>
              <a:t>shop</a:t>
            </a:r>
            <a:r>
              <a:rPr lang="el-GR" altLang="el-GR" dirty="0"/>
              <a:t> που εντάσσεται στην πλατφόρμα, είναι απαραίτητο να περιλαμβάνει στις δραστηριότητές του το λιανικό εμπόριο και να παρέχει σε εμφανές σημείο της ιστοσελίδας τα φορολογικά στοιχεία της επιχείρησης.</a:t>
            </a:r>
          </a:p>
          <a:p>
            <a:pPr marL="285750" lvl="0" indent="-285750" algn="just" eaLnBrk="0" fontAlgn="base" hangingPunct="0">
              <a:spcBef>
                <a:spcPct val="0"/>
              </a:spcBef>
              <a:spcAft>
                <a:spcPct val="0"/>
              </a:spcAft>
              <a:buFont typeface="Arial" panose="020B0604020202020204" pitchFamily="34" charset="0"/>
              <a:buChar char="•"/>
            </a:pPr>
            <a:endParaRPr lang="el-GR" altLang="el-GR" dirty="0"/>
          </a:p>
          <a:p>
            <a:pPr marL="285750" indent="-285750" algn="just">
              <a:buFont typeface="Arial" panose="020B0604020202020204" pitchFamily="34" charset="0"/>
              <a:buChar char="•"/>
            </a:pPr>
            <a:r>
              <a:rPr lang="el-GR" b="1" dirty="0"/>
              <a:t>Όνομα καταστήματος: </a:t>
            </a:r>
            <a:r>
              <a:rPr lang="el-GR" dirty="0"/>
              <a:t>Επιλέξτε ένα όνομα για το κατάστημά σας που θα είναι μοναδικό και δε θα θυμίζει κάποιο από τα ήδη συνεργαζόμενα καταστήματα.</a:t>
            </a:r>
          </a:p>
          <a:p>
            <a:pPr marL="285750" lvl="0" indent="-285750" algn="just" eaLnBrk="0" fontAlgn="base" hangingPunct="0">
              <a:spcBef>
                <a:spcPct val="0"/>
              </a:spcBef>
              <a:spcAft>
                <a:spcPct val="0"/>
              </a:spcAft>
              <a:buFont typeface="Arial" panose="020B0604020202020204" pitchFamily="34" charset="0"/>
              <a:buChar char="•"/>
            </a:pPr>
            <a:endParaRPr lang="el-GR" altLang="el-GR" dirty="0">
              <a:latin typeface="Arial" panose="020B0604020202020204" pitchFamily="34" charset="0"/>
            </a:endParaRPr>
          </a:p>
          <a:p>
            <a:pPr algn="just"/>
            <a:endParaRPr lang="el-GR" dirty="0"/>
          </a:p>
        </p:txBody>
      </p:sp>
    </p:spTree>
    <p:extLst>
      <p:ext uri="{BB962C8B-B14F-4D97-AF65-F5344CB8AC3E}">
        <p14:creationId xmlns:p14="http://schemas.microsoft.com/office/powerpoint/2010/main" val="336314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R="0" lvl="0" algn="l" defTabSz="914400" rtl="0" eaLnBrk="1" fontAlgn="auto" latinLnBrk="0" hangingPunct="1">
                  <a:lnSpc>
                    <a:spcPct val="100000"/>
                  </a:lnSpc>
                  <a:spcBef>
                    <a:spcPct val="0"/>
                  </a:spcBef>
                  <a:spcAft>
                    <a:spcPts val="0"/>
                  </a:spcAft>
                  <a:buClrTx/>
                  <a:buSzTx/>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Facebook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21</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A28E4291-F1EC-4619-B584-611779D94F1C}"/>
              </a:ext>
            </a:extLst>
          </p:cNvPr>
          <p:cNvSpPr/>
          <p:nvPr/>
        </p:nvSpPr>
        <p:spPr>
          <a:xfrm>
            <a:off x="359532" y="1422601"/>
            <a:ext cx="8352928" cy="3693319"/>
          </a:xfrm>
          <a:prstGeom prst="rect">
            <a:avLst/>
          </a:prstGeom>
        </p:spPr>
        <p:txBody>
          <a:bodyPr wrap="square">
            <a:spAutoFit/>
          </a:bodyPr>
          <a:lstStyle/>
          <a:p>
            <a:pPr marL="285750" indent="-285750" fontAlgn="base">
              <a:buFont typeface="Arial" panose="020B0604020202020204" pitchFamily="34" charset="0"/>
              <a:buChar char="•"/>
            </a:pPr>
            <a:r>
              <a:rPr lang="el-GR" dirty="0">
                <a:solidFill>
                  <a:srgbClr val="1F1F1F"/>
                </a:solidFill>
              </a:rPr>
              <a:t>Το Facebook Marketplace είναι μια πλατφόρμα διαφήμισης αγγελιών εντός του Δικτύου Facebook. </a:t>
            </a:r>
          </a:p>
          <a:p>
            <a:pPr marL="285750" indent="-285750" fontAlgn="base">
              <a:buFont typeface="Arial" panose="020B0604020202020204" pitchFamily="34" charset="0"/>
              <a:buChar char="•"/>
            </a:pPr>
            <a:endParaRPr lang="el-GR" dirty="0">
              <a:solidFill>
                <a:srgbClr val="1F1F1F"/>
              </a:solidFill>
            </a:endParaRPr>
          </a:p>
          <a:p>
            <a:pPr marL="285750" indent="-285750" fontAlgn="base">
              <a:buFont typeface="Arial" panose="020B0604020202020204" pitchFamily="34" charset="0"/>
              <a:buChar char="•"/>
            </a:pPr>
            <a:r>
              <a:rPr lang="el-GR" dirty="0">
                <a:solidFill>
                  <a:srgbClr val="1F1F1F"/>
                </a:solidFill>
              </a:rPr>
              <a:t>Μπορείτε να δημοσιεύσετε διαφημίσεις που πωλούν τα πάντα και να αναζητήσετε τα αντικείμενα που θέλετε να αγοράσετε.</a:t>
            </a:r>
          </a:p>
          <a:p>
            <a:pPr marL="285750" indent="-285750" fontAlgn="base">
              <a:buFont typeface="Arial" panose="020B0604020202020204" pitchFamily="34" charset="0"/>
              <a:buChar char="•"/>
            </a:pPr>
            <a:r>
              <a:rPr lang="el-GR" dirty="0">
                <a:solidFill>
                  <a:srgbClr val="1F1F1F"/>
                </a:solidFill>
              </a:rPr>
              <a:t> </a:t>
            </a:r>
          </a:p>
          <a:p>
            <a:pPr marL="285750" indent="-285750" fontAlgn="base">
              <a:buFont typeface="Arial" panose="020B0604020202020204" pitchFamily="34" charset="0"/>
              <a:buChar char="•"/>
            </a:pPr>
            <a:r>
              <a:rPr lang="el-GR" dirty="0">
                <a:solidFill>
                  <a:srgbClr val="1F1F1F"/>
                </a:solidFill>
              </a:rPr>
              <a:t>Θα λάβετε ειδοποιήσεις αμέσως εάν επικοινωνήσετε με έναν πωλητή ή αγοραστή. </a:t>
            </a:r>
          </a:p>
          <a:p>
            <a:pPr marL="285750" indent="-285750" fontAlgn="base">
              <a:buFont typeface="Arial" panose="020B0604020202020204" pitchFamily="34" charset="0"/>
              <a:buChar char="•"/>
            </a:pPr>
            <a:endParaRPr lang="el-GR" dirty="0">
              <a:solidFill>
                <a:srgbClr val="1F1F1F"/>
              </a:solidFill>
            </a:endParaRPr>
          </a:p>
          <a:p>
            <a:pPr marL="285750" indent="-285750" fontAlgn="base">
              <a:buFont typeface="Arial" panose="020B0604020202020204" pitchFamily="34" charset="0"/>
              <a:buChar char="•"/>
            </a:pPr>
            <a:r>
              <a:rPr lang="el-GR" dirty="0">
                <a:solidFill>
                  <a:srgbClr val="1F1F1F"/>
                </a:solidFill>
              </a:rPr>
              <a:t>Το Facebook Marketplace είναι εύχρηστο καθώς δεν χρειάζεται να δημιουργήσετε και να παρακολουθήσετε έναν επιπλέον λογαριασμό. </a:t>
            </a:r>
          </a:p>
          <a:p>
            <a:pPr marL="285750" indent="-285750" fontAlgn="base">
              <a:buFont typeface="Arial" panose="020B0604020202020204" pitchFamily="34" charset="0"/>
              <a:buChar char="•"/>
            </a:pPr>
            <a:endParaRPr lang="el-GR" dirty="0">
              <a:solidFill>
                <a:srgbClr val="1F1F1F"/>
              </a:solidFill>
            </a:endParaRPr>
          </a:p>
          <a:p>
            <a:pPr marL="285750" indent="-285750" fontAlgn="base">
              <a:buFont typeface="Arial" panose="020B0604020202020204" pitchFamily="34" charset="0"/>
              <a:buChar char="•"/>
            </a:pPr>
            <a:r>
              <a:rPr lang="el-GR" dirty="0">
                <a:solidFill>
                  <a:srgbClr val="1F1F1F"/>
                </a:solidFill>
              </a:rPr>
              <a:t>Το Marketplace είναι ένας εύκολος τρόπος αγοράς και πώλησης σε κοντινή γεωγραφική περιοχή.</a:t>
            </a:r>
            <a:endParaRPr lang="el-GR" b="0" i="0" dirty="0">
              <a:solidFill>
                <a:srgbClr val="1F1F1F"/>
              </a:solidFill>
              <a:effectLst/>
            </a:endParaRPr>
          </a:p>
        </p:txBody>
      </p:sp>
      <p:pic>
        <p:nvPicPr>
          <p:cNvPr id="3" name="Εικόνα 2">
            <a:extLst>
              <a:ext uri="{FF2B5EF4-FFF2-40B4-BE49-F238E27FC236}">
                <a16:creationId xmlns:a16="http://schemas.microsoft.com/office/drawing/2014/main" id="{9D890621-E209-4084-91E6-C6C45D81FF90}"/>
              </a:ext>
            </a:extLst>
          </p:cNvPr>
          <p:cNvPicPr>
            <a:picLocks noChangeAspect="1"/>
          </p:cNvPicPr>
          <p:nvPr/>
        </p:nvPicPr>
        <p:blipFill>
          <a:blip r:embed="rId8"/>
          <a:stretch>
            <a:fillRect/>
          </a:stretch>
        </p:blipFill>
        <p:spPr>
          <a:xfrm>
            <a:off x="4108236" y="5019261"/>
            <a:ext cx="32385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3320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Facebook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22</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D6CC49E8-F418-43DE-BA7A-CFD376C224B3}"/>
              </a:ext>
            </a:extLst>
          </p:cNvPr>
          <p:cNvSpPr/>
          <p:nvPr/>
        </p:nvSpPr>
        <p:spPr>
          <a:xfrm>
            <a:off x="501827" y="1557900"/>
            <a:ext cx="7963544" cy="3970318"/>
          </a:xfrm>
          <a:prstGeom prst="rect">
            <a:avLst/>
          </a:prstGeom>
        </p:spPr>
        <p:txBody>
          <a:bodyPr wrap="square">
            <a:spAutoFit/>
          </a:bodyPr>
          <a:lstStyle/>
          <a:p>
            <a:pPr marL="285750" indent="-285750" algn="just" fontAlgn="base">
              <a:buFont typeface="Arial" panose="020B0604020202020204" pitchFamily="34" charset="0"/>
              <a:buChar char="•"/>
            </a:pPr>
            <a:r>
              <a:rPr lang="el-GR" dirty="0">
                <a:solidFill>
                  <a:srgbClr val="1F1F1F"/>
                </a:solidFill>
              </a:rPr>
              <a:t>Το Marketplace σάς εμφανίζει αποτελέσματα αναζήτησης από τη γεωγραφική σας περιοχή. </a:t>
            </a:r>
          </a:p>
          <a:p>
            <a:pPr marL="285750" indent="-285750" algn="just" fontAlgn="base">
              <a:buFont typeface="Arial" panose="020B0604020202020204" pitchFamily="34" charset="0"/>
              <a:buChar char="•"/>
            </a:pPr>
            <a:endParaRPr lang="el-GR" dirty="0">
              <a:solidFill>
                <a:srgbClr val="1F1F1F"/>
              </a:solidFill>
            </a:endParaRPr>
          </a:p>
          <a:p>
            <a:pPr marL="285750" indent="-285750" algn="just" fontAlgn="base">
              <a:buFont typeface="Arial" panose="020B0604020202020204" pitchFamily="34" charset="0"/>
              <a:buChar char="•"/>
            </a:pPr>
            <a:r>
              <a:rPr lang="el-GR" dirty="0">
                <a:solidFill>
                  <a:srgbClr val="1F1F1F"/>
                </a:solidFill>
              </a:rPr>
              <a:t>Ωστόσο, μπορείτε αν θέλετε να ταξιδέψετε για να αγοράσετε εμπορεύματα.</a:t>
            </a:r>
          </a:p>
          <a:p>
            <a:pPr marL="285750" indent="-285750" algn="just" fontAlgn="base">
              <a:buFont typeface="Arial" panose="020B0604020202020204" pitchFamily="34" charset="0"/>
              <a:buChar char="•"/>
            </a:pPr>
            <a:endParaRPr lang="el-GR" dirty="0">
              <a:solidFill>
                <a:srgbClr val="1F1F1F"/>
              </a:solidFill>
            </a:endParaRPr>
          </a:p>
          <a:p>
            <a:pPr marL="285750" indent="-285750" algn="just" fontAlgn="base">
              <a:buFont typeface="Arial" panose="020B0604020202020204" pitchFamily="34" charset="0"/>
              <a:buChar char="•"/>
            </a:pPr>
            <a:r>
              <a:rPr lang="el-GR" dirty="0">
                <a:solidFill>
                  <a:srgbClr val="1F1F1F"/>
                </a:solidFill>
              </a:rPr>
              <a:t>Τα φίλτρα αναζήτησης σάς επιτρέπουν να προσαρμόσετε την εγγύτητα των πωλητών ή των αγοραστών στην τρέχουσα τοποθεσία σας.</a:t>
            </a:r>
          </a:p>
          <a:p>
            <a:pPr algn="just" fontAlgn="base"/>
            <a:r>
              <a:rPr lang="el-GR" dirty="0">
                <a:solidFill>
                  <a:srgbClr val="1F1F1F"/>
                </a:solidFill>
              </a:rPr>
              <a:t> </a:t>
            </a:r>
          </a:p>
          <a:p>
            <a:pPr marL="285750" indent="-285750" algn="just" fontAlgn="base">
              <a:buFont typeface="Arial" panose="020B0604020202020204" pitchFamily="34" charset="0"/>
              <a:buChar char="•"/>
            </a:pPr>
            <a:r>
              <a:rPr lang="el-GR" dirty="0">
                <a:solidFill>
                  <a:srgbClr val="1F1F1F"/>
                </a:solidFill>
              </a:rPr>
              <a:t>Για να αναζητήσετε ένα αντικείμενο στο Facebook Marketplace στον υπολογιστή σας, απλώς πληκτρολογήστε το όνομα του στοιχείου που αναζητάτε στη γραμμή αναζήτησης.</a:t>
            </a:r>
          </a:p>
          <a:p>
            <a:pPr algn="just" fontAlgn="base"/>
            <a:endParaRPr lang="el-GR" dirty="0">
              <a:solidFill>
                <a:srgbClr val="1F1F1F"/>
              </a:solidFill>
            </a:endParaRPr>
          </a:p>
          <a:p>
            <a:pPr marL="285750" indent="-285750" algn="just" fontAlgn="base">
              <a:buFont typeface="Arial" panose="020B0604020202020204" pitchFamily="34" charset="0"/>
              <a:buChar char="•"/>
            </a:pPr>
            <a:r>
              <a:rPr lang="el-GR" dirty="0">
                <a:solidFill>
                  <a:srgbClr val="1F1F1F"/>
                </a:solidFill>
              </a:rPr>
              <a:t>Στη σελίδα του προϊόντος, μπορείτε να χρησιμοποιήσετε το Messenger για να επικοινωνήσετε με τον πωλητή. </a:t>
            </a:r>
            <a:endParaRPr lang="el-GR" b="0" i="0" dirty="0">
              <a:solidFill>
                <a:srgbClr val="1F1F1F"/>
              </a:solidFill>
              <a:effectLst/>
            </a:endParaRPr>
          </a:p>
        </p:txBody>
      </p:sp>
    </p:spTree>
    <p:extLst>
      <p:ext uri="{BB962C8B-B14F-4D97-AF65-F5344CB8AC3E}">
        <p14:creationId xmlns:p14="http://schemas.microsoft.com/office/powerpoint/2010/main" val="2718311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Facebook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23</a:t>
              </a:r>
              <a:r>
                <a:rPr lang="en-US" sz="2400" dirty="0">
                  <a:solidFill>
                    <a:schemeClr val="bg1"/>
                  </a:solidFill>
                  <a:latin typeface="Comic Sans MS" pitchFamily="66" charset="0"/>
                </a:rPr>
                <a:t>	</a:t>
              </a:r>
            </a:p>
          </p:txBody>
        </p:sp>
      </p:grpSp>
      <p:grpSp>
        <p:nvGrpSpPr>
          <p:cNvPr id="9" name="Ομάδα 8">
            <a:extLst>
              <a:ext uri="{FF2B5EF4-FFF2-40B4-BE49-F238E27FC236}">
                <a16:creationId xmlns:a16="http://schemas.microsoft.com/office/drawing/2014/main" id="{3ADC53D5-EC6A-4CE8-B5BE-5D624A4B8C20}"/>
              </a:ext>
            </a:extLst>
          </p:cNvPr>
          <p:cNvGrpSpPr/>
          <p:nvPr/>
        </p:nvGrpSpPr>
        <p:grpSpPr>
          <a:xfrm>
            <a:off x="5331948" y="963045"/>
            <a:ext cx="2592000" cy="5192868"/>
            <a:chOff x="5331948" y="963045"/>
            <a:chExt cx="2592000" cy="5192868"/>
          </a:xfrm>
        </p:grpSpPr>
        <p:pic>
          <p:nvPicPr>
            <p:cNvPr id="3" name="Εικόνα 2">
              <a:extLst>
                <a:ext uri="{FF2B5EF4-FFF2-40B4-BE49-F238E27FC236}">
                  <a16:creationId xmlns:a16="http://schemas.microsoft.com/office/drawing/2014/main" id="{23439545-39E6-4417-8C19-574298B1AB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87" b="6665"/>
            <a:stretch/>
          </p:blipFill>
          <p:spPr>
            <a:xfrm>
              <a:off x="5331948" y="963399"/>
              <a:ext cx="2592000" cy="5192514"/>
            </a:xfrm>
            <a:prstGeom prst="rect">
              <a:avLst/>
            </a:prstGeom>
          </p:spPr>
        </p:pic>
        <p:sp>
          <p:nvSpPr>
            <p:cNvPr id="4" name="Ορθογώνιο 3">
              <a:extLst>
                <a:ext uri="{FF2B5EF4-FFF2-40B4-BE49-F238E27FC236}">
                  <a16:creationId xmlns:a16="http://schemas.microsoft.com/office/drawing/2014/main" id="{77E536F2-F90D-4F63-92F0-104D77F35E30}"/>
                </a:ext>
              </a:extLst>
            </p:cNvPr>
            <p:cNvSpPr/>
            <p:nvPr/>
          </p:nvSpPr>
          <p:spPr>
            <a:xfrm>
              <a:off x="5345903" y="1671365"/>
              <a:ext cx="2083733" cy="12852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el-GR" sz="1600" dirty="0"/>
                <a:t>Για να ανοίξετε το </a:t>
              </a:r>
              <a:r>
                <a:rPr lang="ca-ES-valencia" sz="1600" dirty="0"/>
                <a:t>Facebook</a:t>
              </a:r>
              <a:r>
                <a:rPr lang="el-GR" sz="1600" dirty="0"/>
                <a:t> </a:t>
              </a:r>
              <a:r>
                <a:rPr lang="ca-ES-valencia" sz="1600" dirty="0"/>
                <a:t>Marketplace</a:t>
              </a:r>
              <a:r>
                <a:rPr lang="el-GR" sz="1600" dirty="0"/>
                <a:t> στο κινητό σας</a:t>
              </a:r>
              <a:r>
                <a:rPr lang="ca-ES-valencia" sz="1600" dirty="0"/>
                <a:t> </a:t>
              </a:r>
              <a:r>
                <a:rPr lang="el-GR" sz="1600" dirty="0"/>
                <a:t>πατήστε εδώ.</a:t>
              </a:r>
            </a:p>
          </p:txBody>
        </p:sp>
        <p:pic>
          <p:nvPicPr>
            <p:cNvPr id="7" name="Εικόνα 6">
              <a:extLst>
                <a:ext uri="{FF2B5EF4-FFF2-40B4-BE49-F238E27FC236}">
                  <a16:creationId xmlns:a16="http://schemas.microsoft.com/office/drawing/2014/main" id="{1549604C-2E08-48EC-80B7-1F3048EA5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42594">
              <a:off x="6919037" y="1629565"/>
              <a:ext cx="1059257" cy="432000"/>
            </a:xfrm>
            <a:prstGeom prst="rect">
              <a:avLst/>
            </a:prstGeom>
          </p:spPr>
        </p:pic>
        <p:sp>
          <p:nvSpPr>
            <p:cNvPr id="5" name="Οβάλ 4">
              <a:extLst>
                <a:ext uri="{FF2B5EF4-FFF2-40B4-BE49-F238E27FC236}">
                  <a16:creationId xmlns:a16="http://schemas.microsoft.com/office/drawing/2014/main" id="{A9D4460A-DB4C-49F8-B1A7-7092E40CE096}"/>
                </a:ext>
              </a:extLst>
            </p:cNvPr>
            <p:cNvSpPr/>
            <p:nvPr/>
          </p:nvSpPr>
          <p:spPr>
            <a:xfrm>
              <a:off x="7447822" y="963045"/>
              <a:ext cx="476126" cy="390894"/>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l-GR"/>
            </a:p>
          </p:txBody>
        </p:sp>
        <p:pic>
          <p:nvPicPr>
            <p:cNvPr id="26" name="Εικόνα 25">
              <a:extLst>
                <a:ext uri="{FF2B5EF4-FFF2-40B4-BE49-F238E27FC236}">
                  <a16:creationId xmlns:a16="http://schemas.microsoft.com/office/drawing/2014/main" id="{36B7575A-1487-405D-A379-F410112A18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003099">
              <a:off x="6140206" y="3118476"/>
              <a:ext cx="1223962" cy="432000"/>
            </a:xfrm>
            <a:prstGeom prst="rect">
              <a:avLst/>
            </a:prstGeom>
          </p:spPr>
        </p:pic>
        <p:sp>
          <p:nvSpPr>
            <p:cNvPr id="8" name="Ορθογώνιο 7">
              <a:extLst>
                <a:ext uri="{FF2B5EF4-FFF2-40B4-BE49-F238E27FC236}">
                  <a16:creationId xmlns:a16="http://schemas.microsoft.com/office/drawing/2014/main" id="{8D026E47-1774-400B-A132-DE6D912BEAF2}"/>
                </a:ext>
              </a:extLst>
            </p:cNvPr>
            <p:cNvSpPr/>
            <p:nvPr/>
          </p:nvSpPr>
          <p:spPr>
            <a:xfrm>
              <a:off x="6660233" y="3789040"/>
              <a:ext cx="1152128" cy="536213"/>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l-GR"/>
            </a:p>
          </p:txBody>
        </p:sp>
      </p:grpSp>
      <p:sp>
        <p:nvSpPr>
          <p:cNvPr id="11" name="TextBox 10">
            <a:extLst>
              <a:ext uri="{FF2B5EF4-FFF2-40B4-BE49-F238E27FC236}">
                <a16:creationId xmlns:a16="http://schemas.microsoft.com/office/drawing/2014/main" id="{CE1FBF13-1278-418D-8D80-1F62E190AF82}"/>
              </a:ext>
            </a:extLst>
          </p:cNvPr>
          <p:cNvSpPr txBox="1"/>
          <p:nvPr/>
        </p:nvSpPr>
        <p:spPr>
          <a:xfrm>
            <a:off x="590533" y="1178282"/>
            <a:ext cx="3751142" cy="2585323"/>
          </a:xfrm>
          <a:prstGeom prst="rect">
            <a:avLst/>
          </a:prstGeom>
          <a:noFill/>
        </p:spPr>
        <p:txBody>
          <a:bodyPr wrap="square" rtlCol="0">
            <a:spAutoFit/>
          </a:bodyPr>
          <a:lstStyle/>
          <a:p>
            <a:pPr marL="285750" indent="-285750" algn="just">
              <a:buFont typeface="Arial" panose="020B0604020202020204" pitchFamily="34" charset="0"/>
              <a:buChar char="•"/>
            </a:pPr>
            <a:r>
              <a:rPr lang="el-GR" dirty="0"/>
              <a:t>Για να μεταβείτε στο </a:t>
            </a:r>
            <a:r>
              <a:rPr lang="en-US" dirty="0"/>
              <a:t>Facebook Marketplace </a:t>
            </a:r>
            <a:r>
              <a:rPr lang="el-GR" dirty="0"/>
              <a:t>από το κινητό σας, ανοίξτε την εφαρμογή και πατήστε στις τρεις γραμμές πάνω δεξιά (</a:t>
            </a:r>
            <a:r>
              <a:rPr lang="el-GR" b="1" dirty="0"/>
              <a:t>Πλαϊνή εικόνα</a:t>
            </a:r>
            <a:r>
              <a:rPr lang="el-GR" dirty="0"/>
              <a:t>).</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Ενώ στον υπολογιστή σας θα το βρείτε στην αριστερή μπάρα όπως δείχνει η παρακάτω εικόνα</a:t>
            </a:r>
          </a:p>
        </p:txBody>
      </p:sp>
      <p:grpSp>
        <p:nvGrpSpPr>
          <p:cNvPr id="19" name="Ομάδα 18">
            <a:extLst>
              <a:ext uri="{FF2B5EF4-FFF2-40B4-BE49-F238E27FC236}">
                <a16:creationId xmlns:a16="http://schemas.microsoft.com/office/drawing/2014/main" id="{CAC9632C-61CD-4B07-85C0-C57344291646}"/>
              </a:ext>
            </a:extLst>
          </p:cNvPr>
          <p:cNvGrpSpPr/>
          <p:nvPr/>
        </p:nvGrpSpPr>
        <p:grpSpPr>
          <a:xfrm>
            <a:off x="947484" y="3887234"/>
            <a:ext cx="3240360" cy="1884469"/>
            <a:chOff x="947484" y="3887234"/>
            <a:chExt cx="3240360" cy="1884469"/>
          </a:xfrm>
        </p:grpSpPr>
        <p:pic>
          <p:nvPicPr>
            <p:cNvPr id="12" name="Εικόνα 11">
              <a:extLst>
                <a:ext uri="{FF2B5EF4-FFF2-40B4-BE49-F238E27FC236}">
                  <a16:creationId xmlns:a16="http://schemas.microsoft.com/office/drawing/2014/main" id="{8CDA0F15-D4BD-4928-ACBC-EA8ABEC6FF81}"/>
                </a:ext>
              </a:extLst>
            </p:cNvPr>
            <p:cNvPicPr>
              <a:picLocks noChangeAspect="1"/>
            </p:cNvPicPr>
            <p:nvPr/>
          </p:nvPicPr>
          <p:blipFill rotWithShape="1">
            <a:blip r:embed="rId11"/>
            <a:srcRect l="57279" t="19658" r="7284" b="46231"/>
            <a:stretch/>
          </p:blipFill>
          <p:spPr>
            <a:xfrm>
              <a:off x="947484" y="3887234"/>
              <a:ext cx="3240360" cy="1884469"/>
            </a:xfrm>
            <a:prstGeom prst="rect">
              <a:avLst/>
            </a:prstGeom>
          </p:spPr>
        </p:pic>
        <p:sp>
          <p:nvSpPr>
            <p:cNvPr id="33" name="Ορθογώνιο 32">
              <a:extLst>
                <a:ext uri="{FF2B5EF4-FFF2-40B4-BE49-F238E27FC236}">
                  <a16:creationId xmlns:a16="http://schemas.microsoft.com/office/drawing/2014/main" id="{622CCF52-2C08-4366-84B5-5974AEDAD2E0}"/>
                </a:ext>
              </a:extLst>
            </p:cNvPr>
            <p:cNvSpPr/>
            <p:nvPr/>
          </p:nvSpPr>
          <p:spPr>
            <a:xfrm>
              <a:off x="1835991" y="4338686"/>
              <a:ext cx="2203788" cy="12265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el-GR" sz="1600" dirty="0"/>
                <a:t>Για να ανοίξετε το </a:t>
              </a:r>
              <a:r>
                <a:rPr lang="ca-ES-valencia" sz="1600" dirty="0"/>
                <a:t>Facebook</a:t>
              </a:r>
              <a:r>
                <a:rPr lang="el-GR" sz="1600" dirty="0"/>
                <a:t> </a:t>
              </a:r>
              <a:r>
                <a:rPr lang="ca-ES-valencia" sz="1600" dirty="0"/>
                <a:t>Marketplace</a:t>
              </a:r>
              <a:r>
                <a:rPr lang="el-GR" sz="1600" dirty="0"/>
                <a:t> στον Υπολογιστή σας</a:t>
              </a:r>
              <a:r>
                <a:rPr lang="ca-ES-valencia" sz="1600" dirty="0"/>
                <a:t> </a:t>
              </a:r>
              <a:r>
                <a:rPr lang="el-GR" sz="1600" dirty="0"/>
                <a:t>πατήστε εδώ.</a:t>
              </a:r>
            </a:p>
          </p:txBody>
        </p:sp>
        <p:pic>
          <p:nvPicPr>
            <p:cNvPr id="34" name="Εικόνα 33">
              <a:extLst>
                <a:ext uri="{FF2B5EF4-FFF2-40B4-BE49-F238E27FC236}">
                  <a16:creationId xmlns:a16="http://schemas.microsoft.com/office/drawing/2014/main" id="{B6305D4E-B9EB-4CBE-AD7B-BA47397B5D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141290">
              <a:off x="1162786" y="4478360"/>
              <a:ext cx="824880" cy="432000"/>
            </a:xfrm>
            <a:prstGeom prst="rect">
              <a:avLst/>
            </a:prstGeom>
          </p:spPr>
        </p:pic>
      </p:grpSp>
    </p:spTree>
    <p:extLst>
      <p:ext uri="{BB962C8B-B14F-4D97-AF65-F5344CB8AC3E}">
        <p14:creationId xmlns:p14="http://schemas.microsoft.com/office/powerpoint/2010/main" val="3636192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75618"/>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Facebook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24</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0E60BE5F-2483-4CC1-8345-DEFF37828AD3}"/>
              </a:ext>
            </a:extLst>
          </p:cNvPr>
          <p:cNvSpPr txBox="1"/>
          <p:nvPr/>
        </p:nvSpPr>
        <p:spPr>
          <a:xfrm>
            <a:off x="629968" y="1188959"/>
            <a:ext cx="7632848" cy="4524315"/>
          </a:xfrm>
          <a:prstGeom prst="rect">
            <a:avLst/>
          </a:prstGeom>
          <a:noFill/>
        </p:spPr>
        <p:txBody>
          <a:bodyPr wrap="square" rtlCol="0">
            <a:spAutoFit/>
          </a:bodyPr>
          <a:lstStyle/>
          <a:p>
            <a:r>
              <a:rPr lang="el-GR" dirty="0"/>
              <a:t>Τι </a:t>
            </a:r>
            <a:r>
              <a:rPr lang="el-GR" b="1" i="1" u="sng" dirty="0"/>
              <a:t>δεν</a:t>
            </a:r>
            <a:r>
              <a:rPr lang="el-GR" dirty="0"/>
              <a:t> μπορεί κάποιος να πουλήσει στο </a:t>
            </a:r>
            <a:r>
              <a:rPr lang="ca-ES-valencia" dirty="0"/>
              <a:t>Facebook Marketplace</a:t>
            </a:r>
            <a:endParaRPr lang="el-GR" dirty="0"/>
          </a:p>
          <a:p>
            <a:endParaRPr lang="el-GR" dirty="0"/>
          </a:p>
          <a:p>
            <a:r>
              <a:rPr lang="el-GR" b="1" dirty="0">
                <a:hlinkClick r:id="rId8">
                  <a:extLst>
                    <a:ext uri="{A12FA001-AC4F-418D-AE19-62706E023703}">
                      <ahyp:hlinkClr xmlns:ahyp="http://schemas.microsoft.com/office/drawing/2018/hyperlinkcolor" val="tx"/>
                    </a:ext>
                  </a:extLst>
                </a:hlinkClick>
              </a:rPr>
              <a:t>Δεν υπάρχει προϊόν προς πώληση:</a:t>
            </a:r>
            <a:r>
              <a:rPr lang="el-GR" dirty="0"/>
              <a:t> Δεν επιτρέπεται να διατίθεται προς πώληση στο Marketplace οτιδήποτε αποτελεί άυλο προϊόν (</a:t>
            </a:r>
            <a:r>
              <a:rPr lang="el-GR" dirty="0" err="1"/>
              <a:t>π.χ.δημοσιεύσεις</a:t>
            </a:r>
            <a:r>
              <a:rPr lang="el-GR" dirty="0"/>
              <a:t> για αναζήτηση προϊόντων ή υπηρεσιών, δημοσιεύσεις για απολεσθέντα, ειδήσεις.</a:t>
            </a:r>
          </a:p>
          <a:p>
            <a:endParaRPr lang="el-GR" dirty="0"/>
          </a:p>
          <a:p>
            <a:r>
              <a:rPr lang="el-GR" b="1" dirty="0">
                <a:hlinkClick r:id="rId9">
                  <a:extLst>
                    <a:ext uri="{A12FA001-AC4F-418D-AE19-62706E023703}">
                      <ahyp:hlinkClr xmlns:ahyp="http://schemas.microsoft.com/office/drawing/2018/hyperlinkcolor" val="tx"/>
                    </a:ext>
                  </a:extLst>
                </a:hlinkClick>
              </a:rPr>
              <a:t>Υπηρεσίες:</a:t>
            </a:r>
            <a:r>
              <a:rPr lang="el-GR" dirty="0"/>
              <a:t> Η πώληση υπηρεσιών (π.χ. υπηρεσίες καθαρισμού κατοικιών).</a:t>
            </a:r>
          </a:p>
          <a:p>
            <a:endParaRPr lang="el-GR" dirty="0"/>
          </a:p>
          <a:p>
            <a:r>
              <a:rPr lang="el-GR" b="1" dirty="0">
                <a:hlinkClick r:id="rId10">
                  <a:extLst>
                    <a:ext uri="{A12FA001-AC4F-418D-AE19-62706E023703}">
                      <ahyp:hlinkClr xmlns:ahyp="http://schemas.microsoft.com/office/drawing/2018/hyperlinkcolor" val="tx"/>
                    </a:ext>
                  </a:extLst>
                </a:hlinkClick>
              </a:rPr>
              <a:t>Ζώα:</a:t>
            </a:r>
            <a:r>
              <a:rPr lang="el-GR" dirty="0"/>
              <a:t> Η πώληση ζώων ή ζωικών προϊόντων.</a:t>
            </a:r>
          </a:p>
          <a:p>
            <a:endParaRPr lang="el-GR" dirty="0"/>
          </a:p>
          <a:p>
            <a:r>
              <a:rPr lang="el-GR" b="1" dirty="0">
                <a:hlinkClick r:id="rId11">
                  <a:extLst>
                    <a:ext uri="{A12FA001-AC4F-418D-AE19-62706E023703}">
                      <ahyp:hlinkClr xmlns:ahyp="http://schemas.microsoft.com/office/drawing/2018/hyperlinkcolor" val="tx"/>
                    </a:ext>
                  </a:extLst>
                </a:hlinkClick>
              </a:rPr>
              <a:t>Προϊόντα υγείας:</a:t>
            </a:r>
            <a:r>
              <a:rPr lang="el-GR" dirty="0"/>
              <a:t> Πώληση ιατρικών προϊόντων και προϊόντων υγείας.</a:t>
            </a:r>
          </a:p>
          <a:p>
            <a:endParaRPr lang="el-GR" b="1" dirty="0">
              <a:hlinkClick r:id="rId12"/>
            </a:endParaRPr>
          </a:p>
          <a:p>
            <a:r>
              <a:rPr lang="el-GR" b="1" dirty="0">
                <a:hlinkClick r:id="rId12">
                  <a:extLst>
                    <a:ext uri="{A12FA001-AC4F-418D-AE19-62706E023703}">
                      <ahyp:hlinkClr xmlns:ahyp="http://schemas.microsoft.com/office/drawing/2018/hyperlinkcolor" val="tx"/>
                    </a:ext>
                  </a:extLst>
                </a:hlinkClick>
              </a:rPr>
              <a:t>Προϊόντα που έχουν ανακληθεί:</a:t>
            </a:r>
            <a:r>
              <a:rPr lang="el-GR" dirty="0"/>
              <a:t> Αν δεν γνωρίζετε με βεβαιότητα αν το προϊόν που θέλετε να αγοράσετε ή να πουλήσετε έχει ανακληθεί, ανατρέξτε στον </a:t>
            </a:r>
            <a:r>
              <a:rPr lang="el-GR" dirty="0" err="1"/>
              <a:t>ιστότοπο</a:t>
            </a:r>
            <a:r>
              <a:rPr lang="el-GR" dirty="0"/>
              <a:t> του κατασκευαστή ή του αρμόδιου κρατικού φορέα. </a:t>
            </a:r>
          </a:p>
        </p:txBody>
      </p:sp>
    </p:spTree>
    <p:extLst>
      <p:ext uri="{BB962C8B-B14F-4D97-AF65-F5344CB8AC3E}">
        <p14:creationId xmlns:p14="http://schemas.microsoft.com/office/powerpoint/2010/main" val="252937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Public</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25</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1B48FA02-A7B3-48DC-B494-E2E2299DD199}"/>
              </a:ext>
            </a:extLst>
          </p:cNvPr>
          <p:cNvSpPr txBox="1"/>
          <p:nvPr/>
        </p:nvSpPr>
        <p:spPr>
          <a:xfrm>
            <a:off x="91050" y="718178"/>
            <a:ext cx="6713198" cy="5909310"/>
          </a:xfrm>
          <a:prstGeom prst="rect">
            <a:avLst/>
          </a:prstGeom>
          <a:noFill/>
        </p:spPr>
        <p:txBody>
          <a:bodyPr wrap="square" rtlCol="0">
            <a:spAutoFit/>
          </a:bodyPr>
          <a:lstStyle/>
          <a:p>
            <a:pPr algn="just"/>
            <a:r>
              <a:rPr lang="el-GR" dirty="0"/>
              <a:t>Τα </a:t>
            </a:r>
            <a:r>
              <a:rPr lang="el-GR" dirty="0" err="1"/>
              <a:t>Public</a:t>
            </a:r>
            <a:r>
              <a:rPr lang="el-GR" dirty="0"/>
              <a:t> είναι η μεγαλύτερη αλυσίδα πολυκαταστημάτων λιανικής πώλησης προϊόντων τεχνολογίας, επικοινωνίας, πολιτισμού και ειδών γραφείου, με 51 φυσικά καταστήματα σε όλη την Ελλάδα, όπου εργάζονται 1.700 εργαζόμενοι.</a:t>
            </a:r>
          </a:p>
          <a:p>
            <a:pPr algn="just"/>
            <a:endParaRPr lang="el-GR" dirty="0"/>
          </a:p>
          <a:p>
            <a:pPr algn="just"/>
            <a:r>
              <a:rPr lang="el-GR" dirty="0"/>
              <a:t>Είναι μια αμιγώς ελληνική επιχείρηση που ξεκίνησε τη λειτουργία της το 2005.</a:t>
            </a:r>
          </a:p>
          <a:p>
            <a:pPr algn="just"/>
            <a:endParaRPr lang="el-GR" dirty="0"/>
          </a:p>
          <a:p>
            <a:pPr algn="just"/>
            <a:r>
              <a:rPr lang="el-GR" dirty="0"/>
              <a:t>Η αλυσίδα </a:t>
            </a:r>
            <a:r>
              <a:rPr lang="el-GR" dirty="0" err="1"/>
              <a:t>Public</a:t>
            </a:r>
            <a:r>
              <a:rPr lang="el-GR" dirty="0"/>
              <a:t> διαθέτει σύγχρονο ηλεκτρονικό κατάστημα (Public.gr) της ελληνικής αγοράς, το οποίο υποστηρίζει το μεγαλύτερο </a:t>
            </a:r>
            <a:r>
              <a:rPr lang="el-GR" b="1" dirty="0" err="1"/>
              <a:t>marketplace</a:t>
            </a:r>
            <a:r>
              <a:rPr lang="el-GR" dirty="0"/>
              <a:t> ηλεκτρονικών πωλήσεων στην Ελλάδα.</a:t>
            </a:r>
          </a:p>
          <a:p>
            <a:pPr algn="just"/>
            <a:endParaRPr lang="el-GR" dirty="0"/>
          </a:p>
          <a:p>
            <a:pPr algn="just"/>
            <a:r>
              <a:rPr lang="el-GR" dirty="0"/>
              <a:t>Η δυναμική </a:t>
            </a:r>
            <a:r>
              <a:rPr lang="el-GR" dirty="0" err="1"/>
              <a:t>online</a:t>
            </a:r>
            <a:r>
              <a:rPr lang="el-GR" dirty="0"/>
              <a:t> πλατφόρμα των </a:t>
            </a:r>
            <a:r>
              <a:rPr lang="el-GR" dirty="0" err="1"/>
              <a:t>Public</a:t>
            </a:r>
            <a:r>
              <a:rPr lang="el-GR" dirty="0"/>
              <a:t> παρέχει τη δυνατότητα </a:t>
            </a:r>
            <a:r>
              <a:rPr lang="en-US" dirty="0"/>
              <a:t> </a:t>
            </a:r>
            <a:r>
              <a:rPr lang="el-GR" dirty="0"/>
              <a:t>ασφαλών συναλλαγών δίνοντας την ευκαιρία στα συνεργαζόμενα καταστήματα να αυξήσουν την εξωστρέφεια και τα κέρδη τους, ακόμη και αν δεν διαθέτουν δικό τους </a:t>
            </a:r>
            <a:r>
              <a:rPr lang="el-GR" dirty="0" err="1"/>
              <a:t>eshop</a:t>
            </a:r>
            <a:r>
              <a:rPr lang="el-GR" dirty="0"/>
              <a:t>.</a:t>
            </a:r>
          </a:p>
          <a:p>
            <a:pPr algn="just"/>
            <a:endParaRPr lang="el-GR" dirty="0"/>
          </a:p>
          <a:p>
            <a:pPr algn="just"/>
            <a:r>
              <a:rPr lang="el-GR" dirty="0"/>
              <a:t>Παρέχει συνεχή υποστήριξη και τεράστια προβολή, καθώς έχει σχεδόν 41 εκατομμύρια </a:t>
            </a:r>
            <a:r>
              <a:rPr lang="el-GR" dirty="0" err="1"/>
              <a:t>online</a:t>
            </a:r>
            <a:r>
              <a:rPr lang="el-GR" dirty="0"/>
              <a:t> επισκέπτες –και υποψήφιους πελάτες– ετησίως, σύμφωνα με τα στοιχεία του 2020.</a:t>
            </a:r>
          </a:p>
          <a:p>
            <a:endParaRPr lang="el-GR" dirty="0"/>
          </a:p>
        </p:txBody>
      </p:sp>
      <p:pic>
        <p:nvPicPr>
          <p:cNvPr id="3" name="Εικόνα 2">
            <a:extLst>
              <a:ext uri="{FF2B5EF4-FFF2-40B4-BE49-F238E27FC236}">
                <a16:creationId xmlns:a16="http://schemas.microsoft.com/office/drawing/2014/main" id="{4A02FB17-E5BC-4ACE-8DE6-A45B286683BA}"/>
              </a:ext>
            </a:extLst>
          </p:cNvPr>
          <p:cNvPicPr>
            <a:picLocks noChangeAspect="1"/>
          </p:cNvPicPr>
          <p:nvPr/>
        </p:nvPicPr>
        <p:blipFill>
          <a:blip r:embed="rId8"/>
          <a:stretch>
            <a:fillRect/>
          </a:stretch>
        </p:blipFill>
        <p:spPr>
          <a:xfrm>
            <a:off x="6744566" y="2769017"/>
            <a:ext cx="2143125"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912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FFB5826D-8686-4623-A8DA-C9A327C0B66E}"/>
              </a:ext>
            </a:extLst>
          </p:cNvPr>
          <p:cNvSpPr txBox="1"/>
          <p:nvPr/>
        </p:nvSpPr>
        <p:spPr>
          <a:xfrm>
            <a:off x="323528" y="939205"/>
            <a:ext cx="8136904" cy="646331"/>
          </a:xfrm>
          <a:prstGeom prst="rect">
            <a:avLst/>
          </a:prstGeom>
          <a:noFill/>
        </p:spPr>
        <p:txBody>
          <a:bodyPr wrap="square" rtlCol="0">
            <a:spAutoFit/>
          </a:bodyPr>
          <a:lstStyle/>
          <a:p>
            <a:r>
              <a:rPr lang="el-GR" dirty="0"/>
              <a:t>Για να συνεχίσετε στο</a:t>
            </a:r>
            <a:r>
              <a:rPr lang="en-US" dirty="0"/>
              <a:t> Kickstarter </a:t>
            </a:r>
            <a:r>
              <a:rPr lang="el-GR" dirty="0"/>
              <a:t>πρέπει πρώτα να επιβεβαιώσετε ότι διαβάσατε και αποδεχτήκατε τους όρους χρήσης. </a:t>
            </a:r>
          </a:p>
        </p:txBody>
      </p:sp>
      <p:grpSp>
        <p:nvGrpSpPr>
          <p:cNvPr id="6" name="Ομάδα 5">
            <a:extLst>
              <a:ext uri="{FF2B5EF4-FFF2-40B4-BE49-F238E27FC236}">
                <a16:creationId xmlns:a16="http://schemas.microsoft.com/office/drawing/2014/main" id="{C7FDEF8D-EA37-4DF8-86AB-A1F3EC6A86B5}"/>
              </a:ext>
            </a:extLst>
          </p:cNvPr>
          <p:cNvGrpSpPr/>
          <p:nvPr/>
        </p:nvGrpSpPr>
        <p:grpSpPr>
          <a:xfrm>
            <a:off x="1259632" y="1679037"/>
            <a:ext cx="5929252" cy="4356000"/>
            <a:chOff x="1259632" y="1679037"/>
            <a:chExt cx="5929252" cy="4356000"/>
          </a:xfrm>
        </p:grpSpPr>
        <p:pic>
          <p:nvPicPr>
            <p:cNvPr id="20" name="Εικόνα 19">
              <a:extLst>
                <a:ext uri="{FF2B5EF4-FFF2-40B4-BE49-F238E27FC236}">
                  <a16:creationId xmlns:a16="http://schemas.microsoft.com/office/drawing/2014/main" id="{464B9915-8F63-45D0-A3F7-E8FC378F4D30}"/>
                </a:ext>
              </a:extLst>
            </p:cNvPr>
            <p:cNvPicPr>
              <a:picLocks noChangeAspect="1"/>
            </p:cNvPicPr>
            <p:nvPr/>
          </p:nvPicPr>
          <p:blipFill rotWithShape="1">
            <a:blip r:embed="rId8"/>
            <a:srcRect l="17072" t="9796" r="18461" b="11812"/>
            <a:stretch/>
          </p:blipFill>
          <p:spPr>
            <a:xfrm>
              <a:off x="1259632" y="1679037"/>
              <a:ext cx="5929252" cy="4356000"/>
            </a:xfrm>
            <a:prstGeom prst="rect">
              <a:avLst/>
            </a:prstGeom>
          </p:spPr>
        </p:pic>
        <p:sp>
          <p:nvSpPr>
            <p:cNvPr id="3" name="Ορθογώνιο 2">
              <a:extLst>
                <a:ext uri="{FF2B5EF4-FFF2-40B4-BE49-F238E27FC236}">
                  <a16:creationId xmlns:a16="http://schemas.microsoft.com/office/drawing/2014/main" id="{10DAE7D4-36BB-4EA4-97B4-D79D647D0A7E}"/>
                </a:ext>
              </a:extLst>
            </p:cNvPr>
            <p:cNvSpPr/>
            <p:nvPr/>
          </p:nvSpPr>
          <p:spPr>
            <a:xfrm>
              <a:off x="3707904" y="5373216"/>
              <a:ext cx="1080120" cy="360042"/>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C27DBBA3-E689-4D09-BDAA-D58E342AA4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14834">
              <a:off x="2731809" y="4034799"/>
              <a:ext cx="1952190" cy="576000"/>
            </a:xfrm>
            <a:prstGeom prst="rect">
              <a:avLst/>
            </a:prstGeom>
          </p:spPr>
        </p:pic>
      </p:grpSp>
    </p:spTree>
    <p:extLst>
      <p:ext uri="{BB962C8B-B14F-4D97-AF65-F5344CB8AC3E}">
        <p14:creationId xmlns:p14="http://schemas.microsoft.com/office/powerpoint/2010/main" val="392987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Amazon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26</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F765C173-D903-4E81-9077-F80E8110E188}"/>
              </a:ext>
            </a:extLst>
          </p:cNvPr>
          <p:cNvPicPr>
            <a:picLocks noChangeAspect="1"/>
          </p:cNvPicPr>
          <p:nvPr/>
        </p:nvPicPr>
        <p:blipFill>
          <a:blip r:embed="rId8"/>
          <a:stretch>
            <a:fillRect/>
          </a:stretch>
        </p:blipFill>
        <p:spPr>
          <a:xfrm>
            <a:off x="5318929" y="2252507"/>
            <a:ext cx="3568935" cy="200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457D45A3-D6F8-4F68-9BE4-84504ECE1B7A}"/>
              </a:ext>
            </a:extLst>
          </p:cNvPr>
          <p:cNvSpPr txBox="1"/>
          <p:nvPr/>
        </p:nvSpPr>
        <p:spPr>
          <a:xfrm>
            <a:off x="196617" y="1857593"/>
            <a:ext cx="5181987" cy="3139321"/>
          </a:xfrm>
          <a:prstGeom prst="rect">
            <a:avLst/>
          </a:prstGeom>
          <a:noFill/>
        </p:spPr>
        <p:txBody>
          <a:bodyPr wrap="square" rtlCol="0">
            <a:spAutoFit/>
          </a:bodyPr>
          <a:lstStyle/>
          <a:p>
            <a:pPr marL="285750" indent="-285750" algn="just">
              <a:buFont typeface="Arial" panose="020B0604020202020204" pitchFamily="34" charset="0"/>
              <a:buChar char="•"/>
            </a:pPr>
            <a:r>
              <a:rPr lang="el-GR" dirty="0"/>
              <a:t>Η </a:t>
            </a:r>
            <a:r>
              <a:rPr lang="el-GR" dirty="0" err="1"/>
              <a:t>Amazon</a:t>
            </a:r>
            <a:r>
              <a:rPr lang="el-GR" dirty="0"/>
              <a:t> είναι μία από τις πέντε «μεγάλες» εταιρείες στον κλάδο της τεχνολογίας των Ηνωμένων Πολιτειών, που κατατάσσεται μαζί με το Facebook, τη Microsoft, την </a:t>
            </a:r>
            <a:r>
              <a:rPr lang="el-GR" dirty="0" err="1"/>
              <a:t>Apple</a:t>
            </a:r>
            <a:r>
              <a:rPr lang="el-GR" dirty="0"/>
              <a:t> και την </a:t>
            </a:r>
            <a:r>
              <a:rPr lang="el-GR" dirty="0" err="1"/>
              <a:t>Google</a:t>
            </a:r>
            <a:r>
              <a:rPr lang="el-GR" dirty="0"/>
              <a:t>. </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Οι πωλήσεις τρίτων στο </a:t>
            </a:r>
            <a:r>
              <a:rPr lang="el-GR" dirty="0" err="1"/>
              <a:t>Amazon</a:t>
            </a:r>
            <a:r>
              <a:rPr lang="el-GR" dirty="0"/>
              <a:t> αυξάνονται με ρυθμό περίπου 52% ετησίως, σε σύγκριση με μόνο 25% ετησίως για τις πωλήσεις που πραγματοποιεί η </a:t>
            </a:r>
            <a:r>
              <a:rPr lang="el-GR" dirty="0" err="1"/>
              <a:t>Amazon</a:t>
            </a:r>
            <a:r>
              <a:rPr lang="el-GR" dirty="0"/>
              <a:t>.</a:t>
            </a:r>
          </a:p>
          <a:p>
            <a:pPr marL="285750" indent="-285750" algn="just">
              <a:buFont typeface="Arial" panose="020B0604020202020204" pitchFamily="34" charset="0"/>
              <a:buChar char="•"/>
            </a:pPr>
            <a:endParaRPr lang="el-GR" dirty="0"/>
          </a:p>
        </p:txBody>
      </p:sp>
    </p:spTree>
    <p:extLst>
      <p:ext uri="{BB962C8B-B14F-4D97-AF65-F5344CB8AC3E}">
        <p14:creationId xmlns:p14="http://schemas.microsoft.com/office/powerpoint/2010/main" val="2560395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Amazon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27</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853962EF-7741-407F-8D3D-AE5F0DCC391F}"/>
              </a:ext>
            </a:extLst>
          </p:cNvPr>
          <p:cNvSpPr txBox="1"/>
          <p:nvPr/>
        </p:nvSpPr>
        <p:spPr>
          <a:xfrm>
            <a:off x="62035" y="919859"/>
            <a:ext cx="4572000" cy="5909310"/>
          </a:xfrm>
          <a:prstGeom prst="rect">
            <a:avLst/>
          </a:prstGeom>
          <a:noFill/>
        </p:spPr>
        <p:txBody>
          <a:bodyPr wrap="square" rtlCol="0">
            <a:spAutoFit/>
          </a:bodyPr>
          <a:lstStyle/>
          <a:p>
            <a:pPr marL="285750" indent="-285750" algn="just">
              <a:buFont typeface="Arial" panose="020B0604020202020204" pitchFamily="34" charset="0"/>
              <a:buChar char="•"/>
            </a:pPr>
            <a:r>
              <a:rPr lang="el-GR" dirty="0"/>
              <a:t>Μπορείτε να εμπλακείτε με την </a:t>
            </a:r>
            <a:r>
              <a:rPr lang="el-GR" dirty="0" err="1"/>
              <a:t>Amazon</a:t>
            </a:r>
            <a:r>
              <a:rPr lang="el-GR" dirty="0"/>
              <a:t> με δύο τρόπους:</a:t>
            </a:r>
          </a:p>
          <a:p>
            <a:pPr algn="just"/>
            <a:endParaRPr lang="el-GR" dirty="0"/>
          </a:p>
          <a:p>
            <a:pPr marL="742950" lvl="1" indent="-285750" algn="just">
              <a:buFont typeface="Wingdings" panose="05000000000000000000" pitchFamily="2" charset="2"/>
              <a:buChar char="Ø"/>
            </a:pPr>
            <a:r>
              <a:rPr lang="en-US" b="1" i="1" dirty="0"/>
              <a:t>Individual</a:t>
            </a:r>
            <a:r>
              <a:rPr lang="el-GR" b="1" i="1" dirty="0"/>
              <a:t> Πωλητής</a:t>
            </a:r>
            <a:r>
              <a:rPr lang="el-GR" b="1" dirty="0"/>
              <a:t>: </a:t>
            </a:r>
            <a:r>
              <a:rPr lang="el-GR" dirty="0"/>
              <a:t>προτείνεται για πωλητές που πωλούν λιγότερα από 40 προϊόντα το μήνα, δεν έχουν πρόσβαση σε προηγμένα εργαλεία πώλησης και το κόστος είναι μόνο 0.99 $ ανά πώληση.</a:t>
            </a:r>
          </a:p>
          <a:p>
            <a:pPr marL="742950" lvl="1" indent="-285750" algn="just">
              <a:buFont typeface="Wingdings" panose="05000000000000000000" pitchFamily="2" charset="2"/>
              <a:buChar char="Ø"/>
            </a:pPr>
            <a:endParaRPr lang="el-GR" dirty="0"/>
          </a:p>
          <a:p>
            <a:pPr marL="742950" lvl="1" indent="-285750" algn="just">
              <a:buFont typeface="Wingdings" panose="05000000000000000000" pitchFamily="2" charset="2"/>
              <a:buChar char="Ø"/>
            </a:pPr>
            <a:r>
              <a:rPr lang="el-GR" b="1" i="1" dirty="0"/>
              <a:t>Professional Πωλητής: </a:t>
            </a:r>
            <a:r>
              <a:rPr lang="el-GR" dirty="0"/>
              <a:t>κοστίζει 39.99 $ το μήνα, σας επιτρέπει να πουλάτε όσα αντικείμενα θέλετε και έχετε πρόσβαση σε πράγματα όπως η πώληση αναφορών και τα API. Επιπλέον, η </a:t>
            </a:r>
            <a:r>
              <a:rPr lang="el-GR" dirty="0" err="1"/>
              <a:t>Amazon</a:t>
            </a:r>
            <a:r>
              <a:rPr lang="el-GR" dirty="0"/>
              <a:t> προσφέρει πρόσβαση σε σειρά πρόσθετων εργαλείων πώλησης, όπως το </a:t>
            </a:r>
            <a:r>
              <a:rPr lang="el-GR" dirty="0" err="1"/>
              <a:t>Launchpad</a:t>
            </a:r>
            <a:r>
              <a:rPr lang="el-GR" dirty="0"/>
              <a:t> και το </a:t>
            </a:r>
            <a:r>
              <a:rPr lang="el-GR" dirty="0" err="1"/>
              <a:t>Handmade</a:t>
            </a:r>
            <a:r>
              <a:rPr lang="el-GR" dirty="0"/>
              <a:t>, για την προσέλκυση περισσότερων πελατών.</a:t>
            </a:r>
          </a:p>
          <a:p>
            <a:endParaRPr lang="el-GR" dirty="0"/>
          </a:p>
        </p:txBody>
      </p:sp>
      <p:pic>
        <p:nvPicPr>
          <p:cNvPr id="3" name="Εικόνα 2">
            <a:extLst>
              <a:ext uri="{FF2B5EF4-FFF2-40B4-BE49-F238E27FC236}">
                <a16:creationId xmlns:a16="http://schemas.microsoft.com/office/drawing/2014/main" id="{AF957AF0-B4FA-45F1-829A-BBD55A84719A}"/>
              </a:ext>
            </a:extLst>
          </p:cNvPr>
          <p:cNvPicPr>
            <a:picLocks noChangeAspect="1"/>
          </p:cNvPicPr>
          <p:nvPr/>
        </p:nvPicPr>
        <p:blipFill rotWithShape="1">
          <a:blip r:embed="rId8"/>
          <a:srcRect t="9259" r="1923"/>
          <a:stretch/>
        </p:blipFill>
        <p:spPr>
          <a:xfrm>
            <a:off x="4696087" y="2162324"/>
            <a:ext cx="4284774" cy="2395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977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Amazon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28</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55706BC6-1246-4D70-A67F-9E6A39805D30}"/>
              </a:ext>
            </a:extLst>
          </p:cNvPr>
          <p:cNvSpPr txBox="1"/>
          <p:nvPr/>
        </p:nvSpPr>
        <p:spPr>
          <a:xfrm>
            <a:off x="223154" y="823896"/>
            <a:ext cx="6271827" cy="5632311"/>
          </a:xfrm>
          <a:prstGeom prst="rect">
            <a:avLst/>
          </a:prstGeom>
          <a:noFill/>
        </p:spPr>
        <p:txBody>
          <a:bodyPr wrap="square" rtlCol="0">
            <a:spAutoFit/>
          </a:bodyPr>
          <a:lstStyle/>
          <a:p>
            <a:pPr algn="just"/>
            <a:endParaRPr lang="en-US" dirty="0"/>
          </a:p>
          <a:p>
            <a:pPr marL="285750" indent="-285750" algn="just">
              <a:buFont typeface="Arial" panose="020B0604020202020204" pitchFamily="34" charset="0"/>
              <a:buChar char="•"/>
            </a:pPr>
            <a:r>
              <a:rPr lang="el-GR" dirty="0"/>
              <a:t>Για να </a:t>
            </a:r>
            <a:r>
              <a:rPr lang="el-GR" b="1" i="1" dirty="0"/>
              <a:t>ξεκινήσετε τις πωλήσεις </a:t>
            </a:r>
            <a:r>
              <a:rPr lang="el-GR" dirty="0"/>
              <a:t>στο </a:t>
            </a:r>
            <a:r>
              <a:rPr lang="el-GR" dirty="0" err="1"/>
              <a:t>Amazon</a:t>
            </a:r>
            <a:r>
              <a:rPr lang="el-GR" dirty="0"/>
              <a:t>  πρέπει να δημιουργήσετε έναν λογαριασμό πωλητή μεταβαίνοντας στη σελίδα </a:t>
            </a:r>
            <a:r>
              <a:rPr lang="el-GR" b="1" i="1" dirty="0"/>
              <a:t>"</a:t>
            </a:r>
            <a:r>
              <a:rPr lang="el-GR" b="1" i="1" dirty="0" err="1"/>
              <a:t>Seller</a:t>
            </a:r>
            <a:r>
              <a:rPr lang="el-GR" b="1" i="1" dirty="0"/>
              <a:t> </a:t>
            </a:r>
            <a:r>
              <a:rPr lang="el-GR" b="1" i="1" dirty="0" err="1"/>
              <a:t>Central</a:t>
            </a:r>
            <a:r>
              <a:rPr lang="el-GR" b="1" i="1" dirty="0"/>
              <a:t>" </a:t>
            </a:r>
            <a:r>
              <a:rPr lang="el-GR" dirty="0"/>
              <a:t>στο </a:t>
            </a:r>
            <a:r>
              <a:rPr lang="el-GR" dirty="0" err="1"/>
              <a:t>Amazon</a:t>
            </a:r>
            <a:r>
              <a:rPr lang="el-GR" dirty="0"/>
              <a:t> και κάνοντας κλικ στο κουμπί </a:t>
            </a:r>
            <a:r>
              <a:rPr lang="el-GR" b="1" i="1" dirty="0"/>
              <a:t>"Έναρξη πώλησης“</a:t>
            </a:r>
            <a:endParaRPr lang="en-US" b="1" i="1" dirty="0"/>
          </a:p>
          <a:p>
            <a:pPr lvl="1" algn="just"/>
            <a:r>
              <a:rPr lang="en-US" dirty="0"/>
              <a:t>(</a:t>
            </a:r>
            <a:r>
              <a:rPr lang="en-US" dirty="0">
                <a:hlinkClick r:id="rId8"/>
              </a:rPr>
              <a:t>https://sellercentral.amazon.com/gp/homepage.html</a:t>
            </a:r>
            <a:endParaRPr lang="en-US" dirty="0"/>
          </a:p>
          <a:p>
            <a:pPr algn="just"/>
            <a:endParaRPr lang="el-GR" dirty="0"/>
          </a:p>
          <a:p>
            <a:pPr marL="285750" indent="-285750" algn="just">
              <a:buFont typeface="Arial" panose="020B0604020202020204" pitchFamily="34" charset="0"/>
              <a:buChar char="•"/>
            </a:pPr>
            <a:r>
              <a:rPr lang="el-GR" dirty="0"/>
              <a:t>Αυτό είναι το περιβάλλον που θα χρησιμοποιήσετε αργότερα για να διαχειριστείτε τον λογαριασμό πωλητή σας. </a:t>
            </a:r>
            <a:endParaRPr lang="en-US" dirty="0"/>
          </a:p>
          <a:p>
            <a:pPr algn="just"/>
            <a:endParaRPr lang="el-GR" dirty="0"/>
          </a:p>
          <a:p>
            <a:pPr marL="285750" indent="-285750" algn="just">
              <a:buFont typeface="Arial" panose="020B0604020202020204" pitchFamily="34" charset="0"/>
              <a:buChar char="•"/>
            </a:pPr>
            <a:r>
              <a:rPr lang="el-GR" dirty="0"/>
              <a:t>Αφού δημιουργήσετε τον λογαριασμό, μπορείτε να αρχίσετε να καταχωρείτε τα προϊόντα σας στο </a:t>
            </a:r>
            <a:r>
              <a:rPr lang="el-GR" dirty="0" err="1"/>
              <a:t>Amazon</a:t>
            </a:r>
            <a:r>
              <a:rPr lang="el-GR" dirty="0"/>
              <a:t>.</a:t>
            </a:r>
            <a:endParaRPr lang="en-US" dirty="0"/>
          </a:p>
          <a:p>
            <a:pPr algn="just"/>
            <a:endParaRPr lang="el-GR" dirty="0"/>
          </a:p>
          <a:p>
            <a:pPr marL="285750" indent="-285750" algn="just">
              <a:buFont typeface="Arial" panose="020B0604020202020204" pitchFamily="34" charset="0"/>
              <a:buChar char="•"/>
            </a:pPr>
            <a:r>
              <a:rPr lang="el-GR" dirty="0"/>
              <a:t>Εάν έχετε </a:t>
            </a:r>
            <a:r>
              <a:rPr lang="en-US" b="1" i="1" dirty="0"/>
              <a:t>individual</a:t>
            </a:r>
            <a:r>
              <a:rPr lang="el-GR" b="1" i="1" dirty="0"/>
              <a:t> λογαριασμό </a:t>
            </a:r>
            <a:r>
              <a:rPr lang="el-GR" dirty="0"/>
              <a:t>πώλησης θα μπορείτε να προσθέτετε ένα από τα προϊόντα που θέλετε να πουλήσετε στον κατάλογό σας στο </a:t>
            </a:r>
            <a:r>
              <a:rPr lang="el-GR" dirty="0" err="1"/>
              <a:t>Amazon</a:t>
            </a:r>
            <a:r>
              <a:rPr lang="el-GR" dirty="0"/>
              <a:t> Marketplace κάθε φορά. </a:t>
            </a:r>
            <a:endParaRPr lang="en-US" dirty="0"/>
          </a:p>
          <a:p>
            <a:pPr algn="just"/>
            <a:endParaRPr lang="el-GR" dirty="0"/>
          </a:p>
          <a:p>
            <a:pPr marL="285750" indent="-285750" algn="just">
              <a:buFont typeface="Arial" panose="020B0604020202020204" pitchFamily="34" charset="0"/>
              <a:buChar char="•"/>
            </a:pPr>
            <a:r>
              <a:rPr lang="el-GR" dirty="0"/>
              <a:t>Εάν έχετε </a:t>
            </a:r>
            <a:r>
              <a:rPr lang="en-US" b="1" i="1" dirty="0"/>
              <a:t>Professional</a:t>
            </a:r>
            <a:r>
              <a:rPr lang="el-GR" b="1" i="1" dirty="0"/>
              <a:t> λογαριασμό</a:t>
            </a:r>
            <a:r>
              <a:rPr lang="el-GR" dirty="0"/>
              <a:t>, μπορείτε να προσθέσετε παρτίδες του προϊόντος σας.</a:t>
            </a:r>
          </a:p>
          <a:p>
            <a:pPr algn="just"/>
            <a:endParaRPr lang="el-GR" dirty="0"/>
          </a:p>
        </p:txBody>
      </p:sp>
      <p:pic>
        <p:nvPicPr>
          <p:cNvPr id="3" name="Εικόνα 2">
            <a:extLst>
              <a:ext uri="{FF2B5EF4-FFF2-40B4-BE49-F238E27FC236}">
                <a16:creationId xmlns:a16="http://schemas.microsoft.com/office/drawing/2014/main" id="{D1EEE31E-D73C-4661-A1E5-1156A859B191}"/>
              </a:ext>
            </a:extLst>
          </p:cNvPr>
          <p:cNvPicPr>
            <a:picLocks noChangeAspect="1"/>
          </p:cNvPicPr>
          <p:nvPr/>
        </p:nvPicPr>
        <p:blipFill rotWithShape="1">
          <a:blip r:embed="rId9"/>
          <a:srcRect l="40707" t="8904" r="40142" b="45440"/>
          <a:stretch/>
        </p:blipFill>
        <p:spPr>
          <a:xfrm>
            <a:off x="6498121" y="2055026"/>
            <a:ext cx="2297761" cy="3309603"/>
          </a:xfrm>
          <a:prstGeom prst="rect">
            <a:avLst/>
          </a:prstGeom>
        </p:spPr>
      </p:pic>
    </p:spTree>
    <p:extLst>
      <p:ext uri="{BB962C8B-B14F-4D97-AF65-F5344CB8AC3E}">
        <p14:creationId xmlns:p14="http://schemas.microsoft.com/office/powerpoint/2010/main" val="2202904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4739" y="136279"/>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Amazon - Marketplace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29</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96864E55-6D2B-437D-B7F7-AD7395F84594}"/>
              </a:ext>
            </a:extLst>
          </p:cNvPr>
          <p:cNvSpPr txBox="1"/>
          <p:nvPr/>
        </p:nvSpPr>
        <p:spPr>
          <a:xfrm>
            <a:off x="266844" y="868752"/>
            <a:ext cx="5040559" cy="5632311"/>
          </a:xfrm>
          <a:prstGeom prst="rect">
            <a:avLst/>
          </a:prstGeom>
          <a:noFill/>
        </p:spPr>
        <p:txBody>
          <a:bodyPr wrap="square" rtlCol="0">
            <a:spAutoFit/>
          </a:bodyPr>
          <a:lstStyle/>
          <a:p>
            <a:pPr algn="just"/>
            <a:r>
              <a:rPr lang="el-GR" dirty="0"/>
              <a:t>Τα εργαλεία για πωλητές </a:t>
            </a:r>
            <a:r>
              <a:rPr lang="en-US" dirty="0"/>
              <a:t>Amazon</a:t>
            </a:r>
            <a:r>
              <a:rPr lang="el-GR" dirty="0"/>
              <a:t> που βοηθούν στην αύξηση των πωλήσεων είναι τα παρακάτω:  </a:t>
            </a:r>
          </a:p>
          <a:p>
            <a:pPr marL="285750" indent="-285750" algn="just">
              <a:buFont typeface="Arial" panose="020B0604020202020204" pitchFamily="34" charset="0"/>
              <a:buChar char="•"/>
            </a:pPr>
            <a:r>
              <a:rPr lang="en-US" b="1" dirty="0" err="1"/>
              <a:t>SellZone</a:t>
            </a:r>
            <a:r>
              <a:rPr lang="el-GR" b="1" dirty="0"/>
              <a:t>: Π</a:t>
            </a:r>
            <a:r>
              <a:rPr lang="el-GR" dirty="0"/>
              <a:t>ρόκειται για εργαλειοθήκη που έχει σχεδιαστεί για να σας παρέχει χρήσιμες πληροφορίες </a:t>
            </a:r>
            <a:r>
              <a:rPr lang="el-GR" dirty="0" err="1"/>
              <a:t>επισκεψιμότητας</a:t>
            </a:r>
            <a:r>
              <a:rPr lang="el-GR" dirty="0"/>
              <a:t> για οποιοδήποτε προϊόν που αναφέρεται στο </a:t>
            </a:r>
            <a:r>
              <a:rPr lang="el-GR" dirty="0" err="1"/>
              <a:t>Amazon</a:t>
            </a:r>
            <a:r>
              <a:rPr lang="el-GR" dirty="0"/>
              <a:t>, προστασία καταχώρισης, έρευνα λέξεων-κλειδιών και πολλά άλλα.</a:t>
            </a:r>
          </a:p>
          <a:p>
            <a:pPr algn="just"/>
            <a:endParaRPr lang="el-GR" dirty="0"/>
          </a:p>
          <a:p>
            <a:pPr marL="285750" indent="-285750" algn="just">
              <a:buFont typeface="Arial" panose="020B0604020202020204" pitchFamily="34" charset="0"/>
              <a:buChar char="•"/>
            </a:pPr>
            <a:r>
              <a:rPr lang="el-GR" b="1" dirty="0"/>
              <a:t>Εφαρμογή πωλητή </a:t>
            </a:r>
            <a:r>
              <a:rPr lang="el-GR" b="1" dirty="0" err="1"/>
              <a:t>Amazon</a:t>
            </a:r>
            <a:r>
              <a:rPr lang="el-GR" b="1" dirty="0"/>
              <a:t>:</a:t>
            </a:r>
            <a:r>
              <a:rPr lang="el-GR" dirty="0"/>
              <a:t> Είναι δωρεάν εργαλείο για αρχάριους που παρέχει πρόσβαση σε πληροφορίες σχετικά με το πόσο θα πρέπει να χρεώνονται τα προϊόντα, με βάση τις τιμές που αναφέρονται για παρόμοια είδη.</a:t>
            </a:r>
          </a:p>
          <a:p>
            <a:pPr algn="just"/>
            <a:endParaRPr lang="el-GR" dirty="0"/>
          </a:p>
          <a:p>
            <a:pPr marL="285750" indent="-285750" algn="just">
              <a:buFont typeface="Arial" panose="020B0604020202020204" pitchFamily="34" charset="0"/>
              <a:buChar char="•"/>
            </a:pPr>
            <a:r>
              <a:rPr lang="el-GR" b="1" dirty="0" err="1"/>
              <a:t>Keyworx</a:t>
            </a:r>
            <a:r>
              <a:rPr lang="el-GR" b="1" dirty="0"/>
              <a:t>:</a:t>
            </a:r>
            <a:r>
              <a:rPr lang="el-GR" dirty="0"/>
              <a:t> Πρόκειται για </a:t>
            </a:r>
            <a:r>
              <a:rPr lang="el-GR" dirty="0" err="1"/>
              <a:t>premium</a:t>
            </a:r>
            <a:r>
              <a:rPr lang="el-GR" dirty="0"/>
              <a:t> διαδικτυακό λογισμικό που παρέχει δυνατότητες παρακολούθησης και ανάλυσης λέξεων-κλειδιών για εστίαση στα αποτελέσματα αναζήτησης του </a:t>
            </a:r>
            <a:r>
              <a:rPr lang="el-GR" dirty="0" err="1"/>
              <a:t>Amazon</a:t>
            </a:r>
            <a:r>
              <a:rPr lang="el-GR" dirty="0"/>
              <a:t>. </a:t>
            </a:r>
          </a:p>
        </p:txBody>
      </p:sp>
      <p:pic>
        <p:nvPicPr>
          <p:cNvPr id="5" name="Εικόνα 4">
            <a:extLst>
              <a:ext uri="{FF2B5EF4-FFF2-40B4-BE49-F238E27FC236}">
                <a16:creationId xmlns:a16="http://schemas.microsoft.com/office/drawing/2014/main" id="{62992F34-CC65-4D38-913A-E94C1E98E977}"/>
              </a:ext>
            </a:extLst>
          </p:cNvPr>
          <p:cNvPicPr>
            <a:picLocks noChangeAspect="1"/>
          </p:cNvPicPr>
          <p:nvPr/>
        </p:nvPicPr>
        <p:blipFill rotWithShape="1">
          <a:blip r:embed="rId8"/>
          <a:srcRect l="18847" t="11654" r="25077" b="22608"/>
          <a:stretch/>
        </p:blipFill>
        <p:spPr>
          <a:xfrm>
            <a:off x="6372200" y="5288592"/>
            <a:ext cx="1944216"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Εικόνα 5">
            <a:extLst>
              <a:ext uri="{FF2B5EF4-FFF2-40B4-BE49-F238E27FC236}">
                <a16:creationId xmlns:a16="http://schemas.microsoft.com/office/drawing/2014/main" id="{76AE28C2-303A-4198-B373-8D04E91EBC22}"/>
              </a:ext>
            </a:extLst>
          </p:cNvPr>
          <p:cNvPicPr>
            <a:picLocks noChangeAspect="1"/>
          </p:cNvPicPr>
          <p:nvPr/>
        </p:nvPicPr>
        <p:blipFill rotWithShape="1">
          <a:blip r:embed="rId9"/>
          <a:srcRect l="5253" t="11478" r="5253" b="11478"/>
          <a:stretch/>
        </p:blipFill>
        <p:spPr>
          <a:xfrm>
            <a:off x="5781173" y="3482879"/>
            <a:ext cx="2736304"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Sellzone Review: Is It the Best Tool for Amazon Sellers?">
            <a:extLst>
              <a:ext uri="{FF2B5EF4-FFF2-40B4-BE49-F238E27FC236}">
                <a16:creationId xmlns:a16="http://schemas.microsoft.com/office/drawing/2014/main" id="{852A8A9D-2E3E-4DF8-8B21-180DBFC9B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2966" y="1163235"/>
            <a:ext cx="2952750"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268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n-US" sz="3200" b="1" dirty="0">
                  <a:solidFill>
                    <a:schemeClr val="bg1"/>
                  </a:solidFill>
                </a:rPr>
                <a:t>30</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4313231-8BC7-4EC3-A0E4-968F7A3C5154}"/>
              </a:ext>
            </a:extLst>
          </p:cNvPr>
          <p:cNvSpPr/>
          <p:nvPr/>
        </p:nvSpPr>
        <p:spPr>
          <a:xfrm>
            <a:off x="469506" y="1024671"/>
            <a:ext cx="8486079" cy="5047536"/>
          </a:xfrm>
          <a:prstGeom prst="rect">
            <a:avLst/>
          </a:prstGeom>
        </p:spPr>
        <p:txBody>
          <a:bodyPr wrap="square">
            <a:spAutoFit/>
          </a:bodyPr>
          <a:lstStyle/>
          <a:p>
            <a:r>
              <a:rPr lang="en-US" sz="1400" dirty="0">
                <a:hlinkClick r:id="rId8"/>
              </a:rPr>
              <a:t>https://ti-einai.gr/open-source/</a:t>
            </a:r>
            <a:endParaRPr lang="el-GR" sz="1400" dirty="0"/>
          </a:p>
          <a:p>
            <a:endParaRPr lang="el-GR" sz="1400" dirty="0"/>
          </a:p>
          <a:p>
            <a:r>
              <a:rPr lang="en-US" sz="1400" dirty="0">
                <a:hlinkClick r:id="rId9"/>
              </a:rPr>
              <a:t>https://blog.wedia.gr/5-open-source-platforms-eshops</a:t>
            </a:r>
            <a:endParaRPr lang="el-GR" sz="1400" dirty="0"/>
          </a:p>
          <a:p>
            <a:endParaRPr lang="el-GR" sz="1400" dirty="0"/>
          </a:p>
          <a:p>
            <a:r>
              <a:rPr lang="en-US" sz="1400" dirty="0">
                <a:hlinkClick r:id="rId10"/>
              </a:rPr>
              <a:t>https://krs.gr/2022/09/20/%CE%B9%CE%B4%CE%AD%CE%B1-%CE%B3%CE%B9%CE%B1-startup-to-%CE%B1%CF%80%CE%B1%CE%B9%CF%84%CE%B7%CF%84%CE%B9%CE%BA%CF%8C-marketplace/</a:t>
            </a:r>
            <a:endParaRPr lang="en-US" sz="1400" dirty="0"/>
          </a:p>
          <a:p>
            <a:endParaRPr lang="en-US" sz="1400" dirty="0"/>
          </a:p>
          <a:p>
            <a:r>
              <a:rPr lang="en-US" sz="1400" dirty="0">
                <a:hlinkClick r:id="rId11"/>
              </a:rPr>
              <a:t>https://www.capital.gr/technology/3592882/ti-prosferei-pragmatika-i-skroutz-stous-epixeirimaties-tou-simera/</a:t>
            </a:r>
            <a:endParaRPr lang="en-US" sz="1400" dirty="0"/>
          </a:p>
          <a:p>
            <a:endParaRPr lang="en-US" sz="1400" dirty="0"/>
          </a:p>
          <a:p>
            <a:r>
              <a:rPr lang="en-US" sz="1400" dirty="0">
                <a:hlinkClick r:id="rId12"/>
              </a:rPr>
              <a:t>https://www.skroutz.gr/ecommerce/landing</a:t>
            </a:r>
            <a:endParaRPr lang="en-US" sz="1400" dirty="0"/>
          </a:p>
          <a:p>
            <a:endParaRPr lang="el-GR" sz="1400" dirty="0"/>
          </a:p>
          <a:p>
            <a:r>
              <a:rPr lang="en-US" sz="1400" dirty="0">
                <a:hlinkClick r:id="rId13"/>
              </a:rPr>
              <a:t>https://blog.interten.gr/multi-vendor-marketplaces/</a:t>
            </a:r>
            <a:endParaRPr lang="en-US" sz="1400" dirty="0"/>
          </a:p>
          <a:p>
            <a:endParaRPr lang="en-US" sz="1400" dirty="0"/>
          </a:p>
          <a:p>
            <a:r>
              <a:rPr lang="en-US" sz="1400" dirty="0">
                <a:hlinkClick r:id="rId14"/>
              </a:rPr>
              <a:t>https://www.dz-techs.com/el/what-is-facebook-marketplace</a:t>
            </a:r>
            <a:endParaRPr lang="el-GR" sz="1400" dirty="0"/>
          </a:p>
          <a:p>
            <a:endParaRPr lang="el-GR" sz="1400" dirty="0"/>
          </a:p>
          <a:p>
            <a:r>
              <a:rPr lang="en-US" sz="1400" dirty="0">
                <a:hlinkClick r:id="rId15"/>
              </a:rPr>
              <a:t>https://el-gr.facebook.com/help/130910837313345</a:t>
            </a:r>
            <a:endParaRPr lang="el-GR" sz="1400" dirty="0"/>
          </a:p>
          <a:p>
            <a:endParaRPr lang="el-GR" sz="1400" dirty="0"/>
          </a:p>
          <a:p>
            <a:r>
              <a:rPr lang="en-US" sz="1400" dirty="0">
                <a:hlinkClick r:id="rId16"/>
              </a:rPr>
              <a:t>https://100gamechangers.gr/public-me-ti-dynamiki-tou-megalyterou-online-marketplace-stin-ellada/</a:t>
            </a:r>
            <a:endParaRPr lang="en-US" sz="1400" dirty="0"/>
          </a:p>
          <a:p>
            <a:endParaRPr lang="en-US" sz="1400" dirty="0"/>
          </a:p>
          <a:p>
            <a:r>
              <a:rPr lang="en-US" sz="1400" dirty="0">
                <a:hlinkClick r:id="rId17"/>
              </a:rPr>
              <a:t>https://ecommerce-platforms.com/el/glossary/amazon</a:t>
            </a:r>
            <a:endParaRPr lang="en-US" sz="1400" dirty="0"/>
          </a:p>
          <a:p>
            <a:endParaRPr lang="el-GR" sz="1400" dirty="0"/>
          </a:p>
          <a:p>
            <a:endParaRPr lang="el-GR" sz="1400" dirty="0"/>
          </a:p>
          <a:p>
            <a:endParaRPr lang="el-GR" sz="1400" dirty="0"/>
          </a:p>
        </p:txBody>
      </p:sp>
    </p:spTree>
    <p:extLst>
      <p:ext uri="{BB962C8B-B14F-4D97-AF65-F5344CB8AC3E}">
        <p14:creationId xmlns:p14="http://schemas.microsoft.com/office/powerpoint/2010/main" val="426986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Εφαρμογές </a:t>
              </a:r>
              <a:r>
                <a:rPr lang="el-GR"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Πληθοπορισμού</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Kickstarter</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8</a:t>
              </a:r>
              <a:r>
                <a:rPr lang="en-US" sz="2400" dirty="0">
                  <a:solidFill>
                    <a:schemeClr val="bg1"/>
                  </a:solidFill>
                  <a:latin typeface="Comic Sans MS" pitchFamily="66" charset="0"/>
                </a:rPr>
                <a:t>	</a:t>
              </a:r>
            </a:p>
          </p:txBody>
        </p:sp>
      </p:grpSp>
      <p:grpSp>
        <p:nvGrpSpPr>
          <p:cNvPr id="4" name="Ομάδα 3">
            <a:extLst>
              <a:ext uri="{FF2B5EF4-FFF2-40B4-BE49-F238E27FC236}">
                <a16:creationId xmlns:a16="http://schemas.microsoft.com/office/drawing/2014/main" id="{AA7E0E15-AF7C-4E56-BA1E-9BF643A99CF5}"/>
              </a:ext>
            </a:extLst>
          </p:cNvPr>
          <p:cNvGrpSpPr/>
          <p:nvPr/>
        </p:nvGrpSpPr>
        <p:grpSpPr>
          <a:xfrm>
            <a:off x="557342" y="826178"/>
            <a:ext cx="7429552" cy="5789098"/>
            <a:chOff x="557342" y="826178"/>
            <a:chExt cx="7429552" cy="5789098"/>
          </a:xfrm>
        </p:grpSpPr>
        <p:pic>
          <p:nvPicPr>
            <p:cNvPr id="2" name="Εικόνα 1">
              <a:extLst>
                <a:ext uri="{FF2B5EF4-FFF2-40B4-BE49-F238E27FC236}">
                  <a16:creationId xmlns:a16="http://schemas.microsoft.com/office/drawing/2014/main" id="{F5F52AA4-B914-4ABC-B0DC-26D2D5A3E364}"/>
                </a:ext>
              </a:extLst>
            </p:cNvPr>
            <p:cNvPicPr>
              <a:picLocks noChangeAspect="1"/>
            </p:cNvPicPr>
            <p:nvPr/>
          </p:nvPicPr>
          <p:blipFill rotWithShape="1">
            <a:blip r:embed="rId8"/>
            <a:srcRect l="15350" t="9259" r="16138" b="2381"/>
            <a:stretch/>
          </p:blipFill>
          <p:spPr>
            <a:xfrm>
              <a:off x="557342" y="826178"/>
              <a:ext cx="7429552" cy="5789098"/>
            </a:xfrm>
            <a:prstGeom prst="rect">
              <a:avLst/>
            </a:prstGeom>
          </p:spPr>
        </p:pic>
        <p:sp>
          <p:nvSpPr>
            <p:cNvPr id="3" name="TextBox 2">
              <a:extLst>
                <a:ext uri="{FF2B5EF4-FFF2-40B4-BE49-F238E27FC236}">
                  <a16:creationId xmlns:a16="http://schemas.microsoft.com/office/drawing/2014/main" id="{5E49B5F2-E030-45A5-B131-A5E5257877A2}"/>
                </a:ext>
              </a:extLst>
            </p:cNvPr>
            <p:cNvSpPr txBox="1"/>
            <p:nvPr/>
          </p:nvSpPr>
          <p:spPr>
            <a:xfrm>
              <a:off x="3779912" y="1412776"/>
              <a:ext cx="4206982" cy="3970318"/>
            </a:xfrm>
            <a:prstGeom prst="rect">
              <a:avLst/>
            </a:prstGeom>
            <a:noFill/>
          </p:spPr>
          <p:txBody>
            <a:bodyPr wrap="square" rtlCol="0">
              <a:spAutoFit/>
            </a:bodyPr>
            <a:lstStyle/>
            <a:p>
              <a:pPr algn="just"/>
              <a:r>
                <a:rPr lang="el-GR" dirty="0"/>
                <a:t>Στο στάδιο αυτό ξεκινάτε τις ρυθμίσεις της καμπάνιας σας που αφορούν στο:</a:t>
              </a:r>
            </a:p>
            <a:p>
              <a:pPr marL="285750" indent="-285750" algn="just">
                <a:buFont typeface="Arial" panose="020B0604020202020204" pitchFamily="34" charset="0"/>
                <a:buChar char="•"/>
              </a:pPr>
              <a:r>
                <a:rPr lang="el-GR" dirty="0"/>
                <a:t>Όνομα, σχετική εικόνα η βίντεο καθώς και λεπτομέρειες της καμπάνιας.</a:t>
              </a:r>
            </a:p>
            <a:p>
              <a:pPr marL="285750" indent="-285750" algn="just">
                <a:buFont typeface="Arial" panose="020B0604020202020204" pitchFamily="34" charset="0"/>
                <a:buChar char="•"/>
              </a:pPr>
              <a:r>
                <a:rPr lang="el-GR" dirty="0"/>
                <a:t>Να ορίσετε τις αμοιβές και τα έξοδα εκτελωνισμού.</a:t>
              </a:r>
            </a:p>
            <a:p>
              <a:pPr marL="285750" indent="-285750" algn="just">
                <a:buFont typeface="Arial" panose="020B0604020202020204" pitchFamily="34" charset="0"/>
                <a:buChar char="•"/>
              </a:pPr>
              <a:r>
                <a:rPr lang="el-GR" dirty="0"/>
                <a:t>Λεπτομερής αναφορά της καμπάνιας, του ρίσκου, και των προκλήσεων.</a:t>
              </a:r>
            </a:p>
            <a:p>
              <a:pPr marL="285750" indent="-285750" algn="just">
                <a:buFont typeface="Arial" panose="020B0604020202020204" pitchFamily="34" charset="0"/>
                <a:buChar char="•"/>
              </a:pPr>
              <a:r>
                <a:rPr lang="el-GR" dirty="0"/>
                <a:t>Προσθέστε συνεργάτες.</a:t>
              </a:r>
            </a:p>
            <a:p>
              <a:pPr marL="285750" indent="-285750" algn="just">
                <a:buFont typeface="Arial" panose="020B0604020202020204" pitchFamily="34" charset="0"/>
                <a:buChar char="•"/>
              </a:pPr>
              <a:r>
                <a:rPr lang="el-GR" dirty="0"/>
                <a:t>Συνδέστε έναν τραπεζικό λογαριασμό.</a:t>
              </a:r>
            </a:p>
            <a:p>
              <a:pPr algn="just"/>
              <a:r>
                <a:rPr lang="el-GR" dirty="0"/>
                <a:t>Στη συνέχεια θέστε την καμπάνια για </a:t>
              </a:r>
              <a:r>
                <a:rPr lang="el-GR" b="1" i="1" dirty="0"/>
                <a:t>αξιολόγηση</a:t>
              </a:r>
              <a:r>
                <a:rPr lang="el-GR" dirty="0"/>
                <a:t> και θα πάρετε μια σχετική απάντηση.</a:t>
              </a:r>
            </a:p>
            <a:p>
              <a:pPr algn="just"/>
              <a:endParaRPr lang="el-GR" dirty="0"/>
            </a:p>
          </p:txBody>
        </p:sp>
        <p:pic>
          <p:nvPicPr>
            <p:cNvPr id="22" name="Εικόνα 21">
              <a:extLst>
                <a:ext uri="{FF2B5EF4-FFF2-40B4-BE49-F238E27FC236}">
                  <a16:creationId xmlns:a16="http://schemas.microsoft.com/office/drawing/2014/main" id="{4C2E20D1-5224-42D3-8A2E-AF48E5D65B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224374">
              <a:off x="2609438" y="1575779"/>
              <a:ext cx="1426163" cy="420794"/>
            </a:xfrm>
            <a:prstGeom prst="rect">
              <a:avLst/>
            </a:prstGeom>
          </p:spPr>
        </p:pic>
        <p:pic>
          <p:nvPicPr>
            <p:cNvPr id="26" name="Εικόνα 25">
              <a:extLst>
                <a:ext uri="{FF2B5EF4-FFF2-40B4-BE49-F238E27FC236}">
                  <a16:creationId xmlns:a16="http://schemas.microsoft.com/office/drawing/2014/main" id="{EEE3731F-5F29-476A-A4FB-ED3C174771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224374">
              <a:off x="2602341" y="2137696"/>
              <a:ext cx="1426163" cy="420794"/>
            </a:xfrm>
            <a:prstGeom prst="rect">
              <a:avLst/>
            </a:prstGeom>
          </p:spPr>
        </p:pic>
        <p:pic>
          <p:nvPicPr>
            <p:cNvPr id="30" name="Εικόνα 29">
              <a:extLst>
                <a:ext uri="{FF2B5EF4-FFF2-40B4-BE49-F238E27FC236}">
                  <a16:creationId xmlns:a16="http://schemas.microsoft.com/office/drawing/2014/main" id="{D13DC320-01D2-4C32-8390-2301FF592C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224374">
              <a:off x="2573178" y="2619862"/>
              <a:ext cx="1426163" cy="420794"/>
            </a:xfrm>
            <a:prstGeom prst="rect">
              <a:avLst/>
            </a:prstGeom>
          </p:spPr>
        </p:pic>
        <p:pic>
          <p:nvPicPr>
            <p:cNvPr id="33" name="Εικόνα 32">
              <a:extLst>
                <a:ext uri="{FF2B5EF4-FFF2-40B4-BE49-F238E27FC236}">
                  <a16:creationId xmlns:a16="http://schemas.microsoft.com/office/drawing/2014/main" id="{CA96A5AC-8419-44AB-89A4-3A10B5D07F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224374">
              <a:off x="2587759" y="3176780"/>
              <a:ext cx="1426163" cy="420794"/>
            </a:xfrm>
            <a:prstGeom prst="rect">
              <a:avLst/>
            </a:prstGeom>
          </p:spPr>
        </p:pic>
        <p:pic>
          <p:nvPicPr>
            <p:cNvPr id="34" name="Εικόνα 33">
              <a:extLst>
                <a:ext uri="{FF2B5EF4-FFF2-40B4-BE49-F238E27FC236}">
                  <a16:creationId xmlns:a16="http://schemas.microsoft.com/office/drawing/2014/main" id="{99CEC832-76B4-4670-AF3F-189EC5C6D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930206">
              <a:off x="2567803" y="3579325"/>
              <a:ext cx="1426163" cy="420794"/>
            </a:xfrm>
            <a:prstGeom prst="rect">
              <a:avLst/>
            </a:prstGeom>
          </p:spPr>
        </p:pic>
        <p:pic>
          <p:nvPicPr>
            <p:cNvPr id="35" name="Εικόνα 34">
              <a:extLst>
                <a:ext uri="{FF2B5EF4-FFF2-40B4-BE49-F238E27FC236}">
                  <a16:creationId xmlns:a16="http://schemas.microsoft.com/office/drawing/2014/main" id="{5AA4855C-8379-42FB-9BC0-BCEC90596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84623">
              <a:off x="2309942" y="4421905"/>
              <a:ext cx="1426163" cy="420794"/>
            </a:xfrm>
            <a:prstGeom prst="rect">
              <a:avLst/>
            </a:prstGeom>
          </p:spPr>
        </p:pic>
      </p:grpSp>
    </p:spTree>
    <p:extLst>
      <p:ext uri="{BB962C8B-B14F-4D97-AF65-F5344CB8AC3E}">
        <p14:creationId xmlns:p14="http://schemas.microsoft.com/office/powerpoint/2010/main" val="96093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2A93A15058E89A4C964BB34FBBAD02A2" ma:contentTypeVersion="10" ma:contentTypeDescription="Δημιουργία νέου εγγράφου" ma:contentTypeScope="" ma:versionID="94a40589a4f177d49d4077635a1271c6">
  <xsd:schema xmlns:xsd="http://www.w3.org/2001/XMLSchema" xmlns:xs="http://www.w3.org/2001/XMLSchema" xmlns:p="http://schemas.microsoft.com/office/2006/metadata/properties" xmlns:ns3="31b1256a-1efa-46fc-9f1c-eddfadb1cea3" targetNamespace="http://schemas.microsoft.com/office/2006/metadata/properties" ma:root="true" ma:fieldsID="2f22d74035eb53c3897b0f2f036eb134" ns3:_="">
    <xsd:import namespace="31b1256a-1efa-46fc-9f1c-eddfadb1cea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1256a-1efa-46fc-9f1c-eddfadb1c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FAD9DB-979B-46F9-92BF-90E2B0585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1256a-1efa-46fc-9f1c-eddfadb1ce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560F99-1AED-4EB1-A307-08E8C216CA15}">
  <ds:schemaRefs>
    <ds:schemaRef ds:uri="http://schemas.microsoft.com/sharepoint/v3/contenttype/forms"/>
  </ds:schemaRefs>
</ds:datastoreItem>
</file>

<file path=customXml/itemProps3.xml><?xml version="1.0" encoding="utf-8"?>
<ds:datastoreItem xmlns:ds="http://schemas.openxmlformats.org/officeDocument/2006/customXml" ds:itemID="{98D18E38-6CE1-4A90-BF46-2B7ABF59594A}">
  <ds:schemaRef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purl.org/dc/dcmitype/"/>
    <ds:schemaRef ds:uri="http://purl.org/dc/terms/"/>
    <ds:schemaRef ds:uri="31b1256a-1efa-46fc-9f1c-eddfadb1ce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Flow</Template>
  <TotalTime>32080</TotalTime>
  <Words>7478</Words>
  <Application>Microsoft Office PowerPoint</Application>
  <PresentationFormat>Προβολή στην οθόνη (4:3)</PresentationFormat>
  <Paragraphs>794</Paragraphs>
  <Slides>84</Slides>
  <Notes>84</Notes>
  <HiddenSlides>0</HiddenSlides>
  <MMClips>4</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84</vt:i4>
      </vt:variant>
    </vt:vector>
  </HeadingPairs>
  <TitlesOfParts>
    <vt:vector size="95" baseType="lpstr">
      <vt:lpstr>Arial</vt:lpstr>
      <vt:lpstr>Calibri</vt:lpstr>
      <vt:lpstr>Comic Sans MS</vt:lpstr>
      <vt:lpstr>Courier New</vt:lpstr>
      <vt:lpstr>inherit</vt:lpstr>
      <vt:lpstr>Nunito</vt:lpstr>
      <vt:lpstr>Roboto</vt:lpstr>
      <vt:lpstr>Rubik</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katia</dc:creator>
  <cp:lastModifiedBy>Κεχαγιάς Γεώργιος</cp:lastModifiedBy>
  <cp:revision>2851</cp:revision>
  <dcterms:created xsi:type="dcterms:W3CDTF">2013-03-04T18:27:14Z</dcterms:created>
  <dcterms:modified xsi:type="dcterms:W3CDTF">2023-07-29T10:39:20Z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0x0101002A93A15058E89A4C964BB34FBBAD02A2</vt:lpwstr>
  </property>
</Properties>
</file>