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1"/>
  </p:sldMasterIdLst>
  <p:notesMasterIdLst>
    <p:notesMasterId r:id="rId85"/>
  </p:notesMasterIdLst>
  <p:handoutMasterIdLst>
    <p:handoutMasterId r:id="rId86"/>
  </p:handoutMasterIdLst>
  <p:sldIdLst>
    <p:sldId id="366" r:id="rId2"/>
    <p:sldId id="395" r:id="rId3"/>
    <p:sldId id="396" r:id="rId4"/>
    <p:sldId id="397" r:id="rId5"/>
    <p:sldId id="398" r:id="rId6"/>
    <p:sldId id="399" r:id="rId7"/>
    <p:sldId id="400" r:id="rId8"/>
    <p:sldId id="401" r:id="rId9"/>
    <p:sldId id="402" r:id="rId10"/>
    <p:sldId id="379" r:id="rId11"/>
    <p:sldId id="380" r:id="rId12"/>
    <p:sldId id="381" r:id="rId13"/>
    <p:sldId id="382" r:id="rId14"/>
    <p:sldId id="383" r:id="rId15"/>
    <p:sldId id="384" r:id="rId16"/>
    <p:sldId id="385" r:id="rId17"/>
    <p:sldId id="386" r:id="rId18"/>
    <p:sldId id="387" r:id="rId19"/>
    <p:sldId id="388" r:id="rId20"/>
    <p:sldId id="389" r:id="rId21"/>
    <p:sldId id="390" r:id="rId22"/>
    <p:sldId id="391" r:id="rId23"/>
    <p:sldId id="392" r:id="rId24"/>
    <p:sldId id="393" r:id="rId25"/>
    <p:sldId id="394" r:id="rId26"/>
    <p:sldId id="359" r:id="rId27"/>
    <p:sldId id="375" r:id="rId28"/>
    <p:sldId id="374" r:id="rId29"/>
    <p:sldId id="376" r:id="rId30"/>
    <p:sldId id="377" r:id="rId31"/>
    <p:sldId id="378" r:id="rId32"/>
    <p:sldId id="373" r:id="rId33"/>
    <p:sldId id="360" r:id="rId34"/>
    <p:sldId id="361" r:id="rId35"/>
    <p:sldId id="362" r:id="rId36"/>
    <p:sldId id="363" r:id="rId37"/>
    <p:sldId id="364" r:id="rId38"/>
    <p:sldId id="365" r:id="rId39"/>
    <p:sldId id="367" r:id="rId40"/>
    <p:sldId id="368" r:id="rId41"/>
    <p:sldId id="369" r:id="rId42"/>
    <p:sldId id="370" r:id="rId43"/>
    <p:sldId id="371" r:id="rId44"/>
    <p:sldId id="372" r:id="rId45"/>
    <p:sldId id="403" r:id="rId46"/>
    <p:sldId id="404" r:id="rId47"/>
    <p:sldId id="405" r:id="rId48"/>
    <p:sldId id="407" r:id="rId49"/>
    <p:sldId id="406" r:id="rId50"/>
    <p:sldId id="408" r:id="rId51"/>
    <p:sldId id="409" r:id="rId52"/>
    <p:sldId id="410" r:id="rId53"/>
    <p:sldId id="412" r:id="rId54"/>
    <p:sldId id="413" r:id="rId55"/>
    <p:sldId id="414" r:id="rId56"/>
    <p:sldId id="299" r:id="rId57"/>
    <p:sldId id="300" r:id="rId58"/>
    <p:sldId id="411" r:id="rId59"/>
    <p:sldId id="415" r:id="rId60"/>
    <p:sldId id="416" r:id="rId61"/>
    <p:sldId id="417" r:id="rId62"/>
    <p:sldId id="418" r:id="rId63"/>
    <p:sldId id="419" r:id="rId64"/>
    <p:sldId id="420" r:id="rId65"/>
    <p:sldId id="421" r:id="rId66"/>
    <p:sldId id="422" r:id="rId67"/>
    <p:sldId id="435" r:id="rId68"/>
    <p:sldId id="270" r:id="rId69"/>
    <p:sldId id="272" r:id="rId70"/>
    <p:sldId id="294" r:id="rId71"/>
    <p:sldId id="423" r:id="rId72"/>
    <p:sldId id="424" r:id="rId73"/>
    <p:sldId id="292" r:id="rId74"/>
    <p:sldId id="436" r:id="rId75"/>
    <p:sldId id="426" r:id="rId76"/>
    <p:sldId id="425" r:id="rId77"/>
    <p:sldId id="427" r:id="rId78"/>
    <p:sldId id="428" r:id="rId79"/>
    <p:sldId id="429" r:id="rId80"/>
    <p:sldId id="430" r:id="rId81"/>
    <p:sldId id="432" r:id="rId82"/>
    <p:sldId id="433" r:id="rId83"/>
    <p:sldId id="434" r:id="rId84"/>
  </p:sldIdLst>
  <p:sldSz cx="12192000" cy="6858000"/>
  <p:notesSz cx="6858000" cy="9144000"/>
  <p:defaultTextStyle>
    <a:defPPr rtl="0">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91" autoAdjust="0"/>
    <p:restoredTop sz="94660"/>
  </p:normalViewPr>
  <p:slideViewPr>
    <p:cSldViewPr snapToGrid="0">
      <p:cViewPr varScale="1">
        <p:scale>
          <a:sx n="72" d="100"/>
          <a:sy n="72" d="100"/>
        </p:scale>
        <p:origin x="756" y="66"/>
      </p:cViewPr>
      <p:guideLst/>
    </p:cSldViewPr>
  </p:slideViewPr>
  <p:notesTextViewPr>
    <p:cViewPr>
      <p:scale>
        <a:sx n="1" d="1"/>
        <a:sy n="1" d="1"/>
      </p:scale>
      <p:origin x="0" y="0"/>
    </p:cViewPr>
  </p:notesTextViewPr>
  <p:notesViewPr>
    <p:cSldViewPr snapToGrid="0">
      <p:cViewPr varScale="1">
        <p:scale>
          <a:sx n="123" d="100"/>
          <a:sy n="123" d="100"/>
        </p:scale>
        <p:origin x="497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7DE481-E49B-48AA-B3D1-A48B0DEB54D9}" type="doc">
      <dgm:prSet loTypeId="urn:microsoft.com/office/officeart/2005/8/layout/vList2" loCatId="list" qsTypeId="urn:microsoft.com/office/officeart/2005/8/quickstyle/3d2" qsCatId="3D" csTypeId="urn:microsoft.com/office/officeart/2005/8/colors/accent1_2" csCatId="accent1"/>
      <dgm:spPr/>
      <dgm:t>
        <a:bodyPr/>
        <a:lstStyle/>
        <a:p>
          <a:endParaRPr lang="el-GR"/>
        </a:p>
      </dgm:t>
    </dgm:pt>
    <dgm:pt modelId="{65257851-D7E0-40AF-84D7-6E1770C82446}">
      <dgm:prSet/>
      <dgm:spPr/>
      <dgm:t>
        <a:bodyPr/>
        <a:lstStyle/>
        <a:p>
          <a:r>
            <a:rPr lang="el-GR"/>
            <a:t>Η εξαγωγή της N-acetyl-d-glucosamine από τα κελύφη των γαρίδων έχει προσελκύσει αυξανόμενο ενδιαφέρον λόγω της μεγάλης ζήτησης στην αγορά. Επί του παρόντος, η Ν-ακετυλο-d-γλυκοζαμίνη παράγεται κυρίως μέσω όξινης υδρόλυσης της χιτίνης που προεκχυλίζεται με μια χημική μέθοδο, η οποία δεν είναι φιλική προς το περιβάλλον. </a:t>
          </a:r>
        </a:p>
      </dgm:t>
    </dgm:pt>
    <dgm:pt modelId="{820F27F0-BEE7-45F3-8C54-A0AC3C9D855B}" type="parTrans" cxnId="{2DDC9B17-BE45-4F44-AC66-34AAA44D5CE5}">
      <dgm:prSet/>
      <dgm:spPr/>
      <dgm:t>
        <a:bodyPr/>
        <a:lstStyle/>
        <a:p>
          <a:endParaRPr lang="el-GR"/>
        </a:p>
      </dgm:t>
    </dgm:pt>
    <dgm:pt modelId="{499D1A2C-C0B2-4F67-8673-9DCD10358DAC}" type="sibTrans" cxnId="{2DDC9B17-BE45-4F44-AC66-34AAA44D5CE5}">
      <dgm:prSet/>
      <dgm:spPr/>
      <dgm:t>
        <a:bodyPr/>
        <a:lstStyle/>
        <a:p>
          <a:endParaRPr lang="el-GR"/>
        </a:p>
      </dgm:t>
    </dgm:pt>
    <dgm:pt modelId="{878EFFF4-914B-4693-A2EF-886047386D21}">
      <dgm:prSet/>
      <dgm:spPr/>
      <dgm:t>
        <a:bodyPr/>
        <a:lstStyle/>
        <a:p>
          <a:r>
            <a:rPr lang="el-GR"/>
            <a:t>Πρόσφατα, οι Gao et al. (2015) χρησιμοποίησε ένα αποτελεσματικό χιτινολυτικό βακτήριο για την ενζυματική υδρόλυση του κελύφους της καραβίδας και μια απόδοση περίπου 100% N-ακετυλ-d-γλυκοζαμίνης μπορούσε να ληφθεί από το κέλυφος της καραβίδας υπό βέλτιστες συνθήκες.</a:t>
          </a:r>
        </a:p>
      </dgm:t>
    </dgm:pt>
    <dgm:pt modelId="{98F3B344-7045-4A84-8384-3D5925E3E5F3}" type="parTrans" cxnId="{EA6BEF78-E2D2-4CFB-BA4A-493BF485ABB7}">
      <dgm:prSet/>
      <dgm:spPr/>
      <dgm:t>
        <a:bodyPr/>
        <a:lstStyle/>
        <a:p>
          <a:endParaRPr lang="el-GR"/>
        </a:p>
      </dgm:t>
    </dgm:pt>
    <dgm:pt modelId="{EC0F7345-01FE-4AE7-8440-19C60A7C8C60}" type="sibTrans" cxnId="{EA6BEF78-E2D2-4CFB-BA4A-493BF485ABB7}">
      <dgm:prSet/>
      <dgm:spPr/>
      <dgm:t>
        <a:bodyPr/>
        <a:lstStyle/>
        <a:p>
          <a:endParaRPr lang="el-GR"/>
        </a:p>
      </dgm:t>
    </dgm:pt>
    <dgm:pt modelId="{CDDFE27A-5E39-46BC-AB86-6C69BEF18AA0}">
      <dgm:prSet/>
      <dgm:spPr/>
      <dgm:t>
        <a:bodyPr/>
        <a:lstStyle/>
        <a:p>
          <a:r>
            <a:rPr lang="el-GR"/>
            <a:t>Οι Wei et al. (2017) διαπίστωσαν ότι η προεπεξεργασία ομογενοποίησης υψηλής πίεσης μπορεί να μειώσει την κρυσταλλικότητα του κελύφους της καραβίδας και να ενισχύσει την αποτελεσματικότητα της ενζυματικής υδρόλυσης για την παραγωγή Ν-ακετυλο-d-γλυκοζαμίνης</a:t>
          </a:r>
        </a:p>
      </dgm:t>
    </dgm:pt>
    <dgm:pt modelId="{03AD3623-01DB-4696-AD07-EAB280E67CA1}" type="parTrans" cxnId="{43D4840F-9864-477B-B334-0E57B43FF84D}">
      <dgm:prSet/>
      <dgm:spPr/>
      <dgm:t>
        <a:bodyPr/>
        <a:lstStyle/>
        <a:p>
          <a:endParaRPr lang="el-GR"/>
        </a:p>
      </dgm:t>
    </dgm:pt>
    <dgm:pt modelId="{19219302-886F-4267-8FED-D79C797DB78D}" type="sibTrans" cxnId="{43D4840F-9864-477B-B334-0E57B43FF84D}">
      <dgm:prSet/>
      <dgm:spPr/>
      <dgm:t>
        <a:bodyPr/>
        <a:lstStyle/>
        <a:p>
          <a:endParaRPr lang="el-GR"/>
        </a:p>
      </dgm:t>
    </dgm:pt>
    <dgm:pt modelId="{FB63DEDC-F429-43E6-9339-69A14655DEDD}" type="pres">
      <dgm:prSet presAssocID="{967DE481-E49B-48AA-B3D1-A48B0DEB54D9}" presName="linear" presStyleCnt="0">
        <dgm:presLayoutVars>
          <dgm:animLvl val="lvl"/>
          <dgm:resizeHandles val="exact"/>
        </dgm:presLayoutVars>
      </dgm:prSet>
      <dgm:spPr/>
    </dgm:pt>
    <dgm:pt modelId="{EA390FDD-D410-4380-9365-07DA52D64838}" type="pres">
      <dgm:prSet presAssocID="{65257851-D7E0-40AF-84D7-6E1770C82446}" presName="parentText" presStyleLbl="node1" presStyleIdx="0" presStyleCnt="3">
        <dgm:presLayoutVars>
          <dgm:chMax val="0"/>
          <dgm:bulletEnabled val="1"/>
        </dgm:presLayoutVars>
      </dgm:prSet>
      <dgm:spPr/>
    </dgm:pt>
    <dgm:pt modelId="{0D14AE32-4F8D-45EF-BBB1-8ACD11657946}" type="pres">
      <dgm:prSet presAssocID="{499D1A2C-C0B2-4F67-8673-9DCD10358DAC}" presName="spacer" presStyleCnt="0"/>
      <dgm:spPr/>
    </dgm:pt>
    <dgm:pt modelId="{7BE10CB9-EE96-4941-995A-537534018F5D}" type="pres">
      <dgm:prSet presAssocID="{878EFFF4-914B-4693-A2EF-886047386D21}" presName="parentText" presStyleLbl="node1" presStyleIdx="1" presStyleCnt="3">
        <dgm:presLayoutVars>
          <dgm:chMax val="0"/>
          <dgm:bulletEnabled val="1"/>
        </dgm:presLayoutVars>
      </dgm:prSet>
      <dgm:spPr/>
    </dgm:pt>
    <dgm:pt modelId="{931712AE-EA96-4CFA-9686-30B90FAD4BB9}" type="pres">
      <dgm:prSet presAssocID="{EC0F7345-01FE-4AE7-8440-19C60A7C8C60}" presName="spacer" presStyleCnt="0"/>
      <dgm:spPr/>
    </dgm:pt>
    <dgm:pt modelId="{C1CA06CE-C0D0-4177-A57D-53B7D95CD20A}" type="pres">
      <dgm:prSet presAssocID="{CDDFE27A-5E39-46BC-AB86-6C69BEF18AA0}" presName="parentText" presStyleLbl="node1" presStyleIdx="2" presStyleCnt="3">
        <dgm:presLayoutVars>
          <dgm:chMax val="0"/>
          <dgm:bulletEnabled val="1"/>
        </dgm:presLayoutVars>
      </dgm:prSet>
      <dgm:spPr/>
    </dgm:pt>
  </dgm:ptLst>
  <dgm:cxnLst>
    <dgm:cxn modelId="{43D4840F-9864-477B-B334-0E57B43FF84D}" srcId="{967DE481-E49B-48AA-B3D1-A48B0DEB54D9}" destId="{CDDFE27A-5E39-46BC-AB86-6C69BEF18AA0}" srcOrd="2" destOrd="0" parTransId="{03AD3623-01DB-4696-AD07-EAB280E67CA1}" sibTransId="{19219302-886F-4267-8FED-D79C797DB78D}"/>
    <dgm:cxn modelId="{2DDC9B17-BE45-4F44-AC66-34AAA44D5CE5}" srcId="{967DE481-E49B-48AA-B3D1-A48B0DEB54D9}" destId="{65257851-D7E0-40AF-84D7-6E1770C82446}" srcOrd="0" destOrd="0" parTransId="{820F27F0-BEE7-45F3-8C54-A0AC3C9D855B}" sibTransId="{499D1A2C-C0B2-4F67-8673-9DCD10358DAC}"/>
    <dgm:cxn modelId="{5D2E545D-975D-4033-9187-4123D663157B}" type="presOf" srcId="{65257851-D7E0-40AF-84D7-6E1770C82446}" destId="{EA390FDD-D410-4380-9365-07DA52D64838}" srcOrd="0" destOrd="0" presId="urn:microsoft.com/office/officeart/2005/8/layout/vList2"/>
    <dgm:cxn modelId="{BD001655-62E8-4440-BC04-BEA743AF01EB}" type="presOf" srcId="{967DE481-E49B-48AA-B3D1-A48B0DEB54D9}" destId="{FB63DEDC-F429-43E6-9339-69A14655DEDD}" srcOrd="0" destOrd="0" presId="urn:microsoft.com/office/officeart/2005/8/layout/vList2"/>
    <dgm:cxn modelId="{EA6BEF78-E2D2-4CFB-BA4A-493BF485ABB7}" srcId="{967DE481-E49B-48AA-B3D1-A48B0DEB54D9}" destId="{878EFFF4-914B-4693-A2EF-886047386D21}" srcOrd="1" destOrd="0" parTransId="{98F3B344-7045-4A84-8384-3D5925E3E5F3}" sibTransId="{EC0F7345-01FE-4AE7-8440-19C60A7C8C60}"/>
    <dgm:cxn modelId="{C8D7AF7D-99A7-4611-9ACD-C64DC7CB109A}" type="presOf" srcId="{878EFFF4-914B-4693-A2EF-886047386D21}" destId="{7BE10CB9-EE96-4941-995A-537534018F5D}" srcOrd="0" destOrd="0" presId="urn:microsoft.com/office/officeart/2005/8/layout/vList2"/>
    <dgm:cxn modelId="{7CBB39CB-86D6-415A-B653-773B124DA9AD}" type="presOf" srcId="{CDDFE27A-5E39-46BC-AB86-6C69BEF18AA0}" destId="{C1CA06CE-C0D0-4177-A57D-53B7D95CD20A}" srcOrd="0" destOrd="0" presId="urn:microsoft.com/office/officeart/2005/8/layout/vList2"/>
    <dgm:cxn modelId="{C39C609A-163A-44AF-8D32-2218F8BCAFDF}" type="presParOf" srcId="{FB63DEDC-F429-43E6-9339-69A14655DEDD}" destId="{EA390FDD-D410-4380-9365-07DA52D64838}" srcOrd="0" destOrd="0" presId="urn:microsoft.com/office/officeart/2005/8/layout/vList2"/>
    <dgm:cxn modelId="{F304D035-BDAB-4AE0-AC17-8C734305F0DB}" type="presParOf" srcId="{FB63DEDC-F429-43E6-9339-69A14655DEDD}" destId="{0D14AE32-4F8D-45EF-BBB1-8ACD11657946}" srcOrd="1" destOrd="0" presId="urn:microsoft.com/office/officeart/2005/8/layout/vList2"/>
    <dgm:cxn modelId="{7EAFB89E-C9B1-4706-9689-679B294C6584}" type="presParOf" srcId="{FB63DEDC-F429-43E6-9339-69A14655DEDD}" destId="{7BE10CB9-EE96-4941-995A-537534018F5D}" srcOrd="2" destOrd="0" presId="urn:microsoft.com/office/officeart/2005/8/layout/vList2"/>
    <dgm:cxn modelId="{A76D88D4-3875-4EE2-8DA6-B89433C6F6A7}" type="presParOf" srcId="{FB63DEDC-F429-43E6-9339-69A14655DEDD}" destId="{931712AE-EA96-4CFA-9686-30B90FAD4BB9}" srcOrd="3" destOrd="0" presId="urn:microsoft.com/office/officeart/2005/8/layout/vList2"/>
    <dgm:cxn modelId="{2D914BFC-1BC0-48BF-8DA5-87DA6F5681B0}" type="presParOf" srcId="{FB63DEDC-F429-43E6-9339-69A14655DEDD}" destId="{C1CA06CE-C0D0-4177-A57D-53B7D95CD20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AEEDDD-D374-4C65-93A5-F297FCE4D256}" type="doc">
      <dgm:prSet loTypeId="urn:microsoft.com/office/officeart/2005/8/layout/vList2" loCatId="list" qsTypeId="urn:microsoft.com/office/officeart/2005/8/quickstyle/3d2" qsCatId="3D" csTypeId="urn:microsoft.com/office/officeart/2005/8/colors/accent1_2" csCatId="accent1"/>
      <dgm:spPr/>
      <dgm:t>
        <a:bodyPr/>
        <a:lstStyle/>
        <a:p>
          <a:endParaRPr lang="el-GR"/>
        </a:p>
      </dgm:t>
    </dgm:pt>
    <dgm:pt modelId="{CF186A4A-C120-40F7-A552-12DA5054B004}">
      <dgm:prSet custT="1"/>
      <dgm:spPr/>
      <dgm:t>
        <a:bodyPr/>
        <a:lstStyle/>
        <a:p>
          <a:r>
            <a:rPr lang="el-GR" sz="1600" dirty="0"/>
            <a:t>Οι μέθοδοι </a:t>
          </a:r>
          <a:r>
            <a:rPr lang="el-GR" sz="1600" dirty="0" err="1"/>
            <a:t>ενζυματικής</a:t>
          </a:r>
          <a:r>
            <a:rPr lang="el-GR" sz="1600" dirty="0"/>
            <a:t> υδρόλυσης πρωτεϊνών χρησιμοποιούνται εκτενώς για την ανάκτηση του κλάσματος πρωτεΐνης των αποβλήτων από κέλυφος καραβίδας και το </a:t>
          </a:r>
          <a:r>
            <a:rPr lang="el-GR" sz="1600" dirty="0" err="1"/>
            <a:t>ληφθέν</a:t>
          </a:r>
          <a:r>
            <a:rPr lang="el-GR" sz="1600" dirty="0"/>
            <a:t> προϊόν υδρόλυσης περιείχε βιοενεργά πεπτίδια, τα οποία μπορούν να χρησιμοποιηθούν ως φαρμακολογικά εργαλεία ή τροφές υδατοκαλλιέργειας (</a:t>
          </a:r>
          <a:r>
            <a:rPr lang="el-GR" sz="1600" dirty="0" err="1"/>
            <a:t>Oliveira</a:t>
          </a:r>
          <a:r>
            <a:rPr lang="el-GR" sz="1600" dirty="0"/>
            <a:t> </a:t>
          </a:r>
          <a:r>
            <a:rPr lang="el-GR" sz="1600" dirty="0" err="1"/>
            <a:t>Cavalheiro</a:t>
          </a:r>
          <a:r>
            <a:rPr lang="el-GR" sz="1600" dirty="0"/>
            <a:t> </a:t>
          </a:r>
          <a:r>
            <a:rPr lang="el-GR" sz="1600" dirty="0" err="1"/>
            <a:t>et</a:t>
          </a:r>
          <a:r>
            <a:rPr lang="el-GR" sz="1600" dirty="0"/>
            <a:t> </a:t>
          </a:r>
          <a:r>
            <a:rPr lang="el-GR" sz="1600" dirty="0" err="1"/>
            <a:t>al</a:t>
          </a:r>
          <a:r>
            <a:rPr lang="el-GR" sz="1600" dirty="0"/>
            <a:t>., 2007· </a:t>
          </a:r>
          <a:r>
            <a:rPr lang="el-GR" sz="1600" dirty="0" err="1"/>
            <a:t>Cheung</a:t>
          </a:r>
          <a:r>
            <a:rPr lang="el-GR" sz="1600" dirty="0"/>
            <a:t> και </a:t>
          </a:r>
          <a:r>
            <a:rPr lang="el-GR" sz="1600" dirty="0" err="1"/>
            <a:t>Li-Chan</a:t>
          </a:r>
          <a:r>
            <a:rPr lang="el-GR" sz="1600" dirty="0"/>
            <a:t>, 2010). </a:t>
          </a:r>
        </a:p>
      </dgm:t>
    </dgm:pt>
    <dgm:pt modelId="{012EC2FC-616F-4323-968F-BFADBAC32BA3}" type="parTrans" cxnId="{9F135FC5-BD94-40B2-9BF8-6C19AC46A94E}">
      <dgm:prSet/>
      <dgm:spPr/>
      <dgm:t>
        <a:bodyPr/>
        <a:lstStyle/>
        <a:p>
          <a:endParaRPr lang="el-GR" sz="2000"/>
        </a:p>
      </dgm:t>
    </dgm:pt>
    <dgm:pt modelId="{EA25B8D7-4FF6-4455-8F74-DB4FAB8B3194}" type="sibTrans" cxnId="{9F135FC5-BD94-40B2-9BF8-6C19AC46A94E}">
      <dgm:prSet/>
      <dgm:spPr/>
      <dgm:t>
        <a:bodyPr/>
        <a:lstStyle/>
        <a:p>
          <a:endParaRPr lang="el-GR" sz="2000"/>
        </a:p>
      </dgm:t>
    </dgm:pt>
    <dgm:pt modelId="{C0E23B4A-C115-433E-B516-886BC01613EE}">
      <dgm:prSet custT="1"/>
      <dgm:spPr/>
      <dgm:t>
        <a:bodyPr/>
        <a:lstStyle/>
        <a:p>
          <a:r>
            <a:rPr lang="el-GR" sz="1600"/>
            <a:t>Οι Gildberg και Stenberg (2001) χρησιμοποίησαν εμπορικά διαθέσιμη πρωτεάση (Alcalase) για να υδρολύσουν τα απόβλητα γαρίδας και ελήφθη ένα προϊόν υδρόλυσης πρωτεΐνης με υψηλή περιεκτικότητα σε βασικά αμινοξέα. Εκτός από τις προσθετικές μεθόδους ενζυματικής υδρόλυσης, πολλά εγγενή υδρολυτικά ένζυμα (πρωτεάσες και λιπάσες) βρέθηκαν στα απόβλητα της καραβίδας. Τέτοια ένζυμα θα υδρολύσουν τους ιστούς αυθόρμητα υπό ορισμένες συνθήκες, και αυτό το φαινόμενο ονομάζεται «αυτόλυση» (Bezerra et al., 2008). Αν και η αυτόλυση των αποβλήτων καραβίδας απέφυγε την προσθήκη ακριβών ενζύμων, η φυσική αυτόλυση ήταν αναποτελεσματική και η διαδικασία αντίδρασης ήταν αργή. </a:t>
          </a:r>
        </a:p>
      </dgm:t>
    </dgm:pt>
    <dgm:pt modelId="{574AA450-3D60-421F-A7E2-577CD1995F0A}" type="parTrans" cxnId="{A53B9671-12BC-4056-B033-81CBCBF8E4BB}">
      <dgm:prSet/>
      <dgm:spPr/>
      <dgm:t>
        <a:bodyPr/>
        <a:lstStyle/>
        <a:p>
          <a:endParaRPr lang="el-GR" sz="2000"/>
        </a:p>
      </dgm:t>
    </dgm:pt>
    <dgm:pt modelId="{377AF8FB-4CFF-48E3-9A9D-2170D486E838}" type="sibTrans" cxnId="{A53B9671-12BC-4056-B033-81CBCBF8E4BB}">
      <dgm:prSet/>
      <dgm:spPr/>
      <dgm:t>
        <a:bodyPr/>
        <a:lstStyle/>
        <a:p>
          <a:endParaRPr lang="el-GR" sz="2000"/>
        </a:p>
      </dgm:t>
    </dgm:pt>
    <dgm:pt modelId="{B97F21E5-F3EE-438E-AB6B-DBD4C33FD675}">
      <dgm:prSet custT="1"/>
      <dgm:spPr/>
      <dgm:t>
        <a:bodyPr/>
        <a:lstStyle/>
        <a:p>
          <a:r>
            <a:rPr lang="el-GR" sz="1600"/>
            <a:t>Οι Cao et al. (2014) διαπίστωσαν ότι τα ενεργοποιημένα ενδογενή ένζυμα από βιολογικά υλικά από την υπεριώδη ακτινοβολία μπορούν να επιταχύνουν την αυτόλυση των απορριμμάτων γαρίδας και να βελτιώσουν την ανάκτηση πρωτεϊνών από τα απόβλητα γαρίδας. Ωστόσο, ο μηχανισμός ενεργοποίησης των ενδογενών ενζύμων με επεξεργασία με υπεριώδη ακτινοβολία δεν έχει διερευνηθεί και απαιτείται περαιτέρω έρευνα για τη βελτιστοποίηση της τεχνολογίας αυτόλυσης και την αποτελεσματική εξαγωγή χρήσιμων συστατικών στις γαρίδες.</a:t>
          </a:r>
        </a:p>
      </dgm:t>
    </dgm:pt>
    <dgm:pt modelId="{25FDCBAB-1E8D-40BD-948E-1FF5BEC1C9A3}" type="parTrans" cxnId="{E3EF10EF-1D2F-431B-9000-42E32669F319}">
      <dgm:prSet/>
      <dgm:spPr/>
      <dgm:t>
        <a:bodyPr/>
        <a:lstStyle/>
        <a:p>
          <a:endParaRPr lang="el-GR" sz="2000"/>
        </a:p>
      </dgm:t>
    </dgm:pt>
    <dgm:pt modelId="{E12BF7FB-AD38-41F7-A714-0EA3380DF167}" type="sibTrans" cxnId="{E3EF10EF-1D2F-431B-9000-42E32669F319}">
      <dgm:prSet/>
      <dgm:spPr/>
      <dgm:t>
        <a:bodyPr/>
        <a:lstStyle/>
        <a:p>
          <a:endParaRPr lang="el-GR" sz="2000"/>
        </a:p>
      </dgm:t>
    </dgm:pt>
    <dgm:pt modelId="{C75F7A93-4FED-45C7-9277-B35ACF848F29}" type="pres">
      <dgm:prSet presAssocID="{FAAEEDDD-D374-4C65-93A5-F297FCE4D256}" presName="linear" presStyleCnt="0">
        <dgm:presLayoutVars>
          <dgm:animLvl val="lvl"/>
          <dgm:resizeHandles val="exact"/>
        </dgm:presLayoutVars>
      </dgm:prSet>
      <dgm:spPr/>
    </dgm:pt>
    <dgm:pt modelId="{49D717E6-97DE-4AD0-87B9-77FD87E14261}" type="pres">
      <dgm:prSet presAssocID="{CF186A4A-C120-40F7-A552-12DA5054B004}" presName="parentText" presStyleLbl="node1" presStyleIdx="0" presStyleCnt="3">
        <dgm:presLayoutVars>
          <dgm:chMax val="0"/>
          <dgm:bulletEnabled val="1"/>
        </dgm:presLayoutVars>
      </dgm:prSet>
      <dgm:spPr/>
    </dgm:pt>
    <dgm:pt modelId="{067AF2E7-B482-46BE-9B4E-EE88E6D37FE7}" type="pres">
      <dgm:prSet presAssocID="{EA25B8D7-4FF6-4455-8F74-DB4FAB8B3194}" presName="spacer" presStyleCnt="0"/>
      <dgm:spPr/>
    </dgm:pt>
    <dgm:pt modelId="{893275A6-0C69-4A8C-83F3-52A785F04AAF}" type="pres">
      <dgm:prSet presAssocID="{C0E23B4A-C115-433E-B516-886BC01613EE}" presName="parentText" presStyleLbl="node1" presStyleIdx="1" presStyleCnt="3">
        <dgm:presLayoutVars>
          <dgm:chMax val="0"/>
          <dgm:bulletEnabled val="1"/>
        </dgm:presLayoutVars>
      </dgm:prSet>
      <dgm:spPr/>
    </dgm:pt>
    <dgm:pt modelId="{D2CEE87B-2114-401D-8B00-CFBEA8AA998B}" type="pres">
      <dgm:prSet presAssocID="{377AF8FB-4CFF-48E3-9A9D-2170D486E838}" presName="spacer" presStyleCnt="0"/>
      <dgm:spPr/>
    </dgm:pt>
    <dgm:pt modelId="{B61AC007-6B55-423E-A85D-8B1AA2F42EE4}" type="pres">
      <dgm:prSet presAssocID="{B97F21E5-F3EE-438E-AB6B-DBD4C33FD675}" presName="parentText" presStyleLbl="node1" presStyleIdx="2" presStyleCnt="3">
        <dgm:presLayoutVars>
          <dgm:chMax val="0"/>
          <dgm:bulletEnabled val="1"/>
        </dgm:presLayoutVars>
      </dgm:prSet>
      <dgm:spPr/>
    </dgm:pt>
  </dgm:ptLst>
  <dgm:cxnLst>
    <dgm:cxn modelId="{A03DDD3D-685E-4981-BAEF-8EA5909F7B3A}" type="presOf" srcId="{B97F21E5-F3EE-438E-AB6B-DBD4C33FD675}" destId="{B61AC007-6B55-423E-A85D-8B1AA2F42EE4}" srcOrd="0" destOrd="0" presId="urn:microsoft.com/office/officeart/2005/8/layout/vList2"/>
    <dgm:cxn modelId="{A53B9671-12BC-4056-B033-81CBCBF8E4BB}" srcId="{FAAEEDDD-D374-4C65-93A5-F297FCE4D256}" destId="{C0E23B4A-C115-433E-B516-886BC01613EE}" srcOrd="1" destOrd="0" parTransId="{574AA450-3D60-421F-A7E2-577CD1995F0A}" sibTransId="{377AF8FB-4CFF-48E3-9A9D-2170D486E838}"/>
    <dgm:cxn modelId="{BB181589-9D25-4367-8956-4D09D2A51BDF}" type="presOf" srcId="{CF186A4A-C120-40F7-A552-12DA5054B004}" destId="{49D717E6-97DE-4AD0-87B9-77FD87E14261}" srcOrd="0" destOrd="0" presId="urn:microsoft.com/office/officeart/2005/8/layout/vList2"/>
    <dgm:cxn modelId="{5B10F1B6-AB93-4F18-8714-128B34BFD604}" type="presOf" srcId="{FAAEEDDD-D374-4C65-93A5-F297FCE4D256}" destId="{C75F7A93-4FED-45C7-9277-B35ACF848F29}" srcOrd="0" destOrd="0" presId="urn:microsoft.com/office/officeart/2005/8/layout/vList2"/>
    <dgm:cxn modelId="{9F135FC5-BD94-40B2-9BF8-6C19AC46A94E}" srcId="{FAAEEDDD-D374-4C65-93A5-F297FCE4D256}" destId="{CF186A4A-C120-40F7-A552-12DA5054B004}" srcOrd="0" destOrd="0" parTransId="{012EC2FC-616F-4323-968F-BFADBAC32BA3}" sibTransId="{EA25B8D7-4FF6-4455-8F74-DB4FAB8B3194}"/>
    <dgm:cxn modelId="{B5CA3BD9-2BB6-4FBC-B856-91569E3388C5}" type="presOf" srcId="{C0E23B4A-C115-433E-B516-886BC01613EE}" destId="{893275A6-0C69-4A8C-83F3-52A785F04AAF}" srcOrd="0" destOrd="0" presId="urn:microsoft.com/office/officeart/2005/8/layout/vList2"/>
    <dgm:cxn modelId="{E3EF10EF-1D2F-431B-9000-42E32669F319}" srcId="{FAAEEDDD-D374-4C65-93A5-F297FCE4D256}" destId="{B97F21E5-F3EE-438E-AB6B-DBD4C33FD675}" srcOrd="2" destOrd="0" parTransId="{25FDCBAB-1E8D-40BD-948E-1FF5BEC1C9A3}" sibTransId="{E12BF7FB-AD38-41F7-A714-0EA3380DF167}"/>
    <dgm:cxn modelId="{F51F11D8-B947-4DBF-8D26-359C1BDB06D9}" type="presParOf" srcId="{C75F7A93-4FED-45C7-9277-B35ACF848F29}" destId="{49D717E6-97DE-4AD0-87B9-77FD87E14261}" srcOrd="0" destOrd="0" presId="urn:microsoft.com/office/officeart/2005/8/layout/vList2"/>
    <dgm:cxn modelId="{0B4E9454-D060-4E87-AE50-5E6CB1FE3094}" type="presParOf" srcId="{C75F7A93-4FED-45C7-9277-B35ACF848F29}" destId="{067AF2E7-B482-46BE-9B4E-EE88E6D37FE7}" srcOrd="1" destOrd="0" presId="urn:microsoft.com/office/officeart/2005/8/layout/vList2"/>
    <dgm:cxn modelId="{F329A5D1-993A-4B11-84D5-F25531A1D0A5}" type="presParOf" srcId="{C75F7A93-4FED-45C7-9277-B35ACF848F29}" destId="{893275A6-0C69-4A8C-83F3-52A785F04AAF}" srcOrd="2" destOrd="0" presId="urn:microsoft.com/office/officeart/2005/8/layout/vList2"/>
    <dgm:cxn modelId="{D76226A0-BEE5-458E-AB5A-5FDFADB83715}" type="presParOf" srcId="{C75F7A93-4FED-45C7-9277-B35ACF848F29}" destId="{D2CEE87B-2114-401D-8B00-CFBEA8AA998B}" srcOrd="3" destOrd="0" presId="urn:microsoft.com/office/officeart/2005/8/layout/vList2"/>
    <dgm:cxn modelId="{AA0DB063-0903-4DDD-A3BE-FECC7F572E61}" type="presParOf" srcId="{C75F7A93-4FED-45C7-9277-B35ACF848F29}" destId="{B61AC007-6B55-423E-A85D-8B1AA2F42EE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434777-8C8F-420C-8258-86A4333D6D65}" type="doc">
      <dgm:prSet loTypeId="urn:microsoft.com/office/officeart/2005/8/layout/vList2" loCatId="list" qsTypeId="urn:microsoft.com/office/officeart/2005/8/quickstyle/3d1" qsCatId="3D" csTypeId="urn:microsoft.com/office/officeart/2005/8/colors/accent1_2" csCatId="accent1"/>
      <dgm:spPr/>
      <dgm:t>
        <a:bodyPr/>
        <a:lstStyle/>
        <a:p>
          <a:endParaRPr lang="el-GR"/>
        </a:p>
      </dgm:t>
    </dgm:pt>
    <dgm:pt modelId="{FED7F89F-D880-4402-B518-669C3664B83F}">
      <dgm:prSet/>
      <dgm:spPr/>
      <dgm:t>
        <a:bodyPr/>
        <a:lstStyle/>
        <a:p>
          <a:r>
            <a:rPr lang="el-GR" b="0" i="0"/>
            <a:t>Η ασταξανθίνη είναι το κύριο και πιο πολύτιμο καροτενοειδές στα κελύφη των καραβίδων. Έχει εφαρμοστεί στη βιομηχανία καλλυντικών και τροφίμων και έχει τη δυνατότητα να είναι αντικαρκινικός παράγοντας (de Holanda and Netto, 2006; Benhabiles et al., 2012). Διάφορες μέθοδοι, όπως μια ενζυματική διαδικασία, η διαδικασία ζύμωσης και η χημική εκχύλιση, έχουν προταθεί για την εξαγωγή της ασταξανθίνης από τα κελύφη της καραβίδας (Armenta-López et al., 2002; Sachindra and Mahendrakar, 2005; Sachindra et al., 2006; Sachindraet; al., 2007).</a:t>
          </a:r>
          <a:endParaRPr lang="el-GR"/>
        </a:p>
      </dgm:t>
    </dgm:pt>
    <dgm:pt modelId="{81CDFB0A-4517-4696-A98E-DAECC77F324C}" type="parTrans" cxnId="{7A4ECADF-32B3-4B7A-8128-8DB04DC62063}">
      <dgm:prSet/>
      <dgm:spPr/>
      <dgm:t>
        <a:bodyPr/>
        <a:lstStyle/>
        <a:p>
          <a:endParaRPr lang="el-GR"/>
        </a:p>
      </dgm:t>
    </dgm:pt>
    <dgm:pt modelId="{3B7FDEA4-3303-45D1-B363-EE36DAA07E87}" type="sibTrans" cxnId="{7A4ECADF-32B3-4B7A-8128-8DB04DC62063}">
      <dgm:prSet/>
      <dgm:spPr/>
      <dgm:t>
        <a:bodyPr/>
        <a:lstStyle/>
        <a:p>
          <a:endParaRPr lang="el-GR"/>
        </a:p>
      </dgm:t>
    </dgm:pt>
    <dgm:pt modelId="{B614C15C-D16B-41ED-BBCB-965D20BE4BCD}">
      <dgm:prSet/>
      <dgm:spPr/>
      <dgm:t>
        <a:bodyPr/>
        <a:lstStyle/>
        <a:p>
          <a:r>
            <a:rPr lang="el-GR" b="0" i="0"/>
            <a:t>Για παράδειγμα, οι Handayani et al. (2008) εξήγαγε την ασταξανθίνη από τα απόβλητα γαρίδας μέσω φοινικέλαιου. Σε σύγκριση με τους συμβατικούς οργανικούς διαλύτες, το ιοντικό υγρό μπορεί να βελτιώσει τις αποδόσεις εκχύλισης βιοδραστικών ενώσεων και να ανακουφίσει την περιβαλλοντική ρύπανση. </a:t>
          </a:r>
          <a:endParaRPr lang="el-GR"/>
        </a:p>
      </dgm:t>
    </dgm:pt>
    <dgm:pt modelId="{27419D1B-6724-4DC7-BA90-1D20E9DBADEB}" type="parTrans" cxnId="{76E09786-D0E5-4F54-8871-CCE47B73622B}">
      <dgm:prSet/>
      <dgm:spPr/>
      <dgm:t>
        <a:bodyPr/>
        <a:lstStyle/>
        <a:p>
          <a:endParaRPr lang="el-GR"/>
        </a:p>
      </dgm:t>
    </dgm:pt>
    <dgm:pt modelId="{C961FCB9-0BCC-4855-8E9F-5741EB29053E}" type="sibTrans" cxnId="{76E09786-D0E5-4F54-8871-CCE47B73622B}">
      <dgm:prSet/>
      <dgm:spPr/>
      <dgm:t>
        <a:bodyPr/>
        <a:lstStyle/>
        <a:p>
          <a:endParaRPr lang="el-GR"/>
        </a:p>
      </dgm:t>
    </dgm:pt>
    <dgm:pt modelId="{BD4417D6-779B-47E8-9104-1C8E539787D4}">
      <dgm:prSet/>
      <dgm:spPr/>
      <dgm:t>
        <a:bodyPr/>
        <a:lstStyle/>
        <a:p>
          <a:r>
            <a:rPr lang="el-GR" b="0" i="0"/>
            <a:t>Οι Bi et al. (2010) χρησιμοποίησαν ιοντικό υγρό για την εξαγωγή ασταξανθίνης από υπολείμματα γαρίδας και η ποσότητα της εκχυλισμένης ασταξανθίνης ήταν διπλάσια από εκείνη της συμβατικής μεθόδου υπό βελτιστοποιημένες συνθήκες εκχύλισης. Πρόσφατα, οι Irna et al. (2018) ανέπτυξε μια μέθοδο επεξεργασίας υψηλής πίεσης για την εκχύλιση ασταξανθίνης από κελύφη γαρίδας, η οποία αύξησε την απόδοση ασταξανθίνης από 29 μg/g (αποξηραμένο βάρος) σε 60 μg/g σε σύγκριση με τη χημική εκχύλιση.</a:t>
          </a:r>
          <a:endParaRPr lang="el-GR"/>
        </a:p>
      </dgm:t>
    </dgm:pt>
    <dgm:pt modelId="{418FF92A-D33A-4ED0-8947-1194ECEF6B5C}" type="parTrans" cxnId="{6C43A429-FD7D-45BE-8EB2-AB2AFEC60528}">
      <dgm:prSet/>
      <dgm:spPr/>
      <dgm:t>
        <a:bodyPr/>
        <a:lstStyle/>
        <a:p>
          <a:endParaRPr lang="el-GR"/>
        </a:p>
      </dgm:t>
    </dgm:pt>
    <dgm:pt modelId="{ECA8E2A2-C8BD-4076-97E6-4500F8888F88}" type="sibTrans" cxnId="{6C43A429-FD7D-45BE-8EB2-AB2AFEC60528}">
      <dgm:prSet/>
      <dgm:spPr/>
      <dgm:t>
        <a:bodyPr/>
        <a:lstStyle/>
        <a:p>
          <a:endParaRPr lang="el-GR"/>
        </a:p>
      </dgm:t>
    </dgm:pt>
    <dgm:pt modelId="{F3749938-F45B-4F0F-9B80-CDF01011648E}" type="pres">
      <dgm:prSet presAssocID="{00434777-8C8F-420C-8258-86A4333D6D65}" presName="linear" presStyleCnt="0">
        <dgm:presLayoutVars>
          <dgm:animLvl val="lvl"/>
          <dgm:resizeHandles val="exact"/>
        </dgm:presLayoutVars>
      </dgm:prSet>
      <dgm:spPr/>
    </dgm:pt>
    <dgm:pt modelId="{33F10B4F-6A00-4AB5-8E52-3C244DE8077A}" type="pres">
      <dgm:prSet presAssocID="{FED7F89F-D880-4402-B518-669C3664B83F}" presName="parentText" presStyleLbl="node1" presStyleIdx="0" presStyleCnt="3">
        <dgm:presLayoutVars>
          <dgm:chMax val="0"/>
          <dgm:bulletEnabled val="1"/>
        </dgm:presLayoutVars>
      </dgm:prSet>
      <dgm:spPr/>
    </dgm:pt>
    <dgm:pt modelId="{47E2A21E-C343-4F27-A211-E8BC3DA18CB9}" type="pres">
      <dgm:prSet presAssocID="{3B7FDEA4-3303-45D1-B363-EE36DAA07E87}" presName="spacer" presStyleCnt="0"/>
      <dgm:spPr/>
    </dgm:pt>
    <dgm:pt modelId="{CADD0656-0E1F-4DF5-87BF-C43DBCC4FD0B}" type="pres">
      <dgm:prSet presAssocID="{B614C15C-D16B-41ED-BBCB-965D20BE4BCD}" presName="parentText" presStyleLbl="node1" presStyleIdx="1" presStyleCnt="3">
        <dgm:presLayoutVars>
          <dgm:chMax val="0"/>
          <dgm:bulletEnabled val="1"/>
        </dgm:presLayoutVars>
      </dgm:prSet>
      <dgm:spPr/>
    </dgm:pt>
    <dgm:pt modelId="{5E3C731D-BC11-433A-BB0B-F8158C7EEE60}" type="pres">
      <dgm:prSet presAssocID="{C961FCB9-0BCC-4855-8E9F-5741EB29053E}" presName="spacer" presStyleCnt="0"/>
      <dgm:spPr/>
    </dgm:pt>
    <dgm:pt modelId="{1304CDA0-F8B5-48B0-A608-FC9B2FF8968F}" type="pres">
      <dgm:prSet presAssocID="{BD4417D6-779B-47E8-9104-1C8E539787D4}" presName="parentText" presStyleLbl="node1" presStyleIdx="2" presStyleCnt="3">
        <dgm:presLayoutVars>
          <dgm:chMax val="0"/>
          <dgm:bulletEnabled val="1"/>
        </dgm:presLayoutVars>
      </dgm:prSet>
      <dgm:spPr/>
    </dgm:pt>
  </dgm:ptLst>
  <dgm:cxnLst>
    <dgm:cxn modelId="{6C43A429-FD7D-45BE-8EB2-AB2AFEC60528}" srcId="{00434777-8C8F-420C-8258-86A4333D6D65}" destId="{BD4417D6-779B-47E8-9104-1C8E539787D4}" srcOrd="2" destOrd="0" parTransId="{418FF92A-D33A-4ED0-8947-1194ECEF6B5C}" sibTransId="{ECA8E2A2-C8BD-4076-97E6-4500F8888F88}"/>
    <dgm:cxn modelId="{C9525434-C987-45CD-B42E-5E5F46463B07}" type="presOf" srcId="{FED7F89F-D880-4402-B518-669C3664B83F}" destId="{33F10B4F-6A00-4AB5-8E52-3C244DE8077A}" srcOrd="0" destOrd="0" presId="urn:microsoft.com/office/officeart/2005/8/layout/vList2"/>
    <dgm:cxn modelId="{76E09786-D0E5-4F54-8871-CCE47B73622B}" srcId="{00434777-8C8F-420C-8258-86A4333D6D65}" destId="{B614C15C-D16B-41ED-BBCB-965D20BE4BCD}" srcOrd="1" destOrd="0" parTransId="{27419D1B-6724-4DC7-BA90-1D20E9DBADEB}" sibTransId="{C961FCB9-0BCC-4855-8E9F-5741EB29053E}"/>
    <dgm:cxn modelId="{BAA40F9D-B3CE-4BE1-9CC7-5FECD71D70B1}" type="presOf" srcId="{B614C15C-D16B-41ED-BBCB-965D20BE4BCD}" destId="{CADD0656-0E1F-4DF5-87BF-C43DBCC4FD0B}" srcOrd="0" destOrd="0" presId="urn:microsoft.com/office/officeart/2005/8/layout/vList2"/>
    <dgm:cxn modelId="{31AA44B9-F35F-4143-B910-7242E66CD97A}" type="presOf" srcId="{00434777-8C8F-420C-8258-86A4333D6D65}" destId="{F3749938-F45B-4F0F-9B80-CDF01011648E}" srcOrd="0" destOrd="0" presId="urn:microsoft.com/office/officeart/2005/8/layout/vList2"/>
    <dgm:cxn modelId="{7A4ECADF-32B3-4B7A-8128-8DB04DC62063}" srcId="{00434777-8C8F-420C-8258-86A4333D6D65}" destId="{FED7F89F-D880-4402-B518-669C3664B83F}" srcOrd="0" destOrd="0" parTransId="{81CDFB0A-4517-4696-A98E-DAECC77F324C}" sibTransId="{3B7FDEA4-3303-45D1-B363-EE36DAA07E87}"/>
    <dgm:cxn modelId="{0CA00DFD-99D3-4554-803B-A072D2F46F42}" type="presOf" srcId="{BD4417D6-779B-47E8-9104-1C8E539787D4}" destId="{1304CDA0-F8B5-48B0-A608-FC9B2FF8968F}" srcOrd="0" destOrd="0" presId="urn:microsoft.com/office/officeart/2005/8/layout/vList2"/>
    <dgm:cxn modelId="{BAB207B5-65BA-4E5B-AA8E-262D2EC26944}" type="presParOf" srcId="{F3749938-F45B-4F0F-9B80-CDF01011648E}" destId="{33F10B4F-6A00-4AB5-8E52-3C244DE8077A}" srcOrd="0" destOrd="0" presId="urn:microsoft.com/office/officeart/2005/8/layout/vList2"/>
    <dgm:cxn modelId="{8B0AAEEC-13A6-4F63-9006-36F80996EF2A}" type="presParOf" srcId="{F3749938-F45B-4F0F-9B80-CDF01011648E}" destId="{47E2A21E-C343-4F27-A211-E8BC3DA18CB9}" srcOrd="1" destOrd="0" presId="urn:microsoft.com/office/officeart/2005/8/layout/vList2"/>
    <dgm:cxn modelId="{DB11D518-3CB8-4ADC-BDED-B6683B83F42F}" type="presParOf" srcId="{F3749938-F45B-4F0F-9B80-CDF01011648E}" destId="{CADD0656-0E1F-4DF5-87BF-C43DBCC4FD0B}" srcOrd="2" destOrd="0" presId="urn:microsoft.com/office/officeart/2005/8/layout/vList2"/>
    <dgm:cxn modelId="{83C24717-5579-4AFA-A5D8-480DD9941383}" type="presParOf" srcId="{F3749938-F45B-4F0F-9B80-CDF01011648E}" destId="{5E3C731D-BC11-433A-BB0B-F8158C7EEE60}" srcOrd="3" destOrd="0" presId="urn:microsoft.com/office/officeart/2005/8/layout/vList2"/>
    <dgm:cxn modelId="{2FE053E1-6236-4E37-B6BD-74119356299B}" type="presParOf" srcId="{F3749938-F45B-4F0F-9B80-CDF01011648E}" destId="{1304CDA0-F8B5-48B0-A608-FC9B2FF8968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333D0C-9E65-43B2-82F2-760529099007}" type="doc">
      <dgm:prSet loTypeId="urn:microsoft.com/office/officeart/2005/8/layout/vList2" loCatId="list" qsTypeId="urn:microsoft.com/office/officeart/2005/8/quickstyle/3d1" qsCatId="3D" csTypeId="urn:microsoft.com/office/officeart/2005/8/colors/accent1_2" csCatId="accent1"/>
      <dgm:spPr/>
      <dgm:t>
        <a:bodyPr/>
        <a:lstStyle/>
        <a:p>
          <a:endParaRPr lang="el-GR"/>
        </a:p>
      </dgm:t>
    </dgm:pt>
    <dgm:pt modelId="{CC369DFB-7446-48AD-9CCB-C507795C60EB}">
      <dgm:prSet/>
      <dgm:spPr/>
      <dgm:t>
        <a:bodyPr/>
        <a:lstStyle/>
        <a:p>
          <a:r>
            <a:rPr lang="el-GR" b="0" i="0"/>
            <a:t>Παρά τις τεράστιες προσπάθειες που έχουν γίνει για την ανακύκλωση πολύτιμων χημικών ουσιών στα κοχύλια καραβίδας, αυτές οι τεχνικές ήταν δαπανηρές ή χρονοβόρες και η ποσότητα των απορριμμάτων από κοχύλια καραβίδας που ανακυκλώθηκαν από αυτές τις τεχνολογίες ήταν εξαιρετικά περιορισμένη. Ως εκ τούτου, η ανάπτυξη νέων, οικονομικών και εύκολων τεχνολογιών ήταν απαραίτητη για την αποτελεσματική ανακύκλωση των οστράκων καραβίδας. </a:t>
          </a:r>
          <a:endParaRPr lang="el-GR"/>
        </a:p>
      </dgm:t>
    </dgm:pt>
    <dgm:pt modelId="{928B975C-BBD8-4F41-815D-7ABFAE45BEE6}" type="parTrans" cxnId="{8CB04D21-CFD2-4C10-9199-E909A018E06C}">
      <dgm:prSet/>
      <dgm:spPr/>
      <dgm:t>
        <a:bodyPr/>
        <a:lstStyle/>
        <a:p>
          <a:endParaRPr lang="el-GR"/>
        </a:p>
      </dgm:t>
    </dgm:pt>
    <dgm:pt modelId="{12428F8C-9DEF-49D9-A223-6746C30A39FC}" type="sibTrans" cxnId="{8CB04D21-CFD2-4C10-9199-E909A018E06C}">
      <dgm:prSet/>
      <dgm:spPr/>
      <dgm:t>
        <a:bodyPr/>
        <a:lstStyle/>
        <a:p>
          <a:endParaRPr lang="el-GR"/>
        </a:p>
      </dgm:t>
    </dgm:pt>
    <dgm:pt modelId="{11A2FF06-9B29-4EE0-B016-7E6655CBFCC5}">
      <dgm:prSet/>
      <dgm:spPr/>
      <dgm:t>
        <a:bodyPr/>
        <a:lstStyle/>
        <a:p>
          <a:r>
            <a:rPr lang="el-GR" b="0" i="0"/>
            <a:t>Τα υλικά άνθρακα έχουν χρησιμοποιηθεί εκτενώς στην προσρόφηση, την κατάλυση και την αποθήκευση ενέργειας λόγω του μεγάλου μεγέθους πόρων, της μεγάλης επιφάνειας και της υψηλής αγωγιμότητας τους (Liang et al., 2008; Navalon et al., 2014). Η διαδικασία μετατροπής από κοχύλια καραβίδας σε υλικά άνθρακα ήταν απλή και μπορεί να χρησιμοποιηθεί για την απόρριψη μεγάλης ποσότητας απορριμμάτων από κοχύλια καραβίδας. Μέχρι σήμερα, απόβλητα από κοχύλια καραβίδας έχουν χρησιμοποιηθεί για την παρασκευή υλικών άνθρακα, όπως βιοάνθρακας πλούσιου σε ασβέστιο, πορώδης άνθρακας με πρόσμειξη αζώτου και κουκκίδες άνθρακα</a:t>
          </a:r>
          <a:endParaRPr lang="el-GR"/>
        </a:p>
      </dgm:t>
    </dgm:pt>
    <dgm:pt modelId="{2ED0D74A-DAD9-476E-813B-AEC2EA2800D3}" type="parTrans" cxnId="{FA4496D2-9D95-47EB-BCF1-4CA8912B212A}">
      <dgm:prSet/>
      <dgm:spPr/>
      <dgm:t>
        <a:bodyPr/>
        <a:lstStyle/>
        <a:p>
          <a:endParaRPr lang="el-GR"/>
        </a:p>
      </dgm:t>
    </dgm:pt>
    <dgm:pt modelId="{6EBB9B6A-8A6D-4276-85C5-D39CD22F2E50}" type="sibTrans" cxnId="{FA4496D2-9D95-47EB-BCF1-4CA8912B212A}">
      <dgm:prSet/>
      <dgm:spPr/>
      <dgm:t>
        <a:bodyPr/>
        <a:lstStyle/>
        <a:p>
          <a:endParaRPr lang="el-GR"/>
        </a:p>
      </dgm:t>
    </dgm:pt>
    <dgm:pt modelId="{095512AF-3986-4C02-9FF7-ABE31942BC8E}" type="pres">
      <dgm:prSet presAssocID="{BA333D0C-9E65-43B2-82F2-760529099007}" presName="linear" presStyleCnt="0">
        <dgm:presLayoutVars>
          <dgm:animLvl val="lvl"/>
          <dgm:resizeHandles val="exact"/>
        </dgm:presLayoutVars>
      </dgm:prSet>
      <dgm:spPr/>
    </dgm:pt>
    <dgm:pt modelId="{C64B1614-BD89-43BC-BCDF-E0923EC56868}" type="pres">
      <dgm:prSet presAssocID="{CC369DFB-7446-48AD-9CCB-C507795C60EB}" presName="parentText" presStyleLbl="node1" presStyleIdx="0" presStyleCnt="2">
        <dgm:presLayoutVars>
          <dgm:chMax val="0"/>
          <dgm:bulletEnabled val="1"/>
        </dgm:presLayoutVars>
      </dgm:prSet>
      <dgm:spPr/>
    </dgm:pt>
    <dgm:pt modelId="{8471A9E8-795D-4C0E-819D-D889C3DB388B}" type="pres">
      <dgm:prSet presAssocID="{12428F8C-9DEF-49D9-A223-6746C30A39FC}" presName="spacer" presStyleCnt="0"/>
      <dgm:spPr/>
    </dgm:pt>
    <dgm:pt modelId="{DB1BD5B8-E8A7-4BBD-A8A7-90B0D041E6B2}" type="pres">
      <dgm:prSet presAssocID="{11A2FF06-9B29-4EE0-B016-7E6655CBFCC5}" presName="parentText" presStyleLbl="node1" presStyleIdx="1" presStyleCnt="2">
        <dgm:presLayoutVars>
          <dgm:chMax val="0"/>
          <dgm:bulletEnabled val="1"/>
        </dgm:presLayoutVars>
      </dgm:prSet>
      <dgm:spPr/>
    </dgm:pt>
  </dgm:ptLst>
  <dgm:cxnLst>
    <dgm:cxn modelId="{9BC16B03-1647-4BB2-94F9-819B78901359}" type="presOf" srcId="{11A2FF06-9B29-4EE0-B016-7E6655CBFCC5}" destId="{DB1BD5B8-E8A7-4BBD-A8A7-90B0D041E6B2}" srcOrd="0" destOrd="0" presId="urn:microsoft.com/office/officeart/2005/8/layout/vList2"/>
    <dgm:cxn modelId="{22A3CC06-C13C-4E0E-842A-33438C308D27}" type="presOf" srcId="{BA333D0C-9E65-43B2-82F2-760529099007}" destId="{095512AF-3986-4C02-9FF7-ABE31942BC8E}" srcOrd="0" destOrd="0" presId="urn:microsoft.com/office/officeart/2005/8/layout/vList2"/>
    <dgm:cxn modelId="{8CB04D21-CFD2-4C10-9199-E909A018E06C}" srcId="{BA333D0C-9E65-43B2-82F2-760529099007}" destId="{CC369DFB-7446-48AD-9CCB-C507795C60EB}" srcOrd="0" destOrd="0" parTransId="{928B975C-BBD8-4F41-815D-7ABFAE45BEE6}" sibTransId="{12428F8C-9DEF-49D9-A223-6746C30A39FC}"/>
    <dgm:cxn modelId="{A105012D-361B-42C9-9AE2-763B738FF44C}" type="presOf" srcId="{CC369DFB-7446-48AD-9CCB-C507795C60EB}" destId="{C64B1614-BD89-43BC-BCDF-E0923EC56868}" srcOrd="0" destOrd="0" presId="urn:microsoft.com/office/officeart/2005/8/layout/vList2"/>
    <dgm:cxn modelId="{FA4496D2-9D95-47EB-BCF1-4CA8912B212A}" srcId="{BA333D0C-9E65-43B2-82F2-760529099007}" destId="{11A2FF06-9B29-4EE0-B016-7E6655CBFCC5}" srcOrd="1" destOrd="0" parTransId="{2ED0D74A-DAD9-476E-813B-AEC2EA2800D3}" sibTransId="{6EBB9B6A-8A6D-4276-85C5-D39CD22F2E50}"/>
    <dgm:cxn modelId="{5379DBCA-E684-4361-8F12-4AEBCD5D3641}" type="presParOf" srcId="{095512AF-3986-4C02-9FF7-ABE31942BC8E}" destId="{C64B1614-BD89-43BC-BCDF-E0923EC56868}" srcOrd="0" destOrd="0" presId="urn:microsoft.com/office/officeart/2005/8/layout/vList2"/>
    <dgm:cxn modelId="{53F035AE-DC38-485E-8C4D-77439F0B0A41}" type="presParOf" srcId="{095512AF-3986-4C02-9FF7-ABE31942BC8E}" destId="{8471A9E8-795D-4C0E-819D-D889C3DB388B}" srcOrd="1" destOrd="0" presId="urn:microsoft.com/office/officeart/2005/8/layout/vList2"/>
    <dgm:cxn modelId="{55C43568-1FD3-4C16-80E1-A0D0DF4B590C}" type="presParOf" srcId="{095512AF-3986-4C02-9FF7-ABE31942BC8E}" destId="{DB1BD5B8-E8A7-4BBD-A8A7-90B0D041E6B2}"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6BBAD2-B921-4E6B-B672-0E03A65E4DF9}" type="doc">
      <dgm:prSet loTypeId="urn:microsoft.com/office/officeart/2005/8/layout/vList2" loCatId="list" qsTypeId="urn:microsoft.com/office/officeart/2005/8/quickstyle/3d1" qsCatId="3D" csTypeId="urn:microsoft.com/office/officeart/2005/8/colors/accent1_2" csCatId="accent1"/>
      <dgm:spPr/>
      <dgm:t>
        <a:bodyPr/>
        <a:lstStyle/>
        <a:p>
          <a:endParaRPr lang="el-GR"/>
        </a:p>
      </dgm:t>
    </dgm:pt>
    <dgm:pt modelId="{BC2F8FF2-CF59-43E8-804F-425F6ABD3A78}">
      <dgm:prSet/>
      <dgm:spPr/>
      <dgm:t>
        <a:bodyPr/>
        <a:lstStyle/>
        <a:p>
          <a:r>
            <a:rPr lang="el-GR"/>
            <a:t>Το πλούσιο σε ασβέστιο βιοκάρβουνο είναι ένα πορώδες στερεό πλούσιο σε άνθρακα που παράγεται με πυρόλυση υλικών βιομάζας απουσία αέρα και συνήθως έχει πλούσιες επιφανειακές λειτουργικές ομάδες (C —O, —COOH, C == O, —OH, κ.λπ.) (Liu et al., 2015). Στη διαδικασία πυρόλυσης, τα ανόργανα στοιχεία στο κέλυφος της καραβίδας, ιδιαίτερα η υψηλή περιεκτικότητα σε Ca, μπορούν να προάγουν αποτελεσματικά το σχηματισμό βιοαπανθράκων, ο οποίος μπορεί να παράγει περισσότερες αέριες ενώσεις όπως H</a:t>
          </a:r>
          <a:r>
            <a:rPr lang="el-GR" baseline="-25000"/>
            <a:t>2</a:t>
          </a:r>
          <a:r>
            <a:rPr lang="el-GR"/>
            <a:t>, CO, CO</a:t>
          </a:r>
          <a:r>
            <a:rPr lang="el-GR" baseline="-25000"/>
            <a:t>2</a:t>
          </a:r>
          <a:r>
            <a:rPr lang="el-GR"/>
            <a:t> και CH</a:t>
          </a:r>
          <a:r>
            <a:rPr lang="el-GR" baseline="-25000"/>
            <a:t>4</a:t>
          </a:r>
          <a:r>
            <a:rPr lang="el-GR"/>
            <a:t> κατά τη διάρκεια της διαδικασίας πυρόλυσης. προώθηση της πυρόλυσης του biochar (Yaman, 2004; Bridgwater, 2012).</a:t>
          </a:r>
        </a:p>
      </dgm:t>
    </dgm:pt>
    <dgm:pt modelId="{BA04E426-6175-4D7B-8B28-2DFD4851B333}" type="parTrans" cxnId="{13AC5242-12B6-48A9-89FF-CBCBB1DEF8A0}">
      <dgm:prSet/>
      <dgm:spPr/>
      <dgm:t>
        <a:bodyPr/>
        <a:lstStyle/>
        <a:p>
          <a:endParaRPr lang="el-GR"/>
        </a:p>
      </dgm:t>
    </dgm:pt>
    <dgm:pt modelId="{EB2E09D6-60CF-4E8A-811D-F31DD98ABE34}" type="sibTrans" cxnId="{13AC5242-12B6-48A9-89FF-CBCBB1DEF8A0}">
      <dgm:prSet/>
      <dgm:spPr/>
      <dgm:t>
        <a:bodyPr/>
        <a:lstStyle/>
        <a:p>
          <a:endParaRPr lang="el-GR"/>
        </a:p>
      </dgm:t>
    </dgm:pt>
    <dgm:pt modelId="{A689EF5F-8CE6-413F-98C1-5DFFDD77967D}">
      <dgm:prSet/>
      <dgm:spPr/>
      <dgm:t>
        <a:bodyPr/>
        <a:lstStyle/>
        <a:p>
          <a:r>
            <a:rPr lang="el-GR"/>
            <a:t>Οι Park et al. (2018) διερεύνησαν την επίδραση της θερμοκρασίας πυρόλυσης στα χαρακτηριστικά του βιοξυλάνθρακα που λαμβάνεται από καραβίδες. Τα αποτελέσματα της σύνθεσης του στοιχείου έδειξαν ότι η περιεκτικότητα σε ασβέστιο στο βιοκάρβουνο που ελήφθη στους 800°C ήταν 41,2%, το οποίο ήταν υψηλότερο από αυτό της ωμής καραβίδας (17,0%). Τα αποτελέσματα της υπέρυθρης φασματοσκοπίας μετασχηματισμού Fourier (FT-IR) έδειξαν ότι το ανθρακικό ασβέστιο θα αποσυντεθεί σε οξείδιο του ασβεστίου στους 800 °C</a:t>
          </a:r>
        </a:p>
      </dgm:t>
    </dgm:pt>
    <dgm:pt modelId="{7CAF019B-30DD-4CB6-AD7E-2E26519A8CA3}" type="parTrans" cxnId="{14D3EF85-41DA-40FC-AA06-87906C719261}">
      <dgm:prSet/>
      <dgm:spPr/>
      <dgm:t>
        <a:bodyPr/>
        <a:lstStyle/>
        <a:p>
          <a:endParaRPr lang="el-GR"/>
        </a:p>
      </dgm:t>
    </dgm:pt>
    <dgm:pt modelId="{BC0E746E-05DD-4446-9824-19C90B6CCF89}" type="sibTrans" cxnId="{14D3EF85-41DA-40FC-AA06-87906C719261}">
      <dgm:prSet/>
      <dgm:spPr/>
      <dgm:t>
        <a:bodyPr/>
        <a:lstStyle/>
        <a:p>
          <a:endParaRPr lang="el-GR"/>
        </a:p>
      </dgm:t>
    </dgm:pt>
    <dgm:pt modelId="{19EFFCF3-2E5F-495E-A23F-B33462C651AE}" type="pres">
      <dgm:prSet presAssocID="{706BBAD2-B921-4E6B-B672-0E03A65E4DF9}" presName="linear" presStyleCnt="0">
        <dgm:presLayoutVars>
          <dgm:animLvl val="lvl"/>
          <dgm:resizeHandles val="exact"/>
        </dgm:presLayoutVars>
      </dgm:prSet>
      <dgm:spPr/>
    </dgm:pt>
    <dgm:pt modelId="{5201E6E3-D6B6-4734-ABDC-AB2765E057EE}" type="pres">
      <dgm:prSet presAssocID="{BC2F8FF2-CF59-43E8-804F-425F6ABD3A78}" presName="parentText" presStyleLbl="node1" presStyleIdx="0" presStyleCnt="2">
        <dgm:presLayoutVars>
          <dgm:chMax val="0"/>
          <dgm:bulletEnabled val="1"/>
        </dgm:presLayoutVars>
      </dgm:prSet>
      <dgm:spPr/>
    </dgm:pt>
    <dgm:pt modelId="{D4C3CE61-7D38-4D52-A66E-BD51DA9E0280}" type="pres">
      <dgm:prSet presAssocID="{EB2E09D6-60CF-4E8A-811D-F31DD98ABE34}" presName="spacer" presStyleCnt="0"/>
      <dgm:spPr/>
    </dgm:pt>
    <dgm:pt modelId="{A639B826-4E16-4CB1-8735-3613F86B70A7}" type="pres">
      <dgm:prSet presAssocID="{A689EF5F-8CE6-413F-98C1-5DFFDD77967D}" presName="parentText" presStyleLbl="node1" presStyleIdx="1" presStyleCnt="2">
        <dgm:presLayoutVars>
          <dgm:chMax val="0"/>
          <dgm:bulletEnabled val="1"/>
        </dgm:presLayoutVars>
      </dgm:prSet>
      <dgm:spPr/>
    </dgm:pt>
  </dgm:ptLst>
  <dgm:cxnLst>
    <dgm:cxn modelId="{BEECEB32-98A7-45BF-988E-E42E4E0D230D}" type="presOf" srcId="{706BBAD2-B921-4E6B-B672-0E03A65E4DF9}" destId="{19EFFCF3-2E5F-495E-A23F-B33462C651AE}" srcOrd="0" destOrd="0" presId="urn:microsoft.com/office/officeart/2005/8/layout/vList2"/>
    <dgm:cxn modelId="{13AC5242-12B6-48A9-89FF-CBCBB1DEF8A0}" srcId="{706BBAD2-B921-4E6B-B672-0E03A65E4DF9}" destId="{BC2F8FF2-CF59-43E8-804F-425F6ABD3A78}" srcOrd="0" destOrd="0" parTransId="{BA04E426-6175-4D7B-8B28-2DFD4851B333}" sibTransId="{EB2E09D6-60CF-4E8A-811D-F31DD98ABE34}"/>
    <dgm:cxn modelId="{14D3EF85-41DA-40FC-AA06-87906C719261}" srcId="{706BBAD2-B921-4E6B-B672-0E03A65E4DF9}" destId="{A689EF5F-8CE6-413F-98C1-5DFFDD77967D}" srcOrd="1" destOrd="0" parTransId="{7CAF019B-30DD-4CB6-AD7E-2E26519A8CA3}" sibTransId="{BC0E746E-05DD-4446-9824-19C90B6CCF89}"/>
    <dgm:cxn modelId="{C9FEC5A1-6388-4FA0-B4A4-D6BC93C415D9}" type="presOf" srcId="{BC2F8FF2-CF59-43E8-804F-425F6ABD3A78}" destId="{5201E6E3-D6B6-4734-ABDC-AB2765E057EE}" srcOrd="0" destOrd="0" presId="urn:microsoft.com/office/officeart/2005/8/layout/vList2"/>
    <dgm:cxn modelId="{480BD4F6-37DE-4943-9D5F-DCD98B7536FF}" type="presOf" srcId="{A689EF5F-8CE6-413F-98C1-5DFFDD77967D}" destId="{A639B826-4E16-4CB1-8735-3613F86B70A7}" srcOrd="0" destOrd="0" presId="urn:microsoft.com/office/officeart/2005/8/layout/vList2"/>
    <dgm:cxn modelId="{BFA067EC-6141-4B8F-B7AC-21C14CE07DCA}" type="presParOf" srcId="{19EFFCF3-2E5F-495E-A23F-B33462C651AE}" destId="{5201E6E3-D6B6-4734-ABDC-AB2765E057EE}" srcOrd="0" destOrd="0" presId="urn:microsoft.com/office/officeart/2005/8/layout/vList2"/>
    <dgm:cxn modelId="{E2843EAE-AB41-4893-95B8-3454F9BD165E}" type="presParOf" srcId="{19EFFCF3-2E5F-495E-A23F-B33462C651AE}" destId="{D4C3CE61-7D38-4D52-A66E-BD51DA9E0280}" srcOrd="1" destOrd="0" presId="urn:microsoft.com/office/officeart/2005/8/layout/vList2"/>
    <dgm:cxn modelId="{7CB12FFE-5298-423C-B03A-D2B0039256A0}" type="presParOf" srcId="{19EFFCF3-2E5F-495E-A23F-B33462C651AE}" destId="{A639B826-4E16-4CB1-8735-3613F86B70A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B0AF166-ED83-4EE0-B025-4C4972F21FDB}" type="doc">
      <dgm:prSet loTypeId="urn:microsoft.com/office/officeart/2005/8/layout/vList2" loCatId="list" qsTypeId="urn:microsoft.com/office/officeart/2005/8/quickstyle/3d1" qsCatId="3D" csTypeId="urn:microsoft.com/office/officeart/2005/8/colors/accent1_2" csCatId="accent1"/>
      <dgm:spPr/>
      <dgm:t>
        <a:bodyPr/>
        <a:lstStyle/>
        <a:p>
          <a:endParaRPr lang="el-GR"/>
        </a:p>
      </dgm:t>
    </dgm:pt>
    <dgm:pt modelId="{A6C8CB61-8ECC-4F7D-B297-0418C78028CB}">
      <dgm:prSet/>
      <dgm:spPr/>
      <dgm:t>
        <a:bodyPr/>
        <a:lstStyle/>
        <a:p>
          <a:r>
            <a:rPr lang="el-GR" b="1" i="1" baseline="0"/>
            <a:t>Η χιτίνη είναι ένας αζωτούχος πολυσακχαρίτης που υπάρχει σε αφθονία στον εξωσκελετό (κέλυφος) των αρθροπόδων. </a:t>
          </a:r>
          <a:r>
            <a:rPr lang="el-GR" b="0" i="0" baseline="0"/>
            <a:t>Αποτελείται από ομάδες Ν-ακετυλ-</a:t>
          </a:r>
          <a:r>
            <a:rPr lang="en-US" b="0" i="0" baseline="0"/>
            <a:t>D</a:t>
          </a:r>
          <a:r>
            <a:rPr lang="el-GR" b="0" i="0" baseline="0"/>
            <a:t>-γλουκοζαμίνης ενωμένες με β-(1—&gt;4) δεσμούς και </a:t>
          </a:r>
          <a:r>
            <a:rPr lang="el-GR" b="1" i="1" baseline="0"/>
            <a:t>μπορεί να περιγραφεί ως κυτταρίνη με μια ομάδα υδροξυλίου σε κάθε μονομερές να έχει αντικατασταθεί από μια ακετυλοαμινομάδα (-ΝΗ</a:t>
          </a:r>
          <a:r>
            <a:rPr lang="en-US" b="1" i="1" baseline="0"/>
            <a:t>C</a:t>
          </a:r>
          <a:r>
            <a:rPr lang="el-GR" b="1" i="1" baseline="0"/>
            <a:t>Ο</a:t>
          </a:r>
          <a:r>
            <a:rPr lang="en-US" b="1" i="1" baseline="0"/>
            <a:t>C</a:t>
          </a:r>
          <a:r>
            <a:rPr lang="el-GR" b="1" i="1" baseline="0"/>
            <a:t>Η</a:t>
          </a:r>
          <a:r>
            <a:rPr lang="el-GR" b="1" i="1" baseline="-25000"/>
            <a:t>3</a:t>
          </a:r>
          <a:r>
            <a:rPr lang="el-GR" b="0" i="0" baseline="0"/>
            <a:t>) (βλ. Σχήμα 8.2).</a:t>
          </a:r>
          <a:endParaRPr lang="el-GR"/>
        </a:p>
      </dgm:t>
    </dgm:pt>
    <dgm:pt modelId="{C329217F-9350-4A11-A36F-0E5AB735EEFD}" type="parTrans" cxnId="{AD46C945-D471-436C-9EE2-5B687DF693F1}">
      <dgm:prSet/>
      <dgm:spPr/>
      <dgm:t>
        <a:bodyPr/>
        <a:lstStyle/>
        <a:p>
          <a:endParaRPr lang="el-GR"/>
        </a:p>
      </dgm:t>
    </dgm:pt>
    <dgm:pt modelId="{9551ACAD-EC24-4BB4-9C90-6F3F1D71B5E0}" type="sibTrans" cxnId="{AD46C945-D471-436C-9EE2-5B687DF693F1}">
      <dgm:prSet/>
      <dgm:spPr/>
      <dgm:t>
        <a:bodyPr/>
        <a:lstStyle/>
        <a:p>
          <a:endParaRPr lang="el-GR"/>
        </a:p>
      </dgm:t>
    </dgm:pt>
    <dgm:pt modelId="{9C071618-DC75-4E4D-B4A0-4DB476855DF4}">
      <dgm:prSet/>
      <dgm:spPr/>
      <dgm:t>
        <a:bodyPr/>
        <a:lstStyle/>
        <a:p>
          <a:r>
            <a:rPr lang="el-GR" b="0" i="0" baseline="0"/>
            <a:t>Η</a:t>
          </a:r>
          <a:r>
            <a:rPr lang="en-US" b="0" i="0" baseline="0"/>
            <a:t> </a:t>
          </a:r>
          <a:r>
            <a:rPr lang="el-GR" b="0" i="0" baseline="0"/>
            <a:t>χιτοζάνη (Σχήμα) </a:t>
          </a:r>
          <a:r>
            <a:rPr lang="el-GR" b="1" i="1" baseline="0"/>
            <a:t>παράγεται σε βιομηχανική κλίμακα με αποακετυλίωση της χιτίνης με κατεργασία με βάσεις</a:t>
          </a:r>
          <a:r>
            <a:rPr lang="el-GR" b="0" i="0" baseline="0"/>
            <a:t>. Η τυπικά διαθέσιμη στην αγορά χιτοζάνη είναι περίπου 85% αποακετυλιωμένη. </a:t>
          </a:r>
          <a:endParaRPr lang="el-GR"/>
        </a:p>
      </dgm:t>
    </dgm:pt>
    <dgm:pt modelId="{CA5C0D77-5E1F-4C30-89C5-675CA72DFCDC}" type="parTrans" cxnId="{EAFFC69B-C2EB-4541-A18C-FE7613DF4F34}">
      <dgm:prSet/>
      <dgm:spPr/>
      <dgm:t>
        <a:bodyPr/>
        <a:lstStyle/>
        <a:p>
          <a:endParaRPr lang="el-GR"/>
        </a:p>
      </dgm:t>
    </dgm:pt>
    <dgm:pt modelId="{D53E1BD2-CE24-453B-8369-A782D1554DF2}" type="sibTrans" cxnId="{EAFFC69B-C2EB-4541-A18C-FE7613DF4F34}">
      <dgm:prSet/>
      <dgm:spPr/>
      <dgm:t>
        <a:bodyPr/>
        <a:lstStyle/>
        <a:p>
          <a:endParaRPr lang="el-GR"/>
        </a:p>
      </dgm:t>
    </dgm:pt>
    <dgm:pt modelId="{849109EC-72A7-4516-BF8D-770227473084}">
      <dgm:prSet/>
      <dgm:spPr/>
      <dgm:t>
        <a:bodyPr/>
        <a:lstStyle/>
        <a:p>
          <a:r>
            <a:rPr lang="el-GR" b="1" i="1" baseline="0" dirty="0"/>
            <a:t>Είναι βιοαποικοδομήσιμο φυσικό πολυμερές, </a:t>
          </a:r>
          <a:r>
            <a:rPr lang="el-GR" b="1" i="1" u="sng" baseline="0" dirty="0"/>
            <a:t>αλλά δεν έχει εγκριθεί η χρήση της στις ΗΠΑ ως πρόσθετο τροφίμων.</a:t>
          </a:r>
          <a:endParaRPr lang="el-GR" u="sng" dirty="0"/>
        </a:p>
      </dgm:t>
    </dgm:pt>
    <dgm:pt modelId="{FF3316E6-4BEC-48FE-A86E-582EC9DB73AB}" type="parTrans" cxnId="{4CCE2E4B-0BE4-4376-BD19-79DADA4F532F}">
      <dgm:prSet/>
      <dgm:spPr/>
      <dgm:t>
        <a:bodyPr/>
        <a:lstStyle/>
        <a:p>
          <a:endParaRPr lang="el-GR"/>
        </a:p>
      </dgm:t>
    </dgm:pt>
    <dgm:pt modelId="{5F176117-CF1F-4EE1-8ECE-E54D66DD9189}" type="sibTrans" cxnId="{4CCE2E4B-0BE4-4376-BD19-79DADA4F532F}">
      <dgm:prSet/>
      <dgm:spPr/>
      <dgm:t>
        <a:bodyPr/>
        <a:lstStyle/>
        <a:p>
          <a:endParaRPr lang="el-GR"/>
        </a:p>
      </dgm:t>
    </dgm:pt>
    <dgm:pt modelId="{07B4C9D7-7672-4492-8327-2E21A4854DFD}">
      <dgm:prSet/>
      <dgm:spPr/>
      <dgm:t>
        <a:bodyPr/>
        <a:lstStyle/>
        <a:p>
          <a:r>
            <a:rPr lang="el-GR" b="0" i="0" baseline="0"/>
            <a:t>Οι μεμβράνες χιτοζάνης </a:t>
          </a:r>
          <a:r>
            <a:rPr lang="el-GR" b="1" i="1" baseline="0"/>
            <a:t>παρασκευάζονται με χύτευση όξινων υδατικών διαλυμάτων και οι ιδιότητες τους εξαρτώνται από το μοριακό βάρος του πολυμερούς και τον βαθμό ακετυλίωσης</a:t>
          </a:r>
          <a:endParaRPr lang="el-GR"/>
        </a:p>
      </dgm:t>
    </dgm:pt>
    <dgm:pt modelId="{B26CA2FD-9037-49EA-96D2-E7E3CC60645A}" type="parTrans" cxnId="{F0D5B582-3129-416B-8851-8C9962351CA6}">
      <dgm:prSet/>
      <dgm:spPr/>
      <dgm:t>
        <a:bodyPr/>
        <a:lstStyle/>
        <a:p>
          <a:endParaRPr lang="el-GR"/>
        </a:p>
      </dgm:t>
    </dgm:pt>
    <dgm:pt modelId="{AF686B22-459F-49F2-91BC-969E2B63E98B}" type="sibTrans" cxnId="{F0D5B582-3129-416B-8851-8C9962351CA6}">
      <dgm:prSet/>
      <dgm:spPr/>
      <dgm:t>
        <a:bodyPr/>
        <a:lstStyle/>
        <a:p>
          <a:endParaRPr lang="el-GR"/>
        </a:p>
      </dgm:t>
    </dgm:pt>
    <dgm:pt modelId="{4A50E37C-3F7D-458B-A019-860B4E9240BB}" type="pres">
      <dgm:prSet presAssocID="{9B0AF166-ED83-4EE0-B025-4C4972F21FDB}" presName="linear" presStyleCnt="0">
        <dgm:presLayoutVars>
          <dgm:animLvl val="lvl"/>
          <dgm:resizeHandles val="exact"/>
        </dgm:presLayoutVars>
      </dgm:prSet>
      <dgm:spPr/>
    </dgm:pt>
    <dgm:pt modelId="{A4B2198C-B26D-4479-8D93-EFBBA4CF765D}" type="pres">
      <dgm:prSet presAssocID="{A6C8CB61-8ECC-4F7D-B297-0418C78028CB}" presName="parentText" presStyleLbl="node1" presStyleIdx="0" presStyleCnt="4">
        <dgm:presLayoutVars>
          <dgm:chMax val="0"/>
          <dgm:bulletEnabled val="1"/>
        </dgm:presLayoutVars>
      </dgm:prSet>
      <dgm:spPr/>
    </dgm:pt>
    <dgm:pt modelId="{5B075048-628A-45FE-91B7-4FC3962A2D87}" type="pres">
      <dgm:prSet presAssocID="{9551ACAD-EC24-4BB4-9C90-6F3F1D71B5E0}" presName="spacer" presStyleCnt="0"/>
      <dgm:spPr/>
    </dgm:pt>
    <dgm:pt modelId="{59FE620E-5C0E-4BCE-8631-11E1FF7A364F}" type="pres">
      <dgm:prSet presAssocID="{9C071618-DC75-4E4D-B4A0-4DB476855DF4}" presName="parentText" presStyleLbl="node1" presStyleIdx="1" presStyleCnt="4">
        <dgm:presLayoutVars>
          <dgm:chMax val="0"/>
          <dgm:bulletEnabled val="1"/>
        </dgm:presLayoutVars>
      </dgm:prSet>
      <dgm:spPr/>
    </dgm:pt>
    <dgm:pt modelId="{91C7C8C1-1D99-48B6-970A-EA21C1EE9602}" type="pres">
      <dgm:prSet presAssocID="{D53E1BD2-CE24-453B-8369-A782D1554DF2}" presName="spacer" presStyleCnt="0"/>
      <dgm:spPr/>
    </dgm:pt>
    <dgm:pt modelId="{34AA9A77-E5FB-4EE0-85D4-24D1DF145E4F}" type="pres">
      <dgm:prSet presAssocID="{849109EC-72A7-4516-BF8D-770227473084}" presName="parentText" presStyleLbl="node1" presStyleIdx="2" presStyleCnt="4">
        <dgm:presLayoutVars>
          <dgm:chMax val="0"/>
          <dgm:bulletEnabled val="1"/>
        </dgm:presLayoutVars>
      </dgm:prSet>
      <dgm:spPr/>
    </dgm:pt>
    <dgm:pt modelId="{71541D36-D05C-4F34-972D-5195B46CF3BD}" type="pres">
      <dgm:prSet presAssocID="{5F176117-CF1F-4EE1-8ECE-E54D66DD9189}" presName="spacer" presStyleCnt="0"/>
      <dgm:spPr/>
    </dgm:pt>
    <dgm:pt modelId="{24893EDB-3A76-4A53-B784-6E6C614F9F7D}" type="pres">
      <dgm:prSet presAssocID="{07B4C9D7-7672-4492-8327-2E21A4854DFD}" presName="parentText" presStyleLbl="node1" presStyleIdx="3" presStyleCnt="4">
        <dgm:presLayoutVars>
          <dgm:chMax val="0"/>
          <dgm:bulletEnabled val="1"/>
        </dgm:presLayoutVars>
      </dgm:prSet>
      <dgm:spPr/>
    </dgm:pt>
  </dgm:ptLst>
  <dgm:cxnLst>
    <dgm:cxn modelId="{AD46C945-D471-436C-9EE2-5B687DF693F1}" srcId="{9B0AF166-ED83-4EE0-B025-4C4972F21FDB}" destId="{A6C8CB61-8ECC-4F7D-B297-0418C78028CB}" srcOrd="0" destOrd="0" parTransId="{C329217F-9350-4A11-A36F-0E5AB735EEFD}" sibTransId="{9551ACAD-EC24-4BB4-9C90-6F3F1D71B5E0}"/>
    <dgm:cxn modelId="{E833686A-67A9-4367-8EBC-0049EB147229}" type="presOf" srcId="{9C071618-DC75-4E4D-B4A0-4DB476855DF4}" destId="{59FE620E-5C0E-4BCE-8631-11E1FF7A364F}" srcOrd="0" destOrd="0" presId="urn:microsoft.com/office/officeart/2005/8/layout/vList2"/>
    <dgm:cxn modelId="{4CCE2E4B-0BE4-4376-BD19-79DADA4F532F}" srcId="{9B0AF166-ED83-4EE0-B025-4C4972F21FDB}" destId="{849109EC-72A7-4516-BF8D-770227473084}" srcOrd="2" destOrd="0" parTransId="{FF3316E6-4BEC-48FE-A86E-582EC9DB73AB}" sibTransId="{5F176117-CF1F-4EE1-8ECE-E54D66DD9189}"/>
    <dgm:cxn modelId="{089E4157-B28E-4449-91C5-441AF007A3AB}" type="presOf" srcId="{9B0AF166-ED83-4EE0-B025-4C4972F21FDB}" destId="{4A50E37C-3F7D-458B-A019-860B4E9240BB}" srcOrd="0" destOrd="0" presId="urn:microsoft.com/office/officeart/2005/8/layout/vList2"/>
    <dgm:cxn modelId="{F0D5B582-3129-416B-8851-8C9962351CA6}" srcId="{9B0AF166-ED83-4EE0-B025-4C4972F21FDB}" destId="{07B4C9D7-7672-4492-8327-2E21A4854DFD}" srcOrd="3" destOrd="0" parTransId="{B26CA2FD-9037-49EA-96D2-E7E3CC60645A}" sibTransId="{AF686B22-459F-49F2-91BC-969E2B63E98B}"/>
    <dgm:cxn modelId="{A18A499B-3FF7-4A58-B5B2-1E93C2EEBB75}" type="presOf" srcId="{A6C8CB61-8ECC-4F7D-B297-0418C78028CB}" destId="{A4B2198C-B26D-4479-8D93-EFBBA4CF765D}" srcOrd="0" destOrd="0" presId="urn:microsoft.com/office/officeart/2005/8/layout/vList2"/>
    <dgm:cxn modelId="{EAFFC69B-C2EB-4541-A18C-FE7613DF4F34}" srcId="{9B0AF166-ED83-4EE0-B025-4C4972F21FDB}" destId="{9C071618-DC75-4E4D-B4A0-4DB476855DF4}" srcOrd="1" destOrd="0" parTransId="{CA5C0D77-5E1F-4C30-89C5-675CA72DFCDC}" sibTransId="{D53E1BD2-CE24-453B-8369-A782D1554DF2}"/>
    <dgm:cxn modelId="{BFA6A3C2-DBD1-48FA-A88E-B1CE8DFB3930}" type="presOf" srcId="{07B4C9D7-7672-4492-8327-2E21A4854DFD}" destId="{24893EDB-3A76-4A53-B784-6E6C614F9F7D}" srcOrd="0" destOrd="0" presId="urn:microsoft.com/office/officeart/2005/8/layout/vList2"/>
    <dgm:cxn modelId="{967335D2-0D82-463B-802F-DE03C3A6AD79}" type="presOf" srcId="{849109EC-72A7-4516-BF8D-770227473084}" destId="{34AA9A77-E5FB-4EE0-85D4-24D1DF145E4F}" srcOrd="0" destOrd="0" presId="urn:microsoft.com/office/officeart/2005/8/layout/vList2"/>
    <dgm:cxn modelId="{332EFC49-D4BB-4D42-9DF0-8C9AF8CD15B5}" type="presParOf" srcId="{4A50E37C-3F7D-458B-A019-860B4E9240BB}" destId="{A4B2198C-B26D-4479-8D93-EFBBA4CF765D}" srcOrd="0" destOrd="0" presId="urn:microsoft.com/office/officeart/2005/8/layout/vList2"/>
    <dgm:cxn modelId="{232A445B-6D85-4224-8676-37AF37BA73F6}" type="presParOf" srcId="{4A50E37C-3F7D-458B-A019-860B4E9240BB}" destId="{5B075048-628A-45FE-91B7-4FC3962A2D87}" srcOrd="1" destOrd="0" presId="urn:microsoft.com/office/officeart/2005/8/layout/vList2"/>
    <dgm:cxn modelId="{913B0CAC-3350-448B-B0E2-DDA1C6ACC6B1}" type="presParOf" srcId="{4A50E37C-3F7D-458B-A019-860B4E9240BB}" destId="{59FE620E-5C0E-4BCE-8631-11E1FF7A364F}" srcOrd="2" destOrd="0" presId="urn:microsoft.com/office/officeart/2005/8/layout/vList2"/>
    <dgm:cxn modelId="{6EF77C86-89E2-4048-99D1-0C57E2653DEB}" type="presParOf" srcId="{4A50E37C-3F7D-458B-A019-860B4E9240BB}" destId="{91C7C8C1-1D99-48B6-970A-EA21C1EE9602}" srcOrd="3" destOrd="0" presId="urn:microsoft.com/office/officeart/2005/8/layout/vList2"/>
    <dgm:cxn modelId="{56D76B50-E917-4B9C-A3E3-5AFA1F5F8F91}" type="presParOf" srcId="{4A50E37C-3F7D-458B-A019-860B4E9240BB}" destId="{34AA9A77-E5FB-4EE0-85D4-24D1DF145E4F}" srcOrd="4" destOrd="0" presId="urn:microsoft.com/office/officeart/2005/8/layout/vList2"/>
    <dgm:cxn modelId="{AD5E1329-BD92-4896-B78F-1D8FBCA22740}" type="presParOf" srcId="{4A50E37C-3F7D-458B-A019-860B4E9240BB}" destId="{71541D36-D05C-4F34-972D-5195B46CF3BD}" srcOrd="5" destOrd="0" presId="urn:microsoft.com/office/officeart/2005/8/layout/vList2"/>
    <dgm:cxn modelId="{8BC859EF-C88C-4ED3-9D05-06CD9C936162}" type="presParOf" srcId="{4A50E37C-3F7D-458B-A019-860B4E9240BB}" destId="{24893EDB-3A76-4A53-B784-6E6C614F9F7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4675F7E-C64C-4FF0-A2C9-A0ED1BD41FE6}" type="doc">
      <dgm:prSet loTypeId="urn:microsoft.com/office/officeart/2005/8/layout/hList7" loCatId="list" qsTypeId="urn:microsoft.com/office/officeart/2005/8/quickstyle/3d2" qsCatId="3D" csTypeId="urn:microsoft.com/office/officeart/2005/8/colors/accent1_2" csCatId="accent1"/>
      <dgm:spPr/>
      <dgm:t>
        <a:bodyPr/>
        <a:lstStyle/>
        <a:p>
          <a:endParaRPr lang="el-GR"/>
        </a:p>
      </dgm:t>
    </dgm:pt>
    <dgm:pt modelId="{150A3AB2-6102-47B9-B7E9-54C017EB2041}">
      <dgm:prSet custT="1"/>
      <dgm:spPr/>
      <dgm:t>
        <a:bodyPr/>
        <a:lstStyle/>
        <a:p>
          <a:r>
            <a:rPr lang="el-GR" sz="1100" b="0" i="0" baseline="0" dirty="0"/>
            <a:t>Η </a:t>
          </a:r>
          <a:r>
            <a:rPr lang="el-GR" sz="1100" b="0" i="0" baseline="0" dirty="0" err="1"/>
            <a:t>χιτοζάνη</a:t>
          </a:r>
          <a:r>
            <a:rPr lang="el-GR" sz="1100" b="0" i="0" baseline="0" dirty="0"/>
            <a:t> </a:t>
          </a:r>
          <a:r>
            <a:rPr lang="el-GR" sz="1100" b="1" i="1" baseline="0" dirty="0"/>
            <a:t>διαθέτει αντιμικροβιακές ιδιότητες έναντι ενός ευρέως φάσματος </a:t>
          </a:r>
          <a:r>
            <a:rPr lang="en-US" sz="1100" b="1" i="1" baseline="0" dirty="0"/>
            <a:t>Gram</a:t>
          </a:r>
          <a:r>
            <a:rPr lang="el-GR" sz="1100" b="1" i="1" baseline="0" dirty="0"/>
            <a:t>-αρνητικών και </a:t>
          </a:r>
          <a:r>
            <a:rPr lang="en-US" sz="1100" b="1" i="1" baseline="0" dirty="0"/>
            <a:t>Gram</a:t>
          </a:r>
          <a:r>
            <a:rPr lang="el-GR" sz="1100" b="1" i="1" baseline="0" dirty="0"/>
            <a:t>-θετικών βακτηρίων και μυκήτων, οι οποίες οφείλονται στην αποδέσμευση </a:t>
          </a:r>
          <a:r>
            <a:rPr lang="el-GR" sz="1100" b="1" i="1" baseline="0" dirty="0" err="1"/>
            <a:t>πρωτονιωμένων</a:t>
          </a:r>
          <a:r>
            <a:rPr lang="el-GR" sz="1100" b="1" i="1" baseline="0" dirty="0"/>
            <a:t> ομάδων </a:t>
          </a:r>
          <a:r>
            <a:rPr lang="el-GR" sz="1100" b="1" i="1" baseline="0" dirty="0" err="1"/>
            <a:t>γλυκοζαμίνης</a:t>
          </a:r>
          <a:r>
            <a:rPr lang="el-GR" sz="1100" b="0" i="0" baseline="0" dirty="0"/>
            <a:t>. </a:t>
          </a:r>
          <a:endParaRPr lang="el-GR" sz="1100" dirty="0"/>
        </a:p>
      </dgm:t>
    </dgm:pt>
    <dgm:pt modelId="{132B1D76-DEB8-43A1-9279-8B0339DFA052}" type="parTrans" cxnId="{0E8C06C1-0DDF-40F4-BB75-D71F337EE5A1}">
      <dgm:prSet/>
      <dgm:spPr/>
      <dgm:t>
        <a:bodyPr/>
        <a:lstStyle/>
        <a:p>
          <a:endParaRPr lang="el-GR"/>
        </a:p>
      </dgm:t>
    </dgm:pt>
    <dgm:pt modelId="{C8194542-E753-454C-865E-CFDC8FFDCEC3}" type="sibTrans" cxnId="{0E8C06C1-0DDF-40F4-BB75-D71F337EE5A1}">
      <dgm:prSet/>
      <dgm:spPr/>
      <dgm:t>
        <a:bodyPr/>
        <a:lstStyle/>
        <a:p>
          <a:endParaRPr lang="el-GR"/>
        </a:p>
      </dgm:t>
    </dgm:pt>
    <dgm:pt modelId="{DD009356-5DC4-4158-B213-2608678F278A}">
      <dgm:prSet custT="1"/>
      <dgm:spPr/>
      <dgm:t>
        <a:bodyPr/>
        <a:lstStyle/>
        <a:p>
          <a:r>
            <a:rPr lang="el-GR" sz="1100" b="0" i="0" baseline="0" dirty="0"/>
            <a:t>Μεμβράνες χιτοζάνης χρησιμοποιούνται επίσης </a:t>
          </a:r>
          <a:r>
            <a:rPr lang="el-GR" sz="1100" b="1" i="1" baseline="0" dirty="0"/>
            <a:t>για τη συσκευασία φρέσκων φρούτων και λαχανικών, διότι με τις διαπερατότητες στο οξυγόνο και το διοξείδιο του άνθρακα που έχουν, τροποποιούν εμμέσως τη σύσταση των αερίων μέσα στη συσκευασία και έτσι επιβραδύνουν την ωρίμανση και τη διαπνοή</a:t>
          </a:r>
          <a:r>
            <a:rPr lang="el-GR" sz="1100" b="0" i="0" baseline="0" dirty="0"/>
            <a:t>. </a:t>
          </a:r>
          <a:endParaRPr lang="el-GR" sz="1100" dirty="0"/>
        </a:p>
      </dgm:t>
    </dgm:pt>
    <dgm:pt modelId="{D9FCABFB-01BF-44B7-AE3D-EDD1A7A3358C}" type="parTrans" cxnId="{F1A18FDE-204A-424A-8F1E-46018C9EA3F9}">
      <dgm:prSet/>
      <dgm:spPr/>
      <dgm:t>
        <a:bodyPr/>
        <a:lstStyle/>
        <a:p>
          <a:endParaRPr lang="el-GR"/>
        </a:p>
      </dgm:t>
    </dgm:pt>
    <dgm:pt modelId="{15FB4DB2-B3A8-4D1C-99D1-6560261DB739}" type="sibTrans" cxnId="{F1A18FDE-204A-424A-8F1E-46018C9EA3F9}">
      <dgm:prSet/>
      <dgm:spPr/>
      <dgm:t>
        <a:bodyPr/>
        <a:lstStyle/>
        <a:p>
          <a:endParaRPr lang="el-GR"/>
        </a:p>
      </dgm:t>
    </dgm:pt>
    <dgm:pt modelId="{2D9F3B2A-1F4C-4C7A-A394-33FBEC55AE6A}">
      <dgm:prSet custT="1"/>
      <dgm:spPr/>
      <dgm:t>
        <a:bodyPr/>
        <a:lstStyle/>
        <a:p>
          <a:r>
            <a:rPr lang="el-GR" sz="1100" b="1" i="0" u="sng" baseline="0" dirty="0"/>
            <a:t>Μελέτες της επίδρασης επικαλύψεων χιτοζάνης στη διάρκεια ζωής τεμαχισμένων φρέσκων φρούτων και λαχανικών, όπως φράουλας, καρότου, </a:t>
          </a:r>
          <a:r>
            <a:rPr lang="el-GR" sz="1100" b="1" i="0" u="sng" baseline="0" dirty="0" err="1"/>
            <a:t>μάνγκο</a:t>
          </a:r>
          <a:r>
            <a:rPr lang="el-GR" sz="1100" b="1" i="0" u="sng" baseline="0" dirty="0"/>
            <a:t>, πεπονιού, ανανά και μανιταριού, έδειξαν περιορισμό μικροβιακής ανάπτυξης και αύξηση της διάρκειας ζωής.</a:t>
          </a:r>
          <a:endParaRPr lang="el-GR" sz="1100" b="1" u="sng" dirty="0"/>
        </a:p>
      </dgm:t>
    </dgm:pt>
    <dgm:pt modelId="{CC0B13B9-870F-4AA4-AF9D-437F92F14D5E}" type="parTrans" cxnId="{FA0E7BF3-C6DC-40F0-A47B-A794DF1CC1A7}">
      <dgm:prSet/>
      <dgm:spPr/>
      <dgm:t>
        <a:bodyPr/>
        <a:lstStyle/>
        <a:p>
          <a:endParaRPr lang="el-GR"/>
        </a:p>
      </dgm:t>
    </dgm:pt>
    <dgm:pt modelId="{ECEE12FC-BA9F-4143-81DD-772B90ED4B5F}" type="sibTrans" cxnId="{FA0E7BF3-C6DC-40F0-A47B-A794DF1CC1A7}">
      <dgm:prSet/>
      <dgm:spPr/>
      <dgm:t>
        <a:bodyPr/>
        <a:lstStyle/>
        <a:p>
          <a:endParaRPr lang="el-GR"/>
        </a:p>
      </dgm:t>
    </dgm:pt>
    <dgm:pt modelId="{ED7CF9DD-62B6-4041-9DF3-30C2DBB594BC}" type="pres">
      <dgm:prSet presAssocID="{C4675F7E-C64C-4FF0-A2C9-A0ED1BD41FE6}" presName="Name0" presStyleCnt="0">
        <dgm:presLayoutVars>
          <dgm:dir/>
          <dgm:resizeHandles val="exact"/>
        </dgm:presLayoutVars>
      </dgm:prSet>
      <dgm:spPr/>
    </dgm:pt>
    <dgm:pt modelId="{24A963B7-D3D2-4B0D-B87A-399A47C63397}" type="pres">
      <dgm:prSet presAssocID="{C4675F7E-C64C-4FF0-A2C9-A0ED1BD41FE6}" presName="fgShape" presStyleLbl="fgShp" presStyleIdx="0" presStyleCnt="1"/>
      <dgm:spPr/>
    </dgm:pt>
    <dgm:pt modelId="{732D360C-1D97-4C1F-A663-9F06B861C10E}" type="pres">
      <dgm:prSet presAssocID="{C4675F7E-C64C-4FF0-A2C9-A0ED1BD41FE6}" presName="linComp" presStyleCnt="0"/>
      <dgm:spPr/>
    </dgm:pt>
    <dgm:pt modelId="{5AF547D5-D93A-4B9F-9DB6-1ACF979CD093}" type="pres">
      <dgm:prSet presAssocID="{150A3AB2-6102-47B9-B7E9-54C017EB2041}" presName="compNode" presStyleCnt="0"/>
      <dgm:spPr/>
    </dgm:pt>
    <dgm:pt modelId="{E4F2A993-05BB-4840-A04A-39B2FA2F6327}" type="pres">
      <dgm:prSet presAssocID="{150A3AB2-6102-47B9-B7E9-54C017EB2041}" presName="bkgdShape" presStyleLbl="node1" presStyleIdx="0" presStyleCnt="3"/>
      <dgm:spPr/>
    </dgm:pt>
    <dgm:pt modelId="{351C51E9-C5D8-4BEB-B1AF-9AE9DFCBC109}" type="pres">
      <dgm:prSet presAssocID="{150A3AB2-6102-47B9-B7E9-54C017EB2041}" presName="nodeTx" presStyleLbl="node1" presStyleIdx="0" presStyleCnt="3">
        <dgm:presLayoutVars>
          <dgm:bulletEnabled val="1"/>
        </dgm:presLayoutVars>
      </dgm:prSet>
      <dgm:spPr/>
    </dgm:pt>
    <dgm:pt modelId="{A344A468-6F3D-4503-A2B4-9E896DC3F104}" type="pres">
      <dgm:prSet presAssocID="{150A3AB2-6102-47B9-B7E9-54C017EB2041}" presName="invisiNode" presStyleLbl="node1" presStyleIdx="0" presStyleCnt="3"/>
      <dgm:spPr/>
    </dgm:pt>
    <dgm:pt modelId="{F4625CAE-6513-47AA-8428-D68D88E49354}" type="pres">
      <dgm:prSet presAssocID="{150A3AB2-6102-47B9-B7E9-54C017EB2041}" presName="imagNode" presStyleLbl="fgImgPlace1" presStyleIdx="0" presStyleCnt="3" custLinFactNeighborX="1830" custLinFactNeighborY="-12932"/>
      <dgm:spPr/>
    </dgm:pt>
    <dgm:pt modelId="{3B8B8D40-9DE4-48E8-85AC-78F66E1A5D7D}" type="pres">
      <dgm:prSet presAssocID="{C8194542-E753-454C-865E-CFDC8FFDCEC3}" presName="sibTrans" presStyleLbl="sibTrans2D1" presStyleIdx="0" presStyleCnt="0"/>
      <dgm:spPr/>
    </dgm:pt>
    <dgm:pt modelId="{BE9C1F77-2C66-421E-804A-905F04BA945E}" type="pres">
      <dgm:prSet presAssocID="{DD009356-5DC4-4158-B213-2608678F278A}" presName="compNode" presStyleCnt="0"/>
      <dgm:spPr/>
    </dgm:pt>
    <dgm:pt modelId="{EA82EA90-A19A-4C98-B74C-C47E3BA1E16E}" type="pres">
      <dgm:prSet presAssocID="{DD009356-5DC4-4158-B213-2608678F278A}" presName="bkgdShape" presStyleLbl="node1" presStyleIdx="1" presStyleCnt="3"/>
      <dgm:spPr/>
    </dgm:pt>
    <dgm:pt modelId="{49FFC2E6-1484-4A3D-B773-9F138687E309}" type="pres">
      <dgm:prSet presAssocID="{DD009356-5DC4-4158-B213-2608678F278A}" presName="nodeTx" presStyleLbl="node1" presStyleIdx="1" presStyleCnt="3">
        <dgm:presLayoutVars>
          <dgm:bulletEnabled val="1"/>
        </dgm:presLayoutVars>
      </dgm:prSet>
      <dgm:spPr/>
    </dgm:pt>
    <dgm:pt modelId="{854C3779-260B-4D60-811D-F4C7A4BAB6D3}" type="pres">
      <dgm:prSet presAssocID="{DD009356-5DC4-4158-B213-2608678F278A}" presName="invisiNode" presStyleLbl="node1" presStyleIdx="1" presStyleCnt="3"/>
      <dgm:spPr/>
    </dgm:pt>
    <dgm:pt modelId="{86405AAF-BAC1-4BB8-84FF-7C8F8A041588}" type="pres">
      <dgm:prSet presAssocID="{DD009356-5DC4-4158-B213-2608678F278A}" presName="imagNode" presStyleLbl="fgImgPlace1" presStyleIdx="1" presStyleCnt="3" custLinFactNeighborX="1220" custLinFactNeighborY="-12932"/>
      <dgm:spPr/>
    </dgm:pt>
    <dgm:pt modelId="{EA509A7E-92D9-47A8-B89D-E8F5147E4C8D}" type="pres">
      <dgm:prSet presAssocID="{15FB4DB2-B3A8-4D1C-99D1-6560261DB739}" presName="sibTrans" presStyleLbl="sibTrans2D1" presStyleIdx="0" presStyleCnt="0"/>
      <dgm:spPr/>
    </dgm:pt>
    <dgm:pt modelId="{6DF14A6E-B5FC-4311-B8AB-DD363F7D9300}" type="pres">
      <dgm:prSet presAssocID="{2D9F3B2A-1F4C-4C7A-A394-33FBEC55AE6A}" presName="compNode" presStyleCnt="0"/>
      <dgm:spPr/>
    </dgm:pt>
    <dgm:pt modelId="{7EAE1591-1C1D-4761-9EAC-7774B8B257EC}" type="pres">
      <dgm:prSet presAssocID="{2D9F3B2A-1F4C-4C7A-A394-33FBEC55AE6A}" presName="bkgdShape" presStyleLbl="node1" presStyleIdx="2" presStyleCnt="3"/>
      <dgm:spPr/>
    </dgm:pt>
    <dgm:pt modelId="{EFEB0BAC-1E41-4DAE-9B1B-E38C1CC371F2}" type="pres">
      <dgm:prSet presAssocID="{2D9F3B2A-1F4C-4C7A-A394-33FBEC55AE6A}" presName="nodeTx" presStyleLbl="node1" presStyleIdx="2" presStyleCnt="3">
        <dgm:presLayoutVars>
          <dgm:bulletEnabled val="1"/>
        </dgm:presLayoutVars>
      </dgm:prSet>
      <dgm:spPr/>
    </dgm:pt>
    <dgm:pt modelId="{43823AD8-537C-4511-96F0-E4E8F08B9C2C}" type="pres">
      <dgm:prSet presAssocID="{2D9F3B2A-1F4C-4C7A-A394-33FBEC55AE6A}" presName="invisiNode" presStyleLbl="node1" presStyleIdx="2" presStyleCnt="3"/>
      <dgm:spPr/>
    </dgm:pt>
    <dgm:pt modelId="{E350806E-EEFF-4586-9B4B-DF3AED278498}" type="pres">
      <dgm:prSet presAssocID="{2D9F3B2A-1F4C-4C7A-A394-33FBEC55AE6A}" presName="imagNode" presStyleLbl="fgImgPlace1" presStyleIdx="2" presStyleCnt="3" custLinFactNeighborX="3050" custLinFactNeighborY="-12932"/>
      <dgm:spPr/>
    </dgm:pt>
  </dgm:ptLst>
  <dgm:cxnLst>
    <dgm:cxn modelId="{A1C3060E-6E5C-4FB1-8E1F-E9138FCD22FD}" type="presOf" srcId="{C4675F7E-C64C-4FF0-A2C9-A0ED1BD41FE6}" destId="{ED7CF9DD-62B6-4041-9DF3-30C2DBB594BC}" srcOrd="0" destOrd="0" presId="urn:microsoft.com/office/officeart/2005/8/layout/hList7"/>
    <dgm:cxn modelId="{3F808D2D-D31D-452B-8D16-6955AE2AD695}" type="presOf" srcId="{DD009356-5DC4-4158-B213-2608678F278A}" destId="{49FFC2E6-1484-4A3D-B773-9F138687E309}" srcOrd="1" destOrd="0" presId="urn:microsoft.com/office/officeart/2005/8/layout/hList7"/>
    <dgm:cxn modelId="{865F9C2E-7AA0-4C8D-83C5-8BC1C5CC5C5B}" type="presOf" srcId="{2D9F3B2A-1F4C-4C7A-A394-33FBEC55AE6A}" destId="{7EAE1591-1C1D-4761-9EAC-7774B8B257EC}" srcOrd="0" destOrd="0" presId="urn:microsoft.com/office/officeart/2005/8/layout/hList7"/>
    <dgm:cxn modelId="{7785AC33-8871-432F-9C39-C40241E2B08D}" type="presOf" srcId="{DD009356-5DC4-4158-B213-2608678F278A}" destId="{EA82EA90-A19A-4C98-B74C-C47E3BA1E16E}" srcOrd="0" destOrd="0" presId="urn:microsoft.com/office/officeart/2005/8/layout/hList7"/>
    <dgm:cxn modelId="{26E42D39-311C-4A04-BF7E-DCF19CE1780D}" type="presOf" srcId="{2D9F3B2A-1F4C-4C7A-A394-33FBEC55AE6A}" destId="{EFEB0BAC-1E41-4DAE-9B1B-E38C1CC371F2}" srcOrd="1" destOrd="0" presId="urn:microsoft.com/office/officeart/2005/8/layout/hList7"/>
    <dgm:cxn modelId="{14A1353A-F656-4214-928B-71D908485741}" type="presOf" srcId="{150A3AB2-6102-47B9-B7E9-54C017EB2041}" destId="{351C51E9-C5D8-4BEB-B1AF-9AE9DFCBC109}" srcOrd="1" destOrd="0" presId="urn:microsoft.com/office/officeart/2005/8/layout/hList7"/>
    <dgm:cxn modelId="{C2E3726C-7E27-48D0-A656-B148C896903F}" type="presOf" srcId="{C8194542-E753-454C-865E-CFDC8FFDCEC3}" destId="{3B8B8D40-9DE4-48E8-85AC-78F66E1A5D7D}" srcOrd="0" destOrd="0" presId="urn:microsoft.com/office/officeart/2005/8/layout/hList7"/>
    <dgm:cxn modelId="{D799447C-9648-45B2-A40F-9E335AAE6382}" type="presOf" srcId="{15FB4DB2-B3A8-4D1C-99D1-6560261DB739}" destId="{EA509A7E-92D9-47A8-B89D-E8F5147E4C8D}" srcOrd="0" destOrd="0" presId="urn:microsoft.com/office/officeart/2005/8/layout/hList7"/>
    <dgm:cxn modelId="{CC1339B5-4590-4A7B-B187-2378E1CB6365}" type="presOf" srcId="{150A3AB2-6102-47B9-B7E9-54C017EB2041}" destId="{E4F2A993-05BB-4840-A04A-39B2FA2F6327}" srcOrd="0" destOrd="0" presId="urn:microsoft.com/office/officeart/2005/8/layout/hList7"/>
    <dgm:cxn modelId="{0E8C06C1-0DDF-40F4-BB75-D71F337EE5A1}" srcId="{C4675F7E-C64C-4FF0-A2C9-A0ED1BD41FE6}" destId="{150A3AB2-6102-47B9-B7E9-54C017EB2041}" srcOrd="0" destOrd="0" parTransId="{132B1D76-DEB8-43A1-9279-8B0339DFA052}" sibTransId="{C8194542-E753-454C-865E-CFDC8FFDCEC3}"/>
    <dgm:cxn modelId="{F1A18FDE-204A-424A-8F1E-46018C9EA3F9}" srcId="{C4675F7E-C64C-4FF0-A2C9-A0ED1BD41FE6}" destId="{DD009356-5DC4-4158-B213-2608678F278A}" srcOrd="1" destOrd="0" parTransId="{D9FCABFB-01BF-44B7-AE3D-EDD1A7A3358C}" sibTransId="{15FB4DB2-B3A8-4D1C-99D1-6560261DB739}"/>
    <dgm:cxn modelId="{FA0E7BF3-C6DC-40F0-A47B-A794DF1CC1A7}" srcId="{C4675F7E-C64C-4FF0-A2C9-A0ED1BD41FE6}" destId="{2D9F3B2A-1F4C-4C7A-A394-33FBEC55AE6A}" srcOrd="2" destOrd="0" parTransId="{CC0B13B9-870F-4AA4-AF9D-437F92F14D5E}" sibTransId="{ECEE12FC-BA9F-4143-81DD-772B90ED4B5F}"/>
    <dgm:cxn modelId="{6BED5402-8008-4787-9CCF-14665A014F26}" type="presParOf" srcId="{ED7CF9DD-62B6-4041-9DF3-30C2DBB594BC}" destId="{24A963B7-D3D2-4B0D-B87A-399A47C63397}" srcOrd="0" destOrd="0" presId="urn:microsoft.com/office/officeart/2005/8/layout/hList7"/>
    <dgm:cxn modelId="{5B12411E-1B71-4C23-BD06-2A5E8D9DDA2C}" type="presParOf" srcId="{ED7CF9DD-62B6-4041-9DF3-30C2DBB594BC}" destId="{732D360C-1D97-4C1F-A663-9F06B861C10E}" srcOrd="1" destOrd="0" presId="urn:microsoft.com/office/officeart/2005/8/layout/hList7"/>
    <dgm:cxn modelId="{C0D1FFE9-0EBE-427F-BDF9-E166ED781161}" type="presParOf" srcId="{732D360C-1D97-4C1F-A663-9F06B861C10E}" destId="{5AF547D5-D93A-4B9F-9DB6-1ACF979CD093}" srcOrd="0" destOrd="0" presId="urn:microsoft.com/office/officeart/2005/8/layout/hList7"/>
    <dgm:cxn modelId="{3CF84D04-5EF2-46AD-9B02-F5EB7A3223AE}" type="presParOf" srcId="{5AF547D5-D93A-4B9F-9DB6-1ACF979CD093}" destId="{E4F2A993-05BB-4840-A04A-39B2FA2F6327}" srcOrd="0" destOrd="0" presId="urn:microsoft.com/office/officeart/2005/8/layout/hList7"/>
    <dgm:cxn modelId="{AFE68FA1-0873-4E98-A90F-F8E903DBEA4C}" type="presParOf" srcId="{5AF547D5-D93A-4B9F-9DB6-1ACF979CD093}" destId="{351C51E9-C5D8-4BEB-B1AF-9AE9DFCBC109}" srcOrd="1" destOrd="0" presId="urn:microsoft.com/office/officeart/2005/8/layout/hList7"/>
    <dgm:cxn modelId="{14983A3A-5A5D-42A3-A09C-47E7B56C03A1}" type="presParOf" srcId="{5AF547D5-D93A-4B9F-9DB6-1ACF979CD093}" destId="{A344A468-6F3D-4503-A2B4-9E896DC3F104}" srcOrd="2" destOrd="0" presId="urn:microsoft.com/office/officeart/2005/8/layout/hList7"/>
    <dgm:cxn modelId="{4752AC33-C00C-4746-83F3-74F4EA8273CA}" type="presParOf" srcId="{5AF547D5-D93A-4B9F-9DB6-1ACF979CD093}" destId="{F4625CAE-6513-47AA-8428-D68D88E49354}" srcOrd="3" destOrd="0" presId="urn:microsoft.com/office/officeart/2005/8/layout/hList7"/>
    <dgm:cxn modelId="{475769F9-AF8F-412F-A200-9F43226E5DAE}" type="presParOf" srcId="{732D360C-1D97-4C1F-A663-9F06B861C10E}" destId="{3B8B8D40-9DE4-48E8-85AC-78F66E1A5D7D}" srcOrd="1" destOrd="0" presId="urn:microsoft.com/office/officeart/2005/8/layout/hList7"/>
    <dgm:cxn modelId="{32F2F1E1-0809-4741-87CE-49A7AC95DB5C}" type="presParOf" srcId="{732D360C-1D97-4C1F-A663-9F06B861C10E}" destId="{BE9C1F77-2C66-421E-804A-905F04BA945E}" srcOrd="2" destOrd="0" presId="urn:microsoft.com/office/officeart/2005/8/layout/hList7"/>
    <dgm:cxn modelId="{8C944495-4B1E-4CEC-A712-B43280FF1354}" type="presParOf" srcId="{BE9C1F77-2C66-421E-804A-905F04BA945E}" destId="{EA82EA90-A19A-4C98-B74C-C47E3BA1E16E}" srcOrd="0" destOrd="0" presId="urn:microsoft.com/office/officeart/2005/8/layout/hList7"/>
    <dgm:cxn modelId="{44A32359-0198-47EA-A749-0801E9FD9A0D}" type="presParOf" srcId="{BE9C1F77-2C66-421E-804A-905F04BA945E}" destId="{49FFC2E6-1484-4A3D-B773-9F138687E309}" srcOrd="1" destOrd="0" presId="urn:microsoft.com/office/officeart/2005/8/layout/hList7"/>
    <dgm:cxn modelId="{33BE0230-2BDD-408E-A016-53205B9AB04B}" type="presParOf" srcId="{BE9C1F77-2C66-421E-804A-905F04BA945E}" destId="{854C3779-260B-4D60-811D-F4C7A4BAB6D3}" srcOrd="2" destOrd="0" presId="urn:microsoft.com/office/officeart/2005/8/layout/hList7"/>
    <dgm:cxn modelId="{5B57C137-2575-4E68-BCE8-65D78002B36B}" type="presParOf" srcId="{BE9C1F77-2C66-421E-804A-905F04BA945E}" destId="{86405AAF-BAC1-4BB8-84FF-7C8F8A041588}" srcOrd="3" destOrd="0" presId="urn:microsoft.com/office/officeart/2005/8/layout/hList7"/>
    <dgm:cxn modelId="{CB18DE39-59D5-415B-A125-9EF6EA2B9CA7}" type="presParOf" srcId="{732D360C-1D97-4C1F-A663-9F06B861C10E}" destId="{EA509A7E-92D9-47A8-B89D-E8F5147E4C8D}" srcOrd="3" destOrd="0" presId="urn:microsoft.com/office/officeart/2005/8/layout/hList7"/>
    <dgm:cxn modelId="{80FA109D-CD37-4A8A-AF16-7DB1DFDB0119}" type="presParOf" srcId="{732D360C-1D97-4C1F-A663-9F06B861C10E}" destId="{6DF14A6E-B5FC-4311-B8AB-DD363F7D9300}" srcOrd="4" destOrd="0" presId="urn:microsoft.com/office/officeart/2005/8/layout/hList7"/>
    <dgm:cxn modelId="{9C905A0B-2BED-4130-93A5-38813DCBBFC6}" type="presParOf" srcId="{6DF14A6E-B5FC-4311-B8AB-DD363F7D9300}" destId="{7EAE1591-1C1D-4761-9EAC-7774B8B257EC}" srcOrd="0" destOrd="0" presId="urn:microsoft.com/office/officeart/2005/8/layout/hList7"/>
    <dgm:cxn modelId="{E5802001-F61F-4446-A5B5-0F671A89507A}" type="presParOf" srcId="{6DF14A6E-B5FC-4311-B8AB-DD363F7D9300}" destId="{EFEB0BAC-1E41-4DAE-9B1B-E38C1CC371F2}" srcOrd="1" destOrd="0" presId="urn:microsoft.com/office/officeart/2005/8/layout/hList7"/>
    <dgm:cxn modelId="{364F1057-E26F-4AFA-8AEE-0A440DAE2268}" type="presParOf" srcId="{6DF14A6E-B5FC-4311-B8AB-DD363F7D9300}" destId="{43823AD8-537C-4511-96F0-E4E8F08B9C2C}" srcOrd="2" destOrd="0" presId="urn:microsoft.com/office/officeart/2005/8/layout/hList7"/>
    <dgm:cxn modelId="{EF349FE4-1D66-4F18-B165-50401FB52695}" type="presParOf" srcId="{6DF14A6E-B5FC-4311-B8AB-DD363F7D9300}" destId="{E350806E-EEFF-4586-9B4B-DF3AED278498}"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390FDD-D410-4380-9365-07DA52D64838}">
      <dsp:nvSpPr>
        <dsp:cNvPr id="0" name=""/>
        <dsp:cNvSpPr/>
      </dsp:nvSpPr>
      <dsp:spPr>
        <a:xfrm>
          <a:off x="0" y="27975"/>
          <a:ext cx="10058399" cy="1200419"/>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l-GR" sz="1800" kern="1200"/>
            <a:t>Η εξαγωγή της N-acetyl-d-glucosamine από τα κελύφη των γαρίδων έχει προσελκύσει αυξανόμενο ενδιαφέρον λόγω της μεγάλης ζήτησης στην αγορά. Επί του παρόντος, η Ν-ακετυλο-d-γλυκοζαμίνη παράγεται κυρίως μέσω όξινης υδρόλυσης της χιτίνης που προεκχυλίζεται με μια χημική μέθοδο, η οποία δεν είναι φιλική προς το περιβάλλον. </a:t>
          </a:r>
        </a:p>
      </dsp:txBody>
      <dsp:txXfrm>
        <a:off x="58600" y="86575"/>
        <a:ext cx="9941199" cy="1083219"/>
      </dsp:txXfrm>
    </dsp:sp>
    <dsp:sp modelId="{7BE10CB9-EE96-4941-995A-537534018F5D}">
      <dsp:nvSpPr>
        <dsp:cNvPr id="0" name=""/>
        <dsp:cNvSpPr/>
      </dsp:nvSpPr>
      <dsp:spPr>
        <a:xfrm>
          <a:off x="0" y="1280235"/>
          <a:ext cx="10058399" cy="1200419"/>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l-GR" sz="1800" kern="1200"/>
            <a:t>Πρόσφατα, οι Gao et al. (2015) χρησιμοποίησε ένα αποτελεσματικό χιτινολυτικό βακτήριο για την ενζυματική υδρόλυση του κελύφους της καραβίδας και μια απόδοση περίπου 100% N-ακετυλ-d-γλυκοζαμίνης μπορούσε να ληφθεί από το κέλυφος της καραβίδας υπό βέλτιστες συνθήκες.</a:t>
          </a:r>
        </a:p>
      </dsp:txBody>
      <dsp:txXfrm>
        <a:off x="58600" y="1338835"/>
        <a:ext cx="9941199" cy="1083219"/>
      </dsp:txXfrm>
    </dsp:sp>
    <dsp:sp modelId="{C1CA06CE-C0D0-4177-A57D-53B7D95CD20A}">
      <dsp:nvSpPr>
        <dsp:cNvPr id="0" name=""/>
        <dsp:cNvSpPr/>
      </dsp:nvSpPr>
      <dsp:spPr>
        <a:xfrm>
          <a:off x="0" y="2532495"/>
          <a:ext cx="10058399" cy="1200419"/>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l-GR" sz="1800" kern="1200"/>
            <a:t>Οι Wei et al. (2017) διαπίστωσαν ότι η προεπεξεργασία ομογενοποίησης υψηλής πίεσης μπορεί να μειώσει την κρυσταλλικότητα του κελύφους της καραβίδας και να ενισχύσει την αποτελεσματικότητα της ενζυματικής υδρόλυσης για την παραγωγή Ν-ακετυλο-d-γλυκοζαμίνης</a:t>
          </a:r>
        </a:p>
      </dsp:txBody>
      <dsp:txXfrm>
        <a:off x="58600" y="2591095"/>
        <a:ext cx="9941199" cy="10832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D717E6-97DE-4AD0-87B9-77FD87E14261}">
      <dsp:nvSpPr>
        <dsp:cNvPr id="0" name=""/>
        <dsp:cNvSpPr/>
      </dsp:nvSpPr>
      <dsp:spPr>
        <a:xfrm>
          <a:off x="0" y="1891"/>
          <a:ext cx="10853531" cy="1388039"/>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l-GR" sz="1600" kern="1200" dirty="0"/>
            <a:t>Οι μέθοδοι </a:t>
          </a:r>
          <a:r>
            <a:rPr lang="el-GR" sz="1600" kern="1200" dirty="0" err="1"/>
            <a:t>ενζυματικής</a:t>
          </a:r>
          <a:r>
            <a:rPr lang="el-GR" sz="1600" kern="1200" dirty="0"/>
            <a:t> υδρόλυσης πρωτεϊνών χρησιμοποιούνται εκτενώς για την ανάκτηση του κλάσματος πρωτεΐνης των αποβλήτων από κέλυφος καραβίδας και το </a:t>
          </a:r>
          <a:r>
            <a:rPr lang="el-GR" sz="1600" kern="1200" dirty="0" err="1"/>
            <a:t>ληφθέν</a:t>
          </a:r>
          <a:r>
            <a:rPr lang="el-GR" sz="1600" kern="1200" dirty="0"/>
            <a:t> προϊόν υδρόλυσης περιείχε βιοενεργά πεπτίδια, τα οποία μπορούν να χρησιμοποιηθούν ως φαρμακολογικά εργαλεία ή τροφές υδατοκαλλιέργειας (</a:t>
          </a:r>
          <a:r>
            <a:rPr lang="el-GR" sz="1600" kern="1200" dirty="0" err="1"/>
            <a:t>Oliveira</a:t>
          </a:r>
          <a:r>
            <a:rPr lang="el-GR" sz="1600" kern="1200" dirty="0"/>
            <a:t> </a:t>
          </a:r>
          <a:r>
            <a:rPr lang="el-GR" sz="1600" kern="1200" dirty="0" err="1"/>
            <a:t>Cavalheiro</a:t>
          </a:r>
          <a:r>
            <a:rPr lang="el-GR" sz="1600" kern="1200" dirty="0"/>
            <a:t> </a:t>
          </a:r>
          <a:r>
            <a:rPr lang="el-GR" sz="1600" kern="1200" dirty="0" err="1"/>
            <a:t>et</a:t>
          </a:r>
          <a:r>
            <a:rPr lang="el-GR" sz="1600" kern="1200" dirty="0"/>
            <a:t> </a:t>
          </a:r>
          <a:r>
            <a:rPr lang="el-GR" sz="1600" kern="1200" dirty="0" err="1"/>
            <a:t>al</a:t>
          </a:r>
          <a:r>
            <a:rPr lang="el-GR" sz="1600" kern="1200" dirty="0"/>
            <a:t>., 2007· </a:t>
          </a:r>
          <a:r>
            <a:rPr lang="el-GR" sz="1600" kern="1200" dirty="0" err="1"/>
            <a:t>Cheung</a:t>
          </a:r>
          <a:r>
            <a:rPr lang="el-GR" sz="1600" kern="1200" dirty="0"/>
            <a:t> και </a:t>
          </a:r>
          <a:r>
            <a:rPr lang="el-GR" sz="1600" kern="1200" dirty="0" err="1"/>
            <a:t>Li-Chan</a:t>
          </a:r>
          <a:r>
            <a:rPr lang="el-GR" sz="1600" kern="1200" dirty="0"/>
            <a:t>, 2010). </a:t>
          </a:r>
        </a:p>
      </dsp:txBody>
      <dsp:txXfrm>
        <a:off x="67758" y="69649"/>
        <a:ext cx="10718015" cy="1252523"/>
      </dsp:txXfrm>
    </dsp:sp>
    <dsp:sp modelId="{893275A6-0C69-4A8C-83F3-52A785F04AAF}">
      <dsp:nvSpPr>
        <dsp:cNvPr id="0" name=""/>
        <dsp:cNvSpPr/>
      </dsp:nvSpPr>
      <dsp:spPr>
        <a:xfrm>
          <a:off x="0" y="1403136"/>
          <a:ext cx="10853531" cy="1388039"/>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l-GR" sz="1600" kern="1200"/>
            <a:t>Οι Gildberg και Stenberg (2001) χρησιμοποίησαν εμπορικά διαθέσιμη πρωτεάση (Alcalase) για να υδρολύσουν τα απόβλητα γαρίδας και ελήφθη ένα προϊόν υδρόλυσης πρωτεΐνης με υψηλή περιεκτικότητα σε βασικά αμινοξέα. Εκτός από τις προσθετικές μεθόδους ενζυματικής υδρόλυσης, πολλά εγγενή υδρολυτικά ένζυμα (πρωτεάσες και λιπάσες) βρέθηκαν στα απόβλητα της καραβίδας. Τέτοια ένζυμα θα υδρολύσουν τους ιστούς αυθόρμητα υπό ορισμένες συνθήκες, και αυτό το φαινόμενο ονομάζεται «αυτόλυση» (Bezerra et al., 2008). Αν και η αυτόλυση των αποβλήτων καραβίδας απέφυγε την προσθήκη ακριβών ενζύμων, η φυσική αυτόλυση ήταν αναποτελεσματική και η διαδικασία αντίδρασης ήταν αργή. </a:t>
          </a:r>
        </a:p>
      </dsp:txBody>
      <dsp:txXfrm>
        <a:off x="67758" y="1470894"/>
        <a:ext cx="10718015" cy="1252523"/>
      </dsp:txXfrm>
    </dsp:sp>
    <dsp:sp modelId="{B61AC007-6B55-423E-A85D-8B1AA2F42EE4}">
      <dsp:nvSpPr>
        <dsp:cNvPr id="0" name=""/>
        <dsp:cNvSpPr/>
      </dsp:nvSpPr>
      <dsp:spPr>
        <a:xfrm>
          <a:off x="0" y="2804380"/>
          <a:ext cx="10853531" cy="1388039"/>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l-GR" sz="1600" kern="1200"/>
            <a:t>Οι Cao et al. (2014) διαπίστωσαν ότι τα ενεργοποιημένα ενδογενή ένζυμα από βιολογικά υλικά από την υπεριώδη ακτινοβολία μπορούν να επιταχύνουν την αυτόλυση των απορριμμάτων γαρίδας και να βελτιώσουν την ανάκτηση πρωτεϊνών από τα απόβλητα γαρίδας. Ωστόσο, ο μηχανισμός ενεργοποίησης των ενδογενών ενζύμων με επεξεργασία με υπεριώδη ακτινοβολία δεν έχει διερευνηθεί και απαιτείται περαιτέρω έρευνα για τη βελτιστοποίηση της τεχνολογίας αυτόλυσης και την αποτελεσματική εξαγωγή χρήσιμων συστατικών στις γαρίδες.</a:t>
          </a:r>
        </a:p>
      </dsp:txBody>
      <dsp:txXfrm>
        <a:off x="67758" y="2872138"/>
        <a:ext cx="10718015" cy="12525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F10B4F-6A00-4AB5-8E52-3C244DE8077A}">
      <dsp:nvSpPr>
        <dsp:cNvPr id="0" name=""/>
        <dsp:cNvSpPr/>
      </dsp:nvSpPr>
      <dsp:spPr>
        <a:xfrm>
          <a:off x="0" y="120225"/>
          <a:ext cx="10058399" cy="1146600"/>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l-GR" sz="1400" b="0" i="0" kern="1200"/>
            <a:t>Η ασταξανθίνη είναι το κύριο και πιο πολύτιμο καροτενοειδές στα κελύφη των καραβίδων. Έχει εφαρμοστεί στη βιομηχανία καλλυντικών και τροφίμων και έχει τη δυνατότητα να είναι αντικαρκινικός παράγοντας (de Holanda and Netto, 2006; Benhabiles et al., 2012). Διάφορες μέθοδοι, όπως μια ενζυματική διαδικασία, η διαδικασία ζύμωσης και η χημική εκχύλιση, έχουν προταθεί για την εξαγωγή της ασταξανθίνης από τα κελύφη της καραβίδας (Armenta-López et al., 2002; Sachindra and Mahendrakar, 2005; Sachindra et al., 2006; Sachindraet; al., 2007).</a:t>
          </a:r>
          <a:endParaRPr lang="el-GR" sz="1400" kern="1200"/>
        </a:p>
      </dsp:txBody>
      <dsp:txXfrm>
        <a:off x="55972" y="176197"/>
        <a:ext cx="9946455" cy="1034656"/>
      </dsp:txXfrm>
    </dsp:sp>
    <dsp:sp modelId="{CADD0656-0E1F-4DF5-87BF-C43DBCC4FD0B}">
      <dsp:nvSpPr>
        <dsp:cNvPr id="0" name=""/>
        <dsp:cNvSpPr/>
      </dsp:nvSpPr>
      <dsp:spPr>
        <a:xfrm>
          <a:off x="0" y="1307145"/>
          <a:ext cx="10058399" cy="1146600"/>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l-GR" sz="1400" b="0" i="0" kern="1200"/>
            <a:t>Για παράδειγμα, οι Handayani et al. (2008) εξήγαγε την ασταξανθίνη από τα απόβλητα γαρίδας μέσω φοινικέλαιου. Σε σύγκριση με τους συμβατικούς οργανικούς διαλύτες, το ιοντικό υγρό μπορεί να βελτιώσει τις αποδόσεις εκχύλισης βιοδραστικών ενώσεων και να ανακουφίσει την περιβαλλοντική ρύπανση. </a:t>
          </a:r>
          <a:endParaRPr lang="el-GR" sz="1400" kern="1200"/>
        </a:p>
      </dsp:txBody>
      <dsp:txXfrm>
        <a:off x="55972" y="1363117"/>
        <a:ext cx="9946455" cy="1034656"/>
      </dsp:txXfrm>
    </dsp:sp>
    <dsp:sp modelId="{1304CDA0-F8B5-48B0-A608-FC9B2FF8968F}">
      <dsp:nvSpPr>
        <dsp:cNvPr id="0" name=""/>
        <dsp:cNvSpPr/>
      </dsp:nvSpPr>
      <dsp:spPr>
        <a:xfrm>
          <a:off x="0" y="2494065"/>
          <a:ext cx="10058399" cy="1146600"/>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l-GR" sz="1400" b="0" i="0" kern="1200"/>
            <a:t>Οι Bi et al. (2010) χρησιμοποίησαν ιοντικό υγρό για την εξαγωγή ασταξανθίνης από υπολείμματα γαρίδας και η ποσότητα της εκχυλισμένης ασταξανθίνης ήταν διπλάσια από εκείνη της συμβατικής μεθόδου υπό βελτιστοποιημένες συνθήκες εκχύλισης. Πρόσφατα, οι Irna et al. (2018) ανέπτυξε μια μέθοδο επεξεργασίας υψηλής πίεσης για την εκχύλιση ασταξανθίνης από κελύφη γαρίδας, η οποία αύξησε την απόδοση ασταξανθίνης από 29 μg/g (αποξηραμένο βάρος) σε 60 μg/g σε σύγκριση με τη χημική εκχύλιση.</a:t>
          </a:r>
          <a:endParaRPr lang="el-GR" sz="1400" kern="1200"/>
        </a:p>
      </dsp:txBody>
      <dsp:txXfrm>
        <a:off x="55972" y="2550037"/>
        <a:ext cx="9946455" cy="10346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B1614-BD89-43BC-BCDF-E0923EC56868}">
      <dsp:nvSpPr>
        <dsp:cNvPr id="0" name=""/>
        <dsp:cNvSpPr/>
      </dsp:nvSpPr>
      <dsp:spPr>
        <a:xfrm>
          <a:off x="0" y="342255"/>
          <a:ext cx="10058399" cy="1515149"/>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l-GR" sz="1600" b="0" i="0" kern="1200"/>
            <a:t>Παρά τις τεράστιες προσπάθειες που έχουν γίνει για την ανακύκλωση πολύτιμων χημικών ουσιών στα κοχύλια καραβίδας, αυτές οι τεχνικές ήταν δαπανηρές ή χρονοβόρες και η ποσότητα των απορριμμάτων από κοχύλια καραβίδας που ανακυκλώθηκαν από αυτές τις τεχνολογίες ήταν εξαιρετικά περιορισμένη. Ως εκ τούτου, η ανάπτυξη νέων, οικονομικών και εύκολων τεχνολογιών ήταν απαραίτητη για την αποτελεσματική ανακύκλωση των οστράκων καραβίδας. </a:t>
          </a:r>
          <a:endParaRPr lang="el-GR" sz="1600" kern="1200"/>
        </a:p>
      </dsp:txBody>
      <dsp:txXfrm>
        <a:off x="73963" y="416218"/>
        <a:ext cx="9910473" cy="1367223"/>
      </dsp:txXfrm>
    </dsp:sp>
    <dsp:sp modelId="{DB1BD5B8-E8A7-4BBD-A8A7-90B0D041E6B2}">
      <dsp:nvSpPr>
        <dsp:cNvPr id="0" name=""/>
        <dsp:cNvSpPr/>
      </dsp:nvSpPr>
      <dsp:spPr>
        <a:xfrm>
          <a:off x="0" y="1903485"/>
          <a:ext cx="10058399" cy="1515149"/>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l-GR" sz="1600" b="0" i="0" kern="1200"/>
            <a:t>Τα υλικά άνθρακα έχουν χρησιμοποιηθεί εκτενώς στην προσρόφηση, την κατάλυση και την αποθήκευση ενέργειας λόγω του μεγάλου μεγέθους πόρων, της μεγάλης επιφάνειας και της υψηλής αγωγιμότητας τους (Liang et al., 2008; Navalon et al., 2014). Η διαδικασία μετατροπής από κοχύλια καραβίδας σε υλικά άνθρακα ήταν απλή και μπορεί να χρησιμοποιηθεί για την απόρριψη μεγάλης ποσότητας απορριμμάτων από κοχύλια καραβίδας. Μέχρι σήμερα, απόβλητα από κοχύλια καραβίδας έχουν χρησιμοποιηθεί για την παρασκευή υλικών άνθρακα, όπως βιοάνθρακας πλούσιου σε ασβέστιο, πορώδης άνθρακας με πρόσμειξη αζώτου και κουκκίδες άνθρακα</a:t>
          </a:r>
          <a:endParaRPr lang="el-GR" sz="1600" kern="1200"/>
        </a:p>
      </dsp:txBody>
      <dsp:txXfrm>
        <a:off x="73963" y="1977448"/>
        <a:ext cx="9910473" cy="13672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1E6E3-D6B6-4734-ABDC-AB2765E057EE}">
      <dsp:nvSpPr>
        <dsp:cNvPr id="0" name=""/>
        <dsp:cNvSpPr/>
      </dsp:nvSpPr>
      <dsp:spPr>
        <a:xfrm>
          <a:off x="0" y="322365"/>
          <a:ext cx="10058399" cy="1535040"/>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l-GR" sz="1600" kern="1200"/>
            <a:t>Το πλούσιο σε ασβέστιο βιοκάρβουνο είναι ένα πορώδες στερεό πλούσιο σε άνθρακα που παράγεται με πυρόλυση υλικών βιομάζας απουσία αέρα και συνήθως έχει πλούσιες επιφανειακές λειτουργικές ομάδες (C —O, —COOH, C == O, —OH, κ.λπ.) (Liu et al., 2015). Στη διαδικασία πυρόλυσης, τα ανόργανα στοιχεία στο κέλυφος της καραβίδας, ιδιαίτερα η υψηλή περιεκτικότητα σε Ca, μπορούν να προάγουν αποτελεσματικά το σχηματισμό βιοαπανθράκων, ο οποίος μπορεί να παράγει περισσότερες αέριες ενώσεις όπως H</a:t>
          </a:r>
          <a:r>
            <a:rPr lang="el-GR" sz="1600" kern="1200" baseline="-25000"/>
            <a:t>2</a:t>
          </a:r>
          <a:r>
            <a:rPr lang="el-GR" sz="1600" kern="1200"/>
            <a:t>, CO, CO</a:t>
          </a:r>
          <a:r>
            <a:rPr lang="el-GR" sz="1600" kern="1200" baseline="-25000"/>
            <a:t>2</a:t>
          </a:r>
          <a:r>
            <a:rPr lang="el-GR" sz="1600" kern="1200"/>
            <a:t> και CH</a:t>
          </a:r>
          <a:r>
            <a:rPr lang="el-GR" sz="1600" kern="1200" baseline="-25000"/>
            <a:t>4</a:t>
          </a:r>
          <a:r>
            <a:rPr lang="el-GR" sz="1600" kern="1200"/>
            <a:t> κατά τη διάρκεια της διαδικασίας πυρόλυσης. προώθηση της πυρόλυσης του biochar (Yaman, 2004; Bridgwater, 2012).</a:t>
          </a:r>
        </a:p>
      </dsp:txBody>
      <dsp:txXfrm>
        <a:off x="74934" y="397299"/>
        <a:ext cx="9908531" cy="1385172"/>
      </dsp:txXfrm>
    </dsp:sp>
    <dsp:sp modelId="{A639B826-4E16-4CB1-8735-3613F86B70A7}">
      <dsp:nvSpPr>
        <dsp:cNvPr id="0" name=""/>
        <dsp:cNvSpPr/>
      </dsp:nvSpPr>
      <dsp:spPr>
        <a:xfrm>
          <a:off x="0" y="1903485"/>
          <a:ext cx="10058399" cy="1535040"/>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l-GR" sz="1600" kern="1200"/>
            <a:t>Οι Park et al. (2018) διερεύνησαν την επίδραση της θερμοκρασίας πυρόλυσης στα χαρακτηριστικά του βιοξυλάνθρακα που λαμβάνεται από καραβίδες. Τα αποτελέσματα της σύνθεσης του στοιχείου έδειξαν ότι η περιεκτικότητα σε ασβέστιο στο βιοκάρβουνο που ελήφθη στους 800°C ήταν 41,2%, το οποίο ήταν υψηλότερο από αυτό της ωμής καραβίδας (17,0%). Τα αποτελέσματα της υπέρυθρης φασματοσκοπίας μετασχηματισμού Fourier (FT-IR) έδειξαν ότι το ανθρακικό ασβέστιο θα αποσυντεθεί σε οξείδιο του ασβεστίου στους 800 °C</a:t>
          </a:r>
        </a:p>
      </dsp:txBody>
      <dsp:txXfrm>
        <a:off x="74934" y="1978419"/>
        <a:ext cx="9908531" cy="13851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B2198C-B26D-4479-8D93-EFBBA4CF765D}">
      <dsp:nvSpPr>
        <dsp:cNvPr id="0" name=""/>
        <dsp:cNvSpPr/>
      </dsp:nvSpPr>
      <dsp:spPr>
        <a:xfrm>
          <a:off x="0" y="46977"/>
          <a:ext cx="6096000" cy="1146600"/>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l-GR" sz="1400" b="1" i="1" kern="1200" baseline="0"/>
            <a:t>Η χιτίνη είναι ένας αζωτούχος πολυσακχαρίτης που υπάρχει σε αφθονία στον εξωσκελετό (κέλυφος) των αρθροπόδων. </a:t>
          </a:r>
          <a:r>
            <a:rPr lang="el-GR" sz="1400" b="0" i="0" kern="1200" baseline="0"/>
            <a:t>Αποτελείται από ομάδες Ν-ακετυλ-</a:t>
          </a:r>
          <a:r>
            <a:rPr lang="en-US" sz="1400" b="0" i="0" kern="1200" baseline="0"/>
            <a:t>D</a:t>
          </a:r>
          <a:r>
            <a:rPr lang="el-GR" sz="1400" b="0" i="0" kern="1200" baseline="0"/>
            <a:t>-γλουκοζαμίνης ενωμένες με β-(1—&gt;4) δεσμούς και </a:t>
          </a:r>
          <a:r>
            <a:rPr lang="el-GR" sz="1400" b="1" i="1" kern="1200" baseline="0"/>
            <a:t>μπορεί να περιγραφεί ως κυτταρίνη με μια ομάδα υδροξυλίου σε κάθε μονομερές να έχει αντικατασταθεί από μια ακετυλοαμινομάδα (-ΝΗ</a:t>
          </a:r>
          <a:r>
            <a:rPr lang="en-US" sz="1400" b="1" i="1" kern="1200" baseline="0"/>
            <a:t>C</a:t>
          </a:r>
          <a:r>
            <a:rPr lang="el-GR" sz="1400" b="1" i="1" kern="1200" baseline="0"/>
            <a:t>Ο</a:t>
          </a:r>
          <a:r>
            <a:rPr lang="en-US" sz="1400" b="1" i="1" kern="1200" baseline="0"/>
            <a:t>C</a:t>
          </a:r>
          <a:r>
            <a:rPr lang="el-GR" sz="1400" b="1" i="1" kern="1200" baseline="0"/>
            <a:t>Η</a:t>
          </a:r>
          <a:r>
            <a:rPr lang="el-GR" sz="1400" b="1" i="1" kern="1200" baseline="-25000"/>
            <a:t>3</a:t>
          </a:r>
          <a:r>
            <a:rPr lang="el-GR" sz="1400" b="0" i="0" kern="1200" baseline="0"/>
            <a:t>) (βλ. Σχήμα 8.2).</a:t>
          </a:r>
          <a:endParaRPr lang="el-GR" sz="1400" kern="1200"/>
        </a:p>
      </dsp:txBody>
      <dsp:txXfrm>
        <a:off x="55972" y="102949"/>
        <a:ext cx="5984056" cy="1034656"/>
      </dsp:txXfrm>
    </dsp:sp>
    <dsp:sp modelId="{59FE620E-5C0E-4BCE-8631-11E1FF7A364F}">
      <dsp:nvSpPr>
        <dsp:cNvPr id="0" name=""/>
        <dsp:cNvSpPr/>
      </dsp:nvSpPr>
      <dsp:spPr>
        <a:xfrm>
          <a:off x="0" y="1233897"/>
          <a:ext cx="6096000" cy="1146600"/>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l-GR" sz="1400" b="0" i="0" kern="1200" baseline="0"/>
            <a:t>Η</a:t>
          </a:r>
          <a:r>
            <a:rPr lang="en-US" sz="1400" b="0" i="0" kern="1200" baseline="0"/>
            <a:t> </a:t>
          </a:r>
          <a:r>
            <a:rPr lang="el-GR" sz="1400" b="0" i="0" kern="1200" baseline="0"/>
            <a:t>χιτοζάνη (Σχήμα) </a:t>
          </a:r>
          <a:r>
            <a:rPr lang="el-GR" sz="1400" b="1" i="1" kern="1200" baseline="0"/>
            <a:t>παράγεται σε βιομηχανική κλίμακα με αποακετυλίωση της χιτίνης με κατεργασία με βάσεις</a:t>
          </a:r>
          <a:r>
            <a:rPr lang="el-GR" sz="1400" b="0" i="0" kern="1200" baseline="0"/>
            <a:t>. Η τυπικά διαθέσιμη στην αγορά χιτοζάνη είναι περίπου 85% αποακετυλιωμένη. </a:t>
          </a:r>
          <a:endParaRPr lang="el-GR" sz="1400" kern="1200"/>
        </a:p>
      </dsp:txBody>
      <dsp:txXfrm>
        <a:off x="55972" y="1289869"/>
        <a:ext cx="5984056" cy="1034656"/>
      </dsp:txXfrm>
    </dsp:sp>
    <dsp:sp modelId="{34AA9A77-E5FB-4EE0-85D4-24D1DF145E4F}">
      <dsp:nvSpPr>
        <dsp:cNvPr id="0" name=""/>
        <dsp:cNvSpPr/>
      </dsp:nvSpPr>
      <dsp:spPr>
        <a:xfrm>
          <a:off x="0" y="2420817"/>
          <a:ext cx="6096000" cy="1146600"/>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l-GR" sz="1400" b="1" i="1" kern="1200" baseline="0" dirty="0"/>
            <a:t>Είναι βιοαποικοδομήσιμο φυσικό πολυμερές, </a:t>
          </a:r>
          <a:r>
            <a:rPr lang="el-GR" sz="1400" b="1" i="1" u="sng" kern="1200" baseline="0" dirty="0"/>
            <a:t>αλλά δεν έχει εγκριθεί η χρήση της στις ΗΠΑ ως πρόσθετο τροφίμων.</a:t>
          </a:r>
          <a:endParaRPr lang="el-GR" sz="1400" u="sng" kern="1200" dirty="0"/>
        </a:p>
      </dsp:txBody>
      <dsp:txXfrm>
        <a:off x="55972" y="2476789"/>
        <a:ext cx="5984056" cy="1034656"/>
      </dsp:txXfrm>
    </dsp:sp>
    <dsp:sp modelId="{24893EDB-3A76-4A53-B784-6E6C614F9F7D}">
      <dsp:nvSpPr>
        <dsp:cNvPr id="0" name=""/>
        <dsp:cNvSpPr/>
      </dsp:nvSpPr>
      <dsp:spPr>
        <a:xfrm>
          <a:off x="0" y="3607737"/>
          <a:ext cx="6096000" cy="1146600"/>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l-GR" sz="1400" b="0" i="0" kern="1200" baseline="0"/>
            <a:t>Οι μεμβράνες χιτοζάνης </a:t>
          </a:r>
          <a:r>
            <a:rPr lang="el-GR" sz="1400" b="1" i="1" kern="1200" baseline="0"/>
            <a:t>παρασκευάζονται με χύτευση όξινων υδατικών διαλυμάτων και οι ιδιότητες τους εξαρτώνται από το μοριακό βάρος του πολυμερούς και τον βαθμό ακετυλίωσης</a:t>
          </a:r>
          <a:endParaRPr lang="el-GR" sz="1400" kern="1200"/>
        </a:p>
      </dsp:txBody>
      <dsp:txXfrm>
        <a:off x="55972" y="3663709"/>
        <a:ext cx="5984056" cy="10346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F2A993-05BB-4840-A04A-39B2FA2F6327}">
      <dsp:nvSpPr>
        <dsp:cNvPr id="0" name=""/>
        <dsp:cNvSpPr/>
      </dsp:nvSpPr>
      <dsp:spPr>
        <a:xfrm>
          <a:off x="1365" y="0"/>
          <a:ext cx="2124449" cy="4439851"/>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l-GR" sz="1100" b="0" i="0" kern="1200" baseline="0" dirty="0"/>
            <a:t>Η </a:t>
          </a:r>
          <a:r>
            <a:rPr lang="el-GR" sz="1100" b="0" i="0" kern="1200" baseline="0" dirty="0" err="1"/>
            <a:t>χιτοζάνη</a:t>
          </a:r>
          <a:r>
            <a:rPr lang="el-GR" sz="1100" b="0" i="0" kern="1200" baseline="0" dirty="0"/>
            <a:t> </a:t>
          </a:r>
          <a:r>
            <a:rPr lang="el-GR" sz="1100" b="1" i="1" kern="1200" baseline="0" dirty="0"/>
            <a:t>διαθέτει αντιμικροβιακές ιδιότητες έναντι ενός ευρέως φάσματος </a:t>
          </a:r>
          <a:r>
            <a:rPr lang="en-US" sz="1100" b="1" i="1" kern="1200" baseline="0" dirty="0"/>
            <a:t>Gram</a:t>
          </a:r>
          <a:r>
            <a:rPr lang="el-GR" sz="1100" b="1" i="1" kern="1200" baseline="0" dirty="0"/>
            <a:t>-αρνητικών και </a:t>
          </a:r>
          <a:r>
            <a:rPr lang="en-US" sz="1100" b="1" i="1" kern="1200" baseline="0" dirty="0"/>
            <a:t>Gram</a:t>
          </a:r>
          <a:r>
            <a:rPr lang="el-GR" sz="1100" b="1" i="1" kern="1200" baseline="0" dirty="0"/>
            <a:t>-θετικών βακτηρίων και μυκήτων, οι οποίες οφείλονται στην αποδέσμευση </a:t>
          </a:r>
          <a:r>
            <a:rPr lang="el-GR" sz="1100" b="1" i="1" kern="1200" baseline="0" dirty="0" err="1"/>
            <a:t>πρωτονιωμένων</a:t>
          </a:r>
          <a:r>
            <a:rPr lang="el-GR" sz="1100" b="1" i="1" kern="1200" baseline="0" dirty="0"/>
            <a:t> ομάδων </a:t>
          </a:r>
          <a:r>
            <a:rPr lang="el-GR" sz="1100" b="1" i="1" kern="1200" baseline="0" dirty="0" err="1"/>
            <a:t>γλυκοζαμίνης</a:t>
          </a:r>
          <a:r>
            <a:rPr lang="el-GR" sz="1100" b="0" i="0" kern="1200" baseline="0" dirty="0"/>
            <a:t>. </a:t>
          </a:r>
          <a:endParaRPr lang="el-GR" sz="1100" kern="1200" dirty="0"/>
        </a:p>
      </dsp:txBody>
      <dsp:txXfrm>
        <a:off x="1365" y="1775940"/>
        <a:ext cx="2124449" cy="1775940"/>
      </dsp:txXfrm>
    </dsp:sp>
    <dsp:sp modelId="{F4625CAE-6513-47AA-8428-D68D88E49354}">
      <dsp:nvSpPr>
        <dsp:cNvPr id="0" name=""/>
        <dsp:cNvSpPr/>
      </dsp:nvSpPr>
      <dsp:spPr>
        <a:xfrm>
          <a:off x="351410" y="75195"/>
          <a:ext cx="1478470" cy="1478470"/>
        </a:xfrm>
        <a:prstGeom prst="ellipse">
          <a:avLst/>
        </a:prstGeom>
        <a:solidFill>
          <a:schemeClr val="accent1">
            <a:tint val="5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A82EA90-A19A-4C98-B74C-C47E3BA1E16E}">
      <dsp:nvSpPr>
        <dsp:cNvPr id="0" name=""/>
        <dsp:cNvSpPr/>
      </dsp:nvSpPr>
      <dsp:spPr>
        <a:xfrm>
          <a:off x="2189547" y="0"/>
          <a:ext cx="2124449" cy="4439851"/>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l-GR" sz="1100" b="0" i="0" kern="1200" baseline="0" dirty="0"/>
            <a:t>Μεμβράνες χιτοζάνης χρησιμοποιούνται επίσης </a:t>
          </a:r>
          <a:r>
            <a:rPr lang="el-GR" sz="1100" b="1" i="1" kern="1200" baseline="0" dirty="0"/>
            <a:t>για τη συσκευασία φρέσκων φρούτων και λαχανικών, διότι με τις διαπερατότητες στο οξυγόνο και το διοξείδιο του άνθρακα που έχουν, τροποποιούν εμμέσως τη σύσταση των αερίων μέσα στη συσκευασία και έτσι επιβραδύνουν την ωρίμανση και τη διαπνοή</a:t>
          </a:r>
          <a:r>
            <a:rPr lang="el-GR" sz="1100" b="0" i="0" kern="1200" baseline="0" dirty="0"/>
            <a:t>. </a:t>
          </a:r>
          <a:endParaRPr lang="el-GR" sz="1100" kern="1200" dirty="0"/>
        </a:p>
      </dsp:txBody>
      <dsp:txXfrm>
        <a:off x="2189547" y="1775940"/>
        <a:ext cx="2124449" cy="1775940"/>
      </dsp:txXfrm>
    </dsp:sp>
    <dsp:sp modelId="{86405AAF-BAC1-4BB8-84FF-7C8F8A041588}">
      <dsp:nvSpPr>
        <dsp:cNvPr id="0" name=""/>
        <dsp:cNvSpPr/>
      </dsp:nvSpPr>
      <dsp:spPr>
        <a:xfrm>
          <a:off x="2530574" y="75195"/>
          <a:ext cx="1478470" cy="1478470"/>
        </a:xfrm>
        <a:prstGeom prst="ellipse">
          <a:avLst/>
        </a:prstGeom>
        <a:solidFill>
          <a:schemeClr val="accent1">
            <a:tint val="5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EAE1591-1C1D-4761-9EAC-7774B8B257EC}">
      <dsp:nvSpPr>
        <dsp:cNvPr id="0" name=""/>
        <dsp:cNvSpPr/>
      </dsp:nvSpPr>
      <dsp:spPr>
        <a:xfrm>
          <a:off x="4377730" y="0"/>
          <a:ext cx="2124449" cy="4439851"/>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l-GR" sz="1100" b="1" i="0" u="sng" kern="1200" baseline="0" dirty="0"/>
            <a:t>Μελέτες της επίδρασης επικαλύψεων χιτοζάνης στη διάρκεια ζωής τεμαχισμένων φρέσκων φρούτων και λαχανικών, όπως φράουλας, καρότου, </a:t>
          </a:r>
          <a:r>
            <a:rPr lang="el-GR" sz="1100" b="1" i="0" u="sng" kern="1200" baseline="0" dirty="0" err="1"/>
            <a:t>μάνγκο</a:t>
          </a:r>
          <a:r>
            <a:rPr lang="el-GR" sz="1100" b="1" i="0" u="sng" kern="1200" baseline="0" dirty="0"/>
            <a:t>, πεπονιού, ανανά και μανιταριού, έδειξαν περιορισμό μικροβιακής ανάπτυξης και αύξηση της διάρκειας ζωής.</a:t>
          </a:r>
          <a:endParaRPr lang="el-GR" sz="1100" b="1" u="sng" kern="1200" dirty="0"/>
        </a:p>
      </dsp:txBody>
      <dsp:txXfrm>
        <a:off x="4377730" y="1775940"/>
        <a:ext cx="2124449" cy="1775940"/>
      </dsp:txXfrm>
    </dsp:sp>
    <dsp:sp modelId="{E350806E-EEFF-4586-9B4B-DF3AED278498}">
      <dsp:nvSpPr>
        <dsp:cNvPr id="0" name=""/>
        <dsp:cNvSpPr/>
      </dsp:nvSpPr>
      <dsp:spPr>
        <a:xfrm>
          <a:off x="4745813" y="75195"/>
          <a:ext cx="1478470" cy="1478470"/>
        </a:xfrm>
        <a:prstGeom prst="ellipse">
          <a:avLst/>
        </a:prstGeom>
        <a:solidFill>
          <a:schemeClr val="accent1">
            <a:tint val="5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24A963B7-D3D2-4B0D-B87A-399A47C63397}">
      <dsp:nvSpPr>
        <dsp:cNvPr id="0" name=""/>
        <dsp:cNvSpPr/>
      </dsp:nvSpPr>
      <dsp:spPr>
        <a:xfrm>
          <a:off x="260141" y="3551880"/>
          <a:ext cx="5983261" cy="665977"/>
        </a:xfrm>
        <a:prstGeom prst="leftRightArrow">
          <a:avLst/>
        </a:prstGeom>
        <a:solidFill>
          <a:schemeClr val="accent1">
            <a:tint val="60000"/>
            <a:hueOff val="0"/>
            <a:satOff val="0"/>
            <a:lumOff val="0"/>
            <a:alphaOff val="0"/>
          </a:schemeClr>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Θέση ημερομηνίας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04961038-E69E-4522-97BB-EB99858856DE}" type="datetime1">
              <a:rPr lang="el-GR" smtClean="0"/>
              <a:t>29/7/2023</a:t>
            </a:fld>
            <a:endParaRPr lang="en-US" dirty="0"/>
          </a:p>
        </p:txBody>
      </p:sp>
      <p:sp>
        <p:nvSpPr>
          <p:cNvPr id="4" name="Θέση υποσέλιδου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Θέση αριθμού διαφάνειας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D92CB86-0DB9-4A70-B1CF-B23508471F6B}" type="slidenum">
              <a:rPr lang="en-US" smtClean="0"/>
              <a:t>‹#›</a:t>
            </a:fld>
            <a:endParaRPr lang="en-US"/>
          </a:p>
        </p:txBody>
      </p:sp>
    </p:spTree>
    <p:extLst>
      <p:ext uri="{BB962C8B-B14F-4D97-AF65-F5344CB8AC3E}">
        <p14:creationId xmlns:p14="http://schemas.microsoft.com/office/powerpoint/2010/main" val="66355764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27126FDC-224F-40D9-BC14-B335420DDF09}" type="datetime1">
              <a:rPr lang="el-GR" smtClean="0"/>
              <a:t>29/7/2023</a:t>
            </a:fld>
            <a:endParaRPr lang="en-US"/>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l"/>
              <a:t>Κάντε κλικ για επεξεργασία των στυλ κειμένου του υποδείγματος</a:t>
            </a:r>
            <a:endParaRPr lang="en-US"/>
          </a:p>
          <a:p>
            <a:pPr lvl="1" rtl="0"/>
            <a:r>
              <a:rPr lang="el"/>
              <a:t>Δεύτερου επιπέδου</a:t>
            </a:r>
          </a:p>
          <a:p>
            <a:pPr lvl="2" rtl="0"/>
            <a:r>
              <a:rPr lang="el"/>
              <a:t>Τρίτου επιπέδου</a:t>
            </a:r>
          </a:p>
          <a:p>
            <a:pPr lvl="3" rtl="0"/>
            <a:r>
              <a:rPr lang="el"/>
              <a:t>Τέταρτου επιπέδου</a:t>
            </a:r>
          </a:p>
          <a:p>
            <a:pPr lvl="4" rtl="0"/>
            <a:r>
              <a:rPr lang="el"/>
              <a:t>Πέμπτου επιπέδου</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C2B151B-D7D1-48E5-8230-5AADBC794F88}" type="slidenum">
              <a:rPr lang="en-US" smtClean="0"/>
              <a:t>‹#›</a:t>
            </a:fld>
            <a:endParaRPr lang="en-US"/>
          </a:p>
        </p:txBody>
      </p:sp>
    </p:spTree>
    <p:extLst>
      <p:ext uri="{BB962C8B-B14F-4D97-AF65-F5344CB8AC3E}">
        <p14:creationId xmlns:p14="http://schemas.microsoft.com/office/powerpoint/2010/main" val="31385927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10" name="Ορθογώνιο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ctrTitle"/>
          </p:nvPr>
        </p:nvSpPr>
        <p:spPr>
          <a:xfrm>
            <a:off x="1097280" y="758952"/>
            <a:ext cx="10058400" cy="3566160"/>
          </a:xfrm>
        </p:spPr>
        <p:txBody>
          <a:bodyPr rtlCol="0" anchor="b">
            <a:normAutofit/>
          </a:bodyPr>
          <a:lstStyle>
            <a:lvl1pPr algn="l">
              <a:lnSpc>
                <a:spcPct val="90000"/>
              </a:lnSpc>
              <a:defRPr sz="8000" spc="-50" baseline="0">
                <a:solidFill>
                  <a:schemeClr val="tx1">
                    <a:lumMod val="85000"/>
                    <a:lumOff val="15000"/>
                  </a:schemeClr>
                </a:solidFill>
              </a:defRPr>
            </a:lvl1pPr>
          </a:lstStyle>
          <a:p>
            <a:pPr rtl="0"/>
            <a:r>
              <a:rPr lang="el-GR"/>
              <a:t>Κάντε κλικ για να επεξεργαστείτε τον τίτλο υποδείγματος</a:t>
            </a:r>
            <a:endParaRPr lang="en-US" dirty="0"/>
          </a:p>
        </p:txBody>
      </p:sp>
      <p:sp>
        <p:nvSpPr>
          <p:cNvPr id="3" name="Υπότιτλος 2"/>
          <p:cNvSpPr>
            <a:spLocks noGrp="1"/>
          </p:cNvSpPr>
          <p:nvPr>
            <p:ph type="subTitle" idx="1"/>
          </p:nvPr>
        </p:nvSpPr>
        <p:spPr>
          <a:xfrm>
            <a:off x="1100051" y="4645152"/>
            <a:ext cx="10058400" cy="1143000"/>
          </a:xfrm>
        </p:spPr>
        <p:txBody>
          <a:bodyPr lIns="91440" rIns="91440" rtlCol="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el-GR"/>
              <a:t>Κάντε κλικ για να επεξεργαστείτε τον υπότιτλο του υποδείγματος</a:t>
            </a:r>
            <a:endParaRPr lang="en-US" dirty="0"/>
          </a:p>
        </p:txBody>
      </p:sp>
      <p:cxnSp>
        <p:nvCxnSpPr>
          <p:cNvPr id="9" name="Ευθεία γραμμή σύνδεσης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Θέση ημερομηνίας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A1D63439-1CC6-4094-85D0-A1C74227DFA2}" type="datetime1">
              <a:rPr lang="el-GR" smtClean="0"/>
              <a:t>29/7/2023</a:t>
            </a:fld>
            <a:endParaRPr lang="en-US" dirty="0"/>
          </a:p>
        </p:txBody>
      </p:sp>
      <p:sp>
        <p:nvSpPr>
          <p:cNvPr id="5" name="Θέση υποσέλιδου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endParaRPr lang="en-US" dirty="0"/>
          </a:p>
        </p:txBody>
      </p:sp>
      <p:sp>
        <p:nvSpPr>
          <p:cNvPr id="6" name="Θέση αριθμού διαφάνειας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4258331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l-GR"/>
              <a:t>Κάντε κλικ για να επεξεργαστείτε τον τίτλο υποδείγματος</a:t>
            </a:r>
            <a:endParaRPr lang="en-US" dirty="0"/>
          </a:p>
        </p:txBody>
      </p:sp>
      <p:sp>
        <p:nvSpPr>
          <p:cNvPr id="3" name="Θέση κατακόρυφου κειμένου 2"/>
          <p:cNvSpPr>
            <a:spLocks noGrp="1"/>
          </p:cNvSpPr>
          <p:nvPr>
            <p:ph type="body" orient="vert" idx="1"/>
          </p:nvPr>
        </p:nvSpPr>
        <p:spPr/>
        <p:txBody>
          <a:bodyPr vert="eaVert" lIns="45720" tIns="0" rIns="45720" bIns="0" rtlCol="0"/>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7" name="Θέση ημερομηνίας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B86170DA-EBCE-4415-B782-844B757DAABC}" type="datetime1">
              <a:rPr lang="el-GR" smtClean="0"/>
              <a:t>29/7/2023</a:t>
            </a:fld>
            <a:endParaRPr lang="en-US" dirty="0"/>
          </a:p>
        </p:txBody>
      </p:sp>
      <p:sp>
        <p:nvSpPr>
          <p:cNvPr id="8" name="Θέση υποσέλιδου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endParaRPr lang="en-US" dirty="0"/>
          </a:p>
        </p:txBody>
      </p:sp>
      <p:sp>
        <p:nvSpPr>
          <p:cNvPr id="9" name="Θέση αριθμού διαφάνειας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672269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9" name="Ορθογώνιο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Κατακόρυφος τίτλος 1"/>
          <p:cNvSpPr>
            <a:spLocks noGrp="1"/>
          </p:cNvSpPr>
          <p:nvPr>
            <p:ph type="title" orient="vert"/>
          </p:nvPr>
        </p:nvSpPr>
        <p:spPr>
          <a:xfrm>
            <a:off x="8724900" y="412302"/>
            <a:ext cx="2628900" cy="5759898"/>
          </a:xfrm>
        </p:spPr>
        <p:txBody>
          <a:bodyPr vert="eaVert" rtlCol="0"/>
          <a:lstStyle/>
          <a:p>
            <a:pPr rtl="0"/>
            <a:r>
              <a:rPr lang="el-GR"/>
              <a:t>Κάντε κλικ για να επεξεργαστείτε τον τίτλο υποδείγματος</a:t>
            </a:r>
            <a:endParaRPr lang="en-US" dirty="0"/>
          </a:p>
        </p:txBody>
      </p:sp>
      <p:sp>
        <p:nvSpPr>
          <p:cNvPr id="3" name="Θέση κατακόρυφου κειμένου 2"/>
          <p:cNvSpPr>
            <a:spLocks noGrp="1"/>
          </p:cNvSpPr>
          <p:nvPr>
            <p:ph type="body" orient="vert" idx="1"/>
          </p:nvPr>
        </p:nvSpPr>
        <p:spPr>
          <a:xfrm>
            <a:off x="838200" y="412302"/>
            <a:ext cx="7734300" cy="5759898"/>
          </a:xfrm>
        </p:spPr>
        <p:txBody>
          <a:bodyPr vert="eaVert" lIns="45720" tIns="0" rIns="45720" bIns="0" rtlCol="0"/>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7" name="Θέση ημερομηνίας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80AA9FC3-E810-4E41-B008-8F840F53EEA3}" type="datetime1">
              <a:rPr lang="el-GR" smtClean="0"/>
              <a:t>29/7/2023</a:t>
            </a:fld>
            <a:endParaRPr lang="en-US" dirty="0"/>
          </a:p>
        </p:txBody>
      </p:sp>
      <p:sp>
        <p:nvSpPr>
          <p:cNvPr id="8" name="Θέση υποσέλιδου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endParaRPr lang="en-US" dirty="0"/>
          </a:p>
        </p:txBody>
      </p:sp>
      <p:sp>
        <p:nvSpPr>
          <p:cNvPr id="10" name="Θέση αριθμού διαφάνειας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761827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l-GR"/>
              <a:t>Κάντε κλικ για να επεξεργαστείτε τον τίτλο υποδείγματος</a:t>
            </a:r>
            <a:endParaRPr lang="en-US" dirty="0"/>
          </a:p>
        </p:txBody>
      </p:sp>
      <p:sp>
        <p:nvSpPr>
          <p:cNvPr id="3" name="Θέση περιεχομένου 2"/>
          <p:cNvSpPr>
            <a:spLocks noGrp="1"/>
          </p:cNvSpPr>
          <p:nvPr>
            <p:ph idx="1"/>
          </p:nvPr>
        </p:nvSpPr>
        <p:spPr/>
        <p:txBody>
          <a:bodyPr rtlCol="0"/>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7" name="Θέση ημερομηνίας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2D245FF9-7D03-49CA-B48F-5C3E6E4538BB}" type="datetime1">
              <a:rPr lang="el-GR" smtClean="0"/>
              <a:t>29/7/2023</a:t>
            </a:fld>
            <a:endParaRPr lang="en-US" dirty="0"/>
          </a:p>
        </p:txBody>
      </p:sp>
      <p:sp>
        <p:nvSpPr>
          <p:cNvPr id="8" name="Θέση υποσέλιδου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endParaRPr lang="en-US" dirty="0"/>
          </a:p>
        </p:txBody>
      </p:sp>
      <p:sp>
        <p:nvSpPr>
          <p:cNvPr id="9" name="Θέση αριθμού διαφάνειας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89267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solidFill>
          <a:schemeClr val="bg1"/>
        </a:solidFill>
        <a:effectLst/>
      </p:bgPr>
    </p:bg>
    <p:spTree>
      <p:nvGrpSpPr>
        <p:cNvPr id="1" name=""/>
        <p:cNvGrpSpPr/>
        <p:nvPr/>
      </p:nvGrpSpPr>
      <p:grpSpPr>
        <a:xfrm>
          <a:off x="0" y="0"/>
          <a:ext cx="0" cy="0"/>
          <a:chOff x="0" y="0"/>
          <a:chExt cx="0" cy="0"/>
        </a:xfrm>
      </p:grpSpPr>
      <p:sp>
        <p:nvSpPr>
          <p:cNvPr id="10" name="Ορθογώνιο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p:nvPr>
        </p:nvSpPr>
        <p:spPr>
          <a:xfrm>
            <a:off x="1097280" y="758952"/>
            <a:ext cx="10058400" cy="3566160"/>
          </a:xfrm>
        </p:spPr>
        <p:txBody>
          <a:bodyPr rtlCol="0" anchor="b" anchorCtr="0">
            <a:normAutofit/>
          </a:bodyPr>
          <a:lstStyle>
            <a:lvl1pPr>
              <a:lnSpc>
                <a:spcPct val="90000"/>
              </a:lnSpc>
              <a:defRPr sz="8000" b="0">
                <a:solidFill>
                  <a:schemeClr val="tx1">
                    <a:lumMod val="85000"/>
                    <a:lumOff val="15000"/>
                  </a:schemeClr>
                </a:solidFill>
              </a:defRPr>
            </a:lvl1pPr>
          </a:lstStyle>
          <a:p>
            <a:pPr rtl="0"/>
            <a:r>
              <a:rPr lang="el-GR"/>
              <a:t>Κάντε κλικ για να επεξεργαστείτε τον τίτλο υποδείγματος</a:t>
            </a:r>
            <a:endParaRPr lang="en-US" dirty="0"/>
          </a:p>
        </p:txBody>
      </p:sp>
      <p:sp>
        <p:nvSpPr>
          <p:cNvPr id="3" name="Θέση κειμένου 2"/>
          <p:cNvSpPr>
            <a:spLocks noGrp="1"/>
          </p:cNvSpPr>
          <p:nvPr>
            <p:ph type="body" idx="1"/>
          </p:nvPr>
        </p:nvSpPr>
        <p:spPr>
          <a:xfrm>
            <a:off x="1097280" y="4663440"/>
            <a:ext cx="10058400" cy="1143000"/>
          </a:xfrm>
        </p:spPr>
        <p:txBody>
          <a:bodyPr lIns="91440" rIns="91440" rtlCol="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l-GR"/>
              <a:t>Στυλ κειμένου υποδείγματος</a:t>
            </a:r>
          </a:p>
        </p:txBody>
      </p:sp>
      <p:cxnSp>
        <p:nvCxnSpPr>
          <p:cNvPr id="9" name="Ευθεία γραμμή σύνδεσης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Θέση ημερομηνίας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p>
            <a:pPr rtl="0"/>
            <a:fld id="{9A35135B-71ED-4DAD-A0D4-F956DC504FD7}" type="datetime1">
              <a:rPr lang="el-GR" smtClean="0"/>
              <a:t>29/7/2023</a:t>
            </a:fld>
            <a:endParaRPr lang="en-US" dirty="0"/>
          </a:p>
        </p:txBody>
      </p:sp>
      <p:sp>
        <p:nvSpPr>
          <p:cNvPr id="8" name="Θέση υποσέλιδου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p>
            <a:pPr rtl="0"/>
            <a:endParaRPr lang="en-US" dirty="0"/>
          </a:p>
        </p:txBody>
      </p:sp>
      <p:sp>
        <p:nvSpPr>
          <p:cNvPr id="11" name="Θέση αριθμού διαφάνειας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30416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ομένων">
    <p:spTree>
      <p:nvGrpSpPr>
        <p:cNvPr id="1" name=""/>
        <p:cNvGrpSpPr/>
        <p:nvPr/>
      </p:nvGrpSpPr>
      <p:grpSpPr>
        <a:xfrm>
          <a:off x="0" y="0"/>
          <a:ext cx="0" cy="0"/>
          <a:chOff x="0" y="0"/>
          <a:chExt cx="0" cy="0"/>
        </a:xfrm>
      </p:grpSpPr>
      <p:sp>
        <p:nvSpPr>
          <p:cNvPr id="8" name="Τίτλος 7"/>
          <p:cNvSpPr>
            <a:spLocks noGrp="1"/>
          </p:cNvSpPr>
          <p:nvPr>
            <p:ph type="title"/>
          </p:nvPr>
        </p:nvSpPr>
        <p:spPr>
          <a:xfrm>
            <a:off x="1097280" y="286603"/>
            <a:ext cx="10058400" cy="1450757"/>
          </a:xfrm>
        </p:spPr>
        <p:txBody>
          <a:bodyPr rtlCol="0"/>
          <a:lstStyle/>
          <a:p>
            <a:pPr rtl="0"/>
            <a:r>
              <a:rPr lang="el-GR"/>
              <a:t>Κάντε κλικ για να επεξεργαστείτε τον τίτλο υποδείγματος</a:t>
            </a:r>
            <a:endParaRPr lang="en-US" dirty="0"/>
          </a:p>
        </p:txBody>
      </p:sp>
      <p:sp>
        <p:nvSpPr>
          <p:cNvPr id="3" name="Θέση περιεχομένου 2"/>
          <p:cNvSpPr>
            <a:spLocks noGrp="1"/>
          </p:cNvSpPr>
          <p:nvPr>
            <p:ph sz="half" idx="1"/>
          </p:nvPr>
        </p:nvSpPr>
        <p:spPr>
          <a:xfrm>
            <a:off x="1097280" y="2120900"/>
            <a:ext cx="4639736" cy="3748193"/>
          </a:xfrm>
        </p:spPr>
        <p:txBody>
          <a:bodyPr rtlCol="0"/>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4" name="Θέση περιεχομένου 3"/>
          <p:cNvSpPr>
            <a:spLocks noGrp="1"/>
          </p:cNvSpPr>
          <p:nvPr>
            <p:ph sz="half" idx="2"/>
          </p:nvPr>
        </p:nvSpPr>
        <p:spPr>
          <a:xfrm>
            <a:off x="6515944" y="2120900"/>
            <a:ext cx="4639736" cy="3748194"/>
          </a:xfrm>
        </p:spPr>
        <p:txBody>
          <a:bodyPr rtlCol="0"/>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2" name="Θέση ημερομηνίας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CEA4A3C6-2769-4B8E-B4CD-8638D980537F}" type="datetime1">
              <a:rPr lang="el-GR" smtClean="0"/>
              <a:t>29/7/2023</a:t>
            </a:fld>
            <a:endParaRPr lang="en-US" dirty="0"/>
          </a:p>
        </p:txBody>
      </p:sp>
      <p:sp>
        <p:nvSpPr>
          <p:cNvPr id="9" name="Θέση υποσέλιδου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endParaRPr lang="en-US" dirty="0"/>
          </a:p>
        </p:txBody>
      </p:sp>
      <p:sp>
        <p:nvSpPr>
          <p:cNvPr id="10" name="Θέση αριθμού διαφάνειας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425666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Τίτλος 9"/>
          <p:cNvSpPr>
            <a:spLocks noGrp="1"/>
          </p:cNvSpPr>
          <p:nvPr>
            <p:ph type="title"/>
          </p:nvPr>
        </p:nvSpPr>
        <p:spPr>
          <a:xfrm>
            <a:off x="1097280" y="286603"/>
            <a:ext cx="10058400" cy="1450757"/>
          </a:xfrm>
        </p:spPr>
        <p:txBody>
          <a:bodyPr rtlCol="0"/>
          <a:lstStyle/>
          <a:p>
            <a:pPr rtl="0"/>
            <a:r>
              <a:rPr lang="el-GR"/>
              <a:t>Κάντε κλικ για να επεξεργαστείτε τον τίτλο υποδείγματος</a:t>
            </a:r>
            <a:endParaRPr lang="en-US" dirty="0"/>
          </a:p>
        </p:txBody>
      </p:sp>
      <p:sp>
        <p:nvSpPr>
          <p:cNvPr id="3" name="Θέση κειμένου 2"/>
          <p:cNvSpPr>
            <a:spLocks noGrp="1"/>
          </p:cNvSpPr>
          <p:nvPr>
            <p:ph type="body" idx="1"/>
          </p:nvPr>
        </p:nvSpPr>
        <p:spPr>
          <a:xfrm>
            <a:off x="1097280" y="2057400"/>
            <a:ext cx="4639736" cy="736282"/>
          </a:xfrm>
        </p:spPr>
        <p:txBody>
          <a:bodyPr lIns="91440" rIns="91440" rtlCol="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a:t>Στυλ κειμένου υποδείγματος</a:t>
            </a:r>
          </a:p>
        </p:txBody>
      </p:sp>
      <p:sp>
        <p:nvSpPr>
          <p:cNvPr id="4" name="Θέση περιεχομένου 3"/>
          <p:cNvSpPr>
            <a:spLocks noGrp="1"/>
          </p:cNvSpPr>
          <p:nvPr>
            <p:ph sz="half" idx="2"/>
          </p:nvPr>
        </p:nvSpPr>
        <p:spPr>
          <a:xfrm>
            <a:off x="1097280" y="2958274"/>
            <a:ext cx="4639736" cy="2910821"/>
          </a:xfrm>
        </p:spPr>
        <p:txBody>
          <a:bodyPr rtlCol="0"/>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5" name="Θέση κειμένου 4"/>
          <p:cNvSpPr>
            <a:spLocks noGrp="1"/>
          </p:cNvSpPr>
          <p:nvPr>
            <p:ph type="body" sz="quarter" idx="3"/>
          </p:nvPr>
        </p:nvSpPr>
        <p:spPr>
          <a:xfrm>
            <a:off x="6515944" y="2057400"/>
            <a:ext cx="4639736" cy="736282"/>
          </a:xfrm>
        </p:spPr>
        <p:txBody>
          <a:bodyPr lIns="91440" rIns="91440" rtlCol="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a:t>Στυλ κειμένου υποδείγματος</a:t>
            </a:r>
          </a:p>
        </p:txBody>
      </p:sp>
      <p:sp>
        <p:nvSpPr>
          <p:cNvPr id="6" name="Θέση περιεχομένου 5"/>
          <p:cNvSpPr>
            <a:spLocks noGrp="1"/>
          </p:cNvSpPr>
          <p:nvPr>
            <p:ph sz="quarter" idx="4"/>
          </p:nvPr>
        </p:nvSpPr>
        <p:spPr>
          <a:xfrm>
            <a:off x="6515944" y="2958273"/>
            <a:ext cx="4639736" cy="2910821"/>
          </a:xfrm>
        </p:spPr>
        <p:txBody>
          <a:bodyPr rtlCol="0"/>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2" name="Θέση ημερομηνίας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D11AFD62-81D8-460C-9A40-4B19744AFB4A}" type="datetime1">
              <a:rPr lang="el-GR" smtClean="0"/>
              <a:t>29/7/2023</a:t>
            </a:fld>
            <a:endParaRPr lang="en-US" dirty="0"/>
          </a:p>
        </p:txBody>
      </p:sp>
      <p:sp>
        <p:nvSpPr>
          <p:cNvPr id="11" name="Θέση υποσέλιδου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endParaRPr lang="en-US" dirty="0"/>
          </a:p>
        </p:txBody>
      </p:sp>
      <p:sp>
        <p:nvSpPr>
          <p:cNvPr id="12" name="Θέση αριθμού διαφάνειας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06819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l-GR"/>
              <a:t>Κάντε κλικ για να επεξεργαστείτε τον τίτλο υποδείγματος</a:t>
            </a:r>
            <a:endParaRPr lang="en-US" dirty="0"/>
          </a:p>
        </p:txBody>
      </p:sp>
      <p:sp>
        <p:nvSpPr>
          <p:cNvPr id="6" name="Θέση ημερομηνίας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32F9DDFC-3711-4385-89BD-93ACC588C7FA}" type="datetime1">
              <a:rPr lang="el-GR" smtClean="0"/>
              <a:t>29/7/2023</a:t>
            </a:fld>
            <a:endParaRPr lang="en-US" dirty="0"/>
          </a:p>
        </p:txBody>
      </p:sp>
      <p:sp>
        <p:nvSpPr>
          <p:cNvPr id="7" name="Θέση υποσέλιδου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endParaRPr lang="en-US" dirty="0"/>
          </a:p>
        </p:txBody>
      </p:sp>
      <p:sp>
        <p:nvSpPr>
          <p:cNvPr id="8" name="Θέση αριθμού διαφάνειας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81186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10" name="Ορθογώνιο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Θέση ημερομηνίας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fld id="{80B6C2DE-AD7D-4301-AF66-F299BAC0F051}" type="datetime1">
              <a:rPr lang="el-GR" smtClean="0"/>
              <a:t>29/7/2023</a:t>
            </a:fld>
            <a:endParaRPr lang="en-US" dirty="0"/>
          </a:p>
        </p:txBody>
      </p:sp>
      <p:sp>
        <p:nvSpPr>
          <p:cNvPr id="3" name="Θέση υποσέλιδου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endParaRPr lang="en-US" dirty="0"/>
          </a:p>
        </p:txBody>
      </p:sp>
      <p:sp>
        <p:nvSpPr>
          <p:cNvPr id="4" name="Θέση αριθμού διαφάνειας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00142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Ορθογώνιο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hasCustomPrompt="1"/>
          </p:nvPr>
        </p:nvSpPr>
        <p:spPr>
          <a:xfrm>
            <a:off x="643466" y="786383"/>
            <a:ext cx="3517567" cy="2093975"/>
          </a:xfrm>
        </p:spPr>
        <p:txBody>
          <a:bodyPr rtlCol="0" anchor="b">
            <a:noAutofit/>
          </a:bodyPr>
          <a:lstStyle>
            <a:lvl1pPr>
              <a:lnSpc>
                <a:spcPct val="90000"/>
              </a:lnSpc>
              <a:defRPr sz="3200" b="0">
                <a:solidFill>
                  <a:srgbClr val="FFFFFF"/>
                </a:solidFill>
              </a:defRPr>
            </a:lvl1pPr>
          </a:lstStyle>
          <a:p>
            <a:pPr rtl="0"/>
            <a:r>
              <a:rPr lang="el" dirty="0"/>
              <a:t>Κάντε κλικ για να</a:t>
            </a:r>
            <a:r>
              <a:rPr lang="en-US" dirty="0"/>
              <a:t> </a:t>
            </a:r>
            <a:r>
              <a:rPr lang="el" dirty="0"/>
              <a:t>επεξεργαστείτε το</a:t>
            </a:r>
            <a:r>
              <a:rPr lang="en-US" dirty="0"/>
              <a:t> </a:t>
            </a:r>
            <a:r>
              <a:rPr lang="el" dirty="0"/>
              <a:t>Στυλ κύριου τίτλου</a:t>
            </a:r>
            <a:endParaRPr lang="en-US" dirty="0"/>
          </a:p>
        </p:txBody>
      </p:sp>
      <p:sp>
        <p:nvSpPr>
          <p:cNvPr id="3" name="Θέση περιεχομένου 2"/>
          <p:cNvSpPr>
            <a:spLocks noGrp="1"/>
          </p:cNvSpPr>
          <p:nvPr>
            <p:ph idx="1"/>
          </p:nvPr>
        </p:nvSpPr>
        <p:spPr>
          <a:xfrm>
            <a:off x="5458984" y="812799"/>
            <a:ext cx="5928344" cy="5294757"/>
          </a:xfrm>
        </p:spPr>
        <p:txBody>
          <a:bodyPr rtlCol="0"/>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4" name="Θέση κειμένου 3"/>
          <p:cNvSpPr>
            <a:spLocks noGrp="1"/>
          </p:cNvSpPr>
          <p:nvPr>
            <p:ph type="body" sz="half" idx="2"/>
          </p:nvPr>
        </p:nvSpPr>
        <p:spPr>
          <a:xfrm>
            <a:off x="643465" y="3043050"/>
            <a:ext cx="3517567" cy="3064505"/>
          </a:xfrm>
        </p:spPr>
        <p:txBody>
          <a:bodyPr lIns="91440" rIns="91440" rtlCol="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a:t>Στυλ κειμένου υποδείγματος</a:t>
            </a:r>
          </a:p>
        </p:txBody>
      </p:sp>
      <p:sp>
        <p:nvSpPr>
          <p:cNvPr id="5" name="Θέση ημερομηνίας 4"/>
          <p:cNvSpPr>
            <a:spLocks noGrp="1"/>
          </p:cNvSpPr>
          <p:nvPr>
            <p:ph type="dt" sz="half" idx="10"/>
          </p:nvPr>
        </p:nvSpPr>
        <p:spPr>
          <a:xfrm>
            <a:off x="643464" y="6446520"/>
            <a:ext cx="3517568" cy="365125"/>
          </a:xfrm>
        </p:spPr>
        <p:txBody>
          <a:bodyPr rtlCol="0"/>
          <a:lstStyle>
            <a:lvl1pPr algn="l">
              <a:defRPr/>
            </a:lvl1pPr>
          </a:lstStyle>
          <a:p>
            <a:pPr rtl="0"/>
            <a:fld id="{9934E474-51DB-4149-80D1-F3A9A7563EB9}" type="datetime1">
              <a:rPr lang="el-GR" smtClean="0"/>
              <a:t>29/7/2023</a:t>
            </a:fld>
            <a:endParaRPr lang="en-US" dirty="0"/>
          </a:p>
        </p:txBody>
      </p:sp>
      <p:sp>
        <p:nvSpPr>
          <p:cNvPr id="6" name="Θέση υποσέλιδου 5"/>
          <p:cNvSpPr>
            <a:spLocks noGrp="1"/>
          </p:cNvSpPr>
          <p:nvPr>
            <p:ph type="ftr" sz="quarter" idx="11"/>
          </p:nvPr>
        </p:nvSpPr>
        <p:spPr>
          <a:xfrm>
            <a:off x="5458983" y="6446520"/>
            <a:ext cx="5334019" cy="365125"/>
          </a:xfrm>
        </p:spPr>
        <p:txBody>
          <a:bodyPr rtlCol="0"/>
          <a:lstStyle>
            <a:lvl1pPr algn="l">
              <a:defRPr>
                <a:solidFill>
                  <a:schemeClr val="tx2"/>
                </a:solidFill>
              </a:defRPr>
            </a:lvl1pPr>
          </a:lstStyle>
          <a:p>
            <a:pPr rtl="0"/>
            <a:endParaRPr lang="en-US" dirty="0"/>
          </a:p>
        </p:txBody>
      </p:sp>
      <p:sp>
        <p:nvSpPr>
          <p:cNvPr id="7" name="Θέση αριθμού διαφάνειας 6"/>
          <p:cNvSpPr>
            <a:spLocks noGrp="1"/>
          </p:cNvSpPr>
          <p:nvPr>
            <p:ph type="sldNum" sz="quarter" idx="12"/>
          </p:nvPr>
        </p:nvSpPr>
        <p:spPr/>
        <p:txBody>
          <a:bodyPr rtlCol="0"/>
          <a:lstStyle>
            <a:lvl1pPr>
              <a:defRPr>
                <a:solidFill>
                  <a:schemeClr val="tx2"/>
                </a:solidFill>
              </a:defRPr>
            </a:lvl1pPr>
          </a:lstStyle>
          <a:p>
            <a:pPr rtl="0"/>
            <a:fld id="{3A98EE3D-8CD1-4C3F-BD1C-C98C9596463C}" type="slidenum">
              <a:rPr lang="en-US" smtClean="0"/>
              <a:pPr/>
              <a:t>‹#›</a:t>
            </a:fld>
            <a:endParaRPr lang="en-US" dirty="0"/>
          </a:p>
        </p:txBody>
      </p:sp>
    </p:spTree>
    <p:extLst>
      <p:ext uri="{BB962C8B-B14F-4D97-AF65-F5344CB8AC3E}">
        <p14:creationId xmlns:p14="http://schemas.microsoft.com/office/powerpoint/2010/main" val="193328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Ορθογώνιο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Θέση εικόνας 2"/>
          <p:cNvSpPr>
            <a:spLocks noGrp="1" noChangeAspect="1"/>
          </p:cNvSpPr>
          <p:nvPr>
            <p:ph type="pic" idx="1"/>
          </p:nvPr>
        </p:nvSpPr>
        <p:spPr>
          <a:xfrm>
            <a:off x="15" y="0"/>
            <a:ext cx="12191985" cy="4578350"/>
          </a:xfrm>
          <a:solidFill>
            <a:schemeClr val="bg1">
              <a:lumMod val="85000"/>
            </a:schemeClr>
          </a:solidFill>
        </p:spPr>
        <p:txBody>
          <a:bodyPr lIns="457200" tIns="457200"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l-GR"/>
              <a:t>Κάντε κλικ στο εικονίδιο για να προσθέσετε εικόνα</a:t>
            </a:r>
            <a:endParaRPr lang="en-US" dirty="0"/>
          </a:p>
        </p:txBody>
      </p:sp>
      <p:sp>
        <p:nvSpPr>
          <p:cNvPr id="2" name="Τίτλος 1"/>
          <p:cNvSpPr>
            <a:spLocks noGrp="1"/>
          </p:cNvSpPr>
          <p:nvPr>
            <p:ph type="title"/>
          </p:nvPr>
        </p:nvSpPr>
        <p:spPr>
          <a:xfrm>
            <a:off x="1097279" y="4799362"/>
            <a:ext cx="10113645" cy="743682"/>
          </a:xfrm>
        </p:spPr>
        <p:txBody>
          <a:bodyPr tIns="0" bIns="0" rtlCol="0" anchor="b">
            <a:noAutofit/>
          </a:bodyPr>
          <a:lstStyle>
            <a:lvl1pPr>
              <a:defRPr sz="3100" b="0">
                <a:solidFill>
                  <a:srgbClr val="FFFFFF"/>
                </a:solidFill>
              </a:defRPr>
            </a:lvl1pPr>
          </a:lstStyle>
          <a:p>
            <a:pPr rtl="0"/>
            <a:r>
              <a:rPr lang="el-GR"/>
              <a:t>Κάντε κλικ για να επεξεργαστείτε τον τίτλο υποδείγματος</a:t>
            </a:r>
            <a:endParaRPr lang="en-US" dirty="0"/>
          </a:p>
        </p:txBody>
      </p:sp>
      <p:sp>
        <p:nvSpPr>
          <p:cNvPr id="4" name="Θέση κειμένου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a:t>Στυλ κειμένου υποδείγματος</a:t>
            </a:r>
          </a:p>
        </p:txBody>
      </p:sp>
      <p:sp>
        <p:nvSpPr>
          <p:cNvPr id="5" name="Θέση ημερομηνίας 4"/>
          <p:cNvSpPr>
            <a:spLocks noGrp="1"/>
          </p:cNvSpPr>
          <p:nvPr>
            <p:ph type="dt" sz="half" idx="10"/>
          </p:nvPr>
        </p:nvSpPr>
        <p:spPr/>
        <p:txBody>
          <a:bodyPr rtlCol="0"/>
          <a:lstStyle>
            <a:lvl1pPr>
              <a:defRPr/>
            </a:lvl1pPr>
          </a:lstStyle>
          <a:p>
            <a:pPr rtl="0"/>
            <a:fld id="{35900B07-A939-46A1-95E3-F4BF6E48AFB2}" type="datetime1">
              <a:rPr lang="el-GR" smtClean="0"/>
              <a:t>29/7/2023</a:t>
            </a:fld>
            <a:endParaRPr lang="en-US" dirty="0"/>
          </a:p>
        </p:txBody>
      </p:sp>
      <p:sp>
        <p:nvSpPr>
          <p:cNvPr id="6" name="Θέση υποσέλιδου 5"/>
          <p:cNvSpPr>
            <a:spLocks noGrp="1"/>
          </p:cNvSpPr>
          <p:nvPr>
            <p:ph type="ftr" sz="quarter" idx="11"/>
          </p:nvPr>
        </p:nvSpPr>
        <p:spPr>
          <a:xfrm>
            <a:off x="1097279" y="6446838"/>
            <a:ext cx="6818262" cy="365125"/>
          </a:xfrm>
        </p:spPr>
        <p:txBody>
          <a:bodyPr rtlCol="0"/>
          <a:lstStyle/>
          <a:p>
            <a:pPr algn="l" rtl="0"/>
            <a:endParaRPr lang="en-US" dirty="0"/>
          </a:p>
        </p:txBody>
      </p:sp>
      <p:sp>
        <p:nvSpPr>
          <p:cNvPr id="7" name="Θέση αριθμού διαφάνειας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523267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Ορθογώνιο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Θέση τίτλου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el"/>
              <a:t>Κάντε κλικ για να επεξεργαστείτε το Στυλ κύριου τίτλου</a:t>
            </a:r>
            <a:endParaRPr lang="en-US" dirty="0"/>
          </a:p>
        </p:txBody>
      </p:sp>
      <p:sp>
        <p:nvSpPr>
          <p:cNvPr id="3" name="Θέση κειμένου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rtl="0"/>
            <a:r>
              <a:rPr lang="el"/>
              <a:t>Κάντε κλικ για επεξεργασία των στυλ κειμένου του υποδείγματος</a:t>
            </a:r>
          </a:p>
          <a:p>
            <a:pPr lvl="1" rtl="0"/>
            <a:r>
              <a:rPr lang="el"/>
              <a:t>Δεύτερου επιπέδου</a:t>
            </a:r>
          </a:p>
          <a:p>
            <a:pPr lvl="2" rtl="0"/>
            <a:r>
              <a:rPr lang="el"/>
              <a:t>Τρίτου επιπέδου</a:t>
            </a:r>
          </a:p>
          <a:p>
            <a:pPr lvl="3" rtl="0"/>
            <a:r>
              <a:rPr lang="el"/>
              <a:t>Τέταρτου επιπέδου</a:t>
            </a:r>
          </a:p>
          <a:p>
            <a:pPr lvl="4" rtl="0"/>
            <a:r>
              <a:rPr lang="el"/>
              <a:t>Πέμπτου επιπέδου</a:t>
            </a:r>
            <a:endParaRPr lang="en-US" dirty="0"/>
          </a:p>
        </p:txBody>
      </p:sp>
      <p:sp>
        <p:nvSpPr>
          <p:cNvPr id="4" name="Θέση ημερομηνίας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pPr rtl="0"/>
            <a:fld id="{86D902E8-EFEB-49E0-A81E-5B9E8C2EA99F}" type="datetime1">
              <a:rPr lang="el-GR" smtClean="0"/>
              <a:t>29/7/2023</a:t>
            </a:fld>
            <a:endParaRPr lang="en-US" dirty="0"/>
          </a:p>
        </p:txBody>
      </p:sp>
      <p:sp>
        <p:nvSpPr>
          <p:cNvPr id="5" name="Θέση υποσέλιδου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pPr rtl="0"/>
            <a:endParaRPr lang="en-US" dirty="0"/>
          </a:p>
        </p:txBody>
      </p:sp>
      <p:sp>
        <p:nvSpPr>
          <p:cNvPr id="6" name="Θέση αριθμού διαφάνειας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pPr rtl="0"/>
            <a:fld id="{3A98EE3D-8CD1-4C3F-BD1C-C98C9596463C}" type="slidenum">
              <a:rPr lang="en-US" smtClean="0"/>
              <a:t>‹#›</a:t>
            </a:fld>
            <a:endParaRPr lang="en-US" dirty="0"/>
          </a:p>
        </p:txBody>
      </p:sp>
      <p:cxnSp>
        <p:nvCxnSpPr>
          <p:cNvPr id="10" name="Ευθεία γραμμή σύνδεσης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98223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47" r:id="rId3"/>
    <p:sldLayoutId id="2147483743" r:id="rId4"/>
    <p:sldLayoutId id="2147483738" r:id="rId5"/>
    <p:sldLayoutId id="2147483732" r:id="rId6"/>
    <p:sldLayoutId id="2147483733" r:id="rId7"/>
    <p:sldLayoutId id="2147483734" r:id="rId8"/>
    <p:sldLayoutId id="2147483735" r:id="rId9"/>
    <p:sldLayoutId id="2147483736" r:id="rId10"/>
    <p:sldLayoutId id="2147483737" r:id="rId11"/>
  </p:sldLayoutIdLst>
  <p:hf sldNum="0" hdr="0" ftr="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plastopil.com/sites/Plastopil/UserContent/files/Plastobarr_v5.pdf" TargetMode="External"/><Relationship Id="rId2" Type="http://schemas.openxmlformats.org/officeDocument/2006/relationships/hyperlink" Target="https://kapelis.gr/ylika_category/ylika-syskevasias-sakoyles-psisimatos/" TargetMode="Externa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doi.org/10.1016/j.jobab.2020.10.002" TargetMode="External"/><Relationship Id="rId2" Type="http://schemas.openxmlformats.org/officeDocument/2006/relationships/image" Target="../media/image35.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38.pn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Layout" Target="../diagrams/layout7.xml"/><Relationship Id="rId7" Type="http://schemas.openxmlformats.org/officeDocument/2006/relationships/image" Target="../media/image39.png"/><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eg"/><Relationship Id="rId18" Type="http://schemas.openxmlformats.org/officeDocument/2006/relationships/image" Target="../media/image58.jpeg"/><Relationship Id="rId26" Type="http://schemas.openxmlformats.org/officeDocument/2006/relationships/image" Target="../media/image66.jpeg"/><Relationship Id="rId3" Type="http://schemas.openxmlformats.org/officeDocument/2006/relationships/image" Target="../media/image43.png"/><Relationship Id="rId21" Type="http://schemas.openxmlformats.org/officeDocument/2006/relationships/image" Target="../media/image61.jpeg"/><Relationship Id="rId7" Type="http://schemas.openxmlformats.org/officeDocument/2006/relationships/image" Target="../media/image47.jpeg"/><Relationship Id="rId12" Type="http://schemas.openxmlformats.org/officeDocument/2006/relationships/image" Target="../media/image52.jpeg"/><Relationship Id="rId17" Type="http://schemas.openxmlformats.org/officeDocument/2006/relationships/image" Target="../media/image57.jpeg"/><Relationship Id="rId25" Type="http://schemas.openxmlformats.org/officeDocument/2006/relationships/image" Target="../media/image65.jpeg"/><Relationship Id="rId2" Type="http://schemas.openxmlformats.org/officeDocument/2006/relationships/image" Target="../media/image42.emf"/><Relationship Id="rId16" Type="http://schemas.openxmlformats.org/officeDocument/2006/relationships/image" Target="../media/image56.jpeg"/><Relationship Id="rId20" Type="http://schemas.openxmlformats.org/officeDocument/2006/relationships/image" Target="../media/image60.jpeg"/><Relationship Id="rId29"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51.jpeg"/><Relationship Id="rId24" Type="http://schemas.openxmlformats.org/officeDocument/2006/relationships/image" Target="../media/image64.jpeg"/><Relationship Id="rId5" Type="http://schemas.openxmlformats.org/officeDocument/2006/relationships/image" Target="../media/image45.jpeg"/><Relationship Id="rId15" Type="http://schemas.openxmlformats.org/officeDocument/2006/relationships/image" Target="../media/image55.jpeg"/><Relationship Id="rId23" Type="http://schemas.openxmlformats.org/officeDocument/2006/relationships/image" Target="../media/image63.jpeg"/><Relationship Id="rId28" Type="http://schemas.openxmlformats.org/officeDocument/2006/relationships/image" Target="../media/image68.jpeg"/><Relationship Id="rId10" Type="http://schemas.openxmlformats.org/officeDocument/2006/relationships/image" Target="../media/image50.jpeg"/><Relationship Id="rId19" Type="http://schemas.openxmlformats.org/officeDocument/2006/relationships/image" Target="../media/image59.jpeg"/><Relationship Id="rId4" Type="http://schemas.openxmlformats.org/officeDocument/2006/relationships/image" Target="../media/image44.png"/><Relationship Id="rId9" Type="http://schemas.openxmlformats.org/officeDocument/2006/relationships/image" Target="../media/image49.jpeg"/><Relationship Id="rId14" Type="http://schemas.openxmlformats.org/officeDocument/2006/relationships/image" Target="../media/image54.jpeg"/><Relationship Id="rId22" Type="http://schemas.openxmlformats.org/officeDocument/2006/relationships/image" Target="../media/image62.jpeg"/><Relationship Id="rId27" Type="http://schemas.openxmlformats.org/officeDocument/2006/relationships/image" Target="../media/image67.jpeg"/></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8" Type="http://schemas.openxmlformats.org/officeDocument/2006/relationships/hyperlink" Target="https://kapelis.gr/machines/gas-analyzer" TargetMode="External"/><Relationship Id="rId3" Type="http://schemas.openxmlformats.org/officeDocument/2006/relationships/hyperlink" Target="https://kapelis.gr/machine_category/mixanes-vacuum" TargetMode="External"/><Relationship Id="rId7" Type="http://schemas.openxmlformats.org/officeDocument/2006/relationships/hyperlink" Target="https://kapelis.gr/machine_category/poiotikos-elegxos" TargetMode="External"/><Relationship Id="rId2" Type="http://schemas.openxmlformats.org/officeDocument/2006/relationships/hyperlink" Target="https://kapelis.gr/machine_category/kleistika-mixanimata/" TargetMode="External"/><Relationship Id="rId1" Type="http://schemas.openxmlformats.org/officeDocument/2006/relationships/slideLayout" Target="../slideLayouts/slideLayout2.xml"/><Relationship Id="rId6" Type="http://schemas.openxmlformats.org/officeDocument/2006/relationships/hyperlink" Target="https://kapelis.gr/machine_category/thermokolitika-mixanimata" TargetMode="External"/><Relationship Id="rId11" Type="http://schemas.openxmlformats.org/officeDocument/2006/relationships/hyperlink" Target="https://www.plastopil.com/sites/Plastopil/UserContent/files/Plastobarr_v5.pdf" TargetMode="External"/><Relationship Id="rId5" Type="http://schemas.openxmlformats.org/officeDocument/2006/relationships/hyperlink" Target="https://kapelis.gr/machine_category/dosometrika-sistimata" TargetMode="External"/><Relationship Id="rId10" Type="http://schemas.openxmlformats.org/officeDocument/2006/relationships/hyperlink" Target="https://kapelis.gr/ylika_category/ylika-syskevasias-sakoyles-psisimatos/" TargetMode="External"/><Relationship Id="rId4" Type="http://schemas.openxmlformats.org/officeDocument/2006/relationships/hyperlink" Target="https://kapelis.gr/machine_category/siriknotika-mixanimata" TargetMode="External"/><Relationship Id="rId9" Type="http://schemas.openxmlformats.org/officeDocument/2006/relationships/hyperlink" Target="https://kapelis.gr/protaseis/protaseis-psari"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www.youtube.com/watch?v=RRdeVKdJV7M" TargetMode="External"/><Relationship Id="rId7" Type="http://schemas.openxmlformats.org/officeDocument/2006/relationships/hyperlink" Target="https://www.youtube.com/watch?v=5JUl-gBsolM" TargetMode="External"/><Relationship Id="rId2" Type="http://schemas.openxmlformats.org/officeDocument/2006/relationships/hyperlink" Target="http://kokkalis-sa.com/gauros.html" TargetMode="External"/><Relationship Id="rId1" Type="http://schemas.openxmlformats.org/officeDocument/2006/relationships/slideLayout" Target="../slideLayouts/slideLayout2.xml"/><Relationship Id="rId6" Type="http://schemas.openxmlformats.org/officeDocument/2006/relationships/hyperlink" Target="https://www.epagelmatias.gr/%CF%83%CF%84%CE%BF-%CF%80%CE%BF%CE%BB%CF%85%CE%BA%CE%B1%CF%83%CF%84%CF%81%CE%BF-%CF%83%CF%85%CF%83%CE%BA%CE%B5%CF%85%CE%B1%CF%83%CE%B9%CE%B1-%CF%84%CF%85%CF%80%CE%BF%CF%80%CE%BF%CE%B9%CE%B7%CF%83%CE%B7-%CF%88%CE%B1%CF%81%CE%B9%CF%89%CE%BD-delifish" TargetMode="External"/><Relationship Id="rId5" Type="http://schemas.openxmlformats.org/officeDocument/2006/relationships/hyperlink" Target="https://www.youtube.com/watch?v=8BnPPS4lUZQ" TargetMode="External"/><Relationship Id="rId4" Type="http://schemas.openxmlformats.org/officeDocument/2006/relationships/hyperlink" Target="https://www.youtube.com/watch?v=d9RMViBvBf0"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C7A89A-E80A-8C51-17D7-534189B2384D}"/>
              </a:ext>
            </a:extLst>
          </p:cNvPr>
          <p:cNvSpPr>
            <a:spLocks noGrp="1"/>
          </p:cNvSpPr>
          <p:nvPr>
            <p:ph type="title"/>
          </p:nvPr>
        </p:nvSpPr>
        <p:spPr>
          <a:xfrm>
            <a:off x="1508097" y="2473212"/>
            <a:ext cx="10058400" cy="1450757"/>
          </a:xfrm>
        </p:spPr>
        <p:txBody>
          <a:bodyPr anchor="b">
            <a:noAutofit/>
          </a:bodyPr>
          <a:lstStyle/>
          <a:p>
            <a:pPr algn="ctr"/>
            <a:r>
              <a:rPr lang="el-GR" sz="5400" dirty="0">
                <a:solidFill>
                  <a:srgbClr val="C00000"/>
                </a:solidFill>
              </a:rPr>
              <a:t>Εκμοντερνισμός υποδομών και μεθόδων</a:t>
            </a:r>
          </a:p>
        </p:txBody>
      </p:sp>
      <p:sp>
        <p:nvSpPr>
          <p:cNvPr id="4" name="Θέση ημερομηνίας 3">
            <a:extLst>
              <a:ext uri="{FF2B5EF4-FFF2-40B4-BE49-F238E27FC236}">
                <a16:creationId xmlns:a16="http://schemas.microsoft.com/office/drawing/2014/main" id="{3C5B6BB2-4D5B-4D6D-4A2B-A0BFC54FFB10}"/>
              </a:ext>
            </a:extLst>
          </p:cNvPr>
          <p:cNvSpPr>
            <a:spLocks noGrp="1"/>
          </p:cNvSpPr>
          <p:nvPr>
            <p:ph type="dt" sz="half" idx="10"/>
          </p:nvPr>
        </p:nvSpPr>
        <p:spPr>
          <a:xfrm>
            <a:off x="8218426" y="6446838"/>
            <a:ext cx="2584850" cy="365125"/>
          </a:xfrm>
        </p:spPr>
        <p:txBody>
          <a:bodyPr anchor="ctr">
            <a:normAutofit/>
          </a:bodyPr>
          <a:lstStyle/>
          <a:p>
            <a:pPr rtl="0">
              <a:spcAft>
                <a:spcPts val="600"/>
              </a:spcAft>
            </a:pPr>
            <a:fld id="{A1D63439-1CC6-4094-85D0-A1C74227DFA2}" type="datetime1">
              <a:rPr lang="el-GR" smtClean="0"/>
              <a:pPr rtl="0">
                <a:spcAft>
                  <a:spcPts val="600"/>
                </a:spcAft>
              </a:pPr>
              <a:t>29/7/2023</a:t>
            </a:fld>
            <a:endParaRPr lang="en-US"/>
          </a:p>
        </p:txBody>
      </p:sp>
    </p:spTree>
    <p:extLst>
      <p:ext uri="{BB962C8B-B14F-4D97-AF65-F5344CB8AC3E}">
        <p14:creationId xmlns:p14="http://schemas.microsoft.com/office/powerpoint/2010/main" val="109444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7DB230-A4E5-1F47-E74F-8FCDB0FB4C35}"/>
              </a:ext>
            </a:extLst>
          </p:cNvPr>
          <p:cNvSpPr>
            <a:spLocks noGrp="1"/>
          </p:cNvSpPr>
          <p:nvPr>
            <p:ph type="title"/>
          </p:nvPr>
        </p:nvSpPr>
        <p:spPr/>
        <p:txBody>
          <a:bodyPr/>
          <a:lstStyle/>
          <a:p>
            <a:r>
              <a:rPr lang="el-GR" dirty="0"/>
              <a:t>Σύγχρονες μηχανές τυποποίησης – συσκευασίας</a:t>
            </a:r>
            <a:r>
              <a:rPr lang="el-GR" baseline="30000" dirty="0"/>
              <a:t>2</a:t>
            </a:r>
            <a:endParaRPr lang="el-GR" dirty="0"/>
          </a:p>
        </p:txBody>
      </p:sp>
      <p:sp>
        <p:nvSpPr>
          <p:cNvPr id="3" name="Θέση περιεχομένου 2">
            <a:extLst>
              <a:ext uri="{FF2B5EF4-FFF2-40B4-BE49-F238E27FC236}">
                <a16:creationId xmlns:a16="http://schemas.microsoft.com/office/drawing/2014/main" id="{2B27DB0D-AD03-BB8D-C7D5-910298600253}"/>
              </a:ext>
            </a:extLst>
          </p:cNvPr>
          <p:cNvSpPr>
            <a:spLocks noGrp="1"/>
          </p:cNvSpPr>
          <p:nvPr>
            <p:ph idx="1"/>
          </p:nvPr>
        </p:nvSpPr>
        <p:spPr/>
        <p:txBody>
          <a:bodyPr>
            <a:normAutofit fontScale="85000" lnSpcReduction="10000"/>
          </a:bodyPr>
          <a:lstStyle/>
          <a:p>
            <a:r>
              <a:rPr lang="el-GR" b="1" u="sng" dirty="0" err="1"/>
              <a:t>Κλειστικά</a:t>
            </a:r>
            <a:r>
              <a:rPr lang="el-GR" b="1" u="sng" dirty="0"/>
              <a:t> μηχανήματα σκευών (</a:t>
            </a:r>
            <a:r>
              <a:rPr lang="el-GR" b="1" u="sng" dirty="0" err="1"/>
              <a:t>Tray</a:t>
            </a:r>
            <a:r>
              <a:rPr lang="el-GR" b="1" u="sng" dirty="0"/>
              <a:t> </a:t>
            </a:r>
            <a:r>
              <a:rPr lang="el-GR" b="1" u="sng" dirty="0" err="1"/>
              <a:t>Sealers</a:t>
            </a:r>
            <a:r>
              <a:rPr lang="el-GR" b="1" u="sng" dirty="0"/>
              <a:t>)</a:t>
            </a:r>
          </a:p>
          <a:p>
            <a:pPr>
              <a:buFont typeface="Wingdings" panose="05000000000000000000" pitchFamily="2" charset="2"/>
              <a:buChar char="q"/>
            </a:pPr>
            <a:r>
              <a:rPr lang="el-GR" dirty="0"/>
              <a:t>Με την χρήση των μηχανημάτων συσκευασίας </a:t>
            </a:r>
            <a:r>
              <a:rPr lang="el-GR" dirty="0" err="1"/>
              <a:t>tray</a:t>
            </a:r>
            <a:r>
              <a:rPr lang="el-GR" dirty="0"/>
              <a:t> </a:t>
            </a:r>
            <a:r>
              <a:rPr lang="el-GR" dirty="0" err="1"/>
              <a:t>sealing</a:t>
            </a:r>
            <a:r>
              <a:rPr lang="el-GR" dirty="0"/>
              <a:t> πραγματοποιείται σφράγιση έτοιμων γευμάτων, </a:t>
            </a:r>
            <a:r>
              <a:rPr lang="el-GR" dirty="0" err="1"/>
              <a:t>σαλατών</a:t>
            </a:r>
            <a:r>
              <a:rPr lang="el-GR" dirty="0"/>
              <a:t>, γιαουρτιών, ξηρών καρπών, κρέατος, πουλερικών, ψαριού, τυροκομικών </a:t>
            </a:r>
            <a:r>
              <a:rPr lang="el-GR" dirty="0" err="1"/>
              <a:t>προιόντων</a:t>
            </a:r>
            <a:r>
              <a:rPr lang="el-GR" dirty="0"/>
              <a:t> καθώς και άλλων προϊόντων, ενώ παράλληλα αποτελούν την καλύτερη μέθοδο για την εφαρμογή τροποποιημένης ατμόσφαιρας (MAP).</a:t>
            </a:r>
          </a:p>
          <a:p>
            <a:pPr>
              <a:buFont typeface="Wingdings" panose="05000000000000000000" pitchFamily="2" charset="2"/>
              <a:buChar char="q"/>
            </a:pPr>
            <a:r>
              <a:rPr lang="el-GR" dirty="0"/>
              <a:t>Τα μηχανήματα αυτά διαθέτουν μια πραγματικά τεράστια ποικιλία εφαρμογών. Εκτός από τα σκεύη CPET, τα μηχανήματα </a:t>
            </a:r>
            <a:r>
              <a:rPr lang="el-GR" dirty="0" err="1"/>
              <a:t>tray</a:t>
            </a:r>
            <a:r>
              <a:rPr lang="el-GR" dirty="0"/>
              <a:t> </a:t>
            </a:r>
            <a:r>
              <a:rPr lang="el-GR" dirty="0" err="1"/>
              <a:t>sealers</a:t>
            </a:r>
            <a:r>
              <a:rPr lang="el-GR" dirty="0"/>
              <a:t>  είναι επίσης ιδανικά για σκεύη APET, PP, PS, PVC, αλλά και για γυάλινα βάζα ή δοχεία αλουμινίου.</a:t>
            </a:r>
          </a:p>
          <a:p>
            <a:pPr>
              <a:buFont typeface="Wingdings" panose="05000000000000000000" pitchFamily="2" charset="2"/>
              <a:buChar char="q"/>
            </a:pPr>
            <a:r>
              <a:rPr lang="el-GR" dirty="0"/>
              <a:t>Τα υλικά στεγανοποίησης προέρχονται από ένα ευρύ φάσμα εξειδικευμένων φιλμ ή φύλλων αλουμινίου, διαμορφωμένα σε κυλίνδρους ή σε κομμάτια.</a:t>
            </a:r>
          </a:p>
          <a:p>
            <a:pPr>
              <a:buFont typeface="Wingdings" panose="05000000000000000000" pitchFamily="2" charset="2"/>
              <a:buChar char="q"/>
            </a:pPr>
            <a:r>
              <a:rPr lang="el-GR" dirty="0"/>
              <a:t>Περιηγηθείτε στην ιστοσελίδα μας ή ελάτε σε επαφή με έναν συνεργάτη της εταιρείας μας και επιλέξτε ανάμεσα σε μικρά μοντέλα τύπου </a:t>
            </a:r>
            <a:r>
              <a:rPr lang="el-GR" dirty="0" err="1"/>
              <a:t>desktop</a:t>
            </a:r>
            <a:r>
              <a:rPr lang="el-GR" dirty="0"/>
              <a:t> (με δυνατότητα περιμετρικής κοπής φιλμ), σε μεγαλύτερες ημιαυτόματες ή ακόμη και σε πλήρως αυτόματες μηχανές σφράγισης, για την εφαρμογή τροποποιημένης ατμόσφαιρας (MAP).</a:t>
            </a:r>
          </a:p>
        </p:txBody>
      </p:sp>
      <p:sp>
        <p:nvSpPr>
          <p:cNvPr id="4" name="Θέση ημερομηνίας 3">
            <a:extLst>
              <a:ext uri="{FF2B5EF4-FFF2-40B4-BE49-F238E27FC236}">
                <a16:creationId xmlns:a16="http://schemas.microsoft.com/office/drawing/2014/main" id="{B44ADE9E-EF6C-22E3-B8D0-1489B210188D}"/>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6" name="TextBox 5">
            <a:extLst>
              <a:ext uri="{FF2B5EF4-FFF2-40B4-BE49-F238E27FC236}">
                <a16:creationId xmlns:a16="http://schemas.microsoft.com/office/drawing/2014/main" id="{3F491EBF-589E-BE28-FAE3-836EA19BDFF5}"/>
              </a:ext>
            </a:extLst>
          </p:cNvPr>
          <p:cNvSpPr txBox="1"/>
          <p:nvPr/>
        </p:nvSpPr>
        <p:spPr>
          <a:xfrm>
            <a:off x="5497183" y="5983069"/>
            <a:ext cx="6094562" cy="646331"/>
          </a:xfrm>
          <a:prstGeom prst="rect">
            <a:avLst/>
          </a:prstGeom>
          <a:noFill/>
        </p:spPr>
        <p:txBody>
          <a:bodyPr wrap="square">
            <a:spAutoFit/>
          </a:bodyPr>
          <a:lstStyle/>
          <a:p>
            <a:r>
              <a:rPr lang="el-GR" dirty="0"/>
              <a:t>2. </a:t>
            </a:r>
            <a:r>
              <a:rPr lang="en-US" dirty="0"/>
              <a:t>https://kapelis.gr/machine_category/kleistika-mixanimata/</a:t>
            </a:r>
            <a:endParaRPr lang="el-GR" dirty="0"/>
          </a:p>
        </p:txBody>
      </p:sp>
    </p:spTree>
    <p:extLst>
      <p:ext uri="{BB962C8B-B14F-4D97-AF65-F5344CB8AC3E}">
        <p14:creationId xmlns:p14="http://schemas.microsoft.com/office/powerpoint/2010/main" val="1900171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7DB230-A4E5-1F47-E74F-8FCDB0FB4C35}"/>
              </a:ext>
            </a:extLst>
          </p:cNvPr>
          <p:cNvSpPr>
            <a:spLocks noGrp="1"/>
          </p:cNvSpPr>
          <p:nvPr>
            <p:ph type="title"/>
          </p:nvPr>
        </p:nvSpPr>
        <p:spPr/>
        <p:txBody>
          <a:bodyPr/>
          <a:lstStyle/>
          <a:p>
            <a:r>
              <a:rPr lang="el-GR" dirty="0"/>
              <a:t>Σύγχρονες μηχανές τυποποίησης – συσκευασίας</a:t>
            </a:r>
            <a:r>
              <a:rPr lang="el-GR" baseline="30000" dirty="0"/>
              <a:t>2</a:t>
            </a:r>
            <a:endParaRPr lang="el-GR" dirty="0"/>
          </a:p>
        </p:txBody>
      </p:sp>
      <p:sp>
        <p:nvSpPr>
          <p:cNvPr id="3" name="Θέση περιεχομένου 2">
            <a:extLst>
              <a:ext uri="{FF2B5EF4-FFF2-40B4-BE49-F238E27FC236}">
                <a16:creationId xmlns:a16="http://schemas.microsoft.com/office/drawing/2014/main" id="{2B27DB0D-AD03-BB8D-C7D5-910298600253}"/>
              </a:ext>
            </a:extLst>
          </p:cNvPr>
          <p:cNvSpPr>
            <a:spLocks noGrp="1"/>
          </p:cNvSpPr>
          <p:nvPr>
            <p:ph idx="1"/>
          </p:nvPr>
        </p:nvSpPr>
        <p:spPr/>
        <p:txBody>
          <a:bodyPr>
            <a:normAutofit/>
          </a:bodyPr>
          <a:lstStyle/>
          <a:p>
            <a:r>
              <a:rPr lang="el-GR" b="1" u="sng" dirty="0" err="1"/>
              <a:t>Κλειστικά</a:t>
            </a:r>
            <a:r>
              <a:rPr lang="el-GR" b="1" u="sng" dirty="0"/>
              <a:t> μηχανήματα σκευών (</a:t>
            </a:r>
            <a:r>
              <a:rPr lang="el-GR" b="1" u="sng" dirty="0" err="1"/>
              <a:t>Tray</a:t>
            </a:r>
            <a:r>
              <a:rPr lang="el-GR" b="1" u="sng" dirty="0"/>
              <a:t> </a:t>
            </a:r>
            <a:r>
              <a:rPr lang="el-GR" b="1" u="sng" dirty="0" err="1"/>
              <a:t>Sealers</a:t>
            </a:r>
            <a:r>
              <a:rPr lang="el-GR" b="1" u="sng" dirty="0"/>
              <a:t>)</a:t>
            </a:r>
          </a:p>
          <a:p>
            <a:endParaRPr lang="el-GR" b="1" u="sng" dirty="0"/>
          </a:p>
        </p:txBody>
      </p:sp>
      <p:sp>
        <p:nvSpPr>
          <p:cNvPr id="4" name="Θέση ημερομηνίας 3">
            <a:extLst>
              <a:ext uri="{FF2B5EF4-FFF2-40B4-BE49-F238E27FC236}">
                <a16:creationId xmlns:a16="http://schemas.microsoft.com/office/drawing/2014/main" id="{B44ADE9E-EF6C-22E3-B8D0-1489B210188D}"/>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6" name="TextBox 5">
            <a:extLst>
              <a:ext uri="{FF2B5EF4-FFF2-40B4-BE49-F238E27FC236}">
                <a16:creationId xmlns:a16="http://schemas.microsoft.com/office/drawing/2014/main" id="{3F491EBF-589E-BE28-FAE3-836EA19BDFF5}"/>
              </a:ext>
            </a:extLst>
          </p:cNvPr>
          <p:cNvSpPr txBox="1"/>
          <p:nvPr/>
        </p:nvSpPr>
        <p:spPr>
          <a:xfrm>
            <a:off x="5069169" y="5927658"/>
            <a:ext cx="6835284" cy="369332"/>
          </a:xfrm>
          <a:prstGeom prst="rect">
            <a:avLst/>
          </a:prstGeom>
          <a:noFill/>
        </p:spPr>
        <p:txBody>
          <a:bodyPr wrap="square">
            <a:spAutoFit/>
          </a:bodyPr>
          <a:lstStyle/>
          <a:p>
            <a:r>
              <a:rPr lang="el-GR" dirty="0"/>
              <a:t>2. </a:t>
            </a:r>
            <a:r>
              <a:rPr lang="en-US" dirty="0"/>
              <a:t>https://kapelis.gr/machine_category/kleistika-mixanimata/</a:t>
            </a:r>
            <a:endParaRPr lang="el-GR" dirty="0"/>
          </a:p>
        </p:txBody>
      </p:sp>
      <p:pic>
        <p:nvPicPr>
          <p:cNvPr id="7" name="Εικόνα 6">
            <a:extLst>
              <a:ext uri="{FF2B5EF4-FFF2-40B4-BE49-F238E27FC236}">
                <a16:creationId xmlns:a16="http://schemas.microsoft.com/office/drawing/2014/main" id="{10930250-EB4F-F7AB-B7F8-7B232B7C8DB7}"/>
              </a:ext>
            </a:extLst>
          </p:cNvPr>
          <p:cNvPicPr>
            <a:picLocks noChangeAspect="1"/>
          </p:cNvPicPr>
          <p:nvPr/>
        </p:nvPicPr>
        <p:blipFill rotWithShape="1">
          <a:blip r:embed="rId2"/>
          <a:srcRect l="17759" t="21258" r="22171" b="29434"/>
          <a:stretch/>
        </p:blipFill>
        <p:spPr>
          <a:xfrm>
            <a:off x="2104845" y="2578818"/>
            <a:ext cx="7323827" cy="3381555"/>
          </a:xfrm>
          <a:prstGeom prst="rect">
            <a:avLst/>
          </a:prstGeom>
        </p:spPr>
      </p:pic>
    </p:spTree>
    <p:extLst>
      <p:ext uri="{BB962C8B-B14F-4D97-AF65-F5344CB8AC3E}">
        <p14:creationId xmlns:p14="http://schemas.microsoft.com/office/powerpoint/2010/main" val="3595631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7DB230-A4E5-1F47-E74F-8FCDB0FB4C35}"/>
              </a:ext>
            </a:extLst>
          </p:cNvPr>
          <p:cNvSpPr>
            <a:spLocks noGrp="1"/>
          </p:cNvSpPr>
          <p:nvPr>
            <p:ph type="title"/>
          </p:nvPr>
        </p:nvSpPr>
        <p:spPr/>
        <p:txBody>
          <a:bodyPr/>
          <a:lstStyle/>
          <a:p>
            <a:r>
              <a:rPr lang="el-GR" dirty="0"/>
              <a:t>Σύγχρονες μηχανές τυποποίησης – συσκευασίας</a:t>
            </a:r>
            <a:r>
              <a:rPr lang="el-GR" baseline="30000" dirty="0"/>
              <a:t>2</a:t>
            </a:r>
            <a:endParaRPr lang="el-GR" dirty="0"/>
          </a:p>
        </p:txBody>
      </p:sp>
      <p:sp>
        <p:nvSpPr>
          <p:cNvPr id="3" name="Θέση περιεχομένου 2">
            <a:extLst>
              <a:ext uri="{FF2B5EF4-FFF2-40B4-BE49-F238E27FC236}">
                <a16:creationId xmlns:a16="http://schemas.microsoft.com/office/drawing/2014/main" id="{2B27DB0D-AD03-BB8D-C7D5-910298600253}"/>
              </a:ext>
            </a:extLst>
          </p:cNvPr>
          <p:cNvSpPr>
            <a:spLocks noGrp="1"/>
          </p:cNvSpPr>
          <p:nvPr>
            <p:ph idx="1"/>
          </p:nvPr>
        </p:nvSpPr>
        <p:spPr>
          <a:xfrm>
            <a:off x="872993" y="2116827"/>
            <a:ext cx="10058400" cy="3760891"/>
          </a:xfrm>
        </p:spPr>
        <p:txBody>
          <a:bodyPr>
            <a:normAutofit fontScale="62500" lnSpcReduction="20000"/>
          </a:bodyPr>
          <a:lstStyle/>
          <a:p>
            <a:r>
              <a:rPr lang="el-GR" b="1" i="0" u="sng" dirty="0">
                <a:solidFill>
                  <a:srgbClr val="000000"/>
                </a:solidFill>
                <a:effectLst/>
                <a:latin typeface="Ubuntu" panose="020B0504030602030204" pitchFamily="34" charset="0"/>
              </a:rPr>
              <a:t>Αυτόματες </a:t>
            </a:r>
            <a:r>
              <a:rPr lang="el-GR" b="1" i="0" u="sng" dirty="0" err="1">
                <a:solidFill>
                  <a:srgbClr val="000000"/>
                </a:solidFill>
                <a:effectLst/>
                <a:latin typeface="Ubuntu" panose="020B0504030602030204" pitchFamily="34" charset="0"/>
              </a:rPr>
              <a:t>κλειστικές</a:t>
            </a:r>
            <a:r>
              <a:rPr lang="el-GR" b="1" i="0" u="sng" dirty="0">
                <a:solidFill>
                  <a:srgbClr val="000000"/>
                </a:solidFill>
                <a:effectLst/>
                <a:latin typeface="Ubuntu" panose="020B0504030602030204" pitchFamily="34" charset="0"/>
              </a:rPr>
              <a:t> μηχανές (</a:t>
            </a:r>
            <a:r>
              <a:rPr lang="el-GR" b="1" i="0" u="sng" dirty="0" err="1">
                <a:solidFill>
                  <a:srgbClr val="000000"/>
                </a:solidFill>
                <a:effectLst/>
                <a:latin typeface="Ubuntu" panose="020B0504030602030204" pitchFamily="34" charset="0"/>
              </a:rPr>
              <a:t>tray</a:t>
            </a:r>
            <a:r>
              <a:rPr lang="el-GR" b="1" i="0" u="sng" dirty="0">
                <a:solidFill>
                  <a:srgbClr val="000000"/>
                </a:solidFill>
                <a:effectLst/>
                <a:latin typeface="Ubuntu" panose="020B0504030602030204" pitchFamily="34" charset="0"/>
              </a:rPr>
              <a:t> </a:t>
            </a:r>
            <a:r>
              <a:rPr lang="el-GR" b="1" i="0" u="sng" dirty="0" err="1">
                <a:solidFill>
                  <a:srgbClr val="000000"/>
                </a:solidFill>
                <a:effectLst/>
                <a:latin typeface="Ubuntu" panose="020B0504030602030204" pitchFamily="34" charset="0"/>
              </a:rPr>
              <a:t>sealers</a:t>
            </a:r>
            <a:r>
              <a:rPr lang="el-GR" b="1" i="0" u="sng" dirty="0">
                <a:solidFill>
                  <a:srgbClr val="000000"/>
                </a:solidFill>
                <a:effectLst/>
                <a:latin typeface="Ubuntu" panose="020B0504030602030204" pitchFamily="34" charset="0"/>
              </a:rPr>
              <a:t>) -μεγάλη μονάδα παραγωγής:</a:t>
            </a:r>
          </a:p>
          <a:p>
            <a:r>
              <a:rPr lang="el-GR" dirty="0"/>
              <a:t>Η συσκευασία διαμορφώνεται με σφράγιση φιλμ σε </a:t>
            </a:r>
            <a:r>
              <a:rPr lang="el-GR" dirty="0" err="1"/>
              <a:t>προδιαμορφωμένο</a:t>
            </a:r>
            <a:r>
              <a:rPr lang="el-GR" dirty="0"/>
              <a:t> σκεύος. Διατίθεται επίσης η δυνατότητα συσκευασίας σκεύους αλουμινίου με φιλμ αλουμινίου με τη διαδικασία της πτύχωσης.</a:t>
            </a:r>
          </a:p>
          <a:p>
            <a:r>
              <a:rPr lang="el-GR" dirty="0"/>
              <a:t>Οι μηχανές είναι κατάλληλες για σφράγιση διαφόρων υλικών αναλόγως της εκάστοτε εφαρμογής όπως: PP, PE, PS, C-PET, A-PET, EPP, EPET, αλουμίνιο, χαρτόνι κ.α.</a:t>
            </a:r>
          </a:p>
          <a:p>
            <a:r>
              <a:rPr lang="el-GR" dirty="0"/>
              <a:t>Οι αυτόματες </a:t>
            </a:r>
            <a:r>
              <a:rPr lang="el-GR" dirty="0" err="1"/>
              <a:t>κλειστικές</a:t>
            </a:r>
            <a:r>
              <a:rPr lang="el-GR" dirty="0"/>
              <a:t> μηχανές (</a:t>
            </a:r>
            <a:r>
              <a:rPr lang="el-GR" dirty="0" err="1"/>
              <a:t>tray</a:t>
            </a:r>
            <a:r>
              <a:rPr lang="el-GR" dirty="0"/>
              <a:t> </a:t>
            </a:r>
            <a:r>
              <a:rPr lang="el-GR" dirty="0" err="1"/>
              <a:t>sealers</a:t>
            </a:r>
            <a:r>
              <a:rPr lang="el-GR" dirty="0"/>
              <a:t>) μπορούν να εφοδιαστούν με διάφορες μονάδες και συσκευές όπως:</a:t>
            </a:r>
          </a:p>
          <a:p>
            <a:pPr>
              <a:buFont typeface="Wingdings" panose="05000000000000000000" pitchFamily="2" charset="2"/>
              <a:buChar char="q"/>
            </a:pPr>
            <a:r>
              <a:rPr lang="el-GR" dirty="0" err="1"/>
              <a:t>Ταινιόδρομοι</a:t>
            </a:r>
            <a:r>
              <a:rPr lang="el-GR" dirty="0"/>
              <a:t> φόρτωσης και εκφόρτωσης</a:t>
            </a:r>
          </a:p>
          <a:p>
            <a:pPr>
              <a:buFont typeface="Wingdings" panose="05000000000000000000" pitchFamily="2" charset="2"/>
              <a:buChar char="q"/>
            </a:pPr>
            <a:r>
              <a:rPr lang="el-GR" dirty="0"/>
              <a:t>Αυτόματα </a:t>
            </a:r>
            <a:r>
              <a:rPr lang="el-GR" dirty="0" err="1"/>
              <a:t>στακαριστικά</a:t>
            </a:r>
            <a:r>
              <a:rPr lang="el-GR" dirty="0"/>
              <a:t> σκευών</a:t>
            </a:r>
          </a:p>
          <a:p>
            <a:pPr>
              <a:buFont typeface="Wingdings" panose="05000000000000000000" pitchFamily="2" charset="2"/>
              <a:buChar char="q"/>
            </a:pPr>
            <a:r>
              <a:rPr lang="el-GR" dirty="0"/>
              <a:t>Μονάδες προσθήκης καπακιού</a:t>
            </a:r>
          </a:p>
          <a:p>
            <a:pPr>
              <a:buFont typeface="Wingdings" panose="05000000000000000000" pitchFamily="2" charset="2"/>
              <a:buChar char="q"/>
            </a:pPr>
            <a:r>
              <a:rPr lang="el-GR" dirty="0"/>
              <a:t>Αυτόματη τροφοδοσία προϊόντων</a:t>
            </a:r>
          </a:p>
          <a:p>
            <a:pPr>
              <a:buFont typeface="Wingdings" panose="05000000000000000000" pitchFamily="2" charset="2"/>
              <a:buChar char="q"/>
            </a:pPr>
            <a:r>
              <a:rPr lang="el-GR" dirty="0"/>
              <a:t>Συσκευές μέτρησης</a:t>
            </a:r>
          </a:p>
          <a:p>
            <a:pPr>
              <a:buFont typeface="Wingdings" panose="05000000000000000000" pitchFamily="2" charset="2"/>
              <a:buChar char="q"/>
            </a:pPr>
            <a:r>
              <a:rPr lang="el-GR" dirty="0"/>
              <a:t>Προσθήκη ετικέτας και εκτύπωση</a:t>
            </a:r>
          </a:p>
        </p:txBody>
      </p:sp>
      <p:sp>
        <p:nvSpPr>
          <p:cNvPr id="4" name="Θέση ημερομηνίας 3">
            <a:extLst>
              <a:ext uri="{FF2B5EF4-FFF2-40B4-BE49-F238E27FC236}">
                <a16:creationId xmlns:a16="http://schemas.microsoft.com/office/drawing/2014/main" id="{B44ADE9E-EF6C-22E3-B8D0-1489B210188D}"/>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6" name="TextBox 5">
            <a:extLst>
              <a:ext uri="{FF2B5EF4-FFF2-40B4-BE49-F238E27FC236}">
                <a16:creationId xmlns:a16="http://schemas.microsoft.com/office/drawing/2014/main" id="{3F491EBF-589E-BE28-FAE3-836EA19BDFF5}"/>
              </a:ext>
            </a:extLst>
          </p:cNvPr>
          <p:cNvSpPr txBox="1"/>
          <p:nvPr/>
        </p:nvSpPr>
        <p:spPr>
          <a:xfrm>
            <a:off x="1639019" y="5983069"/>
            <a:ext cx="9952726" cy="369332"/>
          </a:xfrm>
          <a:prstGeom prst="rect">
            <a:avLst/>
          </a:prstGeom>
          <a:noFill/>
        </p:spPr>
        <p:txBody>
          <a:bodyPr wrap="square">
            <a:spAutoFit/>
          </a:bodyPr>
          <a:lstStyle/>
          <a:p>
            <a:r>
              <a:rPr lang="el-GR" dirty="0"/>
              <a:t>2. </a:t>
            </a:r>
            <a:r>
              <a:rPr lang="en-US" dirty="0"/>
              <a:t>https://kapelis.gr/machine_category/kleistika-mixanimata/</a:t>
            </a:r>
            <a:endParaRPr lang="el-GR" dirty="0"/>
          </a:p>
        </p:txBody>
      </p:sp>
      <p:pic>
        <p:nvPicPr>
          <p:cNvPr id="5" name="Εικόνα 4">
            <a:extLst>
              <a:ext uri="{FF2B5EF4-FFF2-40B4-BE49-F238E27FC236}">
                <a16:creationId xmlns:a16="http://schemas.microsoft.com/office/drawing/2014/main" id="{4C78FB6A-8FE5-C1E9-5BBB-D1B71F12490C}"/>
              </a:ext>
            </a:extLst>
          </p:cNvPr>
          <p:cNvPicPr>
            <a:picLocks noChangeAspect="1"/>
          </p:cNvPicPr>
          <p:nvPr/>
        </p:nvPicPr>
        <p:blipFill rotWithShape="1">
          <a:blip r:embed="rId2"/>
          <a:srcRect t="23094" r="1245" b="21786"/>
          <a:stretch/>
        </p:blipFill>
        <p:spPr>
          <a:xfrm>
            <a:off x="3024279" y="3429000"/>
            <a:ext cx="8811164" cy="2688087"/>
          </a:xfrm>
          <a:prstGeom prst="rect">
            <a:avLst/>
          </a:prstGeom>
        </p:spPr>
      </p:pic>
    </p:spTree>
    <p:extLst>
      <p:ext uri="{BB962C8B-B14F-4D97-AF65-F5344CB8AC3E}">
        <p14:creationId xmlns:p14="http://schemas.microsoft.com/office/powerpoint/2010/main" val="1498204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2E57B0E-8924-5277-1430-7D629179A589}"/>
              </a:ext>
            </a:extLst>
          </p:cNvPr>
          <p:cNvSpPr>
            <a:spLocks noGrp="1"/>
          </p:cNvSpPr>
          <p:nvPr>
            <p:ph type="title"/>
          </p:nvPr>
        </p:nvSpPr>
        <p:spPr/>
        <p:txBody>
          <a:bodyPr/>
          <a:lstStyle/>
          <a:p>
            <a:r>
              <a:rPr lang="el-GR" dirty="0"/>
              <a:t>Σύγχρονες μηχανές τυποποίησης – συσκευασίας</a:t>
            </a:r>
            <a:r>
              <a:rPr lang="en-US" baseline="30000" dirty="0"/>
              <a:t>3</a:t>
            </a:r>
            <a:endParaRPr lang="el-GR" dirty="0"/>
          </a:p>
        </p:txBody>
      </p:sp>
      <p:sp>
        <p:nvSpPr>
          <p:cNvPr id="3" name="Θέση περιεχομένου 2">
            <a:extLst>
              <a:ext uri="{FF2B5EF4-FFF2-40B4-BE49-F238E27FC236}">
                <a16:creationId xmlns:a16="http://schemas.microsoft.com/office/drawing/2014/main" id="{BD5DCC30-90FD-6CE7-25AF-62A1C9F1A590}"/>
              </a:ext>
            </a:extLst>
          </p:cNvPr>
          <p:cNvSpPr>
            <a:spLocks noGrp="1"/>
          </p:cNvSpPr>
          <p:nvPr>
            <p:ph idx="1"/>
          </p:nvPr>
        </p:nvSpPr>
        <p:spPr>
          <a:xfrm>
            <a:off x="1097280" y="2099574"/>
            <a:ext cx="9705996" cy="3760891"/>
          </a:xfrm>
        </p:spPr>
        <p:txBody>
          <a:bodyPr>
            <a:normAutofit fontScale="77500" lnSpcReduction="20000"/>
          </a:bodyPr>
          <a:lstStyle/>
          <a:p>
            <a:r>
              <a:rPr lang="el-GR" dirty="0"/>
              <a:t>Μηχανήματα </a:t>
            </a:r>
            <a:r>
              <a:rPr lang="en-US" dirty="0"/>
              <a:t>Vacuum (</a:t>
            </a:r>
            <a:r>
              <a:rPr lang="el-GR" dirty="0"/>
              <a:t>Κενού)</a:t>
            </a:r>
            <a:endParaRPr lang="en-US" dirty="0"/>
          </a:p>
          <a:p>
            <a:r>
              <a:rPr lang="el-GR" dirty="0"/>
              <a:t>Τα μηχανήματα Vacuum (Κενού) εξυπηρετούν μια ποικιλία προϊόντων, με πλεονεκτήματα όπως η προστασία και η αύξηση της διάρκειας ζωής τους. Είναι υψηλής ποιότητας, με μηχανήματα σφράγισης σκευών, 100% ανοξείδωτα, ενώ διαθέτουν και τη δυνατότητα τροποποιημένης ατμόσφαιρας (MAP) μέσω κενού.</a:t>
            </a:r>
          </a:p>
          <a:p>
            <a:r>
              <a:rPr lang="el-GR" dirty="0"/>
              <a:t>Η συσκευασία Vacuum – κενού αέρος  είναι η διαδικασία εξαγωγής αέρα γύρω από ένα προϊόν και στη συνέχεια η στεγανοποίηση της αδιαπέραστης συσκευασίας. Προστατεύει το προϊόν από την οξείδωση, την αλλοίωση και τις επιμολύνσεις ενώ ταυτόχρονα μειώνει τον όγκο του.</a:t>
            </a:r>
            <a:endParaRPr lang="en-US" dirty="0"/>
          </a:p>
          <a:p>
            <a:r>
              <a:rPr lang="el-GR" dirty="0"/>
              <a:t>Χρησιμοποιείται στη βιομηχανία τροφίμων για συσκευασία τυριού, ψαριού ή κρέατος,  και σε πολλές άλλες βιομηχανίες.</a:t>
            </a:r>
          </a:p>
          <a:p>
            <a:r>
              <a:rPr lang="el-GR" dirty="0"/>
              <a:t>Απαιτείται ένας θάλαμος </a:t>
            </a:r>
            <a:r>
              <a:rPr lang="el-GR" dirty="0" err="1"/>
              <a:t>vacuum</a:t>
            </a:r>
            <a:r>
              <a:rPr lang="el-GR" dirty="0"/>
              <a:t> – κενού καθώς και οι αντίστοιχες σακούλες.</a:t>
            </a:r>
          </a:p>
          <a:p>
            <a:r>
              <a:rPr lang="el-GR" dirty="0"/>
              <a:t>Οι μηχανές Vacuum (Κενού) της BOSS-VAKUUM με 50ετή εμπειρία, εγγυώνται την ακριβή σχεδίαση &amp; υψηλής ποιότητας κατασκευή, καθώς και την αποτελεσματική λειτουργία χωρίς διακοπές ενός επαγγελματικού θαλάμου κενού.</a:t>
            </a:r>
            <a:endParaRPr lang="en-US" dirty="0"/>
          </a:p>
          <a:p>
            <a:endParaRPr lang="el-GR" dirty="0"/>
          </a:p>
        </p:txBody>
      </p:sp>
      <p:sp>
        <p:nvSpPr>
          <p:cNvPr id="4" name="Θέση ημερομηνίας 3">
            <a:extLst>
              <a:ext uri="{FF2B5EF4-FFF2-40B4-BE49-F238E27FC236}">
                <a16:creationId xmlns:a16="http://schemas.microsoft.com/office/drawing/2014/main" id="{E5D375DD-EB14-30EA-1CE6-F4EFC733672C}"/>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5" name="TextBox 4">
            <a:extLst>
              <a:ext uri="{FF2B5EF4-FFF2-40B4-BE49-F238E27FC236}">
                <a16:creationId xmlns:a16="http://schemas.microsoft.com/office/drawing/2014/main" id="{D17619D0-0FF4-707F-CCA6-26AD3F00CCC0}"/>
              </a:ext>
            </a:extLst>
          </p:cNvPr>
          <p:cNvSpPr txBox="1"/>
          <p:nvPr/>
        </p:nvSpPr>
        <p:spPr>
          <a:xfrm>
            <a:off x="5557567" y="5800507"/>
            <a:ext cx="6094562" cy="369332"/>
          </a:xfrm>
          <a:prstGeom prst="rect">
            <a:avLst/>
          </a:prstGeom>
          <a:noFill/>
        </p:spPr>
        <p:txBody>
          <a:bodyPr wrap="square">
            <a:spAutoFit/>
          </a:bodyPr>
          <a:lstStyle/>
          <a:p>
            <a:r>
              <a:rPr lang="en-US" dirty="0"/>
              <a:t>3</a:t>
            </a:r>
            <a:r>
              <a:rPr lang="el-GR" dirty="0"/>
              <a:t>. </a:t>
            </a:r>
            <a:r>
              <a:rPr lang="en-US" dirty="0"/>
              <a:t>https://kapelis.gr/machine_category/mixanes-vacuum/</a:t>
            </a:r>
            <a:endParaRPr lang="el-GR" dirty="0"/>
          </a:p>
        </p:txBody>
      </p:sp>
    </p:spTree>
    <p:extLst>
      <p:ext uri="{BB962C8B-B14F-4D97-AF65-F5344CB8AC3E}">
        <p14:creationId xmlns:p14="http://schemas.microsoft.com/office/powerpoint/2010/main" val="3641819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2A5B4CA-80DB-5ACB-1AA9-4FF00C1F4B8F}"/>
              </a:ext>
            </a:extLst>
          </p:cNvPr>
          <p:cNvSpPr>
            <a:spLocks noGrp="1"/>
          </p:cNvSpPr>
          <p:nvPr>
            <p:ph type="title"/>
          </p:nvPr>
        </p:nvSpPr>
        <p:spPr/>
        <p:txBody>
          <a:bodyPr/>
          <a:lstStyle/>
          <a:p>
            <a:r>
              <a:rPr lang="el-GR" dirty="0"/>
              <a:t>Σύγχρονες μηχανές τυποποίησης – συσκευασίας</a:t>
            </a:r>
            <a:r>
              <a:rPr lang="en-US" baseline="30000" dirty="0"/>
              <a:t>3</a:t>
            </a:r>
            <a:endParaRPr lang="el-GR" baseline="30000" dirty="0"/>
          </a:p>
        </p:txBody>
      </p:sp>
      <p:pic>
        <p:nvPicPr>
          <p:cNvPr id="5" name="Θέση περιεχομένου 4">
            <a:extLst>
              <a:ext uri="{FF2B5EF4-FFF2-40B4-BE49-F238E27FC236}">
                <a16:creationId xmlns:a16="http://schemas.microsoft.com/office/drawing/2014/main" id="{749F2AFB-37F8-D866-7390-11B63018D957}"/>
              </a:ext>
            </a:extLst>
          </p:cNvPr>
          <p:cNvPicPr>
            <a:picLocks noGrp="1" noChangeAspect="1"/>
          </p:cNvPicPr>
          <p:nvPr>
            <p:ph idx="1"/>
          </p:nvPr>
        </p:nvPicPr>
        <p:blipFill>
          <a:blip r:embed="rId2"/>
          <a:stretch>
            <a:fillRect/>
          </a:stretch>
        </p:blipFill>
        <p:spPr>
          <a:xfrm>
            <a:off x="5899544" y="2129097"/>
            <a:ext cx="5876231" cy="3760788"/>
          </a:xfrm>
          <a:prstGeom prst="rect">
            <a:avLst/>
          </a:prstGeom>
        </p:spPr>
      </p:pic>
      <p:sp>
        <p:nvSpPr>
          <p:cNvPr id="4" name="Θέση ημερομηνίας 3">
            <a:extLst>
              <a:ext uri="{FF2B5EF4-FFF2-40B4-BE49-F238E27FC236}">
                <a16:creationId xmlns:a16="http://schemas.microsoft.com/office/drawing/2014/main" id="{7EA48422-8F28-9821-16CB-8F4060F6BE39}"/>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pic>
        <p:nvPicPr>
          <p:cNvPr id="6" name="Εικόνα 5">
            <a:extLst>
              <a:ext uri="{FF2B5EF4-FFF2-40B4-BE49-F238E27FC236}">
                <a16:creationId xmlns:a16="http://schemas.microsoft.com/office/drawing/2014/main" id="{523B7BC0-C6FE-9C68-0B18-77AB2472DB36}"/>
              </a:ext>
            </a:extLst>
          </p:cNvPr>
          <p:cNvPicPr>
            <a:picLocks noChangeAspect="1"/>
          </p:cNvPicPr>
          <p:nvPr/>
        </p:nvPicPr>
        <p:blipFill>
          <a:blip r:embed="rId3"/>
          <a:stretch>
            <a:fillRect/>
          </a:stretch>
        </p:blipFill>
        <p:spPr>
          <a:xfrm>
            <a:off x="5749296" y="5723834"/>
            <a:ext cx="6145301" cy="499915"/>
          </a:xfrm>
          <a:prstGeom prst="rect">
            <a:avLst/>
          </a:prstGeom>
        </p:spPr>
      </p:pic>
      <p:sp>
        <p:nvSpPr>
          <p:cNvPr id="8" name="TextBox 7">
            <a:extLst>
              <a:ext uri="{FF2B5EF4-FFF2-40B4-BE49-F238E27FC236}">
                <a16:creationId xmlns:a16="http://schemas.microsoft.com/office/drawing/2014/main" id="{8244537C-41FD-59D4-64A9-F26BF05900A0}"/>
              </a:ext>
            </a:extLst>
          </p:cNvPr>
          <p:cNvSpPr txBox="1"/>
          <p:nvPr/>
        </p:nvSpPr>
        <p:spPr>
          <a:xfrm>
            <a:off x="416225" y="2177665"/>
            <a:ext cx="6094562" cy="3416320"/>
          </a:xfrm>
          <a:prstGeom prst="rect">
            <a:avLst/>
          </a:prstGeom>
          <a:noFill/>
        </p:spPr>
        <p:txBody>
          <a:bodyPr wrap="square">
            <a:spAutoFit/>
          </a:bodyPr>
          <a:lstStyle/>
          <a:p>
            <a:r>
              <a:rPr lang="el-GR" b="1" u="sng" dirty="0"/>
              <a:t>Θάλαμοι για Αυτόματες Γραμμές Κενού</a:t>
            </a:r>
          </a:p>
          <a:p>
            <a:r>
              <a:rPr lang="el-GR" dirty="0"/>
              <a:t>Θάλαμοι για Αυτόματες Γραμμές Κενού</a:t>
            </a:r>
          </a:p>
          <a:p>
            <a:r>
              <a:rPr lang="el-GR" dirty="0"/>
              <a:t>Γενικά Χαρακτηριστικά:</a:t>
            </a:r>
          </a:p>
          <a:p>
            <a:pPr marL="285750" indent="-285750">
              <a:buFont typeface="Wingdings" panose="05000000000000000000" pitchFamily="2" charset="2"/>
              <a:buChar char="q"/>
            </a:pPr>
            <a:r>
              <a:rPr lang="el-GR" dirty="0"/>
              <a:t> Προγραμματιζόμενος ελεγκτής αισθητήρων Z 3000</a:t>
            </a:r>
          </a:p>
          <a:p>
            <a:pPr marL="285750" indent="-285750">
              <a:buFont typeface="Wingdings" panose="05000000000000000000" pitchFamily="2" charset="2"/>
              <a:buChar char="q"/>
            </a:pPr>
            <a:r>
              <a:rPr lang="el-GR" dirty="0"/>
              <a:t> Πίνακας ελέγχου με </a:t>
            </a:r>
            <a:r>
              <a:rPr lang="el-GR" dirty="0" err="1"/>
              <a:t>υδροπροστασία</a:t>
            </a:r>
            <a:endParaRPr lang="el-GR" dirty="0"/>
          </a:p>
          <a:p>
            <a:pPr marL="285750" indent="-285750">
              <a:buFont typeface="Wingdings" panose="05000000000000000000" pitchFamily="2" charset="2"/>
              <a:buChar char="q"/>
            </a:pPr>
            <a:r>
              <a:rPr lang="el-GR" dirty="0"/>
              <a:t> Ακριβής αισθητήρας κενού και αερίου</a:t>
            </a:r>
          </a:p>
          <a:p>
            <a:pPr marL="285750" indent="-285750">
              <a:buFont typeface="Wingdings" panose="05000000000000000000" pitchFamily="2" charset="2"/>
              <a:buChar char="q"/>
            </a:pPr>
            <a:r>
              <a:rPr lang="el-GR" dirty="0"/>
              <a:t> μνήμη 99 προγραμμάτων</a:t>
            </a:r>
          </a:p>
          <a:p>
            <a:pPr marL="285750" indent="-285750">
              <a:buFont typeface="Wingdings" panose="05000000000000000000" pitchFamily="2" charset="2"/>
              <a:buChar char="q"/>
            </a:pPr>
            <a:r>
              <a:rPr lang="el-GR" dirty="0"/>
              <a:t> Ανίχνευση σημείου εξάτμισης, διαθέσιμη ήπια </a:t>
            </a:r>
            <a:r>
              <a:rPr lang="el-GR" dirty="0" err="1"/>
              <a:t>επανασυμπίεση</a:t>
            </a:r>
            <a:endParaRPr lang="el-GR" dirty="0"/>
          </a:p>
          <a:p>
            <a:pPr marL="285750" indent="-285750">
              <a:buFont typeface="Wingdings" panose="05000000000000000000" pitchFamily="2" charset="2"/>
              <a:buChar char="q"/>
            </a:pPr>
            <a:r>
              <a:rPr lang="el-GR" dirty="0"/>
              <a:t> Κουμπί γρήγορης διακοπής λειτουργίας</a:t>
            </a:r>
          </a:p>
          <a:p>
            <a:pPr marL="285750" indent="-285750">
              <a:buFont typeface="Wingdings" panose="05000000000000000000" pitchFamily="2" charset="2"/>
              <a:buChar char="q"/>
            </a:pPr>
            <a:r>
              <a:rPr lang="el-GR" dirty="0"/>
              <a:t> Λειτουργία κενού συνεχής ή σταδιακή</a:t>
            </a:r>
          </a:p>
          <a:p>
            <a:pPr marL="285750" indent="-285750">
              <a:buFont typeface="Wingdings" panose="05000000000000000000" pitchFamily="2" charset="2"/>
              <a:buChar char="q"/>
            </a:pPr>
            <a:r>
              <a:rPr lang="el-GR" dirty="0"/>
              <a:t> Πρόγραμμα συνεχούς λειτουργίας</a:t>
            </a:r>
          </a:p>
        </p:txBody>
      </p:sp>
    </p:spTree>
    <p:extLst>
      <p:ext uri="{BB962C8B-B14F-4D97-AF65-F5344CB8AC3E}">
        <p14:creationId xmlns:p14="http://schemas.microsoft.com/office/powerpoint/2010/main" val="486117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2A5B4CA-80DB-5ACB-1AA9-4FF00C1F4B8F}"/>
              </a:ext>
            </a:extLst>
          </p:cNvPr>
          <p:cNvSpPr>
            <a:spLocks noGrp="1"/>
          </p:cNvSpPr>
          <p:nvPr>
            <p:ph type="title"/>
          </p:nvPr>
        </p:nvSpPr>
        <p:spPr/>
        <p:txBody>
          <a:bodyPr/>
          <a:lstStyle/>
          <a:p>
            <a:r>
              <a:rPr lang="el-GR" dirty="0"/>
              <a:t>Σύγχρονες μηχανές τυποποίησης – συσκευασίας</a:t>
            </a:r>
            <a:r>
              <a:rPr lang="en-US" baseline="30000" dirty="0"/>
              <a:t>4</a:t>
            </a:r>
            <a:endParaRPr lang="el-GR" baseline="30000" dirty="0"/>
          </a:p>
        </p:txBody>
      </p:sp>
      <p:sp>
        <p:nvSpPr>
          <p:cNvPr id="4" name="Θέση ημερομηνίας 3">
            <a:extLst>
              <a:ext uri="{FF2B5EF4-FFF2-40B4-BE49-F238E27FC236}">
                <a16:creationId xmlns:a16="http://schemas.microsoft.com/office/drawing/2014/main" id="{7EA48422-8F28-9821-16CB-8F4060F6BE39}"/>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8" name="TextBox 7">
            <a:extLst>
              <a:ext uri="{FF2B5EF4-FFF2-40B4-BE49-F238E27FC236}">
                <a16:creationId xmlns:a16="http://schemas.microsoft.com/office/drawing/2014/main" id="{8244537C-41FD-59D4-64A9-F26BF05900A0}"/>
              </a:ext>
            </a:extLst>
          </p:cNvPr>
          <p:cNvSpPr txBox="1"/>
          <p:nvPr/>
        </p:nvSpPr>
        <p:spPr>
          <a:xfrm>
            <a:off x="132139" y="2013377"/>
            <a:ext cx="6094562" cy="3970318"/>
          </a:xfrm>
          <a:prstGeom prst="rect">
            <a:avLst/>
          </a:prstGeom>
          <a:noFill/>
        </p:spPr>
        <p:txBody>
          <a:bodyPr wrap="square">
            <a:spAutoFit/>
          </a:bodyPr>
          <a:lstStyle/>
          <a:p>
            <a:r>
              <a:rPr lang="el-GR" b="1" u="sng" dirty="0"/>
              <a:t>Μηχανήματα συρρίκνωσης</a:t>
            </a:r>
            <a:endParaRPr lang="en-US" b="1" u="sng" dirty="0"/>
          </a:p>
          <a:p>
            <a:pPr marL="285750" indent="-285750">
              <a:buFont typeface="Wingdings" panose="05000000000000000000" pitchFamily="2" charset="2"/>
              <a:buChar char="q"/>
            </a:pPr>
            <a:r>
              <a:rPr lang="el-GR" dirty="0"/>
              <a:t>Τα μηχανήματα συρρίκνωσης μπορούν να καλύψουν τις ανάγκες συσκευασίας για ένα ευρύ φάσμα προϊόντων όπως προϊόντα τυριού, κρέατος, ψαριού, φρούτων, τροφίμων σε κουτιά, προσφέροντας παράλληλα πλήθος επιπρόσθετων εφαρμογών, τόσο στον κλάδο των τροφίμων όσο και σε άλλες βιομηχανίες.</a:t>
            </a:r>
          </a:p>
          <a:p>
            <a:pPr marL="285750" indent="-285750">
              <a:buFont typeface="Wingdings" panose="05000000000000000000" pitchFamily="2" charset="2"/>
              <a:buChar char="q"/>
            </a:pPr>
            <a:r>
              <a:rPr lang="el-GR" dirty="0"/>
              <a:t>Η συρρίκνωση αποτελεί μία από τις παλαιότερες μεθόδους συσκευασίας με πολλαπλές εφαρμογές και μεγάλη ευελιξία. Τα μηχανήματα συρρίκνωσης χρησιμοποιούν τις ιδιότητες διαφόρων τύπων φιλμ, όπως χαρακτηριστικά της </a:t>
            </a:r>
            <a:r>
              <a:rPr lang="el-GR" dirty="0" err="1"/>
              <a:t>πολυολεφίνης</a:t>
            </a:r>
            <a:r>
              <a:rPr lang="el-GR" dirty="0"/>
              <a:t> (PO), τα οποία συρρικνώνονται μέσω της θερμότητας και περιτυλίγονται γύρω από το εκάστοτε προϊόν, παίρνοντας το σχήμα του.</a:t>
            </a:r>
            <a:endParaRPr lang="en-US" dirty="0"/>
          </a:p>
        </p:txBody>
      </p:sp>
      <p:sp>
        <p:nvSpPr>
          <p:cNvPr id="7" name="TextBox 6">
            <a:extLst>
              <a:ext uri="{FF2B5EF4-FFF2-40B4-BE49-F238E27FC236}">
                <a16:creationId xmlns:a16="http://schemas.microsoft.com/office/drawing/2014/main" id="{47D52EDD-5104-7035-6EE7-558CBEA7A101}"/>
              </a:ext>
            </a:extLst>
          </p:cNvPr>
          <p:cNvSpPr txBox="1"/>
          <p:nvPr/>
        </p:nvSpPr>
        <p:spPr>
          <a:xfrm>
            <a:off x="4717180" y="5799029"/>
            <a:ext cx="7002492" cy="369332"/>
          </a:xfrm>
          <a:prstGeom prst="rect">
            <a:avLst/>
          </a:prstGeom>
          <a:noFill/>
        </p:spPr>
        <p:txBody>
          <a:bodyPr wrap="square">
            <a:spAutoFit/>
          </a:bodyPr>
          <a:lstStyle/>
          <a:p>
            <a:r>
              <a:rPr lang="en-US" dirty="0"/>
              <a:t>4. https://kapelis.gr/machine_category/siriknotika-mixanimata/</a:t>
            </a:r>
            <a:endParaRPr lang="el-GR" dirty="0"/>
          </a:p>
        </p:txBody>
      </p:sp>
      <p:pic>
        <p:nvPicPr>
          <p:cNvPr id="11" name="Εικόνα 10">
            <a:extLst>
              <a:ext uri="{FF2B5EF4-FFF2-40B4-BE49-F238E27FC236}">
                <a16:creationId xmlns:a16="http://schemas.microsoft.com/office/drawing/2014/main" id="{4E127ED9-F772-E66D-A295-C55A6C324E30}"/>
              </a:ext>
            </a:extLst>
          </p:cNvPr>
          <p:cNvPicPr>
            <a:picLocks noChangeAspect="1"/>
          </p:cNvPicPr>
          <p:nvPr/>
        </p:nvPicPr>
        <p:blipFill>
          <a:blip r:embed="rId2"/>
          <a:stretch>
            <a:fillRect/>
          </a:stretch>
        </p:blipFill>
        <p:spPr>
          <a:xfrm>
            <a:off x="6969997" y="1694597"/>
            <a:ext cx="4876800" cy="4876800"/>
          </a:xfrm>
          <a:prstGeom prst="rect">
            <a:avLst/>
          </a:prstGeom>
        </p:spPr>
      </p:pic>
    </p:spTree>
    <p:extLst>
      <p:ext uri="{BB962C8B-B14F-4D97-AF65-F5344CB8AC3E}">
        <p14:creationId xmlns:p14="http://schemas.microsoft.com/office/powerpoint/2010/main" val="1442864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2A5B4CA-80DB-5ACB-1AA9-4FF00C1F4B8F}"/>
              </a:ext>
            </a:extLst>
          </p:cNvPr>
          <p:cNvSpPr>
            <a:spLocks noGrp="1"/>
          </p:cNvSpPr>
          <p:nvPr>
            <p:ph type="title"/>
          </p:nvPr>
        </p:nvSpPr>
        <p:spPr/>
        <p:txBody>
          <a:bodyPr/>
          <a:lstStyle/>
          <a:p>
            <a:r>
              <a:rPr lang="el-GR" dirty="0"/>
              <a:t>Σύγχρονες μηχανές τυποποίησης – συσκευασίας</a:t>
            </a:r>
            <a:r>
              <a:rPr lang="en-US" baseline="30000" dirty="0"/>
              <a:t>5</a:t>
            </a:r>
            <a:endParaRPr lang="el-GR" baseline="30000" dirty="0"/>
          </a:p>
        </p:txBody>
      </p:sp>
      <p:sp>
        <p:nvSpPr>
          <p:cNvPr id="4" name="Θέση ημερομηνίας 3">
            <a:extLst>
              <a:ext uri="{FF2B5EF4-FFF2-40B4-BE49-F238E27FC236}">
                <a16:creationId xmlns:a16="http://schemas.microsoft.com/office/drawing/2014/main" id="{7EA48422-8F28-9821-16CB-8F4060F6BE39}"/>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8" name="TextBox 7">
            <a:extLst>
              <a:ext uri="{FF2B5EF4-FFF2-40B4-BE49-F238E27FC236}">
                <a16:creationId xmlns:a16="http://schemas.microsoft.com/office/drawing/2014/main" id="{8244537C-41FD-59D4-64A9-F26BF05900A0}"/>
              </a:ext>
            </a:extLst>
          </p:cNvPr>
          <p:cNvSpPr txBox="1"/>
          <p:nvPr/>
        </p:nvSpPr>
        <p:spPr>
          <a:xfrm>
            <a:off x="3505654" y="1953841"/>
            <a:ext cx="6094562" cy="461665"/>
          </a:xfrm>
          <a:prstGeom prst="rect">
            <a:avLst/>
          </a:prstGeom>
          <a:noFill/>
        </p:spPr>
        <p:txBody>
          <a:bodyPr wrap="square">
            <a:spAutoFit/>
          </a:bodyPr>
          <a:lstStyle/>
          <a:p>
            <a:pPr algn="ctr"/>
            <a:r>
              <a:rPr lang="el-GR" sz="2400" b="1" u="sng" dirty="0"/>
              <a:t>Δοσομετρικά Συστήματα</a:t>
            </a:r>
            <a:endParaRPr lang="en-US" sz="2400" b="1" u="sng" dirty="0"/>
          </a:p>
        </p:txBody>
      </p:sp>
      <p:sp>
        <p:nvSpPr>
          <p:cNvPr id="7" name="TextBox 6">
            <a:extLst>
              <a:ext uri="{FF2B5EF4-FFF2-40B4-BE49-F238E27FC236}">
                <a16:creationId xmlns:a16="http://schemas.microsoft.com/office/drawing/2014/main" id="{47D52EDD-5104-7035-6EE7-558CBEA7A101}"/>
              </a:ext>
            </a:extLst>
          </p:cNvPr>
          <p:cNvSpPr txBox="1"/>
          <p:nvPr/>
        </p:nvSpPr>
        <p:spPr>
          <a:xfrm>
            <a:off x="4717180" y="6016599"/>
            <a:ext cx="7002492" cy="369332"/>
          </a:xfrm>
          <a:prstGeom prst="rect">
            <a:avLst/>
          </a:prstGeom>
          <a:noFill/>
        </p:spPr>
        <p:txBody>
          <a:bodyPr wrap="square">
            <a:spAutoFit/>
          </a:bodyPr>
          <a:lstStyle/>
          <a:p>
            <a:r>
              <a:rPr lang="en-US" dirty="0"/>
              <a:t>5. https://kapelis.gr/machine_category/dosometrika-sistimata/</a:t>
            </a:r>
            <a:endParaRPr lang="el-GR" dirty="0"/>
          </a:p>
        </p:txBody>
      </p:sp>
      <p:pic>
        <p:nvPicPr>
          <p:cNvPr id="3" name="Εικόνα 2">
            <a:extLst>
              <a:ext uri="{FF2B5EF4-FFF2-40B4-BE49-F238E27FC236}">
                <a16:creationId xmlns:a16="http://schemas.microsoft.com/office/drawing/2014/main" id="{145219E1-FB99-8F54-5A6C-7053855468EB}"/>
              </a:ext>
            </a:extLst>
          </p:cNvPr>
          <p:cNvPicPr>
            <a:picLocks noChangeAspect="1"/>
          </p:cNvPicPr>
          <p:nvPr/>
        </p:nvPicPr>
        <p:blipFill>
          <a:blip r:embed="rId2"/>
          <a:stretch>
            <a:fillRect/>
          </a:stretch>
        </p:blipFill>
        <p:spPr>
          <a:xfrm>
            <a:off x="6359888" y="2119231"/>
            <a:ext cx="5699973" cy="3647983"/>
          </a:xfrm>
          <a:prstGeom prst="rect">
            <a:avLst/>
          </a:prstGeom>
        </p:spPr>
      </p:pic>
      <p:sp>
        <p:nvSpPr>
          <p:cNvPr id="6" name="TextBox 5">
            <a:extLst>
              <a:ext uri="{FF2B5EF4-FFF2-40B4-BE49-F238E27FC236}">
                <a16:creationId xmlns:a16="http://schemas.microsoft.com/office/drawing/2014/main" id="{5A084D8E-CC9A-84B2-57B8-4C7081CC9C26}"/>
              </a:ext>
            </a:extLst>
          </p:cNvPr>
          <p:cNvSpPr txBox="1"/>
          <p:nvPr/>
        </p:nvSpPr>
        <p:spPr>
          <a:xfrm>
            <a:off x="735256" y="5522575"/>
            <a:ext cx="6094520" cy="369332"/>
          </a:xfrm>
          <a:prstGeom prst="rect">
            <a:avLst/>
          </a:prstGeom>
          <a:noFill/>
        </p:spPr>
        <p:txBody>
          <a:bodyPr wrap="square">
            <a:spAutoFit/>
          </a:bodyPr>
          <a:lstStyle/>
          <a:p>
            <a:r>
              <a:rPr lang="el-GR" dirty="0"/>
              <a:t>ημιαυτόματο συνδυαστικό ζυγιστικό</a:t>
            </a:r>
          </a:p>
        </p:txBody>
      </p:sp>
      <p:sp>
        <p:nvSpPr>
          <p:cNvPr id="10" name="TextBox 9">
            <a:extLst>
              <a:ext uri="{FF2B5EF4-FFF2-40B4-BE49-F238E27FC236}">
                <a16:creationId xmlns:a16="http://schemas.microsoft.com/office/drawing/2014/main" id="{F9F683CE-2390-3733-995C-72AAAFCC8C8C}"/>
              </a:ext>
            </a:extLst>
          </p:cNvPr>
          <p:cNvSpPr txBox="1"/>
          <p:nvPr/>
        </p:nvSpPr>
        <p:spPr>
          <a:xfrm>
            <a:off x="7299664" y="5563272"/>
            <a:ext cx="6094520" cy="369332"/>
          </a:xfrm>
          <a:prstGeom prst="rect">
            <a:avLst/>
          </a:prstGeom>
          <a:noFill/>
        </p:spPr>
        <p:txBody>
          <a:bodyPr wrap="square">
            <a:spAutoFit/>
          </a:bodyPr>
          <a:lstStyle/>
          <a:p>
            <a:r>
              <a:rPr lang="el-GR" dirty="0"/>
              <a:t>Πολυκέφαλα ζυγιστικά</a:t>
            </a:r>
          </a:p>
        </p:txBody>
      </p:sp>
      <p:pic>
        <p:nvPicPr>
          <p:cNvPr id="12" name="Εικόνα 11">
            <a:extLst>
              <a:ext uri="{FF2B5EF4-FFF2-40B4-BE49-F238E27FC236}">
                <a16:creationId xmlns:a16="http://schemas.microsoft.com/office/drawing/2014/main" id="{FD8DF5F8-8A43-A7E3-474B-2696E476A2ED}"/>
              </a:ext>
            </a:extLst>
          </p:cNvPr>
          <p:cNvPicPr>
            <a:picLocks noChangeAspect="1"/>
          </p:cNvPicPr>
          <p:nvPr/>
        </p:nvPicPr>
        <p:blipFill>
          <a:blip r:embed="rId3"/>
          <a:stretch>
            <a:fillRect/>
          </a:stretch>
        </p:blipFill>
        <p:spPr>
          <a:xfrm>
            <a:off x="195309" y="2250611"/>
            <a:ext cx="5253866" cy="3362474"/>
          </a:xfrm>
          <a:prstGeom prst="rect">
            <a:avLst/>
          </a:prstGeom>
        </p:spPr>
      </p:pic>
    </p:spTree>
    <p:extLst>
      <p:ext uri="{BB962C8B-B14F-4D97-AF65-F5344CB8AC3E}">
        <p14:creationId xmlns:p14="http://schemas.microsoft.com/office/powerpoint/2010/main" val="1751579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2A5B4CA-80DB-5ACB-1AA9-4FF00C1F4B8F}"/>
              </a:ext>
            </a:extLst>
          </p:cNvPr>
          <p:cNvSpPr>
            <a:spLocks noGrp="1"/>
          </p:cNvSpPr>
          <p:nvPr>
            <p:ph type="title"/>
          </p:nvPr>
        </p:nvSpPr>
        <p:spPr/>
        <p:txBody>
          <a:bodyPr/>
          <a:lstStyle/>
          <a:p>
            <a:r>
              <a:rPr lang="el-GR" dirty="0"/>
              <a:t>Σύγχρονες μηχανές τυποποίησης – συσκευασίας</a:t>
            </a:r>
            <a:r>
              <a:rPr lang="en-US" baseline="30000" dirty="0"/>
              <a:t>6</a:t>
            </a:r>
            <a:endParaRPr lang="el-GR" baseline="30000" dirty="0"/>
          </a:p>
        </p:txBody>
      </p:sp>
      <p:sp>
        <p:nvSpPr>
          <p:cNvPr id="4" name="Θέση ημερομηνίας 3">
            <a:extLst>
              <a:ext uri="{FF2B5EF4-FFF2-40B4-BE49-F238E27FC236}">
                <a16:creationId xmlns:a16="http://schemas.microsoft.com/office/drawing/2014/main" id="{7EA48422-8F28-9821-16CB-8F4060F6BE39}"/>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7" name="TextBox 6">
            <a:extLst>
              <a:ext uri="{FF2B5EF4-FFF2-40B4-BE49-F238E27FC236}">
                <a16:creationId xmlns:a16="http://schemas.microsoft.com/office/drawing/2014/main" id="{47D52EDD-5104-7035-6EE7-558CBEA7A101}"/>
              </a:ext>
            </a:extLst>
          </p:cNvPr>
          <p:cNvSpPr txBox="1"/>
          <p:nvPr/>
        </p:nvSpPr>
        <p:spPr>
          <a:xfrm>
            <a:off x="4717180" y="6016599"/>
            <a:ext cx="7002492" cy="369332"/>
          </a:xfrm>
          <a:prstGeom prst="rect">
            <a:avLst/>
          </a:prstGeom>
          <a:noFill/>
        </p:spPr>
        <p:txBody>
          <a:bodyPr wrap="square">
            <a:spAutoFit/>
          </a:bodyPr>
          <a:lstStyle/>
          <a:p>
            <a:r>
              <a:rPr lang="en-US" dirty="0"/>
              <a:t>6. https://kapelis.gr/machine_category/thermokolitika-mixanimata//</a:t>
            </a:r>
            <a:endParaRPr lang="el-GR" dirty="0"/>
          </a:p>
        </p:txBody>
      </p:sp>
      <p:sp>
        <p:nvSpPr>
          <p:cNvPr id="9" name="TextBox 8">
            <a:extLst>
              <a:ext uri="{FF2B5EF4-FFF2-40B4-BE49-F238E27FC236}">
                <a16:creationId xmlns:a16="http://schemas.microsoft.com/office/drawing/2014/main" id="{50302F16-3887-28CF-9D6D-66C2DF3E205B}"/>
              </a:ext>
            </a:extLst>
          </p:cNvPr>
          <p:cNvSpPr txBox="1"/>
          <p:nvPr/>
        </p:nvSpPr>
        <p:spPr>
          <a:xfrm>
            <a:off x="170896" y="2447563"/>
            <a:ext cx="5732754" cy="3139321"/>
          </a:xfrm>
          <a:prstGeom prst="rect">
            <a:avLst/>
          </a:prstGeom>
          <a:noFill/>
        </p:spPr>
        <p:txBody>
          <a:bodyPr wrap="square">
            <a:spAutoFit/>
          </a:bodyPr>
          <a:lstStyle/>
          <a:p>
            <a:r>
              <a:rPr lang="el-GR" b="1" u="sng" dirty="0"/>
              <a:t>Θερμοκολλητικά Μηχανήματα </a:t>
            </a:r>
            <a:r>
              <a:rPr lang="el-GR" b="1" u="sng" dirty="0" err="1"/>
              <a:t>Σακουλών</a:t>
            </a:r>
            <a:endParaRPr lang="en-US" b="1" u="sng" dirty="0"/>
          </a:p>
          <a:p>
            <a:endParaRPr lang="en-US" dirty="0"/>
          </a:p>
          <a:p>
            <a:r>
              <a:rPr lang="el-GR" dirty="0"/>
              <a:t>Η διαδικασία της συσκευασίας κάποιες φορές δεν χρειάζεται να είναι τόσο δύσκολη ή πολύπλοκη όσο η δημιουργία κενού και η εφαρμογή συρρίκνωσης ή MAP (τροποποιημένη ατμόσφαιρα). Τα χειροκίνητα </a:t>
            </a:r>
            <a:r>
              <a:rPr lang="el-GR" dirty="0" err="1"/>
              <a:t>θερμοκολλητικά</a:t>
            </a:r>
            <a:r>
              <a:rPr lang="el-GR" dirty="0"/>
              <a:t> μηχανήματα </a:t>
            </a:r>
            <a:r>
              <a:rPr lang="el-GR" dirty="0" err="1"/>
              <a:t>σακουλών</a:t>
            </a:r>
            <a:r>
              <a:rPr lang="el-GR" dirty="0"/>
              <a:t> είναι κατάλληλα για τέτοιες απλές εφαρμογές όπως για την δημιουργία αεροστεγής συσκευασίας. Είναι εύκολα στη χρήση, γρήγορα και αποτελεσματικά, </a:t>
            </a:r>
            <a:r>
              <a:rPr lang="el-GR" dirty="0" err="1"/>
              <a:t>θερμοκολλητικά</a:t>
            </a:r>
            <a:r>
              <a:rPr lang="el-GR" dirty="0"/>
              <a:t> κατάλληλα για οικιακή και επαγγελματική χρήση.</a:t>
            </a:r>
          </a:p>
        </p:txBody>
      </p:sp>
      <p:pic>
        <p:nvPicPr>
          <p:cNvPr id="13" name="Εικόνα 12">
            <a:extLst>
              <a:ext uri="{FF2B5EF4-FFF2-40B4-BE49-F238E27FC236}">
                <a16:creationId xmlns:a16="http://schemas.microsoft.com/office/drawing/2014/main" id="{F455398D-2D76-9DD0-4E3C-CDD8F9D9806D}"/>
              </a:ext>
            </a:extLst>
          </p:cNvPr>
          <p:cNvPicPr>
            <a:picLocks noChangeAspect="1"/>
          </p:cNvPicPr>
          <p:nvPr/>
        </p:nvPicPr>
        <p:blipFill rotWithShape="1">
          <a:blip r:embed="rId2"/>
          <a:srcRect l="17548" t="32085" r="40291" b="16505"/>
          <a:stretch/>
        </p:blipFill>
        <p:spPr>
          <a:xfrm>
            <a:off x="6288352" y="2061193"/>
            <a:ext cx="5140171" cy="3525691"/>
          </a:xfrm>
          <a:prstGeom prst="rect">
            <a:avLst/>
          </a:prstGeom>
        </p:spPr>
      </p:pic>
    </p:spTree>
    <p:extLst>
      <p:ext uri="{BB962C8B-B14F-4D97-AF65-F5344CB8AC3E}">
        <p14:creationId xmlns:p14="http://schemas.microsoft.com/office/powerpoint/2010/main" val="3605403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2A5B4CA-80DB-5ACB-1AA9-4FF00C1F4B8F}"/>
              </a:ext>
            </a:extLst>
          </p:cNvPr>
          <p:cNvSpPr>
            <a:spLocks noGrp="1"/>
          </p:cNvSpPr>
          <p:nvPr>
            <p:ph type="title"/>
          </p:nvPr>
        </p:nvSpPr>
        <p:spPr/>
        <p:txBody>
          <a:bodyPr/>
          <a:lstStyle/>
          <a:p>
            <a:r>
              <a:rPr lang="el-GR" dirty="0"/>
              <a:t>Σύγχρονες μηχανές τυποποίησης – συσκευασίας</a:t>
            </a:r>
            <a:r>
              <a:rPr lang="en-US" baseline="30000" dirty="0"/>
              <a:t>7</a:t>
            </a:r>
            <a:endParaRPr lang="el-GR" baseline="30000" dirty="0"/>
          </a:p>
        </p:txBody>
      </p:sp>
      <p:sp>
        <p:nvSpPr>
          <p:cNvPr id="4" name="Θέση ημερομηνίας 3">
            <a:extLst>
              <a:ext uri="{FF2B5EF4-FFF2-40B4-BE49-F238E27FC236}">
                <a16:creationId xmlns:a16="http://schemas.microsoft.com/office/drawing/2014/main" id="{7EA48422-8F28-9821-16CB-8F4060F6BE39}"/>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7" name="TextBox 6">
            <a:extLst>
              <a:ext uri="{FF2B5EF4-FFF2-40B4-BE49-F238E27FC236}">
                <a16:creationId xmlns:a16="http://schemas.microsoft.com/office/drawing/2014/main" id="{47D52EDD-5104-7035-6EE7-558CBEA7A101}"/>
              </a:ext>
            </a:extLst>
          </p:cNvPr>
          <p:cNvSpPr txBox="1"/>
          <p:nvPr/>
        </p:nvSpPr>
        <p:spPr>
          <a:xfrm>
            <a:off x="4717180" y="6016599"/>
            <a:ext cx="7002492" cy="369332"/>
          </a:xfrm>
          <a:prstGeom prst="rect">
            <a:avLst/>
          </a:prstGeom>
          <a:noFill/>
        </p:spPr>
        <p:txBody>
          <a:bodyPr wrap="square">
            <a:spAutoFit/>
          </a:bodyPr>
          <a:lstStyle/>
          <a:p>
            <a:r>
              <a:rPr lang="en-US" dirty="0"/>
              <a:t>7. https://kapelis.gr/machine_category/poiotikos-elegxos/</a:t>
            </a:r>
            <a:endParaRPr lang="el-GR" dirty="0"/>
          </a:p>
        </p:txBody>
      </p:sp>
      <p:sp>
        <p:nvSpPr>
          <p:cNvPr id="9" name="TextBox 8">
            <a:extLst>
              <a:ext uri="{FF2B5EF4-FFF2-40B4-BE49-F238E27FC236}">
                <a16:creationId xmlns:a16="http://schemas.microsoft.com/office/drawing/2014/main" id="{50302F16-3887-28CF-9D6D-66C2DF3E205B}"/>
              </a:ext>
            </a:extLst>
          </p:cNvPr>
          <p:cNvSpPr txBox="1"/>
          <p:nvPr/>
        </p:nvSpPr>
        <p:spPr>
          <a:xfrm>
            <a:off x="301925" y="2258319"/>
            <a:ext cx="11776689" cy="2862322"/>
          </a:xfrm>
          <a:prstGeom prst="rect">
            <a:avLst/>
          </a:prstGeom>
          <a:noFill/>
        </p:spPr>
        <p:txBody>
          <a:bodyPr wrap="square">
            <a:spAutoFit/>
          </a:bodyPr>
          <a:lstStyle/>
          <a:p>
            <a:r>
              <a:rPr lang="el-GR" b="1" u="sng" dirty="0"/>
              <a:t>Μηχανήματα και Συσκευές Ποιοτικού </a:t>
            </a:r>
            <a:r>
              <a:rPr lang="el-GR" b="1" u="sng" dirty="0" err="1"/>
              <a:t>Eλέγχου</a:t>
            </a:r>
            <a:endParaRPr lang="en-US" dirty="0"/>
          </a:p>
          <a:p>
            <a:pPr marL="285750" indent="-285750">
              <a:buFont typeface="Wingdings" panose="05000000000000000000" pitchFamily="2" charset="2"/>
              <a:buChar char="q"/>
            </a:pPr>
            <a:r>
              <a:rPr lang="el-GR" dirty="0"/>
              <a:t>Ως ποιότητα (</a:t>
            </a:r>
            <a:r>
              <a:rPr lang="el-GR" dirty="0" err="1"/>
              <a:t>quality</a:t>
            </a:r>
            <a:r>
              <a:rPr lang="el-GR" dirty="0"/>
              <a:t>) θα μπορούσε να οριστεί το σύνολο των ιδιοτήτων και χαρακτηριστικών ενός προϊόντος που ικανοποιούν συγκεκριμένες ανάγκες.</a:t>
            </a:r>
          </a:p>
          <a:p>
            <a:pPr marL="285750" indent="-285750">
              <a:buFont typeface="Wingdings" panose="05000000000000000000" pitchFamily="2" charset="2"/>
              <a:buChar char="q"/>
            </a:pPr>
            <a:r>
              <a:rPr lang="el-GR" dirty="0"/>
              <a:t>Με άλλα λόγια, ως ποιότητα ορίζεται ο </a:t>
            </a:r>
            <a:r>
              <a:rPr lang="el-GR" dirty="0" err="1"/>
              <a:t>συνδυασµός</a:t>
            </a:r>
            <a:r>
              <a:rPr lang="el-GR" dirty="0"/>
              <a:t> των χαρακτηριστικών εκείνων του </a:t>
            </a:r>
            <a:r>
              <a:rPr lang="el-GR" dirty="0" err="1"/>
              <a:t>τροφίµου</a:t>
            </a:r>
            <a:r>
              <a:rPr lang="el-GR" dirty="0"/>
              <a:t>, τα οποία θεωρούνται </a:t>
            </a:r>
            <a:r>
              <a:rPr lang="el-GR" dirty="0" err="1"/>
              <a:t>σηµαντικά</a:t>
            </a:r>
            <a:r>
              <a:rPr lang="el-GR" dirty="0"/>
              <a:t> για τον </a:t>
            </a:r>
            <a:r>
              <a:rPr lang="el-GR" dirty="0" err="1"/>
              <a:t>προσδιορισµό</a:t>
            </a:r>
            <a:r>
              <a:rPr lang="el-GR" dirty="0"/>
              <a:t> του </a:t>
            </a:r>
            <a:r>
              <a:rPr lang="el-GR" dirty="0" err="1"/>
              <a:t>βαθµού</a:t>
            </a:r>
            <a:r>
              <a:rPr lang="el-GR" dirty="0"/>
              <a:t> της αποδοχής του από τον καταναλωτή, φυσικά πάντοτε με γνώμονα την ασφάλεια αυτού και τη διαφύλαξη της δημόσιας υγείας.</a:t>
            </a:r>
          </a:p>
          <a:p>
            <a:pPr marL="285750" indent="-285750">
              <a:buFont typeface="Wingdings" panose="05000000000000000000" pitchFamily="2" charset="2"/>
              <a:buChar char="q"/>
            </a:pPr>
            <a:r>
              <a:rPr lang="el-GR" dirty="0"/>
              <a:t>Ποιοτικός έλεγχος (</a:t>
            </a:r>
            <a:r>
              <a:rPr lang="el-GR" dirty="0" err="1"/>
              <a:t>quality</a:t>
            </a:r>
            <a:r>
              <a:rPr lang="el-GR" dirty="0"/>
              <a:t> </a:t>
            </a:r>
            <a:r>
              <a:rPr lang="el-GR" dirty="0" err="1"/>
              <a:t>control</a:t>
            </a:r>
            <a:r>
              <a:rPr lang="el-GR" dirty="0"/>
              <a:t> – QC) είναι κάθε ενέργεια η οποία αποσκοπεί στην παραγωγή ενός </a:t>
            </a:r>
            <a:r>
              <a:rPr lang="el-GR" dirty="0" err="1"/>
              <a:t>τροφίµου</a:t>
            </a:r>
            <a:r>
              <a:rPr lang="el-GR" dirty="0"/>
              <a:t> το οποίο να ανταποκρίνεται σε ένα </a:t>
            </a:r>
            <a:r>
              <a:rPr lang="el-GR" dirty="0" err="1"/>
              <a:t>προκαθορισµένο</a:t>
            </a:r>
            <a:r>
              <a:rPr lang="el-GR" dirty="0"/>
              <a:t> και σταθερό επίπεδο ποιότητας.</a:t>
            </a:r>
          </a:p>
          <a:p>
            <a:pPr marL="285750" indent="-285750">
              <a:buFont typeface="Wingdings" panose="05000000000000000000" pitchFamily="2" charset="2"/>
              <a:buChar char="q"/>
            </a:pPr>
            <a:r>
              <a:rPr lang="el-GR" dirty="0"/>
              <a:t>Η ποιότητα αποτελεί πάγια απαίτηση στην εποχή μας και οι τελικοί καταναλωτές/ πελάτες </a:t>
            </a:r>
            <a:r>
              <a:rPr lang="el-GR" dirty="0" err="1"/>
              <a:t>επιθυµούν</a:t>
            </a:r>
            <a:r>
              <a:rPr lang="el-GR" dirty="0"/>
              <a:t> να τους παρέχονται υψηλής ποιότητας προϊόντα κάθε είδους, πόσο μάλλον τρόφιμα.</a:t>
            </a:r>
          </a:p>
        </p:txBody>
      </p:sp>
    </p:spTree>
    <p:extLst>
      <p:ext uri="{BB962C8B-B14F-4D97-AF65-F5344CB8AC3E}">
        <p14:creationId xmlns:p14="http://schemas.microsoft.com/office/powerpoint/2010/main" val="3754632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2A5B4CA-80DB-5ACB-1AA9-4FF00C1F4B8F}"/>
              </a:ext>
            </a:extLst>
          </p:cNvPr>
          <p:cNvSpPr>
            <a:spLocks noGrp="1"/>
          </p:cNvSpPr>
          <p:nvPr>
            <p:ph type="title"/>
          </p:nvPr>
        </p:nvSpPr>
        <p:spPr/>
        <p:txBody>
          <a:bodyPr/>
          <a:lstStyle/>
          <a:p>
            <a:r>
              <a:rPr lang="el-GR" dirty="0"/>
              <a:t>Σύγχρονες μηχανές τυποποίησης – συσκευασίας</a:t>
            </a:r>
            <a:r>
              <a:rPr lang="en-US" baseline="30000" dirty="0"/>
              <a:t>7</a:t>
            </a:r>
            <a:endParaRPr lang="el-GR" baseline="30000" dirty="0"/>
          </a:p>
        </p:txBody>
      </p:sp>
      <p:sp>
        <p:nvSpPr>
          <p:cNvPr id="4" name="Θέση ημερομηνίας 3">
            <a:extLst>
              <a:ext uri="{FF2B5EF4-FFF2-40B4-BE49-F238E27FC236}">
                <a16:creationId xmlns:a16="http://schemas.microsoft.com/office/drawing/2014/main" id="{7EA48422-8F28-9821-16CB-8F4060F6BE39}"/>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7" name="TextBox 6">
            <a:extLst>
              <a:ext uri="{FF2B5EF4-FFF2-40B4-BE49-F238E27FC236}">
                <a16:creationId xmlns:a16="http://schemas.microsoft.com/office/drawing/2014/main" id="{47D52EDD-5104-7035-6EE7-558CBEA7A101}"/>
              </a:ext>
            </a:extLst>
          </p:cNvPr>
          <p:cNvSpPr txBox="1"/>
          <p:nvPr/>
        </p:nvSpPr>
        <p:spPr>
          <a:xfrm>
            <a:off x="4717180" y="6016599"/>
            <a:ext cx="7002492" cy="369332"/>
          </a:xfrm>
          <a:prstGeom prst="rect">
            <a:avLst/>
          </a:prstGeom>
          <a:noFill/>
        </p:spPr>
        <p:txBody>
          <a:bodyPr wrap="square">
            <a:spAutoFit/>
          </a:bodyPr>
          <a:lstStyle/>
          <a:p>
            <a:r>
              <a:rPr lang="en-US" dirty="0"/>
              <a:t>7. https://kapelis.gr/machine_category/poiotikos-elegxos/</a:t>
            </a:r>
            <a:endParaRPr lang="el-GR" dirty="0"/>
          </a:p>
        </p:txBody>
      </p:sp>
      <p:sp>
        <p:nvSpPr>
          <p:cNvPr id="9" name="TextBox 8">
            <a:extLst>
              <a:ext uri="{FF2B5EF4-FFF2-40B4-BE49-F238E27FC236}">
                <a16:creationId xmlns:a16="http://schemas.microsoft.com/office/drawing/2014/main" id="{50302F16-3887-28CF-9D6D-66C2DF3E205B}"/>
              </a:ext>
            </a:extLst>
          </p:cNvPr>
          <p:cNvSpPr txBox="1"/>
          <p:nvPr/>
        </p:nvSpPr>
        <p:spPr>
          <a:xfrm>
            <a:off x="301925" y="2258319"/>
            <a:ext cx="11776689" cy="2585323"/>
          </a:xfrm>
          <a:prstGeom prst="rect">
            <a:avLst/>
          </a:prstGeom>
          <a:noFill/>
        </p:spPr>
        <p:txBody>
          <a:bodyPr wrap="square">
            <a:spAutoFit/>
          </a:bodyPr>
          <a:lstStyle/>
          <a:p>
            <a:r>
              <a:rPr lang="el-GR" b="1" u="sng" dirty="0"/>
              <a:t>Μηχανήματα και Συσκευές Ποιοτικού </a:t>
            </a:r>
            <a:r>
              <a:rPr lang="el-GR" b="1" u="sng" dirty="0" err="1"/>
              <a:t>Eλέγχου</a:t>
            </a:r>
            <a:endParaRPr lang="en-US" dirty="0"/>
          </a:p>
          <a:p>
            <a:r>
              <a:rPr lang="el-GR" dirty="0"/>
              <a:t>Οι βασικοί στόχοι του ποιοτικού ελέγχου (QC) σε µ</a:t>
            </a:r>
            <a:r>
              <a:rPr lang="el-GR" dirty="0" err="1"/>
              <a:t>ια</a:t>
            </a:r>
            <a:r>
              <a:rPr lang="el-GR" dirty="0"/>
              <a:t> µ</a:t>
            </a:r>
            <a:r>
              <a:rPr lang="el-GR" dirty="0" err="1"/>
              <a:t>ονάδα</a:t>
            </a:r>
            <a:r>
              <a:rPr lang="el-GR" dirty="0"/>
              <a:t> παραγωγής </a:t>
            </a:r>
            <a:r>
              <a:rPr lang="el-GR" dirty="0" err="1"/>
              <a:t>τροφίµων</a:t>
            </a:r>
            <a:r>
              <a:rPr lang="el-GR" dirty="0"/>
              <a:t> είναι:</a:t>
            </a:r>
          </a:p>
          <a:p>
            <a:pPr marL="285750" indent="-285750">
              <a:buFont typeface="Wingdings" panose="05000000000000000000" pitchFamily="2" charset="2"/>
              <a:buChar char="q"/>
            </a:pPr>
            <a:endParaRPr lang="el-GR" dirty="0"/>
          </a:p>
          <a:p>
            <a:pPr marL="285750" indent="-285750">
              <a:buFont typeface="Wingdings" panose="05000000000000000000" pitchFamily="2" charset="2"/>
              <a:buChar char="q"/>
            </a:pPr>
            <a:r>
              <a:rPr lang="el-GR" dirty="0"/>
              <a:t>Η διασφάλιση παραγωγής υγιεινών προϊόντων, τα οποία να ανταποκρίνονται στις προδιαγραφές της πολιτείας ή/ και του πελάτη.</a:t>
            </a:r>
          </a:p>
          <a:p>
            <a:pPr marL="285750" indent="-285750">
              <a:buFont typeface="Wingdings" panose="05000000000000000000" pitchFamily="2" charset="2"/>
              <a:buChar char="q"/>
            </a:pPr>
            <a:r>
              <a:rPr lang="el-GR" dirty="0"/>
              <a:t>Η διατήρηση ή/ και η βελτίωση του ποιοτικού επιπέδου των προϊόντων, έτσι ώστε να αποκτούν προστιθέμενη αξία και να διευκολύνεται η τοποθέτησή τους στην αγορά.</a:t>
            </a:r>
          </a:p>
          <a:p>
            <a:pPr marL="285750" indent="-285750">
              <a:buFont typeface="Wingdings" panose="05000000000000000000" pitchFamily="2" charset="2"/>
              <a:buChar char="q"/>
            </a:pPr>
            <a:r>
              <a:rPr lang="el-GR" dirty="0"/>
              <a:t>Η ελαχιστοποίηση των κινδύνων µ</a:t>
            </a:r>
            <a:r>
              <a:rPr lang="el-GR" dirty="0" err="1"/>
              <a:t>ολύνσεων</a:t>
            </a:r>
            <a:r>
              <a:rPr lang="el-GR" dirty="0"/>
              <a:t> ή </a:t>
            </a:r>
            <a:r>
              <a:rPr lang="el-GR" dirty="0" err="1"/>
              <a:t>επιµολύνσεων</a:t>
            </a:r>
            <a:r>
              <a:rPr lang="el-GR" dirty="0"/>
              <a:t> που έχουν σαν τελικό </a:t>
            </a:r>
            <a:r>
              <a:rPr lang="el-GR" dirty="0" err="1"/>
              <a:t>αποτέλεσµα</a:t>
            </a:r>
            <a:r>
              <a:rPr lang="el-GR" dirty="0"/>
              <a:t> την απόρριψη µ</a:t>
            </a:r>
            <a:r>
              <a:rPr lang="el-GR" dirty="0" err="1"/>
              <a:t>εγάλων</a:t>
            </a:r>
            <a:r>
              <a:rPr lang="el-GR" dirty="0"/>
              <a:t> ποσοτήτων προϊόντων µε ανάλογες </a:t>
            </a:r>
            <a:r>
              <a:rPr lang="el-GR" dirty="0" err="1"/>
              <a:t>οικονοµικές</a:t>
            </a:r>
            <a:r>
              <a:rPr lang="el-GR" dirty="0"/>
              <a:t> και όχι μόνο συνέπειες.</a:t>
            </a:r>
          </a:p>
        </p:txBody>
      </p:sp>
    </p:spTree>
    <p:extLst>
      <p:ext uri="{BB962C8B-B14F-4D97-AF65-F5344CB8AC3E}">
        <p14:creationId xmlns:p14="http://schemas.microsoft.com/office/powerpoint/2010/main" val="638239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482C73-E0E9-F3A0-4D73-582ED7ED23AA}"/>
              </a:ext>
            </a:extLst>
          </p:cNvPr>
          <p:cNvSpPr>
            <a:spLocks noGrp="1"/>
          </p:cNvSpPr>
          <p:nvPr>
            <p:ph type="title"/>
          </p:nvPr>
        </p:nvSpPr>
        <p:spPr/>
        <p:txBody>
          <a:bodyPr>
            <a:normAutofit fontScale="90000"/>
          </a:bodyPr>
          <a:lstStyle/>
          <a:p>
            <a:r>
              <a:rPr lang="el-GR" dirty="0"/>
              <a:t>ΣΥΣΤΗΜΑΤΑ ΙΧΘΥΟΚΑΛΛΙΕΡΓΕΙΑΣ-ΙΧΘΥΟΚΛΩΒΟΙ</a:t>
            </a:r>
            <a:r>
              <a:rPr lang="el-GR" baseline="30000" dirty="0"/>
              <a:t>1</a:t>
            </a:r>
            <a:endParaRPr lang="el-GR" dirty="0"/>
          </a:p>
        </p:txBody>
      </p:sp>
      <p:sp>
        <p:nvSpPr>
          <p:cNvPr id="3" name="Θέση περιεχομένου 2">
            <a:extLst>
              <a:ext uri="{FF2B5EF4-FFF2-40B4-BE49-F238E27FC236}">
                <a16:creationId xmlns:a16="http://schemas.microsoft.com/office/drawing/2014/main" id="{468E67C8-7C5E-52F4-315C-05436F6A1604}"/>
              </a:ext>
            </a:extLst>
          </p:cNvPr>
          <p:cNvSpPr>
            <a:spLocks noGrp="1"/>
          </p:cNvSpPr>
          <p:nvPr>
            <p:ph idx="1"/>
          </p:nvPr>
        </p:nvSpPr>
        <p:spPr>
          <a:xfrm>
            <a:off x="3007547" y="1956755"/>
            <a:ext cx="6468962" cy="472409"/>
          </a:xfrm>
        </p:spPr>
        <p:txBody>
          <a:bodyPr/>
          <a:lstStyle/>
          <a:p>
            <a:pPr algn="ctr"/>
            <a:r>
              <a:rPr lang="el-GR" b="1" u="sng" dirty="0"/>
              <a:t>ΠΛΑΣΤΙΚΟΙ ΙΧΘΥΟΚΛΩΒΟΙ</a:t>
            </a:r>
          </a:p>
          <a:p>
            <a:endParaRPr lang="el-GR" dirty="0"/>
          </a:p>
        </p:txBody>
      </p:sp>
      <p:sp>
        <p:nvSpPr>
          <p:cNvPr id="4" name="Θέση ημερομηνίας 3">
            <a:extLst>
              <a:ext uri="{FF2B5EF4-FFF2-40B4-BE49-F238E27FC236}">
                <a16:creationId xmlns:a16="http://schemas.microsoft.com/office/drawing/2014/main" id="{BFE9C900-F24A-66F2-BA34-2E7C5B60450E}"/>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pic>
        <p:nvPicPr>
          <p:cNvPr id="1026" name="Picture 2">
            <a:extLst>
              <a:ext uri="{FF2B5EF4-FFF2-40B4-BE49-F238E27FC236}">
                <a16:creationId xmlns:a16="http://schemas.microsoft.com/office/drawing/2014/main" id="{E088CC82-2C80-6001-B7BD-82A5E99DA4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435" y="3511397"/>
            <a:ext cx="2637547" cy="1978160"/>
          </a:xfrm>
          <a:prstGeom prst="rect">
            <a:avLst/>
          </a:prstGeom>
          <a:noFill/>
          <a:extLst>
            <a:ext uri="{909E8E84-426E-40DD-AFC4-6F175D3DCCD1}">
              <a14:hiddenFill xmlns:a14="http://schemas.microsoft.com/office/drawing/2010/main">
                <a:solidFill>
                  <a:srgbClr val="FFFFFF"/>
                </a:solidFill>
              </a14:hiddenFill>
            </a:ext>
          </a:extLst>
        </p:spPr>
      </p:pic>
      <p:pic>
        <p:nvPicPr>
          <p:cNvPr id="5" name="Εικόνα 4">
            <a:extLst>
              <a:ext uri="{FF2B5EF4-FFF2-40B4-BE49-F238E27FC236}">
                <a16:creationId xmlns:a16="http://schemas.microsoft.com/office/drawing/2014/main" id="{6A3A4251-0CA5-5CA5-D566-5C26F800FE4B}"/>
              </a:ext>
            </a:extLst>
          </p:cNvPr>
          <p:cNvPicPr>
            <a:picLocks noChangeAspect="1"/>
          </p:cNvPicPr>
          <p:nvPr/>
        </p:nvPicPr>
        <p:blipFill>
          <a:blip r:embed="rId3"/>
          <a:stretch>
            <a:fillRect/>
          </a:stretch>
        </p:blipFill>
        <p:spPr>
          <a:xfrm>
            <a:off x="6096000" y="3489038"/>
            <a:ext cx="2667359" cy="2000519"/>
          </a:xfrm>
          <a:prstGeom prst="rect">
            <a:avLst/>
          </a:prstGeom>
        </p:spPr>
      </p:pic>
      <p:pic>
        <p:nvPicPr>
          <p:cNvPr id="6" name="Εικόνα 5">
            <a:extLst>
              <a:ext uri="{FF2B5EF4-FFF2-40B4-BE49-F238E27FC236}">
                <a16:creationId xmlns:a16="http://schemas.microsoft.com/office/drawing/2014/main" id="{E2C5CA99-4167-FCA9-175A-D89B9AD958EB}"/>
              </a:ext>
            </a:extLst>
          </p:cNvPr>
          <p:cNvPicPr>
            <a:picLocks noChangeAspect="1"/>
          </p:cNvPicPr>
          <p:nvPr/>
        </p:nvPicPr>
        <p:blipFill>
          <a:blip r:embed="rId4"/>
          <a:stretch>
            <a:fillRect/>
          </a:stretch>
        </p:blipFill>
        <p:spPr>
          <a:xfrm>
            <a:off x="8953565" y="3489038"/>
            <a:ext cx="2667360" cy="2000520"/>
          </a:xfrm>
          <a:prstGeom prst="rect">
            <a:avLst/>
          </a:prstGeom>
        </p:spPr>
      </p:pic>
      <p:pic>
        <p:nvPicPr>
          <p:cNvPr id="7" name="Εικόνα 6">
            <a:extLst>
              <a:ext uri="{FF2B5EF4-FFF2-40B4-BE49-F238E27FC236}">
                <a16:creationId xmlns:a16="http://schemas.microsoft.com/office/drawing/2014/main" id="{1E6BA4A2-CF1C-9782-D617-96F540942292}"/>
              </a:ext>
            </a:extLst>
          </p:cNvPr>
          <p:cNvPicPr>
            <a:picLocks noChangeAspect="1"/>
          </p:cNvPicPr>
          <p:nvPr/>
        </p:nvPicPr>
        <p:blipFill>
          <a:blip r:embed="rId5"/>
          <a:stretch>
            <a:fillRect/>
          </a:stretch>
        </p:blipFill>
        <p:spPr>
          <a:xfrm>
            <a:off x="194559" y="3338891"/>
            <a:ext cx="2870399" cy="2150666"/>
          </a:xfrm>
          <a:prstGeom prst="rect">
            <a:avLst/>
          </a:prstGeom>
        </p:spPr>
      </p:pic>
    </p:spTree>
    <p:extLst>
      <p:ext uri="{BB962C8B-B14F-4D97-AF65-F5344CB8AC3E}">
        <p14:creationId xmlns:p14="http://schemas.microsoft.com/office/powerpoint/2010/main" val="924517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2A5B4CA-80DB-5ACB-1AA9-4FF00C1F4B8F}"/>
              </a:ext>
            </a:extLst>
          </p:cNvPr>
          <p:cNvSpPr>
            <a:spLocks noGrp="1"/>
          </p:cNvSpPr>
          <p:nvPr>
            <p:ph type="title"/>
          </p:nvPr>
        </p:nvSpPr>
        <p:spPr/>
        <p:txBody>
          <a:bodyPr/>
          <a:lstStyle/>
          <a:p>
            <a:r>
              <a:rPr lang="el-GR" dirty="0"/>
              <a:t>Σύγχρονες μηχανές τυποποίησης – συσκευασίας</a:t>
            </a:r>
            <a:r>
              <a:rPr lang="en-US" baseline="30000" dirty="0"/>
              <a:t>7</a:t>
            </a:r>
            <a:endParaRPr lang="el-GR" baseline="30000" dirty="0"/>
          </a:p>
        </p:txBody>
      </p:sp>
      <p:sp>
        <p:nvSpPr>
          <p:cNvPr id="4" name="Θέση ημερομηνίας 3">
            <a:extLst>
              <a:ext uri="{FF2B5EF4-FFF2-40B4-BE49-F238E27FC236}">
                <a16:creationId xmlns:a16="http://schemas.microsoft.com/office/drawing/2014/main" id="{7EA48422-8F28-9821-16CB-8F4060F6BE39}"/>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7" name="TextBox 6">
            <a:extLst>
              <a:ext uri="{FF2B5EF4-FFF2-40B4-BE49-F238E27FC236}">
                <a16:creationId xmlns:a16="http://schemas.microsoft.com/office/drawing/2014/main" id="{47D52EDD-5104-7035-6EE7-558CBEA7A101}"/>
              </a:ext>
            </a:extLst>
          </p:cNvPr>
          <p:cNvSpPr txBox="1"/>
          <p:nvPr/>
        </p:nvSpPr>
        <p:spPr>
          <a:xfrm>
            <a:off x="4717180" y="6016599"/>
            <a:ext cx="7002492" cy="369332"/>
          </a:xfrm>
          <a:prstGeom prst="rect">
            <a:avLst/>
          </a:prstGeom>
          <a:noFill/>
        </p:spPr>
        <p:txBody>
          <a:bodyPr wrap="square">
            <a:spAutoFit/>
          </a:bodyPr>
          <a:lstStyle/>
          <a:p>
            <a:r>
              <a:rPr lang="en-US" dirty="0"/>
              <a:t>7. https://kapelis.gr/machine_category/poiotikos-elegxos/</a:t>
            </a:r>
            <a:endParaRPr lang="el-GR" dirty="0"/>
          </a:p>
        </p:txBody>
      </p:sp>
      <p:sp>
        <p:nvSpPr>
          <p:cNvPr id="9" name="TextBox 8">
            <a:extLst>
              <a:ext uri="{FF2B5EF4-FFF2-40B4-BE49-F238E27FC236}">
                <a16:creationId xmlns:a16="http://schemas.microsoft.com/office/drawing/2014/main" id="{50302F16-3887-28CF-9D6D-66C2DF3E205B}"/>
              </a:ext>
            </a:extLst>
          </p:cNvPr>
          <p:cNvSpPr txBox="1"/>
          <p:nvPr/>
        </p:nvSpPr>
        <p:spPr>
          <a:xfrm>
            <a:off x="301925" y="2258319"/>
            <a:ext cx="11776689" cy="2585323"/>
          </a:xfrm>
          <a:prstGeom prst="rect">
            <a:avLst/>
          </a:prstGeom>
          <a:noFill/>
        </p:spPr>
        <p:txBody>
          <a:bodyPr wrap="square">
            <a:spAutoFit/>
          </a:bodyPr>
          <a:lstStyle/>
          <a:p>
            <a:r>
              <a:rPr lang="el-GR" b="1" u="sng" dirty="0"/>
              <a:t>Μηχανήματα και Συσκευές Ποιοτικού </a:t>
            </a:r>
            <a:r>
              <a:rPr lang="el-GR" b="1" u="sng" dirty="0" err="1"/>
              <a:t>Eλέγχου</a:t>
            </a:r>
            <a:endParaRPr lang="en-US" dirty="0"/>
          </a:p>
          <a:p>
            <a:r>
              <a:rPr lang="el-GR" dirty="0"/>
              <a:t>Ο ποιοτικός έλεγχος σε µία </a:t>
            </a:r>
            <a:r>
              <a:rPr lang="el-GR" dirty="0" err="1"/>
              <a:t>βιοµηχανία</a:t>
            </a:r>
            <a:r>
              <a:rPr lang="el-GR" dirty="0"/>
              <a:t> μπορεί και πρέπει να </a:t>
            </a:r>
            <a:r>
              <a:rPr lang="el-GR" dirty="0" err="1"/>
              <a:t>εφαρµόζεται</a:t>
            </a:r>
            <a:r>
              <a:rPr lang="el-GR" dirty="0"/>
              <a:t> σε τρία στάδια:</a:t>
            </a:r>
          </a:p>
          <a:p>
            <a:endParaRPr lang="el-GR" dirty="0"/>
          </a:p>
          <a:p>
            <a:r>
              <a:rPr lang="el-GR" dirty="0"/>
              <a:t>1.   Στις πρώτες ύλες.</a:t>
            </a:r>
          </a:p>
          <a:p>
            <a:endParaRPr lang="el-GR" dirty="0"/>
          </a:p>
          <a:p>
            <a:r>
              <a:rPr lang="el-GR" dirty="0"/>
              <a:t>2.  Κατά τη διάρκεια της παραγωγικής διαδικασίας.</a:t>
            </a:r>
          </a:p>
          <a:p>
            <a:endParaRPr lang="el-GR" dirty="0"/>
          </a:p>
          <a:p>
            <a:r>
              <a:rPr lang="el-GR" dirty="0"/>
              <a:t>3.  Στο τελικό προϊόν. Ο έλεγχος του τελικού προϊόντος είναι επιβεβλημένος για τη διαπίστωση τυχόν παραλείψεων στα </a:t>
            </a:r>
            <a:r>
              <a:rPr lang="el-GR" dirty="0" err="1"/>
              <a:t>προηγούµενα</a:t>
            </a:r>
            <a:r>
              <a:rPr lang="el-GR" dirty="0"/>
              <a:t> στάδια της παραγωγής.</a:t>
            </a:r>
          </a:p>
        </p:txBody>
      </p:sp>
    </p:spTree>
    <p:extLst>
      <p:ext uri="{BB962C8B-B14F-4D97-AF65-F5344CB8AC3E}">
        <p14:creationId xmlns:p14="http://schemas.microsoft.com/office/powerpoint/2010/main" val="2459034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2A5B4CA-80DB-5ACB-1AA9-4FF00C1F4B8F}"/>
              </a:ext>
            </a:extLst>
          </p:cNvPr>
          <p:cNvSpPr>
            <a:spLocks noGrp="1"/>
          </p:cNvSpPr>
          <p:nvPr>
            <p:ph type="title"/>
          </p:nvPr>
        </p:nvSpPr>
        <p:spPr/>
        <p:txBody>
          <a:bodyPr/>
          <a:lstStyle/>
          <a:p>
            <a:r>
              <a:rPr lang="el-GR" dirty="0"/>
              <a:t>Σύγχρονες μηχανές τυποποίησης – συσκευασίας</a:t>
            </a:r>
            <a:r>
              <a:rPr lang="en-US" baseline="30000" dirty="0"/>
              <a:t>7</a:t>
            </a:r>
            <a:endParaRPr lang="el-GR" baseline="30000" dirty="0"/>
          </a:p>
        </p:txBody>
      </p:sp>
      <p:sp>
        <p:nvSpPr>
          <p:cNvPr id="4" name="Θέση ημερομηνίας 3">
            <a:extLst>
              <a:ext uri="{FF2B5EF4-FFF2-40B4-BE49-F238E27FC236}">
                <a16:creationId xmlns:a16="http://schemas.microsoft.com/office/drawing/2014/main" id="{7EA48422-8F28-9821-16CB-8F4060F6BE39}"/>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7" name="TextBox 6">
            <a:extLst>
              <a:ext uri="{FF2B5EF4-FFF2-40B4-BE49-F238E27FC236}">
                <a16:creationId xmlns:a16="http://schemas.microsoft.com/office/drawing/2014/main" id="{47D52EDD-5104-7035-6EE7-558CBEA7A101}"/>
              </a:ext>
            </a:extLst>
          </p:cNvPr>
          <p:cNvSpPr txBox="1"/>
          <p:nvPr/>
        </p:nvSpPr>
        <p:spPr>
          <a:xfrm>
            <a:off x="4717180" y="6016599"/>
            <a:ext cx="7002492" cy="369332"/>
          </a:xfrm>
          <a:prstGeom prst="rect">
            <a:avLst/>
          </a:prstGeom>
          <a:noFill/>
        </p:spPr>
        <p:txBody>
          <a:bodyPr wrap="square">
            <a:spAutoFit/>
          </a:bodyPr>
          <a:lstStyle/>
          <a:p>
            <a:r>
              <a:rPr lang="en-US" dirty="0"/>
              <a:t>7. https://kapelis.gr/machine_category/poiotikos-elegxos/</a:t>
            </a:r>
            <a:endParaRPr lang="el-GR" dirty="0"/>
          </a:p>
        </p:txBody>
      </p:sp>
      <p:sp>
        <p:nvSpPr>
          <p:cNvPr id="9" name="TextBox 8">
            <a:extLst>
              <a:ext uri="{FF2B5EF4-FFF2-40B4-BE49-F238E27FC236}">
                <a16:creationId xmlns:a16="http://schemas.microsoft.com/office/drawing/2014/main" id="{50302F16-3887-28CF-9D6D-66C2DF3E205B}"/>
              </a:ext>
            </a:extLst>
          </p:cNvPr>
          <p:cNvSpPr txBox="1"/>
          <p:nvPr/>
        </p:nvSpPr>
        <p:spPr>
          <a:xfrm>
            <a:off x="3148643" y="2034032"/>
            <a:ext cx="5201728" cy="369332"/>
          </a:xfrm>
          <a:prstGeom prst="rect">
            <a:avLst/>
          </a:prstGeom>
          <a:noFill/>
        </p:spPr>
        <p:txBody>
          <a:bodyPr wrap="square">
            <a:spAutoFit/>
          </a:bodyPr>
          <a:lstStyle/>
          <a:p>
            <a:pPr algn="ctr"/>
            <a:r>
              <a:rPr lang="el-GR" b="1" u="sng" dirty="0"/>
              <a:t>Ανιχνευτές μετάλλων </a:t>
            </a:r>
            <a:r>
              <a:rPr lang="el-GR" b="1" u="sng" dirty="0" err="1"/>
              <a:t>Cassel</a:t>
            </a:r>
            <a:r>
              <a:rPr lang="el-GR" b="1" u="sng" dirty="0"/>
              <a:t> Metal </a:t>
            </a:r>
            <a:r>
              <a:rPr lang="el-GR" b="1" u="sng" dirty="0" err="1"/>
              <a:t>Shark</a:t>
            </a:r>
            <a:endParaRPr lang="el-GR" dirty="0"/>
          </a:p>
        </p:txBody>
      </p:sp>
      <p:pic>
        <p:nvPicPr>
          <p:cNvPr id="5" name="Εικόνα 4">
            <a:extLst>
              <a:ext uri="{FF2B5EF4-FFF2-40B4-BE49-F238E27FC236}">
                <a16:creationId xmlns:a16="http://schemas.microsoft.com/office/drawing/2014/main" id="{D4B79403-8F4F-984C-5B79-2FA6EA651300}"/>
              </a:ext>
            </a:extLst>
          </p:cNvPr>
          <p:cNvPicPr>
            <a:picLocks noChangeAspect="1"/>
          </p:cNvPicPr>
          <p:nvPr/>
        </p:nvPicPr>
        <p:blipFill rotWithShape="1">
          <a:blip r:embed="rId2"/>
          <a:srcRect l="18130" t="29660" r="31510" b="33333"/>
          <a:stretch/>
        </p:blipFill>
        <p:spPr>
          <a:xfrm>
            <a:off x="1931936" y="2773748"/>
            <a:ext cx="7375966" cy="3048938"/>
          </a:xfrm>
          <a:prstGeom prst="rect">
            <a:avLst/>
          </a:prstGeom>
        </p:spPr>
      </p:pic>
    </p:spTree>
    <p:extLst>
      <p:ext uri="{BB962C8B-B14F-4D97-AF65-F5344CB8AC3E}">
        <p14:creationId xmlns:p14="http://schemas.microsoft.com/office/powerpoint/2010/main" val="3458368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2A5B4CA-80DB-5ACB-1AA9-4FF00C1F4B8F}"/>
              </a:ext>
            </a:extLst>
          </p:cNvPr>
          <p:cNvSpPr>
            <a:spLocks noGrp="1"/>
          </p:cNvSpPr>
          <p:nvPr>
            <p:ph type="title"/>
          </p:nvPr>
        </p:nvSpPr>
        <p:spPr/>
        <p:txBody>
          <a:bodyPr/>
          <a:lstStyle/>
          <a:p>
            <a:r>
              <a:rPr lang="el-GR" dirty="0"/>
              <a:t>Σύγχρονες μηχανές τυποποίησης – συσκευασίας</a:t>
            </a:r>
            <a:r>
              <a:rPr lang="en-US" baseline="30000" dirty="0"/>
              <a:t>7</a:t>
            </a:r>
            <a:endParaRPr lang="el-GR" baseline="30000" dirty="0"/>
          </a:p>
        </p:txBody>
      </p:sp>
      <p:sp>
        <p:nvSpPr>
          <p:cNvPr id="4" name="Θέση ημερομηνίας 3">
            <a:extLst>
              <a:ext uri="{FF2B5EF4-FFF2-40B4-BE49-F238E27FC236}">
                <a16:creationId xmlns:a16="http://schemas.microsoft.com/office/drawing/2014/main" id="{7EA48422-8F28-9821-16CB-8F4060F6BE39}"/>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7" name="TextBox 6">
            <a:extLst>
              <a:ext uri="{FF2B5EF4-FFF2-40B4-BE49-F238E27FC236}">
                <a16:creationId xmlns:a16="http://schemas.microsoft.com/office/drawing/2014/main" id="{47D52EDD-5104-7035-6EE7-558CBEA7A101}"/>
              </a:ext>
            </a:extLst>
          </p:cNvPr>
          <p:cNvSpPr txBox="1"/>
          <p:nvPr/>
        </p:nvSpPr>
        <p:spPr>
          <a:xfrm>
            <a:off x="4717180" y="6016599"/>
            <a:ext cx="7002492" cy="369332"/>
          </a:xfrm>
          <a:prstGeom prst="rect">
            <a:avLst/>
          </a:prstGeom>
          <a:noFill/>
        </p:spPr>
        <p:txBody>
          <a:bodyPr wrap="square">
            <a:spAutoFit/>
          </a:bodyPr>
          <a:lstStyle/>
          <a:p>
            <a:r>
              <a:rPr lang="en-US" dirty="0"/>
              <a:t>7. https://kapelis.gr/machine_category/poiotikos-elegxos/</a:t>
            </a:r>
            <a:endParaRPr lang="el-GR" dirty="0"/>
          </a:p>
        </p:txBody>
      </p:sp>
      <p:sp>
        <p:nvSpPr>
          <p:cNvPr id="9" name="TextBox 8">
            <a:extLst>
              <a:ext uri="{FF2B5EF4-FFF2-40B4-BE49-F238E27FC236}">
                <a16:creationId xmlns:a16="http://schemas.microsoft.com/office/drawing/2014/main" id="{50302F16-3887-28CF-9D6D-66C2DF3E205B}"/>
              </a:ext>
            </a:extLst>
          </p:cNvPr>
          <p:cNvSpPr txBox="1"/>
          <p:nvPr/>
        </p:nvSpPr>
        <p:spPr>
          <a:xfrm>
            <a:off x="-196751" y="1972047"/>
            <a:ext cx="5201728" cy="369332"/>
          </a:xfrm>
          <a:prstGeom prst="rect">
            <a:avLst/>
          </a:prstGeom>
          <a:noFill/>
        </p:spPr>
        <p:txBody>
          <a:bodyPr wrap="square">
            <a:spAutoFit/>
          </a:bodyPr>
          <a:lstStyle/>
          <a:p>
            <a:pPr algn="ctr"/>
            <a:r>
              <a:rPr lang="el-GR" b="1" u="sng" dirty="0"/>
              <a:t>Ελεγκτές Βάρους</a:t>
            </a:r>
          </a:p>
        </p:txBody>
      </p:sp>
      <p:pic>
        <p:nvPicPr>
          <p:cNvPr id="3" name="Εικόνα 2">
            <a:extLst>
              <a:ext uri="{FF2B5EF4-FFF2-40B4-BE49-F238E27FC236}">
                <a16:creationId xmlns:a16="http://schemas.microsoft.com/office/drawing/2014/main" id="{3FD17CD9-9FC6-799D-4E88-6F6127B003E1}"/>
              </a:ext>
            </a:extLst>
          </p:cNvPr>
          <p:cNvPicPr>
            <a:picLocks noChangeAspect="1"/>
          </p:cNvPicPr>
          <p:nvPr/>
        </p:nvPicPr>
        <p:blipFill>
          <a:blip r:embed="rId2"/>
          <a:stretch>
            <a:fillRect/>
          </a:stretch>
        </p:blipFill>
        <p:spPr>
          <a:xfrm>
            <a:off x="-196751" y="2351807"/>
            <a:ext cx="5806795" cy="3716349"/>
          </a:xfrm>
          <a:prstGeom prst="rect">
            <a:avLst/>
          </a:prstGeom>
        </p:spPr>
      </p:pic>
      <p:sp>
        <p:nvSpPr>
          <p:cNvPr id="8" name="TextBox 7">
            <a:extLst>
              <a:ext uri="{FF2B5EF4-FFF2-40B4-BE49-F238E27FC236}">
                <a16:creationId xmlns:a16="http://schemas.microsoft.com/office/drawing/2014/main" id="{2BDF2FEC-4F1E-2D64-46CE-FAD83A9DF7B9}"/>
              </a:ext>
            </a:extLst>
          </p:cNvPr>
          <p:cNvSpPr txBox="1"/>
          <p:nvPr/>
        </p:nvSpPr>
        <p:spPr>
          <a:xfrm>
            <a:off x="5779697" y="1972047"/>
            <a:ext cx="6193766" cy="369332"/>
          </a:xfrm>
          <a:prstGeom prst="rect">
            <a:avLst/>
          </a:prstGeom>
          <a:noFill/>
        </p:spPr>
        <p:txBody>
          <a:bodyPr wrap="square">
            <a:spAutoFit/>
          </a:bodyPr>
          <a:lstStyle/>
          <a:p>
            <a:pPr algn="ctr"/>
            <a:r>
              <a:rPr lang="el-GR" b="1" u="sng" dirty="0"/>
              <a:t>Συστήματα Ανίχνευσης </a:t>
            </a:r>
            <a:r>
              <a:rPr lang="en-US" b="1" u="sng" dirty="0"/>
              <a:t>X-RAY</a:t>
            </a:r>
            <a:endParaRPr lang="el-GR" b="1" u="sng" dirty="0"/>
          </a:p>
        </p:txBody>
      </p:sp>
      <p:pic>
        <p:nvPicPr>
          <p:cNvPr id="10" name="Εικόνα 9">
            <a:extLst>
              <a:ext uri="{FF2B5EF4-FFF2-40B4-BE49-F238E27FC236}">
                <a16:creationId xmlns:a16="http://schemas.microsoft.com/office/drawing/2014/main" id="{FECB82A2-986E-193D-34DF-36ADD466C026}"/>
              </a:ext>
            </a:extLst>
          </p:cNvPr>
          <p:cNvPicPr>
            <a:picLocks noChangeAspect="1"/>
          </p:cNvPicPr>
          <p:nvPr/>
        </p:nvPicPr>
        <p:blipFill>
          <a:blip r:embed="rId3"/>
          <a:stretch>
            <a:fillRect/>
          </a:stretch>
        </p:blipFill>
        <p:spPr>
          <a:xfrm>
            <a:off x="6939602" y="2238555"/>
            <a:ext cx="5958611" cy="3813511"/>
          </a:xfrm>
          <a:prstGeom prst="rect">
            <a:avLst/>
          </a:prstGeom>
        </p:spPr>
      </p:pic>
    </p:spTree>
    <p:extLst>
      <p:ext uri="{BB962C8B-B14F-4D97-AF65-F5344CB8AC3E}">
        <p14:creationId xmlns:p14="http://schemas.microsoft.com/office/powerpoint/2010/main" val="3646949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2A5B4CA-80DB-5ACB-1AA9-4FF00C1F4B8F}"/>
              </a:ext>
            </a:extLst>
          </p:cNvPr>
          <p:cNvSpPr>
            <a:spLocks noGrp="1"/>
          </p:cNvSpPr>
          <p:nvPr>
            <p:ph type="title"/>
          </p:nvPr>
        </p:nvSpPr>
        <p:spPr/>
        <p:txBody>
          <a:bodyPr/>
          <a:lstStyle/>
          <a:p>
            <a:r>
              <a:rPr lang="el-GR" dirty="0"/>
              <a:t>Σύγχρονες μηχανές τυποποίησης – συσκευασίας</a:t>
            </a:r>
            <a:r>
              <a:rPr lang="en-US" baseline="30000" dirty="0"/>
              <a:t>8</a:t>
            </a:r>
            <a:endParaRPr lang="el-GR" baseline="30000" dirty="0"/>
          </a:p>
        </p:txBody>
      </p:sp>
      <p:sp>
        <p:nvSpPr>
          <p:cNvPr id="4" name="Θέση ημερομηνίας 3">
            <a:extLst>
              <a:ext uri="{FF2B5EF4-FFF2-40B4-BE49-F238E27FC236}">
                <a16:creationId xmlns:a16="http://schemas.microsoft.com/office/drawing/2014/main" id="{7EA48422-8F28-9821-16CB-8F4060F6BE39}"/>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7" name="TextBox 6">
            <a:extLst>
              <a:ext uri="{FF2B5EF4-FFF2-40B4-BE49-F238E27FC236}">
                <a16:creationId xmlns:a16="http://schemas.microsoft.com/office/drawing/2014/main" id="{47D52EDD-5104-7035-6EE7-558CBEA7A101}"/>
              </a:ext>
            </a:extLst>
          </p:cNvPr>
          <p:cNvSpPr txBox="1"/>
          <p:nvPr/>
        </p:nvSpPr>
        <p:spPr>
          <a:xfrm>
            <a:off x="4924214" y="5990719"/>
            <a:ext cx="7002492" cy="369332"/>
          </a:xfrm>
          <a:prstGeom prst="rect">
            <a:avLst/>
          </a:prstGeom>
          <a:noFill/>
        </p:spPr>
        <p:txBody>
          <a:bodyPr wrap="square">
            <a:spAutoFit/>
          </a:bodyPr>
          <a:lstStyle/>
          <a:p>
            <a:r>
              <a:rPr lang="en-US" dirty="0"/>
              <a:t>8. https://kapelis.gr/machines/gas-analyzer/</a:t>
            </a:r>
            <a:endParaRPr lang="el-GR" dirty="0"/>
          </a:p>
        </p:txBody>
      </p:sp>
      <p:sp>
        <p:nvSpPr>
          <p:cNvPr id="6" name="TextBox 5">
            <a:extLst>
              <a:ext uri="{FF2B5EF4-FFF2-40B4-BE49-F238E27FC236}">
                <a16:creationId xmlns:a16="http://schemas.microsoft.com/office/drawing/2014/main" id="{2F02432C-9185-0083-45B7-ADAE456DE844}"/>
              </a:ext>
            </a:extLst>
          </p:cNvPr>
          <p:cNvSpPr txBox="1"/>
          <p:nvPr/>
        </p:nvSpPr>
        <p:spPr>
          <a:xfrm>
            <a:off x="240070" y="2571378"/>
            <a:ext cx="11686636" cy="2585323"/>
          </a:xfrm>
          <a:prstGeom prst="rect">
            <a:avLst/>
          </a:prstGeom>
          <a:noFill/>
        </p:spPr>
        <p:txBody>
          <a:bodyPr wrap="square">
            <a:spAutoFit/>
          </a:bodyPr>
          <a:lstStyle/>
          <a:p>
            <a:pPr algn="ctr"/>
            <a:r>
              <a:rPr lang="el-GR" b="1" u="sng" dirty="0"/>
              <a:t>Αναλυτές αερίων</a:t>
            </a:r>
            <a:endParaRPr lang="en-US" b="1" u="sng" dirty="0"/>
          </a:p>
          <a:p>
            <a:pPr marL="285750" indent="-285750">
              <a:buFont typeface="Wingdings" panose="05000000000000000000" pitchFamily="2" charset="2"/>
              <a:buChar char="q"/>
            </a:pPr>
            <a:r>
              <a:rPr lang="el-GR" dirty="0"/>
              <a:t>Αναλυτές αερίων (</a:t>
            </a:r>
            <a:r>
              <a:rPr lang="el-GR" dirty="0" err="1"/>
              <a:t>portable</a:t>
            </a:r>
            <a:r>
              <a:rPr lang="el-GR" dirty="0"/>
              <a:t> &amp; </a:t>
            </a:r>
            <a:r>
              <a:rPr lang="el-GR" dirty="0" err="1"/>
              <a:t>desktop</a:t>
            </a:r>
            <a:r>
              <a:rPr lang="el-GR" dirty="0"/>
              <a:t> </a:t>
            </a:r>
            <a:r>
              <a:rPr lang="el-GR" dirty="0" err="1"/>
              <a:t>gas</a:t>
            </a:r>
            <a:r>
              <a:rPr lang="el-GR" dirty="0"/>
              <a:t> </a:t>
            </a:r>
            <a:r>
              <a:rPr lang="el-GR" dirty="0" err="1"/>
              <a:t>analyzers</a:t>
            </a:r>
            <a:r>
              <a:rPr lang="el-GR" dirty="0"/>
              <a:t>) για τον έλεγχο των υπολειμματικών επιπέδων οξυγόνου και διοξειδίου του άνθρακα στη συσκευασία τροφίμων τροποποιημένης ατμόσφαιρας (MAP).</a:t>
            </a:r>
          </a:p>
          <a:p>
            <a:pPr marL="285750" indent="-285750">
              <a:buFont typeface="Wingdings" panose="05000000000000000000" pitchFamily="2" charset="2"/>
              <a:buChar char="q"/>
            </a:pPr>
            <a:r>
              <a:rPr lang="el-GR" dirty="0"/>
              <a:t>Πρόκειται για συσκευές ποιοτικού ελέγχου για γρήγορο, ακριβή έλεγχο υπολειμματικών αερίων στη συσκευασία, ιδανικές για την παραγωγή, την αποθήκη ή το εργαστήριο.</a:t>
            </a:r>
          </a:p>
          <a:p>
            <a:pPr marL="285750" indent="-285750">
              <a:buFont typeface="Wingdings" panose="05000000000000000000" pitchFamily="2" charset="2"/>
              <a:buChar char="q"/>
            </a:pPr>
            <a:r>
              <a:rPr lang="el-GR" dirty="0"/>
              <a:t>Τα μοντέλα της σειράς TPC διαθέτουν δυνατότητα ελέγχου διαρροών (</a:t>
            </a:r>
            <a:r>
              <a:rPr lang="el-GR" dirty="0" err="1"/>
              <a:t>Leak</a:t>
            </a:r>
            <a:r>
              <a:rPr lang="el-GR" dirty="0"/>
              <a:t> </a:t>
            </a:r>
            <a:r>
              <a:rPr lang="el-GR" dirty="0" err="1"/>
              <a:t>Test</a:t>
            </a:r>
            <a:r>
              <a:rPr lang="el-GR" dirty="0"/>
              <a:t>) και αντοχής συσκευασίας (</a:t>
            </a:r>
            <a:r>
              <a:rPr lang="el-GR" dirty="0" err="1"/>
              <a:t>Burst</a:t>
            </a:r>
            <a:r>
              <a:rPr lang="el-GR" dirty="0"/>
              <a:t> </a:t>
            </a:r>
            <a:r>
              <a:rPr lang="el-GR" dirty="0" err="1"/>
              <a:t>Test</a:t>
            </a:r>
            <a:r>
              <a:rPr lang="el-GR" dirty="0"/>
              <a:t>).</a:t>
            </a:r>
          </a:p>
          <a:p>
            <a:pPr marL="285750" indent="-285750">
              <a:buFont typeface="Wingdings" panose="05000000000000000000" pitchFamily="2" charset="2"/>
              <a:buChar char="q"/>
            </a:pPr>
            <a:r>
              <a:rPr lang="el-GR" dirty="0"/>
              <a:t>Υπερέχουν λόγω της εύκολης λειτουργίας, των μικρών χρόνων μέτρησης και της απαίτησης δείγματος αερίου πολύ μικρού όγκου.</a:t>
            </a:r>
          </a:p>
        </p:txBody>
      </p:sp>
    </p:spTree>
    <p:extLst>
      <p:ext uri="{BB962C8B-B14F-4D97-AF65-F5344CB8AC3E}">
        <p14:creationId xmlns:p14="http://schemas.microsoft.com/office/powerpoint/2010/main" val="132547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2A5B4CA-80DB-5ACB-1AA9-4FF00C1F4B8F}"/>
              </a:ext>
            </a:extLst>
          </p:cNvPr>
          <p:cNvSpPr>
            <a:spLocks noGrp="1"/>
          </p:cNvSpPr>
          <p:nvPr>
            <p:ph type="title"/>
          </p:nvPr>
        </p:nvSpPr>
        <p:spPr/>
        <p:txBody>
          <a:bodyPr/>
          <a:lstStyle/>
          <a:p>
            <a:r>
              <a:rPr lang="el-GR" dirty="0"/>
              <a:t>Σύγχρονες μηχανές τυποποίησης – συσκευασίας</a:t>
            </a:r>
            <a:r>
              <a:rPr lang="en-US" baseline="30000" dirty="0"/>
              <a:t>8</a:t>
            </a:r>
            <a:endParaRPr lang="el-GR" baseline="30000" dirty="0"/>
          </a:p>
        </p:txBody>
      </p:sp>
      <p:sp>
        <p:nvSpPr>
          <p:cNvPr id="4" name="Θέση ημερομηνίας 3">
            <a:extLst>
              <a:ext uri="{FF2B5EF4-FFF2-40B4-BE49-F238E27FC236}">
                <a16:creationId xmlns:a16="http://schemas.microsoft.com/office/drawing/2014/main" id="{7EA48422-8F28-9821-16CB-8F4060F6BE39}"/>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7" name="TextBox 6">
            <a:extLst>
              <a:ext uri="{FF2B5EF4-FFF2-40B4-BE49-F238E27FC236}">
                <a16:creationId xmlns:a16="http://schemas.microsoft.com/office/drawing/2014/main" id="{47D52EDD-5104-7035-6EE7-558CBEA7A101}"/>
              </a:ext>
            </a:extLst>
          </p:cNvPr>
          <p:cNvSpPr txBox="1"/>
          <p:nvPr/>
        </p:nvSpPr>
        <p:spPr>
          <a:xfrm>
            <a:off x="4924214" y="5990719"/>
            <a:ext cx="7002492" cy="369332"/>
          </a:xfrm>
          <a:prstGeom prst="rect">
            <a:avLst/>
          </a:prstGeom>
          <a:noFill/>
        </p:spPr>
        <p:txBody>
          <a:bodyPr wrap="square">
            <a:spAutoFit/>
          </a:bodyPr>
          <a:lstStyle/>
          <a:p>
            <a:r>
              <a:rPr lang="en-US" dirty="0"/>
              <a:t>8. https://kapelis.gr/machines/gas-analyzer/</a:t>
            </a:r>
            <a:endParaRPr lang="el-GR" dirty="0"/>
          </a:p>
        </p:txBody>
      </p:sp>
      <p:pic>
        <p:nvPicPr>
          <p:cNvPr id="12" name="Εικόνα 11">
            <a:extLst>
              <a:ext uri="{FF2B5EF4-FFF2-40B4-BE49-F238E27FC236}">
                <a16:creationId xmlns:a16="http://schemas.microsoft.com/office/drawing/2014/main" id="{95F300DF-39A0-2E90-6068-0169612BD91D}"/>
              </a:ext>
            </a:extLst>
          </p:cNvPr>
          <p:cNvPicPr>
            <a:picLocks noChangeAspect="1"/>
          </p:cNvPicPr>
          <p:nvPr/>
        </p:nvPicPr>
        <p:blipFill rotWithShape="1">
          <a:blip r:embed="rId2"/>
          <a:srcRect l="17406" t="44780" r="20048" b="20503"/>
          <a:stretch/>
        </p:blipFill>
        <p:spPr>
          <a:xfrm>
            <a:off x="315141" y="2092294"/>
            <a:ext cx="11561717" cy="3609765"/>
          </a:xfrm>
          <a:prstGeom prst="rect">
            <a:avLst/>
          </a:prstGeom>
        </p:spPr>
      </p:pic>
    </p:spTree>
    <p:extLst>
      <p:ext uri="{BB962C8B-B14F-4D97-AF65-F5344CB8AC3E}">
        <p14:creationId xmlns:p14="http://schemas.microsoft.com/office/powerpoint/2010/main" val="2692738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2A5B4CA-80DB-5ACB-1AA9-4FF00C1F4B8F}"/>
              </a:ext>
            </a:extLst>
          </p:cNvPr>
          <p:cNvSpPr>
            <a:spLocks noGrp="1"/>
          </p:cNvSpPr>
          <p:nvPr>
            <p:ph type="title"/>
          </p:nvPr>
        </p:nvSpPr>
        <p:spPr/>
        <p:txBody>
          <a:bodyPr/>
          <a:lstStyle/>
          <a:p>
            <a:r>
              <a:rPr lang="el-GR" dirty="0"/>
              <a:t>Σύγχρονες μηχανές τυποποίησης – συσκευασίας</a:t>
            </a:r>
            <a:endParaRPr lang="el-GR" baseline="30000" dirty="0"/>
          </a:p>
        </p:txBody>
      </p:sp>
      <p:sp>
        <p:nvSpPr>
          <p:cNvPr id="4" name="Θέση ημερομηνίας 3">
            <a:extLst>
              <a:ext uri="{FF2B5EF4-FFF2-40B4-BE49-F238E27FC236}">
                <a16:creationId xmlns:a16="http://schemas.microsoft.com/office/drawing/2014/main" id="{7EA48422-8F28-9821-16CB-8F4060F6BE39}"/>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5" name="TextBox 4">
            <a:extLst>
              <a:ext uri="{FF2B5EF4-FFF2-40B4-BE49-F238E27FC236}">
                <a16:creationId xmlns:a16="http://schemas.microsoft.com/office/drawing/2014/main" id="{C45C5055-DF87-92C8-FBF6-991870E2A3A0}"/>
              </a:ext>
            </a:extLst>
          </p:cNvPr>
          <p:cNvSpPr txBox="1"/>
          <p:nvPr/>
        </p:nvSpPr>
        <p:spPr>
          <a:xfrm>
            <a:off x="614630" y="2017380"/>
            <a:ext cx="11272570" cy="3970318"/>
          </a:xfrm>
          <a:prstGeom prst="rect">
            <a:avLst/>
          </a:prstGeom>
          <a:noFill/>
        </p:spPr>
        <p:txBody>
          <a:bodyPr wrap="square">
            <a:spAutoFit/>
          </a:bodyPr>
          <a:lstStyle/>
          <a:p>
            <a:r>
              <a:rPr lang="el-GR" b="1" u="sng" dirty="0"/>
              <a:t>Ανιχνεύσιμα Αναλώσιμα</a:t>
            </a:r>
          </a:p>
          <a:p>
            <a:pPr marL="285750" indent="-285750">
              <a:buFont typeface="Wingdings" panose="05000000000000000000" pitchFamily="2" charset="2"/>
              <a:buChar char="v"/>
            </a:pPr>
            <a:r>
              <a:rPr lang="el-GR" dirty="0"/>
              <a:t>Αναλώσιμα Υλικά Ανιχνεύσιμα από Metal </a:t>
            </a:r>
            <a:r>
              <a:rPr lang="el-GR" dirty="0" err="1"/>
              <a:t>Detectors</a:t>
            </a:r>
            <a:r>
              <a:rPr lang="el-GR" dirty="0"/>
              <a:t> και Ορατά σε X-</a:t>
            </a:r>
            <a:r>
              <a:rPr lang="el-GR" dirty="0" err="1"/>
              <a:t>ray</a:t>
            </a:r>
            <a:r>
              <a:rPr lang="el-GR" dirty="0"/>
              <a:t> </a:t>
            </a:r>
            <a:r>
              <a:rPr lang="el-GR" dirty="0" err="1"/>
              <a:t>Inspection</a:t>
            </a:r>
            <a:r>
              <a:rPr lang="el-GR" dirty="0"/>
              <a:t> Systems</a:t>
            </a:r>
          </a:p>
          <a:p>
            <a:pPr marL="285750" indent="-285750">
              <a:buFont typeface="Wingdings" panose="05000000000000000000" pitchFamily="2" charset="2"/>
              <a:buChar char="v"/>
            </a:pPr>
            <a:r>
              <a:rPr lang="el-GR" dirty="0"/>
              <a:t>Οι βιομηχανίες τροφίμων, ποτών και φαρμακευτικών προϊόντων χρειάζονται να αποτρέψουν/ μειώσουν τον κίνδυνο μόλυνσης από ξένα σώματα.</a:t>
            </a:r>
          </a:p>
          <a:p>
            <a:pPr marL="285750" indent="-285750">
              <a:buFont typeface="Wingdings" panose="05000000000000000000" pitchFamily="2" charset="2"/>
              <a:buChar char="v"/>
            </a:pPr>
            <a:r>
              <a:rPr lang="el-GR" dirty="0"/>
              <a:t>Ο ασφαλέστερος τρόπος για την προστασία από και την εξάλειψη του κινδύνου επιμόλυνσης από αναλώσιμα υλικά (</a:t>
            </a:r>
            <a:r>
              <a:rPr lang="el-GR" dirty="0" err="1"/>
              <a:t>consumables</a:t>
            </a:r>
            <a:r>
              <a:rPr lang="el-GR" dirty="0"/>
              <a:t>) είναι η χρήση τέτοιων προϊόντων που είναι ανιχνεύσιμα (</a:t>
            </a:r>
            <a:r>
              <a:rPr lang="el-GR" dirty="0" err="1"/>
              <a:t>detectable</a:t>
            </a:r>
            <a:r>
              <a:rPr lang="el-GR" dirty="0"/>
              <a:t>) από ανιχνευτές μετάλλων (</a:t>
            </a:r>
            <a:r>
              <a:rPr lang="el-GR" dirty="0" err="1"/>
              <a:t>metal</a:t>
            </a:r>
            <a:r>
              <a:rPr lang="el-GR" dirty="0"/>
              <a:t> </a:t>
            </a:r>
            <a:r>
              <a:rPr lang="el-GR" dirty="0" err="1"/>
              <a:t>detectors</a:t>
            </a:r>
            <a:r>
              <a:rPr lang="el-GR" dirty="0"/>
              <a:t>) και ορατά σε ακτίνες Χ σε όλα τα στάδια της παραγωγής.</a:t>
            </a:r>
            <a:endParaRPr lang="en-US" dirty="0"/>
          </a:p>
          <a:p>
            <a:r>
              <a:rPr lang="el-GR" b="1" u="sng" dirty="0"/>
              <a:t>Ανιχνεύσιμα Αναλώσιμα</a:t>
            </a:r>
          </a:p>
          <a:p>
            <a:pPr marL="285750" indent="-285750">
              <a:buFont typeface="Wingdings" panose="05000000000000000000" pitchFamily="2" charset="2"/>
              <a:buChar char="q"/>
            </a:pPr>
            <a:r>
              <a:rPr lang="el-GR" dirty="0"/>
              <a:t>Γάντια μίας χρήσης ή πολλαπλών χρήσεων</a:t>
            </a:r>
          </a:p>
          <a:p>
            <a:pPr marL="285750" indent="-285750">
              <a:buFont typeface="Wingdings" panose="05000000000000000000" pitchFamily="2" charset="2"/>
              <a:buChar char="q"/>
            </a:pPr>
            <a:r>
              <a:rPr lang="el-GR" dirty="0"/>
              <a:t>Σκούφοι, </a:t>
            </a:r>
            <a:r>
              <a:rPr lang="el-GR" dirty="0" err="1"/>
              <a:t>ποδονάρια</a:t>
            </a:r>
            <a:r>
              <a:rPr lang="el-GR" dirty="0"/>
              <a:t>, </a:t>
            </a:r>
            <a:r>
              <a:rPr lang="el-GR" dirty="0" err="1"/>
              <a:t>μουσοκάλυπτρα</a:t>
            </a:r>
            <a:r>
              <a:rPr lang="el-GR" dirty="0"/>
              <a:t> κ.λπ. είδη ένδυσης ατομικής προστασίας</a:t>
            </a:r>
          </a:p>
          <a:p>
            <a:pPr marL="285750" indent="-285750">
              <a:buFont typeface="Wingdings" panose="05000000000000000000" pitchFamily="2" charset="2"/>
              <a:buChar char="q"/>
            </a:pPr>
            <a:r>
              <a:rPr lang="el-GR" dirty="0"/>
              <a:t>Ωτοασπίδες</a:t>
            </a:r>
          </a:p>
          <a:p>
            <a:pPr marL="285750" indent="-285750">
              <a:buFont typeface="Wingdings" panose="05000000000000000000" pitchFamily="2" charset="2"/>
              <a:buChar char="q"/>
            </a:pPr>
            <a:r>
              <a:rPr lang="el-GR" dirty="0"/>
              <a:t>Μάσκες</a:t>
            </a:r>
          </a:p>
          <a:p>
            <a:pPr marL="285750" indent="-285750">
              <a:buFont typeface="Wingdings" panose="05000000000000000000" pitchFamily="2" charset="2"/>
              <a:buChar char="q"/>
            </a:pPr>
            <a:r>
              <a:rPr lang="el-GR" dirty="0"/>
              <a:t>Στυλό, μαρκαδόρους κ.λπ. γραφική ύλη</a:t>
            </a:r>
          </a:p>
          <a:p>
            <a:pPr marL="285750" indent="-285750">
              <a:buFont typeface="Wingdings" panose="05000000000000000000" pitchFamily="2" charset="2"/>
              <a:buChar char="q"/>
            </a:pPr>
            <a:r>
              <a:rPr lang="el-GR" dirty="0"/>
              <a:t>Μία πληθώρα ανιχνεύσιμων επιπλέον προϊόντων</a:t>
            </a:r>
          </a:p>
        </p:txBody>
      </p:sp>
    </p:spTree>
    <p:extLst>
      <p:ext uri="{BB962C8B-B14F-4D97-AF65-F5344CB8AC3E}">
        <p14:creationId xmlns:p14="http://schemas.microsoft.com/office/powerpoint/2010/main" val="3704507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0C1AF6-6186-EFDB-8CA9-534B582D1CE2}"/>
              </a:ext>
            </a:extLst>
          </p:cNvPr>
          <p:cNvSpPr>
            <a:spLocks noGrp="1"/>
          </p:cNvSpPr>
          <p:nvPr>
            <p:ph type="title"/>
          </p:nvPr>
        </p:nvSpPr>
        <p:spPr/>
        <p:txBody>
          <a:bodyPr/>
          <a:lstStyle/>
          <a:p>
            <a:r>
              <a:rPr lang="el-GR" dirty="0"/>
              <a:t>Σύγχρονες λύσεις στη συσκευασία ιχθυρών και ψαριών</a:t>
            </a:r>
            <a:r>
              <a:rPr lang="en-US" baseline="30000" dirty="0"/>
              <a:t>9</a:t>
            </a:r>
            <a:endParaRPr lang="el-GR" dirty="0"/>
          </a:p>
        </p:txBody>
      </p:sp>
      <p:sp>
        <p:nvSpPr>
          <p:cNvPr id="3" name="Θέση περιεχομένου 2">
            <a:extLst>
              <a:ext uri="{FF2B5EF4-FFF2-40B4-BE49-F238E27FC236}">
                <a16:creationId xmlns:a16="http://schemas.microsoft.com/office/drawing/2014/main" id="{FC711BCC-610A-602E-1512-DFD57E184AF6}"/>
              </a:ext>
            </a:extLst>
          </p:cNvPr>
          <p:cNvSpPr>
            <a:spLocks noGrp="1"/>
          </p:cNvSpPr>
          <p:nvPr>
            <p:ph idx="1"/>
          </p:nvPr>
        </p:nvSpPr>
        <p:spPr>
          <a:xfrm>
            <a:off x="476178" y="1977887"/>
            <a:ext cx="6537098" cy="3994657"/>
          </a:xfrm>
        </p:spPr>
        <p:txBody>
          <a:bodyPr>
            <a:normAutofit fontScale="85000" lnSpcReduction="20000"/>
          </a:bodyPr>
          <a:lstStyle/>
          <a:p>
            <a:r>
              <a:rPr lang="el-GR" sz="1600" b="1" i="0" dirty="0">
                <a:solidFill>
                  <a:srgbClr val="000000"/>
                </a:solidFill>
                <a:effectLst/>
                <a:latin typeface="Ubuntu" panose="020B0504030602030204" pitchFamily="34" charset="0"/>
              </a:rPr>
              <a:t>Συσκευασία σε Σκεύος</a:t>
            </a:r>
            <a:endParaRPr lang="en-US" sz="1600" b="1" i="0" dirty="0">
              <a:solidFill>
                <a:srgbClr val="000000"/>
              </a:solidFill>
              <a:effectLst/>
              <a:latin typeface="Ubuntu" panose="020B0504030602030204" pitchFamily="34" charset="0"/>
            </a:endParaRPr>
          </a:p>
          <a:p>
            <a:pPr>
              <a:buFont typeface="Wingdings" panose="05000000000000000000" pitchFamily="2" charset="2"/>
              <a:buChar char="q"/>
            </a:pPr>
            <a:r>
              <a:rPr lang="el-GR" sz="1600" dirty="0"/>
              <a:t>Είναι η συσκευασία που κερδίζει έδαφος στο οργανωμένο λιανεμπόριο.</a:t>
            </a:r>
          </a:p>
          <a:p>
            <a:pPr>
              <a:buFont typeface="Wingdings" panose="05000000000000000000" pitchFamily="2" charset="2"/>
              <a:buChar char="q"/>
            </a:pPr>
            <a:r>
              <a:rPr lang="el-GR" sz="1600" dirty="0"/>
              <a:t>Συχνά χρησιμοποιείται αφρώδες </a:t>
            </a:r>
            <a:r>
              <a:rPr lang="el-GR" sz="1600" dirty="0" err="1"/>
              <a:t>σκέυος</a:t>
            </a:r>
            <a:r>
              <a:rPr lang="el-GR" sz="1600" dirty="0"/>
              <a:t> (</a:t>
            </a:r>
            <a:r>
              <a:rPr lang="el-GR" sz="1600" dirty="0" err="1"/>
              <a:t>foam</a:t>
            </a:r>
            <a:r>
              <a:rPr lang="el-GR" sz="1600" dirty="0"/>
              <a:t>) τυλιγμένο με εκτατό φιλμ (</a:t>
            </a:r>
            <a:r>
              <a:rPr lang="el-GR" sz="1600" dirty="0" err="1"/>
              <a:t>stretch</a:t>
            </a:r>
            <a:r>
              <a:rPr lang="el-GR" sz="1600" dirty="0"/>
              <a:t> </a:t>
            </a:r>
            <a:r>
              <a:rPr lang="el-GR" sz="1600" dirty="0" err="1"/>
              <a:t>film</a:t>
            </a:r>
            <a:r>
              <a:rPr lang="el-GR" sz="1600" dirty="0"/>
              <a:t>). Αυτού του είδους η συσκευασία δεν προσφέρει ωστόσο κάποια ειδική προστασία στο προϊόν.</a:t>
            </a:r>
          </a:p>
          <a:p>
            <a:pPr>
              <a:buFont typeface="Wingdings" panose="05000000000000000000" pitchFamily="2" charset="2"/>
              <a:buChar char="q"/>
            </a:pPr>
            <a:r>
              <a:rPr lang="el-GR" sz="1600" dirty="0"/>
              <a:t>Για παράταση ζωής του φρέσκου ψαριού εφαρμόζεται η συσκευασία τροποποιημένης ατμόσφαιρας (MAP). Συχνά με αυξημένα ποσοστά οξυγόνου ώστε να αποφευχθεί η ανάπτυξη αναερόβιων μικροοργανισμών, κάτι που όμως δεν είναι απαραίτητο στα λιπαρά ψάρια (η τεχνολογία τροφίμων θα πρέπει να αποφαίνεται για το κάθε είδος ψαριού),</a:t>
            </a:r>
          </a:p>
          <a:p>
            <a:pPr>
              <a:buFont typeface="Wingdings" panose="05000000000000000000" pitchFamily="2" charset="2"/>
              <a:buChar char="q"/>
            </a:pPr>
            <a:r>
              <a:rPr lang="el-GR" sz="1600" dirty="0"/>
              <a:t>Τυπικά χρησιμοποιούνται σκεύη PP, είτε </a:t>
            </a:r>
            <a:r>
              <a:rPr lang="el-GR" sz="1600" dirty="0" err="1"/>
              <a:t>προδιαμορφωμένα</a:t>
            </a:r>
            <a:r>
              <a:rPr lang="el-GR" sz="1600" dirty="0"/>
              <a:t> είτε προερχόμενα από μηχανή </a:t>
            </a:r>
            <a:r>
              <a:rPr lang="el-GR" sz="1600" dirty="0" err="1"/>
              <a:t>θερμοδιαμόρφωσης</a:t>
            </a:r>
            <a:r>
              <a:rPr lang="el-GR" sz="1600" dirty="0"/>
              <a:t>. Δε διαθέτουν υψηλή φραγή αερίων, αλλά μπορεί να αποδειχθούν επαρκή στην πράξη λόγω του ούτως ή άλλως περιορισμένου χρόνου ζωής του ψαριού. Σκεύη PP υψηλής φραγής με EVOH είναι πάντα καλύτερα για την επί </a:t>
            </a:r>
            <a:r>
              <a:rPr lang="el-GR" sz="1600" dirty="0" err="1"/>
              <a:t>μακρότερον</a:t>
            </a:r>
            <a:r>
              <a:rPr lang="el-GR" sz="1600" dirty="0"/>
              <a:t> διατήρηση του μείγματος αερίων MAP.</a:t>
            </a:r>
          </a:p>
        </p:txBody>
      </p:sp>
      <p:sp>
        <p:nvSpPr>
          <p:cNvPr id="4" name="Θέση ημερομηνίας 3">
            <a:extLst>
              <a:ext uri="{FF2B5EF4-FFF2-40B4-BE49-F238E27FC236}">
                <a16:creationId xmlns:a16="http://schemas.microsoft.com/office/drawing/2014/main" id="{4067B422-048E-94CC-47BA-5827B93B3A9B}"/>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7" name="TextBox 6">
            <a:extLst>
              <a:ext uri="{FF2B5EF4-FFF2-40B4-BE49-F238E27FC236}">
                <a16:creationId xmlns:a16="http://schemas.microsoft.com/office/drawing/2014/main" id="{C228EB40-ADFC-59DB-A529-64A556C455FB}"/>
              </a:ext>
            </a:extLst>
          </p:cNvPr>
          <p:cNvSpPr txBox="1"/>
          <p:nvPr/>
        </p:nvSpPr>
        <p:spPr>
          <a:xfrm>
            <a:off x="4137085" y="5925318"/>
            <a:ext cx="8054915" cy="369332"/>
          </a:xfrm>
          <a:prstGeom prst="rect">
            <a:avLst/>
          </a:prstGeom>
          <a:noFill/>
        </p:spPr>
        <p:txBody>
          <a:bodyPr wrap="square">
            <a:spAutoFit/>
          </a:bodyPr>
          <a:lstStyle/>
          <a:p>
            <a:r>
              <a:rPr lang="en-US" dirty="0"/>
              <a:t>9</a:t>
            </a:r>
            <a:r>
              <a:rPr lang="el-GR" dirty="0"/>
              <a:t>. </a:t>
            </a:r>
            <a:r>
              <a:rPr lang="en-US" dirty="0"/>
              <a:t>https://kapelis.gr/protaseis/protaseis-psari/</a:t>
            </a:r>
            <a:endParaRPr lang="el-GR" dirty="0"/>
          </a:p>
        </p:txBody>
      </p:sp>
      <p:pic>
        <p:nvPicPr>
          <p:cNvPr id="8" name="Εικόνα 7">
            <a:extLst>
              <a:ext uri="{FF2B5EF4-FFF2-40B4-BE49-F238E27FC236}">
                <a16:creationId xmlns:a16="http://schemas.microsoft.com/office/drawing/2014/main" id="{374BE1B9-0BD7-B7C0-5DDA-457456618883}"/>
              </a:ext>
            </a:extLst>
          </p:cNvPr>
          <p:cNvPicPr>
            <a:picLocks noChangeAspect="1"/>
          </p:cNvPicPr>
          <p:nvPr/>
        </p:nvPicPr>
        <p:blipFill rotWithShape="1">
          <a:blip r:embed="rId2"/>
          <a:srcRect r="52736"/>
          <a:stretch/>
        </p:blipFill>
        <p:spPr>
          <a:xfrm>
            <a:off x="7289320" y="2211653"/>
            <a:ext cx="4225024" cy="2023103"/>
          </a:xfrm>
          <a:prstGeom prst="rect">
            <a:avLst/>
          </a:prstGeom>
        </p:spPr>
      </p:pic>
    </p:spTree>
    <p:extLst>
      <p:ext uri="{BB962C8B-B14F-4D97-AF65-F5344CB8AC3E}">
        <p14:creationId xmlns:p14="http://schemas.microsoft.com/office/powerpoint/2010/main" val="2494086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0C1AF6-6186-EFDB-8CA9-534B582D1CE2}"/>
              </a:ext>
            </a:extLst>
          </p:cNvPr>
          <p:cNvSpPr>
            <a:spLocks noGrp="1"/>
          </p:cNvSpPr>
          <p:nvPr>
            <p:ph type="title"/>
          </p:nvPr>
        </p:nvSpPr>
        <p:spPr/>
        <p:txBody>
          <a:bodyPr/>
          <a:lstStyle/>
          <a:p>
            <a:r>
              <a:rPr lang="el-GR" dirty="0"/>
              <a:t>Σύγχρονες λύσεις στη συσκευασία ιχθυρών και ψαριών</a:t>
            </a:r>
            <a:r>
              <a:rPr lang="en-US" baseline="30000" dirty="0"/>
              <a:t>9</a:t>
            </a:r>
            <a:endParaRPr lang="el-GR" dirty="0"/>
          </a:p>
        </p:txBody>
      </p:sp>
      <p:sp>
        <p:nvSpPr>
          <p:cNvPr id="3" name="Θέση περιεχομένου 2">
            <a:extLst>
              <a:ext uri="{FF2B5EF4-FFF2-40B4-BE49-F238E27FC236}">
                <a16:creationId xmlns:a16="http://schemas.microsoft.com/office/drawing/2014/main" id="{FC711BCC-610A-602E-1512-DFD57E184AF6}"/>
              </a:ext>
            </a:extLst>
          </p:cNvPr>
          <p:cNvSpPr>
            <a:spLocks noGrp="1"/>
          </p:cNvSpPr>
          <p:nvPr>
            <p:ph idx="1"/>
          </p:nvPr>
        </p:nvSpPr>
        <p:spPr>
          <a:xfrm>
            <a:off x="476178" y="2211653"/>
            <a:ext cx="6537098" cy="3760891"/>
          </a:xfrm>
        </p:spPr>
        <p:txBody>
          <a:bodyPr>
            <a:normAutofit fontScale="70000" lnSpcReduction="20000"/>
          </a:bodyPr>
          <a:lstStyle/>
          <a:p>
            <a:r>
              <a:rPr lang="el-GR" b="1" i="0" dirty="0">
                <a:solidFill>
                  <a:srgbClr val="000000"/>
                </a:solidFill>
                <a:effectLst/>
                <a:latin typeface="Ubuntu" panose="020B0504030602030204" pitchFamily="34" charset="0"/>
              </a:rPr>
              <a:t>Συσκευασία σε Σκεύος</a:t>
            </a:r>
            <a:endParaRPr lang="en-US" b="1" i="0" dirty="0">
              <a:solidFill>
                <a:srgbClr val="000000"/>
              </a:solidFill>
              <a:effectLst/>
              <a:latin typeface="Ubuntu" panose="020B0504030602030204" pitchFamily="34" charset="0"/>
            </a:endParaRPr>
          </a:p>
          <a:p>
            <a:pPr>
              <a:buFont typeface="Wingdings" panose="05000000000000000000" pitchFamily="2" charset="2"/>
              <a:buChar char="q"/>
            </a:pPr>
            <a:r>
              <a:rPr lang="el-GR" dirty="0"/>
              <a:t>Σκεύη με υψηλή φραγή αερίων είναι επίσης τα CPET τα οποία μπορούν επίσης να ψηθούν στο φούρνο, επομένως είναι κατάλληλα για ψάρια μαριναρισμένα ή με άλλα συστατικά, δηλαδή αποτελούν ένα έτοιμο γεύμα.</a:t>
            </a:r>
          </a:p>
          <a:p>
            <a:pPr>
              <a:buFont typeface="Wingdings" panose="05000000000000000000" pitchFamily="2" charset="2"/>
              <a:buChar char="q"/>
            </a:pPr>
            <a:r>
              <a:rPr lang="el-GR" dirty="0"/>
              <a:t>Ένα φιλμ υψηλής φραγής είναι απαραίτητο στη χρήση MAP</a:t>
            </a:r>
            <a:endParaRPr lang="en-US" dirty="0"/>
          </a:p>
          <a:p>
            <a:pPr>
              <a:buFont typeface="Wingdings" panose="05000000000000000000" pitchFamily="2" charset="2"/>
              <a:buChar char="q"/>
            </a:pPr>
            <a:r>
              <a:rPr lang="el-GR" dirty="0"/>
              <a:t>Τα παραπάνω απαιτούν μια μηχανή κλεισίματος σκευών (</a:t>
            </a:r>
            <a:r>
              <a:rPr lang="el-GR" dirty="0" err="1"/>
              <a:t>tray</a:t>
            </a:r>
            <a:r>
              <a:rPr lang="el-GR" dirty="0"/>
              <a:t> </a:t>
            </a:r>
            <a:r>
              <a:rPr lang="el-GR" dirty="0" err="1"/>
              <a:t>sealer</a:t>
            </a:r>
            <a:r>
              <a:rPr lang="el-GR" dirty="0"/>
              <a:t>) ή </a:t>
            </a:r>
            <a:r>
              <a:rPr lang="el-GR" dirty="0" err="1"/>
              <a:t>θερμοδιαμόρφωσης</a:t>
            </a:r>
            <a:r>
              <a:rPr lang="el-GR" dirty="0"/>
              <a:t> (</a:t>
            </a:r>
            <a:r>
              <a:rPr lang="el-GR" dirty="0" err="1"/>
              <a:t>thermoforming</a:t>
            </a:r>
            <a:r>
              <a:rPr lang="el-GR" dirty="0"/>
              <a:t>) με δυνατότητα MAP.</a:t>
            </a:r>
          </a:p>
          <a:p>
            <a:pPr>
              <a:buFont typeface="Wingdings" panose="05000000000000000000" pitchFamily="2" charset="2"/>
              <a:buChar char="q"/>
            </a:pPr>
            <a:r>
              <a:rPr lang="el-GR" dirty="0"/>
              <a:t>Ένα φιλέτο ψαριού ή και ολόκληρο ψάρι μπορεί επίσης να συσκευαστεί σε συσκευασία τύπου </a:t>
            </a:r>
            <a:r>
              <a:rPr lang="el-GR" dirty="0" err="1"/>
              <a:t>skin</a:t>
            </a:r>
            <a:r>
              <a:rPr lang="el-GR" dirty="0"/>
              <a:t> pack.</a:t>
            </a:r>
          </a:p>
          <a:p>
            <a:pPr>
              <a:buFont typeface="Wingdings" panose="05000000000000000000" pitchFamily="2" charset="2"/>
              <a:buChar char="q"/>
            </a:pPr>
            <a:r>
              <a:rPr lang="el-GR" dirty="0"/>
              <a:t>Όλα τα παραπάνω μπορούν να συνδυαστούν με μια απορροφητική σερβιέτα η οποία θα απομακρύνει την περίσσεια των υγρών της συσκευασίας, βοηθώντας έτσι στην υγιεινή και παρατείνοντας το χρόνο ζωής του προϊόντος. Εκτός από «απλές», η </a:t>
            </a:r>
            <a:r>
              <a:rPr lang="el-GR" dirty="0" err="1"/>
              <a:t>Kapelis</a:t>
            </a:r>
            <a:r>
              <a:rPr lang="el-GR" dirty="0"/>
              <a:t> Packaging διαθέτει και σερβιέτες με επιπρόσθετες ιδιότητες όπως αντιμικροβιακές ή απορροφητικές οσμών, για αξιοσημείωτη, επιπρόσθετη παράταση ζωής!</a:t>
            </a:r>
          </a:p>
        </p:txBody>
      </p:sp>
      <p:sp>
        <p:nvSpPr>
          <p:cNvPr id="4" name="Θέση ημερομηνίας 3">
            <a:extLst>
              <a:ext uri="{FF2B5EF4-FFF2-40B4-BE49-F238E27FC236}">
                <a16:creationId xmlns:a16="http://schemas.microsoft.com/office/drawing/2014/main" id="{4067B422-048E-94CC-47BA-5827B93B3A9B}"/>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7" name="TextBox 6">
            <a:extLst>
              <a:ext uri="{FF2B5EF4-FFF2-40B4-BE49-F238E27FC236}">
                <a16:creationId xmlns:a16="http://schemas.microsoft.com/office/drawing/2014/main" id="{C228EB40-ADFC-59DB-A529-64A556C455FB}"/>
              </a:ext>
            </a:extLst>
          </p:cNvPr>
          <p:cNvSpPr txBox="1"/>
          <p:nvPr/>
        </p:nvSpPr>
        <p:spPr>
          <a:xfrm>
            <a:off x="4137085" y="5925318"/>
            <a:ext cx="8054915" cy="369332"/>
          </a:xfrm>
          <a:prstGeom prst="rect">
            <a:avLst/>
          </a:prstGeom>
          <a:noFill/>
        </p:spPr>
        <p:txBody>
          <a:bodyPr wrap="square">
            <a:spAutoFit/>
          </a:bodyPr>
          <a:lstStyle/>
          <a:p>
            <a:r>
              <a:rPr lang="en-US" dirty="0"/>
              <a:t>9</a:t>
            </a:r>
            <a:r>
              <a:rPr lang="el-GR" dirty="0"/>
              <a:t>. </a:t>
            </a:r>
            <a:r>
              <a:rPr lang="en-US" dirty="0"/>
              <a:t>https://kapelis.gr/protaseis/protaseis-psari/</a:t>
            </a:r>
            <a:endParaRPr lang="el-GR" dirty="0"/>
          </a:p>
        </p:txBody>
      </p:sp>
      <p:pic>
        <p:nvPicPr>
          <p:cNvPr id="8" name="Εικόνα 7">
            <a:extLst>
              <a:ext uri="{FF2B5EF4-FFF2-40B4-BE49-F238E27FC236}">
                <a16:creationId xmlns:a16="http://schemas.microsoft.com/office/drawing/2014/main" id="{374BE1B9-0BD7-B7C0-5DDA-457456618883}"/>
              </a:ext>
            </a:extLst>
          </p:cNvPr>
          <p:cNvPicPr>
            <a:picLocks noChangeAspect="1"/>
          </p:cNvPicPr>
          <p:nvPr/>
        </p:nvPicPr>
        <p:blipFill rotWithShape="1">
          <a:blip r:embed="rId2"/>
          <a:srcRect r="52736"/>
          <a:stretch/>
        </p:blipFill>
        <p:spPr>
          <a:xfrm>
            <a:off x="7398339" y="2819787"/>
            <a:ext cx="4225024" cy="2023103"/>
          </a:xfrm>
          <a:prstGeom prst="rect">
            <a:avLst/>
          </a:prstGeom>
        </p:spPr>
      </p:pic>
    </p:spTree>
    <p:extLst>
      <p:ext uri="{BB962C8B-B14F-4D97-AF65-F5344CB8AC3E}">
        <p14:creationId xmlns:p14="http://schemas.microsoft.com/office/powerpoint/2010/main" val="269274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0C1AF6-6186-EFDB-8CA9-534B582D1CE2}"/>
              </a:ext>
            </a:extLst>
          </p:cNvPr>
          <p:cNvSpPr>
            <a:spLocks noGrp="1"/>
          </p:cNvSpPr>
          <p:nvPr>
            <p:ph type="title"/>
          </p:nvPr>
        </p:nvSpPr>
        <p:spPr/>
        <p:txBody>
          <a:bodyPr/>
          <a:lstStyle/>
          <a:p>
            <a:r>
              <a:rPr lang="el-GR" dirty="0"/>
              <a:t>Σύγχρονες λύσεις στη συσκευασία ιχθυρών και ψαριών</a:t>
            </a:r>
            <a:r>
              <a:rPr lang="el-GR" baseline="30000" dirty="0"/>
              <a:t>9</a:t>
            </a:r>
            <a:endParaRPr lang="el-GR" dirty="0"/>
          </a:p>
        </p:txBody>
      </p:sp>
      <p:sp>
        <p:nvSpPr>
          <p:cNvPr id="3" name="Θέση περιεχομένου 2">
            <a:extLst>
              <a:ext uri="{FF2B5EF4-FFF2-40B4-BE49-F238E27FC236}">
                <a16:creationId xmlns:a16="http://schemas.microsoft.com/office/drawing/2014/main" id="{FC711BCC-610A-602E-1512-DFD57E184AF6}"/>
              </a:ext>
            </a:extLst>
          </p:cNvPr>
          <p:cNvSpPr>
            <a:spLocks noGrp="1"/>
          </p:cNvSpPr>
          <p:nvPr>
            <p:ph idx="1"/>
          </p:nvPr>
        </p:nvSpPr>
        <p:spPr>
          <a:xfrm>
            <a:off x="476178" y="2211653"/>
            <a:ext cx="6537098" cy="3760891"/>
          </a:xfrm>
        </p:spPr>
        <p:txBody>
          <a:bodyPr>
            <a:normAutofit/>
          </a:bodyPr>
          <a:lstStyle/>
          <a:p>
            <a:r>
              <a:rPr lang="el-GR" b="1" i="0" dirty="0">
                <a:solidFill>
                  <a:srgbClr val="000000"/>
                </a:solidFill>
                <a:effectLst/>
                <a:latin typeface="Ubuntu" panose="020B0504030602030204" pitchFamily="34" charset="0"/>
              </a:rPr>
              <a:t>Συσκευασία Κενού</a:t>
            </a:r>
            <a:endParaRPr lang="en-US" b="1" i="0" dirty="0">
              <a:solidFill>
                <a:srgbClr val="000000"/>
              </a:solidFill>
              <a:effectLst/>
              <a:latin typeface="Ubuntu" panose="020B0504030602030204" pitchFamily="34" charset="0"/>
            </a:endParaRPr>
          </a:p>
          <a:p>
            <a:r>
              <a:rPr lang="el-GR" dirty="0"/>
              <a:t>Παράταση της διάρκειας ζωής του φρέσκου ψαριού γίνεται και με συσκευασία υπό κενό (</a:t>
            </a:r>
            <a:r>
              <a:rPr lang="el-GR" dirty="0" err="1"/>
              <a:t>vacuum</a:t>
            </a:r>
            <a:r>
              <a:rPr lang="el-GR" dirty="0"/>
              <a:t>).</a:t>
            </a:r>
          </a:p>
          <a:p>
            <a:r>
              <a:rPr lang="el-GR" dirty="0"/>
              <a:t>Χρειάζεται έναν θάλαμο κενού καθώς και τις κατάλληλες σακούλες. Η προσθήκη σερβιέτας μπορεί να εφαρμοστεί και σε αυτήν την τεχνική.</a:t>
            </a:r>
          </a:p>
          <a:p>
            <a:r>
              <a:rPr lang="el-GR" dirty="0"/>
              <a:t>Σημειώνεται ότι σε έναν θάλαμο κενού μπορεί να γίνει έγχυση αερίων μετά την άντληση του αέρα.</a:t>
            </a:r>
          </a:p>
        </p:txBody>
      </p:sp>
      <p:sp>
        <p:nvSpPr>
          <p:cNvPr id="4" name="Θέση ημερομηνίας 3">
            <a:extLst>
              <a:ext uri="{FF2B5EF4-FFF2-40B4-BE49-F238E27FC236}">
                <a16:creationId xmlns:a16="http://schemas.microsoft.com/office/drawing/2014/main" id="{4067B422-048E-94CC-47BA-5827B93B3A9B}"/>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7" name="TextBox 6">
            <a:extLst>
              <a:ext uri="{FF2B5EF4-FFF2-40B4-BE49-F238E27FC236}">
                <a16:creationId xmlns:a16="http://schemas.microsoft.com/office/drawing/2014/main" id="{C228EB40-ADFC-59DB-A529-64A556C455FB}"/>
              </a:ext>
            </a:extLst>
          </p:cNvPr>
          <p:cNvSpPr txBox="1"/>
          <p:nvPr/>
        </p:nvSpPr>
        <p:spPr>
          <a:xfrm>
            <a:off x="4137085" y="5925318"/>
            <a:ext cx="8054915" cy="369332"/>
          </a:xfrm>
          <a:prstGeom prst="rect">
            <a:avLst/>
          </a:prstGeom>
          <a:noFill/>
        </p:spPr>
        <p:txBody>
          <a:bodyPr wrap="square">
            <a:spAutoFit/>
          </a:bodyPr>
          <a:lstStyle/>
          <a:p>
            <a:r>
              <a:rPr lang="en-US" dirty="0"/>
              <a:t>9</a:t>
            </a:r>
            <a:r>
              <a:rPr lang="el-GR" dirty="0"/>
              <a:t>. </a:t>
            </a:r>
            <a:r>
              <a:rPr lang="en-US" dirty="0"/>
              <a:t>https://kapelis.gr/protaseis/protaseis-psari/</a:t>
            </a:r>
            <a:endParaRPr lang="el-GR" dirty="0"/>
          </a:p>
        </p:txBody>
      </p:sp>
      <p:pic>
        <p:nvPicPr>
          <p:cNvPr id="8" name="Εικόνα 7">
            <a:extLst>
              <a:ext uri="{FF2B5EF4-FFF2-40B4-BE49-F238E27FC236}">
                <a16:creationId xmlns:a16="http://schemas.microsoft.com/office/drawing/2014/main" id="{374BE1B9-0BD7-B7C0-5DDA-457456618883}"/>
              </a:ext>
            </a:extLst>
          </p:cNvPr>
          <p:cNvPicPr>
            <a:picLocks noChangeAspect="1"/>
          </p:cNvPicPr>
          <p:nvPr/>
        </p:nvPicPr>
        <p:blipFill rotWithShape="1">
          <a:blip r:embed="rId2"/>
          <a:srcRect r="52736"/>
          <a:stretch/>
        </p:blipFill>
        <p:spPr>
          <a:xfrm>
            <a:off x="7289320" y="2211653"/>
            <a:ext cx="4225024" cy="2023103"/>
          </a:xfrm>
          <a:prstGeom prst="rect">
            <a:avLst/>
          </a:prstGeom>
        </p:spPr>
      </p:pic>
    </p:spTree>
    <p:extLst>
      <p:ext uri="{BB962C8B-B14F-4D97-AF65-F5344CB8AC3E}">
        <p14:creationId xmlns:p14="http://schemas.microsoft.com/office/powerpoint/2010/main" val="925400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0C1AF6-6186-EFDB-8CA9-534B582D1CE2}"/>
              </a:ext>
            </a:extLst>
          </p:cNvPr>
          <p:cNvSpPr>
            <a:spLocks noGrp="1"/>
          </p:cNvSpPr>
          <p:nvPr>
            <p:ph type="title"/>
          </p:nvPr>
        </p:nvSpPr>
        <p:spPr/>
        <p:txBody>
          <a:bodyPr/>
          <a:lstStyle/>
          <a:p>
            <a:r>
              <a:rPr lang="el-GR" dirty="0"/>
              <a:t>Σύγχρονες λύσεις στη συσκευασία ιχθυρών και ψαριών</a:t>
            </a:r>
            <a:r>
              <a:rPr lang="en-US" baseline="30000" dirty="0"/>
              <a:t>9</a:t>
            </a:r>
            <a:endParaRPr lang="el-GR" dirty="0"/>
          </a:p>
        </p:txBody>
      </p:sp>
      <p:sp>
        <p:nvSpPr>
          <p:cNvPr id="3" name="Θέση περιεχομένου 2">
            <a:extLst>
              <a:ext uri="{FF2B5EF4-FFF2-40B4-BE49-F238E27FC236}">
                <a16:creationId xmlns:a16="http://schemas.microsoft.com/office/drawing/2014/main" id="{FC711BCC-610A-602E-1512-DFD57E184AF6}"/>
              </a:ext>
            </a:extLst>
          </p:cNvPr>
          <p:cNvSpPr>
            <a:spLocks noGrp="1"/>
          </p:cNvSpPr>
          <p:nvPr>
            <p:ph idx="1"/>
          </p:nvPr>
        </p:nvSpPr>
        <p:spPr>
          <a:xfrm>
            <a:off x="476178" y="2211653"/>
            <a:ext cx="5462489" cy="3760891"/>
          </a:xfrm>
        </p:spPr>
        <p:txBody>
          <a:bodyPr>
            <a:normAutofit/>
          </a:bodyPr>
          <a:lstStyle/>
          <a:p>
            <a:r>
              <a:rPr lang="el-GR" b="1" i="0" dirty="0">
                <a:solidFill>
                  <a:srgbClr val="000000"/>
                </a:solidFill>
                <a:effectLst/>
                <a:latin typeface="Ubuntu" panose="020B0504030602030204" pitchFamily="34" charset="0"/>
              </a:rPr>
              <a:t>Συσκευασία σε Φάκελο</a:t>
            </a:r>
            <a:endParaRPr lang="en-US" b="1" i="0" dirty="0">
              <a:solidFill>
                <a:srgbClr val="000000"/>
              </a:solidFill>
              <a:effectLst/>
              <a:latin typeface="Ubuntu" panose="020B0504030602030204" pitchFamily="34" charset="0"/>
            </a:endParaRPr>
          </a:p>
          <a:p>
            <a:pPr>
              <a:buFont typeface="Wingdings" panose="05000000000000000000" pitchFamily="2" charset="2"/>
              <a:buChar char="q"/>
            </a:pPr>
            <a:r>
              <a:rPr lang="el-GR" dirty="0"/>
              <a:t>Εφαρμόζεται κυρίως για κατεψυγμένα θαλασσινά όπως οστρακοειδή ή καρκινοειδή. Απαραίτητος εξοπλισμός είναι μια κάθετη γραμμή συσκευασίας με πολυκέφαλο ζυγιστικό και το κατάλληλο φιλμ</a:t>
            </a:r>
          </a:p>
          <a:p>
            <a:pPr>
              <a:buFont typeface="Wingdings" panose="05000000000000000000" pitchFamily="2" charset="2"/>
              <a:buChar char="q"/>
            </a:pPr>
            <a:r>
              <a:rPr lang="el-GR" dirty="0"/>
              <a:t>Παραλλαγή αυτού του τύπου συσκευασίας είναι η χρησιμοποίηση ετοίμων </a:t>
            </a:r>
            <a:r>
              <a:rPr lang="el-GR" dirty="0" err="1"/>
              <a:t>σακουλών</a:t>
            </a:r>
            <a:r>
              <a:rPr lang="el-GR" dirty="0"/>
              <a:t>, τυπωμένων ή ατύπωτων, που θα κλείνουν με χειροκίνητο </a:t>
            </a:r>
            <a:r>
              <a:rPr lang="el-GR" dirty="0" err="1"/>
              <a:t>θερμοκολλητικό</a:t>
            </a:r>
            <a:r>
              <a:rPr lang="el-GR" dirty="0"/>
              <a:t>.</a:t>
            </a:r>
          </a:p>
        </p:txBody>
      </p:sp>
      <p:sp>
        <p:nvSpPr>
          <p:cNvPr id="4" name="Θέση ημερομηνίας 3">
            <a:extLst>
              <a:ext uri="{FF2B5EF4-FFF2-40B4-BE49-F238E27FC236}">
                <a16:creationId xmlns:a16="http://schemas.microsoft.com/office/drawing/2014/main" id="{4067B422-048E-94CC-47BA-5827B93B3A9B}"/>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7" name="TextBox 6">
            <a:extLst>
              <a:ext uri="{FF2B5EF4-FFF2-40B4-BE49-F238E27FC236}">
                <a16:creationId xmlns:a16="http://schemas.microsoft.com/office/drawing/2014/main" id="{C228EB40-ADFC-59DB-A529-64A556C455FB}"/>
              </a:ext>
            </a:extLst>
          </p:cNvPr>
          <p:cNvSpPr txBox="1"/>
          <p:nvPr/>
        </p:nvSpPr>
        <p:spPr>
          <a:xfrm>
            <a:off x="4137085" y="5925318"/>
            <a:ext cx="8054915" cy="369332"/>
          </a:xfrm>
          <a:prstGeom prst="rect">
            <a:avLst/>
          </a:prstGeom>
          <a:noFill/>
        </p:spPr>
        <p:txBody>
          <a:bodyPr wrap="square">
            <a:spAutoFit/>
          </a:bodyPr>
          <a:lstStyle/>
          <a:p>
            <a:r>
              <a:rPr lang="el-GR" dirty="0"/>
              <a:t>9. </a:t>
            </a:r>
            <a:r>
              <a:rPr lang="en-US" dirty="0"/>
              <a:t>https://kapelis.gr/protaseis/protaseis-psari/</a:t>
            </a:r>
            <a:endParaRPr lang="el-GR" dirty="0"/>
          </a:p>
        </p:txBody>
      </p:sp>
      <p:pic>
        <p:nvPicPr>
          <p:cNvPr id="5" name="Εικόνα 4">
            <a:extLst>
              <a:ext uri="{FF2B5EF4-FFF2-40B4-BE49-F238E27FC236}">
                <a16:creationId xmlns:a16="http://schemas.microsoft.com/office/drawing/2014/main" id="{32CD0032-1B02-6FEB-1966-D0E8236F537C}"/>
              </a:ext>
            </a:extLst>
          </p:cNvPr>
          <p:cNvPicPr>
            <a:picLocks noChangeAspect="1"/>
          </p:cNvPicPr>
          <p:nvPr/>
        </p:nvPicPr>
        <p:blipFill>
          <a:blip r:embed="rId2"/>
          <a:stretch>
            <a:fillRect/>
          </a:stretch>
        </p:blipFill>
        <p:spPr>
          <a:xfrm>
            <a:off x="6461638" y="2438966"/>
            <a:ext cx="5462489" cy="2914141"/>
          </a:xfrm>
          <a:prstGeom prst="rect">
            <a:avLst/>
          </a:prstGeom>
        </p:spPr>
      </p:pic>
    </p:spTree>
    <p:extLst>
      <p:ext uri="{BB962C8B-B14F-4D97-AF65-F5344CB8AC3E}">
        <p14:creationId xmlns:p14="http://schemas.microsoft.com/office/powerpoint/2010/main" val="306748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482C73-E0E9-F3A0-4D73-582ED7ED23AA}"/>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l-GR" sz="4300" dirty="0"/>
              <a:t>ΣΥΣΤΗΜΑΤΑ ΙΧΘΥΟΚΑΛΛΙΕΡΓΕΙΑΣ-ΙΧΘΥΟΚΛΩΒΟΙ</a:t>
            </a:r>
            <a:r>
              <a:rPr lang="el-GR" sz="4300" baseline="30000" dirty="0"/>
              <a:t>1</a:t>
            </a:r>
            <a:endParaRPr lang="el-GR" sz="4300" dirty="0"/>
          </a:p>
        </p:txBody>
      </p:sp>
      <p:sp>
        <p:nvSpPr>
          <p:cNvPr id="9" name="TextBox 8">
            <a:extLst>
              <a:ext uri="{FF2B5EF4-FFF2-40B4-BE49-F238E27FC236}">
                <a16:creationId xmlns:a16="http://schemas.microsoft.com/office/drawing/2014/main" id="{C0E1A1F5-3D88-E625-4030-D00AA78F02EF}"/>
              </a:ext>
            </a:extLst>
          </p:cNvPr>
          <p:cNvSpPr txBox="1"/>
          <p:nvPr/>
        </p:nvSpPr>
        <p:spPr>
          <a:xfrm>
            <a:off x="1097280" y="2120900"/>
            <a:ext cx="4639736" cy="3748193"/>
          </a:xfrm>
          <a:prstGeom prst="rect">
            <a:avLst/>
          </a:prstGeom>
        </p:spPr>
        <p:txBody>
          <a:bodyPr vert="horz" lIns="0" tIns="45720" rIns="0" bIns="45720" rtlCol="0">
            <a:normAutofit/>
          </a:bodyPr>
          <a:lstStyle/>
          <a:p>
            <a:pPr>
              <a:lnSpc>
                <a:spcPct val="90000"/>
              </a:lnSpc>
              <a:spcAft>
                <a:spcPts val="600"/>
              </a:spcAft>
              <a:buFont typeface="Calibri" panose="020F0502020204030204" pitchFamily="34" charset="0"/>
            </a:pPr>
            <a:r>
              <a:rPr lang="el-GR" sz="1600" b="1" u="sng">
                <a:solidFill>
                  <a:schemeClr val="tx1">
                    <a:lumMod val="75000"/>
                    <a:lumOff val="25000"/>
                  </a:schemeClr>
                </a:solidFill>
              </a:rPr>
              <a:t>ΚΥΚΛΙΚΟΙ ΠΛΑΣΤΙΚΟΙ ΙΧΘΥΟΚΛΩΒΟΙ</a:t>
            </a:r>
          </a:p>
          <a:p>
            <a:pPr>
              <a:lnSpc>
                <a:spcPct val="90000"/>
              </a:lnSpc>
              <a:spcAft>
                <a:spcPts val="600"/>
              </a:spcAft>
              <a:buFont typeface="Calibri" panose="020F0502020204030204" pitchFamily="34" charset="0"/>
            </a:pPr>
            <a:endParaRPr lang="el-GR" sz="1600">
              <a:solidFill>
                <a:schemeClr val="tx1">
                  <a:lumMod val="75000"/>
                  <a:lumOff val="25000"/>
                </a:schemeClr>
              </a:solidFill>
            </a:endParaRPr>
          </a:p>
          <a:p>
            <a:pPr>
              <a:lnSpc>
                <a:spcPct val="90000"/>
              </a:lnSpc>
              <a:spcAft>
                <a:spcPts val="600"/>
              </a:spcAft>
              <a:buFont typeface="Calibri" panose="020F0502020204030204" pitchFamily="34" charset="0"/>
            </a:pPr>
            <a:r>
              <a:rPr lang="el-GR" sz="1600">
                <a:solidFill>
                  <a:schemeClr val="tx1">
                    <a:lumMod val="75000"/>
                    <a:lumOff val="25000"/>
                  </a:schemeClr>
                </a:solidFill>
              </a:rPr>
              <a:t>​Κατασκευάζονται ιχθυοκλωβοί με κυκλικές διατομές από σωλήνες πολυαιθυλενίου HDPE (PE100), διαστάσεων από 40m μέχρι 120m.</a:t>
            </a:r>
          </a:p>
          <a:p>
            <a:pPr>
              <a:lnSpc>
                <a:spcPct val="90000"/>
              </a:lnSpc>
              <a:spcAft>
                <a:spcPts val="600"/>
              </a:spcAft>
              <a:buFont typeface="Calibri" panose="020F0502020204030204" pitchFamily="34" charset="0"/>
            </a:pPr>
            <a:endParaRPr lang="el-GR" sz="1600">
              <a:solidFill>
                <a:schemeClr val="tx1">
                  <a:lumMod val="75000"/>
                  <a:lumOff val="25000"/>
                </a:schemeClr>
              </a:solidFill>
            </a:endParaRPr>
          </a:p>
          <a:p>
            <a:pPr>
              <a:lnSpc>
                <a:spcPct val="90000"/>
              </a:lnSpc>
              <a:spcAft>
                <a:spcPts val="600"/>
              </a:spcAft>
              <a:buFont typeface="Calibri" panose="020F0502020204030204" pitchFamily="34" charset="0"/>
            </a:pPr>
            <a:r>
              <a:rPr lang="el-GR" sz="1600">
                <a:solidFill>
                  <a:schemeClr val="tx1">
                    <a:lumMod val="75000"/>
                    <a:lumOff val="25000"/>
                  </a:schemeClr>
                </a:solidFill>
              </a:rPr>
              <a:t>Οι ιχθυοκλωβοί με περίμετρο έως 60m κατασκευάζονται από σωλήνα  διαμέτρου 250mm ενώ από περίμετρο 60m μέχρι 120m κατασκευάζονται από σωλήνα διαμέτρου 315mm.</a:t>
            </a:r>
          </a:p>
          <a:p>
            <a:pPr>
              <a:lnSpc>
                <a:spcPct val="90000"/>
              </a:lnSpc>
              <a:spcAft>
                <a:spcPts val="600"/>
              </a:spcAft>
              <a:buFont typeface="Calibri" panose="020F0502020204030204" pitchFamily="34" charset="0"/>
            </a:pPr>
            <a:endParaRPr lang="el-GR" sz="1600">
              <a:solidFill>
                <a:schemeClr val="tx1">
                  <a:lumMod val="75000"/>
                  <a:lumOff val="25000"/>
                </a:schemeClr>
              </a:solidFill>
            </a:endParaRPr>
          </a:p>
          <a:p>
            <a:pPr>
              <a:lnSpc>
                <a:spcPct val="90000"/>
              </a:lnSpc>
              <a:spcAft>
                <a:spcPts val="600"/>
              </a:spcAft>
              <a:buFont typeface="Calibri" panose="020F0502020204030204" pitchFamily="34" charset="0"/>
            </a:pPr>
            <a:r>
              <a:rPr lang="el-GR" sz="1600">
                <a:solidFill>
                  <a:schemeClr val="tx1">
                    <a:lumMod val="75000"/>
                    <a:lumOff val="25000"/>
                  </a:schemeClr>
                </a:solidFill>
              </a:rPr>
              <a:t>Σωλήνες διαμέτρου 110mm τοποθετούνται ως κουπαστή αλλά και στο κάτω μέρος της κατασκευής εξασφαλίζοντας έτσι μεγαλύτερη αντοχή και ασφάλεια.</a:t>
            </a:r>
          </a:p>
        </p:txBody>
      </p:sp>
      <p:pic>
        <p:nvPicPr>
          <p:cNvPr id="12" name="Εικόνα 11">
            <a:extLst>
              <a:ext uri="{FF2B5EF4-FFF2-40B4-BE49-F238E27FC236}">
                <a16:creationId xmlns:a16="http://schemas.microsoft.com/office/drawing/2014/main" id="{8E7BFE9F-A0D6-C478-48FD-20D17AE30393}"/>
              </a:ext>
            </a:extLst>
          </p:cNvPr>
          <p:cNvPicPr>
            <a:picLocks noChangeAspect="1"/>
          </p:cNvPicPr>
          <p:nvPr/>
        </p:nvPicPr>
        <p:blipFill rotWithShape="1">
          <a:blip r:embed="rId2"/>
          <a:srcRect l="2873" r="4288"/>
          <a:stretch/>
        </p:blipFill>
        <p:spPr>
          <a:xfrm>
            <a:off x="6515944" y="2120900"/>
            <a:ext cx="4639736" cy="3748194"/>
          </a:xfrm>
          <a:prstGeom prst="rect">
            <a:avLst/>
          </a:prstGeom>
          <a:noFill/>
        </p:spPr>
      </p:pic>
      <p:sp>
        <p:nvSpPr>
          <p:cNvPr id="4" name="Θέση ημερομηνίας 3">
            <a:extLst>
              <a:ext uri="{FF2B5EF4-FFF2-40B4-BE49-F238E27FC236}">
                <a16:creationId xmlns:a16="http://schemas.microsoft.com/office/drawing/2014/main" id="{BFE9C900-F24A-66F2-BA34-2E7C5B60450E}"/>
              </a:ext>
            </a:extLst>
          </p:cNvPr>
          <p:cNvSpPr>
            <a:spLocks noGrp="1"/>
          </p:cNvSpPr>
          <p:nvPr>
            <p:ph type="dt" sz="half" idx="10"/>
          </p:nvPr>
        </p:nvSpPr>
        <p:spPr>
          <a:xfrm>
            <a:off x="8218426" y="6446838"/>
            <a:ext cx="2584850" cy="365125"/>
          </a:xfrm>
        </p:spPr>
        <p:txBody>
          <a:bodyPr vert="horz" lIns="91440" tIns="45720" rIns="91440" bIns="45720" rtlCol="0" anchor="ctr">
            <a:normAutofit/>
          </a:bodyPr>
          <a:lstStyle/>
          <a:p>
            <a:pPr>
              <a:spcAft>
                <a:spcPts val="600"/>
              </a:spcAft>
            </a:pPr>
            <a:fld id="{2D245FF9-7D03-49CA-B48F-5C3E6E4538BB}" type="datetime1">
              <a:rPr lang="el-GR" smtClean="0"/>
              <a:pPr>
                <a:spcAft>
                  <a:spcPts val="600"/>
                </a:spcAft>
              </a:pPr>
              <a:t>29/7/2023</a:t>
            </a:fld>
            <a:endParaRPr lang="en-US"/>
          </a:p>
        </p:txBody>
      </p:sp>
    </p:spTree>
    <p:extLst>
      <p:ext uri="{BB962C8B-B14F-4D97-AF65-F5344CB8AC3E}">
        <p14:creationId xmlns:p14="http://schemas.microsoft.com/office/powerpoint/2010/main" val="1945479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0C1AF6-6186-EFDB-8CA9-534B582D1CE2}"/>
              </a:ext>
            </a:extLst>
          </p:cNvPr>
          <p:cNvSpPr>
            <a:spLocks noGrp="1"/>
          </p:cNvSpPr>
          <p:nvPr>
            <p:ph type="title"/>
          </p:nvPr>
        </p:nvSpPr>
        <p:spPr/>
        <p:txBody>
          <a:bodyPr/>
          <a:lstStyle/>
          <a:p>
            <a:r>
              <a:rPr lang="el-GR" dirty="0"/>
              <a:t>Σύγχρονες λύσεις στη συσκευασία ιχθυρών και ψαριών</a:t>
            </a:r>
            <a:r>
              <a:rPr lang="en-US" baseline="30000" dirty="0"/>
              <a:t>9</a:t>
            </a:r>
            <a:endParaRPr lang="el-GR" dirty="0"/>
          </a:p>
        </p:txBody>
      </p:sp>
      <p:sp>
        <p:nvSpPr>
          <p:cNvPr id="3" name="Θέση περιεχομένου 2">
            <a:extLst>
              <a:ext uri="{FF2B5EF4-FFF2-40B4-BE49-F238E27FC236}">
                <a16:creationId xmlns:a16="http://schemas.microsoft.com/office/drawing/2014/main" id="{FC711BCC-610A-602E-1512-DFD57E184AF6}"/>
              </a:ext>
            </a:extLst>
          </p:cNvPr>
          <p:cNvSpPr>
            <a:spLocks noGrp="1"/>
          </p:cNvSpPr>
          <p:nvPr>
            <p:ph idx="1"/>
          </p:nvPr>
        </p:nvSpPr>
        <p:spPr>
          <a:xfrm>
            <a:off x="476178" y="2211653"/>
            <a:ext cx="5462489" cy="3760891"/>
          </a:xfrm>
        </p:spPr>
        <p:txBody>
          <a:bodyPr>
            <a:normAutofit/>
          </a:bodyPr>
          <a:lstStyle/>
          <a:p>
            <a:r>
              <a:rPr lang="el-GR" b="1" i="0" dirty="0">
                <a:solidFill>
                  <a:srgbClr val="000000"/>
                </a:solidFill>
                <a:effectLst/>
                <a:latin typeface="Ubuntu" panose="020B0504030602030204" pitchFamily="34" charset="0"/>
              </a:rPr>
              <a:t>Συσκευασία Συρρίκνωσης</a:t>
            </a:r>
            <a:endParaRPr lang="en-US" b="1" i="0" dirty="0">
              <a:solidFill>
                <a:srgbClr val="000000"/>
              </a:solidFill>
              <a:effectLst/>
              <a:latin typeface="Ubuntu" panose="020B0504030602030204" pitchFamily="34" charset="0"/>
            </a:endParaRPr>
          </a:p>
          <a:p>
            <a:pPr lvl="1">
              <a:buFont typeface="Wingdings" panose="05000000000000000000" pitchFamily="2" charset="2"/>
              <a:buChar char="q"/>
            </a:pPr>
            <a:r>
              <a:rPr lang="el-GR" dirty="0"/>
              <a:t>Η κατάψυξη από μόνη της διατηρεί επί μακρόν ένα ψάρι ή άλλα θαλασσινά. Ωστόσο για λόγους τυποποίησης, αποθήκευσης, μεταφοράς και για προστασία από επιμολύνσεις, τα κατεψυγμένα ψάρια μπορούν να συσκευαστούν σε φιλμ συρρίκνωσης χρησιμοποιώντας την αντίστοιχη ημιαυτόματη ή αυτόματη </a:t>
            </a:r>
            <a:r>
              <a:rPr lang="el-GR" dirty="0" err="1"/>
              <a:t>μηχανή.Παραλλαγή</a:t>
            </a:r>
            <a:r>
              <a:rPr lang="el-GR" dirty="0"/>
              <a:t> αυτού του τύπου συσκευασίας είναι η χρησιμοποίηση ετοίμων </a:t>
            </a:r>
            <a:r>
              <a:rPr lang="el-GR" dirty="0" err="1"/>
              <a:t>σακουλών</a:t>
            </a:r>
            <a:r>
              <a:rPr lang="el-GR" dirty="0"/>
              <a:t>, τυπωμένων ή ατύπωτων, που θα κλείνουν με χειροκίνητο </a:t>
            </a:r>
            <a:r>
              <a:rPr lang="el-GR" dirty="0" err="1"/>
              <a:t>θερμοκολλητικό</a:t>
            </a:r>
            <a:r>
              <a:rPr lang="el-GR" dirty="0"/>
              <a:t>.</a:t>
            </a:r>
          </a:p>
        </p:txBody>
      </p:sp>
      <p:sp>
        <p:nvSpPr>
          <p:cNvPr id="4" name="Θέση ημερομηνίας 3">
            <a:extLst>
              <a:ext uri="{FF2B5EF4-FFF2-40B4-BE49-F238E27FC236}">
                <a16:creationId xmlns:a16="http://schemas.microsoft.com/office/drawing/2014/main" id="{4067B422-048E-94CC-47BA-5827B93B3A9B}"/>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7" name="TextBox 6">
            <a:extLst>
              <a:ext uri="{FF2B5EF4-FFF2-40B4-BE49-F238E27FC236}">
                <a16:creationId xmlns:a16="http://schemas.microsoft.com/office/drawing/2014/main" id="{C228EB40-ADFC-59DB-A529-64A556C455FB}"/>
              </a:ext>
            </a:extLst>
          </p:cNvPr>
          <p:cNvSpPr txBox="1"/>
          <p:nvPr/>
        </p:nvSpPr>
        <p:spPr>
          <a:xfrm>
            <a:off x="4137085" y="5925318"/>
            <a:ext cx="8054915" cy="369332"/>
          </a:xfrm>
          <a:prstGeom prst="rect">
            <a:avLst/>
          </a:prstGeom>
          <a:noFill/>
        </p:spPr>
        <p:txBody>
          <a:bodyPr wrap="square">
            <a:spAutoFit/>
          </a:bodyPr>
          <a:lstStyle/>
          <a:p>
            <a:r>
              <a:rPr lang="en-US" dirty="0"/>
              <a:t>9</a:t>
            </a:r>
            <a:r>
              <a:rPr lang="el-GR" dirty="0"/>
              <a:t>. </a:t>
            </a:r>
            <a:r>
              <a:rPr lang="en-US" dirty="0"/>
              <a:t>https://kapelis.gr/protaseis/protaseis-psari/</a:t>
            </a:r>
            <a:endParaRPr lang="el-GR" dirty="0"/>
          </a:p>
        </p:txBody>
      </p:sp>
      <p:pic>
        <p:nvPicPr>
          <p:cNvPr id="5" name="Εικόνα 4">
            <a:extLst>
              <a:ext uri="{FF2B5EF4-FFF2-40B4-BE49-F238E27FC236}">
                <a16:creationId xmlns:a16="http://schemas.microsoft.com/office/drawing/2014/main" id="{32CD0032-1B02-6FEB-1966-D0E8236F537C}"/>
              </a:ext>
            </a:extLst>
          </p:cNvPr>
          <p:cNvPicPr>
            <a:picLocks noChangeAspect="1"/>
          </p:cNvPicPr>
          <p:nvPr/>
        </p:nvPicPr>
        <p:blipFill>
          <a:blip r:embed="rId2"/>
          <a:stretch>
            <a:fillRect/>
          </a:stretch>
        </p:blipFill>
        <p:spPr>
          <a:xfrm>
            <a:off x="6461638" y="2438966"/>
            <a:ext cx="5462489" cy="2914141"/>
          </a:xfrm>
          <a:prstGeom prst="rect">
            <a:avLst/>
          </a:prstGeom>
        </p:spPr>
      </p:pic>
    </p:spTree>
    <p:extLst>
      <p:ext uri="{BB962C8B-B14F-4D97-AF65-F5344CB8AC3E}">
        <p14:creationId xmlns:p14="http://schemas.microsoft.com/office/powerpoint/2010/main" val="2917916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0C1AF6-6186-EFDB-8CA9-534B582D1CE2}"/>
              </a:ext>
            </a:extLst>
          </p:cNvPr>
          <p:cNvSpPr>
            <a:spLocks noGrp="1"/>
          </p:cNvSpPr>
          <p:nvPr>
            <p:ph type="title"/>
          </p:nvPr>
        </p:nvSpPr>
        <p:spPr/>
        <p:txBody>
          <a:bodyPr/>
          <a:lstStyle/>
          <a:p>
            <a:r>
              <a:rPr lang="el-GR" dirty="0"/>
              <a:t>Σύγχρονες λύσεις στη συσκευασία ιχθυρών και ψαριών</a:t>
            </a:r>
            <a:r>
              <a:rPr lang="en-US" baseline="30000" dirty="0"/>
              <a:t>9</a:t>
            </a:r>
            <a:endParaRPr lang="el-GR" dirty="0"/>
          </a:p>
        </p:txBody>
      </p:sp>
      <p:sp>
        <p:nvSpPr>
          <p:cNvPr id="3" name="Θέση περιεχομένου 2">
            <a:extLst>
              <a:ext uri="{FF2B5EF4-FFF2-40B4-BE49-F238E27FC236}">
                <a16:creationId xmlns:a16="http://schemas.microsoft.com/office/drawing/2014/main" id="{FC711BCC-610A-602E-1512-DFD57E184AF6}"/>
              </a:ext>
            </a:extLst>
          </p:cNvPr>
          <p:cNvSpPr>
            <a:spLocks noGrp="1"/>
          </p:cNvSpPr>
          <p:nvPr>
            <p:ph idx="1"/>
          </p:nvPr>
        </p:nvSpPr>
        <p:spPr>
          <a:xfrm>
            <a:off x="476178" y="2211653"/>
            <a:ext cx="5462489" cy="3760891"/>
          </a:xfrm>
        </p:spPr>
        <p:txBody>
          <a:bodyPr>
            <a:normAutofit lnSpcReduction="10000"/>
          </a:bodyPr>
          <a:lstStyle/>
          <a:p>
            <a:r>
              <a:rPr lang="el-GR" b="1" i="0" dirty="0" err="1">
                <a:solidFill>
                  <a:srgbClr val="000000"/>
                </a:solidFill>
                <a:effectLst/>
                <a:latin typeface="Ubuntu" panose="020B0504030602030204" pitchFamily="34" charset="0"/>
              </a:rPr>
              <a:t>Ψηνόμενη</a:t>
            </a:r>
            <a:r>
              <a:rPr lang="el-GR" b="1" i="0" dirty="0">
                <a:solidFill>
                  <a:srgbClr val="000000"/>
                </a:solidFill>
                <a:effectLst/>
                <a:latin typeface="Ubuntu" panose="020B0504030602030204" pitchFamily="34" charset="0"/>
              </a:rPr>
              <a:t> Συσκευασία</a:t>
            </a:r>
            <a:endParaRPr lang="en-US" b="1" i="0" dirty="0">
              <a:solidFill>
                <a:srgbClr val="000000"/>
              </a:solidFill>
              <a:effectLst/>
              <a:latin typeface="Ubuntu" panose="020B0504030602030204" pitchFamily="34" charset="0"/>
            </a:endParaRPr>
          </a:p>
          <a:p>
            <a:pPr>
              <a:buFont typeface="Wingdings" panose="05000000000000000000" pitchFamily="2" charset="2"/>
              <a:buChar char="q"/>
            </a:pPr>
            <a:r>
              <a:rPr lang="el-GR" dirty="0"/>
              <a:t>Το φρέσκο ψάρι μπορεί να συσκευαστεί και σε σακούλες που μπαίνουν </a:t>
            </a:r>
            <a:r>
              <a:rPr lang="el-GR" dirty="0" err="1"/>
              <a:t>απ’ευθείας</a:t>
            </a:r>
            <a:r>
              <a:rPr lang="el-GR" dirty="0"/>
              <a:t> στο φούρνο! Χωρίς κάποια επεξεργασία ή μαριναρισμένα ή με προσθήκη άλλων συστατικών, δημιουργείται ένα έτοιμο γεύμα σε μια έτοιμη για ψήσιμο συσκευασία.</a:t>
            </a:r>
          </a:p>
          <a:p>
            <a:pPr>
              <a:buFont typeface="Wingdings" panose="05000000000000000000" pitchFamily="2" charset="2"/>
              <a:buChar char="q"/>
            </a:pPr>
            <a:r>
              <a:rPr lang="el-GR" dirty="0"/>
              <a:t>Διατίθεται ποικιλία τέτοιων </a:t>
            </a:r>
            <a:r>
              <a:rPr lang="el-GR" dirty="0" err="1"/>
              <a:t>σακουλών</a:t>
            </a:r>
            <a:r>
              <a:rPr lang="el-GR" dirty="0"/>
              <a:t> ανάλογα με το βάρος του ψαριού, την ύπαρξη σκληρών κόκκαλων, τη μέγιστη θερμοκρασία ψησίματος (220</a:t>
            </a:r>
            <a:r>
              <a:rPr lang="el-GR" baseline="30000" dirty="0"/>
              <a:t>ο</a:t>
            </a:r>
            <a:r>
              <a:rPr lang="el-GR" dirty="0"/>
              <a:t>C) ή τη χρήση σε μικροκύματα, οικιακό φούρνο, συσκευή </a:t>
            </a:r>
            <a:r>
              <a:rPr lang="el-GR" dirty="0" err="1"/>
              <a:t>sous</a:t>
            </a:r>
            <a:r>
              <a:rPr lang="el-GR" dirty="0"/>
              <a:t> </a:t>
            </a:r>
            <a:r>
              <a:rPr lang="el-GR" dirty="0" err="1"/>
              <a:t>vide</a:t>
            </a:r>
            <a:r>
              <a:rPr lang="el-GR" dirty="0"/>
              <a:t> ή ακόμα και σχάρα!</a:t>
            </a:r>
          </a:p>
        </p:txBody>
      </p:sp>
      <p:sp>
        <p:nvSpPr>
          <p:cNvPr id="4" name="Θέση ημερομηνίας 3">
            <a:extLst>
              <a:ext uri="{FF2B5EF4-FFF2-40B4-BE49-F238E27FC236}">
                <a16:creationId xmlns:a16="http://schemas.microsoft.com/office/drawing/2014/main" id="{4067B422-048E-94CC-47BA-5827B93B3A9B}"/>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7" name="TextBox 6">
            <a:extLst>
              <a:ext uri="{FF2B5EF4-FFF2-40B4-BE49-F238E27FC236}">
                <a16:creationId xmlns:a16="http://schemas.microsoft.com/office/drawing/2014/main" id="{C228EB40-ADFC-59DB-A529-64A556C455FB}"/>
              </a:ext>
            </a:extLst>
          </p:cNvPr>
          <p:cNvSpPr txBox="1"/>
          <p:nvPr/>
        </p:nvSpPr>
        <p:spPr>
          <a:xfrm>
            <a:off x="4137085" y="5925318"/>
            <a:ext cx="8054915" cy="369332"/>
          </a:xfrm>
          <a:prstGeom prst="rect">
            <a:avLst/>
          </a:prstGeom>
          <a:noFill/>
        </p:spPr>
        <p:txBody>
          <a:bodyPr wrap="square">
            <a:spAutoFit/>
          </a:bodyPr>
          <a:lstStyle/>
          <a:p>
            <a:r>
              <a:rPr lang="en-US" dirty="0"/>
              <a:t>9</a:t>
            </a:r>
            <a:r>
              <a:rPr lang="el-GR" dirty="0"/>
              <a:t>. </a:t>
            </a:r>
            <a:r>
              <a:rPr lang="en-US" dirty="0"/>
              <a:t>https://kapelis.gr/protaseis/protaseis-psari/</a:t>
            </a:r>
            <a:endParaRPr lang="el-GR" dirty="0"/>
          </a:p>
        </p:txBody>
      </p:sp>
      <p:pic>
        <p:nvPicPr>
          <p:cNvPr id="5" name="Εικόνα 4">
            <a:extLst>
              <a:ext uri="{FF2B5EF4-FFF2-40B4-BE49-F238E27FC236}">
                <a16:creationId xmlns:a16="http://schemas.microsoft.com/office/drawing/2014/main" id="{32CD0032-1B02-6FEB-1966-D0E8236F537C}"/>
              </a:ext>
            </a:extLst>
          </p:cNvPr>
          <p:cNvPicPr>
            <a:picLocks noChangeAspect="1"/>
          </p:cNvPicPr>
          <p:nvPr/>
        </p:nvPicPr>
        <p:blipFill>
          <a:blip r:embed="rId2"/>
          <a:stretch>
            <a:fillRect/>
          </a:stretch>
        </p:blipFill>
        <p:spPr>
          <a:xfrm>
            <a:off x="6461638" y="2438966"/>
            <a:ext cx="5462489" cy="2914141"/>
          </a:xfrm>
          <a:prstGeom prst="rect">
            <a:avLst/>
          </a:prstGeom>
        </p:spPr>
      </p:pic>
    </p:spTree>
    <p:extLst>
      <p:ext uri="{BB962C8B-B14F-4D97-AF65-F5344CB8AC3E}">
        <p14:creationId xmlns:p14="http://schemas.microsoft.com/office/powerpoint/2010/main" val="178127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0C1AF6-6186-EFDB-8CA9-534B582D1CE2}"/>
              </a:ext>
            </a:extLst>
          </p:cNvPr>
          <p:cNvSpPr>
            <a:spLocks noGrp="1"/>
          </p:cNvSpPr>
          <p:nvPr>
            <p:ph type="title"/>
          </p:nvPr>
        </p:nvSpPr>
        <p:spPr/>
        <p:txBody>
          <a:bodyPr/>
          <a:lstStyle/>
          <a:p>
            <a:r>
              <a:rPr lang="el-GR" dirty="0"/>
              <a:t>Σύγχρονες λύσεις στη συσκευασία ιχθυρών και ψαριών</a:t>
            </a:r>
            <a:r>
              <a:rPr lang="en-US" baseline="30000" dirty="0"/>
              <a:t>9</a:t>
            </a:r>
            <a:endParaRPr lang="el-GR" dirty="0"/>
          </a:p>
        </p:txBody>
      </p:sp>
      <p:sp>
        <p:nvSpPr>
          <p:cNvPr id="3" name="Θέση περιεχομένου 2">
            <a:extLst>
              <a:ext uri="{FF2B5EF4-FFF2-40B4-BE49-F238E27FC236}">
                <a16:creationId xmlns:a16="http://schemas.microsoft.com/office/drawing/2014/main" id="{FC711BCC-610A-602E-1512-DFD57E184AF6}"/>
              </a:ext>
            </a:extLst>
          </p:cNvPr>
          <p:cNvSpPr>
            <a:spLocks noGrp="1"/>
          </p:cNvSpPr>
          <p:nvPr>
            <p:ph idx="1"/>
          </p:nvPr>
        </p:nvSpPr>
        <p:spPr>
          <a:xfrm>
            <a:off x="476178" y="1948071"/>
            <a:ext cx="5139618" cy="4024474"/>
          </a:xfrm>
        </p:spPr>
        <p:txBody>
          <a:bodyPr>
            <a:normAutofit fontScale="62500" lnSpcReduction="20000"/>
          </a:bodyPr>
          <a:lstStyle/>
          <a:p>
            <a:r>
              <a:rPr lang="el-GR" sz="2900" b="1" u="sng" dirty="0"/>
              <a:t>Απλές Οικονομικές Απορροφητικές Σερβιέτες</a:t>
            </a:r>
          </a:p>
          <a:p>
            <a:r>
              <a:rPr lang="el-GR" sz="2300" dirty="0"/>
              <a:t>Ευρωπαϊκής κατασκευής, για την αποτελεσματική απορρόφηση των υγρών του προϊόντος, για καθαρή, ασφαλή και αποτελεσματική συσκευασία και μεταφορά ώστε να παρατείνεται η διάρκεια ζωής του προϊόντος.</a:t>
            </a:r>
          </a:p>
          <a:p>
            <a:pPr>
              <a:buFont typeface="Wingdings" panose="05000000000000000000" pitchFamily="2" charset="2"/>
              <a:buChar char="q"/>
            </a:pPr>
            <a:r>
              <a:rPr lang="el-GR" sz="2300" dirty="0"/>
              <a:t>Κατάλληλες για συσκευασία κρέατος, πουλερικών, </a:t>
            </a:r>
            <a:r>
              <a:rPr lang="el-GR" sz="2300" b="1" u="sng" dirty="0" err="1"/>
              <a:t>ψάριών</a:t>
            </a:r>
            <a:r>
              <a:rPr lang="el-GR" sz="2300" dirty="0"/>
              <a:t>, φρούτων και λαχανικών.</a:t>
            </a:r>
          </a:p>
          <a:p>
            <a:pPr>
              <a:buFont typeface="Wingdings" panose="05000000000000000000" pitchFamily="2" charset="2"/>
              <a:buChar char="q"/>
            </a:pPr>
            <a:r>
              <a:rPr lang="el-GR" sz="2300" dirty="0"/>
              <a:t>Μπορούν να χρησιμοποιηθούν με σκεύη, σακούλες κενού, </a:t>
            </a:r>
            <a:r>
              <a:rPr lang="el-GR" sz="2300" dirty="0" err="1"/>
              <a:t>θερμοκολούμενες</a:t>
            </a:r>
            <a:r>
              <a:rPr lang="el-GR" sz="2300" dirty="0"/>
              <a:t> σακούλες, καθώς και σε </a:t>
            </a:r>
            <a:r>
              <a:rPr lang="el-GR" sz="2300" dirty="0" err="1"/>
              <a:t>θερμοδιαμόρφωση</a:t>
            </a:r>
            <a:r>
              <a:rPr lang="el-GR" sz="2300" dirty="0"/>
              <a:t>.</a:t>
            </a:r>
          </a:p>
          <a:p>
            <a:pPr>
              <a:buFont typeface="Wingdings" panose="05000000000000000000" pitchFamily="2" charset="2"/>
              <a:buChar char="q"/>
            </a:pPr>
            <a:r>
              <a:rPr lang="el-GR" sz="2300" dirty="0"/>
              <a:t>Διατίθενται σε ποικιλία μεγεθών, επιπέδων απορροφητικότητας και χρωμάτων για να καλύψουν όλες τις εφαρμογές και τις ανάγκες της συσκευασίας.</a:t>
            </a:r>
          </a:p>
          <a:p>
            <a:pPr>
              <a:buFont typeface="Wingdings" panose="05000000000000000000" pitchFamily="2" charset="2"/>
              <a:buChar char="q"/>
            </a:pPr>
            <a:r>
              <a:rPr lang="el-GR" sz="2300" dirty="0"/>
              <a:t>Πάντοτε πιστοποιημένης </a:t>
            </a:r>
            <a:r>
              <a:rPr lang="el-GR" sz="2300" dirty="0" err="1"/>
              <a:t>καταλληλότητας</a:t>
            </a:r>
            <a:r>
              <a:rPr lang="el-GR" sz="2300" dirty="0"/>
              <a:t> για επαφή με τρόφιμα</a:t>
            </a:r>
            <a:r>
              <a:rPr lang="el-GR" dirty="0"/>
              <a:t>.</a:t>
            </a:r>
          </a:p>
          <a:p>
            <a:endParaRPr lang="el-GR" dirty="0"/>
          </a:p>
        </p:txBody>
      </p:sp>
      <p:sp>
        <p:nvSpPr>
          <p:cNvPr id="4" name="Θέση ημερομηνίας 3">
            <a:extLst>
              <a:ext uri="{FF2B5EF4-FFF2-40B4-BE49-F238E27FC236}">
                <a16:creationId xmlns:a16="http://schemas.microsoft.com/office/drawing/2014/main" id="{4067B422-048E-94CC-47BA-5827B93B3A9B}"/>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pic>
        <p:nvPicPr>
          <p:cNvPr id="5" name="Εικόνα 4">
            <a:extLst>
              <a:ext uri="{FF2B5EF4-FFF2-40B4-BE49-F238E27FC236}">
                <a16:creationId xmlns:a16="http://schemas.microsoft.com/office/drawing/2014/main" id="{CEC277B3-F4D7-E512-4F86-956F36FC22CC}"/>
              </a:ext>
            </a:extLst>
          </p:cNvPr>
          <p:cNvPicPr>
            <a:picLocks noChangeAspect="1"/>
          </p:cNvPicPr>
          <p:nvPr/>
        </p:nvPicPr>
        <p:blipFill rotWithShape="1">
          <a:blip r:embed="rId2"/>
          <a:srcRect l="24339" r="15802"/>
          <a:stretch/>
        </p:blipFill>
        <p:spPr>
          <a:xfrm>
            <a:off x="6029864" y="2692784"/>
            <a:ext cx="5400136" cy="2540000"/>
          </a:xfrm>
          <a:prstGeom prst="rect">
            <a:avLst/>
          </a:prstGeom>
        </p:spPr>
      </p:pic>
      <p:sp>
        <p:nvSpPr>
          <p:cNvPr id="7" name="TextBox 6">
            <a:extLst>
              <a:ext uri="{FF2B5EF4-FFF2-40B4-BE49-F238E27FC236}">
                <a16:creationId xmlns:a16="http://schemas.microsoft.com/office/drawing/2014/main" id="{C228EB40-ADFC-59DB-A529-64A556C455FB}"/>
              </a:ext>
            </a:extLst>
          </p:cNvPr>
          <p:cNvSpPr txBox="1"/>
          <p:nvPr/>
        </p:nvSpPr>
        <p:spPr>
          <a:xfrm>
            <a:off x="4137085" y="5925318"/>
            <a:ext cx="8054915" cy="369332"/>
          </a:xfrm>
          <a:prstGeom prst="rect">
            <a:avLst/>
          </a:prstGeom>
          <a:noFill/>
        </p:spPr>
        <p:txBody>
          <a:bodyPr wrap="square">
            <a:spAutoFit/>
          </a:bodyPr>
          <a:lstStyle/>
          <a:p>
            <a:r>
              <a:rPr lang="en-US" dirty="0"/>
              <a:t>9</a:t>
            </a:r>
            <a:r>
              <a:rPr lang="el-GR" dirty="0"/>
              <a:t>. </a:t>
            </a:r>
            <a:r>
              <a:rPr lang="en-US" dirty="0"/>
              <a:t>https://kapelis.gr/ylika_category/aples-aporrofitikes-servietes/</a:t>
            </a:r>
            <a:endParaRPr lang="el-GR" dirty="0"/>
          </a:p>
        </p:txBody>
      </p:sp>
    </p:spTree>
    <p:extLst>
      <p:ext uri="{BB962C8B-B14F-4D97-AF65-F5344CB8AC3E}">
        <p14:creationId xmlns:p14="http://schemas.microsoft.com/office/powerpoint/2010/main" val="7400821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0C1AF6-6186-EFDB-8CA9-534B582D1CE2}"/>
              </a:ext>
            </a:extLst>
          </p:cNvPr>
          <p:cNvSpPr>
            <a:spLocks noGrp="1"/>
          </p:cNvSpPr>
          <p:nvPr>
            <p:ph type="title"/>
          </p:nvPr>
        </p:nvSpPr>
        <p:spPr/>
        <p:txBody>
          <a:bodyPr/>
          <a:lstStyle/>
          <a:p>
            <a:r>
              <a:rPr lang="el-GR" dirty="0"/>
              <a:t>Σύγχρονες λύσεις στη συσκευασία ιχθυρών και ψαριών</a:t>
            </a:r>
            <a:r>
              <a:rPr lang="en-US" baseline="30000" dirty="0"/>
              <a:t>10</a:t>
            </a:r>
            <a:endParaRPr lang="el-GR" dirty="0"/>
          </a:p>
        </p:txBody>
      </p:sp>
      <p:sp>
        <p:nvSpPr>
          <p:cNvPr id="3" name="Θέση περιεχομένου 2">
            <a:extLst>
              <a:ext uri="{FF2B5EF4-FFF2-40B4-BE49-F238E27FC236}">
                <a16:creationId xmlns:a16="http://schemas.microsoft.com/office/drawing/2014/main" id="{FC711BCC-610A-602E-1512-DFD57E184AF6}"/>
              </a:ext>
            </a:extLst>
          </p:cNvPr>
          <p:cNvSpPr>
            <a:spLocks noGrp="1"/>
          </p:cNvSpPr>
          <p:nvPr>
            <p:ph idx="1"/>
          </p:nvPr>
        </p:nvSpPr>
        <p:spPr>
          <a:xfrm>
            <a:off x="476178" y="2211653"/>
            <a:ext cx="5139618" cy="3760891"/>
          </a:xfrm>
        </p:spPr>
        <p:txBody>
          <a:bodyPr>
            <a:normAutofit fontScale="77500" lnSpcReduction="20000"/>
          </a:bodyPr>
          <a:lstStyle/>
          <a:p>
            <a:r>
              <a:rPr lang="el-GR" sz="2300" b="1" u="sng" dirty="0"/>
              <a:t>Σακούλες Ψησίματος</a:t>
            </a:r>
          </a:p>
          <a:p>
            <a:r>
              <a:rPr lang="el-GR" dirty="0"/>
              <a:t>Ψηνόμενα Υλικά (Σακούλες-</a:t>
            </a:r>
            <a:r>
              <a:rPr lang="el-GR" dirty="0" err="1"/>
              <a:t>Films</a:t>
            </a:r>
            <a:r>
              <a:rPr lang="el-GR" dirty="0"/>
              <a:t>) με βάση το PEΤ </a:t>
            </a:r>
            <a:r>
              <a:rPr lang="el-GR" dirty="0" err="1"/>
              <a:t>Sira</a:t>
            </a:r>
            <a:r>
              <a:rPr lang="el-GR" dirty="0"/>
              <a:t>–</a:t>
            </a:r>
            <a:r>
              <a:rPr lang="el-GR" dirty="0" err="1"/>
              <a:t>Cook</a:t>
            </a:r>
            <a:r>
              <a:rPr lang="el-GR" dirty="0"/>
              <a:t>:</a:t>
            </a:r>
          </a:p>
          <a:p>
            <a:pPr>
              <a:buFont typeface="Wingdings" panose="05000000000000000000" pitchFamily="2" charset="2"/>
              <a:buChar char="q"/>
            </a:pPr>
            <a:r>
              <a:rPr lang="el-GR" dirty="0"/>
              <a:t>Σακούλες κατάλληλες για συμβατικό φούρνο με αέρα, επιτραπέζιο </a:t>
            </a:r>
            <a:r>
              <a:rPr lang="el-GR" dirty="0" err="1"/>
              <a:t>φουρνάκι</a:t>
            </a:r>
            <a:r>
              <a:rPr lang="el-GR" dirty="0"/>
              <a:t>, φούρνο μικροκυμάτων έως 200</a:t>
            </a:r>
            <a:r>
              <a:rPr lang="el-GR" baseline="30000" dirty="0"/>
              <a:t>ο</a:t>
            </a:r>
            <a:r>
              <a:rPr lang="el-GR" dirty="0"/>
              <a:t>C.</a:t>
            </a:r>
          </a:p>
          <a:p>
            <a:pPr>
              <a:buFont typeface="Wingdings" panose="05000000000000000000" pitchFamily="2" charset="2"/>
              <a:buChar char="q"/>
            </a:pPr>
            <a:r>
              <a:rPr lang="el-GR" dirty="0"/>
              <a:t>Κατάλληλες και για κατάψυξη.</a:t>
            </a:r>
          </a:p>
          <a:p>
            <a:pPr>
              <a:buFont typeface="Wingdings" panose="05000000000000000000" pitchFamily="2" charset="2"/>
              <a:buChar char="q"/>
            </a:pPr>
            <a:r>
              <a:rPr lang="el-GR" dirty="0"/>
              <a:t>Αυτόματη (ήπια) </a:t>
            </a:r>
            <a:r>
              <a:rPr lang="el-GR" dirty="0" err="1"/>
              <a:t>αποσυμπίεση</a:t>
            </a:r>
            <a:r>
              <a:rPr lang="el-GR" dirty="0"/>
              <a:t> κατά το μαγείρεμα.</a:t>
            </a:r>
          </a:p>
          <a:p>
            <a:pPr>
              <a:buFont typeface="Wingdings" panose="05000000000000000000" pitchFamily="2" charset="2"/>
              <a:buChar char="q"/>
            </a:pPr>
            <a:r>
              <a:rPr lang="el-GR" dirty="0"/>
              <a:t>Το φαγητό μαγειρεύεται απλά στο φούρνο ή στα μικροκύματα, από την κατάψυξη ή από θερμοκρασία δωματίου, με την ίδια συσκευασία. Διατηρούν τη νοστιμιά του κρέατος, χωρίς να μυρίζει όλο το σπίτι!</a:t>
            </a:r>
          </a:p>
          <a:p>
            <a:pPr>
              <a:buFont typeface="Wingdings" panose="05000000000000000000" pitchFamily="2" charset="2"/>
              <a:buChar char="q"/>
            </a:pPr>
            <a:r>
              <a:rPr lang="el-GR" dirty="0"/>
              <a:t>Κλείνουν με </a:t>
            </a:r>
            <a:r>
              <a:rPr lang="el-GR" dirty="0" err="1"/>
              <a:t>θερμοκόλληση</a:t>
            </a:r>
            <a:r>
              <a:rPr lang="el-GR" dirty="0"/>
              <a:t> ή με ενσωματωμένο αυτοκόλλητο.</a:t>
            </a:r>
          </a:p>
        </p:txBody>
      </p:sp>
      <p:sp>
        <p:nvSpPr>
          <p:cNvPr id="4" name="Θέση ημερομηνίας 3">
            <a:extLst>
              <a:ext uri="{FF2B5EF4-FFF2-40B4-BE49-F238E27FC236}">
                <a16:creationId xmlns:a16="http://schemas.microsoft.com/office/drawing/2014/main" id="{4067B422-048E-94CC-47BA-5827B93B3A9B}"/>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7" name="TextBox 6">
            <a:extLst>
              <a:ext uri="{FF2B5EF4-FFF2-40B4-BE49-F238E27FC236}">
                <a16:creationId xmlns:a16="http://schemas.microsoft.com/office/drawing/2014/main" id="{C228EB40-ADFC-59DB-A529-64A556C455FB}"/>
              </a:ext>
            </a:extLst>
          </p:cNvPr>
          <p:cNvSpPr txBox="1"/>
          <p:nvPr/>
        </p:nvSpPr>
        <p:spPr>
          <a:xfrm>
            <a:off x="4137085" y="5925318"/>
            <a:ext cx="8054915" cy="369332"/>
          </a:xfrm>
          <a:prstGeom prst="rect">
            <a:avLst/>
          </a:prstGeom>
          <a:noFill/>
        </p:spPr>
        <p:txBody>
          <a:bodyPr wrap="square">
            <a:spAutoFit/>
          </a:bodyPr>
          <a:lstStyle/>
          <a:p>
            <a:r>
              <a:rPr lang="en-US" dirty="0"/>
              <a:t>10</a:t>
            </a:r>
            <a:r>
              <a:rPr lang="el-GR" dirty="0"/>
              <a:t>. </a:t>
            </a:r>
            <a:r>
              <a:rPr lang="en-US" dirty="0"/>
              <a:t>https://kapelis.gr/ylika_category/aples-aporrofitikes-servietes/</a:t>
            </a:r>
            <a:endParaRPr lang="el-GR" dirty="0"/>
          </a:p>
        </p:txBody>
      </p:sp>
      <p:pic>
        <p:nvPicPr>
          <p:cNvPr id="6" name="Εικόνα 5">
            <a:extLst>
              <a:ext uri="{FF2B5EF4-FFF2-40B4-BE49-F238E27FC236}">
                <a16:creationId xmlns:a16="http://schemas.microsoft.com/office/drawing/2014/main" id="{C14F9C24-7D68-32FB-04DB-F580A4834E73}"/>
              </a:ext>
            </a:extLst>
          </p:cNvPr>
          <p:cNvPicPr>
            <a:picLocks noChangeAspect="1"/>
          </p:cNvPicPr>
          <p:nvPr/>
        </p:nvPicPr>
        <p:blipFill rotWithShape="1">
          <a:blip r:embed="rId2"/>
          <a:srcRect t="18433" b="11174"/>
          <a:stretch/>
        </p:blipFill>
        <p:spPr>
          <a:xfrm>
            <a:off x="6668219" y="2018073"/>
            <a:ext cx="4876800" cy="3432952"/>
          </a:xfrm>
          <a:prstGeom prst="rect">
            <a:avLst/>
          </a:prstGeom>
        </p:spPr>
      </p:pic>
    </p:spTree>
    <p:extLst>
      <p:ext uri="{BB962C8B-B14F-4D97-AF65-F5344CB8AC3E}">
        <p14:creationId xmlns:p14="http://schemas.microsoft.com/office/powerpoint/2010/main" val="27447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0C1AF6-6186-EFDB-8CA9-534B582D1CE2}"/>
              </a:ext>
            </a:extLst>
          </p:cNvPr>
          <p:cNvSpPr>
            <a:spLocks noGrp="1"/>
          </p:cNvSpPr>
          <p:nvPr>
            <p:ph type="title"/>
          </p:nvPr>
        </p:nvSpPr>
        <p:spPr/>
        <p:txBody>
          <a:bodyPr/>
          <a:lstStyle/>
          <a:p>
            <a:r>
              <a:rPr lang="el-GR" dirty="0"/>
              <a:t>Σύγχρονες λύσεις στη συσκευασία ιχθυρών και ψαριών</a:t>
            </a:r>
            <a:r>
              <a:rPr lang="en-US" baseline="30000" dirty="0"/>
              <a:t>3</a:t>
            </a:r>
            <a:endParaRPr lang="el-GR" dirty="0"/>
          </a:p>
        </p:txBody>
      </p:sp>
      <p:sp>
        <p:nvSpPr>
          <p:cNvPr id="3" name="Θέση περιεχομένου 2">
            <a:extLst>
              <a:ext uri="{FF2B5EF4-FFF2-40B4-BE49-F238E27FC236}">
                <a16:creationId xmlns:a16="http://schemas.microsoft.com/office/drawing/2014/main" id="{FC711BCC-610A-602E-1512-DFD57E184AF6}"/>
              </a:ext>
            </a:extLst>
          </p:cNvPr>
          <p:cNvSpPr>
            <a:spLocks noGrp="1"/>
          </p:cNvSpPr>
          <p:nvPr>
            <p:ph idx="1"/>
          </p:nvPr>
        </p:nvSpPr>
        <p:spPr>
          <a:xfrm>
            <a:off x="476178" y="2211653"/>
            <a:ext cx="5139618" cy="3760891"/>
          </a:xfrm>
        </p:spPr>
        <p:txBody>
          <a:bodyPr>
            <a:normAutofit fontScale="77500" lnSpcReduction="20000"/>
          </a:bodyPr>
          <a:lstStyle/>
          <a:p>
            <a:r>
              <a:rPr lang="el-GR" b="1" u="sng" dirty="0"/>
              <a:t>Σακούλες Ψησίματος</a:t>
            </a:r>
          </a:p>
          <a:p>
            <a:pPr>
              <a:buFont typeface="Wingdings" panose="05000000000000000000" pitchFamily="2" charset="2"/>
              <a:buChar char="q"/>
            </a:pPr>
            <a:r>
              <a:rPr lang="el-GR" dirty="0"/>
              <a:t>Δυνατότητα υψηλής ποιότητας εκτύπωσης της μίας πλευράς, με αντίσταση στις υψηλές θερμοκρασίες, κατά παραγγελία. Με επιλογή να φέρουν τυπωμένες οδηγίες ψησίματος.</a:t>
            </a:r>
          </a:p>
          <a:p>
            <a:pPr>
              <a:buFont typeface="Wingdings" panose="05000000000000000000" pitchFamily="2" charset="2"/>
              <a:buChar char="q"/>
            </a:pPr>
            <a:r>
              <a:rPr lang="el-GR" dirty="0"/>
              <a:t>Υλικό διαθέσιμο και υπό μορφή </a:t>
            </a:r>
            <a:r>
              <a:rPr lang="el-GR" dirty="0" err="1"/>
              <a:t>film</a:t>
            </a:r>
            <a:r>
              <a:rPr lang="el-GR" dirty="0"/>
              <a:t>:</a:t>
            </a:r>
          </a:p>
          <a:p>
            <a:pPr>
              <a:buFont typeface="Wingdings" panose="05000000000000000000" pitchFamily="2" charset="2"/>
              <a:buChar char="q"/>
            </a:pPr>
            <a:r>
              <a:rPr lang="el-GR" dirty="0"/>
              <a:t>Κατάλληλο για μηχανές </a:t>
            </a:r>
            <a:r>
              <a:rPr lang="el-GR" dirty="0" err="1"/>
              <a:t>Flowpack</a:t>
            </a:r>
            <a:r>
              <a:rPr lang="el-GR" dirty="0"/>
              <a:t> ή Κάθετες.</a:t>
            </a:r>
          </a:p>
          <a:p>
            <a:pPr>
              <a:buFont typeface="Wingdings" panose="05000000000000000000" pitchFamily="2" charset="2"/>
              <a:buChar char="q"/>
            </a:pPr>
            <a:r>
              <a:rPr lang="el-GR" dirty="0"/>
              <a:t>Στεγανό, χωρίς διαρροές ή απώλεια οσμών.</a:t>
            </a:r>
          </a:p>
          <a:p>
            <a:pPr>
              <a:buFont typeface="Wingdings" panose="05000000000000000000" pitchFamily="2" charset="2"/>
              <a:buChar char="q"/>
            </a:pPr>
            <a:r>
              <a:rPr lang="el-GR" dirty="0"/>
              <a:t>Διαθέσιμο σε διαφορετικά πλάτη και χρώματα.</a:t>
            </a:r>
          </a:p>
          <a:p>
            <a:pPr>
              <a:buFont typeface="Wingdings" panose="05000000000000000000" pitchFamily="2" charset="2"/>
              <a:buChar char="q"/>
            </a:pPr>
            <a:r>
              <a:rPr lang="el-GR" dirty="0"/>
              <a:t>Ατύπωτο ή τυπωμένο.</a:t>
            </a:r>
          </a:p>
          <a:p>
            <a:pPr>
              <a:buFont typeface="Wingdings" panose="05000000000000000000" pitchFamily="2" charset="2"/>
              <a:buChar char="q"/>
            </a:pPr>
            <a:r>
              <a:rPr lang="el-GR" dirty="0"/>
              <a:t>Διατίθεται και σε εκδόσεις με φραγή αερίων, για συσκευασία τροποποιημένης ατμόσφαιρας (MAP), έτοιμης για ψήσιμο.</a:t>
            </a:r>
          </a:p>
        </p:txBody>
      </p:sp>
      <p:sp>
        <p:nvSpPr>
          <p:cNvPr id="4" name="Θέση ημερομηνίας 3">
            <a:extLst>
              <a:ext uri="{FF2B5EF4-FFF2-40B4-BE49-F238E27FC236}">
                <a16:creationId xmlns:a16="http://schemas.microsoft.com/office/drawing/2014/main" id="{4067B422-048E-94CC-47BA-5827B93B3A9B}"/>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7" name="TextBox 6">
            <a:extLst>
              <a:ext uri="{FF2B5EF4-FFF2-40B4-BE49-F238E27FC236}">
                <a16:creationId xmlns:a16="http://schemas.microsoft.com/office/drawing/2014/main" id="{C228EB40-ADFC-59DB-A529-64A556C455FB}"/>
              </a:ext>
            </a:extLst>
          </p:cNvPr>
          <p:cNvSpPr txBox="1"/>
          <p:nvPr/>
        </p:nvSpPr>
        <p:spPr>
          <a:xfrm>
            <a:off x="4145713" y="5958356"/>
            <a:ext cx="7870884" cy="369332"/>
          </a:xfrm>
          <a:prstGeom prst="rect">
            <a:avLst/>
          </a:prstGeom>
          <a:noFill/>
        </p:spPr>
        <p:txBody>
          <a:bodyPr wrap="square">
            <a:spAutoFit/>
          </a:bodyPr>
          <a:lstStyle/>
          <a:p>
            <a:r>
              <a:rPr lang="en-US" dirty="0"/>
              <a:t>3</a:t>
            </a:r>
            <a:r>
              <a:rPr lang="el-GR" dirty="0"/>
              <a:t>. </a:t>
            </a:r>
            <a:r>
              <a:rPr lang="en-US" dirty="0"/>
              <a:t>https://kapelis.gr/ylika_category/ylika-syskevasias-sakoyles-psisimatos/</a:t>
            </a:r>
            <a:endParaRPr lang="el-GR" dirty="0"/>
          </a:p>
        </p:txBody>
      </p:sp>
      <p:pic>
        <p:nvPicPr>
          <p:cNvPr id="6" name="Εικόνα 5">
            <a:extLst>
              <a:ext uri="{FF2B5EF4-FFF2-40B4-BE49-F238E27FC236}">
                <a16:creationId xmlns:a16="http://schemas.microsoft.com/office/drawing/2014/main" id="{C14F9C24-7D68-32FB-04DB-F580A4834E73}"/>
              </a:ext>
            </a:extLst>
          </p:cNvPr>
          <p:cNvPicPr>
            <a:picLocks noChangeAspect="1"/>
          </p:cNvPicPr>
          <p:nvPr/>
        </p:nvPicPr>
        <p:blipFill rotWithShape="1">
          <a:blip r:embed="rId2"/>
          <a:srcRect t="18433" b="11174"/>
          <a:stretch/>
        </p:blipFill>
        <p:spPr>
          <a:xfrm>
            <a:off x="6668219" y="2018073"/>
            <a:ext cx="4876800" cy="3432952"/>
          </a:xfrm>
          <a:prstGeom prst="rect">
            <a:avLst/>
          </a:prstGeom>
        </p:spPr>
      </p:pic>
    </p:spTree>
    <p:extLst>
      <p:ext uri="{BB962C8B-B14F-4D97-AF65-F5344CB8AC3E}">
        <p14:creationId xmlns:p14="http://schemas.microsoft.com/office/powerpoint/2010/main" val="1391371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0C1AF6-6186-EFDB-8CA9-534B582D1CE2}"/>
              </a:ext>
            </a:extLst>
          </p:cNvPr>
          <p:cNvSpPr>
            <a:spLocks noGrp="1"/>
          </p:cNvSpPr>
          <p:nvPr>
            <p:ph type="title"/>
          </p:nvPr>
        </p:nvSpPr>
        <p:spPr/>
        <p:txBody>
          <a:bodyPr/>
          <a:lstStyle/>
          <a:p>
            <a:r>
              <a:rPr lang="el-GR" dirty="0"/>
              <a:t>Σύγχρονες λύσεις στη συσκευασία ιχθυρών και ψαριών</a:t>
            </a:r>
            <a:r>
              <a:rPr lang="en-US" baseline="30000" dirty="0"/>
              <a:t>10</a:t>
            </a:r>
            <a:endParaRPr lang="el-GR" dirty="0"/>
          </a:p>
        </p:txBody>
      </p:sp>
      <p:sp>
        <p:nvSpPr>
          <p:cNvPr id="3" name="Θέση περιεχομένου 2">
            <a:extLst>
              <a:ext uri="{FF2B5EF4-FFF2-40B4-BE49-F238E27FC236}">
                <a16:creationId xmlns:a16="http://schemas.microsoft.com/office/drawing/2014/main" id="{FC711BCC-610A-602E-1512-DFD57E184AF6}"/>
              </a:ext>
            </a:extLst>
          </p:cNvPr>
          <p:cNvSpPr>
            <a:spLocks noGrp="1"/>
          </p:cNvSpPr>
          <p:nvPr>
            <p:ph idx="1"/>
          </p:nvPr>
        </p:nvSpPr>
        <p:spPr>
          <a:xfrm>
            <a:off x="476178" y="2211653"/>
            <a:ext cx="5924622" cy="3760891"/>
          </a:xfrm>
        </p:spPr>
        <p:txBody>
          <a:bodyPr>
            <a:normAutofit fontScale="62500" lnSpcReduction="20000"/>
          </a:bodyPr>
          <a:lstStyle/>
          <a:p>
            <a:r>
              <a:rPr lang="el-GR" sz="2200" b="1" u="sng" dirty="0"/>
              <a:t>Σακούλες Ψησίματος</a:t>
            </a:r>
          </a:p>
          <a:p>
            <a:r>
              <a:rPr lang="el-GR" dirty="0"/>
              <a:t>Επιπλέον Δυνατότητες:</a:t>
            </a:r>
          </a:p>
          <a:p>
            <a:r>
              <a:rPr lang="el-GR" b="1" u="sng" dirty="0"/>
              <a:t>Με Αυτοκόλλητο</a:t>
            </a:r>
            <a:r>
              <a:rPr lang="el-GR" dirty="0"/>
              <a:t>:</a:t>
            </a:r>
          </a:p>
          <a:p>
            <a:r>
              <a:rPr lang="el-GR" dirty="0"/>
              <a:t>Για συμβατικό φούρνο με αέρα, επιτραπέζιο φούρνο, φούρνο μικροκυμάτων. Συνδυάζουν πρακτικότητα και απλότητα. Δεν υπάρχει ανάγκη επένδυσης σε πάγιο εξοπλισμό. Ιδανικές για επί τόπου συσκευασία στο κατάστημα.</a:t>
            </a:r>
          </a:p>
          <a:p>
            <a:r>
              <a:rPr lang="el-GR" b="1" u="sng" dirty="0"/>
              <a:t>Με Ειδικό Σημείο Εξαέρωσης:</a:t>
            </a:r>
          </a:p>
          <a:p>
            <a:r>
              <a:rPr lang="el-GR" dirty="0"/>
              <a:t>Το σημείο εξαέρωσης μπορεί να εφαρμοσθεί σε όποιο σημείο της συσκευασίας ο πελάτης επιθυμεί. Σχεδιασμένες για χρήση σε φούρνο ή στα μικροκύματα. Ποικιλία χρωμάτων διαθέσιμη, ανάλογα με τις απαιτήσεις του πελάτη.</a:t>
            </a:r>
          </a:p>
          <a:p>
            <a:r>
              <a:rPr lang="el-GR" b="1" u="sng" dirty="0"/>
              <a:t>Για εφαρμογή σε BBQ:</a:t>
            </a:r>
          </a:p>
          <a:p>
            <a:r>
              <a:rPr lang="el-GR" dirty="0"/>
              <a:t>Κατάλληλες για σχάρα. Υπάρχει η δυνατότητα καπνίσματος με αρωματικά βότανα.</a:t>
            </a:r>
          </a:p>
          <a:p>
            <a:r>
              <a:rPr lang="el-GR" b="1" u="sng" dirty="0" err="1"/>
              <a:t>Stand</a:t>
            </a:r>
            <a:r>
              <a:rPr lang="el-GR" b="1" u="sng" dirty="0"/>
              <a:t> </a:t>
            </a:r>
            <a:r>
              <a:rPr lang="el-GR" b="1" u="sng" dirty="0" err="1"/>
              <a:t>up</a:t>
            </a:r>
            <a:r>
              <a:rPr lang="el-GR" b="1" u="sng" dirty="0"/>
              <a:t> (Τύπου </a:t>
            </a:r>
            <a:r>
              <a:rPr lang="el-GR" b="1" u="sng" dirty="0" err="1"/>
              <a:t>Doypack</a:t>
            </a:r>
            <a:r>
              <a:rPr lang="el-GR" b="1" u="sng" dirty="0"/>
              <a:t>).</a:t>
            </a:r>
          </a:p>
        </p:txBody>
      </p:sp>
      <p:sp>
        <p:nvSpPr>
          <p:cNvPr id="4" name="Θέση ημερομηνίας 3">
            <a:extLst>
              <a:ext uri="{FF2B5EF4-FFF2-40B4-BE49-F238E27FC236}">
                <a16:creationId xmlns:a16="http://schemas.microsoft.com/office/drawing/2014/main" id="{4067B422-048E-94CC-47BA-5827B93B3A9B}"/>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7" name="TextBox 6">
            <a:extLst>
              <a:ext uri="{FF2B5EF4-FFF2-40B4-BE49-F238E27FC236}">
                <a16:creationId xmlns:a16="http://schemas.microsoft.com/office/drawing/2014/main" id="{C228EB40-ADFC-59DB-A529-64A556C455FB}"/>
              </a:ext>
            </a:extLst>
          </p:cNvPr>
          <p:cNvSpPr txBox="1"/>
          <p:nvPr/>
        </p:nvSpPr>
        <p:spPr>
          <a:xfrm>
            <a:off x="4145713" y="5958356"/>
            <a:ext cx="7870884" cy="369332"/>
          </a:xfrm>
          <a:prstGeom prst="rect">
            <a:avLst/>
          </a:prstGeom>
          <a:noFill/>
        </p:spPr>
        <p:txBody>
          <a:bodyPr wrap="square">
            <a:spAutoFit/>
          </a:bodyPr>
          <a:lstStyle/>
          <a:p>
            <a:r>
              <a:rPr lang="en-US" dirty="0"/>
              <a:t>10</a:t>
            </a:r>
            <a:r>
              <a:rPr lang="el-GR" dirty="0"/>
              <a:t>. </a:t>
            </a:r>
            <a:r>
              <a:rPr lang="en-US" dirty="0"/>
              <a:t>https://kapelis.gr/ylika_category/ylika-syskevasias-sakoyles-psisimatos//</a:t>
            </a:r>
            <a:endParaRPr lang="el-GR" dirty="0"/>
          </a:p>
        </p:txBody>
      </p:sp>
      <p:pic>
        <p:nvPicPr>
          <p:cNvPr id="6" name="Εικόνα 5">
            <a:extLst>
              <a:ext uri="{FF2B5EF4-FFF2-40B4-BE49-F238E27FC236}">
                <a16:creationId xmlns:a16="http://schemas.microsoft.com/office/drawing/2014/main" id="{C14F9C24-7D68-32FB-04DB-F580A4834E73}"/>
              </a:ext>
            </a:extLst>
          </p:cNvPr>
          <p:cNvPicPr>
            <a:picLocks noChangeAspect="1"/>
          </p:cNvPicPr>
          <p:nvPr/>
        </p:nvPicPr>
        <p:blipFill rotWithShape="1">
          <a:blip r:embed="rId2"/>
          <a:srcRect t="18433" b="11174"/>
          <a:stretch/>
        </p:blipFill>
        <p:spPr>
          <a:xfrm>
            <a:off x="6668219" y="2018073"/>
            <a:ext cx="4876800" cy="3432952"/>
          </a:xfrm>
          <a:prstGeom prst="rect">
            <a:avLst/>
          </a:prstGeom>
        </p:spPr>
      </p:pic>
    </p:spTree>
    <p:extLst>
      <p:ext uri="{BB962C8B-B14F-4D97-AF65-F5344CB8AC3E}">
        <p14:creationId xmlns:p14="http://schemas.microsoft.com/office/powerpoint/2010/main" val="5862176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0C1AF6-6186-EFDB-8CA9-534B582D1CE2}"/>
              </a:ext>
            </a:extLst>
          </p:cNvPr>
          <p:cNvSpPr>
            <a:spLocks noGrp="1"/>
          </p:cNvSpPr>
          <p:nvPr>
            <p:ph type="title"/>
          </p:nvPr>
        </p:nvSpPr>
        <p:spPr/>
        <p:txBody>
          <a:bodyPr/>
          <a:lstStyle/>
          <a:p>
            <a:r>
              <a:rPr lang="el-GR" dirty="0"/>
              <a:t>Σύγχρονες λύσεις στη συσκευασία ιχθυρών και ψαριών</a:t>
            </a:r>
            <a:r>
              <a:rPr lang="en-US" baseline="30000" dirty="0"/>
              <a:t>10</a:t>
            </a:r>
            <a:endParaRPr lang="el-GR" dirty="0"/>
          </a:p>
        </p:txBody>
      </p:sp>
      <p:sp>
        <p:nvSpPr>
          <p:cNvPr id="3" name="Θέση περιεχομένου 2">
            <a:extLst>
              <a:ext uri="{FF2B5EF4-FFF2-40B4-BE49-F238E27FC236}">
                <a16:creationId xmlns:a16="http://schemas.microsoft.com/office/drawing/2014/main" id="{FC711BCC-610A-602E-1512-DFD57E184AF6}"/>
              </a:ext>
            </a:extLst>
          </p:cNvPr>
          <p:cNvSpPr>
            <a:spLocks noGrp="1"/>
          </p:cNvSpPr>
          <p:nvPr>
            <p:ph idx="1"/>
          </p:nvPr>
        </p:nvSpPr>
        <p:spPr>
          <a:xfrm>
            <a:off x="476177" y="2211653"/>
            <a:ext cx="6036765" cy="3760891"/>
          </a:xfrm>
        </p:spPr>
        <p:txBody>
          <a:bodyPr>
            <a:normAutofit fontScale="62500" lnSpcReduction="20000"/>
          </a:bodyPr>
          <a:lstStyle/>
          <a:p>
            <a:r>
              <a:rPr lang="el-GR" sz="2200" b="1" u="sng" dirty="0"/>
              <a:t>Σακούλες Ψησίματος</a:t>
            </a:r>
          </a:p>
          <a:p>
            <a:r>
              <a:rPr lang="el-GR" dirty="0"/>
              <a:t>Ψηνόμενα (έως 2200C) Υλικά (Σακούλες, Film) με βάση το </a:t>
            </a:r>
            <a:r>
              <a:rPr lang="el-GR" dirty="0" err="1"/>
              <a:t>πολυαμίδιο</a:t>
            </a:r>
            <a:r>
              <a:rPr lang="el-GR" dirty="0"/>
              <a:t> </a:t>
            </a:r>
            <a:r>
              <a:rPr lang="el-GR" dirty="0" err="1"/>
              <a:t>Sira</a:t>
            </a:r>
            <a:r>
              <a:rPr lang="el-GR" dirty="0"/>
              <a:t>–</a:t>
            </a:r>
            <a:r>
              <a:rPr lang="el-GR" dirty="0" err="1"/>
              <a:t>Cook</a:t>
            </a:r>
            <a:r>
              <a:rPr lang="el-GR" dirty="0"/>
              <a:t> </a:t>
            </a:r>
            <a:r>
              <a:rPr lang="el-GR" dirty="0" err="1"/>
              <a:t>Siralon</a:t>
            </a:r>
            <a:r>
              <a:rPr lang="el-GR" dirty="0"/>
              <a:t>:</a:t>
            </a:r>
          </a:p>
          <a:p>
            <a:pPr>
              <a:buFont typeface="Wingdings" panose="05000000000000000000" pitchFamily="2" charset="2"/>
              <a:buChar char="v"/>
            </a:pPr>
            <a:r>
              <a:rPr lang="el-GR" dirty="0"/>
              <a:t>Σακούλες από υλικό ανθεκτικό σε λίπη και έλαια, εμποδίζουν την ανάδυση οσμών.</a:t>
            </a:r>
          </a:p>
          <a:p>
            <a:pPr>
              <a:buFont typeface="Wingdings" panose="05000000000000000000" pitchFamily="2" charset="2"/>
              <a:buChar char="v"/>
            </a:pPr>
            <a:r>
              <a:rPr lang="el-GR" dirty="0"/>
              <a:t>Για μεγαλύτερα, βαρύτερα, σκληρότερα προϊόντα.</a:t>
            </a:r>
          </a:p>
          <a:p>
            <a:pPr>
              <a:buFont typeface="Wingdings" panose="05000000000000000000" pitchFamily="2" charset="2"/>
              <a:buChar char="v"/>
            </a:pPr>
            <a:r>
              <a:rPr lang="el-GR" dirty="0"/>
              <a:t>Συσκευάστε, αποστείλετε, πουλήστε και μαγειρέψτε στην ίδια συσκευασία.</a:t>
            </a:r>
          </a:p>
          <a:p>
            <a:pPr>
              <a:buFont typeface="Wingdings" panose="05000000000000000000" pitchFamily="2" charset="2"/>
              <a:buChar char="v"/>
            </a:pPr>
            <a:r>
              <a:rPr lang="el-GR" dirty="0"/>
              <a:t>Διαθέσιμες σε τρεις τύπους (</a:t>
            </a:r>
            <a:r>
              <a:rPr lang="el-GR" dirty="0" err="1"/>
              <a:t>Siralon</a:t>
            </a:r>
            <a:r>
              <a:rPr lang="el-GR" dirty="0"/>
              <a:t> 10, </a:t>
            </a:r>
            <a:r>
              <a:rPr lang="el-GR" dirty="0" err="1"/>
              <a:t>Siralon</a:t>
            </a:r>
            <a:r>
              <a:rPr lang="el-GR" dirty="0"/>
              <a:t> 21, Siralon.12).</a:t>
            </a:r>
          </a:p>
          <a:p>
            <a:pPr>
              <a:buFont typeface="Wingdings" panose="05000000000000000000" pitchFamily="2" charset="2"/>
              <a:buChar char="v"/>
            </a:pPr>
            <a:r>
              <a:rPr lang="el-GR" dirty="0"/>
              <a:t>Υλικό διαθέσιμο και υπό μορφή </a:t>
            </a:r>
            <a:r>
              <a:rPr lang="el-GR" dirty="0" err="1"/>
              <a:t>film</a:t>
            </a:r>
            <a:r>
              <a:rPr lang="el-GR" dirty="0"/>
              <a:t> (εκτός του </a:t>
            </a:r>
            <a:r>
              <a:rPr lang="el-GR" dirty="0" err="1"/>
              <a:t>Siralon</a:t>
            </a:r>
            <a:r>
              <a:rPr lang="el-GR" dirty="0"/>
              <a:t> 12):</a:t>
            </a:r>
          </a:p>
          <a:p>
            <a:pPr>
              <a:buFont typeface="Wingdings" panose="05000000000000000000" pitchFamily="2" charset="2"/>
              <a:buChar char="v"/>
            </a:pPr>
            <a:r>
              <a:rPr lang="el-GR" dirty="0" err="1"/>
              <a:t>Nylon</a:t>
            </a:r>
            <a:r>
              <a:rPr lang="el-GR" dirty="0"/>
              <a:t> Φιλμ για μηχανές </a:t>
            </a:r>
            <a:r>
              <a:rPr lang="el-GR" dirty="0" err="1"/>
              <a:t>Flowpack</a:t>
            </a:r>
            <a:r>
              <a:rPr lang="el-GR" dirty="0"/>
              <a:t> ή Κάθετες.</a:t>
            </a:r>
          </a:p>
          <a:p>
            <a:pPr>
              <a:buFont typeface="Wingdings" panose="05000000000000000000" pitchFamily="2" charset="2"/>
              <a:buChar char="v"/>
            </a:pPr>
            <a:r>
              <a:rPr lang="el-GR" dirty="0"/>
              <a:t>Δυνατό/ ισχυρό, με γερές σφραγίσεις και με πολύ καλή στιλπνότητα.</a:t>
            </a:r>
          </a:p>
          <a:p>
            <a:pPr>
              <a:buFont typeface="Wingdings" panose="05000000000000000000" pitchFamily="2" charset="2"/>
              <a:buChar char="v"/>
            </a:pPr>
            <a:r>
              <a:rPr lang="el-GR" dirty="0"/>
              <a:t>Με καλή φραγή αερίων, κατάλληλο και για συσκευασία κενού (</a:t>
            </a:r>
            <a:r>
              <a:rPr lang="el-GR" dirty="0" err="1"/>
              <a:t>vacuum</a:t>
            </a:r>
            <a:r>
              <a:rPr lang="el-GR" dirty="0"/>
              <a:t>).</a:t>
            </a:r>
          </a:p>
          <a:p>
            <a:pPr>
              <a:buFont typeface="Wingdings" panose="05000000000000000000" pitchFamily="2" charset="2"/>
              <a:buChar char="v"/>
            </a:pPr>
            <a:r>
              <a:rPr lang="el-GR" dirty="0"/>
              <a:t>Δυνατή η εκτύπωση επί παραγγελία.</a:t>
            </a:r>
          </a:p>
        </p:txBody>
      </p:sp>
      <p:sp>
        <p:nvSpPr>
          <p:cNvPr id="4" name="Θέση ημερομηνίας 3">
            <a:extLst>
              <a:ext uri="{FF2B5EF4-FFF2-40B4-BE49-F238E27FC236}">
                <a16:creationId xmlns:a16="http://schemas.microsoft.com/office/drawing/2014/main" id="{4067B422-048E-94CC-47BA-5827B93B3A9B}"/>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7" name="TextBox 6">
            <a:extLst>
              <a:ext uri="{FF2B5EF4-FFF2-40B4-BE49-F238E27FC236}">
                <a16:creationId xmlns:a16="http://schemas.microsoft.com/office/drawing/2014/main" id="{C228EB40-ADFC-59DB-A529-64A556C455FB}"/>
              </a:ext>
            </a:extLst>
          </p:cNvPr>
          <p:cNvSpPr txBox="1"/>
          <p:nvPr/>
        </p:nvSpPr>
        <p:spPr>
          <a:xfrm>
            <a:off x="4145713" y="5958356"/>
            <a:ext cx="7870884" cy="369332"/>
          </a:xfrm>
          <a:prstGeom prst="rect">
            <a:avLst/>
          </a:prstGeom>
          <a:noFill/>
        </p:spPr>
        <p:txBody>
          <a:bodyPr wrap="square">
            <a:spAutoFit/>
          </a:bodyPr>
          <a:lstStyle/>
          <a:p>
            <a:r>
              <a:rPr lang="en-US" dirty="0"/>
              <a:t>10</a:t>
            </a:r>
            <a:r>
              <a:rPr lang="el-GR" dirty="0"/>
              <a:t>. </a:t>
            </a:r>
            <a:r>
              <a:rPr lang="en-US" dirty="0"/>
              <a:t>https://kapelis.gr/ylika_category/ylika-syskevasias-sakoyles-psisimatos/</a:t>
            </a:r>
            <a:endParaRPr lang="el-GR" dirty="0"/>
          </a:p>
        </p:txBody>
      </p:sp>
      <p:pic>
        <p:nvPicPr>
          <p:cNvPr id="6" name="Εικόνα 5">
            <a:extLst>
              <a:ext uri="{FF2B5EF4-FFF2-40B4-BE49-F238E27FC236}">
                <a16:creationId xmlns:a16="http://schemas.microsoft.com/office/drawing/2014/main" id="{C14F9C24-7D68-32FB-04DB-F580A4834E73}"/>
              </a:ext>
            </a:extLst>
          </p:cNvPr>
          <p:cNvPicPr>
            <a:picLocks noChangeAspect="1"/>
          </p:cNvPicPr>
          <p:nvPr/>
        </p:nvPicPr>
        <p:blipFill rotWithShape="1">
          <a:blip r:embed="rId2"/>
          <a:srcRect t="18433" b="11174"/>
          <a:stretch/>
        </p:blipFill>
        <p:spPr>
          <a:xfrm>
            <a:off x="6668219" y="2018073"/>
            <a:ext cx="4876800" cy="3432952"/>
          </a:xfrm>
          <a:prstGeom prst="rect">
            <a:avLst/>
          </a:prstGeom>
        </p:spPr>
      </p:pic>
    </p:spTree>
    <p:extLst>
      <p:ext uri="{BB962C8B-B14F-4D97-AF65-F5344CB8AC3E}">
        <p14:creationId xmlns:p14="http://schemas.microsoft.com/office/powerpoint/2010/main" val="2611341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0C1AF6-6186-EFDB-8CA9-534B582D1CE2}"/>
              </a:ext>
            </a:extLst>
          </p:cNvPr>
          <p:cNvSpPr>
            <a:spLocks noGrp="1"/>
          </p:cNvSpPr>
          <p:nvPr>
            <p:ph type="title"/>
          </p:nvPr>
        </p:nvSpPr>
        <p:spPr/>
        <p:txBody>
          <a:bodyPr/>
          <a:lstStyle/>
          <a:p>
            <a:r>
              <a:rPr lang="el-GR" dirty="0"/>
              <a:t>Σύγχρονες λύσεις στη συσκευασία ιχθυρών και ψαριών</a:t>
            </a:r>
            <a:r>
              <a:rPr lang="en-US" baseline="30000" dirty="0"/>
              <a:t>10</a:t>
            </a:r>
            <a:endParaRPr lang="el-GR" dirty="0"/>
          </a:p>
        </p:txBody>
      </p:sp>
      <p:sp>
        <p:nvSpPr>
          <p:cNvPr id="3" name="Θέση περιεχομένου 2">
            <a:extLst>
              <a:ext uri="{FF2B5EF4-FFF2-40B4-BE49-F238E27FC236}">
                <a16:creationId xmlns:a16="http://schemas.microsoft.com/office/drawing/2014/main" id="{FC711BCC-610A-602E-1512-DFD57E184AF6}"/>
              </a:ext>
            </a:extLst>
          </p:cNvPr>
          <p:cNvSpPr>
            <a:spLocks noGrp="1"/>
          </p:cNvSpPr>
          <p:nvPr>
            <p:ph idx="1"/>
          </p:nvPr>
        </p:nvSpPr>
        <p:spPr>
          <a:xfrm>
            <a:off x="476177" y="2018073"/>
            <a:ext cx="6407702" cy="3954471"/>
          </a:xfrm>
        </p:spPr>
        <p:txBody>
          <a:bodyPr>
            <a:normAutofit fontScale="62500" lnSpcReduction="20000"/>
          </a:bodyPr>
          <a:lstStyle/>
          <a:p>
            <a:r>
              <a:rPr lang="el-GR" sz="2200" b="1" u="sng" dirty="0"/>
              <a:t>Σακούλες Ψησίματος</a:t>
            </a:r>
          </a:p>
          <a:p>
            <a:r>
              <a:rPr lang="el-GR" b="1" i="1" dirty="0"/>
              <a:t>Ψηνόμενα (έως 2200C) Υλικά (Σακούλες, Film) με βάση το </a:t>
            </a:r>
            <a:r>
              <a:rPr lang="el-GR" b="1" i="1" dirty="0" err="1"/>
              <a:t>πολυαμίδιο</a:t>
            </a:r>
            <a:r>
              <a:rPr lang="el-GR" b="1" i="1" dirty="0"/>
              <a:t> </a:t>
            </a:r>
            <a:r>
              <a:rPr lang="el-GR" b="1" i="1" dirty="0" err="1"/>
              <a:t>Sira</a:t>
            </a:r>
            <a:r>
              <a:rPr lang="el-GR" b="1" i="1" dirty="0"/>
              <a:t>–</a:t>
            </a:r>
            <a:r>
              <a:rPr lang="el-GR" b="1" i="1" dirty="0" err="1"/>
              <a:t>Cook</a:t>
            </a:r>
            <a:r>
              <a:rPr lang="el-GR" b="1" i="1" dirty="0"/>
              <a:t> </a:t>
            </a:r>
            <a:r>
              <a:rPr lang="el-GR" b="1" i="1" dirty="0" err="1"/>
              <a:t>Siralon</a:t>
            </a:r>
            <a:r>
              <a:rPr lang="el-GR" dirty="0"/>
              <a:t>:</a:t>
            </a:r>
          </a:p>
          <a:p>
            <a:pPr>
              <a:buFont typeface="Wingdings" panose="05000000000000000000" pitchFamily="2" charset="2"/>
              <a:buChar char="v"/>
            </a:pPr>
            <a:r>
              <a:rPr lang="el-GR" sz="2200" dirty="0"/>
              <a:t>Σακούλες από υλικό ανθεκτικό σε λίπη και έλαια, εμποδίζουν την ανάδυση οσμών.</a:t>
            </a:r>
          </a:p>
          <a:p>
            <a:pPr>
              <a:buFont typeface="Wingdings" panose="05000000000000000000" pitchFamily="2" charset="2"/>
              <a:buChar char="v"/>
            </a:pPr>
            <a:r>
              <a:rPr lang="el-GR" sz="2200" dirty="0"/>
              <a:t>Για μεγαλύτερα, βαρύτερα, σκληρότερα προϊόντα.</a:t>
            </a:r>
          </a:p>
          <a:p>
            <a:pPr>
              <a:buFont typeface="Wingdings" panose="05000000000000000000" pitchFamily="2" charset="2"/>
              <a:buChar char="v"/>
            </a:pPr>
            <a:r>
              <a:rPr lang="el-GR" sz="2200" dirty="0"/>
              <a:t>Συσκευάστε, αποστείλετε, πουλήστε και μαγειρέψτε στην ίδια συσκευασία.</a:t>
            </a:r>
          </a:p>
          <a:p>
            <a:pPr>
              <a:buFont typeface="Wingdings" panose="05000000000000000000" pitchFamily="2" charset="2"/>
              <a:buChar char="v"/>
            </a:pPr>
            <a:r>
              <a:rPr lang="el-GR" sz="2200" dirty="0"/>
              <a:t>Διαθέσιμες σε τρεις τύπους (</a:t>
            </a:r>
            <a:r>
              <a:rPr lang="el-GR" sz="2200" dirty="0" err="1"/>
              <a:t>Siralon</a:t>
            </a:r>
            <a:r>
              <a:rPr lang="el-GR" sz="2200" dirty="0"/>
              <a:t> 10, </a:t>
            </a:r>
            <a:r>
              <a:rPr lang="el-GR" sz="2200" dirty="0" err="1"/>
              <a:t>Siralon</a:t>
            </a:r>
            <a:r>
              <a:rPr lang="el-GR" sz="2200" dirty="0"/>
              <a:t> 21, Siralon.12).</a:t>
            </a:r>
          </a:p>
          <a:p>
            <a:pPr>
              <a:buFont typeface="Wingdings" panose="05000000000000000000" pitchFamily="2" charset="2"/>
              <a:buChar char="v"/>
            </a:pPr>
            <a:r>
              <a:rPr lang="el-GR" sz="2200" dirty="0"/>
              <a:t>Υλικό διαθέσιμο και υπό μορφή </a:t>
            </a:r>
            <a:r>
              <a:rPr lang="el-GR" sz="2200" dirty="0" err="1"/>
              <a:t>film</a:t>
            </a:r>
            <a:r>
              <a:rPr lang="el-GR" sz="2200" dirty="0"/>
              <a:t> (εκτός του </a:t>
            </a:r>
            <a:r>
              <a:rPr lang="el-GR" sz="2200" dirty="0" err="1"/>
              <a:t>Siralon</a:t>
            </a:r>
            <a:r>
              <a:rPr lang="el-GR" sz="2200" dirty="0"/>
              <a:t> 12):</a:t>
            </a:r>
          </a:p>
          <a:p>
            <a:pPr>
              <a:buFont typeface="Wingdings" panose="05000000000000000000" pitchFamily="2" charset="2"/>
              <a:buChar char="v"/>
            </a:pPr>
            <a:r>
              <a:rPr lang="el-GR" sz="2200" dirty="0" err="1"/>
              <a:t>Nylon</a:t>
            </a:r>
            <a:r>
              <a:rPr lang="el-GR" sz="2200" dirty="0"/>
              <a:t> Φιλμ για μηχανές </a:t>
            </a:r>
            <a:r>
              <a:rPr lang="el-GR" sz="2200" dirty="0" err="1"/>
              <a:t>Flowpack</a:t>
            </a:r>
            <a:r>
              <a:rPr lang="el-GR" sz="2200" dirty="0"/>
              <a:t> ή Κάθετες.</a:t>
            </a:r>
          </a:p>
          <a:p>
            <a:pPr>
              <a:buFont typeface="Wingdings" panose="05000000000000000000" pitchFamily="2" charset="2"/>
              <a:buChar char="v"/>
            </a:pPr>
            <a:r>
              <a:rPr lang="el-GR" sz="2200" dirty="0"/>
              <a:t>Δυνατό/ ισχυρό, με γερές σφραγίσεις και με πολύ καλή στιλπνότητα.</a:t>
            </a:r>
          </a:p>
          <a:p>
            <a:pPr>
              <a:buFont typeface="Wingdings" panose="05000000000000000000" pitchFamily="2" charset="2"/>
              <a:buChar char="v"/>
            </a:pPr>
            <a:r>
              <a:rPr lang="el-GR" sz="2200" dirty="0"/>
              <a:t>Με καλή φραγή αερίων, κατάλληλο και για συσκευασία κενού (</a:t>
            </a:r>
            <a:r>
              <a:rPr lang="el-GR" sz="2200" dirty="0" err="1"/>
              <a:t>vacuum</a:t>
            </a:r>
            <a:r>
              <a:rPr lang="el-GR" sz="2200" dirty="0"/>
              <a:t>).</a:t>
            </a:r>
          </a:p>
          <a:p>
            <a:pPr>
              <a:buFont typeface="Wingdings" panose="05000000000000000000" pitchFamily="2" charset="2"/>
              <a:buChar char="v"/>
            </a:pPr>
            <a:r>
              <a:rPr lang="el-GR" sz="2200" dirty="0"/>
              <a:t>Δυνατή η εκτύπωση επί παραγγελία.</a:t>
            </a:r>
          </a:p>
        </p:txBody>
      </p:sp>
      <p:sp>
        <p:nvSpPr>
          <p:cNvPr id="4" name="Θέση ημερομηνίας 3">
            <a:extLst>
              <a:ext uri="{FF2B5EF4-FFF2-40B4-BE49-F238E27FC236}">
                <a16:creationId xmlns:a16="http://schemas.microsoft.com/office/drawing/2014/main" id="{4067B422-048E-94CC-47BA-5827B93B3A9B}"/>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7" name="TextBox 6">
            <a:extLst>
              <a:ext uri="{FF2B5EF4-FFF2-40B4-BE49-F238E27FC236}">
                <a16:creationId xmlns:a16="http://schemas.microsoft.com/office/drawing/2014/main" id="{C228EB40-ADFC-59DB-A529-64A556C455FB}"/>
              </a:ext>
            </a:extLst>
          </p:cNvPr>
          <p:cNvSpPr txBox="1"/>
          <p:nvPr/>
        </p:nvSpPr>
        <p:spPr>
          <a:xfrm>
            <a:off x="4145713" y="5958356"/>
            <a:ext cx="7870884" cy="369332"/>
          </a:xfrm>
          <a:prstGeom prst="rect">
            <a:avLst/>
          </a:prstGeom>
          <a:noFill/>
        </p:spPr>
        <p:txBody>
          <a:bodyPr wrap="square">
            <a:spAutoFit/>
          </a:bodyPr>
          <a:lstStyle/>
          <a:p>
            <a:r>
              <a:rPr lang="en-US" dirty="0"/>
              <a:t>10</a:t>
            </a:r>
            <a:r>
              <a:rPr lang="el-GR" dirty="0"/>
              <a:t>. </a:t>
            </a:r>
            <a:r>
              <a:rPr lang="en-US" dirty="0"/>
              <a:t>https://kapelis.gr/ylika_category/ylika-syskevasias-sakoyles-psisimatos/</a:t>
            </a:r>
            <a:endParaRPr lang="el-GR" dirty="0"/>
          </a:p>
        </p:txBody>
      </p:sp>
      <p:pic>
        <p:nvPicPr>
          <p:cNvPr id="6" name="Εικόνα 5">
            <a:extLst>
              <a:ext uri="{FF2B5EF4-FFF2-40B4-BE49-F238E27FC236}">
                <a16:creationId xmlns:a16="http://schemas.microsoft.com/office/drawing/2014/main" id="{C14F9C24-7D68-32FB-04DB-F580A4834E73}"/>
              </a:ext>
            </a:extLst>
          </p:cNvPr>
          <p:cNvPicPr>
            <a:picLocks noChangeAspect="1"/>
          </p:cNvPicPr>
          <p:nvPr/>
        </p:nvPicPr>
        <p:blipFill rotWithShape="1">
          <a:blip r:embed="rId2"/>
          <a:srcRect t="18433" b="11174"/>
          <a:stretch/>
        </p:blipFill>
        <p:spPr>
          <a:xfrm>
            <a:off x="6668219" y="2018073"/>
            <a:ext cx="4876800" cy="3432952"/>
          </a:xfrm>
          <a:prstGeom prst="rect">
            <a:avLst/>
          </a:prstGeom>
        </p:spPr>
      </p:pic>
    </p:spTree>
    <p:extLst>
      <p:ext uri="{BB962C8B-B14F-4D97-AF65-F5344CB8AC3E}">
        <p14:creationId xmlns:p14="http://schemas.microsoft.com/office/powerpoint/2010/main" val="1792484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0C1AF6-6186-EFDB-8CA9-534B582D1CE2}"/>
              </a:ext>
            </a:extLst>
          </p:cNvPr>
          <p:cNvSpPr>
            <a:spLocks noGrp="1"/>
          </p:cNvSpPr>
          <p:nvPr>
            <p:ph type="title"/>
          </p:nvPr>
        </p:nvSpPr>
        <p:spPr/>
        <p:txBody>
          <a:bodyPr/>
          <a:lstStyle/>
          <a:p>
            <a:r>
              <a:rPr lang="el-GR" dirty="0"/>
              <a:t>Σύγχρονες λύσεις στη συσκευασία ιχθυρών και ψαριών</a:t>
            </a:r>
            <a:r>
              <a:rPr lang="en-US" baseline="30000" dirty="0"/>
              <a:t>3</a:t>
            </a:r>
            <a:endParaRPr lang="el-GR" dirty="0"/>
          </a:p>
        </p:txBody>
      </p:sp>
      <p:sp>
        <p:nvSpPr>
          <p:cNvPr id="3" name="Θέση περιεχομένου 2">
            <a:extLst>
              <a:ext uri="{FF2B5EF4-FFF2-40B4-BE49-F238E27FC236}">
                <a16:creationId xmlns:a16="http://schemas.microsoft.com/office/drawing/2014/main" id="{FC711BCC-610A-602E-1512-DFD57E184AF6}"/>
              </a:ext>
            </a:extLst>
          </p:cNvPr>
          <p:cNvSpPr>
            <a:spLocks noGrp="1"/>
          </p:cNvSpPr>
          <p:nvPr>
            <p:ph idx="1"/>
          </p:nvPr>
        </p:nvSpPr>
        <p:spPr>
          <a:xfrm>
            <a:off x="476177" y="2211653"/>
            <a:ext cx="6036765" cy="3760891"/>
          </a:xfrm>
        </p:spPr>
        <p:txBody>
          <a:bodyPr>
            <a:normAutofit fontScale="92500" lnSpcReduction="10000"/>
          </a:bodyPr>
          <a:lstStyle/>
          <a:p>
            <a:r>
              <a:rPr lang="el-GR" sz="2200" b="1" u="sng" dirty="0"/>
              <a:t>Σακούλες Ψησίματος</a:t>
            </a:r>
          </a:p>
          <a:p>
            <a:r>
              <a:rPr lang="el-GR" b="1" i="1" dirty="0"/>
              <a:t>Σακούλα μαγειρέματος σε μικροκύματα, με Ξεχωριστά Τμήματα </a:t>
            </a:r>
            <a:r>
              <a:rPr lang="el-GR" b="1" i="1" dirty="0" err="1"/>
              <a:t>Sira</a:t>
            </a:r>
            <a:r>
              <a:rPr lang="el-GR" b="1" i="1" dirty="0"/>
              <a:t>–</a:t>
            </a:r>
            <a:r>
              <a:rPr lang="el-GR" b="1" i="1" dirty="0" err="1"/>
              <a:t>Cook</a:t>
            </a:r>
            <a:r>
              <a:rPr lang="el-GR" b="1" i="1" dirty="0"/>
              <a:t> Smart–</a:t>
            </a:r>
            <a:r>
              <a:rPr lang="el-GR" b="1" i="1" dirty="0" err="1"/>
              <a:t>Release:Σακούλες</a:t>
            </a:r>
            <a:r>
              <a:rPr lang="el-GR" b="1" i="1" dirty="0"/>
              <a:t> από υλικό ανθεκτικό σε λίπη και έλαια, εμποδίζουν την ανάδυση οσμών.</a:t>
            </a:r>
          </a:p>
          <a:p>
            <a:pPr>
              <a:buFont typeface="Wingdings" panose="05000000000000000000" pitchFamily="2" charset="2"/>
              <a:buChar char="v"/>
            </a:pPr>
            <a:r>
              <a:rPr lang="el-GR" dirty="0"/>
              <a:t>Από PET/PE, μόνο για μικροκύματα.</a:t>
            </a:r>
          </a:p>
          <a:p>
            <a:pPr>
              <a:buFont typeface="Wingdings" panose="05000000000000000000" pitchFamily="2" charset="2"/>
              <a:buChar char="v"/>
            </a:pPr>
            <a:r>
              <a:rPr lang="el-GR" dirty="0"/>
              <a:t>Δύο ή περισσότερα τμήματα. Ιδανικό για έτοιμα γεύματα.</a:t>
            </a:r>
          </a:p>
          <a:p>
            <a:pPr>
              <a:buFont typeface="Wingdings" panose="05000000000000000000" pitchFamily="2" charset="2"/>
              <a:buChar char="v"/>
            </a:pPr>
            <a:r>
              <a:rPr lang="el-GR" dirty="0"/>
              <a:t>Το φαγητό και η σάλτσα ή η </a:t>
            </a:r>
            <a:r>
              <a:rPr lang="el-GR" dirty="0" err="1"/>
              <a:t>μαρινάδα</a:t>
            </a:r>
            <a:r>
              <a:rPr lang="el-GR" dirty="0"/>
              <a:t> είναι σε ξεχωριστά διαμερίσματα. Μέσα στα </a:t>
            </a:r>
            <a:r>
              <a:rPr lang="el-GR" dirty="0" err="1"/>
              <a:t>μικροκύμματα</a:t>
            </a:r>
            <a:r>
              <a:rPr lang="el-GR" dirty="0"/>
              <a:t>, το χώρισμα ανοίγει με ελεγχόμενο τρόπο και τα επιμέρους συστατικά  (σάλτσα και κρέας/ πουλερικό) αναμιγνύονται</a:t>
            </a:r>
          </a:p>
        </p:txBody>
      </p:sp>
      <p:sp>
        <p:nvSpPr>
          <p:cNvPr id="4" name="Θέση ημερομηνίας 3">
            <a:extLst>
              <a:ext uri="{FF2B5EF4-FFF2-40B4-BE49-F238E27FC236}">
                <a16:creationId xmlns:a16="http://schemas.microsoft.com/office/drawing/2014/main" id="{4067B422-048E-94CC-47BA-5827B93B3A9B}"/>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7" name="TextBox 6">
            <a:extLst>
              <a:ext uri="{FF2B5EF4-FFF2-40B4-BE49-F238E27FC236}">
                <a16:creationId xmlns:a16="http://schemas.microsoft.com/office/drawing/2014/main" id="{C228EB40-ADFC-59DB-A529-64A556C455FB}"/>
              </a:ext>
            </a:extLst>
          </p:cNvPr>
          <p:cNvSpPr txBox="1"/>
          <p:nvPr/>
        </p:nvSpPr>
        <p:spPr>
          <a:xfrm>
            <a:off x="4145713" y="5958356"/>
            <a:ext cx="7870884" cy="369332"/>
          </a:xfrm>
          <a:prstGeom prst="rect">
            <a:avLst/>
          </a:prstGeom>
          <a:noFill/>
        </p:spPr>
        <p:txBody>
          <a:bodyPr wrap="square">
            <a:spAutoFit/>
          </a:bodyPr>
          <a:lstStyle/>
          <a:p>
            <a:r>
              <a:rPr lang="en-US" dirty="0"/>
              <a:t>3</a:t>
            </a:r>
            <a:r>
              <a:rPr lang="el-GR" dirty="0"/>
              <a:t>. </a:t>
            </a:r>
            <a:r>
              <a:rPr lang="en-US" dirty="0"/>
              <a:t>https://kapelis.gr/ylika_category/ylika-syskevasias-sakoyles-psisimatos/</a:t>
            </a:r>
            <a:endParaRPr lang="el-GR" dirty="0"/>
          </a:p>
        </p:txBody>
      </p:sp>
      <p:pic>
        <p:nvPicPr>
          <p:cNvPr id="6" name="Εικόνα 5">
            <a:extLst>
              <a:ext uri="{FF2B5EF4-FFF2-40B4-BE49-F238E27FC236}">
                <a16:creationId xmlns:a16="http://schemas.microsoft.com/office/drawing/2014/main" id="{C14F9C24-7D68-32FB-04DB-F580A4834E73}"/>
              </a:ext>
            </a:extLst>
          </p:cNvPr>
          <p:cNvPicPr>
            <a:picLocks noChangeAspect="1"/>
          </p:cNvPicPr>
          <p:nvPr/>
        </p:nvPicPr>
        <p:blipFill rotWithShape="1">
          <a:blip r:embed="rId2"/>
          <a:srcRect t="18433" b="11174"/>
          <a:stretch/>
        </p:blipFill>
        <p:spPr>
          <a:xfrm>
            <a:off x="6668219" y="2018073"/>
            <a:ext cx="4876800" cy="3432952"/>
          </a:xfrm>
          <a:prstGeom prst="rect">
            <a:avLst/>
          </a:prstGeom>
        </p:spPr>
      </p:pic>
    </p:spTree>
    <p:extLst>
      <p:ext uri="{BB962C8B-B14F-4D97-AF65-F5344CB8AC3E}">
        <p14:creationId xmlns:p14="http://schemas.microsoft.com/office/powerpoint/2010/main" val="29515650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0C1AF6-6186-EFDB-8CA9-534B582D1CE2}"/>
              </a:ext>
            </a:extLst>
          </p:cNvPr>
          <p:cNvSpPr>
            <a:spLocks noGrp="1"/>
          </p:cNvSpPr>
          <p:nvPr>
            <p:ph type="title"/>
          </p:nvPr>
        </p:nvSpPr>
        <p:spPr/>
        <p:txBody>
          <a:bodyPr/>
          <a:lstStyle/>
          <a:p>
            <a:r>
              <a:rPr lang="el-GR" dirty="0"/>
              <a:t>Σύγχρονες λύσεις στη συσκευασία ιχθυρών και ψαριών</a:t>
            </a:r>
            <a:r>
              <a:rPr lang="en-US" baseline="30000" dirty="0"/>
              <a:t>10</a:t>
            </a:r>
            <a:endParaRPr lang="el-GR" dirty="0"/>
          </a:p>
        </p:txBody>
      </p:sp>
      <p:sp>
        <p:nvSpPr>
          <p:cNvPr id="3" name="Θέση περιεχομένου 2">
            <a:extLst>
              <a:ext uri="{FF2B5EF4-FFF2-40B4-BE49-F238E27FC236}">
                <a16:creationId xmlns:a16="http://schemas.microsoft.com/office/drawing/2014/main" id="{FC711BCC-610A-602E-1512-DFD57E184AF6}"/>
              </a:ext>
            </a:extLst>
          </p:cNvPr>
          <p:cNvSpPr>
            <a:spLocks noGrp="1"/>
          </p:cNvSpPr>
          <p:nvPr>
            <p:ph idx="1"/>
          </p:nvPr>
        </p:nvSpPr>
        <p:spPr>
          <a:xfrm>
            <a:off x="476177" y="2211653"/>
            <a:ext cx="6036765" cy="3760891"/>
          </a:xfrm>
        </p:spPr>
        <p:txBody>
          <a:bodyPr>
            <a:normAutofit/>
          </a:bodyPr>
          <a:lstStyle/>
          <a:p>
            <a:r>
              <a:rPr lang="el-GR" sz="2200" b="1" u="sng" dirty="0"/>
              <a:t>Σακούλες </a:t>
            </a:r>
            <a:r>
              <a:rPr lang="en-US" sz="2200" b="1" u="sng" dirty="0"/>
              <a:t>Vacuum (</a:t>
            </a:r>
            <a:r>
              <a:rPr lang="el-GR" sz="2200" b="1" u="sng" dirty="0"/>
              <a:t>Κενού)</a:t>
            </a:r>
          </a:p>
          <a:p>
            <a:r>
              <a:rPr lang="el-GR" dirty="0"/>
              <a:t>Η συσκευασία Vacuum – κενού αέρος είναι η διαδικασία εξαγωγής αέρα γύρω από ένα προϊόν και στη συνέχεια η στεγανοποίηση της αδιαπέραστης συσκευασίας.  Προστατεύει το προϊόν από την οξείδωση, την αλλοίωση και τις επιμολύνσεις ενώ ταυτόχρονα μειώνει τον όγκο του. Χρησιμοποιείται στη συσκευασία τυριού, ψαριού ή κρέατος, ιατρικών προϊόντων και σε πολλές άλλες βιομηχανίες. Απαιτείται ένας θάλαμος κενού καθώς και οι αντίστοιχες σακούλες </a:t>
            </a:r>
            <a:r>
              <a:rPr lang="el-GR" dirty="0" err="1"/>
              <a:t>vacuum</a:t>
            </a:r>
            <a:r>
              <a:rPr lang="el-GR" dirty="0"/>
              <a:t> (Κενού).</a:t>
            </a:r>
          </a:p>
        </p:txBody>
      </p:sp>
      <p:sp>
        <p:nvSpPr>
          <p:cNvPr id="4" name="Θέση ημερομηνίας 3">
            <a:extLst>
              <a:ext uri="{FF2B5EF4-FFF2-40B4-BE49-F238E27FC236}">
                <a16:creationId xmlns:a16="http://schemas.microsoft.com/office/drawing/2014/main" id="{4067B422-048E-94CC-47BA-5827B93B3A9B}"/>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7" name="TextBox 6">
            <a:extLst>
              <a:ext uri="{FF2B5EF4-FFF2-40B4-BE49-F238E27FC236}">
                <a16:creationId xmlns:a16="http://schemas.microsoft.com/office/drawing/2014/main" id="{C228EB40-ADFC-59DB-A529-64A556C455FB}"/>
              </a:ext>
            </a:extLst>
          </p:cNvPr>
          <p:cNvSpPr txBox="1"/>
          <p:nvPr/>
        </p:nvSpPr>
        <p:spPr>
          <a:xfrm>
            <a:off x="4145713" y="5958356"/>
            <a:ext cx="7870884" cy="369332"/>
          </a:xfrm>
          <a:prstGeom prst="rect">
            <a:avLst/>
          </a:prstGeom>
          <a:noFill/>
        </p:spPr>
        <p:txBody>
          <a:bodyPr wrap="square">
            <a:spAutoFit/>
          </a:bodyPr>
          <a:lstStyle/>
          <a:p>
            <a:r>
              <a:rPr lang="en-US" dirty="0"/>
              <a:t>10</a:t>
            </a:r>
            <a:r>
              <a:rPr lang="el-GR" dirty="0"/>
              <a:t>. </a:t>
            </a:r>
            <a:r>
              <a:rPr lang="en-US" dirty="0"/>
              <a:t>https://kapelis.gr/ylika_category/ylika-syskevasias-sakoyles-psisimatos/</a:t>
            </a:r>
            <a:endParaRPr lang="el-GR" dirty="0"/>
          </a:p>
        </p:txBody>
      </p:sp>
      <p:pic>
        <p:nvPicPr>
          <p:cNvPr id="8" name="Εικόνα 7">
            <a:extLst>
              <a:ext uri="{FF2B5EF4-FFF2-40B4-BE49-F238E27FC236}">
                <a16:creationId xmlns:a16="http://schemas.microsoft.com/office/drawing/2014/main" id="{EAF22BC5-1494-A210-9B72-FD899808E099}"/>
              </a:ext>
            </a:extLst>
          </p:cNvPr>
          <p:cNvPicPr>
            <a:picLocks noChangeAspect="1"/>
          </p:cNvPicPr>
          <p:nvPr/>
        </p:nvPicPr>
        <p:blipFill>
          <a:blip r:embed="rId2"/>
          <a:stretch>
            <a:fillRect/>
          </a:stretch>
        </p:blipFill>
        <p:spPr>
          <a:xfrm>
            <a:off x="7253466" y="2438936"/>
            <a:ext cx="4029885" cy="2681705"/>
          </a:xfrm>
          <a:prstGeom prst="rect">
            <a:avLst/>
          </a:prstGeom>
        </p:spPr>
      </p:pic>
    </p:spTree>
    <p:extLst>
      <p:ext uri="{BB962C8B-B14F-4D97-AF65-F5344CB8AC3E}">
        <p14:creationId xmlns:p14="http://schemas.microsoft.com/office/powerpoint/2010/main" val="166230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482C73-E0E9-F3A0-4D73-582ED7ED23AA}"/>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l-GR" sz="4300" dirty="0"/>
              <a:t>ΣΥΣΤΗΜΑΤΑ ΙΧΘΥΟΚΑΛΛΙΕΡΓΕΙΑΣ-ΙΧΘΥΟΚΛΩΒΟΙ</a:t>
            </a:r>
            <a:r>
              <a:rPr lang="el-GR" sz="4300" baseline="30000" dirty="0"/>
              <a:t>1</a:t>
            </a:r>
            <a:endParaRPr lang="el-GR" sz="4300" dirty="0"/>
          </a:p>
        </p:txBody>
      </p:sp>
      <p:sp>
        <p:nvSpPr>
          <p:cNvPr id="9" name="TextBox 8">
            <a:extLst>
              <a:ext uri="{FF2B5EF4-FFF2-40B4-BE49-F238E27FC236}">
                <a16:creationId xmlns:a16="http://schemas.microsoft.com/office/drawing/2014/main" id="{C0E1A1F5-3D88-E625-4030-D00AA78F02EF}"/>
              </a:ext>
            </a:extLst>
          </p:cNvPr>
          <p:cNvSpPr txBox="1"/>
          <p:nvPr/>
        </p:nvSpPr>
        <p:spPr>
          <a:xfrm>
            <a:off x="1097280" y="2120900"/>
            <a:ext cx="4639736" cy="3748193"/>
          </a:xfrm>
          <a:prstGeom prst="rect">
            <a:avLst/>
          </a:prstGeom>
        </p:spPr>
        <p:txBody>
          <a:bodyPr vert="horz" lIns="0" tIns="45720" rIns="0" bIns="45720" rtlCol="0">
            <a:normAutofit/>
          </a:bodyPr>
          <a:lstStyle/>
          <a:p>
            <a:pPr>
              <a:lnSpc>
                <a:spcPct val="90000"/>
              </a:lnSpc>
              <a:spcAft>
                <a:spcPts val="600"/>
              </a:spcAft>
              <a:buFont typeface="Calibri" panose="020F0502020204030204" pitchFamily="34" charset="0"/>
            </a:pPr>
            <a:r>
              <a:rPr lang="el-GR" sz="1300" b="1" u="sng">
                <a:solidFill>
                  <a:schemeClr val="tx1">
                    <a:lumMod val="75000"/>
                    <a:lumOff val="25000"/>
                  </a:schemeClr>
                </a:solidFill>
              </a:rPr>
              <a:t>ΤΕΤΡΑΓΩΝΟΙ &amp; ΟΡΘΟΓΩΝΙΟΙ ΠΛΑΣΤΙΚΟΙ ΙΧΘΥΟΚΛΩΒΟΙ</a:t>
            </a:r>
          </a:p>
          <a:p>
            <a:pPr>
              <a:lnSpc>
                <a:spcPct val="90000"/>
              </a:lnSpc>
              <a:spcAft>
                <a:spcPts val="600"/>
              </a:spcAft>
              <a:buFont typeface="Calibri" panose="020F0502020204030204" pitchFamily="34" charset="0"/>
            </a:pPr>
            <a:endParaRPr lang="el-GR" sz="1300" b="1" u="sng">
              <a:solidFill>
                <a:schemeClr val="tx1">
                  <a:lumMod val="75000"/>
                  <a:lumOff val="25000"/>
                </a:schemeClr>
              </a:solidFill>
            </a:endParaRPr>
          </a:p>
          <a:p>
            <a:pPr>
              <a:lnSpc>
                <a:spcPct val="90000"/>
              </a:lnSpc>
              <a:spcAft>
                <a:spcPts val="600"/>
              </a:spcAft>
              <a:buFont typeface="Calibri" panose="020F0502020204030204" pitchFamily="34" charset="0"/>
            </a:pPr>
            <a:r>
              <a:rPr lang="el-GR" sz="1300">
                <a:solidFill>
                  <a:schemeClr val="tx1">
                    <a:lumMod val="75000"/>
                    <a:lumOff val="25000"/>
                  </a:schemeClr>
                </a:solidFill>
              </a:rPr>
              <a:t>Κατασκευάζονται ιχθυοκλωβοί τετράγωνοι, με περίμετρο από 5x5 m μέχρι 15x15 m &amp; ορθογώνιοι με περίμετρο  6x12 m και 7x15 m.</a:t>
            </a:r>
          </a:p>
          <a:p>
            <a:pPr>
              <a:lnSpc>
                <a:spcPct val="90000"/>
              </a:lnSpc>
              <a:spcAft>
                <a:spcPts val="600"/>
              </a:spcAft>
              <a:buFont typeface="Calibri" panose="020F0502020204030204" pitchFamily="34" charset="0"/>
            </a:pPr>
            <a:endParaRPr lang="el-GR" sz="1300">
              <a:solidFill>
                <a:schemeClr val="tx1">
                  <a:lumMod val="75000"/>
                  <a:lumOff val="25000"/>
                </a:schemeClr>
              </a:solidFill>
            </a:endParaRPr>
          </a:p>
          <a:p>
            <a:pPr>
              <a:lnSpc>
                <a:spcPct val="90000"/>
              </a:lnSpc>
              <a:spcAft>
                <a:spcPts val="600"/>
              </a:spcAft>
              <a:buFont typeface="Calibri" panose="020F0502020204030204" pitchFamily="34" charset="0"/>
            </a:pPr>
            <a:r>
              <a:rPr lang="el-GR" sz="1300">
                <a:solidFill>
                  <a:schemeClr val="tx1">
                    <a:lumMod val="75000"/>
                    <a:lumOff val="25000"/>
                  </a:schemeClr>
                </a:solidFill>
              </a:rPr>
              <a:t>Χρησιμοποιούνται σωλήνες ΡΕ διαμέτρου 250 mm και 315 mm, ανάλογα με τις απαιτήσεις των πελατών και τις ιδιαίτερες συνθήκες της περιοχής εγκατάστασης του ιχθυοκλωβού και σωλήνες διαμέτρου 110 mm για κουπαστή και στο κάτω μέρος του ιχθυοκλωβού.</a:t>
            </a:r>
          </a:p>
          <a:p>
            <a:pPr>
              <a:lnSpc>
                <a:spcPct val="90000"/>
              </a:lnSpc>
              <a:spcAft>
                <a:spcPts val="600"/>
              </a:spcAft>
              <a:buFont typeface="Calibri" panose="020F0502020204030204" pitchFamily="34" charset="0"/>
            </a:pPr>
            <a:endParaRPr lang="el-GR" sz="1300">
              <a:solidFill>
                <a:schemeClr val="tx1">
                  <a:lumMod val="75000"/>
                  <a:lumOff val="25000"/>
                </a:schemeClr>
              </a:solidFill>
            </a:endParaRPr>
          </a:p>
          <a:p>
            <a:pPr>
              <a:lnSpc>
                <a:spcPct val="90000"/>
              </a:lnSpc>
              <a:spcAft>
                <a:spcPts val="600"/>
              </a:spcAft>
              <a:buFont typeface="Calibri" panose="020F0502020204030204" pitchFamily="34" charset="0"/>
            </a:pPr>
            <a:r>
              <a:rPr lang="el-GR" sz="1300">
                <a:solidFill>
                  <a:schemeClr val="tx1">
                    <a:lumMod val="75000"/>
                    <a:lumOff val="25000"/>
                  </a:schemeClr>
                </a:solidFill>
              </a:rPr>
              <a:t>Η χρήση σωλήνων 110mm εκτός από μεγαλύτερη ασφάλεια και αντοχή, εφόσον ζητηθεί χρησιμοποιούνται και για την στήριξη του πατώματος από εμποτισμένη ξυλεία για την αποτελεσματικότερη διαχείριση του ιχθυοκλωβού.</a:t>
            </a:r>
          </a:p>
        </p:txBody>
      </p:sp>
      <p:pic>
        <p:nvPicPr>
          <p:cNvPr id="3" name="Εικόνα 2">
            <a:extLst>
              <a:ext uri="{FF2B5EF4-FFF2-40B4-BE49-F238E27FC236}">
                <a16:creationId xmlns:a16="http://schemas.microsoft.com/office/drawing/2014/main" id="{3E38317D-2C9E-0D70-0140-28110DAE1A1A}"/>
              </a:ext>
            </a:extLst>
          </p:cNvPr>
          <p:cNvPicPr>
            <a:picLocks noChangeAspect="1"/>
          </p:cNvPicPr>
          <p:nvPr/>
        </p:nvPicPr>
        <p:blipFill>
          <a:blip r:embed="rId2"/>
          <a:stretch>
            <a:fillRect/>
          </a:stretch>
        </p:blipFill>
        <p:spPr>
          <a:xfrm>
            <a:off x="6515944" y="2255096"/>
            <a:ext cx="4639736" cy="3479802"/>
          </a:xfrm>
          <a:prstGeom prst="rect">
            <a:avLst/>
          </a:prstGeom>
          <a:noFill/>
        </p:spPr>
      </p:pic>
      <p:sp>
        <p:nvSpPr>
          <p:cNvPr id="4" name="Θέση ημερομηνίας 3">
            <a:extLst>
              <a:ext uri="{FF2B5EF4-FFF2-40B4-BE49-F238E27FC236}">
                <a16:creationId xmlns:a16="http://schemas.microsoft.com/office/drawing/2014/main" id="{BFE9C900-F24A-66F2-BA34-2E7C5B60450E}"/>
              </a:ext>
            </a:extLst>
          </p:cNvPr>
          <p:cNvSpPr>
            <a:spLocks noGrp="1"/>
          </p:cNvSpPr>
          <p:nvPr>
            <p:ph type="dt" sz="half" idx="10"/>
          </p:nvPr>
        </p:nvSpPr>
        <p:spPr>
          <a:xfrm>
            <a:off x="8218426" y="6446838"/>
            <a:ext cx="2584850" cy="365125"/>
          </a:xfrm>
        </p:spPr>
        <p:txBody>
          <a:bodyPr vert="horz" lIns="91440" tIns="45720" rIns="91440" bIns="45720" rtlCol="0" anchor="ctr">
            <a:normAutofit/>
          </a:bodyPr>
          <a:lstStyle/>
          <a:p>
            <a:pPr>
              <a:spcAft>
                <a:spcPts val="600"/>
              </a:spcAft>
            </a:pPr>
            <a:fld id="{2D245FF9-7D03-49CA-B48F-5C3E6E4538BB}" type="datetime1">
              <a:rPr lang="el-GR" smtClean="0"/>
              <a:pPr>
                <a:spcAft>
                  <a:spcPts val="600"/>
                </a:spcAft>
              </a:pPr>
              <a:t>29/7/2023</a:t>
            </a:fld>
            <a:endParaRPr lang="en-US"/>
          </a:p>
        </p:txBody>
      </p:sp>
    </p:spTree>
    <p:extLst>
      <p:ext uri="{BB962C8B-B14F-4D97-AF65-F5344CB8AC3E}">
        <p14:creationId xmlns:p14="http://schemas.microsoft.com/office/powerpoint/2010/main" val="37178576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0C1AF6-6186-EFDB-8CA9-534B582D1CE2}"/>
              </a:ext>
            </a:extLst>
          </p:cNvPr>
          <p:cNvSpPr>
            <a:spLocks noGrp="1"/>
          </p:cNvSpPr>
          <p:nvPr>
            <p:ph type="title"/>
          </p:nvPr>
        </p:nvSpPr>
        <p:spPr/>
        <p:txBody>
          <a:bodyPr/>
          <a:lstStyle/>
          <a:p>
            <a:r>
              <a:rPr lang="el-GR" dirty="0"/>
              <a:t>Σύγχρονες λύσεις στη συσκευασία ιχθυρών και ψαριών</a:t>
            </a:r>
            <a:r>
              <a:rPr lang="en-US" baseline="30000" dirty="0"/>
              <a:t>10</a:t>
            </a:r>
            <a:endParaRPr lang="el-GR" dirty="0"/>
          </a:p>
        </p:txBody>
      </p:sp>
      <p:sp>
        <p:nvSpPr>
          <p:cNvPr id="3" name="Θέση περιεχομένου 2">
            <a:extLst>
              <a:ext uri="{FF2B5EF4-FFF2-40B4-BE49-F238E27FC236}">
                <a16:creationId xmlns:a16="http://schemas.microsoft.com/office/drawing/2014/main" id="{FC711BCC-610A-602E-1512-DFD57E184AF6}"/>
              </a:ext>
            </a:extLst>
          </p:cNvPr>
          <p:cNvSpPr>
            <a:spLocks noGrp="1"/>
          </p:cNvSpPr>
          <p:nvPr>
            <p:ph idx="1"/>
          </p:nvPr>
        </p:nvSpPr>
        <p:spPr>
          <a:xfrm>
            <a:off x="476177" y="2211653"/>
            <a:ext cx="6036765" cy="3760891"/>
          </a:xfrm>
        </p:spPr>
        <p:txBody>
          <a:bodyPr>
            <a:normAutofit fontScale="62500" lnSpcReduction="20000"/>
          </a:bodyPr>
          <a:lstStyle/>
          <a:p>
            <a:r>
              <a:rPr lang="el-GR" sz="2200" b="1" u="sng" dirty="0"/>
              <a:t>Σακούλες συσκευασίας Vacuum (Κενού) PA/PE</a:t>
            </a:r>
          </a:p>
          <a:p>
            <a:r>
              <a:rPr lang="el-GR" dirty="0"/>
              <a:t>Για συσκευασία Vacuum (κενού), διατίθεται σειρά διαστάσεων από έτοιμες σακούλες PA/ PE:</a:t>
            </a:r>
          </a:p>
          <a:p>
            <a:pPr>
              <a:buFont typeface="Wingdings" panose="05000000000000000000" pitchFamily="2" charset="2"/>
              <a:buChar char="q"/>
            </a:pPr>
            <a:r>
              <a:rPr lang="el-GR" dirty="0"/>
              <a:t>  Σε πάχη 70, 90, 145, 170 &amp; 200ων μικρών καθώς και άλλα πάχη</a:t>
            </a:r>
          </a:p>
          <a:p>
            <a:pPr>
              <a:buFont typeface="Wingdings" panose="05000000000000000000" pitchFamily="2" charset="2"/>
              <a:buChar char="q"/>
            </a:pPr>
            <a:r>
              <a:rPr lang="el-GR" dirty="0"/>
              <a:t> Σε μεγάλη γκάμα έτοιμων διαστάσεων ή ειδικών διαστάσεων επί παραγγελία.</a:t>
            </a:r>
          </a:p>
          <a:p>
            <a:pPr>
              <a:buFont typeface="Wingdings" panose="05000000000000000000" pitchFamily="2" charset="2"/>
              <a:buChar char="q"/>
            </a:pPr>
            <a:r>
              <a:rPr lang="el-GR" dirty="0"/>
              <a:t> Με μία (</a:t>
            </a:r>
            <a:r>
              <a:rPr lang="el-GR" dirty="0" err="1"/>
              <a:t>bottomseal</a:t>
            </a:r>
            <a:r>
              <a:rPr lang="el-GR" dirty="0"/>
              <a:t>) ή τρείς (3 </a:t>
            </a:r>
            <a:r>
              <a:rPr lang="el-GR" dirty="0" err="1"/>
              <a:t>sides</a:t>
            </a:r>
            <a:r>
              <a:rPr lang="el-GR" dirty="0"/>
              <a:t> </a:t>
            </a:r>
            <a:r>
              <a:rPr lang="el-GR" dirty="0" err="1"/>
              <a:t>seal</a:t>
            </a:r>
            <a:r>
              <a:rPr lang="el-GR" dirty="0"/>
              <a:t>) κολλήσεις. Δυνατότητα και για σακούλες δύο κολλήσεων.</a:t>
            </a:r>
          </a:p>
          <a:p>
            <a:pPr>
              <a:buFont typeface="Wingdings" panose="05000000000000000000" pitchFamily="2" charset="2"/>
              <a:buChar char="q"/>
            </a:pPr>
            <a:r>
              <a:rPr lang="el-GR" dirty="0"/>
              <a:t> Διαφανείς ή σε σειρά βασικών χρωμάτων (λευκό, κόκκινο, κίτρινο, πράσινο) ή οποιουδήποτε χρώματος επί παραγγελία για ξεχωριστή εμφάνιση, αδιαφάνεια, προστασία από το φως.</a:t>
            </a:r>
          </a:p>
          <a:p>
            <a:pPr>
              <a:buFont typeface="Wingdings" panose="05000000000000000000" pitchFamily="2" charset="2"/>
              <a:buChar char="q"/>
            </a:pPr>
            <a:r>
              <a:rPr lang="el-GR" dirty="0"/>
              <a:t> Με διαφανή τη μπροστινή πλευρά και χρυσαφί/ ασημί την πίσω πλευρά.</a:t>
            </a:r>
          </a:p>
          <a:p>
            <a:pPr>
              <a:buFont typeface="Wingdings" panose="05000000000000000000" pitchFamily="2" charset="2"/>
              <a:buChar char="q"/>
            </a:pPr>
            <a:r>
              <a:rPr lang="el-GR" dirty="0"/>
              <a:t> Δυνατότητα τοποθέτησης οπής τύπου </a:t>
            </a:r>
            <a:r>
              <a:rPr lang="el-GR" dirty="0" err="1"/>
              <a:t>eurohole</a:t>
            </a:r>
            <a:r>
              <a:rPr lang="el-GR" dirty="0"/>
              <a:t>.</a:t>
            </a:r>
          </a:p>
          <a:p>
            <a:pPr>
              <a:buFont typeface="Wingdings" panose="05000000000000000000" pitchFamily="2" charset="2"/>
              <a:buChar char="q"/>
            </a:pPr>
            <a:r>
              <a:rPr lang="el-GR" dirty="0"/>
              <a:t> Δυνατότητα εγκοπής ανοίγματος στο πλάι.</a:t>
            </a:r>
          </a:p>
          <a:p>
            <a:pPr>
              <a:buFont typeface="Wingdings" panose="05000000000000000000" pitchFamily="2" charset="2"/>
              <a:buChar char="q"/>
            </a:pPr>
            <a:r>
              <a:rPr lang="el-GR" dirty="0"/>
              <a:t> Πολύ καλές σφραγίσεις.</a:t>
            </a:r>
          </a:p>
        </p:txBody>
      </p:sp>
      <p:sp>
        <p:nvSpPr>
          <p:cNvPr id="4" name="Θέση ημερομηνίας 3">
            <a:extLst>
              <a:ext uri="{FF2B5EF4-FFF2-40B4-BE49-F238E27FC236}">
                <a16:creationId xmlns:a16="http://schemas.microsoft.com/office/drawing/2014/main" id="{4067B422-048E-94CC-47BA-5827B93B3A9B}"/>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7" name="TextBox 6">
            <a:extLst>
              <a:ext uri="{FF2B5EF4-FFF2-40B4-BE49-F238E27FC236}">
                <a16:creationId xmlns:a16="http://schemas.microsoft.com/office/drawing/2014/main" id="{C228EB40-ADFC-59DB-A529-64A556C455FB}"/>
              </a:ext>
            </a:extLst>
          </p:cNvPr>
          <p:cNvSpPr txBox="1"/>
          <p:nvPr/>
        </p:nvSpPr>
        <p:spPr>
          <a:xfrm>
            <a:off x="4145713" y="5958356"/>
            <a:ext cx="7870884" cy="369332"/>
          </a:xfrm>
          <a:prstGeom prst="rect">
            <a:avLst/>
          </a:prstGeom>
          <a:noFill/>
        </p:spPr>
        <p:txBody>
          <a:bodyPr wrap="square">
            <a:spAutoFit/>
          </a:bodyPr>
          <a:lstStyle/>
          <a:p>
            <a:r>
              <a:rPr lang="en-US" dirty="0"/>
              <a:t>10</a:t>
            </a:r>
            <a:r>
              <a:rPr lang="el-GR" dirty="0"/>
              <a:t>. </a:t>
            </a:r>
            <a:r>
              <a:rPr lang="en-US" dirty="0"/>
              <a:t>https://kapelis.gr/ylika_category/ylika-syskevasias-sakoyles-psisimatos//</a:t>
            </a:r>
            <a:endParaRPr lang="el-GR" dirty="0"/>
          </a:p>
        </p:txBody>
      </p:sp>
      <p:pic>
        <p:nvPicPr>
          <p:cNvPr id="6" name="Εικόνα 5">
            <a:extLst>
              <a:ext uri="{FF2B5EF4-FFF2-40B4-BE49-F238E27FC236}">
                <a16:creationId xmlns:a16="http://schemas.microsoft.com/office/drawing/2014/main" id="{6D6F0214-EF63-A415-DD48-6587A2CBCD35}"/>
              </a:ext>
            </a:extLst>
          </p:cNvPr>
          <p:cNvPicPr>
            <a:picLocks noChangeAspect="1"/>
          </p:cNvPicPr>
          <p:nvPr/>
        </p:nvPicPr>
        <p:blipFill>
          <a:blip r:embed="rId2"/>
          <a:stretch>
            <a:fillRect/>
          </a:stretch>
        </p:blipFill>
        <p:spPr>
          <a:xfrm>
            <a:off x="7417368" y="2582448"/>
            <a:ext cx="3814225" cy="2538193"/>
          </a:xfrm>
          <a:prstGeom prst="rect">
            <a:avLst/>
          </a:prstGeom>
        </p:spPr>
      </p:pic>
    </p:spTree>
    <p:extLst>
      <p:ext uri="{BB962C8B-B14F-4D97-AF65-F5344CB8AC3E}">
        <p14:creationId xmlns:p14="http://schemas.microsoft.com/office/powerpoint/2010/main" val="5895066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0C1AF6-6186-EFDB-8CA9-534B582D1CE2}"/>
              </a:ext>
            </a:extLst>
          </p:cNvPr>
          <p:cNvSpPr>
            <a:spLocks noGrp="1"/>
          </p:cNvSpPr>
          <p:nvPr>
            <p:ph type="title"/>
          </p:nvPr>
        </p:nvSpPr>
        <p:spPr/>
        <p:txBody>
          <a:bodyPr/>
          <a:lstStyle/>
          <a:p>
            <a:r>
              <a:rPr lang="el-GR" dirty="0"/>
              <a:t>Σύγχρονες λύσεις στη συσκευασία ιχθυρών και ψαριών</a:t>
            </a:r>
            <a:r>
              <a:rPr lang="en-US" baseline="30000" dirty="0"/>
              <a:t>10</a:t>
            </a:r>
            <a:endParaRPr lang="el-GR" dirty="0"/>
          </a:p>
        </p:txBody>
      </p:sp>
      <p:sp>
        <p:nvSpPr>
          <p:cNvPr id="3" name="Θέση περιεχομένου 2">
            <a:extLst>
              <a:ext uri="{FF2B5EF4-FFF2-40B4-BE49-F238E27FC236}">
                <a16:creationId xmlns:a16="http://schemas.microsoft.com/office/drawing/2014/main" id="{FC711BCC-610A-602E-1512-DFD57E184AF6}"/>
              </a:ext>
            </a:extLst>
          </p:cNvPr>
          <p:cNvSpPr>
            <a:spLocks noGrp="1"/>
          </p:cNvSpPr>
          <p:nvPr>
            <p:ph idx="1"/>
          </p:nvPr>
        </p:nvSpPr>
        <p:spPr>
          <a:xfrm>
            <a:off x="476177" y="2211653"/>
            <a:ext cx="6036765" cy="3760891"/>
          </a:xfrm>
        </p:spPr>
        <p:txBody>
          <a:bodyPr>
            <a:normAutofit fontScale="85000" lnSpcReduction="20000"/>
          </a:bodyPr>
          <a:lstStyle/>
          <a:p>
            <a:r>
              <a:rPr lang="el-GR" sz="2200" b="1" u="sng" dirty="0"/>
              <a:t>εξειδικευμένα υλικά όπως</a:t>
            </a:r>
          </a:p>
          <a:p>
            <a:pPr>
              <a:buFont typeface="Wingdings" panose="05000000000000000000" pitchFamily="2" charset="2"/>
              <a:buChar char="q"/>
            </a:pPr>
            <a:r>
              <a:rPr lang="el-GR" dirty="0"/>
              <a:t> Σακούλες MLX με στρώση EVOH για υψηλή φραγή αερίων.</a:t>
            </a:r>
          </a:p>
          <a:p>
            <a:pPr>
              <a:buFont typeface="Wingdings" panose="05000000000000000000" pitchFamily="2" charset="2"/>
              <a:buChar char="q"/>
            </a:pPr>
            <a:r>
              <a:rPr lang="el-GR" dirty="0"/>
              <a:t> Διατίθενται επίσης σακούλες υψηλής φραγής με στρώση </a:t>
            </a:r>
            <a:r>
              <a:rPr lang="el-GR" dirty="0" err="1"/>
              <a:t>Saran</a:t>
            </a:r>
            <a:r>
              <a:rPr lang="el-GR" dirty="0"/>
              <a:t> (</a:t>
            </a:r>
            <a:r>
              <a:rPr lang="el-GR" dirty="0" err="1"/>
              <a:t>PVdC</a:t>
            </a:r>
            <a:r>
              <a:rPr lang="el-GR" dirty="0"/>
              <a:t>)</a:t>
            </a:r>
          </a:p>
          <a:p>
            <a:pPr>
              <a:buFont typeface="Wingdings" panose="05000000000000000000" pitchFamily="2" charset="2"/>
              <a:buChar char="q"/>
            </a:pPr>
            <a:r>
              <a:rPr lang="el-GR" dirty="0"/>
              <a:t> Σακούλες SF (</a:t>
            </a:r>
            <a:r>
              <a:rPr lang="el-GR" dirty="0" err="1"/>
              <a:t>Sterilization</a:t>
            </a:r>
            <a:r>
              <a:rPr lang="el-GR" dirty="0"/>
              <a:t> </a:t>
            </a:r>
            <a:r>
              <a:rPr lang="el-GR" dirty="0" err="1"/>
              <a:t>Foil</a:t>
            </a:r>
            <a:r>
              <a:rPr lang="el-GR" dirty="0"/>
              <a:t>) για παστερίωση, αποστείρωση έως και ψήσιμο </a:t>
            </a:r>
            <a:r>
              <a:rPr lang="el-GR" dirty="0" err="1"/>
              <a:t>σεθερμοκρασίες</a:t>
            </a:r>
            <a:r>
              <a:rPr lang="el-GR" dirty="0"/>
              <a:t> έως 1210 Καλύπτουν τις απαιτήσεις </a:t>
            </a:r>
            <a:r>
              <a:rPr lang="el-GR" dirty="0" err="1"/>
              <a:t>σακουλών</a:t>
            </a:r>
            <a:r>
              <a:rPr lang="el-GR" dirty="0"/>
              <a:t> τύπου </a:t>
            </a:r>
            <a:r>
              <a:rPr lang="el-GR" dirty="0" err="1"/>
              <a:t>boilable</a:t>
            </a:r>
            <a:r>
              <a:rPr lang="el-GR" dirty="0"/>
              <a:t>.</a:t>
            </a:r>
          </a:p>
          <a:p>
            <a:pPr>
              <a:buFont typeface="Wingdings" panose="05000000000000000000" pitchFamily="2" charset="2"/>
              <a:buChar char="q"/>
            </a:pPr>
            <a:r>
              <a:rPr lang="el-GR" dirty="0"/>
              <a:t> Σακούλες OPA/PE για </a:t>
            </a:r>
            <a:r>
              <a:rPr lang="el-GR" dirty="0" err="1"/>
              <a:t>βαθειά</a:t>
            </a:r>
            <a:r>
              <a:rPr lang="el-GR" dirty="0"/>
              <a:t> </a:t>
            </a:r>
            <a:r>
              <a:rPr lang="el-GR" dirty="0" err="1"/>
              <a:t>κατάψυξηέως</a:t>
            </a:r>
            <a:r>
              <a:rPr lang="el-GR" dirty="0"/>
              <a:t> -400C.</a:t>
            </a:r>
          </a:p>
          <a:p>
            <a:pPr>
              <a:buFont typeface="Wingdings" panose="05000000000000000000" pitchFamily="2" charset="2"/>
              <a:buChar char="q"/>
            </a:pPr>
            <a:r>
              <a:rPr lang="el-GR" dirty="0"/>
              <a:t> Σακούλες με πιέτες για τετράγωνη συσκευασία κενού όπως π.χ. καφέ (προτείνεται σε συνδυασμό με θάλαμο κενού κάθετης φόρτωσης)</a:t>
            </a:r>
          </a:p>
          <a:p>
            <a:pPr>
              <a:buFont typeface="Wingdings" panose="05000000000000000000" pitchFamily="2" charset="2"/>
              <a:buChar char="q"/>
            </a:pPr>
            <a:r>
              <a:rPr lang="el-GR" dirty="0"/>
              <a:t> Ανάγλυφες σακούλες για μηχανές εξωτερικού κενού.</a:t>
            </a:r>
          </a:p>
        </p:txBody>
      </p:sp>
      <p:sp>
        <p:nvSpPr>
          <p:cNvPr id="4" name="Θέση ημερομηνίας 3">
            <a:extLst>
              <a:ext uri="{FF2B5EF4-FFF2-40B4-BE49-F238E27FC236}">
                <a16:creationId xmlns:a16="http://schemas.microsoft.com/office/drawing/2014/main" id="{4067B422-048E-94CC-47BA-5827B93B3A9B}"/>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7" name="TextBox 6">
            <a:extLst>
              <a:ext uri="{FF2B5EF4-FFF2-40B4-BE49-F238E27FC236}">
                <a16:creationId xmlns:a16="http://schemas.microsoft.com/office/drawing/2014/main" id="{C228EB40-ADFC-59DB-A529-64A556C455FB}"/>
              </a:ext>
            </a:extLst>
          </p:cNvPr>
          <p:cNvSpPr txBox="1"/>
          <p:nvPr/>
        </p:nvSpPr>
        <p:spPr>
          <a:xfrm>
            <a:off x="4145713" y="5958356"/>
            <a:ext cx="7870884" cy="369332"/>
          </a:xfrm>
          <a:prstGeom prst="rect">
            <a:avLst/>
          </a:prstGeom>
          <a:noFill/>
        </p:spPr>
        <p:txBody>
          <a:bodyPr wrap="square">
            <a:spAutoFit/>
          </a:bodyPr>
          <a:lstStyle/>
          <a:p>
            <a:r>
              <a:rPr lang="en-US" dirty="0"/>
              <a:t>10</a:t>
            </a:r>
            <a:r>
              <a:rPr lang="el-GR" dirty="0"/>
              <a:t>. </a:t>
            </a:r>
            <a:r>
              <a:rPr lang="en-US" dirty="0"/>
              <a:t>https://kapelis.gr/ylika_category/ylika-syskevasias-sakoyles-psisimatos//</a:t>
            </a:r>
            <a:endParaRPr lang="el-GR" dirty="0"/>
          </a:p>
        </p:txBody>
      </p:sp>
      <p:pic>
        <p:nvPicPr>
          <p:cNvPr id="6" name="Εικόνα 5">
            <a:extLst>
              <a:ext uri="{FF2B5EF4-FFF2-40B4-BE49-F238E27FC236}">
                <a16:creationId xmlns:a16="http://schemas.microsoft.com/office/drawing/2014/main" id="{1BB6BEA3-CC43-AA2B-7D7E-25D6E59F2049}"/>
              </a:ext>
            </a:extLst>
          </p:cNvPr>
          <p:cNvPicPr>
            <a:picLocks noChangeAspect="1"/>
          </p:cNvPicPr>
          <p:nvPr/>
        </p:nvPicPr>
        <p:blipFill rotWithShape="1">
          <a:blip r:embed="rId2"/>
          <a:srcRect l="1434" t="25321" b="23962"/>
          <a:stretch/>
        </p:blipFill>
        <p:spPr>
          <a:xfrm>
            <a:off x="6383547" y="2585586"/>
            <a:ext cx="5633050" cy="2898477"/>
          </a:xfrm>
          <a:prstGeom prst="rect">
            <a:avLst/>
          </a:prstGeom>
        </p:spPr>
      </p:pic>
    </p:spTree>
    <p:extLst>
      <p:ext uri="{BB962C8B-B14F-4D97-AF65-F5344CB8AC3E}">
        <p14:creationId xmlns:p14="http://schemas.microsoft.com/office/powerpoint/2010/main" val="26366098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0C1AF6-6186-EFDB-8CA9-534B582D1CE2}"/>
              </a:ext>
            </a:extLst>
          </p:cNvPr>
          <p:cNvSpPr>
            <a:spLocks noGrp="1"/>
          </p:cNvSpPr>
          <p:nvPr>
            <p:ph type="title"/>
          </p:nvPr>
        </p:nvSpPr>
        <p:spPr/>
        <p:txBody>
          <a:bodyPr/>
          <a:lstStyle/>
          <a:p>
            <a:r>
              <a:rPr lang="el-GR" dirty="0"/>
              <a:t>Σύγχρονες λύσεις στη συσκευασία ιχθυρών και ψαριών</a:t>
            </a:r>
            <a:r>
              <a:rPr lang="en-US" baseline="30000" dirty="0"/>
              <a:t>10</a:t>
            </a:r>
            <a:endParaRPr lang="el-GR" dirty="0"/>
          </a:p>
        </p:txBody>
      </p:sp>
      <p:sp>
        <p:nvSpPr>
          <p:cNvPr id="3" name="Θέση περιεχομένου 2">
            <a:extLst>
              <a:ext uri="{FF2B5EF4-FFF2-40B4-BE49-F238E27FC236}">
                <a16:creationId xmlns:a16="http://schemas.microsoft.com/office/drawing/2014/main" id="{FC711BCC-610A-602E-1512-DFD57E184AF6}"/>
              </a:ext>
            </a:extLst>
          </p:cNvPr>
          <p:cNvSpPr>
            <a:spLocks noGrp="1"/>
          </p:cNvSpPr>
          <p:nvPr>
            <p:ph idx="1"/>
          </p:nvPr>
        </p:nvSpPr>
        <p:spPr>
          <a:xfrm>
            <a:off x="476177" y="2211653"/>
            <a:ext cx="6036765" cy="3760891"/>
          </a:xfrm>
        </p:spPr>
        <p:txBody>
          <a:bodyPr>
            <a:normAutofit fontScale="85000" lnSpcReduction="20000"/>
          </a:bodyPr>
          <a:lstStyle/>
          <a:p>
            <a:r>
              <a:rPr lang="el-GR" sz="2200" b="1" u="sng" dirty="0"/>
              <a:t>Ανακυκλώσιμες Σακούλες </a:t>
            </a:r>
            <a:r>
              <a:rPr lang="en-US" sz="2200" b="1" u="sng" dirty="0"/>
              <a:t>Vacuum (</a:t>
            </a:r>
            <a:r>
              <a:rPr lang="el-GR" sz="2200" b="1" u="sng" dirty="0"/>
              <a:t>Κενού)</a:t>
            </a:r>
          </a:p>
          <a:p>
            <a:pPr>
              <a:buFont typeface="Wingdings" panose="05000000000000000000" pitchFamily="2" charset="2"/>
              <a:buChar char="q"/>
            </a:pPr>
            <a:r>
              <a:rPr lang="el-GR" dirty="0"/>
              <a:t> Καινοτόμο υλικό </a:t>
            </a:r>
            <a:r>
              <a:rPr lang="el-GR" dirty="0" err="1"/>
              <a:t>Next</a:t>
            </a:r>
            <a:r>
              <a:rPr lang="el-GR" dirty="0"/>
              <a:t> </a:t>
            </a:r>
            <a:r>
              <a:rPr lang="el-GR" dirty="0" err="1"/>
              <a:t>Flex</a:t>
            </a:r>
            <a:r>
              <a:rPr lang="el-GR" dirty="0"/>
              <a:t> της </a:t>
            </a:r>
            <a:r>
              <a:rPr lang="el-GR" dirty="0" err="1"/>
              <a:t>Niederwieser</a:t>
            </a:r>
            <a:r>
              <a:rPr lang="el-GR" dirty="0"/>
              <a:t> – ίδιες ιδιότητες, λιγότερο πλαστικό.</a:t>
            </a:r>
          </a:p>
          <a:p>
            <a:pPr>
              <a:buFont typeface="Wingdings" panose="05000000000000000000" pitchFamily="2" charset="2"/>
              <a:buChar char="q"/>
            </a:pPr>
            <a:r>
              <a:rPr lang="el-GR" dirty="0"/>
              <a:t>Από </a:t>
            </a:r>
            <a:r>
              <a:rPr lang="el-GR" dirty="0" err="1"/>
              <a:t>πολυολεφίνη</a:t>
            </a:r>
            <a:r>
              <a:rPr lang="el-GR" dirty="0"/>
              <a:t> με στρώση EVOH, κατάλληλες για συσκευασία τροποποιημένης ατμόσφαιρας.</a:t>
            </a:r>
          </a:p>
          <a:p>
            <a:pPr>
              <a:buFont typeface="Wingdings" panose="05000000000000000000" pitchFamily="2" charset="2"/>
              <a:buChar char="q"/>
            </a:pPr>
            <a:r>
              <a:rPr lang="el-GR" dirty="0"/>
              <a:t>Θερμοκρασίες χρήσης: -40</a:t>
            </a:r>
            <a:r>
              <a:rPr lang="el-GR" baseline="30000" dirty="0"/>
              <a:t>o</a:t>
            </a:r>
            <a:r>
              <a:rPr lang="el-GR" dirty="0"/>
              <a:t>C έως +90</a:t>
            </a:r>
            <a:r>
              <a:rPr lang="el-GR" baseline="30000" dirty="0"/>
              <a:t>o</a:t>
            </a:r>
            <a:r>
              <a:rPr lang="el-GR" dirty="0"/>
              <a:t>C. Κατάλληλες και για παστερίωση.</a:t>
            </a:r>
          </a:p>
          <a:p>
            <a:pPr>
              <a:buFont typeface="Wingdings" panose="05000000000000000000" pitchFamily="2" charset="2"/>
              <a:buChar char="q"/>
            </a:pPr>
            <a:r>
              <a:rPr lang="el-GR" dirty="0"/>
              <a:t>Ανακυκλώσιμες με Πιστοποίηση από το Γερμανικό Οργανισμό </a:t>
            </a:r>
            <a:r>
              <a:rPr lang="el-GR" dirty="0" err="1"/>
              <a:t>Grüne</a:t>
            </a:r>
            <a:r>
              <a:rPr lang="el-GR" dirty="0"/>
              <a:t> </a:t>
            </a:r>
            <a:r>
              <a:rPr lang="el-GR" dirty="0" err="1"/>
              <a:t>Punkt</a:t>
            </a:r>
            <a:r>
              <a:rPr lang="el-GR" dirty="0"/>
              <a:t>, σε συνεργασία με το Ινστιτούτο </a:t>
            </a:r>
            <a:r>
              <a:rPr lang="el-GR" dirty="0" err="1"/>
              <a:t>Cyclos</a:t>
            </a:r>
            <a:r>
              <a:rPr lang="el-GR" dirty="0"/>
              <a:t>-HTP.</a:t>
            </a:r>
          </a:p>
          <a:p>
            <a:pPr>
              <a:buFont typeface="Wingdings" panose="05000000000000000000" pitchFamily="2" charset="2"/>
              <a:buChar char="q"/>
            </a:pPr>
            <a:r>
              <a:rPr lang="el-GR" dirty="0"/>
              <a:t>Πάντοτε πιστοποιημένης </a:t>
            </a:r>
            <a:r>
              <a:rPr lang="el-GR" dirty="0" err="1"/>
              <a:t>καταλληλότητας</a:t>
            </a:r>
            <a:r>
              <a:rPr lang="el-GR" dirty="0"/>
              <a:t> για επαφή με τρόφιμα.</a:t>
            </a:r>
          </a:p>
          <a:p>
            <a:pPr>
              <a:buFont typeface="Wingdings" panose="05000000000000000000" pitchFamily="2" charset="2"/>
              <a:buChar char="q"/>
            </a:pPr>
            <a:r>
              <a:rPr lang="el-GR" dirty="0"/>
              <a:t>Οικονομικές, αν και τεχνολογικά προηγμένες.</a:t>
            </a:r>
          </a:p>
        </p:txBody>
      </p:sp>
      <p:sp>
        <p:nvSpPr>
          <p:cNvPr id="4" name="Θέση ημερομηνίας 3">
            <a:extLst>
              <a:ext uri="{FF2B5EF4-FFF2-40B4-BE49-F238E27FC236}">
                <a16:creationId xmlns:a16="http://schemas.microsoft.com/office/drawing/2014/main" id="{4067B422-048E-94CC-47BA-5827B93B3A9B}"/>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7" name="TextBox 6">
            <a:extLst>
              <a:ext uri="{FF2B5EF4-FFF2-40B4-BE49-F238E27FC236}">
                <a16:creationId xmlns:a16="http://schemas.microsoft.com/office/drawing/2014/main" id="{C228EB40-ADFC-59DB-A529-64A556C455FB}"/>
              </a:ext>
            </a:extLst>
          </p:cNvPr>
          <p:cNvSpPr txBox="1"/>
          <p:nvPr/>
        </p:nvSpPr>
        <p:spPr>
          <a:xfrm>
            <a:off x="4145713" y="5958356"/>
            <a:ext cx="7870884" cy="369332"/>
          </a:xfrm>
          <a:prstGeom prst="rect">
            <a:avLst/>
          </a:prstGeom>
          <a:noFill/>
        </p:spPr>
        <p:txBody>
          <a:bodyPr wrap="square">
            <a:spAutoFit/>
          </a:bodyPr>
          <a:lstStyle/>
          <a:p>
            <a:r>
              <a:rPr lang="en-US" dirty="0"/>
              <a:t>10</a:t>
            </a:r>
            <a:r>
              <a:rPr lang="el-GR" dirty="0"/>
              <a:t>. </a:t>
            </a:r>
            <a:r>
              <a:rPr lang="en-US" dirty="0"/>
              <a:t>https://kapelis.gr/ylika_category/ylika-syskevasias-sakoyles-psisimatos//</a:t>
            </a:r>
            <a:endParaRPr lang="el-GR" dirty="0"/>
          </a:p>
        </p:txBody>
      </p:sp>
      <p:pic>
        <p:nvPicPr>
          <p:cNvPr id="6" name="Εικόνα 5">
            <a:extLst>
              <a:ext uri="{FF2B5EF4-FFF2-40B4-BE49-F238E27FC236}">
                <a16:creationId xmlns:a16="http://schemas.microsoft.com/office/drawing/2014/main" id="{C8B528AD-A6CC-4C17-14F3-621601A51985}"/>
              </a:ext>
            </a:extLst>
          </p:cNvPr>
          <p:cNvPicPr>
            <a:picLocks noChangeAspect="1"/>
          </p:cNvPicPr>
          <p:nvPr/>
        </p:nvPicPr>
        <p:blipFill rotWithShape="1">
          <a:blip r:embed="rId2"/>
          <a:srcRect l="22339" t="51572" r="8940"/>
          <a:stretch/>
        </p:blipFill>
        <p:spPr>
          <a:xfrm>
            <a:off x="6512942" y="2681594"/>
            <a:ext cx="5287397" cy="2470446"/>
          </a:xfrm>
          <a:prstGeom prst="rect">
            <a:avLst/>
          </a:prstGeom>
        </p:spPr>
      </p:pic>
    </p:spTree>
    <p:extLst>
      <p:ext uri="{BB962C8B-B14F-4D97-AF65-F5344CB8AC3E}">
        <p14:creationId xmlns:p14="http://schemas.microsoft.com/office/powerpoint/2010/main" val="11973465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0C1AF6-6186-EFDB-8CA9-534B582D1CE2}"/>
              </a:ext>
            </a:extLst>
          </p:cNvPr>
          <p:cNvSpPr>
            <a:spLocks noGrp="1"/>
          </p:cNvSpPr>
          <p:nvPr>
            <p:ph type="title"/>
          </p:nvPr>
        </p:nvSpPr>
        <p:spPr/>
        <p:txBody>
          <a:bodyPr/>
          <a:lstStyle/>
          <a:p>
            <a:r>
              <a:rPr lang="el-GR" dirty="0"/>
              <a:t>Σύγχρονες λύσεις στη συσκευασία ιχθυρών και ψαριών</a:t>
            </a:r>
            <a:r>
              <a:rPr lang="en-US" baseline="30000" dirty="0"/>
              <a:t>3</a:t>
            </a:r>
            <a:endParaRPr lang="el-GR" dirty="0"/>
          </a:p>
        </p:txBody>
      </p:sp>
      <p:sp>
        <p:nvSpPr>
          <p:cNvPr id="3" name="Θέση περιεχομένου 2">
            <a:extLst>
              <a:ext uri="{FF2B5EF4-FFF2-40B4-BE49-F238E27FC236}">
                <a16:creationId xmlns:a16="http://schemas.microsoft.com/office/drawing/2014/main" id="{FC711BCC-610A-602E-1512-DFD57E184AF6}"/>
              </a:ext>
            </a:extLst>
          </p:cNvPr>
          <p:cNvSpPr>
            <a:spLocks noGrp="1"/>
          </p:cNvSpPr>
          <p:nvPr>
            <p:ph idx="1"/>
          </p:nvPr>
        </p:nvSpPr>
        <p:spPr>
          <a:xfrm>
            <a:off x="476177" y="2211653"/>
            <a:ext cx="6468087" cy="3760891"/>
          </a:xfrm>
        </p:spPr>
        <p:txBody>
          <a:bodyPr>
            <a:normAutofit fontScale="62500" lnSpcReduction="20000"/>
          </a:bodyPr>
          <a:lstStyle/>
          <a:p>
            <a:r>
              <a:rPr lang="el-GR" sz="2200" b="1" u="sng" dirty="0"/>
              <a:t>Σακούλες </a:t>
            </a:r>
            <a:r>
              <a:rPr lang="en-US" sz="2200" b="1" u="sng" dirty="0"/>
              <a:t>Vacuum – </a:t>
            </a:r>
            <a:r>
              <a:rPr lang="el-GR" sz="2200" b="1" u="sng" dirty="0"/>
              <a:t>κενού συρρίκνωσης</a:t>
            </a:r>
          </a:p>
          <a:p>
            <a:pPr>
              <a:buFont typeface="Wingdings" panose="05000000000000000000" pitchFamily="2" charset="2"/>
              <a:buChar char="q"/>
            </a:pPr>
            <a:r>
              <a:rPr lang="el-GR" dirty="0"/>
              <a:t> Οι </a:t>
            </a:r>
            <a:r>
              <a:rPr lang="el-GR" dirty="0" err="1"/>
              <a:t>συρρικνούμενες</a:t>
            </a:r>
            <a:r>
              <a:rPr lang="el-GR" dirty="0"/>
              <a:t> σακούλες κενού (shrink </a:t>
            </a:r>
            <a:r>
              <a:rPr lang="el-GR" dirty="0" err="1"/>
              <a:t>vacuum</a:t>
            </a:r>
            <a:r>
              <a:rPr lang="el-GR" dirty="0"/>
              <a:t> </a:t>
            </a:r>
            <a:r>
              <a:rPr lang="el-GR" dirty="0" err="1"/>
              <a:t>bags</a:t>
            </a:r>
            <a:r>
              <a:rPr lang="el-GR" dirty="0"/>
              <a:t>) έχουν τη δυνατότητα μετά από τη διαδικασία άντλησης αέρα να συρρικνωθούν σε θερμαινόμενη δεξαμενή νερού.</a:t>
            </a:r>
          </a:p>
          <a:p>
            <a:pPr>
              <a:buFont typeface="Wingdings" panose="05000000000000000000" pitchFamily="2" charset="2"/>
              <a:buChar char="q"/>
            </a:pPr>
            <a:r>
              <a:rPr lang="el-GR" dirty="0"/>
              <a:t>Έτσι τα ενοχλητικά “αυτάκια” και τα περισσεύματα της σακούλας συρρικνώνονται γύρω από το προϊόν δίνοντας μια ελκυστική συσκευασία χωρίς εξογκώματα. Χρησιμοποιούνται συνήθως σε συσκευασίες κρέατος ή τυριού (μπαστούνια, τεμάχια, κεφάλια).</a:t>
            </a:r>
          </a:p>
          <a:p>
            <a:pPr>
              <a:buFont typeface="Wingdings" panose="05000000000000000000" pitchFamily="2" charset="2"/>
              <a:buChar char="q"/>
            </a:pPr>
            <a:r>
              <a:rPr lang="el-GR" dirty="0"/>
              <a:t> Χαμηλής φραγής αερίων (LB) ώστε να είναι διαπερατές και να επιτρέπουν την αποδέσμευση του Διοξειδίου του Άνθρακα που παράγεται κατά τη συνεχιζόμενη διαδικασία της ζύμωσης. Κατάλληλες για τυριά που ωριμάζουν μέσα στη συσκευασία ώστε να διατηρούν την υγρασία και το αρχικό τους βάρος. Μπορούν να χρησιμοποιηθούν και σε κρέας που σιτεύει.</a:t>
            </a:r>
          </a:p>
          <a:p>
            <a:pPr>
              <a:buFont typeface="Wingdings" panose="05000000000000000000" pitchFamily="2" charset="2"/>
              <a:buChar char="q"/>
            </a:pPr>
            <a:r>
              <a:rPr lang="el-GR" dirty="0"/>
              <a:t> Υψηλής φραγής αερίων (HB) για ώριμα τυριά ή κρεατοσκευάσματα.</a:t>
            </a:r>
          </a:p>
          <a:p>
            <a:pPr>
              <a:buFont typeface="Wingdings" panose="05000000000000000000" pitchFamily="2" charset="2"/>
              <a:buChar char="q"/>
            </a:pPr>
            <a:r>
              <a:rPr lang="el-GR" dirty="0"/>
              <a:t> Με ίσια ή καμπύλη κοπή βάσης («χαμόγελο») για κεφάλια τυριού.</a:t>
            </a:r>
          </a:p>
          <a:p>
            <a:pPr>
              <a:buFont typeface="Wingdings" panose="05000000000000000000" pitchFamily="2" charset="2"/>
              <a:buChar char="q"/>
            </a:pPr>
            <a:r>
              <a:rPr lang="el-GR" dirty="0"/>
              <a:t> Με πολύ καλές οπτικές ιδιότητες.</a:t>
            </a:r>
          </a:p>
          <a:p>
            <a:pPr>
              <a:buFont typeface="Wingdings" panose="05000000000000000000" pitchFamily="2" charset="2"/>
              <a:buChar char="q"/>
            </a:pPr>
            <a:r>
              <a:rPr lang="el-GR" dirty="0"/>
              <a:t> Πολύ καλές σφραγίσεις.</a:t>
            </a:r>
          </a:p>
        </p:txBody>
      </p:sp>
      <p:sp>
        <p:nvSpPr>
          <p:cNvPr id="4" name="Θέση ημερομηνίας 3">
            <a:extLst>
              <a:ext uri="{FF2B5EF4-FFF2-40B4-BE49-F238E27FC236}">
                <a16:creationId xmlns:a16="http://schemas.microsoft.com/office/drawing/2014/main" id="{4067B422-048E-94CC-47BA-5827B93B3A9B}"/>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7" name="TextBox 6">
            <a:extLst>
              <a:ext uri="{FF2B5EF4-FFF2-40B4-BE49-F238E27FC236}">
                <a16:creationId xmlns:a16="http://schemas.microsoft.com/office/drawing/2014/main" id="{C228EB40-ADFC-59DB-A529-64A556C455FB}"/>
              </a:ext>
            </a:extLst>
          </p:cNvPr>
          <p:cNvSpPr txBox="1"/>
          <p:nvPr/>
        </p:nvSpPr>
        <p:spPr>
          <a:xfrm>
            <a:off x="4145713" y="5958356"/>
            <a:ext cx="7870884" cy="369332"/>
          </a:xfrm>
          <a:prstGeom prst="rect">
            <a:avLst/>
          </a:prstGeom>
          <a:noFill/>
        </p:spPr>
        <p:txBody>
          <a:bodyPr wrap="square">
            <a:spAutoFit/>
          </a:bodyPr>
          <a:lstStyle/>
          <a:p>
            <a:r>
              <a:rPr lang="en-US" dirty="0"/>
              <a:t>3</a:t>
            </a:r>
            <a:r>
              <a:rPr lang="el-GR" dirty="0"/>
              <a:t>. </a:t>
            </a:r>
            <a:r>
              <a:rPr lang="en-US" dirty="0"/>
              <a:t>https://kapelis.gr/ylika_category/ylika-syskevasias-sakoyles-psisimatos//</a:t>
            </a:r>
            <a:endParaRPr lang="el-GR" dirty="0"/>
          </a:p>
        </p:txBody>
      </p:sp>
      <p:pic>
        <p:nvPicPr>
          <p:cNvPr id="6" name="Εικόνα 5">
            <a:extLst>
              <a:ext uri="{FF2B5EF4-FFF2-40B4-BE49-F238E27FC236}">
                <a16:creationId xmlns:a16="http://schemas.microsoft.com/office/drawing/2014/main" id="{C8B528AD-A6CC-4C17-14F3-621601A51985}"/>
              </a:ext>
            </a:extLst>
          </p:cNvPr>
          <p:cNvPicPr>
            <a:picLocks noChangeAspect="1"/>
          </p:cNvPicPr>
          <p:nvPr/>
        </p:nvPicPr>
        <p:blipFill rotWithShape="1">
          <a:blip r:embed="rId2"/>
          <a:srcRect l="22339" t="51572" r="8940"/>
          <a:stretch/>
        </p:blipFill>
        <p:spPr>
          <a:xfrm>
            <a:off x="7698279" y="1998402"/>
            <a:ext cx="3104997" cy="1450757"/>
          </a:xfrm>
          <a:prstGeom prst="rect">
            <a:avLst/>
          </a:prstGeom>
        </p:spPr>
      </p:pic>
      <p:pic>
        <p:nvPicPr>
          <p:cNvPr id="5" name="Εικόνα 4">
            <a:extLst>
              <a:ext uri="{FF2B5EF4-FFF2-40B4-BE49-F238E27FC236}">
                <a16:creationId xmlns:a16="http://schemas.microsoft.com/office/drawing/2014/main" id="{2B948144-5AEF-868B-9CE2-2EDC98A47FDB}"/>
              </a:ext>
            </a:extLst>
          </p:cNvPr>
          <p:cNvPicPr>
            <a:picLocks noChangeAspect="1"/>
          </p:cNvPicPr>
          <p:nvPr/>
        </p:nvPicPr>
        <p:blipFill>
          <a:blip r:embed="rId3"/>
          <a:stretch>
            <a:fillRect/>
          </a:stretch>
        </p:blipFill>
        <p:spPr>
          <a:xfrm>
            <a:off x="7760088" y="3461144"/>
            <a:ext cx="2887912" cy="2135506"/>
          </a:xfrm>
          <a:prstGeom prst="rect">
            <a:avLst/>
          </a:prstGeom>
        </p:spPr>
      </p:pic>
    </p:spTree>
    <p:extLst>
      <p:ext uri="{BB962C8B-B14F-4D97-AF65-F5344CB8AC3E}">
        <p14:creationId xmlns:p14="http://schemas.microsoft.com/office/powerpoint/2010/main" val="35584107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0C1AF6-6186-EFDB-8CA9-534B582D1CE2}"/>
              </a:ext>
            </a:extLst>
          </p:cNvPr>
          <p:cNvSpPr>
            <a:spLocks noGrp="1"/>
          </p:cNvSpPr>
          <p:nvPr>
            <p:ph type="title"/>
          </p:nvPr>
        </p:nvSpPr>
        <p:spPr/>
        <p:txBody>
          <a:bodyPr/>
          <a:lstStyle/>
          <a:p>
            <a:r>
              <a:rPr lang="el-GR" dirty="0"/>
              <a:t>Σύγχρονες λύσεις στη συσκευασία ιχθυρών και ψαριών</a:t>
            </a:r>
            <a:r>
              <a:rPr lang="en-US" baseline="30000" dirty="0"/>
              <a:t>10,11</a:t>
            </a:r>
            <a:endParaRPr lang="el-GR" dirty="0"/>
          </a:p>
        </p:txBody>
      </p:sp>
      <p:sp>
        <p:nvSpPr>
          <p:cNvPr id="3" name="Θέση περιεχομένου 2">
            <a:extLst>
              <a:ext uri="{FF2B5EF4-FFF2-40B4-BE49-F238E27FC236}">
                <a16:creationId xmlns:a16="http://schemas.microsoft.com/office/drawing/2014/main" id="{FC711BCC-610A-602E-1512-DFD57E184AF6}"/>
              </a:ext>
            </a:extLst>
          </p:cNvPr>
          <p:cNvSpPr>
            <a:spLocks noGrp="1"/>
          </p:cNvSpPr>
          <p:nvPr>
            <p:ph idx="1"/>
          </p:nvPr>
        </p:nvSpPr>
        <p:spPr>
          <a:xfrm>
            <a:off x="175403" y="2048432"/>
            <a:ext cx="6702724" cy="3951977"/>
          </a:xfrm>
        </p:spPr>
        <p:txBody>
          <a:bodyPr>
            <a:normAutofit fontScale="47500" lnSpcReduction="20000"/>
          </a:bodyPr>
          <a:lstStyle/>
          <a:p>
            <a:r>
              <a:rPr lang="el-GR" sz="2200" b="1" u="sng" dirty="0"/>
              <a:t>Σακούλες Vacuum (κενού) υψηλής ποιότητας PLASTOBARR</a:t>
            </a:r>
          </a:p>
          <a:p>
            <a:r>
              <a:rPr lang="el-GR" dirty="0"/>
              <a:t> Έτοιμες σακούλες συσκευασίας κενού ή MAP, ατύπωτες ή εκτυπωμένες, με εξαιρετικές μηχανικές &amp; </a:t>
            </a:r>
            <a:r>
              <a:rPr lang="el-GR" dirty="0" err="1"/>
              <a:t>θερμοκολλητικές</a:t>
            </a:r>
            <a:r>
              <a:rPr lang="el-GR" dirty="0"/>
              <a:t> ιδιότητες και σε μεγάλη ποικιλία μεγεθών, πάχους και διαπερατότητας αερίων.</a:t>
            </a:r>
          </a:p>
          <a:p>
            <a:r>
              <a:rPr lang="el-GR" dirty="0"/>
              <a:t>Ιδανικές για μεγάλα μεγέθη. Σχεδιασμένες για απροβλημάτιστη λειτουργία σε κάθε μηχανή κενού ή δημιουργίας τροποποιημένης ατμόσφαιρας. Κατασκευασμένες από ανακυκλώσιμα υλικά, αποτελούν μια φιλική για το περιβάλλον επιλογή.</a:t>
            </a:r>
          </a:p>
          <a:p>
            <a:r>
              <a:rPr lang="el-GR" b="1" u="sng" dirty="0"/>
              <a:t>Χαρακτηριστικά:</a:t>
            </a:r>
          </a:p>
          <a:p>
            <a:pPr>
              <a:buFont typeface="Wingdings" panose="05000000000000000000" pitchFamily="2" charset="2"/>
              <a:buChar char="q"/>
            </a:pPr>
            <a:r>
              <a:rPr lang="el-GR" dirty="0"/>
              <a:t> Εξαιρετικές μηχανικές ιδιότητες παρά τις λεπτές μεμβράνες που χρησιμοποιούνται, κατάλληλες για διανομή και παρουσίαση στο ράφι</a:t>
            </a:r>
          </a:p>
          <a:p>
            <a:pPr>
              <a:buFont typeface="Wingdings" panose="05000000000000000000" pitchFamily="2" charset="2"/>
              <a:buChar char="q"/>
            </a:pPr>
            <a:r>
              <a:rPr lang="el-GR" dirty="0"/>
              <a:t> Είναι συμμετρικές. Δεν “κουλουριάζουν” στη χρήση</a:t>
            </a:r>
          </a:p>
          <a:p>
            <a:pPr>
              <a:buFont typeface="Wingdings" panose="05000000000000000000" pitchFamily="2" charset="2"/>
              <a:buChar char="q"/>
            </a:pPr>
            <a:r>
              <a:rPr lang="el-GR" dirty="0"/>
              <a:t> Μέση ή υψηλή φραγή αερίων, κατάλληλα για συσκευασία κενού &amp; MAP</a:t>
            </a:r>
          </a:p>
          <a:p>
            <a:pPr>
              <a:buFont typeface="Wingdings" panose="05000000000000000000" pitchFamily="2" charset="2"/>
              <a:buChar char="q"/>
            </a:pPr>
            <a:r>
              <a:rPr lang="el-GR" dirty="0"/>
              <a:t> Θερμοκρασίες χρήσης μεταξύ -400C έως +950C (για μικροκύματα αλλά και παστερίωση)</a:t>
            </a:r>
          </a:p>
          <a:p>
            <a:pPr>
              <a:buFont typeface="Wingdings" panose="05000000000000000000" pitchFamily="2" charset="2"/>
              <a:buChar char="q"/>
            </a:pPr>
            <a:r>
              <a:rPr lang="el-GR" dirty="0"/>
              <a:t> Ειδική κατηγορία </a:t>
            </a:r>
            <a:r>
              <a:rPr lang="el-GR" dirty="0" err="1"/>
              <a:t>σακουλών</a:t>
            </a:r>
            <a:r>
              <a:rPr lang="el-GR" dirty="0"/>
              <a:t>, οι </a:t>
            </a:r>
            <a:r>
              <a:rPr lang="el-GR" dirty="0" err="1"/>
              <a:t>ψηνόμενες</a:t>
            </a:r>
            <a:r>
              <a:rPr lang="el-GR" dirty="0"/>
              <a:t> (</a:t>
            </a:r>
            <a:r>
              <a:rPr lang="el-GR" dirty="0" err="1"/>
              <a:t>Thermo-Cook</a:t>
            </a:r>
            <a:r>
              <a:rPr lang="el-GR" dirty="0"/>
              <a:t>) είναι κατάλληλες για ψήσιμο</a:t>
            </a:r>
          </a:p>
          <a:p>
            <a:pPr>
              <a:buFont typeface="Wingdings" panose="05000000000000000000" pitchFamily="2" charset="2"/>
              <a:buChar char="q"/>
            </a:pPr>
            <a:r>
              <a:rPr lang="el-GR" dirty="0"/>
              <a:t> Εξαιρετικές ιδιότητες </a:t>
            </a:r>
            <a:r>
              <a:rPr lang="el-GR" dirty="0" err="1"/>
              <a:t>θερμοκόλλησης</a:t>
            </a:r>
            <a:endParaRPr lang="el-GR" dirty="0"/>
          </a:p>
          <a:p>
            <a:pPr>
              <a:buFont typeface="Wingdings" panose="05000000000000000000" pitchFamily="2" charset="2"/>
              <a:buChar char="q"/>
            </a:pPr>
            <a:r>
              <a:rPr lang="el-GR" dirty="0"/>
              <a:t> Εξαιρετικής διαφάνειας</a:t>
            </a:r>
          </a:p>
          <a:p>
            <a:pPr>
              <a:buFont typeface="Wingdings" panose="05000000000000000000" pitchFamily="2" charset="2"/>
              <a:buChar char="q"/>
            </a:pPr>
            <a:r>
              <a:rPr lang="el-GR" dirty="0"/>
              <a:t> Δυνατότητα </a:t>
            </a:r>
            <a:r>
              <a:rPr lang="el-GR" dirty="0" err="1"/>
              <a:t>easy</a:t>
            </a:r>
            <a:r>
              <a:rPr lang="el-GR" dirty="0"/>
              <a:t> </a:t>
            </a:r>
            <a:r>
              <a:rPr lang="el-GR" dirty="0" err="1"/>
              <a:t>open</a:t>
            </a:r>
            <a:endParaRPr lang="el-GR" dirty="0"/>
          </a:p>
        </p:txBody>
      </p:sp>
      <p:sp>
        <p:nvSpPr>
          <p:cNvPr id="4" name="Θέση ημερομηνίας 3">
            <a:extLst>
              <a:ext uri="{FF2B5EF4-FFF2-40B4-BE49-F238E27FC236}">
                <a16:creationId xmlns:a16="http://schemas.microsoft.com/office/drawing/2014/main" id="{4067B422-048E-94CC-47BA-5827B93B3A9B}"/>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7" name="TextBox 6">
            <a:extLst>
              <a:ext uri="{FF2B5EF4-FFF2-40B4-BE49-F238E27FC236}">
                <a16:creationId xmlns:a16="http://schemas.microsoft.com/office/drawing/2014/main" id="{C228EB40-ADFC-59DB-A529-64A556C455FB}"/>
              </a:ext>
            </a:extLst>
          </p:cNvPr>
          <p:cNvSpPr txBox="1"/>
          <p:nvPr/>
        </p:nvSpPr>
        <p:spPr>
          <a:xfrm>
            <a:off x="4145713" y="5696644"/>
            <a:ext cx="7870884" cy="646331"/>
          </a:xfrm>
          <a:prstGeom prst="rect">
            <a:avLst/>
          </a:prstGeom>
          <a:noFill/>
        </p:spPr>
        <p:txBody>
          <a:bodyPr wrap="square">
            <a:spAutoFit/>
          </a:bodyPr>
          <a:lstStyle/>
          <a:p>
            <a:r>
              <a:rPr lang="en-US" dirty="0"/>
              <a:t>10</a:t>
            </a:r>
            <a:r>
              <a:rPr lang="el-GR" dirty="0"/>
              <a:t>. </a:t>
            </a:r>
            <a:r>
              <a:rPr lang="en-US" dirty="0">
                <a:hlinkClick r:id="rId2"/>
              </a:rPr>
              <a:t>https://kapelis.gr/ylika_category/ylika-syskevasias-sakoyles-psisimatos/</a:t>
            </a:r>
            <a:endParaRPr lang="en-US" dirty="0"/>
          </a:p>
          <a:p>
            <a:r>
              <a:rPr lang="en-US" dirty="0">
                <a:hlinkClick r:id="rId3">
                  <a:extLst>
                    <a:ext uri="{A12FA001-AC4F-418D-AE19-62706E023703}">
                      <ahyp:hlinkClr xmlns:ahyp="http://schemas.microsoft.com/office/drawing/2018/hyperlinkcolor" val="tx"/>
                    </a:ext>
                  </a:extLst>
                </a:hlinkClick>
              </a:rPr>
              <a:t>11. </a:t>
            </a:r>
            <a:r>
              <a:rPr lang="en-US" dirty="0">
                <a:solidFill>
                  <a:srgbClr val="00B0F0"/>
                </a:solidFill>
                <a:hlinkClick r:id="rId3">
                  <a:extLst>
                    <a:ext uri="{A12FA001-AC4F-418D-AE19-62706E023703}">
                      <ahyp:hlinkClr xmlns:ahyp="http://schemas.microsoft.com/office/drawing/2018/hyperlinkcolor" val="tx"/>
                    </a:ext>
                  </a:extLst>
                </a:hlinkClick>
              </a:rPr>
              <a:t>Plastobarr_v5.pdf (plastopil.com)</a:t>
            </a:r>
            <a:endParaRPr lang="el-GR" dirty="0"/>
          </a:p>
        </p:txBody>
      </p:sp>
      <p:pic>
        <p:nvPicPr>
          <p:cNvPr id="8" name="Εικόνα 7">
            <a:extLst>
              <a:ext uri="{FF2B5EF4-FFF2-40B4-BE49-F238E27FC236}">
                <a16:creationId xmlns:a16="http://schemas.microsoft.com/office/drawing/2014/main" id="{04464A29-0FA5-9990-9FA4-E26F17B42D2C}"/>
              </a:ext>
            </a:extLst>
          </p:cNvPr>
          <p:cNvPicPr>
            <a:picLocks noChangeAspect="1"/>
          </p:cNvPicPr>
          <p:nvPr/>
        </p:nvPicPr>
        <p:blipFill>
          <a:blip r:embed="rId4"/>
          <a:stretch>
            <a:fillRect/>
          </a:stretch>
        </p:blipFill>
        <p:spPr>
          <a:xfrm>
            <a:off x="6944264" y="2020567"/>
            <a:ext cx="4728117" cy="3624146"/>
          </a:xfrm>
          <a:prstGeom prst="rect">
            <a:avLst/>
          </a:prstGeom>
        </p:spPr>
      </p:pic>
    </p:spTree>
    <p:extLst>
      <p:ext uri="{BB962C8B-B14F-4D97-AF65-F5344CB8AC3E}">
        <p14:creationId xmlns:p14="http://schemas.microsoft.com/office/powerpoint/2010/main" val="2411920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AF84A6E-4547-CDB7-052E-492A670D11F0}"/>
              </a:ext>
            </a:extLst>
          </p:cNvPr>
          <p:cNvSpPr>
            <a:spLocks noGrp="1"/>
          </p:cNvSpPr>
          <p:nvPr>
            <p:ph type="title"/>
          </p:nvPr>
        </p:nvSpPr>
        <p:spPr/>
        <p:txBody>
          <a:bodyPr>
            <a:normAutofit fontScale="90000"/>
          </a:bodyPr>
          <a:lstStyle/>
          <a:p>
            <a:r>
              <a:rPr lang="el-GR" dirty="0"/>
              <a:t>ΑΞΙΟΠΟΙΗΣΗ ΥΠΟΥΠΡΟΪΟΝΤΩΝ ΑΛΙΕΙΑΣ ΚΑΙ ΙΧΘΥΟΚΑΛΛΕΙΡΓΕΙΩΝ</a:t>
            </a:r>
          </a:p>
        </p:txBody>
      </p:sp>
      <p:sp>
        <p:nvSpPr>
          <p:cNvPr id="3" name="Θέση περιεχομένου 2">
            <a:extLst>
              <a:ext uri="{FF2B5EF4-FFF2-40B4-BE49-F238E27FC236}">
                <a16:creationId xmlns:a16="http://schemas.microsoft.com/office/drawing/2014/main" id="{92B5AA0D-2DEB-EB1D-28DC-01C573304C11}"/>
              </a:ext>
            </a:extLst>
          </p:cNvPr>
          <p:cNvSpPr>
            <a:spLocks noGrp="1"/>
          </p:cNvSpPr>
          <p:nvPr>
            <p:ph idx="1"/>
          </p:nvPr>
        </p:nvSpPr>
        <p:spPr/>
        <p:txBody>
          <a:bodyPr>
            <a:normAutofit fontScale="85000" lnSpcReduction="20000"/>
          </a:bodyPr>
          <a:lstStyle/>
          <a:p>
            <a:pPr>
              <a:buFont typeface="Wingdings" panose="05000000000000000000" pitchFamily="2" charset="2"/>
              <a:buChar char="q"/>
            </a:pPr>
            <a:r>
              <a:rPr lang="el-GR" dirty="0"/>
              <a:t>Με την αύξηση της παγκόσμιας παραγωγής ψαριών, μεγάλη ποσότητα υλικού είναι διαθέσιμη για επεξεργασία και ως εκ τούτου αυξάνεται</a:t>
            </a:r>
            <a:r>
              <a:rPr lang="en-US" dirty="0"/>
              <a:t> </a:t>
            </a:r>
            <a:r>
              <a:rPr lang="el-GR" dirty="0"/>
              <a:t>την ποσότητα των απορριμμάτων που παράγονται. Αυτά τα υποπροϊόντα ή απόβλητα με τη μορφή </a:t>
            </a:r>
            <a:r>
              <a:rPr lang="el-GR" b="1" u="sng" dirty="0"/>
              <a:t>μη βρώσιμων ιστών όπως οστά, δέρμα/λέπια,</a:t>
            </a:r>
            <a:r>
              <a:rPr lang="en-US" b="1" u="sng" dirty="0"/>
              <a:t> o</a:t>
            </a:r>
            <a:r>
              <a:rPr lang="el-GR" b="1" u="sng" dirty="0"/>
              <a:t>ι </a:t>
            </a:r>
            <a:r>
              <a:rPr lang="el-GR" b="1" u="sng" dirty="0" err="1"/>
              <a:t>κύστεις</a:t>
            </a:r>
            <a:r>
              <a:rPr lang="el-GR" b="1" u="sng" dirty="0"/>
              <a:t> κολύμβησης, τα πτερύγια, τα έντερα, το αίμα, τα αυγοτάραχα, το συκώτι κ.λπ</a:t>
            </a:r>
            <a:r>
              <a:rPr lang="el-GR" dirty="0"/>
              <a:t>. είναι πλούσια πηγή πολύτιμων συστατικών όπως πρωτεΐνες, λιπίδια,</a:t>
            </a:r>
            <a:r>
              <a:rPr lang="en-US" dirty="0"/>
              <a:t> </a:t>
            </a:r>
            <a:r>
              <a:rPr lang="el-GR" dirty="0"/>
              <a:t>ένζυμα βιοενεργά πεπτίδια, χρωστικές, γεύσεις, βιταμίνες και μέταλλα. Ως εκ τούτου, είναι επιτακτική ανάγκη να ανακυκλωθούν</a:t>
            </a:r>
            <a:r>
              <a:rPr lang="en-US" dirty="0"/>
              <a:t> </a:t>
            </a:r>
            <a:r>
              <a:rPr lang="el-GR" dirty="0"/>
              <a:t>τα απόβλητα σε εμπορεύσιμα προϊόντα ώστε να προστεθεί αξία σε αυτά τα απόβλητα και να ελαχιστοποιηθεί η περιβαλλοντική απειλή της ρύπανσης.</a:t>
            </a:r>
          </a:p>
          <a:p>
            <a:pPr>
              <a:buFont typeface="Wingdings" panose="05000000000000000000" pitchFamily="2" charset="2"/>
              <a:buChar char="q"/>
            </a:pPr>
            <a:r>
              <a:rPr lang="el-GR" dirty="0"/>
              <a:t>Παγκοσμίως, </a:t>
            </a:r>
            <a:r>
              <a:rPr lang="el-GR" b="1" dirty="0"/>
              <a:t>20 εκατομμύρια τόνοι </a:t>
            </a:r>
            <a:r>
              <a:rPr lang="el-GR" dirty="0"/>
              <a:t>(περίπου 12 % της συνολικής παραγωγής ψαριών, 171 MT) χρησιμοποιούνται για μη διατροφικούς σκοπούς. Εκτός</a:t>
            </a:r>
            <a:r>
              <a:rPr lang="en-US" dirty="0"/>
              <a:t> </a:t>
            </a:r>
            <a:r>
              <a:rPr lang="el-GR" dirty="0"/>
              <a:t>τα οποία, 15 MT μειώνονται σε ιχθυάλευρα και ιχθυέλαιο και τα υπόλοιπα 5 MT </a:t>
            </a:r>
            <a:r>
              <a:rPr lang="el-GR" b="1" u="sng" dirty="0"/>
              <a:t>χρησιμοποιούνται σε μεγάλο βαθμό ως υλικό για ζωοτροφές, όπως</a:t>
            </a:r>
            <a:r>
              <a:rPr lang="en-US" b="1" u="sng" dirty="0"/>
              <a:t> </a:t>
            </a:r>
            <a:r>
              <a:rPr lang="el-GR" b="1" u="sng" dirty="0"/>
              <a:t>δόλωμα, σε φαρμακευτικές χρήσεις και για διακοσμητικούς σκοπούς</a:t>
            </a:r>
            <a:r>
              <a:rPr lang="el-GR" dirty="0"/>
              <a:t>. Αν και η κλασική προσέγγιση χρησιμοποιεί αυτά τα απόβλητα για την</a:t>
            </a:r>
            <a:r>
              <a:rPr lang="en-US" dirty="0"/>
              <a:t> </a:t>
            </a:r>
            <a:r>
              <a:rPr lang="el-GR" dirty="0"/>
              <a:t>παραγωγή ιχθυάλευρων, ιχθυελαίου, τροφών για ζώα συντροφιάς ή λιπασμάτων, οι πρόσφατες εξελίξεις στη βιοτεχνολογία και την επεξεργασία</a:t>
            </a:r>
            <a:r>
              <a:rPr lang="en-US" dirty="0"/>
              <a:t> </a:t>
            </a:r>
            <a:r>
              <a:rPr lang="el-GR" dirty="0"/>
              <a:t>τεχνικές αλλάζουν την παραδοσιακή προσέγγιση και εισάγουν νέα προσέγγιση για την παραγωγή στοιχείων υψηλής αξίας όπως </a:t>
            </a:r>
            <a:r>
              <a:rPr lang="el-GR" dirty="0" err="1"/>
              <a:t>π.χ</a:t>
            </a:r>
            <a:r>
              <a:rPr lang="en-US" dirty="0"/>
              <a:t> </a:t>
            </a:r>
            <a:r>
              <a:rPr lang="el-GR" b="1" u="sng" dirty="0"/>
              <a:t>κολλαγόνο και ζελατίνη, ένζυμα </a:t>
            </a:r>
            <a:r>
              <a:rPr lang="el-GR" dirty="0"/>
              <a:t>κ.λπ. Ως εκ τούτου, υποστηρίζουμε τη χρήση των</a:t>
            </a:r>
            <a:r>
              <a:rPr lang="en-US" dirty="0"/>
              <a:t> </a:t>
            </a:r>
            <a:r>
              <a:rPr lang="el-GR" dirty="0"/>
              <a:t>απορριμμάτων επεξεργασίας ψαριών για τη μετατροπή τους σε</a:t>
            </a:r>
            <a:r>
              <a:rPr lang="en-US" dirty="0"/>
              <a:t> </a:t>
            </a:r>
            <a:r>
              <a:rPr lang="el-GR" dirty="0"/>
              <a:t>πλούτος.</a:t>
            </a:r>
          </a:p>
        </p:txBody>
      </p:sp>
      <p:sp>
        <p:nvSpPr>
          <p:cNvPr id="4" name="Θέση ημερομηνίας 3">
            <a:extLst>
              <a:ext uri="{FF2B5EF4-FFF2-40B4-BE49-F238E27FC236}">
                <a16:creationId xmlns:a16="http://schemas.microsoft.com/office/drawing/2014/main" id="{7EE4102C-6924-988F-1D3A-96EBB62F3637}"/>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16339961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4BE9BB-1097-BFDC-EB1B-7E59A1F4CA58}"/>
              </a:ext>
            </a:extLst>
          </p:cNvPr>
          <p:cNvSpPr>
            <a:spLocks noGrp="1"/>
          </p:cNvSpPr>
          <p:nvPr>
            <p:ph type="title"/>
          </p:nvPr>
        </p:nvSpPr>
        <p:spPr/>
        <p:txBody>
          <a:bodyPr/>
          <a:lstStyle/>
          <a:p>
            <a:r>
              <a:rPr lang="el-GR" dirty="0"/>
              <a:t>ΥΠΟΥΠΟΡΟΪΟΝΤΑ ΑΛΙΕΙΑΣ</a:t>
            </a:r>
          </a:p>
        </p:txBody>
      </p:sp>
      <p:sp>
        <p:nvSpPr>
          <p:cNvPr id="3" name="Θέση περιεχομένου 2">
            <a:extLst>
              <a:ext uri="{FF2B5EF4-FFF2-40B4-BE49-F238E27FC236}">
                <a16:creationId xmlns:a16="http://schemas.microsoft.com/office/drawing/2014/main" id="{72C1ED4E-90B9-11A9-F0F4-EAB1484917A9}"/>
              </a:ext>
            </a:extLst>
          </p:cNvPr>
          <p:cNvSpPr>
            <a:spLocks noGrp="1"/>
          </p:cNvSpPr>
          <p:nvPr>
            <p:ph idx="1"/>
          </p:nvPr>
        </p:nvSpPr>
        <p:spPr/>
        <p:txBody>
          <a:bodyPr>
            <a:normAutofit fontScale="77500" lnSpcReduction="20000"/>
          </a:bodyPr>
          <a:lstStyle/>
          <a:p>
            <a:pPr>
              <a:buFont typeface="Wingdings" panose="05000000000000000000" pitchFamily="2" charset="2"/>
              <a:buChar char="q"/>
            </a:pPr>
            <a:r>
              <a:rPr lang="el-GR" dirty="0"/>
              <a:t>Ο</a:t>
            </a:r>
            <a:r>
              <a:rPr lang="en-US" dirty="0"/>
              <a:t> </a:t>
            </a:r>
            <a:r>
              <a:rPr lang="el-GR" dirty="0"/>
              <a:t>όρος "υποπροϊόν" υποδηλώνει κάτι που δεν θεωρείται συνηθισμένο εμπορεύσιμο προϊόν αλλά μπορεί να χρησιμοποιηθεί μετά επεξεργασία και ο όρος «απόβλητα» αναφέρεται σε προϊόντα που δεν μπορούν να χρησιμοποιηθούν για ζωοτροφές ή τρόφιμα αλλά πρέπει να </a:t>
            </a:r>
            <a:r>
              <a:rPr lang="el-GR" dirty="0" err="1"/>
              <a:t>κομποστοποιηθούν</a:t>
            </a:r>
            <a:r>
              <a:rPr lang="el-GR" dirty="0"/>
              <a:t> ή καταστράφηκε (</a:t>
            </a:r>
            <a:r>
              <a:rPr lang="el-GR" dirty="0" err="1"/>
              <a:t>Suresh</a:t>
            </a:r>
            <a:r>
              <a:rPr lang="el-GR" dirty="0"/>
              <a:t> and </a:t>
            </a:r>
            <a:r>
              <a:rPr lang="el-GR" dirty="0" err="1"/>
              <a:t>Prabhu</a:t>
            </a:r>
            <a:r>
              <a:rPr lang="el-GR" dirty="0"/>
              <a:t>, 2012). Ο κανονισμός της ΕΚ για τα ζωικά υποπροϊόντα (EC No.1774/2002) ορίζει τα ζωικά υποπροϊόντα ως σύνολο ή μέρη ζώων ή προϊόντων που δεν είναι κατάλληλα και δεν προορίζονται για ανθρώπινη κατανάλωση. </a:t>
            </a:r>
          </a:p>
          <a:p>
            <a:pPr>
              <a:buFont typeface="Wingdings" panose="05000000000000000000" pitchFamily="2" charset="2"/>
              <a:buChar char="q"/>
            </a:pPr>
            <a:r>
              <a:rPr lang="el-GR" dirty="0"/>
              <a:t>Αν και οι όροι </a:t>
            </a:r>
            <a:r>
              <a:rPr lang="el-GR" dirty="0" err="1"/>
              <a:t>συμπροϊόντα</a:t>
            </a:r>
            <a:r>
              <a:rPr lang="el-GR" dirty="0"/>
              <a:t>, </a:t>
            </a:r>
            <a:r>
              <a:rPr lang="el-GR" dirty="0" err="1"/>
              <a:t>συνροές</a:t>
            </a:r>
            <a:r>
              <a:rPr lang="el-GR" dirty="0"/>
              <a:t>, απορρίψεις ή απόβλητα χρησιμοποιούνται ως συνώνυμα, ο όρος απόβλητα φαίνεται να σημαίνει ότι το υλικό δεν έχει αξία (</a:t>
            </a:r>
            <a:r>
              <a:rPr lang="el-GR" dirty="0" err="1"/>
              <a:t>Sachindra</a:t>
            </a:r>
            <a:r>
              <a:rPr lang="el-GR" dirty="0"/>
              <a:t> and </a:t>
            </a:r>
            <a:r>
              <a:rPr lang="el-GR" dirty="0" err="1"/>
              <a:t>Mahendrakar</a:t>
            </a:r>
            <a:r>
              <a:rPr lang="el-GR" dirty="0"/>
              <a:t>, 2015). Υπάρχουν διαφορετικοί όροι όπως «υποπροϊόν», «</a:t>
            </a:r>
            <a:r>
              <a:rPr lang="el-GR" dirty="0" err="1"/>
              <a:t>συμπροϊόν</a:t>
            </a:r>
            <a:r>
              <a:rPr lang="el-GR" dirty="0"/>
              <a:t>», «απόβλητα ψαριών», «παραπροϊόντα ψαριών», «σπλαχνική μάζα ψαριών», «απορρίψεις ψαριών» και ούτω καθεξής που χρησιμοποιούνται για να περιγράψουν τα μη βρώσιμα μέρη του επεξεργασία θαλασσινών (</a:t>
            </a:r>
            <a:r>
              <a:rPr lang="el-GR" dirty="0" err="1"/>
              <a:t>Suresh</a:t>
            </a:r>
            <a:r>
              <a:rPr lang="el-GR" dirty="0"/>
              <a:t> and </a:t>
            </a:r>
            <a:r>
              <a:rPr lang="el-GR" dirty="0" err="1"/>
              <a:t>Prabhu</a:t>
            </a:r>
            <a:r>
              <a:rPr lang="el-GR" dirty="0"/>
              <a:t>, 2012). </a:t>
            </a:r>
          </a:p>
          <a:p>
            <a:pPr>
              <a:buFont typeface="Wingdings" panose="05000000000000000000" pitchFamily="2" charset="2"/>
              <a:buChar char="q"/>
            </a:pPr>
            <a:r>
              <a:rPr lang="el-GR" dirty="0"/>
              <a:t>Ο </a:t>
            </a:r>
            <a:r>
              <a:rPr lang="el-GR" dirty="0" err="1"/>
              <a:t>Stevens</a:t>
            </a:r>
            <a:r>
              <a:rPr lang="el-GR" dirty="0"/>
              <a:t>, et.al. (2018) όρισε τον όρο υποπροϊόντα ως όλα τα υλικά, βρώσιμα ή μη, που περισσεύουν μετά την παρασκευή των κύριων προϊόντων. Για τα </a:t>
            </a:r>
            <a:r>
              <a:rPr lang="el-GR" dirty="0" err="1"/>
              <a:t>finfish</a:t>
            </a:r>
            <a:r>
              <a:rPr lang="el-GR" dirty="0"/>
              <a:t>, τα τυπικά υποπροϊόντα περιλαμβάνουν στολίδια, δέρματα, κεφάλια, πλαίσια (κόκαλα με προσκολλημένη σάρκα), σπλάχνα (έντερα) και αίμα. Ο </a:t>
            </a:r>
            <a:r>
              <a:rPr lang="el-GR" dirty="0" err="1"/>
              <a:t>Stevens</a:t>
            </a:r>
            <a:r>
              <a:rPr lang="el-GR" dirty="0"/>
              <a:t>, et.al. (2018) ανέφερε τα κλάσματα του υποπροϊόντος ως ποσοστό του συνολικού υγρού βάρους του σολομού Ατλαντικού: Σπλάχνα (12,5%), Κεφάλια (10%), Σκελετοί (10%), Δέρματα (3,5%), Αίμα (2%), Κούρεμα (2%), Πτερύγια κοιλιάς (1,5%). Επιπλέον, ο πίνακας 1 δείχνει το ποσοστό κλάσματος υποπροϊόντων επεξεργασίας ψαριών πτερυγίων από το συνολικό βάρος των ψαριών (</a:t>
            </a:r>
            <a:r>
              <a:rPr lang="el-GR" dirty="0" err="1"/>
              <a:t>Suresh</a:t>
            </a:r>
            <a:r>
              <a:rPr lang="el-GR" dirty="0"/>
              <a:t> and </a:t>
            </a:r>
            <a:r>
              <a:rPr lang="el-GR" dirty="0" err="1"/>
              <a:t>Prabhu</a:t>
            </a:r>
            <a:r>
              <a:rPr lang="el-GR" dirty="0"/>
              <a:t>, 2012).</a:t>
            </a:r>
          </a:p>
        </p:txBody>
      </p:sp>
      <p:sp>
        <p:nvSpPr>
          <p:cNvPr id="4" name="Θέση ημερομηνίας 3">
            <a:extLst>
              <a:ext uri="{FF2B5EF4-FFF2-40B4-BE49-F238E27FC236}">
                <a16:creationId xmlns:a16="http://schemas.microsoft.com/office/drawing/2014/main" id="{AB6A0A51-66D7-872A-F36F-1513ACEF2685}"/>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26405426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DA11516-FF82-A0C2-9BBC-7C7AD5CB4312}"/>
              </a:ext>
            </a:extLst>
          </p:cNvPr>
          <p:cNvSpPr>
            <a:spLocks noGrp="1"/>
          </p:cNvSpPr>
          <p:nvPr>
            <p:ph type="title"/>
          </p:nvPr>
        </p:nvSpPr>
        <p:spPr/>
        <p:txBody>
          <a:bodyPr/>
          <a:lstStyle/>
          <a:p>
            <a:r>
              <a:rPr lang="el-GR" dirty="0"/>
              <a:t>Αξιοποίηση υποπροϊόντων αλιείας </a:t>
            </a:r>
          </a:p>
        </p:txBody>
      </p:sp>
      <p:sp>
        <p:nvSpPr>
          <p:cNvPr id="3" name="Θέση περιεχομένου 2">
            <a:extLst>
              <a:ext uri="{FF2B5EF4-FFF2-40B4-BE49-F238E27FC236}">
                <a16:creationId xmlns:a16="http://schemas.microsoft.com/office/drawing/2014/main" id="{E840112E-06DD-7747-0ABE-339012CC542C}"/>
              </a:ext>
            </a:extLst>
          </p:cNvPr>
          <p:cNvSpPr>
            <a:spLocks noGrp="1"/>
          </p:cNvSpPr>
          <p:nvPr>
            <p:ph idx="1"/>
          </p:nvPr>
        </p:nvSpPr>
        <p:spPr>
          <a:xfrm>
            <a:off x="370935" y="1952926"/>
            <a:ext cx="11542143" cy="3760891"/>
          </a:xfrm>
        </p:spPr>
        <p:txBody>
          <a:bodyPr>
            <a:normAutofit lnSpcReduction="10000"/>
          </a:bodyPr>
          <a:lstStyle/>
          <a:p>
            <a:r>
              <a:rPr lang="el-GR" dirty="0"/>
              <a:t>Πολύ πρόσφατα, οι βιοτεχνολογικές διεργασίες όπως οι </a:t>
            </a:r>
            <a:r>
              <a:rPr lang="el-GR" dirty="0" err="1"/>
              <a:t>βιοκαταλυτικές</a:t>
            </a:r>
            <a:r>
              <a:rPr lang="el-GR" dirty="0"/>
              <a:t> διαδικασίες και οι διαδικασίες ζύμωσης έχουν εμφανιστεί ως αναπόσπαστο μέρος της επεξεργασίας θαλασσινών· χρησιμεύουν όχι μόνο ως μια ελκυστική εναλλακτική των χημικών, φυσικών και μηχανικών μεθόδους επεξεργασίας παραπροϊόντων θαλασσινών, αλλά και ως εργαλεία ανάκτησης διαφόρων πολύτιμων συστατικών (</a:t>
            </a:r>
            <a:r>
              <a:rPr lang="el-GR" dirty="0" err="1"/>
              <a:t>Suresh</a:t>
            </a:r>
            <a:r>
              <a:rPr lang="el-GR" dirty="0"/>
              <a:t> και </a:t>
            </a:r>
            <a:r>
              <a:rPr lang="el-GR" dirty="0" err="1"/>
              <a:t>Prabhu</a:t>
            </a:r>
            <a:r>
              <a:rPr lang="el-GR" dirty="0"/>
              <a:t>, 2012). </a:t>
            </a:r>
          </a:p>
          <a:p>
            <a:r>
              <a:rPr lang="el-GR" dirty="0"/>
              <a:t>Οι βιοτεχνολογικές διαδικασίες αναγνωρίζονται ευρέως ως φιλικές προς το περιβάλλον διαδικασίες που παρέχουν δυνατότητα ανάκτησης πρόσθετων χρήσιμων συστατικών εκτός από το συστατικό στόχο από τις πρώτες ύλες (</a:t>
            </a:r>
            <a:r>
              <a:rPr lang="el-GR" dirty="0" err="1"/>
              <a:t>Suresh</a:t>
            </a:r>
            <a:r>
              <a:rPr lang="el-GR" dirty="0"/>
              <a:t> και </a:t>
            </a:r>
            <a:r>
              <a:rPr lang="el-GR" dirty="0" err="1"/>
              <a:t>Prabhu</a:t>
            </a:r>
            <a:r>
              <a:rPr lang="el-GR" dirty="0"/>
              <a:t>, 2012). </a:t>
            </a:r>
          </a:p>
          <a:p>
            <a:r>
              <a:rPr lang="el-GR" dirty="0"/>
              <a:t>Διάφορα άλλα πολύτιμα συστατικά που εξάγονται από τα απόβλητα ψαριών και η εφαρμογή τους έχουν καταγραφεί σε πίνακα στον Πίνακα 1. Ο Πίνακας 3 δείχνει Πιθανά Βιοενεργά/ Πολύτιμα Συστατικά από Επεξεργασία Υποπροϊόντων </a:t>
            </a:r>
            <a:r>
              <a:rPr lang="el-GR" dirty="0" err="1"/>
              <a:t>Finfish</a:t>
            </a:r>
            <a:r>
              <a:rPr lang="el-GR" dirty="0"/>
              <a:t>. Τα υποπροϊόντα επεξεργασίας οστρακοειδών με τα πιθανά πολύτιμα/βιοενεργά συστατικά τους έχουν λεπτομερώς αναφερθεί στον Πίνακα 4.</a:t>
            </a:r>
          </a:p>
        </p:txBody>
      </p:sp>
      <p:sp>
        <p:nvSpPr>
          <p:cNvPr id="4" name="Θέση ημερομηνίας 3">
            <a:extLst>
              <a:ext uri="{FF2B5EF4-FFF2-40B4-BE49-F238E27FC236}">
                <a16:creationId xmlns:a16="http://schemas.microsoft.com/office/drawing/2014/main" id="{436C8ECB-6C5A-01A2-E69F-C7F3A00B5F39}"/>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6" name="TextBox 5">
            <a:extLst>
              <a:ext uri="{FF2B5EF4-FFF2-40B4-BE49-F238E27FC236}">
                <a16:creationId xmlns:a16="http://schemas.microsoft.com/office/drawing/2014/main" id="{1DA1F86E-C5D6-FF46-8BDE-A86CF83CCFA2}"/>
              </a:ext>
            </a:extLst>
          </p:cNvPr>
          <p:cNvSpPr txBox="1"/>
          <p:nvPr/>
        </p:nvSpPr>
        <p:spPr>
          <a:xfrm>
            <a:off x="278922" y="5849495"/>
            <a:ext cx="11395495" cy="461665"/>
          </a:xfrm>
          <a:prstGeom prst="rect">
            <a:avLst/>
          </a:prstGeom>
          <a:noFill/>
        </p:spPr>
        <p:txBody>
          <a:bodyPr wrap="square">
            <a:spAutoFit/>
          </a:bodyPr>
          <a:lstStyle/>
          <a:p>
            <a:r>
              <a:rPr lang="en-US" sz="1200" dirty="0"/>
              <a:t>Vikas Kumar, Armaan U. </a:t>
            </a:r>
            <a:r>
              <a:rPr lang="en-US" sz="1200" dirty="0" err="1"/>
              <a:t>Muzaddadi</a:t>
            </a:r>
            <a:r>
              <a:rPr lang="en-US" sz="1200" dirty="0"/>
              <a:t>, Sandeep Mann, Renu Balakrishnan, K. </a:t>
            </a:r>
            <a:r>
              <a:rPr lang="en-US" sz="1200" dirty="0" err="1"/>
              <a:t>Bembem</a:t>
            </a:r>
            <a:r>
              <a:rPr lang="en-US" sz="1200" dirty="0"/>
              <a:t> and Yogesh </a:t>
            </a:r>
            <a:r>
              <a:rPr lang="en-US" sz="1200" dirty="0" err="1"/>
              <a:t>Kalnar</a:t>
            </a:r>
            <a:r>
              <a:rPr lang="en-US" sz="1200" dirty="0"/>
              <a:t>, Utilization of Fish Processing Waste: A Waste to Wealth Approach, In book: Emerging Post-Harvest Engineering and </a:t>
            </a:r>
            <a:r>
              <a:rPr lang="en-US" sz="1200" dirty="0" err="1"/>
              <a:t>Techological</a:t>
            </a:r>
            <a:r>
              <a:rPr lang="en-US" sz="1200" dirty="0"/>
              <a:t> Interventions for Enhancing Farmer's </a:t>
            </a:r>
            <a:r>
              <a:rPr lang="en-US" sz="1200" dirty="0" err="1"/>
              <a:t>IncomPublisher</a:t>
            </a:r>
            <a:r>
              <a:rPr lang="en-US" sz="1200" dirty="0"/>
              <a:t>: ICAR-CIPHET, Ludhiana, 2022.</a:t>
            </a:r>
          </a:p>
        </p:txBody>
      </p:sp>
    </p:spTree>
    <p:extLst>
      <p:ext uri="{BB962C8B-B14F-4D97-AF65-F5344CB8AC3E}">
        <p14:creationId xmlns:p14="http://schemas.microsoft.com/office/powerpoint/2010/main" val="10876119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5615E6C-F024-3823-2BE5-5E22309C4978}"/>
              </a:ext>
            </a:extLst>
          </p:cNvPr>
          <p:cNvSpPr>
            <a:spLocks noGrp="1"/>
          </p:cNvSpPr>
          <p:nvPr>
            <p:ph type="title"/>
          </p:nvPr>
        </p:nvSpPr>
        <p:spPr/>
        <p:txBody>
          <a:bodyPr/>
          <a:lstStyle/>
          <a:p>
            <a:r>
              <a:rPr lang="el-GR" dirty="0"/>
              <a:t>Αξιοποίηση υποπροϊόντων αλιείας </a:t>
            </a:r>
          </a:p>
        </p:txBody>
      </p:sp>
      <p:graphicFrame>
        <p:nvGraphicFramePr>
          <p:cNvPr id="5" name="Πίνακας 5">
            <a:extLst>
              <a:ext uri="{FF2B5EF4-FFF2-40B4-BE49-F238E27FC236}">
                <a16:creationId xmlns:a16="http://schemas.microsoft.com/office/drawing/2014/main" id="{79B57825-60AE-6E12-B66E-CFDDFD455607}"/>
              </a:ext>
            </a:extLst>
          </p:cNvPr>
          <p:cNvGraphicFramePr>
            <a:graphicFrameLocks noGrp="1"/>
          </p:cNvGraphicFramePr>
          <p:nvPr>
            <p:ph idx="1"/>
            <p:extLst>
              <p:ext uri="{D42A27DB-BD31-4B8C-83A1-F6EECF244321}">
                <p14:modId xmlns:p14="http://schemas.microsoft.com/office/powerpoint/2010/main" val="748079809"/>
              </p:ext>
            </p:extLst>
          </p:nvPr>
        </p:nvGraphicFramePr>
        <p:xfrm>
          <a:off x="984820" y="2772434"/>
          <a:ext cx="10058400" cy="1112520"/>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1693465621"/>
                    </a:ext>
                  </a:extLst>
                </a:gridCol>
                <a:gridCol w="1676400">
                  <a:extLst>
                    <a:ext uri="{9D8B030D-6E8A-4147-A177-3AD203B41FA5}">
                      <a16:colId xmlns:a16="http://schemas.microsoft.com/office/drawing/2014/main" val="2709858000"/>
                    </a:ext>
                  </a:extLst>
                </a:gridCol>
                <a:gridCol w="1676400">
                  <a:extLst>
                    <a:ext uri="{9D8B030D-6E8A-4147-A177-3AD203B41FA5}">
                      <a16:colId xmlns:a16="http://schemas.microsoft.com/office/drawing/2014/main" val="1834736364"/>
                    </a:ext>
                  </a:extLst>
                </a:gridCol>
                <a:gridCol w="1676400">
                  <a:extLst>
                    <a:ext uri="{9D8B030D-6E8A-4147-A177-3AD203B41FA5}">
                      <a16:colId xmlns:a16="http://schemas.microsoft.com/office/drawing/2014/main" val="1342539417"/>
                    </a:ext>
                  </a:extLst>
                </a:gridCol>
                <a:gridCol w="1676400">
                  <a:extLst>
                    <a:ext uri="{9D8B030D-6E8A-4147-A177-3AD203B41FA5}">
                      <a16:colId xmlns:a16="http://schemas.microsoft.com/office/drawing/2014/main" val="2303608504"/>
                    </a:ext>
                  </a:extLst>
                </a:gridCol>
                <a:gridCol w="1676400">
                  <a:extLst>
                    <a:ext uri="{9D8B030D-6E8A-4147-A177-3AD203B41FA5}">
                      <a16:colId xmlns:a16="http://schemas.microsoft.com/office/drawing/2014/main" val="3183352858"/>
                    </a:ext>
                  </a:extLst>
                </a:gridCol>
              </a:tblGrid>
              <a:tr h="370840">
                <a:tc>
                  <a:txBody>
                    <a:bodyPr/>
                    <a:lstStyle/>
                    <a:p>
                      <a:r>
                        <a:rPr lang="el-GR" dirty="0"/>
                        <a:t>Υποπροϊόντα</a:t>
                      </a:r>
                    </a:p>
                  </a:txBody>
                  <a:tcPr/>
                </a:tc>
                <a:tc>
                  <a:txBody>
                    <a:bodyPr/>
                    <a:lstStyle/>
                    <a:p>
                      <a:r>
                        <a:rPr lang="el-GR" dirty="0"/>
                        <a:t>Κεφάλι</a:t>
                      </a:r>
                    </a:p>
                  </a:txBody>
                  <a:tcPr/>
                </a:tc>
                <a:tc>
                  <a:txBody>
                    <a:bodyPr/>
                    <a:lstStyle/>
                    <a:p>
                      <a:r>
                        <a:rPr lang="el-GR" dirty="0"/>
                        <a:t> Σπλάχνα</a:t>
                      </a:r>
                    </a:p>
                  </a:txBody>
                  <a:tcPr/>
                </a:tc>
                <a:tc>
                  <a:txBody>
                    <a:bodyPr/>
                    <a:lstStyle/>
                    <a:p>
                      <a:r>
                        <a:rPr lang="el-GR" dirty="0"/>
                        <a:t>Δέρμα</a:t>
                      </a:r>
                    </a:p>
                  </a:txBody>
                  <a:tcPr/>
                </a:tc>
                <a:tc>
                  <a:txBody>
                    <a:bodyPr/>
                    <a:lstStyle/>
                    <a:p>
                      <a:r>
                        <a:rPr lang="el-GR" dirty="0"/>
                        <a:t>κόκκαλο</a:t>
                      </a:r>
                    </a:p>
                  </a:txBody>
                  <a:tcPr/>
                </a:tc>
                <a:tc>
                  <a:txBody>
                    <a:bodyPr/>
                    <a:lstStyle/>
                    <a:p>
                      <a:r>
                        <a:rPr lang="el-GR" dirty="0" err="1"/>
                        <a:t>αποκόματα</a:t>
                      </a:r>
                      <a:endParaRPr lang="el-GR" dirty="0"/>
                    </a:p>
                  </a:txBody>
                  <a:tcPr/>
                </a:tc>
                <a:extLst>
                  <a:ext uri="{0D108BD9-81ED-4DB2-BD59-A6C34878D82A}">
                    <a16:rowId xmlns:a16="http://schemas.microsoft.com/office/drawing/2014/main" val="1461896211"/>
                  </a:ext>
                </a:extLst>
              </a:tr>
              <a:tr h="370840">
                <a:tc>
                  <a:txBody>
                    <a:bodyPr/>
                    <a:lstStyle/>
                    <a:p>
                      <a:r>
                        <a:rPr lang="el-GR" dirty="0"/>
                        <a:t>Ποσοστό </a:t>
                      </a:r>
                    </a:p>
                  </a:txBody>
                  <a:tcPr/>
                </a:tc>
                <a:tc>
                  <a:txBody>
                    <a:bodyPr/>
                    <a:lstStyle/>
                    <a:p>
                      <a:r>
                        <a:rPr lang="el-GR" dirty="0"/>
                        <a:t>14-20</a:t>
                      </a:r>
                    </a:p>
                  </a:txBody>
                  <a:tcPr/>
                </a:tc>
                <a:tc>
                  <a:txBody>
                    <a:bodyPr/>
                    <a:lstStyle/>
                    <a:p>
                      <a:r>
                        <a:rPr lang="el-GR" dirty="0"/>
                        <a:t>15-20</a:t>
                      </a:r>
                    </a:p>
                  </a:txBody>
                  <a:tcPr/>
                </a:tc>
                <a:tc>
                  <a:txBody>
                    <a:bodyPr/>
                    <a:lstStyle/>
                    <a:p>
                      <a:r>
                        <a:rPr lang="el-GR" dirty="0"/>
                        <a:t>1-3</a:t>
                      </a:r>
                    </a:p>
                  </a:txBody>
                  <a:tcPr/>
                </a:tc>
                <a:tc>
                  <a:txBody>
                    <a:bodyPr/>
                    <a:lstStyle/>
                    <a:p>
                      <a:r>
                        <a:rPr lang="el-GR" dirty="0"/>
                        <a:t>10-16</a:t>
                      </a:r>
                    </a:p>
                  </a:txBody>
                  <a:tcPr/>
                </a:tc>
                <a:tc>
                  <a:txBody>
                    <a:bodyPr/>
                    <a:lstStyle/>
                    <a:p>
                      <a:r>
                        <a:rPr lang="el-GR" dirty="0"/>
                        <a:t>1-5</a:t>
                      </a:r>
                    </a:p>
                  </a:txBody>
                  <a:tcPr/>
                </a:tc>
                <a:extLst>
                  <a:ext uri="{0D108BD9-81ED-4DB2-BD59-A6C34878D82A}">
                    <a16:rowId xmlns:a16="http://schemas.microsoft.com/office/drawing/2014/main" val="1161034291"/>
                  </a:ext>
                </a:extLst>
              </a:tr>
              <a:tr h="370840">
                <a:tc>
                  <a:txBody>
                    <a:bodyPr/>
                    <a:lstStyle/>
                    <a:p>
                      <a:endParaRPr lang="el-GR"/>
                    </a:p>
                  </a:txBody>
                  <a:tcPr/>
                </a:tc>
                <a:tc>
                  <a:txBody>
                    <a:bodyPr/>
                    <a:lstStyle/>
                    <a:p>
                      <a:endParaRPr lang="el-GR"/>
                    </a:p>
                  </a:txBody>
                  <a:tcPr/>
                </a:tc>
                <a:tc>
                  <a:txBody>
                    <a:bodyPr/>
                    <a:lstStyle/>
                    <a:p>
                      <a:endParaRPr lang="el-GR"/>
                    </a:p>
                  </a:txBody>
                  <a:tcPr/>
                </a:tc>
                <a:tc>
                  <a:txBody>
                    <a:bodyPr/>
                    <a:lstStyle/>
                    <a:p>
                      <a:endParaRPr lang="el-GR"/>
                    </a:p>
                  </a:txBody>
                  <a:tcPr/>
                </a:tc>
                <a:tc>
                  <a:txBody>
                    <a:bodyPr/>
                    <a:lstStyle/>
                    <a:p>
                      <a:endParaRPr lang="el-GR"/>
                    </a:p>
                  </a:txBody>
                  <a:tcPr/>
                </a:tc>
                <a:tc>
                  <a:txBody>
                    <a:bodyPr/>
                    <a:lstStyle/>
                    <a:p>
                      <a:endParaRPr lang="el-GR" dirty="0"/>
                    </a:p>
                  </a:txBody>
                  <a:tcPr/>
                </a:tc>
                <a:extLst>
                  <a:ext uri="{0D108BD9-81ED-4DB2-BD59-A6C34878D82A}">
                    <a16:rowId xmlns:a16="http://schemas.microsoft.com/office/drawing/2014/main" val="3801082404"/>
                  </a:ext>
                </a:extLst>
              </a:tr>
            </a:tbl>
          </a:graphicData>
        </a:graphic>
      </p:graphicFrame>
      <p:sp>
        <p:nvSpPr>
          <p:cNvPr id="4" name="Θέση ημερομηνίας 3">
            <a:extLst>
              <a:ext uri="{FF2B5EF4-FFF2-40B4-BE49-F238E27FC236}">
                <a16:creationId xmlns:a16="http://schemas.microsoft.com/office/drawing/2014/main" id="{AEB006DB-42FF-0884-D78C-1D6485357B18}"/>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7" name="TextBox 6">
            <a:extLst>
              <a:ext uri="{FF2B5EF4-FFF2-40B4-BE49-F238E27FC236}">
                <a16:creationId xmlns:a16="http://schemas.microsoft.com/office/drawing/2014/main" id="{9D13B700-88BA-6D59-3567-A23FB9AF375E}"/>
              </a:ext>
            </a:extLst>
          </p:cNvPr>
          <p:cNvSpPr txBox="1"/>
          <p:nvPr/>
        </p:nvSpPr>
        <p:spPr>
          <a:xfrm>
            <a:off x="1242204" y="1931731"/>
            <a:ext cx="9411419" cy="646331"/>
          </a:xfrm>
          <a:prstGeom prst="rect">
            <a:avLst/>
          </a:prstGeom>
          <a:noFill/>
        </p:spPr>
        <p:txBody>
          <a:bodyPr wrap="square">
            <a:spAutoFit/>
          </a:bodyPr>
          <a:lstStyle/>
          <a:p>
            <a:r>
              <a:rPr lang="el-GR" dirty="0"/>
              <a:t>Πίνακας 1. Ποσοστό κλάσματος υποπροϊόντος επεξεργασίας πτερυγίων επί του συνολικού βάρους των ψαριών </a:t>
            </a:r>
            <a:r>
              <a:rPr lang="en-US" dirty="0"/>
              <a:t>(Suresh and Prabhu, 2012)</a:t>
            </a:r>
            <a:endParaRPr lang="el-GR" dirty="0"/>
          </a:p>
        </p:txBody>
      </p:sp>
    </p:spTree>
    <p:extLst>
      <p:ext uri="{BB962C8B-B14F-4D97-AF65-F5344CB8AC3E}">
        <p14:creationId xmlns:p14="http://schemas.microsoft.com/office/powerpoint/2010/main" val="10686441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5615E6C-F024-3823-2BE5-5E22309C4978}"/>
              </a:ext>
            </a:extLst>
          </p:cNvPr>
          <p:cNvSpPr>
            <a:spLocks noGrp="1"/>
          </p:cNvSpPr>
          <p:nvPr>
            <p:ph type="title"/>
          </p:nvPr>
        </p:nvSpPr>
        <p:spPr/>
        <p:txBody>
          <a:bodyPr/>
          <a:lstStyle/>
          <a:p>
            <a:r>
              <a:rPr lang="el-GR" dirty="0"/>
              <a:t>Αξιοποίηση υποπροϊόντων αλιείας </a:t>
            </a:r>
          </a:p>
        </p:txBody>
      </p:sp>
      <p:sp>
        <p:nvSpPr>
          <p:cNvPr id="4" name="Θέση ημερομηνίας 3">
            <a:extLst>
              <a:ext uri="{FF2B5EF4-FFF2-40B4-BE49-F238E27FC236}">
                <a16:creationId xmlns:a16="http://schemas.microsoft.com/office/drawing/2014/main" id="{AEB006DB-42FF-0884-D78C-1D6485357B18}"/>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7" name="TextBox 6">
            <a:extLst>
              <a:ext uri="{FF2B5EF4-FFF2-40B4-BE49-F238E27FC236}">
                <a16:creationId xmlns:a16="http://schemas.microsoft.com/office/drawing/2014/main" id="{9D13B700-88BA-6D59-3567-A23FB9AF375E}"/>
              </a:ext>
            </a:extLst>
          </p:cNvPr>
          <p:cNvSpPr txBox="1"/>
          <p:nvPr/>
        </p:nvSpPr>
        <p:spPr>
          <a:xfrm>
            <a:off x="1242204" y="1931731"/>
            <a:ext cx="9411419" cy="369332"/>
          </a:xfrm>
          <a:prstGeom prst="rect">
            <a:avLst/>
          </a:prstGeom>
          <a:noFill/>
        </p:spPr>
        <p:txBody>
          <a:bodyPr wrap="square">
            <a:spAutoFit/>
          </a:bodyPr>
          <a:lstStyle/>
          <a:p>
            <a:r>
              <a:rPr lang="el-GR" dirty="0"/>
              <a:t>Πίνακας 2. Πολύτιμα συστατικά και αξιοποίηση υποπροϊόντων ψαριών (</a:t>
            </a:r>
            <a:r>
              <a:rPr lang="el-GR" dirty="0" err="1"/>
              <a:t>Stevens</a:t>
            </a:r>
            <a:r>
              <a:rPr lang="el-GR" dirty="0"/>
              <a:t>, et.al. 2018)</a:t>
            </a:r>
          </a:p>
        </p:txBody>
      </p:sp>
      <p:graphicFrame>
        <p:nvGraphicFramePr>
          <p:cNvPr id="10" name="Πίνακας 10">
            <a:extLst>
              <a:ext uri="{FF2B5EF4-FFF2-40B4-BE49-F238E27FC236}">
                <a16:creationId xmlns:a16="http://schemas.microsoft.com/office/drawing/2014/main" id="{6157BCAF-083A-4CEA-6965-2513C815EDBD}"/>
              </a:ext>
            </a:extLst>
          </p:cNvPr>
          <p:cNvGraphicFramePr>
            <a:graphicFrameLocks noGrp="1"/>
          </p:cNvGraphicFramePr>
          <p:nvPr>
            <p:ph idx="1"/>
            <p:extLst>
              <p:ext uri="{D42A27DB-BD31-4B8C-83A1-F6EECF244321}">
                <p14:modId xmlns:p14="http://schemas.microsoft.com/office/powerpoint/2010/main" val="3763630916"/>
              </p:ext>
            </p:extLst>
          </p:nvPr>
        </p:nvGraphicFramePr>
        <p:xfrm>
          <a:off x="744879" y="2401705"/>
          <a:ext cx="10058397" cy="3332480"/>
        </p:xfrm>
        <a:graphic>
          <a:graphicData uri="http://schemas.openxmlformats.org/drawingml/2006/table">
            <a:tbl>
              <a:tblPr firstRow="1" bandRow="1">
                <a:tableStyleId>{5C22544A-7EE6-4342-B048-85BDC9FD1C3A}</a:tableStyleId>
              </a:tblPr>
              <a:tblGrid>
                <a:gridCol w="3352799">
                  <a:extLst>
                    <a:ext uri="{9D8B030D-6E8A-4147-A177-3AD203B41FA5}">
                      <a16:colId xmlns:a16="http://schemas.microsoft.com/office/drawing/2014/main" val="3766011961"/>
                    </a:ext>
                  </a:extLst>
                </a:gridCol>
                <a:gridCol w="3352799">
                  <a:extLst>
                    <a:ext uri="{9D8B030D-6E8A-4147-A177-3AD203B41FA5}">
                      <a16:colId xmlns:a16="http://schemas.microsoft.com/office/drawing/2014/main" val="3873055077"/>
                    </a:ext>
                  </a:extLst>
                </a:gridCol>
                <a:gridCol w="3352799">
                  <a:extLst>
                    <a:ext uri="{9D8B030D-6E8A-4147-A177-3AD203B41FA5}">
                      <a16:colId xmlns:a16="http://schemas.microsoft.com/office/drawing/2014/main" val="879100223"/>
                    </a:ext>
                  </a:extLst>
                </a:gridCol>
              </a:tblGrid>
              <a:tr h="370840">
                <a:tc>
                  <a:txBody>
                    <a:bodyPr/>
                    <a:lstStyle/>
                    <a:p>
                      <a:r>
                        <a:rPr lang="el-GR" sz="1000" dirty="0"/>
                        <a:t>Υποπροϊόντα</a:t>
                      </a:r>
                    </a:p>
                  </a:txBody>
                  <a:tcPr/>
                </a:tc>
                <a:tc>
                  <a:txBody>
                    <a:bodyPr/>
                    <a:lstStyle/>
                    <a:p>
                      <a:r>
                        <a:rPr lang="el-GR" sz="1000" dirty="0"/>
                        <a:t>Αξιοποιήσιμα συστατικά</a:t>
                      </a:r>
                    </a:p>
                  </a:txBody>
                  <a:tcPr/>
                </a:tc>
                <a:tc>
                  <a:txBody>
                    <a:bodyPr/>
                    <a:lstStyle/>
                    <a:p>
                      <a:r>
                        <a:rPr lang="el-GR" sz="1000" dirty="0"/>
                        <a:t>Εφαρμογή</a:t>
                      </a:r>
                    </a:p>
                  </a:txBody>
                  <a:tcPr/>
                </a:tc>
                <a:extLst>
                  <a:ext uri="{0D108BD9-81ED-4DB2-BD59-A6C34878D82A}">
                    <a16:rowId xmlns:a16="http://schemas.microsoft.com/office/drawing/2014/main" val="1123699010"/>
                  </a:ext>
                </a:extLst>
              </a:tr>
              <a:tr h="370840">
                <a:tc>
                  <a:txBody>
                    <a:bodyPr/>
                    <a:lstStyle/>
                    <a:p>
                      <a:r>
                        <a:rPr lang="el-GR" sz="1000" dirty="0"/>
                        <a:t>κεφάλια</a:t>
                      </a:r>
                    </a:p>
                  </a:txBody>
                  <a:tcPr/>
                </a:tc>
                <a:tc>
                  <a:txBody>
                    <a:bodyPr/>
                    <a:lstStyle/>
                    <a:p>
                      <a:r>
                        <a:rPr lang="el-GR" sz="1000" dirty="0"/>
                        <a:t>Πρωτεΐνες, πεπτίδια, λιπίδια, κολλαγόνο, ζελατίνη, μέταλλα</a:t>
                      </a:r>
                    </a:p>
                  </a:txBody>
                  <a:tcPr/>
                </a:tc>
                <a:tc>
                  <a:txBody>
                    <a:bodyPr/>
                    <a:lstStyle/>
                    <a:p>
                      <a:r>
                        <a:rPr lang="el-GR" sz="1000" dirty="0"/>
                        <a:t>Τρόφιμα, ιχθυάλευρα, ιχθυέλαια, </a:t>
                      </a:r>
                      <a:r>
                        <a:rPr lang="el-GR" sz="1000" dirty="0" err="1"/>
                        <a:t>υδρολύματα</a:t>
                      </a:r>
                      <a:r>
                        <a:rPr lang="el-GR" sz="1000" dirty="0"/>
                        <a:t> ποιότητας τροφίμων, </a:t>
                      </a:r>
                      <a:r>
                        <a:rPr lang="el-GR" sz="1000" dirty="0" err="1"/>
                        <a:t>υδρολύματα</a:t>
                      </a:r>
                      <a:r>
                        <a:rPr lang="el-GR" sz="1000" dirty="0"/>
                        <a:t> ζωικής ποιότητας, τροφές για κατοικίδια, διατροφικά προϊόντα, καλλυντικά</a:t>
                      </a:r>
                    </a:p>
                  </a:txBody>
                  <a:tcPr/>
                </a:tc>
                <a:extLst>
                  <a:ext uri="{0D108BD9-81ED-4DB2-BD59-A6C34878D82A}">
                    <a16:rowId xmlns:a16="http://schemas.microsoft.com/office/drawing/2014/main" val="4140929444"/>
                  </a:ext>
                </a:extLst>
              </a:tr>
              <a:tr h="370840">
                <a:tc>
                  <a:txBody>
                    <a:bodyPr/>
                    <a:lstStyle/>
                    <a:p>
                      <a:r>
                        <a:rPr lang="el-GR" sz="1000" dirty="0"/>
                        <a:t>οστά σάρκα, πτερύγια</a:t>
                      </a:r>
                    </a:p>
                  </a:txBody>
                  <a:tcPr/>
                </a:tc>
                <a:tc>
                  <a:txBody>
                    <a:bodyPr/>
                    <a:lstStyle/>
                    <a:p>
                      <a:r>
                        <a:rPr lang="el-GR" sz="1000" dirty="0"/>
                        <a:t>Πρωτεΐνες, πεπτίδια, λιπίδια, κολλαγόνο, ζελατίνη, μέταλλα</a:t>
                      </a:r>
                    </a:p>
                  </a:txBody>
                  <a:tcPr/>
                </a:tc>
                <a:tc>
                  <a:txBody>
                    <a:bodyPr/>
                    <a:lstStyle/>
                    <a:p>
                      <a:r>
                        <a:rPr lang="el-GR" sz="1000" dirty="0"/>
                        <a:t>Τρόφιμα, ιχθυάλευρα, ιχθυέλαια, </a:t>
                      </a:r>
                      <a:r>
                        <a:rPr lang="el-GR" sz="1000" dirty="0" err="1"/>
                        <a:t>υδρολύματα</a:t>
                      </a:r>
                      <a:r>
                        <a:rPr lang="el-GR" sz="1000" dirty="0"/>
                        <a:t> ποιότητας τροφίμων, </a:t>
                      </a:r>
                      <a:r>
                        <a:rPr lang="el-GR" sz="1000" dirty="0" err="1"/>
                        <a:t>υδρολύματα</a:t>
                      </a:r>
                      <a:r>
                        <a:rPr lang="el-GR" sz="1000" dirty="0"/>
                        <a:t> ζωικής ποιότητας, τροφές για κατοικίδια, διατροφικά προϊόντα, καλλυντικά</a:t>
                      </a:r>
                    </a:p>
                  </a:txBody>
                  <a:tcPr/>
                </a:tc>
                <a:extLst>
                  <a:ext uri="{0D108BD9-81ED-4DB2-BD59-A6C34878D82A}">
                    <a16:rowId xmlns:a16="http://schemas.microsoft.com/office/drawing/2014/main" val="315261138"/>
                  </a:ext>
                </a:extLst>
              </a:tr>
              <a:tr h="370840">
                <a:tc>
                  <a:txBody>
                    <a:bodyPr/>
                    <a:lstStyle/>
                    <a:p>
                      <a:r>
                        <a:rPr lang="el-GR" sz="1000" dirty="0" err="1"/>
                        <a:t>αποκόματα</a:t>
                      </a:r>
                      <a:endParaRPr lang="el-GR" sz="1000" dirty="0"/>
                    </a:p>
                  </a:txBody>
                  <a:tcPr/>
                </a:tc>
                <a:tc>
                  <a:txBody>
                    <a:bodyPr/>
                    <a:lstStyle/>
                    <a:p>
                      <a:r>
                        <a:rPr lang="el-GR" sz="1000" dirty="0"/>
                        <a:t>Πρωτεΐνες, πεπτίδια, λιπίδια</a:t>
                      </a:r>
                    </a:p>
                  </a:txBody>
                  <a:tcPr/>
                </a:tc>
                <a:tc>
                  <a:txBody>
                    <a:bodyPr/>
                    <a:lstStyle/>
                    <a:p>
                      <a:r>
                        <a:rPr lang="el-GR" sz="1000" dirty="0"/>
                        <a:t>Τρόφιμα, ιχθυάλευρα, ιχθυέλαια, </a:t>
                      </a:r>
                      <a:r>
                        <a:rPr lang="el-GR" sz="1000" dirty="0" err="1"/>
                        <a:t>υδρολύματα</a:t>
                      </a:r>
                      <a:r>
                        <a:rPr lang="el-GR" sz="1000" dirty="0"/>
                        <a:t> ποιότητας τροφίμων, </a:t>
                      </a:r>
                      <a:r>
                        <a:rPr lang="el-GR" sz="1000" dirty="0" err="1"/>
                        <a:t>υδρολύματα</a:t>
                      </a:r>
                      <a:r>
                        <a:rPr lang="el-GR" sz="1000" dirty="0"/>
                        <a:t> ζωικής ποιότητας, τροφές για κατοικίδια</a:t>
                      </a:r>
                    </a:p>
                  </a:txBody>
                  <a:tcPr/>
                </a:tc>
                <a:extLst>
                  <a:ext uri="{0D108BD9-81ED-4DB2-BD59-A6C34878D82A}">
                    <a16:rowId xmlns:a16="http://schemas.microsoft.com/office/drawing/2014/main" val="777368176"/>
                  </a:ext>
                </a:extLst>
              </a:tr>
              <a:tr h="370840">
                <a:tc>
                  <a:txBody>
                    <a:bodyPr/>
                    <a:lstStyle/>
                    <a:p>
                      <a:r>
                        <a:rPr lang="el-GR" sz="1000" dirty="0"/>
                        <a:t>Εντόσθια</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000" dirty="0"/>
                        <a:t>Πρωτεΐνες, πεπτίδια, λιπίδια, και ένζυμα όπως η </a:t>
                      </a:r>
                      <a:r>
                        <a:rPr lang="el-GR" sz="1000" dirty="0" err="1"/>
                        <a:t>λιπάση</a:t>
                      </a:r>
                      <a:endParaRPr lang="el-GR" sz="1000" dirty="0"/>
                    </a:p>
                    <a:p>
                      <a:endParaRPr lang="el-GR" sz="1000" dirty="0"/>
                    </a:p>
                  </a:txBody>
                  <a:tcPr/>
                </a:tc>
                <a:tc>
                  <a:txBody>
                    <a:bodyPr/>
                    <a:lstStyle/>
                    <a:p>
                      <a:r>
                        <a:rPr lang="el-GR" sz="1000" dirty="0" err="1"/>
                        <a:t>Υδρολύματα</a:t>
                      </a:r>
                      <a:r>
                        <a:rPr lang="el-GR" sz="1000" dirty="0"/>
                        <a:t> ποιότητας τροφίμων, </a:t>
                      </a:r>
                      <a:r>
                        <a:rPr lang="el-GR" sz="1000" dirty="0" err="1"/>
                        <a:t>υδρολύματα</a:t>
                      </a:r>
                      <a:r>
                        <a:rPr lang="el-GR" sz="1000" dirty="0"/>
                        <a:t> ζωικής ποιότητας, ψάρια γεύμα, ιχθυέλαιο, καύσιμα, λιπάσματα</a:t>
                      </a:r>
                    </a:p>
                  </a:txBody>
                  <a:tcPr/>
                </a:tc>
                <a:extLst>
                  <a:ext uri="{0D108BD9-81ED-4DB2-BD59-A6C34878D82A}">
                    <a16:rowId xmlns:a16="http://schemas.microsoft.com/office/drawing/2014/main" val="3386477593"/>
                  </a:ext>
                </a:extLst>
              </a:tr>
              <a:tr h="370840">
                <a:tc>
                  <a:txBody>
                    <a:bodyPr/>
                    <a:lstStyle/>
                    <a:p>
                      <a:r>
                        <a:rPr lang="el-GR" sz="1000" dirty="0"/>
                        <a:t>Δέρμα</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000" dirty="0"/>
                        <a:t>Πρωτεΐνες, πεπτίδια, λιπίδια, κολλαγόνο, ζελατίνη, μέταλλα</a:t>
                      </a:r>
                    </a:p>
                    <a:p>
                      <a:endParaRPr lang="el-GR" sz="1000" dirty="0"/>
                    </a:p>
                  </a:txBody>
                  <a:tcPr/>
                </a:tc>
                <a:tc>
                  <a:txBody>
                    <a:bodyPr/>
                    <a:lstStyle/>
                    <a:p>
                      <a:r>
                        <a:rPr lang="el-GR" sz="1000" kern="1200" dirty="0" err="1">
                          <a:solidFill>
                            <a:schemeClr val="dk1"/>
                          </a:solidFill>
                          <a:latin typeface="+mn-lt"/>
                          <a:ea typeface="+mn-ea"/>
                          <a:cs typeface="+mn-cs"/>
                        </a:rPr>
                        <a:t>Ψαράλευρο</a:t>
                      </a:r>
                      <a:r>
                        <a:rPr lang="el-GR" sz="1000" kern="1200" dirty="0">
                          <a:solidFill>
                            <a:schemeClr val="dk1"/>
                          </a:solidFill>
                          <a:latin typeface="+mn-lt"/>
                          <a:ea typeface="+mn-ea"/>
                          <a:cs typeface="+mn-cs"/>
                        </a:rPr>
                        <a:t>, ιχθυέλαιο, καλλυντικά, τρόφιμα, ιχθυάλευρα, θρεπτικά προϊόντα,  καλλυντικά, δέρμα, καύσιμα, λιπάσματα</a:t>
                      </a:r>
                    </a:p>
                  </a:txBody>
                  <a:tcPr/>
                </a:tc>
                <a:extLst>
                  <a:ext uri="{0D108BD9-81ED-4DB2-BD59-A6C34878D82A}">
                    <a16:rowId xmlns:a16="http://schemas.microsoft.com/office/drawing/2014/main" val="877511178"/>
                  </a:ext>
                </a:extLst>
              </a:tr>
              <a:tr h="370840">
                <a:tc>
                  <a:txBody>
                    <a:bodyPr/>
                    <a:lstStyle/>
                    <a:p>
                      <a:r>
                        <a:rPr lang="el-GR" sz="1000" dirty="0"/>
                        <a:t>Αίμα</a:t>
                      </a:r>
                    </a:p>
                  </a:txBody>
                  <a:tcPr/>
                </a:tc>
                <a:tc>
                  <a:txBody>
                    <a:bodyPr/>
                    <a:lstStyle/>
                    <a:p>
                      <a:r>
                        <a:rPr lang="el-GR" sz="1000" dirty="0"/>
                        <a:t>Πρωτεΐνες, πεπτίδια, λιπίδια, θρομβίνη &amp; ινώδες</a:t>
                      </a:r>
                    </a:p>
                  </a:txBody>
                  <a:tcPr/>
                </a:tc>
                <a:tc>
                  <a:txBody>
                    <a:bodyPr/>
                    <a:lstStyle/>
                    <a:p>
                      <a:r>
                        <a:rPr lang="el-GR" sz="1000" dirty="0"/>
                        <a:t>Καύσιμα, λίπασμα, θεραπευτικά</a:t>
                      </a:r>
                    </a:p>
                  </a:txBody>
                  <a:tcPr/>
                </a:tc>
                <a:extLst>
                  <a:ext uri="{0D108BD9-81ED-4DB2-BD59-A6C34878D82A}">
                    <a16:rowId xmlns:a16="http://schemas.microsoft.com/office/drawing/2014/main" val="1684612485"/>
                  </a:ext>
                </a:extLst>
              </a:tr>
            </a:tbl>
          </a:graphicData>
        </a:graphic>
      </p:graphicFrame>
    </p:spTree>
    <p:extLst>
      <p:ext uri="{BB962C8B-B14F-4D97-AF65-F5344CB8AC3E}">
        <p14:creationId xmlns:p14="http://schemas.microsoft.com/office/powerpoint/2010/main" val="3840528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482C73-E0E9-F3A0-4D73-582ED7ED23AA}"/>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l-GR" sz="4300" dirty="0"/>
              <a:t>ΣΥΣΤΗΜΑΤΑ ΙΧΘΥΟΚΑΛΛΙΕΡΓΕΙΑΣ-ΙΧΘΥΟΚΛΩΒΟΙ</a:t>
            </a:r>
            <a:r>
              <a:rPr lang="el-GR" sz="4300" baseline="30000" dirty="0"/>
              <a:t>1</a:t>
            </a:r>
            <a:endParaRPr lang="el-GR" sz="4300" dirty="0"/>
          </a:p>
        </p:txBody>
      </p:sp>
      <p:sp>
        <p:nvSpPr>
          <p:cNvPr id="9" name="TextBox 8">
            <a:extLst>
              <a:ext uri="{FF2B5EF4-FFF2-40B4-BE49-F238E27FC236}">
                <a16:creationId xmlns:a16="http://schemas.microsoft.com/office/drawing/2014/main" id="{C0E1A1F5-3D88-E625-4030-D00AA78F02EF}"/>
              </a:ext>
            </a:extLst>
          </p:cNvPr>
          <p:cNvSpPr txBox="1"/>
          <p:nvPr/>
        </p:nvSpPr>
        <p:spPr>
          <a:xfrm>
            <a:off x="1097280" y="2120900"/>
            <a:ext cx="4639736" cy="3748193"/>
          </a:xfrm>
          <a:prstGeom prst="rect">
            <a:avLst/>
          </a:prstGeom>
        </p:spPr>
        <p:txBody>
          <a:bodyPr vert="horz" lIns="0" tIns="45720" rIns="0" bIns="45720" rtlCol="0">
            <a:normAutofit/>
          </a:bodyPr>
          <a:lstStyle/>
          <a:p>
            <a:pPr>
              <a:lnSpc>
                <a:spcPct val="90000"/>
              </a:lnSpc>
              <a:spcAft>
                <a:spcPts val="600"/>
              </a:spcAft>
              <a:buFont typeface="Calibri" panose="020F0502020204030204" pitchFamily="34" charset="0"/>
            </a:pPr>
            <a:r>
              <a:rPr lang="el-GR" sz="1900" b="1" u="sng">
                <a:solidFill>
                  <a:schemeClr val="tx1">
                    <a:lumMod val="75000"/>
                    <a:lumOff val="25000"/>
                  </a:schemeClr>
                </a:solidFill>
              </a:rPr>
              <a:t>ΜΕΤΑΛΛΙΚΟΙ ΠΑΡΑΛΛΗΛΟΓΡΑΜΜΟΙ ΙΧΘΥΟΚΛΩΒΟΙ</a:t>
            </a:r>
          </a:p>
          <a:p>
            <a:pPr>
              <a:lnSpc>
                <a:spcPct val="90000"/>
              </a:lnSpc>
              <a:spcAft>
                <a:spcPts val="600"/>
              </a:spcAft>
              <a:buFont typeface="Calibri" panose="020F0502020204030204" pitchFamily="34" charset="0"/>
            </a:pPr>
            <a:endParaRPr lang="el-GR" sz="1900" b="1" u="sng">
              <a:solidFill>
                <a:schemeClr val="tx1">
                  <a:lumMod val="75000"/>
                  <a:lumOff val="25000"/>
                </a:schemeClr>
              </a:solidFill>
            </a:endParaRPr>
          </a:p>
          <a:p>
            <a:pPr>
              <a:lnSpc>
                <a:spcPct val="90000"/>
              </a:lnSpc>
              <a:spcAft>
                <a:spcPts val="600"/>
              </a:spcAft>
              <a:buFont typeface="Calibri" panose="020F0502020204030204" pitchFamily="34" charset="0"/>
            </a:pPr>
            <a:r>
              <a:rPr lang="el-GR" sz="1900">
                <a:solidFill>
                  <a:schemeClr val="tx1">
                    <a:lumMod val="75000"/>
                    <a:lumOff val="25000"/>
                  </a:schemeClr>
                </a:solidFill>
              </a:rPr>
              <a:t>Κατασκευάζονται από μεταλλικό πλαίσιο θερμά γαλβανισμένο και για την άνωση χρησιμοποιούνται πλωτήρες HDΡΕ δικής μας κατασκευής, γεμισμένους με διογκωμένη πολυστερίνη πυκνότητας 20 kg/m³. Οι αρθρώσεις είναι κατασκευασμένες με πίρους από ανοξείδωτο χάλυβα και παρεμβάλλεται ελαστικό εξάρτημα για καλύτερη λειτουργεία και μεγαλύτερη αντοχή</a:t>
            </a:r>
          </a:p>
          <a:p>
            <a:pPr>
              <a:lnSpc>
                <a:spcPct val="90000"/>
              </a:lnSpc>
              <a:spcAft>
                <a:spcPts val="600"/>
              </a:spcAft>
              <a:buFont typeface="Calibri" panose="020F0502020204030204" pitchFamily="34" charset="0"/>
            </a:pPr>
            <a:endParaRPr lang="el-GR" sz="1900" b="1" u="sng">
              <a:solidFill>
                <a:schemeClr val="tx1">
                  <a:lumMod val="75000"/>
                  <a:lumOff val="25000"/>
                </a:schemeClr>
              </a:solidFill>
            </a:endParaRPr>
          </a:p>
        </p:txBody>
      </p:sp>
      <p:pic>
        <p:nvPicPr>
          <p:cNvPr id="5" name="Εικόνα 4">
            <a:extLst>
              <a:ext uri="{FF2B5EF4-FFF2-40B4-BE49-F238E27FC236}">
                <a16:creationId xmlns:a16="http://schemas.microsoft.com/office/drawing/2014/main" id="{75ACF0D7-A4A2-DE5D-36D3-5F51FDA0DF6B}"/>
              </a:ext>
            </a:extLst>
          </p:cNvPr>
          <p:cNvPicPr>
            <a:picLocks noChangeAspect="1"/>
          </p:cNvPicPr>
          <p:nvPr/>
        </p:nvPicPr>
        <p:blipFill rotWithShape="1">
          <a:blip r:embed="rId2"/>
          <a:srcRect l="6851" r="-4" b="-4"/>
          <a:stretch/>
        </p:blipFill>
        <p:spPr>
          <a:xfrm>
            <a:off x="6515944" y="2120900"/>
            <a:ext cx="4639736" cy="3748194"/>
          </a:xfrm>
          <a:prstGeom prst="rect">
            <a:avLst/>
          </a:prstGeom>
          <a:noFill/>
        </p:spPr>
      </p:pic>
      <p:sp>
        <p:nvSpPr>
          <p:cNvPr id="4" name="Θέση ημερομηνίας 3">
            <a:extLst>
              <a:ext uri="{FF2B5EF4-FFF2-40B4-BE49-F238E27FC236}">
                <a16:creationId xmlns:a16="http://schemas.microsoft.com/office/drawing/2014/main" id="{BFE9C900-F24A-66F2-BA34-2E7C5B60450E}"/>
              </a:ext>
            </a:extLst>
          </p:cNvPr>
          <p:cNvSpPr>
            <a:spLocks noGrp="1"/>
          </p:cNvSpPr>
          <p:nvPr>
            <p:ph type="dt" sz="half" idx="10"/>
          </p:nvPr>
        </p:nvSpPr>
        <p:spPr>
          <a:xfrm>
            <a:off x="8218426" y="6446838"/>
            <a:ext cx="2584850" cy="365125"/>
          </a:xfrm>
        </p:spPr>
        <p:txBody>
          <a:bodyPr vert="horz" lIns="91440" tIns="45720" rIns="91440" bIns="45720" rtlCol="0" anchor="ctr">
            <a:normAutofit/>
          </a:bodyPr>
          <a:lstStyle/>
          <a:p>
            <a:pPr>
              <a:spcAft>
                <a:spcPts val="600"/>
              </a:spcAft>
            </a:pPr>
            <a:fld id="{2D245FF9-7D03-49CA-B48F-5C3E6E4538BB}" type="datetime1">
              <a:rPr lang="el-GR" smtClean="0"/>
              <a:pPr>
                <a:spcAft>
                  <a:spcPts val="600"/>
                </a:spcAft>
              </a:pPr>
              <a:t>29/7/2023</a:t>
            </a:fld>
            <a:endParaRPr lang="en-US"/>
          </a:p>
        </p:txBody>
      </p:sp>
    </p:spTree>
    <p:extLst>
      <p:ext uri="{BB962C8B-B14F-4D97-AF65-F5344CB8AC3E}">
        <p14:creationId xmlns:p14="http://schemas.microsoft.com/office/powerpoint/2010/main" val="32990867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5615E6C-F024-3823-2BE5-5E22309C4978}"/>
              </a:ext>
            </a:extLst>
          </p:cNvPr>
          <p:cNvSpPr>
            <a:spLocks noGrp="1"/>
          </p:cNvSpPr>
          <p:nvPr>
            <p:ph type="title"/>
          </p:nvPr>
        </p:nvSpPr>
        <p:spPr/>
        <p:txBody>
          <a:bodyPr/>
          <a:lstStyle/>
          <a:p>
            <a:r>
              <a:rPr lang="el-GR" dirty="0"/>
              <a:t>Αξιοποίηση </a:t>
            </a:r>
            <a:r>
              <a:rPr lang="el-GR" dirty="0" err="1"/>
              <a:t>υπορποϊόντων</a:t>
            </a:r>
            <a:r>
              <a:rPr lang="el-GR" dirty="0"/>
              <a:t> αλιείας </a:t>
            </a:r>
          </a:p>
        </p:txBody>
      </p:sp>
      <p:sp>
        <p:nvSpPr>
          <p:cNvPr id="4" name="Θέση ημερομηνίας 3">
            <a:extLst>
              <a:ext uri="{FF2B5EF4-FFF2-40B4-BE49-F238E27FC236}">
                <a16:creationId xmlns:a16="http://schemas.microsoft.com/office/drawing/2014/main" id="{AEB006DB-42FF-0884-D78C-1D6485357B18}"/>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7" name="TextBox 6">
            <a:extLst>
              <a:ext uri="{FF2B5EF4-FFF2-40B4-BE49-F238E27FC236}">
                <a16:creationId xmlns:a16="http://schemas.microsoft.com/office/drawing/2014/main" id="{9D13B700-88BA-6D59-3567-A23FB9AF375E}"/>
              </a:ext>
            </a:extLst>
          </p:cNvPr>
          <p:cNvSpPr txBox="1"/>
          <p:nvPr/>
        </p:nvSpPr>
        <p:spPr>
          <a:xfrm>
            <a:off x="526211" y="1931731"/>
            <a:ext cx="10964173" cy="461665"/>
          </a:xfrm>
          <a:prstGeom prst="rect">
            <a:avLst/>
          </a:prstGeom>
          <a:noFill/>
        </p:spPr>
        <p:txBody>
          <a:bodyPr wrap="square">
            <a:spAutoFit/>
          </a:bodyPr>
          <a:lstStyle/>
          <a:p>
            <a:r>
              <a:rPr lang="el-GR" sz="1200" dirty="0"/>
              <a:t>Πίνακας 3. Πιθανά βιοενεργά/ πολύτιμα συστατικά από την επεξεργασία υποπροϊόντων του </a:t>
            </a:r>
            <a:r>
              <a:rPr lang="el-GR" sz="1200" dirty="0" err="1"/>
              <a:t>Finfish</a:t>
            </a:r>
            <a:endParaRPr lang="el-GR" sz="1200" dirty="0"/>
          </a:p>
          <a:p>
            <a:r>
              <a:rPr lang="el-GR" sz="1200" dirty="0"/>
              <a:t>(</a:t>
            </a:r>
            <a:r>
              <a:rPr lang="el-GR" sz="1200" dirty="0" err="1"/>
              <a:t>Suresh</a:t>
            </a:r>
            <a:r>
              <a:rPr lang="el-GR" sz="1200" dirty="0"/>
              <a:t> και </a:t>
            </a:r>
            <a:r>
              <a:rPr lang="el-GR" sz="1200" dirty="0" err="1"/>
              <a:t>Prabhu</a:t>
            </a:r>
            <a:r>
              <a:rPr lang="el-GR" sz="1200" dirty="0"/>
              <a:t>, 2012)</a:t>
            </a:r>
          </a:p>
        </p:txBody>
      </p:sp>
      <p:graphicFrame>
        <p:nvGraphicFramePr>
          <p:cNvPr id="10" name="Πίνακας 10">
            <a:extLst>
              <a:ext uri="{FF2B5EF4-FFF2-40B4-BE49-F238E27FC236}">
                <a16:creationId xmlns:a16="http://schemas.microsoft.com/office/drawing/2014/main" id="{6157BCAF-083A-4CEA-6965-2513C815EDBD}"/>
              </a:ext>
            </a:extLst>
          </p:cNvPr>
          <p:cNvGraphicFramePr>
            <a:graphicFrameLocks noGrp="1"/>
          </p:cNvGraphicFramePr>
          <p:nvPr>
            <p:ph idx="1"/>
            <p:extLst>
              <p:ext uri="{D42A27DB-BD31-4B8C-83A1-F6EECF244321}">
                <p14:modId xmlns:p14="http://schemas.microsoft.com/office/powerpoint/2010/main" val="2689571386"/>
              </p:ext>
            </p:extLst>
          </p:nvPr>
        </p:nvGraphicFramePr>
        <p:xfrm>
          <a:off x="744879" y="2401705"/>
          <a:ext cx="10058397" cy="2867660"/>
        </p:xfrm>
        <a:graphic>
          <a:graphicData uri="http://schemas.openxmlformats.org/drawingml/2006/table">
            <a:tbl>
              <a:tblPr firstRow="1" bandRow="1">
                <a:tableStyleId>{5C22544A-7EE6-4342-B048-85BDC9FD1C3A}</a:tableStyleId>
              </a:tblPr>
              <a:tblGrid>
                <a:gridCol w="3369921">
                  <a:extLst>
                    <a:ext uri="{9D8B030D-6E8A-4147-A177-3AD203B41FA5}">
                      <a16:colId xmlns:a16="http://schemas.microsoft.com/office/drawing/2014/main" val="3766011961"/>
                    </a:ext>
                  </a:extLst>
                </a:gridCol>
                <a:gridCol w="3335677">
                  <a:extLst>
                    <a:ext uri="{9D8B030D-6E8A-4147-A177-3AD203B41FA5}">
                      <a16:colId xmlns:a16="http://schemas.microsoft.com/office/drawing/2014/main" val="3873055077"/>
                    </a:ext>
                  </a:extLst>
                </a:gridCol>
                <a:gridCol w="3352799">
                  <a:extLst>
                    <a:ext uri="{9D8B030D-6E8A-4147-A177-3AD203B41FA5}">
                      <a16:colId xmlns:a16="http://schemas.microsoft.com/office/drawing/2014/main" val="879100223"/>
                    </a:ext>
                  </a:extLst>
                </a:gridCol>
              </a:tblGrid>
              <a:tr h="370840">
                <a:tc>
                  <a:txBody>
                    <a:bodyPr/>
                    <a:lstStyle/>
                    <a:p>
                      <a:r>
                        <a:rPr lang="el-GR" sz="1000" dirty="0"/>
                        <a:t>Κατηγορία</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kern="1200" cap="none" spc="0" normalizeH="0" baseline="0" noProof="0" dirty="0">
                          <a:ln>
                            <a:noFill/>
                          </a:ln>
                          <a:solidFill>
                            <a:srgbClr val="FFFFFF"/>
                          </a:solidFill>
                          <a:effectLst/>
                          <a:uLnTx/>
                          <a:uFillTx/>
                          <a:latin typeface="Franklin Gothic Book" panose="020F0502020204030204"/>
                          <a:ea typeface="+mn-ea"/>
                          <a:cs typeface="+mn-cs"/>
                        </a:rPr>
                        <a:t>Βιοδραστικά συστατικά</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kern="1200" cap="none" spc="0" normalizeH="0" baseline="0" noProof="0" dirty="0">
                          <a:ln>
                            <a:noFill/>
                          </a:ln>
                          <a:solidFill>
                            <a:srgbClr val="FFFFFF"/>
                          </a:solidFill>
                          <a:effectLst/>
                          <a:uLnTx/>
                          <a:uFillTx/>
                          <a:latin typeface="Franklin Gothic Book" panose="020F0502020204030204"/>
                          <a:ea typeface="+mn-ea"/>
                          <a:cs typeface="+mn-cs"/>
                        </a:rPr>
                        <a:t>Υποπροϊόντα</a:t>
                      </a:r>
                    </a:p>
                  </a:txBody>
                  <a:tcPr/>
                </a:tc>
                <a:extLst>
                  <a:ext uri="{0D108BD9-81ED-4DB2-BD59-A6C34878D82A}">
                    <a16:rowId xmlns:a16="http://schemas.microsoft.com/office/drawing/2014/main" val="1123699010"/>
                  </a:ext>
                </a:extLst>
              </a:tr>
              <a:tr h="370840">
                <a:tc>
                  <a:txBody>
                    <a:bodyPr/>
                    <a:lstStyle/>
                    <a:p>
                      <a:r>
                        <a:rPr lang="el-GR" sz="1000" dirty="0"/>
                        <a:t>Ένζυμα</a:t>
                      </a:r>
                    </a:p>
                  </a:txBody>
                  <a:tcPr/>
                </a:tc>
                <a:tc>
                  <a:txBody>
                    <a:bodyPr/>
                    <a:lstStyle/>
                    <a:p>
                      <a:r>
                        <a:rPr lang="el-GR" sz="1050" b="0" i="0" u="none" strike="noStrike" kern="1200" baseline="0" dirty="0">
                          <a:solidFill>
                            <a:schemeClr val="dk1"/>
                          </a:solidFill>
                          <a:latin typeface="+mn-lt"/>
                          <a:ea typeface="+mn-ea"/>
                          <a:cs typeface="+mn-cs"/>
                        </a:rPr>
                        <a:t>Πρωτεολυτικό</a:t>
                      </a:r>
                    </a:p>
                    <a:p>
                      <a:r>
                        <a:rPr lang="el-GR" sz="1050" b="0" i="0" u="none" strike="noStrike" kern="1200" baseline="0" dirty="0" err="1">
                          <a:solidFill>
                            <a:schemeClr val="dk1"/>
                          </a:solidFill>
                          <a:latin typeface="+mn-lt"/>
                          <a:ea typeface="+mn-ea"/>
                          <a:cs typeface="+mn-cs"/>
                        </a:rPr>
                        <a:t>Κολλαγονολυτικό</a:t>
                      </a:r>
                      <a:endParaRPr lang="el-GR" sz="1050" b="0" i="0" u="none" strike="noStrike" kern="1200" baseline="0" dirty="0">
                        <a:solidFill>
                          <a:schemeClr val="dk1"/>
                        </a:solidFill>
                        <a:latin typeface="+mn-lt"/>
                        <a:ea typeface="+mn-ea"/>
                        <a:cs typeface="+mn-cs"/>
                      </a:endParaRPr>
                    </a:p>
                    <a:p>
                      <a:r>
                        <a:rPr lang="el-GR" sz="1050" b="0" i="0" u="none" strike="noStrike" kern="1200" baseline="0" dirty="0" err="1">
                          <a:solidFill>
                            <a:schemeClr val="dk1"/>
                          </a:solidFill>
                          <a:latin typeface="+mn-lt"/>
                          <a:ea typeface="+mn-ea"/>
                          <a:cs typeface="+mn-cs"/>
                        </a:rPr>
                        <a:t>Λιπάσες</a:t>
                      </a:r>
                      <a:endParaRPr lang="el-GR" sz="500" dirty="0"/>
                    </a:p>
                  </a:txBody>
                  <a:tcPr/>
                </a:tc>
                <a:tc>
                  <a:txBody>
                    <a:bodyPr/>
                    <a:lstStyle/>
                    <a:p>
                      <a:r>
                        <a:rPr lang="el-GR" sz="1000" b="0" i="0" u="none" strike="noStrike" kern="1200" baseline="0" dirty="0">
                          <a:solidFill>
                            <a:schemeClr val="dk1"/>
                          </a:solidFill>
                          <a:latin typeface="+mn-lt"/>
                          <a:ea typeface="+mn-ea"/>
                          <a:cs typeface="+mn-cs"/>
                        </a:rPr>
                        <a:t>έντερο ψαριού</a:t>
                      </a:r>
                    </a:p>
                    <a:p>
                      <a:r>
                        <a:rPr lang="el-GR" sz="1000" b="0" i="0" u="none" strike="noStrike" kern="1200" baseline="0" dirty="0">
                          <a:solidFill>
                            <a:schemeClr val="dk1"/>
                          </a:solidFill>
                          <a:latin typeface="+mn-lt"/>
                          <a:ea typeface="+mn-ea"/>
                          <a:cs typeface="+mn-cs"/>
                        </a:rPr>
                        <a:t>έντερο ψαριού</a:t>
                      </a:r>
                    </a:p>
                    <a:p>
                      <a:r>
                        <a:rPr lang="el-GR" sz="1000" b="0" i="0" u="none" strike="noStrike" kern="1200" baseline="0" dirty="0">
                          <a:solidFill>
                            <a:schemeClr val="dk1"/>
                          </a:solidFill>
                          <a:latin typeface="+mn-lt"/>
                          <a:ea typeface="+mn-ea"/>
                          <a:cs typeface="+mn-cs"/>
                        </a:rPr>
                        <a:t>έντερο ψαριού</a:t>
                      </a:r>
                      <a:endParaRPr lang="el-GR" sz="1000" dirty="0"/>
                    </a:p>
                  </a:txBody>
                  <a:tcPr/>
                </a:tc>
                <a:extLst>
                  <a:ext uri="{0D108BD9-81ED-4DB2-BD59-A6C34878D82A}">
                    <a16:rowId xmlns:a16="http://schemas.microsoft.com/office/drawing/2014/main" val="4140929444"/>
                  </a:ext>
                </a:extLst>
              </a:tr>
              <a:tr h="370840">
                <a:tc>
                  <a:txBody>
                    <a:bodyPr/>
                    <a:lstStyle/>
                    <a:p>
                      <a:r>
                        <a:rPr lang="el-GR" sz="1000" dirty="0"/>
                        <a:t>οστά αρώματα</a:t>
                      </a:r>
                    </a:p>
                  </a:txBody>
                  <a:tcPr/>
                </a:tc>
                <a:tc>
                  <a:txBody>
                    <a:bodyPr/>
                    <a:lstStyle/>
                    <a:p>
                      <a:r>
                        <a:rPr lang="el-GR" sz="1000" dirty="0"/>
                        <a:t>Άρωμα ψαριού</a:t>
                      </a:r>
                    </a:p>
                  </a:txBody>
                  <a:tcPr/>
                </a:tc>
                <a:tc>
                  <a:txBody>
                    <a:bodyPr/>
                    <a:lstStyle/>
                    <a:p>
                      <a:r>
                        <a:rPr lang="el-GR" sz="1000" dirty="0"/>
                        <a:t>οστά σάρκα, πτερύγια</a:t>
                      </a:r>
                    </a:p>
                  </a:txBody>
                  <a:tcPr/>
                </a:tc>
                <a:extLst>
                  <a:ext uri="{0D108BD9-81ED-4DB2-BD59-A6C34878D82A}">
                    <a16:rowId xmlns:a16="http://schemas.microsoft.com/office/drawing/2014/main" val="315261138"/>
                  </a:ext>
                </a:extLst>
              </a:tr>
              <a:tr h="370840">
                <a:tc>
                  <a:txBody>
                    <a:bodyPr/>
                    <a:lstStyle/>
                    <a:p>
                      <a:r>
                        <a:rPr lang="el-GR" sz="1000" dirty="0" err="1"/>
                        <a:t>Πολυλειτουργικά</a:t>
                      </a:r>
                      <a:r>
                        <a:rPr lang="el-GR" sz="1000" dirty="0"/>
                        <a:t> συστατικά</a:t>
                      </a:r>
                    </a:p>
                  </a:txBody>
                  <a:tcPr/>
                </a:tc>
                <a:tc>
                  <a:txBody>
                    <a:bodyPr/>
                    <a:lstStyle/>
                    <a:p>
                      <a:r>
                        <a:rPr lang="el-GR" sz="1000" dirty="0"/>
                        <a:t>Κεφάλι χόνδρου, </a:t>
                      </a:r>
                    </a:p>
                    <a:p>
                      <a:r>
                        <a:rPr lang="el-GR" sz="1000" dirty="0"/>
                        <a:t>Θειική </a:t>
                      </a:r>
                      <a:r>
                        <a:rPr lang="el-GR" sz="1000" dirty="0" err="1"/>
                        <a:t>χονδροϊτίνη</a:t>
                      </a:r>
                      <a:endParaRPr lang="el-GR" sz="1000" dirty="0"/>
                    </a:p>
                    <a:p>
                      <a:r>
                        <a:rPr lang="el-GR" sz="1000" dirty="0"/>
                        <a:t>Ιχθυέλαιο και λιπίδια</a:t>
                      </a:r>
                    </a:p>
                    <a:p>
                      <a:r>
                        <a:rPr lang="el-GR" sz="1000" dirty="0"/>
                        <a:t>Κολλαγόνο και ζελατίνη</a:t>
                      </a:r>
                    </a:p>
                  </a:txBody>
                  <a:tcPr/>
                </a:tc>
                <a:tc>
                  <a:txBody>
                    <a:bodyPr/>
                    <a:lstStyle/>
                    <a:p>
                      <a:r>
                        <a:rPr lang="el-GR" sz="1000" dirty="0"/>
                        <a:t>πτερύγιο και σκελετός καρχαρία</a:t>
                      </a:r>
                    </a:p>
                    <a:p>
                      <a:r>
                        <a:rPr lang="el-GR" sz="1000" dirty="0"/>
                        <a:t>Χόνδρος καρχαρία</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000" dirty="0"/>
                        <a:t>Σκελετοί και κόκαλα ψαριών</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000" dirty="0"/>
                        <a:t>Έντερο και κεφάλι</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000" dirty="0"/>
                        <a:t>Κεφάλι, δέρμα, πτερύγιο, λέπια, οστά, χόνδροι</a:t>
                      </a:r>
                    </a:p>
                    <a:p>
                      <a:endParaRPr lang="el-GR" sz="1000" dirty="0"/>
                    </a:p>
                  </a:txBody>
                  <a:tcPr/>
                </a:tc>
                <a:extLst>
                  <a:ext uri="{0D108BD9-81ED-4DB2-BD59-A6C34878D82A}">
                    <a16:rowId xmlns:a16="http://schemas.microsoft.com/office/drawing/2014/main" val="777368176"/>
                  </a:ext>
                </a:extLst>
              </a:tr>
              <a:tr h="370840">
                <a:tc>
                  <a:txBody>
                    <a:bodyPr/>
                    <a:lstStyle/>
                    <a:p>
                      <a:r>
                        <a:rPr lang="el-GR" sz="1100" b="0" i="0" kern="1200" dirty="0" err="1">
                          <a:solidFill>
                            <a:schemeClr val="dk1"/>
                          </a:solidFill>
                          <a:effectLst/>
                          <a:latin typeface="+mn-lt"/>
                          <a:ea typeface="+mn-ea"/>
                          <a:cs typeface="+mn-cs"/>
                        </a:rPr>
                        <a:t>Μικροθρεπτικά</a:t>
                      </a:r>
                      <a:r>
                        <a:rPr lang="el-GR" sz="1100" b="0" i="0" kern="1200" dirty="0">
                          <a:solidFill>
                            <a:schemeClr val="dk1"/>
                          </a:solidFill>
                          <a:effectLst/>
                          <a:latin typeface="+mn-lt"/>
                          <a:ea typeface="+mn-ea"/>
                          <a:cs typeface="+mn-cs"/>
                        </a:rPr>
                        <a:t> συστατικά</a:t>
                      </a:r>
                      <a:endParaRPr lang="el-GR" sz="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000" dirty="0"/>
                        <a:t>Ασβέστιο</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000" dirty="0"/>
                        <a:t>Άλλα μέταλλα</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000" dirty="0"/>
                        <a:t>Βιταμίνη</a:t>
                      </a:r>
                    </a:p>
                  </a:txBody>
                  <a:tcPr/>
                </a:tc>
                <a:tc>
                  <a:txBody>
                    <a:bodyPr/>
                    <a:lstStyle/>
                    <a:p>
                      <a:r>
                        <a:rPr lang="el-GR" sz="1000" dirty="0"/>
                        <a:t>Οστά ψαριών</a:t>
                      </a:r>
                    </a:p>
                    <a:p>
                      <a:r>
                        <a:rPr lang="el-GR" sz="1000" dirty="0"/>
                        <a:t>Οστά ψαριών</a:t>
                      </a:r>
                    </a:p>
                    <a:p>
                      <a:r>
                        <a:rPr lang="el-GR" sz="1000" dirty="0"/>
                        <a:t>Ιχθυέλαιο</a:t>
                      </a:r>
                    </a:p>
                  </a:txBody>
                  <a:tcPr/>
                </a:tc>
                <a:extLst>
                  <a:ext uri="{0D108BD9-81ED-4DB2-BD59-A6C34878D82A}">
                    <a16:rowId xmlns:a16="http://schemas.microsoft.com/office/drawing/2014/main" val="3386477593"/>
                  </a:ext>
                </a:extLst>
              </a:tr>
            </a:tbl>
          </a:graphicData>
        </a:graphic>
      </p:graphicFrame>
    </p:spTree>
    <p:extLst>
      <p:ext uri="{BB962C8B-B14F-4D97-AF65-F5344CB8AC3E}">
        <p14:creationId xmlns:p14="http://schemas.microsoft.com/office/powerpoint/2010/main" val="33670625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5615E6C-F024-3823-2BE5-5E22309C4978}"/>
              </a:ext>
            </a:extLst>
          </p:cNvPr>
          <p:cNvSpPr>
            <a:spLocks noGrp="1"/>
          </p:cNvSpPr>
          <p:nvPr>
            <p:ph type="title"/>
          </p:nvPr>
        </p:nvSpPr>
        <p:spPr/>
        <p:txBody>
          <a:bodyPr/>
          <a:lstStyle/>
          <a:p>
            <a:r>
              <a:rPr lang="el-GR" dirty="0"/>
              <a:t>Αξιοποίηση υποπροϊόντων αλιείας </a:t>
            </a:r>
          </a:p>
        </p:txBody>
      </p:sp>
      <p:sp>
        <p:nvSpPr>
          <p:cNvPr id="4" name="Θέση ημερομηνίας 3">
            <a:extLst>
              <a:ext uri="{FF2B5EF4-FFF2-40B4-BE49-F238E27FC236}">
                <a16:creationId xmlns:a16="http://schemas.microsoft.com/office/drawing/2014/main" id="{AEB006DB-42FF-0884-D78C-1D6485357B18}"/>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7" name="TextBox 6">
            <a:extLst>
              <a:ext uri="{FF2B5EF4-FFF2-40B4-BE49-F238E27FC236}">
                <a16:creationId xmlns:a16="http://schemas.microsoft.com/office/drawing/2014/main" id="{9D13B700-88BA-6D59-3567-A23FB9AF375E}"/>
              </a:ext>
            </a:extLst>
          </p:cNvPr>
          <p:cNvSpPr txBox="1"/>
          <p:nvPr/>
        </p:nvSpPr>
        <p:spPr>
          <a:xfrm>
            <a:off x="526211" y="1931731"/>
            <a:ext cx="10964173" cy="338554"/>
          </a:xfrm>
          <a:prstGeom prst="rect">
            <a:avLst/>
          </a:prstGeom>
          <a:noFill/>
        </p:spPr>
        <p:txBody>
          <a:bodyPr wrap="square">
            <a:spAutoFit/>
          </a:bodyPr>
          <a:lstStyle/>
          <a:p>
            <a:r>
              <a:rPr lang="el-GR" sz="1600" dirty="0"/>
              <a:t>Πίνακας 3. Πιθανά βιοενεργά/ πολύτιμα συστατικά από την επεξεργασία υποπροϊόντων του </a:t>
            </a:r>
            <a:r>
              <a:rPr lang="el-GR" sz="1600" dirty="0" err="1"/>
              <a:t>Finfish</a:t>
            </a:r>
            <a:r>
              <a:rPr lang="el-GR" sz="1600" dirty="0"/>
              <a:t> (</a:t>
            </a:r>
            <a:r>
              <a:rPr lang="el-GR" sz="1600" dirty="0" err="1"/>
              <a:t>Suresh</a:t>
            </a:r>
            <a:r>
              <a:rPr lang="el-GR" sz="1600" dirty="0"/>
              <a:t> και </a:t>
            </a:r>
            <a:r>
              <a:rPr lang="el-GR" sz="1600" dirty="0" err="1"/>
              <a:t>Prabhu</a:t>
            </a:r>
            <a:r>
              <a:rPr lang="el-GR" sz="1600" dirty="0"/>
              <a:t>, 2012)</a:t>
            </a:r>
          </a:p>
        </p:txBody>
      </p:sp>
      <p:graphicFrame>
        <p:nvGraphicFramePr>
          <p:cNvPr id="10" name="Πίνακας 10">
            <a:extLst>
              <a:ext uri="{FF2B5EF4-FFF2-40B4-BE49-F238E27FC236}">
                <a16:creationId xmlns:a16="http://schemas.microsoft.com/office/drawing/2014/main" id="{6157BCAF-083A-4CEA-6965-2513C815EDBD}"/>
              </a:ext>
            </a:extLst>
          </p:cNvPr>
          <p:cNvGraphicFramePr>
            <a:graphicFrameLocks noGrp="1"/>
          </p:cNvGraphicFramePr>
          <p:nvPr>
            <p:ph idx="1"/>
            <p:extLst>
              <p:ext uri="{D42A27DB-BD31-4B8C-83A1-F6EECF244321}">
                <p14:modId xmlns:p14="http://schemas.microsoft.com/office/powerpoint/2010/main" val="4105711358"/>
              </p:ext>
            </p:extLst>
          </p:nvPr>
        </p:nvGraphicFramePr>
        <p:xfrm>
          <a:off x="744879" y="2891862"/>
          <a:ext cx="10058397" cy="2902678"/>
        </p:xfrm>
        <a:graphic>
          <a:graphicData uri="http://schemas.openxmlformats.org/drawingml/2006/table">
            <a:tbl>
              <a:tblPr firstRow="1" bandRow="1">
                <a:tableStyleId>{5C22544A-7EE6-4342-B048-85BDC9FD1C3A}</a:tableStyleId>
              </a:tblPr>
              <a:tblGrid>
                <a:gridCol w="3369921">
                  <a:extLst>
                    <a:ext uri="{9D8B030D-6E8A-4147-A177-3AD203B41FA5}">
                      <a16:colId xmlns:a16="http://schemas.microsoft.com/office/drawing/2014/main" val="3766011961"/>
                    </a:ext>
                  </a:extLst>
                </a:gridCol>
                <a:gridCol w="3335677">
                  <a:extLst>
                    <a:ext uri="{9D8B030D-6E8A-4147-A177-3AD203B41FA5}">
                      <a16:colId xmlns:a16="http://schemas.microsoft.com/office/drawing/2014/main" val="3873055077"/>
                    </a:ext>
                  </a:extLst>
                </a:gridCol>
                <a:gridCol w="3352799">
                  <a:extLst>
                    <a:ext uri="{9D8B030D-6E8A-4147-A177-3AD203B41FA5}">
                      <a16:colId xmlns:a16="http://schemas.microsoft.com/office/drawing/2014/main" val="879100223"/>
                    </a:ext>
                  </a:extLst>
                </a:gridCol>
              </a:tblGrid>
              <a:tr h="479518">
                <a:tc>
                  <a:txBody>
                    <a:bodyPr/>
                    <a:lstStyle/>
                    <a:p>
                      <a:r>
                        <a:rPr lang="el-GR" sz="1600" dirty="0"/>
                        <a:t>Κατηγορία</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srgbClr val="FFFFFF"/>
                          </a:solidFill>
                          <a:effectLst/>
                          <a:uLnTx/>
                          <a:uFillTx/>
                          <a:latin typeface="Franklin Gothic Book" panose="020F0502020204030204"/>
                          <a:ea typeface="+mn-ea"/>
                          <a:cs typeface="+mn-cs"/>
                        </a:rPr>
                        <a:t>Βιοδραστικά συστατικά</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srgbClr val="FFFFFF"/>
                          </a:solidFill>
                          <a:effectLst/>
                          <a:uLnTx/>
                          <a:uFillTx/>
                          <a:latin typeface="Franklin Gothic Book" panose="020F0502020204030204"/>
                          <a:ea typeface="+mn-ea"/>
                          <a:cs typeface="+mn-cs"/>
                        </a:rPr>
                        <a:t>Υποπροϊόντα</a:t>
                      </a:r>
                    </a:p>
                  </a:txBody>
                  <a:tcPr/>
                </a:tc>
                <a:extLst>
                  <a:ext uri="{0D108BD9-81ED-4DB2-BD59-A6C34878D82A}">
                    <a16:rowId xmlns:a16="http://schemas.microsoft.com/office/drawing/2014/main" val="1123699010"/>
                  </a:ext>
                </a:extLst>
              </a:tr>
              <a:tr h="370840">
                <a:tc>
                  <a:txBody>
                    <a:bodyPr/>
                    <a:lstStyle/>
                    <a:p>
                      <a:r>
                        <a:rPr lang="el-GR" sz="1600" dirty="0"/>
                        <a:t>διατροφοφάρμακα</a:t>
                      </a:r>
                    </a:p>
                  </a:txBody>
                  <a:tcPr/>
                </a:tc>
                <a:tc>
                  <a:txBody>
                    <a:bodyPr/>
                    <a:lstStyle/>
                    <a:p>
                      <a:r>
                        <a:rPr lang="el-GR" sz="1600" b="0" i="0" kern="1200" dirty="0">
                          <a:solidFill>
                            <a:schemeClr val="dk1"/>
                          </a:solidFill>
                          <a:effectLst/>
                          <a:latin typeface="+mn-lt"/>
                          <a:ea typeface="+mn-ea"/>
                          <a:cs typeface="+mn-cs"/>
                        </a:rPr>
                        <a:t>Ωμέγα-3 λάδι</a:t>
                      </a:r>
                    </a:p>
                    <a:p>
                      <a:r>
                        <a:rPr lang="el-GR" sz="1600" b="0" i="0" kern="1200" dirty="0">
                          <a:solidFill>
                            <a:schemeClr val="dk1"/>
                          </a:solidFill>
                          <a:effectLst/>
                          <a:latin typeface="+mn-lt"/>
                          <a:ea typeface="+mn-ea"/>
                          <a:cs typeface="+mn-cs"/>
                        </a:rPr>
                        <a:t>Θειική </a:t>
                      </a:r>
                      <a:r>
                        <a:rPr lang="el-GR" sz="1600" b="0" i="0" kern="1200" dirty="0" err="1">
                          <a:solidFill>
                            <a:schemeClr val="dk1"/>
                          </a:solidFill>
                          <a:effectLst/>
                          <a:latin typeface="+mn-lt"/>
                          <a:ea typeface="+mn-ea"/>
                          <a:cs typeface="+mn-cs"/>
                        </a:rPr>
                        <a:t>χονδροϊτίνη</a:t>
                      </a:r>
                      <a:r>
                        <a:rPr lang="el-GR" sz="1600" b="0" i="0" kern="1200" dirty="0">
                          <a:solidFill>
                            <a:schemeClr val="dk1"/>
                          </a:solidFill>
                          <a:effectLst/>
                          <a:latin typeface="+mn-lt"/>
                          <a:ea typeface="+mn-ea"/>
                          <a:cs typeface="+mn-cs"/>
                        </a:rPr>
                        <a:t> Χόνδρος καρχαρία</a:t>
                      </a:r>
                    </a:p>
                    <a:p>
                      <a:endParaRPr lang="el-GR" sz="900" dirty="0"/>
                    </a:p>
                  </a:txBody>
                  <a:tcPr/>
                </a:tc>
                <a:tc>
                  <a:txBody>
                    <a:bodyPr/>
                    <a:lstStyle/>
                    <a:p>
                      <a:r>
                        <a:rPr lang="el-GR" sz="1600" b="0" i="0" kern="1200" dirty="0">
                          <a:solidFill>
                            <a:schemeClr val="dk1"/>
                          </a:solidFill>
                          <a:effectLst/>
                          <a:latin typeface="+mn-lt"/>
                          <a:ea typeface="+mn-ea"/>
                          <a:cs typeface="+mn-cs"/>
                        </a:rPr>
                        <a:t>Ιχθυέλαιο και λιπίδια </a:t>
                      </a:r>
                    </a:p>
                    <a:p>
                      <a:r>
                        <a:rPr lang="el-GR" sz="1600" b="0" i="0" kern="1200" dirty="0">
                          <a:solidFill>
                            <a:schemeClr val="dk1"/>
                          </a:solidFill>
                          <a:effectLst/>
                          <a:latin typeface="+mn-lt"/>
                          <a:ea typeface="+mn-ea"/>
                          <a:cs typeface="+mn-cs"/>
                        </a:rPr>
                        <a:t>Χόνδρος καρχαρία Λάδι συκωτιού καρχαρία</a:t>
                      </a:r>
                    </a:p>
                  </a:txBody>
                  <a:tcPr/>
                </a:tc>
                <a:extLst>
                  <a:ext uri="{0D108BD9-81ED-4DB2-BD59-A6C34878D82A}">
                    <a16:rowId xmlns:a16="http://schemas.microsoft.com/office/drawing/2014/main" val="877511178"/>
                  </a:ext>
                </a:extLst>
              </a:tr>
              <a:tr h="370840">
                <a:tc>
                  <a:txBody>
                    <a:bodyPr/>
                    <a:lstStyle/>
                    <a:p>
                      <a:r>
                        <a:rPr lang="el-GR" sz="1600" dirty="0" err="1"/>
                        <a:t>Βιοκαύσιμα</a:t>
                      </a:r>
                      <a:endParaRPr lang="el-GR" sz="1600" dirty="0"/>
                    </a:p>
                  </a:txBody>
                  <a:tcPr/>
                </a:tc>
                <a:tc>
                  <a:txBody>
                    <a:bodyPr/>
                    <a:lstStyle/>
                    <a:p>
                      <a:r>
                        <a:rPr lang="el-GR" sz="1600" dirty="0"/>
                        <a:t>Βιοντίζελ, </a:t>
                      </a:r>
                    </a:p>
                    <a:p>
                      <a:r>
                        <a:rPr lang="el-GR" sz="1600" dirty="0"/>
                        <a:t>βιοαέριο</a:t>
                      </a:r>
                    </a:p>
                  </a:txBody>
                  <a:tcPr/>
                </a:tc>
                <a:tc>
                  <a:txBody>
                    <a:bodyPr/>
                    <a:lstStyle/>
                    <a:p>
                      <a:r>
                        <a:rPr lang="el-GR" sz="1800" b="0" i="0" u="none" strike="noStrike" kern="1200" baseline="0" dirty="0">
                          <a:solidFill>
                            <a:schemeClr val="dk1"/>
                          </a:solidFill>
                          <a:latin typeface="+mn-lt"/>
                          <a:ea typeface="+mn-ea"/>
                          <a:cs typeface="+mn-cs"/>
                        </a:rPr>
                        <a:t>Ιχθυέλαιο, έντερο, κεφάλι</a:t>
                      </a:r>
                    </a:p>
                    <a:p>
                      <a:r>
                        <a:rPr lang="el-GR" sz="1800" b="0" i="0" u="none" strike="noStrike" kern="1200" baseline="0" dirty="0">
                          <a:solidFill>
                            <a:schemeClr val="dk1"/>
                          </a:solidFill>
                          <a:latin typeface="+mn-lt"/>
                          <a:ea typeface="+mn-ea"/>
                          <a:cs typeface="+mn-cs"/>
                        </a:rPr>
                        <a:t>Έντερο , κεφαλή</a:t>
                      </a:r>
                      <a:endParaRPr lang="el-GR" sz="1000" dirty="0"/>
                    </a:p>
                  </a:txBody>
                  <a:tcPr/>
                </a:tc>
                <a:extLst>
                  <a:ext uri="{0D108BD9-81ED-4DB2-BD59-A6C34878D82A}">
                    <a16:rowId xmlns:a16="http://schemas.microsoft.com/office/drawing/2014/main" val="1684612485"/>
                  </a:ext>
                </a:extLst>
              </a:tr>
              <a:tr h="370840">
                <a:tc>
                  <a:txBody>
                    <a:bodyPr/>
                    <a:lstStyle/>
                    <a:p>
                      <a:r>
                        <a:rPr lang="el-GR" sz="1600" dirty="0"/>
                        <a:t>Βιοϋλικά και </a:t>
                      </a:r>
                      <a:r>
                        <a:rPr lang="el-GR" sz="1600" dirty="0" err="1"/>
                        <a:t>βιοπολυμερή</a:t>
                      </a:r>
                      <a:endParaRPr lang="el-GR" sz="1600" dirty="0"/>
                    </a:p>
                  </a:txBody>
                  <a:tcPr/>
                </a:tc>
                <a:tc>
                  <a:txBody>
                    <a:bodyPr/>
                    <a:lstStyle/>
                    <a:p>
                      <a:r>
                        <a:rPr lang="el-GR" sz="1600" b="0" i="0" kern="1200" dirty="0">
                          <a:solidFill>
                            <a:schemeClr val="dk1"/>
                          </a:solidFill>
                          <a:effectLst/>
                          <a:latin typeface="+mn-lt"/>
                          <a:ea typeface="+mn-ea"/>
                          <a:cs typeface="+mn-cs"/>
                        </a:rPr>
                        <a:t>Θειική </a:t>
                      </a:r>
                      <a:r>
                        <a:rPr lang="el-GR" sz="1600" b="0" i="0" kern="1200" dirty="0" err="1">
                          <a:solidFill>
                            <a:schemeClr val="dk1"/>
                          </a:solidFill>
                          <a:effectLst/>
                          <a:latin typeface="+mn-lt"/>
                          <a:ea typeface="+mn-ea"/>
                          <a:cs typeface="+mn-cs"/>
                        </a:rPr>
                        <a:t>χονδροϊτίνη</a:t>
                      </a:r>
                      <a:r>
                        <a:rPr lang="el-GR" sz="1600" b="0" i="0" kern="1200" dirty="0">
                          <a:solidFill>
                            <a:schemeClr val="dk1"/>
                          </a:solidFill>
                          <a:effectLst/>
                          <a:latin typeface="+mn-lt"/>
                          <a:ea typeface="+mn-ea"/>
                          <a:cs typeface="+mn-cs"/>
                        </a:rPr>
                        <a:t> </a:t>
                      </a:r>
                    </a:p>
                    <a:p>
                      <a:r>
                        <a:rPr lang="el-GR" sz="1600" dirty="0"/>
                        <a:t>Ζελατίνη, </a:t>
                      </a:r>
                      <a:r>
                        <a:rPr lang="el-GR" sz="1600" b="0" i="0" kern="1200" dirty="0">
                          <a:solidFill>
                            <a:schemeClr val="dk1"/>
                          </a:solidFill>
                          <a:effectLst/>
                          <a:latin typeface="+mn-lt"/>
                          <a:ea typeface="+mn-ea"/>
                          <a:cs typeface="+mn-cs"/>
                        </a:rPr>
                        <a:t>και κολλαγόνο</a:t>
                      </a:r>
                      <a:endParaRPr lang="el-GR" sz="1600" dirty="0"/>
                    </a:p>
                  </a:txBody>
                  <a:tcPr/>
                </a:tc>
                <a:tc>
                  <a:txBody>
                    <a:bodyPr/>
                    <a:lstStyle/>
                    <a:p>
                      <a:r>
                        <a:rPr lang="el-GR" sz="1600" dirty="0"/>
                        <a:t>Χόνδρος καρχαρία</a:t>
                      </a:r>
                    </a:p>
                    <a:p>
                      <a:r>
                        <a:rPr lang="el-GR" sz="1600" dirty="0"/>
                        <a:t>Κεφάλι, δέρμα, πτερύγιο, λέπια, οστά, χόνδροι</a:t>
                      </a:r>
                    </a:p>
                  </a:txBody>
                  <a:tcPr/>
                </a:tc>
                <a:extLst>
                  <a:ext uri="{0D108BD9-81ED-4DB2-BD59-A6C34878D82A}">
                    <a16:rowId xmlns:a16="http://schemas.microsoft.com/office/drawing/2014/main" val="1567686879"/>
                  </a:ext>
                </a:extLst>
              </a:tr>
            </a:tbl>
          </a:graphicData>
        </a:graphic>
      </p:graphicFrame>
    </p:spTree>
    <p:extLst>
      <p:ext uri="{BB962C8B-B14F-4D97-AF65-F5344CB8AC3E}">
        <p14:creationId xmlns:p14="http://schemas.microsoft.com/office/powerpoint/2010/main" val="29351432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5615E6C-F024-3823-2BE5-5E22309C4978}"/>
              </a:ext>
            </a:extLst>
          </p:cNvPr>
          <p:cNvSpPr>
            <a:spLocks noGrp="1"/>
          </p:cNvSpPr>
          <p:nvPr>
            <p:ph type="title"/>
          </p:nvPr>
        </p:nvSpPr>
        <p:spPr/>
        <p:txBody>
          <a:bodyPr/>
          <a:lstStyle/>
          <a:p>
            <a:r>
              <a:rPr lang="el-GR" dirty="0"/>
              <a:t>Αξιοποίηση υποπροϊόντων αλιείας </a:t>
            </a:r>
          </a:p>
        </p:txBody>
      </p:sp>
      <p:sp>
        <p:nvSpPr>
          <p:cNvPr id="4" name="Θέση ημερομηνίας 3">
            <a:extLst>
              <a:ext uri="{FF2B5EF4-FFF2-40B4-BE49-F238E27FC236}">
                <a16:creationId xmlns:a16="http://schemas.microsoft.com/office/drawing/2014/main" id="{AEB006DB-42FF-0884-D78C-1D6485357B18}"/>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7" name="TextBox 6">
            <a:extLst>
              <a:ext uri="{FF2B5EF4-FFF2-40B4-BE49-F238E27FC236}">
                <a16:creationId xmlns:a16="http://schemas.microsoft.com/office/drawing/2014/main" id="{9D13B700-88BA-6D59-3567-A23FB9AF375E}"/>
              </a:ext>
            </a:extLst>
          </p:cNvPr>
          <p:cNvSpPr txBox="1"/>
          <p:nvPr/>
        </p:nvSpPr>
        <p:spPr>
          <a:xfrm>
            <a:off x="526211" y="1931731"/>
            <a:ext cx="10964173" cy="338554"/>
          </a:xfrm>
          <a:prstGeom prst="rect">
            <a:avLst/>
          </a:prstGeom>
          <a:noFill/>
        </p:spPr>
        <p:txBody>
          <a:bodyPr wrap="square">
            <a:spAutoFit/>
          </a:bodyPr>
          <a:lstStyle/>
          <a:p>
            <a:r>
              <a:rPr lang="el-GR" sz="1600" dirty="0"/>
              <a:t>Πίνακας 3. Πιθανά βιοενεργά/ πολύτιμα συστατικά από την επεξεργασία υποπροϊόντων του </a:t>
            </a:r>
            <a:r>
              <a:rPr lang="el-GR" sz="1600" dirty="0" err="1"/>
              <a:t>Finfish</a:t>
            </a:r>
            <a:r>
              <a:rPr lang="el-GR" sz="1600" dirty="0"/>
              <a:t> (</a:t>
            </a:r>
            <a:r>
              <a:rPr lang="el-GR" sz="1600" dirty="0" err="1"/>
              <a:t>Suresh</a:t>
            </a:r>
            <a:r>
              <a:rPr lang="el-GR" sz="1600" dirty="0"/>
              <a:t> και </a:t>
            </a:r>
            <a:r>
              <a:rPr lang="el-GR" sz="1600" dirty="0" err="1"/>
              <a:t>Prabhu</a:t>
            </a:r>
            <a:r>
              <a:rPr lang="el-GR" sz="1600" dirty="0"/>
              <a:t>, 2012)</a:t>
            </a:r>
          </a:p>
        </p:txBody>
      </p:sp>
      <p:graphicFrame>
        <p:nvGraphicFramePr>
          <p:cNvPr id="10" name="Πίνακας 10">
            <a:extLst>
              <a:ext uri="{FF2B5EF4-FFF2-40B4-BE49-F238E27FC236}">
                <a16:creationId xmlns:a16="http://schemas.microsoft.com/office/drawing/2014/main" id="{6157BCAF-083A-4CEA-6965-2513C815EDBD}"/>
              </a:ext>
            </a:extLst>
          </p:cNvPr>
          <p:cNvGraphicFramePr>
            <a:graphicFrameLocks noGrp="1"/>
          </p:cNvGraphicFramePr>
          <p:nvPr>
            <p:ph idx="1"/>
            <p:extLst>
              <p:ext uri="{D42A27DB-BD31-4B8C-83A1-F6EECF244321}">
                <p14:modId xmlns:p14="http://schemas.microsoft.com/office/powerpoint/2010/main" val="954807363"/>
              </p:ext>
            </p:extLst>
          </p:nvPr>
        </p:nvGraphicFramePr>
        <p:xfrm>
          <a:off x="675305" y="3256470"/>
          <a:ext cx="10058397" cy="2902678"/>
        </p:xfrm>
        <a:graphic>
          <a:graphicData uri="http://schemas.openxmlformats.org/drawingml/2006/table">
            <a:tbl>
              <a:tblPr firstRow="1" bandRow="1">
                <a:tableStyleId>{5C22544A-7EE6-4342-B048-85BDC9FD1C3A}</a:tableStyleId>
              </a:tblPr>
              <a:tblGrid>
                <a:gridCol w="3369921">
                  <a:extLst>
                    <a:ext uri="{9D8B030D-6E8A-4147-A177-3AD203B41FA5}">
                      <a16:colId xmlns:a16="http://schemas.microsoft.com/office/drawing/2014/main" val="3766011961"/>
                    </a:ext>
                  </a:extLst>
                </a:gridCol>
                <a:gridCol w="3335677">
                  <a:extLst>
                    <a:ext uri="{9D8B030D-6E8A-4147-A177-3AD203B41FA5}">
                      <a16:colId xmlns:a16="http://schemas.microsoft.com/office/drawing/2014/main" val="3873055077"/>
                    </a:ext>
                  </a:extLst>
                </a:gridCol>
                <a:gridCol w="3352799">
                  <a:extLst>
                    <a:ext uri="{9D8B030D-6E8A-4147-A177-3AD203B41FA5}">
                      <a16:colId xmlns:a16="http://schemas.microsoft.com/office/drawing/2014/main" val="879100223"/>
                    </a:ext>
                  </a:extLst>
                </a:gridCol>
              </a:tblGrid>
              <a:tr h="479518">
                <a:tc>
                  <a:txBody>
                    <a:bodyPr/>
                    <a:lstStyle/>
                    <a:p>
                      <a:r>
                        <a:rPr lang="el-GR" sz="1600" dirty="0"/>
                        <a:t>Κατηγορία</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srgbClr val="FFFFFF"/>
                          </a:solidFill>
                          <a:effectLst/>
                          <a:uLnTx/>
                          <a:uFillTx/>
                          <a:latin typeface="Franklin Gothic Book" panose="020F0502020204030204"/>
                          <a:ea typeface="+mn-ea"/>
                          <a:cs typeface="+mn-cs"/>
                        </a:rPr>
                        <a:t>Βιοδραστικά συστατικά</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srgbClr val="FFFFFF"/>
                          </a:solidFill>
                          <a:effectLst/>
                          <a:uLnTx/>
                          <a:uFillTx/>
                          <a:latin typeface="Franklin Gothic Book" panose="020F0502020204030204"/>
                          <a:ea typeface="+mn-ea"/>
                          <a:cs typeface="+mn-cs"/>
                        </a:rPr>
                        <a:t>Υποπροϊόντα</a:t>
                      </a:r>
                    </a:p>
                  </a:txBody>
                  <a:tcPr/>
                </a:tc>
                <a:extLst>
                  <a:ext uri="{0D108BD9-81ED-4DB2-BD59-A6C34878D82A}">
                    <a16:rowId xmlns:a16="http://schemas.microsoft.com/office/drawing/2014/main" val="1123699010"/>
                  </a:ext>
                </a:extLst>
              </a:tr>
              <a:tr h="370840">
                <a:tc>
                  <a:txBody>
                    <a:bodyPr/>
                    <a:lstStyle/>
                    <a:p>
                      <a:r>
                        <a:rPr lang="el-GR" sz="1600" dirty="0"/>
                        <a:t>διατροφοφάρμακα</a:t>
                      </a:r>
                    </a:p>
                  </a:txBody>
                  <a:tcPr/>
                </a:tc>
                <a:tc>
                  <a:txBody>
                    <a:bodyPr/>
                    <a:lstStyle/>
                    <a:p>
                      <a:r>
                        <a:rPr lang="el-GR" sz="1600" b="0" i="0" kern="1200" dirty="0">
                          <a:solidFill>
                            <a:schemeClr val="dk1"/>
                          </a:solidFill>
                          <a:effectLst/>
                          <a:latin typeface="+mn-lt"/>
                          <a:ea typeface="+mn-ea"/>
                          <a:cs typeface="+mn-cs"/>
                        </a:rPr>
                        <a:t>Ωμέγα-3 λάδι</a:t>
                      </a:r>
                    </a:p>
                    <a:p>
                      <a:r>
                        <a:rPr lang="el-GR" sz="1600" b="0" i="0" kern="1200" dirty="0">
                          <a:solidFill>
                            <a:schemeClr val="dk1"/>
                          </a:solidFill>
                          <a:effectLst/>
                          <a:latin typeface="+mn-lt"/>
                          <a:ea typeface="+mn-ea"/>
                          <a:cs typeface="+mn-cs"/>
                        </a:rPr>
                        <a:t>Θειική </a:t>
                      </a:r>
                      <a:r>
                        <a:rPr lang="el-GR" sz="1600" b="0" i="0" kern="1200" dirty="0" err="1">
                          <a:solidFill>
                            <a:schemeClr val="dk1"/>
                          </a:solidFill>
                          <a:effectLst/>
                          <a:latin typeface="+mn-lt"/>
                          <a:ea typeface="+mn-ea"/>
                          <a:cs typeface="+mn-cs"/>
                        </a:rPr>
                        <a:t>χονδροϊτίνη</a:t>
                      </a:r>
                      <a:r>
                        <a:rPr lang="el-GR" sz="1600" b="0" i="0" kern="1200" dirty="0">
                          <a:solidFill>
                            <a:schemeClr val="dk1"/>
                          </a:solidFill>
                          <a:effectLst/>
                          <a:latin typeface="+mn-lt"/>
                          <a:ea typeface="+mn-ea"/>
                          <a:cs typeface="+mn-cs"/>
                        </a:rPr>
                        <a:t> Χόνδρος καρχαρία</a:t>
                      </a:r>
                    </a:p>
                    <a:p>
                      <a:endParaRPr lang="el-GR" sz="900" dirty="0"/>
                    </a:p>
                  </a:txBody>
                  <a:tcPr/>
                </a:tc>
                <a:tc>
                  <a:txBody>
                    <a:bodyPr/>
                    <a:lstStyle/>
                    <a:p>
                      <a:r>
                        <a:rPr lang="el-GR" sz="1600" b="0" i="0" kern="1200" dirty="0">
                          <a:solidFill>
                            <a:schemeClr val="dk1"/>
                          </a:solidFill>
                          <a:effectLst/>
                          <a:latin typeface="+mn-lt"/>
                          <a:ea typeface="+mn-ea"/>
                          <a:cs typeface="+mn-cs"/>
                        </a:rPr>
                        <a:t>Ιχθυέλαιο και λιπίδια </a:t>
                      </a:r>
                    </a:p>
                    <a:p>
                      <a:r>
                        <a:rPr lang="el-GR" sz="1600" b="0" i="0" kern="1200" dirty="0">
                          <a:solidFill>
                            <a:schemeClr val="dk1"/>
                          </a:solidFill>
                          <a:effectLst/>
                          <a:latin typeface="+mn-lt"/>
                          <a:ea typeface="+mn-ea"/>
                          <a:cs typeface="+mn-cs"/>
                        </a:rPr>
                        <a:t>Χόνδρος καρχαρία Λάδι συκωτιού καρχαρία</a:t>
                      </a:r>
                    </a:p>
                  </a:txBody>
                  <a:tcPr/>
                </a:tc>
                <a:extLst>
                  <a:ext uri="{0D108BD9-81ED-4DB2-BD59-A6C34878D82A}">
                    <a16:rowId xmlns:a16="http://schemas.microsoft.com/office/drawing/2014/main" val="877511178"/>
                  </a:ext>
                </a:extLst>
              </a:tr>
              <a:tr h="370840">
                <a:tc>
                  <a:txBody>
                    <a:bodyPr/>
                    <a:lstStyle/>
                    <a:p>
                      <a:r>
                        <a:rPr lang="el-GR" sz="1600" dirty="0" err="1"/>
                        <a:t>Βιοκαύσιμα</a:t>
                      </a:r>
                      <a:endParaRPr lang="el-GR" sz="1600" dirty="0"/>
                    </a:p>
                  </a:txBody>
                  <a:tcPr/>
                </a:tc>
                <a:tc>
                  <a:txBody>
                    <a:bodyPr/>
                    <a:lstStyle/>
                    <a:p>
                      <a:r>
                        <a:rPr lang="el-GR" sz="1600" dirty="0"/>
                        <a:t>Βιοντίζελ, </a:t>
                      </a:r>
                    </a:p>
                    <a:p>
                      <a:r>
                        <a:rPr lang="el-GR" sz="1600" dirty="0"/>
                        <a:t>βιοαέριο</a:t>
                      </a:r>
                    </a:p>
                  </a:txBody>
                  <a:tcPr/>
                </a:tc>
                <a:tc>
                  <a:txBody>
                    <a:bodyPr/>
                    <a:lstStyle/>
                    <a:p>
                      <a:r>
                        <a:rPr lang="el-GR" sz="1800" b="0" i="0" u="none" strike="noStrike" kern="1200" baseline="0" dirty="0">
                          <a:solidFill>
                            <a:schemeClr val="dk1"/>
                          </a:solidFill>
                          <a:latin typeface="+mn-lt"/>
                          <a:ea typeface="+mn-ea"/>
                          <a:cs typeface="+mn-cs"/>
                        </a:rPr>
                        <a:t>Ιχθυέλαιο, έντερο, κεφάλι</a:t>
                      </a:r>
                    </a:p>
                    <a:p>
                      <a:r>
                        <a:rPr lang="el-GR" sz="1800" b="0" i="0" u="none" strike="noStrike" kern="1200" baseline="0" dirty="0">
                          <a:solidFill>
                            <a:schemeClr val="dk1"/>
                          </a:solidFill>
                          <a:latin typeface="+mn-lt"/>
                          <a:ea typeface="+mn-ea"/>
                          <a:cs typeface="+mn-cs"/>
                        </a:rPr>
                        <a:t>Έντερο , κεφαλή</a:t>
                      </a:r>
                      <a:endParaRPr lang="el-GR" sz="1000" dirty="0"/>
                    </a:p>
                  </a:txBody>
                  <a:tcPr/>
                </a:tc>
                <a:extLst>
                  <a:ext uri="{0D108BD9-81ED-4DB2-BD59-A6C34878D82A}">
                    <a16:rowId xmlns:a16="http://schemas.microsoft.com/office/drawing/2014/main" val="1684612485"/>
                  </a:ext>
                </a:extLst>
              </a:tr>
              <a:tr h="370840">
                <a:tc>
                  <a:txBody>
                    <a:bodyPr/>
                    <a:lstStyle/>
                    <a:p>
                      <a:r>
                        <a:rPr lang="el-GR" sz="1600" dirty="0"/>
                        <a:t>Βιοϋλικά και </a:t>
                      </a:r>
                      <a:r>
                        <a:rPr lang="el-GR" sz="1600" dirty="0" err="1"/>
                        <a:t>βιοπολυμερή</a:t>
                      </a:r>
                      <a:endParaRPr lang="el-GR" sz="1600" dirty="0"/>
                    </a:p>
                  </a:txBody>
                  <a:tcPr/>
                </a:tc>
                <a:tc>
                  <a:txBody>
                    <a:bodyPr/>
                    <a:lstStyle/>
                    <a:p>
                      <a:r>
                        <a:rPr lang="el-GR" sz="1600" b="0" i="0" kern="1200" dirty="0">
                          <a:solidFill>
                            <a:schemeClr val="dk1"/>
                          </a:solidFill>
                          <a:effectLst/>
                          <a:latin typeface="+mn-lt"/>
                          <a:ea typeface="+mn-ea"/>
                          <a:cs typeface="+mn-cs"/>
                        </a:rPr>
                        <a:t>Θειική </a:t>
                      </a:r>
                      <a:r>
                        <a:rPr lang="el-GR" sz="1600" b="0" i="0" kern="1200" dirty="0" err="1">
                          <a:solidFill>
                            <a:schemeClr val="dk1"/>
                          </a:solidFill>
                          <a:effectLst/>
                          <a:latin typeface="+mn-lt"/>
                          <a:ea typeface="+mn-ea"/>
                          <a:cs typeface="+mn-cs"/>
                        </a:rPr>
                        <a:t>χονδροϊτίνη</a:t>
                      </a:r>
                      <a:r>
                        <a:rPr lang="el-GR" sz="1600" b="0" i="0" kern="1200" dirty="0">
                          <a:solidFill>
                            <a:schemeClr val="dk1"/>
                          </a:solidFill>
                          <a:effectLst/>
                          <a:latin typeface="+mn-lt"/>
                          <a:ea typeface="+mn-ea"/>
                          <a:cs typeface="+mn-cs"/>
                        </a:rPr>
                        <a:t> </a:t>
                      </a:r>
                    </a:p>
                    <a:p>
                      <a:r>
                        <a:rPr lang="el-GR" sz="1600" dirty="0"/>
                        <a:t>Ζελατίνη, </a:t>
                      </a:r>
                      <a:r>
                        <a:rPr lang="el-GR" sz="1600" b="0" i="0" kern="1200" dirty="0">
                          <a:solidFill>
                            <a:schemeClr val="dk1"/>
                          </a:solidFill>
                          <a:effectLst/>
                          <a:latin typeface="+mn-lt"/>
                          <a:ea typeface="+mn-ea"/>
                          <a:cs typeface="+mn-cs"/>
                        </a:rPr>
                        <a:t>και κολλαγόνο</a:t>
                      </a:r>
                      <a:endParaRPr lang="el-GR" sz="1600" dirty="0"/>
                    </a:p>
                  </a:txBody>
                  <a:tcPr/>
                </a:tc>
                <a:tc>
                  <a:txBody>
                    <a:bodyPr/>
                    <a:lstStyle/>
                    <a:p>
                      <a:r>
                        <a:rPr lang="el-GR" sz="1600" dirty="0"/>
                        <a:t>Χόνδρος καρχαρία</a:t>
                      </a:r>
                    </a:p>
                    <a:p>
                      <a:r>
                        <a:rPr lang="el-GR" sz="1600" dirty="0"/>
                        <a:t>Κεφάλι, δέρμα, πτερύγιο, λέπια, οστά, χόνδροι</a:t>
                      </a:r>
                    </a:p>
                  </a:txBody>
                  <a:tcPr/>
                </a:tc>
                <a:extLst>
                  <a:ext uri="{0D108BD9-81ED-4DB2-BD59-A6C34878D82A}">
                    <a16:rowId xmlns:a16="http://schemas.microsoft.com/office/drawing/2014/main" val="1567686879"/>
                  </a:ext>
                </a:extLst>
              </a:tr>
            </a:tbl>
          </a:graphicData>
        </a:graphic>
      </p:graphicFrame>
    </p:spTree>
    <p:extLst>
      <p:ext uri="{BB962C8B-B14F-4D97-AF65-F5344CB8AC3E}">
        <p14:creationId xmlns:p14="http://schemas.microsoft.com/office/powerpoint/2010/main" val="38274589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60E9B89-DEBE-30F4-F041-607880CCDF33}"/>
              </a:ext>
            </a:extLst>
          </p:cNvPr>
          <p:cNvSpPr>
            <a:spLocks noGrp="1"/>
          </p:cNvSpPr>
          <p:nvPr>
            <p:ph type="title"/>
          </p:nvPr>
        </p:nvSpPr>
        <p:spPr>
          <a:xfrm>
            <a:off x="381717" y="286603"/>
            <a:ext cx="11406092" cy="1450757"/>
          </a:xfrm>
        </p:spPr>
        <p:txBody>
          <a:bodyPr>
            <a:normAutofit fontScale="90000"/>
          </a:bodyPr>
          <a:lstStyle/>
          <a:p>
            <a:r>
              <a:rPr lang="el-GR" dirty="0"/>
              <a:t>Εξαγωγή ζελατίνης από απόβλητα ψαριών και πιθανές εφαρμογές στον τομέα των τροφίμων</a:t>
            </a:r>
          </a:p>
        </p:txBody>
      </p:sp>
      <p:sp>
        <p:nvSpPr>
          <p:cNvPr id="3" name="Θέση περιεχομένου 2">
            <a:extLst>
              <a:ext uri="{FF2B5EF4-FFF2-40B4-BE49-F238E27FC236}">
                <a16:creationId xmlns:a16="http://schemas.microsoft.com/office/drawing/2014/main" id="{B4728C72-C3DE-4DEA-2A4D-7FDE68E8CDB8}"/>
              </a:ext>
            </a:extLst>
          </p:cNvPr>
          <p:cNvSpPr>
            <a:spLocks noGrp="1"/>
          </p:cNvSpPr>
          <p:nvPr>
            <p:ph idx="1"/>
          </p:nvPr>
        </p:nvSpPr>
        <p:spPr>
          <a:xfrm>
            <a:off x="1066800" y="2134081"/>
            <a:ext cx="10058400" cy="3760891"/>
          </a:xfrm>
        </p:spPr>
        <p:txBody>
          <a:bodyPr/>
          <a:lstStyle/>
          <a:p>
            <a:pPr>
              <a:buFont typeface="Wingdings" panose="05000000000000000000" pitchFamily="2" charset="2"/>
              <a:buChar char="q"/>
            </a:pPr>
            <a:r>
              <a:rPr lang="el-GR" dirty="0"/>
              <a:t>Τα στερεά απόβλητα ψαριών περιλαμβάνουν διάφορα υποπροϊόντα όπως οστά, λέπια και δέρματα που έχουν υψηλή περιεκτικότητα σε κολλαγόνο και αντιπροσωπεύουν έως και το 75% του συνολικού σωματικού βάρους. Αυτά τα απόβλητα μπορούν να χρησιμοποιηθούν για την εξόρυξη διαφορετικών προϊόντων όπως η ζελατίνη που μπορούν να χρησιμοποιηθούν σε διάφορες βιομηχανίες τροφίμων και φαρμακευτικών προϊόντων. Η ζελατίνη ψαριού μπορεί να χρησιμοποιηθεί ως υποκατάστατο της ζελατίνης θηλαστικών λόγω του διατροφικού της προφίλ καθώς περιέχει όλα τα </a:t>
            </a:r>
            <a:r>
              <a:rPr lang="el-GR" dirty="0" err="1"/>
              <a:t>θεαμινοξέα</a:t>
            </a:r>
            <a:r>
              <a:rPr lang="el-GR" dirty="0"/>
              <a:t>: απαραίτητα και μη. Η ζελατίνη ψαριών δεν μπορεί να χρησιμοποιηθεί μόνο ως υποκατάστατο της ζελατίνης βοοειδών και χοίρων, αλλά αυξάνει επίσης τη χρήση των απορριμμάτων ψαριών και μειώνει τη ρύπανση. </a:t>
            </a:r>
          </a:p>
        </p:txBody>
      </p:sp>
      <p:sp>
        <p:nvSpPr>
          <p:cNvPr id="4" name="Θέση ημερομηνίας 3">
            <a:extLst>
              <a:ext uri="{FF2B5EF4-FFF2-40B4-BE49-F238E27FC236}">
                <a16:creationId xmlns:a16="http://schemas.microsoft.com/office/drawing/2014/main" id="{593F5B2E-AC79-8AF1-7BD1-EDE0DAA34596}"/>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8" name="TextBox 7">
            <a:extLst>
              <a:ext uri="{FF2B5EF4-FFF2-40B4-BE49-F238E27FC236}">
                <a16:creationId xmlns:a16="http://schemas.microsoft.com/office/drawing/2014/main" id="{73E94D50-37CB-5A56-6413-A1A5391C7C2C}"/>
              </a:ext>
            </a:extLst>
          </p:cNvPr>
          <p:cNvSpPr txBox="1"/>
          <p:nvPr/>
        </p:nvSpPr>
        <p:spPr>
          <a:xfrm>
            <a:off x="381717" y="5247575"/>
            <a:ext cx="11194931" cy="738664"/>
          </a:xfrm>
          <a:prstGeom prst="rect">
            <a:avLst/>
          </a:prstGeom>
          <a:noFill/>
        </p:spPr>
        <p:txBody>
          <a:bodyPr wrap="square">
            <a:spAutoFit/>
          </a:bodyPr>
          <a:lstStyle/>
          <a:p>
            <a:r>
              <a:rPr lang="en-US" sz="1400" dirty="0"/>
              <a:t>Muhammad Usman, Amna Sahar, Muhammad </a:t>
            </a:r>
            <a:r>
              <a:rPr lang="en-US" sz="1400" dirty="0" err="1"/>
              <a:t>Inam</a:t>
            </a:r>
            <a:r>
              <a:rPr lang="en-US" sz="1400" dirty="0"/>
              <a:t>-Ur-Raheem, Ubaid </a:t>
            </a:r>
            <a:r>
              <a:rPr lang="en-US" sz="1400" dirty="0" err="1"/>
              <a:t>ur</a:t>
            </a:r>
            <a:r>
              <a:rPr lang="en-US" sz="1400" dirty="0"/>
              <a:t> Rahman, Aysha Sameen, &amp; Rana Muhammad </a:t>
            </a:r>
            <a:r>
              <a:rPr lang="en-US" sz="1400" dirty="0" err="1"/>
              <a:t>Aadil</a:t>
            </a:r>
            <a:r>
              <a:rPr lang="en-US" sz="1400" dirty="0"/>
              <a:t>, Review Gelatin extraction from fish waste and potential applications in food sector, International Journal of Food Science and Technology 2022, 57, 154–163, doi:10.1111/ijfs.15286</a:t>
            </a:r>
          </a:p>
        </p:txBody>
      </p:sp>
    </p:spTree>
    <p:extLst>
      <p:ext uri="{BB962C8B-B14F-4D97-AF65-F5344CB8AC3E}">
        <p14:creationId xmlns:p14="http://schemas.microsoft.com/office/powerpoint/2010/main" val="3979084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FB3033-B694-610F-665F-7EDEBAF3E18D}"/>
              </a:ext>
            </a:extLst>
          </p:cNvPr>
          <p:cNvSpPr>
            <a:spLocks noGrp="1"/>
          </p:cNvSpPr>
          <p:nvPr>
            <p:ph type="title"/>
          </p:nvPr>
        </p:nvSpPr>
        <p:spPr/>
        <p:txBody>
          <a:bodyPr>
            <a:noAutofit/>
          </a:bodyPr>
          <a:lstStyle/>
          <a:p>
            <a:r>
              <a:rPr lang="el-GR" sz="3600" dirty="0"/>
              <a:t>Εφαρμογές της ζελατίνης ψαριών στις βιομηχανίες τροφίμων και φαρμακευτικών προϊόντων</a:t>
            </a:r>
          </a:p>
        </p:txBody>
      </p:sp>
      <p:sp>
        <p:nvSpPr>
          <p:cNvPr id="3" name="Θέση περιεχομένου 2">
            <a:extLst>
              <a:ext uri="{FF2B5EF4-FFF2-40B4-BE49-F238E27FC236}">
                <a16:creationId xmlns:a16="http://schemas.microsoft.com/office/drawing/2014/main" id="{AD903621-2D3F-AD53-1321-C490A303D40F}"/>
              </a:ext>
            </a:extLst>
          </p:cNvPr>
          <p:cNvSpPr>
            <a:spLocks noGrp="1"/>
          </p:cNvSpPr>
          <p:nvPr>
            <p:ph idx="1"/>
          </p:nvPr>
        </p:nvSpPr>
        <p:spPr/>
        <p:txBody>
          <a:bodyPr>
            <a:normAutofit fontScale="85000" lnSpcReduction="10000"/>
          </a:bodyPr>
          <a:lstStyle/>
          <a:p>
            <a:r>
              <a:rPr lang="el-GR" dirty="0"/>
              <a:t>Σε σύγκριση με το κολλαγόνο και τη ζελατίνη θηλαστικών, έχει γίνει λιγότερη ερευνητική εργασία στη ζελατίνη ψαριών που παράγεται από οστά και δέρμα ψαριών (</a:t>
            </a:r>
            <a:r>
              <a:rPr lang="el-GR" dirty="0" err="1"/>
              <a:t>Wasswa</a:t>
            </a:r>
            <a:r>
              <a:rPr lang="el-GR" dirty="0"/>
              <a:t> </a:t>
            </a:r>
            <a:r>
              <a:rPr lang="el-GR" dirty="0" err="1"/>
              <a:t>al</a:t>
            </a:r>
            <a:r>
              <a:rPr lang="el-GR" dirty="0"/>
              <a:t>., 2007). Τα ψάρια, το δέρμα, τα λέπια και η ουροδόχος κύστη μπορούν να χρησιμοποιηθούν για την εξαγωγή ζελατίνης (</a:t>
            </a:r>
            <a:r>
              <a:rPr lang="el-GR" dirty="0" err="1"/>
              <a:t>Lin</a:t>
            </a:r>
            <a:r>
              <a:rPr lang="el-GR" dirty="0"/>
              <a:t> </a:t>
            </a:r>
            <a:r>
              <a:rPr lang="el-GR" dirty="0" err="1"/>
              <a:t>al</a:t>
            </a:r>
            <a:r>
              <a:rPr lang="el-GR" dirty="0"/>
              <a:t>., 2017). Η ζελατίνη ψαριού έχει μοναδικές ιδιότητες: </a:t>
            </a:r>
          </a:p>
          <a:p>
            <a:pPr>
              <a:buFont typeface="Wingdings" panose="05000000000000000000" pitchFamily="2" charset="2"/>
              <a:buChar char="v"/>
            </a:pPr>
            <a:r>
              <a:rPr lang="el-GR" dirty="0"/>
              <a:t>Σε σύγκριση με τις πρωτογενείς πηγές ζελατίνης, η οποία λαμβάνεται από χοίρους και βοοειδή, η ζελατίνη ψαριού μπορεί να παραχθεί τόσο ως </a:t>
            </a:r>
            <a:r>
              <a:rPr lang="el-GR" dirty="0" err="1"/>
              <a:t>halal</a:t>
            </a:r>
            <a:r>
              <a:rPr lang="el-GR" dirty="0"/>
              <a:t> (μουσουλμανικές κοινότητες) όσο και ως </a:t>
            </a:r>
            <a:r>
              <a:rPr lang="el-GR" dirty="0" err="1"/>
              <a:t>kosher</a:t>
            </a:r>
            <a:r>
              <a:rPr lang="el-GR" dirty="0"/>
              <a:t> (εβραϊκή κοινότητα). </a:t>
            </a:r>
          </a:p>
          <a:p>
            <a:pPr>
              <a:buFont typeface="Wingdings" panose="05000000000000000000" pitchFamily="2" charset="2"/>
              <a:buChar char="v"/>
            </a:pPr>
            <a:r>
              <a:rPr lang="el-GR" dirty="0"/>
              <a:t>Καμία τέτοια ασθένεια δεν έχει μελετηθεί σε ψάρια σε σύγκριση με τη νόσο των τρελών αγελάδων (σπογγώδης εγκεφαλίτιδα των βοοειδών), επομένως η ζελατίνη ψαριών είναι ασφαλής για κατανάλωση.</a:t>
            </a:r>
          </a:p>
          <a:p>
            <a:pPr>
              <a:buFont typeface="Wingdings" panose="05000000000000000000" pitchFamily="2" charset="2"/>
              <a:buChar char="v"/>
            </a:pPr>
            <a:r>
              <a:rPr lang="el-GR" dirty="0"/>
              <a:t>Η ζελατίνη που παράγεται από διαφορετικά είδη ψαριών μπορεί να αναμιχθεί και να παρασκευαστεί παρουσιάζοντας έτσι τις νέες τεχνολογικές επιλογές στην ανάπτυξη προϊόντων διατροφής ((</a:t>
            </a:r>
            <a:r>
              <a:rPr lang="el-GR" dirty="0" err="1"/>
              <a:t>Lin</a:t>
            </a:r>
            <a:r>
              <a:rPr lang="el-GR" dirty="0"/>
              <a:t> </a:t>
            </a:r>
            <a:r>
              <a:rPr lang="el-GR" dirty="0" err="1"/>
              <a:t>al</a:t>
            </a:r>
            <a:r>
              <a:rPr lang="el-GR" dirty="0"/>
              <a:t>., 2017). έχουν διεξαχθεί μελέτες για τη διερεύνηση της πιθανής χρήσης της ζελατίνης ψαριών ως αντικατάστασης της ζελατίνης των ψαριών σε τρόφιμα</a:t>
            </a:r>
          </a:p>
        </p:txBody>
      </p:sp>
      <p:sp>
        <p:nvSpPr>
          <p:cNvPr id="4" name="Θέση ημερομηνίας 3">
            <a:extLst>
              <a:ext uri="{FF2B5EF4-FFF2-40B4-BE49-F238E27FC236}">
                <a16:creationId xmlns:a16="http://schemas.microsoft.com/office/drawing/2014/main" id="{8C2496F7-1231-3CBB-0C51-993C557FC07C}"/>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24419881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FB3033-B694-610F-665F-7EDEBAF3E18D}"/>
              </a:ext>
            </a:extLst>
          </p:cNvPr>
          <p:cNvSpPr>
            <a:spLocks noGrp="1"/>
          </p:cNvSpPr>
          <p:nvPr>
            <p:ph type="title"/>
          </p:nvPr>
        </p:nvSpPr>
        <p:spPr/>
        <p:txBody>
          <a:bodyPr>
            <a:noAutofit/>
          </a:bodyPr>
          <a:lstStyle/>
          <a:p>
            <a:r>
              <a:rPr lang="el-GR" sz="3600" dirty="0"/>
              <a:t>Εφαρμογές της ζελατίνης ψαριών στις βιομηχανίες τροφίμων και φαρμακευτικών προϊόντων</a:t>
            </a:r>
          </a:p>
        </p:txBody>
      </p:sp>
      <p:sp>
        <p:nvSpPr>
          <p:cNvPr id="3" name="Θέση περιεχομένου 2">
            <a:extLst>
              <a:ext uri="{FF2B5EF4-FFF2-40B4-BE49-F238E27FC236}">
                <a16:creationId xmlns:a16="http://schemas.microsoft.com/office/drawing/2014/main" id="{AD903621-2D3F-AD53-1321-C490A303D40F}"/>
              </a:ext>
            </a:extLst>
          </p:cNvPr>
          <p:cNvSpPr>
            <a:spLocks noGrp="1"/>
          </p:cNvSpPr>
          <p:nvPr>
            <p:ph idx="1"/>
          </p:nvPr>
        </p:nvSpPr>
        <p:spPr/>
        <p:txBody>
          <a:bodyPr>
            <a:normAutofit fontScale="92500"/>
          </a:bodyPr>
          <a:lstStyle/>
          <a:p>
            <a:pPr>
              <a:buFont typeface="Wingdings" panose="05000000000000000000" pitchFamily="2" charset="2"/>
              <a:buChar char="q"/>
            </a:pPr>
            <a:r>
              <a:rPr lang="el-GR" dirty="0"/>
              <a:t>Η ζελατίνη ψαριών μπορεί να χρησιμοποιηθεί σε φαρμακευτικές βιομηχανίες στη </a:t>
            </a:r>
            <a:r>
              <a:rPr lang="el-GR" dirty="0" err="1"/>
              <a:t>μικροενθυλάκωση</a:t>
            </a:r>
            <a:r>
              <a:rPr lang="el-GR" dirty="0"/>
              <a:t> ορισμένων ενώσεων όπως οι βιταμίνες</a:t>
            </a:r>
            <a:r>
              <a:rPr lang="en-US" dirty="0"/>
              <a:t>.</a:t>
            </a:r>
            <a:r>
              <a:rPr lang="el-GR" dirty="0"/>
              <a:t> </a:t>
            </a:r>
          </a:p>
          <a:p>
            <a:pPr>
              <a:buFont typeface="Wingdings" panose="05000000000000000000" pitchFamily="2" charset="2"/>
              <a:buChar char="q"/>
            </a:pPr>
            <a:r>
              <a:rPr lang="el-GR" dirty="0"/>
              <a:t>Ένα σημαντικό μειονέκτημα στη χρήση της ζελατίνης ψαριού είναι η μυρωδιά του ψαριού και το σκούρο χρώμα της.</a:t>
            </a:r>
            <a:r>
              <a:rPr lang="en-US" dirty="0"/>
              <a:t> </a:t>
            </a:r>
            <a:r>
              <a:rPr lang="el-GR" dirty="0"/>
              <a:t>Ωστόσο, λιγότερη ερευνητική εργασία έχει γίνει στον τομέα της ζελατίνης ψαριών και </a:t>
            </a:r>
            <a:r>
              <a:rPr lang="el-GR" dirty="0" err="1"/>
              <a:t>και</a:t>
            </a:r>
            <a:r>
              <a:rPr lang="el-GR" dirty="0"/>
              <a:t> οι δύο αυτοί παράγοντες μπορούν να βελτιωθούν με έρευνα (</a:t>
            </a:r>
            <a:r>
              <a:rPr lang="el-GR" dirty="0" err="1"/>
              <a:t>Wasswa</a:t>
            </a:r>
            <a:r>
              <a:rPr lang="el-GR" dirty="0"/>
              <a:t> </a:t>
            </a:r>
            <a:r>
              <a:rPr lang="el-GR" dirty="0" err="1"/>
              <a:t>al</a:t>
            </a:r>
            <a:r>
              <a:rPr lang="el-GR" dirty="0"/>
              <a:t>., 2007). </a:t>
            </a:r>
          </a:p>
          <a:p>
            <a:pPr>
              <a:buFont typeface="Wingdings" panose="05000000000000000000" pitchFamily="2" charset="2"/>
              <a:buChar char="q"/>
            </a:pPr>
            <a:r>
              <a:rPr lang="el-GR" dirty="0"/>
              <a:t>Ένα άλλο μειονέκτημα της ζελατίνης ψαριών είναι οι κακές </a:t>
            </a:r>
            <a:r>
              <a:rPr lang="el-GR" dirty="0" err="1"/>
              <a:t>ρεολογικές</a:t>
            </a:r>
            <a:r>
              <a:rPr lang="el-GR" dirty="0"/>
              <a:t> της ιδιότητες και τα λιγότερο σταθερά πηκτώματα που παράγονται. Από την άλλη πλευρά, η ζελατίνη ψαριών είναι εφαρμόσιμη για ορισμένες άλλες βιομηχανικές εφαρμογές, όπως επικαλύψεις, </a:t>
            </a:r>
            <a:r>
              <a:rPr lang="el-GR" dirty="0" err="1"/>
              <a:t>μικροενθυλάκωση</a:t>
            </a:r>
            <a:r>
              <a:rPr lang="el-GR" dirty="0"/>
              <a:t> και κόλλες χαμηλής πήξης. Αν και η ζελατίνη ψαριών είναι διαφορετική από τη ζελατίνη θηλαστικών λόγω της περιεκτικότητάς της σε αμινοξέα και της ποσότητας αμινοξέων που υπάρχουν όπως η </a:t>
            </a:r>
            <a:r>
              <a:rPr lang="el-GR" dirty="0" err="1"/>
              <a:t>προλίνη</a:t>
            </a:r>
            <a:r>
              <a:rPr lang="el-GR" dirty="0"/>
              <a:t> και η </a:t>
            </a:r>
            <a:r>
              <a:rPr lang="el-GR" dirty="0" err="1"/>
              <a:t>υδροξυπρολίνη</a:t>
            </a:r>
            <a:r>
              <a:rPr lang="el-GR" dirty="0"/>
              <a:t>, μπορεί να χρησιμοποιηθεί ως εναλλακτική πηγή στη ζελατίνη χοίρου και </a:t>
            </a:r>
            <a:r>
              <a:rPr lang="el-GR" dirty="0" err="1"/>
              <a:t>βοείου</a:t>
            </a:r>
            <a:r>
              <a:rPr lang="el-GR" dirty="0"/>
              <a:t> (</a:t>
            </a:r>
            <a:r>
              <a:rPr lang="el-GR" dirty="0" err="1"/>
              <a:t>Wasswa</a:t>
            </a:r>
            <a:r>
              <a:rPr lang="el-GR" dirty="0"/>
              <a:t> </a:t>
            </a:r>
            <a:r>
              <a:rPr lang="el-GR" dirty="0" err="1"/>
              <a:t>al</a:t>
            </a:r>
            <a:r>
              <a:rPr lang="el-GR" dirty="0"/>
              <a:t>., 2007).</a:t>
            </a:r>
          </a:p>
        </p:txBody>
      </p:sp>
      <p:sp>
        <p:nvSpPr>
          <p:cNvPr id="4" name="Θέση ημερομηνίας 3">
            <a:extLst>
              <a:ext uri="{FF2B5EF4-FFF2-40B4-BE49-F238E27FC236}">
                <a16:creationId xmlns:a16="http://schemas.microsoft.com/office/drawing/2014/main" id="{8C2496F7-1231-3CBB-0C51-993C557FC07C}"/>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32887308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3466600-4A71-5A09-BAA5-E75A2575F141}"/>
              </a:ext>
            </a:extLst>
          </p:cNvPr>
          <p:cNvSpPr>
            <a:spLocks noGrp="1"/>
          </p:cNvSpPr>
          <p:nvPr>
            <p:ph type="title"/>
          </p:nvPr>
        </p:nvSpPr>
        <p:spPr>
          <a:xfrm>
            <a:off x="8458200" y="496956"/>
            <a:ext cx="3161963" cy="513964"/>
          </a:xfrm>
        </p:spPr>
        <p:txBody>
          <a:bodyPr/>
          <a:lstStyle/>
          <a:p>
            <a:r>
              <a:rPr lang="el-GR" b="1" dirty="0"/>
              <a:t>Κολλαγόνο</a:t>
            </a:r>
            <a:endParaRPr lang="en-US" b="1" dirty="0"/>
          </a:p>
        </p:txBody>
      </p:sp>
      <p:pic>
        <p:nvPicPr>
          <p:cNvPr id="5" name="Εικόνα 4">
            <a:extLst>
              <a:ext uri="{FF2B5EF4-FFF2-40B4-BE49-F238E27FC236}">
                <a16:creationId xmlns:a16="http://schemas.microsoft.com/office/drawing/2014/main" id="{81A70CE5-5167-B92F-2A73-EF4AEFEF8DFA}"/>
              </a:ext>
            </a:extLst>
          </p:cNvPr>
          <p:cNvPicPr>
            <a:picLocks noChangeAspect="1"/>
          </p:cNvPicPr>
          <p:nvPr/>
        </p:nvPicPr>
        <p:blipFill>
          <a:blip r:embed="rId2"/>
          <a:stretch>
            <a:fillRect/>
          </a:stretch>
        </p:blipFill>
        <p:spPr>
          <a:xfrm>
            <a:off x="5029199" y="1851798"/>
            <a:ext cx="6858000" cy="3891915"/>
          </a:xfrm>
          <a:prstGeom prst="rect">
            <a:avLst/>
          </a:prstGeom>
          <a:noFill/>
        </p:spPr>
      </p:pic>
      <p:sp>
        <p:nvSpPr>
          <p:cNvPr id="4" name="TextBox 3">
            <a:extLst>
              <a:ext uri="{FF2B5EF4-FFF2-40B4-BE49-F238E27FC236}">
                <a16:creationId xmlns:a16="http://schemas.microsoft.com/office/drawing/2014/main" id="{E20C3725-46C5-6F89-752A-5976E4D02DBD}"/>
              </a:ext>
            </a:extLst>
          </p:cNvPr>
          <p:cNvSpPr txBox="1"/>
          <p:nvPr/>
        </p:nvSpPr>
        <p:spPr>
          <a:xfrm>
            <a:off x="208722" y="1243496"/>
            <a:ext cx="4393095" cy="5366026"/>
          </a:xfrm>
          <a:prstGeom prst="rect">
            <a:avLst/>
          </a:prstGeom>
        </p:spPr>
        <p:txBody>
          <a:bodyPr vert="horz" lIns="91440" tIns="45720" rIns="91440" bIns="45720" rtlCol="0">
            <a:normAutofit fontScale="92500" lnSpcReduction="20000"/>
          </a:bodyPr>
          <a:lstStyle/>
          <a:p>
            <a:pPr marL="285750" indent="-285750">
              <a:spcBef>
                <a:spcPts val="800"/>
              </a:spcBef>
              <a:buClr>
                <a:schemeClr val="tx1">
                  <a:lumMod val="85000"/>
                  <a:lumOff val="15000"/>
                </a:schemeClr>
              </a:buClr>
              <a:buFont typeface="Wingdings" panose="05000000000000000000" pitchFamily="2" charset="2"/>
              <a:buChar char="q"/>
            </a:pPr>
            <a:r>
              <a:rPr lang="el-GR" sz="1600" b="1" i="0" u="sng" strike="noStrike" kern="1200" baseline="0" dirty="0">
                <a:solidFill>
                  <a:schemeClr val="bg1"/>
                </a:solidFill>
                <a:latin typeface="Tahoma" panose="020B0604030504040204" pitchFamily="34" charset="0"/>
                <a:ea typeface="Tahoma" panose="020B0604030504040204" pitchFamily="34" charset="0"/>
                <a:cs typeface="Tahoma" panose="020B0604030504040204" pitchFamily="34" charset="0"/>
              </a:rPr>
              <a:t>Το κολλαγόνο είναι μια ομάδα ινωδών πρωτεϊνών του ζωικού ιστού που βρίσκονται στα οστά, τους τένοντες και το δέρμα. </a:t>
            </a:r>
            <a:endParaRPr lang="en-US" sz="1600" b="1" i="0" u="sng" strike="noStrike" kern="1200" baseline="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spcBef>
                <a:spcPts val="800"/>
              </a:spcBef>
              <a:buClr>
                <a:schemeClr val="tx1">
                  <a:lumMod val="85000"/>
                  <a:lumOff val="15000"/>
                </a:schemeClr>
              </a:buClr>
              <a:buFont typeface="Wingdings" panose="05000000000000000000" pitchFamily="2" charset="2"/>
              <a:buChar char="q"/>
            </a:pPr>
            <a:r>
              <a:rPr lang="el-GR" sz="1600" b="0" i="0" u="none" strike="noStrike" kern="1200" baseline="0" dirty="0">
                <a:solidFill>
                  <a:schemeClr val="bg1"/>
                </a:solidFill>
                <a:latin typeface="Tahoma" panose="020B0604030504040204" pitchFamily="34" charset="0"/>
                <a:ea typeface="Tahoma" panose="020B0604030504040204" pitchFamily="34" charset="0"/>
                <a:cs typeface="Tahoma" panose="020B0604030504040204" pitchFamily="34" charset="0"/>
              </a:rPr>
              <a:t>Το κολλαγόνο για παραγωγή μεμβρανών παραλαμβάνεται συνήθως από το δέρμα των βοοειδών. </a:t>
            </a:r>
            <a:endParaRPr lang="en-US" sz="1600" b="0" i="0" u="none" strike="noStrike" kern="1200" baseline="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spcBef>
                <a:spcPts val="800"/>
              </a:spcBef>
              <a:buClr>
                <a:schemeClr val="tx1">
                  <a:lumMod val="85000"/>
                  <a:lumOff val="15000"/>
                </a:schemeClr>
              </a:buClr>
              <a:buFont typeface="Wingdings" panose="05000000000000000000" pitchFamily="2" charset="2"/>
              <a:buChar char="q"/>
            </a:pPr>
            <a:r>
              <a:rPr lang="el-GR" sz="1600" b="1" i="0" u="sng" strike="noStrike" kern="1200" baseline="0" dirty="0">
                <a:solidFill>
                  <a:schemeClr val="bg1"/>
                </a:solidFill>
                <a:latin typeface="Tahoma" panose="020B0604030504040204" pitchFamily="34" charset="0"/>
                <a:ea typeface="Tahoma" panose="020B0604030504040204" pitchFamily="34" charset="0"/>
                <a:cs typeface="Tahoma" panose="020B0604030504040204" pitchFamily="34" charset="0"/>
              </a:rPr>
              <a:t>Οι θήκες κολλαγόνου έχουν αντικαταστήσει τις φυσικές θήκες εντέρου για τα λουκάνικα</a:t>
            </a:r>
            <a:r>
              <a:rPr lang="el-GR" sz="1600" b="0" i="0" u="none" strike="noStrike" kern="1200" baseline="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1600" b="0" i="0" u="none" strike="noStrike" kern="1200" baseline="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spcBef>
                <a:spcPts val="800"/>
              </a:spcBef>
              <a:buClr>
                <a:schemeClr val="tx1">
                  <a:lumMod val="85000"/>
                  <a:lumOff val="15000"/>
                </a:schemeClr>
              </a:buClr>
              <a:buFont typeface="Wingdings" panose="05000000000000000000" pitchFamily="2" charset="2"/>
              <a:buChar char="q"/>
            </a:pPr>
            <a:r>
              <a:rPr lang="el-GR" sz="1600" b="1" i="0" u="sng" strike="noStrike" kern="1200" baseline="0" dirty="0">
                <a:solidFill>
                  <a:schemeClr val="bg1"/>
                </a:solidFill>
                <a:latin typeface="Tahoma" panose="020B0604030504040204" pitchFamily="34" charset="0"/>
                <a:ea typeface="Tahoma" panose="020B0604030504040204" pitchFamily="34" charset="0"/>
                <a:cs typeface="Tahoma" panose="020B0604030504040204" pitchFamily="34" charset="0"/>
              </a:rPr>
              <a:t>Μεμβράνες κολλαγόνου χρησιμοποιούνται για την περιτύλιξη κατεψυγμένης μοσχαρίσιας μπριζόλας ώστε να αποφεύγεται η έκχυση υγρών κατά την απόψυξη, η οξείδωση του προϊόντος υπό κατάψυξη και να διατηρείται το χρώμα του.</a:t>
            </a:r>
            <a:endParaRPr lang="en-US" sz="1600" b="1" i="0" u="sng" strike="noStrike" kern="1200" baseline="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spcBef>
                <a:spcPts val="800"/>
              </a:spcBef>
              <a:buClr>
                <a:schemeClr val="tx1">
                  <a:lumMod val="85000"/>
                  <a:lumOff val="15000"/>
                </a:schemeClr>
              </a:buClr>
              <a:buFont typeface="Wingdings" panose="05000000000000000000" pitchFamily="2" charset="2"/>
              <a:buChar char="q"/>
            </a:pPr>
            <a:r>
              <a:rPr lang="el-GR" sz="1600" b="1" i="0" u="sng" strike="noStrike" kern="1200" baseline="0" dirty="0">
                <a:solidFill>
                  <a:schemeClr val="bg1"/>
                </a:solidFill>
                <a:latin typeface="Tahoma" panose="020B0604030504040204" pitchFamily="34" charset="0"/>
                <a:ea typeface="Tahoma" panose="020B0604030504040204" pitchFamily="34" charset="0"/>
                <a:cs typeface="Tahoma" panose="020B0604030504040204" pitchFamily="34" charset="0"/>
              </a:rPr>
              <a:t>Επίσης μεμβράνες κολλαγόνου έχουν προταθεί για επεξεργασμένα προϊόντα κρέατος ώστε να μειώνουν την απώλεια υγρών και να παρεμποδίζουν τη συγκόλληση του εξωτερικού διχτύου με το </a:t>
            </a:r>
            <a:r>
              <a:rPr lang="el-GR" sz="1600" b="1" i="0" u="sng" strike="noStrike" kern="1200" baseline="0" dirty="0" err="1">
                <a:solidFill>
                  <a:schemeClr val="bg1"/>
                </a:solidFill>
                <a:latin typeface="Tahoma" panose="020B0604030504040204" pitchFamily="34" charset="0"/>
                <a:ea typeface="Tahoma" panose="020B0604030504040204" pitchFamily="34" charset="0"/>
                <a:cs typeface="Tahoma" panose="020B0604030504040204" pitchFamily="34" charset="0"/>
              </a:rPr>
              <a:t>κρεατοσκεύασμα</a:t>
            </a:r>
            <a:r>
              <a:rPr lang="el-GR" sz="1600" b="1" i="0" u="sng" strike="noStrike" kern="1200" baseline="0" dirty="0">
                <a:solidFill>
                  <a:schemeClr val="bg1"/>
                </a:solidFill>
                <a:latin typeface="Tahoma" panose="020B0604030504040204" pitchFamily="34" charset="0"/>
                <a:ea typeface="Tahoma" panose="020B0604030504040204" pitchFamily="34" charset="0"/>
                <a:cs typeface="Tahoma" panose="020B0604030504040204" pitchFamily="34" charset="0"/>
              </a:rPr>
              <a:t> κατά το μαγείρεμα ή το κάπνισμα.</a:t>
            </a:r>
          </a:p>
        </p:txBody>
      </p:sp>
      <p:sp>
        <p:nvSpPr>
          <p:cNvPr id="2" name="Θέση ημερομηνίας 1">
            <a:extLst>
              <a:ext uri="{FF2B5EF4-FFF2-40B4-BE49-F238E27FC236}">
                <a16:creationId xmlns:a16="http://schemas.microsoft.com/office/drawing/2014/main" id="{C1B566B2-8848-D616-D049-5866286B0347}"/>
              </a:ext>
            </a:extLst>
          </p:cNvPr>
          <p:cNvSpPr>
            <a:spLocks noGrp="1"/>
          </p:cNvSpPr>
          <p:nvPr>
            <p:ph type="dt" sz="half" idx="10"/>
          </p:nvPr>
        </p:nvSpPr>
        <p:spPr>
          <a:xfrm>
            <a:off x="5588000" y="6035040"/>
            <a:ext cx="1955800" cy="365760"/>
          </a:xfrm>
        </p:spPr>
        <p:txBody>
          <a:bodyPr vert="horz" lIns="91440" tIns="45720" rIns="91440" bIns="45720" rtlCol="0" anchor="b">
            <a:normAutofit/>
          </a:bodyPr>
          <a:lstStyle/>
          <a:p>
            <a:pPr>
              <a:spcAft>
                <a:spcPts val="600"/>
              </a:spcAft>
            </a:pPr>
            <a:fld id="{9919D905-D926-4C7C-8880-7B55EA2B77E6}" type="datetime1">
              <a:rPr lang="el-GR" smtClean="0"/>
              <a:pPr>
                <a:spcAft>
                  <a:spcPts val="600"/>
                </a:spcAft>
              </a:pPr>
              <a:t>29/7/2023</a:t>
            </a:fld>
            <a:endParaRPr lang="en-US"/>
          </a:p>
        </p:txBody>
      </p:sp>
      <p:sp>
        <p:nvSpPr>
          <p:cNvPr id="6" name="TextBox 5">
            <a:extLst>
              <a:ext uri="{FF2B5EF4-FFF2-40B4-BE49-F238E27FC236}">
                <a16:creationId xmlns:a16="http://schemas.microsoft.com/office/drawing/2014/main" id="{3E9776FC-4FC1-30A6-BE70-95C54E98A6A5}"/>
              </a:ext>
            </a:extLst>
          </p:cNvPr>
          <p:cNvSpPr txBox="1"/>
          <p:nvPr/>
        </p:nvSpPr>
        <p:spPr>
          <a:xfrm>
            <a:off x="-356559" y="144562"/>
            <a:ext cx="5109714" cy="954107"/>
          </a:xfrm>
          <a:prstGeom prst="rect">
            <a:avLst/>
          </a:prstGeom>
          <a:noFill/>
        </p:spPr>
        <p:txBody>
          <a:bodyPr wrap="square">
            <a:spAutoFit/>
          </a:bodyPr>
          <a:lstStyle/>
          <a:p>
            <a:pPr algn="ctr"/>
            <a:r>
              <a:rPr lang="el-GR" sz="2800" b="1" i="0" u="none" strike="noStrike" baseline="0" dirty="0">
                <a:solidFill>
                  <a:schemeClr val="bg1"/>
                </a:solidFill>
                <a:latin typeface="Times New Roman" panose="02020603050405020304" pitchFamily="18" charset="0"/>
              </a:rPr>
              <a:t>Μεμβράνες πρωτεϊνών</a:t>
            </a:r>
            <a:r>
              <a:rPr lang="en-US" sz="2800" b="1" i="0" u="none" strike="noStrike" baseline="0" dirty="0">
                <a:solidFill>
                  <a:schemeClr val="bg1"/>
                </a:solidFill>
                <a:latin typeface="Times New Roman" panose="02020603050405020304" pitchFamily="18" charset="0"/>
              </a:rPr>
              <a:t>-</a:t>
            </a:r>
            <a:r>
              <a:rPr lang="el-GR" sz="2800" b="1" i="0" u="none" strike="noStrike" baseline="0" dirty="0" err="1">
                <a:solidFill>
                  <a:schemeClr val="bg1"/>
                </a:solidFill>
                <a:latin typeface="Times New Roman" panose="02020603050405020304" pitchFamily="18" charset="0"/>
              </a:rPr>
              <a:t>Καλλογόνο</a:t>
            </a:r>
            <a:endParaRPr lang="el-GR" sz="4000" dirty="0">
              <a:solidFill>
                <a:schemeClr val="bg1"/>
              </a:solidFill>
            </a:endParaRPr>
          </a:p>
        </p:txBody>
      </p:sp>
    </p:spTree>
    <p:extLst>
      <p:ext uri="{BB962C8B-B14F-4D97-AF65-F5344CB8AC3E}">
        <p14:creationId xmlns:p14="http://schemas.microsoft.com/office/powerpoint/2010/main" val="18400387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B29917-35EF-0770-C977-DAFDC71576D0}"/>
              </a:ext>
            </a:extLst>
          </p:cNvPr>
          <p:cNvSpPr txBox="1"/>
          <p:nvPr/>
        </p:nvSpPr>
        <p:spPr>
          <a:xfrm>
            <a:off x="245852" y="0"/>
            <a:ext cx="3161963" cy="871773"/>
          </a:xfrm>
          <a:prstGeom prst="rect">
            <a:avLst/>
          </a:prstGeom>
        </p:spPr>
        <p:txBody>
          <a:bodyPr vert="horz" lIns="91440" tIns="45720" rIns="91440" bIns="45720" rtlCol="0" anchor="b">
            <a:normAutofit lnSpcReduction="10000"/>
          </a:bodyPr>
          <a:lstStyle/>
          <a:p>
            <a:pPr>
              <a:spcBef>
                <a:spcPct val="0"/>
              </a:spcBef>
              <a:spcAft>
                <a:spcPts val="600"/>
              </a:spcAft>
            </a:pPr>
            <a:r>
              <a:rPr lang="el-GR" sz="2600" u="none" strike="noStrike" dirty="0">
                <a:solidFill>
                  <a:schemeClr val="bg1"/>
                </a:solidFill>
                <a:latin typeface="Tahoma" panose="020B0604030504040204" pitchFamily="34" charset="0"/>
                <a:ea typeface="Tahoma" panose="020B0604030504040204" pitchFamily="34" charset="0"/>
                <a:cs typeface="Tahoma" panose="020B0604030504040204" pitchFamily="34" charset="0"/>
              </a:rPr>
              <a:t>Μεμβράνες πρωτεϊνών-ζελατίνη</a:t>
            </a:r>
            <a:endParaRPr lang="el-GR" sz="2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6" name="Εικόνα 5">
            <a:extLst>
              <a:ext uri="{FF2B5EF4-FFF2-40B4-BE49-F238E27FC236}">
                <a16:creationId xmlns:a16="http://schemas.microsoft.com/office/drawing/2014/main" id="{3DF6D106-E342-2296-F6C7-B56F784CBC40}"/>
              </a:ext>
            </a:extLst>
          </p:cNvPr>
          <p:cNvPicPr>
            <a:picLocks noChangeAspect="1"/>
          </p:cNvPicPr>
          <p:nvPr/>
        </p:nvPicPr>
        <p:blipFill>
          <a:blip r:embed="rId2"/>
          <a:stretch>
            <a:fillRect/>
          </a:stretch>
        </p:blipFill>
        <p:spPr>
          <a:xfrm>
            <a:off x="4941649" y="701040"/>
            <a:ext cx="6646728" cy="5334000"/>
          </a:xfrm>
          <a:prstGeom prst="rect">
            <a:avLst/>
          </a:prstGeom>
          <a:noFill/>
        </p:spPr>
      </p:pic>
      <p:sp>
        <p:nvSpPr>
          <p:cNvPr id="5" name="TextBox 4">
            <a:extLst>
              <a:ext uri="{FF2B5EF4-FFF2-40B4-BE49-F238E27FC236}">
                <a16:creationId xmlns:a16="http://schemas.microsoft.com/office/drawing/2014/main" id="{75106DDD-42EE-9C54-8ED4-AAC18E63E1C9}"/>
              </a:ext>
            </a:extLst>
          </p:cNvPr>
          <p:cNvSpPr txBox="1"/>
          <p:nvPr/>
        </p:nvSpPr>
        <p:spPr>
          <a:xfrm>
            <a:off x="245851" y="1370453"/>
            <a:ext cx="3769558" cy="4566341"/>
          </a:xfrm>
          <a:prstGeom prst="rect">
            <a:avLst/>
          </a:prstGeom>
        </p:spPr>
        <p:txBody>
          <a:bodyPr vert="horz" lIns="91440" tIns="45720" rIns="91440" bIns="45720" rtlCol="0">
            <a:normAutofit fontScale="92500" lnSpcReduction="20000"/>
          </a:bodyPr>
          <a:lstStyle/>
          <a:p>
            <a:pPr marL="285750" indent="-285750">
              <a:spcBef>
                <a:spcPts val="800"/>
              </a:spcBef>
              <a:buClr>
                <a:schemeClr val="tx1">
                  <a:lumMod val="85000"/>
                  <a:lumOff val="15000"/>
                </a:schemeClr>
              </a:buClr>
              <a:buFont typeface="Wingdings" panose="05000000000000000000" pitchFamily="2" charset="2"/>
              <a:buChar char="q"/>
            </a:pPr>
            <a:r>
              <a:rPr lang="el-GR" sz="2400" b="1" i="0" u="sng" strike="noStrike" kern="1200" baseline="0" dirty="0">
                <a:solidFill>
                  <a:schemeClr val="bg1"/>
                </a:solidFill>
                <a:latin typeface="Tahoma" panose="020B0604030504040204" pitchFamily="34" charset="0"/>
                <a:ea typeface="Tahoma" panose="020B0604030504040204" pitchFamily="34" charset="0"/>
                <a:cs typeface="Tahoma" panose="020B0604030504040204" pitchFamily="34" charset="0"/>
              </a:rPr>
              <a:t>Η ζελατίνη </a:t>
            </a:r>
            <a:r>
              <a:rPr lang="el-GR" sz="2000" b="0" i="0" u="none" strike="noStrike" kern="1200" baseline="0" dirty="0">
                <a:solidFill>
                  <a:schemeClr val="bg1"/>
                </a:solidFill>
                <a:latin typeface="Tahoma" panose="020B0604030504040204" pitchFamily="34" charset="0"/>
                <a:ea typeface="Tahoma" panose="020B0604030504040204" pitchFamily="34" charset="0"/>
                <a:cs typeface="Tahoma" panose="020B0604030504040204" pitchFamily="34" charset="0"/>
              </a:rPr>
              <a:t>παράγεται με μερική υδρόλυση του κολλαγόνου. </a:t>
            </a:r>
            <a:endParaRPr lang="en-US" sz="2000" b="0" i="0" u="none" strike="noStrike" kern="1200" baseline="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spcBef>
                <a:spcPts val="800"/>
              </a:spcBef>
              <a:buClr>
                <a:schemeClr val="tx1">
                  <a:lumMod val="85000"/>
                  <a:lumOff val="15000"/>
                </a:schemeClr>
              </a:buClr>
              <a:buFont typeface="Wingdings" panose="05000000000000000000" pitchFamily="2" charset="2"/>
              <a:buChar char="q"/>
            </a:pPr>
            <a:r>
              <a:rPr lang="el-GR" sz="2000" b="0" i="0" u="none" strike="noStrike" kern="1200" baseline="0" dirty="0">
                <a:solidFill>
                  <a:schemeClr val="bg1"/>
                </a:solidFill>
                <a:latin typeface="Tahoma" panose="020B0604030504040204" pitchFamily="34" charset="0"/>
                <a:ea typeface="Tahoma" panose="020B0604030504040204" pitchFamily="34" charset="0"/>
                <a:cs typeface="Tahoma" panose="020B0604030504040204" pitchFamily="34" charset="0"/>
              </a:rPr>
              <a:t>Εδώδιμες μεμβράνες από ζελατίνη προστατεύουν το τρόφιμο από μεταφορά οξυγόνου, υγρασίας και λιπών.</a:t>
            </a:r>
            <a:endParaRPr lang="en-US" sz="2000" b="0" i="0" u="none" strike="noStrike" kern="1200" baseline="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spcBef>
                <a:spcPts val="800"/>
              </a:spcBef>
              <a:buClr>
                <a:schemeClr val="tx1">
                  <a:lumMod val="85000"/>
                  <a:lumOff val="15000"/>
                </a:schemeClr>
              </a:buClr>
              <a:buFont typeface="Wingdings" panose="05000000000000000000" pitchFamily="2" charset="2"/>
              <a:buChar char="q"/>
            </a:pPr>
            <a:r>
              <a:rPr lang="el-GR" sz="2000" b="0" i="0" u="none" strike="noStrike" kern="1200" baseline="0" dirty="0">
                <a:solidFill>
                  <a:schemeClr val="bg1"/>
                </a:solidFill>
                <a:latin typeface="Tahoma" panose="020B0604030504040204" pitchFamily="34" charset="0"/>
                <a:ea typeface="Tahoma" panose="020B0604030504040204" pitchFamily="34" charset="0"/>
                <a:cs typeface="Tahoma" panose="020B0604030504040204" pitchFamily="34" charset="0"/>
              </a:rPr>
              <a:t>Δρουν επίσης ως φορείς βιοδραστικών ουσιών όπως αντιοξειδωτικών και αντιμικροβιακών ενώσεων.</a:t>
            </a:r>
            <a:endParaRPr lang="en-US" sz="2000" b="0" i="0" u="none" strike="noStrike" kern="1200" baseline="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spcBef>
                <a:spcPts val="800"/>
              </a:spcBef>
              <a:buClr>
                <a:schemeClr val="tx1">
                  <a:lumMod val="85000"/>
                  <a:lumOff val="15000"/>
                </a:schemeClr>
              </a:buClr>
              <a:buFont typeface="Wingdings" panose="05000000000000000000" pitchFamily="2" charset="2"/>
              <a:buChar char="q"/>
            </a:pPr>
            <a:r>
              <a:rPr lang="el-GR" sz="2000" b="0" i="0" u="none" strike="noStrike" kern="1200" baseline="0" dirty="0">
                <a:solidFill>
                  <a:schemeClr val="bg1"/>
                </a:solidFill>
                <a:latin typeface="Tahoma" panose="020B0604030504040204" pitchFamily="34" charset="0"/>
                <a:ea typeface="Tahoma" panose="020B0604030504040204" pitchFamily="34" charset="0"/>
                <a:cs typeface="Tahoma" panose="020B0604030504040204" pitchFamily="34" charset="0"/>
              </a:rPr>
              <a:t> Η ζελατίνη χρησιμοποιείται ευρέως ως μέσο ενθυλάκωσης χαμηλής υγρασίας ή λιπαρών συστατικών τροφίμων και συμπληρωμάτων διατροφής.</a:t>
            </a:r>
          </a:p>
        </p:txBody>
      </p:sp>
      <p:sp>
        <p:nvSpPr>
          <p:cNvPr id="2" name="Θέση ημερομηνίας 1">
            <a:extLst>
              <a:ext uri="{FF2B5EF4-FFF2-40B4-BE49-F238E27FC236}">
                <a16:creationId xmlns:a16="http://schemas.microsoft.com/office/drawing/2014/main" id="{EC850C3D-2DA1-99C6-0B9B-F7F0A560D370}"/>
              </a:ext>
            </a:extLst>
          </p:cNvPr>
          <p:cNvSpPr>
            <a:spLocks noGrp="1"/>
          </p:cNvSpPr>
          <p:nvPr>
            <p:ph type="dt" sz="half" idx="10"/>
          </p:nvPr>
        </p:nvSpPr>
        <p:spPr>
          <a:xfrm>
            <a:off x="5588000" y="6035040"/>
            <a:ext cx="1955800" cy="365760"/>
          </a:xfrm>
        </p:spPr>
        <p:txBody>
          <a:bodyPr vert="horz" lIns="91440" tIns="45720" rIns="91440" bIns="45720" rtlCol="0" anchor="b">
            <a:normAutofit/>
          </a:bodyPr>
          <a:lstStyle/>
          <a:p>
            <a:pPr>
              <a:spcAft>
                <a:spcPts val="600"/>
              </a:spcAft>
            </a:pPr>
            <a:fld id="{9919D905-D926-4C7C-8880-7B55EA2B77E6}" type="datetime1">
              <a:rPr lang="el-GR" smtClean="0"/>
              <a:pPr>
                <a:spcAft>
                  <a:spcPts val="600"/>
                </a:spcAft>
              </a:pPr>
              <a:t>29/7/2023</a:t>
            </a:fld>
            <a:endParaRPr lang="en-US"/>
          </a:p>
        </p:txBody>
      </p:sp>
      <p:sp>
        <p:nvSpPr>
          <p:cNvPr id="8" name="TextBox 7">
            <a:extLst>
              <a:ext uri="{FF2B5EF4-FFF2-40B4-BE49-F238E27FC236}">
                <a16:creationId xmlns:a16="http://schemas.microsoft.com/office/drawing/2014/main" id="{95A2111D-2D13-0E6E-7FAC-11AC44654B6C}"/>
              </a:ext>
            </a:extLst>
          </p:cNvPr>
          <p:cNvSpPr txBox="1"/>
          <p:nvPr/>
        </p:nvSpPr>
        <p:spPr>
          <a:xfrm>
            <a:off x="4941649" y="6167558"/>
            <a:ext cx="7033097" cy="646331"/>
          </a:xfrm>
          <a:prstGeom prst="rect">
            <a:avLst/>
          </a:prstGeom>
          <a:noFill/>
        </p:spPr>
        <p:txBody>
          <a:bodyPr wrap="square">
            <a:spAutoFit/>
          </a:bodyPr>
          <a:lstStyle/>
          <a:p>
            <a:r>
              <a:rPr lang="en-US" dirty="0"/>
              <a:t>Performance of Gelatin Films Reinforced with Cloisite Na+ and Black Pepper Essential Oil Loaded Nanoemulsion</a:t>
            </a:r>
          </a:p>
        </p:txBody>
      </p:sp>
      <p:sp>
        <p:nvSpPr>
          <p:cNvPr id="9" name="TextBox 8">
            <a:extLst>
              <a:ext uri="{FF2B5EF4-FFF2-40B4-BE49-F238E27FC236}">
                <a16:creationId xmlns:a16="http://schemas.microsoft.com/office/drawing/2014/main" id="{B3BA0793-BCCA-AC3B-F756-DDE32988331B}"/>
              </a:ext>
            </a:extLst>
          </p:cNvPr>
          <p:cNvSpPr txBox="1"/>
          <p:nvPr/>
        </p:nvSpPr>
        <p:spPr>
          <a:xfrm>
            <a:off x="4495800" y="40660"/>
            <a:ext cx="6096000" cy="523220"/>
          </a:xfrm>
          <a:prstGeom prst="rect">
            <a:avLst/>
          </a:prstGeom>
          <a:noFill/>
        </p:spPr>
        <p:txBody>
          <a:bodyPr wrap="square">
            <a:spAutoFit/>
          </a:bodyPr>
          <a:lstStyle/>
          <a:p>
            <a:pPr algn="ctr"/>
            <a:r>
              <a:rPr lang="el-GR" sz="2800" b="1" i="0" u="none" strike="noStrike" baseline="0" dirty="0">
                <a:solidFill>
                  <a:srgbClr val="002060"/>
                </a:solidFill>
                <a:latin typeface="Times New Roman" panose="02020603050405020304" pitchFamily="18" charset="0"/>
              </a:rPr>
              <a:t>Μεμβράνες πρωτεϊνών</a:t>
            </a:r>
            <a:endParaRPr lang="el-GR" sz="4000" dirty="0">
              <a:solidFill>
                <a:srgbClr val="002060"/>
              </a:solidFill>
            </a:endParaRPr>
          </a:p>
        </p:txBody>
      </p:sp>
    </p:spTree>
    <p:extLst>
      <p:ext uri="{BB962C8B-B14F-4D97-AF65-F5344CB8AC3E}">
        <p14:creationId xmlns:p14="http://schemas.microsoft.com/office/powerpoint/2010/main" val="6218815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5615E6C-F024-3823-2BE5-5E22309C4978}"/>
              </a:ext>
            </a:extLst>
          </p:cNvPr>
          <p:cNvSpPr>
            <a:spLocks noGrp="1"/>
          </p:cNvSpPr>
          <p:nvPr>
            <p:ph type="title"/>
          </p:nvPr>
        </p:nvSpPr>
        <p:spPr/>
        <p:txBody>
          <a:bodyPr/>
          <a:lstStyle/>
          <a:p>
            <a:r>
              <a:rPr lang="el-GR" dirty="0"/>
              <a:t>Αξιοποίηση υποπροϊόντων αλιείας </a:t>
            </a:r>
          </a:p>
        </p:txBody>
      </p:sp>
      <p:sp>
        <p:nvSpPr>
          <p:cNvPr id="4" name="Θέση ημερομηνίας 3">
            <a:extLst>
              <a:ext uri="{FF2B5EF4-FFF2-40B4-BE49-F238E27FC236}">
                <a16:creationId xmlns:a16="http://schemas.microsoft.com/office/drawing/2014/main" id="{AEB006DB-42FF-0884-D78C-1D6485357B18}"/>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7" name="TextBox 6">
            <a:extLst>
              <a:ext uri="{FF2B5EF4-FFF2-40B4-BE49-F238E27FC236}">
                <a16:creationId xmlns:a16="http://schemas.microsoft.com/office/drawing/2014/main" id="{9D13B700-88BA-6D59-3567-A23FB9AF375E}"/>
              </a:ext>
            </a:extLst>
          </p:cNvPr>
          <p:cNvSpPr txBox="1"/>
          <p:nvPr/>
        </p:nvSpPr>
        <p:spPr>
          <a:xfrm>
            <a:off x="345931" y="1897421"/>
            <a:ext cx="11500137" cy="338554"/>
          </a:xfrm>
          <a:prstGeom prst="rect">
            <a:avLst/>
          </a:prstGeom>
          <a:noFill/>
        </p:spPr>
        <p:txBody>
          <a:bodyPr wrap="square">
            <a:spAutoFit/>
          </a:bodyPr>
          <a:lstStyle/>
          <a:p>
            <a:r>
              <a:rPr lang="el-GR" sz="1600" dirty="0"/>
              <a:t>Πίνακας 4: Υποπροϊόντα επεξεργασίας οστρακοειδών με τα πιθανά πολύτιμα/βιοενεργά συστατικά τους (</a:t>
            </a:r>
            <a:r>
              <a:rPr lang="el-GR" sz="1600" dirty="0" err="1"/>
              <a:t>Suresh</a:t>
            </a:r>
            <a:r>
              <a:rPr lang="el-GR" sz="1600" dirty="0"/>
              <a:t> και </a:t>
            </a:r>
            <a:r>
              <a:rPr lang="el-GR" sz="1600" dirty="0" err="1"/>
              <a:t>Prabhu</a:t>
            </a:r>
            <a:r>
              <a:rPr lang="el-GR" sz="1600" dirty="0"/>
              <a:t>, 2012)</a:t>
            </a:r>
          </a:p>
        </p:txBody>
      </p:sp>
      <p:graphicFrame>
        <p:nvGraphicFramePr>
          <p:cNvPr id="10" name="Πίνακας 10">
            <a:extLst>
              <a:ext uri="{FF2B5EF4-FFF2-40B4-BE49-F238E27FC236}">
                <a16:creationId xmlns:a16="http://schemas.microsoft.com/office/drawing/2014/main" id="{6157BCAF-083A-4CEA-6965-2513C815EDBD}"/>
              </a:ext>
            </a:extLst>
          </p:cNvPr>
          <p:cNvGraphicFramePr>
            <a:graphicFrameLocks noGrp="1"/>
          </p:cNvGraphicFramePr>
          <p:nvPr>
            <p:ph idx="1"/>
            <p:extLst>
              <p:ext uri="{D42A27DB-BD31-4B8C-83A1-F6EECF244321}">
                <p14:modId xmlns:p14="http://schemas.microsoft.com/office/powerpoint/2010/main" val="1220752751"/>
              </p:ext>
            </p:extLst>
          </p:nvPr>
        </p:nvGraphicFramePr>
        <p:xfrm>
          <a:off x="526211" y="2401705"/>
          <a:ext cx="10964173" cy="3375118"/>
        </p:xfrm>
        <a:graphic>
          <a:graphicData uri="http://schemas.openxmlformats.org/drawingml/2006/table">
            <a:tbl>
              <a:tblPr firstRow="1" bandRow="1">
                <a:tableStyleId>{5C22544A-7EE6-4342-B048-85BDC9FD1C3A}</a:tableStyleId>
              </a:tblPr>
              <a:tblGrid>
                <a:gridCol w="2643350">
                  <a:extLst>
                    <a:ext uri="{9D8B030D-6E8A-4147-A177-3AD203B41FA5}">
                      <a16:colId xmlns:a16="http://schemas.microsoft.com/office/drawing/2014/main" val="3766011961"/>
                    </a:ext>
                  </a:extLst>
                </a:gridCol>
                <a:gridCol w="2764149">
                  <a:extLst>
                    <a:ext uri="{9D8B030D-6E8A-4147-A177-3AD203B41FA5}">
                      <a16:colId xmlns:a16="http://schemas.microsoft.com/office/drawing/2014/main" val="3873055077"/>
                    </a:ext>
                  </a:extLst>
                </a:gridCol>
                <a:gridCol w="2778337">
                  <a:extLst>
                    <a:ext uri="{9D8B030D-6E8A-4147-A177-3AD203B41FA5}">
                      <a16:colId xmlns:a16="http://schemas.microsoft.com/office/drawing/2014/main" val="879100223"/>
                    </a:ext>
                  </a:extLst>
                </a:gridCol>
                <a:gridCol w="2778337">
                  <a:extLst>
                    <a:ext uri="{9D8B030D-6E8A-4147-A177-3AD203B41FA5}">
                      <a16:colId xmlns:a16="http://schemas.microsoft.com/office/drawing/2014/main" val="3434397118"/>
                    </a:ext>
                  </a:extLst>
                </a:gridCol>
              </a:tblGrid>
              <a:tr h="479518">
                <a:tc>
                  <a:txBody>
                    <a:bodyPr/>
                    <a:lstStyle/>
                    <a:p>
                      <a:r>
                        <a:rPr lang="el-GR" sz="1400" dirty="0"/>
                        <a:t>πηγή</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a:ln>
                            <a:noFill/>
                          </a:ln>
                          <a:solidFill>
                            <a:srgbClr val="FFFFFF"/>
                          </a:solidFill>
                          <a:effectLst/>
                          <a:uLnTx/>
                          <a:uFillTx/>
                          <a:latin typeface="Franklin Gothic Book" panose="020F0502020204030204"/>
                          <a:ea typeface="+mn-ea"/>
                          <a:cs typeface="+mn-cs"/>
                        </a:rPr>
                        <a:t>υποπροϊόντα</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a:ln>
                            <a:noFill/>
                          </a:ln>
                          <a:solidFill>
                            <a:srgbClr val="FFFFFF"/>
                          </a:solidFill>
                          <a:effectLst/>
                          <a:uLnTx/>
                          <a:uFillTx/>
                          <a:latin typeface="Franklin Gothic Book" panose="020F0502020204030204"/>
                          <a:ea typeface="+mn-ea"/>
                          <a:cs typeface="+mn-cs"/>
                        </a:rPr>
                        <a:t> ποσοστό από υποπροϊόντα</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a:ln>
                            <a:noFill/>
                          </a:ln>
                          <a:solidFill>
                            <a:srgbClr val="FFFFFF"/>
                          </a:solidFill>
                          <a:effectLst/>
                          <a:uLnTx/>
                          <a:uFillTx/>
                          <a:latin typeface="Franklin Gothic Book" panose="020F0502020204030204"/>
                          <a:ea typeface="+mn-ea"/>
                          <a:cs typeface="+mn-cs"/>
                        </a:rPr>
                        <a:t>Βιοδραστικά συστατικά</a:t>
                      </a:r>
                    </a:p>
                  </a:txBody>
                  <a:tcPr/>
                </a:tc>
                <a:extLst>
                  <a:ext uri="{0D108BD9-81ED-4DB2-BD59-A6C34878D82A}">
                    <a16:rowId xmlns:a16="http://schemas.microsoft.com/office/drawing/2014/main" val="1123699010"/>
                  </a:ext>
                </a:extLst>
              </a:tr>
              <a:tr h="370840">
                <a:tc>
                  <a:txBody>
                    <a:bodyPr/>
                    <a:lstStyle/>
                    <a:p>
                      <a:r>
                        <a:rPr lang="el-GR" sz="1400" b="0" i="0" kern="1200" dirty="0">
                          <a:solidFill>
                            <a:schemeClr val="dk1"/>
                          </a:solidFill>
                          <a:effectLst/>
                          <a:latin typeface="+mn-lt"/>
                          <a:ea typeface="+mn-ea"/>
                          <a:cs typeface="+mn-cs"/>
                        </a:rPr>
                        <a:t>Γαρίδες/γαρίδες</a:t>
                      </a:r>
                      <a:endParaRPr lang="el-GR" sz="1400" dirty="0"/>
                    </a:p>
                  </a:txBody>
                  <a:tcPr/>
                </a:tc>
                <a:tc>
                  <a:txBody>
                    <a:bodyPr/>
                    <a:lstStyle/>
                    <a:p>
                      <a:r>
                        <a:rPr lang="el-GR" sz="1400" b="0" i="0" kern="1200" dirty="0">
                          <a:solidFill>
                            <a:schemeClr val="dk1"/>
                          </a:solidFill>
                          <a:effectLst/>
                          <a:latin typeface="+mn-lt"/>
                          <a:ea typeface="+mn-ea"/>
                          <a:cs typeface="+mn-cs"/>
                        </a:rPr>
                        <a:t>Όστρακο, κεφάλι</a:t>
                      </a:r>
                      <a:endParaRPr lang="el-GR" sz="1400" dirty="0"/>
                    </a:p>
                  </a:txBody>
                  <a:tcPr/>
                </a:tc>
                <a:tc>
                  <a:txBody>
                    <a:bodyPr/>
                    <a:lstStyle/>
                    <a:p>
                      <a:r>
                        <a:rPr lang="el-GR" sz="1400" b="0" i="0" u="none" strike="noStrike" kern="1200" baseline="0" dirty="0">
                          <a:solidFill>
                            <a:schemeClr val="dk1"/>
                          </a:solidFill>
                          <a:latin typeface="+mn-lt"/>
                          <a:ea typeface="+mn-ea"/>
                          <a:cs typeface="+mn-cs"/>
                        </a:rPr>
                        <a:t>65–85</a:t>
                      </a:r>
                      <a:endParaRPr lang="el-GR" sz="1400" b="0" i="0" kern="1200" dirty="0">
                        <a:solidFill>
                          <a:schemeClr val="dk1"/>
                        </a:solidFill>
                        <a:effectLst/>
                        <a:latin typeface="+mn-lt"/>
                        <a:ea typeface="+mn-ea"/>
                        <a:cs typeface="+mn-cs"/>
                      </a:endParaRPr>
                    </a:p>
                  </a:txBody>
                  <a:tcPr/>
                </a:tc>
                <a:tc>
                  <a:txBody>
                    <a:bodyPr/>
                    <a:lstStyle/>
                    <a:p>
                      <a:r>
                        <a:rPr lang="el-GR" sz="1400" b="0" i="0" kern="1200" dirty="0">
                          <a:solidFill>
                            <a:schemeClr val="dk1"/>
                          </a:solidFill>
                          <a:effectLst/>
                          <a:latin typeface="+mn-lt"/>
                          <a:ea typeface="+mn-ea"/>
                          <a:cs typeface="+mn-cs"/>
                        </a:rPr>
                        <a:t>Χιτίνη, </a:t>
                      </a:r>
                      <a:r>
                        <a:rPr lang="el-GR" sz="1400" b="0" i="0" kern="1200" dirty="0" err="1">
                          <a:solidFill>
                            <a:schemeClr val="dk1"/>
                          </a:solidFill>
                          <a:effectLst/>
                          <a:latin typeface="+mn-lt"/>
                          <a:ea typeface="+mn-ea"/>
                          <a:cs typeface="+mn-cs"/>
                        </a:rPr>
                        <a:t>χιτοζάνη</a:t>
                      </a:r>
                      <a:r>
                        <a:rPr lang="el-GR" sz="1400" b="0" i="0" kern="1200" dirty="0">
                          <a:solidFill>
                            <a:schemeClr val="dk1"/>
                          </a:solidFill>
                          <a:effectLst/>
                          <a:latin typeface="+mn-lt"/>
                          <a:ea typeface="+mn-ea"/>
                          <a:cs typeface="+mn-cs"/>
                        </a:rPr>
                        <a:t>, Ν-</a:t>
                      </a:r>
                      <a:r>
                        <a:rPr lang="el-GR" sz="1400" b="0" i="0" kern="1200" dirty="0" err="1">
                          <a:solidFill>
                            <a:schemeClr val="dk1"/>
                          </a:solidFill>
                          <a:effectLst/>
                          <a:latin typeface="+mn-lt"/>
                          <a:ea typeface="+mn-ea"/>
                          <a:cs typeface="+mn-cs"/>
                        </a:rPr>
                        <a:t>ακετυλ</a:t>
                      </a:r>
                      <a:r>
                        <a:rPr lang="el-GR" sz="1400" b="0" i="0" kern="1200" dirty="0">
                          <a:solidFill>
                            <a:schemeClr val="dk1"/>
                          </a:solidFill>
                          <a:effectLst/>
                          <a:latin typeface="+mn-lt"/>
                          <a:ea typeface="+mn-ea"/>
                          <a:cs typeface="+mn-cs"/>
                        </a:rPr>
                        <a:t> </a:t>
                      </a:r>
                      <a:r>
                        <a:rPr lang="el-GR" sz="1400" b="0" i="0" kern="1200" dirty="0" err="1">
                          <a:solidFill>
                            <a:schemeClr val="dk1"/>
                          </a:solidFill>
                          <a:effectLst/>
                          <a:latin typeface="+mn-lt"/>
                          <a:ea typeface="+mn-ea"/>
                          <a:cs typeface="+mn-cs"/>
                        </a:rPr>
                        <a:t>χιτοολιγοσακχαρίτες</a:t>
                      </a:r>
                      <a:r>
                        <a:rPr lang="el-GR" sz="1400" b="0" i="0" kern="1200" dirty="0">
                          <a:solidFill>
                            <a:schemeClr val="dk1"/>
                          </a:solidFill>
                          <a:effectLst/>
                          <a:latin typeface="+mn-lt"/>
                          <a:ea typeface="+mn-ea"/>
                          <a:cs typeface="+mn-cs"/>
                        </a:rPr>
                        <a:t>,</a:t>
                      </a:r>
                    </a:p>
                    <a:p>
                      <a:r>
                        <a:rPr lang="el-GR" sz="1400" b="0" i="0" kern="1200" dirty="0" err="1">
                          <a:solidFill>
                            <a:schemeClr val="dk1"/>
                          </a:solidFill>
                          <a:effectLst/>
                          <a:latin typeface="+mn-lt"/>
                          <a:ea typeface="+mn-ea"/>
                          <a:cs typeface="+mn-cs"/>
                        </a:rPr>
                        <a:t>ολιγοσακχαρίτες</a:t>
                      </a:r>
                      <a:r>
                        <a:rPr lang="el-GR" sz="1400" b="0" i="0" kern="1200" dirty="0">
                          <a:solidFill>
                            <a:schemeClr val="dk1"/>
                          </a:solidFill>
                          <a:effectLst/>
                          <a:latin typeface="+mn-lt"/>
                          <a:ea typeface="+mn-ea"/>
                          <a:cs typeface="+mn-cs"/>
                        </a:rPr>
                        <a:t> χιτοζάνης, Ν-</a:t>
                      </a:r>
                      <a:r>
                        <a:rPr lang="el-GR" sz="1400" b="0" i="0" kern="1200" dirty="0" err="1">
                          <a:solidFill>
                            <a:schemeClr val="dk1"/>
                          </a:solidFill>
                          <a:effectLst/>
                          <a:latin typeface="+mn-lt"/>
                          <a:ea typeface="+mn-ea"/>
                          <a:cs typeface="+mn-cs"/>
                        </a:rPr>
                        <a:t>ακετυλο</a:t>
                      </a:r>
                      <a:r>
                        <a:rPr lang="el-GR" sz="1400" b="0" i="0" kern="1200" dirty="0">
                          <a:solidFill>
                            <a:schemeClr val="dk1"/>
                          </a:solidFill>
                          <a:effectLst/>
                          <a:latin typeface="+mn-lt"/>
                          <a:ea typeface="+mn-ea"/>
                          <a:cs typeface="+mn-cs"/>
                        </a:rPr>
                        <a:t>-</a:t>
                      </a:r>
                      <a:r>
                        <a:rPr lang="en-US" sz="1400" b="0" i="0" kern="1200" dirty="0">
                          <a:solidFill>
                            <a:schemeClr val="dk1"/>
                          </a:solidFill>
                          <a:effectLst/>
                          <a:latin typeface="+mn-lt"/>
                          <a:ea typeface="+mn-ea"/>
                          <a:cs typeface="+mn-cs"/>
                        </a:rPr>
                        <a:t>d-</a:t>
                      </a:r>
                      <a:r>
                        <a:rPr lang="el-GR" sz="1400" b="0" i="0" kern="1200" dirty="0" err="1">
                          <a:solidFill>
                            <a:schemeClr val="dk1"/>
                          </a:solidFill>
                          <a:effectLst/>
                          <a:latin typeface="+mn-lt"/>
                          <a:ea typeface="+mn-ea"/>
                          <a:cs typeface="+mn-cs"/>
                        </a:rPr>
                        <a:t>γλυκοζαμίνη</a:t>
                      </a:r>
                      <a:r>
                        <a:rPr lang="el-GR" sz="1400" b="0" i="0" kern="1200" dirty="0">
                          <a:solidFill>
                            <a:schemeClr val="dk1"/>
                          </a:solidFill>
                          <a:effectLst/>
                          <a:latin typeface="+mn-lt"/>
                          <a:ea typeface="+mn-ea"/>
                          <a:cs typeface="+mn-cs"/>
                        </a:rPr>
                        <a:t>, </a:t>
                      </a:r>
                      <a:r>
                        <a:rPr lang="el-GR" sz="1400" b="0" i="0" kern="1200" dirty="0" err="1">
                          <a:solidFill>
                            <a:schemeClr val="dk1"/>
                          </a:solidFill>
                          <a:effectLst/>
                          <a:latin typeface="+mn-lt"/>
                          <a:ea typeface="+mn-ea"/>
                          <a:cs typeface="+mn-cs"/>
                        </a:rPr>
                        <a:t>δγλυκοζαμίνη</a:t>
                      </a:r>
                      <a:r>
                        <a:rPr lang="el-GR" sz="1400" b="0" i="0" kern="1200" dirty="0">
                          <a:solidFill>
                            <a:schemeClr val="dk1"/>
                          </a:solidFill>
                          <a:effectLst/>
                          <a:latin typeface="+mn-lt"/>
                          <a:ea typeface="+mn-ea"/>
                          <a:cs typeface="+mn-cs"/>
                        </a:rPr>
                        <a:t>,</a:t>
                      </a:r>
                    </a:p>
                    <a:p>
                      <a:r>
                        <a:rPr lang="el-GR" sz="1400" b="0" i="0" kern="1200" dirty="0">
                          <a:solidFill>
                            <a:schemeClr val="dk1"/>
                          </a:solidFill>
                          <a:effectLst/>
                          <a:latin typeface="+mn-lt"/>
                          <a:ea typeface="+mn-ea"/>
                          <a:cs typeface="+mn-cs"/>
                        </a:rPr>
                        <a:t>χρωστική πρωτεΐνη, </a:t>
                      </a:r>
                      <a:r>
                        <a:rPr lang="el-GR" sz="1400" b="0" i="0" kern="1200" dirty="0" err="1">
                          <a:solidFill>
                            <a:schemeClr val="dk1"/>
                          </a:solidFill>
                          <a:effectLst/>
                          <a:latin typeface="+mn-lt"/>
                          <a:ea typeface="+mn-ea"/>
                          <a:cs typeface="+mn-cs"/>
                        </a:rPr>
                        <a:t>υδρόλυμα</a:t>
                      </a:r>
                      <a:r>
                        <a:rPr lang="el-GR" sz="1400" b="0" i="0" kern="1200" dirty="0">
                          <a:solidFill>
                            <a:schemeClr val="dk1"/>
                          </a:solidFill>
                          <a:effectLst/>
                          <a:latin typeface="+mn-lt"/>
                          <a:ea typeface="+mn-ea"/>
                          <a:cs typeface="+mn-cs"/>
                        </a:rPr>
                        <a:t> πρωτεΐνης,</a:t>
                      </a:r>
                    </a:p>
                    <a:p>
                      <a:r>
                        <a:rPr lang="el-GR" sz="1400" b="0" i="0" kern="1200" dirty="0">
                          <a:solidFill>
                            <a:schemeClr val="dk1"/>
                          </a:solidFill>
                          <a:effectLst/>
                          <a:latin typeface="+mn-lt"/>
                          <a:ea typeface="+mn-ea"/>
                          <a:cs typeface="+mn-cs"/>
                        </a:rPr>
                        <a:t>ένζυμα, γεύση</a:t>
                      </a:r>
                    </a:p>
                  </a:txBody>
                  <a:tcPr/>
                </a:tc>
                <a:extLst>
                  <a:ext uri="{0D108BD9-81ED-4DB2-BD59-A6C34878D82A}">
                    <a16:rowId xmlns:a16="http://schemas.microsoft.com/office/drawing/2014/main" val="877511178"/>
                  </a:ext>
                </a:extLst>
              </a:tr>
              <a:tr h="370840">
                <a:tc>
                  <a:txBody>
                    <a:bodyPr/>
                    <a:lstStyle/>
                    <a:p>
                      <a:r>
                        <a:rPr lang="el-GR" sz="1400" dirty="0"/>
                        <a:t>καβούρια</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400" b="0" i="0" kern="1200" dirty="0">
                          <a:solidFill>
                            <a:schemeClr val="dk1"/>
                          </a:solidFill>
                          <a:effectLst/>
                          <a:latin typeface="+mn-lt"/>
                          <a:ea typeface="+mn-ea"/>
                          <a:cs typeface="+mn-cs"/>
                        </a:rPr>
                        <a:t>Όστρακο, κεφάλι</a:t>
                      </a:r>
                      <a:endParaRPr lang="el-GR" sz="1400" dirty="0"/>
                    </a:p>
                    <a:p>
                      <a:endParaRPr lang="el-GR" sz="1400" dirty="0"/>
                    </a:p>
                  </a:txBody>
                  <a:tcPr/>
                </a:tc>
                <a:tc>
                  <a:txBody>
                    <a:bodyPr/>
                    <a:lstStyle/>
                    <a:p>
                      <a:r>
                        <a:rPr lang="el-GR" sz="1400" b="0" i="0" u="none" strike="noStrike" kern="1200" baseline="0" dirty="0">
                          <a:solidFill>
                            <a:schemeClr val="dk1"/>
                          </a:solidFill>
                          <a:latin typeface="+mn-lt"/>
                          <a:ea typeface="+mn-ea"/>
                          <a:cs typeface="+mn-cs"/>
                        </a:rPr>
                        <a:t>60-70</a:t>
                      </a:r>
                      <a:endParaRPr lang="el-GR" sz="1400" dirty="0"/>
                    </a:p>
                  </a:txBody>
                  <a:tcPr/>
                </a:tc>
                <a:tc>
                  <a:txBody>
                    <a:bodyPr/>
                    <a:lstStyle/>
                    <a:p>
                      <a:r>
                        <a:rPr lang="el-GR" sz="2000" dirty="0"/>
                        <a:t>Χιτίνη, χρωστική ουσία</a:t>
                      </a:r>
                    </a:p>
                  </a:txBody>
                  <a:tcPr/>
                </a:tc>
                <a:extLst>
                  <a:ext uri="{0D108BD9-81ED-4DB2-BD59-A6C34878D82A}">
                    <a16:rowId xmlns:a16="http://schemas.microsoft.com/office/drawing/2014/main" val="1684612485"/>
                  </a:ext>
                </a:extLst>
              </a:tr>
              <a:tr h="370840">
                <a:tc>
                  <a:txBody>
                    <a:bodyPr/>
                    <a:lstStyle/>
                    <a:p>
                      <a:r>
                        <a:rPr lang="el-GR" sz="1400" b="0" i="0" kern="1200" dirty="0">
                          <a:solidFill>
                            <a:schemeClr val="dk1"/>
                          </a:solidFill>
                          <a:effectLst/>
                          <a:latin typeface="+mn-lt"/>
                          <a:ea typeface="+mn-ea"/>
                          <a:cs typeface="+mn-cs"/>
                        </a:rPr>
                        <a:t>Αστακός, </a:t>
                      </a:r>
                    </a:p>
                    <a:p>
                      <a:r>
                        <a:rPr lang="el-GR" sz="1400" b="0" i="0" kern="1200" dirty="0">
                          <a:solidFill>
                            <a:schemeClr val="dk1"/>
                          </a:solidFill>
                          <a:effectLst/>
                          <a:latin typeface="+mn-lt"/>
                          <a:ea typeface="+mn-ea"/>
                          <a:cs typeface="+mn-cs"/>
                        </a:rPr>
                        <a:t>καραβίδες</a:t>
                      </a:r>
                      <a:endParaRPr lang="el-GR"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400" b="0" i="0" kern="1200" dirty="0">
                          <a:solidFill>
                            <a:schemeClr val="dk1"/>
                          </a:solidFill>
                          <a:effectLst/>
                          <a:latin typeface="+mn-lt"/>
                          <a:ea typeface="+mn-ea"/>
                          <a:cs typeface="+mn-cs"/>
                        </a:rPr>
                        <a:t>Όστρακο, κεφάλι</a:t>
                      </a:r>
                      <a:endParaRPr lang="el-GR" sz="1400" dirty="0"/>
                    </a:p>
                    <a:p>
                      <a:endParaRPr lang="el-GR" sz="1400" dirty="0"/>
                    </a:p>
                  </a:txBody>
                  <a:tcPr/>
                </a:tc>
                <a:tc>
                  <a:txBody>
                    <a:bodyPr/>
                    <a:lstStyle/>
                    <a:p>
                      <a:r>
                        <a:rPr lang="el-GR" sz="1400" dirty="0"/>
                        <a:t>Μέχρι 60</a:t>
                      </a:r>
                    </a:p>
                    <a:p>
                      <a:r>
                        <a:rPr lang="el-GR" sz="1400" dirty="0"/>
                        <a:t>Μέχρι 85</a:t>
                      </a:r>
                    </a:p>
                  </a:txBody>
                  <a:tcPr/>
                </a:tc>
                <a:tc>
                  <a:txBody>
                    <a:bodyPr/>
                    <a:lstStyle/>
                    <a:p>
                      <a:r>
                        <a:rPr lang="el-GR" sz="1600" b="0" i="0" kern="1200" dirty="0">
                          <a:solidFill>
                            <a:schemeClr val="dk1"/>
                          </a:solidFill>
                          <a:effectLst/>
                          <a:latin typeface="+mn-lt"/>
                          <a:ea typeface="+mn-ea"/>
                          <a:cs typeface="+mn-cs"/>
                        </a:rPr>
                        <a:t>Χιτίνη, χρωστική ουσία, γεύση</a:t>
                      </a:r>
                    </a:p>
                    <a:p>
                      <a:r>
                        <a:rPr lang="el-GR" sz="1600" b="0" i="0" kern="1200" dirty="0">
                          <a:solidFill>
                            <a:schemeClr val="dk1"/>
                          </a:solidFill>
                          <a:effectLst/>
                          <a:latin typeface="+mn-lt"/>
                          <a:ea typeface="+mn-ea"/>
                          <a:cs typeface="+mn-cs"/>
                        </a:rPr>
                        <a:t>Χιτίνη, χρωστική ουσία, γεύση</a:t>
                      </a:r>
                      <a:endParaRPr lang="el-GR" sz="900" dirty="0"/>
                    </a:p>
                  </a:txBody>
                  <a:tcPr/>
                </a:tc>
                <a:extLst>
                  <a:ext uri="{0D108BD9-81ED-4DB2-BD59-A6C34878D82A}">
                    <a16:rowId xmlns:a16="http://schemas.microsoft.com/office/drawing/2014/main" val="1567686879"/>
                  </a:ext>
                </a:extLst>
              </a:tr>
            </a:tbl>
          </a:graphicData>
        </a:graphic>
      </p:graphicFrame>
    </p:spTree>
    <p:extLst>
      <p:ext uri="{BB962C8B-B14F-4D97-AF65-F5344CB8AC3E}">
        <p14:creationId xmlns:p14="http://schemas.microsoft.com/office/powerpoint/2010/main" val="21535292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9E3BE67-43AA-20C9-64FF-E4A63FDFF0EC}"/>
              </a:ext>
            </a:extLst>
          </p:cNvPr>
          <p:cNvSpPr>
            <a:spLocks noGrp="1"/>
          </p:cNvSpPr>
          <p:nvPr>
            <p:ph type="title"/>
          </p:nvPr>
        </p:nvSpPr>
        <p:spPr>
          <a:xfrm>
            <a:off x="1097280" y="286603"/>
            <a:ext cx="10058400" cy="1450757"/>
          </a:xfrm>
        </p:spPr>
        <p:txBody>
          <a:bodyPr anchor="b">
            <a:normAutofit/>
          </a:bodyPr>
          <a:lstStyle/>
          <a:p>
            <a:r>
              <a:rPr lang="el-GR" sz="3300" b="0" i="0">
                <a:effectLst/>
              </a:rPr>
              <a:t>Μετατροπή των παραγώγων του κελύφους της καραβίδας σε λειτουργικά υλικά και οι περιβαλλοντικές τους εφαρμογές</a:t>
            </a:r>
            <a:endParaRPr lang="el-GR" sz="3300"/>
          </a:p>
        </p:txBody>
      </p:sp>
      <p:sp>
        <p:nvSpPr>
          <p:cNvPr id="3" name="Θέση περιεχομένου 2">
            <a:extLst>
              <a:ext uri="{FF2B5EF4-FFF2-40B4-BE49-F238E27FC236}">
                <a16:creationId xmlns:a16="http://schemas.microsoft.com/office/drawing/2014/main" id="{06B8F61F-B9EB-9759-0AE6-6D2E65213F84}"/>
              </a:ext>
            </a:extLst>
          </p:cNvPr>
          <p:cNvSpPr>
            <a:spLocks noGrp="1"/>
          </p:cNvSpPr>
          <p:nvPr>
            <p:ph sz="half" idx="1"/>
          </p:nvPr>
        </p:nvSpPr>
        <p:spPr>
          <a:xfrm>
            <a:off x="1097280" y="2120900"/>
            <a:ext cx="4639736" cy="3748193"/>
          </a:xfrm>
        </p:spPr>
        <p:txBody>
          <a:bodyPr>
            <a:normAutofit/>
          </a:bodyPr>
          <a:lstStyle/>
          <a:p>
            <a:pPr>
              <a:buFont typeface="Wingdings" panose="05000000000000000000" pitchFamily="2" charset="2"/>
              <a:buChar char="q"/>
            </a:pPr>
            <a:r>
              <a:rPr lang="el-GR" dirty="0"/>
              <a:t>Τα κοχύλια καραβίδας έχουν μεγάλες δυνατότητες ανάπτυξης και αξιοποίησης.</a:t>
            </a:r>
          </a:p>
          <a:p>
            <a:pPr>
              <a:buFont typeface="Wingdings" panose="05000000000000000000" pitchFamily="2" charset="2"/>
              <a:buChar char="q"/>
            </a:pPr>
            <a:r>
              <a:rPr lang="el-GR" dirty="0"/>
              <a:t> Η </a:t>
            </a:r>
            <a:r>
              <a:rPr lang="el-GR" dirty="0" err="1"/>
              <a:t>χιτοζάνη</a:t>
            </a:r>
            <a:r>
              <a:rPr lang="el-GR" dirty="0"/>
              <a:t>, η πρωτεΐνη και η </a:t>
            </a:r>
            <a:r>
              <a:rPr lang="el-GR" dirty="0" err="1"/>
              <a:t>ασταξανθίνη</a:t>
            </a:r>
            <a:r>
              <a:rPr lang="el-GR" dirty="0"/>
              <a:t> από τα κελύφη της καραβίδας και η μετατροπή του κελύφους της καραβίδας σε λειτουργικά υλικά με βάση τον άνθρακα.</a:t>
            </a:r>
          </a:p>
          <a:p>
            <a:pPr>
              <a:buFont typeface="Wingdings" panose="05000000000000000000" pitchFamily="2" charset="2"/>
              <a:buChar char="q"/>
            </a:pPr>
            <a:endParaRPr lang="el-GR" dirty="0"/>
          </a:p>
        </p:txBody>
      </p:sp>
      <p:pic>
        <p:nvPicPr>
          <p:cNvPr id="6" name="Εικόνα 5">
            <a:extLst>
              <a:ext uri="{FF2B5EF4-FFF2-40B4-BE49-F238E27FC236}">
                <a16:creationId xmlns:a16="http://schemas.microsoft.com/office/drawing/2014/main" id="{01E01524-60CE-BE8E-AD6A-62E3DBC73C41}"/>
              </a:ext>
            </a:extLst>
          </p:cNvPr>
          <p:cNvPicPr>
            <a:picLocks noChangeAspect="1"/>
          </p:cNvPicPr>
          <p:nvPr/>
        </p:nvPicPr>
        <p:blipFill>
          <a:blip r:embed="rId2"/>
          <a:stretch>
            <a:fillRect/>
          </a:stretch>
        </p:blipFill>
        <p:spPr>
          <a:xfrm>
            <a:off x="6979563" y="2120900"/>
            <a:ext cx="3712497" cy="3748194"/>
          </a:xfrm>
          <a:prstGeom prst="rect">
            <a:avLst/>
          </a:prstGeom>
          <a:noFill/>
        </p:spPr>
      </p:pic>
      <p:sp>
        <p:nvSpPr>
          <p:cNvPr id="4" name="Θέση ημερομηνίας 3">
            <a:extLst>
              <a:ext uri="{FF2B5EF4-FFF2-40B4-BE49-F238E27FC236}">
                <a16:creationId xmlns:a16="http://schemas.microsoft.com/office/drawing/2014/main" id="{962794C4-5AA6-9420-5B06-2594AB098C8D}"/>
              </a:ext>
            </a:extLst>
          </p:cNvPr>
          <p:cNvSpPr>
            <a:spLocks noGrp="1"/>
          </p:cNvSpPr>
          <p:nvPr>
            <p:ph type="dt" sz="half" idx="10"/>
          </p:nvPr>
        </p:nvSpPr>
        <p:spPr>
          <a:xfrm>
            <a:off x="8218426" y="6446838"/>
            <a:ext cx="2584850" cy="365125"/>
          </a:xfrm>
        </p:spPr>
        <p:txBody>
          <a:bodyPr anchor="ctr">
            <a:normAutofit/>
          </a:bodyPr>
          <a:lstStyle/>
          <a:p>
            <a:pPr rtl="0">
              <a:spcAft>
                <a:spcPts val="600"/>
              </a:spcAft>
            </a:pPr>
            <a:fld id="{2D245FF9-7D03-49CA-B48F-5C3E6E4538BB}" type="datetime1">
              <a:rPr lang="el-GR" smtClean="0"/>
              <a:pPr rtl="0">
                <a:spcAft>
                  <a:spcPts val="600"/>
                </a:spcAft>
              </a:pPr>
              <a:t>29/7/2023</a:t>
            </a:fld>
            <a:endParaRPr lang="en-US"/>
          </a:p>
        </p:txBody>
      </p:sp>
      <p:sp>
        <p:nvSpPr>
          <p:cNvPr id="7" name="TextBox 6">
            <a:extLst>
              <a:ext uri="{FF2B5EF4-FFF2-40B4-BE49-F238E27FC236}">
                <a16:creationId xmlns:a16="http://schemas.microsoft.com/office/drawing/2014/main" id="{BE37E3AA-D907-0406-3964-206014DD00E8}"/>
              </a:ext>
            </a:extLst>
          </p:cNvPr>
          <p:cNvSpPr txBox="1"/>
          <p:nvPr/>
        </p:nvSpPr>
        <p:spPr>
          <a:xfrm>
            <a:off x="263728" y="5120641"/>
            <a:ext cx="6094562" cy="954107"/>
          </a:xfrm>
          <a:prstGeom prst="rect">
            <a:avLst/>
          </a:prstGeom>
          <a:noFill/>
        </p:spPr>
        <p:txBody>
          <a:bodyPr wrap="square">
            <a:spAutoFit/>
          </a:bodyPr>
          <a:lstStyle/>
          <a:p>
            <a:r>
              <a:rPr lang="en-US" sz="1400" dirty="0" err="1"/>
              <a:t>Shuo</a:t>
            </a:r>
            <a:r>
              <a:rPr lang="en-US" sz="1400" dirty="0"/>
              <a:t> Chen, </a:t>
            </a:r>
            <a:r>
              <a:rPr lang="en-US" sz="1400" dirty="0" err="1"/>
              <a:t>Shunfeng</a:t>
            </a:r>
            <a:r>
              <a:rPr lang="en-US" sz="1400" dirty="0"/>
              <a:t> Jiang , Hong Jiang</a:t>
            </a:r>
            <a:r>
              <a:rPr lang="el-GR" sz="1400" dirty="0"/>
              <a:t>, </a:t>
            </a:r>
            <a:r>
              <a:rPr lang="en-US" sz="1400" dirty="0"/>
              <a:t>A review on conversion of crayfish-shell derivatives to functional materials and their environmental applications</a:t>
            </a:r>
            <a:r>
              <a:rPr lang="el-GR" sz="1400" dirty="0"/>
              <a:t>, </a:t>
            </a:r>
            <a:r>
              <a:rPr lang="en-US" sz="1400" dirty="0"/>
              <a:t>Journal of Bioresources and Bioproducts 5 (2020) 238–247</a:t>
            </a:r>
            <a:r>
              <a:rPr lang="el-GR" sz="1400" dirty="0"/>
              <a:t>, </a:t>
            </a:r>
            <a:r>
              <a:rPr lang="en-US" sz="1400" dirty="0">
                <a:hlinkClick r:id="rId3"/>
              </a:rPr>
              <a:t>https://doi.org/10.1016/j.jobab.2020.10.002</a:t>
            </a:r>
            <a:r>
              <a:rPr lang="el-GR" sz="1400" dirty="0"/>
              <a:t> </a:t>
            </a:r>
          </a:p>
        </p:txBody>
      </p:sp>
    </p:spTree>
    <p:extLst>
      <p:ext uri="{BB962C8B-B14F-4D97-AF65-F5344CB8AC3E}">
        <p14:creationId xmlns:p14="http://schemas.microsoft.com/office/powerpoint/2010/main" val="1867172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482C73-E0E9-F3A0-4D73-582ED7ED23AA}"/>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l-GR" sz="4300" dirty="0"/>
              <a:t>ΣΥΣΤΗΜΑΤΑ ΙΧΘΥΟΚΑΛΛΙΕΡΓΕΙΑΣ-ΙΧΘΥΟΚΛΩΒΟΙ</a:t>
            </a:r>
            <a:r>
              <a:rPr lang="el-GR" sz="4300" baseline="30000" dirty="0"/>
              <a:t>1</a:t>
            </a:r>
            <a:endParaRPr lang="el-GR" sz="4300" dirty="0"/>
          </a:p>
        </p:txBody>
      </p:sp>
      <p:sp>
        <p:nvSpPr>
          <p:cNvPr id="9" name="TextBox 8">
            <a:extLst>
              <a:ext uri="{FF2B5EF4-FFF2-40B4-BE49-F238E27FC236}">
                <a16:creationId xmlns:a16="http://schemas.microsoft.com/office/drawing/2014/main" id="{C0E1A1F5-3D88-E625-4030-D00AA78F02EF}"/>
              </a:ext>
            </a:extLst>
          </p:cNvPr>
          <p:cNvSpPr txBox="1"/>
          <p:nvPr/>
        </p:nvSpPr>
        <p:spPr>
          <a:xfrm>
            <a:off x="1097280" y="2120900"/>
            <a:ext cx="4639736" cy="3748193"/>
          </a:xfrm>
          <a:prstGeom prst="rect">
            <a:avLst/>
          </a:prstGeom>
        </p:spPr>
        <p:txBody>
          <a:bodyPr vert="horz" lIns="0" tIns="45720" rIns="0" bIns="45720" rtlCol="0">
            <a:normAutofit/>
          </a:bodyPr>
          <a:lstStyle/>
          <a:p>
            <a:pPr>
              <a:lnSpc>
                <a:spcPct val="90000"/>
              </a:lnSpc>
              <a:spcAft>
                <a:spcPts val="600"/>
              </a:spcAft>
              <a:buFont typeface="Calibri" panose="020F0502020204030204" pitchFamily="34" charset="0"/>
            </a:pPr>
            <a:r>
              <a:rPr lang="el-GR" sz="1900" b="1" u="sng">
                <a:solidFill>
                  <a:schemeClr val="tx1">
                    <a:lumMod val="75000"/>
                    <a:lumOff val="25000"/>
                  </a:schemeClr>
                </a:solidFill>
              </a:rPr>
              <a:t>ΜΕΤΑΛΛΙΚΟΙ ΠΑΡΑΛΛΗΛΟΓΡΑΜΜΟΙ ΙΧΘΥΟΚΛΩΒΟΙ</a:t>
            </a:r>
          </a:p>
          <a:p>
            <a:pPr>
              <a:lnSpc>
                <a:spcPct val="90000"/>
              </a:lnSpc>
              <a:spcAft>
                <a:spcPts val="600"/>
              </a:spcAft>
              <a:buFont typeface="Calibri" panose="020F0502020204030204" pitchFamily="34" charset="0"/>
            </a:pPr>
            <a:endParaRPr lang="el-GR" sz="1900" b="1" u="sng">
              <a:solidFill>
                <a:schemeClr val="tx1">
                  <a:lumMod val="75000"/>
                  <a:lumOff val="25000"/>
                </a:schemeClr>
              </a:solidFill>
            </a:endParaRPr>
          </a:p>
          <a:p>
            <a:pPr>
              <a:lnSpc>
                <a:spcPct val="90000"/>
              </a:lnSpc>
              <a:spcAft>
                <a:spcPts val="600"/>
              </a:spcAft>
              <a:buFont typeface="Calibri" panose="020F0502020204030204" pitchFamily="34" charset="0"/>
            </a:pPr>
            <a:r>
              <a:rPr lang="el-GR" sz="1900">
                <a:solidFill>
                  <a:schemeClr val="tx1">
                    <a:lumMod val="75000"/>
                    <a:lumOff val="25000"/>
                  </a:schemeClr>
                </a:solidFill>
              </a:rPr>
              <a:t>Κατασκευάζονται από μεταλλικό πλαίσιο θερμά γαλβανισμένο και για την άνωση χρησιμοποιούνται πλωτήρες HDΡΕ δικής μας κατασκευής, γεμισμένους με διογκωμένη πολυστερίνη πυκνότητας 20 kg/m³. Οι αρθρώσεις είναι κατασκευασμένες με πίρους από ανοξείδωτο χάλυβα και παρεμβάλλεται ελαστικό εξάρτημα για καλύτερη λειτουργεία και μεγαλύτερη αντοχή</a:t>
            </a:r>
          </a:p>
          <a:p>
            <a:pPr>
              <a:lnSpc>
                <a:spcPct val="90000"/>
              </a:lnSpc>
              <a:spcAft>
                <a:spcPts val="600"/>
              </a:spcAft>
              <a:buFont typeface="Calibri" panose="020F0502020204030204" pitchFamily="34" charset="0"/>
            </a:pPr>
            <a:endParaRPr lang="el-GR" sz="1900" b="1" u="sng">
              <a:solidFill>
                <a:schemeClr val="tx1">
                  <a:lumMod val="75000"/>
                  <a:lumOff val="25000"/>
                </a:schemeClr>
              </a:solidFill>
            </a:endParaRPr>
          </a:p>
        </p:txBody>
      </p:sp>
      <p:pic>
        <p:nvPicPr>
          <p:cNvPr id="5" name="Εικόνα 4">
            <a:extLst>
              <a:ext uri="{FF2B5EF4-FFF2-40B4-BE49-F238E27FC236}">
                <a16:creationId xmlns:a16="http://schemas.microsoft.com/office/drawing/2014/main" id="{75ACF0D7-A4A2-DE5D-36D3-5F51FDA0DF6B}"/>
              </a:ext>
            </a:extLst>
          </p:cNvPr>
          <p:cNvPicPr>
            <a:picLocks noChangeAspect="1"/>
          </p:cNvPicPr>
          <p:nvPr/>
        </p:nvPicPr>
        <p:blipFill rotWithShape="1">
          <a:blip r:embed="rId2"/>
          <a:srcRect l="6851" r="-4" b="-4"/>
          <a:stretch/>
        </p:blipFill>
        <p:spPr>
          <a:xfrm>
            <a:off x="6515944" y="2120900"/>
            <a:ext cx="4639736" cy="3748194"/>
          </a:xfrm>
          <a:prstGeom prst="rect">
            <a:avLst/>
          </a:prstGeom>
          <a:noFill/>
        </p:spPr>
      </p:pic>
      <p:sp>
        <p:nvSpPr>
          <p:cNvPr id="4" name="Θέση ημερομηνίας 3">
            <a:extLst>
              <a:ext uri="{FF2B5EF4-FFF2-40B4-BE49-F238E27FC236}">
                <a16:creationId xmlns:a16="http://schemas.microsoft.com/office/drawing/2014/main" id="{BFE9C900-F24A-66F2-BA34-2E7C5B60450E}"/>
              </a:ext>
            </a:extLst>
          </p:cNvPr>
          <p:cNvSpPr>
            <a:spLocks noGrp="1"/>
          </p:cNvSpPr>
          <p:nvPr>
            <p:ph type="dt" sz="half" idx="10"/>
          </p:nvPr>
        </p:nvSpPr>
        <p:spPr>
          <a:xfrm>
            <a:off x="8218426" y="6446838"/>
            <a:ext cx="2584850" cy="365125"/>
          </a:xfrm>
        </p:spPr>
        <p:txBody>
          <a:bodyPr vert="horz" lIns="91440" tIns="45720" rIns="91440" bIns="45720" rtlCol="0" anchor="ctr">
            <a:normAutofit/>
          </a:bodyPr>
          <a:lstStyle/>
          <a:p>
            <a:pPr>
              <a:spcAft>
                <a:spcPts val="600"/>
              </a:spcAft>
            </a:pPr>
            <a:fld id="{2D245FF9-7D03-49CA-B48F-5C3E6E4538BB}" type="datetime1">
              <a:rPr lang="el-GR" smtClean="0"/>
              <a:pPr>
                <a:spcAft>
                  <a:spcPts val="600"/>
                </a:spcAft>
              </a:pPr>
              <a:t>29/7/2023</a:t>
            </a:fld>
            <a:endParaRPr lang="en-US"/>
          </a:p>
        </p:txBody>
      </p:sp>
    </p:spTree>
    <p:extLst>
      <p:ext uri="{BB962C8B-B14F-4D97-AF65-F5344CB8AC3E}">
        <p14:creationId xmlns:p14="http://schemas.microsoft.com/office/powerpoint/2010/main" val="31833933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EB9A7C2-C0A0-83BB-B05D-B84F1B1FD2C1}"/>
              </a:ext>
            </a:extLst>
          </p:cNvPr>
          <p:cNvSpPr>
            <a:spLocks noGrp="1"/>
          </p:cNvSpPr>
          <p:nvPr>
            <p:ph type="title"/>
          </p:nvPr>
        </p:nvSpPr>
        <p:spPr/>
        <p:txBody>
          <a:bodyPr/>
          <a:lstStyle/>
          <a:p>
            <a:r>
              <a:rPr lang="el-GR" dirty="0"/>
              <a:t>N-</a:t>
            </a:r>
            <a:r>
              <a:rPr lang="el-GR" dirty="0" err="1"/>
              <a:t>Acetyl</a:t>
            </a:r>
            <a:r>
              <a:rPr lang="el-GR" dirty="0"/>
              <a:t>-d-</a:t>
            </a:r>
            <a:r>
              <a:rPr lang="el-GR" dirty="0" err="1"/>
              <a:t>glucosamine</a:t>
            </a:r>
            <a:endParaRPr lang="el-GR" dirty="0"/>
          </a:p>
        </p:txBody>
      </p:sp>
      <p:graphicFrame>
        <p:nvGraphicFramePr>
          <p:cNvPr id="5" name="Θέση περιεχομένου 4">
            <a:extLst>
              <a:ext uri="{FF2B5EF4-FFF2-40B4-BE49-F238E27FC236}">
                <a16:creationId xmlns:a16="http://schemas.microsoft.com/office/drawing/2014/main" id="{AB94F869-8ADC-294E-F999-2E5B7CC6F251}"/>
              </a:ext>
            </a:extLst>
          </p:cNvPr>
          <p:cNvGraphicFramePr>
            <a:graphicFrameLocks noGrp="1"/>
          </p:cNvGraphicFramePr>
          <p:nvPr>
            <p:ph idx="1"/>
            <p:extLst>
              <p:ext uri="{D42A27DB-BD31-4B8C-83A1-F6EECF244321}">
                <p14:modId xmlns:p14="http://schemas.microsoft.com/office/powerpoint/2010/main" val="778324854"/>
              </p:ext>
            </p:extLst>
          </p:nvPr>
        </p:nvGraphicFramePr>
        <p:xfrm>
          <a:off x="1097280" y="2108201"/>
          <a:ext cx="10058400" cy="3760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Θέση ημερομηνίας 3">
            <a:extLst>
              <a:ext uri="{FF2B5EF4-FFF2-40B4-BE49-F238E27FC236}">
                <a16:creationId xmlns:a16="http://schemas.microsoft.com/office/drawing/2014/main" id="{B593EC33-ECBE-CB63-B084-97A670367A41}"/>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17323237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07E7E4B-6EFA-025C-7D47-1D84AB13B482}"/>
              </a:ext>
            </a:extLst>
          </p:cNvPr>
          <p:cNvSpPr>
            <a:spLocks noGrp="1"/>
          </p:cNvSpPr>
          <p:nvPr>
            <p:ph type="title"/>
          </p:nvPr>
        </p:nvSpPr>
        <p:spPr/>
        <p:txBody>
          <a:bodyPr/>
          <a:lstStyle/>
          <a:p>
            <a:r>
              <a:rPr lang="el-GR" dirty="0" err="1"/>
              <a:t>Πρωτεϊνες</a:t>
            </a:r>
            <a:endParaRPr lang="el-GR" dirty="0"/>
          </a:p>
        </p:txBody>
      </p:sp>
      <p:graphicFrame>
        <p:nvGraphicFramePr>
          <p:cNvPr id="5" name="Θέση περιεχομένου 4">
            <a:extLst>
              <a:ext uri="{FF2B5EF4-FFF2-40B4-BE49-F238E27FC236}">
                <a16:creationId xmlns:a16="http://schemas.microsoft.com/office/drawing/2014/main" id="{A76F949B-A233-F271-0A7A-DB9DE3E3BED7}"/>
              </a:ext>
            </a:extLst>
          </p:cNvPr>
          <p:cNvGraphicFramePr>
            <a:graphicFrameLocks noGrp="1"/>
          </p:cNvGraphicFramePr>
          <p:nvPr>
            <p:ph idx="1"/>
            <p:extLst>
              <p:ext uri="{D42A27DB-BD31-4B8C-83A1-F6EECF244321}">
                <p14:modId xmlns:p14="http://schemas.microsoft.com/office/powerpoint/2010/main" val="2492134236"/>
              </p:ext>
            </p:extLst>
          </p:nvPr>
        </p:nvGraphicFramePr>
        <p:xfrm>
          <a:off x="805069" y="1958010"/>
          <a:ext cx="10853531" cy="4194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Θέση ημερομηνίας 3">
            <a:extLst>
              <a:ext uri="{FF2B5EF4-FFF2-40B4-BE49-F238E27FC236}">
                <a16:creationId xmlns:a16="http://schemas.microsoft.com/office/drawing/2014/main" id="{627E724A-1A01-C710-10EB-EF4774E9B415}"/>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9379013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E10ABED-68E2-FCDF-B10A-B92037DD23F0}"/>
              </a:ext>
            </a:extLst>
          </p:cNvPr>
          <p:cNvSpPr>
            <a:spLocks noGrp="1"/>
          </p:cNvSpPr>
          <p:nvPr>
            <p:ph type="title"/>
          </p:nvPr>
        </p:nvSpPr>
        <p:spPr/>
        <p:txBody>
          <a:bodyPr/>
          <a:lstStyle/>
          <a:p>
            <a:r>
              <a:rPr lang="el-GR" dirty="0" err="1"/>
              <a:t>Αστραξανθίνη</a:t>
            </a:r>
            <a:endParaRPr lang="el-GR" dirty="0"/>
          </a:p>
        </p:txBody>
      </p:sp>
      <p:graphicFrame>
        <p:nvGraphicFramePr>
          <p:cNvPr id="5" name="Θέση περιεχομένου 4">
            <a:extLst>
              <a:ext uri="{FF2B5EF4-FFF2-40B4-BE49-F238E27FC236}">
                <a16:creationId xmlns:a16="http://schemas.microsoft.com/office/drawing/2014/main" id="{8618947D-A020-9756-D4E8-B27F1D95E4B3}"/>
              </a:ext>
            </a:extLst>
          </p:cNvPr>
          <p:cNvGraphicFramePr>
            <a:graphicFrameLocks noGrp="1"/>
          </p:cNvGraphicFramePr>
          <p:nvPr>
            <p:ph idx="1"/>
            <p:extLst>
              <p:ext uri="{D42A27DB-BD31-4B8C-83A1-F6EECF244321}">
                <p14:modId xmlns:p14="http://schemas.microsoft.com/office/powerpoint/2010/main" val="1010601820"/>
              </p:ext>
            </p:extLst>
          </p:nvPr>
        </p:nvGraphicFramePr>
        <p:xfrm>
          <a:off x="744876" y="2082322"/>
          <a:ext cx="10058400" cy="3760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Θέση ημερομηνίας 3">
            <a:extLst>
              <a:ext uri="{FF2B5EF4-FFF2-40B4-BE49-F238E27FC236}">
                <a16:creationId xmlns:a16="http://schemas.microsoft.com/office/drawing/2014/main" id="{ABA6286E-C3CD-4E6F-C588-B87E44AB9699}"/>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18313924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17D9D9D-972C-1A85-4634-326B48B7F813}"/>
              </a:ext>
            </a:extLst>
          </p:cNvPr>
          <p:cNvSpPr>
            <a:spLocks noGrp="1"/>
          </p:cNvSpPr>
          <p:nvPr>
            <p:ph type="title"/>
          </p:nvPr>
        </p:nvSpPr>
        <p:spPr/>
        <p:txBody>
          <a:bodyPr>
            <a:normAutofit fontScale="90000"/>
          </a:bodyPr>
          <a:lstStyle/>
          <a:p>
            <a:r>
              <a:rPr lang="el-GR" b="0" i="0" dirty="0">
                <a:solidFill>
                  <a:srgbClr val="3C4043"/>
                </a:solidFill>
                <a:effectLst/>
                <a:latin typeface="Roboto" panose="02000000000000000000" pitchFamily="2" charset="0"/>
              </a:rPr>
              <a:t>Μετατροπή του κελύφους της καραβίδας σε υλικά με βάση τον άνθρακα</a:t>
            </a:r>
            <a:endParaRPr lang="el-GR" dirty="0"/>
          </a:p>
        </p:txBody>
      </p:sp>
      <p:graphicFrame>
        <p:nvGraphicFramePr>
          <p:cNvPr id="5" name="Θέση περιεχομένου 4">
            <a:extLst>
              <a:ext uri="{FF2B5EF4-FFF2-40B4-BE49-F238E27FC236}">
                <a16:creationId xmlns:a16="http://schemas.microsoft.com/office/drawing/2014/main" id="{D9C1FEF1-29B6-AD85-329B-D42B30FE1CE0}"/>
              </a:ext>
            </a:extLst>
          </p:cNvPr>
          <p:cNvGraphicFramePr>
            <a:graphicFrameLocks noGrp="1"/>
          </p:cNvGraphicFramePr>
          <p:nvPr>
            <p:ph idx="1"/>
            <p:extLst>
              <p:ext uri="{D42A27DB-BD31-4B8C-83A1-F6EECF244321}">
                <p14:modId xmlns:p14="http://schemas.microsoft.com/office/powerpoint/2010/main" val="434477089"/>
              </p:ext>
            </p:extLst>
          </p:nvPr>
        </p:nvGraphicFramePr>
        <p:xfrm>
          <a:off x="1097280" y="2108201"/>
          <a:ext cx="10058400" cy="3760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Θέση ημερομηνίας 3">
            <a:extLst>
              <a:ext uri="{FF2B5EF4-FFF2-40B4-BE49-F238E27FC236}">
                <a16:creationId xmlns:a16="http://schemas.microsoft.com/office/drawing/2014/main" id="{23566812-1D88-7F8C-4FBF-B878237B3A85}"/>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38075355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95773D-7F4C-BC92-57DA-09017E22C08E}"/>
              </a:ext>
            </a:extLst>
          </p:cNvPr>
          <p:cNvSpPr>
            <a:spLocks noGrp="1"/>
          </p:cNvSpPr>
          <p:nvPr>
            <p:ph type="title"/>
          </p:nvPr>
        </p:nvSpPr>
        <p:spPr/>
        <p:txBody>
          <a:bodyPr/>
          <a:lstStyle/>
          <a:p>
            <a:r>
              <a:rPr lang="el-GR" b="0" i="0" dirty="0" err="1">
                <a:solidFill>
                  <a:srgbClr val="3C4043"/>
                </a:solidFill>
                <a:effectLst/>
                <a:latin typeface="Roboto" panose="02000000000000000000" pitchFamily="2" charset="0"/>
              </a:rPr>
              <a:t>Βιοκάρβουνο</a:t>
            </a:r>
            <a:r>
              <a:rPr lang="el-GR" b="0" i="0" dirty="0">
                <a:solidFill>
                  <a:srgbClr val="3C4043"/>
                </a:solidFill>
                <a:effectLst/>
                <a:latin typeface="Roboto" panose="02000000000000000000" pitchFamily="2" charset="0"/>
              </a:rPr>
              <a:t> πλούσιο σε ασβέστιο</a:t>
            </a:r>
            <a:endParaRPr lang="el-GR" dirty="0"/>
          </a:p>
        </p:txBody>
      </p:sp>
      <p:graphicFrame>
        <p:nvGraphicFramePr>
          <p:cNvPr id="5" name="Θέση περιεχομένου 4">
            <a:extLst>
              <a:ext uri="{FF2B5EF4-FFF2-40B4-BE49-F238E27FC236}">
                <a16:creationId xmlns:a16="http://schemas.microsoft.com/office/drawing/2014/main" id="{59165DE8-7587-038F-4509-0A69E06FDE99}"/>
              </a:ext>
            </a:extLst>
          </p:cNvPr>
          <p:cNvGraphicFramePr>
            <a:graphicFrameLocks noGrp="1"/>
          </p:cNvGraphicFramePr>
          <p:nvPr>
            <p:ph idx="1"/>
            <p:extLst>
              <p:ext uri="{D42A27DB-BD31-4B8C-83A1-F6EECF244321}">
                <p14:modId xmlns:p14="http://schemas.microsoft.com/office/powerpoint/2010/main" val="235780187"/>
              </p:ext>
            </p:extLst>
          </p:nvPr>
        </p:nvGraphicFramePr>
        <p:xfrm>
          <a:off x="1097280" y="2108201"/>
          <a:ext cx="10058400" cy="3760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Θέση ημερομηνίας 3">
            <a:extLst>
              <a:ext uri="{FF2B5EF4-FFF2-40B4-BE49-F238E27FC236}">
                <a16:creationId xmlns:a16="http://schemas.microsoft.com/office/drawing/2014/main" id="{97B22DDB-C128-6DF0-CFA6-8AFD061BA810}"/>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11519513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2A3D2B3-A025-0E1D-BE15-8BD11409E260}"/>
              </a:ext>
            </a:extLst>
          </p:cNvPr>
          <p:cNvSpPr>
            <a:spLocks noGrp="1"/>
          </p:cNvSpPr>
          <p:nvPr>
            <p:ph type="title"/>
          </p:nvPr>
        </p:nvSpPr>
        <p:spPr/>
        <p:txBody>
          <a:bodyPr/>
          <a:lstStyle/>
          <a:p>
            <a:r>
              <a:rPr lang="el-GR" b="0" i="0" dirty="0">
                <a:solidFill>
                  <a:srgbClr val="3C4043"/>
                </a:solidFill>
                <a:effectLst/>
                <a:latin typeface="Roboto" panose="02000000000000000000" pitchFamily="2" charset="0"/>
              </a:rPr>
              <a:t>Πορώδης άνθρακας με πρόσμιξη αζώτου</a:t>
            </a:r>
            <a:endParaRPr lang="el-GR" dirty="0"/>
          </a:p>
        </p:txBody>
      </p:sp>
      <p:sp>
        <p:nvSpPr>
          <p:cNvPr id="3" name="Θέση περιεχομένου 2">
            <a:extLst>
              <a:ext uri="{FF2B5EF4-FFF2-40B4-BE49-F238E27FC236}">
                <a16:creationId xmlns:a16="http://schemas.microsoft.com/office/drawing/2014/main" id="{CBA0E5FC-8165-F167-A5B9-99AB25065029}"/>
              </a:ext>
            </a:extLst>
          </p:cNvPr>
          <p:cNvSpPr>
            <a:spLocks noGrp="1"/>
          </p:cNvSpPr>
          <p:nvPr>
            <p:ph idx="1"/>
          </p:nvPr>
        </p:nvSpPr>
        <p:spPr>
          <a:xfrm>
            <a:off x="417444" y="1978992"/>
            <a:ext cx="11270973" cy="4014304"/>
          </a:xfrm>
        </p:spPr>
        <p:txBody>
          <a:bodyPr>
            <a:normAutofit fontScale="92500" lnSpcReduction="10000"/>
          </a:bodyPr>
          <a:lstStyle/>
          <a:p>
            <a:pPr>
              <a:buFont typeface="Wingdings" panose="05000000000000000000" pitchFamily="2" charset="2"/>
              <a:buChar char="q"/>
            </a:pPr>
            <a:r>
              <a:rPr lang="el-GR" sz="1400" b="0" i="0" dirty="0">
                <a:solidFill>
                  <a:srgbClr val="3C4043"/>
                </a:solidFill>
                <a:effectLst/>
                <a:latin typeface="Roboto" panose="02000000000000000000" pitchFamily="2" charset="0"/>
              </a:rPr>
              <a:t>Η εισαγωγή αζώτου σε υλικά άνθρακα μπορεί να ενισχύσει την ικανότητα προσρόφησης και την ηλεκτροχημική και καταλυτική τους δραστηριότητα (</a:t>
            </a:r>
            <a:r>
              <a:rPr lang="el-GR" sz="1400" b="0" i="0" dirty="0" err="1">
                <a:solidFill>
                  <a:srgbClr val="3C4043"/>
                </a:solidFill>
                <a:effectLst/>
                <a:latin typeface="Roboto" panose="02000000000000000000" pitchFamily="2" charset="0"/>
              </a:rPr>
              <a:t>Wang</a:t>
            </a:r>
            <a:r>
              <a:rPr lang="el-GR" sz="1400" b="0" i="0" dirty="0">
                <a:solidFill>
                  <a:srgbClr val="3C4043"/>
                </a:solidFill>
                <a:effectLst/>
                <a:latin typeface="Roboto" panose="02000000000000000000" pitchFamily="2" charset="0"/>
              </a:rPr>
              <a:t> </a:t>
            </a:r>
            <a:r>
              <a:rPr lang="el-GR" sz="1400" b="0" i="0" dirty="0" err="1">
                <a:solidFill>
                  <a:srgbClr val="3C4043"/>
                </a:solidFill>
                <a:effectLst/>
                <a:latin typeface="Roboto" panose="02000000000000000000" pitchFamily="2" charset="0"/>
              </a:rPr>
              <a:t>et</a:t>
            </a:r>
            <a:r>
              <a:rPr lang="el-GR" sz="1400" b="0" i="0" dirty="0">
                <a:solidFill>
                  <a:srgbClr val="3C4043"/>
                </a:solidFill>
                <a:effectLst/>
                <a:latin typeface="Roboto" panose="02000000000000000000" pitchFamily="2" charset="0"/>
              </a:rPr>
              <a:t> </a:t>
            </a:r>
            <a:r>
              <a:rPr lang="el-GR" sz="1400" b="0" i="0" dirty="0" err="1">
                <a:solidFill>
                  <a:srgbClr val="3C4043"/>
                </a:solidFill>
                <a:effectLst/>
                <a:latin typeface="Roboto" panose="02000000000000000000" pitchFamily="2" charset="0"/>
              </a:rPr>
              <a:t>al</a:t>
            </a:r>
            <a:r>
              <a:rPr lang="el-GR" sz="1400" b="0" i="0" dirty="0">
                <a:solidFill>
                  <a:srgbClr val="3C4043"/>
                </a:solidFill>
                <a:effectLst/>
                <a:latin typeface="Roboto" panose="02000000000000000000" pitchFamily="2" charset="0"/>
              </a:rPr>
              <a:t>., 2010). Οι συνήθως χρησιμοποιούμενες μέθοδοι για την παρασκευή άνθρακα με πρόσμιξη αζώτου ήταν η επεξεργασία προδρόμων ουσιών που περιέχουν άζωτο (ουρία, αμμωνία ή μελαμίνη) σε υψηλές θερμοκρασίες ή η άμεση ενανθράκωση προδρόμων ουσιών που περιέχουν άζωτο (</a:t>
            </a:r>
            <a:r>
              <a:rPr lang="el-GR" sz="1400" b="0" i="0" dirty="0" err="1">
                <a:solidFill>
                  <a:srgbClr val="3C4043"/>
                </a:solidFill>
                <a:effectLst/>
                <a:latin typeface="Roboto" panose="02000000000000000000" pitchFamily="2" charset="0"/>
              </a:rPr>
              <a:t>πυρρόλη</a:t>
            </a:r>
            <a:r>
              <a:rPr lang="el-GR" sz="1400" b="0" i="0" dirty="0">
                <a:solidFill>
                  <a:srgbClr val="3C4043"/>
                </a:solidFill>
                <a:effectLst/>
                <a:latin typeface="Roboto" panose="02000000000000000000" pitchFamily="2" charset="0"/>
              </a:rPr>
              <a:t> και </a:t>
            </a:r>
            <a:r>
              <a:rPr lang="el-GR" sz="1400" b="0" i="0" dirty="0" err="1">
                <a:solidFill>
                  <a:srgbClr val="3C4043"/>
                </a:solidFill>
                <a:effectLst/>
                <a:latin typeface="Roboto" panose="02000000000000000000" pitchFamily="2" charset="0"/>
              </a:rPr>
              <a:t>πολυανιλίνη</a:t>
            </a:r>
            <a:r>
              <a:rPr lang="el-GR" sz="1400" b="0" i="0" dirty="0">
                <a:solidFill>
                  <a:srgbClr val="3C4043"/>
                </a:solidFill>
                <a:effectLst/>
                <a:latin typeface="Roboto" panose="02000000000000000000" pitchFamily="2" charset="0"/>
              </a:rPr>
              <a:t>). </a:t>
            </a:r>
          </a:p>
          <a:p>
            <a:pPr>
              <a:buFont typeface="Wingdings" panose="05000000000000000000" pitchFamily="2" charset="2"/>
              <a:buChar char="q"/>
            </a:pPr>
            <a:r>
              <a:rPr lang="el-GR" sz="1400" b="0" i="0" dirty="0">
                <a:solidFill>
                  <a:srgbClr val="3C4043"/>
                </a:solidFill>
                <a:effectLst/>
                <a:latin typeface="Roboto" panose="02000000000000000000" pitchFamily="2" charset="0"/>
              </a:rPr>
              <a:t>Τα κελύφη των γαρίδων είναι πλούσια σε χιτίνη, μια εξαιρετική πρόδρομη ουσία για πορώδη άνθρακα με πρόσμειξη αζώτου, επιτρέποντας έτσι τη μετατροπή των απορριμμάτων από κέλυφος γαρίδας σε πορώδη άνθρακα με πρόσμειξη αζώτου. Οι </a:t>
            </a:r>
            <a:r>
              <a:rPr lang="el-GR" sz="1400" b="0" i="0" dirty="0" err="1">
                <a:solidFill>
                  <a:srgbClr val="3C4043"/>
                </a:solidFill>
                <a:effectLst/>
                <a:latin typeface="Roboto" panose="02000000000000000000" pitchFamily="2" charset="0"/>
              </a:rPr>
              <a:t>Wang</a:t>
            </a:r>
            <a:r>
              <a:rPr lang="el-GR" sz="1400" b="0" i="0" dirty="0">
                <a:solidFill>
                  <a:srgbClr val="3C4043"/>
                </a:solidFill>
                <a:effectLst/>
                <a:latin typeface="Roboto" panose="02000000000000000000" pitchFamily="2" charset="0"/>
              </a:rPr>
              <a:t> </a:t>
            </a:r>
            <a:r>
              <a:rPr lang="el-GR" sz="1400" b="0" i="0" dirty="0" err="1">
                <a:solidFill>
                  <a:srgbClr val="3C4043"/>
                </a:solidFill>
                <a:effectLst/>
                <a:latin typeface="Roboto" panose="02000000000000000000" pitchFamily="2" charset="0"/>
              </a:rPr>
              <a:t>et</a:t>
            </a:r>
            <a:r>
              <a:rPr lang="el-GR" sz="1400" b="0" i="0" dirty="0">
                <a:solidFill>
                  <a:srgbClr val="3C4043"/>
                </a:solidFill>
                <a:effectLst/>
                <a:latin typeface="Roboto" panose="02000000000000000000" pitchFamily="2" charset="0"/>
              </a:rPr>
              <a:t> </a:t>
            </a:r>
            <a:r>
              <a:rPr lang="el-GR" sz="1400" b="0" i="0" dirty="0" err="1">
                <a:solidFill>
                  <a:srgbClr val="3C4043"/>
                </a:solidFill>
                <a:effectLst/>
                <a:latin typeface="Roboto" panose="02000000000000000000" pitchFamily="2" charset="0"/>
              </a:rPr>
              <a:t>al</a:t>
            </a:r>
            <a:r>
              <a:rPr lang="el-GR" sz="1400" b="0" i="0" dirty="0">
                <a:solidFill>
                  <a:srgbClr val="3C4043"/>
                </a:solidFill>
                <a:effectLst/>
                <a:latin typeface="Roboto" panose="02000000000000000000" pitchFamily="2" charset="0"/>
              </a:rPr>
              <a:t>. (2014) συνέθεσε επιτυχώς πορώδη άνθρακα με πρόσμιξη αζώτου από κοχύλια καραβίδας μέσω μιας εύκολης υδροθερμικής μεθόδου και το CaCO 3 σε πορώδες άνθρακα απομακρύνθηκε με διάλυμα οξικού οξέος. Ως εκ τούτου, μπορεί να ληφθεί ομοιόμορφος πορώδης άνθρακας φύλλο προς φύλλο χαρτιού. Η περιεκτικότητα σε άζωτο του πορώδους άνθρακα ήταν περίπου 4,1%, συμπεριλαμβανομένης της </a:t>
            </a:r>
            <a:r>
              <a:rPr lang="el-GR" sz="1400" b="0" i="0" dirty="0" err="1">
                <a:solidFill>
                  <a:srgbClr val="3C4043"/>
                </a:solidFill>
                <a:effectLst/>
                <a:latin typeface="Roboto" panose="02000000000000000000" pitchFamily="2" charset="0"/>
              </a:rPr>
              <a:t>πυριδίνης</a:t>
            </a:r>
            <a:r>
              <a:rPr lang="el-GR" sz="1400" b="0" i="0" dirty="0">
                <a:solidFill>
                  <a:srgbClr val="3C4043"/>
                </a:solidFill>
                <a:effectLst/>
                <a:latin typeface="Roboto" panose="02000000000000000000" pitchFamily="2" charset="0"/>
              </a:rPr>
              <a:t> Ν, του </a:t>
            </a:r>
            <a:r>
              <a:rPr lang="el-GR" sz="1400" b="0" i="0" dirty="0" err="1">
                <a:solidFill>
                  <a:srgbClr val="3C4043"/>
                </a:solidFill>
                <a:effectLst/>
                <a:latin typeface="Roboto" panose="02000000000000000000" pitchFamily="2" charset="0"/>
              </a:rPr>
              <a:t>πυρρολικού</a:t>
            </a:r>
            <a:r>
              <a:rPr lang="el-GR" sz="1400" b="0" i="0" dirty="0">
                <a:solidFill>
                  <a:srgbClr val="3C4043"/>
                </a:solidFill>
                <a:effectLst/>
                <a:latin typeface="Roboto" panose="02000000000000000000" pitchFamily="2" charset="0"/>
              </a:rPr>
              <a:t> Ν και του γραφίτη Ν. Το </a:t>
            </a:r>
            <a:r>
              <a:rPr lang="el-GR" sz="1400" b="0" i="0" dirty="0" err="1">
                <a:solidFill>
                  <a:srgbClr val="3C4043"/>
                </a:solidFill>
                <a:effectLst/>
                <a:latin typeface="Roboto" panose="02000000000000000000" pitchFamily="2" charset="0"/>
              </a:rPr>
              <a:t>ληφθέν</a:t>
            </a:r>
            <a:r>
              <a:rPr lang="el-GR" sz="1400" b="0" i="0" dirty="0">
                <a:solidFill>
                  <a:srgbClr val="3C4043"/>
                </a:solidFill>
                <a:effectLst/>
                <a:latin typeface="Roboto" panose="02000000000000000000" pitchFamily="2" charset="0"/>
              </a:rPr>
              <a:t> </a:t>
            </a:r>
            <a:r>
              <a:rPr lang="el-GR" sz="1400" b="0" i="0" dirty="0" err="1">
                <a:solidFill>
                  <a:srgbClr val="3C4043"/>
                </a:solidFill>
                <a:effectLst/>
                <a:latin typeface="Roboto" panose="02000000000000000000" pitchFamily="2" charset="0"/>
              </a:rPr>
              <a:t>νανοφυλλικό</a:t>
            </a:r>
            <a:r>
              <a:rPr lang="el-GR" sz="1400" b="0" i="0" dirty="0">
                <a:solidFill>
                  <a:srgbClr val="3C4043"/>
                </a:solidFill>
                <a:effectLst/>
                <a:latin typeface="Roboto" panose="02000000000000000000" pitchFamily="2" charset="0"/>
              </a:rPr>
              <a:t> υλικό περιείχε </a:t>
            </a:r>
            <a:r>
              <a:rPr lang="el-GR" sz="1400" b="0" i="0" dirty="0" err="1">
                <a:solidFill>
                  <a:srgbClr val="3C4043"/>
                </a:solidFill>
                <a:effectLst/>
                <a:latin typeface="Roboto" panose="02000000000000000000" pitchFamily="2" charset="0"/>
              </a:rPr>
              <a:t>μακροπορώδεις</a:t>
            </a:r>
            <a:r>
              <a:rPr lang="el-GR" sz="1400" b="0" i="0" dirty="0">
                <a:solidFill>
                  <a:srgbClr val="3C4043"/>
                </a:solidFill>
                <a:effectLst/>
                <a:latin typeface="Roboto" panose="02000000000000000000" pitchFamily="2" charset="0"/>
              </a:rPr>
              <a:t> και </a:t>
            </a:r>
            <a:r>
              <a:rPr lang="el-GR" sz="1400" b="0" i="0" dirty="0" err="1">
                <a:solidFill>
                  <a:srgbClr val="3C4043"/>
                </a:solidFill>
                <a:effectLst/>
                <a:latin typeface="Roboto" panose="02000000000000000000" pitchFamily="2" charset="0"/>
              </a:rPr>
              <a:t>μεσοπορώδεις</a:t>
            </a:r>
            <a:r>
              <a:rPr lang="el-GR" sz="1400" b="0" i="0" dirty="0">
                <a:solidFill>
                  <a:srgbClr val="3C4043"/>
                </a:solidFill>
                <a:effectLst/>
                <a:latin typeface="Roboto" panose="02000000000000000000" pitchFamily="2" charset="0"/>
              </a:rPr>
              <a:t> δομές και η επιφάνεια του </a:t>
            </a:r>
            <a:r>
              <a:rPr lang="el-GR" sz="1400" b="0" i="0" dirty="0" err="1">
                <a:solidFill>
                  <a:srgbClr val="3C4043"/>
                </a:solidFill>
                <a:effectLst/>
                <a:latin typeface="Roboto" panose="02000000000000000000" pitchFamily="2" charset="0"/>
              </a:rPr>
              <a:t>Brunauer-Emmett-Teller</a:t>
            </a:r>
            <a:r>
              <a:rPr lang="el-GR" sz="1400" b="0" i="0" dirty="0">
                <a:solidFill>
                  <a:srgbClr val="3C4043"/>
                </a:solidFill>
                <a:effectLst/>
                <a:latin typeface="Roboto" panose="02000000000000000000" pitchFamily="2" charset="0"/>
              </a:rPr>
              <a:t> (BET) ήταν 304,4 m</a:t>
            </a:r>
            <a:r>
              <a:rPr lang="el-GR" sz="1400" b="0" i="0" baseline="30000" dirty="0">
                <a:solidFill>
                  <a:srgbClr val="3C4043"/>
                </a:solidFill>
                <a:effectLst/>
                <a:latin typeface="Roboto" panose="02000000000000000000" pitchFamily="2" charset="0"/>
              </a:rPr>
              <a:t>2</a:t>
            </a:r>
            <a:r>
              <a:rPr lang="el-GR" sz="1400" b="0" i="0" dirty="0">
                <a:solidFill>
                  <a:srgbClr val="3C4043"/>
                </a:solidFill>
                <a:effectLst/>
                <a:latin typeface="Roboto" panose="02000000000000000000" pitchFamily="2" charset="0"/>
              </a:rPr>
              <a:t> / </a:t>
            </a:r>
            <a:r>
              <a:rPr lang="en-US" sz="1400" b="0" i="0" dirty="0">
                <a:solidFill>
                  <a:srgbClr val="3C4043"/>
                </a:solidFill>
                <a:effectLst/>
                <a:latin typeface="Roboto" panose="02000000000000000000" pitchFamily="2" charset="0"/>
              </a:rPr>
              <a:t>g</a:t>
            </a:r>
            <a:r>
              <a:rPr lang="el-GR" sz="1400" b="0" i="0" dirty="0">
                <a:solidFill>
                  <a:srgbClr val="3C4043"/>
                </a:solidFill>
                <a:effectLst/>
                <a:latin typeface="Roboto" panose="02000000000000000000" pitchFamily="2" charset="0"/>
              </a:rPr>
              <a:t>. </a:t>
            </a:r>
          </a:p>
          <a:p>
            <a:pPr>
              <a:buFont typeface="Wingdings" panose="05000000000000000000" pitchFamily="2" charset="2"/>
              <a:buChar char="q"/>
            </a:pPr>
            <a:r>
              <a:rPr lang="el-GR" sz="1400" b="0" i="0" dirty="0">
                <a:solidFill>
                  <a:srgbClr val="3C4043"/>
                </a:solidFill>
                <a:effectLst/>
                <a:latin typeface="Roboto" panose="02000000000000000000" pitchFamily="2" charset="0"/>
              </a:rPr>
              <a:t>Για να αυξηθεί η επιφάνεια του πορώδους άνθρακα, οι </a:t>
            </a:r>
            <a:r>
              <a:rPr lang="el-GR" sz="1400" b="0" i="0" dirty="0" err="1">
                <a:solidFill>
                  <a:srgbClr val="3C4043"/>
                </a:solidFill>
                <a:effectLst/>
                <a:latin typeface="Roboto" panose="02000000000000000000" pitchFamily="2" charset="0"/>
              </a:rPr>
              <a:t>Mondal</a:t>
            </a:r>
            <a:r>
              <a:rPr lang="el-GR" sz="1400" b="0" i="0" dirty="0">
                <a:solidFill>
                  <a:srgbClr val="3C4043"/>
                </a:solidFill>
                <a:effectLst/>
                <a:latin typeface="Roboto" panose="02000000000000000000" pitchFamily="2" charset="0"/>
              </a:rPr>
              <a:t> </a:t>
            </a:r>
            <a:r>
              <a:rPr lang="el-GR" sz="1400" b="0" i="0" dirty="0" err="1">
                <a:solidFill>
                  <a:srgbClr val="3C4043"/>
                </a:solidFill>
                <a:effectLst/>
                <a:latin typeface="Roboto" panose="02000000000000000000" pitchFamily="2" charset="0"/>
              </a:rPr>
              <a:t>et</a:t>
            </a:r>
            <a:r>
              <a:rPr lang="el-GR" sz="1400" b="0" i="0" dirty="0">
                <a:solidFill>
                  <a:srgbClr val="3C4043"/>
                </a:solidFill>
                <a:effectLst/>
                <a:latin typeface="Roboto" panose="02000000000000000000" pitchFamily="2" charset="0"/>
              </a:rPr>
              <a:t> </a:t>
            </a:r>
            <a:r>
              <a:rPr lang="el-GR" sz="1400" b="0" i="0" dirty="0" err="1">
                <a:solidFill>
                  <a:srgbClr val="3C4043"/>
                </a:solidFill>
                <a:effectLst/>
                <a:latin typeface="Roboto" panose="02000000000000000000" pitchFamily="2" charset="0"/>
              </a:rPr>
              <a:t>al</a:t>
            </a:r>
            <a:r>
              <a:rPr lang="el-GR" sz="1400" b="0" i="0" dirty="0">
                <a:solidFill>
                  <a:srgbClr val="3C4043"/>
                </a:solidFill>
                <a:effectLst/>
                <a:latin typeface="Roboto" panose="02000000000000000000" pitchFamily="2" charset="0"/>
              </a:rPr>
              <a:t>. (2017) παρασκεύασε πορώδες άνθρακα με πρόσμειξη αζώτου με την υδροθερμική ενεργοποίηση των απορριμμάτων κελύφους γαρίδας με ΚΟΗ πριν από την ενανθράκωση. Η περιεκτικότητα σε άζωτο στον πορώδες άνθρακα ήταν 2,86% και κατανεμήθηκε ομοιογενώς σε </a:t>
            </a:r>
            <a:r>
              <a:rPr lang="el-GR" sz="1400" b="0" i="0" dirty="0" err="1">
                <a:solidFill>
                  <a:srgbClr val="3C4043"/>
                </a:solidFill>
                <a:effectLst/>
                <a:latin typeface="Roboto" panose="02000000000000000000" pitchFamily="2" charset="0"/>
              </a:rPr>
              <a:t>πορώδεςάνθρακα</a:t>
            </a:r>
            <a:r>
              <a:rPr lang="el-GR" sz="1400" b="0" i="0" dirty="0">
                <a:solidFill>
                  <a:srgbClr val="3C4043"/>
                </a:solidFill>
                <a:effectLst/>
                <a:latin typeface="Roboto" panose="02000000000000000000" pitchFamily="2" charset="0"/>
              </a:rPr>
              <a:t> ήταν 2,86% και κατανεμήθηκε ομοιογενώς σε πορώδη άνθρακα. Το εμβαδόν επιφανείας BET του ληφθέντος πορώδους άνθρακα με πρόσμιξη αζώτου ήταν 1271 m2/g. Η μεγάλη επιφάνεια των υλικών που λαμβάνονται μπορεί να παρέχει επαρκή </a:t>
            </a:r>
            <a:r>
              <a:rPr lang="el-GR" sz="1400" b="0" i="0" dirty="0" err="1">
                <a:solidFill>
                  <a:srgbClr val="3C4043"/>
                </a:solidFill>
                <a:effectLst/>
                <a:latin typeface="Roboto" panose="02000000000000000000" pitchFamily="2" charset="0"/>
              </a:rPr>
              <a:t>διεπαφή</a:t>
            </a:r>
            <a:r>
              <a:rPr lang="el-GR" sz="1400" b="0" i="0" dirty="0">
                <a:solidFill>
                  <a:srgbClr val="3C4043"/>
                </a:solidFill>
                <a:effectLst/>
                <a:latin typeface="Roboto" panose="02000000000000000000" pitchFamily="2" charset="0"/>
              </a:rPr>
              <a:t> για συσσώρευση φορτίου ή ιόντων, η οποία μπορεί να βελτιώσει την προσρόφηση και την καταλυτική απόδοση</a:t>
            </a:r>
            <a:endParaRPr lang="el-GR" sz="1400" dirty="0"/>
          </a:p>
        </p:txBody>
      </p:sp>
      <p:sp>
        <p:nvSpPr>
          <p:cNvPr id="4" name="Θέση ημερομηνίας 3">
            <a:extLst>
              <a:ext uri="{FF2B5EF4-FFF2-40B4-BE49-F238E27FC236}">
                <a16:creationId xmlns:a16="http://schemas.microsoft.com/office/drawing/2014/main" id="{BF5FE519-37EE-93FD-95D0-781517A2A69B}"/>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28089881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1446B9A-F48D-3088-8302-020D9655DF65}"/>
              </a:ext>
            </a:extLst>
          </p:cNvPr>
          <p:cNvSpPr>
            <a:spLocks noGrp="1"/>
          </p:cNvSpPr>
          <p:nvPr>
            <p:ph type="title"/>
          </p:nvPr>
        </p:nvSpPr>
        <p:spPr/>
        <p:txBody>
          <a:bodyPr/>
          <a:lstStyle/>
          <a:p>
            <a:r>
              <a:rPr lang="el-GR" dirty="0"/>
              <a:t>Νανο-κουκίδες άνθρακα</a:t>
            </a:r>
          </a:p>
        </p:txBody>
      </p:sp>
      <p:sp>
        <p:nvSpPr>
          <p:cNvPr id="3" name="Θέση περιεχομένου 2">
            <a:extLst>
              <a:ext uri="{FF2B5EF4-FFF2-40B4-BE49-F238E27FC236}">
                <a16:creationId xmlns:a16="http://schemas.microsoft.com/office/drawing/2014/main" id="{BA333DC0-B5B7-3EBB-2783-C24998664D78}"/>
              </a:ext>
            </a:extLst>
          </p:cNvPr>
          <p:cNvSpPr>
            <a:spLocks noGrp="1"/>
          </p:cNvSpPr>
          <p:nvPr>
            <p:ph idx="1"/>
          </p:nvPr>
        </p:nvSpPr>
        <p:spPr>
          <a:xfrm>
            <a:off x="341010" y="2098261"/>
            <a:ext cx="11158564" cy="3760891"/>
          </a:xfrm>
        </p:spPr>
        <p:txBody>
          <a:bodyPr>
            <a:normAutofit lnSpcReduction="10000"/>
          </a:bodyPr>
          <a:lstStyle/>
          <a:p>
            <a:pPr>
              <a:buFont typeface="Wingdings" panose="05000000000000000000" pitchFamily="2" charset="2"/>
              <a:buChar char="q"/>
            </a:pPr>
            <a:r>
              <a:rPr lang="el-GR" dirty="0"/>
              <a:t>Οι </a:t>
            </a:r>
            <a:r>
              <a:rPr lang="el-GR" dirty="0" err="1"/>
              <a:t>Zhang</a:t>
            </a:r>
            <a:r>
              <a:rPr lang="el-GR" dirty="0"/>
              <a:t> </a:t>
            </a:r>
            <a:r>
              <a:rPr lang="el-GR" dirty="0" err="1"/>
              <a:t>et</a:t>
            </a:r>
            <a:r>
              <a:rPr lang="el-GR" dirty="0"/>
              <a:t> </a:t>
            </a:r>
            <a:r>
              <a:rPr lang="el-GR" dirty="0" err="1"/>
              <a:t>al</a:t>
            </a:r>
            <a:r>
              <a:rPr lang="el-GR" dirty="0"/>
              <a:t>. (2016a) συνέθεσε </a:t>
            </a:r>
            <a:r>
              <a:rPr lang="el-GR" dirty="0" err="1"/>
              <a:t>νανοκουκκίδες</a:t>
            </a:r>
            <a:r>
              <a:rPr lang="el-GR" dirty="0"/>
              <a:t> άνθρακα από κελύφη γαρίδας μέσω υδροθερμικής ενανθράκωσης και η μαζική απόδοση </a:t>
            </a:r>
            <a:r>
              <a:rPr lang="el-GR" dirty="0" err="1"/>
              <a:t>νανοκουκκίδων</a:t>
            </a:r>
            <a:r>
              <a:rPr lang="el-GR" dirty="0"/>
              <a:t> άνθρακα ήταν περίπου 18%. Τα αποτελέσματα της ηλεκτρονικής μικροσκοπίας μετάδοσης έδειξαν ότι οι </a:t>
            </a:r>
            <a:r>
              <a:rPr lang="el-GR" dirty="0" err="1"/>
              <a:t>νανοκουκκίδες</a:t>
            </a:r>
            <a:r>
              <a:rPr lang="el-GR" dirty="0"/>
              <a:t> άνθρακα ήταν σχετικά ομοιόμορφες με μέσο μέγεθος 3 </a:t>
            </a:r>
            <a:r>
              <a:rPr lang="el-GR" dirty="0" err="1"/>
              <a:t>nm</a:t>
            </a:r>
            <a:r>
              <a:rPr lang="el-GR" dirty="0"/>
              <a:t> και πλούσιες σε λειτουργικές ομάδες που περιείχαν Ο- και Ν. Αυτές οι εξαιρετικά πολικές ομάδες (</a:t>
            </a:r>
            <a:r>
              <a:rPr lang="el-GR" dirty="0" err="1"/>
              <a:t>αμινο</a:t>
            </a:r>
            <a:r>
              <a:rPr lang="el-GR" dirty="0"/>
              <a:t> ομάδα) μπορούν να ενισχύσουν τη σταθερότητα και την </a:t>
            </a:r>
            <a:r>
              <a:rPr lang="el-GR" dirty="0" err="1"/>
              <a:t>υδροφιλικότητα</a:t>
            </a:r>
            <a:r>
              <a:rPr lang="el-GR" dirty="0"/>
              <a:t> των </a:t>
            </a:r>
            <a:r>
              <a:rPr lang="el-GR" dirty="0" err="1"/>
              <a:t>νανοσημείων</a:t>
            </a:r>
            <a:r>
              <a:rPr lang="el-GR" dirty="0"/>
              <a:t> άνθρακα στα υδατικά συστήματα. </a:t>
            </a:r>
          </a:p>
          <a:p>
            <a:pPr>
              <a:buFont typeface="Wingdings" panose="05000000000000000000" pitchFamily="2" charset="2"/>
              <a:buChar char="q"/>
            </a:pPr>
            <a:r>
              <a:rPr lang="el-GR" dirty="0"/>
              <a:t>Πρόσφατα, οι </a:t>
            </a:r>
            <a:r>
              <a:rPr lang="el-GR" dirty="0" err="1"/>
              <a:t>Devi</a:t>
            </a:r>
            <a:r>
              <a:rPr lang="el-GR" dirty="0"/>
              <a:t> και </a:t>
            </a:r>
            <a:r>
              <a:rPr lang="el-GR" dirty="0" err="1"/>
              <a:t>Dhamodharan</a:t>
            </a:r>
            <a:r>
              <a:rPr lang="el-GR" dirty="0"/>
              <a:t> (2018) τροποποίησαν τη μέθοδο επεξεργασίας απορριμμάτων γαρίδας προσθέτοντας 2% υδατικό διάλυμα ουρίας στην υδροθερμική διαδικασία. Αυτή η μέθοδος μπορεί να χρησιμοποιηθεί για τη σύνθεση </a:t>
            </a:r>
            <a:r>
              <a:rPr lang="el-GR" dirty="0" err="1"/>
              <a:t>νανοσημείων</a:t>
            </a:r>
            <a:r>
              <a:rPr lang="el-GR" dirty="0"/>
              <a:t> άνθρακα και για τον διαχωρισμό της χιτίνης από τα απόβλητα γαρίδας. Οι </a:t>
            </a:r>
            <a:r>
              <a:rPr lang="el-GR" dirty="0" err="1"/>
              <a:t>νανοκουκκίδες</a:t>
            </a:r>
            <a:r>
              <a:rPr lang="el-GR" dirty="0"/>
              <a:t> άνθρακα που ελήφθησαν ήταν σχεδόν σφαιρικές και τα μεγέθη ήταν στην περιοχή από 7-15 </a:t>
            </a:r>
            <a:r>
              <a:rPr lang="el-GR" dirty="0" err="1"/>
              <a:t>nm</a:t>
            </a:r>
            <a:r>
              <a:rPr lang="el-GR" dirty="0"/>
              <a:t>. Επιπλέον, η ποιότητα της διαχωρισμένης χιτίνης ήταν καλύτερη από τη χιτίνη που λαμβάνεται από την παραδοσιακή χημική μέθοδο.</a:t>
            </a:r>
          </a:p>
        </p:txBody>
      </p:sp>
      <p:sp>
        <p:nvSpPr>
          <p:cNvPr id="4" name="Θέση ημερομηνίας 3">
            <a:extLst>
              <a:ext uri="{FF2B5EF4-FFF2-40B4-BE49-F238E27FC236}">
                <a16:creationId xmlns:a16="http://schemas.microsoft.com/office/drawing/2014/main" id="{28D473AE-BA6E-F0ED-7B0D-159CDF618464}"/>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7095920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14800F08-A507-DD1D-7DBD-EE5881FCFF8B}"/>
              </a:ext>
            </a:extLst>
          </p:cNvPr>
          <p:cNvSpPr>
            <a:spLocks noGrp="1"/>
          </p:cNvSpPr>
          <p:nvPr>
            <p:ph type="dt" sz="half" idx="10"/>
          </p:nvPr>
        </p:nvSpPr>
        <p:spPr/>
        <p:txBody>
          <a:bodyPr/>
          <a:lstStyle/>
          <a:p>
            <a:pPr rtl="0"/>
            <a:fld id="{80B6C2DE-AD7D-4301-AF66-F299BAC0F051}" type="datetime1">
              <a:rPr lang="el-GR" smtClean="0"/>
              <a:t>29/7/2023</a:t>
            </a:fld>
            <a:endParaRPr lang="en-US" dirty="0"/>
          </a:p>
        </p:txBody>
      </p:sp>
      <p:sp>
        <p:nvSpPr>
          <p:cNvPr id="8" name="TextBox 7">
            <a:extLst>
              <a:ext uri="{FF2B5EF4-FFF2-40B4-BE49-F238E27FC236}">
                <a16:creationId xmlns:a16="http://schemas.microsoft.com/office/drawing/2014/main" id="{ABDB64B5-68C1-2488-8096-93D1CA6F8D13}"/>
              </a:ext>
            </a:extLst>
          </p:cNvPr>
          <p:cNvSpPr txBox="1"/>
          <p:nvPr/>
        </p:nvSpPr>
        <p:spPr>
          <a:xfrm>
            <a:off x="598211" y="122301"/>
            <a:ext cx="10995578" cy="1169551"/>
          </a:xfrm>
          <a:prstGeom prst="rect">
            <a:avLst/>
          </a:prstGeom>
          <a:noFill/>
        </p:spPr>
        <p:txBody>
          <a:bodyPr wrap="square">
            <a:spAutoFit/>
          </a:bodyPr>
          <a:lstStyle/>
          <a:p>
            <a:pPr marL="0" marR="0">
              <a:spcBef>
                <a:spcPts val="0"/>
              </a:spcBef>
            </a:pPr>
            <a:r>
              <a:rPr lang="en-US" sz="24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Preparation and characterization of N/</a:t>
            </a:r>
            <a:r>
              <a:rPr lang="en-US" sz="2400" b="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S@Carbon</a:t>
            </a:r>
            <a:r>
              <a:rPr lang="en-US" sz="24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Quantum Dots from Greek crayfish food wastes </a:t>
            </a:r>
            <a:endParaRPr lang="en-US" sz="11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0" marR="0">
              <a:spcBef>
                <a:spcPts val="0"/>
              </a:spcBef>
            </a:pPr>
            <a:r>
              <a:rPr lang="en-US" sz="11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Achilleas Kechagias</a:t>
            </a:r>
            <a:r>
              <a:rPr lang="en-US" sz="1100" b="1"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a:t>
            </a:r>
            <a:r>
              <a:rPr lang="en-US" sz="11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Christos Lykos</a:t>
            </a:r>
            <a:r>
              <a:rPr lang="en-US" sz="1100" b="1"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a:t>
            </a:r>
            <a:r>
              <a:rPr lang="en-US" sz="11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Vassilios K. Karabagias</a:t>
            </a:r>
            <a:r>
              <a:rPr lang="en-US" sz="1100" b="1"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a:t>
            </a:r>
            <a:r>
              <a:rPr lang="en-US" sz="11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Stavros Georgopoulos</a:t>
            </a:r>
            <a:r>
              <a:rPr lang="en-US" sz="1100" b="1"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a:t>
            </a:r>
            <a:r>
              <a:rPr lang="en-US" sz="11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100" b="1" dirty="0">
                <a:solidFill>
                  <a:srgbClr val="222222"/>
                </a:solidFill>
                <a:effectLst/>
                <a:latin typeface="Palatino Linotype" panose="02040502050505030304" pitchFamily="18" charset="0"/>
                <a:ea typeface="Times New Roman" panose="02020603050405020304" pitchFamily="18" charset="0"/>
                <a:cs typeface="Arial" panose="020B0604020202020204" pitchFamily="34" charset="0"/>
              </a:rPr>
              <a:t>Viktoria Sakavitsi</a:t>
            </a:r>
            <a:r>
              <a:rPr lang="en-US" sz="1100" b="1" baseline="30000" dirty="0">
                <a:solidFill>
                  <a:srgbClr val="222222"/>
                </a:solidFill>
                <a:effectLst/>
                <a:latin typeface="Palatino Linotype" panose="02040502050505030304" pitchFamily="18" charset="0"/>
                <a:ea typeface="Times New Roman" panose="02020603050405020304" pitchFamily="18" charset="0"/>
                <a:cs typeface="Arial" panose="020B0604020202020204" pitchFamily="34" charset="0"/>
              </a:rPr>
              <a:t>3</a:t>
            </a:r>
            <a:r>
              <a:rPr lang="en-US" sz="1100" b="1" dirty="0">
                <a:solidFill>
                  <a:srgbClr val="222222"/>
                </a:solidFill>
                <a:effectLst/>
                <a:latin typeface="Palatino Linotype" panose="02040502050505030304" pitchFamily="18" charset="0"/>
                <a:ea typeface="Times New Roman" panose="02020603050405020304" pitchFamily="18" charset="0"/>
                <a:cs typeface="Arial" panose="020B0604020202020204" pitchFamily="34" charset="0"/>
              </a:rPr>
              <a:t>, </a:t>
            </a:r>
            <a:r>
              <a:rPr lang="en-US" sz="11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Areti Leontiou</a:t>
            </a:r>
            <a:r>
              <a:rPr lang="en-US" sz="1100" b="1"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a:t>
            </a:r>
            <a:r>
              <a:rPr lang="en-US" sz="11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Constantinos E. Salmas</a:t>
            </a:r>
            <a:r>
              <a:rPr lang="en-US" sz="1100" b="1"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sz="11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Aris E. Giannakas</a:t>
            </a:r>
            <a:r>
              <a:rPr lang="en-US" sz="1100" b="1"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a:t>
            </a:r>
            <a:r>
              <a:rPr lang="en-US" sz="11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and Ioannis Konstantinou</a:t>
            </a:r>
            <a:r>
              <a:rPr lang="en-US" sz="1100" b="1"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1,4,*</a:t>
            </a:r>
            <a:endParaRPr lang="en-US" sz="11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pic>
        <p:nvPicPr>
          <p:cNvPr id="11" name="Εικόνα 10">
            <a:extLst>
              <a:ext uri="{FF2B5EF4-FFF2-40B4-BE49-F238E27FC236}">
                <a16:creationId xmlns:a16="http://schemas.microsoft.com/office/drawing/2014/main" id="{C72DCC80-0FE2-47D5-1AF0-7DE47CBFB02D}"/>
              </a:ext>
            </a:extLst>
          </p:cNvPr>
          <p:cNvPicPr>
            <a:picLocks noChangeAspect="1"/>
          </p:cNvPicPr>
          <p:nvPr/>
        </p:nvPicPr>
        <p:blipFill>
          <a:blip r:embed="rId2"/>
          <a:stretch>
            <a:fillRect/>
          </a:stretch>
        </p:blipFill>
        <p:spPr>
          <a:xfrm>
            <a:off x="1242875" y="1280975"/>
            <a:ext cx="8526393" cy="1725580"/>
          </a:xfrm>
          <a:prstGeom prst="rect">
            <a:avLst/>
          </a:prstGeom>
        </p:spPr>
      </p:pic>
      <p:pic>
        <p:nvPicPr>
          <p:cNvPr id="12" name="Εικόνα 11">
            <a:extLst>
              <a:ext uri="{FF2B5EF4-FFF2-40B4-BE49-F238E27FC236}">
                <a16:creationId xmlns:a16="http://schemas.microsoft.com/office/drawing/2014/main" id="{84E96797-34BD-542D-3D6D-061A3CFA2FCE}"/>
              </a:ext>
            </a:extLst>
          </p:cNvPr>
          <p:cNvPicPr>
            <a:picLocks noChangeAspect="1"/>
          </p:cNvPicPr>
          <p:nvPr/>
        </p:nvPicPr>
        <p:blipFill>
          <a:blip r:embed="rId3"/>
          <a:stretch>
            <a:fillRect/>
          </a:stretch>
        </p:blipFill>
        <p:spPr>
          <a:xfrm>
            <a:off x="2649575" y="3217935"/>
            <a:ext cx="5502000" cy="2994021"/>
          </a:xfrm>
          <a:prstGeom prst="rect">
            <a:avLst/>
          </a:prstGeom>
        </p:spPr>
      </p:pic>
    </p:spTree>
    <p:extLst>
      <p:ext uri="{BB962C8B-B14F-4D97-AF65-F5344CB8AC3E}">
        <p14:creationId xmlns:p14="http://schemas.microsoft.com/office/powerpoint/2010/main" val="22493766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60CBB7A4-A5AC-6040-FDF9-32EEC18C2D8D}"/>
              </a:ext>
            </a:extLst>
          </p:cNvPr>
          <p:cNvSpPr>
            <a:spLocks noGrp="1"/>
          </p:cNvSpPr>
          <p:nvPr>
            <p:ph type="dt" sz="half" idx="10"/>
          </p:nvPr>
        </p:nvSpPr>
        <p:spPr/>
        <p:txBody>
          <a:bodyPr/>
          <a:lstStyle/>
          <a:p>
            <a:fld id="{9919D905-D926-4C7C-8880-7B55EA2B77E6}" type="datetime1">
              <a:rPr lang="el-GR" smtClean="0"/>
              <a:t>29/7/2023</a:t>
            </a:fld>
            <a:endParaRPr lang="en-US"/>
          </a:p>
        </p:txBody>
      </p:sp>
      <p:sp>
        <p:nvSpPr>
          <p:cNvPr id="8" name="TextBox 7">
            <a:extLst>
              <a:ext uri="{FF2B5EF4-FFF2-40B4-BE49-F238E27FC236}">
                <a16:creationId xmlns:a16="http://schemas.microsoft.com/office/drawing/2014/main" id="{6DDAB9C5-9C2A-7785-EBA2-BA8E615FB5C4}"/>
              </a:ext>
            </a:extLst>
          </p:cNvPr>
          <p:cNvSpPr txBox="1"/>
          <p:nvPr/>
        </p:nvSpPr>
        <p:spPr>
          <a:xfrm>
            <a:off x="3195796" y="582710"/>
            <a:ext cx="6096000" cy="461665"/>
          </a:xfrm>
          <a:prstGeom prst="rect">
            <a:avLst/>
          </a:prstGeom>
          <a:noFill/>
        </p:spPr>
        <p:txBody>
          <a:bodyPr wrap="square">
            <a:spAutoFit/>
          </a:bodyPr>
          <a:lstStyle/>
          <a:p>
            <a:pPr algn="ctr"/>
            <a:r>
              <a:rPr lang="el-GR" sz="2400" b="1" i="0" u="none" strike="noStrike" baseline="0" dirty="0">
                <a:solidFill>
                  <a:srgbClr val="002060"/>
                </a:solidFill>
                <a:latin typeface="Times New Roman" panose="02020603050405020304" pitchFamily="18" charset="0"/>
              </a:rPr>
              <a:t>Χιτοζάνη</a:t>
            </a:r>
            <a:endParaRPr lang="el-GR" sz="3600" dirty="0">
              <a:solidFill>
                <a:srgbClr val="002060"/>
              </a:solidFill>
            </a:endParaRPr>
          </a:p>
        </p:txBody>
      </p:sp>
      <p:graphicFrame>
        <p:nvGraphicFramePr>
          <p:cNvPr id="3" name="Διάγραμμα 2">
            <a:extLst>
              <a:ext uri="{FF2B5EF4-FFF2-40B4-BE49-F238E27FC236}">
                <a16:creationId xmlns:a16="http://schemas.microsoft.com/office/drawing/2014/main" id="{C94969E7-0C9B-69AE-5DB6-46D32446EB82}"/>
              </a:ext>
            </a:extLst>
          </p:cNvPr>
          <p:cNvGraphicFramePr/>
          <p:nvPr/>
        </p:nvGraphicFramePr>
        <p:xfrm>
          <a:off x="439040" y="1165087"/>
          <a:ext cx="6096000" cy="48013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a:extLst>
              <a:ext uri="{FF2B5EF4-FFF2-40B4-BE49-F238E27FC236}">
                <a16:creationId xmlns:a16="http://schemas.microsoft.com/office/drawing/2014/main" id="{B5F955C0-2168-38DC-00E2-9CC18AA4D0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9293" y="1880558"/>
            <a:ext cx="4905006" cy="35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92145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B781A072-F0CD-6B23-A45C-BE616970A5E4}"/>
              </a:ext>
            </a:extLst>
          </p:cNvPr>
          <p:cNvSpPr>
            <a:spLocks noGrp="1"/>
          </p:cNvSpPr>
          <p:nvPr>
            <p:ph type="dt" sz="half" idx="10"/>
          </p:nvPr>
        </p:nvSpPr>
        <p:spPr>
          <a:xfrm>
            <a:off x="7143750" y="5959655"/>
            <a:ext cx="2893045" cy="365760"/>
          </a:xfrm>
        </p:spPr>
        <p:txBody>
          <a:bodyPr/>
          <a:lstStyle/>
          <a:p>
            <a:fld id="{9919D905-D926-4C7C-8880-7B55EA2B77E6}" type="datetime1">
              <a:rPr lang="el-GR" smtClean="0"/>
              <a:t>29/7/2023</a:t>
            </a:fld>
            <a:endParaRPr lang="en-US"/>
          </a:p>
        </p:txBody>
      </p:sp>
      <p:graphicFrame>
        <p:nvGraphicFramePr>
          <p:cNvPr id="3" name="Διάγραμμα 2">
            <a:extLst>
              <a:ext uri="{FF2B5EF4-FFF2-40B4-BE49-F238E27FC236}">
                <a16:creationId xmlns:a16="http://schemas.microsoft.com/office/drawing/2014/main" id="{BAA4B04B-4E1E-1380-168F-B2552C39C458}"/>
              </a:ext>
            </a:extLst>
          </p:cNvPr>
          <p:cNvGraphicFramePr/>
          <p:nvPr/>
        </p:nvGraphicFramePr>
        <p:xfrm>
          <a:off x="504475" y="1305340"/>
          <a:ext cx="6503545" cy="44398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54B74C1C-80A6-07E9-B427-CCD12FF639FC}"/>
              </a:ext>
            </a:extLst>
          </p:cNvPr>
          <p:cNvSpPr txBox="1"/>
          <p:nvPr/>
        </p:nvSpPr>
        <p:spPr>
          <a:xfrm>
            <a:off x="3048000" y="394262"/>
            <a:ext cx="6096000" cy="523220"/>
          </a:xfrm>
          <a:prstGeom prst="rect">
            <a:avLst/>
          </a:prstGeom>
          <a:noFill/>
        </p:spPr>
        <p:txBody>
          <a:bodyPr wrap="square">
            <a:spAutoFit/>
          </a:bodyPr>
          <a:lstStyle/>
          <a:p>
            <a:pPr algn="ctr"/>
            <a:r>
              <a:rPr lang="el-GR" sz="2800" b="1" i="0" u="none" strike="noStrike" baseline="0" dirty="0">
                <a:solidFill>
                  <a:srgbClr val="002060"/>
                </a:solidFill>
                <a:latin typeface="Times New Roman" panose="02020603050405020304" pitchFamily="18" charset="0"/>
              </a:rPr>
              <a:t>Χιτοζάνη</a:t>
            </a:r>
            <a:endParaRPr lang="el-GR" sz="4000" dirty="0">
              <a:solidFill>
                <a:srgbClr val="002060"/>
              </a:solidFill>
            </a:endParaRPr>
          </a:p>
        </p:txBody>
      </p:sp>
      <p:pic>
        <p:nvPicPr>
          <p:cNvPr id="9" name="Εικόνα 8">
            <a:extLst>
              <a:ext uri="{FF2B5EF4-FFF2-40B4-BE49-F238E27FC236}">
                <a16:creationId xmlns:a16="http://schemas.microsoft.com/office/drawing/2014/main" id="{4FD0874C-3774-8083-7955-036966F13F63}"/>
              </a:ext>
            </a:extLst>
          </p:cNvPr>
          <p:cNvPicPr>
            <a:picLocks noChangeAspect="1"/>
          </p:cNvPicPr>
          <p:nvPr/>
        </p:nvPicPr>
        <p:blipFill>
          <a:blip r:embed="rId7"/>
          <a:stretch>
            <a:fillRect/>
          </a:stretch>
        </p:blipFill>
        <p:spPr>
          <a:xfrm>
            <a:off x="7143750" y="3599746"/>
            <a:ext cx="4543774" cy="1717920"/>
          </a:xfrm>
          <a:prstGeom prst="rect">
            <a:avLst/>
          </a:prstGeom>
        </p:spPr>
      </p:pic>
      <p:pic>
        <p:nvPicPr>
          <p:cNvPr id="10" name="Εικόνα 9">
            <a:extLst>
              <a:ext uri="{FF2B5EF4-FFF2-40B4-BE49-F238E27FC236}">
                <a16:creationId xmlns:a16="http://schemas.microsoft.com/office/drawing/2014/main" id="{3B02CAF1-4FA8-595E-A459-522391B9A14B}"/>
              </a:ext>
            </a:extLst>
          </p:cNvPr>
          <p:cNvPicPr>
            <a:picLocks noChangeAspect="1"/>
          </p:cNvPicPr>
          <p:nvPr/>
        </p:nvPicPr>
        <p:blipFill>
          <a:blip r:embed="rId8"/>
          <a:stretch>
            <a:fillRect/>
          </a:stretch>
        </p:blipFill>
        <p:spPr>
          <a:xfrm>
            <a:off x="7256794" y="1472163"/>
            <a:ext cx="4352969" cy="1302714"/>
          </a:xfrm>
          <a:prstGeom prst="rect">
            <a:avLst/>
          </a:prstGeom>
        </p:spPr>
      </p:pic>
    </p:spTree>
    <p:extLst>
      <p:ext uri="{BB962C8B-B14F-4D97-AF65-F5344CB8AC3E}">
        <p14:creationId xmlns:p14="http://schemas.microsoft.com/office/powerpoint/2010/main" val="1581317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482C73-E0E9-F3A0-4D73-582ED7ED23AA}"/>
              </a:ext>
            </a:extLst>
          </p:cNvPr>
          <p:cNvSpPr>
            <a:spLocks noGrp="1"/>
          </p:cNvSpPr>
          <p:nvPr>
            <p:ph type="title"/>
          </p:nvPr>
        </p:nvSpPr>
        <p:spPr>
          <a:xfrm>
            <a:off x="1097280" y="286603"/>
            <a:ext cx="10058400" cy="1450757"/>
          </a:xfrm>
        </p:spPr>
        <p:txBody>
          <a:bodyPr vert="horz" lIns="91440" tIns="45720" rIns="91440" bIns="45720" rtlCol="0" anchor="b">
            <a:normAutofit fontScale="90000"/>
          </a:bodyPr>
          <a:lstStyle/>
          <a:p>
            <a:r>
              <a:rPr lang="el-GR" sz="4300" dirty="0"/>
              <a:t>ΣΥΣΤΗΜΑΤΑ ΙΧΘΥΟΚΑΛΛΙΕΡΓΕΙΑΣ-</a:t>
            </a:r>
            <a:r>
              <a:rPr lang="el-GR" sz="4400" dirty="0">
                <a:solidFill>
                  <a:schemeClr val="tx1">
                    <a:lumMod val="75000"/>
                    <a:lumOff val="25000"/>
                  </a:schemeClr>
                </a:solidFill>
              </a:rPr>
              <a:t>ΠΥΡΓΟΙ ΑΝΤΙΑΡΠΑΚΤΙΚΩΝ ΔΙΧΤΥΩΝ</a:t>
            </a:r>
            <a:r>
              <a:rPr lang="el-GR" sz="4400" baseline="30000" dirty="0">
                <a:solidFill>
                  <a:schemeClr val="tx1">
                    <a:lumMod val="75000"/>
                    <a:lumOff val="25000"/>
                  </a:schemeClr>
                </a:solidFill>
              </a:rPr>
              <a:t>1</a:t>
            </a:r>
            <a:endParaRPr lang="el-GR" sz="4300" dirty="0"/>
          </a:p>
        </p:txBody>
      </p:sp>
      <p:sp>
        <p:nvSpPr>
          <p:cNvPr id="9" name="TextBox 8">
            <a:extLst>
              <a:ext uri="{FF2B5EF4-FFF2-40B4-BE49-F238E27FC236}">
                <a16:creationId xmlns:a16="http://schemas.microsoft.com/office/drawing/2014/main" id="{C0E1A1F5-3D88-E625-4030-D00AA78F02EF}"/>
              </a:ext>
            </a:extLst>
          </p:cNvPr>
          <p:cNvSpPr txBox="1"/>
          <p:nvPr/>
        </p:nvSpPr>
        <p:spPr>
          <a:xfrm>
            <a:off x="1097280" y="2120900"/>
            <a:ext cx="4639736" cy="3748193"/>
          </a:xfrm>
          <a:prstGeom prst="rect">
            <a:avLst/>
          </a:prstGeom>
        </p:spPr>
        <p:txBody>
          <a:bodyPr vert="horz" lIns="0" tIns="45720" rIns="0" bIns="45720" rtlCol="0">
            <a:normAutofit lnSpcReduction="10000"/>
          </a:bodyPr>
          <a:lstStyle/>
          <a:p>
            <a:pPr>
              <a:lnSpc>
                <a:spcPct val="90000"/>
              </a:lnSpc>
              <a:spcAft>
                <a:spcPts val="600"/>
              </a:spcAft>
              <a:buFont typeface="Calibri" panose="020F0502020204030204" pitchFamily="34" charset="0"/>
            </a:pPr>
            <a:r>
              <a:rPr lang="el-GR" sz="1900" b="1" u="sng" dirty="0">
                <a:solidFill>
                  <a:schemeClr val="tx1">
                    <a:lumMod val="75000"/>
                    <a:lumOff val="25000"/>
                  </a:schemeClr>
                </a:solidFill>
              </a:rPr>
              <a:t>ΠΥΡΓΟΙ ΑΝΤΙΑΡΠΑΚΤΙΚΩΝ ΔΙΧΤΥΩΝ</a:t>
            </a:r>
          </a:p>
          <a:p>
            <a:pPr>
              <a:lnSpc>
                <a:spcPct val="90000"/>
              </a:lnSpc>
              <a:spcAft>
                <a:spcPts val="600"/>
              </a:spcAft>
              <a:buFont typeface="Calibri" panose="020F0502020204030204" pitchFamily="34" charset="0"/>
            </a:pPr>
            <a:endParaRPr lang="el-GR" sz="1900" b="1" u="sng" dirty="0">
              <a:solidFill>
                <a:schemeClr val="tx1">
                  <a:lumMod val="75000"/>
                  <a:lumOff val="25000"/>
                </a:schemeClr>
              </a:solidFill>
            </a:endParaRPr>
          </a:p>
          <a:p>
            <a:pPr>
              <a:lnSpc>
                <a:spcPct val="90000"/>
              </a:lnSpc>
              <a:spcAft>
                <a:spcPts val="600"/>
              </a:spcAft>
              <a:buFont typeface="Calibri" panose="020F0502020204030204" pitchFamily="34" charset="0"/>
            </a:pPr>
            <a:r>
              <a:rPr lang="el-GR" sz="1900" dirty="0">
                <a:solidFill>
                  <a:schemeClr val="tx1">
                    <a:lumMod val="75000"/>
                    <a:lumOff val="25000"/>
                  </a:schemeClr>
                </a:solidFill>
              </a:rPr>
              <a:t>Κατασκευάζονται από διάφορους τύπους συστημάτων στήριξης διχτυών με σκοπό την προστασία του ιχθυοπληθυσμού από επιθέσεις αρπακτικών. Η ίδια κατασκευή μπορεί να χρησιμοποιηθεί και για την στήριξη διχτύων σκίασης του </a:t>
            </a:r>
            <a:r>
              <a:rPr lang="el-GR" sz="1900" dirty="0" err="1">
                <a:solidFill>
                  <a:schemeClr val="tx1">
                    <a:lumMod val="75000"/>
                    <a:lumOff val="25000"/>
                  </a:schemeClr>
                </a:solidFill>
              </a:rPr>
              <a:t>ιχθυοκλωβού</a:t>
            </a:r>
            <a:r>
              <a:rPr lang="el-GR" sz="1900" dirty="0">
                <a:solidFill>
                  <a:schemeClr val="tx1">
                    <a:lumMod val="75000"/>
                    <a:lumOff val="25000"/>
                  </a:schemeClr>
                </a:solidFill>
              </a:rPr>
              <a:t>.</a:t>
            </a:r>
          </a:p>
          <a:p>
            <a:pPr>
              <a:lnSpc>
                <a:spcPct val="90000"/>
              </a:lnSpc>
              <a:spcAft>
                <a:spcPts val="600"/>
              </a:spcAft>
              <a:buFont typeface="Calibri" panose="020F0502020204030204" pitchFamily="34" charset="0"/>
            </a:pPr>
            <a:endParaRPr lang="el-GR" sz="1900" dirty="0">
              <a:solidFill>
                <a:schemeClr val="tx1">
                  <a:lumMod val="75000"/>
                  <a:lumOff val="25000"/>
                </a:schemeClr>
              </a:solidFill>
            </a:endParaRPr>
          </a:p>
          <a:p>
            <a:pPr>
              <a:lnSpc>
                <a:spcPct val="90000"/>
              </a:lnSpc>
              <a:spcAft>
                <a:spcPts val="600"/>
              </a:spcAft>
              <a:buFont typeface="Calibri" panose="020F0502020204030204" pitchFamily="34" charset="0"/>
            </a:pPr>
            <a:r>
              <a:rPr lang="el-GR" sz="1900" dirty="0">
                <a:solidFill>
                  <a:schemeClr val="tx1">
                    <a:lumMod val="75000"/>
                    <a:lumOff val="25000"/>
                  </a:schemeClr>
                </a:solidFill>
              </a:rPr>
              <a:t>Αποτελούνται εξ ολοκλήρου από σωλήνες πολυαιθυλενίου HDPE (ΡΕ100) και διατίθεται σε διάφορα μεγέθη, ανάλογα με τις ανάγκες του πελάτη και τις διαστάσεις του </a:t>
            </a:r>
            <a:r>
              <a:rPr lang="el-GR" sz="1900" dirty="0" err="1">
                <a:solidFill>
                  <a:schemeClr val="tx1">
                    <a:lumMod val="75000"/>
                    <a:lumOff val="25000"/>
                  </a:schemeClr>
                </a:solidFill>
              </a:rPr>
              <a:t>ιχθυοκλωβού</a:t>
            </a:r>
            <a:r>
              <a:rPr lang="el-GR" sz="1900" dirty="0">
                <a:solidFill>
                  <a:schemeClr val="tx1">
                    <a:lumMod val="75000"/>
                    <a:lumOff val="25000"/>
                  </a:schemeClr>
                </a:solidFill>
              </a:rPr>
              <a:t>.</a:t>
            </a:r>
          </a:p>
        </p:txBody>
      </p:sp>
      <p:sp>
        <p:nvSpPr>
          <p:cNvPr id="4" name="Θέση ημερομηνίας 3">
            <a:extLst>
              <a:ext uri="{FF2B5EF4-FFF2-40B4-BE49-F238E27FC236}">
                <a16:creationId xmlns:a16="http://schemas.microsoft.com/office/drawing/2014/main" id="{BFE9C900-F24A-66F2-BA34-2E7C5B60450E}"/>
              </a:ext>
            </a:extLst>
          </p:cNvPr>
          <p:cNvSpPr>
            <a:spLocks noGrp="1"/>
          </p:cNvSpPr>
          <p:nvPr>
            <p:ph type="dt" sz="half" idx="10"/>
          </p:nvPr>
        </p:nvSpPr>
        <p:spPr>
          <a:xfrm>
            <a:off x="8218426" y="6446838"/>
            <a:ext cx="2584850" cy="365125"/>
          </a:xfrm>
        </p:spPr>
        <p:txBody>
          <a:bodyPr vert="horz" lIns="91440" tIns="45720" rIns="91440" bIns="45720" rtlCol="0" anchor="ctr">
            <a:normAutofit/>
          </a:bodyPr>
          <a:lstStyle/>
          <a:p>
            <a:pPr>
              <a:spcAft>
                <a:spcPts val="600"/>
              </a:spcAft>
            </a:pPr>
            <a:fld id="{2D245FF9-7D03-49CA-B48F-5C3E6E4538BB}" type="datetime1">
              <a:rPr lang="el-GR" smtClean="0"/>
              <a:pPr>
                <a:spcAft>
                  <a:spcPts val="600"/>
                </a:spcAft>
              </a:pPr>
              <a:t>29/7/2023</a:t>
            </a:fld>
            <a:endParaRPr lang="en-US"/>
          </a:p>
        </p:txBody>
      </p:sp>
      <p:pic>
        <p:nvPicPr>
          <p:cNvPr id="3" name="Εικόνα 2">
            <a:extLst>
              <a:ext uri="{FF2B5EF4-FFF2-40B4-BE49-F238E27FC236}">
                <a16:creationId xmlns:a16="http://schemas.microsoft.com/office/drawing/2014/main" id="{141C346A-8AEC-C2C6-BE1B-D6D4EC5CF97B}"/>
              </a:ext>
            </a:extLst>
          </p:cNvPr>
          <p:cNvPicPr>
            <a:picLocks noChangeAspect="1"/>
          </p:cNvPicPr>
          <p:nvPr/>
        </p:nvPicPr>
        <p:blipFill>
          <a:blip r:embed="rId2"/>
          <a:stretch>
            <a:fillRect/>
          </a:stretch>
        </p:blipFill>
        <p:spPr>
          <a:xfrm>
            <a:off x="6809076" y="2404321"/>
            <a:ext cx="3838575" cy="3181350"/>
          </a:xfrm>
          <a:prstGeom prst="rect">
            <a:avLst/>
          </a:prstGeom>
        </p:spPr>
      </p:pic>
    </p:spTree>
    <p:extLst>
      <p:ext uri="{BB962C8B-B14F-4D97-AF65-F5344CB8AC3E}">
        <p14:creationId xmlns:p14="http://schemas.microsoft.com/office/powerpoint/2010/main" val="15858304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echanical and barrier properties of chitosan combined with other  components as food packaging film | SpringerLink">
            <a:extLst>
              <a:ext uri="{FF2B5EF4-FFF2-40B4-BE49-F238E27FC236}">
                <a16:creationId xmlns:a16="http://schemas.microsoft.com/office/drawing/2014/main" id="{565F93CA-2FEC-0598-662A-C3DDF320308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86209" y="205136"/>
            <a:ext cx="6648091" cy="4088575"/>
          </a:xfrm>
          <a:prstGeom prst="rect">
            <a:avLst/>
          </a:prstGeom>
          <a:solidFill>
            <a:srgbClr val="FFFFFF"/>
          </a:solidFill>
          <a:ln>
            <a:noFill/>
          </a:ln>
        </p:spPr>
      </p:pic>
      <p:sp>
        <p:nvSpPr>
          <p:cNvPr id="2" name="Θέση ημερομηνίας 1">
            <a:extLst>
              <a:ext uri="{FF2B5EF4-FFF2-40B4-BE49-F238E27FC236}">
                <a16:creationId xmlns:a16="http://schemas.microsoft.com/office/drawing/2014/main" id="{7557CAE3-20FC-3565-13BF-332F821CAB70}"/>
              </a:ext>
            </a:extLst>
          </p:cNvPr>
          <p:cNvSpPr>
            <a:spLocks noGrp="1"/>
          </p:cNvSpPr>
          <p:nvPr>
            <p:ph type="dt" sz="half" idx="10"/>
          </p:nvPr>
        </p:nvSpPr>
        <p:spPr>
          <a:xfrm>
            <a:off x="5662337" y="6035040"/>
            <a:ext cx="2071963" cy="365760"/>
          </a:xfrm>
        </p:spPr>
        <p:txBody>
          <a:bodyPr anchor="b">
            <a:normAutofit/>
          </a:bodyPr>
          <a:lstStyle/>
          <a:p>
            <a:pPr>
              <a:spcAft>
                <a:spcPts val="600"/>
              </a:spcAft>
            </a:pPr>
            <a:fld id="{9919D905-D926-4C7C-8880-7B55EA2B77E6}" type="datetime1">
              <a:rPr lang="el-GR" smtClean="0"/>
              <a:pPr>
                <a:spcAft>
                  <a:spcPts val="600"/>
                </a:spcAft>
              </a:pPr>
              <a:t>29/7/2023</a:t>
            </a:fld>
            <a:endParaRPr lang="en-US"/>
          </a:p>
        </p:txBody>
      </p:sp>
      <p:sp>
        <p:nvSpPr>
          <p:cNvPr id="2057" name="Text Placeholder 4">
            <a:extLst>
              <a:ext uri="{FF2B5EF4-FFF2-40B4-BE49-F238E27FC236}">
                <a16:creationId xmlns:a16="http://schemas.microsoft.com/office/drawing/2014/main" id="{AF3602DE-23D7-FE60-F35A-E4CE268E0AEF}"/>
              </a:ext>
            </a:extLst>
          </p:cNvPr>
          <p:cNvSpPr>
            <a:spLocks noGrp="1"/>
          </p:cNvSpPr>
          <p:nvPr>
            <p:ph type="body" sz="half" idx="2"/>
          </p:nvPr>
        </p:nvSpPr>
        <p:spPr>
          <a:xfrm>
            <a:off x="8477250" y="2386584"/>
            <a:ext cx="3144774" cy="3511296"/>
          </a:xfrm>
        </p:spPr>
        <p:txBody>
          <a:bodyPr/>
          <a:lstStyle/>
          <a:p>
            <a:r>
              <a:rPr lang="el-GR" dirty="0"/>
              <a:t>Οι μεμβράνες χιτοζάνης παρασκευάζονται με χύτευση όξινων υδατικών διαλυμάτων</a:t>
            </a:r>
            <a:endParaRPr lang="en-US" dirty="0"/>
          </a:p>
        </p:txBody>
      </p:sp>
      <p:sp>
        <p:nvSpPr>
          <p:cNvPr id="3" name="Title 3">
            <a:extLst>
              <a:ext uri="{FF2B5EF4-FFF2-40B4-BE49-F238E27FC236}">
                <a16:creationId xmlns:a16="http://schemas.microsoft.com/office/drawing/2014/main" id="{0F388C3C-A568-5E42-533A-44E5140EEA31}"/>
              </a:ext>
            </a:extLst>
          </p:cNvPr>
          <p:cNvSpPr txBox="1">
            <a:spLocks/>
          </p:cNvSpPr>
          <p:nvPr/>
        </p:nvSpPr>
        <p:spPr>
          <a:xfrm>
            <a:off x="992038" y="4921196"/>
            <a:ext cx="9842739" cy="1645920"/>
          </a:xfrm>
          <a:prstGeom prst="rect">
            <a:avLst/>
          </a:prstGeom>
        </p:spPr>
        <p:txBody>
          <a:bodyPr vert="horz" lIns="91440" tIns="0" rIns="91440" bIns="0" rtlCol="0" anchor="b">
            <a:noAutofit/>
          </a:bodyPr>
          <a:lstStyle>
            <a:lvl1pPr algn="l" defTabSz="914400" rtl="0" eaLnBrk="1" latinLnBrk="0" hangingPunct="1">
              <a:lnSpc>
                <a:spcPct val="90000"/>
              </a:lnSpc>
              <a:spcBef>
                <a:spcPct val="0"/>
              </a:spcBef>
              <a:buNone/>
              <a:defRPr sz="3100" b="0" i="0" kern="1200" spc="-50" baseline="0">
                <a:solidFill>
                  <a:srgbClr val="FFFFFF"/>
                </a:solidFill>
                <a:latin typeface="+mj-lt"/>
                <a:ea typeface="+mj-ea"/>
                <a:cs typeface="+mj-cs"/>
              </a:defRPr>
            </a:lvl1pPr>
          </a:lstStyle>
          <a:p>
            <a:r>
              <a:rPr lang="el-GR" b="1" dirty="0">
                <a:solidFill>
                  <a:schemeClr val="bg1"/>
                </a:solidFill>
              </a:rPr>
              <a:t>Οι μεμβράνες χιτοζάνης παρασκευάζονται με χύτευση όξινων υδατικών διαλυμάτων</a:t>
            </a:r>
          </a:p>
          <a:p>
            <a:endParaRPr lang="en-US" b="1" dirty="0">
              <a:solidFill>
                <a:schemeClr val="bg1"/>
              </a:solidFill>
            </a:endParaRPr>
          </a:p>
        </p:txBody>
      </p:sp>
      <p:sp>
        <p:nvSpPr>
          <p:cNvPr id="5" name="Τίτλος 4">
            <a:extLst>
              <a:ext uri="{FF2B5EF4-FFF2-40B4-BE49-F238E27FC236}">
                <a16:creationId xmlns:a16="http://schemas.microsoft.com/office/drawing/2014/main" id="{D72BFBAA-F633-E004-8547-5B5CCA417196}"/>
              </a:ext>
            </a:extLst>
          </p:cNvPr>
          <p:cNvSpPr>
            <a:spLocks noGrp="1"/>
          </p:cNvSpPr>
          <p:nvPr>
            <p:ph type="title"/>
          </p:nvPr>
        </p:nvSpPr>
        <p:spPr/>
        <p:txBody>
          <a:bodyPr/>
          <a:lstStyle/>
          <a:p>
            <a:endParaRPr lang="el-GR"/>
          </a:p>
        </p:txBody>
      </p:sp>
    </p:spTree>
    <p:extLst>
      <p:ext uri="{BB962C8B-B14F-4D97-AF65-F5344CB8AC3E}">
        <p14:creationId xmlns:p14="http://schemas.microsoft.com/office/powerpoint/2010/main" val="41969778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Θέση περιεχομένου 6">
            <a:extLst>
              <a:ext uri="{FF2B5EF4-FFF2-40B4-BE49-F238E27FC236}">
                <a16:creationId xmlns:a16="http://schemas.microsoft.com/office/drawing/2014/main" id="{E9E2CB55-6735-80AE-FA2E-56B00BC00F51}"/>
              </a:ext>
            </a:extLst>
          </p:cNvPr>
          <p:cNvPicPr>
            <a:picLocks noGrp="1" noChangeAspect="1"/>
          </p:cNvPicPr>
          <p:nvPr>
            <p:ph idx="1"/>
          </p:nvPr>
        </p:nvPicPr>
        <p:blipFill>
          <a:blip r:embed="rId2"/>
          <a:stretch>
            <a:fillRect/>
          </a:stretch>
        </p:blipFill>
        <p:spPr>
          <a:xfrm>
            <a:off x="5921982" y="546100"/>
            <a:ext cx="6060109" cy="5590694"/>
          </a:xfrm>
          <a:prstGeom prst="rect">
            <a:avLst/>
          </a:prstGeom>
        </p:spPr>
      </p:pic>
      <p:sp>
        <p:nvSpPr>
          <p:cNvPr id="4" name="Θέση ημερομηνίας 3">
            <a:extLst>
              <a:ext uri="{FF2B5EF4-FFF2-40B4-BE49-F238E27FC236}">
                <a16:creationId xmlns:a16="http://schemas.microsoft.com/office/drawing/2014/main" id="{11C5BB93-E79C-F346-73DA-2900387B5585}"/>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9" name="TextBox 8">
            <a:extLst>
              <a:ext uri="{FF2B5EF4-FFF2-40B4-BE49-F238E27FC236}">
                <a16:creationId xmlns:a16="http://schemas.microsoft.com/office/drawing/2014/main" id="{0301E6A3-8C57-AF2C-AE1C-51D339DB850A}"/>
              </a:ext>
            </a:extLst>
          </p:cNvPr>
          <p:cNvSpPr txBox="1"/>
          <p:nvPr/>
        </p:nvSpPr>
        <p:spPr>
          <a:xfrm>
            <a:off x="37821" y="721206"/>
            <a:ext cx="6690784" cy="2277547"/>
          </a:xfrm>
          <a:prstGeom prst="rect">
            <a:avLst/>
          </a:prstGeom>
          <a:noFill/>
        </p:spPr>
        <p:txBody>
          <a:bodyPr wrap="square">
            <a:spAutoFit/>
          </a:bodyPr>
          <a:lstStyle/>
          <a:p>
            <a:pPr marL="0" marR="0" algn="just">
              <a:spcBef>
                <a:spcPts val="0"/>
              </a:spcBef>
              <a:spcAft>
                <a:spcPts val="1200"/>
              </a:spcAft>
            </a:pPr>
            <a:r>
              <a:rPr lang="en-US" sz="2400" b="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Thymol@Natural</a:t>
            </a:r>
            <a:r>
              <a:rPr lang="en-US" sz="24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Zeolite nanohybrids for Chitosan/Poly-vinyl-alcohol based hydrogels applied as active pads for strawberries preservation.</a:t>
            </a:r>
            <a:endParaRPr lang="el-GR" sz="24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r>
              <a:rPr lang="en-US" sz="11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Constantinos E. Salmas</a:t>
            </a:r>
            <a:r>
              <a:rPr lang="en-US" sz="1100" b="1"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a:t>
            </a:r>
            <a:r>
              <a:rPr lang="en-US" sz="11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100" b="1"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1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Eleni Kollia</a:t>
            </a:r>
            <a:r>
              <a:rPr lang="en-US" sz="1100" b="1"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sz="11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100" b="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Learda</a:t>
            </a:r>
            <a:r>
              <a:rPr lang="en-US" sz="11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Avdylaj</a:t>
            </a:r>
            <a:r>
              <a:rPr lang="en-US" sz="1100" b="1"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sz="11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Anna Kopsacheili</a:t>
            </a:r>
            <a:r>
              <a:rPr lang="en-US" sz="1100" b="1"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sz="11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Konstantinos Zaharioudakis</a:t>
            </a:r>
            <a:r>
              <a:rPr lang="en-US" sz="1100" b="1"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a:t>
            </a:r>
            <a:r>
              <a:rPr lang="en-US" sz="11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Stavros Georgopoulos</a:t>
            </a:r>
            <a:r>
              <a:rPr lang="en-US" sz="1100" b="1"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a:t>
            </a:r>
            <a:r>
              <a:rPr lang="en-US" sz="11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100" b="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Areti</a:t>
            </a:r>
            <a:r>
              <a:rPr lang="en-US" sz="11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Leontiou</a:t>
            </a:r>
            <a:r>
              <a:rPr lang="en-US" sz="1100" b="1"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a:t>
            </a:r>
            <a:r>
              <a:rPr lang="en-US" sz="11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Katerina Katerinopoulou</a:t>
            </a:r>
            <a:r>
              <a:rPr lang="en-US" sz="1100" b="1"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a:t>
            </a:r>
            <a:r>
              <a:rPr lang="en-US" sz="11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George Kehayias</a:t>
            </a:r>
            <a:r>
              <a:rPr lang="en-US" sz="1100" b="1"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a:t>
            </a:r>
            <a:r>
              <a:rPr lang="en-US" sz="11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Charalampos Proestos</a:t>
            </a:r>
            <a:r>
              <a:rPr lang="el-GR" sz="11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1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100" b="1" u="sng"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and </a:t>
            </a:r>
            <a:r>
              <a:rPr lang="en-US" sz="1100" b="1" u="sng"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Aris E. Giannakas</a:t>
            </a:r>
            <a:r>
              <a:rPr lang="en-US" sz="1100" b="1" u="sng"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a:t>
            </a:r>
            <a:endParaRPr lang="el-GR" sz="1100" u="sng" dirty="0"/>
          </a:p>
        </p:txBody>
      </p:sp>
      <p:pic>
        <p:nvPicPr>
          <p:cNvPr id="10" name="Εικόνα 9">
            <a:extLst>
              <a:ext uri="{FF2B5EF4-FFF2-40B4-BE49-F238E27FC236}">
                <a16:creationId xmlns:a16="http://schemas.microsoft.com/office/drawing/2014/main" id="{FEA2E16F-89C3-DBDD-7F02-152E39CC87AF}"/>
              </a:ext>
            </a:extLst>
          </p:cNvPr>
          <p:cNvPicPr>
            <a:picLocks noChangeAspect="1"/>
          </p:cNvPicPr>
          <p:nvPr/>
        </p:nvPicPr>
        <p:blipFill>
          <a:blip r:embed="rId3"/>
          <a:stretch>
            <a:fillRect/>
          </a:stretch>
        </p:blipFill>
        <p:spPr>
          <a:xfrm>
            <a:off x="1172542" y="3130996"/>
            <a:ext cx="3066554" cy="3243353"/>
          </a:xfrm>
          <a:prstGeom prst="rect">
            <a:avLst/>
          </a:prstGeom>
        </p:spPr>
      </p:pic>
      <p:pic>
        <p:nvPicPr>
          <p:cNvPr id="2049" name="Picture 1">
            <a:extLst>
              <a:ext uri="{FF2B5EF4-FFF2-40B4-BE49-F238E27FC236}">
                <a16:creationId xmlns:a16="http://schemas.microsoft.com/office/drawing/2014/main" id="{2582BE0E-5629-5AF2-5DCE-DEEFEF57FA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7463"/>
            <a:ext cx="900113" cy="541338"/>
          </a:xfrm>
          <a:prstGeom prst="rect">
            <a:avLst/>
          </a:prstGeom>
          <a:noFill/>
          <a:extLst>
            <a:ext uri="{909E8E84-426E-40DD-AFC4-6F175D3DCCD1}">
              <a14:hiddenFill xmlns:a14="http://schemas.microsoft.com/office/drawing/2010/main">
                <a:solidFill>
                  <a:srgbClr val="FFFFFF"/>
                </a:solidFill>
              </a14:hiddenFill>
            </a:ext>
          </a:extLst>
        </p:spPr>
      </p:pic>
      <p:pic>
        <p:nvPicPr>
          <p:cNvPr id="2076" name="Εικόνα 28" descr="Εικόνα που περιέχει κοντέινερ, εσωτερικό, πλαστικό, ανοιχτός&#10;&#10;Περιγραφή που δημιουργήθηκε αυτόματα">
            <a:extLst>
              <a:ext uri="{FF2B5EF4-FFF2-40B4-BE49-F238E27FC236}">
                <a16:creationId xmlns:a16="http://schemas.microsoft.com/office/drawing/2014/main" id="{08137F49-E61D-B109-C35C-C06511C0C8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842" t="3281" r="-4359" b="19707"/>
          <a:stretch>
            <a:fillRect/>
          </a:stretch>
        </p:blipFill>
        <p:spPr bwMode="auto">
          <a:xfrm>
            <a:off x="12700" y="-31750"/>
            <a:ext cx="1033463" cy="581025"/>
          </a:xfrm>
          <a:prstGeom prst="rect">
            <a:avLst/>
          </a:prstGeom>
          <a:noFill/>
          <a:extLst>
            <a:ext uri="{909E8E84-426E-40DD-AFC4-6F175D3DCCD1}">
              <a14:hiddenFill xmlns:a14="http://schemas.microsoft.com/office/drawing/2010/main">
                <a:solidFill>
                  <a:srgbClr val="FFFFFF"/>
                </a:solidFill>
              </a14:hiddenFill>
            </a:ext>
          </a:extLst>
        </p:spPr>
      </p:pic>
      <p:pic>
        <p:nvPicPr>
          <p:cNvPr id="2072" name="Εικόνα 30" descr="Εικόνα που περιέχει φράουλα, εσωτερικός χώρος, πλαστικό, φαγητό&#10;&#10;Περιγραφή που δημιουργήθηκε αυτόματα">
            <a:extLst>
              <a:ext uri="{FF2B5EF4-FFF2-40B4-BE49-F238E27FC236}">
                <a16:creationId xmlns:a16="http://schemas.microsoft.com/office/drawing/2014/main" id="{CA8C1B62-4AF9-6976-20D5-70B647DBAF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0525" t="23058" b="5971"/>
          <a:stretch>
            <a:fillRect/>
          </a:stretch>
        </p:blipFill>
        <p:spPr bwMode="auto">
          <a:xfrm>
            <a:off x="25400" y="-107950"/>
            <a:ext cx="996950" cy="577850"/>
          </a:xfrm>
          <a:prstGeom prst="rect">
            <a:avLst/>
          </a:prstGeom>
          <a:noFill/>
          <a:extLst>
            <a:ext uri="{909E8E84-426E-40DD-AFC4-6F175D3DCCD1}">
              <a14:hiddenFill xmlns:a14="http://schemas.microsoft.com/office/drawing/2010/main">
                <a:solidFill>
                  <a:srgbClr val="FFFFFF"/>
                </a:solidFill>
              </a14:hiddenFill>
            </a:ext>
          </a:extLst>
        </p:spPr>
      </p:pic>
      <p:pic>
        <p:nvPicPr>
          <p:cNvPr id="2068" name="Εικόνα 31" descr="Εικόνα που περιέχει πλαστικό, ανοιχτός&#10;&#10;Περιγραφή που δημιουργήθηκε αυτόματα">
            <a:extLst>
              <a:ext uri="{FF2B5EF4-FFF2-40B4-BE49-F238E27FC236}">
                <a16:creationId xmlns:a16="http://schemas.microsoft.com/office/drawing/2014/main" id="{96D099FA-3B7B-F428-FCAC-C29D37D80E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4388" r="7539" b="22829"/>
          <a:stretch>
            <a:fillRect/>
          </a:stretch>
        </p:blipFill>
        <p:spPr bwMode="auto">
          <a:xfrm>
            <a:off x="-7938" y="-3175"/>
            <a:ext cx="990601" cy="582613"/>
          </a:xfrm>
          <a:prstGeom prst="rect">
            <a:avLst/>
          </a:prstGeom>
          <a:noFill/>
          <a:extLst>
            <a:ext uri="{909E8E84-426E-40DD-AFC4-6F175D3DCCD1}">
              <a14:hiddenFill xmlns:a14="http://schemas.microsoft.com/office/drawing/2010/main">
                <a:solidFill>
                  <a:srgbClr val="FFFFFF"/>
                </a:solidFill>
              </a14:hiddenFill>
            </a:ext>
          </a:extLst>
        </p:spPr>
      </p:pic>
      <p:pic>
        <p:nvPicPr>
          <p:cNvPr id="2064" name="Εικόνα 33" descr="Εικόνα που περιέχει υπόθεση, κοντέινερ, πλαστικό, ανοιχτός&#10;&#10;Περιγραφή που δημιουργήθηκε αυτόματα">
            <a:extLst>
              <a:ext uri="{FF2B5EF4-FFF2-40B4-BE49-F238E27FC236}">
                <a16:creationId xmlns:a16="http://schemas.microsoft.com/office/drawing/2014/main" id="{555FA397-3605-4B0D-4BA1-08D6C07920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4897" r="15015" b="13477"/>
          <a:stretch>
            <a:fillRect/>
          </a:stretch>
        </p:blipFill>
        <p:spPr bwMode="auto">
          <a:xfrm>
            <a:off x="-3175" y="-4763"/>
            <a:ext cx="1006475" cy="577851"/>
          </a:xfrm>
          <a:prstGeom prst="rect">
            <a:avLst/>
          </a:prstGeom>
          <a:noFill/>
          <a:extLst>
            <a:ext uri="{909E8E84-426E-40DD-AFC4-6F175D3DCCD1}">
              <a14:hiddenFill xmlns:a14="http://schemas.microsoft.com/office/drawing/2010/main">
                <a:solidFill>
                  <a:srgbClr val="FFFFFF"/>
                </a:solidFill>
              </a14:hiddenFill>
            </a:ext>
          </a:extLst>
        </p:spPr>
      </p:pic>
      <p:pic>
        <p:nvPicPr>
          <p:cNvPr id="2075" name="Εικόνα 5" descr="Εικόνα που περιέχει υπόθεση, συσκευή, άνοιγμα, πλαστικό&#10;&#10;Περιγραφή που δημιουργήθηκε αυτόματα">
            <a:extLst>
              <a:ext uri="{FF2B5EF4-FFF2-40B4-BE49-F238E27FC236}">
                <a16:creationId xmlns:a16="http://schemas.microsoft.com/office/drawing/2014/main" id="{A57AD48B-3EFB-EF0B-7D5F-D3DE02FA0EE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5424" t="8818" r="964" b="9515"/>
          <a:stretch>
            <a:fillRect/>
          </a:stretch>
        </p:blipFill>
        <p:spPr bwMode="auto">
          <a:xfrm>
            <a:off x="-22225" y="-4763"/>
            <a:ext cx="981075" cy="569913"/>
          </a:xfrm>
          <a:prstGeom prst="rect">
            <a:avLst/>
          </a:prstGeom>
          <a:noFill/>
          <a:extLst>
            <a:ext uri="{909E8E84-426E-40DD-AFC4-6F175D3DCCD1}">
              <a14:hiddenFill xmlns:a14="http://schemas.microsoft.com/office/drawing/2010/main">
                <a:solidFill>
                  <a:srgbClr val="FFFFFF"/>
                </a:solidFill>
              </a14:hiddenFill>
            </a:ext>
          </a:extLst>
        </p:spPr>
      </p:pic>
      <p:pic>
        <p:nvPicPr>
          <p:cNvPr id="2071" name="Εικόνα 6" descr="Εικόνα που περιέχει εσωτερικό, κοντέινερ, πλαστικό&#10;&#10;Περιγραφή που δημιουργήθηκε αυτόματα">
            <a:extLst>
              <a:ext uri="{FF2B5EF4-FFF2-40B4-BE49-F238E27FC236}">
                <a16:creationId xmlns:a16="http://schemas.microsoft.com/office/drawing/2014/main" id="{204FD457-A0ED-027D-9158-31BF6E6B179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6112" t="22946" b="-89"/>
          <a:stretch>
            <a:fillRect/>
          </a:stretch>
        </p:blipFill>
        <p:spPr bwMode="auto">
          <a:xfrm>
            <a:off x="-30163" y="-98425"/>
            <a:ext cx="971551" cy="558800"/>
          </a:xfrm>
          <a:prstGeom prst="rect">
            <a:avLst/>
          </a:prstGeom>
          <a:noFill/>
          <a:extLst>
            <a:ext uri="{909E8E84-426E-40DD-AFC4-6F175D3DCCD1}">
              <a14:hiddenFill xmlns:a14="http://schemas.microsoft.com/office/drawing/2010/main">
                <a:solidFill>
                  <a:srgbClr val="FFFFFF"/>
                </a:solidFill>
              </a14:hiddenFill>
            </a:ext>
          </a:extLst>
        </p:spPr>
      </p:pic>
      <p:pic>
        <p:nvPicPr>
          <p:cNvPr id="2067" name="Εικόνα 32" descr="Εικόνα που περιέχει φράουλες, Αλπική φράουλα, Frutti di bosco, Ψευδοκάρπιο&#10;&#10;Περιγραφή που δημιουργήθηκε αυτόματα">
            <a:extLst>
              <a:ext uri="{FF2B5EF4-FFF2-40B4-BE49-F238E27FC236}">
                <a16:creationId xmlns:a16="http://schemas.microsoft.com/office/drawing/2014/main" id="{E7D99CDD-E04E-D3EC-28C0-4E9348777B2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b="6670"/>
          <a:stretch>
            <a:fillRect/>
          </a:stretch>
        </p:blipFill>
        <p:spPr bwMode="auto">
          <a:xfrm>
            <a:off x="-36513" y="-12700"/>
            <a:ext cx="993776" cy="571500"/>
          </a:xfrm>
          <a:prstGeom prst="rect">
            <a:avLst/>
          </a:prstGeom>
          <a:noFill/>
          <a:extLst>
            <a:ext uri="{909E8E84-426E-40DD-AFC4-6F175D3DCCD1}">
              <a14:hiddenFill xmlns:a14="http://schemas.microsoft.com/office/drawing/2010/main">
                <a:solidFill>
                  <a:srgbClr val="FFFFFF"/>
                </a:solidFill>
              </a14:hiddenFill>
            </a:ext>
          </a:extLst>
        </p:spPr>
      </p:pic>
      <p:pic>
        <p:nvPicPr>
          <p:cNvPr id="2074" name="Εικόνα 29" descr="Εικόνα που περιέχει κείμενο&#10;&#10;Περιγραφή που δημιουργήθηκε αυτόματα">
            <a:extLst>
              <a:ext uri="{FF2B5EF4-FFF2-40B4-BE49-F238E27FC236}">
                <a16:creationId xmlns:a16="http://schemas.microsoft.com/office/drawing/2014/main" id="{B3EE6FA0-DAC6-59BC-0D3F-C6E42CE0C6E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1248" t="17207" r="8521" b="2029"/>
          <a:stretch>
            <a:fillRect/>
          </a:stretch>
        </p:blipFill>
        <p:spPr bwMode="auto">
          <a:xfrm>
            <a:off x="-4763" y="-26988"/>
            <a:ext cx="922338" cy="549276"/>
          </a:xfrm>
          <a:prstGeom prst="rect">
            <a:avLst/>
          </a:prstGeom>
          <a:noFill/>
          <a:extLst>
            <a:ext uri="{909E8E84-426E-40DD-AFC4-6F175D3DCCD1}">
              <a14:hiddenFill xmlns:a14="http://schemas.microsoft.com/office/drawing/2010/main">
                <a:solidFill>
                  <a:srgbClr val="FFFFFF"/>
                </a:solidFill>
              </a14:hiddenFill>
            </a:ext>
          </a:extLst>
        </p:spPr>
      </p:pic>
      <p:pic>
        <p:nvPicPr>
          <p:cNvPr id="2063" name="Εικόνα 34" descr="Εικόνα που περιέχει φρούτο, φράουλα, φαγητό, φράουλες&#10;&#10;Περιγραφή που δημιουργήθηκε αυτόματα">
            <a:extLst>
              <a:ext uri="{FF2B5EF4-FFF2-40B4-BE49-F238E27FC236}">
                <a16:creationId xmlns:a16="http://schemas.microsoft.com/office/drawing/2014/main" id="{C01D49E0-49E3-302E-31EE-59F0743E56B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5049" b="5042"/>
          <a:stretch>
            <a:fillRect/>
          </a:stretch>
        </p:blipFill>
        <p:spPr bwMode="auto">
          <a:xfrm>
            <a:off x="-38100" y="-23813"/>
            <a:ext cx="1011238" cy="568326"/>
          </a:xfrm>
          <a:prstGeom prst="rect">
            <a:avLst/>
          </a:prstGeom>
          <a:noFill/>
          <a:extLst>
            <a:ext uri="{909E8E84-426E-40DD-AFC4-6F175D3DCCD1}">
              <a14:hiddenFill xmlns:a14="http://schemas.microsoft.com/office/drawing/2010/main">
                <a:solidFill>
                  <a:srgbClr val="FFFFFF"/>
                </a:solidFill>
              </a14:hiddenFill>
            </a:ext>
          </a:extLst>
        </p:spPr>
      </p:pic>
      <p:pic>
        <p:nvPicPr>
          <p:cNvPr id="2070" name="Εικόνα 11" descr="Εικόνα που περιέχει φαγητό, φράουλα, φρούτο, εσωτερικός χώρος&#10;&#10;Περιγραφή που δημιουργήθηκε αυτόματα">
            <a:extLst>
              <a:ext uri="{FF2B5EF4-FFF2-40B4-BE49-F238E27FC236}">
                <a16:creationId xmlns:a16="http://schemas.microsoft.com/office/drawing/2014/main" id="{A5E124FA-63FF-C71F-D8F8-1F29B567FA1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6136" t="10127" b="8623"/>
          <a:stretch>
            <a:fillRect/>
          </a:stretch>
        </p:blipFill>
        <p:spPr bwMode="auto">
          <a:xfrm>
            <a:off x="-19050" y="-87313"/>
            <a:ext cx="971550" cy="558801"/>
          </a:xfrm>
          <a:prstGeom prst="rect">
            <a:avLst/>
          </a:prstGeom>
          <a:noFill/>
          <a:extLst>
            <a:ext uri="{909E8E84-426E-40DD-AFC4-6F175D3DCCD1}">
              <a14:hiddenFill xmlns:a14="http://schemas.microsoft.com/office/drawing/2010/main">
                <a:solidFill>
                  <a:srgbClr val="FFFFFF"/>
                </a:solidFill>
              </a14:hiddenFill>
            </a:ext>
          </a:extLst>
        </p:spPr>
      </p:pic>
      <p:pic>
        <p:nvPicPr>
          <p:cNvPr id="2062" name="Εικόνα 12" descr="Εικόνα που περιέχει εσωτερικό, πλαστικό&#10;&#10;Περιγραφή που δημιουργήθηκε αυτόματα">
            <a:extLst>
              <a:ext uri="{FF2B5EF4-FFF2-40B4-BE49-F238E27FC236}">
                <a16:creationId xmlns:a16="http://schemas.microsoft.com/office/drawing/2014/main" id="{558A6A43-BC78-07D4-ABF3-62F548855E4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t="7620" b="11047"/>
          <a:stretch>
            <a:fillRect/>
          </a:stretch>
        </p:blipFill>
        <p:spPr bwMode="auto">
          <a:xfrm>
            <a:off x="-44450" y="-33338"/>
            <a:ext cx="990600" cy="574676"/>
          </a:xfrm>
          <a:prstGeom prst="rect">
            <a:avLst/>
          </a:prstGeom>
          <a:noFill/>
          <a:extLst>
            <a:ext uri="{909E8E84-426E-40DD-AFC4-6F175D3DCCD1}">
              <a14:hiddenFill xmlns:a14="http://schemas.microsoft.com/office/drawing/2010/main">
                <a:solidFill>
                  <a:srgbClr val="FFFFFF"/>
                </a:solidFill>
              </a14:hiddenFill>
            </a:ext>
          </a:extLst>
        </p:spPr>
      </p:pic>
      <p:pic>
        <p:nvPicPr>
          <p:cNvPr id="2066" name="Εικόνα 13" descr="Εικόνα που περιέχει φράουλα, φρούτο, εσωτερικός χώρος, φαγητό&#10;&#10;Περιγραφή που δημιουργήθηκε αυτόματα">
            <a:extLst>
              <a:ext uri="{FF2B5EF4-FFF2-40B4-BE49-F238E27FC236}">
                <a16:creationId xmlns:a16="http://schemas.microsoft.com/office/drawing/2014/main" id="{E4BA0297-6788-F4B5-E1D0-46A0789B5F9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t="3093"/>
          <a:stretch>
            <a:fillRect/>
          </a:stretch>
        </p:blipFill>
        <p:spPr bwMode="auto">
          <a:xfrm>
            <a:off x="-68263" y="-26988"/>
            <a:ext cx="1001713" cy="573088"/>
          </a:xfrm>
          <a:prstGeom prst="rect">
            <a:avLst/>
          </a:prstGeom>
          <a:noFill/>
          <a:extLst>
            <a:ext uri="{909E8E84-426E-40DD-AFC4-6F175D3DCCD1}">
              <a14:hiddenFill xmlns:a14="http://schemas.microsoft.com/office/drawing/2010/main">
                <a:solidFill>
                  <a:srgbClr val="FFFFFF"/>
                </a:solidFill>
              </a14:hiddenFill>
            </a:ext>
          </a:extLst>
        </p:spPr>
      </p:pic>
      <p:pic>
        <p:nvPicPr>
          <p:cNvPr id="2073" name="Εικόνα 14" descr="Εικόνα που περιέχει φράουλα, πλαστικό, εσωτερικός χώρος, φρούτο&#10;&#10;Περιγραφή που δημιουργήθηκε αυτόματα">
            <a:extLst>
              <a:ext uri="{FF2B5EF4-FFF2-40B4-BE49-F238E27FC236}">
                <a16:creationId xmlns:a16="http://schemas.microsoft.com/office/drawing/2014/main" id="{6C3E0794-F342-AA41-BE16-9B050269716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l="10571" t="12910" b="3932"/>
          <a:stretch>
            <a:fillRect/>
          </a:stretch>
        </p:blipFill>
        <p:spPr bwMode="auto">
          <a:xfrm>
            <a:off x="-39688" y="-9525"/>
            <a:ext cx="965201" cy="555625"/>
          </a:xfrm>
          <a:prstGeom prst="rect">
            <a:avLst/>
          </a:prstGeom>
          <a:noFill/>
          <a:extLst>
            <a:ext uri="{909E8E84-426E-40DD-AFC4-6F175D3DCCD1}">
              <a14:hiddenFill xmlns:a14="http://schemas.microsoft.com/office/drawing/2010/main">
                <a:solidFill>
                  <a:srgbClr val="FFFFFF"/>
                </a:solidFill>
              </a14:hiddenFill>
            </a:ext>
          </a:extLst>
        </p:spPr>
      </p:pic>
      <p:pic>
        <p:nvPicPr>
          <p:cNvPr id="2069" name="Εικόνα 15" descr="Εικόνα που περιέχει κείμενο, φράουλα, φρούτο, δώρο&#10;&#10;Περιγραφή που δημιουργήθηκε αυτόματα">
            <a:extLst>
              <a:ext uri="{FF2B5EF4-FFF2-40B4-BE49-F238E27FC236}">
                <a16:creationId xmlns:a16="http://schemas.microsoft.com/office/drawing/2014/main" id="{6CA9C43D-B136-7B17-630A-F3722775FD8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l="3938" r="4308"/>
          <a:stretch>
            <a:fillRect/>
          </a:stretch>
        </p:blipFill>
        <p:spPr bwMode="auto">
          <a:xfrm>
            <a:off x="-26988" y="-123825"/>
            <a:ext cx="968376" cy="558800"/>
          </a:xfrm>
          <a:prstGeom prst="rect">
            <a:avLst/>
          </a:prstGeom>
          <a:noFill/>
          <a:extLst>
            <a:ext uri="{909E8E84-426E-40DD-AFC4-6F175D3DCCD1}">
              <a14:hiddenFill xmlns:a14="http://schemas.microsoft.com/office/drawing/2010/main">
                <a:solidFill>
                  <a:srgbClr val="FFFFFF"/>
                </a:solidFill>
              </a14:hiddenFill>
            </a:ext>
          </a:extLst>
        </p:spPr>
      </p:pic>
      <p:pic>
        <p:nvPicPr>
          <p:cNvPr id="2065" name="Εικόνα 16" descr="Εικόνα που περιέχει κείμενο&#10;&#10;Περιγραφή που δημιουργήθηκε αυτόματα">
            <a:extLst>
              <a:ext uri="{FF2B5EF4-FFF2-40B4-BE49-F238E27FC236}">
                <a16:creationId xmlns:a16="http://schemas.microsoft.com/office/drawing/2014/main" id="{C2CCB574-BBDE-6C75-BB35-4539AB95202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1275" y="25400"/>
            <a:ext cx="942975" cy="552450"/>
          </a:xfrm>
          <a:prstGeom prst="rect">
            <a:avLst/>
          </a:prstGeom>
          <a:noFill/>
          <a:extLst>
            <a:ext uri="{909E8E84-426E-40DD-AFC4-6F175D3DCCD1}">
              <a14:hiddenFill xmlns:a14="http://schemas.microsoft.com/office/drawing/2010/main">
                <a:solidFill>
                  <a:srgbClr val="FFFFFF"/>
                </a:solidFill>
              </a14:hiddenFill>
            </a:ext>
          </a:extLst>
        </p:spPr>
      </p:pic>
      <p:pic>
        <p:nvPicPr>
          <p:cNvPr id="2061" name="Εικόνα 17" descr="Εικόνα που περιέχει εσωτερικό&#10;&#10;Περιγραφή που δημιουργήθηκε αυτόματα">
            <a:extLst>
              <a:ext uri="{FF2B5EF4-FFF2-40B4-BE49-F238E27FC236}">
                <a16:creationId xmlns:a16="http://schemas.microsoft.com/office/drawing/2014/main" id="{E91FEA2C-119C-706F-0B15-808B2CE46C1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9050" y="14288"/>
            <a:ext cx="955675" cy="5746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Εικόνα 19" descr="Εικόνα που περιέχει κείμενο, φράουλα, φρούτο, επιδόρπιο&#10;&#10;Περιγραφή που δημιουργήθηκε αυτόματα">
            <a:extLst>
              <a:ext uri="{FF2B5EF4-FFF2-40B4-BE49-F238E27FC236}">
                <a16:creationId xmlns:a16="http://schemas.microsoft.com/office/drawing/2014/main" id="{516AD393-A3CF-DD5C-2AE8-557B3EA0811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t="9451"/>
          <a:stretch>
            <a:fillRect/>
          </a:stretch>
        </p:blipFill>
        <p:spPr bwMode="auto">
          <a:xfrm>
            <a:off x="25400" y="-38100"/>
            <a:ext cx="928688" cy="557213"/>
          </a:xfrm>
          <a:prstGeom prst="rect">
            <a:avLst/>
          </a:prstGeom>
          <a:noFill/>
          <a:extLst>
            <a:ext uri="{909E8E84-426E-40DD-AFC4-6F175D3DCCD1}">
              <a14:hiddenFill xmlns:a14="http://schemas.microsoft.com/office/drawing/2010/main">
                <a:solidFill>
                  <a:srgbClr val="FFFFFF"/>
                </a:solidFill>
              </a14:hiddenFill>
            </a:ext>
          </a:extLst>
        </p:spPr>
      </p:pic>
      <p:pic>
        <p:nvPicPr>
          <p:cNvPr id="2058" name="Εικόνα 20" descr="Εικόνα που περιέχει εσωτερικό, πλαστικό&#10;&#10;Περιγραφή που δημιουργήθηκε αυτόματα">
            <a:extLst>
              <a:ext uri="{FF2B5EF4-FFF2-40B4-BE49-F238E27FC236}">
                <a16:creationId xmlns:a16="http://schemas.microsoft.com/office/drawing/2014/main" id="{C3E9F144-3614-F200-A863-0FEBAA04145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b="10146"/>
          <a:stretch>
            <a:fillRect/>
          </a:stretch>
        </p:blipFill>
        <p:spPr bwMode="auto">
          <a:xfrm>
            <a:off x="19050" y="-33338"/>
            <a:ext cx="915988" cy="539751"/>
          </a:xfrm>
          <a:prstGeom prst="rect">
            <a:avLst/>
          </a:prstGeom>
          <a:noFill/>
          <a:extLst>
            <a:ext uri="{909E8E84-426E-40DD-AFC4-6F175D3DCCD1}">
              <a14:hiddenFill xmlns:a14="http://schemas.microsoft.com/office/drawing/2010/main">
                <a:solidFill>
                  <a:srgbClr val="FFFFFF"/>
                </a:solidFill>
              </a14:hiddenFill>
            </a:ext>
          </a:extLst>
        </p:spPr>
      </p:pic>
      <p:pic>
        <p:nvPicPr>
          <p:cNvPr id="2060" name="Εικόνα 21" descr="Εικόνα που περιέχει εσωτερικό&#10;&#10;Περιγραφή που δημιουργήθηκε αυτόματα">
            <a:extLst>
              <a:ext uri="{FF2B5EF4-FFF2-40B4-BE49-F238E27FC236}">
                <a16:creationId xmlns:a16="http://schemas.microsoft.com/office/drawing/2014/main" id="{CC115548-AF5F-F6E3-0783-342F08298D2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763" y="-22225"/>
            <a:ext cx="965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Εικόνα 10" descr="Εικόνα που περιέχει κείμενο, φρούτο, επιδόρπιο, εσωτερικός χώρος&#10;&#10;Περιγραφή που δημιουργήθηκε αυτόματα">
            <a:extLst>
              <a:ext uri="{FF2B5EF4-FFF2-40B4-BE49-F238E27FC236}">
                <a16:creationId xmlns:a16="http://schemas.microsoft.com/office/drawing/2014/main" id="{74B5FE3F-A073-5010-39A8-5448352879F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3813" y="-3175"/>
            <a:ext cx="933451" cy="5588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Εικόνα 18" descr="Εικόνα που περιέχει κείμενο, φρούτο, φαγητό, φράουλα&#10;&#10;Περιγραφή που δημιουργήθηκε αυτόματα">
            <a:extLst>
              <a:ext uri="{FF2B5EF4-FFF2-40B4-BE49-F238E27FC236}">
                <a16:creationId xmlns:a16="http://schemas.microsoft.com/office/drawing/2014/main" id="{78116A88-5632-DF8B-72CF-547EB31799E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1275" y="-33338"/>
            <a:ext cx="965200" cy="550863"/>
          </a:xfrm>
          <a:prstGeom prst="rect">
            <a:avLst/>
          </a:prstGeom>
          <a:noFill/>
          <a:extLst>
            <a:ext uri="{909E8E84-426E-40DD-AFC4-6F175D3DCCD1}">
              <a14:hiddenFill xmlns:a14="http://schemas.microsoft.com/office/drawing/2010/main">
                <a:solidFill>
                  <a:srgbClr val="FFFFFF"/>
                </a:solidFill>
              </a14:hiddenFill>
            </a:ext>
          </a:extLst>
        </p:spPr>
      </p:pic>
      <p:pic>
        <p:nvPicPr>
          <p:cNvPr id="2059" name="Εικόνα 22" descr="Εικόνα που περιέχει κείμενο, εσωτερικός χώρος, χειροποίητο, χειροτεχνία&#10;&#10;Περιγραφή που δημιουργήθηκε αυτόματα">
            <a:extLst>
              <a:ext uri="{FF2B5EF4-FFF2-40B4-BE49-F238E27FC236}">
                <a16:creationId xmlns:a16="http://schemas.microsoft.com/office/drawing/2014/main" id="{2837FEA8-CE6A-87D4-491D-4731ACFF716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2700" y="-25400"/>
            <a:ext cx="944563" cy="533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Εικόνα 23" descr="Εικόνα που περιέχει κείμενο, φαγητό, εσωτερικός χώρος, πλαστικό&#10;&#10;Περιγραφή που δημιουργήθηκε αυτόματα">
            <a:extLst>
              <a:ext uri="{FF2B5EF4-FFF2-40B4-BE49-F238E27FC236}">
                <a16:creationId xmlns:a16="http://schemas.microsoft.com/office/drawing/2014/main" id="{CC81E276-C06A-B336-81F0-6064FC0DC8C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l="6612" t="5696" b="9258"/>
          <a:stretch>
            <a:fillRect/>
          </a:stretch>
        </p:blipFill>
        <p:spPr bwMode="auto">
          <a:xfrm>
            <a:off x="-34925" y="-33338"/>
            <a:ext cx="965200" cy="534988"/>
          </a:xfrm>
          <a:prstGeom prst="rect">
            <a:avLst/>
          </a:prstGeom>
          <a:noFill/>
          <a:extLst>
            <a:ext uri="{909E8E84-426E-40DD-AFC4-6F175D3DCCD1}">
              <a14:hiddenFill xmlns:a14="http://schemas.microsoft.com/office/drawing/2010/main">
                <a:solidFill>
                  <a:srgbClr val="FFFFFF"/>
                </a:solidFill>
              </a14:hiddenFill>
            </a:ext>
          </a:extLst>
        </p:spPr>
      </p:pic>
      <p:pic>
        <p:nvPicPr>
          <p:cNvPr id="2053" name="Εικόνα 24" descr="Εικόνα που περιέχει φρούτο, φράουλα, επιδόρπιο, γλυκύτητα&#10;&#10;Περιγραφή που δημιουργήθηκε αυτόματα">
            <a:extLst>
              <a:ext uri="{FF2B5EF4-FFF2-40B4-BE49-F238E27FC236}">
                <a16:creationId xmlns:a16="http://schemas.microsoft.com/office/drawing/2014/main" id="{207F1FFA-2A07-E949-A916-70F8B0BB521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2388" y="-41275"/>
            <a:ext cx="966788" cy="533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Εικόνα 25" descr="Εικόνα που περιέχει εσωτερικό&#10;&#10;Περιγραφή που δημιουργήθηκε αυτόματα">
            <a:extLst>
              <a:ext uri="{FF2B5EF4-FFF2-40B4-BE49-F238E27FC236}">
                <a16:creationId xmlns:a16="http://schemas.microsoft.com/office/drawing/2014/main" id="{A73268B1-8173-B417-A4BC-AF150844D77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l="5031" b="6483"/>
          <a:stretch>
            <a:fillRect/>
          </a:stretch>
        </p:blipFill>
        <p:spPr bwMode="auto">
          <a:xfrm>
            <a:off x="-3175" y="-25400"/>
            <a:ext cx="958850" cy="5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2105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24F5E9D9-F543-E043-03B4-8E49F7B568A8}"/>
              </a:ext>
            </a:extLst>
          </p:cNvPr>
          <p:cNvSpPr>
            <a:spLocks noGrp="1"/>
          </p:cNvSpPr>
          <p:nvPr>
            <p:ph type="dt" sz="half" idx="10"/>
          </p:nvPr>
        </p:nvSpPr>
        <p:spPr/>
        <p:txBody>
          <a:bodyPr/>
          <a:lstStyle/>
          <a:p>
            <a:pPr rtl="0"/>
            <a:fld id="{80B6C2DE-AD7D-4301-AF66-F299BAC0F051}" type="datetime1">
              <a:rPr lang="el-GR" smtClean="0"/>
              <a:t>29/7/2023</a:t>
            </a:fld>
            <a:endParaRPr lang="en-US" dirty="0"/>
          </a:p>
        </p:txBody>
      </p:sp>
      <p:sp>
        <p:nvSpPr>
          <p:cNvPr id="6" name="TextBox 5">
            <a:extLst>
              <a:ext uri="{FF2B5EF4-FFF2-40B4-BE49-F238E27FC236}">
                <a16:creationId xmlns:a16="http://schemas.microsoft.com/office/drawing/2014/main" id="{9499C077-41BA-EC32-9311-5FEF12226BC5}"/>
              </a:ext>
            </a:extLst>
          </p:cNvPr>
          <p:cNvSpPr txBox="1"/>
          <p:nvPr/>
        </p:nvSpPr>
        <p:spPr>
          <a:xfrm>
            <a:off x="269575" y="424178"/>
            <a:ext cx="6094562" cy="1495474"/>
          </a:xfrm>
          <a:prstGeom prst="rect">
            <a:avLst/>
          </a:prstGeom>
          <a:noFill/>
        </p:spPr>
        <p:txBody>
          <a:bodyPr wrap="square">
            <a:spAutoFit/>
          </a:bodyPr>
          <a:lstStyle/>
          <a:p>
            <a:pPr marL="0" marR="0">
              <a:spcBef>
                <a:spcPts val="0"/>
              </a:spcBef>
              <a:spcAft>
                <a:spcPts val="1200"/>
              </a:spcAft>
            </a:pPr>
            <a:r>
              <a:rPr lang="en-US" sz="20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Thymol modified activated carbon nanohybrids for chitosan/poly-vinyl-alcohol based active coatings for fresh bananas preservation. </a:t>
            </a:r>
            <a:endParaRPr lang="el-GR" sz="20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0" marR="0" algn="l">
              <a:lnSpc>
                <a:spcPts val="1300"/>
              </a:lnSpc>
              <a:spcBef>
                <a:spcPts val="0"/>
              </a:spcBef>
              <a:spcAft>
                <a:spcPts val="1800"/>
              </a:spcAft>
            </a:pPr>
            <a:r>
              <a:rPr lang="en-US" sz="105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Aris E. Giannakas</a:t>
            </a:r>
            <a:r>
              <a:rPr lang="en-US" sz="1050" b="1"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a:t>
            </a:r>
            <a:r>
              <a:rPr lang="en-US" sz="105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Eleni Kollia</a:t>
            </a:r>
            <a:r>
              <a:rPr lang="en-US" sz="1050" b="1"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sz="105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050" b="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Areti</a:t>
            </a:r>
            <a:r>
              <a:rPr lang="en-US" sz="105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Leontiou</a:t>
            </a:r>
            <a:r>
              <a:rPr lang="en-US" sz="1050" b="1"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a:t>
            </a:r>
            <a:r>
              <a:rPr lang="en-US" sz="105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Stavros Georgopoulos</a:t>
            </a:r>
            <a:r>
              <a:rPr lang="en-US" sz="1050" b="1"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a:t>
            </a:r>
            <a:r>
              <a:rPr lang="en-US" sz="105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Charalampos Proestos</a:t>
            </a:r>
            <a:r>
              <a:rPr lang="en-US" sz="1050" b="1"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sz="105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Constantinos E. Salmas</a:t>
            </a:r>
            <a:r>
              <a:rPr lang="en-US" sz="1050" b="1"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a:t>
            </a:r>
            <a:endParaRPr lang="el-GR" sz="105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p:txBody>
      </p:sp>
      <p:pic>
        <p:nvPicPr>
          <p:cNvPr id="7" name="Εικόνα 6" descr="Εικόνα που περιέχει κείμενο&#10;&#10;Περιγραφή που δημιουργήθηκε αυτόματα">
            <a:extLst>
              <a:ext uri="{FF2B5EF4-FFF2-40B4-BE49-F238E27FC236}">
                <a16:creationId xmlns:a16="http://schemas.microsoft.com/office/drawing/2014/main" id="{7934DE56-6BFE-45CF-2AF7-B85E22347159}"/>
              </a:ext>
            </a:extLst>
          </p:cNvPr>
          <p:cNvPicPr>
            <a:picLocks noChangeAspect="1"/>
          </p:cNvPicPr>
          <p:nvPr/>
        </p:nvPicPr>
        <p:blipFill rotWithShape="1">
          <a:blip r:embed="rId2">
            <a:extLst>
              <a:ext uri="{28A0092B-C50C-407E-A947-70E740481C1C}">
                <a14:useLocalDpi xmlns:a14="http://schemas.microsoft.com/office/drawing/2010/main" val="0"/>
              </a:ext>
            </a:extLst>
          </a:blip>
          <a:srcRect l="12117" t="28" r="11138" b="-3"/>
          <a:stretch/>
        </p:blipFill>
        <p:spPr bwMode="auto">
          <a:xfrm rot="5400000">
            <a:off x="475765" y="2380615"/>
            <a:ext cx="2095500" cy="2096770"/>
          </a:xfrm>
          <a:prstGeom prst="rect">
            <a:avLst/>
          </a:prstGeom>
          <a:noFill/>
          <a:ln>
            <a:noFill/>
          </a:ln>
        </p:spPr>
      </p:pic>
      <p:pic>
        <p:nvPicPr>
          <p:cNvPr id="8" name="Εικόνα 7">
            <a:extLst>
              <a:ext uri="{FF2B5EF4-FFF2-40B4-BE49-F238E27FC236}">
                <a16:creationId xmlns:a16="http://schemas.microsoft.com/office/drawing/2014/main" id="{3D9E2D16-4985-393E-07BB-149286A41F58}"/>
              </a:ext>
            </a:extLst>
          </p:cNvPr>
          <p:cNvPicPr>
            <a:picLocks noChangeAspect="1"/>
          </p:cNvPicPr>
          <p:nvPr/>
        </p:nvPicPr>
        <p:blipFill>
          <a:blip r:embed="rId3"/>
          <a:stretch>
            <a:fillRect/>
          </a:stretch>
        </p:blipFill>
        <p:spPr>
          <a:xfrm>
            <a:off x="6462046" y="262812"/>
            <a:ext cx="5254824" cy="5662341"/>
          </a:xfrm>
          <a:prstGeom prst="rect">
            <a:avLst/>
          </a:prstGeom>
        </p:spPr>
      </p:pic>
      <p:pic>
        <p:nvPicPr>
          <p:cNvPr id="9" name="Εικόνα 8">
            <a:extLst>
              <a:ext uri="{FF2B5EF4-FFF2-40B4-BE49-F238E27FC236}">
                <a16:creationId xmlns:a16="http://schemas.microsoft.com/office/drawing/2014/main" id="{97720FB5-B424-15D2-5803-E414F807780B}"/>
              </a:ext>
            </a:extLst>
          </p:cNvPr>
          <p:cNvPicPr>
            <a:picLocks noChangeAspect="1"/>
          </p:cNvPicPr>
          <p:nvPr/>
        </p:nvPicPr>
        <p:blipFill>
          <a:blip r:embed="rId4"/>
          <a:stretch>
            <a:fillRect/>
          </a:stretch>
        </p:blipFill>
        <p:spPr>
          <a:xfrm>
            <a:off x="3052343" y="2252716"/>
            <a:ext cx="3200677" cy="2621507"/>
          </a:xfrm>
          <a:prstGeom prst="rect">
            <a:avLst/>
          </a:prstGeom>
        </p:spPr>
      </p:pic>
    </p:spTree>
    <p:extLst>
      <p:ext uri="{BB962C8B-B14F-4D97-AF65-F5344CB8AC3E}">
        <p14:creationId xmlns:p14="http://schemas.microsoft.com/office/powerpoint/2010/main" val="12474334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CF551DEC-1F3C-FCC1-B084-2DF8B60B5413}"/>
              </a:ext>
            </a:extLst>
          </p:cNvPr>
          <p:cNvSpPr>
            <a:spLocks noGrp="1"/>
          </p:cNvSpPr>
          <p:nvPr>
            <p:ph type="dt" sz="half" idx="10"/>
          </p:nvPr>
        </p:nvSpPr>
        <p:spPr/>
        <p:txBody>
          <a:bodyPr/>
          <a:lstStyle/>
          <a:p>
            <a:fld id="{9919D905-D926-4C7C-8880-7B55EA2B77E6}" type="datetime1">
              <a:rPr lang="el-GR" smtClean="0"/>
              <a:t>29/7/2023</a:t>
            </a:fld>
            <a:endParaRPr lang="en-US"/>
          </a:p>
        </p:txBody>
      </p:sp>
      <p:pic>
        <p:nvPicPr>
          <p:cNvPr id="3" name="Εικόνα 2">
            <a:extLst>
              <a:ext uri="{FF2B5EF4-FFF2-40B4-BE49-F238E27FC236}">
                <a16:creationId xmlns:a16="http://schemas.microsoft.com/office/drawing/2014/main" id="{37C43295-2423-249C-0B35-7472C730B1D7}"/>
              </a:ext>
            </a:extLst>
          </p:cNvPr>
          <p:cNvPicPr>
            <a:picLocks noChangeAspect="1"/>
          </p:cNvPicPr>
          <p:nvPr/>
        </p:nvPicPr>
        <p:blipFill>
          <a:blip r:embed="rId2"/>
          <a:stretch>
            <a:fillRect/>
          </a:stretch>
        </p:blipFill>
        <p:spPr>
          <a:xfrm>
            <a:off x="640810" y="521241"/>
            <a:ext cx="10739494" cy="4295798"/>
          </a:xfrm>
          <a:prstGeom prst="rect">
            <a:avLst/>
          </a:prstGeom>
        </p:spPr>
      </p:pic>
    </p:spTree>
    <p:extLst>
      <p:ext uri="{BB962C8B-B14F-4D97-AF65-F5344CB8AC3E}">
        <p14:creationId xmlns:p14="http://schemas.microsoft.com/office/powerpoint/2010/main" val="12260827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9C76F1D-6103-4329-01D3-EA28727876B2}"/>
              </a:ext>
            </a:extLst>
          </p:cNvPr>
          <p:cNvSpPr>
            <a:spLocks noGrp="1"/>
          </p:cNvSpPr>
          <p:nvPr>
            <p:ph type="title"/>
          </p:nvPr>
        </p:nvSpPr>
        <p:spPr>
          <a:xfrm>
            <a:off x="643466" y="786383"/>
            <a:ext cx="3517567" cy="2093975"/>
          </a:xfrm>
        </p:spPr>
        <p:txBody>
          <a:bodyPr/>
          <a:lstStyle/>
          <a:p>
            <a:r>
              <a:rPr lang="el-GR" sz="2400" b="1" kern="1200" dirty="0" err="1">
                <a:solidFill>
                  <a:srgbClr val="FFFFFF"/>
                </a:solidFill>
                <a:effectLst/>
                <a:latin typeface="+mn-lt"/>
                <a:ea typeface="+mn-ea"/>
                <a:cs typeface="+mn-cs"/>
              </a:rPr>
              <a:t>Valorization</a:t>
            </a:r>
            <a:r>
              <a:rPr lang="el-GR" sz="2400" b="1" kern="1200" dirty="0">
                <a:solidFill>
                  <a:srgbClr val="FFFFFF"/>
                </a:solidFill>
                <a:effectLst/>
                <a:latin typeface="+mn-lt"/>
                <a:ea typeface="+mn-ea"/>
                <a:cs typeface="+mn-cs"/>
              </a:rPr>
              <a:t> of </a:t>
            </a:r>
            <a:r>
              <a:rPr lang="el-GR" sz="2400" b="1" kern="1200" dirty="0" err="1">
                <a:solidFill>
                  <a:srgbClr val="FFFFFF"/>
                </a:solidFill>
                <a:effectLst/>
                <a:latin typeface="+mn-lt"/>
                <a:ea typeface="+mn-ea"/>
                <a:cs typeface="+mn-cs"/>
              </a:rPr>
              <a:t>crayfish</a:t>
            </a:r>
            <a:r>
              <a:rPr lang="el-GR" sz="2400" b="1" kern="1200" dirty="0">
                <a:solidFill>
                  <a:srgbClr val="FFFFFF"/>
                </a:solidFill>
                <a:effectLst/>
                <a:latin typeface="+mn-lt"/>
                <a:ea typeface="+mn-ea"/>
                <a:cs typeface="+mn-cs"/>
              </a:rPr>
              <a:t> </a:t>
            </a:r>
            <a:r>
              <a:rPr lang="el-GR" sz="2400" b="1" kern="1200" dirty="0" err="1">
                <a:solidFill>
                  <a:srgbClr val="FFFFFF"/>
                </a:solidFill>
                <a:effectLst/>
                <a:latin typeface="+mn-lt"/>
                <a:ea typeface="+mn-ea"/>
                <a:cs typeface="+mn-cs"/>
              </a:rPr>
              <a:t>waste</a:t>
            </a:r>
            <a:r>
              <a:rPr lang="el-GR" sz="2400" b="1" kern="1200" dirty="0">
                <a:solidFill>
                  <a:srgbClr val="FFFFFF"/>
                </a:solidFill>
                <a:effectLst/>
                <a:latin typeface="+mn-lt"/>
                <a:ea typeface="+mn-ea"/>
                <a:cs typeface="+mn-cs"/>
              </a:rPr>
              <a:t> in </a:t>
            </a:r>
            <a:r>
              <a:rPr lang="el-GR" sz="2400" b="1" kern="1200" dirty="0" err="1">
                <a:solidFill>
                  <a:srgbClr val="FFFFFF"/>
                </a:solidFill>
                <a:effectLst/>
                <a:latin typeface="+mn-lt"/>
                <a:ea typeface="+mn-ea"/>
                <a:cs typeface="+mn-cs"/>
              </a:rPr>
              <a:t>Greece</a:t>
            </a:r>
            <a:r>
              <a:rPr lang="el-GR" sz="2400" b="1" kern="1200" dirty="0">
                <a:solidFill>
                  <a:srgbClr val="FFFFFF"/>
                </a:solidFill>
                <a:effectLst/>
                <a:latin typeface="+mn-lt"/>
                <a:ea typeface="+mn-ea"/>
                <a:cs typeface="+mn-cs"/>
              </a:rPr>
              <a:t>. </a:t>
            </a:r>
            <a:r>
              <a:rPr lang="el-GR" sz="2400" b="1" kern="1200" dirty="0" err="1">
                <a:solidFill>
                  <a:srgbClr val="FFFFFF"/>
                </a:solidFill>
                <a:effectLst/>
                <a:latin typeface="+mn-lt"/>
                <a:ea typeface="+mn-ea"/>
                <a:cs typeface="+mn-cs"/>
              </a:rPr>
              <a:t>Isolation</a:t>
            </a:r>
            <a:r>
              <a:rPr lang="el-GR" sz="2400" b="1" kern="1200" dirty="0">
                <a:solidFill>
                  <a:srgbClr val="FFFFFF"/>
                </a:solidFill>
                <a:effectLst/>
                <a:latin typeface="+mn-lt"/>
                <a:ea typeface="+mn-ea"/>
                <a:cs typeface="+mn-cs"/>
              </a:rPr>
              <a:t> and </a:t>
            </a:r>
            <a:r>
              <a:rPr lang="el-GR" sz="2400" b="1" kern="1200" dirty="0" err="1">
                <a:solidFill>
                  <a:srgbClr val="FFFFFF"/>
                </a:solidFill>
                <a:effectLst/>
                <a:latin typeface="+mn-lt"/>
                <a:ea typeface="+mn-ea"/>
                <a:cs typeface="+mn-cs"/>
              </a:rPr>
              <a:t>characterization</a:t>
            </a:r>
            <a:r>
              <a:rPr lang="el-GR" sz="2400" b="1" kern="1200" dirty="0">
                <a:solidFill>
                  <a:srgbClr val="FFFFFF"/>
                </a:solidFill>
                <a:effectLst/>
                <a:latin typeface="+mn-lt"/>
                <a:ea typeface="+mn-ea"/>
                <a:cs typeface="+mn-cs"/>
              </a:rPr>
              <a:t> of Calcium Hydroxide, Calcium Carbonate, Chitin, </a:t>
            </a:r>
            <a:r>
              <a:rPr lang="el-GR" sz="2400" b="1" kern="1200" dirty="0" err="1">
                <a:solidFill>
                  <a:srgbClr val="FFFFFF"/>
                </a:solidFill>
                <a:effectLst/>
                <a:latin typeface="+mn-lt"/>
                <a:ea typeface="+mn-ea"/>
                <a:cs typeface="+mn-cs"/>
              </a:rPr>
              <a:t>Chitosan</a:t>
            </a:r>
            <a:r>
              <a:rPr lang="el-GR" sz="2400" b="1" kern="1200" dirty="0">
                <a:solidFill>
                  <a:srgbClr val="FFFFFF"/>
                </a:solidFill>
                <a:effectLst/>
                <a:latin typeface="+mn-lt"/>
                <a:ea typeface="+mn-ea"/>
                <a:cs typeface="+mn-cs"/>
              </a:rPr>
              <a:t>, and N/</a:t>
            </a:r>
            <a:r>
              <a:rPr lang="el-GR" sz="2400" b="1" kern="1200" dirty="0" err="1">
                <a:solidFill>
                  <a:srgbClr val="FFFFFF"/>
                </a:solidFill>
                <a:effectLst/>
                <a:latin typeface="+mn-lt"/>
                <a:ea typeface="+mn-ea"/>
                <a:cs typeface="+mn-cs"/>
              </a:rPr>
              <a:t>S@Carbon</a:t>
            </a:r>
            <a:r>
              <a:rPr lang="el-GR" sz="2400" b="1" kern="1200" dirty="0">
                <a:solidFill>
                  <a:srgbClr val="FFFFFF"/>
                </a:solidFill>
                <a:effectLst/>
                <a:latin typeface="+mn-lt"/>
                <a:ea typeface="+mn-ea"/>
                <a:cs typeface="+mn-cs"/>
              </a:rPr>
              <a:t> </a:t>
            </a:r>
            <a:r>
              <a:rPr lang="el-GR" sz="2400" b="1" kern="1200" dirty="0" err="1">
                <a:solidFill>
                  <a:srgbClr val="FFFFFF"/>
                </a:solidFill>
                <a:effectLst/>
                <a:latin typeface="+mn-lt"/>
                <a:ea typeface="+mn-ea"/>
                <a:cs typeface="+mn-cs"/>
              </a:rPr>
              <a:t>quantum</a:t>
            </a:r>
            <a:r>
              <a:rPr lang="el-GR" sz="2400" b="1" kern="1200" dirty="0">
                <a:solidFill>
                  <a:srgbClr val="FFFFFF"/>
                </a:solidFill>
                <a:effectLst/>
                <a:latin typeface="+mn-lt"/>
                <a:ea typeface="+mn-ea"/>
                <a:cs typeface="+mn-cs"/>
              </a:rPr>
              <a:t> </a:t>
            </a:r>
            <a:r>
              <a:rPr lang="el-GR" sz="2400" b="1" kern="1200" dirty="0" err="1">
                <a:solidFill>
                  <a:srgbClr val="FFFFFF"/>
                </a:solidFill>
                <a:effectLst/>
                <a:latin typeface="+mn-lt"/>
                <a:ea typeface="+mn-ea"/>
                <a:cs typeface="+mn-cs"/>
              </a:rPr>
              <a:t>dots</a:t>
            </a:r>
            <a:r>
              <a:rPr lang="el-GR" sz="2400" b="1" kern="1200" dirty="0">
                <a:solidFill>
                  <a:srgbClr val="FFFFFF"/>
                </a:solidFill>
                <a:effectLst/>
                <a:latin typeface="+mn-lt"/>
                <a:ea typeface="+mn-ea"/>
                <a:cs typeface="+mn-cs"/>
              </a:rPr>
              <a:t>.</a:t>
            </a:r>
            <a:endParaRPr lang="en-US" sz="2400" dirty="0"/>
          </a:p>
        </p:txBody>
      </p:sp>
      <p:pic>
        <p:nvPicPr>
          <p:cNvPr id="5" name="Εικόνα 4" descr="Εικόνα που περιέχει κείμενο, στιγμιότυπο οθόνης, φαγητό&#10;&#10;Περιγραφή που δημιουργήθηκε αυτόματα">
            <a:extLst>
              <a:ext uri="{FF2B5EF4-FFF2-40B4-BE49-F238E27FC236}">
                <a16:creationId xmlns:a16="http://schemas.microsoft.com/office/drawing/2014/main" id="{CD3738BB-1594-1C0C-8ADB-803C634C35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897832" y="1321298"/>
            <a:ext cx="6910500" cy="4215404"/>
          </a:xfrm>
          <a:prstGeom prst="rect">
            <a:avLst/>
          </a:prstGeom>
          <a:noFill/>
          <a:ln>
            <a:noFill/>
          </a:ln>
        </p:spPr>
      </p:pic>
      <p:sp>
        <p:nvSpPr>
          <p:cNvPr id="4" name="TextBox 3">
            <a:extLst>
              <a:ext uri="{FF2B5EF4-FFF2-40B4-BE49-F238E27FC236}">
                <a16:creationId xmlns:a16="http://schemas.microsoft.com/office/drawing/2014/main" id="{A0440104-2CB0-10B3-6DAF-687548CC86D2}"/>
              </a:ext>
            </a:extLst>
          </p:cNvPr>
          <p:cNvSpPr txBox="1"/>
          <p:nvPr/>
        </p:nvSpPr>
        <p:spPr>
          <a:xfrm>
            <a:off x="643465" y="3043050"/>
            <a:ext cx="3517567" cy="3064505"/>
          </a:xfrm>
          <a:prstGeom prst="rect">
            <a:avLst/>
          </a:prstGeom>
        </p:spPr>
        <p:txBody>
          <a:bodyPr vert="horz" lIns="91440" tIns="45720" rIns="91440" bIns="45720" rtlCol="0">
            <a:normAutofit/>
          </a:bodyPr>
          <a:lstStyle/>
          <a:p>
            <a:pPr marR="0">
              <a:spcBef>
                <a:spcPts val="1200"/>
              </a:spcBef>
              <a:spcAft>
                <a:spcPts val="200"/>
              </a:spcAft>
              <a:buClr>
                <a:schemeClr val="accent1"/>
              </a:buClr>
              <a:buSzPct val="100000"/>
            </a:pPr>
            <a:r>
              <a:rPr lang="el-GR" sz="1500" b="1" kern="1200" dirty="0" err="1">
                <a:solidFill>
                  <a:srgbClr val="FFFFFF"/>
                </a:solidFill>
                <a:effectLst/>
                <a:latin typeface="+mn-lt"/>
                <a:ea typeface="+mn-ea"/>
                <a:cs typeface="+mn-cs"/>
              </a:rPr>
              <a:t>Stavros</a:t>
            </a:r>
            <a:r>
              <a:rPr lang="el-GR" sz="1500" b="1" kern="1200" dirty="0">
                <a:solidFill>
                  <a:srgbClr val="FFFFFF"/>
                </a:solidFill>
                <a:effectLst/>
                <a:latin typeface="+mn-lt"/>
                <a:ea typeface="+mn-ea"/>
                <a:cs typeface="+mn-cs"/>
              </a:rPr>
              <a:t> Georgopoulos</a:t>
            </a:r>
            <a:r>
              <a:rPr lang="el-GR" sz="1500" b="1" kern="1200" baseline="30000" dirty="0">
                <a:solidFill>
                  <a:srgbClr val="FFFFFF"/>
                </a:solidFill>
                <a:effectLst/>
                <a:latin typeface="+mn-lt"/>
                <a:ea typeface="+mn-ea"/>
                <a:cs typeface="+mn-cs"/>
              </a:rPr>
              <a:t>1</a:t>
            </a:r>
            <a:r>
              <a:rPr lang="el-GR" sz="1500" b="1" kern="1200" dirty="0">
                <a:solidFill>
                  <a:srgbClr val="FFFFFF"/>
                </a:solidFill>
                <a:effectLst/>
                <a:latin typeface="+mn-lt"/>
                <a:ea typeface="+mn-ea"/>
                <a:cs typeface="+mn-cs"/>
              </a:rPr>
              <a:t>, Constatninos E. Salmas</a:t>
            </a:r>
            <a:r>
              <a:rPr lang="el-GR" sz="1500" b="1" kern="1200" baseline="30000" dirty="0">
                <a:solidFill>
                  <a:srgbClr val="FFFFFF"/>
                </a:solidFill>
                <a:effectLst/>
                <a:latin typeface="+mn-lt"/>
                <a:ea typeface="+mn-ea"/>
                <a:cs typeface="+mn-cs"/>
              </a:rPr>
              <a:t>2</a:t>
            </a:r>
            <a:r>
              <a:rPr lang="el-GR" sz="1500" b="1" kern="1200" dirty="0">
                <a:solidFill>
                  <a:srgbClr val="FFFFFF"/>
                </a:solidFill>
                <a:effectLst/>
                <a:latin typeface="+mn-lt"/>
                <a:ea typeface="+mn-ea"/>
                <a:cs typeface="+mn-cs"/>
              </a:rPr>
              <a:t>, </a:t>
            </a:r>
            <a:r>
              <a:rPr lang="el-GR" sz="1500" b="1" kern="1200" dirty="0" err="1">
                <a:solidFill>
                  <a:srgbClr val="FFFFFF"/>
                </a:solidFill>
                <a:effectLst/>
                <a:latin typeface="+mn-lt"/>
                <a:ea typeface="+mn-ea"/>
                <a:cs typeface="+mn-cs"/>
              </a:rPr>
              <a:t>Konstantinos</a:t>
            </a:r>
            <a:r>
              <a:rPr lang="el-GR" sz="1500" b="1" kern="1200" dirty="0">
                <a:solidFill>
                  <a:srgbClr val="FFFFFF"/>
                </a:solidFill>
                <a:effectLst/>
                <a:latin typeface="+mn-lt"/>
                <a:ea typeface="+mn-ea"/>
                <a:cs typeface="+mn-cs"/>
              </a:rPr>
              <a:t> Zaharioudakis</a:t>
            </a:r>
            <a:r>
              <a:rPr lang="el-GR" sz="1500" b="1" kern="1200" baseline="30000" dirty="0">
                <a:solidFill>
                  <a:srgbClr val="FFFFFF"/>
                </a:solidFill>
                <a:effectLst/>
                <a:latin typeface="+mn-lt"/>
                <a:ea typeface="+mn-ea"/>
                <a:cs typeface="+mn-cs"/>
              </a:rPr>
              <a:t>1</a:t>
            </a:r>
            <a:r>
              <a:rPr lang="el-GR" sz="1500" b="1" kern="1200" dirty="0">
                <a:solidFill>
                  <a:srgbClr val="FFFFFF"/>
                </a:solidFill>
                <a:effectLst/>
                <a:latin typeface="+mn-lt"/>
                <a:ea typeface="+mn-ea"/>
                <a:cs typeface="+mn-cs"/>
              </a:rPr>
              <a:t>, </a:t>
            </a:r>
            <a:r>
              <a:rPr lang="el-GR" sz="1500" b="1" kern="1200" dirty="0" err="1">
                <a:solidFill>
                  <a:srgbClr val="FFFFFF"/>
                </a:solidFill>
                <a:effectLst/>
                <a:latin typeface="+mn-lt"/>
                <a:ea typeface="+mn-ea"/>
                <a:cs typeface="+mn-cs"/>
              </a:rPr>
              <a:t>Vasilios</a:t>
            </a:r>
            <a:r>
              <a:rPr lang="el-GR" sz="1500" b="1" kern="1200" dirty="0">
                <a:solidFill>
                  <a:srgbClr val="FFFFFF"/>
                </a:solidFill>
                <a:effectLst/>
                <a:latin typeface="+mn-lt"/>
                <a:ea typeface="+mn-ea"/>
                <a:cs typeface="+mn-cs"/>
              </a:rPr>
              <a:t> I. Karabagias</a:t>
            </a:r>
            <a:r>
              <a:rPr lang="el-GR" sz="1500" b="1" kern="1200" baseline="30000" dirty="0">
                <a:solidFill>
                  <a:srgbClr val="FFFFFF"/>
                </a:solidFill>
                <a:effectLst/>
                <a:latin typeface="+mn-lt"/>
                <a:ea typeface="+mn-ea"/>
                <a:cs typeface="+mn-cs"/>
              </a:rPr>
              <a:t>1</a:t>
            </a:r>
            <a:r>
              <a:rPr lang="el-GR" sz="1500" b="1" kern="1200" dirty="0">
                <a:solidFill>
                  <a:srgbClr val="FFFFFF"/>
                </a:solidFill>
                <a:effectLst/>
                <a:latin typeface="+mn-lt"/>
                <a:ea typeface="+mn-ea"/>
                <a:cs typeface="+mn-cs"/>
              </a:rPr>
              <a:t>, </a:t>
            </a:r>
            <a:r>
              <a:rPr lang="el-GR" sz="1500" b="1" kern="1200" dirty="0" err="1">
                <a:solidFill>
                  <a:srgbClr val="FFFFFF"/>
                </a:solidFill>
                <a:effectLst/>
                <a:latin typeface="+mn-lt"/>
                <a:ea typeface="+mn-ea"/>
                <a:cs typeface="+mn-cs"/>
              </a:rPr>
              <a:t>Nikolaos</a:t>
            </a:r>
            <a:r>
              <a:rPr lang="el-GR" sz="1500" b="1" kern="1200" dirty="0">
                <a:solidFill>
                  <a:srgbClr val="FFFFFF"/>
                </a:solidFill>
                <a:effectLst/>
                <a:latin typeface="+mn-lt"/>
                <a:ea typeface="+mn-ea"/>
                <a:cs typeface="+mn-cs"/>
              </a:rPr>
              <a:t> Andritsos</a:t>
            </a:r>
            <a:r>
              <a:rPr lang="el-GR" sz="1500" b="1" kern="1200" baseline="30000" dirty="0">
                <a:solidFill>
                  <a:srgbClr val="FFFFFF"/>
                </a:solidFill>
                <a:effectLst/>
                <a:latin typeface="+mn-lt"/>
                <a:ea typeface="+mn-ea"/>
                <a:cs typeface="+mn-cs"/>
              </a:rPr>
              <a:t>1</a:t>
            </a:r>
            <a:r>
              <a:rPr lang="el-GR" sz="1500" b="1" kern="1200" dirty="0">
                <a:solidFill>
                  <a:srgbClr val="FFFFFF"/>
                </a:solidFill>
                <a:effectLst/>
                <a:latin typeface="+mn-lt"/>
                <a:ea typeface="+mn-ea"/>
                <a:cs typeface="+mn-cs"/>
              </a:rPr>
              <a:t>, Ioannis Konstantinou</a:t>
            </a:r>
            <a:r>
              <a:rPr lang="el-GR" sz="1500" b="1" kern="1200" baseline="30000" dirty="0">
                <a:solidFill>
                  <a:srgbClr val="FFFFFF"/>
                </a:solidFill>
                <a:effectLst/>
                <a:latin typeface="+mn-lt"/>
                <a:ea typeface="+mn-ea"/>
                <a:cs typeface="+mn-cs"/>
              </a:rPr>
              <a:t>3</a:t>
            </a:r>
            <a:r>
              <a:rPr lang="el-GR" sz="1500" b="1" kern="1200" dirty="0">
                <a:solidFill>
                  <a:srgbClr val="FFFFFF"/>
                </a:solidFill>
                <a:effectLst/>
                <a:latin typeface="+mn-lt"/>
                <a:ea typeface="+mn-ea"/>
                <a:cs typeface="+mn-cs"/>
              </a:rPr>
              <a:t>, Charalampos Proestos</a:t>
            </a:r>
            <a:r>
              <a:rPr lang="el-GR" sz="1500" b="1" kern="1200" baseline="30000" dirty="0">
                <a:solidFill>
                  <a:srgbClr val="FFFFFF"/>
                </a:solidFill>
                <a:effectLst/>
                <a:latin typeface="+mn-lt"/>
                <a:ea typeface="+mn-ea"/>
                <a:cs typeface="+mn-cs"/>
              </a:rPr>
              <a:t>4</a:t>
            </a:r>
            <a:r>
              <a:rPr lang="el-GR" sz="1500" b="1" kern="1200" dirty="0">
                <a:solidFill>
                  <a:srgbClr val="FFFFFF"/>
                </a:solidFill>
                <a:effectLst/>
                <a:latin typeface="+mn-lt"/>
                <a:ea typeface="+mn-ea"/>
                <a:cs typeface="+mn-cs"/>
              </a:rPr>
              <a:t> and Aris E. Giannakas </a:t>
            </a:r>
            <a:r>
              <a:rPr lang="el-GR" sz="1500" b="1" kern="1200" baseline="30000" dirty="0">
                <a:solidFill>
                  <a:srgbClr val="FFFFFF"/>
                </a:solidFill>
                <a:effectLst/>
                <a:latin typeface="+mn-lt"/>
                <a:ea typeface="+mn-ea"/>
                <a:cs typeface="+mn-cs"/>
              </a:rPr>
              <a:t>1</a:t>
            </a:r>
            <a:r>
              <a:rPr lang="el-GR" sz="1500" b="1" kern="1200" dirty="0">
                <a:solidFill>
                  <a:srgbClr val="FFFFFF"/>
                </a:solidFill>
                <a:effectLst/>
                <a:latin typeface="+mn-lt"/>
                <a:ea typeface="+mn-ea"/>
                <a:cs typeface="+mn-cs"/>
              </a:rPr>
              <a:t>*</a:t>
            </a:r>
          </a:p>
        </p:txBody>
      </p:sp>
      <p:sp>
        <p:nvSpPr>
          <p:cNvPr id="2" name="Θέση ημερομηνίας 1">
            <a:extLst>
              <a:ext uri="{FF2B5EF4-FFF2-40B4-BE49-F238E27FC236}">
                <a16:creationId xmlns:a16="http://schemas.microsoft.com/office/drawing/2014/main" id="{759AD981-8E7E-4AD3-0CF2-CAE985C6B5B3}"/>
              </a:ext>
            </a:extLst>
          </p:cNvPr>
          <p:cNvSpPr>
            <a:spLocks noGrp="1"/>
          </p:cNvSpPr>
          <p:nvPr>
            <p:ph type="dt" sz="half" idx="10"/>
          </p:nvPr>
        </p:nvSpPr>
        <p:spPr>
          <a:xfrm>
            <a:off x="643464" y="6446520"/>
            <a:ext cx="3517568" cy="365125"/>
          </a:xfrm>
        </p:spPr>
        <p:txBody>
          <a:bodyPr vert="horz" lIns="91440" tIns="45720" rIns="91440" bIns="45720" rtlCol="0" anchor="ctr">
            <a:normAutofit/>
          </a:bodyPr>
          <a:lstStyle/>
          <a:p>
            <a:pPr>
              <a:spcAft>
                <a:spcPts val="600"/>
              </a:spcAft>
            </a:pPr>
            <a:fld id="{80B6C2DE-AD7D-4301-AF66-F299BAC0F051}" type="datetime1">
              <a:rPr lang="el-GR" smtClean="0"/>
              <a:pPr>
                <a:spcAft>
                  <a:spcPts val="600"/>
                </a:spcAft>
              </a:pPr>
              <a:t>29/7/2023</a:t>
            </a:fld>
            <a:endParaRPr lang="en-US"/>
          </a:p>
        </p:txBody>
      </p:sp>
    </p:spTree>
    <p:extLst>
      <p:ext uri="{BB962C8B-B14F-4D97-AF65-F5344CB8AC3E}">
        <p14:creationId xmlns:p14="http://schemas.microsoft.com/office/powerpoint/2010/main" val="25595879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D04B7E0-3D13-2C59-51CF-54E146AE00C0}"/>
              </a:ext>
            </a:extLst>
          </p:cNvPr>
          <p:cNvSpPr>
            <a:spLocks noGrp="1"/>
          </p:cNvSpPr>
          <p:nvPr>
            <p:ph type="title"/>
          </p:nvPr>
        </p:nvSpPr>
        <p:spPr/>
        <p:txBody>
          <a:bodyPr/>
          <a:lstStyle/>
          <a:p>
            <a:r>
              <a:rPr lang="el-GR" dirty="0"/>
              <a:t>Ηλεκτρονικές πηγές</a:t>
            </a:r>
          </a:p>
        </p:txBody>
      </p:sp>
      <p:sp>
        <p:nvSpPr>
          <p:cNvPr id="3" name="Θέση περιεχομένου 2">
            <a:extLst>
              <a:ext uri="{FF2B5EF4-FFF2-40B4-BE49-F238E27FC236}">
                <a16:creationId xmlns:a16="http://schemas.microsoft.com/office/drawing/2014/main" id="{AC135054-CAC2-78A5-1921-E923DDAA04F0}"/>
              </a:ext>
            </a:extLst>
          </p:cNvPr>
          <p:cNvSpPr>
            <a:spLocks noGrp="1"/>
          </p:cNvSpPr>
          <p:nvPr>
            <p:ph idx="1"/>
          </p:nvPr>
        </p:nvSpPr>
        <p:spPr/>
        <p:txBody>
          <a:bodyPr>
            <a:normAutofit fontScale="62500" lnSpcReduction="20000"/>
          </a:bodyPr>
          <a:lstStyle/>
          <a:p>
            <a:r>
              <a:rPr lang="el-GR" dirty="0"/>
              <a:t>1. ΣΥΣΤΗΜΑΤΑ ΙΧΘΥΟΚΑΛΛΙΕΡΓΕΙΑΣ (</a:t>
            </a:r>
            <a:r>
              <a:rPr lang="en-US" dirty="0"/>
              <a:t>gesikat.gr)</a:t>
            </a:r>
            <a:r>
              <a:rPr lang="el-GR" dirty="0"/>
              <a:t> </a:t>
            </a:r>
          </a:p>
          <a:p>
            <a:r>
              <a:rPr lang="en-US" dirty="0"/>
              <a:t>2. </a:t>
            </a:r>
            <a:r>
              <a:rPr lang="en-US" dirty="0">
                <a:hlinkClick r:id="rId2"/>
              </a:rPr>
              <a:t>https://kapelis.gr/machine_category/kleistika-mixanimata/</a:t>
            </a:r>
            <a:endParaRPr lang="el-GR" dirty="0"/>
          </a:p>
          <a:p>
            <a:r>
              <a:rPr lang="en-US" dirty="0"/>
              <a:t>3. </a:t>
            </a:r>
            <a:r>
              <a:rPr lang="en-US" dirty="0">
                <a:hlinkClick r:id="rId3"/>
              </a:rPr>
              <a:t>https://kapelis.gr/machine_category/mixanes-vacuum</a:t>
            </a:r>
            <a:endParaRPr lang="el-GR" dirty="0"/>
          </a:p>
          <a:p>
            <a:r>
              <a:rPr lang="en-US" dirty="0"/>
              <a:t>4. </a:t>
            </a:r>
            <a:r>
              <a:rPr lang="en-US" dirty="0">
                <a:hlinkClick r:id="rId4"/>
              </a:rPr>
              <a:t>https://kapelis.gr/machine_category/siriknotika-mixanimata</a:t>
            </a:r>
            <a:r>
              <a:rPr lang="el-GR" dirty="0"/>
              <a:t> </a:t>
            </a:r>
          </a:p>
          <a:p>
            <a:r>
              <a:rPr lang="en-US" dirty="0"/>
              <a:t>5. </a:t>
            </a:r>
            <a:r>
              <a:rPr lang="en-US" dirty="0">
                <a:hlinkClick r:id="rId5"/>
              </a:rPr>
              <a:t>https://kapelis.gr/machine_category/dosometrika-sistimata</a:t>
            </a:r>
            <a:endParaRPr lang="el-GR" dirty="0"/>
          </a:p>
          <a:p>
            <a:r>
              <a:rPr lang="en-US" dirty="0"/>
              <a:t>6. </a:t>
            </a:r>
            <a:r>
              <a:rPr lang="en-US" dirty="0">
                <a:hlinkClick r:id="rId6"/>
              </a:rPr>
              <a:t>https://kapelis.gr/machine_category/thermokolitika-mixanimata</a:t>
            </a:r>
            <a:endParaRPr lang="el-GR" dirty="0"/>
          </a:p>
          <a:p>
            <a:r>
              <a:rPr lang="en-US" dirty="0"/>
              <a:t>7. </a:t>
            </a:r>
            <a:r>
              <a:rPr lang="en-US" dirty="0">
                <a:hlinkClick r:id="rId7"/>
              </a:rPr>
              <a:t>https://kapelis.gr/machine_category/poiotikos-elegxos</a:t>
            </a:r>
            <a:r>
              <a:rPr lang="el-GR" dirty="0"/>
              <a:t> </a:t>
            </a:r>
          </a:p>
          <a:p>
            <a:r>
              <a:rPr lang="en-US" dirty="0"/>
              <a:t>8. </a:t>
            </a:r>
            <a:r>
              <a:rPr lang="en-US" dirty="0">
                <a:hlinkClick r:id="rId8"/>
              </a:rPr>
              <a:t>https://kapelis.gr/machines/gas-analyzer</a:t>
            </a:r>
            <a:r>
              <a:rPr lang="el-GR" dirty="0"/>
              <a:t> </a:t>
            </a:r>
          </a:p>
          <a:p>
            <a:r>
              <a:rPr lang="en-US" dirty="0"/>
              <a:t>9</a:t>
            </a:r>
            <a:r>
              <a:rPr lang="el-GR" dirty="0"/>
              <a:t>. </a:t>
            </a:r>
            <a:r>
              <a:rPr lang="en-US" dirty="0">
                <a:hlinkClick r:id="rId9"/>
              </a:rPr>
              <a:t>https://kapelis.gr/protaseis/protaseis-psari</a:t>
            </a:r>
            <a:r>
              <a:rPr lang="el-GR" dirty="0"/>
              <a:t>  </a:t>
            </a:r>
          </a:p>
          <a:p>
            <a:r>
              <a:rPr lang="en-US" dirty="0"/>
              <a:t>10</a:t>
            </a:r>
            <a:r>
              <a:rPr lang="el-GR" dirty="0"/>
              <a:t>. </a:t>
            </a:r>
            <a:r>
              <a:rPr lang="en-US" dirty="0">
                <a:hlinkClick r:id="rId10"/>
              </a:rPr>
              <a:t>https://kapelis.gr/ylika_category/ylika-syskevasias-sakoyles-psisimatos/</a:t>
            </a:r>
            <a:endParaRPr lang="en-US" dirty="0"/>
          </a:p>
          <a:p>
            <a:r>
              <a:rPr lang="en-US" dirty="0">
                <a:hlinkClick r:id="rId11">
                  <a:extLst>
                    <a:ext uri="{A12FA001-AC4F-418D-AE19-62706E023703}">
                      <ahyp:hlinkClr xmlns:ahyp="http://schemas.microsoft.com/office/drawing/2018/hyperlinkcolor" val="tx"/>
                    </a:ext>
                  </a:extLst>
                </a:hlinkClick>
              </a:rPr>
              <a:t>11. </a:t>
            </a:r>
            <a:r>
              <a:rPr lang="en-US" dirty="0">
                <a:solidFill>
                  <a:srgbClr val="00B0F0"/>
                </a:solidFill>
                <a:hlinkClick r:id="rId11">
                  <a:extLst>
                    <a:ext uri="{A12FA001-AC4F-418D-AE19-62706E023703}">
                      <ahyp:hlinkClr xmlns:ahyp="http://schemas.microsoft.com/office/drawing/2018/hyperlinkcolor" val="tx"/>
                    </a:ext>
                  </a:extLst>
                </a:hlinkClick>
              </a:rPr>
              <a:t>Plastobarr_v5.pdf (plastopil.com)</a:t>
            </a:r>
            <a:endParaRPr lang="el-GR" dirty="0"/>
          </a:p>
          <a:p>
            <a:endParaRPr lang="el-GR" dirty="0"/>
          </a:p>
          <a:p>
            <a:endParaRPr lang="en-US" dirty="0"/>
          </a:p>
          <a:p>
            <a:endParaRPr lang="el-GR" dirty="0"/>
          </a:p>
          <a:p>
            <a:endParaRPr lang="el-GR" dirty="0"/>
          </a:p>
          <a:p>
            <a:endParaRPr lang="en-US" dirty="0"/>
          </a:p>
          <a:p>
            <a:endParaRPr lang="el-GR" dirty="0"/>
          </a:p>
        </p:txBody>
      </p:sp>
      <p:sp>
        <p:nvSpPr>
          <p:cNvPr id="4" name="Θέση ημερομηνίας 3">
            <a:extLst>
              <a:ext uri="{FF2B5EF4-FFF2-40B4-BE49-F238E27FC236}">
                <a16:creationId xmlns:a16="http://schemas.microsoft.com/office/drawing/2014/main" id="{78328AD8-201B-60E4-EEF5-CA6778BD28B2}"/>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23207026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CBFE0F4-9D6A-2F23-0BD1-ABD782F2A312}"/>
              </a:ext>
            </a:extLst>
          </p:cNvPr>
          <p:cNvSpPr>
            <a:spLocks noGrp="1"/>
          </p:cNvSpPr>
          <p:nvPr>
            <p:ph type="title"/>
          </p:nvPr>
        </p:nvSpPr>
        <p:spPr/>
        <p:txBody>
          <a:bodyPr/>
          <a:lstStyle/>
          <a:p>
            <a:r>
              <a:rPr lang="el-GR" dirty="0"/>
              <a:t>Βιβλιογραφία</a:t>
            </a:r>
          </a:p>
        </p:txBody>
      </p:sp>
      <p:sp>
        <p:nvSpPr>
          <p:cNvPr id="3" name="Θέση περιεχομένου 2">
            <a:extLst>
              <a:ext uri="{FF2B5EF4-FFF2-40B4-BE49-F238E27FC236}">
                <a16:creationId xmlns:a16="http://schemas.microsoft.com/office/drawing/2014/main" id="{D9DAC1AB-FCB5-01C8-EBAB-A04FE9B41F6D}"/>
              </a:ext>
            </a:extLst>
          </p:cNvPr>
          <p:cNvSpPr>
            <a:spLocks noGrp="1"/>
          </p:cNvSpPr>
          <p:nvPr>
            <p:ph idx="1"/>
          </p:nvPr>
        </p:nvSpPr>
        <p:spPr/>
        <p:txBody>
          <a:bodyPr vert="horz" lIns="0" tIns="45720" rIns="0" bIns="45720" rtlCol="0">
            <a:normAutofit fontScale="92500" lnSpcReduction="10000"/>
          </a:bodyPr>
          <a:lstStyle/>
          <a:p>
            <a:r>
              <a:rPr lang="en-US" sz="1200" dirty="0">
                <a:solidFill>
                  <a:srgbClr val="0080AC"/>
                </a:solidFill>
                <a:latin typeface="LJIHD K+ Charis SIL"/>
              </a:rPr>
              <a:t>Vikas Kumar, Armaan U. </a:t>
            </a:r>
            <a:r>
              <a:rPr lang="en-US" sz="1200" dirty="0" err="1">
                <a:solidFill>
                  <a:srgbClr val="0080AC"/>
                </a:solidFill>
                <a:latin typeface="LJIHD K+ Charis SIL"/>
              </a:rPr>
              <a:t>Muzaddadi</a:t>
            </a:r>
            <a:r>
              <a:rPr lang="en-US" sz="1200" dirty="0">
                <a:solidFill>
                  <a:srgbClr val="0080AC"/>
                </a:solidFill>
                <a:latin typeface="LJIHD K+ Charis SIL"/>
              </a:rPr>
              <a:t>, Sandeep Mann, Renu Balakrishnan, K. </a:t>
            </a:r>
            <a:r>
              <a:rPr lang="en-US" sz="1200" dirty="0" err="1">
                <a:solidFill>
                  <a:srgbClr val="0080AC"/>
                </a:solidFill>
                <a:latin typeface="LJIHD K+ Charis SIL"/>
              </a:rPr>
              <a:t>Bembem</a:t>
            </a:r>
            <a:r>
              <a:rPr lang="en-US" sz="1200" dirty="0">
                <a:solidFill>
                  <a:srgbClr val="0080AC"/>
                </a:solidFill>
                <a:latin typeface="LJIHD K+ Charis SIL"/>
              </a:rPr>
              <a:t> and Yogesh </a:t>
            </a:r>
            <a:r>
              <a:rPr lang="en-US" sz="1200" dirty="0" err="1">
                <a:solidFill>
                  <a:srgbClr val="0080AC"/>
                </a:solidFill>
                <a:latin typeface="LJIHD K+ Charis SIL"/>
              </a:rPr>
              <a:t>Kalnar</a:t>
            </a:r>
            <a:r>
              <a:rPr lang="el-GR" sz="1200" dirty="0">
                <a:solidFill>
                  <a:srgbClr val="0080AC"/>
                </a:solidFill>
                <a:latin typeface="LJIHD K+ Charis SIL"/>
              </a:rPr>
              <a:t>, </a:t>
            </a:r>
            <a:r>
              <a:rPr lang="en-US" sz="1200" dirty="0">
                <a:solidFill>
                  <a:srgbClr val="0080AC"/>
                </a:solidFill>
                <a:latin typeface="LJIHD K+ Charis SIL"/>
              </a:rPr>
              <a:t>Utilization of Fish Processing Waste: A Waste to Wealth Approach</a:t>
            </a:r>
            <a:r>
              <a:rPr lang="el-GR" sz="1200" dirty="0">
                <a:solidFill>
                  <a:srgbClr val="0080AC"/>
                </a:solidFill>
                <a:latin typeface="LJIHD K+ Charis SIL"/>
              </a:rPr>
              <a:t>, </a:t>
            </a:r>
            <a:r>
              <a:rPr lang="en-US" sz="1200" dirty="0">
                <a:solidFill>
                  <a:srgbClr val="0080AC"/>
                </a:solidFill>
                <a:latin typeface="LJIHD K+ Charis SIL"/>
              </a:rPr>
              <a:t>In book: Emerging Post-Harvest Engineering and </a:t>
            </a:r>
            <a:r>
              <a:rPr lang="en-US" sz="1200" dirty="0" err="1">
                <a:solidFill>
                  <a:srgbClr val="0080AC"/>
                </a:solidFill>
                <a:latin typeface="LJIHD K+ Charis SIL"/>
              </a:rPr>
              <a:t>Techological</a:t>
            </a:r>
            <a:r>
              <a:rPr lang="en-US" sz="1200" dirty="0">
                <a:solidFill>
                  <a:srgbClr val="0080AC"/>
                </a:solidFill>
                <a:latin typeface="LJIHD K+ Charis SIL"/>
              </a:rPr>
              <a:t> Interventions for Enhancing Farmer's </a:t>
            </a:r>
            <a:r>
              <a:rPr lang="en-US" sz="1200" dirty="0" err="1">
                <a:solidFill>
                  <a:srgbClr val="0080AC"/>
                </a:solidFill>
                <a:latin typeface="LJIHD K+ Charis SIL"/>
              </a:rPr>
              <a:t>IncomPublisher</a:t>
            </a:r>
            <a:r>
              <a:rPr lang="en-US" sz="1200" dirty="0">
                <a:solidFill>
                  <a:srgbClr val="0080AC"/>
                </a:solidFill>
                <a:latin typeface="LJIHD K+ Charis SIL"/>
              </a:rPr>
              <a:t>: ICAR-CIPHET, Ludhiana</a:t>
            </a:r>
            <a:r>
              <a:rPr lang="el-GR" sz="1200" dirty="0">
                <a:solidFill>
                  <a:srgbClr val="0080AC"/>
                </a:solidFill>
                <a:latin typeface="LJIHD K+ Charis SIL"/>
              </a:rPr>
              <a:t>, 2022.</a:t>
            </a:r>
          </a:p>
          <a:p>
            <a:r>
              <a:rPr lang="en-US" sz="1200" dirty="0">
                <a:solidFill>
                  <a:srgbClr val="0080AC"/>
                </a:solidFill>
                <a:latin typeface="LJIHD K+ Charis SIL"/>
              </a:rPr>
              <a:t>Suresh, P.V. and Prabhu, G.N. (2012). Seafood. In: Valorization of food processing by-products (Chandrasekaran, M., Ed.). CRC</a:t>
            </a:r>
            <a:r>
              <a:rPr lang="el-GR" sz="1200" dirty="0">
                <a:solidFill>
                  <a:srgbClr val="0080AC"/>
                </a:solidFill>
                <a:latin typeface="LJIHD K+ Charis SIL"/>
              </a:rPr>
              <a:t> </a:t>
            </a:r>
            <a:r>
              <a:rPr lang="en-US" sz="1200" dirty="0">
                <a:solidFill>
                  <a:srgbClr val="0080AC"/>
                </a:solidFill>
                <a:latin typeface="LJIHD K+ Charis SIL"/>
              </a:rPr>
              <a:t>Press. Chapter-23, p-685-736</a:t>
            </a:r>
            <a:endParaRPr lang="el-GR" sz="1200" dirty="0">
              <a:solidFill>
                <a:srgbClr val="0080AC"/>
              </a:solidFill>
              <a:latin typeface="LJIHD K+ Charis SIL"/>
            </a:endParaRPr>
          </a:p>
          <a:p>
            <a:r>
              <a:rPr lang="en-US" sz="1200" dirty="0">
                <a:solidFill>
                  <a:srgbClr val="0080AC"/>
                </a:solidFill>
                <a:latin typeface="LJIHD K+ Charis SIL"/>
              </a:rPr>
              <a:t>Muhammad Usman, Amna Sahar, Muhammad </a:t>
            </a:r>
            <a:r>
              <a:rPr lang="en-US" sz="1200" dirty="0" err="1">
                <a:solidFill>
                  <a:srgbClr val="0080AC"/>
                </a:solidFill>
                <a:latin typeface="LJIHD K+ Charis SIL"/>
              </a:rPr>
              <a:t>Inam</a:t>
            </a:r>
            <a:r>
              <a:rPr lang="en-US" sz="1200" dirty="0">
                <a:solidFill>
                  <a:srgbClr val="0080AC"/>
                </a:solidFill>
                <a:latin typeface="LJIHD K+ Charis SIL"/>
              </a:rPr>
              <a:t>-Ur-Raheem, Ubaid </a:t>
            </a:r>
            <a:r>
              <a:rPr lang="en-US" sz="1200" dirty="0" err="1">
                <a:solidFill>
                  <a:srgbClr val="0080AC"/>
                </a:solidFill>
                <a:latin typeface="LJIHD K+ Charis SIL"/>
              </a:rPr>
              <a:t>ur</a:t>
            </a:r>
            <a:r>
              <a:rPr lang="en-US" sz="1200" dirty="0">
                <a:solidFill>
                  <a:srgbClr val="0080AC"/>
                </a:solidFill>
                <a:latin typeface="LJIHD K+ Charis SIL"/>
              </a:rPr>
              <a:t> Rahman, Aysha Sameen</a:t>
            </a:r>
            <a:r>
              <a:rPr lang="el-GR" sz="1200" dirty="0">
                <a:solidFill>
                  <a:srgbClr val="0080AC"/>
                </a:solidFill>
                <a:latin typeface="LJIHD K+ Charis SIL"/>
              </a:rPr>
              <a:t>, </a:t>
            </a:r>
            <a:r>
              <a:rPr lang="en-US" sz="1200" dirty="0">
                <a:solidFill>
                  <a:srgbClr val="0080AC"/>
                </a:solidFill>
                <a:latin typeface="LJIHD K+ Charis SIL"/>
              </a:rPr>
              <a:t>&amp; Rana Muhammad </a:t>
            </a:r>
            <a:r>
              <a:rPr lang="en-US" sz="1200" dirty="0" err="1">
                <a:solidFill>
                  <a:srgbClr val="0080AC"/>
                </a:solidFill>
                <a:latin typeface="LJIHD K+ Charis SIL"/>
              </a:rPr>
              <a:t>Aadil</a:t>
            </a:r>
            <a:r>
              <a:rPr lang="el-GR" sz="1200" dirty="0">
                <a:solidFill>
                  <a:srgbClr val="0080AC"/>
                </a:solidFill>
                <a:latin typeface="LJIHD K+ Charis SIL"/>
              </a:rPr>
              <a:t>, </a:t>
            </a:r>
            <a:r>
              <a:rPr lang="en-US" sz="1200" dirty="0">
                <a:solidFill>
                  <a:srgbClr val="0080AC"/>
                </a:solidFill>
                <a:latin typeface="LJIHD K+ Charis SIL"/>
              </a:rPr>
              <a:t>Review</a:t>
            </a:r>
            <a:r>
              <a:rPr lang="el-GR" sz="1200" dirty="0">
                <a:solidFill>
                  <a:srgbClr val="0080AC"/>
                </a:solidFill>
                <a:latin typeface="LJIHD K+ Charis SIL"/>
              </a:rPr>
              <a:t> </a:t>
            </a:r>
            <a:r>
              <a:rPr lang="en-US" sz="1200" dirty="0">
                <a:solidFill>
                  <a:srgbClr val="0080AC"/>
                </a:solidFill>
                <a:latin typeface="LJIHD K+ Charis SIL"/>
              </a:rPr>
              <a:t>Gelatin extraction from fish waste and potential applications in</a:t>
            </a:r>
            <a:r>
              <a:rPr lang="el-GR" sz="1200" dirty="0">
                <a:solidFill>
                  <a:srgbClr val="0080AC"/>
                </a:solidFill>
                <a:latin typeface="LJIHD K+ Charis SIL"/>
              </a:rPr>
              <a:t> </a:t>
            </a:r>
            <a:r>
              <a:rPr lang="en-US" sz="1200" dirty="0">
                <a:solidFill>
                  <a:srgbClr val="0080AC"/>
                </a:solidFill>
                <a:latin typeface="LJIHD K+ Charis SIL"/>
              </a:rPr>
              <a:t>food sector</a:t>
            </a:r>
            <a:r>
              <a:rPr lang="el-GR" sz="1200" dirty="0">
                <a:solidFill>
                  <a:srgbClr val="0080AC"/>
                </a:solidFill>
                <a:latin typeface="LJIHD K+ Charis SIL"/>
              </a:rPr>
              <a:t>, </a:t>
            </a:r>
            <a:r>
              <a:rPr lang="en-US" sz="1200" dirty="0">
                <a:solidFill>
                  <a:srgbClr val="0080AC"/>
                </a:solidFill>
                <a:latin typeface="LJIHD K+ Charis SIL"/>
              </a:rPr>
              <a:t>International Journal of Food Science and Technology 2022, 57, 154–163</a:t>
            </a:r>
            <a:r>
              <a:rPr lang="el-GR" sz="1200" dirty="0">
                <a:solidFill>
                  <a:srgbClr val="0080AC"/>
                </a:solidFill>
                <a:latin typeface="LJIHD K+ Charis SIL"/>
              </a:rPr>
              <a:t>, </a:t>
            </a:r>
            <a:r>
              <a:rPr lang="en-US" sz="1200" dirty="0">
                <a:solidFill>
                  <a:srgbClr val="0080AC"/>
                </a:solidFill>
                <a:latin typeface="LJIHD K+ Charis SIL"/>
              </a:rPr>
              <a:t>doi:10.1111/ijfs.15286</a:t>
            </a:r>
            <a:endParaRPr lang="el-GR" sz="1200" dirty="0">
              <a:solidFill>
                <a:srgbClr val="0080AC"/>
              </a:solidFill>
              <a:latin typeface="LJIHD K+ Charis SIL"/>
            </a:endParaRPr>
          </a:p>
          <a:p>
            <a:r>
              <a:rPr lang="en-US" sz="1200" dirty="0">
                <a:solidFill>
                  <a:srgbClr val="0080AC"/>
                </a:solidFill>
                <a:latin typeface="LJIHD K+ Charis SIL"/>
              </a:rPr>
              <a:t>Wasswa, J., Tang, J. &amp; Gu, X. (2007). Utilization of fish processing</a:t>
            </a:r>
            <a:r>
              <a:rPr lang="el-GR" sz="1200" dirty="0">
                <a:solidFill>
                  <a:srgbClr val="0080AC"/>
                </a:solidFill>
                <a:latin typeface="LJIHD K+ Charis SIL"/>
              </a:rPr>
              <a:t> </a:t>
            </a:r>
            <a:r>
              <a:rPr lang="en-US" sz="1200" dirty="0">
                <a:solidFill>
                  <a:srgbClr val="0080AC"/>
                </a:solidFill>
                <a:latin typeface="LJIHD K+ Charis SIL"/>
              </a:rPr>
              <a:t>by-products in the gelatin industry. Food Reviews International, 23,</a:t>
            </a:r>
            <a:r>
              <a:rPr lang="el-GR" sz="1200" dirty="0">
                <a:solidFill>
                  <a:srgbClr val="0080AC"/>
                </a:solidFill>
                <a:latin typeface="LJIHD K+ Charis SIL"/>
              </a:rPr>
              <a:t> </a:t>
            </a:r>
            <a:r>
              <a:rPr lang="en-US" sz="1200" dirty="0">
                <a:solidFill>
                  <a:srgbClr val="0080AC"/>
                </a:solidFill>
                <a:latin typeface="LJIHD K+ Charis SIL"/>
              </a:rPr>
              <a:t>159–174.</a:t>
            </a:r>
            <a:endParaRPr lang="el-GR" sz="1200" dirty="0">
              <a:solidFill>
                <a:srgbClr val="0080AC"/>
              </a:solidFill>
              <a:latin typeface="LJIHD K+ Charis SIL"/>
            </a:endParaRPr>
          </a:p>
          <a:p>
            <a:r>
              <a:rPr lang="de-DE" sz="1200" dirty="0">
                <a:solidFill>
                  <a:srgbClr val="0080AC"/>
                </a:solidFill>
                <a:latin typeface="LJIHD K+ Charis SIL"/>
              </a:rPr>
              <a:t>Lin, L., Regenstein, J.M., </a:t>
            </a:r>
            <a:r>
              <a:rPr lang="de-DE" sz="1200" dirty="0" err="1">
                <a:solidFill>
                  <a:srgbClr val="0080AC"/>
                </a:solidFill>
                <a:latin typeface="LJIHD K+ Charis SIL"/>
              </a:rPr>
              <a:t>Lv</a:t>
            </a:r>
            <a:r>
              <a:rPr lang="de-DE" sz="1200" dirty="0">
                <a:solidFill>
                  <a:srgbClr val="0080AC"/>
                </a:solidFill>
                <a:latin typeface="LJIHD K+ Charis SIL"/>
              </a:rPr>
              <a:t>, S., Lu, J. &amp; Jiang, S. (2017). An </a:t>
            </a:r>
            <a:r>
              <a:rPr lang="de-DE" sz="1200" dirty="0" err="1">
                <a:solidFill>
                  <a:srgbClr val="0080AC"/>
                </a:solidFill>
                <a:latin typeface="LJIHD K+ Charis SIL"/>
              </a:rPr>
              <a:t>overview</a:t>
            </a:r>
            <a:r>
              <a:rPr lang="el-GR" sz="1200" dirty="0">
                <a:solidFill>
                  <a:srgbClr val="0080AC"/>
                </a:solidFill>
                <a:latin typeface="LJIHD K+ Charis SIL"/>
              </a:rPr>
              <a:t> </a:t>
            </a:r>
            <a:r>
              <a:rPr lang="en-US" sz="1200" dirty="0">
                <a:solidFill>
                  <a:srgbClr val="0080AC"/>
                </a:solidFill>
                <a:latin typeface="LJIHD K+ Charis SIL"/>
              </a:rPr>
              <a:t>of gelatin derived from aquatic animals: Properties and modification.</a:t>
            </a:r>
            <a:r>
              <a:rPr lang="el-GR" sz="1200" dirty="0">
                <a:solidFill>
                  <a:srgbClr val="0080AC"/>
                </a:solidFill>
                <a:latin typeface="LJIHD K+ Charis SIL"/>
              </a:rPr>
              <a:t> </a:t>
            </a:r>
            <a:r>
              <a:rPr lang="en-US" sz="1200" dirty="0">
                <a:solidFill>
                  <a:srgbClr val="0080AC"/>
                </a:solidFill>
                <a:latin typeface="LJIHD K+ Charis SIL"/>
              </a:rPr>
              <a:t>Trends in Food Science &amp; Technology, 68, 102–112.</a:t>
            </a:r>
            <a:endParaRPr lang="el-GR" sz="1200" dirty="0">
              <a:solidFill>
                <a:srgbClr val="0080AC"/>
              </a:solidFill>
              <a:latin typeface="LJIHD K+ Charis SIL"/>
            </a:endParaRPr>
          </a:p>
          <a:p>
            <a:r>
              <a:rPr lang="en-US" sz="1200" dirty="0" err="1">
                <a:solidFill>
                  <a:srgbClr val="0080AC"/>
                </a:solidFill>
                <a:latin typeface="LJIHD K+ Charis SIL"/>
              </a:rPr>
              <a:t>Shuo</a:t>
            </a:r>
            <a:r>
              <a:rPr lang="en-US" sz="1200" dirty="0">
                <a:solidFill>
                  <a:srgbClr val="0080AC"/>
                </a:solidFill>
                <a:latin typeface="LJIHD K+ Charis SIL"/>
              </a:rPr>
              <a:t> Chen, </a:t>
            </a:r>
            <a:r>
              <a:rPr lang="en-US" sz="1200" dirty="0" err="1">
                <a:solidFill>
                  <a:srgbClr val="0080AC"/>
                </a:solidFill>
                <a:latin typeface="LJIHD K+ Charis SIL"/>
              </a:rPr>
              <a:t>Shunfeng</a:t>
            </a:r>
            <a:r>
              <a:rPr lang="en-US" sz="1200" dirty="0">
                <a:solidFill>
                  <a:srgbClr val="0080AC"/>
                </a:solidFill>
                <a:latin typeface="LJIHD K+ Charis SIL"/>
              </a:rPr>
              <a:t> Jiang , Hong Jiang, A review on conversion of crayfish-shell derivatives to functional materials and their environmental applications, Journal of Bioresources and Bioproducts 5 (2020) 238–247, https://doi.org/10.1016/j.jobab.2020.10.002 </a:t>
            </a:r>
            <a:endParaRPr lang="el-GR" sz="1200" dirty="0">
              <a:solidFill>
                <a:srgbClr val="0080AC"/>
              </a:solidFill>
              <a:latin typeface="LJIHD K+ Charis SIL"/>
            </a:endParaRPr>
          </a:p>
          <a:p>
            <a:r>
              <a:rPr lang="en-US" sz="1200" dirty="0">
                <a:solidFill>
                  <a:srgbClr val="0080AC"/>
                </a:solidFill>
                <a:latin typeface="LJIHD K+ Charis SIL"/>
              </a:rPr>
              <a:t>Wei, G. , Zhang, A. , Chen, K. , Ouyang, P. , 2017. Enzymatic production of N-acetyl-d-glucosamine from crayfish shell wastes pretreated via high pressure homogenization. </a:t>
            </a:r>
            <a:r>
              <a:rPr lang="en-US" sz="1200" dirty="0" err="1">
                <a:solidFill>
                  <a:srgbClr val="0080AC"/>
                </a:solidFill>
                <a:latin typeface="LJIHD K+ Charis SIL"/>
              </a:rPr>
              <a:t>Carbohydr</a:t>
            </a:r>
            <a:r>
              <a:rPr lang="en-US" sz="1200" dirty="0">
                <a:solidFill>
                  <a:srgbClr val="0080AC"/>
                </a:solidFill>
                <a:latin typeface="LJIHD K+ Charis SIL"/>
              </a:rPr>
              <a:t> </a:t>
            </a:r>
            <a:r>
              <a:rPr lang="en-US" sz="1200" dirty="0" err="1">
                <a:solidFill>
                  <a:srgbClr val="0080AC"/>
                </a:solidFill>
                <a:latin typeface="LJIHD K+ Charis SIL"/>
              </a:rPr>
              <a:t>Polym</a:t>
            </a:r>
            <a:r>
              <a:rPr lang="en-US" sz="1200" dirty="0">
                <a:solidFill>
                  <a:srgbClr val="0080AC"/>
                </a:solidFill>
                <a:latin typeface="LJIHD K+ Charis SIL"/>
              </a:rPr>
              <a:t> 171, 236–241</a:t>
            </a:r>
            <a:endParaRPr lang="el-GR" sz="1200" dirty="0">
              <a:solidFill>
                <a:srgbClr val="0080AC"/>
              </a:solidFill>
              <a:latin typeface="LJIHD K+ Charis SIL"/>
            </a:endParaRPr>
          </a:p>
          <a:p>
            <a:r>
              <a:rPr lang="en-US" sz="1200" dirty="0">
                <a:solidFill>
                  <a:srgbClr val="0080AC"/>
                </a:solidFill>
                <a:latin typeface="LJIHD K+ Charis SIL"/>
              </a:rPr>
              <a:t>Gao, C. , Zhang, A. , Chen, K.Q. , Hao, Z.K. , Tong, J.M. , Ouyang, P.K. , 2015. Characterization of extracellular chitinase from </a:t>
            </a:r>
            <a:r>
              <a:rPr lang="en-US" sz="1200" dirty="0" err="1">
                <a:solidFill>
                  <a:srgbClr val="0080AC"/>
                </a:solidFill>
                <a:latin typeface="LJIHD K+ Charis SIL"/>
              </a:rPr>
              <a:t>Chitinibacter</a:t>
            </a:r>
            <a:r>
              <a:rPr lang="en-US" sz="1200" dirty="0">
                <a:solidFill>
                  <a:srgbClr val="0080AC"/>
                </a:solidFill>
                <a:latin typeface="LJIHD K+ Charis SIL"/>
              </a:rPr>
              <a:t> sp. GC72 and its application in </a:t>
            </a:r>
            <a:r>
              <a:rPr lang="en-US" sz="1200" dirty="0" err="1">
                <a:solidFill>
                  <a:srgbClr val="0080AC"/>
                </a:solidFill>
                <a:latin typeface="LJIHD K+ Charis SIL"/>
              </a:rPr>
              <a:t>GlcNAc</a:t>
            </a:r>
            <a:r>
              <a:rPr lang="en-US" sz="1200" dirty="0">
                <a:solidFill>
                  <a:srgbClr val="0080AC"/>
                </a:solidFill>
                <a:latin typeface="LJIHD K+ Charis SIL"/>
              </a:rPr>
              <a:t> production from crayfish shell enzymatic degradation. </a:t>
            </a:r>
            <a:r>
              <a:rPr lang="en-US" sz="1200" dirty="0" err="1">
                <a:solidFill>
                  <a:srgbClr val="0080AC"/>
                </a:solidFill>
                <a:latin typeface="LJIHD K+ Charis SIL"/>
              </a:rPr>
              <a:t>Biochem</a:t>
            </a:r>
            <a:r>
              <a:rPr lang="en-US" sz="1200" dirty="0">
                <a:solidFill>
                  <a:srgbClr val="0080AC"/>
                </a:solidFill>
                <a:latin typeface="LJIHD K+ Charis SIL"/>
              </a:rPr>
              <a:t>. Eng. J. 97, 59–64</a:t>
            </a:r>
          </a:p>
          <a:p>
            <a:endParaRPr lang="el-GR" sz="1200" dirty="0">
              <a:solidFill>
                <a:srgbClr val="0080AC"/>
              </a:solidFill>
              <a:latin typeface="LJIHD K+ Charis SIL"/>
            </a:endParaRPr>
          </a:p>
        </p:txBody>
      </p:sp>
      <p:sp>
        <p:nvSpPr>
          <p:cNvPr id="4" name="Θέση ημερομηνίας 3">
            <a:extLst>
              <a:ext uri="{FF2B5EF4-FFF2-40B4-BE49-F238E27FC236}">
                <a16:creationId xmlns:a16="http://schemas.microsoft.com/office/drawing/2014/main" id="{40FAB11C-A5F7-9238-E2E4-7852CE1E1018}"/>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24515527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CBFE0F4-9D6A-2F23-0BD1-ABD782F2A312}"/>
              </a:ext>
            </a:extLst>
          </p:cNvPr>
          <p:cNvSpPr>
            <a:spLocks noGrp="1"/>
          </p:cNvSpPr>
          <p:nvPr>
            <p:ph type="title"/>
          </p:nvPr>
        </p:nvSpPr>
        <p:spPr/>
        <p:txBody>
          <a:bodyPr/>
          <a:lstStyle/>
          <a:p>
            <a:r>
              <a:rPr lang="el-GR" dirty="0"/>
              <a:t>Βιβλιογραφία</a:t>
            </a:r>
          </a:p>
        </p:txBody>
      </p:sp>
      <p:sp>
        <p:nvSpPr>
          <p:cNvPr id="3" name="Θέση περιεχομένου 2">
            <a:extLst>
              <a:ext uri="{FF2B5EF4-FFF2-40B4-BE49-F238E27FC236}">
                <a16:creationId xmlns:a16="http://schemas.microsoft.com/office/drawing/2014/main" id="{D9DAC1AB-FCB5-01C8-EBAB-A04FE9B41F6D}"/>
              </a:ext>
            </a:extLst>
          </p:cNvPr>
          <p:cNvSpPr>
            <a:spLocks noGrp="1"/>
          </p:cNvSpPr>
          <p:nvPr>
            <p:ph idx="1"/>
          </p:nvPr>
        </p:nvSpPr>
        <p:spPr>
          <a:xfrm>
            <a:off x="698740" y="2108201"/>
            <a:ext cx="10456940" cy="3760891"/>
          </a:xfrm>
        </p:spPr>
        <p:txBody>
          <a:bodyPr>
            <a:normAutofit fontScale="92500"/>
          </a:bodyPr>
          <a:lstStyle/>
          <a:p>
            <a:pPr algn="l"/>
            <a:r>
              <a:rPr lang="en-US" sz="1200" b="0" i="0" u="none" strike="noStrike" baseline="0" dirty="0">
                <a:solidFill>
                  <a:srgbClr val="0080AC"/>
                </a:solidFill>
                <a:latin typeface="LJIHD K+ Charis SIL"/>
              </a:rPr>
              <a:t>Abdou, E.S. , Nagy, K.S. , </a:t>
            </a:r>
            <a:r>
              <a:rPr lang="en-US" sz="1200" b="0" i="0" u="none" strike="noStrike" baseline="0" dirty="0" err="1">
                <a:solidFill>
                  <a:srgbClr val="0080AC"/>
                </a:solidFill>
                <a:latin typeface="LJIHD K+ Charis SIL"/>
              </a:rPr>
              <a:t>Elsabee</a:t>
            </a:r>
            <a:r>
              <a:rPr lang="en-US" sz="1200" b="0" i="0" u="none" strike="noStrike" baseline="0" dirty="0">
                <a:solidFill>
                  <a:srgbClr val="0080AC"/>
                </a:solidFill>
                <a:latin typeface="LJIHD K+ Charis SIL"/>
              </a:rPr>
              <a:t>, M.Z. , 2008. Extraction and characterization of chitin and chitosan from local sources. </a:t>
            </a:r>
            <a:r>
              <a:rPr lang="en-US" sz="1200" b="0" i="0" u="none" strike="noStrike" baseline="0" dirty="0" err="1">
                <a:solidFill>
                  <a:srgbClr val="0080AC"/>
                </a:solidFill>
                <a:latin typeface="LJIHD K+ Charis SIL"/>
              </a:rPr>
              <a:t>Bioresour</a:t>
            </a:r>
            <a:r>
              <a:rPr lang="en-US" sz="1200" b="0" i="0" u="none" strike="noStrike" baseline="0" dirty="0">
                <a:solidFill>
                  <a:srgbClr val="0080AC"/>
                </a:solidFill>
                <a:latin typeface="LJIHD K+ Charis SIL"/>
              </a:rPr>
              <a:t>. Technol. 99, 1359–1367 .</a:t>
            </a:r>
            <a:endParaRPr lang="el-GR" sz="1200" b="0" i="0" u="none" strike="noStrike" baseline="0" dirty="0">
              <a:solidFill>
                <a:srgbClr val="0080AC"/>
              </a:solidFill>
              <a:latin typeface="LJIHD K+ Charis SIL"/>
            </a:endParaRPr>
          </a:p>
          <a:p>
            <a:pPr algn="l"/>
            <a:r>
              <a:rPr lang="en-US" sz="1200" b="0" i="0" u="none" strike="noStrike" baseline="0" dirty="0">
                <a:solidFill>
                  <a:srgbClr val="0080AC"/>
                </a:solidFill>
                <a:latin typeface="LJIHD K+ Charis SIL"/>
              </a:rPr>
              <a:t> </a:t>
            </a:r>
            <a:r>
              <a:rPr lang="en-US" sz="1200" b="0" i="0" u="none" strike="noStrike" baseline="0" dirty="0" err="1">
                <a:solidFill>
                  <a:srgbClr val="0080AC"/>
                </a:solidFill>
                <a:latin typeface="LJIHD K+ Charis SIL"/>
              </a:rPr>
              <a:t>Aragay</a:t>
            </a:r>
            <a:r>
              <a:rPr lang="en-US" sz="1200" b="0" i="0" u="none" strike="noStrike" baseline="0" dirty="0">
                <a:solidFill>
                  <a:srgbClr val="0080AC"/>
                </a:solidFill>
                <a:latin typeface="LJIHD K+ Charis SIL"/>
              </a:rPr>
              <a:t>, G. , Pons, J. , </a:t>
            </a:r>
            <a:r>
              <a:rPr lang="en-US" sz="1200" b="0" i="0" u="none" strike="noStrike" baseline="0" dirty="0" err="1">
                <a:solidFill>
                  <a:srgbClr val="0080AC"/>
                </a:solidFill>
                <a:latin typeface="LJIHD K+ Charis SIL"/>
              </a:rPr>
              <a:t>Merkoçi</a:t>
            </a:r>
            <a:r>
              <a:rPr lang="en-US" sz="1200" b="0" i="0" u="none" strike="noStrike" baseline="0" dirty="0">
                <a:solidFill>
                  <a:srgbClr val="0080AC"/>
                </a:solidFill>
                <a:latin typeface="LJIHD K+ Charis SIL"/>
              </a:rPr>
              <a:t>, A. , 2011. Recent trends in macro-, micro-, and nanomaterial-based tools and strategies for heavy-metal detection. Chem. Rev. 111, 3433–3458 . </a:t>
            </a:r>
            <a:endParaRPr lang="el-GR" sz="1200" b="0" i="0" u="none" strike="noStrike" baseline="0" dirty="0">
              <a:solidFill>
                <a:srgbClr val="0080AC"/>
              </a:solidFill>
              <a:latin typeface="LJIHD K+ Charis SIL"/>
            </a:endParaRPr>
          </a:p>
          <a:p>
            <a:pPr algn="l"/>
            <a:r>
              <a:rPr lang="en-US" sz="1200" b="0" i="0" u="none" strike="noStrike" baseline="0" dirty="0">
                <a:solidFill>
                  <a:srgbClr val="0080AC"/>
                </a:solidFill>
                <a:latin typeface="LJIHD K+ Charis SIL"/>
              </a:rPr>
              <a:t>Armenta-López, R. , Guerrero, I.L. , Huerta, S , 2002. Astaxanthin extraction from shrimp waste by lactic fermentation and enzymatic hydrolysis of the </a:t>
            </a:r>
            <a:r>
              <a:rPr lang="en-US" sz="1200" b="0" i="0" u="none" strike="noStrike" baseline="0" dirty="0" err="1">
                <a:solidFill>
                  <a:srgbClr val="0080AC"/>
                </a:solidFill>
                <a:latin typeface="LJIHD K+ Charis SIL"/>
              </a:rPr>
              <a:t>carotenoprotein</a:t>
            </a:r>
            <a:r>
              <a:rPr lang="en-US" sz="1200" b="0" i="0" u="none" strike="noStrike" baseline="0" dirty="0">
                <a:solidFill>
                  <a:srgbClr val="0080AC"/>
                </a:solidFill>
                <a:latin typeface="LJIHD K+ Charis SIL"/>
              </a:rPr>
              <a:t> complex. J. Food Sci. 67, 1002–1006 . </a:t>
            </a:r>
            <a:endParaRPr lang="el-GR" sz="1200" b="0" i="0" u="none" strike="noStrike" baseline="0" dirty="0">
              <a:solidFill>
                <a:srgbClr val="0080AC"/>
              </a:solidFill>
              <a:latin typeface="LJIHD K+ Charis SIL"/>
            </a:endParaRPr>
          </a:p>
          <a:p>
            <a:pPr algn="l"/>
            <a:r>
              <a:rPr lang="en-US" sz="1200" b="0" i="0" u="none" strike="noStrike" baseline="0" dirty="0">
                <a:solidFill>
                  <a:srgbClr val="0080AC"/>
                </a:solidFill>
                <a:latin typeface="LJIHD K+ Charis SIL"/>
              </a:rPr>
              <a:t>Arvanitoyannis, I.S. , </a:t>
            </a:r>
            <a:r>
              <a:rPr lang="en-US" sz="1200" b="0" i="0" u="none" strike="noStrike" baseline="0" dirty="0" err="1">
                <a:solidFill>
                  <a:srgbClr val="0080AC"/>
                </a:solidFill>
                <a:latin typeface="LJIHD K+ Charis SIL"/>
              </a:rPr>
              <a:t>Kassaveti</a:t>
            </a:r>
            <a:r>
              <a:rPr lang="en-US" sz="1200" b="0" i="0" u="none" strike="noStrike" baseline="0" dirty="0">
                <a:solidFill>
                  <a:srgbClr val="0080AC"/>
                </a:solidFill>
                <a:latin typeface="LJIHD K+ Charis SIL"/>
              </a:rPr>
              <a:t>, A. , 2008. Fish industry waste: treatments, environmental impacts, current and potential uses. Int. J. Food Sci. Technol. 43, 726–745 .</a:t>
            </a:r>
            <a:endParaRPr lang="el-GR" sz="1200" b="0" i="0" u="none" strike="noStrike" baseline="0" dirty="0">
              <a:solidFill>
                <a:srgbClr val="0080AC"/>
              </a:solidFill>
              <a:latin typeface="LJIHD K+ Charis SIL"/>
            </a:endParaRPr>
          </a:p>
          <a:p>
            <a:pPr algn="l"/>
            <a:r>
              <a:rPr lang="en-US" sz="1200" b="0" i="0" u="none" strike="noStrike" baseline="0" dirty="0">
                <a:solidFill>
                  <a:srgbClr val="0080AC"/>
                </a:solidFill>
                <a:latin typeface="LJIHD K+ Charis SIL"/>
              </a:rPr>
              <a:t> Azuma, K. , Osaki, T. , </a:t>
            </a:r>
            <a:r>
              <a:rPr lang="en-US" sz="1200" b="0" i="0" u="none" strike="noStrike" baseline="0" dirty="0" err="1">
                <a:solidFill>
                  <a:srgbClr val="0080AC"/>
                </a:solidFill>
                <a:latin typeface="LJIHD K+ Charis SIL"/>
              </a:rPr>
              <a:t>Wakuda</a:t>
            </a:r>
            <a:r>
              <a:rPr lang="en-US" sz="1200" b="0" i="0" u="none" strike="noStrike" baseline="0" dirty="0">
                <a:solidFill>
                  <a:srgbClr val="0080AC"/>
                </a:solidFill>
                <a:latin typeface="LJIHD K+ Charis SIL"/>
              </a:rPr>
              <a:t>, T. , </a:t>
            </a:r>
            <a:r>
              <a:rPr lang="en-US" sz="1200" b="0" i="0" u="none" strike="noStrike" baseline="0" dirty="0" err="1">
                <a:solidFill>
                  <a:srgbClr val="0080AC"/>
                </a:solidFill>
                <a:latin typeface="LJIHD K+ Charis SIL"/>
              </a:rPr>
              <a:t>Tsuka</a:t>
            </a:r>
            <a:r>
              <a:rPr lang="en-US" sz="1200" b="0" i="0" u="none" strike="noStrike" baseline="0" dirty="0">
                <a:solidFill>
                  <a:srgbClr val="0080AC"/>
                </a:solidFill>
                <a:latin typeface="LJIHD K+ Charis SIL"/>
              </a:rPr>
              <a:t>, T. , </a:t>
            </a:r>
            <a:r>
              <a:rPr lang="en-US" sz="1200" b="0" i="0" u="none" strike="noStrike" baseline="0" dirty="0" err="1">
                <a:solidFill>
                  <a:srgbClr val="0080AC"/>
                </a:solidFill>
                <a:latin typeface="LJIHD K+ Charis SIL"/>
              </a:rPr>
              <a:t>Imagawa</a:t>
            </a:r>
            <a:r>
              <a:rPr lang="en-US" sz="1200" b="0" i="0" u="none" strike="noStrike" baseline="0" dirty="0">
                <a:solidFill>
                  <a:srgbClr val="0080AC"/>
                </a:solidFill>
                <a:latin typeface="LJIHD K+ Charis SIL"/>
              </a:rPr>
              <a:t>, T. , Okamoto, Y. , Minami, S. , 2012. Suppressive effects of N-acetyl-D-glucosamine on rheumatoid arthritis mouse models. Inflammation 35, 1462–1465 .</a:t>
            </a:r>
            <a:endParaRPr lang="el-GR" sz="1200" b="0" i="0" u="none" strike="noStrike" baseline="0" dirty="0">
              <a:solidFill>
                <a:srgbClr val="0080AC"/>
              </a:solidFill>
              <a:latin typeface="LJIHD K+ Charis SIL"/>
            </a:endParaRPr>
          </a:p>
          <a:p>
            <a:pPr algn="l"/>
            <a:r>
              <a:rPr lang="en-US" sz="1200" b="0" i="0" u="none" strike="noStrike" baseline="0" dirty="0">
                <a:solidFill>
                  <a:srgbClr val="0080AC"/>
                </a:solidFill>
                <a:latin typeface="LJIHD K+ Charis SIL"/>
              </a:rPr>
              <a:t> Bajaj, M. , Winter, J. , </a:t>
            </a:r>
            <a:r>
              <a:rPr lang="en-US" sz="1200" b="0" i="0" u="none" strike="noStrike" baseline="0" dirty="0" err="1">
                <a:solidFill>
                  <a:srgbClr val="0080AC"/>
                </a:solidFill>
                <a:latin typeface="LJIHD K+ Charis SIL"/>
              </a:rPr>
              <a:t>Gallert</a:t>
            </a:r>
            <a:r>
              <a:rPr lang="en-US" sz="1200" b="0" i="0" u="none" strike="noStrike" baseline="0" dirty="0">
                <a:solidFill>
                  <a:srgbClr val="0080AC"/>
                </a:solidFill>
                <a:latin typeface="LJIHD K+ Charis SIL"/>
              </a:rPr>
              <a:t>, C. , 2011. Effect of deproteination and deacetylation conditions on viscosity of chitin and chitosan extracted from </a:t>
            </a:r>
            <a:r>
              <a:rPr lang="en-US" sz="1200" b="0" i="1" u="none" strike="noStrike" baseline="0" dirty="0" err="1">
                <a:solidFill>
                  <a:srgbClr val="0080AC"/>
                </a:solidFill>
                <a:latin typeface="LJIKL I+ Charis SIL"/>
              </a:rPr>
              <a:t>Crangon</a:t>
            </a:r>
            <a:r>
              <a:rPr lang="en-US" sz="1200" b="0" i="1" u="none" strike="noStrike" baseline="0" dirty="0">
                <a:solidFill>
                  <a:srgbClr val="0080AC"/>
                </a:solidFill>
                <a:latin typeface="LJIKL I+ Charis SIL"/>
              </a:rPr>
              <a:t> </a:t>
            </a:r>
            <a:r>
              <a:rPr lang="en-US" sz="1200" b="0" i="1" u="none" strike="noStrike" baseline="0" dirty="0" err="1">
                <a:solidFill>
                  <a:srgbClr val="0080AC"/>
                </a:solidFill>
                <a:latin typeface="LJIKL I+ Charis SIL"/>
              </a:rPr>
              <a:t>crangon</a:t>
            </a:r>
            <a:r>
              <a:rPr lang="en-US" sz="1200" b="0" i="1" u="none" strike="noStrike" baseline="0" dirty="0">
                <a:solidFill>
                  <a:srgbClr val="0080AC"/>
                </a:solidFill>
                <a:latin typeface="LJIKL I+ Charis SIL"/>
              </a:rPr>
              <a:t> </a:t>
            </a:r>
            <a:r>
              <a:rPr lang="en-US" sz="1200" b="0" i="0" u="none" strike="noStrike" baseline="0" dirty="0">
                <a:solidFill>
                  <a:srgbClr val="0080AC"/>
                </a:solidFill>
                <a:latin typeface="LJIHD K+ Charis SIL"/>
              </a:rPr>
              <a:t>shrimp waste. </a:t>
            </a:r>
            <a:r>
              <a:rPr lang="en-US" sz="1200" b="0" i="0" u="none" strike="noStrike" baseline="0" dirty="0" err="1">
                <a:solidFill>
                  <a:srgbClr val="0080AC"/>
                </a:solidFill>
                <a:latin typeface="LJIHD K+ Charis SIL"/>
              </a:rPr>
              <a:t>Biochem</a:t>
            </a:r>
            <a:r>
              <a:rPr lang="en-US" sz="1200" b="0" i="0" u="none" strike="noStrike" baseline="0" dirty="0">
                <a:solidFill>
                  <a:srgbClr val="0080AC"/>
                </a:solidFill>
                <a:latin typeface="LJIHD K+ Charis SIL"/>
              </a:rPr>
              <a:t>. Eng. J. 56, 51–62 . Bautista, J. , </a:t>
            </a:r>
            <a:r>
              <a:rPr lang="en-US" sz="1200" b="0" i="0" u="none" strike="noStrike" baseline="0" dirty="0" err="1">
                <a:solidFill>
                  <a:srgbClr val="0080AC"/>
                </a:solidFill>
                <a:latin typeface="LJIHD K+ Charis SIL"/>
              </a:rPr>
              <a:t>Jover</a:t>
            </a:r>
            <a:r>
              <a:rPr lang="en-US" sz="1200" b="0" i="0" u="none" strike="noStrike" baseline="0" dirty="0">
                <a:solidFill>
                  <a:srgbClr val="0080AC"/>
                </a:solidFill>
                <a:latin typeface="LJIHD K+ Charis SIL"/>
              </a:rPr>
              <a:t>, M. , Gutierrez, J.F. , </a:t>
            </a:r>
            <a:r>
              <a:rPr lang="en-US" sz="1200" b="0" i="0" u="none" strike="noStrike" baseline="0" dirty="0" err="1">
                <a:solidFill>
                  <a:srgbClr val="0080AC"/>
                </a:solidFill>
                <a:latin typeface="LJIHD K+ Charis SIL"/>
              </a:rPr>
              <a:t>Corpas</a:t>
            </a:r>
            <a:r>
              <a:rPr lang="en-US" sz="1200" b="0" i="0" u="none" strike="noStrike" baseline="0" dirty="0">
                <a:solidFill>
                  <a:srgbClr val="0080AC"/>
                </a:solidFill>
                <a:latin typeface="LJIHD K+ Charis SIL"/>
              </a:rPr>
              <a:t>, R. , Cremades, O. , </a:t>
            </a:r>
            <a:r>
              <a:rPr lang="en-US" sz="1200" b="0" i="0" u="none" strike="noStrike" baseline="0" dirty="0" err="1">
                <a:solidFill>
                  <a:srgbClr val="0080AC"/>
                </a:solidFill>
                <a:latin typeface="LJIHD K+ Charis SIL"/>
              </a:rPr>
              <a:t>Fontiveros</a:t>
            </a:r>
            <a:r>
              <a:rPr lang="en-US" sz="1200" b="0" i="0" u="none" strike="noStrike" baseline="0" dirty="0">
                <a:solidFill>
                  <a:srgbClr val="0080AC"/>
                </a:solidFill>
                <a:latin typeface="LJIHD K+ Charis SIL"/>
              </a:rPr>
              <a:t>, E. , Iglesias, F. , Vega, J. , 2001. Preparation of crayfish chitin by in situ lactic acid production. Process. </a:t>
            </a:r>
            <a:r>
              <a:rPr lang="en-US" sz="1200" b="0" i="0" u="none" strike="noStrike" baseline="0" dirty="0" err="1">
                <a:solidFill>
                  <a:srgbClr val="0080AC"/>
                </a:solidFill>
                <a:latin typeface="LJIHD K+ Charis SIL"/>
              </a:rPr>
              <a:t>Biochem</a:t>
            </a:r>
            <a:r>
              <a:rPr lang="en-US" sz="1200" b="0" i="0" u="none" strike="noStrike" baseline="0" dirty="0">
                <a:solidFill>
                  <a:srgbClr val="0080AC"/>
                </a:solidFill>
                <a:latin typeface="LJIHD K+ Charis SIL"/>
              </a:rPr>
              <a:t>. 37, 229–234 .</a:t>
            </a:r>
            <a:endParaRPr lang="el-GR" sz="1200" b="0" i="0" u="none" strike="noStrike" baseline="0" dirty="0">
              <a:solidFill>
                <a:srgbClr val="0080AC"/>
              </a:solidFill>
              <a:latin typeface="LJIHD K+ Charis SIL"/>
            </a:endParaRPr>
          </a:p>
          <a:p>
            <a:pPr algn="l"/>
            <a:r>
              <a:rPr lang="en-US" sz="1200" b="0" i="0" u="none" strike="noStrike" baseline="0" dirty="0">
                <a:solidFill>
                  <a:srgbClr val="0080AC"/>
                </a:solidFill>
                <a:latin typeface="LJIHD K+ Charis SIL"/>
              </a:rPr>
              <a:t> </a:t>
            </a:r>
            <a:r>
              <a:rPr lang="en-US" sz="1200" b="0" i="0" u="none" strike="noStrike" baseline="0" dirty="0" err="1">
                <a:solidFill>
                  <a:srgbClr val="0080AC"/>
                </a:solidFill>
                <a:latin typeface="LJIHD K+ Charis SIL"/>
              </a:rPr>
              <a:t>Benhabiles</a:t>
            </a:r>
            <a:r>
              <a:rPr lang="en-US" sz="1200" b="0" i="0" u="none" strike="noStrike" baseline="0" dirty="0">
                <a:solidFill>
                  <a:srgbClr val="0080AC"/>
                </a:solidFill>
                <a:latin typeface="LJIHD K+ Charis SIL"/>
              </a:rPr>
              <a:t>, M.S. , Salah, R. , </a:t>
            </a:r>
            <a:r>
              <a:rPr lang="en-US" sz="1200" b="0" i="0" u="none" strike="noStrike" baseline="0" dirty="0" err="1">
                <a:solidFill>
                  <a:srgbClr val="0080AC"/>
                </a:solidFill>
                <a:latin typeface="LJIHD K+ Charis SIL"/>
              </a:rPr>
              <a:t>Lounici</a:t>
            </a:r>
            <a:r>
              <a:rPr lang="en-US" sz="1200" b="0" i="0" u="none" strike="noStrike" baseline="0" dirty="0">
                <a:solidFill>
                  <a:srgbClr val="0080AC"/>
                </a:solidFill>
                <a:latin typeface="LJIHD K+ Charis SIL"/>
              </a:rPr>
              <a:t>, H. , </a:t>
            </a:r>
            <a:r>
              <a:rPr lang="en-US" sz="1200" b="0" i="0" u="none" strike="noStrike" baseline="0" dirty="0" err="1">
                <a:solidFill>
                  <a:srgbClr val="0080AC"/>
                </a:solidFill>
                <a:latin typeface="LJIHD K+ Charis SIL"/>
              </a:rPr>
              <a:t>Drouiche</a:t>
            </a:r>
            <a:r>
              <a:rPr lang="en-US" sz="1200" b="0" i="0" u="none" strike="noStrike" baseline="0" dirty="0">
                <a:solidFill>
                  <a:srgbClr val="0080AC"/>
                </a:solidFill>
                <a:latin typeface="LJIHD K+ Charis SIL"/>
              </a:rPr>
              <a:t>, N. , </a:t>
            </a:r>
            <a:r>
              <a:rPr lang="en-US" sz="1200" b="0" i="0" u="none" strike="noStrike" baseline="0" dirty="0" err="1">
                <a:solidFill>
                  <a:srgbClr val="0080AC"/>
                </a:solidFill>
                <a:latin typeface="LJIHD K+ Charis SIL"/>
              </a:rPr>
              <a:t>Goosen</a:t>
            </a:r>
            <a:r>
              <a:rPr lang="en-US" sz="1200" b="0" i="0" u="none" strike="noStrike" baseline="0" dirty="0">
                <a:solidFill>
                  <a:srgbClr val="0080AC"/>
                </a:solidFill>
                <a:latin typeface="LJIHD K+ Charis SIL"/>
              </a:rPr>
              <a:t>, M.F.A. , </a:t>
            </a:r>
            <a:r>
              <a:rPr lang="en-US" sz="1200" b="0" i="0" u="none" strike="noStrike" baseline="0" dirty="0" err="1">
                <a:solidFill>
                  <a:srgbClr val="0080AC"/>
                </a:solidFill>
                <a:latin typeface="LJIHD K+ Charis SIL"/>
              </a:rPr>
              <a:t>Mameri</a:t>
            </a:r>
            <a:r>
              <a:rPr lang="en-US" sz="1200" b="0" i="0" u="none" strike="noStrike" baseline="0" dirty="0">
                <a:solidFill>
                  <a:srgbClr val="0080AC"/>
                </a:solidFill>
                <a:latin typeface="LJIHD K+ Charis SIL"/>
              </a:rPr>
              <a:t>, N. , 2012. Antibacterial activity of chitin, chitosan and its oligomers prepared from shrimp shell waste. Food </a:t>
            </a:r>
            <a:r>
              <a:rPr lang="en-US" sz="1200" b="0" i="0" u="none" strike="noStrike" baseline="0" dirty="0" err="1">
                <a:solidFill>
                  <a:srgbClr val="0080AC"/>
                </a:solidFill>
                <a:latin typeface="LJIHD K+ Charis SIL"/>
              </a:rPr>
              <a:t>Hydrocoll</a:t>
            </a:r>
            <a:r>
              <a:rPr lang="en-US" sz="1200" b="0" i="0" u="none" strike="noStrike" baseline="0" dirty="0">
                <a:solidFill>
                  <a:srgbClr val="0080AC"/>
                </a:solidFill>
                <a:latin typeface="LJIHD K+ Charis SIL"/>
              </a:rPr>
              <a:t>. 29, 48–56 . </a:t>
            </a:r>
            <a:endParaRPr lang="el-GR" sz="1200" b="0" i="0" u="none" strike="noStrike" baseline="0" dirty="0">
              <a:solidFill>
                <a:srgbClr val="0080AC"/>
              </a:solidFill>
              <a:latin typeface="LJIHD K+ Charis SIL"/>
            </a:endParaRPr>
          </a:p>
          <a:p>
            <a:pPr algn="l"/>
            <a:r>
              <a:rPr lang="en-US" sz="1200" b="0" i="0" u="none" strike="noStrike" baseline="0" dirty="0" err="1">
                <a:solidFill>
                  <a:srgbClr val="0080AC"/>
                </a:solidFill>
                <a:latin typeface="LJIHD K+ Charis SIL"/>
              </a:rPr>
              <a:t>Bezerra</a:t>
            </a:r>
            <a:r>
              <a:rPr lang="en-US" sz="1200" b="0" i="0" u="none" strike="noStrike" baseline="0" dirty="0">
                <a:solidFill>
                  <a:srgbClr val="0080AC"/>
                </a:solidFill>
                <a:latin typeface="LJIHD K+ Charis SIL"/>
              </a:rPr>
              <a:t>, M.A. , Santelli, R.E. , Oliveira, E.P. , Villar, L.S. , </a:t>
            </a:r>
            <a:r>
              <a:rPr lang="en-US" sz="1200" b="0" i="0" u="none" strike="noStrike" baseline="0" dirty="0" err="1">
                <a:solidFill>
                  <a:srgbClr val="0080AC"/>
                </a:solidFill>
                <a:latin typeface="LJIHD K+ Charis SIL"/>
              </a:rPr>
              <a:t>Escaleira</a:t>
            </a:r>
            <a:r>
              <a:rPr lang="en-US" sz="1200" b="0" i="0" u="none" strike="noStrike" baseline="0" dirty="0">
                <a:solidFill>
                  <a:srgbClr val="0080AC"/>
                </a:solidFill>
                <a:latin typeface="LJIHD K+ Charis SIL"/>
              </a:rPr>
              <a:t>, L.A. , 2008. Response surface methodology (RSM) as a tool for optimization in analytical chemistry. </a:t>
            </a:r>
            <a:endParaRPr lang="el-GR" sz="1200" b="0" i="0" u="none" strike="noStrike" baseline="0" dirty="0">
              <a:solidFill>
                <a:srgbClr val="0080AC"/>
              </a:solidFill>
              <a:latin typeface="LJIHD K+ Charis SIL"/>
            </a:endParaRPr>
          </a:p>
        </p:txBody>
      </p:sp>
      <p:sp>
        <p:nvSpPr>
          <p:cNvPr id="4" name="Θέση ημερομηνίας 3">
            <a:extLst>
              <a:ext uri="{FF2B5EF4-FFF2-40B4-BE49-F238E27FC236}">
                <a16:creationId xmlns:a16="http://schemas.microsoft.com/office/drawing/2014/main" id="{40FAB11C-A5F7-9238-E2E4-7852CE1E1018}"/>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40584442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FF88C8B-2AC1-538D-7599-F2847643AE7B}"/>
              </a:ext>
            </a:extLst>
          </p:cNvPr>
          <p:cNvSpPr>
            <a:spLocks noGrp="1"/>
          </p:cNvSpPr>
          <p:nvPr>
            <p:ph type="title"/>
          </p:nvPr>
        </p:nvSpPr>
        <p:spPr/>
        <p:txBody>
          <a:bodyPr/>
          <a:lstStyle/>
          <a:p>
            <a:r>
              <a:rPr lang="el-GR" dirty="0"/>
              <a:t>Βιβλιογραφία</a:t>
            </a:r>
          </a:p>
        </p:txBody>
      </p:sp>
      <p:sp>
        <p:nvSpPr>
          <p:cNvPr id="3" name="Θέση περιεχομένου 2">
            <a:extLst>
              <a:ext uri="{FF2B5EF4-FFF2-40B4-BE49-F238E27FC236}">
                <a16:creationId xmlns:a16="http://schemas.microsoft.com/office/drawing/2014/main" id="{A1B7F170-626E-1542-6B26-917D7F01A28D}"/>
              </a:ext>
            </a:extLst>
          </p:cNvPr>
          <p:cNvSpPr>
            <a:spLocks noGrp="1"/>
          </p:cNvSpPr>
          <p:nvPr>
            <p:ph idx="1"/>
          </p:nvPr>
        </p:nvSpPr>
        <p:spPr/>
        <p:txBody>
          <a:bodyPr>
            <a:normAutofit fontScale="55000" lnSpcReduction="20000"/>
          </a:bodyPr>
          <a:lstStyle/>
          <a:p>
            <a:r>
              <a:rPr lang="en-US" dirty="0" err="1"/>
              <a:t>Talanta</a:t>
            </a:r>
            <a:r>
              <a:rPr lang="en-US" dirty="0"/>
              <a:t> 76, 965–977 . Bi, W. , Tian, M. , Zhou, J. , Row, K.H. , 2010. Task-specific ionic liquid-assisted extraction and separation of astaxanthin from shrimp waste. J. </a:t>
            </a:r>
            <a:r>
              <a:rPr lang="en-US" dirty="0" err="1"/>
              <a:t>Chromatogr</a:t>
            </a:r>
            <a:r>
              <a:rPr lang="en-US" dirty="0"/>
              <a:t>. B </a:t>
            </a:r>
            <a:r>
              <a:rPr lang="en-US" dirty="0" err="1"/>
              <a:t>Analyt</a:t>
            </a:r>
            <a:r>
              <a:rPr lang="en-US" dirty="0"/>
              <a:t>. Technol. Biomed. Life Sci. 878, 2243–2248 . </a:t>
            </a:r>
            <a:endParaRPr lang="el-GR" dirty="0"/>
          </a:p>
          <a:p>
            <a:r>
              <a:rPr lang="en-US" dirty="0" err="1"/>
              <a:t>Bozorgpour</a:t>
            </a:r>
            <a:r>
              <a:rPr lang="en-US" dirty="0"/>
              <a:t>, F. , </a:t>
            </a:r>
            <a:r>
              <a:rPr lang="en-US" dirty="0" err="1"/>
              <a:t>Ramandi</a:t>
            </a:r>
            <a:r>
              <a:rPr lang="en-US" dirty="0"/>
              <a:t>, H.F. , Jafari, P. , </a:t>
            </a:r>
            <a:r>
              <a:rPr lang="en-US" dirty="0" err="1"/>
              <a:t>Samadi</a:t>
            </a:r>
            <a:r>
              <a:rPr lang="en-US" dirty="0"/>
              <a:t>, S. , Yazd, S.S. , </a:t>
            </a:r>
            <a:r>
              <a:rPr lang="en-US" dirty="0" err="1"/>
              <a:t>Aliabadi</a:t>
            </a:r>
            <a:r>
              <a:rPr lang="en-US" dirty="0"/>
              <a:t>, M. , 2016. Removal of nitrate and phosphate using chitosan/Al 2 O 3 /Fe 3 O 4 composite nanofibrous adsorbent: comparison with chitosan/Al 2 O 3 /Fe 3 O 4 beads. Int. J. Biol. </a:t>
            </a:r>
            <a:r>
              <a:rPr lang="en-US" dirty="0" err="1"/>
              <a:t>Macromol</a:t>
            </a:r>
            <a:r>
              <a:rPr lang="en-US" dirty="0"/>
              <a:t>. 93, 557–565 . </a:t>
            </a:r>
            <a:endParaRPr lang="el-GR" dirty="0"/>
          </a:p>
          <a:p>
            <a:r>
              <a:rPr lang="en-US" dirty="0"/>
              <a:t>Brett, D.J. , Atkinson, A. , Brandon, N.P. , Skinner, S.J. , 2008. Intermediate temperature solid oxide fuel cells. Chem. Soc. Rev. 37, 1568–1578 . </a:t>
            </a:r>
            <a:endParaRPr lang="el-GR" dirty="0"/>
          </a:p>
          <a:p>
            <a:r>
              <a:rPr lang="en-US" dirty="0" err="1"/>
              <a:t>Bridgwater</a:t>
            </a:r>
            <a:r>
              <a:rPr lang="en-US" dirty="0"/>
              <a:t>, A.V. , 2012. Review of fast pyrolysis of biomass and product upgrading. Biomass Bioenergy 38, 68–94 . </a:t>
            </a:r>
            <a:endParaRPr lang="el-GR" dirty="0"/>
          </a:p>
          <a:p>
            <a:r>
              <a:rPr lang="en-US" dirty="0"/>
              <a:t>Bueno-Solano, C. , López-Cervantes, J. , </a:t>
            </a:r>
            <a:r>
              <a:rPr lang="en-US" dirty="0" err="1"/>
              <a:t>Campas-Baypoli</a:t>
            </a:r>
            <a:r>
              <a:rPr lang="en-US" dirty="0"/>
              <a:t>, O.N. , </a:t>
            </a:r>
            <a:r>
              <a:rPr lang="en-US" dirty="0" err="1"/>
              <a:t>Lauterio</a:t>
            </a:r>
            <a:r>
              <a:rPr lang="en-US" dirty="0"/>
              <a:t>-García, R. , Adan-</a:t>
            </a:r>
            <a:r>
              <a:rPr lang="en-US" dirty="0" err="1"/>
              <a:t>Bante</a:t>
            </a:r>
            <a:r>
              <a:rPr lang="en-US" dirty="0"/>
              <a:t>, N.P. , Sánchez-Machado, D.I. , 2009. </a:t>
            </a:r>
            <a:endParaRPr lang="el-GR" dirty="0"/>
          </a:p>
          <a:p>
            <a:r>
              <a:rPr lang="en-US" dirty="0"/>
              <a:t>Chemical and biological character </a:t>
            </a:r>
            <a:r>
              <a:rPr lang="en-US" dirty="0" err="1"/>
              <a:t>istics</a:t>
            </a:r>
            <a:r>
              <a:rPr lang="en-US" dirty="0"/>
              <a:t> of protein hydrolysates from fermented shrimp by-products. Food Chem. 112, 671–675 . </a:t>
            </a:r>
            <a:endParaRPr lang="el-GR" dirty="0"/>
          </a:p>
          <a:p>
            <a:r>
              <a:rPr lang="en-US" dirty="0"/>
              <a:t>Cai, Y.X. , Xia, C. , Wang, B.Y. , Zhang, W. , Wang, Y. , Zhu, B. , 2017. Bioderived calcite as electrolyte for solid oxide fuel cells: a strategy toward utilization of waste shells. ACS Sustain. Chem. Eng. 5, 10387–10395 .</a:t>
            </a:r>
            <a:endParaRPr lang="el-GR" dirty="0"/>
          </a:p>
          <a:p>
            <a:r>
              <a:rPr lang="en-US" dirty="0"/>
              <a:t> Cao, W. , Tan, C. , Zhan, X. , Li, H. , Zhang, C. , 2014. Ultraviolet irradiation and gradient temperature assisted autolysis for protein recovery from shrimp head waste. Food Chem. 164, 136–141 .</a:t>
            </a:r>
            <a:endParaRPr lang="el-GR" dirty="0"/>
          </a:p>
          <a:p>
            <a:r>
              <a:rPr lang="en-US" dirty="0"/>
              <a:t> Chen, J. , Kong, H. , Wu, D. , Chen, X. , Zhang, D. , Sun, Z. , 2007. Phosphate immobilization from aqueous solution by fly ashes in relation to their composition. J. Hazard Mater. 139, 293–300 .</a:t>
            </a:r>
            <a:endParaRPr lang="el-GR" dirty="0"/>
          </a:p>
          <a:p>
            <a:endParaRPr lang="el-GR" dirty="0"/>
          </a:p>
        </p:txBody>
      </p:sp>
      <p:sp>
        <p:nvSpPr>
          <p:cNvPr id="4" name="Θέση ημερομηνίας 3">
            <a:extLst>
              <a:ext uri="{FF2B5EF4-FFF2-40B4-BE49-F238E27FC236}">
                <a16:creationId xmlns:a16="http://schemas.microsoft.com/office/drawing/2014/main" id="{F584C884-1271-293D-A35C-8F3F307882BA}"/>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31182574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24BDD04-D439-798E-9500-E74B330A64A3}"/>
              </a:ext>
            </a:extLst>
          </p:cNvPr>
          <p:cNvSpPr>
            <a:spLocks noGrp="1"/>
          </p:cNvSpPr>
          <p:nvPr>
            <p:ph type="title"/>
          </p:nvPr>
        </p:nvSpPr>
        <p:spPr/>
        <p:txBody>
          <a:bodyPr/>
          <a:lstStyle/>
          <a:p>
            <a:r>
              <a:rPr lang="el-GR" dirty="0"/>
              <a:t>Βιβλιογραφία</a:t>
            </a:r>
          </a:p>
        </p:txBody>
      </p:sp>
      <p:sp>
        <p:nvSpPr>
          <p:cNvPr id="3" name="Θέση περιεχομένου 2">
            <a:extLst>
              <a:ext uri="{FF2B5EF4-FFF2-40B4-BE49-F238E27FC236}">
                <a16:creationId xmlns:a16="http://schemas.microsoft.com/office/drawing/2014/main" id="{97CE7317-D7F9-9261-D36B-317E21F82BFE}"/>
              </a:ext>
            </a:extLst>
          </p:cNvPr>
          <p:cNvSpPr>
            <a:spLocks noGrp="1"/>
          </p:cNvSpPr>
          <p:nvPr>
            <p:ph idx="1"/>
          </p:nvPr>
        </p:nvSpPr>
        <p:spPr/>
        <p:txBody>
          <a:bodyPr>
            <a:normAutofit fontScale="62500" lnSpcReduction="20000"/>
          </a:bodyPr>
          <a:lstStyle/>
          <a:p>
            <a:r>
              <a:rPr lang="en-US" dirty="0"/>
              <a:t> Cheung, I.W.Y. , Li-Chan, E.C.Y. , 2010. Angiotensin-I-converting enzyme inhibitory activity and bitterness of enzymatically-produced hydrolysates of shrimp ( Pan- </a:t>
            </a:r>
            <a:r>
              <a:rPr lang="en-US" dirty="0" err="1"/>
              <a:t>dalopsis</a:t>
            </a:r>
            <a:r>
              <a:rPr lang="en-US" dirty="0"/>
              <a:t> </a:t>
            </a:r>
            <a:r>
              <a:rPr lang="en-US" dirty="0" err="1"/>
              <a:t>dispar</a:t>
            </a:r>
            <a:r>
              <a:rPr lang="en-US" dirty="0"/>
              <a:t> ) processing byproducts investigated by Taguchi design. Food Chem. 122, 1003–1012 . </a:t>
            </a:r>
            <a:endParaRPr lang="el-GR" dirty="0"/>
          </a:p>
          <a:p>
            <a:r>
              <a:rPr lang="en-US" dirty="0"/>
              <a:t>de </a:t>
            </a:r>
            <a:r>
              <a:rPr lang="en-US" dirty="0" err="1"/>
              <a:t>Holanda</a:t>
            </a:r>
            <a:r>
              <a:rPr lang="en-US" dirty="0"/>
              <a:t>, H.D. , </a:t>
            </a:r>
            <a:r>
              <a:rPr lang="en-US" dirty="0" err="1"/>
              <a:t>Netto</a:t>
            </a:r>
            <a:r>
              <a:rPr lang="en-US" dirty="0"/>
              <a:t>, F.M. , 2006. Recovery of components from shrimp ( </a:t>
            </a:r>
            <a:r>
              <a:rPr lang="en-US" dirty="0" err="1"/>
              <a:t>Xiphopenaeus</a:t>
            </a:r>
            <a:r>
              <a:rPr lang="en-US" dirty="0"/>
              <a:t> </a:t>
            </a:r>
            <a:r>
              <a:rPr lang="en-US" dirty="0" err="1"/>
              <a:t>kroyeri</a:t>
            </a:r>
            <a:r>
              <a:rPr lang="en-US" dirty="0"/>
              <a:t> ) processing waste by enzymatic hydrolysis. J. Food Sci. 71, C298–C303 . Devi, R. , </a:t>
            </a:r>
            <a:r>
              <a:rPr lang="en-US" dirty="0" err="1"/>
              <a:t>Dhamodharan</a:t>
            </a:r>
            <a:r>
              <a:rPr lang="en-US" dirty="0"/>
              <a:t>, R. , 2018. Sustainable process for separating chitin and simultaneous synthesis of carbon nanodots from shellfish waste using 2% aqueous urea solution. ACS Sustain. Chem. Eng. 6, 11313–11325 . </a:t>
            </a:r>
            <a:endParaRPr lang="el-GR" dirty="0"/>
          </a:p>
          <a:p>
            <a:r>
              <a:rPr lang="en-US" dirty="0"/>
              <a:t>Du, J. , Tan, E. , Kim, H.J. , Zhang, A. , Bhattacharya, R. , </a:t>
            </a:r>
            <a:r>
              <a:rPr lang="en-US" dirty="0" err="1"/>
              <a:t>Yarema</a:t>
            </a:r>
            <a:r>
              <a:rPr lang="en-US" dirty="0"/>
              <a:t>, K.J. , 2014. Comparative evaluation of chitosan, cellulose acetate, and </a:t>
            </a:r>
            <a:r>
              <a:rPr lang="en-US" dirty="0" err="1"/>
              <a:t>polyethersulfone</a:t>
            </a:r>
            <a:r>
              <a:rPr lang="en-US" dirty="0"/>
              <a:t> nanofiber scaffolds for neural differentiation. </a:t>
            </a:r>
            <a:r>
              <a:rPr lang="en-US" dirty="0" err="1"/>
              <a:t>Carbohydr</a:t>
            </a:r>
            <a:r>
              <a:rPr lang="en-US" dirty="0"/>
              <a:t>. </a:t>
            </a:r>
            <a:r>
              <a:rPr lang="en-US" dirty="0" err="1"/>
              <a:t>Polym</a:t>
            </a:r>
            <a:r>
              <a:rPr lang="en-US" dirty="0"/>
              <a:t>. 99, 483–490 . </a:t>
            </a:r>
            <a:endParaRPr lang="el-GR" dirty="0"/>
          </a:p>
          <a:p>
            <a:r>
              <a:rPr lang="en-US" dirty="0"/>
              <a:t>Dun, Y.H. , Li, Y.Q. , Xu, J.H. , Hu, Y.L. , Zhang, C.Y. , Liang, Y.X. , Zhao, S.M. , 2019. Simultaneous fermentation and hydrolysis to extract chitin from crayfish shell waste. Int. J. Biol. </a:t>
            </a:r>
            <a:r>
              <a:rPr lang="en-US" dirty="0" err="1"/>
              <a:t>Macromol</a:t>
            </a:r>
            <a:r>
              <a:rPr lang="en-US" dirty="0"/>
              <a:t>. 123, 420–426 . </a:t>
            </a:r>
            <a:endParaRPr lang="el-GR" dirty="0"/>
          </a:p>
          <a:p>
            <a:r>
              <a:rPr lang="en-US" dirty="0"/>
              <a:t>Elizabeth, I. , Singh, B.P. , </a:t>
            </a:r>
            <a:r>
              <a:rPr lang="en-US" dirty="0" err="1"/>
              <a:t>Trikha</a:t>
            </a:r>
            <a:r>
              <a:rPr lang="en-US" dirty="0"/>
              <a:t>, S. , </a:t>
            </a:r>
            <a:r>
              <a:rPr lang="en-US" dirty="0" err="1"/>
              <a:t>Gopukumar</a:t>
            </a:r>
            <a:r>
              <a:rPr lang="en-US" dirty="0"/>
              <a:t>, S. , 2016. Bio-derived hierarchically macro-meso-micro porous carbon anode for lithium/sodium Ion batteries. J. Power Sources 329, 412–421 .</a:t>
            </a:r>
            <a:endParaRPr lang="el-GR" dirty="0"/>
          </a:p>
          <a:p>
            <a:r>
              <a:rPr lang="en-US" dirty="0"/>
              <a:t>Fang, G. , Liu, C. , Gao, J. , Dionysiou, D.D. , Zhou, D. , 2015. Manipulation of persistent free radicals in biochar to activate persulfate for contaminant degradation. Environ. Sci. Technol. 49, 5645–5653 . </a:t>
            </a:r>
            <a:endParaRPr lang="el-GR" dirty="0"/>
          </a:p>
          <a:p>
            <a:r>
              <a:rPr lang="en-US" dirty="0"/>
              <a:t>Gamage, A. , Shahidi, F. , 2007. Use of chitosan for the removal of metal Ion contaminants and proteins from water. Food Chem. 104, 989–996 . </a:t>
            </a:r>
          </a:p>
          <a:p>
            <a:endParaRPr lang="el-GR" dirty="0"/>
          </a:p>
        </p:txBody>
      </p:sp>
      <p:sp>
        <p:nvSpPr>
          <p:cNvPr id="4" name="Θέση ημερομηνίας 3">
            <a:extLst>
              <a:ext uri="{FF2B5EF4-FFF2-40B4-BE49-F238E27FC236}">
                <a16:creationId xmlns:a16="http://schemas.microsoft.com/office/drawing/2014/main" id="{3066466C-D700-4BE6-140A-E833905C328F}"/>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4090751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482C73-E0E9-F3A0-4D73-582ED7ED23AA}"/>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l-GR"/>
              <a:t>ΣΥΣΤΗΜΑΤΑ ΙΧΘΥΟΚΑΛΛΙΕΡΓΕΙΑΣ</a:t>
            </a:r>
          </a:p>
        </p:txBody>
      </p:sp>
      <p:sp>
        <p:nvSpPr>
          <p:cNvPr id="9" name="TextBox 8">
            <a:extLst>
              <a:ext uri="{FF2B5EF4-FFF2-40B4-BE49-F238E27FC236}">
                <a16:creationId xmlns:a16="http://schemas.microsoft.com/office/drawing/2014/main" id="{C0E1A1F5-3D88-E625-4030-D00AA78F02EF}"/>
              </a:ext>
            </a:extLst>
          </p:cNvPr>
          <p:cNvSpPr txBox="1"/>
          <p:nvPr/>
        </p:nvSpPr>
        <p:spPr>
          <a:xfrm>
            <a:off x="1097280" y="2120900"/>
            <a:ext cx="4639736" cy="3748193"/>
          </a:xfrm>
          <a:prstGeom prst="rect">
            <a:avLst/>
          </a:prstGeom>
        </p:spPr>
        <p:txBody>
          <a:bodyPr vert="horz" lIns="0" tIns="45720" rIns="0" bIns="45720" rtlCol="0">
            <a:normAutofit/>
          </a:bodyPr>
          <a:lstStyle/>
          <a:p>
            <a:pPr>
              <a:lnSpc>
                <a:spcPct val="90000"/>
              </a:lnSpc>
              <a:spcAft>
                <a:spcPts val="600"/>
              </a:spcAft>
              <a:buFont typeface="Calibri" panose="020F0502020204030204" pitchFamily="34" charset="0"/>
            </a:pPr>
            <a:r>
              <a:rPr lang="el-GR" sz="1300" b="1" u="sng">
                <a:solidFill>
                  <a:schemeClr val="tx1">
                    <a:lumMod val="75000"/>
                    <a:lumOff val="25000"/>
                  </a:schemeClr>
                </a:solidFill>
              </a:rPr>
              <a:t>ΚΑΝΟΝΑΚΙΑ ΤΑΪΣΜΑΤΟΣ</a:t>
            </a:r>
          </a:p>
          <a:p>
            <a:pPr>
              <a:lnSpc>
                <a:spcPct val="90000"/>
              </a:lnSpc>
              <a:spcAft>
                <a:spcPts val="600"/>
              </a:spcAft>
              <a:buFont typeface="Calibri" panose="020F0502020204030204" pitchFamily="34" charset="0"/>
            </a:pPr>
            <a:r>
              <a:rPr lang="el-GR" sz="1300">
                <a:solidFill>
                  <a:schemeClr val="tx1">
                    <a:lumMod val="75000"/>
                    <a:lumOff val="25000"/>
                  </a:schemeClr>
                </a:solidFill>
              </a:rPr>
              <a:t>Κατασκευάζονται από ανοξείδωτο χάλυβα. Στο σκελετό έχουμε προστεθεί ρόδες για εύκολη και χειροκίνητη μεταφορά. Ο ρυθμός μεταφοράς της τροφής μπορεί να μεταβληθεί  αυξομειώνοντας τις στροφές της μηχανής σε συνδυασμό με χειροκίνητα ρυθμιζόμενο tamper στην έξοδο της τροφής από το σιλό.</a:t>
            </a:r>
          </a:p>
          <a:p>
            <a:pPr>
              <a:lnSpc>
                <a:spcPct val="90000"/>
              </a:lnSpc>
              <a:spcAft>
                <a:spcPts val="600"/>
              </a:spcAft>
              <a:buFont typeface="Calibri" panose="020F0502020204030204" pitchFamily="34" charset="0"/>
            </a:pPr>
            <a:endParaRPr lang="el-GR" sz="1300">
              <a:solidFill>
                <a:schemeClr val="tx1">
                  <a:lumMod val="75000"/>
                  <a:lumOff val="25000"/>
                </a:schemeClr>
              </a:solidFill>
            </a:endParaRPr>
          </a:p>
          <a:p>
            <a:pPr>
              <a:lnSpc>
                <a:spcPct val="90000"/>
              </a:lnSpc>
              <a:spcAft>
                <a:spcPts val="600"/>
              </a:spcAft>
              <a:buFont typeface="Calibri" panose="020F0502020204030204" pitchFamily="34" charset="0"/>
            </a:pPr>
            <a:r>
              <a:rPr lang="el-GR" sz="1300">
                <a:solidFill>
                  <a:schemeClr val="tx1">
                    <a:lumMod val="75000"/>
                    <a:lumOff val="25000"/>
                  </a:schemeClr>
                </a:solidFill>
              </a:rPr>
              <a:t>Το σύστημα λειτουργεί με μηχανή ισχύος 10 HP. Ο ρυθμός μεταφοράς τροφής κυμαίνεται από 5 kg/min έως 70 kg/min και η χωρητικότητα του είναι 75 L τροφής.</a:t>
            </a:r>
          </a:p>
          <a:p>
            <a:pPr>
              <a:lnSpc>
                <a:spcPct val="90000"/>
              </a:lnSpc>
              <a:spcAft>
                <a:spcPts val="600"/>
              </a:spcAft>
              <a:buFont typeface="Calibri" panose="020F0502020204030204" pitchFamily="34" charset="0"/>
            </a:pPr>
            <a:endParaRPr lang="el-GR" sz="1300">
              <a:solidFill>
                <a:schemeClr val="tx1">
                  <a:lumMod val="75000"/>
                  <a:lumOff val="25000"/>
                </a:schemeClr>
              </a:solidFill>
            </a:endParaRPr>
          </a:p>
          <a:p>
            <a:pPr>
              <a:lnSpc>
                <a:spcPct val="90000"/>
              </a:lnSpc>
              <a:spcAft>
                <a:spcPts val="600"/>
              </a:spcAft>
              <a:buFont typeface="Calibri" panose="020F0502020204030204" pitchFamily="34" charset="0"/>
            </a:pPr>
            <a:r>
              <a:rPr lang="el-GR" sz="1300">
                <a:solidFill>
                  <a:schemeClr val="tx1">
                    <a:lumMod val="75000"/>
                    <a:lumOff val="25000"/>
                  </a:schemeClr>
                </a:solidFill>
              </a:rPr>
              <a:t>Κατά παραγγελία, η εταιρεία μας μπορεί να κατασκευάσει κανονάκια με σιλό υποδοχής τροφής μεγαλύτερης χωρητικότητας χωρίς να μεταβάλλονται οι  δυνατότητες του. Το σιλό μπορεί να κατασκευαστεί από πολυαιθυλένιο ή ανοξείδωτο χάλυβα.</a:t>
            </a:r>
          </a:p>
        </p:txBody>
      </p:sp>
      <p:pic>
        <p:nvPicPr>
          <p:cNvPr id="5" name="Εικόνα 4">
            <a:extLst>
              <a:ext uri="{FF2B5EF4-FFF2-40B4-BE49-F238E27FC236}">
                <a16:creationId xmlns:a16="http://schemas.microsoft.com/office/drawing/2014/main" id="{2720DE7D-82A8-F511-39FE-301A3761C1E1}"/>
              </a:ext>
            </a:extLst>
          </p:cNvPr>
          <p:cNvPicPr>
            <a:picLocks noChangeAspect="1"/>
          </p:cNvPicPr>
          <p:nvPr/>
        </p:nvPicPr>
        <p:blipFill rotWithShape="1">
          <a:blip r:embed="rId2"/>
          <a:srcRect t="12096" r="3" b="4753"/>
          <a:stretch/>
        </p:blipFill>
        <p:spPr>
          <a:xfrm>
            <a:off x="6515944" y="2120900"/>
            <a:ext cx="4639736" cy="3748194"/>
          </a:xfrm>
          <a:prstGeom prst="rect">
            <a:avLst/>
          </a:prstGeom>
          <a:noFill/>
        </p:spPr>
      </p:pic>
      <p:sp>
        <p:nvSpPr>
          <p:cNvPr id="4" name="Θέση ημερομηνίας 3">
            <a:extLst>
              <a:ext uri="{FF2B5EF4-FFF2-40B4-BE49-F238E27FC236}">
                <a16:creationId xmlns:a16="http://schemas.microsoft.com/office/drawing/2014/main" id="{BFE9C900-F24A-66F2-BA34-2E7C5B60450E}"/>
              </a:ext>
            </a:extLst>
          </p:cNvPr>
          <p:cNvSpPr>
            <a:spLocks noGrp="1"/>
          </p:cNvSpPr>
          <p:nvPr>
            <p:ph type="dt" sz="half" idx="10"/>
          </p:nvPr>
        </p:nvSpPr>
        <p:spPr>
          <a:xfrm>
            <a:off x="8218426" y="6446838"/>
            <a:ext cx="2584850" cy="365125"/>
          </a:xfrm>
        </p:spPr>
        <p:txBody>
          <a:bodyPr vert="horz" lIns="91440" tIns="45720" rIns="91440" bIns="45720" rtlCol="0" anchor="ctr">
            <a:normAutofit/>
          </a:bodyPr>
          <a:lstStyle/>
          <a:p>
            <a:pPr>
              <a:spcAft>
                <a:spcPts val="600"/>
              </a:spcAft>
            </a:pPr>
            <a:fld id="{2D245FF9-7D03-49CA-B48F-5C3E6E4538BB}" type="datetime1">
              <a:rPr lang="el-GR" smtClean="0"/>
              <a:pPr>
                <a:spcAft>
                  <a:spcPts val="600"/>
                </a:spcAft>
              </a:pPr>
              <a:t>29/7/2023</a:t>
            </a:fld>
            <a:endParaRPr lang="en-US"/>
          </a:p>
        </p:txBody>
      </p:sp>
    </p:spTree>
    <p:extLst>
      <p:ext uri="{BB962C8B-B14F-4D97-AF65-F5344CB8AC3E}">
        <p14:creationId xmlns:p14="http://schemas.microsoft.com/office/powerpoint/2010/main" val="14637755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24BDD04-D439-798E-9500-E74B330A64A3}"/>
              </a:ext>
            </a:extLst>
          </p:cNvPr>
          <p:cNvSpPr>
            <a:spLocks noGrp="1"/>
          </p:cNvSpPr>
          <p:nvPr>
            <p:ph type="title"/>
          </p:nvPr>
        </p:nvSpPr>
        <p:spPr/>
        <p:txBody>
          <a:bodyPr/>
          <a:lstStyle/>
          <a:p>
            <a:r>
              <a:rPr lang="el-GR" dirty="0"/>
              <a:t>Βιβλιογραφία</a:t>
            </a:r>
          </a:p>
        </p:txBody>
      </p:sp>
      <p:sp>
        <p:nvSpPr>
          <p:cNvPr id="3" name="Θέση περιεχομένου 2">
            <a:extLst>
              <a:ext uri="{FF2B5EF4-FFF2-40B4-BE49-F238E27FC236}">
                <a16:creationId xmlns:a16="http://schemas.microsoft.com/office/drawing/2014/main" id="{97CE7317-D7F9-9261-D36B-317E21F82BFE}"/>
              </a:ext>
            </a:extLst>
          </p:cNvPr>
          <p:cNvSpPr>
            <a:spLocks noGrp="1"/>
          </p:cNvSpPr>
          <p:nvPr>
            <p:ph idx="1"/>
          </p:nvPr>
        </p:nvSpPr>
        <p:spPr/>
        <p:txBody>
          <a:bodyPr>
            <a:normAutofit fontScale="32500" lnSpcReduction="20000"/>
          </a:bodyPr>
          <a:lstStyle/>
          <a:p>
            <a:r>
              <a:rPr lang="en-US" dirty="0"/>
              <a:t>Gao, C. , Zhang, A. , Chen, K.Q. , Hao, Z.K. , Tong, J.M. , Ouyang, P.K. , 2015. Characterization of extracellular chitinase from </a:t>
            </a:r>
            <a:r>
              <a:rPr lang="en-US" dirty="0" err="1"/>
              <a:t>Chitinibacter</a:t>
            </a:r>
            <a:r>
              <a:rPr lang="en-US" dirty="0"/>
              <a:t> sp. GC72 and its application in </a:t>
            </a:r>
            <a:r>
              <a:rPr lang="en-US" dirty="0" err="1"/>
              <a:t>GlcNAc</a:t>
            </a:r>
            <a:r>
              <a:rPr lang="en-US" dirty="0"/>
              <a:t> production from crayfish shell enzymatic degradation. </a:t>
            </a:r>
            <a:r>
              <a:rPr lang="en-US" dirty="0" err="1"/>
              <a:t>Biochem</a:t>
            </a:r>
            <a:r>
              <a:rPr lang="en-US" dirty="0"/>
              <a:t>. Eng. J. 97, 59–64 . </a:t>
            </a:r>
          </a:p>
          <a:p>
            <a:r>
              <a:rPr lang="en-US" dirty="0" err="1"/>
              <a:t>Gildberg</a:t>
            </a:r>
            <a:r>
              <a:rPr lang="en-US" dirty="0"/>
              <a:t>, A. , Stenberg, E. , 2001. A new process for advanced </a:t>
            </a:r>
            <a:r>
              <a:rPr lang="en-US" dirty="0" err="1"/>
              <a:t>utilisation</a:t>
            </a:r>
            <a:r>
              <a:rPr lang="en-US" dirty="0"/>
              <a:t> of shrimp waste. Process. </a:t>
            </a:r>
            <a:r>
              <a:rPr lang="en-US" dirty="0" err="1"/>
              <a:t>Biochem</a:t>
            </a:r>
            <a:r>
              <a:rPr lang="en-US" dirty="0"/>
              <a:t>. 36, 809–812 . </a:t>
            </a:r>
          </a:p>
          <a:p>
            <a:r>
              <a:rPr lang="en-US" dirty="0"/>
              <a:t>Guo, J., Song, Y., Ji, X., Ji, L., Cai, L., Wang, Y., Zhang, H., Song, W., 2019. Preparation and characterization of nanoporous activated carbon derived from prawn shell and its application for removal of heavy metal ions. Materials 12. </a:t>
            </a:r>
            <a:r>
              <a:rPr lang="en-US" dirty="0" err="1"/>
              <a:t>doi</a:t>
            </a:r>
            <a:r>
              <a:rPr lang="en-US" dirty="0"/>
              <a:t>: 10.3390/ma12020241 . Hamed, I. , </a:t>
            </a:r>
            <a:r>
              <a:rPr lang="en-US" dirty="0" err="1"/>
              <a:t>Özogul</a:t>
            </a:r>
            <a:r>
              <a:rPr lang="en-US" dirty="0"/>
              <a:t>, F. , Regenstein, J.M. , 2016. Industrial applications of crustacean by-products (chitin, chitosan, and </a:t>
            </a:r>
            <a:r>
              <a:rPr lang="en-US" dirty="0" err="1"/>
              <a:t>chitooligosaccharides</a:t>
            </a:r>
            <a:r>
              <a:rPr lang="en-US" dirty="0"/>
              <a:t>): a review. Trends Food Sci. Technol. 48, 40–50 . </a:t>
            </a:r>
            <a:r>
              <a:rPr lang="en-US" dirty="0" err="1"/>
              <a:t>Handayani</a:t>
            </a:r>
            <a:r>
              <a:rPr lang="en-US" dirty="0"/>
              <a:t>, A.D. , </a:t>
            </a:r>
            <a:r>
              <a:rPr lang="en-US" dirty="0" err="1"/>
              <a:t>Sutrisno</a:t>
            </a:r>
            <a:r>
              <a:rPr lang="en-US" dirty="0"/>
              <a:t> , </a:t>
            </a:r>
            <a:r>
              <a:rPr lang="en-US" dirty="0" err="1"/>
              <a:t>Indraswati</a:t>
            </a:r>
            <a:r>
              <a:rPr lang="en-US" dirty="0"/>
              <a:t>, N. , </a:t>
            </a:r>
            <a:r>
              <a:rPr lang="en-US" dirty="0" err="1"/>
              <a:t>Ismadji</a:t>
            </a:r>
            <a:r>
              <a:rPr lang="en-US" dirty="0"/>
              <a:t>, S. , 2008. Extraction of astaxanthin from giant tiger (</a:t>
            </a:r>
            <a:r>
              <a:rPr lang="en-US" dirty="0" err="1"/>
              <a:t>Panaeus</a:t>
            </a:r>
            <a:r>
              <a:rPr lang="en-US" dirty="0"/>
              <a:t> Monodon ) shrimp waste using palm oil: studies of extraction kinetics and thermodynamic. </a:t>
            </a:r>
            <a:r>
              <a:rPr lang="en-US" dirty="0" err="1"/>
              <a:t>Bioresour</a:t>
            </a:r>
            <a:r>
              <a:rPr lang="en-US" dirty="0"/>
              <a:t>. Technol. 99, 4414–4419 .</a:t>
            </a:r>
          </a:p>
          <a:p>
            <a:r>
              <a:rPr lang="en-US" dirty="0"/>
              <a:t> He, F. , Ma, F. , Li, J.L. , Li, T. , Li, G.X. , 2014. Effect of calcination temperature on the structural properties and photocatalytic activities of solvothermal synthesized TiO 2 hollow nanoparticles. Ceram. Int. 40, 6441–6446 . </a:t>
            </a:r>
          </a:p>
          <a:p>
            <a:r>
              <a:rPr lang="en-US" dirty="0"/>
              <a:t>Huang, J.B. , Mao, Z.Q. , Liu, Z.X. , Wang, C. , 2007. Development of novel low-temperature SOFCs with co-ionic conducting SDC-carbonate composite electrolytes. </a:t>
            </a:r>
            <a:r>
              <a:rPr lang="en-US" dirty="0" err="1"/>
              <a:t>Electrochem</a:t>
            </a:r>
            <a:r>
              <a:rPr lang="en-US" dirty="0"/>
              <a:t>. </a:t>
            </a:r>
            <a:r>
              <a:rPr lang="en-US" dirty="0" err="1"/>
              <a:t>Commun</a:t>
            </a:r>
            <a:r>
              <a:rPr lang="en-US" dirty="0"/>
              <a:t>. 9, 2601–2605 . Huang, S. , Wang, L.M. , </a:t>
            </a:r>
            <a:r>
              <a:rPr lang="en-US" dirty="0" err="1"/>
              <a:t>Sivendiran</a:t>
            </a:r>
            <a:r>
              <a:rPr lang="en-US" dirty="0"/>
              <a:t>, T. , </a:t>
            </a:r>
            <a:r>
              <a:rPr lang="en-US" dirty="0" err="1"/>
              <a:t>Bohrer</a:t>
            </a:r>
            <a:r>
              <a:rPr lang="en-US" dirty="0"/>
              <a:t>, B.M. , 2018. Review: amino acid concentration of high protein food products and an overview of the current methods used to determine protein quality. Crit. Rev. Food Sci. </a:t>
            </a:r>
            <a:r>
              <a:rPr lang="en-US" dirty="0" err="1"/>
              <a:t>Nutr</a:t>
            </a:r>
            <a:r>
              <a:rPr lang="en-US" dirty="0"/>
              <a:t>. 58, 2673–2678 . </a:t>
            </a:r>
            <a:r>
              <a:rPr lang="en-US" dirty="0" err="1"/>
              <a:t>Irna</a:t>
            </a:r>
            <a:r>
              <a:rPr lang="en-US" dirty="0"/>
              <a:t>, C. , </a:t>
            </a:r>
            <a:r>
              <a:rPr lang="en-US" dirty="0" err="1"/>
              <a:t>Jaswir</a:t>
            </a:r>
            <a:r>
              <a:rPr lang="en-US" dirty="0"/>
              <a:t>, I. , Othman, R. , </a:t>
            </a:r>
            <a:r>
              <a:rPr lang="en-US" dirty="0" err="1"/>
              <a:t>Jimat</a:t>
            </a:r>
            <a:r>
              <a:rPr lang="en-US" dirty="0"/>
              <a:t>, D.N. , 2018. Comparison between high-pressure processing and chemical extraction: astaxanthin yield from six species of shrimp carapace. J. Diet. Suppl. 15, 805–813 . </a:t>
            </a:r>
          </a:p>
          <a:p>
            <a:r>
              <a:rPr lang="en-US" dirty="0"/>
              <a:t>Kaur, S. , Dhillon, G.S. , 2015. Recent trends in biological extraction of chitin from marine shell wastes: a review. Crit. Rev. </a:t>
            </a:r>
            <a:r>
              <a:rPr lang="en-US" dirty="0" err="1"/>
              <a:t>Biotechnol</a:t>
            </a:r>
            <a:r>
              <a:rPr lang="en-US" dirty="0"/>
              <a:t>. 35, 44–61 . Kaya, M. , Baran, T. , </a:t>
            </a:r>
            <a:r>
              <a:rPr lang="en-US" dirty="0" err="1"/>
              <a:t>Karaarslan</a:t>
            </a:r>
            <a:r>
              <a:rPr lang="en-US" dirty="0"/>
              <a:t>, M. , 2015. A new method for fast chitin extraction from shells of crab, crayfish and shrimp. Nat. Prod. Res. 29, 1477–1480 . </a:t>
            </a:r>
          </a:p>
          <a:p>
            <a:r>
              <a:rPr lang="en-US" dirty="0" err="1"/>
              <a:t>Kohsari</a:t>
            </a:r>
            <a:r>
              <a:rPr lang="en-US" dirty="0"/>
              <a:t>, I. , </a:t>
            </a:r>
            <a:r>
              <a:rPr lang="en-US" dirty="0" err="1"/>
              <a:t>Shariatinia</a:t>
            </a:r>
            <a:r>
              <a:rPr lang="en-US" dirty="0"/>
              <a:t>, Z. , </a:t>
            </a:r>
            <a:r>
              <a:rPr lang="en-US" dirty="0" err="1"/>
              <a:t>Pourmortazavi</a:t>
            </a:r>
            <a:r>
              <a:rPr lang="en-US" dirty="0"/>
              <a:t>, S.M. , 2016. Antibacterial </a:t>
            </a:r>
            <a:r>
              <a:rPr lang="en-US" dirty="0" err="1"/>
              <a:t>electrospun</a:t>
            </a:r>
            <a:r>
              <a:rPr lang="en-US" dirty="0"/>
              <a:t> chitosan-polyethylene oxide nanocomposite mats containing bioactive silver </a:t>
            </a:r>
            <a:r>
              <a:rPr lang="en-US" dirty="0" err="1"/>
              <a:t>nanopar</a:t>
            </a:r>
            <a:r>
              <a:rPr lang="en-US" dirty="0"/>
              <a:t>- </a:t>
            </a:r>
            <a:r>
              <a:rPr lang="en-US" dirty="0" err="1"/>
              <a:t>ticles</a:t>
            </a:r>
            <a:r>
              <a:rPr lang="en-US" dirty="0"/>
              <a:t>. </a:t>
            </a:r>
            <a:r>
              <a:rPr lang="en-US" dirty="0" err="1"/>
              <a:t>Carbohydr</a:t>
            </a:r>
            <a:r>
              <a:rPr lang="en-US" dirty="0"/>
              <a:t>. </a:t>
            </a:r>
            <a:r>
              <a:rPr lang="en-US" dirty="0" err="1"/>
              <a:t>Polym</a:t>
            </a:r>
            <a:r>
              <a:rPr lang="en-US" dirty="0"/>
              <a:t>. 140, 287–298 . </a:t>
            </a:r>
          </a:p>
          <a:p>
            <a:r>
              <a:rPr lang="en-US" dirty="0"/>
              <a:t>Kumari, S. , Kumar </a:t>
            </a:r>
            <a:r>
              <a:rPr lang="en-US" dirty="0" err="1"/>
              <a:t>Annamareddy</a:t>
            </a:r>
            <a:r>
              <a:rPr lang="en-US" dirty="0"/>
              <a:t>, S.H. , </a:t>
            </a:r>
            <a:r>
              <a:rPr lang="en-US" dirty="0" err="1"/>
              <a:t>Abanti</a:t>
            </a:r>
            <a:r>
              <a:rPr lang="en-US" dirty="0"/>
              <a:t>, S. , Kumar Rath, P. , 2017. Physicochemical properties and characterization of chitosan synthesized from fish scales, crab and shrimp shells. Int. J. Biol. </a:t>
            </a:r>
            <a:r>
              <a:rPr lang="en-US" dirty="0" err="1"/>
              <a:t>Macromol</a:t>
            </a:r>
            <a:r>
              <a:rPr lang="en-US" dirty="0"/>
              <a:t>. 104, 1697–1705 .</a:t>
            </a:r>
          </a:p>
          <a:p>
            <a:r>
              <a:rPr lang="en-US" dirty="0"/>
              <a:t> Lee, M.Y. , Hong, K.J. , </a:t>
            </a:r>
            <a:r>
              <a:rPr lang="en-US" dirty="0" err="1"/>
              <a:t>Kajiuchi</a:t>
            </a:r>
            <a:r>
              <a:rPr lang="en-US" dirty="0"/>
              <a:t>, T. , Yang, J.W. , 2004. Determination of the efficiency and removal mechanism of cobalt by crab shell particles. J. Chem. Technol. </a:t>
            </a:r>
            <a:r>
              <a:rPr lang="en-US" dirty="0" err="1"/>
              <a:t>Biotechnol</a:t>
            </a:r>
            <a:r>
              <a:rPr lang="en-US" dirty="0"/>
              <a:t>. 79, 1388–1394 .</a:t>
            </a:r>
          </a:p>
          <a:p>
            <a:r>
              <a:rPr lang="en-US" dirty="0"/>
              <a:t> Liang, C. , Li, Z. , Dai, S. , 2008. Mesoporous carbon materials: synthesis and modification. </a:t>
            </a:r>
            <a:r>
              <a:rPr lang="en-US" dirty="0" err="1"/>
              <a:t>Angew</a:t>
            </a:r>
            <a:r>
              <a:rPr lang="en-US" dirty="0"/>
              <a:t>. Chem. Int. Ed. Engl. 47, 3696–3717 . </a:t>
            </a:r>
          </a:p>
          <a:p>
            <a:r>
              <a:rPr lang="en-US" dirty="0"/>
              <a:t>Lim, K.C. , </a:t>
            </a:r>
            <a:r>
              <a:rPr lang="en-US" dirty="0" err="1"/>
              <a:t>Yusoff</a:t>
            </a:r>
            <a:r>
              <a:rPr lang="en-US" dirty="0"/>
              <a:t>, F.M. , Shariff, M. , </a:t>
            </a:r>
            <a:r>
              <a:rPr lang="en-US" dirty="0" err="1"/>
              <a:t>Kamarudin</a:t>
            </a:r>
            <a:r>
              <a:rPr lang="en-US" dirty="0"/>
              <a:t>, M.S. , 2018. Astaxanthin as feed supplement in aquatic animals. Rev. </a:t>
            </a:r>
            <a:r>
              <a:rPr lang="en-US" dirty="0" err="1"/>
              <a:t>Aquac</a:t>
            </a:r>
            <a:r>
              <a:rPr lang="en-US" dirty="0"/>
              <a:t>. 10, 738–773 . </a:t>
            </a:r>
          </a:p>
          <a:p>
            <a:endParaRPr lang="el-GR" dirty="0"/>
          </a:p>
        </p:txBody>
      </p:sp>
      <p:sp>
        <p:nvSpPr>
          <p:cNvPr id="4" name="Θέση ημερομηνίας 3">
            <a:extLst>
              <a:ext uri="{FF2B5EF4-FFF2-40B4-BE49-F238E27FC236}">
                <a16:creationId xmlns:a16="http://schemas.microsoft.com/office/drawing/2014/main" id="{3066466C-D700-4BE6-140A-E833905C328F}"/>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10146672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24BDD04-D439-798E-9500-E74B330A64A3}"/>
              </a:ext>
            </a:extLst>
          </p:cNvPr>
          <p:cNvSpPr>
            <a:spLocks noGrp="1"/>
          </p:cNvSpPr>
          <p:nvPr>
            <p:ph type="title"/>
          </p:nvPr>
        </p:nvSpPr>
        <p:spPr/>
        <p:txBody>
          <a:bodyPr/>
          <a:lstStyle/>
          <a:p>
            <a:r>
              <a:rPr lang="el-GR" dirty="0"/>
              <a:t>Βιβλιογραφία</a:t>
            </a:r>
          </a:p>
        </p:txBody>
      </p:sp>
      <p:sp>
        <p:nvSpPr>
          <p:cNvPr id="3" name="Θέση περιεχομένου 2">
            <a:extLst>
              <a:ext uri="{FF2B5EF4-FFF2-40B4-BE49-F238E27FC236}">
                <a16:creationId xmlns:a16="http://schemas.microsoft.com/office/drawing/2014/main" id="{97CE7317-D7F9-9261-D36B-317E21F82BFE}"/>
              </a:ext>
            </a:extLst>
          </p:cNvPr>
          <p:cNvSpPr>
            <a:spLocks noGrp="1"/>
          </p:cNvSpPr>
          <p:nvPr>
            <p:ph idx="1"/>
          </p:nvPr>
        </p:nvSpPr>
        <p:spPr/>
        <p:txBody>
          <a:bodyPr>
            <a:normAutofit fontScale="32500" lnSpcReduction="20000"/>
          </a:bodyPr>
          <a:lstStyle/>
          <a:p>
            <a:r>
              <a:rPr lang="en-US" dirty="0"/>
              <a:t> Liu, R.R. , Zhang, H.M. , Liu, S.W. , Zhang, X. , Wu, T.X. , Ge, X. , Zang, Y.P. , Zhao, H.J. , Wang, G.Z. , 2016. Shrimp-shell derived carbon nanodots as carbon and nitrogen sources to fabricate three-dimensional N-doped porous carbon electrocatalysts for the oxygen reduction reaction. Phys. Chem. Chem. Phys. 18, 4095–4101 . </a:t>
            </a:r>
          </a:p>
          <a:p>
            <a:r>
              <a:rPr lang="en-US" dirty="0"/>
              <a:t>Liu, W.J. , Jiang, H. , Yu, H.Q. , 2015. Development of biochar-based functional materials: toward a sustainable platform carbon material. Chem. Rev. 115, 12251–12285 . </a:t>
            </a:r>
          </a:p>
          <a:p>
            <a:r>
              <a:rPr lang="en-US" dirty="0"/>
              <a:t>Long, L. , Xue, Y.W. , Zeng, Y.F. , Yang, K. , Lin, C.J. , 2017. Synthesis, characterization and mechanism analysis of modified crayfish shell biochar possessed ZnO nanoparticles to remove trichloroacetic acid. J. Clean. Prod. 166, 1244–1252 . </a:t>
            </a:r>
            <a:r>
              <a:rPr lang="en-US" dirty="0" err="1"/>
              <a:t>Mahdy</a:t>
            </a:r>
            <a:r>
              <a:rPr lang="en-US" dirty="0"/>
              <a:t> Samar, M. , El-</a:t>
            </a:r>
            <a:r>
              <a:rPr lang="en-US" dirty="0" err="1"/>
              <a:t>Kalyoubi</a:t>
            </a:r>
            <a:r>
              <a:rPr lang="en-US" dirty="0"/>
              <a:t>, M.H. , Khalaf, M.M. , Abd El-</a:t>
            </a:r>
            <a:r>
              <a:rPr lang="en-US" dirty="0" err="1"/>
              <a:t>Razik</a:t>
            </a:r>
            <a:r>
              <a:rPr lang="en-US" dirty="0"/>
              <a:t>, M.M. , 2013. Physicochemical, functional, antioxidant and antibacterial properties of chitosan extracted from shrimp wastes by microwave technique. Ann. Agric. Sci. 58, 33–41 . </a:t>
            </a:r>
          </a:p>
          <a:p>
            <a:r>
              <a:rPr lang="en-US" dirty="0"/>
              <a:t>Mondal, A.K. , </a:t>
            </a:r>
            <a:r>
              <a:rPr lang="en-US" dirty="0" err="1"/>
              <a:t>Kretschmer</a:t>
            </a:r>
            <a:r>
              <a:rPr lang="en-US" dirty="0"/>
              <a:t>, K. , Zhao, Y.F. , Liu, H. , Fan, H.B. , Wang, G.X. , 2017. Naturally nitrogen doped porous carbon derived from waste shrimp shells for high-per- </a:t>
            </a:r>
            <a:r>
              <a:rPr lang="en-US" dirty="0" err="1"/>
              <a:t>formance</a:t>
            </a:r>
            <a:r>
              <a:rPr lang="en-US" dirty="0"/>
              <a:t> lithium Ion batteries and supercapacitors. Microporous Mesoporous Mater. 246, 72–80 . Morris, A. , </a:t>
            </a:r>
            <a:r>
              <a:rPr lang="en-US" dirty="0" err="1"/>
              <a:t>Beeram</a:t>
            </a:r>
            <a:r>
              <a:rPr lang="en-US" dirty="0"/>
              <a:t>, S. , Hardaway, C.J. , </a:t>
            </a:r>
            <a:r>
              <a:rPr lang="en-US" dirty="0" err="1"/>
              <a:t>Richert</a:t>
            </a:r>
            <a:r>
              <a:rPr lang="en-US" dirty="0"/>
              <a:t>, J.C. , Sneddon, J. , 2012. Use of ground crawfish shells for the removal of chromium in solution. </a:t>
            </a:r>
            <a:r>
              <a:rPr lang="en-US" dirty="0" err="1"/>
              <a:t>Microchem</a:t>
            </a:r>
            <a:r>
              <a:rPr lang="en-US" dirty="0"/>
              <a:t>. J. 105, 2–8 .</a:t>
            </a:r>
          </a:p>
          <a:p>
            <a:r>
              <a:rPr lang="en-US" dirty="0"/>
              <a:t> </a:t>
            </a:r>
            <a:r>
              <a:rPr lang="en-US" dirty="0" err="1"/>
              <a:t>Navalon</a:t>
            </a:r>
            <a:r>
              <a:rPr lang="en-US" dirty="0"/>
              <a:t>, S. , </a:t>
            </a:r>
            <a:r>
              <a:rPr lang="en-US" dirty="0" err="1"/>
              <a:t>Dhakshinamoorthy</a:t>
            </a:r>
            <a:r>
              <a:rPr lang="en-US" dirty="0"/>
              <a:t>, A. , Alvaro, M. , Garcia, H. , 2014. </a:t>
            </a:r>
            <a:r>
              <a:rPr lang="en-US" dirty="0" err="1"/>
              <a:t>ChemInform</a:t>
            </a:r>
            <a:r>
              <a:rPr lang="en-US" dirty="0"/>
              <a:t> abstract: </a:t>
            </a:r>
            <a:r>
              <a:rPr lang="en-US" dirty="0" err="1"/>
              <a:t>carbocatalysis</a:t>
            </a:r>
            <a:r>
              <a:rPr lang="en-US" dirty="0"/>
              <a:t> by graphene-based materials. Chem. Rev. 114, 6179–6212 . </a:t>
            </a:r>
          </a:p>
          <a:p>
            <a:r>
              <a:rPr lang="en-US" dirty="0" err="1"/>
              <a:t>Núñez</a:t>
            </a:r>
            <a:r>
              <a:rPr lang="en-US" dirty="0"/>
              <a:t>-Gómez, D. , Alves, A.A.D.A. , </a:t>
            </a:r>
            <a:r>
              <a:rPr lang="en-US" dirty="0" err="1"/>
              <a:t>Lapolli</a:t>
            </a:r>
            <a:r>
              <a:rPr lang="en-US" dirty="0"/>
              <a:t>, F.R. , Lobo-</a:t>
            </a:r>
            <a:r>
              <a:rPr lang="en-US" dirty="0" err="1"/>
              <a:t>Recio</a:t>
            </a:r>
            <a:r>
              <a:rPr lang="en-US" dirty="0"/>
              <a:t>, M.A. , 2017. </a:t>
            </a:r>
            <a:r>
              <a:rPr lang="en-US" dirty="0" err="1"/>
              <a:t>Aplication</a:t>
            </a:r>
            <a:r>
              <a:rPr lang="en-US" dirty="0"/>
              <a:t> of the statistical experimental design to optimize mine-impacted water (MIW) remediation using shrimp-shell. Chemosphere 167, 322–329 . </a:t>
            </a:r>
          </a:p>
          <a:p>
            <a:r>
              <a:rPr lang="en-US" dirty="0" err="1"/>
              <a:t>Oguz</a:t>
            </a:r>
            <a:r>
              <a:rPr lang="en-US" dirty="0"/>
              <a:t>, E. , 2005. Thermodynamic and kinetic investigations of PO 3 − 4 adsorption on blast furnace slag. J. Colloid Interface Sci. 281, 62–67 .</a:t>
            </a:r>
          </a:p>
          <a:p>
            <a:r>
              <a:rPr lang="en-US" dirty="0"/>
              <a:t> Oliveira </a:t>
            </a:r>
            <a:r>
              <a:rPr lang="en-US" dirty="0" err="1"/>
              <a:t>Cavalheiro</a:t>
            </a:r>
            <a:r>
              <a:rPr lang="en-US" dirty="0"/>
              <a:t>, J.M. , Oliveira de Souza, E. , Bora, P.S. , 2007. Utilization of shrimp industry waste in the formulation of tilapia ( Oreochromis </a:t>
            </a:r>
            <a:r>
              <a:rPr lang="en-US" dirty="0" err="1"/>
              <a:t>niloticus</a:t>
            </a:r>
            <a:r>
              <a:rPr lang="en-US" dirty="0"/>
              <a:t> Linnaeus) feed. </a:t>
            </a:r>
            <a:r>
              <a:rPr lang="en-US" dirty="0" err="1"/>
              <a:t>Bioresour</a:t>
            </a:r>
            <a:r>
              <a:rPr lang="en-US" dirty="0"/>
              <a:t>. Technol. 98, 602–606 . </a:t>
            </a:r>
          </a:p>
          <a:p>
            <a:r>
              <a:rPr lang="en-US" dirty="0"/>
              <a:t>Park, J.H. , Wang, J.J. , Xiao, R. , Zhou, B.Y. , </a:t>
            </a:r>
            <a:r>
              <a:rPr lang="en-US" dirty="0" err="1"/>
              <a:t>Delaune</a:t>
            </a:r>
            <a:r>
              <a:rPr lang="en-US" dirty="0"/>
              <a:t>, R.D. , </a:t>
            </a:r>
            <a:r>
              <a:rPr lang="en-US" dirty="0" err="1"/>
              <a:t>Seo</a:t>
            </a:r>
            <a:r>
              <a:rPr lang="en-US" dirty="0"/>
              <a:t>, D.C. , 2018. Effect of pyrolysis temperature on phosphate adsorption characteristics and mechanisms of crawfish char. J. Colloid Interface Sci. 525, 143–151 . </a:t>
            </a:r>
          </a:p>
          <a:p>
            <a:r>
              <a:rPr lang="en-US" dirty="0"/>
              <a:t>Parvez, S. , Rahman, M.M. , Khan, M.A. , Khan, M.A.H. , Islam, J.M.M. , Ahmed, M. , Rahman, M.F. , Ahmed, B. , 2012. Preparation and characterization of artificial skin using chitosan and gelatin composites for potential biomedical application. </a:t>
            </a:r>
            <a:r>
              <a:rPr lang="en-US" dirty="0" err="1"/>
              <a:t>Polym</a:t>
            </a:r>
            <a:r>
              <a:rPr lang="en-US" dirty="0"/>
              <a:t>. Bull. 69, 715–731 . </a:t>
            </a:r>
          </a:p>
          <a:p>
            <a:r>
              <a:rPr lang="en-US" dirty="0"/>
              <a:t>Peng, Q. , Nunes, L.M. , Greenfield, B.K. , Dang, F. , Zhong, H. , 2016. Are Chinese consumers at risk due to exposure to metals in crayfish? A </a:t>
            </a:r>
            <a:r>
              <a:rPr lang="en-US" dirty="0" err="1"/>
              <a:t>bioaccessibility</a:t>
            </a:r>
            <a:r>
              <a:rPr lang="en-US" dirty="0"/>
              <a:t>-adjusted probabilistic risk assessment. Environ. Int. 88, 261–268 . </a:t>
            </a:r>
          </a:p>
          <a:p>
            <a:r>
              <a:rPr lang="en-US" dirty="0"/>
              <a:t>Prochaska, C.A. , </a:t>
            </a:r>
            <a:r>
              <a:rPr lang="en-US" dirty="0" err="1"/>
              <a:t>Zouboulis</a:t>
            </a:r>
            <a:r>
              <a:rPr lang="en-US" dirty="0"/>
              <a:t>, A.I. , 2006. Removal of phosphates by pilot vertical-flow constructed wetlands using a mixture of sand and dolomite as substrate. Ecol. Eng. 26, 293–303 . </a:t>
            </a:r>
          </a:p>
          <a:p>
            <a:r>
              <a:rPr lang="en-US" dirty="0"/>
              <a:t>Qin, L. , Zhou, Z.P. , Dai, J.D. , Ma, P. , Zhao, H.B. , He, J.S. , </a:t>
            </a:r>
            <a:r>
              <a:rPr lang="en-US" dirty="0" err="1"/>
              <a:t>Xie</a:t>
            </a:r>
            <a:r>
              <a:rPr lang="en-US" dirty="0"/>
              <a:t>, A. , Li, C.X. , Yan, Y.S. , 2016. Novel N-doped hierarchically porous carbons derived from sustainable shrimp shell for high-performance removal of sulfamethazine and chloramphenicol. J. Taiwan Inst. Chem. Eng. 62, 228–238 . </a:t>
            </a:r>
          </a:p>
          <a:p>
            <a:endParaRPr lang="el-GR" dirty="0"/>
          </a:p>
        </p:txBody>
      </p:sp>
      <p:sp>
        <p:nvSpPr>
          <p:cNvPr id="4" name="Θέση ημερομηνίας 3">
            <a:extLst>
              <a:ext uri="{FF2B5EF4-FFF2-40B4-BE49-F238E27FC236}">
                <a16:creationId xmlns:a16="http://schemas.microsoft.com/office/drawing/2014/main" id="{3066466C-D700-4BE6-140A-E833905C328F}"/>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36609034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24BDD04-D439-798E-9500-E74B330A64A3}"/>
              </a:ext>
            </a:extLst>
          </p:cNvPr>
          <p:cNvSpPr>
            <a:spLocks noGrp="1"/>
          </p:cNvSpPr>
          <p:nvPr>
            <p:ph type="title"/>
          </p:nvPr>
        </p:nvSpPr>
        <p:spPr/>
        <p:txBody>
          <a:bodyPr/>
          <a:lstStyle/>
          <a:p>
            <a:r>
              <a:rPr lang="el-GR" dirty="0"/>
              <a:t>Βιβλιογραφία</a:t>
            </a:r>
          </a:p>
        </p:txBody>
      </p:sp>
      <p:sp>
        <p:nvSpPr>
          <p:cNvPr id="3" name="Θέση περιεχομένου 2">
            <a:extLst>
              <a:ext uri="{FF2B5EF4-FFF2-40B4-BE49-F238E27FC236}">
                <a16:creationId xmlns:a16="http://schemas.microsoft.com/office/drawing/2014/main" id="{97CE7317-D7F9-9261-D36B-317E21F82BFE}"/>
              </a:ext>
            </a:extLst>
          </p:cNvPr>
          <p:cNvSpPr>
            <a:spLocks noGrp="1"/>
          </p:cNvSpPr>
          <p:nvPr>
            <p:ph idx="1"/>
          </p:nvPr>
        </p:nvSpPr>
        <p:spPr/>
        <p:txBody>
          <a:bodyPr>
            <a:normAutofit fontScale="40000" lnSpcReduction="20000"/>
          </a:bodyPr>
          <a:lstStyle/>
          <a:p>
            <a:r>
              <a:rPr lang="en-US" dirty="0"/>
              <a:t> Qu, J.Y. , </a:t>
            </a:r>
            <a:r>
              <a:rPr lang="en-US" dirty="0" err="1"/>
              <a:t>Lv</a:t>
            </a:r>
            <a:r>
              <a:rPr lang="en-US" dirty="0"/>
              <a:t>, S. , Peng, X.Y. , Tian, S. , Wang, J. , Gao, F. , 2016. Nitrogen-doped porous “green carbon ”derived from shrimp shell: combined effects of pore sizes and nitrogen doping on the performance of lithium sulfur battery. J. Alloy. Compd. 671, 17–23 . </a:t>
            </a:r>
          </a:p>
          <a:p>
            <a:r>
              <a:rPr lang="en-US" dirty="0" err="1"/>
              <a:t>Rech</a:t>
            </a:r>
            <a:r>
              <a:rPr lang="en-US" dirty="0"/>
              <a:t>, A.S. , </a:t>
            </a:r>
            <a:r>
              <a:rPr lang="en-US" dirty="0" err="1"/>
              <a:t>Rech</a:t>
            </a:r>
            <a:r>
              <a:rPr lang="en-US" dirty="0"/>
              <a:t>, J.C. , </a:t>
            </a:r>
            <a:r>
              <a:rPr lang="en-US" dirty="0" err="1"/>
              <a:t>Caprario</a:t>
            </a:r>
            <a:r>
              <a:rPr lang="en-US" dirty="0"/>
              <a:t>, J. , </a:t>
            </a:r>
            <a:r>
              <a:rPr lang="en-US" dirty="0" err="1"/>
              <a:t>Tasca</a:t>
            </a:r>
            <a:r>
              <a:rPr lang="en-US" dirty="0"/>
              <a:t>, F.A. , </a:t>
            </a:r>
            <a:r>
              <a:rPr lang="en-US" dirty="0" err="1"/>
              <a:t>Recio</a:t>
            </a:r>
            <a:r>
              <a:rPr lang="en-US" dirty="0"/>
              <a:t>, M.Á.L. , </a:t>
            </a:r>
            <a:r>
              <a:rPr lang="en-US" dirty="0" err="1"/>
              <a:t>Finotti</a:t>
            </a:r>
            <a:r>
              <a:rPr lang="en-US" dirty="0"/>
              <a:t>, A.R. , 2019. Use of shrimp-shell for adsorption of metals present surface runoff. Water Sci. Technol. 79, 2221–2230 .</a:t>
            </a:r>
          </a:p>
          <a:p>
            <a:r>
              <a:rPr lang="en-US" dirty="0"/>
              <a:t> Riva, R. , </a:t>
            </a:r>
            <a:r>
              <a:rPr lang="en-US" dirty="0" err="1"/>
              <a:t>Ragelle</a:t>
            </a:r>
            <a:r>
              <a:rPr lang="en-US" dirty="0"/>
              <a:t>, H. , des Rieux, A. , </a:t>
            </a:r>
            <a:r>
              <a:rPr lang="en-US" dirty="0" err="1"/>
              <a:t>Duhem</a:t>
            </a:r>
            <a:r>
              <a:rPr lang="en-US" dirty="0"/>
              <a:t>, N. , Jérôme, C. , </a:t>
            </a:r>
            <a:r>
              <a:rPr lang="en-US" dirty="0" err="1"/>
              <a:t>Préat</a:t>
            </a:r>
            <a:r>
              <a:rPr lang="en-US" dirty="0"/>
              <a:t>, V. , 2011. Chitosan and Chitosan Derivatives in Drug Delivery and Tissue Engineering. Springer Berlin Heidelberg, Berlin, Heidelberg, pp. 19–44 . </a:t>
            </a:r>
          </a:p>
          <a:p>
            <a:r>
              <a:rPr lang="en-US" dirty="0" err="1"/>
              <a:t>Rødde</a:t>
            </a:r>
            <a:r>
              <a:rPr lang="en-US" dirty="0"/>
              <a:t>, R.H. , </a:t>
            </a:r>
            <a:r>
              <a:rPr lang="en-US" dirty="0" err="1"/>
              <a:t>Einbu</a:t>
            </a:r>
            <a:r>
              <a:rPr lang="en-US" dirty="0"/>
              <a:t>, A. , </a:t>
            </a:r>
            <a:r>
              <a:rPr lang="en-US" dirty="0" err="1"/>
              <a:t>Vårum</a:t>
            </a:r>
            <a:r>
              <a:rPr lang="en-US" dirty="0"/>
              <a:t>, K.M. , 2008. A seasonal study of the chemical composition and chitin quality of shrimp shells obtained from northern shrimp ( </a:t>
            </a:r>
            <a:r>
              <a:rPr lang="en-US" dirty="0" err="1"/>
              <a:t>Pandalus</a:t>
            </a:r>
            <a:r>
              <a:rPr lang="en-US" dirty="0"/>
              <a:t> borealis ). </a:t>
            </a:r>
            <a:r>
              <a:rPr lang="en-US" dirty="0" err="1"/>
              <a:t>Carbohydr</a:t>
            </a:r>
            <a:r>
              <a:rPr lang="en-US" dirty="0"/>
              <a:t>. </a:t>
            </a:r>
            <a:r>
              <a:rPr lang="en-US" dirty="0" err="1"/>
              <a:t>Polym</a:t>
            </a:r>
            <a:r>
              <a:rPr lang="en-US" dirty="0"/>
              <a:t>. 71, 388–393 . </a:t>
            </a:r>
          </a:p>
          <a:p>
            <a:r>
              <a:rPr lang="en-US" dirty="0" err="1"/>
              <a:t>Sachindra</a:t>
            </a:r>
            <a:r>
              <a:rPr lang="en-US" dirty="0"/>
              <a:t>, N.M. , Bhaskar, N. , Mahendrakar, N.S. , 2006. Recovery of carotenoids from shrimp waste in organic solvents. Waste </a:t>
            </a:r>
            <a:r>
              <a:rPr lang="en-US" dirty="0" err="1"/>
              <a:t>Manag</a:t>
            </a:r>
            <a:r>
              <a:rPr lang="en-US" dirty="0"/>
              <a:t> 26, 1092–1098 . </a:t>
            </a:r>
          </a:p>
          <a:p>
            <a:r>
              <a:rPr lang="en-US" dirty="0" err="1"/>
              <a:t>Sachindra</a:t>
            </a:r>
            <a:r>
              <a:rPr lang="en-US" dirty="0"/>
              <a:t>, N.M. , Bhaskar, N. , </a:t>
            </a:r>
            <a:r>
              <a:rPr lang="en-US" dirty="0" err="1"/>
              <a:t>Siddegowda</a:t>
            </a:r>
            <a:r>
              <a:rPr lang="en-US" dirty="0"/>
              <a:t>, G.S. , </a:t>
            </a:r>
            <a:r>
              <a:rPr lang="en-US" dirty="0" err="1"/>
              <a:t>Sathisha</a:t>
            </a:r>
            <a:r>
              <a:rPr lang="en-US" dirty="0"/>
              <a:t>, A.D. , Suresh, P.V. , 2007. Recovery of carotenoids from ensilaged shrimp waste. </a:t>
            </a:r>
            <a:r>
              <a:rPr lang="en-US" dirty="0" err="1"/>
              <a:t>Bioresour</a:t>
            </a:r>
            <a:r>
              <a:rPr lang="en-US" dirty="0"/>
              <a:t>. Technol. 98, 1642–1646 . </a:t>
            </a:r>
          </a:p>
          <a:p>
            <a:r>
              <a:rPr lang="en-US" dirty="0" err="1"/>
              <a:t>Sachindra</a:t>
            </a:r>
            <a:r>
              <a:rPr lang="en-US" dirty="0"/>
              <a:t>, N.M. , Mahendrakar, N.S. , 2005. Process optimization for extraction of carotenoids from shrimp waste with vegetable oils. </a:t>
            </a:r>
            <a:r>
              <a:rPr lang="en-US" dirty="0" err="1"/>
              <a:t>Bioresour</a:t>
            </a:r>
            <a:r>
              <a:rPr lang="en-US" dirty="0"/>
              <a:t>. Technol. 96, 1195–1200 . Samar, M.M. , El-</a:t>
            </a:r>
            <a:r>
              <a:rPr lang="en-US" dirty="0" err="1"/>
              <a:t>Kalyoubi</a:t>
            </a:r>
            <a:r>
              <a:rPr lang="en-US" dirty="0"/>
              <a:t>, M.H. , Khalaf, M.M. , Abd El-</a:t>
            </a:r>
            <a:r>
              <a:rPr lang="en-US" dirty="0" err="1"/>
              <a:t>Razik</a:t>
            </a:r>
            <a:r>
              <a:rPr lang="en-US" dirty="0"/>
              <a:t>, M.M. , 2013. Physicochemical, functional, antioxidant and antibacterial properties of chitosan extracted from shrimp wastes by microwave technique. Annals </a:t>
            </a:r>
            <a:r>
              <a:rPr lang="en-US" dirty="0" err="1"/>
              <a:t>Agr</a:t>
            </a:r>
            <a:r>
              <a:rPr lang="en-US" dirty="0"/>
              <a:t>. Sci. 58, 33–41 . </a:t>
            </a:r>
          </a:p>
          <a:p>
            <a:r>
              <a:rPr lang="en-US" dirty="0"/>
              <a:t>Seyfarth, F. , Schliemann, S. , Elsner, P. , </a:t>
            </a:r>
            <a:r>
              <a:rPr lang="en-US" dirty="0" err="1"/>
              <a:t>Hipler</a:t>
            </a:r>
            <a:r>
              <a:rPr lang="en-US" dirty="0"/>
              <a:t>, U.C. , 2008. Antifungal effect of high-and low-molecular-weight chitosan hydrochloride, carboxymethyl chitosan, chitosan oligosaccharide and N-acetyl-D-glucosamine against Candida albicans , Candida </a:t>
            </a:r>
            <a:r>
              <a:rPr lang="en-US" dirty="0" err="1"/>
              <a:t>krusei</a:t>
            </a:r>
            <a:r>
              <a:rPr lang="en-US" dirty="0"/>
              <a:t> and Candida glabrata . Int. J. Pharm. 353, 139–148 . </a:t>
            </a:r>
          </a:p>
          <a:p>
            <a:r>
              <a:rPr lang="en-US" dirty="0"/>
              <a:t>Sini, T.K. , Santhosh, S. , Mathew, P.T. , 2007. Study on the production of chitin and chitosan from shrimp shell by using Bacillus subtilis fermentation. </a:t>
            </a:r>
            <a:r>
              <a:rPr lang="en-US" dirty="0" err="1"/>
              <a:t>Carbohydr</a:t>
            </a:r>
            <a:r>
              <a:rPr lang="en-US" dirty="0"/>
              <a:t>. Res. 342, 2423–2429 . Sugawara, A. , Nishimura, T. , Yamamoto, Y. , Inoue, H. , Nagasawa, H. , Kato, T. , 2006. Self-organization of oriented calcium carbonate/polymer composites: effects of a matrix peptide isolated from the exoskeleton of a crayfish. </a:t>
            </a:r>
            <a:r>
              <a:rPr lang="en-US" dirty="0" err="1"/>
              <a:t>Angew</a:t>
            </a:r>
            <a:r>
              <a:rPr lang="en-US" dirty="0"/>
              <a:t>. Chem. Int. Ed. Engl. 45, 2876–2879 . Taher, F.A. , Ibrahim, S.A. , El-Aziz, A.A. , Abou El-Nour, M.F. , El-Sheikh, M.A. , El-</a:t>
            </a:r>
            <a:r>
              <a:rPr lang="en-US" dirty="0" err="1"/>
              <a:t>Husseiny</a:t>
            </a:r>
            <a:r>
              <a:rPr lang="en-US" dirty="0"/>
              <a:t>, N. , Mohamed, M.M. , 2019. Anti-proliferative effect of chitosan nanoparticles (extracted from crayfish </a:t>
            </a:r>
            <a:r>
              <a:rPr lang="en-US" dirty="0" err="1"/>
              <a:t>Procambarus</a:t>
            </a:r>
            <a:r>
              <a:rPr lang="en-US" dirty="0"/>
              <a:t> </a:t>
            </a:r>
            <a:r>
              <a:rPr lang="en-US" dirty="0" err="1"/>
              <a:t>clarkii</a:t>
            </a:r>
            <a:r>
              <a:rPr lang="en-US" dirty="0"/>
              <a:t> , Crustacea: </a:t>
            </a:r>
            <a:r>
              <a:rPr lang="en-US" dirty="0" err="1"/>
              <a:t>Cambaridae</a:t>
            </a:r>
            <a:r>
              <a:rPr lang="en-US" dirty="0"/>
              <a:t>) against MDA-MB-231 and SK-BR-3 human breast cancer cell lines. Int. J. Biol. </a:t>
            </a:r>
            <a:r>
              <a:rPr lang="en-US" dirty="0" err="1"/>
              <a:t>Macromol</a:t>
            </a:r>
            <a:r>
              <a:rPr lang="en-US" dirty="0"/>
              <a:t>. 126, 478–487 . </a:t>
            </a:r>
          </a:p>
          <a:p>
            <a:r>
              <a:rPr lang="en-US" dirty="0"/>
              <a:t>Tudor, H.E.A. , </a:t>
            </a:r>
            <a:r>
              <a:rPr lang="en-US" dirty="0" err="1"/>
              <a:t>Gryte</a:t>
            </a:r>
            <a:r>
              <a:rPr lang="en-US" dirty="0"/>
              <a:t>, C.C. , Harris, C.C. , 2006. Seashells: detoxifying agents for metal-contaminated waters. Water Air Soil </a:t>
            </a:r>
            <a:r>
              <a:rPr lang="en-US" dirty="0" err="1"/>
              <a:t>Pollut</a:t>
            </a:r>
            <a:r>
              <a:rPr lang="en-US" dirty="0"/>
              <a:t> 173, 209–242 . 246</a:t>
            </a:r>
          </a:p>
        </p:txBody>
      </p:sp>
      <p:sp>
        <p:nvSpPr>
          <p:cNvPr id="4" name="Θέση ημερομηνίας 3">
            <a:extLst>
              <a:ext uri="{FF2B5EF4-FFF2-40B4-BE49-F238E27FC236}">
                <a16:creationId xmlns:a16="http://schemas.microsoft.com/office/drawing/2014/main" id="{3066466C-D700-4BE6-140A-E833905C328F}"/>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Tree>
    <p:extLst>
      <p:ext uri="{BB962C8B-B14F-4D97-AF65-F5344CB8AC3E}">
        <p14:creationId xmlns:p14="http://schemas.microsoft.com/office/powerpoint/2010/main" val="30980715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CF76663-4F22-C97B-8849-6372F2BFC575}"/>
              </a:ext>
            </a:extLst>
          </p:cNvPr>
          <p:cNvSpPr>
            <a:spLocks noGrp="1"/>
          </p:cNvSpPr>
          <p:nvPr>
            <p:ph type="title"/>
          </p:nvPr>
        </p:nvSpPr>
        <p:spPr/>
        <p:txBody>
          <a:bodyPr/>
          <a:lstStyle/>
          <a:p>
            <a:r>
              <a:rPr lang="el-GR" dirty="0"/>
              <a:t>Οπτικοακουστικό υλικό</a:t>
            </a:r>
          </a:p>
        </p:txBody>
      </p:sp>
      <p:sp>
        <p:nvSpPr>
          <p:cNvPr id="4" name="Θέση ημερομηνίας 3">
            <a:extLst>
              <a:ext uri="{FF2B5EF4-FFF2-40B4-BE49-F238E27FC236}">
                <a16:creationId xmlns:a16="http://schemas.microsoft.com/office/drawing/2014/main" id="{5541281E-1514-CDD4-CED6-C69FE9A9091B}"/>
              </a:ext>
            </a:extLst>
          </p:cNvPr>
          <p:cNvSpPr>
            <a:spLocks noGrp="1"/>
          </p:cNvSpPr>
          <p:nvPr>
            <p:ph type="dt" sz="half" idx="10"/>
          </p:nvPr>
        </p:nvSpPr>
        <p:spPr/>
        <p:txBody>
          <a:bodyPr/>
          <a:lstStyle/>
          <a:p>
            <a:pPr rtl="0"/>
            <a:fld id="{2D245FF9-7D03-49CA-B48F-5C3E6E4538BB}" type="datetime1">
              <a:rPr lang="el-GR" smtClean="0"/>
              <a:t>29/7/2023</a:t>
            </a:fld>
            <a:endParaRPr lang="en-US" dirty="0"/>
          </a:p>
        </p:txBody>
      </p:sp>
      <p:sp>
        <p:nvSpPr>
          <p:cNvPr id="5" name="TextBox 4">
            <a:extLst>
              <a:ext uri="{FF2B5EF4-FFF2-40B4-BE49-F238E27FC236}">
                <a16:creationId xmlns:a16="http://schemas.microsoft.com/office/drawing/2014/main" id="{1B59356C-FD40-5BAD-2B40-10440B4A5D44}"/>
              </a:ext>
            </a:extLst>
          </p:cNvPr>
          <p:cNvSpPr txBox="1"/>
          <p:nvPr/>
        </p:nvSpPr>
        <p:spPr>
          <a:xfrm>
            <a:off x="277929" y="2306769"/>
            <a:ext cx="6094520" cy="646331"/>
          </a:xfrm>
          <a:prstGeom prst="rect">
            <a:avLst/>
          </a:prstGeom>
          <a:noFill/>
        </p:spPr>
        <p:txBody>
          <a:bodyPr wrap="square">
            <a:spAutoFit/>
          </a:bodyPr>
          <a:lstStyle/>
          <a:p>
            <a:r>
              <a:rPr lang="el-GR" dirty="0">
                <a:hlinkClick r:id="rId2"/>
              </a:rPr>
              <a:t>ΚΟΚΚΑΛΗΣ Α.Ε. - </a:t>
            </a:r>
            <a:r>
              <a:rPr lang="el-GR" dirty="0" err="1">
                <a:hlinkClick r:id="rId2"/>
              </a:rPr>
              <a:t>Συγχρόνη</a:t>
            </a:r>
            <a:r>
              <a:rPr lang="el-GR" dirty="0">
                <a:hlinkClick r:id="rId2"/>
              </a:rPr>
              <a:t> Μονάδα Επεξεργασίας &amp; Τυποποίησης Αλιευμάτων (kokkalis-sa.com)</a:t>
            </a:r>
            <a:endParaRPr lang="el-GR" dirty="0"/>
          </a:p>
        </p:txBody>
      </p:sp>
      <p:sp>
        <p:nvSpPr>
          <p:cNvPr id="6" name="TextBox 5">
            <a:extLst>
              <a:ext uri="{FF2B5EF4-FFF2-40B4-BE49-F238E27FC236}">
                <a16:creationId xmlns:a16="http://schemas.microsoft.com/office/drawing/2014/main" id="{95EE3A80-F914-9081-BB30-EB146875C0A3}"/>
              </a:ext>
            </a:extLst>
          </p:cNvPr>
          <p:cNvSpPr txBox="1"/>
          <p:nvPr/>
        </p:nvSpPr>
        <p:spPr>
          <a:xfrm>
            <a:off x="5637866" y="2306769"/>
            <a:ext cx="6094520" cy="369332"/>
          </a:xfrm>
          <a:prstGeom prst="rect">
            <a:avLst/>
          </a:prstGeom>
          <a:noFill/>
        </p:spPr>
        <p:txBody>
          <a:bodyPr wrap="square">
            <a:spAutoFit/>
          </a:bodyPr>
          <a:lstStyle/>
          <a:p>
            <a:r>
              <a:rPr lang="el-GR" dirty="0">
                <a:hlinkClick r:id="rId3"/>
              </a:rPr>
              <a:t>(59) </a:t>
            </a:r>
            <a:r>
              <a:rPr lang="el-GR" dirty="0" err="1">
                <a:hlinkClick r:id="rId3"/>
              </a:rPr>
              <a:t>Marel</a:t>
            </a:r>
            <a:r>
              <a:rPr lang="el-GR" dirty="0">
                <a:hlinkClick r:id="rId3"/>
              </a:rPr>
              <a:t> Διαλογή, Ζύγιση και Συσκευασία Ψαριών - </a:t>
            </a:r>
            <a:r>
              <a:rPr lang="el-GR" dirty="0" err="1">
                <a:hlinkClick r:id="rId3"/>
              </a:rPr>
              <a:t>YouTube</a:t>
            </a:r>
            <a:endParaRPr lang="el-GR" dirty="0"/>
          </a:p>
        </p:txBody>
      </p:sp>
      <p:sp>
        <p:nvSpPr>
          <p:cNvPr id="7" name="TextBox 6">
            <a:extLst>
              <a:ext uri="{FF2B5EF4-FFF2-40B4-BE49-F238E27FC236}">
                <a16:creationId xmlns:a16="http://schemas.microsoft.com/office/drawing/2014/main" id="{CC112638-F805-B9A7-6D98-2984CB53C6F2}"/>
              </a:ext>
            </a:extLst>
          </p:cNvPr>
          <p:cNvSpPr txBox="1"/>
          <p:nvPr/>
        </p:nvSpPr>
        <p:spPr>
          <a:xfrm>
            <a:off x="277929" y="3299563"/>
            <a:ext cx="6094520" cy="646331"/>
          </a:xfrm>
          <a:prstGeom prst="rect">
            <a:avLst/>
          </a:prstGeom>
          <a:noFill/>
        </p:spPr>
        <p:txBody>
          <a:bodyPr wrap="square">
            <a:spAutoFit/>
          </a:bodyPr>
          <a:lstStyle/>
          <a:p>
            <a:r>
              <a:rPr lang="el-GR" dirty="0">
                <a:hlinkClick r:id="rId4"/>
              </a:rPr>
              <a:t>(59) </a:t>
            </a:r>
            <a:r>
              <a:rPr lang="el-GR" dirty="0" err="1">
                <a:hlinkClick r:id="rId4"/>
              </a:rPr>
              <a:t>Φιλετάρισμα</a:t>
            </a:r>
            <a:r>
              <a:rPr lang="el-GR" dirty="0">
                <a:hlinkClick r:id="rId4"/>
              </a:rPr>
              <a:t> ψαριών με έλεγχο απόδοσης - </a:t>
            </a:r>
            <a:r>
              <a:rPr lang="el-GR" dirty="0" err="1">
                <a:hlinkClick r:id="rId4"/>
              </a:rPr>
              <a:t>Marel</a:t>
            </a:r>
            <a:r>
              <a:rPr lang="el-GR" dirty="0">
                <a:hlinkClick r:id="rId4"/>
              </a:rPr>
              <a:t> </a:t>
            </a:r>
            <a:r>
              <a:rPr lang="el-GR" dirty="0" err="1">
                <a:hlinkClick r:id="rId4"/>
              </a:rPr>
              <a:t>StreamLine</a:t>
            </a:r>
            <a:r>
              <a:rPr lang="el-GR" dirty="0">
                <a:hlinkClick r:id="rId4"/>
              </a:rPr>
              <a:t> - </a:t>
            </a:r>
            <a:r>
              <a:rPr lang="el-GR" dirty="0" err="1">
                <a:hlinkClick r:id="rId4"/>
              </a:rPr>
              <a:t>YouTube</a:t>
            </a:r>
            <a:endParaRPr lang="el-GR" dirty="0"/>
          </a:p>
        </p:txBody>
      </p:sp>
      <p:sp>
        <p:nvSpPr>
          <p:cNvPr id="8" name="TextBox 7">
            <a:extLst>
              <a:ext uri="{FF2B5EF4-FFF2-40B4-BE49-F238E27FC236}">
                <a16:creationId xmlns:a16="http://schemas.microsoft.com/office/drawing/2014/main" id="{6A0EEC54-5DE9-0F01-9656-D8AABDC8D578}"/>
              </a:ext>
            </a:extLst>
          </p:cNvPr>
          <p:cNvSpPr txBox="1"/>
          <p:nvPr/>
        </p:nvSpPr>
        <p:spPr>
          <a:xfrm>
            <a:off x="5819551" y="3299563"/>
            <a:ext cx="6094520" cy="369332"/>
          </a:xfrm>
          <a:prstGeom prst="rect">
            <a:avLst/>
          </a:prstGeom>
          <a:noFill/>
        </p:spPr>
        <p:txBody>
          <a:bodyPr wrap="square">
            <a:spAutoFit/>
          </a:bodyPr>
          <a:lstStyle/>
          <a:p>
            <a:r>
              <a:rPr lang="el-GR" dirty="0">
                <a:hlinkClick r:id="rId5"/>
              </a:rPr>
              <a:t>(59) Γνωρίστε τα ψάρια του ΝΗΡΕΑ - </a:t>
            </a:r>
            <a:r>
              <a:rPr lang="el-GR" dirty="0" err="1">
                <a:hlinkClick r:id="rId5"/>
              </a:rPr>
              <a:t>YouTube</a:t>
            </a:r>
            <a:endParaRPr lang="el-GR" dirty="0"/>
          </a:p>
        </p:txBody>
      </p:sp>
      <p:sp>
        <p:nvSpPr>
          <p:cNvPr id="9" name="TextBox 8">
            <a:extLst>
              <a:ext uri="{FF2B5EF4-FFF2-40B4-BE49-F238E27FC236}">
                <a16:creationId xmlns:a16="http://schemas.microsoft.com/office/drawing/2014/main" id="{8C3ECD4E-6403-568B-CA96-116DA77AE564}"/>
              </a:ext>
            </a:extLst>
          </p:cNvPr>
          <p:cNvSpPr txBox="1"/>
          <p:nvPr/>
        </p:nvSpPr>
        <p:spPr>
          <a:xfrm>
            <a:off x="31960" y="4580848"/>
            <a:ext cx="6094520" cy="646331"/>
          </a:xfrm>
          <a:prstGeom prst="rect">
            <a:avLst/>
          </a:prstGeom>
          <a:noFill/>
        </p:spPr>
        <p:txBody>
          <a:bodyPr wrap="square">
            <a:spAutoFit/>
          </a:bodyPr>
          <a:lstStyle/>
          <a:p>
            <a:r>
              <a:rPr lang="el-GR" dirty="0">
                <a:hlinkClick r:id="rId6"/>
              </a:rPr>
              <a:t>Συσκευασία Τυποποίηση ψαριών στο </a:t>
            </a:r>
            <a:r>
              <a:rPr lang="el-GR" dirty="0" err="1">
                <a:hlinkClick r:id="rId6"/>
              </a:rPr>
              <a:t>Πολύκαστρο</a:t>
            </a:r>
            <a:r>
              <a:rPr lang="el-GR" dirty="0">
                <a:hlinkClick r:id="rId6"/>
              </a:rPr>
              <a:t> </a:t>
            </a:r>
            <a:r>
              <a:rPr lang="en-US" dirty="0" err="1">
                <a:hlinkClick r:id="rId6"/>
              </a:rPr>
              <a:t>Delifish</a:t>
            </a:r>
            <a:r>
              <a:rPr lang="en-US" dirty="0">
                <a:hlinkClick r:id="rId6"/>
              </a:rPr>
              <a:t> (epagelmatias.gr)</a:t>
            </a:r>
            <a:endParaRPr lang="el-GR" dirty="0"/>
          </a:p>
        </p:txBody>
      </p:sp>
      <p:sp>
        <p:nvSpPr>
          <p:cNvPr id="10" name="TextBox 9">
            <a:extLst>
              <a:ext uri="{FF2B5EF4-FFF2-40B4-BE49-F238E27FC236}">
                <a16:creationId xmlns:a16="http://schemas.microsoft.com/office/drawing/2014/main" id="{A3B39C35-E455-5487-93E4-412E87506169}"/>
              </a:ext>
            </a:extLst>
          </p:cNvPr>
          <p:cNvSpPr txBox="1"/>
          <p:nvPr/>
        </p:nvSpPr>
        <p:spPr>
          <a:xfrm>
            <a:off x="6037169" y="4515303"/>
            <a:ext cx="6094520" cy="646331"/>
          </a:xfrm>
          <a:prstGeom prst="rect">
            <a:avLst/>
          </a:prstGeom>
          <a:noFill/>
        </p:spPr>
        <p:txBody>
          <a:bodyPr wrap="square">
            <a:spAutoFit/>
          </a:bodyPr>
          <a:lstStyle/>
          <a:p>
            <a:r>
              <a:rPr lang="el-GR" dirty="0">
                <a:hlinkClick r:id="rId7"/>
              </a:rPr>
              <a:t>(59) ΑΒ Βασιλόπουλος - ΝΗΡΕΥΣ Ιχθυοκαλλιέργειες: Γεύσεις Ελλάδας που μυρίζουν θάλασσα - </a:t>
            </a:r>
            <a:r>
              <a:rPr lang="el-GR" dirty="0" err="1">
                <a:hlinkClick r:id="rId7"/>
              </a:rPr>
              <a:t>YouTube</a:t>
            </a:r>
            <a:endParaRPr lang="el-GR" dirty="0"/>
          </a:p>
        </p:txBody>
      </p:sp>
    </p:spTree>
    <p:extLst>
      <p:ext uri="{BB962C8B-B14F-4D97-AF65-F5344CB8AC3E}">
        <p14:creationId xmlns:p14="http://schemas.microsoft.com/office/powerpoint/2010/main" val="2572832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482C73-E0E9-F3A0-4D73-582ED7ED23AA}"/>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l-GR"/>
              <a:t>ΣΥΣΤΗΜΑΤΑ ΙΧΘΥΟΚΑΛΛΙΕΡΓΕΙΑΣ</a:t>
            </a:r>
          </a:p>
        </p:txBody>
      </p:sp>
      <p:pic>
        <p:nvPicPr>
          <p:cNvPr id="3" name="Εικόνα 2">
            <a:extLst>
              <a:ext uri="{FF2B5EF4-FFF2-40B4-BE49-F238E27FC236}">
                <a16:creationId xmlns:a16="http://schemas.microsoft.com/office/drawing/2014/main" id="{BE5B87DF-D0FF-3718-7402-1BE806C32020}"/>
              </a:ext>
            </a:extLst>
          </p:cNvPr>
          <p:cNvPicPr>
            <a:picLocks noChangeAspect="1"/>
          </p:cNvPicPr>
          <p:nvPr/>
        </p:nvPicPr>
        <p:blipFill rotWithShape="1">
          <a:blip r:embed="rId2"/>
          <a:srcRect l="4159" r="2807" b="-3"/>
          <a:stretch/>
        </p:blipFill>
        <p:spPr>
          <a:xfrm>
            <a:off x="1097280" y="2120900"/>
            <a:ext cx="4639736" cy="3748193"/>
          </a:xfrm>
          <a:prstGeom prst="rect">
            <a:avLst/>
          </a:prstGeom>
          <a:noFill/>
        </p:spPr>
      </p:pic>
      <p:sp>
        <p:nvSpPr>
          <p:cNvPr id="9" name="TextBox 8">
            <a:extLst>
              <a:ext uri="{FF2B5EF4-FFF2-40B4-BE49-F238E27FC236}">
                <a16:creationId xmlns:a16="http://schemas.microsoft.com/office/drawing/2014/main" id="{C0E1A1F5-3D88-E625-4030-D00AA78F02EF}"/>
              </a:ext>
            </a:extLst>
          </p:cNvPr>
          <p:cNvSpPr txBox="1"/>
          <p:nvPr/>
        </p:nvSpPr>
        <p:spPr>
          <a:xfrm>
            <a:off x="6515944" y="2120900"/>
            <a:ext cx="4639736" cy="3748194"/>
          </a:xfrm>
          <a:prstGeom prst="rect">
            <a:avLst/>
          </a:prstGeom>
        </p:spPr>
        <p:txBody>
          <a:bodyPr vert="horz" lIns="0" tIns="45720" rIns="0" bIns="45720" rtlCol="0">
            <a:normAutofit/>
          </a:bodyPr>
          <a:lstStyle/>
          <a:p>
            <a:pPr>
              <a:lnSpc>
                <a:spcPct val="90000"/>
              </a:lnSpc>
              <a:spcAft>
                <a:spcPts val="600"/>
              </a:spcAft>
              <a:buFont typeface="Calibri" panose="020F0502020204030204" pitchFamily="34" charset="0"/>
            </a:pPr>
            <a:r>
              <a:rPr lang="el-GR" sz="1600" b="1" u="sng" dirty="0">
                <a:solidFill>
                  <a:schemeClr val="tx1">
                    <a:lumMod val="75000"/>
                    <a:lumOff val="25000"/>
                  </a:schemeClr>
                </a:solidFill>
              </a:rPr>
              <a:t>ΠΛΥΝΤΗΡΙΑ ΔΙΧΤΥΩΝ</a:t>
            </a:r>
          </a:p>
          <a:p>
            <a:pPr>
              <a:lnSpc>
                <a:spcPct val="90000"/>
              </a:lnSpc>
              <a:spcAft>
                <a:spcPts val="600"/>
              </a:spcAft>
              <a:buFont typeface="Calibri" panose="020F0502020204030204" pitchFamily="34" charset="0"/>
            </a:pPr>
            <a:endParaRPr lang="el-GR" sz="1600" b="1" u="sng" dirty="0">
              <a:solidFill>
                <a:schemeClr val="tx1">
                  <a:lumMod val="75000"/>
                  <a:lumOff val="25000"/>
                </a:schemeClr>
              </a:solidFill>
            </a:endParaRPr>
          </a:p>
          <a:p>
            <a:pPr>
              <a:lnSpc>
                <a:spcPct val="90000"/>
              </a:lnSpc>
              <a:spcAft>
                <a:spcPts val="600"/>
              </a:spcAft>
              <a:buFont typeface="Calibri" panose="020F0502020204030204" pitchFamily="34" charset="0"/>
            </a:pPr>
            <a:r>
              <a:rPr lang="el-GR" sz="1600" dirty="0">
                <a:solidFill>
                  <a:schemeClr val="tx1">
                    <a:lumMod val="75000"/>
                    <a:lumOff val="25000"/>
                  </a:schemeClr>
                </a:solidFill>
              </a:rPr>
              <a:t>Κατασκευάζονται πλυντήρια για τον καθαρισμό διχτυών ιχθυοκαλλιέργειας, σε διάφορες διαστάσεις ανάλογα με τις ανάγκες κάθε μονάδας ιχθυοκαλλιέργειας.</a:t>
            </a:r>
          </a:p>
          <a:p>
            <a:pPr>
              <a:lnSpc>
                <a:spcPct val="90000"/>
              </a:lnSpc>
              <a:spcAft>
                <a:spcPts val="600"/>
              </a:spcAft>
              <a:buFont typeface="Calibri" panose="020F0502020204030204" pitchFamily="34" charset="0"/>
            </a:pPr>
            <a:r>
              <a:rPr lang="el-GR" sz="1600" dirty="0">
                <a:solidFill>
                  <a:schemeClr val="tx1">
                    <a:lumMod val="75000"/>
                    <a:lumOff val="25000"/>
                  </a:schemeClr>
                </a:solidFill>
              </a:rPr>
              <a:t>Η κατασκευή αποτελείται από υλικά μεγάλης αντοχής σε περιβάλλον θαλάσσης. Ο κάδος είναι κατασκευασμένος από ανοξείδωτο χάλυβα (AISI 316) και ο σκελετός στήριξης αποτελείται από μεταλλικά μέρη, θερμά γαλβανισμένα.</a:t>
            </a:r>
          </a:p>
          <a:p>
            <a:pPr>
              <a:lnSpc>
                <a:spcPct val="90000"/>
              </a:lnSpc>
              <a:spcAft>
                <a:spcPts val="600"/>
              </a:spcAft>
              <a:buFont typeface="Calibri" panose="020F0502020204030204" pitchFamily="34" charset="0"/>
            </a:pPr>
            <a:r>
              <a:rPr lang="el-GR" sz="1600" dirty="0">
                <a:solidFill>
                  <a:schemeClr val="tx1">
                    <a:lumMod val="75000"/>
                    <a:lumOff val="25000"/>
                  </a:schemeClr>
                </a:solidFill>
              </a:rPr>
              <a:t>Υπάρχει πίνακας ελέγχου λειτουργείας και  προγραμματισμού κίνησης ενώ η κίνηση δίνεται με </a:t>
            </a:r>
            <a:r>
              <a:rPr lang="el-GR" sz="1600">
                <a:solidFill>
                  <a:schemeClr val="tx1">
                    <a:lumMod val="75000"/>
                    <a:lumOff val="25000"/>
                  </a:schemeClr>
                </a:solidFill>
              </a:rPr>
              <a:t>ηλεκτρομειωτήρα</a:t>
            </a:r>
            <a:r>
              <a:rPr lang="el-GR" sz="1600" dirty="0">
                <a:solidFill>
                  <a:schemeClr val="tx1">
                    <a:lumMod val="75000"/>
                    <a:lumOff val="25000"/>
                  </a:schemeClr>
                </a:solidFill>
              </a:rPr>
              <a:t> ή με υδραυλικό σύστημα.</a:t>
            </a:r>
          </a:p>
        </p:txBody>
      </p:sp>
      <p:sp>
        <p:nvSpPr>
          <p:cNvPr id="4" name="Θέση ημερομηνίας 3">
            <a:extLst>
              <a:ext uri="{FF2B5EF4-FFF2-40B4-BE49-F238E27FC236}">
                <a16:creationId xmlns:a16="http://schemas.microsoft.com/office/drawing/2014/main" id="{BFE9C900-F24A-66F2-BA34-2E7C5B60450E}"/>
              </a:ext>
            </a:extLst>
          </p:cNvPr>
          <p:cNvSpPr>
            <a:spLocks noGrp="1"/>
          </p:cNvSpPr>
          <p:nvPr>
            <p:ph type="dt" sz="half" idx="10"/>
          </p:nvPr>
        </p:nvSpPr>
        <p:spPr>
          <a:xfrm>
            <a:off x="8218426" y="6446838"/>
            <a:ext cx="2584850" cy="365125"/>
          </a:xfrm>
        </p:spPr>
        <p:txBody>
          <a:bodyPr vert="horz" lIns="91440" tIns="45720" rIns="91440" bIns="45720" rtlCol="0" anchor="ctr">
            <a:normAutofit/>
          </a:bodyPr>
          <a:lstStyle/>
          <a:p>
            <a:pPr>
              <a:spcAft>
                <a:spcPts val="600"/>
              </a:spcAft>
            </a:pPr>
            <a:fld id="{2D245FF9-7D03-49CA-B48F-5C3E6E4538BB}" type="datetime1">
              <a:rPr lang="el-GR" smtClean="0"/>
              <a:pPr>
                <a:spcAft>
                  <a:spcPts val="600"/>
                </a:spcAft>
              </a:pPr>
              <a:t>29/7/2023</a:t>
            </a:fld>
            <a:endParaRPr lang="en-US"/>
          </a:p>
        </p:txBody>
      </p:sp>
    </p:spTree>
    <p:extLst>
      <p:ext uri="{BB962C8B-B14F-4D97-AF65-F5344CB8AC3E}">
        <p14:creationId xmlns:p14="http://schemas.microsoft.com/office/powerpoint/2010/main" val="2362948536"/>
      </p:ext>
    </p:extLst>
  </p:cSld>
  <p:clrMapOvr>
    <a:masterClrMapping/>
  </p:clrMapOvr>
</p:sld>
</file>

<file path=ppt/theme/theme1.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1798800_TF56160789" id="{2C099BE8-CEDF-4507-9036-50B9C15B058F}" vid="{21C4C0AB-7B92-4CCE-8B51-2A204DA6E0EC}"/>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{AA9A8352-9AB2-409E-8683-69777FBDF15D}tf56160789_win32</Template>
  <TotalTime>535</TotalTime>
  <Words>12865</Words>
  <Application>Microsoft Office PowerPoint</Application>
  <PresentationFormat>Ευρεία οθόνη</PresentationFormat>
  <Paragraphs>720</Paragraphs>
  <Slides>83</Slides>
  <Notes>0</Notes>
  <HiddenSlides>0</HiddenSlides>
  <MMClips>0</MMClips>
  <ScaleCrop>false</ScaleCrop>
  <HeadingPairs>
    <vt:vector size="6" baseType="variant">
      <vt:variant>
        <vt:lpstr>Γραμματοσειρές που χρησιμοποιούνται</vt:lpstr>
      </vt:variant>
      <vt:variant>
        <vt:i4>11</vt:i4>
      </vt:variant>
      <vt:variant>
        <vt:lpstr>Θέμα</vt:lpstr>
      </vt:variant>
      <vt:variant>
        <vt:i4>1</vt:i4>
      </vt:variant>
      <vt:variant>
        <vt:lpstr>Τίτλοι διαφανειών</vt:lpstr>
      </vt:variant>
      <vt:variant>
        <vt:i4>83</vt:i4>
      </vt:variant>
    </vt:vector>
  </HeadingPairs>
  <TitlesOfParts>
    <vt:vector size="95" baseType="lpstr">
      <vt:lpstr>Bookman Old Style</vt:lpstr>
      <vt:lpstr>Calibri</vt:lpstr>
      <vt:lpstr>Franklin Gothic Book</vt:lpstr>
      <vt:lpstr>LJIHD K+ Charis SIL</vt:lpstr>
      <vt:lpstr>LJIKL I+ Charis SIL</vt:lpstr>
      <vt:lpstr>Palatino Linotype</vt:lpstr>
      <vt:lpstr>Roboto</vt:lpstr>
      <vt:lpstr>Tahoma</vt:lpstr>
      <vt:lpstr>Times New Roman</vt:lpstr>
      <vt:lpstr>Ubuntu</vt:lpstr>
      <vt:lpstr>Wingdings</vt:lpstr>
      <vt:lpstr>1_RetrospectVTI</vt:lpstr>
      <vt:lpstr>Εκμοντερνισμός υποδομών και μεθόδων</vt:lpstr>
      <vt:lpstr>ΣΥΣΤΗΜΑΤΑ ΙΧΘΥΟΚΑΛΛΙΕΡΓΕΙΑΣ-ΙΧΘΥΟΚΛΩΒΟΙ1</vt:lpstr>
      <vt:lpstr>ΣΥΣΤΗΜΑΤΑ ΙΧΘΥΟΚΑΛΛΙΕΡΓΕΙΑΣ-ΙΧΘΥΟΚΛΩΒΟΙ1</vt:lpstr>
      <vt:lpstr>ΣΥΣΤΗΜΑΤΑ ΙΧΘΥΟΚΑΛΛΙΕΡΓΕΙΑΣ-ΙΧΘΥΟΚΛΩΒΟΙ1</vt:lpstr>
      <vt:lpstr>ΣΥΣΤΗΜΑΤΑ ΙΧΘΥΟΚΑΛΛΙΕΡΓΕΙΑΣ-ΙΧΘΥΟΚΛΩΒΟΙ1</vt:lpstr>
      <vt:lpstr>ΣΥΣΤΗΜΑΤΑ ΙΧΘΥΟΚΑΛΛΙΕΡΓΕΙΑΣ-ΙΧΘΥΟΚΛΩΒΟΙ1</vt:lpstr>
      <vt:lpstr>ΣΥΣΤΗΜΑΤΑ ΙΧΘΥΟΚΑΛΛΙΕΡΓΕΙΑΣ-ΠΥΡΓΟΙ ΑΝΤΙΑΡΠΑΚΤΙΚΩΝ ΔΙΧΤΥΩΝ1</vt:lpstr>
      <vt:lpstr>ΣΥΣΤΗΜΑΤΑ ΙΧΘΥΟΚΑΛΛΙΕΡΓΕΙΑΣ</vt:lpstr>
      <vt:lpstr>ΣΥΣΤΗΜΑΤΑ ΙΧΘΥΟΚΑΛΛΙΕΡΓΕΙΑΣ</vt:lpstr>
      <vt:lpstr>Σύγχρονες μηχανές τυποποίησης – συσκευασίας2</vt:lpstr>
      <vt:lpstr>Σύγχρονες μηχανές τυποποίησης – συσκευασίας2</vt:lpstr>
      <vt:lpstr>Σύγχρονες μηχανές τυποποίησης – συσκευασίας2</vt:lpstr>
      <vt:lpstr>Σύγχρονες μηχανές τυποποίησης – συσκευασίας3</vt:lpstr>
      <vt:lpstr>Σύγχρονες μηχανές τυποποίησης – συσκευασίας3</vt:lpstr>
      <vt:lpstr>Σύγχρονες μηχανές τυποποίησης – συσκευασίας4</vt:lpstr>
      <vt:lpstr>Σύγχρονες μηχανές τυποποίησης – συσκευασίας5</vt:lpstr>
      <vt:lpstr>Σύγχρονες μηχανές τυποποίησης – συσκευασίας6</vt:lpstr>
      <vt:lpstr>Σύγχρονες μηχανές τυποποίησης – συσκευασίας7</vt:lpstr>
      <vt:lpstr>Σύγχρονες μηχανές τυποποίησης – συσκευασίας7</vt:lpstr>
      <vt:lpstr>Σύγχρονες μηχανές τυποποίησης – συσκευασίας7</vt:lpstr>
      <vt:lpstr>Σύγχρονες μηχανές τυποποίησης – συσκευασίας7</vt:lpstr>
      <vt:lpstr>Σύγχρονες μηχανές τυποποίησης – συσκευασίας7</vt:lpstr>
      <vt:lpstr>Σύγχρονες μηχανές τυποποίησης – συσκευασίας8</vt:lpstr>
      <vt:lpstr>Σύγχρονες μηχανές τυποποίησης – συσκευασίας8</vt:lpstr>
      <vt:lpstr>Σύγχρονες μηχανές τυποποίησης – συσκευασίας</vt:lpstr>
      <vt:lpstr>Σύγχρονες λύσεις στη συσκευασία ιχθυρών και ψαριών9</vt:lpstr>
      <vt:lpstr>Σύγχρονες λύσεις στη συσκευασία ιχθυρών και ψαριών9</vt:lpstr>
      <vt:lpstr>Σύγχρονες λύσεις στη συσκευασία ιχθυρών και ψαριών9</vt:lpstr>
      <vt:lpstr>Σύγχρονες λύσεις στη συσκευασία ιχθυρών και ψαριών9</vt:lpstr>
      <vt:lpstr>Σύγχρονες λύσεις στη συσκευασία ιχθυρών και ψαριών9</vt:lpstr>
      <vt:lpstr>Σύγχρονες λύσεις στη συσκευασία ιχθυρών και ψαριών9</vt:lpstr>
      <vt:lpstr>Σύγχρονες λύσεις στη συσκευασία ιχθυρών και ψαριών9</vt:lpstr>
      <vt:lpstr>Σύγχρονες λύσεις στη συσκευασία ιχθυρών και ψαριών10</vt:lpstr>
      <vt:lpstr>Σύγχρονες λύσεις στη συσκευασία ιχθυρών και ψαριών3</vt:lpstr>
      <vt:lpstr>Σύγχρονες λύσεις στη συσκευασία ιχθυρών και ψαριών10</vt:lpstr>
      <vt:lpstr>Σύγχρονες λύσεις στη συσκευασία ιχθυρών και ψαριών10</vt:lpstr>
      <vt:lpstr>Σύγχρονες λύσεις στη συσκευασία ιχθυρών και ψαριών10</vt:lpstr>
      <vt:lpstr>Σύγχρονες λύσεις στη συσκευασία ιχθυρών και ψαριών3</vt:lpstr>
      <vt:lpstr>Σύγχρονες λύσεις στη συσκευασία ιχθυρών και ψαριών10</vt:lpstr>
      <vt:lpstr>Σύγχρονες λύσεις στη συσκευασία ιχθυρών και ψαριών10</vt:lpstr>
      <vt:lpstr>Σύγχρονες λύσεις στη συσκευασία ιχθυρών και ψαριών10</vt:lpstr>
      <vt:lpstr>Σύγχρονες λύσεις στη συσκευασία ιχθυρών και ψαριών10</vt:lpstr>
      <vt:lpstr>Σύγχρονες λύσεις στη συσκευασία ιχθυρών και ψαριών3</vt:lpstr>
      <vt:lpstr>Σύγχρονες λύσεις στη συσκευασία ιχθυρών και ψαριών10,11</vt:lpstr>
      <vt:lpstr>ΑΞΙΟΠΟΙΗΣΗ ΥΠΟΥΠΡΟΪΟΝΤΩΝ ΑΛΙΕΙΑΣ ΚΑΙ ΙΧΘΥΟΚΑΛΛΕΙΡΓΕΙΩΝ</vt:lpstr>
      <vt:lpstr>ΥΠΟΥΠΟΡΟΪΟΝΤΑ ΑΛΙΕΙΑΣ</vt:lpstr>
      <vt:lpstr>Αξιοποίηση υποπροϊόντων αλιείας </vt:lpstr>
      <vt:lpstr>Αξιοποίηση υποπροϊόντων αλιείας </vt:lpstr>
      <vt:lpstr>Αξιοποίηση υποπροϊόντων αλιείας </vt:lpstr>
      <vt:lpstr>Αξιοποίηση υπορποϊόντων αλιείας </vt:lpstr>
      <vt:lpstr>Αξιοποίηση υποπροϊόντων αλιείας </vt:lpstr>
      <vt:lpstr>Αξιοποίηση υποπροϊόντων αλιείας </vt:lpstr>
      <vt:lpstr>Εξαγωγή ζελατίνης από απόβλητα ψαριών και πιθανές εφαρμογές στον τομέα των τροφίμων</vt:lpstr>
      <vt:lpstr>Εφαρμογές της ζελατίνης ψαριών στις βιομηχανίες τροφίμων και φαρμακευτικών προϊόντων</vt:lpstr>
      <vt:lpstr>Εφαρμογές της ζελατίνης ψαριών στις βιομηχανίες τροφίμων και φαρμακευτικών προϊόντων</vt:lpstr>
      <vt:lpstr>Κολλαγόνο</vt:lpstr>
      <vt:lpstr>Παρουσίαση του PowerPoint</vt:lpstr>
      <vt:lpstr>Αξιοποίηση υποπροϊόντων αλιείας </vt:lpstr>
      <vt:lpstr>Μετατροπή των παραγώγων του κελύφους της καραβίδας σε λειτουργικά υλικά και οι περιβαλλοντικές τους εφαρμογές</vt:lpstr>
      <vt:lpstr>N-Acetyl-d-glucosamine</vt:lpstr>
      <vt:lpstr>Πρωτεϊνες</vt:lpstr>
      <vt:lpstr>Αστραξανθίνη</vt:lpstr>
      <vt:lpstr>Μετατροπή του κελύφους της καραβίδας σε υλικά με βάση τον άνθρακα</vt:lpstr>
      <vt:lpstr>Βιοκάρβουνο πλούσιο σε ασβέστιο</vt:lpstr>
      <vt:lpstr>Πορώδης άνθρακας με πρόσμιξη αζώτου</vt:lpstr>
      <vt:lpstr>Νανο-κουκίδες άνθρακα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Valorization of crayfish waste in Greece. Isolation and characterization of Calcium Hydroxide, Calcium Carbonate, Chitin, Chitosan, and N/S@Carbon quantum dots.</vt:lpstr>
      <vt:lpstr>Ηλεκτρονικές πηγές</vt:lpstr>
      <vt:lpstr>Βιβλιογραφία</vt:lpstr>
      <vt:lpstr>Βιβλιογραφία</vt:lpstr>
      <vt:lpstr>Βιβλιογραφία</vt:lpstr>
      <vt:lpstr>Βιβλιογραφία</vt:lpstr>
      <vt:lpstr>Βιβλιογραφία</vt:lpstr>
      <vt:lpstr>Βιβλιογραφία</vt:lpstr>
      <vt:lpstr>Βιβλιογραφία</vt:lpstr>
      <vt:lpstr>Οπτικοακουστικό υλικό</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ΤΥΠΟΠΟΙΗΣΗ - ΣΥΣΚΕΥΑΣΙΑ</dc:title>
  <dc:creator>Aris</dc:creator>
  <cp:lastModifiedBy>Κεχαγιάς Γεώργιος</cp:lastModifiedBy>
  <cp:revision>150</cp:revision>
  <dcterms:created xsi:type="dcterms:W3CDTF">2023-05-30T08:42:46Z</dcterms:created>
  <dcterms:modified xsi:type="dcterms:W3CDTF">2023-07-29T11:07:36Z</dcterms:modified>
</cp:coreProperties>
</file>