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2"/>
  </p:notesMasterIdLst>
  <p:sldIdLst>
    <p:sldId id="270" r:id="rId2"/>
    <p:sldId id="271" r:id="rId3"/>
    <p:sldId id="272" r:id="rId4"/>
    <p:sldId id="277" r:id="rId5"/>
    <p:sldId id="278" r:id="rId6"/>
    <p:sldId id="279" r:id="rId7"/>
    <p:sldId id="280" r:id="rId8"/>
    <p:sldId id="281" r:id="rId9"/>
    <p:sldId id="275" r:id="rId10"/>
    <p:sldId id="276"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22"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0DBFFC-CA66-4C62-9184-9EF751523D90}" type="datetimeFigureOut">
              <a:rPr lang="el-GR" smtClean="0"/>
              <a:t>9/10/2020</a:t>
            </a:fld>
            <a:endParaRPr lang="el-GR"/>
          </a:p>
        </p:txBody>
      </p:sp>
      <p:sp>
        <p:nvSpPr>
          <p:cNvPr id="4" name="Θέση εικόνας διαφάνειας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E3F3EB-F111-4885-B9EE-4AE8AFECD3C4}" type="slidenum">
              <a:rPr lang="el-GR" smtClean="0"/>
              <a:t>‹#›</a:t>
            </a:fld>
            <a:endParaRPr lang="el-GR"/>
          </a:p>
        </p:txBody>
      </p:sp>
    </p:spTree>
    <p:extLst>
      <p:ext uri="{BB962C8B-B14F-4D97-AF65-F5344CB8AC3E}">
        <p14:creationId xmlns:p14="http://schemas.microsoft.com/office/powerpoint/2010/main" val="4171201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383FDFF2-08BB-485F-BF43-9B3AE0AA3F27}" type="datetime1">
              <a:rPr lang="el-GR" smtClean="0"/>
              <a:t>9/10/2020</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CA4FF2A8-B101-4E6E-A0E7-9FB9BE9310D9}" type="datetime1">
              <a:rPr lang="el-GR" smtClean="0"/>
              <a:t>9/10/2020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D6F9BC9F-6523-47D8-98FC-47E0F7F6F51E}" type="datetime1">
              <a:rPr lang="el-GR" smtClean="0"/>
              <a:t>9/10/2020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451F51DE-6010-4649-8081-CAE3E8618292}" type="datetime1">
              <a:rPr lang="el-GR" smtClean="0"/>
              <a:t>9/10/2020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467D2E74-FBFE-444D-9C34-66E38252EFEB}" type="datetime1">
              <a:rPr lang="el-GR" smtClean="0"/>
              <a:t>9/10/2020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7924800" y="6416675"/>
            <a:ext cx="762000" cy="365125"/>
          </a:xfrm>
        </p:spPr>
        <p:txBody>
          <a:body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C877841C-3B66-499D-81B7-CE2485921EAC}" type="datetime1">
              <a:rPr lang="el-GR" smtClean="0"/>
              <a:t>9/10/2020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6 - Θέση ημερομηνίας"/>
          <p:cNvSpPr>
            <a:spLocks noGrp="1"/>
          </p:cNvSpPr>
          <p:nvPr>
            <p:ph type="dt" sz="half" idx="10"/>
          </p:nvPr>
        </p:nvSpPr>
        <p:spPr/>
        <p:txBody>
          <a:bodyPr/>
          <a:lstStyle/>
          <a:p>
            <a:fld id="{C9EC3362-EF08-418A-9790-845C07CEC893}" type="datetime1">
              <a:rPr lang="el-GR" smtClean="0"/>
              <a:t>9/10/2020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BFD67215-17AB-4078-885F-E4B0FB4B7292}" type="datetime1">
              <a:rPr lang="el-GR" smtClean="0"/>
              <a:t>9/10/2020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73CA9727-B5A6-486C-90EB-C2A30EF158D5}" type="datetime1">
              <a:rPr lang="el-GR" smtClean="0"/>
              <a:t>9/10/2020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510BF4D1-4740-4D34-9A21-A5BC2DBBF2F9}" type="datetime1">
              <a:rPr lang="el-GR" smtClean="0"/>
              <a:t>9/10/2020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70C8E8A-9417-43D9-B4B5-F9B1C6484945}" type="datetime1">
              <a:rPr lang="el-GR" smtClean="0"/>
              <a:t>9/10/2020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06613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8229600" cy="4249800"/>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C8596E39-4BBD-46A0-9515-60A9863BB796}" type="datetime1">
              <a:rPr lang="el-GR" smtClean="0"/>
              <a:t>9/10/2020</a:t>
            </a:fld>
            <a:endParaRPr lang="el-GR"/>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D3F1D1C4-C2D9-4231-9FB2-B2D9D97AA41D}"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23528" y="620688"/>
            <a:ext cx="8229600" cy="5937523"/>
          </a:xfrm>
        </p:spPr>
        <p:txBody>
          <a:bodyPr/>
          <a:lstStyle/>
          <a:p>
            <a:pPr algn="ctr">
              <a:buNone/>
            </a:pPr>
            <a:endParaRPr lang="en-US" b="1" dirty="0"/>
          </a:p>
          <a:p>
            <a:pPr algn="ctr">
              <a:buNone/>
            </a:pPr>
            <a:endParaRPr lang="en-US" b="1" dirty="0"/>
          </a:p>
          <a:p>
            <a:pPr algn="ctr">
              <a:buNone/>
            </a:pPr>
            <a:endParaRPr lang="en-US" b="1" dirty="0"/>
          </a:p>
          <a:p>
            <a:pPr algn="ctr">
              <a:buNone/>
            </a:pPr>
            <a:endParaRPr lang="en-US" b="1" dirty="0"/>
          </a:p>
          <a:p>
            <a:pPr algn="ctr">
              <a:buNone/>
            </a:pPr>
            <a:r>
              <a:rPr lang="el-GR" b="1" dirty="0"/>
              <a:t>«ΚΑΤΑΡΤΙΣΗ ΚΑΙ ΠΙΣΤΟΠΟΙΗΣΗ ΕΡΓΑΖΟΜΕΝΩΝ ΣΕ ΕΙΔΙΚΟΤΗΤΕΣ ΤΟΥ ΚΛΑΔΟΥ ΑΓΡΟΔΙΑΤΡΟΦΗ &amp; ΒΙΟΜΗΧΑΝΙΑ ΤΡΟΦΙΜΩΝ – ΤΟΜΕΑΣ ΘΑΛΑΣΣΟΚΑΛΛΙΕΡΓΕΙΑΣ»</a:t>
            </a:r>
            <a:endParaRPr lang="el-GR" dirty="0"/>
          </a:p>
          <a:p>
            <a:endParaRPr lang="el-GR" dirty="0"/>
          </a:p>
        </p:txBody>
      </p:sp>
      <p:pic>
        <p:nvPicPr>
          <p:cNvPr id="4" name="3 - Εικόνα" descr="Z:\Training\ΕΣΠΑ_2014_2020\2016_ΕΠΑΝΕΚ_ΚΑΤΑΡΤΙΣΗ_ΕΡΓΑΖΟΜΕΝΩΝ\Σύνδεσμος Ελληνικών Θαλασσοκαλλιεργειών-ΣΕΘ\Υποδείγματα Δημοσιότητας\logo epimelitiriou.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43808" y="332656"/>
            <a:ext cx="3672408" cy="2160240"/>
          </a:xfrm>
          <a:prstGeom prst="rect">
            <a:avLst/>
          </a:prstGeom>
          <a:noFill/>
          <a:ln>
            <a:noFill/>
          </a:ln>
        </p:spPr>
      </p:pic>
      <p:pic>
        <p:nvPicPr>
          <p:cNvPr id="1026" name="Picture 2" descr="C:\Users\grobolas\AppData\Local\Microsoft\Windows\Temporary Internet Files\Content.Outlook\4HO68MQU\new logo.jpg"/>
          <p:cNvPicPr>
            <a:picLocks noChangeAspect="1" noChangeArrowheads="1"/>
          </p:cNvPicPr>
          <p:nvPr/>
        </p:nvPicPr>
        <p:blipFill>
          <a:blip r:embed="rId3" cstate="print"/>
          <a:srcRect/>
          <a:stretch>
            <a:fillRect/>
          </a:stretch>
        </p:blipFill>
        <p:spPr bwMode="auto">
          <a:xfrm>
            <a:off x="539552" y="5157192"/>
            <a:ext cx="8244408" cy="1371349"/>
          </a:xfrm>
          <a:prstGeom prst="rect">
            <a:avLst/>
          </a:prstGeom>
          <a:noFill/>
        </p:spPr>
      </p:pic>
      <p:sp>
        <p:nvSpPr>
          <p:cNvPr id="2" name="Θέση αριθμού διαφάνειας 1">
            <a:extLst>
              <a:ext uri="{FF2B5EF4-FFF2-40B4-BE49-F238E27FC236}">
                <a16:creationId xmlns:a16="http://schemas.microsoft.com/office/drawing/2014/main" id="{E654DF8E-1D59-4BCE-8382-1136D0019B0A}"/>
              </a:ext>
            </a:extLst>
          </p:cNvPr>
          <p:cNvSpPr>
            <a:spLocks noGrp="1"/>
          </p:cNvSpPr>
          <p:nvPr>
            <p:ph type="sldNum" sz="quarter" idx="12"/>
          </p:nvPr>
        </p:nvSpPr>
        <p:spPr/>
        <p:txBody>
          <a:bodyPr/>
          <a:lstStyle/>
          <a:p>
            <a:fld id="{D3F1D1C4-C2D9-4231-9FB2-B2D9D97AA41D}" type="slidenum">
              <a:rPr lang="el-GR" smtClean="0"/>
              <a:pPr/>
              <a:t>1</a:t>
            </a:fld>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140968"/>
            <a:ext cx="8229600" cy="2709032"/>
          </a:xfrm>
        </p:spPr>
        <p:txBody>
          <a:bodyPr>
            <a:normAutofit/>
          </a:bodyPr>
          <a:lstStyle/>
          <a:p>
            <a:pPr algn="ctr">
              <a:buNone/>
            </a:pPr>
            <a:r>
              <a:rPr lang="el-GR" sz="4400" dirty="0"/>
              <a:t>ΣΑΣ ΕΥΧΑΡΙΣΤΩ </a:t>
            </a:r>
          </a:p>
        </p:txBody>
      </p:sp>
      <p:pic>
        <p:nvPicPr>
          <p:cNvPr id="4" name="Picture 2" descr="C:\Users\grobolas\AppData\Local\Microsoft\Windows\Temporary Internet Files\Content.Outlook\4HO68MQU\new logo.jpg"/>
          <p:cNvPicPr>
            <a:picLocks noChangeAspect="1" noChangeArrowheads="1"/>
          </p:cNvPicPr>
          <p:nvPr/>
        </p:nvPicPr>
        <p:blipFill>
          <a:blip r:embed="rId2" cstate="print"/>
          <a:srcRect/>
          <a:stretch>
            <a:fillRect/>
          </a:stretch>
        </p:blipFill>
        <p:spPr bwMode="auto">
          <a:xfrm>
            <a:off x="449796" y="5157192"/>
            <a:ext cx="8244408" cy="1371349"/>
          </a:xfrm>
          <a:prstGeom prst="rect">
            <a:avLst/>
          </a:prstGeom>
          <a:noFill/>
        </p:spPr>
      </p:pic>
      <p:pic>
        <p:nvPicPr>
          <p:cNvPr id="2" name="3 - Εικόνα" descr="Z:\Training\ΕΣΠΑ_2014_2020\2016_ΕΠΑΝΕΚ_ΚΑΤΑΡΤΙΣΗ_ΕΡΓΑΖΟΜΕΝΩΝ\Σύνδεσμος Ελληνικών Θαλασσοκαλλιεργειών-ΣΕΘ\Υποδείγματα Δημοσιότητας\logo epimelitiriou.jpg">
            <a:extLst>
              <a:ext uri="{FF2B5EF4-FFF2-40B4-BE49-F238E27FC236}">
                <a16:creationId xmlns:a16="http://schemas.microsoft.com/office/drawing/2014/main" id="{19404C8C-31AB-486C-8ECD-E4ACDB27518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35796" y="332656"/>
            <a:ext cx="3672408" cy="2160240"/>
          </a:xfrm>
          <a:prstGeom prst="rect">
            <a:avLst/>
          </a:prstGeom>
          <a:noFill/>
          <a:ln>
            <a:noFill/>
          </a:ln>
        </p:spPr>
      </p:pic>
      <p:sp>
        <p:nvSpPr>
          <p:cNvPr id="6" name="Θέση αριθμού διαφάνειας 5">
            <a:extLst>
              <a:ext uri="{FF2B5EF4-FFF2-40B4-BE49-F238E27FC236}">
                <a16:creationId xmlns:a16="http://schemas.microsoft.com/office/drawing/2014/main" id="{CE75A045-2757-4AA1-AF4A-9A3008D2D06A}"/>
              </a:ext>
            </a:extLst>
          </p:cNvPr>
          <p:cNvSpPr>
            <a:spLocks noGrp="1"/>
          </p:cNvSpPr>
          <p:nvPr>
            <p:ph type="sldNum" sz="quarter" idx="12"/>
          </p:nvPr>
        </p:nvSpPr>
        <p:spPr/>
        <p:txBody>
          <a:bodyPr/>
          <a:lstStyle/>
          <a:p>
            <a:fld id="{D3F1D1C4-C2D9-4231-9FB2-B2D9D97AA41D}" type="slidenum">
              <a:rPr lang="el-GR" smtClean="0"/>
              <a:pPr/>
              <a:t>10</a:t>
            </a:fld>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ΟΡΑΜΑ ΚΑΙ ΣΤΟΧΟΣ ΤΗΣ ΠΡΑΞΗΣ</a:t>
            </a:r>
            <a:br>
              <a:rPr lang="el-GR" dirty="0"/>
            </a:br>
            <a:endParaRPr lang="el-GR" dirty="0"/>
          </a:p>
        </p:txBody>
      </p:sp>
      <p:sp>
        <p:nvSpPr>
          <p:cNvPr id="3" name="2 - Θέση περιεχομένου"/>
          <p:cNvSpPr>
            <a:spLocks noGrp="1"/>
          </p:cNvSpPr>
          <p:nvPr>
            <p:ph idx="1"/>
          </p:nvPr>
        </p:nvSpPr>
        <p:spPr>
          <a:xfrm>
            <a:off x="457200" y="1196752"/>
            <a:ext cx="8435280" cy="5328592"/>
          </a:xfrm>
        </p:spPr>
        <p:txBody>
          <a:bodyPr>
            <a:normAutofit fontScale="70000" lnSpcReduction="20000"/>
          </a:bodyPr>
          <a:lstStyle/>
          <a:p>
            <a:pPr algn="just">
              <a:lnSpc>
                <a:spcPct val="120000"/>
              </a:lnSpc>
              <a:buFont typeface="Wingdings" pitchFamily="2" charset="2"/>
              <a:buChar char="v"/>
            </a:pPr>
            <a:r>
              <a:rPr lang="el-GR" b="1" dirty="0"/>
              <a:t>Το Επιμελητήριο Αιτωλοακαρνανίας, στο πλαίσιο του Επιχειρησιακού Προγράμματος «Ανταγωνιστικότητα, Επιχειρηματικότητα και Καινοτομία 2014 - 2020», έχει αναλάβει ως Δικαιούχος την υλοποίηση της Πράξης: «Κατάρτιση και Πιστοποίηση Εργαζομένων σε Ειδικότητες του Κλάδου Αγρό</a:t>
            </a:r>
            <a:r>
              <a:rPr lang="en-US" b="1" dirty="0"/>
              <a:t>-</a:t>
            </a:r>
            <a:r>
              <a:rPr lang="el-GR" b="1" dirty="0"/>
              <a:t>διατροφή &amp; Βιομηχανία Τροφίμων – </a:t>
            </a:r>
            <a:r>
              <a:rPr lang="en-US" b="1" dirty="0"/>
              <a:t>                             </a:t>
            </a:r>
            <a:r>
              <a:rPr lang="el-GR" b="1" dirty="0"/>
              <a:t>Τομέας </a:t>
            </a:r>
            <a:r>
              <a:rPr lang="el-GR" b="1" dirty="0" err="1"/>
              <a:t>Θαλασσο</a:t>
            </a:r>
            <a:r>
              <a:rPr lang="en-US" b="1" dirty="0"/>
              <a:t>-</a:t>
            </a:r>
            <a:r>
              <a:rPr lang="el-GR" b="1" dirty="0"/>
              <a:t>καλλιέργειας» με κωδικό ΟΠΣ 5002889.</a:t>
            </a:r>
          </a:p>
          <a:p>
            <a:pPr algn="just">
              <a:lnSpc>
                <a:spcPct val="120000"/>
              </a:lnSpc>
              <a:buFont typeface="Wingdings" pitchFamily="2" charset="2"/>
              <a:buChar char="v"/>
            </a:pPr>
            <a:r>
              <a:rPr lang="el-GR" dirty="0"/>
              <a:t>Αντικείμενο της Πράξης είναι η παροχή υπηρεσιών επαγγελματικής κατάρτισης και πιστοποίησης επαγγελματικών προσόντων και δεξιοτήτων (βάσει του διεθνούς προτύπου ISO/IEC 17024) σε εργαζόμενους του Ιδιωτικού τομέα της Οικονομίας ανεξαρτήτως του κλάδου ή της επιχείρησης που απασχολούνται.</a:t>
            </a:r>
          </a:p>
          <a:p>
            <a:pPr algn="just">
              <a:lnSpc>
                <a:spcPct val="120000"/>
              </a:lnSpc>
              <a:buFont typeface="Wingdings" pitchFamily="2" charset="2"/>
              <a:buChar char="v"/>
            </a:pPr>
            <a:r>
              <a:rPr lang="el-GR" dirty="0"/>
              <a:t>Η πράξη συγχρηματοδοτείται από το Ευρωπαϊκό Κοινωνικό Ταμείο (ΕΚΤ) της Ευρωπαϊκής Ένωσης και από Ελλάδα.</a:t>
            </a:r>
          </a:p>
          <a:p>
            <a:pPr algn="just">
              <a:lnSpc>
                <a:spcPct val="120000"/>
              </a:lnSpc>
              <a:buFont typeface="Wingdings" pitchFamily="2" charset="2"/>
              <a:buChar char="v"/>
            </a:pPr>
            <a:r>
              <a:rPr lang="el-GR" dirty="0"/>
              <a:t>Το πρόγραμμα θα υλοποιηθεί στο σύνολο των 13 Περιφερειών της Χώρας. Η διάρκεια της κατάρτισης είναι 80 ώρες.  </a:t>
            </a:r>
          </a:p>
          <a:p>
            <a:endParaRPr lang="el-GR" dirty="0"/>
          </a:p>
        </p:txBody>
      </p:sp>
      <p:sp>
        <p:nvSpPr>
          <p:cNvPr id="4" name="Θέση αριθμού διαφάνειας 3">
            <a:extLst>
              <a:ext uri="{FF2B5EF4-FFF2-40B4-BE49-F238E27FC236}">
                <a16:creationId xmlns:a16="http://schemas.microsoft.com/office/drawing/2014/main" id="{5005DF1E-25EC-4F2D-91CB-467C9949935F}"/>
              </a:ext>
            </a:extLst>
          </p:cNvPr>
          <p:cNvSpPr>
            <a:spLocks noGrp="1"/>
          </p:cNvSpPr>
          <p:nvPr>
            <p:ph type="sldNum" sz="quarter" idx="12"/>
          </p:nvPr>
        </p:nvSpPr>
        <p:spPr/>
        <p:txBody>
          <a:bodyPr/>
          <a:lstStyle/>
          <a:p>
            <a:fld id="{D3F1D1C4-C2D9-4231-9FB2-B2D9D97AA41D}" type="slidenum">
              <a:rPr lang="el-GR" smtClean="0"/>
              <a:pPr/>
              <a:t>2</a:t>
            </a:fld>
            <a:endParaRPr lang="el-G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Στόχοι του Έργου</a:t>
            </a:r>
            <a:br>
              <a:rPr lang="el-GR" dirty="0"/>
            </a:br>
            <a:endParaRPr lang="el-GR" dirty="0"/>
          </a:p>
        </p:txBody>
      </p:sp>
      <p:sp>
        <p:nvSpPr>
          <p:cNvPr id="3" name="2 - Θέση περιεχομένου"/>
          <p:cNvSpPr>
            <a:spLocks noGrp="1"/>
          </p:cNvSpPr>
          <p:nvPr>
            <p:ph idx="1"/>
          </p:nvPr>
        </p:nvSpPr>
        <p:spPr>
          <a:xfrm>
            <a:off x="457200" y="1052736"/>
            <a:ext cx="8507288" cy="5472608"/>
          </a:xfrm>
        </p:spPr>
        <p:txBody>
          <a:bodyPr>
            <a:normAutofit fontScale="92500" lnSpcReduction="10000"/>
          </a:bodyPr>
          <a:lstStyle/>
          <a:p>
            <a:pPr algn="just">
              <a:buFont typeface="Wingdings" pitchFamily="2" charset="2"/>
              <a:buChar char="v"/>
            </a:pPr>
            <a:r>
              <a:rPr lang="el-GR" dirty="0"/>
              <a:t>Το έργο απευθύνεται σε </a:t>
            </a:r>
            <a:r>
              <a:rPr lang="el-GR" b="1" dirty="0"/>
              <a:t>1.250</a:t>
            </a:r>
            <a:r>
              <a:rPr lang="el-GR" dirty="0"/>
              <a:t> συνολικά εργαζόμενους του Ιδιωτικού τομέα της Οικονομίας, απόφοιτοι τουλάχιστον υποχρεωτικής εκπαίδευσης, που επιθυμούν να αναβαθμίσουν τις γνώσεις τους και να καταρτιστούν σε εξειδικευμένες ειδικότητες, με σκοπό την βελτίωση των δεξιοτήτων τους καθώς και την ενίσχυση της επαγγελματικής τους ικανότητας.</a:t>
            </a:r>
          </a:p>
          <a:p>
            <a:pPr algn="just">
              <a:buFont typeface="Wingdings" pitchFamily="2" charset="2"/>
              <a:buChar char="v"/>
            </a:pPr>
            <a:r>
              <a:rPr lang="el-GR" dirty="0"/>
              <a:t>Αντικείμενο της πράξης είναι η εκπαίδευση και ενίσχυση των επαγγελματικών προσόντων των ωφελούμενων, σε όλες τις περιφέρειες (13) της Ελλάδας: Αττική, Νότιο Αιγαίο, Ανατολική Μακεδονία – Θράκη, Κεντρική Μακεδονία, Ήπειρος, Θεσσαλία, Δυτική Ελλάδα, Δυτική Μακεδονία, Ιόνια Νησιά, Πελοπόννησος, Βόρειο Αιγαίο, Κρήτη, Στερεά Ελλάδα.</a:t>
            </a:r>
          </a:p>
          <a:p>
            <a:endParaRPr lang="el-GR" dirty="0"/>
          </a:p>
        </p:txBody>
      </p:sp>
      <p:sp>
        <p:nvSpPr>
          <p:cNvPr id="4" name="Θέση αριθμού διαφάνειας 3">
            <a:extLst>
              <a:ext uri="{FF2B5EF4-FFF2-40B4-BE49-F238E27FC236}">
                <a16:creationId xmlns:a16="http://schemas.microsoft.com/office/drawing/2014/main" id="{E1EBAA07-DF4E-4B97-919C-6A45DAE64224}"/>
              </a:ext>
            </a:extLst>
          </p:cNvPr>
          <p:cNvSpPr>
            <a:spLocks noGrp="1"/>
          </p:cNvSpPr>
          <p:nvPr>
            <p:ph type="sldNum" sz="quarter" idx="12"/>
          </p:nvPr>
        </p:nvSpPr>
        <p:spPr/>
        <p:txBody>
          <a:bodyPr/>
          <a:lstStyle/>
          <a:p>
            <a:fld id="{D3F1D1C4-C2D9-4231-9FB2-B2D9D97AA41D}" type="slidenum">
              <a:rPr lang="el-GR" smtClean="0"/>
              <a:pPr/>
              <a:t>3</a:t>
            </a:fld>
            <a:endParaRPr lang="el-G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30622"/>
            <a:ext cx="8229600" cy="562074"/>
          </a:xfrm>
        </p:spPr>
        <p:txBody>
          <a:bodyPr>
            <a:normAutofit fontScale="90000"/>
          </a:bodyPr>
          <a:lstStyle/>
          <a:p>
            <a:r>
              <a:rPr lang="el-GR" dirty="0"/>
              <a:t>Σχέδιο Δράσης</a:t>
            </a:r>
          </a:p>
        </p:txBody>
      </p:sp>
      <p:sp>
        <p:nvSpPr>
          <p:cNvPr id="3" name="2 - Θέση περιεχομένου"/>
          <p:cNvSpPr>
            <a:spLocks noGrp="1"/>
          </p:cNvSpPr>
          <p:nvPr>
            <p:ph idx="1"/>
          </p:nvPr>
        </p:nvSpPr>
        <p:spPr>
          <a:xfrm>
            <a:off x="107504" y="620688"/>
            <a:ext cx="8856984" cy="6237312"/>
          </a:xfrm>
        </p:spPr>
        <p:txBody>
          <a:bodyPr>
            <a:normAutofit fontScale="92500"/>
          </a:bodyPr>
          <a:lstStyle/>
          <a:p>
            <a:pPr algn="just">
              <a:buFont typeface="Wingdings" pitchFamily="2" charset="2"/>
              <a:buChar char="v"/>
            </a:pPr>
            <a:r>
              <a:rPr lang="el-GR" sz="2400" dirty="0"/>
              <a:t>Το προτεινόμενο σχέδιο δράσης στοχεύει στην ποιοτική αναβάθμιση των γνώσεων και προσόντων σε όλους τους εργαζόμενους του ιδιωτικού τομέα, ανεξαρτήτως του κλάδου ή της επιχείρησης όπου απασχολούνται. </a:t>
            </a:r>
          </a:p>
          <a:p>
            <a:pPr lvl="1" algn="just">
              <a:buFont typeface="Wingdings" pitchFamily="2" charset="2"/>
              <a:buChar char="v"/>
            </a:pPr>
            <a:r>
              <a:rPr lang="el-GR" sz="2000" dirty="0"/>
              <a:t>Μέσω της ενίσχυσης και αναβάθμισης του ανθρώπινου δυναμικού, αναμένεται να υπάρξει προστιθέμενη αξία σε ολόκληρη την οικονομία. </a:t>
            </a:r>
          </a:p>
          <a:p>
            <a:pPr algn="just">
              <a:buFont typeface="Wingdings" pitchFamily="2" charset="2"/>
              <a:buChar char="v"/>
            </a:pPr>
            <a:r>
              <a:rPr lang="el-GR" sz="2400" dirty="0"/>
              <a:t>Στόχος του προτεινόμενου σχεδίου δράσης είναι να γίνει εντοπισμός της ανάγκης – ελλείμματος που υφίσταται στην αγορά μέσω διάγνωσης αναγκών που πραγματοποιήθηκε στον κλάδο Αγροδιατροφής και Βιομηχανίας Τροφίμων &amp; της θαλασσοκαλλιέργειας, όπως </a:t>
            </a:r>
          </a:p>
          <a:p>
            <a:pPr lvl="1" algn="just">
              <a:buFont typeface="Wingdings" pitchFamily="2" charset="2"/>
              <a:buChar char="v"/>
            </a:pPr>
            <a:r>
              <a:rPr lang="el-GR" sz="2000" dirty="0"/>
              <a:t>τα βασικά χαρακτηριστικά, </a:t>
            </a:r>
          </a:p>
          <a:p>
            <a:pPr lvl="1" algn="just">
              <a:buFont typeface="Wingdings" pitchFamily="2" charset="2"/>
              <a:buChar char="v"/>
            </a:pPr>
            <a:r>
              <a:rPr lang="el-GR" sz="2000" dirty="0"/>
              <a:t>η γεωγραφική και περιφερειακή διάσταση, </a:t>
            </a:r>
          </a:p>
          <a:p>
            <a:pPr lvl="1" algn="just">
              <a:buFont typeface="Wingdings" pitchFamily="2" charset="2"/>
              <a:buChar char="v"/>
            </a:pPr>
            <a:r>
              <a:rPr lang="el-GR" sz="2000" dirty="0"/>
              <a:t>η αναπτυξιακή διάσταση και </a:t>
            </a:r>
          </a:p>
          <a:p>
            <a:pPr lvl="1" algn="just">
              <a:buFont typeface="Wingdings" pitchFamily="2" charset="2"/>
              <a:buChar char="v"/>
            </a:pPr>
            <a:r>
              <a:rPr lang="el-GR" sz="2000" dirty="0"/>
              <a:t>ο εξωστρεφής χαρακτήρας του κλάδου.</a:t>
            </a:r>
          </a:p>
          <a:p>
            <a:pPr algn="just">
              <a:buFont typeface="Wingdings" pitchFamily="2" charset="2"/>
              <a:buChar char="v"/>
            </a:pPr>
            <a:r>
              <a:rPr lang="el-GR" sz="2400" dirty="0"/>
              <a:t>Αξιοποιήθηκε ένα σύνολο στοιχείων από πηγές, όπως δευτερογενείς έρευνες και μελέτες που έχουν εκπονηθεί πρόσφατα, καθώς και πρωτογενής έρευνα διάγνωσης εκπαιδευτικών αναγκών για τον κλάδο.</a:t>
            </a:r>
          </a:p>
        </p:txBody>
      </p:sp>
      <p:sp>
        <p:nvSpPr>
          <p:cNvPr id="4" name="Θέση αριθμού διαφάνειας 3">
            <a:extLst>
              <a:ext uri="{FF2B5EF4-FFF2-40B4-BE49-F238E27FC236}">
                <a16:creationId xmlns:a16="http://schemas.microsoft.com/office/drawing/2014/main" id="{AEE32992-571B-4A2B-9F0E-B40840D6E6F7}"/>
              </a:ext>
            </a:extLst>
          </p:cNvPr>
          <p:cNvSpPr>
            <a:spLocks noGrp="1"/>
          </p:cNvSpPr>
          <p:nvPr>
            <p:ph type="sldNum" sz="quarter" idx="12"/>
          </p:nvPr>
        </p:nvSpPr>
        <p:spPr/>
        <p:txBody>
          <a:bodyPr/>
          <a:lstStyle/>
          <a:p>
            <a:fld id="{D3F1D1C4-C2D9-4231-9FB2-B2D9D97AA41D}" type="slidenum">
              <a:rPr lang="el-GR" smtClean="0"/>
              <a:pPr/>
              <a:t>4</a:t>
            </a:fld>
            <a:endParaRPr lang="el-GR"/>
          </a:p>
        </p:txBody>
      </p:sp>
    </p:spTree>
    <p:extLst>
      <p:ext uri="{BB962C8B-B14F-4D97-AF65-F5344CB8AC3E}">
        <p14:creationId xmlns:p14="http://schemas.microsoft.com/office/powerpoint/2010/main" val="1397357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30622"/>
            <a:ext cx="8229600" cy="562074"/>
          </a:xfrm>
        </p:spPr>
        <p:txBody>
          <a:bodyPr>
            <a:normAutofit fontScale="90000"/>
          </a:bodyPr>
          <a:lstStyle/>
          <a:p>
            <a:r>
              <a:rPr lang="el-GR" dirty="0"/>
              <a:t>Σχέδιο Δράσης (2)</a:t>
            </a:r>
          </a:p>
        </p:txBody>
      </p:sp>
      <p:sp>
        <p:nvSpPr>
          <p:cNvPr id="3" name="2 - Θέση περιεχομένου"/>
          <p:cNvSpPr>
            <a:spLocks noGrp="1"/>
          </p:cNvSpPr>
          <p:nvPr>
            <p:ph idx="1"/>
          </p:nvPr>
        </p:nvSpPr>
        <p:spPr>
          <a:xfrm>
            <a:off x="107504" y="620688"/>
            <a:ext cx="8856984" cy="6237312"/>
          </a:xfrm>
        </p:spPr>
        <p:txBody>
          <a:bodyPr>
            <a:normAutofit fontScale="92500" lnSpcReduction="20000"/>
          </a:bodyPr>
          <a:lstStyle/>
          <a:p>
            <a:pPr algn="just">
              <a:buFont typeface="Wingdings" pitchFamily="2" charset="2"/>
              <a:buChar char="v"/>
            </a:pPr>
            <a:r>
              <a:rPr lang="el-GR" sz="2400" dirty="0"/>
              <a:t>Η σημασία του τομέα της Αγροδιατροφής και Βιομηχανίας Τροφίμων &amp; της θαλασσοκαλλιέργειας για την ελληνική οικονομία είναι ιδιαίτερα υψηλή. </a:t>
            </a:r>
          </a:p>
          <a:p>
            <a:pPr lvl="1" algn="just">
              <a:buFont typeface="Wingdings" pitchFamily="2" charset="2"/>
              <a:buChar char="v"/>
            </a:pPr>
            <a:r>
              <a:rPr lang="el-GR" sz="2000" dirty="0"/>
              <a:t>η Ελλάδα κατέχει από τις πρώτες θέσεις στην παραγωγή μεσογειακών </a:t>
            </a:r>
            <a:r>
              <a:rPr lang="el-GR" sz="2000" dirty="0" err="1"/>
              <a:t>αγροδιατροφικων</a:t>
            </a:r>
            <a:r>
              <a:rPr lang="el-GR" sz="2000" dirty="0"/>
              <a:t> προϊόντων &amp; ειδών θαλασσοκαλλιέργειας σε ευρωπαϊκό και παγκόσμιο επίπεδο. </a:t>
            </a:r>
          </a:p>
          <a:p>
            <a:pPr lvl="1" algn="just">
              <a:buFont typeface="Wingdings" pitchFamily="2" charset="2"/>
              <a:buChar char="v"/>
            </a:pPr>
            <a:r>
              <a:rPr lang="el-GR" sz="2000" dirty="0"/>
              <a:t>Η Ελλάδα αποτελεί παγκοσμίως τον βασικότερο </a:t>
            </a:r>
            <a:r>
              <a:rPr lang="el-GR" sz="2000" dirty="0" err="1"/>
              <a:t>εξαγωγέα</a:t>
            </a:r>
            <a:r>
              <a:rPr lang="el-GR" sz="2000" dirty="0"/>
              <a:t> τσιπούρας και </a:t>
            </a:r>
            <a:r>
              <a:rPr lang="el-GR" sz="2000" dirty="0" err="1"/>
              <a:t>λαυρακιού</a:t>
            </a:r>
            <a:r>
              <a:rPr lang="el-GR" sz="2000" dirty="0"/>
              <a:t>, </a:t>
            </a:r>
          </a:p>
          <a:p>
            <a:pPr lvl="1" algn="just">
              <a:buFont typeface="Wingdings" pitchFamily="2" charset="2"/>
              <a:buChar char="v"/>
            </a:pPr>
            <a:r>
              <a:rPr lang="el-GR" sz="2000" dirty="0"/>
              <a:t>Στον κλάδο της θαλασσοκαλλιέργειας απασχολούνται άμεσα και έμμεσα περίπου 12.000 εργαζόμενοι διαφόρων ειδικοτήτων (επιστημονικό, τεχνικό και εργατικό προσωπικό). </a:t>
            </a:r>
          </a:p>
          <a:p>
            <a:pPr algn="just">
              <a:buFont typeface="Wingdings" pitchFamily="2" charset="2"/>
              <a:buChar char="v"/>
            </a:pPr>
            <a:r>
              <a:rPr lang="el-GR" sz="2400" dirty="0"/>
              <a:t>Ανάγκη αντιμετώπισης των αναγκών που διαπιστώθηκαν – εντοπίστηκαν για τον κλάδο παρέμβασης και συνδέονται με την ενίσχυση των δεξιοτήτων και γνώσεων του ανθρώπινου δυναμικού, το οποίο αποτελεί την βάση για την ενδυνάμωση των επιχειρήσεων κάθε φορά.</a:t>
            </a:r>
          </a:p>
          <a:p>
            <a:pPr algn="just">
              <a:buFont typeface="Wingdings" pitchFamily="2" charset="2"/>
              <a:buChar char="v"/>
            </a:pPr>
            <a:r>
              <a:rPr lang="el-GR" sz="2400" dirty="0"/>
              <a:t> Η Πράξη θα έχει προστιθέμενη αξία και σημαντικά οφέλη σχετικά με</a:t>
            </a:r>
          </a:p>
          <a:p>
            <a:pPr lvl="1" algn="just">
              <a:buFont typeface="Wingdings" pitchFamily="2" charset="2"/>
              <a:buChar char="v"/>
            </a:pPr>
            <a:r>
              <a:rPr lang="el-GR" sz="2100" dirty="0"/>
              <a:t>Απόκτηση επαρκούς εικόνας για τις σύγχρονες διαδικασίες και απαιτήσεις στο σύγχρονο περιβάλλον του κλάδου της Αγροδιατροφής, Βιομηχανίας Τροφίμων και της  υδατοκαλλιέργειας και </a:t>
            </a:r>
          </a:p>
          <a:p>
            <a:pPr lvl="1" algn="just">
              <a:buFont typeface="Wingdings" pitchFamily="2" charset="2"/>
              <a:buChar char="v"/>
            </a:pPr>
            <a:r>
              <a:rPr lang="el-GR" sz="2000" dirty="0"/>
              <a:t>για τις δυνατότητες και προοπτικές που προσφέρει και δημιουργεί ο κλάδος.</a:t>
            </a:r>
          </a:p>
        </p:txBody>
      </p:sp>
      <p:sp>
        <p:nvSpPr>
          <p:cNvPr id="4" name="Θέση αριθμού διαφάνειας 3">
            <a:extLst>
              <a:ext uri="{FF2B5EF4-FFF2-40B4-BE49-F238E27FC236}">
                <a16:creationId xmlns:a16="http://schemas.microsoft.com/office/drawing/2014/main" id="{998AA228-37DC-4C7A-8DDF-1FBB577579E4}"/>
              </a:ext>
            </a:extLst>
          </p:cNvPr>
          <p:cNvSpPr>
            <a:spLocks noGrp="1"/>
          </p:cNvSpPr>
          <p:nvPr>
            <p:ph type="sldNum" sz="quarter" idx="12"/>
          </p:nvPr>
        </p:nvSpPr>
        <p:spPr/>
        <p:txBody>
          <a:bodyPr/>
          <a:lstStyle/>
          <a:p>
            <a:fld id="{D3F1D1C4-C2D9-4231-9FB2-B2D9D97AA41D}" type="slidenum">
              <a:rPr lang="el-GR" smtClean="0"/>
              <a:pPr/>
              <a:t>5</a:t>
            </a:fld>
            <a:endParaRPr lang="el-GR"/>
          </a:p>
        </p:txBody>
      </p:sp>
    </p:spTree>
    <p:extLst>
      <p:ext uri="{BB962C8B-B14F-4D97-AF65-F5344CB8AC3E}">
        <p14:creationId xmlns:p14="http://schemas.microsoft.com/office/powerpoint/2010/main" val="33439292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30622"/>
            <a:ext cx="8229600" cy="562074"/>
          </a:xfrm>
        </p:spPr>
        <p:txBody>
          <a:bodyPr>
            <a:normAutofit fontScale="90000"/>
          </a:bodyPr>
          <a:lstStyle/>
          <a:p>
            <a:r>
              <a:rPr lang="el-GR" dirty="0"/>
              <a:t>Σχέδιο Δράσης (3)</a:t>
            </a:r>
          </a:p>
        </p:txBody>
      </p:sp>
      <p:sp>
        <p:nvSpPr>
          <p:cNvPr id="3" name="2 - Θέση περιεχομένου"/>
          <p:cNvSpPr>
            <a:spLocks noGrp="1"/>
          </p:cNvSpPr>
          <p:nvPr>
            <p:ph idx="1"/>
          </p:nvPr>
        </p:nvSpPr>
        <p:spPr>
          <a:xfrm>
            <a:off x="107504" y="620688"/>
            <a:ext cx="8856984" cy="6237312"/>
          </a:xfrm>
        </p:spPr>
        <p:txBody>
          <a:bodyPr>
            <a:normAutofit/>
          </a:bodyPr>
          <a:lstStyle/>
          <a:p>
            <a:pPr algn="just">
              <a:buFont typeface="Wingdings" pitchFamily="2" charset="2"/>
              <a:buChar char="v"/>
            </a:pPr>
            <a:r>
              <a:rPr lang="el-GR" sz="2400" dirty="0"/>
              <a:t>Ανάπτυξη επιπρόσθετων δεξιοτήτων, τεχνικών και γνώσεων στις κάτωθι περιοχές παρέμβασης και προτεραιότητες</a:t>
            </a:r>
          </a:p>
          <a:p>
            <a:pPr lvl="1" algn="just">
              <a:buFont typeface="Wingdings" pitchFamily="2" charset="2"/>
              <a:buChar char="v"/>
            </a:pPr>
            <a:r>
              <a:rPr lang="el-GR" sz="2000" dirty="0"/>
              <a:t>Σχεδιασμός, οργάνωση, λειτουργία επιχειρήσεων του κλάδου της Αγροδιατροφής και Βιομηχανίας Τροφίμων καθώς και υδατοκαλλιεργειών</a:t>
            </a:r>
          </a:p>
          <a:p>
            <a:pPr lvl="1" algn="just">
              <a:buFont typeface="Wingdings" pitchFamily="2" charset="2"/>
              <a:buChar char="v"/>
            </a:pPr>
            <a:r>
              <a:rPr lang="el-GR" sz="2000" dirty="0"/>
              <a:t>Τυποποίηση και έλεγχος των προϊόντων, </a:t>
            </a:r>
          </a:p>
          <a:p>
            <a:pPr lvl="1" algn="just">
              <a:buFont typeface="Wingdings" pitchFamily="2" charset="2"/>
              <a:buChar char="v"/>
            </a:pPr>
            <a:r>
              <a:rPr lang="el-GR" sz="2000" dirty="0"/>
              <a:t>Επιμόρφωση σε θέματα βιολογίας ψαριών</a:t>
            </a:r>
          </a:p>
          <a:p>
            <a:pPr lvl="1" algn="just">
              <a:buFont typeface="Wingdings" pitchFamily="2" charset="2"/>
              <a:buChar char="v"/>
            </a:pPr>
            <a:r>
              <a:rPr lang="el-GR" sz="2000" dirty="0"/>
              <a:t>Διαδικασίες συσκευασίας &amp; αυτοματοποίησης</a:t>
            </a:r>
          </a:p>
          <a:p>
            <a:pPr lvl="1" algn="just">
              <a:buFont typeface="Wingdings" pitchFamily="2" charset="2"/>
              <a:buChar char="v"/>
            </a:pPr>
            <a:r>
              <a:rPr lang="el-GR" sz="2000" dirty="0"/>
              <a:t>Διαδικασίες παρουσίασης και ανάπτυξης νέων προϊόντων, </a:t>
            </a:r>
          </a:p>
          <a:p>
            <a:pPr lvl="1" algn="just">
              <a:buFont typeface="Wingdings" pitchFamily="2" charset="2"/>
              <a:buChar char="v"/>
            </a:pPr>
            <a:r>
              <a:rPr lang="el-GR" sz="2000" dirty="0"/>
              <a:t>Εκτιμήσεις και πραγματογνωμοσύνες που διενεργούνται</a:t>
            </a:r>
          </a:p>
          <a:p>
            <a:pPr lvl="1" algn="just">
              <a:buFont typeface="Wingdings" pitchFamily="2" charset="2"/>
              <a:buChar char="v"/>
            </a:pPr>
            <a:r>
              <a:rPr lang="el-GR" sz="2000" dirty="0"/>
              <a:t>Μελέτη και σύνταξη εκθέσεων σχετικών με το σχεδιασμό και οργάνωση και λειτουργία των </a:t>
            </a:r>
            <a:r>
              <a:rPr lang="el-GR" sz="2000" dirty="0" err="1"/>
              <a:t>Διεθνων</a:t>
            </a:r>
            <a:r>
              <a:rPr lang="el-GR" sz="2000" dirty="0"/>
              <a:t> αγορών.</a:t>
            </a:r>
          </a:p>
          <a:p>
            <a:pPr lvl="1" algn="just">
              <a:buFont typeface="Wingdings" pitchFamily="2" charset="2"/>
              <a:buChar char="v"/>
            </a:pPr>
            <a:r>
              <a:rPr lang="el-GR" sz="2000" dirty="0"/>
              <a:t>Εφαρμογή HACCP και ISO και κανόνων υγιεινής και ασφάλειας, σε όλα τα στάδια της </a:t>
            </a:r>
            <a:r>
              <a:rPr lang="el-GR" sz="2000" dirty="0" err="1"/>
              <a:t>παραγωγης</a:t>
            </a:r>
            <a:r>
              <a:rPr lang="el-GR" sz="2000" dirty="0"/>
              <a:t>, </a:t>
            </a:r>
          </a:p>
          <a:p>
            <a:pPr lvl="1" algn="just">
              <a:buFont typeface="Wingdings" pitchFamily="2" charset="2"/>
              <a:buChar char="v"/>
            </a:pPr>
            <a:r>
              <a:rPr lang="el-GR" sz="2000" dirty="0"/>
              <a:t>Εμπλουτίσουν οι ωφελούμενοι τις γνώσεις και τις εμπειρίες τους, σχετικά με τις διαδικασίες του κλάδου στο σύγχρονο κόσμο και αναπτύσσοντας  συνδυαστικό προβληματισμό για τη συσχέτιση του κλάδου με τους υπόλοιπους τομείς οικονομικής δραστηριότητας.</a:t>
            </a:r>
          </a:p>
          <a:p>
            <a:pPr lvl="1" algn="just">
              <a:buFont typeface="Wingdings" pitchFamily="2" charset="2"/>
              <a:buChar char="v"/>
            </a:pPr>
            <a:endParaRPr lang="el-GR" sz="2000" dirty="0"/>
          </a:p>
        </p:txBody>
      </p:sp>
      <p:sp>
        <p:nvSpPr>
          <p:cNvPr id="4" name="Θέση αριθμού διαφάνειας 3">
            <a:extLst>
              <a:ext uri="{FF2B5EF4-FFF2-40B4-BE49-F238E27FC236}">
                <a16:creationId xmlns:a16="http://schemas.microsoft.com/office/drawing/2014/main" id="{B3F2C54F-F6AA-46CE-A2DD-2C98F589969D}"/>
              </a:ext>
            </a:extLst>
          </p:cNvPr>
          <p:cNvSpPr>
            <a:spLocks noGrp="1"/>
          </p:cNvSpPr>
          <p:nvPr>
            <p:ph type="sldNum" sz="quarter" idx="12"/>
          </p:nvPr>
        </p:nvSpPr>
        <p:spPr/>
        <p:txBody>
          <a:bodyPr/>
          <a:lstStyle/>
          <a:p>
            <a:fld id="{D3F1D1C4-C2D9-4231-9FB2-B2D9D97AA41D}" type="slidenum">
              <a:rPr lang="el-GR" smtClean="0"/>
              <a:pPr/>
              <a:t>6</a:t>
            </a:fld>
            <a:endParaRPr lang="el-GR"/>
          </a:p>
        </p:txBody>
      </p:sp>
    </p:spTree>
    <p:extLst>
      <p:ext uri="{BB962C8B-B14F-4D97-AF65-F5344CB8AC3E}">
        <p14:creationId xmlns:p14="http://schemas.microsoft.com/office/powerpoint/2010/main" val="3994826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30622"/>
            <a:ext cx="8229600" cy="562074"/>
          </a:xfrm>
        </p:spPr>
        <p:txBody>
          <a:bodyPr>
            <a:normAutofit fontScale="90000"/>
          </a:bodyPr>
          <a:lstStyle/>
          <a:p>
            <a:r>
              <a:rPr lang="el-GR" dirty="0"/>
              <a:t>ΣΥΜΒΟΛΗ ΤΗΣ ΠΡΑΞΗΣ</a:t>
            </a:r>
          </a:p>
        </p:txBody>
      </p:sp>
      <p:sp>
        <p:nvSpPr>
          <p:cNvPr id="3" name="2 - Θέση περιεχομένου"/>
          <p:cNvSpPr>
            <a:spLocks noGrp="1"/>
          </p:cNvSpPr>
          <p:nvPr>
            <p:ph idx="1"/>
          </p:nvPr>
        </p:nvSpPr>
        <p:spPr>
          <a:xfrm>
            <a:off x="107504" y="620688"/>
            <a:ext cx="8856984" cy="6237312"/>
          </a:xfrm>
        </p:spPr>
        <p:txBody>
          <a:bodyPr>
            <a:normAutofit lnSpcReduction="10000"/>
          </a:bodyPr>
          <a:lstStyle/>
          <a:p>
            <a:pPr marL="137160" indent="0" algn="just">
              <a:buNone/>
            </a:pPr>
            <a:r>
              <a:rPr lang="el-GR" sz="2400" dirty="0"/>
              <a:t>Η προτεινόμενη Πράξη συμβάλλει στην επίτευξη των ειδικών στόχων και των δεικτών αποτελέσματος του Ε.Π. καθώς οι επιμέρους Δράσεις του και η στόχευσή του συνάδουν με τα κάτωθι «δομικά στοιχεία του Ε.Π. «Ανταγωνιστικότητα Επιχειρηματικότητα και Καινοτομία». Επιγραμματικά, η προτεινόμενη Πράξη αποσκοπεί να συμβάλλει: </a:t>
            </a:r>
          </a:p>
          <a:p>
            <a:pPr algn="just">
              <a:buFont typeface="Wingdings" pitchFamily="2" charset="2"/>
              <a:buChar char="v"/>
            </a:pPr>
            <a:r>
              <a:rPr lang="el-GR" sz="2400" dirty="0"/>
              <a:t>στον Στρατηγικό Πυλώνα - Ενίσχυση της προσαρμογής των επιχειρήσεων και του ανθρώπινου δυναμικού στις νέες αναπτυξιακές απαιτήσεις (συγκεκριμένα τα αποτελέσματα που επιδιώκονται ώστε να καλυφθεί η απαίτηση για γρήγορη και αποτελεσματική μετάβαση των επιχειρήσεων και των εργαζομένων στα νέα δεδομένα είναι: </a:t>
            </a:r>
          </a:p>
          <a:p>
            <a:pPr lvl="1" algn="just">
              <a:buFont typeface="Wingdings" pitchFamily="2" charset="2"/>
              <a:buChar char="v"/>
            </a:pPr>
            <a:r>
              <a:rPr lang="el-GR" sz="2000" dirty="0"/>
              <a:t>η Προσαρμογή των επιχειρήσεων και του ανθρώπινου δυναμικού στις αλλαγές, </a:t>
            </a:r>
          </a:p>
          <a:p>
            <a:pPr lvl="1" algn="just">
              <a:buFont typeface="Wingdings" pitchFamily="2" charset="2"/>
              <a:buChar char="v"/>
            </a:pPr>
            <a:r>
              <a:rPr lang="el-GR" sz="2000" dirty="0"/>
              <a:t>η Ανάπτυξη των δεξιοτήτων των εργαζομένων που θα υποστηρίξουν την προσαρμογή των επιχειρήσεων στις νέες αναπτυξιακές απαιτήσεις, </a:t>
            </a:r>
          </a:p>
          <a:p>
            <a:pPr lvl="1" algn="just">
              <a:buFont typeface="Wingdings" pitchFamily="2" charset="2"/>
              <a:buChar char="v"/>
            </a:pPr>
            <a:r>
              <a:rPr lang="el-GR" sz="2000" dirty="0"/>
              <a:t>η Δημιουργία ευνοϊκού κλίματος για την καταπολέμηση της ανεργίας και τη δημιουργία νέων, βιώσιμων θέσεων απασχόλησης), </a:t>
            </a:r>
          </a:p>
          <a:p>
            <a:pPr algn="just">
              <a:buFont typeface="Wingdings" pitchFamily="2" charset="2"/>
              <a:buChar char="v"/>
            </a:pPr>
            <a:endParaRPr lang="el-GR" sz="2400" dirty="0"/>
          </a:p>
          <a:p>
            <a:pPr lvl="1" algn="just">
              <a:buFont typeface="Wingdings" pitchFamily="2" charset="2"/>
              <a:buChar char="v"/>
            </a:pPr>
            <a:endParaRPr lang="el-GR" sz="2000" dirty="0"/>
          </a:p>
        </p:txBody>
      </p:sp>
      <p:sp>
        <p:nvSpPr>
          <p:cNvPr id="4" name="Θέση αριθμού διαφάνειας 3">
            <a:extLst>
              <a:ext uri="{FF2B5EF4-FFF2-40B4-BE49-F238E27FC236}">
                <a16:creationId xmlns:a16="http://schemas.microsoft.com/office/drawing/2014/main" id="{6FDCA308-B848-4B58-8A40-B6130BDA2A6B}"/>
              </a:ext>
            </a:extLst>
          </p:cNvPr>
          <p:cNvSpPr>
            <a:spLocks noGrp="1"/>
          </p:cNvSpPr>
          <p:nvPr>
            <p:ph type="sldNum" sz="quarter" idx="12"/>
          </p:nvPr>
        </p:nvSpPr>
        <p:spPr/>
        <p:txBody>
          <a:bodyPr/>
          <a:lstStyle/>
          <a:p>
            <a:fld id="{D3F1D1C4-C2D9-4231-9FB2-B2D9D97AA41D}" type="slidenum">
              <a:rPr lang="el-GR" smtClean="0"/>
              <a:pPr/>
              <a:t>7</a:t>
            </a:fld>
            <a:endParaRPr lang="el-GR"/>
          </a:p>
        </p:txBody>
      </p:sp>
    </p:spTree>
    <p:extLst>
      <p:ext uri="{BB962C8B-B14F-4D97-AF65-F5344CB8AC3E}">
        <p14:creationId xmlns:p14="http://schemas.microsoft.com/office/powerpoint/2010/main" val="4292406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30622"/>
            <a:ext cx="8229600" cy="562074"/>
          </a:xfrm>
        </p:spPr>
        <p:txBody>
          <a:bodyPr>
            <a:normAutofit fontScale="90000"/>
          </a:bodyPr>
          <a:lstStyle/>
          <a:p>
            <a:r>
              <a:rPr lang="el-GR" dirty="0"/>
              <a:t>ΣΥΜΒΟΛΗ ΤΗΣ ΠΡΑΞΗΣ (2)</a:t>
            </a:r>
          </a:p>
        </p:txBody>
      </p:sp>
      <p:sp>
        <p:nvSpPr>
          <p:cNvPr id="3" name="2 - Θέση περιεχομένου"/>
          <p:cNvSpPr>
            <a:spLocks noGrp="1"/>
          </p:cNvSpPr>
          <p:nvPr>
            <p:ph idx="1"/>
          </p:nvPr>
        </p:nvSpPr>
        <p:spPr>
          <a:xfrm>
            <a:off x="107504" y="620688"/>
            <a:ext cx="8856984" cy="6237312"/>
          </a:xfrm>
        </p:spPr>
        <p:txBody>
          <a:bodyPr>
            <a:normAutofit fontScale="92500"/>
          </a:bodyPr>
          <a:lstStyle/>
          <a:p>
            <a:pPr algn="just">
              <a:buFont typeface="Wingdings" pitchFamily="2" charset="2"/>
              <a:buChar char="v"/>
            </a:pPr>
            <a:r>
              <a:rPr lang="el-GR" sz="2400" dirty="0"/>
              <a:t>στους Άξονες Προτεραιότητας 2 &amp; 2Σ: Προσαρμογή εργαζομένων, επιχειρήσεων και επιχειρηματικού περιβάλλοντος στις νέες αναπτυξιακές απαιτήσεις. </a:t>
            </a:r>
          </a:p>
          <a:p>
            <a:pPr algn="just">
              <a:buFont typeface="Wingdings" pitchFamily="2" charset="2"/>
              <a:buChar char="v"/>
            </a:pPr>
            <a:r>
              <a:rPr lang="el-GR" sz="2400" dirty="0"/>
              <a:t>Οι ανάγκες προσαρμογής αφού μελετηθούν θα καταδείξουν  τα πραγματικά κενά σε όρους κατάρτισης, εκπαίδευσης και επαγγελματικής ανάπτυξης των εργαζομένων, θα υποδείξουν αναδυόμενες δεξιότητες και ικανότητες και θα οδηγήσουν στον σχεδιασμό και υλοποίηση </a:t>
            </a:r>
            <a:r>
              <a:rPr lang="el-GR" sz="2400" dirty="0" err="1"/>
              <a:t>στοχευμένων</a:t>
            </a:r>
            <a:r>
              <a:rPr lang="el-GR" sz="2400" dirty="0"/>
              <a:t> προγραμμάτων ανάπτυξης ανθρώπινου δυναμικού.),</a:t>
            </a:r>
          </a:p>
          <a:p>
            <a:pPr algn="just">
              <a:buFont typeface="Wingdings" pitchFamily="2" charset="2"/>
              <a:buChar char="v"/>
            </a:pPr>
            <a:r>
              <a:rPr lang="el-GR" sz="2400" dirty="0"/>
              <a:t>στον Θεματικό Στόχο 8: Προώθηση της διατηρήσιμης και ποιοτικής απασχόλησης και στήριξη της κινητικότητας του εργατικού δυναμικού </a:t>
            </a:r>
          </a:p>
          <a:p>
            <a:pPr algn="just">
              <a:buFont typeface="Wingdings" pitchFamily="2" charset="2"/>
              <a:buChar char="v"/>
            </a:pPr>
            <a:r>
              <a:rPr lang="el-GR" sz="2400" dirty="0"/>
              <a:t>Επενδυτική προτεραιότητα 8v: Προσαρμογή των εργαζομένων, των επιχειρήσεων και των επιχειρηματιών στις αλλαγές </a:t>
            </a:r>
          </a:p>
          <a:p>
            <a:pPr algn="just">
              <a:buFont typeface="Wingdings" pitchFamily="2" charset="2"/>
              <a:buChar char="v"/>
            </a:pPr>
            <a:r>
              <a:rPr lang="el-GR" sz="2400" dirty="0"/>
              <a:t>Ειδικός Στόχος 2.2. : Προσαρμογή των επιχειρήσεων και των εργαζομένων τους στις νέες αναπτυξιακές απαιτήσεις, ειδικότερα των επιχειρήσεων που διαθέτουν τα ζητούμενα χαρακτηριστικά του νέου αναπτυξιακού υποδείγματος της χώρας.</a:t>
            </a:r>
          </a:p>
          <a:p>
            <a:pPr lvl="1" algn="just">
              <a:buFont typeface="Wingdings" pitchFamily="2" charset="2"/>
              <a:buChar char="v"/>
            </a:pPr>
            <a:endParaRPr lang="el-GR" sz="2000" dirty="0"/>
          </a:p>
        </p:txBody>
      </p:sp>
      <p:sp>
        <p:nvSpPr>
          <p:cNvPr id="4" name="Θέση αριθμού διαφάνειας 3">
            <a:extLst>
              <a:ext uri="{FF2B5EF4-FFF2-40B4-BE49-F238E27FC236}">
                <a16:creationId xmlns:a16="http://schemas.microsoft.com/office/drawing/2014/main" id="{6A9B616C-7A6C-40F8-9487-639CA835EAD2}"/>
              </a:ext>
            </a:extLst>
          </p:cNvPr>
          <p:cNvSpPr>
            <a:spLocks noGrp="1"/>
          </p:cNvSpPr>
          <p:nvPr>
            <p:ph type="sldNum" sz="quarter" idx="12"/>
          </p:nvPr>
        </p:nvSpPr>
        <p:spPr/>
        <p:txBody>
          <a:bodyPr/>
          <a:lstStyle/>
          <a:p>
            <a:fld id="{D3F1D1C4-C2D9-4231-9FB2-B2D9D97AA41D}" type="slidenum">
              <a:rPr lang="el-GR" smtClean="0"/>
              <a:pPr/>
              <a:t>8</a:t>
            </a:fld>
            <a:endParaRPr lang="el-GR"/>
          </a:p>
        </p:txBody>
      </p:sp>
    </p:spTree>
    <p:extLst>
      <p:ext uri="{BB962C8B-B14F-4D97-AF65-F5344CB8AC3E}">
        <p14:creationId xmlns:p14="http://schemas.microsoft.com/office/powerpoint/2010/main" val="35586150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79512" y="620688"/>
            <a:ext cx="8856984" cy="6106690"/>
          </a:xfrm>
        </p:spPr>
        <p:txBody>
          <a:bodyPr>
            <a:normAutofit lnSpcReduction="10000"/>
          </a:bodyPr>
          <a:lstStyle/>
          <a:p>
            <a:pPr algn="just">
              <a:buFont typeface="Wingdings" panose="05000000000000000000" pitchFamily="2" charset="2"/>
              <a:buChar char="v"/>
            </a:pPr>
            <a:r>
              <a:rPr lang="el-GR" sz="2000" dirty="0"/>
              <a:t>Απαραίτητη προϋπόθεση για την καταπολέμηση της ανεργίας, που αποτελεί προτεραιότητα της χώρας μαζί με την δημιουργία θέσεων απασχόλησης, είναι η προσαρμογή του ανθρώπινου δυναμικού και των επιχειρήσεων στις νέες αναπτυξιακές απαιτήσεις. </a:t>
            </a:r>
          </a:p>
          <a:p>
            <a:pPr algn="just">
              <a:buFont typeface="Wingdings" panose="05000000000000000000" pitchFamily="2" charset="2"/>
              <a:buChar char="v"/>
            </a:pPr>
            <a:r>
              <a:rPr lang="el-GR" sz="2000" dirty="0"/>
              <a:t>Κατά αυτό τον τρόπο επιδιώκεται να περιοριστούν οι επιπτώσεις της οικονομικής κρίσης. </a:t>
            </a:r>
          </a:p>
          <a:p>
            <a:pPr algn="just">
              <a:buFont typeface="Wingdings" panose="05000000000000000000" pitchFamily="2" charset="2"/>
              <a:buChar char="v"/>
            </a:pPr>
            <a:r>
              <a:rPr lang="el-GR" sz="2000" dirty="0"/>
              <a:t>Η έννοια της προσαρμοστικότητας εργαζομένων και επιχειρήσεων, αποτελεί βασικό πυλώνα της στρατηγικής ανάπτυξης ανθρωπίνων πόρων. </a:t>
            </a:r>
          </a:p>
          <a:p>
            <a:pPr algn="just">
              <a:buFont typeface="Wingdings" panose="05000000000000000000" pitchFamily="2" charset="2"/>
              <a:buChar char="v"/>
            </a:pPr>
            <a:r>
              <a:rPr lang="el-GR" sz="2000" dirty="0"/>
              <a:t>Το μεταβαλλόμενο επιχειρησιακό περιβάλλον απαιτεί τη συνεχή βελτίωση των ικανοτήτων και των δεξιοτήτων τους, μέσω κατάρτισης σε νέες τεχνολογίες και εφαρμογές, στις νέες μεθόδους επιχειρησιακής οργάνωσης και λειτουργίας των αγορών. </a:t>
            </a:r>
          </a:p>
          <a:p>
            <a:pPr algn="just">
              <a:buFont typeface="Wingdings" panose="05000000000000000000" pitchFamily="2" charset="2"/>
              <a:buChar char="v"/>
            </a:pPr>
            <a:r>
              <a:rPr lang="el-GR" sz="2000" dirty="0"/>
              <a:t>Επιπρόσθετα οι πιστοποιήσεις επαγγελματικών προσόντων του εργατικού δυναμικού, βάσει διεθνών προτύπων φαίνεται ότι αποτελούν συν τω χρόνο αναγκαιότητα για πλείστες ειδικότητες. </a:t>
            </a:r>
          </a:p>
          <a:p>
            <a:pPr algn="just">
              <a:buFont typeface="Wingdings" panose="05000000000000000000" pitchFamily="2" charset="2"/>
              <a:buChar char="v"/>
            </a:pPr>
            <a:r>
              <a:rPr lang="el-GR" sz="2000" dirty="0"/>
              <a:t>Ουσιαστικά επιδιώκεται μέσω του ειδικού στόχου η γρήγορη και αποτελεσματική μετάβαση των επιχειρήσεων και των εργαζόμενων στα νέα δεδομένα της εποχής και την εξομάλυνση των δυσμενών συνεπειών που προκάλεσε η οικονομική κρίση στην αγορά και ειδικότερα στην αγορά εργασίας. </a:t>
            </a:r>
          </a:p>
          <a:p>
            <a:endParaRPr lang="el-GR" sz="2000" dirty="0"/>
          </a:p>
        </p:txBody>
      </p:sp>
      <p:sp>
        <p:nvSpPr>
          <p:cNvPr id="4" name="1 - Τίτλος">
            <a:extLst>
              <a:ext uri="{FF2B5EF4-FFF2-40B4-BE49-F238E27FC236}">
                <a16:creationId xmlns:a16="http://schemas.microsoft.com/office/drawing/2014/main" id="{0AD49BAB-FE10-4549-B004-CC4FEA6A17F8}"/>
              </a:ext>
            </a:extLst>
          </p:cNvPr>
          <p:cNvSpPr>
            <a:spLocks noGrp="1"/>
          </p:cNvSpPr>
          <p:nvPr>
            <p:ph type="title"/>
          </p:nvPr>
        </p:nvSpPr>
        <p:spPr>
          <a:xfrm>
            <a:off x="457200" y="130622"/>
            <a:ext cx="8229600" cy="562074"/>
          </a:xfrm>
        </p:spPr>
        <p:txBody>
          <a:bodyPr>
            <a:normAutofit fontScale="90000"/>
          </a:bodyPr>
          <a:lstStyle/>
          <a:p>
            <a:r>
              <a:rPr lang="el-GR" dirty="0"/>
              <a:t>ΑΝΤΙΚΤΥΠΟΣ ΤΗΣ ΠΡΑΞΗΣ</a:t>
            </a:r>
          </a:p>
        </p:txBody>
      </p:sp>
      <p:sp>
        <p:nvSpPr>
          <p:cNvPr id="2" name="Θέση αριθμού διαφάνειας 1">
            <a:extLst>
              <a:ext uri="{FF2B5EF4-FFF2-40B4-BE49-F238E27FC236}">
                <a16:creationId xmlns:a16="http://schemas.microsoft.com/office/drawing/2014/main" id="{27809E67-5971-4D6A-B8BE-B14E4D82A0D1}"/>
              </a:ext>
            </a:extLst>
          </p:cNvPr>
          <p:cNvSpPr>
            <a:spLocks noGrp="1"/>
          </p:cNvSpPr>
          <p:nvPr>
            <p:ph type="sldNum" sz="quarter" idx="12"/>
          </p:nvPr>
        </p:nvSpPr>
        <p:spPr/>
        <p:txBody>
          <a:bodyPr/>
          <a:lstStyle/>
          <a:p>
            <a:fld id="{D3F1D1C4-C2D9-4231-9FB2-B2D9D97AA41D}" type="slidenum">
              <a:rPr lang="el-GR" smtClean="0"/>
              <a:pPr/>
              <a:t>9</a:t>
            </a:fld>
            <a:endParaRPr lang="el-G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Apex</Template>
  <TotalTime>43</TotalTime>
  <Words>1143</Words>
  <Application>Microsoft Office PowerPoint</Application>
  <PresentationFormat>Προβολή στην οθόνη (4:3)</PresentationFormat>
  <Paragraphs>72</Paragraphs>
  <Slides>10</Slides>
  <Notes>0</Notes>
  <HiddenSlides>0</HiddenSlides>
  <MMClips>0</MMClips>
  <ScaleCrop>false</ScaleCrop>
  <HeadingPairs>
    <vt:vector size="6" baseType="variant">
      <vt:variant>
        <vt:lpstr>Γραμματοσειρές που χρησιμοποιούνται</vt:lpstr>
      </vt:variant>
      <vt:variant>
        <vt:i4>8</vt:i4>
      </vt:variant>
      <vt:variant>
        <vt:lpstr>Θέμα</vt:lpstr>
      </vt:variant>
      <vt:variant>
        <vt:i4>1</vt:i4>
      </vt:variant>
      <vt:variant>
        <vt:lpstr>Τίτλοι διαφανειών</vt:lpstr>
      </vt:variant>
      <vt:variant>
        <vt:i4>10</vt:i4>
      </vt:variant>
    </vt:vector>
  </HeadingPairs>
  <TitlesOfParts>
    <vt:vector size="19" baseType="lpstr">
      <vt:lpstr>Arial</vt:lpstr>
      <vt:lpstr>Book Antiqua</vt:lpstr>
      <vt:lpstr>Calibri</vt:lpstr>
      <vt:lpstr>Lucida Sans</vt:lpstr>
      <vt:lpstr>Times New Roman</vt:lpstr>
      <vt:lpstr>Wingdings</vt:lpstr>
      <vt:lpstr>Wingdings 2</vt:lpstr>
      <vt:lpstr>Wingdings 3</vt:lpstr>
      <vt:lpstr>Αποκορύφωμα</vt:lpstr>
      <vt:lpstr>Παρουσίαση του PowerPoint</vt:lpstr>
      <vt:lpstr>ΟΡΑΜΑ ΚΑΙ ΣΤΟΧΟΣ ΤΗΣ ΠΡΑΞΗΣ </vt:lpstr>
      <vt:lpstr>Στόχοι του Έργου </vt:lpstr>
      <vt:lpstr>Σχέδιο Δράσης</vt:lpstr>
      <vt:lpstr>Σχέδιο Δράσης (2)</vt:lpstr>
      <vt:lpstr>Σχέδιο Δράσης (3)</vt:lpstr>
      <vt:lpstr>ΣΥΜΒΟΛΗ ΤΗΣ ΠΡΑΞΗΣ</vt:lpstr>
      <vt:lpstr>ΣΥΜΒΟΛΗ ΤΗΣ ΠΡΑΞΗΣ (2)</vt:lpstr>
      <vt:lpstr>ΑΝΤΙΚΤΥΠΟΣ ΤΗΣ ΠΡΑΞΗΣ</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Robolas</dc:creator>
  <cp:lastModifiedBy>kgiotop</cp:lastModifiedBy>
  <cp:revision>8</cp:revision>
  <dcterms:created xsi:type="dcterms:W3CDTF">2020-10-06T15:02:15Z</dcterms:created>
  <dcterms:modified xsi:type="dcterms:W3CDTF">2020-10-09T09:54:39Z</dcterms:modified>
</cp:coreProperties>
</file>