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9" r:id="rId4"/>
    <p:sldId id="260" r:id="rId5"/>
    <p:sldId id="261" r:id="rId6"/>
    <p:sldId id="262" r:id="rId7"/>
    <p:sldId id="263" r:id="rId8"/>
    <p:sldId id="26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04C91593-259A-478B-A608-CE043C8E2CD4}" type="datetimeFigureOut">
              <a:rPr lang="en-US" smtClean="0"/>
              <a:t>6/12/2021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3178439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4C91593-259A-478B-A608-CE043C8E2CD4}" type="datetimeFigureOut">
              <a:rPr lang="en-US" smtClean="0"/>
              <a:t>6/12/2021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414548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4C91593-259A-478B-A608-CE043C8E2CD4}" type="datetimeFigureOut">
              <a:rPr lang="en-US" smtClean="0"/>
              <a:t>6/12/2021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C51227-598E-4AEF-AD8D-4AA920AED45E}"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793387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04C91593-259A-478B-A608-CE043C8E2CD4}" type="datetimeFigureOut">
              <a:rPr lang="en-US" smtClean="0"/>
              <a:t>6/12/2021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32630476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04C91593-259A-478B-A608-CE043C8E2CD4}" type="datetimeFigureOut">
              <a:rPr lang="en-US" smtClean="0"/>
              <a:t>6/12/2021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C51227-598E-4AEF-AD8D-4AA920AED45E}"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37002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04C91593-259A-478B-A608-CE043C8E2CD4}" type="datetimeFigureOut">
              <a:rPr lang="en-US" smtClean="0"/>
              <a:t>6/12/2021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22613700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4C91593-259A-478B-A608-CE043C8E2CD4}" type="datetimeFigureOut">
              <a:rPr lang="en-US" smtClean="0"/>
              <a:t>6/12/2021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24651801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4C91593-259A-478B-A608-CE043C8E2CD4}" type="datetimeFigureOut">
              <a:rPr lang="en-US" smtClean="0"/>
              <a:t>6/12/2021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2816608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04C91593-259A-478B-A608-CE043C8E2CD4}" type="datetimeFigureOut">
              <a:rPr lang="en-US" smtClean="0"/>
              <a:t>6/12/2021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2109677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04C91593-259A-478B-A608-CE043C8E2CD4}" type="datetimeFigureOut">
              <a:rPr lang="en-US" smtClean="0"/>
              <a:t>6/12/2021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1013259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04C91593-259A-478B-A608-CE043C8E2CD4}" type="datetimeFigureOut">
              <a:rPr lang="en-US" smtClean="0"/>
              <a:t>6/12/2021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2519708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04C91593-259A-478B-A608-CE043C8E2CD4}" type="datetimeFigureOut">
              <a:rPr lang="en-US" smtClean="0"/>
              <a:t>6/12/2021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3121159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04C91593-259A-478B-A608-CE043C8E2CD4}" type="datetimeFigureOut">
              <a:rPr lang="en-US" smtClean="0"/>
              <a:t>6/12/2021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1536441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C91593-259A-478B-A608-CE043C8E2CD4}" type="datetimeFigureOut">
              <a:rPr lang="en-US" smtClean="0"/>
              <a:t>6/12/2021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2886354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4C91593-259A-478B-A608-CE043C8E2CD4}" type="datetimeFigureOut">
              <a:rPr lang="en-US" smtClean="0"/>
              <a:t>6/12/2021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3287970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04C91593-259A-478B-A608-CE043C8E2CD4}" type="datetimeFigureOut">
              <a:rPr lang="en-US" smtClean="0"/>
              <a:t>6/12/2021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24722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4C91593-259A-478B-A608-CE043C8E2CD4}" type="datetimeFigureOut">
              <a:rPr lang="en-US" smtClean="0"/>
              <a:t>6/12/2021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FC51227-598E-4AEF-AD8D-4AA920AED45E}" type="slidenum">
              <a:rPr lang="en-US" smtClean="0"/>
              <a:t>‹#›</a:t>
            </a:fld>
            <a:endParaRPr lang="en-US"/>
          </a:p>
        </p:txBody>
      </p:sp>
    </p:spTree>
    <p:extLst>
      <p:ext uri="{BB962C8B-B14F-4D97-AF65-F5344CB8AC3E}">
        <p14:creationId xmlns:p14="http://schemas.microsoft.com/office/powerpoint/2010/main" val="12995142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5F99F-1659-4732-9F2F-CD8CF319ACDD}"/>
              </a:ext>
            </a:extLst>
          </p:cNvPr>
          <p:cNvSpPr>
            <a:spLocks noGrp="1"/>
          </p:cNvSpPr>
          <p:nvPr>
            <p:ph type="ctrTitle"/>
          </p:nvPr>
        </p:nvSpPr>
        <p:spPr>
          <a:xfrm>
            <a:off x="1490662" y="781050"/>
            <a:ext cx="9210675" cy="659169"/>
          </a:xfrm>
        </p:spPr>
        <p:txBody>
          <a:bodyPr>
            <a:normAutofit fontScale="90000"/>
          </a:bodyPr>
          <a:lstStyle/>
          <a:p>
            <a:pPr algn="ctr"/>
            <a:r>
              <a:rPr lang="el-GR" sz="4000" b="1" dirty="0">
                <a:solidFill>
                  <a:schemeClr val="accent1">
                    <a:lumMod val="50000"/>
                  </a:schemeClr>
                </a:solidFill>
              </a:rPr>
              <a:t>ΟΙΚΟΝΟΜΙΚΟΣ ΑΠΟΛΟΓΙΣΜΟΣ ΤΗΣ ΠΡΑΞΗΣ</a:t>
            </a:r>
            <a:endParaRPr lang="en-US" sz="4000" b="1" dirty="0">
              <a:solidFill>
                <a:schemeClr val="accent1">
                  <a:lumMod val="50000"/>
                </a:schemeClr>
              </a:solidFill>
            </a:endParaRPr>
          </a:p>
        </p:txBody>
      </p:sp>
      <p:sp>
        <p:nvSpPr>
          <p:cNvPr id="3" name="Subtitle 2">
            <a:extLst>
              <a:ext uri="{FF2B5EF4-FFF2-40B4-BE49-F238E27FC236}">
                <a16:creationId xmlns:a16="http://schemas.microsoft.com/office/drawing/2014/main" id="{3B5D2D0E-3C1B-42B0-AD64-98D44268111F}"/>
              </a:ext>
            </a:extLst>
          </p:cNvPr>
          <p:cNvSpPr>
            <a:spLocks noGrp="1"/>
          </p:cNvSpPr>
          <p:nvPr>
            <p:ph type="subTitle" idx="1"/>
          </p:nvPr>
        </p:nvSpPr>
        <p:spPr>
          <a:xfrm>
            <a:off x="1674830" y="1771651"/>
            <a:ext cx="8637072" cy="2285999"/>
          </a:xfrm>
        </p:spPr>
        <p:txBody>
          <a:bodyPr>
            <a:normAutofit fontScale="92500" lnSpcReduction="20000"/>
          </a:bodyPr>
          <a:lstStyle/>
          <a:p>
            <a:pPr algn="ctr"/>
            <a:r>
              <a:rPr lang="el-GR" sz="1800" b="1" dirty="0">
                <a:solidFill>
                  <a:schemeClr val="accent1">
                    <a:lumMod val="50000"/>
                  </a:schemeClr>
                </a:solidFill>
                <a:effectLst/>
                <a:latin typeface="Calibri" panose="020F0502020204030204" pitchFamily="34" charset="0"/>
                <a:ea typeface="Times New Roman" panose="02020603050405020304" pitchFamily="18" charset="0"/>
              </a:rPr>
              <a:t>Κατάρτιση και Πιστοποίηση Εργαζομένων σε Ειδικότητες του Κλάδου Αγροδιατροφή &amp; Βιομηχανία Τροφίμων – Τομέας Θαλασσοκαλλιέργειας</a:t>
            </a:r>
            <a:r>
              <a:rPr lang="el-GR" i="1" dirty="0">
                <a:solidFill>
                  <a:schemeClr val="accent1">
                    <a:lumMod val="50000"/>
                  </a:schemeClr>
                </a:solidFill>
              </a:rPr>
              <a:t>    </a:t>
            </a:r>
          </a:p>
          <a:p>
            <a:endParaRPr lang="el-GR" i="1" dirty="0">
              <a:solidFill>
                <a:schemeClr val="accent1">
                  <a:lumMod val="50000"/>
                </a:schemeClr>
              </a:solidFill>
            </a:endParaRPr>
          </a:p>
          <a:p>
            <a:r>
              <a:rPr lang="el-GR" i="1" dirty="0">
                <a:solidFill>
                  <a:schemeClr val="accent1">
                    <a:lumMod val="50000"/>
                  </a:schemeClr>
                </a:solidFill>
              </a:rPr>
              <a:t>ΚΩΔΙΚΟΣ ΟΠΣ: 5002889  </a:t>
            </a:r>
          </a:p>
          <a:p>
            <a:endParaRPr lang="el-GR" i="1" dirty="0"/>
          </a:p>
          <a:p>
            <a:pPr algn="ctr">
              <a:buNone/>
            </a:pPr>
            <a:r>
              <a:rPr lang="el-GR" b="1" dirty="0"/>
              <a:t>Απολογιστική Ημερίδα</a:t>
            </a:r>
          </a:p>
          <a:p>
            <a:pPr algn="ctr">
              <a:buNone/>
            </a:pPr>
            <a:r>
              <a:rPr lang="el-GR" b="1" dirty="0"/>
              <a:t>11 Ιουνίου 2021</a:t>
            </a:r>
            <a:endParaRPr lang="en-US" b="1" dirty="0"/>
          </a:p>
          <a:p>
            <a:endParaRPr lang="el-GR" i="1" dirty="0"/>
          </a:p>
          <a:p>
            <a:endParaRPr lang="el-GR" i="1" dirty="0"/>
          </a:p>
          <a:p>
            <a:endParaRPr lang="el-GR" i="1" dirty="0"/>
          </a:p>
          <a:p>
            <a:endParaRPr lang="en-US" i="1" dirty="0"/>
          </a:p>
        </p:txBody>
      </p:sp>
      <p:pic>
        <p:nvPicPr>
          <p:cNvPr id="4" name="Picture 2" descr="C:\ΕΠΙΜΕΛΗΤΗΡΙΟ\EPANEK EEDE\ΕΝΑΡΞΗ ΠΡΑΞΗΣ\ΠΑΚΕΤΟ ΕΡΓΑΣΙΑΣ 3\Π.Ε.3 3Ν3ΡΓΕΙΑ 2\BANER\new logo.jpg">
            <a:extLst>
              <a:ext uri="{FF2B5EF4-FFF2-40B4-BE49-F238E27FC236}">
                <a16:creationId xmlns:a16="http://schemas.microsoft.com/office/drawing/2014/main" id="{689E378E-944B-4C4B-9D81-1349405B5AF0}"/>
              </a:ext>
            </a:extLst>
          </p:cNvPr>
          <p:cNvPicPr>
            <a:picLocks noChangeAspect="1" noChangeArrowheads="1"/>
          </p:cNvPicPr>
          <p:nvPr/>
        </p:nvPicPr>
        <p:blipFill>
          <a:blip r:embed="rId2"/>
          <a:srcRect/>
          <a:stretch>
            <a:fillRect/>
          </a:stretch>
        </p:blipFill>
        <p:spPr bwMode="auto">
          <a:xfrm>
            <a:off x="2986094" y="4887502"/>
            <a:ext cx="6014544" cy="1189448"/>
          </a:xfrm>
          <a:prstGeom prst="rect">
            <a:avLst/>
          </a:prstGeom>
          <a:noFill/>
        </p:spPr>
      </p:pic>
    </p:spTree>
    <p:extLst>
      <p:ext uri="{BB962C8B-B14F-4D97-AF65-F5344CB8AC3E}">
        <p14:creationId xmlns:p14="http://schemas.microsoft.com/office/powerpoint/2010/main" val="915167808"/>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80ABDE-0EF7-49B9-9508-4E924C9CD70F}"/>
              </a:ext>
            </a:extLst>
          </p:cNvPr>
          <p:cNvSpPr>
            <a:spLocks noGrp="1"/>
          </p:cNvSpPr>
          <p:nvPr>
            <p:ph idx="1"/>
          </p:nvPr>
        </p:nvSpPr>
        <p:spPr>
          <a:xfrm>
            <a:off x="838200" y="476250"/>
            <a:ext cx="10515600" cy="5700713"/>
          </a:xfrm>
        </p:spPr>
        <p:txBody>
          <a:bodyPr/>
          <a:lstStyle/>
          <a:p>
            <a:r>
              <a:rPr lang="el-GR" sz="2400" b="1" dirty="0">
                <a:solidFill>
                  <a:schemeClr val="accent1">
                    <a:lumMod val="50000"/>
                  </a:schemeClr>
                </a:solidFill>
              </a:rPr>
              <a:t>ΠΡΟΫΠΟΛΟΓΙΣΜΟΣ ΕΡΓΟΥ:	                          1,471,549.46 €</a:t>
            </a:r>
          </a:p>
          <a:p>
            <a:endParaRPr lang="el-GR" sz="2400" b="1" dirty="0">
              <a:solidFill>
                <a:schemeClr val="accent1">
                  <a:lumMod val="50000"/>
                </a:schemeClr>
              </a:solidFill>
            </a:endParaRPr>
          </a:p>
          <a:p>
            <a:r>
              <a:rPr lang="el-GR" sz="2400" b="1" dirty="0">
                <a:solidFill>
                  <a:schemeClr val="accent1">
                    <a:lumMod val="50000"/>
                  </a:schemeClr>
                </a:solidFill>
              </a:rPr>
              <a:t>ΔΙΚΑΙΟΥΧΟΣ ΠΡΑΞΗΣ:	                          ΕΠΙΜΕΛΗΤΗΡΙΟ ΑΙΤΩΛΟΑΚΑΡΝΑΝΙΑΣ</a:t>
            </a:r>
          </a:p>
          <a:p>
            <a:endParaRPr lang="el-GR" sz="2400" b="1" dirty="0">
              <a:solidFill>
                <a:schemeClr val="accent1">
                  <a:lumMod val="50000"/>
                </a:schemeClr>
              </a:solidFill>
            </a:endParaRPr>
          </a:p>
          <a:p>
            <a:r>
              <a:rPr lang="el-GR" sz="2400" b="1" dirty="0">
                <a:solidFill>
                  <a:schemeClr val="accent1">
                    <a:lumMod val="50000"/>
                  </a:schemeClr>
                </a:solidFill>
              </a:rPr>
              <a:t>ΕΝΑΡΞΗ ΠΡΑΞΗΣ:                                             01-05-2018</a:t>
            </a:r>
          </a:p>
          <a:p>
            <a:endParaRPr lang="el-GR" sz="2400" b="1" dirty="0">
              <a:solidFill>
                <a:schemeClr val="accent1">
                  <a:lumMod val="50000"/>
                </a:schemeClr>
              </a:solidFill>
            </a:endParaRPr>
          </a:p>
          <a:p>
            <a:r>
              <a:rPr lang="el-GR" sz="2400" b="1" dirty="0">
                <a:solidFill>
                  <a:schemeClr val="accent1">
                    <a:lumMod val="50000"/>
                  </a:schemeClr>
                </a:solidFill>
              </a:rPr>
              <a:t>ΛΗΞΗ ΠΡΑΞΗΣ:                                                  30-10-2021</a:t>
            </a:r>
          </a:p>
          <a:p>
            <a:r>
              <a:rPr lang="el-GR" sz="2400" b="1" dirty="0">
                <a:solidFill>
                  <a:schemeClr val="accent1">
                    <a:lumMod val="50000"/>
                  </a:schemeClr>
                </a:solidFill>
              </a:rPr>
              <a:t>ΣΥΝΟΛΙΚΗ ΔΙΑΡΚΕΙΑ ΕΡΓΟΥ (ΣΕ ΜΗΝΕΣ):	42</a:t>
            </a:r>
          </a:p>
          <a:p>
            <a:endParaRPr lang="el-GR" sz="2400" b="1" dirty="0">
              <a:solidFill>
                <a:schemeClr val="accent1">
                  <a:lumMod val="50000"/>
                </a:schemeClr>
              </a:solidFill>
            </a:endParaRPr>
          </a:p>
          <a:p>
            <a:r>
              <a:rPr lang="el-GR" sz="2400" b="1" dirty="0">
                <a:solidFill>
                  <a:schemeClr val="accent1">
                    <a:lumMod val="50000"/>
                  </a:schemeClr>
                </a:solidFill>
              </a:rPr>
              <a:t>ΥΛΟΠΟΙΗΘΕΝΤΕΣ ΜΗΝΕΣ:	                           38</a:t>
            </a:r>
          </a:p>
          <a:p>
            <a:endParaRPr lang="en-US" dirty="0">
              <a:solidFill>
                <a:schemeClr val="accent5">
                  <a:lumMod val="50000"/>
                </a:schemeClr>
              </a:solidFill>
            </a:endParaRPr>
          </a:p>
        </p:txBody>
      </p:sp>
    </p:spTree>
    <p:extLst>
      <p:ext uri="{BB962C8B-B14F-4D97-AF65-F5344CB8AC3E}">
        <p14:creationId xmlns:p14="http://schemas.microsoft.com/office/powerpoint/2010/main" val="860937505"/>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1C7F41C-1665-415B-9E36-CB40453F3E9E}"/>
              </a:ext>
            </a:extLst>
          </p:cNvPr>
          <p:cNvGraphicFramePr>
            <a:graphicFrameLocks noGrp="1"/>
          </p:cNvGraphicFramePr>
          <p:nvPr>
            <p:extLst>
              <p:ext uri="{D42A27DB-BD31-4B8C-83A1-F6EECF244321}">
                <p14:modId xmlns:p14="http://schemas.microsoft.com/office/powerpoint/2010/main" val="327063091"/>
              </p:ext>
            </p:extLst>
          </p:nvPr>
        </p:nvGraphicFramePr>
        <p:xfrm>
          <a:off x="1543050" y="762000"/>
          <a:ext cx="8677275" cy="4581523"/>
        </p:xfrm>
        <a:graphic>
          <a:graphicData uri="http://schemas.openxmlformats.org/drawingml/2006/table">
            <a:tbl>
              <a:tblPr firstRow="1" firstCol="1" lastRow="1" lastCol="1" bandRow="1" bandCol="1"/>
              <a:tblGrid>
                <a:gridCol w="567083">
                  <a:extLst>
                    <a:ext uri="{9D8B030D-6E8A-4147-A177-3AD203B41FA5}">
                      <a16:colId xmlns:a16="http://schemas.microsoft.com/office/drawing/2014/main" val="2796090209"/>
                    </a:ext>
                  </a:extLst>
                </a:gridCol>
                <a:gridCol w="6612281">
                  <a:extLst>
                    <a:ext uri="{9D8B030D-6E8A-4147-A177-3AD203B41FA5}">
                      <a16:colId xmlns:a16="http://schemas.microsoft.com/office/drawing/2014/main" val="3857536461"/>
                    </a:ext>
                  </a:extLst>
                </a:gridCol>
                <a:gridCol w="1497911">
                  <a:extLst>
                    <a:ext uri="{9D8B030D-6E8A-4147-A177-3AD203B41FA5}">
                      <a16:colId xmlns:a16="http://schemas.microsoft.com/office/drawing/2014/main" val="288518685"/>
                    </a:ext>
                  </a:extLst>
                </a:gridCol>
              </a:tblGrid>
              <a:tr h="647957">
                <a:tc>
                  <a:txBody>
                    <a:bodyPr/>
                    <a:lstStyle/>
                    <a:p>
                      <a:pPr marL="0" marR="0" algn="ctr">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Α/Α</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Τίτλος Υποέργου</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l-GR" sz="1050" b="1">
                          <a:solidFill>
                            <a:schemeClr val="accent1">
                              <a:lumMod val="50000"/>
                            </a:schemeClr>
                          </a:solidFill>
                          <a:effectLst/>
                          <a:latin typeface="Calibri" panose="020F0502020204030204" pitchFamily="34" charset="0"/>
                          <a:ea typeface="Times New Roman" panose="02020603050405020304" pitchFamily="18" charset="0"/>
                        </a:rPr>
                        <a:t>Προϋπολογισμός</a:t>
                      </a:r>
                      <a:endParaRPr lang="en-US" sz="1050" b="1">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9515298"/>
                  </a:ext>
                </a:extLst>
              </a:tr>
              <a:tr h="509199">
                <a:tc>
                  <a:txBody>
                    <a:bodyPr/>
                    <a:lstStyle/>
                    <a:p>
                      <a:pPr marL="0" marR="0" algn="ctr">
                        <a:spcBef>
                          <a:spcPts val="0"/>
                        </a:spcBef>
                        <a:spcAft>
                          <a:spcPts val="600"/>
                        </a:spcAft>
                      </a:pPr>
                      <a:r>
                        <a:rPr lang="en-US" sz="1050" b="1">
                          <a:solidFill>
                            <a:schemeClr val="accent1">
                              <a:lumMod val="50000"/>
                            </a:schemeClr>
                          </a:solidFill>
                          <a:effectLst/>
                          <a:latin typeface="Calibri" panose="020F0502020204030204" pitchFamily="34" charset="0"/>
                          <a:ea typeface="Times New Roman" panose="02020603050405020304" pitchFamily="18" charset="0"/>
                        </a:rPr>
                        <a:t>1.</a:t>
                      </a:r>
                      <a:endParaRPr lang="en-US" sz="1050" b="1">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Συντονισμός, διαχείριση και παρακολούθησης της Πράξης</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n-US" sz="1050" b="1" dirty="0">
                          <a:solidFill>
                            <a:schemeClr val="accent1">
                              <a:lumMod val="50000"/>
                            </a:schemeClr>
                          </a:solidFill>
                          <a:effectLst/>
                          <a:latin typeface="Calibri" panose="020F0502020204030204" pitchFamily="34" charset="0"/>
                          <a:ea typeface="Times New Roman" panose="02020603050405020304" pitchFamily="18" charset="0"/>
                        </a:rPr>
                        <a:t>638.549,46</a:t>
                      </a:r>
                      <a:r>
                        <a:rPr lang="el-GR" sz="1050" b="1" dirty="0">
                          <a:solidFill>
                            <a:schemeClr val="accent1">
                              <a:lumMod val="50000"/>
                            </a:schemeClr>
                          </a:solidFill>
                        </a:rPr>
                        <a:t>€</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6654812"/>
                  </a:ext>
                </a:extLst>
              </a:tr>
              <a:tr h="611040">
                <a:tc>
                  <a:txBody>
                    <a:bodyPr/>
                    <a:lstStyle/>
                    <a:p>
                      <a:pPr marL="0" marR="0" algn="ctr">
                        <a:spcBef>
                          <a:spcPts val="0"/>
                        </a:spcBef>
                        <a:spcAft>
                          <a:spcPts val="600"/>
                        </a:spcAft>
                      </a:pPr>
                      <a:r>
                        <a:rPr lang="en-US" sz="1050" b="1">
                          <a:solidFill>
                            <a:schemeClr val="accent1">
                              <a:lumMod val="50000"/>
                            </a:schemeClr>
                          </a:solidFill>
                          <a:effectLst/>
                          <a:latin typeface="Calibri" panose="020F0502020204030204" pitchFamily="34" charset="0"/>
                          <a:ea typeface="Times New Roman" panose="02020603050405020304" pitchFamily="18" charset="0"/>
                        </a:rPr>
                        <a:t>2</a:t>
                      </a:r>
                      <a:endParaRPr lang="en-US" sz="1050" b="1">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Ενέργειες κατάρτισης και πιστοποίησης δεξιοτήτων (Ανατολική Μακεδονία &amp; Θράκη, Κεντρική Μακεδονία, Ήπειρος, Θεσσαλία, Δυτική Ελλάδα)</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502.299,00</a:t>
                      </a:r>
                      <a:r>
                        <a:rPr lang="el-GR" sz="1050" b="1" dirty="0">
                          <a:solidFill>
                            <a:schemeClr val="accent1">
                              <a:lumMod val="50000"/>
                            </a:schemeClr>
                          </a:solidFill>
                        </a:rPr>
                        <a:t>€</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665251"/>
                  </a:ext>
                </a:extLst>
              </a:tr>
              <a:tr h="611040">
                <a:tc>
                  <a:txBody>
                    <a:bodyPr/>
                    <a:lstStyle/>
                    <a:p>
                      <a:pPr marL="0" marR="0" algn="ctr">
                        <a:spcBef>
                          <a:spcPts val="0"/>
                        </a:spcBef>
                        <a:spcAft>
                          <a:spcPts val="600"/>
                        </a:spcAft>
                      </a:pPr>
                      <a:r>
                        <a:rPr lang="en-US" sz="1050" b="1">
                          <a:solidFill>
                            <a:schemeClr val="accent1">
                              <a:lumMod val="50000"/>
                            </a:schemeClr>
                          </a:solidFill>
                          <a:effectLst/>
                          <a:latin typeface="Calibri" panose="020F0502020204030204" pitchFamily="34" charset="0"/>
                          <a:ea typeface="Times New Roman" panose="02020603050405020304" pitchFamily="18" charset="0"/>
                        </a:rPr>
                        <a:t>3</a:t>
                      </a:r>
                      <a:endParaRPr lang="en-US" sz="1050" b="1">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Ενέργειες κατάρτισης και πιστοποίησης δεξιοτήτων (Δυτική Μακεδονία, Ιόνια Νησιά, Πελοπόννησος, Βόρειο Αιγαίο, Κρήτη)</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148.274,00</a:t>
                      </a:r>
                      <a:r>
                        <a:rPr lang="el-GR" sz="1050" b="1" dirty="0">
                          <a:solidFill>
                            <a:schemeClr val="accent1">
                              <a:lumMod val="50000"/>
                            </a:schemeClr>
                          </a:solidFill>
                        </a:rPr>
                        <a:t>€</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8909542"/>
                  </a:ext>
                </a:extLst>
              </a:tr>
              <a:tr h="509199">
                <a:tc>
                  <a:txBody>
                    <a:bodyPr/>
                    <a:lstStyle/>
                    <a:p>
                      <a:pPr marL="0" marR="0" algn="ctr">
                        <a:spcBef>
                          <a:spcPts val="0"/>
                        </a:spcBef>
                        <a:spcAft>
                          <a:spcPts val="600"/>
                        </a:spcAft>
                      </a:pPr>
                      <a:r>
                        <a:rPr lang="en-US" sz="1050" b="1">
                          <a:solidFill>
                            <a:schemeClr val="accent1">
                              <a:lumMod val="50000"/>
                            </a:schemeClr>
                          </a:solidFill>
                          <a:effectLst/>
                          <a:latin typeface="Calibri" panose="020F0502020204030204" pitchFamily="34" charset="0"/>
                          <a:ea typeface="Times New Roman" panose="02020603050405020304" pitchFamily="18" charset="0"/>
                        </a:rPr>
                        <a:t>4</a:t>
                      </a:r>
                      <a:endParaRPr lang="en-US" sz="1050" b="1">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Ενέργειες Κατάρτισης και Πιστοποίησης Δεξιοτήτων (Αττική)</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133.280,00</a:t>
                      </a:r>
                      <a:r>
                        <a:rPr lang="el-GR" sz="1050" b="1" dirty="0">
                          <a:solidFill>
                            <a:schemeClr val="accent1">
                              <a:lumMod val="50000"/>
                            </a:schemeClr>
                          </a:solidFill>
                        </a:rPr>
                        <a:t>€</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9795144"/>
                  </a:ext>
                </a:extLst>
              </a:tr>
              <a:tr h="509199">
                <a:tc>
                  <a:txBody>
                    <a:bodyPr/>
                    <a:lstStyle/>
                    <a:p>
                      <a:pPr marL="0" marR="0" algn="ctr">
                        <a:spcBef>
                          <a:spcPts val="0"/>
                        </a:spcBef>
                        <a:spcAft>
                          <a:spcPts val="600"/>
                        </a:spcAft>
                      </a:pPr>
                      <a:r>
                        <a:rPr lang="en-US" sz="1050" b="1">
                          <a:solidFill>
                            <a:schemeClr val="accent1">
                              <a:lumMod val="50000"/>
                            </a:schemeClr>
                          </a:solidFill>
                          <a:effectLst/>
                          <a:latin typeface="Calibri" panose="020F0502020204030204" pitchFamily="34" charset="0"/>
                          <a:ea typeface="Times New Roman" panose="02020603050405020304" pitchFamily="18" charset="0"/>
                        </a:rPr>
                        <a:t>5</a:t>
                      </a:r>
                      <a:endParaRPr lang="en-US" sz="1050" b="1">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Ενέργειες Κατάρτισης και Πιστοποίησης Δεξιοτήτων (Στερεά Ελλάδα)</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32.487,00</a:t>
                      </a:r>
                      <a:r>
                        <a:rPr lang="el-GR" sz="1050" b="1" dirty="0">
                          <a:solidFill>
                            <a:schemeClr val="accent1">
                              <a:lumMod val="50000"/>
                            </a:schemeClr>
                          </a:solidFill>
                        </a:rPr>
                        <a:t>€</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776425"/>
                  </a:ext>
                </a:extLst>
              </a:tr>
              <a:tr h="509199">
                <a:tc>
                  <a:txBody>
                    <a:bodyPr/>
                    <a:lstStyle/>
                    <a:p>
                      <a:pPr marL="0" marR="0" algn="ctr">
                        <a:spcBef>
                          <a:spcPts val="0"/>
                        </a:spcBef>
                        <a:spcAft>
                          <a:spcPts val="600"/>
                        </a:spcAft>
                      </a:pPr>
                      <a:r>
                        <a:rPr lang="en-US" sz="1050" b="1">
                          <a:solidFill>
                            <a:schemeClr val="accent1">
                              <a:lumMod val="50000"/>
                            </a:schemeClr>
                          </a:solidFill>
                          <a:effectLst/>
                          <a:latin typeface="Calibri" panose="020F0502020204030204" pitchFamily="34" charset="0"/>
                          <a:ea typeface="Times New Roman" panose="02020603050405020304" pitchFamily="18" charset="0"/>
                        </a:rPr>
                        <a:t>6</a:t>
                      </a:r>
                      <a:endParaRPr lang="en-US" sz="1050" b="1">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Ενέργειες κατάρτισης και πιστοποίησης δεξιοτήτων  (Νότιο Αιγαίο)</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16.660,00</a:t>
                      </a:r>
                      <a:r>
                        <a:rPr lang="el-GR" sz="1050" b="1" dirty="0">
                          <a:solidFill>
                            <a:schemeClr val="accent1">
                              <a:lumMod val="50000"/>
                            </a:schemeClr>
                          </a:solidFill>
                        </a:rPr>
                        <a:t>€</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4764838"/>
                  </a:ext>
                </a:extLst>
              </a:tr>
              <a:tr h="674690">
                <a:tc gridSpan="2">
                  <a:txBody>
                    <a:bodyPr/>
                    <a:lstStyle/>
                    <a:p>
                      <a:pPr marL="0" marR="0" algn="r">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Σύνολο </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1.471.549,46</a:t>
                      </a:r>
                      <a:r>
                        <a:rPr lang="el-GR" sz="1050" b="1" dirty="0">
                          <a:solidFill>
                            <a:schemeClr val="accent1">
                              <a:lumMod val="50000"/>
                            </a:schemeClr>
                          </a:solidFill>
                        </a:rPr>
                        <a:t>€</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2806501"/>
                  </a:ext>
                </a:extLst>
              </a:tr>
            </a:tbl>
          </a:graphicData>
        </a:graphic>
      </p:graphicFrame>
    </p:spTree>
    <p:extLst>
      <p:ext uri="{BB962C8B-B14F-4D97-AF65-F5344CB8AC3E}">
        <p14:creationId xmlns:p14="http://schemas.microsoft.com/office/powerpoint/2010/main" val="2478258219"/>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3BB44FE-4312-4F27-8695-B3AB0C308112}"/>
              </a:ext>
            </a:extLst>
          </p:cNvPr>
          <p:cNvSpPr>
            <a:spLocks noGrp="1"/>
          </p:cNvSpPr>
          <p:nvPr>
            <p:ph type="body" idx="1"/>
          </p:nvPr>
        </p:nvSpPr>
        <p:spPr>
          <a:xfrm>
            <a:off x="831850" y="400051"/>
            <a:ext cx="10515600" cy="5689600"/>
          </a:xfrm>
        </p:spPr>
        <p:txBody>
          <a:bodyPr/>
          <a:lstStyle/>
          <a:p>
            <a:pPr algn="ctr"/>
            <a:r>
              <a:rPr lang="el-GR" u="sng" dirty="0">
                <a:solidFill>
                  <a:schemeClr val="accent1">
                    <a:lumMod val="50000"/>
                  </a:schemeClr>
                </a:solidFill>
              </a:rPr>
              <a:t>ΥΠΟΕΡΓΟ ΑΥΤΕΠΙΣΤΑΣΙΑΣ</a:t>
            </a:r>
          </a:p>
          <a:p>
            <a:r>
              <a:rPr lang="el-GR" dirty="0">
                <a:solidFill>
                  <a:schemeClr val="accent1">
                    <a:lumMod val="50000"/>
                  </a:schemeClr>
                </a:solidFill>
              </a:rPr>
              <a:t>                                                                </a:t>
            </a:r>
            <a:r>
              <a:rPr lang="el-GR" sz="2000" dirty="0">
                <a:solidFill>
                  <a:schemeClr val="accent1">
                    <a:lumMod val="50000"/>
                  </a:schemeClr>
                </a:solidFill>
              </a:rPr>
              <a:t>ΥΠΟΕΡΓΟ 1</a:t>
            </a:r>
            <a:endParaRPr lang="el-GR" dirty="0">
              <a:solidFill>
                <a:schemeClr val="accent1">
                  <a:lumMod val="50000"/>
                </a:schemeClr>
              </a:solidFill>
            </a:endParaRPr>
          </a:p>
          <a:p>
            <a:pPr algn="ctr"/>
            <a:r>
              <a:rPr lang="el-GR" sz="2000" dirty="0">
                <a:solidFill>
                  <a:schemeClr val="accent1">
                    <a:lumMod val="50000"/>
                  </a:schemeClr>
                </a:solidFill>
                <a:effectLst/>
                <a:latin typeface="Calibri" panose="020F0502020204030204" pitchFamily="34" charset="0"/>
                <a:ea typeface="Times New Roman" panose="02020603050405020304" pitchFamily="18" charset="0"/>
              </a:rPr>
              <a:t>Συντονισμός, διαχείριση και παρακολούθησης της Πράξης</a:t>
            </a:r>
            <a:endParaRPr lang="en-US" sz="2000" dirty="0">
              <a:solidFill>
                <a:schemeClr val="accent1">
                  <a:lumMod val="50000"/>
                </a:schemeClr>
              </a:solidFill>
              <a:effectLst/>
              <a:latin typeface="Times New Roman" panose="02020603050405020304" pitchFamily="18" charset="0"/>
              <a:ea typeface="Times New Roman" panose="02020603050405020304" pitchFamily="18" charset="0"/>
            </a:endParaRPr>
          </a:p>
          <a:p>
            <a:endParaRPr lang="el-GR" dirty="0">
              <a:solidFill>
                <a:schemeClr val="accent1">
                  <a:lumMod val="50000"/>
                </a:schemeClr>
              </a:solidFill>
            </a:endParaRPr>
          </a:p>
          <a:p>
            <a:r>
              <a:rPr lang="el-GR" u="sng" dirty="0">
                <a:solidFill>
                  <a:schemeClr val="accent1">
                    <a:lumMod val="50000"/>
                  </a:schemeClr>
                </a:solidFill>
              </a:rPr>
              <a:t>Π/Υ ΥΠΟΕΡΓΟΥ :                                  </a:t>
            </a:r>
            <a:r>
              <a:rPr lang="en-US" u="sng" dirty="0">
                <a:solidFill>
                  <a:schemeClr val="accent1">
                    <a:lumMod val="50000"/>
                  </a:schemeClr>
                </a:solidFill>
                <a:effectLst/>
                <a:latin typeface="Calibri" panose="020F0502020204030204" pitchFamily="34" charset="0"/>
                <a:ea typeface="Times New Roman" panose="02020603050405020304" pitchFamily="18" charset="0"/>
              </a:rPr>
              <a:t>638.549,46</a:t>
            </a:r>
            <a:r>
              <a:rPr lang="el-GR" b="1" u="sng" dirty="0">
                <a:solidFill>
                  <a:schemeClr val="accent1">
                    <a:lumMod val="50000"/>
                  </a:schemeClr>
                </a:solidFill>
              </a:rPr>
              <a:t> </a:t>
            </a:r>
            <a:r>
              <a:rPr lang="el-GR" u="sng" dirty="0">
                <a:solidFill>
                  <a:schemeClr val="accent1">
                    <a:lumMod val="50000"/>
                  </a:schemeClr>
                </a:solidFill>
              </a:rPr>
              <a:t>€</a:t>
            </a:r>
            <a:endParaRPr lang="en-US" u="sng" dirty="0">
              <a:solidFill>
                <a:schemeClr val="accent1">
                  <a:lumMod val="50000"/>
                </a:schemeClr>
              </a:solidFill>
              <a:effectLst/>
              <a:latin typeface="Times New Roman" panose="02020603050405020304" pitchFamily="18" charset="0"/>
              <a:ea typeface="Times New Roman" panose="02020603050405020304" pitchFamily="18" charset="0"/>
            </a:endParaRPr>
          </a:p>
          <a:p>
            <a:r>
              <a:rPr lang="el-GR" dirty="0">
                <a:solidFill>
                  <a:schemeClr val="accent1">
                    <a:lumMod val="50000"/>
                  </a:schemeClr>
                </a:solidFill>
              </a:rPr>
              <a:t>ΕΚΠΑΙΔΕΥΤΙΚΑ ΕΠΙΔΟΜΑΤΑ:             500.000,00 </a:t>
            </a:r>
            <a:r>
              <a:rPr lang="el-GR" sz="2400" dirty="0">
                <a:solidFill>
                  <a:schemeClr val="accent1">
                    <a:lumMod val="50000"/>
                  </a:schemeClr>
                </a:solidFill>
              </a:rPr>
              <a:t>€</a:t>
            </a:r>
          </a:p>
          <a:p>
            <a:r>
              <a:rPr lang="el-GR" dirty="0">
                <a:solidFill>
                  <a:schemeClr val="accent1">
                    <a:lumMod val="50000"/>
                  </a:schemeClr>
                </a:solidFill>
              </a:rPr>
              <a:t>ΔΑΠΑΝΕΣ ΜΙΣΘΟΔΟΣΙΑΣ:                 102.139,66 </a:t>
            </a:r>
            <a:r>
              <a:rPr lang="el-GR" sz="2400" dirty="0">
                <a:solidFill>
                  <a:schemeClr val="accent1">
                    <a:lumMod val="50000"/>
                  </a:schemeClr>
                </a:solidFill>
              </a:rPr>
              <a:t>€</a:t>
            </a:r>
          </a:p>
          <a:p>
            <a:r>
              <a:rPr lang="el-GR" dirty="0">
                <a:solidFill>
                  <a:schemeClr val="accent1">
                    <a:lumMod val="50000"/>
                  </a:schemeClr>
                </a:solidFill>
              </a:rPr>
              <a:t>ΚΟΣΤΟΣ ΕΞΩΤΕΡΙΚΩΝ ΥΠΗΡΕΣΙΩΝ:   22.447,56 </a:t>
            </a:r>
            <a:r>
              <a:rPr lang="el-GR" sz="2400" dirty="0">
                <a:solidFill>
                  <a:schemeClr val="accent1">
                    <a:lumMod val="50000"/>
                  </a:schemeClr>
                </a:solidFill>
              </a:rPr>
              <a:t>€</a:t>
            </a:r>
          </a:p>
          <a:p>
            <a:r>
              <a:rPr lang="el-GR" dirty="0">
                <a:solidFill>
                  <a:schemeClr val="accent1">
                    <a:lumMod val="50000"/>
                  </a:schemeClr>
                </a:solidFill>
              </a:rPr>
              <a:t>ΑΠΛΟΠΟΙΗΜΕΝΟ ΚΟΣΤΟΣ:                13.962,24 </a:t>
            </a:r>
            <a:r>
              <a:rPr lang="el-GR" sz="2400" dirty="0">
                <a:solidFill>
                  <a:schemeClr val="accent1">
                    <a:lumMod val="50000"/>
                  </a:schemeClr>
                </a:solidFill>
              </a:rPr>
              <a:t>€</a:t>
            </a:r>
            <a:endParaRPr lang="en-US" dirty="0">
              <a:solidFill>
                <a:schemeClr val="accent1">
                  <a:lumMod val="50000"/>
                </a:schemeClr>
              </a:solidFill>
            </a:endParaRPr>
          </a:p>
        </p:txBody>
      </p:sp>
    </p:spTree>
    <p:extLst>
      <p:ext uri="{BB962C8B-B14F-4D97-AF65-F5344CB8AC3E}">
        <p14:creationId xmlns:p14="http://schemas.microsoft.com/office/powerpoint/2010/main" val="3441707356"/>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E7BC81A-93B4-4200-8D24-4D8FEBA0D24C}"/>
              </a:ext>
            </a:extLst>
          </p:cNvPr>
          <p:cNvSpPr>
            <a:spLocks noGrp="1"/>
          </p:cNvSpPr>
          <p:nvPr>
            <p:ph type="subTitle" idx="1"/>
          </p:nvPr>
        </p:nvSpPr>
        <p:spPr>
          <a:xfrm>
            <a:off x="1685925" y="1114426"/>
            <a:ext cx="9144000" cy="4514850"/>
          </a:xfrm>
        </p:spPr>
        <p:txBody>
          <a:bodyPr>
            <a:normAutofit/>
          </a:bodyPr>
          <a:lstStyle/>
          <a:p>
            <a:pPr marL="0" marR="0" algn="just">
              <a:lnSpc>
                <a:spcPct val="107000"/>
              </a:lnSpc>
              <a:spcBef>
                <a:spcPts val="0"/>
              </a:spcBef>
              <a:spcAft>
                <a:spcPts val="600"/>
              </a:spcAft>
            </a:pPr>
            <a:endParaRPr lang="el-GR" sz="2000" dirty="0">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endParaRPr>
          </a:p>
          <a:p>
            <a:pPr marL="0" marR="0" algn="just">
              <a:lnSpc>
                <a:spcPct val="107000"/>
              </a:lnSpc>
              <a:spcBef>
                <a:spcPts val="0"/>
              </a:spcBef>
              <a:spcAft>
                <a:spcPts val="600"/>
              </a:spcAft>
            </a:pPr>
            <a:r>
              <a:rPr lang="el-GR"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t>
            </a:r>
            <a:r>
              <a:rPr lang="el-GR" sz="28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ΕΚΠΑΙΔΕΥΤΙΚΑ ΕΠΙΔΟΜΑΤΑ</a:t>
            </a:r>
          </a:p>
          <a:p>
            <a:pPr marL="0" marR="0" algn="just">
              <a:lnSpc>
                <a:spcPct val="107000"/>
              </a:lnSpc>
              <a:spcBef>
                <a:spcPts val="0"/>
              </a:spcBef>
              <a:spcAft>
                <a:spcPts val="600"/>
              </a:spcAft>
            </a:pPr>
            <a:r>
              <a:rPr lang="el-GR" sz="2000" dirty="0">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rPr>
              <a:t>                                                                       </a:t>
            </a:r>
          </a:p>
          <a:p>
            <a:pPr marL="0" marR="0" algn="just">
              <a:lnSpc>
                <a:spcPct val="107000"/>
              </a:lnSpc>
              <a:spcBef>
                <a:spcPts val="0"/>
              </a:spcBef>
              <a:spcAft>
                <a:spcPts val="600"/>
              </a:spcAft>
            </a:pPr>
            <a:endParaRPr lang="el-GR"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0" marR="0" algn="just">
              <a:lnSpc>
                <a:spcPct val="107000"/>
              </a:lnSpc>
              <a:spcBef>
                <a:spcPts val="0"/>
              </a:spcBef>
              <a:spcAft>
                <a:spcPts val="600"/>
              </a:spcAft>
            </a:pPr>
            <a:r>
              <a:rPr lang="el-GR" sz="2000" dirty="0">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rPr>
              <a:t>Η Καταβολή των Εκπαιδευτικών Επιδομάτων, περιλαμβάνει τη διαδικασία σύνταξης του Καταλόγου των ωφελουμένων, δικαιούχων Εκπαιδευτικού Επιδόματος, την Καταβολή των Εκπαιδευτικών Επιδομάτων στους δικαιούχους, με πίστωση των προσωπικών τραπεζικών λογαριασμών τους από τον Λογαριασμό Πράξης στη συνεργαζόμενη τράπεζα. Καταβάλλεται σε κάθε έναν δικαιούχο ωφελούμενο, Εκπαιδευτικό Επίδομα 5€ μικτά ανά ώρα κατάρτισης. </a:t>
            </a:r>
            <a:r>
              <a:rPr lang="en-US" sz="2000" dirty="0" err="1">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rPr>
              <a:t>Προϋ</a:t>
            </a:r>
            <a:r>
              <a:rPr lang="en-US" sz="2000" dirty="0">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rPr>
              <a:t>πολογίζονται συνολικά 500.000,00 € (1.250 ωφελούμενοι x 5€ x 80 ώρες).</a:t>
            </a:r>
            <a:endParaRPr lang="en-US" sz="20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60684120"/>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DDAC27-9075-430C-BDFA-967DA1A9B41A}"/>
              </a:ext>
            </a:extLst>
          </p:cNvPr>
          <p:cNvSpPr>
            <a:spLocks noGrp="1"/>
          </p:cNvSpPr>
          <p:nvPr>
            <p:ph idx="1"/>
          </p:nvPr>
        </p:nvSpPr>
        <p:spPr>
          <a:xfrm>
            <a:off x="838200" y="352425"/>
            <a:ext cx="10515600" cy="5824538"/>
          </a:xfrm>
        </p:spPr>
        <p:txBody>
          <a:bodyPr/>
          <a:lstStyle/>
          <a:p>
            <a:pPr marL="0" indent="0">
              <a:buNone/>
            </a:pPr>
            <a:r>
              <a:rPr lang="el-GR" dirty="0">
                <a:solidFill>
                  <a:schemeClr val="accent1">
                    <a:lumMod val="50000"/>
                  </a:schemeClr>
                </a:solidFill>
              </a:rPr>
              <a:t>                                          ΥΠΟΕΡΓΟ ΑΝΑΔΟΧΟΥ</a:t>
            </a:r>
          </a:p>
          <a:p>
            <a:pPr marL="0" indent="0">
              <a:buNone/>
            </a:pPr>
            <a:r>
              <a:rPr lang="el-GR" dirty="0"/>
              <a:t>                                                   </a:t>
            </a:r>
            <a:r>
              <a:rPr lang="el-GR" sz="2000" dirty="0">
                <a:solidFill>
                  <a:schemeClr val="accent1">
                    <a:lumMod val="50000"/>
                  </a:schemeClr>
                </a:solidFill>
              </a:rPr>
              <a:t>ΥΠΟΕΡΓΑ 2-6</a:t>
            </a:r>
          </a:p>
          <a:p>
            <a:pPr marL="0" indent="0">
              <a:buNone/>
            </a:pPr>
            <a:endParaRPr lang="el-GR" sz="2000" dirty="0">
              <a:solidFill>
                <a:schemeClr val="accent1">
                  <a:lumMod val="50000"/>
                </a:schemeClr>
              </a:solidFill>
            </a:endParaRPr>
          </a:p>
          <a:p>
            <a:pPr marL="0" indent="0">
              <a:buNone/>
            </a:pPr>
            <a:endParaRPr lang="el-GR" sz="2000" dirty="0">
              <a:solidFill>
                <a:schemeClr val="accent1">
                  <a:lumMod val="50000"/>
                </a:schemeClr>
              </a:solidFill>
            </a:endParaRPr>
          </a:p>
          <a:p>
            <a:pPr marL="0" indent="0">
              <a:buNone/>
            </a:pPr>
            <a:endParaRPr lang="el-GR" sz="2000" dirty="0">
              <a:solidFill>
                <a:schemeClr val="accent1">
                  <a:lumMod val="50000"/>
                </a:schemeClr>
              </a:solidFill>
            </a:endParaRPr>
          </a:p>
          <a:p>
            <a:pPr marL="0" indent="0">
              <a:buNone/>
            </a:pPr>
            <a:r>
              <a:rPr lang="el-GR" sz="2000" dirty="0">
                <a:solidFill>
                  <a:schemeClr val="accent1">
                    <a:lumMod val="50000"/>
                  </a:schemeClr>
                </a:solidFill>
              </a:rPr>
              <a:t>Π/Υ ΥΠΟΕΡΓΩΝ :        833.000,00€   </a:t>
            </a:r>
          </a:p>
          <a:p>
            <a:pPr marL="0" indent="0">
              <a:buNone/>
            </a:pPr>
            <a:r>
              <a:rPr lang="el-GR" sz="2000" dirty="0">
                <a:solidFill>
                  <a:schemeClr val="accent1">
                    <a:lumMod val="50000"/>
                  </a:schemeClr>
                </a:solidFill>
              </a:rPr>
              <a:t>ΑΝΑΔΟΧΟΣ 1:             ΑΠΟΨΗ Α.Ε. </a:t>
            </a:r>
          </a:p>
          <a:p>
            <a:pPr marL="0" indent="0">
              <a:buNone/>
            </a:pPr>
            <a:r>
              <a:rPr lang="el-GR" sz="2000" dirty="0">
                <a:solidFill>
                  <a:schemeClr val="accent1">
                    <a:lumMod val="50000"/>
                  </a:schemeClr>
                </a:solidFill>
              </a:rPr>
              <a:t>ΑΝΑΔΟΧΟΣ 2:             ΑΚΜΗ </a:t>
            </a:r>
            <a:r>
              <a:rPr lang="en-US" sz="2000" dirty="0">
                <a:solidFill>
                  <a:schemeClr val="accent1">
                    <a:lumMod val="50000"/>
                  </a:schemeClr>
                </a:solidFill>
              </a:rPr>
              <a:t>UNIVERSAL TRAINING </a:t>
            </a:r>
            <a:r>
              <a:rPr lang="el-GR" sz="2000" dirty="0">
                <a:solidFill>
                  <a:schemeClr val="accent1">
                    <a:lumMod val="50000"/>
                  </a:schemeClr>
                </a:solidFill>
              </a:rPr>
              <a:t>ΚΔΒΜ</a:t>
            </a:r>
          </a:p>
          <a:p>
            <a:pPr marL="0" indent="0">
              <a:buNone/>
            </a:pPr>
            <a:r>
              <a:rPr lang="el-GR" sz="2000" dirty="0">
                <a:solidFill>
                  <a:schemeClr val="accent1">
                    <a:lumMod val="50000"/>
                  </a:schemeClr>
                </a:solidFill>
              </a:rPr>
              <a:t>  </a:t>
            </a:r>
            <a:endParaRPr lang="en-US" dirty="0">
              <a:solidFill>
                <a:schemeClr val="accent1">
                  <a:lumMod val="50000"/>
                </a:schemeClr>
              </a:solidFill>
            </a:endParaRPr>
          </a:p>
        </p:txBody>
      </p:sp>
    </p:spTree>
    <p:extLst>
      <p:ext uri="{BB962C8B-B14F-4D97-AF65-F5344CB8AC3E}">
        <p14:creationId xmlns:p14="http://schemas.microsoft.com/office/powerpoint/2010/main" val="1613579359"/>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AA56B8-89D1-4CE5-B7DC-E36576FA3705}"/>
              </a:ext>
            </a:extLst>
          </p:cNvPr>
          <p:cNvSpPr>
            <a:spLocks noGrp="1"/>
          </p:cNvSpPr>
          <p:nvPr>
            <p:ph idx="1"/>
          </p:nvPr>
        </p:nvSpPr>
        <p:spPr>
          <a:xfrm>
            <a:off x="838200" y="295275"/>
            <a:ext cx="10515600" cy="5881688"/>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l-GR" sz="2400" dirty="0"/>
              <a:t>Όπως απεικονίζεται και στον παραπάνω πίνακα για το </a:t>
            </a:r>
            <a:r>
              <a:rPr lang="el-GR" sz="2400" dirty="0" err="1"/>
              <a:t>Υποέργο</a:t>
            </a:r>
            <a:r>
              <a:rPr lang="el-GR" sz="2400" dirty="0"/>
              <a:t> 1, διαπιστώνεται ικανοποιητική απορροφητικότητα των κονδυλίων, γύρω στο 65%.</a:t>
            </a:r>
            <a:endParaRPr lang="en-US" sz="3200" u="sng" dirty="0">
              <a:solidFill>
                <a:schemeClr val="accent1">
                  <a:lumMod val="50000"/>
                </a:schemeClr>
              </a:solidFill>
            </a:endParaRPr>
          </a:p>
        </p:txBody>
      </p:sp>
      <p:pic>
        <p:nvPicPr>
          <p:cNvPr id="8" name="Εικόνα 7"/>
          <p:cNvPicPr>
            <a:picLocks noChangeAspect="1"/>
          </p:cNvPicPr>
          <p:nvPr/>
        </p:nvPicPr>
        <p:blipFill>
          <a:blip r:embed="rId2"/>
          <a:stretch>
            <a:fillRect/>
          </a:stretch>
        </p:blipFill>
        <p:spPr>
          <a:xfrm>
            <a:off x="2546127" y="676769"/>
            <a:ext cx="5858933" cy="3901440"/>
          </a:xfrm>
          <a:prstGeom prst="rect">
            <a:avLst/>
          </a:prstGeom>
        </p:spPr>
      </p:pic>
    </p:spTree>
    <p:extLst>
      <p:ext uri="{BB962C8B-B14F-4D97-AF65-F5344CB8AC3E}">
        <p14:creationId xmlns:p14="http://schemas.microsoft.com/office/powerpoint/2010/main" val="2629391204"/>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90F26B-4FE0-4508-8C02-7E84B5FE2438}"/>
              </a:ext>
            </a:extLst>
          </p:cNvPr>
          <p:cNvSpPr>
            <a:spLocks noGrp="1"/>
          </p:cNvSpPr>
          <p:nvPr>
            <p:ph idx="1"/>
          </p:nvPr>
        </p:nvSpPr>
        <p:spPr>
          <a:xfrm>
            <a:off x="838200" y="152400"/>
            <a:ext cx="10515600" cy="6024563"/>
          </a:xfrm>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None/>
            </a:pPr>
            <a:r>
              <a:rPr lang="en-US" dirty="0"/>
              <a:t> </a:t>
            </a:r>
          </a:p>
          <a:p>
            <a:pPr marL="0" indent="0">
              <a:buNone/>
            </a:pPr>
            <a:r>
              <a:rPr lang="en-US" sz="2400" dirty="0"/>
              <a:t>        </a:t>
            </a:r>
            <a:endParaRPr lang="el-GR" sz="2400" dirty="0"/>
          </a:p>
          <a:p>
            <a:pPr marL="0" indent="0">
              <a:buNone/>
            </a:pPr>
            <a:r>
              <a:rPr lang="el-GR" sz="2400" dirty="0"/>
              <a:t>Στα </a:t>
            </a:r>
            <a:r>
              <a:rPr lang="el-GR" sz="2400" dirty="0" err="1"/>
              <a:t>υποέργα</a:t>
            </a:r>
            <a:r>
              <a:rPr lang="el-GR" sz="2400" dirty="0"/>
              <a:t> 2 </a:t>
            </a:r>
            <a:r>
              <a:rPr lang="el-GR" sz="2400" dirty="0" err="1"/>
              <a:t>εώς</a:t>
            </a:r>
            <a:r>
              <a:rPr lang="el-GR" sz="2400" dirty="0"/>
              <a:t> 6 η απορροφητικότητα φτάνει κοντά στο 80%. </a:t>
            </a:r>
          </a:p>
          <a:p>
            <a:pPr marL="0" indent="0">
              <a:buNone/>
            </a:pPr>
            <a:endParaRPr lang="en-US" sz="2400" dirty="0"/>
          </a:p>
        </p:txBody>
      </p:sp>
      <p:graphicFrame>
        <p:nvGraphicFramePr>
          <p:cNvPr id="4" name="Πίνακας 3"/>
          <p:cNvGraphicFramePr>
            <a:graphicFrameLocks noGrp="1"/>
          </p:cNvGraphicFramePr>
          <p:nvPr>
            <p:extLst>
              <p:ext uri="{D42A27DB-BD31-4B8C-83A1-F6EECF244321}">
                <p14:modId xmlns:p14="http://schemas.microsoft.com/office/powerpoint/2010/main" val="1691143614"/>
              </p:ext>
            </p:extLst>
          </p:nvPr>
        </p:nvGraphicFramePr>
        <p:xfrm>
          <a:off x="2914650" y="593723"/>
          <a:ext cx="5753100" cy="3700018"/>
        </p:xfrm>
        <a:graphic>
          <a:graphicData uri="http://schemas.openxmlformats.org/drawingml/2006/table">
            <a:tbl>
              <a:tblPr firstRow="1" firstCol="1" bandRow="1"/>
              <a:tblGrid>
                <a:gridCol w="2689860">
                  <a:extLst>
                    <a:ext uri="{9D8B030D-6E8A-4147-A177-3AD203B41FA5}">
                      <a16:colId xmlns:a16="http://schemas.microsoft.com/office/drawing/2014/main" val="2835539016"/>
                    </a:ext>
                  </a:extLst>
                </a:gridCol>
                <a:gridCol w="1451610">
                  <a:extLst>
                    <a:ext uri="{9D8B030D-6E8A-4147-A177-3AD203B41FA5}">
                      <a16:colId xmlns:a16="http://schemas.microsoft.com/office/drawing/2014/main" val="1035415537"/>
                    </a:ext>
                  </a:extLst>
                </a:gridCol>
                <a:gridCol w="821690">
                  <a:extLst>
                    <a:ext uri="{9D8B030D-6E8A-4147-A177-3AD203B41FA5}">
                      <a16:colId xmlns:a16="http://schemas.microsoft.com/office/drawing/2014/main" val="2479656662"/>
                    </a:ext>
                  </a:extLst>
                </a:gridCol>
                <a:gridCol w="789940">
                  <a:extLst>
                    <a:ext uri="{9D8B030D-6E8A-4147-A177-3AD203B41FA5}">
                      <a16:colId xmlns:a16="http://schemas.microsoft.com/office/drawing/2014/main" val="2887694700"/>
                    </a:ext>
                  </a:extLst>
                </a:gridCol>
              </a:tblGrid>
              <a:tr h="169545">
                <a:tc gridSpan="4">
                  <a:txBody>
                    <a:bodyPr/>
                    <a:lstStyle/>
                    <a:p>
                      <a:pPr algn="just">
                        <a:lnSpc>
                          <a:spcPct val="107000"/>
                        </a:lnSpc>
                        <a:spcAft>
                          <a:spcPts val="0"/>
                        </a:spcAft>
                      </a:pPr>
                      <a:r>
                        <a:rPr lang="el-GR" sz="1100" b="1">
                          <a:effectLst/>
                          <a:latin typeface="Verdana" panose="020B0604030504040204" pitchFamily="34" charset="0"/>
                          <a:ea typeface="Times New Roman" panose="02020603050405020304" pitchFamily="18" charset="0"/>
                          <a:cs typeface="Calibri" panose="020F0502020204030204" pitchFamily="34" charset="0"/>
                        </a:rPr>
                        <a:t>ΔΑΠΑΝΕΣ ΥΠΟΕΡΓΩΝ 2-6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A9D08E"/>
                    </a:solidFill>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804201369"/>
                  </a:ext>
                </a:extLst>
              </a:tr>
              <a:tr h="509270">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Υποέργο</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100" b="1">
                          <a:effectLst/>
                          <a:latin typeface="Verdana" panose="020B0604030504040204" pitchFamily="34" charset="0"/>
                          <a:ea typeface="Times New Roman" panose="02020603050405020304" pitchFamily="18" charset="0"/>
                          <a:cs typeface="Calibri" panose="020F0502020204030204" pitchFamily="34" charset="0"/>
                        </a:rPr>
                        <a:t>ΣΥΝΟΛΟ</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100" b="1">
                          <a:effectLst/>
                          <a:latin typeface="Verdana" panose="020B0604030504040204" pitchFamily="34" charset="0"/>
                          <a:ea typeface="Times New Roman" panose="02020603050405020304" pitchFamily="18" charset="0"/>
                          <a:cs typeface="Calibri" panose="020F0502020204030204" pitchFamily="34" charset="0"/>
                        </a:rPr>
                        <a:t>ΠΛΗΡΩΜΕΣ ΜΕΧΡΙ 31-5-2021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100" b="1">
                          <a:effectLst/>
                          <a:latin typeface="Verdana" panose="020B0604030504040204" pitchFamily="34" charset="0"/>
                          <a:ea typeface="Times New Roman" panose="02020603050405020304" pitchFamily="18" charset="0"/>
                          <a:cs typeface="Calibri" panose="020F0502020204030204" pitchFamily="34" charset="0"/>
                        </a:rPr>
                        <a:t>ΥΠΟΛΟΙΠΟ</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591693"/>
                  </a:ext>
                </a:extLst>
              </a:tr>
              <a:tr h="169545">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                                    502.299,00 €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    401.839,20 €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    100.459,80 €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7939775"/>
                  </a:ext>
                </a:extLst>
              </a:tr>
              <a:tr h="169545">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                                    148.274,00 €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    118.619,20 €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       29.654,80 €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851750"/>
                  </a:ext>
                </a:extLst>
              </a:tr>
              <a:tr h="169545">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                                    133.280,00 €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    106.624,00 €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       26.656,00 €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4875249"/>
                  </a:ext>
                </a:extLst>
              </a:tr>
              <a:tr h="169545">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                                      32.487,00 €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      25.989,60 €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         6.497,40 €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1132380"/>
                  </a:ext>
                </a:extLst>
              </a:tr>
              <a:tr h="169545">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                                      16.660,00 €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100">
                          <a:effectLst/>
                          <a:latin typeface="Verdana" panose="020B0604030504040204" pitchFamily="34" charset="0"/>
                          <a:ea typeface="Times New Roman" panose="02020603050405020304" pitchFamily="18" charset="0"/>
                          <a:cs typeface="Calibri" panose="020F0502020204030204" pitchFamily="34" charset="0"/>
                        </a:rPr>
                        <a:t>      13.328,00 €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l-GR" sz="1100" dirty="0">
                          <a:effectLst/>
                          <a:latin typeface="Verdana" panose="020B0604030504040204" pitchFamily="34" charset="0"/>
                          <a:ea typeface="Times New Roman" panose="02020603050405020304" pitchFamily="18" charset="0"/>
                          <a:cs typeface="Calibri" panose="020F0502020204030204" pitchFamily="34" charset="0"/>
                        </a:rPr>
                        <a:t>         3.332,00 €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1659824"/>
                  </a:ext>
                </a:extLst>
              </a:tr>
            </a:tbl>
          </a:graphicData>
        </a:graphic>
      </p:graphicFrame>
      <p:pic>
        <p:nvPicPr>
          <p:cNvPr id="5" name="Picture 2" descr="C:\ΕΠΙΜΕΛΗΤΗΡΙΟ\EPANEK EEDE\ΕΝΑΡΞΗ ΠΡΑΞΗΣ\ΠΑΚΕΤΟ ΕΡΓΑΣΙΑΣ 3\Π.Ε.3 3Ν3ΡΓΕΙΑ 2\BANER\new logo.jpg">
            <a:extLst>
              <a:ext uri="{FF2B5EF4-FFF2-40B4-BE49-F238E27FC236}">
                <a16:creationId xmlns:a16="http://schemas.microsoft.com/office/drawing/2014/main" id="{682A9D80-A89D-4370-BBDE-1250A54D1229}"/>
              </a:ext>
            </a:extLst>
          </p:cNvPr>
          <p:cNvPicPr>
            <a:picLocks noChangeAspect="1" noChangeArrowheads="1"/>
          </p:cNvPicPr>
          <p:nvPr/>
        </p:nvPicPr>
        <p:blipFill>
          <a:blip r:embed="rId2"/>
          <a:srcRect/>
          <a:stretch>
            <a:fillRect/>
          </a:stretch>
        </p:blipFill>
        <p:spPr bwMode="auto">
          <a:xfrm>
            <a:off x="2783928" y="5334402"/>
            <a:ext cx="6014544" cy="1189448"/>
          </a:xfrm>
          <a:prstGeom prst="rect">
            <a:avLst/>
          </a:prstGeom>
          <a:noFill/>
        </p:spPr>
      </p:pic>
    </p:spTree>
    <p:extLst>
      <p:ext uri="{BB962C8B-B14F-4D97-AF65-F5344CB8AC3E}">
        <p14:creationId xmlns:p14="http://schemas.microsoft.com/office/powerpoint/2010/main" val="2886126788"/>
      </p:ext>
    </p:extLst>
  </p:cSld>
  <p:clrMapOvr>
    <a:masterClrMapping/>
  </p:clrMapOvr>
  <p:transition spd="slow">
    <p:wipe/>
  </p:transition>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140</TotalTime>
  <Words>405</Words>
  <Application>Microsoft Office PowerPoint</Application>
  <PresentationFormat>Ευρεία οθόνη</PresentationFormat>
  <Paragraphs>111</Paragraphs>
  <Slides>8</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8</vt:i4>
      </vt:variant>
    </vt:vector>
  </HeadingPairs>
  <TitlesOfParts>
    <vt:vector size="15" baseType="lpstr">
      <vt:lpstr>Arial</vt:lpstr>
      <vt:lpstr>Calibri</vt:lpstr>
      <vt:lpstr>Century Gothic</vt:lpstr>
      <vt:lpstr>Times New Roman</vt:lpstr>
      <vt:lpstr>Verdana</vt:lpstr>
      <vt:lpstr>Wingdings 3</vt:lpstr>
      <vt:lpstr>Θρόισμα</vt:lpstr>
      <vt:lpstr>ΟΙΚΟΝΟΜΙΚΟΣ ΑΠΟΛΟΓΙΣΜΟΣ ΤΗΣ ΠΡΑΞΗΣ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ΟΙΚΟΝΟΜΙΚΑ ΣΤΟΙΧΕΙΑ ΤΗΣ ΠΡΑΞΗΣ</dc:title>
  <dc:creator>E L</dc:creator>
  <cp:lastModifiedBy>GRobolas</cp:lastModifiedBy>
  <cp:revision>19</cp:revision>
  <dcterms:created xsi:type="dcterms:W3CDTF">2020-10-09T08:18:46Z</dcterms:created>
  <dcterms:modified xsi:type="dcterms:W3CDTF">2021-06-12T04:59:58Z</dcterms:modified>
</cp:coreProperties>
</file>