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u="sng" dirty="0"/>
              <a:t>Αναπτυξιακή διάσταση του κλάδου &amp; εξωστρέφεια</a:t>
            </a:r>
            <a:endParaRPr lang="el-GR" dirty="0"/>
          </a:p>
        </p:txBody>
      </p:sp>
      <p:pic>
        <p:nvPicPr>
          <p:cNvPr id="4" name="Εικόνα 3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ΕΠΙΜΕΛΗΤΗΡΙΟ\EPANEK EEDE\ΕΝΑΡΞΗ ΠΡΑΞΗΣ\ΠΑΚΕΤΟ ΕΡΓΑΣΙΑΣ 3\Π.Ε.3 3Ν3ΡΓΕΙΑ 2\BANER\new 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3812" y="5033223"/>
            <a:ext cx="6014544" cy="1189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57269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Κατανομή </a:t>
            </a:r>
            <a:r>
              <a:rPr lang="el-GR" dirty="0" err="1" smtClean="0"/>
              <a:t>Υποέργων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l-GR" b="1" dirty="0" err="1" smtClean="0"/>
              <a:t>Υποέργο</a:t>
            </a:r>
            <a:r>
              <a:rPr lang="el-GR" dirty="0" smtClean="0"/>
              <a:t> </a:t>
            </a:r>
            <a:r>
              <a:rPr lang="el-GR" b="1" dirty="0"/>
              <a:t>1</a:t>
            </a:r>
            <a:r>
              <a:rPr lang="el-GR" dirty="0"/>
              <a:t> (Αυτεπιστασία) «Συντονισμός – Διαχείριση, Υποστήριξη και Παρακολούθηση Φυσικού και Οικονομικού αντικειμένου της πράξης», </a:t>
            </a:r>
          </a:p>
          <a:p>
            <a:pPr lvl="0">
              <a:lnSpc>
                <a:spcPct val="150000"/>
              </a:lnSpc>
            </a:pPr>
            <a:r>
              <a:rPr lang="el-GR" b="1" dirty="0" err="1" smtClean="0"/>
              <a:t>Υποέργο</a:t>
            </a:r>
            <a:r>
              <a:rPr lang="el-GR" b="1" dirty="0" smtClean="0"/>
              <a:t> </a:t>
            </a:r>
            <a:r>
              <a:rPr lang="el-GR" b="1" dirty="0"/>
              <a:t>2</a:t>
            </a:r>
            <a:r>
              <a:rPr lang="el-GR" dirty="0"/>
              <a:t> «Ενέργειες Κατάρτισης και Πιστοποίησης Δεξιοτήτων (Ανατολική Μακεδονία &amp; Θράκη, Κεντρική Μακεδονία, Ήπειρος, Θεσσαλία, Δυτική Ελλάδα)»,  </a:t>
            </a:r>
          </a:p>
          <a:p>
            <a:pPr lvl="0">
              <a:lnSpc>
                <a:spcPct val="150000"/>
              </a:lnSpc>
            </a:pPr>
            <a:r>
              <a:rPr lang="el-GR" b="1" dirty="0" err="1" smtClean="0"/>
              <a:t>Υποέργο</a:t>
            </a:r>
            <a:r>
              <a:rPr lang="el-GR" b="1" dirty="0" smtClean="0"/>
              <a:t> </a:t>
            </a:r>
            <a:r>
              <a:rPr lang="el-GR" b="1" dirty="0"/>
              <a:t>3</a:t>
            </a:r>
            <a:r>
              <a:rPr lang="el-GR" dirty="0"/>
              <a:t> «Ενέργειες Κατάρτισης και Πιστοποίησης Δεξιοτήτων (Δυτική Μακεδονία, Ιόνιοι Νήσοι, Πελοπόννησος, Βόρειο Αιγαίο, Κρήτη)», </a:t>
            </a:r>
          </a:p>
          <a:p>
            <a:pPr>
              <a:lnSpc>
                <a:spcPct val="150000"/>
              </a:lnSpc>
            </a:pP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798022" y="6086885"/>
            <a:ext cx="101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1/2</a:t>
            </a:r>
            <a:endParaRPr lang="el-GR" sz="2400" dirty="0"/>
          </a:p>
        </p:txBody>
      </p:sp>
      <p:pic>
        <p:nvPicPr>
          <p:cNvPr id="5" name="Εικόνα 4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867348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Κατανομή </a:t>
            </a:r>
            <a:r>
              <a:rPr lang="el-GR" dirty="0" err="1" smtClean="0"/>
              <a:t>Υποέργων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l-GR" b="1" dirty="0" err="1" smtClean="0"/>
              <a:t>Υποέργο</a:t>
            </a:r>
            <a:r>
              <a:rPr lang="el-GR" b="1" dirty="0" smtClean="0"/>
              <a:t> </a:t>
            </a:r>
            <a:r>
              <a:rPr lang="el-GR" b="1" dirty="0"/>
              <a:t>4</a:t>
            </a:r>
            <a:r>
              <a:rPr lang="el-GR" dirty="0"/>
              <a:t> «Ενέργειες Κατάρτισης και Πιστοποίησης Δεξιοτήτων (Αττική)», </a:t>
            </a:r>
          </a:p>
          <a:p>
            <a:pPr lvl="0">
              <a:lnSpc>
                <a:spcPct val="150000"/>
              </a:lnSpc>
            </a:pPr>
            <a:r>
              <a:rPr lang="el-GR" b="1" dirty="0" err="1" smtClean="0"/>
              <a:t>Υποέργο</a:t>
            </a:r>
            <a:r>
              <a:rPr lang="el-GR" b="1" dirty="0" smtClean="0"/>
              <a:t> </a:t>
            </a:r>
            <a:r>
              <a:rPr lang="el-GR" b="1" dirty="0"/>
              <a:t>5</a:t>
            </a:r>
            <a:r>
              <a:rPr lang="el-GR" dirty="0"/>
              <a:t> «Ενέργειες Κατάρτισης και Πιστοποίησης Δεξιοτήτων (Στερεά Ελλάδα)», </a:t>
            </a:r>
          </a:p>
          <a:p>
            <a:pPr lvl="0">
              <a:lnSpc>
                <a:spcPct val="150000"/>
              </a:lnSpc>
            </a:pPr>
            <a:r>
              <a:rPr lang="el-GR" b="1" dirty="0" err="1" smtClean="0"/>
              <a:t>Υποέργο</a:t>
            </a:r>
            <a:r>
              <a:rPr lang="el-GR" b="1" dirty="0" smtClean="0"/>
              <a:t> </a:t>
            </a:r>
            <a:r>
              <a:rPr lang="el-GR" b="1" dirty="0"/>
              <a:t>6</a:t>
            </a:r>
            <a:r>
              <a:rPr lang="el-GR" dirty="0"/>
              <a:t> «Ενέργειες Κατάρτισης και Πιστοποίησης Δεξιοτήτων (Νότιο Αιγαίο)»</a:t>
            </a:r>
          </a:p>
          <a:p>
            <a:pPr>
              <a:lnSpc>
                <a:spcPct val="150000"/>
              </a:lnSpc>
            </a:pP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798022" y="6086885"/>
            <a:ext cx="101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1/2</a:t>
            </a:r>
            <a:endParaRPr lang="el-GR" sz="2400" dirty="0"/>
          </a:p>
        </p:txBody>
      </p:sp>
      <p:pic>
        <p:nvPicPr>
          <p:cNvPr id="5" name="Εικόνα 4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050067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550989"/>
          </a:xfrm>
        </p:spPr>
        <p:txBody>
          <a:bodyPr>
            <a:normAutofit fontScale="90000"/>
          </a:bodyPr>
          <a:lstStyle/>
          <a:p>
            <a:r>
              <a:rPr lang="el-GR" dirty="0"/>
              <a:t>Η  χωρική κατανομή των </a:t>
            </a:r>
            <a:r>
              <a:rPr lang="el-GR" dirty="0" err="1"/>
              <a:t>ωφελουμένων</a:t>
            </a:r>
            <a:r>
              <a:rPr lang="el-GR" dirty="0"/>
              <a:t> ανά Τύπο Περιφέρειας και Διοικητική Περιφέρεια της χώρας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37228251"/>
              </p:ext>
            </p:extLst>
          </p:nvPr>
        </p:nvGraphicFramePr>
        <p:xfrm>
          <a:off x="773083" y="2493817"/>
          <a:ext cx="8886305" cy="38517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6920">
                  <a:extLst>
                    <a:ext uri="{9D8B030D-6E8A-4147-A177-3AD203B41FA5}">
                      <a16:colId xmlns:a16="http://schemas.microsoft.com/office/drawing/2014/main" xmlns="" val="2047974799"/>
                    </a:ext>
                  </a:extLst>
                </a:gridCol>
                <a:gridCol w="1579394">
                  <a:extLst>
                    <a:ext uri="{9D8B030D-6E8A-4147-A177-3AD203B41FA5}">
                      <a16:colId xmlns:a16="http://schemas.microsoft.com/office/drawing/2014/main" xmlns="" val="3389508580"/>
                    </a:ext>
                  </a:extLst>
                </a:gridCol>
                <a:gridCol w="2079997">
                  <a:extLst>
                    <a:ext uri="{9D8B030D-6E8A-4147-A177-3AD203B41FA5}">
                      <a16:colId xmlns:a16="http://schemas.microsoft.com/office/drawing/2014/main" xmlns="" val="2324292480"/>
                    </a:ext>
                  </a:extLst>
                </a:gridCol>
                <a:gridCol w="2079997">
                  <a:extLst>
                    <a:ext uri="{9D8B030D-6E8A-4147-A177-3AD203B41FA5}">
                      <a16:colId xmlns:a16="http://schemas.microsoft.com/office/drawing/2014/main" xmlns="" val="3659314732"/>
                    </a:ext>
                  </a:extLst>
                </a:gridCol>
                <a:gridCol w="2079997">
                  <a:extLst>
                    <a:ext uri="{9D8B030D-6E8A-4147-A177-3AD203B41FA5}">
                      <a16:colId xmlns:a16="http://schemas.microsoft.com/office/drawing/2014/main" xmlns="" val="1130058141"/>
                    </a:ext>
                  </a:extLst>
                </a:gridCol>
              </a:tblGrid>
              <a:tr h="7003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Α/Α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Τύπος Περιφέρειας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Περιφέρεια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Αριθμός Ωφελούμενων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Ποσοστό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01701184"/>
                  </a:ext>
                </a:extLst>
              </a:tr>
              <a:tr h="10504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Λιγότερο Ανεπτυγμένες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Ανατολική Μακεδονία - Θράκη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100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8,00%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73032681"/>
                  </a:ext>
                </a:extLst>
              </a:tr>
              <a:tr h="70031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Κεντρική Μακεδονία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275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22,00%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05259257"/>
                  </a:ext>
                </a:extLst>
              </a:tr>
              <a:tr h="3501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3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Ήπειρος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50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4,00%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38886367"/>
                  </a:ext>
                </a:extLst>
              </a:tr>
              <a:tr h="3501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4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Θεσσαλία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116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9,28%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82180164"/>
                  </a:ext>
                </a:extLst>
              </a:tr>
              <a:tr h="35015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Δυτική Ελλάδα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213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17,02%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93854696"/>
                  </a:ext>
                </a:extLst>
              </a:tr>
              <a:tr h="350158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Σύνολο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754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60</a:t>
                      </a:r>
                      <a:r>
                        <a:rPr lang="el-GR" sz="1400" dirty="0">
                          <a:effectLst/>
                        </a:rPr>
                        <a:t>,30%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2832462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2015" y="6345555"/>
            <a:ext cx="101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1/3</a:t>
            </a:r>
            <a:endParaRPr lang="el-GR" sz="2400" dirty="0"/>
          </a:p>
        </p:txBody>
      </p:sp>
      <p:pic>
        <p:nvPicPr>
          <p:cNvPr id="6" name="Εικόνα 5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28198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 χωρική κατανομή των </a:t>
            </a:r>
            <a:r>
              <a:rPr lang="el-GR" dirty="0" err="1"/>
              <a:t>ωφελουμένων</a:t>
            </a:r>
            <a:r>
              <a:rPr lang="el-GR" dirty="0"/>
              <a:t> ανά Τύπο Περιφέρειας και Διοικητική Περιφέρεια της χώρας</a:t>
            </a: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08623609"/>
              </p:ext>
            </p:extLst>
          </p:nvPr>
        </p:nvGraphicFramePr>
        <p:xfrm>
          <a:off x="864523" y="2866866"/>
          <a:ext cx="8409480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1896">
                  <a:extLst>
                    <a:ext uri="{9D8B030D-6E8A-4147-A177-3AD203B41FA5}">
                      <a16:colId xmlns:a16="http://schemas.microsoft.com/office/drawing/2014/main" xmlns="" val="2749932204"/>
                    </a:ext>
                  </a:extLst>
                </a:gridCol>
                <a:gridCol w="1681896">
                  <a:extLst>
                    <a:ext uri="{9D8B030D-6E8A-4147-A177-3AD203B41FA5}">
                      <a16:colId xmlns:a16="http://schemas.microsoft.com/office/drawing/2014/main" xmlns="" val="3502390212"/>
                    </a:ext>
                  </a:extLst>
                </a:gridCol>
                <a:gridCol w="1681896">
                  <a:extLst>
                    <a:ext uri="{9D8B030D-6E8A-4147-A177-3AD203B41FA5}">
                      <a16:colId xmlns:a16="http://schemas.microsoft.com/office/drawing/2014/main" xmlns="" val="3760137404"/>
                    </a:ext>
                  </a:extLst>
                </a:gridCol>
                <a:gridCol w="1681896">
                  <a:extLst>
                    <a:ext uri="{9D8B030D-6E8A-4147-A177-3AD203B41FA5}">
                      <a16:colId xmlns:a16="http://schemas.microsoft.com/office/drawing/2014/main" xmlns="" val="1202758337"/>
                    </a:ext>
                  </a:extLst>
                </a:gridCol>
                <a:gridCol w="1681896">
                  <a:extLst>
                    <a:ext uri="{9D8B030D-6E8A-4147-A177-3AD203B41FA5}">
                      <a16:colId xmlns:a16="http://schemas.microsoft.com/office/drawing/2014/main" xmlns="" val="8521943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Α/Α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Τύπος Περιφέρειας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Περιφέρεια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Αριθμός Ωφελούμενων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Ποσοστό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9393906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6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Σε Μετάβαση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Δυτική Μακεδονία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14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1,12%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21323862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7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Ιόνια Νησιά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42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3,38%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2370243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8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Πελοπόννησος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88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7,04%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30118977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9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Βόρειο Αιγαίο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1,20%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7171545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Κρήτη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63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5,04%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xmlns="" val="1363635109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Σύνολο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22</a:t>
                      </a:r>
                      <a:r>
                        <a:rPr lang="el-GR" sz="1400">
                          <a:effectLst/>
                        </a:rPr>
                        <a:t>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17,78%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5533713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7334" y="6122733"/>
            <a:ext cx="101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2/3</a:t>
            </a:r>
            <a:endParaRPr lang="el-GR" sz="2400" dirty="0"/>
          </a:p>
        </p:txBody>
      </p:sp>
      <p:pic>
        <p:nvPicPr>
          <p:cNvPr id="6" name="Εικόνα 5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215665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Η  χωρική κατανομή των </a:t>
            </a:r>
            <a:r>
              <a:rPr lang="el-GR" dirty="0" err="1"/>
              <a:t>ωφελουμένων</a:t>
            </a:r>
            <a:r>
              <a:rPr lang="el-GR" dirty="0"/>
              <a:t> ανά Τύπο Περιφέρειας και Διοικητική Περιφέρεια της χώρας</a:t>
            </a:r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72004669"/>
              </p:ext>
            </p:extLst>
          </p:nvPr>
        </p:nvGraphicFramePr>
        <p:xfrm>
          <a:off x="856209" y="2592546"/>
          <a:ext cx="8121535" cy="3520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1973">
                  <a:extLst>
                    <a:ext uri="{9D8B030D-6E8A-4147-A177-3AD203B41FA5}">
                      <a16:colId xmlns:a16="http://schemas.microsoft.com/office/drawing/2014/main" xmlns="" val="708861949"/>
                    </a:ext>
                  </a:extLst>
                </a:gridCol>
                <a:gridCol w="2026641">
                  <a:extLst>
                    <a:ext uri="{9D8B030D-6E8A-4147-A177-3AD203B41FA5}">
                      <a16:colId xmlns:a16="http://schemas.microsoft.com/office/drawing/2014/main" xmlns="" val="4001648943"/>
                    </a:ext>
                  </a:extLst>
                </a:gridCol>
                <a:gridCol w="1624307">
                  <a:extLst>
                    <a:ext uri="{9D8B030D-6E8A-4147-A177-3AD203B41FA5}">
                      <a16:colId xmlns:a16="http://schemas.microsoft.com/office/drawing/2014/main" xmlns="" val="312378789"/>
                    </a:ext>
                  </a:extLst>
                </a:gridCol>
                <a:gridCol w="1624307">
                  <a:extLst>
                    <a:ext uri="{9D8B030D-6E8A-4147-A177-3AD203B41FA5}">
                      <a16:colId xmlns:a16="http://schemas.microsoft.com/office/drawing/2014/main" xmlns="" val="1182064471"/>
                    </a:ext>
                  </a:extLst>
                </a:gridCol>
                <a:gridCol w="1624307">
                  <a:extLst>
                    <a:ext uri="{9D8B030D-6E8A-4147-A177-3AD203B41FA5}">
                      <a16:colId xmlns:a16="http://schemas.microsoft.com/office/drawing/2014/main" xmlns="" val="42914135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Α/Α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Τύπος Περιφέρειας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Περιφέρεια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Αριθμός Ωφελούμενων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Ποσοστό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1866251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11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Σε Μετάβαση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Στερεά Ελλάδα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3,92%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91348102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Σύνολο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49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3,92%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90309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12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Περισσότερο ανεπτυγμένες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Αττική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16,00%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3026195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Σύνολο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200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16,00%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563767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13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Περισσότερο ανεπτυγμένες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Νότιο Αιγαίο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2,00%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628701375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Σύνολο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25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2,00%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64374996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Γενικό Σύνολο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>
                          <a:effectLst/>
                        </a:rPr>
                        <a:t>1.250</a:t>
                      </a:r>
                      <a:endParaRPr lang="el-G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l-GR" sz="1400" dirty="0">
                          <a:effectLst/>
                        </a:rPr>
                        <a:t>100%</a:t>
                      </a:r>
                      <a:endParaRPr lang="el-G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77978805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7334" y="6122733"/>
            <a:ext cx="101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3/3</a:t>
            </a:r>
            <a:endParaRPr lang="el-GR" sz="2400" dirty="0"/>
          </a:p>
        </p:txBody>
      </p:sp>
      <p:pic>
        <p:nvPicPr>
          <p:cNvPr id="6" name="Εικόνα 5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24074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</a:rPr>
              <a:t>Σας Ευχαριστώ πολύ</a:t>
            </a:r>
            <a:endParaRPr lang="el-GR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Εικόνα 3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C:\ΕΠΙΜΕΛΗΤΗΡΙΟ\EPANEK EEDE\ΕΝΑΡΞΗ ΠΡΑΞΗΣ\ΠΑΚΕΤΟ ΕΡΓΑΣΙΑΣ 3\Π.Ε.3 3Ν3ΡΓΕΙΑ 2\BANER\new 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3812" y="5033223"/>
            <a:ext cx="6014544" cy="11894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42675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98397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Συμπεράσματα </a:t>
            </a:r>
            <a:r>
              <a:rPr lang="el-GR" dirty="0" smtClean="0"/>
              <a:t>μελέτης</a:t>
            </a:r>
            <a:r>
              <a:rPr lang="el-GR" sz="2200" dirty="0" smtClean="0"/>
              <a:t> </a:t>
            </a:r>
            <a:br>
              <a:rPr lang="el-GR" sz="2200" dirty="0" smtClean="0"/>
            </a:br>
            <a:r>
              <a:rPr lang="el-GR" sz="2200" dirty="0" smtClean="0"/>
              <a:t>Συμβούλου </a:t>
            </a:r>
            <a:r>
              <a:rPr lang="el-GR" sz="2200" dirty="0"/>
              <a:t>του Γραφείου ΟΕΥ Στοκχόλμης κ. Παντελή Γιαννούλη για τις ελληνικές εξαγωγές/εισαγωγές/εμπορικό ισοζύγιο, </a:t>
            </a:r>
            <a:r>
              <a:rPr lang="el-GR" sz="2200" dirty="0" err="1"/>
              <a:t>αγρο</a:t>
            </a:r>
            <a:r>
              <a:rPr lang="el-GR" sz="2200" dirty="0"/>
              <a:t>-διατροφικών προϊόντων και ποτών, για την περίοδο της τριετίας 2017- 2019 </a:t>
            </a:r>
            <a:br>
              <a:rPr lang="el-GR" sz="2200" dirty="0"/>
            </a:br>
            <a:endParaRPr lang="el-GR" sz="2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3075709"/>
            <a:ext cx="8596668" cy="2965653"/>
          </a:xfrm>
        </p:spPr>
        <p:txBody>
          <a:bodyPr/>
          <a:lstStyle/>
          <a:p>
            <a:r>
              <a:rPr lang="el-GR" dirty="0" smtClean="0"/>
              <a:t>ελληνικές </a:t>
            </a:r>
            <a:r>
              <a:rPr lang="el-GR" dirty="0"/>
              <a:t>εξαγωγές </a:t>
            </a:r>
            <a:r>
              <a:rPr lang="el-GR" dirty="0" smtClean="0"/>
              <a:t>αυξάνονται </a:t>
            </a:r>
            <a:r>
              <a:rPr lang="el-GR" dirty="0"/>
              <a:t>ως αξία σε ετήσια </a:t>
            </a:r>
            <a:r>
              <a:rPr lang="el-GR" dirty="0" smtClean="0"/>
              <a:t>βάση παρά </a:t>
            </a:r>
            <a:r>
              <a:rPr lang="el-GR" dirty="0"/>
              <a:t>την παγκόσμια οικονομική κρίση του 1997-1998 και επιπλέον την ελληνική οικονομική κρίση του </a:t>
            </a:r>
            <a:r>
              <a:rPr lang="el-GR" dirty="0" smtClean="0"/>
              <a:t>2009</a:t>
            </a:r>
          </a:p>
          <a:p>
            <a:r>
              <a:rPr lang="el-GR" dirty="0" smtClean="0"/>
              <a:t>δημιουργία νέων προορισμών, </a:t>
            </a:r>
            <a:r>
              <a:rPr lang="el-GR" dirty="0"/>
              <a:t>καθώς πέραν της αύξησης των εξαγωγών στους κύριους προορισμούς τους, καταγράφονται και εξαγωγές</a:t>
            </a:r>
          </a:p>
        </p:txBody>
      </p:sp>
      <p:pic>
        <p:nvPicPr>
          <p:cNvPr id="4" name="Εικόνα 3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31072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l-GR" dirty="0"/>
              <a:t>Σύμφωνα με την Παγκόσμια Τράπεζα/Σύστημα αναζήτησης στατιστικών του διεθνούς εμπορίου WITS, όσον αφορά στον δείκτη ‘’</a:t>
            </a:r>
            <a:r>
              <a:rPr lang="el-GR" dirty="0" err="1"/>
              <a:t>Index</a:t>
            </a:r>
            <a:r>
              <a:rPr lang="el-GR" dirty="0"/>
              <a:t> of </a:t>
            </a:r>
            <a:r>
              <a:rPr lang="el-GR" dirty="0" err="1"/>
              <a:t>Export</a:t>
            </a:r>
            <a:r>
              <a:rPr lang="el-GR" dirty="0"/>
              <a:t> Market </a:t>
            </a:r>
            <a:r>
              <a:rPr lang="el-GR" dirty="0" err="1"/>
              <a:t>Penetration</a:t>
            </a:r>
            <a:r>
              <a:rPr lang="el-GR" dirty="0"/>
              <a:t>’’ (σημ. όσο υψηλότερος είναι τόσο περισσότερο τα εξαγόμενα προϊόντα της χώρας εμφανίζονται σε ξένες αγορές και το αντίστροφο), ο δείκτης για την Ελλάδα έφθασε το 2018 στο 9,54 (το 2008 ήταν 8,67 , το 1998 ήταν 6,51 και το 1988 ήταν 3,45) με αποτέλεσμα η Ελλάδα για το 2018 να κατατάσσεται στην 38</a:t>
            </a:r>
            <a:r>
              <a:rPr lang="el-GR" baseline="30000" dirty="0"/>
              <a:t>η</a:t>
            </a:r>
            <a:r>
              <a:rPr lang="el-GR" dirty="0"/>
              <a:t> θέση παγκόσμια.</a:t>
            </a:r>
          </a:p>
          <a:p>
            <a:endParaRPr lang="el-GR" dirty="0"/>
          </a:p>
        </p:txBody>
      </p:sp>
      <p:pic>
        <p:nvPicPr>
          <p:cNvPr id="4" name="Εικόνα 3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24686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Ελλάδα: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653513"/>
            <a:ext cx="8596668" cy="388077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l-GR" dirty="0" smtClean="0"/>
              <a:t>αποτελεί </a:t>
            </a:r>
            <a:r>
              <a:rPr lang="el-GR" dirty="0"/>
              <a:t>τον 3</a:t>
            </a:r>
            <a:r>
              <a:rPr lang="el-GR" baseline="30000" dirty="0"/>
              <a:t>ο</a:t>
            </a:r>
            <a:r>
              <a:rPr lang="el-GR" dirty="0"/>
              <a:t> μεγαλύτερο παραγωγό </a:t>
            </a:r>
            <a:r>
              <a:rPr lang="el-GR" dirty="0" err="1"/>
              <a:t>ελαιολάδου</a:t>
            </a:r>
            <a:r>
              <a:rPr lang="el-GR" dirty="0"/>
              <a:t> παγκόσμια και τον 1</a:t>
            </a:r>
            <a:r>
              <a:rPr lang="el-GR" baseline="30000" dirty="0"/>
              <a:t>ο</a:t>
            </a:r>
            <a:r>
              <a:rPr lang="el-GR" dirty="0"/>
              <a:t> </a:t>
            </a:r>
            <a:r>
              <a:rPr lang="el-GR" dirty="0" err="1"/>
              <a:t>εξαγωγέα</a:t>
            </a:r>
            <a:r>
              <a:rPr lang="el-GR" dirty="0"/>
              <a:t> έξτρα παρθένου </a:t>
            </a:r>
            <a:r>
              <a:rPr lang="el-GR" dirty="0" err="1"/>
              <a:t>ελαιολάδου</a:t>
            </a:r>
            <a:r>
              <a:rPr lang="el-GR" dirty="0"/>
              <a:t> παγκόσμια.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έχει κατοχυρώσει ήδη 273 προϊόντα ως ΠΟΠ, ΠΓΕ και ΓΕ εκ των οποίων 138 είναι κρασιά, 10 αλκοολούχα ποτά και τα υπόλοιπα τρόφιμα.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καταλαμβάνει την 1</a:t>
            </a:r>
            <a:r>
              <a:rPr lang="el-GR" baseline="30000" dirty="0"/>
              <a:t>η</a:t>
            </a:r>
            <a:r>
              <a:rPr lang="el-GR" dirty="0"/>
              <a:t> θέση πανευρωπαϊκά  (2017) όσον αφορά στην εκτροφή </a:t>
            </a:r>
            <a:r>
              <a:rPr lang="el-GR" dirty="0" err="1"/>
              <a:t>αιγοειδών</a:t>
            </a:r>
            <a:r>
              <a:rPr lang="el-GR" dirty="0"/>
              <a:t> με ποσοστό 31% της συνολικής εκτροφής στα κ-μ ΕΕ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καταλαμβάνει </a:t>
            </a:r>
            <a:r>
              <a:rPr lang="el-GR" dirty="0" smtClean="0"/>
              <a:t>την </a:t>
            </a:r>
            <a:r>
              <a:rPr lang="el-GR" dirty="0"/>
              <a:t>1</a:t>
            </a:r>
            <a:r>
              <a:rPr lang="el-GR" baseline="30000" dirty="0"/>
              <a:t>η</a:t>
            </a:r>
            <a:r>
              <a:rPr lang="el-GR" dirty="0"/>
              <a:t> θέση πανευρωπαϊκά (2015) όσον αφορά στην παραγωγή γάλακτος από </a:t>
            </a:r>
            <a:r>
              <a:rPr lang="el-GR" dirty="0" err="1"/>
              <a:t>αιγοειδή</a:t>
            </a:r>
            <a:r>
              <a:rPr lang="el-GR" dirty="0"/>
              <a:t> και </a:t>
            </a:r>
            <a:r>
              <a:rPr lang="el-GR" dirty="0" err="1"/>
              <a:t>προβατοειδή</a:t>
            </a:r>
            <a:r>
              <a:rPr lang="el-GR" dirty="0"/>
              <a:t> με 24% του συνόλου</a:t>
            </a:r>
          </a:p>
          <a:p>
            <a:pPr>
              <a:lnSpc>
                <a:spcPct val="150000"/>
              </a:lnSpc>
            </a:pP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798022" y="6086885"/>
            <a:ext cx="101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1/</a:t>
            </a:r>
            <a:r>
              <a:rPr lang="en-US" sz="2400" dirty="0" smtClean="0"/>
              <a:t>3</a:t>
            </a:r>
            <a:endParaRPr lang="el-GR" sz="2400" dirty="0"/>
          </a:p>
        </p:txBody>
      </p:sp>
      <p:pic>
        <p:nvPicPr>
          <p:cNvPr id="5" name="Εικόνα 4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07591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Ελλάδα: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el-GR" dirty="0"/>
              <a:t>καταλαμβάνει την 7</a:t>
            </a:r>
            <a:r>
              <a:rPr lang="el-GR" baseline="30000" dirty="0"/>
              <a:t>η</a:t>
            </a:r>
            <a:r>
              <a:rPr lang="el-GR" dirty="0"/>
              <a:t> θέση πανευρωπαϊκά όσον αφορά στην παραγωγή τυριού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καταλαμβάνει την 8</a:t>
            </a:r>
            <a:r>
              <a:rPr lang="el-GR" baseline="30000" dirty="0"/>
              <a:t>η</a:t>
            </a:r>
            <a:r>
              <a:rPr lang="el-GR" dirty="0"/>
              <a:t> θέση πανευρωπαϊκά όσον αφορά στην παραγωγή μελιού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καταλαμβάνει την 4</a:t>
            </a:r>
            <a:r>
              <a:rPr lang="el-GR" baseline="30000" dirty="0"/>
              <a:t>η</a:t>
            </a:r>
            <a:r>
              <a:rPr lang="el-GR" dirty="0"/>
              <a:t> θέση παγκόσμια όσον αφορά στην παραγωγή χαρουπιών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αποτελεί παγκοσμίως τον βασικότερο </a:t>
            </a:r>
            <a:r>
              <a:rPr lang="el-GR" dirty="0" err="1"/>
              <a:t>εξαγωγέα</a:t>
            </a:r>
            <a:r>
              <a:rPr lang="el-GR" dirty="0"/>
              <a:t> τσιπούρας και </a:t>
            </a:r>
            <a:r>
              <a:rPr lang="el-GR" dirty="0" err="1"/>
              <a:t>λαβρακίου</a:t>
            </a:r>
            <a:r>
              <a:rPr lang="el-GR" dirty="0"/>
              <a:t>.</a:t>
            </a:r>
          </a:p>
          <a:p>
            <a:pPr lvl="0">
              <a:lnSpc>
                <a:spcPct val="150000"/>
              </a:lnSpc>
            </a:pPr>
            <a:r>
              <a:rPr lang="el-GR" dirty="0"/>
              <a:t>Πρώτη θέση στην παραγωγή μεσογειακών ειδών </a:t>
            </a:r>
            <a:r>
              <a:rPr lang="el-GR" dirty="0" err="1"/>
              <a:t>ιχθυοκαλλιεργειας</a:t>
            </a:r>
            <a:r>
              <a:rPr lang="el-GR" dirty="0"/>
              <a:t> σε ευρωπαϊκό και παγκόσμιο επίπεδο</a:t>
            </a:r>
          </a:p>
          <a:p>
            <a:pPr>
              <a:lnSpc>
                <a:spcPct val="150000"/>
              </a:lnSpc>
            </a:pPr>
            <a:endParaRPr lang="el-GR" dirty="0"/>
          </a:p>
        </p:txBody>
      </p:sp>
      <p:sp>
        <p:nvSpPr>
          <p:cNvPr id="4" name="TextBox 3"/>
          <p:cNvSpPr txBox="1"/>
          <p:nvPr/>
        </p:nvSpPr>
        <p:spPr>
          <a:xfrm>
            <a:off x="798022" y="6086885"/>
            <a:ext cx="101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2/</a:t>
            </a:r>
            <a:r>
              <a:rPr lang="en-US" sz="2400" dirty="0" smtClean="0"/>
              <a:t>3</a:t>
            </a:r>
            <a:endParaRPr lang="el-GR" sz="2400" dirty="0"/>
          </a:p>
        </p:txBody>
      </p:sp>
      <p:pic>
        <p:nvPicPr>
          <p:cNvPr id="5" name="Εικόνα 4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1333969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Ελλάδα: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H</a:t>
            </a:r>
            <a:r>
              <a:rPr lang="el-GR" dirty="0" smtClean="0"/>
              <a:t> </a:t>
            </a:r>
            <a:r>
              <a:rPr lang="el-GR" dirty="0"/>
              <a:t>Ελληνική κουζίνα περιλαμβάνεται στις δέκα καλύτερες κουζίνες στον κόσμο (σύμφωνα με τους </a:t>
            </a:r>
            <a:r>
              <a:rPr lang="el-GR" dirty="0" err="1"/>
              <a:t>ιστότοπους</a:t>
            </a:r>
            <a:r>
              <a:rPr lang="el-GR" dirty="0"/>
              <a:t> ‘’CNN </a:t>
            </a:r>
            <a:r>
              <a:rPr lang="el-GR" dirty="0" err="1"/>
              <a:t>Travel</a:t>
            </a:r>
            <a:r>
              <a:rPr lang="el-GR" dirty="0"/>
              <a:t>’’, ‘’UPROXX’’, ‘’</a:t>
            </a:r>
            <a:r>
              <a:rPr lang="el-GR" dirty="0" err="1"/>
              <a:t>GOATSontheroad</a:t>
            </a:r>
            <a:r>
              <a:rPr lang="el-GR" dirty="0"/>
              <a:t>’’, ‘’</a:t>
            </a:r>
            <a:r>
              <a:rPr lang="el-GR" dirty="0" err="1"/>
              <a:t>Ranker</a:t>
            </a:r>
            <a:r>
              <a:rPr lang="el-GR" dirty="0"/>
              <a:t>’’, ‘’</a:t>
            </a:r>
            <a:r>
              <a:rPr lang="el-GR" dirty="0" err="1"/>
              <a:t>AWorldToTravel</a:t>
            </a:r>
            <a:r>
              <a:rPr lang="el-GR" dirty="0"/>
              <a:t>’’ και ‘’</a:t>
            </a:r>
            <a:r>
              <a:rPr lang="el-GR" dirty="0" err="1"/>
              <a:t>FineDiningLovers</a:t>
            </a:r>
            <a:r>
              <a:rPr lang="el-GR" dirty="0"/>
              <a:t>’΄)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98022" y="6086885"/>
            <a:ext cx="1014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</a:t>
            </a:r>
            <a:r>
              <a:rPr lang="el-GR" sz="2400" dirty="0" smtClean="0"/>
              <a:t>/</a:t>
            </a:r>
            <a:r>
              <a:rPr lang="en-US" sz="2400" dirty="0" smtClean="0"/>
              <a:t>3</a:t>
            </a:r>
            <a:endParaRPr lang="el-GR" sz="2400" dirty="0"/>
          </a:p>
        </p:txBody>
      </p:sp>
      <p:pic>
        <p:nvPicPr>
          <p:cNvPr id="7" name="Εικόνα 6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83527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77334" y="1662545"/>
            <a:ext cx="8596668" cy="437881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Τα τελευταία χρονιά </a:t>
            </a:r>
            <a:r>
              <a:rPr lang="el-GR" dirty="0" smtClean="0"/>
              <a:t>το </a:t>
            </a:r>
            <a:r>
              <a:rPr lang="el-GR" dirty="0"/>
              <a:t>εμπορικό ισοζύγιο των περισσότερων </a:t>
            </a:r>
            <a:r>
              <a:rPr lang="el-GR" dirty="0" err="1"/>
              <a:t>αγροδιατροφικών</a:t>
            </a:r>
            <a:r>
              <a:rPr lang="el-GR" dirty="0"/>
              <a:t> προϊόντων είναι πλεονασματικό, με το κλάδο των αλιευμάτων καθώς και ορισμένου αριθμού κατηγοριών </a:t>
            </a:r>
            <a:r>
              <a:rPr lang="el-GR" dirty="0" err="1"/>
              <a:t>αγροδιατροφικών</a:t>
            </a:r>
            <a:r>
              <a:rPr lang="el-GR" dirty="0"/>
              <a:t> προϊόντων όπως: </a:t>
            </a:r>
            <a:r>
              <a:rPr lang="el-GR" dirty="0" err="1"/>
              <a:t>οπωροκηπευτικά</a:t>
            </a:r>
            <a:r>
              <a:rPr lang="el-GR" dirty="0"/>
              <a:t>, βαμβάκι, ελαιόλαδο και καπνός, γαλακτοκομικά/τυροκομικά </a:t>
            </a:r>
            <a:r>
              <a:rPr lang="el-GR" dirty="0" err="1"/>
              <a:t>κ.λ.π</a:t>
            </a:r>
            <a:r>
              <a:rPr lang="el-GR" dirty="0"/>
              <a:t>. ) να έχουν ένα ολοένα και αυξανόμενο πλεόνασμα από το 2017 και μετά. </a:t>
            </a:r>
          </a:p>
          <a:p>
            <a:pPr>
              <a:lnSpc>
                <a:spcPct val="150000"/>
              </a:lnSpc>
            </a:pPr>
            <a:r>
              <a:rPr lang="el-GR" dirty="0" smtClean="0"/>
              <a:t>θετικό </a:t>
            </a:r>
            <a:r>
              <a:rPr lang="el-GR" dirty="0"/>
              <a:t>και ενθαρρυντικό στοιχείο </a:t>
            </a:r>
            <a:r>
              <a:rPr lang="en-US" dirty="0" smtClean="0"/>
              <a:t>– </a:t>
            </a:r>
            <a:r>
              <a:rPr lang="el-GR" dirty="0" smtClean="0"/>
              <a:t>η συνεχής συρρίκνωση </a:t>
            </a:r>
            <a:r>
              <a:rPr lang="el-GR" dirty="0"/>
              <a:t>του ελλείμματος στο εμπόριο </a:t>
            </a:r>
            <a:r>
              <a:rPr lang="el-GR" dirty="0" err="1"/>
              <a:t>αγροδιατροφικών</a:t>
            </a:r>
            <a:r>
              <a:rPr lang="el-GR" dirty="0"/>
              <a:t> προϊόντων από την έναρξη της κρίσεως και εντεύθεν, σε αντίθεση με το συνεχώς </a:t>
            </a:r>
            <a:r>
              <a:rPr lang="el-GR" dirty="0" err="1"/>
              <a:t>διευρυνόμενο</a:t>
            </a:r>
            <a:r>
              <a:rPr lang="el-GR" dirty="0"/>
              <a:t> έλλειμμα της προ κρίσεως περιόδου (2005-2008). </a:t>
            </a:r>
          </a:p>
          <a:p>
            <a:pPr>
              <a:lnSpc>
                <a:spcPct val="150000"/>
              </a:lnSpc>
            </a:pPr>
            <a:endParaRPr lang="el-GR" dirty="0"/>
          </a:p>
        </p:txBody>
      </p:sp>
      <p:pic>
        <p:nvPicPr>
          <p:cNvPr id="4" name="Εικόνα 3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44203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/>
              <a:t>«Γεωγραφική – Περιφερειακή» διάσταση του κλάδου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6736308"/>
              </p:ext>
            </p:extLst>
          </p:nvPr>
        </p:nvGraphicFramePr>
        <p:xfrm>
          <a:off x="677863" y="2543694"/>
          <a:ext cx="8596312" cy="19693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98156">
                  <a:extLst>
                    <a:ext uri="{9D8B030D-6E8A-4147-A177-3AD203B41FA5}">
                      <a16:colId xmlns:a16="http://schemas.microsoft.com/office/drawing/2014/main" xmlns="" val="1115915520"/>
                    </a:ext>
                  </a:extLst>
                </a:gridCol>
                <a:gridCol w="4298156">
                  <a:extLst>
                    <a:ext uri="{9D8B030D-6E8A-4147-A177-3AD203B41FA5}">
                      <a16:colId xmlns:a16="http://schemas.microsoft.com/office/drawing/2014/main" xmlns="" val="3376236963"/>
                    </a:ext>
                  </a:extLst>
                </a:gridCol>
              </a:tblGrid>
              <a:tr h="492337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Ετ</a:t>
                      </a:r>
                      <a:r>
                        <a:rPr lang="en-US" sz="1600" dirty="0">
                          <a:effectLst/>
                        </a:rPr>
                        <a:t>αιρίες</a:t>
                      </a:r>
                      <a:r>
                        <a:rPr lang="el-GR" sz="1600" dirty="0">
                          <a:effectLst/>
                        </a:rPr>
                        <a:t> Υδατοκαλλιέργειας</a:t>
                      </a:r>
                      <a:endParaRPr lang="el-GR" sz="1600" dirty="0">
                        <a:solidFill>
                          <a:srgbClr val="5F497A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63 (</a:t>
                      </a:r>
                      <a:r>
                        <a:rPr lang="en-US" sz="1600" dirty="0" err="1">
                          <a:effectLst/>
                        </a:rPr>
                        <a:t>στοιχεί</a:t>
                      </a:r>
                      <a:r>
                        <a:rPr lang="en-US" sz="1600" dirty="0">
                          <a:effectLst/>
                        </a:rPr>
                        <a:t>α 2014)</a:t>
                      </a:r>
                      <a:endParaRPr lang="el-GR" sz="1600" dirty="0">
                        <a:solidFill>
                          <a:srgbClr val="5F497A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398622298"/>
                  </a:ext>
                </a:extLst>
              </a:tr>
              <a:tr h="492337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Απα</a:t>
                      </a:r>
                      <a:r>
                        <a:rPr lang="en-US" sz="1600" dirty="0" err="1">
                          <a:effectLst/>
                        </a:rPr>
                        <a:t>σχόληση</a:t>
                      </a:r>
                      <a:r>
                        <a:rPr lang="el-GR" sz="1600" dirty="0">
                          <a:effectLst/>
                        </a:rPr>
                        <a:t> Υδατοκαλλιέργειας</a:t>
                      </a:r>
                      <a:endParaRPr lang="el-GR" sz="1600" dirty="0">
                        <a:solidFill>
                          <a:srgbClr val="5F497A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>
                          <a:effectLst/>
                        </a:rPr>
                        <a:t>Της τάξης των 18 χιλ. εργαζομένων</a:t>
                      </a:r>
                      <a:endParaRPr lang="el-GR" sz="1600">
                        <a:solidFill>
                          <a:srgbClr val="5F497A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295665372"/>
                  </a:ext>
                </a:extLst>
              </a:tr>
              <a:tr h="492337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Εταιρίες κλάδου</a:t>
                      </a:r>
                      <a:endParaRPr lang="el-GR" sz="1600" dirty="0">
                        <a:solidFill>
                          <a:srgbClr val="5F497A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Τουλάχιστον 4.500</a:t>
                      </a:r>
                      <a:endParaRPr lang="el-GR" sz="1600" dirty="0">
                        <a:solidFill>
                          <a:srgbClr val="5F497A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531562852"/>
                  </a:ext>
                </a:extLst>
              </a:tr>
              <a:tr h="492337"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Απασχόληση στον κλάδο</a:t>
                      </a:r>
                      <a:endParaRPr lang="el-GR" sz="1600" dirty="0">
                        <a:solidFill>
                          <a:srgbClr val="5F497A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Τουλάχιστον 85.000</a:t>
                      </a:r>
                      <a:endParaRPr lang="el-GR" sz="1600" dirty="0">
                        <a:solidFill>
                          <a:srgbClr val="5F497A"/>
                        </a:solidFill>
                        <a:effectLst/>
                        <a:latin typeface="Verdana" panose="020B060403050404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1042279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739833" y="4788131"/>
            <a:ext cx="837922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1500" dirty="0"/>
              <a:t>Διάρθρωση ευρύτερου κλάδου </a:t>
            </a:r>
            <a:r>
              <a:rPr lang="el-GR" sz="1500" dirty="0" err="1"/>
              <a:t>Αγροδιατροφής</a:t>
            </a:r>
            <a:r>
              <a:rPr lang="el-GR" sz="1500" dirty="0"/>
              <a:t> – Βιομηχανίας Τροφίμων.</a:t>
            </a:r>
          </a:p>
        </p:txBody>
      </p:sp>
      <p:pic>
        <p:nvPicPr>
          <p:cNvPr id="7" name="Εικόνα 6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55516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u="sng" dirty="0"/>
              <a:t>Κατανομή των </a:t>
            </a:r>
            <a:r>
              <a:rPr lang="el-GR" b="1" u="sng" dirty="0" err="1"/>
              <a:t>Ωφελουμένων</a:t>
            </a:r>
            <a:r>
              <a:rPr lang="el-GR" b="1" u="sng" dirty="0"/>
              <a:t> </a:t>
            </a:r>
            <a:r>
              <a:rPr lang="el-GR" b="1" u="sng" dirty="0" smtClean="0"/>
              <a:t>            της </a:t>
            </a:r>
            <a:r>
              <a:rPr lang="el-GR" b="1" u="sng" dirty="0"/>
              <a:t>Πράξης ανά Περιφέρεια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l-GR" dirty="0"/>
              <a:t>Βάση των ανωτέρω στοιχείων έγινε  η κατανομή ωφελούμενων ανά Μακρό-περιφέρεια. 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Η </a:t>
            </a:r>
            <a:r>
              <a:rPr lang="el-GR" dirty="0"/>
              <a:t>υλοποίηση της Πράξης θα καλύψει το σύνολο των Γεωγραφικών Περιφερειών της Χώρας,  και για την αποτελεσματικότερη υλοποίηση της, έχει γίνει διαχωρισμός σε έξι (6) βασικά </a:t>
            </a:r>
            <a:r>
              <a:rPr lang="el-GR" dirty="0" err="1"/>
              <a:t>υποέργα</a:t>
            </a:r>
            <a:r>
              <a:rPr lang="el-GR" dirty="0"/>
              <a:t> που αποτελούν το σύνολο της </a:t>
            </a:r>
            <a:r>
              <a:rPr lang="el-GR" dirty="0" smtClean="0"/>
              <a:t>Πράξης</a:t>
            </a:r>
            <a:r>
              <a:rPr lang="el-GR" dirty="0"/>
              <a:t> </a:t>
            </a:r>
            <a:r>
              <a:rPr lang="el-GR" dirty="0" smtClean="0"/>
              <a:t>ως εξής:</a:t>
            </a:r>
            <a:endParaRPr lang="el-GR" dirty="0"/>
          </a:p>
        </p:txBody>
      </p:sp>
      <p:pic>
        <p:nvPicPr>
          <p:cNvPr id="4" name="Εικόνα 3" descr="Z:\Training\ΕΣΠΑ_2014_2020\2016_ΕΠΑΝΕΚ_ΚΑΤΑΡΤΙΣΗ_ΕΡΓΑΖΟΜΕΝΩΝ\Σύνδεσμος Ελληνικών Θαλασσοκαλλιεργειών-ΣΕΘ\Υποδείγματα Δημοσιότητας\logo epimelitiriou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96220" y="209550"/>
            <a:ext cx="1275080" cy="95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750475460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</TotalTime>
  <Words>756</Words>
  <Application>Microsoft Office PowerPoint</Application>
  <PresentationFormat>Προσαρμογή</PresentationFormat>
  <Paragraphs>143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Όψη</vt:lpstr>
      <vt:lpstr>Αναπτυξιακή διάσταση του κλάδου &amp; εξωστρέφεια</vt:lpstr>
      <vt:lpstr>Συμπεράσματα μελέτης  Συμβούλου του Γραφείου ΟΕΥ Στοκχόλμης κ. Παντελή Γιαννούλη για τις ελληνικές εξαγωγές/εισαγωγές/εμπορικό ισοζύγιο, αγρο-διατροφικών προϊόντων και ποτών, για την περίοδο της τριετίας 2017- 2019  </vt:lpstr>
      <vt:lpstr>Διαφάνεια 3</vt:lpstr>
      <vt:lpstr>Η Ελλάδα:</vt:lpstr>
      <vt:lpstr>Η Ελλάδα:</vt:lpstr>
      <vt:lpstr>Η Ελλάδα:</vt:lpstr>
      <vt:lpstr>Διαφάνεια 7</vt:lpstr>
      <vt:lpstr>«Γεωγραφική – Περιφερειακή» διάσταση του κλάδου</vt:lpstr>
      <vt:lpstr>Κατανομή των Ωφελουμένων             της Πράξης ανά Περιφέρεια</vt:lpstr>
      <vt:lpstr>Κατανομή Υποέργων</vt:lpstr>
      <vt:lpstr>Κατανομή Υποέργων</vt:lpstr>
      <vt:lpstr>Η  χωρική κατανομή των ωφελουμένων ανά Τύπο Περιφέρειας και Διοικητική Περιφέρεια της χώρας</vt:lpstr>
      <vt:lpstr>Η  χωρική κατανομή των ωφελουμένων ανά Τύπο Περιφέρειας και Διοικητική Περιφέρεια της χώρας</vt:lpstr>
      <vt:lpstr>Η  χωρική κατανομή των ωφελουμένων ανά Τύπο Περιφέρειας και Διοικητική Περιφέρεια της χώρας</vt:lpstr>
      <vt:lpstr>Διαφάνεια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Αναπτυξιακή διάσταση του κλάδου &amp; εξωστρέφεια</dc:title>
  <dc:creator>Thanos</dc:creator>
  <cp:lastModifiedBy>grobolas</cp:lastModifiedBy>
  <cp:revision>4</cp:revision>
  <dcterms:created xsi:type="dcterms:W3CDTF">2020-10-07T07:19:57Z</dcterms:created>
  <dcterms:modified xsi:type="dcterms:W3CDTF">2020-10-08T10:24:07Z</dcterms:modified>
</cp:coreProperties>
</file>