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72"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04\Desktop\status%20report%20template%20final.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1800" b="1" i="0" u="none" strike="noStrike" kern="1200" baseline="0">
                <a:solidFill>
                  <a:schemeClr val="accent1">
                    <a:lumMod val="50000"/>
                  </a:schemeClr>
                </a:solidFill>
                <a:latin typeface="+mn-lt"/>
                <a:ea typeface="+mn-ea"/>
                <a:cs typeface="+mn-cs"/>
              </a:defRPr>
            </a:pPr>
            <a:r>
              <a:rPr lang="el-GR">
                <a:solidFill>
                  <a:schemeClr val="accent1">
                    <a:lumMod val="50000"/>
                  </a:schemeClr>
                </a:solidFill>
              </a:rPr>
              <a:t>ΠΟΣΟΣΤΟ</a:t>
            </a:r>
            <a:r>
              <a:rPr lang="el-GR" baseline="0">
                <a:solidFill>
                  <a:schemeClr val="accent1">
                    <a:lumMod val="50000"/>
                  </a:schemeClr>
                </a:solidFill>
              </a:rPr>
              <a:t> ΥΛΟΠΟΙΗΣΗΣ ΠΡΑΞΗΣ</a:t>
            </a:r>
            <a:endParaRPr lang="el-GR">
              <a:solidFill>
                <a:schemeClr val="accent1">
                  <a:lumMod val="50000"/>
                </a:schemeClr>
              </a:solidFill>
            </a:endParaRPr>
          </a:p>
        </c:rich>
      </c:tx>
      <c:overlay val="0"/>
      <c:spPr>
        <a:noFill/>
        <a:ln>
          <a:noFill/>
        </a:ln>
        <a:effectLst/>
      </c:spPr>
      <c:txPr>
        <a:bodyPr rot="0" spcFirstLastPara="1" vertOverflow="ellipsis" vert="horz" wrap="square" anchor="ctr" anchorCtr="1"/>
        <a:lstStyle/>
        <a:p>
          <a:pPr>
            <a:defRPr sz="1800" b="1" i="0" u="none" strike="noStrike" kern="1200" baseline="0">
              <a:solidFill>
                <a:schemeClr val="accent1">
                  <a:lumMod val="50000"/>
                </a:schemeClr>
              </a:solidFill>
              <a:latin typeface="+mn-lt"/>
              <a:ea typeface="+mn-ea"/>
              <a:cs typeface="+mn-cs"/>
            </a:defRPr>
          </a:pPr>
          <a:endParaRPr lang="en-US"/>
        </a:p>
      </c:txPr>
    </c:title>
    <c:autoTitleDeleted val="0"/>
    <c:view3D>
      <c:rotX val="5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4">
                  <a:shade val="76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1-CFE6-4DE2-8D67-D63E17EA7E2A}"/>
              </c:ext>
            </c:extLst>
          </c:dPt>
          <c:dPt>
            <c:idx val="1"/>
            <c:bubble3D val="0"/>
            <c:spPr>
              <a:solidFill>
                <a:schemeClr val="accent4">
                  <a:tint val="77000"/>
                </a:schemeClr>
              </a:solidFill>
              <a:ln>
                <a:noFill/>
              </a:ln>
              <a:effectLst>
                <a:outerShdw blurRad="254000" sx="102000" sy="102000" algn="ctr" rotWithShape="0">
                  <a:prstClr val="black">
                    <a:alpha val="20000"/>
                  </a:prstClr>
                </a:outerShdw>
              </a:effectLst>
              <a:sp3d/>
            </c:spPr>
            <c:extLst>
              <c:ext xmlns:c16="http://schemas.microsoft.com/office/drawing/2014/chart" uri="{C3380CC4-5D6E-409C-BE32-E72D297353CC}">
                <c16:uniqueId val="{00000003-CFE6-4DE2-8D67-D63E17EA7E2A}"/>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'status report template'!$A$12:$A$13</c:f>
              <c:strCache>
                <c:ptCount val="2"/>
                <c:pt idx="0">
                  <c:v>ΗΜΕΡΕΣ ΥΛΟΠΟΙΗΣΗΣ</c:v>
                </c:pt>
                <c:pt idx="1">
                  <c:v>ΗΜΕΡΕΣ ΠΟΥ ΥΠΟΛΕΙΠΟΝΤΑΙ</c:v>
                </c:pt>
              </c:strCache>
            </c:strRef>
          </c:cat>
          <c:val>
            <c:numRef>
              <c:f>'status report template'!$B$12:$B$13</c:f>
              <c:numCache>
                <c:formatCode>General</c:formatCode>
                <c:ptCount val="2"/>
                <c:pt idx="0">
                  <c:v>1040</c:v>
                </c:pt>
                <c:pt idx="1">
                  <c:v>227</c:v>
                </c:pt>
              </c:numCache>
            </c:numRef>
          </c:val>
          <c:extLst>
            <c:ext xmlns:c16="http://schemas.microsoft.com/office/drawing/2014/chart" uri="{C3380CC4-5D6E-409C-BE32-E72D297353CC}">
              <c16:uniqueId val="{00000004-CFE6-4DE2-8D67-D63E17EA7E2A}"/>
            </c:ext>
          </c:extLst>
        </c:ser>
        <c:dLbls>
          <c:dLblPos val="ctr"/>
          <c:showLegendKey val="0"/>
          <c:showVal val="0"/>
          <c:showCatName val="0"/>
          <c:showSerName val="0"/>
          <c:showPercent val="1"/>
          <c:showBubbleSize val="0"/>
          <c:showLeaderLines val="1"/>
        </c:dLbls>
      </c:pie3D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64">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51765-E535-4CEA-9394-BC92F8835B1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971015-BE01-44E6-858F-C16D36D38D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DE2C48-13AF-4398-9627-60EF76DCCE23}"/>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E8D5AAC7-B6C6-494D-A837-35629720D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9A7F78-A624-4D2D-82B1-6E289E8F89A8}"/>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2604847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04C93-6E3B-4B83-862B-428336EC31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91AFA2B-7956-42B6-B463-24941BE6EF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48A55F-5185-4D9A-9BC1-F1F9694D3B05}"/>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AE8CDB28-80BB-4069-8986-F7F1945BFC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FD37F1-7D31-4AD2-86CB-9091646D8895}"/>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77040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1F344A-A1FB-4A93-8CB6-704B9B33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FF6C61-2586-4E17-BEEE-34E7FEA9591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902DE1-854B-486C-9CE5-EF2BD899D617}"/>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AD802D19-D7F9-4374-B567-09D8E70B10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093B99-B49A-4143-A554-8D4DA1FF47D7}"/>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916351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E7BF4-4EDE-49BD-9559-23FC7A323A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7A64E7-A75C-461B-A3C9-A111AA5EE7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A15E7-B412-4BA8-98AA-E6416E85C55A}"/>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8C7A05FB-2E64-45FA-83D2-F9DAC59FA5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C9F7AC-F664-4707-A9EF-5B5ADB6361A1}"/>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59209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55336-3A2B-42F5-9F0B-4614783D6B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88188D2-7D5C-455F-BEF0-2B9DAF3857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D826F2-1541-4762-A185-3C5836C5774E}"/>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62B040B5-15E7-4E98-BF48-6D1151E8AC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1BDA4D-8EDE-4DA2-BA9E-441A2499EA9F}"/>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828131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5D135-49F2-4D79-B568-9ECF16F4902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61E1AE-FD13-479E-9EA7-8B72E87C45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9FEDD3-C1A0-493E-BBC3-167FE9EF1A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CA71C50-A3FE-4DF7-A452-57D564BEBBA9}"/>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6" name="Footer Placeholder 5">
            <a:extLst>
              <a:ext uri="{FF2B5EF4-FFF2-40B4-BE49-F238E27FC236}">
                <a16:creationId xmlns:a16="http://schemas.microsoft.com/office/drawing/2014/main" id="{9C155D88-375D-4F85-8D36-8670AA7E58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FFB15F-F295-49AE-B5D8-0ECD356A5C83}"/>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10145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D0C42-A6F6-4487-8EC5-A0E0274576B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70A833-B01C-4413-BA83-A2F69E1CC2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6CBF28-C9EB-4997-BE4B-B3D8C1785D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9F5E6DD-BA67-421D-ACD9-EED911A9E2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7FAF72-5BC7-42E1-91A8-7F2CA07C29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3547D7-7B07-4408-96B8-DE5AF868CE15}"/>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8" name="Footer Placeholder 7">
            <a:extLst>
              <a:ext uri="{FF2B5EF4-FFF2-40B4-BE49-F238E27FC236}">
                <a16:creationId xmlns:a16="http://schemas.microsoft.com/office/drawing/2014/main" id="{F8B04D99-52CD-4CEB-A14F-4EECB752EC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B2D3EF-295C-4880-9EA2-CD25DAADE123}"/>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189087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271A5-3719-4CA0-84C9-375917EEA8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0609D-C25B-450C-8977-CCDCE74F9CFA}"/>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4" name="Footer Placeholder 3">
            <a:extLst>
              <a:ext uri="{FF2B5EF4-FFF2-40B4-BE49-F238E27FC236}">
                <a16:creationId xmlns:a16="http://schemas.microsoft.com/office/drawing/2014/main" id="{E66D7EB2-1B20-4ACB-9AD8-E68374F7099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62EC06-6B5B-4FD4-9DF6-EAF19440AAB9}"/>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1305173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6EA045-F4B0-4FF3-BF3C-02FA67E49836}"/>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3" name="Footer Placeholder 2">
            <a:extLst>
              <a:ext uri="{FF2B5EF4-FFF2-40B4-BE49-F238E27FC236}">
                <a16:creationId xmlns:a16="http://schemas.microsoft.com/office/drawing/2014/main" id="{15440B95-45C0-4D0E-A87C-45465B05453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3F5127-DC56-4E84-85E9-FF436289721D}"/>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100263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B7080-36E2-4B0A-86FB-5E1CD3E145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396FEC-AAE5-4172-A362-10E4A9B95B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6E789F-C20F-4D3F-B9CE-DBCBC37E17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566057-4FF8-4FF2-9AD2-E2388E6783D0}"/>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6" name="Footer Placeholder 5">
            <a:extLst>
              <a:ext uri="{FF2B5EF4-FFF2-40B4-BE49-F238E27FC236}">
                <a16:creationId xmlns:a16="http://schemas.microsoft.com/office/drawing/2014/main" id="{F9708C0D-DCDA-45C2-BDE7-32FA3E51C3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0C2DC-140A-4E1F-92AE-ADD63F462149}"/>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41325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ED352-E533-45F4-A99A-73567495D9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8DD621-DCFB-4053-81D5-51F95C4FB7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F2EA2B-CCAF-4906-8A98-9B31304E5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C7E441-8116-49ED-B6B7-AC75B1D9082E}"/>
              </a:ext>
            </a:extLst>
          </p:cNvPr>
          <p:cNvSpPr>
            <a:spLocks noGrp="1"/>
          </p:cNvSpPr>
          <p:nvPr>
            <p:ph type="dt" sz="half" idx="10"/>
          </p:nvPr>
        </p:nvSpPr>
        <p:spPr/>
        <p:txBody>
          <a:bodyPr/>
          <a:lstStyle/>
          <a:p>
            <a:fld id="{04C91593-259A-478B-A608-CE043C8E2CD4}" type="datetimeFigureOut">
              <a:rPr lang="en-US" smtClean="0"/>
              <a:t>09-Oct-20</a:t>
            </a:fld>
            <a:endParaRPr lang="en-US"/>
          </a:p>
        </p:txBody>
      </p:sp>
      <p:sp>
        <p:nvSpPr>
          <p:cNvPr id="6" name="Footer Placeholder 5">
            <a:extLst>
              <a:ext uri="{FF2B5EF4-FFF2-40B4-BE49-F238E27FC236}">
                <a16:creationId xmlns:a16="http://schemas.microsoft.com/office/drawing/2014/main" id="{46B2B738-5150-4EB0-A94B-62AE7977FD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B6CBFF-48D2-45AD-A31C-DB82F2B4046B}"/>
              </a:ext>
            </a:extLst>
          </p:cNvPr>
          <p:cNvSpPr>
            <a:spLocks noGrp="1"/>
          </p:cNvSpPr>
          <p:nvPr>
            <p:ph type="sldNum" sz="quarter" idx="12"/>
          </p:nvPr>
        </p:nvSpPr>
        <p:spPr/>
        <p:txBody>
          <a:bodyPr/>
          <a:lstStyle/>
          <a:p>
            <a:fld id="{9FC51227-598E-4AEF-AD8D-4AA920AED45E}" type="slidenum">
              <a:rPr lang="en-US" smtClean="0"/>
              <a:t>‹#›</a:t>
            </a:fld>
            <a:endParaRPr lang="en-US"/>
          </a:p>
        </p:txBody>
      </p:sp>
    </p:spTree>
    <p:extLst>
      <p:ext uri="{BB962C8B-B14F-4D97-AF65-F5344CB8AC3E}">
        <p14:creationId xmlns:p14="http://schemas.microsoft.com/office/powerpoint/2010/main" val="3521764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738A933-3009-46CB-8A71-77B94B5BD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A7FC12-A44E-4813-8601-BB1A1AD3C8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9C308-452C-4A00-BFF2-EF111EB097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91593-259A-478B-A608-CE043C8E2CD4}" type="datetimeFigureOut">
              <a:rPr lang="en-US" smtClean="0"/>
              <a:t>09-Oct-20</a:t>
            </a:fld>
            <a:endParaRPr lang="en-US"/>
          </a:p>
        </p:txBody>
      </p:sp>
      <p:sp>
        <p:nvSpPr>
          <p:cNvPr id="5" name="Footer Placeholder 4">
            <a:extLst>
              <a:ext uri="{FF2B5EF4-FFF2-40B4-BE49-F238E27FC236}">
                <a16:creationId xmlns:a16="http://schemas.microsoft.com/office/drawing/2014/main" id="{FCC33A40-45F1-4BA8-9819-59E3CEC34B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FB5E04-9ABA-4561-B10B-9E36BEBFBA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C51227-598E-4AEF-AD8D-4AA920AED45E}" type="slidenum">
              <a:rPr lang="en-US" smtClean="0"/>
              <a:t>‹#›</a:t>
            </a:fld>
            <a:endParaRPr lang="en-US"/>
          </a:p>
        </p:txBody>
      </p:sp>
    </p:spTree>
    <p:extLst>
      <p:ext uri="{BB962C8B-B14F-4D97-AF65-F5344CB8AC3E}">
        <p14:creationId xmlns:p14="http://schemas.microsoft.com/office/powerpoint/2010/main" val="18399608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5F99F-1659-4732-9F2F-CD8CF319ACDD}"/>
              </a:ext>
            </a:extLst>
          </p:cNvPr>
          <p:cNvSpPr>
            <a:spLocks noGrp="1"/>
          </p:cNvSpPr>
          <p:nvPr>
            <p:ph type="ctrTitle"/>
          </p:nvPr>
        </p:nvSpPr>
        <p:spPr>
          <a:xfrm>
            <a:off x="1490662" y="781050"/>
            <a:ext cx="9210675" cy="659169"/>
          </a:xfrm>
        </p:spPr>
        <p:txBody>
          <a:bodyPr>
            <a:normAutofit/>
          </a:bodyPr>
          <a:lstStyle/>
          <a:p>
            <a:pPr algn="ctr"/>
            <a:r>
              <a:rPr lang="el-GR" sz="4000" b="1" dirty="0">
                <a:solidFill>
                  <a:schemeClr val="accent1">
                    <a:lumMod val="50000"/>
                  </a:schemeClr>
                </a:solidFill>
              </a:rPr>
              <a:t>ΟΙΚΟΝΟΜΙΚΑ ΣΤΟΙΧΕΙΑ ΤΗΣ ΠΡΑΞΗΣ</a:t>
            </a:r>
            <a:endParaRPr lang="en-US" sz="4000" b="1" dirty="0">
              <a:solidFill>
                <a:schemeClr val="accent1">
                  <a:lumMod val="50000"/>
                </a:schemeClr>
              </a:solidFill>
            </a:endParaRPr>
          </a:p>
        </p:txBody>
      </p:sp>
      <p:sp>
        <p:nvSpPr>
          <p:cNvPr id="3" name="Subtitle 2">
            <a:extLst>
              <a:ext uri="{FF2B5EF4-FFF2-40B4-BE49-F238E27FC236}">
                <a16:creationId xmlns:a16="http://schemas.microsoft.com/office/drawing/2014/main" id="{3B5D2D0E-3C1B-42B0-AD64-98D44268111F}"/>
              </a:ext>
            </a:extLst>
          </p:cNvPr>
          <p:cNvSpPr>
            <a:spLocks noGrp="1"/>
          </p:cNvSpPr>
          <p:nvPr>
            <p:ph type="subTitle" idx="1"/>
          </p:nvPr>
        </p:nvSpPr>
        <p:spPr>
          <a:xfrm>
            <a:off x="1674830" y="1771651"/>
            <a:ext cx="8637072" cy="2285999"/>
          </a:xfrm>
        </p:spPr>
        <p:txBody>
          <a:bodyPr>
            <a:normAutofit/>
          </a:bodyPr>
          <a:lstStyle/>
          <a:p>
            <a:pPr algn="ctr"/>
            <a:r>
              <a:rPr lang="el-GR" sz="1800" b="1" dirty="0">
                <a:solidFill>
                  <a:schemeClr val="accent1">
                    <a:lumMod val="50000"/>
                  </a:schemeClr>
                </a:solidFill>
                <a:effectLst/>
                <a:latin typeface="Calibri" panose="020F0502020204030204" pitchFamily="34" charset="0"/>
                <a:ea typeface="Times New Roman" panose="02020603050405020304" pitchFamily="18" charset="0"/>
              </a:rPr>
              <a:t>Κατάρτιση και Πιστοποίηση Εργαζομένων σε Ειδικότητες του Κλάδου Αγροδιατροφή &amp; Βιομηχανία Τροφίμων – Τομέας Θαλασσοκαλλιέργειας</a:t>
            </a:r>
            <a:r>
              <a:rPr lang="el-GR" i="1" dirty="0">
                <a:solidFill>
                  <a:schemeClr val="accent1">
                    <a:lumMod val="50000"/>
                  </a:schemeClr>
                </a:solidFill>
              </a:rPr>
              <a:t>    </a:t>
            </a:r>
          </a:p>
          <a:p>
            <a:endParaRPr lang="el-GR" i="1" dirty="0">
              <a:solidFill>
                <a:schemeClr val="accent1">
                  <a:lumMod val="50000"/>
                </a:schemeClr>
              </a:solidFill>
            </a:endParaRPr>
          </a:p>
          <a:p>
            <a:r>
              <a:rPr lang="el-GR" i="1" dirty="0">
                <a:solidFill>
                  <a:schemeClr val="accent1">
                    <a:lumMod val="50000"/>
                  </a:schemeClr>
                </a:solidFill>
              </a:rPr>
              <a:t>ΚΩΔΙΚΟΣ ΟΠΣ: 5002889  </a:t>
            </a:r>
          </a:p>
          <a:p>
            <a:endParaRPr lang="en-US" i="1" dirty="0"/>
          </a:p>
        </p:txBody>
      </p:sp>
    </p:spTree>
    <p:extLst>
      <p:ext uri="{BB962C8B-B14F-4D97-AF65-F5344CB8AC3E}">
        <p14:creationId xmlns:p14="http://schemas.microsoft.com/office/powerpoint/2010/main" val="91516780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3E214E-15EB-4AA5-A251-2541CBB8CCA0}"/>
              </a:ext>
            </a:extLst>
          </p:cNvPr>
          <p:cNvSpPr>
            <a:spLocks noGrp="1"/>
          </p:cNvSpPr>
          <p:nvPr>
            <p:ph idx="1"/>
          </p:nvPr>
        </p:nvSpPr>
        <p:spPr>
          <a:xfrm>
            <a:off x="838200" y="190500"/>
            <a:ext cx="10515600" cy="5986463"/>
          </a:xfrm>
        </p:spPr>
        <p:txBody>
          <a:bodyPr>
            <a:normAutofit lnSpcReduction="10000"/>
          </a:bodyPr>
          <a:lstStyle/>
          <a:p>
            <a:pPr marL="0" indent="0" algn="ctr">
              <a:buNone/>
            </a:pPr>
            <a:r>
              <a:rPr lang="el-GR" b="1" u="sng" dirty="0">
                <a:solidFill>
                  <a:schemeClr val="accent1">
                    <a:lumMod val="50000"/>
                  </a:schemeClr>
                </a:solidFill>
              </a:rPr>
              <a:t>Κοινωνικά και Οικονομικά οφέλη για ολόκληρο το οικοσύστημα Αγροδιατροφής, μέρους του οποίου αποτελούν οι Θαλάσσιες Καλλιέργειες </a:t>
            </a:r>
          </a:p>
          <a:p>
            <a:pPr marL="0" indent="0" algn="ctr">
              <a:buNone/>
            </a:pPr>
            <a:endParaRPr lang="el-GR" b="1" u="sng" dirty="0">
              <a:solidFill>
                <a:schemeClr val="accent1">
                  <a:lumMod val="50000"/>
                </a:schemeClr>
              </a:solidFill>
            </a:endParaRPr>
          </a:p>
          <a:p>
            <a:pPr marL="0" indent="0" algn="ctr">
              <a:buNone/>
            </a:pPr>
            <a:endParaRPr lang="el-GR" sz="3200" b="1" u="sng" dirty="0">
              <a:solidFill>
                <a:schemeClr val="accent1">
                  <a:lumMod val="50000"/>
                </a:schemeClr>
              </a:solidFill>
            </a:endParaRPr>
          </a:p>
          <a:p>
            <a:pPr marL="0" marR="0" indent="0">
              <a:lnSpc>
                <a:spcPct val="107000"/>
              </a:lnSpc>
              <a:spcBef>
                <a:spcPts val="0"/>
              </a:spcBef>
              <a:spcAft>
                <a:spcPts val="0"/>
              </a:spcAft>
              <a:buNone/>
            </a:pPr>
            <a:r>
              <a:rPr lang="el-GR" sz="2400" dirty="0">
                <a:solidFill>
                  <a:schemeClr val="accent1">
                    <a:lumMod val="50000"/>
                  </a:schemeClr>
                </a:solidFill>
                <a:effectLst/>
                <a:ea typeface="Calibri" panose="020F0502020204030204" pitchFamily="34" charset="0"/>
                <a:cs typeface="Times New Roman" panose="02020603050405020304" pitchFamily="18" charset="0"/>
              </a:rPr>
              <a:t>3. Ενίσχυση της εμπορίας και Μεταποίησης: </a:t>
            </a:r>
            <a:endParaRPr lang="en-US" sz="2400" dirty="0">
              <a:solidFill>
                <a:schemeClr val="accent1">
                  <a:lumMod val="50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400" dirty="0">
                <a:solidFill>
                  <a:schemeClr val="accent1">
                    <a:lumMod val="75000"/>
                  </a:schemeClr>
                </a:solidFill>
                <a:effectLst/>
                <a:ea typeface="Calibri" panose="020F0502020204030204" pitchFamily="34" charset="0"/>
                <a:cs typeface="Times New Roman" panose="02020603050405020304" pitchFamily="18" charset="0"/>
              </a:rPr>
              <a:t>Βελτίωση της παρουσίασης των προϊόντων </a:t>
            </a:r>
            <a:endParaRPr lang="en-US" sz="24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400" dirty="0" err="1">
                <a:solidFill>
                  <a:schemeClr val="accent1">
                    <a:lumMod val="75000"/>
                  </a:schemeClr>
                </a:solidFill>
                <a:effectLst/>
                <a:ea typeface="Calibri" panose="020F0502020204030204" pitchFamily="34" charset="0"/>
                <a:cs typeface="Times New Roman" panose="02020603050405020304" pitchFamily="18" charset="0"/>
              </a:rPr>
              <a:t>Μετ</a:t>
            </a:r>
            <a:r>
              <a:rPr lang="en-US" sz="2400" dirty="0">
                <a:solidFill>
                  <a:schemeClr val="accent1">
                    <a:lumMod val="75000"/>
                  </a:schemeClr>
                </a:solidFill>
                <a:effectLst/>
                <a:ea typeface="Calibri" panose="020F0502020204030204" pitchFamily="34" charset="0"/>
                <a:cs typeface="Times New Roman" panose="02020603050405020304" pitchFamily="18" charset="0"/>
              </a:rPr>
              <a:t>αποίηση προϊόντων υδατοκαλλιέργεια </a:t>
            </a:r>
          </a:p>
          <a:p>
            <a:pPr marL="0" indent="0">
              <a:buNone/>
            </a:pPr>
            <a:endParaRPr lang="el-GR" sz="3200" b="1" u="sng" dirty="0">
              <a:solidFill>
                <a:schemeClr val="accent1">
                  <a:lumMod val="50000"/>
                </a:schemeClr>
              </a:solidFill>
            </a:endParaRPr>
          </a:p>
          <a:p>
            <a:pPr marL="0" marR="0" indent="0">
              <a:lnSpc>
                <a:spcPct val="107000"/>
              </a:lnSpc>
              <a:spcBef>
                <a:spcPts val="0"/>
              </a:spcBef>
              <a:spcAft>
                <a:spcPts val="0"/>
              </a:spcAft>
              <a:buNone/>
            </a:pPr>
            <a:r>
              <a:rPr lang="el-GR" sz="2400" dirty="0">
                <a:solidFill>
                  <a:schemeClr val="accent1">
                    <a:lumMod val="50000"/>
                  </a:schemeClr>
                </a:solidFill>
                <a:effectLst/>
                <a:ea typeface="Calibri" panose="020F0502020204030204" pitchFamily="34" charset="0"/>
                <a:cs typeface="Times New Roman" panose="02020603050405020304" pitchFamily="18" charset="0"/>
              </a:rPr>
              <a:t>4. Αύξηση της παραγωγικότητας της παραγωγής και της μεταποίησης: </a:t>
            </a:r>
            <a:endParaRPr lang="en-US" sz="2400" dirty="0">
              <a:solidFill>
                <a:schemeClr val="accent1">
                  <a:lumMod val="50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Δ</a:t>
            </a:r>
            <a:r>
              <a:rPr lang="el-GR" sz="2000" dirty="0">
                <a:solidFill>
                  <a:schemeClr val="accent1">
                    <a:lumMod val="75000"/>
                  </a:schemeClr>
                </a:solidFill>
                <a:effectLst/>
                <a:ea typeface="Calibri" panose="020F0502020204030204" pitchFamily="34" charset="0"/>
                <a:cs typeface="Times New Roman" panose="02020603050405020304" pitchFamily="18" charset="0"/>
              </a:rPr>
              <a:t>ιαχείριση των γενετικών πόρων των προϊόντων, ήτοι καλλιέργεια κατάλληλων γόνων (λαβράκι, τσιπούρα, φαγκρί, κ.α.)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ffectLst/>
                <a:ea typeface="Calibri" panose="020F0502020204030204" pitchFamily="34" charset="0"/>
                <a:cs typeface="Times New Roman" panose="02020603050405020304" pitchFamily="18" charset="0"/>
              </a:rPr>
              <a:t>Βελτίωση της παραγωγικότητας των θαλασσοκαλλιεργειών μέσω προγραμμάτων γενετικής επιλογής για τη παραγωγή πιστοποιημένου γόνου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Α</a:t>
            </a:r>
            <a:r>
              <a:rPr lang="el-GR" sz="2000" dirty="0">
                <a:solidFill>
                  <a:schemeClr val="accent1">
                    <a:lumMod val="75000"/>
                  </a:schemeClr>
                </a:solidFill>
                <a:effectLst/>
                <a:ea typeface="Calibri" panose="020F0502020204030204" pitchFamily="34" charset="0"/>
                <a:cs typeface="Times New Roman" panose="02020603050405020304" pitchFamily="18" charset="0"/>
              </a:rPr>
              <a:t>νάπτυξη νέων τεχνολογιών εκτροφής σε συνθήκες ανοικτής θάλασσας.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88089440"/>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90F26B-4FE0-4508-8C02-7E84B5FE2438}"/>
              </a:ext>
            </a:extLst>
          </p:cNvPr>
          <p:cNvSpPr>
            <a:spLocks noGrp="1"/>
          </p:cNvSpPr>
          <p:nvPr>
            <p:ph idx="1"/>
          </p:nvPr>
        </p:nvSpPr>
        <p:spPr>
          <a:xfrm>
            <a:off x="838200" y="152400"/>
            <a:ext cx="10515600" cy="6024563"/>
          </a:xfrm>
        </p:spPr>
        <p:txBody>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800" b="1" i="0" u="sng" strike="noStrike" kern="1200" cap="none" spc="0" normalizeH="0" baseline="0" noProof="0" dirty="0">
                <a:ln>
                  <a:noFill/>
                </a:ln>
                <a:solidFill>
                  <a:srgbClr val="4472C4">
                    <a:lumMod val="50000"/>
                  </a:srgbClr>
                </a:solidFill>
                <a:effectLst/>
                <a:uLnTx/>
                <a:uFillTx/>
                <a:latin typeface="Calibri" panose="020F0502020204030204"/>
                <a:ea typeface="+mn-ea"/>
                <a:cs typeface="+mn-cs"/>
              </a:rPr>
              <a:t>Κοινωνικά και Οικονομικά οφέλη για ολόκληρο το οικοσύστημα Αγροδιατροφής, μέρους του οποίου αποτελούν οι Θαλάσσιες Καλλιέργειες </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l-GR" b="1" u="sng" dirty="0">
              <a:solidFill>
                <a:srgbClr val="4472C4">
                  <a:lumMod val="50000"/>
                </a:srgbClr>
              </a:solidFill>
              <a:latin typeface="Calibri" panose="020F0502020204030204"/>
            </a:endParaRPr>
          </a:p>
          <a:p>
            <a:pPr marL="0" marR="0" indent="0">
              <a:lnSpc>
                <a:spcPct val="107000"/>
              </a:lnSpc>
              <a:spcBef>
                <a:spcPts val="0"/>
              </a:spcBef>
              <a:spcAft>
                <a:spcPts val="0"/>
              </a:spcAft>
              <a:buNone/>
            </a:pPr>
            <a:r>
              <a:rPr lang="el-GR" sz="2000" dirty="0">
                <a:solidFill>
                  <a:schemeClr val="accent1">
                    <a:lumMod val="50000"/>
                  </a:schemeClr>
                </a:solidFill>
                <a:ea typeface="Calibri" panose="020F0502020204030204" pitchFamily="34" charset="0"/>
                <a:cs typeface="Times New Roman" panose="02020603050405020304" pitchFamily="18" charset="0"/>
              </a:rPr>
              <a:t>5. </a:t>
            </a:r>
            <a:r>
              <a:rPr lang="el-GR" sz="2000" dirty="0">
                <a:solidFill>
                  <a:schemeClr val="accent1">
                    <a:lumMod val="50000"/>
                  </a:schemeClr>
                </a:solidFill>
                <a:effectLst/>
                <a:ea typeface="Calibri" panose="020F0502020204030204" pitchFamily="34" charset="0"/>
                <a:cs typeface="Times New Roman" panose="02020603050405020304" pitchFamily="18" charset="0"/>
              </a:rPr>
              <a:t>Αειφόρος ανάπτυξη της πρωτογενούς παραγωγής: </a:t>
            </a:r>
            <a:endParaRPr lang="en-US" sz="2000" dirty="0">
              <a:solidFill>
                <a:schemeClr val="accent1">
                  <a:lumMod val="50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Α</a:t>
            </a:r>
            <a:r>
              <a:rPr lang="el-GR" sz="2000" dirty="0">
                <a:solidFill>
                  <a:schemeClr val="accent1">
                    <a:lumMod val="75000"/>
                  </a:schemeClr>
                </a:solidFill>
                <a:effectLst/>
                <a:ea typeface="Calibri" panose="020F0502020204030204" pitchFamily="34" charset="0"/>
                <a:cs typeface="Times New Roman" panose="02020603050405020304" pitchFamily="18" charset="0"/>
              </a:rPr>
              <a:t>νάπτυξη και εφαρμογή τεχνολογιών για την ολοκληρωμένη διαχείριση των απορριπτόμενων υλικών από τις υδατοκαλλιέργειες και τη μεταποίησης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Π</a:t>
            </a:r>
            <a:r>
              <a:rPr lang="el-GR" sz="2000" dirty="0">
                <a:solidFill>
                  <a:schemeClr val="accent1">
                    <a:lumMod val="75000"/>
                  </a:schemeClr>
                </a:solidFill>
                <a:effectLst/>
                <a:ea typeface="Calibri" panose="020F0502020204030204" pitchFamily="34" charset="0"/>
                <a:cs typeface="Times New Roman" panose="02020603050405020304" pitchFamily="18" charset="0"/>
              </a:rPr>
              <a:t>ροστασία θαλάσσιου περιβάλλοντος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Π</a:t>
            </a:r>
            <a:r>
              <a:rPr lang="el-GR" sz="2000" dirty="0">
                <a:solidFill>
                  <a:schemeClr val="accent1">
                    <a:lumMod val="75000"/>
                  </a:schemeClr>
                </a:solidFill>
                <a:effectLst/>
                <a:ea typeface="Calibri" panose="020F0502020204030204" pitchFamily="34" charset="0"/>
                <a:cs typeface="Times New Roman" panose="02020603050405020304" pitchFamily="18" charset="0"/>
              </a:rPr>
              <a:t>ροσδιορισμός και ελαχιστοποίηση επιδράσεων υδατοκαλλιεργειών σε υδατοκαλλιεργητικές ζώνες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Β</a:t>
            </a:r>
            <a:r>
              <a:rPr lang="el-GR" sz="2000" dirty="0">
                <a:solidFill>
                  <a:schemeClr val="accent1">
                    <a:lumMod val="75000"/>
                  </a:schemeClr>
                </a:solidFill>
                <a:effectLst/>
                <a:ea typeface="Calibri" panose="020F0502020204030204" pitchFamily="34" charset="0"/>
                <a:cs typeface="Times New Roman" panose="02020603050405020304" pitchFamily="18" charset="0"/>
              </a:rPr>
              <a:t>ελτίωση μοντέλων και νέοι βιοδείκτες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2000" dirty="0">
                <a:solidFill>
                  <a:schemeClr val="accent1">
                    <a:lumMod val="75000"/>
                  </a:schemeClr>
                </a:solidFill>
                <a:ea typeface="Calibri" panose="020F0502020204030204" pitchFamily="34" charset="0"/>
                <a:cs typeface="Times New Roman" panose="02020603050405020304" pitchFamily="18" charset="0"/>
              </a:rPr>
              <a:t>Ε</a:t>
            </a:r>
            <a:r>
              <a:rPr lang="el-GR" sz="2000" dirty="0">
                <a:solidFill>
                  <a:schemeClr val="accent1">
                    <a:lumMod val="75000"/>
                  </a:schemeClr>
                </a:solidFill>
                <a:effectLst/>
                <a:ea typeface="Calibri" panose="020F0502020204030204" pitchFamily="34" charset="0"/>
                <a:cs typeface="Times New Roman" panose="02020603050405020304" pitchFamily="18" charset="0"/>
              </a:rPr>
              <a:t>κτίμηση περιοχών και καθορισμός ζωνών καταλληλότητας εκτροφής θαλάσσιων </a:t>
            </a:r>
            <a:endParaRPr lang="en-US" sz="2000" dirty="0">
              <a:solidFill>
                <a:schemeClr val="accent1">
                  <a:lumMod val="75000"/>
                </a:schemeClr>
              </a:solidFill>
              <a:effectLst/>
              <a:ea typeface="Calibri" panose="020F0502020204030204" pitchFamily="34" charset="0"/>
              <a:cs typeface="Times New Roman" panose="02020603050405020304" pitchFamily="18" charset="0"/>
            </a:endParaRPr>
          </a:p>
          <a:p>
            <a:pPr marL="0" marR="0" lvl="0" indent="0"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800" b="1" i="0" u="sng" strike="noStrike" kern="1200" cap="none" spc="0" normalizeH="0" baseline="0" noProof="0" dirty="0">
              <a:ln>
                <a:noFill/>
              </a:ln>
              <a:solidFill>
                <a:srgbClr val="4472C4">
                  <a:lumMod val="50000"/>
                </a:srgbClr>
              </a:solidFill>
              <a:effectLst/>
              <a:uLnTx/>
              <a:uFillTx/>
              <a:latin typeface="Calibri" panose="020F0502020204030204"/>
              <a:ea typeface="+mn-ea"/>
              <a:cs typeface="+mn-cs"/>
            </a:endParaRPr>
          </a:p>
          <a:p>
            <a:endParaRPr lang="en-US" dirty="0"/>
          </a:p>
        </p:txBody>
      </p:sp>
    </p:spTree>
    <p:extLst>
      <p:ext uri="{BB962C8B-B14F-4D97-AF65-F5344CB8AC3E}">
        <p14:creationId xmlns:p14="http://schemas.microsoft.com/office/powerpoint/2010/main" val="288612678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80ABDE-0EF7-49B9-9508-4E924C9CD70F}"/>
              </a:ext>
            </a:extLst>
          </p:cNvPr>
          <p:cNvSpPr>
            <a:spLocks noGrp="1"/>
          </p:cNvSpPr>
          <p:nvPr>
            <p:ph idx="1"/>
          </p:nvPr>
        </p:nvSpPr>
        <p:spPr>
          <a:xfrm>
            <a:off x="838200" y="476250"/>
            <a:ext cx="10515600" cy="5700713"/>
          </a:xfrm>
        </p:spPr>
        <p:txBody>
          <a:bodyPr/>
          <a:lstStyle/>
          <a:p>
            <a:r>
              <a:rPr lang="el-GR" sz="2400" b="1" dirty="0">
                <a:solidFill>
                  <a:schemeClr val="accent1">
                    <a:lumMod val="50000"/>
                  </a:schemeClr>
                </a:solidFill>
              </a:rPr>
              <a:t>ΠΡΟΫΠΟΛΟΓΙΣΜΟΣ ΕΡΓΟΥ:	                          1,471,549.46 €</a:t>
            </a:r>
          </a:p>
          <a:p>
            <a:endParaRPr lang="el-GR" sz="2400" b="1" dirty="0">
              <a:solidFill>
                <a:schemeClr val="accent1">
                  <a:lumMod val="50000"/>
                </a:schemeClr>
              </a:solidFill>
            </a:endParaRPr>
          </a:p>
          <a:p>
            <a:r>
              <a:rPr lang="el-GR" sz="2400" b="1" dirty="0">
                <a:solidFill>
                  <a:schemeClr val="accent1">
                    <a:lumMod val="50000"/>
                  </a:schemeClr>
                </a:solidFill>
              </a:rPr>
              <a:t>ΔΙΚΑΙΟΥΧΟΣ ΠΡΑΞΗΣ:	                          ΕΠΙΜΕΛΗΤΗΡΙΟ ΑΙΤΩΛΟΑΚΑΡΝΑΝΙΑΣ</a:t>
            </a:r>
          </a:p>
          <a:p>
            <a:endParaRPr lang="el-GR" sz="2400" b="1" dirty="0">
              <a:solidFill>
                <a:schemeClr val="accent1">
                  <a:lumMod val="50000"/>
                </a:schemeClr>
              </a:solidFill>
            </a:endParaRPr>
          </a:p>
          <a:p>
            <a:r>
              <a:rPr lang="el-GR" sz="2400" b="1" dirty="0">
                <a:solidFill>
                  <a:schemeClr val="accent1">
                    <a:lumMod val="50000"/>
                  </a:schemeClr>
                </a:solidFill>
              </a:rPr>
              <a:t>ΕΝΑΡΞΗ ΠΡΑΞΗΣ:                                             01-05-18</a:t>
            </a:r>
          </a:p>
          <a:p>
            <a:endParaRPr lang="el-GR" sz="2400" b="1" dirty="0">
              <a:solidFill>
                <a:schemeClr val="accent1">
                  <a:lumMod val="50000"/>
                </a:schemeClr>
              </a:solidFill>
            </a:endParaRPr>
          </a:p>
          <a:p>
            <a:r>
              <a:rPr lang="el-GR" sz="2400" b="1" dirty="0">
                <a:solidFill>
                  <a:schemeClr val="accent1">
                    <a:lumMod val="50000"/>
                  </a:schemeClr>
                </a:solidFill>
              </a:rPr>
              <a:t>ΛΗΞΗ ΠΡΑΞΗΣ:                                                  22-06-21</a:t>
            </a:r>
          </a:p>
          <a:p>
            <a:endParaRPr lang="el-GR" sz="2400" b="1" dirty="0">
              <a:solidFill>
                <a:schemeClr val="accent1">
                  <a:lumMod val="50000"/>
                </a:schemeClr>
              </a:solidFill>
            </a:endParaRPr>
          </a:p>
          <a:p>
            <a:r>
              <a:rPr lang="el-GR" sz="2400" b="1" dirty="0">
                <a:solidFill>
                  <a:schemeClr val="accent1">
                    <a:lumMod val="50000"/>
                  </a:schemeClr>
                </a:solidFill>
              </a:rPr>
              <a:t>ΣΥΝΟΛΙΚΗ ΔΙΑΡΚΕΙΑ ΕΡΓΟΥ (ΣΕ ΜΗΝΕΣ):	38</a:t>
            </a:r>
          </a:p>
          <a:p>
            <a:endParaRPr lang="el-GR" sz="2400" b="1" dirty="0">
              <a:solidFill>
                <a:schemeClr val="accent1">
                  <a:lumMod val="50000"/>
                </a:schemeClr>
              </a:solidFill>
            </a:endParaRPr>
          </a:p>
          <a:p>
            <a:r>
              <a:rPr lang="el-GR" sz="2400" b="1" dirty="0">
                <a:solidFill>
                  <a:schemeClr val="accent1">
                    <a:lumMod val="50000"/>
                  </a:schemeClr>
                </a:solidFill>
              </a:rPr>
              <a:t>ΥΛΟΠΟΙΗΘΕΝΤΕΣ ΜΗΝΕΣ:	                           29</a:t>
            </a:r>
          </a:p>
          <a:p>
            <a:endParaRPr lang="en-US" dirty="0">
              <a:solidFill>
                <a:schemeClr val="accent5">
                  <a:lumMod val="50000"/>
                </a:schemeClr>
              </a:solidFill>
            </a:endParaRPr>
          </a:p>
        </p:txBody>
      </p:sp>
    </p:spTree>
    <p:extLst>
      <p:ext uri="{BB962C8B-B14F-4D97-AF65-F5344CB8AC3E}">
        <p14:creationId xmlns:p14="http://schemas.microsoft.com/office/powerpoint/2010/main" val="86093750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Γράφημα 2">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1911373658"/>
              </p:ext>
            </p:extLst>
          </p:nvPr>
        </p:nvGraphicFramePr>
        <p:xfrm>
          <a:off x="2124074" y="1019175"/>
          <a:ext cx="8677275" cy="4819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7992647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1C7F41C-1665-415B-9E36-CB40453F3E9E}"/>
              </a:ext>
            </a:extLst>
          </p:cNvPr>
          <p:cNvGraphicFramePr>
            <a:graphicFrameLocks noGrp="1"/>
          </p:cNvGraphicFramePr>
          <p:nvPr>
            <p:extLst>
              <p:ext uri="{D42A27DB-BD31-4B8C-83A1-F6EECF244321}">
                <p14:modId xmlns:p14="http://schemas.microsoft.com/office/powerpoint/2010/main" val="327063091"/>
              </p:ext>
            </p:extLst>
          </p:nvPr>
        </p:nvGraphicFramePr>
        <p:xfrm>
          <a:off x="1543050" y="762000"/>
          <a:ext cx="8677275" cy="4581523"/>
        </p:xfrm>
        <a:graphic>
          <a:graphicData uri="http://schemas.openxmlformats.org/drawingml/2006/table">
            <a:tbl>
              <a:tblPr firstRow="1" firstCol="1" lastRow="1" lastCol="1" bandRow="1" bandCol="1"/>
              <a:tblGrid>
                <a:gridCol w="567083">
                  <a:extLst>
                    <a:ext uri="{9D8B030D-6E8A-4147-A177-3AD203B41FA5}">
                      <a16:colId xmlns:a16="http://schemas.microsoft.com/office/drawing/2014/main" val="2796090209"/>
                    </a:ext>
                  </a:extLst>
                </a:gridCol>
                <a:gridCol w="6612281">
                  <a:extLst>
                    <a:ext uri="{9D8B030D-6E8A-4147-A177-3AD203B41FA5}">
                      <a16:colId xmlns:a16="http://schemas.microsoft.com/office/drawing/2014/main" val="3857536461"/>
                    </a:ext>
                  </a:extLst>
                </a:gridCol>
                <a:gridCol w="1497911">
                  <a:extLst>
                    <a:ext uri="{9D8B030D-6E8A-4147-A177-3AD203B41FA5}">
                      <a16:colId xmlns:a16="http://schemas.microsoft.com/office/drawing/2014/main" val="288518685"/>
                    </a:ext>
                  </a:extLst>
                </a:gridCol>
              </a:tblGrid>
              <a:tr h="647957">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Α/Α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Τίτλος Υποέργου</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a:solidFill>
                            <a:schemeClr val="accent1">
                              <a:lumMod val="50000"/>
                            </a:schemeClr>
                          </a:solidFill>
                          <a:effectLst/>
                          <a:latin typeface="Calibri" panose="020F0502020204030204" pitchFamily="34" charset="0"/>
                          <a:ea typeface="Times New Roman" panose="02020603050405020304" pitchFamily="18" charset="0"/>
                        </a:rPr>
                        <a:t>Προϋπολογισμός</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9515298"/>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1.</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Συντονισμός, διαχείριση και παρακολούθησης της Πράξης</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n-US" sz="1050" b="1" dirty="0">
                          <a:solidFill>
                            <a:schemeClr val="accent1">
                              <a:lumMod val="50000"/>
                            </a:schemeClr>
                          </a:solidFill>
                          <a:effectLst/>
                          <a:latin typeface="Calibri" panose="020F0502020204030204" pitchFamily="34" charset="0"/>
                          <a:ea typeface="Times New Roman" panose="02020603050405020304" pitchFamily="18" charset="0"/>
                        </a:rPr>
                        <a:t>638.549,46</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6654812"/>
                  </a:ext>
                </a:extLst>
              </a:tr>
              <a:tr h="611040">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2</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(Ανατολική Μακεδονία &amp; Θράκη, Κεντρική Μακεδονία, Ήπειρος, Θεσσαλία, Δυτική Ελλάδα)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502.299,00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665251"/>
                  </a:ext>
                </a:extLst>
              </a:tr>
              <a:tr h="611040">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3</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(Δυτική Μακεδονία, Ιόνια Νησιά, Πελοπόννησος, Βόρειο Αιγαίο, Κρήτη)</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148.274,00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8909542"/>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4</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(Αττική)</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133.280,00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9795144"/>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5</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(Στερεά Ελλάδα)</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32.487,00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76425"/>
                  </a:ext>
                </a:extLst>
              </a:tr>
              <a:tr h="509199">
                <a:tc>
                  <a:txBody>
                    <a:bodyPr/>
                    <a:lstStyle/>
                    <a:p>
                      <a:pPr marL="0" marR="0" algn="ctr">
                        <a:spcBef>
                          <a:spcPts val="0"/>
                        </a:spcBef>
                        <a:spcAft>
                          <a:spcPts val="600"/>
                        </a:spcAft>
                      </a:pPr>
                      <a:r>
                        <a:rPr lang="en-US" sz="1050" b="1">
                          <a:solidFill>
                            <a:schemeClr val="accent1">
                              <a:lumMod val="50000"/>
                            </a:schemeClr>
                          </a:solidFill>
                          <a:effectLst/>
                          <a:latin typeface="Calibri" panose="020F0502020204030204" pitchFamily="34" charset="0"/>
                          <a:ea typeface="Times New Roman" panose="02020603050405020304" pitchFamily="18" charset="0"/>
                        </a:rPr>
                        <a:t>6</a:t>
                      </a:r>
                      <a:endParaRPr lang="en-US" sz="1050" b="1">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Ενέργειες κατάρτισης και πιστοποίησης δεξιοτήτων  (Νότιο Αιγαίο)</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16.660,00</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4764838"/>
                  </a:ext>
                </a:extLst>
              </a:tr>
              <a:tr h="674690">
                <a:tc gridSpan="2">
                  <a:txBody>
                    <a:bodyPr/>
                    <a:lstStyle/>
                    <a:p>
                      <a:pPr marL="0" marR="0" algn="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Σύνολο </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a:spcBef>
                          <a:spcPts val="0"/>
                        </a:spcBef>
                        <a:spcAft>
                          <a:spcPts val="600"/>
                        </a:spcAft>
                      </a:pPr>
                      <a:r>
                        <a:rPr lang="el-GR" sz="1050" b="1" dirty="0">
                          <a:solidFill>
                            <a:schemeClr val="accent1">
                              <a:lumMod val="50000"/>
                            </a:schemeClr>
                          </a:solidFill>
                          <a:effectLst/>
                          <a:latin typeface="Calibri" panose="020F0502020204030204" pitchFamily="34" charset="0"/>
                          <a:ea typeface="Times New Roman" panose="02020603050405020304" pitchFamily="18" charset="0"/>
                        </a:rPr>
                        <a:t>1.471.549,46</a:t>
                      </a:r>
                      <a:r>
                        <a:rPr lang="el-GR" sz="1050" b="1" dirty="0">
                          <a:solidFill>
                            <a:schemeClr val="accent1">
                              <a:lumMod val="50000"/>
                            </a:schemeClr>
                          </a:solidFill>
                        </a:rPr>
                        <a:t>€</a:t>
                      </a:r>
                      <a:endParaRPr lang="en-US" sz="1050" b="1" dirty="0">
                        <a:solidFill>
                          <a:schemeClr val="accent1">
                            <a:lumMod val="50000"/>
                          </a:schemeClr>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2806501"/>
                  </a:ext>
                </a:extLst>
              </a:tr>
            </a:tbl>
          </a:graphicData>
        </a:graphic>
      </p:graphicFrame>
    </p:spTree>
    <p:extLst>
      <p:ext uri="{BB962C8B-B14F-4D97-AF65-F5344CB8AC3E}">
        <p14:creationId xmlns:p14="http://schemas.microsoft.com/office/powerpoint/2010/main" val="2478258219"/>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3BB44FE-4312-4F27-8695-B3AB0C308112}"/>
              </a:ext>
            </a:extLst>
          </p:cNvPr>
          <p:cNvSpPr>
            <a:spLocks noGrp="1"/>
          </p:cNvSpPr>
          <p:nvPr>
            <p:ph type="body" idx="1"/>
          </p:nvPr>
        </p:nvSpPr>
        <p:spPr>
          <a:xfrm>
            <a:off x="831850" y="400051"/>
            <a:ext cx="10515600" cy="5689600"/>
          </a:xfrm>
        </p:spPr>
        <p:txBody>
          <a:bodyPr/>
          <a:lstStyle/>
          <a:p>
            <a:pPr algn="ctr"/>
            <a:r>
              <a:rPr lang="el-GR" u="sng" dirty="0">
                <a:solidFill>
                  <a:schemeClr val="accent1">
                    <a:lumMod val="50000"/>
                  </a:schemeClr>
                </a:solidFill>
              </a:rPr>
              <a:t>ΥΠΟΕΡΓΟ ΑΥΤΕΠΙΣΤΑΣΙΑΣ</a:t>
            </a:r>
          </a:p>
          <a:p>
            <a:r>
              <a:rPr lang="el-GR" dirty="0">
                <a:solidFill>
                  <a:schemeClr val="accent1">
                    <a:lumMod val="50000"/>
                  </a:schemeClr>
                </a:solidFill>
              </a:rPr>
              <a:t>                                                                </a:t>
            </a:r>
            <a:r>
              <a:rPr lang="el-GR" sz="2000" dirty="0">
                <a:solidFill>
                  <a:schemeClr val="accent1">
                    <a:lumMod val="50000"/>
                  </a:schemeClr>
                </a:solidFill>
              </a:rPr>
              <a:t>ΥΠΟΕΡΓΟ 1</a:t>
            </a:r>
            <a:endParaRPr lang="el-GR" dirty="0">
              <a:solidFill>
                <a:schemeClr val="accent1">
                  <a:lumMod val="50000"/>
                </a:schemeClr>
              </a:solidFill>
            </a:endParaRPr>
          </a:p>
          <a:p>
            <a:pPr algn="ctr"/>
            <a:r>
              <a:rPr lang="el-GR" sz="2000" dirty="0">
                <a:solidFill>
                  <a:schemeClr val="accent1">
                    <a:lumMod val="50000"/>
                  </a:schemeClr>
                </a:solidFill>
                <a:effectLst/>
                <a:latin typeface="Calibri" panose="020F0502020204030204" pitchFamily="34" charset="0"/>
                <a:ea typeface="Times New Roman" panose="02020603050405020304" pitchFamily="18" charset="0"/>
              </a:rPr>
              <a:t>Συντονισμός, διαχείριση και παρακολούθησης της Πράξης</a:t>
            </a:r>
            <a:endParaRPr lang="en-US" sz="2000" dirty="0">
              <a:solidFill>
                <a:schemeClr val="accent1">
                  <a:lumMod val="50000"/>
                </a:schemeClr>
              </a:solidFill>
              <a:effectLst/>
              <a:latin typeface="Times New Roman" panose="02020603050405020304" pitchFamily="18" charset="0"/>
              <a:ea typeface="Times New Roman" panose="02020603050405020304" pitchFamily="18" charset="0"/>
            </a:endParaRPr>
          </a:p>
          <a:p>
            <a:endParaRPr lang="el-GR" dirty="0">
              <a:solidFill>
                <a:schemeClr val="accent1">
                  <a:lumMod val="50000"/>
                </a:schemeClr>
              </a:solidFill>
            </a:endParaRPr>
          </a:p>
          <a:p>
            <a:r>
              <a:rPr lang="el-GR" u="sng" dirty="0">
                <a:solidFill>
                  <a:schemeClr val="accent1">
                    <a:lumMod val="50000"/>
                  </a:schemeClr>
                </a:solidFill>
              </a:rPr>
              <a:t>Π/Υ ΥΠΟΕΡΓΟΥ :                                  </a:t>
            </a:r>
            <a:r>
              <a:rPr lang="en-US" u="sng" dirty="0">
                <a:solidFill>
                  <a:schemeClr val="accent1">
                    <a:lumMod val="50000"/>
                  </a:schemeClr>
                </a:solidFill>
                <a:effectLst/>
                <a:latin typeface="Calibri" panose="020F0502020204030204" pitchFamily="34" charset="0"/>
                <a:ea typeface="Times New Roman" panose="02020603050405020304" pitchFamily="18" charset="0"/>
              </a:rPr>
              <a:t>638.549,46</a:t>
            </a:r>
            <a:r>
              <a:rPr lang="el-GR" b="1" u="sng" dirty="0">
                <a:solidFill>
                  <a:schemeClr val="accent1">
                    <a:lumMod val="50000"/>
                  </a:schemeClr>
                </a:solidFill>
              </a:rPr>
              <a:t> </a:t>
            </a:r>
            <a:r>
              <a:rPr lang="el-GR" u="sng" dirty="0">
                <a:solidFill>
                  <a:schemeClr val="accent1">
                    <a:lumMod val="50000"/>
                  </a:schemeClr>
                </a:solidFill>
              </a:rPr>
              <a:t>€</a:t>
            </a:r>
            <a:endParaRPr lang="en-US" u="sng" dirty="0">
              <a:solidFill>
                <a:schemeClr val="accent1">
                  <a:lumMod val="50000"/>
                </a:schemeClr>
              </a:solidFill>
              <a:effectLst/>
              <a:latin typeface="Times New Roman" panose="02020603050405020304" pitchFamily="18" charset="0"/>
              <a:ea typeface="Times New Roman" panose="02020603050405020304" pitchFamily="18" charset="0"/>
            </a:endParaRPr>
          </a:p>
          <a:p>
            <a:r>
              <a:rPr lang="el-GR" dirty="0">
                <a:solidFill>
                  <a:schemeClr val="accent1">
                    <a:lumMod val="50000"/>
                  </a:schemeClr>
                </a:solidFill>
              </a:rPr>
              <a:t>ΕΚΠΑΙΔΕΥΤΙΚΑ ΕΠΙΔΟΜΑΤΑ:             500.000,00 </a:t>
            </a:r>
            <a:r>
              <a:rPr lang="el-GR" sz="2400" dirty="0">
                <a:solidFill>
                  <a:schemeClr val="accent1">
                    <a:lumMod val="50000"/>
                  </a:schemeClr>
                </a:solidFill>
              </a:rPr>
              <a:t>€</a:t>
            </a:r>
          </a:p>
          <a:p>
            <a:r>
              <a:rPr lang="el-GR" dirty="0">
                <a:solidFill>
                  <a:schemeClr val="accent1">
                    <a:lumMod val="50000"/>
                  </a:schemeClr>
                </a:solidFill>
              </a:rPr>
              <a:t>ΔΑΠΑΝΕΣ ΜΙΣΘΟΔΟΣΙΑΣ:                 102.139,66 </a:t>
            </a:r>
            <a:r>
              <a:rPr lang="el-GR" sz="2400" dirty="0">
                <a:solidFill>
                  <a:schemeClr val="accent1">
                    <a:lumMod val="50000"/>
                  </a:schemeClr>
                </a:solidFill>
              </a:rPr>
              <a:t>€</a:t>
            </a:r>
          </a:p>
          <a:p>
            <a:r>
              <a:rPr lang="el-GR" dirty="0">
                <a:solidFill>
                  <a:schemeClr val="accent1">
                    <a:lumMod val="50000"/>
                  </a:schemeClr>
                </a:solidFill>
              </a:rPr>
              <a:t>ΚΟΣΤΟΣ ΕΞΩΤΕΡΙΚΩΝ ΥΠΗΡΕΣΙΩΝ:   22.447,56 </a:t>
            </a:r>
            <a:r>
              <a:rPr lang="el-GR" sz="2400" dirty="0">
                <a:solidFill>
                  <a:schemeClr val="accent1">
                    <a:lumMod val="50000"/>
                  </a:schemeClr>
                </a:solidFill>
              </a:rPr>
              <a:t>€</a:t>
            </a:r>
          </a:p>
          <a:p>
            <a:r>
              <a:rPr lang="el-GR" dirty="0">
                <a:solidFill>
                  <a:schemeClr val="accent1">
                    <a:lumMod val="50000"/>
                  </a:schemeClr>
                </a:solidFill>
              </a:rPr>
              <a:t>ΑΠΛΟΠΟΙΗΜΕΝΟ ΚΟΣΤΟΣ:                13.962,24 </a:t>
            </a:r>
            <a:r>
              <a:rPr lang="el-GR" sz="2400" dirty="0">
                <a:solidFill>
                  <a:schemeClr val="accent1">
                    <a:lumMod val="50000"/>
                  </a:schemeClr>
                </a:solidFill>
              </a:rPr>
              <a:t>€</a:t>
            </a:r>
            <a:endParaRPr lang="en-US" dirty="0">
              <a:solidFill>
                <a:schemeClr val="accent1">
                  <a:lumMod val="50000"/>
                </a:schemeClr>
              </a:solidFill>
            </a:endParaRPr>
          </a:p>
        </p:txBody>
      </p:sp>
    </p:spTree>
    <p:extLst>
      <p:ext uri="{BB962C8B-B14F-4D97-AF65-F5344CB8AC3E}">
        <p14:creationId xmlns:p14="http://schemas.microsoft.com/office/powerpoint/2010/main" val="344170735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7BC81A-93B4-4200-8D24-4D8FEBA0D24C}"/>
              </a:ext>
            </a:extLst>
          </p:cNvPr>
          <p:cNvSpPr>
            <a:spLocks noGrp="1"/>
          </p:cNvSpPr>
          <p:nvPr>
            <p:ph type="subTitle" idx="1"/>
          </p:nvPr>
        </p:nvSpPr>
        <p:spPr>
          <a:xfrm>
            <a:off x="1685925" y="1114426"/>
            <a:ext cx="9144000" cy="4514850"/>
          </a:xfrm>
        </p:spPr>
        <p:txBody>
          <a:bodyPr>
            <a:normAutofit/>
          </a:bodyPr>
          <a:lstStyle/>
          <a:p>
            <a:pPr marL="0" marR="0" algn="just">
              <a:lnSpc>
                <a:spcPct val="107000"/>
              </a:lnSpc>
              <a:spcBef>
                <a:spcPts val="0"/>
              </a:spcBef>
              <a:spcAft>
                <a:spcPts val="600"/>
              </a:spcAft>
            </a:pPr>
            <a:endPar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600"/>
              </a:spcAft>
            </a:pPr>
            <a:r>
              <a:rPr lang="el-GR"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a:t>
            </a:r>
            <a:r>
              <a:rPr lang="el-GR" sz="28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ΕΚΠΑΙΔΕΥΤΙΚΑ ΕΠΙΔΟΜΑΤΑ</a:t>
            </a:r>
          </a:p>
          <a:p>
            <a:pPr marL="0" marR="0" algn="just">
              <a:lnSpc>
                <a:spcPct val="107000"/>
              </a:lnSpc>
              <a:spcBef>
                <a:spcPts val="0"/>
              </a:spcBef>
              <a:spcAft>
                <a:spcPts val="600"/>
              </a:spcAft>
            </a:pPr>
            <a:r>
              <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                                                                       </a:t>
            </a:r>
          </a:p>
          <a:p>
            <a:pPr marL="0" marR="0" algn="just">
              <a:lnSpc>
                <a:spcPct val="107000"/>
              </a:lnSpc>
              <a:spcBef>
                <a:spcPts val="0"/>
              </a:spcBef>
              <a:spcAft>
                <a:spcPts val="600"/>
              </a:spcAft>
            </a:pPr>
            <a:endParaRPr lang="el-GR" sz="20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endParaRPr>
          </a:p>
          <a:p>
            <a:pPr marL="0" marR="0" algn="just">
              <a:lnSpc>
                <a:spcPct val="107000"/>
              </a:lnSpc>
              <a:spcBef>
                <a:spcPts val="0"/>
              </a:spcBef>
              <a:spcAft>
                <a:spcPts val="600"/>
              </a:spcAft>
            </a:pPr>
            <a:r>
              <a:rPr lang="el-GR"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Η Καταβολή των Εκπαιδευτικών Επιδομάτων, περιλαμβάνει τη διαδικασία σύνταξης του Καταλόγου των ωφελουμένων, δικαιούχων Εκπαιδευτικού Επιδόματος, την Καταβολή των Εκπαιδευτικών Επιδομάτων στους δικαιούχους, με πίστωση των προσωπικών τραπεζικών λογαριασμών τους από τον Λογαριασμό Πράξης στη συνεργαζόμενη τράπεζα. Καταβάλλεται σε κάθε έναν δικαιούχο ωφελούμενο, Εκπαιδευτικό Επίδομα 5€ μικτά ανά ώρα κατάρτισης. </a:t>
            </a:r>
            <a:r>
              <a:rPr lang="en-US" sz="2000" dirty="0" err="1">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Προϋ</a:t>
            </a:r>
            <a:r>
              <a:rPr lang="en-US" sz="20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πολογίζονται συνολικά 500.000,00 € (1.250 ωφελούμενοι x 5€ x 80 ώρες).</a:t>
            </a:r>
            <a:endParaRPr lang="en-US" sz="2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6068412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DDAC27-9075-430C-BDFA-967DA1A9B41A}"/>
              </a:ext>
            </a:extLst>
          </p:cNvPr>
          <p:cNvSpPr>
            <a:spLocks noGrp="1"/>
          </p:cNvSpPr>
          <p:nvPr>
            <p:ph idx="1"/>
          </p:nvPr>
        </p:nvSpPr>
        <p:spPr>
          <a:xfrm>
            <a:off x="838200" y="352425"/>
            <a:ext cx="10515600" cy="5824538"/>
          </a:xfrm>
        </p:spPr>
        <p:txBody>
          <a:bodyPr/>
          <a:lstStyle/>
          <a:p>
            <a:pPr marL="0" indent="0">
              <a:buNone/>
            </a:pPr>
            <a:r>
              <a:rPr lang="el-GR" dirty="0">
                <a:solidFill>
                  <a:schemeClr val="accent1">
                    <a:lumMod val="50000"/>
                  </a:schemeClr>
                </a:solidFill>
              </a:rPr>
              <a:t>                                          ΥΠΟΕΡΓΟ ΑΝΑΔΟΧΟΥ</a:t>
            </a:r>
          </a:p>
          <a:p>
            <a:pPr marL="0" indent="0">
              <a:buNone/>
            </a:pPr>
            <a:r>
              <a:rPr lang="el-GR" dirty="0"/>
              <a:t>                                                   </a:t>
            </a:r>
            <a:r>
              <a:rPr lang="el-GR" sz="2000" dirty="0">
                <a:solidFill>
                  <a:schemeClr val="accent1">
                    <a:lumMod val="50000"/>
                  </a:schemeClr>
                </a:solidFill>
              </a:rPr>
              <a:t>ΥΠΟΕΡΓΑ 2-6</a:t>
            </a:r>
          </a:p>
          <a:p>
            <a:pPr marL="0" indent="0">
              <a:buNone/>
            </a:pPr>
            <a:endParaRPr lang="el-GR" sz="2000" dirty="0">
              <a:solidFill>
                <a:schemeClr val="accent1">
                  <a:lumMod val="50000"/>
                </a:schemeClr>
              </a:solidFill>
            </a:endParaRPr>
          </a:p>
          <a:p>
            <a:pPr marL="0" indent="0">
              <a:buNone/>
            </a:pPr>
            <a:endParaRPr lang="el-GR" sz="2000" dirty="0">
              <a:solidFill>
                <a:schemeClr val="accent1">
                  <a:lumMod val="50000"/>
                </a:schemeClr>
              </a:solidFill>
            </a:endParaRPr>
          </a:p>
          <a:p>
            <a:pPr marL="0" indent="0">
              <a:buNone/>
            </a:pPr>
            <a:endParaRPr lang="el-GR" sz="2000" dirty="0">
              <a:solidFill>
                <a:schemeClr val="accent1">
                  <a:lumMod val="50000"/>
                </a:schemeClr>
              </a:solidFill>
            </a:endParaRPr>
          </a:p>
          <a:p>
            <a:pPr marL="0" indent="0">
              <a:buNone/>
            </a:pPr>
            <a:r>
              <a:rPr lang="el-GR" sz="2000" dirty="0">
                <a:solidFill>
                  <a:schemeClr val="accent1">
                    <a:lumMod val="50000"/>
                  </a:schemeClr>
                </a:solidFill>
              </a:rPr>
              <a:t>Π/Υ ΥΠΟΕΡΓΩΝ :        833.000,00€   </a:t>
            </a:r>
          </a:p>
          <a:p>
            <a:pPr marL="0" indent="0">
              <a:buNone/>
            </a:pPr>
            <a:r>
              <a:rPr lang="el-GR" sz="2000" dirty="0">
                <a:solidFill>
                  <a:schemeClr val="accent1">
                    <a:lumMod val="50000"/>
                  </a:schemeClr>
                </a:solidFill>
              </a:rPr>
              <a:t>ΑΝΑΔΟΧΟΣ 1:             ΑΠΟΨΗ Α.Ε. </a:t>
            </a:r>
          </a:p>
          <a:p>
            <a:pPr marL="0" indent="0">
              <a:buNone/>
            </a:pPr>
            <a:r>
              <a:rPr lang="el-GR" sz="2000" dirty="0">
                <a:solidFill>
                  <a:schemeClr val="accent1">
                    <a:lumMod val="50000"/>
                  </a:schemeClr>
                </a:solidFill>
              </a:rPr>
              <a:t>ΑΝΑΔΟΧΟΣ 2:             ΑΚΜΗ </a:t>
            </a:r>
            <a:r>
              <a:rPr lang="en-US" sz="2000" dirty="0">
                <a:solidFill>
                  <a:schemeClr val="accent1">
                    <a:lumMod val="50000"/>
                  </a:schemeClr>
                </a:solidFill>
              </a:rPr>
              <a:t>UNIVERSAL TRAINING </a:t>
            </a:r>
            <a:r>
              <a:rPr lang="el-GR" sz="2000" dirty="0">
                <a:solidFill>
                  <a:schemeClr val="accent1">
                    <a:lumMod val="50000"/>
                  </a:schemeClr>
                </a:solidFill>
              </a:rPr>
              <a:t>ΚΔΒΜ</a:t>
            </a:r>
          </a:p>
          <a:p>
            <a:pPr marL="0" indent="0">
              <a:buNone/>
            </a:pPr>
            <a:r>
              <a:rPr lang="el-GR" sz="2000" dirty="0">
                <a:solidFill>
                  <a:schemeClr val="accent1">
                    <a:lumMod val="50000"/>
                  </a:schemeClr>
                </a:solidFill>
              </a:rPr>
              <a:t>  </a:t>
            </a:r>
            <a:endParaRPr lang="en-US" dirty="0">
              <a:solidFill>
                <a:schemeClr val="accent1">
                  <a:lumMod val="50000"/>
                </a:schemeClr>
              </a:solidFill>
            </a:endParaRPr>
          </a:p>
        </p:txBody>
      </p:sp>
    </p:spTree>
    <p:extLst>
      <p:ext uri="{BB962C8B-B14F-4D97-AF65-F5344CB8AC3E}">
        <p14:creationId xmlns:p14="http://schemas.microsoft.com/office/powerpoint/2010/main" val="1613579359"/>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AA56B8-89D1-4CE5-B7DC-E36576FA3705}"/>
              </a:ext>
            </a:extLst>
          </p:cNvPr>
          <p:cNvSpPr>
            <a:spLocks noGrp="1"/>
          </p:cNvSpPr>
          <p:nvPr>
            <p:ph idx="1"/>
          </p:nvPr>
        </p:nvSpPr>
        <p:spPr>
          <a:xfrm>
            <a:off x="838200" y="295275"/>
            <a:ext cx="10515600" cy="5881688"/>
          </a:xfrm>
        </p:spPr>
        <p:txBody>
          <a:bodyPr>
            <a:normAutofit/>
          </a:bodyPr>
          <a:lstStyle/>
          <a:p>
            <a:pPr marL="0" indent="0" algn="ctr">
              <a:buNone/>
            </a:pPr>
            <a:r>
              <a:rPr lang="el-GR" sz="2400" b="1" u="sng"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ΚΟΙΝΩΝΙΚΑ ΚΑΙ ΟΙΚΟΝΟΜΙΚΑ ΟΦΕΛΗ ΑΠΟ ΤΗΝ ΥΛΟΠΟΙΗΣΗ ΤΗΣ ΠΡΑΞΗΣ</a:t>
            </a:r>
          </a:p>
          <a:p>
            <a:pPr marL="0" marR="0" indent="0">
              <a:spcBef>
                <a:spcPts val="0"/>
              </a:spcBef>
              <a:spcAft>
                <a:spcPts val="0"/>
              </a:spcAft>
              <a:buNone/>
            </a:pPr>
            <a:endParaRPr lang="el-GR" sz="2400" b="1" u="sng" dirty="0">
              <a:solidFill>
                <a:schemeClr val="accent1">
                  <a:lumMod val="50000"/>
                </a:schemeClr>
              </a:solidFill>
              <a:latin typeface="Calibri" panose="020F0502020204030204" pitchFamily="34" charset="0"/>
              <a:cs typeface="Times New Roman" panose="02020603050405020304" pitchFamily="18" charset="0"/>
            </a:endParaRPr>
          </a:p>
          <a:p>
            <a:pPr marL="0" marR="0" indent="0">
              <a:spcBef>
                <a:spcPts val="0"/>
              </a:spcBef>
              <a:spcAft>
                <a:spcPts val="0"/>
              </a:spcAft>
              <a:buNone/>
            </a:pPr>
            <a:r>
              <a:rPr lang="el-GR" sz="1800" dirty="0">
                <a:solidFill>
                  <a:schemeClr val="accent1">
                    <a:lumMod val="50000"/>
                  </a:schemeClr>
                </a:solidFill>
                <a:effectLst/>
                <a:latin typeface="Calibri" panose="020F0502020204030204" pitchFamily="34" charset="0"/>
                <a:ea typeface="Calibri" panose="020F0502020204030204" pitchFamily="34" charset="0"/>
                <a:cs typeface="Cambria" panose="02040503050406030204" pitchFamily="18" charset="0"/>
              </a:rPr>
              <a:t>Το προτεινόμενο πρόγραμμα κατάρτισης &amp; πιστοποίησης: </a:t>
            </a:r>
            <a:endParaRPr lang="en-US" sz="1800" dirty="0">
              <a:solidFill>
                <a:schemeClr val="accent1">
                  <a:lumMod val="50000"/>
                </a:schemeClr>
              </a:solidFill>
              <a:effectLst/>
              <a:latin typeface="Cambria" panose="02040503050406030204" pitchFamily="18" charset="0"/>
              <a:ea typeface="Calibri" panose="020F0502020204030204" pitchFamily="34" charset="0"/>
              <a:cs typeface="Cambria" panose="02040503050406030204" pitchFamily="18" charset="0"/>
            </a:endParaRPr>
          </a:p>
          <a:p>
            <a:pPr marL="0" marR="0">
              <a:spcBef>
                <a:spcPts val="0"/>
              </a:spcBef>
              <a:spcAft>
                <a:spcPts val="82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mbria" panose="02040503050406030204" pitchFamily="18" charset="0"/>
              </a:rPr>
              <a:t>θα συμβάλλει στην εξυπηρέτηση των αναγκών των επιχειρήσεων του ευρύτερου κλάδου όσο και των επιχειρήσεων που σχετίζονται με αυτό, μέσα από την αναβάθμιση γνώσεων και δεξιοτήτων του ανθρώπινου δυναμικού </a:t>
            </a:r>
            <a:endParaRPr lang="en-US" sz="1800" dirty="0">
              <a:solidFill>
                <a:schemeClr val="accent1">
                  <a:lumMod val="50000"/>
                </a:schemeClr>
              </a:solidFill>
              <a:effectLst/>
              <a:latin typeface="Cambria" panose="02040503050406030204" pitchFamily="18" charset="0"/>
              <a:ea typeface="Calibri" panose="020F0502020204030204" pitchFamily="34" charset="0"/>
              <a:cs typeface="Cambria" panose="02040503050406030204" pitchFamily="18" charset="0"/>
            </a:endParaRPr>
          </a:p>
          <a:p>
            <a:pPr marL="0" marR="0">
              <a:spcBef>
                <a:spcPts val="0"/>
              </a:spcBef>
              <a:spcAft>
                <a:spcPts val="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mbria" panose="02040503050406030204" pitchFamily="18" charset="0"/>
              </a:rPr>
              <a:t>θα προσφέρει τη δυνατότητα πιστοποίησης σε δεξιότητες και γνώσεις στους επαγγελματίες του κλάδου</a:t>
            </a:r>
          </a:p>
          <a:p>
            <a:pPr marL="0" marR="0">
              <a:spcBef>
                <a:spcPts val="0"/>
              </a:spcBef>
              <a:spcAft>
                <a:spcPts val="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mbria" panose="02040503050406030204" pitchFamily="18" charset="0"/>
              </a:rPr>
              <a:t>να εξοικειωθούν οι ωφελούμενοι/εργαζόμενοι με έννοιες, εργαλεία και τεχνικές που απαιτούνται από τον κλάδο της θαλάσσιας καλλιέργειας, με στόχο να αναβαθμίσουν τα προσόντα τους</a:t>
            </a:r>
          </a:p>
          <a:p>
            <a:pPr marL="0" marR="0">
              <a:spcBef>
                <a:spcPts val="0"/>
              </a:spcBef>
              <a:spcAft>
                <a:spcPts val="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να ανταποκριθούν ευκολότερα στην πολυπλοκότητα των εργασιακών απαιτήσεων του κλάδου για εισαγωγή καινοτομιών. </a:t>
            </a:r>
            <a:endParaRPr lang="en-US"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1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θα προσδώσει περαιτέρω κύρος στα σχετικά επαγγέλματα του κλάδου</a:t>
            </a:r>
            <a:r>
              <a:rPr lang="el-GR" sz="1800" dirty="0">
                <a:solidFill>
                  <a:schemeClr val="accent1">
                    <a:lumMod val="50000"/>
                  </a:schemeClr>
                </a:solidFill>
                <a:latin typeface="Calibri" panose="020F0502020204030204" pitchFamily="34" charset="0"/>
                <a:ea typeface="Calibri" panose="020F0502020204030204" pitchFamily="34" charset="0"/>
                <a:cs typeface="Calibri" panose="020F0502020204030204" pitchFamily="34" charset="0"/>
              </a:rPr>
              <a:t> και</a:t>
            </a:r>
            <a:r>
              <a:rPr lang="el-GR" sz="18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 την ανταγωνιστικότητα των επιχειρήσεων συμβάλλοντας με αυτό τον τρόπο στη βελτίωση των προϊόντων/τροφίμων προς τον τελικό χρήστη, </a:t>
            </a:r>
            <a:endParaRPr lang="en-US"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1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να αυξήσει τις εξαγωγές, </a:t>
            </a:r>
            <a:endParaRPr lang="en-US"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l-GR" sz="1800" dirty="0">
                <a:solidFill>
                  <a:schemeClr val="accent1">
                    <a:lumMod val="50000"/>
                  </a:schemeClr>
                </a:solidFill>
                <a:effectLst/>
                <a:latin typeface="Calibri" panose="020F0502020204030204" pitchFamily="34" charset="0"/>
                <a:ea typeface="Calibri" panose="020F0502020204030204" pitchFamily="34" charset="0"/>
                <a:cs typeface="Calibri" panose="020F0502020204030204" pitchFamily="34" charset="0"/>
              </a:rPr>
              <a:t>να δώσει τη δυνατότητα στους επαγγελματίες του κλάδου για ευνοϊκότερη επαγγελματική ανέλιξη και σταδιοδρομία </a:t>
            </a:r>
            <a:endParaRPr lang="en-US" sz="18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u="sng" dirty="0">
              <a:solidFill>
                <a:schemeClr val="accent1">
                  <a:lumMod val="50000"/>
                </a:schemeClr>
              </a:solidFill>
            </a:endParaRPr>
          </a:p>
        </p:txBody>
      </p:sp>
    </p:spTree>
    <p:extLst>
      <p:ext uri="{BB962C8B-B14F-4D97-AF65-F5344CB8AC3E}">
        <p14:creationId xmlns:p14="http://schemas.microsoft.com/office/powerpoint/2010/main" val="2629391204"/>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FA993F-A43D-496A-B686-2C3627DD4357}"/>
              </a:ext>
            </a:extLst>
          </p:cNvPr>
          <p:cNvSpPr>
            <a:spLocks noGrp="1"/>
          </p:cNvSpPr>
          <p:nvPr>
            <p:ph idx="1"/>
          </p:nvPr>
        </p:nvSpPr>
        <p:spPr>
          <a:xfrm>
            <a:off x="838200" y="257175"/>
            <a:ext cx="10515600" cy="6038850"/>
          </a:xfrm>
        </p:spPr>
        <p:txBody>
          <a:bodyPr>
            <a:normAutofit fontScale="92500" lnSpcReduction="20000"/>
          </a:bodyPr>
          <a:lstStyle/>
          <a:p>
            <a:pPr marL="0" indent="0" algn="ctr">
              <a:buNone/>
            </a:pPr>
            <a:r>
              <a:rPr lang="el-GR" b="1" u="sng" dirty="0">
                <a:solidFill>
                  <a:schemeClr val="accent1">
                    <a:lumMod val="50000"/>
                  </a:schemeClr>
                </a:solidFill>
              </a:rPr>
              <a:t>Κοινωνικά και Οικονομικά οφέλη για ολόκληρο το οικοσύστημα Αγροδιατροφής, μέρους του οποίου αποτελούν οι Θαλάσσιες Καλλιέργειες </a:t>
            </a:r>
          </a:p>
          <a:p>
            <a:pPr marL="0" indent="0" algn="ctr">
              <a:buNone/>
            </a:pPr>
            <a:endParaRPr lang="el-GR" b="1" u="sng" dirty="0">
              <a:solidFill>
                <a:schemeClr val="accent1">
                  <a:lumMod val="50000"/>
                </a:schemeClr>
              </a:solidFill>
            </a:endParaRPr>
          </a:p>
          <a:p>
            <a:pPr marL="0" indent="0">
              <a:buNone/>
            </a:pPr>
            <a:r>
              <a:rPr lang="el-GR" sz="2400" dirty="0">
                <a:solidFill>
                  <a:schemeClr val="accent1">
                    <a:lumMod val="50000"/>
                  </a:schemeClr>
                </a:solidFill>
              </a:rPr>
              <a:t>1. Ανάδειξη και βελτίωση των ιδιαίτερων χαρακτηριστικών των ελληνικών προϊόντων της πρωτογενούς παραγωγής με έμφαση στη ποιότητα και την ασφάλεια τους: </a:t>
            </a:r>
          </a:p>
          <a:p>
            <a:r>
              <a:rPr lang="el-GR" sz="2400" dirty="0">
                <a:solidFill>
                  <a:schemeClr val="accent1">
                    <a:lumMod val="75000"/>
                  </a:schemeClr>
                </a:solidFill>
              </a:rPr>
              <a:t>Γενετικός χαρακτηρισμός της εγχώριας βιοποικιλότητας (ψάρια) για την κατοχύρωση τους ως Ελληνικών </a:t>
            </a:r>
          </a:p>
          <a:p>
            <a:r>
              <a:rPr lang="el-GR" sz="2400" dirty="0">
                <a:solidFill>
                  <a:schemeClr val="accent1">
                    <a:lumMod val="75000"/>
                  </a:schemeClr>
                </a:solidFill>
              </a:rPr>
              <a:t>Ανάπτυξη μεθόδων και τεχνολογιών για τον έλεγχο της αυθεντικότητας </a:t>
            </a:r>
          </a:p>
          <a:p>
            <a:endParaRPr lang="el-GR" sz="2400" dirty="0">
              <a:solidFill>
                <a:schemeClr val="accent1">
                  <a:lumMod val="50000"/>
                </a:schemeClr>
              </a:solidFill>
            </a:endParaRPr>
          </a:p>
          <a:p>
            <a:pPr marL="0" indent="0">
              <a:buNone/>
            </a:pPr>
            <a:r>
              <a:rPr lang="el-GR" sz="2400" dirty="0">
                <a:solidFill>
                  <a:schemeClr val="accent1">
                    <a:lumMod val="50000"/>
                  </a:schemeClr>
                </a:solidFill>
              </a:rPr>
              <a:t>2. Προώθηση περιβαλλοντικά βιώσιμης, αποδοτικής ως προς τους πόρους, καινοτόμου, ανταγωνιστικής και βασιζόμενης στη γνώση υδατοκαλλιέργειας: </a:t>
            </a:r>
          </a:p>
          <a:p>
            <a:r>
              <a:rPr lang="el-GR" sz="2400" dirty="0">
                <a:solidFill>
                  <a:schemeClr val="accent1">
                    <a:lumMod val="75000"/>
                  </a:schemeClr>
                </a:solidFill>
              </a:rPr>
              <a:t>Αύξηση του δυναμικού των ζωνών υδατοκαλλιέργειας </a:t>
            </a:r>
          </a:p>
          <a:p>
            <a:r>
              <a:rPr lang="el-GR" sz="2400" dirty="0">
                <a:solidFill>
                  <a:schemeClr val="accent1">
                    <a:lumMod val="75000"/>
                  </a:schemeClr>
                </a:solidFill>
              </a:rPr>
              <a:t>Ενθάρρυνση νέων καλλιεργητών για βιώσιμες υδατοκαλλιέργειες </a:t>
            </a:r>
          </a:p>
          <a:p>
            <a:r>
              <a:rPr lang="el-GR" sz="2400" dirty="0">
                <a:solidFill>
                  <a:schemeClr val="accent1">
                    <a:lumMod val="75000"/>
                  </a:schemeClr>
                </a:solidFill>
              </a:rPr>
              <a:t>Μετάβαση σε συστήματα οικολογικής διαχείρισης και οικολογικού ελέγχου και σε μεθόδους βιολογικής υδατοκαλλιέργειας </a:t>
            </a:r>
          </a:p>
          <a:p>
            <a:r>
              <a:rPr lang="el-GR" sz="2400" dirty="0">
                <a:solidFill>
                  <a:schemeClr val="accent1">
                    <a:lumMod val="75000"/>
                  </a:schemeClr>
                </a:solidFill>
              </a:rPr>
              <a:t>Υδατοκαλλιέργεια που παρέχει περιβαλλοντικές υπηρεσίες </a:t>
            </a:r>
          </a:p>
          <a:p>
            <a:r>
              <a:rPr lang="el-GR" sz="2400" dirty="0">
                <a:solidFill>
                  <a:schemeClr val="accent1">
                    <a:lumMod val="75000"/>
                  </a:schemeClr>
                </a:solidFill>
              </a:rPr>
              <a:t>Ασφάλιση αποθεμάτων υδατοκαλλιέργειας </a:t>
            </a:r>
          </a:p>
          <a:p>
            <a:endParaRPr lang="el-GR" sz="2400" dirty="0">
              <a:solidFill>
                <a:schemeClr val="accent1">
                  <a:lumMod val="50000"/>
                </a:schemeClr>
              </a:solidFill>
            </a:endParaRPr>
          </a:p>
          <a:p>
            <a:endParaRPr lang="en-US" dirty="0"/>
          </a:p>
        </p:txBody>
      </p:sp>
    </p:spTree>
    <p:extLst>
      <p:ext uri="{BB962C8B-B14F-4D97-AF65-F5344CB8AC3E}">
        <p14:creationId xmlns:p14="http://schemas.microsoft.com/office/powerpoint/2010/main" val="2503715073"/>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731</Words>
  <Application>Microsoft Office PowerPoint</Application>
  <PresentationFormat>Widescreen</PresentationFormat>
  <Paragraphs>103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Cambria</vt:lpstr>
      <vt:lpstr>Times New Roman</vt:lpstr>
      <vt:lpstr>Office Theme</vt:lpstr>
      <vt:lpstr>ΟΙΚΟΝΟΜΙΚΑ ΣΤΟΙΧΕΙΑ ΤΗΣ ΠΡΑΞΗΣ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ΟΙΚΟΝΟΜΙΚΑ ΣΤΟΙΧΕΙΑ ΤΗΣ ΠΡΑΞΗΣ</dc:title>
  <dc:creator>E L</dc:creator>
  <cp:lastModifiedBy>E L</cp:lastModifiedBy>
  <cp:revision>11</cp:revision>
  <dcterms:created xsi:type="dcterms:W3CDTF">2020-10-09T08:18:46Z</dcterms:created>
  <dcterms:modified xsi:type="dcterms:W3CDTF">2020-10-09T10:10:06Z</dcterms:modified>
</cp:coreProperties>
</file>