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6" r:id="rId6"/>
    <p:sldId id="260" r:id="rId7"/>
    <p:sldId id="267" r:id="rId8"/>
    <p:sldId id="263"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Sheet1!$E$2</c:f>
              <c:strCache>
                <c:ptCount val="1"/>
                <c:pt idx="0">
                  <c:v>Turnover</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C661-4E74-A506-536AC520B8C0}"/>
              </c:ext>
            </c:extLst>
          </c:dPt>
          <c:dPt>
            <c:idx val="1"/>
            <c:invertIfNegative val="0"/>
            <c:bubble3D val="0"/>
            <c:spPr>
              <a:solidFill>
                <a:srgbClr val="00B050"/>
              </a:solidFill>
              <a:ln>
                <a:noFill/>
              </a:ln>
              <a:effectLst/>
            </c:spPr>
            <c:extLst>
              <c:ext xmlns:c16="http://schemas.microsoft.com/office/drawing/2014/chart" uri="{C3380CC4-5D6E-409C-BE32-E72D297353CC}">
                <c16:uniqueId val="{00000003-C661-4E74-A506-536AC520B8C0}"/>
              </c:ext>
            </c:extLst>
          </c:dPt>
          <c:dPt>
            <c:idx val="2"/>
            <c:invertIfNegative val="0"/>
            <c:bubble3D val="0"/>
            <c:spPr>
              <a:solidFill>
                <a:srgbClr val="FFFF00"/>
              </a:solidFill>
              <a:ln>
                <a:noFill/>
              </a:ln>
              <a:effectLst/>
            </c:spPr>
            <c:extLst>
              <c:ext xmlns:c16="http://schemas.microsoft.com/office/drawing/2014/chart" uri="{C3380CC4-5D6E-409C-BE32-E72D297353CC}">
                <c16:uniqueId val="{00000005-C661-4E74-A506-536AC520B8C0}"/>
              </c:ext>
            </c:extLst>
          </c:dPt>
          <c:dPt>
            <c:idx val="3"/>
            <c:invertIfNegative val="0"/>
            <c:bubble3D val="0"/>
            <c:spPr>
              <a:solidFill>
                <a:srgbClr val="FF0000"/>
              </a:solidFill>
              <a:ln>
                <a:noFill/>
              </a:ln>
              <a:effectLst/>
            </c:spPr>
            <c:extLst>
              <c:ext xmlns:c16="http://schemas.microsoft.com/office/drawing/2014/chart" uri="{C3380CC4-5D6E-409C-BE32-E72D297353CC}">
                <c16:uniqueId val="{00000007-C661-4E74-A506-536AC520B8C0}"/>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9-C661-4E74-A506-536AC520B8C0}"/>
              </c:ext>
            </c:extLst>
          </c:dPt>
          <c:cat>
            <c:numRef>
              <c:f>Sheet1!$D$3:$D$7</c:f>
              <c:numCache>
                <c:formatCode>General</c:formatCode>
                <c:ptCount val="5"/>
                <c:pt idx="0">
                  <c:v>2015</c:v>
                </c:pt>
                <c:pt idx="1">
                  <c:v>2016</c:v>
                </c:pt>
                <c:pt idx="2">
                  <c:v>2017</c:v>
                </c:pt>
                <c:pt idx="3">
                  <c:v>2018</c:v>
                </c:pt>
                <c:pt idx="4">
                  <c:v>2019</c:v>
                </c:pt>
              </c:numCache>
            </c:numRef>
          </c:cat>
          <c:val>
            <c:numRef>
              <c:f>Sheet1!$E$3:$E$7</c:f>
              <c:numCache>
                <c:formatCode>General</c:formatCode>
                <c:ptCount val="5"/>
                <c:pt idx="0">
                  <c:v>93</c:v>
                </c:pt>
                <c:pt idx="1">
                  <c:v>145</c:v>
                </c:pt>
                <c:pt idx="2">
                  <c:v>165</c:v>
                </c:pt>
                <c:pt idx="3">
                  <c:v>170</c:v>
                </c:pt>
                <c:pt idx="4">
                  <c:v>185</c:v>
                </c:pt>
              </c:numCache>
            </c:numRef>
          </c:val>
          <c:extLst>
            <c:ext xmlns:c16="http://schemas.microsoft.com/office/drawing/2014/chart" uri="{C3380CC4-5D6E-409C-BE32-E72D297353CC}">
              <c16:uniqueId val="{0000000A-C661-4E74-A506-536AC520B8C0}"/>
            </c:ext>
          </c:extLst>
        </c:ser>
        <c:dLbls>
          <c:showLegendKey val="0"/>
          <c:showVal val="0"/>
          <c:showCatName val="0"/>
          <c:showSerName val="0"/>
          <c:showPercent val="0"/>
          <c:showBubbleSize val="0"/>
        </c:dLbls>
        <c:gapWidth val="219"/>
        <c:overlap val="-27"/>
        <c:axId val="1978652384"/>
        <c:axId val="1605899968"/>
      </c:barChart>
      <c:catAx>
        <c:axId val="197865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05899968"/>
        <c:crosses val="autoZero"/>
        <c:auto val="1"/>
        <c:lblAlgn val="ctr"/>
        <c:lblOffset val="100"/>
        <c:noMultiLvlLbl val="0"/>
      </c:catAx>
      <c:valAx>
        <c:axId val="1605899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7865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en-GB" sz="12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Number of bills</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DB5D-44AD-9E25-2FE5F58EEB2B}"/>
              </c:ext>
            </c:extLst>
          </c:dPt>
          <c:dPt>
            <c:idx val="1"/>
            <c:invertIfNegative val="0"/>
            <c:bubble3D val="0"/>
            <c:spPr>
              <a:solidFill>
                <a:srgbClr val="00B050"/>
              </a:solidFill>
              <a:ln>
                <a:noFill/>
              </a:ln>
              <a:effectLst/>
            </c:spPr>
            <c:extLst>
              <c:ext xmlns:c16="http://schemas.microsoft.com/office/drawing/2014/chart" uri="{C3380CC4-5D6E-409C-BE32-E72D297353CC}">
                <c16:uniqueId val="{00000003-DB5D-44AD-9E25-2FE5F58EEB2B}"/>
              </c:ext>
            </c:extLst>
          </c:dPt>
          <c:dPt>
            <c:idx val="2"/>
            <c:invertIfNegative val="0"/>
            <c:bubble3D val="0"/>
            <c:spPr>
              <a:solidFill>
                <a:srgbClr val="FFFF00"/>
              </a:solidFill>
              <a:ln>
                <a:noFill/>
              </a:ln>
              <a:effectLst/>
            </c:spPr>
            <c:extLst>
              <c:ext xmlns:c16="http://schemas.microsoft.com/office/drawing/2014/chart" uri="{C3380CC4-5D6E-409C-BE32-E72D297353CC}">
                <c16:uniqueId val="{00000005-DB5D-44AD-9E25-2FE5F58EEB2B}"/>
              </c:ext>
            </c:extLst>
          </c:dPt>
          <c:dPt>
            <c:idx val="3"/>
            <c:invertIfNegative val="0"/>
            <c:bubble3D val="0"/>
            <c:spPr>
              <a:solidFill>
                <a:srgbClr val="FF0000"/>
              </a:solidFill>
              <a:ln>
                <a:noFill/>
              </a:ln>
              <a:effectLst/>
            </c:spPr>
            <c:extLst>
              <c:ext xmlns:c16="http://schemas.microsoft.com/office/drawing/2014/chart" uri="{C3380CC4-5D6E-409C-BE32-E72D297353CC}">
                <c16:uniqueId val="{00000007-DB5D-44AD-9E25-2FE5F58EEB2B}"/>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9-DB5D-44AD-9E25-2FE5F58EEB2B}"/>
              </c:ext>
            </c:extLst>
          </c:dPt>
          <c:cat>
            <c:numRef>
              <c:f>Sheet1!$H$3:$H$7</c:f>
              <c:numCache>
                <c:formatCode>General</c:formatCode>
                <c:ptCount val="5"/>
                <c:pt idx="0">
                  <c:v>2015</c:v>
                </c:pt>
                <c:pt idx="1">
                  <c:v>2016</c:v>
                </c:pt>
                <c:pt idx="2">
                  <c:v>2017</c:v>
                </c:pt>
                <c:pt idx="3">
                  <c:v>2018</c:v>
                </c:pt>
                <c:pt idx="4">
                  <c:v>2019</c:v>
                </c:pt>
              </c:numCache>
            </c:numRef>
          </c:cat>
          <c:val>
            <c:numRef>
              <c:f>Sheet1!$I$3:$I$7</c:f>
              <c:numCache>
                <c:formatCode>General</c:formatCode>
                <c:ptCount val="5"/>
                <c:pt idx="0">
                  <c:v>31</c:v>
                </c:pt>
                <c:pt idx="1">
                  <c:v>40</c:v>
                </c:pt>
                <c:pt idx="2">
                  <c:v>42</c:v>
                </c:pt>
                <c:pt idx="3">
                  <c:v>44</c:v>
                </c:pt>
                <c:pt idx="4">
                  <c:v>50</c:v>
                </c:pt>
              </c:numCache>
            </c:numRef>
          </c:val>
          <c:extLst>
            <c:ext xmlns:c16="http://schemas.microsoft.com/office/drawing/2014/chart" uri="{C3380CC4-5D6E-409C-BE32-E72D297353CC}">
              <c16:uniqueId val="{0000000A-DB5D-44AD-9E25-2FE5F58EEB2B}"/>
            </c:ext>
          </c:extLst>
        </c:ser>
        <c:dLbls>
          <c:showLegendKey val="0"/>
          <c:showVal val="0"/>
          <c:showCatName val="0"/>
          <c:showSerName val="0"/>
          <c:showPercent val="0"/>
          <c:showBubbleSize val="0"/>
        </c:dLbls>
        <c:gapWidth val="219"/>
        <c:overlap val="-27"/>
        <c:axId val="1983097792"/>
        <c:axId val="2000249280"/>
      </c:barChart>
      <c:catAx>
        <c:axId val="198309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2000249280"/>
        <c:crosses val="autoZero"/>
        <c:auto val="1"/>
        <c:lblAlgn val="ctr"/>
        <c:lblOffset val="100"/>
        <c:noMultiLvlLbl val="0"/>
      </c:catAx>
      <c:valAx>
        <c:axId val="2000249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1000" b="0" i="0" u="none" strike="noStrike" kern="1200" baseline="0">
                <a:solidFill>
                  <a:schemeClr val="bg1"/>
                </a:solidFill>
                <a:latin typeface="+mn-lt"/>
                <a:ea typeface="+mn-ea"/>
                <a:cs typeface="+mn-cs"/>
              </a:defRPr>
            </a:pPr>
            <a:endParaRPr lang="en-US"/>
          </a:p>
        </c:txPr>
        <c:crossAx val="1983097792"/>
        <c:crosses val="autoZero"/>
        <c:crossBetween val="between"/>
      </c:valAx>
      <c:spPr>
        <a:noFill/>
        <a:ln>
          <a:noFill/>
        </a:ln>
        <a:effectLst/>
      </c:spPr>
    </c:plotArea>
    <c:plotVisOnly val="1"/>
    <c:dispBlanksAs val="gap"/>
    <c:showDLblsOverMax val="0"/>
  </c:chart>
  <c:spPr>
    <a:noFill/>
    <a:ln>
      <a:noFill/>
    </a:ln>
    <a:effectLst/>
  </c:spPr>
  <c:txPr>
    <a:bodyPr/>
    <a:lstStyle/>
    <a:p>
      <a:pPr>
        <a:defRPr lang="en-GB" sz="1000" b="0" i="0" u="none" strike="noStrike" kern="1200" baseline="0">
          <a:solidFill>
            <a:schemeClr val="tx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456BC9-6B65-4AD8-9B05-52F1C4DBB8DF}"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249092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56BC9-6B65-4AD8-9B05-52F1C4DBB8DF}"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313565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56BC9-6B65-4AD8-9B05-52F1C4DBB8DF}"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342887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56BC9-6B65-4AD8-9B05-52F1C4DBB8DF}"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407472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456BC9-6B65-4AD8-9B05-52F1C4DBB8DF}" type="datetimeFigureOut">
              <a:rPr lang="en-US" smtClean="0"/>
              <a:t>01.03.2021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226499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456BC9-6B65-4AD8-9B05-52F1C4DBB8DF}"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69248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456BC9-6B65-4AD8-9B05-52F1C4DBB8DF}" type="datetimeFigureOut">
              <a:rPr lang="en-US" smtClean="0"/>
              <a:t>01.03.2021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410119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456BC9-6B65-4AD8-9B05-52F1C4DBB8DF}" type="datetimeFigureOut">
              <a:rPr lang="en-US" smtClean="0"/>
              <a:t>01.03.2021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398197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6BC9-6B65-4AD8-9B05-52F1C4DBB8DF}" type="datetimeFigureOut">
              <a:rPr lang="en-US" smtClean="0"/>
              <a:t>01.03.2021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247930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456BC9-6B65-4AD8-9B05-52F1C4DBB8DF}"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141344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456BC9-6B65-4AD8-9B05-52F1C4DBB8DF}" type="datetimeFigureOut">
              <a:rPr lang="en-US" smtClean="0"/>
              <a:t>01.03.2021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B837F-2DAC-4657-99D4-06D34D8D1F60}" type="slidenum">
              <a:rPr lang="en-US" smtClean="0"/>
              <a:t>‹#›</a:t>
            </a:fld>
            <a:endParaRPr lang="en-US"/>
          </a:p>
        </p:txBody>
      </p:sp>
    </p:spTree>
    <p:extLst>
      <p:ext uri="{BB962C8B-B14F-4D97-AF65-F5344CB8AC3E}">
        <p14:creationId xmlns:p14="http://schemas.microsoft.com/office/powerpoint/2010/main" val="131944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56BC9-6B65-4AD8-9B05-52F1C4DBB8DF}" type="datetimeFigureOut">
              <a:rPr lang="en-US" smtClean="0"/>
              <a:t>01.03.2021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B837F-2DAC-4657-99D4-06D34D8D1F60}" type="slidenum">
              <a:rPr lang="en-US" smtClean="0"/>
              <a:t>‹#›</a:t>
            </a:fld>
            <a:endParaRPr lang="en-US"/>
          </a:p>
        </p:txBody>
      </p:sp>
    </p:spTree>
    <p:extLst>
      <p:ext uri="{BB962C8B-B14F-4D97-AF65-F5344CB8AC3E}">
        <p14:creationId xmlns:p14="http://schemas.microsoft.com/office/powerpoint/2010/main" val="208729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2.jpg"/><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9727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fontAlgn="b">
              <a:buNone/>
            </a:pPr>
            <a:r>
              <a:rPr lang="en-US" sz="3600" dirty="0">
                <a:solidFill>
                  <a:schemeClr val="bg1"/>
                </a:solidFill>
              </a:rPr>
              <a:t>Aman ltd. was founded in the year 1992 in Belgrade and since than we are dealing with shops and providing services to our customers. </a:t>
            </a:r>
          </a:p>
          <a:p>
            <a:pPr marL="0" indent="0" fontAlgn="b">
              <a:buNone/>
            </a:pPr>
            <a:r>
              <a:rPr lang="en-US" sz="3600" dirty="0">
                <a:solidFill>
                  <a:schemeClr val="bg1"/>
                </a:solidFill>
              </a:rPr>
              <a:t>Even the economic crises appeared in year 2008, our company was making huge development, and we started  opening and increasing number of retail stores on territory of Belgrade city and especially in places near city.</a:t>
            </a:r>
          </a:p>
          <a:p>
            <a:endParaRPr lang="en-US" dirty="0"/>
          </a:p>
        </p:txBody>
      </p:sp>
    </p:spTree>
    <p:extLst>
      <p:ext uri="{BB962C8B-B14F-4D97-AF65-F5344CB8AC3E}">
        <p14:creationId xmlns:p14="http://schemas.microsoft.com/office/powerpoint/2010/main" val="78301286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indent="0" fontAlgn="b">
              <a:lnSpc>
                <a:spcPct val="107000"/>
              </a:lnSpc>
              <a:spcBef>
                <a:spcPts val="1500"/>
              </a:spcBef>
              <a:spcAft>
                <a:spcPts val="1500"/>
              </a:spcAft>
              <a:buNone/>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 the year 2012, during </a:t>
            </a:r>
            <a:r>
              <a:rPr lang="en-US"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june</a:t>
            </a: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Aman company bought trading chain called "SOS Market" with their 30 stores.</a:t>
            </a:r>
            <a:endParaRPr lang="en-US"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fontAlgn="b">
              <a:lnSpc>
                <a:spcPct val="107000"/>
              </a:lnSpc>
              <a:spcBef>
                <a:spcPts val="1500"/>
              </a:spcBef>
              <a:spcAft>
                <a:spcPts val="1500"/>
              </a:spcAft>
              <a:buNone/>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At the end of year 2015 Aman company bought trading chain called "</a:t>
            </a:r>
            <a:r>
              <a:rPr lang="en-US"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Visnjica</a:t>
            </a: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Ducani</a:t>
            </a: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i "</a:t>
            </a:r>
            <a:r>
              <a:rPr lang="en-US" dirty="0" err="1">
                <a:solidFill>
                  <a:schemeClr val="bg1"/>
                </a:solidFill>
                <a:latin typeface="Arial" panose="020B0604020202020204" pitchFamily="34" charset="0"/>
                <a:ea typeface="Times New Roman" panose="02020603050405020304" pitchFamily="18" charset="0"/>
                <a:cs typeface="Times New Roman" panose="02020603050405020304" pitchFamily="18" charset="0"/>
              </a:rPr>
              <a:t>Interex</a:t>
            </a: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indent="0" fontAlgn="b">
              <a:lnSpc>
                <a:spcPct val="107000"/>
              </a:lnSpc>
              <a:spcBef>
                <a:spcPts val="1500"/>
              </a:spcBef>
              <a:spcAft>
                <a:spcPts val="1500"/>
              </a:spcAft>
              <a:buNone/>
            </a:pP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In total number, at the end of 2018</a:t>
            </a:r>
            <a:r>
              <a:rPr lang="en-US"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th</a:t>
            </a:r>
            <a:r>
              <a:rPr lang="en-US"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year Aman company had 214 retail stores and over the 2600 employees.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08711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675" y="838200"/>
            <a:ext cx="6581775" cy="5876925"/>
          </a:xfrm>
        </p:spPr>
        <p:txBody>
          <a:bodyPr>
            <a:normAutofit lnSpcReduction="10000"/>
          </a:bodyPr>
          <a:lstStyle/>
          <a:p>
            <a:pPr marL="0" marR="0" indent="0" fontAlgn="b">
              <a:lnSpc>
                <a:spcPct val="107000"/>
              </a:lnSpc>
              <a:spcBef>
                <a:spcPts val="1500"/>
              </a:spcBef>
              <a:spcAft>
                <a:spcPts val="1500"/>
              </a:spcAft>
              <a:buNone/>
            </a:pPr>
            <a:r>
              <a:rPr lang="en-US" sz="3200" dirty="0">
                <a:solidFill>
                  <a:schemeClr val="bg1"/>
                </a:solidFill>
              </a:rPr>
              <a:t>Today Aman company is present on the market with two type of objects </a:t>
            </a:r>
            <a:r>
              <a:rPr lang="en-US" sz="3200" dirty="0" err="1">
                <a:solidFill>
                  <a:schemeClr val="bg1"/>
                </a:solidFill>
              </a:rPr>
              <a:t>Aman</a:t>
            </a:r>
            <a:r>
              <a:rPr lang="en-US" sz="3200" dirty="0">
                <a:solidFill>
                  <a:schemeClr val="bg1"/>
                </a:solidFill>
              </a:rPr>
              <a:t> </a:t>
            </a:r>
            <a:r>
              <a:rPr lang="sr-Latn-RS" sz="3200">
                <a:solidFill>
                  <a:schemeClr val="bg1"/>
                </a:solidFill>
              </a:rPr>
              <a:t>(2</a:t>
            </a:r>
            <a:r>
              <a:rPr lang="en-GB" sz="3200">
                <a:solidFill>
                  <a:schemeClr val="bg1"/>
                </a:solidFill>
              </a:rPr>
              <a:t>40</a:t>
            </a:r>
            <a:r>
              <a:rPr lang="en-US" sz="3200">
                <a:solidFill>
                  <a:schemeClr val="bg1"/>
                </a:solidFill>
              </a:rPr>
              <a:t> </a:t>
            </a:r>
            <a:r>
              <a:rPr lang="en-US" sz="3200" dirty="0">
                <a:solidFill>
                  <a:schemeClr val="bg1"/>
                </a:solidFill>
              </a:rPr>
              <a:t>stores) and Aman </a:t>
            </a:r>
            <a:r>
              <a:rPr lang="en-US" sz="3200">
                <a:solidFill>
                  <a:schemeClr val="bg1"/>
                </a:solidFill>
              </a:rPr>
              <a:t>Plus (35)</a:t>
            </a:r>
            <a:r>
              <a:rPr lang="sr-Latn-RS" sz="3200" dirty="0">
                <a:solidFill>
                  <a:schemeClr val="bg1"/>
                </a:solidFill>
              </a:rPr>
              <a:t>.</a:t>
            </a:r>
          </a:p>
          <a:p>
            <a:pPr marL="514350" marR="0" indent="-514350" fontAlgn="b">
              <a:lnSpc>
                <a:spcPct val="107000"/>
              </a:lnSpc>
              <a:spcBef>
                <a:spcPts val="1500"/>
              </a:spcBef>
              <a:spcAft>
                <a:spcPts val="1500"/>
              </a:spcAft>
              <a:buFont typeface="+mj-lt"/>
              <a:buAutoNum type="arabicPeriod"/>
            </a:pPr>
            <a:r>
              <a:rPr lang="en-US" sz="3200" dirty="0">
                <a:solidFill>
                  <a:schemeClr val="bg1"/>
                </a:solidFill>
              </a:rPr>
              <a:t>                    </a:t>
            </a:r>
          </a:p>
          <a:p>
            <a:pPr lvl="1" fontAlgn="b">
              <a:lnSpc>
                <a:spcPct val="107000"/>
              </a:lnSpc>
              <a:spcBef>
                <a:spcPts val="1500"/>
              </a:spcBef>
              <a:spcAft>
                <a:spcPts val="1500"/>
              </a:spcAft>
              <a:buFont typeface="Wingdings" panose="05000000000000000000" pitchFamily="2" charset="2"/>
              <a:buChar char="Ø"/>
            </a:pPr>
            <a:r>
              <a:rPr lang="en-US" dirty="0">
                <a:solidFill>
                  <a:schemeClr val="bg1"/>
                </a:solidFill>
              </a:rPr>
              <a:t> Retail stores with idea of </a:t>
            </a:r>
            <a:r>
              <a:rPr lang="sr-Latn-RS" dirty="0">
                <a:solidFill>
                  <a:schemeClr val="bg1"/>
                </a:solidFill>
              </a:rPr>
              <a:t>„</a:t>
            </a:r>
            <a:r>
              <a:rPr lang="en-US" dirty="0">
                <a:solidFill>
                  <a:schemeClr val="bg1"/>
                </a:solidFill>
              </a:rPr>
              <a:t>neighborhood</a:t>
            </a:r>
            <a:r>
              <a:rPr lang="sr-Latn-RS" dirty="0">
                <a:solidFill>
                  <a:schemeClr val="bg1"/>
                </a:solidFill>
              </a:rPr>
              <a:t>“</a:t>
            </a:r>
            <a:r>
              <a:rPr lang="en-US" dirty="0">
                <a:solidFill>
                  <a:schemeClr val="bg1"/>
                </a:solidFill>
              </a:rPr>
              <a:t> stores</a:t>
            </a:r>
            <a:r>
              <a:rPr lang="sr-Latn-RS" dirty="0">
                <a:solidFill>
                  <a:schemeClr val="bg1"/>
                </a:solidFill>
              </a:rPr>
              <a:t> </a:t>
            </a:r>
          </a:p>
          <a:p>
            <a:pPr marL="0" indent="0" fontAlgn="b">
              <a:lnSpc>
                <a:spcPct val="107000"/>
              </a:lnSpc>
              <a:spcBef>
                <a:spcPts val="1500"/>
              </a:spcBef>
              <a:spcAft>
                <a:spcPts val="1500"/>
              </a:spcAft>
              <a:buNone/>
            </a:pPr>
            <a:r>
              <a:rPr lang="sr-Latn-RS" dirty="0">
                <a:solidFill>
                  <a:schemeClr val="bg1"/>
                </a:solidFill>
              </a:rPr>
              <a:t>2. </a:t>
            </a:r>
            <a:r>
              <a:rPr lang="sr-Latn-RS" sz="3200" dirty="0">
                <a:solidFill>
                  <a:schemeClr val="bg1"/>
                </a:solidFill>
              </a:rPr>
              <a:t> </a:t>
            </a:r>
            <a:r>
              <a:rPr lang="en-US" sz="3200" dirty="0">
                <a:solidFill>
                  <a:schemeClr val="bg1"/>
                </a:solidFill>
              </a:rPr>
              <a:t>                              </a:t>
            </a:r>
            <a:endParaRPr lang="en-US" dirty="0">
              <a:solidFill>
                <a:schemeClr val="bg1"/>
              </a:solidFill>
            </a:endParaRPr>
          </a:p>
          <a:p>
            <a:pPr lvl="1" fontAlgn="b">
              <a:lnSpc>
                <a:spcPct val="107000"/>
              </a:lnSpc>
              <a:spcBef>
                <a:spcPts val="1500"/>
              </a:spcBef>
              <a:spcAft>
                <a:spcPts val="1500"/>
              </a:spcAft>
              <a:buFont typeface="Wingdings" panose="05000000000000000000" pitchFamily="2" charset="2"/>
              <a:buChar char="Ø"/>
            </a:pPr>
            <a:r>
              <a:rPr lang="en-US" b="1" dirty="0">
                <a:solidFill>
                  <a:schemeClr val="bg1"/>
                </a:solidFill>
              </a:rPr>
              <a:t> </a:t>
            </a:r>
            <a:r>
              <a:rPr lang="en-US" dirty="0">
                <a:solidFill>
                  <a:schemeClr val="bg1"/>
                </a:solidFill>
              </a:rPr>
              <a:t>Large format that offers larger range of products with the idea of </a:t>
            </a:r>
            <a:r>
              <a:rPr lang="sr-Latn-RS" dirty="0">
                <a:solidFill>
                  <a:schemeClr val="bg1"/>
                </a:solidFill>
              </a:rPr>
              <a:t>„</a:t>
            </a:r>
            <a:r>
              <a:rPr lang="en-US" dirty="0">
                <a:solidFill>
                  <a:schemeClr val="bg1"/>
                </a:solidFill>
              </a:rPr>
              <a:t>mini mall</a:t>
            </a:r>
            <a:r>
              <a:rPr lang="sr-Latn-RS" dirty="0">
                <a:solidFill>
                  <a:schemeClr val="bg1"/>
                </a:solidFill>
              </a:rPr>
              <a:t>“</a:t>
            </a:r>
            <a:endParaRPr lang="en-US" sz="32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610" t="21485" r="12202" b="31647"/>
          <a:stretch/>
        </p:blipFill>
        <p:spPr>
          <a:xfrm>
            <a:off x="5801685" y="5037217"/>
            <a:ext cx="2590801" cy="68580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054" y="3034138"/>
            <a:ext cx="1829197" cy="742524"/>
          </a:xfrm>
          <a:prstGeom prst="rect">
            <a:avLst/>
          </a:prstGeom>
        </p:spPr>
      </p:pic>
      <p:sp>
        <p:nvSpPr>
          <p:cNvPr id="5" name="Rectangle 4"/>
          <p:cNvSpPr/>
          <p:nvPr/>
        </p:nvSpPr>
        <p:spPr>
          <a:xfrm>
            <a:off x="5327009" y="0"/>
            <a:ext cx="1770077" cy="604007"/>
          </a:xfrm>
          <a:prstGeom prst="rect">
            <a:avLst/>
          </a:prstGeom>
          <a:solidFill>
            <a:srgbClr val="0B52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90852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9164" y="5695738"/>
            <a:ext cx="3430756" cy="722772"/>
          </a:xfrm>
        </p:spPr>
        <p:txBody>
          <a:bodyPr>
            <a:normAutofit/>
          </a:bodyPr>
          <a:lstStyle/>
          <a:p>
            <a:pPr marL="0" marR="0" indent="0" algn="ctr" fontAlgn="b">
              <a:lnSpc>
                <a:spcPct val="107000"/>
              </a:lnSpc>
              <a:spcBef>
                <a:spcPts val="1500"/>
              </a:spcBef>
              <a:spcAft>
                <a:spcPts val="1500"/>
              </a:spcAft>
              <a:buNone/>
            </a:pPr>
            <a:r>
              <a:rPr lang="en-US" sz="1800" dirty="0">
                <a:solidFill>
                  <a:schemeClr val="bg1"/>
                </a:solidFill>
              </a:rPr>
              <a:t>Turnover : </a:t>
            </a:r>
            <a:r>
              <a:rPr lang="sr-Latn-RS" sz="1800" dirty="0">
                <a:solidFill>
                  <a:schemeClr val="bg1"/>
                </a:solidFill>
              </a:rPr>
              <a:t>93</a:t>
            </a:r>
            <a:r>
              <a:rPr lang="en-US" sz="1800" dirty="0">
                <a:solidFill>
                  <a:schemeClr val="bg1"/>
                </a:solidFill>
              </a:rPr>
              <a:t> mill. €</a:t>
            </a:r>
            <a:br>
              <a:rPr lang="en-US" sz="1800" dirty="0">
                <a:solidFill>
                  <a:schemeClr val="bg1"/>
                </a:solidFill>
              </a:rPr>
            </a:br>
            <a:r>
              <a:rPr lang="en-US" sz="1800" dirty="0">
                <a:solidFill>
                  <a:schemeClr val="bg1"/>
                </a:solidFill>
              </a:rPr>
              <a:t>Number of bills : 31 mill.</a:t>
            </a:r>
          </a:p>
        </p:txBody>
      </p:sp>
      <p:sp>
        <p:nvSpPr>
          <p:cNvPr id="8" name="TextBox 7"/>
          <p:cNvSpPr txBox="1"/>
          <p:nvPr/>
        </p:nvSpPr>
        <p:spPr>
          <a:xfrm>
            <a:off x="1289165" y="4792243"/>
            <a:ext cx="3430756" cy="722772"/>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Turnover : 145 mill. €</a:t>
            </a:r>
            <a:br>
              <a:rPr lang="en-US" sz="1800" dirty="0"/>
            </a:br>
            <a:r>
              <a:rPr lang="en-US" sz="1800" dirty="0"/>
              <a:t>Number of bills </a:t>
            </a:r>
            <a:r>
              <a:rPr lang="sr-Latn-RS" sz="1800" dirty="0"/>
              <a:t>: </a:t>
            </a:r>
            <a:r>
              <a:rPr lang="en-GB" sz="1800" dirty="0"/>
              <a:t>40 mill.</a:t>
            </a:r>
            <a:endParaRPr lang="en-US" sz="1800" dirty="0"/>
          </a:p>
        </p:txBody>
      </p:sp>
      <p:sp>
        <p:nvSpPr>
          <p:cNvPr id="9" name="TextBox 8">
            <a:extLst>
              <a:ext uri="{FF2B5EF4-FFF2-40B4-BE49-F238E27FC236}">
                <a16:creationId xmlns:a16="http://schemas.microsoft.com/office/drawing/2014/main" id="{E25125EB-C3AA-462C-900C-D0D4C5D017F7}"/>
              </a:ext>
            </a:extLst>
          </p:cNvPr>
          <p:cNvSpPr txBox="1"/>
          <p:nvPr/>
        </p:nvSpPr>
        <p:spPr>
          <a:xfrm>
            <a:off x="1289164" y="3832411"/>
            <a:ext cx="3430756" cy="722772"/>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Turnover : 165 mill. €</a:t>
            </a:r>
            <a:br>
              <a:rPr lang="en-US" sz="1800" dirty="0"/>
            </a:br>
            <a:r>
              <a:rPr lang="en-US" sz="1800" dirty="0"/>
              <a:t>Number of bills </a:t>
            </a:r>
            <a:r>
              <a:rPr lang="sr-Latn-RS" sz="1800" dirty="0"/>
              <a:t>: 42</a:t>
            </a:r>
            <a:r>
              <a:rPr lang="en-GB" sz="1800" dirty="0"/>
              <a:t> mill.</a:t>
            </a:r>
            <a:endParaRPr lang="en-US" sz="1800" dirty="0"/>
          </a:p>
        </p:txBody>
      </p:sp>
      <p:sp>
        <p:nvSpPr>
          <p:cNvPr id="10" name="TextBox 9">
            <a:extLst>
              <a:ext uri="{FF2B5EF4-FFF2-40B4-BE49-F238E27FC236}">
                <a16:creationId xmlns:a16="http://schemas.microsoft.com/office/drawing/2014/main" id="{C69C04C9-2F11-40BF-9336-09E5CCAD153E}"/>
              </a:ext>
            </a:extLst>
          </p:cNvPr>
          <p:cNvSpPr txBox="1"/>
          <p:nvPr/>
        </p:nvSpPr>
        <p:spPr>
          <a:xfrm>
            <a:off x="1289164" y="2918466"/>
            <a:ext cx="3430756" cy="722772"/>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Turnover : 170 mill. €</a:t>
            </a:r>
            <a:br>
              <a:rPr lang="en-US" sz="1800" dirty="0"/>
            </a:br>
            <a:r>
              <a:rPr lang="en-US" sz="1800" dirty="0"/>
              <a:t>Number of bills </a:t>
            </a:r>
            <a:r>
              <a:rPr lang="sr-Latn-RS" sz="1800" dirty="0"/>
              <a:t>: </a:t>
            </a:r>
            <a:r>
              <a:rPr lang="en-GB" sz="1800" dirty="0"/>
              <a:t>44 mill.</a:t>
            </a:r>
            <a:endParaRPr lang="en-US" sz="1800" dirty="0"/>
          </a:p>
        </p:txBody>
      </p:sp>
      <p:sp>
        <p:nvSpPr>
          <p:cNvPr id="11" name="TextBox 10">
            <a:extLst>
              <a:ext uri="{FF2B5EF4-FFF2-40B4-BE49-F238E27FC236}">
                <a16:creationId xmlns:a16="http://schemas.microsoft.com/office/drawing/2014/main" id="{CB28C58F-811F-4473-AB9F-3996FE8F7298}"/>
              </a:ext>
            </a:extLst>
          </p:cNvPr>
          <p:cNvSpPr txBox="1"/>
          <p:nvPr/>
        </p:nvSpPr>
        <p:spPr>
          <a:xfrm>
            <a:off x="352739" y="3109639"/>
            <a:ext cx="936425" cy="389084"/>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1" dirty="0"/>
              <a:t>2018.</a:t>
            </a:r>
          </a:p>
        </p:txBody>
      </p:sp>
      <p:sp>
        <p:nvSpPr>
          <p:cNvPr id="12" name="TextBox 11">
            <a:extLst>
              <a:ext uri="{FF2B5EF4-FFF2-40B4-BE49-F238E27FC236}">
                <a16:creationId xmlns:a16="http://schemas.microsoft.com/office/drawing/2014/main" id="{AEC1EF23-47C1-4B87-8F3D-D6673CD416FD}"/>
              </a:ext>
            </a:extLst>
          </p:cNvPr>
          <p:cNvSpPr txBox="1"/>
          <p:nvPr/>
        </p:nvSpPr>
        <p:spPr>
          <a:xfrm>
            <a:off x="352739" y="4048959"/>
            <a:ext cx="936425" cy="389084"/>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1" dirty="0"/>
              <a:t>2017.</a:t>
            </a:r>
          </a:p>
        </p:txBody>
      </p:sp>
      <p:sp>
        <p:nvSpPr>
          <p:cNvPr id="15" name="TextBox 14">
            <a:extLst>
              <a:ext uri="{FF2B5EF4-FFF2-40B4-BE49-F238E27FC236}">
                <a16:creationId xmlns:a16="http://schemas.microsoft.com/office/drawing/2014/main" id="{EA86B697-0D26-4B34-A40E-86A439DA8A60}"/>
              </a:ext>
            </a:extLst>
          </p:cNvPr>
          <p:cNvSpPr txBox="1"/>
          <p:nvPr/>
        </p:nvSpPr>
        <p:spPr>
          <a:xfrm>
            <a:off x="352739" y="5896501"/>
            <a:ext cx="936425" cy="389084"/>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1" dirty="0"/>
              <a:t>2015.</a:t>
            </a:r>
          </a:p>
        </p:txBody>
      </p:sp>
      <p:sp>
        <p:nvSpPr>
          <p:cNvPr id="16" name="TextBox 15">
            <a:extLst>
              <a:ext uri="{FF2B5EF4-FFF2-40B4-BE49-F238E27FC236}">
                <a16:creationId xmlns:a16="http://schemas.microsoft.com/office/drawing/2014/main" id="{4C27C3A2-1164-4B45-AE5E-E5471FAE7494}"/>
              </a:ext>
            </a:extLst>
          </p:cNvPr>
          <p:cNvSpPr txBox="1"/>
          <p:nvPr/>
        </p:nvSpPr>
        <p:spPr>
          <a:xfrm>
            <a:off x="352739" y="4972730"/>
            <a:ext cx="936425" cy="389084"/>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1" dirty="0"/>
              <a:t>2016.</a:t>
            </a:r>
          </a:p>
        </p:txBody>
      </p:sp>
      <p:sp>
        <p:nvSpPr>
          <p:cNvPr id="18" name="TextBox 17">
            <a:extLst>
              <a:ext uri="{FF2B5EF4-FFF2-40B4-BE49-F238E27FC236}">
                <a16:creationId xmlns:a16="http://schemas.microsoft.com/office/drawing/2014/main" id="{DE9697E0-F5DE-4E87-91BB-76B1A4D81BF6}"/>
              </a:ext>
            </a:extLst>
          </p:cNvPr>
          <p:cNvSpPr txBox="1"/>
          <p:nvPr/>
        </p:nvSpPr>
        <p:spPr>
          <a:xfrm>
            <a:off x="352739" y="2241260"/>
            <a:ext cx="936425" cy="389084"/>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1" dirty="0"/>
              <a:t>2019.</a:t>
            </a:r>
          </a:p>
        </p:txBody>
      </p:sp>
      <p:sp>
        <p:nvSpPr>
          <p:cNvPr id="19" name="TextBox 18">
            <a:extLst>
              <a:ext uri="{FF2B5EF4-FFF2-40B4-BE49-F238E27FC236}">
                <a16:creationId xmlns:a16="http://schemas.microsoft.com/office/drawing/2014/main" id="{6D6B800A-EB57-498C-8EE5-E6BC5D17203C}"/>
              </a:ext>
            </a:extLst>
          </p:cNvPr>
          <p:cNvSpPr txBox="1"/>
          <p:nvPr/>
        </p:nvSpPr>
        <p:spPr>
          <a:xfrm>
            <a:off x="1218573" y="2043236"/>
            <a:ext cx="3571937" cy="649988"/>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Turnover : 180 mill. €</a:t>
            </a:r>
            <a:br>
              <a:rPr lang="en-US" sz="1800" dirty="0"/>
            </a:br>
            <a:r>
              <a:rPr lang="en-US" sz="1800" dirty="0"/>
              <a:t>Number of bills </a:t>
            </a:r>
            <a:r>
              <a:rPr lang="sr-Latn-RS" sz="1800" dirty="0"/>
              <a:t>: </a:t>
            </a:r>
            <a:r>
              <a:rPr lang="en-GB" sz="1800" dirty="0"/>
              <a:t>47 mill.</a:t>
            </a:r>
            <a:endParaRPr lang="en-US" sz="1800" dirty="0"/>
          </a:p>
        </p:txBody>
      </p:sp>
      <p:sp>
        <p:nvSpPr>
          <p:cNvPr id="2" name="Rectangle 1">
            <a:extLst>
              <a:ext uri="{FF2B5EF4-FFF2-40B4-BE49-F238E27FC236}">
                <a16:creationId xmlns:a16="http://schemas.microsoft.com/office/drawing/2014/main" id="{19D703DD-5FB9-423F-B61D-8CE412BA53AC}"/>
              </a:ext>
            </a:extLst>
          </p:cNvPr>
          <p:cNvSpPr/>
          <p:nvPr/>
        </p:nvSpPr>
        <p:spPr>
          <a:xfrm>
            <a:off x="120177" y="1994858"/>
            <a:ext cx="1401549" cy="373372"/>
          </a:xfrm>
          <a:prstGeom prst="rect">
            <a:avLst/>
          </a:prstGeom>
        </p:spPr>
        <p:txBody>
          <a:bodyPr vert="horz" lIns="91440" tIns="45720" rIns="91440" bIns="45720" rtlCol="0">
            <a:normAutofit/>
          </a:bodyPr>
          <a:lstStyle/>
          <a:p>
            <a:pPr algn="ctr" fontAlgn="b">
              <a:lnSpc>
                <a:spcPct val="107000"/>
              </a:lnSpc>
              <a:spcBef>
                <a:spcPts val="1500"/>
              </a:spcBef>
              <a:spcAft>
                <a:spcPts val="1500"/>
              </a:spcAft>
            </a:pPr>
            <a:r>
              <a:rPr lang="en-US" sz="1400" b="1">
                <a:solidFill>
                  <a:schemeClr val="bg1"/>
                </a:solidFill>
              </a:rPr>
              <a:t> </a:t>
            </a:r>
            <a:endParaRPr lang="en-GB" sz="1400" b="1" dirty="0">
              <a:solidFill>
                <a:schemeClr val="bg1"/>
              </a:solidFill>
            </a:endParaRPr>
          </a:p>
        </p:txBody>
      </p:sp>
      <p:graphicFrame>
        <p:nvGraphicFramePr>
          <p:cNvPr id="20" name="Chart 19">
            <a:extLst>
              <a:ext uri="{FF2B5EF4-FFF2-40B4-BE49-F238E27FC236}">
                <a16:creationId xmlns:a16="http://schemas.microsoft.com/office/drawing/2014/main" id="{58DEC6D1-3381-4FF0-ACDC-E75165A6F188}"/>
              </a:ext>
            </a:extLst>
          </p:cNvPr>
          <p:cNvGraphicFramePr>
            <a:graphicFrameLocks/>
          </p:cNvGraphicFramePr>
          <p:nvPr>
            <p:extLst>
              <p:ext uri="{D42A27DB-BD31-4B8C-83A1-F6EECF244321}">
                <p14:modId xmlns:p14="http://schemas.microsoft.com/office/powerpoint/2010/main" val="907526979"/>
              </p:ext>
            </p:extLst>
          </p:nvPr>
        </p:nvGraphicFramePr>
        <p:xfrm>
          <a:off x="5584738" y="993913"/>
          <a:ext cx="5463563" cy="28669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F9B6822E-9DF6-4578-97B0-B9F122C94665}"/>
              </a:ext>
            </a:extLst>
          </p:cNvPr>
          <p:cNvGraphicFramePr>
            <a:graphicFrameLocks/>
          </p:cNvGraphicFramePr>
          <p:nvPr>
            <p:extLst>
              <p:ext uri="{D42A27DB-BD31-4B8C-83A1-F6EECF244321}">
                <p14:modId xmlns:p14="http://schemas.microsoft.com/office/powerpoint/2010/main" val="75019893"/>
              </p:ext>
            </p:extLst>
          </p:nvPr>
        </p:nvGraphicFramePr>
        <p:xfrm>
          <a:off x="5656345" y="3928330"/>
          <a:ext cx="5391956" cy="286696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5CA93C71-50CD-4F54-8C3B-066B40336B20}"/>
              </a:ext>
            </a:extLst>
          </p:cNvPr>
          <p:cNvSpPr txBox="1"/>
          <p:nvPr/>
        </p:nvSpPr>
        <p:spPr>
          <a:xfrm>
            <a:off x="352739" y="1400499"/>
            <a:ext cx="936425" cy="389084"/>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1"/>
              <a:t>2020.</a:t>
            </a:r>
            <a:endParaRPr lang="en-US" sz="2000" b="1" dirty="0"/>
          </a:p>
        </p:txBody>
      </p:sp>
      <p:sp>
        <p:nvSpPr>
          <p:cNvPr id="22" name="TextBox 21">
            <a:extLst>
              <a:ext uri="{FF2B5EF4-FFF2-40B4-BE49-F238E27FC236}">
                <a16:creationId xmlns:a16="http://schemas.microsoft.com/office/drawing/2014/main" id="{1F5B1EDC-D74B-4DCA-A6C5-2EEF9BF8D922}"/>
              </a:ext>
            </a:extLst>
          </p:cNvPr>
          <p:cNvSpPr txBox="1"/>
          <p:nvPr/>
        </p:nvSpPr>
        <p:spPr>
          <a:xfrm>
            <a:off x="1218573" y="1202475"/>
            <a:ext cx="3571937" cy="649988"/>
          </a:xfrm>
          <a:prstGeom prst="rect">
            <a:avLst/>
          </a:prstGeom>
        </p:spPr>
        <p:txBody>
          <a:bodyPr vert="horz" lIns="91440" tIns="45720" rIns="91440" bIns="45720" rtlCol="0">
            <a:normAutofit/>
          </a:bodyPr>
          <a:lstStyle>
            <a:lvl1pPr marR="0" indent="0" algn="ctr" fontAlgn="b">
              <a:lnSpc>
                <a:spcPct val="107000"/>
              </a:lnSpc>
              <a:spcBef>
                <a:spcPts val="1500"/>
              </a:spcBef>
              <a:spcAft>
                <a:spcPts val="1500"/>
              </a:spcAft>
              <a:buFont typeface="Arial" panose="020B0604020202020204" pitchFamily="34" charset="0"/>
              <a:buNone/>
              <a:defRPr sz="2400">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Turnover </a:t>
            </a:r>
            <a:r>
              <a:rPr lang="en-US" sz="1800"/>
              <a:t>: 250 </a:t>
            </a:r>
            <a:r>
              <a:rPr lang="en-US" sz="1800" dirty="0"/>
              <a:t>mill. €</a:t>
            </a:r>
            <a:br>
              <a:rPr lang="en-US" sz="1800" dirty="0"/>
            </a:br>
            <a:r>
              <a:rPr lang="en-US" sz="1800" dirty="0"/>
              <a:t>Number of bills </a:t>
            </a:r>
            <a:r>
              <a:rPr lang="sr-Latn-RS" sz="1800"/>
              <a:t>: </a:t>
            </a:r>
            <a:r>
              <a:rPr lang="en-GB" sz="1800"/>
              <a:t>51 </a:t>
            </a:r>
            <a:r>
              <a:rPr lang="en-GB" sz="1800" dirty="0"/>
              <a:t>mill.</a:t>
            </a:r>
            <a:endParaRPr lang="en-US" sz="1800" dirty="0"/>
          </a:p>
        </p:txBody>
      </p:sp>
    </p:spTree>
    <p:extLst>
      <p:ext uri="{BB962C8B-B14F-4D97-AF65-F5344CB8AC3E}">
        <p14:creationId xmlns:p14="http://schemas.microsoft.com/office/powerpoint/2010/main" val="1027232079"/>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marR="0" indent="0" fontAlgn="b">
              <a:lnSpc>
                <a:spcPct val="107000"/>
              </a:lnSpc>
              <a:spcBef>
                <a:spcPts val="1500"/>
              </a:spcBef>
              <a:spcAft>
                <a:spcPts val="1500"/>
              </a:spcAft>
              <a:buNone/>
            </a:pPr>
            <a:r>
              <a:rPr lang="en-US" dirty="0">
                <a:solidFill>
                  <a:schemeClr val="bg1"/>
                </a:solidFill>
                <a:effectLst/>
                <a:ea typeface="Times New Roman" panose="02020603050405020304" pitchFamily="18" charset="0"/>
                <a:cs typeface="Times New Roman" panose="02020603050405020304" pitchFamily="18" charset="0"/>
              </a:rPr>
              <a:t>We are proud that in this moment we are leading domestic trade chain in Belgrade with the highest rate of development since the foundation. </a:t>
            </a:r>
            <a:endParaRPr lang="en-US" sz="3200" dirty="0">
              <a:solidFill>
                <a:schemeClr val="bg1"/>
              </a:solidFill>
              <a:effectLst/>
              <a:ea typeface="Calibri" panose="020F0502020204030204" pitchFamily="34" charset="0"/>
              <a:cs typeface="Times New Roman" panose="02020603050405020304" pitchFamily="18" charset="0"/>
            </a:endParaRP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r>
              <a:rPr lang="en-US" sz="3200" dirty="0">
                <a:solidFill>
                  <a:schemeClr val="bg1"/>
                </a:solidFill>
                <a:effectLst/>
                <a:ea typeface="Times New Roman" panose="02020603050405020304" pitchFamily="18" charset="0"/>
                <a:cs typeface="Times New Roman" panose="02020603050405020304" pitchFamily="18" charset="0"/>
              </a:rPr>
              <a:t>2008. year: 168 employees and 15 stores</a:t>
            </a:r>
            <a:endParaRPr lang="en-US" sz="3200" dirty="0">
              <a:solidFill>
                <a:schemeClr val="bg1"/>
              </a:solidFill>
              <a:effectLst/>
              <a:ea typeface="Calibri" panose="020F0502020204030204" pitchFamily="34" charset="0"/>
              <a:cs typeface="Times New Roman" panose="02020603050405020304" pitchFamily="18" charset="0"/>
            </a:endParaRP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r>
              <a:rPr lang="en-US" sz="3200" dirty="0">
                <a:solidFill>
                  <a:schemeClr val="bg1"/>
                </a:solidFill>
                <a:effectLst/>
                <a:ea typeface="Times New Roman" panose="02020603050405020304" pitchFamily="18" charset="0"/>
                <a:cs typeface="Times New Roman" panose="02020603050405020304" pitchFamily="18" charset="0"/>
              </a:rPr>
              <a:t>2011. </a:t>
            </a:r>
            <a:r>
              <a:rPr lang="en-US" sz="3200" dirty="0">
                <a:solidFill>
                  <a:schemeClr val="bg1"/>
                </a:solidFill>
                <a:ea typeface="Times New Roman" panose="02020603050405020304" pitchFamily="18" charset="0"/>
                <a:cs typeface="Times New Roman" panose="02020603050405020304" pitchFamily="18" charset="0"/>
              </a:rPr>
              <a:t>year</a:t>
            </a:r>
            <a:r>
              <a:rPr lang="en-US" sz="3200" dirty="0">
                <a:solidFill>
                  <a:schemeClr val="bg1"/>
                </a:solidFill>
                <a:effectLst/>
                <a:ea typeface="Times New Roman" panose="02020603050405020304" pitchFamily="18" charset="0"/>
                <a:cs typeface="Times New Roman" panose="02020603050405020304" pitchFamily="18" charset="0"/>
              </a:rPr>
              <a:t>: over </a:t>
            </a:r>
            <a:r>
              <a:rPr lang="en-US" sz="3200" dirty="0">
                <a:solidFill>
                  <a:schemeClr val="bg1"/>
                </a:solidFill>
                <a:ea typeface="Times New Roman" panose="02020603050405020304" pitchFamily="18" charset="0"/>
                <a:cs typeface="Times New Roman" panose="02020603050405020304" pitchFamily="18" charset="0"/>
              </a:rPr>
              <a:t>580 employees and 55 stores</a:t>
            </a:r>
            <a:endParaRPr lang="en-US" sz="3200" dirty="0">
              <a:solidFill>
                <a:schemeClr val="bg1"/>
              </a:solidFill>
              <a:effectLst/>
              <a:ea typeface="Calibri" panose="020F0502020204030204" pitchFamily="34" charset="0"/>
              <a:cs typeface="Times New Roman" panose="02020603050405020304" pitchFamily="18" charset="0"/>
            </a:endParaRP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r>
              <a:rPr lang="en-US" sz="3200" dirty="0">
                <a:solidFill>
                  <a:schemeClr val="bg1"/>
                </a:solidFill>
                <a:effectLst/>
                <a:ea typeface="Times New Roman" panose="02020603050405020304" pitchFamily="18" charset="0"/>
                <a:cs typeface="Times New Roman" panose="02020603050405020304" pitchFamily="18" charset="0"/>
              </a:rPr>
              <a:t>2013. </a:t>
            </a:r>
            <a:r>
              <a:rPr lang="en-US" sz="3200" dirty="0">
                <a:solidFill>
                  <a:schemeClr val="bg1"/>
                </a:solidFill>
                <a:ea typeface="Times New Roman" panose="02020603050405020304" pitchFamily="18" charset="0"/>
                <a:cs typeface="Times New Roman" panose="02020603050405020304" pitchFamily="18" charset="0"/>
              </a:rPr>
              <a:t>year: over 1000 employees and 124 stores</a:t>
            </a:r>
            <a:endParaRPr lang="en-US" sz="3200" dirty="0">
              <a:solidFill>
                <a:schemeClr val="bg1"/>
              </a:solidFill>
              <a:effectLst/>
              <a:ea typeface="Calibri" panose="020F0502020204030204" pitchFamily="34" charset="0"/>
              <a:cs typeface="Times New Roman" panose="02020603050405020304" pitchFamily="18" charset="0"/>
            </a:endParaRP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r>
              <a:rPr lang="en-US" sz="3200" dirty="0">
                <a:solidFill>
                  <a:schemeClr val="bg1"/>
                </a:solidFill>
                <a:effectLst/>
                <a:ea typeface="Times New Roman" panose="02020603050405020304" pitchFamily="18" charset="0"/>
                <a:cs typeface="Times New Roman" panose="02020603050405020304" pitchFamily="18" charset="0"/>
              </a:rPr>
              <a:t>2015. </a:t>
            </a:r>
            <a:r>
              <a:rPr lang="en-US" sz="3200" dirty="0">
                <a:solidFill>
                  <a:schemeClr val="bg1"/>
                </a:solidFill>
                <a:ea typeface="Times New Roman" panose="02020603050405020304" pitchFamily="18" charset="0"/>
                <a:cs typeface="Times New Roman" panose="02020603050405020304" pitchFamily="18" charset="0"/>
              </a:rPr>
              <a:t>year: over 1600 employees and 170 stores</a:t>
            </a: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r>
              <a:rPr lang="en-US" sz="3200" dirty="0">
                <a:solidFill>
                  <a:schemeClr val="bg1"/>
                </a:solidFill>
              </a:rPr>
              <a:t>2016. </a:t>
            </a:r>
            <a:r>
              <a:rPr lang="en-US" sz="3200" dirty="0">
                <a:solidFill>
                  <a:schemeClr val="bg1"/>
                </a:solidFill>
                <a:ea typeface="Times New Roman" panose="02020603050405020304" pitchFamily="18" charset="0"/>
                <a:cs typeface="Times New Roman" panose="02020603050405020304" pitchFamily="18" charset="0"/>
              </a:rPr>
              <a:t>year</a:t>
            </a:r>
            <a:r>
              <a:rPr lang="en-US" sz="3200" dirty="0">
                <a:solidFill>
                  <a:schemeClr val="bg1"/>
                </a:solidFill>
              </a:rPr>
              <a:t>: </a:t>
            </a:r>
            <a:r>
              <a:rPr lang="en-US" sz="3200" dirty="0">
                <a:solidFill>
                  <a:schemeClr val="bg1"/>
                </a:solidFill>
                <a:ea typeface="Times New Roman" panose="02020603050405020304" pitchFamily="18" charset="0"/>
                <a:cs typeface="Times New Roman" panose="02020603050405020304" pitchFamily="18" charset="0"/>
              </a:rPr>
              <a:t>over </a:t>
            </a:r>
            <a:r>
              <a:rPr lang="en-US" sz="3200" dirty="0">
                <a:solidFill>
                  <a:schemeClr val="bg1"/>
                </a:solidFill>
              </a:rPr>
              <a:t>2200 </a:t>
            </a:r>
            <a:r>
              <a:rPr lang="en-US" sz="3200" dirty="0">
                <a:solidFill>
                  <a:schemeClr val="bg1"/>
                </a:solidFill>
                <a:ea typeface="Times New Roman" panose="02020603050405020304" pitchFamily="18" charset="0"/>
                <a:cs typeface="Times New Roman" panose="02020603050405020304" pitchFamily="18" charset="0"/>
              </a:rPr>
              <a:t>employees and 189</a:t>
            </a:r>
            <a:r>
              <a:rPr lang="en-US" sz="3200" dirty="0">
                <a:solidFill>
                  <a:schemeClr val="bg1"/>
                </a:solidFill>
              </a:rPr>
              <a:t> </a:t>
            </a:r>
            <a:r>
              <a:rPr lang="en-US" sz="3200" dirty="0">
                <a:solidFill>
                  <a:schemeClr val="bg1"/>
                </a:solidFill>
                <a:ea typeface="Times New Roman" panose="02020603050405020304" pitchFamily="18" charset="0"/>
                <a:cs typeface="Times New Roman" panose="02020603050405020304" pitchFamily="18" charset="0"/>
              </a:rPr>
              <a:t>stores</a:t>
            </a:r>
            <a:endParaRPr lang="en-US" sz="3200" dirty="0">
              <a:solidFill>
                <a:schemeClr val="bg1"/>
              </a:solidFill>
            </a:endParaRP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r>
              <a:rPr lang="en-US" sz="3200" dirty="0">
                <a:solidFill>
                  <a:schemeClr val="bg1"/>
                </a:solidFill>
              </a:rPr>
              <a:t>2017. </a:t>
            </a:r>
            <a:r>
              <a:rPr lang="en-US" sz="3200" dirty="0">
                <a:solidFill>
                  <a:schemeClr val="bg1"/>
                </a:solidFill>
                <a:ea typeface="Times New Roman" panose="02020603050405020304" pitchFamily="18" charset="0"/>
                <a:cs typeface="Times New Roman" panose="02020603050405020304" pitchFamily="18" charset="0"/>
              </a:rPr>
              <a:t>year</a:t>
            </a:r>
            <a:r>
              <a:rPr lang="en-US" sz="3200" dirty="0">
                <a:solidFill>
                  <a:schemeClr val="bg1"/>
                </a:solidFill>
              </a:rPr>
              <a:t>: </a:t>
            </a:r>
            <a:r>
              <a:rPr lang="en-US" sz="3200" dirty="0">
                <a:solidFill>
                  <a:schemeClr val="bg1"/>
                </a:solidFill>
                <a:ea typeface="Times New Roman" panose="02020603050405020304" pitchFamily="18" charset="0"/>
                <a:cs typeface="Times New Roman" panose="02020603050405020304" pitchFamily="18" charset="0"/>
              </a:rPr>
              <a:t>over 24</a:t>
            </a:r>
            <a:r>
              <a:rPr lang="en-US" sz="3200" dirty="0">
                <a:solidFill>
                  <a:schemeClr val="bg1"/>
                </a:solidFill>
              </a:rPr>
              <a:t>00 </a:t>
            </a:r>
            <a:r>
              <a:rPr lang="en-US" sz="3200" dirty="0">
                <a:solidFill>
                  <a:schemeClr val="bg1"/>
                </a:solidFill>
                <a:ea typeface="Times New Roman" panose="02020603050405020304" pitchFamily="18" charset="0"/>
                <a:cs typeface="Times New Roman" panose="02020603050405020304" pitchFamily="18" charset="0"/>
              </a:rPr>
              <a:t>employees and </a:t>
            </a:r>
            <a:r>
              <a:rPr lang="en-US" sz="3200" dirty="0">
                <a:solidFill>
                  <a:schemeClr val="bg1"/>
                </a:solidFill>
              </a:rPr>
              <a:t>202 </a:t>
            </a:r>
            <a:r>
              <a:rPr lang="en-US" sz="3200" dirty="0">
                <a:solidFill>
                  <a:schemeClr val="bg1"/>
                </a:solidFill>
                <a:ea typeface="Times New Roman" panose="02020603050405020304" pitchFamily="18" charset="0"/>
                <a:cs typeface="Times New Roman" panose="02020603050405020304" pitchFamily="18" charset="0"/>
              </a:rPr>
              <a:t>stores</a:t>
            </a:r>
          </a:p>
          <a:p>
            <a:pPr fontAlgn="b">
              <a:lnSpc>
                <a:spcPct val="107000"/>
              </a:lnSpc>
              <a:spcBef>
                <a:spcPts val="0"/>
              </a:spcBef>
              <a:buClr>
                <a:schemeClr val="bg1"/>
              </a:buClr>
              <a:buSzPct val="37000"/>
              <a:buFont typeface="Calibri" panose="020F0502020204030204" pitchFamily="34" charset="0"/>
              <a:buChar char="◊"/>
              <a:tabLst>
                <a:tab pos="457200" algn="l"/>
              </a:tabLst>
            </a:pPr>
            <a:r>
              <a:rPr lang="en-US" sz="3200" dirty="0">
                <a:solidFill>
                  <a:schemeClr val="bg1"/>
                </a:solidFill>
              </a:rPr>
              <a:t>2018. </a:t>
            </a:r>
            <a:r>
              <a:rPr lang="en-US" sz="3200" dirty="0">
                <a:solidFill>
                  <a:schemeClr val="bg1"/>
                </a:solidFill>
                <a:ea typeface="Times New Roman" panose="02020603050405020304" pitchFamily="18" charset="0"/>
                <a:cs typeface="Times New Roman" panose="02020603050405020304" pitchFamily="18" charset="0"/>
              </a:rPr>
              <a:t>year</a:t>
            </a:r>
            <a:r>
              <a:rPr lang="en-US" sz="3200" dirty="0">
                <a:solidFill>
                  <a:schemeClr val="bg1"/>
                </a:solidFill>
              </a:rPr>
              <a:t>: </a:t>
            </a:r>
            <a:r>
              <a:rPr lang="en-US" sz="3200" dirty="0">
                <a:solidFill>
                  <a:schemeClr val="bg1"/>
                </a:solidFill>
                <a:ea typeface="Times New Roman" panose="02020603050405020304" pitchFamily="18" charset="0"/>
                <a:cs typeface="Times New Roman" panose="02020603050405020304" pitchFamily="18" charset="0"/>
              </a:rPr>
              <a:t>over 26</a:t>
            </a:r>
            <a:r>
              <a:rPr lang="en-US" sz="3200" dirty="0">
                <a:solidFill>
                  <a:schemeClr val="bg1"/>
                </a:solidFill>
              </a:rPr>
              <a:t>00 </a:t>
            </a:r>
            <a:r>
              <a:rPr lang="en-US" sz="3200" dirty="0">
                <a:solidFill>
                  <a:schemeClr val="bg1"/>
                </a:solidFill>
                <a:ea typeface="Times New Roman" panose="02020603050405020304" pitchFamily="18" charset="0"/>
                <a:cs typeface="Times New Roman" panose="02020603050405020304" pitchFamily="18" charset="0"/>
              </a:rPr>
              <a:t>employees and </a:t>
            </a:r>
            <a:r>
              <a:rPr lang="en-US" sz="3200" dirty="0">
                <a:solidFill>
                  <a:schemeClr val="bg1"/>
                </a:solidFill>
              </a:rPr>
              <a:t>214 </a:t>
            </a:r>
            <a:r>
              <a:rPr lang="en-US" sz="3200" dirty="0">
                <a:solidFill>
                  <a:schemeClr val="bg1"/>
                </a:solidFill>
                <a:ea typeface="Times New Roman" panose="02020603050405020304" pitchFamily="18" charset="0"/>
                <a:cs typeface="Times New Roman" panose="02020603050405020304" pitchFamily="18" charset="0"/>
              </a:rPr>
              <a:t>stores</a:t>
            </a:r>
          </a:p>
          <a:p>
            <a:pPr fontAlgn="b">
              <a:lnSpc>
                <a:spcPct val="107000"/>
              </a:lnSpc>
              <a:spcBef>
                <a:spcPts val="0"/>
              </a:spcBef>
              <a:buClr>
                <a:schemeClr val="bg1"/>
              </a:buClr>
              <a:buSzPct val="37000"/>
              <a:buFont typeface="Calibri" panose="020F0502020204030204" pitchFamily="34" charset="0"/>
              <a:buChar char="◊"/>
              <a:tabLst>
                <a:tab pos="457200" algn="l"/>
              </a:tabLst>
            </a:pPr>
            <a:r>
              <a:rPr lang="en-US" sz="3200" dirty="0">
                <a:solidFill>
                  <a:schemeClr val="bg1"/>
                </a:solidFill>
              </a:rPr>
              <a:t>2019. </a:t>
            </a:r>
            <a:r>
              <a:rPr lang="en-US" sz="3200" dirty="0">
                <a:solidFill>
                  <a:schemeClr val="bg1"/>
                </a:solidFill>
                <a:ea typeface="Times New Roman" panose="02020603050405020304" pitchFamily="18" charset="0"/>
                <a:cs typeface="Times New Roman" panose="02020603050405020304" pitchFamily="18" charset="0"/>
              </a:rPr>
              <a:t>year</a:t>
            </a:r>
            <a:r>
              <a:rPr lang="en-US" sz="3200" dirty="0">
                <a:solidFill>
                  <a:schemeClr val="bg1"/>
                </a:solidFill>
              </a:rPr>
              <a:t>: </a:t>
            </a:r>
            <a:r>
              <a:rPr lang="en-US" sz="3200" dirty="0">
                <a:solidFill>
                  <a:schemeClr val="bg1"/>
                </a:solidFill>
                <a:ea typeface="Times New Roman" panose="02020603050405020304" pitchFamily="18" charset="0"/>
                <a:cs typeface="Times New Roman" panose="02020603050405020304" pitchFamily="18" charset="0"/>
              </a:rPr>
              <a:t>over </a:t>
            </a:r>
            <a:r>
              <a:rPr lang="en-US" sz="3200" dirty="0">
                <a:solidFill>
                  <a:schemeClr val="bg1"/>
                </a:solidFill>
              </a:rPr>
              <a:t>3000 </a:t>
            </a:r>
            <a:r>
              <a:rPr lang="en-US" sz="3200" dirty="0">
                <a:solidFill>
                  <a:schemeClr val="bg1"/>
                </a:solidFill>
                <a:ea typeface="Times New Roman" panose="02020603050405020304" pitchFamily="18" charset="0"/>
                <a:cs typeface="Times New Roman" panose="02020603050405020304" pitchFamily="18" charset="0"/>
              </a:rPr>
              <a:t>employees and </a:t>
            </a:r>
            <a:r>
              <a:rPr lang="en-US" sz="3200">
                <a:solidFill>
                  <a:schemeClr val="bg1"/>
                </a:solidFill>
              </a:rPr>
              <a:t>254 </a:t>
            </a:r>
            <a:r>
              <a:rPr lang="en-US" sz="3200">
                <a:solidFill>
                  <a:schemeClr val="bg1"/>
                </a:solidFill>
                <a:ea typeface="Times New Roman" panose="02020603050405020304" pitchFamily="18" charset="0"/>
                <a:cs typeface="Times New Roman" panose="02020603050405020304" pitchFamily="18" charset="0"/>
              </a:rPr>
              <a:t>stores</a:t>
            </a:r>
          </a:p>
          <a:p>
            <a:pPr fontAlgn="b">
              <a:lnSpc>
                <a:spcPct val="107000"/>
              </a:lnSpc>
              <a:spcBef>
                <a:spcPts val="0"/>
              </a:spcBef>
              <a:buClr>
                <a:schemeClr val="bg1"/>
              </a:buClr>
              <a:buSzPct val="37000"/>
              <a:buFont typeface="Calibri" panose="020F0502020204030204" pitchFamily="34" charset="0"/>
              <a:buChar char="◊"/>
              <a:tabLst>
                <a:tab pos="457200" algn="l"/>
              </a:tabLst>
            </a:pPr>
            <a:r>
              <a:rPr lang="en-US" sz="3200">
                <a:solidFill>
                  <a:schemeClr val="bg1"/>
                </a:solidFill>
                <a:cs typeface="Times New Roman" panose="02020603050405020304" pitchFamily="18" charset="0"/>
              </a:rPr>
              <a:t>2020. year: over 3300 employees and 275 stores</a:t>
            </a:r>
            <a:endParaRPr lang="en-US" sz="3200" dirty="0">
              <a:solidFill>
                <a:schemeClr val="bg1"/>
              </a:solidFill>
            </a:endParaRPr>
          </a:p>
          <a:p>
            <a:pPr fontAlgn="b">
              <a:lnSpc>
                <a:spcPct val="107000"/>
              </a:lnSpc>
              <a:spcBef>
                <a:spcPts val="0"/>
              </a:spcBef>
              <a:buClr>
                <a:schemeClr val="bg1"/>
              </a:buClr>
              <a:buSzPct val="37000"/>
              <a:buFont typeface="Calibri" panose="020F0502020204030204" pitchFamily="34" charset="0"/>
              <a:buChar char="◊"/>
              <a:tabLst>
                <a:tab pos="457200" algn="l"/>
              </a:tabLst>
            </a:pPr>
            <a:endParaRPr lang="en-US" sz="3200" dirty="0">
              <a:solidFill>
                <a:schemeClr val="bg1"/>
              </a:solidFill>
            </a:endParaRPr>
          </a:p>
          <a:p>
            <a:pPr marR="0" lvl="0" fontAlgn="b">
              <a:lnSpc>
                <a:spcPct val="107000"/>
              </a:lnSpc>
              <a:spcBef>
                <a:spcPts val="0"/>
              </a:spcBef>
              <a:spcAft>
                <a:spcPts val="0"/>
              </a:spcAft>
              <a:buClr>
                <a:schemeClr val="bg1"/>
              </a:buClr>
              <a:buSzPct val="37000"/>
              <a:buFont typeface="Calibri" panose="020F0502020204030204" pitchFamily="34" charset="0"/>
              <a:buChar char="◊"/>
              <a:tabLst>
                <a:tab pos="457200" algn="l"/>
              </a:tabLst>
            </a:pPr>
            <a:endParaRPr lang="en-US" sz="3200" dirty="0">
              <a:solidFill>
                <a:schemeClr val="bg1"/>
              </a:solidFill>
            </a:endParaRPr>
          </a:p>
          <a:p>
            <a:pPr marL="0" marR="0" lvl="0" indent="0" fontAlgn="b">
              <a:lnSpc>
                <a:spcPct val="107000"/>
              </a:lnSpc>
              <a:spcBef>
                <a:spcPts val="0"/>
              </a:spcBef>
              <a:spcAft>
                <a:spcPts val="0"/>
              </a:spcAft>
              <a:buClr>
                <a:schemeClr val="bg1"/>
              </a:buClr>
              <a:buSzPct val="37000"/>
              <a:buNone/>
              <a:tabLst>
                <a:tab pos="457200" algn="l"/>
              </a:tabLst>
            </a:pPr>
            <a:endParaRPr lang="en-US" sz="3200" dirty="0">
              <a:solidFill>
                <a:schemeClr val="bg1"/>
              </a:solidFill>
            </a:endParaRPr>
          </a:p>
        </p:txBody>
      </p:sp>
    </p:spTree>
    <p:extLst>
      <p:ext uri="{BB962C8B-B14F-4D97-AF65-F5344CB8AC3E}">
        <p14:creationId xmlns:p14="http://schemas.microsoft.com/office/powerpoint/2010/main" val="13491372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475" y="1366880"/>
            <a:ext cx="10344323" cy="1860161"/>
          </a:xfrm>
        </p:spPr>
        <p:txBody>
          <a:bodyPr>
            <a:normAutofit/>
          </a:bodyPr>
          <a:lstStyle/>
          <a:p>
            <a:pPr marL="0" marR="0" indent="0" fontAlgn="b">
              <a:lnSpc>
                <a:spcPct val="107000"/>
              </a:lnSpc>
              <a:spcBef>
                <a:spcPts val="1500"/>
              </a:spcBef>
              <a:spcAft>
                <a:spcPts val="1500"/>
              </a:spcAft>
              <a:buNone/>
            </a:pPr>
            <a:r>
              <a:rPr lang="en-US" sz="5100" dirty="0">
                <a:solidFill>
                  <a:schemeClr val="bg1"/>
                </a:solidFill>
              </a:rPr>
              <a:t>Aman company within the private label brand has:</a:t>
            </a:r>
          </a:p>
        </p:txBody>
      </p:sp>
      <p:sp>
        <p:nvSpPr>
          <p:cNvPr id="2" name="Rectangle 1">
            <a:extLst>
              <a:ext uri="{FF2B5EF4-FFF2-40B4-BE49-F238E27FC236}">
                <a16:creationId xmlns:a16="http://schemas.microsoft.com/office/drawing/2014/main" id="{CB85410D-7E81-4033-B453-EAEA0CC16DEF}"/>
              </a:ext>
            </a:extLst>
          </p:cNvPr>
          <p:cNvSpPr/>
          <p:nvPr/>
        </p:nvSpPr>
        <p:spPr>
          <a:xfrm>
            <a:off x="0" y="3429000"/>
            <a:ext cx="121920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Slika 2">
            <a:extLst>
              <a:ext uri="{FF2B5EF4-FFF2-40B4-BE49-F238E27FC236}">
                <a16:creationId xmlns:a16="http://schemas.microsoft.com/office/drawing/2014/main" id="{59BFFBD0-1723-49AC-AEA9-826326FCF6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04" t="28794" r="6615" b="29183"/>
          <a:stretch/>
        </p:blipFill>
        <p:spPr>
          <a:xfrm>
            <a:off x="222099" y="3680153"/>
            <a:ext cx="1311654" cy="666578"/>
          </a:xfrm>
          <a:prstGeom prst="rect">
            <a:avLst/>
          </a:prstGeom>
        </p:spPr>
      </p:pic>
      <p:pic>
        <p:nvPicPr>
          <p:cNvPr id="8" name="Slika 4">
            <a:extLst>
              <a:ext uri="{FF2B5EF4-FFF2-40B4-BE49-F238E27FC236}">
                <a16:creationId xmlns:a16="http://schemas.microsoft.com/office/drawing/2014/main" id="{625C2492-A2DC-4904-97D1-A36F341552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43" t="21374" r="5725" b="19084"/>
          <a:stretch/>
        </p:blipFill>
        <p:spPr>
          <a:xfrm>
            <a:off x="7281644" y="5782740"/>
            <a:ext cx="1028724" cy="535974"/>
          </a:xfrm>
          <a:prstGeom prst="rect">
            <a:avLst/>
          </a:prstGeom>
        </p:spPr>
      </p:pic>
      <p:pic>
        <p:nvPicPr>
          <p:cNvPr id="9" name="Slika 6">
            <a:extLst>
              <a:ext uri="{FF2B5EF4-FFF2-40B4-BE49-F238E27FC236}">
                <a16:creationId xmlns:a16="http://schemas.microsoft.com/office/drawing/2014/main" id="{C39CE0C2-1C5D-4BE5-9B8A-D06A0E4C71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701" t="31734" r="12177" b="37269"/>
          <a:stretch/>
        </p:blipFill>
        <p:spPr>
          <a:xfrm>
            <a:off x="2016118" y="4705800"/>
            <a:ext cx="1184372" cy="527236"/>
          </a:xfrm>
          <a:prstGeom prst="rect">
            <a:avLst/>
          </a:prstGeom>
        </p:spPr>
      </p:pic>
      <p:pic>
        <p:nvPicPr>
          <p:cNvPr id="10" name="Slika 8">
            <a:extLst>
              <a:ext uri="{FF2B5EF4-FFF2-40B4-BE49-F238E27FC236}">
                <a16:creationId xmlns:a16="http://schemas.microsoft.com/office/drawing/2014/main" id="{B26B312F-2FE4-444C-9CE5-498A4FF7A5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547" t="38281" r="10547" b="44140"/>
          <a:stretch/>
        </p:blipFill>
        <p:spPr>
          <a:xfrm>
            <a:off x="6850393" y="4788095"/>
            <a:ext cx="1891226" cy="491937"/>
          </a:xfrm>
          <a:prstGeom prst="rect">
            <a:avLst/>
          </a:prstGeom>
        </p:spPr>
      </p:pic>
      <p:pic>
        <p:nvPicPr>
          <p:cNvPr id="11" name="Slika 10">
            <a:extLst>
              <a:ext uri="{FF2B5EF4-FFF2-40B4-BE49-F238E27FC236}">
                <a16:creationId xmlns:a16="http://schemas.microsoft.com/office/drawing/2014/main" id="{DEA114AF-8AA4-48EE-AE36-4F86A61DC13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500" t="27499" r="9999" b="29001"/>
          <a:stretch/>
        </p:blipFill>
        <p:spPr>
          <a:xfrm>
            <a:off x="8996904" y="4715381"/>
            <a:ext cx="1328154" cy="610160"/>
          </a:xfrm>
          <a:prstGeom prst="rect">
            <a:avLst/>
          </a:prstGeom>
        </p:spPr>
      </p:pic>
      <p:pic>
        <p:nvPicPr>
          <p:cNvPr id="12" name="Slika 12">
            <a:extLst>
              <a:ext uri="{FF2B5EF4-FFF2-40B4-BE49-F238E27FC236}">
                <a16:creationId xmlns:a16="http://schemas.microsoft.com/office/drawing/2014/main" id="{C0F728F6-7A9C-4BF5-B5B5-7879465B9A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047" t="21943" r="13793" b="21630"/>
          <a:stretch/>
        </p:blipFill>
        <p:spPr>
          <a:xfrm>
            <a:off x="3856823" y="5750512"/>
            <a:ext cx="744069" cy="590011"/>
          </a:xfrm>
          <a:prstGeom prst="rect">
            <a:avLst/>
          </a:prstGeom>
        </p:spPr>
      </p:pic>
      <p:pic>
        <p:nvPicPr>
          <p:cNvPr id="13" name="Slika 14">
            <a:extLst>
              <a:ext uri="{FF2B5EF4-FFF2-40B4-BE49-F238E27FC236}">
                <a16:creationId xmlns:a16="http://schemas.microsoft.com/office/drawing/2014/main" id="{7C41C6F5-3B30-4606-A00C-25EF28F846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194" t="30531" r="11504" b="26106"/>
          <a:stretch/>
        </p:blipFill>
        <p:spPr>
          <a:xfrm>
            <a:off x="234387" y="5753203"/>
            <a:ext cx="1283853" cy="676440"/>
          </a:xfrm>
          <a:prstGeom prst="rect">
            <a:avLst/>
          </a:prstGeom>
        </p:spPr>
      </p:pic>
      <p:pic>
        <p:nvPicPr>
          <p:cNvPr id="14" name="Slika 18">
            <a:extLst>
              <a:ext uri="{FF2B5EF4-FFF2-40B4-BE49-F238E27FC236}">
                <a16:creationId xmlns:a16="http://schemas.microsoft.com/office/drawing/2014/main" id="{E5B378AC-59B0-4BA5-BC4F-BF470CD0E1B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931" t="19651" r="6113" b="20523"/>
          <a:stretch/>
        </p:blipFill>
        <p:spPr>
          <a:xfrm>
            <a:off x="5199567" y="3571724"/>
            <a:ext cx="1283852" cy="935745"/>
          </a:xfrm>
          <a:prstGeom prst="rect">
            <a:avLst/>
          </a:prstGeom>
        </p:spPr>
      </p:pic>
      <p:pic>
        <p:nvPicPr>
          <p:cNvPr id="15" name="Slika 20">
            <a:extLst>
              <a:ext uri="{FF2B5EF4-FFF2-40B4-BE49-F238E27FC236}">
                <a16:creationId xmlns:a16="http://schemas.microsoft.com/office/drawing/2014/main" id="{7DFDFAB3-84BF-40AB-B54B-B142DFE590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715" t="30769" r="7691" b="34726"/>
          <a:stretch/>
        </p:blipFill>
        <p:spPr>
          <a:xfrm>
            <a:off x="8941841" y="5782740"/>
            <a:ext cx="1438281" cy="573121"/>
          </a:xfrm>
          <a:prstGeom prst="rect">
            <a:avLst/>
          </a:prstGeom>
        </p:spPr>
      </p:pic>
      <p:pic>
        <p:nvPicPr>
          <p:cNvPr id="16" name="Slika 24">
            <a:extLst>
              <a:ext uri="{FF2B5EF4-FFF2-40B4-BE49-F238E27FC236}">
                <a16:creationId xmlns:a16="http://schemas.microsoft.com/office/drawing/2014/main" id="{3EE31C7E-3A63-4A61-8197-67A5DB7F1CA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0262" t="21718" r="12649" b="26969"/>
          <a:stretch/>
        </p:blipFill>
        <p:spPr>
          <a:xfrm>
            <a:off x="3793254" y="3693830"/>
            <a:ext cx="871205" cy="579904"/>
          </a:xfrm>
          <a:prstGeom prst="rect">
            <a:avLst/>
          </a:prstGeom>
        </p:spPr>
      </p:pic>
      <p:pic>
        <p:nvPicPr>
          <p:cNvPr id="17" name="Slika 22">
            <a:extLst>
              <a:ext uri="{FF2B5EF4-FFF2-40B4-BE49-F238E27FC236}">
                <a16:creationId xmlns:a16="http://schemas.microsoft.com/office/drawing/2014/main" id="{D16C473E-9C44-4DC1-A55D-6A358FF92E8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0596" t="35430" r="12252" b="32119"/>
          <a:stretch/>
        </p:blipFill>
        <p:spPr>
          <a:xfrm>
            <a:off x="1950800" y="3717655"/>
            <a:ext cx="1315009" cy="553095"/>
          </a:xfrm>
          <a:prstGeom prst="rect">
            <a:avLst/>
          </a:prstGeom>
        </p:spPr>
      </p:pic>
      <p:pic>
        <p:nvPicPr>
          <p:cNvPr id="18" name="Slika 26">
            <a:extLst>
              <a:ext uri="{FF2B5EF4-FFF2-40B4-BE49-F238E27FC236}">
                <a16:creationId xmlns:a16="http://schemas.microsoft.com/office/drawing/2014/main" id="{5796384E-AAC8-4414-9071-7AB891FA9FC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 t="14035" r="4386" b="14912"/>
          <a:stretch/>
        </p:blipFill>
        <p:spPr>
          <a:xfrm>
            <a:off x="10814967" y="3778440"/>
            <a:ext cx="735716" cy="541349"/>
          </a:xfrm>
          <a:prstGeom prst="rect">
            <a:avLst/>
          </a:prstGeom>
        </p:spPr>
      </p:pic>
      <p:pic>
        <p:nvPicPr>
          <p:cNvPr id="19" name="Slika 28">
            <a:extLst>
              <a:ext uri="{FF2B5EF4-FFF2-40B4-BE49-F238E27FC236}">
                <a16:creationId xmlns:a16="http://schemas.microsoft.com/office/drawing/2014/main" id="{C79220F8-FBFF-48C3-BCF2-010AD0324A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308" t="27308" r="5769" b="29231"/>
          <a:stretch/>
        </p:blipFill>
        <p:spPr>
          <a:xfrm>
            <a:off x="276170" y="4694724"/>
            <a:ext cx="1203511" cy="605094"/>
          </a:xfrm>
          <a:prstGeom prst="rect">
            <a:avLst/>
          </a:prstGeom>
        </p:spPr>
      </p:pic>
      <p:pic>
        <p:nvPicPr>
          <p:cNvPr id="20" name="Slika 30">
            <a:extLst>
              <a:ext uri="{FF2B5EF4-FFF2-40B4-BE49-F238E27FC236}">
                <a16:creationId xmlns:a16="http://schemas.microsoft.com/office/drawing/2014/main" id="{68D8BB20-9ACE-4EE1-B141-E3824606C5F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6962" t="35126" r="6013" b="37026"/>
          <a:stretch/>
        </p:blipFill>
        <p:spPr>
          <a:xfrm>
            <a:off x="1787122" y="5782740"/>
            <a:ext cx="1642363" cy="525556"/>
          </a:xfrm>
          <a:prstGeom prst="rect">
            <a:avLst/>
          </a:prstGeom>
        </p:spPr>
      </p:pic>
      <p:pic>
        <p:nvPicPr>
          <p:cNvPr id="21" name="Slika 32">
            <a:extLst>
              <a:ext uri="{FF2B5EF4-FFF2-40B4-BE49-F238E27FC236}">
                <a16:creationId xmlns:a16="http://schemas.microsoft.com/office/drawing/2014/main" id="{76DFF9F3-51F9-422B-9AA6-2A07D400A8F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5807" t="13491" r="26980" b="16715"/>
          <a:stretch/>
        </p:blipFill>
        <p:spPr>
          <a:xfrm>
            <a:off x="5986252" y="4848505"/>
            <a:ext cx="416858" cy="616223"/>
          </a:xfrm>
          <a:prstGeom prst="rect">
            <a:avLst/>
          </a:prstGeom>
        </p:spPr>
      </p:pic>
      <p:pic>
        <p:nvPicPr>
          <p:cNvPr id="22" name="Slika 34">
            <a:extLst>
              <a:ext uri="{FF2B5EF4-FFF2-40B4-BE49-F238E27FC236}">
                <a16:creationId xmlns:a16="http://schemas.microsoft.com/office/drawing/2014/main" id="{F0F1004D-088D-4FA3-9A47-45C61238CB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530" t="36225" r="4592" b="37755"/>
          <a:stretch/>
        </p:blipFill>
        <p:spPr>
          <a:xfrm>
            <a:off x="5033529" y="5838450"/>
            <a:ext cx="1825368" cy="505945"/>
          </a:xfrm>
          <a:prstGeom prst="rect">
            <a:avLst/>
          </a:prstGeom>
        </p:spPr>
      </p:pic>
      <p:pic>
        <p:nvPicPr>
          <p:cNvPr id="23" name="Slika 36">
            <a:extLst>
              <a:ext uri="{FF2B5EF4-FFF2-40B4-BE49-F238E27FC236}">
                <a16:creationId xmlns:a16="http://schemas.microsoft.com/office/drawing/2014/main" id="{885035CC-2648-4A5E-930D-3573DB7D9EB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66" t="26367" r="1286" b="28296"/>
          <a:stretch/>
        </p:blipFill>
        <p:spPr>
          <a:xfrm>
            <a:off x="7022869" y="3693311"/>
            <a:ext cx="1244974" cy="577439"/>
          </a:xfrm>
          <a:prstGeom prst="rect">
            <a:avLst/>
          </a:prstGeom>
        </p:spPr>
      </p:pic>
      <p:pic>
        <p:nvPicPr>
          <p:cNvPr id="25" name="Slika 40">
            <a:extLst>
              <a:ext uri="{FF2B5EF4-FFF2-40B4-BE49-F238E27FC236}">
                <a16:creationId xmlns:a16="http://schemas.microsoft.com/office/drawing/2014/main" id="{13F0B866-B8E5-4EC9-AED0-6CC8E31129A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26135" r="1704" b="31251"/>
          <a:stretch/>
        </p:blipFill>
        <p:spPr>
          <a:xfrm>
            <a:off x="10581494" y="4694399"/>
            <a:ext cx="1334336" cy="581621"/>
          </a:xfrm>
          <a:prstGeom prst="rect">
            <a:avLst/>
          </a:prstGeom>
        </p:spPr>
      </p:pic>
      <p:pic>
        <p:nvPicPr>
          <p:cNvPr id="26" name="Slika 42">
            <a:extLst>
              <a:ext uri="{FF2B5EF4-FFF2-40B4-BE49-F238E27FC236}">
                <a16:creationId xmlns:a16="http://schemas.microsoft.com/office/drawing/2014/main" id="{3CC1EDF8-15EF-4ADA-BEB4-63B1F597A16F}"/>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6117" t="24734" r="7711" b="27127"/>
          <a:stretch/>
        </p:blipFill>
        <p:spPr>
          <a:xfrm>
            <a:off x="9148312" y="3724701"/>
            <a:ext cx="1025338" cy="572797"/>
          </a:xfrm>
          <a:prstGeom prst="rect">
            <a:avLst/>
          </a:prstGeom>
        </p:spPr>
      </p:pic>
      <p:pic>
        <p:nvPicPr>
          <p:cNvPr id="27" name="Picture 26">
            <a:extLst>
              <a:ext uri="{FF2B5EF4-FFF2-40B4-BE49-F238E27FC236}">
                <a16:creationId xmlns:a16="http://schemas.microsoft.com/office/drawing/2014/main" id="{DF27D5F5-B4CE-43D9-8370-DD9C4F9255C4}"/>
              </a:ext>
            </a:extLst>
          </p:cNvPr>
          <p:cNvPicPr>
            <a:picLocks noChangeAspect="1"/>
          </p:cNvPicPr>
          <p:nvPr/>
        </p:nvPicPr>
        <p:blipFill>
          <a:blip r:embed="rId22"/>
          <a:stretch>
            <a:fillRect/>
          </a:stretch>
        </p:blipFill>
        <p:spPr>
          <a:xfrm>
            <a:off x="5343559" y="4848505"/>
            <a:ext cx="302559" cy="589990"/>
          </a:xfrm>
          <a:prstGeom prst="rect">
            <a:avLst/>
          </a:prstGeom>
        </p:spPr>
      </p:pic>
      <p:pic>
        <p:nvPicPr>
          <p:cNvPr id="28" name="Picture 27">
            <a:extLst>
              <a:ext uri="{FF2B5EF4-FFF2-40B4-BE49-F238E27FC236}">
                <a16:creationId xmlns:a16="http://schemas.microsoft.com/office/drawing/2014/main" id="{F3C3180B-9119-4E16-938D-AFEDDE0EED36}"/>
              </a:ext>
            </a:extLst>
          </p:cNvPr>
          <p:cNvPicPr>
            <a:picLocks noChangeAspect="1"/>
          </p:cNvPicPr>
          <p:nvPr/>
        </p:nvPicPr>
        <p:blipFill>
          <a:blip r:embed="rId23"/>
          <a:stretch>
            <a:fillRect/>
          </a:stretch>
        </p:blipFill>
        <p:spPr>
          <a:xfrm>
            <a:off x="10913922" y="5742657"/>
            <a:ext cx="669479" cy="616323"/>
          </a:xfrm>
          <a:prstGeom prst="rect">
            <a:avLst/>
          </a:prstGeom>
        </p:spPr>
      </p:pic>
      <p:pic>
        <p:nvPicPr>
          <p:cNvPr id="29" name="Picture 28">
            <a:extLst>
              <a:ext uri="{FF2B5EF4-FFF2-40B4-BE49-F238E27FC236}">
                <a16:creationId xmlns:a16="http://schemas.microsoft.com/office/drawing/2014/main" id="{45DC34F1-F43B-42E6-A2D5-9D03DA36EAC5}"/>
              </a:ext>
            </a:extLst>
          </p:cNvPr>
          <p:cNvPicPr>
            <a:picLocks noChangeAspect="1"/>
          </p:cNvPicPr>
          <p:nvPr/>
        </p:nvPicPr>
        <p:blipFill>
          <a:blip r:embed="rId24"/>
          <a:stretch>
            <a:fillRect/>
          </a:stretch>
        </p:blipFill>
        <p:spPr>
          <a:xfrm>
            <a:off x="3736927" y="4742587"/>
            <a:ext cx="983863" cy="582954"/>
          </a:xfrm>
          <a:prstGeom prst="rect">
            <a:avLst/>
          </a:prstGeom>
        </p:spPr>
      </p:pic>
    </p:spTree>
    <p:extLst>
      <p:ext uri="{BB962C8B-B14F-4D97-AF65-F5344CB8AC3E}">
        <p14:creationId xmlns:p14="http://schemas.microsoft.com/office/powerpoint/2010/main" val="2664726156"/>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061" y="1224793"/>
            <a:ext cx="11660697" cy="5402510"/>
          </a:xfrm>
        </p:spPr>
        <p:txBody>
          <a:bodyPr>
            <a:normAutofit/>
          </a:bodyPr>
          <a:lstStyle/>
          <a:p>
            <a:pPr marL="0" marR="0" indent="0" fontAlgn="b">
              <a:lnSpc>
                <a:spcPct val="107000"/>
              </a:lnSpc>
              <a:spcBef>
                <a:spcPts val="1500"/>
              </a:spcBef>
              <a:spcAft>
                <a:spcPts val="1500"/>
              </a:spcAft>
              <a:buNone/>
            </a:pPr>
            <a:r>
              <a:rPr lang="sr-Latn-RS" sz="2400" dirty="0">
                <a:solidFill>
                  <a:schemeClr val="bg1"/>
                </a:solidFill>
              </a:rPr>
              <a:t>Number of countries from which we are importing product</a:t>
            </a:r>
            <a:r>
              <a:rPr lang="en-US" sz="2400" dirty="0">
                <a:solidFill>
                  <a:schemeClr val="bg1"/>
                </a:solidFill>
              </a:rPr>
              <a:t>s</a:t>
            </a:r>
            <a:r>
              <a:rPr lang="sr-Latn-RS" sz="2400" dirty="0">
                <a:solidFill>
                  <a:schemeClr val="bg1"/>
                </a:solidFill>
              </a:rPr>
              <a:t> is 15 and we ha</a:t>
            </a:r>
            <a:r>
              <a:rPr lang="en-US" sz="2400" dirty="0" err="1">
                <a:solidFill>
                  <a:schemeClr val="bg1"/>
                </a:solidFill>
              </a:rPr>
              <a:t>ve</a:t>
            </a:r>
            <a:r>
              <a:rPr lang="sr-Latn-RS" sz="2400" dirty="0">
                <a:solidFill>
                  <a:schemeClr val="bg1"/>
                </a:solidFill>
              </a:rPr>
              <a:t> 45 import</a:t>
            </a:r>
            <a:r>
              <a:rPr lang="en-US" sz="2400" dirty="0" err="1">
                <a:solidFill>
                  <a:schemeClr val="bg1"/>
                </a:solidFill>
              </a:rPr>
              <a:t>ed</a:t>
            </a:r>
            <a:r>
              <a:rPr lang="sr-Latn-RS" sz="2400" dirty="0">
                <a:solidFill>
                  <a:schemeClr val="bg1"/>
                </a:solidFill>
              </a:rPr>
              <a:t> brands. Total number of import</a:t>
            </a:r>
            <a:r>
              <a:rPr lang="en-US" sz="2400" dirty="0" err="1">
                <a:solidFill>
                  <a:schemeClr val="bg1"/>
                </a:solidFill>
              </a:rPr>
              <a:t>ed</a:t>
            </a:r>
            <a:r>
              <a:rPr lang="sr-Latn-RS" sz="2400" dirty="0">
                <a:solidFill>
                  <a:schemeClr val="bg1"/>
                </a:solidFill>
              </a:rPr>
              <a:t> products is </a:t>
            </a:r>
            <a:r>
              <a:rPr lang="en-US" sz="2400" dirty="0">
                <a:solidFill>
                  <a:schemeClr val="bg1"/>
                </a:solidFill>
              </a:rPr>
              <a:t>around </a:t>
            </a:r>
            <a:r>
              <a:rPr lang="sr-Latn-RS" sz="2400" dirty="0">
                <a:solidFill>
                  <a:schemeClr val="bg1"/>
                </a:solidFill>
              </a:rPr>
              <a:t>600 sku.</a:t>
            </a:r>
            <a:br>
              <a:rPr lang="en-US" sz="2400" dirty="0">
                <a:solidFill>
                  <a:schemeClr val="bg1"/>
                </a:solidFill>
              </a:rPr>
            </a:br>
            <a:r>
              <a:rPr lang="sr-Latn-RS" sz="2400" dirty="0">
                <a:solidFill>
                  <a:schemeClr val="bg1"/>
                </a:solidFill>
              </a:rPr>
              <a:t>Each day we are increasing number of brands and companies whose products we are selling in our stores.</a:t>
            </a:r>
            <a:endParaRPr lang="en-US" sz="2400" dirty="0">
              <a:solidFill>
                <a:schemeClr val="bg1"/>
              </a:solidFill>
            </a:endParaRPr>
          </a:p>
          <a:p>
            <a:pPr marL="0" marR="0" indent="0" fontAlgn="b">
              <a:lnSpc>
                <a:spcPct val="107000"/>
              </a:lnSpc>
              <a:spcBef>
                <a:spcPts val="1500"/>
              </a:spcBef>
              <a:spcAft>
                <a:spcPts val="1500"/>
              </a:spcAft>
              <a:buNone/>
            </a:pPr>
            <a:endParaRPr lang="en-US" sz="2400" dirty="0">
              <a:solidFill>
                <a:schemeClr val="bg1"/>
              </a:solidFill>
            </a:endParaRPr>
          </a:p>
        </p:txBody>
      </p:sp>
      <p:sp>
        <p:nvSpPr>
          <p:cNvPr id="6" name="Rectangle 5"/>
          <p:cNvSpPr/>
          <p:nvPr/>
        </p:nvSpPr>
        <p:spPr>
          <a:xfrm>
            <a:off x="-1" y="3254929"/>
            <a:ext cx="12192000" cy="248314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42" y="3160872"/>
            <a:ext cx="11773570" cy="2472335"/>
          </a:xfrm>
          <a:prstGeom prst="rect">
            <a:avLst/>
          </a:prstGeom>
        </p:spPr>
      </p:pic>
    </p:spTree>
    <p:extLst>
      <p:ext uri="{BB962C8B-B14F-4D97-AF65-F5344CB8AC3E}">
        <p14:creationId xmlns:p14="http://schemas.microsoft.com/office/powerpoint/2010/main" val="206229391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fontAlgn="b">
              <a:lnSpc>
                <a:spcPct val="107000"/>
              </a:lnSpc>
              <a:spcBef>
                <a:spcPts val="1500"/>
              </a:spcBef>
              <a:spcAft>
                <a:spcPts val="1500"/>
              </a:spcAft>
              <a:buNone/>
            </a:pPr>
            <a:r>
              <a:rPr lang="sr-Latn-RS" sz="3600" dirty="0">
                <a:solidFill>
                  <a:schemeClr val="bg1"/>
                </a:solidFill>
              </a:rPr>
              <a:t>For this kind of suc</a:t>
            </a:r>
            <a:r>
              <a:rPr lang="en-US" sz="3600" dirty="0">
                <a:solidFill>
                  <a:schemeClr val="bg1"/>
                </a:solidFill>
              </a:rPr>
              <a:t>c</a:t>
            </a:r>
            <a:r>
              <a:rPr lang="sr-Latn-RS" sz="3600" dirty="0">
                <a:solidFill>
                  <a:schemeClr val="bg1"/>
                </a:solidFill>
              </a:rPr>
              <a:t>ess all imployers in our company are</a:t>
            </a:r>
            <a:r>
              <a:rPr lang="en-US" sz="3600" dirty="0">
                <a:solidFill>
                  <a:schemeClr val="bg1"/>
                </a:solidFill>
              </a:rPr>
              <a:t> responsible for, because success is note made by good times it is made by good people. That is why we are trying to make a good interpersonal relationship, both in our company itself and towards our faithful customers and especially our business partners. </a:t>
            </a:r>
            <a:endParaRPr lang="en-US" sz="3200" dirty="0">
              <a:solidFill>
                <a:schemeClr val="bg1"/>
              </a:solidFill>
            </a:endParaRPr>
          </a:p>
        </p:txBody>
      </p:sp>
    </p:spTree>
    <p:extLst>
      <p:ext uri="{BB962C8B-B14F-4D97-AF65-F5344CB8AC3E}">
        <p14:creationId xmlns:p14="http://schemas.microsoft.com/office/powerpoint/2010/main" val="3045725736"/>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714</TotalTime>
  <Words>520</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AMAN</dc:title>
  <dc:creator>Korisnik</dc:creator>
  <cp:lastModifiedBy>Office012 Aman</cp:lastModifiedBy>
  <cp:revision>80</cp:revision>
  <dcterms:created xsi:type="dcterms:W3CDTF">2018-01-22T07:46:06Z</dcterms:created>
  <dcterms:modified xsi:type="dcterms:W3CDTF">2021-03-01T14:40:07Z</dcterms:modified>
</cp:coreProperties>
</file>