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6" r:id="rId21"/>
    <p:sldId id="278" r:id="rId22"/>
    <p:sldId id="279" r:id="rId23"/>
    <p:sldId id="285" r:id="rId24"/>
    <p:sldId id="286" r:id="rId25"/>
    <p:sldId id="287" r:id="rId26"/>
    <p:sldId id="288" r:id="rId27"/>
    <p:sldId id="289" r:id="rId28"/>
    <p:sldId id="298" r:id="rId29"/>
    <p:sldId id="290" r:id="rId30"/>
    <p:sldId id="291" r:id="rId31"/>
    <p:sldId id="292" r:id="rId32"/>
    <p:sldId id="293" r:id="rId33"/>
    <p:sldId id="294" r:id="rId34"/>
    <p:sldId id="295" r:id="rId35"/>
    <p:sldId id="296" r:id="rId36"/>
    <p:sldId id="304" r:id="rId37"/>
    <p:sldId id="305" r:id="rId38"/>
    <p:sldId id="297" r:id="rId39"/>
    <p:sldId id="306" r:id="rId40"/>
    <p:sldId id="307" r:id="rId41"/>
    <p:sldId id="301" r:id="rId42"/>
    <p:sldId id="302" r:id="rId43"/>
    <p:sldId id="303" r:id="rId44"/>
    <p:sldId id="300" r:id="rId45"/>
    <p:sldId id="308" r:id="rId46"/>
    <p:sldId id="309" r:id="rId47"/>
    <p:sldId id="310" r:id="rId48"/>
    <p:sldId id="331" r:id="rId49"/>
    <p:sldId id="311" r:id="rId50"/>
    <p:sldId id="312" r:id="rId51"/>
    <p:sldId id="315" r:id="rId52"/>
    <p:sldId id="316" r:id="rId53"/>
    <p:sldId id="317" r:id="rId54"/>
    <p:sldId id="318" r:id="rId55"/>
    <p:sldId id="319" r:id="rId56"/>
    <p:sldId id="320" r:id="rId57"/>
    <p:sldId id="323" r:id="rId58"/>
    <p:sldId id="324" r:id="rId59"/>
    <p:sldId id="313" r:id="rId60"/>
    <p:sldId id="314" r:id="rId61"/>
    <p:sldId id="325" r:id="rId6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94660"/>
  </p:normalViewPr>
  <p:slideViewPr>
    <p:cSldViewPr>
      <p:cViewPr varScale="1">
        <p:scale>
          <a:sx n="106" d="100"/>
          <a:sy n="106" d="100"/>
        </p:scale>
        <p:origin x="20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3B6AE2D2-A8A7-42BB-B662-4733A0EC5FE1}" type="datetimeFigureOut">
              <a:rPr lang="el-GR" smtClean="0"/>
              <a:t>28/11/2021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2231997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3B6AE2D2-A8A7-42BB-B662-4733A0EC5FE1}" type="datetimeFigureOut">
              <a:rPr lang="el-GR" smtClean="0"/>
              <a:t>28/11/2021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2204090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3B6AE2D2-A8A7-42BB-B662-4733A0EC5FE1}" type="datetimeFigureOut">
              <a:rPr lang="el-GR" smtClean="0"/>
              <a:t>28/11/2021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3338262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3B6AE2D2-A8A7-42BB-B662-4733A0EC5FE1}" type="datetimeFigureOut">
              <a:rPr lang="el-GR" smtClean="0"/>
              <a:t>28/11/2021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365643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3B6AE2D2-A8A7-42BB-B662-4733A0EC5FE1}" type="datetimeFigureOut">
              <a:rPr lang="el-GR" smtClean="0"/>
              <a:t>28/11/2021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132937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3B6AE2D2-A8A7-42BB-B662-4733A0EC5FE1}" type="datetimeFigureOut">
              <a:rPr lang="el-GR" smtClean="0"/>
              <a:t>28/11/2021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175238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3B6AE2D2-A8A7-42BB-B662-4733A0EC5FE1}" type="datetimeFigureOut">
              <a:rPr lang="el-GR" smtClean="0"/>
              <a:t>28/11/2021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3566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3B6AE2D2-A8A7-42BB-B662-4733A0EC5FE1}" type="datetimeFigureOut">
              <a:rPr lang="el-GR" smtClean="0"/>
              <a:t>28/11/2021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240488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B6AE2D2-A8A7-42BB-B662-4733A0EC5FE1}" type="datetimeFigureOut">
              <a:rPr lang="el-GR" smtClean="0"/>
              <a:t>28/11/2021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285541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3B6AE2D2-A8A7-42BB-B662-4733A0EC5FE1}" type="datetimeFigureOut">
              <a:rPr lang="el-GR" smtClean="0"/>
              <a:t>28/11/2021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22036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3B6AE2D2-A8A7-42BB-B662-4733A0EC5FE1}" type="datetimeFigureOut">
              <a:rPr lang="el-GR" smtClean="0"/>
              <a:t>28/11/2021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50FEC51-EBAC-4AE1-B8B4-075E42065072}" type="slidenum">
              <a:rPr lang="el-GR" smtClean="0"/>
              <a:t>‹#›</a:t>
            </a:fld>
            <a:endParaRPr lang="el-GR"/>
          </a:p>
        </p:txBody>
      </p:sp>
    </p:spTree>
    <p:extLst>
      <p:ext uri="{BB962C8B-B14F-4D97-AF65-F5344CB8AC3E}">
        <p14:creationId xmlns:p14="http://schemas.microsoft.com/office/powerpoint/2010/main" val="4256228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AE2D2-A8A7-42BB-B662-4733A0EC5FE1}" type="datetimeFigureOut">
              <a:rPr lang="el-GR" smtClean="0"/>
              <a:t>28/11/2021</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FEC51-EBAC-4AE1-B8B4-075E42065072}" type="slidenum">
              <a:rPr lang="el-GR" smtClean="0"/>
              <a:t>‹#›</a:t>
            </a:fld>
            <a:endParaRPr lang="el-GR"/>
          </a:p>
        </p:txBody>
      </p:sp>
    </p:spTree>
    <p:extLst>
      <p:ext uri="{BB962C8B-B14F-4D97-AF65-F5344CB8AC3E}">
        <p14:creationId xmlns:p14="http://schemas.microsoft.com/office/powerpoint/2010/main" val="3695098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8" Type="http://schemas.openxmlformats.org/officeDocument/2006/relationships/hyperlink" Target="https://el.wikipedia.org/wiki/%CE%96%CF%89%CE%B3%CF%81%CE%B1%CF%86%CE%B9%CE%BA%CE%AE" TargetMode="External"/><Relationship Id="rId3" Type="http://schemas.openxmlformats.org/officeDocument/2006/relationships/image" Target="../media/image2.jpeg"/><Relationship Id="rId7" Type="http://schemas.openxmlformats.org/officeDocument/2006/relationships/hyperlink" Target="https://el.wikipedia.org/wiki/20%CF%8C%CF%82_%CE%B1%CE%B9%CF%8E%CE%BD%CE%B1%CF%82"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el.wikipedia.org/wiki/%CE%A6%CF%89%CF%84%CE%BF%CE%B3%CF%81%CE%B1%CF%86%CE%B9%CE%BA%CE%AE_%CE%BC%CE%B7%CF%87%CE%B1%CE%BD%CE%AE" TargetMode="External"/><Relationship Id="rId5" Type="http://schemas.openxmlformats.org/officeDocument/2006/relationships/hyperlink" Target="https://el.wikipedia.org/wiki/%CE%95%CF%80%CE%B9%CF%83%CF%84%CE%AE%CE%BC%CE%B7" TargetMode="External"/><Relationship Id="rId4" Type="http://schemas.openxmlformats.org/officeDocument/2006/relationships/hyperlink" Target="https://el.wikipedia.org/wiki/%CE%A4%CE%AD%CF%87%CE%BD%CE%B7"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jpeg"/><Relationship Id="rId7"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6.jpeg"/><Relationship Id="rId7" Type="http://schemas.openxmlformats.org/officeDocument/2006/relationships/image" Target="../media/image38.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2.jpeg"/><Relationship Id="rId7"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2.jpeg"/><Relationship Id="rId7" Type="http://schemas.openxmlformats.org/officeDocument/2006/relationships/image" Target="../media/image5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1.png"/><Relationship Id="rId7" Type="http://schemas.openxmlformats.org/officeDocument/2006/relationships/image" Target="../media/image60.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Εικόνα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15" name="Εικόνα 1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708"/>
          <a:stretch/>
        </p:blipFill>
        <p:spPr bwMode="auto">
          <a:xfrm>
            <a:off x="2211509" y="5769320"/>
            <a:ext cx="5168803"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1403648" y="5769321"/>
            <a:ext cx="575799" cy="215444"/>
          </a:xfrm>
          <a:prstGeom prst="rect">
            <a:avLst/>
          </a:prstGeom>
        </p:spPr>
        <p:txBody>
          <a:bodyPr wrap="none">
            <a:spAutoFit/>
          </a:bodyPr>
          <a:lstStyle/>
          <a:p>
            <a:r>
              <a:rPr lang="el-GR" sz="800" dirty="0">
                <a:latin typeface="Open Sans" pitchFamily="34" charset="0"/>
                <a:ea typeface="Open Sans" pitchFamily="34" charset="0"/>
                <a:cs typeface="Open Sans" pitchFamily="34" charset="0"/>
              </a:rPr>
              <a:t>Εταίροι:</a:t>
            </a:r>
          </a:p>
        </p:txBody>
      </p:sp>
      <p:sp>
        <p:nvSpPr>
          <p:cNvPr id="6" name="Ορθογώνιο 5"/>
          <p:cNvSpPr/>
          <p:nvPr/>
        </p:nvSpPr>
        <p:spPr>
          <a:xfrm>
            <a:off x="400252" y="2279194"/>
            <a:ext cx="1959100" cy="1200329"/>
          </a:xfrm>
          <a:prstGeom prst="rect">
            <a:avLst/>
          </a:prstGeom>
        </p:spPr>
        <p:txBody>
          <a:bodyPr wrap="square">
            <a:spAutoFit/>
          </a:bodyPr>
          <a:lstStyle/>
          <a:p>
            <a:r>
              <a:rPr lang="el-GR" sz="1200" b="1" dirty="0" err="1">
                <a:solidFill>
                  <a:schemeClr val="accent1">
                    <a:lumMod val="75000"/>
                  </a:schemeClr>
                </a:solidFill>
                <a:latin typeface="Open Sans" pitchFamily="34" charset="0"/>
                <a:ea typeface="Open Sans" pitchFamily="34" charset="0"/>
                <a:cs typeface="Open Sans" pitchFamily="34" charset="0"/>
              </a:rPr>
              <a:t>WPx</a:t>
            </a:r>
            <a:endParaRPr lang="el-GR" sz="1200" b="1" dirty="0">
              <a:solidFill>
                <a:schemeClr val="accent1">
                  <a:lumMod val="75000"/>
                </a:schemeClr>
              </a:solidFill>
              <a:latin typeface="Open Sans" pitchFamily="34" charset="0"/>
              <a:ea typeface="Open Sans" pitchFamily="34" charset="0"/>
              <a:cs typeface="Open Sans" pitchFamily="34" charset="0"/>
            </a:endParaRPr>
          </a:p>
          <a:p>
            <a:r>
              <a:rPr lang="el-GR" sz="1200" b="1" dirty="0">
                <a:solidFill>
                  <a:schemeClr val="accent1">
                    <a:lumMod val="75000"/>
                  </a:schemeClr>
                </a:solidFill>
                <a:latin typeface="Open Sans" pitchFamily="34" charset="0"/>
                <a:ea typeface="Open Sans" pitchFamily="34" charset="0"/>
                <a:cs typeface="Open Sans" pitchFamily="34" charset="0"/>
              </a:rPr>
              <a:t>Τίτλος Πακέτου Εργασίας</a:t>
            </a:r>
          </a:p>
          <a:p>
            <a:endParaRPr lang="el-GR" sz="1200" b="1" dirty="0">
              <a:solidFill>
                <a:schemeClr val="accent1">
                  <a:lumMod val="75000"/>
                </a:schemeClr>
              </a:solidFill>
              <a:latin typeface="Open Sans" pitchFamily="34" charset="0"/>
              <a:ea typeface="Open Sans" pitchFamily="34" charset="0"/>
              <a:cs typeface="Open Sans" pitchFamily="34" charset="0"/>
            </a:endParaRPr>
          </a:p>
          <a:p>
            <a:r>
              <a:rPr lang="el-GR" sz="1200" b="1" dirty="0">
                <a:solidFill>
                  <a:schemeClr val="accent1">
                    <a:lumMod val="75000"/>
                  </a:schemeClr>
                </a:solidFill>
                <a:latin typeface="Open Sans" pitchFamily="34" charset="0"/>
                <a:ea typeface="Open Sans" pitchFamily="34" charset="0"/>
                <a:cs typeface="Open Sans" pitchFamily="34" charset="0"/>
              </a:rPr>
              <a:t>Παραδοτέου </a:t>
            </a:r>
            <a:r>
              <a:rPr lang="el-GR" sz="1200" b="1" dirty="0" err="1">
                <a:solidFill>
                  <a:schemeClr val="accent1">
                    <a:lumMod val="75000"/>
                  </a:schemeClr>
                </a:solidFill>
                <a:latin typeface="Open Sans" pitchFamily="34" charset="0"/>
                <a:ea typeface="Open Sans" pitchFamily="34" charset="0"/>
                <a:cs typeface="Open Sans" pitchFamily="34" charset="0"/>
              </a:rPr>
              <a:t>Dx.x.x</a:t>
            </a:r>
            <a:endParaRPr lang="el-GR" sz="1200" b="1" dirty="0">
              <a:solidFill>
                <a:schemeClr val="accent1">
                  <a:lumMod val="75000"/>
                </a:schemeClr>
              </a:solidFill>
              <a:latin typeface="Open Sans" pitchFamily="34" charset="0"/>
              <a:ea typeface="Open Sans" pitchFamily="34" charset="0"/>
              <a:cs typeface="Open Sans" pitchFamily="34" charset="0"/>
            </a:endParaRPr>
          </a:p>
          <a:p>
            <a:r>
              <a:rPr lang="el-GR" sz="1200" b="1" dirty="0">
                <a:solidFill>
                  <a:schemeClr val="accent1">
                    <a:lumMod val="75000"/>
                  </a:schemeClr>
                </a:solidFill>
                <a:latin typeface="Open Sans" pitchFamily="34" charset="0"/>
                <a:ea typeface="Open Sans" pitchFamily="34" charset="0"/>
                <a:cs typeface="Open Sans" pitchFamily="34" charset="0"/>
              </a:rPr>
              <a:t>Τίτλος Παραδοτέου</a:t>
            </a:r>
          </a:p>
        </p:txBody>
      </p:sp>
      <p:sp>
        <p:nvSpPr>
          <p:cNvPr id="8" name="Ορθογώνιο 7"/>
          <p:cNvSpPr/>
          <p:nvPr/>
        </p:nvSpPr>
        <p:spPr>
          <a:xfrm>
            <a:off x="400252" y="3861048"/>
            <a:ext cx="2155524" cy="2677656"/>
          </a:xfrm>
          <a:prstGeom prst="rect">
            <a:avLst/>
          </a:prstGeom>
        </p:spPr>
        <p:txBody>
          <a:bodyPr wrap="square">
            <a:spAutoFit/>
          </a:bodyPr>
          <a:lstStyle/>
          <a:p>
            <a:r>
              <a:rPr lang="el-GR" sz="1200" b="1" dirty="0">
                <a:solidFill>
                  <a:schemeClr val="accent1">
                    <a:lumMod val="75000"/>
                  </a:schemeClr>
                </a:solidFill>
                <a:latin typeface="Open Sans" pitchFamily="34" charset="0"/>
                <a:ea typeface="Open Sans" pitchFamily="34" charset="0"/>
                <a:cs typeface="Open Sans" pitchFamily="34" charset="0"/>
              </a:rPr>
              <a:t>Τίτλος παρουσίασης:</a:t>
            </a:r>
          </a:p>
          <a:p>
            <a:r>
              <a:rPr lang="el-GR" sz="1200" b="1" dirty="0">
                <a:solidFill>
                  <a:srgbClr val="FF0000"/>
                </a:solidFill>
                <a:latin typeface="Open Sans" pitchFamily="34" charset="0"/>
                <a:ea typeface="Open Sans" pitchFamily="34" charset="0"/>
                <a:cs typeface="Open Sans" pitchFamily="34" charset="0"/>
              </a:rPr>
              <a:t>Φωτογραφία : Σύγχρονο εργαλείο ανάδειξης και ανάπτυξης της πολιτιστικής βιομηχανίας.</a:t>
            </a:r>
          </a:p>
          <a:p>
            <a:r>
              <a:rPr lang="el-GR" sz="1200" b="1" dirty="0">
                <a:solidFill>
                  <a:schemeClr val="accent1">
                    <a:lumMod val="75000"/>
                  </a:schemeClr>
                </a:solidFill>
                <a:latin typeface="Open Sans" pitchFamily="34" charset="0"/>
                <a:ea typeface="Open Sans" pitchFamily="34" charset="0"/>
                <a:cs typeface="Open Sans" pitchFamily="34" charset="0"/>
              </a:rPr>
              <a:t>Ονοματεπώνυμο:</a:t>
            </a:r>
          </a:p>
          <a:p>
            <a:r>
              <a:rPr lang="el-GR" sz="1200" b="1" dirty="0">
                <a:solidFill>
                  <a:srgbClr val="FF0000"/>
                </a:solidFill>
                <a:latin typeface="Open Sans" pitchFamily="34" charset="0"/>
                <a:ea typeface="Open Sans" pitchFamily="34" charset="0"/>
                <a:cs typeface="Open Sans" pitchFamily="34" charset="0"/>
              </a:rPr>
              <a:t>Βασίλης </a:t>
            </a:r>
            <a:r>
              <a:rPr lang="el-GR" sz="1200" b="1" dirty="0" err="1">
                <a:solidFill>
                  <a:srgbClr val="FF0000"/>
                </a:solidFill>
                <a:latin typeface="Open Sans" pitchFamily="34" charset="0"/>
                <a:ea typeface="Open Sans" pitchFamily="34" charset="0"/>
                <a:cs typeface="Open Sans" pitchFamily="34" charset="0"/>
              </a:rPr>
              <a:t>Αρτίκος</a:t>
            </a:r>
            <a:r>
              <a:rPr lang="el-GR" sz="1200" b="1" dirty="0">
                <a:solidFill>
                  <a:srgbClr val="FF0000"/>
                </a:solidFill>
                <a:latin typeface="Open Sans" pitchFamily="34" charset="0"/>
                <a:ea typeface="Open Sans" pitchFamily="34" charset="0"/>
                <a:cs typeface="Open Sans" pitchFamily="34" charset="0"/>
              </a:rPr>
              <a:t> ,</a:t>
            </a:r>
            <a:r>
              <a:rPr lang="en-US" sz="1200" b="1" dirty="0">
                <a:solidFill>
                  <a:srgbClr val="FF0000"/>
                </a:solidFill>
                <a:latin typeface="Open Sans" pitchFamily="34" charset="0"/>
                <a:ea typeface="Open Sans" pitchFamily="34" charset="0"/>
                <a:cs typeface="Open Sans" pitchFamily="34" charset="0"/>
              </a:rPr>
              <a:t>Hub Manager @creative@hubs </a:t>
            </a:r>
            <a:r>
              <a:rPr lang="el-GR" sz="1200" b="1" dirty="0">
                <a:solidFill>
                  <a:srgbClr val="FF0000"/>
                </a:solidFill>
                <a:latin typeface="Open Sans" pitchFamily="34" charset="0"/>
                <a:ea typeface="Open Sans" pitchFamily="34" charset="0"/>
                <a:cs typeface="Open Sans" pitchFamily="34" charset="0"/>
              </a:rPr>
              <a:t>Αιτωλοακαρνανίας.</a:t>
            </a:r>
          </a:p>
          <a:p>
            <a:r>
              <a:rPr lang="el-GR" sz="1200" b="1" dirty="0">
                <a:solidFill>
                  <a:schemeClr val="accent1">
                    <a:lumMod val="75000"/>
                  </a:schemeClr>
                </a:solidFill>
                <a:latin typeface="Open Sans" pitchFamily="34" charset="0"/>
                <a:ea typeface="Open Sans" pitchFamily="34" charset="0"/>
                <a:cs typeface="Open Sans" pitchFamily="34" charset="0"/>
              </a:rPr>
              <a:t>Εταίρος:</a:t>
            </a:r>
          </a:p>
          <a:p>
            <a:r>
              <a:rPr lang="el-GR" sz="1200" b="1" dirty="0">
                <a:solidFill>
                  <a:schemeClr val="accent1">
                    <a:lumMod val="75000"/>
                  </a:schemeClr>
                </a:solidFill>
                <a:latin typeface="Open Sans" pitchFamily="34" charset="0"/>
                <a:ea typeface="Open Sans" pitchFamily="34" charset="0"/>
                <a:cs typeface="Open Sans" pitchFamily="34" charset="0"/>
              </a:rPr>
              <a:t>Ημερομηνία:</a:t>
            </a:r>
            <a:r>
              <a:rPr lang="el-GR" sz="1200" b="1" dirty="0">
                <a:solidFill>
                  <a:srgbClr val="FF0000"/>
                </a:solidFill>
                <a:latin typeface="Open Sans" pitchFamily="34" charset="0"/>
                <a:ea typeface="Open Sans" pitchFamily="34" charset="0"/>
                <a:cs typeface="Open Sans" pitchFamily="34" charset="0"/>
              </a:rPr>
              <a:t>29/11/2021</a:t>
            </a:r>
          </a:p>
          <a:p>
            <a:r>
              <a:rPr lang="el-GR" sz="1200" b="1" dirty="0">
                <a:solidFill>
                  <a:schemeClr val="accent1">
                    <a:lumMod val="75000"/>
                  </a:schemeClr>
                </a:solidFill>
                <a:latin typeface="Open Sans" pitchFamily="34" charset="0"/>
                <a:ea typeface="Open Sans" pitchFamily="34" charset="0"/>
                <a:cs typeface="Open Sans" pitchFamily="34" charset="0"/>
              </a:rPr>
              <a:t>Πόλη:</a:t>
            </a:r>
          </a:p>
        </p:txBody>
      </p:sp>
      <p:sp>
        <p:nvSpPr>
          <p:cNvPr id="11" name="Ορθογώνιο 10"/>
          <p:cNvSpPr/>
          <p:nvPr/>
        </p:nvSpPr>
        <p:spPr>
          <a:xfrm>
            <a:off x="1295300" y="6330806"/>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12" name="Εικόνα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834" y="2348880"/>
            <a:ext cx="6084167" cy="3013339"/>
          </a:xfrm>
          <a:prstGeom prst="rect">
            <a:avLst/>
          </a:prstGeom>
        </p:spPr>
      </p:pic>
      <p:pic>
        <p:nvPicPr>
          <p:cNvPr id="4" name="Εικόνα 3">
            <a:extLst>
              <a:ext uri="{FF2B5EF4-FFF2-40B4-BE49-F238E27FC236}">
                <a16:creationId xmlns:a16="http://schemas.microsoft.com/office/drawing/2014/main" id="{ADE2CB97-F59E-44EB-BB9F-C089AE17DB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33" y="1247157"/>
            <a:ext cx="6006231" cy="806130"/>
          </a:xfrm>
          <a:prstGeom prst="rect">
            <a:avLst/>
          </a:prstGeom>
        </p:spPr>
      </p:pic>
    </p:spTree>
    <p:extLst>
      <p:ext uri="{BB962C8B-B14F-4D97-AF65-F5344CB8AC3E}">
        <p14:creationId xmlns:p14="http://schemas.microsoft.com/office/powerpoint/2010/main" val="452909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3074" name="Picture 2">
            <a:extLst>
              <a:ext uri="{FF2B5EF4-FFF2-40B4-BE49-F238E27FC236}">
                <a16:creationId xmlns:a16="http://schemas.microsoft.com/office/drawing/2014/main" id="{583A7EBB-FCD5-44B9-8C1C-E2B998B797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848" y="1412776"/>
            <a:ext cx="7308304" cy="465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05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A39BFA19-EE3F-4834-8441-FB8096DC5EFE}"/>
              </a:ext>
            </a:extLst>
          </p:cNvPr>
          <p:cNvSpPr txBox="1"/>
          <p:nvPr/>
        </p:nvSpPr>
        <p:spPr>
          <a:xfrm>
            <a:off x="323528" y="1030606"/>
            <a:ext cx="8496944" cy="4708981"/>
          </a:xfrm>
          <a:prstGeom prst="rect">
            <a:avLst/>
          </a:prstGeom>
          <a:noFill/>
        </p:spPr>
        <p:txBody>
          <a:bodyPr wrap="square">
            <a:spAutoFit/>
          </a:bodyPr>
          <a:lstStyle/>
          <a:p>
            <a:pPr algn="ctr" fontAlgn="base"/>
            <a:endParaRPr lang="el-GR" sz="2400" b="1" i="0" dirty="0">
              <a:solidFill>
                <a:srgbClr val="FF0000"/>
              </a:solidFill>
              <a:effectLst/>
              <a:latin typeface="Roboto" panose="02000000000000000000" pitchFamily="2" charset="0"/>
            </a:endParaRPr>
          </a:p>
          <a:p>
            <a:pPr algn="ctr" fontAlgn="base"/>
            <a:r>
              <a:rPr lang="el-GR" sz="2400" b="1" i="0" dirty="0">
                <a:solidFill>
                  <a:srgbClr val="FF0000"/>
                </a:solidFill>
                <a:effectLst/>
                <a:latin typeface="Roboto" panose="02000000000000000000" pitchFamily="2" charset="0"/>
              </a:rPr>
              <a:t>Αρχιτεκτονική Φωτογραφία - Βιομηχανική φωτογραφία</a:t>
            </a:r>
          </a:p>
          <a:p>
            <a:pPr algn="ctr" fontAlgn="base"/>
            <a:endParaRPr lang="el-GR" sz="2400" b="1" dirty="0">
              <a:solidFill>
                <a:srgbClr val="FF0000"/>
              </a:solidFill>
              <a:latin typeface="Roboto" panose="02000000000000000000" pitchFamily="2" charset="0"/>
            </a:endParaRPr>
          </a:p>
          <a:p>
            <a:pPr algn="ctr" fontAlgn="base"/>
            <a:r>
              <a:rPr lang="el-GR" sz="2400" b="1" i="0" dirty="0">
                <a:solidFill>
                  <a:srgbClr val="FF0000"/>
                </a:solidFill>
                <a:effectLst/>
                <a:latin typeface="Roboto" panose="02000000000000000000" pitchFamily="2" charset="0"/>
              </a:rPr>
              <a:t> Φωτογραφία Εσωτερικών Χώρων</a:t>
            </a:r>
          </a:p>
          <a:p>
            <a:pPr algn="just" fontAlgn="base"/>
            <a:endParaRPr lang="el-GR" sz="2400" b="0" i="0" dirty="0">
              <a:solidFill>
                <a:srgbClr val="FF0000"/>
              </a:solidFill>
              <a:effectLst/>
              <a:latin typeface="Roboto" panose="02000000000000000000" pitchFamily="2" charset="0"/>
            </a:endParaRPr>
          </a:p>
          <a:p>
            <a:pPr algn="just" fontAlgn="base"/>
            <a:r>
              <a:rPr lang="el-GR" sz="2000" b="1" i="0" dirty="0">
                <a:solidFill>
                  <a:schemeClr val="tx2">
                    <a:lumMod val="75000"/>
                  </a:schemeClr>
                </a:solidFill>
                <a:effectLst/>
                <a:latin typeface="Roboto" panose="02000000000000000000" pitchFamily="2" charset="0"/>
              </a:rPr>
              <a:t>Η Αρχιτεκτονική Φωτογραφία, η Βιομηχανική Φωτογραφία και η Φωτογραφία Εσωτερικών Χώρων, είναι φωτογραφικές εφαρμογές που εντάσσονται στην μεγάλη κατηγορία φωτογραφίας, γνωστής ως Διαφημιστική Φωτογραφία.</a:t>
            </a:r>
          </a:p>
          <a:p>
            <a:pPr algn="just" fontAlgn="base"/>
            <a:endParaRPr lang="el-GR" sz="2000" b="1" i="0" dirty="0">
              <a:solidFill>
                <a:schemeClr val="tx2">
                  <a:lumMod val="75000"/>
                </a:schemeClr>
              </a:solidFill>
              <a:effectLst/>
              <a:latin typeface="Roboto" panose="02000000000000000000" pitchFamily="2" charset="0"/>
            </a:endParaRPr>
          </a:p>
          <a:p>
            <a:pPr algn="just" fontAlgn="base"/>
            <a:r>
              <a:rPr lang="el-GR" sz="2000" b="1" i="0" dirty="0">
                <a:solidFill>
                  <a:schemeClr val="tx2">
                    <a:lumMod val="75000"/>
                  </a:schemeClr>
                </a:solidFill>
                <a:effectLst/>
                <a:latin typeface="Roboto" panose="02000000000000000000" pitchFamily="2" charset="0"/>
              </a:rPr>
              <a:t>Οι φωτογραφίες αυτών των θεμάτων γίνονται για εμπορικό σκοπό. Συγκεκριμένα οι φωτογραφίες αυτές προορίζονται για δημοσίευση σε ειδικά διαφημιστικά έντυπα ή </a:t>
            </a:r>
            <a:r>
              <a:rPr lang="el-GR" sz="2000" b="1" i="0" dirty="0" err="1">
                <a:solidFill>
                  <a:schemeClr val="tx2">
                    <a:lumMod val="75000"/>
                  </a:schemeClr>
                </a:solidFill>
                <a:effectLst/>
                <a:latin typeface="Roboto" panose="02000000000000000000" pitchFamily="2" charset="0"/>
              </a:rPr>
              <a:t>ιστοχώρους</a:t>
            </a:r>
            <a:r>
              <a:rPr lang="el-GR" sz="2000" b="1" i="0" dirty="0">
                <a:solidFill>
                  <a:schemeClr val="tx2">
                    <a:lumMod val="75000"/>
                  </a:schemeClr>
                </a:solidFill>
                <a:effectLst/>
                <a:latin typeface="Roboto" panose="02000000000000000000" pitchFamily="2" charset="0"/>
              </a:rPr>
              <a:t> για την προώθηση προϊόντων, σε εφημερίδες και σε περιοδικά.</a:t>
            </a:r>
          </a:p>
        </p:txBody>
      </p:sp>
    </p:spTree>
    <p:extLst>
      <p:ext uri="{BB962C8B-B14F-4D97-AF65-F5344CB8AC3E}">
        <p14:creationId xmlns:p14="http://schemas.microsoft.com/office/powerpoint/2010/main" val="405722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4098" name="Picture 2" descr="6F1A0272">
            <a:extLst>
              <a:ext uri="{FF2B5EF4-FFF2-40B4-BE49-F238E27FC236}">
                <a16:creationId xmlns:a16="http://schemas.microsoft.com/office/drawing/2014/main" id="{5005AC78-83F2-4AFF-9E83-DDFD788723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634" y="1700808"/>
            <a:ext cx="6588732"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266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8" name="Εικόνα 7">
            <a:extLst>
              <a:ext uri="{FF2B5EF4-FFF2-40B4-BE49-F238E27FC236}">
                <a16:creationId xmlns:a16="http://schemas.microsoft.com/office/drawing/2014/main" id="{97351DEF-0539-40E5-96C8-5169EDEC5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5794" y="1614975"/>
            <a:ext cx="6732412" cy="4329459"/>
          </a:xfrm>
          <a:prstGeom prst="rect">
            <a:avLst/>
          </a:prstGeom>
        </p:spPr>
      </p:pic>
    </p:spTree>
    <p:extLst>
      <p:ext uri="{BB962C8B-B14F-4D97-AF65-F5344CB8AC3E}">
        <p14:creationId xmlns:p14="http://schemas.microsoft.com/office/powerpoint/2010/main" val="1408642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5122" name="Picture 2" descr="6F1A2076-HDR">
            <a:extLst>
              <a:ext uri="{FF2B5EF4-FFF2-40B4-BE49-F238E27FC236}">
                <a16:creationId xmlns:a16="http://schemas.microsoft.com/office/drawing/2014/main" id="{103D7B15-5B69-4216-A52C-BBB0283D3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08" y="1556792"/>
            <a:ext cx="6966184" cy="464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631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5097563D-C0AA-404A-B016-A84BF0197AFB}"/>
              </a:ext>
            </a:extLst>
          </p:cNvPr>
          <p:cNvSpPr txBox="1"/>
          <p:nvPr/>
        </p:nvSpPr>
        <p:spPr>
          <a:xfrm>
            <a:off x="467544" y="1484784"/>
            <a:ext cx="8352928" cy="4524315"/>
          </a:xfrm>
          <a:prstGeom prst="rect">
            <a:avLst/>
          </a:prstGeom>
          <a:noFill/>
        </p:spPr>
        <p:txBody>
          <a:bodyPr wrap="square">
            <a:spAutoFit/>
          </a:bodyPr>
          <a:lstStyle/>
          <a:p>
            <a:pPr algn="ctr" fontAlgn="base"/>
            <a:r>
              <a:rPr lang="el-GR" sz="2400" b="1" i="0" dirty="0">
                <a:solidFill>
                  <a:srgbClr val="FF0000"/>
                </a:solidFill>
                <a:effectLst/>
                <a:latin typeface="Roboto" panose="02000000000000000000" pitchFamily="2" charset="0"/>
              </a:rPr>
              <a:t>Φωτογραφία Μόδας</a:t>
            </a:r>
          </a:p>
          <a:p>
            <a:pPr algn="ctr" fontAlgn="base"/>
            <a:endParaRPr lang="el-GR" sz="2400" b="1" i="0" dirty="0">
              <a:solidFill>
                <a:srgbClr val="FF0000"/>
              </a:solidFill>
              <a:effectLst/>
              <a:latin typeface="Roboto" panose="02000000000000000000" pitchFamily="2" charset="0"/>
            </a:endParaRPr>
          </a:p>
          <a:p>
            <a:pPr algn="just" fontAlgn="base"/>
            <a:r>
              <a:rPr lang="el-GR" sz="2000" b="1" i="0" dirty="0">
                <a:solidFill>
                  <a:schemeClr val="tx2">
                    <a:lumMod val="75000"/>
                  </a:schemeClr>
                </a:solidFill>
                <a:effectLst/>
                <a:latin typeface="Roboto" panose="02000000000000000000" pitchFamily="2" charset="0"/>
              </a:rPr>
              <a:t>Η φωτογραφία μόδας είναι μεν με την πρώτη ματιά η πιο λαμπερή πτυχή της φωτογραφίας, αλλά ταυτόχρονα, είναι και μία από τις πιο απαιτητικές εφαρμογές της, αφού συνδυάζει ταυτόχρονα στοιχεία από πολλές φωτογραφικές εφαρμογές.</a:t>
            </a:r>
          </a:p>
          <a:p>
            <a:pPr algn="just" fontAlgn="base"/>
            <a:endParaRPr lang="el-GR" sz="2000" b="1" dirty="0">
              <a:solidFill>
                <a:schemeClr val="tx2">
                  <a:lumMod val="75000"/>
                </a:schemeClr>
              </a:solidFill>
              <a:latin typeface="Roboto" panose="02000000000000000000" pitchFamily="2" charset="0"/>
            </a:endParaRPr>
          </a:p>
          <a:p>
            <a:pPr algn="just" fontAlgn="base"/>
            <a:r>
              <a:rPr lang="el-GR" sz="2000" b="1" i="0" dirty="0">
                <a:solidFill>
                  <a:schemeClr val="tx2">
                    <a:lumMod val="75000"/>
                  </a:schemeClr>
                </a:solidFill>
                <a:effectLst/>
                <a:latin typeface="Roboto" panose="02000000000000000000" pitchFamily="2" charset="0"/>
              </a:rPr>
              <a:t>Η φωτογραφία μόδας αποτελεί, ίσως την πιο δημιουργική μορφή της φωτογραφίας, καθώς ο κεντρικός άξονας της είναι η μοναδικότητα.</a:t>
            </a:r>
          </a:p>
          <a:p>
            <a:pPr algn="just" fontAlgn="base"/>
            <a:endParaRPr lang="el-GR" sz="2000" b="1" dirty="0">
              <a:solidFill>
                <a:schemeClr val="tx2">
                  <a:lumMod val="75000"/>
                </a:schemeClr>
              </a:solidFill>
              <a:latin typeface="Roboto" panose="02000000000000000000" pitchFamily="2" charset="0"/>
            </a:endParaRPr>
          </a:p>
          <a:p>
            <a:pPr algn="just" fontAlgn="base"/>
            <a:r>
              <a:rPr lang="el-GR" sz="2000" b="1" i="0" dirty="0">
                <a:solidFill>
                  <a:schemeClr val="tx2">
                    <a:lumMod val="75000"/>
                  </a:schemeClr>
                </a:solidFill>
                <a:effectLst/>
                <a:latin typeface="Roboto" panose="02000000000000000000" pitchFamily="2" charset="0"/>
              </a:rPr>
              <a:t> Η τεχνική κατάρτιση είναι εξίσου σημαντική με την έμπνευση και την ιδέα, καθώς είναι το χέρι που βοηθά την αισθητική να φτάσει στο ανώτερο επίπεδο καλλιτεχνικής υπόστασης. Η τεχνική ξεμπλοκάρει την αίσθηση και η αίσθηση γεννά την τεχνική.</a:t>
            </a:r>
          </a:p>
        </p:txBody>
      </p:sp>
    </p:spTree>
    <p:extLst>
      <p:ext uri="{BB962C8B-B14F-4D97-AF65-F5344CB8AC3E}">
        <p14:creationId xmlns:p14="http://schemas.microsoft.com/office/powerpoint/2010/main" val="2572861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6146" name="Picture 2">
            <a:extLst>
              <a:ext uri="{FF2B5EF4-FFF2-40B4-BE49-F238E27FC236}">
                <a16:creationId xmlns:a16="http://schemas.microsoft.com/office/drawing/2014/main" id="{96DA112B-E3B8-4B8E-AB3F-93F14B1B00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943" y="1695671"/>
            <a:ext cx="5935960" cy="452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528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ACDF2F65-D460-45EF-B9D8-DFD09D4CC437}"/>
              </a:ext>
            </a:extLst>
          </p:cNvPr>
          <p:cNvSpPr txBox="1"/>
          <p:nvPr/>
        </p:nvSpPr>
        <p:spPr>
          <a:xfrm>
            <a:off x="323528" y="1196752"/>
            <a:ext cx="8496944" cy="5201424"/>
          </a:xfrm>
          <a:prstGeom prst="rect">
            <a:avLst/>
          </a:prstGeom>
          <a:noFill/>
        </p:spPr>
        <p:txBody>
          <a:bodyPr wrap="square">
            <a:spAutoFit/>
          </a:bodyPr>
          <a:lstStyle/>
          <a:p>
            <a:pPr algn="ctr" fontAlgn="base"/>
            <a:endParaRPr lang="en-US" sz="2400" b="1" i="0" dirty="0">
              <a:solidFill>
                <a:srgbClr val="FF0000"/>
              </a:solidFill>
              <a:effectLst/>
              <a:latin typeface="Roboto" panose="02000000000000000000" pitchFamily="2" charset="0"/>
            </a:endParaRPr>
          </a:p>
          <a:p>
            <a:pPr algn="ctr" fontAlgn="base"/>
            <a:r>
              <a:rPr lang="el-GR" sz="2400" b="1" i="0" dirty="0">
                <a:solidFill>
                  <a:srgbClr val="FF0000"/>
                </a:solidFill>
                <a:effectLst/>
                <a:latin typeface="Roboto" panose="02000000000000000000" pitchFamily="2" charset="0"/>
              </a:rPr>
              <a:t>Ταξιδιωτική Φωτογραφία</a:t>
            </a:r>
          </a:p>
          <a:p>
            <a:pPr algn="ctr" fontAlgn="base"/>
            <a:endParaRPr lang="el-GR" sz="2400" b="0" i="0" dirty="0">
              <a:solidFill>
                <a:srgbClr val="FF0000"/>
              </a:solidFill>
              <a:effectLst/>
              <a:latin typeface="Roboto" panose="02000000000000000000" pitchFamily="2" charset="0"/>
            </a:endParaRPr>
          </a:p>
          <a:p>
            <a:pPr algn="just" fontAlgn="base"/>
            <a:r>
              <a:rPr lang="el-GR" sz="2000" b="1" i="0" dirty="0">
                <a:solidFill>
                  <a:schemeClr val="tx2">
                    <a:lumMod val="75000"/>
                  </a:schemeClr>
                </a:solidFill>
                <a:effectLst/>
                <a:latin typeface="Roboto" panose="02000000000000000000" pitchFamily="2" charset="0"/>
              </a:rPr>
              <a:t>Η ταξιδιωτική φωτογραφία, στόχο έχει την καταγραφή τοπίων, ανθρώπων, πολιτισμών, ήθη και έθιμα λαών, αρχαιολογικούς και ιστορικούς χώρους, αρχιτεκτονήματα και γενικά την ιστορία των διαφόρων περιοχών.</a:t>
            </a:r>
          </a:p>
          <a:p>
            <a:pPr algn="just" fontAlgn="base"/>
            <a:endParaRPr lang="el-GR" sz="2000" b="1" i="0" dirty="0">
              <a:solidFill>
                <a:schemeClr val="tx2">
                  <a:lumMod val="75000"/>
                </a:schemeClr>
              </a:solidFill>
              <a:effectLst/>
              <a:latin typeface="Roboto" panose="02000000000000000000" pitchFamily="2" charset="0"/>
            </a:endParaRPr>
          </a:p>
          <a:p>
            <a:pPr algn="just" fontAlgn="base"/>
            <a:r>
              <a:rPr lang="el-GR" sz="2000" b="1" i="0" dirty="0">
                <a:solidFill>
                  <a:schemeClr val="tx2">
                    <a:lumMod val="75000"/>
                  </a:schemeClr>
                </a:solidFill>
                <a:effectLst/>
                <a:latin typeface="Roboto" panose="02000000000000000000" pitchFamily="2" charset="0"/>
              </a:rPr>
              <a:t>Η ταξιδιωτική φωτογραφία εκφράζει την αίσθηση του χρόνου και του χώρου, απεικονίζει μια χώρα ή μια περιοχή και τους ανθρώπους της, τον πολιτισμό και τις φυσικές ομορφιές. Δεν έχει γεωγραφικούς περιορισμούς.</a:t>
            </a:r>
          </a:p>
          <a:p>
            <a:pPr algn="just" fontAlgn="base"/>
            <a:endParaRPr lang="el-GR" sz="2000" b="1" i="0" dirty="0">
              <a:solidFill>
                <a:schemeClr val="tx2">
                  <a:lumMod val="75000"/>
                </a:schemeClr>
              </a:solidFill>
              <a:effectLst/>
              <a:latin typeface="Roboto" panose="02000000000000000000" pitchFamily="2" charset="0"/>
            </a:endParaRPr>
          </a:p>
          <a:p>
            <a:pPr algn="just" fontAlgn="base"/>
            <a:r>
              <a:rPr lang="el-GR" sz="2000" b="1" i="0" dirty="0">
                <a:solidFill>
                  <a:schemeClr val="tx2">
                    <a:lumMod val="75000"/>
                  </a:schemeClr>
                </a:solidFill>
                <a:effectLst/>
                <a:latin typeface="Roboto" panose="02000000000000000000" pitchFamily="2" charset="0"/>
              </a:rPr>
              <a:t>Παραδείγματα τέτοιων φωτογραφιών από επαγγελματίες φωτογράφους, κοσμούν τις σελίδες του περιοδικού </a:t>
            </a:r>
            <a:r>
              <a:rPr lang="el-GR" sz="2000" b="1" i="0" dirty="0" err="1">
                <a:solidFill>
                  <a:schemeClr val="tx2">
                    <a:lumMod val="75000"/>
                  </a:schemeClr>
                </a:solidFill>
                <a:effectLst/>
                <a:latin typeface="Roboto" panose="02000000000000000000" pitchFamily="2" charset="0"/>
              </a:rPr>
              <a:t>National</a:t>
            </a:r>
            <a:r>
              <a:rPr lang="el-GR" sz="2000" b="1" i="0" dirty="0">
                <a:solidFill>
                  <a:schemeClr val="tx2">
                    <a:lumMod val="75000"/>
                  </a:schemeClr>
                </a:solidFill>
                <a:effectLst/>
                <a:latin typeface="Roboto" panose="02000000000000000000" pitchFamily="2" charset="0"/>
              </a:rPr>
              <a:t> </a:t>
            </a:r>
            <a:r>
              <a:rPr lang="el-GR" sz="2000" b="1" i="0" dirty="0" err="1">
                <a:solidFill>
                  <a:schemeClr val="tx2">
                    <a:lumMod val="75000"/>
                  </a:schemeClr>
                </a:solidFill>
                <a:effectLst/>
                <a:latin typeface="Roboto" panose="02000000000000000000" pitchFamily="2" charset="0"/>
              </a:rPr>
              <a:t>Geographic</a:t>
            </a:r>
            <a:r>
              <a:rPr lang="el-GR" sz="2000" b="1" i="0" dirty="0">
                <a:solidFill>
                  <a:schemeClr val="tx2">
                    <a:lumMod val="75000"/>
                  </a:schemeClr>
                </a:solidFill>
                <a:effectLst/>
                <a:latin typeface="Roboto" panose="02000000000000000000" pitchFamily="2" charset="0"/>
              </a:rPr>
              <a:t>.</a:t>
            </a:r>
          </a:p>
        </p:txBody>
      </p:sp>
    </p:spTree>
    <p:extLst>
      <p:ext uri="{BB962C8B-B14F-4D97-AF65-F5344CB8AC3E}">
        <p14:creationId xmlns:p14="http://schemas.microsoft.com/office/powerpoint/2010/main" val="3015139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7170" name="Picture 2">
            <a:extLst>
              <a:ext uri="{FF2B5EF4-FFF2-40B4-BE49-F238E27FC236}">
                <a16:creationId xmlns:a16="http://schemas.microsoft.com/office/drawing/2014/main" id="{03554B27-8C15-4F8D-8915-5F94D07C63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504" y="1444231"/>
            <a:ext cx="7182880" cy="4791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581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28BFDF5C-054F-4CB3-8FC8-5966729403FB}"/>
              </a:ext>
            </a:extLst>
          </p:cNvPr>
          <p:cNvSpPr txBox="1"/>
          <p:nvPr/>
        </p:nvSpPr>
        <p:spPr>
          <a:xfrm>
            <a:off x="395536" y="1590909"/>
            <a:ext cx="8443192" cy="3754874"/>
          </a:xfrm>
          <a:prstGeom prst="rect">
            <a:avLst/>
          </a:prstGeom>
          <a:noFill/>
        </p:spPr>
        <p:txBody>
          <a:bodyPr wrap="square">
            <a:spAutoFit/>
          </a:bodyPr>
          <a:lstStyle/>
          <a:p>
            <a:endParaRPr lang="el-GR" b="0" i="0" dirty="0">
              <a:solidFill>
                <a:srgbClr val="4D4D4D"/>
              </a:solidFill>
              <a:effectLst/>
              <a:latin typeface="Segoe UI" panose="020B0502040204020203" pitchFamily="34" charset="0"/>
            </a:endParaRPr>
          </a:p>
          <a:p>
            <a:pPr algn="ctr"/>
            <a:r>
              <a:rPr lang="el-GR" sz="2400" b="1" dirty="0">
                <a:solidFill>
                  <a:srgbClr val="FF0000"/>
                </a:solidFill>
                <a:latin typeface="Segoe UI" panose="020B0502040204020203" pitchFamily="34" charset="0"/>
              </a:rPr>
              <a:t>Φωτογραφία άγριας φύσης </a:t>
            </a:r>
          </a:p>
          <a:p>
            <a:endParaRPr lang="el-GR" b="0" i="0" dirty="0">
              <a:solidFill>
                <a:srgbClr val="4D4D4D"/>
              </a:solidFill>
              <a:effectLst/>
              <a:latin typeface="Segoe UI" panose="020B0502040204020203" pitchFamily="34" charset="0"/>
            </a:endParaRPr>
          </a:p>
          <a:p>
            <a:endParaRPr lang="el-GR" dirty="0">
              <a:solidFill>
                <a:srgbClr val="4D4D4D"/>
              </a:solidFill>
              <a:latin typeface="Segoe UI" panose="020B0502040204020203" pitchFamily="34" charset="0"/>
            </a:endParaRPr>
          </a:p>
          <a:p>
            <a:r>
              <a:rPr lang="el-GR" sz="2000" b="1" i="0" dirty="0">
                <a:solidFill>
                  <a:schemeClr val="tx2">
                    <a:lumMod val="75000"/>
                  </a:schemeClr>
                </a:solidFill>
                <a:effectLst/>
                <a:latin typeface="Segoe UI" panose="020B0502040204020203" pitchFamily="34" charset="0"/>
              </a:rPr>
              <a:t>Η φωτογραφία άγριας φύσης απασχολεί πάρα πολλούς φωτογράφους, ερασιτέχνες και επαγγελματίες σε όλο τον κόσμο. </a:t>
            </a:r>
          </a:p>
          <a:p>
            <a:endParaRPr lang="el-GR" sz="2000" b="1" dirty="0">
              <a:solidFill>
                <a:schemeClr val="tx2">
                  <a:lumMod val="75000"/>
                </a:schemeClr>
              </a:solidFill>
              <a:latin typeface="Segoe UI" panose="020B0502040204020203" pitchFamily="34" charset="0"/>
            </a:endParaRPr>
          </a:p>
          <a:p>
            <a:r>
              <a:rPr lang="el-GR" sz="2000" b="1" i="0" dirty="0">
                <a:solidFill>
                  <a:schemeClr val="tx2">
                    <a:lumMod val="75000"/>
                  </a:schemeClr>
                </a:solidFill>
                <a:effectLst/>
                <a:latin typeface="Segoe UI" panose="020B0502040204020203" pitchFamily="34" charset="0"/>
              </a:rPr>
              <a:t>Η φωτογραφία άγριας φύσης μπορεί να έχει πολλούς διαφορετικούς σκοπούς:</a:t>
            </a:r>
          </a:p>
          <a:p>
            <a:endParaRPr lang="el-GR" sz="2000" b="1" dirty="0">
              <a:solidFill>
                <a:schemeClr val="tx2">
                  <a:lumMod val="75000"/>
                </a:schemeClr>
              </a:solidFill>
              <a:latin typeface="Segoe UI" panose="020B0502040204020203" pitchFamily="34" charset="0"/>
            </a:endParaRPr>
          </a:p>
          <a:p>
            <a:r>
              <a:rPr lang="el-GR" sz="2000" b="1" i="0" dirty="0">
                <a:solidFill>
                  <a:schemeClr val="tx2">
                    <a:lumMod val="75000"/>
                  </a:schemeClr>
                </a:solidFill>
                <a:effectLst/>
                <a:latin typeface="Segoe UI" panose="020B0502040204020203" pitchFamily="34" charset="0"/>
              </a:rPr>
              <a:t> καλλιτεχνική δημιουργία, ενημέρωση και ευαισθητοποίηση, εκπαίδευση και φυσικά επιστημονική τεκμηρίωση.</a:t>
            </a:r>
            <a:endParaRPr lang="el-GR" sz="2000" b="1" dirty="0">
              <a:solidFill>
                <a:schemeClr val="tx2">
                  <a:lumMod val="75000"/>
                </a:schemeClr>
              </a:solidFill>
            </a:endParaRPr>
          </a:p>
        </p:txBody>
      </p:sp>
    </p:spTree>
    <p:extLst>
      <p:ext uri="{BB962C8B-B14F-4D97-AF65-F5344CB8AC3E}">
        <p14:creationId xmlns:p14="http://schemas.microsoft.com/office/powerpoint/2010/main" val="1115041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E42417FA-ABE8-4CAA-80A5-9CC43190DBE2}"/>
              </a:ext>
            </a:extLst>
          </p:cNvPr>
          <p:cNvSpPr txBox="1"/>
          <p:nvPr/>
        </p:nvSpPr>
        <p:spPr>
          <a:xfrm>
            <a:off x="323528" y="1844824"/>
            <a:ext cx="8496944" cy="1569660"/>
          </a:xfrm>
          <a:prstGeom prst="rect">
            <a:avLst/>
          </a:prstGeom>
          <a:noFill/>
        </p:spPr>
        <p:txBody>
          <a:bodyPr wrap="square">
            <a:spAutoFit/>
          </a:bodyPr>
          <a:lstStyle/>
          <a:p>
            <a:pPr algn="ctr"/>
            <a:endParaRPr lang="el-GR" sz="2400" b="1" dirty="0">
              <a:solidFill>
                <a:schemeClr val="tx2">
                  <a:lumMod val="75000"/>
                </a:schemeClr>
              </a:solidFill>
              <a:latin typeface="Open Sans" pitchFamily="34" charset="0"/>
              <a:ea typeface="Open Sans" pitchFamily="34" charset="0"/>
              <a:cs typeface="Open Sans" pitchFamily="34" charset="0"/>
            </a:endParaRPr>
          </a:p>
          <a:p>
            <a:pPr algn="ctr"/>
            <a:endParaRPr lang="el-GR" sz="2400" b="1" dirty="0">
              <a:solidFill>
                <a:schemeClr val="tx2">
                  <a:lumMod val="75000"/>
                </a:schemeClr>
              </a:solidFill>
              <a:latin typeface="Open Sans" pitchFamily="34" charset="0"/>
              <a:ea typeface="Open Sans" pitchFamily="34" charset="0"/>
              <a:cs typeface="Open Sans" pitchFamily="34" charset="0"/>
            </a:endParaRPr>
          </a:p>
          <a:p>
            <a:pPr algn="ctr"/>
            <a:r>
              <a:rPr lang="el-GR" sz="2400" b="1" dirty="0">
                <a:solidFill>
                  <a:schemeClr val="accent1">
                    <a:lumMod val="75000"/>
                  </a:schemeClr>
                </a:solidFill>
                <a:latin typeface="Open Sans" pitchFamily="34" charset="0"/>
                <a:ea typeface="Open Sans" pitchFamily="34" charset="0"/>
                <a:cs typeface="Open Sans" pitchFamily="34" charset="0"/>
              </a:rPr>
              <a:t>Φωτογραφία: Σύγχρονο εργαλείο ανάδειξης και ανάπτυξης της πολιτιστικής βιομηχανίας</a:t>
            </a:r>
            <a:r>
              <a:rPr lang="el-GR" sz="2000" b="1" dirty="0">
                <a:solidFill>
                  <a:schemeClr val="accent1">
                    <a:lumMod val="75000"/>
                  </a:schemeClr>
                </a:solidFill>
                <a:latin typeface="Open Sans" pitchFamily="34" charset="0"/>
                <a:ea typeface="Open Sans" pitchFamily="34" charset="0"/>
                <a:cs typeface="Open Sans" pitchFamily="34" charset="0"/>
              </a:rPr>
              <a:t>.</a:t>
            </a:r>
          </a:p>
        </p:txBody>
      </p:sp>
    </p:spTree>
    <p:extLst>
      <p:ext uri="{BB962C8B-B14F-4D97-AF65-F5344CB8AC3E}">
        <p14:creationId xmlns:p14="http://schemas.microsoft.com/office/powerpoint/2010/main" val="3901068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3" name="Εικόνα 2" descr="Εικόνα που περιέχει υπαίθριος, πουλί, νερό, λίμνη&#10;&#10;Περιγραφή που δημιουργήθηκε αυτόματα">
            <a:extLst>
              <a:ext uri="{FF2B5EF4-FFF2-40B4-BE49-F238E27FC236}">
                <a16:creationId xmlns:a16="http://schemas.microsoft.com/office/drawing/2014/main" id="{DA3F079B-8A8B-4F11-8E38-7F56FC99C5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336872"/>
            <a:ext cx="7344816" cy="4896544"/>
          </a:xfrm>
          <a:prstGeom prst="rect">
            <a:avLst/>
          </a:prstGeom>
        </p:spPr>
      </p:pic>
    </p:spTree>
    <p:extLst>
      <p:ext uri="{BB962C8B-B14F-4D97-AF65-F5344CB8AC3E}">
        <p14:creationId xmlns:p14="http://schemas.microsoft.com/office/powerpoint/2010/main" val="3455756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3B172A39-461B-4E81-9609-F1340D176F0C}"/>
              </a:ext>
            </a:extLst>
          </p:cNvPr>
          <p:cNvSpPr txBox="1"/>
          <p:nvPr/>
        </p:nvSpPr>
        <p:spPr>
          <a:xfrm>
            <a:off x="539552" y="1294885"/>
            <a:ext cx="7848872" cy="461665"/>
          </a:xfrm>
          <a:prstGeom prst="rect">
            <a:avLst/>
          </a:prstGeom>
          <a:noFill/>
        </p:spPr>
        <p:txBody>
          <a:bodyPr wrap="square">
            <a:spAutoFit/>
          </a:bodyPr>
          <a:lstStyle/>
          <a:p>
            <a:pPr algn="ctr"/>
            <a:r>
              <a:rPr lang="el-GR" sz="2400" b="1" i="0" dirty="0">
                <a:solidFill>
                  <a:srgbClr val="FF0000"/>
                </a:solidFill>
                <a:effectLst/>
                <a:latin typeface="Roboto" panose="02000000000000000000" pitchFamily="2" charset="0"/>
                <a:ea typeface="Roboto" panose="02000000000000000000" pitchFamily="2" charset="0"/>
              </a:rPr>
              <a:t>Φωτογραφία προϊόντων / </a:t>
            </a:r>
            <a:r>
              <a:rPr lang="el-GR" sz="2400" b="1" i="0" dirty="0" err="1">
                <a:solidFill>
                  <a:srgbClr val="FF0000"/>
                </a:solidFill>
                <a:effectLst/>
                <a:latin typeface="Roboto" panose="02000000000000000000" pitchFamily="2" charset="0"/>
                <a:ea typeface="Roboto" panose="02000000000000000000" pitchFamily="2" charset="0"/>
              </a:rPr>
              <a:t>eshop</a:t>
            </a:r>
            <a:endParaRPr lang="el-GR" sz="2400" b="1" i="0" dirty="0">
              <a:solidFill>
                <a:srgbClr val="FF0000"/>
              </a:solidFill>
              <a:effectLst/>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A7BBBC63-225F-4094-B615-8C2BE83AF6C3}"/>
              </a:ext>
            </a:extLst>
          </p:cNvPr>
          <p:cNvSpPr txBox="1"/>
          <p:nvPr/>
        </p:nvSpPr>
        <p:spPr>
          <a:xfrm>
            <a:off x="323528" y="2121125"/>
            <a:ext cx="8820472" cy="3477875"/>
          </a:xfrm>
          <a:prstGeom prst="rect">
            <a:avLst/>
          </a:prstGeom>
          <a:noFill/>
        </p:spPr>
        <p:txBody>
          <a:bodyPr wrap="square">
            <a:spAutoFit/>
          </a:bodyPr>
          <a:lstStyle/>
          <a:p>
            <a:pPr algn="l"/>
            <a:r>
              <a:rPr lang="el-GR" sz="2000" b="1" i="0" dirty="0">
                <a:solidFill>
                  <a:schemeClr val="tx2">
                    <a:lumMod val="75000"/>
                  </a:schemeClr>
                </a:solidFill>
                <a:effectLst/>
                <a:latin typeface="Roboto" panose="02000000000000000000" pitchFamily="2" charset="0"/>
                <a:ea typeface="Roboto" panose="02000000000000000000" pitchFamily="2" charset="0"/>
              </a:rPr>
              <a:t>Το ηλεκτρονικό εμπόριο εξαρτάται σαφώς περισσότερο από τη φωτογραφία από οποιαδήποτε άλλη μέθοδο πωλήσεων</a:t>
            </a:r>
            <a:r>
              <a:rPr lang="en-US" sz="2000" b="1" i="0" dirty="0">
                <a:solidFill>
                  <a:schemeClr val="tx2">
                    <a:lumMod val="75000"/>
                  </a:schemeClr>
                </a:solidFill>
                <a:effectLst/>
                <a:latin typeface="Roboto" panose="02000000000000000000" pitchFamily="2" charset="0"/>
                <a:ea typeface="Roboto" panose="02000000000000000000" pitchFamily="2" charset="0"/>
              </a:rPr>
              <a:t>.</a:t>
            </a:r>
          </a:p>
          <a:p>
            <a:pPr algn="l"/>
            <a:endParaRPr lang="en-US" sz="2000" b="1" dirty="0">
              <a:solidFill>
                <a:schemeClr val="tx2">
                  <a:lumMod val="75000"/>
                </a:schemeClr>
              </a:solidFill>
              <a:latin typeface="Roboto" panose="02000000000000000000" pitchFamily="2" charset="0"/>
              <a:ea typeface="Roboto" panose="02000000000000000000" pitchFamily="2" charset="0"/>
            </a:endParaRPr>
          </a:p>
          <a:p>
            <a:pPr algn="l"/>
            <a:r>
              <a:rPr lang="el-GR" sz="2000" b="1" i="0" dirty="0">
                <a:solidFill>
                  <a:schemeClr val="tx2">
                    <a:lumMod val="75000"/>
                  </a:schemeClr>
                </a:solidFill>
                <a:effectLst/>
                <a:latin typeface="Roboto" panose="02000000000000000000" pitchFamily="2" charset="0"/>
                <a:ea typeface="Roboto" panose="02000000000000000000" pitchFamily="2" charset="0"/>
              </a:rPr>
              <a:t>Ο λόγος για τον οποίο η φωτογραφία είναι τόσο σημαντική στο ηλεκτρονικό εμπόριο είναι επειδή οι άνθρωποι έχουν καλύτερα οπτικά ερεθίσματα από μια απλή περιγραφή, ανεξάρτητα από το πόσο ακριβής είναι.</a:t>
            </a:r>
            <a:endParaRPr lang="en-US" sz="2000" b="1" i="0" dirty="0">
              <a:solidFill>
                <a:schemeClr val="tx2">
                  <a:lumMod val="75000"/>
                </a:schemeClr>
              </a:solidFill>
              <a:effectLst/>
              <a:latin typeface="Roboto" panose="02000000000000000000" pitchFamily="2" charset="0"/>
              <a:ea typeface="Roboto" panose="02000000000000000000" pitchFamily="2" charset="0"/>
            </a:endParaRPr>
          </a:p>
          <a:p>
            <a:pPr algn="l"/>
            <a:endParaRPr lang="el-GR" sz="2000" b="1" i="0" dirty="0">
              <a:solidFill>
                <a:schemeClr val="tx2">
                  <a:lumMod val="75000"/>
                </a:schemeClr>
              </a:solidFill>
              <a:effectLst/>
              <a:latin typeface="Roboto" panose="02000000000000000000" pitchFamily="2" charset="0"/>
              <a:ea typeface="Roboto" panose="02000000000000000000" pitchFamily="2" charset="0"/>
            </a:endParaRPr>
          </a:p>
          <a:p>
            <a:pPr algn="l"/>
            <a:r>
              <a:rPr lang="el-GR" sz="2000" b="1" i="0" dirty="0">
                <a:solidFill>
                  <a:schemeClr val="tx2">
                    <a:lumMod val="75000"/>
                  </a:schemeClr>
                </a:solidFill>
                <a:effectLst/>
                <a:latin typeface="Roboto" panose="02000000000000000000" pitchFamily="2" charset="0"/>
                <a:ea typeface="Roboto" panose="02000000000000000000" pitchFamily="2" charset="0"/>
              </a:rPr>
              <a:t>Μια φωτογραφία ενός προϊόντος για το </a:t>
            </a:r>
            <a:r>
              <a:rPr lang="el-GR" sz="2000" b="1" i="0" dirty="0" err="1">
                <a:solidFill>
                  <a:schemeClr val="tx2">
                    <a:lumMod val="75000"/>
                  </a:schemeClr>
                </a:solidFill>
                <a:effectLst/>
                <a:latin typeface="Roboto" panose="02000000000000000000" pitchFamily="2" charset="0"/>
                <a:ea typeface="Roboto" panose="02000000000000000000" pitchFamily="2" charset="0"/>
              </a:rPr>
              <a:t>eshop</a:t>
            </a:r>
            <a:r>
              <a:rPr lang="el-GR" sz="2000" b="1" i="0" dirty="0">
                <a:solidFill>
                  <a:schemeClr val="tx2">
                    <a:lumMod val="75000"/>
                  </a:schemeClr>
                </a:solidFill>
                <a:effectLst/>
                <a:latin typeface="Roboto" panose="02000000000000000000" pitchFamily="2" charset="0"/>
                <a:ea typeface="Roboto" panose="02000000000000000000" pitchFamily="2" charset="0"/>
              </a:rPr>
              <a:t> πρέπει να πληροί τις απαιτήσεις ενός προϊόντος στο οποίο ο αγοραστής θα στηριζόταν για να το επιλέξει σε ένα φυσικό κατάστημα. </a:t>
            </a:r>
          </a:p>
        </p:txBody>
      </p:sp>
    </p:spTree>
    <p:extLst>
      <p:ext uri="{BB962C8B-B14F-4D97-AF65-F5344CB8AC3E}">
        <p14:creationId xmlns:p14="http://schemas.microsoft.com/office/powerpoint/2010/main" val="398273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8196" name="Picture 4">
            <a:extLst>
              <a:ext uri="{FF2B5EF4-FFF2-40B4-BE49-F238E27FC236}">
                <a16:creationId xmlns:a16="http://schemas.microsoft.com/office/drawing/2014/main" id="{C1324621-C302-4DA5-8F5C-C2A51DAADC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914" y="1340768"/>
            <a:ext cx="7156172" cy="4768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596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Tree>
    <p:extLst>
      <p:ext uri="{BB962C8B-B14F-4D97-AF65-F5344CB8AC3E}">
        <p14:creationId xmlns:p14="http://schemas.microsoft.com/office/powerpoint/2010/main" val="448340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8BDFAEBB-51ED-4F7C-AF1D-070997916566}"/>
              </a:ext>
            </a:extLst>
          </p:cNvPr>
          <p:cNvSpPr txBox="1"/>
          <p:nvPr/>
        </p:nvSpPr>
        <p:spPr>
          <a:xfrm>
            <a:off x="323528" y="653560"/>
            <a:ext cx="8568952" cy="4154984"/>
          </a:xfrm>
          <a:prstGeom prst="rect">
            <a:avLst/>
          </a:prstGeom>
          <a:noFill/>
        </p:spPr>
        <p:txBody>
          <a:bodyPr wrap="square">
            <a:spAutoFit/>
          </a:bodyPr>
          <a:lstStyle/>
          <a:p>
            <a:pPr algn="ctr"/>
            <a:endParaRPr lang="el-GR" sz="2400" b="1" dirty="0">
              <a:solidFill>
                <a:srgbClr val="FF0000"/>
              </a:solidFill>
            </a:endParaRPr>
          </a:p>
          <a:p>
            <a:pPr algn="ctr"/>
            <a:endParaRPr lang="el-GR" sz="2400" b="1" dirty="0">
              <a:solidFill>
                <a:srgbClr val="FF0000"/>
              </a:solidFill>
            </a:endParaRPr>
          </a:p>
          <a:p>
            <a:pPr algn="ctr"/>
            <a:endParaRPr lang="en-US" sz="2400" b="1" dirty="0">
              <a:solidFill>
                <a:srgbClr val="FF0000"/>
              </a:solidFill>
              <a:latin typeface="Roboto" panose="02000000000000000000" pitchFamily="2" charset="0"/>
              <a:ea typeface="Roboto" panose="02000000000000000000" pitchFamily="2" charset="0"/>
            </a:endParaRPr>
          </a:p>
          <a:p>
            <a:pPr algn="ctr"/>
            <a:r>
              <a:rPr lang="el-GR" sz="2400" b="1" dirty="0">
                <a:solidFill>
                  <a:srgbClr val="FF0000"/>
                </a:solidFill>
                <a:latin typeface="Roboto" panose="02000000000000000000" pitchFamily="2" charset="0"/>
                <a:ea typeface="Roboto" panose="02000000000000000000" pitchFamily="2" charset="0"/>
              </a:rPr>
              <a:t>Δημιουργικές Βιομηχανίες </a:t>
            </a:r>
          </a:p>
          <a:p>
            <a:pPr algn="ctr"/>
            <a:endParaRPr lang="el-GR" sz="2400" dirty="0">
              <a:solidFill>
                <a:srgbClr val="FF0000"/>
              </a:solidFill>
            </a:endParaRPr>
          </a:p>
          <a:p>
            <a:endParaRPr lang="el-GR" sz="2400" b="1" dirty="0">
              <a:solidFill>
                <a:srgbClr val="FF0000"/>
              </a:solidFill>
            </a:endParaRPr>
          </a:p>
          <a:p>
            <a:r>
              <a:rPr lang="el-GR" sz="2000" b="1" dirty="0">
                <a:solidFill>
                  <a:schemeClr val="tx2">
                    <a:lumMod val="75000"/>
                  </a:schemeClr>
                </a:solidFill>
              </a:rPr>
              <a:t>         </a:t>
            </a:r>
            <a:r>
              <a:rPr lang="el-GR" sz="2000" b="1" dirty="0">
                <a:solidFill>
                  <a:schemeClr val="tx2">
                    <a:lumMod val="75000"/>
                  </a:schemeClr>
                </a:solidFill>
                <a:latin typeface="Roboto" panose="02000000000000000000" pitchFamily="2" charset="0"/>
                <a:ea typeface="Roboto" panose="02000000000000000000" pitchFamily="2" charset="0"/>
              </a:rPr>
              <a:t>•     Κλωστοϋφαντουργία- έτοιμο ένδυμα </a:t>
            </a:r>
          </a:p>
          <a:p>
            <a:r>
              <a:rPr lang="el-GR" sz="2000" b="1" dirty="0">
                <a:solidFill>
                  <a:schemeClr val="tx2">
                    <a:lumMod val="75000"/>
                  </a:schemeClr>
                </a:solidFill>
                <a:latin typeface="Roboto" panose="02000000000000000000" pitchFamily="2" charset="0"/>
                <a:ea typeface="Roboto" panose="02000000000000000000" pitchFamily="2" charset="0"/>
              </a:rPr>
              <a:t>         •     Υποδήματα- Δερμάτινα είδη- γούνα</a:t>
            </a:r>
          </a:p>
          <a:p>
            <a:r>
              <a:rPr lang="el-GR" sz="2000" b="1" dirty="0">
                <a:solidFill>
                  <a:schemeClr val="tx2">
                    <a:lumMod val="75000"/>
                  </a:schemeClr>
                </a:solidFill>
                <a:latin typeface="Roboto" panose="02000000000000000000" pitchFamily="2" charset="0"/>
                <a:ea typeface="Roboto" panose="02000000000000000000" pitchFamily="2" charset="0"/>
              </a:rPr>
              <a:t>         •    Αργυροχρυσοχοΐα </a:t>
            </a:r>
          </a:p>
          <a:p>
            <a:r>
              <a:rPr lang="el-GR" sz="2000" b="1" dirty="0">
                <a:solidFill>
                  <a:schemeClr val="tx2">
                    <a:lumMod val="75000"/>
                  </a:schemeClr>
                </a:solidFill>
                <a:latin typeface="Roboto" panose="02000000000000000000" pitchFamily="2" charset="0"/>
                <a:ea typeface="Roboto" panose="02000000000000000000" pitchFamily="2" charset="0"/>
              </a:rPr>
              <a:t>         •    Επιπλοποιεία </a:t>
            </a:r>
          </a:p>
          <a:p>
            <a:r>
              <a:rPr lang="el-GR" sz="2000" b="1" dirty="0">
                <a:solidFill>
                  <a:schemeClr val="tx2">
                    <a:lumMod val="75000"/>
                  </a:schemeClr>
                </a:solidFill>
                <a:latin typeface="Roboto" panose="02000000000000000000" pitchFamily="2" charset="0"/>
                <a:ea typeface="Roboto" panose="02000000000000000000" pitchFamily="2" charset="0"/>
              </a:rPr>
              <a:t>         •    Κατασκευή Παιγνιδιών </a:t>
            </a:r>
          </a:p>
          <a:p>
            <a:r>
              <a:rPr lang="el-GR" sz="2000" b="1" dirty="0">
                <a:solidFill>
                  <a:schemeClr val="tx2">
                    <a:lumMod val="75000"/>
                  </a:schemeClr>
                </a:solidFill>
                <a:latin typeface="Roboto" panose="02000000000000000000" pitchFamily="2" charset="0"/>
                <a:ea typeface="Roboto" panose="02000000000000000000" pitchFamily="2" charset="0"/>
              </a:rPr>
              <a:t>         •    Χειροτεχνία</a:t>
            </a:r>
          </a:p>
        </p:txBody>
      </p:sp>
    </p:spTree>
    <p:extLst>
      <p:ext uri="{BB962C8B-B14F-4D97-AF65-F5344CB8AC3E}">
        <p14:creationId xmlns:p14="http://schemas.microsoft.com/office/powerpoint/2010/main" val="3325079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2140733E-9EFD-4880-AE95-840F1214442D}"/>
              </a:ext>
            </a:extLst>
          </p:cNvPr>
          <p:cNvSpPr txBox="1"/>
          <p:nvPr/>
        </p:nvSpPr>
        <p:spPr>
          <a:xfrm>
            <a:off x="323528" y="1278170"/>
            <a:ext cx="8712968" cy="3724096"/>
          </a:xfrm>
          <a:prstGeom prst="rect">
            <a:avLst/>
          </a:prstGeom>
          <a:noFill/>
        </p:spPr>
        <p:txBody>
          <a:bodyPr wrap="square">
            <a:spAutoFit/>
          </a:bodyPr>
          <a:lstStyle/>
          <a:p>
            <a:pPr algn="ctr"/>
            <a:endParaRPr lang="el-GR" sz="2400" b="1" dirty="0">
              <a:solidFill>
                <a:srgbClr val="FF0000"/>
              </a:solidFill>
            </a:endParaRPr>
          </a:p>
          <a:p>
            <a:pPr algn="ctr"/>
            <a:r>
              <a:rPr lang="el-GR" sz="2400" b="1" dirty="0">
                <a:solidFill>
                  <a:srgbClr val="FF0000"/>
                </a:solidFill>
                <a:latin typeface="Roboto" panose="02000000000000000000" pitchFamily="2" charset="0"/>
                <a:ea typeface="Roboto" panose="02000000000000000000" pitchFamily="2" charset="0"/>
              </a:rPr>
              <a:t>Πολιτιστικές Βιομηχανίες</a:t>
            </a:r>
          </a:p>
          <a:p>
            <a:pPr algn="ctr"/>
            <a:endParaRPr lang="el-GR" sz="2400" b="1" dirty="0">
              <a:solidFill>
                <a:srgbClr val="FF0000"/>
              </a:solidFill>
            </a:endParaRPr>
          </a:p>
          <a:p>
            <a:pPr algn="ctr"/>
            <a:endParaRPr lang="el-GR" sz="2400" b="1" dirty="0">
              <a:solidFill>
                <a:srgbClr val="FF0000"/>
              </a:solidFill>
            </a:endParaRPr>
          </a:p>
          <a:p>
            <a:r>
              <a:rPr lang="el-GR" sz="2000" b="1" dirty="0">
                <a:solidFill>
                  <a:schemeClr val="tx2">
                    <a:lumMod val="75000"/>
                  </a:schemeClr>
                </a:solidFill>
                <a:latin typeface="Roboto" panose="02000000000000000000" pitchFamily="2" charset="0"/>
                <a:ea typeface="Roboto" panose="02000000000000000000" pitchFamily="2" charset="0"/>
              </a:rPr>
              <a:t>• Κινηματογράφος </a:t>
            </a:r>
          </a:p>
          <a:p>
            <a:r>
              <a:rPr lang="el-GR" sz="2000" b="1" dirty="0">
                <a:solidFill>
                  <a:schemeClr val="tx2">
                    <a:lumMod val="75000"/>
                  </a:schemeClr>
                </a:solidFill>
                <a:latin typeface="Roboto" panose="02000000000000000000" pitchFamily="2" charset="0"/>
                <a:ea typeface="Roboto" panose="02000000000000000000" pitchFamily="2" charset="0"/>
              </a:rPr>
              <a:t>• Τεχνολογίες Παιγνίων και Δημιουργικού Περιεχομένου –</a:t>
            </a:r>
            <a:r>
              <a:rPr lang="el-GR" sz="2000" b="1" dirty="0" err="1">
                <a:solidFill>
                  <a:schemeClr val="tx2">
                    <a:lumMod val="75000"/>
                  </a:schemeClr>
                </a:solidFill>
                <a:latin typeface="Roboto" panose="02000000000000000000" pitchFamily="2" charset="0"/>
                <a:ea typeface="Roboto" panose="02000000000000000000" pitchFamily="2" charset="0"/>
              </a:rPr>
              <a:t>Gaming</a:t>
            </a:r>
            <a:r>
              <a:rPr lang="el-GR" sz="2000" b="1" dirty="0">
                <a:solidFill>
                  <a:schemeClr val="tx2">
                    <a:lumMod val="75000"/>
                  </a:schemeClr>
                </a:solidFill>
                <a:latin typeface="Roboto" panose="02000000000000000000" pitchFamily="2" charset="0"/>
                <a:ea typeface="Roboto" panose="02000000000000000000" pitchFamily="2" charset="0"/>
              </a:rPr>
              <a:t>- </a:t>
            </a:r>
          </a:p>
          <a:p>
            <a:r>
              <a:rPr lang="el-GR" sz="2000" b="1" dirty="0">
                <a:solidFill>
                  <a:schemeClr val="tx2">
                    <a:lumMod val="75000"/>
                  </a:schemeClr>
                </a:solidFill>
                <a:latin typeface="Roboto" panose="02000000000000000000" pitchFamily="2" charset="0"/>
                <a:ea typeface="Roboto" panose="02000000000000000000" pitchFamily="2" charset="0"/>
              </a:rPr>
              <a:t>• Εικαστικές Τέχνες</a:t>
            </a:r>
          </a:p>
          <a:p>
            <a:r>
              <a:rPr lang="el-GR" sz="2000" b="1" dirty="0">
                <a:solidFill>
                  <a:schemeClr val="tx2">
                    <a:lumMod val="75000"/>
                  </a:schemeClr>
                </a:solidFill>
                <a:latin typeface="Roboto" panose="02000000000000000000" pitchFamily="2" charset="0"/>
                <a:ea typeface="Roboto" panose="02000000000000000000" pitchFamily="2" charset="0"/>
              </a:rPr>
              <a:t>• Παραστατικές τέχνες</a:t>
            </a:r>
          </a:p>
          <a:p>
            <a:r>
              <a:rPr lang="el-GR" sz="2000" b="1" dirty="0">
                <a:solidFill>
                  <a:schemeClr val="tx2">
                    <a:lumMod val="75000"/>
                  </a:schemeClr>
                </a:solidFill>
                <a:latin typeface="Roboto" panose="02000000000000000000" pitchFamily="2" charset="0"/>
                <a:ea typeface="Roboto" panose="02000000000000000000" pitchFamily="2" charset="0"/>
              </a:rPr>
              <a:t>• Εκδόσεις βιβλίων</a:t>
            </a:r>
          </a:p>
          <a:p>
            <a:r>
              <a:rPr lang="el-GR" sz="2000" b="1" dirty="0">
                <a:solidFill>
                  <a:schemeClr val="tx2">
                    <a:lumMod val="75000"/>
                  </a:schemeClr>
                </a:solidFill>
                <a:latin typeface="Roboto" panose="02000000000000000000" pitchFamily="2" charset="0"/>
                <a:ea typeface="Roboto" panose="02000000000000000000" pitchFamily="2" charset="0"/>
              </a:rPr>
              <a:t>• Παραγωγή και πώληση αντιγράφων μνημείων</a:t>
            </a:r>
            <a:endParaRPr lang="el-GR" sz="2000" b="1" dirty="0">
              <a:solidFill>
                <a:srgbClr val="FF0000"/>
              </a:solidFill>
              <a:latin typeface="Roboto" panose="02000000000000000000" pitchFamily="2" charset="0"/>
              <a:ea typeface="Roboto" panose="02000000000000000000" pitchFamily="2" charset="0"/>
            </a:endParaRPr>
          </a:p>
          <a:p>
            <a:r>
              <a:rPr lang="el-GR" sz="2000" dirty="0">
                <a:latin typeface="Roboto" panose="02000000000000000000" pitchFamily="2" charset="0"/>
                <a:ea typeface="Roboto" panose="02000000000000000000" pitchFamily="2" charset="0"/>
              </a:rPr>
              <a:t> </a:t>
            </a:r>
            <a:endParaRPr lang="el-GR" sz="2000" b="1" dirty="0">
              <a:solidFill>
                <a:schemeClr val="tx2">
                  <a:lumMod val="7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940125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617DDC72-C0E6-4DD4-9699-71A6AB6889E9}"/>
              </a:ext>
            </a:extLst>
          </p:cNvPr>
          <p:cNvSpPr txBox="1"/>
          <p:nvPr/>
        </p:nvSpPr>
        <p:spPr>
          <a:xfrm>
            <a:off x="323528" y="1628800"/>
            <a:ext cx="8568952" cy="461665"/>
          </a:xfrm>
          <a:prstGeom prst="rect">
            <a:avLst/>
          </a:prstGeom>
          <a:noFill/>
        </p:spPr>
        <p:txBody>
          <a:bodyPr wrap="square">
            <a:spAutoFit/>
          </a:bodyPr>
          <a:lstStyle/>
          <a:p>
            <a:pPr algn="ctr"/>
            <a:r>
              <a:rPr lang="el-GR" sz="2400" b="1" dirty="0">
                <a:solidFill>
                  <a:srgbClr val="FF0000"/>
                </a:solidFill>
                <a:latin typeface="Roboto" panose="02000000000000000000" pitchFamily="2" charset="0"/>
                <a:ea typeface="Roboto" panose="02000000000000000000" pitchFamily="2" charset="0"/>
              </a:rPr>
              <a:t>Κλωστοϋφαντουργία  -  έτοιμο ένδυμα </a:t>
            </a:r>
          </a:p>
        </p:txBody>
      </p:sp>
      <p:sp>
        <p:nvSpPr>
          <p:cNvPr id="8" name="TextBox 7">
            <a:extLst>
              <a:ext uri="{FF2B5EF4-FFF2-40B4-BE49-F238E27FC236}">
                <a16:creationId xmlns:a16="http://schemas.microsoft.com/office/drawing/2014/main" id="{DF76BAC2-39FF-48D5-AF01-FBF8C9A5FCE8}"/>
              </a:ext>
            </a:extLst>
          </p:cNvPr>
          <p:cNvSpPr txBox="1"/>
          <p:nvPr/>
        </p:nvSpPr>
        <p:spPr>
          <a:xfrm>
            <a:off x="2286000" y="3246597"/>
            <a:ext cx="4572000" cy="677108"/>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Φωτογραφία Μόδας</a:t>
            </a:r>
          </a:p>
          <a:p>
            <a:pPr algn="ctr" fontAlgn="base"/>
            <a:endParaRPr lang="el-GR" sz="1800" b="1" i="0" dirty="0">
              <a:solidFill>
                <a:srgbClr val="00B050"/>
              </a:solidFill>
              <a:effectLst/>
              <a:latin typeface="Roboto" panose="02000000000000000000" pitchFamily="2" charset="0"/>
            </a:endParaRPr>
          </a:p>
        </p:txBody>
      </p:sp>
      <p:sp>
        <p:nvSpPr>
          <p:cNvPr id="10" name="TextBox 9">
            <a:extLst>
              <a:ext uri="{FF2B5EF4-FFF2-40B4-BE49-F238E27FC236}">
                <a16:creationId xmlns:a16="http://schemas.microsoft.com/office/drawing/2014/main" id="{05DE285D-EEC1-49D8-BA88-74A29E29CC1E}"/>
              </a:ext>
            </a:extLst>
          </p:cNvPr>
          <p:cNvSpPr txBox="1"/>
          <p:nvPr/>
        </p:nvSpPr>
        <p:spPr>
          <a:xfrm>
            <a:off x="2322004" y="3791181"/>
            <a:ext cx="4572000" cy="400110"/>
          </a:xfrm>
          <a:prstGeom prst="rect">
            <a:avLst/>
          </a:prstGeom>
          <a:noFill/>
        </p:spPr>
        <p:txBody>
          <a:bodyPr wrap="square">
            <a:spAutoFit/>
          </a:bodyPr>
          <a:lstStyle/>
          <a:p>
            <a:pPr algn="ctr"/>
            <a:r>
              <a:rPr lang="el-GR" sz="2000" b="1" i="0" dirty="0">
                <a:solidFill>
                  <a:srgbClr val="00B050"/>
                </a:solidFill>
                <a:effectLst/>
                <a:latin typeface="Roboto" panose="02000000000000000000" pitchFamily="2" charset="0"/>
                <a:ea typeface="Roboto" panose="02000000000000000000" pitchFamily="2" charset="0"/>
              </a:rPr>
              <a:t>Φωτογραφία προϊόντων / </a:t>
            </a:r>
            <a:r>
              <a:rPr lang="el-GR" sz="2000" b="1" i="0" dirty="0" err="1">
                <a:solidFill>
                  <a:srgbClr val="00B050"/>
                </a:solidFill>
                <a:effectLst/>
                <a:latin typeface="Roboto" panose="02000000000000000000" pitchFamily="2" charset="0"/>
                <a:ea typeface="Roboto" panose="02000000000000000000" pitchFamily="2" charset="0"/>
              </a:rPr>
              <a:t>eshop</a:t>
            </a:r>
            <a:endParaRPr lang="el-GR" sz="2000" b="1" i="0" dirty="0">
              <a:solidFill>
                <a:srgbClr val="00B050"/>
              </a:solidFill>
              <a:effectLst/>
              <a:latin typeface="Roboto" panose="02000000000000000000" pitchFamily="2" charset="0"/>
              <a:ea typeface="Roboto" panose="02000000000000000000" pitchFamily="2" charset="0"/>
            </a:endParaRPr>
          </a:p>
        </p:txBody>
      </p:sp>
      <p:sp>
        <p:nvSpPr>
          <p:cNvPr id="12" name="TextBox 11">
            <a:extLst>
              <a:ext uri="{FF2B5EF4-FFF2-40B4-BE49-F238E27FC236}">
                <a16:creationId xmlns:a16="http://schemas.microsoft.com/office/drawing/2014/main" id="{63E533B0-B0F8-4C6F-9F0D-C5BD445F0345}"/>
              </a:ext>
            </a:extLst>
          </p:cNvPr>
          <p:cNvSpPr txBox="1"/>
          <p:nvPr/>
        </p:nvSpPr>
        <p:spPr>
          <a:xfrm>
            <a:off x="2328119" y="4304988"/>
            <a:ext cx="4572000" cy="400110"/>
          </a:xfrm>
          <a:prstGeom prst="rect">
            <a:avLst/>
          </a:prstGeom>
          <a:noFill/>
        </p:spPr>
        <p:txBody>
          <a:bodyPr wrap="square">
            <a:spAutoFit/>
          </a:bodyPr>
          <a:lstStyle/>
          <a:p>
            <a:pPr algn="ctr"/>
            <a:r>
              <a:rPr lang="el-GR" sz="2000" b="1" i="0" dirty="0">
                <a:solidFill>
                  <a:srgbClr val="00B050"/>
                </a:solidFill>
                <a:effectLst/>
                <a:latin typeface="Roboto" panose="02000000000000000000" pitchFamily="2" charset="0"/>
              </a:rPr>
              <a:t>Βιομηχανική φωτογραφία</a:t>
            </a:r>
            <a:endParaRPr lang="el-GR" sz="2000" dirty="0">
              <a:solidFill>
                <a:srgbClr val="00B050"/>
              </a:solidFill>
            </a:endParaRPr>
          </a:p>
        </p:txBody>
      </p:sp>
      <p:sp>
        <p:nvSpPr>
          <p:cNvPr id="14" name="TextBox 13">
            <a:extLst>
              <a:ext uri="{FF2B5EF4-FFF2-40B4-BE49-F238E27FC236}">
                <a16:creationId xmlns:a16="http://schemas.microsoft.com/office/drawing/2014/main" id="{2DEF17CA-95E8-4651-9D64-3E7602059173}"/>
              </a:ext>
            </a:extLst>
          </p:cNvPr>
          <p:cNvSpPr txBox="1"/>
          <p:nvPr/>
        </p:nvSpPr>
        <p:spPr>
          <a:xfrm>
            <a:off x="2287259" y="2769024"/>
            <a:ext cx="4572000" cy="400110"/>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Διαφημιστική  φωτογραφία</a:t>
            </a:r>
          </a:p>
        </p:txBody>
      </p:sp>
    </p:spTree>
    <p:extLst>
      <p:ext uri="{BB962C8B-B14F-4D97-AF65-F5344CB8AC3E}">
        <p14:creationId xmlns:p14="http://schemas.microsoft.com/office/powerpoint/2010/main" val="1864776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1030" name="Picture 6" descr="Blazer ή σακάκι είναι &amp;quot;All i want for Christmas&amp;quot;! - Υπέροχα &amp;amp; κλασσικά σας  ντύνουν με στυλ (φώτο) | eirinika.gr">
            <a:extLst>
              <a:ext uri="{FF2B5EF4-FFF2-40B4-BE49-F238E27FC236}">
                <a16:creationId xmlns:a16="http://schemas.microsoft.com/office/drawing/2014/main" id="{53913666-7291-4733-AAB4-E7E72B9E65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5" y="1628800"/>
            <a:ext cx="4808547" cy="3600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Το λαμπερό Alta Moda show των Dolce &amp;amp; Gabbana στη Σικελία με έμπνευση από  την Αρχαία Ελλάδα | Γόβα Στιλέτο">
            <a:extLst>
              <a:ext uri="{FF2B5EF4-FFF2-40B4-BE49-F238E27FC236}">
                <a16:creationId xmlns:a16="http://schemas.microsoft.com/office/drawing/2014/main" id="{5EE5AE8F-53DA-410A-A4D6-EE350F3955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7" y="943186"/>
            <a:ext cx="4579014" cy="2582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Πώς η Ένδυση - Κλωστοϋφαντουργία θα μετατρέψει την κρίση σε ευκαιρία">
            <a:extLst>
              <a:ext uri="{FF2B5EF4-FFF2-40B4-BE49-F238E27FC236}">
                <a16:creationId xmlns:a16="http://schemas.microsoft.com/office/drawing/2014/main" id="{50058E21-D5A0-4551-8BD9-27867AB173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912" y="3605154"/>
            <a:ext cx="4194976" cy="262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64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617DDC72-C0E6-4DD4-9699-71A6AB6889E9}"/>
              </a:ext>
            </a:extLst>
          </p:cNvPr>
          <p:cNvSpPr txBox="1"/>
          <p:nvPr/>
        </p:nvSpPr>
        <p:spPr>
          <a:xfrm>
            <a:off x="323528" y="1628800"/>
            <a:ext cx="8568952" cy="461665"/>
          </a:xfrm>
          <a:prstGeom prst="rect">
            <a:avLst/>
          </a:prstGeom>
          <a:noFill/>
        </p:spPr>
        <p:txBody>
          <a:bodyPr wrap="square">
            <a:spAutoFit/>
          </a:bodyPr>
          <a:lstStyle/>
          <a:p>
            <a:pPr algn="ctr"/>
            <a:r>
              <a:rPr lang="el-GR" sz="2400" b="1" dirty="0">
                <a:solidFill>
                  <a:srgbClr val="FF0000"/>
                </a:solidFill>
                <a:latin typeface="Roboto" panose="02000000000000000000" pitchFamily="2" charset="0"/>
                <a:ea typeface="Roboto" panose="02000000000000000000" pitchFamily="2" charset="0"/>
              </a:rPr>
              <a:t>Υποδήματα- Δερμάτινα είδη</a:t>
            </a:r>
            <a:r>
              <a:rPr lang="en-US" sz="2400" b="1" dirty="0">
                <a:solidFill>
                  <a:srgbClr val="FF0000"/>
                </a:solidFill>
                <a:latin typeface="Roboto" panose="02000000000000000000" pitchFamily="2" charset="0"/>
                <a:ea typeface="Roboto" panose="02000000000000000000" pitchFamily="2" charset="0"/>
              </a:rPr>
              <a:t> </a:t>
            </a:r>
            <a:r>
              <a:rPr lang="el-GR" sz="2400" b="1" dirty="0">
                <a:solidFill>
                  <a:srgbClr val="FF0000"/>
                </a:solidFill>
                <a:latin typeface="Roboto" panose="02000000000000000000" pitchFamily="2" charset="0"/>
                <a:ea typeface="Roboto" panose="02000000000000000000" pitchFamily="2" charset="0"/>
              </a:rPr>
              <a:t>- γούνα</a:t>
            </a:r>
          </a:p>
        </p:txBody>
      </p:sp>
      <p:sp>
        <p:nvSpPr>
          <p:cNvPr id="8" name="TextBox 7">
            <a:extLst>
              <a:ext uri="{FF2B5EF4-FFF2-40B4-BE49-F238E27FC236}">
                <a16:creationId xmlns:a16="http://schemas.microsoft.com/office/drawing/2014/main" id="{DF76BAC2-39FF-48D5-AF01-FBF8C9A5FCE8}"/>
              </a:ext>
            </a:extLst>
          </p:cNvPr>
          <p:cNvSpPr txBox="1"/>
          <p:nvPr/>
        </p:nvSpPr>
        <p:spPr>
          <a:xfrm>
            <a:off x="2286000" y="3246597"/>
            <a:ext cx="4572000" cy="677108"/>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Φωτογραφία Μόδας</a:t>
            </a:r>
          </a:p>
          <a:p>
            <a:pPr algn="ctr" fontAlgn="base"/>
            <a:endParaRPr lang="el-GR" sz="1800" b="1" i="0" dirty="0">
              <a:solidFill>
                <a:srgbClr val="00B050"/>
              </a:solidFill>
              <a:effectLst/>
              <a:latin typeface="Roboto" panose="02000000000000000000" pitchFamily="2" charset="0"/>
            </a:endParaRPr>
          </a:p>
        </p:txBody>
      </p:sp>
      <p:sp>
        <p:nvSpPr>
          <p:cNvPr id="10" name="TextBox 9">
            <a:extLst>
              <a:ext uri="{FF2B5EF4-FFF2-40B4-BE49-F238E27FC236}">
                <a16:creationId xmlns:a16="http://schemas.microsoft.com/office/drawing/2014/main" id="{05DE285D-EEC1-49D8-BA88-74A29E29CC1E}"/>
              </a:ext>
            </a:extLst>
          </p:cNvPr>
          <p:cNvSpPr txBox="1"/>
          <p:nvPr/>
        </p:nvSpPr>
        <p:spPr>
          <a:xfrm>
            <a:off x="2322004" y="3791181"/>
            <a:ext cx="4572000" cy="400110"/>
          </a:xfrm>
          <a:prstGeom prst="rect">
            <a:avLst/>
          </a:prstGeom>
          <a:noFill/>
        </p:spPr>
        <p:txBody>
          <a:bodyPr wrap="square">
            <a:spAutoFit/>
          </a:bodyPr>
          <a:lstStyle/>
          <a:p>
            <a:pPr algn="ctr"/>
            <a:r>
              <a:rPr lang="el-GR" sz="2000" b="1" i="0" dirty="0">
                <a:solidFill>
                  <a:srgbClr val="00B050"/>
                </a:solidFill>
                <a:effectLst/>
                <a:latin typeface="Roboto" panose="02000000000000000000" pitchFamily="2" charset="0"/>
                <a:ea typeface="Roboto" panose="02000000000000000000" pitchFamily="2" charset="0"/>
              </a:rPr>
              <a:t>Φωτογραφία προϊόντων / </a:t>
            </a:r>
            <a:r>
              <a:rPr lang="el-GR" sz="2000" b="1" i="0" dirty="0" err="1">
                <a:solidFill>
                  <a:srgbClr val="00B050"/>
                </a:solidFill>
                <a:effectLst/>
                <a:latin typeface="Roboto" panose="02000000000000000000" pitchFamily="2" charset="0"/>
                <a:ea typeface="Roboto" panose="02000000000000000000" pitchFamily="2" charset="0"/>
              </a:rPr>
              <a:t>eshop</a:t>
            </a:r>
            <a:endParaRPr lang="el-GR" sz="2000" b="1" i="0" dirty="0">
              <a:solidFill>
                <a:srgbClr val="00B050"/>
              </a:solidFill>
              <a:effectLst/>
              <a:latin typeface="Roboto" panose="02000000000000000000" pitchFamily="2" charset="0"/>
              <a:ea typeface="Roboto" panose="02000000000000000000" pitchFamily="2" charset="0"/>
            </a:endParaRPr>
          </a:p>
        </p:txBody>
      </p:sp>
      <p:sp>
        <p:nvSpPr>
          <p:cNvPr id="12" name="TextBox 11">
            <a:extLst>
              <a:ext uri="{FF2B5EF4-FFF2-40B4-BE49-F238E27FC236}">
                <a16:creationId xmlns:a16="http://schemas.microsoft.com/office/drawing/2014/main" id="{63E533B0-B0F8-4C6F-9F0D-C5BD445F0345}"/>
              </a:ext>
            </a:extLst>
          </p:cNvPr>
          <p:cNvSpPr txBox="1"/>
          <p:nvPr/>
        </p:nvSpPr>
        <p:spPr>
          <a:xfrm>
            <a:off x="2328119" y="4304988"/>
            <a:ext cx="4572000" cy="400110"/>
          </a:xfrm>
          <a:prstGeom prst="rect">
            <a:avLst/>
          </a:prstGeom>
          <a:noFill/>
        </p:spPr>
        <p:txBody>
          <a:bodyPr wrap="square">
            <a:spAutoFit/>
          </a:bodyPr>
          <a:lstStyle/>
          <a:p>
            <a:pPr algn="ctr"/>
            <a:r>
              <a:rPr lang="el-GR" sz="2000" b="1" i="0" dirty="0">
                <a:solidFill>
                  <a:srgbClr val="00B050"/>
                </a:solidFill>
                <a:effectLst/>
                <a:latin typeface="Roboto" panose="02000000000000000000" pitchFamily="2" charset="0"/>
              </a:rPr>
              <a:t>Βιομηχανική φωτογραφία</a:t>
            </a:r>
            <a:endParaRPr lang="el-GR" sz="2000" dirty="0">
              <a:solidFill>
                <a:srgbClr val="00B050"/>
              </a:solidFill>
            </a:endParaRPr>
          </a:p>
        </p:txBody>
      </p:sp>
      <p:sp>
        <p:nvSpPr>
          <p:cNvPr id="11" name="TextBox 10">
            <a:extLst>
              <a:ext uri="{FF2B5EF4-FFF2-40B4-BE49-F238E27FC236}">
                <a16:creationId xmlns:a16="http://schemas.microsoft.com/office/drawing/2014/main" id="{4EEC436E-677C-4CB8-84E0-FC56B21CD783}"/>
              </a:ext>
            </a:extLst>
          </p:cNvPr>
          <p:cNvSpPr txBox="1"/>
          <p:nvPr/>
        </p:nvSpPr>
        <p:spPr>
          <a:xfrm>
            <a:off x="2322004" y="2740768"/>
            <a:ext cx="4572000" cy="400110"/>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 Φωτογραφία Εσωτερικών Χώρων</a:t>
            </a:r>
          </a:p>
        </p:txBody>
      </p:sp>
    </p:spTree>
    <p:extLst>
      <p:ext uri="{BB962C8B-B14F-4D97-AF65-F5344CB8AC3E}">
        <p14:creationId xmlns:p14="http://schemas.microsoft.com/office/powerpoint/2010/main" val="4222040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2050" name="Picture 2">
            <a:extLst>
              <a:ext uri="{FF2B5EF4-FFF2-40B4-BE49-F238E27FC236}">
                <a16:creationId xmlns:a16="http://schemas.microsoft.com/office/drawing/2014/main" id="{FB0706E4-66A3-4F23-8964-F4D1B41FB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153" y="1794301"/>
            <a:ext cx="2847135" cy="38393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Δερμάτινα Μπουφάν, Σακάκια, Τζάκετ και Παλτά στο Δερμάτινα 100 -  Dermatina100">
            <a:extLst>
              <a:ext uri="{FF2B5EF4-FFF2-40B4-BE49-F238E27FC236}">
                <a16:creationId xmlns:a16="http://schemas.microsoft.com/office/drawing/2014/main" id="{1CB709E1-B7BC-4DCB-94A5-681162F11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6399" y="932203"/>
            <a:ext cx="4491299" cy="27145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Η ελληνική βιομηχανία που γλίτωσε το λουκέτο και «πατάει» έναν αιώνα ζωής –  News.gr">
            <a:extLst>
              <a:ext uri="{FF2B5EF4-FFF2-40B4-BE49-F238E27FC236}">
                <a16:creationId xmlns:a16="http://schemas.microsoft.com/office/drawing/2014/main" id="{DD5EF738-0D6D-4799-8ADA-BAC663A22E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6399" y="3748820"/>
            <a:ext cx="4491299" cy="2416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5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AB08A631-8749-4B9E-A525-56AA594BB074}"/>
              </a:ext>
            </a:extLst>
          </p:cNvPr>
          <p:cNvSpPr txBox="1"/>
          <p:nvPr/>
        </p:nvSpPr>
        <p:spPr>
          <a:xfrm>
            <a:off x="503040" y="2276872"/>
            <a:ext cx="8461448" cy="3477875"/>
          </a:xfrm>
          <a:prstGeom prst="rect">
            <a:avLst/>
          </a:prstGeom>
          <a:noFill/>
        </p:spPr>
        <p:txBody>
          <a:bodyPr wrap="square">
            <a:spAutoFit/>
          </a:bodyPr>
          <a:lstStyle/>
          <a:p>
            <a:pPr algn="l"/>
            <a:r>
              <a:rPr lang="el-GR" sz="2000" b="1" i="0" dirty="0">
                <a:solidFill>
                  <a:schemeClr val="accent1">
                    <a:lumMod val="75000"/>
                  </a:schemeClr>
                </a:solidFill>
                <a:effectLst/>
                <a:latin typeface="Roboto" panose="02000000000000000000" pitchFamily="2" charset="0"/>
                <a:ea typeface="Roboto" panose="02000000000000000000" pitchFamily="2" charset="0"/>
              </a:rPr>
              <a:t>Με τον όρο φωτογραφία αναφερόμαστε στην </a:t>
            </a:r>
            <a:r>
              <a:rPr lang="el-GR" sz="2000" b="1" i="0" u="none" strike="noStrike" dirty="0">
                <a:solidFill>
                  <a:schemeClr val="accent1">
                    <a:lumMod val="75000"/>
                  </a:schemeClr>
                </a:solidFill>
                <a:effectLst/>
                <a:latin typeface="Roboto" panose="02000000000000000000" pitchFamily="2" charset="0"/>
                <a:ea typeface="Roboto" panose="02000000000000000000" pitchFamily="2" charset="0"/>
                <a:hlinkClick r:id="rId4" tooltip="Τέχνη">
                  <a:extLst>
                    <a:ext uri="{A12FA001-AC4F-418D-AE19-62706E023703}">
                      <ahyp:hlinkClr xmlns:ahyp="http://schemas.microsoft.com/office/drawing/2018/hyperlinkcolor" val="tx"/>
                    </a:ext>
                  </a:extLst>
                </a:hlinkClick>
              </a:rPr>
              <a:t>τέχνη</a:t>
            </a:r>
            <a:r>
              <a:rPr lang="el-GR" sz="2000" b="1" i="0" dirty="0">
                <a:solidFill>
                  <a:schemeClr val="accent1">
                    <a:lumMod val="75000"/>
                  </a:schemeClr>
                </a:solidFill>
                <a:effectLst/>
                <a:latin typeface="Roboto" panose="02000000000000000000" pitchFamily="2" charset="0"/>
                <a:ea typeface="Roboto" panose="02000000000000000000" pitchFamily="2" charset="0"/>
              </a:rPr>
              <a:t> και </a:t>
            </a:r>
            <a:r>
              <a:rPr lang="el-GR" sz="2000" b="1" i="0" u="none" strike="noStrike" dirty="0">
                <a:solidFill>
                  <a:schemeClr val="accent1">
                    <a:lumMod val="75000"/>
                  </a:schemeClr>
                </a:solidFill>
                <a:effectLst/>
                <a:latin typeface="Roboto" panose="02000000000000000000" pitchFamily="2" charset="0"/>
                <a:ea typeface="Roboto" panose="02000000000000000000" pitchFamily="2" charset="0"/>
                <a:hlinkClick r:id="rId5" tooltip="Επιστήμη">
                  <a:extLst>
                    <a:ext uri="{A12FA001-AC4F-418D-AE19-62706E023703}">
                      <ahyp:hlinkClr xmlns:ahyp="http://schemas.microsoft.com/office/drawing/2018/hyperlinkcolor" val="tx"/>
                    </a:ext>
                  </a:extLst>
                </a:hlinkClick>
              </a:rPr>
              <a:t>επιστήμη</a:t>
            </a:r>
            <a:r>
              <a:rPr lang="el-GR" sz="2000" b="1" i="0" dirty="0">
                <a:solidFill>
                  <a:schemeClr val="accent1">
                    <a:lumMod val="75000"/>
                  </a:schemeClr>
                </a:solidFill>
                <a:effectLst/>
                <a:latin typeface="Roboto" panose="02000000000000000000" pitchFamily="2" charset="0"/>
                <a:ea typeface="Roboto" panose="02000000000000000000" pitchFamily="2" charset="0"/>
              </a:rPr>
              <a:t> της δημιουργίας οπτικών εικόνων μέσω της αποτύπωσης του φωτός, με χρήση κατάλληλων συσκευών (</a:t>
            </a:r>
            <a:r>
              <a:rPr lang="en-US" sz="2000" b="1" i="0" dirty="0">
                <a:solidFill>
                  <a:schemeClr val="accent1">
                    <a:lumMod val="75000"/>
                  </a:schemeClr>
                </a:solidFill>
                <a:effectLst/>
                <a:latin typeface="Roboto" panose="02000000000000000000" pitchFamily="2" charset="0"/>
                <a:ea typeface="Roboto" panose="02000000000000000000" pitchFamily="2" charset="0"/>
              </a:rPr>
              <a:t> </a:t>
            </a:r>
            <a:r>
              <a:rPr lang="el-GR" sz="2000" b="1" i="0" u="none" strike="noStrike" dirty="0">
                <a:solidFill>
                  <a:schemeClr val="accent1">
                    <a:lumMod val="75000"/>
                  </a:schemeClr>
                </a:solidFill>
                <a:effectLst/>
                <a:latin typeface="Roboto" panose="02000000000000000000" pitchFamily="2" charset="0"/>
                <a:ea typeface="Roboto" panose="02000000000000000000" pitchFamily="2" charset="0"/>
                <a:hlinkClick r:id="rId6" tooltip="Φωτογραφική μηχανή">
                  <a:extLst>
                    <a:ext uri="{A12FA001-AC4F-418D-AE19-62706E023703}">
                      <ahyp:hlinkClr xmlns:ahyp="http://schemas.microsoft.com/office/drawing/2018/hyperlinkcolor" val="tx"/>
                    </a:ext>
                  </a:extLst>
                </a:hlinkClick>
              </a:rPr>
              <a:t>φωτογραφικές μηχανές</a:t>
            </a:r>
            <a:r>
              <a:rPr lang="en-US" sz="2000" b="1" i="0" u="none" strike="noStrike" dirty="0">
                <a:solidFill>
                  <a:schemeClr val="accent1">
                    <a:lumMod val="75000"/>
                  </a:schemeClr>
                </a:solidFill>
                <a:effectLst/>
                <a:latin typeface="Roboto" panose="02000000000000000000" pitchFamily="2" charset="0"/>
                <a:ea typeface="Roboto" panose="02000000000000000000" pitchFamily="2" charset="0"/>
              </a:rPr>
              <a:t> </a:t>
            </a:r>
            <a:r>
              <a:rPr lang="el-GR" sz="2000" b="1" i="0" dirty="0">
                <a:solidFill>
                  <a:schemeClr val="accent1">
                    <a:lumMod val="75000"/>
                  </a:schemeClr>
                </a:solidFill>
                <a:effectLst/>
                <a:latin typeface="Roboto" panose="02000000000000000000" pitchFamily="2" charset="0"/>
                <a:ea typeface="Roboto" panose="02000000000000000000" pitchFamily="2" charset="0"/>
              </a:rPr>
              <a:t>).</a:t>
            </a:r>
            <a:endParaRPr lang="en-US" sz="2000" b="1" i="0" dirty="0">
              <a:solidFill>
                <a:schemeClr val="accent1">
                  <a:lumMod val="75000"/>
                </a:schemeClr>
              </a:solidFill>
              <a:effectLst/>
              <a:latin typeface="Roboto" panose="02000000000000000000" pitchFamily="2" charset="0"/>
              <a:ea typeface="Roboto" panose="02000000000000000000" pitchFamily="2" charset="0"/>
            </a:endParaRPr>
          </a:p>
          <a:p>
            <a:pPr algn="l"/>
            <a:endParaRPr lang="en-US" sz="2000" b="1" dirty="0">
              <a:solidFill>
                <a:schemeClr val="accent1">
                  <a:lumMod val="75000"/>
                </a:schemeClr>
              </a:solidFill>
              <a:latin typeface="Roboto" panose="02000000000000000000" pitchFamily="2" charset="0"/>
              <a:ea typeface="Roboto" panose="02000000000000000000" pitchFamily="2" charset="0"/>
            </a:endParaRPr>
          </a:p>
          <a:p>
            <a:pPr algn="l"/>
            <a:r>
              <a:rPr lang="el-GR" sz="2000" b="1" i="0" dirty="0">
                <a:solidFill>
                  <a:schemeClr val="accent1">
                    <a:lumMod val="75000"/>
                  </a:schemeClr>
                </a:solidFill>
                <a:effectLst/>
                <a:latin typeface="Roboto" panose="02000000000000000000" pitchFamily="2" charset="0"/>
                <a:ea typeface="Roboto" panose="02000000000000000000" pitchFamily="2" charset="0"/>
              </a:rPr>
              <a:t> Ετυμολογικά, η λέξη φωτογραφία είναι σύνθετη και προέρχεται από τις ελληνικές λέξεις</a:t>
            </a:r>
            <a:r>
              <a:rPr lang="en-US" sz="2000" b="1" i="0" dirty="0">
                <a:solidFill>
                  <a:schemeClr val="accent1">
                    <a:lumMod val="75000"/>
                  </a:schemeClr>
                </a:solidFill>
                <a:effectLst/>
                <a:latin typeface="Roboto" panose="02000000000000000000" pitchFamily="2" charset="0"/>
                <a:ea typeface="Roboto" panose="02000000000000000000" pitchFamily="2" charset="0"/>
              </a:rPr>
              <a:t>  </a:t>
            </a:r>
            <a:r>
              <a:rPr lang="el-GR" sz="2000" b="1" i="0" dirty="0">
                <a:solidFill>
                  <a:schemeClr val="accent1">
                    <a:lumMod val="75000"/>
                  </a:schemeClr>
                </a:solidFill>
                <a:effectLst/>
                <a:latin typeface="Roboto" panose="02000000000000000000" pitchFamily="2" charset="0"/>
                <a:ea typeface="Roboto" panose="02000000000000000000" pitchFamily="2" charset="0"/>
              </a:rPr>
              <a:t> </a:t>
            </a:r>
            <a:r>
              <a:rPr lang="el-GR" sz="2000" b="1" i="1" dirty="0">
                <a:solidFill>
                  <a:schemeClr val="accent1">
                    <a:lumMod val="75000"/>
                  </a:schemeClr>
                </a:solidFill>
                <a:effectLst/>
                <a:latin typeface="Roboto" panose="02000000000000000000" pitchFamily="2" charset="0"/>
                <a:ea typeface="Roboto" panose="02000000000000000000" pitchFamily="2" charset="0"/>
              </a:rPr>
              <a:t>-</a:t>
            </a:r>
            <a:r>
              <a:rPr lang="en-US" sz="2000" b="1" i="1" dirty="0">
                <a:solidFill>
                  <a:schemeClr val="accent1">
                    <a:lumMod val="75000"/>
                  </a:schemeClr>
                </a:solidFill>
                <a:effectLst/>
                <a:latin typeface="Roboto" panose="02000000000000000000" pitchFamily="2" charset="0"/>
                <a:ea typeface="Roboto" panose="02000000000000000000" pitchFamily="2" charset="0"/>
              </a:rPr>
              <a:t> </a:t>
            </a:r>
            <a:r>
              <a:rPr lang="el-GR" sz="2000" b="1" i="1" dirty="0">
                <a:solidFill>
                  <a:schemeClr val="accent1">
                    <a:lumMod val="75000"/>
                  </a:schemeClr>
                </a:solidFill>
                <a:effectLst/>
                <a:latin typeface="Roboto" panose="02000000000000000000" pitchFamily="2" charset="0"/>
                <a:ea typeface="Roboto" panose="02000000000000000000" pitchFamily="2" charset="0"/>
              </a:rPr>
              <a:t>φως</a:t>
            </a:r>
            <a:r>
              <a:rPr lang="el-GR" sz="2000" b="1" i="0" dirty="0">
                <a:solidFill>
                  <a:schemeClr val="accent1">
                    <a:lumMod val="75000"/>
                  </a:schemeClr>
                </a:solidFill>
                <a:effectLst/>
                <a:latin typeface="Roboto" panose="02000000000000000000" pitchFamily="2" charset="0"/>
                <a:ea typeface="Roboto" panose="02000000000000000000" pitchFamily="2" charset="0"/>
              </a:rPr>
              <a:t> και </a:t>
            </a:r>
            <a:r>
              <a:rPr lang="el-GR" sz="2000" b="1" i="1" dirty="0">
                <a:solidFill>
                  <a:schemeClr val="accent1">
                    <a:lumMod val="75000"/>
                  </a:schemeClr>
                </a:solidFill>
                <a:effectLst/>
                <a:latin typeface="Roboto" panose="02000000000000000000" pitchFamily="2" charset="0"/>
                <a:ea typeface="Roboto" panose="02000000000000000000" pitchFamily="2" charset="0"/>
              </a:rPr>
              <a:t>-</a:t>
            </a:r>
            <a:r>
              <a:rPr lang="en-US" sz="2000" b="1" i="1" dirty="0">
                <a:solidFill>
                  <a:schemeClr val="accent1">
                    <a:lumMod val="75000"/>
                  </a:schemeClr>
                </a:solidFill>
                <a:effectLst/>
                <a:latin typeface="Roboto" panose="02000000000000000000" pitchFamily="2" charset="0"/>
                <a:ea typeface="Roboto" panose="02000000000000000000" pitchFamily="2" charset="0"/>
              </a:rPr>
              <a:t> </a:t>
            </a:r>
            <a:r>
              <a:rPr lang="el-GR" sz="2000" b="1" i="1" dirty="0">
                <a:solidFill>
                  <a:schemeClr val="accent1">
                    <a:lumMod val="75000"/>
                  </a:schemeClr>
                </a:solidFill>
                <a:effectLst/>
                <a:latin typeface="Roboto" panose="02000000000000000000" pitchFamily="2" charset="0"/>
                <a:ea typeface="Roboto" panose="02000000000000000000" pitchFamily="2" charset="0"/>
              </a:rPr>
              <a:t>γραφή</a:t>
            </a:r>
            <a:r>
              <a:rPr lang="el-GR" sz="2000" b="1" i="0" dirty="0">
                <a:solidFill>
                  <a:schemeClr val="accent1">
                    <a:lumMod val="75000"/>
                  </a:schemeClr>
                </a:solidFill>
                <a:effectLst/>
                <a:latin typeface="Roboto" panose="02000000000000000000" pitchFamily="2" charset="0"/>
                <a:ea typeface="Roboto" panose="02000000000000000000" pitchFamily="2" charset="0"/>
              </a:rPr>
              <a:t>.</a:t>
            </a:r>
            <a:endParaRPr lang="en-US" sz="2000" b="1" i="0" dirty="0">
              <a:solidFill>
                <a:schemeClr val="accent1">
                  <a:lumMod val="75000"/>
                </a:schemeClr>
              </a:solidFill>
              <a:effectLst/>
              <a:latin typeface="Roboto" panose="02000000000000000000" pitchFamily="2" charset="0"/>
              <a:ea typeface="Roboto" panose="02000000000000000000" pitchFamily="2" charset="0"/>
            </a:endParaRPr>
          </a:p>
          <a:p>
            <a:pPr algn="l"/>
            <a:endParaRPr lang="el-GR" sz="2000" b="1" i="0" dirty="0">
              <a:solidFill>
                <a:schemeClr val="accent1">
                  <a:lumMod val="75000"/>
                </a:schemeClr>
              </a:solidFill>
              <a:effectLst/>
              <a:latin typeface="Roboto" panose="02000000000000000000" pitchFamily="2" charset="0"/>
              <a:ea typeface="Roboto" panose="02000000000000000000" pitchFamily="2" charset="0"/>
            </a:endParaRPr>
          </a:p>
          <a:p>
            <a:pPr algn="l"/>
            <a:r>
              <a:rPr lang="el-GR" sz="2000" b="1" i="0" dirty="0">
                <a:solidFill>
                  <a:schemeClr val="accent1">
                    <a:lumMod val="75000"/>
                  </a:schemeClr>
                </a:solidFill>
                <a:effectLst/>
                <a:latin typeface="Roboto" panose="02000000000000000000" pitchFamily="2" charset="0"/>
                <a:ea typeface="Roboto" panose="02000000000000000000" pitchFamily="2" charset="0"/>
              </a:rPr>
              <a:t>Η φωτογραφία, πέρα από την τεχνολογική της διάσταση, αναγνωρίζεται ως ένα από τα ευρύτερα διαδεδομένα μέσα επικοινωνίας του </a:t>
            </a:r>
            <a:r>
              <a:rPr lang="el-GR" sz="2000" b="1" i="0" u="none" strike="noStrike" dirty="0">
                <a:solidFill>
                  <a:schemeClr val="accent1">
                    <a:lumMod val="75000"/>
                  </a:schemeClr>
                </a:solidFill>
                <a:effectLst/>
                <a:latin typeface="Roboto" panose="02000000000000000000" pitchFamily="2" charset="0"/>
                <a:ea typeface="Roboto" panose="02000000000000000000" pitchFamily="2" charset="0"/>
                <a:hlinkClick r:id="rId7" tooltip="20ός αιώνας">
                  <a:extLst>
                    <a:ext uri="{A12FA001-AC4F-418D-AE19-62706E023703}">
                      <ahyp:hlinkClr xmlns:ahyp="http://schemas.microsoft.com/office/drawing/2018/hyperlinkcolor" val="tx"/>
                    </a:ext>
                  </a:extLst>
                </a:hlinkClick>
              </a:rPr>
              <a:t>20ού αιώνα</a:t>
            </a:r>
            <a:r>
              <a:rPr lang="el-GR" sz="2000" b="1" i="0" dirty="0">
                <a:solidFill>
                  <a:schemeClr val="accent1">
                    <a:lumMod val="75000"/>
                  </a:schemeClr>
                </a:solidFill>
                <a:effectLst/>
                <a:latin typeface="Roboto" panose="02000000000000000000" pitchFamily="2" charset="0"/>
                <a:ea typeface="Roboto" panose="02000000000000000000" pitchFamily="2" charset="0"/>
              </a:rPr>
              <a:t> καθώς και ως μία μορφή </a:t>
            </a:r>
            <a:r>
              <a:rPr lang="el-GR" sz="2000" b="1" i="0" u="none" strike="noStrike" dirty="0">
                <a:solidFill>
                  <a:schemeClr val="accent1">
                    <a:lumMod val="75000"/>
                  </a:schemeClr>
                </a:solidFill>
                <a:effectLst/>
                <a:latin typeface="Roboto" panose="02000000000000000000" pitchFamily="2" charset="0"/>
                <a:ea typeface="Roboto" panose="02000000000000000000" pitchFamily="2" charset="0"/>
                <a:hlinkClick r:id="rId4" tooltip="Τέχνη">
                  <a:extLst>
                    <a:ext uri="{A12FA001-AC4F-418D-AE19-62706E023703}">
                      <ahyp:hlinkClr xmlns:ahyp="http://schemas.microsoft.com/office/drawing/2018/hyperlinkcolor" val="tx"/>
                    </a:ext>
                  </a:extLst>
                </a:hlinkClick>
              </a:rPr>
              <a:t>τέχνης</a:t>
            </a:r>
            <a:r>
              <a:rPr lang="el-GR" sz="2000" b="1" i="0" dirty="0">
                <a:solidFill>
                  <a:schemeClr val="accent1">
                    <a:lumMod val="75000"/>
                  </a:schemeClr>
                </a:solidFill>
                <a:effectLst/>
                <a:latin typeface="Roboto" panose="02000000000000000000" pitchFamily="2" charset="0"/>
                <a:ea typeface="Roboto" panose="02000000000000000000" pitchFamily="2" charset="0"/>
              </a:rPr>
              <a:t> συγγενική με τη </a:t>
            </a:r>
            <a:r>
              <a:rPr lang="el-GR" sz="2000" b="1" i="0" u="none" strike="noStrike" dirty="0">
                <a:solidFill>
                  <a:schemeClr val="accent1">
                    <a:lumMod val="75000"/>
                  </a:schemeClr>
                </a:solidFill>
                <a:effectLst/>
                <a:latin typeface="Roboto" panose="02000000000000000000" pitchFamily="2" charset="0"/>
                <a:ea typeface="Roboto" panose="02000000000000000000" pitchFamily="2" charset="0"/>
                <a:hlinkClick r:id="rId8" tooltip="Ζωγραφική">
                  <a:extLst>
                    <a:ext uri="{A12FA001-AC4F-418D-AE19-62706E023703}">
                      <ahyp:hlinkClr xmlns:ahyp="http://schemas.microsoft.com/office/drawing/2018/hyperlinkcolor" val="tx"/>
                    </a:ext>
                  </a:extLst>
                </a:hlinkClick>
              </a:rPr>
              <a:t>ζωγραφική</a:t>
            </a:r>
            <a:r>
              <a:rPr lang="el-GR" sz="2000" b="1" i="0" dirty="0">
                <a:solidFill>
                  <a:schemeClr val="accent1">
                    <a:lumMod val="75000"/>
                  </a:schemeClr>
                </a:solidFill>
                <a:effectLst/>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3125950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0BFD1AAA-8C89-42FC-91F9-AB4E2081CA4E}"/>
              </a:ext>
            </a:extLst>
          </p:cNvPr>
          <p:cNvSpPr txBox="1"/>
          <p:nvPr/>
        </p:nvSpPr>
        <p:spPr>
          <a:xfrm>
            <a:off x="2286000" y="1484784"/>
            <a:ext cx="4572000" cy="461665"/>
          </a:xfrm>
          <a:prstGeom prst="rect">
            <a:avLst/>
          </a:prstGeom>
          <a:noFill/>
        </p:spPr>
        <p:txBody>
          <a:bodyPr wrap="square">
            <a:spAutoFit/>
          </a:bodyPr>
          <a:lstStyle/>
          <a:p>
            <a:pPr algn="ctr"/>
            <a:r>
              <a:rPr lang="el-GR" sz="2400" b="1" dirty="0">
                <a:solidFill>
                  <a:srgbClr val="FF0000"/>
                </a:solidFill>
                <a:latin typeface="Roboto" panose="02000000000000000000" pitchFamily="2" charset="0"/>
                <a:ea typeface="Roboto" panose="02000000000000000000" pitchFamily="2" charset="0"/>
              </a:rPr>
              <a:t>Αργυροχρυσοχοΐα </a:t>
            </a:r>
            <a:endParaRPr lang="el-GR" sz="2400" dirty="0">
              <a:solidFill>
                <a:srgbClr val="FF0000"/>
              </a:solidFill>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86439542-011C-4C7A-850A-9DC019ABFD1B}"/>
              </a:ext>
            </a:extLst>
          </p:cNvPr>
          <p:cNvSpPr txBox="1"/>
          <p:nvPr/>
        </p:nvSpPr>
        <p:spPr>
          <a:xfrm>
            <a:off x="2286000" y="3288109"/>
            <a:ext cx="4572000" cy="400110"/>
          </a:xfrm>
          <a:prstGeom prst="rect">
            <a:avLst/>
          </a:prstGeom>
          <a:noFill/>
        </p:spPr>
        <p:txBody>
          <a:bodyPr wrap="square">
            <a:spAutoFit/>
          </a:bodyPr>
          <a:lstStyle/>
          <a:p>
            <a:pPr algn="ctr"/>
            <a:r>
              <a:rPr lang="el-GR" sz="2000" b="1" i="0" dirty="0">
                <a:solidFill>
                  <a:srgbClr val="00B050"/>
                </a:solidFill>
                <a:effectLst/>
                <a:latin typeface="Roboto" panose="02000000000000000000" pitchFamily="2" charset="0"/>
                <a:ea typeface="Roboto" panose="02000000000000000000" pitchFamily="2" charset="0"/>
              </a:rPr>
              <a:t>Φωτογραφία προϊόντων / </a:t>
            </a:r>
            <a:r>
              <a:rPr lang="el-GR" sz="2000" b="1" i="0" dirty="0" err="1">
                <a:solidFill>
                  <a:srgbClr val="00B050"/>
                </a:solidFill>
                <a:effectLst/>
                <a:latin typeface="Roboto" panose="02000000000000000000" pitchFamily="2" charset="0"/>
                <a:ea typeface="Roboto" panose="02000000000000000000" pitchFamily="2" charset="0"/>
              </a:rPr>
              <a:t>eshop</a:t>
            </a:r>
            <a:endParaRPr lang="el-GR" sz="2000" b="1" i="0" dirty="0">
              <a:solidFill>
                <a:srgbClr val="00B050"/>
              </a:solidFill>
              <a:effectLst/>
              <a:latin typeface="Roboto" panose="02000000000000000000" pitchFamily="2" charset="0"/>
              <a:ea typeface="Roboto" panose="02000000000000000000" pitchFamily="2" charset="0"/>
            </a:endParaRPr>
          </a:p>
        </p:txBody>
      </p:sp>
      <p:sp>
        <p:nvSpPr>
          <p:cNvPr id="10" name="TextBox 9">
            <a:extLst>
              <a:ext uri="{FF2B5EF4-FFF2-40B4-BE49-F238E27FC236}">
                <a16:creationId xmlns:a16="http://schemas.microsoft.com/office/drawing/2014/main" id="{F9607CDA-F8B4-4048-8F8A-A34CD05A26D1}"/>
              </a:ext>
            </a:extLst>
          </p:cNvPr>
          <p:cNvSpPr txBox="1"/>
          <p:nvPr/>
        </p:nvSpPr>
        <p:spPr>
          <a:xfrm>
            <a:off x="2286000" y="3758930"/>
            <a:ext cx="4572000" cy="400110"/>
          </a:xfrm>
          <a:prstGeom prst="rect">
            <a:avLst/>
          </a:prstGeom>
          <a:noFill/>
        </p:spPr>
        <p:txBody>
          <a:bodyPr wrap="square">
            <a:spAutoFit/>
          </a:bodyPr>
          <a:lstStyle/>
          <a:p>
            <a:pPr algn="ctr"/>
            <a:r>
              <a:rPr lang="el-GR" sz="2000" b="1" i="0" dirty="0">
                <a:solidFill>
                  <a:srgbClr val="00B050"/>
                </a:solidFill>
                <a:effectLst/>
                <a:latin typeface="Roboto" panose="02000000000000000000" pitchFamily="2" charset="0"/>
              </a:rPr>
              <a:t>Βιομηχανική φωτογραφία</a:t>
            </a:r>
            <a:endParaRPr lang="el-GR" sz="2000" dirty="0">
              <a:solidFill>
                <a:srgbClr val="00B050"/>
              </a:solidFill>
            </a:endParaRPr>
          </a:p>
        </p:txBody>
      </p:sp>
      <p:sp>
        <p:nvSpPr>
          <p:cNvPr id="12" name="TextBox 11">
            <a:extLst>
              <a:ext uri="{FF2B5EF4-FFF2-40B4-BE49-F238E27FC236}">
                <a16:creationId xmlns:a16="http://schemas.microsoft.com/office/drawing/2014/main" id="{698D98D6-C8CD-42D7-8DC6-7495A7698525}"/>
              </a:ext>
            </a:extLst>
          </p:cNvPr>
          <p:cNvSpPr txBox="1"/>
          <p:nvPr/>
        </p:nvSpPr>
        <p:spPr>
          <a:xfrm>
            <a:off x="2286000" y="2817288"/>
            <a:ext cx="4572000" cy="400110"/>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Φωτογραφία </a:t>
            </a:r>
            <a:r>
              <a:rPr lang="el-GR" sz="2000" b="1" i="0" dirty="0" err="1">
                <a:solidFill>
                  <a:srgbClr val="00B050"/>
                </a:solidFill>
                <a:effectLst/>
                <a:latin typeface="Roboto" panose="02000000000000000000" pitchFamily="2" charset="0"/>
              </a:rPr>
              <a:t>Still</a:t>
            </a:r>
            <a:r>
              <a:rPr lang="el-GR" sz="2000" b="1" i="0" dirty="0">
                <a:solidFill>
                  <a:srgbClr val="00B050"/>
                </a:solidFill>
                <a:effectLst/>
                <a:latin typeface="Roboto" panose="02000000000000000000" pitchFamily="2" charset="0"/>
              </a:rPr>
              <a:t> </a:t>
            </a:r>
            <a:r>
              <a:rPr lang="el-GR" sz="2000" b="1" i="0" dirty="0" err="1">
                <a:solidFill>
                  <a:srgbClr val="00B050"/>
                </a:solidFill>
                <a:effectLst/>
                <a:latin typeface="Roboto" panose="02000000000000000000" pitchFamily="2" charset="0"/>
              </a:rPr>
              <a:t>Life</a:t>
            </a:r>
            <a:endParaRPr lang="el-GR" sz="2000" b="1" i="0" dirty="0">
              <a:solidFill>
                <a:srgbClr val="00B050"/>
              </a:solidFill>
              <a:effectLst/>
              <a:latin typeface="Roboto" panose="02000000000000000000" pitchFamily="2" charset="0"/>
            </a:endParaRPr>
          </a:p>
        </p:txBody>
      </p:sp>
      <p:sp>
        <p:nvSpPr>
          <p:cNvPr id="14" name="TextBox 13">
            <a:extLst>
              <a:ext uri="{FF2B5EF4-FFF2-40B4-BE49-F238E27FC236}">
                <a16:creationId xmlns:a16="http://schemas.microsoft.com/office/drawing/2014/main" id="{A01E212E-0074-48CE-9B89-77269C4A4578}"/>
              </a:ext>
            </a:extLst>
          </p:cNvPr>
          <p:cNvSpPr txBox="1"/>
          <p:nvPr/>
        </p:nvSpPr>
        <p:spPr>
          <a:xfrm>
            <a:off x="2286000" y="2377245"/>
            <a:ext cx="4572000" cy="400110"/>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Διαφημιστική  φωτογραφία</a:t>
            </a:r>
          </a:p>
        </p:txBody>
      </p:sp>
    </p:spTree>
    <p:extLst>
      <p:ext uri="{BB962C8B-B14F-4D97-AF65-F5344CB8AC3E}">
        <p14:creationId xmlns:p14="http://schemas.microsoft.com/office/powerpoint/2010/main" val="2576492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3074" name="Picture 2" descr="Αργυροχρυσοχοΐα | Η Αργυροχρυσοχοΐα στην ΕΠΑΣ Αθηνας">
            <a:extLst>
              <a:ext uri="{FF2B5EF4-FFF2-40B4-BE49-F238E27FC236}">
                <a16:creationId xmlns:a16="http://schemas.microsoft.com/office/drawing/2014/main" id="{55B5CB21-DDFA-45E5-8F0C-2B9B32EE9C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0103" y="936422"/>
            <a:ext cx="3623717" cy="22483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Αργυροχρυσοχοΐα ιωάννινα - YouTube">
            <a:extLst>
              <a:ext uri="{FF2B5EF4-FFF2-40B4-BE49-F238E27FC236}">
                <a16:creationId xmlns:a16="http://schemas.microsoft.com/office/drawing/2014/main" id="{509D17BE-B6A8-4C7A-BF61-748E258644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049" y="1543608"/>
            <a:ext cx="3735850" cy="210141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106D459F-D1D8-49CB-ADCB-B1F737719E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5277" y="3184759"/>
            <a:ext cx="4536504" cy="27551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ΡΓΥΡΕΣ ΜΠΟΜΠΟΝΙΕΡΕΣ ΝΕΑ ΙΩΝΙΑ - ΧΕΙΡΟΠΟΙΗΤΟ ΚΟΣΜΗΜΑ ΝΕΑ ΙΩΝΙΑ - ΑΜΠΑΤΖΙΔΗΣ ΚΩΣΤΑΣ">
            <a:extLst>
              <a:ext uri="{FF2B5EF4-FFF2-40B4-BE49-F238E27FC236}">
                <a16:creationId xmlns:a16="http://schemas.microsoft.com/office/drawing/2014/main" id="{895E3E31-F6F9-44BC-9F79-B3CD21A5B1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703" y="3739590"/>
            <a:ext cx="3168541" cy="2376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629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0149A943-DE87-4231-832C-E0BD9D094406}"/>
              </a:ext>
            </a:extLst>
          </p:cNvPr>
          <p:cNvSpPr txBox="1"/>
          <p:nvPr/>
        </p:nvSpPr>
        <p:spPr>
          <a:xfrm>
            <a:off x="2305416" y="1466627"/>
            <a:ext cx="4572000" cy="461665"/>
          </a:xfrm>
          <a:prstGeom prst="rect">
            <a:avLst/>
          </a:prstGeom>
          <a:noFill/>
        </p:spPr>
        <p:txBody>
          <a:bodyPr wrap="square">
            <a:spAutoFit/>
          </a:bodyPr>
          <a:lstStyle/>
          <a:p>
            <a:pPr algn="ctr"/>
            <a:r>
              <a:rPr lang="el-GR" sz="2400" b="1" dirty="0">
                <a:solidFill>
                  <a:srgbClr val="FF0000"/>
                </a:solidFill>
                <a:latin typeface="Roboto" panose="02000000000000000000" pitchFamily="2" charset="0"/>
                <a:ea typeface="Roboto" panose="02000000000000000000" pitchFamily="2" charset="0"/>
              </a:rPr>
              <a:t>Επιπλοποιία</a:t>
            </a:r>
          </a:p>
        </p:txBody>
      </p:sp>
      <p:sp>
        <p:nvSpPr>
          <p:cNvPr id="9" name="TextBox 8">
            <a:extLst>
              <a:ext uri="{FF2B5EF4-FFF2-40B4-BE49-F238E27FC236}">
                <a16:creationId xmlns:a16="http://schemas.microsoft.com/office/drawing/2014/main" id="{B10159CE-F79A-4141-8627-91C5BF054650}"/>
              </a:ext>
            </a:extLst>
          </p:cNvPr>
          <p:cNvSpPr txBox="1"/>
          <p:nvPr/>
        </p:nvSpPr>
        <p:spPr>
          <a:xfrm>
            <a:off x="2289799" y="2213139"/>
            <a:ext cx="4572000" cy="400110"/>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Διαφημιστική</a:t>
            </a:r>
            <a:r>
              <a:rPr lang="el-GR" sz="1800" b="1" i="0" dirty="0">
                <a:solidFill>
                  <a:srgbClr val="00B050"/>
                </a:solidFill>
                <a:effectLst/>
                <a:latin typeface="Roboto" panose="02000000000000000000" pitchFamily="2" charset="0"/>
              </a:rPr>
              <a:t>  φωτογραφία</a:t>
            </a:r>
          </a:p>
        </p:txBody>
      </p:sp>
      <p:sp>
        <p:nvSpPr>
          <p:cNvPr id="10" name="TextBox 9">
            <a:extLst>
              <a:ext uri="{FF2B5EF4-FFF2-40B4-BE49-F238E27FC236}">
                <a16:creationId xmlns:a16="http://schemas.microsoft.com/office/drawing/2014/main" id="{EC84773A-CF58-4C13-A69A-0A33C5E5E081}"/>
              </a:ext>
            </a:extLst>
          </p:cNvPr>
          <p:cNvSpPr txBox="1"/>
          <p:nvPr/>
        </p:nvSpPr>
        <p:spPr>
          <a:xfrm>
            <a:off x="2249660" y="2713711"/>
            <a:ext cx="4572000" cy="400110"/>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Φωτογραφία </a:t>
            </a:r>
            <a:r>
              <a:rPr lang="el-GR" sz="2000" b="1" i="0" dirty="0" err="1">
                <a:solidFill>
                  <a:srgbClr val="00B050"/>
                </a:solidFill>
                <a:effectLst/>
                <a:latin typeface="Roboto" panose="02000000000000000000" pitchFamily="2" charset="0"/>
              </a:rPr>
              <a:t>Still</a:t>
            </a:r>
            <a:r>
              <a:rPr lang="el-GR" sz="2000" b="1" i="0" dirty="0">
                <a:solidFill>
                  <a:srgbClr val="00B050"/>
                </a:solidFill>
                <a:effectLst/>
                <a:latin typeface="Roboto" panose="02000000000000000000" pitchFamily="2" charset="0"/>
              </a:rPr>
              <a:t> </a:t>
            </a:r>
            <a:r>
              <a:rPr lang="el-GR" sz="2000" b="1" i="0" dirty="0" err="1">
                <a:solidFill>
                  <a:srgbClr val="00B050"/>
                </a:solidFill>
                <a:effectLst/>
                <a:latin typeface="Roboto" panose="02000000000000000000" pitchFamily="2" charset="0"/>
              </a:rPr>
              <a:t>Life</a:t>
            </a:r>
            <a:endParaRPr lang="el-GR" sz="2000" b="1" i="0" dirty="0">
              <a:solidFill>
                <a:srgbClr val="00B050"/>
              </a:solidFill>
              <a:effectLst/>
              <a:latin typeface="Roboto" panose="02000000000000000000" pitchFamily="2" charset="0"/>
            </a:endParaRPr>
          </a:p>
        </p:txBody>
      </p:sp>
      <p:sp>
        <p:nvSpPr>
          <p:cNvPr id="11" name="TextBox 10">
            <a:extLst>
              <a:ext uri="{FF2B5EF4-FFF2-40B4-BE49-F238E27FC236}">
                <a16:creationId xmlns:a16="http://schemas.microsoft.com/office/drawing/2014/main" id="{ABCA011A-9025-4E7C-8494-E984A9E4D029}"/>
              </a:ext>
            </a:extLst>
          </p:cNvPr>
          <p:cNvSpPr txBox="1"/>
          <p:nvPr/>
        </p:nvSpPr>
        <p:spPr>
          <a:xfrm>
            <a:off x="2286000" y="3221850"/>
            <a:ext cx="4572000" cy="400110"/>
          </a:xfrm>
          <a:prstGeom prst="rect">
            <a:avLst/>
          </a:prstGeom>
          <a:noFill/>
        </p:spPr>
        <p:txBody>
          <a:bodyPr wrap="square">
            <a:spAutoFit/>
          </a:bodyPr>
          <a:lstStyle/>
          <a:p>
            <a:pPr algn="ctr"/>
            <a:r>
              <a:rPr lang="el-GR" sz="2000" b="1" i="0" dirty="0">
                <a:solidFill>
                  <a:srgbClr val="00B050"/>
                </a:solidFill>
                <a:effectLst/>
                <a:latin typeface="Roboto" panose="02000000000000000000" pitchFamily="2" charset="0"/>
                <a:ea typeface="Roboto" panose="02000000000000000000" pitchFamily="2" charset="0"/>
              </a:rPr>
              <a:t>Φωτογραφία προϊόντων / </a:t>
            </a:r>
            <a:r>
              <a:rPr lang="el-GR" sz="2000" b="1" i="0" dirty="0" err="1">
                <a:solidFill>
                  <a:srgbClr val="00B050"/>
                </a:solidFill>
                <a:effectLst/>
                <a:latin typeface="Roboto" panose="02000000000000000000" pitchFamily="2" charset="0"/>
                <a:ea typeface="Roboto" panose="02000000000000000000" pitchFamily="2" charset="0"/>
              </a:rPr>
              <a:t>eshop</a:t>
            </a:r>
            <a:endParaRPr lang="el-GR" sz="2000" b="1" i="0" dirty="0">
              <a:solidFill>
                <a:srgbClr val="00B050"/>
              </a:solidFill>
              <a:effectLst/>
              <a:latin typeface="Roboto" panose="02000000000000000000" pitchFamily="2" charset="0"/>
              <a:ea typeface="Roboto" panose="02000000000000000000" pitchFamily="2" charset="0"/>
            </a:endParaRPr>
          </a:p>
        </p:txBody>
      </p:sp>
      <p:sp>
        <p:nvSpPr>
          <p:cNvPr id="12" name="TextBox 11">
            <a:extLst>
              <a:ext uri="{FF2B5EF4-FFF2-40B4-BE49-F238E27FC236}">
                <a16:creationId xmlns:a16="http://schemas.microsoft.com/office/drawing/2014/main" id="{38FC5E5A-6531-4B32-AF0F-1A7C90D38317}"/>
              </a:ext>
            </a:extLst>
          </p:cNvPr>
          <p:cNvSpPr txBox="1"/>
          <p:nvPr/>
        </p:nvSpPr>
        <p:spPr>
          <a:xfrm>
            <a:off x="2259547" y="3779279"/>
            <a:ext cx="4572000" cy="400110"/>
          </a:xfrm>
          <a:prstGeom prst="rect">
            <a:avLst/>
          </a:prstGeom>
          <a:noFill/>
        </p:spPr>
        <p:txBody>
          <a:bodyPr wrap="square">
            <a:spAutoFit/>
          </a:bodyPr>
          <a:lstStyle/>
          <a:p>
            <a:pPr algn="ctr"/>
            <a:r>
              <a:rPr lang="el-GR" sz="2000" b="1" i="0" dirty="0">
                <a:solidFill>
                  <a:srgbClr val="00B050"/>
                </a:solidFill>
                <a:effectLst/>
                <a:latin typeface="Roboto" panose="02000000000000000000" pitchFamily="2" charset="0"/>
              </a:rPr>
              <a:t>Βιομηχανική φωτογραφία</a:t>
            </a:r>
            <a:endParaRPr lang="el-GR" sz="2000" dirty="0">
              <a:solidFill>
                <a:srgbClr val="00B050"/>
              </a:solidFill>
            </a:endParaRPr>
          </a:p>
        </p:txBody>
      </p:sp>
      <p:sp>
        <p:nvSpPr>
          <p:cNvPr id="14" name="TextBox 13">
            <a:extLst>
              <a:ext uri="{FF2B5EF4-FFF2-40B4-BE49-F238E27FC236}">
                <a16:creationId xmlns:a16="http://schemas.microsoft.com/office/drawing/2014/main" id="{011391D0-31C4-4EC7-B6EB-5B9AA027F366}"/>
              </a:ext>
            </a:extLst>
          </p:cNvPr>
          <p:cNvSpPr txBox="1"/>
          <p:nvPr/>
        </p:nvSpPr>
        <p:spPr>
          <a:xfrm>
            <a:off x="2305416" y="4244752"/>
            <a:ext cx="4572000" cy="400110"/>
          </a:xfrm>
          <a:prstGeom prst="rect">
            <a:avLst/>
          </a:prstGeom>
          <a:noFill/>
        </p:spPr>
        <p:txBody>
          <a:bodyPr wrap="square">
            <a:spAutoFit/>
          </a:bodyPr>
          <a:lstStyle/>
          <a:p>
            <a:pPr algn="ctr"/>
            <a:r>
              <a:rPr lang="el-GR" sz="2000" b="1" i="0" dirty="0">
                <a:solidFill>
                  <a:srgbClr val="00B050"/>
                </a:solidFill>
                <a:effectLst/>
                <a:latin typeface="Roboto" panose="02000000000000000000" pitchFamily="2" charset="0"/>
                <a:ea typeface="Roboto" panose="02000000000000000000" pitchFamily="2" charset="0"/>
              </a:rPr>
              <a:t>Φωτογραφία εσωτερικών χώρων</a:t>
            </a:r>
          </a:p>
        </p:txBody>
      </p:sp>
    </p:spTree>
    <p:extLst>
      <p:ext uri="{BB962C8B-B14F-4D97-AF65-F5344CB8AC3E}">
        <p14:creationId xmlns:p14="http://schemas.microsoft.com/office/powerpoint/2010/main" val="3459990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2050" name="Picture 2" descr="Δεν υπάρχει διαθέσιμη περιγραφή για τη φωτογραφία.">
            <a:extLst>
              <a:ext uri="{FF2B5EF4-FFF2-40B4-BE49-F238E27FC236}">
                <a16:creationId xmlns:a16="http://schemas.microsoft.com/office/drawing/2014/main" id="{60508D87-B0FD-4798-A4C1-6BD3952B64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412776"/>
            <a:ext cx="2016224" cy="26882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Τραπεζαρία 500 - Έπιπλα Γεωργίου Ιωάννινα Ηγουμενίτσα">
            <a:extLst>
              <a:ext uri="{FF2B5EF4-FFF2-40B4-BE49-F238E27FC236}">
                <a16:creationId xmlns:a16="http://schemas.microsoft.com/office/drawing/2014/main" id="{134DAC76-A29A-4424-B972-A9A9014992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0358" y="1372178"/>
            <a:ext cx="2782613" cy="268666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Γραφείο | Χειροποίητα έπιπλα, Ειδικές κατασκευές | Γιάννης Πρίφτης">
            <a:extLst>
              <a:ext uri="{FF2B5EF4-FFF2-40B4-BE49-F238E27FC236}">
                <a16:creationId xmlns:a16="http://schemas.microsoft.com/office/drawing/2014/main" id="{B8B1BE92-FA6D-4A6C-8AA6-96618C6FF5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1336350"/>
            <a:ext cx="2104919" cy="267745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ΕΠΙΠΛΟΠΟΙΙΑ ΔΟΥΛΓΕΡΗ">
            <a:extLst>
              <a:ext uri="{FF2B5EF4-FFF2-40B4-BE49-F238E27FC236}">
                <a16:creationId xmlns:a16="http://schemas.microsoft.com/office/drawing/2014/main" id="{442B94C3-3190-415D-A895-CDA1A82092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558" y="4186221"/>
            <a:ext cx="3081313" cy="170003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Έπιπλα - Προσφορές">
            <a:extLst>
              <a:ext uri="{FF2B5EF4-FFF2-40B4-BE49-F238E27FC236}">
                <a16:creationId xmlns:a16="http://schemas.microsoft.com/office/drawing/2014/main" id="{B2381069-72EF-4D5F-94FA-93CD6F9F92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7361" y="4152846"/>
            <a:ext cx="2304256" cy="1843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075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E4CB378B-E7DC-4A44-93F0-142B372DCCEA}"/>
              </a:ext>
            </a:extLst>
          </p:cNvPr>
          <p:cNvSpPr txBox="1"/>
          <p:nvPr/>
        </p:nvSpPr>
        <p:spPr>
          <a:xfrm>
            <a:off x="2339752" y="1700808"/>
            <a:ext cx="4572000" cy="461665"/>
          </a:xfrm>
          <a:prstGeom prst="rect">
            <a:avLst/>
          </a:prstGeom>
          <a:noFill/>
        </p:spPr>
        <p:txBody>
          <a:bodyPr wrap="square">
            <a:spAutoFit/>
          </a:bodyPr>
          <a:lstStyle/>
          <a:p>
            <a:pPr algn="ctr"/>
            <a:r>
              <a:rPr lang="el-GR" sz="2400" b="1" dirty="0">
                <a:solidFill>
                  <a:srgbClr val="FF0000"/>
                </a:solidFill>
                <a:latin typeface="Roboto" panose="02000000000000000000" pitchFamily="2" charset="0"/>
                <a:ea typeface="Roboto" panose="02000000000000000000" pitchFamily="2" charset="0"/>
              </a:rPr>
              <a:t>Κατασκευή Παιγνιδιών </a:t>
            </a:r>
            <a:endParaRPr lang="el-GR" sz="2400" dirty="0">
              <a:solidFill>
                <a:srgbClr val="FF0000"/>
              </a:solidFill>
            </a:endParaRPr>
          </a:p>
        </p:txBody>
      </p:sp>
      <p:sp>
        <p:nvSpPr>
          <p:cNvPr id="8" name="TextBox 7">
            <a:extLst>
              <a:ext uri="{FF2B5EF4-FFF2-40B4-BE49-F238E27FC236}">
                <a16:creationId xmlns:a16="http://schemas.microsoft.com/office/drawing/2014/main" id="{4E84E48F-E63C-4190-BCA7-69FD3CEB27D4}"/>
              </a:ext>
            </a:extLst>
          </p:cNvPr>
          <p:cNvSpPr txBox="1"/>
          <p:nvPr/>
        </p:nvSpPr>
        <p:spPr>
          <a:xfrm>
            <a:off x="2330253" y="2423709"/>
            <a:ext cx="4572000" cy="400110"/>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Διαφημιστική</a:t>
            </a:r>
            <a:r>
              <a:rPr lang="el-GR" sz="1800" b="1" i="0" dirty="0">
                <a:solidFill>
                  <a:srgbClr val="00B050"/>
                </a:solidFill>
                <a:effectLst/>
                <a:latin typeface="Roboto" panose="02000000000000000000" pitchFamily="2" charset="0"/>
              </a:rPr>
              <a:t>  φωτογραφία</a:t>
            </a:r>
          </a:p>
        </p:txBody>
      </p:sp>
      <p:sp>
        <p:nvSpPr>
          <p:cNvPr id="9" name="TextBox 8">
            <a:extLst>
              <a:ext uri="{FF2B5EF4-FFF2-40B4-BE49-F238E27FC236}">
                <a16:creationId xmlns:a16="http://schemas.microsoft.com/office/drawing/2014/main" id="{A3F8613B-402A-4FE9-A626-0D1927DE6BD3}"/>
              </a:ext>
            </a:extLst>
          </p:cNvPr>
          <p:cNvSpPr txBox="1"/>
          <p:nvPr/>
        </p:nvSpPr>
        <p:spPr>
          <a:xfrm>
            <a:off x="2249660" y="2937216"/>
            <a:ext cx="4572000" cy="400110"/>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Φωτογραφία </a:t>
            </a:r>
            <a:r>
              <a:rPr lang="el-GR" sz="2000" b="1" i="0" dirty="0" err="1">
                <a:solidFill>
                  <a:srgbClr val="00B050"/>
                </a:solidFill>
                <a:effectLst/>
                <a:latin typeface="Roboto" panose="02000000000000000000" pitchFamily="2" charset="0"/>
              </a:rPr>
              <a:t>Still</a:t>
            </a:r>
            <a:r>
              <a:rPr lang="el-GR" sz="2000" b="1" i="0" dirty="0">
                <a:solidFill>
                  <a:srgbClr val="00B050"/>
                </a:solidFill>
                <a:effectLst/>
                <a:latin typeface="Roboto" panose="02000000000000000000" pitchFamily="2" charset="0"/>
              </a:rPr>
              <a:t> </a:t>
            </a:r>
            <a:r>
              <a:rPr lang="el-GR" sz="2000" b="1" i="0" dirty="0" err="1">
                <a:solidFill>
                  <a:srgbClr val="00B050"/>
                </a:solidFill>
                <a:effectLst/>
                <a:latin typeface="Roboto" panose="02000000000000000000" pitchFamily="2" charset="0"/>
              </a:rPr>
              <a:t>Life</a:t>
            </a:r>
            <a:endParaRPr lang="el-GR" sz="2000" b="1" i="0" dirty="0">
              <a:solidFill>
                <a:srgbClr val="00B050"/>
              </a:solidFill>
              <a:effectLst/>
              <a:latin typeface="Roboto" panose="02000000000000000000" pitchFamily="2" charset="0"/>
            </a:endParaRPr>
          </a:p>
        </p:txBody>
      </p:sp>
      <p:sp>
        <p:nvSpPr>
          <p:cNvPr id="10" name="TextBox 9">
            <a:extLst>
              <a:ext uri="{FF2B5EF4-FFF2-40B4-BE49-F238E27FC236}">
                <a16:creationId xmlns:a16="http://schemas.microsoft.com/office/drawing/2014/main" id="{2334E774-B390-4024-B6EB-354A29019303}"/>
              </a:ext>
            </a:extLst>
          </p:cNvPr>
          <p:cNvSpPr txBox="1"/>
          <p:nvPr/>
        </p:nvSpPr>
        <p:spPr>
          <a:xfrm>
            <a:off x="2286000" y="3482033"/>
            <a:ext cx="4572000" cy="400110"/>
          </a:xfrm>
          <a:prstGeom prst="rect">
            <a:avLst/>
          </a:prstGeom>
          <a:noFill/>
        </p:spPr>
        <p:txBody>
          <a:bodyPr wrap="square">
            <a:spAutoFit/>
          </a:bodyPr>
          <a:lstStyle/>
          <a:p>
            <a:pPr algn="ctr"/>
            <a:r>
              <a:rPr lang="el-GR" sz="2000" b="1" i="0" dirty="0">
                <a:solidFill>
                  <a:srgbClr val="00B050"/>
                </a:solidFill>
                <a:effectLst/>
                <a:latin typeface="Roboto" panose="02000000000000000000" pitchFamily="2" charset="0"/>
                <a:ea typeface="Roboto" panose="02000000000000000000" pitchFamily="2" charset="0"/>
              </a:rPr>
              <a:t>Φωτογραφία προϊόντων / </a:t>
            </a:r>
            <a:r>
              <a:rPr lang="el-GR" sz="2000" b="1" i="0" dirty="0" err="1">
                <a:solidFill>
                  <a:srgbClr val="00B050"/>
                </a:solidFill>
                <a:effectLst/>
                <a:latin typeface="Roboto" panose="02000000000000000000" pitchFamily="2" charset="0"/>
                <a:ea typeface="Roboto" panose="02000000000000000000" pitchFamily="2" charset="0"/>
              </a:rPr>
              <a:t>eshop</a:t>
            </a:r>
            <a:endParaRPr lang="el-GR" sz="2000" b="1" i="0" dirty="0">
              <a:solidFill>
                <a:srgbClr val="00B050"/>
              </a:solidFill>
              <a:effectLst/>
              <a:latin typeface="Roboto" panose="02000000000000000000" pitchFamily="2" charset="0"/>
              <a:ea typeface="Roboto" panose="02000000000000000000" pitchFamily="2" charset="0"/>
            </a:endParaRPr>
          </a:p>
        </p:txBody>
      </p:sp>
      <p:sp>
        <p:nvSpPr>
          <p:cNvPr id="11" name="TextBox 10">
            <a:extLst>
              <a:ext uri="{FF2B5EF4-FFF2-40B4-BE49-F238E27FC236}">
                <a16:creationId xmlns:a16="http://schemas.microsoft.com/office/drawing/2014/main" id="{2CE366EA-434D-4C4D-A3D5-E5BC72C24894}"/>
              </a:ext>
            </a:extLst>
          </p:cNvPr>
          <p:cNvSpPr txBox="1"/>
          <p:nvPr/>
        </p:nvSpPr>
        <p:spPr>
          <a:xfrm>
            <a:off x="2257610" y="3986030"/>
            <a:ext cx="4572000" cy="400110"/>
          </a:xfrm>
          <a:prstGeom prst="rect">
            <a:avLst/>
          </a:prstGeom>
          <a:noFill/>
        </p:spPr>
        <p:txBody>
          <a:bodyPr wrap="square">
            <a:spAutoFit/>
          </a:bodyPr>
          <a:lstStyle/>
          <a:p>
            <a:pPr algn="ctr"/>
            <a:r>
              <a:rPr lang="el-GR" sz="2000" b="1" i="0" dirty="0">
                <a:solidFill>
                  <a:srgbClr val="00B050"/>
                </a:solidFill>
                <a:effectLst/>
                <a:latin typeface="Roboto" panose="02000000000000000000" pitchFamily="2" charset="0"/>
              </a:rPr>
              <a:t>Βιομηχανική φωτογραφία</a:t>
            </a:r>
            <a:endParaRPr lang="el-GR" sz="2000" dirty="0">
              <a:solidFill>
                <a:srgbClr val="00B050"/>
              </a:solidFill>
            </a:endParaRPr>
          </a:p>
        </p:txBody>
      </p:sp>
      <p:sp>
        <p:nvSpPr>
          <p:cNvPr id="12" name="TextBox 11">
            <a:extLst>
              <a:ext uri="{FF2B5EF4-FFF2-40B4-BE49-F238E27FC236}">
                <a16:creationId xmlns:a16="http://schemas.microsoft.com/office/drawing/2014/main" id="{9BCFC3C2-02B3-4C23-8070-B5BDE8F0EFE0}"/>
              </a:ext>
            </a:extLst>
          </p:cNvPr>
          <p:cNvSpPr txBox="1"/>
          <p:nvPr/>
        </p:nvSpPr>
        <p:spPr>
          <a:xfrm>
            <a:off x="2294900" y="4509047"/>
            <a:ext cx="4572000" cy="400110"/>
          </a:xfrm>
          <a:prstGeom prst="rect">
            <a:avLst/>
          </a:prstGeom>
          <a:noFill/>
        </p:spPr>
        <p:txBody>
          <a:bodyPr wrap="square">
            <a:spAutoFit/>
          </a:bodyPr>
          <a:lstStyle/>
          <a:p>
            <a:pPr algn="ctr"/>
            <a:r>
              <a:rPr lang="el-GR" sz="2000" b="1" i="0" dirty="0">
                <a:solidFill>
                  <a:srgbClr val="00B050"/>
                </a:solidFill>
                <a:effectLst/>
                <a:latin typeface="Roboto" panose="02000000000000000000" pitchFamily="2" charset="0"/>
                <a:ea typeface="Roboto" panose="02000000000000000000" pitchFamily="2" charset="0"/>
              </a:rPr>
              <a:t>Φωτογραφία εσωτερικών χώρων</a:t>
            </a:r>
          </a:p>
        </p:txBody>
      </p:sp>
    </p:spTree>
    <p:extLst>
      <p:ext uri="{BB962C8B-B14F-4D97-AF65-F5344CB8AC3E}">
        <p14:creationId xmlns:p14="http://schemas.microsoft.com/office/powerpoint/2010/main" val="3542998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3074" name="Picture 2" descr="perierga.gr - Εργοστάσιο παιχνιδιών, η πραγματική ιστορία...">
            <a:extLst>
              <a:ext uri="{FF2B5EF4-FFF2-40B4-BE49-F238E27FC236}">
                <a16:creationId xmlns:a16="http://schemas.microsoft.com/office/drawing/2014/main" id="{AED32AB9-F636-4DF6-AAC7-AA9A8E5C3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805" y="1307949"/>
            <a:ext cx="4292706" cy="251838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558F775B-A5C0-4ED2-9711-CEECF762F2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278171"/>
            <a:ext cx="3744416" cy="249627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isher Price - Beatbo To Ρομπότ FCV70 - Katsouris Online">
            <a:extLst>
              <a:ext uri="{FF2B5EF4-FFF2-40B4-BE49-F238E27FC236}">
                <a16:creationId xmlns:a16="http://schemas.microsoft.com/office/drawing/2014/main" id="{5DC0EF04-7A88-49EA-AB1F-C27C23543E2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3911929"/>
            <a:ext cx="2376265" cy="237626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lick away: Όχι παιχνίδια στα σούπερ μάρκετ - Γιατί απαγορεύεται η πώλησή  τους | Creta24">
            <a:extLst>
              <a:ext uri="{FF2B5EF4-FFF2-40B4-BE49-F238E27FC236}">
                <a16:creationId xmlns:a16="http://schemas.microsoft.com/office/drawing/2014/main" id="{57802E7F-3142-4D72-9DF9-3A1264F57B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888" y="3936323"/>
            <a:ext cx="4387837" cy="2193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916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8" name="TextBox 7">
            <a:extLst>
              <a:ext uri="{FF2B5EF4-FFF2-40B4-BE49-F238E27FC236}">
                <a16:creationId xmlns:a16="http://schemas.microsoft.com/office/drawing/2014/main" id="{4200FCB0-7C0E-4108-B554-3D97F2BB9742}"/>
              </a:ext>
            </a:extLst>
          </p:cNvPr>
          <p:cNvSpPr txBox="1"/>
          <p:nvPr/>
        </p:nvSpPr>
        <p:spPr>
          <a:xfrm>
            <a:off x="2287900" y="2599712"/>
            <a:ext cx="4572000" cy="400110"/>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Διαφημιστική</a:t>
            </a:r>
            <a:r>
              <a:rPr lang="el-GR" sz="1800" b="1" i="0" dirty="0">
                <a:solidFill>
                  <a:srgbClr val="00B050"/>
                </a:solidFill>
                <a:effectLst/>
                <a:latin typeface="Roboto" panose="02000000000000000000" pitchFamily="2" charset="0"/>
              </a:rPr>
              <a:t>  φωτογραφία</a:t>
            </a:r>
          </a:p>
        </p:txBody>
      </p:sp>
      <p:sp>
        <p:nvSpPr>
          <p:cNvPr id="10" name="TextBox 9">
            <a:extLst>
              <a:ext uri="{FF2B5EF4-FFF2-40B4-BE49-F238E27FC236}">
                <a16:creationId xmlns:a16="http://schemas.microsoft.com/office/drawing/2014/main" id="{7EFB3790-B724-4FE8-8D1B-3F5BA1BA2955}"/>
              </a:ext>
            </a:extLst>
          </p:cNvPr>
          <p:cNvSpPr txBox="1"/>
          <p:nvPr/>
        </p:nvSpPr>
        <p:spPr>
          <a:xfrm>
            <a:off x="2286000" y="3116065"/>
            <a:ext cx="4572000" cy="400110"/>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Φωτογραφία </a:t>
            </a:r>
            <a:r>
              <a:rPr lang="el-GR" sz="2000" b="1" i="0" dirty="0" err="1">
                <a:solidFill>
                  <a:srgbClr val="00B050"/>
                </a:solidFill>
                <a:effectLst/>
                <a:latin typeface="Roboto" panose="02000000000000000000" pitchFamily="2" charset="0"/>
              </a:rPr>
              <a:t>Still</a:t>
            </a:r>
            <a:r>
              <a:rPr lang="el-GR" sz="2000" b="1" i="0" dirty="0">
                <a:solidFill>
                  <a:srgbClr val="00B050"/>
                </a:solidFill>
                <a:effectLst/>
                <a:latin typeface="Roboto" panose="02000000000000000000" pitchFamily="2" charset="0"/>
              </a:rPr>
              <a:t> </a:t>
            </a:r>
            <a:r>
              <a:rPr lang="el-GR" sz="2000" b="1" i="0" dirty="0" err="1">
                <a:solidFill>
                  <a:srgbClr val="00B050"/>
                </a:solidFill>
                <a:effectLst/>
                <a:latin typeface="Roboto" panose="02000000000000000000" pitchFamily="2" charset="0"/>
              </a:rPr>
              <a:t>Life</a:t>
            </a:r>
            <a:endParaRPr lang="el-GR" sz="2000" b="1" i="0" dirty="0">
              <a:solidFill>
                <a:srgbClr val="00B050"/>
              </a:solidFill>
              <a:effectLst/>
              <a:latin typeface="Roboto" panose="02000000000000000000" pitchFamily="2" charset="0"/>
            </a:endParaRPr>
          </a:p>
        </p:txBody>
      </p:sp>
      <p:sp>
        <p:nvSpPr>
          <p:cNvPr id="12" name="TextBox 11">
            <a:extLst>
              <a:ext uri="{FF2B5EF4-FFF2-40B4-BE49-F238E27FC236}">
                <a16:creationId xmlns:a16="http://schemas.microsoft.com/office/drawing/2014/main" id="{57D25B67-E866-4F35-AE30-08C083D0B8A6}"/>
              </a:ext>
            </a:extLst>
          </p:cNvPr>
          <p:cNvSpPr txBox="1"/>
          <p:nvPr/>
        </p:nvSpPr>
        <p:spPr>
          <a:xfrm>
            <a:off x="2289799" y="3627954"/>
            <a:ext cx="4572000" cy="400110"/>
          </a:xfrm>
          <a:prstGeom prst="rect">
            <a:avLst/>
          </a:prstGeom>
          <a:noFill/>
        </p:spPr>
        <p:txBody>
          <a:bodyPr wrap="square">
            <a:spAutoFit/>
          </a:bodyPr>
          <a:lstStyle/>
          <a:p>
            <a:pPr algn="ctr"/>
            <a:r>
              <a:rPr lang="el-GR" sz="2000" b="1" i="0" dirty="0">
                <a:solidFill>
                  <a:srgbClr val="00B050"/>
                </a:solidFill>
                <a:effectLst/>
                <a:latin typeface="Roboto" panose="02000000000000000000" pitchFamily="2" charset="0"/>
                <a:ea typeface="Roboto" panose="02000000000000000000" pitchFamily="2" charset="0"/>
              </a:rPr>
              <a:t>Φωτογραφία προϊόντων / </a:t>
            </a:r>
            <a:r>
              <a:rPr lang="el-GR" sz="2000" b="1" i="0" dirty="0" err="1">
                <a:solidFill>
                  <a:srgbClr val="00B050"/>
                </a:solidFill>
                <a:effectLst/>
                <a:latin typeface="Roboto" panose="02000000000000000000" pitchFamily="2" charset="0"/>
                <a:ea typeface="Roboto" panose="02000000000000000000" pitchFamily="2" charset="0"/>
              </a:rPr>
              <a:t>eshop</a:t>
            </a:r>
            <a:endParaRPr lang="el-GR" sz="2000" b="1" i="0" dirty="0">
              <a:solidFill>
                <a:srgbClr val="00B050"/>
              </a:solidFill>
              <a:effectLst/>
              <a:latin typeface="Roboto" panose="02000000000000000000" pitchFamily="2" charset="0"/>
              <a:ea typeface="Roboto" panose="02000000000000000000" pitchFamily="2" charset="0"/>
            </a:endParaRPr>
          </a:p>
        </p:txBody>
      </p:sp>
      <p:sp>
        <p:nvSpPr>
          <p:cNvPr id="11" name="TextBox 10">
            <a:extLst>
              <a:ext uri="{FF2B5EF4-FFF2-40B4-BE49-F238E27FC236}">
                <a16:creationId xmlns:a16="http://schemas.microsoft.com/office/drawing/2014/main" id="{5CCB2DBC-E632-4D4B-8386-619B582661E1}"/>
              </a:ext>
            </a:extLst>
          </p:cNvPr>
          <p:cNvSpPr txBox="1"/>
          <p:nvPr/>
        </p:nvSpPr>
        <p:spPr>
          <a:xfrm>
            <a:off x="2249660" y="1457005"/>
            <a:ext cx="4572000" cy="461665"/>
          </a:xfrm>
          <a:prstGeom prst="rect">
            <a:avLst/>
          </a:prstGeom>
          <a:noFill/>
        </p:spPr>
        <p:txBody>
          <a:bodyPr wrap="square">
            <a:spAutoFit/>
          </a:bodyPr>
          <a:lstStyle/>
          <a:p>
            <a:pPr algn="ctr"/>
            <a:r>
              <a:rPr lang="el-GR" sz="2400" b="1" dirty="0">
                <a:solidFill>
                  <a:srgbClr val="FF0000"/>
                </a:solidFill>
                <a:latin typeface="Roboto" panose="02000000000000000000" pitchFamily="2" charset="0"/>
                <a:ea typeface="Roboto" panose="02000000000000000000" pitchFamily="2" charset="0"/>
              </a:rPr>
              <a:t>Χειροτεχνία</a:t>
            </a:r>
            <a:endParaRPr lang="el-GR" sz="2400" dirty="0">
              <a:solidFill>
                <a:srgbClr val="FF0000"/>
              </a:solidFill>
            </a:endParaRPr>
          </a:p>
        </p:txBody>
      </p:sp>
    </p:spTree>
    <p:extLst>
      <p:ext uri="{BB962C8B-B14F-4D97-AF65-F5344CB8AC3E}">
        <p14:creationId xmlns:p14="http://schemas.microsoft.com/office/powerpoint/2010/main" val="3545575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Κατασκευή e-shop για την εταιρία Silver Hand Made">
            <a:extLst>
              <a:ext uri="{FF2B5EF4-FFF2-40B4-BE49-F238E27FC236}">
                <a16:creationId xmlns:a16="http://schemas.microsoft.com/office/drawing/2014/main" id="{A8E1013D-DFCD-470B-AABC-8AB7D051D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004" y="2608038"/>
            <a:ext cx="6084168" cy="366830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CCA432EB-8FC5-4BCF-ABE9-60B38AF2A0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7108" y="2970350"/>
            <a:ext cx="2223939" cy="334287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2E1C019F-494B-461B-8E50-F8A9AA7EB9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269" y="2830866"/>
            <a:ext cx="2307041" cy="3466580"/>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6"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4098" name="Picture 2">
            <a:extLst>
              <a:ext uri="{FF2B5EF4-FFF2-40B4-BE49-F238E27FC236}">
                <a16:creationId xmlns:a16="http://schemas.microsoft.com/office/drawing/2014/main" id="{69287394-CDD3-4954-BA81-7B47DB3C29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268" y="1500078"/>
            <a:ext cx="4301747" cy="23402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Χειροτεχνία από ένα φύλλο χαρτιού με δικά του χέρια (7 βήμα προς βήμα οδηγίες) 130+ φωτογραφία: ξεκινάμε με το απλούστερο. Συλλογή από τα καλύτερα master classes!">
            <a:extLst>
              <a:ext uri="{FF2B5EF4-FFF2-40B4-BE49-F238E27FC236}">
                <a16:creationId xmlns:a16="http://schemas.microsoft.com/office/drawing/2014/main" id="{EE010185-E392-4E7F-9397-89A6BFD78F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016" y="1492825"/>
            <a:ext cx="3869699" cy="236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405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16" name="TextBox 15">
            <a:extLst>
              <a:ext uri="{FF2B5EF4-FFF2-40B4-BE49-F238E27FC236}">
                <a16:creationId xmlns:a16="http://schemas.microsoft.com/office/drawing/2014/main" id="{FED02636-4C87-4C29-BC52-B24E3D5E329B}"/>
              </a:ext>
            </a:extLst>
          </p:cNvPr>
          <p:cNvSpPr txBox="1"/>
          <p:nvPr/>
        </p:nvSpPr>
        <p:spPr>
          <a:xfrm>
            <a:off x="2286000" y="3244334"/>
            <a:ext cx="4572000" cy="461665"/>
          </a:xfrm>
          <a:prstGeom prst="rect">
            <a:avLst/>
          </a:prstGeom>
          <a:noFill/>
        </p:spPr>
        <p:txBody>
          <a:bodyPr wrap="square">
            <a:spAutoFit/>
          </a:bodyPr>
          <a:lstStyle/>
          <a:p>
            <a:pPr algn="ctr"/>
            <a:r>
              <a:rPr lang="el-GR" sz="2400" b="1" dirty="0">
                <a:solidFill>
                  <a:srgbClr val="C00000"/>
                </a:solidFill>
                <a:latin typeface="Roboto" panose="02000000000000000000" pitchFamily="2" charset="0"/>
                <a:ea typeface="Roboto" panose="02000000000000000000" pitchFamily="2" charset="0"/>
              </a:rPr>
              <a:t>Πολιτιστικές Βιομηχανίες</a:t>
            </a:r>
          </a:p>
        </p:txBody>
      </p:sp>
    </p:spTree>
    <p:extLst>
      <p:ext uri="{BB962C8B-B14F-4D97-AF65-F5344CB8AC3E}">
        <p14:creationId xmlns:p14="http://schemas.microsoft.com/office/powerpoint/2010/main" val="1657952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8" name="TextBox 7">
            <a:extLst>
              <a:ext uri="{FF2B5EF4-FFF2-40B4-BE49-F238E27FC236}">
                <a16:creationId xmlns:a16="http://schemas.microsoft.com/office/drawing/2014/main" id="{4200FCB0-7C0E-4108-B554-3D97F2BB9742}"/>
              </a:ext>
            </a:extLst>
          </p:cNvPr>
          <p:cNvSpPr txBox="1"/>
          <p:nvPr/>
        </p:nvSpPr>
        <p:spPr>
          <a:xfrm>
            <a:off x="2286000" y="2588735"/>
            <a:ext cx="4572000" cy="400110"/>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Διαφημιστική  φωτογραφία</a:t>
            </a:r>
          </a:p>
        </p:txBody>
      </p:sp>
      <p:sp>
        <p:nvSpPr>
          <p:cNvPr id="11" name="TextBox 10">
            <a:extLst>
              <a:ext uri="{FF2B5EF4-FFF2-40B4-BE49-F238E27FC236}">
                <a16:creationId xmlns:a16="http://schemas.microsoft.com/office/drawing/2014/main" id="{5EAD32D5-8CA6-45D8-A552-1F2FA965A322}"/>
              </a:ext>
            </a:extLst>
          </p:cNvPr>
          <p:cNvSpPr txBox="1"/>
          <p:nvPr/>
        </p:nvSpPr>
        <p:spPr>
          <a:xfrm>
            <a:off x="2411760" y="1528779"/>
            <a:ext cx="4572000" cy="461665"/>
          </a:xfrm>
          <a:prstGeom prst="rect">
            <a:avLst/>
          </a:prstGeom>
          <a:noFill/>
        </p:spPr>
        <p:txBody>
          <a:bodyPr wrap="square">
            <a:spAutoFit/>
          </a:bodyPr>
          <a:lstStyle/>
          <a:p>
            <a:pPr algn="ctr"/>
            <a:r>
              <a:rPr lang="el-GR" sz="2400" b="1" dirty="0">
                <a:solidFill>
                  <a:srgbClr val="C00000"/>
                </a:solidFill>
                <a:latin typeface="Roboto" panose="02000000000000000000" pitchFamily="2" charset="0"/>
                <a:ea typeface="Roboto" panose="02000000000000000000" pitchFamily="2" charset="0"/>
              </a:rPr>
              <a:t>Κινηματογράφος </a:t>
            </a:r>
            <a:endParaRPr lang="el-GR" sz="2400" dirty="0">
              <a:solidFill>
                <a:srgbClr val="C00000"/>
              </a:solidFill>
            </a:endParaRPr>
          </a:p>
        </p:txBody>
      </p:sp>
      <p:sp>
        <p:nvSpPr>
          <p:cNvPr id="13" name="TextBox 12">
            <a:extLst>
              <a:ext uri="{FF2B5EF4-FFF2-40B4-BE49-F238E27FC236}">
                <a16:creationId xmlns:a16="http://schemas.microsoft.com/office/drawing/2014/main" id="{16F0EFD6-49CC-4101-A9F2-9E2CBBFF436E}"/>
              </a:ext>
            </a:extLst>
          </p:cNvPr>
          <p:cNvSpPr txBox="1"/>
          <p:nvPr/>
        </p:nvSpPr>
        <p:spPr>
          <a:xfrm>
            <a:off x="2286000" y="3244334"/>
            <a:ext cx="4572000" cy="400110"/>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Καλλιτεχνική φωτογραφία </a:t>
            </a:r>
          </a:p>
        </p:txBody>
      </p:sp>
      <p:sp>
        <p:nvSpPr>
          <p:cNvPr id="15" name="TextBox 14">
            <a:extLst>
              <a:ext uri="{FF2B5EF4-FFF2-40B4-BE49-F238E27FC236}">
                <a16:creationId xmlns:a16="http://schemas.microsoft.com/office/drawing/2014/main" id="{BF2F7619-1095-4C64-A9A4-5FD7ACB25EC1}"/>
              </a:ext>
            </a:extLst>
          </p:cNvPr>
          <p:cNvSpPr txBox="1"/>
          <p:nvPr/>
        </p:nvSpPr>
        <p:spPr>
          <a:xfrm>
            <a:off x="2396458" y="3899933"/>
            <a:ext cx="4572000" cy="400110"/>
          </a:xfrm>
          <a:prstGeom prst="rect">
            <a:avLst/>
          </a:prstGeom>
          <a:noFill/>
        </p:spPr>
        <p:txBody>
          <a:bodyPr wrap="square">
            <a:spAutoFit/>
          </a:bodyPr>
          <a:lstStyle/>
          <a:p>
            <a:pPr algn="ctr"/>
            <a:r>
              <a:rPr lang="el-GR" sz="2000" b="1" i="0" dirty="0">
                <a:solidFill>
                  <a:srgbClr val="00B050"/>
                </a:solidFill>
                <a:effectLst/>
                <a:latin typeface="Roboto" panose="02000000000000000000" pitchFamily="2" charset="0"/>
                <a:ea typeface="Roboto" panose="02000000000000000000" pitchFamily="2" charset="0"/>
              </a:rPr>
              <a:t>Φωτογραφία εσωτερικών χώρων</a:t>
            </a:r>
          </a:p>
        </p:txBody>
      </p:sp>
    </p:spTree>
    <p:extLst>
      <p:ext uri="{BB962C8B-B14F-4D97-AF65-F5344CB8AC3E}">
        <p14:creationId xmlns:p14="http://schemas.microsoft.com/office/powerpoint/2010/main" val="337341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2" name="TextBox 1">
            <a:extLst>
              <a:ext uri="{FF2B5EF4-FFF2-40B4-BE49-F238E27FC236}">
                <a16:creationId xmlns:a16="http://schemas.microsoft.com/office/drawing/2014/main" id="{203FAC27-C569-4207-BA64-7DA467A39835}"/>
              </a:ext>
            </a:extLst>
          </p:cNvPr>
          <p:cNvSpPr txBox="1"/>
          <p:nvPr/>
        </p:nvSpPr>
        <p:spPr>
          <a:xfrm>
            <a:off x="1617754" y="2348880"/>
            <a:ext cx="6696744" cy="461665"/>
          </a:xfrm>
          <a:prstGeom prst="rect">
            <a:avLst/>
          </a:prstGeom>
          <a:noFill/>
        </p:spPr>
        <p:txBody>
          <a:bodyPr wrap="square" rtlCol="0">
            <a:spAutoFit/>
          </a:bodyPr>
          <a:lstStyle/>
          <a:p>
            <a:pPr algn="ctr"/>
            <a:r>
              <a:rPr lang="el-GR" sz="2400" b="1" dirty="0">
                <a:solidFill>
                  <a:srgbClr val="FF0000"/>
                </a:solidFill>
                <a:latin typeface="Roboto" panose="02000000000000000000" pitchFamily="2" charset="0"/>
                <a:ea typeface="Roboto" panose="02000000000000000000" pitchFamily="2" charset="0"/>
              </a:rPr>
              <a:t>Είδη  Φωτογραφίας </a:t>
            </a:r>
          </a:p>
        </p:txBody>
      </p:sp>
    </p:spTree>
    <p:extLst>
      <p:ext uri="{BB962C8B-B14F-4D97-AF65-F5344CB8AC3E}">
        <p14:creationId xmlns:p14="http://schemas.microsoft.com/office/powerpoint/2010/main" val="3626778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5124" name="Picture 4" descr="21 φωτογραφίες από τις πιο θεαματικές κινηματογραφικές αίθουσες στον κόσμο  | LiFO">
            <a:extLst>
              <a:ext uri="{FF2B5EF4-FFF2-40B4-BE49-F238E27FC236}">
                <a16:creationId xmlns:a16="http://schemas.microsoft.com/office/drawing/2014/main" id="{6549FE44-4964-49B0-86EA-4ECF0AD0C4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150" y="3855691"/>
            <a:ext cx="3168352" cy="227164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under fire 1983">
            <a:extLst>
              <a:ext uri="{FF2B5EF4-FFF2-40B4-BE49-F238E27FC236}">
                <a16:creationId xmlns:a16="http://schemas.microsoft.com/office/drawing/2014/main" id="{931A1FEC-89E9-47D6-A815-B77628C74D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3" y="1436393"/>
            <a:ext cx="3375917" cy="47289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Σινεμά ο Παράδεισος (Nuovo Cinema Paradiso) | Cine Δεξαμενή">
            <a:extLst>
              <a:ext uri="{FF2B5EF4-FFF2-40B4-BE49-F238E27FC236}">
                <a16:creationId xmlns:a16="http://schemas.microsoft.com/office/drawing/2014/main" id="{BC6B5915-4C01-45BF-BE86-BB33840508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8398" y="1164075"/>
            <a:ext cx="4746104" cy="3286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698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8" name="TextBox 7">
            <a:extLst>
              <a:ext uri="{FF2B5EF4-FFF2-40B4-BE49-F238E27FC236}">
                <a16:creationId xmlns:a16="http://schemas.microsoft.com/office/drawing/2014/main" id="{4200FCB0-7C0E-4108-B554-3D97F2BB9742}"/>
              </a:ext>
            </a:extLst>
          </p:cNvPr>
          <p:cNvSpPr txBox="1"/>
          <p:nvPr/>
        </p:nvSpPr>
        <p:spPr>
          <a:xfrm>
            <a:off x="2250894" y="2607198"/>
            <a:ext cx="4572000" cy="400110"/>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Διαφημιστική</a:t>
            </a:r>
            <a:r>
              <a:rPr lang="el-GR" sz="1800" b="1" i="0" dirty="0">
                <a:solidFill>
                  <a:srgbClr val="00B050"/>
                </a:solidFill>
                <a:effectLst/>
                <a:latin typeface="Roboto" panose="02000000000000000000" pitchFamily="2" charset="0"/>
              </a:rPr>
              <a:t>  φωτογραφία</a:t>
            </a:r>
          </a:p>
        </p:txBody>
      </p:sp>
      <p:sp>
        <p:nvSpPr>
          <p:cNvPr id="10" name="TextBox 9">
            <a:extLst>
              <a:ext uri="{FF2B5EF4-FFF2-40B4-BE49-F238E27FC236}">
                <a16:creationId xmlns:a16="http://schemas.microsoft.com/office/drawing/2014/main" id="{7EFB3790-B724-4FE8-8D1B-3F5BA1BA2955}"/>
              </a:ext>
            </a:extLst>
          </p:cNvPr>
          <p:cNvSpPr txBox="1"/>
          <p:nvPr/>
        </p:nvSpPr>
        <p:spPr>
          <a:xfrm>
            <a:off x="2340260" y="3165973"/>
            <a:ext cx="4572000" cy="400110"/>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Φωτογραφία </a:t>
            </a:r>
            <a:r>
              <a:rPr lang="el-GR" sz="2000" b="1" i="0" dirty="0" err="1">
                <a:solidFill>
                  <a:srgbClr val="00B050"/>
                </a:solidFill>
                <a:effectLst/>
                <a:latin typeface="Roboto" panose="02000000000000000000" pitchFamily="2" charset="0"/>
              </a:rPr>
              <a:t>Still</a:t>
            </a:r>
            <a:r>
              <a:rPr lang="el-GR" sz="2000" b="1" i="0" dirty="0">
                <a:solidFill>
                  <a:srgbClr val="00B050"/>
                </a:solidFill>
                <a:effectLst/>
                <a:latin typeface="Roboto" panose="02000000000000000000" pitchFamily="2" charset="0"/>
              </a:rPr>
              <a:t> </a:t>
            </a:r>
            <a:r>
              <a:rPr lang="el-GR" sz="2000" b="1" i="0" dirty="0" err="1">
                <a:solidFill>
                  <a:srgbClr val="00B050"/>
                </a:solidFill>
                <a:effectLst/>
                <a:latin typeface="Roboto" panose="02000000000000000000" pitchFamily="2" charset="0"/>
              </a:rPr>
              <a:t>Life</a:t>
            </a:r>
            <a:endParaRPr lang="el-GR" sz="2000" b="1" i="0" dirty="0">
              <a:solidFill>
                <a:srgbClr val="00B050"/>
              </a:solidFill>
              <a:effectLst/>
              <a:latin typeface="Roboto" panose="02000000000000000000" pitchFamily="2" charset="0"/>
            </a:endParaRPr>
          </a:p>
        </p:txBody>
      </p:sp>
      <p:sp>
        <p:nvSpPr>
          <p:cNvPr id="12" name="TextBox 11">
            <a:extLst>
              <a:ext uri="{FF2B5EF4-FFF2-40B4-BE49-F238E27FC236}">
                <a16:creationId xmlns:a16="http://schemas.microsoft.com/office/drawing/2014/main" id="{57D25B67-E866-4F35-AE30-08C083D0B8A6}"/>
              </a:ext>
            </a:extLst>
          </p:cNvPr>
          <p:cNvSpPr txBox="1"/>
          <p:nvPr/>
        </p:nvSpPr>
        <p:spPr>
          <a:xfrm>
            <a:off x="2357022" y="3724986"/>
            <a:ext cx="4572000" cy="400110"/>
          </a:xfrm>
          <a:prstGeom prst="rect">
            <a:avLst/>
          </a:prstGeom>
          <a:noFill/>
        </p:spPr>
        <p:txBody>
          <a:bodyPr wrap="square">
            <a:spAutoFit/>
          </a:bodyPr>
          <a:lstStyle/>
          <a:p>
            <a:pPr algn="ctr"/>
            <a:r>
              <a:rPr lang="el-GR" sz="2000" b="1" i="0" dirty="0">
                <a:solidFill>
                  <a:srgbClr val="00B050"/>
                </a:solidFill>
                <a:effectLst/>
                <a:latin typeface="Roboto" panose="02000000000000000000" pitchFamily="2" charset="0"/>
                <a:ea typeface="Roboto" panose="02000000000000000000" pitchFamily="2" charset="0"/>
              </a:rPr>
              <a:t>Φωτογραφία προϊόντων / </a:t>
            </a:r>
            <a:r>
              <a:rPr lang="el-GR" sz="2000" b="1" i="0" dirty="0" err="1">
                <a:solidFill>
                  <a:srgbClr val="00B050"/>
                </a:solidFill>
                <a:effectLst/>
                <a:latin typeface="Roboto" panose="02000000000000000000" pitchFamily="2" charset="0"/>
                <a:ea typeface="Roboto" panose="02000000000000000000" pitchFamily="2" charset="0"/>
              </a:rPr>
              <a:t>eshop</a:t>
            </a:r>
            <a:endParaRPr lang="el-GR" sz="2000" b="1" i="0" dirty="0">
              <a:solidFill>
                <a:srgbClr val="00B050"/>
              </a:solidFill>
              <a:effectLst/>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id="{5F7C3A1C-40DF-44B8-9C42-AA793332BF97}"/>
              </a:ext>
            </a:extLst>
          </p:cNvPr>
          <p:cNvSpPr txBox="1"/>
          <p:nvPr/>
        </p:nvSpPr>
        <p:spPr>
          <a:xfrm>
            <a:off x="2286000" y="4280258"/>
            <a:ext cx="4572000" cy="369332"/>
          </a:xfrm>
          <a:prstGeom prst="rect">
            <a:avLst/>
          </a:prstGeom>
          <a:noFill/>
        </p:spPr>
        <p:txBody>
          <a:bodyPr wrap="square">
            <a:spAutoFit/>
          </a:bodyPr>
          <a:lstStyle/>
          <a:p>
            <a:pPr algn="ctr"/>
            <a:r>
              <a:rPr lang="el-GR" sz="1800" b="1" i="0" dirty="0">
                <a:solidFill>
                  <a:srgbClr val="00B050"/>
                </a:solidFill>
                <a:effectLst/>
                <a:latin typeface="Roboto" panose="02000000000000000000" pitchFamily="2" charset="0"/>
              </a:rPr>
              <a:t>Βιομηχανική φωτογραφία</a:t>
            </a:r>
            <a:endParaRPr lang="el-GR" sz="1800" dirty="0">
              <a:solidFill>
                <a:srgbClr val="00B050"/>
              </a:solidFill>
            </a:endParaRPr>
          </a:p>
        </p:txBody>
      </p:sp>
      <p:sp>
        <p:nvSpPr>
          <p:cNvPr id="11" name="TextBox 10">
            <a:extLst>
              <a:ext uri="{FF2B5EF4-FFF2-40B4-BE49-F238E27FC236}">
                <a16:creationId xmlns:a16="http://schemas.microsoft.com/office/drawing/2014/main" id="{465A7F17-C174-487C-A328-0F8063CDFE1F}"/>
              </a:ext>
            </a:extLst>
          </p:cNvPr>
          <p:cNvSpPr txBox="1"/>
          <p:nvPr/>
        </p:nvSpPr>
        <p:spPr>
          <a:xfrm>
            <a:off x="0" y="1487122"/>
            <a:ext cx="9252520" cy="830997"/>
          </a:xfrm>
          <a:prstGeom prst="rect">
            <a:avLst/>
          </a:prstGeom>
          <a:noFill/>
        </p:spPr>
        <p:txBody>
          <a:bodyPr wrap="square">
            <a:spAutoFit/>
          </a:bodyPr>
          <a:lstStyle/>
          <a:p>
            <a:pPr algn="ctr"/>
            <a:r>
              <a:rPr lang="el-GR" sz="2400" b="1" dirty="0">
                <a:solidFill>
                  <a:srgbClr val="C00000"/>
                </a:solidFill>
                <a:latin typeface="Roboto" panose="02000000000000000000" pitchFamily="2" charset="0"/>
                <a:ea typeface="Roboto" panose="02000000000000000000" pitchFamily="2" charset="0"/>
              </a:rPr>
              <a:t>Τεχνολογίες Παιγνίων και Δημιουργικού Περιεχομένου –</a:t>
            </a:r>
            <a:r>
              <a:rPr lang="el-GR" sz="2400" b="1" dirty="0" err="1">
                <a:solidFill>
                  <a:srgbClr val="C00000"/>
                </a:solidFill>
                <a:latin typeface="Roboto" panose="02000000000000000000" pitchFamily="2" charset="0"/>
                <a:ea typeface="Roboto" panose="02000000000000000000" pitchFamily="2" charset="0"/>
              </a:rPr>
              <a:t>Gaming</a:t>
            </a:r>
            <a:r>
              <a:rPr lang="el-GR" sz="2400" b="1" dirty="0">
                <a:solidFill>
                  <a:srgbClr val="C00000"/>
                </a:solidFill>
                <a:latin typeface="Roboto" panose="02000000000000000000" pitchFamily="2" charset="0"/>
                <a:ea typeface="Roboto" panose="02000000000000000000" pitchFamily="2" charset="0"/>
              </a:rPr>
              <a:t>-</a:t>
            </a:r>
            <a:endParaRPr lang="el-GR" sz="2400" b="1" dirty="0">
              <a:solidFill>
                <a:srgbClr val="C00000"/>
              </a:solidFill>
            </a:endParaRPr>
          </a:p>
        </p:txBody>
      </p:sp>
    </p:spTree>
    <p:extLst>
      <p:ext uri="{BB962C8B-B14F-4D97-AF65-F5344CB8AC3E}">
        <p14:creationId xmlns:p14="http://schemas.microsoft.com/office/powerpoint/2010/main" val="879690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eFootball Pro Evolution Soccer 2020 (PES 2020) D1 + Pre Order Bonus  Ελληνικό PS4 NEW">
            <a:extLst>
              <a:ext uri="{FF2B5EF4-FFF2-40B4-BE49-F238E27FC236}">
                <a16:creationId xmlns:a16="http://schemas.microsoft.com/office/drawing/2014/main" id="{8DA77AB7-BC0C-41DF-BCEB-7A7D5564B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173" y="1408389"/>
            <a:ext cx="4405827" cy="4405827"/>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4"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6146" name="Picture 2" descr="Στα $18,1 δισ. καλπάζουν τα έσοδα των online παιγνίων| newmoney">
            <a:extLst>
              <a:ext uri="{FF2B5EF4-FFF2-40B4-BE49-F238E27FC236}">
                <a16:creationId xmlns:a16="http://schemas.microsoft.com/office/drawing/2014/main" id="{2F13BF30-75BB-40F4-B786-606B8E41A3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409575"/>
            <a:ext cx="4680520" cy="260516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aming | Max Stores">
            <a:extLst>
              <a:ext uri="{FF2B5EF4-FFF2-40B4-BE49-F238E27FC236}">
                <a16:creationId xmlns:a16="http://schemas.microsoft.com/office/drawing/2014/main" id="{03FD0575-ABBD-428C-9301-CA01D91FA2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4080930"/>
            <a:ext cx="4833364" cy="197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578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8" name="TextBox 7">
            <a:extLst>
              <a:ext uri="{FF2B5EF4-FFF2-40B4-BE49-F238E27FC236}">
                <a16:creationId xmlns:a16="http://schemas.microsoft.com/office/drawing/2014/main" id="{4200FCB0-7C0E-4108-B554-3D97F2BB9742}"/>
              </a:ext>
            </a:extLst>
          </p:cNvPr>
          <p:cNvSpPr txBox="1"/>
          <p:nvPr/>
        </p:nvSpPr>
        <p:spPr>
          <a:xfrm>
            <a:off x="2311152" y="3128956"/>
            <a:ext cx="4572000" cy="400110"/>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Διαφημιστική</a:t>
            </a:r>
            <a:r>
              <a:rPr lang="el-GR" sz="1800" b="1" i="0" dirty="0">
                <a:solidFill>
                  <a:srgbClr val="00B050"/>
                </a:solidFill>
                <a:effectLst/>
                <a:latin typeface="Roboto" panose="02000000000000000000" pitchFamily="2" charset="0"/>
              </a:rPr>
              <a:t>  </a:t>
            </a:r>
            <a:r>
              <a:rPr lang="el-GR" sz="2000" b="1" i="0" dirty="0">
                <a:solidFill>
                  <a:srgbClr val="00B050"/>
                </a:solidFill>
                <a:effectLst/>
                <a:latin typeface="Roboto" panose="02000000000000000000" pitchFamily="2" charset="0"/>
              </a:rPr>
              <a:t>φωτογραφία</a:t>
            </a:r>
          </a:p>
        </p:txBody>
      </p:sp>
      <p:sp>
        <p:nvSpPr>
          <p:cNvPr id="10" name="TextBox 9">
            <a:extLst>
              <a:ext uri="{FF2B5EF4-FFF2-40B4-BE49-F238E27FC236}">
                <a16:creationId xmlns:a16="http://schemas.microsoft.com/office/drawing/2014/main" id="{7EFB3790-B724-4FE8-8D1B-3F5BA1BA2955}"/>
              </a:ext>
            </a:extLst>
          </p:cNvPr>
          <p:cNvSpPr txBox="1"/>
          <p:nvPr/>
        </p:nvSpPr>
        <p:spPr>
          <a:xfrm>
            <a:off x="2286000" y="3585089"/>
            <a:ext cx="4572000" cy="400110"/>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Φωτογραφία </a:t>
            </a:r>
            <a:r>
              <a:rPr lang="el-GR" sz="2000" b="1" i="0" dirty="0" err="1">
                <a:solidFill>
                  <a:srgbClr val="00B050"/>
                </a:solidFill>
                <a:effectLst/>
                <a:latin typeface="Roboto" panose="02000000000000000000" pitchFamily="2" charset="0"/>
              </a:rPr>
              <a:t>Still</a:t>
            </a:r>
            <a:r>
              <a:rPr lang="el-GR" sz="2000" b="1" i="0" dirty="0">
                <a:solidFill>
                  <a:srgbClr val="00B050"/>
                </a:solidFill>
                <a:effectLst/>
                <a:latin typeface="Roboto" panose="02000000000000000000" pitchFamily="2" charset="0"/>
              </a:rPr>
              <a:t> </a:t>
            </a:r>
            <a:r>
              <a:rPr lang="el-GR" sz="2000" b="1" i="0" dirty="0" err="1">
                <a:solidFill>
                  <a:srgbClr val="00B050"/>
                </a:solidFill>
                <a:effectLst/>
                <a:latin typeface="Roboto" panose="02000000000000000000" pitchFamily="2" charset="0"/>
              </a:rPr>
              <a:t>Life</a:t>
            </a:r>
            <a:endParaRPr lang="el-GR" sz="2000" b="1" i="0" dirty="0">
              <a:solidFill>
                <a:srgbClr val="00B050"/>
              </a:solidFill>
              <a:effectLst/>
              <a:latin typeface="Roboto" panose="02000000000000000000" pitchFamily="2" charset="0"/>
            </a:endParaRPr>
          </a:p>
        </p:txBody>
      </p:sp>
      <p:sp>
        <p:nvSpPr>
          <p:cNvPr id="12" name="TextBox 11">
            <a:extLst>
              <a:ext uri="{FF2B5EF4-FFF2-40B4-BE49-F238E27FC236}">
                <a16:creationId xmlns:a16="http://schemas.microsoft.com/office/drawing/2014/main" id="{57D25B67-E866-4F35-AE30-08C083D0B8A6}"/>
              </a:ext>
            </a:extLst>
          </p:cNvPr>
          <p:cNvSpPr txBox="1"/>
          <p:nvPr/>
        </p:nvSpPr>
        <p:spPr>
          <a:xfrm>
            <a:off x="2286000" y="4027820"/>
            <a:ext cx="4572000" cy="400110"/>
          </a:xfrm>
          <a:prstGeom prst="rect">
            <a:avLst/>
          </a:prstGeom>
          <a:noFill/>
        </p:spPr>
        <p:txBody>
          <a:bodyPr wrap="square">
            <a:spAutoFit/>
          </a:bodyPr>
          <a:lstStyle/>
          <a:p>
            <a:pPr algn="ctr"/>
            <a:r>
              <a:rPr lang="el-GR" sz="2000" b="1" i="0" dirty="0">
                <a:solidFill>
                  <a:srgbClr val="00B050"/>
                </a:solidFill>
                <a:effectLst/>
                <a:latin typeface="Roboto" panose="02000000000000000000" pitchFamily="2" charset="0"/>
                <a:ea typeface="Roboto" panose="02000000000000000000" pitchFamily="2" charset="0"/>
              </a:rPr>
              <a:t>Φωτογραφία προϊόντων / </a:t>
            </a:r>
            <a:r>
              <a:rPr lang="el-GR" sz="2000" b="1" i="0" dirty="0" err="1">
                <a:solidFill>
                  <a:srgbClr val="00B050"/>
                </a:solidFill>
                <a:effectLst/>
                <a:latin typeface="Roboto" panose="02000000000000000000" pitchFamily="2" charset="0"/>
                <a:ea typeface="Roboto" panose="02000000000000000000" pitchFamily="2" charset="0"/>
              </a:rPr>
              <a:t>eshop</a:t>
            </a:r>
            <a:endParaRPr lang="el-GR" sz="2000" b="1" i="0" dirty="0">
              <a:solidFill>
                <a:srgbClr val="00B050"/>
              </a:solidFill>
              <a:effectLst/>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45545401-9DC2-4001-9D66-74DF6B20CAD6}"/>
              </a:ext>
            </a:extLst>
          </p:cNvPr>
          <p:cNvSpPr txBox="1"/>
          <p:nvPr/>
        </p:nvSpPr>
        <p:spPr>
          <a:xfrm>
            <a:off x="2249660" y="1754986"/>
            <a:ext cx="4572000" cy="461665"/>
          </a:xfrm>
          <a:prstGeom prst="rect">
            <a:avLst/>
          </a:prstGeom>
          <a:noFill/>
        </p:spPr>
        <p:txBody>
          <a:bodyPr wrap="square">
            <a:spAutoFit/>
          </a:bodyPr>
          <a:lstStyle/>
          <a:p>
            <a:pPr algn="ctr"/>
            <a:r>
              <a:rPr lang="el-GR" sz="2400" b="1" dirty="0">
                <a:solidFill>
                  <a:srgbClr val="C00000"/>
                </a:solidFill>
                <a:latin typeface="Roboto" panose="02000000000000000000" pitchFamily="2" charset="0"/>
                <a:ea typeface="Roboto" panose="02000000000000000000" pitchFamily="2" charset="0"/>
              </a:rPr>
              <a:t>Εικαστικές Τέχνες</a:t>
            </a:r>
          </a:p>
        </p:txBody>
      </p:sp>
      <p:sp>
        <p:nvSpPr>
          <p:cNvPr id="18" name="TextBox 17">
            <a:extLst>
              <a:ext uri="{FF2B5EF4-FFF2-40B4-BE49-F238E27FC236}">
                <a16:creationId xmlns:a16="http://schemas.microsoft.com/office/drawing/2014/main" id="{8F04C277-1E51-41F1-B29D-3E6C4E7129A8}"/>
              </a:ext>
            </a:extLst>
          </p:cNvPr>
          <p:cNvSpPr txBox="1"/>
          <p:nvPr/>
        </p:nvSpPr>
        <p:spPr>
          <a:xfrm>
            <a:off x="2321785" y="4497394"/>
            <a:ext cx="4572000" cy="400110"/>
          </a:xfrm>
          <a:prstGeom prst="rect">
            <a:avLst/>
          </a:prstGeom>
          <a:noFill/>
        </p:spPr>
        <p:txBody>
          <a:bodyPr wrap="square">
            <a:spAutoFit/>
          </a:bodyPr>
          <a:lstStyle/>
          <a:p>
            <a:pPr algn="ctr"/>
            <a:r>
              <a:rPr lang="el-GR" sz="2000" b="1" i="0" dirty="0">
                <a:solidFill>
                  <a:srgbClr val="00B050"/>
                </a:solidFill>
                <a:effectLst/>
                <a:latin typeface="Roboto" panose="02000000000000000000" pitchFamily="2" charset="0"/>
                <a:ea typeface="Roboto" panose="02000000000000000000" pitchFamily="2" charset="0"/>
              </a:rPr>
              <a:t>Φωτογραφία εσωτερικών χώρων</a:t>
            </a:r>
          </a:p>
        </p:txBody>
      </p:sp>
    </p:spTree>
    <p:extLst>
      <p:ext uri="{BB962C8B-B14F-4D97-AF65-F5344CB8AC3E}">
        <p14:creationId xmlns:p14="http://schemas.microsoft.com/office/powerpoint/2010/main" val="35413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2050" name="Picture 2" descr="en-pneusi: Η ΦΥΣΗ ΣΤΗΝ ΤΕΧΝΗ &amp;amp; Η ΤΕΧΝΗ ΣΤΗ ΦΥΣΗ">
            <a:extLst>
              <a:ext uri="{FF2B5EF4-FFF2-40B4-BE49-F238E27FC236}">
                <a16:creationId xmlns:a16="http://schemas.microsoft.com/office/drawing/2014/main" id="{98EB0280-D238-4FC9-A50E-9A49573CAA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278171"/>
            <a:ext cx="3384376" cy="25382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130E0FA-3F10-4C10-AC51-52FF7B95D5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1372872"/>
            <a:ext cx="2548426" cy="23488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Ποιοι Είμαστε - Ikastikos Kiklos - Zografikí - Metaxotypíes -  TéchniPainting - Silk Screen - Art">
            <a:extLst>
              <a:ext uri="{FF2B5EF4-FFF2-40B4-BE49-F238E27FC236}">
                <a16:creationId xmlns:a16="http://schemas.microsoft.com/office/drawing/2014/main" id="{CBA00CB1-486E-4C48-A5B8-62A2374861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3929845"/>
            <a:ext cx="4752528" cy="22236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in on ΕΡΓΑ ΕΛΛΗΝΩΝ ΚΑΛΛΙΤΕΧΝΩΝ.">
            <a:extLst>
              <a:ext uri="{FF2B5EF4-FFF2-40B4-BE49-F238E27FC236}">
                <a16:creationId xmlns:a16="http://schemas.microsoft.com/office/drawing/2014/main" id="{928543DB-14F7-4236-B0D3-6800FE80C4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0846" y="1372872"/>
            <a:ext cx="2548425" cy="23794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FF0ED92-4C5F-4530-AB68-43E9CC2563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4088" y="3163410"/>
            <a:ext cx="3312368" cy="312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287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8" name="TextBox 7">
            <a:extLst>
              <a:ext uri="{FF2B5EF4-FFF2-40B4-BE49-F238E27FC236}">
                <a16:creationId xmlns:a16="http://schemas.microsoft.com/office/drawing/2014/main" id="{4200FCB0-7C0E-4108-B554-3D97F2BB9742}"/>
              </a:ext>
            </a:extLst>
          </p:cNvPr>
          <p:cNvSpPr txBox="1"/>
          <p:nvPr/>
        </p:nvSpPr>
        <p:spPr>
          <a:xfrm>
            <a:off x="2411760" y="3219069"/>
            <a:ext cx="4572000" cy="400110"/>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Διαφημιστική  φωτογραφία</a:t>
            </a:r>
          </a:p>
        </p:txBody>
      </p:sp>
      <p:sp>
        <p:nvSpPr>
          <p:cNvPr id="10" name="TextBox 9">
            <a:extLst>
              <a:ext uri="{FF2B5EF4-FFF2-40B4-BE49-F238E27FC236}">
                <a16:creationId xmlns:a16="http://schemas.microsoft.com/office/drawing/2014/main" id="{7EFB3790-B724-4FE8-8D1B-3F5BA1BA2955}"/>
              </a:ext>
            </a:extLst>
          </p:cNvPr>
          <p:cNvSpPr txBox="1"/>
          <p:nvPr/>
        </p:nvSpPr>
        <p:spPr>
          <a:xfrm>
            <a:off x="2249660" y="2658367"/>
            <a:ext cx="4572000" cy="400110"/>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Φωτογραφία </a:t>
            </a:r>
            <a:r>
              <a:rPr lang="el-GR" sz="2000" b="1" i="0" dirty="0" err="1">
                <a:solidFill>
                  <a:srgbClr val="00B050"/>
                </a:solidFill>
                <a:effectLst/>
                <a:latin typeface="Roboto" panose="02000000000000000000" pitchFamily="2" charset="0"/>
              </a:rPr>
              <a:t>Still</a:t>
            </a:r>
            <a:r>
              <a:rPr lang="el-GR" sz="2000" b="1" i="0" dirty="0">
                <a:solidFill>
                  <a:srgbClr val="00B050"/>
                </a:solidFill>
                <a:effectLst/>
                <a:latin typeface="Roboto" panose="02000000000000000000" pitchFamily="2" charset="0"/>
              </a:rPr>
              <a:t> </a:t>
            </a:r>
            <a:r>
              <a:rPr lang="el-GR" sz="2000" b="1" i="0" dirty="0" err="1">
                <a:solidFill>
                  <a:srgbClr val="00B050"/>
                </a:solidFill>
                <a:effectLst/>
                <a:latin typeface="Roboto" panose="02000000000000000000" pitchFamily="2" charset="0"/>
              </a:rPr>
              <a:t>Life</a:t>
            </a:r>
            <a:endParaRPr lang="el-GR" sz="2000" b="1" i="0" dirty="0">
              <a:solidFill>
                <a:srgbClr val="00B050"/>
              </a:solidFill>
              <a:effectLst/>
              <a:latin typeface="Roboto" panose="02000000000000000000" pitchFamily="2" charset="0"/>
            </a:endParaRPr>
          </a:p>
        </p:txBody>
      </p:sp>
      <p:sp>
        <p:nvSpPr>
          <p:cNvPr id="11" name="TextBox 10">
            <a:extLst>
              <a:ext uri="{FF2B5EF4-FFF2-40B4-BE49-F238E27FC236}">
                <a16:creationId xmlns:a16="http://schemas.microsoft.com/office/drawing/2014/main" id="{D86ECF56-3F51-4089-8193-5786D8D70E6F}"/>
              </a:ext>
            </a:extLst>
          </p:cNvPr>
          <p:cNvSpPr txBox="1"/>
          <p:nvPr/>
        </p:nvSpPr>
        <p:spPr>
          <a:xfrm>
            <a:off x="2286000" y="1719138"/>
            <a:ext cx="4572000" cy="461665"/>
          </a:xfrm>
          <a:prstGeom prst="rect">
            <a:avLst/>
          </a:prstGeom>
          <a:noFill/>
        </p:spPr>
        <p:txBody>
          <a:bodyPr wrap="square">
            <a:spAutoFit/>
          </a:bodyPr>
          <a:lstStyle/>
          <a:p>
            <a:pPr algn="ctr"/>
            <a:r>
              <a:rPr lang="el-GR" sz="2400" b="1" dirty="0">
                <a:solidFill>
                  <a:srgbClr val="C00000"/>
                </a:solidFill>
                <a:latin typeface="Roboto" panose="02000000000000000000" pitchFamily="2" charset="0"/>
                <a:ea typeface="Roboto" panose="02000000000000000000" pitchFamily="2" charset="0"/>
              </a:rPr>
              <a:t>Παραστατικές τέχνες</a:t>
            </a:r>
            <a:endParaRPr lang="el-GR" sz="2400" dirty="0">
              <a:solidFill>
                <a:srgbClr val="C00000"/>
              </a:solidFill>
            </a:endParaRPr>
          </a:p>
        </p:txBody>
      </p:sp>
      <p:sp>
        <p:nvSpPr>
          <p:cNvPr id="13" name="TextBox 12">
            <a:extLst>
              <a:ext uri="{FF2B5EF4-FFF2-40B4-BE49-F238E27FC236}">
                <a16:creationId xmlns:a16="http://schemas.microsoft.com/office/drawing/2014/main" id="{EE671770-BF6D-4A38-84E3-70D6B57C76CA}"/>
              </a:ext>
            </a:extLst>
          </p:cNvPr>
          <p:cNvSpPr txBox="1"/>
          <p:nvPr/>
        </p:nvSpPr>
        <p:spPr>
          <a:xfrm>
            <a:off x="2290840" y="3869617"/>
            <a:ext cx="4572000" cy="400110"/>
          </a:xfrm>
          <a:prstGeom prst="rect">
            <a:avLst/>
          </a:prstGeom>
          <a:noFill/>
        </p:spPr>
        <p:txBody>
          <a:bodyPr wrap="square">
            <a:spAutoFit/>
          </a:bodyPr>
          <a:lstStyle/>
          <a:p>
            <a:pPr algn="ctr"/>
            <a:r>
              <a:rPr lang="el-GR" sz="2000" b="1" i="0" dirty="0">
                <a:solidFill>
                  <a:srgbClr val="00B050"/>
                </a:solidFill>
                <a:effectLst/>
                <a:latin typeface="Roboto" panose="02000000000000000000" pitchFamily="2" charset="0"/>
              </a:rPr>
              <a:t>Φωτορεπορτάζ</a:t>
            </a:r>
            <a:endParaRPr lang="el-GR" sz="2000" dirty="0">
              <a:solidFill>
                <a:srgbClr val="00B050"/>
              </a:solidFill>
            </a:endParaRPr>
          </a:p>
        </p:txBody>
      </p:sp>
      <p:sp>
        <p:nvSpPr>
          <p:cNvPr id="15" name="TextBox 14">
            <a:extLst>
              <a:ext uri="{FF2B5EF4-FFF2-40B4-BE49-F238E27FC236}">
                <a16:creationId xmlns:a16="http://schemas.microsoft.com/office/drawing/2014/main" id="{9A96E7E3-1CE8-435A-B523-A930B9202CC9}"/>
              </a:ext>
            </a:extLst>
          </p:cNvPr>
          <p:cNvSpPr txBox="1"/>
          <p:nvPr/>
        </p:nvSpPr>
        <p:spPr>
          <a:xfrm>
            <a:off x="2321785" y="4497394"/>
            <a:ext cx="4572000" cy="400110"/>
          </a:xfrm>
          <a:prstGeom prst="rect">
            <a:avLst/>
          </a:prstGeom>
          <a:noFill/>
        </p:spPr>
        <p:txBody>
          <a:bodyPr wrap="square">
            <a:spAutoFit/>
          </a:bodyPr>
          <a:lstStyle/>
          <a:p>
            <a:pPr algn="ctr"/>
            <a:r>
              <a:rPr lang="el-GR" sz="2000" b="1" i="0" dirty="0">
                <a:solidFill>
                  <a:srgbClr val="00B050"/>
                </a:solidFill>
                <a:effectLst/>
                <a:latin typeface="Roboto" panose="02000000000000000000" pitchFamily="2" charset="0"/>
                <a:ea typeface="Roboto" panose="02000000000000000000" pitchFamily="2" charset="0"/>
              </a:rPr>
              <a:t>Φωτογραφία εσωτερικών χώρων</a:t>
            </a:r>
          </a:p>
        </p:txBody>
      </p:sp>
    </p:spTree>
    <p:extLst>
      <p:ext uri="{BB962C8B-B14F-4D97-AF65-F5344CB8AC3E}">
        <p14:creationId xmlns:p14="http://schemas.microsoft.com/office/powerpoint/2010/main" val="732693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3074" name="Picture 2" descr="Θέατρο Παλλάς | CultureNow.gr">
            <a:extLst>
              <a:ext uri="{FF2B5EF4-FFF2-40B4-BE49-F238E27FC236}">
                <a16:creationId xmlns:a16="http://schemas.microsoft.com/office/drawing/2014/main" id="{211D4BC3-B761-4285-B0DF-7E292C2F0E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446689"/>
            <a:ext cx="3203848" cy="19623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Εθνικό Θέατρο: Με τρεις παραστάσεις συνεχίζονται οι δωρεάν διαδικτυακές  προβολές - Monopoli.gr">
            <a:extLst>
              <a:ext uri="{FF2B5EF4-FFF2-40B4-BE49-F238E27FC236}">
                <a16:creationId xmlns:a16="http://schemas.microsoft.com/office/drawing/2014/main" id="{239CB236-2E99-4CCF-A26D-1B030C8523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1917" y="1468327"/>
            <a:ext cx="2853634" cy="190638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Σχολή χορού Κλασικός χορός μπαλέτο Μελίνα Τροιζή Θεσσαλονίκη">
            <a:extLst>
              <a:ext uri="{FF2B5EF4-FFF2-40B4-BE49-F238E27FC236}">
                <a16:creationId xmlns:a16="http://schemas.microsoft.com/office/drawing/2014/main" id="{79E79E07-A5F8-46CF-B976-41C9352D14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1917" y="3429000"/>
            <a:ext cx="2261737" cy="282617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Αθηναϊκά Θέατρα – Καλώς Ορίσατε">
            <a:extLst>
              <a:ext uri="{FF2B5EF4-FFF2-40B4-BE49-F238E27FC236}">
                <a16:creationId xmlns:a16="http://schemas.microsoft.com/office/drawing/2014/main" id="{B87A0523-3EAB-4BD8-B175-51DF0C29720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7336" y="1466642"/>
            <a:ext cx="2470797" cy="329439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ΤΟ 1821 ΚΑΙ ΤΟ ΘΕΑΤΡΟ / PUCHNER WALTER">
            <a:extLst>
              <a:ext uri="{FF2B5EF4-FFF2-40B4-BE49-F238E27FC236}">
                <a16:creationId xmlns:a16="http://schemas.microsoft.com/office/drawing/2014/main" id="{2DD621A4-C620-4B07-BAC6-25F7E6F0B2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318" y="2939894"/>
            <a:ext cx="23812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Κέρδισε τις εντυπώσεις το «Ρεπορτάζ στον Παράδεισο» από τους μαθητές του  Γυμνασίου Θουρίας - ΕΦΗΜΕΡΙΔΑ ΘΑΡΡΟΣ">
            <a:extLst>
              <a:ext uri="{FF2B5EF4-FFF2-40B4-BE49-F238E27FC236}">
                <a16:creationId xmlns:a16="http://schemas.microsoft.com/office/drawing/2014/main" id="{B86350CE-E7B6-4775-B102-D45202552BB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68689" y="3786168"/>
            <a:ext cx="3707904" cy="246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83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11" name="TextBox 10">
            <a:extLst>
              <a:ext uri="{FF2B5EF4-FFF2-40B4-BE49-F238E27FC236}">
                <a16:creationId xmlns:a16="http://schemas.microsoft.com/office/drawing/2014/main" id="{6DCD447A-D974-4591-9FF5-77834C025A6C}"/>
              </a:ext>
            </a:extLst>
          </p:cNvPr>
          <p:cNvSpPr txBox="1"/>
          <p:nvPr/>
        </p:nvSpPr>
        <p:spPr>
          <a:xfrm>
            <a:off x="2286000" y="1556792"/>
            <a:ext cx="4572000" cy="461665"/>
          </a:xfrm>
          <a:prstGeom prst="rect">
            <a:avLst/>
          </a:prstGeom>
          <a:noFill/>
        </p:spPr>
        <p:txBody>
          <a:bodyPr wrap="square">
            <a:spAutoFit/>
          </a:bodyPr>
          <a:lstStyle/>
          <a:p>
            <a:pPr algn="ctr"/>
            <a:r>
              <a:rPr lang="el-GR" sz="2400" b="1" dirty="0">
                <a:solidFill>
                  <a:srgbClr val="C00000"/>
                </a:solidFill>
                <a:latin typeface="Roboto" panose="02000000000000000000" pitchFamily="2" charset="0"/>
                <a:ea typeface="Roboto" panose="02000000000000000000" pitchFamily="2" charset="0"/>
              </a:rPr>
              <a:t>Εκδόσεις βιβλίων</a:t>
            </a:r>
            <a:endParaRPr lang="el-GR" sz="2400" b="1" dirty="0">
              <a:solidFill>
                <a:srgbClr val="C00000"/>
              </a:solidFill>
            </a:endParaRPr>
          </a:p>
        </p:txBody>
      </p:sp>
      <p:sp>
        <p:nvSpPr>
          <p:cNvPr id="7" name="TextBox 6">
            <a:extLst>
              <a:ext uri="{FF2B5EF4-FFF2-40B4-BE49-F238E27FC236}">
                <a16:creationId xmlns:a16="http://schemas.microsoft.com/office/drawing/2014/main" id="{6572A9F6-C580-4F96-A316-42AF8CCD7323}"/>
              </a:ext>
            </a:extLst>
          </p:cNvPr>
          <p:cNvSpPr txBox="1"/>
          <p:nvPr/>
        </p:nvSpPr>
        <p:spPr>
          <a:xfrm>
            <a:off x="323528" y="2420888"/>
            <a:ext cx="8568952" cy="2554545"/>
          </a:xfrm>
          <a:prstGeom prst="rect">
            <a:avLst/>
          </a:prstGeom>
          <a:noFill/>
        </p:spPr>
        <p:txBody>
          <a:bodyPr wrap="square" rtlCol="0">
            <a:spAutoFit/>
          </a:bodyPr>
          <a:lstStyle/>
          <a:p>
            <a:pPr algn="ctr"/>
            <a:r>
              <a:rPr lang="el-GR" sz="2000" b="1" dirty="0">
                <a:solidFill>
                  <a:srgbClr val="00B050"/>
                </a:solidFill>
              </a:rPr>
              <a:t>Οι εκδόσεις βιβλίων χρησιμοποιούν όλα τα είδη φωτογραφίας</a:t>
            </a:r>
          </a:p>
          <a:p>
            <a:pPr algn="ctr"/>
            <a:endParaRPr lang="el-GR" sz="2000" b="1" dirty="0">
              <a:solidFill>
                <a:srgbClr val="00B050"/>
              </a:solidFill>
            </a:endParaRPr>
          </a:p>
          <a:p>
            <a:pPr algn="ctr"/>
            <a:r>
              <a:rPr lang="el-GR" sz="2000" b="1" dirty="0">
                <a:solidFill>
                  <a:srgbClr val="00B050"/>
                </a:solidFill>
              </a:rPr>
              <a:t> είτε συνοδευτικά του κείμενου  είτε αποκλειστικά όπως συμβαίνει στα</a:t>
            </a:r>
          </a:p>
          <a:p>
            <a:pPr algn="ctr"/>
            <a:endParaRPr lang="el-GR" sz="2000" b="1" dirty="0">
              <a:solidFill>
                <a:srgbClr val="00B050"/>
              </a:solidFill>
            </a:endParaRPr>
          </a:p>
          <a:p>
            <a:pPr algn="ctr"/>
            <a:r>
              <a:rPr lang="el-GR" sz="2000" b="1" dirty="0">
                <a:solidFill>
                  <a:srgbClr val="00B050"/>
                </a:solidFill>
              </a:rPr>
              <a:t> φωτογραφικά λευκώματα η τα λευκώματα εικαστικών και πλαστικών τεχνών</a:t>
            </a:r>
          </a:p>
          <a:p>
            <a:pPr algn="ctr"/>
            <a:endParaRPr lang="el-GR" sz="2000" b="1" dirty="0">
              <a:solidFill>
                <a:srgbClr val="00B050"/>
              </a:solidFill>
            </a:endParaRPr>
          </a:p>
          <a:p>
            <a:pPr algn="ctr"/>
            <a:r>
              <a:rPr lang="el-GR" sz="2000" b="1" dirty="0">
                <a:solidFill>
                  <a:srgbClr val="00B050"/>
                </a:solidFill>
              </a:rPr>
              <a:t>Όπου η εικόνα παίζει κυρίαρχο ρόλο.</a:t>
            </a:r>
          </a:p>
          <a:p>
            <a:r>
              <a:rPr lang="el-GR" sz="2000" b="1" dirty="0">
                <a:solidFill>
                  <a:srgbClr val="00B050"/>
                </a:solidFill>
              </a:rPr>
              <a:t> </a:t>
            </a:r>
          </a:p>
        </p:txBody>
      </p:sp>
    </p:spTree>
    <p:extLst>
      <p:ext uri="{BB962C8B-B14F-4D97-AF65-F5344CB8AC3E}">
        <p14:creationId xmlns:p14="http://schemas.microsoft.com/office/powerpoint/2010/main" val="1866650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Πολυτελής έκδοση βιβλίου. - € 48,00 - Vendora.gr">
            <a:extLst>
              <a:ext uri="{FF2B5EF4-FFF2-40B4-BE49-F238E27FC236}">
                <a16:creationId xmlns:a16="http://schemas.microsoft.com/office/drawing/2014/main" id="{8643872D-C04D-4638-A8D2-2CF63F789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111" y="1278171"/>
            <a:ext cx="2865114" cy="2870220"/>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4"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4098" name="Picture 2" descr="Φοίβη - Βιβλιοπωλείο μετά Μουσικής">
            <a:extLst>
              <a:ext uri="{FF2B5EF4-FFF2-40B4-BE49-F238E27FC236}">
                <a16:creationId xmlns:a16="http://schemas.microsoft.com/office/drawing/2014/main" id="{E16BDA7C-2393-41B5-9676-5F841AFA81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1340768"/>
            <a:ext cx="1858223" cy="26642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ΣΧΟΛΙΚΟ ΒΙΒΛΙΟ ΦΥΣΙΚΗΣ Α ΓΥΜΝΑΣΙΟΥ">
            <a:extLst>
              <a:ext uri="{FF2B5EF4-FFF2-40B4-BE49-F238E27FC236}">
                <a16:creationId xmlns:a16="http://schemas.microsoft.com/office/drawing/2014/main" id="{52229B2D-6470-48C3-8196-CAB877F0CF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991" y="3356992"/>
            <a:ext cx="1881074" cy="266429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1821 Πριν και Μετά: Έλληνες και Ελλάδα, Επανάσταση και Κράτος» | Μουσείο  Μπενάκη - ελcblog - βιβλίο - elculture.gr">
            <a:extLst>
              <a:ext uri="{FF2B5EF4-FFF2-40B4-BE49-F238E27FC236}">
                <a16:creationId xmlns:a16="http://schemas.microsoft.com/office/drawing/2014/main" id="{D8A9E926-610F-4852-8D03-205E9ECD38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2350" y="1201317"/>
            <a:ext cx="4788024" cy="340980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CE7E5052-EA75-490D-8D81-6183C08EAA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8334" y="3582115"/>
            <a:ext cx="3958589" cy="259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274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EE137699-03DB-4422-BADD-BF8FCC91B7D9}"/>
              </a:ext>
            </a:extLst>
          </p:cNvPr>
          <p:cNvSpPr txBox="1"/>
          <p:nvPr/>
        </p:nvSpPr>
        <p:spPr>
          <a:xfrm>
            <a:off x="539552" y="1628800"/>
            <a:ext cx="8064896" cy="738664"/>
          </a:xfrm>
          <a:prstGeom prst="rect">
            <a:avLst/>
          </a:prstGeom>
          <a:noFill/>
        </p:spPr>
        <p:txBody>
          <a:bodyPr wrap="square">
            <a:spAutoFit/>
          </a:bodyPr>
          <a:lstStyle/>
          <a:p>
            <a:pPr algn="ctr"/>
            <a:r>
              <a:rPr lang="el-GR" sz="2400" b="1" dirty="0">
                <a:solidFill>
                  <a:srgbClr val="FF0000"/>
                </a:solidFill>
                <a:latin typeface="Roboto" panose="02000000000000000000" pitchFamily="2" charset="0"/>
                <a:ea typeface="Roboto" panose="02000000000000000000" pitchFamily="2" charset="0"/>
              </a:rPr>
              <a:t>Παραγωγή και πώληση αντιγράφων μνημείων</a:t>
            </a:r>
          </a:p>
          <a:p>
            <a:r>
              <a:rPr lang="el-GR" sz="1800" dirty="0">
                <a:latin typeface="Roboto" panose="02000000000000000000" pitchFamily="2" charset="0"/>
                <a:ea typeface="Roboto" panose="02000000000000000000" pitchFamily="2" charset="0"/>
              </a:rPr>
              <a:t> </a:t>
            </a:r>
            <a:endParaRPr lang="el-GR" sz="1800" b="1" dirty="0">
              <a:solidFill>
                <a:schemeClr val="tx2">
                  <a:lumMod val="75000"/>
                </a:schemeClr>
              </a:solidFill>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4E7D14DB-C9DA-4A86-9BDF-D1E7327E249E}"/>
              </a:ext>
            </a:extLst>
          </p:cNvPr>
          <p:cNvSpPr txBox="1"/>
          <p:nvPr/>
        </p:nvSpPr>
        <p:spPr>
          <a:xfrm>
            <a:off x="2269575" y="2768823"/>
            <a:ext cx="4572000" cy="400110"/>
          </a:xfrm>
          <a:prstGeom prst="rect">
            <a:avLst/>
          </a:prstGeom>
          <a:noFill/>
        </p:spPr>
        <p:txBody>
          <a:bodyPr wrap="square">
            <a:spAutoFit/>
          </a:bodyPr>
          <a:lstStyle/>
          <a:p>
            <a:pPr algn="ctr" fontAlgn="base"/>
            <a:r>
              <a:rPr lang="el-GR" sz="2000" b="1" i="0" dirty="0">
                <a:solidFill>
                  <a:srgbClr val="00B050"/>
                </a:solidFill>
                <a:effectLst/>
                <a:latin typeface="Roboto" panose="02000000000000000000" pitchFamily="2" charset="0"/>
              </a:rPr>
              <a:t>Φωτογραφία </a:t>
            </a:r>
            <a:r>
              <a:rPr lang="el-GR" sz="2000" b="1" i="0" dirty="0" err="1">
                <a:solidFill>
                  <a:srgbClr val="00B050"/>
                </a:solidFill>
                <a:effectLst/>
                <a:latin typeface="Roboto" panose="02000000000000000000" pitchFamily="2" charset="0"/>
              </a:rPr>
              <a:t>Still</a:t>
            </a:r>
            <a:r>
              <a:rPr lang="el-GR" sz="2000" b="1" i="0" dirty="0">
                <a:solidFill>
                  <a:srgbClr val="00B050"/>
                </a:solidFill>
                <a:effectLst/>
                <a:latin typeface="Roboto" panose="02000000000000000000" pitchFamily="2" charset="0"/>
              </a:rPr>
              <a:t> </a:t>
            </a:r>
            <a:r>
              <a:rPr lang="el-GR" sz="2000" b="1" i="0" dirty="0" err="1">
                <a:solidFill>
                  <a:srgbClr val="00B050"/>
                </a:solidFill>
                <a:effectLst/>
                <a:latin typeface="Roboto" panose="02000000000000000000" pitchFamily="2" charset="0"/>
              </a:rPr>
              <a:t>Life</a:t>
            </a:r>
            <a:endParaRPr lang="el-GR" sz="2000" b="1" i="0" dirty="0">
              <a:solidFill>
                <a:srgbClr val="00B050"/>
              </a:solidFill>
              <a:effectLst/>
              <a:latin typeface="Roboto" panose="02000000000000000000" pitchFamily="2" charset="0"/>
            </a:endParaRPr>
          </a:p>
        </p:txBody>
      </p:sp>
      <p:sp>
        <p:nvSpPr>
          <p:cNvPr id="10" name="TextBox 9">
            <a:extLst>
              <a:ext uri="{FF2B5EF4-FFF2-40B4-BE49-F238E27FC236}">
                <a16:creationId xmlns:a16="http://schemas.microsoft.com/office/drawing/2014/main" id="{6ECA8F6C-E93B-45A5-8D3F-CD4AA04E4205}"/>
              </a:ext>
            </a:extLst>
          </p:cNvPr>
          <p:cNvSpPr txBox="1"/>
          <p:nvPr/>
        </p:nvSpPr>
        <p:spPr>
          <a:xfrm>
            <a:off x="2320831" y="3942129"/>
            <a:ext cx="4572000" cy="369332"/>
          </a:xfrm>
          <a:prstGeom prst="rect">
            <a:avLst/>
          </a:prstGeom>
          <a:noFill/>
        </p:spPr>
        <p:txBody>
          <a:bodyPr wrap="square">
            <a:spAutoFit/>
          </a:bodyPr>
          <a:lstStyle/>
          <a:p>
            <a:pPr algn="ctr" fontAlgn="base"/>
            <a:r>
              <a:rPr lang="el-GR" sz="1800" b="1" i="0" dirty="0">
                <a:solidFill>
                  <a:srgbClr val="00B050"/>
                </a:solidFill>
                <a:effectLst/>
                <a:latin typeface="Roboto" panose="02000000000000000000" pitchFamily="2" charset="0"/>
              </a:rPr>
              <a:t>Διαφημιστική  φωτογραφία</a:t>
            </a:r>
          </a:p>
        </p:txBody>
      </p:sp>
      <p:sp>
        <p:nvSpPr>
          <p:cNvPr id="12" name="TextBox 11">
            <a:extLst>
              <a:ext uri="{FF2B5EF4-FFF2-40B4-BE49-F238E27FC236}">
                <a16:creationId xmlns:a16="http://schemas.microsoft.com/office/drawing/2014/main" id="{5E06D258-32D4-4C6F-B0DE-2862AB5D1FB1}"/>
              </a:ext>
            </a:extLst>
          </p:cNvPr>
          <p:cNvSpPr txBox="1"/>
          <p:nvPr/>
        </p:nvSpPr>
        <p:spPr>
          <a:xfrm>
            <a:off x="2320831" y="3363832"/>
            <a:ext cx="4572000" cy="369332"/>
          </a:xfrm>
          <a:prstGeom prst="rect">
            <a:avLst/>
          </a:prstGeom>
          <a:noFill/>
        </p:spPr>
        <p:txBody>
          <a:bodyPr wrap="square">
            <a:spAutoFit/>
          </a:bodyPr>
          <a:lstStyle/>
          <a:p>
            <a:pPr algn="ctr"/>
            <a:r>
              <a:rPr lang="el-GR" sz="1800" b="1" i="0" dirty="0">
                <a:solidFill>
                  <a:srgbClr val="00B050"/>
                </a:solidFill>
                <a:effectLst/>
                <a:latin typeface="Roboto" panose="02000000000000000000" pitchFamily="2" charset="0"/>
                <a:ea typeface="Roboto" panose="02000000000000000000" pitchFamily="2" charset="0"/>
              </a:rPr>
              <a:t>Φωτογραφία εσωτερικών χώρων</a:t>
            </a:r>
          </a:p>
        </p:txBody>
      </p:sp>
      <p:sp>
        <p:nvSpPr>
          <p:cNvPr id="14" name="TextBox 13">
            <a:extLst>
              <a:ext uri="{FF2B5EF4-FFF2-40B4-BE49-F238E27FC236}">
                <a16:creationId xmlns:a16="http://schemas.microsoft.com/office/drawing/2014/main" id="{39A061AB-7FFE-41DD-87AF-2992F1F95707}"/>
              </a:ext>
            </a:extLst>
          </p:cNvPr>
          <p:cNvSpPr txBox="1"/>
          <p:nvPr/>
        </p:nvSpPr>
        <p:spPr>
          <a:xfrm>
            <a:off x="2348478" y="4451954"/>
            <a:ext cx="4572000" cy="369332"/>
          </a:xfrm>
          <a:prstGeom prst="rect">
            <a:avLst/>
          </a:prstGeom>
          <a:noFill/>
        </p:spPr>
        <p:txBody>
          <a:bodyPr wrap="square">
            <a:spAutoFit/>
          </a:bodyPr>
          <a:lstStyle/>
          <a:p>
            <a:pPr algn="ctr"/>
            <a:r>
              <a:rPr lang="el-GR" sz="1800" b="1" i="0" dirty="0">
                <a:solidFill>
                  <a:srgbClr val="00B050"/>
                </a:solidFill>
                <a:effectLst/>
                <a:latin typeface="Roboto" panose="02000000000000000000" pitchFamily="2" charset="0"/>
                <a:ea typeface="Roboto" panose="02000000000000000000" pitchFamily="2" charset="0"/>
              </a:rPr>
              <a:t>Φωτογραφία προϊόντων / </a:t>
            </a:r>
            <a:r>
              <a:rPr lang="el-GR" sz="1800" b="1" i="0" dirty="0" err="1">
                <a:solidFill>
                  <a:srgbClr val="00B050"/>
                </a:solidFill>
                <a:effectLst/>
                <a:latin typeface="Roboto" panose="02000000000000000000" pitchFamily="2" charset="0"/>
                <a:ea typeface="Roboto" panose="02000000000000000000" pitchFamily="2" charset="0"/>
              </a:rPr>
              <a:t>eshop</a:t>
            </a:r>
            <a:endParaRPr lang="el-GR" sz="1800" b="1" i="0" dirty="0">
              <a:solidFill>
                <a:srgbClr val="00B050"/>
              </a:solidFill>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0181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12B3C591-6675-44C9-AAAD-DE635DC0F164}"/>
              </a:ext>
            </a:extLst>
          </p:cNvPr>
          <p:cNvSpPr txBox="1"/>
          <p:nvPr/>
        </p:nvSpPr>
        <p:spPr>
          <a:xfrm>
            <a:off x="323528" y="1443840"/>
            <a:ext cx="8496944" cy="4216539"/>
          </a:xfrm>
          <a:prstGeom prst="rect">
            <a:avLst/>
          </a:prstGeom>
          <a:noFill/>
        </p:spPr>
        <p:txBody>
          <a:bodyPr wrap="square">
            <a:spAutoFit/>
          </a:bodyPr>
          <a:lstStyle/>
          <a:p>
            <a:pPr algn="ctr" fontAlgn="base"/>
            <a:r>
              <a:rPr lang="el-GR" sz="2400" b="1" i="0" dirty="0">
                <a:solidFill>
                  <a:srgbClr val="FF0000"/>
                </a:solidFill>
                <a:effectLst/>
                <a:latin typeface="Roboto" panose="02000000000000000000" pitchFamily="2" charset="0"/>
              </a:rPr>
              <a:t>Φωτορεπορτάζ</a:t>
            </a:r>
          </a:p>
          <a:p>
            <a:pPr algn="just" fontAlgn="base"/>
            <a:endParaRPr lang="el-GR" sz="2400" b="0" i="0" dirty="0">
              <a:solidFill>
                <a:srgbClr val="FF0000"/>
              </a:solidFill>
              <a:effectLst/>
              <a:latin typeface="Roboto" panose="02000000000000000000" pitchFamily="2" charset="0"/>
            </a:endParaRPr>
          </a:p>
          <a:p>
            <a:pPr algn="just" fontAlgn="base"/>
            <a:r>
              <a:rPr lang="el-GR" sz="2000" b="1" i="0" dirty="0">
                <a:solidFill>
                  <a:schemeClr val="tx2">
                    <a:lumMod val="75000"/>
                  </a:schemeClr>
                </a:solidFill>
                <a:effectLst/>
                <a:latin typeface="Roboto" panose="02000000000000000000" pitchFamily="2" charset="0"/>
              </a:rPr>
              <a:t>Η φωτογραφική εικόνα διαθέτει μεγαλύτερη δύναμη από αυτή των λέξεων.</a:t>
            </a:r>
          </a:p>
          <a:p>
            <a:pPr algn="just" fontAlgn="base"/>
            <a:endParaRPr lang="el-GR" sz="2000" b="1" i="0" dirty="0">
              <a:solidFill>
                <a:schemeClr val="tx2">
                  <a:lumMod val="75000"/>
                </a:schemeClr>
              </a:solidFill>
              <a:effectLst/>
              <a:latin typeface="Roboto" panose="02000000000000000000" pitchFamily="2" charset="0"/>
            </a:endParaRPr>
          </a:p>
          <a:p>
            <a:pPr algn="just" fontAlgn="base"/>
            <a:r>
              <a:rPr lang="el-GR" sz="2000" b="1" i="0" dirty="0">
                <a:solidFill>
                  <a:schemeClr val="tx2">
                    <a:lumMod val="75000"/>
                  </a:schemeClr>
                </a:solidFill>
                <a:effectLst/>
                <a:latin typeface="Roboto" panose="02000000000000000000" pitchFamily="2" charset="0"/>
              </a:rPr>
              <a:t> Η χρήση της φωτογραφίας στην ειδησεογραφία επηρεάζει τη γενικότερη αντίληψη μας για τα διάφορα γεγονότα που παρακολουθούμε καθημερινά.</a:t>
            </a:r>
          </a:p>
          <a:p>
            <a:pPr algn="just" fontAlgn="base"/>
            <a:endParaRPr lang="el-GR" sz="2000" b="1" i="0" dirty="0">
              <a:solidFill>
                <a:schemeClr val="tx2">
                  <a:lumMod val="75000"/>
                </a:schemeClr>
              </a:solidFill>
              <a:effectLst/>
              <a:latin typeface="Roboto" panose="02000000000000000000" pitchFamily="2" charset="0"/>
            </a:endParaRPr>
          </a:p>
          <a:p>
            <a:pPr algn="just" fontAlgn="base"/>
            <a:r>
              <a:rPr lang="el-GR" sz="2000" b="1" i="0" dirty="0">
                <a:solidFill>
                  <a:schemeClr val="tx2">
                    <a:lumMod val="75000"/>
                  </a:schemeClr>
                </a:solidFill>
                <a:effectLst/>
                <a:latin typeface="Roboto" panose="02000000000000000000" pitchFamily="2" charset="0"/>
              </a:rPr>
              <a:t>Ο καλός φωτορεπόρτερ καλύπτει τα τρέχοντα νέα, πολιτιστικά, αθλητικά, πολιτικά γεγονότα, πρέπει να είναι συνεχώς σε εγρήγορση, να βρίσκεται παντού, να παρακολουθεί τις εξελίξεις και να είναι ικανός να γυρίσει πίσω με την φωτογραφία.</a:t>
            </a:r>
          </a:p>
        </p:txBody>
      </p:sp>
    </p:spTree>
    <p:extLst>
      <p:ext uri="{BB962C8B-B14F-4D97-AF65-F5344CB8AC3E}">
        <p14:creationId xmlns:p14="http://schemas.microsoft.com/office/powerpoint/2010/main" val="3123462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1026" name="Picture 2" descr="Ριζικές αλλαγές στο Ταμείο Αρχαιολογικών Πόρων | Η Εφημερίδα των Συντακτών">
            <a:extLst>
              <a:ext uri="{FF2B5EF4-FFF2-40B4-BE49-F238E27FC236}">
                <a16:creationId xmlns:a16="http://schemas.microsoft.com/office/drawing/2014/main" id="{A059A527-18F6-4DE2-8A22-D53E9F62F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563846"/>
            <a:ext cx="4752528" cy="25214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Ενα υπέροχο σποτ για τα ακριβή αντίγραφα αριστουργημάτων | Πολιτισμός  Ειδήσεις">
            <a:extLst>
              <a:ext uri="{FF2B5EF4-FFF2-40B4-BE49-F238E27FC236}">
                <a16:creationId xmlns:a16="http://schemas.microsoft.com/office/drawing/2014/main" id="{66562D0E-7CB9-47FA-858C-A937D2D870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821" y="1362585"/>
            <a:ext cx="3995936" cy="20978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Ακριβή αντίγραφα αρχαιοτήτων και e-shop προαναγγέλλει το υπουργείο  Πολιτισμού | LiFO">
            <a:extLst>
              <a:ext uri="{FF2B5EF4-FFF2-40B4-BE49-F238E27FC236}">
                <a16:creationId xmlns:a16="http://schemas.microsoft.com/office/drawing/2014/main" id="{BD8457D7-60B7-4331-974B-0D17682F33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112" y="914464"/>
            <a:ext cx="5000190" cy="52582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Έρχεται e-shop πώλησης εκμαγείων και πιστών αντιγράφων αρχαίων έργων τέχνης  - εδώ...ζεις">
            <a:extLst>
              <a:ext uri="{FF2B5EF4-FFF2-40B4-BE49-F238E27FC236}">
                <a16:creationId xmlns:a16="http://schemas.microsoft.com/office/drawing/2014/main" id="{278F869D-9778-4239-9099-54F0E1610E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0097" y="2638103"/>
            <a:ext cx="266429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102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FEB1A46F-58C8-443E-9D9C-8747B0E47595}"/>
              </a:ext>
            </a:extLst>
          </p:cNvPr>
          <p:cNvSpPr txBox="1"/>
          <p:nvPr/>
        </p:nvSpPr>
        <p:spPr>
          <a:xfrm>
            <a:off x="377280" y="2828836"/>
            <a:ext cx="8371184" cy="1200329"/>
          </a:xfrm>
          <a:prstGeom prst="rect">
            <a:avLst/>
          </a:prstGeom>
          <a:noFill/>
        </p:spPr>
        <p:txBody>
          <a:bodyPr wrap="square">
            <a:spAutoFit/>
          </a:bodyPr>
          <a:lstStyle/>
          <a:p>
            <a:pPr algn="ctr" fontAlgn="base"/>
            <a:r>
              <a:rPr lang="el-GR" sz="2400" b="1" i="0" dirty="0">
                <a:solidFill>
                  <a:srgbClr val="FF0000"/>
                </a:solidFill>
                <a:effectLst/>
                <a:latin typeface="Roboto" panose="02000000000000000000" pitchFamily="2" charset="0"/>
                <a:ea typeface="Roboto" panose="02000000000000000000" pitchFamily="2" charset="0"/>
              </a:rPr>
              <a:t>Γιατί κάθε επιχείρηση ή αυτοαπασχολούμενος χρειάζεται</a:t>
            </a:r>
            <a:endParaRPr lang="en-US" sz="2400" b="1" i="0" dirty="0">
              <a:solidFill>
                <a:srgbClr val="FF0000"/>
              </a:solidFill>
              <a:effectLst/>
              <a:latin typeface="Roboto" panose="02000000000000000000" pitchFamily="2" charset="0"/>
              <a:ea typeface="Roboto" panose="02000000000000000000" pitchFamily="2" charset="0"/>
            </a:endParaRPr>
          </a:p>
          <a:p>
            <a:pPr algn="ctr" fontAlgn="base"/>
            <a:endParaRPr lang="en-US" sz="2400" b="1" i="0" dirty="0">
              <a:solidFill>
                <a:srgbClr val="FF0000"/>
              </a:solidFill>
              <a:effectLst/>
              <a:latin typeface="Roboto" panose="02000000000000000000" pitchFamily="2" charset="0"/>
              <a:ea typeface="Roboto" panose="02000000000000000000" pitchFamily="2" charset="0"/>
            </a:endParaRPr>
          </a:p>
          <a:p>
            <a:pPr algn="ctr" fontAlgn="base"/>
            <a:r>
              <a:rPr lang="el-GR" sz="2400" b="1" i="0" dirty="0">
                <a:solidFill>
                  <a:srgbClr val="FF0000"/>
                </a:solidFill>
                <a:effectLst/>
                <a:latin typeface="Roboto" panose="02000000000000000000" pitchFamily="2" charset="0"/>
                <a:ea typeface="Roboto" panose="02000000000000000000" pitchFamily="2" charset="0"/>
              </a:rPr>
              <a:t> επαγγελματικές εικόνες</a:t>
            </a:r>
            <a:r>
              <a:rPr lang="en-US" sz="2400" b="1" i="0" dirty="0">
                <a:solidFill>
                  <a:srgbClr val="FF0000"/>
                </a:solidFill>
                <a:effectLst/>
                <a:latin typeface="Roboto" panose="02000000000000000000" pitchFamily="2" charset="0"/>
                <a:ea typeface="Roboto" panose="02000000000000000000" pitchFamily="2" charset="0"/>
              </a:rPr>
              <a:t> </a:t>
            </a:r>
            <a:r>
              <a:rPr lang="el-GR" sz="2400" b="1" i="0" dirty="0">
                <a:solidFill>
                  <a:srgbClr val="FF0000"/>
                </a:solidFill>
                <a:effectLst/>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21174986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A0E229BD-11FB-490C-AB59-029C29448FCB}"/>
              </a:ext>
            </a:extLst>
          </p:cNvPr>
          <p:cNvSpPr txBox="1"/>
          <p:nvPr/>
        </p:nvSpPr>
        <p:spPr>
          <a:xfrm>
            <a:off x="323528" y="1413063"/>
            <a:ext cx="8280920" cy="4708981"/>
          </a:xfrm>
          <a:prstGeom prst="rect">
            <a:avLst/>
          </a:prstGeom>
          <a:noFill/>
        </p:spPr>
        <p:txBody>
          <a:bodyPr wrap="square">
            <a:spAutoFit/>
          </a:bodyPr>
          <a:lstStyle/>
          <a:p>
            <a:pPr marL="457200" indent="-457200" algn="l" fontAlgn="base">
              <a:buAutoNum type="arabicPeriod"/>
            </a:pPr>
            <a:r>
              <a:rPr lang="el-GR" sz="2000" b="1" i="0" dirty="0">
                <a:solidFill>
                  <a:srgbClr val="FF0000"/>
                </a:solidFill>
                <a:effectLst/>
                <a:latin typeface="Roboto" panose="02000000000000000000" pitchFamily="2" charset="0"/>
                <a:ea typeface="Roboto" panose="02000000000000000000" pitchFamily="2" charset="0"/>
              </a:rPr>
              <a:t>Μια εικόνα αξίζει χίλιες λέξεις</a:t>
            </a:r>
            <a:endParaRPr lang="en-US" sz="2000" b="1" i="0" dirty="0">
              <a:solidFill>
                <a:srgbClr val="FF0000"/>
              </a:solidFill>
              <a:effectLst/>
              <a:latin typeface="Roboto" panose="02000000000000000000" pitchFamily="2" charset="0"/>
              <a:ea typeface="Roboto" panose="02000000000000000000" pitchFamily="2" charset="0"/>
            </a:endParaRPr>
          </a:p>
          <a:p>
            <a:pPr marL="457200" indent="-457200" algn="l" fontAlgn="base">
              <a:buAutoNum type="arabicPeriod"/>
            </a:pPr>
            <a:endParaRPr lang="el-GR" sz="2000" b="1" i="0" dirty="0">
              <a:solidFill>
                <a:srgbClr val="FF0000"/>
              </a:solidFill>
              <a:effectLst/>
              <a:latin typeface="Open Sans" panose="020B0606030504020204" pitchFamily="34" charset="0"/>
            </a:endParaRP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Μάλλον το έχετε ξανακούσει αυτό το ρητό. Αυτή την εποχή οι εικόνες αξίζουν τουλάχιστον χίλιες λέξεις – ίσως και περισσότερο! </a:t>
            </a:r>
            <a:endParaRPr lang="en-US" sz="2000" b="1" i="0" dirty="0">
              <a:solidFill>
                <a:schemeClr val="accent1">
                  <a:lumMod val="75000"/>
                </a:schemeClr>
              </a:solidFill>
              <a:effectLst/>
              <a:latin typeface="Roboto" panose="02000000000000000000" pitchFamily="2" charset="0"/>
              <a:ea typeface="Roboto" panose="02000000000000000000" pitchFamily="2" charset="0"/>
            </a:endParaRPr>
          </a:p>
          <a:p>
            <a:pPr algn="l" fontAlgn="base"/>
            <a:endParaRPr lang="en-US" sz="2000" b="1" dirty="0">
              <a:solidFill>
                <a:schemeClr val="accent1">
                  <a:lumMod val="75000"/>
                </a:schemeClr>
              </a:solidFill>
              <a:latin typeface="Roboto" panose="02000000000000000000" pitchFamily="2" charset="0"/>
              <a:ea typeface="Roboto" panose="02000000000000000000" pitchFamily="2" charset="0"/>
            </a:endParaRP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Οι επαγγελματικές φωτογραφίες μας επιτρέπουν να δείχνουμε στους πελάτες μας τι έχουμε  να τους προσφέρουμε  αντί να τους λέμε.</a:t>
            </a:r>
            <a:endParaRPr lang="en-US" sz="2000" b="1" i="0" dirty="0">
              <a:solidFill>
                <a:schemeClr val="accent1">
                  <a:lumMod val="75000"/>
                </a:schemeClr>
              </a:solidFill>
              <a:effectLst/>
              <a:latin typeface="Roboto" panose="02000000000000000000" pitchFamily="2" charset="0"/>
              <a:ea typeface="Roboto" panose="02000000000000000000" pitchFamily="2" charset="0"/>
            </a:endParaRPr>
          </a:p>
          <a:p>
            <a:pPr algn="l" fontAlgn="base"/>
            <a:endParaRPr lang="en-US" sz="2000" b="1" dirty="0">
              <a:solidFill>
                <a:schemeClr val="accent1">
                  <a:lumMod val="75000"/>
                </a:schemeClr>
              </a:solidFill>
              <a:latin typeface="Roboto" panose="02000000000000000000" pitchFamily="2" charset="0"/>
              <a:ea typeface="Roboto" panose="02000000000000000000" pitchFamily="2" charset="0"/>
            </a:endParaRP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 Σε αυτή την εποχή που διανύουμε οι καταναλωτές επιθυμούν να δουν τι θα αγοράσουν πριν πάρουν την απόφαση.</a:t>
            </a:r>
            <a:endParaRPr lang="en-US" sz="2000" b="1" i="0" dirty="0">
              <a:solidFill>
                <a:schemeClr val="accent1">
                  <a:lumMod val="75000"/>
                </a:schemeClr>
              </a:solidFill>
              <a:effectLst/>
              <a:latin typeface="Roboto" panose="02000000000000000000" pitchFamily="2" charset="0"/>
              <a:ea typeface="Roboto" panose="02000000000000000000" pitchFamily="2" charset="0"/>
            </a:endParaRPr>
          </a:p>
          <a:p>
            <a:pPr algn="l" fontAlgn="base"/>
            <a:endParaRPr lang="en-US" sz="2000" b="1" dirty="0">
              <a:solidFill>
                <a:schemeClr val="accent1">
                  <a:lumMod val="75000"/>
                </a:schemeClr>
              </a:solidFill>
              <a:latin typeface="Roboto" panose="02000000000000000000" pitchFamily="2" charset="0"/>
              <a:ea typeface="Roboto" panose="02000000000000000000" pitchFamily="2" charset="0"/>
            </a:endParaRP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 Το διαδίκτυο το έχει καταστήσει όλο αυτό πιο εφικτό, πράγμα που σημαίνει ότι οι φωτογραφίες και τα βίντεο των προϊόντων και των προσφορών μας είναι πιο πολύτιμα από ποτέ!</a:t>
            </a:r>
          </a:p>
        </p:txBody>
      </p:sp>
    </p:spTree>
    <p:extLst>
      <p:ext uri="{BB962C8B-B14F-4D97-AF65-F5344CB8AC3E}">
        <p14:creationId xmlns:p14="http://schemas.microsoft.com/office/powerpoint/2010/main" val="684979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90ACCD2C-3F55-4E6D-83AE-F5EA6070846B}"/>
              </a:ext>
            </a:extLst>
          </p:cNvPr>
          <p:cNvSpPr txBox="1"/>
          <p:nvPr/>
        </p:nvSpPr>
        <p:spPr>
          <a:xfrm>
            <a:off x="344354" y="1122877"/>
            <a:ext cx="8136904" cy="5324535"/>
          </a:xfrm>
          <a:prstGeom prst="rect">
            <a:avLst/>
          </a:prstGeom>
          <a:noFill/>
        </p:spPr>
        <p:txBody>
          <a:bodyPr wrap="square">
            <a:spAutoFit/>
          </a:bodyPr>
          <a:lstStyle/>
          <a:p>
            <a:pPr algn="l" fontAlgn="base"/>
            <a:r>
              <a:rPr lang="el-GR" sz="2000" b="1" i="0" dirty="0">
                <a:solidFill>
                  <a:srgbClr val="FF0000"/>
                </a:solidFill>
                <a:effectLst/>
                <a:latin typeface="Roboto" panose="02000000000000000000" pitchFamily="2" charset="0"/>
                <a:ea typeface="Roboto" panose="02000000000000000000" pitchFamily="2" charset="0"/>
              </a:rPr>
              <a:t>2. Η ποιότητα των φωτογραφιών και των βίντεο αντιπροσωπεύουν το </a:t>
            </a:r>
            <a:r>
              <a:rPr lang="el-GR" sz="2000" b="1" i="0" dirty="0" err="1">
                <a:solidFill>
                  <a:srgbClr val="FF0000"/>
                </a:solidFill>
                <a:effectLst/>
                <a:latin typeface="Roboto" panose="02000000000000000000" pitchFamily="2" charset="0"/>
                <a:ea typeface="Roboto" panose="02000000000000000000" pitchFamily="2" charset="0"/>
              </a:rPr>
              <a:t>brand</a:t>
            </a:r>
            <a:r>
              <a:rPr lang="el-GR" sz="2000" b="1" i="0" dirty="0">
                <a:solidFill>
                  <a:srgbClr val="FF0000"/>
                </a:solidFill>
                <a:effectLst/>
                <a:latin typeface="Roboto" panose="02000000000000000000" pitchFamily="2" charset="0"/>
                <a:ea typeface="Roboto" panose="02000000000000000000" pitchFamily="2" charset="0"/>
              </a:rPr>
              <a:t> </a:t>
            </a:r>
            <a:r>
              <a:rPr lang="el-GR" sz="2000" b="1" i="0" dirty="0" err="1">
                <a:solidFill>
                  <a:srgbClr val="FF0000"/>
                </a:solidFill>
                <a:effectLst/>
                <a:latin typeface="Roboto" panose="02000000000000000000" pitchFamily="2" charset="0"/>
                <a:ea typeface="Roboto" panose="02000000000000000000" pitchFamily="2" charset="0"/>
              </a:rPr>
              <a:t>name</a:t>
            </a:r>
            <a:r>
              <a:rPr lang="el-GR" sz="2000" b="1" i="0" dirty="0">
                <a:solidFill>
                  <a:srgbClr val="FF0000"/>
                </a:solidFill>
                <a:effectLst/>
                <a:latin typeface="Roboto" panose="02000000000000000000" pitchFamily="2" charset="0"/>
                <a:ea typeface="Roboto" panose="02000000000000000000" pitchFamily="2" charset="0"/>
              </a:rPr>
              <a:t> μας.</a:t>
            </a:r>
            <a:endParaRPr lang="en-US" sz="2000" b="1" i="0" dirty="0">
              <a:solidFill>
                <a:srgbClr val="FF0000"/>
              </a:solidFill>
              <a:effectLst/>
              <a:latin typeface="Roboto" panose="02000000000000000000" pitchFamily="2" charset="0"/>
              <a:ea typeface="Roboto" panose="02000000000000000000" pitchFamily="2" charset="0"/>
            </a:endParaRPr>
          </a:p>
          <a:p>
            <a:pPr algn="l" fontAlgn="base"/>
            <a:endParaRPr lang="el-GR" sz="2000" b="1" i="0" dirty="0">
              <a:solidFill>
                <a:srgbClr val="FF0000"/>
              </a:solidFill>
              <a:effectLst/>
              <a:latin typeface="Roboto" panose="02000000000000000000" pitchFamily="2" charset="0"/>
              <a:ea typeface="Roboto" panose="02000000000000000000" pitchFamily="2" charset="0"/>
            </a:endParaRP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Συχνά το κόστος της επαγγελματικής φωτογράφισης μας αποτρέπει να προσλάβουμε έναν επαγγελματία φωτογράφο, και καταλήγουμε να κάνουμε  τη δουλειά μόνοι μας ή να βρίσκουμε  μια εναλλακτική λύση χαμηλότερου κόστους.</a:t>
            </a:r>
          </a:p>
          <a:p>
            <a:pPr algn="l" fontAlgn="base"/>
            <a:endParaRPr lang="el-GR" sz="2000" b="1" dirty="0">
              <a:solidFill>
                <a:schemeClr val="accent1">
                  <a:lumMod val="75000"/>
                </a:schemeClr>
              </a:solidFill>
              <a:latin typeface="Roboto" panose="02000000000000000000" pitchFamily="2" charset="0"/>
              <a:ea typeface="Roboto" panose="02000000000000000000" pitchFamily="2" charset="0"/>
            </a:endParaRP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 Εδώ πρέπει να θυμηθούμε  πως οι φωτογραφίες και τα βίντεο αντιπροσωπεύουν την επωνυμία μας .</a:t>
            </a:r>
          </a:p>
          <a:p>
            <a:pPr algn="l" fontAlgn="base"/>
            <a:endParaRPr lang="el-GR" sz="2000" b="1" i="0" dirty="0">
              <a:solidFill>
                <a:schemeClr val="accent1">
                  <a:lumMod val="75000"/>
                </a:schemeClr>
              </a:solidFill>
              <a:effectLst/>
              <a:latin typeface="Roboto" panose="02000000000000000000" pitchFamily="2" charset="0"/>
              <a:ea typeface="Roboto" panose="02000000000000000000" pitchFamily="2" charset="0"/>
            </a:endParaRP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Οι χαμηλής ποιότητας ερασιτεχνικές φωτογραφίες δίνουν την εντύπωση στους πελάτες μας ότι ακολουθούμε  αυτού του είδους προσέγγισης στα προϊόντα και στις υπηρεσίες μας. </a:t>
            </a:r>
          </a:p>
          <a:p>
            <a:pPr algn="l" fontAlgn="base"/>
            <a:endParaRPr lang="el-GR" sz="2000" b="1" dirty="0">
              <a:solidFill>
                <a:schemeClr val="accent1">
                  <a:lumMod val="75000"/>
                </a:schemeClr>
              </a:solidFill>
              <a:latin typeface="Roboto" panose="02000000000000000000" pitchFamily="2" charset="0"/>
              <a:ea typeface="Roboto" panose="02000000000000000000" pitchFamily="2" charset="0"/>
            </a:endParaRP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Το υλικό που θα υπάρχει στα on </a:t>
            </a:r>
            <a:r>
              <a:rPr lang="el-GR" sz="2000" b="1" i="0" dirty="0" err="1">
                <a:solidFill>
                  <a:schemeClr val="accent1">
                    <a:lumMod val="75000"/>
                  </a:schemeClr>
                </a:solidFill>
                <a:effectLst/>
                <a:latin typeface="Roboto" panose="02000000000000000000" pitchFamily="2" charset="0"/>
                <a:ea typeface="Roboto" panose="02000000000000000000" pitchFamily="2" charset="0"/>
              </a:rPr>
              <a:t>line</a:t>
            </a:r>
            <a:r>
              <a:rPr lang="el-GR" sz="2000" b="1" i="0" dirty="0">
                <a:solidFill>
                  <a:schemeClr val="accent1">
                    <a:lumMod val="75000"/>
                  </a:schemeClr>
                </a:solidFill>
                <a:effectLst/>
                <a:latin typeface="Roboto" panose="02000000000000000000" pitchFamily="2" charset="0"/>
                <a:ea typeface="Roboto" panose="02000000000000000000" pitchFamily="2" charset="0"/>
              </a:rPr>
              <a:t> </a:t>
            </a:r>
            <a:r>
              <a:rPr lang="el-GR" sz="2000" b="1" i="0" dirty="0" err="1">
                <a:solidFill>
                  <a:schemeClr val="accent1">
                    <a:lumMod val="75000"/>
                  </a:schemeClr>
                </a:solidFill>
                <a:effectLst/>
                <a:latin typeface="Roboto" panose="02000000000000000000" pitchFamily="2" charset="0"/>
                <a:ea typeface="Roboto" panose="02000000000000000000" pitchFamily="2" charset="0"/>
              </a:rPr>
              <a:t>media</a:t>
            </a:r>
            <a:r>
              <a:rPr lang="el-GR" sz="2000" b="1" i="0" dirty="0">
                <a:solidFill>
                  <a:schemeClr val="accent1">
                    <a:lumMod val="75000"/>
                  </a:schemeClr>
                </a:solidFill>
                <a:effectLst/>
                <a:latin typeface="Roboto" panose="02000000000000000000" pitchFamily="2" charset="0"/>
                <a:ea typeface="Roboto" panose="02000000000000000000" pitchFamily="2" charset="0"/>
              </a:rPr>
              <a:t> μας πρόκειται να κάνει μια πρώτη εντύπωση στους πελάτες μας. </a:t>
            </a:r>
          </a:p>
        </p:txBody>
      </p:sp>
    </p:spTree>
    <p:extLst>
      <p:ext uri="{BB962C8B-B14F-4D97-AF65-F5344CB8AC3E}">
        <p14:creationId xmlns:p14="http://schemas.microsoft.com/office/powerpoint/2010/main" val="1130149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DB524D24-CC9B-4CB9-9523-59B827DEEBE1}"/>
              </a:ext>
            </a:extLst>
          </p:cNvPr>
          <p:cNvSpPr txBox="1"/>
          <p:nvPr/>
        </p:nvSpPr>
        <p:spPr>
          <a:xfrm>
            <a:off x="287524" y="1295270"/>
            <a:ext cx="8568952" cy="5016758"/>
          </a:xfrm>
          <a:prstGeom prst="rect">
            <a:avLst/>
          </a:prstGeom>
          <a:noFill/>
        </p:spPr>
        <p:txBody>
          <a:bodyPr wrap="square">
            <a:spAutoFit/>
          </a:bodyPr>
          <a:lstStyle/>
          <a:p>
            <a:pPr algn="l" fontAlgn="base"/>
            <a:r>
              <a:rPr lang="el-GR" sz="2000" b="1" i="0" dirty="0">
                <a:solidFill>
                  <a:srgbClr val="FF0000"/>
                </a:solidFill>
                <a:effectLst/>
                <a:latin typeface="Roboto" panose="02000000000000000000" pitchFamily="2" charset="0"/>
                <a:ea typeface="Roboto" panose="02000000000000000000" pitchFamily="2" charset="0"/>
              </a:rPr>
              <a:t>3. Οι πελάτες θέλουν να μας γνωρίσουν</a:t>
            </a:r>
            <a:endParaRPr lang="en-US" sz="2000" b="1" i="0" dirty="0">
              <a:solidFill>
                <a:srgbClr val="FF0000"/>
              </a:solidFill>
              <a:effectLst/>
              <a:latin typeface="Roboto" panose="02000000000000000000" pitchFamily="2" charset="0"/>
              <a:ea typeface="Roboto" panose="02000000000000000000" pitchFamily="2" charset="0"/>
            </a:endParaRPr>
          </a:p>
          <a:p>
            <a:pPr algn="l" fontAlgn="base"/>
            <a:endParaRPr lang="el-GR" sz="2000" b="1" i="0" dirty="0">
              <a:solidFill>
                <a:srgbClr val="FF0000"/>
              </a:solidFill>
              <a:effectLst/>
              <a:latin typeface="Roboto" panose="02000000000000000000" pitchFamily="2" charset="0"/>
              <a:ea typeface="Roboto" panose="02000000000000000000" pitchFamily="2" charset="0"/>
            </a:endParaRP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Οι </a:t>
            </a:r>
            <a:r>
              <a:rPr lang="el-GR" sz="2000" b="1" i="0" dirty="0" err="1">
                <a:solidFill>
                  <a:schemeClr val="accent1">
                    <a:lumMod val="75000"/>
                  </a:schemeClr>
                </a:solidFill>
                <a:effectLst/>
                <a:latin typeface="Roboto" panose="02000000000000000000" pitchFamily="2" charset="0"/>
                <a:ea typeface="Roboto" panose="02000000000000000000" pitchFamily="2" charset="0"/>
              </a:rPr>
              <a:t>stock</a:t>
            </a:r>
            <a:r>
              <a:rPr lang="el-GR" sz="2000" b="1" i="0" dirty="0">
                <a:solidFill>
                  <a:schemeClr val="accent1">
                    <a:lumMod val="75000"/>
                  </a:schemeClr>
                </a:solidFill>
                <a:effectLst/>
                <a:latin typeface="Roboto" panose="02000000000000000000" pitchFamily="2" charset="0"/>
                <a:ea typeface="Roboto" panose="02000000000000000000" pitchFamily="2" charset="0"/>
              </a:rPr>
              <a:t> </a:t>
            </a:r>
            <a:r>
              <a:rPr lang="el-GR" sz="2000" b="1" i="0" dirty="0" err="1">
                <a:solidFill>
                  <a:schemeClr val="accent1">
                    <a:lumMod val="75000"/>
                  </a:schemeClr>
                </a:solidFill>
                <a:effectLst/>
                <a:latin typeface="Roboto" panose="02000000000000000000" pitchFamily="2" charset="0"/>
                <a:ea typeface="Roboto" panose="02000000000000000000" pitchFamily="2" charset="0"/>
              </a:rPr>
              <a:t>photos</a:t>
            </a:r>
            <a:r>
              <a:rPr lang="el-GR" sz="2000" b="1" i="0" dirty="0">
                <a:solidFill>
                  <a:schemeClr val="accent1">
                    <a:lumMod val="75000"/>
                  </a:schemeClr>
                </a:solidFill>
                <a:effectLst/>
                <a:latin typeface="Roboto" panose="02000000000000000000" pitchFamily="2" charset="0"/>
                <a:ea typeface="Roboto" panose="02000000000000000000" pitchFamily="2" charset="0"/>
              </a:rPr>
              <a:t> είναι μια εναλλακτική λύση , όπου γρήγορα και φθηνά μπορούμε να κάνουμε τη δουλειά μας.</a:t>
            </a: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 Δεν είναι όμως ο καλύτερος τρόπος να παρουσιαστεί η επιχείρησή μας. </a:t>
            </a:r>
          </a:p>
          <a:p>
            <a:pPr algn="l" fontAlgn="base"/>
            <a:r>
              <a:rPr lang="el-GR" sz="2000" b="1" i="0" dirty="0">
                <a:solidFill>
                  <a:srgbClr val="FF0000"/>
                </a:solidFill>
                <a:effectLst/>
                <a:latin typeface="Roboto" panose="02000000000000000000" pitchFamily="2" charset="0"/>
                <a:ea typeface="Roboto" panose="02000000000000000000" pitchFamily="2" charset="0"/>
              </a:rPr>
              <a:t>Γιατί;;; </a:t>
            </a: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Γιατί δεν είναι οι φωτογραφίες της επιχείρησή μας. </a:t>
            </a: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Όταν οι άνθρωποι επισκέπτονται την επιχείρηση μας θέλουν να μας γνωρίσουν!</a:t>
            </a: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 Οι στοκ φωτογραφίες δεν τους βοηθούν να κάνουν αυτό και θα μπορούσαν να δώσουν στους ανθρώπους μια ψεύτικη εντύπωση αυτού που έχουμε  να προσφέρουμε. </a:t>
            </a: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Ο καλύτερος τρόπος για τους πιθανούς πελάτες να γνωρίσουν την επιχείρηση μας είναι να τους δείξουμε πραγματικές φωτογραφίες της επιχείρησής μας , των μελών της ομάδας μας και τον προϊόντων μας. </a:t>
            </a:r>
          </a:p>
        </p:txBody>
      </p:sp>
    </p:spTree>
    <p:extLst>
      <p:ext uri="{BB962C8B-B14F-4D97-AF65-F5344CB8AC3E}">
        <p14:creationId xmlns:p14="http://schemas.microsoft.com/office/powerpoint/2010/main" val="2980817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C5E6CF6A-F995-4EB5-B7E6-4CF8A6E927E7}"/>
              </a:ext>
            </a:extLst>
          </p:cNvPr>
          <p:cNvSpPr txBox="1"/>
          <p:nvPr/>
        </p:nvSpPr>
        <p:spPr>
          <a:xfrm>
            <a:off x="323528" y="1278171"/>
            <a:ext cx="8496944" cy="4401205"/>
          </a:xfrm>
          <a:prstGeom prst="rect">
            <a:avLst/>
          </a:prstGeom>
          <a:noFill/>
        </p:spPr>
        <p:txBody>
          <a:bodyPr wrap="square">
            <a:spAutoFit/>
          </a:bodyPr>
          <a:lstStyle/>
          <a:p>
            <a:pPr algn="l" fontAlgn="base"/>
            <a:r>
              <a:rPr lang="el-GR" sz="2000" b="1" i="0" dirty="0">
                <a:solidFill>
                  <a:srgbClr val="FF0000"/>
                </a:solidFill>
                <a:effectLst/>
                <a:latin typeface="Roboto" panose="02000000000000000000" pitchFamily="2" charset="0"/>
                <a:ea typeface="Roboto" panose="02000000000000000000" pitchFamily="2" charset="0"/>
              </a:rPr>
              <a:t>4. Οι φωτογραφίες βοηθούν να μας ανακαλύψουν στο διαδίκτυο.</a:t>
            </a:r>
            <a:endParaRPr lang="en-US" sz="2000" b="1" i="0" dirty="0">
              <a:solidFill>
                <a:srgbClr val="FF0000"/>
              </a:solidFill>
              <a:effectLst/>
              <a:latin typeface="Roboto" panose="02000000000000000000" pitchFamily="2" charset="0"/>
              <a:ea typeface="Roboto" panose="02000000000000000000" pitchFamily="2" charset="0"/>
            </a:endParaRPr>
          </a:p>
          <a:p>
            <a:pPr algn="l" fontAlgn="base"/>
            <a:endParaRPr lang="el-GR" sz="2000" b="1" i="0" dirty="0">
              <a:solidFill>
                <a:srgbClr val="FF0000"/>
              </a:solidFill>
              <a:effectLst/>
              <a:latin typeface="Roboto" panose="02000000000000000000" pitchFamily="2" charset="0"/>
              <a:ea typeface="Roboto" panose="02000000000000000000" pitchFamily="2" charset="0"/>
            </a:endParaRP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Εάν έχουμε  ιστοσελίδα τότε σίγουρα έχουμε ακούσει το SEO.</a:t>
            </a:r>
          </a:p>
          <a:p>
            <a:pPr algn="l" fontAlgn="base"/>
            <a:endParaRPr lang="el-GR" sz="2000" b="1" i="0" dirty="0">
              <a:solidFill>
                <a:schemeClr val="accent1">
                  <a:lumMod val="75000"/>
                </a:schemeClr>
              </a:solidFill>
              <a:effectLst/>
              <a:latin typeface="Roboto" panose="02000000000000000000" pitchFamily="2" charset="0"/>
              <a:ea typeface="Roboto" panose="02000000000000000000" pitchFamily="2" charset="0"/>
            </a:endParaRP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Υπάρχουν πολλά στοιχεία SEO και ένα από αυτά είναι και οι εικόνες.</a:t>
            </a:r>
            <a:endParaRPr lang="en-US" sz="2000" b="1" i="0" dirty="0">
              <a:solidFill>
                <a:schemeClr val="accent1">
                  <a:lumMod val="75000"/>
                </a:schemeClr>
              </a:solidFill>
              <a:effectLst/>
              <a:latin typeface="Roboto" panose="02000000000000000000" pitchFamily="2" charset="0"/>
              <a:ea typeface="Roboto" panose="02000000000000000000" pitchFamily="2" charset="0"/>
            </a:endParaRPr>
          </a:p>
          <a:p>
            <a:pPr algn="l" fontAlgn="base"/>
            <a:endParaRPr lang="en-US" sz="2000" b="1" dirty="0">
              <a:solidFill>
                <a:schemeClr val="accent1">
                  <a:lumMod val="75000"/>
                </a:schemeClr>
              </a:solidFill>
              <a:latin typeface="Roboto" panose="02000000000000000000" pitchFamily="2" charset="0"/>
              <a:ea typeface="Roboto" panose="02000000000000000000" pitchFamily="2" charset="0"/>
            </a:endParaRP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 Οι optimized photo</a:t>
            </a:r>
            <a:r>
              <a:rPr lang="en-US" sz="2000" b="1" i="0" dirty="0">
                <a:solidFill>
                  <a:schemeClr val="accent1">
                    <a:lumMod val="75000"/>
                  </a:schemeClr>
                </a:solidFill>
                <a:effectLst/>
                <a:latin typeface="Roboto" panose="02000000000000000000" pitchFamily="2" charset="0"/>
                <a:ea typeface="Roboto" panose="02000000000000000000" pitchFamily="2" charset="0"/>
              </a:rPr>
              <a:t>s</a:t>
            </a:r>
            <a:r>
              <a:rPr lang="el-GR" sz="2000" b="1" i="0" dirty="0">
                <a:solidFill>
                  <a:schemeClr val="accent1">
                    <a:lumMod val="75000"/>
                  </a:schemeClr>
                </a:solidFill>
                <a:effectLst/>
                <a:latin typeface="Roboto" panose="02000000000000000000" pitchFamily="2" charset="0"/>
                <a:ea typeface="Roboto" panose="02000000000000000000" pitchFamily="2" charset="0"/>
              </a:rPr>
              <a:t> μπορούν να βοηθήσουν τον ισότοπο μας να έχει καλές επιδόσεις στα συνολικά αποτελέσματα αναζήτησης π.χ. της </a:t>
            </a:r>
            <a:r>
              <a:rPr lang="el-GR" sz="2000" b="1" i="0" dirty="0" err="1">
                <a:solidFill>
                  <a:schemeClr val="accent1">
                    <a:lumMod val="75000"/>
                  </a:schemeClr>
                </a:solidFill>
                <a:effectLst/>
                <a:latin typeface="Roboto" panose="02000000000000000000" pitchFamily="2" charset="0"/>
                <a:ea typeface="Roboto" panose="02000000000000000000" pitchFamily="2" charset="0"/>
              </a:rPr>
              <a:t>google</a:t>
            </a:r>
            <a:r>
              <a:rPr lang="el-GR" sz="2000" b="1" i="0" dirty="0">
                <a:solidFill>
                  <a:schemeClr val="accent1">
                    <a:lumMod val="75000"/>
                  </a:schemeClr>
                </a:solidFill>
                <a:effectLst/>
                <a:latin typeface="Roboto" panose="02000000000000000000" pitchFamily="2" charset="0"/>
                <a:ea typeface="Roboto" panose="02000000000000000000" pitchFamily="2" charset="0"/>
              </a:rPr>
              <a:t>. </a:t>
            </a:r>
          </a:p>
          <a:p>
            <a:pPr algn="l" fontAlgn="base"/>
            <a:endParaRPr lang="en-US" sz="2000" b="1" dirty="0">
              <a:solidFill>
                <a:schemeClr val="accent1">
                  <a:lumMod val="75000"/>
                </a:schemeClr>
              </a:solidFill>
              <a:latin typeface="Roboto" panose="02000000000000000000" pitchFamily="2" charset="0"/>
              <a:ea typeface="Roboto" panose="02000000000000000000" pitchFamily="2" charset="0"/>
            </a:endParaRP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Οι επαγγελματικές εικόνες μπορούν επίσης να βοηθήσουν να προσελκύσουν πελάτες και να τους κρατήσουν στον ισότοπο για μεγάλο χρονικό διάστημα ή να τους ενθαρρύνουν να μας επιλέξουν από τον ανταγωνιστή μας. </a:t>
            </a:r>
          </a:p>
        </p:txBody>
      </p:sp>
    </p:spTree>
    <p:extLst>
      <p:ext uri="{BB962C8B-B14F-4D97-AF65-F5344CB8AC3E}">
        <p14:creationId xmlns:p14="http://schemas.microsoft.com/office/powerpoint/2010/main" val="1565565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B1BD048B-889B-4A37-91A1-F3CCA972E725}"/>
              </a:ext>
            </a:extLst>
          </p:cNvPr>
          <p:cNvSpPr txBox="1"/>
          <p:nvPr/>
        </p:nvSpPr>
        <p:spPr>
          <a:xfrm>
            <a:off x="323528" y="1124744"/>
            <a:ext cx="8712968" cy="4708981"/>
          </a:xfrm>
          <a:prstGeom prst="rect">
            <a:avLst/>
          </a:prstGeom>
          <a:noFill/>
        </p:spPr>
        <p:txBody>
          <a:bodyPr wrap="square">
            <a:spAutoFit/>
          </a:bodyPr>
          <a:lstStyle/>
          <a:p>
            <a:pPr algn="l" fontAlgn="base"/>
            <a:r>
              <a:rPr lang="en-US" sz="2000" b="1" i="0" dirty="0">
                <a:solidFill>
                  <a:srgbClr val="FF0000"/>
                </a:solidFill>
                <a:effectLst/>
                <a:latin typeface="Roboto" panose="02000000000000000000" pitchFamily="2" charset="0"/>
                <a:ea typeface="Roboto" panose="02000000000000000000" pitchFamily="2" charset="0"/>
              </a:rPr>
              <a:t>5.  </a:t>
            </a:r>
            <a:r>
              <a:rPr lang="el-GR" sz="2000" b="1" i="0" dirty="0">
                <a:solidFill>
                  <a:srgbClr val="FF0000"/>
                </a:solidFill>
                <a:effectLst/>
                <a:latin typeface="Roboto" panose="02000000000000000000" pitchFamily="2" charset="0"/>
                <a:ea typeface="Roboto" panose="02000000000000000000" pitchFamily="2" charset="0"/>
              </a:rPr>
              <a:t>Οι επαγγελματικές φωτογραφίες είναι μια ισχυρή μορφή περιεχομένου</a:t>
            </a:r>
            <a:r>
              <a:rPr lang="en-US" sz="2000" b="1" i="0" dirty="0">
                <a:solidFill>
                  <a:srgbClr val="FF0000"/>
                </a:solidFill>
                <a:effectLst/>
                <a:latin typeface="Roboto" panose="02000000000000000000" pitchFamily="2" charset="0"/>
                <a:ea typeface="Roboto" panose="02000000000000000000" pitchFamily="2" charset="0"/>
              </a:rPr>
              <a:t>.</a:t>
            </a:r>
          </a:p>
          <a:p>
            <a:pPr algn="l" fontAlgn="base"/>
            <a:r>
              <a:rPr lang="el-GR" sz="2000" b="1" i="0" dirty="0">
                <a:solidFill>
                  <a:srgbClr val="FF0000"/>
                </a:solidFill>
                <a:effectLst/>
                <a:latin typeface="Roboto" panose="02000000000000000000" pitchFamily="2" charset="0"/>
                <a:ea typeface="Roboto" panose="02000000000000000000" pitchFamily="2" charset="0"/>
              </a:rPr>
              <a:t> </a:t>
            </a:r>
          </a:p>
          <a:p>
            <a:pPr algn="l" fontAlgn="base"/>
            <a:r>
              <a:rPr lang="el-GR" sz="2000" b="1" i="0" dirty="0">
                <a:solidFill>
                  <a:schemeClr val="accent1">
                    <a:lumMod val="75000"/>
                  </a:schemeClr>
                </a:solidFill>
                <a:effectLst/>
                <a:latin typeface="Open Sans" panose="020B0606030504020204" pitchFamily="34" charset="0"/>
              </a:rPr>
              <a:t>Όταν πρόκειται για το μάρκετινγκ της επιχείρησής μας διαδικτυακά σίγουρα έχουμε ακούσει την φράση ‘</a:t>
            </a:r>
            <a:r>
              <a:rPr lang="el-GR" sz="2000" b="1" i="0" dirty="0" err="1">
                <a:solidFill>
                  <a:schemeClr val="accent1">
                    <a:lumMod val="75000"/>
                  </a:schemeClr>
                </a:solidFill>
                <a:effectLst/>
                <a:latin typeface="Open Sans" panose="020B0606030504020204" pitchFamily="34" charset="0"/>
              </a:rPr>
              <a:t>content</a:t>
            </a:r>
            <a:r>
              <a:rPr lang="el-GR" sz="2000" b="1" i="0" dirty="0">
                <a:solidFill>
                  <a:schemeClr val="accent1">
                    <a:lumMod val="75000"/>
                  </a:schemeClr>
                </a:solidFill>
                <a:effectLst/>
                <a:latin typeface="Open Sans" panose="020B0606030504020204" pitchFamily="34" charset="0"/>
              </a:rPr>
              <a:t> </a:t>
            </a:r>
            <a:r>
              <a:rPr lang="el-GR" sz="2000" b="1" i="0" dirty="0" err="1">
                <a:solidFill>
                  <a:schemeClr val="accent1">
                    <a:lumMod val="75000"/>
                  </a:schemeClr>
                </a:solidFill>
                <a:effectLst/>
                <a:latin typeface="Open Sans" panose="020B0606030504020204" pitchFamily="34" charset="0"/>
              </a:rPr>
              <a:t>is</a:t>
            </a:r>
            <a:r>
              <a:rPr lang="el-GR" sz="2000" b="1" i="0" dirty="0">
                <a:solidFill>
                  <a:schemeClr val="accent1">
                    <a:lumMod val="75000"/>
                  </a:schemeClr>
                </a:solidFill>
                <a:effectLst/>
                <a:latin typeface="Open Sans" panose="020B0606030504020204" pitchFamily="34" charset="0"/>
              </a:rPr>
              <a:t> </a:t>
            </a:r>
            <a:r>
              <a:rPr lang="el-GR" sz="2000" b="1" i="0" dirty="0" err="1">
                <a:solidFill>
                  <a:schemeClr val="accent1">
                    <a:lumMod val="75000"/>
                  </a:schemeClr>
                </a:solidFill>
                <a:effectLst/>
                <a:latin typeface="Open Sans" panose="020B0606030504020204" pitchFamily="34" charset="0"/>
              </a:rPr>
              <a:t>king</a:t>
            </a:r>
            <a:r>
              <a:rPr lang="el-GR" sz="2000" b="1" i="0" dirty="0">
                <a:solidFill>
                  <a:schemeClr val="accent1">
                    <a:lumMod val="75000"/>
                  </a:schemeClr>
                </a:solidFill>
                <a:effectLst/>
                <a:latin typeface="Open Sans" panose="020B0606030504020204" pitchFamily="34" charset="0"/>
              </a:rPr>
              <a:t>’ .</a:t>
            </a:r>
          </a:p>
          <a:p>
            <a:pPr algn="l" fontAlgn="base"/>
            <a:endParaRPr lang="el-GR" sz="2000" b="1" dirty="0">
              <a:solidFill>
                <a:schemeClr val="accent1">
                  <a:lumMod val="75000"/>
                </a:schemeClr>
              </a:solidFill>
              <a:latin typeface="Open Sans" panose="020B0606030504020204" pitchFamily="34" charset="0"/>
            </a:endParaRPr>
          </a:p>
          <a:p>
            <a:pPr algn="l" fontAlgn="base"/>
            <a:r>
              <a:rPr lang="el-GR" sz="2000" b="1" i="0" dirty="0">
                <a:solidFill>
                  <a:schemeClr val="accent1">
                    <a:lumMod val="75000"/>
                  </a:schemeClr>
                </a:solidFill>
                <a:effectLst/>
                <a:latin typeface="Open Sans" panose="020B0606030504020204" pitchFamily="34" charset="0"/>
              </a:rPr>
              <a:t>Αυτό συμβαίνει εδώ και αρκετό καιρό και σίγουρα εξακολουθεί να ισχύει. Αλλά αυτό που οι περισσότεροι δεν συνειδητοποιούμε είναι ότι </a:t>
            </a:r>
            <a:r>
              <a:rPr lang="el-GR" sz="2000" b="1" i="0" dirty="0">
                <a:solidFill>
                  <a:srgbClr val="00B0F0"/>
                </a:solidFill>
                <a:effectLst/>
                <a:latin typeface="Open Sans" panose="020B0606030504020204" pitchFamily="34" charset="0"/>
              </a:rPr>
              <a:t>οι φωτογραφίες είναι μια ισχυρή και ευέλικτη μορφή περιεχομένου.</a:t>
            </a:r>
          </a:p>
          <a:p>
            <a:pPr algn="l" fontAlgn="base"/>
            <a:endParaRPr lang="el-GR" sz="2000" b="1" i="0" dirty="0">
              <a:solidFill>
                <a:srgbClr val="FF0000"/>
              </a:solidFill>
              <a:effectLst/>
              <a:latin typeface="Open Sans" panose="020B0606030504020204" pitchFamily="34" charset="0"/>
            </a:endParaRPr>
          </a:p>
          <a:p>
            <a:pPr algn="l" fontAlgn="base"/>
            <a:r>
              <a:rPr lang="el-GR" sz="2000" b="1" i="0" dirty="0" err="1">
                <a:solidFill>
                  <a:schemeClr val="accent1">
                    <a:lumMod val="75000"/>
                  </a:schemeClr>
                </a:solidFill>
                <a:effectLst/>
                <a:latin typeface="Open Sans" panose="020B0606030504020204" pitchFamily="34" charset="0"/>
              </a:rPr>
              <a:t>Online</a:t>
            </a:r>
            <a:r>
              <a:rPr lang="el-GR" sz="2000" b="1" i="0" dirty="0">
                <a:solidFill>
                  <a:schemeClr val="accent1">
                    <a:lumMod val="75000"/>
                  </a:schemeClr>
                </a:solidFill>
                <a:effectLst/>
                <a:latin typeface="Open Sans" panose="020B0606030504020204" pitchFamily="34" charset="0"/>
              </a:rPr>
              <a:t> οι φωτογραφίες μπορούν να χρησιμοποιηθούν για να κάνουν την ιστοσελίδα μας πιο ενδιαφέρουσα.</a:t>
            </a:r>
          </a:p>
          <a:p>
            <a:pPr algn="l" fontAlgn="base"/>
            <a:endParaRPr lang="el-GR" sz="2000" b="1" dirty="0">
              <a:solidFill>
                <a:schemeClr val="accent1">
                  <a:lumMod val="75000"/>
                </a:schemeClr>
              </a:solidFill>
              <a:latin typeface="Open Sans" panose="020B0606030504020204" pitchFamily="34" charset="0"/>
            </a:endParaRPr>
          </a:p>
          <a:p>
            <a:pPr algn="l" fontAlgn="base"/>
            <a:r>
              <a:rPr lang="el-GR" sz="2000" b="1" i="0" dirty="0">
                <a:solidFill>
                  <a:schemeClr val="accent1">
                    <a:lumMod val="75000"/>
                  </a:schemeClr>
                </a:solidFill>
                <a:effectLst/>
                <a:latin typeface="Open Sans" panose="020B0606030504020204" pitchFamily="34" charset="0"/>
              </a:rPr>
              <a:t>  </a:t>
            </a:r>
          </a:p>
        </p:txBody>
      </p:sp>
    </p:spTree>
    <p:extLst>
      <p:ext uri="{BB962C8B-B14F-4D97-AF65-F5344CB8AC3E}">
        <p14:creationId xmlns:p14="http://schemas.microsoft.com/office/powerpoint/2010/main" val="1738297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7EE0B17C-4934-4634-93F9-E3C38F0B50D0}"/>
              </a:ext>
            </a:extLst>
          </p:cNvPr>
          <p:cNvSpPr txBox="1"/>
          <p:nvPr/>
        </p:nvSpPr>
        <p:spPr>
          <a:xfrm>
            <a:off x="467544" y="1700808"/>
            <a:ext cx="8568952" cy="4401205"/>
          </a:xfrm>
          <a:prstGeom prst="rect">
            <a:avLst/>
          </a:prstGeom>
          <a:noFill/>
        </p:spPr>
        <p:txBody>
          <a:bodyPr wrap="square">
            <a:spAutoFit/>
          </a:bodyPr>
          <a:lstStyle/>
          <a:p>
            <a:pPr algn="l" fontAlgn="base"/>
            <a:r>
              <a:rPr lang="el-GR" sz="2000" b="1" i="0" dirty="0">
                <a:solidFill>
                  <a:schemeClr val="accent1">
                    <a:lumMod val="75000"/>
                  </a:schemeClr>
                </a:solidFill>
                <a:effectLst/>
                <a:latin typeface="Open Sans" panose="020B0606030504020204" pitchFamily="34" charset="0"/>
              </a:rPr>
              <a:t>Μπορούν να χρησιμοποιηθούν για να χτίσουν το </a:t>
            </a:r>
            <a:r>
              <a:rPr lang="el-GR" sz="2000" b="1" i="0" dirty="0" err="1">
                <a:solidFill>
                  <a:schemeClr val="accent1">
                    <a:lumMod val="75000"/>
                  </a:schemeClr>
                </a:solidFill>
                <a:effectLst/>
                <a:latin typeface="Open Sans" panose="020B0606030504020204" pitchFamily="34" charset="0"/>
              </a:rPr>
              <a:t>brand</a:t>
            </a:r>
            <a:r>
              <a:rPr lang="el-GR" sz="2000" b="1" i="0" dirty="0">
                <a:solidFill>
                  <a:schemeClr val="accent1">
                    <a:lumMod val="75000"/>
                  </a:schemeClr>
                </a:solidFill>
                <a:effectLst/>
                <a:latin typeface="Open Sans" panose="020B0606030504020204" pitchFamily="34" charset="0"/>
              </a:rPr>
              <a:t> </a:t>
            </a:r>
            <a:r>
              <a:rPr lang="el-GR" sz="2000" b="1" i="0" dirty="0" err="1">
                <a:solidFill>
                  <a:schemeClr val="accent1">
                    <a:lumMod val="75000"/>
                  </a:schemeClr>
                </a:solidFill>
                <a:effectLst/>
                <a:latin typeface="Open Sans" panose="020B0606030504020204" pitchFamily="34" charset="0"/>
              </a:rPr>
              <a:t>name</a:t>
            </a:r>
            <a:r>
              <a:rPr lang="el-GR" sz="2000" b="1" i="0" dirty="0">
                <a:solidFill>
                  <a:schemeClr val="accent1">
                    <a:lumMod val="75000"/>
                  </a:schemeClr>
                </a:solidFill>
                <a:effectLst/>
                <a:latin typeface="Open Sans" panose="020B0606030504020204" pitchFamily="34" charset="0"/>
              </a:rPr>
              <a:t> μας στα </a:t>
            </a:r>
            <a:r>
              <a:rPr lang="el-GR" sz="2000" b="1" i="0" dirty="0" err="1">
                <a:solidFill>
                  <a:schemeClr val="accent1">
                    <a:lumMod val="75000"/>
                  </a:schemeClr>
                </a:solidFill>
                <a:effectLst/>
                <a:latin typeface="Open Sans" panose="020B0606030504020204" pitchFamily="34" charset="0"/>
              </a:rPr>
              <a:t>social</a:t>
            </a:r>
            <a:r>
              <a:rPr lang="el-GR" sz="2000" b="1" i="0" dirty="0">
                <a:solidFill>
                  <a:schemeClr val="accent1">
                    <a:lumMod val="75000"/>
                  </a:schemeClr>
                </a:solidFill>
                <a:effectLst/>
                <a:latin typeface="Open Sans" panose="020B0606030504020204" pitchFamily="34" charset="0"/>
              </a:rPr>
              <a:t> </a:t>
            </a:r>
            <a:r>
              <a:rPr lang="el-GR" sz="2000" b="1" i="0" dirty="0" err="1">
                <a:solidFill>
                  <a:schemeClr val="accent1">
                    <a:lumMod val="75000"/>
                  </a:schemeClr>
                </a:solidFill>
                <a:effectLst/>
                <a:latin typeface="Open Sans" panose="020B0606030504020204" pitchFamily="34" charset="0"/>
              </a:rPr>
              <a:t>media</a:t>
            </a:r>
            <a:r>
              <a:rPr lang="el-GR" sz="2000" b="1" i="0" dirty="0">
                <a:solidFill>
                  <a:schemeClr val="accent1">
                    <a:lumMod val="75000"/>
                  </a:schemeClr>
                </a:solidFill>
                <a:effectLst/>
                <a:latin typeface="Open Sans" panose="020B0606030504020204" pitchFamily="34" charset="0"/>
              </a:rPr>
              <a:t> όπως το Facebook, το instagram, ο Twitter, το Pinterest, το LinkedIn, το Google My Business και πολλά άλλα.</a:t>
            </a:r>
          </a:p>
          <a:p>
            <a:pPr algn="l" fontAlgn="base"/>
            <a:endParaRPr lang="en-US" sz="2000" b="1" i="0" dirty="0">
              <a:solidFill>
                <a:schemeClr val="accent1">
                  <a:lumMod val="75000"/>
                </a:schemeClr>
              </a:solidFill>
              <a:effectLst/>
              <a:latin typeface="Roboto" panose="02000000000000000000" pitchFamily="2" charset="0"/>
              <a:ea typeface="Roboto" panose="02000000000000000000" pitchFamily="2" charset="0"/>
            </a:endParaRP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Μπορούν επίσης να εμφανίζονται σε άρθρα κτλ., οι δυνατότητες είναι άπειρες. </a:t>
            </a:r>
          </a:p>
          <a:p>
            <a:pPr algn="l" fontAlgn="base"/>
            <a:endParaRPr lang="el-GR" sz="2000" b="1" i="0" dirty="0">
              <a:solidFill>
                <a:schemeClr val="accent1">
                  <a:lumMod val="75000"/>
                </a:schemeClr>
              </a:solidFill>
              <a:effectLst/>
              <a:latin typeface="Roboto" panose="02000000000000000000" pitchFamily="2" charset="0"/>
              <a:ea typeface="Roboto" panose="02000000000000000000" pitchFamily="2" charset="0"/>
            </a:endParaRP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Offline οι φωτογραφίες μπορούν να χρησιμοποιηθούν σε φυλλάδια και διαφημιστικό υλικό όλων των ειδών.</a:t>
            </a:r>
          </a:p>
          <a:p>
            <a:pPr algn="l" fontAlgn="base"/>
            <a:endParaRPr lang="el-GR" sz="2000" b="1" dirty="0">
              <a:solidFill>
                <a:schemeClr val="accent1">
                  <a:lumMod val="75000"/>
                </a:schemeClr>
              </a:solidFill>
              <a:latin typeface="Roboto" panose="02000000000000000000" pitchFamily="2" charset="0"/>
              <a:ea typeface="Roboto" panose="02000000000000000000" pitchFamily="2" charset="0"/>
            </a:endParaRPr>
          </a:p>
          <a:p>
            <a:pPr algn="l" fontAlgn="base"/>
            <a:r>
              <a:rPr lang="el-GR" sz="2000" b="1" i="0" dirty="0">
                <a:solidFill>
                  <a:schemeClr val="accent1">
                    <a:lumMod val="75000"/>
                  </a:schemeClr>
                </a:solidFill>
                <a:effectLst/>
                <a:latin typeface="Roboto" panose="02000000000000000000" pitchFamily="2" charset="0"/>
                <a:ea typeface="Roboto" panose="02000000000000000000" pitchFamily="2" charset="0"/>
              </a:rPr>
              <a:t> Επενδύοντας στην επαγγελματική φωτογραφία, παρέχουμε στον εαυτό μας νέα, χρήσιμα εφόδια που μπορούν να χρησιμοποιηθούν για να ενισχύσουν τις προσπάθειες μας στο μάρκετινγκ με πάρα πολλούς τρόπους. </a:t>
            </a:r>
          </a:p>
        </p:txBody>
      </p:sp>
    </p:spTree>
    <p:extLst>
      <p:ext uri="{BB962C8B-B14F-4D97-AF65-F5344CB8AC3E}">
        <p14:creationId xmlns:p14="http://schemas.microsoft.com/office/powerpoint/2010/main" val="7412925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Tree>
    <p:extLst>
      <p:ext uri="{BB962C8B-B14F-4D97-AF65-F5344CB8AC3E}">
        <p14:creationId xmlns:p14="http://schemas.microsoft.com/office/powerpoint/2010/main" val="3718285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2" name="TextBox 1">
            <a:extLst>
              <a:ext uri="{FF2B5EF4-FFF2-40B4-BE49-F238E27FC236}">
                <a16:creationId xmlns:a16="http://schemas.microsoft.com/office/drawing/2014/main" id="{C3BECE49-D055-4932-8F7E-8A4605ADFB66}"/>
              </a:ext>
            </a:extLst>
          </p:cNvPr>
          <p:cNvSpPr txBox="1"/>
          <p:nvPr/>
        </p:nvSpPr>
        <p:spPr>
          <a:xfrm>
            <a:off x="827584" y="2132856"/>
            <a:ext cx="7848872" cy="984885"/>
          </a:xfrm>
          <a:prstGeom prst="rect">
            <a:avLst/>
          </a:prstGeom>
          <a:noFill/>
        </p:spPr>
        <p:txBody>
          <a:bodyPr wrap="square" rtlCol="0">
            <a:spAutoFit/>
          </a:bodyPr>
          <a:lstStyle/>
          <a:p>
            <a:pPr algn="ctr"/>
            <a:r>
              <a:rPr lang="el-GR" sz="4000" b="1" dirty="0">
                <a:solidFill>
                  <a:srgbClr val="FF0000"/>
                </a:solidFill>
              </a:rPr>
              <a:t>Συμπέρασμα</a:t>
            </a:r>
          </a:p>
          <a:p>
            <a:endParaRPr lang="el-GR" dirty="0"/>
          </a:p>
        </p:txBody>
      </p:sp>
    </p:spTree>
    <p:extLst>
      <p:ext uri="{BB962C8B-B14F-4D97-AF65-F5344CB8AC3E}">
        <p14:creationId xmlns:p14="http://schemas.microsoft.com/office/powerpoint/2010/main" val="863465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1026" name="Picture 2" descr="Γιάννης Μπεχράκης: «Να μιλήσω για αυτούς που δεν έχουν φωνή» | Η ΚΑΘΗΜΕΡΙΝΗ">
            <a:extLst>
              <a:ext uri="{FF2B5EF4-FFF2-40B4-BE49-F238E27FC236}">
                <a16:creationId xmlns:a16="http://schemas.microsoft.com/office/drawing/2014/main" id="{97041192-F7F3-406B-A4B6-2EA190938C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773" y="1426548"/>
            <a:ext cx="6957773" cy="4348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AF29678-3D5C-4B7B-93C0-87CF82C2E422}"/>
              </a:ext>
            </a:extLst>
          </p:cNvPr>
          <p:cNvSpPr txBox="1"/>
          <p:nvPr/>
        </p:nvSpPr>
        <p:spPr>
          <a:xfrm>
            <a:off x="1056773" y="5775157"/>
            <a:ext cx="6957772" cy="338554"/>
          </a:xfrm>
          <a:prstGeom prst="rect">
            <a:avLst/>
          </a:prstGeom>
          <a:noFill/>
        </p:spPr>
        <p:txBody>
          <a:bodyPr wrap="square" rtlCol="0">
            <a:spAutoFit/>
          </a:bodyPr>
          <a:lstStyle/>
          <a:p>
            <a:pPr algn="ctr"/>
            <a:r>
              <a:rPr lang="el-GR" sz="1600" b="1" dirty="0">
                <a:solidFill>
                  <a:schemeClr val="tx2">
                    <a:lumMod val="75000"/>
                  </a:schemeClr>
                </a:solidFill>
              </a:rPr>
              <a:t>Φωτογραφία του μεγάλου Έλληνα φωτορεπόρτερ Γιάννη </a:t>
            </a:r>
            <a:r>
              <a:rPr lang="el-GR" sz="1600" b="1" dirty="0" err="1">
                <a:solidFill>
                  <a:schemeClr val="tx2">
                    <a:lumMod val="75000"/>
                  </a:schemeClr>
                </a:solidFill>
              </a:rPr>
              <a:t>Μπεχράκη</a:t>
            </a:r>
            <a:r>
              <a:rPr lang="el-GR" sz="1600" b="1" dirty="0">
                <a:solidFill>
                  <a:schemeClr val="tx2">
                    <a:lumMod val="75000"/>
                  </a:schemeClr>
                </a:solidFill>
              </a:rPr>
              <a:t>. </a:t>
            </a:r>
          </a:p>
        </p:txBody>
      </p:sp>
    </p:spTree>
    <p:extLst>
      <p:ext uri="{BB962C8B-B14F-4D97-AF65-F5344CB8AC3E}">
        <p14:creationId xmlns:p14="http://schemas.microsoft.com/office/powerpoint/2010/main" val="807051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2" name="TextBox 1">
            <a:extLst>
              <a:ext uri="{FF2B5EF4-FFF2-40B4-BE49-F238E27FC236}">
                <a16:creationId xmlns:a16="http://schemas.microsoft.com/office/drawing/2014/main" id="{890E59EE-6757-4415-817F-673DA83A514D}"/>
              </a:ext>
            </a:extLst>
          </p:cNvPr>
          <p:cNvSpPr txBox="1"/>
          <p:nvPr/>
        </p:nvSpPr>
        <p:spPr>
          <a:xfrm>
            <a:off x="323528" y="2060848"/>
            <a:ext cx="8280920" cy="3170099"/>
          </a:xfrm>
          <a:prstGeom prst="rect">
            <a:avLst/>
          </a:prstGeom>
          <a:noFill/>
        </p:spPr>
        <p:txBody>
          <a:bodyPr wrap="square" rtlCol="0">
            <a:spAutoFit/>
          </a:bodyPr>
          <a:lstStyle/>
          <a:p>
            <a:r>
              <a:rPr lang="el-GR" sz="2000" b="1" dirty="0">
                <a:solidFill>
                  <a:schemeClr val="accent1">
                    <a:lumMod val="75000"/>
                  </a:schemeClr>
                </a:solidFill>
                <a:latin typeface="Roboto" panose="02000000000000000000" pitchFamily="2" charset="0"/>
                <a:ea typeface="Roboto" panose="02000000000000000000" pitchFamily="2" charset="0"/>
              </a:rPr>
              <a:t>Πιστεύω</a:t>
            </a:r>
            <a:r>
              <a:rPr lang="en-US" sz="2000" b="1" dirty="0">
                <a:solidFill>
                  <a:schemeClr val="accent1">
                    <a:lumMod val="75000"/>
                  </a:schemeClr>
                </a:solidFill>
                <a:latin typeface="Roboto" panose="02000000000000000000" pitchFamily="2" charset="0"/>
                <a:ea typeface="Roboto" panose="02000000000000000000" pitchFamily="2" charset="0"/>
              </a:rPr>
              <a:t>,</a:t>
            </a:r>
            <a:r>
              <a:rPr lang="el-GR" sz="2000" b="1" dirty="0">
                <a:solidFill>
                  <a:schemeClr val="accent1">
                    <a:lumMod val="75000"/>
                  </a:schemeClr>
                </a:solidFill>
                <a:latin typeface="Roboto" panose="02000000000000000000" pitchFamily="2" charset="0"/>
                <a:ea typeface="Roboto" panose="02000000000000000000" pitchFamily="2" charset="0"/>
              </a:rPr>
              <a:t> ότι συμφωνούμε ότι η φωτογραφία</a:t>
            </a:r>
            <a:r>
              <a:rPr lang="en-US" sz="2000" b="1" dirty="0">
                <a:solidFill>
                  <a:schemeClr val="accent1">
                    <a:lumMod val="75000"/>
                  </a:schemeClr>
                </a:solidFill>
                <a:latin typeface="Roboto" panose="02000000000000000000" pitchFamily="2" charset="0"/>
                <a:ea typeface="Roboto" panose="02000000000000000000" pitchFamily="2" charset="0"/>
              </a:rPr>
              <a:t>,</a:t>
            </a:r>
            <a:r>
              <a:rPr lang="el-GR" sz="2000" b="1" dirty="0">
                <a:solidFill>
                  <a:schemeClr val="accent1">
                    <a:lumMod val="75000"/>
                  </a:schemeClr>
                </a:solidFill>
                <a:latin typeface="Roboto" panose="02000000000000000000" pitchFamily="2" charset="0"/>
                <a:ea typeface="Roboto" panose="02000000000000000000" pitchFamily="2" charset="0"/>
              </a:rPr>
              <a:t> είναι το βασικό πλέον εργαλείο προβολής και ανάδειξης κάθε μορφής επιχειρηματικής δραστηριότητας </a:t>
            </a:r>
            <a:r>
              <a:rPr lang="en-US" sz="2000" b="1" dirty="0">
                <a:solidFill>
                  <a:schemeClr val="accent1">
                    <a:lumMod val="75000"/>
                  </a:schemeClr>
                </a:solidFill>
                <a:latin typeface="Roboto" panose="02000000000000000000" pitchFamily="2" charset="0"/>
                <a:ea typeface="Roboto" panose="02000000000000000000" pitchFamily="2" charset="0"/>
              </a:rPr>
              <a:t>  </a:t>
            </a:r>
            <a:r>
              <a:rPr lang="el-GR" sz="2000" b="1" dirty="0">
                <a:solidFill>
                  <a:schemeClr val="accent1">
                    <a:lumMod val="75000"/>
                  </a:schemeClr>
                </a:solidFill>
                <a:latin typeface="Roboto" panose="02000000000000000000" pitchFamily="2" charset="0"/>
                <a:ea typeface="Roboto" panose="02000000000000000000" pitchFamily="2" charset="0"/>
              </a:rPr>
              <a:t>ποσό μάλλον</a:t>
            </a:r>
            <a:r>
              <a:rPr lang="en-US" sz="2000" b="1" dirty="0">
                <a:solidFill>
                  <a:schemeClr val="accent1">
                    <a:lumMod val="75000"/>
                  </a:schemeClr>
                </a:solidFill>
                <a:latin typeface="Roboto" panose="02000000000000000000" pitchFamily="2" charset="0"/>
                <a:ea typeface="Roboto" panose="02000000000000000000" pitchFamily="2" charset="0"/>
              </a:rPr>
              <a:t>  </a:t>
            </a:r>
            <a:r>
              <a:rPr lang="el-GR" sz="2000" b="1" dirty="0">
                <a:solidFill>
                  <a:schemeClr val="accent1">
                    <a:lumMod val="75000"/>
                  </a:schemeClr>
                </a:solidFill>
                <a:latin typeface="Roboto" panose="02000000000000000000" pitchFamily="2" charset="0"/>
                <a:ea typeface="Roboto" panose="02000000000000000000" pitchFamily="2" charset="0"/>
              </a:rPr>
              <a:t> των πολιτιστικών και δημιουργικών βιομηχανιών</a:t>
            </a:r>
            <a:r>
              <a:rPr lang="en-US" sz="2000" b="1" dirty="0">
                <a:solidFill>
                  <a:schemeClr val="accent1">
                    <a:lumMod val="75000"/>
                  </a:schemeClr>
                </a:solidFill>
                <a:latin typeface="Roboto" panose="02000000000000000000" pitchFamily="2" charset="0"/>
                <a:ea typeface="Roboto" panose="02000000000000000000" pitchFamily="2" charset="0"/>
              </a:rPr>
              <a:t>.</a:t>
            </a:r>
          </a:p>
          <a:p>
            <a:endParaRPr lang="en-US" sz="2000" b="1" dirty="0">
              <a:solidFill>
                <a:schemeClr val="accent1">
                  <a:lumMod val="75000"/>
                </a:schemeClr>
              </a:solidFill>
              <a:latin typeface="Roboto" panose="02000000000000000000" pitchFamily="2" charset="0"/>
              <a:ea typeface="Roboto" panose="02000000000000000000" pitchFamily="2" charset="0"/>
            </a:endParaRPr>
          </a:p>
          <a:p>
            <a:r>
              <a:rPr lang="el-GR" sz="2000" b="1" dirty="0">
                <a:solidFill>
                  <a:schemeClr val="accent1">
                    <a:lumMod val="75000"/>
                  </a:schemeClr>
                </a:solidFill>
                <a:latin typeface="Roboto" panose="02000000000000000000" pitchFamily="2" charset="0"/>
                <a:ea typeface="Roboto" panose="02000000000000000000" pitchFamily="2" charset="0"/>
              </a:rPr>
              <a:t>Η διαπίστωση αυτή μας οδηγεί στην αναζήτηση ποιοτικών  και επαγγελματικών λύσεων στο θέμα της προβολής και ανάδειξης των επιχειρήσεων μας.</a:t>
            </a:r>
            <a:endParaRPr lang="en-US" sz="2000" b="1" dirty="0">
              <a:solidFill>
                <a:schemeClr val="accent1">
                  <a:lumMod val="75000"/>
                </a:schemeClr>
              </a:solidFill>
              <a:latin typeface="Roboto" panose="02000000000000000000" pitchFamily="2" charset="0"/>
              <a:ea typeface="Roboto" panose="02000000000000000000" pitchFamily="2" charset="0"/>
            </a:endParaRPr>
          </a:p>
          <a:p>
            <a:endParaRPr lang="en-US" sz="2000" b="1" dirty="0">
              <a:solidFill>
                <a:schemeClr val="accent1">
                  <a:lumMod val="75000"/>
                </a:schemeClr>
              </a:solidFill>
              <a:latin typeface="Roboto" panose="02000000000000000000" pitchFamily="2" charset="0"/>
              <a:ea typeface="Roboto" panose="02000000000000000000" pitchFamily="2" charset="0"/>
            </a:endParaRPr>
          </a:p>
          <a:p>
            <a:endParaRPr lang="el-GR" sz="2000" b="1" dirty="0">
              <a:solidFill>
                <a:schemeClr val="accent1">
                  <a:lumMod val="7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97763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2" name="TextBox 1">
            <a:extLst>
              <a:ext uri="{FF2B5EF4-FFF2-40B4-BE49-F238E27FC236}">
                <a16:creationId xmlns:a16="http://schemas.microsoft.com/office/drawing/2014/main" id="{BE499E3A-625B-4CD5-9413-743CFAB2F084}"/>
              </a:ext>
            </a:extLst>
          </p:cNvPr>
          <p:cNvSpPr txBox="1"/>
          <p:nvPr/>
        </p:nvSpPr>
        <p:spPr>
          <a:xfrm>
            <a:off x="889323" y="1916832"/>
            <a:ext cx="7488832" cy="1261884"/>
          </a:xfrm>
          <a:prstGeom prst="rect">
            <a:avLst/>
          </a:prstGeom>
          <a:noFill/>
        </p:spPr>
        <p:txBody>
          <a:bodyPr wrap="square" rtlCol="0">
            <a:spAutoFit/>
          </a:bodyPr>
          <a:lstStyle/>
          <a:p>
            <a:pPr algn="ctr"/>
            <a:r>
              <a:rPr lang="el-GR" sz="2200" b="1" dirty="0">
                <a:solidFill>
                  <a:schemeClr val="accent1">
                    <a:lumMod val="75000"/>
                  </a:schemeClr>
                </a:solidFill>
              </a:rPr>
              <a:t>Βασίλης </a:t>
            </a:r>
            <a:r>
              <a:rPr lang="el-GR" sz="2200" b="1" dirty="0" err="1">
                <a:solidFill>
                  <a:schemeClr val="accent1">
                    <a:lumMod val="75000"/>
                  </a:schemeClr>
                </a:solidFill>
              </a:rPr>
              <a:t>Αρτίκος</a:t>
            </a:r>
            <a:r>
              <a:rPr lang="el-GR" sz="2200" b="1" dirty="0">
                <a:solidFill>
                  <a:schemeClr val="accent1">
                    <a:lumMod val="75000"/>
                  </a:schemeClr>
                </a:solidFill>
              </a:rPr>
              <a:t> </a:t>
            </a:r>
          </a:p>
          <a:p>
            <a:pPr algn="ctr"/>
            <a:endParaRPr lang="el-GR" dirty="0">
              <a:solidFill>
                <a:schemeClr val="accent1">
                  <a:lumMod val="75000"/>
                </a:schemeClr>
              </a:solidFill>
            </a:endParaRPr>
          </a:p>
          <a:p>
            <a:pPr algn="ctr"/>
            <a:r>
              <a:rPr lang="en-US" dirty="0">
                <a:solidFill>
                  <a:schemeClr val="accent1">
                    <a:lumMod val="75000"/>
                  </a:schemeClr>
                </a:solidFill>
              </a:rPr>
              <a:t>Hub Manager </a:t>
            </a:r>
            <a:r>
              <a:rPr lang="en-US" dirty="0" err="1">
                <a:solidFill>
                  <a:schemeClr val="accent1">
                    <a:lumMod val="75000"/>
                  </a:schemeClr>
                </a:solidFill>
              </a:rPr>
              <a:t>Creative@Hubs</a:t>
            </a:r>
            <a:r>
              <a:rPr lang="en-US" dirty="0">
                <a:solidFill>
                  <a:schemeClr val="accent1">
                    <a:lumMod val="75000"/>
                  </a:schemeClr>
                </a:solidFill>
              </a:rPr>
              <a:t> </a:t>
            </a:r>
            <a:r>
              <a:rPr lang="el-GR" dirty="0">
                <a:solidFill>
                  <a:schemeClr val="accent1">
                    <a:lumMod val="75000"/>
                  </a:schemeClr>
                </a:solidFill>
              </a:rPr>
              <a:t>Αιτωλοακαρνανίας</a:t>
            </a:r>
          </a:p>
          <a:p>
            <a:pPr algn="ctr"/>
            <a:r>
              <a:rPr lang="en-US" dirty="0">
                <a:solidFill>
                  <a:schemeClr val="accent1">
                    <a:lumMod val="75000"/>
                  </a:schemeClr>
                </a:solidFill>
              </a:rPr>
              <a:t> </a:t>
            </a:r>
            <a:r>
              <a:rPr lang="el-GR" dirty="0">
                <a:solidFill>
                  <a:schemeClr val="accent1">
                    <a:lumMod val="75000"/>
                  </a:schemeClr>
                </a:solidFill>
              </a:rPr>
              <a:t>Οικονομολόγος – Φωτογράφος</a:t>
            </a:r>
          </a:p>
        </p:txBody>
      </p:sp>
    </p:spTree>
    <p:extLst>
      <p:ext uri="{BB962C8B-B14F-4D97-AF65-F5344CB8AC3E}">
        <p14:creationId xmlns:p14="http://schemas.microsoft.com/office/powerpoint/2010/main" val="163086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C9E2C5FA-2644-4C5D-9814-0D9CDC40DFEF}"/>
              </a:ext>
            </a:extLst>
          </p:cNvPr>
          <p:cNvSpPr txBox="1"/>
          <p:nvPr/>
        </p:nvSpPr>
        <p:spPr>
          <a:xfrm>
            <a:off x="323528" y="1278172"/>
            <a:ext cx="8712968" cy="3785652"/>
          </a:xfrm>
          <a:prstGeom prst="rect">
            <a:avLst/>
          </a:prstGeom>
          <a:noFill/>
        </p:spPr>
        <p:txBody>
          <a:bodyPr wrap="square">
            <a:spAutoFit/>
          </a:bodyPr>
          <a:lstStyle/>
          <a:p>
            <a:pPr algn="ctr" fontAlgn="base"/>
            <a:r>
              <a:rPr lang="el-GR" sz="2400" b="1" i="0" dirty="0">
                <a:solidFill>
                  <a:srgbClr val="FF0000"/>
                </a:solidFill>
                <a:effectLst/>
                <a:latin typeface="Roboto" panose="02000000000000000000" pitchFamily="2" charset="0"/>
              </a:rPr>
              <a:t>Διαφημιστική  φωτογραφία</a:t>
            </a:r>
          </a:p>
          <a:p>
            <a:pPr algn="just" fontAlgn="base"/>
            <a:endParaRPr lang="el-GR" b="0" i="0" dirty="0">
              <a:solidFill>
                <a:srgbClr val="000000"/>
              </a:solidFill>
              <a:effectLst/>
              <a:latin typeface="Roboto" panose="02000000000000000000" pitchFamily="2" charset="0"/>
            </a:endParaRPr>
          </a:p>
          <a:p>
            <a:pPr algn="just" fontAlgn="base"/>
            <a:endParaRPr lang="el-GR" b="0" i="0" dirty="0">
              <a:solidFill>
                <a:srgbClr val="000000"/>
              </a:solidFill>
              <a:effectLst/>
              <a:latin typeface="Roboto" panose="02000000000000000000" pitchFamily="2" charset="0"/>
            </a:endParaRPr>
          </a:p>
          <a:p>
            <a:pPr algn="just" fontAlgn="base"/>
            <a:r>
              <a:rPr lang="el-GR" sz="2000" b="1" i="0" dirty="0">
                <a:solidFill>
                  <a:schemeClr val="tx2">
                    <a:lumMod val="75000"/>
                  </a:schemeClr>
                </a:solidFill>
                <a:effectLst/>
                <a:latin typeface="Roboto" panose="02000000000000000000" pitchFamily="2" charset="0"/>
              </a:rPr>
              <a:t>Η Διαφημιστική φωτογραφία είναι μια ειδικότητα που λειτουργεί μέσα στον σκληρό ανταγωνισμό της εμπορικής φωτογραφίας.</a:t>
            </a:r>
          </a:p>
          <a:p>
            <a:pPr algn="just" fontAlgn="base"/>
            <a:endParaRPr lang="el-GR" sz="2000" b="1" i="0" dirty="0">
              <a:solidFill>
                <a:schemeClr val="tx2">
                  <a:lumMod val="75000"/>
                </a:schemeClr>
              </a:solidFill>
              <a:effectLst/>
              <a:latin typeface="Roboto" panose="02000000000000000000" pitchFamily="2" charset="0"/>
            </a:endParaRPr>
          </a:p>
          <a:p>
            <a:pPr algn="just" fontAlgn="base"/>
            <a:r>
              <a:rPr lang="el-GR" sz="2000" b="1" i="0" dirty="0">
                <a:solidFill>
                  <a:schemeClr val="tx2">
                    <a:lumMod val="75000"/>
                  </a:schemeClr>
                </a:solidFill>
                <a:effectLst/>
                <a:latin typeface="Roboto" panose="02000000000000000000" pitchFamily="2" charset="0"/>
              </a:rPr>
              <a:t> Ο φωτογράφος ενεργοποιεί όλες τις θεωρητικές και πρακτικές του δεξιότητες, χρησιμοποιεί το ταλέντο και τις εμπειρίες του για να </a:t>
            </a:r>
            <a:r>
              <a:rPr lang="el-GR" sz="2000" b="1" i="0" dirty="0" err="1">
                <a:solidFill>
                  <a:schemeClr val="tx2">
                    <a:lumMod val="75000"/>
                  </a:schemeClr>
                </a:solidFill>
                <a:effectLst/>
                <a:latin typeface="Roboto" panose="02000000000000000000" pitchFamily="2" charset="0"/>
              </a:rPr>
              <a:t>παράξει</a:t>
            </a:r>
            <a:r>
              <a:rPr lang="el-GR" sz="2000" b="1" i="0" dirty="0">
                <a:solidFill>
                  <a:schemeClr val="tx2">
                    <a:lumMod val="75000"/>
                  </a:schemeClr>
                </a:solidFill>
                <a:effectLst/>
                <a:latin typeface="Roboto" panose="02000000000000000000" pitchFamily="2" charset="0"/>
              </a:rPr>
              <a:t> επαγγελματικές φωτογραφίες. </a:t>
            </a:r>
          </a:p>
          <a:p>
            <a:pPr algn="just" fontAlgn="base"/>
            <a:endParaRPr lang="el-GR" sz="2000" b="1" i="0" dirty="0">
              <a:solidFill>
                <a:schemeClr val="tx2">
                  <a:lumMod val="75000"/>
                </a:schemeClr>
              </a:solidFill>
              <a:effectLst/>
              <a:latin typeface="Roboto" panose="02000000000000000000" pitchFamily="2" charset="0"/>
            </a:endParaRPr>
          </a:p>
          <a:p>
            <a:pPr algn="just" fontAlgn="base"/>
            <a:r>
              <a:rPr lang="el-GR" sz="2000" b="1" i="0" dirty="0">
                <a:solidFill>
                  <a:schemeClr val="tx2">
                    <a:lumMod val="75000"/>
                  </a:schemeClr>
                </a:solidFill>
                <a:effectLst/>
                <a:latin typeface="Roboto" panose="02000000000000000000" pitchFamily="2" charset="0"/>
              </a:rPr>
              <a:t>Δημιουργεί εικόνες για διαφημιστικές εταιρίες, για περιοδικά, και συμμετέχει σε διαφημιστικές καμπάνιες.</a:t>
            </a:r>
          </a:p>
        </p:txBody>
      </p:sp>
    </p:spTree>
    <p:extLst>
      <p:ext uri="{BB962C8B-B14F-4D97-AF65-F5344CB8AC3E}">
        <p14:creationId xmlns:p14="http://schemas.microsoft.com/office/powerpoint/2010/main" val="278327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pic>
        <p:nvPicPr>
          <p:cNvPr id="2050" name="Picture 2">
            <a:extLst>
              <a:ext uri="{FF2B5EF4-FFF2-40B4-BE49-F238E27FC236}">
                <a16:creationId xmlns:a16="http://schemas.microsoft.com/office/drawing/2014/main" id="{421AFAD3-C496-4719-8797-CF4F3D5994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96" y="1620987"/>
            <a:ext cx="8244408" cy="432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65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576830" cy="945515"/>
          </a:xfrm>
          <a:prstGeom prst="rect">
            <a:avLst/>
          </a:prstGeom>
          <a:noFill/>
          <a:ln>
            <a:noFill/>
          </a:ln>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val="0"/>
              </a:ext>
            </a:extLst>
          </a:blip>
          <a:srcRect l="18547" r="20003" b="93583"/>
          <a:stretch/>
        </p:blipFill>
        <p:spPr>
          <a:xfrm>
            <a:off x="3059833" y="404664"/>
            <a:ext cx="6084168" cy="525824"/>
          </a:xfrm>
          <a:prstGeom prst="rect">
            <a:avLst/>
          </a:prstGeom>
        </p:spPr>
      </p:pic>
      <p:sp>
        <p:nvSpPr>
          <p:cNvPr id="6" name="Ορθογώνιο 5"/>
          <p:cNvSpPr/>
          <p:nvPr/>
        </p:nvSpPr>
        <p:spPr>
          <a:xfrm>
            <a:off x="1295300" y="6292117"/>
            <a:ext cx="6480720" cy="338554"/>
          </a:xfrm>
          <a:prstGeom prst="rect">
            <a:avLst/>
          </a:prstGeom>
        </p:spPr>
        <p:txBody>
          <a:bodyPr wrap="square">
            <a:spAutoFit/>
          </a:bodyPr>
          <a:lstStyle/>
          <a:p>
            <a:pPr algn="ctr"/>
            <a:r>
              <a:rPr lang="el-GR" sz="800" dirty="0">
                <a:latin typeface="Open Sans" pitchFamily="34" charset="0"/>
                <a:ea typeface="Open Sans" pitchFamily="34" charset="0"/>
                <a:cs typeface="Open Sans" pitchFamily="34" charset="0"/>
              </a:rPr>
              <a:t>Έργο συγχρηματοδοτούμενο από την Ευρωπαϊκή Ένωση, το Ευρωπαϊκό Ταμείο Περιφερειακής Ανάπτυξης (Ε.Τ.Π.Α.) και την Εθνική Συμμετοχή των χωρών Ελλάδας και Ιταλίας</a:t>
            </a:r>
          </a:p>
        </p:txBody>
      </p:sp>
      <p:sp>
        <p:nvSpPr>
          <p:cNvPr id="7" name="TextBox 6">
            <a:extLst>
              <a:ext uri="{FF2B5EF4-FFF2-40B4-BE49-F238E27FC236}">
                <a16:creationId xmlns:a16="http://schemas.microsoft.com/office/drawing/2014/main" id="{4331E073-496C-4D7B-A189-7D22195C4950}"/>
              </a:ext>
            </a:extLst>
          </p:cNvPr>
          <p:cNvSpPr txBox="1"/>
          <p:nvPr/>
        </p:nvSpPr>
        <p:spPr>
          <a:xfrm>
            <a:off x="323528" y="1556792"/>
            <a:ext cx="8496944" cy="4278094"/>
          </a:xfrm>
          <a:prstGeom prst="rect">
            <a:avLst/>
          </a:prstGeom>
          <a:noFill/>
        </p:spPr>
        <p:txBody>
          <a:bodyPr wrap="square">
            <a:spAutoFit/>
          </a:bodyPr>
          <a:lstStyle/>
          <a:p>
            <a:pPr algn="ctr" fontAlgn="base"/>
            <a:endParaRPr lang="el-GR" sz="2400" b="1" i="0" dirty="0">
              <a:solidFill>
                <a:srgbClr val="FF0000"/>
              </a:solidFill>
              <a:effectLst/>
              <a:latin typeface="Roboto" panose="02000000000000000000" pitchFamily="2" charset="0"/>
            </a:endParaRPr>
          </a:p>
          <a:p>
            <a:pPr algn="ctr" fontAlgn="base"/>
            <a:r>
              <a:rPr lang="el-GR" sz="2400" b="1" i="0" dirty="0">
                <a:solidFill>
                  <a:srgbClr val="FF0000"/>
                </a:solidFill>
                <a:effectLst/>
                <a:latin typeface="Roboto" panose="02000000000000000000" pitchFamily="2" charset="0"/>
              </a:rPr>
              <a:t>Φωτογραφία </a:t>
            </a:r>
            <a:r>
              <a:rPr lang="el-GR" sz="2400" b="1" i="0" dirty="0" err="1">
                <a:solidFill>
                  <a:srgbClr val="FF0000"/>
                </a:solidFill>
                <a:effectLst/>
                <a:latin typeface="Roboto" panose="02000000000000000000" pitchFamily="2" charset="0"/>
              </a:rPr>
              <a:t>Still</a:t>
            </a:r>
            <a:r>
              <a:rPr lang="el-GR" sz="2400" b="1" i="0" dirty="0">
                <a:solidFill>
                  <a:srgbClr val="FF0000"/>
                </a:solidFill>
                <a:effectLst/>
                <a:latin typeface="Roboto" panose="02000000000000000000" pitchFamily="2" charset="0"/>
              </a:rPr>
              <a:t> </a:t>
            </a:r>
            <a:r>
              <a:rPr lang="el-GR" sz="2400" b="1" i="0" dirty="0" err="1">
                <a:solidFill>
                  <a:srgbClr val="FF0000"/>
                </a:solidFill>
                <a:effectLst/>
                <a:latin typeface="Roboto" panose="02000000000000000000" pitchFamily="2" charset="0"/>
              </a:rPr>
              <a:t>Life</a:t>
            </a:r>
            <a:endParaRPr lang="el-GR" sz="2400" b="1" i="0" dirty="0">
              <a:solidFill>
                <a:srgbClr val="FF0000"/>
              </a:solidFill>
              <a:effectLst/>
              <a:latin typeface="Roboto" panose="02000000000000000000" pitchFamily="2" charset="0"/>
            </a:endParaRPr>
          </a:p>
          <a:p>
            <a:pPr algn="ctr" fontAlgn="base"/>
            <a:endParaRPr lang="el-GR" sz="2400" b="0" i="0" dirty="0">
              <a:solidFill>
                <a:srgbClr val="FF0000"/>
              </a:solidFill>
              <a:effectLst/>
              <a:latin typeface="Roboto" panose="02000000000000000000" pitchFamily="2" charset="0"/>
            </a:endParaRPr>
          </a:p>
          <a:p>
            <a:pPr algn="just" fontAlgn="base"/>
            <a:r>
              <a:rPr lang="el-GR" sz="2000" b="1" i="0" dirty="0">
                <a:solidFill>
                  <a:schemeClr val="tx2">
                    <a:lumMod val="75000"/>
                  </a:schemeClr>
                </a:solidFill>
                <a:effectLst/>
                <a:latin typeface="Roboto" panose="02000000000000000000" pitchFamily="2" charset="0"/>
              </a:rPr>
              <a:t>O φωτογράφος </a:t>
            </a:r>
            <a:r>
              <a:rPr lang="el-GR" sz="2000" b="1" i="0" dirty="0" err="1">
                <a:solidFill>
                  <a:schemeClr val="tx2">
                    <a:lumMod val="75000"/>
                  </a:schemeClr>
                </a:solidFill>
                <a:effectLst/>
                <a:latin typeface="Roboto" panose="02000000000000000000" pitchFamily="2" charset="0"/>
              </a:rPr>
              <a:t>Still</a:t>
            </a:r>
            <a:r>
              <a:rPr lang="el-GR" sz="2000" b="1" i="0" dirty="0">
                <a:solidFill>
                  <a:schemeClr val="tx2">
                    <a:lumMod val="75000"/>
                  </a:schemeClr>
                </a:solidFill>
                <a:effectLst/>
                <a:latin typeface="Roboto" panose="02000000000000000000" pitchFamily="2" charset="0"/>
              </a:rPr>
              <a:t> </a:t>
            </a:r>
            <a:r>
              <a:rPr lang="el-GR" sz="2000" b="1" i="0" dirty="0" err="1">
                <a:solidFill>
                  <a:schemeClr val="tx2">
                    <a:lumMod val="75000"/>
                  </a:schemeClr>
                </a:solidFill>
                <a:effectLst/>
                <a:latin typeface="Roboto" panose="02000000000000000000" pitchFamily="2" charset="0"/>
              </a:rPr>
              <a:t>Life</a:t>
            </a:r>
            <a:r>
              <a:rPr lang="el-GR" sz="2000" b="1" i="0" dirty="0">
                <a:solidFill>
                  <a:schemeClr val="tx2">
                    <a:lumMod val="75000"/>
                  </a:schemeClr>
                </a:solidFill>
                <a:effectLst/>
                <a:latin typeface="Roboto" panose="02000000000000000000" pitchFamily="2" charset="0"/>
              </a:rPr>
              <a:t> φωτογραφίζει σταθερά αντικείμενα, συνήθως βιομηχανικά προϊόντα και αλλά διάφορα, όπως λουλούδια, φαγητά, κλπ.</a:t>
            </a:r>
          </a:p>
          <a:p>
            <a:pPr algn="just" fontAlgn="base"/>
            <a:endParaRPr lang="el-GR" sz="2000" b="1" dirty="0">
              <a:solidFill>
                <a:schemeClr val="tx2">
                  <a:lumMod val="75000"/>
                </a:schemeClr>
              </a:solidFill>
              <a:latin typeface="Roboto" panose="02000000000000000000" pitchFamily="2" charset="0"/>
            </a:endParaRPr>
          </a:p>
          <a:p>
            <a:pPr algn="just" fontAlgn="base"/>
            <a:r>
              <a:rPr lang="el-GR" sz="2000" b="1" i="0" dirty="0">
                <a:solidFill>
                  <a:schemeClr val="tx2">
                    <a:lumMod val="75000"/>
                  </a:schemeClr>
                </a:solidFill>
                <a:effectLst/>
                <a:latin typeface="Roboto" panose="02000000000000000000" pitchFamily="2" charset="0"/>
              </a:rPr>
              <a:t> Χρησιμοποιεί εύκαμπτες φωτογραφικές μηχανές και διαθέτει μεγάλη γνώση των τεχνικών του φωτισμού.</a:t>
            </a:r>
          </a:p>
          <a:p>
            <a:pPr algn="just" fontAlgn="base"/>
            <a:endParaRPr lang="el-GR" sz="2000" b="1" i="0" dirty="0">
              <a:solidFill>
                <a:schemeClr val="tx2">
                  <a:lumMod val="75000"/>
                </a:schemeClr>
              </a:solidFill>
              <a:effectLst/>
              <a:latin typeface="Roboto" panose="02000000000000000000" pitchFamily="2" charset="0"/>
            </a:endParaRPr>
          </a:p>
          <a:p>
            <a:pPr algn="just" fontAlgn="base"/>
            <a:r>
              <a:rPr lang="el-GR" sz="2000" b="1" i="0" dirty="0">
                <a:solidFill>
                  <a:schemeClr val="tx2">
                    <a:lumMod val="75000"/>
                  </a:schemeClr>
                </a:solidFill>
                <a:effectLst/>
                <a:latin typeface="Roboto" panose="02000000000000000000" pitchFamily="2" charset="0"/>
              </a:rPr>
              <a:t>Επίσης, διαθέτει μεγάλες ικανότητες σύνθεσης και δημιουργικής φαντασίας, ώστε οι φωτογραφίες του να προκαλούν το ενδιαφέρον των καταναλωτών.</a:t>
            </a:r>
          </a:p>
        </p:txBody>
      </p:sp>
    </p:spTree>
    <p:extLst>
      <p:ext uri="{BB962C8B-B14F-4D97-AF65-F5344CB8AC3E}">
        <p14:creationId xmlns:p14="http://schemas.microsoft.com/office/powerpoint/2010/main" val="391555574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3468</Words>
  <Application>Microsoft Office PowerPoint</Application>
  <PresentationFormat>Προβολή στην οθόνη (4:3)</PresentationFormat>
  <Paragraphs>297</Paragraphs>
  <Slides>61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61</vt:i4>
      </vt:variant>
    </vt:vector>
  </HeadingPairs>
  <TitlesOfParts>
    <vt:vector size="67" baseType="lpstr">
      <vt:lpstr>Arial</vt:lpstr>
      <vt:lpstr>Calibri</vt:lpstr>
      <vt:lpstr>Open Sans</vt:lpstr>
      <vt:lpstr>Roboto</vt:lpstr>
      <vt:lpstr>Segoe UI</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user51</dc:creator>
  <cp:lastModifiedBy>User3</cp:lastModifiedBy>
  <cp:revision>23</cp:revision>
  <dcterms:created xsi:type="dcterms:W3CDTF">2021-02-22T07:45:33Z</dcterms:created>
  <dcterms:modified xsi:type="dcterms:W3CDTF">2021-11-28T11:11:07Z</dcterms:modified>
</cp:coreProperties>
</file>