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4" r:id="rId4"/>
  </p:sldMasterIdLst>
  <p:notesMasterIdLst>
    <p:notesMasterId r:id="rId23"/>
  </p:notesMasterIdLst>
  <p:handoutMasterIdLst>
    <p:handoutMasterId r:id="rId24"/>
  </p:handoutMasterIdLst>
  <p:sldIdLst>
    <p:sldId id="339" r:id="rId5"/>
    <p:sldId id="295" r:id="rId6"/>
    <p:sldId id="277" r:id="rId7"/>
    <p:sldId id="377" r:id="rId8"/>
    <p:sldId id="378" r:id="rId9"/>
    <p:sldId id="380" r:id="rId10"/>
    <p:sldId id="381" r:id="rId11"/>
    <p:sldId id="382" r:id="rId12"/>
    <p:sldId id="383" r:id="rId13"/>
    <p:sldId id="373" r:id="rId14"/>
    <p:sldId id="298" r:id="rId15"/>
    <p:sldId id="376" r:id="rId16"/>
    <p:sldId id="300" r:id="rId17"/>
    <p:sldId id="387" r:id="rId18"/>
    <p:sldId id="291" r:id="rId19"/>
    <p:sldId id="388" r:id="rId20"/>
    <p:sldId id="389" r:id="rId21"/>
    <p:sldId id="391" r:id="rId22"/>
  </p:sldIdLst>
  <p:sldSz cx="12192000" cy="6858000"/>
  <p:notesSz cx="6858000" cy="9926638"/>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DD"/>
    <a:srgbClr val="FF0066"/>
    <a:srgbClr val="0000FF"/>
    <a:srgbClr val="FF6600"/>
    <a:srgbClr val="FF9999"/>
    <a:srgbClr val="FFCC99"/>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pPr rtl="0"/>
            <a:fld id="{ECA73E0F-E9B6-4A94-B212-04671FBC8BDE}" type="datetime1">
              <a:rPr lang="el-GR" smtClean="0"/>
              <a:pPr rtl="0"/>
              <a:t>2/7/2020</a:t>
            </a:fld>
            <a:endParaRPr lang="en-US" dirty="0"/>
          </a:p>
        </p:txBody>
      </p:sp>
      <p:sp>
        <p:nvSpPr>
          <p:cNvPr id="4" name="Θέση υποσέλιδου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B78FE58C-C1A6-4C4C-90C2-B7F5B0504B2D}" type="slidenum">
              <a:rPr lang="el-GR" smtClean="0"/>
              <a:pPr rtl="0"/>
              <a:t>‹#›</a:t>
            </a:fld>
            <a:endParaRPr lang="el-G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pPr rtl="0"/>
            <a:fld id="{9D581219-5D16-4227-B4C4-93AD478D4730}" type="datetime1">
              <a:rPr lang="el-GR" smtClean="0"/>
              <a:pPr rtl="0"/>
              <a:t>2/7/2020</a:t>
            </a:fld>
            <a:endParaRPr lang="en-US" dirty="0"/>
          </a:p>
        </p:txBody>
      </p:sp>
      <p:sp>
        <p:nvSpPr>
          <p:cNvPr id="4" name="Θέση εικόνας διαφάνειας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rtl="0"/>
            <a:r>
              <a:rPr lang="el" dirty="0"/>
              <a:t>Στυλ υποδείγματος κειμένου</a:t>
            </a:r>
          </a:p>
          <a:p>
            <a:pPr lvl="1" rtl="0"/>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6" name="Θέση υποσέλιδου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810E1E9A-E921-4174-A0FC-51868D7AC568}" type="slidenum">
              <a:rPr lang="el-GR" noProof="0" smtClean="0"/>
              <a:pPr rtl="0"/>
              <a:t>‹#›</a:t>
            </a:fld>
            <a:endParaRPr lang="el-G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a:t>
            </a:fld>
            <a:endParaRPr lang="el-GR" noProof="0" dirty="0"/>
          </a:p>
        </p:txBody>
      </p:sp>
    </p:spTree>
    <p:extLst>
      <p:ext uri="{BB962C8B-B14F-4D97-AF65-F5344CB8AC3E}">
        <p14:creationId xmlns:p14="http://schemas.microsoft.com/office/powerpoint/2010/main" val="211493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14</a:t>
            </a:fld>
            <a:endParaRPr lang="el-GR" noProof="0" dirty="0"/>
          </a:p>
        </p:txBody>
      </p:sp>
    </p:spTree>
    <p:extLst>
      <p:ext uri="{BB962C8B-B14F-4D97-AF65-F5344CB8AC3E}">
        <p14:creationId xmlns:p14="http://schemas.microsoft.com/office/powerpoint/2010/main" val="385562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15</a:t>
            </a:fld>
            <a:endParaRPr lang="el-GR" noProof="0" dirty="0"/>
          </a:p>
        </p:txBody>
      </p:sp>
    </p:spTree>
    <p:extLst>
      <p:ext uri="{BB962C8B-B14F-4D97-AF65-F5344CB8AC3E}">
        <p14:creationId xmlns:p14="http://schemas.microsoft.com/office/powerpoint/2010/main" val="246616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16</a:t>
            </a:fld>
            <a:endParaRPr lang="el-GR" noProof="0" dirty="0"/>
          </a:p>
        </p:txBody>
      </p:sp>
    </p:spTree>
    <p:extLst>
      <p:ext uri="{BB962C8B-B14F-4D97-AF65-F5344CB8AC3E}">
        <p14:creationId xmlns:p14="http://schemas.microsoft.com/office/powerpoint/2010/main" val="13219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17</a:t>
            </a:fld>
            <a:endParaRPr lang="el-GR" noProof="0" dirty="0"/>
          </a:p>
        </p:txBody>
      </p:sp>
    </p:spTree>
    <p:extLst>
      <p:ext uri="{BB962C8B-B14F-4D97-AF65-F5344CB8AC3E}">
        <p14:creationId xmlns:p14="http://schemas.microsoft.com/office/powerpoint/2010/main" val="274095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18</a:t>
            </a:fld>
            <a:endParaRPr lang="el-GR" noProof="0" dirty="0"/>
          </a:p>
        </p:txBody>
      </p:sp>
    </p:spTree>
    <p:extLst>
      <p:ext uri="{BB962C8B-B14F-4D97-AF65-F5344CB8AC3E}">
        <p14:creationId xmlns:p14="http://schemas.microsoft.com/office/powerpoint/2010/main" val="385562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2</a:t>
            </a:fld>
            <a:endParaRPr lang="el-GR" noProof="0" dirty="0"/>
          </a:p>
        </p:txBody>
      </p:sp>
    </p:spTree>
    <p:extLst>
      <p:ext uri="{BB962C8B-B14F-4D97-AF65-F5344CB8AC3E}">
        <p14:creationId xmlns:p14="http://schemas.microsoft.com/office/powerpoint/2010/main" val="26286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3</a:t>
            </a:fld>
            <a:endParaRPr lang="el-GR" noProof="0" dirty="0"/>
          </a:p>
        </p:txBody>
      </p:sp>
    </p:spTree>
    <p:extLst>
      <p:ext uri="{BB962C8B-B14F-4D97-AF65-F5344CB8AC3E}">
        <p14:creationId xmlns:p14="http://schemas.microsoft.com/office/powerpoint/2010/main" val="347503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4</a:t>
            </a:fld>
            <a:endParaRPr lang="el-GR" noProof="0" dirty="0"/>
          </a:p>
        </p:txBody>
      </p:sp>
    </p:spTree>
    <p:extLst>
      <p:ext uri="{BB962C8B-B14F-4D97-AF65-F5344CB8AC3E}">
        <p14:creationId xmlns:p14="http://schemas.microsoft.com/office/powerpoint/2010/main" val="411498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5</a:t>
            </a:fld>
            <a:endParaRPr lang="el-GR" noProof="0" dirty="0"/>
          </a:p>
        </p:txBody>
      </p:sp>
    </p:spTree>
    <p:extLst>
      <p:ext uri="{BB962C8B-B14F-4D97-AF65-F5344CB8AC3E}">
        <p14:creationId xmlns:p14="http://schemas.microsoft.com/office/powerpoint/2010/main" val="79951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10</a:t>
            </a:fld>
            <a:endParaRPr lang="el-GR" noProof="0" dirty="0"/>
          </a:p>
        </p:txBody>
      </p:sp>
    </p:spTree>
    <p:extLst>
      <p:ext uri="{BB962C8B-B14F-4D97-AF65-F5344CB8AC3E}">
        <p14:creationId xmlns:p14="http://schemas.microsoft.com/office/powerpoint/2010/main" val="62609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11</a:t>
            </a:fld>
            <a:endParaRPr lang="el-GR" noProof="0" dirty="0"/>
          </a:p>
        </p:txBody>
      </p:sp>
    </p:spTree>
    <p:extLst>
      <p:ext uri="{BB962C8B-B14F-4D97-AF65-F5344CB8AC3E}">
        <p14:creationId xmlns:p14="http://schemas.microsoft.com/office/powerpoint/2010/main" val="156569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12</a:t>
            </a:fld>
            <a:endParaRPr lang="el-GR" noProof="0" dirty="0"/>
          </a:p>
        </p:txBody>
      </p:sp>
    </p:spTree>
    <p:extLst>
      <p:ext uri="{BB962C8B-B14F-4D97-AF65-F5344CB8AC3E}">
        <p14:creationId xmlns:p14="http://schemas.microsoft.com/office/powerpoint/2010/main" val="360139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pPr rtl="0"/>
              <a:t>13</a:t>
            </a:fld>
            <a:endParaRPr lang="el-GR" noProof="0" dirty="0"/>
          </a:p>
        </p:txBody>
      </p:sp>
    </p:spTree>
    <p:extLst>
      <p:ext uri="{BB962C8B-B14F-4D97-AF65-F5344CB8AC3E}">
        <p14:creationId xmlns:p14="http://schemas.microsoft.com/office/powerpoint/2010/main" val="164014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041400"/>
            <a:ext cx="9144000" cy="2387600"/>
          </a:xfrm>
        </p:spPr>
        <p:txBody>
          <a:bodyPr rtlCol="0" anchor="b"/>
          <a:lstStyle>
            <a:lvl1pPr algn="ctr">
              <a:defRPr sz="6000"/>
            </a:lvl1pPr>
          </a:lstStyle>
          <a:p>
            <a:pPr rtl="0"/>
            <a:r>
              <a:rPr lang="el-GR"/>
              <a:t>Κάντε κλικ για να επεξεργαστείτε τον τίτλο υποδείγματος</a:t>
            </a:r>
            <a:endParaRPr lang="el" dirty="0"/>
          </a:p>
        </p:txBody>
      </p:sp>
      <p:sp>
        <p:nvSpPr>
          <p:cNvPr id="3" name="Υπότιτλος 2"/>
          <p:cNvSpPr>
            <a:spLocks noGrp="1"/>
          </p:cNvSpPr>
          <p:nvPr>
            <p:ph type="subTitle" idx="1"/>
          </p:nvPr>
        </p:nvSpPr>
        <p:spPr>
          <a:xfrm>
            <a:off x="1524000" y="3602038"/>
            <a:ext cx="9144000" cy="1655762"/>
          </a:xfrm>
        </p:spPr>
        <p:txBody>
          <a:bodyPr rtlCol="0"/>
          <a:lstStyle>
            <a:lvl1pPr marL="0" indent="0" algn="ctr" rtl="0">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el-GR"/>
              <a:t>Κάντε κλικ για να επεξεργαστείτε τον υπότιτλο του υποδείγματος</a:t>
            </a:r>
            <a:endParaRPr lang="el" dirty="0"/>
          </a:p>
        </p:txBody>
      </p:sp>
      <p:sp>
        <p:nvSpPr>
          <p:cNvPr id="4" name="Θέση ημερομηνίας 3"/>
          <p:cNvSpPr>
            <a:spLocks noGrp="1"/>
          </p:cNvSpPr>
          <p:nvPr>
            <p:ph type="dt" sz="half" idx="10"/>
          </p:nvPr>
        </p:nvSpPr>
        <p:spPr/>
        <p:txBody>
          <a:bodyPr rtlCol="0"/>
          <a:lstStyle/>
          <a:p>
            <a:pPr rtl="0"/>
            <a:fld id="{48F2E976-C45A-4B45-922E-F952A9E438A5}" type="datetime1">
              <a:rPr lang="el-GR" noProof="0" smtClean="0"/>
              <a:pPr rtl="0"/>
              <a:t>2/7/2020</a:t>
            </a:fld>
            <a:endParaRPr lang="el-GR" noProof="0"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 dirty="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a:xfrm>
            <a:off x="1562100" y="1825625"/>
            <a:ext cx="9791700" cy="4351338"/>
          </a:xfrm>
        </p:spPr>
        <p:txBody>
          <a:bodyPr vert="eaVert"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5ED9D313-CF09-4D81-91EB-DADF059F6676}" type="datetime1">
              <a:rPr lang="el-GR" smtClean="0"/>
              <a:pPr rtl="0"/>
              <a:t>2/7/2020</a:t>
            </a:fld>
            <a:endParaRPr lang="en-US" dirty="0"/>
          </a:p>
        </p:txBody>
      </p:sp>
      <p:sp>
        <p:nvSpPr>
          <p:cNvPr id="5" name="Θέση υποσέλιδου 4"/>
          <p:cNvSpPr>
            <a:spLocks noGrp="1"/>
          </p:cNvSpPr>
          <p:nvPr>
            <p:ph type="ftr" sz="quarter" idx="11"/>
          </p:nvPr>
        </p:nvSpPr>
        <p:spPr/>
        <p:txBody>
          <a:bodyPr rtlCol="0"/>
          <a:lstStyle/>
          <a:p>
            <a:pPr rtl="0"/>
            <a:r>
              <a:rPr lang="el"/>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rtlCol="0"/>
          <a:lstStyle/>
          <a:p>
            <a:pPr rtl="0"/>
            <a:r>
              <a:rPr lang="el-GR"/>
              <a:t>Κάντε κλικ για να επεξεργαστείτε τον τίτλο υποδείγματος</a:t>
            </a:r>
            <a:endParaRPr lang="el" dirty="0"/>
          </a:p>
        </p:txBody>
      </p:sp>
      <p:sp>
        <p:nvSpPr>
          <p:cNvPr id="3" name="Θέση κατακόρυφου κειμένου 2"/>
          <p:cNvSpPr>
            <a:spLocks noGrp="1"/>
          </p:cNvSpPr>
          <p:nvPr>
            <p:ph type="body" orient="vert" idx="1" hasCustomPrompt="1"/>
          </p:nvPr>
        </p:nvSpPr>
        <p:spPr>
          <a:xfrm>
            <a:off x="1562100" y="365125"/>
            <a:ext cx="7010400" cy="5811838"/>
          </a:xfrm>
        </p:spPr>
        <p:txBody>
          <a:bodyPr vert="eaVert"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1A70A923-44F9-4D91-8D19-DFB14B97F99B}" type="datetime1">
              <a:rPr lang="el-GR" smtClean="0"/>
              <a:pPr rtl="0"/>
              <a:t>2/7/2020</a:t>
            </a:fld>
            <a:endParaRPr lang="en-US" dirty="0"/>
          </a:p>
        </p:txBody>
      </p:sp>
      <p:sp>
        <p:nvSpPr>
          <p:cNvPr id="5" name="Θέση υποσέλιδου 4"/>
          <p:cNvSpPr>
            <a:spLocks noGrp="1"/>
          </p:cNvSpPr>
          <p:nvPr>
            <p:ph type="ftr" sz="quarter" idx="11"/>
          </p:nvPr>
        </p:nvSpPr>
        <p:spPr/>
        <p:txBody>
          <a:bodyPr rtlCol="0"/>
          <a:lstStyle/>
          <a:p>
            <a:pPr rtl="0"/>
            <a:r>
              <a:rPr lang="el"/>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9" name="Τίτλος 1"/>
          <p:cNvSpPr>
            <a:spLocks noGrp="1"/>
          </p:cNvSpPr>
          <p:nvPr>
            <p:ph type="title" hasCustomPrompt="1"/>
          </p:nvPr>
        </p:nvSpPr>
        <p:spPr>
          <a:xfrm>
            <a:off x="1562100" y="457200"/>
            <a:ext cx="3932237" cy="1600200"/>
          </a:xfrm>
        </p:spPr>
        <p:txBody>
          <a:bodyPr rtlCol="0" anchor="b"/>
          <a:lstStyle>
            <a:lvl1pPr rtl="0">
              <a:defRPr sz="3200"/>
            </a:lvl1pPr>
          </a:lstStyle>
          <a:p>
            <a:pPr rtl="0"/>
            <a:r>
              <a:rPr lang="el" dirty="0"/>
              <a:t>Κάντε κλικ για να επεξεργαστείτε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dirty="0"/>
              <a:t>Κάντε κλικ στο εικονίδιο για να προσθέσετε εικόνα</a:t>
            </a:r>
            <a:endParaRPr lang="el" dirty="0"/>
          </a:p>
        </p:txBody>
      </p:sp>
      <p:sp>
        <p:nvSpPr>
          <p:cNvPr id="8"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E22D3A02-D8CC-4499-B4BE-EF05BC937816}" type="datetime1">
              <a:rPr lang="el-GR" smtClean="0"/>
              <a:pPr rtl="0"/>
              <a:t>2/7/2020</a:t>
            </a:fld>
            <a:endParaRPr lang="en-US" dirty="0"/>
          </a:p>
        </p:txBody>
      </p:sp>
      <p:sp>
        <p:nvSpPr>
          <p:cNvPr id="6" name="Θέση υποσέλιδου 5"/>
          <p:cNvSpPr>
            <a:spLocks noGrp="1"/>
          </p:cNvSpPr>
          <p:nvPr>
            <p:ph type="ftr" sz="quarter" idx="11"/>
          </p:nvPr>
        </p:nvSpPr>
        <p:spPr/>
        <p:txBody>
          <a:bodyPr rtlCol="0"/>
          <a:lstStyle/>
          <a:p>
            <a:pPr rtl="0"/>
            <a:r>
              <a:rPr lang="el"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idx="1" hasCustomPrompt="1"/>
          </p:nvPr>
        </p:nvSpPr>
        <p:spPr/>
        <p:txBody>
          <a:bodyPr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55893994-6F7D-4890-B9AC-2FDE1F7F67C0}" type="datetime1">
              <a:rPr lang="el-GR" smtClean="0"/>
              <a:pPr rtl="0"/>
              <a:t>2/7/2020</a:t>
            </a:fld>
            <a:endParaRPr lang="en-US"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241658" y="1709738"/>
            <a:ext cx="10105791" cy="2862262"/>
          </a:xfrm>
        </p:spPr>
        <p:txBody>
          <a:bodyPr rtlCol="0" anchor="b"/>
          <a:lstStyle>
            <a:lvl1pPr>
              <a:defRPr sz="6000"/>
            </a:lvl1pPr>
          </a:lstStyle>
          <a:p>
            <a:pPr rtl="0"/>
            <a:r>
              <a:rPr lang="el-GR"/>
              <a:t>Κάντε κλικ για να επεξεργαστείτε τον τίτλο υποδείγματος</a:t>
            </a:r>
            <a:endParaRPr lang="el" dirty="0"/>
          </a:p>
        </p:txBody>
      </p:sp>
      <p:sp>
        <p:nvSpPr>
          <p:cNvPr id="3" name="Θέση κειμένου 2"/>
          <p:cNvSpPr>
            <a:spLocks noGrp="1"/>
          </p:cNvSpPr>
          <p:nvPr>
            <p:ph type="body" idx="1" hasCustomPrompt="1"/>
          </p:nvPr>
        </p:nvSpPr>
        <p:spPr>
          <a:xfrm>
            <a:off x="1241658" y="4589463"/>
            <a:ext cx="10105791" cy="1500187"/>
          </a:xfrm>
        </p:spPr>
        <p:txBody>
          <a:bodyPr rtlCol="0"/>
          <a:lstStyle>
            <a:lvl1pPr marL="0" indent="0" rtl="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l-GR" dirty="0"/>
              <a:t>Κάντε κλικ για επεξεργασία των στυλ κειμένου του υποδείγματος</a:t>
            </a:r>
            <a:endParaRPr lang="el" dirty="0"/>
          </a:p>
        </p:txBody>
      </p:sp>
      <p:sp>
        <p:nvSpPr>
          <p:cNvPr id="4" name="Θέση ημερομηνίας 3"/>
          <p:cNvSpPr>
            <a:spLocks noGrp="1"/>
          </p:cNvSpPr>
          <p:nvPr>
            <p:ph type="dt" sz="half" idx="10"/>
          </p:nvPr>
        </p:nvSpPr>
        <p:spPr/>
        <p:txBody>
          <a:bodyPr rtlCol="0"/>
          <a:lstStyle/>
          <a:p>
            <a:pPr rtl="0"/>
            <a:fld id="{4AFF9A73-599D-4277-8B7B-5D29641E2D7E}" type="datetime1">
              <a:rPr lang="el-GR" smtClean="0"/>
              <a:pPr rtl="0"/>
              <a:t>2/7/2020</a:t>
            </a:fld>
            <a:endParaRPr lang="en-US"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sz="half" idx="1" hasCustomPrompt="1"/>
          </p:nvPr>
        </p:nvSpPr>
        <p:spPr>
          <a:xfrm>
            <a:off x="1569700"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περιεχομένου 3"/>
          <p:cNvSpPr>
            <a:spLocks noGrp="1"/>
          </p:cNvSpPr>
          <p:nvPr>
            <p:ph sz="half" idx="2" hasCustomPrompt="1"/>
          </p:nvPr>
        </p:nvSpPr>
        <p:spPr>
          <a:xfrm>
            <a:off x="6605325"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5" name="Θέση ημερομηνίας 4"/>
          <p:cNvSpPr>
            <a:spLocks noGrp="1"/>
          </p:cNvSpPr>
          <p:nvPr>
            <p:ph type="dt" sz="half" idx="10"/>
          </p:nvPr>
        </p:nvSpPr>
        <p:spPr/>
        <p:txBody>
          <a:bodyPr rtlCol="0"/>
          <a:lstStyle/>
          <a:p>
            <a:pPr rtl="0"/>
            <a:fld id="{9C9553D7-7FFA-4A22-83C2-3186B61BD08A}" type="datetime1">
              <a:rPr lang="el-GR" smtClean="0"/>
              <a:pPr rtl="0"/>
              <a:t>2/7/2020</a:t>
            </a:fld>
            <a:endParaRPr lang="en-US" dirty="0"/>
          </a:p>
        </p:txBody>
      </p:sp>
      <p:sp>
        <p:nvSpPr>
          <p:cNvPr id="6" name="Θέση υποσέλιδου 5"/>
          <p:cNvSpPr>
            <a:spLocks noGrp="1"/>
          </p:cNvSpPr>
          <p:nvPr>
            <p:ph type="ftr" sz="quarter" idx="11"/>
          </p:nvPr>
        </p:nvSpPr>
        <p:spPr/>
        <p:txBody>
          <a:bodyPr rtlCol="0"/>
          <a:lstStyle/>
          <a:p>
            <a:pPr rtl="0"/>
            <a:r>
              <a:rPr lang="el"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2324100" y="274638"/>
            <a:ext cx="9023350" cy="1143000"/>
          </a:xfrm>
        </p:spPr>
        <p:txBody>
          <a:bodyPr rtlCol="0"/>
          <a:lstStyle/>
          <a:p>
            <a:pPr rtl="0"/>
            <a:r>
              <a:rPr lang="el-GR"/>
              <a:t>Κάντε κλικ για να επεξεργαστείτε τον τίτλο υποδείγματος</a:t>
            </a:r>
            <a:endParaRPr lang="el" dirty="0"/>
          </a:p>
        </p:txBody>
      </p:sp>
      <p:sp>
        <p:nvSpPr>
          <p:cNvPr id="3" name="Θέση κειμένου 2"/>
          <p:cNvSpPr>
            <a:spLocks noGrp="1"/>
          </p:cNvSpPr>
          <p:nvPr>
            <p:ph type="body" idx="1" hasCustomPrompt="1"/>
          </p:nvPr>
        </p:nvSpPr>
        <p:spPr>
          <a:xfrm>
            <a:off x="1562100" y="1489075"/>
            <a:ext cx="4754880" cy="641350"/>
          </a:xfrm>
          <a:noFill/>
          <a:ln>
            <a:noFill/>
          </a:ln>
        </p:spPr>
        <p:txBody>
          <a:bodyPr rtlCol="0" anchor="b"/>
          <a:lstStyle>
            <a:lvl1pPr marL="0" indent="0" rtl="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επεξεργασία των στυλ κειμένου του υποδείγματος</a:t>
            </a:r>
            <a:endParaRPr lang="el" dirty="0"/>
          </a:p>
        </p:txBody>
      </p:sp>
      <p:sp>
        <p:nvSpPr>
          <p:cNvPr id="4" name="Θέση περιεχομένου 3"/>
          <p:cNvSpPr>
            <a:spLocks noGrp="1"/>
          </p:cNvSpPr>
          <p:nvPr>
            <p:ph sz="half" idx="2" hasCustomPrompt="1"/>
          </p:nvPr>
        </p:nvSpPr>
        <p:spPr>
          <a:xfrm>
            <a:off x="156210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5" name="Θέση κειμένου 4"/>
          <p:cNvSpPr>
            <a:spLocks noGrp="1"/>
          </p:cNvSpPr>
          <p:nvPr>
            <p:ph type="body" sz="quarter" idx="3" hasCustomPrompt="1"/>
          </p:nvPr>
        </p:nvSpPr>
        <p:spPr>
          <a:xfrm>
            <a:off x="6598920" y="1489075"/>
            <a:ext cx="4754880" cy="641350"/>
          </a:xfrm>
          <a:noFill/>
          <a:ln>
            <a:noFill/>
          </a:ln>
        </p:spPr>
        <p:txBody>
          <a:bodyPr rtlCol="0" anchor="b"/>
          <a:lstStyle>
            <a:lvl1pPr marL="0" indent="0" rtl="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επεξεργασία των στυλ κειμένου του υποδείγματος</a:t>
            </a:r>
            <a:endParaRPr lang="el" dirty="0"/>
          </a:p>
        </p:txBody>
      </p:sp>
      <p:sp>
        <p:nvSpPr>
          <p:cNvPr id="6" name="Θέση περιεχομένου 5"/>
          <p:cNvSpPr>
            <a:spLocks noGrp="1"/>
          </p:cNvSpPr>
          <p:nvPr>
            <p:ph sz="quarter" idx="4" hasCustomPrompt="1"/>
          </p:nvPr>
        </p:nvSpPr>
        <p:spPr>
          <a:xfrm>
            <a:off x="659892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7" name="Θέση ημερομηνίας 6"/>
          <p:cNvSpPr>
            <a:spLocks noGrp="1"/>
          </p:cNvSpPr>
          <p:nvPr>
            <p:ph type="dt" sz="half" idx="10"/>
          </p:nvPr>
        </p:nvSpPr>
        <p:spPr/>
        <p:txBody>
          <a:bodyPr rtlCol="0"/>
          <a:lstStyle/>
          <a:p>
            <a:pPr rtl="0"/>
            <a:fld id="{6919B7B7-9AC2-490D-830F-1FC244D1A2CB}" type="datetime1">
              <a:rPr lang="el-GR" smtClean="0"/>
              <a:pPr rtl="0"/>
              <a:t>2/7/2020</a:t>
            </a:fld>
            <a:endParaRPr lang="en-US" dirty="0"/>
          </a:p>
        </p:txBody>
      </p:sp>
      <p:sp>
        <p:nvSpPr>
          <p:cNvPr id="8" name="Θέση υποσέλιδου 7"/>
          <p:cNvSpPr>
            <a:spLocks noGrp="1"/>
          </p:cNvSpPr>
          <p:nvPr>
            <p:ph type="ftr" sz="quarter" idx="11"/>
          </p:nvPr>
        </p:nvSpPr>
        <p:spPr/>
        <p:txBody>
          <a:bodyPr rtlCol="0"/>
          <a:lstStyle/>
          <a:p>
            <a:pPr rtl="0"/>
            <a:r>
              <a:rPr lang="el"/>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ημερομηνίας 2"/>
          <p:cNvSpPr>
            <a:spLocks noGrp="1"/>
          </p:cNvSpPr>
          <p:nvPr>
            <p:ph type="dt" sz="half" idx="10"/>
          </p:nvPr>
        </p:nvSpPr>
        <p:spPr/>
        <p:txBody>
          <a:bodyPr rtlCol="0"/>
          <a:lstStyle/>
          <a:p>
            <a:pPr rtl="0"/>
            <a:fld id="{209E4852-5DA0-4F94-BDED-2BBD35B3B7D4}" type="datetime1">
              <a:rPr lang="el-GR" smtClean="0"/>
              <a:pPr rtl="0"/>
              <a:t>2/7/2020</a:t>
            </a:fld>
            <a:endParaRPr lang="en-US" dirty="0"/>
          </a:p>
        </p:txBody>
      </p:sp>
      <p:sp>
        <p:nvSpPr>
          <p:cNvPr id="4" name="Θέση υποσέλιδου 3"/>
          <p:cNvSpPr>
            <a:spLocks noGrp="1"/>
          </p:cNvSpPr>
          <p:nvPr>
            <p:ph type="ftr" sz="quarter" idx="11"/>
          </p:nvPr>
        </p:nvSpPr>
        <p:spPr/>
        <p:txBody>
          <a:bodyPr rtlCol="0"/>
          <a:lstStyle/>
          <a:p>
            <a:pPr rtl="0"/>
            <a:r>
              <a:rPr lang="el"/>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9CDF4912-A827-4533-A1C5-B146F9186627}" type="datetime1">
              <a:rPr lang="el-GR" smtClean="0"/>
              <a:pPr rtl="0"/>
              <a:t>2/7/2020</a:t>
            </a:fld>
            <a:endParaRPr lang="en-US" dirty="0"/>
          </a:p>
        </p:txBody>
      </p:sp>
      <p:sp>
        <p:nvSpPr>
          <p:cNvPr id="3" name="Θέση υποσέλιδου 2"/>
          <p:cNvSpPr>
            <a:spLocks noGrp="1"/>
          </p:cNvSpPr>
          <p:nvPr>
            <p:ph type="ftr" sz="quarter" idx="11"/>
          </p:nvPr>
        </p:nvSpPr>
        <p:spPr/>
        <p:txBody>
          <a:bodyPr rtlCol="0"/>
          <a:lstStyle/>
          <a:p>
            <a:pPr rtl="0"/>
            <a:r>
              <a:rPr lang="el"/>
              <a:t>Προσθήκη υποσέλιδου</a:t>
            </a:r>
          </a:p>
        </p:txBody>
      </p:sp>
      <p:sp>
        <p:nvSpPr>
          <p:cNvPr id="4" name="Θέση αριθμού διαφάνειας 3"/>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62100" y="457200"/>
            <a:ext cx="3932237" cy="1600200"/>
          </a:xfrm>
        </p:spPr>
        <p:txBody>
          <a:bodyPr rtlCol="0" anchor="b"/>
          <a:lstStyle>
            <a:lvl1pPr>
              <a:defRPr sz="3200"/>
            </a:lvl1pPr>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idx="1" hasCustomPrompt="1"/>
          </p:nvPr>
        </p:nvSpPr>
        <p:spPr>
          <a:xfrm>
            <a:off x="5678905" y="987425"/>
            <a:ext cx="5676483" cy="4873625"/>
          </a:xfrm>
        </p:spPr>
        <p:txBody>
          <a:bodyPr rtlCol="0"/>
          <a:lstStyle>
            <a:lvl1pPr rtl="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D3826928-69F3-4830-86E4-140AE5B35980}" type="datetime1">
              <a:rPr lang="el-GR" smtClean="0"/>
              <a:pPr rtl="0"/>
              <a:t>2/7/2020</a:t>
            </a:fld>
            <a:endParaRPr lang="en-US" dirty="0"/>
          </a:p>
        </p:txBody>
      </p:sp>
      <p:sp>
        <p:nvSpPr>
          <p:cNvPr id="6" name="Θέση υποσέλιδου 5"/>
          <p:cNvSpPr>
            <a:spLocks noGrp="1"/>
          </p:cNvSpPr>
          <p:nvPr>
            <p:ph type="ftr" sz="quarter" idx="11"/>
          </p:nvPr>
        </p:nvSpPr>
        <p:spPr/>
        <p:txBody>
          <a:bodyPr rtlCol="0"/>
          <a:lstStyle/>
          <a:p>
            <a:pPr rtl="0"/>
            <a:r>
              <a:rPr lang="el"/>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9" name="Τίτλος 1"/>
          <p:cNvSpPr>
            <a:spLocks noGrp="1"/>
          </p:cNvSpPr>
          <p:nvPr>
            <p:ph type="title" hasCustomPrompt="1"/>
          </p:nvPr>
        </p:nvSpPr>
        <p:spPr>
          <a:xfrm>
            <a:off x="1562100" y="457200"/>
            <a:ext cx="3932237" cy="1600200"/>
          </a:xfrm>
        </p:spPr>
        <p:txBody>
          <a:bodyPr rtlCol="0" anchor="b"/>
          <a:lstStyle>
            <a:lvl1pPr rtl="0">
              <a:defRPr sz="3200"/>
            </a:lvl1pPr>
          </a:lstStyle>
          <a:p>
            <a:pPr rtl="0"/>
            <a:r>
              <a:rPr lang="el" dirty="0"/>
              <a:t>Κάντε κλικ για να επεξεργαστείτε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dirty="0"/>
              <a:t>Κάντε κλικ στο εικονίδιο για να προσθέσετε εικόνα</a:t>
            </a:r>
            <a:endParaRPr lang="el" dirty="0"/>
          </a:p>
        </p:txBody>
      </p:sp>
      <p:sp>
        <p:nvSpPr>
          <p:cNvPr id="8"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79F5F740-8E3E-4E83-B74C-40E946350C6A}" type="datetime1">
              <a:rPr lang="el-GR" smtClean="0"/>
              <a:pPr rtl="0"/>
              <a:t>2/7/2020</a:t>
            </a:fld>
            <a:endParaRPr lang="en-US" dirty="0"/>
          </a:p>
        </p:txBody>
      </p:sp>
      <p:sp>
        <p:nvSpPr>
          <p:cNvPr id="6" name="Θέση υποσέλιδου 5"/>
          <p:cNvSpPr>
            <a:spLocks noGrp="1"/>
          </p:cNvSpPr>
          <p:nvPr>
            <p:ph type="ftr" sz="quarter" idx="11"/>
          </p:nvPr>
        </p:nvSpPr>
        <p:spPr/>
        <p:txBody>
          <a:bodyPr rtlCol="0"/>
          <a:lstStyle/>
          <a:p>
            <a:pPr rtl="0"/>
            <a:r>
              <a:rPr lang="el"/>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pPr rtl="0"/>
              <a:t>‹#›</a:t>
            </a:fld>
            <a:endParaRPr lang="el-G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p>
        </p:txBody>
      </p:sp>
      <p:sp>
        <p:nvSpPr>
          <p:cNvPr id="3" name="Θέση κειμένου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ημερομηνίας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DAEF5310-084B-4F92-8B78-7BA35F2F7B6A}" type="datetime1">
              <a:rPr lang="el-GR" smtClean="0"/>
              <a:pPr rtl="0"/>
              <a:t>2/7/2020</a:t>
            </a:fld>
            <a:endParaRPr lang="en-US" dirty="0"/>
          </a:p>
        </p:txBody>
      </p:sp>
      <p:sp>
        <p:nvSpPr>
          <p:cNvPr id="5" name="Θέση υποσέλιδου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el"/>
              <a:t>Προσθήκη υποσέλιδου</a:t>
            </a:r>
            <a:endParaRPr lang="en-US" dirty="0"/>
          </a:p>
        </p:txBody>
      </p:sp>
      <p:sp>
        <p:nvSpPr>
          <p:cNvPr id="6" name="Θέση αριθμού διαφάνειας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en-US" smtClean="0"/>
              <a:pPr rtl="0"/>
              <a:t>‹#›</a:t>
            </a:fld>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7" name="Εικόνα 6">
            <a:extLst>
              <a:ext uri="{FF2B5EF4-FFF2-40B4-BE49-F238E27FC236}">
                <a16:creationId xmlns:a16="http://schemas.microsoft.com/office/drawing/2014/main" id="{53BF2E6A-C5A9-417E-831C-579D92536D31}"/>
              </a:ext>
            </a:extLst>
          </p:cNvPr>
          <p:cNvPicPr>
            <a:picLocks noChangeAspect="1"/>
          </p:cNvPicPr>
          <p:nvPr/>
        </p:nvPicPr>
        <p:blipFill>
          <a:blip r:embed="rId3"/>
          <a:stretch>
            <a:fillRect/>
          </a:stretch>
        </p:blipFill>
        <p:spPr>
          <a:xfrm>
            <a:off x="2437958" y="1106593"/>
            <a:ext cx="8195044" cy="2847526"/>
          </a:xfrm>
          <a:prstGeom prst="rect">
            <a:avLst/>
          </a:prstGeom>
        </p:spPr>
      </p:pic>
      <p:sp>
        <p:nvSpPr>
          <p:cNvPr id="2" name="Ορθογώνιο 1">
            <a:extLst>
              <a:ext uri="{FF2B5EF4-FFF2-40B4-BE49-F238E27FC236}">
                <a16:creationId xmlns:a16="http://schemas.microsoft.com/office/drawing/2014/main" id="{3E957F26-E16D-4872-8DD4-EA921918FF02}"/>
              </a:ext>
            </a:extLst>
          </p:cNvPr>
          <p:cNvSpPr/>
          <p:nvPr/>
        </p:nvSpPr>
        <p:spPr>
          <a:xfrm>
            <a:off x="1593965" y="4206321"/>
            <a:ext cx="9981970" cy="1754326"/>
          </a:xfrm>
          <a:prstGeom prst="rect">
            <a:avLst/>
          </a:prstGeom>
        </p:spPr>
        <p:txBody>
          <a:bodyPr wrap="square">
            <a:spAutoFit/>
          </a:bodyPr>
          <a:lstStyle/>
          <a:p>
            <a:pPr algn="ctr" fontAlgn="auto">
              <a:spcBef>
                <a:spcPts val="0"/>
              </a:spcBef>
              <a:spcAft>
                <a:spcPts val="0"/>
              </a:spcAft>
              <a:defRPr/>
            </a:pPr>
            <a:r>
              <a:rPr lang="el-GR" sz="3600" b="1" dirty="0">
                <a:solidFill>
                  <a:schemeClr val="accent1">
                    <a:lumMod val="75000"/>
                  </a:schemeClr>
                </a:solidFill>
              </a:rPr>
              <a:t>Αστική Μη Κερδοσκοπική Εταιρεία</a:t>
            </a:r>
            <a:r>
              <a:rPr lang="en-US" sz="3600" b="1" dirty="0">
                <a:solidFill>
                  <a:schemeClr val="accent1">
                    <a:lumMod val="75000"/>
                  </a:schemeClr>
                </a:solidFill>
              </a:rPr>
              <a:t> </a:t>
            </a:r>
            <a:r>
              <a:rPr lang="el-GR" sz="3600" b="1" dirty="0">
                <a:solidFill>
                  <a:schemeClr val="accent1">
                    <a:lumMod val="75000"/>
                  </a:schemeClr>
                </a:solidFill>
              </a:rPr>
              <a:t> </a:t>
            </a:r>
            <a:endParaRPr lang="en-US" sz="3600" b="1" dirty="0">
              <a:solidFill>
                <a:schemeClr val="accent1">
                  <a:lumMod val="75000"/>
                </a:schemeClr>
              </a:solidFill>
            </a:endParaRPr>
          </a:p>
          <a:p>
            <a:pPr algn="ctr" fontAlgn="auto">
              <a:spcBef>
                <a:spcPts val="0"/>
              </a:spcBef>
              <a:spcAft>
                <a:spcPts val="0"/>
              </a:spcAft>
              <a:defRPr/>
            </a:pPr>
            <a:r>
              <a:rPr lang="el-GR" sz="3600" b="1" dirty="0">
                <a:solidFill>
                  <a:schemeClr val="accent1">
                    <a:lumMod val="75000"/>
                  </a:schemeClr>
                </a:solidFill>
              </a:rPr>
              <a:t>με αντικείμενο την Διαχείριση Κρατικών Ενισχύσεων</a:t>
            </a:r>
            <a:endParaRPr lang="en-US" sz="3600" b="1" dirty="0">
              <a:solidFill>
                <a:schemeClr val="accent1">
                  <a:lumMod val="75000"/>
                </a:schemeClr>
              </a:solidFill>
            </a:endParaRPr>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8"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21"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2"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3"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4"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5"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26"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27"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1490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16069" y="1269828"/>
            <a:ext cx="11459362" cy="4990413"/>
          </a:xfrm>
        </p:spPr>
        <p:txBody>
          <a:bodyPr rtlCol="0" anchor="t">
            <a:normAutofit/>
          </a:bodyPr>
          <a:lstStyle/>
          <a:p>
            <a:r>
              <a:rPr lang="el-GR" sz="2000" dirty="0">
                <a:solidFill>
                  <a:srgbClr val="5B9BD5">
                    <a:lumMod val="75000"/>
                  </a:srgbClr>
                </a:solidFill>
                <a:latin typeface="Calibri"/>
              </a:rPr>
              <a:t>Στο πλαίσιο διαχείρισης των Περιφερειακών Επιχειρησιακών Προγραμμάτων(ΠΕΠ) ο </a:t>
            </a:r>
            <a:r>
              <a:rPr lang="el-GR" sz="2400" b="1" dirty="0">
                <a:solidFill>
                  <a:srgbClr val="5B9BD5">
                    <a:lumMod val="75000"/>
                  </a:srgbClr>
                </a:solidFill>
                <a:latin typeface="Calibri"/>
              </a:rPr>
              <a:t>ΕΦΕΠΑΕ</a:t>
            </a:r>
            <a:r>
              <a:rPr lang="el-GR" sz="2000" dirty="0">
                <a:solidFill>
                  <a:srgbClr val="5B9BD5">
                    <a:lumMod val="75000"/>
                  </a:srgbClr>
                </a:solidFill>
                <a:latin typeface="Calibri"/>
              </a:rPr>
              <a:t> </a:t>
            </a:r>
            <a:r>
              <a:rPr lang="el-GR" sz="2000" dirty="0">
                <a:latin typeface="+mn-lt"/>
              </a:rPr>
              <a:t>έχει ορισθεί ως ενδιάμεσος φορέας διαχείρισης και για </a:t>
            </a:r>
            <a:r>
              <a:rPr lang="en-US" sz="2200" b="1" dirty="0">
                <a:latin typeface="+mn-lt"/>
              </a:rPr>
              <a:t>1</a:t>
            </a:r>
            <a:r>
              <a:rPr lang="el-GR" sz="2200" b="1" dirty="0">
                <a:latin typeface="+mn-lt"/>
              </a:rPr>
              <a:t>2</a:t>
            </a:r>
            <a:r>
              <a:rPr lang="en-US" sz="2200" b="1" dirty="0">
                <a:latin typeface="+mn-lt"/>
              </a:rPr>
              <a:t> </a:t>
            </a:r>
            <a:r>
              <a:rPr lang="el-GR" sz="2200" b="1" dirty="0">
                <a:latin typeface="+mn-lt"/>
              </a:rPr>
              <a:t>Περιφερειακά Επιχειρησιακά Προγράμματα</a:t>
            </a:r>
            <a:br>
              <a:rPr lang="el-GR" sz="2000" dirty="0">
                <a:latin typeface="+mn-lt"/>
              </a:rPr>
            </a:br>
            <a:br>
              <a:rPr lang="el-GR" sz="2000" dirty="0">
                <a:latin typeface="+mn-lt"/>
              </a:rPr>
            </a:br>
            <a:r>
              <a:rPr lang="el-GR" sz="2000" dirty="0">
                <a:latin typeface="+mn-lt"/>
              </a:rPr>
              <a:t>Η </a:t>
            </a:r>
            <a:r>
              <a:rPr lang="el-GR" sz="2400" b="1" dirty="0">
                <a:latin typeface="+mn-lt"/>
              </a:rPr>
              <a:t>ΔΙΑΧΕΙΡΙΣΤΙΚΗ</a:t>
            </a:r>
            <a:r>
              <a:rPr lang="el-GR" sz="2000" dirty="0">
                <a:latin typeface="+mn-lt"/>
              </a:rPr>
              <a:t>, ως εταίρος του ΕΦΕΠΑΕ- ορίσθηκε ως ενδιάμεσος φορέας διαχείρισης σε</a:t>
            </a:r>
            <a:br>
              <a:rPr lang="el-GR" sz="2000" dirty="0">
                <a:latin typeface="+mn-lt"/>
              </a:rPr>
            </a:br>
            <a:br>
              <a:rPr lang="el-GR" sz="2000" dirty="0">
                <a:latin typeface="+mn-lt"/>
              </a:rPr>
            </a:br>
            <a:br>
              <a:rPr lang="el-GR" sz="2000" dirty="0">
                <a:latin typeface="+mn-lt"/>
              </a:rPr>
            </a:br>
            <a:br>
              <a:rPr lang="el-GR" sz="2000" dirty="0">
                <a:latin typeface="+mn-lt"/>
              </a:rPr>
            </a:br>
            <a:endParaRPr lang="el" sz="2000" dirty="0">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752600" y="677046"/>
            <a:ext cx="9144000" cy="4093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pPr algn="l">
              <a:buFont typeface="Arial" pitchFamily="34" charset="0"/>
              <a:buChar char="•"/>
            </a:pPr>
            <a:r>
              <a:rPr lang="el-GR" sz="2400" b="1" dirty="0">
                <a:latin typeface="+mn-lt"/>
              </a:rPr>
              <a:t>Περιφερειακά Επιχειρησιακά Προγράμματα ( ΠΕΠ )</a:t>
            </a:r>
          </a:p>
        </p:txBody>
      </p:sp>
      <p:graphicFrame>
        <p:nvGraphicFramePr>
          <p:cNvPr id="7" name="Πίνακας 6">
            <a:extLst>
              <a:ext uri="{FF2B5EF4-FFF2-40B4-BE49-F238E27FC236}">
                <a16:creationId xmlns:a16="http://schemas.microsoft.com/office/drawing/2014/main" id="{3E2F65A4-E490-461C-8EC9-A766C0229CE4}"/>
              </a:ext>
            </a:extLst>
          </p:cNvPr>
          <p:cNvGraphicFramePr>
            <a:graphicFrameLocks noGrp="1"/>
          </p:cNvGraphicFramePr>
          <p:nvPr>
            <p:extLst>
              <p:ext uri="{D42A27DB-BD31-4B8C-83A1-F6EECF244321}">
                <p14:modId xmlns:p14="http://schemas.microsoft.com/office/powerpoint/2010/main" val="2855147974"/>
              </p:ext>
            </p:extLst>
          </p:nvPr>
        </p:nvGraphicFramePr>
        <p:xfrm>
          <a:off x="2223723" y="3235847"/>
          <a:ext cx="8013001" cy="1873048"/>
        </p:xfrm>
        <a:graphic>
          <a:graphicData uri="http://schemas.openxmlformats.org/drawingml/2006/table">
            <a:tbl>
              <a:tblPr/>
              <a:tblGrid>
                <a:gridCol w="3655817">
                  <a:extLst>
                    <a:ext uri="{9D8B030D-6E8A-4147-A177-3AD203B41FA5}">
                      <a16:colId xmlns:a16="http://schemas.microsoft.com/office/drawing/2014/main" val="4201256332"/>
                    </a:ext>
                  </a:extLst>
                </a:gridCol>
                <a:gridCol w="2081801">
                  <a:extLst>
                    <a:ext uri="{9D8B030D-6E8A-4147-A177-3AD203B41FA5}">
                      <a16:colId xmlns:a16="http://schemas.microsoft.com/office/drawing/2014/main" val="1537908572"/>
                    </a:ext>
                  </a:extLst>
                </a:gridCol>
                <a:gridCol w="2275383">
                  <a:extLst>
                    <a:ext uri="{9D8B030D-6E8A-4147-A177-3AD203B41FA5}">
                      <a16:colId xmlns:a16="http://schemas.microsoft.com/office/drawing/2014/main" val="2475499966"/>
                    </a:ext>
                  </a:extLst>
                </a:gridCol>
              </a:tblGrid>
              <a:tr h="438150">
                <a:tc>
                  <a:txBody>
                    <a:bodyPr/>
                    <a:lstStyle/>
                    <a:p>
                      <a:pPr algn="ctr" fontAlgn="b"/>
                      <a:r>
                        <a:rPr lang="el-GR" sz="2600" b="1" i="0" u="none" strike="noStrike">
                          <a:solidFill>
                            <a:srgbClr val="2F75B5"/>
                          </a:solidFill>
                          <a:effectLst/>
                          <a:latin typeface="Calibri" panose="020F0502020204030204" pitchFamily="34" charset="0"/>
                        </a:rPr>
                        <a:t>ΠΕΠ</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r>
                        <a:rPr lang="el-GR" sz="2600" b="1" i="0" u="none" strike="noStrike" dirty="0">
                          <a:solidFill>
                            <a:srgbClr val="2F75B5"/>
                          </a:solidFill>
                          <a:effectLst/>
                          <a:latin typeface="Calibri" panose="020F0502020204030204" pitchFamily="34" charset="0"/>
                        </a:rPr>
                        <a:t>ΦΕΚ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r>
                        <a:rPr lang="el-GR" sz="2600" b="1" i="0" u="none" strike="noStrike">
                          <a:solidFill>
                            <a:srgbClr val="2F75B5"/>
                          </a:solidFill>
                          <a:effectLst/>
                          <a:latin typeface="Calibri" panose="020F0502020204030204" pitchFamily="34" charset="0"/>
                        </a:rPr>
                        <a:t>Δ/Δ ΕΚΧΩΡΗΣΗΣ</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53691408"/>
                  </a:ext>
                </a:extLst>
              </a:tr>
              <a:tr h="470165">
                <a:tc>
                  <a:txBody>
                    <a:bodyPr/>
                    <a:lstStyle/>
                    <a:p>
                      <a:pPr algn="l" fontAlgn="b"/>
                      <a:r>
                        <a:rPr lang="el-GR" sz="2400" b="1" i="0" u="none" strike="noStrike">
                          <a:solidFill>
                            <a:srgbClr val="2E75B6"/>
                          </a:solidFill>
                          <a:effectLst/>
                          <a:latin typeface="Calibri" panose="020F0502020204030204" pitchFamily="34" charset="0"/>
                        </a:rPr>
                        <a:t>«Δυτική Ελλάδα 2014-2020»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2400" b="0" i="0" u="none" strike="noStrike" dirty="0">
                          <a:solidFill>
                            <a:srgbClr val="2E75B6"/>
                          </a:solidFill>
                          <a:effectLst/>
                          <a:latin typeface="Calibri" panose="020F0502020204030204" pitchFamily="34" charset="0"/>
                        </a:rPr>
                        <a:t>ΦΕΚ 6069/2018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400" b="1" i="0" u="none" strike="noStrike">
                          <a:solidFill>
                            <a:srgbClr val="2E75B6"/>
                          </a:solidFill>
                          <a:effectLst/>
                          <a:latin typeface="Calibri" panose="020F0502020204030204" pitchFamily="34" charset="0"/>
                        </a:rPr>
                        <a:t>22.855.773,00 €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7875"/>
                  </a:ext>
                </a:extLst>
              </a:tr>
              <a:tr h="503339">
                <a:tc>
                  <a:txBody>
                    <a:bodyPr/>
                    <a:lstStyle/>
                    <a:p>
                      <a:pPr algn="l" fontAlgn="b"/>
                      <a:r>
                        <a:rPr lang="el-GR" sz="2400" b="1" i="0" u="none" strike="noStrike">
                          <a:solidFill>
                            <a:srgbClr val="2E75B6"/>
                          </a:solidFill>
                          <a:effectLst/>
                          <a:latin typeface="Calibri" panose="020F0502020204030204" pitchFamily="34" charset="0"/>
                        </a:rPr>
                        <a:t>«Ιόνια Νησιά 2014-2020»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2400" b="0" i="0" u="none" strike="noStrike">
                          <a:solidFill>
                            <a:srgbClr val="2E75B6"/>
                          </a:solidFill>
                          <a:effectLst/>
                          <a:latin typeface="Calibri" panose="020F0502020204030204" pitchFamily="34" charset="0"/>
                        </a:rPr>
                        <a:t>ΦΕΚ 772/2019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400" b="1" i="0" u="none" strike="noStrike">
                          <a:solidFill>
                            <a:srgbClr val="2E75B6"/>
                          </a:solidFill>
                          <a:effectLst/>
                          <a:latin typeface="Calibri" panose="020F0502020204030204" pitchFamily="34" charset="0"/>
                        </a:rPr>
                        <a:t>16.190.439,00 €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92828"/>
                  </a:ext>
                </a:extLst>
              </a:tr>
              <a:tr h="461394">
                <a:tc>
                  <a:txBody>
                    <a:bodyPr/>
                    <a:lstStyle/>
                    <a:p>
                      <a:pPr algn="l" fontAlgn="b"/>
                      <a:r>
                        <a:rPr lang="el-GR" sz="2400" b="1" i="0" u="none" strike="noStrike">
                          <a:solidFill>
                            <a:srgbClr val="2E75B6"/>
                          </a:solidFill>
                          <a:effectLst/>
                          <a:latin typeface="Calibri" panose="020F0502020204030204" pitchFamily="34" charset="0"/>
                        </a:rPr>
                        <a:t>«Πελοπόννησος 2014-2020»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2400" b="0" i="0" u="none" strike="noStrike">
                          <a:solidFill>
                            <a:srgbClr val="2E75B6"/>
                          </a:solidFill>
                          <a:effectLst/>
                          <a:latin typeface="Calibri" panose="020F0502020204030204" pitchFamily="34" charset="0"/>
                        </a:rPr>
                        <a:t>ΦΕΚ 92/2020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2400" b="1" i="0" u="none" strike="noStrike" dirty="0">
                          <a:solidFill>
                            <a:srgbClr val="2E75B6"/>
                          </a:solidFill>
                          <a:effectLst/>
                          <a:latin typeface="Calibri" panose="020F0502020204030204" pitchFamily="34" charset="0"/>
                        </a:rPr>
                        <a:t>33.170.000,00 €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028884"/>
                  </a:ext>
                </a:extLst>
              </a:tr>
            </a:tbl>
          </a:graphicData>
        </a:graphic>
      </p:graphicFrame>
      <p:sp>
        <p:nvSpPr>
          <p:cNvPr id="23" name="Ορθογώνιο 22">
            <a:extLst>
              <a:ext uri="{FF2B5EF4-FFF2-40B4-BE49-F238E27FC236}">
                <a16:creationId xmlns:a16="http://schemas.microsoft.com/office/drawing/2014/main" id="{B26B4FB8-5743-4D0F-A88F-B582F2CE1BA0}"/>
              </a:ext>
            </a:extLst>
          </p:cNvPr>
          <p:cNvSpPr/>
          <p:nvPr/>
        </p:nvSpPr>
        <p:spPr>
          <a:xfrm>
            <a:off x="1728773" y="5408694"/>
            <a:ext cx="9923535" cy="984885"/>
          </a:xfrm>
          <a:prstGeom prst="rect">
            <a:avLst/>
          </a:prstGeom>
        </p:spPr>
        <p:txBody>
          <a:bodyPr wrap="square">
            <a:spAutoFit/>
          </a:bodyPr>
          <a:lstStyle/>
          <a:p>
            <a:r>
              <a:rPr lang="el-GR" sz="2000" dirty="0">
                <a:solidFill>
                  <a:srgbClr val="5B9BD5">
                    <a:lumMod val="75000"/>
                  </a:srgbClr>
                </a:solidFill>
                <a:ea typeface="+mj-ea"/>
                <a:cs typeface="+mj-cs"/>
              </a:rPr>
              <a:t>Σε στάδιο επεξεργασίας είναι και η πρόταση που έχει γίνει από τα Επιχειρησιακό Πρόγραμμα </a:t>
            </a:r>
            <a:r>
              <a:rPr lang="el-GR" sz="2000" dirty="0">
                <a:solidFill>
                  <a:srgbClr val="5B9BD5">
                    <a:lumMod val="75000"/>
                  </a:srgbClr>
                </a:solidFill>
                <a:latin typeface="Cambria"/>
                <a:ea typeface="+mj-ea"/>
                <a:cs typeface="+mj-cs"/>
              </a:rPr>
              <a:t> </a:t>
            </a:r>
            <a:r>
              <a:rPr lang="el-GR" sz="2000" b="1" dirty="0">
                <a:solidFill>
                  <a:srgbClr val="5B9BD5">
                    <a:lumMod val="75000"/>
                  </a:srgbClr>
                </a:solidFill>
                <a:latin typeface="Cambria"/>
                <a:ea typeface="+mj-ea"/>
                <a:cs typeface="+mj-cs"/>
              </a:rPr>
              <a:t>«</a:t>
            </a:r>
            <a:r>
              <a:rPr lang="el-GR" sz="2000" b="1" dirty="0">
                <a:solidFill>
                  <a:srgbClr val="5B9BD5">
                    <a:lumMod val="75000"/>
                  </a:srgbClr>
                </a:solidFill>
                <a:ea typeface="+mj-ea"/>
                <a:cs typeface="+mj-cs"/>
              </a:rPr>
              <a:t>Ήπειρος 2014-2020»</a:t>
            </a:r>
            <a:br>
              <a:rPr lang="el-GR" sz="2000" dirty="0">
                <a:solidFill>
                  <a:srgbClr val="5B9BD5">
                    <a:lumMod val="75000"/>
                  </a:srgbClr>
                </a:solidFill>
                <a:ea typeface="+mj-ea"/>
                <a:cs typeface="+mj-cs"/>
              </a:rPr>
            </a:br>
            <a:endParaRPr lang="el-GR" dirty="0"/>
          </a:p>
        </p:txBody>
      </p:sp>
      <p:sp>
        <p:nvSpPr>
          <p:cNvPr id="16" name="Ορθογώνιο 15"/>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7"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8"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9"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0"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1"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32"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3"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4"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5"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8482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02761" y="1702965"/>
            <a:ext cx="11109668" cy="4990413"/>
          </a:xfrm>
        </p:spPr>
        <p:txBody>
          <a:bodyPr rtlCol="0" anchor="t">
            <a:normAutofit/>
          </a:bodyPr>
          <a:lstStyle/>
          <a:p>
            <a:br>
              <a:rPr lang="el-GR" sz="2000" dirty="0">
                <a:latin typeface="+mn-lt"/>
              </a:rPr>
            </a:br>
            <a:br>
              <a:rPr lang="el-GR" sz="2000" dirty="0">
                <a:latin typeface="+mn-lt"/>
              </a:rPr>
            </a:br>
            <a:endParaRPr lang="el" sz="2000" dirty="0">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937083" y="770984"/>
            <a:ext cx="8076575" cy="4093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pPr algn="l"/>
            <a:r>
              <a:rPr lang="el-GR" sz="2400" b="1" dirty="0">
                <a:latin typeface="+mn-lt"/>
              </a:rPr>
              <a:t>Περιφερειακά Επιχειρησιακά Προγράμματα ( ΠΕΠ )</a:t>
            </a:r>
          </a:p>
        </p:txBody>
      </p:sp>
      <p:graphicFrame>
        <p:nvGraphicFramePr>
          <p:cNvPr id="22" name="21 - Πίνακας"/>
          <p:cNvGraphicFramePr>
            <a:graphicFrameLocks noGrp="1"/>
          </p:cNvGraphicFramePr>
          <p:nvPr>
            <p:extLst>
              <p:ext uri="{D42A27DB-BD31-4B8C-83A1-F6EECF244321}">
                <p14:modId xmlns:p14="http://schemas.microsoft.com/office/powerpoint/2010/main" val="1845368729"/>
              </p:ext>
            </p:extLst>
          </p:nvPr>
        </p:nvGraphicFramePr>
        <p:xfrm>
          <a:off x="1997243" y="1245464"/>
          <a:ext cx="7603957" cy="4838700"/>
        </p:xfrm>
        <a:graphic>
          <a:graphicData uri="http://schemas.openxmlformats.org/drawingml/2006/table">
            <a:tbl>
              <a:tblPr/>
              <a:tblGrid>
                <a:gridCol w="7603957">
                  <a:extLst>
                    <a:ext uri="{9D8B030D-6E8A-4147-A177-3AD203B41FA5}">
                      <a16:colId xmlns:a16="http://schemas.microsoft.com/office/drawing/2014/main" val="20000"/>
                    </a:ext>
                  </a:extLst>
                </a:gridCol>
              </a:tblGrid>
              <a:tr h="333375">
                <a:tc>
                  <a:txBody>
                    <a:bodyPr/>
                    <a:lstStyle/>
                    <a:p>
                      <a:pPr algn="l" rtl="0" fontAlgn="b"/>
                      <a:r>
                        <a:rPr lang="el-GR" sz="2000" b="1" i="0" u="none" strike="noStrike" dirty="0">
                          <a:solidFill>
                            <a:srgbClr val="2F75B5"/>
                          </a:solidFill>
                          <a:latin typeface="Calibri"/>
                        </a:rPr>
                        <a:t>Δράσεις "Δυτική Ελλάδα 2014-2020"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0025">
                <a:tc>
                  <a:txBody>
                    <a:bodyPr/>
                    <a:lstStyle/>
                    <a:p>
                      <a:pPr algn="l" fontAlgn="b"/>
                      <a:r>
                        <a:rPr lang="el-GR" sz="1100" b="0" i="0" u="none" strike="noStrike" dirty="0">
                          <a:solidFill>
                            <a:srgbClr val="2F75B5"/>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650">
                <a:tc>
                  <a:txBody>
                    <a:bodyPr/>
                    <a:lstStyle/>
                    <a:p>
                      <a:pPr algn="l" rtl="0" fontAlgn="b"/>
                      <a:r>
                        <a:rPr lang="el-GR" sz="1600" b="1" i="0" u="none" strike="noStrike" dirty="0">
                          <a:solidFill>
                            <a:srgbClr val="1F4E78"/>
                          </a:solidFill>
                          <a:latin typeface="Calibri"/>
                        </a:rPr>
                        <a:t>Ενίσχυση των Πράσινων Επιχειρήσεων &amp; ανακύκλωσης στη Δυτική Ελλάδα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2"/>
                  </a:ext>
                </a:extLst>
              </a:tr>
              <a:tr h="238125">
                <a:tc>
                  <a:txBody>
                    <a:bodyPr/>
                    <a:lstStyle/>
                    <a:p>
                      <a:pPr algn="l" rtl="0" fontAlgn="b"/>
                      <a:r>
                        <a:rPr lang="el-GR" sz="1600" b="0" i="0" u="none" strike="noStrike" dirty="0">
                          <a:solidFill>
                            <a:srgbClr val="2F75B5"/>
                          </a:solidFill>
                          <a:latin typeface="Calibri"/>
                        </a:rPr>
                        <a:t>Συνολική Δημόσια Δαπάνη:   4.578.324,00€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rtl="0" fontAlgn="b"/>
                      <a:r>
                        <a:rPr lang="el-GR" sz="1600" b="0" i="0" u="none" strike="noStrike" dirty="0">
                          <a:solidFill>
                            <a:srgbClr val="2F75B5"/>
                          </a:solidFill>
                          <a:latin typeface="Calibri"/>
                        </a:rPr>
                        <a:t>Προϋπολογισμός Επενδυτικών Σχεδίων :   25.000-300.000€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125">
                <a:tc>
                  <a:txBody>
                    <a:bodyPr/>
                    <a:lstStyle/>
                    <a:p>
                      <a:pPr algn="l" rtl="0" fontAlgn="b"/>
                      <a:r>
                        <a:rPr lang="el-GR" sz="1600" b="0" i="0" u="none" strike="noStrike" dirty="0">
                          <a:solidFill>
                            <a:srgbClr val="2F75B5"/>
                          </a:solidFill>
                          <a:latin typeface="Calibri"/>
                        </a:rPr>
                        <a:t>Στάδιο Υλοποίησης: Αξιολόγηση επενδυτικών σχεδίων</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125">
                <a:tc>
                  <a:txBody>
                    <a:bodyPr/>
                    <a:lstStyle/>
                    <a:p>
                      <a:pPr algn="l" rtl="0" fontAlgn="b"/>
                      <a:r>
                        <a:rPr lang="el-GR" sz="1600" b="0" i="0" u="none" strike="noStrike" dirty="0">
                          <a:solidFill>
                            <a:srgbClr val="2F75B5"/>
                          </a:solidFill>
                          <a:latin typeface="Calibri"/>
                        </a:rPr>
                        <a:t>Αριθμός υποβληθέντων σχεδίων :  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650">
                <a:tc>
                  <a:txBody>
                    <a:bodyPr/>
                    <a:lstStyle/>
                    <a:p>
                      <a:pPr algn="l" rtl="0" fontAlgn="b"/>
                      <a:r>
                        <a:rPr lang="el-GR" sz="1600" b="0" i="0" u="none" strike="noStrike" dirty="0">
                          <a:solidFill>
                            <a:srgbClr val="2F75B5"/>
                          </a:solidFill>
                          <a:latin typeface="Calibri"/>
                        </a:rPr>
                        <a:t>Δ/Δ υποβληθέντων σχεδίων :  3.966.546,57€.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7650">
                <a:tc>
                  <a:txBody>
                    <a:bodyPr/>
                    <a:lstStyle/>
                    <a:p>
                      <a:pPr algn="l" fontAlgn="b"/>
                      <a:r>
                        <a:rPr lang="el-GR" sz="1600" b="0" i="0" u="none" strike="noStrike" dirty="0">
                          <a:solidFill>
                            <a:srgbClr val="2F75B5"/>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125">
                <a:tc>
                  <a:txBody>
                    <a:bodyPr/>
                    <a:lstStyle/>
                    <a:p>
                      <a:pPr algn="l" rtl="0" fontAlgn="b"/>
                      <a:r>
                        <a:rPr lang="el-GR" sz="1600" b="1" i="0" u="none" strike="noStrike" dirty="0">
                          <a:solidFill>
                            <a:srgbClr val="1F4E78"/>
                          </a:solidFill>
                          <a:latin typeface="Calibri"/>
                        </a:rPr>
                        <a:t>Ενίσχυση των επιχειρήσεων ΤΠΕ της Δυτικής Ελλάδας</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9"/>
                  </a:ext>
                </a:extLst>
              </a:tr>
              <a:tr h="238125">
                <a:tc>
                  <a:txBody>
                    <a:bodyPr/>
                    <a:lstStyle/>
                    <a:p>
                      <a:pPr algn="l" rtl="0" fontAlgn="b"/>
                      <a:r>
                        <a:rPr lang="el-GR" sz="1600" b="0" i="0" u="none" strike="noStrike" dirty="0">
                          <a:solidFill>
                            <a:srgbClr val="2F75B5"/>
                          </a:solidFill>
                          <a:latin typeface="Calibri"/>
                        </a:rPr>
                        <a:t>Συνολική Δημόσια Δαπάνη: 3.877.449,00€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8125">
                <a:tc>
                  <a:txBody>
                    <a:bodyPr/>
                    <a:lstStyle/>
                    <a:p>
                      <a:pPr algn="l" rtl="0" fontAlgn="b"/>
                      <a:r>
                        <a:rPr lang="el-GR" sz="1600" b="0" i="0" u="none" strike="noStrike" dirty="0">
                          <a:solidFill>
                            <a:srgbClr val="2F75B5"/>
                          </a:solidFill>
                          <a:latin typeface="Calibri"/>
                        </a:rPr>
                        <a:t>Προϋπολογισμός Επενδυτικών Σχεδίων: 200.000-1.000.000€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7650">
                <a:tc>
                  <a:txBody>
                    <a:bodyPr/>
                    <a:lstStyle/>
                    <a:p>
                      <a:pPr algn="l" rtl="0" fontAlgn="b"/>
                      <a:r>
                        <a:rPr lang="el-GR" sz="1600" b="0" i="0" u="none" strike="noStrike" dirty="0">
                          <a:solidFill>
                            <a:srgbClr val="2F75B5"/>
                          </a:solidFill>
                          <a:latin typeface="Calibri"/>
                        </a:rPr>
                        <a:t>Στάδιο Υλοποίησης: Προδημοσίευση-Διαβούλευση</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7650">
                <a:tc>
                  <a:txBody>
                    <a:bodyPr/>
                    <a:lstStyle/>
                    <a:p>
                      <a:pPr algn="l" fontAlgn="b"/>
                      <a:r>
                        <a:rPr lang="el-GR" sz="1600" b="0" i="0" u="none" strike="noStrike">
                          <a:solidFill>
                            <a:srgbClr val="2F75B5"/>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04825">
                <a:tc>
                  <a:txBody>
                    <a:bodyPr/>
                    <a:lstStyle/>
                    <a:p>
                      <a:pPr algn="l" rtl="0" fontAlgn="b"/>
                      <a:r>
                        <a:rPr lang="el-GR" sz="1600" b="1" i="0" u="none" strike="noStrike" dirty="0">
                          <a:solidFill>
                            <a:srgbClr val="1F4E78"/>
                          </a:solidFill>
                          <a:latin typeface="Calibri"/>
                        </a:rPr>
                        <a:t>ΣΥΓΧΡΟΝΗ ΜΕΤΑΠΟΙΗΣΗ ΣΤΗ ΔΥΤΙΚΗ ΕΛΛΑΔΑ - Ενίσχυση του μεγέθους και της ανταγωνιστικότητας Μεταποιητικών και λοιπών επιχειρήσεων της ΠΔΕ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14"/>
                  </a:ext>
                </a:extLst>
              </a:tr>
              <a:tr h="238125">
                <a:tc>
                  <a:txBody>
                    <a:bodyPr/>
                    <a:lstStyle/>
                    <a:p>
                      <a:pPr algn="l" rtl="0" fontAlgn="b"/>
                      <a:r>
                        <a:rPr lang="el-GR" sz="1600" b="0" i="0" u="none" strike="noStrike" dirty="0">
                          <a:solidFill>
                            <a:srgbClr val="2F75B5"/>
                          </a:solidFill>
                          <a:latin typeface="Calibri"/>
                        </a:rPr>
                        <a:t>Συνολική Δημόσια Δαπάνη: 10.000.000,00€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8125">
                <a:tc>
                  <a:txBody>
                    <a:bodyPr/>
                    <a:lstStyle/>
                    <a:p>
                      <a:pPr algn="l" rtl="0" fontAlgn="b"/>
                      <a:r>
                        <a:rPr lang="el-GR" sz="1600" b="0" i="0" u="none" strike="noStrike" dirty="0">
                          <a:solidFill>
                            <a:srgbClr val="2F75B5"/>
                          </a:solidFill>
                          <a:latin typeface="Calibri"/>
                        </a:rPr>
                        <a:t>Προϋπολογισμός Επενδυτικών Σχεδίων:20.000-1.000.000€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3363">
                <a:tc>
                  <a:txBody>
                    <a:bodyPr/>
                    <a:lstStyle/>
                    <a:p>
                      <a:pPr algn="l" rtl="0" fontAlgn="b"/>
                      <a:r>
                        <a:rPr lang="el-GR" sz="1600" b="0" i="0" u="none" strike="noStrike" dirty="0">
                          <a:solidFill>
                            <a:srgbClr val="2F75B5"/>
                          </a:solidFill>
                          <a:latin typeface="Calibri"/>
                        </a:rPr>
                        <a:t>Στάδιο Υλοποίησης: Σε αναμονή υπογραφής Προδημοσίευσης από τον Περιφερειάρχη</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6" name="Ορθογώνιο 5"/>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7"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9"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1"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2"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3"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14"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15"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16"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17"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71667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52862" y="1354049"/>
            <a:ext cx="10339137" cy="4990413"/>
          </a:xfrm>
        </p:spPr>
        <p:txBody>
          <a:bodyPr rtlCol="0" anchor="t">
            <a:normAutofit fontScale="90000"/>
          </a:bodyPr>
          <a:lstStyle/>
          <a:p>
            <a:pPr algn="just"/>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br>
              <a:rPr lang="el-GR" sz="2000" dirty="0">
                <a:latin typeface="+mn-lt"/>
              </a:rPr>
            </a:br>
            <a:r>
              <a:rPr lang="el-GR" sz="2000" dirty="0">
                <a:solidFill>
                  <a:schemeClr val="accent5">
                    <a:lumMod val="75000"/>
                  </a:schemeClr>
                </a:solidFill>
                <a:latin typeface="+mn-lt"/>
              </a:rPr>
              <a:t>Έχει υπογραφεί η σύμβαση ανάθεσης του έργου και το επόμενο διάστημα αναμένονται οι πρώτες δράσεις.</a:t>
            </a:r>
            <a:br>
              <a:rPr lang="el-GR" sz="2000" dirty="0">
                <a:solidFill>
                  <a:schemeClr val="accent5">
                    <a:lumMod val="75000"/>
                  </a:schemeClr>
                </a:solidFill>
                <a:latin typeface="+mn-lt"/>
              </a:rPr>
            </a:br>
            <a:endParaRPr lang="el" sz="2000" dirty="0">
              <a:solidFill>
                <a:schemeClr val="accent5">
                  <a:lumMod val="75000"/>
                </a:schemeClr>
              </a:solidFill>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900989" y="750493"/>
            <a:ext cx="8112670" cy="4093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pPr algn="l"/>
            <a:r>
              <a:rPr lang="el-GR" sz="2400" b="1" dirty="0">
                <a:latin typeface="+mn-lt"/>
              </a:rPr>
              <a:t>Περιφερειακά Επιχειρησιακά Προγράμματα ( ΠΕΠ )</a:t>
            </a:r>
          </a:p>
        </p:txBody>
      </p:sp>
      <p:graphicFrame>
        <p:nvGraphicFramePr>
          <p:cNvPr id="22" name="21 - Πίνακας"/>
          <p:cNvGraphicFramePr>
            <a:graphicFrameLocks noGrp="1"/>
          </p:cNvGraphicFramePr>
          <p:nvPr>
            <p:extLst>
              <p:ext uri="{D42A27DB-BD31-4B8C-83A1-F6EECF244321}">
                <p14:modId xmlns:p14="http://schemas.microsoft.com/office/powerpoint/2010/main" val="3336483834"/>
              </p:ext>
            </p:extLst>
          </p:nvPr>
        </p:nvGraphicFramePr>
        <p:xfrm>
          <a:off x="1961147" y="1172550"/>
          <a:ext cx="8686799" cy="4041134"/>
        </p:xfrm>
        <a:graphic>
          <a:graphicData uri="http://schemas.openxmlformats.org/drawingml/2006/table">
            <a:tbl>
              <a:tblPr/>
              <a:tblGrid>
                <a:gridCol w="8686799">
                  <a:extLst>
                    <a:ext uri="{9D8B030D-6E8A-4147-A177-3AD203B41FA5}">
                      <a16:colId xmlns:a16="http://schemas.microsoft.com/office/drawing/2014/main" val="20000"/>
                    </a:ext>
                  </a:extLst>
                </a:gridCol>
              </a:tblGrid>
              <a:tr h="333375">
                <a:tc>
                  <a:txBody>
                    <a:bodyPr/>
                    <a:lstStyle/>
                    <a:p>
                      <a:pPr algn="l" rtl="0" fontAlgn="b"/>
                      <a:r>
                        <a:rPr lang="el-GR" sz="2000" b="1" i="0" u="none" strike="noStrike" dirty="0">
                          <a:solidFill>
                            <a:srgbClr val="2F75B5"/>
                          </a:solidFill>
                          <a:latin typeface="Calibri"/>
                        </a:rPr>
                        <a:t>Δράσεις "Ιόνια Νησιά 2014-2020"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76225">
                <a:tc>
                  <a:txBody>
                    <a:bodyPr/>
                    <a:lstStyle/>
                    <a:p>
                      <a:pPr algn="l" fontAlgn="b"/>
                      <a:r>
                        <a:rPr lang="el-GR" sz="1600" b="1" i="0" u="none" strike="noStrike">
                          <a:solidFill>
                            <a:srgbClr val="2F75B5"/>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algn="l" rtl="0" fontAlgn="b"/>
                      <a:r>
                        <a:rPr lang="el-GR" sz="1600" b="1" i="0" u="none" strike="noStrike">
                          <a:solidFill>
                            <a:srgbClr val="1F4E78"/>
                          </a:solidFill>
                          <a:latin typeface="Calibri"/>
                        </a:rPr>
                        <a:t>Συμπράξεις Επιχειρήσεων με Οργανισμούς Έρευνας και Διάδοσης Γνώσεων, στους τομείς εξειδίκευσης της RIS3 της Περιφέρειας Ιονίων Νήσων</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2"/>
                  </a:ext>
                </a:extLst>
              </a:tr>
              <a:tr h="266700">
                <a:tc>
                  <a:txBody>
                    <a:bodyPr/>
                    <a:lstStyle/>
                    <a:p>
                      <a:pPr algn="l" rtl="0" fontAlgn="b"/>
                      <a:r>
                        <a:rPr lang="el-GR" sz="1600" b="0" i="0" u="none" strike="noStrike">
                          <a:solidFill>
                            <a:srgbClr val="2F75B5"/>
                          </a:solidFill>
                          <a:latin typeface="Calibri"/>
                        </a:rPr>
                        <a:t>Συνολική Δημόσια Δαπάνη: 1.200.000,00€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7834">
                <a:tc>
                  <a:txBody>
                    <a:bodyPr/>
                    <a:lstStyle/>
                    <a:p>
                      <a:pPr algn="l" rtl="0" fontAlgn="b"/>
                      <a:r>
                        <a:rPr lang="el-GR" sz="1600" b="0" i="0" u="none" strike="noStrike">
                          <a:solidFill>
                            <a:srgbClr val="2F75B5"/>
                          </a:solidFill>
                          <a:latin typeface="Calibri"/>
                        </a:rPr>
                        <a:t>Προϋπολογισμός Επενδυτικών Σχεδίων: 50.000-300.000€  με συμμετοχή μία επιχείρηση στη σύμπραξηκαι έως του ποσού των 600.000€εφόσον συμμετέχουν δύο ή περισσότερες επιχειρήσεις</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6700">
                <a:tc>
                  <a:txBody>
                    <a:bodyPr/>
                    <a:lstStyle/>
                    <a:p>
                      <a:pPr algn="l" rtl="0" fontAlgn="b"/>
                      <a:r>
                        <a:rPr lang="el-GR" sz="1600" b="0" i="0" u="none" strike="noStrike" dirty="0">
                          <a:solidFill>
                            <a:srgbClr val="2F75B5"/>
                          </a:solidFill>
                          <a:latin typeface="Calibri"/>
                        </a:rPr>
                        <a:t>Στάδιο Υλοποίησης: Ολοκλήρωση υποβολής</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700">
                <a:tc>
                  <a:txBody>
                    <a:bodyPr/>
                    <a:lstStyle/>
                    <a:p>
                      <a:pPr algn="l" rtl="0" fontAlgn="b"/>
                      <a:r>
                        <a:rPr lang="el-GR" sz="1600" b="0" i="0" u="none" strike="noStrike" dirty="0">
                          <a:solidFill>
                            <a:srgbClr val="2F75B5"/>
                          </a:solidFill>
                          <a:latin typeface="Calibri"/>
                        </a:rPr>
                        <a:t>Αριθμός υποβληθέντων σχεδίων :  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650">
                <a:tc>
                  <a:txBody>
                    <a:bodyPr/>
                    <a:lstStyle/>
                    <a:p>
                      <a:pPr algn="l" rtl="0" fontAlgn="b"/>
                      <a:r>
                        <a:rPr lang="el-GR" sz="1400" b="0" i="0" u="none" strike="noStrike" dirty="0">
                          <a:solidFill>
                            <a:srgbClr val="2F75B5"/>
                          </a:solidFill>
                          <a:latin typeface="+mn-lt"/>
                        </a:rPr>
                        <a:t>Δ/Δ υποβληθέντων σχεδίων :  </a:t>
                      </a:r>
                      <a:r>
                        <a:rPr lang="en-US" sz="1400" b="0" i="0" u="none" strike="noStrike" dirty="0">
                          <a:solidFill>
                            <a:srgbClr val="2F75B5"/>
                          </a:solidFill>
                          <a:latin typeface="+mn-lt"/>
                        </a:rPr>
                        <a:t>4.743.338,14</a:t>
                      </a:r>
                      <a:r>
                        <a:rPr lang="el-GR" sz="1400" b="0" i="0" u="none" strike="noStrike" dirty="0">
                          <a:solidFill>
                            <a:srgbClr val="2F75B5"/>
                          </a:solidFill>
                          <a:latin typeface="+mn-lt"/>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6225">
                <a:tc>
                  <a:txBody>
                    <a:bodyPr/>
                    <a:lstStyle/>
                    <a:p>
                      <a:pPr algn="l" fontAlgn="b"/>
                      <a:r>
                        <a:rPr lang="el-GR" sz="1600" b="0" i="0" u="none" strike="noStrike" dirty="0">
                          <a:solidFill>
                            <a:srgbClr val="2F75B5"/>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6700">
                <a:tc>
                  <a:txBody>
                    <a:bodyPr/>
                    <a:lstStyle/>
                    <a:p>
                      <a:pPr algn="l" rtl="0" fontAlgn="b"/>
                      <a:r>
                        <a:rPr lang="el-GR" sz="1600" b="1" i="0" u="none" strike="noStrike">
                          <a:solidFill>
                            <a:srgbClr val="1F4E78"/>
                          </a:solidFill>
                          <a:latin typeface="Calibri"/>
                        </a:rPr>
                        <a:t>Παροχή κινήτρων για την ανάπτυξη σε τομείς προτεραιότητας της RIS3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9"/>
                  </a:ext>
                </a:extLst>
              </a:tr>
              <a:tr h="266700">
                <a:tc>
                  <a:txBody>
                    <a:bodyPr/>
                    <a:lstStyle/>
                    <a:p>
                      <a:pPr algn="l" rtl="0" fontAlgn="b"/>
                      <a:r>
                        <a:rPr lang="el-GR" sz="1600" b="0" i="0" u="none" strike="noStrike">
                          <a:solidFill>
                            <a:srgbClr val="2F75B5"/>
                          </a:solidFill>
                          <a:latin typeface="Calibri"/>
                        </a:rPr>
                        <a:t>Συνολική Δημόσια Δαπάνη: 7.200.000,00€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6700">
                <a:tc>
                  <a:txBody>
                    <a:bodyPr/>
                    <a:lstStyle/>
                    <a:p>
                      <a:pPr algn="l" rtl="0" fontAlgn="b"/>
                      <a:r>
                        <a:rPr lang="el-GR" sz="1600" b="0" i="0" u="none" strike="noStrike">
                          <a:solidFill>
                            <a:srgbClr val="2F75B5"/>
                          </a:solidFill>
                          <a:latin typeface="Calibri"/>
                        </a:rPr>
                        <a:t>Προϋπολογισμός Επενδυτικών Σχεδίων: 20.000-285.000€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6225">
                <a:tc>
                  <a:txBody>
                    <a:bodyPr/>
                    <a:lstStyle/>
                    <a:p>
                      <a:pPr algn="l" rtl="0" fontAlgn="b"/>
                      <a:r>
                        <a:rPr lang="el-GR" sz="1600" b="0" i="0" u="none" strike="noStrike" dirty="0">
                          <a:solidFill>
                            <a:srgbClr val="2F75B5"/>
                          </a:solidFill>
                          <a:latin typeface="Calibri"/>
                        </a:rPr>
                        <a:t>Στάδιο Υλοποίησης: Προδημοσίευση</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3" name="22 - Ορθογώνιο"/>
          <p:cNvSpPr/>
          <p:nvPr/>
        </p:nvSpPr>
        <p:spPr>
          <a:xfrm>
            <a:off x="1823716" y="5410019"/>
            <a:ext cx="4124975" cy="400110"/>
          </a:xfrm>
          <a:prstGeom prst="rect">
            <a:avLst/>
          </a:prstGeom>
        </p:spPr>
        <p:txBody>
          <a:bodyPr wrap="none">
            <a:spAutoFit/>
          </a:bodyPr>
          <a:lstStyle/>
          <a:p>
            <a:r>
              <a:rPr lang="el-GR" sz="2000" b="1" dirty="0">
                <a:solidFill>
                  <a:schemeClr val="accent5">
                    <a:lumMod val="75000"/>
                  </a:schemeClr>
                </a:solidFill>
              </a:rPr>
              <a:t>Δράσεις «Πελοπόννησος 2014-2020"</a:t>
            </a:r>
          </a:p>
        </p:txBody>
      </p:sp>
      <p:sp>
        <p:nvSpPr>
          <p:cNvPr id="16" name="Ορθογώνιο 15"/>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7"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8"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9"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0"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1"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33"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4"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5"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6"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62362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6772" y="2387224"/>
            <a:ext cx="10356057" cy="2906672"/>
          </a:xfrm>
        </p:spPr>
        <p:txBody>
          <a:bodyPr rtlCol="0" anchor="t">
            <a:normAutofit fontScale="90000"/>
          </a:bodyPr>
          <a:lstStyle/>
          <a:p>
            <a:br>
              <a:rPr lang="el-GR" sz="2000" b="1" dirty="0">
                <a:latin typeface="+mn-lt"/>
              </a:rPr>
            </a:br>
            <a:r>
              <a:rPr lang="el-GR" sz="2200" dirty="0">
                <a:latin typeface="+mn-lt"/>
              </a:rPr>
              <a:t> Η δράση χρηματοδοτείται από το εθνικό χρηματοδοτούμενο σκέλος του Προγράμματος Δημόσιων Επενδύσεων του Υπουργείου Ναυτιλίας και Νησιωτικής Πολιτικής (ΥΝΑΝΠ). </a:t>
            </a:r>
            <a:br>
              <a:rPr lang="el-GR" sz="2200" b="1" dirty="0">
                <a:latin typeface="+mn-lt"/>
              </a:rPr>
            </a:br>
            <a:br>
              <a:rPr lang="el-GR" sz="2200" b="1" dirty="0">
                <a:latin typeface="+mn-lt"/>
              </a:rPr>
            </a:br>
            <a:r>
              <a:rPr lang="el-GR" sz="2200" dirty="0">
                <a:latin typeface="+mn-lt"/>
              </a:rPr>
              <a:t>Στις </a:t>
            </a:r>
            <a:r>
              <a:rPr lang="el-GR" sz="2200" b="1" dirty="0">
                <a:latin typeface="+mn-lt"/>
              </a:rPr>
              <a:t>26/11/2018</a:t>
            </a:r>
            <a:r>
              <a:rPr lang="el-GR" sz="2200" dirty="0">
                <a:latin typeface="+mn-lt"/>
              </a:rPr>
              <a:t> υπεγράφη η  σύμβαση  με το Υπουργείο Ναυτιλίας και Νησιώτικής Πολιτικής βάσει της οποίας ο </a:t>
            </a:r>
            <a:r>
              <a:rPr lang="el-GR" sz="2200" b="1" dirty="0">
                <a:latin typeface="+mn-lt"/>
              </a:rPr>
              <a:t>ΕΦΕΠΑΕ</a:t>
            </a:r>
            <a:r>
              <a:rPr lang="el-GR" sz="2200" dirty="0">
                <a:latin typeface="+mn-lt"/>
              </a:rPr>
              <a:t> ανέλαβε την διαχείριση της δράσης του </a:t>
            </a:r>
            <a:r>
              <a:rPr lang="el-GR" sz="2200" b="1" dirty="0">
                <a:latin typeface="+mn-lt"/>
              </a:rPr>
              <a:t>ΜΕΤΑΦΟΡΙΚΟΥ ΙΣΟΔΥΝΑΜΟΥ , με</a:t>
            </a:r>
            <a:r>
              <a:rPr lang="el-GR" sz="2200" dirty="0">
                <a:latin typeface="+mn-lt"/>
              </a:rPr>
              <a:t> προϋπολογισμό  </a:t>
            </a:r>
            <a:r>
              <a:rPr lang="el-GR" sz="2200" b="1" dirty="0">
                <a:latin typeface="+mn-lt"/>
              </a:rPr>
              <a:t>250.000.000 € </a:t>
            </a:r>
            <a:r>
              <a:rPr lang="el-GR" sz="2200" dirty="0">
                <a:latin typeface="+mn-lt"/>
              </a:rPr>
              <a:t>(Δημόσια Δαπάνη).</a:t>
            </a:r>
            <a:br>
              <a:rPr lang="el-GR" sz="2200" dirty="0">
                <a:latin typeface="+mn-lt"/>
              </a:rPr>
            </a:br>
            <a:br>
              <a:rPr lang="el-GR" sz="2200" dirty="0">
                <a:latin typeface="+mn-lt"/>
              </a:rPr>
            </a:br>
            <a:r>
              <a:rPr lang="el-GR" sz="2200" dirty="0">
                <a:latin typeface="+mn-lt"/>
              </a:rPr>
              <a:t>Μέχρι και τις 31/05/2020 μέσω της δράσης είχαν καταβληθεί </a:t>
            </a:r>
            <a:r>
              <a:rPr lang="el-GR" sz="2200" b="1" dirty="0">
                <a:latin typeface="+mn-lt"/>
              </a:rPr>
              <a:t>956.720,33€.</a:t>
            </a:r>
            <a:br>
              <a:rPr lang="el-GR" sz="2000" dirty="0"/>
            </a:br>
            <a:br>
              <a:rPr lang="el-GR" sz="2000" dirty="0"/>
            </a:br>
            <a:br>
              <a:rPr lang="el-GR" sz="2000" dirty="0"/>
            </a:br>
            <a:br>
              <a:rPr lang="el-GR" sz="2000" dirty="0"/>
            </a:br>
            <a:endParaRPr lang="el-GR" sz="2000" dirty="0">
              <a:effectLst/>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583208" y="1634552"/>
            <a:ext cx="9144000" cy="419450"/>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r>
              <a:rPr lang="el-GR" sz="2400" b="1" u="sng" dirty="0">
                <a:latin typeface="+mn-lt"/>
              </a:rPr>
              <a:t>ΜΕΤΑΦΟΡΙΚΟ ΙΣΟΔΥΝΑΜΟ</a:t>
            </a:r>
          </a:p>
        </p:txBody>
      </p:sp>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8"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9"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0"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1"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1"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2"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17343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593C27E-D850-4489-8FBA-4AFEB308B182}"/>
              </a:ext>
            </a:extLst>
          </p:cNvPr>
          <p:cNvSpPr/>
          <p:nvPr/>
        </p:nvSpPr>
        <p:spPr>
          <a:xfrm>
            <a:off x="1913556" y="2130912"/>
            <a:ext cx="9031208" cy="3416320"/>
          </a:xfrm>
          <a:prstGeom prst="rect">
            <a:avLst/>
          </a:prstGeom>
        </p:spPr>
        <p:txBody>
          <a:bodyPr wrap="square">
            <a:spAutoFit/>
          </a:bodyPr>
          <a:lstStyle/>
          <a:p>
            <a:pPr algn="ctr"/>
            <a:r>
              <a:rPr lang="el-GR" sz="2400" b="1" dirty="0">
                <a:solidFill>
                  <a:schemeClr val="accent1">
                    <a:lumMod val="75000"/>
                  </a:schemeClr>
                </a:solidFill>
              </a:rPr>
              <a:t>Η </a:t>
            </a:r>
            <a:r>
              <a:rPr lang="el-GR" sz="2400" b="1" u="sng" dirty="0">
                <a:solidFill>
                  <a:schemeClr val="accent1">
                    <a:lumMod val="75000"/>
                  </a:schemeClr>
                </a:solidFill>
              </a:rPr>
              <a:t>Διαχειριστική Ευρωπαϊκών Προγραμμάτων </a:t>
            </a:r>
            <a:r>
              <a:rPr lang="el-GR" sz="2400" b="1" dirty="0">
                <a:solidFill>
                  <a:schemeClr val="accent1">
                    <a:lumMod val="75000"/>
                  </a:schemeClr>
                </a:solidFill>
              </a:rPr>
              <a:t>μέσα από την </a:t>
            </a:r>
            <a:r>
              <a:rPr lang="el-GR" sz="2400" b="1" u="sng" dirty="0">
                <a:solidFill>
                  <a:schemeClr val="accent1">
                    <a:lumMod val="75000"/>
                  </a:schemeClr>
                </a:solidFill>
              </a:rPr>
              <a:t>22ετη</a:t>
            </a:r>
            <a:r>
              <a:rPr lang="el-GR" sz="2400" b="1" dirty="0">
                <a:solidFill>
                  <a:schemeClr val="accent1">
                    <a:lumMod val="75000"/>
                  </a:schemeClr>
                </a:solidFill>
              </a:rPr>
              <a:t> πορεία στην διαχείριση δράσεων έχει καταστεί σημείο Αναφοράς στην Περιφερειακή Ανάπτυξη και φορέας υψηλού κύρους και αξιοπιστίας που παρέχει τις υπηρεσίες του με ταχύτητα, διαφάνεια και αποτελεσματικότητα </a:t>
            </a:r>
          </a:p>
          <a:p>
            <a:pPr algn="just"/>
            <a:endParaRPr lang="el-GR" sz="2400" b="1" dirty="0">
              <a:solidFill>
                <a:schemeClr val="accent1">
                  <a:lumMod val="75000"/>
                </a:schemeClr>
              </a:solidFill>
            </a:endParaRPr>
          </a:p>
          <a:p>
            <a:pPr algn="ctr"/>
            <a:br>
              <a:rPr lang="el-GR" sz="2400" b="1" dirty="0">
                <a:solidFill>
                  <a:schemeClr val="accent1">
                    <a:lumMod val="75000"/>
                  </a:schemeClr>
                </a:solidFill>
              </a:rPr>
            </a:br>
            <a:r>
              <a:rPr lang="el-GR" sz="2400" b="1" dirty="0">
                <a:solidFill>
                  <a:schemeClr val="accent1">
                    <a:lumMod val="75000"/>
                  </a:schemeClr>
                </a:solidFill>
              </a:rPr>
              <a:t>Επιβεβαίωση του ανωτέρω αποτελεί η λήψη του πιστοποιητικού σύμφωνα με το πρότυπο </a:t>
            </a:r>
            <a:r>
              <a:rPr lang="en-US" sz="2400" b="1" u="sng" dirty="0">
                <a:solidFill>
                  <a:schemeClr val="accent1">
                    <a:lumMod val="75000"/>
                  </a:schemeClr>
                </a:solidFill>
              </a:rPr>
              <a:t>ISO 37001</a:t>
            </a:r>
            <a:r>
              <a:rPr lang="el-GR" sz="2400" b="1" u="sng" dirty="0">
                <a:solidFill>
                  <a:schemeClr val="accent1">
                    <a:lumMod val="75000"/>
                  </a:schemeClr>
                </a:solidFill>
              </a:rPr>
              <a:t>:2016 </a:t>
            </a:r>
          </a:p>
        </p:txBody>
      </p:sp>
      <p:pic>
        <p:nvPicPr>
          <p:cNvPr id="12"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3" name="Ορθογώνιο 12"/>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4"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9"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0"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1"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2"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0"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1"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1276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593C27E-D850-4489-8FBA-4AFEB308B182}"/>
              </a:ext>
            </a:extLst>
          </p:cNvPr>
          <p:cNvSpPr/>
          <p:nvPr/>
        </p:nvSpPr>
        <p:spPr>
          <a:xfrm>
            <a:off x="1936160" y="1584339"/>
            <a:ext cx="9031208" cy="4401205"/>
          </a:xfrm>
          <a:prstGeom prst="rect">
            <a:avLst/>
          </a:prstGeom>
        </p:spPr>
        <p:txBody>
          <a:bodyPr wrap="square">
            <a:spAutoFit/>
          </a:bodyPr>
          <a:lstStyle/>
          <a:p>
            <a:pPr marL="342900" indent="-342900">
              <a:buFont typeface="Wingdings" panose="05000000000000000000" pitchFamily="2" charset="2"/>
              <a:buChar char="Ø"/>
            </a:pPr>
            <a:r>
              <a:rPr lang="el-GR" sz="2000" b="1" dirty="0">
                <a:solidFill>
                  <a:schemeClr val="accent1">
                    <a:lumMod val="75000"/>
                  </a:schemeClr>
                </a:solidFill>
              </a:rPr>
              <a:t>Τι αφορά το πρότυπο </a:t>
            </a:r>
            <a:r>
              <a:rPr lang="en-US" sz="2000" b="1" dirty="0">
                <a:solidFill>
                  <a:schemeClr val="accent1">
                    <a:lumMod val="75000"/>
                  </a:schemeClr>
                </a:solidFill>
              </a:rPr>
              <a:t>ISO</a:t>
            </a:r>
            <a:r>
              <a:rPr lang="el-GR" sz="2000" b="1" dirty="0">
                <a:solidFill>
                  <a:schemeClr val="accent1">
                    <a:lumMod val="75000"/>
                  </a:schemeClr>
                </a:solidFill>
              </a:rPr>
              <a:t> 37001</a:t>
            </a:r>
            <a:r>
              <a:rPr lang="en-US" sz="2000" b="1" dirty="0">
                <a:solidFill>
                  <a:schemeClr val="accent1">
                    <a:lumMod val="75000"/>
                  </a:schemeClr>
                </a:solidFill>
              </a:rPr>
              <a:t> ;</a:t>
            </a:r>
          </a:p>
          <a:p>
            <a:pPr marL="342900" indent="-342900">
              <a:buFont typeface="Wingdings" panose="05000000000000000000" pitchFamily="2" charset="2"/>
              <a:buChar char="Ø"/>
            </a:pPr>
            <a:endParaRPr lang="el-GR" sz="2000" dirty="0">
              <a:solidFill>
                <a:schemeClr val="accent1">
                  <a:lumMod val="75000"/>
                </a:schemeClr>
              </a:solidFill>
            </a:endParaRPr>
          </a:p>
          <a:p>
            <a:r>
              <a:rPr lang="el-GR" sz="2000" dirty="0">
                <a:solidFill>
                  <a:schemeClr val="accent1">
                    <a:lumMod val="75000"/>
                  </a:schemeClr>
                </a:solidFill>
              </a:rPr>
              <a:t>Το πρότυπο ISO 37001 εκδόθηκε το 2016 και παρέχει τις απαιτήσεις για την εφαρμογή, διατήρηση και βελτίωση ενός συστήματος καταπολέμησης της δωροδοκίας από μια επιχείρηση, προωθώντας μια ηθική επιχειρηματική φιλοσοφία.</a:t>
            </a:r>
          </a:p>
          <a:p>
            <a:endParaRPr lang="el-GR" sz="2000" dirty="0">
              <a:solidFill>
                <a:schemeClr val="accent1">
                  <a:lumMod val="75000"/>
                </a:schemeClr>
              </a:solidFill>
            </a:endParaRPr>
          </a:p>
          <a:p>
            <a:r>
              <a:rPr lang="el-GR" sz="2000" dirty="0">
                <a:solidFill>
                  <a:schemeClr val="accent1">
                    <a:lumMod val="75000"/>
                  </a:schemeClr>
                </a:solidFill>
              </a:rPr>
              <a:t>Περιλαμβάνει μέτρα και ελέγχους βασιζόμενα σε καλές πρακτικές και αποσκοπεί στην καλλιέργεια μιας εταιρικής κουλτούρας  κατά της δωροδοκίας. Εφαρμόζεται από όλες τις επιχειρήσεις και μπορεί να είναι συμβατό με διαδικασίες, διεργασίες και μέτρα ελέγχου που υφίστανται σύμφωνα με υπάρχοντα συστήματα διαχείρισης (π.χ. σύστημα διαχείρισης ποιότητας σύμφωνα με το ISO 9001).</a:t>
            </a:r>
          </a:p>
          <a:p>
            <a:endParaRPr lang="el-GR" sz="2000" dirty="0">
              <a:solidFill>
                <a:schemeClr val="accent1">
                  <a:lumMod val="75000"/>
                </a:schemeClr>
              </a:solidFill>
            </a:endParaRPr>
          </a:p>
          <a:p>
            <a:r>
              <a:rPr lang="el-GR" sz="2000" dirty="0">
                <a:solidFill>
                  <a:schemeClr val="accent1">
                    <a:lumMod val="75000"/>
                  </a:schemeClr>
                </a:solidFill>
              </a:rPr>
              <a:t>Φυσικά, όπως σε όλα τα συστήματα διαχείρισης, η αποτελεσματική εφαρμογή του έγκειται στη δέσμευση και τη βούληση της ανώτατης διοίκησης.</a:t>
            </a:r>
          </a:p>
        </p:txBody>
      </p:sp>
      <p:sp>
        <p:nvSpPr>
          <p:cNvPr id="3" name="Ορθογώνιο 2">
            <a:extLst>
              <a:ext uri="{FF2B5EF4-FFF2-40B4-BE49-F238E27FC236}">
                <a16:creationId xmlns:a16="http://schemas.microsoft.com/office/drawing/2014/main" id="{EB4BFCC4-34CC-45FD-8ABF-3D22B1A179CA}"/>
              </a:ext>
            </a:extLst>
          </p:cNvPr>
          <p:cNvSpPr/>
          <p:nvPr/>
        </p:nvSpPr>
        <p:spPr>
          <a:xfrm>
            <a:off x="4184822" y="631825"/>
            <a:ext cx="3504755" cy="646331"/>
          </a:xfrm>
          <a:prstGeom prst="rect">
            <a:avLst/>
          </a:prstGeom>
        </p:spPr>
        <p:txBody>
          <a:bodyPr wrap="square">
            <a:spAutoFit/>
          </a:bodyPr>
          <a:lstStyle/>
          <a:p>
            <a:r>
              <a:rPr lang="el-GR" sz="2400" b="1" dirty="0">
                <a:solidFill>
                  <a:schemeClr val="accent1">
                    <a:lumMod val="75000"/>
                  </a:schemeClr>
                </a:solidFill>
              </a:rPr>
              <a:t>   </a:t>
            </a:r>
            <a:r>
              <a:rPr lang="en-US" sz="3600" b="1" dirty="0">
                <a:solidFill>
                  <a:schemeClr val="accent1">
                    <a:lumMod val="75000"/>
                  </a:schemeClr>
                </a:solidFill>
              </a:rPr>
              <a:t>ISO 37001 </a:t>
            </a:r>
            <a:r>
              <a:rPr lang="el-GR" sz="3600" b="1" dirty="0">
                <a:solidFill>
                  <a:schemeClr val="accent1">
                    <a:lumMod val="75000"/>
                  </a:schemeClr>
                </a:solidFill>
              </a:rPr>
              <a:t>:2016</a:t>
            </a:r>
          </a:p>
        </p:txBody>
      </p:sp>
      <p:pic>
        <p:nvPicPr>
          <p:cNvPr id="12"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6"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7"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9"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0"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1"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2"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0"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1"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2"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33346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593C27E-D850-4489-8FBA-4AFEB308B182}"/>
              </a:ext>
            </a:extLst>
          </p:cNvPr>
          <p:cNvSpPr/>
          <p:nvPr/>
        </p:nvSpPr>
        <p:spPr>
          <a:xfrm>
            <a:off x="1811870" y="1226117"/>
            <a:ext cx="9031208" cy="5324535"/>
          </a:xfrm>
          <a:prstGeom prst="rect">
            <a:avLst/>
          </a:prstGeom>
        </p:spPr>
        <p:txBody>
          <a:bodyPr wrap="square">
            <a:spAutoFit/>
          </a:bodyPr>
          <a:lstStyle/>
          <a:p>
            <a:pPr marL="285750" lvl="0" indent="-285750">
              <a:buFont typeface="Wingdings" panose="05000000000000000000" pitchFamily="2" charset="2"/>
              <a:buChar char="Ø"/>
            </a:pPr>
            <a:r>
              <a:rPr lang="el-GR" sz="2000" b="1" dirty="0">
                <a:solidFill>
                  <a:schemeClr val="accent1">
                    <a:lumMod val="75000"/>
                  </a:schemeClr>
                </a:solidFill>
              </a:rPr>
              <a:t>Ποια είναι τα πλεονεκτήματα μιας τέτοιας πιστοποίησης</a:t>
            </a:r>
            <a:r>
              <a:rPr lang="en-US" sz="2000" b="1" dirty="0">
                <a:solidFill>
                  <a:schemeClr val="accent1">
                    <a:lumMod val="75000"/>
                  </a:schemeClr>
                </a:solidFill>
              </a:rPr>
              <a:t>;</a:t>
            </a:r>
            <a:endParaRPr lang="el-GR" sz="2000" dirty="0">
              <a:solidFill>
                <a:schemeClr val="accent1">
                  <a:lumMod val="75000"/>
                </a:schemeClr>
              </a:solidFill>
            </a:endParaRPr>
          </a:p>
          <a:p>
            <a:r>
              <a:rPr lang="el-GR" sz="2000" b="1" dirty="0"/>
              <a:t> </a:t>
            </a:r>
            <a:endParaRPr lang="el-GR" sz="2000" dirty="0"/>
          </a:p>
          <a:p>
            <a:r>
              <a:rPr lang="el-GR" sz="2000" dirty="0">
                <a:solidFill>
                  <a:schemeClr val="accent1">
                    <a:lumMod val="75000"/>
                  </a:schemeClr>
                </a:solidFill>
              </a:rPr>
              <a:t>Τα κύρια οφέλη από την εφαρμογή ενός συστήματος διαχείρισης κατά της δωροδοκίας σύμφωνα με το πρότυπο ISO 37001 είναι τα ακόλουθα:</a:t>
            </a:r>
          </a:p>
          <a:p>
            <a:r>
              <a:rPr lang="el-GR" sz="2000" dirty="0">
                <a:solidFill>
                  <a:schemeClr val="accent1">
                    <a:lumMod val="75000"/>
                  </a:schemeClr>
                </a:solidFill>
              </a:rPr>
              <a:t> </a:t>
            </a:r>
          </a:p>
          <a:p>
            <a:r>
              <a:rPr lang="el-GR" sz="2000" dirty="0">
                <a:solidFill>
                  <a:schemeClr val="accent1">
                    <a:lumMod val="75000"/>
                  </a:schemeClr>
                </a:solidFill>
              </a:rPr>
              <a:t>·        Μείωση του κινδύνου να λάβει χώρα δωροδοκία</a:t>
            </a:r>
          </a:p>
          <a:p>
            <a:r>
              <a:rPr lang="el-GR" sz="2000" dirty="0">
                <a:solidFill>
                  <a:schemeClr val="accent1">
                    <a:lumMod val="75000"/>
                  </a:schemeClr>
                </a:solidFill>
              </a:rPr>
              <a:t>·        Απόκτηση συγκριτικού πλεονεκτήματος στην αγορά</a:t>
            </a:r>
          </a:p>
          <a:p>
            <a:r>
              <a:rPr lang="el-GR" sz="2000" dirty="0">
                <a:solidFill>
                  <a:schemeClr val="accent1">
                    <a:lumMod val="75000"/>
                  </a:schemeClr>
                </a:solidFill>
              </a:rPr>
              <a:t>·        Παροχή απόδειξης προς τα ενδιαφερόμενα μέρη</a:t>
            </a:r>
          </a:p>
          <a:p>
            <a:r>
              <a:rPr lang="el-GR" sz="2000" dirty="0">
                <a:solidFill>
                  <a:schemeClr val="accent1">
                    <a:lumMod val="75000"/>
                  </a:schemeClr>
                </a:solidFill>
              </a:rPr>
              <a:t>·        Αποτελεί χρήσιμο εργαλείο για τη διαμόρφωση και τη διαχείριση της στρατηγικής </a:t>
            </a:r>
            <a:endParaRPr lang="en-US" sz="2000" dirty="0">
              <a:solidFill>
                <a:schemeClr val="accent1">
                  <a:lumMod val="75000"/>
                </a:schemeClr>
              </a:solidFill>
            </a:endParaRPr>
          </a:p>
          <a:p>
            <a:r>
              <a:rPr lang="en-US" sz="2000" dirty="0">
                <a:solidFill>
                  <a:schemeClr val="accent1">
                    <a:lumMod val="75000"/>
                  </a:schemeClr>
                </a:solidFill>
              </a:rPr>
              <a:t>         </a:t>
            </a:r>
            <a:r>
              <a:rPr lang="el-GR" sz="2000" dirty="0">
                <a:solidFill>
                  <a:schemeClr val="accent1">
                    <a:lumMod val="75000"/>
                  </a:schemeClr>
                </a:solidFill>
              </a:rPr>
              <a:t>βιωσιμότητας μιας επιχείρησης</a:t>
            </a:r>
          </a:p>
          <a:p>
            <a:r>
              <a:rPr lang="el-GR" sz="2000" dirty="0">
                <a:solidFill>
                  <a:schemeClr val="accent1">
                    <a:lumMod val="75000"/>
                  </a:schemeClr>
                </a:solidFill>
              </a:rPr>
              <a:t>·        Κινητοποίηση και ενεργή συμμετοχή του προσωπικού</a:t>
            </a:r>
          </a:p>
          <a:p>
            <a:r>
              <a:rPr lang="el-GR" sz="2000" dirty="0">
                <a:solidFill>
                  <a:schemeClr val="accent1">
                    <a:lumMod val="75000"/>
                  </a:schemeClr>
                </a:solidFill>
              </a:rPr>
              <a:t>·        Προστιθέμενη αξία στις αρχές βιωσιμότητας και κοινωνικής υπευθυνότητας</a:t>
            </a:r>
          </a:p>
          <a:p>
            <a:r>
              <a:rPr lang="el-GR" sz="2000" dirty="0">
                <a:solidFill>
                  <a:schemeClr val="accent1">
                    <a:lumMod val="75000"/>
                  </a:schemeClr>
                </a:solidFill>
              </a:rPr>
              <a:t>·        Ακόμη και στην περίπτωση διερεύνησης μιας δωροδοκίας, παρέχει απόδειξη προς τα ενδιαφερόμενα μέρη και τις αρμόδιες αρχές ότι η επιχείρηση είχε λάβει μέτρα για την αποφυγή της</a:t>
            </a:r>
          </a:p>
          <a:p>
            <a:r>
              <a:rPr lang="el-GR" sz="2000" b="1" dirty="0"/>
              <a:t> </a:t>
            </a:r>
            <a:endParaRPr lang="el-GR" sz="2000" dirty="0"/>
          </a:p>
        </p:txBody>
      </p:sp>
      <p:pic>
        <p:nvPicPr>
          <p:cNvPr id="12"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6"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7"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9"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0"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1"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2"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0"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1"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2"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
        <p:nvSpPr>
          <p:cNvPr id="33" name="Ορθογώνιο 32">
            <a:extLst>
              <a:ext uri="{FF2B5EF4-FFF2-40B4-BE49-F238E27FC236}">
                <a16:creationId xmlns:a16="http://schemas.microsoft.com/office/drawing/2014/main" id="{EB4BFCC4-34CC-45FD-8ABF-3D22B1A179CA}"/>
              </a:ext>
            </a:extLst>
          </p:cNvPr>
          <p:cNvSpPr/>
          <p:nvPr/>
        </p:nvSpPr>
        <p:spPr>
          <a:xfrm>
            <a:off x="4184822" y="631825"/>
            <a:ext cx="3504755" cy="646331"/>
          </a:xfrm>
          <a:prstGeom prst="rect">
            <a:avLst/>
          </a:prstGeom>
        </p:spPr>
        <p:txBody>
          <a:bodyPr wrap="square">
            <a:spAutoFit/>
          </a:bodyPr>
          <a:lstStyle/>
          <a:p>
            <a:r>
              <a:rPr lang="el-GR" sz="2400" b="1" dirty="0">
                <a:solidFill>
                  <a:schemeClr val="accent1">
                    <a:lumMod val="75000"/>
                  </a:schemeClr>
                </a:solidFill>
              </a:rPr>
              <a:t>   </a:t>
            </a:r>
            <a:r>
              <a:rPr lang="en-US" sz="3600" b="1" dirty="0">
                <a:solidFill>
                  <a:schemeClr val="accent1">
                    <a:lumMod val="75000"/>
                  </a:schemeClr>
                </a:solidFill>
              </a:rPr>
              <a:t>ISO 37001 </a:t>
            </a:r>
            <a:r>
              <a:rPr lang="el-GR" sz="3600" b="1" dirty="0">
                <a:solidFill>
                  <a:schemeClr val="accent1">
                    <a:lumMod val="75000"/>
                  </a:schemeClr>
                </a:solidFill>
              </a:rPr>
              <a:t>:2016</a:t>
            </a:r>
          </a:p>
        </p:txBody>
      </p:sp>
    </p:spTree>
    <p:extLst>
      <p:ext uri="{BB962C8B-B14F-4D97-AF65-F5344CB8AC3E}">
        <p14:creationId xmlns:p14="http://schemas.microsoft.com/office/powerpoint/2010/main" val="844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593C27E-D850-4489-8FBA-4AFEB308B182}"/>
              </a:ext>
            </a:extLst>
          </p:cNvPr>
          <p:cNvSpPr/>
          <p:nvPr/>
        </p:nvSpPr>
        <p:spPr>
          <a:xfrm>
            <a:off x="709863" y="1129164"/>
            <a:ext cx="11482137" cy="5293757"/>
          </a:xfrm>
          <a:prstGeom prst="rect">
            <a:avLst/>
          </a:prstGeom>
        </p:spPr>
        <p:txBody>
          <a:bodyPr wrap="square">
            <a:spAutoFit/>
          </a:bodyPr>
          <a:lstStyle/>
          <a:p>
            <a:pPr marL="285750" lvl="0" indent="-285750">
              <a:buFont typeface="Wingdings" panose="05000000000000000000" pitchFamily="2" charset="2"/>
              <a:buChar char="Ø"/>
            </a:pPr>
            <a:r>
              <a:rPr lang="el-GR" sz="2000" b="1" dirty="0">
                <a:solidFill>
                  <a:schemeClr val="accent1">
                    <a:lumMod val="75000"/>
                  </a:schemeClr>
                </a:solidFill>
              </a:rPr>
              <a:t>Η εφαρμογή ενός συστήματος διαχείρισης κατά της δωροδοκίας διασφαλίζει τη μη ύπαρξη συμβάντων δωροδοκίας;</a:t>
            </a:r>
            <a:endParaRPr lang="el-GR" sz="2000" dirty="0">
              <a:solidFill>
                <a:schemeClr val="accent1">
                  <a:lumMod val="75000"/>
                </a:schemeClr>
              </a:solidFill>
            </a:endParaRPr>
          </a:p>
          <a:p>
            <a:r>
              <a:rPr lang="el-GR" sz="2000" dirty="0">
                <a:solidFill>
                  <a:schemeClr val="accent1">
                    <a:lumMod val="75000"/>
                  </a:schemeClr>
                </a:solidFill>
              </a:rPr>
              <a:t> </a:t>
            </a:r>
          </a:p>
          <a:p>
            <a:r>
              <a:rPr lang="en-US" sz="2000" dirty="0">
                <a:solidFill>
                  <a:schemeClr val="accent1">
                    <a:lumMod val="75000"/>
                  </a:schemeClr>
                </a:solidFill>
              </a:rPr>
              <a:t>H</a:t>
            </a:r>
            <a:r>
              <a:rPr lang="el-GR" sz="2000" dirty="0">
                <a:solidFill>
                  <a:schemeClr val="accent1">
                    <a:lumMod val="75000"/>
                  </a:schemeClr>
                </a:solidFill>
              </a:rPr>
              <a:t> εφαρμογή ενός τέτοιου συστήματος και η πιστοποίησή του σύμφωνα με το πρότυπο ISO 37001 δεν μπορεί να αποκλείσει την ύπαρξη συμβάντος δωροδοκίας, εντούτοις βοηθάει την επιχείρηση να εφαρμόσει ισχυρά και αποτελεσματικά μέτρα για την αποφυγή του και τη μείωση των σχετικών κινδύνων.</a:t>
            </a:r>
          </a:p>
          <a:p>
            <a:r>
              <a:rPr lang="el-GR" sz="2000" dirty="0">
                <a:solidFill>
                  <a:schemeClr val="accent1">
                    <a:lumMod val="75000"/>
                  </a:schemeClr>
                </a:solidFill>
              </a:rPr>
              <a:t> </a:t>
            </a:r>
          </a:p>
          <a:p>
            <a:pPr marL="285750" lvl="0" indent="-285750">
              <a:buFont typeface="Wingdings" panose="05000000000000000000" pitchFamily="2" charset="2"/>
              <a:buChar char="Ø"/>
            </a:pPr>
            <a:r>
              <a:rPr lang="el-GR" sz="2000" b="1" dirty="0">
                <a:solidFill>
                  <a:schemeClr val="accent1">
                    <a:lumMod val="75000"/>
                  </a:schemeClr>
                </a:solidFill>
              </a:rPr>
              <a:t>Τι σημαίνει η πιστοποίηση με ISO 37001 για τη Διαχειριστική Ευρωπαϊκών Προγραμμάτων Δυτικής Ελλάδος - Πελοποννήσου - Ηπείρου &amp; Ιονίων Νήσων?</a:t>
            </a:r>
            <a:endParaRPr lang="el-GR" sz="2000" dirty="0">
              <a:solidFill>
                <a:schemeClr val="accent1">
                  <a:lumMod val="75000"/>
                </a:schemeClr>
              </a:solidFill>
            </a:endParaRPr>
          </a:p>
          <a:p>
            <a:r>
              <a:rPr lang="el-GR" sz="2000" dirty="0">
                <a:solidFill>
                  <a:schemeClr val="accent1">
                    <a:lumMod val="75000"/>
                  </a:schemeClr>
                </a:solidFill>
              </a:rPr>
              <a:t> </a:t>
            </a:r>
          </a:p>
          <a:p>
            <a:r>
              <a:rPr lang="el-GR" sz="2000" dirty="0">
                <a:solidFill>
                  <a:schemeClr val="accent1">
                    <a:lumMod val="75000"/>
                  </a:schemeClr>
                </a:solidFill>
              </a:rPr>
              <a:t>Η πιστοποίηση της Διαχειριστικής Ευρωπαϊκών Προγραμμάτων με </a:t>
            </a:r>
            <a:r>
              <a:rPr lang="en-US" sz="2000" dirty="0">
                <a:solidFill>
                  <a:schemeClr val="accent1">
                    <a:lumMod val="75000"/>
                  </a:schemeClr>
                </a:solidFill>
              </a:rPr>
              <a:t>ISO</a:t>
            </a:r>
            <a:r>
              <a:rPr lang="el-GR" sz="2000" dirty="0">
                <a:solidFill>
                  <a:schemeClr val="accent1">
                    <a:lumMod val="75000"/>
                  </a:schemeClr>
                </a:solidFill>
              </a:rPr>
              <a:t> 37001 από την </a:t>
            </a:r>
            <a:r>
              <a:rPr lang="en-US" sz="2000" dirty="0">
                <a:solidFill>
                  <a:schemeClr val="accent1">
                    <a:lumMod val="75000"/>
                  </a:schemeClr>
                </a:solidFill>
              </a:rPr>
              <a:t>EUROCERT</a:t>
            </a:r>
            <a:r>
              <a:rPr lang="el-GR" sz="2000" dirty="0">
                <a:solidFill>
                  <a:schemeClr val="accent1">
                    <a:lumMod val="75000"/>
                  </a:schemeClr>
                </a:solidFill>
              </a:rPr>
              <a:t> είναι ιδιαίτερα σημαντική, λόγω και του αντικειμένου στο οποίο δραστηριοποιείται. Σύμφωνα με τα δεδομένα της </a:t>
            </a:r>
            <a:r>
              <a:rPr lang="en-US" sz="2000" dirty="0">
                <a:solidFill>
                  <a:schemeClr val="accent1">
                    <a:lumMod val="75000"/>
                  </a:schemeClr>
                </a:solidFill>
              </a:rPr>
              <a:t>EUROCERT</a:t>
            </a:r>
            <a:r>
              <a:rPr lang="el-GR" sz="2000" dirty="0">
                <a:solidFill>
                  <a:schemeClr val="accent1">
                    <a:lumMod val="75000"/>
                  </a:schemeClr>
                </a:solidFill>
              </a:rPr>
              <a:t>, αποτελεί την 1</a:t>
            </a:r>
            <a:r>
              <a:rPr lang="el-GR" sz="2000" baseline="30000" dirty="0">
                <a:solidFill>
                  <a:schemeClr val="accent1">
                    <a:lumMod val="75000"/>
                  </a:schemeClr>
                </a:solidFill>
              </a:rPr>
              <a:t>η</a:t>
            </a:r>
            <a:r>
              <a:rPr lang="el-GR" sz="2000" dirty="0">
                <a:solidFill>
                  <a:schemeClr val="accent1">
                    <a:lumMod val="75000"/>
                  </a:schemeClr>
                </a:solidFill>
              </a:rPr>
              <a:t> εταιρεία του κλάδου στην Ελλάδα που επιτυγχάνει αυτού του είδους την πιστοποίηση, η οποία αναδεικνύει τόσο τη δέσμευση της ανώτατης διοίκησης, όσο και τα αυστηρά προληπτικά μέτρα που λαμβάνει στα πλαίσια εφαρμογής των αρχών της ανεξαρτησίας, αμεροληψίας και ακεραιότητας. Αποτελεί εξάλλου σημαντικό παράδειγμα προς μίμηση και για άλλες εταιρείες του κλάδου.</a:t>
            </a:r>
          </a:p>
          <a:p>
            <a:r>
              <a:rPr lang="el-GR" dirty="0">
                <a:solidFill>
                  <a:schemeClr val="accent1">
                    <a:lumMod val="75000"/>
                  </a:schemeClr>
                </a:solidFill>
              </a:rPr>
              <a:t> </a:t>
            </a:r>
          </a:p>
        </p:txBody>
      </p:sp>
      <p:pic>
        <p:nvPicPr>
          <p:cNvPr id="12"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6"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7"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9"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0"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1"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2"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0"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1"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2"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
        <p:nvSpPr>
          <p:cNvPr id="33" name="Ορθογώνιο 32">
            <a:extLst>
              <a:ext uri="{FF2B5EF4-FFF2-40B4-BE49-F238E27FC236}">
                <a16:creationId xmlns:a16="http://schemas.microsoft.com/office/drawing/2014/main" id="{EB4BFCC4-34CC-45FD-8ABF-3D22B1A179CA}"/>
              </a:ext>
            </a:extLst>
          </p:cNvPr>
          <p:cNvSpPr/>
          <p:nvPr/>
        </p:nvSpPr>
        <p:spPr>
          <a:xfrm>
            <a:off x="4184822" y="631825"/>
            <a:ext cx="3504755" cy="646331"/>
          </a:xfrm>
          <a:prstGeom prst="rect">
            <a:avLst/>
          </a:prstGeom>
        </p:spPr>
        <p:txBody>
          <a:bodyPr wrap="square">
            <a:spAutoFit/>
          </a:bodyPr>
          <a:lstStyle/>
          <a:p>
            <a:r>
              <a:rPr lang="el-GR" sz="2400" b="1" dirty="0">
                <a:solidFill>
                  <a:schemeClr val="accent1">
                    <a:lumMod val="75000"/>
                  </a:schemeClr>
                </a:solidFill>
              </a:rPr>
              <a:t>   </a:t>
            </a:r>
            <a:r>
              <a:rPr lang="en-US" sz="3600" b="1" dirty="0">
                <a:solidFill>
                  <a:schemeClr val="accent1">
                    <a:lumMod val="75000"/>
                  </a:schemeClr>
                </a:solidFill>
              </a:rPr>
              <a:t>ISO 37001 </a:t>
            </a:r>
            <a:r>
              <a:rPr lang="el-GR" sz="3600" b="1" dirty="0">
                <a:solidFill>
                  <a:schemeClr val="accent1">
                    <a:lumMod val="75000"/>
                  </a:schemeClr>
                </a:solidFill>
              </a:rPr>
              <a:t>:2016</a:t>
            </a:r>
          </a:p>
        </p:txBody>
      </p:sp>
    </p:spTree>
    <p:extLst>
      <p:ext uri="{BB962C8B-B14F-4D97-AF65-F5344CB8AC3E}">
        <p14:creationId xmlns:p14="http://schemas.microsoft.com/office/powerpoint/2010/main" val="363564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593C27E-D850-4489-8FBA-4AFEB308B182}"/>
              </a:ext>
            </a:extLst>
          </p:cNvPr>
          <p:cNvSpPr/>
          <p:nvPr/>
        </p:nvSpPr>
        <p:spPr>
          <a:xfrm>
            <a:off x="833466" y="3301332"/>
            <a:ext cx="10659761" cy="707886"/>
          </a:xfrm>
          <a:prstGeom prst="rect">
            <a:avLst/>
          </a:prstGeom>
        </p:spPr>
        <p:txBody>
          <a:bodyPr wrap="square">
            <a:spAutoFit/>
          </a:bodyPr>
          <a:lstStyle/>
          <a:p>
            <a:pPr algn="ctr"/>
            <a:r>
              <a:rPr lang="el-GR" sz="4000" b="1" dirty="0">
                <a:solidFill>
                  <a:schemeClr val="accent1">
                    <a:lumMod val="75000"/>
                  </a:schemeClr>
                </a:solidFill>
              </a:rPr>
              <a:t>Ευχαριστούμε για την προσοχή σας </a:t>
            </a:r>
            <a:endParaRPr lang="el-GR" sz="4000" b="1" u="sng" dirty="0">
              <a:solidFill>
                <a:schemeClr val="accent1">
                  <a:lumMod val="75000"/>
                </a:schemeClr>
              </a:solidFill>
            </a:endParaRPr>
          </a:p>
        </p:txBody>
      </p:sp>
      <p:pic>
        <p:nvPicPr>
          <p:cNvPr id="12"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3445182" y="565484"/>
            <a:ext cx="5436331" cy="1888958"/>
          </a:xfrm>
          <a:prstGeom prst="rect">
            <a:avLst/>
          </a:prstGeom>
        </p:spPr>
      </p:pic>
      <p:sp>
        <p:nvSpPr>
          <p:cNvPr id="13" name="Ορθογώνιο 12"/>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4"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9"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0"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1"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2"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0"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1"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1276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65277" y="1501629"/>
            <a:ext cx="9144000" cy="4772298"/>
          </a:xfrm>
        </p:spPr>
        <p:txBody>
          <a:bodyPr rtlCol="0">
            <a:normAutofit/>
          </a:bodyPr>
          <a:lstStyle/>
          <a:p>
            <a:pPr algn="l"/>
            <a:br>
              <a:rPr lang="el-GR" sz="2000" dirty="0">
                <a:latin typeface="+mn-lt"/>
              </a:rPr>
            </a:br>
            <a:br>
              <a:rPr lang="el-GR" sz="2000" dirty="0">
                <a:latin typeface="+mn-lt"/>
              </a:rPr>
            </a:br>
            <a:br>
              <a:rPr lang="el-GR" sz="2000" dirty="0">
                <a:latin typeface="+mn-lt"/>
              </a:rPr>
            </a:br>
            <a:br>
              <a:rPr lang="el-GR" sz="2000" dirty="0">
                <a:latin typeface="+mn-lt"/>
              </a:rPr>
            </a:br>
            <a:endParaRPr lang="el" sz="2000" b="1" dirty="0">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3" name="Ορθογώνιο 2">
            <a:extLst>
              <a:ext uri="{FF2B5EF4-FFF2-40B4-BE49-F238E27FC236}">
                <a16:creationId xmlns:a16="http://schemas.microsoft.com/office/drawing/2014/main" id="{295AD9E0-B6E9-4A21-90C3-B6AB706B3434}"/>
              </a:ext>
            </a:extLst>
          </p:cNvPr>
          <p:cNvSpPr/>
          <p:nvPr/>
        </p:nvSpPr>
        <p:spPr>
          <a:xfrm>
            <a:off x="2130804" y="570141"/>
            <a:ext cx="9307737" cy="5086842"/>
          </a:xfrm>
          <a:prstGeom prst="rect">
            <a:avLst/>
          </a:prstGeom>
        </p:spPr>
        <p:txBody>
          <a:bodyPr wrap="square">
            <a:spAutoFit/>
          </a:bodyPr>
          <a:lstStyle/>
          <a:p>
            <a:pPr algn="ctr">
              <a:lnSpc>
                <a:spcPct val="107000"/>
              </a:lnSpc>
              <a:spcAft>
                <a:spcPts val="800"/>
              </a:spcAft>
            </a:pPr>
            <a:endParaRPr lang="el-GR" sz="2400" b="1" dirty="0">
              <a:latin typeface="Calibri" panose="020F0502020204030204" pitchFamily="34" charset="0"/>
              <a:ea typeface="Calibri" panose="020F0502020204030204" pitchFamily="34" charset="0"/>
              <a:cs typeface="Times New Roman" panose="02020603050405020304" pitchFamily="18" charset="0"/>
            </a:endParaRPr>
          </a:p>
          <a:p>
            <a:pPr lvl="1" fontAlgn="auto">
              <a:spcBef>
                <a:spcPts val="0"/>
              </a:spcBef>
              <a:spcAft>
                <a:spcPts val="0"/>
              </a:spcAft>
              <a:defRPr/>
            </a:pPr>
            <a:r>
              <a:rPr lang="el-GR" sz="3200" b="1" dirty="0">
                <a:solidFill>
                  <a:schemeClr val="accent1">
                    <a:lumMod val="75000"/>
                  </a:schemeClr>
                </a:solidFill>
              </a:rPr>
              <a:t>Εταίροι </a:t>
            </a:r>
            <a:endParaRPr lang="en-US" sz="3200" b="1" dirty="0">
              <a:solidFill>
                <a:schemeClr val="accent1">
                  <a:lumMod val="75000"/>
                </a:schemeClr>
              </a:solidFill>
            </a:endParaRPr>
          </a:p>
          <a:p>
            <a:pPr lvl="1" fontAlgn="auto">
              <a:spcBef>
                <a:spcPts val="0"/>
              </a:spcBef>
              <a:spcAft>
                <a:spcPts val="0"/>
              </a:spcAft>
              <a:defRPr/>
            </a:pPr>
            <a:endParaRPr lang="el-GR" sz="2000" dirty="0">
              <a:solidFill>
                <a:schemeClr val="accent1">
                  <a:lumMod val="75000"/>
                </a:schemeClr>
              </a:solidFill>
            </a:endParaRPr>
          </a:p>
          <a:p>
            <a:pPr lvl="1" fontAlgn="auto">
              <a:lnSpc>
                <a:spcPct val="150000"/>
              </a:lnSpc>
              <a:spcBef>
                <a:spcPts val="0"/>
              </a:spcBef>
              <a:spcAft>
                <a:spcPts val="0"/>
              </a:spcAft>
              <a:defRPr/>
            </a:pPr>
            <a:r>
              <a:rPr lang="el-GR" dirty="0">
                <a:solidFill>
                  <a:schemeClr val="accent1">
                    <a:lumMod val="75000"/>
                  </a:schemeClr>
                </a:solidFill>
              </a:rPr>
              <a:t>1. Επιμελητήριο Αχαΐας			10. Επιμελητήριο Πρέβεζας</a:t>
            </a:r>
          </a:p>
          <a:p>
            <a:pPr lvl="1" fontAlgn="auto">
              <a:lnSpc>
                <a:spcPct val="150000"/>
              </a:lnSpc>
              <a:spcBef>
                <a:spcPts val="0"/>
              </a:spcBef>
              <a:spcAft>
                <a:spcPts val="0"/>
              </a:spcAft>
              <a:defRPr/>
            </a:pPr>
            <a:r>
              <a:rPr lang="el-GR" dirty="0">
                <a:solidFill>
                  <a:schemeClr val="accent1">
                    <a:lumMod val="75000"/>
                  </a:schemeClr>
                </a:solidFill>
              </a:rPr>
              <a:t>2. Επιμελητήριο Ηλείας			11. Επιμελητήριο Θεσπρωτίας</a:t>
            </a:r>
          </a:p>
          <a:p>
            <a:pPr lvl="1" fontAlgn="auto">
              <a:lnSpc>
                <a:spcPct val="150000"/>
              </a:lnSpc>
              <a:spcBef>
                <a:spcPts val="0"/>
              </a:spcBef>
              <a:spcAft>
                <a:spcPts val="0"/>
              </a:spcAft>
              <a:defRPr/>
            </a:pPr>
            <a:r>
              <a:rPr lang="el-GR" dirty="0">
                <a:solidFill>
                  <a:schemeClr val="accent1">
                    <a:lumMod val="75000"/>
                  </a:schemeClr>
                </a:solidFill>
              </a:rPr>
              <a:t>3. Επιμελητήριο Αιτωλοακαρνανίας	12. Επιμελητήριο Άρτας</a:t>
            </a:r>
          </a:p>
          <a:p>
            <a:pPr lvl="1" fontAlgn="auto">
              <a:lnSpc>
                <a:spcPct val="150000"/>
              </a:lnSpc>
              <a:spcBef>
                <a:spcPts val="0"/>
              </a:spcBef>
              <a:spcAft>
                <a:spcPts val="0"/>
              </a:spcAft>
              <a:defRPr/>
            </a:pPr>
            <a:r>
              <a:rPr lang="el-GR" dirty="0">
                <a:solidFill>
                  <a:schemeClr val="accent1">
                    <a:lumMod val="75000"/>
                  </a:schemeClr>
                </a:solidFill>
              </a:rPr>
              <a:t>4. Επιμελητήριο Αρκαδίας		13. Επιμελητήριο Κέρκυρας</a:t>
            </a:r>
          </a:p>
          <a:p>
            <a:pPr lvl="1" fontAlgn="auto">
              <a:lnSpc>
                <a:spcPct val="150000"/>
              </a:lnSpc>
              <a:spcBef>
                <a:spcPts val="0"/>
              </a:spcBef>
              <a:spcAft>
                <a:spcPts val="0"/>
              </a:spcAft>
              <a:defRPr/>
            </a:pPr>
            <a:r>
              <a:rPr lang="el-GR" dirty="0">
                <a:solidFill>
                  <a:schemeClr val="accent1">
                    <a:lumMod val="75000"/>
                  </a:schemeClr>
                </a:solidFill>
              </a:rPr>
              <a:t>5. Επιμελητήριο Κορινθίας		14. Επιμελητήριο Ζακύνθου</a:t>
            </a:r>
          </a:p>
          <a:p>
            <a:pPr lvl="1" fontAlgn="auto">
              <a:lnSpc>
                <a:spcPct val="150000"/>
              </a:lnSpc>
              <a:spcBef>
                <a:spcPts val="0"/>
              </a:spcBef>
              <a:spcAft>
                <a:spcPts val="0"/>
              </a:spcAft>
              <a:defRPr/>
            </a:pPr>
            <a:r>
              <a:rPr lang="el-GR" dirty="0">
                <a:solidFill>
                  <a:schemeClr val="accent1">
                    <a:lumMod val="75000"/>
                  </a:schemeClr>
                </a:solidFill>
              </a:rPr>
              <a:t>6. Επιμελητήριο Αργολίδας		15. Επιμελητήριο Κεφαλληνίας &amp; Ιθάκης</a:t>
            </a:r>
          </a:p>
          <a:p>
            <a:pPr lvl="1" fontAlgn="auto">
              <a:lnSpc>
                <a:spcPct val="150000"/>
              </a:lnSpc>
              <a:spcBef>
                <a:spcPts val="0"/>
              </a:spcBef>
              <a:spcAft>
                <a:spcPts val="0"/>
              </a:spcAft>
              <a:defRPr/>
            </a:pPr>
            <a:r>
              <a:rPr lang="el-GR" dirty="0">
                <a:solidFill>
                  <a:schemeClr val="accent1">
                    <a:lumMod val="75000"/>
                  </a:schemeClr>
                </a:solidFill>
              </a:rPr>
              <a:t>7. Επιμελητήριο Μεσσηνίας		16. Επιμελητήριο Λευκάδας 		</a:t>
            </a:r>
          </a:p>
          <a:p>
            <a:pPr lvl="1" fontAlgn="auto">
              <a:lnSpc>
                <a:spcPct val="150000"/>
              </a:lnSpc>
              <a:spcBef>
                <a:spcPts val="0"/>
              </a:spcBef>
              <a:spcAft>
                <a:spcPts val="0"/>
              </a:spcAft>
              <a:defRPr/>
            </a:pPr>
            <a:r>
              <a:rPr lang="el-GR" dirty="0">
                <a:solidFill>
                  <a:schemeClr val="accent1">
                    <a:lumMod val="75000"/>
                  </a:schemeClr>
                </a:solidFill>
              </a:rPr>
              <a:t>8. Επιμελητήριο Λακωνίας 		17.</a:t>
            </a:r>
            <a:r>
              <a:rPr lang="el-GR" dirty="0">
                <a:solidFill>
                  <a:schemeClr val="tx2">
                    <a:lumMod val="75000"/>
                  </a:schemeClr>
                </a:solidFill>
              </a:rPr>
              <a:t> </a:t>
            </a:r>
            <a:r>
              <a:rPr lang="el-GR" dirty="0">
                <a:solidFill>
                  <a:schemeClr val="accent1">
                    <a:lumMod val="75000"/>
                  </a:schemeClr>
                </a:solidFill>
              </a:rPr>
              <a:t>Περιφέρεια Δυτικής Ελλάδος </a:t>
            </a:r>
          </a:p>
          <a:p>
            <a:pPr lvl="1" fontAlgn="auto">
              <a:lnSpc>
                <a:spcPct val="150000"/>
              </a:lnSpc>
              <a:spcBef>
                <a:spcPts val="0"/>
              </a:spcBef>
              <a:spcAft>
                <a:spcPts val="0"/>
              </a:spcAft>
              <a:defRPr/>
            </a:pPr>
            <a:r>
              <a:rPr lang="el-GR" dirty="0">
                <a:solidFill>
                  <a:schemeClr val="accent1">
                    <a:lumMod val="75000"/>
                  </a:schemeClr>
                </a:solidFill>
              </a:rPr>
              <a:t>9. Επιμελητήριο Ιωαννίνων		18. Κέντρο Στήριξης ΜΜΕ </a:t>
            </a:r>
            <a:endParaRPr lang="el-G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Τίτλος 12">
            <a:extLst>
              <a:ext uri="{FF2B5EF4-FFF2-40B4-BE49-F238E27FC236}">
                <a16:creationId xmlns:a16="http://schemas.microsoft.com/office/drawing/2014/main" id="{4EC19E6F-2926-46EA-ACC2-D3A583DA3E26}"/>
              </a:ext>
            </a:extLst>
          </p:cNvPr>
          <p:cNvSpPr txBox="1">
            <a:spLocks/>
          </p:cNvSpPr>
          <p:nvPr/>
        </p:nvSpPr>
        <p:spPr>
          <a:xfrm>
            <a:off x="1076587" y="570141"/>
            <a:ext cx="9591413" cy="9734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endParaRPr lang="el-GR" sz="2800" b="1" dirty="0">
              <a:latin typeface="+mn-lt"/>
            </a:endParaRPr>
          </a:p>
        </p:txBody>
      </p:sp>
      <p:sp>
        <p:nvSpPr>
          <p:cNvPr id="15" name="Ορθογώνιο 14"/>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6"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7"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8"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9"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0"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1"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1"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422849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65277" y="1501629"/>
            <a:ext cx="9144000" cy="4772298"/>
          </a:xfrm>
        </p:spPr>
        <p:txBody>
          <a:bodyPr rtlCol="0">
            <a:normAutofit/>
          </a:bodyPr>
          <a:lstStyle/>
          <a:p>
            <a:pPr algn="l"/>
            <a:br>
              <a:rPr lang="el-GR" sz="2000" dirty="0">
                <a:latin typeface="+mn-lt"/>
              </a:rPr>
            </a:br>
            <a:br>
              <a:rPr lang="el-GR" sz="2000" dirty="0">
                <a:latin typeface="+mn-lt"/>
              </a:rPr>
            </a:br>
            <a:br>
              <a:rPr lang="el-GR" sz="2000" dirty="0">
                <a:latin typeface="+mn-lt"/>
              </a:rPr>
            </a:br>
            <a:br>
              <a:rPr lang="el-GR" sz="2000" dirty="0">
                <a:latin typeface="+mn-lt"/>
              </a:rPr>
            </a:br>
            <a:endParaRPr lang="el" sz="2000" b="1" dirty="0">
              <a:latin typeface="+mn-lt"/>
            </a:endParaRPr>
          </a:p>
        </p:txBody>
      </p:sp>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3" name="Ορθογώνιο 2">
            <a:extLst>
              <a:ext uri="{FF2B5EF4-FFF2-40B4-BE49-F238E27FC236}">
                <a16:creationId xmlns:a16="http://schemas.microsoft.com/office/drawing/2014/main" id="{295AD9E0-B6E9-4A21-90C3-B6AB706B3434}"/>
              </a:ext>
            </a:extLst>
          </p:cNvPr>
          <p:cNvSpPr/>
          <p:nvPr/>
        </p:nvSpPr>
        <p:spPr>
          <a:xfrm>
            <a:off x="1177725" y="884177"/>
            <a:ext cx="9525852" cy="5846601"/>
          </a:xfrm>
          <a:prstGeom prst="rect">
            <a:avLst/>
          </a:prstGeom>
        </p:spPr>
        <p:txBody>
          <a:bodyPr wrap="square">
            <a:spAutoFit/>
          </a:bodyPr>
          <a:lstStyle/>
          <a:p>
            <a:pPr algn="ctr">
              <a:lnSpc>
                <a:spcPct val="107000"/>
              </a:lnSpc>
              <a:spcAft>
                <a:spcPts val="800"/>
              </a:spcAft>
            </a:pPr>
            <a:endParaRPr lang="el-G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fontAlgn="auto">
              <a:spcBef>
                <a:spcPts val="0"/>
              </a:spcBef>
              <a:spcAft>
                <a:spcPts val="0"/>
              </a:spcAft>
              <a:defRPr/>
            </a:pPr>
            <a:r>
              <a:rPr lang="el-GR" sz="2400" dirty="0">
                <a:solidFill>
                  <a:schemeClr val="accent1">
                    <a:lumMod val="75000"/>
                  </a:schemeClr>
                </a:solidFill>
              </a:rPr>
              <a:t>Η </a:t>
            </a:r>
            <a:r>
              <a:rPr lang="el-GR" sz="2400" b="1" dirty="0">
                <a:solidFill>
                  <a:schemeClr val="accent1">
                    <a:lumMod val="75000"/>
                  </a:schemeClr>
                </a:solidFill>
              </a:rPr>
              <a:t>Διαχειριστική Ευρωπαϊκών Προγραμμάτων (ΔΕΠ)</a:t>
            </a:r>
            <a:r>
              <a:rPr lang="el-GR" sz="2400" dirty="0">
                <a:solidFill>
                  <a:schemeClr val="accent1">
                    <a:lumMod val="75000"/>
                  </a:schemeClr>
                </a:solidFill>
              </a:rPr>
              <a:t>  ιδρύθηκε το 1996 και διαχειρίστηκε  προγράμματα των </a:t>
            </a:r>
            <a:r>
              <a:rPr lang="el-GR" sz="2400" b="1" i="1" dirty="0">
                <a:solidFill>
                  <a:schemeClr val="accent1">
                    <a:lumMod val="75000"/>
                  </a:schemeClr>
                </a:solidFill>
              </a:rPr>
              <a:t>Β΄ ΚΠΣ , Γ΄ ΚΠΣ </a:t>
            </a:r>
            <a:r>
              <a:rPr lang="el-GR" sz="2400" dirty="0">
                <a:solidFill>
                  <a:schemeClr val="accent1">
                    <a:lumMod val="75000"/>
                  </a:schemeClr>
                </a:solidFill>
              </a:rPr>
              <a:t>με γεωγραφική αρμοδιότητα τις περιφέρειες </a:t>
            </a:r>
            <a:r>
              <a:rPr lang="el-GR" sz="2400" b="1" dirty="0">
                <a:solidFill>
                  <a:schemeClr val="accent1">
                    <a:lumMod val="75000"/>
                  </a:schemeClr>
                </a:solidFill>
              </a:rPr>
              <a:t>Δυτικής Ελλάδος, Πελοποννήσου, Ηπείρου και Ιονίων Νήσων.</a:t>
            </a:r>
          </a:p>
          <a:p>
            <a:pPr algn="ctr">
              <a:defRPr/>
            </a:pPr>
            <a:endParaRPr lang="el-GR" sz="2400" dirty="0">
              <a:solidFill>
                <a:schemeClr val="accent2">
                  <a:lumMod val="75000"/>
                </a:schemeClr>
              </a:solidFill>
              <a:latin typeface="Calibri" pitchFamily="34" charset="0"/>
              <a:cs typeface="Calibri" pitchFamily="34" charset="0"/>
            </a:endParaRPr>
          </a:p>
          <a:p>
            <a:pPr algn="ctr">
              <a:defRPr/>
            </a:pPr>
            <a:r>
              <a:rPr lang="el-GR" sz="2400" dirty="0">
                <a:solidFill>
                  <a:schemeClr val="accent1">
                    <a:lumMod val="75000"/>
                  </a:schemeClr>
                </a:solidFill>
                <a:latin typeface="Calibri" pitchFamily="34" charset="0"/>
                <a:cs typeface="Calibri" pitchFamily="34" charset="0"/>
              </a:rPr>
              <a:t>Διαχειρίστηκε δράσεις της προγραμματικής περιόδου </a:t>
            </a:r>
            <a:r>
              <a:rPr lang="el-GR" altLang="ja-JP" sz="2400" dirty="0">
                <a:solidFill>
                  <a:schemeClr val="accent1">
                    <a:lumMod val="75000"/>
                  </a:schemeClr>
                </a:solidFill>
              </a:rPr>
              <a:t>2007-2013 ως εταίρος του ΕΦΕΠΑΕ , του φορέα που </a:t>
            </a:r>
            <a:r>
              <a:rPr lang="el-GR" sz="2400" dirty="0">
                <a:solidFill>
                  <a:schemeClr val="accent1">
                    <a:lumMod val="75000"/>
                  </a:schemeClr>
                </a:solidFill>
              </a:rPr>
              <a:t>επελέγη από την Ειδική Υπηρεσία Διαχείρισης του Υπουργείου Ανάπτυξης ως Ενδιάμεσος Φορέας Διαχείρισης Δράσεων Κρατικών Ενισχύσεων.</a:t>
            </a:r>
            <a:endParaRPr lang="el-GR" altLang="ja-JP" sz="2400" dirty="0">
              <a:solidFill>
                <a:schemeClr val="accent1">
                  <a:lumMod val="75000"/>
                </a:schemeClr>
              </a:solidFill>
            </a:endParaRPr>
          </a:p>
          <a:p>
            <a:pPr algn="ctr">
              <a:defRPr/>
            </a:pPr>
            <a:endParaRPr lang="el-GR" sz="2400" dirty="0">
              <a:solidFill>
                <a:schemeClr val="accent2">
                  <a:lumMod val="75000"/>
                </a:schemeClr>
              </a:solidFill>
              <a:latin typeface="Calibri" pitchFamily="34" charset="0"/>
              <a:cs typeface="Calibri" pitchFamily="34" charset="0"/>
            </a:endParaRPr>
          </a:p>
          <a:p>
            <a:pPr algn="ctr">
              <a:defRPr/>
            </a:pPr>
            <a:r>
              <a:rPr lang="el-GR" sz="2400" dirty="0">
                <a:solidFill>
                  <a:schemeClr val="accent1">
                    <a:lumMod val="75000"/>
                  </a:schemeClr>
                </a:solidFill>
                <a:latin typeface="Calibri" pitchFamily="34" charset="0"/>
                <a:cs typeface="Calibri" pitchFamily="34" charset="0"/>
              </a:rPr>
              <a:t>Ο ΕΦΕΠΑΕ συστάθηκε το 2009 </a:t>
            </a:r>
            <a:r>
              <a:rPr lang="el-GR" sz="2400" b="1" dirty="0">
                <a:solidFill>
                  <a:schemeClr val="accent1">
                    <a:lumMod val="75000"/>
                  </a:schemeClr>
                </a:solidFill>
                <a:latin typeface="Calibri" pitchFamily="34" charset="0"/>
                <a:cs typeface="Calibri" pitchFamily="34" charset="0"/>
              </a:rPr>
              <a:t>με την ΔΕΠ να </a:t>
            </a:r>
            <a:r>
              <a:rPr lang="el-GR" sz="2400" dirty="0">
                <a:solidFill>
                  <a:schemeClr val="accent1">
                    <a:lumMod val="75000"/>
                  </a:schemeClr>
                </a:solidFill>
                <a:latin typeface="Calibri" pitchFamily="34" charset="0"/>
                <a:cs typeface="Calibri" pitchFamily="34" charset="0"/>
              </a:rPr>
              <a:t>είναι ένα από τα 7 τα ιδρυτικά μέλη</a:t>
            </a:r>
            <a:r>
              <a:rPr lang="el-GR" sz="2000" dirty="0">
                <a:solidFill>
                  <a:schemeClr val="accent1">
                    <a:lumMod val="75000"/>
                  </a:schemeClr>
                </a:solidFill>
                <a:latin typeface="Calibri" pitchFamily="34" charset="0"/>
                <a:cs typeface="Calibri" pitchFamily="34" charset="0"/>
              </a:rPr>
              <a:t>. </a:t>
            </a:r>
            <a:endParaRPr lang="en-US" sz="2000" dirty="0">
              <a:solidFill>
                <a:schemeClr val="accent1">
                  <a:lumMod val="75000"/>
                </a:schemeClr>
              </a:solidFill>
            </a:endParaRPr>
          </a:p>
          <a:p>
            <a:pPr algn="ctr" fontAlgn="auto">
              <a:spcBef>
                <a:spcPts val="0"/>
              </a:spcBef>
              <a:spcAft>
                <a:spcPts val="0"/>
              </a:spcAft>
              <a:defRPr/>
            </a:pPr>
            <a:endParaRPr lang="en-US" sz="2000" b="1" dirty="0">
              <a:solidFill>
                <a:schemeClr val="accent1">
                  <a:lumMod val="75000"/>
                </a:schemeClr>
              </a:solidFill>
            </a:endParaRPr>
          </a:p>
          <a:p>
            <a:pPr algn="ctr" fontAlgn="auto">
              <a:spcBef>
                <a:spcPts val="0"/>
              </a:spcBef>
              <a:spcAft>
                <a:spcPts val="0"/>
              </a:spcAft>
              <a:defRPr/>
            </a:pPr>
            <a:endParaRPr lang="en-US" sz="2000" b="1" dirty="0">
              <a:solidFill>
                <a:schemeClr val="accent1">
                  <a:lumMod val="75000"/>
                </a:schemeClr>
              </a:solidFill>
            </a:endParaRPr>
          </a:p>
          <a:p>
            <a:pPr algn="ctr" fontAlgn="auto">
              <a:spcBef>
                <a:spcPts val="0"/>
              </a:spcBef>
              <a:spcAft>
                <a:spcPts val="0"/>
              </a:spcAft>
              <a:defRPr/>
            </a:pPr>
            <a:endParaRPr lang="el-GR" sz="2000" b="1" dirty="0">
              <a:solidFill>
                <a:schemeClr val="accent1">
                  <a:lumMod val="75000"/>
                </a:schemeClr>
              </a:solidFill>
            </a:endParaRPr>
          </a:p>
        </p:txBody>
      </p:sp>
      <p:sp>
        <p:nvSpPr>
          <p:cNvPr id="12" name="Τίτλος 12">
            <a:extLst>
              <a:ext uri="{FF2B5EF4-FFF2-40B4-BE49-F238E27FC236}">
                <a16:creationId xmlns:a16="http://schemas.microsoft.com/office/drawing/2014/main" id="{4EC19E6F-2926-46EA-ACC2-D3A583DA3E26}"/>
              </a:ext>
            </a:extLst>
          </p:cNvPr>
          <p:cNvSpPr txBox="1">
            <a:spLocks/>
          </p:cNvSpPr>
          <p:nvPr/>
        </p:nvSpPr>
        <p:spPr>
          <a:xfrm>
            <a:off x="1524000" y="1124125"/>
            <a:ext cx="9144000" cy="419450"/>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endParaRPr lang="el-GR" sz="2800" b="1" dirty="0">
              <a:latin typeface="+mn-lt"/>
            </a:endParaRPr>
          </a:p>
        </p:txBody>
      </p:sp>
      <p:sp>
        <p:nvSpPr>
          <p:cNvPr id="15" name="Ορθογώνιο 14"/>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25"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2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2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28"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29"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30"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31"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717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099584" y="704941"/>
            <a:ext cx="9144000" cy="4093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r>
              <a:rPr lang="el-GR" sz="1800" b="1" dirty="0">
                <a:latin typeface="+mn-lt"/>
              </a:rPr>
              <a:t> </a:t>
            </a:r>
            <a:br>
              <a:rPr lang="el-GR" sz="1800" b="1" dirty="0">
                <a:latin typeface="+mn-lt"/>
              </a:rPr>
            </a:br>
            <a:r>
              <a:rPr lang="en-US" sz="2400" b="1" dirty="0">
                <a:latin typeface="+mn-lt"/>
              </a:rPr>
              <a:t>            </a:t>
            </a:r>
            <a:r>
              <a:rPr lang="el-GR" sz="2400" b="1" dirty="0">
                <a:latin typeface="+mn-lt"/>
              </a:rPr>
              <a:t>ΠΡΟΓΡΑΜΜΑΤΙΚΗ ΠΕΡΙΟΔΟ  2014-2020</a:t>
            </a:r>
          </a:p>
        </p:txBody>
      </p:sp>
      <p:sp>
        <p:nvSpPr>
          <p:cNvPr id="20" name="Ορθογώνιο 19">
            <a:extLst>
              <a:ext uri="{FF2B5EF4-FFF2-40B4-BE49-F238E27FC236}">
                <a16:creationId xmlns:a16="http://schemas.microsoft.com/office/drawing/2014/main" id="{8908A43E-7BD5-40E2-BA1C-48DB12A5CB90}"/>
              </a:ext>
            </a:extLst>
          </p:cNvPr>
          <p:cNvSpPr/>
          <p:nvPr/>
        </p:nvSpPr>
        <p:spPr>
          <a:xfrm>
            <a:off x="1198990" y="1124125"/>
            <a:ext cx="10306028" cy="6155531"/>
          </a:xfrm>
          <a:prstGeom prst="rect">
            <a:avLst/>
          </a:prstGeom>
        </p:spPr>
        <p:txBody>
          <a:bodyPr wrap="square">
            <a:spAutoFit/>
          </a:bodyPr>
          <a:lstStyle/>
          <a:p>
            <a:r>
              <a:rPr lang="el-GR" sz="2000" dirty="0">
                <a:solidFill>
                  <a:schemeClr val="accent1">
                    <a:lumMod val="75000"/>
                  </a:schemeClr>
                </a:solidFill>
              </a:rPr>
              <a:t>Στην τρέχουσα προγραμματική περίοδο 2014-2020 η Διαχειριστική Ευρωπαϊκών Προγραμμάτων έχει αναλάβει, τη διαχείριση δράσεων και προγραμμάτων, που αφορούν στις Περιφέρειες Δυτικής Ελλάδας, Πελοποννήσου, Ηπείρου και Ιονίων Νήσων στα πλαίσια του </a:t>
            </a:r>
            <a:r>
              <a:rPr lang="el-GR" sz="2000" dirty="0" err="1">
                <a:solidFill>
                  <a:schemeClr val="accent1">
                    <a:lumMod val="75000"/>
                  </a:schemeClr>
                </a:solidFill>
              </a:rPr>
              <a:t>ΕΠΑνΕΚ</a:t>
            </a:r>
            <a:r>
              <a:rPr lang="el-GR" sz="2000" dirty="0">
                <a:solidFill>
                  <a:schemeClr val="accent1">
                    <a:lumMod val="75000"/>
                  </a:schemeClr>
                </a:solidFill>
              </a:rPr>
              <a:t> και  των ΠΕΠ  Δυτικής Ελλάδος , Ιονίων Νήσων και Πελοποννήσου, καθώς και την δράση του Μεταφορικού Ισοδύναμου του Υπουργείου Ναυτιλίας και Νησιώτικής Πολιτικής..</a:t>
            </a:r>
          </a:p>
          <a:p>
            <a:endParaRPr lang="el-GR" sz="2000" dirty="0">
              <a:ln w="0"/>
              <a:solidFill>
                <a:schemeClr val="accent1">
                  <a:lumMod val="75000"/>
                </a:schemeClr>
              </a:solidFill>
              <a:effectLst>
                <a:outerShdw blurRad="38100" dist="25400" dir="5400000" algn="ctr" rotWithShape="0">
                  <a:srgbClr val="6E747A">
                    <a:alpha val="43000"/>
                  </a:srgbClr>
                </a:outerShdw>
              </a:effectLst>
            </a:endParaRPr>
          </a:p>
          <a:p>
            <a:r>
              <a:rPr lang="el-GR" sz="2000" dirty="0">
                <a:solidFill>
                  <a:schemeClr val="accent1">
                    <a:lumMod val="75000"/>
                  </a:schemeClr>
                </a:solidFill>
              </a:rPr>
              <a:t>Η έδρα της εταιρείας βρίσκεται στην Πάτρα, σε γραφεία εφοδιασμένα με σύγχρονη υλικοτεχνική υποδομή. Επιπλέον διαθέτει </a:t>
            </a:r>
            <a:r>
              <a:rPr lang="el-GR" sz="2000" u="sng" dirty="0">
                <a:solidFill>
                  <a:schemeClr val="accent1">
                    <a:lumMod val="75000"/>
                  </a:schemeClr>
                </a:solidFill>
              </a:rPr>
              <a:t>16 Περιφερειακά Γραφεία </a:t>
            </a:r>
            <a:r>
              <a:rPr lang="el-GR" sz="2000" dirty="0">
                <a:solidFill>
                  <a:schemeClr val="accent1">
                    <a:lumMod val="75000"/>
                  </a:schemeClr>
                </a:solidFill>
              </a:rPr>
              <a:t>στο Επιμελητήριο κάθε νομού της γεωγραφικής της ευθύνης. </a:t>
            </a:r>
          </a:p>
          <a:p>
            <a:endParaRPr lang="el-GR" sz="2000" dirty="0">
              <a:solidFill>
                <a:schemeClr val="accent1">
                  <a:lumMod val="75000"/>
                </a:schemeClr>
              </a:solidFill>
            </a:endParaRPr>
          </a:p>
          <a:p>
            <a:r>
              <a:rPr lang="el-GR" sz="2000" dirty="0">
                <a:solidFill>
                  <a:schemeClr val="accent1">
                    <a:lumMod val="75000"/>
                  </a:schemeClr>
                </a:solidFill>
              </a:rPr>
              <a:t>Το ανθρώπινο δυναμικό , το οποίο στην παρούσα φάση αριθμεί τα 108</a:t>
            </a:r>
            <a:r>
              <a:rPr lang="el-GR" sz="2000" u="sng" dirty="0">
                <a:solidFill>
                  <a:schemeClr val="accent1">
                    <a:lumMod val="75000"/>
                  </a:schemeClr>
                </a:solidFill>
              </a:rPr>
              <a:t> άτομα </a:t>
            </a:r>
            <a:r>
              <a:rPr lang="el-GR" sz="2000" dirty="0">
                <a:solidFill>
                  <a:schemeClr val="accent1">
                    <a:lumMod val="75000"/>
                  </a:schemeClr>
                </a:solidFill>
              </a:rPr>
              <a:t>πλήρους απασχόλησης, απαρτίζεται από έμπειρα στελέχη, υψηλής επιστημονικής ειδίκευσης και κατάρτισης, ενώ διαθέτει και ένα </a:t>
            </a:r>
            <a:r>
              <a:rPr lang="el-GR" sz="2000" u="sng" dirty="0">
                <a:solidFill>
                  <a:schemeClr val="accent1">
                    <a:lumMod val="75000"/>
                  </a:schemeClr>
                </a:solidFill>
              </a:rPr>
              <a:t>δίκτυο εξωτερικών συνεργατών </a:t>
            </a:r>
            <a:r>
              <a:rPr lang="el-GR" sz="2000" dirty="0">
                <a:solidFill>
                  <a:schemeClr val="accent1">
                    <a:lumMod val="75000"/>
                  </a:schemeClr>
                </a:solidFill>
              </a:rPr>
              <a:t>με ανάλογο υψηλό επίπεδο .</a:t>
            </a:r>
          </a:p>
          <a:p>
            <a:endParaRPr lang="el-GR" sz="2000" b="1" dirty="0">
              <a:solidFill>
                <a:schemeClr val="accent1">
                  <a:lumMod val="75000"/>
                </a:schemeClr>
              </a:solidFill>
            </a:endParaRPr>
          </a:p>
          <a:p>
            <a:r>
              <a:rPr lang="el-GR" sz="2000" b="1" dirty="0">
                <a:solidFill>
                  <a:schemeClr val="accent1">
                    <a:lumMod val="75000"/>
                  </a:schemeClr>
                </a:solidFill>
              </a:rPr>
              <a:t>Επενδύει στην ευρεία Προβολή -</a:t>
            </a:r>
            <a:r>
              <a:rPr lang="el-GR" sz="2000" dirty="0">
                <a:solidFill>
                  <a:schemeClr val="accent1">
                    <a:lumMod val="75000"/>
                  </a:schemeClr>
                </a:solidFill>
              </a:rPr>
              <a:t> </a:t>
            </a:r>
            <a:r>
              <a:rPr lang="el-GR" sz="2000" b="1" dirty="0">
                <a:solidFill>
                  <a:schemeClr val="accent1">
                    <a:lumMod val="75000"/>
                  </a:schemeClr>
                </a:solidFill>
              </a:rPr>
              <a:t>Δημοσιότητα</a:t>
            </a:r>
            <a:r>
              <a:rPr lang="el-GR" sz="2000" dirty="0">
                <a:solidFill>
                  <a:schemeClr val="accent1">
                    <a:lumMod val="75000"/>
                  </a:schemeClr>
                </a:solidFill>
              </a:rPr>
              <a:t> </a:t>
            </a:r>
            <a:r>
              <a:rPr lang="el-GR" sz="2000" b="1" dirty="0">
                <a:solidFill>
                  <a:schemeClr val="accent1">
                    <a:lumMod val="75000"/>
                  </a:schemeClr>
                </a:solidFill>
              </a:rPr>
              <a:t>των</a:t>
            </a:r>
            <a:r>
              <a:rPr lang="el-GR" sz="2000" dirty="0">
                <a:solidFill>
                  <a:schemeClr val="accent1">
                    <a:lumMod val="75000"/>
                  </a:schemeClr>
                </a:solidFill>
              </a:rPr>
              <a:t> </a:t>
            </a:r>
            <a:r>
              <a:rPr lang="el-GR" sz="2000" b="1" dirty="0">
                <a:solidFill>
                  <a:schemeClr val="accent1">
                    <a:lumMod val="75000"/>
                  </a:schemeClr>
                </a:solidFill>
              </a:rPr>
              <a:t>Δράσεων αξιοποιώντας όλα τα γραφεία της,  τα οποία αποτελούν σημεία ενημέρωσης και εξυπηρέτησης των ενδιαφερομένων.   </a:t>
            </a:r>
            <a:endParaRPr lang="el-GR" sz="2000" dirty="0">
              <a:solidFill>
                <a:schemeClr val="accent1">
                  <a:lumMod val="75000"/>
                </a:schemeClr>
              </a:solidFill>
            </a:endParaRPr>
          </a:p>
          <a:p>
            <a:r>
              <a:rPr lang="el-GR" sz="2000" dirty="0">
                <a:solidFill>
                  <a:schemeClr val="accent1">
                    <a:lumMod val="75000"/>
                  </a:schemeClr>
                </a:solidFill>
              </a:rPr>
              <a:t>  </a:t>
            </a:r>
          </a:p>
          <a:p>
            <a:endParaRPr lang="el-GR" dirty="0">
              <a:ln w="0"/>
              <a:solidFill>
                <a:schemeClr val="accent1">
                  <a:lumMod val="75000"/>
                </a:schemeClr>
              </a:solidFill>
              <a:effectLst>
                <a:outerShdw blurRad="38100" dist="25400" dir="5400000" algn="ctr" rotWithShape="0">
                  <a:srgbClr val="6E747A">
                    <a:alpha val="43000"/>
                  </a:srgbClr>
                </a:outerShdw>
              </a:effectLst>
            </a:endParaRPr>
          </a:p>
          <a:p>
            <a:endParaRPr lang="el-GR" dirty="0">
              <a:ln w="0"/>
              <a:solidFill>
                <a:schemeClr val="accent1">
                  <a:lumMod val="75000"/>
                </a:schemeClr>
              </a:solidFill>
              <a:effectLst>
                <a:outerShdw blurRad="38100" dist="25400" dir="5400000" algn="ctr" rotWithShape="0">
                  <a:srgbClr val="6E747A">
                    <a:alpha val="43000"/>
                  </a:srgbClr>
                </a:outerShdw>
              </a:effectLst>
            </a:endParaRPr>
          </a:p>
          <a:p>
            <a:endParaRPr lang="el-GR"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8"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9"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1"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2"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221011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CE65BDB-9804-4E4A-8388-90583F95EFD7}"/>
              </a:ext>
            </a:extLst>
          </p:cNvPr>
          <p:cNvPicPr>
            <a:picLocks noChangeAspect="1"/>
          </p:cNvPicPr>
          <p:nvPr/>
        </p:nvPicPr>
        <p:blipFill>
          <a:blip r:embed="rId3"/>
          <a:stretch>
            <a:fillRect/>
          </a:stretch>
        </p:blipFill>
        <p:spPr>
          <a:xfrm>
            <a:off x="8859393" y="0"/>
            <a:ext cx="3235178" cy="1124125"/>
          </a:xfrm>
          <a:prstGeom prst="rect">
            <a:avLst/>
          </a:prstGeom>
        </p:spPr>
      </p:pic>
      <p:sp>
        <p:nvSpPr>
          <p:cNvPr id="10" name="Τίτλος 12">
            <a:extLst>
              <a:ext uri="{FF2B5EF4-FFF2-40B4-BE49-F238E27FC236}">
                <a16:creationId xmlns:a16="http://schemas.microsoft.com/office/drawing/2014/main" id="{6E911BB8-FBA4-4A31-863A-BA6644FE65C4}"/>
              </a:ext>
            </a:extLst>
          </p:cNvPr>
          <p:cNvSpPr txBox="1">
            <a:spLocks/>
          </p:cNvSpPr>
          <p:nvPr/>
        </p:nvSpPr>
        <p:spPr>
          <a:xfrm>
            <a:off x="1259306" y="628921"/>
            <a:ext cx="9144000" cy="4093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accent1">
                    <a:lumMod val="75000"/>
                  </a:schemeClr>
                </a:solidFill>
                <a:latin typeface="+mj-lt"/>
                <a:ea typeface="+mj-ea"/>
                <a:cs typeface="+mj-cs"/>
              </a:defRPr>
            </a:lvl1pPr>
          </a:lstStyle>
          <a:p>
            <a:r>
              <a:rPr lang="el-GR" sz="1800" b="1" dirty="0">
                <a:latin typeface="+mn-lt"/>
              </a:rPr>
              <a:t> </a:t>
            </a:r>
            <a:br>
              <a:rPr lang="el-GR" sz="1800" b="1" dirty="0">
                <a:latin typeface="+mn-lt"/>
              </a:rPr>
            </a:br>
            <a:r>
              <a:rPr lang="el-GR" sz="2400" b="1" dirty="0">
                <a:latin typeface="+mn-lt"/>
              </a:rPr>
              <a:t>ΠΡΟΓΡΑΜΜΑΤΙΚΗ ΠΕΡΙΟΔΟΣ  2014-2020</a:t>
            </a:r>
          </a:p>
        </p:txBody>
      </p:sp>
      <p:sp>
        <p:nvSpPr>
          <p:cNvPr id="20" name="Ορθογώνιο 19">
            <a:extLst>
              <a:ext uri="{FF2B5EF4-FFF2-40B4-BE49-F238E27FC236}">
                <a16:creationId xmlns:a16="http://schemas.microsoft.com/office/drawing/2014/main" id="{8908A43E-7BD5-40E2-BA1C-48DB12A5CB90}"/>
              </a:ext>
            </a:extLst>
          </p:cNvPr>
          <p:cNvSpPr/>
          <p:nvPr/>
        </p:nvSpPr>
        <p:spPr>
          <a:xfrm>
            <a:off x="1259306" y="914503"/>
            <a:ext cx="10217792" cy="5386090"/>
          </a:xfrm>
          <a:prstGeom prst="rect">
            <a:avLst/>
          </a:prstGeom>
        </p:spPr>
        <p:txBody>
          <a:bodyPr wrap="square">
            <a:spAutoFit/>
          </a:bodyPr>
          <a:lstStyle/>
          <a:p>
            <a:pPr algn="ctr"/>
            <a:r>
              <a:rPr lang="el-GR" sz="2800" b="1" dirty="0">
                <a:solidFill>
                  <a:schemeClr val="accent1">
                    <a:lumMod val="75000"/>
                  </a:schemeClr>
                </a:solidFill>
              </a:rPr>
              <a:t>ΕΦΕΠΑΕ – ΔΕΠ </a:t>
            </a:r>
          </a:p>
          <a:p>
            <a:endParaRPr lang="el-GR" dirty="0">
              <a:solidFill>
                <a:schemeClr val="accent1">
                  <a:lumMod val="75000"/>
                </a:schemeClr>
              </a:solidFill>
            </a:endParaRPr>
          </a:p>
          <a:p>
            <a:r>
              <a:rPr lang="el-GR" sz="2000" dirty="0">
                <a:solidFill>
                  <a:schemeClr val="accent1">
                    <a:lumMod val="75000"/>
                  </a:schemeClr>
                </a:solidFill>
              </a:rPr>
              <a:t>O ΕΦΕΠΑΕ και η ΔΕΠ έχουν εμπράκτως αποδείξει :</a:t>
            </a:r>
          </a:p>
          <a:p>
            <a:pPr marL="285750" indent="-285750">
              <a:buFont typeface="Wingdings" panose="05000000000000000000" pitchFamily="2" charset="2"/>
              <a:buChar char="§"/>
            </a:pPr>
            <a:r>
              <a:rPr lang="el-GR" sz="2000" dirty="0">
                <a:solidFill>
                  <a:schemeClr val="accent1">
                    <a:lumMod val="75000"/>
                  </a:schemeClr>
                </a:solidFill>
              </a:rPr>
              <a:t>συνέπεια και επιμονή στην τήρηση του κανονιστικού πλαισίου  </a:t>
            </a:r>
          </a:p>
          <a:p>
            <a:pPr marL="285750" indent="-285750">
              <a:buFont typeface="Wingdings" panose="05000000000000000000" pitchFamily="2" charset="2"/>
              <a:buChar char="§"/>
            </a:pPr>
            <a:r>
              <a:rPr lang="el-GR" sz="2000" dirty="0">
                <a:solidFill>
                  <a:schemeClr val="accent1">
                    <a:lumMod val="75000"/>
                  </a:schemeClr>
                </a:solidFill>
              </a:rPr>
              <a:t>αποτελεσματική και διαφανή διαχείριση του έργου που του ανετέθη.</a:t>
            </a:r>
          </a:p>
          <a:p>
            <a:pPr marL="285750" indent="-285750">
              <a:buFont typeface="Wingdings" panose="05000000000000000000" pitchFamily="2" charset="2"/>
              <a:buChar char="§"/>
            </a:pPr>
            <a:endParaRPr lang="el-GR" sz="2000" dirty="0">
              <a:solidFill>
                <a:schemeClr val="accent1">
                  <a:lumMod val="75000"/>
                </a:schemeClr>
              </a:solidFill>
            </a:endParaRPr>
          </a:p>
          <a:p>
            <a:r>
              <a:rPr lang="el-GR" sz="2000" dirty="0">
                <a:solidFill>
                  <a:schemeClr val="accent1">
                    <a:lumMod val="75000"/>
                  </a:schemeClr>
                </a:solidFill>
              </a:rPr>
              <a:t>Γεγονός που επιβεβαιώνεται από τα αποτελέσματα σειράς ελέγχων που διενεργήθηκαν στο φορέα από εγχώρια (ΕΔΕΛ, ΕΥΔ/ΕΠΑΝ) αλλά και ευρωπαϊκά ελεγκτικά όργανα (</a:t>
            </a:r>
            <a:r>
              <a:rPr lang="el-GR" sz="2000" dirty="0" err="1">
                <a:solidFill>
                  <a:schemeClr val="accent1">
                    <a:lumMod val="75000"/>
                  </a:schemeClr>
                </a:solidFill>
              </a:rPr>
              <a:t>Eυρωπαϊκό</a:t>
            </a:r>
            <a:r>
              <a:rPr lang="el-GR" sz="2000" dirty="0">
                <a:solidFill>
                  <a:schemeClr val="accent1">
                    <a:lumMod val="75000"/>
                  </a:schemeClr>
                </a:solidFill>
              </a:rPr>
              <a:t> Ελεγκτικό Συνέδριο, DG REGIO).  Ο</a:t>
            </a:r>
            <a:r>
              <a:rPr lang="el-GR" sz="2000" b="1" dirty="0">
                <a:solidFill>
                  <a:schemeClr val="accent1">
                    <a:lumMod val="75000"/>
                  </a:schemeClr>
                </a:solidFill>
              </a:rPr>
              <a:t>υδέποτε προέκυψε ζήτημα Δημοσιονομικής Διόρθωσης. </a:t>
            </a:r>
          </a:p>
          <a:p>
            <a:endParaRPr lang="el-GR" sz="2000" b="1" dirty="0">
              <a:solidFill>
                <a:schemeClr val="accent1">
                  <a:lumMod val="75000"/>
                </a:schemeClr>
              </a:solidFill>
            </a:endParaRPr>
          </a:p>
          <a:p>
            <a:r>
              <a:rPr lang="el-GR" sz="2000" b="1" dirty="0">
                <a:solidFill>
                  <a:schemeClr val="accent1">
                    <a:lumMod val="75000"/>
                  </a:schemeClr>
                </a:solidFill>
              </a:rPr>
              <a:t>Ο ΕΦΕΠΑΕ και η ΔΕΠ μεριμνούν για τη μη ύπαρξη ασυμβίβαστου </a:t>
            </a:r>
            <a:r>
              <a:rPr lang="el-GR" sz="2000" dirty="0">
                <a:solidFill>
                  <a:schemeClr val="accent1">
                    <a:lumMod val="75000"/>
                  </a:schemeClr>
                </a:solidFill>
              </a:rPr>
              <a:t>ως προς τις εκάστοτε ιδιότητες των στελεχών του, καθ‘ όλα τα στάδια διαχείρισης των πράξεων συμπεριλαμβανομένων και των σταδίων της αξιολόγησης προς ένταξη και της επαλήθευσης προς καταβολή των ενισχύσεων. </a:t>
            </a:r>
          </a:p>
          <a:p>
            <a:endParaRPr lang="el-GR" sz="2000" b="1" dirty="0">
              <a:solidFill>
                <a:schemeClr val="accent1">
                  <a:lumMod val="75000"/>
                </a:schemeClr>
              </a:solidFill>
            </a:endParaRPr>
          </a:p>
          <a:p>
            <a:r>
              <a:rPr lang="el-GR" sz="2000" b="1" dirty="0">
                <a:solidFill>
                  <a:schemeClr val="accent1">
                    <a:lumMod val="75000"/>
                  </a:schemeClr>
                </a:solidFill>
              </a:rPr>
              <a:t>Επιπλέον διαθέτουν Μητρώο</a:t>
            </a:r>
            <a:r>
              <a:rPr lang="el-GR" sz="2000" dirty="0">
                <a:solidFill>
                  <a:schemeClr val="accent1">
                    <a:lumMod val="75000"/>
                  </a:schemeClr>
                </a:solidFill>
              </a:rPr>
              <a:t> </a:t>
            </a:r>
            <a:r>
              <a:rPr lang="el-GR" sz="2000" b="1" dirty="0" err="1">
                <a:solidFill>
                  <a:schemeClr val="accent1">
                    <a:lumMod val="75000"/>
                  </a:schemeClr>
                </a:solidFill>
              </a:rPr>
              <a:t>Αξιολογητών</a:t>
            </a:r>
            <a:r>
              <a:rPr lang="el-GR" sz="2000" dirty="0">
                <a:solidFill>
                  <a:schemeClr val="accent1">
                    <a:lumMod val="75000"/>
                  </a:schemeClr>
                </a:solidFill>
              </a:rPr>
              <a:t> πανελλαδικής διάστασης άνω των 2.500 μελών.  </a:t>
            </a:r>
          </a:p>
          <a:p>
            <a:pPr algn="ctr"/>
            <a:endParaRPr lang="el-GR" b="1" dirty="0">
              <a:solidFill>
                <a:schemeClr val="accent1">
                  <a:lumMod val="75000"/>
                </a:schemeClr>
              </a:solidFill>
            </a:endParaRPr>
          </a:p>
        </p:txBody>
      </p:sp>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4"/>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5"/>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6"/>
          <a:stretch>
            <a:fillRect/>
          </a:stretch>
        </p:blipFill>
        <p:spPr>
          <a:xfrm>
            <a:off x="4488965" y="6263361"/>
            <a:ext cx="2064241" cy="561745"/>
          </a:xfrm>
          <a:prstGeom prst="rect">
            <a:avLst/>
          </a:prstGeom>
        </p:spPr>
      </p:pic>
      <p:pic>
        <p:nvPicPr>
          <p:cNvPr id="18" name="Εικόνα 15">
            <a:extLst>
              <a:ext uri="{FF2B5EF4-FFF2-40B4-BE49-F238E27FC236}">
                <a16:creationId xmlns:a16="http://schemas.microsoft.com/office/drawing/2014/main" id="{50886F22-C5F3-4B6C-B545-118765520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9" name="Εικόνα 3">
            <a:extLst>
              <a:ext uri="{FF2B5EF4-FFF2-40B4-BE49-F238E27FC236}">
                <a16:creationId xmlns:a16="http://schemas.microsoft.com/office/drawing/2014/main" id="{395ED3B0-3B54-4755-A305-12047ACF5F1B}"/>
              </a:ext>
            </a:extLst>
          </p:cNvPr>
          <p:cNvPicPr>
            <a:picLocks noChangeAspect="1"/>
          </p:cNvPicPr>
          <p:nvPr/>
        </p:nvPicPr>
        <p:blipFill>
          <a:blip r:embed="rId8"/>
          <a:stretch>
            <a:fillRect/>
          </a:stretch>
        </p:blipFill>
        <p:spPr>
          <a:xfrm>
            <a:off x="1507524" y="6306044"/>
            <a:ext cx="1095633" cy="465817"/>
          </a:xfrm>
          <a:prstGeom prst="rect">
            <a:avLst/>
          </a:prstGeom>
        </p:spPr>
      </p:pic>
      <p:pic>
        <p:nvPicPr>
          <p:cNvPr id="21" name="Εικόνα 5">
            <a:extLst>
              <a:ext uri="{FF2B5EF4-FFF2-40B4-BE49-F238E27FC236}">
                <a16:creationId xmlns:a16="http://schemas.microsoft.com/office/drawing/2014/main" id="{092769DB-06C2-4924-9A1E-F861D65506F2}"/>
              </a:ext>
            </a:extLst>
          </p:cNvPr>
          <p:cNvPicPr>
            <a:picLocks noChangeAspect="1"/>
          </p:cNvPicPr>
          <p:nvPr/>
        </p:nvPicPr>
        <p:blipFill>
          <a:blip r:embed="rId9"/>
          <a:stretch>
            <a:fillRect/>
          </a:stretch>
        </p:blipFill>
        <p:spPr>
          <a:xfrm>
            <a:off x="98854" y="6254611"/>
            <a:ext cx="1303868" cy="582349"/>
          </a:xfrm>
          <a:prstGeom prst="rect">
            <a:avLst/>
          </a:prstGeom>
        </p:spPr>
      </p:pic>
      <p:pic>
        <p:nvPicPr>
          <p:cNvPr id="22" name="Εικόνα 8">
            <a:extLst>
              <a:ext uri="{FF2B5EF4-FFF2-40B4-BE49-F238E27FC236}">
                <a16:creationId xmlns:a16="http://schemas.microsoft.com/office/drawing/2014/main" id="{2D3DBBF8-E86A-4B22-A43B-DF51ED67B983}"/>
              </a:ext>
            </a:extLst>
          </p:cNvPr>
          <p:cNvPicPr>
            <a:picLocks noChangeAspect="1"/>
          </p:cNvPicPr>
          <p:nvPr/>
        </p:nvPicPr>
        <p:blipFill>
          <a:blip r:embed="rId10"/>
          <a:stretch>
            <a:fillRect/>
          </a:stretch>
        </p:blipFill>
        <p:spPr>
          <a:xfrm>
            <a:off x="2676925" y="6234698"/>
            <a:ext cx="1199356" cy="602262"/>
          </a:xfrm>
          <a:prstGeom prst="rect">
            <a:avLst/>
          </a:prstGeom>
        </p:spPr>
      </p:pic>
      <p:pic>
        <p:nvPicPr>
          <p:cNvPr id="3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1"/>
          <a:stretch>
            <a:fillRect/>
          </a:stretch>
        </p:blipFill>
        <p:spPr>
          <a:xfrm>
            <a:off x="6663761" y="6254611"/>
            <a:ext cx="1195136" cy="556647"/>
          </a:xfrm>
          <a:prstGeom prst="rect">
            <a:avLst/>
          </a:prstGeom>
        </p:spPr>
      </p:pic>
      <p:pic>
        <p:nvPicPr>
          <p:cNvPr id="3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2"/>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162608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123982-F699-42A7-8FE3-F70DF13015AC}"/>
              </a:ext>
            </a:extLst>
          </p:cNvPr>
          <p:cNvSpPr>
            <a:spLocks noGrp="1"/>
          </p:cNvSpPr>
          <p:nvPr>
            <p:ph type="title"/>
          </p:nvPr>
        </p:nvSpPr>
        <p:spPr/>
        <p:txBody>
          <a:bodyPr>
            <a:normAutofit fontScale="90000"/>
          </a:bodyPr>
          <a:lstStyle/>
          <a:p>
            <a:br>
              <a:rPr lang="el-GR" sz="3100" b="1" u="sng" dirty="0"/>
            </a:br>
            <a:r>
              <a:rPr lang="el-GR" sz="3100" b="1" u="sng" dirty="0">
                <a:latin typeface="+mn-lt"/>
              </a:rPr>
              <a:t>Λειτουργία Φορέα  και Εκταμιεύσεις </a:t>
            </a:r>
            <a:br>
              <a:rPr lang="el-GR" sz="3100" b="1" u="sng" dirty="0">
                <a:latin typeface="+mn-lt"/>
              </a:rPr>
            </a:br>
            <a:r>
              <a:rPr lang="el-GR" sz="3100" b="1" u="sng" dirty="0">
                <a:latin typeface="+mn-lt"/>
              </a:rPr>
              <a:t>εν μέσω της πανδημίας του </a:t>
            </a:r>
            <a:r>
              <a:rPr lang="el-GR" sz="3100" b="1" u="sng" dirty="0" err="1">
                <a:latin typeface="+mn-lt"/>
              </a:rPr>
              <a:t>κορωνοϊού</a:t>
            </a:r>
            <a:br>
              <a:rPr lang="el-GR" sz="3100" dirty="0">
                <a:latin typeface="+mn-lt"/>
              </a:rPr>
            </a:br>
            <a:endParaRPr lang="el-GR" sz="3100" dirty="0">
              <a:latin typeface="+mn-lt"/>
            </a:endParaRPr>
          </a:p>
        </p:txBody>
      </p:sp>
      <p:sp>
        <p:nvSpPr>
          <p:cNvPr id="3" name="Θέση περιεχομένου 2">
            <a:extLst>
              <a:ext uri="{FF2B5EF4-FFF2-40B4-BE49-F238E27FC236}">
                <a16:creationId xmlns:a16="http://schemas.microsoft.com/office/drawing/2014/main" id="{6E1E766E-AF34-4717-ADF5-78D2AFFDAB92}"/>
              </a:ext>
            </a:extLst>
          </p:cNvPr>
          <p:cNvSpPr>
            <a:spLocks noGrp="1"/>
          </p:cNvSpPr>
          <p:nvPr>
            <p:ph idx="1"/>
          </p:nvPr>
        </p:nvSpPr>
        <p:spPr/>
        <p:txBody>
          <a:bodyPr>
            <a:normAutofit/>
          </a:bodyPr>
          <a:lstStyle/>
          <a:p>
            <a:pPr marL="0" indent="0" algn="just">
              <a:buNone/>
            </a:pPr>
            <a:r>
              <a:rPr lang="el-GR" sz="2400" dirty="0">
                <a:solidFill>
                  <a:schemeClr val="accent1">
                    <a:lumMod val="75000"/>
                  </a:schemeClr>
                </a:solidFill>
              </a:rPr>
              <a:t>Η </a:t>
            </a:r>
            <a:r>
              <a:rPr lang="el-GR" sz="2400" b="1" dirty="0">
                <a:solidFill>
                  <a:schemeClr val="accent1">
                    <a:lumMod val="75000"/>
                  </a:schemeClr>
                </a:solidFill>
              </a:rPr>
              <a:t>Διαχειριστική Ευρωπαϊκών Προγραμμάτων </a:t>
            </a:r>
            <a:r>
              <a:rPr lang="el-GR" sz="2400" dirty="0">
                <a:solidFill>
                  <a:schemeClr val="accent1">
                    <a:lumMod val="75000"/>
                  </a:schemeClr>
                </a:solidFill>
              </a:rPr>
              <a:t>στο πλαίσιο της ανάγκης περιορισμού της διάδοσης του νέου </a:t>
            </a:r>
            <a:r>
              <a:rPr lang="el-GR" sz="2400" dirty="0" err="1">
                <a:solidFill>
                  <a:schemeClr val="accent1">
                    <a:lumMod val="75000"/>
                  </a:schemeClr>
                </a:solidFill>
              </a:rPr>
              <a:t>κορονοϊού</a:t>
            </a:r>
            <a:r>
              <a:rPr lang="el-GR" sz="2400" dirty="0">
                <a:solidFill>
                  <a:schemeClr val="accent1">
                    <a:lumMod val="75000"/>
                  </a:schemeClr>
                </a:solidFill>
              </a:rPr>
              <a:t> SARS-CoV-2 (COVID-19 λοίμωξη) στη χώρα , προχώρησε σταδιακά στην λήψη και εφαρμογή σειράς μέτρων, βάσει και οδηγιών της Αναθέτουσας Αρχής, με μοναδική προτεραιότητα την προστασία της υγείας τόσο  των συνεργατών της όσο και των επενδυτών και ταυτόχρονα θέτοντας στόχο την εύρυθμη λειτουργίας της και την δυνατότητα εξυπηρέτησης του επενδυτικού κοινού. </a:t>
            </a:r>
          </a:p>
          <a:p>
            <a:pPr marL="0" indent="0" algn="just">
              <a:buNone/>
            </a:pPr>
            <a:endParaRPr lang="el-GR" sz="2400" dirty="0">
              <a:solidFill>
                <a:schemeClr val="accent1">
                  <a:lumMod val="75000"/>
                </a:schemeClr>
              </a:solidFill>
            </a:endParaRPr>
          </a:p>
          <a:p>
            <a:pPr marL="0" indent="0" algn="just">
              <a:buNone/>
            </a:pPr>
            <a:r>
              <a:rPr lang="el-GR" sz="2400" dirty="0">
                <a:solidFill>
                  <a:schemeClr val="accent1">
                    <a:lumMod val="75000"/>
                  </a:schemeClr>
                </a:solidFill>
              </a:rPr>
              <a:t>Ενδεικτικά στο τελευταίο 4μηνο, σε μια περίοδο που δοκιμάστηκε η οικονομική ζωή της χώρας , ο φορέας  προχώρησε σε εκταμιεύσεις ποσών προς τους δικαιούχους που υπερβαίνει τα </a:t>
            </a:r>
            <a:r>
              <a:rPr lang="el-GR" sz="2400" u="sng" dirty="0">
                <a:solidFill>
                  <a:schemeClr val="accent1">
                    <a:lumMod val="75000"/>
                  </a:schemeClr>
                </a:solidFill>
              </a:rPr>
              <a:t>7.000.000,00€ μηνιαίως</a:t>
            </a:r>
            <a:r>
              <a:rPr lang="el-GR" sz="2400" dirty="0">
                <a:solidFill>
                  <a:schemeClr val="accent1">
                    <a:lumMod val="75000"/>
                  </a:schemeClr>
                </a:solidFill>
              </a:rPr>
              <a:t>.</a:t>
            </a:r>
          </a:p>
          <a:p>
            <a:endParaRPr lang="el-GR" dirty="0"/>
          </a:p>
        </p:txBody>
      </p:sp>
      <p:pic>
        <p:nvPicPr>
          <p:cNvPr id="4" name="Εικόνα 7">
            <a:extLst>
              <a:ext uri="{FF2B5EF4-FFF2-40B4-BE49-F238E27FC236}">
                <a16:creationId xmlns:a16="http://schemas.microsoft.com/office/drawing/2014/main" id="{BCE65BDB-9804-4E4A-8388-90583F95EFD7}"/>
              </a:ext>
            </a:extLst>
          </p:cNvPr>
          <p:cNvPicPr>
            <a:picLocks noChangeAspect="1"/>
          </p:cNvPicPr>
          <p:nvPr/>
        </p:nvPicPr>
        <p:blipFill>
          <a:blip r:embed="rId2"/>
          <a:stretch>
            <a:fillRect/>
          </a:stretch>
        </p:blipFill>
        <p:spPr>
          <a:xfrm>
            <a:off x="8859393" y="0"/>
            <a:ext cx="3235178" cy="1124125"/>
          </a:xfrm>
          <a:prstGeom prst="rect">
            <a:avLst/>
          </a:prstGeom>
        </p:spPr>
      </p:pic>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3"/>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4"/>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5"/>
          <a:stretch>
            <a:fillRect/>
          </a:stretch>
        </p:blipFill>
        <p:spPr>
          <a:xfrm>
            <a:off x="4488965" y="6263361"/>
            <a:ext cx="2064241" cy="561745"/>
          </a:xfrm>
          <a:prstGeom prst="rect">
            <a:avLst/>
          </a:prstGeom>
        </p:spPr>
      </p:pic>
      <p:pic>
        <p:nvPicPr>
          <p:cNvPr id="18" name="Εικόνα 15">
            <a:extLst>
              <a:ext uri="{FF2B5EF4-FFF2-40B4-BE49-F238E27FC236}">
                <a16:creationId xmlns:a16="http://schemas.microsoft.com/office/drawing/2014/main" id="{50886F22-C5F3-4B6C-B545-118765520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9" name="Εικόνα 3">
            <a:extLst>
              <a:ext uri="{FF2B5EF4-FFF2-40B4-BE49-F238E27FC236}">
                <a16:creationId xmlns:a16="http://schemas.microsoft.com/office/drawing/2014/main" id="{395ED3B0-3B54-4755-A305-12047ACF5F1B}"/>
              </a:ext>
            </a:extLst>
          </p:cNvPr>
          <p:cNvPicPr>
            <a:picLocks noChangeAspect="1"/>
          </p:cNvPicPr>
          <p:nvPr/>
        </p:nvPicPr>
        <p:blipFill>
          <a:blip r:embed="rId7"/>
          <a:stretch>
            <a:fillRect/>
          </a:stretch>
        </p:blipFill>
        <p:spPr>
          <a:xfrm>
            <a:off x="1507524" y="6306044"/>
            <a:ext cx="1095633" cy="465817"/>
          </a:xfrm>
          <a:prstGeom prst="rect">
            <a:avLst/>
          </a:prstGeom>
        </p:spPr>
      </p:pic>
      <p:pic>
        <p:nvPicPr>
          <p:cNvPr id="20" name="Εικόνα 5">
            <a:extLst>
              <a:ext uri="{FF2B5EF4-FFF2-40B4-BE49-F238E27FC236}">
                <a16:creationId xmlns:a16="http://schemas.microsoft.com/office/drawing/2014/main" id="{092769DB-06C2-4924-9A1E-F861D65506F2}"/>
              </a:ext>
            </a:extLst>
          </p:cNvPr>
          <p:cNvPicPr>
            <a:picLocks noChangeAspect="1"/>
          </p:cNvPicPr>
          <p:nvPr/>
        </p:nvPicPr>
        <p:blipFill>
          <a:blip r:embed="rId8"/>
          <a:stretch>
            <a:fillRect/>
          </a:stretch>
        </p:blipFill>
        <p:spPr>
          <a:xfrm>
            <a:off x="98854" y="6254611"/>
            <a:ext cx="1303868" cy="582349"/>
          </a:xfrm>
          <a:prstGeom prst="rect">
            <a:avLst/>
          </a:prstGeom>
        </p:spPr>
      </p:pic>
      <p:pic>
        <p:nvPicPr>
          <p:cNvPr id="21" name="Εικόνα 8">
            <a:extLst>
              <a:ext uri="{FF2B5EF4-FFF2-40B4-BE49-F238E27FC236}">
                <a16:creationId xmlns:a16="http://schemas.microsoft.com/office/drawing/2014/main" id="{2D3DBBF8-E86A-4B22-A43B-DF51ED67B983}"/>
              </a:ext>
            </a:extLst>
          </p:cNvPr>
          <p:cNvPicPr>
            <a:picLocks noChangeAspect="1"/>
          </p:cNvPicPr>
          <p:nvPr/>
        </p:nvPicPr>
        <p:blipFill>
          <a:blip r:embed="rId9"/>
          <a:stretch>
            <a:fillRect/>
          </a:stretch>
        </p:blipFill>
        <p:spPr>
          <a:xfrm>
            <a:off x="2676925" y="6234698"/>
            <a:ext cx="1199356" cy="602262"/>
          </a:xfrm>
          <a:prstGeom prst="rect">
            <a:avLst/>
          </a:prstGeom>
        </p:spPr>
      </p:pic>
      <p:pic>
        <p:nvPicPr>
          <p:cNvPr id="2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0"/>
          <a:stretch>
            <a:fillRect/>
          </a:stretch>
        </p:blipFill>
        <p:spPr>
          <a:xfrm>
            <a:off x="6663761" y="6254611"/>
            <a:ext cx="1195136" cy="556647"/>
          </a:xfrm>
          <a:prstGeom prst="rect">
            <a:avLst/>
          </a:prstGeom>
        </p:spPr>
      </p:pic>
      <p:pic>
        <p:nvPicPr>
          <p:cNvPr id="2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1"/>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160570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05824-8D8C-4270-9A71-62B4F978F79F}"/>
              </a:ext>
            </a:extLst>
          </p:cNvPr>
          <p:cNvSpPr>
            <a:spLocks noGrp="1"/>
          </p:cNvSpPr>
          <p:nvPr>
            <p:ph type="title"/>
          </p:nvPr>
        </p:nvSpPr>
        <p:spPr>
          <a:xfrm>
            <a:off x="1505954" y="365126"/>
            <a:ext cx="9029700" cy="1325563"/>
          </a:xfrm>
        </p:spPr>
        <p:txBody>
          <a:bodyPr>
            <a:normAutofit/>
          </a:bodyPr>
          <a:lstStyle/>
          <a:p>
            <a:r>
              <a:rPr lang="el-GR" sz="2700" b="1" u="sng" dirty="0">
                <a:latin typeface="+mn-lt"/>
              </a:rPr>
              <a:t>Διαχειριστικό έργο ανά Επιχειρησιακό Πρόγραμμα</a:t>
            </a:r>
            <a:br>
              <a:rPr lang="el-GR" sz="2400" dirty="0">
                <a:latin typeface="+mn-lt"/>
              </a:rPr>
            </a:br>
            <a:endParaRPr lang="el-GR" sz="2400" dirty="0">
              <a:latin typeface="+mn-lt"/>
            </a:endParaRPr>
          </a:p>
        </p:txBody>
      </p:sp>
      <p:sp>
        <p:nvSpPr>
          <p:cNvPr id="3" name="Θέση περιεχομένου 2">
            <a:extLst>
              <a:ext uri="{FF2B5EF4-FFF2-40B4-BE49-F238E27FC236}">
                <a16:creationId xmlns:a16="http://schemas.microsoft.com/office/drawing/2014/main" id="{69D81F65-1F53-4BDB-BA95-42422648154B}"/>
              </a:ext>
            </a:extLst>
          </p:cNvPr>
          <p:cNvSpPr>
            <a:spLocks noGrp="1"/>
          </p:cNvSpPr>
          <p:nvPr>
            <p:ph idx="1"/>
          </p:nvPr>
        </p:nvSpPr>
        <p:spPr>
          <a:xfrm>
            <a:off x="1523413" y="1243835"/>
            <a:ext cx="9791700" cy="4936122"/>
          </a:xfrm>
        </p:spPr>
        <p:txBody>
          <a:bodyPr>
            <a:normAutofit fontScale="55000" lnSpcReduction="20000"/>
          </a:bodyPr>
          <a:lstStyle/>
          <a:p>
            <a:pPr marL="0" indent="0">
              <a:buNone/>
            </a:pPr>
            <a:r>
              <a:rPr lang="el-GR" sz="4400" dirty="0">
                <a:solidFill>
                  <a:schemeClr val="accent1">
                    <a:lumMod val="75000"/>
                  </a:schemeClr>
                </a:solidFill>
              </a:rPr>
              <a:t>Ανά Επιχειρησιακό Πρόγραμμα η εικόνα των δράσεων έχει ως ακολούθως :</a:t>
            </a:r>
          </a:p>
          <a:p>
            <a:pPr marL="0" indent="0">
              <a:buNone/>
            </a:pPr>
            <a:r>
              <a:rPr lang="el-GR" sz="4400" dirty="0">
                <a:solidFill>
                  <a:schemeClr val="accent1">
                    <a:lumMod val="75000"/>
                  </a:schemeClr>
                </a:solidFill>
              </a:rPr>
              <a:t> </a:t>
            </a:r>
          </a:p>
          <a:p>
            <a:pPr marL="0" indent="0">
              <a:buNone/>
            </a:pPr>
            <a:endParaRPr lang="el-GR" sz="4400" dirty="0">
              <a:solidFill>
                <a:schemeClr val="accent1">
                  <a:lumMod val="75000"/>
                </a:schemeClr>
              </a:solidFill>
            </a:endParaRPr>
          </a:p>
          <a:p>
            <a:r>
              <a:rPr lang="el-GR" sz="4400" b="1" u="sng" dirty="0">
                <a:solidFill>
                  <a:schemeClr val="accent1">
                    <a:lumMod val="75000"/>
                  </a:schemeClr>
                </a:solidFill>
              </a:rPr>
              <a:t>Επιχειρησιακό Πρόγραμμα Ανταγωνιστικότητας, Επιχειρηματικότητας και Καινοτομίας (</a:t>
            </a:r>
            <a:r>
              <a:rPr lang="el-GR" sz="4400" b="1" u="sng" dirty="0" err="1">
                <a:solidFill>
                  <a:schemeClr val="accent1">
                    <a:lumMod val="75000"/>
                  </a:schemeClr>
                </a:solidFill>
              </a:rPr>
              <a:t>ΕΠΑνΕΚ</a:t>
            </a:r>
            <a:r>
              <a:rPr lang="el-GR" sz="4400" b="1" u="sng" dirty="0">
                <a:solidFill>
                  <a:schemeClr val="accent1">
                    <a:lumMod val="75000"/>
                  </a:schemeClr>
                </a:solidFill>
              </a:rPr>
              <a:t>)</a:t>
            </a:r>
            <a:endParaRPr lang="el-GR" sz="4400" dirty="0">
              <a:solidFill>
                <a:schemeClr val="accent1">
                  <a:lumMod val="75000"/>
                </a:schemeClr>
              </a:solidFill>
            </a:endParaRPr>
          </a:p>
          <a:p>
            <a:pPr marL="0" indent="0">
              <a:buNone/>
            </a:pPr>
            <a:endParaRPr lang="el-GR" sz="4400" b="1" dirty="0">
              <a:solidFill>
                <a:schemeClr val="accent1">
                  <a:lumMod val="75000"/>
                </a:schemeClr>
              </a:solidFill>
            </a:endParaRPr>
          </a:p>
          <a:p>
            <a:pPr marL="0" indent="0">
              <a:buNone/>
            </a:pPr>
            <a:r>
              <a:rPr lang="el-GR" sz="3600" dirty="0">
                <a:solidFill>
                  <a:schemeClr val="accent1">
                    <a:lumMod val="75000"/>
                  </a:schemeClr>
                </a:solidFill>
              </a:rPr>
              <a:t>Στα πλαίσια του </a:t>
            </a:r>
            <a:r>
              <a:rPr lang="el-GR" sz="3600" dirty="0" err="1">
                <a:solidFill>
                  <a:schemeClr val="accent1">
                    <a:lumMod val="75000"/>
                  </a:schemeClr>
                </a:solidFill>
              </a:rPr>
              <a:t>ΕΠΑνΕΚ</a:t>
            </a:r>
            <a:r>
              <a:rPr lang="el-GR" sz="3600" dirty="0">
                <a:solidFill>
                  <a:schemeClr val="accent1">
                    <a:lumMod val="75000"/>
                  </a:schemeClr>
                </a:solidFill>
              </a:rPr>
              <a:t> προκηρύχθηκαν και υλοποιούνται 12 δράσεις .</a:t>
            </a:r>
          </a:p>
          <a:p>
            <a:pPr marL="0" indent="0">
              <a:buNone/>
            </a:pPr>
            <a:endParaRPr lang="el-GR" sz="3600" dirty="0">
              <a:solidFill>
                <a:schemeClr val="accent1">
                  <a:lumMod val="75000"/>
                </a:schemeClr>
              </a:solidFill>
            </a:endParaRPr>
          </a:p>
          <a:p>
            <a:pPr marL="0" indent="0">
              <a:buNone/>
            </a:pPr>
            <a:r>
              <a:rPr lang="el-GR" sz="3600" dirty="0">
                <a:solidFill>
                  <a:schemeClr val="accent1">
                    <a:lumMod val="75000"/>
                  </a:schemeClr>
                </a:solidFill>
              </a:rPr>
              <a:t>Η </a:t>
            </a:r>
            <a:r>
              <a:rPr lang="el-GR" sz="3600" u="sng" dirty="0">
                <a:solidFill>
                  <a:schemeClr val="accent1">
                    <a:lumMod val="75000"/>
                  </a:schemeClr>
                </a:solidFill>
              </a:rPr>
              <a:t>προκήρυξη για την δράση  </a:t>
            </a:r>
            <a:r>
              <a:rPr lang="el-GR" sz="3600" b="1" u="sng" dirty="0">
                <a:solidFill>
                  <a:schemeClr val="accent1">
                    <a:lumMod val="75000"/>
                  </a:schemeClr>
                </a:solidFill>
              </a:rPr>
              <a:t>Εργαλειοθήκη Ανταγωνιστικότητα</a:t>
            </a:r>
            <a:r>
              <a:rPr lang="el-GR" sz="3600" u="sng" dirty="0">
                <a:solidFill>
                  <a:schemeClr val="accent1">
                    <a:lumMod val="75000"/>
                  </a:schemeClr>
                </a:solidFill>
              </a:rPr>
              <a:t> είναι ανοιχτή</a:t>
            </a:r>
            <a:r>
              <a:rPr lang="el-GR" sz="3600" dirty="0">
                <a:solidFill>
                  <a:schemeClr val="accent1">
                    <a:lumMod val="75000"/>
                  </a:schemeClr>
                </a:solidFill>
              </a:rPr>
              <a:t>  στην παρούσα φάση και θα παραμείνει μέχρι την εξάντληση των διαθέσιμων κονδυλίων.</a:t>
            </a:r>
          </a:p>
          <a:p>
            <a:pPr marL="0" indent="0">
              <a:buNone/>
            </a:pPr>
            <a:r>
              <a:rPr lang="el-GR" sz="3600" dirty="0">
                <a:solidFill>
                  <a:schemeClr val="accent1">
                    <a:lumMod val="75000"/>
                  </a:schemeClr>
                </a:solidFill>
              </a:rPr>
              <a:t>   </a:t>
            </a:r>
          </a:p>
          <a:p>
            <a:pPr marL="0" indent="0">
              <a:buNone/>
            </a:pPr>
            <a:r>
              <a:rPr lang="el-GR" sz="3600" dirty="0">
                <a:solidFill>
                  <a:schemeClr val="accent1">
                    <a:lumMod val="75000"/>
                  </a:schemeClr>
                </a:solidFill>
              </a:rPr>
              <a:t>Τα </a:t>
            </a:r>
            <a:r>
              <a:rPr lang="el-GR" sz="3600" b="1" dirty="0">
                <a:solidFill>
                  <a:schemeClr val="accent1">
                    <a:lumMod val="75000"/>
                  </a:schemeClr>
                </a:solidFill>
              </a:rPr>
              <a:t>ενταγμένα έργα</a:t>
            </a:r>
            <a:r>
              <a:rPr lang="el-GR" sz="3600" dirty="0">
                <a:solidFill>
                  <a:schemeClr val="accent1">
                    <a:lumMod val="75000"/>
                  </a:schemeClr>
                </a:solidFill>
              </a:rPr>
              <a:t> για τις δράσεις του </a:t>
            </a:r>
            <a:r>
              <a:rPr lang="el-GR" sz="3600" b="1" dirty="0" err="1">
                <a:solidFill>
                  <a:schemeClr val="accent1">
                    <a:lumMod val="75000"/>
                  </a:schemeClr>
                </a:solidFill>
              </a:rPr>
              <a:t>ΕΠΑνΕΚ</a:t>
            </a:r>
            <a:r>
              <a:rPr lang="el-GR" sz="3600" dirty="0">
                <a:solidFill>
                  <a:schemeClr val="accent1">
                    <a:lumMod val="75000"/>
                  </a:schemeClr>
                </a:solidFill>
              </a:rPr>
              <a:t> ανέρχονται στα </a:t>
            </a:r>
            <a:r>
              <a:rPr lang="el-GR" sz="3600" b="1" dirty="0">
                <a:solidFill>
                  <a:schemeClr val="accent1">
                    <a:lumMod val="75000"/>
                  </a:schemeClr>
                </a:solidFill>
              </a:rPr>
              <a:t>5.890</a:t>
            </a:r>
            <a:r>
              <a:rPr lang="el-GR" sz="3600" dirty="0">
                <a:solidFill>
                  <a:schemeClr val="accent1">
                    <a:lumMod val="75000"/>
                  </a:schemeClr>
                </a:solidFill>
              </a:rPr>
              <a:t> με </a:t>
            </a:r>
            <a:r>
              <a:rPr lang="el-GR" sz="3600" b="1" dirty="0">
                <a:solidFill>
                  <a:schemeClr val="accent1">
                    <a:lumMod val="75000"/>
                  </a:schemeClr>
                </a:solidFill>
              </a:rPr>
              <a:t>δ/δ 436.004.105,29€ , ανέρχονται σε ποσοστό του 23% των εντεταμένων έργων του ΕΦΕΠΑΕ</a:t>
            </a:r>
            <a:r>
              <a:rPr lang="el-GR" sz="3600" dirty="0">
                <a:solidFill>
                  <a:schemeClr val="accent1">
                    <a:lumMod val="75000"/>
                  </a:schemeClr>
                </a:solidFill>
              </a:rPr>
              <a:t>.  </a:t>
            </a:r>
          </a:p>
          <a:p>
            <a:pPr marL="0" indent="0">
              <a:buNone/>
            </a:pPr>
            <a:endParaRPr lang="el-GR" sz="3600" dirty="0">
              <a:solidFill>
                <a:schemeClr val="accent1">
                  <a:lumMod val="75000"/>
                </a:schemeClr>
              </a:solidFill>
            </a:endParaRPr>
          </a:p>
          <a:p>
            <a:pPr marL="0" indent="0">
              <a:buNone/>
            </a:pPr>
            <a:r>
              <a:rPr lang="el-GR" sz="3600" dirty="0">
                <a:solidFill>
                  <a:schemeClr val="accent1">
                    <a:lumMod val="75000"/>
                  </a:schemeClr>
                </a:solidFill>
              </a:rPr>
              <a:t>Στον ακόλουθο πίνακα αποτυπώνονται τα στοιχεία ανά νομό και περιφέρεια</a:t>
            </a:r>
            <a:r>
              <a:rPr lang="el-GR" sz="4400" dirty="0">
                <a:solidFill>
                  <a:schemeClr val="accent1">
                    <a:lumMod val="75000"/>
                  </a:schemeClr>
                </a:solidFill>
              </a:rPr>
              <a:t>.</a:t>
            </a:r>
          </a:p>
          <a:p>
            <a:endParaRPr lang="el-GR" dirty="0"/>
          </a:p>
        </p:txBody>
      </p:sp>
      <p:pic>
        <p:nvPicPr>
          <p:cNvPr id="4" name="Εικόνα 7">
            <a:extLst>
              <a:ext uri="{FF2B5EF4-FFF2-40B4-BE49-F238E27FC236}">
                <a16:creationId xmlns:a16="http://schemas.microsoft.com/office/drawing/2014/main" id="{BCE65BDB-9804-4E4A-8388-90583F95EFD7}"/>
              </a:ext>
            </a:extLst>
          </p:cNvPr>
          <p:cNvPicPr>
            <a:picLocks noChangeAspect="1"/>
          </p:cNvPicPr>
          <p:nvPr/>
        </p:nvPicPr>
        <p:blipFill>
          <a:blip r:embed="rId2"/>
          <a:stretch>
            <a:fillRect/>
          </a:stretch>
        </p:blipFill>
        <p:spPr>
          <a:xfrm>
            <a:off x="8859393" y="0"/>
            <a:ext cx="3235178" cy="1124125"/>
          </a:xfrm>
          <a:prstGeom prst="rect">
            <a:avLst/>
          </a:prstGeom>
        </p:spPr>
      </p:pic>
      <p:sp>
        <p:nvSpPr>
          <p:cNvPr id="14" name="Ορθογώνιο 13"/>
          <p:cNvSpPr/>
          <p:nvPr/>
        </p:nvSpPr>
        <p:spPr>
          <a:xfrm>
            <a:off x="0" y="6212850"/>
            <a:ext cx="12192000" cy="64514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15" name="Εικόνα 9">
            <a:extLst>
              <a:ext uri="{FF2B5EF4-FFF2-40B4-BE49-F238E27FC236}">
                <a16:creationId xmlns:a16="http://schemas.microsoft.com/office/drawing/2014/main" id="{EBC370CA-D714-4681-BA21-54CB92630C53}"/>
              </a:ext>
            </a:extLst>
          </p:cNvPr>
          <p:cNvPicPr>
            <a:picLocks noChangeAspect="1"/>
          </p:cNvPicPr>
          <p:nvPr/>
        </p:nvPicPr>
        <p:blipFill>
          <a:blip r:embed="rId3"/>
          <a:stretch>
            <a:fillRect/>
          </a:stretch>
        </p:blipFill>
        <p:spPr>
          <a:xfrm>
            <a:off x="9389829" y="6306044"/>
            <a:ext cx="1678641" cy="492986"/>
          </a:xfrm>
          <a:prstGeom prst="rect">
            <a:avLst/>
          </a:prstGeom>
        </p:spPr>
      </p:pic>
      <p:pic>
        <p:nvPicPr>
          <p:cNvPr id="16" name="Εικόνα 11">
            <a:extLst>
              <a:ext uri="{FF2B5EF4-FFF2-40B4-BE49-F238E27FC236}">
                <a16:creationId xmlns:a16="http://schemas.microsoft.com/office/drawing/2014/main" id="{E478B369-7EB3-4B75-AA1D-A81AFCFAD94E}"/>
              </a:ext>
            </a:extLst>
          </p:cNvPr>
          <p:cNvPicPr>
            <a:picLocks noChangeAspect="1"/>
          </p:cNvPicPr>
          <p:nvPr/>
        </p:nvPicPr>
        <p:blipFill>
          <a:blip r:embed="rId4"/>
          <a:stretch>
            <a:fillRect/>
          </a:stretch>
        </p:blipFill>
        <p:spPr>
          <a:xfrm>
            <a:off x="11179025" y="6263361"/>
            <a:ext cx="831743" cy="573399"/>
          </a:xfrm>
          <a:prstGeom prst="rect">
            <a:avLst/>
          </a:prstGeom>
        </p:spPr>
      </p:pic>
      <p:pic>
        <p:nvPicPr>
          <p:cNvPr id="17" name="Εικόνα 12">
            <a:extLst>
              <a:ext uri="{FF2B5EF4-FFF2-40B4-BE49-F238E27FC236}">
                <a16:creationId xmlns:a16="http://schemas.microsoft.com/office/drawing/2014/main" id="{48CCD13B-1C7F-434C-8124-7E5FFCD34309}"/>
              </a:ext>
            </a:extLst>
          </p:cNvPr>
          <p:cNvPicPr>
            <a:picLocks noChangeAspect="1"/>
          </p:cNvPicPr>
          <p:nvPr/>
        </p:nvPicPr>
        <p:blipFill>
          <a:blip r:embed="rId5"/>
          <a:stretch>
            <a:fillRect/>
          </a:stretch>
        </p:blipFill>
        <p:spPr>
          <a:xfrm>
            <a:off x="4488965" y="6263361"/>
            <a:ext cx="2064241" cy="561745"/>
          </a:xfrm>
          <a:prstGeom prst="rect">
            <a:avLst/>
          </a:prstGeom>
        </p:spPr>
      </p:pic>
      <p:pic>
        <p:nvPicPr>
          <p:cNvPr id="18" name="Εικόνα 15">
            <a:extLst>
              <a:ext uri="{FF2B5EF4-FFF2-40B4-BE49-F238E27FC236}">
                <a16:creationId xmlns:a16="http://schemas.microsoft.com/office/drawing/2014/main" id="{50886F22-C5F3-4B6C-B545-118765520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9452" y="6251265"/>
            <a:ext cx="1309822" cy="559993"/>
          </a:xfrm>
          <a:prstGeom prst="rect">
            <a:avLst/>
          </a:prstGeom>
        </p:spPr>
      </p:pic>
      <p:pic>
        <p:nvPicPr>
          <p:cNvPr id="19" name="Εικόνα 3">
            <a:extLst>
              <a:ext uri="{FF2B5EF4-FFF2-40B4-BE49-F238E27FC236}">
                <a16:creationId xmlns:a16="http://schemas.microsoft.com/office/drawing/2014/main" id="{395ED3B0-3B54-4755-A305-12047ACF5F1B}"/>
              </a:ext>
            </a:extLst>
          </p:cNvPr>
          <p:cNvPicPr>
            <a:picLocks noChangeAspect="1"/>
          </p:cNvPicPr>
          <p:nvPr/>
        </p:nvPicPr>
        <p:blipFill>
          <a:blip r:embed="rId7"/>
          <a:stretch>
            <a:fillRect/>
          </a:stretch>
        </p:blipFill>
        <p:spPr>
          <a:xfrm>
            <a:off x="1507524" y="6306044"/>
            <a:ext cx="1095633" cy="465817"/>
          </a:xfrm>
          <a:prstGeom prst="rect">
            <a:avLst/>
          </a:prstGeom>
        </p:spPr>
      </p:pic>
      <p:pic>
        <p:nvPicPr>
          <p:cNvPr id="20" name="Εικόνα 5">
            <a:extLst>
              <a:ext uri="{FF2B5EF4-FFF2-40B4-BE49-F238E27FC236}">
                <a16:creationId xmlns:a16="http://schemas.microsoft.com/office/drawing/2014/main" id="{092769DB-06C2-4924-9A1E-F861D65506F2}"/>
              </a:ext>
            </a:extLst>
          </p:cNvPr>
          <p:cNvPicPr>
            <a:picLocks noChangeAspect="1"/>
          </p:cNvPicPr>
          <p:nvPr/>
        </p:nvPicPr>
        <p:blipFill>
          <a:blip r:embed="rId8"/>
          <a:stretch>
            <a:fillRect/>
          </a:stretch>
        </p:blipFill>
        <p:spPr>
          <a:xfrm>
            <a:off x="98854" y="6254611"/>
            <a:ext cx="1303868" cy="582349"/>
          </a:xfrm>
          <a:prstGeom prst="rect">
            <a:avLst/>
          </a:prstGeom>
        </p:spPr>
      </p:pic>
      <p:pic>
        <p:nvPicPr>
          <p:cNvPr id="21" name="Εικόνα 8">
            <a:extLst>
              <a:ext uri="{FF2B5EF4-FFF2-40B4-BE49-F238E27FC236}">
                <a16:creationId xmlns:a16="http://schemas.microsoft.com/office/drawing/2014/main" id="{2D3DBBF8-E86A-4B22-A43B-DF51ED67B983}"/>
              </a:ext>
            </a:extLst>
          </p:cNvPr>
          <p:cNvPicPr>
            <a:picLocks noChangeAspect="1"/>
          </p:cNvPicPr>
          <p:nvPr/>
        </p:nvPicPr>
        <p:blipFill>
          <a:blip r:embed="rId9"/>
          <a:stretch>
            <a:fillRect/>
          </a:stretch>
        </p:blipFill>
        <p:spPr>
          <a:xfrm>
            <a:off x="2676925" y="6234698"/>
            <a:ext cx="1199356" cy="602262"/>
          </a:xfrm>
          <a:prstGeom prst="rect">
            <a:avLst/>
          </a:prstGeom>
        </p:spPr>
      </p:pic>
      <p:pic>
        <p:nvPicPr>
          <p:cNvPr id="22" name="Εικόνα 16">
            <a:extLst>
              <a:ext uri="{FF2B5EF4-FFF2-40B4-BE49-F238E27FC236}">
                <a16:creationId xmlns:a16="http://schemas.microsoft.com/office/drawing/2014/main" id="{BB108B24-6FD2-4C05-BA63-6C4167CE61F1}"/>
              </a:ext>
            </a:extLst>
          </p:cNvPr>
          <p:cNvPicPr>
            <a:picLocks noChangeAspect="1"/>
          </p:cNvPicPr>
          <p:nvPr/>
        </p:nvPicPr>
        <p:blipFill>
          <a:blip r:embed="rId10"/>
          <a:stretch>
            <a:fillRect/>
          </a:stretch>
        </p:blipFill>
        <p:spPr>
          <a:xfrm>
            <a:off x="6663761" y="6254611"/>
            <a:ext cx="1195136" cy="556647"/>
          </a:xfrm>
          <a:prstGeom prst="rect">
            <a:avLst/>
          </a:prstGeom>
        </p:spPr>
      </p:pic>
      <p:pic>
        <p:nvPicPr>
          <p:cNvPr id="23" name="Εικόνα 19">
            <a:extLst>
              <a:ext uri="{FF2B5EF4-FFF2-40B4-BE49-F238E27FC236}">
                <a16:creationId xmlns:a16="http://schemas.microsoft.com/office/drawing/2014/main" id="{29631D4D-0DA8-43FC-AF93-4DE12373BA66}"/>
              </a:ext>
            </a:extLst>
          </p:cNvPr>
          <p:cNvPicPr>
            <a:picLocks noChangeAspect="1"/>
          </p:cNvPicPr>
          <p:nvPr/>
        </p:nvPicPr>
        <p:blipFill>
          <a:blip r:embed="rId11"/>
          <a:stretch>
            <a:fillRect/>
          </a:stretch>
        </p:blipFill>
        <p:spPr>
          <a:xfrm>
            <a:off x="3780883" y="6232258"/>
            <a:ext cx="597527" cy="579000"/>
          </a:xfrm>
          <a:prstGeom prst="rect">
            <a:avLst/>
          </a:prstGeom>
        </p:spPr>
      </p:pic>
    </p:spTree>
    <p:extLst>
      <p:ext uri="{BB962C8B-B14F-4D97-AF65-F5344CB8AC3E}">
        <p14:creationId xmlns:p14="http://schemas.microsoft.com/office/powerpoint/2010/main" val="38155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05824-8D8C-4270-9A71-62B4F978F79F}"/>
              </a:ext>
            </a:extLst>
          </p:cNvPr>
          <p:cNvSpPr>
            <a:spLocks noGrp="1"/>
          </p:cNvSpPr>
          <p:nvPr>
            <p:ph type="title"/>
          </p:nvPr>
        </p:nvSpPr>
        <p:spPr>
          <a:xfrm>
            <a:off x="1397668" y="0"/>
            <a:ext cx="9029700" cy="1034715"/>
          </a:xfrm>
        </p:spPr>
        <p:txBody>
          <a:bodyPr>
            <a:normAutofit/>
          </a:bodyPr>
          <a:lstStyle/>
          <a:p>
            <a:r>
              <a:rPr lang="el-GR" sz="2400" b="1" u="sng" dirty="0">
                <a:latin typeface="+mn-lt"/>
              </a:rPr>
              <a:t>Επιχειρησιακό Πρόγραμμα Ανταγωνιστικότητας, Επιχειρηματικότητας και Καινοτομίας (</a:t>
            </a:r>
            <a:r>
              <a:rPr lang="el-GR" sz="2400" b="1" u="sng" dirty="0" err="1">
                <a:latin typeface="+mn-lt"/>
              </a:rPr>
              <a:t>ΕΠΑνΕΚ</a:t>
            </a:r>
            <a:r>
              <a:rPr lang="el-GR" sz="2400" b="1" u="sng" dirty="0">
                <a:latin typeface="+mn-lt"/>
              </a:rPr>
              <a:t>) - Εντάξεις</a:t>
            </a:r>
            <a:endParaRPr lang="el-GR" sz="2400" dirty="0">
              <a:latin typeface="+mn-lt"/>
            </a:endParaRPr>
          </a:p>
        </p:txBody>
      </p:sp>
      <p:graphicFrame>
        <p:nvGraphicFramePr>
          <p:cNvPr id="4" name="Θέση περιεχομένου 3">
            <a:extLst>
              <a:ext uri="{FF2B5EF4-FFF2-40B4-BE49-F238E27FC236}">
                <a16:creationId xmlns:a16="http://schemas.microsoft.com/office/drawing/2014/main" id="{BFFD9626-BC7F-4484-83CC-7357DE61767B}"/>
              </a:ext>
            </a:extLst>
          </p:cNvPr>
          <p:cNvGraphicFramePr>
            <a:graphicFrameLocks noGrp="1"/>
          </p:cNvGraphicFramePr>
          <p:nvPr>
            <p:ph idx="1"/>
            <p:extLst>
              <p:ext uri="{D42A27DB-BD31-4B8C-83A1-F6EECF244321}">
                <p14:modId xmlns:p14="http://schemas.microsoft.com/office/powerpoint/2010/main" val="1443708804"/>
              </p:ext>
            </p:extLst>
          </p:nvPr>
        </p:nvGraphicFramePr>
        <p:xfrm>
          <a:off x="1845178" y="1239253"/>
          <a:ext cx="7936496" cy="5263324"/>
        </p:xfrm>
        <a:graphic>
          <a:graphicData uri="http://schemas.openxmlformats.org/drawingml/2006/table">
            <a:tbl>
              <a:tblPr firstRow="1" firstCol="1" bandRow="1">
                <a:tableStyleId>{5C22544A-7EE6-4342-B048-85BDC9FD1C3A}</a:tableStyleId>
              </a:tblPr>
              <a:tblGrid>
                <a:gridCol w="371942">
                  <a:extLst>
                    <a:ext uri="{9D8B030D-6E8A-4147-A177-3AD203B41FA5}">
                      <a16:colId xmlns:a16="http://schemas.microsoft.com/office/drawing/2014/main" val="4256091284"/>
                    </a:ext>
                  </a:extLst>
                </a:gridCol>
                <a:gridCol w="2138312">
                  <a:extLst>
                    <a:ext uri="{9D8B030D-6E8A-4147-A177-3AD203B41FA5}">
                      <a16:colId xmlns:a16="http://schemas.microsoft.com/office/drawing/2014/main" val="1781312980"/>
                    </a:ext>
                  </a:extLst>
                </a:gridCol>
                <a:gridCol w="1419726">
                  <a:extLst>
                    <a:ext uri="{9D8B030D-6E8A-4147-A177-3AD203B41FA5}">
                      <a16:colId xmlns:a16="http://schemas.microsoft.com/office/drawing/2014/main" val="3233119363"/>
                    </a:ext>
                  </a:extLst>
                </a:gridCol>
                <a:gridCol w="1997242">
                  <a:extLst>
                    <a:ext uri="{9D8B030D-6E8A-4147-A177-3AD203B41FA5}">
                      <a16:colId xmlns:a16="http://schemas.microsoft.com/office/drawing/2014/main" val="1340731298"/>
                    </a:ext>
                  </a:extLst>
                </a:gridCol>
                <a:gridCol w="2009274">
                  <a:extLst>
                    <a:ext uri="{9D8B030D-6E8A-4147-A177-3AD203B41FA5}">
                      <a16:colId xmlns:a16="http://schemas.microsoft.com/office/drawing/2014/main" val="1997682593"/>
                    </a:ext>
                  </a:extLst>
                </a:gridCol>
              </a:tblGrid>
              <a:tr h="403934">
                <a:tc>
                  <a:txBody>
                    <a:bodyPr/>
                    <a:lstStyle/>
                    <a:p>
                      <a:pPr algn="ctr">
                        <a:lnSpc>
                          <a:spcPct val="107000"/>
                        </a:lnSpc>
                        <a:spcAft>
                          <a:spcPts val="0"/>
                        </a:spcAft>
                      </a:pPr>
                      <a:r>
                        <a:rPr lang="el-GR" sz="1200" dirty="0">
                          <a:effectLst/>
                        </a:rPr>
                        <a:t>Α/Α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ΝΟΜΟΣ</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ΑΡ ΠΡΟΤΑΣΕΩΝ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ΕΠΙΧΟΡΗΓΟΥΜΕΝΟΣ Π/Υ</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 ΣΥΝΟΛΙΚΗ Δ/Δ</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4036720469"/>
                  </a:ext>
                </a:extLst>
              </a:tr>
              <a:tr h="250919">
                <a:tc gridSpan="2">
                  <a:txBody>
                    <a:bodyPr/>
                    <a:lstStyle/>
                    <a:p>
                      <a:pPr algn="ctr">
                        <a:lnSpc>
                          <a:spcPct val="107000"/>
                        </a:lnSpc>
                        <a:spcAft>
                          <a:spcPts val="0"/>
                        </a:spcAft>
                      </a:pPr>
                      <a:r>
                        <a:rPr lang="el-GR" sz="1200" dirty="0">
                          <a:effectLst/>
                        </a:rPr>
                        <a:t>ΠΕΡΙΦΕΡΕΙΑ ΔΥΤΙΚΗΣ ΕΛΛΑΔΑΣ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8049039"/>
                  </a:ext>
                </a:extLst>
              </a:tr>
              <a:tr h="152072">
                <a:tc>
                  <a:txBody>
                    <a:bodyPr/>
                    <a:lstStyle/>
                    <a:p>
                      <a:pPr algn="r">
                        <a:lnSpc>
                          <a:spcPct val="107000"/>
                        </a:lnSpc>
                        <a:spcAft>
                          <a:spcPts val="0"/>
                        </a:spcAft>
                      </a:pPr>
                      <a:r>
                        <a:rPr lang="el-GR" sz="1200">
                          <a:effectLst/>
                        </a:rPr>
                        <a:t>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ΑΧΑΪΑΣ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dirty="0">
                          <a:effectLst/>
                        </a:rPr>
                        <a:t>861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92.028.689,78 €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49.731.612,22 €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867265263"/>
                  </a:ext>
                </a:extLst>
              </a:tr>
              <a:tr h="152072">
                <a:tc>
                  <a:txBody>
                    <a:bodyPr/>
                    <a:lstStyle/>
                    <a:p>
                      <a:pPr algn="r">
                        <a:lnSpc>
                          <a:spcPct val="107000"/>
                        </a:lnSpc>
                        <a:spcAft>
                          <a:spcPts val="0"/>
                        </a:spcAft>
                      </a:pPr>
                      <a:r>
                        <a:rPr lang="el-GR" sz="1200">
                          <a:effectLst/>
                        </a:rPr>
                        <a:t>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ΗΛΕΙΑΣ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243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24.557.305,91 €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13.649.563,24 €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4126521772"/>
                  </a:ext>
                </a:extLst>
              </a:tr>
              <a:tr h="152072">
                <a:tc>
                  <a:txBody>
                    <a:bodyPr/>
                    <a:lstStyle/>
                    <a:p>
                      <a:pPr algn="r">
                        <a:lnSpc>
                          <a:spcPct val="107000"/>
                        </a:lnSpc>
                        <a:spcAft>
                          <a:spcPts val="0"/>
                        </a:spcAft>
                      </a:pPr>
                      <a:r>
                        <a:rPr lang="el-GR" sz="1200">
                          <a:effectLst/>
                        </a:rPr>
                        <a:t>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dirty="0">
                          <a:effectLst/>
                        </a:rPr>
                        <a:t>ΑΙΤ/ΝΙΑΣ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453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40.052.909,30 €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22.208.052,34 €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942232835"/>
                  </a:ext>
                </a:extLst>
              </a:tr>
              <a:tr h="152072">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b="1" dirty="0">
                          <a:effectLst/>
                        </a:rPr>
                        <a:t>1557</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        156.638.904,99 €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85.589.227,80 €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161474114"/>
                  </a:ext>
                </a:extLst>
              </a:tr>
              <a:tr h="152072">
                <a:tc gridSpan="2">
                  <a:txBody>
                    <a:bodyPr/>
                    <a:lstStyle/>
                    <a:p>
                      <a:pPr algn="ctr">
                        <a:lnSpc>
                          <a:spcPct val="107000"/>
                        </a:lnSpc>
                        <a:spcAft>
                          <a:spcPts val="0"/>
                        </a:spcAft>
                      </a:pPr>
                      <a:r>
                        <a:rPr lang="el-GR" sz="1200">
                          <a:effectLst/>
                        </a:rPr>
                        <a:t>ΠΕΡΙΦΕΡΕΙΑ ΗΠΕΙΡΟΥ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55458870"/>
                  </a:ext>
                </a:extLst>
              </a:tr>
              <a:tr h="152072">
                <a:tc>
                  <a:txBody>
                    <a:bodyPr/>
                    <a:lstStyle/>
                    <a:p>
                      <a:pPr algn="r">
                        <a:lnSpc>
                          <a:spcPct val="107000"/>
                        </a:lnSpc>
                        <a:spcAft>
                          <a:spcPts val="0"/>
                        </a:spcAft>
                      </a:pPr>
                      <a:r>
                        <a:rPr lang="el-GR" sz="1200">
                          <a:effectLst/>
                        </a:rPr>
                        <a:t>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ΙΩΑΝΝΙΝΩΝ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799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80.189.199,95 €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43.649.352,05 €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848289536"/>
                  </a:ext>
                </a:extLst>
              </a:tr>
              <a:tr h="152072">
                <a:tc>
                  <a:txBody>
                    <a:bodyPr/>
                    <a:lstStyle/>
                    <a:p>
                      <a:pPr algn="r">
                        <a:lnSpc>
                          <a:spcPct val="107000"/>
                        </a:lnSpc>
                        <a:spcAft>
                          <a:spcPts val="0"/>
                        </a:spcAft>
                      </a:pPr>
                      <a:r>
                        <a:rPr lang="el-GR" sz="1200">
                          <a:effectLst/>
                        </a:rPr>
                        <a:t>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ΠΡΕΒΕΖΑΣ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306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61.240.524,80 €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31.378.517,93 €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4406768"/>
                  </a:ext>
                </a:extLst>
              </a:tr>
              <a:tr h="152072">
                <a:tc>
                  <a:txBody>
                    <a:bodyPr/>
                    <a:lstStyle/>
                    <a:p>
                      <a:pPr algn="r">
                        <a:lnSpc>
                          <a:spcPct val="107000"/>
                        </a:lnSpc>
                        <a:spcAft>
                          <a:spcPts val="0"/>
                        </a:spcAft>
                      </a:pPr>
                      <a:r>
                        <a:rPr lang="el-GR" sz="1200">
                          <a:effectLst/>
                        </a:rPr>
                        <a:t>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ΑΡΤΑΣ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190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17.223.518,85 €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9.694.973,71 €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487139771"/>
                  </a:ext>
                </a:extLst>
              </a:tr>
              <a:tr h="156563">
                <a:tc>
                  <a:txBody>
                    <a:bodyPr/>
                    <a:lstStyle/>
                    <a:p>
                      <a:pPr algn="r">
                        <a:lnSpc>
                          <a:spcPct val="107000"/>
                        </a:lnSpc>
                        <a:spcAft>
                          <a:spcPts val="0"/>
                        </a:spcAft>
                      </a:pPr>
                      <a:r>
                        <a:rPr lang="el-GR" sz="1200">
                          <a:effectLst/>
                        </a:rPr>
                        <a:t>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dirty="0">
                          <a:effectLst/>
                        </a:rPr>
                        <a:t>ΘΕΣΠΡΩΤΙΑΣ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208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35.673.443,54 €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18.715.427,08 €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039240264"/>
                  </a:ext>
                </a:extLst>
              </a:tr>
              <a:tr h="152072">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b="1" dirty="0">
                          <a:effectLst/>
                        </a:rPr>
                        <a:t>1503</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        194.326.687,14 €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103.438.270,77 €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525828939"/>
                  </a:ext>
                </a:extLst>
              </a:tr>
              <a:tr h="210875">
                <a:tc gridSpan="2">
                  <a:txBody>
                    <a:bodyPr/>
                    <a:lstStyle/>
                    <a:p>
                      <a:pPr algn="ctr">
                        <a:lnSpc>
                          <a:spcPct val="107000"/>
                        </a:lnSpc>
                        <a:spcAft>
                          <a:spcPts val="0"/>
                        </a:spcAft>
                      </a:pPr>
                      <a:r>
                        <a:rPr lang="el-GR" sz="1200">
                          <a:effectLst/>
                        </a:rPr>
                        <a:t>ΠΕΡΙΦΕΡΕΙΑ ΠΕΛΟΠΟΝΝΗΣΟΥ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202081095"/>
                  </a:ext>
                </a:extLst>
              </a:tr>
              <a:tr h="152072">
                <a:tc>
                  <a:txBody>
                    <a:bodyPr/>
                    <a:lstStyle/>
                    <a:p>
                      <a:pPr algn="r">
                        <a:lnSpc>
                          <a:spcPct val="107000"/>
                        </a:lnSpc>
                        <a:spcAft>
                          <a:spcPts val="0"/>
                        </a:spcAft>
                      </a:pPr>
                      <a:r>
                        <a:rPr lang="el-GR" sz="1200">
                          <a:effectLst/>
                        </a:rPr>
                        <a:t>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ΑΡΚΑΔΙΑΣ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137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14.534.099,25 €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7.822.278,64 €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641879437"/>
                  </a:ext>
                </a:extLst>
              </a:tr>
              <a:tr h="152072">
                <a:tc>
                  <a:txBody>
                    <a:bodyPr/>
                    <a:lstStyle/>
                    <a:p>
                      <a:pPr algn="r">
                        <a:lnSpc>
                          <a:spcPct val="107000"/>
                        </a:lnSpc>
                        <a:spcAft>
                          <a:spcPts val="0"/>
                        </a:spcAft>
                      </a:pPr>
                      <a:r>
                        <a:rPr lang="el-GR" sz="1200">
                          <a:effectLst/>
                        </a:rPr>
                        <a:t>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ΑΡΓΟΛΙΔΑΣ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321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42.640.014,50 €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22.457.716,38 €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895562931"/>
                  </a:ext>
                </a:extLst>
              </a:tr>
              <a:tr h="152072">
                <a:tc>
                  <a:txBody>
                    <a:bodyPr/>
                    <a:lstStyle/>
                    <a:p>
                      <a:pPr algn="r">
                        <a:lnSpc>
                          <a:spcPct val="107000"/>
                        </a:lnSpc>
                        <a:spcAft>
                          <a:spcPts val="0"/>
                        </a:spcAft>
                      </a:pPr>
                      <a:r>
                        <a:rPr lang="el-GR" sz="1200">
                          <a:effectLst/>
                        </a:rPr>
                        <a:t>10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ΚΟΡΙΝΘΙΑΣ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314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39.456.061,19 €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21.285.354,78 €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055995470"/>
                  </a:ext>
                </a:extLst>
              </a:tr>
              <a:tr h="152072">
                <a:tc>
                  <a:txBody>
                    <a:bodyPr/>
                    <a:lstStyle/>
                    <a:p>
                      <a:pPr algn="r">
                        <a:lnSpc>
                          <a:spcPct val="107000"/>
                        </a:lnSpc>
                        <a:spcAft>
                          <a:spcPts val="0"/>
                        </a:spcAft>
                      </a:pPr>
                      <a:r>
                        <a:rPr lang="el-GR" sz="1200">
                          <a:effectLst/>
                        </a:rPr>
                        <a:t>11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ΛΑΚΩΝΙΑΣ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180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22.293.693,07 €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11.923.386,93 €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061053992"/>
                  </a:ext>
                </a:extLst>
              </a:tr>
              <a:tr h="152072">
                <a:tc>
                  <a:txBody>
                    <a:bodyPr/>
                    <a:lstStyle/>
                    <a:p>
                      <a:pPr algn="r">
                        <a:lnSpc>
                          <a:spcPct val="107000"/>
                        </a:lnSpc>
                        <a:spcAft>
                          <a:spcPts val="0"/>
                        </a:spcAft>
                      </a:pPr>
                      <a:r>
                        <a:rPr lang="el-GR" sz="1200">
                          <a:effectLst/>
                        </a:rPr>
                        <a:t>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dirty="0">
                          <a:effectLst/>
                        </a:rPr>
                        <a:t>ΜΕΣΣΗΝΙΑΣ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dirty="0">
                          <a:effectLst/>
                        </a:rPr>
                        <a:t>469</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68.723.833,29 €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36.283.160,82 €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3011689268"/>
                  </a:ext>
                </a:extLst>
              </a:tr>
              <a:tr h="152072">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b="1" dirty="0">
                          <a:effectLst/>
                        </a:rPr>
                        <a:t>1421</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        187.647.701,30 €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99.771.897,55 €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710024311"/>
                  </a:ext>
                </a:extLst>
              </a:tr>
              <a:tr h="250919">
                <a:tc gridSpan="2">
                  <a:txBody>
                    <a:bodyPr/>
                    <a:lstStyle/>
                    <a:p>
                      <a:pPr algn="ctr">
                        <a:lnSpc>
                          <a:spcPct val="107000"/>
                        </a:lnSpc>
                        <a:spcAft>
                          <a:spcPts val="0"/>
                        </a:spcAft>
                      </a:pPr>
                      <a:r>
                        <a:rPr lang="el-GR" sz="1200">
                          <a:effectLst/>
                        </a:rPr>
                        <a:t>ΠΕΡΙΦΕΡΕΙΑ ΙΟΝΙΩΝ ΝΗΣΩΝ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681536176"/>
                  </a:ext>
                </a:extLst>
              </a:tr>
              <a:tr h="152072">
                <a:tc>
                  <a:txBody>
                    <a:bodyPr/>
                    <a:lstStyle/>
                    <a:p>
                      <a:pPr algn="r">
                        <a:lnSpc>
                          <a:spcPct val="107000"/>
                        </a:lnSpc>
                        <a:spcAft>
                          <a:spcPts val="0"/>
                        </a:spcAft>
                      </a:pPr>
                      <a:r>
                        <a:rPr lang="el-GR" sz="12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ΖΑΚΥΝΘΟΥ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287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53.379.598,39 €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26.764.635,87 €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9232410"/>
                  </a:ext>
                </a:extLst>
              </a:tr>
              <a:tr h="152072">
                <a:tc>
                  <a:txBody>
                    <a:bodyPr/>
                    <a:lstStyle/>
                    <a:p>
                      <a:pPr algn="r">
                        <a:lnSpc>
                          <a:spcPct val="107000"/>
                        </a:lnSpc>
                        <a:spcAft>
                          <a:spcPts val="0"/>
                        </a:spcAft>
                      </a:pPr>
                      <a:r>
                        <a:rPr lang="el-GR" sz="1200">
                          <a:effectLst/>
                        </a:rPr>
                        <a:t>14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ΚΕΡΚΥΡΑΣ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446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68.199.974,23 €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34.900.229,63 €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00599776"/>
                  </a:ext>
                </a:extLst>
              </a:tr>
              <a:tr h="152072">
                <a:tc>
                  <a:txBody>
                    <a:bodyPr/>
                    <a:lstStyle/>
                    <a:p>
                      <a:pPr algn="r">
                        <a:lnSpc>
                          <a:spcPct val="107000"/>
                        </a:lnSpc>
                        <a:spcAft>
                          <a:spcPts val="0"/>
                        </a:spcAft>
                      </a:pPr>
                      <a:r>
                        <a:rPr lang="el-GR" sz="1200">
                          <a:effectLst/>
                        </a:rPr>
                        <a:t>15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a:effectLst/>
                        </a:rPr>
                        <a:t>ΚΕΦΑΛΛΗΝΙΑΣ &amp; ΙΘΑΚΗΣ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261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59.760.989,38 €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29.888.674,48 €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1829189777"/>
                  </a:ext>
                </a:extLst>
              </a:tr>
              <a:tr h="152072">
                <a:tc>
                  <a:txBody>
                    <a:bodyPr/>
                    <a:lstStyle/>
                    <a:p>
                      <a:pPr algn="r">
                        <a:lnSpc>
                          <a:spcPct val="107000"/>
                        </a:lnSpc>
                        <a:spcAft>
                          <a:spcPts val="0"/>
                        </a:spcAft>
                      </a:pPr>
                      <a:r>
                        <a:rPr lang="el-GR" sz="1200">
                          <a:effectLst/>
                        </a:rPr>
                        <a:t>16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nSpc>
                          <a:spcPct val="107000"/>
                        </a:lnSpc>
                        <a:spcAft>
                          <a:spcPts val="0"/>
                        </a:spcAft>
                      </a:pPr>
                      <a:r>
                        <a:rPr lang="el-GR" sz="1200" dirty="0">
                          <a:effectLst/>
                        </a:rPr>
                        <a:t>ΛΕΥΚΑΔΑΣ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a:effectLst/>
                        </a:rPr>
                        <a:t>415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a:effectLst/>
                        </a:rPr>
                        <a:t>        110.522.913,88 €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dirty="0">
                          <a:effectLst/>
                        </a:rPr>
                        <a:t>55.651.169,19 €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286966993"/>
                  </a:ext>
                </a:extLst>
              </a:tr>
              <a:tr h="152072">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200" b="1" dirty="0">
                          <a:effectLst/>
                        </a:rPr>
                        <a:t>1409</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        291.863.475,88 €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200" b="1" dirty="0">
                          <a:effectLst/>
                        </a:rPr>
                        <a:t>147.204.709,17 €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218336248"/>
                  </a:ext>
                </a:extLst>
              </a:tr>
              <a:tr h="159676">
                <a:tc gridSpan="2">
                  <a:txBody>
                    <a:bodyPr/>
                    <a:lstStyle/>
                    <a:p>
                      <a:pPr algn="ctr">
                        <a:lnSpc>
                          <a:spcPct val="107000"/>
                        </a:lnSpc>
                        <a:spcAft>
                          <a:spcPts val="0"/>
                        </a:spcAft>
                      </a:pPr>
                      <a:r>
                        <a:rPr lang="el-GR" sz="1200">
                          <a:effectLst/>
                        </a:rPr>
                        <a:t>ΓΕΝΙΚΟ 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hMerge="1">
                  <a:txBody>
                    <a:bodyPr/>
                    <a:lstStyle/>
                    <a:p>
                      <a:pPr algn="ctr">
                        <a:lnSpc>
                          <a:spcPct val="107000"/>
                        </a:lnSpc>
                        <a:spcAft>
                          <a:spcPts val="0"/>
                        </a:spcAft>
                      </a:pP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b"/>
                </a:tc>
                <a:tc>
                  <a:txBody>
                    <a:bodyPr/>
                    <a:lstStyle/>
                    <a:p>
                      <a:pPr algn="ctr">
                        <a:lnSpc>
                          <a:spcPct val="107000"/>
                        </a:lnSpc>
                        <a:spcAft>
                          <a:spcPts val="0"/>
                        </a:spcAft>
                      </a:pPr>
                      <a:r>
                        <a:rPr lang="el-GR" sz="1400" b="1" dirty="0">
                          <a:effectLst/>
                        </a:rPr>
                        <a:t>5.890</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400" b="1" dirty="0">
                          <a:effectLst/>
                        </a:rPr>
                        <a:t>        830.476.769,32 € </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tc>
                  <a:txBody>
                    <a:bodyPr/>
                    <a:lstStyle/>
                    <a:p>
                      <a:pPr algn="ctr">
                        <a:lnSpc>
                          <a:spcPct val="107000"/>
                        </a:lnSpc>
                        <a:spcAft>
                          <a:spcPts val="0"/>
                        </a:spcAft>
                      </a:pPr>
                      <a:r>
                        <a:rPr lang="el-GR" sz="1400" b="1" dirty="0">
                          <a:effectLst/>
                        </a:rPr>
                        <a:t>  436.004.105,29 € </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294" marR="48294" marT="0" marB="0" anchor="ctr"/>
                </a:tc>
                <a:extLst>
                  <a:ext uri="{0D108BD9-81ED-4DB2-BD59-A6C34878D82A}">
                    <a16:rowId xmlns:a16="http://schemas.microsoft.com/office/drawing/2014/main" val="5267324"/>
                  </a:ext>
                </a:extLst>
              </a:tr>
            </a:tbl>
          </a:graphicData>
        </a:graphic>
      </p:graphicFrame>
      <p:pic>
        <p:nvPicPr>
          <p:cNvPr id="6" name="Εικόνα 7">
            <a:extLst>
              <a:ext uri="{FF2B5EF4-FFF2-40B4-BE49-F238E27FC236}">
                <a16:creationId xmlns:a16="http://schemas.microsoft.com/office/drawing/2014/main" id="{BCE65BDB-9804-4E4A-8388-90583F95EFD7}"/>
              </a:ext>
            </a:extLst>
          </p:cNvPr>
          <p:cNvPicPr>
            <a:picLocks noChangeAspect="1"/>
          </p:cNvPicPr>
          <p:nvPr/>
        </p:nvPicPr>
        <p:blipFill>
          <a:blip r:embed="rId2"/>
          <a:stretch>
            <a:fillRect/>
          </a:stretch>
        </p:blipFill>
        <p:spPr>
          <a:xfrm>
            <a:off x="8859393" y="0"/>
            <a:ext cx="3235178" cy="1124125"/>
          </a:xfrm>
          <a:prstGeom prst="rect">
            <a:avLst/>
          </a:prstGeom>
        </p:spPr>
      </p:pic>
    </p:spTree>
    <p:extLst>
      <p:ext uri="{BB962C8B-B14F-4D97-AF65-F5344CB8AC3E}">
        <p14:creationId xmlns:p14="http://schemas.microsoft.com/office/powerpoint/2010/main" val="6265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05824-8D8C-4270-9A71-62B4F978F79F}"/>
              </a:ext>
            </a:extLst>
          </p:cNvPr>
          <p:cNvSpPr>
            <a:spLocks noGrp="1"/>
          </p:cNvSpPr>
          <p:nvPr>
            <p:ph type="title"/>
          </p:nvPr>
        </p:nvSpPr>
        <p:spPr>
          <a:xfrm>
            <a:off x="758891" y="0"/>
            <a:ext cx="9029700" cy="1325563"/>
          </a:xfrm>
        </p:spPr>
        <p:txBody>
          <a:bodyPr>
            <a:normAutofit/>
          </a:bodyPr>
          <a:lstStyle/>
          <a:p>
            <a:r>
              <a:rPr lang="el-GR" sz="2400" b="1" u="sng" dirty="0">
                <a:latin typeface="+mn-lt"/>
              </a:rPr>
              <a:t>Επιχειρησιακό Πρόγραμμα Ανταγωνιστικότητας, Επιχειρηματικότητας και Καινοτομίας (</a:t>
            </a:r>
            <a:r>
              <a:rPr lang="el-GR" sz="2400" b="1" u="sng" dirty="0" err="1">
                <a:latin typeface="+mn-lt"/>
              </a:rPr>
              <a:t>ΕΠΑνΕΚ</a:t>
            </a:r>
            <a:r>
              <a:rPr lang="el-GR" sz="2400" b="1" u="sng" dirty="0">
                <a:latin typeface="+mn-lt"/>
              </a:rPr>
              <a:t>) - Εκταμιεύσεις</a:t>
            </a:r>
            <a:endParaRPr lang="el-GR" sz="2400" dirty="0">
              <a:latin typeface="+mn-lt"/>
            </a:endParaRPr>
          </a:p>
        </p:txBody>
      </p:sp>
      <p:graphicFrame>
        <p:nvGraphicFramePr>
          <p:cNvPr id="4" name="Θέση περιεχομένου 3">
            <a:extLst>
              <a:ext uri="{FF2B5EF4-FFF2-40B4-BE49-F238E27FC236}">
                <a16:creationId xmlns:a16="http://schemas.microsoft.com/office/drawing/2014/main" id="{347280FB-D100-4F86-BD6F-67D75A445D41}"/>
              </a:ext>
            </a:extLst>
          </p:cNvPr>
          <p:cNvGraphicFramePr>
            <a:graphicFrameLocks noGrp="1"/>
          </p:cNvGraphicFramePr>
          <p:nvPr>
            <p:ph idx="1"/>
            <p:extLst>
              <p:ext uri="{D42A27DB-BD31-4B8C-83A1-F6EECF244321}">
                <p14:modId xmlns:p14="http://schemas.microsoft.com/office/powerpoint/2010/main" val="3976220826"/>
              </p:ext>
            </p:extLst>
          </p:nvPr>
        </p:nvGraphicFramePr>
        <p:xfrm>
          <a:off x="5527242" y="1125877"/>
          <a:ext cx="5853897" cy="5401409"/>
        </p:xfrm>
        <a:graphic>
          <a:graphicData uri="http://schemas.openxmlformats.org/drawingml/2006/table">
            <a:tbl>
              <a:tblPr firstRow="1" firstCol="1" bandRow="1">
                <a:tableStyleId>{5C22544A-7EE6-4342-B048-85BDC9FD1C3A}</a:tableStyleId>
              </a:tblPr>
              <a:tblGrid>
                <a:gridCol w="556908">
                  <a:extLst>
                    <a:ext uri="{9D8B030D-6E8A-4147-A177-3AD203B41FA5}">
                      <a16:colId xmlns:a16="http://schemas.microsoft.com/office/drawing/2014/main" val="1509220103"/>
                    </a:ext>
                  </a:extLst>
                </a:gridCol>
                <a:gridCol w="2392804">
                  <a:extLst>
                    <a:ext uri="{9D8B030D-6E8A-4147-A177-3AD203B41FA5}">
                      <a16:colId xmlns:a16="http://schemas.microsoft.com/office/drawing/2014/main" val="3237266732"/>
                    </a:ext>
                  </a:extLst>
                </a:gridCol>
                <a:gridCol w="2904185">
                  <a:extLst>
                    <a:ext uri="{9D8B030D-6E8A-4147-A177-3AD203B41FA5}">
                      <a16:colId xmlns:a16="http://schemas.microsoft.com/office/drawing/2014/main" val="4185302634"/>
                    </a:ext>
                  </a:extLst>
                </a:gridCol>
              </a:tblGrid>
              <a:tr h="265112">
                <a:tc>
                  <a:txBody>
                    <a:bodyPr/>
                    <a:lstStyle/>
                    <a:p>
                      <a:pPr>
                        <a:lnSpc>
                          <a:spcPct val="107000"/>
                        </a:lnSpc>
                      </a:pPr>
                      <a:endParaRPr lang="el-GR" sz="1200" dirty="0">
                        <a:effectLst/>
                        <a:latin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pPr>
                      <a:endParaRPr lang="el-GR" sz="1200" dirty="0">
                        <a:effectLst/>
                        <a:latin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ΣΥΝΟΛΟ ΔΡΑΣΕΩΝ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516453202"/>
                  </a:ext>
                </a:extLst>
              </a:tr>
              <a:tr h="230950">
                <a:tc>
                  <a:txBody>
                    <a:bodyPr/>
                    <a:lstStyle/>
                    <a:p>
                      <a:pPr algn="ctr">
                        <a:lnSpc>
                          <a:spcPct val="107000"/>
                        </a:lnSpc>
                        <a:spcAft>
                          <a:spcPts val="0"/>
                        </a:spcAft>
                      </a:pPr>
                      <a:r>
                        <a:rPr lang="el-GR" sz="1200">
                          <a:effectLst/>
                        </a:rPr>
                        <a:t>Α/Α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tc>
                  <a:txBody>
                    <a:bodyPr/>
                    <a:lstStyle/>
                    <a:p>
                      <a:pPr algn="ctr">
                        <a:lnSpc>
                          <a:spcPct val="107000"/>
                        </a:lnSpc>
                        <a:spcAft>
                          <a:spcPts val="0"/>
                        </a:spcAft>
                      </a:pPr>
                      <a:r>
                        <a:rPr lang="el-GR" sz="1200">
                          <a:effectLst/>
                        </a:rPr>
                        <a:t>ΝΟΜΟΣ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tc>
                  <a:txBody>
                    <a:bodyPr/>
                    <a:lstStyle/>
                    <a:p>
                      <a:pPr algn="ctr">
                        <a:lnSpc>
                          <a:spcPct val="107000"/>
                        </a:lnSpc>
                        <a:spcAft>
                          <a:spcPts val="0"/>
                        </a:spcAft>
                      </a:pPr>
                      <a:r>
                        <a:rPr lang="el-GR" sz="1200" dirty="0">
                          <a:effectLst/>
                        </a:rPr>
                        <a:t>ΣΥΝΟΛΙΚΗ ΚΑΤΑΒΛΗΘΕΙΣΑ Δ/Δ</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864887044"/>
                  </a:ext>
                </a:extLst>
              </a:tr>
              <a:tr h="238167">
                <a:tc gridSpan="2">
                  <a:txBody>
                    <a:bodyPr/>
                    <a:lstStyle/>
                    <a:p>
                      <a:pPr algn="ctr">
                        <a:lnSpc>
                          <a:spcPct val="107000"/>
                        </a:lnSpc>
                        <a:spcAft>
                          <a:spcPts val="0"/>
                        </a:spcAft>
                      </a:pPr>
                      <a:r>
                        <a:rPr lang="el-GR" sz="1200" dirty="0">
                          <a:effectLst/>
                        </a:rPr>
                        <a:t>ΠΕΡΙΦΕΡΕΙΑ ΔΥΤΙΚΗΣ ΕΛΛΑΔΑΣ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862668679"/>
                  </a:ext>
                </a:extLst>
              </a:tr>
              <a:tr h="144344">
                <a:tc>
                  <a:txBody>
                    <a:bodyPr/>
                    <a:lstStyle/>
                    <a:p>
                      <a:pPr algn="r">
                        <a:lnSpc>
                          <a:spcPct val="107000"/>
                        </a:lnSpc>
                        <a:spcAft>
                          <a:spcPts val="0"/>
                        </a:spcAft>
                      </a:pPr>
                      <a:r>
                        <a:rPr lang="el-GR" sz="1200">
                          <a:effectLst/>
                        </a:rPr>
                        <a:t>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dirty="0">
                          <a:effectLst/>
                        </a:rPr>
                        <a:t>ΑΧΑΪΑΣ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14.710.137,18 €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1781128511"/>
                  </a:ext>
                </a:extLst>
              </a:tr>
              <a:tr h="144344">
                <a:tc>
                  <a:txBody>
                    <a:bodyPr/>
                    <a:lstStyle/>
                    <a:p>
                      <a:pPr algn="r">
                        <a:lnSpc>
                          <a:spcPct val="107000"/>
                        </a:lnSpc>
                        <a:spcAft>
                          <a:spcPts val="0"/>
                        </a:spcAft>
                      </a:pPr>
                      <a:r>
                        <a:rPr lang="el-GR" sz="1200">
                          <a:effectLst/>
                        </a:rPr>
                        <a:t>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ΗΛΕΙΑΣ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2.758.736,61 €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935618134"/>
                  </a:ext>
                </a:extLst>
              </a:tr>
              <a:tr h="144344">
                <a:tc>
                  <a:txBody>
                    <a:bodyPr/>
                    <a:lstStyle/>
                    <a:p>
                      <a:pPr algn="r">
                        <a:lnSpc>
                          <a:spcPct val="107000"/>
                        </a:lnSpc>
                        <a:spcAft>
                          <a:spcPts val="0"/>
                        </a:spcAft>
                      </a:pPr>
                      <a:r>
                        <a:rPr lang="el-GR" sz="1200">
                          <a:effectLst/>
                        </a:rPr>
                        <a:t>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ΑΙΤ/ΝΙΑΣ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5.440.090,95 €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299146205"/>
                  </a:ext>
                </a:extLst>
              </a:tr>
              <a:tr h="144344">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b="1" dirty="0">
                          <a:effectLst/>
                        </a:rPr>
                        <a:t>22.908.964,74 €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664335501"/>
                  </a:ext>
                </a:extLst>
              </a:tr>
              <a:tr h="144344">
                <a:tc gridSpan="2">
                  <a:txBody>
                    <a:bodyPr/>
                    <a:lstStyle/>
                    <a:p>
                      <a:pPr algn="ctr">
                        <a:lnSpc>
                          <a:spcPct val="107000"/>
                        </a:lnSpc>
                        <a:spcAft>
                          <a:spcPts val="0"/>
                        </a:spcAft>
                      </a:pPr>
                      <a:r>
                        <a:rPr lang="el-GR" sz="1200">
                          <a:effectLst/>
                        </a:rPr>
                        <a:t>ΠΕΡΙΦΕΡΕΙΑ ΗΠΕΙΡΟΥ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739975775"/>
                  </a:ext>
                </a:extLst>
              </a:tr>
              <a:tr h="144344">
                <a:tc>
                  <a:txBody>
                    <a:bodyPr/>
                    <a:lstStyle/>
                    <a:p>
                      <a:pPr algn="r">
                        <a:lnSpc>
                          <a:spcPct val="107000"/>
                        </a:lnSpc>
                        <a:spcAft>
                          <a:spcPts val="0"/>
                        </a:spcAft>
                      </a:pPr>
                      <a:r>
                        <a:rPr lang="el-GR" sz="1200">
                          <a:effectLst/>
                        </a:rPr>
                        <a:t>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ΙΩΑΝΝΙΝΩΝ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11.535.431,91 €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551258254"/>
                  </a:ext>
                </a:extLst>
              </a:tr>
              <a:tr h="144344">
                <a:tc>
                  <a:txBody>
                    <a:bodyPr/>
                    <a:lstStyle/>
                    <a:p>
                      <a:pPr algn="r">
                        <a:lnSpc>
                          <a:spcPct val="107000"/>
                        </a:lnSpc>
                        <a:spcAft>
                          <a:spcPts val="0"/>
                        </a:spcAft>
                      </a:pPr>
                      <a:r>
                        <a:rPr lang="el-GR" sz="1200">
                          <a:effectLst/>
                        </a:rPr>
                        <a:t>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ΠΡΕΒΕΖΑΣ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7.468.129,08 €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499564623"/>
                  </a:ext>
                </a:extLst>
              </a:tr>
              <a:tr h="144344">
                <a:tc>
                  <a:txBody>
                    <a:bodyPr/>
                    <a:lstStyle/>
                    <a:p>
                      <a:pPr algn="r">
                        <a:lnSpc>
                          <a:spcPct val="107000"/>
                        </a:lnSpc>
                        <a:spcAft>
                          <a:spcPts val="0"/>
                        </a:spcAft>
                      </a:pPr>
                      <a:r>
                        <a:rPr lang="el-GR" sz="1200">
                          <a:effectLst/>
                        </a:rPr>
                        <a:t>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ΑΡΤΑΣ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2.685.647,57 €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251952674"/>
                  </a:ext>
                </a:extLst>
              </a:tr>
              <a:tr h="144344">
                <a:tc>
                  <a:txBody>
                    <a:bodyPr/>
                    <a:lstStyle/>
                    <a:p>
                      <a:pPr algn="r">
                        <a:lnSpc>
                          <a:spcPct val="107000"/>
                        </a:lnSpc>
                        <a:spcAft>
                          <a:spcPts val="0"/>
                        </a:spcAft>
                      </a:pPr>
                      <a:r>
                        <a:rPr lang="el-GR" sz="1200">
                          <a:effectLst/>
                        </a:rPr>
                        <a:t>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dirty="0">
                          <a:effectLst/>
                        </a:rPr>
                        <a:t>ΘΕΣΠΡΩΤΙΑΣ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3.732.662,80 €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4092451849"/>
                  </a:ext>
                </a:extLst>
              </a:tr>
              <a:tr h="144344">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b="1" dirty="0">
                          <a:effectLst/>
                        </a:rPr>
                        <a:t>25.421.871,36 €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830988936"/>
                  </a:ext>
                </a:extLst>
              </a:tr>
              <a:tr h="252602">
                <a:tc gridSpan="2">
                  <a:txBody>
                    <a:bodyPr/>
                    <a:lstStyle/>
                    <a:p>
                      <a:pPr algn="ctr">
                        <a:lnSpc>
                          <a:spcPct val="107000"/>
                        </a:lnSpc>
                        <a:spcAft>
                          <a:spcPts val="0"/>
                        </a:spcAft>
                      </a:pPr>
                      <a:r>
                        <a:rPr lang="el-GR" sz="1200">
                          <a:effectLst/>
                        </a:rPr>
                        <a:t>ΠΕΡΙΦΕΡΕΙΑ ΠΕΛΟΠΟΝΝΗΣΟΥ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617212716"/>
                  </a:ext>
                </a:extLst>
              </a:tr>
              <a:tr h="144344">
                <a:tc>
                  <a:txBody>
                    <a:bodyPr/>
                    <a:lstStyle/>
                    <a:p>
                      <a:pPr algn="r">
                        <a:lnSpc>
                          <a:spcPct val="107000"/>
                        </a:lnSpc>
                        <a:spcAft>
                          <a:spcPts val="0"/>
                        </a:spcAft>
                      </a:pPr>
                      <a:r>
                        <a:rPr lang="el-GR" sz="1200">
                          <a:effectLst/>
                        </a:rPr>
                        <a:t>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ΑΡΚΑΔΙΑΣ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1.242.895,48 €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436238751"/>
                  </a:ext>
                </a:extLst>
              </a:tr>
              <a:tr h="144344">
                <a:tc>
                  <a:txBody>
                    <a:bodyPr/>
                    <a:lstStyle/>
                    <a:p>
                      <a:pPr algn="r">
                        <a:lnSpc>
                          <a:spcPct val="107000"/>
                        </a:lnSpc>
                        <a:spcAft>
                          <a:spcPts val="0"/>
                        </a:spcAft>
                      </a:pPr>
                      <a:r>
                        <a:rPr lang="el-GR" sz="1200">
                          <a:effectLst/>
                        </a:rPr>
                        <a:t>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ΑΡΓΟΛΙΔΑΣ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3.910.263,41 €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834454372"/>
                  </a:ext>
                </a:extLst>
              </a:tr>
              <a:tr h="144344">
                <a:tc>
                  <a:txBody>
                    <a:bodyPr/>
                    <a:lstStyle/>
                    <a:p>
                      <a:pPr algn="r">
                        <a:lnSpc>
                          <a:spcPct val="107000"/>
                        </a:lnSpc>
                        <a:spcAft>
                          <a:spcPts val="0"/>
                        </a:spcAft>
                      </a:pPr>
                      <a:r>
                        <a:rPr lang="el-GR" sz="1200">
                          <a:effectLst/>
                        </a:rPr>
                        <a:t>10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ΚΟΡΙΝΘΙΑΣ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3.916.862,21 €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1513156075"/>
                  </a:ext>
                </a:extLst>
              </a:tr>
              <a:tr h="144344">
                <a:tc>
                  <a:txBody>
                    <a:bodyPr/>
                    <a:lstStyle/>
                    <a:p>
                      <a:pPr algn="r">
                        <a:lnSpc>
                          <a:spcPct val="107000"/>
                        </a:lnSpc>
                        <a:spcAft>
                          <a:spcPts val="0"/>
                        </a:spcAft>
                      </a:pPr>
                      <a:r>
                        <a:rPr lang="el-GR" sz="1200">
                          <a:effectLst/>
                        </a:rPr>
                        <a:t>11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ΛΑΚΩΝΙΑΣ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a:effectLst/>
                        </a:rPr>
                        <a:t>1.501.151,40 €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423063998"/>
                  </a:ext>
                </a:extLst>
              </a:tr>
              <a:tr h="144344">
                <a:tc>
                  <a:txBody>
                    <a:bodyPr/>
                    <a:lstStyle/>
                    <a:p>
                      <a:pPr algn="r">
                        <a:lnSpc>
                          <a:spcPct val="107000"/>
                        </a:lnSpc>
                        <a:spcAft>
                          <a:spcPts val="0"/>
                        </a:spcAft>
                      </a:pPr>
                      <a:r>
                        <a:rPr lang="el-GR" sz="1200">
                          <a:effectLst/>
                        </a:rPr>
                        <a:t>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ΜΕΣΣΗΝΙΑΣ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a:effectLst/>
                        </a:rPr>
                        <a:t>5.236.021,31 €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356442500"/>
                  </a:ext>
                </a:extLst>
              </a:tr>
              <a:tr h="144344">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b="1" dirty="0">
                          <a:effectLst/>
                        </a:rPr>
                        <a:t>15.807.193,81 €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671843370"/>
                  </a:ext>
                </a:extLst>
              </a:tr>
              <a:tr h="238167">
                <a:tc gridSpan="2">
                  <a:txBody>
                    <a:bodyPr/>
                    <a:lstStyle/>
                    <a:p>
                      <a:pPr algn="ctr">
                        <a:lnSpc>
                          <a:spcPct val="107000"/>
                        </a:lnSpc>
                        <a:spcAft>
                          <a:spcPts val="0"/>
                        </a:spcAft>
                      </a:pPr>
                      <a:r>
                        <a:rPr lang="el-GR" sz="1200">
                          <a:effectLst/>
                        </a:rPr>
                        <a:t>ΠΕΡΙΦΕΡΕΙΑ ΙΟΝΙΩΝ ΝΗΣΩΝ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tc hMerge="1">
                  <a:txBody>
                    <a:bodyPr/>
                    <a:lstStyle/>
                    <a:p>
                      <a:endParaRPr lang="el-GR"/>
                    </a:p>
                  </a:txBody>
                  <a:tcPr/>
                </a:tc>
                <a:tc>
                  <a:txBody>
                    <a:bodyPr/>
                    <a:lstStyle/>
                    <a:p>
                      <a:pPr algn="ctr">
                        <a:lnSpc>
                          <a:spcPct val="107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764039749"/>
                  </a:ext>
                </a:extLst>
              </a:tr>
              <a:tr h="144344">
                <a:tc>
                  <a:txBody>
                    <a:bodyPr/>
                    <a:lstStyle/>
                    <a:p>
                      <a:pPr algn="r">
                        <a:lnSpc>
                          <a:spcPct val="107000"/>
                        </a:lnSpc>
                        <a:spcAft>
                          <a:spcPts val="0"/>
                        </a:spcAft>
                      </a:pPr>
                      <a:r>
                        <a:rPr lang="el-GR" sz="12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ΖΑΚΥΝΘΟΥ</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4.128.123,71 €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997773255"/>
                  </a:ext>
                </a:extLst>
              </a:tr>
              <a:tr h="144344">
                <a:tc>
                  <a:txBody>
                    <a:bodyPr/>
                    <a:lstStyle/>
                    <a:p>
                      <a:pPr algn="r">
                        <a:lnSpc>
                          <a:spcPct val="107000"/>
                        </a:lnSpc>
                        <a:spcAft>
                          <a:spcPts val="0"/>
                        </a:spcAft>
                      </a:pPr>
                      <a:r>
                        <a:rPr lang="el-GR" sz="1200">
                          <a:effectLst/>
                        </a:rPr>
                        <a:t>14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ΚΕΡΚΥΡΑΣ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6.390.187,43 €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522431348"/>
                  </a:ext>
                </a:extLst>
              </a:tr>
              <a:tr h="216805">
                <a:tc>
                  <a:txBody>
                    <a:bodyPr/>
                    <a:lstStyle/>
                    <a:p>
                      <a:pPr algn="r">
                        <a:lnSpc>
                          <a:spcPct val="107000"/>
                        </a:lnSpc>
                        <a:spcAft>
                          <a:spcPts val="0"/>
                        </a:spcAft>
                      </a:pPr>
                      <a:r>
                        <a:rPr lang="el-GR" sz="1200">
                          <a:effectLst/>
                        </a:rPr>
                        <a:t>15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ΚΕΦΑΛΛΗΝΙΑΣ &amp; ΙΘΑΚΗΣ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2.762.432,50 €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3459083162"/>
                  </a:ext>
                </a:extLst>
              </a:tr>
              <a:tr h="144344">
                <a:tc>
                  <a:txBody>
                    <a:bodyPr/>
                    <a:lstStyle/>
                    <a:p>
                      <a:pPr algn="r">
                        <a:lnSpc>
                          <a:spcPct val="107000"/>
                        </a:lnSpc>
                        <a:spcAft>
                          <a:spcPts val="0"/>
                        </a:spcAft>
                      </a:pPr>
                      <a:r>
                        <a:rPr lang="el-GR" sz="1200">
                          <a:effectLst/>
                        </a:rPr>
                        <a:t>16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nSpc>
                          <a:spcPct val="107000"/>
                        </a:lnSpc>
                        <a:spcAft>
                          <a:spcPts val="0"/>
                        </a:spcAft>
                      </a:pPr>
                      <a:r>
                        <a:rPr lang="el-GR" sz="1200">
                          <a:effectLst/>
                        </a:rPr>
                        <a:t>ΛΕΥΚΑΔΑΣ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a:txBody>
                    <a:bodyPr/>
                    <a:lstStyle/>
                    <a:p>
                      <a:pPr algn="ctr">
                        <a:lnSpc>
                          <a:spcPct val="107000"/>
                        </a:lnSpc>
                        <a:spcAft>
                          <a:spcPts val="0"/>
                        </a:spcAft>
                      </a:pPr>
                      <a:r>
                        <a:rPr lang="el-GR" sz="1200" dirty="0">
                          <a:effectLst/>
                        </a:rPr>
                        <a:t>6.876.228,55 €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424009550"/>
                  </a:ext>
                </a:extLst>
              </a:tr>
              <a:tr h="144344">
                <a:tc gridSpan="2">
                  <a:txBody>
                    <a:bodyPr/>
                    <a:lstStyle/>
                    <a:p>
                      <a:pPr algn="ctr">
                        <a:lnSpc>
                          <a:spcPct val="107000"/>
                        </a:lnSpc>
                        <a:spcAft>
                          <a:spcPts val="0"/>
                        </a:spcAft>
                      </a:pPr>
                      <a:r>
                        <a:rPr lang="el-GR" sz="1200">
                          <a:effectLst/>
                        </a:rPr>
                        <a:t>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200" b="1" dirty="0">
                          <a:effectLst/>
                        </a:rPr>
                        <a:t>20.156.972,19 €</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266748961"/>
                  </a:ext>
                </a:extLst>
              </a:tr>
              <a:tr h="151561">
                <a:tc gridSpan="2">
                  <a:txBody>
                    <a:bodyPr/>
                    <a:lstStyle/>
                    <a:p>
                      <a:pPr algn="ctr">
                        <a:lnSpc>
                          <a:spcPct val="107000"/>
                        </a:lnSpc>
                        <a:spcAft>
                          <a:spcPts val="0"/>
                        </a:spcAft>
                      </a:pPr>
                      <a:r>
                        <a:rPr lang="el-GR" sz="1200">
                          <a:effectLst/>
                        </a:rPr>
                        <a:t>ΓΕΝΙΚΟ ΣΥΝΟΛΟ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b"/>
                </a:tc>
                <a:tc hMerge="1">
                  <a:txBody>
                    <a:bodyPr/>
                    <a:lstStyle/>
                    <a:p>
                      <a:endParaRPr lang="el-GR"/>
                    </a:p>
                  </a:txBody>
                  <a:tcPr/>
                </a:tc>
                <a:tc>
                  <a:txBody>
                    <a:bodyPr/>
                    <a:lstStyle/>
                    <a:p>
                      <a:pPr algn="ctr">
                        <a:lnSpc>
                          <a:spcPct val="107000"/>
                        </a:lnSpc>
                        <a:spcAft>
                          <a:spcPts val="0"/>
                        </a:spcAft>
                      </a:pPr>
                      <a:r>
                        <a:rPr lang="el-GR" sz="1400" b="1" dirty="0">
                          <a:effectLst/>
                        </a:rPr>
                        <a:t>84.295.002,10 €</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9" marR="50469" marT="0" marB="0" anchor="ctr"/>
                </a:tc>
                <a:extLst>
                  <a:ext uri="{0D108BD9-81ED-4DB2-BD59-A6C34878D82A}">
                    <a16:rowId xmlns:a16="http://schemas.microsoft.com/office/drawing/2014/main" val="84663835"/>
                  </a:ext>
                </a:extLst>
              </a:tr>
            </a:tbl>
          </a:graphicData>
        </a:graphic>
      </p:graphicFrame>
      <p:sp>
        <p:nvSpPr>
          <p:cNvPr id="5" name="Rectangle 1">
            <a:extLst>
              <a:ext uri="{FF2B5EF4-FFF2-40B4-BE49-F238E27FC236}">
                <a16:creationId xmlns:a16="http://schemas.microsoft.com/office/drawing/2014/main" id="{D004723A-BD00-4AF9-9F4B-64261A0345ED}"/>
              </a:ext>
            </a:extLst>
          </p:cNvPr>
          <p:cNvSpPr>
            <a:spLocks noChangeArrowheads="1"/>
          </p:cNvSpPr>
          <p:nvPr/>
        </p:nvSpPr>
        <p:spPr bwMode="auto">
          <a:xfrm>
            <a:off x="655005" y="1584380"/>
            <a:ext cx="447044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2000" dirty="0">
                <a:solidFill>
                  <a:schemeClr val="accent1">
                    <a:lumMod val="75000"/>
                  </a:schemeClr>
                </a:solidFill>
                <a:latin typeface="Calibri" panose="020F0502020204030204" pitchFamily="34" charset="0"/>
                <a:cs typeface="Times New Roman" panose="02020603050405020304" pitchFamily="18" charset="0"/>
              </a:rPr>
              <a:t>Η συνολική καταβληθείσα δημόσια δαπάνη μέχρι 31/12/2020 εκτιμάται ότι θα ανέλθει στα 138,00 εκ €. Με</a:t>
            </a:r>
            <a:r>
              <a:rPr lang="el-GR" altLang="el-G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δεδομένο ότι</a:t>
            </a:r>
            <a:r>
              <a:rPr lang="el-GR" sz="2000" dirty="0">
                <a:solidFill>
                  <a:schemeClr val="accent1">
                    <a:lumMod val="75000"/>
                  </a:schemeClr>
                </a:solidFill>
                <a:latin typeface="Calibri" panose="020F0502020204030204" pitchFamily="34" charset="0"/>
                <a:cs typeface="Times New Roman" panose="02020603050405020304" pitchFamily="18" charset="0"/>
              </a:rPr>
              <a:t> </a:t>
            </a:r>
            <a:r>
              <a:rPr kumimoji="0" lang="el-GR" altLang="el-GR" sz="2000" b="0" i="0" u="none" strike="noStrike" cap="none" normalizeH="0" baseline="0" dirty="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η κορύφωση της υλοποίησης αναμένεται τα επόμενα δύο με τρία έτη</a:t>
            </a:r>
            <a:r>
              <a:rPr kumimoji="0" lang="en-US" altLang="el-GR" sz="2000" b="0" i="0" u="none" strike="noStrike" cap="none" normalizeH="0" baseline="0" dirty="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000" b="0" i="0" u="none" strike="noStrike" cap="none" normalizeH="0" baseline="0" dirty="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και ότι</a:t>
            </a:r>
            <a:r>
              <a:rPr lang="el-GR" sz="2000" dirty="0"/>
              <a:t> </a:t>
            </a:r>
            <a:r>
              <a:rPr lang="el-GR" sz="2000" dirty="0">
                <a:solidFill>
                  <a:schemeClr val="accent1">
                    <a:lumMod val="75000"/>
                  </a:schemeClr>
                </a:solidFill>
                <a:latin typeface="Calibri" panose="020F0502020204030204" pitchFamily="34" charset="0"/>
                <a:cs typeface="Times New Roman" panose="02020603050405020304" pitchFamily="18" charset="0"/>
              </a:rPr>
              <a:t>φέτος το μεγαλύτερο διάστημα αφορούσε το επίμαχο διάστημα του </a:t>
            </a:r>
            <a:r>
              <a:rPr lang="en-US" sz="2000" dirty="0">
                <a:solidFill>
                  <a:schemeClr val="accent1">
                    <a:lumMod val="75000"/>
                  </a:schemeClr>
                </a:solidFill>
                <a:latin typeface="Calibri" panose="020F0502020204030204" pitchFamily="34" charset="0"/>
                <a:cs typeface="Times New Roman" panose="02020603050405020304" pitchFamily="18" charset="0"/>
              </a:rPr>
              <a:t>lockdown</a:t>
            </a:r>
            <a:r>
              <a:rPr lang="el-GR" sz="2000" dirty="0">
                <a:solidFill>
                  <a:schemeClr val="accent1">
                    <a:lumMod val="75000"/>
                  </a:schemeClr>
                </a:solidFill>
                <a:latin typeface="Calibri" panose="020F0502020204030204" pitchFamily="34" charset="0"/>
                <a:cs typeface="Times New Roman" panose="02020603050405020304" pitchFamily="18" charset="0"/>
              </a:rPr>
              <a:t>, </a:t>
            </a:r>
            <a:r>
              <a:rPr lang="el-GR" altLang="el-GR" sz="2000" dirty="0">
                <a:solidFill>
                  <a:schemeClr val="accent1">
                    <a:lumMod val="75000"/>
                  </a:schemeClr>
                </a:solidFill>
                <a:latin typeface="Calibri" panose="020F0502020204030204" pitchFamily="34" charset="0"/>
                <a:cs typeface="Times New Roman" panose="02020603050405020304" pitchFamily="18" charset="0"/>
              </a:rPr>
              <a:t>οι εκτα</a:t>
            </a:r>
            <a:r>
              <a:rPr kumimoji="0" lang="el-GR" altLang="el-GR" sz="2000" b="0" i="0" u="none" strike="noStrike" cap="none" normalizeH="0" baseline="0" dirty="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μιεύσεις προς τους δικαιούχους μέχρι την 15/6/2020 ανά νομό και περιφέρεια έχουν ως εξής : </a:t>
            </a:r>
            <a:endParaRPr kumimoji="0" lang="el-GR" altLang="el-GR" sz="2000" b="0" i="0" u="none" strike="noStrike" cap="none" normalizeH="0" baseline="0" dirty="0">
              <a:ln>
                <a:noFill/>
              </a:ln>
              <a:solidFill>
                <a:schemeClr val="accent1">
                  <a:lumMod val="75000"/>
                </a:schemeClr>
              </a:solidFill>
              <a:effectLst/>
              <a:latin typeface="Arial" panose="020B0604020202020204" pitchFamily="34" charset="0"/>
            </a:endParaRPr>
          </a:p>
        </p:txBody>
      </p:sp>
      <p:pic>
        <p:nvPicPr>
          <p:cNvPr id="6" name="Εικόνα 7">
            <a:extLst>
              <a:ext uri="{FF2B5EF4-FFF2-40B4-BE49-F238E27FC236}">
                <a16:creationId xmlns:a16="http://schemas.microsoft.com/office/drawing/2014/main" id="{BCE65BDB-9804-4E4A-8388-90583F95EFD7}"/>
              </a:ext>
            </a:extLst>
          </p:cNvPr>
          <p:cNvPicPr>
            <a:picLocks noChangeAspect="1"/>
          </p:cNvPicPr>
          <p:nvPr/>
        </p:nvPicPr>
        <p:blipFill>
          <a:blip r:embed="rId2"/>
          <a:stretch>
            <a:fillRect/>
          </a:stretch>
        </p:blipFill>
        <p:spPr>
          <a:xfrm>
            <a:off x="8859393" y="0"/>
            <a:ext cx="3235178" cy="1124125"/>
          </a:xfrm>
          <a:prstGeom prst="rect">
            <a:avLst/>
          </a:prstGeom>
        </p:spPr>
      </p:pic>
    </p:spTree>
    <p:extLst>
      <p:ext uri="{BB962C8B-B14F-4D97-AF65-F5344CB8AC3E}">
        <p14:creationId xmlns:p14="http://schemas.microsoft.com/office/powerpoint/2010/main" val="343310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Πρότυπο σχεδίασης καπετάνιος στα σύννεφ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572_TF03460508" id="{46E6353A-13D4-4437-8537-DE9132E197EE}" vid="{0D2EE426-711F-461A-A7D8-180C3064EE9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3655</TotalTime>
  <Words>2047</Words>
  <Application>Microsoft Office PowerPoint</Application>
  <PresentationFormat>Ευρεία οθόνη</PresentationFormat>
  <Paragraphs>358</Paragraphs>
  <Slides>18</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Cambria</vt:lpstr>
      <vt:lpstr>Wingdings</vt:lpstr>
      <vt:lpstr>Πρότυπο σχεδίασης καπετάνιος στα σύννεφα</vt:lpstr>
      <vt:lpstr>Παρουσίαση του PowerPoint</vt:lpstr>
      <vt:lpstr>    </vt:lpstr>
      <vt:lpstr>    </vt:lpstr>
      <vt:lpstr>Παρουσίαση του PowerPoint</vt:lpstr>
      <vt:lpstr>Παρουσίαση του PowerPoint</vt:lpstr>
      <vt:lpstr> Λειτουργία Φορέα  και Εκταμιεύσεις  εν μέσω της πανδημίας του κορωνοϊού </vt:lpstr>
      <vt:lpstr>Διαχειριστικό έργο ανά Επιχειρησιακό Πρόγραμμα </vt:lpstr>
      <vt:lpstr>Επιχειρησιακό Πρόγραμμα Ανταγωνιστικότητας, Επιχειρηματικότητας και Καινοτομίας (ΕΠΑνΕΚ) - Εντάξεις</vt:lpstr>
      <vt:lpstr>Επιχειρησιακό Πρόγραμμα Ανταγωνιστικότητας, Επιχειρηματικότητας και Καινοτομίας (ΕΠΑνΕΚ) - Εκταμιεύσεις</vt:lpstr>
      <vt:lpstr>Στο πλαίσιο διαχείρισης των Περιφερειακών Επιχειρησιακών Προγραμμάτων(ΠΕΠ) ο ΕΦΕΠΑΕ έχει ορισθεί ως ενδιάμεσος φορέας διαχείρισης και για 12 Περιφερειακά Επιχειρησιακά Προγράμματα  Η ΔΙΑΧΕΙΡΙΣΤΙΚΗ, ως εταίρος του ΕΦΕΠΑΕ- ορίσθηκε ως ενδιάμεσος φορέας διαχείρισης σε    </vt:lpstr>
      <vt:lpstr>  </vt:lpstr>
      <vt:lpstr>                Έχει υπογραφεί η σύμβαση ανάθεσης του έργου και το επόμενο διάστημα αναμένονται οι πρώτες δράσεις. </vt:lpstr>
      <vt:lpstr>  Η δράση χρηματοδοτείται από το εθνικό χρηματοδοτούμενο σκέλος του Προγράμματος Δημόσιων Επενδύσεων του Υπουργείου Ναυτιλίας και Νησιωτικής Πολιτικής (ΥΝΑΝΠ).   Στις 26/11/2018 υπεγράφη η  σύμβαση  με το Υπουργείο Ναυτιλίας και Νησιώτικής Πολιτικής βάσει της οποίας ο ΕΦΕΠΑΕ ανέλαβε την διαχείριση της δράσης του ΜΕΤΑΦΟΡΙΚΟΥ ΙΣΟΔΥΝΑΜΟΥ , με προϋπολογισμό  250.000.000 € (Δημόσια Δαπάνη).  Μέχρι και τις 31/05/2020 μέσω της δράσης είχαν καταβληθεί 956.720,33€.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Διαχειριστική Ευρωπαϊκών Προγραμμάτων</dc:title>
  <dc:creator>Pantelis Simiris</dc:creator>
  <cp:lastModifiedBy>Magda Petropoulou</cp:lastModifiedBy>
  <cp:revision>347</cp:revision>
  <cp:lastPrinted>2020-01-27T09:19:07Z</cp:lastPrinted>
  <dcterms:created xsi:type="dcterms:W3CDTF">2019-01-21T09:10:46Z</dcterms:created>
  <dcterms:modified xsi:type="dcterms:W3CDTF">2020-07-02T07:36:15Z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