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463" r:id="rId2"/>
    <p:sldId id="477" r:id="rId3"/>
    <p:sldId id="476" r:id="rId4"/>
    <p:sldId id="307" r:id="rId5"/>
    <p:sldId id="469" r:id="rId6"/>
    <p:sldId id="308" r:id="rId7"/>
    <p:sldId id="478" r:id="rId8"/>
    <p:sldId id="474" r:id="rId9"/>
    <p:sldId id="317" r:id="rId10"/>
    <p:sldId id="311" r:id="rId11"/>
    <p:sldId id="312" r:id="rId12"/>
    <p:sldId id="315" r:id="rId13"/>
    <p:sldId id="262" r:id="rId14"/>
    <p:sldId id="309" r:id="rId15"/>
    <p:sldId id="328" r:id="rId16"/>
    <p:sldId id="323" r:id="rId17"/>
    <p:sldId id="324" r:id="rId18"/>
    <p:sldId id="325" r:id="rId19"/>
    <p:sldId id="360" r:id="rId20"/>
    <p:sldId id="327" r:id="rId21"/>
    <p:sldId id="472" r:id="rId22"/>
    <p:sldId id="470" r:id="rId23"/>
    <p:sldId id="471" r:id="rId24"/>
    <p:sldId id="475" r:id="rId25"/>
    <p:sldId id="481" r:id="rId26"/>
    <p:sldId id="372" r:id="rId27"/>
    <p:sldId id="338" r:id="rId28"/>
    <p:sldId id="331" r:id="rId29"/>
    <p:sldId id="336" r:id="rId30"/>
    <p:sldId id="339" r:id="rId31"/>
    <p:sldId id="341" r:id="rId32"/>
    <p:sldId id="345" r:id="rId33"/>
    <p:sldId id="346" r:id="rId34"/>
    <p:sldId id="373" r:id="rId35"/>
    <p:sldId id="333" r:id="rId36"/>
    <p:sldId id="380" r:id="rId37"/>
    <p:sldId id="381" r:id="rId38"/>
    <p:sldId id="382" r:id="rId39"/>
    <p:sldId id="383" r:id="rId40"/>
    <p:sldId id="384" r:id="rId41"/>
    <p:sldId id="385" r:id="rId42"/>
    <p:sldId id="386" r:id="rId43"/>
    <p:sldId id="387" r:id="rId44"/>
    <p:sldId id="388" r:id="rId45"/>
    <p:sldId id="389" r:id="rId46"/>
    <p:sldId id="401" r:id="rId47"/>
    <p:sldId id="402" r:id="rId48"/>
    <p:sldId id="403" r:id="rId49"/>
    <p:sldId id="404" r:id="rId50"/>
    <p:sldId id="406" r:id="rId51"/>
    <p:sldId id="462" r:id="rId52"/>
    <p:sldId id="407" r:id="rId53"/>
    <p:sldId id="352" r:id="rId54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ADCD"/>
    <a:srgbClr val="35759D"/>
    <a:srgbClr val="35B19D"/>
    <a:srgbClr val="000000"/>
    <a:srgbClr val="FFFF00"/>
    <a:srgbClr val="B3D3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16" autoAdjust="0"/>
    <p:restoredTop sz="95596" autoAdjust="0"/>
  </p:normalViewPr>
  <p:slideViewPr>
    <p:cSldViewPr>
      <p:cViewPr>
        <p:scale>
          <a:sx n="119" d="100"/>
          <a:sy n="119" d="100"/>
        </p:scale>
        <p:origin x="-1512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el-GR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l-GR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l-GR"/>
              <a:t>Click to edit Master text styles</a:t>
            </a:r>
          </a:p>
          <a:p>
            <a:pPr lvl="1"/>
            <a:r>
              <a:rPr lang="en-US" altLang="el-GR"/>
              <a:t>Second level</a:t>
            </a:r>
          </a:p>
          <a:p>
            <a:pPr lvl="2"/>
            <a:r>
              <a:rPr lang="en-US" altLang="el-GR"/>
              <a:t>Third level</a:t>
            </a:r>
          </a:p>
          <a:p>
            <a:pPr lvl="3"/>
            <a:r>
              <a:rPr lang="en-US" altLang="el-GR"/>
              <a:t>Fourth level</a:t>
            </a:r>
          </a:p>
          <a:p>
            <a:pPr lvl="4"/>
            <a:r>
              <a:rPr lang="en-US" altLang="el-GR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el-GR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97B749B-1E6C-477D-A14C-75FC91D79306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24986609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9EF5DF-64E5-4135-989B-8EE39B60D061}" type="slidenum">
              <a:rPr lang="en-US" altLang="el-GR"/>
              <a:pPr/>
              <a:t>1</a:t>
            </a:fld>
            <a:endParaRPr lang="en-US" altLang="el-GR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7592109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4ABB2A-F891-40DD-B05F-A0F9A9A1B245}" type="slidenum">
              <a:rPr lang="en-US" altLang="el-GR"/>
              <a:pPr/>
              <a:t>10</a:t>
            </a:fld>
            <a:endParaRPr lang="en-US" altLang="el-GR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2919759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4ABB2A-F891-40DD-B05F-A0F9A9A1B245}" type="slidenum">
              <a:rPr lang="en-US" altLang="el-GR"/>
              <a:pPr/>
              <a:t>11</a:t>
            </a:fld>
            <a:endParaRPr lang="en-US" altLang="el-GR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8615315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4ABB2A-F891-40DD-B05F-A0F9A9A1B245}" type="slidenum">
              <a:rPr lang="en-US" altLang="el-GR"/>
              <a:pPr/>
              <a:t>12</a:t>
            </a:fld>
            <a:endParaRPr lang="en-US" altLang="el-GR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5623758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4ABB2A-F891-40DD-B05F-A0F9A9A1B245}" type="slidenum">
              <a:rPr lang="en-US" altLang="el-GR"/>
              <a:pPr/>
              <a:t>13</a:t>
            </a:fld>
            <a:endParaRPr lang="en-US" altLang="el-GR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6392224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4ABB2A-F891-40DD-B05F-A0F9A9A1B245}" type="slidenum">
              <a:rPr lang="en-US" altLang="el-GR"/>
              <a:pPr/>
              <a:t>14</a:t>
            </a:fld>
            <a:endParaRPr lang="en-US" altLang="el-GR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9339851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4ABB2A-F891-40DD-B05F-A0F9A9A1B245}" type="slidenum">
              <a:rPr lang="en-US" altLang="el-GR"/>
              <a:pPr/>
              <a:t>15</a:t>
            </a:fld>
            <a:endParaRPr lang="en-US" altLang="el-GR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8708860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4ABB2A-F891-40DD-B05F-A0F9A9A1B245}" type="slidenum">
              <a:rPr lang="en-US" altLang="el-GR"/>
              <a:pPr/>
              <a:t>16</a:t>
            </a:fld>
            <a:endParaRPr lang="en-US" altLang="el-GR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442453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4ABB2A-F891-40DD-B05F-A0F9A9A1B245}" type="slidenum">
              <a:rPr lang="en-US" altLang="el-GR"/>
              <a:pPr/>
              <a:t>17</a:t>
            </a:fld>
            <a:endParaRPr lang="en-US" altLang="el-GR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4358866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4ABB2A-F891-40DD-B05F-A0F9A9A1B245}" type="slidenum">
              <a:rPr lang="en-US" altLang="el-GR"/>
              <a:pPr/>
              <a:t>18</a:t>
            </a:fld>
            <a:endParaRPr lang="en-US" altLang="el-GR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2709148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4ABB2A-F891-40DD-B05F-A0F9A9A1B245}" type="slidenum">
              <a:rPr lang="en-US" altLang="el-GR"/>
              <a:pPr/>
              <a:t>20</a:t>
            </a:fld>
            <a:endParaRPr lang="en-US" altLang="el-GR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9312407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4ABB2A-F891-40DD-B05F-A0F9A9A1B245}" type="slidenum">
              <a:rPr lang="en-US" altLang="el-GR"/>
              <a:pPr/>
              <a:t>2</a:t>
            </a:fld>
            <a:endParaRPr lang="en-US" altLang="el-GR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0377061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4ABB2A-F891-40DD-B05F-A0F9A9A1B245}" type="slidenum">
              <a:rPr lang="en-US" altLang="el-GR"/>
              <a:pPr/>
              <a:t>21</a:t>
            </a:fld>
            <a:endParaRPr lang="en-US" altLang="el-GR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8468714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4ABB2A-F891-40DD-B05F-A0F9A9A1B245}" type="slidenum">
              <a:rPr lang="en-US" altLang="el-GR"/>
              <a:pPr/>
              <a:t>22</a:t>
            </a:fld>
            <a:endParaRPr lang="en-US" altLang="el-GR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1327851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4ABB2A-F891-40DD-B05F-A0F9A9A1B245}" type="slidenum">
              <a:rPr lang="en-US" altLang="el-GR"/>
              <a:pPr/>
              <a:t>23</a:t>
            </a:fld>
            <a:endParaRPr lang="en-US" altLang="el-GR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1094908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4ABB2A-F891-40DD-B05F-A0F9A9A1B245}" type="slidenum">
              <a:rPr lang="en-US" altLang="el-GR"/>
              <a:pPr/>
              <a:t>24</a:t>
            </a:fld>
            <a:endParaRPr lang="en-US" altLang="el-GR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782200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4ABB2A-F891-40DD-B05F-A0F9A9A1B245}" type="slidenum">
              <a:rPr lang="en-US" altLang="el-GR"/>
              <a:pPr/>
              <a:t>25</a:t>
            </a:fld>
            <a:endParaRPr lang="en-US" altLang="el-GR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19844312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0F56B40-AA9A-45B4-81C7-CD68D43E8E9A}" type="slidenum">
              <a:rPr lang="el-GR" altLang="en-US" smtClean="0"/>
              <a:pPr>
                <a:spcBef>
                  <a:spcPct val="0"/>
                </a:spcBef>
                <a:buClrTx/>
                <a:buFontTx/>
                <a:buNone/>
              </a:pPr>
              <a:t>26</a:t>
            </a:fld>
            <a:endParaRPr lang="el-GR" altLang="en-US"/>
          </a:p>
        </p:txBody>
      </p:sp>
      <p:sp>
        <p:nvSpPr>
          <p:cNvPr id="164867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A4788287-1842-4435-A0D0-0A91FD02FD21}" type="slidenum">
              <a:rPr lang="el-GR" altLang="en-US"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26</a:t>
            </a:fld>
            <a:endParaRPr lang="el-GR" altLang="en-US">
              <a:cs typeface="Arial" panose="020B0604020202020204" pitchFamily="34" charset="0"/>
            </a:endParaRPr>
          </a:p>
        </p:txBody>
      </p:sp>
      <p:sp>
        <p:nvSpPr>
          <p:cNvPr id="1648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48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70188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B9C7B1-524B-42AD-8C8F-0C843540A3EB}" type="slidenum">
              <a:rPr lang="en-US" altLang="el-GR"/>
              <a:pPr/>
              <a:t>27</a:t>
            </a:fld>
            <a:endParaRPr lang="en-US" altLang="el-GR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9027157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B9C7B1-524B-42AD-8C8F-0C843540A3EB}" type="slidenum">
              <a:rPr lang="en-US" altLang="el-GR"/>
              <a:pPr/>
              <a:t>28</a:t>
            </a:fld>
            <a:endParaRPr lang="en-US" altLang="el-GR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8517110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B9C7B1-524B-42AD-8C8F-0C843540A3EB}" type="slidenum">
              <a:rPr lang="en-US" altLang="el-GR"/>
              <a:pPr/>
              <a:t>29</a:t>
            </a:fld>
            <a:endParaRPr lang="en-US" altLang="el-GR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1530813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B9C7B1-524B-42AD-8C8F-0C843540A3EB}" type="slidenum">
              <a:rPr lang="en-US" altLang="el-GR"/>
              <a:pPr/>
              <a:t>30</a:t>
            </a:fld>
            <a:endParaRPr lang="en-US" altLang="el-GR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7585625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31C813-81F9-4EB2-B882-AA287417C915}" type="slidenum">
              <a:rPr lang="en-US" altLang="el-GR"/>
              <a:pPr/>
              <a:t>3</a:t>
            </a:fld>
            <a:endParaRPr lang="en-US" altLang="el-GR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64195216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B9C7B1-524B-42AD-8C8F-0C843540A3EB}" type="slidenum">
              <a:rPr lang="en-US" altLang="el-GR"/>
              <a:pPr/>
              <a:t>31</a:t>
            </a:fld>
            <a:endParaRPr lang="en-US" altLang="el-GR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94632042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B9C7B1-524B-42AD-8C8F-0C843540A3EB}" type="slidenum">
              <a:rPr lang="en-US" altLang="el-GR"/>
              <a:pPr/>
              <a:t>32</a:t>
            </a:fld>
            <a:endParaRPr lang="en-US" altLang="el-GR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07197846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B9C7B1-524B-42AD-8C8F-0C843540A3EB}" type="slidenum">
              <a:rPr lang="en-US" altLang="el-GR"/>
              <a:pPr/>
              <a:t>33</a:t>
            </a:fld>
            <a:endParaRPr lang="en-US" altLang="el-GR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52431895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0F56B40-AA9A-45B4-81C7-CD68D43E8E9A}" type="slidenum">
              <a:rPr lang="el-GR" altLang="en-US" smtClean="0"/>
              <a:pPr>
                <a:spcBef>
                  <a:spcPct val="0"/>
                </a:spcBef>
                <a:buClrTx/>
                <a:buFontTx/>
                <a:buNone/>
              </a:pPr>
              <a:t>34</a:t>
            </a:fld>
            <a:endParaRPr lang="el-GR" altLang="en-US"/>
          </a:p>
        </p:txBody>
      </p:sp>
      <p:sp>
        <p:nvSpPr>
          <p:cNvPr id="164867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A4788287-1842-4435-A0D0-0A91FD02FD21}" type="slidenum">
              <a:rPr lang="el-GR" altLang="en-US"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34</a:t>
            </a:fld>
            <a:endParaRPr lang="el-GR" altLang="en-US">
              <a:cs typeface="Arial" panose="020B0604020202020204" pitchFamily="34" charset="0"/>
            </a:endParaRPr>
          </a:p>
        </p:txBody>
      </p:sp>
      <p:sp>
        <p:nvSpPr>
          <p:cNvPr id="1648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48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66835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B9C7B1-524B-42AD-8C8F-0C843540A3EB}" type="slidenum">
              <a:rPr lang="en-US" altLang="el-GR"/>
              <a:pPr/>
              <a:t>35</a:t>
            </a:fld>
            <a:endParaRPr lang="en-US" altLang="el-GR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84129215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B83B90D-C377-4F13-9185-069108B920B7}" type="slidenum">
              <a:rPr lang="el-GR" altLang="en-US" smtClean="0"/>
              <a:pPr>
                <a:spcBef>
                  <a:spcPct val="0"/>
                </a:spcBef>
                <a:buClrTx/>
                <a:buFontTx/>
                <a:buNone/>
              </a:pPr>
              <a:t>36</a:t>
            </a:fld>
            <a:endParaRPr lang="el-GR" altLang="en-US"/>
          </a:p>
        </p:txBody>
      </p:sp>
      <p:sp>
        <p:nvSpPr>
          <p:cNvPr id="144387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8B7675C0-04F4-4555-8B65-86D26538E340}" type="slidenum">
              <a:rPr lang="el-GR" altLang="en-US"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36</a:t>
            </a:fld>
            <a:endParaRPr lang="el-GR" altLang="en-US">
              <a:cs typeface="Arial" panose="020B0604020202020204" pitchFamily="34" charset="0"/>
            </a:endParaRPr>
          </a:p>
        </p:txBody>
      </p:sp>
      <p:sp>
        <p:nvSpPr>
          <p:cNvPr id="1443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96718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5374940-9FC7-4D5B-8866-A87535064703}" type="slidenum">
              <a:rPr lang="el-GR" altLang="en-US" smtClean="0"/>
              <a:pPr>
                <a:spcBef>
                  <a:spcPct val="0"/>
                </a:spcBef>
                <a:buClrTx/>
                <a:buFontTx/>
                <a:buNone/>
              </a:pPr>
              <a:t>37</a:t>
            </a:fld>
            <a:endParaRPr lang="el-GR" altLang="en-US"/>
          </a:p>
        </p:txBody>
      </p:sp>
      <p:sp>
        <p:nvSpPr>
          <p:cNvPr id="14643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50F3ECAA-0874-4F97-8F4B-1C5250EF3D7F}" type="slidenum">
              <a:rPr lang="el-GR" altLang="en-US"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37</a:t>
            </a:fld>
            <a:endParaRPr lang="el-GR" altLang="en-US">
              <a:cs typeface="Arial" panose="020B0604020202020204" pitchFamily="34" charset="0"/>
            </a:endParaRPr>
          </a:p>
        </p:txBody>
      </p:sp>
      <p:sp>
        <p:nvSpPr>
          <p:cNvPr id="1464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434349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B876362-A6AE-433E-B44D-1C52D0CADAE8}" type="slidenum">
              <a:rPr lang="el-GR" altLang="en-US" smtClean="0"/>
              <a:pPr>
                <a:spcBef>
                  <a:spcPct val="0"/>
                </a:spcBef>
                <a:buClrTx/>
                <a:buFontTx/>
                <a:buNone/>
              </a:pPr>
              <a:t>38</a:t>
            </a:fld>
            <a:endParaRPr lang="el-GR" altLang="en-US"/>
          </a:p>
        </p:txBody>
      </p:sp>
      <p:sp>
        <p:nvSpPr>
          <p:cNvPr id="14848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38CBAA2B-C9A1-48A0-B513-978C4E41A359}" type="slidenum">
              <a:rPr lang="el-GR" altLang="en-US"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38</a:t>
            </a:fld>
            <a:endParaRPr lang="el-GR" altLang="en-US">
              <a:cs typeface="Arial" panose="020B0604020202020204" pitchFamily="34" charset="0"/>
            </a:endParaRPr>
          </a:p>
        </p:txBody>
      </p:sp>
      <p:sp>
        <p:nvSpPr>
          <p:cNvPr id="1484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35123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9F74AD8-3B0F-44D1-9398-C45B6253A0DF}" type="slidenum">
              <a:rPr lang="el-GR" altLang="en-US" smtClean="0"/>
              <a:pPr>
                <a:spcBef>
                  <a:spcPct val="0"/>
                </a:spcBef>
                <a:buClrTx/>
                <a:buFontTx/>
                <a:buNone/>
              </a:pPr>
              <a:t>39</a:t>
            </a:fld>
            <a:endParaRPr lang="el-GR" altLang="en-US"/>
          </a:p>
        </p:txBody>
      </p:sp>
      <p:sp>
        <p:nvSpPr>
          <p:cNvPr id="150531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ED7F9DAA-0A1F-43E7-B852-55F2ADE9DA02}" type="slidenum">
              <a:rPr lang="el-GR" altLang="en-US"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39</a:t>
            </a:fld>
            <a:endParaRPr lang="el-GR" altLang="en-US">
              <a:cs typeface="Arial" panose="020B0604020202020204" pitchFamily="34" charset="0"/>
            </a:endParaRPr>
          </a:p>
        </p:txBody>
      </p:sp>
      <p:sp>
        <p:nvSpPr>
          <p:cNvPr id="1505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05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altLang="en-US">
              <a:latin typeface="Times New Roman" panose="02020603050405020304" pitchFamily="18" charset="0"/>
            </a:endParaRPr>
          </a:p>
        </p:txBody>
      </p:sp>
      <p:sp>
        <p:nvSpPr>
          <p:cNvPr id="150534" name="Text Box 4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62E8EB92-6DB7-431E-8A65-282F0F158299}" type="slidenum">
              <a:rPr lang="el-GR" altLang="en-U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39</a:t>
            </a:fld>
            <a:endParaRPr lang="el-GR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46479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2E064BB-9003-4547-B46D-9C7E82877C40}" type="slidenum">
              <a:rPr lang="el-GR" altLang="en-US" smtClean="0"/>
              <a:pPr>
                <a:spcBef>
                  <a:spcPct val="0"/>
                </a:spcBef>
                <a:buClrTx/>
                <a:buFontTx/>
                <a:buNone/>
              </a:pPr>
              <a:t>40</a:t>
            </a:fld>
            <a:endParaRPr lang="el-GR" altLang="en-US"/>
          </a:p>
        </p:txBody>
      </p:sp>
      <p:sp>
        <p:nvSpPr>
          <p:cNvPr id="15257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0FBC303C-77EC-4CD5-AD19-45295B56D44E}" type="slidenum">
              <a:rPr lang="el-GR" altLang="en-US"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40</a:t>
            </a:fld>
            <a:endParaRPr lang="el-GR" altLang="en-US">
              <a:cs typeface="Arial" panose="020B0604020202020204" pitchFamily="34" charset="0"/>
            </a:endParaRPr>
          </a:p>
        </p:txBody>
      </p:sp>
      <p:sp>
        <p:nvSpPr>
          <p:cNvPr id="1525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25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altLang="en-US">
              <a:latin typeface="Times New Roman" panose="02020603050405020304" pitchFamily="18" charset="0"/>
            </a:endParaRPr>
          </a:p>
        </p:txBody>
      </p:sp>
      <p:sp>
        <p:nvSpPr>
          <p:cNvPr id="152582" name="Text Box 4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0070C539-D94A-4A2C-9414-50AE9EE636D0}" type="slidenum">
              <a:rPr lang="el-GR" altLang="en-U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40</a:t>
            </a:fld>
            <a:endParaRPr lang="el-GR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8389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4ABB2A-F891-40DD-B05F-A0F9A9A1B245}" type="slidenum">
              <a:rPr lang="en-US" altLang="el-GR"/>
              <a:pPr/>
              <a:t>4</a:t>
            </a:fld>
            <a:endParaRPr lang="en-US" altLang="el-GR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9211352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DA2F8F6-5F03-450C-B9F6-028765B106ED}" type="slidenum">
              <a:rPr lang="el-GR" altLang="en-US" smtClean="0"/>
              <a:pPr>
                <a:spcBef>
                  <a:spcPct val="0"/>
                </a:spcBef>
                <a:buClrTx/>
                <a:buFontTx/>
                <a:buNone/>
              </a:pPr>
              <a:t>41</a:t>
            </a:fld>
            <a:endParaRPr lang="el-GR" altLang="en-US"/>
          </a:p>
        </p:txBody>
      </p:sp>
      <p:sp>
        <p:nvSpPr>
          <p:cNvPr id="154627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78990A91-11AF-4A33-84FD-68D73C52B1D4}" type="slidenum">
              <a:rPr lang="el-GR" altLang="en-US"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41</a:t>
            </a:fld>
            <a:endParaRPr lang="el-GR" altLang="en-US">
              <a:cs typeface="Arial" panose="020B0604020202020204" pitchFamily="34" charset="0"/>
            </a:endParaRPr>
          </a:p>
        </p:txBody>
      </p:sp>
      <p:sp>
        <p:nvSpPr>
          <p:cNvPr id="1546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46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altLang="en-US">
              <a:latin typeface="Times New Roman" panose="02020603050405020304" pitchFamily="18" charset="0"/>
            </a:endParaRPr>
          </a:p>
        </p:txBody>
      </p:sp>
      <p:sp>
        <p:nvSpPr>
          <p:cNvPr id="154630" name="Text Box 4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338D3483-6CD2-4D95-8B3A-50D6BCBDDF78}" type="slidenum">
              <a:rPr lang="el-GR" altLang="en-U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41</a:t>
            </a:fld>
            <a:endParaRPr lang="el-GR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82383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8CA7E7D-2E1C-4EE7-8F92-A0A3F2A12A7F}" type="slidenum">
              <a:rPr lang="el-GR" altLang="en-US" smtClean="0"/>
              <a:pPr>
                <a:spcBef>
                  <a:spcPct val="0"/>
                </a:spcBef>
                <a:buClrTx/>
                <a:buFontTx/>
                <a:buNone/>
              </a:pPr>
              <a:t>42</a:t>
            </a:fld>
            <a:endParaRPr lang="el-GR" altLang="en-US"/>
          </a:p>
        </p:txBody>
      </p:sp>
      <p:sp>
        <p:nvSpPr>
          <p:cNvPr id="15667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5B1C773A-7A96-4DEF-8B74-54D21C52D4EF}" type="slidenum">
              <a:rPr lang="el-GR" altLang="en-US"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42</a:t>
            </a:fld>
            <a:endParaRPr lang="el-GR" altLang="en-US">
              <a:cs typeface="Arial" panose="020B0604020202020204" pitchFamily="34" charset="0"/>
            </a:endParaRPr>
          </a:p>
        </p:txBody>
      </p:sp>
      <p:sp>
        <p:nvSpPr>
          <p:cNvPr id="1566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66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altLang="en-US">
              <a:latin typeface="Times New Roman" panose="02020603050405020304" pitchFamily="18" charset="0"/>
            </a:endParaRPr>
          </a:p>
        </p:txBody>
      </p:sp>
      <p:sp>
        <p:nvSpPr>
          <p:cNvPr id="156678" name="Text Box 4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81019E28-B708-4D9E-89BC-6E50F5E6FE1C}" type="slidenum">
              <a:rPr lang="el-GR" altLang="en-U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42</a:t>
            </a:fld>
            <a:endParaRPr lang="el-GR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234170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C4E316D-6F03-4974-B9A0-2C57DA574866}" type="slidenum">
              <a:rPr lang="el-GR" altLang="en-US" smtClean="0"/>
              <a:pPr>
                <a:spcBef>
                  <a:spcPct val="0"/>
                </a:spcBef>
                <a:buClrTx/>
                <a:buFontTx/>
                <a:buNone/>
              </a:pPr>
              <a:t>43</a:t>
            </a:fld>
            <a:endParaRPr lang="el-GR" altLang="en-US"/>
          </a:p>
        </p:txBody>
      </p:sp>
      <p:sp>
        <p:nvSpPr>
          <p:cNvPr id="15872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E6C211C5-E960-4953-AD88-A538D7CBA896}" type="slidenum">
              <a:rPr lang="el-GR" altLang="en-US"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43</a:t>
            </a:fld>
            <a:endParaRPr lang="el-GR" altLang="en-US">
              <a:cs typeface="Arial" panose="020B0604020202020204" pitchFamily="34" charset="0"/>
            </a:endParaRPr>
          </a:p>
        </p:txBody>
      </p:sp>
      <p:sp>
        <p:nvSpPr>
          <p:cNvPr id="1587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87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69928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75D001F-8BBC-4945-8946-DE7AEB37C36A}" type="slidenum">
              <a:rPr lang="el-GR" altLang="en-US" smtClean="0"/>
              <a:pPr>
                <a:spcBef>
                  <a:spcPct val="0"/>
                </a:spcBef>
                <a:buClrTx/>
                <a:buFontTx/>
                <a:buNone/>
              </a:pPr>
              <a:t>44</a:t>
            </a:fld>
            <a:endParaRPr lang="el-GR" altLang="en-US"/>
          </a:p>
        </p:txBody>
      </p:sp>
      <p:sp>
        <p:nvSpPr>
          <p:cNvPr id="160771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AB48D3FB-DBE4-47BD-B3D7-E573B12B471A}" type="slidenum">
              <a:rPr lang="el-GR" altLang="en-US"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44</a:t>
            </a:fld>
            <a:endParaRPr lang="el-GR" altLang="en-US">
              <a:cs typeface="Arial" panose="020B0604020202020204" pitchFamily="34" charset="0"/>
            </a:endParaRPr>
          </a:p>
        </p:txBody>
      </p:sp>
      <p:sp>
        <p:nvSpPr>
          <p:cNvPr id="1607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07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48082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A36F560-CFDD-41E1-9CB5-AC5C141BD88D}" type="slidenum">
              <a:rPr lang="el-GR" altLang="en-US" smtClean="0"/>
              <a:pPr>
                <a:spcBef>
                  <a:spcPct val="0"/>
                </a:spcBef>
                <a:buClrTx/>
                <a:buFontTx/>
                <a:buNone/>
              </a:pPr>
              <a:t>45</a:t>
            </a:fld>
            <a:endParaRPr lang="el-GR" altLang="en-US"/>
          </a:p>
        </p:txBody>
      </p:sp>
      <p:sp>
        <p:nvSpPr>
          <p:cNvPr id="1628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28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2060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A36F560-CFDD-41E1-9CB5-AC5C141BD88D}" type="slidenum">
              <a:rPr lang="el-GR" altLang="en-US" smtClean="0"/>
              <a:pPr>
                <a:spcBef>
                  <a:spcPct val="0"/>
                </a:spcBef>
                <a:buClrTx/>
                <a:buFontTx/>
                <a:buNone/>
              </a:pPr>
              <a:t>46</a:t>
            </a:fld>
            <a:endParaRPr lang="el-GR" altLang="en-US"/>
          </a:p>
        </p:txBody>
      </p:sp>
      <p:sp>
        <p:nvSpPr>
          <p:cNvPr id="1628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28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238676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A36F560-CFDD-41E1-9CB5-AC5C141BD88D}" type="slidenum">
              <a:rPr lang="el-GR" altLang="en-US" smtClean="0"/>
              <a:pPr>
                <a:spcBef>
                  <a:spcPct val="0"/>
                </a:spcBef>
                <a:buClrTx/>
                <a:buFontTx/>
                <a:buNone/>
              </a:pPr>
              <a:t>47</a:t>
            </a:fld>
            <a:endParaRPr lang="el-GR" altLang="en-US"/>
          </a:p>
        </p:txBody>
      </p:sp>
      <p:sp>
        <p:nvSpPr>
          <p:cNvPr id="1628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28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307945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A36F560-CFDD-41E1-9CB5-AC5C141BD88D}" type="slidenum">
              <a:rPr lang="el-GR" altLang="en-US" smtClean="0"/>
              <a:pPr>
                <a:spcBef>
                  <a:spcPct val="0"/>
                </a:spcBef>
                <a:buClrTx/>
                <a:buFontTx/>
                <a:buNone/>
              </a:pPr>
              <a:t>48</a:t>
            </a:fld>
            <a:endParaRPr lang="el-GR" altLang="en-US"/>
          </a:p>
        </p:txBody>
      </p:sp>
      <p:sp>
        <p:nvSpPr>
          <p:cNvPr id="1628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28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86833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A36F560-CFDD-41E1-9CB5-AC5C141BD88D}" type="slidenum">
              <a:rPr lang="el-GR" altLang="en-US" smtClean="0"/>
              <a:pPr>
                <a:spcBef>
                  <a:spcPct val="0"/>
                </a:spcBef>
                <a:buClrTx/>
                <a:buFontTx/>
                <a:buNone/>
              </a:pPr>
              <a:t>49</a:t>
            </a:fld>
            <a:endParaRPr lang="el-GR" altLang="en-US"/>
          </a:p>
        </p:txBody>
      </p:sp>
      <p:sp>
        <p:nvSpPr>
          <p:cNvPr id="1628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28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03510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A36F560-CFDD-41E1-9CB5-AC5C141BD88D}" type="slidenum">
              <a:rPr lang="el-GR" altLang="en-US" smtClean="0"/>
              <a:pPr>
                <a:spcBef>
                  <a:spcPct val="0"/>
                </a:spcBef>
                <a:buClrTx/>
                <a:buFontTx/>
                <a:buNone/>
              </a:pPr>
              <a:t>50</a:t>
            </a:fld>
            <a:endParaRPr lang="el-GR" altLang="en-US"/>
          </a:p>
        </p:txBody>
      </p:sp>
      <p:sp>
        <p:nvSpPr>
          <p:cNvPr id="1628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28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322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4ABB2A-F891-40DD-B05F-A0F9A9A1B245}" type="slidenum">
              <a:rPr lang="en-US" altLang="el-GR"/>
              <a:pPr/>
              <a:t>5</a:t>
            </a:fld>
            <a:endParaRPr lang="en-US" altLang="el-GR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51873858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A36F560-CFDD-41E1-9CB5-AC5C141BD88D}" type="slidenum">
              <a:rPr lang="el-GR" altLang="en-US" smtClean="0"/>
              <a:pPr>
                <a:spcBef>
                  <a:spcPct val="0"/>
                </a:spcBef>
                <a:buClrTx/>
                <a:buFontTx/>
                <a:buNone/>
              </a:pPr>
              <a:t>51</a:t>
            </a:fld>
            <a:endParaRPr lang="el-GR" altLang="en-US"/>
          </a:p>
        </p:txBody>
      </p:sp>
      <p:sp>
        <p:nvSpPr>
          <p:cNvPr id="1628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28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711732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0F56B40-AA9A-45B4-81C7-CD68D43E8E9A}" type="slidenum">
              <a:rPr lang="el-GR" altLang="en-US" smtClean="0"/>
              <a:pPr>
                <a:spcBef>
                  <a:spcPct val="0"/>
                </a:spcBef>
                <a:buClrTx/>
                <a:buFontTx/>
                <a:buNone/>
              </a:pPr>
              <a:t>52</a:t>
            </a:fld>
            <a:endParaRPr lang="el-GR" altLang="en-US"/>
          </a:p>
        </p:txBody>
      </p:sp>
      <p:sp>
        <p:nvSpPr>
          <p:cNvPr id="164867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A4788287-1842-4435-A0D0-0A91FD02FD21}" type="slidenum">
              <a:rPr lang="el-GR" altLang="en-US"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52</a:t>
            </a:fld>
            <a:endParaRPr lang="el-GR" altLang="en-US">
              <a:cs typeface="Arial" panose="020B0604020202020204" pitchFamily="34" charset="0"/>
            </a:endParaRPr>
          </a:p>
        </p:txBody>
      </p:sp>
      <p:sp>
        <p:nvSpPr>
          <p:cNvPr id="1648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48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78179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9EF5DF-64E5-4135-989B-8EE39B60D061}" type="slidenum">
              <a:rPr lang="en-US" altLang="el-GR"/>
              <a:pPr/>
              <a:t>53</a:t>
            </a:fld>
            <a:endParaRPr lang="en-US" altLang="el-GR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6411278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4ABB2A-F891-40DD-B05F-A0F9A9A1B245}" type="slidenum">
              <a:rPr lang="en-US" altLang="el-GR"/>
              <a:pPr/>
              <a:t>6</a:t>
            </a:fld>
            <a:endParaRPr lang="en-US" altLang="el-GR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5722552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4ABB2A-F891-40DD-B05F-A0F9A9A1B245}" type="slidenum">
              <a:rPr lang="en-US" altLang="el-GR"/>
              <a:pPr/>
              <a:t>7</a:t>
            </a:fld>
            <a:endParaRPr lang="en-US" altLang="el-GR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706159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4ABB2A-F891-40DD-B05F-A0F9A9A1B245}" type="slidenum">
              <a:rPr lang="en-US" altLang="el-GR"/>
              <a:pPr/>
              <a:t>8</a:t>
            </a:fld>
            <a:endParaRPr lang="en-US" altLang="el-GR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4849225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4ABB2A-F891-40DD-B05F-A0F9A9A1B245}" type="slidenum">
              <a:rPr lang="en-US" altLang="el-GR"/>
              <a:pPr/>
              <a:t>9</a:t>
            </a:fld>
            <a:endParaRPr lang="en-US" altLang="el-GR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201913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962400"/>
            <a:ext cx="7772400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l-GR" altLang="el-GR" noProof="0"/>
              <a:t>Στυλ κύριου τίτλου</a:t>
            </a:r>
            <a:endParaRPr lang="en-US" altLang="el-GR" noProof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648200"/>
            <a:ext cx="7772400" cy="6858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l-GR" altLang="el-GR" noProof="0"/>
              <a:t>Στυλ κύριου υπότιτλου</a:t>
            </a:r>
            <a:endParaRPr lang="en-US" altLang="el-GR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</p:spTree>
    <p:extLst>
      <p:ext uri="{BB962C8B-B14F-4D97-AF65-F5344CB8AC3E}">
        <p14:creationId xmlns:p14="http://schemas.microsoft.com/office/powerpoint/2010/main" val="2564707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7162800" y="1676400"/>
            <a:ext cx="1828800" cy="5029200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1676400" y="1676400"/>
            <a:ext cx="5334000" cy="5029200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</p:spTree>
    <p:extLst>
      <p:ext uri="{BB962C8B-B14F-4D97-AF65-F5344CB8AC3E}">
        <p14:creationId xmlns:p14="http://schemas.microsoft.com/office/powerpoint/2010/main" val="2543951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/>
          </p:nvPr>
        </p:nvSpPr>
        <p:spPr>
          <a:xfrm>
            <a:off x="1676400" y="1676400"/>
            <a:ext cx="7315200" cy="502920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</p:spTree>
    <p:extLst>
      <p:ext uri="{BB962C8B-B14F-4D97-AF65-F5344CB8AC3E}">
        <p14:creationId xmlns:p14="http://schemas.microsoft.com/office/powerpoint/2010/main" val="2394525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</p:spTree>
    <p:extLst>
      <p:ext uri="{BB962C8B-B14F-4D97-AF65-F5344CB8AC3E}">
        <p14:creationId xmlns:p14="http://schemas.microsoft.com/office/powerpoint/2010/main" val="3678048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3953810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1676400" y="2438400"/>
            <a:ext cx="3581400" cy="426720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5410200" y="2438400"/>
            <a:ext cx="3581400" cy="426720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</p:spTree>
    <p:extLst>
      <p:ext uri="{BB962C8B-B14F-4D97-AF65-F5344CB8AC3E}">
        <p14:creationId xmlns:p14="http://schemas.microsoft.com/office/powerpoint/2010/main" val="3032547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</p:spTree>
    <p:extLst>
      <p:ext uri="{BB962C8B-B14F-4D97-AF65-F5344CB8AC3E}">
        <p14:creationId xmlns:p14="http://schemas.microsoft.com/office/powerpoint/2010/main" val="3896068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</p:spTree>
    <p:extLst>
      <p:ext uri="{BB962C8B-B14F-4D97-AF65-F5344CB8AC3E}">
        <p14:creationId xmlns:p14="http://schemas.microsoft.com/office/powerpoint/2010/main" val="932400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2002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3624297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18049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1676400"/>
            <a:ext cx="7315200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/>
              <a:t>Στυλ κύριου τίτλου</a:t>
            </a:r>
            <a:endParaRPr lang="en-US" altLang="el-GR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76400" y="2438400"/>
            <a:ext cx="73152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/>
              <a:t>Στυλ υποδείγματος κειμένου</a:t>
            </a:r>
          </a:p>
          <a:p>
            <a:pPr lvl="1"/>
            <a:r>
              <a:rPr lang="el-GR" altLang="el-GR"/>
              <a:t>Δεύτερου επιπέδου</a:t>
            </a:r>
          </a:p>
          <a:p>
            <a:pPr lvl="2"/>
            <a:r>
              <a:rPr lang="el-GR" altLang="el-GR"/>
              <a:t>Τρίτου επιπέδου</a:t>
            </a:r>
          </a:p>
          <a:p>
            <a:pPr lvl="3"/>
            <a:r>
              <a:rPr lang="el-GR" altLang="el-GR"/>
              <a:t>Τέταρτου επιπέδου</a:t>
            </a:r>
          </a:p>
          <a:p>
            <a:pPr lvl="4"/>
            <a:r>
              <a:rPr lang="el-GR" altLang="el-GR"/>
              <a:t>Πέμπτου επιπέδου</a:t>
            </a:r>
            <a:endParaRPr lang="en-US" alt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35759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35759D"/>
          </a:solidFill>
          <a:latin typeface="Microsoft Sans Serif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35759D"/>
          </a:solidFill>
          <a:latin typeface="Microsoft Sans Serif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35759D"/>
          </a:solidFill>
          <a:latin typeface="Microsoft Sans Serif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35759D"/>
          </a:solidFill>
          <a:latin typeface="Microsoft Sans Serif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35759D"/>
          </a:solidFill>
          <a:latin typeface="Microsoft Sans Serif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35759D"/>
          </a:solidFill>
          <a:latin typeface="Microsoft Sans Serif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35759D"/>
          </a:solidFill>
          <a:latin typeface="Microsoft Sans Serif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35759D"/>
          </a:solidFill>
          <a:latin typeface="Microsoft Sans Serif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rgbClr val="35759D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rgbClr val="35759D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rgbClr val="35759D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rgbClr val="35759D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rgbClr val="35759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tmarketshare.com/search-engine-market-share.aspx?qprid=4&amp;qpcustomd=0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cialbakers.com/facebook-statistics/greece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hyperlink" Target="http://www.youtube.com/watch?v=vMRSi_xf5xQ&amp;playnext=1&amp;list=PLL-1XA3Z-cl2N4l9irMnydZWMjGFFiT-2&amp;feature=results_video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chivasgreece/app_145572815553113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facebook.com/photo.php?fbid=10150596597021091&amp;set=a.94080706090.99413.31033276090&amp;type=1&amp;theater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79776" y="3468885"/>
            <a:ext cx="5161830" cy="504056"/>
          </a:xfrm>
        </p:spPr>
        <p:txBody>
          <a:bodyPr/>
          <a:lstStyle/>
          <a:p>
            <a:pPr algn="ctr"/>
            <a:r>
              <a:rPr lang="en-US" altLang="el-GR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altLang="el-GR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l-GR" altLang="el-GR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Τετάρτη 26 Απριλίου 2017</a:t>
            </a:r>
            <a:br>
              <a:rPr lang="el-GR" altLang="el-GR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altLang="el-GR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2998" y="6165304"/>
            <a:ext cx="6120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el-GR" dirty="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Εισηγητής</a:t>
            </a:r>
            <a:r>
              <a:rPr lang="en-US" altLang="el-GR" dirty="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el-GR" altLang="el-GR" dirty="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Δημήτριος Κονταράκης</a:t>
            </a:r>
            <a:endParaRPr lang="el-GR" dirty="0">
              <a:solidFill>
                <a:schemeClr val="accent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699243" y="3972941"/>
            <a:ext cx="7488832" cy="1238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5759D"/>
                </a:solidFill>
                <a:latin typeface="Microsoft Sans Serif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5759D"/>
                </a:solidFill>
                <a:latin typeface="Microsoft Sans Serif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5759D"/>
                </a:solidFill>
                <a:latin typeface="Microsoft Sans Serif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5759D"/>
                </a:solidFill>
                <a:latin typeface="Microsoft Sans Serif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5759D"/>
                </a:solidFill>
                <a:latin typeface="Microsoft Sans Serif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5759D"/>
                </a:solidFill>
                <a:latin typeface="Microsoft Sans Serif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5759D"/>
                </a:solidFill>
                <a:latin typeface="Microsoft Sans Serif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5759D"/>
                </a:solidFill>
                <a:latin typeface="Microsoft Sans Serif" panose="020B0604020202020204" pitchFamily="34" charset="0"/>
              </a:defRPr>
            </a:lvl9pPr>
          </a:lstStyle>
          <a:p>
            <a:pPr algn="ctr"/>
            <a:r>
              <a:rPr lang="el-GR" sz="2800" dirty="0"/>
              <a:t>Social </a:t>
            </a:r>
            <a:r>
              <a:rPr lang="el-GR" sz="2800" dirty="0" err="1"/>
              <a:t>Media</a:t>
            </a:r>
            <a:r>
              <a:rPr lang="el-GR" sz="2800" dirty="0"/>
              <a:t> </a:t>
            </a:r>
            <a:r>
              <a:rPr lang="el-GR" sz="2800" dirty="0" err="1"/>
              <a:t>Marketing</a:t>
            </a:r>
            <a:r>
              <a:rPr lang="el-GR" sz="2800" dirty="0"/>
              <a:t> για μικρομεσαίες επιχειρήσεις</a:t>
            </a:r>
            <a:endParaRPr lang="en-US" altLang="el-GR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772422" y="2532066"/>
            <a:ext cx="5161830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5759D"/>
                </a:solidFill>
                <a:latin typeface="Microsoft Sans Serif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5759D"/>
                </a:solidFill>
                <a:latin typeface="Microsoft Sans Serif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5759D"/>
                </a:solidFill>
                <a:latin typeface="Microsoft Sans Serif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5759D"/>
                </a:solidFill>
                <a:latin typeface="Microsoft Sans Serif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5759D"/>
                </a:solidFill>
                <a:latin typeface="Microsoft Sans Serif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5759D"/>
                </a:solidFill>
                <a:latin typeface="Microsoft Sans Serif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5759D"/>
                </a:solidFill>
                <a:latin typeface="Microsoft Sans Serif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5759D"/>
                </a:solidFill>
                <a:latin typeface="Microsoft Sans Serif" panose="020B0604020202020204" pitchFamily="34" charset="0"/>
              </a:defRPr>
            </a:lvl9pPr>
          </a:lstStyle>
          <a:p>
            <a:pPr algn="ctr"/>
            <a:r>
              <a:rPr lang="en-US" altLang="el-GR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altLang="el-GR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altLang="el-GR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There is always a way…</a:t>
            </a:r>
            <a:r>
              <a:rPr lang="el-GR" altLang="el-GR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l-GR" altLang="el-GR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altLang="el-GR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837" y="604982"/>
            <a:ext cx="3175000" cy="16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1166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35" name="AutoShape 27"/>
          <p:cNvSpPr>
            <a:spLocks noChangeArrowheads="1"/>
          </p:cNvSpPr>
          <p:nvPr/>
        </p:nvSpPr>
        <p:spPr bwMode="gray">
          <a:xfrm>
            <a:off x="3933825" y="3848100"/>
            <a:ext cx="620713" cy="5810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/>
            <a:endParaRPr kumimoji="1" lang="en-US" altLang="ko-KR" sz="1800" b="1">
              <a:ea typeface="굴림" panose="020B0600000101010101" pitchFamily="34" charset="-127"/>
            </a:endParaRPr>
          </a:p>
        </p:txBody>
      </p:sp>
      <p:sp>
        <p:nvSpPr>
          <p:cNvPr id="43072" name="AutoShape 64"/>
          <p:cNvSpPr>
            <a:spLocks noChangeArrowheads="1"/>
          </p:cNvSpPr>
          <p:nvPr/>
        </p:nvSpPr>
        <p:spPr bwMode="gray">
          <a:xfrm>
            <a:off x="2193935" y="275912"/>
            <a:ext cx="4495800" cy="6858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l-GR" altLang="el-GR" sz="4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Τι είναι το </a:t>
            </a:r>
            <a:r>
              <a:rPr lang="en-US" altLang="el-GR" sz="4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Internet Marketing</a:t>
            </a: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935" y="1772816"/>
            <a:ext cx="5238750" cy="3457575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5372784"/>
            <a:ext cx="1783227" cy="1337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2569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35" name="AutoShape 27"/>
          <p:cNvSpPr>
            <a:spLocks noChangeArrowheads="1"/>
          </p:cNvSpPr>
          <p:nvPr/>
        </p:nvSpPr>
        <p:spPr bwMode="gray">
          <a:xfrm>
            <a:off x="3933825" y="3848100"/>
            <a:ext cx="620713" cy="5810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/>
            <a:endParaRPr kumimoji="1" lang="en-US" altLang="ko-KR" sz="1800" b="1">
              <a:ea typeface="굴림" panose="020B0600000101010101" pitchFamily="34" charset="-127"/>
            </a:endParaRPr>
          </a:p>
        </p:txBody>
      </p:sp>
      <p:sp>
        <p:nvSpPr>
          <p:cNvPr id="43072" name="AutoShape 64"/>
          <p:cNvSpPr>
            <a:spLocks noChangeArrowheads="1"/>
          </p:cNvSpPr>
          <p:nvPr/>
        </p:nvSpPr>
        <p:spPr bwMode="gray">
          <a:xfrm>
            <a:off x="2193935" y="275912"/>
            <a:ext cx="4495800" cy="6858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l-GR" altLang="el-GR" sz="4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Τι είναι το </a:t>
            </a:r>
            <a:r>
              <a:rPr lang="en-US" altLang="el-GR" sz="4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Internet Marketing</a:t>
            </a: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895" y="1628800"/>
            <a:ext cx="3977286" cy="2982965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130" y="4875609"/>
            <a:ext cx="1772816" cy="177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9097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35" name="AutoShape 27"/>
          <p:cNvSpPr>
            <a:spLocks noChangeArrowheads="1"/>
          </p:cNvSpPr>
          <p:nvPr/>
        </p:nvSpPr>
        <p:spPr bwMode="gray">
          <a:xfrm>
            <a:off x="3933825" y="3848100"/>
            <a:ext cx="620713" cy="5810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/>
            <a:endParaRPr kumimoji="1" lang="en-US" altLang="ko-KR" sz="1800" b="1">
              <a:ea typeface="굴림" panose="020B0600000101010101" pitchFamily="34" charset="-127"/>
            </a:endParaRPr>
          </a:p>
        </p:txBody>
      </p:sp>
      <p:sp>
        <p:nvSpPr>
          <p:cNvPr id="43072" name="AutoShape 64"/>
          <p:cNvSpPr>
            <a:spLocks noChangeArrowheads="1"/>
          </p:cNvSpPr>
          <p:nvPr/>
        </p:nvSpPr>
        <p:spPr bwMode="gray">
          <a:xfrm>
            <a:off x="2193935" y="275912"/>
            <a:ext cx="4495800" cy="6858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l-GR" altLang="el-GR" sz="4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Τι είναι το </a:t>
            </a:r>
            <a:r>
              <a:rPr lang="en-US" altLang="el-GR" sz="4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Internet Marketing</a:t>
            </a: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084" y="1484784"/>
            <a:ext cx="5296537" cy="3744416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228" y="5301208"/>
            <a:ext cx="1524248" cy="1413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6186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35" name="AutoShape 27"/>
          <p:cNvSpPr>
            <a:spLocks noChangeArrowheads="1"/>
          </p:cNvSpPr>
          <p:nvPr/>
        </p:nvSpPr>
        <p:spPr bwMode="gray">
          <a:xfrm>
            <a:off x="3933825" y="3848100"/>
            <a:ext cx="620713" cy="5810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/>
            <a:endParaRPr kumimoji="1" lang="en-US" altLang="ko-KR" sz="1800" b="1">
              <a:ea typeface="굴림" panose="020B0600000101010101" pitchFamily="34" charset="-127"/>
            </a:endParaRPr>
          </a:p>
        </p:txBody>
      </p:sp>
      <p:sp>
        <p:nvSpPr>
          <p:cNvPr id="43043" name="Text Box 35"/>
          <p:cNvSpPr txBox="1">
            <a:spLocks noChangeArrowheads="1"/>
          </p:cNvSpPr>
          <p:nvPr/>
        </p:nvSpPr>
        <p:spPr bwMode="auto">
          <a:xfrm>
            <a:off x="3962400" y="5438775"/>
            <a:ext cx="1311275" cy="748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l-GR" sz="3200" b="1" baseline="-25000" dirty="0">
                <a:solidFill>
                  <a:schemeClr val="bg1"/>
                </a:solidFill>
                <a:ea typeface="굴림" panose="020B0600000101010101" pitchFamily="34" charset="-127"/>
              </a:rPr>
              <a:t>Position</a:t>
            </a:r>
            <a:endParaRPr lang="en-US" altLang="el-GR" sz="3200" b="1" baseline="-25000" dirty="0">
              <a:solidFill>
                <a:schemeClr val="bg1"/>
              </a:solidFill>
            </a:endParaRPr>
          </a:p>
          <a:p>
            <a:pPr algn="l"/>
            <a:endParaRPr lang="en-US" altLang="el-GR" sz="3200" baseline="-25000" dirty="0"/>
          </a:p>
        </p:txBody>
      </p:sp>
      <p:sp>
        <p:nvSpPr>
          <p:cNvPr id="43072" name="AutoShape 64"/>
          <p:cNvSpPr>
            <a:spLocks noChangeArrowheads="1"/>
          </p:cNvSpPr>
          <p:nvPr/>
        </p:nvSpPr>
        <p:spPr bwMode="gray">
          <a:xfrm>
            <a:off x="899592" y="275912"/>
            <a:ext cx="7056784" cy="6858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l-GR" altLang="el-GR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Στατιστικά </a:t>
            </a:r>
            <a:r>
              <a:rPr lang="en-US" altLang="el-GR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Internet Marketing</a:t>
            </a:r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628800"/>
            <a:ext cx="6408712" cy="428742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35" name="AutoShape 27"/>
          <p:cNvSpPr>
            <a:spLocks noChangeArrowheads="1"/>
          </p:cNvSpPr>
          <p:nvPr/>
        </p:nvSpPr>
        <p:spPr bwMode="gray">
          <a:xfrm>
            <a:off x="3933825" y="3848100"/>
            <a:ext cx="620713" cy="5810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/>
            <a:endParaRPr kumimoji="1" lang="en-US" altLang="ko-KR" sz="1800" b="1">
              <a:ea typeface="굴림" panose="020B0600000101010101" pitchFamily="34" charset="-127"/>
            </a:endParaRPr>
          </a:p>
        </p:txBody>
      </p:sp>
      <p:sp>
        <p:nvSpPr>
          <p:cNvPr id="43043" name="Text Box 35"/>
          <p:cNvSpPr txBox="1">
            <a:spLocks noChangeArrowheads="1"/>
          </p:cNvSpPr>
          <p:nvPr/>
        </p:nvSpPr>
        <p:spPr bwMode="auto">
          <a:xfrm>
            <a:off x="3962400" y="5438775"/>
            <a:ext cx="1311275" cy="748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l-GR" sz="3200" b="1" baseline="-25000" dirty="0">
                <a:solidFill>
                  <a:schemeClr val="bg1"/>
                </a:solidFill>
                <a:ea typeface="굴림" panose="020B0600000101010101" pitchFamily="34" charset="-127"/>
              </a:rPr>
              <a:t>Position</a:t>
            </a:r>
            <a:endParaRPr lang="en-US" altLang="el-GR" sz="3200" b="1" baseline="-25000" dirty="0">
              <a:solidFill>
                <a:schemeClr val="bg1"/>
              </a:solidFill>
            </a:endParaRPr>
          </a:p>
          <a:p>
            <a:pPr algn="l"/>
            <a:endParaRPr lang="en-US" altLang="el-GR" sz="3200" baseline="-25000" dirty="0"/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556792"/>
            <a:ext cx="5422499" cy="50121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9310" y="6568903"/>
            <a:ext cx="177484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900" dirty="0"/>
              <a:t>Πηγή</a:t>
            </a:r>
            <a:r>
              <a:rPr lang="en-US" sz="900" dirty="0"/>
              <a:t>: http://www.webdam.com</a:t>
            </a:r>
            <a:endParaRPr lang="el-GR" sz="900" dirty="0"/>
          </a:p>
        </p:txBody>
      </p:sp>
      <p:sp>
        <p:nvSpPr>
          <p:cNvPr id="8" name="AutoShape 64"/>
          <p:cNvSpPr>
            <a:spLocks noChangeArrowheads="1"/>
          </p:cNvSpPr>
          <p:nvPr/>
        </p:nvSpPr>
        <p:spPr bwMode="gray">
          <a:xfrm>
            <a:off x="395536" y="275912"/>
            <a:ext cx="8496943" cy="6858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l-GR" altLang="el-GR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Στατιστικά </a:t>
            </a:r>
            <a:r>
              <a:rPr lang="en-US" altLang="el-GR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Internet Marketing</a:t>
            </a:r>
          </a:p>
        </p:txBody>
      </p:sp>
    </p:spTree>
    <p:extLst>
      <p:ext uri="{BB962C8B-B14F-4D97-AF65-F5344CB8AC3E}">
        <p14:creationId xmlns:p14="http://schemas.microsoft.com/office/powerpoint/2010/main" val="39543813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35" name="AutoShape 27"/>
          <p:cNvSpPr>
            <a:spLocks noChangeArrowheads="1"/>
          </p:cNvSpPr>
          <p:nvPr/>
        </p:nvSpPr>
        <p:spPr bwMode="gray">
          <a:xfrm>
            <a:off x="3975881" y="3869246"/>
            <a:ext cx="676134" cy="5810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/>
            <a:endParaRPr kumimoji="1" lang="en-US" altLang="ko-KR" sz="1800" b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3043" name="Text Box 35"/>
          <p:cNvSpPr txBox="1">
            <a:spLocks noChangeArrowheads="1"/>
          </p:cNvSpPr>
          <p:nvPr/>
        </p:nvSpPr>
        <p:spPr bwMode="auto">
          <a:xfrm>
            <a:off x="4004456" y="5459921"/>
            <a:ext cx="1428353" cy="748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l-GR" sz="3200" b="1" baseline="-25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Position</a:t>
            </a:r>
          </a:p>
          <a:p>
            <a:pPr algn="l"/>
            <a:endParaRPr lang="en-US" altLang="el-GR" sz="3200" baseline="-25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780928"/>
            <a:ext cx="7833016" cy="2176636"/>
          </a:xfrm>
          <a:prstGeom prst="rect">
            <a:avLst/>
          </a:prstGeom>
        </p:spPr>
      </p:pic>
      <p:sp>
        <p:nvSpPr>
          <p:cNvPr id="9" name="AutoShape 64"/>
          <p:cNvSpPr>
            <a:spLocks noChangeArrowheads="1"/>
          </p:cNvSpPr>
          <p:nvPr/>
        </p:nvSpPr>
        <p:spPr bwMode="gray">
          <a:xfrm>
            <a:off x="221568" y="297058"/>
            <a:ext cx="8784976" cy="6858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l-GR" altLang="el-GR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Τι προσφέρει στον επιχειρηματία</a:t>
            </a:r>
            <a:endParaRPr lang="en-US" altLang="el-GR" sz="4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3196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35" name="AutoShape 27"/>
          <p:cNvSpPr>
            <a:spLocks noChangeArrowheads="1"/>
          </p:cNvSpPr>
          <p:nvPr/>
        </p:nvSpPr>
        <p:spPr bwMode="gray">
          <a:xfrm>
            <a:off x="3933825" y="3848100"/>
            <a:ext cx="620713" cy="5810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/>
            <a:endParaRPr kumimoji="1" lang="en-US" altLang="ko-KR" sz="1800" b="1">
              <a:ea typeface="굴림" panose="020B0600000101010101" pitchFamily="34" charset="-127"/>
            </a:endParaRPr>
          </a:p>
        </p:txBody>
      </p:sp>
      <p:sp>
        <p:nvSpPr>
          <p:cNvPr id="43043" name="Text Box 35"/>
          <p:cNvSpPr txBox="1">
            <a:spLocks noChangeArrowheads="1"/>
          </p:cNvSpPr>
          <p:nvPr/>
        </p:nvSpPr>
        <p:spPr bwMode="auto">
          <a:xfrm>
            <a:off x="3962400" y="5438775"/>
            <a:ext cx="1311275" cy="748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l-GR" sz="3200" b="1" baseline="-25000" dirty="0">
                <a:solidFill>
                  <a:schemeClr val="bg1"/>
                </a:solidFill>
                <a:ea typeface="굴림" panose="020B0600000101010101" pitchFamily="34" charset="-127"/>
              </a:rPr>
              <a:t>Position</a:t>
            </a:r>
            <a:endParaRPr lang="en-US" altLang="el-GR" sz="3200" b="1" baseline="-25000" dirty="0">
              <a:solidFill>
                <a:schemeClr val="bg1"/>
              </a:solidFill>
            </a:endParaRPr>
          </a:p>
          <a:p>
            <a:pPr algn="l"/>
            <a:endParaRPr lang="en-US" altLang="el-GR" sz="3200" baseline="-25000" dirty="0"/>
          </a:p>
        </p:txBody>
      </p:sp>
      <p:sp>
        <p:nvSpPr>
          <p:cNvPr id="6" name="AutoShape 64"/>
          <p:cNvSpPr>
            <a:spLocks noChangeArrowheads="1"/>
          </p:cNvSpPr>
          <p:nvPr/>
        </p:nvSpPr>
        <p:spPr bwMode="gray">
          <a:xfrm>
            <a:off x="221568" y="297058"/>
            <a:ext cx="8784976" cy="6858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l-GR" altLang="el-GR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Τι προσφέρει στον επιχειρηματία</a:t>
            </a:r>
            <a:endParaRPr lang="en-US" altLang="el-GR" sz="4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38" y="1700808"/>
            <a:ext cx="8172400" cy="510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1820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35" name="AutoShape 27"/>
          <p:cNvSpPr>
            <a:spLocks noChangeArrowheads="1"/>
          </p:cNvSpPr>
          <p:nvPr/>
        </p:nvSpPr>
        <p:spPr bwMode="gray">
          <a:xfrm>
            <a:off x="3933825" y="3848100"/>
            <a:ext cx="620713" cy="5810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/>
            <a:endParaRPr kumimoji="1" lang="en-US" altLang="ko-KR" sz="1800" b="1">
              <a:ea typeface="굴림" panose="020B0600000101010101" pitchFamily="34" charset="-127"/>
            </a:endParaRPr>
          </a:p>
        </p:txBody>
      </p:sp>
      <p:sp>
        <p:nvSpPr>
          <p:cNvPr id="43043" name="Text Box 35"/>
          <p:cNvSpPr txBox="1">
            <a:spLocks noChangeArrowheads="1"/>
          </p:cNvSpPr>
          <p:nvPr/>
        </p:nvSpPr>
        <p:spPr bwMode="auto">
          <a:xfrm>
            <a:off x="3962400" y="5438775"/>
            <a:ext cx="1311275" cy="748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l-GR" sz="3200" b="1" baseline="-25000" dirty="0">
                <a:solidFill>
                  <a:schemeClr val="bg1"/>
                </a:solidFill>
                <a:ea typeface="굴림" panose="020B0600000101010101" pitchFamily="34" charset="-127"/>
              </a:rPr>
              <a:t>Position</a:t>
            </a:r>
            <a:endParaRPr lang="en-US" altLang="el-GR" sz="3200" b="1" baseline="-25000" dirty="0">
              <a:solidFill>
                <a:schemeClr val="bg1"/>
              </a:solidFill>
            </a:endParaRPr>
          </a:p>
          <a:p>
            <a:pPr algn="l"/>
            <a:endParaRPr lang="en-US" altLang="el-GR" sz="3200" baseline="-25000" dirty="0"/>
          </a:p>
        </p:txBody>
      </p:sp>
      <p:sp>
        <p:nvSpPr>
          <p:cNvPr id="6" name="AutoShape 64"/>
          <p:cNvSpPr>
            <a:spLocks noChangeArrowheads="1"/>
          </p:cNvSpPr>
          <p:nvPr/>
        </p:nvSpPr>
        <p:spPr bwMode="gray">
          <a:xfrm>
            <a:off x="221568" y="297058"/>
            <a:ext cx="8784976" cy="6858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l-GR" altLang="el-GR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Τι προσφέρει στον επιχειρηματία</a:t>
            </a:r>
            <a:endParaRPr lang="en-US" altLang="el-GR" sz="4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18" y="1864693"/>
            <a:ext cx="8532440" cy="4547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232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35" name="AutoShape 27"/>
          <p:cNvSpPr>
            <a:spLocks noChangeArrowheads="1"/>
          </p:cNvSpPr>
          <p:nvPr/>
        </p:nvSpPr>
        <p:spPr bwMode="gray">
          <a:xfrm>
            <a:off x="3933825" y="3848100"/>
            <a:ext cx="620713" cy="5810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/>
            <a:endParaRPr kumimoji="1" lang="en-US" altLang="ko-KR" sz="1800" b="1">
              <a:ea typeface="굴림" panose="020B0600000101010101" pitchFamily="34" charset="-127"/>
            </a:endParaRPr>
          </a:p>
        </p:txBody>
      </p:sp>
      <p:sp>
        <p:nvSpPr>
          <p:cNvPr id="43043" name="Text Box 35"/>
          <p:cNvSpPr txBox="1">
            <a:spLocks noChangeArrowheads="1"/>
          </p:cNvSpPr>
          <p:nvPr/>
        </p:nvSpPr>
        <p:spPr bwMode="auto">
          <a:xfrm>
            <a:off x="3962400" y="5438775"/>
            <a:ext cx="1311275" cy="748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l-GR" sz="3200" b="1" baseline="-25000" dirty="0">
                <a:solidFill>
                  <a:schemeClr val="bg1"/>
                </a:solidFill>
                <a:ea typeface="굴림" panose="020B0600000101010101" pitchFamily="34" charset="-127"/>
              </a:rPr>
              <a:t>Position</a:t>
            </a:r>
            <a:endParaRPr lang="en-US" altLang="el-GR" sz="3200" b="1" baseline="-25000" dirty="0">
              <a:solidFill>
                <a:schemeClr val="bg1"/>
              </a:solidFill>
            </a:endParaRPr>
          </a:p>
          <a:p>
            <a:pPr algn="l"/>
            <a:endParaRPr lang="en-US" altLang="el-GR" sz="3200" baseline="-25000" dirty="0"/>
          </a:p>
        </p:txBody>
      </p:sp>
      <p:sp>
        <p:nvSpPr>
          <p:cNvPr id="6" name="AutoShape 64"/>
          <p:cNvSpPr>
            <a:spLocks noChangeArrowheads="1"/>
          </p:cNvSpPr>
          <p:nvPr/>
        </p:nvSpPr>
        <p:spPr bwMode="gray">
          <a:xfrm>
            <a:off x="221568" y="297058"/>
            <a:ext cx="8784976" cy="6858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l-GR" altLang="el-GR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Τι προσφέρει στον επιχειρηματία</a:t>
            </a:r>
            <a:endParaRPr lang="en-US" altLang="el-GR" sz="4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589741"/>
            <a:ext cx="8460432" cy="5097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05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557338"/>
            <a:ext cx="6059487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3" name="TextBox 2"/>
          <p:cNvSpPr txBox="1">
            <a:spLocks noChangeArrowheads="1"/>
          </p:cNvSpPr>
          <p:nvPr/>
        </p:nvSpPr>
        <p:spPr bwMode="auto">
          <a:xfrm>
            <a:off x="3132138" y="4652963"/>
            <a:ext cx="237648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dirty="0">
                <a:solidFill>
                  <a:schemeClr val="tx1"/>
                </a:solidFill>
                <a:hlinkClick r:id="rId3"/>
              </a:rPr>
              <a:t>Google Market Share</a:t>
            </a:r>
            <a:endParaRPr lang="en-US" altLang="en-US" dirty="0">
              <a:solidFill>
                <a:schemeClr val="tx1"/>
              </a:solidFill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dirty="0">
              <a:solidFill>
                <a:schemeClr val="tx1"/>
              </a:solidFill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dirty="0">
                <a:solidFill>
                  <a:schemeClr val="tx1"/>
                </a:solidFill>
              </a:rPr>
              <a:t>Knowledge Graph</a:t>
            </a:r>
          </a:p>
        </p:txBody>
      </p:sp>
    </p:spTree>
    <p:extLst>
      <p:ext uri="{BB962C8B-B14F-4D97-AF65-F5344CB8AC3E}">
        <p14:creationId xmlns:p14="http://schemas.microsoft.com/office/powerpoint/2010/main" val="1230870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35" name="AutoShape 27"/>
          <p:cNvSpPr>
            <a:spLocks noChangeArrowheads="1"/>
          </p:cNvSpPr>
          <p:nvPr/>
        </p:nvSpPr>
        <p:spPr bwMode="gray">
          <a:xfrm>
            <a:off x="3933825" y="3848100"/>
            <a:ext cx="620713" cy="5810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/>
            <a:endParaRPr kumimoji="1" lang="en-US" altLang="ko-KR" sz="1800" b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3042" name="Text Box 34"/>
          <p:cNvSpPr txBox="1">
            <a:spLocks noChangeArrowheads="1"/>
          </p:cNvSpPr>
          <p:nvPr/>
        </p:nvSpPr>
        <p:spPr bwMode="auto">
          <a:xfrm>
            <a:off x="2438400" y="5438775"/>
            <a:ext cx="13112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l-GR" sz="1800" b="1" baseline="-25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Price</a:t>
            </a:r>
          </a:p>
          <a:p>
            <a:pPr algn="l"/>
            <a:endParaRPr lang="en-US" altLang="el-GR" sz="1800" baseline="-25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3043" name="Text Box 35"/>
          <p:cNvSpPr txBox="1">
            <a:spLocks noChangeArrowheads="1"/>
          </p:cNvSpPr>
          <p:nvPr/>
        </p:nvSpPr>
        <p:spPr bwMode="auto">
          <a:xfrm>
            <a:off x="3962400" y="5438775"/>
            <a:ext cx="13112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l-GR" sz="1800" b="1" baseline="-25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Position</a:t>
            </a:r>
          </a:p>
          <a:p>
            <a:pPr algn="l"/>
            <a:endParaRPr lang="en-US" altLang="el-GR" sz="1800" baseline="-25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3072" name="AutoShape 64"/>
          <p:cNvSpPr>
            <a:spLocks noChangeArrowheads="1"/>
          </p:cNvSpPr>
          <p:nvPr/>
        </p:nvSpPr>
        <p:spPr bwMode="gray">
          <a:xfrm>
            <a:off x="2193935" y="275912"/>
            <a:ext cx="4495800" cy="6858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l-GR" altLang="el-GR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Τι είναι το </a:t>
            </a:r>
            <a:r>
              <a:rPr lang="en-US" altLang="el-GR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Internet Marketing</a:t>
            </a: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556792"/>
            <a:ext cx="7452320" cy="496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5248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35" name="AutoShape 27"/>
          <p:cNvSpPr>
            <a:spLocks noChangeArrowheads="1"/>
          </p:cNvSpPr>
          <p:nvPr/>
        </p:nvSpPr>
        <p:spPr bwMode="gray">
          <a:xfrm>
            <a:off x="3933825" y="3848100"/>
            <a:ext cx="620713" cy="5810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/>
            <a:endParaRPr kumimoji="1" lang="en-US" altLang="ko-KR" sz="1800" b="1">
              <a:ea typeface="굴림" panose="020B0600000101010101" pitchFamily="34" charset="-127"/>
            </a:endParaRPr>
          </a:p>
        </p:txBody>
      </p:sp>
      <p:sp>
        <p:nvSpPr>
          <p:cNvPr id="43042" name="Text Box 34"/>
          <p:cNvSpPr txBox="1">
            <a:spLocks noChangeArrowheads="1"/>
          </p:cNvSpPr>
          <p:nvPr/>
        </p:nvSpPr>
        <p:spPr bwMode="auto">
          <a:xfrm>
            <a:off x="2438400" y="5438775"/>
            <a:ext cx="1311275" cy="748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l-GR" sz="3200" b="1" baseline="-25000" dirty="0">
                <a:solidFill>
                  <a:schemeClr val="bg1"/>
                </a:solidFill>
                <a:ea typeface="굴림" panose="020B0600000101010101" pitchFamily="34" charset="-127"/>
              </a:rPr>
              <a:t>Price</a:t>
            </a:r>
            <a:endParaRPr lang="en-US" altLang="el-GR" sz="3200" b="1" baseline="-25000" dirty="0">
              <a:solidFill>
                <a:schemeClr val="bg1"/>
              </a:solidFill>
            </a:endParaRPr>
          </a:p>
          <a:p>
            <a:pPr algn="l"/>
            <a:endParaRPr lang="en-US" altLang="el-GR" sz="3200" baseline="-25000" dirty="0"/>
          </a:p>
        </p:txBody>
      </p:sp>
      <p:sp>
        <p:nvSpPr>
          <p:cNvPr id="43043" name="Text Box 35"/>
          <p:cNvSpPr txBox="1">
            <a:spLocks noChangeArrowheads="1"/>
          </p:cNvSpPr>
          <p:nvPr/>
        </p:nvSpPr>
        <p:spPr bwMode="auto">
          <a:xfrm>
            <a:off x="3962400" y="5438775"/>
            <a:ext cx="1311275" cy="748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l-GR" sz="3200" b="1" baseline="-25000" dirty="0">
                <a:solidFill>
                  <a:schemeClr val="bg1"/>
                </a:solidFill>
                <a:ea typeface="굴림" panose="020B0600000101010101" pitchFamily="34" charset="-127"/>
              </a:rPr>
              <a:t>Position</a:t>
            </a:r>
            <a:endParaRPr lang="en-US" altLang="el-GR" sz="3200" b="1" baseline="-25000" dirty="0">
              <a:solidFill>
                <a:schemeClr val="bg1"/>
              </a:solidFill>
            </a:endParaRPr>
          </a:p>
          <a:p>
            <a:pPr algn="l"/>
            <a:endParaRPr lang="en-US" altLang="el-GR" sz="3200" baseline="-25000" dirty="0"/>
          </a:p>
        </p:txBody>
      </p:sp>
      <p:sp>
        <p:nvSpPr>
          <p:cNvPr id="43072" name="AutoShape 64"/>
          <p:cNvSpPr>
            <a:spLocks noChangeArrowheads="1"/>
          </p:cNvSpPr>
          <p:nvPr/>
        </p:nvSpPr>
        <p:spPr bwMode="gray">
          <a:xfrm>
            <a:off x="2193935" y="275912"/>
            <a:ext cx="4495800" cy="6858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l-GR" altLang="el-GR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Στρατηγική </a:t>
            </a:r>
            <a:r>
              <a:rPr lang="en-US" altLang="el-GR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Internet Marketing</a:t>
            </a: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245" y="1484784"/>
            <a:ext cx="5061180" cy="520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6164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35" name="AutoShape 27"/>
          <p:cNvSpPr>
            <a:spLocks noChangeArrowheads="1"/>
          </p:cNvSpPr>
          <p:nvPr/>
        </p:nvSpPr>
        <p:spPr bwMode="gray">
          <a:xfrm>
            <a:off x="3933825" y="3848100"/>
            <a:ext cx="620713" cy="5810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/>
            <a:endParaRPr kumimoji="1" lang="en-US" altLang="ko-KR" sz="1800" b="1">
              <a:ea typeface="굴림" panose="020B0600000101010101" pitchFamily="34" charset="-127"/>
            </a:endParaRPr>
          </a:p>
        </p:txBody>
      </p:sp>
      <p:sp>
        <p:nvSpPr>
          <p:cNvPr id="43042" name="Text Box 34"/>
          <p:cNvSpPr txBox="1">
            <a:spLocks noChangeArrowheads="1"/>
          </p:cNvSpPr>
          <p:nvPr/>
        </p:nvSpPr>
        <p:spPr bwMode="auto">
          <a:xfrm>
            <a:off x="2438400" y="5438775"/>
            <a:ext cx="1311275" cy="748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l-GR" sz="3200" b="1" baseline="-25000" dirty="0">
                <a:solidFill>
                  <a:schemeClr val="bg1"/>
                </a:solidFill>
                <a:ea typeface="굴림" panose="020B0600000101010101" pitchFamily="34" charset="-127"/>
              </a:rPr>
              <a:t>Price</a:t>
            </a:r>
            <a:endParaRPr lang="en-US" altLang="el-GR" sz="3200" b="1" baseline="-25000" dirty="0">
              <a:solidFill>
                <a:schemeClr val="bg1"/>
              </a:solidFill>
            </a:endParaRPr>
          </a:p>
          <a:p>
            <a:pPr algn="l"/>
            <a:endParaRPr lang="en-US" altLang="el-GR" sz="3200" baseline="-25000" dirty="0"/>
          </a:p>
        </p:txBody>
      </p:sp>
      <p:sp>
        <p:nvSpPr>
          <p:cNvPr id="43043" name="Text Box 35"/>
          <p:cNvSpPr txBox="1">
            <a:spLocks noChangeArrowheads="1"/>
          </p:cNvSpPr>
          <p:nvPr/>
        </p:nvSpPr>
        <p:spPr bwMode="auto">
          <a:xfrm>
            <a:off x="3962400" y="5438775"/>
            <a:ext cx="1311275" cy="748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l-GR" sz="3200" b="1" baseline="-25000" dirty="0">
                <a:solidFill>
                  <a:schemeClr val="bg1"/>
                </a:solidFill>
                <a:ea typeface="굴림" panose="020B0600000101010101" pitchFamily="34" charset="-127"/>
              </a:rPr>
              <a:t>Position</a:t>
            </a:r>
            <a:endParaRPr lang="en-US" altLang="el-GR" sz="3200" b="1" baseline="-25000" dirty="0">
              <a:solidFill>
                <a:schemeClr val="bg1"/>
              </a:solidFill>
            </a:endParaRPr>
          </a:p>
          <a:p>
            <a:pPr algn="l"/>
            <a:endParaRPr lang="en-US" altLang="el-GR" sz="3200" baseline="-25000" dirty="0"/>
          </a:p>
        </p:txBody>
      </p:sp>
      <p:sp>
        <p:nvSpPr>
          <p:cNvPr id="43072" name="AutoShape 64"/>
          <p:cNvSpPr>
            <a:spLocks noChangeArrowheads="1"/>
          </p:cNvSpPr>
          <p:nvPr/>
        </p:nvSpPr>
        <p:spPr bwMode="gray">
          <a:xfrm>
            <a:off x="2193935" y="275912"/>
            <a:ext cx="4495800" cy="6858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l-GR" altLang="el-GR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Στρατηγική </a:t>
            </a:r>
            <a:r>
              <a:rPr lang="en-US" altLang="el-GR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Internet Marketing</a:t>
            </a: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635" y="1772816"/>
            <a:ext cx="6505806" cy="4338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7559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35" name="AutoShape 27"/>
          <p:cNvSpPr>
            <a:spLocks noChangeArrowheads="1"/>
          </p:cNvSpPr>
          <p:nvPr/>
        </p:nvSpPr>
        <p:spPr bwMode="gray">
          <a:xfrm>
            <a:off x="3933825" y="3848100"/>
            <a:ext cx="620713" cy="5810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/>
            <a:endParaRPr kumimoji="1" lang="en-US" altLang="ko-KR" sz="1800" b="1">
              <a:ea typeface="굴림" panose="020B0600000101010101" pitchFamily="34" charset="-127"/>
            </a:endParaRPr>
          </a:p>
        </p:txBody>
      </p:sp>
      <p:sp>
        <p:nvSpPr>
          <p:cNvPr id="43042" name="Text Box 34"/>
          <p:cNvSpPr txBox="1">
            <a:spLocks noChangeArrowheads="1"/>
          </p:cNvSpPr>
          <p:nvPr/>
        </p:nvSpPr>
        <p:spPr bwMode="auto">
          <a:xfrm>
            <a:off x="2438400" y="5438775"/>
            <a:ext cx="1311275" cy="748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l-GR" sz="3200" b="1" baseline="-25000" dirty="0">
                <a:solidFill>
                  <a:schemeClr val="bg1"/>
                </a:solidFill>
                <a:ea typeface="굴림" panose="020B0600000101010101" pitchFamily="34" charset="-127"/>
              </a:rPr>
              <a:t>Price</a:t>
            </a:r>
            <a:endParaRPr lang="en-US" altLang="el-GR" sz="3200" b="1" baseline="-25000" dirty="0">
              <a:solidFill>
                <a:schemeClr val="bg1"/>
              </a:solidFill>
            </a:endParaRPr>
          </a:p>
          <a:p>
            <a:pPr algn="l"/>
            <a:endParaRPr lang="en-US" altLang="el-GR" sz="3200" baseline="-25000" dirty="0"/>
          </a:p>
        </p:txBody>
      </p:sp>
      <p:sp>
        <p:nvSpPr>
          <p:cNvPr id="43043" name="Text Box 35"/>
          <p:cNvSpPr txBox="1">
            <a:spLocks noChangeArrowheads="1"/>
          </p:cNvSpPr>
          <p:nvPr/>
        </p:nvSpPr>
        <p:spPr bwMode="auto">
          <a:xfrm>
            <a:off x="3962400" y="5438775"/>
            <a:ext cx="1311275" cy="748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l-GR" sz="3200" b="1" baseline="-25000" dirty="0">
                <a:solidFill>
                  <a:schemeClr val="bg1"/>
                </a:solidFill>
                <a:ea typeface="굴림" panose="020B0600000101010101" pitchFamily="34" charset="-127"/>
              </a:rPr>
              <a:t>Position</a:t>
            </a:r>
            <a:endParaRPr lang="en-US" altLang="el-GR" sz="3200" b="1" baseline="-25000" dirty="0">
              <a:solidFill>
                <a:schemeClr val="bg1"/>
              </a:solidFill>
            </a:endParaRPr>
          </a:p>
          <a:p>
            <a:pPr algn="l"/>
            <a:endParaRPr lang="en-US" altLang="el-GR" sz="3200" baseline="-25000" dirty="0"/>
          </a:p>
        </p:txBody>
      </p:sp>
      <p:sp>
        <p:nvSpPr>
          <p:cNvPr id="43072" name="AutoShape 64"/>
          <p:cNvSpPr>
            <a:spLocks noChangeArrowheads="1"/>
          </p:cNvSpPr>
          <p:nvPr/>
        </p:nvSpPr>
        <p:spPr bwMode="gray">
          <a:xfrm>
            <a:off x="2193935" y="275912"/>
            <a:ext cx="4495800" cy="6858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l-GR" altLang="el-GR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Στρατηγική </a:t>
            </a:r>
            <a:r>
              <a:rPr lang="en-US" altLang="el-GR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Internet Marketing</a:t>
            </a: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35" y="1538287"/>
            <a:ext cx="6934200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7104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35" name="AutoShape 27"/>
          <p:cNvSpPr>
            <a:spLocks noChangeArrowheads="1"/>
          </p:cNvSpPr>
          <p:nvPr/>
        </p:nvSpPr>
        <p:spPr bwMode="gray">
          <a:xfrm>
            <a:off x="3933825" y="3848100"/>
            <a:ext cx="620713" cy="5810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/>
            <a:endParaRPr kumimoji="1" lang="en-US" altLang="ko-KR" sz="1800" b="1">
              <a:ea typeface="굴림" panose="020B0600000101010101" pitchFamily="34" charset="-127"/>
            </a:endParaRPr>
          </a:p>
        </p:txBody>
      </p:sp>
      <p:sp>
        <p:nvSpPr>
          <p:cNvPr id="43042" name="Text Box 34"/>
          <p:cNvSpPr txBox="1">
            <a:spLocks noChangeArrowheads="1"/>
          </p:cNvSpPr>
          <p:nvPr/>
        </p:nvSpPr>
        <p:spPr bwMode="auto">
          <a:xfrm>
            <a:off x="2438400" y="5438775"/>
            <a:ext cx="1311275" cy="748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l-GR" sz="3200" b="1" baseline="-25000" dirty="0">
                <a:solidFill>
                  <a:schemeClr val="bg1"/>
                </a:solidFill>
                <a:ea typeface="굴림" panose="020B0600000101010101" pitchFamily="34" charset="-127"/>
              </a:rPr>
              <a:t>Price</a:t>
            </a:r>
            <a:endParaRPr lang="en-US" altLang="el-GR" sz="3200" b="1" baseline="-25000" dirty="0">
              <a:solidFill>
                <a:schemeClr val="bg1"/>
              </a:solidFill>
            </a:endParaRPr>
          </a:p>
          <a:p>
            <a:pPr algn="l"/>
            <a:endParaRPr lang="en-US" altLang="el-GR" sz="3200" baseline="-25000" dirty="0"/>
          </a:p>
        </p:txBody>
      </p:sp>
      <p:sp>
        <p:nvSpPr>
          <p:cNvPr id="43043" name="Text Box 35"/>
          <p:cNvSpPr txBox="1">
            <a:spLocks noChangeArrowheads="1"/>
          </p:cNvSpPr>
          <p:nvPr/>
        </p:nvSpPr>
        <p:spPr bwMode="auto">
          <a:xfrm>
            <a:off x="3962400" y="5438775"/>
            <a:ext cx="1311275" cy="748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l-GR" sz="3200" b="1" baseline="-25000" dirty="0">
                <a:solidFill>
                  <a:schemeClr val="bg1"/>
                </a:solidFill>
                <a:ea typeface="굴림" panose="020B0600000101010101" pitchFamily="34" charset="-127"/>
              </a:rPr>
              <a:t>Position</a:t>
            </a:r>
            <a:endParaRPr lang="en-US" altLang="el-GR" sz="3200" b="1" baseline="-25000" dirty="0">
              <a:solidFill>
                <a:schemeClr val="bg1"/>
              </a:solidFill>
            </a:endParaRPr>
          </a:p>
          <a:p>
            <a:pPr algn="l"/>
            <a:endParaRPr lang="en-US" altLang="el-GR" sz="3200" baseline="-25000" dirty="0"/>
          </a:p>
        </p:txBody>
      </p:sp>
      <p:sp>
        <p:nvSpPr>
          <p:cNvPr id="43072" name="AutoShape 64"/>
          <p:cNvSpPr>
            <a:spLocks noChangeArrowheads="1"/>
          </p:cNvSpPr>
          <p:nvPr/>
        </p:nvSpPr>
        <p:spPr bwMode="gray">
          <a:xfrm>
            <a:off x="2193935" y="275912"/>
            <a:ext cx="4495800" cy="6858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l-GR" altLang="el-GR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Στρατηγική </a:t>
            </a:r>
            <a:r>
              <a:rPr lang="en-US" altLang="el-GR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Internet Marketing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308" y="1671464"/>
            <a:ext cx="7596460" cy="4353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7029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35" name="AutoShape 27"/>
          <p:cNvSpPr>
            <a:spLocks noChangeArrowheads="1"/>
          </p:cNvSpPr>
          <p:nvPr/>
        </p:nvSpPr>
        <p:spPr bwMode="gray">
          <a:xfrm>
            <a:off x="3933825" y="3848100"/>
            <a:ext cx="620713" cy="5810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/>
            <a:endParaRPr kumimoji="1" lang="en-US" altLang="ko-KR" sz="1800" b="1">
              <a:ea typeface="굴림" panose="020B0600000101010101" pitchFamily="34" charset="-127"/>
            </a:endParaRPr>
          </a:p>
        </p:txBody>
      </p:sp>
      <p:sp>
        <p:nvSpPr>
          <p:cNvPr id="43042" name="Text Box 34"/>
          <p:cNvSpPr txBox="1">
            <a:spLocks noChangeArrowheads="1"/>
          </p:cNvSpPr>
          <p:nvPr/>
        </p:nvSpPr>
        <p:spPr bwMode="auto">
          <a:xfrm>
            <a:off x="2438400" y="5438775"/>
            <a:ext cx="1311275" cy="748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l-GR" sz="3200" b="1" baseline="-25000" dirty="0">
                <a:solidFill>
                  <a:schemeClr val="bg1"/>
                </a:solidFill>
                <a:ea typeface="굴림" panose="020B0600000101010101" pitchFamily="34" charset="-127"/>
              </a:rPr>
              <a:t>Price</a:t>
            </a:r>
            <a:endParaRPr lang="en-US" altLang="el-GR" sz="3200" b="1" baseline="-25000" dirty="0">
              <a:solidFill>
                <a:schemeClr val="bg1"/>
              </a:solidFill>
            </a:endParaRPr>
          </a:p>
          <a:p>
            <a:pPr algn="l"/>
            <a:endParaRPr lang="en-US" altLang="el-GR" sz="3200" baseline="-25000" dirty="0"/>
          </a:p>
        </p:txBody>
      </p:sp>
      <p:sp>
        <p:nvSpPr>
          <p:cNvPr id="43043" name="Text Box 35"/>
          <p:cNvSpPr txBox="1">
            <a:spLocks noChangeArrowheads="1"/>
          </p:cNvSpPr>
          <p:nvPr/>
        </p:nvSpPr>
        <p:spPr bwMode="auto">
          <a:xfrm>
            <a:off x="3962400" y="5438775"/>
            <a:ext cx="1311275" cy="748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l-GR" sz="3200" b="1" baseline="-25000" dirty="0">
                <a:solidFill>
                  <a:schemeClr val="bg1"/>
                </a:solidFill>
                <a:ea typeface="굴림" panose="020B0600000101010101" pitchFamily="34" charset="-127"/>
              </a:rPr>
              <a:t>Position</a:t>
            </a:r>
            <a:endParaRPr lang="en-US" altLang="el-GR" sz="3200" b="1" baseline="-25000" dirty="0">
              <a:solidFill>
                <a:schemeClr val="bg1"/>
              </a:solidFill>
            </a:endParaRPr>
          </a:p>
          <a:p>
            <a:pPr algn="l"/>
            <a:endParaRPr lang="en-US" altLang="el-GR" sz="3200" baseline="-25000" dirty="0"/>
          </a:p>
        </p:txBody>
      </p:sp>
      <p:sp>
        <p:nvSpPr>
          <p:cNvPr id="43072" name="AutoShape 64"/>
          <p:cNvSpPr>
            <a:spLocks noChangeArrowheads="1"/>
          </p:cNvSpPr>
          <p:nvPr/>
        </p:nvSpPr>
        <p:spPr bwMode="gray">
          <a:xfrm>
            <a:off x="2193935" y="275912"/>
            <a:ext cx="4495800" cy="6858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l-GR" altLang="el-GR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Στρατηγική </a:t>
            </a:r>
            <a:r>
              <a:rPr lang="en-US" altLang="el-GR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Internet Marketing</a:t>
            </a: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613" y="1772816"/>
            <a:ext cx="6419850" cy="4822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2537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35" name="AutoShape 27"/>
          <p:cNvSpPr>
            <a:spLocks noChangeArrowheads="1"/>
          </p:cNvSpPr>
          <p:nvPr/>
        </p:nvSpPr>
        <p:spPr bwMode="gray">
          <a:xfrm>
            <a:off x="3933825" y="3848100"/>
            <a:ext cx="620713" cy="5810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/>
            <a:endParaRPr kumimoji="1" lang="en-US" altLang="ko-KR" sz="1800" b="1">
              <a:ea typeface="굴림" panose="020B0600000101010101" pitchFamily="34" charset="-127"/>
            </a:endParaRPr>
          </a:p>
        </p:txBody>
      </p:sp>
      <p:sp>
        <p:nvSpPr>
          <p:cNvPr id="43043" name="Text Box 35"/>
          <p:cNvSpPr txBox="1">
            <a:spLocks noChangeArrowheads="1"/>
          </p:cNvSpPr>
          <p:nvPr/>
        </p:nvSpPr>
        <p:spPr bwMode="auto">
          <a:xfrm>
            <a:off x="3962400" y="5438775"/>
            <a:ext cx="1311275" cy="748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l-GR" sz="3200" b="1" baseline="-25000" dirty="0">
                <a:solidFill>
                  <a:schemeClr val="bg1"/>
                </a:solidFill>
                <a:ea typeface="굴림" panose="020B0600000101010101" pitchFamily="34" charset="-127"/>
              </a:rPr>
              <a:t>Position</a:t>
            </a:r>
            <a:endParaRPr lang="en-US" altLang="el-GR" sz="3200" b="1" baseline="-25000" dirty="0">
              <a:solidFill>
                <a:schemeClr val="bg1"/>
              </a:solidFill>
            </a:endParaRPr>
          </a:p>
          <a:p>
            <a:pPr algn="l"/>
            <a:endParaRPr lang="en-US" altLang="el-GR" sz="3200" baseline="-25000" dirty="0"/>
          </a:p>
        </p:txBody>
      </p:sp>
      <p:sp>
        <p:nvSpPr>
          <p:cNvPr id="6" name="AutoShape 64"/>
          <p:cNvSpPr>
            <a:spLocks noChangeArrowheads="1"/>
          </p:cNvSpPr>
          <p:nvPr/>
        </p:nvSpPr>
        <p:spPr bwMode="gray">
          <a:xfrm>
            <a:off x="221568" y="297058"/>
            <a:ext cx="8784976" cy="6858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l-GR" altLang="el-GR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Τι προσφέρει στον επιχειρηματία</a:t>
            </a:r>
            <a:endParaRPr lang="en-US" altLang="el-GR" sz="4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589741"/>
            <a:ext cx="8460432" cy="5097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1825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Text Box 1"/>
          <p:cNvSpPr txBox="1">
            <a:spLocks noChangeArrowheads="1"/>
          </p:cNvSpPr>
          <p:nvPr/>
        </p:nvSpPr>
        <p:spPr bwMode="auto">
          <a:xfrm>
            <a:off x="179512" y="116632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en-US" sz="4400" dirty="0">
                <a:latin typeface="Verdana" panose="020B0604030504040204" pitchFamily="34" charset="0"/>
              </a:rPr>
              <a:t>Ερωτήσεις</a:t>
            </a:r>
          </a:p>
        </p:txBody>
      </p:sp>
      <p:pic>
        <p:nvPicPr>
          <p:cNvPr id="16384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132856"/>
            <a:ext cx="3644900" cy="327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77600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73" name="Text Box 21"/>
          <p:cNvSpPr txBox="1">
            <a:spLocks noChangeArrowheads="1"/>
          </p:cNvSpPr>
          <p:nvPr/>
        </p:nvSpPr>
        <p:spPr bwMode="auto">
          <a:xfrm>
            <a:off x="6088063" y="2338388"/>
            <a:ext cx="131127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ko-KR" b="1" baseline="-25000" dirty="0">
                <a:solidFill>
                  <a:schemeClr val="bg1"/>
                </a:solidFill>
                <a:ea typeface="굴림" panose="020B0600000101010101" pitchFamily="34" charset="-127"/>
              </a:rPr>
              <a:t>Email Marketing</a:t>
            </a:r>
            <a:endParaRPr lang="en-US" altLang="el-GR" b="1" baseline="-25000" dirty="0">
              <a:solidFill>
                <a:schemeClr val="bg1"/>
              </a:solidFill>
            </a:endParaRPr>
          </a:p>
          <a:p>
            <a:pPr algn="l"/>
            <a:endParaRPr lang="en-US" altLang="el-GR" baseline="-25000" dirty="0">
              <a:solidFill>
                <a:schemeClr val="bg1"/>
              </a:solidFill>
            </a:endParaRPr>
          </a:p>
        </p:txBody>
      </p:sp>
      <p:sp>
        <p:nvSpPr>
          <p:cNvPr id="22" name="AutoShape 64"/>
          <p:cNvSpPr>
            <a:spLocks noChangeArrowheads="1"/>
          </p:cNvSpPr>
          <p:nvPr/>
        </p:nvSpPr>
        <p:spPr bwMode="gray">
          <a:xfrm>
            <a:off x="2193935" y="275912"/>
            <a:ext cx="4495800" cy="6858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l-GR" altLang="el-GR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Τι είναι το </a:t>
            </a:r>
            <a:r>
              <a:rPr lang="en-US" altLang="el-GR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Seo</a:t>
            </a:r>
            <a:endParaRPr lang="en-US" altLang="el-GR" sz="3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972" y="1988840"/>
            <a:ext cx="6181725" cy="371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03933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73" name="Text Box 21"/>
          <p:cNvSpPr txBox="1">
            <a:spLocks noChangeArrowheads="1"/>
          </p:cNvSpPr>
          <p:nvPr/>
        </p:nvSpPr>
        <p:spPr bwMode="auto">
          <a:xfrm>
            <a:off x="6088063" y="2338388"/>
            <a:ext cx="131127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ko-KR" b="1" baseline="-25000" dirty="0">
                <a:solidFill>
                  <a:schemeClr val="bg1"/>
                </a:solidFill>
                <a:ea typeface="굴림" panose="020B0600000101010101" pitchFamily="34" charset="-127"/>
              </a:rPr>
              <a:t>Email Marketing</a:t>
            </a:r>
            <a:endParaRPr lang="en-US" altLang="el-GR" b="1" baseline="-25000" dirty="0">
              <a:solidFill>
                <a:schemeClr val="bg1"/>
              </a:solidFill>
            </a:endParaRPr>
          </a:p>
          <a:p>
            <a:pPr algn="l"/>
            <a:endParaRPr lang="en-US" altLang="el-GR" baseline="-25000" dirty="0">
              <a:solidFill>
                <a:schemeClr val="bg1"/>
              </a:solidFill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060848"/>
            <a:ext cx="4572000" cy="3552825"/>
          </a:xfrm>
          <a:prstGeom prst="rect">
            <a:avLst/>
          </a:prstGeom>
        </p:spPr>
      </p:pic>
      <p:sp>
        <p:nvSpPr>
          <p:cNvPr id="5" name="AutoShape 64"/>
          <p:cNvSpPr>
            <a:spLocks noChangeArrowheads="1"/>
          </p:cNvSpPr>
          <p:nvPr/>
        </p:nvSpPr>
        <p:spPr bwMode="gray">
          <a:xfrm>
            <a:off x="2193935" y="275912"/>
            <a:ext cx="4495800" cy="6858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l-GR" altLang="el-GR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Τι είναι το </a:t>
            </a:r>
            <a:r>
              <a:rPr lang="en-US" altLang="el-GR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Seo</a:t>
            </a:r>
            <a:endParaRPr lang="en-US" altLang="el-GR" sz="3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471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73" name="Text Box 21"/>
          <p:cNvSpPr txBox="1">
            <a:spLocks noChangeArrowheads="1"/>
          </p:cNvSpPr>
          <p:nvPr/>
        </p:nvSpPr>
        <p:spPr bwMode="auto">
          <a:xfrm>
            <a:off x="6088063" y="2338388"/>
            <a:ext cx="131127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ko-KR" b="1" baseline="-25000" dirty="0">
                <a:solidFill>
                  <a:schemeClr val="bg1"/>
                </a:solidFill>
                <a:ea typeface="굴림" panose="020B0600000101010101" pitchFamily="34" charset="-127"/>
              </a:rPr>
              <a:t>Email Marketing</a:t>
            </a:r>
            <a:endParaRPr lang="en-US" altLang="el-GR" b="1" baseline="-25000" dirty="0">
              <a:solidFill>
                <a:schemeClr val="bg1"/>
              </a:solidFill>
            </a:endParaRPr>
          </a:p>
          <a:p>
            <a:pPr algn="l"/>
            <a:endParaRPr lang="en-US" altLang="el-GR" baseline="-25000" dirty="0">
              <a:solidFill>
                <a:schemeClr val="bg1"/>
              </a:solidFill>
            </a:endParaRP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48680"/>
            <a:ext cx="6010275" cy="598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188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3" name="Rectangle 13"/>
          <p:cNvSpPr>
            <a:spLocks noChangeArrowheads="1"/>
          </p:cNvSpPr>
          <p:nvPr/>
        </p:nvSpPr>
        <p:spPr bwMode="auto">
          <a:xfrm>
            <a:off x="452480" y="2124284"/>
            <a:ext cx="5370512" cy="36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l-GR" sz="1200" baseline="-250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0968" name="Oval 8"/>
          <p:cNvSpPr>
            <a:spLocks noChangeArrowheads="1"/>
          </p:cNvSpPr>
          <p:nvPr/>
        </p:nvSpPr>
        <p:spPr bwMode="auto">
          <a:xfrm>
            <a:off x="251520" y="1657980"/>
            <a:ext cx="517525" cy="517525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96969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l-GR" sz="120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0972" name="AutoShape 12"/>
          <p:cNvSpPr>
            <a:spLocks noChangeArrowheads="1"/>
          </p:cNvSpPr>
          <p:nvPr/>
        </p:nvSpPr>
        <p:spPr bwMode="gray">
          <a:xfrm>
            <a:off x="2651125" y="1916743"/>
            <a:ext cx="620713" cy="5810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/>
            <a:r>
              <a:rPr kumimoji="1" lang="uk-UA" altLang="ko-KR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endParaRPr kumimoji="1" lang="en-US" altLang="ko-KR" sz="1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0979" name="AutoShape 19"/>
          <p:cNvSpPr>
            <a:spLocks noChangeArrowheads="1"/>
          </p:cNvSpPr>
          <p:nvPr/>
        </p:nvSpPr>
        <p:spPr bwMode="gray">
          <a:xfrm>
            <a:off x="3311525" y="3732213"/>
            <a:ext cx="4876800" cy="633412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latinLnBrk="1"/>
            <a:endParaRPr kumimoji="1" lang="en-US" altLang="ko-KR" sz="1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0986" name="Rectangle 26"/>
          <p:cNvSpPr>
            <a:spLocks noChangeArrowheads="1"/>
          </p:cNvSpPr>
          <p:nvPr/>
        </p:nvSpPr>
        <p:spPr bwMode="auto">
          <a:xfrm>
            <a:off x="430549" y="4699959"/>
            <a:ext cx="5370512" cy="36512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l-GR" sz="1200" baseline="-250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1017" name="Rectangle 57"/>
          <p:cNvSpPr>
            <a:spLocks noChangeArrowheads="1"/>
          </p:cNvSpPr>
          <p:nvPr/>
        </p:nvSpPr>
        <p:spPr bwMode="auto">
          <a:xfrm>
            <a:off x="428384" y="4061288"/>
            <a:ext cx="5370512" cy="365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l-GR" sz="1200" baseline="-250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1020" name="AutoShape 60"/>
          <p:cNvSpPr>
            <a:spLocks noChangeArrowheads="1"/>
          </p:cNvSpPr>
          <p:nvPr/>
        </p:nvSpPr>
        <p:spPr bwMode="gray">
          <a:xfrm>
            <a:off x="2700338" y="3746500"/>
            <a:ext cx="620712" cy="5810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/>
            <a:r>
              <a:rPr kumimoji="1" lang="el-GR" altLang="ko-KR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endParaRPr kumimoji="1" lang="en-US" altLang="ko-KR" sz="1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Ορθογώνιο 1"/>
          <p:cNvSpPr/>
          <p:nvPr/>
        </p:nvSpPr>
        <p:spPr>
          <a:xfrm>
            <a:off x="2832704" y="557296"/>
            <a:ext cx="27109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el-GR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Περιεχόμενα</a:t>
            </a:r>
            <a:endParaRPr lang="el-GR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4" name="Rectangle 56"/>
          <p:cNvSpPr>
            <a:spLocks noChangeArrowheads="1"/>
          </p:cNvSpPr>
          <p:nvPr/>
        </p:nvSpPr>
        <p:spPr bwMode="auto">
          <a:xfrm>
            <a:off x="409555" y="2758025"/>
            <a:ext cx="5370512" cy="365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l-GR" sz="1200" baseline="-250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1" name="AutoShape 14"/>
          <p:cNvSpPr>
            <a:spLocks noChangeArrowheads="1"/>
          </p:cNvSpPr>
          <p:nvPr/>
        </p:nvSpPr>
        <p:spPr bwMode="gray">
          <a:xfrm>
            <a:off x="107504" y="1594387"/>
            <a:ext cx="4876800" cy="633413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latinLnBrk="1"/>
            <a:r>
              <a:rPr kumimoji="1" lang="en-US" altLang="ko-KR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</a:t>
            </a:r>
            <a:r>
              <a:rPr kumimoji="1" lang="el-GR" altLang="ko-KR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Τι είναι το </a:t>
            </a:r>
            <a:r>
              <a:rPr kumimoji="1" lang="en-US" altLang="ko-KR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Internet Marketing;</a:t>
            </a:r>
            <a:r>
              <a:rPr lang="el-GR" altLang="ko-KR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Γιατί παρουσιάζει αύξηση </a:t>
            </a:r>
            <a:endParaRPr lang="en-US" altLang="ko-KR" sz="1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 latinLnBrk="1"/>
            <a:r>
              <a:rPr lang="en-US" altLang="ko-KR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</a:t>
            </a:r>
            <a:r>
              <a:rPr lang="el-GR" altLang="ko-KR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τα τελευταία χρόνια</a:t>
            </a:r>
            <a:r>
              <a:rPr lang="en-US" altLang="ko-KR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</a:p>
          <a:p>
            <a:pPr algn="l" latinLnBrk="1"/>
            <a:endParaRPr kumimoji="1" lang="en-US" altLang="ko-KR" sz="1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3" name="AutoShape 60"/>
          <p:cNvSpPr>
            <a:spLocks noChangeArrowheads="1"/>
          </p:cNvSpPr>
          <p:nvPr/>
        </p:nvSpPr>
        <p:spPr bwMode="gray">
          <a:xfrm>
            <a:off x="199926" y="2428456"/>
            <a:ext cx="620712" cy="5810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/>
            <a:r>
              <a:rPr kumimoji="1" lang="el-GR" altLang="ko-KR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endParaRPr kumimoji="1" lang="en-US" altLang="ko-KR" sz="1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6" name="Oval 59"/>
          <p:cNvSpPr>
            <a:spLocks noChangeArrowheads="1"/>
          </p:cNvSpPr>
          <p:nvPr/>
        </p:nvSpPr>
        <p:spPr bwMode="auto">
          <a:xfrm flipH="1">
            <a:off x="307875" y="1671429"/>
            <a:ext cx="404813" cy="303212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l-GR" sz="1200" b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8" name="AutoShape 60"/>
          <p:cNvSpPr>
            <a:spLocks noChangeArrowheads="1"/>
          </p:cNvSpPr>
          <p:nvPr/>
        </p:nvSpPr>
        <p:spPr bwMode="gray">
          <a:xfrm>
            <a:off x="197616" y="1577018"/>
            <a:ext cx="620712" cy="5810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/>
            <a:r>
              <a:rPr kumimoji="1" lang="el-GR" altLang="ko-KR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endParaRPr kumimoji="1" lang="en-US" altLang="ko-KR" sz="1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0" name="Oval 58"/>
          <p:cNvSpPr>
            <a:spLocks noChangeArrowheads="1"/>
          </p:cNvSpPr>
          <p:nvPr/>
        </p:nvSpPr>
        <p:spPr bwMode="auto">
          <a:xfrm>
            <a:off x="260728" y="2276145"/>
            <a:ext cx="517525" cy="51752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sz="12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1" name="Oval 59"/>
          <p:cNvSpPr>
            <a:spLocks noChangeArrowheads="1"/>
          </p:cNvSpPr>
          <p:nvPr/>
        </p:nvSpPr>
        <p:spPr bwMode="auto">
          <a:xfrm flipH="1">
            <a:off x="307875" y="2276850"/>
            <a:ext cx="404813" cy="303212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l-GR" sz="1200" b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2" name="AutoShape 60"/>
          <p:cNvSpPr>
            <a:spLocks noChangeArrowheads="1"/>
          </p:cNvSpPr>
          <p:nvPr/>
        </p:nvSpPr>
        <p:spPr bwMode="gray">
          <a:xfrm>
            <a:off x="209134" y="2171492"/>
            <a:ext cx="620712" cy="5810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/>
            <a:r>
              <a:rPr kumimoji="1" lang="uk-UA" altLang="ko-KR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endParaRPr kumimoji="1" lang="en-US" altLang="ko-KR" sz="1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4" name="AutoShape 60"/>
          <p:cNvSpPr>
            <a:spLocks noChangeArrowheads="1"/>
          </p:cNvSpPr>
          <p:nvPr/>
        </p:nvSpPr>
        <p:spPr bwMode="gray">
          <a:xfrm>
            <a:off x="220130" y="2766768"/>
            <a:ext cx="620712" cy="5810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/>
            <a:r>
              <a:rPr kumimoji="1" lang="el-GR" altLang="ko-KR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endParaRPr kumimoji="1" lang="en-US" altLang="ko-KR" sz="1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7" name="Oval 61"/>
          <p:cNvSpPr>
            <a:spLocks noChangeArrowheads="1"/>
          </p:cNvSpPr>
          <p:nvPr/>
        </p:nvSpPr>
        <p:spPr bwMode="auto">
          <a:xfrm>
            <a:off x="296248" y="3575513"/>
            <a:ext cx="517525" cy="51752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sz="12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8" name="Oval 62"/>
          <p:cNvSpPr>
            <a:spLocks noChangeArrowheads="1"/>
          </p:cNvSpPr>
          <p:nvPr/>
        </p:nvSpPr>
        <p:spPr bwMode="auto">
          <a:xfrm flipH="1">
            <a:off x="348121" y="3570750"/>
            <a:ext cx="404813" cy="303212"/>
          </a:xfrm>
          <a:prstGeom prst="ellipse">
            <a:avLst/>
          </a:prstGeom>
          <a:gradFill rotWithShape="1">
            <a:gsLst>
              <a:gs pos="0">
                <a:schemeClr val="accent2">
                  <a:gamma/>
                  <a:tint val="0"/>
                  <a:invGamma/>
                </a:schemeClr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l-GR" sz="1200" b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9" name="AutoShape 63"/>
          <p:cNvSpPr>
            <a:spLocks noChangeArrowheads="1"/>
          </p:cNvSpPr>
          <p:nvPr/>
        </p:nvSpPr>
        <p:spPr bwMode="gray">
          <a:xfrm>
            <a:off x="244248" y="3407942"/>
            <a:ext cx="620712" cy="5810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/>
            <a:r>
              <a:rPr kumimoji="1" lang="el-GR" altLang="ko-KR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  <a:endParaRPr kumimoji="1" lang="en-US" altLang="ko-KR" sz="1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3" name="AutoShape 66"/>
          <p:cNvSpPr>
            <a:spLocks noChangeArrowheads="1"/>
          </p:cNvSpPr>
          <p:nvPr/>
        </p:nvSpPr>
        <p:spPr bwMode="gray">
          <a:xfrm>
            <a:off x="271725" y="4070888"/>
            <a:ext cx="620712" cy="5810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/>
            <a:r>
              <a:rPr kumimoji="1" lang="el-GR" altLang="ko-KR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</a:t>
            </a:r>
            <a:endParaRPr kumimoji="1" lang="en-US" altLang="ko-KR" sz="1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4" name="AutoShape 21"/>
          <p:cNvSpPr>
            <a:spLocks noChangeArrowheads="1"/>
          </p:cNvSpPr>
          <p:nvPr/>
        </p:nvSpPr>
        <p:spPr bwMode="gray">
          <a:xfrm>
            <a:off x="843224" y="4183545"/>
            <a:ext cx="4854575" cy="633412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>
                        <a:gamma/>
                        <a:shade val="46275"/>
                        <a:invGamma/>
                      </a:schemeClr>
                    </a:gs>
                    <a:gs pos="50000">
                      <a:schemeClr val="accent2"/>
                    </a:gs>
                    <a:gs pos="100000">
                      <a:schemeClr val="accent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latinLnBrk="1"/>
            <a:r>
              <a:rPr lang="el-GR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Αξιολόγηση ιστοσελίδας</a:t>
            </a:r>
            <a:r>
              <a:rPr lang="en-US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n-US" altLang="el-GR" sz="1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 latinLnBrk="1"/>
            <a:endParaRPr kumimoji="1" lang="en-US" altLang="ko-KR" sz="1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9" name="Rectangle 56"/>
          <p:cNvSpPr>
            <a:spLocks noChangeArrowheads="1"/>
          </p:cNvSpPr>
          <p:nvPr/>
        </p:nvSpPr>
        <p:spPr bwMode="auto">
          <a:xfrm>
            <a:off x="440735" y="5284127"/>
            <a:ext cx="5370512" cy="365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l-GR" sz="1200" baseline="-250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1" name="AutoShape 21"/>
          <p:cNvSpPr>
            <a:spLocks noChangeArrowheads="1"/>
          </p:cNvSpPr>
          <p:nvPr/>
        </p:nvSpPr>
        <p:spPr bwMode="gray">
          <a:xfrm>
            <a:off x="811113" y="4766571"/>
            <a:ext cx="4854575" cy="633412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>
                        <a:gamma/>
                        <a:shade val="46275"/>
                        <a:invGamma/>
                      </a:schemeClr>
                    </a:gs>
                    <a:gs pos="50000">
                      <a:schemeClr val="accent2"/>
                    </a:gs>
                    <a:gs pos="100000">
                      <a:schemeClr val="accent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latinLnBrk="1"/>
            <a:r>
              <a:rPr lang="el-GR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Στρατηγική για αποτελεσματικά </a:t>
            </a:r>
            <a:r>
              <a:rPr lang="en-US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Social Media.</a:t>
            </a:r>
            <a:endParaRPr lang="en-US" altLang="el-GR" sz="1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 latinLnBrk="1"/>
            <a:endParaRPr kumimoji="1" lang="en-US" altLang="ko-KR" sz="1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7" name="AutoShape 66"/>
          <p:cNvSpPr>
            <a:spLocks noChangeArrowheads="1"/>
          </p:cNvSpPr>
          <p:nvPr/>
        </p:nvSpPr>
        <p:spPr bwMode="gray">
          <a:xfrm>
            <a:off x="254623" y="4643117"/>
            <a:ext cx="620712" cy="5810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/>
            <a:r>
              <a:rPr kumimoji="1" lang="el-GR" altLang="ko-KR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</a:t>
            </a:r>
            <a:endParaRPr kumimoji="1" lang="en-US" altLang="ko-KR" sz="1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8" name="AutoShape 66"/>
          <p:cNvSpPr>
            <a:spLocks noChangeArrowheads="1"/>
          </p:cNvSpPr>
          <p:nvPr/>
        </p:nvSpPr>
        <p:spPr bwMode="gray">
          <a:xfrm>
            <a:off x="239449" y="5238378"/>
            <a:ext cx="620712" cy="5810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/>
            <a:r>
              <a:rPr kumimoji="1" lang="en-US" altLang="ko-KR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</a:t>
            </a:r>
          </a:p>
        </p:txBody>
      </p:sp>
      <p:sp>
        <p:nvSpPr>
          <p:cNvPr id="73" name="AutoShape 66"/>
          <p:cNvSpPr>
            <a:spLocks noChangeArrowheads="1"/>
          </p:cNvSpPr>
          <p:nvPr/>
        </p:nvSpPr>
        <p:spPr bwMode="gray">
          <a:xfrm>
            <a:off x="197616" y="5869614"/>
            <a:ext cx="620712" cy="5810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/>
            <a:r>
              <a:rPr kumimoji="1" lang="en-US" altLang="ko-KR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</a:t>
            </a:r>
          </a:p>
        </p:txBody>
      </p:sp>
      <p:sp>
        <p:nvSpPr>
          <p:cNvPr id="77" name="Oval 58"/>
          <p:cNvSpPr>
            <a:spLocks noChangeArrowheads="1"/>
          </p:cNvSpPr>
          <p:nvPr/>
        </p:nvSpPr>
        <p:spPr bwMode="auto">
          <a:xfrm>
            <a:off x="239448" y="2845985"/>
            <a:ext cx="517525" cy="51752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sz="12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8" name="Rectangle 56"/>
          <p:cNvSpPr>
            <a:spLocks noChangeArrowheads="1"/>
          </p:cNvSpPr>
          <p:nvPr/>
        </p:nvSpPr>
        <p:spPr bwMode="auto">
          <a:xfrm>
            <a:off x="409555" y="3344114"/>
            <a:ext cx="5370512" cy="365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l-GR" sz="1200" baseline="-250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9" name="Oval 62"/>
          <p:cNvSpPr>
            <a:spLocks noChangeArrowheads="1"/>
          </p:cNvSpPr>
          <p:nvPr/>
        </p:nvSpPr>
        <p:spPr bwMode="auto">
          <a:xfrm flipH="1">
            <a:off x="305565" y="2846647"/>
            <a:ext cx="404813" cy="303212"/>
          </a:xfrm>
          <a:prstGeom prst="ellipse">
            <a:avLst/>
          </a:prstGeom>
          <a:gradFill rotWithShape="1">
            <a:gsLst>
              <a:gs pos="0">
                <a:schemeClr val="accent2">
                  <a:gamma/>
                  <a:tint val="0"/>
                  <a:invGamma/>
                </a:schemeClr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l-GR" sz="1200" b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0" name="AutoShape 63"/>
          <p:cNvSpPr>
            <a:spLocks noChangeArrowheads="1"/>
          </p:cNvSpPr>
          <p:nvPr/>
        </p:nvSpPr>
        <p:spPr bwMode="gray">
          <a:xfrm>
            <a:off x="193510" y="2691966"/>
            <a:ext cx="620712" cy="5810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/>
            <a:r>
              <a:rPr kumimoji="1" lang="en-US" altLang="ko-KR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</a:p>
        </p:txBody>
      </p:sp>
      <p:sp>
        <p:nvSpPr>
          <p:cNvPr id="82" name="Oval 61"/>
          <p:cNvSpPr>
            <a:spLocks noChangeArrowheads="1"/>
          </p:cNvSpPr>
          <p:nvPr/>
        </p:nvSpPr>
        <p:spPr bwMode="auto">
          <a:xfrm>
            <a:off x="291764" y="4198852"/>
            <a:ext cx="517525" cy="51752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sz="12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3" name="Oval 61"/>
          <p:cNvSpPr>
            <a:spLocks noChangeArrowheads="1"/>
          </p:cNvSpPr>
          <p:nvPr/>
        </p:nvSpPr>
        <p:spPr bwMode="auto">
          <a:xfrm>
            <a:off x="300803" y="4779695"/>
            <a:ext cx="517525" cy="51752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sz="12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6" name="Oval 62"/>
          <p:cNvSpPr>
            <a:spLocks noChangeArrowheads="1"/>
          </p:cNvSpPr>
          <p:nvPr/>
        </p:nvSpPr>
        <p:spPr bwMode="auto">
          <a:xfrm flipH="1">
            <a:off x="364232" y="4221722"/>
            <a:ext cx="404813" cy="303212"/>
          </a:xfrm>
          <a:prstGeom prst="ellipse">
            <a:avLst/>
          </a:prstGeom>
          <a:gradFill rotWithShape="1">
            <a:gsLst>
              <a:gs pos="0">
                <a:schemeClr val="accent2">
                  <a:gamma/>
                  <a:tint val="0"/>
                  <a:invGamma/>
                </a:schemeClr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l-GR" sz="1200" b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7" name="Oval 62"/>
          <p:cNvSpPr>
            <a:spLocks noChangeArrowheads="1"/>
          </p:cNvSpPr>
          <p:nvPr/>
        </p:nvSpPr>
        <p:spPr bwMode="auto">
          <a:xfrm flipH="1">
            <a:off x="351200" y="4784375"/>
            <a:ext cx="404813" cy="303212"/>
          </a:xfrm>
          <a:prstGeom prst="ellipse">
            <a:avLst/>
          </a:prstGeom>
          <a:gradFill rotWithShape="1">
            <a:gsLst>
              <a:gs pos="0">
                <a:schemeClr val="accent2">
                  <a:gamma/>
                  <a:tint val="0"/>
                  <a:invGamma/>
                </a:schemeClr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l-GR" sz="1200" b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2" name="AutoShape 63"/>
          <p:cNvSpPr>
            <a:spLocks noChangeArrowheads="1"/>
          </p:cNvSpPr>
          <p:nvPr/>
        </p:nvSpPr>
        <p:spPr bwMode="gray">
          <a:xfrm>
            <a:off x="249209" y="4060945"/>
            <a:ext cx="620712" cy="5810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/>
            <a:r>
              <a:rPr kumimoji="1" lang="en-US" altLang="ko-KR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</a:t>
            </a:r>
          </a:p>
        </p:txBody>
      </p:sp>
      <p:sp>
        <p:nvSpPr>
          <p:cNvPr id="93" name="AutoShape 63"/>
          <p:cNvSpPr>
            <a:spLocks noChangeArrowheads="1"/>
          </p:cNvSpPr>
          <p:nvPr/>
        </p:nvSpPr>
        <p:spPr bwMode="gray">
          <a:xfrm>
            <a:off x="249209" y="4641636"/>
            <a:ext cx="620712" cy="5810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/>
            <a:r>
              <a:rPr kumimoji="1" lang="en-US" altLang="ko-KR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</a:t>
            </a:r>
          </a:p>
        </p:txBody>
      </p:sp>
      <p:sp>
        <p:nvSpPr>
          <p:cNvPr id="94" name="AutoShape 63"/>
          <p:cNvSpPr>
            <a:spLocks noChangeArrowheads="1"/>
          </p:cNvSpPr>
          <p:nvPr/>
        </p:nvSpPr>
        <p:spPr bwMode="gray">
          <a:xfrm>
            <a:off x="273428" y="5260141"/>
            <a:ext cx="620712" cy="5810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/>
            <a:r>
              <a:rPr kumimoji="1" lang="en-US" altLang="ko-KR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</a:t>
            </a:r>
          </a:p>
        </p:txBody>
      </p:sp>
      <p:sp>
        <p:nvSpPr>
          <p:cNvPr id="52" name="AutoShape 20"/>
          <p:cNvSpPr>
            <a:spLocks noChangeArrowheads="1"/>
          </p:cNvSpPr>
          <p:nvPr/>
        </p:nvSpPr>
        <p:spPr bwMode="gray">
          <a:xfrm>
            <a:off x="478940" y="2247331"/>
            <a:ext cx="4854575" cy="633413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>
                        <a:gamma/>
                        <a:shade val="46275"/>
                        <a:invGamma/>
                      </a:schemeClr>
                    </a:gs>
                    <a:gs pos="50000">
                      <a:schemeClr val="accent2"/>
                    </a:gs>
                    <a:gs pos="100000">
                      <a:schemeClr val="accent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latinLnBrk="1"/>
            <a:r>
              <a:rPr lang="en-US" altLang="ko-KR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</a:t>
            </a:r>
            <a:r>
              <a:rPr lang="el-GR" altLang="ko-KR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Τι προσφέρει στον επιχειρηματία</a:t>
            </a:r>
            <a:r>
              <a:rPr lang="en-US" altLang="ko-KR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 </a:t>
            </a:r>
          </a:p>
          <a:p>
            <a:pPr algn="l" latinLnBrk="1"/>
            <a:endParaRPr kumimoji="1" lang="en-US" altLang="ko-KR" sz="1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5" name="AutoShape 20"/>
          <p:cNvSpPr>
            <a:spLocks noChangeArrowheads="1"/>
          </p:cNvSpPr>
          <p:nvPr/>
        </p:nvSpPr>
        <p:spPr bwMode="gray">
          <a:xfrm>
            <a:off x="471638" y="2866721"/>
            <a:ext cx="4854575" cy="633413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>
                        <a:gamma/>
                        <a:shade val="46275"/>
                        <a:invGamma/>
                      </a:schemeClr>
                    </a:gs>
                    <a:gs pos="50000">
                      <a:schemeClr val="accent2"/>
                    </a:gs>
                    <a:gs pos="100000">
                      <a:schemeClr val="accent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latinLnBrk="1"/>
            <a:r>
              <a:rPr lang="en-US" altLang="ko-KR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</a:t>
            </a:r>
            <a:r>
              <a:rPr lang="el-GR" altLang="ko-KR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Internet Marketing </a:t>
            </a:r>
            <a:r>
              <a:rPr lang="el-GR" altLang="ko-KR" sz="12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Plan</a:t>
            </a:r>
            <a:r>
              <a:rPr lang="el-GR" altLang="ko-KR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ως μέσω αύξησης </a:t>
            </a:r>
            <a:r>
              <a:rPr lang="el-GR" altLang="ko-KR" sz="12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επισκεψιμότητας</a:t>
            </a:r>
            <a:r>
              <a:rPr lang="el-GR" altLang="ko-KR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r>
              <a:rPr lang="en-US" altLang="ko-KR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algn="l" latinLnBrk="1"/>
            <a:endParaRPr kumimoji="1" lang="en-US" altLang="ko-KR" sz="1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1" name="AutoShape 20"/>
          <p:cNvSpPr>
            <a:spLocks noChangeArrowheads="1"/>
          </p:cNvSpPr>
          <p:nvPr/>
        </p:nvSpPr>
        <p:spPr bwMode="gray">
          <a:xfrm>
            <a:off x="578644" y="3506736"/>
            <a:ext cx="4854575" cy="633413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>
                        <a:gamma/>
                        <a:shade val="46275"/>
                        <a:invGamma/>
                      </a:schemeClr>
                    </a:gs>
                    <a:gs pos="50000">
                      <a:schemeClr val="accent2"/>
                    </a:gs>
                    <a:gs pos="100000">
                      <a:schemeClr val="accent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latinLnBrk="1"/>
            <a:r>
              <a:rPr lang="en-US" altLang="ko-KR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</a:t>
            </a:r>
            <a:r>
              <a:rPr lang="el-GR" altLang="ko-KR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Τι είναι το </a:t>
            </a:r>
            <a:r>
              <a:rPr lang="en-US" altLang="ko-KR" sz="12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Seo</a:t>
            </a:r>
            <a:r>
              <a:rPr lang="en-US" altLang="ko-KR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</a:p>
          <a:p>
            <a:pPr algn="l" latinLnBrk="1"/>
            <a:endParaRPr kumimoji="1" lang="en-US" altLang="ko-KR" sz="1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1731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73" name="Text Box 21"/>
          <p:cNvSpPr txBox="1">
            <a:spLocks noChangeArrowheads="1"/>
          </p:cNvSpPr>
          <p:nvPr/>
        </p:nvSpPr>
        <p:spPr bwMode="auto">
          <a:xfrm>
            <a:off x="6088063" y="2338388"/>
            <a:ext cx="131127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ko-KR" b="1" baseline="-25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Email Marketing</a:t>
            </a:r>
            <a:endParaRPr lang="en-US" altLang="el-GR" b="1" baseline="-25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en-US" altLang="el-GR" baseline="-25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AutoShape 64"/>
          <p:cNvSpPr>
            <a:spLocks noChangeArrowheads="1"/>
          </p:cNvSpPr>
          <p:nvPr/>
        </p:nvSpPr>
        <p:spPr bwMode="gray">
          <a:xfrm>
            <a:off x="2193935" y="275912"/>
            <a:ext cx="4495800" cy="6858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l-GR" altLang="el-GR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Βασικές υπηρεσίες </a:t>
            </a:r>
            <a:r>
              <a:rPr lang="en-US" altLang="el-GR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Internet Marketing</a:t>
            </a:r>
          </a:p>
        </p:txBody>
      </p:sp>
      <p:sp>
        <p:nvSpPr>
          <p:cNvPr id="2" name="Ορθογώνιο 1"/>
          <p:cNvSpPr/>
          <p:nvPr/>
        </p:nvSpPr>
        <p:spPr>
          <a:xfrm>
            <a:off x="569516" y="1632497"/>
            <a:ext cx="8208912" cy="1379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700"/>
              </a:spcBef>
            </a:pPr>
            <a:r>
              <a:rPr lang="el-GR" alt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SEO: </a:t>
            </a:r>
            <a:r>
              <a:rPr lang="en-US" alt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Search Engine Optimization </a:t>
            </a:r>
          </a:p>
          <a:p>
            <a:pPr>
              <a:spcBef>
                <a:spcPts val="700"/>
              </a:spcBef>
            </a:pPr>
            <a:r>
              <a:rPr lang="en-US" alt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el-GR" alt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Βελτιστοποίηση για τις μηχανές αναζήτησης</a:t>
            </a:r>
            <a:r>
              <a:rPr lang="en-US" alt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lang="el-GR" alt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700"/>
              </a:spcBef>
            </a:pPr>
            <a:endParaRPr lang="el-GR" alt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3" y="2753886"/>
            <a:ext cx="5532537" cy="355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18672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73" name="Text Box 21"/>
          <p:cNvSpPr txBox="1">
            <a:spLocks noChangeArrowheads="1"/>
          </p:cNvSpPr>
          <p:nvPr/>
        </p:nvSpPr>
        <p:spPr bwMode="auto">
          <a:xfrm>
            <a:off x="6088063" y="2338388"/>
            <a:ext cx="131127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ko-KR" b="1" baseline="-25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Email Marketing</a:t>
            </a:r>
            <a:endParaRPr lang="en-US" altLang="el-GR" b="1" baseline="-25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en-US" altLang="el-GR" baseline="-25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AutoShape 64"/>
          <p:cNvSpPr>
            <a:spLocks noChangeArrowheads="1"/>
          </p:cNvSpPr>
          <p:nvPr/>
        </p:nvSpPr>
        <p:spPr bwMode="gray">
          <a:xfrm>
            <a:off x="2193935" y="275912"/>
            <a:ext cx="4495800" cy="6858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l-GR" altLang="el-GR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Βασικές υπηρεσίες </a:t>
            </a:r>
            <a:r>
              <a:rPr lang="en-US" altLang="el-GR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Internet Marketing</a:t>
            </a:r>
          </a:p>
        </p:txBody>
      </p:sp>
      <p:sp>
        <p:nvSpPr>
          <p:cNvPr id="3" name="Ορθογώνιο 2"/>
          <p:cNvSpPr/>
          <p:nvPr/>
        </p:nvSpPr>
        <p:spPr>
          <a:xfrm>
            <a:off x="251520" y="1484784"/>
            <a:ext cx="8352928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700"/>
              </a:spcBef>
            </a:pPr>
            <a:r>
              <a:rPr lang="el-GR" altLang="en-U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lang="en-US" altLang="en-U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 Page </a:t>
            </a:r>
            <a:r>
              <a:rPr lang="en-US" altLang="en-US" sz="2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Seo</a:t>
            </a:r>
            <a:endParaRPr lang="en-US" altLang="en-U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 eaLnBrk="1" hangingPunct="1"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rgbClr val="26262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Meta Tags (Title tag, description tag, </a:t>
            </a:r>
            <a:r>
              <a:rPr lang="en-US" altLang="en-US" sz="1800" dirty="0" err="1">
                <a:solidFill>
                  <a:srgbClr val="26262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κ.λ</a:t>
            </a:r>
            <a:r>
              <a:rPr lang="en-US" altLang="en-US" sz="1800" dirty="0">
                <a:solidFill>
                  <a:srgbClr val="26262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π.)</a:t>
            </a:r>
          </a:p>
          <a:p>
            <a:pPr algn="just" eaLnBrk="1" hangingPunct="1"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l-GR" altLang="en-US" sz="1800" dirty="0">
                <a:solidFill>
                  <a:srgbClr val="26262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Ποιότητα περιεχομένου</a:t>
            </a:r>
          </a:p>
          <a:p>
            <a:pPr algn="just" eaLnBrk="1" hangingPunct="1"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rgbClr val="26262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Permalinks</a:t>
            </a:r>
          </a:p>
          <a:p>
            <a:pPr algn="just" eaLnBrk="1" hangingPunct="1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rgbClr val="26262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Keyword density</a:t>
            </a:r>
          </a:p>
          <a:p>
            <a:pPr algn="just" eaLnBrk="1" hangingPunct="1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rgbClr val="26262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Internal link structure</a:t>
            </a:r>
          </a:p>
          <a:p>
            <a:pPr algn="just" eaLnBrk="1" hangingPunct="1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altLang="en-US" sz="1800" dirty="0" err="1">
                <a:solidFill>
                  <a:srgbClr val="26262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Image</a:t>
            </a:r>
            <a:r>
              <a:rPr lang="el-GR" altLang="en-US" sz="1800" dirty="0">
                <a:solidFill>
                  <a:srgbClr val="26262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algn="just" eaLnBrk="1" hangingPunct="1"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l-GR" altLang="en-US" sz="1800" dirty="0">
                <a:solidFill>
                  <a:srgbClr val="26262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Ένα </a:t>
            </a:r>
            <a:r>
              <a:rPr lang="el-GR" altLang="en-US" sz="1800" dirty="0" err="1">
                <a:solidFill>
                  <a:srgbClr val="26262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sitemap</a:t>
            </a:r>
            <a:endParaRPr lang="el-GR" altLang="en-US" sz="1800" dirty="0">
              <a:solidFill>
                <a:srgbClr val="26262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 eaLnBrk="1" hangingPunct="1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altLang="en-US" sz="1800" dirty="0">
                <a:solidFill>
                  <a:srgbClr val="26262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Το </a:t>
            </a:r>
            <a:r>
              <a:rPr lang="en-US" altLang="en-US" sz="1800" dirty="0">
                <a:solidFill>
                  <a:srgbClr val="26262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bounce rate </a:t>
            </a:r>
            <a:r>
              <a:rPr lang="el-GR" altLang="en-US" sz="1800" dirty="0">
                <a:solidFill>
                  <a:srgbClr val="26262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</a:t>
            </a:r>
          </a:p>
          <a:p>
            <a:pPr algn="just" eaLnBrk="1" hangingPunct="1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altLang="en-US" sz="1800" dirty="0">
                <a:solidFill>
                  <a:srgbClr val="26262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Χρόνο παραμονής ενός επισκέπτη στην ιστοσελίδα *</a:t>
            </a:r>
          </a:p>
        </p:txBody>
      </p:sp>
    </p:spTree>
    <p:extLst>
      <p:ext uri="{BB962C8B-B14F-4D97-AF65-F5344CB8AC3E}">
        <p14:creationId xmlns:p14="http://schemas.microsoft.com/office/powerpoint/2010/main" val="37309004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73" name="Text Box 21"/>
          <p:cNvSpPr txBox="1">
            <a:spLocks noChangeArrowheads="1"/>
          </p:cNvSpPr>
          <p:nvPr/>
        </p:nvSpPr>
        <p:spPr bwMode="auto">
          <a:xfrm>
            <a:off x="6088063" y="2338388"/>
            <a:ext cx="131127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ko-KR" b="1" baseline="-25000" dirty="0">
                <a:solidFill>
                  <a:schemeClr val="bg1"/>
                </a:solidFill>
                <a:ea typeface="굴림" panose="020B0600000101010101" pitchFamily="34" charset="-127"/>
              </a:rPr>
              <a:t>Email Marketing</a:t>
            </a:r>
            <a:endParaRPr lang="en-US" altLang="el-GR" b="1" baseline="-25000" dirty="0">
              <a:solidFill>
                <a:schemeClr val="bg1"/>
              </a:solidFill>
            </a:endParaRPr>
          </a:p>
          <a:p>
            <a:pPr algn="l"/>
            <a:endParaRPr lang="en-US" altLang="el-GR" baseline="-25000" dirty="0">
              <a:solidFill>
                <a:schemeClr val="bg1"/>
              </a:solidFill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1" y="836712"/>
            <a:ext cx="6934551" cy="602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9863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73" name="Text Box 21"/>
          <p:cNvSpPr txBox="1">
            <a:spLocks noChangeArrowheads="1"/>
          </p:cNvSpPr>
          <p:nvPr/>
        </p:nvSpPr>
        <p:spPr bwMode="auto">
          <a:xfrm>
            <a:off x="6088063" y="2338388"/>
            <a:ext cx="131127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ko-KR" b="1" baseline="-25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Email Marketing</a:t>
            </a:r>
            <a:endParaRPr lang="en-US" altLang="el-GR" b="1" baseline="-25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en-US" altLang="el-GR" baseline="-25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442538"/>
            <a:ext cx="7475984" cy="5283029"/>
          </a:xfrm>
          <a:prstGeom prst="rect">
            <a:avLst/>
          </a:prstGeom>
        </p:spPr>
      </p:pic>
      <p:sp>
        <p:nvSpPr>
          <p:cNvPr id="5" name="AutoShape 64"/>
          <p:cNvSpPr>
            <a:spLocks noChangeArrowheads="1"/>
          </p:cNvSpPr>
          <p:nvPr/>
        </p:nvSpPr>
        <p:spPr bwMode="gray">
          <a:xfrm>
            <a:off x="2193935" y="275912"/>
            <a:ext cx="4495800" cy="6858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l-GR" altLang="el-GR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Ποσοστά </a:t>
            </a:r>
            <a:r>
              <a:rPr lang="el-GR" altLang="el-GR" sz="2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επισκεψιμότητας</a:t>
            </a:r>
            <a:r>
              <a:rPr lang="el-GR" altLang="el-GR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ανά θέση στην </a:t>
            </a:r>
            <a:r>
              <a:rPr lang="en-US" altLang="el-GR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r>
              <a:rPr lang="el-GR" altLang="el-GR" sz="20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η</a:t>
            </a:r>
            <a:r>
              <a:rPr lang="el-GR" altLang="el-GR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σελίδα της </a:t>
            </a:r>
            <a:r>
              <a:rPr lang="en-US" altLang="el-GR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Google</a:t>
            </a:r>
          </a:p>
        </p:txBody>
      </p:sp>
    </p:spTree>
    <p:extLst>
      <p:ext uri="{BB962C8B-B14F-4D97-AF65-F5344CB8AC3E}">
        <p14:creationId xmlns:p14="http://schemas.microsoft.com/office/powerpoint/2010/main" val="6090339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en-US" sz="4400" dirty="0">
                <a:solidFill>
                  <a:schemeClr val="bg1"/>
                </a:solidFill>
                <a:latin typeface="Verdana" panose="020B0604030504040204" pitchFamily="34" charset="0"/>
              </a:rPr>
              <a:t>Ερωτήσεις</a:t>
            </a:r>
          </a:p>
        </p:txBody>
      </p:sp>
      <p:pic>
        <p:nvPicPr>
          <p:cNvPr id="16384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060848"/>
            <a:ext cx="3644900" cy="327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96343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73" name="Text Box 21"/>
          <p:cNvSpPr txBox="1">
            <a:spLocks noChangeArrowheads="1"/>
          </p:cNvSpPr>
          <p:nvPr/>
        </p:nvSpPr>
        <p:spPr bwMode="auto">
          <a:xfrm>
            <a:off x="6088063" y="2338388"/>
            <a:ext cx="131127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ko-KR" b="1" baseline="-25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Email Marketing</a:t>
            </a:r>
            <a:endParaRPr lang="en-US" altLang="el-GR" b="1" baseline="-25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en-US" altLang="el-GR" baseline="-25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AutoShape 64"/>
          <p:cNvSpPr>
            <a:spLocks noChangeArrowheads="1"/>
          </p:cNvSpPr>
          <p:nvPr/>
        </p:nvSpPr>
        <p:spPr bwMode="gray">
          <a:xfrm>
            <a:off x="2193935" y="275912"/>
            <a:ext cx="4495800" cy="6858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l-GR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Social Media </a:t>
            </a: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338388"/>
            <a:ext cx="7149942" cy="2680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105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Text Box 1"/>
          <p:cNvSpPr txBox="1">
            <a:spLocks noChangeArrowheads="1"/>
          </p:cNvSpPr>
          <p:nvPr/>
        </p:nvSpPr>
        <p:spPr bwMode="auto">
          <a:xfrm>
            <a:off x="457200" y="-52388"/>
            <a:ext cx="8229600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en-US" sz="3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l-GR" altLang="en-US" sz="3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altLang="en-US" sz="3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Social Media Marketing</a:t>
            </a:r>
            <a:r>
              <a:rPr lang="el-GR" altLang="en-US" sz="3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l-GR" altLang="en-US" sz="3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l-GR" altLang="en-US" sz="3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3363" name="Text Box 2"/>
          <p:cNvSpPr txBox="1">
            <a:spLocks noChangeArrowheads="1"/>
          </p:cNvSpPr>
          <p:nvPr/>
        </p:nvSpPr>
        <p:spPr bwMode="auto">
          <a:xfrm>
            <a:off x="457200" y="1556792"/>
            <a:ext cx="8229600" cy="4569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41313" indent="-338138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600"/>
              </a:spcBef>
              <a:buClrTx/>
              <a:buFontTx/>
              <a:buNone/>
            </a:pPr>
            <a:endParaRPr lang="el-GR" altLang="en-US" sz="23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175" indent="0" eaLnBrk="1" hangingPunct="1">
              <a:lnSpc>
                <a:spcPct val="150000"/>
              </a:lnSpc>
              <a:spcBef>
                <a:spcPts val="600"/>
              </a:spcBef>
            </a:pPr>
            <a:r>
              <a:rPr lang="el-GR" altLang="en-US" sz="2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Τα Social Media έχουν καταστεί μια πλατφόρμα που είναι εύκολα </a:t>
            </a:r>
            <a:r>
              <a:rPr lang="el-GR" altLang="en-US" sz="23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προσβάσιμη</a:t>
            </a:r>
            <a:r>
              <a:rPr lang="el-GR" altLang="en-US" sz="2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σε οποιονδήποτε με σύνδεση στο διαδίκτυο.</a:t>
            </a:r>
          </a:p>
          <a:p>
            <a:pPr eaLnBrk="1" hangingPunct="1">
              <a:lnSpc>
                <a:spcPct val="150000"/>
              </a:lnSpc>
              <a:spcBef>
                <a:spcPts val="600"/>
              </a:spcBef>
              <a:buClrTx/>
              <a:buFontTx/>
              <a:buNone/>
            </a:pPr>
            <a:r>
              <a:rPr lang="en-US" altLang="en-US" sz="2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l-GR" altLang="en-US" sz="2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Η αύξηση της επικοινωνίας προωθεί την </a:t>
            </a:r>
            <a:r>
              <a:rPr lang="el-GR" altLang="en-US" sz="23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αναγνωρισιμότητα</a:t>
            </a:r>
            <a:r>
              <a:rPr lang="el-GR" altLang="en-US" sz="2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</a:t>
            </a:r>
            <a:r>
              <a:rPr lang="el-GR" altLang="en-US" sz="23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brand</a:t>
            </a:r>
            <a:r>
              <a:rPr lang="el-GR" altLang="en-US" sz="23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en-US" sz="23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el-GR" altLang="en-US" sz="23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wareness</a:t>
            </a:r>
            <a:r>
              <a:rPr lang="el-GR" altLang="en-US" sz="2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του εταιρικού προϊόντος και βελτιώνει την εξυπηρέτηση των πελατών. </a:t>
            </a:r>
          </a:p>
          <a:p>
            <a:pPr eaLnBrk="1" hangingPunct="1">
              <a:spcBef>
                <a:spcPts val="600"/>
              </a:spcBef>
              <a:buClrTx/>
              <a:buFontTx/>
              <a:buNone/>
            </a:pPr>
            <a:endParaRPr lang="el-GR" alt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158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Text Box 1"/>
          <p:cNvSpPr txBox="1">
            <a:spLocks noChangeArrowheads="1"/>
          </p:cNvSpPr>
          <p:nvPr/>
        </p:nvSpPr>
        <p:spPr bwMode="auto">
          <a:xfrm>
            <a:off x="457200" y="-52388"/>
            <a:ext cx="8229600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en-US" sz="4000" b="1" dirty="0">
                <a:solidFill>
                  <a:schemeClr val="bg1"/>
                </a:solidFill>
                <a:latin typeface="Arial Narrow" panose="020B0606020202030204" pitchFamily="34" charset="0"/>
              </a:rPr>
              <a:t/>
            </a:r>
            <a:br>
              <a:rPr lang="el-GR" altLang="en-US" sz="4000" b="1" dirty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>
                <a:solidFill>
                  <a:schemeClr val="bg1"/>
                </a:solidFill>
                <a:latin typeface="Verdana" panose="020B0604030504040204" pitchFamily="34" charset="0"/>
              </a:rPr>
              <a:t>Social Media Marketing</a:t>
            </a:r>
            <a:r>
              <a:rPr lang="el-GR" altLang="en-US" sz="4000" b="1" dirty="0">
                <a:solidFill>
                  <a:schemeClr val="bg1"/>
                </a:solidFill>
                <a:latin typeface="Arial Narrow" panose="020B0606020202030204" pitchFamily="34" charset="0"/>
              </a:rPr>
              <a:t/>
            </a:r>
            <a:br>
              <a:rPr lang="el-GR" altLang="en-US" sz="4000" b="1" dirty="0">
                <a:solidFill>
                  <a:schemeClr val="bg1"/>
                </a:solidFill>
                <a:latin typeface="Arial Narrow" panose="020B0606020202030204" pitchFamily="34" charset="0"/>
              </a:rPr>
            </a:br>
            <a:endParaRPr lang="el-GR" altLang="en-US" sz="4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45411" name="Text Box 2"/>
          <p:cNvSpPr txBox="1">
            <a:spLocks noChangeArrowheads="1"/>
          </p:cNvSpPr>
          <p:nvPr/>
        </p:nvSpPr>
        <p:spPr bwMode="auto">
          <a:xfrm>
            <a:off x="323528" y="2708920"/>
            <a:ext cx="8229600" cy="3301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41313" indent="-338138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450"/>
              </a:spcBef>
              <a:buClrTx/>
              <a:buFontTx/>
              <a:buNone/>
            </a:pPr>
            <a:endParaRPr lang="en-US" altLang="en-US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175" indent="0" eaLnBrk="1" hangingPunct="1">
              <a:lnSpc>
                <a:spcPct val="150000"/>
              </a:lnSpc>
              <a:spcBef>
                <a:spcPts val="600"/>
              </a:spcBef>
            </a:pPr>
            <a:r>
              <a:rPr lang="el-GR" alt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Επιπλέον, τα Social Media λειτουργούν ως ένα σχετικά φθηνό μέσο για τις εταιρείες ώστε να εφαρμόσουν εκστρατείες </a:t>
            </a:r>
            <a:r>
              <a:rPr lang="el-GR" altLang="en-US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marketing</a:t>
            </a:r>
            <a:r>
              <a:rPr lang="el-GR" alt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</a:p>
          <a:p>
            <a:pPr eaLnBrk="1" hangingPunct="1">
              <a:spcBef>
                <a:spcPts val="600"/>
              </a:spcBef>
              <a:buClrTx/>
              <a:buFontTx/>
              <a:buNone/>
            </a:pPr>
            <a:endParaRPr lang="el-GR" alt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0483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Text Box 1"/>
          <p:cNvSpPr txBox="1">
            <a:spLocks noChangeArrowheads="1"/>
          </p:cNvSpPr>
          <p:nvPr/>
        </p:nvSpPr>
        <p:spPr bwMode="auto">
          <a:xfrm>
            <a:off x="457200" y="-52388"/>
            <a:ext cx="8229600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en-US" sz="4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l-GR" altLang="en-US" sz="4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altLang="en-US" sz="36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Social Media Marketing</a:t>
            </a:r>
            <a:r>
              <a:rPr lang="el-GR" altLang="en-US" sz="36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l-GR" altLang="en-US" sz="36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l-GR" altLang="en-US" sz="3600" b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7459" name="Text Box 2"/>
          <p:cNvSpPr txBox="1">
            <a:spLocks noChangeArrowheads="1"/>
          </p:cNvSpPr>
          <p:nvPr/>
        </p:nvSpPr>
        <p:spPr bwMode="auto">
          <a:xfrm>
            <a:off x="457200" y="1916831"/>
            <a:ext cx="8229600" cy="4209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41313" indent="-338138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450"/>
              </a:spcBef>
              <a:buClrTx/>
              <a:buFontTx/>
              <a:buNone/>
            </a:pPr>
            <a:endParaRPr lang="en-US" alt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175" indent="0" eaLnBrk="1" hangingPunct="1">
              <a:lnSpc>
                <a:spcPct val="150000"/>
              </a:lnSpc>
              <a:spcBef>
                <a:spcPts val="600"/>
              </a:spcBef>
            </a:pPr>
            <a:r>
              <a:rPr lang="el-GR" alt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Μια ισχυρή βάση χρησιμεύει ως βάση ή πλατφόρμα στην οποία ο οργανισμός μπορεί να συγκεντρώνει τις πληροφορίες του και άμεσους πελάτες για τις πρόσφατες εξελίξεις του μέσω άλλων κοινωνικών μέσων ενημέρωσης, όπως τα άρθρα και δημοσιεύματα τύπου.</a:t>
            </a:r>
          </a:p>
        </p:txBody>
      </p:sp>
    </p:spTree>
    <p:extLst>
      <p:ext uri="{BB962C8B-B14F-4D97-AF65-F5344CB8AC3E}">
        <p14:creationId xmlns:p14="http://schemas.microsoft.com/office/powerpoint/2010/main" val="23942738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Text Box 1"/>
          <p:cNvSpPr txBox="1">
            <a:spLocks noChangeArrowheads="1"/>
          </p:cNvSpPr>
          <p:nvPr/>
        </p:nvSpPr>
        <p:spPr bwMode="auto">
          <a:xfrm>
            <a:off x="457200" y="-307975"/>
            <a:ext cx="8229600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en-US" sz="4000" b="1">
                <a:latin typeface="Arial Narrow" panose="020B0606020202030204" pitchFamily="34" charset="0"/>
              </a:rPr>
              <a:t/>
            </a:r>
            <a:br>
              <a:rPr lang="el-GR" altLang="en-US" sz="4000" b="1">
                <a:latin typeface="Arial Narrow" panose="020B0606020202030204" pitchFamily="34" charset="0"/>
              </a:rPr>
            </a:br>
            <a:r>
              <a:rPr lang="el-GR" altLang="en-US" sz="4000" b="1">
                <a:latin typeface="Arial Narrow" panose="020B0606020202030204" pitchFamily="34" charset="0"/>
              </a:rPr>
              <a:t/>
            </a:r>
            <a:br>
              <a:rPr lang="el-GR" altLang="en-US" sz="4000" b="1">
                <a:latin typeface="Arial Narrow" panose="020B0606020202030204" pitchFamily="34" charset="0"/>
              </a:rPr>
            </a:br>
            <a:endParaRPr lang="el-GR" altLang="en-US" sz="4000" b="1">
              <a:latin typeface="Arial Narrow" panose="020B0606020202030204" pitchFamily="34" charset="0"/>
            </a:endParaRPr>
          </a:p>
        </p:txBody>
      </p:sp>
      <p:sp>
        <p:nvSpPr>
          <p:cNvPr id="149507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41313" indent="-338138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just" eaLnBrk="1" hangingPunct="1">
              <a:spcBef>
                <a:spcPts val="450"/>
              </a:spcBef>
              <a:buClrTx/>
              <a:buFontTx/>
              <a:buNone/>
            </a:pPr>
            <a:endParaRPr lang="en-US" altLang="en-US" sz="1800">
              <a:latin typeface="Arial Narrow" panose="020B0606020202030204" pitchFamily="34" charset="0"/>
            </a:endParaRPr>
          </a:p>
          <a:p>
            <a:pPr algn="just" eaLnBrk="1" hangingPunct="1">
              <a:spcBef>
                <a:spcPts val="450"/>
              </a:spcBef>
              <a:buClrTx/>
              <a:buFontTx/>
              <a:buNone/>
            </a:pPr>
            <a:endParaRPr lang="en-US" altLang="en-US" sz="1800">
              <a:latin typeface="Arial Narrow" panose="020B0606020202030204" pitchFamily="34" charset="0"/>
            </a:endParaRPr>
          </a:p>
        </p:txBody>
      </p:sp>
      <p:sp>
        <p:nvSpPr>
          <p:cNvPr id="149508" name="Text Box 3"/>
          <p:cNvSpPr txBox="1">
            <a:spLocks noChangeArrowheads="1"/>
          </p:cNvSpPr>
          <p:nvPr/>
        </p:nvSpPr>
        <p:spPr bwMode="auto">
          <a:xfrm>
            <a:off x="395288" y="1412875"/>
            <a:ext cx="8229600" cy="467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en-US" sz="230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49509" name="Text Box 4"/>
          <p:cNvSpPr txBox="1">
            <a:spLocks noChangeArrowheads="1"/>
          </p:cNvSpPr>
          <p:nvPr/>
        </p:nvSpPr>
        <p:spPr bwMode="auto">
          <a:xfrm>
            <a:off x="6286500" y="-1325563"/>
            <a:ext cx="180975" cy="3867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</a:pPr>
            <a:endParaRPr lang="el-GR" altLang="en-US" sz="2300">
              <a:solidFill>
                <a:srgbClr val="0D0D0D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</a:pPr>
            <a:endParaRPr lang="el-GR" altLang="en-US" sz="2300">
              <a:solidFill>
                <a:srgbClr val="0D0D0D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</a:pPr>
            <a:endParaRPr lang="el-GR" altLang="en-US" sz="2300">
              <a:solidFill>
                <a:srgbClr val="0D0D0D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</a:pPr>
            <a:endParaRPr lang="el-GR" altLang="en-US" sz="2300">
              <a:solidFill>
                <a:srgbClr val="0D0D0D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</a:pPr>
            <a:endParaRPr lang="el-GR" altLang="en-US" sz="2300">
              <a:solidFill>
                <a:srgbClr val="0D0D0D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</a:pPr>
            <a:endParaRPr lang="el-GR" altLang="en-US" sz="2300">
              <a:solidFill>
                <a:srgbClr val="0D0D0D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</a:pPr>
            <a:endParaRPr lang="el-GR" altLang="en-US" sz="2300">
              <a:solidFill>
                <a:srgbClr val="0D0D0D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</a:pPr>
            <a:endParaRPr lang="el-GR" altLang="en-US" sz="2300">
              <a:solidFill>
                <a:srgbClr val="0D0D0D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</a:pPr>
            <a:endParaRPr lang="el-GR" altLang="en-US" sz="2300">
              <a:solidFill>
                <a:srgbClr val="0D0D0D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</a:pPr>
            <a:endParaRPr lang="el-GR" altLang="en-US" sz="2300">
              <a:solidFill>
                <a:srgbClr val="0D0D0D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</a:pPr>
            <a:endParaRPr lang="el-GR" altLang="en-US" sz="18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14951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175" y="22225"/>
            <a:ext cx="41608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96825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35" name="AutoShape 27"/>
          <p:cNvSpPr>
            <a:spLocks noChangeArrowheads="1"/>
          </p:cNvSpPr>
          <p:nvPr/>
        </p:nvSpPr>
        <p:spPr bwMode="gray">
          <a:xfrm>
            <a:off x="3933825" y="3848100"/>
            <a:ext cx="620713" cy="5810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/>
            <a:endParaRPr kumimoji="1" lang="en-US" altLang="ko-KR" sz="1800" b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3042" name="Text Box 34"/>
          <p:cNvSpPr txBox="1">
            <a:spLocks noChangeArrowheads="1"/>
          </p:cNvSpPr>
          <p:nvPr/>
        </p:nvSpPr>
        <p:spPr bwMode="auto">
          <a:xfrm>
            <a:off x="2438400" y="5438775"/>
            <a:ext cx="13112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l-GR" sz="1800" b="1" baseline="-25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Price</a:t>
            </a:r>
          </a:p>
          <a:p>
            <a:pPr algn="l"/>
            <a:endParaRPr lang="en-US" altLang="el-GR" sz="1800" baseline="-25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3043" name="Text Box 35"/>
          <p:cNvSpPr txBox="1">
            <a:spLocks noChangeArrowheads="1"/>
          </p:cNvSpPr>
          <p:nvPr/>
        </p:nvSpPr>
        <p:spPr bwMode="auto">
          <a:xfrm>
            <a:off x="3962400" y="5438775"/>
            <a:ext cx="13112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l-GR" sz="1800" b="1" baseline="-25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Position</a:t>
            </a:r>
          </a:p>
          <a:p>
            <a:pPr algn="l"/>
            <a:endParaRPr lang="en-US" altLang="el-GR" sz="1800" baseline="-25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3072" name="AutoShape 64"/>
          <p:cNvSpPr>
            <a:spLocks noChangeArrowheads="1"/>
          </p:cNvSpPr>
          <p:nvPr/>
        </p:nvSpPr>
        <p:spPr bwMode="gray">
          <a:xfrm>
            <a:off x="2193935" y="275912"/>
            <a:ext cx="4495800" cy="6858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l-GR" altLang="el-GR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Τι είναι το </a:t>
            </a:r>
            <a:r>
              <a:rPr lang="en-US" altLang="el-GR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Internet Marketing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7544" y="5373216"/>
            <a:ext cx="8589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Internet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lang="el-GR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arketing</a:t>
            </a:r>
            <a:r>
              <a:rPr lang="el-GR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είναι η διαδικασία προώθησης ενός προϊόντος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</a:t>
            </a:r>
            <a:r>
              <a:rPr lang="el-GR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υπηρεσίας μέσω του Internet. 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8257" y="1628800"/>
            <a:ext cx="6186426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5929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5" name="Text Box 2"/>
          <p:cNvSpPr txBox="1">
            <a:spLocks noChangeArrowheads="1"/>
          </p:cNvSpPr>
          <p:nvPr/>
        </p:nvSpPr>
        <p:spPr bwMode="auto">
          <a:xfrm>
            <a:off x="457200" y="5949280"/>
            <a:ext cx="8229600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41313" indent="-338138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just" eaLnBrk="1" hangingPunct="1">
              <a:spcBef>
                <a:spcPts val="450"/>
              </a:spcBef>
              <a:buClrTx/>
              <a:buFontTx/>
              <a:buNone/>
            </a:pPr>
            <a:endParaRPr lang="en-US" altLang="en-US" sz="18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 eaLnBrk="1" hangingPunct="1">
              <a:spcBef>
                <a:spcPts val="450"/>
              </a:spcBef>
              <a:buClrTx/>
              <a:buFontTx/>
              <a:buNone/>
            </a:pPr>
            <a:endParaRPr lang="en-US" altLang="en-US" sz="18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1556" name="Text Box 3"/>
          <p:cNvSpPr txBox="1">
            <a:spLocks noChangeArrowheads="1"/>
          </p:cNvSpPr>
          <p:nvPr/>
        </p:nvSpPr>
        <p:spPr bwMode="auto">
          <a:xfrm>
            <a:off x="395287" y="2115290"/>
            <a:ext cx="8229600" cy="467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l-GR" altLang="en-US" sz="2300" dirty="0">
              <a:solidFill>
                <a:srgbClr val="0D0D0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l-GR" altLang="en-US" sz="2300" dirty="0">
              <a:solidFill>
                <a:srgbClr val="0D0D0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l-GR" altLang="en-US" sz="2300" dirty="0">
              <a:solidFill>
                <a:srgbClr val="0D0D0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l-GR" altLang="en-US" sz="2300" dirty="0">
              <a:solidFill>
                <a:srgbClr val="0D0D0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l-GR" altLang="en-US" sz="2300" dirty="0">
              <a:solidFill>
                <a:srgbClr val="0D0D0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l-GR" altLang="en-US" sz="2300" dirty="0">
              <a:solidFill>
                <a:srgbClr val="0D0D0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l-GR" altLang="en-US" sz="2300" dirty="0">
              <a:solidFill>
                <a:srgbClr val="0D0D0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l-GR" altLang="en-US" sz="2300" dirty="0">
              <a:solidFill>
                <a:srgbClr val="0D0D0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l-GR" altLang="en-US" sz="2300" dirty="0">
              <a:solidFill>
                <a:srgbClr val="0D0D0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l-GR" altLang="en-US" sz="2300" dirty="0">
              <a:solidFill>
                <a:srgbClr val="0D0D0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en-US" sz="2300" dirty="0">
                <a:solidFill>
                  <a:srgbClr val="CCCC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Στατιστικά </a:t>
            </a:r>
            <a:r>
              <a:rPr lang="en-US" altLang="en-US" sz="2300" dirty="0">
                <a:solidFill>
                  <a:srgbClr val="CCCC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Facebook</a:t>
            </a:r>
            <a:endParaRPr lang="el-GR" altLang="en-US" sz="2300" dirty="0">
              <a:solidFill>
                <a:srgbClr val="CCCC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hlinkClick r:id="rId4"/>
            </a:endParaRPr>
          </a:p>
        </p:txBody>
      </p:sp>
      <p:pic>
        <p:nvPicPr>
          <p:cNvPr id="15155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887" y="1490663"/>
            <a:ext cx="5610225" cy="420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457200" y="-52388"/>
            <a:ext cx="8229600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en-US" sz="4000" b="1" dirty="0">
                <a:solidFill>
                  <a:schemeClr val="bg1"/>
                </a:solidFill>
                <a:latin typeface="Arial Narrow" panose="020B0606020202030204" pitchFamily="34" charset="0"/>
              </a:rPr>
              <a:t/>
            </a:r>
            <a:br>
              <a:rPr lang="el-GR" altLang="en-US" sz="4000" b="1" dirty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>
                <a:solidFill>
                  <a:schemeClr val="bg1"/>
                </a:solidFill>
                <a:latin typeface="Verdana" panose="020B0604030504040204" pitchFamily="34" charset="0"/>
              </a:rPr>
              <a:t>Social Media Marketing</a:t>
            </a:r>
            <a:r>
              <a:rPr lang="el-GR" altLang="en-US" sz="4000" b="1" dirty="0">
                <a:solidFill>
                  <a:schemeClr val="bg1"/>
                </a:solidFill>
                <a:latin typeface="Arial Narrow" panose="020B0606020202030204" pitchFamily="34" charset="0"/>
              </a:rPr>
              <a:t/>
            </a:r>
            <a:br>
              <a:rPr lang="el-GR" altLang="en-US" sz="4000" b="1" dirty="0">
                <a:solidFill>
                  <a:schemeClr val="bg1"/>
                </a:solidFill>
                <a:latin typeface="Arial Narrow" panose="020B0606020202030204" pitchFamily="34" charset="0"/>
              </a:rPr>
            </a:br>
            <a:endParaRPr lang="el-GR" altLang="en-US" sz="4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2806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3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41313" indent="-338138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just" eaLnBrk="1" hangingPunct="1">
              <a:spcBef>
                <a:spcPts val="450"/>
              </a:spcBef>
              <a:buClrTx/>
              <a:buFontTx/>
              <a:buNone/>
            </a:pPr>
            <a:endParaRPr lang="en-US" altLang="en-US" sz="1800">
              <a:latin typeface="Arial Narrow" panose="020B0606020202030204" pitchFamily="34" charset="0"/>
            </a:endParaRPr>
          </a:p>
          <a:p>
            <a:pPr algn="just" eaLnBrk="1" hangingPunct="1">
              <a:spcBef>
                <a:spcPts val="450"/>
              </a:spcBef>
              <a:buClrTx/>
              <a:buFontTx/>
              <a:buNone/>
            </a:pPr>
            <a:endParaRPr lang="el-GR" altLang="en-US" sz="1800">
              <a:latin typeface="Arial Narrow" panose="020B0606020202030204" pitchFamily="34" charset="0"/>
            </a:endParaRPr>
          </a:p>
          <a:p>
            <a:pPr algn="just" eaLnBrk="1" hangingPunct="1">
              <a:spcBef>
                <a:spcPts val="450"/>
              </a:spcBef>
              <a:buClrTx/>
              <a:buFontTx/>
              <a:buNone/>
            </a:pPr>
            <a:endParaRPr lang="el-GR" altLang="en-US" sz="1800">
              <a:latin typeface="Arial Narrow" panose="020B0606020202030204" pitchFamily="34" charset="0"/>
            </a:endParaRPr>
          </a:p>
          <a:p>
            <a:pPr algn="just" eaLnBrk="1" hangingPunct="1">
              <a:spcBef>
                <a:spcPts val="450"/>
              </a:spcBef>
              <a:buClrTx/>
              <a:buFontTx/>
              <a:buNone/>
            </a:pPr>
            <a:endParaRPr lang="el-GR" altLang="en-US" sz="1800">
              <a:latin typeface="Arial Narrow" panose="020B0606020202030204" pitchFamily="34" charset="0"/>
            </a:endParaRPr>
          </a:p>
          <a:p>
            <a:pPr algn="just" eaLnBrk="1" hangingPunct="1">
              <a:spcBef>
                <a:spcPts val="450"/>
              </a:spcBef>
              <a:buClrTx/>
              <a:buFontTx/>
              <a:buNone/>
            </a:pPr>
            <a:endParaRPr lang="el-GR" altLang="en-US" sz="1800">
              <a:latin typeface="Arial Narrow" panose="020B0606020202030204" pitchFamily="34" charset="0"/>
            </a:endParaRPr>
          </a:p>
          <a:p>
            <a:pPr algn="just" eaLnBrk="1" hangingPunct="1">
              <a:spcBef>
                <a:spcPts val="450"/>
              </a:spcBef>
              <a:buClrTx/>
              <a:buFontTx/>
              <a:buNone/>
            </a:pPr>
            <a:endParaRPr lang="el-GR" altLang="en-US" sz="1800">
              <a:latin typeface="Arial Narrow" panose="020B0606020202030204" pitchFamily="34" charset="0"/>
            </a:endParaRPr>
          </a:p>
          <a:p>
            <a:pPr algn="just" eaLnBrk="1" hangingPunct="1">
              <a:spcBef>
                <a:spcPts val="450"/>
              </a:spcBef>
              <a:buClrTx/>
              <a:buFontTx/>
              <a:buNone/>
            </a:pPr>
            <a:endParaRPr lang="el-GR" altLang="en-US" sz="1800">
              <a:latin typeface="Arial Narrow" panose="020B0606020202030204" pitchFamily="34" charset="0"/>
            </a:endParaRPr>
          </a:p>
          <a:p>
            <a:pPr algn="just" eaLnBrk="1" hangingPunct="1">
              <a:spcBef>
                <a:spcPts val="450"/>
              </a:spcBef>
              <a:buClrTx/>
              <a:buFontTx/>
              <a:buNone/>
            </a:pPr>
            <a:endParaRPr lang="el-GR" altLang="en-US" sz="1800">
              <a:latin typeface="Arial Narrow" panose="020B0606020202030204" pitchFamily="34" charset="0"/>
            </a:endParaRPr>
          </a:p>
          <a:p>
            <a:pPr algn="just" eaLnBrk="1" hangingPunct="1">
              <a:spcBef>
                <a:spcPts val="450"/>
              </a:spcBef>
              <a:buClrTx/>
              <a:buFontTx/>
              <a:buNone/>
            </a:pPr>
            <a:endParaRPr lang="el-GR" altLang="en-US" sz="1800">
              <a:latin typeface="Arial Narrow" panose="020B0606020202030204" pitchFamily="34" charset="0"/>
            </a:endParaRPr>
          </a:p>
          <a:p>
            <a:pPr algn="just" eaLnBrk="1" hangingPunct="1">
              <a:spcBef>
                <a:spcPts val="450"/>
              </a:spcBef>
              <a:buClrTx/>
              <a:buFontTx/>
              <a:buNone/>
            </a:pPr>
            <a:endParaRPr lang="el-GR" altLang="en-US" sz="1800">
              <a:latin typeface="Arial Narrow" panose="020B0606020202030204" pitchFamily="34" charset="0"/>
            </a:endParaRPr>
          </a:p>
          <a:p>
            <a:pPr algn="just" eaLnBrk="1" hangingPunct="1">
              <a:spcBef>
                <a:spcPts val="450"/>
              </a:spcBef>
              <a:buClrTx/>
              <a:buFontTx/>
              <a:buNone/>
            </a:pPr>
            <a:endParaRPr lang="el-GR" altLang="en-US" sz="1800">
              <a:latin typeface="Arial Narrow" panose="020B0606020202030204" pitchFamily="34" charset="0"/>
            </a:endParaRPr>
          </a:p>
          <a:p>
            <a:pPr algn="just" eaLnBrk="1" hangingPunct="1">
              <a:spcBef>
                <a:spcPts val="450"/>
              </a:spcBef>
              <a:buClrTx/>
              <a:buFontTx/>
              <a:buNone/>
            </a:pPr>
            <a:r>
              <a:rPr lang="el-GR" altLang="en-US" sz="1800">
                <a:latin typeface="Arial Narrow" panose="020B0606020202030204" pitchFamily="34" charset="0"/>
              </a:rPr>
              <a:t> 					</a:t>
            </a:r>
          </a:p>
        </p:txBody>
      </p:sp>
      <p:sp>
        <p:nvSpPr>
          <p:cNvPr id="153604" name="Text Box 3"/>
          <p:cNvSpPr txBox="1">
            <a:spLocks noChangeArrowheads="1"/>
          </p:cNvSpPr>
          <p:nvPr/>
        </p:nvSpPr>
        <p:spPr bwMode="auto">
          <a:xfrm>
            <a:off x="395288" y="1412875"/>
            <a:ext cx="8229600" cy="467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l-GR" altLang="en-US" sz="2300">
              <a:solidFill>
                <a:srgbClr val="0D0D0D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l-GR" altLang="en-US" sz="2300">
              <a:solidFill>
                <a:srgbClr val="0D0D0D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l-GR" altLang="en-US" sz="2300">
              <a:solidFill>
                <a:srgbClr val="0D0D0D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l-GR" altLang="en-US" sz="2300">
              <a:solidFill>
                <a:srgbClr val="0D0D0D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l-GR" altLang="en-US" sz="2300">
              <a:solidFill>
                <a:srgbClr val="0D0D0D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l-GR" altLang="en-US" sz="2300">
              <a:solidFill>
                <a:srgbClr val="0D0D0D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l-GR" altLang="en-US" sz="2300">
              <a:solidFill>
                <a:srgbClr val="0D0D0D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l-GR" altLang="en-US" sz="2300">
              <a:solidFill>
                <a:srgbClr val="0D0D0D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l-GR" altLang="en-US" sz="2300">
              <a:solidFill>
                <a:srgbClr val="0D0D0D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l-GR" altLang="en-US" sz="2300">
              <a:solidFill>
                <a:srgbClr val="0D0D0D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l-GR" altLang="en-US" sz="2300">
              <a:solidFill>
                <a:srgbClr val="0D0D0D"/>
              </a:solidFill>
              <a:latin typeface="Arial" panose="020B0604020202020204" pitchFamily="34" charset="0"/>
            </a:endParaRPr>
          </a:p>
        </p:txBody>
      </p:sp>
      <p:pic>
        <p:nvPicPr>
          <p:cNvPr id="15360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600200"/>
            <a:ext cx="5276850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457200" y="-52388"/>
            <a:ext cx="8229600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en-US" sz="4000" b="1" dirty="0">
                <a:solidFill>
                  <a:schemeClr val="bg1"/>
                </a:solidFill>
                <a:latin typeface="Arial Narrow" panose="020B0606020202030204" pitchFamily="34" charset="0"/>
              </a:rPr>
              <a:t/>
            </a:r>
            <a:br>
              <a:rPr lang="el-GR" altLang="en-US" sz="4000" b="1" dirty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>
                <a:solidFill>
                  <a:schemeClr val="bg1"/>
                </a:solidFill>
                <a:latin typeface="Verdana" panose="020B0604030504040204" pitchFamily="34" charset="0"/>
              </a:rPr>
              <a:t>Social Media Marketing</a:t>
            </a:r>
            <a:r>
              <a:rPr lang="el-GR" altLang="en-US" sz="4000" b="1" dirty="0">
                <a:solidFill>
                  <a:schemeClr val="bg1"/>
                </a:solidFill>
                <a:latin typeface="Arial Narrow" panose="020B0606020202030204" pitchFamily="34" charset="0"/>
              </a:rPr>
              <a:t/>
            </a:r>
            <a:br>
              <a:rPr lang="el-GR" altLang="en-US" sz="4000" b="1" dirty="0">
                <a:solidFill>
                  <a:schemeClr val="bg1"/>
                </a:solidFill>
                <a:latin typeface="Arial Narrow" panose="020B0606020202030204" pitchFamily="34" charset="0"/>
              </a:rPr>
            </a:br>
            <a:endParaRPr lang="el-GR" altLang="en-US" sz="4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0655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1" name="Text Box 2"/>
          <p:cNvSpPr txBox="1">
            <a:spLocks noChangeArrowheads="1"/>
          </p:cNvSpPr>
          <p:nvPr/>
        </p:nvSpPr>
        <p:spPr bwMode="auto">
          <a:xfrm>
            <a:off x="395288" y="1412875"/>
            <a:ext cx="8229600" cy="467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FontTx/>
              <a:buNone/>
            </a:pPr>
            <a:endParaRPr lang="el-GR" altLang="en-US" sz="2300">
              <a:solidFill>
                <a:srgbClr val="0D0D0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 eaLnBrk="1" hangingPunct="1">
              <a:spcBef>
                <a:spcPct val="0"/>
              </a:spcBef>
              <a:buClrTx/>
              <a:buFontTx/>
              <a:buNone/>
            </a:pPr>
            <a:endParaRPr lang="el-GR" altLang="en-US" sz="2300">
              <a:solidFill>
                <a:srgbClr val="0D0D0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 eaLnBrk="1" hangingPunct="1">
              <a:spcBef>
                <a:spcPct val="0"/>
              </a:spcBef>
              <a:buClrTx/>
              <a:buFontTx/>
              <a:buNone/>
            </a:pPr>
            <a:endParaRPr lang="el-GR" altLang="en-US" sz="2300">
              <a:solidFill>
                <a:srgbClr val="0D0D0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 eaLnBrk="1" hangingPunct="1">
              <a:spcBef>
                <a:spcPct val="0"/>
              </a:spcBef>
              <a:buClrTx/>
              <a:buFontTx/>
              <a:buNone/>
            </a:pPr>
            <a:endParaRPr lang="el-GR" altLang="en-US" sz="2300">
              <a:solidFill>
                <a:srgbClr val="0D0D0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 eaLnBrk="1" hangingPunct="1">
              <a:spcBef>
                <a:spcPct val="0"/>
              </a:spcBef>
              <a:buClrTx/>
              <a:buFontTx/>
              <a:buNone/>
            </a:pPr>
            <a:endParaRPr lang="el-GR" altLang="en-US" sz="2300">
              <a:solidFill>
                <a:srgbClr val="0D0D0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 eaLnBrk="1" hangingPunct="1">
              <a:spcBef>
                <a:spcPct val="0"/>
              </a:spcBef>
              <a:buClrTx/>
              <a:buFontTx/>
              <a:buNone/>
            </a:pPr>
            <a:endParaRPr lang="el-GR" altLang="en-US" sz="2300">
              <a:solidFill>
                <a:srgbClr val="0D0D0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 eaLnBrk="1" hangingPunct="1">
              <a:spcBef>
                <a:spcPct val="0"/>
              </a:spcBef>
              <a:buClrTx/>
              <a:buFontTx/>
              <a:buNone/>
            </a:pPr>
            <a:endParaRPr lang="el-GR" altLang="en-US" sz="2300">
              <a:solidFill>
                <a:srgbClr val="0D0D0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 eaLnBrk="1" hangingPunct="1">
              <a:spcBef>
                <a:spcPct val="0"/>
              </a:spcBef>
              <a:buClrTx/>
              <a:buFontTx/>
              <a:buNone/>
            </a:pPr>
            <a:endParaRPr lang="el-GR" altLang="en-US" sz="2300">
              <a:solidFill>
                <a:srgbClr val="0D0D0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 eaLnBrk="1" hangingPunct="1">
              <a:spcBef>
                <a:spcPct val="0"/>
              </a:spcBef>
              <a:buClrTx/>
              <a:buFontTx/>
              <a:buNone/>
            </a:pPr>
            <a:endParaRPr lang="el-GR" altLang="en-US" sz="2300">
              <a:solidFill>
                <a:srgbClr val="0D0D0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 eaLnBrk="1" hangingPunct="1">
              <a:spcBef>
                <a:spcPct val="0"/>
              </a:spcBef>
              <a:buClrTx/>
              <a:buFontTx/>
              <a:buNone/>
            </a:pPr>
            <a:endParaRPr lang="el-GR" altLang="en-US" sz="2300">
              <a:solidFill>
                <a:srgbClr val="0D0D0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 eaLnBrk="1" hangingPunct="1">
              <a:spcBef>
                <a:spcPct val="0"/>
              </a:spcBef>
              <a:buClrTx/>
              <a:buFontTx/>
              <a:buNone/>
            </a:pPr>
            <a:endParaRPr lang="el-GR" altLang="en-US" sz="2300">
              <a:solidFill>
                <a:srgbClr val="0D0D0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5652" name="Text Box 3"/>
          <p:cNvSpPr txBox="1">
            <a:spLocks noChangeArrowheads="1"/>
          </p:cNvSpPr>
          <p:nvPr/>
        </p:nvSpPr>
        <p:spPr bwMode="auto">
          <a:xfrm>
            <a:off x="457200" y="1556792"/>
            <a:ext cx="8229600" cy="504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509588" indent="-509588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09588" algn="l"/>
                <a:tab pos="957263" algn="l"/>
                <a:tab pos="1406525" algn="l"/>
                <a:tab pos="1855788" algn="l"/>
                <a:tab pos="2305050" algn="l"/>
                <a:tab pos="2754313" algn="l"/>
                <a:tab pos="3203575" algn="l"/>
                <a:tab pos="3652838" algn="l"/>
                <a:tab pos="4102100" algn="l"/>
                <a:tab pos="4551363" algn="l"/>
                <a:tab pos="5000625" algn="l"/>
                <a:tab pos="5449888" algn="l"/>
                <a:tab pos="5899150" algn="l"/>
                <a:tab pos="6348413" algn="l"/>
                <a:tab pos="6797675" algn="l"/>
                <a:tab pos="7246938" algn="l"/>
                <a:tab pos="7696200" algn="l"/>
                <a:tab pos="8145463" algn="l"/>
                <a:tab pos="8594725" algn="l"/>
                <a:tab pos="9043988" algn="l"/>
                <a:tab pos="949325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 marL="914400" indent="-509588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09588" algn="l"/>
                <a:tab pos="957263" algn="l"/>
                <a:tab pos="1406525" algn="l"/>
                <a:tab pos="1855788" algn="l"/>
                <a:tab pos="2305050" algn="l"/>
                <a:tab pos="2754313" algn="l"/>
                <a:tab pos="3203575" algn="l"/>
                <a:tab pos="3652838" algn="l"/>
                <a:tab pos="4102100" algn="l"/>
                <a:tab pos="4551363" algn="l"/>
                <a:tab pos="5000625" algn="l"/>
                <a:tab pos="5449888" algn="l"/>
                <a:tab pos="5899150" algn="l"/>
                <a:tab pos="6348413" algn="l"/>
                <a:tab pos="6797675" algn="l"/>
                <a:tab pos="7246938" algn="l"/>
                <a:tab pos="7696200" algn="l"/>
                <a:tab pos="8145463" algn="l"/>
                <a:tab pos="8594725" algn="l"/>
                <a:tab pos="9043988" algn="l"/>
                <a:tab pos="949325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09588" algn="l"/>
                <a:tab pos="957263" algn="l"/>
                <a:tab pos="1406525" algn="l"/>
                <a:tab pos="1855788" algn="l"/>
                <a:tab pos="2305050" algn="l"/>
                <a:tab pos="2754313" algn="l"/>
                <a:tab pos="3203575" algn="l"/>
                <a:tab pos="3652838" algn="l"/>
                <a:tab pos="4102100" algn="l"/>
                <a:tab pos="4551363" algn="l"/>
                <a:tab pos="5000625" algn="l"/>
                <a:tab pos="5449888" algn="l"/>
                <a:tab pos="5899150" algn="l"/>
                <a:tab pos="6348413" algn="l"/>
                <a:tab pos="6797675" algn="l"/>
                <a:tab pos="7246938" algn="l"/>
                <a:tab pos="7696200" algn="l"/>
                <a:tab pos="8145463" algn="l"/>
                <a:tab pos="8594725" algn="l"/>
                <a:tab pos="9043988" algn="l"/>
                <a:tab pos="949325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09588" algn="l"/>
                <a:tab pos="957263" algn="l"/>
                <a:tab pos="1406525" algn="l"/>
                <a:tab pos="1855788" algn="l"/>
                <a:tab pos="2305050" algn="l"/>
                <a:tab pos="2754313" algn="l"/>
                <a:tab pos="3203575" algn="l"/>
                <a:tab pos="3652838" algn="l"/>
                <a:tab pos="4102100" algn="l"/>
                <a:tab pos="4551363" algn="l"/>
                <a:tab pos="5000625" algn="l"/>
                <a:tab pos="5449888" algn="l"/>
                <a:tab pos="5899150" algn="l"/>
                <a:tab pos="6348413" algn="l"/>
                <a:tab pos="6797675" algn="l"/>
                <a:tab pos="7246938" algn="l"/>
                <a:tab pos="7696200" algn="l"/>
                <a:tab pos="8145463" algn="l"/>
                <a:tab pos="8594725" algn="l"/>
                <a:tab pos="9043988" algn="l"/>
                <a:tab pos="9493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09588" algn="l"/>
                <a:tab pos="957263" algn="l"/>
                <a:tab pos="1406525" algn="l"/>
                <a:tab pos="1855788" algn="l"/>
                <a:tab pos="2305050" algn="l"/>
                <a:tab pos="2754313" algn="l"/>
                <a:tab pos="3203575" algn="l"/>
                <a:tab pos="3652838" algn="l"/>
                <a:tab pos="4102100" algn="l"/>
                <a:tab pos="4551363" algn="l"/>
                <a:tab pos="5000625" algn="l"/>
                <a:tab pos="5449888" algn="l"/>
                <a:tab pos="5899150" algn="l"/>
                <a:tab pos="6348413" algn="l"/>
                <a:tab pos="6797675" algn="l"/>
                <a:tab pos="7246938" algn="l"/>
                <a:tab pos="7696200" algn="l"/>
                <a:tab pos="8145463" algn="l"/>
                <a:tab pos="8594725" algn="l"/>
                <a:tab pos="9043988" algn="l"/>
                <a:tab pos="9493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09588" algn="l"/>
                <a:tab pos="957263" algn="l"/>
                <a:tab pos="1406525" algn="l"/>
                <a:tab pos="1855788" algn="l"/>
                <a:tab pos="2305050" algn="l"/>
                <a:tab pos="2754313" algn="l"/>
                <a:tab pos="3203575" algn="l"/>
                <a:tab pos="3652838" algn="l"/>
                <a:tab pos="4102100" algn="l"/>
                <a:tab pos="4551363" algn="l"/>
                <a:tab pos="5000625" algn="l"/>
                <a:tab pos="5449888" algn="l"/>
                <a:tab pos="5899150" algn="l"/>
                <a:tab pos="6348413" algn="l"/>
                <a:tab pos="6797675" algn="l"/>
                <a:tab pos="7246938" algn="l"/>
                <a:tab pos="7696200" algn="l"/>
                <a:tab pos="8145463" algn="l"/>
                <a:tab pos="8594725" algn="l"/>
                <a:tab pos="9043988" algn="l"/>
                <a:tab pos="9493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09588" algn="l"/>
                <a:tab pos="957263" algn="l"/>
                <a:tab pos="1406525" algn="l"/>
                <a:tab pos="1855788" algn="l"/>
                <a:tab pos="2305050" algn="l"/>
                <a:tab pos="2754313" algn="l"/>
                <a:tab pos="3203575" algn="l"/>
                <a:tab pos="3652838" algn="l"/>
                <a:tab pos="4102100" algn="l"/>
                <a:tab pos="4551363" algn="l"/>
                <a:tab pos="5000625" algn="l"/>
                <a:tab pos="5449888" algn="l"/>
                <a:tab pos="5899150" algn="l"/>
                <a:tab pos="6348413" algn="l"/>
                <a:tab pos="6797675" algn="l"/>
                <a:tab pos="7246938" algn="l"/>
                <a:tab pos="7696200" algn="l"/>
                <a:tab pos="8145463" algn="l"/>
                <a:tab pos="8594725" algn="l"/>
                <a:tab pos="9043988" algn="l"/>
                <a:tab pos="9493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09588" algn="l"/>
                <a:tab pos="957263" algn="l"/>
                <a:tab pos="1406525" algn="l"/>
                <a:tab pos="1855788" algn="l"/>
                <a:tab pos="2305050" algn="l"/>
                <a:tab pos="2754313" algn="l"/>
                <a:tab pos="3203575" algn="l"/>
                <a:tab pos="3652838" algn="l"/>
                <a:tab pos="4102100" algn="l"/>
                <a:tab pos="4551363" algn="l"/>
                <a:tab pos="5000625" algn="l"/>
                <a:tab pos="5449888" algn="l"/>
                <a:tab pos="5899150" algn="l"/>
                <a:tab pos="6348413" algn="l"/>
                <a:tab pos="6797675" algn="l"/>
                <a:tab pos="7246938" algn="l"/>
                <a:tab pos="7696200" algn="l"/>
                <a:tab pos="8145463" algn="l"/>
                <a:tab pos="8594725" algn="l"/>
                <a:tab pos="9043988" algn="l"/>
                <a:tab pos="9493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09588" algn="l"/>
                <a:tab pos="957263" algn="l"/>
                <a:tab pos="1406525" algn="l"/>
                <a:tab pos="1855788" algn="l"/>
                <a:tab pos="2305050" algn="l"/>
                <a:tab pos="2754313" algn="l"/>
                <a:tab pos="3203575" algn="l"/>
                <a:tab pos="3652838" algn="l"/>
                <a:tab pos="4102100" algn="l"/>
                <a:tab pos="4551363" algn="l"/>
                <a:tab pos="5000625" algn="l"/>
                <a:tab pos="5449888" algn="l"/>
                <a:tab pos="5899150" algn="l"/>
                <a:tab pos="6348413" algn="l"/>
                <a:tab pos="6797675" algn="l"/>
                <a:tab pos="7246938" algn="l"/>
                <a:tab pos="7696200" algn="l"/>
                <a:tab pos="8145463" algn="l"/>
                <a:tab pos="8594725" algn="l"/>
                <a:tab pos="9043988" algn="l"/>
                <a:tab pos="9493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l" eaLnBrk="1" hangingPunct="1">
              <a:lnSpc>
                <a:spcPct val="150000"/>
              </a:lnSpc>
              <a:spcBef>
                <a:spcPts val="700"/>
              </a:spcBef>
              <a:buFont typeface="Times New Roman" panose="02020603050405020304" pitchFamily="18" charset="0"/>
              <a:buAutoNum type="arabicPeriod"/>
            </a:pPr>
            <a:r>
              <a:rPr lang="el-GR" alt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Εκπτώσεις και προσφορές για τα μέλη</a:t>
            </a:r>
          </a:p>
          <a:p>
            <a:pPr algn="l" eaLnBrk="1" hangingPunct="1">
              <a:lnSpc>
                <a:spcPct val="150000"/>
              </a:lnSpc>
              <a:spcBef>
                <a:spcPts val="700"/>
              </a:spcBef>
              <a:buClr>
                <a:srgbClr val="0000FF"/>
              </a:buClr>
              <a:buFont typeface="Times New Roman" panose="02020603050405020304" pitchFamily="18" charset="0"/>
              <a:buAutoNum type="arabicPeriod"/>
            </a:pPr>
            <a:r>
              <a:rPr lang="en-US" altLang="en-US" sz="2400" dirty="0">
                <a:solidFill>
                  <a:srgbClr val="CCCC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Promoted Posts &amp;</a:t>
            </a:r>
            <a:r>
              <a:rPr lang="el-GR" altLang="en-US" sz="2400" dirty="0">
                <a:solidFill>
                  <a:srgbClr val="CCCC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 Διαγωνισμούς</a:t>
            </a:r>
          </a:p>
          <a:p>
            <a:pPr algn="l" eaLnBrk="1" hangingPunct="1">
              <a:lnSpc>
                <a:spcPct val="150000"/>
              </a:lnSpc>
              <a:spcBef>
                <a:spcPts val="700"/>
              </a:spcBef>
              <a:buFont typeface="Times New Roman" panose="02020603050405020304" pitchFamily="18" charset="0"/>
              <a:buAutoNum type="arabicPeriod"/>
            </a:pPr>
            <a:r>
              <a:rPr lang="el-GR" alt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Δημοσιεύστε ενημερωτικά άρθρα</a:t>
            </a:r>
          </a:p>
          <a:p>
            <a:pPr algn="l" eaLnBrk="1" hangingPunct="1">
              <a:lnSpc>
                <a:spcPct val="150000"/>
              </a:lnSpc>
              <a:spcBef>
                <a:spcPts val="700"/>
              </a:spcBef>
              <a:buClr>
                <a:srgbClr val="0000FF"/>
              </a:buClr>
              <a:buFont typeface="Times New Roman" panose="02020603050405020304" pitchFamily="18" charset="0"/>
              <a:buAutoNum type="arabicPeriod"/>
            </a:pPr>
            <a:r>
              <a:rPr lang="el-GR" altLang="en-US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Μετρήστε </a:t>
            </a:r>
            <a:r>
              <a:rPr lang="el-GR" alt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την ανταπόκριση των φίλων σας</a:t>
            </a:r>
            <a:r>
              <a:rPr lang="en-US" alt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(Page Insights)</a:t>
            </a:r>
            <a:endParaRPr lang="el-GR" alt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 eaLnBrk="1" hangingPunct="1">
              <a:lnSpc>
                <a:spcPct val="150000"/>
              </a:lnSpc>
              <a:spcBef>
                <a:spcPts val="700"/>
              </a:spcBef>
              <a:buFont typeface="Times New Roman" panose="02020603050405020304" pitchFamily="18" charset="0"/>
              <a:buAutoNum type="arabicPeriod"/>
            </a:pPr>
            <a:r>
              <a:rPr lang="el-GR" alt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Δημιουργήστε </a:t>
            </a:r>
            <a:r>
              <a:rPr lang="el-GR" altLang="en-US" sz="2400" dirty="0">
                <a:solidFill>
                  <a:srgbClr val="CCCC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συζητήσεις</a:t>
            </a:r>
            <a:r>
              <a:rPr lang="en-US" altLang="en-US" sz="24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l-GR" altLang="en-US" sz="2400" dirty="0">
                <a:solidFill>
                  <a:srgbClr val="D2D2F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</a:t>
            </a:r>
            <a:r>
              <a:rPr lang="en-US" alt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l-GR" altLang="en-US" sz="2400" dirty="0">
                <a:solidFill>
                  <a:srgbClr val="CCCC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έρευνες</a:t>
            </a:r>
          </a:p>
          <a:p>
            <a:pPr algn="l" eaLnBrk="1" hangingPunct="1">
              <a:lnSpc>
                <a:spcPct val="150000"/>
              </a:lnSpc>
              <a:spcBef>
                <a:spcPts val="700"/>
              </a:spcBef>
              <a:buFont typeface="Times New Roman" panose="02020603050405020304" pitchFamily="18" charset="0"/>
              <a:buAutoNum type="arabicPeriod"/>
            </a:pPr>
            <a:r>
              <a:rPr lang="el-GR" alt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Δημιουργήστε Facebook διαφημίσεις</a:t>
            </a:r>
          </a:p>
          <a:p>
            <a:pPr lvl="1" algn="l" eaLnBrk="1" hangingPunct="1">
              <a:spcBef>
                <a:spcPts val="600"/>
              </a:spcBef>
              <a:buClrTx/>
              <a:buFontTx/>
              <a:buNone/>
            </a:pPr>
            <a:endParaRPr lang="el-GR" alt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 eaLnBrk="1" hangingPunct="1">
              <a:spcBef>
                <a:spcPts val="600"/>
              </a:spcBef>
              <a:buClrTx/>
              <a:buFontTx/>
              <a:buNone/>
            </a:pPr>
            <a:endParaRPr lang="el-GR" alt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457200" y="-52388"/>
            <a:ext cx="8229600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en-US" sz="4000" b="1" dirty="0">
                <a:solidFill>
                  <a:schemeClr val="bg1"/>
                </a:solidFill>
                <a:latin typeface="Arial Narrow" panose="020B0606020202030204" pitchFamily="34" charset="0"/>
              </a:rPr>
              <a:t/>
            </a:r>
            <a:br>
              <a:rPr lang="el-GR" altLang="en-US" sz="4000" b="1" dirty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>
                <a:solidFill>
                  <a:schemeClr val="bg1"/>
                </a:solidFill>
                <a:latin typeface="Verdana" panose="020B0604030504040204" pitchFamily="34" charset="0"/>
              </a:rPr>
              <a:t>Social Media Marketing</a:t>
            </a:r>
            <a:r>
              <a:rPr lang="el-GR" altLang="en-US" sz="4000" b="1" dirty="0">
                <a:solidFill>
                  <a:schemeClr val="bg1"/>
                </a:solidFill>
                <a:latin typeface="Arial Narrow" panose="020B0606020202030204" pitchFamily="34" charset="0"/>
              </a:rPr>
              <a:t/>
            </a:r>
            <a:br>
              <a:rPr lang="el-GR" altLang="en-US" sz="4000" b="1" dirty="0">
                <a:solidFill>
                  <a:schemeClr val="bg1"/>
                </a:solidFill>
                <a:latin typeface="Arial Narrow" panose="020B0606020202030204" pitchFamily="34" charset="0"/>
              </a:rPr>
            </a:br>
            <a:endParaRPr lang="el-GR" altLang="en-US" sz="4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22224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Text Box 1"/>
          <p:cNvSpPr txBox="1">
            <a:spLocks noChangeArrowheads="1"/>
          </p:cNvSpPr>
          <p:nvPr/>
        </p:nvSpPr>
        <p:spPr bwMode="auto">
          <a:xfrm>
            <a:off x="457200" y="-52388"/>
            <a:ext cx="8229600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en-US" sz="4000" b="1" dirty="0">
                <a:solidFill>
                  <a:schemeClr val="bg1"/>
                </a:solidFill>
                <a:latin typeface="Verdana" panose="020B0604030504040204" pitchFamily="34" charset="0"/>
              </a:rPr>
              <a:t/>
            </a:r>
            <a:br>
              <a:rPr lang="el-GR" altLang="en-US" sz="4000" b="1" dirty="0">
                <a:solidFill>
                  <a:schemeClr val="bg1"/>
                </a:solidFill>
                <a:latin typeface="Verdana" panose="020B0604030504040204" pitchFamily="34" charset="0"/>
              </a:rPr>
            </a:br>
            <a:r>
              <a:rPr lang="en-US" altLang="en-US" b="1" dirty="0">
                <a:solidFill>
                  <a:schemeClr val="bg1"/>
                </a:solidFill>
                <a:latin typeface="Verdana" panose="020B0604030504040204" pitchFamily="34" charset="0"/>
              </a:rPr>
              <a:t>Social Media Marketing</a:t>
            </a:r>
            <a:r>
              <a:rPr lang="el-GR" altLang="en-US" sz="4000" b="1" dirty="0">
                <a:solidFill>
                  <a:schemeClr val="bg1"/>
                </a:solidFill>
                <a:latin typeface="Verdana" panose="020B0604030504040204" pitchFamily="34" charset="0"/>
              </a:rPr>
              <a:t/>
            </a:r>
            <a:br>
              <a:rPr lang="el-GR" altLang="en-US" sz="4000" b="1" dirty="0">
                <a:solidFill>
                  <a:schemeClr val="bg1"/>
                </a:solidFill>
                <a:latin typeface="Verdana" panose="020B0604030504040204" pitchFamily="34" charset="0"/>
              </a:rPr>
            </a:br>
            <a:endParaRPr lang="el-GR" altLang="en-US" sz="4000" b="1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157699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41313" indent="-338138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just" eaLnBrk="1" hangingPunct="1">
              <a:spcBef>
                <a:spcPts val="450"/>
              </a:spcBef>
              <a:buClrTx/>
              <a:buFontTx/>
              <a:buNone/>
            </a:pPr>
            <a:endParaRPr lang="en-US" altLang="en-US" sz="1800">
              <a:latin typeface="Arial Narrow" panose="020B0606020202030204" pitchFamily="34" charset="0"/>
            </a:endParaRPr>
          </a:p>
          <a:p>
            <a:pPr algn="just" eaLnBrk="1" hangingPunct="1">
              <a:spcBef>
                <a:spcPts val="450"/>
              </a:spcBef>
              <a:buClrTx/>
              <a:buFontTx/>
              <a:buNone/>
            </a:pPr>
            <a:endParaRPr lang="en-US" altLang="en-US" sz="1800">
              <a:latin typeface="Arial Narrow" panose="020B0606020202030204" pitchFamily="34" charset="0"/>
            </a:endParaRPr>
          </a:p>
        </p:txBody>
      </p:sp>
      <p:pic>
        <p:nvPicPr>
          <p:cNvPr id="15770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844675"/>
            <a:ext cx="7153275" cy="269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57701" name="Text Box 4"/>
          <p:cNvSpPr txBox="1">
            <a:spLocks noChangeArrowheads="1"/>
          </p:cNvSpPr>
          <p:nvPr/>
        </p:nvSpPr>
        <p:spPr bwMode="auto">
          <a:xfrm>
            <a:off x="395288" y="494188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en-US" sz="2300" dirty="0">
                <a:solidFill>
                  <a:srgbClr val="0D0D0D"/>
                </a:solidFill>
                <a:latin typeface="Verdana" panose="020B0604030504040204" pitchFamily="34" charset="0"/>
              </a:rPr>
              <a:t>Συμβουλές για αποτελεσματική ενημέρωση της κατάστασης –</a:t>
            </a:r>
            <a:r>
              <a:rPr lang="en-US" altLang="en-US" sz="2300" dirty="0">
                <a:solidFill>
                  <a:srgbClr val="0D0D0D"/>
                </a:solidFill>
                <a:latin typeface="Verdana" panose="020B0604030504040204" pitchFamily="34" charset="0"/>
              </a:rPr>
              <a:t> </a:t>
            </a:r>
            <a:r>
              <a:rPr lang="el-GR" altLang="en-US" sz="2300" dirty="0">
                <a:solidFill>
                  <a:srgbClr val="0D0D0D"/>
                </a:solidFill>
                <a:latin typeface="Verdana" panose="020B0604030504040204" pitchFamily="34" charset="0"/>
              </a:rPr>
              <a:t>Status </a:t>
            </a:r>
            <a:r>
              <a:rPr lang="el-GR" altLang="en-US" sz="2300" dirty="0" err="1">
                <a:solidFill>
                  <a:srgbClr val="0D0D0D"/>
                </a:solidFill>
                <a:latin typeface="Verdana" panose="020B0604030504040204" pitchFamily="34" charset="0"/>
              </a:rPr>
              <a:t>Updates</a:t>
            </a:r>
            <a:r>
              <a:rPr lang="el-GR" altLang="en-US" sz="2300" dirty="0">
                <a:solidFill>
                  <a:srgbClr val="0D0D0D"/>
                </a:solidFill>
                <a:latin typeface="Verdana" panose="020B0604030504040204" pitchFamily="34" charset="0"/>
              </a:rPr>
              <a:t> στο Facebook</a:t>
            </a:r>
          </a:p>
        </p:txBody>
      </p:sp>
    </p:spTree>
    <p:extLst>
      <p:ext uri="{BB962C8B-B14F-4D97-AF65-F5344CB8AC3E}">
        <p14:creationId xmlns:p14="http://schemas.microsoft.com/office/powerpoint/2010/main" val="12953505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Text Box 1"/>
          <p:cNvSpPr txBox="1">
            <a:spLocks noChangeArrowheads="1"/>
          </p:cNvSpPr>
          <p:nvPr/>
        </p:nvSpPr>
        <p:spPr bwMode="auto">
          <a:xfrm>
            <a:off x="457200" y="-52388"/>
            <a:ext cx="8229600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en-US" sz="4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l-GR" altLang="en-US" sz="4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altLang="en-US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Social Media Marketing</a:t>
            </a:r>
            <a:r>
              <a:rPr lang="el-GR" altLang="en-US" sz="4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l-GR" altLang="en-US" sz="4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l-GR" altLang="en-US" sz="4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9747" name="Text Box 2"/>
          <p:cNvSpPr txBox="1">
            <a:spLocks noChangeArrowheads="1"/>
          </p:cNvSpPr>
          <p:nvPr/>
        </p:nvSpPr>
        <p:spPr bwMode="auto">
          <a:xfrm>
            <a:off x="468313" y="1341438"/>
            <a:ext cx="8229600" cy="518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42900" indent="-338138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l" eaLnBrk="1" hangingPunct="1">
              <a:lnSpc>
                <a:spcPct val="150000"/>
              </a:lnSpc>
              <a:spcBef>
                <a:spcPts val="700"/>
              </a:spcBef>
              <a:buClrTx/>
              <a:buFontTx/>
              <a:buNone/>
            </a:pPr>
            <a:r>
              <a:rPr lang="el-GR" alt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Facebook</a:t>
            </a:r>
          </a:p>
          <a:p>
            <a:pPr algn="l" eaLnBrk="1" hangingPunct="1">
              <a:lnSpc>
                <a:spcPct val="150000"/>
              </a:lnSpc>
              <a:spcBef>
                <a:spcPts val="600"/>
              </a:spcBef>
              <a:buFont typeface="Times New Roman" panose="02020603050405020304" pitchFamily="18" charset="0"/>
              <a:buAutoNum type="arabicPeriod"/>
            </a:pPr>
            <a:r>
              <a:rPr lang="el-GR" alt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Κρατήστε τα σχόλια σας σύντομα και έξυπνα.</a:t>
            </a:r>
          </a:p>
          <a:p>
            <a:pPr algn="l" eaLnBrk="1" hangingPunct="1">
              <a:lnSpc>
                <a:spcPct val="150000"/>
              </a:lnSpc>
              <a:spcBef>
                <a:spcPts val="600"/>
              </a:spcBef>
              <a:buFont typeface="Times New Roman" panose="02020603050405020304" pitchFamily="18" charset="0"/>
              <a:buAutoNum type="arabicPeriod"/>
            </a:pPr>
            <a:r>
              <a:rPr lang="el-GR" alt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Τα σχόλια σας να είναι λιγότερα από δύο προτάσεις.</a:t>
            </a:r>
          </a:p>
          <a:p>
            <a:pPr algn="l" eaLnBrk="1" hangingPunct="1">
              <a:lnSpc>
                <a:spcPct val="150000"/>
              </a:lnSpc>
              <a:spcBef>
                <a:spcPts val="600"/>
              </a:spcBef>
              <a:buFont typeface="Times New Roman" panose="02020603050405020304" pitchFamily="18" charset="0"/>
              <a:buAutoNum type="arabicPeriod"/>
            </a:pPr>
            <a:r>
              <a:rPr lang="el-GR" alt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Όταν καλούμε τους </a:t>
            </a:r>
            <a:r>
              <a:rPr lang="el-GR" alt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fans</a:t>
            </a:r>
            <a:r>
              <a:rPr lang="el-GR" alt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σε δράση το κάλεσμα να έχει τη μορφή ερώτησης.</a:t>
            </a:r>
          </a:p>
          <a:p>
            <a:pPr algn="l" eaLnBrk="1" hangingPunct="1">
              <a:lnSpc>
                <a:spcPct val="150000"/>
              </a:lnSpc>
              <a:spcBef>
                <a:spcPts val="600"/>
              </a:spcBef>
              <a:buFont typeface="Times New Roman" panose="02020603050405020304" pitchFamily="18" charset="0"/>
              <a:buAutoNum type="arabicPeriod"/>
            </a:pPr>
            <a:r>
              <a:rPr lang="el-GR" alt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Όχι περισσότερες από 3-4 ενημερώσεις την ημέρα.</a:t>
            </a:r>
          </a:p>
          <a:p>
            <a:pPr algn="l" eaLnBrk="1" hangingPunct="1">
              <a:lnSpc>
                <a:spcPct val="150000"/>
              </a:lnSpc>
              <a:spcBef>
                <a:spcPts val="600"/>
              </a:spcBef>
              <a:buFont typeface="Times New Roman" panose="02020603050405020304" pitchFamily="18" charset="0"/>
              <a:buAutoNum type="arabicPeriod"/>
            </a:pPr>
            <a:r>
              <a:rPr lang="el-GR" alt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Δοκιμάστε να κάνετε post τα Σαββατοκύριακα, λιγότερος ανταγωνισμός, περισσότερες ευκαιρίες.</a:t>
            </a:r>
          </a:p>
          <a:p>
            <a:pPr algn="l" eaLnBrk="1" hangingPunct="1">
              <a:lnSpc>
                <a:spcPct val="150000"/>
              </a:lnSpc>
              <a:spcBef>
                <a:spcPts val="600"/>
              </a:spcBef>
              <a:buFont typeface="Times New Roman" panose="02020603050405020304" pitchFamily="18" charset="0"/>
              <a:buAutoNum type="arabicPeriod"/>
            </a:pPr>
            <a:r>
              <a:rPr lang="el-GR" alt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Χρήση</a:t>
            </a:r>
            <a:r>
              <a:rPr lang="en-US" alt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l-GR" alt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πολλαπλών μέσων (</a:t>
            </a:r>
            <a:r>
              <a:rPr lang="el-GR" alt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video</a:t>
            </a:r>
            <a:r>
              <a:rPr lang="el-GR" alt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l-GR" alt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audio</a:t>
            </a:r>
            <a:r>
              <a:rPr lang="el-GR" alt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φωτογραφίες)</a:t>
            </a:r>
            <a:r>
              <a:rPr lang="en-US" alt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algn="l" eaLnBrk="1" hangingPunct="1">
              <a:spcBef>
                <a:spcPts val="600"/>
              </a:spcBef>
              <a:buClrTx/>
              <a:buFontTx/>
              <a:buNone/>
            </a:pPr>
            <a:endParaRPr lang="el-GR" alt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 eaLnBrk="1" hangingPunct="1">
              <a:spcBef>
                <a:spcPts val="600"/>
              </a:spcBef>
              <a:buClrTx/>
              <a:buFontTx/>
              <a:buNone/>
            </a:pPr>
            <a:endParaRPr lang="el-GR" alt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2422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94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988" y="22225"/>
            <a:ext cx="23352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98007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467544" y="-99392"/>
            <a:ext cx="8229600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en-US" sz="4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l-GR" altLang="en-US" sz="4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altLang="en-US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Social Media Marketing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Οι καλύτερες ώρες για να </a:t>
            </a:r>
            <a:r>
              <a:rPr lang="el-GR" altLang="en-US" sz="20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ποστάρετε</a:t>
            </a:r>
            <a:r>
              <a:rPr lang="el-GR" alt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στα </a:t>
            </a:r>
            <a:r>
              <a:rPr lang="en-US" alt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Social Media</a:t>
            </a:r>
            <a:r>
              <a:rPr lang="el-GR" altLang="en-US" sz="4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l-GR" altLang="en-US" sz="4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l-GR" altLang="en-US" sz="4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1412776"/>
            <a:ext cx="9144000" cy="5227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7377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467544" y="-99392"/>
            <a:ext cx="8229600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en-US" sz="4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l-GR" altLang="en-US" sz="4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altLang="en-US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Social Media Marketing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Οι καλύτερες ώρες για να </a:t>
            </a:r>
            <a:r>
              <a:rPr lang="el-GR" altLang="en-US" sz="20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ποστάρετε</a:t>
            </a:r>
            <a:r>
              <a:rPr lang="el-GR" alt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στα </a:t>
            </a:r>
            <a:r>
              <a:rPr lang="en-US" alt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Social Media</a:t>
            </a:r>
            <a:r>
              <a:rPr lang="el-GR" altLang="en-US" sz="4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l-GR" altLang="en-US" sz="4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l-GR" altLang="en-US" sz="4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8575" y="1844824"/>
            <a:ext cx="9172575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5821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467544" y="-99392"/>
            <a:ext cx="8229600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en-US" sz="4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l-GR" altLang="en-US" sz="4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altLang="en-US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Social Media Marketing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Οι χειρότερες ώρες για να </a:t>
            </a:r>
            <a:r>
              <a:rPr lang="el-GR" altLang="en-US" sz="20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ποστάρετε</a:t>
            </a:r>
            <a:r>
              <a:rPr lang="el-GR" alt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στα </a:t>
            </a:r>
            <a:r>
              <a:rPr lang="en-US" alt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Social Media</a:t>
            </a:r>
            <a:r>
              <a:rPr lang="el-GR" altLang="en-US" sz="4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l-GR" altLang="en-US" sz="4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l-GR" altLang="en-US" sz="4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06" y="1734735"/>
            <a:ext cx="9134475" cy="433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7541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467544" y="-99392"/>
            <a:ext cx="8229600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en-US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l-GR" altLang="en-US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altLang="en-US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Social Media Marketing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en-US" sz="1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Ενδιαφέροντα στατιστικά</a:t>
            </a:r>
            <a:r>
              <a:rPr lang="el-GR" altLang="en-US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l-GR" altLang="en-US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l-GR" altLang="en-US" sz="4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050" y="1124744"/>
            <a:ext cx="9163050" cy="601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458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35" name="AutoShape 27"/>
          <p:cNvSpPr>
            <a:spLocks noChangeArrowheads="1"/>
          </p:cNvSpPr>
          <p:nvPr/>
        </p:nvSpPr>
        <p:spPr bwMode="gray">
          <a:xfrm>
            <a:off x="3933825" y="3848100"/>
            <a:ext cx="620713" cy="5810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/>
            <a:endParaRPr kumimoji="1" lang="en-US" altLang="ko-KR" sz="1800" b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3042" name="Text Box 34"/>
          <p:cNvSpPr txBox="1">
            <a:spLocks noChangeArrowheads="1"/>
          </p:cNvSpPr>
          <p:nvPr/>
        </p:nvSpPr>
        <p:spPr bwMode="auto">
          <a:xfrm>
            <a:off x="2438400" y="5438775"/>
            <a:ext cx="13112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l-GR" sz="1800" b="1" baseline="-25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Price</a:t>
            </a:r>
          </a:p>
          <a:p>
            <a:pPr algn="l"/>
            <a:endParaRPr lang="en-US" altLang="el-GR" sz="1800" baseline="-25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3043" name="Text Box 35"/>
          <p:cNvSpPr txBox="1">
            <a:spLocks noChangeArrowheads="1"/>
          </p:cNvSpPr>
          <p:nvPr/>
        </p:nvSpPr>
        <p:spPr bwMode="auto">
          <a:xfrm>
            <a:off x="3962400" y="5438775"/>
            <a:ext cx="13112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l-GR" sz="1800" b="1" baseline="-25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Position</a:t>
            </a:r>
          </a:p>
          <a:p>
            <a:pPr algn="l"/>
            <a:endParaRPr lang="en-US" altLang="el-GR" sz="1800" baseline="-25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3072" name="AutoShape 64"/>
          <p:cNvSpPr>
            <a:spLocks noChangeArrowheads="1"/>
          </p:cNvSpPr>
          <p:nvPr/>
        </p:nvSpPr>
        <p:spPr bwMode="gray">
          <a:xfrm>
            <a:off x="2193935" y="275912"/>
            <a:ext cx="4495800" cy="6858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l-GR" altLang="el-GR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Τι είναι το </a:t>
            </a:r>
            <a:r>
              <a:rPr lang="en-US" altLang="el-GR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Internet Marketing</a:t>
            </a: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556792"/>
            <a:ext cx="5235565" cy="5235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07024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447675" y="116632"/>
            <a:ext cx="8229600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en-US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l-GR" altLang="en-US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alt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Social Media Marketing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en-US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Συμπέρασμα</a:t>
            </a:r>
            <a:r>
              <a:rPr lang="el-GR" altLang="en-US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l-GR" altLang="en-US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l-GR" altLang="en-US" sz="4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2816"/>
            <a:ext cx="9124950" cy="343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5019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447675" y="116632"/>
            <a:ext cx="8229600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en-US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l-GR" altLang="en-US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alt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Social Media Marketing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en-US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Πως μετράμε την απόδοση ενός </a:t>
            </a:r>
            <a:r>
              <a:rPr lang="en-US" altLang="en-US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Facebook </a:t>
            </a:r>
            <a:r>
              <a:rPr lang="en-US" altLang="en-US" sz="18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Fanpage</a:t>
            </a:r>
            <a:r>
              <a:rPr lang="en-US" altLang="en-US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</a:t>
            </a:r>
            <a:r>
              <a:rPr lang="el-GR" altLang="en-US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l-GR" altLang="en-US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l-GR" altLang="en-US" sz="4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844824"/>
            <a:ext cx="6097860" cy="4065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286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en-US" sz="4400" b="1">
                <a:latin typeface="Verdana" panose="020B0604030504040204" pitchFamily="34" charset="0"/>
              </a:rPr>
              <a:t>Ερωτήσεις</a:t>
            </a:r>
          </a:p>
        </p:txBody>
      </p:sp>
      <p:pic>
        <p:nvPicPr>
          <p:cNvPr id="16384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725" y="1619250"/>
            <a:ext cx="3644900" cy="327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14524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88182" y="3687415"/>
            <a:ext cx="63562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el-GR" dirty="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Σας ευχαριστούμε για τη συμμετοχή σας</a:t>
            </a:r>
            <a:endParaRPr lang="el-GR" dirty="0">
              <a:solidFill>
                <a:schemeClr val="accent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13418" y="6165304"/>
            <a:ext cx="6120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el-GR" dirty="0">
                <a:solidFill>
                  <a:schemeClr val="accent3"/>
                </a:solidFill>
              </a:rPr>
              <a:t>Εισηγητής</a:t>
            </a:r>
            <a:r>
              <a:rPr lang="en-US" altLang="el-GR" dirty="0">
                <a:solidFill>
                  <a:schemeClr val="accent3"/>
                </a:solidFill>
              </a:rPr>
              <a:t>:</a:t>
            </a:r>
            <a:r>
              <a:rPr lang="el-GR" altLang="el-GR" dirty="0">
                <a:solidFill>
                  <a:schemeClr val="accent3"/>
                </a:solidFill>
              </a:rPr>
              <a:t> Δημήτριος Κονταράκης</a:t>
            </a:r>
            <a:endParaRPr lang="el-GR" dirty="0">
              <a:solidFill>
                <a:schemeClr val="accent3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33288" y="4221088"/>
            <a:ext cx="550597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alt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 eaLnBrk="1" hangingPunct="1">
              <a:buClrTx/>
              <a:buFontTx/>
              <a:buNone/>
            </a:pPr>
            <a:r>
              <a:rPr lang="en-US" altLang="en-US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http://gr.linkedin.com/in/dimitrisknt</a:t>
            </a:r>
          </a:p>
          <a:p>
            <a:pPr algn="just" eaLnBrk="1" hangingPunct="1">
              <a:buClrTx/>
              <a:buFontTx/>
              <a:buNone/>
            </a:pPr>
            <a:r>
              <a:rPr lang="en-US" altLang="en-US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http://www.facebook.com</a:t>
            </a:r>
            <a:r>
              <a:rPr lang="el-GR" altLang="en-US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</a:t>
            </a:r>
            <a:r>
              <a:rPr lang="en-US" altLang="en-US" sz="16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estepsInternet</a:t>
            </a:r>
            <a:endParaRPr lang="en-US" altLang="en-US" sz="1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 eaLnBrk="1" hangingPunct="1">
              <a:buClrTx/>
              <a:buFontTx/>
              <a:buNone/>
            </a:pPr>
            <a:r>
              <a:rPr lang="en-US" altLang="en-US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http://www.youtube.com/user/estepsgreece</a:t>
            </a:r>
          </a:p>
          <a:p>
            <a:pPr algn="just" eaLnBrk="1" hangingPunct="1">
              <a:buClrTx/>
              <a:buFontTx/>
              <a:buNone/>
            </a:pPr>
            <a:r>
              <a:rPr lang="en-US" altLang="en-US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http://esteps.gr</a:t>
            </a:r>
            <a:endParaRPr lang="el-GR" altLang="en-US" sz="1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buClrTx/>
              <a:buFontTx/>
              <a:buNone/>
            </a:pPr>
            <a:endParaRPr lang="el-GR" altLang="en-US" sz="1400" b="1" dirty="0">
              <a:solidFill>
                <a:srgbClr val="40404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837" y="604982"/>
            <a:ext cx="3175000" cy="16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00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35" name="AutoShape 27"/>
          <p:cNvSpPr>
            <a:spLocks noChangeArrowheads="1"/>
          </p:cNvSpPr>
          <p:nvPr/>
        </p:nvSpPr>
        <p:spPr bwMode="gray">
          <a:xfrm>
            <a:off x="3933825" y="3848100"/>
            <a:ext cx="620713" cy="5810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/>
            <a:endParaRPr kumimoji="1" lang="en-US" altLang="ko-KR" sz="1800" b="1">
              <a:ea typeface="굴림" panose="020B0600000101010101" pitchFamily="34" charset="-127"/>
            </a:endParaRPr>
          </a:p>
        </p:txBody>
      </p:sp>
      <p:sp>
        <p:nvSpPr>
          <p:cNvPr id="43072" name="AutoShape 64"/>
          <p:cNvSpPr>
            <a:spLocks noChangeArrowheads="1"/>
          </p:cNvSpPr>
          <p:nvPr/>
        </p:nvSpPr>
        <p:spPr bwMode="gray">
          <a:xfrm>
            <a:off x="2193935" y="275912"/>
            <a:ext cx="4495800" cy="6858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l-GR" sz="4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Internet Marketing</a:t>
            </a: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038" y="1772816"/>
            <a:ext cx="4953000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0020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35" name="AutoShape 27"/>
          <p:cNvSpPr>
            <a:spLocks noChangeArrowheads="1"/>
          </p:cNvSpPr>
          <p:nvPr/>
        </p:nvSpPr>
        <p:spPr bwMode="gray">
          <a:xfrm>
            <a:off x="3933825" y="3848100"/>
            <a:ext cx="620713" cy="5810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/>
            <a:endParaRPr kumimoji="1" lang="en-US" altLang="ko-KR" sz="1800" b="1">
              <a:ea typeface="굴림" panose="020B0600000101010101" pitchFamily="34" charset="-127"/>
            </a:endParaRPr>
          </a:p>
        </p:txBody>
      </p:sp>
      <p:sp>
        <p:nvSpPr>
          <p:cNvPr id="43072" name="AutoShape 64"/>
          <p:cNvSpPr>
            <a:spLocks noChangeArrowheads="1"/>
          </p:cNvSpPr>
          <p:nvPr/>
        </p:nvSpPr>
        <p:spPr bwMode="gray">
          <a:xfrm>
            <a:off x="2193935" y="275912"/>
            <a:ext cx="4495800" cy="6858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l-GR" sz="4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Internet Marketing</a:t>
            </a: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562" y="1916832"/>
            <a:ext cx="6629952" cy="4228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0622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35" name="AutoShape 27"/>
          <p:cNvSpPr>
            <a:spLocks noChangeArrowheads="1"/>
          </p:cNvSpPr>
          <p:nvPr/>
        </p:nvSpPr>
        <p:spPr bwMode="gray">
          <a:xfrm>
            <a:off x="3933825" y="3848100"/>
            <a:ext cx="620713" cy="5810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/>
            <a:endParaRPr kumimoji="1" lang="en-US" altLang="ko-KR" sz="1800" b="1">
              <a:ea typeface="굴림" panose="020B0600000101010101" pitchFamily="34" charset="-127"/>
            </a:endParaRPr>
          </a:p>
        </p:txBody>
      </p:sp>
      <p:sp>
        <p:nvSpPr>
          <p:cNvPr id="43072" name="AutoShape 64"/>
          <p:cNvSpPr>
            <a:spLocks noChangeArrowheads="1"/>
          </p:cNvSpPr>
          <p:nvPr/>
        </p:nvSpPr>
        <p:spPr bwMode="gray">
          <a:xfrm>
            <a:off x="2193935" y="275912"/>
            <a:ext cx="4495800" cy="6858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l-GR" sz="4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Internet Marketing</a:t>
            </a: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54" y="1657982"/>
            <a:ext cx="8220968" cy="4380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1001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35" name="AutoShape 27"/>
          <p:cNvSpPr>
            <a:spLocks noChangeArrowheads="1"/>
          </p:cNvSpPr>
          <p:nvPr/>
        </p:nvSpPr>
        <p:spPr bwMode="gray">
          <a:xfrm>
            <a:off x="3933825" y="3848100"/>
            <a:ext cx="620713" cy="5810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/>
            <a:endParaRPr kumimoji="1" lang="en-US" altLang="ko-KR" sz="1800" b="1">
              <a:ea typeface="굴림" panose="020B0600000101010101" pitchFamily="34" charset="-127"/>
            </a:endParaRPr>
          </a:p>
        </p:txBody>
      </p:sp>
      <p:sp>
        <p:nvSpPr>
          <p:cNvPr id="43072" name="AutoShape 64"/>
          <p:cNvSpPr>
            <a:spLocks noChangeArrowheads="1"/>
          </p:cNvSpPr>
          <p:nvPr/>
        </p:nvSpPr>
        <p:spPr bwMode="gray">
          <a:xfrm>
            <a:off x="2193935" y="275912"/>
            <a:ext cx="4495800" cy="6858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l-GR" sz="4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Internet Marketing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3528" y="2531040"/>
            <a:ext cx="8739893" cy="36343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l-G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Χαμηλό κόστος</a:t>
            </a:r>
          </a:p>
          <a:p>
            <a:pPr marL="342900" indent="-342900" algn="l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l-G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Περισσότερα μέσα επικοινωνίας με τον πελάτη</a:t>
            </a:r>
          </a:p>
          <a:p>
            <a:pPr marL="342900" indent="-342900" algn="l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l-GR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Διαδραστικότητα</a:t>
            </a:r>
            <a:r>
              <a:rPr lang="el-G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- αμεσότητα (Social </a:t>
            </a:r>
            <a:r>
              <a:rPr lang="el-GR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Media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-Facebook</a:t>
            </a:r>
            <a:r>
              <a:rPr lang="el-G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 marL="342900" indent="-342900" algn="l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l-G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Καλύτερη στόχευση του κοινού στο οποίο θέλει να προβληθεί η διαφήμιση μιας επιχείρησης</a:t>
            </a:r>
          </a:p>
          <a:p>
            <a:pPr marL="342900" indent="-342900" algn="l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l-G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Πληρώνετε μόνο την επίσκεψη, όχι τη προβολή (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Google A</a:t>
            </a:r>
            <a:r>
              <a:rPr lang="el-GR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dwords</a:t>
            </a:r>
            <a:r>
              <a:rPr lang="el-G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 marL="342900" indent="-342900" algn="l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l-G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Στόχευση ανάλογα με τις λέξεις κλειδιά που αναζητάει ο χρήστης (</a:t>
            </a:r>
            <a:r>
              <a:rPr lang="el-GR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adwords</a:t>
            </a:r>
            <a:r>
              <a:rPr lang="el-G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 marL="342900" indent="-342900" algn="l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l-G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Πληρώνετε μόνο με την πώληση ή την εκπλήρωση του στόχου (</a:t>
            </a:r>
            <a:r>
              <a:rPr lang="el-GR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affiliate</a:t>
            </a:r>
            <a:r>
              <a:rPr lang="el-G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l-GR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marketing</a:t>
            </a:r>
            <a:r>
              <a:rPr lang="el-G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endParaRPr lang="el-GR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262211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-template-24">
  <a:themeElements>
    <a:clrScheme name="powerpoint-template-24 5">
      <a:dk1>
        <a:srgbClr val="4D4D4D"/>
      </a:dk1>
      <a:lt1>
        <a:srgbClr val="FFFFFF"/>
      </a:lt1>
      <a:dk2>
        <a:srgbClr val="4D4D4D"/>
      </a:dk2>
      <a:lt2>
        <a:srgbClr val="114682"/>
      </a:lt2>
      <a:accent1>
        <a:srgbClr val="295B99"/>
      </a:accent1>
      <a:accent2>
        <a:srgbClr val="406DA6"/>
      </a:accent2>
      <a:accent3>
        <a:srgbClr val="FFFFFF"/>
      </a:accent3>
      <a:accent4>
        <a:srgbClr val="404040"/>
      </a:accent4>
      <a:accent5>
        <a:srgbClr val="ACB5CA"/>
      </a:accent5>
      <a:accent6>
        <a:srgbClr val="396296"/>
      </a:accent6>
      <a:hlink>
        <a:srgbClr val="5F84B5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l-G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l-G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0E0F83"/>
        </a:lt2>
        <a:accent1>
          <a:srgbClr val="4049D2"/>
        </a:accent1>
        <a:accent2>
          <a:srgbClr val="494FD9"/>
        </a:accent2>
        <a:accent3>
          <a:srgbClr val="FFFFFF"/>
        </a:accent3>
        <a:accent4>
          <a:srgbClr val="404040"/>
        </a:accent4>
        <a:accent5>
          <a:srgbClr val="AFB1E5"/>
        </a:accent5>
        <a:accent6>
          <a:srgbClr val="4147C4"/>
        </a:accent6>
        <a:hlink>
          <a:srgbClr val="757DD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4B8ACD"/>
        </a:lt2>
        <a:accent1>
          <a:srgbClr val="5C98C2"/>
        </a:accent1>
        <a:accent2>
          <a:srgbClr val="93BAD6"/>
        </a:accent2>
        <a:accent3>
          <a:srgbClr val="FFFFFF"/>
        </a:accent3>
        <a:accent4>
          <a:srgbClr val="404040"/>
        </a:accent4>
        <a:accent5>
          <a:srgbClr val="B5CADD"/>
        </a:accent5>
        <a:accent6>
          <a:srgbClr val="85A8C2"/>
        </a:accent6>
        <a:hlink>
          <a:srgbClr val="AECDE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114682"/>
        </a:lt2>
        <a:accent1>
          <a:srgbClr val="295B99"/>
        </a:accent1>
        <a:accent2>
          <a:srgbClr val="406DA6"/>
        </a:accent2>
        <a:accent3>
          <a:srgbClr val="FFFFFF"/>
        </a:accent3>
        <a:accent4>
          <a:srgbClr val="404040"/>
        </a:accent4>
        <a:accent5>
          <a:srgbClr val="ACB5CA"/>
        </a:accent5>
        <a:accent6>
          <a:srgbClr val="396296"/>
        </a:accent6>
        <a:hlink>
          <a:srgbClr val="5F84B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powerpoint-template-24</Template>
  <TotalTime>854</TotalTime>
  <Words>642</Words>
  <Application>Microsoft Office PowerPoint</Application>
  <PresentationFormat>On-screen Show (4:3)</PresentationFormat>
  <Paragraphs>281</Paragraphs>
  <Slides>53</Slides>
  <Notes>52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powerpoint-template-24</vt:lpstr>
      <vt:lpstr> Τετάρτη 26 Απριλίου 2017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Templates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Internet Marketing Webinar</dc:title>
  <dc:creator>Steps</dc:creator>
  <cp:lastModifiedBy>Antreas</cp:lastModifiedBy>
  <cp:revision>156</cp:revision>
  <dcterms:created xsi:type="dcterms:W3CDTF">2014-06-19T12:27:17Z</dcterms:created>
  <dcterms:modified xsi:type="dcterms:W3CDTF">2017-06-01T07:18:11Z</dcterms:modified>
</cp:coreProperties>
</file>