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63" r:id="rId2"/>
    <p:sldId id="477" r:id="rId3"/>
    <p:sldId id="476" r:id="rId4"/>
    <p:sldId id="307" r:id="rId5"/>
    <p:sldId id="469" r:id="rId6"/>
    <p:sldId id="308" r:id="rId7"/>
    <p:sldId id="478" r:id="rId8"/>
    <p:sldId id="474" r:id="rId9"/>
    <p:sldId id="317" r:id="rId10"/>
    <p:sldId id="316" r:id="rId11"/>
    <p:sldId id="311" r:id="rId12"/>
    <p:sldId id="312" r:id="rId13"/>
    <p:sldId id="315" r:id="rId14"/>
    <p:sldId id="262" r:id="rId15"/>
    <p:sldId id="309" r:id="rId16"/>
    <p:sldId id="328" r:id="rId17"/>
    <p:sldId id="323" r:id="rId18"/>
    <p:sldId id="324" r:id="rId19"/>
    <p:sldId id="325" r:id="rId20"/>
    <p:sldId id="360" r:id="rId21"/>
    <p:sldId id="327" r:id="rId22"/>
    <p:sldId id="472" r:id="rId23"/>
    <p:sldId id="470" r:id="rId24"/>
    <p:sldId id="471" r:id="rId25"/>
    <p:sldId id="475" r:id="rId26"/>
    <p:sldId id="480" r:id="rId27"/>
    <p:sldId id="481" r:id="rId28"/>
    <p:sldId id="372" r:id="rId29"/>
    <p:sldId id="338" r:id="rId30"/>
    <p:sldId id="331" r:id="rId31"/>
    <p:sldId id="336" r:id="rId32"/>
    <p:sldId id="339" r:id="rId33"/>
    <p:sldId id="341" r:id="rId34"/>
    <p:sldId id="340" r:id="rId35"/>
    <p:sldId id="345" r:id="rId36"/>
    <p:sldId id="346" r:id="rId37"/>
    <p:sldId id="373" r:id="rId38"/>
    <p:sldId id="333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401" r:id="rId50"/>
    <p:sldId id="402" r:id="rId51"/>
    <p:sldId id="403" r:id="rId52"/>
    <p:sldId id="404" r:id="rId53"/>
    <p:sldId id="406" r:id="rId54"/>
    <p:sldId id="462" r:id="rId55"/>
    <p:sldId id="407" r:id="rId56"/>
    <p:sldId id="352" r:id="rId5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DCD"/>
    <a:srgbClr val="35759D"/>
    <a:srgbClr val="35B19D"/>
    <a:srgbClr val="000000"/>
    <a:srgbClr val="FFFF00"/>
    <a:srgbClr val="B3D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5596" autoAdjust="0"/>
  </p:normalViewPr>
  <p:slideViewPr>
    <p:cSldViewPr>
      <p:cViewPr>
        <p:scale>
          <a:sx n="119" d="100"/>
          <a:sy n="119" d="100"/>
        </p:scale>
        <p:origin x="-15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l-G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l-GR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l-GR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7B749B-1E6C-477D-A14C-75FC91D7930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986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EF5DF-64E5-4135-989B-8EE39B60D061}" type="slidenum">
              <a:rPr lang="en-US" altLang="el-GR"/>
              <a:pPr/>
              <a:t>1</a:t>
            </a:fld>
            <a:endParaRPr lang="en-US" altLang="el-G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921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10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5909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11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9197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12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6153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13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62375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14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3922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15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33985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16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0886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17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4245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18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35886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19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091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37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21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31240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22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687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23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2785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24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9490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25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8220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26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374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27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8443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56B40-AA9A-45B4-81C7-CD68D43E8E9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l-GR" altLang="en-US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788287-1842-4435-A0D0-0A91FD02FD21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01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29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0271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30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5171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C813-81F9-4EB2-B882-AA287417C915}" type="slidenum">
              <a:rPr lang="en-US" altLang="el-GR"/>
              <a:pPr/>
              <a:t>3</a:t>
            </a:fld>
            <a:endParaRPr lang="en-US" altLang="el-G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1952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31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308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32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562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33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63204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34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0416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35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197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36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4318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56B40-AA9A-45B4-81C7-CD68D43E8E9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l-GR" altLang="en-US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788287-1842-4435-A0D0-0A91FD02FD21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68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9C7B1-524B-42AD-8C8F-0C843540A3EB}" type="slidenum">
              <a:rPr lang="en-US" altLang="el-GR"/>
              <a:pPr/>
              <a:t>38</a:t>
            </a:fld>
            <a:endParaRPr lang="en-US" alt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41292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83B90D-C377-4F13-9185-069108B920B7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l-GR" altLang="en-US"/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B7675C0-04F4-4555-8B65-86D26538E340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71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374940-9FC7-4D5B-8866-A87535064703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l-GR" altLang="en-US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0F3ECAA-0874-4F97-8F4B-1C5250EF3D7F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4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4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2113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876362-A6AE-433E-B44D-1C52D0CADAE8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l-GR" altLang="en-US"/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CBAA2B-C9A1-48A0-B513-978C4E41A359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12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F74AD8-3B0F-44D1-9398-C45B6253A0DF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l-GR" altLang="en-US"/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D7F9DAA-0A1F-43E7-B852-55F2ADE9DA02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2E8EB92-6DB7-431E-8A65-282F0F158299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64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E064BB-9003-4547-B46D-9C7E82877C40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l-GR" altLang="en-US"/>
          </a:p>
        </p:txBody>
      </p:sp>
      <p:sp>
        <p:nvSpPr>
          <p:cNvPr id="1525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BC303C-77EC-4CD5-AD19-45295B56D44E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258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070C539-D94A-4A2C-9414-50AE9EE636D0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38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2F8F6-5F03-450C-B9F6-028765B106E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l-GR" altLang="en-US"/>
          </a:p>
        </p:txBody>
      </p:sp>
      <p:sp>
        <p:nvSpPr>
          <p:cNvPr id="154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8990A91-11AF-4A33-84FD-68D73C52B1D4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4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463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8D3483-6CD2-4D95-8B3A-50D6BCBDDF78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3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A7E7D-2E1C-4EE7-8F92-A0A3F2A12A7F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l-GR" altLang="en-US"/>
          </a:p>
        </p:txBody>
      </p:sp>
      <p:sp>
        <p:nvSpPr>
          <p:cNvPr id="156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B1C773A-7A96-4DEF-8B74-54D21C52D4EF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6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  <p:sp>
        <p:nvSpPr>
          <p:cNvPr id="15667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019E28-B708-4D9E-89BC-6E50F5E6FE1C}" type="slidenum">
              <a:rPr lang="el-GR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l-GR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41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4E316D-6F03-4974-B9A0-2C57DA574866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l-GR" altLang="en-US"/>
          </a:p>
        </p:txBody>
      </p:sp>
      <p:sp>
        <p:nvSpPr>
          <p:cNvPr id="1587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6C211C5-E960-4953-AD88-A538D7CBA896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99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5D001F-8BBC-4945-8946-DE7AEB37C36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l-GR" altLang="en-US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B48D3FB-DBE4-47BD-B3D7-E573B12B471A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80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06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67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7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5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187385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68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51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22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36F560-CFDD-41E1-9CB5-AC5C141BD88D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l-GR" altLang="en-US"/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173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F56B40-AA9A-45B4-81C7-CD68D43E8E9A}" type="slidenum">
              <a:rPr lang="el-GR" altLang="en-US" smtClean="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l-GR" altLang="en-US"/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4788287-1842-4435-A0D0-0A91FD02FD21}" type="slidenum">
              <a:rPr lang="el-GR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817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EF5DF-64E5-4135-989B-8EE39B60D061}" type="slidenum">
              <a:rPr lang="en-US" altLang="el-GR"/>
              <a:pPr/>
              <a:t>56</a:t>
            </a:fld>
            <a:endParaRPr lang="en-US" altLang="el-G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112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6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225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7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061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8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492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B2A-F891-40DD-B05F-A0F9A9A1B245}" type="slidenum">
              <a:rPr lang="en-US" altLang="el-GR"/>
              <a:pPr/>
              <a:t>9</a:t>
            </a:fld>
            <a:endParaRPr lang="en-US" altLang="el-G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19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9624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  <a:endParaRPr lang="en-US" altLang="el-G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  <a:endParaRPr lang="en-US" altLang="el-G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6470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62800" y="1676400"/>
            <a:ext cx="1828800" cy="5029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676400" y="1676400"/>
            <a:ext cx="5334000" cy="5029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5439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1676400" y="1676400"/>
            <a:ext cx="7315200" cy="5029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39452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6780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95381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676400" y="2438400"/>
            <a:ext cx="3581400" cy="4267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81400" cy="4267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0325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960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93240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0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62429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804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575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759D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5759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5759D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5759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5759D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5759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marketshare.com/search-engine-market-share.aspx?qprid=4&amp;qpcustomd=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bakers.com/facebook-statistics/greec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youtube.com/watch?v=vMRSi_xf5xQ&amp;playnext=1&amp;list=PLL-1XA3Z-cl2N4l9irMnydZWMjGFFiT-2&amp;feature=results_video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hivasgreece/app_145572815553113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photo.php?fbid=10150596597021091&amp;set=a.94080706090.99413.31033276090&amp;type=1&amp;theater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776" y="3468885"/>
            <a:ext cx="5161830" cy="504056"/>
          </a:xfrm>
        </p:spPr>
        <p:txBody>
          <a:bodyPr/>
          <a:lstStyle/>
          <a:p>
            <a:pPr algn="ctr"/>
            <a: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Τετάρτη 26 Απριλίου 2017</a:t>
            </a:r>
            <a:b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998" y="61653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Εισηγητής</a:t>
            </a:r>
            <a:r>
              <a:rPr lang="en-US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l-GR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Δημήτριος Κονταράκης</a:t>
            </a:r>
            <a:endParaRPr lang="el-GR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99243" y="3972941"/>
            <a:ext cx="7488832" cy="12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US" sz="2800" dirty="0"/>
              <a:t>Social Media Marketing </a:t>
            </a:r>
            <a:r>
              <a:rPr lang="el-GR" sz="2800" dirty="0"/>
              <a:t>για τουριστικές επιχειρήσεις</a:t>
            </a:r>
            <a:endParaRPr lang="en-US" altLang="el-G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72422" y="2532066"/>
            <a:ext cx="516183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35759D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l-G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always a way…</a:t>
            </a:r>
            <a: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l-G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l-G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7" y="604982"/>
            <a:ext cx="317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7" name="Freeform 59"/>
          <p:cNvSpPr>
            <a:spLocks/>
          </p:cNvSpPr>
          <p:nvPr/>
        </p:nvSpPr>
        <p:spPr bwMode="auto">
          <a:xfrm>
            <a:off x="3924300" y="4597400"/>
            <a:ext cx="1489075" cy="1489075"/>
          </a:xfrm>
          <a:custGeom>
            <a:avLst/>
            <a:gdLst>
              <a:gd name="T0" fmla="*/ 0 w 681"/>
              <a:gd name="T1" fmla="*/ 170 h 681"/>
              <a:gd name="T2" fmla="*/ 170 w 681"/>
              <a:gd name="T3" fmla="*/ 0 h 681"/>
              <a:gd name="T4" fmla="*/ 681 w 681"/>
              <a:gd name="T5" fmla="*/ 0 h 681"/>
              <a:gd name="T6" fmla="*/ 681 w 681"/>
              <a:gd name="T7" fmla="*/ 511 h 681"/>
              <a:gd name="T8" fmla="*/ 511 w 681"/>
              <a:gd name="T9" fmla="*/ 681 h 681"/>
              <a:gd name="T10" fmla="*/ 0 w 681"/>
              <a:gd name="T11" fmla="*/ 681 h 681"/>
              <a:gd name="T12" fmla="*/ 0 w 681"/>
              <a:gd name="T13" fmla="*/ 1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68" name="Freeform 60"/>
          <p:cNvSpPr>
            <a:spLocks/>
          </p:cNvSpPr>
          <p:nvPr/>
        </p:nvSpPr>
        <p:spPr bwMode="auto">
          <a:xfrm>
            <a:off x="3956050" y="4629150"/>
            <a:ext cx="1431925" cy="1104900"/>
          </a:xfrm>
          <a:custGeom>
            <a:avLst/>
            <a:gdLst>
              <a:gd name="T0" fmla="*/ 0 w 902"/>
              <a:gd name="T1" fmla="*/ 224 h 696"/>
              <a:gd name="T2" fmla="*/ 224 w 902"/>
              <a:gd name="T3" fmla="*/ 0 h 696"/>
              <a:gd name="T4" fmla="*/ 896 w 902"/>
              <a:gd name="T5" fmla="*/ 0 h 696"/>
              <a:gd name="T6" fmla="*/ 902 w 902"/>
              <a:gd name="T7" fmla="*/ 402 h 696"/>
              <a:gd name="T8" fmla="*/ 586 w 902"/>
              <a:gd name="T9" fmla="*/ 672 h 696"/>
              <a:gd name="T10" fmla="*/ 4 w 902"/>
              <a:gd name="T11" fmla="*/ 684 h 696"/>
              <a:gd name="T12" fmla="*/ 0 w 902"/>
              <a:gd name="T13" fmla="*/ 22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" h="696">
                <a:moveTo>
                  <a:pt x="0" y="224"/>
                </a:moveTo>
                <a:cubicBezTo>
                  <a:pt x="0" y="28"/>
                  <a:pt x="28" y="0"/>
                  <a:pt x="224" y="0"/>
                </a:cubicBezTo>
                <a:cubicBezTo>
                  <a:pt x="420" y="0"/>
                  <a:pt x="896" y="0"/>
                  <a:pt x="896" y="0"/>
                </a:cubicBezTo>
                <a:cubicBezTo>
                  <a:pt x="896" y="0"/>
                  <a:pt x="902" y="206"/>
                  <a:pt x="902" y="402"/>
                </a:cubicBezTo>
                <a:cubicBezTo>
                  <a:pt x="902" y="597"/>
                  <a:pt x="706" y="654"/>
                  <a:pt x="586" y="672"/>
                </a:cubicBezTo>
                <a:cubicBezTo>
                  <a:pt x="148" y="696"/>
                  <a:pt x="436" y="684"/>
                  <a:pt x="4" y="684"/>
                </a:cubicBezTo>
                <a:cubicBezTo>
                  <a:pt x="4" y="684"/>
                  <a:pt x="0" y="420"/>
                  <a:pt x="0" y="224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2371725" y="3044825"/>
            <a:ext cx="1489075" cy="1489075"/>
          </a:xfrm>
          <a:custGeom>
            <a:avLst/>
            <a:gdLst>
              <a:gd name="T0" fmla="*/ 0 w 681"/>
              <a:gd name="T1" fmla="*/ 170 h 681"/>
              <a:gd name="T2" fmla="*/ 170 w 681"/>
              <a:gd name="T3" fmla="*/ 0 h 681"/>
              <a:gd name="T4" fmla="*/ 681 w 681"/>
              <a:gd name="T5" fmla="*/ 0 h 681"/>
              <a:gd name="T6" fmla="*/ 681 w 681"/>
              <a:gd name="T7" fmla="*/ 511 h 681"/>
              <a:gd name="T8" fmla="*/ 511 w 681"/>
              <a:gd name="T9" fmla="*/ 681 h 681"/>
              <a:gd name="T10" fmla="*/ 0 w 681"/>
              <a:gd name="T11" fmla="*/ 681 h 681"/>
              <a:gd name="T12" fmla="*/ 0 w 681"/>
              <a:gd name="T13" fmla="*/ 1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2403475" y="3076575"/>
            <a:ext cx="1431925" cy="1104900"/>
          </a:xfrm>
          <a:custGeom>
            <a:avLst/>
            <a:gdLst>
              <a:gd name="T0" fmla="*/ 0 w 902"/>
              <a:gd name="T1" fmla="*/ 224 h 696"/>
              <a:gd name="T2" fmla="*/ 224 w 902"/>
              <a:gd name="T3" fmla="*/ 0 h 696"/>
              <a:gd name="T4" fmla="*/ 896 w 902"/>
              <a:gd name="T5" fmla="*/ 0 h 696"/>
              <a:gd name="T6" fmla="*/ 902 w 902"/>
              <a:gd name="T7" fmla="*/ 402 h 696"/>
              <a:gd name="T8" fmla="*/ 586 w 902"/>
              <a:gd name="T9" fmla="*/ 672 h 696"/>
              <a:gd name="T10" fmla="*/ 4 w 902"/>
              <a:gd name="T11" fmla="*/ 684 h 696"/>
              <a:gd name="T12" fmla="*/ 0 w 902"/>
              <a:gd name="T13" fmla="*/ 22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" h="696">
                <a:moveTo>
                  <a:pt x="0" y="224"/>
                </a:moveTo>
                <a:cubicBezTo>
                  <a:pt x="0" y="28"/>
                  <a:pt x="28" y="0"/>
                  <a:pt x="224" y="0"/>
                </a:cubicBezTo>
                <a:cubicBezTo>
                  <a:pt x="420" y="0"/>
                  <a:pt x="896" y="0"/>
                  <a:pt x="896" y="0"/>
                </a:cubicBezTo>
                <a:cubicBezTo>
                  <a:pt x="896" y="0"/>
                  <a:pt x="902" y="206"/>
                  <a:pt x="902" y="402"/>
                </a:cubicBezTo>
                <a:cubicBezTo>
                  <a:pt x="902" y="597"/>
                  <a:pt x="706" y="654"/>
                  <a:pt x="586" y="672"/>
                </a:cubicBezTo>
                <a:cubicBezTo>
                  <a:pt x="148" y="696"/>
                  <a:pt x="436" y="684"/>
                  <a:pt x="4" y="684"/>
                </a:cubicBezTo>
                <a:cubicBezTo>
                  <a:pt x="4" y="684"/>
                  <a:pt x="0" y="420"/>
                  <a:pt x="0" y="224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3975100" y="2574925"/>
            <a:ext cx="1892300" cy="1892300"/>
          </a:xfrm>
          <a:custGeom>
            <a:avLst/>
            <a:gdLst>
              <a:gd name="T0" fmla="*/ 170 w 681"/>
              <a:gd name="T1" fmla="*/ 681 h 681"/>
              <a:gd name="T2" fmla="*/ 0 w 681"/>
              <a:gd name="T3" fmla="*/ 511 h 681"/>
              <a:gd name="T4" fmla="*/ 0 w 681"/>
              <a:gd name="T5" fmla="*/ 0 h 681"/>
              <a:gd name="T6" fmla="*/ 511 w 681"/>
              <a:gd name="T7" fmla="*/ 0 h 681"/>
              <a:gd name="T8" fmla="*/ 681 w 681"/>
              <a:gd name="T9" fmla="*/ 170 h 681"/>
              <a:gd name="T10" fmla="*/ 681 w 681"/>
              <a:gd name="T11" fmla="*/ 681 h 681"/>
              <a:gd name="T12" fmla="*/ 170 w 681"/>
              <a:gd name="T13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170" y="681"/>
                </a:moveTo>
                <a:cubicBezTo>
                  <a:pt x="22" y="681"/>
                  <a:pt x="0" y="659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60" y="0"/>
                  <a:pt x="681" y="21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4006850" y="2619375"/>
            <a:ext cx="1808163" cy="1497013"/>
          </a:xfrm>
          <a:custGeom>
            <a:avLst/>
            <a:gdLst>
              <a:gd name="T0" fmla="*/ 420 w 896"/>
              <a:gd name="T1" fmla="*/ 690 h 742"/>
              <a:gd name="T2" fmla="*/ 0 w 896"/>
              <a:gd name="T3" fmla="*/ 526 h 742"/>
              <a:gd name="T4" fmla="*/ 6 w 896"/>
              <a:gd name="T5" fmla="*/ 0 h 742"/>
              <a:gd name="T6" fmla="*/ 674 w 896"/>
              <a:gd name="T7" fmla="*/ 0 h 742"/>
              <a:gd name="T8" fmla="*/ 896 w 896"/>
              <a:gd name="T9" fmla="*/ 222 h 742"/>
              <a:gd name="T10" fmla="*/ 876 w 896"/>
              <a:gd name="T11" fmla="*/ 528 h 742"/>
              <a:gd name="T12" fmla="*/ 702 w 896"/>
              <a:gd name="T13" fmla="*/ 678 h 742"/>
              <a:gd name="T14" fmla="*/ 420 w 896"/>
              <a:gd name="T15" fmla="*/ 69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6" h="742">
                <a:moveTo>
                  <a:pt x="420" y="690"/>
                </a:moveTo>
                <a:cubicBezTo>
                  <a:pt x="246" y="672"/>
                  <a:pt x="54" y="742"/>
                  <a:pt x="0" y="526"/>
                </a:cubicBezTo>
                <a:cubicBezTo>
                  <a:pt x="0" y="331"/>
                  <a:pt x="6" y="0"/>
                  <a:pt x="6" y="0"/>
                </a:cubicBezTo>
                <a:cubicBezTo>
                  <a:pt x="6" y="0"/>
                  <a:pt x="479" y="0"/>
                  <a:pt x="674" y="0"/>
                </a:cubicBezTo>
                <a:cubicBezTo>
                  <a:pt x="869" y="0"/>
                  <a:pt x="896" y="27"/>
                  <a:pt x="896" y="222"/>
                </a:cubicBezTo>
                <a:cubicBezTo>
                  <a:pt x="896" y="417"/>
                  <a:pt x="894" y="456"/>
                  <a:pt x="876" y="528"/>
                </a:cubicBezTo>
                <a:cubicBezTo>
                  <a:pt x="831" y="608"/>
                  <a:pt x="778" y="651"/>
                  <a:pt x="702" y="678"/>
                </a:cubicBezTo>
                <a:cubicBezTo>
                  <a:pt x="626" y="705"/>
                  <a:pt x="479" y="688"/>
                  <a:pt x="420" y="69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2362200" y="4600575"/>
            <a:ext cx="1489075" cy="1489075"/>
          </a:xfrm>
          <a:custGeom>
            <a:avLst/>
            <a:gdLst>
              <a:gd name="T0" fmla="*/ 170 w 681"/>
              <a:gd name="T1" fmla="*/ 681 h 681"/>
              <a:gd name="T2" fmla="*/ 0 w 681"/>
              <a:gd name="T3" fmla="*/ 511 h 681"/>
              <a:gd name="T4" fmla="*/ 0 w 681"/>
              <a:gd name="T5" fmla="*/ 0 h 681"/>
              <a:gd name="T6" fmla="*/ 511 w 681"/>
              <a:gd name="T7" fmla="*/ 0 h 681"/>
              <a:gd name="T8" fmla="*/ 681 w 681"/>
              <a:gd name="T9" fmla="*/ 170 h 681"/>
              <a:gd name="T10" fmla="*/ 681 w 681"/>
              <a:gd name="T11" fmla="*/ 681 h 681"/>
              <a:gd name="T12" fmla="*/ 170 w 681"/>
              <a:gd name="T13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170" y="681"/>
                </a:moveTo>
                <a:cubicBezTo>
                  <a:pt x="21" y="681"/>
                  <a:pt x="0" y="660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59" y="0"/>
                  <a:pt x="681" y="22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2381250" y="4619625"/>
            <a:ext cx="1441450" cy="1181100"/>
          </a:xfrm>
          <a:custGeom>
            <a:avLst/>
            <a:gdLst>
              <a:gd name="T0" fmla="*/ 426 w 902"/>
              <a:gd name="T1" fmla="*/ 692 h 744"/>
              <a:gd name="T2" fmla="*/ 6 w 902"/>
              <a:gd name="T3" fmla="*/ 528 h 744"/>
              <a:gd name="T4" fmla="*/ 0 w 902"/>
              <a:gd name="T5" fmla="*/ 0 h 744"/>
              <a:gd name="T6" fmla="*/ 680 w 902"/>
              <a:gd name="T7" fmla="*/ 2 h 744"/>
              <a:gd name="T8" fmla="*/ 902 w 902"/>
              <a:gd name="T9" fmla="*/ 224 h 744"/>
              <a:gd name="T10" fmla="*/ 882 w 902"/>
              <a:gd name="T11" fmla="*/ 530 h 744"/>
              <a:gd name="T12" fmla="*/ 708 w 902"/>
              <a:gd name="T13" fmla="*/ 680 h 744"/>
              <a:gd name="T14" fmla="*/ 426 w 902"/>
              <a:gd name="T15" fmla="*/ 692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2" h="744">
                <a:moveTo>
                  <a:pt x="426" y="692"/>
                </a:moveTo>
                <a:cubicBezTo>
                  <a:pt x="252" y="674"/>
                  <a:pt x="60" y="744"/>
                  <a:pt x="6" y="528"/>
                </a:cubicBezTo>
                <a:cubicBezTo>
                  <a:pt x="6" y="333"/>
                  <a:pt x="0" y="0"/>
                  <a:pt x="0" y="0"/>
                </a:cubicBezTo>
                <a:cubicBezTo>
                  <a:pt x="0" y="0"/>
                  <a:pt x="485" y="2"/>
                  <a:pt x="680" y="2"/>
                </a:cubicBezTo>
                <a:cubicBezTo>
                  <a:pt x="875" y="2"/>
                  <a:pt x="902" y="29"/>
                  <a:pt x="902" y="224"/>
                </a:cubicBezTo>
                <a:cubicBezTo>
                  <a:pt x="902" y="419"/>
                  <a:pt x="900" y="458"/>
                  <a:pt x="882" y="530"/>
                </a:cubicBezTo>
                <a:cubicBezTo>
                  <a:pt x="837" y="610"/>
                  <a:pt x="784" y="653"/>
                  <a:pt x="708" y="680"/>
                </a:cubicBezTo>
                <a:cubicBezTo>
                  <a:pt x="632" y="707"/>
                  <a:pt x="485" y="690"/>
                  <a:pt x="426" y="692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2981325" y="3600450"/>
            <a:ext cx="1819275" cy="181927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gray">
          <a:xfrm>
            <a:off x="3186113" y="3895725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800" b="1">
                <a:solidFill>
                  <a:schemeClr val="bg2"/>
                </a:solidFill>
              </a:rPr>
              <a:t>1</a:t>
            </a:r>
            <a:endParaRPr kumimoji="1" lang="en-US" altLang="ko-KR" sz="1800" b="1">
              <a:solidFill>
                <a:schemeClr val="bg2"/>
              </a:solidFill>
              <a:ea typeface="굴림" panose="020B0600000101010101" pitchFamily="34" charset="-127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2457450" y="3048000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2"/>
                </a:solidFill>
                <a:ea typeface="굴림" panose="020B0600000101010101" pitchFamily="34" charset="-127"/>
              </a:rPr>
              <a:t>Product</a:t>
            </a:r>
            <a:endParaRPr lang="en-US" altLang="el-GR" sz="3200" b="1" baseline="-25000" dirty="0">
              <a:solidFill>
                <a:schemeClr val="bg2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gray">
          <a:xfrm>
            <a:off x="4019550" y="3819525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b="1">
                <a:solidFill>
                  <a:schemeClr val="accent1"/>
                </a:solidFill>
                <a:ea typeface="굴림" panose="020B0600000101010101" pitchFamily="34" charset="-127"/>
              </a:rPr>
              <a:t>2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4010025" y="2628900"/>
            <a:ext cx="1752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4000" b="1" baseline="-25000" dirty="0">
                <a:solidFill>
                  <a:schemeClr val="accent1"/>
                </a:solidFill>
                <a:ea typeface="굴림" panose="020B0600000101010101" pitchFamily="34" charset="-127"/>
              </a:rPr>
              <a:t>Place</a:t>
            </a:r>
            <a:endParaRPr lang="en-US" altLang="el-GR" sz="4000" b="1" baseline="-25000" dirty="0">
              <a:solidFill>
                <a:schemeClr val="accent1"/>
              </a:solidFill>
            </a:endParaRPr>
          </a:p>
          <a:p>
            <a:pPr algn="l"/>
            <a:endParaRPr lang="en-US" altLang="el-GR" sz="4000" baseline="-25000" dirty="0"/>
          </a:p>
        </p:txBody>
      </p:sp>
      <p:sp>
        <p:nvSpPr>
          <p:cNvPr id="43033" name="AutoShape 25"/>
          <p:cNvSpPr>
            <a:spLocks noChangeArrowheads="1"/>
          </p:cNvSpPr>
          <p:nvPr/>
        </p:nvSpPr>
        <p:spPr bwMode="gray">
          <a:xfrm>
            <a:off x="3189288" y="4667250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800" b="1">
                <a:solidFill>
                  <a:schemeClr val="accent2"/>
                </a:solidFill>
              </a:rPr>
              <a:t>3</a:t>
            </a:r>
            <a:endParaRPr kumimoji="1" lang="en-US" altLang="ko-KR" sz="1800" b="1">
              <a:solidFill>
                <a:schemeClr val="accent2"/>
              </a:solidFill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gray">
          <a:xfrm>
            <a:off x="3943350" y="466725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800" b="1">
                <a:solidFill>
                  <a:schemeClr val="hlink"/>
                </a:solidFill>
              </a:rPr>
              <a:t>4</a:t>
            </a:r>
            <a:endParaRPr kumimoji="1" lang="en-US" altLang="ko-KR" sz="1800" b="1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61" name="AutoShape 53"/>
          <p:cNvSpPr>
            <a:spLocks noChangeArrowheads="1"/>
          </p:cNvSpPr>
          <p:nvPr/>
        </p:nvSpPr>
        <p:spPr bwMode="auto">
          <a:xfrm rot="8059438" flipH="1">
            <a:off x="4914900" y="3952875"/>
            <a:ext cx="1447800" cy="1524000"/>
          </a:xfrm>
          <a:custGeom>
            <a:avLst/>
            <a:gdLst>
              <a:gd name="G0" fmla="+- -1698142 0 0"/>
              <a:gd name="G1" fmla="+- -9067673 0 0"/>
              <a:gd name="G2" fmla="+- -1698142 0 -9067673"/>
              <a:gd name="G3" fmla="+- 10800 0 0"/>
              <a:gd name="G4" fmla="+- 0 0 -16981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42 0 0"/>
              <a:gd name="G9" fmla="+- 0 0 -9067673"/>
              <a:gd name="G10" fmla="+- 7842 0 2700"/>
              <a:gd name="G11" fmla="cos G10 -1698142"/>
              <a:gd name="G12" fmla="sin G10 -1698142"/>
              <a:gd name="G13" fmla="cos 13500 -1698142"/>
              <a:gd name="G14" fmla="sin 13500 -1698142"/>
              <a:gd name="G15" fmla="+- G11 10800 0"/>
              <a:gd name="G16" fmla="+- G12 10800 0"/>
              <a:gd name="G17" fmla="+- G13 10800 0"/>
              <a:gd name="G18" fmla="+- G14 10800 0"/>
              <a:gd name="G19" fmla="*/ 7842 1 2"/>
              <a:gd name="G20" fmla="+- G19 5400 0"/>
              <a:gd name="G21" fmla="cos G20 -1698142"/>
              <a:gd name="G22" fmla="sin G20 -1698142"/>
              <a:gd name="G23" fmla="+- G21 10800 0"/>
              <a:gd name="G24" fmla="+- G12 G23 G22"/>
              <a:gd name="G25" fmla="+- G22 G23 G11"/>
              <a:gd name="G26" fmla="cos 10800 -1698142"/>
              <a:gd name="G27" fmla="sin 10800 -1698142"/>
              <a:gd name="G28" fmla="cos 7842 -1698142"/>
              <a:gd name="G29" fmla="sin 7842 -16981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67673"/>
              <a:gd name="G36" fmla="sin G34 -9067673"/>
              <a:gd name="G37" fmla="+/ -9067673 -16981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42 G39"/>
              <a:gd name="G43" fmla="sin 78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277 w 21600"/>
              <a:gd name="T5" fmla="*/ 101 h 21600"/>
              <a:gd name="T6" fmla="*/ 3833 w 21600"/>
              <a:gd name="T7" fmla="*/ 4606 h 21600"/>
              <a:gd name="T8" fmla="*/ 11872 w 21600"/>
              <a:gd name="T9" fmla="*/ 3031 h 21600"/>
              <a:gd name="T10" fmla="*/ 22942 w 21600"/>
              <a:gd name="T11" fmla="*/ 4900 h 21600"/>
              <a:gd name="T12" fmla="*/ 21010 w 21600"/>
              <a:gd name="T13" fmla="*/ 10484 h 21600"/>
              <a:gd name="T14" fmla="*/ 15425 w 21600"/>
              <a:gd name="T15" fmla="*/ 855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8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0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62" name="AutoShape 54"/>
          <p:cNvSpPr>
            <a:spLocks noChangeArrowheads="1"/>
          </p:cNvSpPr>
          <p:nvPr/>
        </p:nvSpPr>
        <p:spPr bwMode="auto">
          <a:xfrm rot="-24284634">
            <a:off x="3048000" y="2085975"/>
            <a:ext cx="1447800" cy="1524000"/>
          </a:xfrm>
          <a:custGeom>
            <a:avLst/>
            <a:gdLst>
              <a:gd name="G0" fmla="+- -1698142 0 0"/>
              <a:gd name="G1" fmla="+- -9067673 0 0"/>
              <a:gd name="G2" fmla="+- -1698142 0 -9067673"/>
              <a:gd name="G3" fmla="+- 10800 0 0"/>
              <a:gd name="G4" fmla="+- 0 0 -169814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42 0 0"/>
              <a:gd name="G9" fmla="+- 0 0 -9067673"/>
              <a:gd name="G10" fmla="+- 7842 0 2700"/>
              <a:gd name="G11" fmla="cos G10 -1698142"/>
              <a:gd name="G12" fmla="sin G10 -1698142"/>
              <a:gd name="G13" fmla="cos 13500 -1698142"/>
              <a:gd name="G14" fmla="sin 13500 -1698142"/>
              <a:gd name="G15" fmla="+- G11 10800 0"/>
              <a:gd name="G16" fmla="+- G12 10800 0"/>
              <a:gd name="G17" fmla="+- G13 10800 0"/>
              <a:gd name="G18" fmla="+- G14 10800 0"/>
              <a:gd name="G19" fmla="*/ 7842 1 2"/>
              <a:gd name="G20" fmla="+- G19 5400 0"/>
              <a:gd name="G21" fmla="cos G20 -1698142"/>
              <a:gd name="G22" fmla="sin G20 -1698142"/>
              <a:gd name="G23" fmla="+- G21 10800 0"/>
              <a:gd name="G24" fmla="+- G12 G23 G22"/>
              <a:gd name="G25" fmla="+- G22 G23 G11"/>
              <a:gd name="G26" fmla="cos 10800 -1698142"/>
              <a:gd name="G27" fmla="sin 10800 -1698142"/>
              <a:gd name="G28" fmla="cos 7842 -1698142"/>
              <a:gd name="G29" fmla="sin 7842 -169814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067673"/>
              <a:gd name="G36" fmla="sin G34 -9067673"/>
              <a:gd name="G37" fmla="+/ -9067673 -169814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42 G39"/>
              <a:gd name="G43" fmla="sin 784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2277 w 21600"/>
              <a:gd name="T5" fmla="*/ 101 h 21600"/>
              <a:gd name="T6" fmla="*/ 3833 w 21600"/>
              <a:gd name="T7" fmla="*/ 4606 h 21600"/>
              <a:gd name="T8" fmla="*/ 11872 w 21600"/>
              <a:gd name="T9" fmla="*/ 3031 h 21600"/>
              <a:gd name="T10" fmla="*/ 22942 w 21600"/>
              <a:gd name="T11" fmla="*/ 4900 h 21600"/>
              <a:gd name="T12" fmla="*/ 21010 w 21600"/>
              <a:gd name="T13" fmla="*/ 10484 h 21600"/>
              <a:gd name="T14" fmla="*/ 15425 w 21600"/>
              <a:gd name="T15" fmla="*/ 855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853" y="7373"/>
                </a:moveTo>
                <a:cubicBezTo>
                  <a:pt x="16541" y="4672"/>
                  <a:pt x="13802" y="2958"/>
                  <a:pt x="10800" y="2958"/>
                </a:cubicBezTo>
                <a:cubicBezTo>
                  <a:pt x="8560" y="2958"/>
                  <a:pt x="6427" y="3915"/>
                  <a:pt x="4939" y="5589"/>
                </a:cubicBezTo>
                <a:lnTo>
                  <a:pt x="2728" y="3624"/>
                </a:lnTo>
                <a:cubicBezTo>
                  <a:pt x="4778" y="1318"/>
                  <a:pt x="7715" y="0"/>
                  <a:pt x="10800" y="0"/>
                </a:cubicBezTo>
                <a:cubicBezTo>
                  <a:pt x="14935" y="0"/>
                  <a:pt x="18707" y="2361"/>
                  <a:pt x="20514" y="6080"/>
                </a:cubicBezTo>
                <a:lnTo>
                  <a:pt x="22942" y="4900"/>
                </a:lnTo>
                <a:lnTo>
                  <a:pt x="21010" y="10484"/>
                </a:lnTo>
                <a:lnTo>
                  <a:pt x="15425" y="8553"/>
                </a:lnTo>
                <a:lnTo>
                  <a:pt x="17853" y="73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ea typeface="굴림" panose="020B0600000101010101" pitchFamily="34" charset="-127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ea typeface="굴림" panose="020B0600000101010101" pitchFamily="34" charset="-127"/>
              </a:rPr>
              <a:t>Internet Marketing</a:t>
            </a:r>
            <a:endParaRPr lang="en-US" altLang="el-G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9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35" y="1772816"/>
            <a:ext cx="5238750" cy="345757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72784"/>
            <a:ext cx="1783227" cy="13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95" y="1628800"/>
            <a:ext cx="3977286" cy="298296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30" y="4875609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84" y="1484784"/>
            <a:ext cx="5296537" cy="374441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8" y="5301208"/>
            <a:ext cx="1524248" cy="14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899592" y="275912"/>
            <a:ext cx="7056784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Στατιστικά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408712" cy="42874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422499" cy="5012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10" y="6568903"/>
            <a:ext cx="1774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/>
              <a:t>Πηγή</a:t>
            </a:r>
            <a:r>
              <a:rPr lang="en-US" sz="900" dirty="0"/>
              <a:t>: http://www.webdam.com</a:t>
            </a:r>
            <a:endParaRPr lang="el-GR" sz="900" dirty="0"/>
          </a:p>
        </p:txBody>
      </p:sp>
      <p:sp>
        <p:nvSpPr>
          <p:cNvPr id="8" name="AutoShape 64"/>
          <p:cNvSpPr>
            <a:spLocks noChangeArrowheads="1"/>
          </p:cNvSpPr>
          <p:nvPr/>
        </p:nvSpPr>
        <p:spPr bwMode="gray">
          <a:xfrm>
            <a:off x="395536" y="275912"/>
            <a:ext cx="8496943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Στατιστικά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</p:spTree>
    <p:extLst>
      <p:ext uri="{BB962C8B-B14F-4D97-AF65-F5344CB8AC3E}">
        <p14:creationId xmlns:p14="http://schemas.microsoft.com/office/powerpoint/2010/main" val="395438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75881" y="3869246"/>
            <a:ext cx="676134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4004456" y="5459921"/>
            <a:ext cx="1428353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32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7833016" cy="2176636"/>
          </a:xfrm>
          <a:prstGeom prst="rect">
            <a:avLst/>
          </a:prstGeom>
        </p:spPr>
      </p:pic>
      <p:sp>
        <p:nvSpPr>
          <p:cNvPr id="9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1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8" y="1700808"/>
            <a:ext cx="8172400" cy="51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8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8" y="1864693"/>
            <a:ext cx="8532440" cy="45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89741"/>
            <a:ext cx="8460432" cy="5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52320" cy="496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0594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3132138" y="4652963"/>
            <a:ext cx="2376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Google Market Share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Knowledge Graph</a:t>
            </a:r>
          </a:p>
        </p:txBody>
      </p:sp>
    </p:spTree>
    <p:extLst>
      <p:ext uri="{BB962C8B-B14F-4D97-AF65-F5344CB8AC3E}">
        <p14:creationId xmlns:p14="http://schemas.microsoft.com/office/powerpoint/2010/main" val="123087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45" y="1484784"/>
            <a:ext cx="5061180" cy="52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6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35" y="1772816"/>
            <a:ext cx="6505806" cy="43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35" y="1538287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8" y="1671464"/>
            <a:ext cx="7596460" cy="435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Price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</a:t>
            </a:r>
            <a:r>
              <a:rPr lang="en-US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13" y="1772816"/>
            <a:ext cx="6419850" cy="48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53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8" y="1700808"/>
            <a:ext cx="8172400" cy="51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74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3200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Position</a:t>
            </a:r>
            <a:endParaRPr lang="en-US" altLang="el-GR" sz="3200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sz="3200" baseline="-25000" dirty="0"/>
          </a:p>
        </p:txBody>
      </p:sp>
      <p:sp>
        <p:nvSpPr>
          <p:cNvPr id="6" name="AutoShape 64"/>
          <p:cNvSpPr>
            <a:spLocks noChangeArrowheads="1"/>
          </p:cNvSpPr>
          <p:nvPr/>
        </p:nvSpPr>
        <p:spPr bwMode="gray">
          <a:xfrm>
            <a:off x="221568" y="297058"/>
            <a:ext cx="8784976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endParaRPr lang="en-US" altLang="el-GR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89741"/>
            <a:ext cx="8460432" cy="5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2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179512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400" dirty="0">
                <a:latin typeface="Verdana" panose="020B0604030504040204" pitchFamily="34" charset="0"/>
              </a:rPr>
              <a:t>Ερωτήσεις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644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76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endParaRPr lang="en-US" altLang="el-G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72" y="1988840"/>
            <a:ext cx="61817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2480" y="2124284"/>
            <a:ext cx="5370512" cy="36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51520" y="1657980"/>
            <a:ext cx="517525" cy="51752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gray">
          <a:xfrm>
            <a:off x="2651125" y="1916743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3311525" y="3732213"/>
            <a:ext cx="4876800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430549" y="4699959"/>
            <a:ext cx="5370512" cy="365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428384" y="4061288"/>
            <a:ext cx="5370512" cy="36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gray">
          <a:xfrm>
            <a:off x="2700338" y="3746500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832704" y="557296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Περιεχόμενα</a:t>
            </a:r>
            <a:endParaRPr lang="el-G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409555" y="2758025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gray">
          <a:xfrm>
            <a:off x="107504" y="1594387"/>
            <a:ext cx="4876800" cy="6334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kumimoji="1"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kumimoji="1"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Marketing;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Γιατί παρουσιάζει αύξηση </a:t>
            </a:r>
            <a:endParaRPr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τελευταία χρόνια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AutoShape 60"/>
          <p:cNvSpPr>
            <a:spLocks noChangeArrowheads="1"/>
          </p:cNvSpPr>
          <p:nvPr/>
        </p:nvSpPr>
        <p:spPr bwMode="gray">
          <a:xfrm>
            <a:off x="199926" y="242845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val 59"/>
          <p:cNvSpPr>
            <a:spLocks noChangeArrowheads="1"/>
          </p:cNvSpPr>
          <p:nvPr/>
        </p:nvSpPr>
        <p:spPr bwMode="auto">
          <a:xfrm flipH="1">
            <a:off x="307875" y="1671429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AutoShape 60"/>
          <p:cNvSpPr>
            <a:spLocks noChangeArrowheads="1"/>
          </p:cNvSpPr>
          <p:nvPr/>
        </p:nvSpPr>
        <p:spPr bwMode="gray">
          <a:xfrm>
            <a:off x="197616" y="157701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Oval 58"/>
          <p:cNvSpPr>
            <a:spLocks noChangeArrowheads="1"/>
          </p:cNvSpPr>
          <p:nvPr/>
        </p:nvSpPr>
        <p:spPr bwMode="auto">
          <a:xfrm>
            <a:off x="260728" y="2276145"/>
            <a:ext cx="517525" cy="5175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Oval 59"/>
          <p:cNvSpPr>
            <a:spLocks noChangeArrowheads="1"/>
          </p:cNvSpPr>
          <p:nvPr/>
        </p:nvSpPr>
        <p:spPr bwMode="auto">
          <a:xfrm flipH="1">
            <a:off x="307875" y="22768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AutoShape 60"/>
          <p:cNvSpPr>
            <a:spLocks noChangeArrowheads="1"/>
          </p:cNvSpPr>
          <p:nvPr/>
        </p:nvSpPr>
        <p:spPr bwMode="gray">
          <a:xfrm>
            <a:off x="209134" y="2171492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uk-UA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AutoShape 60"/>
          <p:cNvSpPr>
            <a:spLocks noChangeArrowheads="1"/>
          </p:cNvSpPr>
          <p:nvPr/>
        </p:nvSpPr>
        <p:spPr bwMode="gray">
          <a:xfrm>
            <a:off x="220130" y="276676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296248" y="3575513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Oval 62"/>
          <p:cNvSpPr>
            <a:spLocks noChangeArrowheads="1"/>
          </p:cNvSpPr>
          <p:nvPr/>
        </p:nvSpPr>
        <p:spPr bwMode="auto">
          <a:xfrm flipH="1">
            <a:off x="348121" y="3570750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AutoShape 63"/>
          <p:cNvSpPr>
            <a:spLocks noChangeArrowheads="1"/>
          </p:cNvSpPr>
          <p:nvPr/>
        </p:nvSpPr>
        <p:spPr bwMode="gray">
          <a:xfrm>
            <a:off x="244248" y="3407942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AutoShape 66"/>
          <p:cNvSpPr>
            <a:spLocks noChangeArrowheads="1"/>
          </p:cNvSpPr>
          <p:nvPr/>
        </p:nvSpPr>
        <p:spPr bwMode="gray">
          <a:xfrm>
            <a:off x="271725" y="407088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AutoShape 21"/>
          <p:cNvSpPr>
            <a:spLocks noChangeArrowheads="1"/>
          </p:cNvSpPr>
          <p:nvPr/>
        </p:nvSpPr>
        <p:spPr bwMode="gray">
          <a:xfrm>
            <a:off x="843224" y="4183545"/>
            <a:ext cx="485457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l-G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Αξιολόγηση ιστοσελίδας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l-G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440735" y="5284127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AutoShape 21"/>
          <p:cNvSpPr>
            <a:spLocks noChangeArrowheads="1"/>
          </p:cNvSpPr>
          <p:nvPr/>
        </p:nvSpPr>
        <p:spPr bwMode="gray">
          <a:xfrm>
            <a:off x="811113" y="4766571"/>
            <a:ext cx="485457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l-G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Στρατηγική για αποτελεσματικά 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Media.</a:t>
            </a:r>
            <a:endParaRPr lang="en-US" altLang="el-G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AutoShape 66"/>
          <p:cNvSpPr>
            <a:spLocks noChangeArrowheads="1"/>
          </p:cNvSpPr>
          <p:nvPr/>
        </p:nvSpPr>
        <p:spPr bwMode="gray">
          <a:xfrm>
            <a:off x="254623" y="4643117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l-GR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kumimoji="1" lang="en-US" altLang="ko-KR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AutoShape 66"/>
          <p:cNvSpPr>
            <a:spLocks noChangeArrowheads="1"/>
          </p:cNvSpPr>
          <p:nvPr/>
        </p:nvSpPr>
        <p:spPr bwMode="gray">
          <a:xfrm>
            <a:off x="239449" y="5238378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73" name="AutoShape 66"/>
          <p:cNvSpPr>
            <a:spLocks noChangeArrowheads="1"/>
          </p:cNvSpPr>
          <p:nvPr/>
        </p:nvSpPr>
        <p:spPr bwMode="gray">
          <a:xfrm>
            <a:off x="197616" y="5869614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77" name="Oval 58"/>
          <p:cNvSpPr>
            <a:spLocks noChangeArrowheads="1"/>
          </p:cNvSpPr>
          <p:nvPr/>
        </p:nvSpPr>
        <p:spPr bwMode="auto">
          <a:xfrm>
            <a:off x="239448" y="2845985"/>
            <a:ext cx="517525" cy="5175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Rectangle 56"/>
          <p:cNvSpPr>
            <a:spLocks noChangeArrowheads="1"/>
          </p:cNvSpPr>
          <p:nvPr/>
        </p:nvSpPr>
        <p:spPr bwMode="auto">
          <a:xfrm>
            <a:off x="409555" y="3344114"/>
            <a:ext cx="5370512" cy="36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aseline="-25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val 62"/>
          <p:cNvSpPr>
            <a:spLocks noChangeArrowheads="1"/>
          </p:cNvSpPr>
          <p:nvPr/>
        </p:nvSpPr>
        <p:spPr bwMode="auto">
          <a:xfrm flipH="1">
            <a:off x="305565" y="2846647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0" name="AutoShape 63"/>
          <p:cNvSpPr>
            <a:spLocks noChangeArrowheads="1"/>
          </p:cNvSpPr>
          <p:nvPr/>
        </p:nvSpPr>
        <p:spPr bwMode="gray">
          <a:xfrm>
            <a:off x="193510" y="269196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82" name="Oval 61"/>
          <p:cNvSpPr>
            <a:spLocks noChangeArrowheads="1"/>
          </p:cNvSpPr>
          <p:nvPr/>
        </p:nvSpPr>
        <p:spPr bwMode="auto">
          <a:xfrm>
            <a:off x="291764" y="4198852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Oval 61"/>
          <p:cNvSpPr>
            <a:spLocks noChangeArrowheads="1"/>
          </p:cNvSpPr>
          <p:nvPr/>
        </p:nvSpPr>
        <p:spPr bwMode="auto">
          <a:xfrm>
            <a:off x="300803" y="4779695"/>
            <a:ext cx="517525" cy="517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 flipH="1">
            <a:off x="364232" y="4221722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Oval 62"/>
          <p:cNvSpPr>
            <a:spLocks noChangeArrowheads="1"/>
          </p:cNvSpPr>
          <p:nvPr/>
        </p:nvSpPr>
        <p:spPr bwMode="auto">
          <a:xfrm flipH="1">
            <a:off x="351200" y="4784375"/>
            <a:ext cx="404813" cy="30321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AutoShape 63"/>
          <p:cNvSpPr>
            <a:spLocks noChangeArrowheads="1"/>
          </p:cNvSpPr>
          <p:nvPr/>
        </p:nvSpPr>
        <p:spPr bwMode="gray">
          <a:xfrm>
            <a:off x="249209" y="4060945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3" name="AutoShape 63"/>
          <p:cNvSpPr>
            <a:spLocks noChangeArrowheads="1"/>
          </p:cNvSpPr>
          <p:nvPr/>
        </p:nvSpPr>
        <p:spPr bwMode="gray">
          <a:xfrm>
            <a:off x="249209" y="464163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94" name="AutoShape 63"/>
          <p:cNvSpPr>
            <a:spLocks noChangeArrowheads="1"/>
          </p:cNvSpPr>
          <p:nvPr/>
        </p:nvSpPr>
        <p:spPr bwMode="gray">
          <a:xfrm>
            <a:off x="273428" y="526014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r>
              <a:rPr kumimoji="1" lang="en-US" altLang="ko-KR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52" name="AutoShape 20"/>
          <p:cNvSpPr>
            <a:spLocks noChangeArrowheads="1"/>
          </p:cNvSpPr>
          <p:nvPr/>
        </p:nvSpPr>
        <p:spPr bwMode="gray">
          <a:xfrm>
            <a:off x="478940" y="2247331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προσφέρει στον επιχειρηματία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AutoShape 20"/>
          <p:cNvSpPr>
            <a:spLocks noChangeArrowheads="1"/>
          </p:cNvSpPr>
          <p:nvPr/>
        </p:nvSpPr>
        <p:spPr bwMode="gray">
          <a:xfrm>
            <a:off x="471638" y="2866721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 </a:t>
            </a:r>
            <a:r>
              <a:rPr lang="el-GR" altLang="ko-KR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ως μέσω αύξησης </a:t>
            </a:r>
            <a:r>
              <a:rPr lang="el-GR" altLang="ko-KR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επισκεψιμότητας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AutoShape 20"/>
          <p:cNvSpPr>
            <a:spLocks noChangeArrowheads="1"/>
          </p:cNvSpPr>
          <p:nvPr/>
        </p:nvSpPr>
        <p:spPr bwMode="gray">
          <a:xfrm>
            <a:off x="578644" y="350673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l-GR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ko-KR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r>
              <a:rPr lang="en-US" altLang="ko-K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l" latinLnBrk="1"/>
            <a:endParaRPr kumimoji="1" lang="en-US" altLang="ko-K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73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572000" cy="3552825"/>
          </a:xfrm>
          <a:prstGeom prst="rect">
            <a:avLst/>
          </a:prstGeom>
        </p:spPr>
      </p:pic>
      <p:sp>
        <p:nvSpPr>
          <p:cNvPr id="5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endParaRPr lang="en-US" altLang="el-G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7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39" y="116632"/>
            <a:ext cx="472822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88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Βασικές υπηρεσίες </a:t>
            </a:r>
            <a:r>
              <a:rPr lang="en-US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569516" y="1632497"/>
            <a:ext cx="820891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SEO: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 Engine Optimization </a:t>
            </a:r>
          </a:p>
          <a:p>
            <a:pPr>
              <a:spcBef>
                <a:spcPts val="700"/>
              </a:spcBef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l-GR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Βελτιστοποίηση για τις μηχανές αναζήτησης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700"/>
              </a:spcBef>
            </a:pPr>
            <a:endParaRPr lang="el-GR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753886"/>
            <a:ext cx="5532537" cy="35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67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Βασικές υπηρεσίες </a:t>
            </a:r>
            <a:r>
              <a:rPr lang="en-US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51520" y="1484784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l-GR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Page </a:t>
            </a:r>
            <a:r>
              <a:rPr lang="en-US" altLang="en-US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Seo</a:t>
            </a:r>
            <a:endParaRPr lang="en-US" alt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Tags (Title tag, description tag, </a:t>
            </a:r>
            <a:r>
              <a:rPr lang="en-US" altLang="en-US" sz="1800" dirty="0" err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κ.λ</a:t>
            </a: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π.)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Ποιότητα περιεχομένου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Permalinks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Keyword density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link structure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n-US" sz="1800" dirty="0" err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</a:t>
            </a: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Ένα </a:t>
            </a:r>
            <a:r>
              <a:rPr lang="el-GR" altLang="en-US" sz="1800" dirty="0" err="1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sitemap</a:t>
            </a:r>
            <a:endParaRPr lang="el-GR" altLang="en-US" sz="1800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</a:t>
            </a:r>
            <a:r>
              <a:rPr lang="en-US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bounce rate </a:t>
            </a: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n-US" sz="1800" dirty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Χρόνο παραμονής ενός επισκέπτη στην ιστοσελίδα *</a:t>
            </a:r>
          </a:p>
        </p:txBody>
      </p:sp>
    </p:spTree>
    <p:extLst>
      <p:ext uri="{BB962C8B-B14F-4D97-AF65-F5344CB8AC3E}">
        <p14:creationId xmlns:p14="http://schemas.microsoft.com/office/powerpoint/2010/main" val="3730900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39" y="116632"/>
            <a:ext cx="472822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4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ea typeface="굴림" panose="020B0600000101010101" pitchFamily="34" charset="-127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836712"/>
            <a:ext cx="6934551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6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2538"/>
            <a:ext cx="7475984" cy="5283029"/>
          </a:xfrm>
          <a:prstGeom prst="rect">
            <a:avLst/>
          </a:prstGeom>
        </p:spPr>
      </p:pic>
      <p:sp>
        <p:nvSpPr>
          <p:cNvPr id="5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Ποσοστά </a:t>
            </a:r>
            <a:r>
              <a:rPr lang="el-GR" altLang="el-G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επισκεψιμότητας</a:t>
            </a:r>
            <a:r>
              <a:rPr lang="el-GR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ανά θέση στην </a:t>
            </a:r>
            <a:r>
              <a:rPr lang="en-US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l-GR" altLang="el-GR" sz="20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</a:t>
            </a:r>
            <a:r>
              <a:rPr lang="el-GR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σελίδα της </a:t>
            </a:r>
            <a:r>
              <a:rPr lang="en-US" altLang="el-G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609033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400" dirty="0">
                <a:solidFill>
                  <a:schemeClr val="bg1"/>
                </a:solidFill>
                <a:latin typeface="Verdana" panose="020B0604030504040204" pitchFamily="34" charset="0"/>
              </a:rPr>
              <a:t>Ερωτήσεις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644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34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88063" y="2338388"/>
            <a:ext cx="1311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Marketing</a:t>
            </a:r>
            <a:endParaRPr lang="en-US" altLang="el-GR" b="1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altLang="el-GR" baseline="-25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38388"/>
            <a:ext cx="7149942" cy="26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0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  <a: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457200" y="1556792"/>
            <a:ext cx="8229600" cy="45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endParaRPr lang="el-GR" altLang="en-US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Social Media έχουν καταστεί μια πλατφόρμα που είναι εύκολα </a:t>
            </a:r>
            <a:r>
              <a:rPr lang="el-GR" altLang="en-US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προσβάσιμη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 οποιονδήποτε με σύνδεση στο διαδίκτυο.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ClrTx/>
              <a:buFontTx/>
              <a:buNone/>
            </a:pPr>
            <a:r>
              <a:rPr lang="en-US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αύξηση της επικοινωνίας προωθεί την </a:t>
            </a:r>
            <a:r>
              <a:rPr lang="el-GR" altLang="en-US" sz="2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αναγνωρισιμότητα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l-GR" altLang="en-US" sz="2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r>
              <a:rPr lang="el-GR" altLang="en-US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l-GR" altLang="en-US" sz="2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wareness</a:t>
            </a:r>
            <a:r>
              <a:rPr lang="el-GR" alt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του εταιρικού προϊόντος και βελτιώνει την εξυπηρέτηση των πελατών.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5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373216"/>
            <a:ext cx="858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l-G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arketing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είναι η διαδικασία προώθησης ενός προϊόντος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l-G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υπηρεσίας μέσω του Internet.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57" y="1628800"/>
            <a:ext cx="618642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5411" name="Text Box 2"/>
          <p:cNvSpPr txBox="1">
            <a:spLocks noChangeArrowheads="1"/>
          </p:cNvSpPr>
          <p:nvPr/>
        </p:nvSpPr>
        <p:spPr bwMode="auto">
          <a:xfrm>
            <a:off x="323528" y="2708920"/>
            <a:ext cx="8229600" cy="33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buClrTx/>
              <a:buFontTx/>
              <a:buNone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Επιπλέον, τα Social Media λειτουργούν ως ένα σχετικά φθηνό μέσο για τις εταιρείες ώστε να εφαρμόσουν εκστρατείες </a:t>
            </a:r>
            <a:r>
              <a:rPr lang="el-GR" alt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48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  <a:r>
              <a:rPr lang="el-GR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3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3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/>
        </p:nvSpPr>
        <p:spPr bwMode="auto">
          <a:xfrm>
            <a:off x="457200" y="1916831"/>
            <a:ext cx="8229600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450"/>
              </a:spcBef>
              <a:buClrTx/>
              <a:buFontTx/>
              <a:buNone/>
            </a:pP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175" indent="0" eaLnBrk="1" hangingPunct="1">
              <a:lnSpc>
                <a:spcPct val="150000"/>
              </a:lnSpc>
              <a:spcBef>
                <a:spcPts val="600"/>
              </a:spcBef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Μια ισχυρή βάση χρησιμεύει ως βάση ή πλατφόρμα στην οποία ο οργανισμός μπορεί να συγκεντρώνει τις πληροφορίες του και άμεσους πελάτες για τις πρόσφατες εξελίξεις του μέσω άλλων κοινωνικών μέσων ενημέρωσης, όπως τα άρθρα και δημοσιεύματα τύπου.</a:t>
            </a:r>
          </a:p>
        </p:txBody>
      </p:sp>
    </p:spTree>
    <p:extLst>
      <p:ext uri="{BB962C8B-B14F-4D97-AF65-F5344CB8AC3E}">
        <p14:creationId xmlns:p14="http://schemas.microsoft.com/office/powerpoint/2010/main" val="2394273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457200" y="-307975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>
                <a:latin typeface="Arial Narrow" panose="020B0606020202030204" pitchFamily="34" charset="0"/>
              </a:rPr>
              <a:t/>
            </a:r>
            <a:br>
              <a:rPr lang="el-GR" altLang="en-US" sz="4000" b="1">
                <a:latin typeface="Arial Narrow" panose="020B0606020202030204" pitchFamily="34" charset="0"/>
              </a:rPr>
            </a:br>
            <a:r>
              <a:rPr lang="el-GR" altLang="en-US" sz="4000" b="1">
                <a:latin typeface="Arial Narrow" panose="020B0606020202030204" pitchFamily="34" charset="0"/>
              </a:rPr>
              <a:t/>
            </a:r>
            <a:br>
              <a:rPr lang="el-GR" altLang="en-US" sz="4000" b="1">
                <a:latin typeface="Arial Narrow" panose="020B0606020202030204" pitchFamily="34" charset="0"/>
              </a:rPr>
            </a:br>
            <a:endParaRPr lang="el-GR" altLang="en-US" sz="4000" b="1">
              <a:latin typeface="Arial Narrow" panose="020B0606020202030204" pitchFamily="34" charset="0"/>
            </a:endParaRP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3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9509" name="Text Box 4"/>
          <p:cNvSpPr txBox="1">
            <a:spLocks noChangeArrowheads="1"/>
          </p:cNvSpPr>
          <p:nvPr/>
        </p:nvSpPr>
        <p:spPr bwMode="auto">
          <a:xfrm>
            <a:off x="6286500" y="-1325563"/>
            <a:ext cx="180975" cy="38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l-GR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495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2225"/>
            <a:ext cx="4160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82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457200" y="5949280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1556" name="Text Box 3"/>
          <p:cNvSpPr txBox="1">
            <a:spLocks noChangeArrowheads="1"/>
          </p:cNvSpPr>
          <p:nvPr/>
        </p:nvSpPr>
        <p:spPr bwMode="auto">
          <a:xfrm>
            <a:off x="395287" y="2115290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 dirty="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3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Στατιστικά </a:t>
            </a:r>
            <a:r>
              <a:rPr lang="en-US" altLang="en-US" sz="23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Facebook</a:t>
            </a:r>
            <a:endParaRPr lang="el-GR" altLang="en-US" sz="2300" dirty="0">
              <a:solidFill>
                <a:srgbClr val="CCCC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</p:txBody>
      </p:sp>
      <p:pic>
        <p:nvPicPr>
          <p:cNvPr id="151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7" y="1490663"/>
            <a:ext cx="5610225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80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l-GR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r>
              <a:rPr lang="el-GR" altLang="en-US" sz="1800">
                <a:latin typeface="Arial Narrow" panose="020B0606020202030204" pitchFamily="34" charset="0"/>
              </a:rPr>
              <a:t> 					</a:t>
            </a: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1536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5276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65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2296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el-GR" altLang="en-US" sz="2300">
              <a:solidFill>
                <a:srgbClr val="0D0D0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457200" y="1556792"/>
            <a:ext cx="8229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509588" indent="-5095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914400" indent="-5095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9588" algn="l"/>
                <a:tab pos="957263" algn="l"/>
                <a:tab pos="1406525" algn="l"/>
                <a:tab pos="1855788" algn="l"/>
                <a:tab pos="2305050" algn="l"/>
                <a:tab pos="2754313" algn="l"/>
                <a:tab pos="3203575" algn="l"/>
                <a:tab pos="3652838" algn="l"/>
                <a:tab pos="4102100" algn="l"/>
                <a:tab pos="4551363" algn="l"/>
                <a:tab pos="5000625" algn="l"/>
                <a:tab pos="5449888" algn="l"/>
                <a:tab pos="5899150" algn="l"/>
                <a:tab pos="6348413" algn="l"/>
                <a:tab pos="6797675" algn="l"/>
                <a:tab pos="7246938" algn="l"/>
                <a:tab pos="7696200" algn="l"/>
                <a:tab pos="8145463" algn="l"/>
                <a:tab pos="8594725" algn="l"/>
                <a:tab pos="9043988" algn="l"/>
                <a:tab pos="9493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Εκπτώσεις και προσφορές για τα μέλη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Promoted Posts &amp;</a:t>
            </a:r>
            <a:r>
              <a:rPr lang="el-GR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Διαγωνισμούς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Δημοσιεύστε ενημερωτικά άρθρα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Μετρήστε </a:t>
            </a: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την ανταπόκριση των φίλων σας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(Page Insights)</a:t>
            </a: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Δημιουργήστε </a:t>
            </a:r>
            <a:r>
              <a:rPr lang="el-GR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συζητήσεις</a:t>
            </a:r>
            <a:r>
              <a:rPr lang="en-US" altLang="en-US" sz="24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altLang="en-US" sz="2400" dirty="0">
                <a:solidFill>
                  <a:srgbClr val="D2D2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altLang="en-US" sz="2400" dirty="0">
                <a:solidFill>
                  <a:srgbClr val="CC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έρευνες</a:t>
            </a:r>
          </a:p>
          <a:p>
            <a:pPr algn="l" eaLnBrk="1" hangingPunct="1">
              <a:lnSpc>
                <a:spcPct val="150000"/>
              </a:lnSpc>
              <a:spcBef>
                <a:spcPts val="7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Δημιουργήστε Facebook διαφημίσεις</a:t>
            </a: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22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ts val="450"/>
              </a:spcBef>
              <a:buClrTx/>
              <a:buFontTx/>
              <a:buNone/>
            </a:pPr>
            <a:endParaRPr lang="en-US" altLang="en-US" sz="1800">
              <a:latin typeface="Arial Narrow" panose="020B0606020202030204" pitchFamily="34" charset="0"/>
            </a:endParaRPr>
          </a:p>
        </p:txBody>
      </p:sp>
      <p:pic>
        <p:nvPicPr>
          <p:cNvPr id="157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1532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395288" y="4941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Συμβουλές για αποτελεσματική ενημέρωση της κατάστασης –</a:t>
            </a:r>
            <a:r>
              <a:rPr lang="en-US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 </a:t>
            </a:r>
            <a:r>
              <a:rPr lang="el-GR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Status </a:t>
            </a:r>
            <a:r>
              <a:rPr lang="el-GR" altLang="en-US" sz="2300" dirty="0" err="1">
                <a:solidFill>
                  <a:srgbClr val="0D0D0D"/>
                </a:solidFill>
                <a:latin typeface="Verdana" panose="020B0604030504040204" pitchFamily="34" charset="0"/>
              </a:rPr>
              <a:t>Updates</a:t>
            </a:r>
            <a:r>
              <a:rPr lang="el-GR" altLang="en-US" sz="2300" dirty="0">
                <a:solidFill>
                  <a:srgbClr val="0D0D0D"/>
                </a:solidFill>
                <a:latin typeface="Verdana" panose="020B0604030504040204" pitchFamily="34" charset="0"/>
              </a:rPr>
              <a:t> στο Facebook</a:t>
            </a:r>
          </a:p>
        </p:txBody>
      </p:sp>
    </p:spTree>
    <p:extLst>
      <p:ext uri="{BB962C8B-B14F-4D97-AF65-F5344CB8AC3E}">
        <p14:creationId xmlns:p14="http://schemas.microsoft.com/office/powerpoint/2010/main" val="1295350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1"/>
          <p:cNvSpPr txBox="1">
            <a:spLocks noChangeArrowheads="1"/>
          </p:cNvSpPr>
          <p:nvPr/>
        </p:nvSpPr>
        <p:spPr bwMode="auto">
          <a:xfrm>
            <a:off x="457200" y="-52388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747" name="Text Box 2"/>
          <p:cNvSpPr txBox="1">
            <a:spLocks noChangeArrowheads="1"/>
          </p:cNvSpPr>
          <p:nvPr/>
        </p:nvSpPr>
        <p:spPr bwMode="auto">
          <a:xfrm>
            <a:off x="468313" y="1341438"/>
            <a:ext cx="82296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38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ts val="700"/>
              </a:spcBef>
              <a:buClrTx/>
              <a:buFontTx/>
              <a:buNone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Κρατήστε τα σχόλια σας σύντομα και έξυπνα.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Τα σχόλια σας να είναι λιγότερα από δύο προτάσεις.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Όταν καλούμε τους </a:t>
            </a:r>
            <a:r>
              <a:rPr lang="el-GR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fans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σε δράση το κάλεσμα να έχει τη μορφή ερώτησης.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Όχι περισσότερες από 3-4 ενημερώσεις την ημέρα.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Δοκιμάστε να κάνετε post τα Σαββατοκύριακα, λιγότερος ανταγωνισμός, περισσότερες ευκαιρίες.</a:t>
            </a: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buFont typeface="Times New Roman" panose="02020603050405020304" pitchFamily="18" charset="0"/>
              <a:buAutoNum type="arabicPeriod"/>
            </a:pP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Χρήση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πολλαπλών μέσων (</a:t>
            </a:r>
            <a:r>
              <a:rPr lang="el-GR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l-GR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audio</a:t>
            </a:r>
            <a:r>
              <a:rPr lang="el-GR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φωτογραφίες)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el-GR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42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2225"/>
            <a:ext cx="2335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800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καλύτερες ώρες για να </a:t>
            </a:r>
            <a:r>
              <a:rPr lang="el-GR" alt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ποστάρετε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στα 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144000" cy="52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2438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962400" y="5438775"/>
            <a:ext cx="1311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1800" b="1" baseline="-25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</a:t>
            </a:r>
          </a:p>
          <a:p>
            <a:pPr algn="l"/>
            <a:endParaRPr lang="en-US" altLang="el-GR" sz="18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Τι είναι το </a:t>
            </a:r>
            <a:r>
              <a:rPr lang="en-US" altLang="el-G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235565" cy="52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0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καλύτερες ώρες για να </a:t>
            </a:r>
            <a:r>
              <a:rPr lang="el-GR" alt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ποστάρετε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στα 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1844824"/>
            <a:ext cx="9172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2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χειρότερες ώρες για να </a:t>
            </a:r>
            <a:r>
              <a:rPr lang="el-GR" alt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ποστάρετε</a:t>
            </a:r>
            <a:r>
              <a:rPr lang="el-GR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στα </a:t>
            </a:r>
            <a:r>
              <a:rPr lang="en-US" alt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" y="1734735"/>
            <a:ext cx="91344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4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7544" y="-9939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Ενδιαφέροντα στατιστικά</a:t>
            </a: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1124744"/>
            <a:ext cx="91630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47675" y="11663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Συμπέρασμα</a:t>
            </a: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249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1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47675" y="11663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Marketing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Πως μετράμε την απόδοση ενός 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 </a:t>
            </a:r>
            <a:r>
              <a:rPr lang="en-US" altLang="en-US" sz="1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Fanpage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alt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l-GR" altLang="en-US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6097860" cy="4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8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4400" b="1">
                <a:latin typeface="Verdana" panose="020B0604030504040204" pitchFamily="34" charset="0"/>
              </a:rPr>
              <a:t>Ερωτήσεις</a:t>
            </a:r>
          </a:p>
        </p:txBody>
      </p:sp>
      <p:pic>
        <p:nvPicPr>
          <p:cNvPr id="163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619250"/>
            <a:ext cx="36449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52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182" y="3687415"/>
            <a:ext cx="635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Σας ευχαριστούμε για τη συμμετοχή σας</a:t>
            </a:r>
            <a:endParaRPr lang="el-GR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418" y="616530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schemeClr val="accent3"/>
                </a:solidFill>
              </a:rPr>
              <a:t>Εισηγητής</a:t>
            </a:r>
            <a:r>
              <a:rPr lang="en-US" altLang="el-GR" dirty="0">
                <a:solidFill>
                  <a:schemeClr val="accent3"/>
                </a:solidFill>
              </a:rPr>
              <a:t>:</a:t>
            </a:r>
            <a:r>
              <a:rPr lang="el-GR" altLang="el-GR" dirty="0">
                <a:solidFill>
                  <a:schemeClr val="accent3"/>
                </a:solidFill>
              </a:rPr>
              <a:t> Δημήτριος Κονταράκης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288" y="4221088"/>
            <a:ext cx="55059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alt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http://gr.linkedin.com/in/dimitrisknt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http://www.facebook.com</a:t>
            </a:r>
            <a:r>
              <a:rPr lang="el-GR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estepsInternet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http://www.youtube.com/user/estepsgreece</a:t>
            </a:r>
          </a:p>
          <a:p>
            <a:pPr algn="just" eaLnBrk="1" hangingPunct="1">
              <a:buClr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http://esteps.gr</a:t>
            </a:r>
            <a:endParaRPr lang="el-GR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el-GR" altLang="en-US" sz="1400" b="1" dirty="0">
              <a:solidFill>
                <a:srgbClr val="4040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7" y="604982"/>
            <a:ext cx="3175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1772816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0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62" y="1916832"/>
            <a:ext cx="6629952" cy="4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4" y="1657982"/>
            <a:ext cx="8220968" cy="43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0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3933825" y="38481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sz="1800" b="1">
              <a:ea typeface="굴림" panose="020B0600000101010101" pitchFamily="34" charset="-127"/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gray">
          <a:xfrm>
            <a:off x="2193935" y="275912"/>
            <a:ext cx="449580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l-GR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 Marketing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531040"/>
            <a:ext cx="8739893" cy="3634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Χαμηλό κόστος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Περισσότερα μέσα επικοινωνίας με τον πελάτη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Διαδραστικότητα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αμεσότητα (Social 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-Facebook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Καλύτερη στόχευση του κοινού στο οποίο θέλει να προβληθεί η διαφήμιση μιας επιχείρησης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Πληρώνετε μόνο την επίσκεψη, όχι τη προβολή (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A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dwords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Στόχευση ανάλογα με τις λέξεις κλειδιά που αναζητάει ο χρήστης (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adwords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Πληρώνετε μόνο με την πώληση ή την εκπλήρωση του στόχου (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affiliate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</a:t>
            </a:r>
            <a:r>
              <a:rPr lang="el-G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l-G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622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5">
      <a:dk1>
        <a:srgbClr val="4D4D4D"/>
      </a:dk1>
      <a:lt1>
        <a:srgbClr val="FFFFFF"/>
      </a:lt1>
      <a:dk2>
        <a:srgbClr val="4D4D4D"/>
      </a:dk2>
      <a:lt2>
        <a:srgbClr val="114682"/>
      </a:lt2>
      <a:accent1>
        <a:srgbClr val="295B99"/>
      </a:accent1>
      <a:accent2>
        <a:srgbClr val="406DA6"/>
      </a:accent2>
      <a:accent3>
        <a:srgbClr val="FFFFFF"/>
      </a:accent3>
      <a:accent4>
        <a:srgbClr val="404040"/>
      </a:accent4>
      <a:accent5>
        <a:srgbClr val="ACB5CA"/>
      </a:accent5>
      <a:accent6>
        <a:srgbClr val="396296"/>
      </a:accent6>
      <a:hlink>
        <a:srgbClr val="5F84B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852</TotalTime>
  <Words>665</Words>
  <Application>Microsoft Office PowerPoint</Application>
  <PresentationFormat>On-screen Show (4:3)</PresentationFormat>
  <Paragraphs>296</Paragraphs>
  <Slides>56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powerpoint-template-24</vt:lpstr>
      <vt:lpstr> Τετάρτη 26 Απριλίου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Marketing Webinar</dc:title>
  <dc:creator>Steps</dc:creator>
  <cp:lastModifiedBy>Antreas</cp:lastModifiedBy>
  <cp:revision>155</cp:revision>
  <dcterms:created xsi:type="dcterms:W3CDTF">2014-06-19T12:27:17Z</dcterms:created>
  <dcterms:modified xsi:type="dcterms:W3CDTF">2017-06-01T07:17:40Z</dcterms:modified>
</cp:coreProperties>
</file>