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6" r:id="rId19"/>
    <p:sldId id="278" r:id="rId20"/>
    <p:sldId id="279" r:id="rId21"/>
    <p:sldId id="275" r:id="rId22"/>
    <p:sldId id="280" r:id="rId23"/>
    <p:sldId id="281" r:id="rId24"/>
    <p:sldId id="282" r:id="rId25"/>
    <p:sldId id="283"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a:t>Στυλ κύριου τίτλου</a:t>
            </a: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p>
        </p:txBody>
      </p:sp>
      <p:sp>
        <p:nvSpPr>
          <p:cNvPr id="4" name="Θέση ημερομηνίας 3"/>
          <p:cNvSpPr>
            <a:spLocks noGrp="1"/>
          </p:cNvSpPr>
          <p:nvPr>
            <p:ph type="dt" sz="half" idx="10"/>
          </p:nvPr>
        </p:nvSpPr>
        <p:spPr/>
        <p:txBody>
          <a:bodyPr/>
          <a:lstStyle/>
          <a:p>
            <a:fld id="{3B6AE2D2-A8A7-42BB-B662-4733A0EC5FE1}" type="datetimeFigureOut">
              <a:rPr lang="el-GR" smtClean="0"/>
              <a:t>30/11/2021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50FEC51-EBAC-4AE1-B8B4-075E42065072}" type="slidenum">
              <a:rPr lang="el-GR" smtClean="0"/>
              <a:t>‹#›</a:t>
            </a:fld>
            <a:endParaRPr lang="el-GR"/>
          </a:p>
        </p:txBody>
      </p:sp>
    </p:spTree>
    <p:extLst>
      <p:ext uri="{BB962C8B-B14F-4D97-AF65-F5344CB8AC3E}">
        <p14:creationId xmlns:p14="http://schemas.microsoft.com/office/powerpoint/2010/main" val="22319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3B6AE2D2-A8A7-42BB-B662-4733A0EC5FE1}" type="datetimeFigureOut">
              <a:rPr lang="el-GR" smtClean="0"/>
              <a:t>30/11/2021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50FEC51-EBAC-4AE1-B8B4-075E42065072}" type="slidenum">
              <a:rPr lang="el-GR" smtClean="0"/>
              <a:t>‹#›</a:t>
            </a:fld>
            <a:endParaRPr lang="el-GR"/>
          </a:p>
        </p:txBody>
      </p:sp>
    </p:spTree>
    <p:extLst>
      <p:ext uri="{BB962C8B-B14F-4D97-AF65-F5344CB8AC3E}">
        <p14:creationId xmlns:p14="http://schemas.microsoft.com/office/powerpoint/2010/main" val="2204090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a:t>Στυλ κύριου τίτλου</a:t>
            </a: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3B6AE2D2-A8A7-42BB-B662-4733A0EC5FE1}" type="datetimeFigureOut">
              <a:rPr lang="el-GR" smtClean="0"/>
              <a:t>30/11/2021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50FEC51-EBAC-4AE1-B8B4-075E42065072}" type="slidenum">
              <a:rPr lang="el-GR" smtClean="0"/>
              <a:t>‹#›</a:t>
            </a:fld>
            <a:endParaRPr lang="el-GR"/>
          </a:p>
        </p:txBody>
      </p:sp>
    </p:spTree>
    <p:extLst>
      <p:ext uri="{BB962C8B-B14F-4D97-AF65-F5344CB8AC3E}">
        <p14:creationId xmlns:p14="http://schemas.microsoft.com/office/powerpoint/2010/main" val="3338262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10"/>
          </p:nvPr>
        </p:nvSpPr>
        <p:spPr/>
        <p:txBody>
          <a:bodyPr/>
          <a:lstStyle/>
          <a:p>
            <a:fld id="{3B6AE2D2-A8A7-42BB-B662-4733A0EC5FE1}" type="datetimeFigureOut">
              <a:rPr lang="el-GR" smtClean="0"/>
              <a:t>30/11/2021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50FEC51-EBAC-4AE1-B8B4-075E42065072}" type="slidenum">
              <a:rPr lang="el-GR" smtClean="0"/>
              <a:t>‹#›</a:t>
            </a:fld>
            <a:endParaRPr lang="el-GR"/>
          </a:p>
        </p:txBody>
      </p:sp>
    </p:spTree>
    <p:extLst>
      <p:ext uri="{BB962C8B-B14F-4D97-AF65-F5344CB8AC3E}">
        <p14:creationId xmlns:p14="http://schemas.microsoft.com/office/powerpoint/2010/main" val="3656433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a:t>Στυλ κύριου τίτλου</a:t>
            </a: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3B6AE2D2-A8A7-42BB-B662-4733A0EC5FE1}" type="datetimeFigureOut">
              <a:rPr lang="el-GR" smtClean="0"/>
              <a:t>30/11/2021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50FEC51-EBAC-4AE1-B8B4-075E42065072}" type="slidenum">
              <a:rPr lang="el-GR" smtClean="0"/>
              <a:t>‹#›</a:t>
            </a:fld>
            <a:endParaRPr lang="el-GR"/>
          </a:p>
        </p:txBody>
      </p:sp>
    </p:spTree>
    <p:extLst>
      <p:ext uri="{BB962C8B-B14F-4D97-AF65-F5344CB8AC3E}">
        <p14:creationId xmlns:p14="http://schemas.microsoft.com/office/powerpoint/2010/main" val="1329378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p:cNvSpPr>
            <a:spLocks noGrp="1"/>
          </p:cNvSpPr>
          <p:nvPr>
            <p:ph type="dt" sz="half" idx="10"/>
          </p:nvPr>
        </p:nvSpPr>
        <p:spPr/>
        <p:txBody>
          <a:bodyPr/>
          <a:lstStyle/>
          <a:p>
            <a:fld id="{3B6AE2D2-A8A7-42BB-B662-4733A0EC5FE1}" type="datetimeFigureOut">
              <a:rPr lang="el-GR" smtClean="0"/>
              <a:t>30/11/2021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50FEC51-EBAC-4AE1-B8B4-075E42065072}" type="slidenum">
              <a:rPr lang="el-GR" smtClean="0"/>
              <a:t>‹#›</a:t>
            </a:fld>
            <a:endParaRPr lang="el-GR"/>
          </a:p>
        </p:txBody>
      </p:sp>
    </p:spTree>
    <p:extLst>
      <p:ext uri="{BB962C8B-B14F-4D97-AF65-F5344CB8AC3E}">
        <p14:creationId xmlns:p14="http://schemas.microsoft.com/office/powerpoint/2010/main" val="1752387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a:t>Στυλ κύριου τίτλου</a:t>
            </a: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p:cNvSpPr>
            <a:spLocks noGrp="1"/>
          </p:cNvSpPr>
          <p:nvPr>
            <p:ph type="dt" sz="half" idx="10"/>
          </p:nvPr>
        </p:nvSpPr>
        <p:spPr/>
        <p:txBody>
          <a:bodyPr/>
          <a:lstStyle/>
          <a:p>
            <a:fld id="{3B6AE2D2-A8A7-42BB-B662-4733A0EC5FE1}" type="datetimeFigureOut">
              <a:rPr lang="el-GR" smtClean="0"/>
              <a:t>30/11/2021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50FEC51-EBAC-4AE1-B8B4-075E42065072}" type="slidenum">
              <a:rPr lang="el-GR" smtClean="0"/>
              <a:t>‹#›</a:t>
            </a:fld>
            <a:endParaRPr lang="el-GR"/>
          </a:p>
        </p:txBody>
      </p:sp>
    </p:spTree>
    <p:extLst>
      <p:ext uri="{BB962C8B-B14F-4D97-AF65-F5344CB8AC3E}">
        <p14:creationId xmlns:p14="http://schemas.microsoft.com/office/powerpoint/2010/main" val="35663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p>
        </p:txBody>
      </p:sp>
      <p:sp>
        <p:nvSpPr>
          <p:cNvPr id="3" name="Θέση ημερομηνίας 2"/>
          <p:cNvSpPr>
            <a:spLocks noGrp="1"/>
          </p:cNvSpPr>
          <p:nvPr>
            <p:ph type="dt" sz="half" idx="10"/>
          </p:nvPr>
        </p:nvSpPr>
        <p:spPr/>
        <p:txBody>
          <a:bodyPr/>
          <a:lstStyle/>
          <a:p>
            <a:fld id="{3B6AE2D2-A8A7-42BB-B662-4733A0EC5FE1}" type="datetimeFigureOut">
              <a:rPr lang="el-GR" smtClean="0"/>
              <a:t>30/11/2021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250FEC51-EBAC-4AE1-B8B4-075E42065072}" type="slidenum">
              <a:rPr lang="el-GR" smtClean="0"/>
              <a:t>‹#›</a:t>
            </a:fld>
            <a:endParaRPr lang="el-GR"/>
          </a:p>
        </p:txBody>
      </p:sp>
    </p:spTree>
    <p:extLst>
      <p:ext uri="{BB962C8B-B14F-4D97-AF65-F5344CB8AC3E}">
        <p14:creationId xmlns:p14="http://schemas.microsoft.com/office/powerpoint/2010/main" val="240488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B6AE2D2-A8A7-42BB-B662-4733A0EC5FE1}" type="datetimeFigureOut">
              <a:rPr lang="el-GR" smtClean="0"/>
              <a:t>30/11/2021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50FEC51-EBAC-4AE1-B8B4-075E42065072}" type="slidenum">
              <a:rPr lang="el-GR" smtClean="0"/>
              <a:t>‹#›</a:t>
            </a:fld>
            <a:endParaRPr lang="el-GR"/>
          </a:p>
        </p:txBody>
      </p:sp>
    </p:spTree>
    <p:extLst>
      <p:ext uri="{BB962C8B-B14F-4D97-AF65-F5344CB8AC3E}">
        <p14:creationId xmlns:p14="http://schemas.microsoft.com/office/powerpoint/2010/main" val="2855413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a:t>Στυλ κύριου τίτλου</a:t>
            </a: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3B6AE2D2-A8A7-42BB-B662-4733A0EC5FE1}" type="datetimeFigureOut">
              <a:rPr lang="el-GR" smtClean="0"/>
              <a:t>30/11/2021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50FEC51-EBAC-4AE1-B8B4-075E42065072}" type="slidenum">
              <a:rPr lang="el-GR" smtClean="0"/>
              <a:t>‹#›</a:t>
            </a:fld>
            <a:endParaRPr lang="el-GR"/>
          </a:p>
        </p:txBody>
      </p:sp>
    </p:spTree>
    <p:extLst>
      <p:ext uri="{BB962C8B-B14F-4D97-AF65-F5344CB8AC3E}">
        <p14:creationId xmlns:p14="http://schemas.microsoft.com/office/powerpoint/2010/main" val="220367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a:t>Στυλ κύριου τίτλου</a:t>
            </a: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3B6AE2D2-A8A7-42BB-B662-4733A0EC5FE1}" type="datetimeFigureOut">
              <a:rPr lang="el-GR" smtClean="0"/>
              <a:t>30/11/2021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50FEC51-EBAC-4AE1-B8B4-075E42065072}" type="slidenum">
              <a:rPr lang="el-GR" smtClean="0"/>
              <a:t>‹#›</a:t>
            </a:fld>
            <a:endParaRPr lang="el-GR"/>
          </a:p>
        </p:txBody>
      </p:sp>
    </p:spTree>
    <p:extLst>
      <p:ext uri="{BB962C8B-B14F-4D97-AF65-F5344CB8AC3E}">
        <p14:creationId xmlns:p14="http://schemas.microsoft.com/office/powerpoint/2010/main" val="4256228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
              <a:schemeClr val="accent1">
                <a:lumMod val="43000"/>
                <a:lumOff val="57000"/>
              </a:schemeClr>
            </a:gs>
            <a:gs pos="10000">
              <a:schemeClr val="accent1">
                <a:lumMod val="45000"/>
                <a:lumOff val="55000"/>
              </a:schemeClr>
            </a:gs>
            <a:gs pos="49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6AE2D2-A8A7-42BB-B662-4733A0EC5FE1}" type="datetimeFigureOut">
              <a:rPr lang="el-GR" smtClean="0"/>
              <a:t>30/11/2021</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0FEC51-EBAC-4AE1-B8B4-075E42065072}" type="slidenum">
              <a:rPr lang="el-GR" smtClean="0"/>
              <a:t>‹#›</a:t>
            </a:fld>
            <a:endParaRPr lang="el-GR"/>
          </a:p>
        </p:txBody>
      </p:sp>
    </p:spTree>
    <p:extLst>
      <p:ext uri="{BB962C8B-B14F-4D97-AF65-F5344CB8AC3E}">
        <p14:creationId xmlns:p14="http://schemas.microsoft.com/office/powerpoint/2010/main" val="3695098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Εικόνα 1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15" name="Εικόνα 1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pic>
        <p:nvPicPr>
          <p:cNvPr id="1026"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6708"/>
          <a:stretch/>
        </p:blipFill>
        <p:spPr bwMode="auto">
          <a:xfrm>
            <a:off x="2211509" y="5769320"/>
            <a:ext cx="5168803" cy="5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Ορθογώνιο 2"/>
          <p:cNvSpPr/>
          <p:nvPr/>
        </p:nvSpPr>
        <p:spPr>
          <a:xfrm>
            <a:off x="1403648" y="5769321"/>
            <a:ext cx="575799" cy="215444"/>
          </a:xfrm>
          <a:prstGeom prst="rect">
            <a:avLst/>
          </a:prstGeom>
        </p:spPr>
        <p:txBody>
          <a:bodyPr wrap="none">
            <a:spAutoFit/>
          </a:bodyPr>
          <a:lstStyle/>
          <a:p>
            <a:r>
              <a:rPr lang="el-GR" sz="800" dirty="0">
                <a:latin typeface="Open Sans" pitchFamily="34" charset="0"/>
                <a:ea typeface="Open Sans" pitchFamily="34" charset="0"/>
                <a:cs typeface="Open Sans" pitchFamily="34" charset="0"/>
              </a:rPr>
              <a:t>Εταίροι:</a:t>
            </a:r>
          </a:p>
        </p:txBody>
      </p:sp>
      <p:sp>
        <p:nvSpPr>
          <p:cNvPr id="6" name="Ορθογώνιο 5"/>
          <p:cNvSpPr/>
          <p:nvPr/>
        </p:nvSpPr>
        <p:spPr>
          <a:xfrm>
            <a:off x="58197" y="1918780"/>
            <a:ext cx="2952328" cy="1782026"/>
          </a:xfrm>
          <a:prstGeom prst="rect">
            <a:avLst/>
          </a:prstGeom>
        </p:spPr>
        <p:txBody>
          <a:bodyPr wrap="square">
            <a:spAutoFit/>
          </a:bodyPr>
          <a:lstStyle/>
          <a:p>
            <a:pPr algn="ctr">
              <a:lnSpc>
                <a:spcPct val="115000"/>
              </a:lnSpc>
            </a:pPr>
            <a:r>
              <a:rPr lang="el-GR" sz="1200" b="1" dirty="0">
                <a:solidFill>
                  <a:srgbClr val="365F91"/>
                </a:solidFill>
                <a:effectLst/>
                <a:latin typeface="Open Sans" panose="020B0606030504020204" pitchFamily="34" charset="0"/>
                <a:ea typeface="Calibri" panose="020F0502020204030204" pitchFamily="34" charset="0"/>
                <a:cs typeface="Times New Roman" panose="02020603050405020304" pitchFamily="18" charset="0"/>
              </a:rPr>
              <a:t>“Διεθνές Φεστιβάλ Δημιουργικών Βιομηχανιών”</a:t>
            </a:r>
            <a:r>
              <a:rPr lang="en-US" sz="1200" b="1" dirty="0">
                <a:solidFill>
                  <a:srgbClr val="365F91"/>
                </a:solidFill>
                <a:effectLst/>
                <a:latin typeface="Open Sans" panose="020B0606030504020204" pitchFamily="34" charset="0"/>
                <a:ea typeface="Calibri" panose="020F0502020204030204" pitchFamily="34" charset="0"/>
                <a:cs typeface="Times New Roman" panose="02020603050405020304" pitchFamily="18" charset="0"/>
              </a:rPr>
              <a:t> </a:t>
            </a:r>
            <a:r>
              <a:rPr lang="el-GR" sz="1200" b="1" dirty="0">
                <a:solidFill>
                  <a:srgbClr val="365F91"/>
                </a:solidFill>
                <a:effectLst/>
                <a:latin typeface="Open Sans" panose="020B0606030504020204" pitchFamily="34" charset="0"/>
                <a:ea typeface="Calibri" panose="020F0502020204030204" pitchFamily="34" charset="0"/>
                <a:cs typeface="Times New Roman" panose="02020603050405020304" pitchFamily="18" charset="0"/>
              </a:rPr>
              <a:t>στην ΠΔΕ</a:t>
            </a:r>
            <a:endParaRPr lang="en-US" sz="1200" b="1" dirty="0">
              <a:solidFill>
                <a:srgbClr val="365F91"/>
              </a:solidFill>
              <a:effectLst/>
              <a:latin typeface="Open Sans" panose="020B0606030504020204" pitchFamily="34" charset="0"/>
              <a:ea typeface="Calibri" panose="020F0502020204030204" pitchFamily="34" charset="0"/>
              <a:cs typeface="Times New Roman" panose="02020603050405020304" pitchFamily="18" charset="0"/>
            </a:endParaRPr>
          </a:p>
          <a:p>
            <a:pPr algn="ctr">
              <a:lnSpc>
                <a:spcPct val="115000"/>
              </a:lnSpc>
              <a:spcAft>
                <a:spcPts val="1200"/>
              </a:spcAft>
            </a:pPr>
            <a:r>
              <a:rPr lang="el-GR" sz="1200" b="1" dirty="0">
                <a:solidFill>
                  <a:srgbClr val="365F91"/>
                </a:solidFill>
                <a:latin typeface="Open Sans" panose="020B0606030504020204" pitchFamily="34" charset="0"/>
                <a:ea typeface="Calibri" panose="020F0502020204030204" pitchFamily="34" charset="0"/>
                <a:cs typeface="Times New Roman" panose="02020603050405020304" pitchFamily="18" charset="0"/>
              </a:rPr>
              <a:t>Πύργος Ηλείας</a:t>
            </a:r>
            <a:r>
              <a:rPr lang="el-GR" sz="1200" b="1" dirty="0">
                <a:solidFill>
                  <a:srgbClr val="365F91"/>
                </a:solidFill>
                <a:effectLst/>
                <a:latin typeface="Open Sans" panose="020B0606030504020204" pitchFamily="34" charset="0"/>
                <a:ea typeface="Calibri" panose="020F0502020204030204" pitchFamily="34" charset="0"/>
                <a:cs typeface="Times New Roman" panose="02020603050405020304" pitchFamily="18" charset="0"/>
              </a:rPr>
              <a:t> </a:t>
            </a:r>
          </a:p>
          <a:p>
            <a:pPr algn="ctr">
              <a:lnSpc>
                <a:spcPct val="115000"/>
              </a:lnSpc>
            </a:pPr>
            <a:r>
              <a:rPr lang="en-US" sz="1200" b="1" dirty="0">
                <a:solidFill>
                  <a:srgbClr val="365F91"/>
                </a:solidFill>
                <a:effectLst/>
                <a:latin typeface="Open Sans" panose="020B0606030504020204" pitchFamily="34" charset="0"/>
                <a:ea typeface="Calibri" panose="020F0502020204030204" pitchFamily="34" charset="0"/>
                <a:cs typeface="Times New Roman" panose="02020603050405020304" pitchFamily="18" charset="0"/>
              </a:rPr>
              <a:t>“International Festival of Creative Industries” in the RWG</a:t>
            </a:r>
            <a:endParaRPr lang="el-GR" sz="1200" b="1" dirty="0">
              <a:solidFill>
                <a:srgbClr val="365F91"/>
              </a:solidFill>
              <a:effectLst/>
              <a:latin typeface="Open Sans" panose="020B0606030504020204" pitchFamily="34" charset="0"/>
              <a:ea typeface="Calibri" panose="020F0502020204030204" pitchFamily="34" charset="0"/>
              <a:cs typeface="Times New Roman" panose="02020603050405020304" pitchFamily="18" charset="0"/>
            </a:endParaRPr>
          </a:p>
          <a:p>
            <a:pPr algn="ctr">
              <a:lnSpc>
                <a:spcPct val="115000"/>
              </a:lnSpc>
              <a:spcAft>
                <a:spcPts val="600"/>
              </a:spcAft>
            </a:pPr>
            <a:r>
              <a:rPr lang="en-US" sz="1200" b="1" dirty="0">
                <a:solidFill>
                  <a:srgbClr val="365F91"/>
                </a:solidFill>
                <a:latin typeface="Open Sans" panose="020B0606030504020204" pitchFamily="34" charset="0"/>
                <a:ea typeface="Calibri" panose="020F0502020204030204" pitchFamily="34" charset="0"/>
                <a:cs typeface="Times New Roman" panose="02020603050405020304" pitchFamily="18" charset="0"/>
              </a:rPr>
              <a:t>Pyrgos Elis</a:t>
            </a:r>
            <a:endParaRPr lang="el-GR" sz="12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US" sz="1200" b="1" u="sng" dirty="0">
                <a:solidFill>
                  <a:srgbClr val="365F91"/>
                </a:solidFill>
                <a:effectLst/>
                <a:latin typeface="Open Sans" panose="020B0606030504020204" pitchFamily="34" charset="0"/>
                <a:ea typeface="Calibri" panose="020F0502020204030204" pitchFamily="34" charset="0"/>
              </a:rPr>
              <a:t>29 / 11 / 2021</a:t>
            </a:r>
            <a:endParaRPr lang="el-GR" sz="1200" b="1" dirty="0">
              <a:solidFill>
                <a:schemeClr val="accent1">
                  <a:lumMod val="75000"/>
                </a:schemeClr>
              </a:solidFill>
              <a:latin typeface="Open Sans" pitchFamily="34" charset="0"/>
              <a:ea typeface="Open Sans" pitchFamily="34" charset="0"/>
              <a:cs typeface="Open Sans" pitchFamily="34" charset="0"/>
            </a:endParaRPr>
          </a:p>
        </p:txBody>
      </p:sp>
      <p:sp>
        <p:nvSpPr>
          <p:cNvPr id="8" name="Ορθογώνιο 7"/>
          <p:cNvSpPr/>
          <p:nvPr/>
        </p:nvSpPr>
        <p:spPr>
          <a:xfrm>
            <a:off x="-74469" y="3993930"/>
            <a:ext cx="3217659" cy="1261884"/>
          </a:xfrm>
          <a:prstGeom prst="rect">
            <a:avLst/>
          </a:prstGeom>
        </p:spPr>
        <p:txBody>
          <a:bodyPr wrap="square">
            <a:spAutoFit/>
          </a:bodyPr>
          <a:lstStyle/>
          <a:p>
            <a:pPr algn="ctr"/>
            <a:r>
              <a:rPr lang="en-US" sz="1600" b="1" u="sng" dirty="0">
                <a:solidFill>
                  <a:schemeClr val="accent1">
                    <a:lumMod val="75000"/>
                  </a:schemeClr>
                </a:solidFill>
                <a:latin typeface="Open Sans" pitchFamily="34" charset="0"/>
                <a:ea typeface="Open Sans" pitchFamily="34" charset="0"/>
                <a:cs typeface="Open Sans" pitchFamily="34" charset="0"/>
              </a:rPr>
              <a:t>Round Table </a:t>
            </a:r>
            <a:r>
              <a:rPr lang="el-GR" sz="1600" b="1" u="sng" dirty="0">
                <a:solidFill>
                  <a:schemeClr val="accent1">
                    <a:lumMod val="75000"/>
                  </a:schemeClr>
                </a:solidFill>
                <a:latin typeface="Open Sans" pitchFamily="34" charset="0"/>
                <a:ea typeface="Open Sans" pitchFamily="34" charset="0"/>
                <a:cs typeface="Open Sans" pitchFamily="34" charset="0"/>
              </a:rPr>
              <a:t>3</a:t>
            </a:r>
            <a:endParaRPr lang="el-GR" sz="1200" b="1" u="sng" dirty="0">
              <a:solidFill>
                <a:schemeClr val="accent1">
                  <a:lumMod val="75000"/>
                </a:schemeClr>
              </a:solidFill>
              <a:latin typeface="Open Sans" pitchFamily="34" charset="0"/>
              <a:ea typeface="Open Sans" pitchFamily="34" charset="0"/>
              <a:cs typeface="Open Sans" pitchFamily="34" charset="0"/>
            </a:endParaRPr>
          </a:p>
          <a:p>
            <a:pPr algn="ctr"/>
            <a:r>
              <a:rPr lang="el-GR" sz="1000" b="1" dirty="0">
                <a:solidFill>
                  <a:schemeClr val="accent1">
                    <a:lumMod val="75000"/>
                  </a:schemeClr>
                </a:solidFill>
                <a:latin typeface="Open Sans" pitchFamily="34" charset="0"/>
                <a:ea typeface="Open Sans" pitchFamily="34" charset="0"/>
                <a:cs typeface="Open Sans" pitchFamily="34" charset="0"/>
              </a:rPr>
              <a:t>“Πολιτιστικός Τουρισμός – Πολιτιστικές Διαδρομές. Καλές πρακτικές ανάπτυξης τοπικής οικονομίας”</a:t>
            </a:r>
            <a:endParaRPr lang="en-US" sz="1000" b="1" dirty="0">
              <a:solidFill>
                <a:schemeClr val="accent1">
                  <a:lumMod val="75000"/>
                </a:schemeClr>
              </a:solidFill>
              <a:latin typeface="Open Sans" pitchFamily="34" charset="0"/>
              <a:ea typeface="Open Sans" pitchFamily="34" charset="0"/>
              <a:cs typeface="Open Sans" pitchFamily="34" charset="0"/>
            </a:endParaRPr>
          </a:p>
          <a:p>
            <a:pPr algn="ctr"/>
            <a:endParaRPr lang="en-US" sz="1000" b="1" dirty="0">
              <a:solidFill>
                <a:schemeClr val="accent1">
                  <a:lumMod val="75000"/>
                </a:schemeClr>
              </a:solidFill>
              <a:latin typeface="Open Sans" pitchFamily="34" charset="0"/>
              <a:ea typeface="Open Sans" pitchFamily="34" charset="0"/>
              <a:cs typeface="Open Sans" pitchFamily="34" charset="0"/>
            </a:endParaRPr>
          </a:p>
          <a:p>
            <a:pPr algn="ctr"/>
            <a:r>
              <a:rPr lang="en-US" sz="1000" b="1" dirty="0">
                <a:solidFill>
                  <a:schemeClr val="accent1">
                    <a:lumMod val="75000"/>
                  </a:schemeClr>
                </a:solidFill>
                <a:latin typeface="Open Sans" pitchFamily="34" charset="0"/>
                <a:ea typeface="Open Sans" pitchFamily="34" charset="0"/>
                <a:cs typeface="Open Sans" pitchFamily="34" charset="0"/>
              </a:rPr>
              <a:t>“Cultural Tourism - Cultural Routes. Good practices for local economy development”</a:t>
            </a:r>
            <a:endParaRPr lang="el-GR" sz="1000" b="1" dirty="0">
              <a:solidFill>
                <a:schemeClr val="accent1">
                  <a:lumMod val="75000"/>
                </a:schemeClr>
              </a:solidFill>
              <a:latin typeface="Open Sans" pitchFamily="34" charset="0"/>
              <a:ea typeface="Open Sans" pitchFamily="34" charset="0"/>
              <a:cs typeface="Open Sans" pitchFamily="34" charset="0"/>
            </a:endParaRPr>
          </a:p>
        </p:txBody>
      </p:sp>
      <p:sp>
        <p:nvSpPr>
          <p:cNvPr id="11" name="Ορθογώνιο 10"/>
          <p:cNvSpPr/>
          <p:nvPr/>
        </p:nvSpPr>
        <p:spPr>
          <a:xfrm>
            <a:off x="1295300" y="6330806"/>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pic>
        <p:nvPicPr>
          <p:cNvPr id="12" name="Εικόνα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59834" y="2348880"/>
            <a:ext cx="6084167" cy="3013339"/>
          </a:xfrm>
          <a:prstGeom prst="rect">
            <a:avLst/>
          </a:prstGeom>
        </p:spPr>
      </p:pic>
      <p:pic>
        <p:nvPicPr>
          <p:cNvPr id="4" name="Εικόνα 3">
            <a:extLst>
              <a:ext uri="{FF2B5EF4-FFF2-40B4-BE49-F238E27FC236}">
                <a16:creationId xmlns:a16="http://schemas.microsoft.com/office/drawing/2014/main" id="{ADE2CB97-F59E-44EB-BB9F-C089AE17DB0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059833" y="1247157"/>
            <a:ext cx="6006231" cy="806130"/>
          </a:xfrm>
          <a:prstGeom prst="rect">
            <a:avLst/>
          </a:prstGeom>
        </p:spPr>
      </p:pic>
      <p:sp>
        <p:nvSpPr>
          <p:cNvPr id="2" name="TextBox 1">
            <a:extLst>
              <a:ext uri="{FF2B5EF4-FFF2-40B4-BE49-F238E27FC236}">
                <a16:creationId xmlns:a16="http://schemas.microsoft.com/office/drawing/2014/main" id="{01A65822-0E5A-4703-A97A-EAE991391D45}"/>
              </a:ext>
            </a:extLst>
          </p:cNvPr>
          <p:cNvSpPr txBox="1"/>
          <p:nvPr/>
        </p:nvSpPr>
        <p:spPr>
          <a:xfrm>
            <a:off x="275185" y="5399988"/>
            <a:ext cx="8640960" cy="246221"/>
          </a:xfrm>
          <a:prstGeom prst="rect">
            <a:avLst/>
          </a:prstGeom>
          <a:noFill/>
        </p:spPr>
        <p:txBody>
          <a:bodyPr wrap="square" rtlCol="0">
            <a:spAutoFit/>
          </a:bodyPr>
          <a:lstStyle/>
          <a:p>
            <a:r>
              <a:rPr lang="el-GR" sz="1000" b="1" i="1" u="sng" dirty="0">
                <a:solidFill>
                  <a:schemeClr val="accent1">
                    <a:lumMod val="75000"/>
                  </a:schemeClr>
                </a:solidFill>
                <a:latin typeface="Open Sans" pitchFamily="34" charset="0"/>
                <a:ea typeface="Open Sans" pitchFamily="34" charset="0"/>
                <a:cs typeface="Open Sans" pitchFamily="34" charset="0"/>
              </a:rPr>
              <a:t>Συντονιστής</a:t>
            </a:r>
            <a:r>
              <a:rPr lang="en-US" sz="1000" b="1" i="1" dirty="0">
                <a:solidFill>
                  <a:schemeClr val="accent1">
                    <a:lumMod val="75000"/>
                  </a:schemeClr>
                </a:solidFill>
                <a:latin typeface="Open Sans" pitchFamily="34" charset="0"/>
                <a:ea typeface="Open Sans" pitchFamily="34" charset="0"/>
                <a:cs typeface="Open Sans" pitchFamily="34" charset="0"/>
              </a:rPr>
              <a:t>: </a:t>
            </a:r>
            <a:r>
              <a:rPr lang="el-GR" sz="1000" b="1" i="1" dirty="0">
                <a:solidFill>
                  <a:schemeClr val="accent1">
                    <a:lumMod val="75000"/>
                  </a:schemeClr>
                </a:solidFill>
                <a:latin typeface="Open Sans" pitchFamily="34" charset="0"/>
                <a:ea typeface="Open Sans" pitchFamily="34" charset="0"/>
                <a:cs typeface="Open Sans" pitchFamily="34" charset="0"/>
              </a:rPr>
              <a:t>Γιώργος Αποστολάκος, υπεύθυνος «Αιτωλικής Φιλοξενίας - Το Σπίτι Του Τουρίστα Ιεράς Πόλεως Μεσολογγίου»</a:t>
            </a:r>
          </a:p>
        </p:txBody>
      </p:sp>
    </p:spTree>
    <p:extLst>
      <p:ext uri="{BB962C8B-B14F-4D97-AF65-F5344CB8AC3E}">
        <p14:creationId xmlns:p14="http://schemas.microsoft.com/office/powerpoint/2010/main" val="4529097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2" name="TextBox 1"/>
          <p:cNvSpPr txBox="1"/>
          <p:nvPr/>
        </p:nvSpPr>
        <p:spPr>
          <a:xfrm flipH="1">
            <a:off x="755240" y="1403704"/>
            <a:ext cx="7560839" cy="5078313"/>
          </a:xfrm>
          <a:prstGeom prst="rect">
            <a:avLst/>
          </a:prstGeom>
          <a:noFill/>
        </p:spPr>
        <p:txBody>
          <a:bodyPr wrap="square" rtlCol="0">
            <a:spAutoFit/>
          </a:bodyPr>
          <a:lstStyle/>
          <a:p>
            <a:pPr algn="just"/>
            <a:r>
              <a:rPr lang="el-GR" dirty="0"/>
              <a:t>Τα έργα των περιβαλλοντικών υποδομών που έχει προτείνει ο «Φορέας</a:t>
            </a:r>
          </a:p>
          <a:p>
            <a:pPr algn="just"/>
            <a:r>
              <a:rPr lang="el-GR" dirty="0"/>
              <a:t>Διαχείρισης Λιμνοθάλασσας Μεσολογγίου» στο πλαίσιο της «Διαδρομής Φύσης &amp; Πολιτισμού του Νομού Αιτωλοακαρνανίας» είναι:</a:t>
            </a:r>
          </a:p>
          <a:p>
            <a:pPr algn="just"/>
            <a:r>
              <a:rPr lang="el-GR" dirty="0"/>
              <a:t>Α)</a:t>
            </a:r>
            <a:r>
              <a:rPr lang="en-US" dirty="0"/>
              <a:t> </a:t>
            </a:r>
            <a:r>
              <a:rPr lang="el-GR" dirty="0"/>
              <a:t>Υποθαλάσσιο καταδυτικό πάρκο στη γέφυρα Ρίου-Αντιρρίου που συνδέεται με το αρχαίο θέατρο της Μακύνειας.</a:t>
            </a:r>
          </a:p>
          <a:p>
            <a:pPr algn="just"/>
            <a:r>
              <a:rPr lang="el-GR" dirty="0"/>
              <a:t>Β)</a:t>
            </a:r>
            <a:r>
              <a:rPr lang="en-US" dirty="0"/>
              <a:t> </a:t>
            </a:r>
            <a:r>
              <a:rPr lang="el-GR" dirty="0"/>
              <a:t>Κέντρο ανάδειξης παραδοσιακής αλιείας στη μαρίνα του Μεσολογγίου</a:t>
            </a:r>
          </a:p>
          <a:p>
            <a:pPr algn="just"/>
            <a:r>
              <a:rPr lang="el-GR" dirty="0"/>
              <a:t>και παρατηρητήρια πουλιών στην περιοχή της Κλείσοβας που συνδέονται με το αρχαίο θέατρο Καλυδώνας.</a:t>
            </a:r>
          </a:p>
          <a:p>
            <a:pPr algn="just"/>
            <a:r>
              <a:rPr lang="el-GR" dirty="0"/>
              <a:t>Γ) Κέντρο περιβαλλοντικής ερμηνείας στην περιοχή Ντολμάς Αιτωλικού και</a:t>
            </a:r>
          </a:p>
          <a:p>
            <a:pPr algn="just"/>
            <a:r>
              <a:rPr lang="el-GR" dirty="0"/>
              <a:t>αφετηρία πλοών στα ιβάρια της λιμνοθάλασσας, καθώς και ανακατασκευή καζάρμας Κλεισούρας ως εκθετήριο του φαραγγιού που συνδέονται με το αρχαίο θέατρο Πλευρώνας.</a:t>
            </a:r>
          </a:p>
          <a:p>
            <a:pPr algn="just"/>
            <a:r>
              <a:rPr lang="el-GR" dirty="0"/>
              <a:t>Δ)</a:t>
            </a:r>
            <a:r>
              <a:rPr lang="en-US" dirty="0"/>
              <a:t> </a:t>
            </a:r>
            <a:r>
              <a:rPr lang="el-GR" dirty="0"/>
              <a:t>Μουσείο για τον ποταμό Αχελώο στον λόφο Τρίκαρδος και παρατηρητήρια πουλιών σε Θολή και Παλαιοπόταμο που συνδέονται με το αρχαίο θέατρο</a:t>
            </a:r>
          </a:p>
          <a:p>
            <a:pPr algn="just"/>
            <a:r>
              <a:rPr lang="el-GR" dirty="0"/>
              <a:t>Οινιαδών.</a:t>
            </a:r>
          </a:p>
          <a:p>
            <a:pPr algn="just"/>
            <a:r>
              <a:rPr lang="el-GR" dirty="0"/>
              <a:t>Ε) Υποδομές εξυπηρέτησης και παρατήρησης άγριων αλόγων Πεταλά, καθώς</a:t>
            </a:r>
          </a:p>
          <a:p>
            <a:pPr algn="just"/>
            <a:r>
              <a:rPr lang="el-GR" dirty="0"/>
              <a:t>και μουσείο βελανιδιάς στη Σκουρτού Ξηρομέρου που συνδέονται με το αρχαίο θέατρο Στράτου.</a:t>
            </a:r>
          </a:p>
        </p:txBody>
      </p:sp>
    </p:spTree>
    <p:extLst>
      <p:ext uri="{BB962C8B-B14F-4D97-AF65-F5344CB8AC3E}">
        <p14:creationId xmlns:p14="http://schemas.microsoft.com/office/powerpoint/2010/main" val="60660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3" name="TextBox 2"/>
          <p:cNvSpPr txBox="1"/>
          <p:nvPr/>
        </p:nvSpPr>
        <p:spPr>
          <a:xfrm>
            <a:off x="719236" y="1395071"/>
            <a:ext cx="7632848" cy="4862870"/>
          </a:xfrm>
          <a:prstGeom prst="rect">
            <a:avLst/>
          </a:prstGeom>
          <a:noFill/>
        </p:spPr>
        <p:txBody>
          <a:bodyPr wrap="square" rtlCol="0">
            <a:spAutoFit/>
          </a:bodyPr>
          <a:lstStyle/>
          <a:p>
            <a:pPr algn="ctr"/>
            <a:r>
              <a:rPr lang="el-GR" sz="2000" b="1" dirty="0"/>
              <a:t>Περιληπτική Παρουσίαση Πολιτιστικής Διαδρομής Το Μονοπάτι των Εξοδιτών</a:t>
            </a:r>
          </a:p>
          <a:p>
            <a:pPr algn="just"/>
            <a:r>
              <a:rPr lang="el-GR" dirty="0"/>
              <a:t>Η Πολιτιστική Διαδρομή το «ΜΟΝΟΠΑΤΙ ΤΩΝ ΕΞΟΔΙΤΩΝ ΤΟΥ ΜΕΣΟΛΟΓΓΙΟΥ» συνίσταται στο να προσδιοριστεί κατά το δυνατόν η πορεία που ακολούθησαν οι αγωνιστές της πολιορκίας του Μεσολογγίου μετά την Έξοδό τους, να αναδειχθεί η ιστορικότητα της διαδρομής και να διαμορφωθεί η κατάλληλη υποδομή για την οργανωμένη ανάπτυξη του πεζοπορικού και ορειβατικού τουρισμού.</a:t>
            </a:r>
          </a:p>
          <a:p>
            <a:pPr algn="just"/>
            <a:r>
              <a:rPr lang="el-GR" dirty="0"/>
              <a:t>Στο σκεπτικό της οργάνωσης της διαδρομής ήταν κατά πρώτον να συνθέσει τις καταγεγραμμένες ιστορικές περιγραφές της πορείας που ακολούθησαν οι Εξοδίτες του Μεσολογγίου με την καταγραφή των σημαντικότερων σημείων ή τοποθεσιών που πέρασαν και κατά δεύτερον να δημιουργηθεί μια πεζοπορική – ορειβατική διαδρομή που θα αναδεικνύει την ιστορική πορεία που ακολούθησαν, που θα μπορεί να πραγματοποιηθεί τόσο για τη διοργάνωση εκδηλώσεων τιμής στους ήρωες αυτούς π.χ. για ένα οργανωμένο ετήσιο πεζοπορικό πέρασμα όσο και για τη χρησιμοποίησή της από οργανωμένους συλλόγους ή εκδρομείς ή και μεμονωμένους πεζοπόρους και ορειβάτες.</a:t>
            </a:r>
          </a:p>
        </p:txBody>
      </p:sp>
    </p:spTree>
    <p:extLst>
      <p:ext uri="{BB962C8B-B14F-4D97-AF65-F5344CB8AC3E}">
        <p14:creationId xmlns:p14="http://schemas.microsoft.com/office/powerpoint/2010/main" val="3484108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2" name="TextBox 1"/>
          <p:cNvSpPr txBox="1"/>
          <p:nvPr/>
        </p:nvSpPr>
        <p:spPr>
          <a:xfrm>
            <a:off x="755576" y="1412776"/>
            <a:ext cx="7632848" cy="5170646"/>
          </a:xfrm>
          <a:prstGeom prst="rect">
            <a:avLst/>
          </a:prstGeom>
          <a:noFill/>
        </p:spPr>
        <p:txBody>
          <a:bodyPr wrap="square" rtlCol="0">
            <a:spAutoFit/>
          </a:bodyPr>
          <a:lstStyle/>
          <a:p>
            <a:pPr algn="ctr"/>
            <a:r>
              <a:rPr lang="el-GR" sz="2000" b="1" dirty="0"/>
              <a:t>Επαγγελματικοί κλάδοι και δεξιότητες που θα αναπτυχθούν από τους εργαζόμενους και τους επιχειρηματίες της Πολιτιστικής Βιομηχανίας ένεκα του Μονοπατιού των Εξοδιτών</a:t>
            </a:r>
          </a:p>
          <a:p>
            <a:pPr algn="just"/>
            <a:r>
              <a:rPr lang="el-GR" dirty="0"/>
              <a:t>Συγγραφείς, ιστορικοί ερευνητές, εκδότες, μηχανικοί ηλεκτρονικών υπολογιστών, γραφίστες και διαφημιστές για την προώθηση της διαδρομής με διαδικτυακά πολυμέσα και τη δημιουργία ενημερωτικών κειμένων (ψηφιακών και έντυπων) σχετικά με την ιστορικότητα της διαδρομής, μηχανικοί για τη δημιουργία έντυπων, ψηφιακών και διαδραστικών χαρτών, διοργανωτές συνεδρίων κ.λπ.</a:t>
            </a:r>
          </a:p>
          <a:p>
            <a:pPr algn="just"/>
            <a:r>
              <a:rPr lang="el-GR" dirty="0"/>
              <a:t>• Δεξιότητες που χρειάζονται να αναπτυχθούν είναι: Δημιουργία υποδομών εξυπηρέτησης των πεζοπόρων για την εστίαση και τη διαμονή τους, συνοδείας στην πεζοπορία (οδηγοί βουνού), ξεναγών.</a:t>
            </a:r>
          </a:p>
          <a:p>
            <a:pPr algn="just"/>
            <a:r>
              <a:rPr lang="el-GR" dirty="0"/>
              <a:t>• Οι χώροι διαμονής μπορεί να είναι: υπαίθρια διανυκτέρευση (</a:t>
            </a:r>
            <a:r>
              <a:rPr lang="el-GR" dirty="0" err="1"/>
              <a:t>camping</a:t>
            </a:r>
            <a:r>
              <a:rPr lang="el-GR" dirty="0"/>
              <a:t>), τύπου καταφυγίων, ξενώνες. </a:t>
            </a:r>
          </a:p>
          <a:p>
            <a:pPr algn="just"/>
            <a:r>
              <a:rPr lang="el-GR" dirty="0"/>
              <a:t>• Σύνδεση των τοπικών προϊόντων και της τοπικής γαστρονομίας σε επιλεγμένα εστιατόρια κατά μήκος της διαδρομής.</a:t>
            </a:r>
          </a:p>
          <a:p>
            <a:pPr algn="just"/>
            <a:r>
              <a:rPr lang="el-GR" dirty="0"/>
              <a:t>• Μεταφορά και διήγηση, των γεγονότων και της σημασίας της διαδρομής.</a:t>
            </a:r>
          </a:p>
          <a:p>
            <a:pPr algn="just"/>
            <a:endParaRPr lang="el-GR" dirty="0"/>
          </a:p>
        </p:txBody>
      </p:sp>
    </p:spTree>
    <p:extLst>
      <p:ext uri="{BB962C8B-B14F-4D97-AF65-F5344CB8AC3E}">
        <p14:creationId xmlns:p14="http://schemas.microsoft.com/office/powerpoint/2010/main" val="2391241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2" name="TextBox 1"/>
          <p:cNvSpPr txBox="1"/>
          <p:nvPr/>
        </p:nvSpPr>
        <p:spPr>
          <a:xfrm>
            <a:off x="719236" y="1278171"/>
            <a:ext cx="7632848" cy="4924425"/>
          </a:xfrm>
          <a:prstGeom prst="rect">
            <a:avLst/>
          </a:prstGeom>
          <a:noFill/>
        </p:spPr>
        <p:txBody>
          <a:bodyPr wrap="square" rtlCol="0">
            <a:spAutoFit/>
          </a:bodyPr>
          <a:lstStyle/>
          <a:p>
            <a:pPr algn="ctr"/>
            <a:r>
              <a:rPr lang="el-GR" sz="2000" b="1" dirty="0"/>
              <a:t>Περιληπτική Παρουσίαση σχεδίου, ανάπτυξης της Βαράσοβας ως Brand και δημιουργίας Δικτύου Μονοπατιών και Πολιτιστικών Διάδρομων στην Αιτωλοακαρνανία ως ένα ενιαίο Τουριστικό Ολιστικό Προϊόν Πολιτιστικού Τουρισμού</a:t>
            </a:r>
          </a:p>
          <a:p>
            <a:pPr algn="just"/>
            <a:r>
              <a:rPr lang="el-GR" dirty="0"/>
              <a:t>Στο πλαίσιο του τρέχοντος προγράμματος LEADER, της Αιτωλικής Αναπτυξιακής, χρηματοδοτούνται δύο δημόσιες επενδύσεις στην περιοχή της Βαράσοβας, όπου η μία αφορά στη διαμόρφωση και σήμανση πεζοπορικών - ορειβατικών διαδρομών και η άλλη (και σημαντικότερη) αφορά στην αναβάθμιση του αναρριχητικού πεδίου. Οι παρεμβάσεις αυτές, που βρίσκονται σε εξέλιξη και θα ολοκληρωθούν εντός του 2022, έχουν δημιουργήσει μια επενδυτική – οικιστική πίεση στην περιοχή, η οποία έχει έρθει σε γνώση της αναπτυξιακής. Έτσι:</a:t>
            </a:r>
          </a:p>
          <a:p>
            <a:pPr algn="just"/>
            <a:r>
              <a:rPr lang="el-GR" dirty="0"/>
              <a:t>• η σύνδεση του Αγίου Νικολάου Βαράσοβας, με τον Άγιο Νικόλαο Κρεμαστών, μέσω πεζοπορικής / φυσιολατρικής διαδρομής…δηλαδή, μιας διαδρομής με σαφή πολιτιστικά χαρακτηριστικά</a:t>
            </a:r>
          </a:p>
          <a:p>
            <a:pPr algn="just"/>
            <a:endParaRPr lang="el-GR" dirty="0"/>
          </a:p>
          <a:p>
            <a:pPr algn="just"/>
            <a:endParaRPr lang="el-GR" dirty="0"/>
          </a:p>
        </p:txBody>
      </p:sp>
    </p:spTree>
    <p:extLst>
      <p:ext uri="{BB962C8B-B14F-4D97-AF65-F5344CB8AC3E}">
        <p14:creationId xmlns:p14="http://schemas.microsoft.com/office/powerpoint/2010/main" val="504606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2" name="TextBox 1">
            <a:extLst>
              <a:ext uri="{FF2B5EF4-FFF2-40B4-BE49-F238E27FC236}">
                <a16:creationId xmlns:a16="http://schemas.microsoft.com/office/drawing/2014/main" id="{7EF535A7-BDB0-4E61-B2AA-0CD22E1D58E4}"/>
              </a:ext>
            </a:extLst>
          </p:cNvPr>
          <p:cNvSpPr txBox="1"/>
          <p:nvPr/>
        </p:nvSpPr>
        <p:spPr>
          <a:xfrm>
            <a:off x="755576" y="1412776"/>
            <a:ext cx="7632848" cy="5078313"/>
          </a:xfrm>
          <a:prstGeom prst="rect">
            <a:avLst/>
          </a:prstGeom>
          <a:noFill/>
        </p:spPr>
        <p:txBody>
          <a:bodyPr wrap="square" rtlCol="0">
            <a:spAutoFit/>
          </a:bodyPr>
          <a:lstStyle/>
          <a:p>
            <a:pPr algn="just"/>
            <a:r>
              <a:rPr lang="el-GR" dirty="0"/>
              <a:t>• η σύνδεση της διαδρομής αυτής, με το μονοπάτι των Εξοδιτών, για το οποίο η Αιτωλική Αναπτυξιακή, σε συνεργασία με τον κ. Φαλιέρο και τους ΟΤΑ της περιοχής, προσπαθεί επί χρόνια να το αναζωογονήσει…αρχίζει και δημιουργεί χαρακτηριστικά δικτύου πολιτιστικών διαδρομών,</a:t>
            </a:r>
          </a:p>
          <a:p>
            <a:pPr algn="just"/>
            <a:r>
              <a:rPr lang="el-GR" dirty="0"/>
              <a:t>• ώστε αυτό το δίκτυο πολιτιστικών διαδρομών έρχεται να αποκτήσει μεγαλύτερη αξία, με την διεύρυνσή του και τη σύνδεσή του με το πολιτιστικό δίκτυο διασύνδεσης των αρχαίων θεάτρων της Αιτωλοακαρνανίας, το οποίο επιδιώκει και την ανάδειξη του φυσικού περιβάλλοντος της περιοχής, πάνω στο οποίο εργάζεται ο Φορέας Διαχείρισης Λιμνοθάλασσας Μεσολογγίου – Αιτωλικού και το ΔΙΑΖΩΜΑ. </a:t>
            </a:r>
          </a:p>
          <a:p>
            <a:pPr algn="just"/>
            <a:r>
              <a:rPr lang="el-GR" dirty="0"/>
              <a:t>Η ταχύτητα με την οποία κινήθηκαν οι φορείς, δείχνει ότι:</a:t>
            </a:r>
          </a:p>
          <a:p>
            <a:pPr algn="just"/>
            <a:r>
              <a:rPr lang="el-GR" dirty="0"/>
              <a:t>1. αναγνωρίζουν την αξία των πολιτιστικών διαδρομών για την ανάπτυξη της περιοχής</a:t>
            </a:r>
          </a:p>
          <a:p>
            <a:pPr algn="just"/>
            <a:r>
              <a:rPr lang="el-GR" dirty="0"/>
              <a:t>2. αναγνωρίζουν ότι η Αιτωλοακαρνανία διαθέτει εξαιρετικά χαρακτηριστικά για την ανάπτυξη όχι μιας «κάποιας» πολιτιστικής διαδρομής, αλλά ενός ευρύτατου δικτύου πολιτιστικών διαδρομών που θα διαχέει το νομό και θα προσφέρει σημαντικότατα οφέλη στις τοπικές οικονομίες και κοινωνίες.</a:t>
            </a:r>
          </a:p>
          <a:p>
            <a:pPr algn="just"/>
            <a:endParaRPr lang="el-GR" dirty="0"/>
          </a:p>
        </p:txBody>
      </p:sp>
    </p:spTree>
    <p:extLst>
      <p:ext uri="{BB962C8B-B14F-4D97-AF65-F5344CB8AC3E}">
        <p14:creationId xmlns:p14="http://schemas.microsoft.com/office/powerpoint/2010/main" val="18631295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2" name="TextBox 1"/>
          <p:cNvSpPr txBox="1"/>
          <p:nvPr/>
        </p:nvSpPr>
        <p:spPr>
          <a:xfrm>
            <a:off x="719236" y="1287660"/>
            <a:ext cx="7632848" cy="5755422"/>
          </a:xfrm>
          <a:prstGeom prst="rect">
            <a:avLst/>
          </a:prstGeom>
          <a:noFill/>
        </p:spPr>
        <p:txBody>
          <a:bodyPr wrap="square" rtlCol="0">
            <a:spAutoFit/>
          </a:bodyPr>
          <a:lstStyle/>
          <a:p>
            <a:pPr algn="ctr"/>
            <a:r>
              <a:rPr lang="el-GR" sz="2200" b="1" dirty="0"/>
              <a:t>ΣΥΜΠΕΡΑΣΜΑΤΑ ΠΑΡΟΥΣΙΑΣΗΣ ΠΟΛΙΤΙΣΤΙΚΗΣ ΔΙΑΔΡΟΜΗΣ ΑΓΙΟΥ ΝΙΚΟΛΑΟΥ ΣΤΗΝ ΑΙΤΩΛΟΑΚΑΡΝΑΝΙΑ</a:t>
            </a:r>
          </a:p>
          <a:p>
            <a:pPr algn="just"/>
            <a:r>
              <a:rPr lang="el-GR" dirty="0"/>
              <a:t>• Τουρισμός και πολιτισμός είναι έννοιες άρρηκτα συνδεδεμένες , χρήζουν μελέτης μέσω μιας ολιστικής προσέγγισης με στόχο την ανάπτυξη με όρους Βιωσιμότητας και όχι με οικονομικοκεντρική αντίληψη.</a:t>
            </a:r>
          </a:p>
          <a:p>
            <a:pPr algn="just"/>
            <a:r>
              <a:rPr lang="el-GR" dirty="0"/>
              <a:t>• Ο Πολιτιστικός Τουρισμός θεωρείται πλέον ως η κύρια ενδεδειγμένη αναπτυξιακή διέξοδος που έχει τη δυνατότητα να συμπαρασύρει πολλούς τομείς και κλάδους της Οικονομίας με βασικότερο τον κλάδο της Πολιτιστικής Βιομηχανίας και ειδικά σε περιοχές της Ελλάδας που χαρακτηρίζονται από χρόνια υπανάπτυξη και καθυστέρηση στη σύγκλιση με άλλες περιοχές της χώρας και της Ευρώπης και οι οποίες έχουν μεγάλο πολιτιστικό και περιβαλλοντικό απόθεμα. Η Αιτωλοακαρνανία είναι ακριβώς μια τέτοια περιοχή με ανεπανάληπτο φυσικό και πολιτιστικό πλούτο, που δυνητικά αποτελεί ένα συγκριτικό πλεονέκτημα του νομού έναντι άλλων στον τομέα του πολιτιστικού τουρισμού. Εν τούτοις, η Αιτωλοακαρνανία παραμένει περιοχή με περιορισμένη τουριστική ανάπτυξη και υποδέχεται ένα ελάχιστο ποσοστό της τουριστικής κίνησης της χώρας αν και διαθέτει τη μοναδική Περιφερειακή Γλυπτοθήκη  της Ελλάδας σχετικά με την Ελληνική Επανάσταση, τον Κήπο των 	</a:t>
            </a:r>
          </a:p>
          <a:p>
            <a:pPr algn="just"/>
            <a:endParaRPr lang="el-GR" dirty="0"/>
          </a:p>
        </p:txBody>
      </p:sp>
    </p:spTree>
    <p:extLst>
      <p:ext uri="{BB962C8B-B14F-4D97-AF65-F5344CB8AC3E}">
        <p14:creationId xmlns:p14="http://schemas.microsoft.com/office/powerpoint/2010/main" val="1314209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2" name="TextBox 1"/>
          <p:cNvSpPr txBox="1"/>
          <p:nvPr/>
        </p:nvSpPr>
        <p:spPr>
          <a:xfrm>
            <a:off x="719236" y="1275359"/>
            <a:ext cx="7632848" cy="5355312"/>
          </a:xfrm>
          <a:prstGeom prst="rect">
            <a:avLst/>
          </a:prstGeom>
          <a:noFill/>
        </p:spPr>
        <p:txBody>
          <a:bodyPr wrap="square" rtlCol="0">
            <a:spAutoFit/>
          </a:bodyPr>
          <a:lstStyle/>
          <a:p>
            <a:pPr algn="just"/>
            <a:r>
              <a:rPr lang="el-GR" dirty="0"/>
              <a:t>Ηρώων, το μοναδικό Μουσείο αμιγώς Χαρακτικής της Ευρώπης, το καλλίτερα σωζόμενο αρχαίο ναυπηγείο της χώρας μας, τον δεύτερο σε έκταση επιφανείας, πρώτο όμως από άποψη βιοποικιλότητας υγροβιότοπο όλης της Ευρωπαϊκής Μεσογείου και άλλους πολλούς υπέροχους επισκέψιμους χώρους.</a:t>
            </a:r>
          </a:p>
          <a:p>
            <a:pPr algn="just"/>
            <a:r>
              <a:rPr lang="el-GR" dirty="0"/>
              <a:t>• Η ύπαρξη ήδη ανεπτυγμένων τύπων, υποδομών και εργαλείων Πολιτιστικού Τουρισμού, όπως τα θεματικά Μουσεία, τα Αναγνωρισμένα εργαλεία Άυλης Πολιτιστικής Κληρονομιάς,  ενισχύουν τη δημιουργία  Πολιτιστικών Θεματικών Διαδρομών. </a:t>
            </a:r>
          </a:p>
          <a:p>
            <a:pPr algn="just"/>
            <a:r>
              <a:rPr lang="el-GR" dirty="0"/>
              <a:t>• Οι πολιτιστικές διαδρομές είναι μία καλή πρακτική που υποστηρίζεται από την Ευρωπαϊκή Ένωση με σκοπό την υποστήριξη της Βιώσιμης Αειφόρου Ανάπτυξης και υπάρχουν πλήθος χρηματοδοτικών πηγών και εργαλείων για την Υλοποίησή τους.</a:t>
            </a:r>
          </a:p>
          <a:p>
            <a:pPr algn="just"/>
            <a:r>
              <a:rPr lang="el-GR" dirty="0"/>
              <a:t>• Η δημιουργία Πολιτιστικών Διαδρομών ενισχύει την επιχειρηματικότητα που συνδέεται με τον κλάδο της πολιτιστικής Βιομηχανίας καθώς και τη δημιουργία επιχειρηματικής αξίας στο συγκεκριμένο κλάδο.</a:t>
            </a:r>
          </a:p>
          <a:p>
            <a:pPr algn="just"/>
            <a:r>
              <a:rPr lang="el-GR" dirty="0"/>
              <a:t>• Η αύξηση της επισκεψιμότητας και της τουριστικής ζήτησης αποτελεί έναυσμα για τη βελτίωση της ανταγωνιστικότητας των επιχειρήσεων της Πολιτιστικής Βιομηχανίας.</a:t>
            </a:r>
          </a:p>
          <a:p>
            <a:endParaRPr lang="el-GR" dirty="0"/>
          </a:p>
        </p:txBody>
      </p:sp>
    </p:spTree>
    <p:extLst>
      <p:ext uri="{BB962C8B-B14F-4D97-AF65-F5344CB8AC3E}">
        <p14:creationId xmlns:p14="http://schemas.microsoft.com/office/powerpoint/2010/main" val="2883761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2" name="TextBox 1"/>
          <p:cNvSpPr txBox="1"/>
          <p:nvPr/>
        </p:nvSpPr>
        <p:spPr>
          <a:xfrm>
            <a:off x="719236" y="1395055"/>
            <a:ext cx="7632848" cy="4801314"/>
          </a:xfrm>
          <a:prstGeom prst="rect">
            <a:avLst/>
          </a:prstGeom>
          <a:noFill/>
        </p:spPr>
        <p:txBody>
          <a:bodyPr wrap="square" rtlCol="0">
            <a:spAutoFit/>
          </a:bodyPr>
          <a:lstStyle/>
          <a:p>
            <a:pPr algn="just"/>
            <a:r>
              <a:rPr lang="el-GR" dirty="0"/>
              <a:t>• Αποτελεί όχημα για την εξέλιξη των επιχειρήσεων του κλάδου της πολιτιστικής βιομηχανίας και έμπνευση για την δημιουργία νέων προϊόντων και υπηρεσιών, ενισχύοντας την καινοτομία και την έννοια του διαφορετικού  Πολιτιστικού Προϊόντος.</a:t>
            </a:r>
          </a:p>
          <a:p>
            <a:pPr algn="just"/>
            <a:r>
              <a:rPr lang="el-GR" dirty="0"/>
              <a:t>• Αναδεικνύει, αναζωογονεί και αναβιώνει παραδοσιακά επαγγέλματα και τέχνες του κλάδου της πολιτιστικής βιομηχανίας. </a:t>
            </a:r>
          </a:p>
          <a:p>
            <a:pPr algn="just"/>
            <a:r>
              <a:rPr lang="el-GR" dirty="0"/>
              <a:t>•  Εντάσσει τα νέα ψηφιακά εργαλεία και την ψηφιακή επανάσταση ως γνώση και κομμάτι της εξέλιξης των επιχειρήσεων του κλάδου του Πολιτιστικής Βιομηχανίας.</a:t>
            </a:r>
          </a:p>
          <a:p>
            <a:pPr algn="just"/>
            <a:r>
              <a:rPr lang="el-GR" dirty="0"/>
              <a:t>•  Δημιουργεί νέα επαγγέλματα και νέες θέσεις εργασίας.</a:t>
            </a:r>
          </a:p>
          <a:p>
            <a:pPr algn="just"/>
            <a:r>
              <a:rPr lang="el-GR" dirty="0"/>
              <a:t>•  Ενισχύει την ανάπτυξη κλάδων αξίας της οικονομίας, οι οποίοι δημιουργούν αυξημένη ζήτηση υπηρεσιών Πολιτιστικής Βιομηχανίας όπως για παράδειγμα ο Αγροδιατροφικός τομέας και η αύξηση ζήτησης σε Marketing Branding, σε Labeling, σε διαδικτυακές υπηρεσίες που έχουν να κάνουν με το Ηλεκτρονικό εμπόριο, κ.λπ.</a:t>
            </a:r>
          </a:p>
          <a:p>
            <a:pPr algn="just"/>
            <a:r>
              <a:rPr lang="el-GR" dirty="0"/>
              <a:t>•  Δημιουργεί νέες μορφές καλλιτεχνικής και δημιουργικής έκφρασης.</a:t>
            </a:r>
          </a:p>
          <a:p>
            <a:pPr algn="just"/>
            <a:endParaRPr lang="el-GR" dirty="0"/>
          </a:p>
        </p:txBody>
      </p:sp>
    </p:spTree>
    <p:extLst>
      <p:ext uri="{BB962C8B-B14F-4D97-AF65-F5344CB8AC3E}">
        <p14:creationId xmlns:p14="http://schemas.microsoft.com/office/powerpoint/2010/main" val="3189379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2" name="TextBox 1"/>
          <p:cNvSpPr txBox="1"/>
          <p:nvPr/>
        </p:nvSpPr>
        <p:spPr>
          <a:xfrm>
            <a:off x="719236" y="1395055"/>
            <a:ext cx="7632848" cy="4370427"/>
          </a:xfrm>
          <a:prstGeom prst="rect">
            <a:avLst/>
          </a:prstGeom>
          <a:noFill/>
        </p:spPr>
        <p:txBody>
          <a:bodyPr wrap="square" rtlCol="0">
            <a:spAutoFit/>
          </a:bodyPr>
          <a:lstStyle/>
          <a:p>
            <a:pPr algn="ctr"/>
            <a:r>
              <a:rPr lang="el-GR" sz="2000" b="1" dirty="0"/>
              <a:t> </a:t>
            </a:r>
            <a:r>
              <a:rPr lang="el-GR" sz="2200" b="1" dirty="0"/>
              <a:t>ΣΥΜΠΕΡΑΣΜΑΤΑ ΠΑΡΟΥΣΙΑΣΗΣ ΠΟΛΙΤΙΣΤΙΚΗΣ ΔΙΑΔΡΟΜΗΣ ΦΥΣΗΣ ΚΑΙ ΠΟΛΙΤΙΣΜΟΥ ΣΤΟ ΝΟΜΟ ΑΙΤΩΛΟΑΚΑΡΝΑΝΙΑΣ</a:t>
            </a:r>
          </a:p>
          <a:p>
            <a:pPr algn="just"/>
            <a:r>
              <a:rPr lang="el-GR" dirty="0"/>
              <a:t>Η πρόταση περιλαμβάνει τη δημιουργία ενός δικτύου πολιτιστικών και φυσιολατρικών διαδρομών στο νομό Αιτωλοακαρνανίας, με επίκεντρο τα αρχαία θέατρα Μακύνειας, Καλυδώνας, Νέας Πλευρώνας, Οινιαδών και Στράτου και έχει στόχο την οργανική σύνδεση των αρχαίων θεάτρων με τα σημαντικότερα σημεία φυσικού κάλλους της Αιτωλοακαρνανίας.</a:t>
            </a:r>
          </a:p>
          <a:p>
            <a:pPr algn="just"/>
            <a:r>
              <a:rPr lang="el-GR" dirty="0"/>
              <a:t>Επίσης προβλέπει την υλοποίηση εργασιών προστασίας και αποκατάστασης των αρχαίων θεάτρων, τη δημιουργία σύγχρονων υποδομών με σκοπό τη βελτίωση της προσβασιμότητας σε αυτά, καθώς και τη δημιουργία μικρών θεματικών μουσείων, σχετικών με τον φυσικό πλούτο του νομού. H διαδρομή αυτή στο σύνολο της θα παρουσιάζει ιδιαίτερο αγροτοδιατροφικό ενδιαφέρον καθώς θα προωθούνται τοπικά προϊόντα και συνταγές που θα αναδεικνύουν την τοπική παραγωγή του τομέα της γεωργίας και της αλιείας καθώς και τη γαστρονομία του νομού.</a:t>
            </a:r>
          </a:p>
        </p:txBody>
      </p:sp>
    </p:spTree>
    <p:extLst>
      <p:ext uri="{BB962C8B-B14F-4D97-AF65-F5344CB8AC3E}">
        <p14:creationId xmlns:p14="http://schemas.microsoft.com/office/powerpoint/2010/main" val="1854429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2" name="TextBox 1"/>
          <p:cNvSpPr txBox="1"/>
          <p:nvPr/>
        </p:nvSpPr>
        <p:spPr>
          <a:xfrm>
            <a:off x="719236" y="1287660"/>
            <a:ext cx="7632848" cy="5201424"/>
          </a:xfrm>
          <a:prstGeom prst="rect">
            <a:avLst/>
          </a:prstGeom>
          <a:noFill/>
        </p:spPr>
        <p:txBody>
          <a:bodyPr wrap="square" rtlCol="0">
            <a:spAutoFit/>
          </a:bodyPr>
          <a:lstStyle/>
          <a:p>
            <a:pPr algn="ctr"/>
            <a:r>
              <a:rPr lang="el-GR" sz="2200" b="1" dirty="0"/>
              <a:t>ΣΥΜΠΕΡΑΣΜΑΤΑ ΠΑΡΟΥΣΙΑΣΗΣ ΠΟΛΙΤΙΣΤΙΚΗΣ ΔΙΑΔΡΟΜΗΣ ΤΟ ΜΟΝΟΠΑΤΙ ΤΩΝ ΕΞΟΔΙΤΩΝ ΤΟΥ ΜΕΣΟΛΟΓΓΙΟΥ</a:t>
            </a:r>
          </a:p>
          <a:p>
            <a:pPr algn="just"/>
            <a:r>
              <a:rPr lang="el-GR" dirty="0"/>
              <a:t>• Η Πολιτιστική Διαδρομή το «ΜΟΝΟΠΑΤΙ ΤΩΝ ΕΞΟΔΙΤΩΝ ΤΟΥ ΜΕΣΟΛΟΓΓΙΟΥ» συνίσταται στο να προσδιοριστεί κατά το δυνατόν η πορεία που ακολούθησαν οι αγωνιστές της πολιορκίας του Μεσολογγίου μετά την Έξοδό τους, η ανάδειξη της ιστορικότητας της διαδρομής και να διαμορφωθεί η κατάλληλη υποδομή για την οργανωμένη ανάπτυξη του πεζοπορικού και ορειβατικού τουρισμού.</a:t>
            </a:r>
          </a:p>
          <a:p>
            <a:pPr algn="just"/>
            <a:r>
              <a:rPr lang="el-GR" dirty="0"/>
              <a:t>Επαγγελματικοί κλάδοι και δεξιότητες που θα αναπτυχθούν από τους εργαζόμενους και τους επιχειρηματίες της Πολιτιστικής Βιομηχανίας ένεκα του Μονοπατιού των Εξοδιτών αφορούν σε συγγραφείς, ιστορικούς ερευνητές, εκδότες, μηχανικούς ηλεκτρονικών υπολογιστών, γραφίστες και διαφημιστές για την προώθηση της διαδρομής με διαδικτυακά πολυμέσα και τη δημιουργία ενημερωτικών κειμένων, (ψηφιακών και έντυπων) σχετικά με την ιστορικότητα της διαδρομής, μηχανικούς για τη δημιουργία έντυπων, ψηφιακών και διαδραστικών χαρτών, διοργανωτές συνεδρίων, ξεναγών, συνοδών βουνού, ιδιοκτητών μονάδων εστίασης και διαμονής.</a:t>
            </a:r>
          </a:p>
          <a:p>
            <a:pPr algn="just"/>
            <a:endParaRPr lang="el-GR" dirty="0"/>
          </a:p>
        </p:txBody>
      </p:sp>
    </p:spTree>
    <p:extLst>
      <p:ext uri="{BB962C8B-B14F-4D97-AF65-F5344CB8AC3E}">
        <p14:creationId xmlns:p14="http://schemas.microsoft.com/office/powerpoint/2010/main" val="1095428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graphicFrame>
        <p:nvGraphicFramePr>
          <p:cNvPr id="2" name="Πίνακας 1">
            <a:extLst>
              <a:ext uri="{FF2B5EF4-FFF2-40B4-BE49-F238E27FC236}">
                <a16:creationId xmlns:a16="http://schemas.microsoft.com/office/drawing/2014/main" id="{1D5D154A-1DCA-44CA-93FA-0EE2AD1BC189}"/>
              </a:ext>
            </a:extLst>
          </p:cNvPr>
          <p:cNvGraphicFramePr>
            <a:graphicFrameLocks noGrp="1"/>
          </p:cNvGraphicFramePr>
          <p:nvPr>
            <p:extLst>
              <p:ext uri="{D42A27DB-BD31-4B8C-83A1-F6EECF244321}">
                <p14:modId xmlns:p14="http://schemas.microsoft.com/office/powerpoint/2010/main" val="1729168647"/>
              </p:ext>
            </p:extLst>
          </p:nvPr>
        </p:nvGraphicFramePr>
        <p:xfrm>
          <a:off x="457200" y="1703307"/>
          <a:ext cx="8229600" cy="2805812"/>
        </p:xfrm>
        <a:graphic>
          <a:graphicData uri="http://schemas.openxmlformats.org/drawingml/2006/table">
            <a:tbl>
              <a:tblPr firstRow="1" firstCol="1" bandRow="1">
                <a:tableStyleId>{5C22544A-7EE6-4342-B048-85BDC9FD1C3A}</a:tableStyleId>
              </a:tblPr>
              <a:tblGrid>
                <a:gridCol w="8229600">
                  <a:extLst>
                    <a:ext uri="{9D8B030D-6E8A-4147-A177-3AD203B41FA5}">
                      <a16:colId xmlns:a16="http://schemas.microsoft.com/office/drawing/2014/main" val="1395503103"/>
                    </a:ext>
                  </a:extLst>
                </a:gridCol>
              </a:tblGrid>
              <a:tr h="219301">
                <a:tc>
                  <a:txBody>
                    <a:bodyPr/>
                    <a:lstStyle/>
                    <a:p>
                      <a:pPr algn="ctr">
                        <a:lnSpc>
                          <a:spcPct val="115000"/>
                        </a:lnSpc>
                        <a:spcAft>
                          <a:spcPts val="1000"/>
                        </a:spcAft>
                      </a:pPr>
                      <a:r>
                        <a:rPr lang="el-GR" sz="1400" dirty="0">
                          <a:effectLst/>
                        </a:rPr>
                        <a:t>ΣΥΜΜΕΤΕΧΟΝΤΕΣ</a:t>
                      </a:r>
                      <a:endParaRPr lang="el-GR"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1263" marR="61263" marT="0" marB="0"/>
                </a:tc>
                <a:extLst>
                  <a:ext uri="{0D108BD9-81ED-4DB2-BD59-A6C34878D82A}">
                    <a16:rowId xmlns:a16="http://schemas.microsoft.com/office/drawing/2014/main" val="559263689"/>
                  </a:ext>
                </a:extLst>
              </a:tr>
              <a:tr h="2444994">
                <a:tc>
                  <a:txBody>
                    <a:bodyPr/>
                    <a:lstStyle/>
                    <a:p>
                      <a:pPr marL="342900" lvl="0" indent="-342900" algn="just">
                        <a:lnSpc>
                          <a:spcPct val="115000"/>
                        </a:lnSpc>
                        <a:spcAft>
                          <a:spcPts val="1000"/>
                        </a:spcAft>
                        <a:buFont typeface="+mj-lt"/>
                        <a:buAutoNum type="arabicPeriod"/>
                      </a:pPr>
                      <a:r>
                        <a:rPr lang="el-GR" sz="1400" dirty="0">
                          <a:effectLst/>
                        </a:rPr>
                        <a:t>Γεώργιος Ρόμπολας - Υπεύθυνος έργου Creative@Hubs (Παρουσίαση Πολιτιστικής Διαδρομής ΑΓΙΟΥ</a:t>
                      </a:r>
                      <a:r>
                        <a:rPr lang="el-GR" sz="1400" baseline="0" dirty="0">
                          <a:effectLst/>
                        </a:rPr>
                        <a:t> ΝΙΚΟΛΑΟΥ ΣΤΗΝ ΑΙΤΩΛΟΑΚΑΡΝΑΝΙΑ</a:t>
                      </a:r>
                      <a:r>
                        <a:rPr lang="el-GR" sz="1400" dirty="0">
                          <a:effectLst/>
                        </a:rPr>
                        <a:t>)</a:t>
                      </a:r>
                    </a:p>
                    <a:p>
                      <a:pPr marL="342900" lvl="0" indent="-342900" algn="just">
                        <a:lnSpc>
                          <a:spcPct val="115000"/>
                        </a:lnSpc>
                        <a:spcAft>
                          <a:spcPts val="1000"/>
                        </a:spcAft>
                        <a:buFont typeface="+mj-lt"/>
                        <a:buAutoNum type="arabicPeriod"/>
                      </a:pPr>
                      <a:r>
                        <a:rPr lang="el-GR" sz="1400" dirty="0">
                          <a:effectLst/>
                        </a:rPr>
                        <a:t>Γιάννης Σελιμάς - Συντονιστής του Φορέα Διαχείρισης Λιμνοθάλασσας Μεσολογγίου και Ακαρνανικών Ορέων  (Παρουσίαση Πολιτιστικής Διαδρομής ΦΥΣΗΣ</a:t>
                      </a:r>
                      <a:r>
                        <a:rPr lang="el-GR" sz="1400" baseline="0" dirty="0">
                          <a:effectLst/>
                        </a:rPr>
                        <a:t> ΚΑΙ ΠΟΛΙΤΙΣΜΟΥ</a:t>
                      </a:r>
                      <a:r>
                        <a:rPr lang="el-GR" sz="1400" dirty="0">
                          <a:effectLst/>
                        </a:rPr>
                        <a:t> στον νομό Αιτωλοακαρνανίας)</a:t>
                      </a:r>
                    </a:p>
                    <a:p>
                      <a:pPr marL="342900" lvl="0" indent="-342900" algn="just">
                        <a:lnSpc>
                          <a:spcPct val="115000"/>
                        </a:lnSpc>
                        <a:spcAft>
                          <a:spcPts val="1000"/>
                        </a:spcAft>
                        <a:buFont typeface="+mj-lt"/>
                        <a:buAutoNum type="arabicPeriod"/>
                      </a:pPr>
                      <a:r>
                        <a:rPr lang="el-GR" sz="1400" dirty="0">
                          <a:effectLst/>
                        </a:rPr>
                        <a:t>Φαλιέρος Χρήστος – Τοπογράφος, εταιρεία ΑΤΡΑΠΟΣ (Παρουσίαση Πολιτιστικής Διαδρομής ΤΟ ΜΟΝΟΠΑΤΙ ΤΩΝ ΕΞΟΔΙΤΩΝ)</a:t>
                      </a:r>
                    </a:p>
                    <a:p>
                      <a:pPr marL="342900" lvl="0" indent="-342900" algn="just">
                        <a:lnSpc>
                          <a:spcPct val="115000"/>
                        </a:lnSpc>
                        <a:spcAft>
                          <a:spcPts val="1000"/>
                        </a:spcAft>
                        <a:buFont typeface="+mj-lt"/>
                        <a:buAutoNum type="arabicPeriod"/>
                      </a:pPr>
                      <a:r>
                        <a:rPr lang="el-GR" sz="1400" dirty="0">
                          <a:effectLst/>
                        </a:rPr>
                        <a:t>Χαράλαμπος Μιχαλόπουλος – Διευθυντής Αιτωλικής Αναπτυξιακής (Παρουσίαση σχεδίου, ανάπτυξης της Βαράσοβας ως Brand και δημιουργία Δικτύου Μονοπατιών και Πολιτιστικών Διαδρομών στην Αιτωλοακαρνανία ως ένα ενιαίο Τουριστικό Ολιστικό Προϊόν Πολιτιστικού Τουρισμού)</a:t>
                      </a:r>
                    </a:p>
                  </a:txBody>
                  <a:tcPr marL="61263" marR="61263" marT="0" marB="0"/>
                </a:tc>
                <a:extLst>
                  <a:ext uri="{0D108BD9-81ED-4DB2-BD59-A6C34878D82A}">
                    <a16:rowId xmlns:a16="http://schemas.microsoft.com/office/drawing/2014/main" val="3745905663"/>
                  </a:ext>
                </a:extLst>
              </a:tr>
            </a:tbl>
          </a:graphicData>
        </a:graphic>
      </p:graphicFrame>
      <p:sp>
        <p:nvSpPr>
          <p:cNvPr id="3" name="TextBox 2">
            <a:extLst>
              <a:ext uri="{FF2B5EF4-FFF2-40B4-BE49-F238E27FC236}">
                <a16:creationId xmlns:a16="http://schemas.microsoft.com/office/drawing/2014/main" id="{323F0619-D3DD-4ED9-883C-48A2DAF0FA71}"/>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Tree>
    <p:extLst>
      <p:ext uri="{BB962C8B-B14F-4D97-AF65-F5344CB8AC3E}">
        <p14:creationId xmlns:p14="http://schemas.microsoft.com/office/powerpoint/2010/main" val="39010689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2" name="TextBox 1"/>
          <p:cNvSpPr txBox="1"/>
          <p:nvPr/>
        </p:nvSpPr>
        <p:spPr>
          <a:xfrm>
            <a:off x="719236" y="1278606"/>
            <a:ext cx="7632848" cy="4062651"/>
          </a:xfrm>
          <a:prstGeom prst="rect">
            <a:avLst/>
          </a:prstGeom>
          <a:noFill/>
        </p:spPr>
        <p:txBody>
          <a:bodyPr wrap="square" rtlCol="0">
            <a:spAutoFit/>
          </a:bodyPr>
          <a:lstStyle/>
          <a:p>
            <a:pPr algn="ctr"/>
            <a:endParaRPr lang="el-GR" sz="2400" b="1" dirty="0"/>
          </a:p>
          <a:p>
            <a:pPr algn="just"/>
            <a:r>
              <a:rPr lang="el-GR" dirty="0"/>
              <a:t>• Έχει συνταχθεί από το 2012 η μελέτη: «Χάραξη – διαμόρφωσης πεζοπορικής διαδρομής: Μονοπάτι Εξοδιτών Μεσολογγίου» που προήλθε από τη συνεργασία των Δήμων Μεσολογγίου, Θέρμου και Ναυπακτίας και αποτελείται από τρία μέρη για κάθε μια από τις χωρικές περιφέρειες τους.</a:t>
            </a:r>
          </a:p>
          <a:p>
            <a:pPr algn="just"/>
            <a:r>
              <a:rPr lang="el-GR" dirty="0"/>
              <a:t>• Η μελέτη περιλάμβανε πλήρη χαρτογράφηση της διαδρομής του μονοπατιού των Εξοδιτών με λεπτομερή περιγραφή της και αναλυτική προμέτρηση των απαιτούμενων εργασιών, τις τεχνικές προδιαγραφές εκτέλεσής τους και τον προϋπολογισμό του έργου. Η ανάθεση της θα γινόταν μετά από δημοπρασία και η υλοποίηση του σύμφωνα με τη νομοθεσία περί Δημοσίων Έργων. </a:t>
            </a:r>
          </a:p>
          <a:p>
            <a:pPr algn="just"/>
            <a:r>
              <a:rPr lang="el-GR" dirty="0"/>
              <a:t>• Δεν κατέστη δυνατή η ένταξή της στο χρηματοδοτικό πρόγραμμα λόγω μη έγκαιρης εξασφάλισης των απαιτούμενων αδειοδοτήσεων και εγκρίσεων εντός των ασφυκτικών προθεσμιών που απαιτούνταν.</a:t>
            </a:r>
          </a:p>
          <a:p>
            <a:pPr algn="just"/>
            <a:endParaRPr lang="el-GR" dirty="0"/>
          </a:p>
        </p:txBody>
      </p:sp>
    </p:spTree>
    <p:extLst>
      <p:ext uri="{BB962C8B-B14F-4D97-AF65-F5344CB8AC3E}">
        <p14:creationId xmlns:p14="http://schemas.microsoft.com/office/powerpoint/2010/main" val="34742701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2" name="TextBox 1"/>
          <p:cNvSpPr txBox="1"/>
          <p:nvPr/>
        </p:nvSpPr>
        <p:spPr>
          <a:xfrm>
            <a:off x="719236" y="1278187"/>
            <a:ext cx="7632848" cy="4985980"/>
          </a:xfrm>
          <a:prstGeom prst="rect">
            <a:avLst/>
          </a:prstGeom>
          <a:noFill/>
        </p:spPr>
        <p:txBody>
          <a:bodyPr wrap="square" rtlCol="0">
            <a:spAutoFit/>
          </a:bodyPr>
          <a:lstStyle/>
          <a:p>
            <a:pPr algn="ctr"/>
            <a:r>
              <a:rPr lang="el-GR" sz="2400" b="1" dirty="0"/>
              <a:t>ΓΕΝΙΚΟΤΕΡΕΣ ΔΥΣΚΟΛΙΕΣ ΣΤΗΝ ΥΛΟΠΟΙΗΣΗ ΚΑΙ ΔΙΑΧΕΙΡΙΣΗ ΤΩΝ ΠΟΛΙΤΙΣΤΙΚΩΝ ΔΙΑΔΡΟΜΩΝ</a:t>
            </a:r>
          </a:p>
          <a:p>
            <a:pPr algn="just"/>
            <a:r>
              <a:rPr lang="el-GR" dirty="0"/>
              <a:t>• Η χάραξη των στρατηγικών πολιτιστικών διαδρομών δημιουργεί συγκρουσιακές καταστάσεις αναμεσά στους εμπλεκόμενους φορείς ανάλογα με την αρμοδιότητα τους.</a:t>
            </a:r>
          </a:p>
          <a:p>
            <a:pPr algn="just"/>
            <a:r>
              <a:rPr lang="el-GR" dirty="0"/>
              <a:t>•   Η τεχνοκρατική προσέγγιση, η δικτύωση, η συνέργεια και η συμμετοχή όλων σε ένα Φορέα ή σε ένα Δίκτυο Τουριστικής ανάπτυξης, ή η σύμπραξή τους μέσω μνημονίων συνεργασίας αποτελεί απάντηση σε αυτό και αποτελεί βασική προϋπόθεση για τον ορθό αναπτυξιακό προγραμματισμό και σχεδιασμό.</a:t>
            </a:r>
          </a:p>
          <a:p>
            <a:pPr algn="just"/>
            <a:r>
              <a:rPr lang="el-GR" dirty="0"/>
              <a:t>•  Η Ωρίμανση μελετών και αδειοδοτήσεων αποτελεί αναγκαία συνθήκη και πρώτο βήμα για τη μετέπειτα χρηματοδότηση και υλοποίηση των Πολιτιστικών Διαδρομών.</a:t>
            </a:r>
          </a:p>
          <a:p>
            <a:pPr algn="just"/>
            <a:r>
              <a:rPr lang="el-GR" dirty="0"/>
              <a:t>•  Η Διαχείριση των Πολιτιστικών Διαδρομών αποτελεί ένα από τα δύσκολα κομμάτια που από την αρχή πρέπει να σχεδιαστεί για να υπάρξει βιωσιμότητα και λειτουργικότητα της διαδρομής κυρίως μετά την Υλοποίησή της.</a:t>
            </a:r>
          </a:p>
          <a:p>
            <a:pPr algn="just"/>
            <a:endParaRPr lang="el-GR" dirty="0"/>
          </a:p>
        </p:txBody>
      </p:sp>
    </p:spTree>
    <p:extLst>
      <p:ext uri="{BB962C8B-B14F-4D97-AF65-F5344CB8AC3E}">
        <p14:creationId xmlns:p14="http://schemas.microsoft.com/office/powerpoint/2010/main" val="289795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2" name="TextBox 1"/>
          <p:cNvSpPr txBox="1"/>
          <p:nvPr/>
        </p:nvSpPr>
        <p:spPr>
          <a:xfrm>
            <a:off x="755576" y="1623317"/>
            <a:ext cx="7632848" cy="4093428"/>
          </a:xfrm>
          <a:prstGeom prst="rect">
            <a:avLst/>
          </a:prstGeom>
          <a:noFill/>
        </p:spPr>
        <p:txBody>
          <a:bodyPr wrap="square" rtlCol="0">
            <a:spAutoFit/>
          </a:bodyPr>
          <a:lstStyle/>
          <a:p>
            <a:pPr algn="ctr"/>
            <a:r>
              <a:rPr lang="el-GR" sz="2200" b="1" dirty="0"/>
              <a:t>ΑΝΑΓΚΑΙΟΤΗΤΑ ΛΕΙΤΟΥΡΓΙΑΣ ΤΩΝ ΔΗΜΙΟΥΡΓΙΚΩΝ ΠΟΛΙΤΙΣΤΙΚΩΝ ΚΟΜΒΩΝ</a:t>
            </a:r>
          </a:p>
          <a:p>
            <a:pPr algn="just"/>
            <a:r>
              <a:rPr lang="el-GR" dirty="0"/>
              <a:t>• Οι κόμβοι πολιτιστικής Βιομηχανίας μπορούν να αποτελέσουν σημεία Δικτύωσης και συνεργασίας φορέων και ανθρώπων της πολιτιστικής βιομηχανίας για την Υλοποίηση Πολιτιστικών Διαδρομών.</a:t>
            </a:r>
          </a:p>
          <a:p>
            <a:pPr algn="just"/>
            <a:r>
              <a:rPr lang="el-GR" dirty="0"/>
              <a:t>Απόδειξη αυτού αποτελούν:</a:t>
            </a:r>
          </a:p>
          <a:p>
            <a:pPr algn="just"/>
            <a:r>
              <a:rPr lang="el-GR" dirty="0"/>
              <a:t>1. Η ενέργεια καταγραφής αναγκών μέσω υλοποίησης συναντήσεων (</a:t>
            </a:r>
            <a:r>
              <a:rPr lang="el-GR" dirty="0" err="1"/>
              <a:t>Focus</a:t>
            </a:r>
            <a:r>
              <a:rPr lang="el-GR" dirty="0"/>
              <a:t> </a:t>
            </a:r>
            <a:r>
              <a:rPr lang="el-GR" dirty="0" err="1"/>
              <a:t>Groups</a:t>
            </a:r>
            <a:r>
              <a:rPr lang="el-GR" dirty="0"/>
              <a:t>) που πραγματοποιήθηκαν στο πλαίσιο του έργου από το Ινστιτούτο Περιφερειακής Ανάπτυξης – Πάντειο Πανεπιστήμιο (για το Παραδοτέο  D.3.1.2-Analysis of the </a:t>
            </a:r>
            <a:r>
              <a:rPr lang="el-GR" dirty="0" err="1"/>
              <a:t>focus</a:t>
            </a:r>
            <a:r>
              <a:rPr lang="el-GR" dirty="0"/>
              <a:t> </a:t>
            </a:r>
            <a:r>
              <a:rPr lang="el-GR" dirty="0" err="1"/>
              <a:t>groups</a:t>
            </a:r>
            <a:r>
              <a:rPr lang="el-GR" dirty="0"/>
              <a:t> in </a:t>
            </a:r>
            <a:r>
              <a:rPr lang="el-GR" dirty="0" err="1"/>
              <a:t>Pyrgos</a:t>
            </a:r>
            <a:r>
              <a:rPr lang="el-GR" dirty="0"/>
              <a:t>, </a:t>
            </a:r>
            <a:r>
              <a:rPr lang="el-GR" dirty="0" err="1"/>
              <a:t>Mesolonghi</a:t>
            </a:r>
            <a:r>
              <a:rPr lang="el-GR" dirty="0"/>
              <a:t>, Agrinio and Patras) σε συνεργασία με την ομάδα έργου του Επιμελητήριου Αιτωλοακαρνανίας στους χώρους των δύο κόμβων και με αφορμή τη συνδυαστική ενέργεια και  ενημέρωση των προσπαθειών υλοποίησης της Πολιτιστικής Διαδρομής του Αγίου Νικολάου. </a:t>
            </a:r>
          </a:p>
        </p:txBody>
      </p:sp>
    </p:spTree>
    <p:extLst>
      <p:ext uri="{BB962C8B-B14F-4D97-AF65-F5344CB8AC3E}">
        <p14:creationId xmlns:p14="http://schemas.microsoft.com/office/powerpoint/2010/main" val="14589338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2" name="TextBox 1"/>
          <p:cNvSpPr txBox="1"/>
          <p:nvPr/>
        </p:nvSpPr>
        <p:spPr>
          <a:xfrm>
            <a:off x="755576" y="1484784"/>
            <a:ext cx="7632848" cy="3416320"/>
          </a:xfrm>
          <a:prstGeom prst="rect">
            <a:avLst/>
          </a:prstGeom>
          <a:noFill/>
        </p:spPr>
        <p:txBody>
          <a:bodyPr wrap="square" rtlCol="0">
            <a:spAutoFit/>
          </a:bodyPr>
          <a:lstStyle/>
          <a:p>
            <a:pPr algn="just"/>
            <a:r>
              <a:rPr lang="el-GR" dirty="0"/>
              <a:t>2. Η υπογραφή Μνημονίου συνεργασίας 25 Φορέων, συλλόγων, οργανισμών, κυττάρων της κοινωνίας των πολιτών, στο πλαίσιο δημιουργίας ομάδας που θα υποστηρίξει το Project δημιουργίας  της πολιτιστικής διαδρομής του Αγίου Νικολάου. Αναλυτικά συμμετείχαν:</a:t>
            </a:r>
          </a:p>
          <a:p>
            <a:pPr algn="just"/>
            <a:r>
              <a:rPr lang="el-GR" dirty="0"/>
              <a:t>Στον Κόμβο του Μεσολογγίου: Δήμος Ιεράς Πόλεως Μεσολογγίου, Επιμελητήριο Αιτωλοακαρνανίας, Εφορεία Αρχαιοτήτων Αιτωλοακαρνανίας και Λευκάδας - Υπουργείο Πολιτισμού, «Κέντρο Τέχνης και Γλώσσας ΔΙΕΞΟΔΟΣ - Ιστορικό Μουσείο», Άγιος Νικόλαος Κρεμαστός - Πολιτιστικός Σύλλογος,</a:t>
            </a:r>
          </a:p>
          <a:p>
            <a:pPr algn="just"/>
            <a:r>
              <a:rPr lang="el-GR" dirty="0"/>
              <a:t>«</a:t>
            </a:r>
            <a:r>
              <a:rPr lang="el-GR" dirty="0" err="1"/>
              <a:t>Αποδράστε</a:t>
            </a:r>
            <a:r>
              <a:rPr lang="el-GR" dirty="0"/>
              <a:t>» εναλλακτική εταιρεία εξωτερικών δραστηριοτήτων, "Παραγωγή Πόλης - παραγωγή ήχου, βίντεο &amp; εκδηλώσεις", AH-SYMIOS FESTIVAL ASSOCIATION - Εγγεγραμμένος στον Εθνικό Δείκτη Άυλης Πολιτιστικής Κληρονομιάς το 2018, Ορειβατικός Σύλλογος Μεσολογγίου.</a:t>
            </a:r>
          </a:p>
        </p:txBody>
      </p:sp>
    </p:spTree>
    <p:extLst>
      <p:ext uri="{BB962C8B-B14F-4D97-AF65-F5344CB8AC3E}">
        <p14:creationId xmlns:p14="http://schemas.microsoft.com/office/powerpoint/2010/main" val="2320578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3" name="TextBox 2"/>
          <p:cNvSpPr txBox="1"/>
          <p:nvPr/>
        </p:nvSpPr>
        <p:spPr>
          <a:xfrm>
            <a:off x="755576" y="1412776"/>
            <a:ext cx="7632848" cy="3693319"/>
          </a:xfrm>
          <a:prstGeom prst="rect">
            <a:avLst/>
          </a:prstGeom>
          <a:noFill/>
        </p:spPr>
        <p:txBody>
          <a:bodyPr wrap="square" rtlCol="0">
            <a:spAutoFit/>
          </a:bodyPr>
          <a:lstStyle/>
          <a:p>
            <a:pPr algn="just"/>
            <a:r>
              <a:rPr lang="el-GR" dirty="0"/>
              <a:t>Στον Κόμβο του Αγρινίου:</a:t>
            </a:r>
          </a:p>
          <a:p>
            <a:pPr algn="just"/>
            <a:r>
              <a:rPr lang="el-GR" dirty="0"/>
              <a:t>Δήμος Αγρινίου, Επιμελητήριο Αιτωλοακαρνανίας, Δήμος Θέρμου, Εφορεία Αρχαιοτήτων Αιτωλοακαρνανίας και Λευκάδας - Υπουργείο Πολιτισμού, ΔΡΩ - Act Πολιτιστικό κίνημα πολιτών για Αιτωλοακαρνανία, Ορειβατικός Όμιλος Αγρινίου, Εταιρεία εναλλακτικών υπαίθριων δραστηριοτήτων </a:t>
            </a:r>
            <a:r>
              <a:rPr lang="el-GR" dirty="0" err="1"/>
              <a:t>Velocity</a:t>
            </a:r>
            <a:r>
              <a:rPr lang="el-GR" dirty="0"/>
              <a:t> </a:t>
            </a:r>
            <a:r>
              <a:rPr lang="el-GR" dirty="0" err="1"/>
              <a:t>Bikes</a:t>
            </a:r>
            <a:r>
              <a:rPr lang="el-GR" dirty="0"/>
              <a:t>,</a:t>
            </a:r>
          </a:p>
          <a:p>
            <a:pPr algn="just"/>
            <a:r>
              <a:rPr lang="el-GR" dirty="0"/>
              <a:t>Δίκτυο πολιτών "ΙΘΑΚΕΣ", RED CROSS </a:t>
            </a:r>
            <a:r>
              <a:rPr lang="el-GR" dirty="0" err="1"/>
              <a:t>Regional</a:t>
            </a:r>
            <a:r>
              <a:rPr lang="el-GR" dirty="0"/>
              <a:t> </a:t>
            </a:r>
            <a:r>
              <a:rPr lang="el-GR" dirty="0" err="1"/>
              <a:t>Dep</a:t>
            </a:r>
            <a:r>
              <a:rPr lang="el-GR" dirty="0"/>
              <a:t>. Σύνδεσμος εναλλακτικών υπαίθριων δραστηριοτήτων LEMATH, Τηλεόραση ACHELOOS.</a:t>
            </a:r>
          </a:p>
          <a:p>
            <a:pPr algn="just"/>
            <a:endParaRPr lang="el-GR" dirty="0"/>
          </a:p>
          <a:p>
            <a:pPr algn="just"/>
            <a:r>
              <a:rPr lang="el-GR" dirty="0"/>
              <a:t>Επομένως η συνεχής συνεργασία και επαφή στους χώρους των Κόμβων, των ανθρώπων της πολιτιστικής βιομηχανίας μπορεί να οδηγήσει σε clusters επιχειρήσεων και φορέων, συλλόγων, οργανισμών, κυττάρων της κοινωνίας των πολιτών που θα κάνουν το αρχικό Όραμα και στρατηγικό σχέδιο, υλοποιήσιμο και Βιώσιμο Αναπτυξιακό Εργαλείο</a:t>
            </a:r>
          </a:p>
        </p:txBody>
      </p:sp>
    </p:spTree>
    <p:extLst>
      <p:ext uri="{BB962C8B-B14F-4D97-AF65-F5344CB8AC3E}">
        <p14:creationId xmlns:p14="http://schemas.microsoft.com/office/powerpoint/2010/main" val="3136902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3" name="TextBox 2">
            <a:extLst>
              <a:ext uri="{FF2B5EF4-FFF2-40B4-BE49-F238E27FC236}">
                <a16:creationId xmlns:a16="http://schemas.microsoft.com/office/drawing/2014/main" id="{52513A41-2FD4-466C-AC4A-F407C36AB89A}"/>
              </a:ext>
            </a:extLst>
          </p:cNvPr>
          <p:cNvSpPr txBox="1"/>
          <p:nvPr/>
        </p:nvSpPr>
        <p:spPr>
          <a:xfrm>
            <a:off x="791580" y="3288137"/>
            <a:ext cx="7560840" cy="646331"/>
          </a:xfrm>
          <a:prstGeom prst="rect">
            <a:avLst/>
          </a:prstGeom>
          <a:noFill/>
        </p:spPr>
        <p:txBody>
          <a:bodyPr wrap="square" rtlCol="0">
            <a:spAutoFit/>
          </a:bodyPr>
          <a:lstStyle/>
          <a:p>
            <a:pPr algn="ctr"/>
            <a:r>
              <a:rPr lang="el-GR" sz="3600" b="1" dirty="0">
                <a:solidFill>
                  <a:schemeClr val="accent1">
                    <a:lumMod val="75000"/>
                  </a:schemeClr>
                </a:solidFill>
              </a:rPr>
              <a:t>ΕΥΧΑΡΙΣΤΟΥΜΕ ΓΙΑ ΤΗΝ ΠΡΟΣΟΧΗ ΣΑΣ</a:t>
            </a:r>
          </a:p>
        </p:txBody>
      </p:sp>
    </p:spTree>
    <p:extLst>
      <p:ext uri="{BB962C8B-B14F-4D97-AF65-F5344CB8AC3E}">
        <p14:creationId xmlns:p14="http://schemas.microsoft.com/office/powerpoint/2010/main" val="1826917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2" name="TextBox 1">
            <a:extLst>
              <a:ext uri="{FF2B5EF4-FFF2-40B4-BE49-F238E27FC236}">
                <a16:creationId xmlns:a16="http://schemas.microsoft.com/office/drawing/2014/main" id="{98F9D91D-549A-40EE-B265-FA0E6395A7E6}"/>
              </a:ext>
            </a:extLst>
          </p:cNvPr>
          <p:cNvSpPr txBox="1"/>
          <p:nvPr/>
        </p:nvSpPr>
        <p:spPr>
          <a:xfrm>
            <a:off x="875063" y="1276903"/>
            <a:ext cx="7321194" cy="1323439"/>
          </a:xfrm>
          <a:prstGeom prst="rect">
            <a:avLst/>
          </a:prstGeom>
          <a:noFill/>
        </p:spPr>
        <p:txBody>
          <a:bodyPr wrap="square" rtlCol="0">
            <a:spAutoFit/>
          </a:bodyPr>
          <a:lstStyle/>
          <a:p>
            <a:pPr algn="just"/>
            <a:r>
              <a:rPr lang="el-GR" sz="2000" b="1" dirty="0"/>
              <a:t>Τι είναι Πολιτιστικός Τουρισμός και Πολιτιστικές Διαδρομές; </a:t>
            </a:r>
          </a:p>
          <a:p>
            <a:pPr algn="just"/>
            <a:r>
              <a:rPr lang="el-GR" sz="2000" b="1" dirty="0"/>
              <a:t>Πώς μπορεί να επιτευχθεί η καλή πρακτική ανάπτυξης του Πολιτιστικού Τουρισμού στην Περιφερειακή ενότητα Αιτωλοακαρνανίας;</a:t>
            </a:r>
          </a:p>
        </p:txBody>
      </p:sp>
      <p:sp>
        <p:nvSpPr>
          <p:cNvPr id="3" name="TextBox 2">
            <a:extLst>
              <a:ext uri="{FF2B5EF4-FFF2-40B4-BE49-F238E27FC236}">
                <a16:creationId xmlns:a16="http://schemas.microsoft.com/office/drawing/2014/main" id="{488038F7-BCCD-4855-916E-C71EA0A94E0B}"/>
              </a:ext>
            </a:extLst>
          </p:cNvPr>
          <p:cNvSpPr txBox="1"/>
          <p:nvPr/>
        </p:nvSpPr>
        <p:spPr>
          <a:xfrm>
            <a:off x="875063" y="2492896"/>
            <a:ext cx="7321194" cy="3693319"/>
          </a:xfrm>
          <a:prstGeom prst="rect">
            <a:avLst/>
          </a:prstGeom>
          <a:noFill/>
        </p:spPr>
        <p:txBody>
          <a:bodyPr wrap="square" rtlCol="0">
            <a:spAutoFit/>
          </a:bodyPr>
          <a:lstStyle/>
          <a:p>
            <a:pPr algn="just"/>
            <a:r>
              <a:rPr lang="el-GR" dirty="0"/>
              <a:t>Αν θέλουμε να δώσουμε έναν όρο για τον Πολιτιστικό Τουρισμό θα τον αναφέραμε ως η δραστηριότητα που επιτρέπει στους επισκέπτες να αποκτήσουν εμπειρίες από τον τρόπο ζωής των ανθρώπων και τόπων προορισμού, να κατανοήσουν τα έθιμα, τις παραδόσεις, το φυσικό περιβάλλον τους, καθώς και να γνωρίζουν στοιχεία της ιστορικής και αρχιτεκτονικής τους ταυτότητας ή άλλων πολιτιστικών δεδομένων. Περιλαμβάνει όλες τις επισκέψεις των Ταξιδιωτών σε πολιτιστικούς χώρους, όπως σε μνημεία πολιτιστικής κληρονομίας, σε καλλιτεχνικά γεγονότα κ.λπ.</a:t>
            </a:r>
          </a:p>
          <a:p>
            <a:pPr algn="just"/>
            <a:endParaRPr lang="el-GR" dirty="0"/>
          </a:p>
          <a:p>
            <a:pPr algn="just"/>
            <a:r>
              <a:rPr lang="el-GR" dirty="0"/>
              <a:t>Πιο συγκεκριμένα, αφορά στο ταξίδι που γίνεται με κίνητρο βασικά πολιτιστικό, περιλαμβάνοντας εκπαιδευτικές περιηγήσεις, παραστάσεις θεάτρου, μουσικής, χορού, φεστιβάλ και αλλά πολιτιστικά δρώμενα, προσκυνήματα, επισκέψεις σε αρχαιολογικούς χώρους, μνημεία, μουσεία,</a:t>
            </a:r>
          </a:p>
        </p:txBody>
      </p:sp>
      <p:sp>
        <p:nvSpPr>
          <p:cNvPr id="8" name="TextBox 7">
            <a:extLst>
              <a:ext uri="{FF2B5EF4-FFF2-40B4-BE49-F238E27FC236}">
                <a16:creationId xmlns:a16="http://schemas.microsoft.com/office/drawing/2014/main" id="{DCE48676-A505-44C9-B7F0-430111155D01}"/>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Tree>
    <p:extLst>
      <p:ext uri="{BB962C8B-B14F-4D97-AF65-F5344CB8AC3E}">
        <p14:creationId xmlns:p14="http://schemas.microsoft.com/office/powerpoint/2010/main" val="4221697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B4B1FF5F-31FF-4C9F-A5DB-FE511ACA297E}"/>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9" name="TextBox 8">
            <a:extLst>
              <a:ext uri="{FF2B5EF4-FFF2-40B4-BE49-F238E27FC236}">
                <a16:creationId xmlns:a16="http://schemas.microsoft.com/office/drawing/2014/main" id="{488038F7-BCCD-4855-916E-C71EA0A94E0B}"/>
              </a:ext>
            </a:extLst>
          </p:cNvPr>
          <p:cNvSpPr txBox="1"/>
          <p:nvPr/>
        </p:nvSpPr>
        <p:spPr>
          <a:xfrm>
            <a:off x="863252" y="3184979"/>
            <a:ext cx="7344816" cy="2585323"/>
          </a:xfrm>
          <a:prstGeom prst="rect">
            <a:avLst/>
          </a:prstGeom>
          <a:noFill/>
        </p:spPr>
        <p:txBody>
          <a:bodyPr wrap="square" rtlCol="0">
            <a:spAutoFit/>
          </a:bodyPr>
          <a:lstStyle/>
          <a:p>
            <a:pPr algn="just"/>
            <a:r>
              <a:rPr lang="el-GR" dirty="0"/>
              <a:t>Βασικός τύπος Πολιτιστικού Τουρισμού είναι ο Τουρισμός Πολιτιστικών Θεματικών Διαδρομών οι οποίες έχουν ένα ευρύ φάσμα αντικειμένων και τύπων όπως πνευματικές, θρησκευτικές, βιομηχανικές, καλλιτεχνικές, γαστρονομικές, αρχιτεκτονικές, περιβαλλοντικές κ.λπ. που συνδέονται με εναλλακτικές μορφές δραστηριοτήτων όπως περιπατητικές, ποδηλατικές,  καταδύσεις, ιππασία, ποδήλατο βουνού, camper </a:t>
            </a:r>
            <a:r>
              <a:rPr lang="en-US" dirty="0"/>
              <a:t>t</a:t>
            </a:r>
            <a:r>
              <a:rPr lang="el-GR" dirty="0" err="1"/>
              <a:t>ourism</a:t>
            </a:r>
            <a:r>
              <a:rPr lang="el-GR" dirty="0"/>
              <a:t> και άλλα πολλά. </a:t>
            </a:r>
          </a:p>
          <a:p>
            <a:pPr algn="just"/>
            <a:r>
              <a:rPr lang="el-GR" dirty="0"/>
              <a:t>Οι πολιτιστικές διαδρομές αποτελούν ενδεδειγμένη πρακτική που υποστηρίζεται από την Ευρωπαϊκή Ένωση με σκοπό την εδραίωση της Βιώσιμης Αειφόρου Ανάπτυξης ειδικότερα των μη ανεπτυγμένων περιοχών.</a:t>
            </a:r>
          </a:p>
        </p:txBody>
      </p:sp>
      <p:sp>
        <p:nvSpPr>
          <p:cNvPr id="12" name="TextBox 11"/>
          <p:cNvSpPr txBox="1"/>
          <p:nvPr/>
        </p:nvSpPr>
        <p:spPr>
          <a:xfrm>
            <a:off x="863252" y="1484784"/>
            <a:ext cx="7344816" cy="1754326"/>
          </a:xfrm>
          <a:prstGeom prst="rect">
            <a:avLst/>
          </a:prstGeom>
          <a:noFill/>
        </p:spPr>
        <p:txBody>
          <a:bodyPr wrap="square" rtlCol="0">
            <a:spAutoFit/>
          </a:bodyPr>
          <a:lstStyle/>
          <a:p>
            <a:pPr algn="just"/>
            <a:r>
              <a:rPr lang="el-GR" dirty="0"/>
              <a:t>εκπαιδευτικά ταξίδια καθώς και επισκέψεις και μελέτη του Φυσικού περιβάλλοντος, του λαϊκού πολιτισμού και της τέχνης. Περιλαμβάνει δηλαδή όλες τις μετακινήσεις των ανθρώπων που γίνονται προκειμένου να ικανοποιήσουν την ανάγκη για διαφορετικότητα, τη βελτίωση του πολιτιστικού επιπέδου του ανθρώπου, τη γνώση, την εμπειρία και την επικοινωνία.</a:t>
            </a:r>
          </a:p>
        </p:txBody>
      </p:sp>
    </p:spTree>
    <p:extLst>
      <p:ext uri="{BB962C8B-B14F-4D97-AF65-F5344CB8AC3E}">
        <p14:creationId xmlns:p14="http://schemas.microsoft.com/office/powerpoint/2010/main" val="651075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3" name="TextBox 2"/>
          <p:cNvSpPr txBox="1"/>
          <p:nvPr/>
        </p:nvSpPr>
        <p:spPr>
          <a:xfrm>
            <a:off x="827584" y="1484784"/>
            <a:ext cx="7344816" cy="4524315"/>
          </a:xfrm>
          <a:prstGeom prst="rect">
            <a:avLst/>
          </a:prstGeom>
          <a:noFill/>
        </p:spPr>
        <p:txBody>
          <a:bodyPr wrap="square" rtlCol="0">
            <a:spAutoFit/>
          </a:bodyPr>
          <a:lstStyle/>
          <a:p>
            <a:pPr algn="just"/>
            <a:r>
              <a:rPr lang="el-GR" dirty="0"/>
              <a:t>Το Επιμελητήριο Αιτωλοακαρνανίας υποστηρίζει μέσω των στρατηγικών, επιμέρους δράσεων, το μοντέλο ανάπτυξης του Πολιτιστικού Τουρισμού μέσα από τη Δημιουργία Πολιτιστικών Διάδρομων οι οποίες σε συνδυασμό με τα ήδη ανεπτυγμένα εργαλεία Πολιτιστικού Τουρισμού ενισχύουν την επιχειρηματικότητα που συνδέεται με τον κλάδο της Πολιτιστικής Βιομηχανίας. Ο βασικός στόχος είναι η επίτευξη των αξιών του μοντέλου της αειφόρου και βιώσιμης ανάπτυξης στην οικονομία, υποστηρίζοντας μέσω της δημιουργίας του Δικτύου Πολιτιστικών Διαδρομών την ανάπτυξη της επιχειρηματικής αξίας στη δημιουργική βιομηχανία, τη διάδοση και τη διατήρηση αγαθών και υπηρεσιών που ενσωματώνουν πολιτιστικές, καλλιτεχνικές ή άλλες δημιουργικές εκφράσεις και συναφείς λειτουργίες, σε συνδυασμό με τα συγκριτικά πλεονεκτήματα πολιτιστικών μνημείων, εθίμων, παραδόσεων, προϊόντων, του νομού Αιτωλοακαρνανίας και κλάδων της οικονομίας που αποτελούν σημαντικούς κρίκους στην αλυσίδα της Ελληνικής και Τοπικής Οικονομίας όπως επίσης βαρόμετρο της υγιούς και βιώσιμης ανάπτυξης.</a:t>
            </a:r>
          </a:p>
        </p:txBody>
      </p:sp>
    </p:spTree>
    <p:extLst>
      <p:ext uri="{BB962C8B-B14F-4D97-AF65-F5344CB8AC3E}">
        <p14:creationId xmlns:p14="http://schemas.microsoft.com/office/powerpoint/2010/main" val="2483990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3" name="TextBox 2"/>
          <p:cNvSpPr txBox="1"/>
          <p:nvPr/>
        </p:nvSpPr>
        <p:spPr>
          <a:xfrm>
            <a:off x="827584" y="1484784"/>
            <a:ext cx="7344816" cy="4524315"/>
          </a:xfrm>
          <a:prstGeom prst="rect">
            <a:avLst/>
          </a:prstGeom>
          <a:noFill/>
        </p:spPr>
        <p:txBody>
          <a:bodyPr wrap="square" rtlCol="0">
            <a:spAutoFit/>
          </a:bodyPr>
          <a:lstStyle/>
          <a:p>
            <a:pPr algn="just"/>
            <a:r>
              <a:rPr lang="el-GR" dirty="0"/>
              <a:t>Τελικό στόχο αποτελεί η επίτευξη ενός ολιστικού σχεδιασμού συνδυάζοντας διαφορετικά αναπτυξιακά εργαλεία που στο σύνολο τους θα δημιουργήσουν ή θα προσπαθήσουν να οδηγήσουν σε ένα ιδιαίτερο, καινοτόμο  προϊόν, αναπτυξιακής αριστείας που θα δώσει υπεραξία στην τοπική οικονομία και στην πολιτιστική Βιομηχανία. </a:t>
            </a:r>
          </a:p>
          <a:p>
            <a:pPr algn="just"/>
            <a:r>
              <a:rPr lang="el-GR" dirty="0"/>
              <a:t>Στο πλαίσιο των παραπάνω αναφέρονται οι Πολιτιστικές Διαδρομές και τα αναπτυξιακά Project που σχεδιάζονται στο Νομό από διάφορες ομάδες.</a:t>
            </a:r>
          </a:p>
          <a:p>
            <a:pPr algn="just"/>
            <a:r>
              <a:rPr lang="el-GR" dirty="0"/>
              <a:t>•  Πολιτιστική Διαδρομή Φύσης και Πολιτισμού της Αιτωλοακαρνανίας.</a:t>
            </a:r>
          </a:p>
          <a:p>
            <a:pPr algn="just"/>
            <a:r>
              <a:rPr lang="el-GR" dirty="0"/>
              <a:t>•  Διαδρομές Πολιτισμού και σχέδιο ανάπτυξης της Βαράσοβας. </a:t>
            </a:r>
          </a:p>
          <a:p>
            <a:pPr algn="just"/>
            <a:r>
              <a:rPr lang="el-GR" dirty="0"/>
              <a:t>•  Πολιτιστική Διαδρομή Το Μονοπάτι των Εξοδιτών.</a:t>
            </a:r>
          </a:p>
          <a:p>
            <a:pPr algn="just"/>
            <a:r>
              <a:rPr lang="el-GR" dirty="0"/>
              <a:t>•  Πολιτιστική Διαδρομή του NikolaosRoute-LaViaNicolaiana® .   </a:t>
            </a:r>
          </a:p>
          <a:p>
            <a:pPr algn="just"/>
            <a:r>
              <a:rPr lang="el-GR" dirty="0"/>
              <a:t>•  Πολιτιστική Διαδρομή Πέτρας &amp; Νερού.</a:t>
            </a:r>
          </a:p>
          <a:p>
            <a:pPr algn="just"/>
            <a:r>
              <a:rPr lang="el-GR" dirty="0"/>
              <a:t>• Δημιουργία Θεματικού Πάρκου Πολιτιστικών Διαδρομών ως καινοτόμο εργαλείο Ανάπτυξης του Πολιτιστικού Τουρισμού στο νομό Αιτωλοακαρνανίας.</a:t>
            </a:r>
          </a:p>
          <a:p>
            <a:pPr algn="just"/>
            <a:endParaRPr lang="el-GR" dirty="0"/>
          </a:p>
        </p:txBody>
      </p:sp>
    </p:spTree>
    <p:extLst>
      <p:ext uri="{BB962C8B-B14F-4D97-AF65-F5344CB8AC3E}">
        <p14:creationId xmlns:p14="http://schemas.microsoft.com/office/powerpoint/2010/main" val="16021351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3" name="TextBox 2"/>
          <p:cNvSpPr txBox="1"/>
          <p:nvPr/>
        </p:nvSpPr>
        <p:spPr>
          <a:xfrm>
            <a:off x="827584" y="1484784"/>
            <a:ext cx="7344816" cy="707886"/>
          </a:xfrm>
          <a:prstGeom prst="rect">
            <a:avLst/>
          </a:prstGeom>
          <a:noFill/>
        </p:spPr>
        <p:txBody>
          <a:bodyPr wrap="square" rtlCol="0">
            <a:spAutoFit/>
          </a:bodyPr>
          <a:lstStyle/>
          <a:p>
            <a:pPr algn="just"/>
            <a:r>
              <a:rPr lang="el-GR" sz="2000" b="1" dirty="0"/>
              <a:t>Γιατί είναι σημαντική η υλοποίηση των Πολιτιστικών Διαδρομών και πως επηρεάζει την ανάπτυξη της Πολιτιστικής Βιομηχανίας;</a:t>
            </a:r>
            <a:endParaRPr lang="el-GR" dirty="0"/>
          </a:p>
        </p:txBody>
      </p:sp>
      <p:sp>
        <p:nvSpPr>
          <p:cNvPr id="2" name="TextBox 1"/>
          <p:cNvSpPr txBox="1"/>
          <p:nvPr/>
        </p:nvSpPr>
        <p:spPr>
          <a:xfrm>
            <a:off x="830882" y="2109969"/>
            <a:ext cx="7341518" cy="4247317"/>
          </a:xfrm>
          <a:prstGeom prst="rect">
            <a:avLst/>
          </a:prstGeom>
          <a:noFill/>
        </p:spPr>
        <p:txBody>
          <a:bodyPr wrap="square" rtlCol="0">
            <a:spAutoFit/>
          </a:bodyPr>
          <a:lstStyle/>
          <a:p>
            <a:pPr algn="just"/>
            <a:r>
              <a:rPr lang="el-GR" dirty="0"/>
              <a:t>Η ανάπτυξη του Πολιτιστικού Τουρισμού και ειδικότερα των πιστοποιημένων Πολιτιστικών Διαδρομών, δημιουργούν ιδιαίτερα ξεχωριστά  τουριστικά προϊόντα που αποτελούν μοναδικές εμπειρίες ζωής, αποδεδειγμένα προσελκύουν συνεχώς επισκέπτες δημιουργώντας αυξητική τάση τουριστικών ροών, ειδικά σε περιοχές που έχουν τα χαρακτηριστικά της Περιφερειακής ενότητας της Αιτωλοακαρνανίας.</a:t>
            </a:r>
          </a:p>
          <a:p>
            <a:pPr algn="just"/>
            <a:r>
              <a:rPr lang="el-GR" dirty="0"/>
              <a:t>Πιο συγκεκριμένα:</a:t>
            </a:r>
          </a:p>
          <a:p>
            <a:pPr algn="just"/>
            <a:r>
              <a:rPr lang="el-GR" dirty="0"/>
              <a:t>• Η αύξηση της επισκεψιμότητας και της τουριστικής ζήτησης αποτελεί έναυσμα για τη βελτίωση της ανταγωνιστικότητας των επιχειρήσεων της Πολιτιστικής Βιομηχανίας.</a:t>
            </a:r>
          </a:p>
          <a:p>
            <a:pPr algn="just"/>
            <a:r>
              <a:rPr lang="el-GR" dirty="0"/>
              <a:t>• Αποτελεί όχημα για την εξέλιξη των επιχειρήσεων του κλάδου της Πολιτιστικής Βιομηχανίας και ερέθισμα για τη δημιουργία νέων προϊόντων και υπηρεσιών ενισχύοντας την καινοτομία και την έννοια του διαφορετικού.</a:t>
            </a:r>
          </a:p>
          <a:p>
            <a:pPr algn="just"/>
            <a:endParaRPr lang="el-GR" dirty="0"/>
          </a:p>
        </p:txBody>
      </p:sp>
    </p:spTree>
    <p:extLst>
      <p:ext uri="{BB962C8B-B14F-4D97-AF65-F5344CB8AC3E}">
        <p14:creationId xmlns:p14="http://schemas.microsoft.com/office/powerpoint/2010/main" val="3606105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7" name="TextBox 6"/>
          <p:cNvSpPr txBox="1"/>
          <p:nvPr/>
        </p:nvSpPr>
        <p:spPr>
          <a:xfrm>
            <a:off x="683568" y="1416704"/>
            <a:ext cx="7560840" cy="3416320"/>
          </a:xfrm>
          <a:prstGeom prst="rect">
            <a:avLst/>
          </a:prstGeom>
          <a:noFill/>
        </p:spPr>
        <p:txBody>
          <a:bodyPr wrap="square" rtlCol="0">
            <a:spAutoFit/>
          </a:bodyPr>
          <a:lstStyle/>
          <a:p>
            <a:pPr algn="just"/>
            <a:r>
              <a:rPr lang="el-GR" dirty="0"/>
              <a:t>• Αναδεικνύει, αναζωογονεί και αναβιώνει παραδοσιακά επαγγέλματα και τέχνες του κλάδου της Πολιτιστικής Βιομηχανίας. </a:t>
            </a:r>
          </a:p>
          <a:p>
            <a:pPr algn="just"/>
            <a:r>
              <a:rPr lang="el-GR" dirty="0"/>
              <a:t>•  Εντάσσει τα νέα ψηφιακά εργαλεία και την ψηφιακή επανάσταση ως γνώση και κομμάτι της εξέλιξης των επιχειρήσεων του κλάδου του Πολιτιστικής Βιομηχανίας.</a:t>
            </a:r>
          </a:p>
          <a:p>
            <a:pPr algn="just"/>
            <a:r>
              <a:rPr lang="el-GR" dirty="0"/>
              <a:t>•  Δημιουργεί νέα επαγγέλματα και νέες θέσεις εργασίας.</a:t>
            </a:r>
          </a:p>
          <a:p>
            <a:pPr algn="just"/>
            <a:r>
              <a:rPr lang="el-GR" dirty="0"/>
              <a:t>•  Ενισχύει την ανάπτυξη κλάδων αξίας της οικονομίας, οι οποίοι δημιουργούν αυξημένη ζήτηση υπηρεσιών Πολιτιστικής Βιομηχανίας όπως για παράδειγμα ο αγροδιατροφικός τομέας και η αύξηση ζήτησης σε Marketing Branding, σε Labe</a:t>
            </a:r>
            <a:r>
              <a:rPr lang="en-US" dirty="0"/>
              <a:t>l</a:t>
            </a:r>
            <a:r>
              <a:rPr lang="el-GR" dirty="0"/>
              <a:t>ling, σε</a:t>
            </a:r>
            <a:r>
              <a:rPr lang="en-US" dirty="0"/>
              <a:t> </a:t>
            </a:r>
            <a:r>
              <a:rPr lang="el-GR" dirty="0"/>
              <a:t>καλαίσθητη συσκευασία, σε διαδικτυακές υπηρεσίες που έχουν να κάνουν με το Ηλεκτρονικό εμπόριο, κ.λπ.</a:t>
            </a:r>
          </a:p>
          <a:p>
            <a:pPr algn="just"/>
            <a:r>
              <a:rPr lang="el-GR" dirty="0"/>
              <a:t>•  Δημιουργούν νέες μορφές καλλιτεχνικής και δημιουργικής έκφρασης.</a:t>
            </a:r>
          </a:p>
        </p:txBody>
      </p:sp>
    </p:spTree>
    <p:extLst>
      <p:ext uri="{BB962C8B-B14F-4D97-AF65-F5344CB8AC3E}">
        <p14:creationId xmlns:p14="http://schemas.microsoft.com/office/powerpoint/2010/main" val="2739980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332656"/>
            <a:ext cx="2576830" cy="945515"/>
          </a:xfrm>
          <a:prstGeom prst="rect">
            <a:avLst/>
          </a:prstGeom>
          <a:noFill/>
          <a:ln>
            <a:noFill/>
          </a:ln>
        </p:spPr>
      </p:pic>
      <p:pic>
        <p:nvPicPr>
          <p:cNvPr id="5" name="Εικόνα 4"/>
          <p:cNvPicPr>
            <a:picLocks noChangeAspect="1"/>
          </p:cNvPicPr>
          <p:nvPr/>
        </p:nvPicPr>
        <p:blipFill rotWithShape="1">
          <a:blip r:embed="rId3" cstate="print">
            <a:extLst>
              <a:ext uri="{28A0092B-C50C-407E-A947-70E740481C1C}">
                <a14:useLocalDpi xmlns:a14="http://schemas.microsoft.com/office/drawing/2010/main" val="0"/>
              </a:ext>
            </a:extLst>
          </a:blip>
          <a:srcRect l="18547" r="20003" b="93583"/>
          <a:stretch/>
        </p:blipFill>
        <p:spPr>
          <a:xfrm>
            <a:off x="3059833" y="404664"/>
            <a:ext cx="6084168" cy="525824"/>
          </a:xfrm>
          <a:prstGeom prst="rect">
            <a:avLst/>
          </a:prstGeom>
        </p:spPr>
      </p:pic>
      <p:sp>
        <p:nvSpPr>
          <p:cNvPr id="6" name="Ορθογώνιο 5"/>
          <p:cNvSpPr/>
          <p:nvPr/>
        </p:nvSpPr>
        <p:spPr>
          <a:xfrm>
            <a:off x="1295300" y="6292117"/>
            <a:ext cx="6480720" cy="338554"/>
          </a:xfrm>
          <a:prstGeom prst="rect">
            <a:avLst/>
          </a:prstGeom>
        </p:spPr>
        <p:txBody>
          <a:bodyPr wrap="square">
            <a:spAutoFit/>
          </a:bodyPr>
          <a:lstStyle/>
          <a:p>
            <a:pPr algn="ctr"/>
            <a:r>
              <a:rPr lang="el-GR" sz="800" dirty="0">
                <a:latin typeface="Open Sans" pitchFamily="34" charset="0"/>
                <a:ea typeface="Open Sans" pitchFamily="34" charset="0"/>
                <a:cs typeface="Open Sans" pitchFamily="34" charset="0"/>
              </a:rPr>
              <a:t>Έργο συγχρηματοδοτούμενο από την Ευρωπαϊκή Ένωση, το Ευρωπαϊκό Ταμείο Περιφερειακής Ανάπτυξης (Ε.Τ.Π.Α.) και την Εθνική Συμμετοχή των χωρών Ελλάδας και Ιταλίας</a:t>
            </a:r>
          </a:p>
        </p:txBody>
      </p:sp>
      <p:sp>
        <p:nvSpPr>
          <p:cNvPr id="8" name="TextBox 7">
            <a:extLst>
              <a:ext uri="{FF2B5EF4-FFF2-40B4-BE49-F238E27FC236}">
                <a16:creationId xmlns:a16="http://schemas.microsoft.com/office/drawing/2014/main" id="{091C648C-0FED-44AC-BE1A-94E6B9243416}"/>
              </a:ext>
            </a:extLst>
          </p:cNvPr>
          <p:cNvSpPr txBox="1"/>
          <p:nvPr/>
        </p:nvSpPr>
        <p:spPr>
          <a:xfrm>
            <a:off x="3327320" y="890880"/>
            <a:ext cx="5832648" cy="246221"/>
          </a:xfrm>
          <a:prstGeom prst="rect">
            <a:avLst/>
          </a:prstGeom>
          <a:noFill/>
        </p:spPr>
        <p:txBody>
          <a:bodyPr wrap="square" rtlCol="0">
            <a:spAutoFit/>
          </a:bodyPr>
          <a:lstStyle/>
          <a:p>
            <a:r>
              <a:rPr lang="el-GR" sz="1000" b="1" i="1" dirty="0"/>
              <a:t>“Πολιτιστικός Τουρισμός – Πολιτιστικές Διαδρομές. Καλές πρακτικές ανάπτυξης τοπικής οικονομίας”</a:t>
            </a:r>
          </a:p>
        </p:txBody>
      </p:sp>
      <p:sp>
        <p:nvSpPr>
          <p:cNvPr id="2" name="TextBox 1"/>
          <p:cNvSpPr txBox="1"/>
          <p:nvPr/>
        </p:nvSpPr>
        <p:spPr>
          <a:xfrm>
            <a:off x="719236" y="1288978"/>
            <a:ext cx="7632848" cy="830997"/>
          </a:xfrm>
          <a:prstGeom prst="rect">
            <a:avLst/>
          </a:prstGeom>
          <a:noFill/>
        </p:spPr>
        <p:txBody>
          <a:bodyPr wrap="square" rtlCol="0">
            <a:spAutoFit/>
          </a:bodyPr>
          <a:lstStyle/>
          <a:p>
            <a:pPr algn="ctr"/>
            <a:r>
              <a:rPr lang="el-GR" sz="2400" b="1" dirty="0"/>
              <a:t>Περιληπτική Παρουσίαση Πολιτιστικής Διαδρομής ΦΥΣΗΣ ΚΑΙ ΠΟΛΙΤΙΣΜΟΥ στον νομό Αιτωλοακαρνανίας</a:t>
            </a:r>
          </a:p>
        </p:txBody>
      </p:sp>
      <p:sp>
        <p:nvSpPr>
          <p:cNvPr id="3" name="TextBox 2"/>
          <p:cNvSpPr txBox="1"/>
          <p:nvPr/>
        </p:nvSpPr>
        <p:spPr>
          <a:xfrm>
            <a:off x="748914" y="1761450"/>
            <a:ext cx="7632849" cy="369332"/>
          </a:xfrm>
          <a:prstGeom prst="rect">
            <a:avLst/>
          </a:prstGeom>
          <a:noFill/>
        </p:spPr>
        <p:txBody>
          <a:bodyPr wrap="square" rtlCol="0">
            <a:spAutoFit/>
          </a:bodyPr>
          <a:lstStyle/>
          <a:p>
            <a:endParaRPr lang="el-GR" dirty="0"/>
          </a:p>
        </p:txBody>
      </p:sp>
      <p:sp>
        <p:nvSpPr>
          <p:cNvPr id="7" name="TextBox 6"/>
          <p:cNvSpPr txBox="1"/>
          <p:nvPr/>
        </p:nvSpPr>
        <p:spPr>
          <a:xfrm>
            <a:off x="719236" y="2204864"/>
            <a:ext cx="7632848" cy="3970318"/>
          </a:xfrm>
          <a:prstGeom prst="rect">
            <a:avLst/>
          </a:prstGeom>
          <a:noFill/>
        </p:spPr>
        <p:txBody>
          <a:bodyPr wrap="square" rtlCol="0">
            <a:spAutoFit/>
          </a:bodyPr>
          <a:lstStyle/>
          <a:p>
            <a:pPr algn="just"/>
            <a:r>
              <a:rPr lang="el-GR" dirty="0"/>
              <a:t>Η «Πολιτιστική Διαδρομή Φύσης και Πολιτισμού της Αιτωλοακαρνανίας», που προτείνει το Σωματείο «ΔΙΑΖΩΜΑ» και ο «ΦΟΡΕΑΣ ΔΙΑΧΕΙΡΙΣΗΣ ΛΙΜΝΟΘΑΛΑΣΣΑΣ ΜΕΣΟΛΟΓΓΙΟΥ – ΑΚΑΡΝΑΝΙΚΩΝ ΟΡΕΩΝ», έχει στόχο τη «συνένωση» των διάσπαρτων αρχαιολογικών χώρων της Αιτωλοακαρνανίας, με κύριο άξονα τα 5 αρχαία θέατρά της, με παράλληλη αξιοποίηση του φυσικού περιβάλλοντος, σε μια ενιαία διαδρομή και την προβολή της σε στοχευμένο κοινό στην Ελλάδα και το εξωτερικό, ώστε η Διαδρομή να αποτελέσει μια αξέχαστη πολιτιστική ‐ τουριστική εμπειρία.</a:t>
            </a:r>
          </a:p>
          <a:p>
            <a:pPr algn="just"/>
            <a:r>
              <a:rPr lang="el-GR" dirty="0"/>
              <a:t>Πρόκειται</a:t>
            </a:r>
            <a:r>
              <a:rPr lang="en-US" dirty="0"/>
              <a:t>,</a:t>
            </a:r>
            <a:r>
              <a:rPr lang="el-GR" dirty="0"/>
              <a:t> πιο συγκεκριμένα</a:t>
            </a:r>
            <a:r>
              <a:rPr lang="en-US" dirty="0"/>
              <a:t>,</a:t>
            </a:r>
            <a:r>
              <a:rPr lang="el-GR" dirty="0"/>
              <a:t> για την πρόταση δημιουργίας ενός δικτύου πολιτιστικών και φυσιολατρικών διαδρομών στο νομό Αιτωλοακαρνανίας, με επίκεντρο τα αρχαία θέατρα Μακύνειας, Καλυδώνας, Νέας Πλευρώνας, Οινιαδών και Στράτου και έχει στόχο την οργανική σύνδεση των αρχαίων θεάτρων με τα σημαντικότερα σημεία φυσικού κάλλους της Αιτωλοακαρνανίας.</a:t>
            </a:r>
          </a:p>
        </p:txBody>
      </p:sp>
    </p:spTree>
    <p:extLst>
      <p:ext uri="{BB962C8B-B14F-4D97-AF65-F5344CB8AC3E}">
        <p14:creationId xmlns:p14="http://schemas.microsoft.com/office/powerpoint/2010/main" val="292792695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3376</TotalTime>
  <Words>4303</Words>
  <Application>Microsoft Office PowerPoint</Application>
  <PresentationFormat>Προβολή στην οθόνη (4:3)</PresentationFormat>
  <Paragraphs>165</Paragraphs>
  <Slides>25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25</vt:i4>
      </vt:variant>
    </vt:vector>
  </HeadingPairs>
  <TitlesOfParts>
    <vt:vector size="29" baseType="lpstr">
      <vt:lpstr>Arial</vt:lpstr>
      <vt:lpstr>Calibri</vt:lpstr>
      <vt:lpstr>Open Sans</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user51</dc:creator>
  <cp:lastModifiedBy>User2</cp:lastModifiedBy>
  <cp:revision>71</cp:revision>
  <dcterms:created xsi:type="dcterms:W3CDTF">2021-02-22T07:45:33Z</dcterms:created>
  <dcterms:modified xsi:type="dcterms:W3CDTF">2021-11-30T10:22:42Z</dcterms:modified>
</cp:coreProperties>
</file>