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varScale="1">
        <p:scale>
          <a:sx n="107" d="100"/>
          <a:sy n="107" d="100"/>
        </p:scale>
        <p:origin x="176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3B6AE2D2-A8A7-42BB-B662-4733A0EC5FE1}" type="datetimeFigureOut">
              <a:rPr lang="el-GR" smtClean="0"/>
              <a:t>27/11/21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2231997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B6AE2D2-A8A7-42BB-B662-4733A0EC5FE1}" type="datetimeFigureOut">
              <a:rPr lang="el-GR" smtClean="0"/>
              <a:t>27/11/21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220409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B6AE2D2-A8A7-42BB-B662-4733A0EC5FE1}" type="datetimeFigureOut">
              <a:rPr lang="el-GR" smtClean="0"/>
              <a:t>27/11/21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333826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B6AE2D2-A8A7-42BB-B662-4733A0EC5FE1}" type="datetimeFigureOut">
              <a:rPr lang="el-GR" smtClean="0"/>
              <a:t>27/11/21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365643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3B6AE2D2-A8A7-42BB-B662-4733A0EC5FE1}" type="datetimeFigureOut">
              <a:rPr lang="el-GR" smtClean="0"/>
              <a:t>27/11/21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13293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3B6AE2D2-A8A7-42BB-B662-4733A0EC5FE1}" type="datetimeFigureOut">
              <a:rPr lang="el-GR" smtClean="0"/>
              <a:t>27/11/21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175238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3B6AE2D2-A8A7-42BB-B662-4733A0EC5FE1}" type="datetimeFigureOut">
              <a:rPr lang="el-GR" smtClean="0"/>
              <a:t>27/11/21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3566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3B6AE2D2-A8A7-42BB-B662-4733A0EC5FE1}" type="datetimeFigureOut">
              <a:rPr lang="el-GR" smtClean="0"/>
              <a:t>27/11/21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24048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B6AE2D2-A8A7-42BB-B662-4733A0EC5FE1}" type="datetimeFigureOut">
              <a:rPr lang="el-GR" smtClean="0"/>
              <a:t>27/11/21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285541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B6AE2D2-A8A7-42BB-B662-4733A0EC5FE1}" type="datetimeFigureOut">
              <a:rPr lang="el-GR" smtClean="0"/>
              <a:t>27/11/21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22036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B6AE2D2-A8A7-42BB-B662-4733A0EC5FE1}" type="datetimeFigureOut">
              <a:rPr lang="el-GR" smtClean="0"/>
              <a:t>27/11/21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425622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AE2D2-A8A7-42BB-B662-4733A0EC5FE1}" type="datetimeFigureOut">
              <a:rPr lang="el-GR" smtClean="0"/>
              <a:t>27/11/21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FEC51-EBAC-4AE1-B8B4-075E42065072}" type="slidenum">
              <a:rPr lang="el-GR" smtClean="0"/>
              <a:t>‹#›</a:t>
            </a:fld>
            <a:endParaRPr lang="el-GR"/>
          </a:p>
        </p:txBody>
      </p:sp>
    </p:spTree>
    <p:extLst>
      <p:ext uri="{BB962C8B-B14F-4D97-AF65-F5344CB8AC3E}">
        <p14:creationId xmlns:p14="http://schemas.microsoft.com/office/powerpoint/2010/main" val="3695098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15" name="Εικόνα 1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08"/>
          <a:stretch/>
        </p:blipFill>
        <p:spPr bwMode="auto">
          <a:xfrm>
            <a:off x="2211509" y="5769320"/>
            <a:ext cx="5168803"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1403648" y="5769321"/>
            <a:ext cx="575799" cy="215444"/>
          </a:xfrm>
          <a:prstGeom prst="rect">
            <a:avLst/>
          </a:prstGeom>
        </p:spPr>
        <p:txBody>
          <a:bodyPr wrap="none">
            <a:spAutoFit/>
          </a:bodyPr>
          <a:lstStyle/>
          <a:p>
            <a:r>
              <a:rPr lang="el-GR" sz="800" dirty="0">
                <a:latin typeface="Open Sans" pitchFamily="34" charset="0"/>
                <a:ea typeface="Open Sans" pitchFamily="34" charset="0"/>
                <a:cs typeface="Open Sans" pitchFamily="34" charset="0"/>
              </a:rPr>
              <a:t>Εταίροι:</a:t>
            </a:r>
          </a:p>
        </p:txBody>
      </p:sp>
      <p:sp>
        <p:nvSpPr>
          <p:cNvPr id="6" name="Ορθογώνιο 5"/>
          <p:cNvSpPr/>
          <p:nvPr/>
        </p:nvSpPr>
        <p:spPr>
          <a:xfrm>
            <a:off x="400252" y="2279194"/>
            <a:ext cx="1959100" cy="1200329"/>
          </a:xfrm>
          <a:prstGeom prst="rect">
            <a:avLst/>
          </a:prstGeom>
        </p:spPr>
        <p:txBody>
          <a:bodyPr wrap="square">
            <a:spAutoFit/>
          </a:bodyPr>
          <a:lstStyle/>
          <a:p>
            <a:r>
              <a:rPr lang="el-GR" sz="1200" b="1" dirty="0" err="1">
                <a:solidFill>
                  <a:schemeClr val="accent1">
                    <a:lumMod val="75000"/>
                  </a:schemeClr>
                </a:solidFill>
                <a:latin typeface="Open Sans" pitchFamily="34" charset="0"/>
                <a:ea typeface="Open Sans" pitchFamily="34" charset="0"/>
                <a:cs typeface="Open Sans" pitchFamily="34" charset="0"/>
              </a:rPr>
              <a:t>WPx</a:t>
            </a:r>
            <a:endParaRPr lang="el-GR" sz="1200" b="1" dirty="0">
              <a:solidFill>
                <a:schemeClr val="accent1">
                  <a:lumMod val="75000"/>
                </a:schemeClr>
              </a:solidFill>
              <a:latin typeface="Open Sans" pitchFamily="34" charset="0"/>
              <a:ea typeface="Open Sans" pitchFamily="34" charset="0"/>
              <a:cs typeface="Open Sans" pitchFamily="34" charset="0"/>
            </a:endParaRPr>
          </a:p>
          <a:p>
            <a:r>
              <a:rPr lang="el-GR" sz="1200" b="1" dirty="0">
                <a:solidFill>
                  <a:schemeClr val="accent1">
                    <a:lumMod val="75000"/>
                  </a:schemeClr>
                </a:solidFill>
                <a:latin typeface="Open Sans" pitchFamily="34" charset="0"/>
                <a:ea typeface="Open Sans" pitchFamily="34" charset="0"/>
                <a:cs typeface="Open Sans" pitchFamily="34" charset="0"/>
              </a:rPr>
              <a:t>Τίτλος Πακέτου Εργασίας</a:t>
            </a:r>
          </a:p>
          <a:p>
            <a:endParaRPr lang="el-GR" sz="1200" b="1" dirty="0">
              <a:solidFill>
                <a:schemeClr val="accent1">
                  <a:lumMod val="75000"/>
                </a:schemeClr>
              </a:solidFill>
              <a:latin typeface="Open Sans" pitchFamily="34" charset="0"/>
              <a:ea typeface="Open Sans" pitchFamily="34" charset="0"/>
              <a:cs typeface="Open Sans" pitchFamily="34" charset="0"/>
            </a:endParaRPr>
          </a:p>
          <a:p>
            <a:r>
              <a:rPr lang="el-GR" sz="1200" b="1" dirty="0">
                <a:solidFill>
                  <a:schemeClr val="accent1">
                    <a:lumMod val="75000"/>
                  </a:schemeClr>
                </a:solidFill>
                <a:latin typeface="Open Sans" pitchFamily="34" charset="0"/>
                <a:ea typeface="Open Sans" pitchFamily="34" charset="0"/>
                <a:cs typeface="Open Sans" pitchFamily="34" charset="0"/>
              </a:rPr>
              <a:t>Παραδοτέου </a:t>
            </a:r>
            <a:r>
              <a:rPr lang="el-GR" sz="1200" b="1" dirty="0" err="1">
                <a:solidFill>
                  <a:schemeClr val="accent1">
                    <a:lumMod val="75000"/>
                  </a:schemeClr>
                </a:solidFill>
                <a:latin typeface="Open Sans" pitchFamily="34" charset="0"/>
                <a:ea typeface="Open Sans" pitchFamily="34" charset="0"/>
                <a:cs typeface="Open Sans" pitchFamily="34" charset="0"/>
              </a:rPr>
              <a:t>Dx.x.x</a:t>
            </a:r>
            <a:endParaRPr lang="el-GR" sz="1200" b="1" dirty="0">
              <a:solidFill>
                <a:schemeClr val="accent1">
                  <a:lumMod val="75000"/>
                </a:schemeClr>
              </a:solidFill>
              <a:latin typeface="Open Sans" pitchFamily="34" charset="0"/>
              <a:ea typeface="Open Sans" pitchFamily="34" charset="0"/>
              <a:cs typeface="Open Sans" pitchFamily="34" charset="0"/>
            </a:endParaRPr>
          </a:p>
          <a:p>
            <a:r>
              <a:rPr lang="el-GR" sz="1200" b="1" dirty="0">
                <a:solidFill>
                  <a:schemeClr val="accent1">
                    <a:lumMod val="75000"/>
                  </a:schemeClr>
                </a:solidFill>
                <a:latin typeface="Open Sans" pitchFamily="34" charset="0"/>
                <a:ea typeface="Open Sans" pitchFamily="34" charset="0"/>
                <a:cs typeface="Open Sans" pitchFamily="34" charset="0"/>
              </a:rPr>
              <a:t>Τίτλος Παραδοτέου</a:t>
            </a:r>
          </a:p>
        </p:txBody>
      </p:sp>
      <p:sp>
        <p:nvSpPr>
          <p:cNvPr id="8" name="Ορθογώνιο 7"/>
          <p:cNvSpPr/>
          <p:nvPr/>
        </p:nvSpPr>
        <p:spPr>
          <a:xfrm>
            <a:off x="179511" y="4101208"/>
            <a:ext cx="2880321" cy="1200329"/>
          </a:xfrm>
          <a:prstGeom prst="rect">
            <a:avLst/>
          </a:prstGeom>
        </p:spPr>
        <p:txBody>
          <a:bodyPr wrap="square">
            <a:spAutoFit/>
          </a:bodyPr>
          <a:lstStyle/>
          <a:p>
            <a:r>
              <a:rPr lang="el-GR" sz="1200" b="1" dirty="0">
                <a:solidFill>
                  <a:schemeClr val="accent1">
                    <a:lumMod val="75000"/>
                  </a:schemeClr>
                </a:solidFill>
                <a:latin typeface="Open Sans" pitchFamily="34" charset="0"/>
                <a:ea typeface="Open Sans" pitchFamily="34" charset="0"/>
                <a:cs typeface="Open Sans" pitchFamily="34" charset="0"/>
              </a:rPr>
              <a:t>Συμμετοχή Επιμελητηρίου Αιτωλοακαρνανίας</a:t>
            </a:r>
          </a:p>
          <a:p>
            <a:r>
              <a:rPr lang="el-GR" sz="1200" b="1" dirty="0">
                <a:solidFill>
                  <a:schemeClr val="accent1">
                    <a:lumMod val="75000"/>
                  </a:schemeClr>
                </a:solidFill>
                <a:latin typeface="Open Sans" pitchFamily="34" charset="0"/>
                <a:ea typeface="Open Sans" pitchFamily="34" charset="0"/>
                <a:cs typeface="Open Sans" pitchFamily="34" charset="0"/>
              </a:rPr>
              <a:t>Τατούλης Τριαντάφυλλος</a:t>
            </a:r>
          </a:p>
          <a:p>
            <a:r>
              <a:rPr lang="el-GR" sz="1200" b="1" dirty="0">
                <a:solidFill>
                  <a:schemeClr val="accent1">
                    <a:lumMod val="75000"/>
                  </a:schemeClr>
                </a:solidFill>
                <a:latin typeface="Open Sans" pitchFamily="34" charset="0"/>
                <a:ea typeface="Open Sans" pitchFamily="34" charset="0"/>
                <a:cs typeface="Open Sans" pitchFamily="34" charset="0"/>
              </a:rPr>
              <a:t>Επιμελητήριο Αιτωλοακαρνανίας</a:t>
            </a:r>
          </a:p>
          <a:p>
            <a:r>
              <a:rPr lang="el-GR" sz="1200" b="1" dirty="0">
                <a:solidFill>
                  <a:schemeClr val="accent1">
                    <a:lumMod val="75000"/>
                  </a:schemeClr>
                </a:solidFill>
                <a:latin typeface="Open Sans" pitchFamily="34" charset="0"/>
                <a:ea typeface="Open Sans" pitchFamily="34" charset="0"/>
                <a:cs typeface="Open Sans" pitchFamily="34" charset="0"/>
              </a:rPr>
              <a:t>29/11/2021</a:t>
            </a:r>
          </a:p>
          <a:p>
            <a:r>
              <a:rPr lang="el-GR" sz="1200" b="1" dirty="0">
                <a:solidFill>
                  <a:schemeClr val="accent1">
                    <a:lumMod val="75000"/>
                  </a:schemeClr>
                </a:solidFill>
                <a:latin typeface="Open Sans" pitchFamily="34" charset="0"/>
                <a:ea typeface="Open Sans" pitchFamily="34" charset="0"/>
                <a:cs typeface="Open Sans" pitchFamily="34" charset="0"/>
              </a:rPr>
              <a:t>Πύργος</a:t>
            </a:r>
          </a:p>
        </p:txBody>
      </p:sp>
      <p:sp>
        <p:nvSpPr>
          <p:cNvPr id="11" name="Ορθογώνιο 10"/>
          <p:cNvSpPr/>
          <p:nvPr/>
        </p:nvSpPr>
        <p:spPr>
          <a:xfrm>
            <a:off x="1295300" y="6330806"/>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12" name="Εικόνα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4" y="2348880"/>
            <a:ext cx="6084167" cy="3013339"/>
          </a:xfrm>
          <a:prstGeom prst="rect">
            <a:avLst/>
          </a:prstGeom>
        </p:spPr>
      </p:pic>
      <p:pic>
        <p:nvPicPr>
          <p:cNvPr id="4" name="Εικόνα 3">
            <a:extLst>
              <a:ext uri="{FF2B5EF4-FFF2-40B4-BE49-F238E27FC236}">
                <a16:creationId xmlns:a16="http://schemas.microsoft.com/office/drawing/2014/main" id="{ADE2CB97-F59E-44EB-BB9F-C089AE17DB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3" y="1247157"/>
            <a:ext cx="6006231" cy="806130"/>
          </a:xfrm>
          <a:prstGeom prst="rect">
            <a:avLst/>
          </a:prstGeom>
        </p:spPr>
      </p:pic>
    </p:spTree>
    <p:extLst>
      <p:ext uri="{BB962C8B-B14F-4D97-AF65-F5344CB8AC3E}">
        <p14:creationId xmlns:p14="http://schemas.microsoft.com/office/powerpoint/2010/main" val="45290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Rectangle 1">
            <a:extLst>
              <a:ext uri="{FF2B5EF4-FFF2-40B4-BE49-F238E27FC236}">
                <a16:creationId xmlns:a16="http://schemas.microsoft.com/office/drawing/2014/main" id="{C79BF079-358B-BF40-A725-363F51EC5AA1}"/>
              </a:ext>
            </a:extLst>
          </p:cNvPr>
          <p:cNvSpPr/>
          <p:nvPr/>
        </p:nvSpPr>
        <p:spPr>
          <a:xfrm>
            <a:off x="103026" y="1667048"/>
            <a:ext cx="8937948" cy="3970318"/>
          </a:xfrm>
          <a:prstGeom prst="rect">
            <a:avLst/>
          </a:prstGeom>
        </p:spPr>
        <p:txBody>
          <a:bodyPr wrap="square">
            <a:spAutoFit/>
          </a:bodyPr>
          <a:lstStyle/>
          <a:p>
            <a:pPr marL="285750" indent="-285750" algn="just">
              <a:buFont typeface="System Font Regular"/>
              <a:buChar char="🏛"/>
            </a:pPr>
            <a:r>
              <a:rPr lang="el-GR" dirty="0"/>
              <a:t> Έως και σήμερα έχουν υλοποιηθεί τα 9 πρώτα εργαστήρια πολιτιστικής βιομηχανίας του έργου </a:t>
            </a:r>
            <a:r>
              <a:rPr lang="en-GB" dirty="0"/>
              <a:t>CREATIVE@HUBS, </a:t>
            </a:r>
            <a:r>
              <a:rPr lang="el-GR" dirty="0"/>
              <a:t>ως μέρος των παραδοτέων της σύμβασής.</a:t>
            </a:r>
          </a:p>
          <a:p>
            <a:pPr lvl="1" algn="just"/>
            <a:r>
              <a:rPr lang="el-GR" dirty="0"/>
              <a:t>7. «Λόγος – Ρυθμός – Μελωδία. Η σύνθεση της μουσικής και τα βασικά συστατικά της», σε συνεργασία με τους εκπροσώπους του έργου "Οι ρίζες ανοίγουν δρόμους" και τη διεθνή ομάδα καλλιτεχνών από το Αμβούργο “</a:t>
            </a:r>
            <a:r>
              <a:rPr lang="en-GB" dirty="0" err="1"/>
              <a:t>Waav</a:t>
            </a:r>
            <a:r>
              <a:rPr lang="en-GB" dirty="0"/>
              <a:t> </a:t>
            </a:r>
            <a:r>
              <a:rPr lang="en-GB" dirty="0" err="1"/>
              <a:t>Kollektiv</a:t>
            </a:r>
            <a:r>
              <a:rPr lang="en-GB" dirty="0"/>
              <a:t>” </a:t>
            </a:r>
            <a:endParaRPr lang="el-GR" dirty="0"/>
          </a:p>
          <a:p>
            <a:pPr lvl="1" algn="just"/>
            <a:r>
              <a:rPr lang="el-GR" dirty="0"/>
              <a:t>8. «Τεχνικές &amp; Ύφος Συγγραφής Νεανικού Μυθιστορήματος». Παρουσίαση του νεανικού μυθιστορήματος της συγγραφέως Φωτεινής Μυλωνά-Ραΐδη «Έξω απ’ τη Χρυσή Κορνίζα» </a:t>
            </a:r>
          </a:p>
          <a:p>
            <a:pPr lvl="1" algn="just"/>
            <a:r>
              <a:rPr lang="el-GR" dirty="0"/>
              <a:t>9. «ΕΣΩ ΑΝΘΡΩΠΟΣ &amp; ΦΩΤΟΓΡΑΦΙΑ ΒΑΣΙΛΗΣ ΝΕΜΠΕΓΛΕΡΙΩΤΗΣ - Παρουσίαση Φωτογραφικού Έργου» </a:t>
            </a:r>
          </a:p>
          <a:p>
            <a:pPr algn="just"/>
            <a:endParaRPr lang="el-GR" dirty="0"/>
          </a:p>
          <a:p>
            <a:pPr algn="just"/>
            <a:r>
              <a:rPr lang="el-GR" dirty="0"/>
              <a:t>Όσο αφορά το Οικονομικό αντικείμενο το Επιμελητήριο Αιτωλοακαρνανίας έχει υλοποιήσει το 25% του προϋπολογισμού βάση προγραμματικής σύμβασης.</a:t>
            </a:r>
          </a:p>
          <a:p>
            <a:pPr algn="just"/>
            <a:endParaRPr lang="el-GR" dirty="0"/>
          </a:p>
        </p:txBody>
      </p:sp>
      <p:pic>
        <p:nvPicPr>
          <p:cNvPr id="7" name="Picture 6" descr="A picture containing text, coin&#10;&#10;Description automatically generated">
            <a:extLst>
              <a:ext uri="{FF2B5EF4-FFF2-40B4-BE49-F238E27FC236}">
                <a16:creationId xmlns:a16="http://schemas.microsoft.com/office/drawing/2014/main" id="{941697C1-01C8-684C-8819-8C32F3BE5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20" y="419906"/>
            <a:ext cx="1651000" cy="1231900"/>
          </a:xfrm>
          <a:prstGeom prst="rect">
            <a:avLst/>
          </a:prstGeom>
        </p:spPr>
      </p:pic>
      <p:pic>
        <p:nvPicPr>
          <p:cNvPr id="8" name="Picture 2" descr="Task complete job done work complete icon Vector Image">
            <a:extLst>
              <a:ext uri="{FF2B5EF4-FFF2-40B4-BE49-F238E27FC236}">
                <a16:creationId xmlns:a16="http://schemas.microsoft.com/office/drawing/2014/main" id="{4ABBBA36-BD0E-3E44-AC64-64E1C93EEE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25" t="11065" r="10625" b="18365"/>
          <a:stretch/>
        </p:blipFill>
        <p:spPr bwMode="auto">
          <a:xfrm>
            <a:off x="0" y="5583967"/>
            <a:ext cx="1317964" cy="127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70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7" name="Picture 6" descr="A picture containing text, coin&#10;&#10;Description automatically generated">
            <a:extLst>
              <a:ext uri="{FF2B5EF4-FFF2-40B4-BE49-F238E27FC236}">
                <a16:creationId xmlns:a16="http://schemas.microsoft.com/office/drawing/2014/main" id="{941697C1-01C8-684C-8819-8C32F3BE5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20" y="930488"/>
            <a:ext cx="1651000" cy="1231900"/>
          </a:xfrm>
          <a:prstGeom prst="rect">
            <a:avLst/>
          </a:prstGeom>
        </p:spPr>
      </p:pic>
      <p:pic>
        <p:nvPicPr>
          <p:cNvPr id="5122" name="Picture 2" descr="Ευχαριστώ πολύ διανυσματική απεικόνιση. εικονογραφία από - 47506816">
            <a:extLst>
              <a:ext uri="{FF2B5EF4-FFF2-40B4-BE49-F238E27FC236}">
                <a16:creationId xmlns:a16="http://schemas.microsoft.com/office/drawing/2014/main" id="{797054DF-2F1A-6B46-9942-CA0DC83675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80" t="12201" r="15575" b="1701"/>
          <a:stretch/>
        </p:blipFill>
        <p:spPr bwMode="auto">
          <a:xfrm>
            <a:off x="2983975" y="1387960"/>
            <a:ext cx="310337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79BF079-358B-BF40-A725-363F51EC5AA1}"/>
                  </a:ext>
                </a:extLst>
              </p:cNvPr>
              <p:cNvSpPr/>
              <p:nvPr/>
            </p:nvSpPr>
            <p:spPr>
              <a:xfrm>
                <a:off x="206052" y="1272682"/>
                <a:ext cx="8659216" cy="5078313"/>
              </a:xfrm>
              <a:prstGeom prst="rect">
                <a:avLst/>
              </a:prstGeom>
            </p:spPr>
            <p:txBody>
              <a:bodyPr wrap="square">
                <a:spAutoFit/>
              </a:bodyPr>
              <a:lstStyle/>
              <a:p>
                <a:pPr marL="285750" indent="-285750" algn="just">
                  <a:buFont typeface="System Font Regular"/>
                  <a:buChar char="💻"/>
                </a:pPr>
                <a:r>
                  <a:rPr lang="el-GR" dirty="0"/>
                  <a:t> </a:t>
                </a:r>
                <a:r>
                  <a:rPr lang="en-GB" dirty="0"/>
                  <a:t>CREATIVE @Hubs</a:t>
                </a:r>
                <a:r>
                  <a:rPr lang="el-GR" dirty="0"/>
                  <a:t>:</a:t>
                </a:r>
                <a:r>
                  <a:rPr lang="en-GB" dirty="0"/>
                  <a:t> </a:t>
                </a:r>
                <a:r>
                  <a:rPr lang="el-GR" dirty="0"/>
                  <a:t>Άξονας 1.1 με τίτλο «Ολιστική δικτύωση δημιουργικών </a:t>
                </a:r>
                <a:r>
                  <a:rPr lang="el-GR" dirty="0" err="1"/>
                  <a:t>ΜμΕ</a:t>
                </a:r>
                <a:r>
                  <a:rPr lang="el-GR" dirty="0"/>
                  <a:t> μέσω συνεργατικών χώρων δημιουργικών επιχειρήσεων (</a:t>
                </a:r>
                <a:r>
                  <a:rPr lang="en-GB" dirty="0"/>
                  <a:t>Holistic networking of creative industries via hubs» - CREATIVE@HUBs)</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a:t>
                </a:r>
                <a:r>
                  <a:rPr lang="el-GR" dirty="0"/>
                  <a:t> Περιφέρεια Δυτικής Ελλάδας/ δημιουργία συνεργατικών χώρων– κόμβων (</a:t>
                </a:r>
                <a:r>
                  <a:rPr lang="en-GB" dirty="0"/>
                  <a:t>hubs) </a:t>
                </a:r>
                <a:r>
                  <a:rPr lang="el-GR" dirty="0"/>
                  <a:t>για δημιουργικές επιχειρήσεις σε Αχαΐα, Αιτωλοακαρνανία και Ηλεία</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a:t> προϋπολογισμός:  2.700.000,00€. </a:t>
                </a:r>
              </a:p>
              <a:p>
                <a:pPr marL="285750" indent="-285750" algn="just">
                  <a:buFont typeface="System Font Regular"/>
                  <a:buChar char="🎯"/>
                </a:pPr>
                <a:r>
                  <a:rPr lang="el-GR" dirty="0"/>
                  <a:t> </a:t>
                </a:r>
                <a:r>
                  <a:rPr lang="el-GR" b="1" i="1" dirty="0"/>
                  <a:t>ΣΤΟΧΟΣ</a:t>
                </a:r>
                <a:r>
                  <a:rPr lang="el-GR" dirty="0"/>
                  <a:t>:  λειτουργία Δικτύου κόμβων (</a:t>
                </a:r>
                <a:r>
                  <a:rPr lang="en-GB" dirty="0"/>
                  <a:t>Creative hubs) </a:t>
                </a:r>
                <a:r>
                  <a:rPr lang="el-GR" dirty="0"/>
                  <a:t>επιχειρήσεων του κλάδου της πολιτιστικής βιομηχανίας, οι οποίοι:</a:t>
                </a:r>
              </a:p>
              <a:p>
                <a:pPr marL="1657350" lvl="3" indent="-285750" algn="just">
                  <a:buFont typeface="System Font Regular"/>
                  <a:buChar char="🎯"/>
                </a:pPr>
                <a:r>
                  <a:rPr lang="el-GR" dirty="0"/>
                  <a:t> θα λειτουργούν σε μόνιμη βάση</a:t>
                </a:r>
              </a:p>
              <a:p>
                <a:pPr marL="1657350" lvl="3" indent="-285750" algn="just">
                  <a:buFont typeface="System Font Regular"/>
                  <a:buChar char="🎯"/>
                </a:pPr>
                <a:r>
                  <a:rPr lang="el-GR" dirty="0"/>
                  <a:t> θα φιλοξενούν επιχειρήσεις του κλάδου</a:t>
                </a:r>
              </a:p>
              <a:p>
                <a:pPr marL="1657350" lvl="3" indent="-285750" algn="just">
                  <a:buFont typeface="System Font Regular"/>
                  <a:buChar char="🎯"/>
                </a:pPr>
                <a:r>
                  <a:rPr lang="el-GR" dirty="0"/>
                  <a:t>θα υποστηριχθούν σε συμβουλευτικό και όχι μόνο επίπεδο(επίλυση εμποδίων και προβλημάτων των επιχειρήσεων τους)</a:t>
                </a:r>
              </a:p>
              <a:p>
                <a:pPr marL="285750" indent="-285750" algn="just">
                  <a:buFont typeface="System Font Regular"/>
                  <a:buChar char="🧩"/>
                </a:pPr>
                <a:r>
                  <a:rPr lang="el-GR" dirty="0"/>
                  <a:t>παράλληλα η ανάπτυξη και η εξέλιξη του κλάδου στην Περιφέρεια Δυτικής Ελλάδος διάμεσο διάφορων δράσεων όπως:</a:t>
                </a:r>
              </a:p>
              <a:p>
                <a:pPr marL="1657350" lvl="3" indent="-285750" algn="just">
                  <a:buFont typeface="System Font Regular"/>
                  <a:buChar char="🧩"/>
                </a:pPr>
                <a:r>
                  <a:rPr lang="el-GR" dirty="0"/>
                  <a:t> διεξαγωγή εκπαιδεύσεων</a:t>
                </a:r>
              </a:p>
              <a:p>
                <a:pPr marL="1657350" lvl="3" indent="-285750" algn="just">
                  <a:buFont typeface="System Font Regular"/>
                  <a:buChar char="🧩"/>
                </a:pPr>
                <a:r>
                  <a:rPr lang="el-GR" dirty="0"/>
                  <a:t> σεμιναρίων</a:t>
                </a:r>
              </a:p>
              <a:p>
                <a:pPr marL="1657350" lvl="3" indent="-285750" algn="just">
                  <a:buFont typeface="System Font Regular"/>
                  <a:buChar char="🧩"/>
                </a:pPr>
                <a:r>
                  <a:rPr lang="el-GR" dirty="0"/>
                  <a:t> ενεργειών δικτύωσης</a:t>
                </a:r>
              </a:p>
              <a:p>
                <a:pPr marL="1657350" lvl="3" indent="-285750" algn="just">
                  <a:buFont typeface="System Font Regular"/>
                  <a:buChar char="🧩"/>
                </a:pPr>
                <a:r>
                  <a:rPr lang="el-GR" dirty="0"/>
                  <a:t> διοργάνωση εκδηλώσεων(τοπικό , περιφερειακό , εθνικό και διεθνές επίπεδο)</a:t>
                </a:r>
                <a:endParaRPr lang="el-GR" b="1" i="1" dirty="0"/>
              </a:p>
            </p:txBody>
          </p:sp>
        </mc:Choice>
        <mc:Fallback>
          <p:sp>
            <p:nvSpPr>
              <p:cNvPr id="2" name="Rectangle 1">
                <a:extLst>
                  <a:ext uri="{FF2B5EF4-FFF2-40B4-BE49-F238E27FC236}">
                    <a16:creationId xmlns:a16="http://schemas.microsoft.com/office/drawing/2014/main" id="{C79BF079-358B-BF40-A725-363F51EC5AA1}"/>
                  </a:ext>
                </a:extLst>
              </p:cNvPr>
              <p:cNvSpPr>
                <a:spLocks noRot="1" noChangeAspect="1" noMove="1" noResize="1" noEditPoints="1" noAdjustHandles="1" noChangeArrowheads="1" noChangeShapeType="1" noTextEdit="1"/>
              </p:cNvSpPr>
              <p:nvPr/>
            </p:nvSpPr>
            <p:spPr>
              <a:xfrm>
                <a:off x="206052" y="1272682"/>
                <a:ext cx="8659216" cy="5078313"/>
              </a:xfrm>
              <a:prstGeom prst="rect">
                <a:avLst/>
              </a:prstGeom>
              <a:blipFill>
                <a:blip r:embed="rId4"/>
                <a:stretch>
                  <a:fillRect l="-733" t="-998" r="-733" b="-998"/>
                </a:stretch>
              </a:blipFill>
            </p:spPr>
            <p:txBody>
              <a:bodyPr/>
              <a:lstStyle/>
              <a:p>
                <a:r>
                  <a:rPr lang="en-GR">
                    <a:noFill/>
                  </a:rPr>
                  <a:t> </a:t>
                </a:r>
              </a:p>
            </p:txBody>
          </p:sp>
        </mc:Fallback>
      </mc:AlternateContent>
    </p:spTree>
    <p:extLst>
      <p:ext uri="{BB962C8B-B14F-4D97-AF65-F5344CB8AC3E}">
        <p14:creationId xmlns:p14="http://schemas.microsoft.com/office/powerpoint/2010/main" val="390106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Rectangle 1">
            <a:extLst>
              <a:ext uri="{FF2B5EF4-FFF2-40B4-BE49-F238E27FC236}">
                <a16:creationId xmlns:a16="http://schemas.microsoft.com/office/drawing/2014/main" id="{C79BF079-358B-BF40-A725-363F51EC5AA1}"/>
              </a:ext>
            </a:extLst>
          </p:cNvPr>
          <p:cNvSpPr/>
          <p:nvPr/>
        </p:nvSpPr>
        <p:spPr>
          <a:xfrm>
            <a:off x="103026" y="1815743"/>
            <a:ext cx="8937948" cy="4247317"/>
          </a:xfrm>
          <a:prstGeom prst="rect">
            <a:avLst/>
          </a:prstGeom>
        </p:spPr>
        <p:txBody>
          <a:bodyPr wrap="square">
            <a:spAutoFit/>
          </a:bodyPr>
          <a:lstStyle/>
          <a:p>
            <a:pPr marL="285750" indent="-285750" algn="just">
              <a:buFont typeface="System Font Regular"/>
              <a:buChar char="💻"/>
            </a:pPr>
            <a:r>
              <a:rPr lang="el-GR" dirty="0"/>
              <a:t> Το Επιμελητήριο Αιτωλοακαρνανίας συμμετέχει μέσω Προγραμματικής Σύμβασης ως φορέας υλοποίησης μαζί με:</a:t>
            </a:r>
          </a:p>
          <a:p>
            <a:pPr marL="742950" lvl="1" indent="-285750">
              <a:buFont typeface="System Font Regular"/>
              <a:buChar char="🤝"/>
            </a:pPr>
            <a:r>
              <a:rPr lang="el-GR" dirty="0"/>
              <a:t>Περιφέρεια Δυτικής Ελλάδας</a:t>
            </a:r>
          </a:p>
          <a:p>
            <a:pPr marL="742950" lvl="1" indent="-285750">
              <a:buFont typeface="System Font Regular"/>
              <a:buChar char="🤝"/>
            </a:pPr>
            <a:r>
              <a:rPr lang="el-GR" dirty="0"/>
              <a:t> Ινστιτούτο Τεχνολογίας Υπολογιστών και Εκδόσεων “ΔΙΟΦΑΝΤΟΣ” (Ι.Τ.Υ.Ε.-ΔΙΟΦΑΝΤΟΣ)</a:t>
            </a:r>
          </a:p>
          <a:p>
            <a:pPr marL="742950" lvl="1" indent="-285750">
              <a:buFont typeface="System Font Regular"/>
              <a:buChar char="🤝"/>
            </a:pPr>
            <a:r>
              <a:rPr lang="el-GR" dirty="0"/>
              <a:t> Επιμελητήριο Π.Ε. Αχαΐας</a:t>
            </a:r>
          </a:p>
          <a:p>
            <a:pPr marL="742950" lvl="1" indent="-285750">
              <a:buFont typeface="System Font Regular"/>
              <a:buChar char="🤝"/>
            </a:pPr>
            <a:r>
              <a:rPr lang="el-GR" dirty="0"/>
              <a:t> Επιμελητήριο Π.Ε. Ηλείας</a:t>
            </a:r>
          </a:p>
          <a:p>
            <a:pPr marL="742950" lvl="1" indent="-285750">
              <a:buFont typeface="System Font Regular"/>
              <a:buChar char="🤝"/>
            </a:pPr>
            <a:r>
              <a:rPr lang="el-GR" dirty="0"/>
              <a:t> Ινστιτούτο Περιφερειακής Ανάπτυξης – </a:t>
            </a:r>
            <a:r>
              <a:rPr lang="el-GR" dirty="0" err="1"/>
              <a:t>Πάντειο</a:t>
            </a:r>
            <a:r>
              <a:rPr lang="el-GR" dirty="0"/>
              <a:t> Πανεπιστήμιο</a:t>
            </a:r>
          </a:p>
          <a:p>
            <a:pPr marL="285750" indent="-285750">
              <a:buFont typeface="Arial" panose="020B0604020202020204" pitchFamily="34" charset="0"/>
              <a:buChar char="•"/>
            </a:pPr>
            <a:r>
              <a:rPr lang="el-GR" dirty="0"/>
              <a:t> Το </a:t>
            </a:r>
            <a:r>
              <a:rPr lang="el-GR" dirty="0" err="1"/>
              <a:t>Επ</a:t>
            </a:r>
            <a:r>
              <a:rPr lang="el-GR" dirty="0"/>
              <a:t>. Αιτ. υποστηρίζει:</a:t>
            </a:r>
          </a:p>
          <a:p>
            <a:pPr marL="742950" lvl="1" indent="-285750">
              <a:buFont typeface="Arial" panose="020B0604020202020204" pitchFamily="34" charset="0"/>
              <a:buChar char="•"/>
            </a:pPr>
            <a:r>
              <a:rPr lang="el-GR" dirty="0"/>
              <a:t> Την επιχειρηματικότητα με βασικό στόχο την επίτευξη των αξιών του μοντέλου της αειφόρου και Βιώσιμης ανάπτυξης στην οικονομία.</a:t>
            </a:r>
          </a:p>
          <a:p>
            <a:pPr marL="742950" lvl="1" indent="-285750">
              <a:buFont typeface="Arial" panose="020B0604020202020204" pitchFamily="34" charset="0"/>
              <a:buChar char="•"/>
            </a:pPr>
            <a:r>
              <a:rPr lang="el-GR" dirty="0"/>
              <a:t> Υποστηρίζει την ανάπτυξη και τη δημιουργία επιχειρηματικής αξίας στην δημιουργική βιομηχανία, σε συνδυασμό με τα συγκριτικά πλεονεκτήματα πολιτιστικών μνημείων, εθίμων, παραδόσεων, προϊόντων, του νομού Αιτωλοακαρνανίας</a:t>
            </a:r>
            <a:endParaRPr lang="el-GR" b="1" i="1" dirty="0"/>
          </a:p>
        </p:txBody>
      </p:sp>
      <p:pic>
        <p:nvPicPr>
          <p:cNvPr id="7" name="Picture 6" descr="A picture containing text, coin&#10;&#10;Description automatically generated">
            <a:extLst>
              <a:ext uri="{FF2B5EF4-FFF2-40B4-BE49-F238E27FC236}">
                <a16:creationId xmlns:a16="http://schemas.microsoft.com/office/drawing/2014/main" id="{941697C1-01C8-684C-8819-8C32F3BE5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20" y="639461"/>
            <a:ext cx="1651000" cy="1231900"/>
          </a:xfrm>
          <a:prstGeom prst="rect">
            <a:avLst/>
          </a:prstGeom>
        </p:spPr>
      </p:pic>
    </p:spTree>
    <p:extLst>
      <p:ext uri="{BB962C8B-B14F-4D97-AF65-F5344CB8AC3E}">
        <p14:creationId xmlns:p14="http://schemas.microsoft.com/office/powerpoint/2010/main" val="322480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Rectangle 1">
            <a:extLst>
              <a:ext uri="{FF2B5EF4-FFF2-40B4-BE49-F238E27FC236}">
                <a16:creationId xmlns:a16="http://schemas.microsoft.com/office/drawing/2014/main" id="{C79BF079-358B-BF40-A725-363F51EC5AA1}"/>
              </a:ext>
            </a:extLst>
          </p:cNvPr>
          <p:cNvSpPr/>
          <p:nvPr/>
        </p:nvSpPr>
        <p:spPr>
          <a:xfrm>
            <a:off x="103026" y="1628800"/>
            <a:ext cx="8937948" cy="5078313"/>
          </a:xfrm>
          <a:prstGeom prst="rect">
            <a:avLst/>
          </a:prstGeom>
        </p:spPr>
        <p:txBody>
          <a:bodyPr wrap="square">
            <a:spAutoFit/>
          </a:bodyPr>
          <a:lstStyle/>
          <a:p>
            <a:pPr marL="285750" indent="-285750" algn="just">
              <a:buFont typeface="System Font Regular"/>
              <a:buChar char="💻"/>
            </a:pPr>
            <a:r>
              <a:rPr lang="el-GR" dirty="0"/>
              <a:t> Το «Επιμελητήριο </a:t>
            </a:r>
            <a:r>
              <a:rPr lang="el-GR" dirty="0" err="1"/>
              <a:t>Αιτ</a:t>
            </a:r>
            <a:r>
              <a:rPr lang="el-GR" dirty="0"/>
              <a:t>/νιας» έχει αναλάβει την εκτέλεση των παρακάτω ενεργειών – δράσεων σύμφωνα με τα προβλεπόμενα στο Τεχνικό Δελτίο του έργου.: </a:t>
            </a:r>
          </a:p>
          <a:p>
            <a:pPr marL="742950" lvl="1" indent="-285750" algn="just">
              <a:buFont typeface="System Font Regular"/>
              <a:buChar char="💻"/>
            </a:pPr>
            <a:r>
              <a:rPr lang="el-GR" dirty="0"/>
              <a:t> Τον καθορισμό των εκπαιδευτικών αναγκών των ΜΜΕ που εμπίπτουν στον κλάδο της δημιουργικής βιομηχανίας της </a:t>
            </a:r>
            <a:r>
              <a:rPr lang="el-GR" dirty="0" err="1"/>
              <a:t>Αιτ</a:t>
            </a:r>
            <a:r>
              <a:rPr lang="el-GR" dirty="0"/>
              <a:t>/νιας.</a:t>
            </a:r>
          </a:p>
          <a:p>
            <a:pPr marL="742950" lvl="1" indent="-285750" algn="just">
              <a:buFont typeface="System Font Regular"/>
              <a:buChar char="💻"/>
            </a:pPr>
            <a:r>
              <a:rPr lang="el-GR" dirty="0"/>
              <a:t> Προετοιμασία του περιεχομένου τριών εκπαιδευτικών πακέτων, με σκοπό την υλοποίηση σεμιναρίων δια ζώσης και τη χρήση του εκπαιδευτικού υλικού σε ηλεκτρονικό σύστημα μάθησης.</a:t>
            </a:r>
          </a:p>
          <a:p>
            <a:pPr marL="742950" lvl="1" indent="-285750" algn="just">
              <a:buFont typeface="System Font Regular"/>
              <a:buChar char="💻"/>
            </a:pPr>
            <a:r>
              <a:rPr lang="el-GR" dirty="0"/>
              <a:t> Την επιλογή κατάλληλου εξωτερικού συνεργάτη (</a:t>
            </a:r>
            <a:r>
              <a:rPr lang="el-GR" dirty="0" err="1"/>
              <a:t>HubManager</a:t>
            </a:r>
            <a:r>
              <a:rPr lang="el-GR" dirty="0"/>
              <a:t>). – ειδικού σε θέματα ανάπτυξης της επιχειρηματικότητας στη δημιουργική βιομηχανία για την υποστήριξη της λειτουργίας των 2  HUB στην </a:t>
            </a:r>
            <a:r>
              <a:rPr lang="el-GR" dirty="0" err="1"/>
              <a:t>Αιτ</a:t>
            </a:r>
            <a:r>
              <a:rPr lang="el-GR" dirty="0"/>
              <a:t>/νια (Στο Αγρίνιο &amp; στο Μεσολόγγι).</a:t>
            </a:r>
          </a:p>
          <a:p>
            <a:pPr marL="742950" lvl="1" indent="-285750" algn="just">
              <a:buFont typeface="System Font Regular"/>
              <a:buChar char="💻"/>
            </a:pPr>
            <a:r>
              <a:rPr lang="el-GR" dirty="0"/>
              <a:t>Επιλογή Στελέχους Υποστήριξης </a:t>
            </a:r>
            <a:r>
              <a:rPr lang="el-GR" b="1" dirty="0"/>
              <a:t>(</a:t>
            </a:r>
            <a:r>
              <a:rPr lang="el-GR" b="1" dirty="0" err="1"/>
              <a:t>Business</a:t>
            </a:r>
            <a:r>
              <a:rPr lang="el-GR" b="1" dirty="0"/>
              <a:t> Development </a:t>
            </a:r>
            <a:r>
              <a:rPr lang="el-GR" b="1" dirty="0" err="1"/>
              <a:t>Manager</a:t>
            </a:r>
            <a:r>
              <a:rPr lang="el-GR" b="1" dirty="0"/>
              <a:t> )</a:t>
            </a:r>
            <a:r>
              <a:rPr lang="el-GR" dirty="0"/>
              <a:t> ως Υπεύθυνο  Επιχειρηματικής Ανάπτυξης και υποστήριξης των επιχειρήσεων πολιτιστικής Βιομηχανίας</a:t>
            </a:r>
          </a:p>
          <a:p>
            <a:pPr marL="742950" lvl="1" indent="-285750" algn="just">
              <a:buFont typeface="System Font Regular"/>
              <a:buChar char="💻"/>
            </a:pPr>
            <a:r>
              <a:rPr lang="el-GR" dirty="0"/>
              <a:t> ένα Στέλεχος Υποστήριξης ως υπεύθυνο Δικτύωσης </a:t>
            </a:r>
            <a:r>
              <a:rPr lang="el-GR" b="1" dirty="0"/>
              <a:t>(</a:t>
            </a:r>
            <a:r>
              <a:rPr lang="en-US" b="1" dirty="0"/>
              <a:t>Network Manager</a:t>
            </a:r>
            <a:r>
              <a:rPr lang="el-GR" b="1" dirty="0"/>
              <a:t>)</a:t>
            </a:r>
          </a:p>
          <a:p>
            <a:pPr marL="742950" lvl="1" indent="-285750" algn="just">
              <a:buFont typeface="System Font Regular"/>
              <a:buChar char="💻"/>
            </a:pPr>
            <a:r>
              <a:rPr lang="el-GR" dirty="0"/>
              <a:t>Πρόσληψη δυο (2) γραμματέων (1 στο Αγρίνιο και 1 στο Μεσολόγγι) αποκλειστικά με σύμβαση μίσθωσης έργου</a:t>
            </a:r>
            <a:r>
              <a:rPr lang="el-GR" b="1" dirty="0"/>
              <a:t>,</a:t>
            </a:r>
            <a:r>
              <a:rPr lang="el-GR" dirty="0"/>
              <a:t> για την υποστήριξη της λειτουργίας των</a:t>
            </a:r>
            <a:r>
              <a:rPr lang="el-GR" b="1" dirty="0"/>
              <a:t> </a:t>
            </a:r>
            <a:r>
              <a:rPr lang="el-GR" dirty="0" err="1"/>
              <a:t>HUBs</a:t>
            </a:r>
            <a:r>
              <a:rPr lang="el-GR" dirty="0"/>
              <a:t> και των Υπεύθυνων  </a:t>
            </a:r>
            <a:endParaRPr lang="en-GR" dirty="0"/>
          </a:p>
          <a:p>
            <a:pPr marL="742950" lvl="1" indent="-285750" algn="just">
              <a:buFont typeface="System Font Regular"/>
              <a:buChar char="💻"/>
            </a:pPr>
            <a:endParaRPr lang="el-GR" dirty="0"/>
          </a:p>
        </p:txBody>
      </p:sp>
      <p:pic>
        <p:nvPicPr>
          <p:cNvPr id="7" name="Picture 6" descr="A picture containing text, coin&#10;&#10;Description automatically generated">
            <a:extLst>
              <a:ext uri="{FF2B5EF4-FFF2-40B4-BE49-F238E27FC236}">
                <a16:creationId xmlns:a16="http://schemas.microsoft.com/office/drawing/2014/main" id="{941697C1-01C8-684C-8819-8C32F3BE5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20" y="419906"/>
            <a:ext cx="1651000" cy="1231900"/>
          </a:xfrm>
          <a:prstGeom prst="rect">
            <a:avLst/>
          </a:prstGeom>
        </p:spPr>
      </p:pic>
    </p:spTree>
    <p:extLst>
      <p:ext uri="{BB962C8B-B14F-4D97-AF65-F5344CB8AC3E}">
        <p14:creationId xmlns:p14="http://schemas.microsoft.com/office/powerpoint/2010/main" val="426931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Rectangle 1">
            <a:extLst>
              <a:ext uri="{FF2B5EF4-FFF2-40B4-BE49-F238E27FC236}">
                <a16:creationId xmlns:a16="http://schemas.microsoft.com/office/drawing/2014/main" id="{C79BF079-358B-BF40-A725-363F51EC5AA1}"/>
              </a:ext>
            </a:extLst>
          </p:cNvPr>
          <p:cNvSpPr/>
          <p:nvPr/>
        </p:nvSpPr>
        <p:spPr>
          <a:xfrm>
            <a:off x="103026" y="1628800"/>
            <a:ext cx="8937948" cy="3139321"/>
          </a:xfrm>
          <a:prstGeom prst="rect">
            <a:avLst/>
          </a:prstGeom>
        </p:spPr>
        <p:txBody>
          <a:bodyPr wrap="square">
            <a:spAutoFit/>
          </a:bodyPr>
          <a:lstStyle/>
          <a:p>
            <a:pPr marL="285750" indent="-285750" algn="just">
              <a:buFont typeface="System Font Regular"/>
              <a:buChar char="💻"/>
            </a:pPr>
            <a:endParaRPr lang="el-GR" dirty="0"/>
          </a:p>
          <a:p>
            <a:pPr marL="742950" lvl="1" indent="-285750">
              <a:buFont typeface="System Font Regular"/>
              <a:buChar char="💻"/>
            </a:pPr>
            <a:r>
              <a:rPr lang="el-GR" dirty="0"/>
              <a:t> Το σχεδιασμό και υλοποίηση24 σεμιναρίων στο πλαίσιο λειτουργίας των </a:t>
            </a:r>
            <a:r>
              <a:rPr lang="el-GR" dirty="0" err="1"/>
              <a:t>Hub</a:t>
            </a:r>
            <a:r>
              <a:rPr lang="en-US" dirty="0"/>
              <a:t>s</a:t>
            </a:r>
            <a:r>
              <a:rPr lang="el-GR" dirty="0"/>
              <a:t> στην </a:t>
            </a:r>
            <a:r>
              <a:rPr lang="el-GR" dirty="0" err="1"/>
              <a:t>Αιτ</a:t>
            </a:r>
            <a:r>
              <a:rPr lang="el-GR" dirty="0"/>
              <a:t>/</a:t>
            </a:r>
            <a:r>
              <a:rPr lang="el-GR" dirty="0" err="1"/>
              <a:t>νία</a:t>
            </a:r>
            <a:r>
              <a:rPr lang="el-GR" dirty="0"/>
              <a:t>.</a:t>
            </a:r>
          </a:p>
          <a:p>
            <a:pPr marL="742950" lvl="1" indent="-285750" algn="just">
              <a:buFont typeface="System Font Regular"/>
              <a:buChar char="💻"/>
            </a:pPr>
            <a:r>
              <a:rPr lang="el-GR" dirty="0"/>
              <a:t> Σχεδιασμό και υποστήριξη προγράμματος επιχειρηματικών αποστολών επιχειρήσεων της δημιουργικής βιομηχανίας της Αιτωλοακαρνανίας σε όλα τα </a:t>
            </a:r>
            <a:r>
              <a:rPr lang="el-GR" dirty="0" err="1"/>
              <a:t>HUBs</a:t>
            </a:r>
            <a:r>
              <a:rPr lang="el-GR" dirty="0"/>
              <a:t> του προγράμματος.</a:t>
            </a:r>
          </a:p>
          <a:p>
            <a:pPr marL="742950" lvl="1" indent="-285750" algn="just">
              <a:buFont typeface="System Font Regular"/>
              <a:buChar char="💻"/>
            </a:pPr>
            <a:r>
              <a:rPr lang="el-GR" dirty="0"/>
              <a:t> Σχεδιασμό και υλοποίηση προγράμματος ανταλλαγής </a:t>
            </a:r>
            <a:r>
              <a:rPr lang="el-GR" dirty="0" err="1"/>
              <a:t>HubManagers</a:t>
            </a:r>
            <a:r>
              <a:rPr lang="el-GR" dirty="0"/>
              <a:t>.</a:t>
            </a:r>
          </a:p>
          <a:p>
            <a:pPr marL="742950" lvl="1" indent="-285750" algn="just">
              <a:buFont typeface="System Font Regular"/>
              <a:buChar char="💻"/>
            </a:pPr>
            <a:r>
              <a:rPr lang="el-GR" dirty="0"/>
              <a:t> Σχεδιασμό και υλοποίηση προγράμματος δικτύωσης με αντίστοιχο κόμβο – </a:t>
            </a:r>
            <a:r>
              <a:rPr lang="el-GR" dirty="0" err="1"/>
              <a:t>Hub</a:t>
            </a:r>
            <a:r>
              <a:rPr lang="el-GR" dirty="0"/>
              <a:t> στο εξωτερικό (πιθανά Βρυξέλλες στο Βέλγιο) και υλοποίηση εκδήλωσης σε συνεργασία με το επιλεγμένο </a:t>
            </a:r>
            <a:r>
              <a:rPr lang="el-GR" dirty="0" err="1"/>
              <a:t>Hub</a:t>
            </a:r>
            <a:r>
              <a:rPr lang="el-GR" dirty="0"/>
              <a:t>.</a:t>
            </a:r>
            <a:endParaRPr lang="en-GR" dirty="0"/>
          </a:p>
          <a:p>
            <a:pPr marL="742950" lvl="1" indent="-285750" algn="just">
              <a:buFont typeface="System Font Regular"/>
              <a:buChar char="💻"/>
            </a:pPr>
            <a:endParaRPr lang="el-GR" dirty="0"/>
          </a:p>
        </p:txBody>
      </p:sp>
      <p:pic>
        <p:nvPicPr>
          <p:cNvPr id="7" name="Picture 6" descr="A picture containing text, coin&#10;&#10;Description automatically generated">
            <a:extLst>
              <a:ext uri="{FF2B5EF4-FFF2-40B4-BE49-F238E27FC236}">
                <a16:creationId xmlns:a16="http://schemas.microsoft.com/office/drawing/2014/main" id="{941697C1-01C8-684C-8819-8C32F3BE5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20" y="419906"/>
            <a:ext cx="1651000" cy="1231900"/>
          </a:xfrm>
          <a:prstGeom prst="rect">
            <a:avLst/>
          </a:prstGeom>
        </p:spPr>
      </p:pic>
    </p:spTree>
    <p:extLst>
      <p:ext uri="{BB962C8B-B14F-4D97-AF65-F5344CB8AC3E}">
        <p14:creationId xmlns:p14="http://schemas.microsoft.com/office/powerpoint/2010/main" val="259388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Rectangle 1">
            <a:extLst>
              <a:ext uri="{FF2B5EF4-FFF2-40B4-BE49-F238E27FC236}">
                <a16:creationId xmlns:a16="http://schemas.microsoft.com/office/drawing/2014/main" id="{C79BF079-358B-BF40-A725-363F51EC5AA1}"/>
              </a:ext>
            </a:extLst>
          </p:cNvPr>
          <p:cNvSpPr/>
          <p:nvPr/>
        </p:nvSpPr>
        <p:spPr>
          <a:xfrm>
            <a:off x="103026" y="1278171"/>
            <a:ext cx="8937948" cy="4801314"/>
          </a:xfrm>
          <a:prstGeom prst="rect">
            <a:avLst/>
          </a:prstGeom>
        </p:spPr>
        <p:txBody>
          <a:bodyPr wrap="square">
            <a:spAutoFit/>
          </a:bodyPr>
          <a:lstStyle/>
          <a:p>
            <a:pPr marL="285750" indent="-285750" algn="just">
              <a:buFont typeface="System Font Regular"/>
              <a:buChar char="✅"/>
            </a:pPr>
            <a:r>
              <a:rPr lang="el-GR" dirty="0"/>
              <a:t> </a:t>
            </a:r>
            <a:r>
              <a:rPr lang="el-GR" b="1" dirty="0"/>
              <a:t>Επίπεδο υλοποίησης Φυσικού &amp; Οικονομικού Αντικειμένου</a:t>
            </a:r>
          </a:p>
          <a:p>
            <a:pPr marL="742950" lvl="1" indent="-285750" algn="just">
              <a:buFont typeface="System Font Regular"/>
              <a:buChar char="✅"/>
            </a:pPr>
            <a:r>
              <a:rPr lang="el-GR" b="1" dirty="0"/>
              <a:t> </a:t>
            </a:r>
            <a:r>
              <a:rPr lang="en-GB" dirty="0" err="1"/>
              <a:t>Έ</a:t>
            </a:r>
            <a:r>
              <a:rPr lang="el-GR" dirty="0" err="1"/>
              <a:t>χει</a:t>
            </a:r>
            <a:r>
              <a:rPr lang="el-GR" dirty="0"/>
              <a:t> υπογράψει Συμβάσεις και με τα Τέσσερα στελέχη (</a:t>
            </a:r>
            <a:r>
              <a:rPr lang="en-GB" dirty="0"/>
              <a:t>Business Development Manager - Network Manager – 2 </a:t>
            </a:r>
            <a:r>
              <a:rPr lang="el-GR" dirty="0"/>
              <a:t>Γραμματείς, μια στο Αγρίνιο και μια στο Μεσολόγγι), και λειτουργεί τα </a:t>
            </a:r>
            <a:r>
              <a:rPr lang="en-GB" dirty="0"/>
              <a:t>hubs </a:t>
            </a:r>
            <a:r>
              <a:rPr lang="el-GR" dirty="0"/>
              <a:t>από τον Μάιο του 2021.</a:t>
            </a:r>
          </a:p>
          <a:p>
            <a:pPr marL="742950" lvl="1" indent="-285750" algn="just">
              <a:buFont typeface="System Font Regular"/>
              <a:buChar char="✅"/>
            </a:pPr>
            <a:r>
              <a:rPr lang="el-GR" dirty="0"/>
              <a:t> με εξωτερικό συνεργάτη για την προετοιμασία του </a:t>
            </a:r>
            <a:r>
              <a:rPr lang="en-US" dirty="0"/>
              <a:t>Online</a:t>
            </a:r>
            <a:r>
              <a:rPr lang="el-GR" dirty="0"/>
              <a:t> εκπαιδευτικού υλικού για 3 θεματικές ενότητες. Έχει παραλάβει το τελικό παραδοτέο και στο επόμενο διάστημα θα αναρτήσει στην πλατφόρμα του έργου το σχετικό Υλικό και θα υλοποιήσει και το Οικονομικό αντικείμενο υλοποιώντας το 100% του συγκεκριμένου </a:t>
            </a:r>
            <a:r>
              <a:rPr lang="el-GR" dirty="0" err="1"/>
              <a:t>υποέργου</a:t>
            </a:r>
            <a:r>
              <a:rPr lang="el-GR" dirty="0"/>
              <a:t>.</a:t>
            </a:r>
          </a:p>
          <a:p>
            <a:pPr marL="742950" lvl="1" indent="-285750" algn="just">
              <a:buFont typeface="System Font Regular"/>
              <a:buChar char="✅"/>
            </a:pPr>
            <a:r>
              <a:rPr lang="el-GR" dirty="0"/>
              <a:t> Έχει υπογράψει σύμβασή με εξωτερικό συνεργάτη για την υποστήριξη και προετοιμασία υλοποίησης 24 σεμιναρίων και εργαστηρίων συμβουλευτικής υποστήριξης σε δημιουργικές ΜΜΕ ή / και επιχειρηματίες ή / και επαγγελματίες, για την υλοποίηση του έργου </a:t>
            </a:r>
            <a:r>
              <a:rPr lang="en-GB" dirty="0"/>
              <a:t>CREATIVE@HUBS</a:t>
            </a:r>
          </a:p>
          <a:p>
            <a:pPr marL="742950" lvl="1" indent="-285750" algn="just">
              <a:buFont typeface="System Font Regular"/>
              <a:buChar char="✅"/>
            </a:pPr>
            <a:endParaRPr lang="el-GR" dirty="0"/>
          </a:p>
          <a:p>
            <a:pPr marL="742950" lvl="1" indent="-285750" algn="just">
              <a:buFont typeface="System Font Regular"/>
              <a:buChar char="✅"/>
            </a:pPr>
            <a:endParaRPr lang="el-GR" b="1" dirty="0"/>
          </a:p>
          <a:p>
            <a:pPr marL="742950" lvl="1" indent="-285750" algn="just">
              <a:buFont typeface="System Font Regular"/>
              <a:buChar char="✅"/>
            </a:pPr>
            <a:endParaRPr lang="el-GR" dirty="0"/>
          </a:p>
          <a:p>
            <a:pPr lvl="1" algn="just"/>
            <a:endParaRPr lang="el-GR" dirty="0"/>
          </a:p>
        </p:txBody>
      </p:sp>
      <p:pic>
        <p:nvPicPr>
          <p:cNvPr id="7" name="Picture 6" descr="A picture containing text, coin&#10;&#10;Description automatically generated">
            <a:extLst>
              <a:ext uri="{FF2B5EF4-FFF2-40B4-BE49-F238E27FC236}">
                <a16:creationId xmlns:a16="http://schemas.microsoft.com/office/drawing/2014/main" id="{941697C1-01C8-684C-8819-8C32F3BE5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20" y="419906"/>
            <a:ext cx="1651000" cy="1231900"/>
          </a:xfrm>
          <a:prstGeom prst="rect">
            <a:avLst/>
          </a:prstGeom>
        </p:spPr>
      </p:pic>
      <p:pic>
        <p:nvPicPr>
          <p:cNvPr id="1026" name="Picture 2" descr="Task complete job done work complete icon Vector Image">
            <a:extLst>
              <a:ext uri="{FF2B5EF4-FFF2-40B4-BE49-F238E27FC236}">
                <a16:creationId xmlns:a16="http://schemas.microsoft.com/office/drawing/2014/main" id="{9B4B63C3-52F0-5247-AE90-CADEC96465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25" t="11065" r="10625" b="18365"/>
          <a:stretch/>
        </p:blipFill>
        <p:spPr bwMode="auto">
          <a:xfrm>
            <a:off x="4139952" y="5013289"/>
            <a:ext cx="1317964" cy="127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81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Rectangle 1">
            <a:extLst>
              <a:ext uri="{FF2B5EF4-FFF2-40B4-BE49-F238E27FC236}">
                <a16:creationId xmlns:a16="http://schemas.microsoft.com/office/drawing/2014/main" id="{C79BF079-358B-BF40-A725-363F51EC5AA1}"/>
              </a:ext>
            </a:extLst>
          </p:cNvPr>
          <p:cNvSpPr/>
          <p:nvPr/>
        </p:nvSpPr>
        <p:spPr>
          <a:xfrm>
            <a:off x="103026" y="1667048"/>
            <a:ext cx="8937948" cy="3416320"/>
          </a:xfrm>
          <a:prstGeom prst="rect">
            <a:avLst/>
          </a:prstGeom>
        </p:spPr>
        <p:txBody>
          <a:bodyPr wrap="square">
            <a:spAutoFit/>
          </a:bodyPr>
          <a:lstStyle/>
          <a:p>
            <a:pPr marL="285750" indent="-285750" algn="just">
              <a:buFont typeface="System Font Regular"/>
              <a:buChar char="✅"/>
            </a:pPr>
            <a:r>
              <a:rPr lang="el-GR" dirty="0"/>
              <a:t> Η ομάδα υλοποίησης έργου της αναδόχου εταιρείας σε επαφή με</a:t>
            </a:r>
          </a:p>
          <a:p>
            <a:pPr marL="742950" lvl="1" indent="-285750" algn="just">
              <a:buFont typeface="Wingdings" pitchFamily="2" charset="2"/>
              <a:buChar char="Ø"/>
            </a:pPr>
            <a:r>
              <a:rPr lang="el-GR" dirty="0"/>
              <a:t> τον Υπεύθυνο  Επιχειρηματικής Ανάπτυξης(</a:t>
            </a:r>
            <a:r>
              <a:rPr lang="en-GB" dirty="0"/>
              <a:t>Business Development Manager)</a:t>
            </a:r>
            <a:endParaRPr lang="el-GR" dirty="0"/>
          </a:p>
          <a:p>
            <a:pPr marL="742950" lvl="1" indent="-285750" algn="just">
              <a:buFont typeface="Wingdings" pitchFamily="2" charset="2"/>
              <a:buChar char="Ø"/>
            </a:pPr>
            <a:r>
              <a:rPr lang="en-GB" dirty="0"/>
              <a:t> </a:t>
            </a:r>
            <a:r>
              <a:rPr lang="el-GR" dirty="0"/>
              <a:t>τον υπεύθυνο δικτύωσης (</a:t>
            </a:r>
            <a:r>
              <a:rPr lang="en-GB" dirty="0"/>
              <a:t>Network Manager)</a:t>
            </a:r>
            <a:endParaRPr lang="el-GR" dirty="0"/>
          </a:p>
          <a:p>
            <a:pPr marL="742950" lvl="1" indent="-285750" algn="just">
              <a:buFont typeface="Wingdings" pitchFamily="2" charset="2"/>
              <a:buChar char="Ø"/>
            </a:pPr>
            <a:r>
              <a:rPr lang="en-GB" dirty="0"/>
              <a:t> </a:t>
            </a:r>
            <a:r>
              <a:rPr lang="el-GR" dirty="0"/>
              <a:t>τον υπεύθυνο έργου του φορέα </a:t>
            </a:r>
          </a:p>
          <a:p>
            <a:pPr marL="742950" lvl="1" indent="-285750" algn="just">
              <a:buFont typeface="Wingdings" pitchFamily="2" charset="2"/>
              <a:buChar char="Ø"/>
            </a:pPr>
            <a:r>
              <a:rPr lang="el-GR" dirty="0"/>
              <a:t>την ομάδα έργου</a:t>
            </a:r>
          </a:p>
          <a:p>
            <a:pPr algn="just"/>
            <a:r>
              <a:rPr lang="el-GR" dirty="0"/>
              <a:t>Κατέγραψε τους στόχους και την στρατηγική του φορέα στα πλαίσια υλοποίησης της πράξης βασιζόμενοι σε συνεχείς επαφές και συναντήσεις με κύτταρα και ομάδες της πολιτιστικής Βιομηχανίας στην ευρύτερη περιοχή της Περιφερειακής ενότητας Αιτωλοακαρνανίας (υλοποιήθηκαν 20 συναντήσεις εργασίας).</a:t>
            </a:r>
          </a:p>
          <a:p>
            <a:pPr marL="742950" lvl="1" indent="-285750" algn="just">
              <a:buFont typeface="System Font Regular"/>
              <a:buChar char="✅"/>
            </a:pPr>
            <a:endParaRPr lang="el-GR" dirty="0"/>
          </a:p>
          <a:p>
            <a:pPr marL="742950" lvl="1" indent="-285750" algn="just">
              <a:buFont typeface="System Font Regular"/>
              <a:buChar char="✅"/>
            </a:pPr>
            <a:endParaRPr lang="el-GR" dirty="0"/>
          </a:p>
          <a:p>
            <a:pPr lvl="1" algn="just"/>
            <a:endParaRPr lang="el-GR" dirty="0"/>
          </a:p>
        </p:txBody>
      </p:sp>
      <p:pic>
        <p:nvPicPr>
          <p:cNvPr id="7" name="Picture 6" descr="A picture containing text, coin&#10;&#10;Description automatically generated">
            <a:extLst>
              <a:ext uri="{FF2B5EF4-FFF2-40B4-BE49-F238E27FC236}">
                <a16:creationId xmlns:a16="http://schemas.microsoft.com/office/drawing/2014/main" id="{941697C1-01C8-684C-8819-8C32F3BE5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20" y="419906"/>
            <a:ext cx="1651000" cy="1231900"/>
          </a:xfrm>
          <a:prstGeom prst="rect">
            <a:avLst/>
          </a:prstGeom>
        </p:spPr>
      </p:pic>
      <p:pic>
        <p:nvPicPr>
          <p:cNvPr id="8" name="Picture 2" descr="Task complete job done work complete icon Vector Image">
            <a:extLst>
              <a:ext uri="{FF2B5EF4-FFF2-40B4-BE49-F238E27FC236}">
                <a16:creationId xmlns:a16="http://schemas.microsoft.com/office/drawing/2014/main" id="{4ABBBA36-BD0E-3E44-AC64-64E1C93EEE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25" t="11065" r="10625" b="18365"/>
          <a:stretch/>
        </p:blipFill>
        <p:spPr bwMode="auto">
          <a:xfrm>
            <a:off x="3876678" y="4835228"/>
            <a:ext cx="1317964" cy="127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51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Rectangle 1">
            <a:extLst>
              <a:ext uri="{FF2B5EF4-FFF2-40B4-BE49-F238E27FC236}">
                <a16:creationId xmlns:a16="http://schemas.microsoft.com/office/drawing/2014/main" id="{C79BF079-358B-BF40-A725-363F51EC5AA1}"/>
              </a:ext>
            </a:extLst>
          </p:cNvPr>
          <p:cNvSpPr/>
          <p:nvPr/>
        </p:nvSpPr>
        <p:spPr>
          <a:xfrm>
            <a:off x="103026" y="1667048"/>
            <a:ext cx="8937948" cy="2862322"/>
          </a:xfrm>
          <a:prstGeom prst="rect">
            <a:avLst/>
          </a:prstGeom>
        </p:spPr>
        <p:txBody>
          <a:bodyPr wrap="square">
            <a:spAutoFit/>
          </a:bodyPr>
          <a:lstStyle/>
          <a:p>
            <a:pPr marL="285750" indent="-285750" algn="just">
              <a:buFont typeface="System Font Regular"/>
              <a:buChar char="🏛"/>
            </a:pPr>
            <a:r>
              <a:rPr lang="el-GR" dirty="0"/>
              <a:t> Οι βασικές θεματικές περιοχές είναι :</a:t>
            </a:r>
          </a:p>
          <a:p>
            <a:pPr marL="742950" lvl="1" indent="-285750" algn="just">
              <a:buFont typeface="System Font Regular"/>
              <a:buChar char="🏛"/>
            </a:pPr>
            <a:r>
              <a:rPr lang="el-GR" dirty="0"/>
              <a:t> Πολιτιστική βιομηχανία &amp; Πολιτιστικός Τουρισμός.</a:t>
            </a:r>
          </a:p>
          <a:p>
            <a:pPr marL="742950" lvl="1" indent="-285750" algn="just">
              <a:buFont typeface="System Font Regular"/>
              <a:buChar char="🏛"/>
            </a:pPr>
            <a:r>
              <a:rPr lang="el-GR" dirty="0"/>
              <a:t> Πολιτιστική βιομηχανία &amp; </a:t>
            </a:r>
            <a:r>
              <a:rPr lang="el-GR" dirty="0" err="1"/>
              <a:t>Αγροδιατροφικο</a:t>
            </a:r>
            <a:r>
              <a:rPr lang="el-GR" dirty="0"/>
              <a:t> προϊόν.</a:t>
            </a:r>
          </a:p>
          <a:p>
            <a:pPr marL="742950" lvl="1" indent="-285750" algn="just">
              <a:buFont typeface="System Font Regular"/>
              <a:buChar char="🏛"/>
            </a:pPr>
            <a:r>
              <a:rPr lang="el-GR" dirty="0"/>
              <a:t> Πολιτιστική βιομηχανία και επιχειρηματικότητα στο Διαδίκτυο.</a:t>
            </a:r>
          </a:p>
          <a:p>
            <a:pPr marL="742950" lvl="1" indent="-285750" algn="just">
              <a:buFont typeface="System Font Regular"/>
              <a:buChar char="🏛"/>
            </a:pPr>
            <a:r>
              <a:rPr lang="el-GR" dirty="0"/>
              <a:t> Πολιτιστική βιομηχανία και Φωτογραφία.</a:t>
            </a:r>
          </a:p>
          <a:p>
            <a:pPr marL="742950" lvl="1" indent="-285750" algn="just">
              <a:buFont typeface="System Font Regular"/>
              <a:buChar char="🏛"/>
            </a:pPr>
            <a:r>
              <a:rPr lang="el-GR" dirty="0"/>
              <a:t> Πολιτιστική βιομηχανία και Θέατρο/Σινεμά/Μουσική/</a:t>
            </a:r>
            <a:r>
              <a:rPr lang="en-GB" dirty="0"/>
              <a:t>folklore (</a:t>
            </a:r>
            <a:r>
              <a:rPr lang="el-GR" dirty="0"/>
              <a:t>μουσικά όργανα και παραδοσιακές φορεσιές) </a:t>
            </a:r>
            <a:r>
              <a:rPr lang="el-GR" dirty="0" err="1"/>
              <a:t>κ.λ.π</a:t>
            </a:r>
            <a:r>
              <a:rPr lang="el-GR" dirty="0"/>
              <a:t>.</a:t>
            </a:r>
          </a:p>
          <a:p>
            <a:pPr marL="742950" lvl="1" indent="-285750" algn="just">
              <a:buFont typeface="System Font Regular"/>
              <a:buChar char="✅"/>
            </a:pPr>
            <a:endParaRPr lang="el-GR" dirty="0"/>
          </a:p>
          <a:p>
            <a:pPr marL="742950" lvl="1" indent="-285750" algn="just">
              <a:buFont typeface="System Font Regular"/>
              <a:buChar char="✅"/>
            </a:pPr>
            <a:endParaRPr lang="el-GR" dirty="0"/>
          </a:p>
          <a:p>
            <a:pPr lvl="1" algn="just"/>
            <a:endParaRPr lang="el-GR" dirty="0"/>
          </a:p>
        </p:txBody>
      </p:sp>
      <p:pic>
        <p:nvPicPr>
          <p:cNvPr id="7" name="Picture 6" descr="A picture containing text, coin&#10;&#10;Description automatically generated">
            <a:extLst>
              <a:ext uri="{FF2B5EF4-FFF2-40B4-BE49-F238E27FC236}">
                <a16:creationId xmlns:a16="http://schemas.microsoft.com/office/drawing/2014/main" id="{941697C1-01C8-684C-8819-8C32F3BE5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20" y="419906"/>
            <a:ext cx="1651000" cy="1231900"/>
          </a:xfrm>
          <a:prstGeom prst="rect">
            <a:avLst/>
          </a:prstGeom>
        </p:spPr>
      </p:pic>
      <p:pic>
        <p:nvPicPr>
          <p:cNvPr id="8" name="Picture 2" descr="Task complete job done work complete icon Vector Image">
            <a:extLst>
              <a:ext uri="{FF2B5EF4-FFF2-40B4-BE49-F238E27FC236}">
                <a16:creationId xmlns:a16="http://schemas.microsoft.com/office/drawing/2014/main" id="{4ABBBA36-BD0E-3E44-AC64-64E1C93EEE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25" t="11065" r="10625" b="18365"/>
          <a:stretch/>
        </p:blipFill>
        <p:spPr bwMode="auto">
          <a:xfrm>
            <a:off x="3876678" y="4835228"/>
            <a:ext cx="1317964" cy="127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88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Rectangle 1">
            <a:extLst>
              <a:ext uri="{FF2B5EF4-FFF2-40B4-BE49-F238E27FC236}">
                <a16:creationId xmlns:a16="http://schemas.microsoft.com/office/drawing/2014/main" id="{C79BF079-358B-BF40-A725-363F51EC5AA1}"/>
              </a:ext>
            </a:extLst>
          </p:cNvPr>
          <p:cNvSpPr/>
          <p:nvPr/>
        </p:nvSpPr>
        <p:spPr>
          <a:xfrm>
            <a:off x="103026" y="1667048"/>
            <a:ext cx="8937948" cy="4801314"/>
          </a:xfrm>
          <a:prstGeom prst="rect">
            <a:avLst/>
          </a:prstGeom>
        </p:spPr>
        <p:txBody>
          <a:bodyPr wrap="square">
            <a:spAutoFit/>
          </a:bodyPr>
          <a:lstStyle/>
          <a:p>
            <a:pPr marL="285750" indent="-285750" algn="just">
              <a:buFont typeface="System Font Regular"/>
              <a:buChar char="🏛"/>
            </a:pPr>
            <a:r>
              <a:rPr lang="el-GR" dirty="0"/>
              <a:t> Έως και σήμερα έχουν υλοποιηθεί τα 9 πρώτα εργαστήρια πολιτιστικής βιομηχανίας του έργου </a:t>
            </a:r>
            <a:r>
              <a:rPr lang="en-GB" dirty="0"/>
              <a:t>CREATIVE@HUBS, </a:t>
            </a:r>
            <a:r>
              <a:rPr lang="el-GR" dirty="0"/>
              <a:t>ως μέρος των παραδοτέων της σύμβασής:</a:t>
            </a:r>
          </a:p>
          <a:p>
            <a:pPr marL="800100" lvl="1" indent="-342900" algn="just">
              <a:buFont typeface="+mj-lt"/>
              <a:buAutoNum type="arabicPeriod"/>
            </a:pPr>
            <a:r>
              <a:rPr lang="el-GR" dirty="0"/>
              <a:t> «Τα ιστορικά γεγονότα ως πηγή έμπνευσης στην τέχνη και υπεραξίας της πολιτιστικής βιομηχανίας» σε συνεργασία με την «Διεύθυνση Ανάπτυξης Π.Ε </a:t>
            </a:r>
            <a:r>
              <a:rPr lang="el-GR" dirty="0" err="1"/>
              <a:t>Αιτωλ</a:t>
            </a:r>
            <a:r>
              <a:rPr lang="el-GR" dirty="0"/>
              <a:t>/νιας (Τμήμα Πολιτισμού/Τουρισμού/Αθλητισμού &amp;Απασχόλησης)» </a:t>
            </a:r>
          </a:p>
          <a:p>
            <a:pPr marL="800100" lvl="1" indent="-342900" algn="just">
              <a:buFont typeface="+mj-lt"/>
              <a:buAutoNum type="arabicPeriod"/>
            </a:pPr>
            <a:r>
              <a:rPr lang="el-GR" dirty="0"/>
              <a:t>«Ντοκιμαντέρ, από την ιδέα στη δημιουργία» σε συνεργασία με τους «</a:t>
            </a:r>
            <a:r>
              <a:rPr lang="en-GB" dirty="0"/>
              <a:t>Polis Production &amp; </a:t>
            </a:r>
            <a:r>
              <a:rPr lang="el-GR" dirty="0" err="1"/>
              <a:t>Φιλοκαλλιτεχνικό</a:t>
            </a:r>
            <a:r>
              <a:rPr lang="el-GR" dirty="0"/>
              <a:t> Σύλλογο Μεσολογγίου» </a:t>
            </a:r>
          </a:p>
          <a:p>
            <a:pPr marL="800100" lvl="1" indent="-342900" algn="just">
              <a:buFont typeface="+mj-lt"/>
              <a:buAutoNum type="arabicPeriod"/>
            </a:pPr>
            <a:r>
              <a:rPr lang="el-GR" dirty="0"/>
              <a:t>«Τέχνη στο φως των αστεριών» </a:t>
            </a:r>
          </a:p>
          <a:p>
            <a:pPr marL="800100" lvl="1" indent="-342900" algn="just">
              <a:buFont typeface="+mj-lt"/>
              <a:buAutoNum type="arabicPeriod"/>
            </a:pPr>
            <a:r>
              <a:rPr lang="el-GR" dirty="0"/>
              <a:t>«Τα φεστιβάλ πολιτισμού, μοντέλα καλής πρακτικής ανάπτυξης της πολιτιστικής βιομηχανίας και των περιφερειακών Οικονομιών» σε συνεργασία με το « Διεθνές φεστιβάλ Χορωδιών Αγρινίου &amp; τον Πνευματικό Πολιτιστικό  Σύλλογο “Η Αγία Σκέπη”» </a:t>
            </a:r>
          </a:p>
          <a:p>
            <a:pPr marL="800100" lvl="1" indent="-342900" algn="just">
              <a:buFont typeface="+mj-lt"/>
              <a:buAutoNum type="arabicPeriod"/>
            </a:pPr>
            <a:r>
              <a:rPr lang="el-GR" dirty="0"/>
              <a:t>« Η Πολιτιστική βιομηχανία στην Αιτωλική Γη » </a:t>
            </a:r>
          </a:p>
          <a:p>
            <a:pPr marL="800100" lvl="1" indent="-342900" algn="just">
              <a:buFont typeface="+mj-lt"/>
              <a:buAutoNum type="arabicPeriod"/>
            </a:pPr>
            <a:r>
              <a:rPr lang="en-GB" dirty="0"/>
              <a:t>« Portrait Rally - </a:t>
            </a:r>
            <a:r>
              <a:rPr lang="el-GR" dirty="0"/>
              <a:t>Μάθε να σκιτσάρεις και να δημιουργείς πορτραίτα  σε 20 λεπτά» σε συνεργασία με τους εκπροσώπους του έργου "Οι ρίζες ανοίγουν δρόμους" και τη διεθνή ομάδα καλλιτεχνών από το Αμβούργο “</a:t>
            </a:r>
            <a:r>
              <a:rPr lang="en-GB" dirty="0" err="1"/>
              <a:t>Waav</a:t>
            </a:r>
            <a:r>
              <a:rPr lang="en-GB" dirty="0"/>
              <a:t> </a:t>
            </a:r>
            <a:r>
              <a:rPr lang="en-GB" dirty="0" err="1"/>
              <a:t>Kollektiv</a:t>
            </a:r>
            <a:r>
              <a:rPr lang="en-GB" dirty="0"/>
              <a:t>” </a:t>
            </a:r>
            <a:endParaRPr lang="el-GR" dirty="0"/>
          </a:p>
          <a:p>
            <a:pPr lvl="1" algn="just"/>
            <a:endParaRPr lang="el-GR" dirty="0"/>
          </a:p>
        </p:txBody>
      </p:sp>
      <p:pic>
        <p:nvPicPr>
          <p:cNvPr id="7" name="Picture 6" descr="A picture containing text, coin&#10;&#10;Description automatically generated">
            <a:extLst>
              <a:ext uri="{FF2B5EF4-FFF2-40B4-BE49-F238E27FC236}">
                <a16:creationId xmlns:a16="http://schemas.microsoft.com/office/drawing/2014/main" id="{941697C1-01C8-684C-8819-8C32F3BE5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20" y="419906"/>
            <a:ext cx="1651000" cy="1231900"/>
          </a:xfrm>
          <a:prstGeom prst="rect">
            <a:avLst/>
          </a:prstGeom>
        </p:spPr>
      </p:pic>
      <p:pic>
        <p:nvPicPr>
          <p:cNvPr id="8" name="Picture 2" descr="Task complete job done work complete icon Vector Image">
            <a:extLst>
              <a:ext uri="{FF2B5EF4-FFF2-40B4-BE49-F238E27FC236}">
                <a16:creationId xmlns:a16="http://schemas.microsoft.com/office/drawing/2014/main" id="{4ABBBA36-BD0E-3E44-AC64-64E1C93EEE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25" t="11065" r="10625" b="18365"/>
          <a:stretch/>
        </p:blipFill>
        <p:spPr bwMode="auto">
          <a:xfrm>
            <a:off x="-1214938" y="5583967"/>
            <a:ext cx="1317964" cy="127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6174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1822</TotalTime>
  <Words>1437</Words>
  <Application>Microsoft Macintosh PowerPoint</Application>
  <PresentationFormat>On-screen Show (4:3)</PresentationFormat>
  <Paragraphs>86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 Math</vt:lpstr>
      <vt:lpstr>Open Sans</vt:lpstr>
      <vt:lpstr>System Font Regular</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user51</dc:creator>
  <cp:lastModifiedBy>tatoulistriantafyllos@gmail.com</cp:lastModifiedBy>
  <cp:revision>10</cp:revision>
  <dcterms:created xsi:type="dcterms:W3CDTF">2021-02-22T07:45:33Z</dcterms:created>
  <dcterms:modified xsi:type="dcterms:W3CDTF">2021-11-28T16:16:38Z</dcterms:modified>
</cp:coreProperties>
</file>