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73" r:id="rId4"/>
    <p:sldId id="257" r:id="rId5"/>
    <p:sldId id="275" r:id="rId6"/>
    <p:sldId id="271" r:id="rId7"/>
    <p:sldId id="276" r:id="rId8"/>
    <p:sldId id="277" r:id="rId9"/>
    <p:sldId id="278" r:id="rId10"/>
    <p:sldId id="258" r:id="rId11"/>
    <p:sldId id="259" r:id="rId12"/>
    <p:sldId id="265" r:id="rId13"/>
    <p:sldId id="280" r:id="rId14"/>
    <p:sldId id="270" r:id="rId15"/>
  </p:sldIdLst>
  <p:sldSz cx="9144000" cy="6858000" type="screen4x3"/>
  <p:notesSz cx="6858000" cy="9144000"/>
  <p:defaultTextStyle>
    <a:defPPr>
      <a:defRPr lang="el-GR"/>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49" autoAdjust="0"/>
    <p:restoredTop sz="94660"/>
  </p:normalViewPr>
  <p:slideViewPr>
    <p:cSldViewPr>
      <p:cViewPr varScale="1">
        <p:scale>
          <a:sx n="69" d="100"/>
          <a:sy n="69" d="100"/>
        </p:scale>
        <p:origin x="-564"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Rectangle 12"/>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2" name="Title 1"/>
          <p:cNvSpPr>
            <a:spLocks noGrp="1"/>
          </p:cNvSpPr>
          <p:nvPr>
            <p:ph type="ctrTitle"/>
          </p:nvPr>
        </p:nvSpPr>
        <p:spPr>
          <a:xfrm>
            <a:off x="817581" y="3132290"/>
            <a:ext cx="7175351" cy="1793167"/>
          </a:xfrm>
          <a:effectLst/>
        </p:spPr>
        <p:txBody>
          <a:bodyPr/>
          <a:lstStyle>
            <a:lvl1pPr marL="640080" indent="-457200" algn="l">
              <a:defRPr sz="5400"/>
            </a:lvl1pPr>
          </a:lstStyle>
          <a:p>
            <a:r>
              <a:rPr lang="el-GR" smtClean="0"/>
              <a:t>Στυλ κύριου τίτλου</a:t>
            </a:r>
            <a:endParaRPr lang="en-US" dirty="0"/>
          </a:p>
        </p:txBody>
      </p:sp>
      <p:sp>
        <p:nvSpPr>
          <p:cNvPr id="8" name="Date Placeholder 3"/>
          <p:cNvSpPr>
            <a:spLocks noGrp="1"/>
          </p:cNvSpPr>
          <p:nvPr>
            <p:ph type="dt" sz="half" idx="10"/>
          </p:nvPr>
        </p:nvSpPr>
        <p:spPr/>
        <p:txBody>
          <a:bodyPr/>
          <a:lstStyle>
            <a:lvl1pPr>
              <a:defRPr/>
            </a:lvl1pPr>
          </a:lstStyle>
          <a:p>
            <a:pPr>
              <a:defRPr/>
            </a:pPr>
            <a:fld id="{3E176C76-41E4-4339-BF3E-498F0D40FDA9}" type="datetimeFigureOut">
              <a:rPr lang="el-GR"/>
              <a:pPr>
                <a:defRPr/>
              </a:pPr>
              <a:t>24/11/2014</a:t>
            </a:fld>
            <a:endParaRPr lang="el-GR"/>
          </a:p>
        </p:txBody>
      </p:sp>
      <p:sp>
        <p:nvSpPr>
          <p:cNvPr id="9" name="Footer Placeholder 4"/>
          <p:cNvSpPr>
            <a:spLocks noGrp="1"/>
          </p:cNvSpPr>
          <p:nvPr>
            <p:ph type="ftr" sz="quarter" idx="11"/>
          </p:nvPr>
        </p:nvSpPr>
        <p:spPr/>
        <p:txBody>
          <a:bodyPr/>
          <a:lstStyle>
            <a:lvl1pPr>
              <a:defRPr/>
            </a:lvl1pPr>
          </a:lstStyle>
          <a:p>
            <a:pPr>
              <a:defRPr/>
            </a:pPr>
            <a:endParaRPr lang="el-GR"/>
          </a:p>
        </p:txBody>
      </p:sp>
      <p:sp>
        <p:nvSpPr>
          <p:cNvPr id="10" name="Slide Number Placeholder 5"/>
          <p:cNvSpPr>
            <a:spLocks noGrp="1"/>
          </p:cNvSpPr>
          <p:nvPr>
            <p:ph type="sldNum" sz="quarter" idx="12"/>
          </p:nvPr>
        </p:nvSpPr>
        <p:spPr/>
        <p:txBody>
          <a:bodyPr/>
          <a:lstStyle>
            <a:lvl1pPr>
              <a:defRPr/>
            </a:lvl1pPr>
          </a:lstStyle>
          <a:p>
            <a:pPr>
              <a:defRPr/>
            </a:pPr>
            <a:fld id="{CDB370A1-3C0E-446F-B93F-870F0B7B58EE}" type="slidenum">
              <a:rPr lang="el-GR" altLang="el-GR"/>
              <a:pPr>
                <a:defRPr/>
              </a:pPr>
              <a:t>‹#›</a:t>
            </a:fld>
            <a:endParaRPr lang="el-GR" alt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lvl1pPr>
              <a:defRPr/>
            </a:lvl1pPr>
          </a:lstStyle>
          <a:p>
            <a:pPr>
              <a:defRPr/>
            </a:pPr>
            <a:fld id="{BECCD8AE-21BA-4D56-996F-D3ED9D9A4EB4}" type="datetimeFigureOut">
              <a:rPr lang="el-GR"/>
              <a:pPr>
                <a:defRPr/>
              </a:pPr>
              <a:t>24/11/2014</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00A1189E-76BC-4866-815D-003C43F79417}" type="slidenum">
              <a:rPr lang="el-GR" altLang="el-GR"/>
              <a:pPr>
                <a:defRPr/>
              </a:pPr>
              <a:t>‹#›</a:t>
            </a:fld>
            <a:endParaRPr lang="el-GR" alt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l-GR" smtClean="0"/>
              <a:t>Στυλ κύριου τίτλου</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lvl1pPr>
              <a:defRPr/>
            </a:lvl1pPr>
          </a:lstStyle>
          <a:p>
            <a:pPr>
              <a:defRPr/>
            </a:pPr>
            <a:fld id="{2D49490D-7930-4147-804B-5E09C3ED3FAA}" type="datetimeFigureOut">
              <a:rPr lang="el-GR"/>
              <a:pPr>
                <a:defRPr/>
              </a:pPr>
              <a:t>24/11/2014</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13D7F96F-E76C-49C3-868E-084E0942F3E6}" type="slidenum">
              <a:rPr lang="el-GR" altLang="el-GR"/>
              <a:pPr>
                <a:defRPr/>
              </a:pPr>
              <a:t>‹#›</a:t>
            </a:fld>
            <a:endParaRPr lang="el-GR" alt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smtClean="0"/>
              <a:t>Στυλ κύριου τίτλου</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4"/>
          </p:nvPr>
        </p:nvSpPr>
        <p:spPr/>
        <p:txBody>
          <a:bodyPr/>
          <a:lstStyle>
            <a:lvl1pPr>
              <a:defRPr/>
            </a:lvl1pPr>
          </a:lstStyle>
          <a:p>
            <a:pPr>
              <a:defRPr/>
            </a:pPr>
            <a:fld id="{6A52AA9C-D802-43D5-A489-570670E993D7}" type="datetimeFigureOut">
              <a:rPr lang="el-GR"/>
              <a:pPr>
                <a:defRPr/>
              </a:pPr>
              <a:t>24/11/2014</a:t>
            </a:fld>
            <a:endParaRPr lang="el-GR"/>
          </a:p>
        </p:txBody>
      </p:sp>
      <p:sp>
        <p:nvSpPr>
          <p:cNvPr id="5" name="Footer Placeholder 4"/>
          <p:cNvSpPr>
            <a:spLocks noGrp="1"/>
          </p:cNvSpPr>
          <p:nvPr>
            <p:ph type="ftr" sz="quarter" idx="15"/>
          </p:nvPr>
        </p:nvSpPr>
        <p:spPr/>
        <p:txBody>
          <a:bodyPr/>
          <a:lstStyle>
            <a:lvl1pPr>
              <a:defRPr/>
            </a:lvl1pPr>
          </a:lstStyle>
          <a:p>
            <a:pPr>
              <a:defRPr/>
            </a:pPr>
            <a:endParaRPr lang="el-GR"/>
          </a:p>
        </p:txBody>
      </p:sp>
      <p:sp>
        <p:nvSpPr>
          <p:cNvPr id="6" name="Slide Number Placeholder 5"/>
          <p:cNvSpPr>
            <a:spLocks noGrp="1"/>
          </p:cNvSpPr>
          <p:nvPr>
            <p:ph type="sldNum" sz="quarter" idx="16"/>
          </p:nvPr>
        </p:nvSpPr>
        <p:spPr/>
        <p:txBody>
          <a:bodyPr/>
          <a:lstStyle>
            <a:lvl1pPr>
              <a:defRPr/>
            </a:lvl1pPr>
          </a:lstStyle>
          <a:p>
            <a:pPr>
              <a:defRPr/>
            </a:pPr>
            <a:fld id="{BB1EA7FB-4D72-4D0C-A569-78AD7849BAF0}" type="slidenum">
              <a:rPr lang="el-GR" altLang="el-GR"/>
              <a:pPr>
                <a:defRPr/>
              </a:pPr>
              <a:t>‹#›</a:t>
            </a:fld>
            <a:endParaRPr lang="el-GR" alt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Rectangle 8"/>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l-GR" smtClean="0"/>
              <a:t>Στυλ κύριου τίτλου</a:t>
            </a:r>
            <a:endParaRPr lang="en-US" dirty="0"/>
          </a:p>
        </p:txBody>
      </p:sp>
      <p:sp>
        <p:nvSpPr>
          <p:cNvPr id="3" name="Text Placeholder 2"/>
          <p:cNvSpPr>
            <a:spLocks noGrp="1"/>
          </p:cNvSpPr>
          <p:nvPr>
            <p:ph type="body" idx="1"/>
          </p:nvPr>
        </p:nvSpPr>
        <p:spPr>
          <a:xfrm>
            <a:off x="2022438" y="4607511"/>
            <a:ext cx="5970494" cy="835460"/>
          </a:xfrm>
        </p:spPr>
        <p:txBody>
          <a:bodyPr/>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8" name="Date Placeholder 3"/>
          <p:cNvSpPr>
            <a:spLocks noGrp="1"/>
          </p:cNvSpPr>
          <p:nvPr>
            <p:ph type="dt" sz="half" idx="10"/>
          </p:nvPr>
        </p:nvSpPr>
        <p:spPr/>
        <p:txBody>
          <a:bodyPr/>
          <a:lstStyle>
            <a:lvl1pPr>
              <a:defRPr/>
            </a:lvl1pPr>
          </a:lstStyle>
          <a:p>
            <a:pPr>
              <a:defRPr/>
            </a:pPr>
            <a:fld id="{EAEB179C-2337-4C26-8BB8-E90E4176B571}" type="datetimeFigureOut">
              <a:rPr lang="el-GR"/>
              <a:pPr>
                <a:defRPr/>
              </a:pPr>
              <a:t>24/11/2014</a:t>
            </a:fld>
            <a:endParaRPr lang="el-GR"/>
          </a:p>
        </p:txBody>
      </p:sp>
      <p:sp>
        <p:nvSpPr>
          <p:cNvPr id="9" name="Footer Placeholder 4"/>
          <p:cNvSpPr>
            <a:spLocks noGrp="1"/>
          </p:cNvSpPr>
          <p:nvPr>
            <p:ph type="ftr" sz="quarter" idx="11"/>
          </p:nvPr>
        </p:nvSpPr>
        <p:spPr/>
        <p:txBody>
          <a:bodyPr/>
          <a:lstStyle>
            <a:lvl1pPr>
              <a:defRPr/>
            </a:lvl1pPr>
          </a:lstStyle>
          <a:p>
            <a:pPr>
              <a:defRPr/>
            </a:pPr>
            <a:endParaRPr lang="el-GR"/>
          </a:p>
        </p:txBody>
      </p:sp>
      <p:sp>
        <p:nvSpPr>
          <p:cNvPr id="10" name="Slide Number Placeholder 5"/>
          <p:cNvSpPr>
            <a:spLocks noGrp="1"/>
          </p:cNvSpPr>
          <p:nvPr>
            <p:ph type="sldNum" sz="quarter" idx="12"/>
          </p:nvPr>
        </p:nvSpPr>
        <p:spPr/>
        <p:txBody>
          <a:bodyPr/>
          <a:lstStyle>
            <a:lvl1pPr>
              <a:defRPr/>
            </a:lvl1pPr>
          </a:lstStyle>
          <a:p>
            <a:pPr>
              <a:defRPr/>
            </a:pPr>
            <a:fld id="{8619A51B-94F8-4856-8F52-F8ACE40D74DB}" type="slidenum">
              <a:rPr lang="el-GR" altLang="el-GR"/>
              <a:pPr>
                <a:defRPr/>
              </a:pPr>
              <a:t>‹#›</a:t>
            </a:fld>
            <a:endParaRPr lang="el-GR" alt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smtClean="0"/>
              <a:t>Στυλ κύριου τίτλου</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Date Placeholder 3"/>
          <p:cNvSpPr>
            <a:spLocks noGrp="1"/>
          </p:cNvSpPr>
          <p:nvPr>
            <p:ph type="dt" sz="half" idx="15"/>
          </p:nvPr>
        </p:nvSpPr>
        <p:spPr/>
        <p:txBody>
          <a:bodyPr/>
          <a:lstStyle>
            <a:lvl1pPr>
              <a:defRPr/>
            </a:lvl1pPr>
          </a:lstStyle>
          <a:p>
            <a:pPr>
              <a:defRPr/>
            </a:pPr>
            <a:fld id="{935368E2-BC64-4C63-ABAF-D7048B5CD434}" type="datetimeFigureOut">
              <a:rPr lang="el-GR"/>
              <a:pPr>
                <a:defRPr/>
              </a:pPr>
              <a:t>24/11/2014</a:t>
            </a:fld>
            <a:endParaRPr lang="el-GR"/>
          </a:p>
        </p:txBody>
      </p:sp>
      <p:sp>
        <p:nvSpPr>
          <p:cNvPr id="6" name="Footer Placeholder 4"/>
          <p:cNvSpPr>
            <a:spLocks noGrp="1"/>
          </p:cNvSpPr>
          <p:nvPr>
            <p:ph type="ftr" sz="quarter" idx="16"/>
          </p:nvPr>
        </p:nvSpPr>
        <p:spPr/>
        <p:txBody>
          <a:bodyPr/>
          <a:lstStyle>
            <a:lvl1pPr>
              <a:defRPr/>
            </a:lvl1pPr>
          </a:lstStyle>
          <a:p>
            <a:pPr>
              <a:defRPr/>
            </a:pPr>
            <a:endParaRPr lang="el-GR"/>
          </a:p>
        </p:txBody>
      </p:sp>
      <p:sp>
        <p:nvSpPr>
          <p:cNvPr id="7" name="Slide Number Placeholder 5"/>
          <p:cNvSpPr>
            <a:spLocks noGrp="1"/>
          </p:cNvSpPr>
          <p:nvPr>
            <p:ph type="sldNum" sz="quarter" idx="17"/>
          </p:nvPr>
        </p:nvSpPr>
        <p:spPr/>
        <p:txBody>
          <a:bodyPr/>
          <a:lstStyle>
            <a:lvl1pPr>
              <a:defRPr/>
            </a:lvl1pPr>
          </a:lstStyle>
          <a:p>
            <a:pPr>
              <a:defRPr/>
            </a:pPr>
            <a:fld id="{CB46AD18-289B-4E53-80B4-5CAB93AA41F7}" type="slidenum">
              <a:rPr lang="el-GR" altLang="el-GR"/>
              <a:pPr>
                <a:defRPr/>
              </a:pPr>
              <a:t>‹#›</a:t>
            </a:fld>
            <a:endParaRPr lang="el-GR" alt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0" name="Title 9"/>
          <p:cNvSpPr>
            <a:spLocks noGrp="1"/>
          </p:cNvSpPr>
          <p:nvPr>
            <p:ph type="title"/>
          </p:nvPr>
        </p:nvSpPr>
        <p:spPr/>
        <p:txBody>
          <a:bodyPr/>
          <a:lstStyle/>
          <a:p>
            <a:r>
              <a:rPr lang="el-GR" smtClean="0"/>
              <a:t>Στυλ κύριου τίτλου</a:t>
            </a:r>
            <a:endParaRPr lang="en-US" dirty="0"/>
          </a:p>
        </p:txBody>
      </p:sp>
      <p:sp>
        <p:nvSpPr>
          <p:cNvPr id="7" name="Date Placeholder 3"/>
          <p:cNvSpPr>
            <a:spLocks noGrp="1"/>
          </p:cNvSpPr>
          <p:nvPr>
            <p:ph type="dt" sz="half" idx="10"/>
          </p:nvPr>
        </p:nvSpPr>
        <p:spPr/>
        <p:txBody>
          <a:bodyPr/>
          <a:lstStyle>
            <a:lvl1pPr>
              <a:defRPr/>
            </a:lvl1pPr>
          </a:lstStyle>
          <a:p>
            <a:pPr>
              <a:defRPr/>
            </a:pPr>
            <a:fld id="{4F091E86-FBCE-4EED-B955-EFC597B764A9}" type="datetimeFigureOut">
              <a:rPr lang="el-GR"/>
              <a:pPr>
                <a:defRPr/>
              </a:pPr>
              <a:t>24/11/2014</a:t>
            </a:fld>
            <a:endParaRPr lang="el-GR"/>
          </a:p>
        </p:txBody>
      </p:sp>
      <p:sp>
        <p:nvSpPr>
          <p:cNvPr id="8" name="Footer Placeholder 4"/>
          <p:cNvSpPr>
            <a:spLocks noGrp="1"/>
          </p:cNvSpPr>
          <p:nvPr>
            <p:ph type="ftr" sz="quarter" idx="11"/>
          </p:nvPr>
        </p:nvSpPr>
        <p:spPr/>
        <p:txBody>
          <a:bodyPr/>
          <a:lstStyle>
            <a:lvl1pPr>
              <a:defRPr/>
            </a:lvl1pPr>
          </a:lstStyle>
          <a:p>
            <a:pPr>
              <a:defRPr/>
            </a:pPr>
            <a:endParaRPr lang="el-GR"/>
          </a:p>
        </p:txBody>
      </p:sp>
      <p:sp>
        <p:nvSpPr>
          <p:cNvPr id="9" name="Slide Number Placeholder 5"/>
          <p:cNvSpPr>
            <a:spLocks noGrp="1"/>
          </p:cNvSpPr>
          <p:nvPr>
            <p:ph type="sldNum" sz="quarter" idx="12"/>
          </p:nvPr>
        </p:nvSpPr>
        <p:spPr/>
        <p:txBody>
          <a:bodyPr/>
          <a:lstStyle>
            <a:lvl1pPr>
              <a:defRPr/>
            </a:lvl1pPr>
          </a:lstStyle>
          <a:p>
            <a:pPr>
              <a:defRPr/>
            </a:pPr>
            <a:fld id="{4D0BA790-6E81-4319-8D32-AA901D796757}" type="slidenum">
              <a:rPr lang="el-GR" altLang="el-GR"/>
              <a:pPr>
                <a:defRPr/>
              </a:pPr>
              <a:t>‹#›</a:t>
            </a:fld>
            <a:endParaRPr lang="el-GR" alt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3"/>
          <p:cNvSpPr>
            <a:spLocks noGrp="1"/>
          </p:cNvSpPr>
          <p:nvPr>
            <p:ph type="dt" sz="half" idx="10"/>
          </p:nvPr>
        </p:nvSpPr>
        <p:spPr/>
        <p:txBody>
          <a:bodyPr/>
          <a:lstStyle>
            <a:lvl1pPr>
              <a:defRPr/>
            </a:lvl1pPr>
          </a:lstStyle>
          <a:p>
            <a:pPr>
              <a:defRPr/>
            </a:pPr>
            <a:fld id="{A51C4764-4B85-473A-9C37-1299DA7CEC1C}" type="datetimeFigureOut">
              <a:rPr lang="el-GR"/>
              <a:pPr>
                <a:defRPr/>
              </a:pPr>
              <a:t>24/11/2014</a:t>
            </a:fld>
            <a:endParaRPr lang="el-GR"/>
          </a:p>
        </p:txBody>
      </p:sp>
      <p:sp>
        <p:nvSpPr>
          <p:cNvPr id="4" name="Footer Placeholder 4"/>
          <p:cNvSpPr>
            <a:spLocks noGrp="1"/>
          </p:cNvSpPr>
          <p:nvPr>
            <p:ph type="ftr" sz="quarter" idx="11"/>
          </p:nvPr>
        </p:nvSpPr>
        <p:spPr/>
        <p:txBody>
          <a:bodyPr/>
          <a:lstStyle>
            <a:lvl1pPr>
              <a:defRPr/>
            </a:lvl1pPr>
          </a:lstStyle>
          <a:p>
            <a:pPr>
              <a:defRPr/>
            </a:pPr>
            <a:endParaRPr lang="el-GR"/>
          </a:p>
        </p:txBody>
      </p:sp>
      <p:sp>
        <p:nvSpPr>
          <p:cNvPr id="5" name="Slide Number Placeholder 5"/>
          <p:cNvSpPr>
            <a:spLocks noGrp="1"/>
          </p:cNvSpPr>
          <p:nvPr>
            <p:ph type="sldNum" sz="quarter" idx="12"/>
          </p:nvPr>
        </p:nvSpPr>
        <p:spPr/>
        <p:txBody>
          <a:bodyPr/>
          <a:lstStyle>
            <a:lvl1pPr>
              <a:defRPr/>
            </a:lvl1pPr>
          </a:lstStyle>
          <a:p>
            <a:pPr>
              <a:defRPr/>
            </a:pPr>
            <a:fld id="{049DC29A-A297-47B6-9B5C-34D5A0CEE1E3}" type="slidenum">
              <a:rPr lang="el-GR" altLang="el-GR"/>
              <a:pPr>
                <a:defRPr/>
              </a:pPr>
              <a:t>‹#›</a:t>
            </a:fld>
            <a:endParaRPr lang="el-GR" alt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0C17568-4CEF-46E4-A9EA-D6042F742813}" type="datetimeFigureOut">
              <a:rPr lang="el-GR"/>
              <a:pPr>
                <a:defRPr/>
              </a:pPr>
              <a:t>24/11/2014</a:t>
            </a:fld>
            <a:endParaRPr lang="el-GR"/>
          </a:p>
        </p:txBody>
      </p:sp>
      <p:sp>
        <p:nvSpPr>
          <p:cNvPr id="3" name="Footer Placeholder 4"/>
          <p:cNvSpPr>
            <a:spLocks noGrp="1"/>
          </p:cNvSpPr>
          <p:nvPr>
            <p:ph type="ftr" sz="quarter" idx="11"/>
          </p:nvPr>
        </p:nvSpPr>
        <p:spPr/>
        <p:txBody>
          <a:bodyPr/>
          <a:lstStyle>
            <a:lvl1pPr>
              <a:defRPr/>
            </a:lvl1pPr>
          </a:lstStyle>
          <a:p>
            <a:pPr>
              <a:defRPr/>
            </a:pPr>
            <a:endParaRPr lang="el-GR"/>
          </a:p>
        </p:txBody>
      </p:sp>
      <p:sp>
        <p:nvSpPr>
          <p:cNvPr id="4" name="Slide Number Placeholder 5"/>
          <p:cNvSpPr>
            <a:spLocks noGrp="1"/>
          </p:cNvSpPr>
          <p:nvPr>
            <p:ph type="sldNum" sz="quarter" idx="12"/>
          </p:nvPr>
        </p:nvSpPr>
        <p:spPr/>
        <p:txBody>
          <a:bodyPr/>
          <a:lstStyle>
            <a:lvl1pPr>
              <a:defRPr/>
            </a:lvl1pPr>
          </a:lstStyle>
          <a:p>
            <a:pPr>
              <a:defRPr/>
            </a:pPr>
            <a:fld id="{F77E4FDA-6756-4E69-AAA0-85AA809544D6}" type="slidenum">
              <a:rPr lang="el-GR" altLang="el-GR"/>
              <a:pPr>
                <a:defRPr/>
              </a:pPr>
              <a:t>‹#›</a:t>
            </a:fld>
            <a:endParaRPr lang="el-GR" alt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lstStyle>
            <a:lvl1pPr marL="228600" indent="-228600" algn="l">
              <a:defRPr sz="2800" b="1">
                <a:effectLst/>
              </a:defRPr>
            </a:lvl1pPr>
          </a:lstStyle>
          <a:p>
            <a:r>
              <a:rPr lang="el-GR" smtClean="0"/>
              <a:t>Στυλ κύριου τίτλου</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3"/>
          <p:cNvSpPr>
            <a:spLocks noGrp="1"/>
          </p:cNvSpPr>
          <p:nvPr>
            <p:ph type="dt" sz="half" idx="10"/>
          </p:nvPr>
        </p:nvSpPr>
        <p:spPr/>
        <p:txBody>
          <a:bodyPr/>
          <a:lstStyle>
            <a:lvl1pPr>
              <a:defRPr/>
            </a:lvl1pPr>
          </a:lstStyle>
          <a:p>
            <a:pPr>
              <a:defRPr/>
            </a:pPr>
            <a:fld id="{2BF633E7-3124-4D98-98DE-1450FAE2F074}" type="datetimeFigureOut">
              <a:rPr lang="el-GR"/>
              <a:pPr>
                <a:defRPr/>
              </a:pPr>
              <a:t>24/11/2014</a:t>
            </a:fld>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994ED242-CDE4-48BF-A858-3579C4D2B6CC}" type="slidenum">
              <a:rPr lang="el-GR" altLang="el-GR"/>
              <a:pPr>
                <a:defRPr/>
              </a:pPr>
              <a:t>‹#›</a:t>
            </a:fld>
            <a:endParaRPr lang="el-GR" alt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5"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Rectangle 9"/>
          <p:cNvSpPr/>
          <p:nvPr/>
        </p:nvSpPr>
        <p:spPr>
          <a:xfrm>
            <a:off x="0" y="2652713"/>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rtlCol="0">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l-GR" noProof="0" smtClean="0"/>
              <a:t>Κάντε κλικ στο εικονίδιο για να προσθέσετε μια εικόνα</a:t>
            </a:r>
            <a:endParaRPr lang="en-US" noProof="0"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2" name="Title 1"/>
          <p:cNvSpPr>
            <a:spLocks noGrp="1"/>
          </p:cNvSpPr>
          <p:nvPr>
            <p:ph type="title"/>
          </p:nvPr>
        </p:nvSpPr>
        <p:spPr>
          <a:xfrm>
            <a:off x="727268" y="4464421"/>
            <a:ext cx="6383538" cy="1143000"/>
          </a:xfrm>
        </p:spPr>
        <p:txBody>
          <a:bodyPr anchor="b"/>
          <a:lstStyle>
            <a:lvl1pPr algn="l">
              <a:defRPr sz="4600" b="1"/>
            </a:lvl1pPr>
          </a:lstStyle>
          <a:p>
            <a:r>
              <a:rPr lang="el-GR" smtClean="0"/>
              <a:t>Στυλ κύριου τίτλου</a:t>
            </a:r>
            <a:endParaRPr lang="en-US" dirty="0"/>
          </a:p>
        </p:txBody>
      </p:sp>
      <p:sp>
        <p:nvSpPr>
          <p:cNvPr id="9" name="Date Placeholder 4"/>
          <p:cNvSpPr>
            <a:spLocks noGrp="1"/>
          </p:cNvSpPr>
          <p:nvPr>
            <p:ph type="dt" sz="half" idx="10"/>
          </p:nvPr>
        </p:nvSpPr>
        <p:spPr/>
        <p:txBody>
          <a:bodyPr/>
          <a:lstStyle>
            <a:lvl1pPr>
              <a:defRPr/>
            </a:lvl1pPr>
          </a:lstStyle>
          <a:p>
            <a:pPr>
              <a:defRPr/>
            </a:pPr>
            <a:fld id="{92779908-CFD1-4A73-9A2F-7436656D582A}" type="datetimeFigureOut">
              <a:rPr lang="el-GR"/>
              <a:pPr>
                <a:defRPr/>
              </a:pPr>
              <a:t>24/11/2014</a:t>
            </a:fld>
            <a:endParaRPr lang="el-GR"/>
          </a:p>
        </p:txBody>
      </p:sp>
      <p:sp>
        <p:nvSpPr>
          <p:cNvPr id="10" name="Footer Placeholder 5"/>
          <p:cNvSpPr>
            <a:spLocks noGrp="1"/>
          </p:cNvSpPr>
          <p:nvPr>
            <p:ph type="ftr" sz="quarter" idx="11"/>
          </p:nvPr>
        </p:nvSpPr>
        <p:spPr/>
        <p:txBody>
          <a:bodyPr/>
          <a:lstStyle>
            <a:lvl1pPr>
              <a:defRPr/>
            </a:lvl1pPr>
          </a:lstStyle>
          <a:p>
            <a:pPr>
              <a:defRPr/>
            </a:pPr>
            <a:endParaRPr lang="el-GR"/>
          </a:p>
        </p:txBody>
      </p:sp>
      <p:sp>
        <p:nvSpPr>
          <p:cNvPr id="11" name="Slide Number Placeholder 6"/>
          <p:cNvSpPr>
            <a:spLocks noGrp="1"/>
          </p:cNvSpPr>
          <p:nvPr>
            <p:ph type="sldNum" sz="quarter" idx="12"/>
          </p:nvPr>
        </p:nvSpPr>
        <p:spPr/>
        <p:txBody>
          <a:bodyPr/>
          <a:lstStyle>
            <a:lvl1pPr>
              <a:defRPr/>
            </a:lvl1pPr>
          </a:lstStyle>
          <a:p>
            <a:pPr>
              <a:defRPr/>
            </a:pPr>
            <a:fld id="{C8458D91-F478-457F-95A5-96768D02F0DC}" type="slidenum">
              <a:rPr lang="el-GR" altLang="el-GR"/>
              <a:pPr>
                <a:defRPr/>
              </a:pPr>
              <a:t>‹#›</a:t>
            </a:fld>
            <a:endParaRPr lang="el-GR" alt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9" name="Rectangle 8"/>
          <p:cNvSpPr/>
          <p:nvPr/>
        </p:nvSpPr>
        <p:spPr>
          <a:xfrm>
            <a:off x="0" y="3768725"/>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Placeholder 1"/>
          <p:cNvSpPr>
            <a:spLocks noGrp="1"/>
          </p:cNvSpPr>
          <p:nvPr>
            <p:ph type="title"/>
          </p:nvPr>
        </p:nvSpPr>
        <p:spPr>
          <a:xfrm>
            <a:off x="1793875" y="4371975"/>
            <a:ext cx="6511925" cy="1143000"/>
          </a:xfrm>
          <a:prstGeom prst="rect">
            <a:avLst/>
          </a:prstGeom>
          <a:effectLst/>
        </p:spPr>
        <p:txBody>
          <a:bodyPr vert="horz" lIns="91440" tIns="45720" rIns="91440" bIns="45720" rtlCol="0" anchor="t" anchorCtr="0">
            <a:noAutofit/>
          </a:bodyPr>
          <a:lstStyle/>
          <a:p>
            <a:r>
              <a:rPr lang="el-GR" smtClean="0"/>
              <a:t>Στυλ κύριου τίτλου</a:t>
            </a:r>
            <a:endParaRPr lang="en-US" dirty="0"/>
          </a:p>
        </p:txBody>
      </p:sp>
      <p:sp>
        <p:nvSpPr>
          <p:cNvPr id="1037" name="Text Placeholder 2"/>
          <p:cNvSpPr>
            <a:spLocks noGrp="1"/>
          </p:cNvSpPr>
          <p:nvPr>
            <p:ph type="body" idx="1"/>
          </p:nvPr>
        </p:nvSpPr>
        <p:spPr bwMode="auto">
          <a:xfrm>
            <a:off x="1143000" y="731838"/>
            <a:ext cx="6400800" cy="34750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altLang="el-GR" smtClean="0"/>
              <a:t>Στυλ υποδείγματος κειμένου</a:t>
            </a:r>
          </a:p>
          <a:p>
            <a:pPr lvl="1"/>
            <a:r>
              <a:rPr lang="el-GR" altLang="el-GR" smtClean="0"/>
              <a:t>Δεύτερου επιπέδου</a:t>
            </a:r>
          </a:p>
          <a:p>
            <a:pPr lvl="2"/>
            <a:r>
              <a:rPr lang="el-GR" altLang="el-GR" smtClean="0"/>
              <a:t>Τρίτου επιπέδου</a:t>
            </a:r>
          </a:p>
          <a:p>
            <a:pPr lvl="3"/>
            <a:r>
              <a:rPr lang="el-GR" altLang="el-GR" smtClean="0"/>
              <a:t>Τέταρτου επιπέδου</a:t>
            </a:r>
          </a:p>
          <a:p>
            <a:pPr lvl="4"/>
            <a:r>
              <a:rPr lang="el-GR" altLang="el-GR" smtClean="0"/>
              <a:t>Πέμπτου επιπέδου</a:t>
            </a:r>
            <a:endParaRPr lang="en-US" altLang="el-GR" smtClean="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eaLnBrk="1" fontAlgn="auto" hangingPunct="1">
              <a:spcBef>
                <a:spcPts val="0"/>
              </a:spcBef>
              <a:spcAft>
                <a:spcPts val="0"/>
              </a:spcAft>
              <a:defRPr sz="1100" b="1">
                <a:solidFill>
                  <a:schemeClr val="tx1">
                    <a:lumMod val="50000"/>
                    <a:lumOff val="50000"/>
                  </a:schemeClr>
                </a:solidFill>
                <a:latin typeface="+mn-lt"/>
              </a:defRPr>
            </a:lvl1pPr>
          </a:lstStyle>
          <a:p>
            <a:pPr>
              <a:defRPr/>
            </a:pPr>
            <a:fld id="{6E95D517-F5C2-4F66-AA0F-5C36A0C52C04}" type="datetimeFigureOut">
              <a:rPr lang="el-GR"/>
              <a:pPr>
                <a:defRPr/>
              </a:pPr>
              <a:t>24/11/2014</a:t>
            </a:fld>
            <a:endParaRPr lang="el-GR"/>
          </a:p>
        </p:txBody>
      </p:sp>
      <p:sp>
        <p:nvSpPr>
          <p:cNvPr id="5" name="Footer Placeholder 4"/>
          <p:cNvSpPr>
            <a:spLocks noGrp="1"/>
          </p:cNvSpPr>
          <p:nvPr>
            <p:ph type="ftr" sz="quarter" idx="3"/>
          </p:nvPr>
        </p:nvSpPr>
        <p:spPr>
          <a:xfrm>
            <a:off x="457200" y="6172200"/>
            <a:ext cx="3352800" cy="365125"/>
          </a:xfrm>
          <a:prstGeom prst="rect">
            <a:avLst/>
          </a:prstGeom>
        </p:spPr>
        <p:txBody>
          <a:bodyPr vert="horz" lIns="91440" tIns="45720" rIns="91440" bIns="45720" rtlCol="0" anchor="ctr"/>
          <a:lstStyle>
            <a:lvl1pPr algn="l" eaLnBrk="1" fontAlgn="auto" hangingPunct="1">
              <a:spcBef>
                <a:spcPts val="0"/>
              </a:spcBef>
              <a:spcAft>
                <a:spcPts val="0"/>
              </a:spcAft>
              <a:defRPr sz="1100" b="1">
                <a:solidFill>
                  <a:schemeClr val="tx1">
                    <a:lumMod val="50000"/>
                    <a:lumOff val="50000"/>
                  </a:schemeClr>
                </a:solidFill>
                <a:latin typeface="+mn-lt"/>
              </a:defRPr>
            </a:lvl1pPr>
          </a:lstStyle>
          <a:p>
            <a:pPr>
              <a:defRPr/>
            </a:pPr>
            <a:endParaRPr lang="el-G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b="1">
                <a:solidFill>
                  <a:srgbClr val="7F7F7F"/>
                </a:solidFill>
                <a:latin typeface="Trebuchet MS" pitchFamily="34" charset="0"/>
              </a:defRPr>
            </a:lvl1pPr>
          </a:lstStyle>
          <a:p>
            <a:pPr>
              <a:defRPr/>
            </a:pPr>
            <a:fld id="{8C6175CE-2E71-47B8-BF15-486904894477}" type="slidenum">
              <a:rPr lang="el-GR" altLang="el-GR"/>
              <a:pPr>
                <a:defRPr/>
              </a:pPr>
              <a:t>‹#›</a:t>
            </a:fld>
            <a:endParaRPr lang="el-GR" altLang="el-GR"/>
          </a:p>
        </p:txBody>
      </p:sp>
    </p:spTree>
  </p:cSld>
  <p:clrMap bg1="lt1" tx1="dk1" bg2="lt2" tx2="dk2" accent1="accent1" accent2="accent2" accent3="accent3" accent4="accent4" accent5="accent5" accent6="accent6" hlink="hlink" folHlink="folHlink"/>
  <p:sldLayoutIdLst>
    <p:sldLayoutId id="2147483756" r:id="rId1"/>
    <p:sldLayoutId id="2147483748" r:id="rId2"/>
    <p:sldLayoutId id="2147483757" r:id="rId3"/>
    <p:sldLayoutId id="2147483749" r:id="rId4"/>
    <p:sldLayoutId id="2147483750" r:id="rId5"/>
    <p:sldLayoutId id="2147483751" r:id="rId6"/>
    <p:sldLayoutId id="2147483752" r:id="rId7"/>
    <p:sldLayoutId id="2147483753" r:id="rId8"/>
    <p:sldLayoutId id="2147483758" r:id="rId9"/>
    <p:sldLayoutId id="2147483754" r:id="rId10"/>
    <p:sldLayoutId id="2147483755" r:id="rId11"/>
  </p:sldLayoutIdLst>
  <p:timing>
    <p:tnLst>
      <p:par>
        <p:cTn id="1" dur="indefinite" restart="never" nodeType="tmRoot"/>
      </p:par>
    </p:tnLst>
  </p:timing>
  <p:txStyles>
    <p:titleStyle>
      <a:lvl1pPr marL="319088" indent="-319088" algn="r" rtl="0" eaLnBrk="0" fontAlgn="base" hangingPunct="0">
        <a:spcBef>
          <a:spcPct val="0"/>
        </a:spcBef>
        <a:spcAft>
          <a:spcPct val="0"/>
        </a:spcAft>
        <a:buClr>
          <a:srgbClr val="C3260C"/>
        </a:buClr>
        <a:buSzPct val="128000"/>
        <a:buFont typeface="Georgia" pitchFamily="18" charset="0"/>
        <a:buChar char="*"/>
        <a:defRPr sz="4600" b="1"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anose="020B0603020202020204" pitchFamily="34" charset="0"/>
        </a:defRPr>
      </a:lvl2pPr>
      <a:lvl3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anose="020B0603020202020204" pitchFamily="34" charset="0"/>
        </a:defRPr>
      </a:lvl3pPr>
      <a:lvl4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anose="020B0603020202020204" pitchFamily="34" charset="0"/>
        </a:defRPr>
      </a:lvl4pPr>
      <a:lvl5pPr marL="319088" indent="-319088" algn="r" rtl="0" eaLnBrk="0" fontAlgn="base" hangingPunct="0">
        <a:spcBef>
          <a:spcPct val="0"/>
        </a:spcBef>
        <a:spcAft>
          <a:spcPct val="0"/>
        </a:spcAft>
        <a:buClr>
          <a:srgbClr val="C3260C"/>
        </a:buClr>
        <a:buSzPct val="128000"/>
        <a:buFont typeface="Georgia" pitchFamily="18" charset="0"/>
        <a:buChar char="*"/>
        <a:defRPr sz="4600" b="1">
          <a:solidFill>
            <a:schemeClr val="tx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eaLnBrk="0" fontAlgn="base" hangingPunct="0">
        <a:spcBef>
          <a:spcPct val="20000"/>
        </a:spcBef>
        <a:spcAft>
          <a:spcPts val="300"/>
        </a:spcAft>
        <a:buClr>
          <a:srgbClr val="C3260C"/>
        </a:buClr>
        <a:buSzPct val="130000"/>
        <a:buFont typeface="Georgia" pitchFamily="18" charset="0"/>
        <a:buChar char="*"/>
        <a:defRPr sz="2200" kern="1200">
          <a:solidFill>
            <a:srgbClr val="404040"/>
          </a:solidFill>
          <a:latin typeface="+mn-lt"/>
          <a:ea typeface="+mn-ea"/>
          <a:cs typeface="+mn-cs"/>
        </a:defRPr>
      </a:lvl1pPr>
      <a:lvl2pPr marL="547688" indent="-182563" algn="l" rtl="0" eaLnBrk="0" fontAlgn="base" hangingPunct="0">
        <a:spcBef>
          <a:spcPct val="20000"/>
        </a:spcBef>
        <a:spcAft>
          <a:spcPts val="300"/>
        </a:spcAft>
        <a:buClr>
          <a:srgbClr val="C3260C"/>
        </a:buClr>
        <a:buSzPct val="130000"/>
        <a:buFont typeface="Georgia" pitchFamily="18" charset="0"/>
        <a:buChar char="*"/>
        <a:defRPr sz="2000" kern="1200">
          <a:solidFill>
            <a:srgbClr val="404040"/>
          </a:solidFill>
          <a:latin typeface="+mn-lt"/>
          <a:ea typeface="+mn-ea"/>
          <a:cs typeface="+mn-cs"/>
        </a:defRPr>
      </a:lvl2pPr>
      <a:lvl3pPr marL="822325" indent="-182563" algn="l" rtl="0" eaLnBrk="0" fontAlgn="base" hangingPunct="0">
        <a:spcBef>
          <a:spcPct val="20000"/>
        </a:spcBef>
        <a:spcAft>
          <a:spcPts val="300"/>
        </a:spcAft>
        <a:buClr>
          <a:srgbClr val="C3260C"/>
        </a:buClr>
        <a:buSzPct val="130000"/>
        <a:buFont typeface="Georgia" pitchFamily="18" charset="0"/>
        <a:buChar char="*"/>
        <a:defRPr sz="2400" kern="1200">
          <a:solidFill>
            <a:srgbClr val="404040"/>
          </a:solidFill>
          <a:latin typeface="+mn-lt"/>
          <a:ea typeface="+mn-ea"/>
          <a:cs typeface="+mn-cs"/>
        </a:defRPr>
      </a:lvl3pPr>
      <a:lvl4pPr marL="1096963" indent="-182563" algn="l" rtl="0" eaLnBrk="0" fontAlgn="base" hangingPunct="0">
        <a:spcBef>
          <a:spcPct val="20000"/>
        </a:spcBef>
        <a:spcAft>
          <a:spcPts val="300"/>
        </a:spcAft>
        <a:buClr>
          <a:srgbClr val="C3260C"/>
        </a:buClr>
        <a:buSzPct val="130000"/>
        <a:buFont typeface="Georgia" pitchFamily="18" charset="0"/>
        <a:buChar char="*"/>
        <a:defRPr sz="1600" kern="1200">
          <a:solidFill>
            <a:srgbClr val="404040"/>
          </a:solidFill>
          <a:latin typeface="+mn-lt"/>
          <a:ea typeface="+mn-ea"/>
          <a:cs typeface="+mn-cs"/>
        </a:defRPr>
      </a:lvl4pPr>
      <a:lvl5pPr marL="1389063" indent="-182563" algn="l" rtl="0" eaLnBrk="0" fontAlgn="base" hangingPunct="0">
        <a:spcBef>
          <a:spcPct val="20000"/>
        </a:spcBef>
        <a:spcAft>
          <a:spcPts val="300"/>
        </a:spcAft>
        <a:buClr>
          <a:srgbClr val="C3260C"/>
        </a:buClr>
        <a:buSzPct val="130000"/>
        <a:buFont typeface="Georgia" pitchFamily="18" charset="0"/>
        <a:buChar char="*"/>
        <a:defRPr sz="1400" kern="1200">
          <a:solidFill>
            <a:srgbClr val="404040"/>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emf"/><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6.xml"/><Relationship Id="rId5" Type="http://schemas.openxmlformats.org/officeDocument/2006/relationships/image" Target="../media/image5.emf"/><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Υπότιτλος 2"/>
          <p:cNvSpPr>
            <a:spLocks noGrp="1"/>
          </p:cNvSpPr>
          <p:nvPr>
            <p:ph type="subTitle" idx="1"/>
          </p:nvPr>
        </p:nvSpPr>
        <p:spPr>
          <a:xfrm>
            <a:off x="3492500" y="4724400"/>
            <a:ext cx="5111750" cy="1008063"/>
          </a:xfrm>
        </p:spPr>
        <p:txBody>
          <a:bodyPr/>
          <a:lstStyle/>
          <a:p>
            <a:pPr algn="ctr" eaLnBrk="1" hangingPunct="1"/>
            <a:endParaRPr lang="en-US" altLang="el-GR" smtClean="0"/>
          </a:p>
          <a:p>
            <a:pPr algn="ctr" eaLnBrk="1" hangingPunct="1"/>
            <a:r>
              <a:rPr lang="el-GR" altLang="el-GR" smtClean="0"/>
              <a:t>Ι.Π. Μεσολογγίου </a:t>
            </a:r>
            <a:r>
              <a:rPr lang="en-US" altLang="el-GR" smtClean="0"/>
              <a:t>01</a:t>
            </a:r>
            <a:r>
              <a:rPr lang="el-GR" altLang="el-GR" smtClean="0"/>
              <a:t>/</a:t>
            </a:r>
            <a:r>
              <a:rPr lang="en-US" altLang="el-GR" smtClean="0"/>
              <a:t>12</a:t>
            </a:r>
            <a:r>
              <a:rPr lang="el-GR" altLang="el-GR" smtClean="0"/>
              <a:t>/201</a:t>
            </a:r>
            <a:r>
              <a:rPr lang="en-US" altLang="el-GR" smtClean="0"/>
              <a:t>4</a:t>
            </a:r>
            <a:endParaRPr lang="el-GR" altLang="el-GR" smtClean="0"/>
          </a:p>
        </p:txBody>
      </p:sp>
      <p:sp>
        <p:nvSpPr>
          <p:cNvPr id="2" name="Τίτλος 1"/>
          <p:cNvSpPr>
            <a:spLocks noGrp="1"/>
          </p:cNvSpPr>
          <p:nvPr>
            <p:ph type="ctrTitle"/>
          </p:nvPr>
        </p:nvSpPr>
        <p:spPr>
          <a:xfrm>
            <a:off x="395536" y="214290"/>
            <a:ext cx="8352928" cy="4357718"/>
          </a:xfrm>
        </p:spPr>
        <p:txBody>
          <a:bodyPr/>
          <a:lstStyle/>
          <a:p>
            <a:pPr marL="182880" indent="0" algn="ctr" eaLnBrk="1" fontAlgn="auto" hangingPunct="1">
              <a:lnSpc>
                <a:spcPct val="150000"/>
              </a:lnSpc>
              <a:spcAft>
                <a:spcPts val="0"/>
              </a:spcAft>
              <a:buClr>
                <a:schemeClr val="accent6">
                  <a:lumMod val="75000"/>
                </a:schemeClr>
              </a:buClr>
              <a:buFont typeface="Georgia" pitchFamily="18" charset="0"/>
              <a:buNone/>
              <a:defRPr/>
            </a:pPr>
            <a:r>
              <a:rPr lang="en-US" sz="3600" dirty="0" smtClean="0"/>
              <a:t/>
            </a:r>
            <a:br>
              <a:rPr lang="en-US" sz="3600" dirty="0" smtClean="0"/>
            </a:br>
            <a:r>
              <a:rPr lang="el-GR" sz="3600" dirty="0" smtClean="0"/>
              <a:t>ΑΝΑΠΤΥΞΙΑΚΗ ΣΥΜΠΡΑΞΗ «ΑΙΤΩΛΙΑ»</a:t>
            </a:r>
            <a:br>
              <a:rPr lang="el-GR" sz="3600" dirty="0" smtClean="0"/>
            </a:br>
            <a:r>
              <a:rPr lang="en-US" sz="3600" dirty="0" smtClean="0"/>
              <a:t>5</a:t>
            </a:r>
            <a:r>
              <a:rPr lang="el-GR" altLang="el-GR" sz="3600" baseline="30000" dirty="0" smtClean="0"/>
              <a:t>Ο</a:t>
            </a:r>
            <a:r>
              <a:rPr lang="el-GR" altLang="el-GR" sz="3600" dirty="0" smtClean="0"/>
              <a:t> </a:t>
            </a:r>
            <a:r>
              <a:rPr lang="en-US" altLang="el-GR" sz="2800" dirty="0" smtClean="0"/>
              <a:t>WORKSHOP</a:t>
            </a:r>
            <a:r>
              <a:rPr lang="el-GR" sz="3600" dirty="0"/>
              <a:t/>
            </a:r>
            <a:br>
              <a:rPr lang="el-GR" sz="3600" dirty="0"/>
            </a:br>
            <a:r>
              <a:rPr lang="el-GR" sz="2800" dirty="0" smtClean="0"/>
              <a:t>«</a:t>
            </a:r>
            <a:r>
              <a:rPr lang="el-GR" sz="2800" b="0" dirty="0" smtClean="0"/>
              <a:t>Ανάπτυξη Κοινωνικής</a:t>
            </a:r>
            <a:r>
              <a:rPr lang="el-GR" sz="2800" dirty="0" smtClean="0"/>
              <a:t> Συνεταιριστικής</a:t>
            </a:r>
            <a:r>
              <a:rPr lang="el-GR" sz="2800" b="0" dirty="0" smtClean="0"/>
              <a:t> επιχειρηματικότητας – Κοιν.Σ.Επ. ΕΛΛΑΔΑ ΠΑΝΤΟΥ</a:t>
            </a:r>
            <a:r>
              <a:rPr lang="el-GR" sz="2800" dirty="0" smtClean="0"/>
              <a:t>»</a:t>
            </a:r>
            <a:endParaRPr lang="el-GR" sz="3600" dirty="0"/>
          </a:p>
        </p:txBody>
      </p:sp>
      <p:pic>
        <p:nvPicPr>
          <p:cNvPr id="5124" name="Picture 7" descr="EU LOGO"/>
          <p:cNvPicPr>
            <a:picLocks noChangeAspect="1" noChangeArrowheads="1"/>
          </p:cNvPicPr>
          <p:nvPr/>
        </p:nvPicPr>
        <p:blipFill>
          <a:blip r:embed="rId2" cstate="print"/>
          <a:srcRect/>
          <a:stretch>
            <a:fillRect/>
          </a:stretch>
        </p:blipFill>
        <p:spPr bwMode="auto">
          <a:xfrm>
            <a:off x="611188" y="5805488"/>
            <a:ext cx="792162" cy="723900"/>
          </a:xfrm>
          <a:prstGeom prst="rect">
            <a:avLst/>
          </a:prstGeom>
          <a:noFill/>
          <a:ln w="9525">
            <a:noFill/>
            <a:miter lim="800000"/>
            <a:headEnd/>
            <a:tailEnd/>
          </a:ln>
        </p:spPr>
      </p:pic>
      <p:pic>
        <p:nvPicPr>
          <p:cNvPr id="5125" name="Εικόνα 2"/>
          <p:cNvPicPr>
            <a:picLocks noChangeAspect="1" noChangeArrowheads="1"/>
          </p:cNvPicPr>
          <p:nvPr/>
        </p:nvPicPr>
        <p:blipFill>
          <a:blip r:embed="rId3" cstate="print"/>
          <a:srcRect/>
          <a:stretch>
            <a:fillRect/>
          </a:stretch>
        </p:blipFill>
        <p:spPr bwMode="auto">
          <a:xfrm>
            <a:off x="1979613" y="5734050"/>
            <a:ext cx="3019425" cy="733425"/>
          </a:xfrm>
          <a:prstGeom prst="rect">
            <a:avLst/>
          </a:prstGeom>
          <a:noFill/>
          <a:ln w="9525">
            <a:noFill/>
            <a:miter lim="800000"/>
            <a:headEnd/>
            <a:tailEnd/>
          </a:ln>
        </p:spPr>
      </p:pic>
      <p:pic>
        <p:nvPicPr>
          <p:cNvPr id="5126" name="Picture 5"/>
          <p:cNvPicPr>
            <a:picLocks noChangeAspect="1" noChangeArrowheads="1"/>
          </p:cNvPicPr>
          <p:nvPr/>
        </p:nvPicPr>
        <p:blipFill>
          <a:blip r:embed="rId4" cstate="print"/>
          <a:srcRect/>
          <a:stretch>
            <a:fillRect/>
          </a:stretch>
        </p:blipFill>
        <p:spPr bwMode="auto">
          <a:xfrm>
            <a:off x="5651500" y="5876925"/>
            <a:ext cx="828675" cy="561975"/>
          </a:xfrm>
          <a:prstGeom prst="rect">
            <a:avLst/>
          </a:prstGeom>
          <a:noFill/>
          <a:ln w="9525">
            <a:noFill/>
            <a:miter lim="800000"/>
            <a:headEnd/>
            <a:tailEnd/>
          </a:ln>
        </p:spPr>
      </p:pic>
      <p:pic>
        <p:nvPicPr>
          <p:cNvPr id="5127" name="Picture 3"/>
          <p:cNvPicPr>
            <a:picLocks noChangeAspect="1" noChangeArrowheads="1"/>
          </p:cNvPicPr>
          <p:nvPr/>
        </p:nvPicPr>
        <p:blipFill>
          <a:blip r:embed="rId5" cstate="print"/>
          <a:srcRect/>
          <a:stretch>
            <a:fillRect/>
          </a:stretch>
        </p:blipFill>
        <p:spPr bwMode="auto">
          <a:xfrm>
            <a:off x="7235825" y="5876925"/>
            <a:ext cx="963613" cy="641350"/>
          </a:xfrm>
          <a:prstGeom prst="rect">
            <a:avLst/>
          </a:prstGeom>
          <a:noFill/>
          <a:ln w="9525">
            <a:noFill/>
            <a:miter lim="800000"/>
            <a:headEnd/>
            <a:tailEnd/>
          </a:ln>
        </p:spPr>
      </p:pic>
      <p:sp>
        <p:nvSpPr>
          <p:cNvPr id="5128" name="Rectangle 8"/>
          <p:cNvSpPr>
            <a:spLocks noChangeArrowheads="1"/>
          </p:cNvSpPr>
          <p:nvPr/>
        </p:nvSpPr>
        <p:spPr bwMode="auto">
          <a:xfrm>
            <a:off x="439738" y="2914650"/>
            <a:ext cx="993775" cy="0"/>
          </a:xfrm>
          <a:prstGeom prst="rect">
            <a:avLst/>
          </a:prstGeom>
          <a:noFill/>
          <a:ln w="9525">
            <a:noFill/>
            <a:miter lim="800000"/>
            <a:headEnd/>
            <a:tailEnd/>
          </a:ln>
        </p:spPr>
        <p:txBody>
          <a:bodyPr wrap="none">
            <a:spAutoFit/>
          </a:bodyPr>
          <a:lstStyle/>
          <a:p>
            <a:pPr eaLnBrk="1" hangingPunct="1"/>
            <a:endParaRPr lang="el-GR"/>
          </a:p>
        </p:txBody>
      </p:sp>
      <p:sp>
        <p:nvSpPr>
          <p:cNvPr id="5129" name="Rectangle 10"/>
          <p:cNvSpPr>
            <a:spLocks noChangeArrowheads="1"/>
          </p:cNvSpPr>
          <p:nvPr/>
        </p:nvSpPr>
        <p:spPr bwMode="auto">
          <a:xfrm>
            <a:off x="439738" y="2914650"/>
            <a:ext cx="3160712" cy="0"/>
          </a:xfrm>
          <a:prstGeom prst="rect">
            <a:avLst/>
          </a:prstGeom>
          <a:noFill/>
          <a:ln w="9525">
            <a:noFill/>
            <a:miter lim="800000"/>
            <a:headEnd/>
            <a:tailEnd/>
          </a:ln>
        </p:spPr>
        <p:txBody>
          <a:bodyPr wrap="none">
            <a:spAutoFit/>
          </a:bodyPr>
          <a:lstStyle/>
          <a:p>
            <a:pPr eaLnBrk="1" hangingPunct="1"/>
            <a:endParaRPr lang="el-GR"/>
          </a:p>
        </p:txBody>
      </p:sp>
      <p:sp>
        <p:nvSpPr>
          <p:cNvPr id="5130" name="Rectangle 12"/>
          <p:cNvSpPr>
            <a:spLocks noChangeArrowheads="1"/>
          </p:cNvSpPr>
          <p:nvPr/>
        </p:nvSpPr>
        <p:spPr bwMode="auto">
          <a:xfrm>
            <a:off x="439738" y="2914650"/>
            <a:ext cx="1089025" cy="0"/>
          </a:xfrm>
          <a:prstGeom prst="rect">
            <a:avLst/>
          </a:prstGeom>
          <a:noFill/>
          <a:ln w="9525">
            <a:noFill/>
            <a:miter lim="800000"/>
            <a:headEnd/>
            <a:tailEnd/>
          </a:ln>
        </p:spPr>
        <p:txBody>
          <a:bodyPr wrap="none">
            <a:spAutoFit/>
          </a:bodyPr>
          <a:lstStyle/>
          <a:p>
            <a:pPr eaLnBrk="1" hangingPunct="1"/>
            <a:endParaRPr lang="el-GR" altLang="el-GR">
              <a:latin typeface="Trebuchet MS" pitchFamily="34" charset="0"/>
            </a:endParaRPr>
          </a:p>
        </p:txBody>
      </p:sp>
      <p:sp>
        <p:nvSpPr>
          <p:cNvPr id="5131" name="Rectangle 14"/>
          <p:cNvSpPr>
            <a:spLocks noChangeArrowheads="1"/>
          </p:cNvSpPr>
          <p:nvPr/>
        </p:nvSpPr>
        <p:spPr bwMode="auto">
          <a:xfrm>
            <a:off x="439738" y="2914650"/>
            <a:ext cx="1682750" cy="0"/>
          </a:xfrm>
          <a:prstGeom prst="rect">
            <a:avLst/>
          </a:prstGeom>
          <a:noFill/>
          <a:ln w="9525">
            <a:noFill/>
            <a:miter lim="800000"/>
            <a:headEnd/>
            <a:tailEnd/>
          </a:ln>
        </p:spPr>
        <p:txBody>
          <a:bodyPr wrap="none">
            <a:spAutoFit/>
          </a:bodyPr>
          <a:lstStyle/>
          <a:p>
            <a:pPr eaLnBrk="1" hangingPunct="1"/>
            <a:endParaRPr lang="el-GR"/>
          </a:p>
        </p:txBody>
      </p:sp>
      <p:sp>
        <p:nvSpPr>
          <p:cNvPr id="5132" name="Rectangle 16"/>
          <p:cNvSpPr>
            <a:spLocks noChangeArrowheads="1"/>
          </p:cNvSpPr>
          <p:nvPr/>
        </p:nvSpPr>
        <p:spPr bwMode="auto">
          <a:xfrm>
            <a:off x="439738" y="2914650"/>
            <a:ext cx="1339850" cy="0"/>
          </a:xfrm>
          <a:prstGeom prst="rect">
            <a:avLst/>
          </a:prstGeom>
          <a:noFill/>
          <a:ln w="9525">
            <a:noFill/>
            <a:miter lim="800000"/>
            <a:headEnd/>
            <a:tailEnd/>
          </a:ln>
        </p:spPr>
        <p:txBody>
          <a:bodyPr wrap="none">
            <a:spAutoFit/>
          </a:bodyPr>
          <a:lstStyle/>
          <a:p>
            <a:pPr eaLnBrk="1" hangingPunct="1"/>
            <a:endParaRPr lang="el-GR"/>
          </a:p>
        </p:txBody>
      </p:sp>
      <p:graphicFrame>
        <p:nvGraphicFramePr>
          <p:cNvPr id="13348" name="Group 36"/>
          <p:cNvGraphicFramePr>
            <a:graphicFrameLocks noGrp="1"/>
          </p:cNvGraphicFramePr>
          <p:nvPr/>
        </p:nvGraphicFramePr>
        <p:xfrm>
          <a:off x="395288" y="5829300"/>
          <a:ext cx="8266112" cy="1030288"/>
        </p:xfrm>
        <a:graphic>
          <a:graphicData uri="http://schemas.openxmlformats.org/drawingml/2006/table">
            <a:tbl>
              <a:tblPr/>
              <a:tblGrid>
                <a:gridCol w="993775"/>
                <a:gridCol w="3160712"/>
                <a:gridCol w="1089025"/>
                <a:gridCol w="1682750"/>
                <a:gridCol w="1339850"/>
              </a:tblGrid>
              <a:tr h="801688">
                <a:tc>
                  <a:txBody>
                    <a:bodyPr/>
                    <a:lstStyle>
                      <a:lvl1pPr marL="46038">
                        <a:spcBef>
                          <a:spcPct val="20000"/>
                        </a:spcBef>
                        <a:spcAft>
                          <a:spcPts val="300"/>
                        </a:spcAft>
                        <a:buClr>
                          <a:srgbClr val="C3260C"/>
                        </a:buClr>
                        <a:buSzPct val="130000"/>
                        <a:buFont typeface="Georgia" panose="02040502050405020303" pitchFamily="18" charset="0"/>
                        <a:defRPr sz="2000">
                          <a:solidFill>
                            <a:srgbClr val="404040"/>
                          </a:solidFill>
                          <a:latin typeface="Trebuchet MS" panose="020B0603020202020204" pitchFamily="34" charset="0"/>
                        </a:defRPr>
                      </a:lvl1pPr>
                      <a:lvl2pPr marL="365125">
                        <a:spcBef>
                          <a:spcPct val="20000"/>
                        </a:spcBef>
                        <a:spcAft>
                          <a:spcPts val="300"/>
                        </a:spcAft>
                        <a:buClr>
                          <a:srgbClr val="C3260C"/>
                        </a:buClr>
                        <a:buSzPct val="130000"/>
                        <a:buFont typeface="Georgia" panose="02040502050405020303" pitchFamily="18" charset="0"/>
                        <a:defRPr>
                          <a:solidFill>
                            <a:srgbClr val="404040"/>
                          </a:solidFill>
                          <a:latin typeface="Trebuchet MS" panose="020B0603020202020204" pitchFamily="34" charset="0"/>
                        </a:defRPr>
                      </a:lvl2pPr>
                      <a:lvl3pPr marL="639763">
                        <a:spcBef>
                          <a:spcPct val="20000"/>
                        </a:spcBef>
                        <a:spcAft>
                          <a:spcPts val="300"/>
                        </a:spcAft>
                        <a:buClr>
                          <a:srgbClr val="C3260C"/>
                        </a:buClr>
                        <a:buSzPct val="130000"/>
                        <a:buFont typeface="Georgia" panose="02040502050405020303" pitchFamily="18" charset="0"/>
                        <a:defRPr sz="1600">
                          <a:solidFill>
                            <a:srgbClr val="404040"/>
                          </a:solidFill>
                          <a:latin typeface="Trebuchet MS" panose="020B0603020202020204" pitchFamily="34" charset="0"/>
                        </a:defRPr>
                      </a:lvl3pPr>
                      <a:lvl4pPr marL="914400">
                        <a:spcBef>
                          <a:spcPct val="20000"/>
                        </a:spcBef>
                        <a:spcAft>
                          <a:spcPts val="300"/>
                        </a:spcAft>
                        <a:buClr>
                          <a:srgbClr val="C3260C"/>
                        </a:buClr>
                        <a:buSzPct val="130000"/>
                        <a:buFont typeface="Georgia" panose="02040502050405020303" pitchFamily="18" charset="0"/>
                        <a:defRPr sz="1400">
                          <a:solidFill>
                            <a:srgbClr val="404040"/>
                          </a:solidFill>
                          <a:latin typeface="Trebuchet MS" panose="020B0603020202020204" pitchFamily="34" charset="0"/>
                        </a:defRPr>
                      </a:lvl4pPr>
                      <a:lvl5pPr marL="1206500">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5pPr>
                      <a:lvl6pPr marL="16637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6pPr>
                      <a:lvl7pPr marL="21209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7pPr>
                      <a:lvl8pPr marL="25781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8pPr>
                      <a:lvl9pPr marL="30353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9pPr>
                    </a:lstStyle>
                    <a:p>
                      <a:pPr marL="46038" marR="0" lvl="0" indent="0" algn="l" defTabSz="914400" rtl="0" eaLnBrk="1" fontAlgn="base" latinLnBrk="0" hangingPunct="1">
                        <a:lnSpc>
                          <a:spcPct val="100000"/>
                        </a:lnSpc>
                        <a:spcBef>
                          <a:spcPct val="20000"/>
                        </a:spcBef>
                        <a:spcAft>
                          <a:spcPts val="300"/>
                        </a:spcAft>
                        <a:buClr>
                          <a:srgbClr val="C3260C"/>
                        </a:buClr>
                        <a:buSzPct val="130000"/>
                        <a:buFont typeface="Georgia" panose="02040502050405020303" pitchFamily="18" charset="0"/>
                        <a:buNone/>
                        <a:tabLst/>
                      </a:pPr>
                      <a:endParaRPr kumimoji="0" lang="el-GR" altLang="el-GR" sz="2000" b="0" i="0" u="none" strike="noStrike" cap="none" normalizeH="0" baseline="0" smtClean="0">
                        <a:ln>
                          <a:noFill/>
                        </a:ln>
                        <a:solidFill>
                          <a:srgbClr val="404040"/>
                        </a:solidFill>
                        <a:effectLst/>
                        <a:latin typeface="Trebuchet MS" panose="020B0603020202020204" pitchFamily="34" charset="0"/>
                      </a:endParaRPr>
                    </a:p>
                  </a:txBody>
                  <a:tcPr horzOverflow="overflow">
                    <a:lnL cap="flat">
                      <a:noFill/>
                    </a:lnL>
                    <a:lnR>
                      <a:noFill/>
                    </a:lnR>
                    <a:lnT cap="flat">
                      <a:noFill/>
                    </a:lnT>
                    <a:lnB>
                      <a:noFill/>
                    </a:lnB>
                    <a:lnTlToBr>
                      <a:noFill/>
                    </a:lnTlToBr>
                    <a:lnBlToTr>
                      <a:noFill/>
                    </a:lnBlToTr>
                    <a:noFill/>
                  </a:tcPr>
                </a:tc>
                <a:tc>
                  <a:txBody>
                    <a:bodyPr/>
                    <a:lstStyle>
                      <a:lvl1pPr marL="46038">
                        <a:spcBef>
                          <a:spcPct val="20000"/>
                        </a:spcBef>
                        <a:spcAft>
                          <a:spcPts val="300"/>
                        </a:spcAft>
                        <a:buClr>
                          <a:srgbClr val="C3260C"/>
                        </a:buClr>
                        <a:buSzPct val="130000"/>
                        <a:buFont typeface="Georgia" panose="02040502050405020303" pitchFamily="18" charset="0"/>
                        <a:defRPr sz="2000">
                          <a:solidFill>
                            <a:srgbClr val="404040"/>
                          </a:solidFill>
                          <a:latin typeface="Trebuchet MS" panose="020B0603020202020204" pitchFamily="34" charset="0"/>
                        </a:defRPr>
                      </a:lvl1pPr>
                      <a:lvl2pPr marL="365125">
                        <a:spcBef>
                          <a:spcPct val="20000"/>
                        </a:spcBef>
                        <a:spcAft>
                          <a:spcPts val="300"/>
                        </a:spcAft>
                        <a:buClr>
                          <a:srgbClr val="C3260C"/>
                        </a:buClr>
                        <a:buSzPct val="130000"/>
                        <a:buFont typeface="Georgia" panose="02040502050405020303" pitchFamily="18" charset="0"/>
                        <a:defRPr>
                          <a:solidFill>
                            <a:srgbClr val="404040"/>
                          </a:solidFill>
                          <a:latin typeface="Trebuchet MS" panose="020B0603020202020204" pitchFamily="34" charset="0"/>
                        </a:defRPr>
                      </a:lvl2pPr>
                      <a:lvl3pPr marL="639763">
                        <a:spcBef>
                          <a:spcPct val="20000"/>
                        </a:spcBef>
                        <a:spcAft>
                          <a:spcPts val="300"/>
                        </a:spcAft>
                        <a:buClr>
                          <a:srgbClr val="C3260C"/>
                        </a:buClr>
                        <a:buSzPct val="130000"/>
                        <a:buFont typeface="Georgia" panose="02040502050405020303" pitchFamily="18" charset="0"/>
                        <a:defRPr sz="1600">
                          <a:solidFill>
                            <a:srgbClr val="404040"/>
                          </a:solidFill>
                          <a:latin typeface="Trebuchet MS" panose="020B0603020202020204" pitchFamily="34" charset="0"/>
                        </a:defRPr>
                      </a:lvl3pPr>
                      <a:lvl4pPr marL="914400">
                        <a:spcBef>
                          <a:spcPct val="20000"/>
                        </a:spcBef>
                        <a:spcAft>
                          <a:spcPts val="300"/>
                        </a:spcAft>
                        <a:buClr>
                          <a:srgbClr val="C3260C"/>
                        </a:buClr>
                        <a:buSzPct val="130000"/>
                        <a:buFont typeface="Georgia" panose="02040502050405020303" pitchFamily="18" charset="0"/>
                        <a:defRPr sz="1400">
                          <a:solidFill>
                            <a:srgbClr val="404040"/>
                          </a:solidFill>
                          <a:latin typeface="Trebuchet MS" panose="020B0603020202020204" pitchFamily="34" charset="0"/>
                        </a:defRPr>
                      </a:lvl4pPr>
                      <a:lvl5pPr marL="1206500">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5pPr>
                      <a:lvl6pPr marL="16637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6pPr>
                      <a:lvl7pPr marL="21209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7pPr>
                      <a:lvl8pPr marL="25781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8pPr>
                      <a:lvl9pPr marL="30353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9pPr>
                    </a:lstStyle>
                    <a:p>
                      <a:pPr marL="46038" marR="0" lvl="0" indent="0" algn="l" defTabSz="914400" rtl="0" eaLnBrk="1" fontAlgn="base" latinLnBrk="0" hangingPunct="1">
                        <a:lnSpc>
                          <a:spcPct val="100000"/>
                        </a:lnSpc>
                        <a:spcBef>
                          <a:spcPct val="20000"/>
                        </a:spcBef>
                        <a:spcAft>
                          <a:spcPts val="300"/>
                        </a:spcAft>
                        <a:buClr>
                          <a:srgbClr val="C3260C"/>
                        </a:buClr>
                        <a:buSzPct val="130000"/>
                        <a:buFont typeface="Georgia" panose="02040502050405020303" pitchFamily="18" charset="0"/>
                        <a:buNone/>
                        <a:tabLst/>
                      </a:pPr>
                      <a:endParaRPr kumimoji="0" lang="el-GR" altLang="el-GR" sz="2000" b="0" i="0" u="none" strike="noStrike" cap="none" normalizeH="0" baseline="0" smtClean="0">
                        <a:ln>
                          <a:noFill/>
                        </a:ln>
                        <a:solidFill>
                          <a:srgbClr val="404040"/>
                        </a:solidFill>
                        <a:effectLst/>
                        <a:latin typeface="Trebuchet MS" panose="020B0603020202020204" pitchFamily="34" charset="0"/>
                      </a:endParaRPr>
                    </a:p>
                  </a:txBody>
                  <a:tcPr horzOverflow="overflow">
                    <a:lnL>
                      <a:noFill/>
                    </a:lnL>
                    <a:lnR>
                      <a:noFill/>
                    </a:lnR>
                    <a:lnT cap="flat">
                      <a:noFill/>
                    </a:lnT>
                    <a:lnB>
                      <a:noFill/>
                    </a:lnB>
                    <a:lnTlToBr>
                      <a:noFill/>
                    </a:lnTlToBr>
                    <a:lnBlToTr>
                      <a:noFill/>
                    </a:lnBlToTr>
                    <a:noFill/>
                  </a:tcPr>
                </a:tc>
                <a:tc>
                  <a:txBody>
                    <a:bodyPr/>
                    <a:lstStyle>
                      <a:lvl1pPr marL="46038">
                        <a:spcBef>
                          <a:spcPct val="20000"/>
                        </a:spcBef>
                        <a:spcAft>
                          <a:spcPts val="300"/>
                        </a:spcAft>
                        <a:buClr>
                          <a:srgbClr val="C3260C"/>
                        </a:buClr>
                        <a:buSzPct val="130000"/>
                        <a:buFont typeface="Georgia" panose="02040502050405020303" pitchFamily="18" charset="0"/>
                        <a:defRPr sz="2000">
                          <a:solidFill>
                            <a:srgbClr val="404040"/>
                          </a:solidFill>
                          <a:latin typeface="Trebuchet MS" panose="020B0603020202020204" pitchFamily="34" charset="0"/>
                        </a:defRPr>
                      </a:lvl1pPr>
                      <a:lvl2pPr marL="365125">
                        <a:spcBef>
                          <a:spcPct val="20000"/>
                        </a:spcBef>
                        <a:spcAft>
                          <a:spcPts val="300"/>
                        </a:spcAft>
                        <a:buClr>
                          <a:srgbClr val="C3260C"/>
                        </a:buClr>
                        <a:buSzPct val="130000"/>
                        <a:buFont typeface="Georgia" panose="02040502050405020303" pitchFamily="18" charset="0"/>
                        <a:defRPr>
                          <a:solidFill>
                            <a:srgbClr val="404040"/>
                          </a:solidFill>
                          <a:latin typeface="Trebuchet MS" panose="020B0603020202020204" pitchFamily="34" charset="0"/>
                        </a:defRPr>
                      </a:lvl2pPr>
                      <a:lvl3pPr marL="639763">
                        <a:spcBef>
                          <a:spcPct val="20000"/>
                        </a:spcBef>
                        <a:spcAft>
                          <a:spcPts val="300"/>
                        </a:spcAft>
                        <a:buClr>
                          <a:srgbClr val="C3260C"/>
                        </a:buClr>
                        <a:buSzPct val="130000"/>
                        <a:buFont typeface="Georgia" panose="02040502050405020303" pitchFamily="18" charset="0"/>
                        <a:defRPr sz="1600">
                          <a:solidFill>
                            <a:srgbClr val="404040"/>
                          </a:solidFill>
                          <a:latin typeface="Trebuchet MS" panose="020B0603020202020204" pitchFamily="34" charset="0"/>
                        </a:defRPr>
                      </a:lvl3pPr>
                      <a:lvl4pPr marL="914400">
                        <a:spcBef>
                          <a:spcPct val="20000"/>
                        </a:spcBef>
                        <a:spcAft>
                          <a:spcPts val="300"/>
                        </a:spcAft>
                        <a:buClr>
                          <a:srgbClr val="C3260C"/>
                        </a:buClr>
                        <a:buSzPct val="130000"/>
                        <a:buFont typeface="Georgia" panose="02040502050405020303" pitchFamily="18" charset="0"/>
                        <a:defRPr sz="1400">
                          <a:solidFill>
                            <a:srgbClr val="404040"/>
                          </a:solidFill>
                          <a:latin typeface="Trebuchet MS" panose="020B0603020202020204" pitchFamily="34" charset="0"/>
                        </a:defRPr>
                      </a:lvl4pPr>
                      <a:lvl5pPr marL="1206500">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5pPr>
                      <a:lvl6pPr marL="16637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6pPr>
                      <a:lvl7pPr marL="21209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7pPr>
                      <a:lvl8pPr marL="25781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8pPr>
                      <a:lvl9pPr marL="30353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9pPr>
                    </a:lstStyle>
                    <a:p>
                      <a:pPr marL="46038" marR="0" lvl="0" indent="0" algn="l" defTabSz="914400" rtl="0" eaLnBrk="1" fontAlgn="base" latinLnBrk="0" hangingPunct="1">
                        <a:lnSpc>
                          <a:spcPct val="100000"/>
                        </a:lnSpc>
                        <a:spcBef>
                          <a:spcPct val="20000"/>
                        </a:spcBef>
                        <a:spcAft>
                          <a:spcPts val="300"/>
                        </a:spcAft>
                        <a:buClr>
                          <a:srgbClr val="C3260C"/>
                        </a:buClr>
                        <a:buSzPct val="130000"/>
                        <a:buFont typeface="Georgia" panose="02040502050405020303" pitchFamily="18" charset="0"/>
                        <a:buNone/>
                        <a:tabLst/>
                      </a:pPr>
                      <a:endParaRPr kumimoji="0" lang="el-GR" altLang="el-GR" sz="2000" b="0" i="0" u="none" strike="noStrike" cap="none" normalizeH="0" baseline="0" smtClean="0">
                        <a:ln>
                          <a:noFill/>
                        </a:ln>
                        <a:solidFill>
                          <a:srgbClr val="404040"/>
                        </a:solidFill>
                        <a:effectLst/>
                        <a:latin typeface="Trebuchet MS" panose="020B0603020202020204" pitchFamily="34" charset="0"/>
                      </a:endParaRPr>
                    </a:p>
                  </a:txBody>
                  <a:tcPr horzOverflow="overflow">
                    <a:lnL>
                      <a:noFill/>
                    </a:lnL>
                    <a:lnR>
                      <a:noFill/>
                    </a:lnR>
                    <a:lnT cap="flat">
                      <a:noFill/>
                    </a:lnT>
                    <a:lnB>
                      <a:noFill/>
                    </a:lnB>
                    <a:lnTlToBr>
                      <a:noFill/>
                    </a:lnTlToBr>
                    <a:lnBlToTr>
                      <a:noFill/>
                    </a:lnBlToTr>
                    <a:noFill/>
                  </a:tcPr>
                </a:tc>
                <a:tc>
                  <a:txBody>
                    <a:bodyPr/>
                    <a:lstStyle>
                      <a:lvl1pPr marL="46038">
                        <a:spcBef>
                          <a:spcPct val="20000"/>
                        </a:spcBef>
                        <a:spcAft>
                          <a:spcPts val="300"/>
                        </a:spcAft>
                        <a:buClr>
                          <a:srgbClr val="C3260C"/>
                        </a:buClr>
                        <a:buSzPct val="130000"/>
                        <a:buFont typeface="Georgia" panose="02040502050405020303" pitchFamily="18" charset="0"/>
                        <a:defRPr sz="2000">
                          <a:solidFill>
                            <a:srgbClr val="404040"/>
                          </a:solidFill>
                          <a:latin typeface="Trebuchet MS" panose="020B0603020202020204" pitchFamily="34" charset="0"/>
                        </a:defRPr>
                      </a:lvl1pPr>
                      <a:lvl2pPr marL="365125">
                        <a:spcBef>
                          <a:spcPct val="20000"/>
                        </a:spcBef>
                        <a:spcAft>
                          <a:spcPts val="300"/>
                        </a:spcAft>
                        <a:buClr>
                          <a:srgbClr val="C3260C"/>
                        </a:buClr>
                        <a:buSzPct val="130000"/>
                        <a:buFont typeface="Georgia" panose="02040502050405020303" pitchFamily="18" charset="0"/>
                        <a:defRPr>
                          <a:solidFill>
                            <a:srgbClr val="404040"/>
                          </a:solidFill>
                          <a:latin typeface="Trebuchet MS" panose="020B0603020202020204" pitchFamily="34" charset="0"/>
                        </a:defRPr>
                      </a:lvl2pPr>
                      <a:lvl3pPr marL="639763">
                        <a:spcBef>
                          <a:spcPct val="20000"/>
                        </a:spcBef>
                        <a:spcAft>
                          <a:spcPts val="300"/>
                        </a:spcAft>
                        <a:buClr>
                          <a:srgbClr val="C3260C"/>
                        </a:buClr>
                        <a:buSzPct val="130000"/>
                        <a:buFont typeface="Georgia" panose="02040502050405020303" pitchFamily="18" charset="0"/>
                        <a:defRPr sz="1600">
                          <a:solidFill>
                            <a:srgbClr val="404040"/>
                          </a:solidFill>
                          <a:latin typeface="Trebuchet MS" panose="020B0603020202020204" pitchFamily="34" charset="0"/>
                        </a:defRPr>
                      </a:lvl3pPr>
                      <a:lvl4pPr marL="914400">
                        <a:spcBef>
                          <a:spcPct val="20000"/>
                        </a:spcBef>
                        <a:spcAft>
                          <a:spcPts val="300"/>
                        </a:spcAft>
                        <a:buClr>
                          <a:srgbClr val="C3260C"/>
                        </a:buClr>
                        <a:buSzPct val="130000"/>
                        <a:buFont typeface="Georgia" panose="02040502050405020303" pitchFamily="18" charset="0"/>
                        <a:defRPr sz="1400">
                          <a:solidFill>
                            <a:srgbClr val="404040"/>
                          </a:solidFill>
                          <a:latin typeface="Trebuchet MS" panose="020B0603020202020204" pitchFamily="34" charset="0"/>
                        </a:defRPr>
                      </a:lvl4pPr>
                      <a:lvl5pPr marL="1206500">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5pPr>
                      <a:lvl6pPr marL="16637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6pPr>
                      <a:lvl7pPr marL="21209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7pPr>
                      <a:lvl8pPr marL="25781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8pPr>
                      <a:lvl9pPr marL="30353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9pPr>
                    </a:lstStyle>
                    <a:p>
                      <a:pPr marL="46038" marR="0" lvl="0" indent="0" algn="l" defTabSz="914400" rtl="0" eaLnBrk="1" fontAlgn="base" latinLnBrk="0" hangingPunct="1">
                        <a:lnSpc>
                          <a:spcPct val="100000"/>
                        </a:lnSpc>
                        <a:spcBef>
                          <a:spcPct val="20000"/>
                        </a:spcBef>
                        <a:spcAft>
                          <a:spcPts val="300"/>
                        </a:spcAft>
                        <a:buClr>
                          <a:srgbClr val="C3260C"/>
                        </a:buClr>
                        <a:buSzPct val="130000"/>
                        <a:buFont typeface="Georgia" panose="02040502050405020303" pitchFamily="18" charset="0"/>
                        <a:buNone/>
                        <a:tabLst/>
                      </a:pPr>
                      <a:endParaRPr kumimoji="0" lang="el-GR" altLang="el-GR" sz="2000" b="0" i="0" u="none" strike="noStrike" cap="none" normalizeH="0" baseline="0" smtClean="0">
                        <a:ln>
                          <a:noFill/>
                        </a:ln>
                        <a:solidFill>
                          <a:srgbClr val="404040"/>
                        </a:solidFill>
                        <a:effectLst/>
                        <a:latin typeface="Trebuchet MS" panose="020B0603020202020204" pitchFamily="34" charset="0"/>
                      </a:endParaRPr>
                    </a:p>
                  </a:txBody>
                  <a:tcPr horzOverflow="overflow">
                    <a:lnL>
                      <a:noFill/>
                    </a:lnL>
                    <a:lnR>
                      <a:noFill/>
                    </a:lnR>
                    <a:lnT cap="flat">
                      <a:noFill/>
                    </a:lnT>
                    <a:lnB>
                      <a:noFill/>
                    </a:lnB>
                    <a:lnTlToBr>
                      <a:noFill/>
                    </a:lnTlToBr>
                    <a:lnBlToTr>
                      <a:noFill/>
                    </a:lnBlToTr>
                    <a:noFill/>
                  </a:tcPr>
                </a:tc>
                <a:tc>
                  <a:txBody>
                    <a:bodyPr/>
                    <a:lstStyle>
                      <a:lvl1pPr marL="46038">
                        <a:spcBef>
                          <a:spcPct val="20000"/>
                        </a:spcBef>
                        <a:spcAft>
                          <a:spcPts val="300"/>
                        </a:spcAft>
                        <a:buClr>
                          <a:srgbClr val="C3260C"/>
                        </a:buClr>
                        <a:buSzPct val="130000"/>
                        <a:buFont typeface="Georgia" panose="02040502050405020303" pitchFamily="18" charset="0"/>
                        <a:defRPr sz="2000">
                          <a:solidFill>
                            <a:srgbClr val="404040"/>
                          </a:solidFill>
                          <a:latin typeface="Trebuchet MS" panose="020B0603020202020204" pitchFamily="34" charset="0"/>
                        </a:defRPr>
                      </a:lvl1pPr>
                      <a:lvl2pPr marL="365125">
                        <a:spcBef>
                          <a:spcPct val="20000"/>
                        </a:spcBef>
                        <a:spcAft>
                          <a:spcPts val="300"/>
                        </a:spcAft>
                        <a:buClr>
                          <a:srgbClr val="C3260C"/>
                        </a:buClr>
                        <a:buSzPct val="130000"/>
                        <a:buFont typeface="Georgia" panose="02040502050405020303" pitchFamily="18" charset="0"/>
                        <a:defRPr>
                          <a:solidFill>
                            <a:srgbClr val="404040"/>
                          </a:solidFill>
                          <a:latin typeface="Trebuchet MS" panose="020B0603020202020204" pitchFamily="34" charset="0"/>
                        </a:defRPr>
                      </a:lvl2pPr>
                      <a:lvl3pPr marL="639763">
                        <a:spcBef>
                          <a:spcPct val="20000"/>
                        </a:spcBef>
                        <a:spcAft>
                          <a:spcPts val="300"/>
                        </a:spcAft>
                        <a:buClr>
                          <a:srgbClr val="C3260C"/>
                        </a:buClr>
                        <a:buSzPct val="130000"/>
                        <a:buFont typeface="Georgia" panose="02040502050405020303" pitchFamily="18" charset="0"/>
                        <a:defRPr sz="1600">
                          <a:solidFill>
                            <a:srgbClr val="404040"/>
                          </a:solidFill>
                          <a:latin typeface="Trebuchet MS" panose="020B0603020202020204" pitchFamily="34" charset="0"/>
                        </a:defRPr>
                      </a:lvl3pPr>
                      <a:lvl4pPr marL="914400">
                        <a:spcBef>
                          <a:spcPct val="20000"/>
                        </a:spcBef>
                        <a:spcAft>
                          <a:spcPts val="300"/>
                        </a:spcAft>
                        <a:buClr>
                          <a:srgbClr val="C3260C"/>
                        </a:buClr>
                        <a:buSzPct val="130000"/>
                        <a:buFont typeface="Georgia" panose="02040502050405020303" pitchFamily="18" charset="0"/>
                        <a:defRPr sz="1400">
                          <a:solidFill>
                            <a:srgbClr val="404040"/>
                          </a:solidFill>
                          <a:latin typeface="Trebuchet MS" panose="020B0603020202020204" pitchFamily="34" charset="0"/>
                        </a:defRPr>
                      </a:lvl4pPr>
                      <a:lvl5pPr marL="1206500">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5pPr>
                      <a:lvl6pPr marL="16637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6pPr>
                      <a:lvl7pPr marL="21209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7pPr>
                      <a:lvl8pPr marL="25781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8pPr>
                      <a:lvl9pPr marL="30353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9pPr>
                    </a:lstStyle>
                    <a:p>
                      <a:pPr marL="46038" marR="0" lvl="0" indent="0" algn="l" defTabSz="914400" rtl="0" eaLnBrk="1" fontAlgn="base" latinLnBrk="0" hangingPunct="1">
                        <a:lnSpc>
                          <a:spcPct val="100000"/>
                        </a:lnSpc>
                        <a:spcBef>
                          <a:spcPct val="20000"/>
                        </a:spcBef>
                        <a:spcAft>
                          <a:spcPts val="300"/>
                        </a:spcAft>
                        <a:buClr>
                          <a:srgbClr val="C3260C"/>
                        </a:buClr>
                        <a:buSzPct val="130000"/>
                        <a:buFont typeface="Georgia" panose="02040502050405020303" pitchFamily="18" charset="0"/>
                        <a:buNone/>
                        <a:tabLst/>
                      </a:pPr>
                      <a:endParaRPr kumimoji="0" lang="el-GR" altLang="el-GR" sz="2000" b="0" i="0" u="none" strike="noStrike" cap="none" normalizeH="0" baseline="0" smtClean="0">
                        <a:ln>
                          <a:noFill/>
                        </a:ln>
                        <a:solidFill>
                          <a:srgbClr val="404040"/>
                        </a:solidFill>
                        <a:effectLst/>
                        <a:latin typeface="Trebuchet MS" panose="020B0603020202020204" pitchFamily="34" charset="0"/>
                      </a:endParaRPr>
                    </a:p>
                  </a:txBody>
                  <a:tcPr horzOverflow="overflow">
                    <a:lnL>
                      <a:noFill/>
                    </a:lnL>
                    <a:lnR cap="flat">
                      <a:noFill/>
                    </a:lnR>
                    <a:lnT cap="flat">
                      <a:noFill/>
                    </a:lnT>
                    <a:lnB>
                      <a:noFill/>
                    </a:lnB>
                    <a:lnTlToBr>
                      <a:noFill/>
                    </a:lnTlToBr>
                    <a:lnBlToTr>
                      <a:noFill/>
                    </a:lnBlToTr>
                    <a:noFill/>
                  </a:tcPr>
                </a:tc>
              </a:tr>
              <a:tr h="187325">
                <a:tc gridSpan="5">
                  <a:txBody>
                    <a:bodyPr/>
                    <a:lstStyle>
                      <a:lvl1pPr>
                        <a:spcBef>
                          <a:spcPct val="20000"/>
                        </a:spcBef>
                        <a:spcAft>
                          <a:spcPts val="300"/>
                        </a:spcAft>
                        <a:buClr>
                          <a:srgbClr val="C3260C"/>
                        </a:buClr>
                        <a:buSzPct val="130000"/>
                        <a:buFont typeface="Georgia" panose="02040502050405020303" pitchFamily="18" charset="0"/>
                        <a:defRPr sz="2000">
                          <a:solidFill>
                            <a:srgbClr val="404040"/>
                          </a:solidFill>
                          <a:latin typeface="Trebuchet MS" panose="020B0603020202020204" pitchFamily="34" charset="0"/>
                        </a:defRPr>
                      </a:lvl1pPr>
                      <a:lvl2pPr>
                        <a:spcBef>
                          <a:spcPct val="20000"/>
                        </a:spcBef>
                        <a:spcAft>
                          <a:spcPts val="300"/>
                        </a:spcAft>
                        <a:buClr>
                          <a:srgbClr val="C3260C"/>
                        </a:buClr>
                        <a:buSzPct val="130000"/>
                        <a:buFont typeface="Georgia" panose="02040502050405020303" pitchFamily="18" charset="0"/>
                        <a:defRPr>
                          <a:solidFill>
                            <a:srgbClr val="404040"/>
                          </a:solidFill>
                          <a:latin typeface="Trebuchet MS" panose="020B0603020202020204" pitchFamily="34" charset="0"/>
                        </a:defRPr>
                      </a:lvl2pPr>
                      <a:lvl3pPr>
                        <a:spcBef>
                          <a:spcPct val="20000"/>
                        </a:spcBef>
                        <a:spcAft>
                          <a:spcPts val="300"/>
                        </a:spcAft>
                        <a:buClr>
                          <a:srgbClr val="C3260C"/>
                        </a:buClr>
                        <a:buSzPct val="130000"/>
                        <a:buFont typeface="Georgia" panose="02040502050405020303" pitchFamily="18" charset="0"/>
                        <a:defRPr sz="1600">
                          <a:solidFill>
                            <a:srgbClr val="404040"/>
                          </a:solidFill>
                          <a:latin typeface="Trebuchet MS" panose="020B0603020202020204" pitchFamily="34" charset="0"/>
                        </a:defRPr>
                      </a:lvl3pPr>
                      <a:lvl4pPr>
                        <a:spcBef>
                          <a:spcPct val="20000"/>
                        </a:spcBef>
                        <a:spcAft>
                          <a:spcPts val="300"/>
                        </a:spcAft>
                        <a:buClr>
                          <a:srgbClr val="C3260C"/>
                        </a:buClr>
                        <a:buSzPct val="130000"/>
                        <a:buFont typeface="Georgia" panose="02040502050405020303" pitchFamily="18" charset="0"/>
                        <a:defRPr sz="1400">
                          <a:solidFill>
                            <a:srgbClr val="404040"/>
                          </a:solidFill>
                          <a:latin typeface="Trebuchet MS" panose="020B0603020202020204" pitchFamily="34" charset="0"/>
                        </a:defRPr>
                      </a:lvl4pPr>
                      <a:lvl5pPr>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5pPr>
                      <a:lvl6pPr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6pPr>
                      <a:lvl7pPr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7pPr>
                      <a:lvl8pPr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8pPr>
                      <a:lvl9pPr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l-GR" sz="900" b="1" i="0" u="none" strike="noStrike" cap="none" normalizeH="0" baseline="0" smtClean="0">
                          <a:ln>
                            <a:noFill/>
                          </a:ln>
                          <a:solidFill>
                            <a:srgbClr val="333399"/>
                          </a:solidFill>
                          <a:effectLst/>
                          <a:latin typeface="Myriad Pro" pitchFamily="34" charset="0"/>
                          <a:cs typeface="Times New Roman" panose="02020603050405020304" pitchFamily="18" charset="0"/>
                        </a:rPr>
                        <a:t>Με </a:t>
                      </a:r>
                      <a:r>
                        <a:rPr kumimoji="0" lang="el-GR" altLang="el-GR" sz="900" b="1" i="0" u="none" strike="noStrike" cap="none" normalizeH="0" baseline="0" smtClean="0">
                          <a:ln>
                            <a:noFill/>
                          </a:ln>
                          <a:solidFill>
                            <a:srgbClr val="333399"/>
                          </a:solidFill>
                          <a:effectLst/>
                          <a:latin typeface="Myriad Pro" pitchFamily="34" charset="0"/>
                          <a:ea typeface="Times New Roman" panose="02020603050405020304" pitchFamily="18" charset="0"/>
                          <a:cs typeface="Tahoma" panose="020B0604030504040204" pitchFamily="34" charset="0"/>
                        </a:rPr>
                        <a:t>τη συγχρηματοδότηση της Ελλάδας και της Ευρωπαϊκής Ένωσης</a:t>
                      </a:r>
                      <a:endParaRPr kumimoji="0" lang="el-GR" altLang="el-GR" sz="1800" b="0" i="0" u="none" strike="noStrike" cap="none" normalizeH="0" baseline="0" smtClean="0">
                        <a:ln>
                          <a:noFill/>
                        </a:ln>
                        <a:solidFill>
                          <a:schemeClr val="tx1"/>
                        </a:solidFill>
                        <a:effectLst/>
                        <a:latin typeface="Trebuchet MS" panose="020B0603020202020204" pitchFamily="34" charset="0"/>
                      </a:endParaRPr>
                    </a:p>
                  </a:txBody>
                  <a:tcPr horzOverflow="overflow">
                    <a:lnL cap="flat">
                      <a:noFill/>
                    </a:lnL>
                    <a:lnR cap="flat">
                      <a:noFill/>
                    </a:lnR>
                    <a:lnT>
                      <a:noFill/>
                    </a:lnT>
                    <a:lnB cap="flat">
                      <a:noFill/>
                    </a:lnB>
                    <a:lnTlToBr>
                      <a:noFill/>
                    </a:lnTlToBr>
                    <a:lnBlToTr>
                      <a:noFill/>
                    </a:lnBlToTr>
                    <a:no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bl>
          </a:graphicData>
        </a:graphic>
      </p:graphicFrame>
      <p:pic>
        <p:nvPicPr>
          <p:cNvPr id="5140" name="13 - Εικόνα"/>
          <p:cNvPicPr>
            <a:picLocks noChangeAspect="1" noChangeArrowheads="1"/>
          </p:cNvPicPr>
          <p:nvPr/>
        </p:nvPicPr>
        <p:blipFill>
          <a:blip r:embed="rId4" cstate="print"/>
          <a:srcRect/>
          <a:stretch>
            <a:fillRect/>
          </a:stretch>
        </p:blipFill>
        <p:spPr bwMode="auto">
          <a:xfrm>
            <a:off x="4000500" y="142875"/>
            <a:ext cx="1428750" cy="10715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Υπότιτλος 1"/>
          <p:cNvSpPr>
            <a:spLocks noGrp="1"/>
          </p:cNvSpPr>
          <p:nvPr>
            <p:ph type="subTitle" idx="1"/>
          </p:nvPr>
        </p:nvSpPr>
        <p:spPr>
          <a:xfrm>
            <a:off x="323850" y="1700213"/>
            <a:ext cx="8280400" cy="4897437"/>
          </a:xfrm>
        </p:spPr>
        <p:txBody>
          <a:bodyPr/>
          <a:lstStyle/>
          <a:p>
            <a:pPr algn="just"/>
            <a:r>
              <a:rPr lang="el-GR" dirty="0" smtClean="0">
                <a:latin typeface="Arial" charset="0"/>
                <a:cs typeface="Arial" charset="0"/>
              </a:rPr>
              <a:t>Η Κοινωνική Συνεταιριστική Επιχείρηση (</a:t>
            </a:r>
            <a:r>
              <a:rPr lang="el-GR" dirty="0" err="1" smtClean="0">
                <a:latin typeface="Arial" charset="0"/>
                <a:cs typeface="Arial" charset="0"/>
              </a:rPr>
              <a:t>Κοιν.Σ.Επ</a:t>
            </a:r>
            <a:r>
              <a:rPr lang="el-GR" dirty="0" smtClean="0">
                <a:latin typeface="Arial" charset="0"/>
                <a:cs typeface="Arial" charset="0"/>
              </a:rPr>
              <a:t>.) είναι</a:t>
            </a:r>
          </a:p>
          <a:p>
            <a:pPr algn="just">
              <a:buFont typeface="Arial" charset="0"/>
              <a:buChar char="•"/>
            </a:pPr>
            <a:r>
              <a:rPr lang="el-GR" dirty="0" smtClean="0">
                <a:latin typeface="Arial" charset="0"/>
                <a:cs typeface="Arial" charset="0"/>
              </a:rPr>
              <a:t> Αστικός συνεταιρισμός κοινωνικού σκοπού με περιορισμένη ευθύνη των μελών του. </a:t>
            </a:r>
          </a:p>
          <a:p>
            <a:pPr algn="just">
              <a:buFont typeface="Arial" charset="0"/>
              <a:buChar char="•"/>
            </a:pPr>
            <a:r>
              <a:rPr lang="el-GR" dirty="0" smtClean="0">
                <a:latin typeface="Arial" charset="0"/>
                <a:cs typeface="Arial" charset="0"/>
              </a:rPr>
              <a:t> Διαθέτει εκ του νόμου την εμπορική Ιδιότητα. </a:t>
            </a:r>
          </a:p>
          <a:p>
            <a:pPr algn="just">
              <a:buFont typeface="Arial" charset="0"/>
              <a:buChar char="•"/>
            </a:pPr>
            <a:r>
              <a:rPr lang="el-GR" dirty="0" smtClean="0">
                <a:latin typeface="Arial" charset="0"/>
                <a:cs typeface="Arial" charset="0"/>
              </a:rPr>
              <a:t> Διοικείται ισότιμα από τα μέλη της.</a:t>
            </a:r>
          </a:p>
          <a:p>
            <a:pPr algn="just">
              <a:buFont typeface="Arial" charset="0"/>
              <a:buChar char="•"/>
            </a:pPr>
            <a:r>
              <a:rPr lang="el-GR" dirty="0" smtClean="0">
                <a:latin typeface="Arial" charset="0"/>
                <a:cs typeface="Arial" charset="0"/>
              </a:rPr>
              <a:t> Η λειτουργία της βασίζεται στην επιδίωξη συλλογικού οφέλους.</a:t>
            </a:r>
          </a:p>
          <a:p>
            <a:pPr algn="just">
              <a:buFont typeface="Arial" charset="0"/>
              <a:buChar char="•"/>
            </a:pPr>
            <a:r>
              <a:rPr lang="el-GR" dirty="0" smtClean="0">
                <a:latin typeface="Arial" charset="0"/>
                <a:cs typeface="Arial" charset="0"/>
              </a:rPr>
              <a:t> Το κέρδος της προκύπτει από δράσεις που εξυπηρετούν αποκλειστικά το κοινωνικό συμφέρον. </a:t>
            </a:r>
          </a:p>
          <a:p>
            <a:pPr algn="just">
              <a:buFont typeface="Arial" charset="0"/>
              <a:buChar char="•"/>
            </a:pPr>
            <a:r>
              <a:rPr lang="el-GR" dirty="0" smtClean="0">
                <a:latin typeface="Arial" charset="0"/>
                <a:cs typeface="Arial" charset="0"/>
              </a:rPr>
              <a:t> Εξυπηρετούν κάποιους ειδικούς σκοπούς.</a:t>
            </a:r>
            <a:endParaRPr lang="el-GR" altLang="el-GR" dirty="0" smtClean="0">
              <a:latin typeface="Arial" charset="0"/>
              <a:cs typeface="Arial" charset="0"/>
            </a:endParaRPr>
          </a:p>
        </p:txBody>
      </p:sp>
      <p:sp>
        <p:nvSpPr>
          <p:cNvPr id="3" name="Τίτλος 2"/>
          <p:cNvSpPr>
            <a:spLocks noGrp="1"/>
          </p:cNvSpPr>
          <p:nvPr>
            <p:ph type="ctrTitle"/>
          </p:nvPr>
        </p:nvSpPr>
        <p:spPr>
          <a:xfrm>
            <a:off x="395536" y="404665"/>
            <a:ext cx="8064895" cy="864096"/>
          </a:xfrm>
        </p:spPr>
        <p:txBody>
          <a:bodyPr/>
          <a:lstStyle/>
          <a:p>
            <a:pPr marL="182880" indent="0" algn="ctr" eaLnBrk="1" fontAlgn="auto" hangingPunct="1">
              <a:spcAft>
                <a:spcPts val="0"/>
              </a:spcAft>
              <a:buClr>
                <a:schemeClr val="accent6">
                  <a:lumMod val="75000"/>
                </a:schemeClr>
              </a:buClr>
              <a:buFont typeface="Georgia" pitchFamily="18" charset="0"/>
              <a:buNone/>
              <a:defRPr/>
            </a:pPr>
            <a:r>
              <a:rPr lang="el-GR" dirty="0" err="1" smtClean="0">
                <a:latin typeface="Arial" pitchFamily="34" charset="0"/>
                <a:cs typeface="Arial" pitchFamily="34" charset="0"/>
              </a:rPr>
              <a:t>Κοιν</a:t>
            </a:r>
            <a:r>
              <a:rPr lang="el-GR" dirty="0" smtClean="0">
                <a:latin typeface="Arial" pitchFamily="34" charset="0"/>
                <a:cs typeface="Arial" pitchFamily="34" charset="0"/>
              </a:rPr>
              <a:t>. Σ. </a:t>
            </a:r>
            <a:r>
              <a:rPr lang="el-GR" dirty="0" err="1" smtClean="0">
                <a:latin typeface="Arial" pitchFamily="34" charset="0"/>
                <a:cs typeface="Arial" pitchFamily="34" charset="0"/>
              </a:rPr>
              <a:t>Επ</a:t>
            </a:r>
            <a:r>
              <a:rPr lang="el-GR" dirty="0" smtClean="0">
                <a:latin typeface="Arial" pitchFamily="34" charset="0"/>
                <a:cs typeface="Arial" pitchFamily="34" charset="0"/>
              </a:rPr>
              <a:t>.</a:t>
            </a:r>
            <a:endParaRPr lang="el-G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Υπότιτλος 1"/>
          <p:cNvSpPr>
            <a:spLocks noGrp="1"/>
          </p:cNvSpPr>
          <p:nvPr>
            <p:ph type="subTitle" idx="1"/>
          </p:nvPr>
        </p:nvSpPr>
        <p:spPr>
          <a:xfrm>
            <a:off x="539750" y="1285875"/>
            <a:ext cx="7777163" cy="5214938"/>
          </a:xfrm>
        </p:spPr>
        <p:txBody>
          <a:bodyPr rtlCol="0">
            <a:normAutofit fontScale="62500" lnSpcReduction="20000"/>
          </a:bodyPr>
          <a:lstStyle/>
          <a:p>
            <a:pPr algn="just">
              <a:lnSpc>
                <a:spcPct val="170000"/>
              </a:lnSpc>
              <a:buFont typeface="Arial" pitchFamily="34" charset="0"/>
              <a:buChar char="•"/>
              <a:defRPr/>
            </a:pPr>
            <a:r>
              <a:rPr lang="el-GR" b="1" dirty="0" smtClean="0">
                <a:solidFill>
                  <a:srgbClr val="FF0000"/>
                </a:solidFill>
              </a:rPr>
              <a:t> </a:t>
            </a:r>
            <a:r>
              <a:rPr lang="el-GR" b="1" dirty="0" smtClean="0">
                <a:solidFill>
                  <a:srgbClr val="FF0000"/>
                </a:solidFill>
                <a:latin typeface="Arial" pitchFamily="34" charset="0"/>
                <a:cs typeface="Arial" pitchFamily="34" charset="0"/>
              </a:rPr>
              <a:t>Ένταξης</a:t>
            </a:r>
            <a:r>
              <a:rPr lang="el-GR" dirty="0" smtClean="0">
                <a:latin typeface="Arial" pitchFamily="34" charset="0"/>
                <a:cs typeface="Arial" pitchFamily="34" charset="0"/>
              </a:rPr>
              <a:t>, που αφορούν στην ένταξη στην οικονομική και κοινωνική ζωή των ατόμων που ανήκουν στις Ευάλωτες Ομάδες Πληθυσμού. Ποσοστό 40% κατ' ελάχιστον των εργαζομένων στις Επιχειρήσεις αυτές ανήκουν υποχρεωτικά στις Ευάλωτες Ομάδες Πληθυσμού.</a:t>
            </a:r>
          </a:p>
          <a:p>
            <a:pPr algn="just">
              <a:buFont typeface="Arial" pitchFamily="34" charset="0"/>
              <a:buChar char="•"/>
              <a:defRPr/>
            </a:pPr>
            <a:endParaRPr lang="el-GR" dirty="0" smtClean="0">
              <a:latin typeface="Arial" pitchFamily="34" charset="0"/>
              <a:cs typeface="Arial" pitchFamily="34" charset="0"/>
            </a:endParaRPr>
          </a:p>
          <a:p>
            <a:pPr algn="just">
              <a:lnSpc>
                <a:spcPct val="170000"/>
              </a:lnSpc>
              <a:buFont typeface="Arial" pitchFamily="34" charset="0"/>
              <a:buChar char="•"/>
              <a:defRPr/>
            </a:pPr>
            <a:r>
              <a:rPr lang="el-GR" dirty="0" smtClean="0">
                <a:solidFill>
                  <a:srgbClr val="FF0000"/>
                </a:solidFill>
                <a:latin typeface="Arial" pitchFamily="34" charset="0"/>
                <a:cs typeface="Arial" pitchFamily="34" charset="0"/>
              </a:rPr>
              <a:t> Κοινωνικής Φροντίδας</a:t>
            </a:r>
            <a:r>
              <a:rPr lang="el-GR" dirty="0" smtClean="0">
                <a:latin typeface="Arial" pitchFamily="34" charset="0"/>
                <a:cs typeface="Arial" pitchFamily="34" charset="0"/>
              </a:rPr>
              <a:t>, που αφορούν στην παραγωγή και παροχή προϊόντων και υπηρεσιών κοινωνικού – </a:t>
            </a:r>
            <a:r>
              <a:rPr lang="el-GR" dirty="0" err="1" smtClean="0">
                <a:latin typeface="Arial" pitchFamily="34" charset="0"/>
                <a:cs typeface="Arial" pitchFamily="34" charset="0"/>
              </a:rPr>
              <a:t>προνοιακού</a:t>
            </a:r>
            <a:r>
              <a:rPr lang="el-GR" dirty="0" smtClean="0">
                <a:latin typeface="Arial" pitchFamily="34" charset="0"/>
                <a:cs typeface="Arial" pitchFamily="34" charset="0"/>
              </a:rPr>
              <a:t> χαρακτήρα σε συγκεκριμένες ομάδες πληθυσμού, όπως οι ηλικιωμένοι, οι γυναίκες, τα βρέφη, τα παιδιά, τα άτομα με αναπηρία και τα άτομα με χρόνιες παθήσεις.</a:t>
            </a:r>
          </a:p>
          <a:p>
            <a:pPr algn="just">
              <a:buFont typeface="Arial" pitchFamily="34" charset="0"/>
              <a:buChar char="•"/>
              <a:defRPr/>
            </a:pPr>
            <a:endParaRPr lang="el-GR" dirty="0" smtClean="0">
              <a:latin typeface="Arial" pitchFamily="34" charset="0"/>
              <a:cs typeface="Arial" pitchFamily="34" charset="0"/>
            </a:endParaRPr>
          </a:p>
          <a:p>
            <a:pPr algn="just">
              <a:lnSpc>
                <a:spcPct val="170000"/>
              </a:lnSpc>
              <a:buFont typeface="Arial" pitchFamily="34" charset="0"/>
              <a:buChar char="•"/>
              <a:defRPr/>
            </a:pPr>
            <a:r>
              <a:rPr lang="el-GR" dirty="0" smtClean="0">
                <a:latin typeface="Arial" pitchFamily="34" charset="0"/>
                <a:cs typeface="Arial" pitchFamily="34" charset="0"/>
              </a:rPr>
              <a:t> </a:t>
            </a:r>
            <a:r>
              <a:rPr lang="el-GR" dirty="0" smtClean="0">
                <a:solidFill>
                  <a:srgbClr val="FF0000"/>
                </a:solidFill>
                <a:latin typeface="Arial" pitchFamily="34" charset="0"/>
                <a:cs typeface="Arial" pitchFamily="34" charset="0"/>
              </a:rPr>
              <a:t>Συλλογικού Σκοπού</a:t>
            </a:r>
            <a:r>
              <a:rPr lang="el-GR" dirty="0" smtClean="0">
                <a:latin typeface="Arial" pitchFamily="34" charset="0"/>
                <a:cs typeface="Arial" pitchFamily="34" charset="0"/>
              </a:rPr>
              <a:t>, που αφορούν σε δράσεις που προάγουν το τοπικό και συλλογικό συμφέρον, την προώθηση της απασχόλησης, την ενδυνάμωση της τοπικής ή περιφερειακής ανάπτυξης, την παραγωγή και παροχή προϊόντων και υπηρεσιών (πολιτισμός, περιβάλλον, οικολογία, εκπαίδευση, παροχές κοινής ωφέλειας, αξιοποίηση τοπικών προϊόντων, διατήρηση παραδοσιακών δραστηριοτήτων και επαγγελμάτων κ.α.) και την ενδυνάμωση και ανάπτυξη της κοινωνικής συνοχής.</a:t>
            </a:r>
            <a:r>
              <a:rPr lang="el-GR" b="1" u="sng" dirty="0" smtClean="0">
                <a:latin typeface="Arial" pitchFamily="34" charset="0"/>
                <a:cs typeface="Arial" pitchFamily="34" charset="0"/>
              </a:rPr>
              <a:t> </a:t>
            </a:r>
            <a:endParaRPr lang="el-GR" b="1" u="sng" dirty="0">
              <a:latin typeface="Arial" pitchFamily="34" charset="0"/>
              <a:cs typeface="Arial" pitchFamily="34" charset="0"/>
            </a:endParaRPr>
          </a:p>
        </p:txBody>
      </p:sp>
      <p:sp>
        <p:nvSpPr>
          <p:cNvPr id="3" name="Τίτλος 2"/>
          <p:cNvSpPr>
            <a:spLocks noGrp="1"/>
          </p:cNvSpPr>
          <p:nvPr>
            <p:ph type="ctrTitle"/>
          </p:nvPr>
        </p:nvSpPr>
        <p:spPr>
          <a:xfrm>
            <a:off x="714348" y="214290"/>
            <a:ext cx="7458052" cy="1080120"/>
          </a:xfrm>
        </p:spPr>
        <p:txBody>
          <a:bodyPr/>
          <a:lstStyle/>
          <a:p>
            <a:pPr marL="182880" indent="0" algn="ctr" eaLnBrk="1" fontAlgn="auto" hangingPunct="1">
              <a:spcAft>
                <a:spcPts val="0"/>
              </a:spcAft>
              <a:buClr>
                <a:schemeClr val="accent6">
                  <a:lumMod val="75000"/>
                </a:schemeClr>
              </a:buClr>
              <a:buFont typeface="Georgia" pitchFamily="18" charset="0"/>
              <a:buNone/>
              <a:defRPr/>
            </a:pPr>
            <a:r>
              <a:rPr lang="el-GR" sz="4400" dirty="0" smtClean="0">
                <a:latin typeface="Arial" pitchFamily="34" charset="0"/>
                <a:cs typeface="Arial" pitchFamily="34" charset="0"/>
              </a:rPr>
              <a:t>Κατηγορίες Κοιν.Σ.Επ</a:t>
            </a:r>
            <a:r>
              <a:rPr lang="el-GR" sz="4400" dirty="0" smtClean="0"/>
              <a:t>. </a:t>
            </a:r>
            <a:endParaRPr lang="el-GR" sz="4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Υπότιτλος 1"/>
          <p:cNvSpPr>
            <a:spLocks noGrp="1"/>
          </p:cNvSpPr>
          <p:nvPr>
            <p:ph type="subTitle" idx="1"/>
          </p:nvPr>
        </p:nvSpPr>
        <p:spPr>
          <a:xfrm>
            <a:off x="250825" y="1412875"/>
            <a:ext cx="8642350" cy="5184775"/>
          </a:xfrm>
        </p:spPr>
        <p:txBody>
          <a:bodyPr rtlCol="0">
            <a:normAutofit/>
          </a:bodyPr>
          <a:lstStyle/>
          <a:p>
            <a:pPr algn="just"/>
            <a:r>
              <a:rPr lang="el-GR" dirty="0" smtClean="0">
                <a:latin typeface="Arial" pitchFamily="34" charset="0"/>
                <a:cs typeface="Arial" pitchFamily="34" charset="0"/>
              </a:rPr>
              <a:t>Για την ίδρυση μιας </a:t>
            </a:r>
            <a:r>
              <a:rPr lang="el-GR" dirty="0" err="1" smtClean="0">
                <a:latin typeface="Arial" pitchFamily="34" charset="0"/>
                <a:cs typeface="Arial" pitchFamily="34" charset="0"/>
              </a:rPr>
              <a:t>Κοιν.Σ.Επ</a:t>
            </a:r>
            <a:r>
              <a:rPr lang="el-GR" dirty="0" smtClean="0">
                <a:latin typeface="Arial" pitchFamily="34" charset="0"/>
                <a:cs typeface="Arial" pitchFamily="34" charset="0"/>
              </a:rPr>
              <a:t>. Ένταξης, χρειάζονται </a:t>
            </a:r>
            <a:r>
              <a:rPr lang="el-GR" dirty="0" smtClean="0">
                <a:latin typeface="Arial" pitchFamily="34" charset="0"/>
                <a:cs typeface="Arial" pitchFamily="34" charset="0"/>
              </a:rPr>
              <a:t>τουλάχιστον 7 </a:t>
            </a:r>
            <a:r>
              <a:rPr lang="el-GR" dirty="0" smtClean="0">
                <a:latin typeface="Arial" pitchFamily="34" charset="0"/>
                <a:cs typeface="Arial" pitchFamily="34" charset="0"/>
              </a:rPr>
              <a:t>μέλη. Για την ίδρυση </a:t>
            </a:r>
            <a:r>
              <a:rPr lang="el-GR" dirty="0" err="1" smtClean="0">
                <a:latin typeface="Arial" pitchFamily="34" charset="0"/>
                <a:cs typeface="Arial" pitchFamily="34" charset="0"/>
              </a:rPr>
              <a:t>Κοιν.Σ.Επ</a:t>
            </a:r>
            <a:r>
              <a:rPr lang="el-GR" dirty="0" smtClean="0">
                <a:latin typeface="Arial" pitchFamily="34" charset="0"/>
                <a:cs typeface="Arial" pitchFamily="34" charset="0"/>
              </a:rPr>
              <a:t>. Κοινωνικής Φροντίδας </a:t>
            </a:r>
            <a:r>
              <a:rPr lang="el-GR" dirty="0" smtClean="0">
                <a:latin typeface="Arial" pitchFamily="34" charset="0"/>
                <a:cs typeface="Arial" pitchFamily="34" charset="0"/>
              </a:rPr>
              <a:t>ή Συλλογικού </a:t>
            </a:r>
            <a:r>
              <a:rPr lang="el-GR" dirty="0" smtClean="0">
                <a:latin typeface="Arial" pitchFamily="34" charset="0"/>
                <a:cs typeface="Arial" pitchFamily="34" charset="0"/>
              </a:rPr>
              <a:t>και Παραγωγικού Σκοπού, χρειάζονται </a:t>
            </a:r>
            <a:r>
              <a:rPr lang="el-GR" dirty="0" smtClean="0">
                <a:latin typeface="Arial" pitchFamily="34" charset="0"/>
                <a:cs typeface="Arial" pitchFamily="34" charset="0"/>
              </a:rPr>
              <a:t>τουλάχιστον 5 </a:t>
            </a:r>
            <a:r>
              <a:rPr lang="el-GR" dirty="0" smtClean="0">
                <a:latin typeface="Arial" pitchFamily="34" charset="0"/>
                <a:cs typeface="Arial" pitchFamily="34" charset="0"/>
              </a:rPr>
              <a:t>μέλη. Τα μέλη της </a:t>
            </a:r>
            <a:r>
              <a:rPr lang="el-GR" dirty="0" err="1" smtClean="0">
                <a:latin typeface="Arial" pitchFamily="34" charset="0"/>
                <a:cs typeface="Arial" pitchFamily="34" charset="0"/>
              </a:rPr>
              <a:t>Κοιν.Σ.Επ</a:t>
            </a:r>
            <a:r>
              <a:rPr lang="el-GR" dirty="0" smtClean="0">
                <a:latin typeface="Arial" pitchFamily="34" charset="0"/>
                <a:cs typeface="Arial" pitchFamily="34" charset="0"/>
              </a:rPr>
              <a:t>. μπορεί να είναι τόσο φυσικά, </a:t>
            </a:r>
            <a:r>
              <a:rPr lang="el-GR" dirty="0" smtClean="0">
                <a:latin typeface="Arial" pitchFamily="34" charset="0"/>
                <a:cs typeface="Arial" pitchFamily="34" charset="0"/>
              </a:rPr>
              <a:t>όσο και </a:t>
            </a:r>
            <a:r>
              <a:rPr lang="el-GR" dirty="0" smtClean="0">
                <a:latin typeface="Arial" pitchFamily="34" charset="0"/>
                <a:cs typeface="Arial" pitchFamily="34" charset="0"/>
              </a:rPr>
              <a:t>νομικά πρόσωπα. </a:t>
            </a:r>
            <a:endParaRPr lang="el-GR" dirty="0" smtClean="0">
              <a:latin typeface="Arial" pitchFamily="34" charset="0"/>
              <a:cs typeface="Arial" pitchFamily="34" charset="0"/>
            </a:endParaRPr>
          </a:p>
          <a:p>
            <a:pPr algn="just"/>
            <a:r>
              <a:rPr lang="el-GR" dirty="0" smtClean="0">
                <a:latin typeface="Arial" pitchFamily="34" charset="0"/>
                <a:cs typeface="Arial" pitchFamily="34" charset="0"/>
              </a:rPr>
              <a:t>Η </a:t>
            </a:r>
            <a:r>
              <a:rPr lang="el-GR" dirty="0" smtClean="0">
                <a:latin typeface="Arial" pitchFamily="34" charset="0"/>
                <a:cs typeface="Arial" pitchFamily="34" charset="0"/>
              </a:rPr>
              <a:t>συμμετοχή των νομικών προσώπων </a:t>
            </a:r>
            <a:r>
              <a:rPr lang="el-GR" dirty="0" smtClean="0">
                <a:latin typeface="Arial" pitchFamily="34" charset="0"/>
                <a:cs typeface="Arial" pitchFamily="34" charset="0"/>
              </a:rPr>
              <a:t>στην επιχείρηση </a:t>
            </a:r>
            <a:r>
              <a:rPr lang="el-GR" dirty="0" smtClean="0">
                <a:latin typeface="Arial" pitchFamily="34" charset="0"/>
                <a:cs typeface="Arial" pitchFamily="34" charset="0"/>
              </a:rPr>
              <a:t>δεν μπορεί να υπερβαίνει το 1/3 του συνόλου </a:t>
            </a:r>
            <a:r>
              <a:rPr lang="el-GR" dirty="0" smtClean="0">
                <a:latin typeface="Arial" pitchFamily="34" charset="0"/>
                <a:cs typeface="Arial" pitchFamily="34" charset="0"/>
              </a:rPr>
              <a:t>των μελών </a:t>
            </a:r>
            <a:r>
              <a:rPr lang="el-GR" dirty="0" smtClean="0">
                <a:latin typeface="Arial" pitchFamily="34" charset="0"/>
                <a:cs typeface="Arial" pitchFamily="34" charset="0"/>
              </a:rPr>
              <a:t>της. Δεν επιτρέπεται η συμμετοχή στην επιχείρηση </a:t>
            </a:r>
            <a:r>
              <a:rPr lang="el-GR" dirty="0" smtClean="0">
                <a:latin typeface="Arial" pitchFamily="34" charset="0"/>
                <a:cs typeface="Arial" pitchFamily="34" charset="0"/>
              </a:rPr>
              <a:t>των Οργανισμών </a:t>
            </a:r>
            <a:r>
              <a:rPr lang="el-GR" dirty="0" smtClean="0">
                <a:latin typeface="Arial" pitchFamily="34" charset="0"/>
                <a:cs typeface="Arial" pitchFamily="34" charset="0"/>
              </a:rPr>
              <a:t>Τοπικής Αυτοδιοίκησης (Ο.Τ.Α.) και των </a:t>
            </a:r>
            <a:r>
              <a:rPr lang="el-GR" dirty="0" smtClean="0">
                <a:latin typeface="Arial" pitchFamily="34" charset="0"/>
                <a:cs typeface="Arial" pitchFamily="34" charset="0"/>
              </a:rPr>
              <a:t>νομικών προσώπων </a:t>
            </a:r>
            <a:r>
              <a:rPr lang="el-GR" dirty="0" smtClean="0">
                <a:latin typeface="Arial" pitchFamily="34" charset="0"/>
                <a:cs typeface="Arial" pitchFamily="34" charset="0"/>
              </a:rPr>
              <a:t>δημοσίου δικαίου(Ν.Π.Δ.Δ.) που υπάγονται </a:t>
            </a:r>
            <a:r>
              <a:rPr lang="el-GR" dirty="0" smtClean="0">
                <a:latin typeface="Arial" pitchFamily="34" charset="0"/>
                <a:cs typeface="Arial" pitchFamily="34" charset="0"/>
              </a:rPr>
              <a:t>σε αυτούς</a:t>
            </a:r>
            <a:r>
              <a:rPr lang="el-GR" dirty="0" smtClean="0">
                <a:latin typeface="Arial" pitchFamily="34" charset="0"/>
                <a:cs typeface="Arial" pitchFamily="34" charset="0"/>
              </a:rPr>
              <a:t>. </a:t>
            </a:r>
            <a:endParaRPr lang="el-GR" dirty="0" smtClean="0">
              <a:latin typeface="Arial" pitchFamily="34" charset="0"/>
              <a:cs typeface="Arial" pitchFamily="34" charset="0"/>
            </a:endParaRPr>
          </a:p>
          <a:p>
            <a:pPr algn="just"/>
            <a:r>
              <a:rPr lang="el-GR" dirty="0" smtClean="0">
                <a:latin typeface="Arial" pitchFamily="34" charset="0"/>
                <a:cs typeface="Arial" pitchFamily="34" charset="0"/>
              </a:rPr>
              <a:t>Εξαίρεση </a:t>
            </a:r>
            <a:r>
              <a:rPr lang="el-GR" dirty="0" smtClean="0">
                <a:latin typeface="Arial" pitchFamily="34" charset="0"/>
                <a:cs typeface="Arial" pitchFamily="34" charset="0"/>
              </a:rPr>
              <a:t>αποτελεί η </a:t>
            </a:r>
            <a:r>
              <a:rPr lang="el-GR" dirty="0" err="1" smtClean="0">
                <a:latin typeface="Arial" pitchFamily="34" charset="0"/>
                <a:cs typeface="Arial" pitchFamily="34" charset="0"/>
              </a:rPr>
              <a:t>Κοιν.Σ.Επ</a:t>
            </a:r>
            <a:r>
              <a:rPr lang="el-GR" dirty="0" smtClean="0">
                <a:latin typeface="Arial" pitchFamily="34" charset="0"/>
                <a:cs typeface="Arial" pitchFamily="34" charset="0"/>
              </a:rPr>
              <a:t>. Ένταξης, στην </a:t>
            </a:r>
            <a:r>
              <a:rPr lang="el-GR" dirty="0" smtClean="0">
                <a:latin typeface="Arial" pitchFamily="34" charset="0"/>
                <a:cs typeface="Arial" pitchFamily="34" charset="0"/>
              </a:rPr>
              <a:t>οποία μπορούν </a:t>
            </a:r>
            <a:r>
              <a:rPr lang="el-GR" dirty="0" smtClean="0">
                <a:latin typeface="Arial" pitchFamily="34" charset="0"/>
                <a:cs typeface="Arial" pitchFamily="34" charset="0"/>
              </a:rPr>
              <a:t>να συμμετέχουν ως μέλη Ν.Π.Δ.Δ. με έγκριση </a:t>
            </a:r>
            <a:r>
              <a:rPr lang="el-GR" dirty="0" smtClean="0">
                <a:latin typeface="Arial" pitchFamily="34" charset="0"/>
                <a:cs typeface="Arial" pitchFamily="34" charset="0"/>
              </a:rPr>
              <a:t>του φορέα </a:t>
            </a:r>
            <a:r>
              <a:rPr lang="el-GR" dirty="0" smtClean="0">
                <a:latin typeface="Arial" pitchFamily="34" charset="0"/>
                <a:cs typeface="Arial" pitchFamily="34" charset="0"/>
              </a:rPr>
              <a:t>που τα εποπτεύει.</a:t>
            </a:r>
            <a:endParaRPr lang="el-GR" dirty="0" smtClean="0">
              <a:latin typeface="Arial" pitchFamily="34" charset="0"/>
              <a:cs typeface="Arial" pitchFamily="34" charset="0"/>
            </a:endParaRPr>
          </a:p>
        </p:txBody>
      </p:sp>
      <p:sp>
        <p:nvSpPr>
          <p:cNvPr id="3" name="Τίτλος 2"/>
          <p:cNvSpPr>
            <a:spLocks noGrp="1"/>
          </p:cNvSpPr>
          <p:nvPr>
            <p:ph type="ctrTitle"/>
          </p:nvPr>
        </p:nvSpPr>
        <p:spPr>
          <a:xfrm>
            <a:off x="323528" y="260649"/>
            <a:ext cx="8280919" cy="864096"/>
          </a:xfrm>
        </p:spPr>
        <p:txBody>
          <a:bodyPr/>
          <a:lstStyle/>
          <a:p>
            <a:pPr marL="182880" indent="0" algn="ctr" eaLnBrk="1" fontAlgn="auto" hangingPunct="1">
              <a:spcAft>
                <a:spcPts val="0"/>
              </a:spcAft>
              <a:buClr>
                <a:schemeClr val="accent6">
                  <a:lumMod val="75000"/>
                </a:schemeClr>
              </a:buClr>
              <a:buNone/>
              <a:defRPr/>
            </a:pPr>
            <a:r>
              <a:rPr lang="el-GR" sz="4000" dirty="0" err="1" smtClean="0">
                <a:latin typeface="Arial" pitchFamily="34" charset="0"/>
                <a:cs typeface="Arial" pitchFamily="34" charset="0"/>
              </a:rPr>
              <a:t>Ιδρυση</a:t>
            </a:r>
            <a:r>
              <a:rPr lang="el-GR" sz="4000" dirty="0" smtClean="0">
                <a:latin typeface="Arial" pitchFamily="34" charset="0"/>
                <a:cs typeface="Arial" pitchFamily="34" charset="0"/>
              </a:rPr>
              <a:t> </a:t>
            </a:r>
            <a:r>
              <a:rPr lang="el-GR" sz="4000" dirty="0" err="1" smtClean="0">
                <a:latin typeface="Arial" pitchFamily="34" charset="0"/>
                <a:cs typeface="Arial" pitchFamily="34" charset="0"/>
              </a:rPr>
              <a:t>Κοιν.Σ.Επ</a:t>
            </a:r>
            <a:r>
              <a:rPr lang="el-GR" sz="4000" dirty="0" smtClean="0">
                <a:latin typeface="Arial" pitchFamily="34" charset="0"/>
                <a:cs typeface="Arial" pitchFamily="34" charset="0"/>
              </a:rPr>
              <a:t>. Ένταξης</a:t>
            </a:r>
            <a:endParaRPr lang="el-GR" sz="4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1560" y="404664"/>
            <a:ext cx="8064896" cy="792088"/>
          </a:xfrm>
        </p:spPr>
        <p:txBody>
          <a:bodyPr/>
          <a:lstStyle/>
          <a:p>
            <a:pPr algn="ctr">
              <a:buNone/>
            </a:pPr>
            <a:r>
              <a:rPr lang="el-GR" sz="2800" dirty="0" smtClean="0"/>
              <a:t>Ιδιαίτερα χαρακτηριστικά των </a:t>
            </a:r>
            <a:r>
              <a:rPr lang="el-GR" sz="2800" dirty="0" err="1" smtClean="0"/>
              <a:t>Κοιν</a:t>
            </a:r>
            <a:r>
              <a:rPr lang="el-GR" sz="2800" dirty="0" smtClean="0"/>
              <a:t>. </a:t>
            </a:r>
            <a:r>
              <a:rPr lang="el-GR" sz="2800" dirty="0" err="1" smtClean="0"/>
              <a:t>Σ.Επ</a:t>
            </a:r>
            <a:r>
              <a:rPr lang="el-GR" sz="2800" dirty="0" smtClean="0"/>
              <a:t>.</a:t>
            </a:r>
            <a:endParaRPr lang="el-GR" sz="2800" dirty="0"/>
          </a:p>
        </p:txBody>
      </p:sp>
      <p:sp>
        <p:nvSpPr>
          <p:cNvPr id="3" name="2 - Θέση περιεχομένου"/>
          <p:cNvSpPr>
            <a:spLocks noGrp="1"/>
          </p:cNvSpPr>
          <p:nvPr>
            <p:ph sz="quarter" idx="13"/>
          </p:nvPr>
        </p:nvSpPr>
        <p:spPr>
          <a:xfrm>
            <a:off x="539552" y="1340768"/>
            <a:ext cx="8280920" cy="4698856"/>
          </a:xfrm>
        </p:spPr>
        <p:txBody>
          <a:bodyPr/>
          <a:lstStyle/>
          <a:p>
            <a:pPr algn="just">
              <a:buFont typeface="Arial" pitchFamily="34" charset="0"/>
              <a:buChar char="•"/>
            </a:pPr>
            <a:r>
              <a:rPr lang="el-GR" sz="1800" dirty="0" smtClean="0">
                <a:latin typeface="Arial" pitchFamily="34" charset="0"/>
                <a:cs typeface="Arial" pitchFamily="34" charset="0"/>
              </a:rPr>
              <a:t>Κάθε μέλος πρέπει να διαθέτει τουλάχιστον μία υποχρεωτική συνεταιριστική μερίδα και έως πέντε προαιρετικές συνεταιριστικές μερίδες. </a:t>
            </a:r>
          </a:p>
          <a:p>
            <a:pPr algn="just">
              <a:buFont typeface="Arial" pitchFamily="34" charset="0"/>
              <a:buChar char="•"/>
            </a:pPr>
            <a:r>
              <a:rPr lang="el-GR" sz="1800" dirty="0" smtClean="0">
                <a:latin typeface="Arial" pitchFamily="34" charset="0"/>
                <a:cs typeface="Arial" pitchFamily="34" charset="0"/>
              </a:rPr>
              <a:t>Όλα τα μέλη της </a:t>
            </a:r>
            <a:r>
              <a:rPr lang="el-GR" sz="1800" dirty="0" err="1" smtClean="0">
                <a:latin typeface="Arial" pitchFamily="34" charset="0"/>
                <a:cs typeface="Arial" pitchFamily="34" charset="0"/>
              </a:rPr>
              <a:t>Κοιν.Σ.Επ</a:t>
            </a:r>
            <a:r>
              <a:rPr lang="el-GR" sz="1800" dirty="0" smtClean="0">
                <a:latin typeface="Arial" pitchFamily="34" charset="0"/>
                <a:cs typeface="Arial" pitchFamily="34" charset="0"/>
              </a:rPr>
              <a:t>. έχουν δικαίωμα μιας ψήφου ανεξάρτητα από τον αριθμό των συνεταιριστικών μερίδων που διαθέτουν.</a:t>
            </a:r>
            <a:endParaRPr lang="el-GR" sz="1800" dirty="0" smtClean="0">
              <a:latin typeface="Arial" pitchFamily="34" charset="0"/>
              <a:cs typeface="Arial" pitchFamily="34" charset="0"/>
            </a:endParaRPr>
          </a:p>
          <a:p>
            <a:pPr algn="just">
              <a:buFont typeface="Arial" pitchFamily="34" charset="0"/>
              <a:buChar char="•"/>
            </a:pPr>
            <a:r>
              <a:rPr lang="el-GR" sz="1800" dirty="0" smtClean="0">
                <a:latin typeface="Arial" pitchFamily="34" charset="0"/>
                <a:cs typeface="Arial" pitchFamily="34" charset="0"/>
              </a:rPr>
              <a:t>Μόνη η συμμετοχή ενός φυσικού προσώπου με την ιδιότητα </a:t>
            </a:r>
            <a:r>
              <a:rPr lang="el-GR" sz="1800" dirty="0" err="1" smtClean="0">
                <a:latin typeface="Arial" pitchFamily="34" charset="0"/>
                <a:cs typeface="Arial" pitchFamily="34" charset="0"/>
              </a:rPr>
              <a:t>μέλους–εταίρου</a:t>
            </a:r>
            <a:r>
              <a:rPr lang="el-GR" sz="1800" dirty="0" smtClean="0">
                <a:latin typeface="Arial" pitchFamily="34" charset="0"/>
                <a:cs typeface="Arial" pitchFamily="34" charset="0"/>
              </a:rPr>
              <a:t>, σε </a:t>
            </a:r>
            <a:r>
              <a:rPr lang="el-GR" sz="1800" dirty="0" err="1" smtClean="0">
                <a:latin typeface="Arial" pitchFamily="34" charset="0"/>
                <a:cs typeface="Arial" pitchFamily="34" charset="0"/>
              </a:rPr>
              <a:t>Κοιν.Σ.Επ</a:t>
            </a:r>
            <a:r>
              <a:rPr lang="el-GR" sz="1800" dirty="0" smtClean="0">
                <a:latin typeface="Arial" pitchFamily="34" charset="0"/>
                <a:cs typeface="Arial" pitchFamily="34" charset="0"/>
              </a:rPr>
              <a:t>., δεν του προσδίδει εμπορική</a:t>
            </a:r>
            <a:r>
              <a:rPr lang="el-GR" sz="1800" dirty="0" smtClean="0">
                <a:latin typeface="Arial" pitchFamily="34" charset="0"/>
                <a:cs typeface="Arial" pitchFamily="34" charset="0"/>
              </a:rPr>
              <a:t> </a:t>
            </a:r>
            <a:r>
              <a:rPr lang="el-GR" sz="1800" dirty="0" smtClean="0">
                <a:latin typeface="Arial" pitchFamily="34" charset="0"/>
                <a:cs typeface="Arial" pitchFamily="34" charset="0"/>
              </a:rPr>
              <a:t>ιδιότητα και δεν δημιουργεί ασφαλιστικές ή φορολογικές υποχρεώσεις.</a:t>
            </a:r>
          </a:p>
          <a:p>
            <a:pPr algn="just">
              <a:buFont typeface="Arial" pitchFamily="34" charset="0"/>
              <a:buChar char="•"/>
            </a:pPr>
            <a:r>
              <a:rPr lang="el-GR" sz="1800" dirty="0" smtClean="0">
                <a:latin typeface="Arial" pitchFamily="34" charset="0"/>
                <a:cs typeface="Arial" pitchFamily="34" charset="0"/>
              </a:rPr>
              <a:t>Μέλος μίας </a:t>
            </a:r>
            <a:r>
              <a:rPr lang="el-GR" sz="1800" dirty="0" err="1" smtClean="0">
                <a:latin typeface="Arial" pitchFamily="34" charset="0"/>
                <a:cs typeface="Arial" pitchFamily="34" charset="0"/>
              </a:rPr>
              <a:t>Κοιν.Σ.Επ</a:t>
            </a:r>
            <a:r>
              <a:rPr lang="el-GR" sz="1800" dirty="0" smtClean="0">
                <a:latin typeface="Arial" pitchFamily="34" charset="0"/>
                <a:cs typeface="Arial" pitchFamily="34" charset="0"/>
              </a:rPr>
              <a:t> δεν μπορεί να μετέχει σε άλλη </a:t>
            </a:r>
            <a:r>
              <a:rPr lang="el-GR" sz="1800" dirty="0" err="1" smtClean="0">
                <a:latin typeface="Arial" pitchFamily="34" charset="0"/>
                <a:cs typeface="Arial" pitchFamily="34" charset="0"/>
              </a:rPr>
              <a:t>Κοιν.Σ.Επ</a:t>
            </a:r>
            <a:r>
              <a:rPr lang="el-GR" sz="1800" dirty="0" smtClean="0">
                <a:latin typeface="Arial" pitchFamily="34" charset="0"/>
                <a:cs typeface="Arial" pitchFamily="34" charset="0"/>
              </a:rPr>
              <a:t> </a:t>
            </a:r>
            <a:r>
              <a:rPr lang="el-GR" sz="1800" dirty="0" smtClean="0">
                <a:latin typeface="Arial" pitchFamily="34" charset="0"/>
                <a:cs typeface="Arial" pitchFamily="34" charset="0"/>
              </a:rPr>
              <a:t>που έχει έδρα στην ίδια Περιφερειακή ενότητα και τον ίδιο καταστατικό σκοπό.</a:t>
            </a:r>
          </a:p>
          <a:p>
            <a:pPr algn="just">
              <a:buFont typeface="Arial" pitchFamily="34" charset="0"/>
              <a:buChar char="•"/>
            </a:pPr>
            <a:r>
              <a:rPr lang="el-GR" sz="1800" dirty="0" smtClean="0">
                <a:latin typeface="Arial" pitchFamily="34" charset="0"/>
                <a:cs typeface="Arial" pitchFamily="34" charset="0"/>
              </a:rPr>
              <a:t>Τα κέρδη της </a:t>
            </a:r>
            <a:r>
              <a:rPr lang="el-GR" sz="1800" dirty="0" err="1" smtClean="0">
                <a:latin typeface="Arial" pitchFamily="34" charset="0"/>
                <a:cs typeface="Arial" pitchFamily="34" charset="0"/>
              </a:rPr>
              <a:t>Κοιν.Σ.Επ</a:t>
            </a:r>
            <a:r>
              <a:rPr lang="el-GR" sz="1800" dirty="0" smtClean="0">
                <a:latin typeface="Arial" pitchFamily="34" charset="0"/>
                <a:cs typeface="Arial" pitchFamily="34" charset="0"/>
              </a:rPr>
              <a:t>. δεν διανέμονται στα μέλη της, εκτός αν τα μέλη αυτά είναι και είναι εργαζόμενοι σε αυτή.</a:t>
            </a:r>
          </a:p>
          <a:p>
            <a:pPr algn="just">
              <a:buFont typeface="Arial" pitchFamily="34" charset="0"/>
              <a:buChar char="•"/>
            </a:pPr>
            <a:r>
              <a:rPr lang="el-GR" sz="1800" dirty="0" smtClean="0">
                <a:latin typeface="Arial" pitchFamily="34" charset="0"/>
                <a:cs typeface="Arial" pitchFamily="34" charset="0"/>
              </a:rPr>
              <a:t>Τα κέρδη διατίθενται ποσοστιαία, ετησίως, ως εξής: 5% για σχηματισμό αποθεματικού, έως 35% διανέμεται στους</a:t>
            </a:r>
            <a:r>
              <a:rPr lang="el-GR" sz="1800" dirty="0" smtClean="0">
                <a:latin typeface="Arial" pitchFamily="34" charset="0"/>
                <a:cs typeface="Arial" pitchFamily="34" charset="0"/>
              </a:rPr>
              <a:t> </a:t>
            </a:r>
            <a:r>
              <a:rPr lang="el-GR" sz="1800" dirty="0" smtClean="0">
                <a:latin typeface="Arial" pitchFamily="34" charset="0"/>
                <a:cs typeface="Arial" pitchFamily="34" charset="0"/>
              </a:rPr>
              <a:t>εργαζόμενους ως κίνητρο παραγωγικότητας και το υπόλοιπο (τουλάχιστον 60%) διατίθεται για τις δραστηριότητες της επιχείρησης και τη δημιουργία νέων θέσεων εργασίας.</a:t>
            </a:r>
            <a:endParaRPr lang="el-GR" sz="1800"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99593" y="2276872"/>
            <a:ext cx="7406208" cy="1368152"/>
          </a:xfrm>
        </p:spPr>
        <p:txBody>
          <a:bodyPr/>
          <a:lstStyle/>
          <a:p>
            <a:pPr marL="0" indent="0" algn="ctr" eaLnBrk="1" fontAlgn="auto" hangingPunct="1">
              <a:spcAft>
                <a:spcPts val="0"/>
              </a:spcAft>
              <a:buClr>
                <a:schemeClr val="accent6">
                  <a:lumMod val="75000"/>
                </a:schemeClr>
              </a:buClr>
              <a:buFont typeface="Georgia" pitchFamily="18" charset="0"/>
              <a:buNone/>
              <a:defRPr/>
            </a:pPr>
            <a:r>
              <a:rPr lang="el-GR" dirty="0" smtClean="0"/>
              <a:t>Ευχαριστώ πολύ</a:t>
            </a:r>
            <a:endParaRPr lang="el-GR" dirty="0"/>
          </a:p>
        </p:txBody>
      </p:sp>
      <p:pic>
        <p:nvPicPr>
          <p:cNvPr id="22531" name="Picture 21" descr="EU LOGO"/>
          <p:cNvPicPr>
            <a:picLocks noChangeAspect="1" noChangeArrowheads="1"/>
          </p:cNvPicPr>
          <p:nvPr/>
        </p:nvPicPr>
        <p:blipFill>
          <a:blip r:embed="rId2" cstate="print"/>
          <a:srcRect/>
          <a:stretch>
            <a:fillRect/>
          </a:stretch>
        </p:blipFill>
        <p:spPr bwMode="auto">
          <a:xfrm>
            <a:off x="971550" y="5734050"/>
            <a:ext cx="819150" cy="719138"/>
          </a:xfrm>
          <a:prstGeom prst="rect">
            <a:avLst/>
          </a:prstGeom>
          <a:noFill/>
          <a:ln w="9525">
            <a:noFill/>
            <a:miter lim="800000"/>
            <a:headEnd/>
            <a:tailEnd/>
          </a:ln>
        </p:spPr>
      </p:pic>
      <p:pic>
        <p:nvPicPr>
          <p:cNvPr id="22532" name="Εικόνα 2"/>
          <p:cNvPicPr>
            <a:picLocks noChangeAspect="1" noChangeArrowheads="1"/>
          </p:cNvPicPr>
          <p:nvPr/>
        </p:nvPicPr>
        <p:blipFill>
          <a:blip r:embed="rId3" cstate="print"/>
          <a:srcRect/>
          <a:stretch>
            <a:fillRect/>
          </a:stretch>
        </p:blipFill>
        <p:spPr bwMode="auto">
          <a:xfrm>
            <a:off x="2339975" y="5734050"/>
            <a:ext cx="2736850" cy="665163"/>
          </a:xfrm>
          <a:prstGeom prst="rect">
            <a:avLst/>
          </a:prstGeom>
          <a:noFill/>
          <a:ln w="9525">
            <a:noFill/>
            <a:miter lim="800000"/>
            <a:headEnd/>
            <a:tailEnd/>
          </a:ln>
        </p:spPr>
      </p:pic>
      <p:pic>
        <p:nvPicPr>
          <p:cNvPr id="22533" name="Picture 19"/>
          <p:cNvPicPr>
            <a:picLocks noChangeAspect="1" noChangeArrowheads="1"/>
          </p:cNvPicPr>
          <p:nvPr/>
        </p:nvPicPr>
        <p:blipFill>
          <a:blip r:embed="rId4" cstate="print"/>
          <a:srcRect/>
          <a:stretch>
            <a:fillRect/>
          </a:stretch>
        </p:blipFill>
        <p:spPr bwMode="auto">
          <a:xfrm>
            <a:off x="5724525" y="5805488"/>
            <a:ext cx="828675" cy="561975"/>
          </a:xfrm>
          <a:prstGeom prst="rect">
            <a:avLst/>
          </a:prstGeom>
          <a:noFill/>
          <a:ln w="9525">
            <a:noFill/>
            <a:miter lim="800000"/>
            <a:headEnd/>
            <a:tailEnd/>
          </a:ln>
        </p:spPr>
      </p:pic>
      <p:pic>
        <p:nvPicPr>
          <p:cNvPr id="22534" name="Picture 17"/>
          <p:cNvPicPr>
            <a:picLocks noChangeAspect="1" noChangeArrowheads="1"/>
          </p:cNvPicPr>
          <p:nvPr/>
        </p:nvPicPr>
        <p:blipFill>
          <a:blip r:embed="rId5" cstate="print"/>
          <a:srcRect/>
          <a:stretch>
            <a:fillRect/>
          </a:stretch>
        </p:blipFill>
        <p:spPr bwMode="auto">
          <a:xfrm>
            <a:off x="7308850" y="5734050"/>
            <a:ext cx="1036638" cy="690563"/>
          </a:xfrm>
          <a:prstGeom prst="rect">
            <a:avLst/>
          </a:prstGeom>
          <a:noFill/>
          <a:ln w="9525">
            <a:noFill/>
            <a:miter lim="800000"/>
            <a:headEnd/>
            <a:tailEnd/>
          </a:ln>
        </p:spPr>
      </p:pic>
      <p:sp>
        <p:nvSpPr>
          <p:cNvPr id="22535" name="Rectangle 22"/>
          <p:cNvSpPr>
            <a:spLocks noChangeArrowheads="1"/>
          </p:cNvSpPr>
          <p:nvPr/>
        </p:nvSpPr>
        <p:spPr bwMode="auto">
          <a:xfrm>
            <a:off x="439738" y="2914650"/>
            <a:ext cx="993775" cy="0"/>
          </a:xfrm>
          <a:prstGeom prst="rect">
            <a:avLst/>
          </a:prstGeom>
          <a:noFill/>
          <a:ln w="9525">
            <a:noFill/>
            <a:miter lim="800000"/>
            <a:headEnd/>
            <a:tailEnd/>
          </a:ln>
        </p:spPr>
        <p:txBody>
          <a:bodyPr wrap="none">
            <a:spAutoFit/>
          </a:bodyPr>
          <a:lstStyle/>
          <a:p>
            <a:pPr eaLnBrk="1" hangingPunct="1"/>
            <a:endParaRPr lang="el-GR"/>
          </a:p>
        </p:txBody>
      </p:sp>
      <p:sp>
        <p:nvSpPr>
          <p:cNvPr id="22536" name="Rectangle 24"/>
          <p:cNvSpPr>
            <a:spLocks noChangeArrowheads="1"/>
          </p:cNvSpPr>
          <p:nvPr/>
        </p:nvSpPr>
        <p:spPr bwMode="auto">
          <a:xfrm>
            <a:off x="439738" y="2914650"/>
            <a:ext cx="3160712" cy="0"/>
          </a:xfrm>
          <a:prstGeom prst="rect">
            <a:avLst/>
          </a:prstGeom>
          <a:noFill/>
          <a:ln w="9525">
            <a:noFill/>
            <a:miter lim="800000"/>
            <a:headEnd/>
            <a:tailEnd/>
          </a:ln>
        </p:spPr>
        <p:txBody>
          <a:bodyPr wrap="none">
            <a:spAutoFit/>
          </a:bodyPr>
          <a:lstStyle/>
          <a:p>
            <a:pPr eaLnBrk="1" hangingPunct="1"/>
            <a:endParaRPr lang="el-GR"/>
          </a:p>
        </p:txBody>
      </p:sp>
      <p:sp>
        <p:nvSpPr>
          <p:cNvPr id="22537" name="Rectangle 26"/>
          <p:cNvSpPr>
            <a:spLocks noChangeArrowheads="1"/>
          </p:cNvSpPr>
          <p:nvPr/>
        </p:nvSpPr>
        <p:spPr bwMode="auto">
          <a:xfrm>
            <a:off x="439738" y="2914650"/>
            <a:ext cx="1089025" cy="0"/>
          </a:xfrm>
          <a:prstGeom prst="rect">
            <a:avLst/>
          </a:prstGeom>
          <a:noFill/>
          <a:ln w="9525">
            <a:noFill/>
            <a:miter lim="800000"/>
            <a:headEnd/>
            <a:tailEnd/>
          </a:ln>
        </p:spPr>
        <p:txBody>
          <a:bodyPr wrap="none">
            <a:spAutoFit/>
          </a:bodyPr>
          <a:lstStyle/>
          <a:p>
            <a:pPr eaLnBrk="1" hangingPunct="1"/>
            <a:endParaRPr lang="el-GR" altLang="el-GR">
              <a:latin typeface="Trebuchet MS" pitchFamily="34" charset="0"/>
            </a:endParaRPr>
          </a:p>
        </p:txBody>
      </p:sp>
      <p:sp>
        <p:nvSpPr>
          <p:cNvPr id="22538" name="Rectangle 28"/>
          <p:cNvSpPr>
            <a:spLocks noChangeArrowheads="1"/>
          </p:cNvSpPr>
          <p:nvPr/>
        </p:nvSpPr>
        <p:spPr bwMode="auto">
          <a:xfrm>
            <a:off x="439738" y="2914650"/>
            <a:ext cx="1682750" cy="0"/>
          </a:xfrm>
          <a:prstGeom prst="rect">
            <a:avLst/>
          </a:prstGeom>
          <a:noFill/>
          <a:ln w="9525">
            <a:noFill/>
            <a:miter lim="800000"/>
            <a:headEnd/>
            <a:tailEnd/>
          </a:ln>
        </p:spPr>
        <p:txBody>
          <a:bodyPr wrap="none">
            <a:spAutoFit/>
          </a:bodyPr>
          <a:lstStyle/>
          <a:p>
            <a:pPr eaLnBrk="1" hangingPunct="1"/>
            <a:endParaRPr lang="el-GR"/>
          </a:p>
        </p:txBody>
      </p:sp>
      <p:sp>
        <p:nvSpPr>
          <p:cNvPr id="22539" name="Rectangle 30"/>
          <p:cNvSpPr>
            <a:spLocks noChangeArrowheads="1"/>
          </p:cNvSpPr>
          <p:nvPr/>
        </p:nvSpPr>
        <p:spPr bwMode="auto">
          <a:xfrm>
            <a:off x="439738" y="2914650"/>
            <a:ext cx="1339850" cy="0"/>
          </a:xfrm>
          <a:prstGeom prst="rect">
            <a:avLst/>
          </a:prstGeom>
          <a:noFill/>
          <a:ln w="9525">
            <a:noFill/>
            <a:miter lim="800000"/>
            <a:headEnd/>
            <a:tailEnd/>
          </a:ln>
        </p:spPr>
        <p:txBody>
          <a:bodyPr wrap="none">
            <a:spAutoFit/>
          </a:bodyPr>
          <a:lstStyle/>
          <a:p>
            <a:pPr eaLnBrk="1" hangingPunct="1"/>
            <a:endParaRPr lang="el-GR"/>
          </a:p>
        </p:txBody>
      </p:sp>
      <p:graphicFrame>
        <p:nvGraphicFramePr>
          <p:cNvPr id="26674" name="Group 50"/>
          <p:cNvGraphicFramePr>
            <a:graphicFrameLocks noGrp="1"/>
          </p:cNvGraphicFramePr>
          <p:nvPr/>
        </p:nvGraphicFramePr>
        <p:xfrm>
          <a:off x="539750" y="5589588"/>
          <a:ext cx="8266113" cy="1030288"/>
        </p:xfrm>
        <a:graphic>
          <a:graphicData uri="http://schemas.openxmlformats.org/drawingml/2006/table">
            <a:tbl>
              <a:tblPr/>
              <a:tblGrid>
                <a:gridCol w="993775"/>
                <a:gridCol w="3160713"/>
                <a:gridCol w="1089025"/>
                <a:gridCol w="1682750"/>
                <a:gridCol w="1339850"/>
              </a:tblGrid>
              <a:tr h="801688">
                <a:tc>
                  <a:txBody>
                    <a:bodyPr/>
                    <a:lstStyle>
                      <a:lvl1pPr marL="46038">
                        <a:spcBef>
                          <a:spcPct val="20000"/>
                        </a:spcBef>
                        <a:spcAft>
                          <a:spcPts val="300"/>
                        </a:spcAft>
                        <a:buClr>
                          <a:srgbClr val="C3260C"/>
                        </a:buClr>
                        <a:buSzPct val="130000"/>
                        <a:buFont typeface="Georgia" panose="02040502050405020303" pitchFamily="18" charset="0"/>
                        <a:defRPr sz="2000">
                          <a:solidFill>
                            <a:srgbClr val="404040"/>
                          </a:solidFill>
                          <a:latin typeface="Trebuchet MS" panose="020B0603020202020204" pitchFamily="34" charset="0"/>
                        </a:defRPr>
                      </a:lvl1pPr>
                      <a:lvl2pPr marL="365125">
                        <a:spcBef>
                          <a:spcPct val="20000"/>
                        </a:spcBef>
                        <a:spcAft>
                          <a:spcPts val="300"/>
                        </a:spcAft>
                        <a:buClr>
                          <a:srgbClr val="C3260C"/>
                        </a:buClr>
                        <a:buSzPct val="130000"/>
                        <a:buFont typeface="Georgia" panose="02040502050405020303" pitchFamily="18" charset="0"/>
                        <a:defRPr>
                          <a:solidFill>
                            <a:srgbClr val="404040"/>
                          </a:solidFill>
                          <a:latin typeface="Trebuchet MS" panose="020B0603020202020204" pitchFamily="34" charset="0"/>
                        </a:defRPr>
                      </a:lvl2pPr>
                      <a:lvl3pPr marL="639763">
                        <a:spcBef>
                          <a:spcPct val="20000"/>
                        </a:spcBef>
                        <a:spcAft>
                          <a:spcPts val="300"/>
                        </a:spcAft>
                        <a:buClr>
                          <a:srgbClr val="C3260C"/>
                        </a:buClr>
                        <a:buSzPct val="130000"/>
                        <a:buFont typeface="Georgia" panose="02040502050405020303" pitchFamily="18" charset="0"/>
                        <a:defRPr sz="1600">
                          <a:solidFill>
                            <a:srgbClr val="404040"/>
                          </a:solidFill>
                          <a:latin typeface="Trebuchet MS" panose="020B0603020202020204" pitchFamily="34" charset="0"/>
                        </a:defRPr>
                      </a:lvl3pPr>
                      <a:lvl4pPr marL="914400">
                        <a:spcBef>
                          <a:spcPct val="20000"/>
                        </a:spcBef>
                        <a:spcAft>
                          <a:spcPts val="300"/>
                        </a:spcAft>
                        <a:buClr>
                          <a:srgbClr val="C3260C"/>
                        </a:buClr>
                        <a:buSzPct val="130000"/>
                        <a:buFont typeface="Georgia" panose="02040502050405020303" pitchFamily="18" charset="0"/>
                        <a:defRPr sz="1400">
                          <a:solidFill>
                            <a:srgbClr val="404040"/>
                          </a:solidFill>
                          <a:latin typeface="Trebuchet MS" panose="020B0603020202020204" pitchFamily="34" charset="0"/>
                        </a:defRPr>
                      </a:lvl4pPr>
                      <a:lvl5pPr marL="1206500">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5pPr>
                      <a:lvl6pPr marL="16637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6pPr>
                      <a:lvl7pPr marL="21209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7pPr>
                      <a:lvl8pPr marL="25781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8pPr>
                      <a:lvl9pPr marL="30353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9pPr>
                    </a:lstStyle>
                    <a:p>
                      <a:pPr marL="46038" marR="0" lvl="0" indent="0" algn="l" defTabSz="914400" rtl="0" eaLnBrk="1" fontAlgn="base" latinLnBrk="0" hangingPunct="1">
                        <a:lnSpc>
                          <a:spcPct val="100000"/>
                        </a:lnSpc>
                        <a:spcBef>
                          <a:spcPct val="20000"/>
                        </a:spcBef>
                        <a:spcAft>
                          <a:spcPts val="300"/>
                        </a:spcAft>
                        <a:buClr>
                          <a:srgbClr val="C3260C"/>
                        </a:buClr>
                        <a:buSzPct val="130000"/>
                        <a:buFont typeface="Georgia" panose="02040502050405020303" pitchFamily="18" charset="0"/>
                        <a:buNone/>
                        <a:tabLst/>
                      </a:pPr>
                      <a:endParaRPr kumimoji="0" lang="el-GR" altLang="el-GR" sz="2000" b="0" i="0" u="none" strike="noStrike" cap="none" normalizeH="0" baseline="0" smtClean="0">
                        <a:ln>
                          <a:noFill/>
                        </a:ln>
                        <a:solidFill>
                          <a:srgbClr val="404040"/>
                        </a:solidFill>
                        <a:effectLst/>
                        <a:latin typeface="Trebuchet MS" panose="020B0603020202020204" pitchFamily="34" charset="0"/>
                      </a:endParaRPr>
                    </a:p>
                  </a:txBody>
                  <a:tcPr horzOverflow="overflow">
                    <a:lnL cap="flat">
                      <a:noFill/>
                    </a:lnL>
                    <a:lnR>
                      <a:noFill/>
                    </a:lnR>
                    <a:lnT cap="flat">
                      <a:noFill/>
                    </a:lnT>
                    <a:lnB>
                      <a:noFill/>
                    </a:lnB>
                    <a:lnTlToBr>
                      <a:noFill/>
                    </a:lnTlToBr>
                    <a:lnBlToTr>
                      <a:noFill/>
                    </a:lnBlToTr>
                    <a:noFill/>
                  </a:tcPr>
                </a:tc>
                <a:tc>
                  <a:txBody>
                    <a:bodyPr/>
                    <a:lstStyle>
                      <a:lvl1pPr marL="46038">
                        <a:spcBef>
                          <a:spcPct val="20000"/>
                        </a:spcBef>
                        <a:spcAft>
                          <a:spcPts val="300"/>
                        </a:spcAft>
                        <a:buClr>
                          <a:srgbClr val="C3260C"/>
                        </a:buClr>
                        <a:buSzPct val="130000"/>
                        <a:buFont typeface="Georgia" panose="02040502050405020303" pitchFamily="18" charset="0"/>
                        <a:defRPr sz="2000">
                          <a:solidFill>
                            <a:srgbClr val="404040"/>
                          </a:solidFill>
                          <a:latin typeface="Trebuchet MS" panose="020B0603020202020204" pitchFamily="34" charset="0"/>
                        </a:defRPr>
                      </a:lvl1pPr>
                      <a:lvl2pPr marL="365125">
                        <a:spcBef>
                          <a:spcPct val="20000"/>
                        </a:spcBef>
                        <a:spcAft>
                          <a:spcPts val="300"/>
                        </a:spcAft>
                        <a:buClr>
                          <a:srgbClr val="C3260C"/>
                        </a:buClr>
                        <a:buSzPct val="130000"/>
                        <a:buFont typeface="Georgia" panose="02040502050405020303" pitchFamily="18" charset="0"/>
                        <a:defRPr>
                          <a:solidFill>
                            <a:srgbClr val="404040"/>
                          </a:solidFill>
                          <a:latin typeface="Trebuchet MS" panose="020B0603020202020204" pitchFamily="34" charset="0"/>
                        </a:defRPr>
                      </a:lvl2pPr>
                      <a:lvl3pPr marL="639763">
                        <a:spcBef>
                          <a:spcPct val="20000"/>
                        </a:spcBef>
                        <a:spcAft>
                          <a:spcPts val="300"/>
                        </a:spcAft>
                        <a:buClr>
                          <a:srgbClr val="C3260C"/>
                        </a:buClr>
                        <a:buSzPct val="130000"/>
                        <a:buFont typeface="Georgia" panose="02040502050405020303" pitchFamily="18" charset="0"/>
                        <a:defRPr sz="1600">
                          <a:solidFill>
                            <a:srgbClr val="404040"/>
                          </a:solidFill>
                          <a:latin typeface="Trebuchet MS" panose="020B0603020202020204" pitchFamily="34" charset="0"/>
                        </a:defRPr>
                      </a:lvl3pPr>
                      <a:lvl4pPr marL="914400">
                        <a:spcBef>
                          <a:spcPct val="20000"/>
                        </a:spcBef>
                        <a:spcAft>
                          <a:spcPts val="300"/>
                        </a:spcAft>
                        <a:buClr>
                          <a:srgbClr val="C3260C"/>
                        </a:buClr>
                        <a:buSzPct val="130000"/>
                        <a:buFont typeface="Georgia" panose="02040502050405020303" pitchFamily="18" charset="0"/>
                        <a:defRPr sz="1400">
                          <a:solidFill>
                            <a:srgbClr val="404040"/>
                          </a:solidFill>
                          <a:latin typeface="Trebuchet MS" panose="020B0603020202020204" pitchFamily="34" charset="0"/>
                        </a:defRPr>
                      </a:lvl4pPr>
                      <a:lvl5pPr marL="1206500">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5pPr>
                      <a:lvl6pPr marL="16637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6pPr>
                      <a:lvl7pPr marL="21209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7pPr>
                      <a:lvl8pPr marL="25781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8pPr>
                      <a:lvl9pPr marL="30353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9pPr>
                    </a:lstStyle>
                    <a:p>
                      <a:pPr marL="46038" marR="0" lvl="0" indent="0" algn="l" defTabSz="914400" rtl="0" eaLnBrk="1" fontAlgn="base" latinLnBrk="0" hangingPunct="1">
                        <a:lnSpc>
                          <a:spcPct val="100000"/>
                        </a:lnSpc>
                        <a:spcBef>
                          <a:spcPct val="20000"/>
                        </a:spcBef>
                        <a:spcAft>
                          <a:spcPts val="300"/>
                        </a:spcAft>
                        <a:buClr>
                          <a:srgbClr val="C3260C"/>
                        </a:buClr>
                        <a:buSzPct val="130000"/>
                        <a:buFont typeface="Georgia" panose="02040502050405020303" pitchFamily="18" charset="0"/>
                        <a:buNone/>
                        <a:tabLst/>
                      </a:pPr>
                      <a:endParaRPr kumimoji="0" lang="el-GR" altLang="el-GR" sz="2000" b="0" i="0" u="none" strike="noStrike" cap="none" normalizeH="0" baseline="0" smtClean="0">
                        <a:ln>
                          <a:noFill/>
                        </a:ln>
                        <a:solidFill>
                          <a:srgbClr val="404040"/>
                        </a:solidFill>
                        <a:effectLst/>
                        <a:latin typeface="Trebuchet MS" panose="020B0603020202020204" pitchFamily="34" charset="0"/>
                      </a:endParaRPr>
                    </a:p>
                  </a:txBody>
                  <a:tcPr horzOverflow="overflow">
                    <a:lnL>
                      <a:noFill/>
                    </a:lnL>
                    <a:lnR>
                      <a:noFill/>
                    </a:lnR>
                    <a:lnT cap="flat">
                      <a:noFill/>
                    </a:lnT>
                    <a:lnB>
                      <a:noFill/>
                    </a:lnB>
                    <a:lnTlToBr>
                      <a:noFill/>
                    </a:lnTlToBr>
                    <a:lnBlToTr>
                      <a:noFill/>
                    </a:lnBlToTr>
                    <a:noFill/>
                  </a:tcPr>
                </a:tc>
                <a:tc>
                  <a:txBody>
                    <a:bodyPr/>
                    <a:lstStyle>
                      <a:lvl1pPr marL="46038">
                        <a:spcBef>
                          <a:spcPct val="20000"/>
                        </a:spcBef>
                        <a:spcAft>
                          <a:spcPts val="300"/>
                        </a:spcAft>
                        <a:buClr>
                          <a:srgbClr val="C3260C"/>
                        </a:buClr>
                        <a:buSzPct val="130000"/>
                        <a:buFont typeface="Georgia" panose="02040502050405020303" pitchFamily="18" charset="0"/>
                        <a:defRPr sz="2000">
                          <a:solidFill>
                            <a:srgbClr val="404040"/>
                          </a:solidFill>
                          <a:latin typeface="Trebuchet MS" panose="020B0603020202020204" pitchFamily="34" charset="0"/>
                        </a:defRPr>
                      </a:lvl1pPr>
                      <a:lvl2pPr marL="365125">
                        <a:spcBef>
                          <a:spcPct val="20000"/>
                        </a:spcBef>
                        <a:spcAft>
                          <a:spcPts val="300"/>
                        </a:spcAft>
                        <a:buClr>
                          <a:srgbClr val="C3260C"/>
                        </a:buClr>
                        <a:buSzPct val="130000"/>
                        <a:buFont typeface="Georgia" panose="02040502050405020303" pitchFamily="18" charset="0"/>
                        <a:defRPr>
                          <a:solidFill>
                            <a:srgbClr val="404040"/>
                          </a:solidFill>
                          <a:latin typeface="Trebuchet MS" panose="020B0603020202020204" pitchFamily="34" charset="0"/>
                        </a:defRPr>
                      </a:lvl2pPr>
                      <a:lvl3pPr marL="639763">
                        <a:spcBef>
                          <a:spcPct val="20000"/>
                        </a:spcBef>
                        <a:spcAft>
                          <a:spcPts val="300"/>
                        </a:spcAft>
                        <a:buClr>
                          <a:srgbClr val="C3260C"/>
                        </a:buClr>
                        <a:buSzPct val="130000"/>
                        <a:buFont typeface="Georgia" panose="02040502050405020303" pitchFamily="18" charset="0"/>
                        <a:defRPr sz="1600">
                          <a:solidFill>
                            <a:srgbClr val="404040"/>
                          </a:solidFill>
                          <a:latin typeface="Trebuchet MS" panose="020B0603020202020204" pitchFamily="34" charset="0"/>
                        </a:defRPr>
                      </a:lvl3pPr>
                      <a:lvl4pPr marL="914400">
                        <a:spcBef>
                          <a:spcPct val="20000"/>
                        </a:spcBef>
                        <a:spcAft>
                          <a:spcPts val="300"/>
                        </a:spcAft>
                        <a:buClr>
                          <a:srgbClr val="C3260C"/>
                        </a:buClr>
                        <a:buSzPct val="130000"/>
                        <a:buFont typeface="Georgia" panose="02040502050405020303" pitchFamily="18" charset="0"/>
                        <a:defRPr sz="1400">
                          <a:solidFill>
                            <a:srgbClr val="404040"/>
                          </a:solidFill>
                          <a:latin typeface="Trebuchet MS" panose="020B0603020202020204" pitchFamily="34" charset="0"/>
                        </a:defRPr>
                      </a:lvl4pPr>
                      <a:lvl5pPr marL="1206500">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5pPr>
                      <a:lvl6pPr marL="16637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6pPr>
                      <a:lvl7pPr marL="21209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7pPr>
                      <a:lvl8pPr marL="25781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8pPr>
                      <a:lvl9pPr marL="30353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9pPr>
                    </a:lstStyle>
                    <a:p>
                      <a:pPr marL="46038" marR="0" lvl="0" indent="0" algn="l" defTabSz="914400" rtl="0" eaLnBrk="1" fontAlgn="base" latinLnBrk="0" hangingPunct="1">
                        <a:lnSpc>
                          <a:spcPct val="100000"/>
                        </a:lnSpc>
                        <a:spcBef>
                          <a:spcPct val="20000"/>
                        </a:spcBef>
                        <a:spcAft>
                          <a:spcPts val="300"/>
                        </a:spcAft>
                        <a:buClr>
                          <a:srgbClr val="C3260C"/>
                        </a:buClr>
                        <a:buSzPct val="130000"/>
                        <a:buFont typeface="Georgia" panose="02040502050405020303" pitchFamily="18" charset="0"/>
                        <a:buNone/>
                        <a:tabLst/>
                      </a:pPr>
                      <a:endParaRPr kumimoji="0" lang="el-GR" altLang="el-GR" sz="2000" b="0" i="0" u="none" strike="noStrike" cap="none" normalizeH="0" baseline="0" smtClean="0">
                        <a:ln>
                          <a:noFill/>
                        </a:ln>
                        <a:solidFill>
                          <a:srgbClr val="404040"/>
                        </a:solidFill>
                        <a:effectLst/>
                        <a:latin typeface="Trebuchet MS" panose="020B0603020202020204" pitchFamily="34" charset="0"/>
                      </a:endParaRPr>
                    </a:p>
                  </a:txBody>
                  <a:tcPr horzOverflow="overflow">
                    <a:lnL>
                      <a:noFill/>
                    </a:lnL>
                    <a:lnR>
                      <a:noFill/>
                    </a:lnR>
                    <a:lnT cap="flat">
                      <a:noFill/>
                    </a:lnT>
                    <a:lnB>
                      <a:noFill/>
                    </a:lnB>
                    <a:lnTlToBr>
                      <a:noFill/>
                    </a:lnTlToBr>
                    <a:lnBlToTr>
                      <a:noFill/>
                    </a:lnBlToTr>
                    <a:noFill/>
                  </a:tcPr>
                </a:tc>
                <a:tc>
                  <a:txBody>
                    <a:bodyPr/>
                    <a:lstStyle>
                      <a:lvl1pPr marL="46038">
                        <a:spcBef>
                          <a:spcPct val="20000"/>
                        </a:spcBef>
                        <a:spcAft>
                          <a:spcPts val="300"/>
                        </a:spcAft>
                        <a:buClr>
                          <a:srgbClr val="C3260C"/>
                        </a:buClr>
                        <a:buSzPct val="130000"/>
                        <a:buFont typeface="Georgia" panose="02040502050405020303" pitchFamily="18" charset="0"/>
                        <a:defRPr sz="2000">
                          <a:solidFill>
                            <a:srgbClr val="404040"/>
                          </a:solidFill>
                          <a:latin typeface="Trebuchet MS" panose="020B0603020202020204" pitchFamily="34" charset="0"/>
                        </a:defRPr>
                      </a:lvl1pPr>
                      <a:lvl2pPr marL="365125">
                        <a:spcBef>
                          <a:spcPct val="20000"/>
                        </a:spcBef>
                        <a:spcAft>
                          <a:spcPts val="300"/>
                        </a:spcAft>
                        <a:buClr>
                          <a:srgbClr val="C3260C"/>
                        </a:buClr>
                        <a:buSzPct val="130000"/>
                        <a:buFont typeface="Georgia" panose="02040502050405020303" pitchFamily="18" charset="0"/>
                        <a:defRPr>
                          <a:solidFill>
                            <a:srgbClr val="404040"/>
                          </a:solidFill>
                          <a:latin typeface="Trebuchet MS" panose="020B0603020202020204" pitchFamily="34" charset="0"/>
                        </a:defRPr>
                      </a:lvl2pPr>
                      <a:lvl3pPr marL="639763">
                        <a:spcBef>
                          <a:spcPct val="20000"/>
                        </a:spcBef>
                        <a:spcAft>
                          <a:spcPts val="300"/>
                        </a:spcAft>
                        <a:buClr>
                          <a:srgbClr val="C3260C"/>
                        </a:buClr>
                        <a:buSzPct val="130000"/>
                        <a:buFont typeface="Georgia" panose="02040502050405020303" pitchFamily="18" charset="0"/>
                        <a:defRPr sz="1600">
                          <a:solidFill>
                            <a:srgbClr val="404040"/>
                          </a:solidFill>
                          <a:latin typeface="Trebuchet MS" panose="020B0603020202020204" pitchFamily="34" charset="0"/>
                        </a:defRPr>
                      </a:lvl3pPr>
                      <a:lvl4pPr marL="914400">
                        <a:spcBef>
                          <a:spcPct val="20000"/>
                        </a:spcBef>
                        <a:spcAft>
                          <a:spcPts val="300"/>
                        </a:spcAft>
                        <a:buClr>
                          <a:srgbClr val="C3260C"/>
                        </a:buClr>
                        <a:buSzPct val="130000"/>
                        <a:buFont typeface="Georgia" panose="02040502050405020303" pitchFamily="18" charset="0"/>
                        <a:defRPr sz="1400">
                          <a:solidFill>
                            <a:srgbClr val="404040"/>
                          </a:solidFill>
                          <a:latin typeface="Trebuchet MS" panose="020B0603020202020204" pitchFamily="34" charset="0"/>
                        </a:defRPr>
                      </a:lvl4pPr>
                      <a:lvl5pPr marL="1206500">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5pPr>
                      <a:lvl6pPr marL="16637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6pPr>
                      <a:lvl7pPr marL="21209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7pPr>
                      <a:lvl8pPr marL="25781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8pPr>
                      <a:lvl9pPr marL="30353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9pPr>
                    </a:lstStyle>
                    <a:p>
                      <a:pPr marL="46038" marR="0" lvl="0" indent="0" algn="l" defTabSz="914400" rtl="0" eaLnBrk="1" fontAlgn="base" latinLnBrk="0" hangingPunct="1">
                        <a:lnSpc>
                          <a:spcPct val="100000"/>
                        </a:lnSpc>
                        <a:spcBef>
                          <a:spcPct val="20000"/>
                        </a:spcBef>
                        <a:spcAft>
                          <a:spcPts val="300"/>
                        </a:spcAft>
                        <a:buClr>
                          <a:srgbClr val="C3260C"/>
                        </a:buClr>
                        <a:buSzPct val="130000"/>
                        <a:buFont typeface="Georgia" panose="02040502050405020303" pitchFamily="18" charset="0"/>
                        <a:buNone/>
                        <a:tabLst/>
                      </a:pPr>
                      <a:endParaRPr kumimoji="0" lang="el-GR" altLang="el-GR" sz="2000" b="0" i="0" u="none" strike="noStrike" cap="none" normalizeH="0" baseline="0" smtClean="0">
                        <a:ln>
                          <a:noFill/>
                        </a:ln>
                        <a:solidFill>
                          <a:srgbClr val="404040"/>
                        </a:solidFill>
                        <a:effectLst/>
                        <a:latin typeface="Trebuchet MS" panose="020B0603020202020204" pitchFamily="34" charset="0"/>
                      </a:endParaRPr>
                    </a:p>
                  </a:txBody>
                  <a:tcPr horzOverflow="overflow">
                    <a:lnL>
                      <a:noFill/>
                    </a:lnL>
                    <a:lnR>
                      <a:noFill/>
                    </a:lnR>
                    <a:lnT cap="flat">
                      <a:noFill/>
                    </a:lnT>
                    <a:lnB>
                      <a:noFill/>
                    </a:lnB>
                    <a:lnTlToBr>
                      <a:noFill/>
                    </a:lnTlToBr>
                    <a:lnBlToTr>
                      <a:noFill/>
                    </a:lnBlToTr>
                    <a:noFill/>
                  </a:tcPr>
                </a:tc>
                <a:tc>
                  <a:txBody>
                    <a:bodyPr/>
                    <a:lstStyle>
                      <a:lvl1pPr marL="46038">
                        <a:spcBef>
                          <a:spcPct val="20000"/>
                        </a:spcBef>
                        <a:spcAft>
                          <a:spcPts val="300"/>
                        </a:spcAft>
                        <a:buClr>
                          <a:srgbClr val="C3260C"/>
                        </a:buClr>
                        <a:buSzPct val="130000"/>
                        <a:buFont typeface="Georgia" panose="02040502050405020303" pitchFamily="18" charset="0"/>
                        <a:defRPr sz="2000">
                          <a:solidFill>
                            <a:srgbClr val="404040"/>
                          </a:solidFill>
                          <a:latin typeface="Trebuchet MS" panose="020B0603020202020204" pitchFamily="34" charset="0"/>
                        </a:defRPr>
                      </a:lvl1pPr>
                      <a:lvl2pPr marL="365125">
                        <a:spcBef>
                          <a:spcPct val="20000"/>
                        </a:spcBef>
                        <a:spcAft>
                          <a:spcPts val="300"/>
                        </a:spcAft>
                        <a:buClr>
                          <a:srgbClr val="C3260C"/>
                        </a:buClr>
                        <a:buSzPct val="130000"/>
                        <a:buFont typeface="Georgia" panose="02040502050405020303" pitchFamily="18" charset="0"/>
                        <a:defRPr>
                          <a:solidFill>
                            <a:srgbClr val="404040"/>
                          </a:solidFill>
                          <a:latin typeface="Trebuchet MS" panose="020B0603020202020204" pitchFamily="34" charset="0"/>
                        </a:defRPr>
                      </a:lvl2pPr>
                      <a:lvl3pPr marL="639763">
                        <a:spcBef>
                          <a:spcPct val="20000"/>
                        </a:spcBef>
                        <a:spcAft>
                          <a:spcPts val="300"/>
                        </a:spcAft>
                        <a:buClr>
                          <a:srgbClr val="C3260C"/>
                        </a:buClr>
                        <a:buSzPct val="130000"/>
                        <a:buFont typeface="Georgia" panose="02040502050405020303" pitchFamily="18" charset="0"/>
                        <a:defRPr sz="1600">
                          <a:solidFill>
                            <a:srgbClr val="404040"/>
                          </a:solidFill>
                          <a:latin typeface="Trebuchet MS" panose="020B0603020202020204" pitchFamily="34" charset="0"/>
                        </a:defRPr>
                      </a:lvl3pPr>
                      <a:lvl4pPr marL="914400">
                        <a:spcBef>
                          <a:spcPct val="20000"/>
                        </a:spcBef>
                        <a:spcAft>
                          <a:spcPts val="300"/>
                        </a:spcAft>
                        <a:buClr>
                          <a:srgbClr val="C3260C"/>
                        </a:buClr>
                        <a:buSzPct val="130000"/>
                        <a:buFont typeface="Georgia" panose="02040502050405020303" pitchFamily="18" charset="0"/>
                        <a:defRPr sz="1400">
                          <a:solidFill>
                            <a:srgbClr val="404040"/>
                          </a:solidFill>
                          <a:latin typeface="Trebuchet MS" panose="020B0603020202020204" pitchFamily="34" charset="0"/>
                        </a:defRPr>
                      </a:lvl4pPr>
                      <a:lvl5pPr marL="1206500">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5pPr>
                      <a:lvl6pPr marL="16637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6pPr>
                      <a:lvl7pPr marL="21209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7pPr>
                      <a:lvl8pPr marL="25781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8pPr>
                      <a:lvl9pPr marL="3035300"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9pPr>
                    </a:lstStyle>
                    <a:p>
                      <a:pPr marL="46038" marR="0" lvl="0" indent="0" algn="l" defTabSz="914400" rtl="0" eaLnBrk="1" fontAlgn="base" latinLnBrk="0" hangingPunct="1">
                        <a:lnSpc>
                          <a:spcPct val="100000"/>
                        </a:lnSpc>
                        <a:spcBef>
                          <a:spcPct val="20000"/>
                        </a:spcBef>
                        <a:spcAft>
                          <a:spcPts val="300"/>
                        </a:spcAft>
                        <a:buClr>
                          <a:srgbClr val="C3260C"/>
                        </a:buClr>
                        <a:buSzPct val="130000"/>
                        <a:buFont typeface="Georgia" panose="02040502050405020303" pitchFamily="18" charset="0"/>
                        <a:buNone/>
                        <a:tabLst/>
                      </a:pPr>
                      <a:endParaRPr kumimoji="0" lang="el-GR" altLang="el-GR" sz="2000" b="0" i="0" u="none" strike="noStrike" cap="none" normalizeH="0" baseline="0" smtClean="0">
                        <a:ln>
                          <a:noFill/>
                        </a:ln>
                        <a:solidFill>
                          <a:srgbClr val="404040"/>
                        </a:solidFill>
                        <a:effectLst/>
                        <a:latin typeface="Trebuchet MS" panose="020B0603020202020204" pitchFamily="34" charset="0"/>
                      </a:endParaRPr>
                    </a:p>
                  </a:txBody>
                  <a:tcPr horzOverflow="overflow">
                    <a:lnL>
                      <a:noFill/>
                    </a:lnL>
                    <a:lnR cap="flat">
                      <a:noFill/>
                    </a:lnR>
                    <a:lnT cap="flat">
                      <a:noFill/>
                    </a:lnT>
                    <a:lnB>
                      <a:noFill/>
                    </a:lnB>
                    <a:lnTlToBr>
                      <a:noFill/>
                    </a:lnTlToBr>
                    <a:lnBlToTr>
                      <a:noFill/>
                    </a:lnBlToTr>
                    <a:noFill/>
                  </a:tcPr>
                </a:tc>
              </a:tr>
              <a:tr h="187325">
                <a:tc gridSpan="5">
                  <a:txBody>
                    <a:bodyPr/>
                    <a:lstStyle>
                      <a:lvl1pPr>
                        <a:spcBef>
                          <a:spcPct val="20000"/>
                        </a:spcBef>
                        <a:spcAft>
                          <a:spcPts val="300"/>
                        </a:spcAft>
                        <a:buClr>
                          <a:srgbClr val="C3260C"/>
                        </a:buClr>
                        <a:buSzPct val="130000"/>
                        <a:buFont typeface="Georgia" panose="02040502050405020303" pitchFamily="18" charset="0"/>
                        <a:defRPr sz="2000">
                          <a:solidFill>
                            <a:srgbClr val="404040"/>
                          </a:solidFill>
                          <a:latin typeface="Trebuchet MS" panose="020B0603020202020204" pitchFamily="34" charset="0"/>
                        </a:defRPr>
                      </a:lvl1pPr>
                      <a:lvl2pPr>
                        <a:spcBef>
                          <a:spcPct val="20000"/>
                        </a:spcBef>
                        <a:spcAft>
                          <a:spcPts val="300"/>
                        </a:spcAft>
                        <a:buClr>
                          <a:srgbClr val="C3260C"/>
                        </a:buClr>
                        <a:buSzPct val="130000"/>
                        <a:buFont typeface="Georgia" panose="02040502050405020303" pitchFamily="18" charset="0"/>
                        <a:defRPr>
                          <a:solidFill>
                            <a:srgbClr val="404040"/>
                          </a:solidFill>
                          <a:latin typeface="Trebuchet MS" panose="020B0603020202020204" pitchFamily="34" charset="0"/>
                        </a:defRPr>
                      </a:lvl2pPr>
                      <a:lvl3pPr>
                        <a:spcBef>
                          <a:spcPct val="20000"/>
                        </a:spcBef>
                        <a:spcAft>
                          <a:spcPts val="300"/>
                        </a:spcAft>
                        <a:buClr>
                          <a:srgbClr val="C3260C"/>
                        </a:buClr>
                        <a:buSzPct val="130000"/>
                        <a:buFont typeface="Georgia" panose="02040502050405020303" pitchFamily="18" charset="0"/>
                        <a:defRPr sz="1600">
                          <a:solidFill>
                            <a:srgbClr val="404040"/>
                          </a:solidFill>
                          <a:latin typeface="Trebuchet MS" panose="020B0603020202020204" pitchFamily="34" charset="0"/>
                        </a:defRPr>
                      </a:lvl3pPr>
                      <a:lvl4pPr>
                        <a:spcBef>
                          <a:spcPct val="20000"/>
                        </a:spcBef>
                        <a:spcAft>
                          <a:spcPts val="300"/>
                        </a:spcAft>
                        <a:buClr>
                          <a:srgbClr val="C3260C"/>
                        </a:buClr>
                        <a:buSzPct val="130000"/>
                        <a:buFont typeface="Georgia" panose="02040502050405020303" pitchFamily="18" charset="0"/>
                        <a:defRPr sz="1400">
                          <a:solidFill>
                            <a:srgbClr val="404040"/>
                          </a:solidFill>
                          <a:latin typeface="Trebuchet MS" panose="020B0603020202020204" pitchFamily="34" charset="0"/>
                        </a:defRPr>
                      </a:lvl4pPr>
                      <a:lvl5pPr>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5pPr>
                      <a:lvl6pPr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6pPr>
                      <a:lvl7pPr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7pPr>
                      <a:lvl8pPr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8pPr>
                      <a:lvl9pPr fontAlgn="base">
                        <a:spcBef>
                          <a:spcPct val="20000"/>
                        </a:spcBef>
                        <a:spcAft>
                          <a:spcPts val="300"/>
                        </a:spcAft>
                        <a:buClr>
                          <a:srgbClr val="C3260C"/>
                        </a:buClr>
                        <a:buSzPct val="130000"/>
                        <a:buFont typeface="Georgia" panose="02040502050405020303" pitchFamily="18" charset="0"/>
                        <a:defRPr sz="1200">
                          <a:solidFill>
                            <a:srgbClr val="404040"/>
                          </a:solidFill>
                          <a:latin typeface="Trebuchet MS" panose="020B0603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altLang="el-GR" sz="900" b="1" i="0" u="none" strike="noStrike" cap="none" normalizeH="0" baseline="0" smtClean="0">
                          <a:ln>
                            <a:noFill/>
                          </a:ln>
                          <a:solidFill>
                            <a:srgbClr val="333399"/>
                          </a:solidFill>
                          <a:effectLst/>
                          <a:latin typeface="Myriad Pro" pitchFamily="34" charset="0"/>
                          <a:cs typeface="Times New Roman" panose="02020603050405020304" pitchFamily="18" charset="0"/>
                        </a:rPr>
                        <a:t>Με </a:t>
                      </a:r>
                      <a:r>
                        <a:rPr kumimoji="0" lang="el-GR" altLang="el-GR" sz="900" b="1" i="0" u="none" strike="noStrike" cap="none" normalizeH="0" baseline="0" smtClean="0">
                          <a:ln>
                            <a:noFill/>
                          </a:ln>
                          <a:solidFill>
                            <a:srgbClr val="333399"/>
                          </a:solidFill>
                          <a:effectLst/>
                          <a:latin typeface="Myriad Pro" pitchFamily="34" charset="0"/>
                          <a:ea typeface="Times New Roman" panose="02020603050405020304" pitchFamily="18" charset="0"/>
                          <a:cs typeface="Tahoma" panose="020B0604030504040204" pitchFamily="34" charset="0"/>
                        </a:rPr>
                        <a:t>τη συγχρηματοδότηση της Ελλάδας και της Ευρωπαϊκής Ένωσης</a:t>
                      </a:r>
                      <a:endParaRPr kumimoji="0" lang="el-GR" altLang="el-GR" sz="1800" b="0" i="0" u="none" strike="noStrike" cap="none" normalizeH="0" baseline="0" smtClean="0">
                        <a:ln>
                          <a:noFill/>
                        </a:ln>
                        <a:solidFill>
                          <a:schemeClr val="tx1"/>
                        </a:solidFill>
                        <a:effectLst/>
                        <a:latin typeface="Myriad Pro" pitchFamily="34" charset="0"/>
                      </a:endParaRPr>
                    </a:p>
                  </a:txBody>
                  <a:tcPr horzOverflow="overflow">
                    <a:lnL cap="flat">
                      <a:noFill/>
                    </a:lnL>
                    <a:lnR cap="flat">
                      <a:noFill/>
                    </a:lnR>
                    <a:lnT>
                      <a:noFill/>
                    </a:lnT>
                    <a:lnB cap="flat">
                      <a:noFill/>
                    </a:lnB>
                    <a:lnTlToBr>
                      <a:noFill/>
                    </a:lnTlToBr>
                    <a:lnBlToTr>
                      <a:noFill/>
                    </a:lnBlToTr>
                    <a:no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2 - Θέση περιεχομένου"/>
          <p:cNvSpPr>
            <a:spLocks noGrp="1"/>
          </p:cNvSpPr>
          <p:nvPr>
            <p:ph sz="quarter" idx="13"/>
          </p:nvPr>
        </p:nvSpPr>
        <p:spPr>
          <a:xfrm>
            <a:off x="428625" y="214313"/>
            <a:ext cx="8143875" cy="6215062"/>
          </a:xfrm>
        </p:spPr>
        <p:txBody>
          <a:bodyPr/>
          <a:lstStyle/>
          <a:p>
            <a:pPr algn="ctr">
              <a:buFont typeface="Georgia" pitchFamily="18" charset="0"/>
              <a:buNone/>
            </a:pPr>
            <a:r>
              <a:rPr lang="el-GR" b="1" smtClean="0">
                <a:latin typeface="Arial" charset="0"/>
                <a:cs typeface="Arial" charset="0"/>
              </a:rPr>
              <a:t>ΕΠΙΜΕΛΗΤΗΡΙΟ ΑΙΤΩΛΟΑΚΑΡΝΑΝΙΑΣ </a:t>
            </a:r>
          </a:p>
          <a:p>
            <a:pPr algn="ctr">
              <a:buFont typeface="Georgia" pitchFamily="18" charset="0"/>
              <a:buNone/>
            </a:pPr>
            <a:r>
              <a:rPr lang="el-GR" b="1" smtClean="0">
                <a:latin typeface="Arial" charset="0"/>
                <a:cs typeface="Arial" charset="0"/>
              </a:rPr>
              <a:t>ΔΡΑΣΕΙΣ ΓΙΑ ΤΗΝ ΑΠΑΣΧΟΛΗΣΗ</a:t>
            </a:r>
            <a:endParaRPr lang="en-US" b="1" smtClean="0">
              <a:latin typeface="Arial" charset="0"/>
              <a:cs typeface="Arial" charset="0"/>
            </a:endParaRPr>
          </a:p>
          <a:p>
            <a:pPr algn="just">
              <a:lnSpc>
                <a:spcPct val="150000"/>
              </a:lnSpc>
              <a:buFont typeface="Wingdings" pitchFamily="2" charset="2"/>
              <a:buChar char="§"/>
            </a:pPr>
            <a:r>
              <a:rPr lang="el-GR" smtClean="0">
                <a:latin typeface="Arial" charset="0"/>
                <a:cs typeface="Arial" charset="0"/>
              </a:rPr>
              <a:t> </a:t>
            </a:r>
            <a:r>
              <a:rPr lang="el-GR" sz="1800" smtClean="0">
                <a:latin typeface="Arial" charset="0"/>
                <a:cs typeface="Arial" charset="0"/>
              </a:rPr>
              <a:t>Τα Επιμελητήρια είναι σύμβουλοι του κράτους.  Είναι ένας θεσμός που έχει ως βασικό στόχο την ανάπτυξη της τοπικής οικονομίας την δημιουργία δηλαδή επιχειρηματικότητας, την δημιουργία νέων θέσεων εργασίας. </a:t>
            </a:r>
          </a:p>
          <a:p>
            <a:pPr algn="just">
              <a:lnSpc>
                <a:spcPct val="150000"/>
              </a:lnSpc>
              <a:buFont typeface="Wingdings" pitchFamily="2" charset="2"/>
              <a:buChar char="§"/>
            </a:pPr>
            <a:r>
              <a:rPr lang="el-GR" sz="1800" smtClean="0">
                <a:latin typeface="Arial" charset="0"/>
                <a:cs typeface="Arial" charset="0"/>
              </a:rPr>
              <a:t> Το Επιμελητήριο είναι το σπίτι του επιχειρηματία είναι ο θεσμός στον όποιο μπορεί να ανατρέξει για να πάρει πληροφορίες, συμβουλές, υπηρεσίες που θα τον βοηθήσουν στην βελτίωση της ανταγωνιστικότητας του, της βιώσιμης και υγιής λειτουργιάς του, την ανάπτυξη εξωστρεφών δράσεων.</a:t>
            </a:r>
          </a:p>
          <a:p>
            <a:pPr algn="just">
              <a:lnSpc>
                <a:spcPct val="150000"/>
              </a:lnSpc>
              <a:buFont typeface="Wingdings" pitchFamily="2" charset="2"/>
              <a:buChar char="§"/>
            </a:pPr>
            <a:r>
              <a:rPr lang="el-GR" sz="1800" smtClean="0">
                <a:latin typeface="Arial" charset="0"/>
                <a:cs typeface="Arial" charset="0"/>
              </a:rPr>
              <a:t> Μέσα στις Αναπτυξιακές δραστηριότητες του, Επιμελητήριου Αιτωλοακαρνανίας είναι η Υλοποίηση προγραμμάτων από Ευρωπαϊκες και όχι μόνο κοινοτικές  Ενισχύσεις.</a:t>
            </a:r>
          </a:p>
          <a:p>
            <a:endParaRPr lang="el-GR"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3"/>
          </p:nvPr>
        </p:nvSpPr>
        <p:spPr>
          <a:xfrm>
            <a:off x="857250" y="571500"/>
            <a:ext cx="7215188" cy="5857875"/>
          </a:xfrm>
        </p:spPr>
        <p:txBody>
          <a:bodyPr/>
          <a:lstStyle/>
          <a:p>
            <a:pPr algn="just">
              <a:buFont typeface="Wingdings" pitchFamily="2" charset="2"/>
              <a:buChar char="§"/>
              <a:defRPr/>
            </a:pPr>
            <a:r>
              <a:rPr lang="el-GR" sz="1800" dirty="0" smtClean="0">
                <a:latin typeface="Arial" pitchFamily="34" charset="0"/>
                <a:cs typeface="Arial" pitchFamily="34" charset="0"/>
              </a:rPr>
              <a:t>Τα τελευταία χρόνια ως φορέας έχει υλοποίηση και υλοποιεί παρά πολλά προγράμματα που αφορούν την απασχόληση και την επιχειρηματικότητα σε συνεργασία με το Υπουργείο εργασίας, την Ε.Ε.Δ.Ε. και με πολλούς άλλους φορείς και οργανώσεις.</a:t>
            </a:r>
          </a:p>
          <a:p>
            <a:pPr algn="just">
              <a:buFont typeface="Wingdings" pitchFamily="2" charset="2"/>
              <a:buChar char="§"/>
              <a:defRPr/>
            </a:pPr>
            <a:r>
              <a:rPr lang="el-GR" sz="1800" dirty="0" smtClean="0">
                <a:latin typeface="Arial" pitchFamily="34" charset="0"/>
                <a:cs typeface="Arial" pitchFamily="34" charset="0"/>
              </a:rPr>
              <a:t>Ιδιαίτερα  συμμετέχοντας σε διαφορές Αναπτυξιακές Συμπράξεις υλοποιεί 4 προγράμματα -  2 ΤΟΠΣΑ ΚΑΙ 2 ΤΟΠΕΚΟ με δράσεις που αφορούν </a:t>
            </a:r>
            <a:r>
              <a:rPr lang="en-US" sz="1800" dirty="0" smtClean="0">
                <a:latin typeface="Arial" pitchFamily="34" charset="0"/>
                <a:cs typeface="Arial" pitchFamily="34" charset="0"/>
              </a:rPr>
              <a:t>:</a:t>
            </a:r>
            <a:endParaRPr lang="el-GR" sz="1800" dirty="0" smtClean="0">
              <a:latin typeface="Arial" pitchFamily="34" charset="0"/>
              <a:cs typeface="Arial" pitchFamily="34" charset="0"/>
            </a:endParaRPr>
          </a:p>
          <a:p>
            <a:pPr marL="503237" indent="-457200" algn="just">
              <a:buFont typeface="+mj-lt"/>
              <a:buAutoNum type="arabicPeriod"/>
              <a:defRPr/>
            </a:pPr>
            <a:r>
              <a:rPr lang="el-GR" sz="1800" b="1" dirty="0" smtClean="0">
                <a:latin typeface="Arial" pitchFamily="34" charset="0"/>
                <a:cs typeface="Arial" pitchFamily="34" charset="0"/>
              </a:rPr>
              <a:t>Την ευαισθητοποίηση των εργοδοτών.</a:t>
            </a:r>
          </a:p>
          <a:p>
            <a:pPr marL="503237" indent="-457200" algn="just">
              <a:buFont typeface="+mj-lt"/>
              <a:buAutoNum type="arabicPeriod"/>
              <a:defRPr/>
            </a:pPr>
            <a:r>
              <a:rPr lang="el-GR" sz="1800" b="1" dirty="0" smtClean="0">
                <a:latin typeface="Arial" pitchFamily="34" charset="0"/>
                <a:cs typeface="Arial" pitchFamily="34" charset="0"/>
              </a:rPr>
              <a:t>Την ανάπτυξη της κοινωνικής εταιρικής </a:t>
            </a:r>
            <a:r>
              <a:rPr lang="el-GR" sz="1800" b="1" dirty="0" smtClean="0">
                <a:latin typeface="Arial" pitchFamily="34" charset="0"/>
                <a:cs typeface="Arial" pitchFamily="34" charset="0"/>
              </a:rPr>
              <a:t>ευθύνης.</a:t>
            </a:r>
            <a:endParaRPr lang="el-GR" sz="1800" b="1" dirty="0" smtClean="0">
              <a:latin typeface="Arial" pitchFamily="34" charset="0"/>
              <a:cs typeface="Arial" pitchFamily="34" charset="0"/>
            </a:endParaRPr>
          </a:p>
          <a:p>
            <a:pPr marL="503237" indent="-457200" algn="just">
              <a:buFont typeface="+mj-lt"/>
              <a:buAutoNum type="arabicPeriod"/>
              <a:defRPr/>
            </a:pPr>
            <a:r>
              <a:rPr lang="el-GR" sz="1800" b="1" dirty="0" smtClean="0">
                <a:latin typeface="Arial" pitchFamily="34" charset="0"/>
                <a:cs typeface="Arial" pitchFamily="34" charset="0"/>
              </a:rPr>
              <a:t>Την ανάπτυξη της </a:t>
            </a:r>
            <a:r>
              <a:rPr lang="el-GR" sz="1800" b="1" dirty="0" smtClean="0">
                <a:latin typeface="Arial" pitchFamily="34" charset="0"/>
                <a:cs typeface="Arial" pitchFamily="34" charset="0"/>
              </a:rPr>
              <a:t>κοινωνικής επιχειρηματικότητας.</a:t>
            </a:r>
          </a:p>
          <a:p>
            <a:pPr marL="503237" indent="-457200" algn="just">
              <a:buFont typeface="+mj-lt"/>
              <a:buAutoNum type="arabicPeriod"/>
              <a:defRPr/>
            </a:pPr>
            <a:r>
              <a:rPr lang="el-GR" sz="1800" b="1" dirty="0" smtClean="0">
                <a:latin typeface="Arial" pitchFamily="34" charset="0"/>
                <a:cs typeface="Arial" pitchFamily="34" charset="0"/>
              </a:rPr>
              <a:t>Την Δικτύωση των ανέργων και των ευάλωτων κοινωνικών ομάδων με την τοπική επιχειρηματικότητα .</a:t>
            </a:r>
          </a:p>
          <a:p>
            <a:pPr marL="503237" indent="-457200" algn="just">
              <a:buFont typeface="+mj-lt"/>
              <a:buAutoNum type="arabicPeriod"/>
              <a:defRPr/>
            </a:pPr>
            <a:r>
              <a:rPr lang="el-GR" sz="1800" b="1" dirty="0" smtClean="0">
                <a:latin typeface="Arial" pitchFamily="34" charset="0"/>
                <a:cs typeface="Arial" pitchFamily="34" charset="0"/>
              </a:rPr>
              <a:t>Την </a:t>
            </a:r>
            <a:r>
              <a:rPr lang="el-GR" sz="1800" b="1" dirty="0" smtClean="0">
                <a:latin typeface="Arial" pitchFamily="34" charset="0"/>
                <a:cs typeface="Arial" pitchFamily="34" charset="0"/>
              </a:rPr>
              <a:t>βελτίωση της πρόσβασης στην πληροφορία των ανέργων και των Ε.Κ.Ο. </a:t>
            </a:r>
            <a:r>
              <a:rPr lang="el-GR" sz="1800" b="1" dirty="0" smtClean="0">
                <a:latin typeface="Arial" pitchFamily="34" charset="0"/>
                <a:cs typeface="Arial" pitchFamily="34" charset="0"/>
              </a:rPr>
              <a:t>έτσι ώστε να τους δύνονται ευκαιρίες και δυνατότητες για επιχειρηματικότητα και απασχόληση.</a:t>
            </a:r>
          </a:p>
          <a:p>
            <a:pPr>
              <a:buFont typeface="Georgia" pitchFamily="18" charset="0"/>
              <a:buNone/>
              <a:defRPr/>
            </a:pP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Υπότιτλος 1"/>
          <p:cNvSpPr>
            <a:spLocks noGrp="1"/>
          </p:cNvSpPr>
          <p:nvPr>
            <p:ph type="subTitle" idx="1"/>
          </p:nvPr>
        </p:nvSpPr>
        <p:spPr>
          <a:xfrm>
            <a:off x="250825" y="1196975"/>
            <a:ext cx="8642350" cy="5327650"/>
          </a:xfrm>
        </p:spPr>
        <p:txBody>
          <a:bodyPr rtlCol="0">
            <a:normAutofit/>
          </a:bodyPr>
          <a:lstStyle/>
          <a:p>
            <a:pPr marL="342900" indent="-342900" algn="just" eaLnBrk="1" fontAlgn="auto" hangingPunct="1">
              <a:buClr>
                <a:schemeClr val="accent6">
                  <a:lumMod val="75000"/>
                </a:schemeClr>
              </a:buClr>
              <a:defRPr/>
            </a:pPr>
            <a:r>
              <a:rPr lang="el-GR" dirty="0" smtClean="0"/>
              <a:t>    </a:t>
            </a:r>
            <a:r>
              <a:rPr lang="en-US" dirty="0" smtClean="0">
                <a:latin typeface="Arial" pitchFamily="34" charset="0"/>
                <a:cs typeface="Arial" pitchFamily="34" charset="0"/>
              </a:rPr>
              <a:t>To </a:t>
            </a:r>
            <a:r>
              <a:rPr lang="el-GR" dirty="0" smtClean="0">
                <a:latin typeface="Arial" pitchFamily="34" charset="0"/>
                <a:cs typeface="Arial" pitchFamily="34" charset="0"/>
              </a:rPr>
              <a:t>Επιμελητήριο Αιτωλοακαρνανίας Εταίρος της Α.Σ. ΑΙΤΩΛΙΑ στο πλαίσιο της Δράσης 7 «</a:t>
            </a:r>
            <a:r>
              <a:rPr lang="el-GR" b="1" dirty="0" smtClean="0">
                <a:latin typeface="Arial" pitchFamily="34" charset="0"/>
                <a:cs typeface="Arial" pitchFamily="34" charset="0"/>
              </a:rPr>
              <a:t>Δικτύωση σε τοπικό επίπεδο»</a:t>
            </a:r>
            <a:r>
              <a:rPr lang="el-GR" dirty="0" smtClean="0">
                <a:latin typeface="Arial" pitchFamily="34" charset="0"/>
                <a:cs typeface="Arial" pitchFamily="34" charset="0"/>
              </a:rPr>
              <a:t> της Πράξης «Δίκτυο Προώθησης της Απασχόλησης στην ΑΙΤΩΛΙΑ», Διοργανώνει  </a:t>
            </a:r>
            <a:r>
              <a:rPr lang="en-US" dirty="0" smtClean="0">
                <a:latin typeface="Arial" pitchFamily="34" charset="0"/>
                <a:cs typeface="Arial" pitchFamily="34" charset="0"/>
              </a:rPr>
              <a:t>Workshop</a:t>
            </a:r>
            <a:r>
              <a:rPr lang="el-GR" dirty="0" smtClean="0">
                <a:latin typeface="Arial" pitchFamily="34" charset="0"/>
                <a:cs typeface="Arial" pitchFamily="34" charset="0"/>
              </a:rPr>
              <a:t> με θέμα «</a:t>
            </a:r>
            <a:r>
              <a:rPr lang="el-GR" b="1" dirty="0" smtClean="0">
                <a:latin typeface="Arial" pitchFamily="34" charset="0"/>
                <a:cs typeface="Arial" pitchFamily="34" charset="0"/>
              </a:rPr>
              <a:t>Ανάπτυξη Κοινωνικής Συνεταιριστικής επιχειρηματικότητας – Κοιν.Σ.Επ. ΕΛΛΑΔΑ ΠΑΝΤΟΥ</a:t>
            </a:r>
            <a:r>
              <a:rPr lang="el-GR" dirty="0" smtClean="0">
                <a:latin typeface="Arial" pitchFamily="34" charset="0"/>
                <a:cs typeface="Arial" pitchFamily="34" charset="0"/>
              </a:rPr>
              <a:t>».</a:t>
            </a:r>
          </a:p>
          <a:p>
            <a:pPr marL="342900" indent="-342900" algn="just" eaLnBrk="1" fontAlgn="auto" hangingPunct="1">
              <a:buClr>
                <a:schemeClr val="accent6">
                  <a:lumMod val="75000"/>
                </a:schemeClr>
              </a:buClr>
              <a:defRPr/>
            </a:pPr>
            <a:r>
              <a:rPr lang="el-GR" dirty="0" smtClean="0">
                <a:latin typeface="Arial" pitchFamily="34" charset="0"/>
                <a:cs typeface="Arial" pitchFamily="34" charset="0"/>
              </a:rPr>
              <a:t>   </a:t>
            </a:r>
            <a:r>
              <a:rPr lang="en-US" dirty="0" smtClean="0">
                <a:latin typeface="Arial" pitchFamily="34" charset="0"/>
                <a:cs typeface="Arial" pitchFamily="34" charset="0"/>
              </a:rPr>
              <a:t>  </a:t>
            </a:r>
            <a:r>
              <a:rPr lang="el-GR" dirty="0" smtClean="0">
                <a:latin typeface="Arial" pitchFamily="34" charset="0"/>
                <a:cs typeface="Arial" pitchFamily="34" charset="0"/>
              </a:rPr>
              <a:t>Στην εκδήλωση θα προσπαθήσουμε να αναλύσουμε και να εξηγήσουμε</a:t>
            </a:r>
            <a:r>
              <a:rPr lang="en-US" dirty="0" smtClean="0">
                <a:latin typeface="Arial" pitchFamily="34" charset="0"/>
                <a:cs typeface="Arial" pitchFamily="34" charset="0"/>
              </a:rPr>
              <a:t>:</a:t>
            </a:r>
            <a:endParaRPr lang="el-GR" dirty="0" smtClean="0">
              <a:latin typeface="Arial" pitchFamily="34" charset="0"/>
              <a:cs typeface="Arial" pitchFamily="34" charset="0"/>
            </a:endParaRPr>
          </a:p>
          <a:p>
            <a:pPr marL="457200" indent="-457200" algn="just" eaLnBrk="1" fontAlgn="auto" hangingPunct="1">
              <a:buClr>
                <a:schemeClr val="accent6">
                  <a:lumMod val="75000"/>
                </a:schemeClr>
              </a:buClr>
              <a:buFont typeface="+mj-lt"/>
              <a:buAutoNum type="arabicPeriod"/>
              <a:defRPr/>
            </a:pPr>
            <a:r>
              <a:rPr lang="el-GR" dirty="0" smtClean="0">
                <a:latin typeface="Arial" pitchFamily="34" charset="0"/>
                <a:cs typeface="Arial" pitchFamily="34" charset="0"/>
              </a:rPr>
              <a:t>Την έννοια της Κοινωνικής Συνεταιριστικής Επιχειρηματικότητας.</a:t>
            </a:r>
          </a:p>
          <a:p>
            <a:pPr marL="457200" indent="-457200" algn="just" eaLnBrk="1" fontAlgn="auto" hangingPunct="1">
              <a:buClr>
                <a:schemeClr val="accent6">
                  <a:lumMod val="75000"/>
                </a:schemeClr>
              </a:buClr>
              <a:buFont typeface="+mj-lt"/>
              <a:buAutoNum type="arabicPeriod"/>
              <a:defRPr/>
            </a:pPr>
            <a:r>
              <a:rPr lang="el-GR" dirty="0" smtClean="0">
                <a:latin typeface="Arial" pitchFamily="34" charset="0"/>
                <a:cs typeface="Arial" pitchFamily="34" charset="0"/>
              </a:rPr>
              <a:t>Τις δυνατότητες του νέου αυτού κοινωνικού αναπτυξιακού εργαλείου.</a:t>
            </a:r>
          </a:p>
          <a:p>
            <a:pPr marL="457200" indent="-457200" algn="just" eaLnBrk="1" fontAlgn="auto" hangingPunct="1">
              <a:buClr>
                <a:schemeClr val="accent6">
                  <a:lumMod val="75000"/>
                </a:schemeClr>
              </a:buClr>
              <a:buFont typeface="+mj-lt"/>
              <a:buAutoNum type="arabicPeriod"/>
              <a:defRPr/>
            </a:pPr>
            <a:r>
              <a:rPr lang="el-GR" dirty="0" smtClean="0">
                <a:latin typeface="Arial" pitchFamily="34" charset="0"/>
                <a:cs typeface="Arial" pitchFamily="34" charset="0"/>
              </a:rPr>
              <a:t>Τα οφέλη που μπορούν να αποκομίσουν </a:t>
            </a:r>
            <a:r>
              <a:rPr lang="el-GR" b="1" dirty="0" smtClean="0">
                <a:latin typeface="Arial" pitchFamily="34" charset="0"/>
                <a:cs typeface="Arial" pitchFamily="34" charset="0"/>
              </a:rPr>
              <a:t>οι τοπικές κοινωνίες,</a:t>
            </a:r>
            <a:r>
              <a:rPr lang="el-GR" dirty="0" smtClean="0">
                <a:latin typeface="Arial" pitchFamily="34" charset="0"/>
                <a:cs typeface="Arial" pitchFamily="34" charset="0"/>
              </a:rPr>
              <a:t> ο άνεργοι και η εν δύναμη νέοι επιχειρηματίες από την αξιοποίηση του.</a:t>
            </a:r>
          </a:p>
          <a:p>
            <a:pPr marL="342900" indent="-342900" algn="just" eaLnBrk="1" fontAlgn="auto" hangingPunct="1">
              <a:buClr>
                <a:schemeClr val="accent6">
                  <a:lumMod val="75000"/>
                </a:schemeClr>
              </a:buClr>
              <a:defRPr/>
            </a:pPr>
            <a:endParaRPr lang="el-GR" dirty="0" smtClean="0"/>
          </a:p>
          <a:p>
            <a:pPr marL="342900" indent="-342900" algn="just" eaLnBrk="1" fontAlgn="auto" hangingPunct="1">
              <a:buClr>
                <a:schemeClr val="accent6">
                  <a:lumMod val="75000"/>
                </a:schemeClr>
              </a:buClr>
              <a:defRPr/>
            </a:pPr>
            <a:endParaRPr lang="el-GR" dirty="0"/>
          </a:p>
          <a:p>
            <a:pPr algn="just" eaLnBrk="1" fontAlgn="auto" hangingPunct="1">
              <a:buClr>
                <a:schemeClr val="accent6">
                  <a:lumMod val="75000"/>
                </a:schemeClr>
              </a:buClr>
              <a:defRPr/>
            </a:pPr>
            <a:endParaRPr lang="el-GR" b="1" u="sng" dirty="0"/>
          </a:p>
        </p:txBody>
      </p:sp>
      <p:sp>
        <p:nvSpPr>
          <p:cNvPr id="3" name="Τίτλος 2"/>
          <p:cNvSpPr>
            <a:spLocks noGrp="1"/>
          </p:cNvSpPr>
          <p:nvPr>
            <p:ph type="ctrTitle"/>
          </p:nvPr>
        </p:nvSpPr>
        <p:spPr>
          <a:xfrm>
            <a:off x="817581" y="188641"/>
            <a:ext cx="7175351" cy="864095"/>
          </a:xfrm>
        </p:spPr>
        <p:txBody>
          <a:bodyPr/>
          <a:lstStyle/>
          <a:p>
            <a:pPr marL="182880" indent="0" algn="ctr" eaLnBrk="1" fontAlgn="auto" hangingPunct="1">
              <a:spcAft>
                <a:spcPts val="0"/>
              </a:spcAft>
              <a:buClr>
                <a:schemeClr val="accent6">
                  <a:lumMod val="75000"/>
                </a:schemeClr>
              </a:buClr>
              <a:buFont typeface="Georgia" pitchFamily="18" charset="0"/>
              <a:buNone/>
              <a:defRPr/>
            </a:pPr>
            <a:r>
              <a:rPr lang="el-GR" dirty="0" smtClean="0"/>
              <a:t>Α.Σ. ΑΙΤΩΛΙΑ</a:t>
            </a: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00100" y="357166"/>
            <a:ext cx="6511925" cy="1143000"/>
          </a:xfrm>
        </p:spPr>
        <p:txBody>
          <a:bodyPr/>
          <a:lstStyle/>
          <a:p>
            <a:pPr algn="ctr">
              <a:buFont typeface="Georgia" pitchFamily="18" charset="0"/>
              <a:buNone/>
              <a:defRPr/>
            </a:pPr>
            <a:r>
              <a:rPr lang="el-GR" dirty="0" smtClean="0">
                <a:latin typeface="Arial" pitchFamily="34" charset="0"/>
                <a:cs typeface="Arial" pitchFamily="34" charset="0"/>
              </a:rPr>
              <a:t>ΣΤΟΧΟΣ</a:t>
            </a:r>
            <a:endParaRPr lang="el-GR" dirty="0">
              <a:latin typeface="Arial" pitchFamily="34" charset="0"/>
              <a:cs typeface="Arial" pitchFamily="34" charset="0"/>
            </a:endParaRPr>
          </a:p>
        </p:txBody>
      </p:sp>
      <p:sp>
        <p:nvSpPr>
          <p:cNvPr id="9219" name="2 - Θέση περιεχομένου"/>
          <p:cNvSpPr>
            <a:spLocks noGrp="1"/>
          </p:cNvSpPr>
          <p:nvPr>
            <p:ph sz="quarter" idx="13"/>
          </p:nvPr>
        </p:nvSpPr>
        <p:spPr>
          <a:xfrm>
            <a:off x="928688" y="1571625"/>
            <a:ext cx="7215187" cy="4429125"/>
          </a:xfrm>
        </p:spPr>
        <p:txBody>
          <a:bodyPr/>
          <a:lstStyle/>
          <a:p>
            <a:pPr algn="ctr">
              <a:buFont typeface="Georgia" pitchFamily="18" charset="0"/>
              <a:buNone/>
            </a:pPr>
            <a:r>
              <a:rPr lang="el-GR" sz="2800" b="1" smtClean="0">
                <a:latin typeface="Arial" charset="0"/>
                <a:cs typeface="Arial" charset="0"/>
              </a:rPr>
              <a:t>  Οι άνεργοι, οι και οι τοπικοί κοινωνία  να κατανοήσουν και να αξιοποιήσουν τη νέα αυτή έννοια κοινωνικού επιχειρην και σε συνδυασμό με τα προγράμματα της νέας προγραμματικής περιόδου να αποτελέσει εφαλτήριο ανάπτυξης νέας, βιώσιμης επιχειρηματικότητας και δημιουργίας νέων θέσεων εργασίας.</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3"/>
          </p:nvPr>
        </p:nvSpPr>
        <p:spPr>
          <a:xfrm>
            <a:off x="642938" y="357188"/>
            <a:ext cx="8001000" cy="5857875"/>
          </a:xfrm>
        </p:spPr>
        <p:txBody>
          <a:bodyPr/>
          <a:lstStyle/>
          <a:p>
            <a:pPr algn="ctr">
              <a:buFont typeface="Georgia" pitchFamily="18" charset="0"/>
              <a:buNone/>
              <a:defRPr/>
            </a:pPr>
            <a:r>
              <a:rPr lang="el-GR" sz="2400" b="1" dirty="0" smtClean="0">
                <a:latin typeface="Arial" pitchFamily="34" charset="0"/>
                <a:cs typeface="Arial" pitchFamily="34" charset="0"/>
              </a:rPr>
              <a:t>Προγράμματα για Κοιν.Σ.Επ. στην νέα προγραμματική περίοδο 2014 -2020.</a:t>
            </a:r>
            <a:endParaRPr lang="en-US" sz="2400" b="1" dirty="0" smtClean="0">
              <a:latin typeface="Arial" pitchFamily="34" charset="0"/>
              <a:cs typeface="Arial" pitchFamily="34" charset="0"/>
            </a:endParaRPr>
          </a:p>
          <a:p>
            <a:pPr algn="ctr">
              <a:buFont typeface="Georgia" pitchFamily="18" charset="0"/>
              <a:buNone/>
              <a:defRPr/>
            </a:pPr>
            <a:r>
              <a:rPr lang="en-US" sz="2400" b="1" dirty="0" smtClean="0">
                <a:latin typeface="Arial" pitchFamily="34" charset="0"/>
                <a:cs typeface="Arial" pitchFamily="34" charset="0"/>
              </a:rPr>
              <a:t>3</a:t>
            </a:r>
            <a:r>
              <a:rPr lang="el-GR" sz="2400" b="1" dirty="0" smtClean="0">
                <a:latin typeface="Arial" pitchFamily="34" charset="0"/>
                <a:cs typeface="Arial" pitchFamily="34" charset="0"/>
              </a:rPr>
              <a:t> Βασικά Βήματα.</a:t>
            </a:r>
          </a:p>
          <a:p>
            <a:pPr marL="503237" indent="-457200" algn="just">
              <a:buFont typeface="+mj-lt"/>
              <a:buAutoNum type="arabicPeriod"/>
              <a:defRPr/>
            </a:pPr>
            <a:r>
              <a:rPr lang="el-GR" sz="2000" dirty="0" smtClean="0">
                <a:latin typeface="Arial" pitchFamily="34" charset="0"/>
                <a:cs typeface="Arial" pitchFamily="34" charset="0"/>
              </a:rPr>
              <a:t>Δωρεάν χρηματοδότηση 50.000 € σε κάθε ενδιαφερόμενη Κοινωνική Επιχείρηση Α.Μ.Ε.Α. για την ίδρυση της, ενώ σύντομα θα αποφασιστεί και η οικονομική στήριξη και των άλλων Κοινωνικών Επιχειρήσεων.</a:t>
            </a:r>
            <a:br>
              <a:rPr lang="el-GR" sz="2000" dirty="0" smtClean="0">
                <a:latin typeface="Arial" pitchFamily="34" charset="0"/>
                <a:cs typeface="Arial" pitchFamily="34" charset="0"/>
              </a:rPr>
            </a:br>
            <a:endParaRPr lang="el-GR" sz="2000" dirty="0" smtClean="0">
              <a:latin typeface="Arial" pitchFamily="34" charset="0"/>
              <a:cs typeface="Arial" pitchFamily="34" charset="0"/>
            </a:endParaRPr>
          </a:p>
          <a:p>
            <a:pPr marL="503237" indent="-457200" algn="just">
              <a:buFont typeface="+mj-lt"/>
              <a:buAutoNum type="arabicPeriod"/>
              <a:defRPr/>
            </a:pPr>
            <a:r>
              <a:rPr lang="el-GR" sz="2000" dirty="0" smtClean="0">
                <a:latin typeface="Arial" pitchFamily="34" charset="0"/>
                <a:cs typeface="Arial" pitchFamily="34" charset="0"/>
              </a:rPr>
              <a:t>Ενεργοποίηση του Ταμείου Κοινωνικής Επιχειρηματικότητας που προβλέπεται από τον νόμο 4019/11 και χρηματοδότηση Κοινωνικών Επιχειρήσεων για την λειτουργία και την </a:t>
            </a:r>
            <a:r>
              <a:rPr lang="el-GR" sz="2000" dirty="0" smtClean="0">
                <a:latin typeface="Arial" pitchFamily="34" charset="0"/>
                <a:cs typeface="Arial" pitchFamily="34" charset="0"/>
              </a:rPr>
              <a:t>ανάπτυξή τους</a:t>
            </a:r>
            <a:r>
              <a:rPr lang="el-GR" sz="2000" dirty="0" smtClean="0">
                <a:latin typeface="Arial" pitchFamily="34" charset="0"/>
                <a:cs typeface="Arial" pitchFamily="34" charset="0"/>
              </a:rPr>
              <a:t>.</a:t>
            </a:r>
            <a:br>
              <a:rPr lang="el-GR" sz="2000" dirty="0" smtClean="0">
                <a:latin typeface="Arial" pitchFamily="34" charset="0"/>
                <a:cs typeface="Arial" pitchFamily="34" charset="0"/>
              </a:rPr>
            </a:br>
            <a:endParaRPr lang="el-GR" sz="2000" dirty="0" smtClean="0">
              <a:latin typeface="Arial" pitchFamily="34" charset="0"/>
              <a:cs typeface="Arial" pitchFamily="34" charset="0"/>
            </a:endParaRPr>
          </a:p>
          <a:p>
            <a:pPr marL="503237" indent="-457200" algn="just">
              <a:buFont typeface="+mj-lt"/>
              <a:buAutoNum type="arabicPeriod"/>
              <a:defRPr/>
            </a:pPr>
            <a:r>
              <a:rPr lang="el-GR" sz="2000" dirty="0" smtClean="0">
                <a:latin typeface="Arial" pitchFamily="34" charset="0"/>
                <a:cs typeface="Arial" pitchFamily="34" charset="0"/>
              </a:rPr>
              <a:t>Δημιουργία Μηχανισμών Στήριξης της Κοινωνικής Επιχειρηματικότητας, ενός Κεντρικού και 13 Περιφερειακών, (ένας σε κάθε Περιφέρεια).</a:t>
            </a:r>
            <a:endParaRPr lang="el-GR" sz="2000"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285852" y="214290"/>
            <a:ext cx="6511925" cy="1143000"/>
          </a:xfrm>
        </p:spPr>
        <p:txBody>
          <a:bodyPr/>
          <a:lstStyle/>
          <a:p>
            <a:pPr algn="ctr">
              <a:buFont typeface="Georgia" pitchFamily="18" charset="0"/>
              <a:buNone/>
              <a:defRPr/>
            </a:pPr>
            <a:r>
              <a:rPr lang="el-GR" sz="2400" dirty="0" smtClean="0">
                <a:latin typeface="Arial" pitchFamily="34" charset="0"/>
                <a:cs typeface="Arial" pitchFamily="34" charset="0"/>
              </a:rPr>
              <a:t>Δημιουργία Μηχανισμών Στήριξης της Κοινωνικής Επιχειρηματικότητας</a:t>
            </a:r>
            <a:endParaRPr lang="el-GR" sz="2400" dirty="0"/>
          </a:p>
        </p:txBody>
      </p:sp>
      <p:sp>
        <p:nvSpPr>
          <p:cNvPr id="11267" name="2 - Θέση περιεχομένου"/>
          <p:cNvSpPr>
            <a:spLocks noGrp="1"/>
          </p:cNvSpPr>
          <p:nvPr>
            <p:ph sz="quarter" idx="13"/>
          </p:nvPr>
        </p:nvSpPr>
        <p:spPr>
          <a:xfrm>
            <a:off x="785813" y="1285875"/>
            <a:ext cx="7643812" cy="5072063"/>
          </a:xfrm>
        </p:spPr>
        <p:txBody>
          <a:bodyPr/>
          <a:lstStyle/>
          <a:p>
            <a:pPr algn="just">
              <a:buFont typeface="Georgia" pitchFamily="18" charset="0"/>
              <a:buNone/>
            </a:pPr>
            <a:r>
              <a:rPr lang="el-GR" dirty="0" smtClean="0">
                <a:latin typeface="Arial" charset="0"/>
                <a:cs typeface="Arial" charset="0"/>
              </a:rPr>
              <a:t>  Οι Αναπτυξιακές Συμπράξεις, ως ολοκληρωμένοι Περιφερειακή Μηχανισμοί, θα αποτελέσουν το κύριο εργαλείο, ανάπτυξης της Κοινωνικής Οικονομίας, προώθησης της κοινωνικής επιχειρηματικότητας και υποστήριξης των Κοινωνικών Συνεταιριστικών Επιχειρήσεων</a:t>
            </a:r>
            <a:r>
              <a:rPr lang="el-GR" dirty="0" smtClean="0">
                <a:latin typeface="Arial" charset="0"/>
                <a:cs typeface="Arial" charset="0"/>
              </a:rPr>
              <a:t>.</a:t>
            </a:r>
            <a:endParaRPr lang="en-US" dirty="0" smtClean="0">
              <a:latin typeface="Arial" charset="0"/>
              <a:cs typeface="Arial" charset="0"/>
            </a:endParaRPr>
          </a:p>
          <a:p>
            <a:pPr algn="just">
              <a:buFont typeface="Georgia" pitchFamily="18" charset="0"/>
              <a:buNone/>
            </a:pPr>
            <a:r>
              <a:rPr lang="el-GR" dirty="0" smtClean="0">
                <a:latin typeface="Arial" charset="0"/>
                <a:cs typeface="Arial" charset="0"/>
              </a:rPr>
              <a:t>  Σκοπός της δημιουργίας Περιφερειακών Υποστηρικτικών Μηχανισμών είναι η υποστήριξη της δημιουργίας, λειτουργιάς και ανάπτυξης Κοινωνικών Επιχειρήσεων σε τοπικό επίπεδο, η διάχυση της ιδέας της Κοινωνικής Οικονομίας και η εδραίωση της μέσο μόνιμων δικτύων συνεργασίας και τοπικών συμφωνιών. </a:t>
            </a:r>
            <a:endParaRPr lang="el-GR" dirty="0" smtClean="0">
              <a:latin typeface="Arial" charset="0"/>
              <a:cs typeface="Arial"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2 - Θέση περιεχομένου"/>
          <p:cNvSpPr>
            <a:spLocks noGrp="1"/>
          </p:cNvSpPr>
          <p:nvPr>
            <p:ph sz="quarter" idx="13"/>
          </p:nvPr>
        </p:nvSpPr>
        <p:spPr>
          <a:xfrm>
            <a:off x="755576" y="731838"/>
            <a:ext cx="7704856" cy="5505474"/>
          </a:xfrm>
        </p:spPr>
        <p:txBody>
          <a:bodyPr/>
          <a:lstStyle/>
          <a:p>
            <a:pPr algn="just">
              <a:buNone/>
            </a:pPr>
            <a:r>
              <a:rPr lang="el-GR" dirty="0" smtClean="0">
                <a:latin typeface="Arial" charset="0"/>
                <a:cs typeface="Arial" charset="0"/>
              </a:rPr>
              <a:t>Οι μηχανισμοί αυτοί θα δημιουργηθούν από τοπικούς και</a:t>
            </a:r>
            <a:r>
              <a:rPr lang="en-US" dirty="0" smtClean="0">
                <a:latin typeface="Arial" charset="0"/>
                <a:cs typeface="Arial" charset="0"/>
              </a:rPr>
              <a:t> </a:t>
            </a:r>
            <a:r>
              <a:rPr lang="el-GR" dirty="0" smtClean="0">
                <a:latin typeface="Arial" charset="0"/>
                <a:cs typeface="Arial" charset="0"/>
              </a:rPr>
              <a:t>περιφερειακούς παράγοντες οποίοι θα υλοποιήσουν δράσεις ανάπτυξης κοινωνικής οικονομίας ευρείας κλίμακας όπως</a:t>
            </a:r>
            <a:r>
              <a:rPr lang="en-US" dirty="0" smtClean="0">
                <a:latin typeface="Arial" charset="0"/>
                <a:cs typeface="Arial" charset="0"/>
              </a:rPr>
              <a:t>:</a:t>
            </a:r>
          </a:p>
          <a:p>
            <a:pPr algn="just">
              <a:buFont typeface="Arial" pitchFamily="34" charset="0"/>
              <a:buChar char="•"/>
            </a:pPr>
            <a:r>
              <a:rPr lang="el-GR" dirty="0" smtClean="0">
                <a:latin typeface="Arial" charset="0"/>
                <a:cs typeface="Arial" charset="0"/>
              </a:rPr>
              <a:t>Πληροφόρηση και ενημέρωση για τα χαρακτηριστικά και τους  σκοπούς της κοινωνικής επιχειρηματικότητας.</a:t>
            </a:r>
          </a:p>
          <a:p>
            <a:pPr algn="just">
              <a:buFont typeface="Arial" pitchFamily="34" charset="0"/>
              <a:buChar char="•"/>
            </a:pPr>
            <a:r>
              <a:rPr lang="el-GR" dirty="0" smtClean="0">
                <a:latin typeface="Arial" charset="0"/>
                <a:cs typeface="Arial" charset="0"/>
              </a:rPr>
              <a:t>Παρακίνηση και υποστήριξη της σύστασης Κοινωνικών  Συνεταιριστικών Επιχειρήσεων με την παροχή υπηρεσιών κινητοποίησης, υποστήριξης και συμβουλευτικής.</a:t>
            </a:r>
          </a:p>
          <a:p>
            <a:pPr algn="just">
              <a:buFont typeface="Arial" pitchFamily="34" charset="0"/>
              <a:buChar char="•"/>
            </a:pPr>
            <a:r>
              <a:rPr lang="el-GR" dirty="0" smtClean="0">
                <a:latin typeface="Arial" charset="0"/>
                <a:cs typeface="Arial" charset="0"/>
              </a:rPr>
              <a:t>Παροχή Υπηρεσιών Θερμοκοιτίδας που θα προσφέρουν κοινή επιχειρηματική έδρα, η και συμβουλευτική στην κοινωνική επιχειρηματικότητα, κοινή διοικητική και λογιστική υποστήριξη, εξειδικευμένες υπηρεσίες επιχειρηματικής συμβουλευτικής η μέρος αυτών </a:t>
            </a:r>
            <a:r>
              <a:rPr lang="el-GR" dirty="0" err="1" smtClean="0">
                <a:latin typeface="Arial" charset="0"/>
                <a:cs typeface="Arial" charset="0"/>
              </a:rPr>
              <a:t>κ.λ.π</a:t>
            </a:r>
            <a:r>
              <a:rPr lang="el-GR" dirty="0" smtClean="0">
                <a:latin typeface="Arial" charset="0"/>
                <a:cs typeface="Arial" charset="0"/>
              </a:rPr>
              <a:t>.</a:t>
            </a:r>
          </a:p>
          <a:p>
            <a:pPr algn="just">
              <a:buNone/>
            </a:pPr>
            <a:r>
              <a:rPr lang="el-GR" dirty="0" smtClean="0">
                <a:latin typeface="Arial" charset="0"/>
                <a:cs typeface="Arial" charset="0"/>
              </a:rPr>
              <a:t> </a:t>
            </a:r>
            <a:endParaRPr lang="en-US" dirty="0" smtClean="0">
              <a:latin typeface="Arial" charset="0"/>
              <a:cs typeface="Arial" charset="0"/>
            </a:endParaRPr>
          </a:p>
          <a:p>
            <a:pPr algn="just">
              <a:buNone/>
            </a:pPr>
            <a:endParaRPr lang="el-GR"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3"/>
          </p:nvPr>
        </p:nvSpPr>
        <p:spPr>
          <a:xfrm>
            <a:off x="539552" y="332656"/>
            <a:ext cx="8208912" cy="5832648"/>
          </a:xfrm>
        </p:spPr>
        <p:txBody>
          <a:bodyPr/>
          <a:lstStyle/>
          <a:p>
            <a:pPr algn="ctr">
              <a:buNone/>
            </a:pPr>
            <a:r>
              <a:rPr lang="el-GR" sz="2400" b="1" dirty="0" smtClean="0">
                <a:latin typeface="Arial" pitchFamily="34" charset="0"/>
                <a:cs typeface="Arial" pitchFamily="34" charset="0"/>
              </a:rPr>
              <a:t>Επιπρόσθετη Επιδίωξη των Περιφερειακών Μηχανισμών.</a:t>
            </a:r>
            <a:endParaRPr lang="el-GR" b="1" dirty="0" smtClean="0">
              <a:latin typeface="Arial" pitchFamily="34" charset="0"/>
              <a:cs typeface="Arial" pitchFamily="34" charset="0"/>
            </a:endParaRPr>
          </a:p>
          <a:p>
            <a:pPr algn="just">
              <a:buFont typeface="Arial" pitchFamily="34" charset="0"/>
              <a:buChar char="•"/>
            </a:pPr>
            <a:r>
              <a:rPr lang="el-GR" dirty="0" smtClean="0"/>
              <a:t>Την ενίσχυση της επιχειρηματικής δραστηριότητας των </a:t>
            </a:r>
            <a:r>
              <a:rPr lang="el-GR" dirty="0" smtClean="0">
                <a:latin typeface="Arial" charset="0"/>
                <a:cs typeface="Arial" charset="0"/>
              </a:rPr>
              <a:t>Κοινωνικών Επιχειρήσεων, μέσω της προώθησης τοπικών συμφωνιών συνεργασίας (</a:t>
            </a:r>
            <a:r>
              <a:rPr lang="en-US" dirty="0" smtClean="0">
                <a:latin typeface="Arial" charset="0"/>
                <a:cs typeface="Arial" charset="0"/>
              </a:rPr>
              <a:t>local parts) </a:t>
            </a:r>
            <a:r>
              <a:rPr lang="el-GR" dirty="0" smtClean="0">
                <a:latin typeface="Arial" charset="0"/>
                <a:cs typeface="Arial" charset="0"/>
              </a:rPr>
              <a:t>μεταξύ των κοινωνικών επιχειρήσεων  και δημόσιων οργανισμών η ιδιωτικών επιχειρήσεων.</a:t>
            </a:r>
          </a:p>
          <a:p>
            <a:pPr algn="just">
              <a:buFont typeface="Arial" pitchFamily="34" charset="0"/>
              <a:buChar char="•"/>
            </a:pPr>
            <a:r>
              <a:rPr lang="el-GR" dirty="0" smtClean="0">
                <a:latin typeface="Arial" charset="0"/>
                <a:cs typeface="Arial" charset="0"/>
              </a:rPr>
              <a:t>Τη δικτύωση των </a:t>
            </a:r>
            <a:r>
              <a:rPr lang="el-GR" dirty="0" err="1" smtClean="0">
                <a:latin typeface="Arial" charset="0"/>
                <a:cs typeface="Arial" charset="0"/>
              </a:rPr>
              <a:t>Κοιν.Σ.Επ</a:t>
            </a:r>
            <a:r>
              <a:rPr lang="el-GR" dirty="0" smtClean="0">
                <a:latin typeface="Arial" charset="0"/>
                <a:cs typeface="Arial" charset="0"/>
              </a:rPr>
              <a:t>. σε τοπικό επίπεδο, καθώς και τη δημιουργία συστάδων (</a:t>
            </a:r>
            <a:r>
              <a:rPr lang="en-US" dirty="0" err="1" smtClean="0">
                <a:latin typeface="Arial" charset="0"/>
                <a:cs typeface="Arial" charset="0"/>
              </a:rPr>
              <a:t>clustres</a:t>
            </a:r>
            <a:r>
              <a:rPr lang="en-US" dirty="0" smtClean="0">
                <a:latin typeface="Arial" charset="0"/>
                <a:cs typeface="Arial" charset="0"/>
              </a:rPr>
              <a:t>) </a:t>
            </a:r>
            <a:r>
              <a:rPr lang="el-GR" dirty="0" smtClean="0">
                <a:latin typeface="Arial" charset="0"/>
                <a:cs typeface="Arial" charset="0"/>
              </a:rPr>
              <a:t>κοινωνικών επιχειρήσεων.</a:t>
            </a:r>
            <a:r>
              <a:rPr lang="el-GR" dirty="0" smtClean="0">
                <a:latin typeface="Arial" charset="0"/>
                <a:cs typeface="Arial" charset="0"/>
              </a:rPr>
              <a:t> </a:t>
            </a:r>
          </a:p>
          <a:p>
            <a:pPr algn="just">
              <a:buFont typeface="Arial" pitchFamily="34" charset="0"/>
              <a:buChar char="•"/>
            </a:pPr>
            <a:r>
              <a:rPr lang="el-GR" dirty="0" smtClean="0">
                <a:latin typeface="Arial" charset="0"/>
                <a:cs typeface="Arial" charset="0"/>
              </a:rPr>
              <a:t>Την υποστήριξη διακρατικών συνεργασιών με φορείς κοινωνικής επιχειρηματικότητας του εξωτερικού.</a:t>
            </a:r>
          </a:p>
          <a:p>
            <a:pPr algn="just">
              <a:buFont typeface="Arial" pitchFamily="34" charset="0"/>
              <a:buChar char="•"/>
            </a:pPr>
            <a:r>
              <a:rPr lang="el-GR" dirty="0" smtClean="0">
                <a:latin typeface="Arial" charset="0"/>
                <a:cs typeface="Arial" charset="0"/>
              </a:rPr>
              <a:t>Την υποστήριξη νέων κοινωνικών επιχειρηματιών αναφορικά με τη συμμετοχή τους σε προγράμματα </a:t>
            </a:r>
            <a:r>
              <a:rPr lang="en-US" dirty="0" smtClean="0">
                <a:latin typeface="Arial" charset="0"/>
                <a:cs typeface="Arial" charset="0"/>
              </a:rPr>
              <a:t>ERASMUS </a:t>
            </a:r>
            <a:r>
              <a:rPr lang="el-GR" dirty="0" smtClean="0">
                <a:latin typeface="Arial" charset="0"/>
                <a:cs typeface="Arial" charset="0"/>
              </a:rPr>
              <a:t>νέων κοινωνικών επιχειρηματιών.</a:t>
            </a:r>
            <a:endParaRPr lang="el-GR" dirty="0"/>
          </a:p>
        </p:txBody>
      </p:sp>
    </p:spTree>
  </p:cSld>
  <p:clrMapOvr>
    <a:masterClrMapping/>
  </p:clrMapOvr>
</p:sld>
</file>

<file path=ppt/theme/theme1.xml><?xml version="1.0" encoding="utf-8"?>
<a:theme xmlns:a="http://schemas.openxmlformats.org/drawingml/2006/main" name="Πνοή">
  <a:themeElements>
    <a:clrScheme name="Πνοή">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Πνοή">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Πνοή">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568</TotalTime>
  <Words>1195</Words>
  <Application>Microsoft Office PowerPoint</Application>
  <PresentationFormat>Προβολή στην οθόνη (4:3)</PresentationFormat>
  <Paragraphs>70</Paragraphs>
  <Slides>14</Slides>
  <Notes>0</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14</vt:i4>
      </vt:variant>
    </vt:vector>
  </HeadingPairs>
  <TitlesOfParts>
    <vt:vector size="23" baseType="lpstr">
      <vt:lpstr>Arial</vt:lpstr>
      <vt:lpstr>Trebuchet MS</vt:lpstr>
      <vt:lpstr>Georgia</vt:lpstr>
      <vt:lpstr>Calibri</vt:lpstr>
      <vt:lpstr>Myriad Pro</vt:lpstr>
      <vt:lpstr>Times New Roman</vt:lpstr>
      <vt:lpstr>Tahoma</vt:lpstr>
      <vt:lpstr>Wingdings</vt:lpstr>
      <vt:lpstr>Πνοή</vt:lpstr>
      <vt:lpstr> ΑΝΑΠΤΥΞΙΑΚΗ ΣΥΜΠΡΑΞΗ «ΑΙΤΩΛΙΑ» 5Ο WORKSHOP «Ανάπτυξη Κοινωνικής Συνεταιριστικής επιχειρηματικότητας – Κοιν.Σ.Επ. ΕΛΛΑΔΑ ΠΑΝΤΟΥ»</vt:lpstr>
      <vt:lpstr>Διαφάνεια 2</vt:lpstr>
      <vt:lpstr>Διαφάνεια 3</vt:lpstr>
      <vt:lpstr>Α.Σ. ΑΙΤΩΛΙΑ</vt:lpstr>
      <vt:lpstr>ΣΤΟΧΟΣ</vt:lpstr>
      <vt:lpstr>Διαφάνεια 6</vt:lpstr>
      <vt:lpstr>Δημιουργία Μηχανισμών Στήριξης της Κοινωνικής Επιχειρηματικότητας</vt:lpstr>
      <vt:lpstr>Διαφάνεια 8</vt:lpstr>
      <vt:lpstr>Διαφάνεια 9</vt:lpstr>
      <vt:lpstr>Κοιν. Σ. Επ.</vt:lpstr>
      <vt:lpstr>Κατηγορίες Κοιν.Σ.Επ. </vt:lpstr>
      <vt:lpstr>Ιδρυση Κοιν.Σ.Επ. Ένταξης</vt:lpstr>
      <vt:lpstr>Ιδιαίτερα χαρακτηριστικά των Κοιν. Σ.Επ.</vt:lpstr>
      <vt:lpstr>Ευχαριστώ πολύ</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user3</dc:creator>
  <cp:lastModifiedBy>Giorgos Robolas</cp:lastModifiedBy>
  <cp:revision>54</cp:revision>
  <dcterms:created xsi:type="dcterms:W3CDTF">2013-10-21T07:21:13Z</dcterms:created>
  <dcterms:modified xsi:type="dcterms:W3CDTF">2014-11-24T10:57:33Z</dcterms:modified>
</cp:coreProperties>
</file>