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sldIdLst>
    <p:sldId id="257" r:id="rId2"/>
    <p:sldId id="261" r:id="rId3"/>
    <p:sldId id="390" r:id="rId4"/>
    <p:sldId id="394" r:id="rId5"/>
    <p:sldId id="395" r:id="rId6"/>
    <p:sldId id="397" r:id="rId7"/>
    <p:sldId id="386" r:id="rId8"/>
    <p:sldId id="391" r:id="rId9"/>
    <p:sldId id="385" r:id="rId10"/>
    <p:sldId id="398" r:id="rId11"/>
    <p:sldId id="399" r:id="rId12"/>
    <p:sldId id="388" r:id="rId13"/>
    <p:sldId id="400" r:id="rId14"/>
    <p:sldId id="389" r:id="rId15"/>
    <p:sldId id="387" r:id="rId16"/>
    <p:sldId id="402" r:id="rId17"/>
    <p:sldId id="401" r:id="rId18"/>
    <p:sldId id="392" r:id="rId19"/>
    <p:sldId id="404" r:id="rId20"/>
    <p:sldId id="403" r:id="rId21"/>
    <p:sldId id="405" r:id="rId22"/>
    <p:sldId id="3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97" autoAdjust="0"/>
    <p:restoredTop sz="94675" autoAdjust="0"/>
  </p:normalViewPr>
  <p:slideViewPr>
    <p:cSldViewPr>
      <p:cViewPr varScale="1">
        <p:scale>
          <a:sx n="108" d="100"/>
          <a:sy n="108" d="100"/>
        </p:scale>
        <p:origin x="130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5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59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98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3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9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229742-2DB2-4CE4-8B9E-6A1E5DFF799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ACD2DD-3D55-467E-AC1D-AEB5973B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0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D6C44C-AC26-4980-B9D8-8B081D83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533400" y="1787629"/>
            <a:ext cx="8071048" cy="33695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Ανάπτυξη Ηλεκτρονικής Υποδομής και Ψηφιακών Υπηρεσιών του Επιμελητηρίου Αιτωλοακαρνανίας για την ενίσχυση της ανταγωνιστικότητας και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εξωστρέφειας των επιχειρήσεων</a:t>
            </a:r>
            <a:r>
              <a:rPr lang="fr-FR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l-GR" sz="2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Νίκος </a:t>
            </a:r>
            <a:r>
              <a:rPr lang="el-G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Ζώτος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Manager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nowledge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A.E.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l-G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18434" name="Picture 2" descr="αρχική σελίδ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" name="4 - Εικόνα" descr="1x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AF50BF-AB2F-4966-9E52-5153F8EC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82" y="0"/>
            <a:ext cx="2595960" cy="145421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81D731A-A5DA-492A-B5CD-CF200EC2D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85" y="0"/>
            <a:ext cx="2857899" cy="85737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F105411-53BB-41FF-8A39-22450E2E9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4" y="5641202"/>
            <a:ext cx="6181725" cy="121679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FF8B7A-4D50-46EE-9E2C-56344296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2E9B04-7479-490A-A63B-CFEC72ED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462D9A-395B-4092-B890-C4E523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E55E36-79F0-4E0B-BBBD-1BE46854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0C0FE5-3D4D-406E-AC73-315DC56BD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7184BD-F462-496A-BCB1-172D89D2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9952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BF3404F-05F9-4004-8E28-461E5016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6288"/>
            <a:ext cx="9144000" cy="28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5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/>
            </a:br>
            <a:br>
              <a:rPr lang="en-US" sz="3600" b="1" u="sng"/>
            </a:br>
            <a:br>
              <a:rPr lang="en-US" sz="3600" b="1" u="sng"/>
            </a:br>
            <a:br>
              <a:rPr lang="en-US" sz="3600" b="1" u="sng"/>
            </a:br>
            <a:br>
              <a:rPr lang="el-GR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404664"/>
            <a:ext cx="8928992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ΑΞΟΝΑΣ 2: Ολοκληρωμένο Ψηφιακό Επιχειρηματικό Κέντρο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8712968" cy="52565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l-GR" sz="2000" b="1" i="1" dirty="0"/>
              <a:t>2. Ηλεκτρονικός Τουριστικός  Οδηγός του Επιμελητηρίου</a:t>
            </a:r>
          </a:p>
          <a:p>
            <a:r>
              <a:rPr lang="en-US" sz="2000" b="1" i="1" dirty="0">
                <a:solidFill>
                  <a:srgbClr val="FFFF00"/>
                </a:solidFill>
              </a:rPr>
              <a:t>tourism.epimetol.gr</a:t>
            </a:r>
            <a:endParaRPr lang="el-GR" sz="2000" b="1" i="1" dirty="0">
              <a:solidFill>
                <a:srgbClr val="FFFF00"/>
              </a:solidFill>
            </a:endParaRPr>
          </a:p>
          <a:p>
            <a:endParaRPr lang="el-GR" sz="2000" dirty="0">
              <a:cs typeface="Calibri" pitchFamily="34" charset="0"/>
            </a:endParaRPr>
          </a:p>
          <a:p>
            <a:r>
              <a:rPr lang="el-GR" sz="2000" dirty="0">
                <a:cs typeface="Calibri" pitchFamily="34" charset="0"/>
              </a:rPr>
              <a:t>Υλοποιήθηκε ο Τουριστικός - Πολιτισμικός Επιχειρηματικός Οδηγός του Επιμελητηρίου με τα παρακάτω χαρακτηριστικά</a:t>
            </a:r>
          </a:p>
          <a:p>
            <a:pPr marL="457200" indent="-457200">
              <a:buAutoNum type="alphaLcParenR"/>
            </a:pPr>
            <a:r>
              <a:rPr lang="el-GR" sz="2000" dirty="0">
                <a:cs typeface="Calibri" pitchFamily="34" charset="0"/>
              </a:rPr>
              <a:t>Αντλεί στοιχεία από τον γενικό Επιχειρηματικό Οδηγό, το Αποθετήριο και το αναβαθμισμένο ΟΠΣ του Επιμελητηρίου</a:t>
            </a:r>
          </a:p>
          <a:p>
            <a:endParaRPr lang="el-GR" sz="2000" dirty="0">
              <a:cs typeface="Calibri" pitchFamily="34" charset="0"/>
            </a:endParaRPr>
          </a:p>
          <a:p>
            <a:r>
              <a:rPr lang="el-GR" sz="2000" dirty="0">
                <a:cs typeface="Calibri" pitchFamily="34" charset="0"/>
              </a:rPr>
              <a:t>b) Συνδυάζει τα επιχειρηματικά δεδομένα με σύντομη τουριστική προβολή της περιοχής παρέχοντας στους επισκέπτες μια ολοκληρωμένη και συνδυαστική ενημέρωση τόσο για την περιοχή και τις επιχειρήσεις.</a:t>
            </a:r>
          </a:p>
          <a:p>
            <a:endParaRPr lang="el-GR" sz="2000" b="1" i="1" dirty="0"/>
          </a:p>
          <a:p>
            <a:endParaRPr lang="el-GR" sz="2000" b="1" i="1" dirty="0"/>
          </a:p>
        </p:txBody>
      </p:sp>
    </p:spTree>
    <p:extLst>
      <p:ext uri="{BB962C8B-B14F-4D97-AF65-F5344CB8AC3E}">
        <p14:creationId xmlns:p14="http://schemas.microsoft.com/office/powerpoint/2010/main" val="282985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4024C2-5440-4922-ABA6-98D59D3C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FAE2FD-B9BF-46BD-9452-D79BA8D8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D5F0F8B-D622-43E6-AA81-CFBA39EC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6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l-GR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404664"/>
            <a:ext cx="8928992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ΑΞΟΝΑΣ 2: Ολοκληρωμένο Ψηφιακό Επιχειρηματικό Κέντρο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8712968" cy="53285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l-GR" sz="2000" b="1" i="1" dirty="0"/>
              <a:t>3. Εφαρμογή Ηλεκτρονικής Συνεργασίας Επιχειρήσεων (</a:t>
            </a:r>
            <a:r>
              <a:rPr lang="en-US" sz="2000" b="1" i="1" dirty="0"/>
              <a:t>Business Collaboration Hub)</a:t>
            </a:r>
            <a:endParaRPr lang="el-GR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Προσφορές - Ζητήσεις – Συνεργασίες για προϊόντα και υπηρεσίες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Κατάλληλη κωδικοποίηση και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matching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προσφοράς</a:t>
            </a:r>
            <a:r>
              <a:rPr kumimoji="0" lang="el-GR" sz="2000" b="0" i="0" u="none" strike="noStrike" cap="none" normalizeH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 – ζήτησης με ενημέρωση των επιχειρήσεων</a:t>
            </a:r>
            <a:endParaRPr lang="el-GR" sz="2000" dirty="0"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Διαχείριση και από επιμελητηριακό χρήστη μέσω του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Cloud 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Calibri" pitchFamily="34" charset="0"/>
              </a:rPr>
              <a:t>ΟΠΣ</a:t>
            </a:r>
          </a:p>
          <a:p>
            <a:endParaRPr lang="el-GR" sz="2000" b="1" i="1" dirty="0"/>
          </a:p>
          <a:p>
            <a:r>
              <a:rPr lang="el-GR" sz="2000" b="1" i="1" dirty="0"/>
              <a:t>4. Αγορά Εργασίας</a:t>
            </a:r>
          </a:p>
          <a:p>
            <a:pPr algn="just"/>
            <a:r>
              <a:rPr lang="el-GR" sz="2000" dirty="0"/>
              <a:t>Ολοκληρωμένη εφαρμογή για την αγορά εργασία του νομού με αυτόματη ταύτιση προσφοράς και ζήτησης.</a:t>
            </a:r>
          </a:p>
          <a:p>
            <a:pPr algn="just"/>
            <a:r>
              <a:rPr lang="en-US" sz="2000" b="1" dirty="0">
                <a:solidFill>
                  <a:srgbClr val="FFFF00"/>
                </a:solidFill>
              </a:rPr>
              <a:t>career.epimetol.gr</a:t>
            </a:r>
            <a:endParaRPr lang="el-GR" sz="2000" b="1" dirty="0">
              <a:solidFill>
                <a:srgbClr val="FFFF00"/>
              </a:solidFill>
            </a:endParaRPr>
          </a:p>
          <a:p>
            <a:endParaRPr lang="el-GR" sz="2000" b="1" i="1" dirty="0"/>
          </a:p>
          <a:p>
            <a:r>
              <a:rPr lang="el-GR" sz="2000" b="1" i="1" dirty="0"/>
              <a:t>5. Πλατφόρμα Ηλεκτρονικής Ψηφοφορίας </a:t>
            </a:r>
            <a:r>
              <a:rPr lang="el-GR" sz="2000" i="1" dirty="0"/>
              <a:t>(</a:t>
            </a:r>
            <a:r>
              <a:rPr lang="el-GR" sz="2000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ZEUS </a:t>
            </a:r>
            <a:r>
              <a:rPr lang="el-GR" sz="2000" b="1" i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eVoting</a:t>
            </a:r>
            <a:r>
              <a:rPr lang="el-GR" sz="2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l-GR" sz="2000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2000" b="1" i="1" dirty="0"/>
          </a:p>
          <a:p>
            <a:r>
              <a:rPr lang="el-GR" sz="2000" b="1" dirty="0"/>
              <a:t>Καταξιωμένη</a:t>
            </a:r>
            <a:r>
              <a:rPr lang="el-GR" sz="2000" dirty="0"/>
              <a:t> – </a:t>
            </a:r>
            <a:r>
              <a:rPr lang="el-GR" sz="2000" b="1" dirty="0"/>
              <a:t>αδιάβλητη</a:t>
            </a:r>
            <a:r>
              <a:rPr lang="el-GR" sz="2000" dirty="0"/>
              <a:t> (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</a:rPr>
              <a:t>χρήση κρυπτογράφησης</a:t>
            </a:r>
            <a:r>
              <a:rPr lang="el-GR" sz="2000" dirty="0"/>
              <a:t>) και </a:t>
            </a:r>
            <a:r>
              <a:rPr lang="el-GR" sz="2000" b="1" dirty="0"/>
              <a:t>εύχρηστη</a:t>
            </a:r>
            <a:r>
              <a:rPr lang="el-GR" sz="2000" dirty="0"/>
              <a:t> πλατφόρμα για διενέργεια μυστικών ψηφοφοριών, ανώνυμων δημοσκοπήσεων κ.α.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94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26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l-GR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116632"/>
            <a:ext cx="892899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Δράση </a:t>
            </a:r>
            <a:r>
              <a:rPr lang="en-US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Παρατηρητήριο Επιχειρηματικότητας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340767"/>
            <a:ext cx="8640960" cy="52565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dirty="0">
                <a:ea typeface="Calibri" pitchFamily="34" charset="0"/>
                <a:cs typeface="Calibri" pitchFamily="34" charset="0"/>
              </a:rPr>
              <a:t>Η υπηρεσία αυτή καταγράφει την δημογραφική εξέλιξη ανά κλάδο, περιοχή, κατηγορία, </a:t>
            </a:r>
            <a:r>
              <a:rPr lang="el-GR" dirty="0" err="1">
                <a:ea typeface="Calibri" pitchFamily="34" charset="0"/>
                <a:cs typeface="Calibri" pitchFamily="34" charset="0"/>
              </a:rPr>
              <a:t>κλπ</a:t>
            </a:r>
            <a:r>
              <a:rPr lang="el-GR" dirty="0">
                <a:ea typeface="Calibri" pitchFamily="34" charset="0"/>
                <a:cs typeface="Calibri" pitchFamily="34" charset="0"/>
              </a:rPr>
              <a:t> των επιχειρήσεων αξιοποιώντας στοιχεία του Μητρώου.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dirty="0"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dirty="0">
                <a:ea typeface="Calibri" pitchFamily="34" charset="0"/>
                <a:cs typeface="Calibri" pitchFamily="34" charset="0"/>
              </a:rPr>
              <a:t>Το σύστημα διασυνδέεται, σε πραγματικό χρόνο με το </a:t>
            </a:r>
            <a:r>
              <a:rPr lang="en-US" dirty="0">
                <a:ea typeface="Calibri" pitchFamily="34" charset="0"/>
                <a:cs typeface="Calibri" pitchFamily="34" charset="0"/>
              </a:rPr>
              <a:t>Cloud </a:t>
            </a:r>
            <a:r>
              <a:rPr lang="el-GR" dirty="0">
                <a:ea typeface="Calibri" pitchFamily="34" charset="0"/>
                <a:cs typeface="Calibri" pitchFamily="34" charset="0"/>
              </a:rPr>
              <a:t>ΟΠΣ του Επιμελητηρίου (Μητρώο επιχειρήσεων)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dirty="0"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dirty="0">
                <a:ea typeface="Calibri" pitchFamily="34" charset="0"/>
                <a:cs typeface="Calibri" pitchFamily="34" charset="0"/>
              </a:rPr>
              <a:t>Υπάρχει γεωγραφική απεικόνιση σε χάρτη όλων των επιχειρήσεων του Νομού και δυνατότητα φιλτραρίσματος βάσει βασικών στοιχείων από το μητρώο του Επιμελητηρίου, στους Νομική Μορφή, ΚΑΔ κτλ.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dirty="0"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dirty="0">
                <a:ea typeface="Calibri" pitchFamily="34" charset="0"/>
                <a:cs typeface="Calibri" pitchFamily="34" charset="0"/>
              </a:rPr>
              <a:t>Επιλεγμένα </a:t>
            </a:r>
            <a:r>
              <a:rPr lang="en-US" dirty="0">
                <a:ea typeface="Calibri" pitchFamily="34" charset="0"/>
                <a:cs typeface="Calibri" pitchFamily="34" charset="0"/>
              </a:rPr>
              <a:t>data sets</a:t>
            </a:r>
            <a:r>
              <a:rPr lang="el-GR" dirty="0">
                <a:ea typeface="Calibri" pitchFamily="34" charset="0"/>
                <a:cs typeface="Calibri" pitchFamily="34" charset="0"/>
              </a:rPr>
              <a:t> και στατιστικά μπορούν να διατίθενται μέσω των </a:t>
            </a:r>
            <a:r>
              <a:rPr lang="en-US" dirty="0">
                <a:ea typeface="Calibri" pitchFamily="34" charset="0"/>
                <a:cs typeface="Calibri" pitchFamily="34" charset="0"/>
              </a:rPr>
              <a:t>Open Data</a:t>
            </a:r>
            <a:r>
              <a:rPr lang="el-GR" dirty="0">
                <a:ea typeface="Calibri" pitchFamily="34" charset="0"/>
                <a:cs typeface="Calibri" pitchFamily="34" charset="0"/>
              </a:rPr>
              <a:t> ώστε να είναι εύκολα και αυτόματα αξιοποιήσιμα από τρίτους – σύμφωνα πάντα με την επιθυμητή πολιτική του Φορέα.</a:t>
            </a:r>
            <a:endParaRPr lang="en-US" dirty="0"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  <a:t>statistics.epimetol.gr</a:t>
            </a:r>
            <a:endParaRPr lang="el-GR" b="1" dirty="0">
              <a:solidFill>
                <a:srgbClr val="FFFF00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05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360F7B-CC3A-4BF0-BD73-23129B4D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100F18-CB0D-458F-A38B-D5E56E8B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FA12D7-D185-4FBF-8CA0-7681745E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4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FB0551-DE55-4B10-9E93-52B2CCF7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28A523-FDFC-4851-ADD5-531490FA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882BDD0-8A33-41E2-AA60-BCCC6BA3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239"/>
            <a:ext cx="9144000" cy="59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0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l-GR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260648"/>
            <a:ext cx="892899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Δράση 4: Παροχή Εξειδικευμένης Επιχειρηματικής Πληροφόρησης και Συμβουλών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556792"/>
            <a:ext cx="8640960" cy="50405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ea typeface="Calibri" pitchFamily="34" charset="0"/>
                <a:cs typeface="Calibri" pitchFamily="34" charset="0"/>
              </a:rPr>
              <a:t>Online </a:t>
            </a:r>
            <a:r>
              <a:rPr lang="el-GR" sz="2000" b="1" dirty="0">
                <a:ea typeface="Calibri" pitchFamily="34" charset="0"/>
                <a:cs typeface="Calibri" pitchFamily="34" charset="0"/>
              </a:rPr>
              <a:t>Επιχειρηματική Πληροφόρηση και Συμβουλευτική</a:t>
            </a:r>
            <a:endParaRPr kumimoji="0" 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Η θεματολογία που θα καλύπτει η υπηρεσία θα αφορά ολοκληρωμένη </a:t>
            </a:r>
            <a:r>
              <a: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υποστήριξη των επιχειρήσεων σε όλο τον κύκλο ζωής τους</a:t>
            </a: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, ενδεικτικά: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Ίδρυση Επιχείρησης 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Διοίκηση και λειτουργία επιχείρησης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Ανάπτυξη στους επιχείρησης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Χρηματοδότηση επιχείρησης 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Εξωστρέφεια και εξαγωγές, 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Μεταβίβαση / Διακοπή λειτουργίας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16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600" dirty="0" err="1">
                <a:ea typeface="Calibri" pitchFamily="34" charset="0"/>
                <a:cs typeface="Calibri" pitchFamily="34" charset="0"/>
              </a:rPr>
              <a:t>Φορολογιστικά</a:t>
            </a:r>
            <a:r>
              <a:rPr lang="el-GR" sz="1600" dirty="0">
                <a:ea typeface="Calibri" pitchFamily="34" charset="0"/>
                <a:cs typeface="Calibri" pitchFamily="34" charset="0"/>
              </a:rPr>
              <a:t> / Εργασιακά / Ασφαλιστικά</a:t>
            </a:r>
            <a:endParaRPr lang="en-US" sz="1600" dirty="0">
              <a:ea typeface="Calibri" pitchFamily="34" charset="0"/>
              <a:cs typeface="Calibri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ea typeface="Calibri" pitchFamily="34" charset="0"/>
              <a:cs typeface="Calibri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  <a:t>advisor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Calibri" pitchFamily="34" charset="0"/>
              </a:rPr>
              <a:t>.epimetol.gr</a:t>
            </a:r>
            <a:endParaRPr kumimoji="0" lang="el-GR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cs typeface="Calibri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1600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5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C4C743-69E1-4942-B608-92A3A7A0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26FDE8-A052-486B-9FD2-879149C98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ABBCF7-8D1E-4058-A340-9D48C89F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" y="0"/>
            <a:ext cx="913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/>
            </a:br>
            <a:br>
              <a:rPr lang="en-US" sz="3600" b="1" u="sng"/>
            </a:br>
            <a:br>
              <a:rPr lang="en-US" sz="3600" b="1" u="sng"/>
            </a:br>
            <a:br>
              <a:rPr lang="en-US" sz="3600" b="1" u="sng"/>
            </a:br>
            <a:br>
              <a:rPr lang="el-GR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60647"/>
            <a:ext cx="8071048" cy="79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Γενικά στοιχεία του έργου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268761"/>
            <a:ext cx="8712968" cy="53285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12700" lvl="0" algn="just">
              <a:spcAft>
                <a:spcPts val="300"/>
              </a:spcAft>
              <a:buClr>
                <a:srgbClr val="000000"/>
              </a:buClr>
              <a:buSzPts val="1150"/>
              <a:tabLst>
                <a:tab pos="228600" algn="l"/>
              </a:tabLst>
            </a:pPr>
            <a:r>
              <a:rPr lang="el-GR" sz="2000" u="none" strike="noStrike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υλοποιήθηκε από την εταιρία </a:t>
            </a:r>
            <a:r>
              <a:rPr lang="en-US" sz="2000" b="1" u="none" strike="noStrike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A.E. </a:t>
            </a:r>
            <a:r>
              <a:rPr lang="el-GR" sz="2000" b="1" u="none" strike="noStrike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πλαίσια του Ε.Π. «Δυτική Ελλάδα 2014-2020»</a:t>
            </a:r>
            <a:endParaRPr lang="el-GR" sz="2000" b="1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2700" lvl="0" algn="just">
              <a:spcAft>
                <a:spcPts val="300"/>
              </a:spcAft>
              <a:buClr>
                <a:srgbClr val="000000"/>
              </a:buClr>
              <a:buSzPts val="1150"/>
              <a:tabLst>
                <a:tab pos="228600" algn="l"/>
              </a:tabLst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2700" lvl="0" algn="just">
              <a:spcAft>
                <a:spcPts val="300"/>
              </a:spcAft>
              <a:buClr>
                <a:srgbClr val="000000"/>
              </a:buClr>
              <a:buSzPts val="1150"/>
              <a:tabLst>
                <a:tab pos="228600" algn="l"/>
              </a:tabLst>
            </a:pP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Αντικείμενο του έργου ήταν ο </a:t>
            </a:r>
            <a:r>
              <a:rPr lang="el-G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Ψηφιακός Μετασχηματισμός του Επιμελητηρίου και η ανάπτυξη καινοτόμων ψηφιακών υπηρεσιών.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2700" lvl="0" algn="just">
              <a:spcAft>
                <a:spcPts val="300"/>
              </a:spcAft>
              <a:buClr>
                <a:srgbClr val="000000"/>
              </a:buClr>
              <a:buSzPts val="1150"/>
              <a:tabLst>
                <a:tab pos="228600" algn="l"/>
              </a:tabLst>
            </a:pP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Περιλαμβάνει τις παρακάτω δράσεις </a:t>
            </a:r>
          </a:p>
          <a:p>
            <a:pPr marR="12700" lvl="0" algn="just">
              <a:spcAft>
                <a:spcPts val="300"/>
              </a:spcAft>
              <a:buClr>
                <a:srgbClr val="000000"/>
              </a:buClr>
              <a:buSzPts val="1150"/>
              <a:tabLst>
                <a:tab pos="228600" algn="l"/>
              </a:tabLst>
            </a:pPr>
            <a:endParaRPr lang="el-GR" sz="2000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127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ΑΞΟΝΑΣ 1: Αναβάθμιση της εσωτερικής Ψηφιακής Υποδομής του Επιμελητηρίου. </a:t>
            </a:r>
          </a:p>
          <a:p>
            <a:pPr marL="342900" marR="127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ΑΞΟΝΑΣ 2: Ολοκληρωμένο Ψηφιακό Επιχειρηματικό Κέντρο. </a:t>
            </a:r>
          </a:p>
          <a:p>
            <a:pPr marL="342900" marR="127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ΑΞΟΝΑΣ 3: Παρατηρητήριο επιχειρηματικότητας. </a:t>
            </a:r>
          </a:p>
          <a:p>
            <a:pPr marL="342900" marR="12700" lvl="0" indent="-342900"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l-G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ΑΞΟΝΑΣ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Παροχή Εξειδικευμένης Επιχειρηματικής Πληροφόρησης και Συμβουλών.  </a:t>
            </a:r>
          </a:p>
          <a:p>
            <a:pPr marR="12700" lvl="0" algn="just">
              <a:spcAft>
                <a:spcPts val="300"/>
              </a:spcAft>
              <a:tabLst>
                <a:tab pos="228600" algn="l"/>
              </a:tabLst>
            </a:pPr>
            <a:endParaRPr lang="el-GR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0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l-GR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260648"/>
            <a:ext cx="892899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Δράση 4: Παροχή Εξειδικευμένης Επιχειρηματικής Πληροφόρησης και Συμβουλών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12776"/>
            <a:ext cx="8640960" cy="51845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>
                <a:cs typeface="Calibri" pitchFamily="34" charset="0"/>
              </a:rPr>
              <a:t>Εφαρμογή Αποτίμησης Αξίας Επιχείρησης</a:t>
            </a:r>
            <a:endParaRPr lang="el-GR" sz="1600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Calibri" pitchFamily="34" charset="0"/>
              </a:rPr>
              <a:t>H</a:t>
            </a:r>
            <a:r>
              <a:rPr lang="el-GR" sz="1600" dirty="0">
                <a:cs typeface="Calibri" pitchFamily="34" charset="0"/>
              </a:rPr>
              <a:t> εφαρμογή θα εξάγει την αποτίμηση αξίας μιας επιχείρησης με βάση την συμπλήρωση ενός σύντομου και απλού ερωτηματολογίου δύο σταδίων.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cs typeface="Calibri" pitchFamily="34" charset="0"/>
              </a:rPr>
              <a:t> Η μέθοδος που χρησιμοποιείται για την εν λόγω αποτίμηση είναι η Προεξόφληση των Καθαρών Ταμειακών Ροών.</a:t>
            </a:r>
            <a:endParaRPr lang="en-US" sz="1600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cs typeface="Calibri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cs typeface="Calibri" pitchFamily="34" charset="0"/>
              </a:rPr>
              <a:t>businessvaluation.epimetol.gr</a:t>
            </a:r>
            <a:endParaRPr lang="el-GR" sz="1600" b="1" dirty="0">
              <a:solidFill>
                <a:srgbClr val="FFFF00"/>
              </a:solidFill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98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C42D5F-85D7-4524-84AB-EB92D01D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3272B9-2A80-40A4-ABBF-F2D440FA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B7FA1C6-2EC4-43C8-97C1-F463EB34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129"/>
            <a:ext cx="9144000" cy="58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D6C44C-AC26-4980-B9D8-8B081D83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533400" y="2204864"/>
            <a:ext cx="8071048" cy="2924459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l-GR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Ανάπτυξη Ηλεκτρονικής Υποδομής και Ψηφιακών Υπηρεσιών του Επιμελητηρίου Αιτωλοακαρνανίας για την ενίσχυση της ανταγωνιστικότητας και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εξωστρέφειας των επιχειρήσεων</a:t>
            </a:r>
            <a:r>
              <a:rPr lang="fr-FR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l-GR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l-GR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 για την προσοχή σας!</a:t>
            </a:r>
          </a:p>
          <a:p>
            <a:pPr algn="ctr">
              <a:buNone/>
            </a:pPr>
            <a:endParaRPr lang="el-GR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αρχική σελίδ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" name="4 - Εικόνα" descr="1x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BB55F9C-0050-430A-8AFC-7A4479FA0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1"/>
            <a:ext cx="2762275" cy="148590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86E366E-1769-47BF-9501-C9CFDA57E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4" y="5641202"/>
            <a:ext cx="6181725" cy="121679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61971EF-9D0B-4B0D-BD18-DE48F5646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85" y="0"/>
            <a:ext cx="2857899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/>
            </a:br>
            <a:br>
              <a:rPr lang="en-US" sz="3600" b="1" u="sng"/>
            </a:br>
            <a:br>
              <a:rPr lang="en-US" sz="3600" b="1" u="sng"/>
            </a:br>
            <a:br>
              <a:rPr lang="en-US" sz="3600" b="1" u="sng"/>
            </a:br>
            <a:br>
              <a:rPr lang="el-GR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404664"/>
            <a:ext cx="892899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ΑΞΟΝΑΣ 1: Αναβάθμιση της εσωτερικής Ψηφιακής Υποδομής του Επιμελητηρίου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628799"/>
            <a:ext cx="8712968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Tx/>
              <a:buAutoNum type="arabicPeriod"/>
            </a:pPr>
            <a:r>
              <a:rPr lang="el-GR" sz="2000" b="1" i="1" dirty="0"/>
              <a:t>Αξιοποίηση και επέκταση του υφιστάμενου Ολοκληρωμένου Πληροφοριακού Συστήματος (ΟΠΣ) του Επιμελητηρίου</a:t>
            </a:r>
          </a:p>
          <a:p>
            <a:r>
              <a:rPr lang="el-GR" sz="2000" dirty="0"/>
              <a:t>Το νέο ΟΠΣ του Επιμελητηρίου ΠΡΩΤΕΑΣ </a:t>
            </a:r>
            <a:r>
              <a:rPr lang="en-US" sz="2000" dirty="0"/>
              <a:t>CLOUD </a:t>
            </a:r>
            <a:r>
              <a:rPr lang="el-GR" sz="2000" dirty="0"/>
              <a:t>αποτελεί το κέντρο διαχείρισης των νέων ψηφιακών υπηρεσιών μέσα από ένα καθαρό και εύχρηστο </a:t>
            </a:r>
            <a:r>
              <a:rPr lang="en-US" sz="2000" dirty="0"/>
              <a:t>web </a:t>
            </a:r>
            <a:r>
              <a:rPr lang="el-GR" sz="2000" dirty="0"/>
              <a:t>περιβάλλον.</a:t>
            </a:r>
            <a:endParaRPr lang="en-US" sz="2000" dirty="0"/>
          </a:p>
          <a:p>
            <a:r>
              <a:rPr lang="el-GR" sz="2000" dirty="0">
                <a:solidFill>
                  <a:srgbClr val="FFFF00"/>
                </a:solidFill>
              </a:rPr>
              <a:t>ΠΛΗΡΗΣ ΔΙΑΣΥΝΔΕΣΗ: </a:t>
            </a:r>
            <a:r>
              <a:rPr lang="el-GR" sz="2000" b="1" dirty="0">
                <a:solidFill>
                  <a:srgbClr val="FFFF00"/>
                </a:solidFill>
              </a:rPr>
              <a:t>ΓΕΜΗ – ΠΡΩΤΕΑΣ </a:t>
            </a:r>
            <a:r>
              <a:rPr lang="en-US" sz="2000" b="1" dirty="0">
                <a:solidFill>
                  <a:srgbClr val="FFFF00"/>
                </a:solidFill>
              </a:rPr>
              <a:t>CLOUD – </a:t>
            </a:r>
            <a:r>
              <a:rPr lang="el-GR" sz="2000" b="1" dirty="0">
                <a:solidFill>
                  <a:srgbClr val="FFFF00"/>
                </a:solidFill>
              </a:rPr>
              <a:t>ΨΗΦΙΑΚΕΣ ΥΠΗΡΕΣΙΕΣ</a:t>
            </a:r>
          </a:p>
          <a:p>
            <a:endParaRPr lang="el-GR" sz="2000" b="1" i="1" dirty="0"/>
          </a:p>
          <a:p>
            <a:r>
              <a:rPr lang="el-GR" sz="2000" b="1" i="1" dirty="0"/>
              <a:t>2. Αναβάθμιση της διαδικτυακής πύλης (</a:t>
            </a:r>
            <a:r>
              <a:rPr lang="el-GR" sz="2000" b="1" i="1" dirty="0" err="1"/>
              <a:t>Portal</a:t>
            </a:r>
            <a:r>
              <a:rPr lang="el-GR" sz="2000" b="1" i="1" dirty="0"/>
              <a:t>) του Επιμελητηρίου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Περιλαμβάνει την αισθητική και λειτουργική αναβάθμιση του </a:t>
            </a:r>
            <a:r>
              <a:rPr lang="en-US" dirty="0"/>
              <a:t>Portal </a:t>
            </a:r>
            <a:r>
              <a:rPr lang="el-GR" dirty="0"/>
              <a:t>του Επιμελητηρίου για να φιλοξενήσει τις νέες εφαρμογές και υπηρεσίες.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Διάθεση του νέου </a:t>
            </a:r>
            <a:r>
              <a:rPr lang="en-US" dirty="0"/>
              <a:t>Portal </a:t>
            </a:r>
            <a:r>
              <a:rPr lang="el-GR" dirty="0"/>
              <a:t>σε </a:t>
            </a:r>
            <a:r>
              <a:rPr lang="en-US" dirty="0"/>
              <a:t>PWA (Progressive Web Application) </a:t>
            </a:r>
            <a:r>
              <a:rPr lang="el-GR" dirty="0"/>
              <a:t>για κινητές συσκευές.</a:t>
            </a:r>
            <a:r>
              <a:rPr lang="en-US" dirty="0"/>
              <a:t> </a:t>
            </a:r>
            <a:r>
              <a:rPr lang="el-GR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Σύγχρονη πλατφόρμα </a:t>
            </a:r>
            <a:r>
              <a:rPr lang="en-US" dirty="0" err="1"/>
              <a:t>Wordpress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Φιλικό προς ΑΜΕΑ 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www.epimetol.gr</a:t>
            </a:r>
          </a:p>
          <a:p>
            <a:endParaRPr lang="el-GR" b="1" dirty="0"/>
          </a:p>
          <a:p>
            <a:endParaRPr lang="en-US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sz="2000" b="1" i="1" dirty="0"/>
          </a:p>
        </p:txBody>
      </p:sp>
    </p:spTree>
    <p:extLst>
      <p:ext uri="{BB962C8B-B14F-4D97-AF65-F5344CB8AC3E}">
        <p14:creationId xmlns:p14="http://schemas.microsoft.com/office/powerpoint/2010/main" val="1892715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3444B2F-F372-4B02-99A0-BAC41FB10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886"/>
          <a:stretch/>
        </p:blipFill>
        <p:spPr>
          <a:xfrm>
            <a:off x="594360" y="786117"/>
            <a:ext cx="79552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036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5092124-DE69-4D44-B8E7-0A06FB306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976998"/>
            <a:ext cx="7955280" cy="4574286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672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Θέση περιεχομένου 17">
            <a:extLst>
              <a:ext uri="{FF2B5EF4-FFF2-40B4-BE49-F238E27FC236}">
                <a16:creationId xmlns:a16="http://schemas.microsoft.com/office/drawing/2014/main" id="{E64C0431-6596-40D0-8EE0-DB4BCCD6C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64" r="-1" b="14328"/>
          <a:stretch/>
        </p:blipFill>
        <p:spPr>
          <a:xfrm>
            <a:off x="594360" y="786117"/>
            <a:ext cx="79552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922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/>
            </a:br>
            <a:br>
              <a:rPr lang="en-US" sz="3600" b="1" u="sng"/>
            </a:br>
            <a:br>
              <a:rPr lang="en-US" sz="3600" b="1" u="sng"/>
            </a:br>
            <a:br>
              <a:rPr lang="en-US" sz="3600" b="1" u="sng"/>
            </a:br>
            <a:br>
              <a:rPr lang="el-GR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404664"/>
            <a:ext cx="892899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ΑΞΟΝΑΣ 1: Αναβάθμιση της εσωτερικής Ψηφιακής Υποδομής του Επιμελητηρίου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628799"/>
            <a:ext cx="8712968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l-GR" sz="2000" b="1" i="1" dirty="0"/>
              <a:t>3. Δημιουργία μηχανισμού Επικοινωνίας και Ενημέρωσης των επιχειρήσεων</a:t>
            </a:r>
          </a:p>
          <a:p>
            <a:r>
              <a:rPr lang="el-GR" sz="2000" dirty="0"/>
              <a:t>Σύγχρονη εφαρμογή διασυνδεδεμένη με το ΟΠΣ για την αποστολή </a:t>
            </a:r>
            <a:r>
              <a:rPr lang="en-US" sz="2000" dirty="0"/>
              <a:t>Newsletter </a:t>
            </a:r>
            <a:r>
              <a:rPr lang="el-GR" sz="2000" dirty="0"/>
              <a:t>και εξατομικευμένων </a:t>
            </a:r>
            <a:r>
              <a:rPr lang="en-US" sz="2000" dirty="0"/>
              <a:t>emails </a:t>
            </a:r>
            <a:r>
              <a:rPr lang="el-GR" sz="2000" dirty="0"/>
              <a:t>και </a:t>
            </a:r>
            <a:r>
              <a:rPr lang="en-US" sz="2000" dirty="0"/>
              <a:t>SMS.</a:t>
            </a:r>
            <a:endParaRPr lang="el-GR" sz="2000" dirty="0"/>
          </a:p>
          <a:p>
            <a:pPr marL="342900" indent="-342900">
              <a:buFontTx/>
              <a:buAutoNum type="arabicPeriod"/>
            </a:pPr>
            <a:endParaRPr lang="el-GR" sz="2000" b="1" i="1" dirty="0"/>
          </a:p>
          <a:p>
            <a:pPr lvl="0"/>
            <a:r>
              <a:rPr lang="en-US" sz="2000" b="1" i="1" dirty="0"/>
              <a:t>4. </a:t>
            </a:r>
            <a:r>
              <a:rPr lang="el-GR" sz="2000" b="1" i="1" dirty="0"/>
              <a:t>Πλήρης διαδικτυακή  εξυπηρέτηση των Επιχειρήσεων για τις συναλλαγές τους με το Επιμελητήριο (</a:t>
            </a:r>
            <a:r>
              <a:rPr lang="en-US" sz="2000" b="1" i="1" dirty="0"/>
              <a:t>One Stop Shop)</a:t>
            </a:r>
          </a:p>
          <a:p>
            <a:pPr lvl="0">
              <a:buFont typeface="Arial" pitchFamily="34" charset="0"/>
              <a:buChar char="•"/>
            </a:pPr>
            <a:r>
              <a:rPr lang="el-GR" dirty="0"/>
              <a:t>Ηλεκτρονική έκδοση πιστοποιητικών</a:t>
            </a:r>
            <a:r>
              <a:rPr lang="en-US" dirty="0"/>
              <a:t> / </a:t>
            </a:r>
            <a:r>
              <a:rPr lang="el-GR" dirty="0"/>
              <a:t>βεβαιώσεων Επιμελητηρίου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l-GR" dirty="0"/>
              <a:t>Ηλεκτρονικές πληρωμές συνδρομών μέσω διατραπεζικού συστήματος</a:t>
            </a:r>
            <a:r>
              <a:rPr lang="en-US" dirty="0"/>
              <a:t> </a:t>
            </a:r>
            <a:r>
              <a:rPr lang="el-GR" dirty="0"/>
              <a:t>ΔΙΑΣ και καρτών</a:t>
            </a:r>
          </a:p>
          <a:p>
            <a:pPr lvl="0">
              <a:buFont typeface="Arial" pitchFamily="34" charset="0"/>
              <a:buChar char="•"/>
            </a:pPr>
            <a:r>
              <a:rPr lang="el-GR" dirty="0"/>
              <a:t>Αίτηση Προεγγραφής ή Εγγραφής Ατομικής Επιχείρησης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l-GR" dirty="0"/>
              <a:t>Επισκόπηση Καρτέλας Μέλους</a:t>
            </a:r>
          </a:p>
          <a:p>
            <a:pPr lvl="0">
              <a:buFont typeface="Arial" pitchFamily="34" charset="0"/>
              <a:buChar char="•"/>
            </a:pPr>
            <a:r>
              <a:rPr lang="el-GR" dirty="0"/>
              <a:t>Πιστοποιητικά καταγωγής προϊόντος για εξαγωγείς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l-GR" dirty="0"/>
              <a:t>Ολοκλήρωση με ΟΠΣ στην εμπειρία χρήσης του επιμελητηριακού χρήστη  (περιβάλλον </a:t>
            </a:r>
            <a:r>
              <a:rPr lang="el-GR" dirty="0" err="1"/>
              <a:t>backoffice</a:t>
            </a:r>
            <a:r>
              <a:rPr lang="el-GR" dirty="0"/>
              <a:t>)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n-US" sz="2000" dirty="0"/>
              <a:t>Authentication </a:t>
            </a:r>
            <a:r>
              <a:rPr lang="el-GR" sz="2000" dirty="0"/>
              <a:t>μέσω ΓΕΜΗ και </a:t>
            </a:r>
            <a:r>
              <a:rPr lang="en-US" sz="2000" dirty="0"/>
              <a:t>Taxis (</a:t>
            </a:r>
            <a:r>
              <a:rPr lang="el-GR" sz="2000" dirty="0"/>
              <a:t>ΓΓΠΣ)</a:t>
            </a:r>
          </a:p>
          <a:p>
            <a:pPr lvl="0"/>
            <a:endParaRPr lang="el-GR" sz="2000" dirty="0"/>
          </a:p>
          <a:p>
            <a:pPr lvl="0"/>
            <a:endParaRPr lang="el-GR" sz="2000" b="1" i="1" dirty="0"/>
          </a:p>
        </p:txBody>
      </p:sp>
    </p:spTree>
    <p:extLst>
      <p:ext uri="{BB962C8B-B14F-4D97-AF65-F5344CB8AC3E}">
        <p14:creationId xmlns:p14="http://schemas.microsoft.com/office/powerpoint/2010/main" val="145349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n-US" sz="3600" b="1" u="sng" dirty="0"/>
            </a:br>
            <a:br>
              <a:rPr lang="el-GR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404664"/>
            <a:ext cx="892899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ΑΞΟΝΑΣ 1: Αναβάθμιση της εσωτερικής Ψηφιακής Υποδομής του Επιμελητηρίου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628799"/>
            <a:ext cx="8712968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l-GR" sz="2000" b="1" i="1" dirty="0"/>
              <a:t>5. Ηλεκτρονική υποβολή και διαχείριση των αιτημάτων των επιχειρήσεων</a:t>
            </a:r>
          </a:p>
          <a:p>
            <a:pPr indent="-342900">
              <a:buFont typeface="Arial" pitchFamily="34" charset="0"/>
              <a:buChar char="•"/>
            </a:pPr>
            <a:r>
              <a:rPr lang="el-GR" dirty="0" err="1"/>
              <a:t>Πελατοκεντρικό</a:t>
            </a:r>
            <a:r>
              <a:rPr lang="el-GR" dirty="0"/>
              <a:t> σύστημα</a:t>
            </a:r>
          </a:p>
          <a:p>
            <a:pPr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/>
              <a:t>Δημιουργία ενός κεντρικού σημείου στο οποίο καταγράφονται και εξυπηρετούνται όλα τα αιτήματα των επιχειρήσεων (email, τηλεφωνικά, φαξ, προφορικά) </a:t>
            </a:r>
          </a:p>
          <a:p>
            <a:pPr lvl="0" indent="-342900">
              <a:buFont typeface="Arial" pitchFamily="34" charset="0"/>
              <a:buChar char="•"/>
            </a:pPr>
            <a:r>
              <a:rPr lang="el-GR" dirty="0"/>
              <a:t> Διασύνδεση για ανταλλαγή δεδομένων από και προς το  ΟΠΣ του Επιμελητηρίου</a:t>
            </a:r>
          </a:p>
          <a:p>
            <a:pPr lvl="0" indent="-342900">
              <a:buFont typeface="Arial" pitchFamily="34" charset="0"/>
              <a:buChar char="•"/>
            </a:pPr>
            <a:endParaRPr lang="el-GR" dirty="0"/>
          </a:p>
          <a:p>
            <a:r>
              <a:rPr lang="el-GR" sz="1800" b="1" i="1" dirty="0"/>
              <a:t>6. Μηχανισμός διάθεσης ανοικτών δεδομένων (</a:t>
            </a:r>
            <a:r>
              <a:rPr lang="el-GR" sz="1800" b="1" i="1" dirty="0" err="1"/>
              <a:t>Open</a:t>
            </a:r>
            <a:r>
              <a:rPr lang="el-GR" sz="1800" b="1" i="1" dirty="0"/>
              <a:t> Data)</a:t>
            </a:r>
          </a:p>
          <a:p>
            <a:pPr marL="342900" indent="-342900">
              <a:buFontTx/>
              <a:buAutoNum type="arabicPeriod"/>
            </a:pPr>
            <a:endParaRPr lang="el-GR" sz="1800" b="1" i="1" dirty="0"/>
          </a:p>
          <a:p>
            <a:r>
              <a:rPr lang="el-GR" sz="1800" b="1" i="1" dirty="0"/>
              <a:t>7. Υποδομή </a:t>
            </a:r>
            <a:r>
              <a:rPr lang="el-GR" sz="1800" b="1" i="1" dirty="0" err="1"/>
              <a:t>Disaster</a:t>
            </a:r>
            <a:r>
              <a:rPr lang="el-GR" sz="1800" b="1" i="1" dirty="0"/>
              <a:t> </a:t>
            </a:r>
            <a:r>
              <a:rPr lang="el-GR" sz="1800" b="1" i="1" dirty="0" err="1"/>
              <a:t>Recovery</a:t>
            </a:r>
            <a:r>
              <a:rPr lang="el-GR" sz="1800" b="1" i="1" dirty="0"/>
              <a:t> του συστήματος εσωτερικής μηχανογράφησης </a:t>
            </a:r>
          </a:p>
          <a:p>
            <a:pPr marL="342900" indent="-342900">
              <a:buFontTx/>
              <a:buAutoNum type="arabicPeriod"/>
            </a:pPr>
            <a:endParaRPr lang="el-GR" sz="1800" b="1" i="1" dirty="0"/>
          </a:p>
          <a:p>
            <a:r>
              <a:rPr lang="el-GR" sz="1800" b="1" i="1" dirty="0"/>
              <a:t>8. Αναβάθμιση εξοπλισμού του Επιμελητηρίου</a:t>
            </a:r>
            <a:endParaRPr lang="el-GR" sz="1800" dirty="0"/>
          </a:p>
          <a:p>
            <a:pPr lvl="0"/>
            <a:endParaRPr lang="el-GR" dirty="0"/>
          </a:p>
          <a:p>
            <a:pPr lvl="0"/>
            <a:endParaRPr lang="el-GR" sz="2000" b="1" i="1" dirty="0"/>
          </a:p>
          <a:p>
            <a:pPr lvl="0"/>
            <a:endParaRPr lang="el-GR" sz="2000" b="1" i="1" dirty="0"/>
          </a:p>
        </p:txBody>
      </p:sp>
    </p:spTree>
    <p:extLst>
      <p:ext uri="{BB962C8B-B14F-4D97-AF65-F5344CB8AC3E}">
        <p14:creationId xmlns:p14="http://schemas.microsoft.com/office/powerpoint/2010/main" val="187088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100000"/>
              </a:schemeClr>
            </a:gs>
            <a:gs pos="35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/>
            </a:br>
            <a:br>
              <a:rPr lang="en-US" sz="3600" b="1" u="sng"/>
            </a:br>
            <a:br>
              <a:rPr lang="en-US" sz="3600" b="1" u="sng"/>
            </a:br>
            <a:br>
              <a:rPr lang="en-US" sz="3600" b="1" u="sng"/>
            </a:br>
            <a:br>
              <a:rPr lang="el-GR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i="1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05D6-E452-4451-9C17-4889F972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" y="404664"/>
            <a:ext cx="8928992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ΑΞΟΝΑΣ 2: Ολοκληρωμένο Ψηφιακό Επιχειρηματικό Κέντρο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628799"/>
            <a:ext cx="8712968" cy="4968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200" b="1" i="1" dirty="0"/>
              <a:t>Σύγχρονος Επιχειρηματικός Οδηγός: </a:t>
            </a:r>
            <a:r>
              <a:rPr lang="el-GR" sz="2200" dirty="0"/>
              <a:t>Ένα ολοκληρωμένο σύστημα προβολής των επιχειρήσεων και επαγγελματιών του Νομού Αιτωλοακαρνανίας</a:t>
            </a:r>
          </a:p>
          <a:p>
            <a:endParaRPr lang="el-GR" sz="20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2000" dirty="0"/>
              <a:t> </a:t>
            </a:r>
            <a:r>
              <a:rPr lang="el-GR" sz="2200" dirty="0"/>
              <a:t>Δυνατότητα εισαγωγής περιεχομένου από τις ίδιες τις επιχειρήσεις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400" dirty="0"/>
              <a:t>Authentication </a:t>
            </a:r>
            <a:r>
              <a:rPr lang="el-GR" sz="2400" dirty="0"/>
              <a:t>μέσω ΓΕΜΗ και </a:t>
            </a:r>
            <a:r>
              <a:rPr lang="en-US" sz="2400" dirty="0"/>
              <a:t>Taxis (</a:t>
            </a:r>
            <a:r>
              <a:rPr lang="el-GR" sz="2400" dirty="0"/>
              <a:t>ΓΓΠΣ)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2200" dirty="0"/>
              <a:t> Επιχειρηματική και Κοινωνική Δικτύωση (</a:t>
            </a:r>
            <a:r>
              <a:rPr lang="en-US" sz="2200" dirty="0"/>
              <a:t>follow</a:t>
            </a:r>
            <a:r>
              <a:rPr lang="el-GR" sz="2200" dirty="0"/>
              <a:t>, αγαπημένα, ορισμός συνεργατών)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2200" dirty="0"/>
              <a:t> </a:t>
            </a:r>
            <a:r>
              <a:rPr lang="el-GR" sz="2200" dirty="0" err="1"/>
              <a:t>Online</a:t>
            </a:r>
            <a:r>
              <a:rPr lang="el-GR" sz="2200" dirty="0"/>
              <a:t> δημιουργία ψηφιακής μπροσούρας από επιμελητηριακό χρήστη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2200" dirty="0"/>
              <a:t> Γεωγραφική απεικόνιση επιχειρήσεων</a:t>
            </a:r>
          </a:p>
          <a:p>
            <a:endParaRPr lang="el-GR" sz="2000" b="1" i="1" dirty="0"/>
          </a:p>
          <a:p>
            <a:endParaRPr lang="el-GR" sz="2000" b="1" i="1" dirty="0"/>
          </a:p>
        </p:txBody>
      </p:sp>
    </p:spTree>
    <p:extLst>
      <p:ext uri="{BB962C8B-B14F-4D97-AF65-F5344CB8AC3E}">
        <p14:creationId xmlns:p14="http://schemas.microsoft.com/office/powerpoint/2010/main" val="233188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7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8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9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1045</Words>
  <Application>Microsoft Office PowerPoint</Application>
  <PresentationFormat>Προβολή στην οθόνη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Tahoma</vt:lpstr>
      <vt:lpstr>Wingdings</vt:lpstr>
      <vt:lpstr>Wingdings 3</vt:lpstr>
      <vt:lpstr>Slice</vt:lpstr>
      <vt:lpstr> </vt:lpstr>
      <vt:lpstr>            </vt:lpstr>
      <vt:lpstr>            </vt:lpstr>
      <vt:lpstr>Παρουσίαση του PowerPoint</vt:lpstr>
      <vt:lpstr>Παρουσίαση του PowerPoint</vt:lpstr>
      <vt:lpstr>Παρουσίαση του PowerPoint</vt:lpstr>
      <vt:lpstr>            </vt:lpstr>
      <vt:lpstr>            </vt:lpstr>
      <vt:lpstr>            </vt:lpstr>
      <vt:lpstr>Παρουσίαση του PowerPoint</vt:lpstr>
      <vt:lpstr>Παρουσίαση του PowerPoint</vt:lpstr>
      <vt:lpstr>            </vt:lpstr>
      <vt:lpstr>Παρουσίαση του PowerPoint</vt:lpstr>
      <vt:lpstr>            </vt:lpstr>
      <vt:lpstr>            </vt:lpstr>
      <vt:lpstr>Παρουσίαση του PowerPoint</vt:lpstr>
      <vt:lpstr>Παρουσίαση του PowerPoint</vt:lpstr>
      <vt:lpstr>            </vt:lpstr>
      <vt:lpstr>Παρουσίαση του PowerPoint</vt:lpstr>
      <vt:lpstr>            </vt:lpstr>
      <vt:lpstr>Παρουσίαση του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vchristidis</dc:creator>
  <cp:lastModifiedBy>admin</cp:lastModifiedBy>
  <cp:revision>205</cp:revision>
  <dcterms:created xsi:type="dcterms:W3CDTF">2018-01-11T12:27:26Z</dcterms:created>
  <dcterms:modified xsi:type="dcterms:W3CDTF">2022-03-28T12:31:39Z</dcterms:modified>
</cp:coreProperties>
</file>