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20" r:id="rId1"/>
  </p:sldMasterIdLst>
  <p:sldIdLst>
    <p:sldId id="257" r:id="rId2"/>
    <p:sldId id="261" r:id="rId3"/>
    <p:sldId id="390" r:id="rId4"/>
    <p:sldId id="394" r:id="rId5"/>
    <p:sldId id="395" r:id="rId6"/>
    <p:sldId id="386" r:id="rId7"/>
    <p:sldId id="413" r:id="rId8"/>
    <p:sldId id="431" r:id="rId9"/>
    <p:sldId id="432" r:id="rId10"/>
    <p:sldId id="433" r:id="rId11"/>
    <p:sldId id="434" r:id="rId12"/>
    <p:sldId id="455" r:id="rId13"/>
    <p:sldId id="437" r:id="rId14"/>
    <p:sldId id="435" r:id="rId15"/>
    <p:sldId id="436" r:id="rId16"/>
    <p:sldId id="438" r:id="rId17"/>
    <p:sldId id="439" r:id="rId18"/>
    <p:sldId id="440" r:id="rId19"/>
    <p:sldId id="441" r:id="rId20"/>
    <p:sldId id="442" r:id="rId21"/>
    <p:sldId id="443" r:id="rId22"/>
    <p:sldId id="444" r:id="rId23"/>
    <p:sldId id="454" r:id="rId24"/>
    <p:sldId id="445" r:id="rId25"/>
    <p:sldId id="446" r:id="rId26"/>
    <p:sldId id="447" r:id="rId27"/>
    <p:sldId id="448" r:id="rId28"/>
    <p:sldId id="449" r:id="rId29"/>
    <p:sldId id="450" r:id="rId30"/>
    <p:sldId id="452" r:id="rId31"/>
    <p:sldId id="385" r:id="rId32"/>
    <p:sldId id="398" r:id="rId33"/>
    <p:sldId id="399" r:id="rId34"/>
    <p:sldId id="456" r:id="rId35"/>
    <p:sldId id="457" r:id="rId36"/>
    <p:sldId id="411" r:id="rId37"/>
    <p:sldId id="412" r:id="rId38"/>
    <p:sldId id="430" r:id="rId39"/>
    <p:sldId id="414" r:id="rId40"/>
    <p:sldId id="415" r:id="rId41"/>
    <p:sldId id="416" r:id="rId42"/>
    <p:sldId id="417" r:id="rId43"/>
    <p:sldId id="418" r:id="rId44"/>
    <p:sldId id="419" r:id="rId45"/>
    <p:sldId id="388" r:id="rId46"/>
    <p:sldId id="458" r:id="rId47"/>
    <p:sldId id="400" r:id="rId48"/>
    <p:sldId id="420" r:id="rId49"/>
    <p:sldId id="421" r:id="rId50"/>
    <p:sldId id="422" r:id="rId51"/>
    <p:sldId id="423" r:id="rId52"/>
    <p:sldId id="425" r:id="rId53"/>
    <p:sldId id="389" r:id="rId54"/>
    <p:sldId id="408" r:id="rId55"/>
    <p:sldId id="409" r:id="rId56"/>
    <p:sldId id="410" r:id="rId57"/>
    <p:sldId id="407" r:id="rId58"/>
    <p:sldId id="404" r:id="rId59"/>
    <p:sldId id="392" r:id="rId60"/>
    <p:sldId id="406" r:id="rId61"/>
    <p:sldId id="426" r:id="rId62"/>
    <p:sldId id="403" r:id="rId63"/>
    <p:sldId id="427" r:id="rId64"/>
    <p:sldId id="429" r:id="rId65"/>
    <p:sldId id="428" r:id="rId66"/>
    <p:sldId id="405" r:id="rId67"/>
    <p:sldId id="39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97" autoAdjust="0"/>
    <p:restoredTop sz="94675" autoAdjust="0"/>
  </p:normalViewPr>
  <p:slideViewPr>
    <p:cSldViewPr>
      <p:cViewPr varScale="1">
        <p:scale>
          <a:sx n="90" d="100"/>
          <a:sy n="90" d="100"/>
        </p:scale>
        <p:origin x="-120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5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35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805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3821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74459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37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80981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53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2680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813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31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948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99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092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48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442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22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934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229742-2DB2-4CE4-8B9E-6A1E5DFF799D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ACD2DD-3D55-467E-AC1D-AEB5973BF7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0170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91D6C44C-AC26-4980-B9D8-8B081D83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idx="1"/>
          </p:nvPr>
        </p:nvSpPr>
        <p:spPr>
          <a:xfrm>
            <a:off x="533400" y="1787629"/>
            <a:ext cx="8071048" cy="3369563"/>
          </a:xfrm>
          <a:solidFill>
            <a:schemeClr val="tx1"/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fr-FR" sz="2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l-GR" sz="2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Ηλεκτρονικής Υποδομής και Ψηφιακών Υπηρεσιών του Επιμελητηρίου Αιτωλοακαρνανίας για την ενίσχυση της ανταγωνιστικότητας και</a:t>
            </a:r>
            <a:r>
              <a:rPr lang="en-US" sz="2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6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εξωστρέφειας των επιχειρήσεων</a:t>
            </a:r>
            <a:r>
              <a:rPr lang="fr-FR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>
              <a:buNone/>
            </a:pPr>
            <a:endParaRPr lang="el-GR" sz="26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l-G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Γιώργος Μπισδούνης – Τεχνικός Διευθυντής Κ</a:t>
            </a:r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nowledge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A.E.</a:t>
            </a:r>
            <a:endParaRPr lang="fr-F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l-G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l-G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fr-F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/202</a:t>
            </a:r>
            <a:r>
              <a:rPr lang="el-G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8434" name="Picture 2" descr="αρχική σελίδ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" name="4 - Εικόνα" descr="1x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78AF50BF-AB2F-4966-9E52-5153F8EC28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882" y="0"/>
            <a:ext cx="2595960" cy="145421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781D731A-A5DA-492A-B5CD-CF200EC2D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4985" y="0"/>
            <a:ext cx="2857899" cy="85737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4F105411-53BB-41FF-8A39-22450E2E928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6374" y="5641202"/>
            <a:ext cx="6181725" cy="121679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553095"/>
            <a:ext cx="6554788" cy="2515865"/>
          </a:xfrm>
        </p:spPr>
      </p:pic>
      <p:pic>
        <p:nvPicPr>
          <p:cNvPr id="5" name="Picture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6378" y="3212976"/>
            <a:ext cx="6589789" cy="33843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Αίτηση Πιστοποιητικού/Βεβαίωσης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476672"/>
            <a:ext cx="5226841" cy="3960440"/>
          </a:xfrm>
        </p:spPr>
      </p:pic>
      <p:pic>
        <p:nvPicPr>
          <p:cNvPr id="5" name="Picture 4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4606622"/>
            <a:ext cx="5256584" cy="18930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Υποβολή Αίτησης Πιστοποιητικού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Πιστοποιητικό Καταγωγής (Εξαγωγέων)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katagwgh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620688"/>
            <a:ext cx="5112568" cy="611897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1948" y="939637"/>
            <a:ext cx="6752420" cy="450558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Επιλογή Τρόπου Πληρωμής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3898" y="749424"/>
            <a:ext cx="6314446" cy="5343872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Πληρωμή με Κάρτα (βασικά στοιχεία)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2050" y="749424"/>
            <a:ext cx="4053488" cy="5343872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Πληρωμή με κάρτα (περιβάλλον τράπεζας)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5564" y="1579608"/>
            <a:ext cx="6554788" cy="2857504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Πληρωμή μέσω</a:t>
            </a:r>
            <a:r>
              <a:rPr kumimoji="0" lang="el-GR" sz="1400" b="1" i="1" u="sng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ΔΙΑΣ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5564" y="1621873"/>
            <a:ext cx="6554788" cy="259921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Επιβεβαίωση Πληρωμής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6480720" cy="501531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Ολοκλήρωση Αίτησης - 1 (κατάσταση αναμονής)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836712"/>
            <a:ext cx="5988802" cy="4903292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Ολοκλήρωση Αίτησης - 2 (επιβεβαίωση)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/>
              <a:t/>
            </a:r>
            <a:br>
              <a:rPr lang="el-GR" sz="2200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60647"/>
            <a:ext cx="8071048" cy="792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4000" b="1" dirty="0">
                <a:ln w="1270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Γενικά στοιχεία του έργου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268761"/>
            <a:ext cx="8712968" cy="53285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12700" lvl="0" algn="just">
              <a:spcAft>
                <a:spcPts val="300"/>
              </a:spcAft>
              <a:buClr>
                <a:srgbClr val="000000"/>
              </a:buClr>
              <a:buSzPts val="1150"/>
              <a:tabLst>
                <a:tab pos="228600" algn="l"/>
              </a:tabLst>
            </a:pPr>
            <a:r>
              <a:rPr lang="el-GR" sz="2000" u="none" strike="noStrike" spc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έργο υλοποιήθηκε από την εταιρία </a:t>
            </a:r>
            <a:r>
              <a:rPr lang="en-US" sz="2000" b="1" u="none" strike="noStrike" spc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A.E. </a:t>
            </a:r>
            <a:r>
              <a:rPr lang="el-GR" sz="2000" b="1" u="none" strike="noStrike" spc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</a:t>
            </a: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πλαίσια του Ε.Π. «Δυτική Ελλάδα 2014-2020»</a:t>
            </a:r>
            <a:endParaRPr lang="el-GR" sz="2000" b="1" u="none" strike="noStrike" spc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2700" lvl="0" algn="just">
              <a:spcAft>
                <a:spcPts val="300"/>
              </a:spcAft>
              <a:buClr>
                <a:srgbClr val="000000"/>
              </a:buClr>
              <a:buSzPts val="1150"/>
              <a:tabLst>
                <a:tab pos="228600" algn="l"/>
              </a:tabLst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2700" lvl="0" algn="just">
              <a:spcAft>
                <a:spcPts val="300"/>
              </a:spcAft>
              <a:buClr>
                <a:srgbClr val="000000"/>
              </a:buClr>
              <a:buSzPts val="1150"/>
              <a:tabLst>
                <a:tab pos="228600" algn="l"/>
              </a:tabLst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Αντικείμενο του έργου ήταν ο </a:t>
            </a:r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Ψηφιακός Μετασχηματισμός του Επιμελητηρίου και η ανάπτυξη καινοτόμων ψηφιακών υπηρεσιών.</a:t>
            </a: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2700" lvl="0" algn="just">
              <a:spcAft>
                <a:spcPts val="300"/>
              </a:spcAft>
              <a:buClr>
                <a:srgbClr val="000000"/>
              </a:buClr>
              <a:buSzPts val="1150"/>
              <a:tabLst>
                <a:tab pos="228600" algn="l"/>
              </a:tabLst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Περιλαμβάνει τις παρακάτω δράσεις </a:t>
            </a:r>
          </a:p>
          <a:p>
            <a:pPr marR="12700" lvl="0" algn="just">
              <a:spcAft>
                <a:spcPts val="300"/>
              </a:spcAft>
              <a:buClr>
                <a:srgbClr val="000000"/>
              </a:buClr>
              <a:buSzPts val="1150"/>
              <a:tabLst>
                <a:tab pos="228600" algn="l"/>
              </a:tabLst>
            </a:pPr>
            <a:endParaRPr lang="el-GR" sz="2000" u="none" strike="noStrike" spc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12700" lvl="0" indent="-342900"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l-GR" sz="2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ΑΞΟΝΑΣ 1: Αναβάθμιση της εσωτερικής Ψηφιακής Υποδομής του Επιμελητηρίου. </a:t>
            </a:r>
          </a:p>
          <a:p>
            <a:pPr marL="342900" marR="12700" lvl="0" indent="-342900"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l-GR" sz="2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ΑΞΟΝΑΣ 2: Ολοκληρωμένο Ψηφιακό Επιχειρηματικό Κέντρο. </a:t>
            </a:r>
          </a:p>
          <a:p>
            <a:pPr marL="342900" marR="12700" lvl="0" indent="-342900"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l-GR" sz="2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ΑΞΟΝΑΣ 3: Παρατηρητήριο επιχειρηματικότητας. </a:t>
            </a:r>
          </a:p>
          <a:p>
            <a:pPr marL="342900" marR="12700" lvl="0" indent="-342900"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l-GR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ΑΞΟΝΑΣ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Παροχή Εξειδικευμένης Επιχειρηματικής Πληροφόρησης και Συμβουλών.  </a:t>
            </a:r>
          </a:p>
          <a:p>
            <a:pPr marR="12700" lvl="0" algn="just">
              <a:spcAft>
                <a:spcPts val="300"/>
              </a:spcAft>
              <a:tabLst>
                <a:tab pos="228600" algn="l"/>
              </a:tabLst>
            </a:pPr>
            <a:endParaRPr lang="el-GR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980727"/>
            <a:ext cx="6026151" cy="485454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Ολοκλήρωση Αίτησης – 3 (αίτημα για διόρθωση)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7416" y="844300"/>
            <a:ext cx="7566992" cy="2656708"/>
          </a:xfrm>
        </p:spPr>
      </p:pic>
      <p:pic>
        <p:nvPicPr>
          <p:cNvPr id="5" name="Picture 4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789039"/>
            <a:ext cx="7560840" cy="276007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Οθόνη αιτήσεων μέλους (υπό διεκπεραίωση / ολοκληρωμένες)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eggr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572" y="1196752"/>
            <a:ext cx="6554788" cy="3262802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Μενού Υπηρεσιών (προεγγραφή / εγγραφή ατομικής, ιστορικό μέλους)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Content Placeholder 3" descr="eggr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4392488" cy="416663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Είσοδος μέσω </a:t>
            </a:r>
            <a:r>
              <a:rPr lang="en-US" sz="1400" b="1" i="1" u="sng" dirty="0" smtClean="0">
                <a:solidFill>
                  <a:schemeClr val="bg2">
                    <a:lumMod val="75000"/>
                  </a:schemeClr>
                </a:solidFill>
              </a:rPr>
              <a:t>TAXIS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3" descr="egg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140968"/>
            <a:ext cx="4680520" cy="3410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eggr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653067"/>
            <a:ext cx="4392488" cy="594428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Αίτηση προεγγραφής ατομικής επιχείρησης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eggr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654142"/>
            <a:ext cx="4392488" cy="6044584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Αίτηση εγγραφής ατομικής επιχείρησης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eggr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2919" y="836712"/>
            <a:ext cx="5091369" cy="5610060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Αίτηση για Πιστοποιητικό Ιστορικού Μέλους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pl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20688"/>
            <a:ext cx="6554788" cy="3089563"/>
          </a:xfrm>
        </p:spPr>
      </p:pic>
      <p:pic>
        <p:nvPicPr>
          <p:cNvPr id="5" name="Picture 4" descr="p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830815"/>
            <a:ext cx="7416824" cy="28620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Πληρωμή Συνδρομών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sem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399" y="1361814"/>
            <a:ext cx="7928831" cy="3075298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Αίτηση για καταχώρηση βεβαίωσης εκπαίδευσης ασφαλιστών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sem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0127" y="677416"/>
            <a:ext cx="4932153" cy="5487888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Συμπλήρωση στοιχείων βεβαίωσης εκπαίδευσης ασφαλιστών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/>
              <a:t/>
            </a:r>
            <a:br>
              <a:rPr lang="el-GR" sz="2200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404664"/>
            <a:ext cx="8928992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400" b="1" i="1" dirty="0" smtClean="0"/>
              <a:t>Νέα </a:t>
            </a:r>
            <a:r>
              <a:rPr lang="el-GR" sz="2400" b="1" i="1" dirty="0" smtClean="0"/>
              <a:t>διαδικτυακή πύλη (Portal) του Επιμελητηρίου</a:t>
            </a:r>
          </a:p>
          <a:p>
            <a:pPr marL="0" indent="0">
              <a:buNone/>
            </a:pPr>
            <a:endParaRPr lang="el-GR" sz="2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628799"/>
            <a:ext cx="8712968" cy="496855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l-GR" sz="2000" b="1" i="1" dirty="0" smtClean="0"/>
              <a:t>Νέα </a:t>
            </a:r>
            <a:r>
              <a:rPr lang="el-GR" sz="2000" b="1" i="1" dirty="0" smtClean="0"/>
              <a:t>ψηφιακά εργαλεία:</a:t>
            </a:r>
          </a:p>
          <a:p>
            <a:endParaRPr lang="el-GR" sz="2000" b="1" i="1" dirty="0" smtClean="0"/>
          </a:p>
          <a:p>
            <a:pPr>
              <a:buFont typeface="Arial" pitchFamily="34" charset="0"/>
              <a:buChar char="•"/>
            </a:pPr>
            <a:r>
              <a:rPr lang="el-GR" sz="2000" b="1" i="1" dirty="0" smtClean="0"/>
              <a:t> για τη μείωση της γραφειοκρατίας και την πλήρη ηλεκτρονική εξυπηρέτηση των επιχειρήσεων – μελών του Επιμελητηρίου Αιτωλοακαρνανίας</a:t>
            </a:r>
          </a:p>
          <a:p>
            <a:pPr>
              <a:buFont typeface="Arial" pitchFamily="34" charset="0"/>
              <a:buChar char="•"/>
            </a:pPr>
            <a:endParaRPr lang="el-GR" sz="2000" b="1" i="1" dirty="0" smtClean="0"/>
          </a:p>
          <a:p>
            <a:pPr>
              <a:buFont typeface="Arial" pitchFamily="34" charset="0"/>
              <a:buChar char="•"/>
            </a:pPr>
            <a:r>
              <a:rPr lang="el-GR" sz="2000" b="1" i="1" dirty="0" smtClean="0"/>
              <a:t> για την ενίσχυση της ανταγωνιστικότητας και εξωστρέφειας των επιχειρήσεων</a:t>
            </a:r>
          </a:p>
          <a:p>
            <a:endParaRPr lang="el-GR" sz="2000" b="1" i="1" dirty="0"/>
          </a:p>
          <a:p>
            <a:endParaRPr lang="en-US" dirty="0"/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www.epimetol.gr</a:t>
            </a:r>
          </a:p>
          <a:p>
            <a:endParaRPr lang="el-GR" b="1" dirty="0"/>
          </a:p>
          <a:p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189271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sem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692696"/>
            <a:ext cx="4536504" cy="542287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187896" y="188640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Ολοκλήρωση αίτησης βεβαίωσης </a:t>
            </a: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εκπαίδευσης ασφαλιστών</a:t>
            </a:r>
            <a:endParaRPr lang="en-US" sz="1400" b="1" i="1" u="sng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/>
              <a:t/>
            </a:r>
            <a:br>
              <a:rPr lang="el-GR" sz="2200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404664"/>
            <a:ext cx="8928992" cy="7200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200" b="1" i="1" dirty="0" smtClean="0"/>
              <a:t>Σύγχρονος Επιχειρηματικός Οδηγός</a:t>
            </a:r>
            <a:endParaRPr lang="el-GR" sz="2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628799"/>
            <a:ext cx="8712968" cy="496855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l-GR" sz="2000" dirty="0" smtClean="0"/>
              <a:t>Ολοκληρωμένο σύστημα </a:t>
            </a:r>
            <a:r>
              <a:rPr lang="el-GR" sz="2000" dirty="0" smtClean="0"/>
              <a:t>προβολής των επιχειρήσεων και επαγγελματιών του Νομού </a:t>
            </a:r>
            <a:r>
              <a:rPr lang="el-GR" sz="2000" dirty="0" smtClean="0"/>
              <a:t>Αιτωλοακαρνανίας</a:t>
            </a:r>
          </a:p>
          <a:p>
            <a:pPr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endParaRPr lang="el-GR" sz="2000" dirty="0" smtClean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l-GR" sz="2000" dirty="0" smtClean="0"/>
              <a:t> </a:t>
            </a:r>
            <a:r>
              <a:rPr lang="el-GR" sz="2200" dirty="0"/>
              <a:t>Δυνατότητα εισαγωγής περιεχομένου από τις ίδιες τις </a:t>
            </a:r>
            <a:r>
              <a:rPr lang="el-GR" sz="2200" dirty="0" smtClean="0"/>
              <a:t>επιχειρήσεις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endParaRPr lang="el-GR" sz="22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l-GR" sz="2200" dirty="0" smtClean="0"/>
              <a:t>Επιχειρηματική </a:t>
            </a:r>
            <a:r>
              <a:rPr lang="el-GR" sz="2200" dirty="0"/>
              <a:t>και Κοινωνική Δικτύωση (</a:t>
            </a:r>
            <a:r>
              <a:rPr lang="en-US" sz="2200" dirty="0"/>
              <a:t>follow</a:t>
            </a:r>
            <a:r>
              <a:rPr lang="el-GR" sz="2200" dirty="0"/>
              <a:t>, αγαπημένα, ορισμός συνεργατών</a:t>
            </a:r>
            <a:r>
              <a:rPr lang="el-GR" sz="2200" dirty="0" smtClean="0"/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endParaRPr lang="el-GR" sz="2200" dirty="0" smtClean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l-GR" sz="2200" dirty="0" smtClean="0"/>
              <a:t>Γεωγραφική απεικόνιση </a:t>
            </a:r>
            <a:r>
              <a:rPr lang="el-GR" sz="2200" dirty="0" smtClean="0"/>
              <a:t>επιχειρήσεων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endParaRPr lang="el-GR" sz="22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l-GR" sz="2200" dirty="0"/>
              <a:t> </a:t>
            </a:r>
            <a:r>
              <a:rPr lang="en-US" sz="2000" dirty="0" smtClean="0"/>
              <a:t>Authentication </a:t>
            </a:r>
            <a:r>
              <a:rPr lang="el-GR" sz="2000" dirty="0" smtClean="0"/>
              <a:t>μέσω ΓΕΜΗ και </a:t>
            </a:r>
            <a:r>
              <a:rPr lang="en-US" sz="2000" dirty="0" smtClean="0"/>
              <a:t>Taxis (</a:t>
            </a:r>
            <a:r>
              <a:rPr lang="el-GR" sz="2000" dirty="0" smtClean="0"/>
              <a:t>ΓΓΠΣ)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endParaRPr lang="el-GR" sz="2200" dirty="0"/>
          </a:p>
          <a:p>
            <a:pPr algn="ctr"/>
            <a:r>
              <a:rPr lang="en-US" sz="2000" b="1" i="1" dirty="0" smtClean="0">
                <a:solidFill>
                  <a:srgbClr val="FFFF00"/>
                </a:solidFill>
              </a:rPr>
              <a:t>businessguide.epimetol.gr</a:t>
            </a:r>
            <a:endParaRPr lang="el-GR" sz="2000" b="1" i="1" dirty="0" smtClean="0">
              <a:solidFill>
                <a:srgbClr val="FFFF00"/>
              </a:solidFill>
            </a:endParaRPr>
          </a:p>
          <a:p>
            <a:endParaRPr lang="el-GR" sz="2000" b="1" i="1" dirty="0"/>
          </a:p>
          <a:p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2331885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3FF8B7A-4D50-46EE-9E2C-56344296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0F2E9B04-7479-490A-A63B-CFEC72ED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5F462D9A-395B-4092-B890-C4E5238657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15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0C0FE5-3D4D-406E-AC73-315DC56B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59952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7BF3404F-05F9-4004-8E28-461E5016CA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36288"/>
            <a:ext cx="9144000" cy="28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55221"/>
            <a:ext cx="5328592" cy="661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76664" cy="65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0829" y="1860376"/>
            <a:ext cx="42576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44625"/>
            <a:ext cx="4464495" cy="3348924"/>
          </a:xfrm>
          <a:prstGeom prst="rect">
            <a:avLst/>
          </a:prstGeom>
        </p:spPr>
      </p:pic>
      <p:pic>
        <p:nvPicPr>
          <p:cNvPr id="6" name="Content Placeholder 5" descr="logi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67944" y="3442252"/>
            <a:ext cx="4968552" cy="3371124"/>
          </a:xfr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0C0FE5-3D4D-406E-AC73-315DC56B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4016"/>
            <a:ext cx="5223032" cy="383703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7BF3404F-05F9-4004-8E28-461E5016CA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3829" y="3933056"/>
            <a:ext cx="4660659" cy="28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0C0FE5-3D4D-406E-AC73-315DC56B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80818"/>
            <a:ext cx="1296144" cy="68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0C0FE5-3D4D-406E-AC73-315DC56B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5" y="0"/>
            <a:ext cx="9139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2D8CD66-6E34-4232-868C-F61EC84AFC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A1EDB24-D25E-4498-9742-07355DA2B1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E5C3020-0F81-4919-9D1F-B6ED9A835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83ECD783-8E88-4D10-99BD-C579F0CA2A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9EDE005-2618-4634-B693-DAB7F60138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C4252634-CD2F-416D-80D4-1C184472B0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43F8250A-B5BC-48E8-9E34-320C6AB61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xmlns="" id="{A2829537-8D6E-4F27-8454-8F19BEA8C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1171" y="620722"/>
            <a:ext cx="8201658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A3444B2F-F372-4B02-99A0-BAC41FB10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-1" b="4886"/>
          <a:stretch/>
        </p:blipFill>
        <p:spPr>
          <a:xfrm>
            <a:off x="594360" y="786117"/>
            <a:ext cx="795528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55036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 descr="pag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93095"/>
            <a:ext cx="9144000" cy="2520281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407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Content Placeholder 6" descr="page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392488"/>
            <a:ext cx="9144000" cy="2420888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3642"/>
            <a:ext cx="9144000" cy="401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0C0FE5-3D4D-406E-AC73-315DC56B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20C0FE5-3D4D-406E-AC73-315DC56B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 descr="page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81401"/>
            <a:ext cx="9144000" cy="3576599"/>
          </a:xfr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E7184BD-F462-496A-BCB1-172D89D2B7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1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/>
              <a:t/>
            </a:r>
            <a:br>
              <a:rPr lang="el-GR" sz="2200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404664"/>
            <a:ext cx="8928992" cy="7200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400" b="1" i="1" dirty="0" smtClean="0"/>
              <a:t>Ηλεκτρονικός Τουριστικός  Οδηγός του Επιμελητηρίου</a:t>
            </a:r>
            <a:endParaRPr lang="el-GR" sz="2200" b="1" dirty="0">
              <a:ln w="12700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484784"/>
            <a:ext cx="8712968" cy="52565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l-GR" sz="2000" dirty="0" smtClean="0">
                <a:cs typeface="Calibri" pitchFamily="34" charset="0"/>
              </a:rPr>
              <a:t>Τουριστικός </a:t>
            </a:r>
            <a:r>
              <a:rPr lang="el-GR" sz="2000" dirty="0">
                <a:cs typeface="Calibri" pitchFamily="34" charset="0"/>
              </a:rPr>
              <a:t>- Πολιτισμικός Επιχειρηματικός Οδηγός του Επιμελητηρίου με τα παρακάτω </a:t>
            </a:r>
            <a:r>
              <a:rPr lang="el-GR" sz="2000" dirty="0" smtClean="0">
                <a:cs typeface="Calibri" pitchFamily="34" charset="0"/>
              </a:rPr>
              <a:t>χαρακτηριστικά:</a:t>
            </a:r>
          </a:p>
          <a:p>
            <a:endParaRPr lang="el-GR" sz="2000" dirty="0"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000" dirty="0">
                <a:cs typeface="Calibri" pitchFamily="34" charset="0"/>
              </a:rPr>
              <a:t>Αντλεί στοιχεία από τον γενικό Επιχειρηματικό Οδηγό, το Αποθετήριο και το αναβαθμισμένο ΟΠΣ του </a:t>
            </a:r>
            <a:r>
              <a:rPr lang="el-GR" sz="2000" dirty="0" smtClean="0">
                <a:cs typeface="Calibri" pitchFamily="34" charset="0"/>
              </a:rPr>
              <a:t>Επιμελητηρίου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000" dirty="0"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cs typeface="Calibri" pitchFamily="34" charset="0"/>
              </a:rPr>
              <a:t>     </a:t>
            </a:r>
            <a:r>
              <a:rPr lang="el-GR" sz="2000" dirty="0" smtClean="0">
                <a:cs typeface="Calibri" pitchFamily="34" charset="0"/>
              </a:rPr>
              <a:t>Συνδυάζει </a:t>
            </a:r>
            <a:r>
              <a:rPr lang="el-GR" sz="2000" dirty="0">
                <a:cs typeface="Calibri" pitchFamily="34" charset="0"/>
              </a:rPr>
              <a:t>τα επιχειρηματικά δεδομένα με σύντομη τουριστική προβολή της περιοχής παρέχοντας στους επισκέπτες μια ολοκληρωμένη και συνδυαστική ενημέρωση τόσο για την περιοχή και τις επιχειρήσεις</a:t>
            </a:r>
            <a:r>
              <a:rPr lang="el-GR" sz="2000" dirty="0" smtClean="0">
                <a:cs typeface="Calibri" pitchFamily="34" charset="0"/>
              </a:rPr>
              <a:t>.</a:t>
            </a:r>
          </a:p>
          <a:p>
            <a:endParaRPr lang="el-GR" sz="2000" dirty="0" smtClean="0">
              <a:cs typeface="Calibri" pitchFamily="34" charset="0"/>
            </a:endParaRPr>
          </a:p>
          <a:p>
            <a:pPr algn="ctr"/>
            <a:r>
              <a:rPr lang="en-US" sz="2000" b="1" i="1" dirty="0" smtClean="0">
                <a:solidFill>
                  <a:srgbClr val="FFFF00"/>
                </a:solidFill>
              </a:rPr>
              <a:t>tourism.epimetol.gr</a:t>
            </a:r>
            <a:endParaRPr lang="el-GR" sz="2000" b="1" i="1" dirty="0" smtClean="0">
              <a:solidFill>
                <a:srgbClr val="FFFF00"/>
              </a:solidFill>
            </a:endParaRPr>
          </a:p>
          <a:p>
            <a:endParaRPr lang="el-GR" sz="2000" dirty="0">
              <a:cs typeface="Calibri" pitchFamily="34" charset="0"/>
            </a:endParaRPr>
          </a:p>
          <a:p>
            <a:endParaRPr lang="el-GR" sz="2000" b="1" i="1" dirty="0"/>
          </a:p>
          <a:p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282985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503" y="0"/>
            <a:ext cx="57069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74024C2-5440-4922-ABA6-98D59D3C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BFAE2FD-B9BF-46BD-9452-D79BA8D83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74024C2-5440-4922-ABA6-98D59D3C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BFAE2FD-B9BF-46BD-9452-D79BA8D83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0125" y="0"/>
            <a:ext cx="6243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74024C2-5440-4922-ABA6-98D59D3C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BFAE2FD-B9BF-46BD-9452-D79BA8D83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051" y="0"/>
            <a:ext cx="770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103B461-323C-4912-BFFD-C375826620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FBC21318-F4F4-4524-95D1-6B7FE0A78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D9FFA8E5-974F-409E-89C6-E185BD9093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384E2B1-7008-45EE-9F2E-FEF3A08978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4563410-7FE9-4955-89C6-0FB9326CD3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AD14C0E-D5DF-4BDC-BD92-642CFF1801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xmlns="" id="{D2CF1D1B-04ED-443D-A9FE-68BF8859B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1171" y="620722"/>
            <a:ext cx="8201658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B5092124-DE69-4D44-B8E7-0A06FB30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360" y="976998"/>
            <a:ext cx="7955280" cy="4574286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40672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74024C2-5440-4922-ABA6-98D59D3C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BFAE2FD-B9BF-46BD-9452-D79BA8D83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2490" y="0"/>
            <a:ext cx="6619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74024C2-5440-4922-ABA6-98D59D3C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6BFAE2FD-B9BF-46BD-9452-D79BA8D83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59879" cy="6858000"/>
          </a:xfrm>
          <a:prstGeom prst="rect">
            <a:avLst/>
          </a:prstGeom>
        </p:spPr>
      </p:pic>
      <p:pic>
        <p:nvPicPr>
          <p:cNvPr id="6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522082"/>
            <a:ext cx="4716016" cy="529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74024C2-5440-4922-ABA6-98D59D3C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D5F0F8B-D622-43E6-AA81-CFBA39EC7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9" y="84958"/>
            <a:ext cx="6112387" cy="5648298"/>
          </a:xfrm>
          <a:prstGeom prst="rect">
            <a:avLst/>
          </a:prstGeom>
        </p:spPr>
      </p:pic>
      <p:pic>
        <p:nvPicPr>
          <p:cNvPr id="6" name="Content Placeholder 5" descr="tourisms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83572" y="3356992"/>
            <a:ext cx="3824932" cy="3456384"/>
          </a:xfrm>
        </p:spPr>
      </p:pic>
    </p:spTree>
    <p:extLst>
      <p:ext uri="{BB962C8B-B14F-4D97-AF65-F5344CB8AC3E}">
        <p14:creationId xmlns:p14="http://schemas.microsoft.com/office/powerpoint/2010/main" xmlns="" val="24401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dirty="0"/>
              <a:t/>
            </a:r>
            <a:br>
              <a:rPr lang="el-GR" sz="2200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404664"/>
            <a:ext cx="8928992" cy="72007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2400" b="1" i="1" dirty="0" smtClean="0"/>
              <a:t>Εφαρμογή Ηλεκτρονικής Συνεργασίας Επιχειρήσεων (</a:t>
            </a:r>
            <a:r>
              <a:rPr lang="en-US" sz="2400" b="1" i="1" dirty="0" smtClean="0"/>
              <a:t>Business Collaboration Hub)</a:t>
            </a:r>
            <a:endParaRPr lang="el-GR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251520" y="1484784"/>
            <a:ext cx="8712968" cy="532859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kumimoji="0" lang="el-GR" sz="2000" b="0" i="0" u="none" strike="noStrike" cap="none" normalizeH="0" baseline="0" dirty="0" smtClean="0">
              <a:ln>
                <a:noFill/>
              </a:ln>
              <a:effectLst/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 smtClean="0"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Προσφορές 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- Ζητήσεις – Συνεργασίες για προϊόντα και 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υπηρεσίες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0" lang="el-GR" sz="2000" b="0" i="0" u="none" strike="noStrike" cap="none" normalizeH="0" baseline="0" dirty="0">
              <a:ln>
                <a:noFill/>
              </a:ln>
              <a:effectLst/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l-GR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Κατάλληλη κωδικοποίηση και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matching</a:t>
            </a:r>
            <a:r>
              <a:rPr kumimoji="0" lang="el-GR" sz="2000" b="0" i="0" u="none" strike="noStrike" cap="none" normalizeH="0" baseline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 προσφοράς</a:t>
            </a:r>
            <a:r>
              <a:rPr kumimoji="0" lang="el-GR" sz="2000" b="0" i="0" u="none" strike="noStrike" cap="none" normalizeH="0" dirty="0">
                <a:ln>
                  <a:noFill/>
                </a:ln>
                <a:effectLst/>
                <a:ea typeface="Calibri" pitchFamily="34" charset="0"/>
                <a:cs typeface="Calibri" pitchFamily="34" charset="0"/>
              </a:rPr>
              <a:t> – ζήτησης με ενημέρωση των επιχειρήσεων</a:t>
            </a:r>
            <a:endParaRPr lang="el-GR" sz="2000" dirty="0">
              <a:ea typeface="Calibri" pitchFamily="34" charset="0"/>
              <a:cs typeface="Calibri" pitchFamily="34" charset="0"/>
            </a:endParaRPr>
          </a:p>
          <a:p>
            <a:endParaRPr lang="el-GR" sz="2000" b="1" i="1" dirty="0"/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trades.epimetol.gr</a:t>
            </a:r>
            <a:endParaRPr lang="el-GR" sz="2000" b="1" dirty="0" smtClean="0">
              <a:solidFill>
                <a:srgbClr val="FFFF0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67942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dirty="0"/>
              <a:t/>
            </a:r>
            <a:br>
              <a:rPr lang="el-GR" sz="2200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404664"/>
            <a:ext cx="8928992" cy="72007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2400" b="1" i="1" dirty="0" smtClean="0"/>
              <a:t>Αγορά Εργασίας</a:t>
            </a:r>
            <a:endParaRPr lang="el-GR" sz="2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251520" y="1484784"/>
            <a:ext cx="8712968" cy="532859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l-GR" sz="2000" dirty="0" smtClean="0"/>
              <a:t>Ολοκληρωμένη </a:t>
            </a:r>
            <a:r>
              <a:rPr lang="el-GR" sz="2000" dirty="0"/>
              <a:t>εφαρμογή για την αγορά </a:t>
            </a:r>
            <a:r>
              <a:rPr lang="el-GR" sz="2000" dirty="0" smtClean="0"/>
              <a:t>εργασίας </a:t>
            </a:r>
            <a:r>
              <a:rPr lang="el-GR" sz="2000" dirty="0"/>
              <a:t>του νομού με αυτόματη ταύτιση προσφοράς και ζήτησης.</a:t>
            </a:r>
          </a:p>
          <a:p>
            <a:pPr algn="just"/>
            <a:endParaRPr lang="el-GR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career.epimetol.gr</a:t>
            </a:r>
            <a:endParaRPr lang="el-GR" sz="2000" b="1" dirty="0">
              <a:solidFill>
                <a:srgbClr val="FFFF0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6794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0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dirty="0"/>
              <a:t/>
            </a:r>
            <a:br>
              <a:rPr lang="el-GR" sz="2200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260648"/>
            <a:ext cx="8928992" cy="720080"/>
          </a:xfrm>
        </p:spPr>
        <p:txBody>
          <a:bodyPr>
            <a:noAutofit/>
          </a:bodyPr>
          <a:lstStyle/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b="1" dirty="0" smtClean="0">
                <a:ea typeface="Calibri" pitchFamily="34" charset="0"/>
                <a:cs typeface="Calibri" pitchFamily="34" charset="0"/>
              </a:rPr>
              <a:t>Online </a:t>
            </a:r>
            <a:r>
              <a:rPr lang="el-GR" sz="2400" b="1" dirty="0" smtClean="0">
                <a:ea typeface="Calibri" pitchFamily="34" charset="0"/>
                <a:cs typeface="Calibri" pitchFamily="34" charset="0"/>
              </a:rPr>
              <a:t>Επιχειρηματική Πληροφόρηση και Συμβουλευτική</a:t>
            </a:r>
            <a:endParaRPr lang="el-GR" sz="2400" b="1" dirty="0">
              <a:solidFill>
                <a:schemeClr val="tx1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556792"/>
            <a:ext cx="8640960" cy="50405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Η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θεματολογία που θα καλύπτει η υπηρεσία θα αφορά ολοκληρωμένη </a:t>
            </a:r>
            <a:r>
              <a:rPr kumimoji="0" 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υποστήριξη των επιχειρήσεων σε όλο τον κύκλο ζωής τους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, ενδεικτικά: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Ίδρυση Επιχείρησης 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Διοίκηση και λειτουργία επιχείρησης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Ανάπτυξη στους επιχείρησης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Χρηματοδότηση επιχείρησης 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Εξωστρέφεια και εξαγωγές, </a:t>
            </a: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Μεταβίβαση / Διακοπή λειτουργίας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16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ea typeface="Calibri" pitchFamily="34" charset="0"/>
                <a:cs typeface="Calibri" pitchFamily="34" charset="0"/>
              </a:rPr>
              <a:t>Φορολογιστικά</a:t>
            </a:r>
            <a:r>
              <a:rPr lang="el-GR" sz="1600" dirty="0">
                <a:ea typeface="Calibri" pitchFamily="34" charset="0"/>
                <a:cs typeface="Calibri" pitchFamily="34" charset="0"/>
              </a:rPr>
              <a:t> / Εργασιακά / Ασφαλιστικά</a:t>
            </a:r>
            <a:endParaRPr lang="en-US" sz="1600" dirty="0">
              <a:ea typeface="Calibri" pitchFamily="34" charset="0"/>
              <a:cs typeface="Calibri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ea typeface="Calibri" pitchFamily="34" charset="0"/>
              <a:cs typeface="Calibri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ea typeface="Calibri" pitchFamily="34" charset="0"/>
                <a:cs typeface="Calibri" pitchFamily="34" charset="0"/>
              </a:rPr>
              <a:t>advisor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ea typeface="Calibri" pitchFamily="34" charset="0"/>
                <a:cs typeface="Calibri" pitchFamily="34" charset="0"/>
              </a:rPr>
              <a:t>.epimetol.gr</a:t>
            </a:r>
            <a:endParaRPr kumimoji="0" lang="el-GR" sz="1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0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055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/>
              <a:t/>
            </a:r>
            <a:br>
              <a:rPr lang="el-GR" sz="2200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n-US" sz="3600" b="1" u="sng"/>
              <a:t/>
            </a:r>
            <a:br>
              <a:rPr lang="en-US" sz="3600" b="1" u="sng"/>
            </a:br>
            <a: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404664"/>
            <a:ext cx="8928992" cy="10081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2400" b="1" i="1" dirty="0" smtClean="0"/>
              <a:t>Πλήρης διαδικτυακή  εξυπηρέτηση των Επιχειρήσεων για τις συναλλαγές τους με το Επιμελητήριο (</a:t>
            </a:r>
            <a:r>
              <a:rPr lang="en-US" sz="2400" b="1" i="1" dirty="0" smtClean="0"/>
              <a:t>One Stop Shop)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628799"/>
            <a:ext cx="8712968" cy="496855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buFont typeface="Arial" pitchFamily="34" charset="0"/>
              <a:buChar char="•"/>
            </a:pPr>
            <a:r>
              <a:rPr lang="el-GR" dirty="0" smtClean="0"/>
              <a:t>Ηλεκτρονική </a:t>
            </a:r>
            <a:r>
              <a:rPr lang="el-GR" dirty="0"/>
              <a:t>έκδοση πιστοποιητικών</a:t>
            </a:r>
            <a:r>
              <a:rPr lang="en-US" dirty="0"/>
              <a:t> / </a:t>
            </a:r>
            <a:r>
              <a:rPr lang="el-GR" dirty="0"/>
              <a:t>βεβαιώσεων </a:t>
            </a:r>
            <a:r>
              <a:rPr lang="el-GR" dirty="0" smtClean="0"/>
              <a:t>Επιμελητηρίου</a:t>
            </a:r>
          </a:p>
          <a:p>
            <a:pPr lvl="0">
              <a:buFont typeface="Arial" pitchFamily="34" charset="0"/>
              <a:buChar char="•"/>
            </a:pP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l-GR" dirty="0"/>
              <a:t>Ηλεκτρονικές πληρωμές συνδρομών μέσω διατραπεζικού συστήματος</a:t>
            </a:r>
            <a:r>
              <a:rPr lang="en-US" dirty="0"/>
              <a:t> </a:t>
            </a:r>
            <a:r>
              <a:rPr lang="el-GR" dirty="0"/>
              <a:t>ΔΙΑΣ και </a:t>
            </a:r>
            <a:r>
              <a:rPr lang="el-GR" dirty="0" smtClean="0"/>
              <a:t>καρτών</a:t>
            </a:r>
          </a:p>
          <a:p>
            <a:pPr lvl="0">
              <a:buFont typeface="Arial" pitchFamily="34" charset="0"/>
              <a:buChar char="•"/>
            </a:pPr>
            <a:endParaRPr lang="el-GR" dirty="0"/>
          </a:p>
          <a:p>
            <a:pPr lvl="0">
              <a:buFont typeface="Arial" pitchFamily="34" charset="0"/>
              <a:buChar char="•"/>
            </a:pPr>
            <a:r>
              <a:rPr lang="el-GR" dirty="0"/>
              <a:t>Αίτηση Προεγγραφής ή Εγγραφής Ατομικής </a:t>
            </a:r>
            <a:r>
              <a:rPr lang="el-GR" dirty="0" smtClean="0"/>
              <a:t>Επιχείρησης</a:t>
            </a:r>
          </a:p>
          <a:p>
            <a:pPr lvl="0">
              <a:buFont typeface="Arial" pitchFamily="34" charset="0"/>
              <a:buChar char="•"/>
            </a:pP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l-GR" dirty="0"/>
              <a:t>Επισκόπηση Καρτέλας </a:t>
            </a:r>
            <a:r>
              <a:rPr lang="el-GR" dirty="0" smtClean="0"/>
              <a:t>Μέλους</a:t>
            </a:r>
          </a:p>
          <a:p>
            <a:pPr lvl="0">
              <a:buFont typeface="Arial" pitchFamily="34" charset="0"/>
              <a:buChar char="•"/>
            </a:pPr>
            <a:endParaRPr lang="el-GR" dirty="0"/>
          </a:p>
          <a:p>
            <a:pPr lvl="0">
              <a:buFont typeface="Arial" pitchFamily="34" charset="0"/>
              <a:buChar char="•"/>
            </a:pPr>
            <a:r>
              <a:rPr lang="el-GR" dirty="0"/>
              <a:t>Πιστοποιητικά καταγωγής </a:t>
            </a:r>
            <a:r>
              <a:rPr lang="el-GR" dirty="0" smtClean="0"/>
              <a:t>για εξαγωγείς</a:t>
            </a:r>
          </a:p>
          <a:p>
            <a:pPr lvl="0">
              <a:buFont typeface="Arial" pitchFamily="34" charset="0"/>
              <a:buChar char="•"/>
            </a:pPr>
            <a:endParaRPr lang="el-GR" dirty="0" smtClean="0"/>
          </a:p>
          <a:p>
            <a:pPr lvl="0">
              <a:buFont typeface="Arial" pitchFamily="34" charset="0"/>
              <a:buChar char="•"/>
            </a:pPr>
            <a:r>
              <a:rPr lang="el-GR" dirty="0" smtClean="0"/>
              <a:t>Κατάθεση βεβαιώσεων εκπαιδευτικών σεμιναρίων και πιστοποίησης </a:t>
            </a:r>
            <a:r>
              <a:rPr lang="el-GR" dirty="0" smtClean="0"/>
              <a:t>ασφαλιστών</a:t>
            </a:r>
          </a:p>
          <a:p>
            <a:pPr lvl="0">
              <a:buFont typeface="Arial" pitchFamily="34" charset="0"/>
              <a:buChar char="•"/>
            </a:pPr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n-US" sz="2000" dirty="0" smtClean="0"/>
              <a:t>Authentication </a:t>
            </a:r>
            <a:r>
              <a:rPr lang="el-GR" sz="2000" dirty="0"/>
              <a:t>μέσω ΓΕΜΗ και </a:t>
            </a:r>
            <a:r>
              <a:rPr lang="en-US" sz="2000" dirty="0"/>
              <a:t>Taxis (</a:t>
            </a:r>
            <a:r>
              <a:rPr lang="el-GR" sz="2000" dirty="0"/>
              <a:t>ΓΓΠΣ)</a:t>
            </a:r>
          </a:p>
          <a:p>
            <a:pPr lvl="0"/>
            <a:endParaRPr lang="el-GR" sz="2000" dirty="0"/>
          </a:p>
          <a:p>
            <a:pPr lvl="0"/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145349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6" y="0"/>
            <a:ext cx="9133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0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dirty="0"/>
              <a:t/>
            </a:r>
            <a:br>
              <a:rPr lang="el-GR" sz="2200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260648"/>
            <a:ext cx="8928992" cy="720080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400" b="1" dirty="0" smtClean="0">
                <a:cs typeface="Calibri" pitchFamily="34" charset="0"/>
              </a:rPr>
              <a:t>Υποβολή Ερωτημάτων</a:t>
            </a:r>
            <a:endParaRPr lang="el-GR" sz="1800" dirty="0"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412776"/>
            <a:ext cx="8640960" cy="51845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cs typeface="Calibri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ea typeface="Calibri" pitchFamily="34" charset="0"/>
                <a:cs typeface="Calibri" pitchFamily="34" charset="0"/>
              </a:rPr>
              <a:t>Ο επιχειρηματίας έχει τη δυνατότητα να υποβάλει ηλεκτρονικά ερωτήματα σχετικά με το αντικείμενο της υπηρεσίας, και εξειδικευμένοι σύμβουλοι και το Επιμελητήριο απαντούν ηλεκτρονικά. Η θεματολογία που καλύπτει η υπηρεσία αφορά ολοκληρωμένη υποστήριξη των επιχειρήσεων σε όλο τον κύκλο ζωής στους, ενδεικτικά:</a:t>
            </a:r>
            <a:endParaRPr lang="el-GR" sz="1600" dirty="0" smtClean="0"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1600" dirty="0" smtClean="0">
                <a:ea typeface="Calibri" pitchFamily="34" charset="0"/>
                <a:cs typeface="Calibri" pitchFamily="34" charset="0"/>
              </a:rPr>
              <a:t>Ίδρυση Επιχείρησης </a:t>
            </a:r>
            <a:endParaRPr lang="el-GR" sz="1600" dirty="0" smtClean="0"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1600" dirty="0" smtClean="0">
                <a:ea typeface="Calibri" pitchFamily="34" charset="0"/>
                <a:cs typeface="Calibri" pitchFamily="34" charset="0"/>
              </a:rPr>
              <a:t>Διοίκηση και λειτουργία επιχείρησης</a:t>
            </a:r>
            <a:endParaRPr lang="el-GR" sz="1600" dirty="0" smtClean="0"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1600" dirty="0" smtClean="0">
                <a:ea typeface="Calibri" pitchFamily="34" charset="0"/>
                <a:cs typeface="Calibri" pitchFamily="34" charset="0"/>
              </a:rPr>
              <a:t>Ανάπτυξη στους επιχείρησης</a:t>
            </a:r>
            <a:endParaRPr lang="el-GR" sz="1600" dirty="0" smtClean="0"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1600" dirty="0" smtClean="0">
                <a:ea typeface="Calibri" pitchFamily="34" charset="0"/>
                <a:cs typeface="Calibri" pitchFamily="34" charset="0"/>
              </a:rPr>
              <a:t>Χρηματοδότηση επιχείρησης </a:t>
            </a:r>
            <a:endParaRPr lang="el-GR" sz="1600" dirty="0" smtClean="0"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l-GR" sz="1600" dirty="0" smtClean="0">
                <a:ea typeface="Calibri" pitchFamily="34" charset="0"/>
                <a:cs typeface="Calibri" pitchFamily="34" charset="0"/>
              </a:rPr>
              <a:t>Εξωστρέφεια και εξαγωγές, </a:t>
            </a:r>
            <a:endParaRPr lang="el-GR" sz="1600" dirty="0" smtClean="0">
              <a:cs typeface="Arial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cs typeface="Calibri" pitchFamily="34" charset="0"/>
              </a:rPr>
              <a:t>businessadvice.epimetol.gr</a:t>
            </a:r>
            <a:endParaRPr lang="el-GR" sz="1600" b="1" dirty="0">
              <a:solidFill>
                <a:srgbClr val="FFFF00"/>
              </a:solidFill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0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198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6" y="125915"/>
            <a:ext cx="9133748" cy="66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BC4C743-69E1-4942-B608-92A3A7A0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A26FDE8-A052-486B-9FD2-879149C98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ABBCF7-8D1E-4058-A340-9D48C89FC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6" y="404664"/>
            <a:ext cx="913374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8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dirty="0"/>
              <a:t/>
            </a:r>
            <a:br>
              <a:rPr lang="el-GR" sz="2200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n-US" sz="3600" b="1" u="sng" dirty="0"/>
              <a:t/>
            </a:r>
            <a:br>
              <a:rPr lang="en-US" sz="3600" b="1" u="sng" dirty="0"/>
            </a:br>
            <a: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l-GR" sz="3600" b="1" i="1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71" y="260648"/>
            <a:ext cx="8928992" cy="720080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400" b="1" dirty="0" smtClean="0">
                <a:cs typeface="Calibri" pitchFamily="34" charset="0"/>
              </a:rPr>
              <a:t>Εφαρμογή Αποτίμησης Αξίας Επιχείρησης</a:t>
            </a:r>
            <a:endParaRPr lang="el-GR" sz="1800" dirty="0"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412776"/>
            <a:ext cx="8640960" cy="51845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cs typeface="Calibri" pitchFamily="34" charset="0"/>
              </a:rPr>
              <a:t>H</a:t>
            </a:r>
            <a:r>
              <a:rPr lang="el-GR" sz="1600" dirty="0" smtClean="0">
                <a:cs typeface="Calibri" pitchFamily="34" charset="0"/>
              </a:rPr>
              <a:t> </a:t>
            </a:r>
            <a:r>
              <a:rPr lang="el-GR" sz="1600" dirty="0">
                <a:cs typeface="Calibri" pitchFamily="34" charset="0"/>
              </a:rPr>
              <a:t>εφαρμογή θα εξάγει την αποτίμηση αξίας μιας επιχείρησης με βάση την συμπλήρωση ενός σύντομου και απλού ερωτηματολογίου δύο σταδίων.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600" dirty="0">
                <a:cs typeface="Calibri" pitchFamily="34" charset="0"/>
              </a:rPr>
              <a:t> Η μέθοδος που χρησιμοποιείται για την εν λόγω αποτίμηση είναι η Προεξόφληση των Καθαρών Ταμειακών Ροών.</a:t>
            </a: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cs typeface="Calibri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cs typeface="Calibri" pitchFamily="34" charset="0"/>
              </a:rPr>
              <a:t>businessvaluation.epimetol.gr</a:t>
            </a:r>
            <a:endParaRPr lang="el-GR" sz="1600" b="1" dirty="0">
              <a:solidFill>
                <a:srgbClr val="FFFF00"/>
              </a:solidFill>
              <a:cs typeface="Calibri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l-GR" sz="2000" b="1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19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EC42D5F-85D7-4524-84AB-EB92D01D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D3272B9-2A80-40A4-ABBF-F2D440FA7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B7FA1C6-2EC4-43C8-97C1-F463EB3422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9129"/>
            <a:ext cx="9144000" cy="58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543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tx2">
                <a:lumMod val="100000"/>
              </a:schemeClr>
            </a:gs>
            <a:gs pos="35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91D6C44C-AC26-4980-B9D8-8B081D83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idx="1"/>
          </p:nvPr>
        </p:nvSpPr>
        <p:spPr>
          <a:xfrm>
            <a:off x="533400" y="2204864"/>
            <a:ext cx="8071048" cy="2924459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l-GR" sz="2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l-GR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Ηλεκτρονικής Υποδομής και Ψηφιακών Υπηρεσιών του Επιμελητηρίου Αιτωλοακαρνανίας για την ενίσχυση της ανταγωνιστικότητας και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εξωστρέφειας των επιχειρήσεων</a:t>
            </a:r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el-GR" sz="2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l-GR" sz="2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l-GR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Ευχαριστώ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την προσοχή σας!</a:t>
            </a:r>
          </a:p>
          <a:p>
            <a:pPr algn="ctr">
              <a:buNone/>
            </a:pPr>
            <a:endParaRPr lang="el-GR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αρχική σελίδ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5" name="4 - Εικόνα" descr="1x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9BB55F9C-0050-430A-8AFC-7A4479FA0B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41"/>
            <a:ext cx="2762275" cy="148590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xmlns="" id="{186E366E-1769-47BF-9501-C9CFDA57EF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6374" y="5641202"/>
            <a:ext cx="6181725" cy="121679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xmlns="" id="{261971EF-9D0B-4B0D-BD18-DE48F5646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4985" y="0"/>
            <a:ext cx="2857899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07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7E55E36-79F0-4E0B-BBBD-1BE46854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7572" y="698079"/>
            <a:ext cx="6554788" cy="2370881"/>
          </a:xfrm>
        </p:spPr>
      </p:pic>
      <p:pic>
        <p:nvPicPr>
          <p:cNvPr id="7" name="Picture 6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9580" y="3326796"/>
            <a:ext cx="6480720" cy="34145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Είσοδος στο</a:t>
            </a:r>
            <a:r>
              <a:rPr kumimoji="0" lang="el-GR" sz="1400" b="1" i="1" u="sng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σύστημα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55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548" y="1700808"/>
            <a:ext cx="6554788" cy="2949369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l-GR" sz="1400" b="1" i="1" u="sng" dirty="0" smtClean="0">
                <a:solidFill>
                  <a:schemeClr val="bg2">
                    <a:lumMod val="75000"/>
                  </a:schemeClr>
                </a:solidFill>
              </a:rPr>
              <a:t>Μενού Υπηρεσιών (αιτήσεις πιστοποιητικών / πληρωμή συνδρομών)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893440"/>
            <a:ext cx="8359458" cy="5487888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C0B05D6-E452-4451-9C17-4889F9726D28}"/>
              </a:ext>
            </a:extLst>
          </p:cNvPr>
          <p:cNvSpPr txBox="1">
            <a:spLocks/>
          </p:cNvSpPr>
          <p:nvPr/>
        </p:nvSpPr>
        <p:spPr>
          <a:xfrm>
            <a:off x="35496" y="116632"/>
            <a:ext cx="89289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l-GR" sz="14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Επισκόπηση καρτέλας μέλους – Αίτημα μεταβολής στοιχείων επικοινωνίας</a:t>
            </a:r>
            <a:endParaRPr kumimoji="0" lang="en-US" sz="1400" b="1" i="1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10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2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3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4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5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6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7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8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ppt/theme/themeOverride9.xml><?xml version="1.0" encoding="utf-8"?>
<a:themeOverride xmlns:a="http://schemas.openxmlformats.org/drawingml/2006/main">
  <a:clrScheme name="Slice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2176</TotalTime>
  <Words>686</Words>
  <Application>Microsoft Office PowerPoint</Application>
  <PresentationFormat>On-screen Show (4:3)</PresentationFormat>
  <Paragraphs>153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Slice</vt:lpstr>
      <vt:lpstr> </vt:lpstr>
      <vt:lpstr>            </vt:lpstr>
      <vt:lpstr>            </vt:lpstr>
      <vt:lpstr>Slide 4</vt:lpstr>
      <vt:lpstr>Slide 5</vt:lpstr>
      <vt:lpstr>           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            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            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            </vt:lpstr>
      <vt:lpstr>Slide 54</vt:lpstr>
      <vt:lpstr>Slide 55</vt:lpstr>
      <vt:lpstr>Slide 56</vt:lpstr>
      <vt:lpstr>            </vt:lpstr>
      <vt:lpstr>Slide 58</vt:lpstr>
      <vt:lpstr>            </vt:lpstr>
      <vt:lpstr>Slide 60</vt:lpstr>
      <vt:lpstr>Slide 61</vt:lpstr>
      <vt:lpstr>            </vt:lpstr>
      <vt:lpstr>Slide 63</vt:lpstr>
      <vt:lpstr>Slide 64</vt:lpstr>
      <vt:lpstr>            </vt:lpstr>
      <vt:lpstr>Slide 66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vchristidis</dc:creator>
  <cp:lastModifiedBy>gbisdounis</cp:lastModifiedBy>
  <cp:revision>241</cp:revision>
  <dcterms:created xsi:type="dcterms:W3CDTF">2018-01-11T12:27:26Z</dcterms:created>
  <dcterms:modified xsi:type="dcterms:W3CDTF">2022-04-12T10:10:08Z</dcterms:modified>
</cp:coreProperties>
</file>