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  <p:sldMasterId id="2147483779" r:id="rId3"/>
    <p:sldMasterId id="2147483791" r:id="rId4"/>
    <p:sldMasterId id="2147483803" r:id="rId5"/>
  </p:sldMasterIdLst>
  <p:notesMasterIdLst>
    <p:notesMasterId r:id="rId26"/>
  </p:notesMasterIdLst>
  <p:sldIdLst>
    <p:sldId id="256" r:id="rId6"/>
    <p:sldId id="1406" r:id="rId7"/>
    <p:sldId id="1385" r:id="rId8"/>
    <p:sldId id="1024" r:id="rId9"/>
    <p:sldId id="1397" r:id="rId10"/>
    <p:sldId id="271" r:id="rId11"/>
    <p:sldId id="1379" r:id="rId12"/>
    <p:sldId id="336" r:id="rId13"/>
    <p:sldId id="286" r:id="rId14"/>
    <p:sldId id="1399" r:id="rId15"/>
    <p:sldId id="1398" r:id="rId16"/>
    <p:sldId id="1396" r:id="rId17"/>
    <p:sldId id="305" r:id="rId18"/>
    <p:sldId id="339" r:id="rId19"/>
    <p:sldId id="1400" r:id="rId20"/>
    <p:sldId id="1401" r:id="rId21"/>
    <p:sldId id="1404" r:id="rId22"/>
    <p:sldId id="1405" r:id="rId23"/>
    <p:sldId id="1402" r:id="rId24"/>
    <p:sldId id="32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81" userDrawn="1">
          <p15:clr>
            <a:srgbClr val="A4A3A4"/>
          </p15:clr>
        </p15:guide>
        <p15:guide id="3" pos="5087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7" pos="3182" userDrawn="1">
          <p15:clr>
            <a:srgbClr val="A4A3A4"/>
          </p15:clr>
        </p15:guide>
        <p15:guide id="10" orient="horz" pos="2296" userDrawn="1">
          <p15:clr>
            <a:srgbClr val="A4A3A4"/>
          </p15:clr>
        </p15:guide>
        <p15:guide id="11" orient="horz" pos="913" userDrawn="1">
          <p15:clr>
            <a:srgbClr val="A4A3A4"/>
          </p15:clr>
        </p15:guide>
        <p15:guide id="14" pos="4362" userDrawn="1">
          <p15:clr>
            <a:srgbClr val="A4A3A4"/>
          </p15:clr>
        </p15:guide>
        <p15:guide id="16" pos="6539" userDrawn="1">
          <p15:clr>
            <a:srgbClr val="A4A3A4"/>
          </p15:clr>
        </p15:guide>
        <p15:guide id="17" pos="5314" userDrawn="1">
          <p15:clr>
            <a:srgbClr val="A4A3A4"/>
          </p15:clr>
        </p15:guide>
        <p15:guide id="18" orient="horz" pos="3498" userDrawn="1">
          <p15:clr>
            <a:srgbClr val="A4A3A4"/>
          </p15:clr>
        </p15:guide>
        <p15:guide id="19" orient="horz" pos="1684" userDrawn="1">
          <p15:clr>
            <a:srgbClr val="A4A3A4"/>
          </p15:clr>
        </p15:guide>
        <p15:guide id="20" orient="horz" pos="459" userDrawn="1">
          <p15:clr>
            <a:srgbClr val="A4A3A4"/>
          </p15:clr>
        </p15:guide>
        <p15:guide id="21" orient="horz" pos="2704" userDrawn="1">
          <p15:clr>
            <a:srgbClr val="A4A3A4"/>
          </p15:clr>
        </p15:guide>
        <p15:guide id="22" orient="horz" pos="2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khan Tugambayev" initials="DT" lastIdx="1" clrIdx="0">
    <p:extLst>
      <p:ext uri="{19B8F6BF-5375-455C-9EA6-DF929625EA0E}">
        <p15:presenceInfo xmlns:p15="http://schemas.microsoft.com/office/powerpoint/2012/main" userId="S-1-5-21-961727763-948916394-3777847286-1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B9F"/>
    <a:srgbClr val="66CCFF"/>
    <a:srgbClr val="E2CEA3"/>
    <a:srgbClr val="ACC865"/>
    <a:srgbClr val="E3AF7F"/>
    <a:srgbClr val="E1CC61"/>
    <a:srgbClr val="B1DAA3"/>
    <a:srgbClr val="FDC702"/>
    <a:srgbClr val="33CCCC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0886" autoAdjust="0"/>
  </p:normalViewPr>
  <p:slideViewPr>
    <p:cSldViewPr snapToGrid="0" snapToObjects="1" showGuides="1">
      <p:cViewPr varScale="1">
        <p:scale>
          <a:sx n="65" d="100"/>
          <a:sy n="65" d="100"/>
        </p:scale>
        <p:origin x="90" y="336"/>
      </p:cViewPr>
      <p:guideLst>
        <p:guide pos="1481"/>
        <p:guide pos="5087"/>
        <p:guide orient="horz" pos="4088"/>
        <p:guide pos="3182"/>
        <p:guide orient="horz" pos="2296"/>
        <p:guide orient="horz" pos="913"/>
        <p:guide pos="4362"/>
        <p:guide pos="6539"/>
        <p:guide pos="5314"/>
        <p:guide orient="horz" pos="3498"/>
        <p:guide orient="horz" pos="1684"/>
        <p:guide orient="horz" pos="459"/>
        <p:guide orient="horz" pos="2704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20D35-F4BA-AC44-A280-7B212003250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759F-9FAB-4D46-BB2E-DC0270F5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2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759F-9FAB-4D46-BB2E-DC0270F5D4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9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759F-9FAB-4D46-BB2E-DC0270F5D4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759F-9FAB-4D46-BB2E-DC0270F5D4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97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0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0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3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8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63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8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2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49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50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51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15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7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2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47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7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513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09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93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75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28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82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42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5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89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92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37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69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77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38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6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56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95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39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68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40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68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99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47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667" b="1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67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>
                <a:latin typeface="Arial"/>
                <a:ea typeface="Arial"/>
                <a:cs typeface="Arial"/>
                <a:sym typeface="Arial"/>
              </a:defRPr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>
                <a:latin typeface="Arial"/>
                <a:ea typeface="Arial"/>
                <a:cs typeface="Arial"/>
                <a:sym typeface="Arial"/>
              </a:defRPr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>
                <a:latin typeface="Arial"/>
                <a:ea typeface="Arial"/>
                <a:cs typeface="Arial"/>
                <a:sym typeface="Arial"/>
              </a:defRPr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>
                <a:latin typeface="Arial"/>
                <a:ea typeface="Arial"/>
                <a:cs typeface="Arial"/>
                <a:sym typeface="Arial"/>
              </a:defRPr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88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>
                <a:latin typeface="Arial"/>
                <a:ea typeface="Arial"/>
                <a:cs typeface="Arial"/>
                <a:sym typeface="Arial"/>
              </a:defRPr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>
                <a:latin typeface="Arial"/>
                <a:ea typeface="Arial"/>
                <a:cs typeface="Arial"/>
                <a:sym typeface="Arial"/>
              </a:defRPr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>
                <a:latin typeface="Arial"/>
                <a:ea typeface="Arial"/>
                <a:cs typeface="Arial"/>
                <a:sym typeface="Arial"/>
              </a:defRPr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>
                <a:latin typeface="Arial"/>
                <a:ea typeface="Arial"/>
                <a:cs typeface="Arial"/>
                <a:sym typeface="Arial"/>
              </a:defRPr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>
                <a:latin typeface="Arial"/>
                <a:ea typeface="Arial"/>
                <a:cs typeface="Arial"/>
                <a:sym typeface="Arial"/>
              </a:defRPr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>
                <a:latin typeface="Arial"/>
                <a:ea typeface="Arial"/>
                <a:cs typeface="Arial"/>
                <a:sym typeface="Arial"/>
              </a:defRPr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7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33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>
                <a:latin typeface="Arial"/>
                <a:ea typeface="Arial"/>
                <a:cs typeface="Arial"/>
                <a:sym typeface="Arial"/>
              </a:defRPr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>
                <a:latin typeface="Arial"/>
                <a:ea typeface="Arial"/>
                <a:cs typeface="Arial"/>
                <a:sym typeface="Arial"/>
              </a:defRPr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>
                <a:latin typeface="Arial"/>
                <a:ea typeface="Arial"/>
                <a:cs typeface="Arial"/>
                <a:sym typeface="Arial"/>
              </a:defRPr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>
                <a:latin typeface="Arial"/>
                <a:ea typeface="Arial"/>
                <a:cs typeface="Arial"/>
                <a:sym typeface="Arial"/>
              </a:defRPr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13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33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>
                <a:latin typeface="Arial"/>
                <a:ea typeface="Arial"/>
                <a:cs typeface="Arial"/>
                <a:sym typeface="Arial"/>
              </a:defRPr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51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2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67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9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2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3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0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11B968E-F8A3-46FA-96C7-53A3A7A7093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3B3A0C3-8BF8-4676-9790-62C556B67C5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30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9843-C767-084C-9809-F05C9DF3C8F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58E6-4B97-8744-82C1-74651BEE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7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202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microsoft.com/office/2007/relationships/hdphoto" Target="../media/hdphoto3.wdp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tiff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6.pn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вовый холм&quot;. Зачем ехать в столицу Жетысу Талдыкорган | Tengri Travel">
            <a:extLst>
              <a:ext uri="{FF2B5EF4-FFF2-40B4-BE49-F238E27FC236}">
                <a16:creationId xmlns:a16="http://schemas.microsoft.com/office/drawing/2014/main" id="{27F600CD-323A-44F5-878B-E615710A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57" y="-10159"/>
            <a:ext cx="4030564" cy="29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A3558FA-14C9-4EFE-91C2-7EE3F2D21316}"/>
              </a:ext>
            </a:extLst>
          </p:cNvPr>
          <p:cNvGrpSpPr/>
          <p:nvPr/>
        </p:nvGrpSpPr>
        <p:grpSpPr>
          <a:xfrm>
            <a:off x="0" y="4259937"/>
            <a:ext cx="12192000" cy="2604919"/>
            <a:chOff x="0" y="4259937"/>
            <a:chExt cx="12192000" cy="2604919"/>
          </a:xfrm>
        </p:grpSpPr>
        <p:pic>
          <p:nvPicPr>
            <p:cNvPr id="1036" name="Picture 12" descr="ГНПП Алтын Емель">
              <a:extLst>
                <a:ext uri="{FF2B5EF4-FFF2-40B4-BE49-F238E27FC236}">
                  <a16:creationId xmlns:a16="http://schemas.microsoft.com/office/drawing/2014/main" id="{D43F3C91-C21F-45DA-8C46-FCB91133E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315" y="4259938"/>
              <a:ext cx="4159685" cy="259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Безграничная торговля - KP.Kz">
              <a:extLst>
                <a:ext uri="{FF2B5EF4-FFF2-40B4-BE49-F238E27FC236}">
                  <a16:creationId xmlns:a16="http://schemas.microsoft.com/office/drawing/2014/main" id="{04A41F7E-CEAC-4921-87B1-3E7199BF7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563" y="4259938"/>
              <a:ext cx="4016158" cy="260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BI Group | Сухой порт Хоргос">
              <a:extLst>
                <a:ext uri="{FF2B5EF4-FFF2-40B4-BE49-F238E27FC236}">
                  <a16:creationId xmlns:a16="http://schemas.microsoft.com/office/drawing/2014/main" id="{7125BD7F-6978-4B47-8660-EAFED87E6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937"/>
              <a:ext cx="4030563" cy="2595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07452FD-8EFE-4A5D-9C94-0D24C1314FD9}"/>
              </a:ext>
            </a:extLst>
          </p:cNvPr>
          <p:cNvGrpSpPr/>
          <p:nvPr/>
        </p:nvGrpSpPr>
        <p:grpSpPr>
          <a:xfrm>
            <a:off x="0" y="0"/>
            <a:ext cx="12177594" cy="2929099"/>
            <a:chOff x="7203" y="0"/>
            <a:chExt cx="12177594" cy="2929099"/>
          </a:xfrm>
        </p:grpSpPr>
        <p:pic>
          <p:nvPicPr>
            <p:cNvPr id="1030" name="Picture 6" descr="Талдыкорган — The Village Казахстан">
              <a:extLst>
                <a:ext uri="{FF2B5EF4-FFF2-40B4-BE49-F238E27FC236}">
                  <a16:creationId xmlns:a16="http://schemas.microsoft.com/office/drawing/2014/main" id="{C081DBC4-F416-41EE-8BEF-0620E1B6C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9518" y="1"/>
              <a:ext cx="4145279" cy="292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Страна степей и гор. Как выглядит дорога по гостеприимному Казахстану">
              <a:extLst>
                <a:ext uri="{FF2B5EF4-FFF2-40B4-BE49-F238E27FC236}">
                  <a16:creationId xmlns:a16="http://schemas.microsoft.com/office/drawing/2014/main" id="{8C0A9E02-B798-41C2-9B86-5B5B57E5B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3" y="0"/>
              <a:ext cx="4016157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B1539E-F328-4EA4-9257-ACFDA6383DF4}"/>
              </a:ext>
            </a:extLst>
          </p:cNvPr>
          <p:cNvSpPr txBox="1"/>
          <p:nvPr/>
        </p:nvSpPr>
        <p:spPr>
          <a:xfrm>
            <a:off x="22660" y="3000700"/>
            <a:ext cx="1213695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OPPORTUNITIES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JETYSU REGION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8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EDC1E1-9B15-4E94-AACA-4A4B4747F3CC}"/>
              </a:ext>
            </a:extLst>
          </p:cNvPr>
          <p:cNvSpPr txBox="1"/>
          <p:nvPr/>
        </p:nvSpPr>
        <p:spPr>
          <a:xfrm>
            <a:off x="304800" y="211227"/>
            <a:ext cx="1167384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Virshki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Igor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Alikovich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and maintenance of a cable car, a sports and tourist recreation center</a:t>
            </a:r>
          </a:p>
          <a:p>
            <a:pPr lvl="0" algn="ctr" defTabSz="457200">
              <a:defRPr/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Eskeldy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district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97A428-10F2-496C-B97A-B80040D6A674}"/>
              </a:ext>
            </a:extLst>
          </p:cNvPr>
          <p:cNvSpPr/>
          <p:nvPr/>
        </p:nvSpPr>
        <p:spPr>
          <a:xfrm>
            <a:off x="218423" y="2049945"/>
            <a:ext cx="5044458" cy="21822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EB8E6-95BC-4C1C-8243-50CB710D88CE}"/>
              </a:ext>
            </a:extLst>
          </p:cNvPr>
          <p:cNvSpPr txBox="1"/>
          <p:nvPr/>
        </p:nvSpPr>
        <p:spPr>
          <a:xfrm>
            <a:off x="237045" y="2711870"/>
            <a:ext cx="50258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mln.tenge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457200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100%-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need for investor funds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2A04C8-3E43-41EC-9644-B786E73A39C1}"/>
              </a:ext>
            </a:extLst>
          </p:cNvPr>
          <p:cNvSpPr/>
          <p:nvPr/>
        </p:nvSpPr>
        <p:spPr>
          <a:xfrm>
            <a:off x="237046" y="4468847"/>
            <a:ext cx="5044458" cy="20902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2AB988-1601-4B34-89BF-267A5136CD07}"/>
              </a:ext>
            </a:extLst>
          </p:cNvPr>
          <p:cNvSpPr/>
          <p:nvPr/>
        </p:nvSpPr>
        <p:spPr>
          <a:xfrm>
            <a:off x="7355840" y="4496739"/>
            <a:ext cx="4622800" cy="20623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8B8C5-7C60-4733-A9F3-39F997A03574}"/>
              </a:ext>
            </a:extLst>
          </p:cNvPr>
          <p:cNvSpPr txBox="1"/>
          <p:nvPr/>
        </p:nvSpPr>
        <p:spPr>
          <a:xfrm>
            <a:off x="1792104" y="2209674"/>
            <a:ext cx="23726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D074B3-D17F-4B39-AF96-763D782CC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4" y="2129509"/>
            <a:ext cx="699770" cy="6997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DA05AC-54A0-431E-A863-0F13C18C0CFF}"/>
              </a:ext>
            </a:extLst>
          </p:cNvPr>
          <p:cNvSpPr txBox="1"/>
          <p:nvPr/>
        </p:nvSpPr>
        <p:spPr>
          <a:xfrm>
            <a:off x="1603416" y="4647756"/>
            <a:ext cx="3171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8F6EE7-04BE-4B77-8DA3-8D17F440CCED}"/>
              </a:ext>
            </a:extLst>
          </p:cNvPr>
          <p:cNvSpPr txBox="1"/>
          <p:nvPr/>
        </p:nvSpPr>
        <p:spPr>
          <a:xfrm>
            <a:off x="8812117" y="2233309"/>
            <a:ext cx="2345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90CD3-A19A-4066-9074-07F57FA69C0D}"/>
              </a:ext>
            </a:extLst>
          </p:cNvPr>
          <p:cNvSpPr txBox="1"/>
          <p:nvPr/>
        </p:nvSpPr>
        <p:spPr>
          <a:xfrm>
            <a:off x="8343058" y="4468847"/>
            <a:ext cx="3283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plot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582D1B-AF83-4187-A488-D534810E499A}"/>
              </a:ext>
            </a:extLst>
          </p:cNvPr>
          <p:cNvSpPr txBox="1"/>
          <p:nvPr/>
        </p:nvSpPr>
        <p:spPr>
          <a:xfrm>
            <a:off x="267526" y="5593140"/>
            <a:ext cx="504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5314A-99F2-44F0-B42B-5F67A85BF72A}"/>
              </a:ext>
            </a:extLst>
          </p:cNvPr>
          <p:cNvSpPr txBox="1"/>
          <p:nvPr/>
        </p:nvSpPr>
        <p:spPr>
          <a:xfrm>
            <a:off x="7428169" y="3061977"/>
            <a:ext cx="447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visitors per season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F6744F-C425-4BC3-9594-D12BA4E4B793}"/>
              </a:ext>
            </a:extLst>
          </p:cNvPr>
          <p:cNvSpPr txBox="1"/>
          <p:nvPr/>
        </p:nvSpPr>
        <p:spPr>
          <a:xfrm>
            <a:off x="7428169" y="5531585"/>
            <a:ext cx="447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14 100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00B0F81-2D0C-446B-94CD-8584E09C8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8" y="4691394"/>
            <a:ext cx="510360" cy="5103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952E4EB-8DB6-4982-A717-4ECB82A41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56" y="2196757"/>
            <a:ext cx="627161" cy="6271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FCED97-56B6-4782-A205-9D518503B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91" y="4592080"/>
            <a:ext cx="502102" cy="50210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66B8A37-B221-4C2F-A0BA-218D9F8369B7}"/>
              </a:ext>
            </a:extLst>
          </p:cNvPr>
          <p:cNvSpPr/>
          <p:nvPr/>
        </p:nvSpPr>
        <p:spPr>
          <a:xfrm>
            <a:off x="7349828" y="2049945"/>
            <a:ext cx="4628812" cy="21822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9BBEF3B-E2A7-4BAB-8B25-3A80D8A6863C}"/>
              </a:ext>
            </a:extLst>
          </p:cNvPr>
          <p:cNvSpPr/>
          <p:nvPr/>
        </p:nvSpPr>
        <p:spPr>
          <a:xfrm>
            <a:off x="213360" y="150267"/>
            <a:ext cx="11765280" cy="14706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32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EDC1E1-9B15-4E94-AACA-4A4B4747F3CC}"/>
              </a:ext>
            </a:extLst>
          </p:cNvPr>
          <p:cNvSpPr txBox="1"/>
          <p:nvPr/>
        </p:nvSpPr>
        <p:spPr>
          <a:xfrm>
            <a:off x="156844" y="132156"/>
            <a:ext cx="1177829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Phoenix company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LLP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of a health and sports center on the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Alakol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Lake shore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97A428-10F2-496C-B97A-B80040D6A674}"/>
              </a:ext>
            </a:extLst>
          </p:cNvPr>
          <p:cNvSpPr/>
          <p:nvPr/>
        </p:nvSpPr>
        <p:spPr>
          <a:xfrm>
            <a:off x="192555" y="1972246"/>
            <a:ext cx="4962141" cy="201333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EB8E6-95BC-4C1C-8243-50CB710D88CE}"/>
              </a:ext>
            </a:extLst>
          </p:cNvPr>
          <p:cNvSpPr txBox="1"/>
          <p:nvPr/>
        </p:nvSpPr>
        <p:spPr>
          <a:xfrm>
            <a:off x="192554" y="2644925"/>
            <a:ext cx="4962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bln.tenge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457200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-the need for investor funds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2A04C8-3E43-41EC-9644-B786E73A39C1}"/>
              </a:ext>
            </a:extLst>
          </p:cNvPr>
          <p:cNvSpPr/>
          <p:nvPr/>
        </p:nvSpPr>
        <p:spPr>
          <a:xfrm>
            <a:off x="192554" y="4264453"/>
            <a:ext cx="4962141" cy="201333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2AB988-1601-4B34-89BF-267A5136CD07}"/>
              </a:ext>
            </a:extLst>
          </p:cNvPr>
          <p:cNvSpPr/>
          <p:nvPr/>
        </p:nvSpPr>
        <p:spPr>
          <a:xfrm>
            <a:off x="7067297" y="4441439"/>
            <a:ext cx="4867845" cy="19202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8B8C5-7C60-4733-A9F3-39F997A03574}"/>
              </a:ext>
            </a:extLst>
          </p:cNvPr>
          <p:cNvSpPr txBox="1"/>
          <p:nvPr/>
        </p:nvSpPr>
        <p:spPr>
          <a:xfrm>
            <a:off x="1774314" y="2090927"/>
            <a:ext cx="23451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D074B3-D17F-4B39-AF96-763D782CC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9" y="2025165"/>
            <a:ext cx="699770" cy="6997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DA05AC-54A0-431E-A863-0F13C18C0CFF}"/>
              </a:ext>
            </a:extLst>
          </p:cNvPr>
          <p:cNvSpPr txBox="1"/>
          <p:nvPr/>
        </p:nvSpPr>
        <p:spPr>
          <a:xfrm>
            <a:off x="1690301" y="4489647"/>
            <a:ext cx="3169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8F6EE7-04BE-4B77-8DA3-8D17F440CCED}"/>
              </a:ext>
            </a:extLst>
          </p:cNvPr>
          <p:cNvSpPr txBox="1"/>
          <p:nvPr/>
        </p:nvSpPr>
        <p:spPr>
          <a:xfrm>
            <a:off x="8740638" y="2169529"/>
            <a:ext cx="2245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90CD3-A19A-4066-9074-07F57FA69C0D}"/>
              </a:ext>
            </a:extLst>
          </p:cNvPr>
          <p:cNvSpPr txBox="1"/>
          <p:nvPr/>
        </p:nvSpPr>
        <p:spPr>
          <a:xfrm>
            <a:off x="8587133" y="4479477"/>
            <a:ext cx="2552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plot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582D1B-AF83-4187-A488-D534810E499A}"/>
              </a:ext>
            </a:extLst>
          </p:cNvPr>
          <p:cNvSpPr txBox="1"/>
          <p:nvPr/>
        </p:nvSpPr>
        <p:spPr>
          <a:xfrm>
            <a:off x="192556" y="5137186"/>
            <a:ext cx="491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5314A-99F2-44F0-B42B-5F67A85BF72A}"/>
              </a:ext>
            </a:extLst>
          </p:cNvPr>
          <p:cNvSpPr txBox="1"/>
          <p:nvPr/>
        </p:nvSpPr>
        <p:spPr>
          <a:xfrm>
            <a:off x="7067299" y="2723527"/>
            <a:ext cx="4867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cottages (120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sq.m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and 600 studio apartments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F6744F-C425-4BC3-9594-D12BA4E4B793}"/>
              </a:ext>
            </a:extLst>
          </p:cNvPr>
          <p:cNvSpPr txBox="1"/>
          <p:nvPr/>
        </p:nvSpPr>
        <p:spPr>
          <a:xfrm>
            <a:off x="7067299" y="5330821"/>
            <a:ext cx="486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20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00B0F81-2D0C-446B-94CD-8584E09C8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7" y="4487155"/>
            <a:ext cx="523220" cy="5232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952E4EB-8DB6-4982-A717-4ECB82A41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89" y="2146033"/>
            <a:ext cx="609600" cy="609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FCED97-56B6-4782-A205-9D518503B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14" y="4570826"/>
            <a:ext cx="528651" cy="52865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9BBEF3B-E2A7-4BAB-8B25-3A80D8A6863C}"/>
              </a:ext>
            </a:extLst>
          </p:cNvPr>
          <p:cNvSpPr/>
          <p:nvPr/>
        </p:nvSpPr>
        <p:spPr>
          <a:xfrm>
            <a:off x="156844" y="87773"/>
            <a:ext cx="11778299" cy="152171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B1BB7E1-80E2-4B29-839F-9524B7994B31}"/>
              </a:ext>
            </a:extLst>
          </p:cNvPr>
          <p:cNvSpPr/>
          <p:nvPr/>
        </p:nvSpPr>
        <p:spPr>
          <a:xfrm>
            <a:off x="7067298" y="1972247"/>
            <a:ext cx="4867845" cy="201333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47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EDC1E1-9B15-4E94-AACA-4A4B4747F3CC}"/>
              </a:ext>
            </a:extLst>
          </p:cNvPr>
          <p:cNvSpPr txBox="1"/>
          <p:nvPr/>
        </p:nvSpPr>
        <p:spPr>
          <a:xfrm>
            <a:off x="156844" y="132156"/>
            <a:ext cx="1177829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Shokai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Best»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LLP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of a sanatorium-tourist-wellness center on the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Alakol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lake shore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97A428-10F2-496C-B97A-B80040D6A674}"/>
              </a:ext>
            </a:extLst>
          </p:cNvPr>
          <p:cNvSpPr/>
          <p:nvPr/>
        </p:nvSpPr>
        <p:spPr>
          <a:xfrm>
            <a:off x="192555" y="1972246"/>
            <a:ext cx="4962141" cy="201333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EB8E6-95BC-4C1C-8243-50CB710D88CE}"/>
              </a:ext>
            </a:extLst>
          </p:cNvPr>
          <p:cNvSpPr txBox="1"/>
          <p:nvPr/>
        </p:nvSpPr>
        <p:spPr>
          <a:xfrm>
            <a:off x="192554" y="2644925"/>
            <a:ext cx="4962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6,3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bln.tenge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457200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need for investor funds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2A04C8-3E43-41EC-9644-B786E73A39C1}"/>
              </a:ext>
            </a:extLst>
          </p:cNvPr>
          <p:cNvSpPr/>
          <p:nvPr/>
        </p:nvSpPr>
        <p:spPr>
          <a:xfrm>
            <a:off x="192554" y="4264453"/>
            <a:ext cx="4962141" cy="201333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2AB988-1601-4B34-89BF-267A5136CD07}"/>
              </a:ext>
            </a:extLst>
          </p:cNvPr>
          <p:cNvSpPr/>
          <p:nvPr/>
        </p:nvSpPr>
        <p:spPr>
          <a:xfrm>
            <a:off x="7067297" y="4441439"/>
            <a:ext cx="4867845" cy="19202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8B8C5-7C60-4733-A9F3-39F997A03574}"/>
              </a:ext>
            </a:extLst>
          </p:cNvPr>
          <p:cNvSpPr txBox="1"/>
          <p:nvPr/>
        </p:nvSpPr>
        <p:spPr>
          <a:xfrm>
            <a:off x="1774314" y="2090927"/>
            <a:ext cx="23451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D074B3-D17F-4B39-AF96-763D782CC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9" y="2025165"/>
            <a:ext cx="699770" cy="6997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DA05AC-54A0-431E-A863-0F13C18C0CFF}"/>
              </a:ext>
            </a:extLst>
          </p:cNvPr>
          <p:cNvSpPr txBox="1"/>
          <p:nvPr/>
        </p:nvSpPr>
        <p:spPr>
          <a:xfrm>
            <a:off x="1690301" y="4489647"/>
            <a:ext cx="3169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8F6EE7-04BE-4B77-8DA3-8D17F440CCED}"/>
              </a:ext>
            </a:extLst>
          </p:cNvPr>
          <p:cNvSpPr txBox="1"/>
          <p:nvPr/>
        </p:nvSpPr>
        <p:spPr>
          <a:xfrm>
            <a:off x="8740638" y="2169529"/>
            <a:ext cx="2245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90CD3-A19A-4066-9074-07F57FA69C0D}"/>
              </a:ext>
            </a:extLst>
          </p:cNvPr>
          <p:cNvSpPr txBox="1"/>
          <p:nvPr/>
        </p:nvSpPr>
        <p:spPr>
          <a:xfrm>
            <a:off x="8587133" y="4479477"/>
            <a:ext cx="2552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plot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582D1B-AF83-4187-A488-D534810E499A}"/>
              </a:ext>
            </a:extLst>
          </p:cNvPr>
          <p:cNvSpPr txBox="1"/>
          <p:nvPr/>
        </p:nvSpPr>
        <p:spPr>
          <a:xfrm>
            <a:off x="192556" y="5137186"/>
            <a:ext cx="491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120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5314A-99F2-44F0-B42B-5F67A85BF72A}"/>
              </a:ext>
            </a:extLst>
          </p:cNvPr>
          <p:cNvSpPr txBox="1"/>
          <p:nvPr/>
        </p:nvSpPr>
        <p:spPr>
          <a:xfrm>
            <a:off x="7067299" y="2723527"/>
            <a:ext cx="4867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tourists per year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F6744F-C425-4BC3-9594-D12BA4E4B793}"/>
              </a:ext>
            </a:extLst>
          </p:cNvPr>
          <p:cNvSpPr txBox="1"/>
          <p:nvPr/>
        </p:nvSpPr>
        <p:spPr>
          <a:xfrm>
            <a:off x="7067299" y="5330821"/>
            <a:ext cx="486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00B0F81-2D0C-446B-94CD-8584E09C8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7" y="4487155"/>
            <a:ext cx="523220" cy="5232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952E4EB-8DB6-4982-A717-4ECB82A41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89" y="2146033"/>
            <a:ext cx="609600" cy="609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FCED97-56B6-4782-A205-9D518503B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14" y="4570826"/>
            <a:ext cx="528651" cy="52865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9BBEF3B-E2A7-4BAB-8B25-3A80D8A6863C}"/>
              </a:ext>
            </a:extLst>
          </p:cNvPr>
          <p:cNvSpPr/>
          <p:nvPr/>
        </p:nvSpPr>
        <p:spPr>
          <a:xfrm>
            <a:off x="156844" y="87773"/>
            <a:ext cx="11778299" cy="152171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B1BB7E1-80E2-4B29-839F-9524B7994B31}"/>
              </a:ext>
            </a:extLst>
          </p:cNvPr>
          <p:cNvSpPr/>
          <p:nvPr/>
        </p:nvSpPr>
        <p:spPr>
          <a:xfrm>
            <a:off x="7067298" y="1972247"/>
            <a:ext cx="4867845" cy="201333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65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9" y="4860130"/>
            <a:ext cx="49707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07" y="1939233"/>
            <a:ext cx="4970736" cy="234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07" y="2156197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0" y="110233"/>
            <a:ext cx="11793860" cy="151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BF326E-1B9D-49B3-ADCE-79A4CAB21DE2}"/>
              </a:ext>
            </a:extLst>
          </p:cNvPr>
          <p:cNvSpPr/>
          <p:nvPr/>
        </p:nvSpPr>
        <p:spPr>
          <a:xfrm>
            <a:off x="274320" y="93958"/>
            <a:ext cx="11643360" cy="1431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Zharkent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fruits</a:t>
            </a: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LLP</a:t>
            </a: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of a fruit storage facility and a plant for processing fruit and berry crops</a:t>
            </a:r>
            <a:br>
              <a:rPr kumimoji="0" lang="ru-RU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Panfilov district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51BFB8-AACA-4E96-BFD7-CA1517FD4F1B}"/>
              </a:ext>
            </a:extLst>
          </p:cNvPr>
          <p:cNvSpPr/>
          <p:nvPr/>
        </p:nvSpPr>
        <p:spPr>
          <a:xfrm>
            <a:off x="7145859" y="2677167"/>
            <a:ext cx="47257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Elevator for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8,000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tons of one-time storage of soybeans. Plant from 3 tons/hour (soybean cake and oil)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54B3A9F-36E0-463D-8ABE-65D9F90047F1}"/>
              </a:ext>
            </a:extLst>
          </p:cNvPr>
          <p:cNvSpPr/>
          <p:nvPr/>
        </p:nvSpPr>
        <p:spPr>
          <a:xfrm>
            <a:off x="1938856" y="5345360"/>
            <a:ext cx="18501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человек</a:t>
            </a:r>
          </a:p>
        </p:txBody>
      </p:sp>
      <p:pic>
        <p:nvPicPr>
          <p:cNvPr id="21" name="Picture 15">
            <a:extLst>
              <a:ext uri="{FF2B5EF4-FFF2-40B4-BE49-F238E27FC236}">
                <a16:creationId xmlns:a16="http://schemas.microsoft.com/office/drawing/2014/main" id="{7B1ABF09-E85C-41B3-9AC7-FD4417547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74" y="4492126"/>
            <a:ext cx="4969856" cy="213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FECC8D-46B5-40FD-9E14-E8CDBD9A3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6380" y="4646422"/>
            <a:ext cx="609627" cy="60962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E6DE1-964C-4FE9-BBDD-C310B3702D36}"/>
              </a:ext>
            </a:extLst>
          </p:cNvPr>
          <p:cNvSpPr/>
          <p:nvPr/>
        </p:nvSpPr>
        <p:spPr>
          <a:xfrm>
            <a:off x="7066367" y="5725056"/>
            <a:ext cx="48513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1 100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existing garden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91B34C85-CF17-4070-9722-DEF52113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7" y="1939232"/>
            <a:ext cx="4970737" cy="234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D31F8A-2192-4DD3-8A58-369511D9C060}"/>
              </a:ext>
            </a:extLst>
          </p:cNvPr>
          <p:cNvSpPr txBox="1"/>
          <p:nvPr/>
        </p:nvSpPr>
        <p:spPr>
          <a:xfrm>
            <a:off x="1161403" y="2157774"/>
            <a:ext cx="2159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Cost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347B7A55-4C6E-49E8-8892-28350875E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1" y="2083935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9B79BB-AFFF-48A6-BF7E-6663B8CEF262}"/>
              </a:ext>
            </a:extLst>
          </p:cNvPr>
          <p:cNvSpPr/>
          <p:nvPr/>
        </p:nvSpPr>
        <p:spPr>
          <a:xfrm>
            <a:off x="320383" y="2727132"/>
            <a:ext cx="47308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bln.tenge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457200">
              <a:defRPr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-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need for investor funds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93DBE2-6A87-4B84-9B0F-54CA7FAC0ED2}"/>
              </a:ext>
            </a:extLst>
          </p:cNvPr>
          <p:cNvSpPr txBox="1"/>
          <p:nvPr/>
        </p:nvSpPr>
        <p:spPr>
          <a:xfrm>
            <a:off x="8730807" y="2173134"/>
            <a:ext cx="18453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C63C9F-9240-41AC-8626-E8CFD3513738}"/>
              </a:ext>
            </a:extLst>
          </p:cNvPr>
          <p:cNvSpPr txBox="1"/>
          <p:nvPr/>
        </p:nvSpPr>
        <p:spPr>
          <a:xfrm>
            <a:off x="1297655" y="4766221"/>
            <a:ext cx="31325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Рабочие места</a:t>
            </a:r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A4142607-8300-4171-9415-7846E2CBB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9" y="4807280"/>
            <a:ext cx="486626" cy="48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956D14D-62A7-4ACD-BC9A-4609F467B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7" y="4515383"/>
            <a:ext cx="4970737" cy="213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1D6370-C3D7-44E5-AB54-17115CE50E08}"/>
              </a:ext>
            </a:extLst>
          </p:cNvPr>
          <p:cNvSpPr txBox="1"/>
          <p:nvPr/>
        </p:nvSpPr>
        <p:spPr>
          <a:xfrm>
            <a:off x="8426007" y="4552354"/>
            <a:ext cx="2590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plot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E96A8B-B6D6-43D0-933B-81220FBDFC55}"/>
              </a:ext>
            </a:extLst>
          </p:cNvPr>
          <p:cNvSpPr/>
          <p:nvPr/>
        </p:nvSpPr>
        <p:spPr>
          <a:xfrm>
            <a:off x="1254362" y="4766221"/>
            <a:ext cx="31534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sz="3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lang="ru-RU" sz="3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4BF63F-C29C-457B-B7D8-8F7B8AF364C9}"/>
              </a:ext>
            </a:extLst>
          </p:cNvPr>
          <p:cNvSpPr/>
          <p:nvPr/>
        </p:nvSpPr>
        <p:spPr>
          <a:xfrm>
            <a:off x="1864935" y="5260992"/>
            <a:ext cx="1909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ru-RU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12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AEBA10-F796-4540-999A-23EEDA9100FE}"/>
              </a:ext>
            </a:extLst>
          </p:cNvPr>
          <p:cNvSpPr/>
          <p:nvPr/>
        </p:nvSpPr>
        <p:spPr>
          <a:xfrm>
            <a:off x="243840" y="101601"/>
            <a:ext cx="11706254" cy="15802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B18CB-1451-4364-BB09-F4440288AB29}"/>
              </a:ext>
            </a:extLst>
          </p:cNvPr>
          <p:cNvSpPr txBox="1"/>
          <p:nvPr/>
        </p:nvSpPr>
        <p:spPr>
          <a:xfrm>
            <a:off x="241906" y="131015"/>
            <a:ext cx="1170432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NUR-BIRLIK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SEC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animal husbandry using Amaranth forage culture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457200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Panfilov district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4433D4-857F-4B6D-AE18-3EE693E703D2}"/>
              </a:ext>
            </a:extLst>
          </p:cNvPr>
          <p:cNvSpPr/>
          <p:nvPr/>
        </p:nvSpPr>
        <p:spPr>
          <a:xfrm>
            <a:off x="243840" y="2092844"/>
            <a:ext cx="5026659" cy="19202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E461F-F363-48E3-949F-C9E2750AB6A3}"/>
              </a:ext>
            </a:extLst>
          </p:cNvPr>
          <p:cNvSpPr txBox="1"/>
          <p:nvPr/>
        </p:nvSpPr>
        <p:spPr>
          <a:xfrm>
            <a:off x="241906" y="2773562"/>
            <a:ext cx="50266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bln.tenge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457200">
              <a:defRPr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100%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-the need for investor funds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455E5B-6813-4D1C-AEED-AF828EF3D865}"/>
              </a:ext>
            </a:extLst>
          </p:cNvPr>
          <p:cNvSpPr/>
          <p:nvPr/>
        </p:nvSpPr>
        <p:spPr>
          <a:xfrm>
            <a:off x="243840" y="4333303"/>
            <a:ext cx="5026659" cy="20283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14A58C-2C5A-4D0C-A0B4-552F05CC580D}"/>
              </a:ext>
            </a:extLst>
          </p:cNvPr>
          <p:cNvSpPr/>
          <p:nvPr/>
        </p:nvSpPr>
        <p:spPr>
          <a:xfrm>
            <a:off x="6930754" y="4333303"/>
            <a:ext cx="5015472" cy="20283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109E5-7206-453C-BCE1-2772FF17544C}"/>
              </a:ext>
            </a:extLst>
          </p:cNvPr>
          <p:cNvSpPr txBox="1"/>
          <p:nvPr/>
        </p:nvSpPr>
        <p:spPr>
          <a:xfrm>
            <a:off x="1882444" y="2154113"/>
            <a:ext cx="2283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B10489-BC46-49F9-8FED-8D27162E0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04" y="2101320"/>
            <a:ext cx="699770" cy="6997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CE374D-C253-4580-BA5C-AA1A5D2AF294}"/>
              </a:ext>
            </a:extLst>
          </p:cNvPr>
          <p:cNvSpPr txBox="1"/>
          <p:nvPr/>
        </p:nvSpPr>
        <p:spPr>
          <a:xfrm>
            <a:off x="1882444" y="4496718"/>
            <a:ext cx="297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E7EAF9-6A4A-4379-8830-1ECF9AB1789E}"/>
              </a:ext>
            </a:extLst>
          </p:cNvPr>
          <p:cNvSpPr txBox="1"/>
          <p:nvPr/>
        </p:nvSpPr>
        <p:spPr>
          <a:xfrm>
            <a:off x="8526584" y="2210601"/>
            <a:ext cx="2253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CB997-91A1-4D7E-8814-C25016F1716D}"/>
              </a:ext>
            </a:extLst>
          </p:cNvPr>
          <p:cNvSpPr txBox="1"/>
          <p:nvPr/>
        </p:nvSpPr>
        <p:spPr>
          <a:xfrm>
            <a:off x="8465624" y="4479477"/>
            <a:ext cx="2630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plot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C74E2-B706-4E83-A473-D9BBF2F2C467}"/>
              </a:ext>
            </a:extLst>
          </p:cNvPr>
          <p:cNvSpPr txBox="1"/>
          <p:nvPr/>
        </p:nvSpPr>
        <p:spPr>
          <a:xfrm>
            <a:off x="241906" y="5186300"/>
            <a:ext cx="5024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357E9-0E17-493C-9DFC-9AD3D947D225}"/>
              </a:ext>
            </a:extLst>
          </p:cNvPr>
          <p:cNvSpPr txBox="1"/>
          <p:nvPr/>
        </p:nvSpPr>
        <p:spPr>
          <a:xfrm>
            <a:off x="6930754" y="2799027"/>
            <a:ext cx="5015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thousand tones per year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5C59E7-15BF-4223-BB7D-ADFB9C3177E2}"/>
              </a:ext>
            </a:extLst>
          </p:cNvPr>
          <p:cNvSpPr txBox="1"/>
          <p:nvPr/>
        </p:nvSpPr>
        <p:spPr>
          <a:xfrm>
            <a:off x="6934622" y="5433584"/>
            <a:ext cx="5015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296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E9063D-7722-4B23-A009-A7D3D1F4F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09" y="4471249"/>
            <a:ext cx="558967" cy="558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7BFB1B-8F63-4A0B-86C7-CB9308412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85" y="2270346"/>
            <a:ext cx="590489" cy="5904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48E504-38D3-4C2C-A4A1-19A727325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01" y="4594345"/>
            <a:ext cx="591955" cy="59195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680B949-C7A3-49B6-B8EA-A56AB37EAB98}"/>
              </a:ext>
            </a:extLst>
          </p:cNvPr>
          <p:cNvSpPr/>
          <p:nvPr/>
        </p:nvSpPr>
        <p:spPr>
          <a:xfrm>
            <a:off x="6919567" y="2115906"/>
            <a:ext cx="5026659" cy="19202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85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AEBA10-F796-4540-999A-23EEDA9100FE}"/>
              </a:ext>
            </a:extLst>
          </p:cNvPr>
          <p:cNvSpPr/>
          <p:nvPr/>
        </p:nvSpPr>
        <p:spPr>
          <a:xfrm>
            <a:off x="254000" y="111761"/>
            <a:ext cx="11696094" cy="15701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B18CB-1451-4364-BB09-F4440288AB29}"/>
              </a:ext>
            </a:extLst>
          </p:cNvPr>
          <p:cNvSpPr txBox="1"/>
          <p:nvPr/>
        </p:nvSpPr>
        <p:spPr>
          <a:xfrm>
            <a:off x="241906" y="149662"/>
            <a:ext cx="1168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Boztogan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LLP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dairy farm construction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Koksu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district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4433D4-857F-4B6D-AE18-3EE693E703D2}"/>
              </a:ext>
            </a:extLst>
          </p:cNvPr>
          <p:cNvSpPr/>
          <p:nvPr/>
        </p:nvSpPr>
        <p:spPr>
          <a:xfrm>
            <a:off x="254001" y="204994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E461F-F363-48E3-949F-C9E2750AB6A3}"/>
              </a:ext>
            </a:extLst>
          </p:cNvPr>
          <p:cNvSpPr txBox="1"/>
          <p:nvPr/>
        </p:nvSpPr>
        <p:spPr>
          <a:xfrm>
            <a:off x="254001" y="2673350"/>
            <a:ext cx="4918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bln.tenge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457200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-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need for investor funds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109E5-7206-453C-BCE1-2772FF17544C}"/>
              </a:ext>
            </a:extLst>
          </p:cNvPr>
          <p:cNvSpPr txBox="1"/>
          <p:nvPr/>
        </p:nvSpPr>
        <p:spPr>
          <a:xfrm>
            <a:off x="1739237" y="2177030"/>
            <a:ext cx="2284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B10489-BC46-49F9-8FED-8D27162E0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72" y="2120431"/>
            <a:ext cx="699770" cy="6997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CE374D-C253-4580-BA5C-AA1A5D2AF294}"/>
              </a:ext>
            </a:extLst>
          </p:cNvPr>
          <p:cNvSpPr txBox="1"/>
          <p:nvPr/>
        </p:nvSpPr>
        <p:spPr>
          <a:xfrm>
            <a:off x="1675752" y="4643523"/>
            <a:ext cx="3170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E7EAF9-6A4A-4379-8830-1ECF9AB1789E}"/>
              </a:ext>
            </a:extLst>
          </p:cNvPr>
          <p:cNvSpPr txBox="1"/>
          <p:nvPr/>
        </p:nvSpPr>
        <p:spPr>
          <a:xfrm>
            <a:off x="8524572" y="2210601"/>
            <a:ext cx="2265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CB997-91A1-4D7E-8814-C25016F1716D}"/>
              </a:ext>
            </a:extLst>
          </p:cNvPr>
          <p:cNvSpPr txBox="1"/>
          <p:nvPr/>
        </p:nvSpPr>
        <p:spPr>
          <a:xfrm>
            <a:off x="7874000" y="4479477"/>
            <a:ext cx="3283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plot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C74E2-B706-4E83-A473-D9BBF2F2C467}"/>
              </a:ext>
            </a:extLst>
          </p:cNvPr>
          <p:cNvSpPr txBox="1"/>
          <p:nvPr/>
        </p:nvSpPr>
        <p:spPr>
          <a:xfrm>
            <a:off x="254001" y="5401453"/>
            <a:ext cx="4855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people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357E9-0E17-493C-9DFC-9AD3D947D225}"/>
              </a:ext>
            </a:extLst>
          </p:cNvPr>
          <p:cNvSpPr txBox="1"/>
          <p:nvPr/>
        </p:nvSpPr>
        <p:spPr>
          <a:xfrm>
            <a:off x="7121993" y="2897641"/>
            <a:ext cx="4793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liters per year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5C59E7-15BF-4223-BB7D-ADFB9C3177E2}"/>
              </a:ext>
            </a:extLst>
          </p:cNvPr>
          <p:cNvSpPr txBox="1"/>
          <p:nvPr/>
        </p:nvSpPr>
        <p:spPr>
          <a:xfrm>
            <a:off x="7101451" y="5508429"/>
            <a:ext cx="4793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350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ha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E9063D-7722-4B23-A009-A7D3D1F4F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55" y="4619489"/>
            <a:ext cx="553369" cy="5533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7BFB1B-8F63-4A0B-86C7-CB9308412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26" y="2226174"/>
            <a:ext cx="548857" cy="5488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48E504-38D3-4C2C-A4A1-19A727325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89" y="4619489"/>
            <a:ext cx="518491" cy="51849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5BE19A1-22EA-414F-B51B-755393144368}"/>
              </a:ext>
            </a:extLst>
          </p:cNvPr>
          <p:cNvSpPr/>
          <p:nvPr/>
        </p:nvSpPr>
        <p:spPr>
          <a:xfrm>
            <a:off x="239589" y="441672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2A7FD5-0A44-4149-8381-E74CC42373AD}"/>
              </a:ext>
            </a:extLst>
          </p:cNvPr>
          <p:cNvSpPr/>
          <p:nvPr/>
        </p:nvSpPr>
        <p:spPr>
          <a:xfrm>
            <a:off x="7070089" y="441672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CB65F0B-B45B-43DE-81B4-A9C6B1AE2CAF}"/>
              </a:ext>
            </a:extLst>
          </p:cNvPr>
          <p:cNvSpPr/>
          <p:nvPr/>
        </p:nvSpPr>
        <p:spPr>
          <a:xfrm>
            <a:off x="7059267" y="204994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55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AEBA10-F796-4540-999A-23EEDA9100FE}"/>
              </a:ext>
            </a:extLst>
          </p:cNvPr>
          <p:cNvSpPr/>
          <p:nvPr/>
        </p:nvSpPr>
        <p:spPr>
          <a:xfrm>
            <a:off x="254000" y="111761"/>
            <a:ext cx="11696094" cy="15701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B18CB-1451-4364-BB09-F4440288AB29}"/>
              </a:ext>
            </a:extLst>
          </p:cNvPr>
          <p:cNvSpPr txBox="1"/>
          <p:nvPr/>
        </p:nvSpPr>
        <p:spPr>
          <a:xfrm>
            <a:off x="241906" y="149662"/>
            <a:ext cx="116840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AGROPARK QAZYNA» LLP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 of a technological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agropark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the production of livestock and crop production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Aksu district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4433D4-857F-4B6D-AE18-3EE693E703D2}"/>
              </a:ext>
            </a:extLst>
          </p:cNvPr>
          <p:cNvSpPr/>
          <p:nvPr/>
        </p:nvSpPr>
        <p:spPr>
          <a:xfrm>
            <a:off x="254001" y="204994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E461F-F363-48E3-949F-C9E2750AB6A3}"/>
              </a:ext>
            </a:extLst>
          </p:cNvPr>
          <p:cNvSpPr txBox="1"/>
          <p:nvPr/>
        </p:nvSpPr>
        <p:spPr>
          <a:xfrm>
            <a:off x="254001" y="2673350"/>
            <a:ext cx="4918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945,7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mln.tenge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15%-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 funds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lvl="0" algn="ctr" defTabSz="457200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85% -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need for investor funds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109E5-7206-453C-BCE1-2772FF17544C}"/>
              </a:ext>
            </a:extLst>
          </p:cNvPr>
          <p:cNvSpPr txBox="1"/>
          <p:nvPr/>
        </p:nvSpPr>
        <p:spPr>
          <a:xfrm>
            <a:off x="1739237" y="2177030"/>
            <a:ext cx="2284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B10489-BC46-49F9-8FED-8D27162E0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72" y="2120431"/>
            <a:ext cx="699770" cy="6997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CE374D-C253-4580-BA5C-AA1A5D2AF294}"/>
              </a:ext>
            </a:extLst>
          </p:cNvPr>
          <p:cNvSpPr txBox="1"/>
          <p:nvPr/>
        </p:nvSpPr>
        <p:spPr>
          <a:xfrm>
            <a:off x="1352811" y="4643523"/>
            <a:ext cx="3493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E7EAF9-6A4A-4379-8830-1ECF9AB1789E}"/>
              </a:ext>
            </a:extLst>
          </p:cNvPr>
          <p:cNvSpPr txBox="1"/>
          <p:nvPr/>
        </p:nvSpPr>
        <p:spPr>
          <a:xfrm>
            <a:off x="8524572" y="2210601"/>
            <a:ext cx="2265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CB997-91A1-4D7E-8814-C25016F1716D}"/>
              </a:ext>
            </a:extLst>
          </p:cNvPr>
          <p:cNvSpPr txBox="1"/>
          <p:nvPr/>
        </p:nvSpPr>
        <p:spPr>
          <a:xfrm>
            <a:off x="7874000" y="4479477"/>
            <a:ext cx="3283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plot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C74E2-B706-4E83-A473-D9BBF2F2C467}"/>
              </a:ext>
            </a:extLst>
          </p:cNvPr>
          <p:cNvSpPr txBox="1"/>
          <p:nvPr/>
        </p:nvSpPr>
        <p:spPr>
          <a:xfrm>
            <a:off x="254001" y="5401453"/>
            <a:ext cx="4855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people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357E9-0E17-493C-9DFC-9AD3D947D225}"/>
              </a:ext>
            </a:extLst>
          </p:cNvPr>
          <p:cNvSpPr txBox="1"/>
          <p:nvPr/>
        </p:nvSpPr>
        <p:spPr>
          <a:xfrm>
            <a:off x="7121993" y="2897641"/>
            <a:ext cx="4793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thousand heads per year development of 680 hectares of irrigated land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5C59E7-15BF-4223-BB7D-ADFB9C3177E2}"/>
              </a:ext>
            </a:extLst>
          </p:cNvPr>
          <p:cNvSpPr txBox="1"/>
          <p:nvPr/>
        </p:nvSpPr>
        <p:spPr>
          <a:xfrm>
            <a:off x="7101451" y="5508429"/>
            <a:ext cx="4793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E9063D-7722-4B23-A009-A7D3D1F4F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55" y="4619489"/>
            <a:ext cx="553369" cy="5533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7BFB1B-8F63-4A0B-86C7-CB9308412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26" y="2226174"/>
            <a:ext cx="548857" cy="5488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48E504-38D3-4C2C-A4A1-19A727325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89" y="4619489"/>
            <a:ext cx="518491" cy="51849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5BE19A1-22EA-414F-B51B-755393144368}"/>
              </a:ext>
            </a:extLst>
          </p:cNvPr>
          <p:cNvSpPr/>
          <p:nvPr/>
        </p:nvSpPr>
        <p:spPr>
          <a:xfrm>
            <a:off x="239589" y="441672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2A7FD5-0A44-4149-8381-E74CC42373AD}"/>
              </a:ext>
            </a:extLst>
          </p:cNvPr>
          <p:cNvSpPr/>
          <p:nvPr/>
        </p:nvSpPr>
        <p:spPr>
          <a:xfrm>
            <a:off x="7070089" y="441672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CB65F0B-B45B-43DE-81B4-A9C6B1AE2CAF}"/>
              </a:ext>
            </a:extLst>
          </p:cNvPr>
          <p:cNvSpPr/>
          <p:nvPr/>
        </p:nvSpPr>
        <p:spPr>
          <a:xfrm>
            <a:off x="7059267" y="204994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65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AEBA10-F796-4540-999A-23EEDA9100FE}"/>
              </a:ext>
            </a:extLst>
          </p:cNvPr>
          <p:cNvSpPr/>
          <p:nvPr/>
        </p:nvSpPr>
        <p:spPr>
          <a:xfrm>
            <a:off x="243840" y="101601"/>
            <a:ext cx="11706254" cy="15802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B18CB-1451-4364-BB09-F4440288AB29}"/>
              </a:ext>
            </a:extLst>
          </p:cNvPr>
          <p:cNvSpPr txBox="1"/>
          <p:nvPr/>
        </p:nvSpPr>
        <p:spPr>
          <a:xfrm>
            <a:off x="241906" y="131015"/>
            <a:ext cx="1170432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Kausar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LLP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 of a poultry complex for the cultivation of broilers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Kerbulak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district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4433D4-857F-4B6D-AE18-3EE693E703D2}"/>
              </a:ext>
            </a:extLst>
          </p:cNvPr>
          <p:cNvSpPr/>
          <p:nvPr/>
        </p:nvSpPr>
        <p:spPr>
          <a:xfrm>
            <a:off x="243840" y="2092844"/>
            <a:ext cx="5026659" cy="19202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E461F-F363-48E3-949F-C9E2750AB6A3}"/>
              </a:ext>
            </a:extLst>
          </p:cNvPr>
          <p:cNvSpPr txBox="1"/>
          <p:nvPr/>
        </p:nvSpPr>
        <p:spPr>
          <a:xfrm>
            <a:off x="241906" y="2773562"/>
            <a:ext cx="50266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bln.tenge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455E5B-6813-4D1C-AEED-AF828EF3D865}"/>
              </a:ext>
            </a:extLst>
          </p:cNvPr>
          <p:cNvSpPr/>
          <p:nvPr/>
        </p:nvSpPr>
        <p:spPr>
          <a:xfrm>
            <a:off x="243840" y="4333303"/>
            <a:ext cx="5026659" cy="20283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14A58C-2C5A-4D0C-A0B4-552F05CC580D}"/>
              </a:ext>
            </a:extLst>
          </p:cNvPr>
          <p:cNvSpPr/>
          <p:nvPr/>
        </p:nvSpPr>
        <p:spPr>
          <a:xfrm>
            <a:off x="6930754" y="4333303"/>
            <a:ext cx="5015472" cy="20283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109E5-7206-453C-BCE1-2772FF17544C}"/>
              </a:ext>
            </a:extLst>
          </p:cNvPr>
          <p:cNvSpPr txBox="1"/>
          <p:nvPr/>
        </p:nvSpPr>
        <p:spPr>
          <a:xfrm>
            <a:off x="1882444" y="2154113"/>
            <a:ext cx="2283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B10489-BC46-49F9-8FED-8D27162E0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04" y="2101320"/>
            <a:ext cx="699770" cy="6997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CE374D-C253-4580-BA5C-AA1A5D2AF294}"/>
              </a:ext>
            </a:extLst>
          </p:cNvPr>
          <p:cNvSpPr txBox="1"/>
          <p:nvPr/>
        </p:nvSpPr>
        <p:spPr>
          <a:xfrm>
            <a:off x="1882444" y="4496718"/>
            <a:ext cx="297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E7EAF9-6A4A-4379-8830-1ECF9AB1789E}"/>
              </a:ext>
            </a:extLst>
          </p:cNvPr>
          <p:cNvSpPr txBox="1"/>
          <p:nvPr/>
        </p:nvSpPr>
        <p:spPr>
          <a:xfrm>
            <a:off x="8526584" y="2210601"/>
            <a:ext cx="2253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CB997-91A1-4D7E-8814-C25016F1716D}"/>
              </a:ext>
            </a:extLst>
          </p:cNvPr>
          <p:cNvSpPr txBox="1"/>
          <p:nvPr/>
        </p:nvSpPr>
        <p:spPr>
          <a:xfrm>
            <a:off x="8465624" y="4479477"/>
            <a:ext cx="2630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plot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C74E2-B706-4E83-A473-D9BBF2F2C467}"/>
              </a:ext>
            </a:extLst>
          </p:cNvPr>
          <p:cNvSpPr txBox="1"/>
          <p:nvPr/>
        </p:nvSpPr>
        <p:spPr>
          <a:xfrm>
            <a:off x="241906" y="5186300"/>
            <a:ext cx="5024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750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357E9-0E17-493C-9DFC-9AD3D947D225}"/>
              </a:ext>
            </a:extLst>
          </p:cNvPr>
          <p:cNvSpPr txBox="1"/>
          <p:nvPr/>
        </p:nvSpPr>
        <p:spPr>
          <a:xfrm>
            <a:off x="6930754" y="2799027"/>
            <a:ext cx="5015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14,000 tons of broiler meat, 3,000 tons of offal per year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5C59E7-15BF-4223-BB7D-ADFB9C3177E2}"/>
              </a:ext>
            </a:extLst>
          </p:cNvPr>
          <p:cNvSpPr txBox="1"/>
          <p:nvPr/>
        </p:nvSpPr>
        <p:spPr>
          <a:xfrm>
            <a:off x="6934622" y="5433584"/>
            <a:ext cx="5015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400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E9063D-7722-4B23-A009-A7D3D1F4F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09" y="4471249"/>
            <a:ext cx="558967" cy="558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7BFB1B-8F63-4A0B-86C7-CB9308412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85" y="2270346"/>
            <a:ext cx="590489" cy="5904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48E504-38D3-4C2C-A4A1-19A727325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01" y="4594345"/>
            <a:ext cx="591955" cy="59195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680B949-C7A3-49B6-B8EA-A56AB37EAB98}"/>
              </a:ext>
            </a:extLst>
          </p:cNvPr>
          <p:cNvSpPr/>
          <p:nvPr/>
        </p:nvSpPr>
        <p:spPr>
          <a:xfrm>
            <a:off x="6919567" y="2115906"/>
            <a:ext cx="5026659" cy="19202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4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AEBA10-F796-4540-999A-23EEDA9100FE}"/>
              </a:ext>
            </a:extLst>
          </p:cNvPr>
          <p:cNvSpPr/>
          <p:nvPr/>
        </p:nvSpPr>
        <p:spPr>
          <a:xfrm>
            <a:off x="243840" y="101601"/>
            <a:ext cx="11706254" cy="15802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B18CB-1451-4364-BB09-F4440288AB29}"/>
              </a:ext>
            </a:extLst>
          </p:cNvPr>
          <p:cNvSpPr txBox="1"/>
          <p:nvPr/>
        </p:nvSpPr>
        <p:spPr>
          <a:xfrm>
            <a:off x="241906" y="131015"/>
            <a:ext cx="1170432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Agricole“ LLP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cultivation, harvesting and processing of oilseed crops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Alakol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district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4433D4-857F-4B6D-AE18-3EE693E703D2}"/>
              </a:ext>
            </a:extLst>
          </p:cNvPr>
          <p:cNvSpPr/>
          <p:nvPr/>
        </p:nvSpPr>
        <p:spPr>
          <a:xfrm>
            <a:off x="243840" y="2092844"/>
            <a:ext cx="5026659" cy="19202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E461F-F363-48E3-949F-C9E2750AB6A3}"/>
              </a:ext>
            </a:extLst>
          </p:cNvPr>
          <p:cNvSpPr txBox="1"/>
          <p:nvPr/>
        </p:nvSpPr>
        <p:spPr>
          <a:xfrm>
            <a:off x="241906" y="2773562"/>
            <a:ext cx="50266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bln.tenge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455E5B-6813-4D1C-AEED-AF828EF3D865}"/>
              </a:ext>
            </a:extLst>
          </p:cNvPr>
          <p:cNvSpPr/>
          <p:nvPr/>
        </p:nvSpPr>
        <p:spPr>
          <a:xfrm>
            <a:off x="243840" y="4333303"/>
            <a:ext cx="5026659" cy="20283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14A58C-2C5A-4D0C-A0B4-552F05CC580D}"/>
              </a:ext>
            </a:extLst>
          </p:cNvPr>
          <p:cNvSpPr/>
          <p:nvPr/>
        </p:nvSpPr>
        <p:spPr>
          <a:xfrm>
            <a:off x="6930754" y="4333303"/>
            <a:ext cx="5015472" cy="20283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109E5-7206-453C-BCE1-2772FF17544C}"/>
              </a:ext>
            </a:extLst>
          </p:cNvPr>
          <p:cNvSpPr txBox="1"/>
          <p:nvPr/>
        </p:nvSpPr>
        <p:spPr>
          <a:xfrm>
            <a:off x="1882444" y="2154113"/>
            <a:ext cx="2283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B10489-BC46-49F9-8FED-8D27162E0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04" y="2101320"/>
            <a:ext cx="699770" cy="6997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CE374D-C253-4580-BA5C-AA1A5D2AF294}"/>
              </a:ext>
            </a:extLst>
          </p:cNvPr>
          <p:cNvSpPr txBox="1"/>
          <p:nvPr/>
        </p:nvSpPr>
        <p:spPr>
          <a:xfrm>
            <a:off x="1882444" y="4496718"/>
            <a:ext cx="297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E7EAF9-6A4A-4379-8830-1ECF9AB1789E}"/>
              </a:ext>
            </a:extLst>
          </p:cNvPr>
          <p:cNvSpPr txBox="1"/>
          <p:nvPr/>
        </p:nvSpPr>
        <p:spPr>
          <a:xfrm>
            <a:off x="8526584" y="2210601"/>
            <a:ext cx="2253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CB997-91A1-4D7E-8814-C25016F1716D}"/>
              </a:ext>
            </a:extLst>
          </p:cNvPr>
          <p:cNvSpPr txBox="1"/>
          <p:nvPr/>
        </p:nvSpPr>
        <p:spPr>
          <a:xfrm>
            <a:off x="8465624" y="4479477"/>
            <a:ext cx="2630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plot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C74E2-B706-4E83-A473-D9BBF2F2C467}"/>
              </a:ext>
            </a:extLst>
          </p:cNvPr>
          <p:cNvSpPr txBox="1"/>
          <p:nvPr/>
        </p:nvSpPr>
        <p:spPr>
          <a:xfrm>
            <a:off x="241906" y="5186300"/>
            <a:ext cx="5024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357E9-0E17-493C-9DFC-9AD3D947D225}"/>
              </a:ext>
            </a:extLst>
          </p:cNvPr>
          <p:cNvSpPr txBox="1"/>
          <p:nvPr/>
        </p:nvSpPr>
        <p:spPr>
          <a:xfrm>
            <a:off x="6930754" y="2799027"/>
            <a:ext cx="501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tones per year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5C59E7-15BF-4223-BB7D-ADFB9C3177E2}"/>
              </a:ext>
            </a:extLst>
          </p:cNvPr>
          <p:cNvSpPr txBox="1"/>
          <p:nvPr/>
        </p:nvSpPr>
        <p:spPr>
          <a:xfrm>
            <a:off x="6934622" y="5433584"/>
            <a:ext cx="5015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defined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E9063D-7722-4B23-A009-A7D3D1F4F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09" y="4471249"/>
            <a:ext cx="558967" cy="558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7BFB1B-8F63-4A0B-86C7-CB9308412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85" y="2270346"/>
            <a:ext cx="590489" cy="5904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48E504-38D3-4C2C-A4A1-19A727325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01" y="4594345"/>
            <a:ext cx="591955" cy="59195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680B949-C7A3-49B6-B8EA-A56AB37EAB98}"/>
              </a:ext>
            </a:extLst>
          </p:cNvPr>
          <p:cNvSpPr/>
          <p:nvPr/>
        </p:nvSpPr>
        <p:spPr>
          <a:xfrm>
            <a:off x="6919567" y="2115906"/>
            <a:ext cx="5026659" cy="19202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825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AEBA10-F796-4540-999A-23EEDA9100FE}"/>
              </a:ext>
            </a:extLst>
          </p:cNvPr>
          <p:cNvSpPr/>
          <p:nvPr/>
        </p:nvSpPr>
        <p:spPr>
          <a:xfrm>
            <a:off x="254000" y="111761"/>
            <a:ext cx="11696094" cy="15701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B18CB-1451-4364-BB09-F4440288AB29}"/>
              </a:ext>
            </a:extLst>
          </p:cNvPr>
          <p:cNvSpPr txBox="1"/>
          <p:nvPr/>
        </p:nvSpPr>
        <p:spPr>
          <a:xfrm>
            <a:off x="241906" y="149662"/>
            <a:ext cx="116840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Bekzat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LLP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of a hydro power station on the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Koksu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river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Koksu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district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4433D4-857F-4B6D-AE18-3EE693E703D2}"/>
              </a:ext>
            </a:extLst>
          </p:cNvPr>
          <p:cNvSpPr/>
          <p:nvPr/>
        </p:nvSpPr>
        <p:spPr>
          <a:xfrm>
            <a:off x="254001" y="204994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E461F-F363-48E3-949F-C9E2750AB6A3}"/>
              </a:ext>
            </a:extLst>
          </p:cNvPr>
          <p:cNvSpPr txBox="1"/>
          <p:nvPr/>
        </p:nvSpPr>
        <p:spPr>
          <a:xfrm>
            <a:off x="254001" y="2673350"/>
            <a:ext cx="4918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4,2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bln.tenge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109E5-7206-453C-BCE1-2772FF17544C}"/>
              </a:ext>
            </a:extLst>
          </p:cNvPr>
          <p:cNvSpPr txBox="1"/>
          <p:nvPr/>
        </p:nvSpPr>
        <p:spPr>
          <a:xfrm>
            <a:off x="1739237" y="2177030"/>
            <a:ext cx="2284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B10489-BC46-49F9-8FED-8D27162E0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72" y="2120431"/>
            <a:ext cx="699770" cy="6997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CE374D-C253-4580-BA5C-AA1A5D2AF294}"/>
              </a:ext>
            </a:extLst>
          </p:cNvPr>
          <p:cNvSpPr txBox="1"/>
          <p:nvPr/>
        </p:nvSpPr>
        <p:spPr>
          <a:xfrm>
            <a:off x="1675752" y="4643523"/>
            <a:ext cx="3170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E7EAF9-6A4A-4379-8830-1ECF9AB1789E}"/>
              </a:ext>
            </a:extLst>
          </p:cNvPr>
          <p:cNvSpPr txBox="1"/>
          <p:nvPr/>
        </p:nvSpPr>
        <p:spPr>
          <a:xfrm>
            <a:off x="8524572" y="2210601"/>
            <a:ext cx="2265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CB997-91A1-4D7E-8814-C25016F1716D}"/>
              </a:ext>
            </a:extLst>
          </p:cNvPr>
          <p:cNvSpPr txBox="1"/>
          <p:nvPr/>
        </p:nvSpPr>
        <p:spPr>
          <a:xfrm>
            <a:off x="7874000" y="4479477"/>
            <a:ext cx="3283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plot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C74E2-B706-4E83-A473-D9BBF2F2C467}"/>
              </a:ext>
            </a:extLst>
          </p:cNvPr>
          <p:cNvSpPr txBox="1"/>
          <p:nvPr/>
        </p:nvSpPr>
        <p:spPr>
          <a:xfrm>
            <a:off x="254001" y="5401453"/>
            <a:ext cx="4855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15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people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357E9-0E17-493C-9DFC-9AD3D947D225}"/>
              </a:ext>
            </a:extLst>
          </p:cNvPr>
          <p:cNvSpPr txBox="1"/>
          <p:nvPr/>
        </p:nvSpPr>
        <p:spPr>
          <a:xfrm>
            <a:off x="7121993" y="2897641"/>
            <a:ext cx="4793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5C59E7-15BF-4223-BB7D-ADFB9C3177E2}"/>
              </a:ext>
            </a:extLst>
          </p:cNvPr>
          <p:cNvSpPr txBox="1"/>
          <p:nvPr/>
        </p:nvSpPr>
        <p:spPr>
          <a:xfrm>
            <a:off x="7101451" y="5508429"/>
            <a:ext cx="4793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E9063D-7722-4B23-A009-A7D3D1F4F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55" y="4619489"/>
            <a:ext cx="553369" cy="5533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7BFB1B-8F63-4A0B-86C7-CB9308412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26" y="2226174"/>
            <a:ext cx="548857" cy="5488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48E504-38D3-4C2C-A4A1-19A727325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89" y="4619489"/>
            <a:ext cx="518491" cy="51849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5BE19A1-22EA-414F-B51B-755393144368}"/>
              </a:ext>
            </a:extLst>
          </p:cNvPr>
          <p:cNvSpPr/>
          <p:nvPr/>
        </p:nvSpPr>
        <p:spPr>
          <a:xfrm>
            <a:off x="239589" y="441672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2A7FD5-0A44-4149-8381-E74CC42373AD}"/>
              </a:ext>
            </a:extLst>
          </p:cNvPr>
          <p:cNvSpPr/>
          <p:nvPr/>
        </p:nvSpPr>
        <p:spPr>
          <a:xfrm>
            <a:off x="7070089" y="441672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CB65F0B-B45B-43DE-81B4-A9C6B1AE2CAF}"/>
              </a:ext>
            </a:extLst>
          </p:cNvPr>
          <p:cNvSpPr/>
          <p:nvPr/>
        </p:nvSpPr>
        <p:spPr>
          <a:xfrm>
            <a:off x="7059267" y="2049946"/>
            <a:ext cx="4855817" cy="21007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4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BEFCFF-1DAD-4FB7-87F8-130FA26E3B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6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16" y="1228962"/>
            <a:ext cx="6984881" cy="44371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  <a:alpha val="91000"/>
              </a:schemeClr>
            </a:solidFill>
          </a:ln>
          <a:effectLst>
            <a:outerShdw blurRad="50800" dist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-9784"/>
            <a:ext cx="12192000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JETYSU REGION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3E9CC5-33D9-4292-A9CC-C0A0DD935E8C}"/>
              </a:ext>
            </a:extLst>
          </p:cNvPr>
          <p:cNvSpPr txBox="1"/>
          <p:nvPr/>
        </p:nvSpPr>
        <p:spPr>
          <a:xfrm>
            <a:off x="8344607" y="978758"/>
            <a:ext cx="1560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F8400-F75D-42B5-81CA-0384C4B7D927}"/>
              </a:ext>
            </a:extLst>
          </p:cNvPr>
          <p:cNvSpPr txBox="1"/>
          <p:nvPr/>
        </p:nvSpPr>
        <p:spPr>
          <a:xfrm>
            <a:off x="8329625" y="1261443"/>
            <a:ext cx="1560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118,5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thousand km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²</a:t>
            </a:r>
            <a:endParaRPr kumimoji="0" lang="ru-RU" sz="11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87D2E-1921-4BA9-9E7D-E666177D3476}"/>
              </a:ext>
            </a:extLst>
          </p:cNvPr>
          <p:cNvSpPr txBox="1"/>
          <p:nvPr/>
        </p:nvSpPr>
        <p:spPr>
          <a:xfrm>
            <a:off x="8344607" y="1606785"/>
            <a:ext cx="1560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4F2A69-9997-448D-93E9-3D3A232FEAFF}"/>
              </a:ext>
            </a:extLst>
          </p:cNvPr>
          <p:cNvSpPr txBox="1"/>
          <p:nvPr/>
        </p:nvSpPr>
        <p:spPr>
          <a:xfrm>
            <a:off x="8344607" y="1806780"/>
            <a:ext cx="1894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650 000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est.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29EA6B-A268-4CBC-8C87-EE3BD70C9B63}"/>
              </a:ext>
            </a:extLst>
          </p:cNvPr>
          <p:cNvSpPr txBox="1"/>
          <p:nvPr/>
        </p:nvSpPr>
        <p:spPr>
          <a:xfrm>
            <a:off x="8344607" y="2166678"/>
            <a:ext cx="2817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Territorial division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37856-39C2-4687-9531-4D6FC6B06E76}"/>
              </a:ext>
            </a:extLst>
          </p:cNvPr>
          <p:cNvSpPr txBox="1"/>
          <p:nvPr/>
        </p:nvSpPr>
        <p:spPr>
          <a:xfrm>
            <a:off x="8344607" y="2387277"/>
            <a:ext cx="3272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region consists of 8 districts and 2 cities of regional subordination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59767C-79DB-4A9A-9A73-98A6E76CC1E2}"/>
              </a:ext>
            </a:extLst>
          </p:cNvPr>
          <p:cNvSpPr txBox="1"/>
          <p:nvPr/>
        </p:nvSpPr>
        <p:spPr>
          <a:xfrm>
            <a:off x="8329626" y="2872974"/>
            <a:ext cx="2001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293B02-9A52-4DB8-B3E9-CF603C6AB998}"/>
              </a:ext>
            </a:extLst>
          </p:cNvPr>
          <p:cNvSpPr txBox="1"/>
          <p:nvPr/>
        </p:nvSpPr>
        <p:spPr>
          <a:xfrm>
            <a:off x="8344607" y="3180750"/>
            <a:ext cx="163645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Taldykorgan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city</a:t>
            </a:r>
            <a:endParaRPr kumimoji="0" lang="ru-RU" sz="16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12695314" y="6075558"/>
            <a:ext cx="1858280" cy="0"/>
          </a:xfrm>
          <a:prstGeom prst="line">
            <a:avLst/>
          </a:prstGeom>
          <a:ln>
            <a:solidFill>
              <a:srgbClr val="CCDB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11">
            <a:extLst>
              <a:ext uri="{FF2B5EF4-FFF2-40B4-BE49-F238E27FC236}">
                <a16:creationId xmlns:a16="http://schemas.microsoft.com/office/drawing/2014/main" id="{6467D624-662E-4C19-B32B-958DC105A62C}"/>
              </a:ext>
            </a:extLst>
          </p:cNvPr>
          <p:cNvSpPr/>
          <p:nvPr/>
        </p:nvSpPr>
        <p:spPr>
          <a:xfrm>
            <a:off x="8261277" y="3841105"/>
            <a:ext cx="335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TOP-4 PRIORITY SECTORS: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23929" y="4299629"/>
            <a:ext cx="3550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18039" y="4780533"/>
            <a:ext cx="3556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Renewable power sources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391725" y="5383253"/>
            <a:ext cx="283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Tourism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423929" y="5862921"/>
            <a:ext cx="3550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 industry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Прямоугольник 11">
            <a:extLst>
              <a:ext uri="{FF2B5EF4-FFF2-40B4-BE49-F238E27FC236}">
                <a16:creationId xmlns:a16="http://schemas.microsoft.com/office/drawing/2014/main" id="{6467D624-662E-4C19-B32B-958DC105A62C}"/>
              </a:ext>
            </a:extLst>
          </p:cNvPr>
          <p:cNvSpPr/>
          <p:nvPr/>
        </p:nvSpPr>
        <p:spPr>
          <a:xfrm>
            <a:off x="7595620" y="669939"/>
            <a:ext cx="2385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INFORMATON</a:t>
            </a:r>
          </a:p>
        </p:txBody>
      </p:sp>
      <p:pic>
        <p:nvPicPr>
          <p:cNvPr id="77" name="Рисунок 76" descr="Трактор">
            <a:extLst>
              <a:ext uri="{FF2B5EF4-FFF2-40B4-BE49-F238E27FC236}">
                <a16:creationId xmlns:a16="http://schemas.microsoft.com/office/drawing/2014/main" id="{2032CE4A-D3D1-4CD2-9478-2154D10729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9770" y="4215920"/>
            <a:ext cx="527635" cy="527635"/>
          </a:xfrm>
          <a:prstGeom prst="rect">
            <a:avLst/>
          </a:prstGeom>
        </p:spPr>
      </p:pic>
      <p:pic>
        <p:nvPicPr>
          <p:cNvPr id="78" name="Рисунок 77" descr="Устойчивость">
            <a:extLst>
              <a:ext uri="{FF2B5EF4-FFF2-40B4-BE49-F238E27FC236}">
                <a16:creationId xmlns:a16="http://schemas.microsoft.com/office/drawing/2014/main" id="{2E1E9AD0-8CB6-4FC0-AF04-1AC43BCD194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1829" y="4780533"/>
            <a:ext cx="445291" cy="445291"/>
          </a:xfrm>
          <a:prstGeom prst="rect">
            <a:avLst/>
          </a:prstGeom>
        </p:spPr>
      </p:pic>
      <p:pic>
        <p:nvPicPr>
          <p:cNvPr id="79" name="Рисунок 78" descr="Земля">
            <a:extLst>
              <a:ext uri="{FF2B5EF4-FFF2-40B4-BE49-F238E27FC236}">
                <a16:creationId xmlns:a16="http://schemas.microsoft.com/office/drawing/2014/main" id="{379CF6B7-980E-4BF3-858E-4C170A2737E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3673" y="5306763"/>
            <a:ext cx="446438" cy="446438"/>
          </a:xfrm>
          <a:prstGeom prst="rect">
            <a:avLst/>
          </a:prstGeom>
        </p:spPr>
      </p:pic>
      <p:pic>
        <p:nvPicPr>
          <p:cNvPr id="82" name="Рисунок 81" descr="Подъемный кран">
            <a:extLst>
              <a:ext uri="{FF2B5EF4-FFF2-40B4-BE49-F238E27FC236}">
                <a16:creationId xmlns:a16="http://schemas.microsoft.com/office/drawing/2014/main" id="{EAA7D1C7-01B8-4928-852A-EE5F0511384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5183" y="5868810"/>
            <a:ext cx="410973" cy="410973"/>
          </a:xfrm>
          <a:prstGeom prst="rect">
            <a:avLst/>
          </a:prstGeom>
        </p:spPr>
      </p:pic>
      <p:pic>
        <p:nvPicPr>
          <p:cNvPr id="91" name="Рисунок 90" descr="Пользователи">
            <a:extLst>
              <a:ext uri="{FF2B5EF4-FFF2-40B4-BE49-F238E27FC236}">
                <a16:creationId xmlns:a16="http://schemas.microsoft.com/office/drawing/2014/main" id="{8BFFD6A9-6E96-401C-B3F3-C796C6785C5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83808" y="1557395"/>
            <a:ext cx="578858" cy="578858"/>
          </a:xfrm>
          <a:prstGeom prst="rect">
            <a:avLst/>
          </a:prstGeom>
        </p:spPr>
      </p:pic>
      <p:pic>
        <p:nvPicPr>
          <p:cNvPr id="92" name="Рисунок 91" descr="Лабиринт">
            <a:extLst>
              <a:ext uri="{FF2B5EF4-FFF2-40B4-BE49-F238E27FC236}">
                <a16:creationId xmlns:a16="http://schemas.microsoft.com/office/drawing/2014/main" id="{FD015CB2-84A8-4289-BB1C-650570411917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85887" y="937779"/>
            <a:ext cx="607558" cy="607558"/>
          </a:xfrm>
          <a:prstGeom prst="rect">
            <a:avLst/>
          </a:prstGeom>
        </p:spPr>
      </p:pic>
      <p:pic>
        <p:nvPicPr>
          <p:cNvPr id="93" name="Рисунок 92" descr="Банк">
            <a:extLst>
              <a:ext uri="{FF2B5EF4-FFF2-40B4-BE49-F238E27FC236}">
                <a16:creationId xmlns:a16="http://schemas.microsoft.com/office/drawing/2014/main" id="{74043B59-6DA8-4733-A2D2-E493A00E7674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7917" y="2868977"/>
            <a:ext cx="578858" cy="578858"/>
          </a:xfrm>
          <a:prstGeom prst="rect">
            <a:avLst/>
          </a:prstGeom>
        </p:spPr>
      </p:pic>
      <p:pic>
        <p:nvPicPr>
          <p:cNvPr id="94" name="Рисунок 93" descr="Карта с кнопкой">
            <a:extLst>
              <a:ext uri="{FF2B5EF4-FFF2-40B4-BE49-F238E27FC236}">
                <a16:creationId xmlns:a16="http://schemas.microsoft.com/office/drawing/2014/main" id="{4D9CF21E-B8CF-4F45-843A-2EFF7D8BFC27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83808" y="2105286"/>
            <a:ext cx="572967" cy="5729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2BF33-BFD2-48CC-8251-67E9E9826E6D}"/>
              </a:ext>
            </a:extLst>
          </p:cNvPr>
          <p:cNvSpPr txBox="1"/>
          <p:nvPr/>
        </p:nvSpPr>
        <p:spPr>
          <a:xfrm>
            <a:off x="5180985" y="3704666"/>
            <a:ext cx="9621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Jetysu region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6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0"/>
            <a:ext cx="12192000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ИНДУСТРИАЛЬНАЯ ЗОНА «ТАЛДЫКОРГАН»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BFF93E-6870-441D-B46E-32D8510DBA3B}"/>
              </a:ext>
            </a:extLst>
          </p:cNvPr>
          <p:cNvSpPr txBox="1"/>
          <p:nvPr/>
        </p:nvSpPr>
        <p:spPr>
          <a:xfrm>
            <a:off x="0" y="-5691"/>
            <a:ext cx="12191999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FACILITIES OF JETYSU REGION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029" y="728236"/>
            <a:ext cx="108095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i="1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ONSTRUCTION OF A HEALTH CAMP FOR CHILDREN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from socially vulnerable segments of the population for 120 places in </a:t>
            </a:r>
            <a:r>
              <a:rPr lang="en-US" sz="1600" dirty="0" err="1">
                <a:solidFill>
                  <a:srgbClr val="002060"/>
                </a:solidFill>
              </a:rPr>
              <a:t>Taldykorgan</a:t>
            </a:r>
            <a:r>
              <a:rPr lang="en-US" sz="1600" dirty="0">
                <a:solidFill>
                  <a:srgbClr val="002060"/>
                </a:solidFill>
              </a:rPr>
              <a:t> city. </a:t>
            </a:r>
            <a:r>
              <a:rPr lang="en-US" sz="1600" b="1" dirty="0">
                <a:solidFill>
                  <a:srgbClr val="0070C0"/>
                </a:solidFill>
              </a:rPr>
              <a:t>Investments: 2.8 billion tenge </a:t>
            </a:r>
            <a:r>
              <a:rPr lang="en-US" sz="1600" i="1" dirty="0">
                <a:solidFill>
                  <a:srgbClr val="002060"/>
                </a:solidFill>
              </a:rPr>
              <a:t>(DED available)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b="1" dirty="0">
                <a:solidFill>
                  <a:srgbClr val="0070C0"/>
                </a:solidFill>
              </a:rPr>
              <a:t>IT SCHOOL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CONSTRUCTION FOR 150 STUDENTS </a:t>
            </a:r>
            <a:r>
              <a:rPr lang="en-US" sz="1600" dirty="0">
                <a:solidFill>
                  <a:srgbClr val="002060"/>
                </a:solidFill>
              </a:rPr>
              <a:t>with a hostel for 100 students and sports grounds in the eastern part of </a:t>
            </a:r>
            <a:r>
              <a:rPr lang="en-US" sz="1600" dirty="0" err="1">
                <a:solidFill>
                  <a:srgbClr val="002060"/>
                </a:solidFill>
              </a:rPr>
              <a:t>Taldykorgan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city. </a:t>
            </a:r>
            <a:r>
              <a:rPr lang="en-US" sz="1600" b="1" dirty="0">
                <a:solidFill>
                  <a:srgbClr val="0070C0"/>
                </a:solidFill>
              </a:rPr>
              <a:t>Investments: 4.3 billion tenge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b="1" dirty="0">
                <a:solidFill>
                  <a:srgbClr val="0070C0"/>
                </a:solidFill>
              </a:rPr>
              <a:t>OVERHAUL OF A SUBURBAN CHILDREN'S CAMP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Taldybulak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village,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Kerbulak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district.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Investments: 382.9 million tenge.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b="1" dirty="0">
                <a:solidFill>
                  <a:srgbClr val="0070C0"/>
                </a:solidFill>
              </a:rPr>
              <a:t>CONSTRUCTION OF A NEW BLOCK </a:t>
            </a:r>
            <a:r>
              <a:rPr lang="en-US" sz="1600" dirty="0">
                <a:solidFill>
                  <a:srgbClr val="002060"/>
                </a:solidFill>
              </a:rPr>
              <a:t>with seismic amplification of the existing blocks of the State Utility Enterprise on the </a:t>
            </a:r>
            <a:r>
              <a:rPr lang="en-US" sz="1600" i="1" dirty="0">
                <a:solidFill>
                  <a:srgbClr val="002060"/>
                </a:solidFill>
              </a:rPr>
              <a:t>"</a:t>
            </a:r>
            <a:r>
              <a:rPr lang="en-US" sz="1600" b="1" dirty="0">
                <a:solidFill>
                  <a:srgbClr val="0070C0"/>
                </a:solidFill>
              </a:rPr>
              <a:t>Regional Oncological Dispensary" </a:t>
            </a:r>
            <a:r>
              <a:rPr lang="en-US" sz="1600" i="1" dirty="0">
                <a:solidFill>
                  <a:srgbClr val="002060"/>
                </a:solidFill>
              </a:rPr>
              <a:t>REM </a:t>
            </a:r>
            <a:r>
              <a:rPr lang="en-US" sz="1600" dirty="0">
                <a:solidFill>
                  <a:srgbClr val="002060"/>
                </a:solidFill>
              </a:rPr>
              <a:t>in </a:t>
            </a:r>
            <a:r>
              <a:rPr lang="en-US" sz="1600" dirty="0" err="1">
                <a:solidFill>
                  <a:srgbClr val="002060"/>
                </a:solidFill>
              </a:rPr>
              <a:t>Taldykorgan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b="1" dirty="0">
                <a:solidFill>
                  <a:srgbClr val="0070C0"/>
                </a:solidFill>
              </a:rPr>
              <a:t>Investments: 4 billion tenge </a:t>
            </a:r>
            <a:r>
              <a:rPr lang="en-US" sz="1600" dirty="0">
                <a:solidFill>
                  <a:srgbClr val="002060"/>
                </a:solidFill>
              </a:rPr>
              <a:t>(</a:t>
            </a:r>
            <a:r>
              <a:rPr lang="en-US" sz="1600" i="1" dirty="0">
                <a:solidFill>
                  <a:srgbClr val="002060"/>
                </a:solidFill>
              </a:rPr>
              <a:t>DED is under development).</a:t>
            </a:r>
            <a:endParaRPr kumimoji="0" lang="kk-KZ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b="1" dirty="0">
                <a:solidFill>
                  <a:srgbClr val="0070C0"/>
                </a:solidFill>
              </a:rPr>
              <a:t>CONSTRUCTION OF A MEDICAL CENTER </a:t>
            </a:r>
            <a:r>
              <a:rPr lang="en-US" sz="1600" dirty="0">
                <a:solidFill>
                  <a:srgbClr val="002060"/>
                </a:solidFill>
              </a:rPr>
              <a:t>for 10 visits per shift in the village. </a:t>
            </a:r>
            <a:r>
              <a:rPr lang="en-US" sz="1600" dirty="0" err="1">
                <a:solidFill>
                  <a:srgbClr val="002060"/>
                </a:solidFill>
              </a:rPr>
              <a:t>Kengaryp</a:t>
            </a:r>
            <a:r>
              <a:rPr lang="en-US" sz="1600" dirty="0">
                <a:solidFill>
                  <a:srgbClr val="002060"/>
                </a:solidFill>
              </a:rPr>
              <a:t> Aksu district</a:t>
            </a:r>
            <a:r>
              <a:rPr lang="en-US" sz="1600" b="1" dirty="0">
                <a:solidFill>
                  <a:srgbClr val="0070C0"/>
                </a:solidFill>
              </a:rPr>
              <a:t>, cost 114.3 million tenge.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b="1" dirty="0">
                <a:solidFill>
                  <a:srgbClr val="0070C0"/>
                </a:solidFill>
              </a:rPr>
              <a:t>FIRST-AID STATION CONSTRUCTION </a:t>
            </a:r>
            <a:r>
              <a:rPr lang="en-US" sz="1600" dirty="0">
                <a:solidFill>
                  <a:srgbClr val="002060"/>
                </a:solidFill>
              </a:rPr>
              <a:t>for 15 visits per shift in Kamyskala village  , </a:t>
            </a:r>
            <a:r>
              <a:rPr lang="en-US" sz="1600" dirty="0" err="1">
                <a:solidFill>
                  <a:srgbClr val="002060"/>
                </a:solidFill>
              </a:rPr>
              <a:t>Alakol</a:t>
            </a:r>
            <a:r>
              <a:rPr lang="en-US" sz="1600" dirty="0">
                <a:solidFill>
                  <a:srgbClr val="002060"/>
                </a:solidFill>
              </a:rPr>
              <a:t> district</a:t>
            </a:r>
            <a:r>
              <a:rPr lang="en-US" sz="1600" b="1" dirty="0">
                <a:solidFill>
                  <a:srgbClr val="0070C0"/>
                </a:solidFill>
              </a:rPr>
              <a:t>, cost 153.6 million tenge.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b="1" dirty="0">
                <a:solidFill>
                  <a:srgbClr val="0070C0"/>
                </a:solidFill>
              </a:rPr>
              <a:t>CONSTRUCTION OF A SPORTS COMPLEX FOR A CLIMBING WALL AND RHYTHMIC GYMNASTICS </a:t>
            </a:r>
            <a:r>
              <a:rPr lang="en-US" sz="1600" dirty="0">
                <a:solidFill>
                  <a:srgbClr val="002060"/>
                </a:solidFill>
              </a:rPr>
              <a:t>in accordance with international standards in the city of </a:t>
            </a:r>
            <a:r>
              <a:rPr lang="en-US" sz="1600" dirty="0" err="1">
                <a:solidFill>
                  <a:srgbClr val="002060"/>
                </a:solidFill>
              </a:rPr>
              <a:t>Taldykorgan</a:t>
            </a:r>
            <a:r>
              <a:rPr lang="en-US" sz="1600" b="1" dirty="0">
                <a:solidFill>
                  <a:srgbClr val="0070C0"/>
                </a:solidFill>
              </a:rPr>
              <a:t>, cost of the project is 1 billion tenge.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b="1" dirty="0">
                <a:solidFill>
                  <a:srgbClr val="0070C0"/>
                </a:solidFill>
              </a:rPr>
              <a:t>CONSTRUCTION OF A MODULAR FOOTBALL ARENA </a:t>
            </a:r>
            <a:r>
              <a:rPr lang="en-US" sz="1600" i="1" dirty="0">
                <a:solidFill>
                  <a:srgbClr val="002060"/>
                </a:solidFill>
              </a:rPr>
              <a:t>(DED is not required), </a:t>
            </a:r>
            <a:r>
              <a:rPr lang="en-US" sz="1600" b="1" dirty="0">
                <a:solidFill>
                  <a:srgbClr val="0070C0"/>
                </a:solidFill>
              </a:rPr>
              <a:t>the cost of the project is 4 billion tenge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229" y="728236"/>
            <a:ext cx="4235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229" y="1479351"/>
            <a:ext cx="4235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229" y="2230465"/>
            <a:ext cx="4235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229" y="2916265"/>
            <a:ext cx="4235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9229" y="3659975"/>
            <a:ext cx="4235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9229" y="4454632"/>
            <a:ext cx="4235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9229" y="5173089"/>
            <a:ext cx="4235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9229" y="5869775"/>
            <a:ext cx="4235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637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выглядит административная карта Казахстана после образования новых  областей | informburo.kz">
            <a:extLst>
              <a:ext uri="{FF2B5EF4-FFF2-40B4-BE49-F238E27FC236}">
                <a16:creationId xmlns:a16="http://schemas.microsoft.com/office/drawing/2014/main" id="{5F685941-0582-422F-98FC-FF8E69B5C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6405"/>
                    </a14:imgEffect>
                    <a14:imgEffect>
                      <a14:saturation sat="200000"/>
                    </a14:imgEffect>
                    <a14:imgEffect>
                      <a14:brightnessContrast bright="-7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68" b="11220"/>
          <a:stretch/>
        </p:blipFill>
        <p:spPr bwMode="auto">
          <a:xfrm>
            <a:off x="863600" y="471487"/>
            <a:ext cx="10515600" cy="59150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5757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7D0CE0B8-BB3A-4F6C-95D4-CFE1936DEA9D}"/>
              </a:ext>
            </a:extLst>
          </p:cNvPr>
          <p:cNvSpPr/>
          <p:nvPr/>
        </p:nvSpPr>
        <p:spPr>
          <a:xfrm>
            <a:off x="101604" y="4010551"/>
            <a:ext cx="11917675" cy="735852"/>
          </a:xfrm>
          <a:prstGeom prst="roundRect">
            <a:avLst>
              <a:gd name="adj" fmla="val 2208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6E3678-2096-49FF-A92F-76C1AE884594}"/>
              </a:ext>
            </a:extLst>
          </p:cNvPr>
          <p:cNvSpPr/>
          <p:nvPr/>
        </p:nvSpPr>
        <p:spPr>
          <a:xfrm>
            <a:off x="-1" y="984695"/>
            <a:ext cx="12323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30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PORTFOLIO OF JETYSU REGION  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2022-2030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D8A4E9-3FF2-417D-95DA-D9E595D70B50}"/>
              </a:ext>
            </a:extLst>
          </p:cNvPr>
          <p:cNvSpPr/>
          <p:nvPr/>
        </p:nvSpPr>
        <p:spPr>
          <a:xfrm>
            <a:off x="-1" y="2416152"/>
            <a:ext cx="12323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 PROJECTS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4A2156-3243-4425-9A6B-F27E0A87CA77}"/>
              </a:ext>
            </a:extLst>
          </p:cNvPr>
          <p:cNvSpPr/>
          <p:nvPr/>
        </p:nvSpPr>
        <p:spPr>
          <a:xfrm>
            <a:off x="-90415" y="4990251"/>
            <a:ext cx="12236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30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 SCHEDULED FOR COMMISSIONING IN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kk-KZ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 descr="Монеты">
            <a:extLst>
              <a:ext uri="{FF2B5EF4-FFF2-40B4-BE49-F238E27FC236}">
                <a16:creationId xmlns:a16="http://schemas.microsoft.com/office/drawing/2014/main" id="{A603ABB5-416D-4201-9877-9F3EC5FA76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1617" y="1563447"/>
            <a:ext cx="396491" cy="417624"/>
          </a:xfrm>
          <a:prstGeom prst="rect">
            <a:avLst/>
          </a:prstGeom>
        </p:spPr>
      </p:pic>
      <p:pic>
        <p:nvPicPr>
          <p:cNvPr id="13" name="Рисунок 12" descr="Строитель">
            <a:extLst>
              <a:ext uri="{FF2B5EF4-FFF2-40B4-BE49-F238E27FC236}">
                <a16:creationId xmlns:a16="http://schemas.microsoft.com/office/drawing/2014/main" id="{164E1499-032C-4821-8580-2C0E4D3DA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5410" y="1536024"/>
            <a:ext cx="396491" cy="417624"/>
          </a:xfrm>
          <a:prstGeom prst="rect">
            <a:avLst/>
          </a:prstGeom>
        </p:spPr>
      </p:pic>
      <p:grpSp>
        <p:nvGrpSpPr>
          <p:cNvPr id="15" name="Рисунок 10" descr="Портфель">
            <a:extLst>
              <a:ext uri="{FF2B5EF4-FFF2-40B4-BE49-F238E27FC236}">
                <a16:creationId xmlns:a16="http://schemas.microsoft.com/office/drawing/2014/main" id="{E4FC203A-9A31-4595-8069-64BEA31664A2}"/>
              </a:ext>
            </a:extLst>
          </p:cNvPr>
          <p:cNvGrpSpPr/>
          <p:nvPr/>
        </p:nvGrpSpPr>
        <p:grpSpPr>
          <a:xfrm>
            <a:off x="1729032" y="1660496"/>
            <a:ext cx="340118" cy="311225"/>
            <a:chOff x="727355" y="234890"/>
            <a:chExt cx="4234265" cy="3678518"/>
          </a:xfrm>
          <a:solidFill>
            <a:schemeClr val="bg1"/>
          </a:solidFill>
          <a:effectLst/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05ECE330-3050-49F3-8933-15E17B366AC6}"/>
                </a:ext>
              </a:extLst>
            </p:cNvPr>
            <p:cNvSpPr/>
            <p:nvPr/>
          </p:nvSpPr>
          <p:spPr>
            <a:xfrm>
              <a:off x="727355" y="2219701"/>
              <a:ext cx="4234265" cy="1693707"/>
            </a:xfrm>
            <a:custGeom>
              <a:avLst/>
              <a:gdLst>
                <a:gd name="connsiteX0" fmla="*/ 2434703 w 4234265"/>
                <a:gd name="connsiteY0" fmla="*/ 105857 h 1693706"/>
                <a:gd name="connsiteX1" fmla="*/ 2222989 w 4234265"/>
                <a:gd name="connsiteY1" fmla="*/ 317570 h 1693706"/>
                <a:gd name="connsiteX2" fmla="*/ 2011276 w 4234265"/>
                <a:gd name="connsiteY2" fmla="*/ 317570 h 1693706"/>
                <a:gd name="connsiteX3" fmla="*/ 1799563 w 4234265"/>
                <a:gd name="connsiteY3" fmla="*/ 105857 h 1693706"/>
                <a:gd name="connsiteX4" fmla="*/ 1799563 w 4234265"/>
                <a:gd name="connsiteY4" fmla="*/ 0 h 1693706"/>
                <a:gd name="connsiteX5" fmla="*/ 0 w 4234265"/>
                <a:gd name="connsiteY5" fmla="*/ 0 h 1693706"/>
                <a:gd name="connsiteX6" fmla="*/ 0 w 4234265"/>
                <a:gd name="connsiteY6" fmla="*/ 1481993 h 1693706"/>
                <a:gd name="connsiteX7" fmla="*/ 211713 w 4234265"/>
                <a:gd name="connsiteY7" fmla="*/ 1693706 h 1693706"/>
                <a:gd name="connsiteX8" fmla="*/ 4022552 w 4234265"/>
                <a:gd name="connsiteY8" fmla="*/ 1693706 h 1693706"/>
                <a:gd name="connsiteX9" fmla="*/ 4234265 w 4234265"/>
                <a:gd name="connsiteY9" fmla="*/ 1481993 h 1693706"/>
                <a:gd name="connsiteX10" fmla="*/ 4234265 w 4234265"/>
                <a:gd name="connsiteY10" fmla="*/ 0 h 1693706"/>
                <a:gd name="connsiteX11" fmla="*/ 2434703 w 4234265"/>
                <a:gd name="connsiteY11" fmla="*/ 0 h 1693706"/>
                <a:gd name="connsiteX12" fmla="*/ 2434703 w 4234265"/>
                <a:gd name="connsiteY12" fmla="*/ 105857 h 16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4265" h="1693706">
                  <a:moveTo>
                    <a:pt x="2434703" y="105857"/>
                  </a:moveTo>
                  <a:cubicBezTo>
                    <a:pt x="2434703" y="222299"/>
                    <a:pt x="2339432" y="317570"/>
                    <a:pt x="2222989" y="317570"/>
                  </a:cubicBezTo>
                  <a:lnTo>
                    <a:pt x="2011276" y="317570"/>
                  </a:lnTo>
                  <a:cubicBezTo>
                    <a:pt x="1894834" y="317570"/>
                    <a:pt x="1799563" y="222299"/>
                    <a:pt x="1799563" y="105857"/>
                  </a:cubicBezTo>
                  <a:lnTo>
                    <a:pt x="1799563" y="0"/>
                  </a:lnTo>
                  <a:lnTo>
                    <a:pt x="0" y="0"/>
                  </a:lnTo>
                  <a:lnTo>
                    <a:pt x="0" y="1481993"/>
                  </a:lnTo>
                  <a:cubicBezTo>
                    <a:pt x="0" y="1598435"/>
                    <a:pt x="95271" y="1693706"/>
                    <a:pt x="211713" y="1693706"/>
                  </a:cubicBezTo>
                  <a:lnTo>
                    <a:pt x="4022552" y="1693706"/>
                  </a:lnTo>
                  <a:cubicBezTo>
                    <a:pt x="4138994" y="1693706"/>
                    <a:pt x="4234265" y="1598435"/>
                    <a:pt x="4234265" y="1481993"/>
                  </a:cubicBezTo>
                  <a:lnTo>
                    <a:pt x="4234265" y="0"/>
                  </a:lnTo>
                  <a:lnTo>
                    <a:pt x="2434703" y="0"/>
                  </a:lnTo>
                  <a:lnTo>
                    <a:pt x="2434703" y="105857"/>
                  </a:lnTo>
                  <a:close/>
                </a:path>
              </a:pathLst>
            </a:custGeom>
            <a:grpFill/>
            <a:ln w="528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62539B4E-AF80-40DE-AFF1-69E01B930928}"/>
                </a:ext>
              </a:extLst>
            </p:cNvPr>
            <p:cNvSpPr/>
            <p:nvPr/>
          </p:nvSpPr>
          <p:spPr>
            <a:xfrm>
              <a:off x="727355" y="234890"/>
              <a:ext cx="4234265" cy="1746633"/>
            </a:xfrm>
            <a:custGeom>
              <a:avLst/>
              <a:gdLst>
                <a:gd name="connsiteX0" fmla="*/ 4022552 w 4234265"/>
                <a:gd name="connsiteY0" fmla="*/ 714532 h 1746634"/>
                <a:gd name="connsiteX1" fmla="*/ 2963986 w 4234265"/>
                <a:gd name="connsiteY1" fmla="*/ 714532 h 1746634"/>
                <a:gd name="connsiteX2" fmla="*/ 2963986 w 4234265"/>
                <a:gd name="connsiteY2" fmla="*/ 370498 h 1746634"/>
                <a:gd name="connsiteX3" fmla="*/ 2593487 w 4234265"/>
                <a:gd name="connsiteY3" fmla="*/ 0 h 1746634"/>
                <a:gd name="connsiteX4" fmla="*/ 1640778 w 4234265"/>
                <a:gd name="connsiteY4" fmla="*/ 0 h 1746634"/>
                <a:gd name="connsiteX5" fmla="*/ 1270280 w 4234265"/>
                <a:gd name="connsiteY5" fmla="*/ 370498 h 1746634"/>
                <a:gd name="connsiteX6" fmla="*/ 1270280 w 4234265"/>
                <a:gd name="connsiteY6" fmla="*/ 714532 h 1746634"/>
                <a:gd name="connsiteX7" fmla="*/ 211713 w 4234265"/>
                <a:gd name="connsiteY7" fmla="*/ 714532 h 1746634"/>
                <a:gd name="connsiteX8" fmla="*/ 0 w 4234265"/>
                <a:gd name="connsiteY8" fmla="*/ 926246 h 1746634"/>
                <a:gd name="connsiteX9" fmla="*/ 0 w 4234265"/>
                <a:gd name="connsiteY9" fmla="*/ 1773099 h 1746634"/>
                <a:gd name="connsiteX10" fmla="*/ 1799563 w 4234265"/>
                <a:gd name="connsiteY10" fmla="*/ 1773099 h 1746634"/>
                <a:gd name="connsiteX11" fmla="*/ 1799563 w 4234265"/>
                <a:gd name="connsiteY11" fmla="*/ 1667242 h 1746634"/>
                <a:gd name="connsiteX12" fmla="*/ 2434703 w 4234265"/>
                <a:gd name="connsiteY12" fmla="*/ 1667242 h 1746634"/>
                <a:gd name="connsiteX13" fmla="*/ 2434703 w 4234265"/>
                <a:gd name="connsiteY13" fmla="*/ 1773099 h 1746634"/>
                <a:gd name="connsiteX14" fmla="*/ 4234265 w 4234265"/>
                <a:gd name="connsiteY14" fmla="*/ 1773099 h 1746634"/>
                <a:gd name="connsiteX15" fmla="*/ 4234265 w 4234265"/>
                <a:gd name="connsiteY15" fmla="*/ 926246 h 1746634"/>
                <a:gd name="connsiteX16" fmla="*/ 4022552 w 4234265"/>
                <a:gd name="connsiteY16" fmla="*/ 714532 h 1746634"/>
                <a:gd name="connsiteX17" fmla="*/ 1587849 w 4234265"/>
                <a:gd name="connsiteY17" fmla="*/ 714532 h 1746634"/>
                <a:gd name="connsiteX18" fmla="*/ 1587849 w 4234265"/>
                <a:gd name="connsiteY18" fmla="*/ 370498 h 1746634"/>
                <a:gd name="connsiteX19" fmla="*/ 1640778 w 4234265"/>
                <a:gd name="connsiteY19" fmla="*/ 317570 h 1746634"/>
                <a:gd name="connsiteX20" fmla="*/ 2593487 w 4234265"/>
                <a:gd name="connsiteY20" fmla="*/ 317570 h 1746634"/>
                <a:gd name="connsiteX21" fmla="*/ 2646416 w 4234265"/>
                <a:gd name="connsiteY21" fmla="*/ 370498 h 1746634"/>
                <a:gd name="connsiteX22" fmla="*/ 2646416 w 4234265"/>
                <a:gd name="connsiteY22" fmla="*/ 714532 h 1746634"/>
                <a:gd name="connsiteX23" fmla="*/ 1587849 w 4234265"/>
                <a:gd name="connsiteY23" fmla="*/ 714532 h 174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34265" h="1746634">
                  <a:moveTo>
                    <a:pt x="4022552" y="714532"/>
                  </a:moveTo>
                  <a:lnTo>
                    <a:pt x="2963986" y="714532"/>
                  </a:lnTo>
                  <a:lnTo>
                    <a:pt x="2963986" y="370498"/>
                  </a:lnTo>
                  <a:cubicBezTo>
                    <a:pt x="2963986" y="164078"/>
                    <a:pt x="2799908" y="0"/>
                    <a:pt x="2593487" y="0"/>
                  </a:cubicBezTo>
                  <a:lnTo>
                    <a:pt x="1640778" y="0"/>
                  </a:lnTo>
                  <a:cubicBezTo>
                    <a:pt x="1434357" y="0"/>
                    <a:pt x="1270280" y="164078"/>
                    <a:pt x="1270280" y="370498"/>
                  </a:cubicBezTo>
                  <a:lnTo>
                    <a:pt x="1270280" y="714532"/>
                  </a:lnTo>
                  <a:lnTo>
                    <a:pt x="211713" y="714532"/>
                  </a:lnTo>
                  <a:cubicBezTo>
                    <a:pt x="95271" y="714532"/>
                    <a:pt x="0" y="809803"/>
                    <a:pt x="0" y="926246"/>
                  </a:cubicBezTo>
                  <a:lnTo>
                    <a:pt x="0" y="1773099"/>
                  </a:lnTo>
                  <a:lnTo>
                    <a:pt x="1799563" y="1773099"/>
                  </a:lnTo>
                  <a:lnTo>
                    <a:pt x="1799563" y="1667242"/>
                  </a:lnTo>
                  <a:lnTo>
                    <a:pt x="2434703" y="1667242"/>
                  </a:lnTo>
                  <a:lnTo>
                    <a:pt x="2434703" y="1773099"/>
                  </a:lnTo>
                  <a:lnTo>
                    <a:pt x="4234265" y="1773099"/>
                  </a:lnTo>
                  <a:lnTo>
                    <a:pt x="4234265" y="926246"/>
                  </a:lnTo>
                  <a:cubicBezTo>
                    <a:pt x="4234265" y="809803"/>
                    <a:pt x="4138994" y="714532"/>
                    <a:pt x="4022552" y="714532"/>
                  </a:cubicBezTo>
                  <a:moveTo>
                    <a:pt x="1587849" y="714532"/>
                  </a:moveTo>
                  <a:lnTo>
                    <a:pt x="1587849" y="370498"/>
                  </a:lnTo>
                  <a:cubicBezTo>
                    <a:pt x="1587849" y="338741"/>
                    <a:pt x="1609021" y="317570"/>
                    <a:pt x="1640778" y="317570"/>
                  </a:cubicBezTo>
                  <a:lnTo>
                    <a:pt x="2593487" y="317570"/>
                  </a:lnTo>
                  <a:cubicBezTo>
                    <a:pt x="2625244" y="317570"/>
                    <a:pt x="2646416" y="338741"/>
                    <a:pt x="2646416" y="370498"/>
                  </a:cubicBezTo>
                  <a:lnTo>
                    <a:pt x="2646416" y="714532"/>
                  </a:lnTo>
                  <a:lnTo>
                    <a:pt x="1587849" y="714532"/>
                  </a:lnTo>
                  <a:close/>
                </a:path>
              </a:pathLst>
            </a:custGeom>
            <a:grpFill/>
            <a:ln w="528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B2A6CA2-8C94-4A62-BB66-07D505DB14AA}"/>
              </a:ext>
            </a:extLst>
          </p:cNvPr>
          <p:cNvSpPr/>
          <p:nvPr/>
        </p:nvSpPr>
        <p:spPr>
          <a:xfrm>
            <a:off x="2070044" y="1514104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270</a:t>
            </a:r>
            <a:endParaRPr kumimoji="0" lang="kk-KZ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8F72E27-0972-46F8-807E-FFFABB64D696}"/>
              </a:ext>
            </a:extLst>
          </p:cNvPr>
          <p:cNvSpPr/>
          <p:nvPr/>
        </p:nvSpPr>
        <p:spPr>
          <a:xfrm>
            <a:off x="5214049" y="1493834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28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₸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704</a:t>
            </a:r>
            <a:endParaRPr kumimoji="0" lang="kk-KZ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6E8840-762D-45DB-A6D3-A33410DA17DD}"/>
              </a:ext>
            </a:extLst>
          </p:cNvPr>
          <p:cNvSpPr/>
          <p:nvPr/>
        </p:nvSpPr>
        <p:spPr>
          <a:xfrm>
            <a:off x="5373542" y="1852190"/>
            <a:ext cx="479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kk-KZ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E9C297D-84B0-4293-B8BA-477461C0DDF9}"/>
              </a:ext>
            </a:extLst>
          </p:cNvPr>
          <p:cNvSpPr/>
          <p:nvPr/>
        </p:nvSpPr>
        <p:spPr>
          <a:xfrm>
            <a:off x="8717449" y="1454846"/>
            <a:ext cx="1516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CF2877E-3CF9-423E-B218-52CC7F094104}"/>
              </a:ext>
            </a:extLst>
          </p:cNvPr>
          <p:cNvCxnSpPr/>
          <p:nvPr/>
        </p:nvCxnSpPr>
        <p:spPr>
          <a:xfrm flipV="1">
            <a:off x="8675885" y="1576910"/>
            <a:ext cx="0" cy="299291"/>
          </a:xfrm>
          <a:prstGeom prst="straightConnector1">
            <a:avLst/>
          </a:prstGeom>
          <a:ln w="3492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CFAFB78-234F-4F1B-9D83-FC35578C0786}"/>
              </a:ext>
            </a:extLst>
          </p:cNvPr>
          <p:cNvSpPr/>
          <p:nvPr/>
        </p:nvSpPr>
        <p:spPr>
          <a:xfrm>
            <a:off x="8729458" y="1813073"/>
            <a:ext cx="1381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kumimoji="0" lang="kk-KZ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 descr="Монеты">
            <a:extLst>
              <a:ext uri="{FF2B5EF4-FFF2-40B4-BE49-F238E27FC236}">
                <a16:creationId xmlns:a16="http://schemas.microsoft.com/office/drawing/2014/main" id="{C6BD13E9-2737-44AF-BBF2-36C2E761D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4867" y="2974454"/>
            <a:ext cx="396491" cy="417625"/>
          </a:xfrm>
          <a:prstGeom prst="rect">
            <a:avLst/>
          </a:prstGeom>
        </p:spPr>
      </p:pic>
      <p:pic>
        <p:nvPicPr>
          <p:cNvPr id="29" name="Рисунок 28" descr="Строитель">
            <a:extLst>
              <a:ext uri="{FF2B5EF4-FFF2-40B4-BE49-F238E27FC236}">
                <a16:creationId xmlns:a16="http://schemas.microsoft.com/office/drawing/2014/main" id="{5DD4C7B7-18D5-494D-98AC-665508C1A4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3846" y="2974563"/>
            <a:ext cx="396491" cy="41762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A82CC58-8BFC-4544-B6E6-10FA3F95B85A}"/>
              </a:ext>
            </a:extLst>
          </p:cNvPr>
          <p:cNvSpPr/>
          <p:nvPr/>
        </p:nvSpPr>
        <p:spPr>
          <a:xfrm>
            <a:off x="2041824" y="2877246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177</a:t>
            </a:r>
            <a:endParaRPr kumimoji="0" lang="kk-KZ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59AE3F4-D7CC-4FFE-9B00-A9BEB4E4F97F}"/>
              </a:ext>
            </a:extLst>
          </p:cNvPr>
          <p:cNvSpPr/>
          <p:nvPr/>
        </p:nvSpPr>
        <p:spPr>
          <a:xfrm>
            <a:off x="2051623" y="3249171"/>
            <a:ext cx="813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</a:t>
            </a:r>
            <a:endParaRPr kumimoji="0" lang="kk-KZ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7CBD5A9-FD26-452D-A9C1-6E36A8DEFBDD}"/>
              </a:ext>
            </a:extLst>
          </p:cNvPr>
          <p:cNvSpPr/>
          <p:nvPr/>
        </p:nvSpPr>
        <p:spPr>
          <a:xfrm>
            <a:off x="5227302" y="2883324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280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₸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1 299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65F9441-885C-4157-845A-64A77C0D2439}"/>
              </a:ext>
            </a:extLst>
          </p:cNvPr>
          <p:cNvSpPr/>
          <p:nvPr/>
        </p:nvSpPr>
        <p:spPr>
          <a:xfrm>
            <a:off x="5386793" y="3263197"/>
            <a:ext cx="479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kk-KZ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38EAF99-AF3C-45CD-BCB1-CD59D9475132}"/>
              </a:ext>
            </a:extLst>
          </p:cNvPr>
          <p:cNvSpPr/>
          <p:nvPr/>
        </p:nvSpPr>
        <p:spPr>
          <a:xfrm>
            <a:off x="8675886" y="2893384"/>
            <a:ext cx="1595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09732111-C58E-426A-A4A6-5569CE7FD153}"/>
              </a:ext>
            </a:extLst>
          </p:cNvPr>
          <p:cNvCxnSpPr/>
          <p:nvPr/>
        </p:nvCxnSpPr>
        <p:spPr>
          <a:xfrm flipV="1">
            <a:off x="8634323" y="3015448"/>
            <a:ext cx="0" cy="299292"/>
          </a:xfrm>
          <a:prstGeom prst="straightConnector1">
            <a:avLst/>
          </a:prstGeom>
          <a:ln w="3492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01848E0-185A-4D8B-A5FC-B2C13C2432F4}"/>
              </a:ext>
            </a:extLst>
          </p:cNvPr>
          <p:cNvSpPr/>
          <p:nvPr/>
        </p:nvSpPr>
        <p:spPr>
          <a:xfrm>
            <a:off x="8687894" y="3251613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0963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kk-KZ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Рисунок 36" descr="Фабрика">
            <a:extLst>
              <a:ext uri="{FF2B5EF4-FFF2-40B4-BE49-F238E27FC236}">
                <a16:creationId xmlns:a16="http://schemas.microsoft.com/office/drawing/2014/main" id="{A1041B5B-9B4B-4DD7-A50F-4B6CA746ED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719" y="2950477"/>
            <a:ext cx="396490" cy="417624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8B7C7FB-101C-4983-98E1-DA45D0A52A3F}"/>
              </a:ext>
            </a:extLst>
          </p:cNvPr>
          <p:cNvGrpSpPr/>
          <p:nvPr/>
        </p:nvGrpSpPr>
        <p:grpSpPr>
          <a:xfrm>
            <a:off x="5050152" y="4007407"/>
            <a:ext cx="4170591" cy="703978"/>
            <a:chOff x="5943814" y="3192314"/>
            <a:chExt cx="5512524" cy="883399"/>
          </a:xfrm>
        </p:grpSpPr>
        <p:pic>
          <p:nvPicPr>
            <p:cNvPr id="41" name="Рисунок 40" descr="Монеты">
              <a:extLst>
                <a:ext uri="{FF2B5EF4-FFF2-40B4-BE49-F238E27FC236}">
                  <a16:creationId xmlns:a16="http://schemas.microsoft.com/office/drawing/2014/main" id="{7E72DCBA-9789-46F8-BEC4-254A7B8F8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97337" y="3274525"/>
              <a:ext cx="376752" cy="376752"/>
            </a:xfrm>
            <a:prstGeom prst="rect">
              <a:avLst/>
            </a:prstGeom>
          </p:spPr>
        </p:pic>
        <p:pic>
          <p:nvPicPr>
            <p:cNvPr id="42" name="Рисунок 41" descr="Строитель">
              <a:extLst>
                <a:ext uri="{FF2B5EF4-FFF2-40B4-BE49-F238E27FC236}">
                  <a16:creationId xmlns:a16="http://schemas.microsoft.com/office/drawing/2014/main" id="{BCC839FF-9025-4E94-9C4B-99796BE19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84373" y="3311572"/>
              <a:ext cx="376752" cy="376752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0E07CD6-95F7-41F6-916C-2B519674BFEC}"/>
                </a:ext>
              </a:extLst>
            </p:cNvPr>
            <p:cNvSpPr/>
            <p:nvPr/>
          </p:nvSpPr>
          <p:spPr>
            <a:xfrm>
              <a:off x="6232780" y="3199484"/>
              <a:ext cx="460200" cy="502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87BAB184-7AE5-49FE-9022-853CD69B88EA}"/>
                </a:ext>
              </a:extLst>
            </p:cNvPr>
            <p:cNvSpPr/>
            <p:nvPr/>
          </p:nvSpPr>
          <p:spPr>
            <a:xfrm>
              <a:off x="6242090" y="3535006"/>
              <a:ext cx="898789" cy="328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projects</a:t>
              </a:r>
              <a:endPara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139BD499-627A-4E7D-8B86-F50CBA49BFA7}"/>
                </a:ext>
              </a:extLst>
            </p:cNvPr>
            <p:cNvSpPr/>
            <p:nvPr/>
          </p:nvSpPr>
          <p:spPr>
            <a:xfrm>
              <a:off x="7732227" y="3192314"/>
              <a:ext cx="1337378" cy="502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28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₸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770,2</a:t>
              </a:r>
              <a:endPara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A86A8C17-91FA-429A-82DB-EA21CD8E0162}"/>
                </a:ext>
              </a:extLst>
            </p:cNvPr>
            <p:cNvSpPr/>
            <p:nvPr/>
          </p:nvSpPr>
          <p:spPr>
            <a:xfrm>
              <a:off x="7883774" y="3535006"/>
              <a:ext cx="551309" cy="328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bln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D79C68A1-A21B-4369-930A-5CA7AC53C07B}"/>
                </a:ext>
              </a:extLst>
            </p:cNvPr>
            <p:cNvSpPr/>
            <p:nvPr/>
          </p:nvSpPr>
          <p:spPr>
            <a:xfrm>
              <a:off x="9980424" y="3211838"/>
              <a:ext cx="1257300" cy="502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3 700</a:t>
              </a:r>
              <a:endPara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2CB4720E-7315-482F-B9D5-D780E860A022}"/>
                </a:ext>
              </a:extLst>
            </p:cNvPr>
            <p:cNvSpPr/>
            <p:nvPr/>
          </p:nvSpPr>
          <p:spPr>
            <a:xfrm>
              <a:off x="9991832" y="3535007"/>
              <a:ext cx="1464506" cy="5407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609630">
                <a:defRPr/>
              </a:pPr>
              <a:r>
                <a:rPr lang="en-US" sz="11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working places</a:t>
              </a:r>
            </a:p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0" name="Рисунок 49" descr="Фабрика">
              <a:extLst>
                <a:ext uri="{FF2B5EF4-FFF2-40B4-BE49-F238E27FC236}">
                  <a16:creationId xmlns:a16="http://schemas.microsoft.com/office/drawing/2014/main" id="{31CBA870-8BBE-4CA0-AB96-B5F4CBDC0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943814" y="3265548"/>
              <a:ext cx="376751" cy="376751"/>
            </a:xfrm>
            <a:prstGeom prst="rect">
              <a:avLst/>
            </a:prstGeom>
          </p:spPr>
        </p:pic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070BAC1-911D-4C54-BDC9-54D46293D0B6}"/>
              </a:ext>
            </a:extLst>
          </p:cNvPr>
          <p:cNvSpPr/>
          <p:nvPr/>
        </p:nvSpPr>
        <p:spPr>
          <a:xfrm>
            <a:off x="3346315" y="4048576"/>
            <a:ext cx="1500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FOREIGN PARTICIPATION</a:t>
            </a:r>
            <a:endParaRPr kumimoji="0" lang="kk-K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9F98ABD-1208-4E9B-8EEE-7FCBA1322012}"/>
              </a:ext>
            </a:extLst>
          </p:cNvPr>
          <p:cNvSpPr/>
          <p:nvPr/>
        </p:nvSpPr>
        <p:spPr>
          <a:xfrm>
            <a:off x="2074704" y="5581319"/>
            <a:ext cx="741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kk-KZ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1B0B9D98-4E12-4154-B704-DBA456645D4A}"/>
              </a:ext>
            </a:extLst>
          </p:cNvPr>
          <p:cNvSpPr/>
          <p:nvPr/>
        </p:nvSpPr>
        <p:spPr>
          <a:xfrm>
            <a:off x="2036037" y="5927927"/>
            <a:ext cx="940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</a:t>
            </a:r>
            <a:endParaRPr kumimoji="0" lang="kk-KZ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F026A29-AB52-4CF4-988C-94228250E205}"/>
              </a:ext>
            </a:extLst>
          </p:cNvPr>
          <p:cNvSpPr/>
          <p:nvPr/>
        </p:nvSpPr>
        <p:spPr>
          <a:xfrm>
            <a:off x="5169791" y="5614215"/>
            <a:ext cx="84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28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₸ 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kk-KZ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6DA2C44E-5E7D-4BB3-8D66-8DC493E5B075}"/>
              </a:ext>
            </a:extLst>
          </p:cNvPr>
          <p:cNvSpPr/>
          <p:nvPr/>
        </p:nvSpPr>
        <p:spPr>
          <a:xfrm>
            <a:off x="8743797" y="5642167"/>
            <a:ext cx="1351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 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E60FC2E-5FFD-4307-9239-CD6A27FC48A3}"/>
              </a:ext>
            </a:extLst>
          </p:cNvPr>
          <p:cNvSpPr/>
          <p:nvPr/>
        </p:nvSpPr>
        <p:spPr>
          <a:xfrm>
            <a:off x="2037523" y="1892622"/>
            <a:ext cx="813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</a:t>
            </a:r>
            <a:endParaRPr kumimoji="0" lang="kk-KZ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6" name="Рисунок 95" descr="Фабрика">
            <a:extLst>
              <a:ext uri="{FF2B5EF4-FFF2-40B4-BE49-F238E27FC236}">
                <a16:creationId xmlns:a16="http://schemas.microsoft.com/office/drawing/2014/main" id="{B213C720-AE19-415D-A1D1-1D9D442BFD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6006" y="5577839"/>
            <a:ext cx="382989" cy="403403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E3E17FF-37E7-4DDD-A265-0C74636EBB3A}"/>
              </a:ext>
            </a:extLst>
          </p:cNvPr>
          <p:cNvSpPr/>
          <p:nvPr/>
        </p:nvSpPr>
        <p:spPr>
          <a:xfrm>
            <a:off x="5387553" y="5966479"/>
            <a:ext cx="591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kk-KZ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0" name="Рисунок 99" descr="Строитель">
            <a:extLst>
              <a:ext uri="{FF2B5EF4-FFF2-40B4-BE49-F238E27FC236}">
                <a16:creationId xmlns:a16="http://schemas.microsoft.com/office/drawing/2014/main" id="{C51BCE09-7E9B-4CE6-9541-BB859D05D8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0695" y="5676443"/>
            <a:ext cx="396491" cy="417625"/>
          </a:xfrm>
          <a:prstGeom prst="rect">
            <a:avLst/>
          </a:prstGeom>
        </p:spPr>
      </p:pic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DC4BF7D2-1EDC-42F7-BD30-2D7FF68DF9DD}"/>
              </a:ext>
            </a:extLst>
          </p:cNvPr>
          <p:cNvCxnSpPr/>
          <p:nvPr/>
        </p:nvCxnSpPr>
        <p:spPr>
          <a:xfrm flipV="1">
            <a:off x="8617838" y="5723806"/>
            <a:ext cx="0" cy="299292"/>
          </a:xfrm>
          <a:prstGeom prst="straightConnector1">
            <a:avLst/>
          </a:prstGeom>
          <a:ln w="3492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3B20D15F-C541-4BF8-AC80-2D8292B0A216}"/>
              </a:ext>
            </a:extLst>
          </p:cNvPr>
          <p:cNvSpPr/>
          <p:nvPr/>
        </p:nvSpPr>
        <p:spPr>
          <a:xfrm>
            <a:off x="8641593" y="6032043"/>
            <a:ext cx="1381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places</a:t>
            </a:r>
            <a:endParaRPr kumimoji="0" lang="kk-KZ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BFF93E-6870-441D-B46E-32D8510DBA3B}"/>
              </a:ext>
            </a:extLst>
          </p:cNvPr>
          <p:cNvSpPr txBox="1"/>
          <p:nvPr/>
        </p:nvSpPr>
        <p:spPr>
          <a:xfrm>
            <a:off x="0" y="-5691"/>
            <a:ext cx="12191999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PORTFOLIO OF JETYSU REGION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B104A5-AB70-4594-9FCE-C0167FC3D7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7935" y="1639779"/>
            <a:ext cx="396274" cy="4206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94F37A-9615-4A75-9760-533E7997D8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1327" y="1540019"/>
            <a:ext cx="396274" cy="4206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BB0E11-780F-4AB3-8984-231EACA211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05773" y="1617100"/>
            <a:ext cx="396274" cy="4145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72C369-B25F-487D-B5FE-53F17835AE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52253" y="2866733"/>
            <a:ext cx="396274" cy="4206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6BC4F0-2B61-4EC5-A172-34F549D768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5615" y="5622231"/>
            <a:ext cx="396274" cy="4206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060B51-1F08-4F6C-96C4-FC4ABD0F6A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3432" y="3148095"/>
            <a:ext cx="425577" cy="3732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808F4E-6F2B-47FD-BC53-9C78C54661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9862" y="5770912"/>
            <a:ext cx="396274" cy="4206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41E3B4-C788-442D-93F6-FF9CE3D0F4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03776" y="3171975"/>
            <a:ext cx="351909" cy="4145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07BF797-AD51-464B-8464-8842DC191A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97863" y="3221718"/>
            <a:ext cx="396274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4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6">
            <a:extLst>
              <a:ext uri="{FF2B5EF4-FFF2-40B4-BE49-F238E27FC236}">
                <a16:creationId xmlns:a16="http://schemas.microsoft.com/office/drawing/2014/main" id="{096E8CF2-3E9E-487E-B081-9DC437DBCB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2968" y="2525267"/>
            <a:ext cx="5952744" cy="2618231"/>
          </a:xfrm>
          <a:prstGeom prst="rect">
            <a:avLst/>
          </a:prstGeom>
        </p:spPr>
      </p:pic>
      <p:pic>
        <p:nvPicPr>
          <p:cNvPr id="4" name="object 17">
            <a:extLst>
              <a:ext uri="{FF2B5EF4-FFF2-40B4-BE49-F238E27FC236}">
                <a16:creationId xmlns:a16="http://schemas.microsoft.com/office/drawing/2014/main" id="{5FF4F44D-4801-450A-9E38-DA9AB34D39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2968" y="2524759"/>
            <a:ext cx="5846063" cy="2511552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E52CE057-CCD0-4FFE-A068-07326E196C9B}"/>
              </a:ext>
            </a:extLst>
          </p:cNvPr>
          <p:cNvSpPr/>
          <p:nvPr/>
        </p:nvSpPr>
        <p:spPr>
          <a:xfrm>
            <a:off x="3057271" y="1746376"/>
            <a:ext cx="8453120" cy="4273550"/>
          </a:xfrm>
          <a:custGeom>
            <a:avLst/>
            <a:gdLst/>
            <a:ahLst/>
            <a:cxnLst/>
            <a:rect l="l" t="t" r="r" b="b"/>
            <a:pathLst>
              <a:path w="8453120" h="4273550">
                <a:moveTo>
                  <a:pt x="8452612" y="4273169"/>
                </a:moveTo>
                <a:lnTo>
                  <a:pt x="5016754" y="2804541"/>
                </a:lnTo>
              </a:path>
              <a:path w="8453120" h="4273550">
                <a:moveTo>
                  <a:pt x="3700526" y="1668526"/>
                </a:moveTo>
                <a:lnTo>
                  <a:pt x="5140452" y="2900553"/>
                </a:lnTo>
              </a:path>
              <a:path w="8453120" h="4273550">
                <a:moveTo>
                  <a:pt x="3534282" y="892683"/>
                </a:moveTo>
                <a:lnTo>
                  <a:pt x="3700526" y="1668526"/>
                </a:lnTo>
              </a:path>
              <a:path w="8453120" h="4273550">
                <a:moveTo>
                  <a:pt x="3534282" y="892683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4964123C-6377-48DD-84C9-296D74675C46}"/>
              </a:ext>
            </a:extLst>
          </p:cNvPr>
          <p:cNvSpPr/>
          <p:nvPr/>
        </p:nvSpPr>
        <p:spPr>
          <a:xfrm>
            <a:off x="1183742" y="1690687"/>
            <a:ext cx="1845310" cy="443865"/>
          </a:xfrm>
          <a:custGeom>
            <a:avLst/>
            <a:gdLst/>
            <a:ahLst/>
            <a:cxnLst/>
            <a:rect l="l" t="t" r="r" b="b"/>
            <a:pathLst>
              <a:path w="1845310" h="443864">
                <a:moveTo>
                  <a:pt x="1173327" y="443865"/>
                </a:moveTo>
                <a:lnTo>
                  <a:pt x="1845030" y="53848"/>
                </a:lnTo>
              </a:path>
              <a:path w="1845310" h="443864">
                <a:moveTo>
                  <a:pt x="1173327" y="443865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2060"/>
              </a:solidFill>
            </a:endParaRPr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id="{AD63875D-042A-44C1-8C27-B908000C40A0}"/>
              </a:ext>
            </a:extLst>
          </p:cNvPr>
          <p:cNvSpPr/>
          <p:nvPr/>
        </p:nvSpPr>
        <p:spPr>
          <a:xfrm>
            <a:off x="1212240" y="4544060"/>
            <a:ext cx="10218521" cy="1581785"/>
          </a:xfrm>
          <a:custGeom>
            <a:avLst/>
            <a:gdLst/>
            <a:ahLst/>
            <a:cxnLst/>
            <a:rect l="l" t="t" r="r" b="b"/>
            <a:pathLst>
              <a:path w="10228580" h="1581785">
                <a:moveTo>
                  <a:pt x="10228427" y="1528356"/>
                </a:moveTo>
                <a:lnTo>
                  <a:pt x="6792442" y="59816"/>
                </a:lnTo>
              </a:path>
              <a:path w="10228580" h="1581785">
                <a:moveTo>
                  <a:pt x="5462498" y="0"/>
                </a:moveTo>
                <a:lnTo>
                  <a:pt x="6861784" y="6857"/>
                </a:lnTo>
              </a:path>
              <a:path w="10228580" h="1581785">
                <a:moveTo>
                  <a:pt x="5462498" y="0"/>
                </a:moveTo>
                <a:lnTo>
                  <a:pt x="4315434" y="1581226"/>
                </a:lnTo>
              </a:path>
              <a:path w="10228580" h="1581785">
                <a:moveTo>
                  <a:pt x="2887827" y="1581226"/>
                </a:moveTo>
                <a:lnTo>
                  <a:pt x="4315434" y="1581226"/>
                </a:lnTo>
              </a:path>
              <a:path w="10228580" h="1581785">
                <a:moveTo>
                  <a:pt x="2887827" y="1581226"/>
                </a:moveTo>
                <a:lnTo>
                  <a:pt x="0" y="1022603"/>
                </a:lnTo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2060"/>
              </a:solidFill>
            </a:endParaRP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4C849FF8-50E9-4019-AFA8-A19CA771D3C5}"/>
              </a:ext>
            </a:extLst>
          </p:cNvPr>
          <p:cNvSpPr/>
          <p:nvPr/>
        </p:nvSpPr>
        <p:spPr>
          <a:xfrm>
            <a:off x="3072002" y="1819655"/>
            <a:ext cx="8493760" cy="4159885"/>
          </a:xfrm>
          <a:custGeom>
            <a:avLst/>
            <a:gdLst/>
            <a:ahLst/>
            <a:cxnLst/>
            <a:rect l="l" t="t" r="r" b="b"/>
            <a:pathLst>
              <a:path w="8493760" h="4159885">
                <a:moveTo>
                  <a:pt x="8493379" y="4159415"/>
                </a:moveTo>
                <a:lnTo>
                  <a:pt x="5057394" y="2690876"/>
                </a:lnTo>
              </a:path>
              <a:path w="8493760" h="4159885">
                <a:moveTo>
                  <a:pt x="3754628" y="1556131"/>
                </a:moveTo>
                <a:lnTo>
                  <a:pt x="5194427" y="2788158"/>
                </a:lnTo>
              </a:path>
              <a:path w="8493760" h="4159885">
                <a:moveTo>
                  <a:pt x="3754628" y="1552575"/>
                </a:moveTo>
                <a:lnTo>
                  <a:pt x="2018030" y="1740662"/>
                </a:lnTo>
              </a:path>
              <a:path w="8493760" h="4159885">
                <a:moveTo>
                  <a:pt x="461263" y="1466596"/>
                </a:moveTo>
                <a:lnTo>
                  <a:pt x="2026793" y="1740281"/>
                </a:lnTo>
              </a:path>
              <a:path w="8493760" h="4159885">
                <a:moveTo>
                  <a:pt x="459613" y="1573911"/>
                </a:moveTo>
                <a:lnTo>
                  <a:pt x="0" y="0"/>
                </a:lnTo>
              </a:path>
            </a:pathLst>
          </a:custGeom>
          <a:ln w="6350">
            <a:solidFill>
              <a:srgbClr val="1E403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id="{D25F0035-4500-4B75-A8AE-7C390D5FF0FA}"/>
              </a:ext>
            </a:extLst>
          </p:cNvPr>
          <p:cNvSpPr/>
          <p:nvPr/>
        </p:nvSpPr>
        <p:spPr>
          <a:xfrm>
            <a:off x="7949310" y="4398517"/>
            <a:ext cx="291465" cy="291465"/>
          </a:xfrm>
          <a:custGeom>
            <a:avLst/>
            <a:gdLst/>
            <a:ahLst/>
            <a:cxnLst/>
            <a:rect l="l" t="t" r="r" b="b"/>
            <a:pathLst>
              <a:path w="291465" h="291464">
                <a:moveTo>
                  <a:pt x="145542" y="0"/>
                </a:moveTo>
                <a:lnTo>
                  <a:pt x="99535" y="7418"/>
                </a:lnTo>
                <a:lnTo>
                  <a:pt x="59582" y="28078"/>
                </a:lnTo>
                <a:lnTo>
                  <a:pt x="28078" y="59582"/>
                </a:lnTo>
                <a:lnTo>
                  <a:pt x="7418" y="99535"/>
                </a:lnTo>
                <a:lnTo>
                  <a:pt x="0" y="145541"/>
                </a:lnTo>
                <a:lnTo>
                  <a:pt x="7418" y="191486"/>
                </a:lnTo>
                <a:lnTo>
                  <a:pt x="28078" y="231402"/>
                </a:lnTo>
                <a:lnTo>
                  <a:pt x="59582" y="262886"/>
                </a:lnTo>
                <a:lnTo>
                  <a:pt x="99535" y="283539"/>
                </a:lnTo>
                <a:lnTo>
                  <a:pt x="145542" y="290956"/>
                </a:lnTo>
                <a:lnTo>
                  <a:pt x="191486" y="283539"/>
                </a:lnTo>
                <a:lnTo>
                  <a:pt x="231402" y="262886"/>
                </a:lnTo>
                <a:lnTo>
                  <a:pt x="262886" y="231402"/>
                </a:lnTo>
                <a:lnTo>
                  <a:pt x="283539" y="191486"/>
                </a:lnTo>
                <a:lnTo>
                  <a:pt x="290957" y="145541"/>
                </a:lnTo>
                <a:lnTo>
                  <a:pt x="283539" y="99535"/>
                </a:lnTo>
                <a:lnTo>
                  <a:pt x="262886" y="59582"/>
                </a:lnTo>
                <a:lnTo>
                  <a:pt x="231402" y="28078"/>
                </a:lnTo>
                <a:lnTo>
                  <a:pt x="191486" y="7418"/>
                </a:lnTo>
                <a:lnTo>
                  <a:pt x="145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0" name="object 23">
            <a:extLst>
              <a:ext uri="{FF2B5EF4-FFF2-40B4-BE49-F238E27FC236}">
                <a16:creationId xmlns:a16="http://schemas.microsoft.com/office/drawing/2014/main" id="{CBBE3B59-B4AA-48D5-ADCC-29ABDABCACB8}"/>
              </a:ext>
            </a:extLst>
          </p:cNvPr>
          <p:cNvSpPr/>
          <p:nvPr/>
        </p:nvSpPr>
        <p:spPr>
          <a:xfrm>
            <a:off x="1089393" y="1600961"/>
            <a:ext cx="10621645" cy="4591050"/>
          </a:xfrm>
          <a:custGeom>
            <a:avLst/>
            <a:gdLst/>
            <a:ahLst/>
            <a:cxnLst/>
            <a:rect l="l" t="t" r="r" b="b"/>
            <a:pathLst>
              <a:path w="10621645" h="4591050">
                <a:moveTo>
                  <a:pt x="290969" y="145415"/>
                </a:moveTo>
                <a:lnTo>
                  <a:pt x="283540" y="99479"/>
                </a:lnTo>
                <a:lnTo>
                  <a:pt x="262890" y="59563"/>
                </a:lnTo>
                <a:lnTo>
                  <a:pt x="231394" y="28079"/>
                </a:lnTo>
                <a:lnTo>
                  <a:pt x="191452" y="7429"/>
                </a:lnTo>
                <a:lnTo>
                  <a:pt x="145465" y="0"/>
                </a:lnTo>
                <a:lnTo>
                  <a:pt x="99479" y="7429"/>
                </a:lnTo>
                <a:lnTo>
                  <a:pt x="59550" y="28079"/>
                </a:lnTo>
                <a:lnTo>
                  <a:pt x="28054" y="59563"/>
                </a:lnTo>
                <a:lnTo>
                  <a:pt x="7404" y="99479"/>
                </a:lnTo>
                <a:lnTo>
                  <a:pt x="0" y="145415"/>
                </a:lnTo>
                <a:lnTo>
                  <a:pt x="7404" y="191427"/>
                </a:lnTo>
                <a:lnTo>
                  <a:pt x="28054" y="231381"/>
                </a:lnTo>
                <a:lnTo>
                  <a:pt x="59550" y="262890"/>
                </a:lnTo>
                <a:lnTo>
                  <a:pt x="99479" y="283540"/>
                </a:lnTo>
                <a:lnTo>
                  <a:pt x="145465" y="290957"/>
                </a:lnTo>
                <a:lnTo>
                  <a:pt x="191452" y="283540"/>
                </a:lnTo>
                <a:lnTo>
                  <a:pt x="231394" y="262890"/>
                </a:lnTo>
                <a:lnTo>
                  <a:pt x="262890" y="231381"/>
                </a:lnTo>
                <a:lnTo>
                  <a:pt x="283540" y="191427"/>
                </a:lnTo>
                <a:lnTo>
                  <a:pt x="290969" y="145415"/>
                </a:lnTo>
                <a:close/>
              </a:path>
              <a:path w="10621645" h="4591050">
                <a:moveTo>
                  <a:pt x="2581922" y="1685290"/>
                </a:moveTo>
                <a:lnTo>
                  <a:pt x="2574493" y="1639354"/>
                </a:lnTo>
                <a:lnTo>
                  <a:pt x="2553843" y="1599438"/>
                </a:lnTo>
                <a:lnTo>
                  <a:pt x="2522359" y="1567954"/>
                </a:lnTo>
                <a:lnTo>
                  <a:pt x="2482443" y="1547304"/>
                </a:lnTo>
                <a:lnTo>
                  <a:pt x="2436507" y="1539875"/>
                </a:lnTo>
                <a:lnTo>
                  <a:pt x="2390495" y="1547304"/>
                </a:lnTo>
                <a:lnTo>
                  <a:pt x="2350541" y="1567954"/>
                </a:lnTo>
                <a:lnTo>
                  <a:pt x="2319032" y="1599438"/>
                </a:lnTo>
                <a:lnTo>
                  <a:pt x="2298382" y="1639354"/>
                </a:lnTo>
                <a:lnTo>
                  <a:pt x="2290965" y="1685290"/>
                </a:lnTo>
                <a:lnTo>
                  <a:pt x="2298382" y="1731302"/>
                </a:lnTo>
                <a:lnTo>
                  <a:pt x="2319032" y="1771256"/>
                </a:lnTo>
                <a:lnTo>
                  <a:pt x="2350541" y="1802765"/>
                </a:lnTo>
                <a:lnTo>
                  <a:pt x="2390495" y="1823415"/>
                </a:lnTo>
                <a:lnTo>
                  <a:pt x="2436507" y="1830832"/>
                </a:lnTo>
                <a:lnTo>
                  <a:pt x="2482443" y="1823415"/>
                </a:lnTo>
                <a:lnTo>
                  <a:pt x="2522359" y="1802765"/>
                </a:lnTo>
                <a:lnTo>
                  <a:pt x="2553843" y="1771256"/>
                </a:lnTo>
                <a:lnTo>
                  <a:pt x="2574493" y="1731302"/>
                </a:lnTo>
                <a:lnTo>
                  <a:pt x="2581922" y="1685290"/>
                </a:lnTo>
                <a:close/>
              </a:path>
              <a:path w="10621645" h="4591050">
                <a:moveTo>
                  <a:pt x="5622175" y="1091184"/>
                </a:moveTo>
                <a:lnTo>
                  <a:pt x="5614746" y="1045248"/>
                </a:lnTo>
                <a:lnTo>
                  <a:pt x="5594096" y="1005332"/>
                </a:lnTo>
                <a:lnTo>
                  <a:pt x="5562612" y="973848"/>
                </a:lnTo>
                <a:lnTo>
                  <a:pt x="5522696" y="953198"/>
                </a:lnTo>
                <a:lnTo>
                  <a:pt x="5476760" y="945769"/>
                </a:lnTo>
                <a:lnTo>
                  <a:pt x="5430748" y="953198"/>
                </a:lnTo>
                <a:lnTo>
                  <a:pt x="5390794" y="973848"/>
                </a:lnTo>
                <a:lnTo>
                  <a:pt x="5359285" y="1005332"/>
                </a:lnTo>
                <a:lnTo>
                  <a:pt x="5338635" y="1045248"/>
                </a:lnTo>
                <a:lnTo>
                  <a:pt x="5331218" y="1091184"/>
                </a:lnTo>
                <a:lnTo>
                  <a:pt x="5338635" y="1137196"/>
                </a:lnTo>
                <a:lnTo>
                  <a:pt x="5359285" y="1177150"/>
                </a:lnTo>
                <a:lnTo>
                  <a:pt x="5390794" y="1208659"/>
                </a:lnTo>
                <a:lnTo>
                  <a:pt x="5430748" y="1229309"/>
                </a:lnTo>
                <a:lnTo>
                  <a:pt x="5476760" y="1236726"/>
                </a:lnTo>
                <a:lnTo>
                  <a:pt x="5522696" y="1229309"/>
                </a:lnTo>
                <a:lnTo>
                  <a:pt x="5562612" y="1208659"/>
                </a:lnTo>
                <a:lnTo>
                  <a:pt x="5594096" y="1177150"/>
                </a:lnTo>
                <a:lnTo>
                  <a:pt x="5614746" y="1137196"/>
                </a:lnTo>
                <a:lnTo>
                  <a:pt x="5622175" y="1091184"/>
                </a:lnTo>
                <a:close/>
              </a:path>
              <a:path w="10621645" h="4591050">
                <a:moveTo>
                  <a:pt x="5848235" y="1792605"/>
                </a:moveTo>
                <a:lnTo>
                  <a:pt x="5840819" y="1746669"/>
                </a:lnTo>
                <a:lnTo>
                  <a:pt x="5820194" y="1706753"/>
                </a:lnTo>
                <a:lnTo>
                  <a:pt x="5788723" y="1675269"/>
                </a:lnTo>
                <a:lnTo>
                  <a:pt x="5748807" y="1654619"/>
                </a:lnTo>
                <a:lnTo>
                  <a:pt x="5702820" y="1647190"/>
                </a:lnTo>
                <a:lnTo>
                  <a:pt x="5656808" y="1654619"/>
                </a:lnTo>
                <a:lnTo>
                  <a:pt x="5616854" y="1675269"/>
                </a:lnTo>
                <a:lnTo>
                  <a:pt x="5585345" y="1706753"/>
                </a:lnTo>
                <a:lnTo>
                  <a:pt x="5564695" y="1746669"/>
                </a:lnTo>
                <a:lnTo>
                  <a:pt x="5557278" y="1792605"/>
                </a:lnTo>
                <a:lnTo>
                  <a:pt x="5564695" y="1838617"/>
                </a:lnTo>
                <a:lnTo>
                  <a:pt x="5585345" y="1878571"/>
                </a:lnTo>
                <a:lnTo>
                  <a:pt x="5616854" y="1910080"/>
                </a:lnTo>
                <a:lnTo>
                  <a:pt x="5656808" y="1930730"/>
                </a:lnTo>
                <a:lnTo>
                  <a:pt x="5702820" y="1938159"/>
                </a:lnTo>
                <a:lnTo>
                  <a:pt x="5748807" y="1930730"/>
                </a:lnTo>
                <a:lnTo>
                  <a:pt x="5788723" y="1910080"/>
                </a:lnTo>
                <a:lnTo>
                  <a:pt x="5820194" y="1878571"/>
                </a:lnTo>
                <a:lnTo>
                  <a:pt x="5840819" y="1838617"/>
                </a:lnTo>
                <a:lnTo>
                  <a:pt x="5848235" y="1792605"/>
                </a:lnTo>
                <a:close/>
              </a:path>
              <a:path w="10621645" h="4591050">
                <a:moveTo>
                  <a:pt x="10621404" y="4445012"/>
                </a:moveTo>
                <a:lnTo>
                  <a:pt x="10613974" y="4399038"/>
                </a:lnTo>
                <a:lnTo>
                  <a:pt x="10593324" y="4359110"/>
                </a:lnTo>
                <a:lnTo>
                  <a:pt x="10561841" y="4327614"/>
                </a:lnTo>
                <a:lnTo>
                  <a:pt x="10521925" y="4306963"/>
                </a:lnTo>
                <a:lnTo>
                  <a:pt x="10475989" y="4299547"/>
                </a:lnTo>
                <a:lnTo>
                  <a:pt x="10429977" y="4306963"/>
                </a:lnTo>
                <a:lnTo>
                  <a:pt x="10390022" y="4327614"/>
                </a:lnTo>
                <a:lnTo>
                  <a:pt x="10358514" y="4359110"/>
                </a:lnTo>
                <a:lnTo>
                  <a:pt x="10337863" y="4399038"/>
                </a:lnTo>
                <a:lnTo>
                  <a:pt x="10330447" y="4445012"/>
                </a:lnTo>
                <a:lnTo>
                  <a:pt x="10337863" y="4490999"/>
                </a:lnTo>
                <a:lnTo>
                  <a:pt x="10358514" y="4530941"/>
                </a:lnTo>
                <a:lnTo>
                  <a:pt x="10390022" y="4562437"/>
                </a:lnTo>
                <a:lnTo>
                  <a:pt x="10429977" y="4583087"/>
                </a:lnTo>
                <a:lnTo>
                  <a:pt x="10475989" y="4590491"/>
                </a:lnTo>
                <a:lnTo>
                  <a:pt x="10521925" y="4583087"/>
                </a:lnTo>
                <a:lnTo>
                  <a:pt x="10561841" y="4562437"/>
                </a:lnTo>
                <a:lnTo>
                  <a:pt x="10593324" y="4530941"/>
                </a:lnTo>
                <a:lnTo>
                  <a:pt x="10613974" y="4490999"/>
                </a:lnTo>
                <a:lnTo>
                  <a:pt x="10621404" y="444501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A4B4E8BD-0CAE-4E8B-A7C7-4B4EE9AA4595}"/>
              </a:ext>
            </a:extLst>
          </p:cNvPr>
          <p:cNvSpPr/>
          <p:nvPr/>
        </p:nvSpPr>
        <p:spPr>
          <a:xfrm>
            <a:off x="1039050" y="5421248"/>
            <a:ext cx="4672965" cy="848360"/>
          </a:xfrm>
          <a:custGeom>
            <a:avLst/>
            <a:gdLst/>
            <a:ahLst/>
            <a:cxnLst/>
            <a:rect l="l" t="t" r="r" b="b"/>
            <a:pathLst>
              <a:path w="4672965" h="848360">
                <a:moveTo>
                  <a:pt x="290893" y="145415"/>
                </a:moveTo>
                <a:lnTo>
                  <a:pt x="283476" y="99479"/>
                </a:lnTo>
                <a:lnTo>
                  <a:pt x="262839" y="59563"/>
                </a:lnTo>
                <a:lnTo>
                  <a:pt x="231368" y="28079"/>
                </a:lnTo>
                <a:lnTo>
                  <a:pt x="191439" y="7429"/>
                </a:lnTo>
                <a:lnTo>
                  <a:pt x="145478" y="0"/>
                </a:lnTo>
                <a:lnTo>
                  <a:pt x="99491" y="7429"/>
                </a:lnTo>
                <a:lnTo>
                  <a:pt x="59563" y="28079"/>
                </a:lnTo>
                <a:lnTo>
                  <a:pt x="28067" y="59563"/>
                </a:lnTo>
                <a:lnTo>
                  <a:pt x="7416" y="99479"/>
                </a:lnTo>
                <a:lnTo>
                  <a:pt x="0" y="145415"/>
                </a:lnTo>
                <a:lnTo>
                  <a:pt x="7416" y="191427"/>
                </a:lnTo>
                <a:lnTo>
                  <a:pt x="28067" y="231381"/>
                </a:lnTo>
                <a:lnTo>
                  <a:pt x="59563" y="262877"/>
                </a:lnTo>
                <a:lnTo>
                  <a:pt x="99491" y="283540"/>
                </a:lnTo>
                <a:lnTo>
                  <a:pt x="145478" y="290944"/>
                </a:lnTo>
                <a:lnTo>
                  <a:pt x="191439" y="283540"/>
                </a:lnTo>
                <a:lnTo>
                  <a:pt x="231368" y="262877"/>
                </a:lnTo>
                <a:lnTo>
                  <a:pt x="262839" y="231381"/>
                </a:lnTo>
                <a:lnTo>
                  <a:pt x="283476" y="191427"/>
                </a:lnTo>
                <a:lnTo>
                  <a:pt x="290893" y="145415"/>
                </a:lnTo>
                <a:close/>
              </a:path>
              <a:path w="4672965" h="848360">
                <a:moveTo>
                  <a:pt x="4672393" y="702411"/>
                </a:moveTo>
                <a:lnTo>
                  <a:pt x="4664976" y="656437"/>
                </a:lnTo>
                <a:lnTo>
                  <a:pt x="4644352" y="616508"/>
                </a:lnTo>
                <a:lnTo>
                  <a:pt x="4612881" y="585012"/>
                </a:lnTo>
                <a:lnTo>
                  <a:pt x="4572965" y="564362"/>
                </a:lnTo>
                <a:lnTo>
                  <a:pt x="4526978" y="556933"/>
                </a:lnTo>
                <a:lnTo>
                  <a:pt x="4480966" y="564362"/>
                </a:lnTo>
                <a:lnTo>
                  <a:pt x="4441012" y="585012"/>
                </a:lnTo>
                <a:lnTo>
                  <a:pt x="4409503" y="616508"/>
                </a:lnTo>
                <a:lnTo>
                  <a:pt x="4388853" y="656437"/>
                </a:lnTo>
                <a:lnTo>
                  <a:pt x="4381436" y="702411"/>
                </a:lnTo>
                <a:lnTo>
                  <a:pt x="4388853" y="748398"/>
                </a:lnTo>
                <a:lnTo>
                  <a:pt x="4409503" y="788327"/>
                </a:lnTo>
                <a:lnTo>
                  <a:pt x="4441012" y="819823"/>
                </a:lnTo>
                <a:lnTo>
                  <a:pt x="4480966" y="840473"/>
                </a:lnTo>
                <a:lnTo>
                  <a:pt x="4526978" y="847890"/>
                </a:lnTo>
                <a:lnTo>
                  <a:pt x="4572965" y="840473"/>
                </a:lnTo>
                <a:lnTo>
                  <a:pt x="4612881" y="819823"/>
                </a:lnTo>
                <a:lnTo>
                  <a:pt x="4644352" y="788327"/>
                </a:lnTo>
                <a:lnTo>
                  <a:pt x="4664976" y="748398"/>
                </a:lnTo>
                <a:lnTo>
                  <a:pt x="4672393" y="7024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12" name="object 25">
            <a:extLst>
              <a:ext uri="{FF2B5EF4-FFF2-40B4-BE49-F238E27FC236}">
                <a16:creationId xmlns:a16="http://schemas.microsoft.com/office/drawing/2014/main" id="{BBEAF5DC-9343-461E-821B-8F9842D44DF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71327" y="6215786"/>
            <a:ext cx="1016152" cy="1828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object 26">
            <a:extLst>
              <a:ext uri="{FF2B5EF4-FFF2-40B4-BE49-F238E27FC236}">
                <a16:creationId xmlns:a16="http://schemas.microsoft.com/office/drawing/2014/main" id="{B0DFEE70-7847-4847-9C86-9FB65C416DF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15167" y="6429146"/>
            <a:ext cx="559434" cy="1828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object 29">
            <a:extLst>
              <a:ext uri="{FF2B5EF4-FFF2-40B4-BE49-F238E27FC236}">
                <a16:creationId xmlns:a16="http://schemas.microsoft.com/office/drawing/2014/main" id="{A4ED0FF9-BE06-4FAE-8EF8-3CF1A1ED1A8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14313" y="5947562"/>
            <a:ext cx="574293" cy="1828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object 30">
            <a:extLst>
              <a:ext uri="{FF2B5EF4-FFF2-40B4-BE49-F238E27FC236}">
                <a16:creationId xmlns:a16="http://schemas.microsoft.com/office/drawing/2014/main" id="{00BB618C-0DF1-497A-8910-9EA30D17BD3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44793" y="6160922"/>
            <a:ext cx="501396" cy="1828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object 31">
            <a:extLst>
              <a:ext uri="{FF2B5EF4-FFF2-40B4-BE49-F238E27FC236}">
                <a16:creationId xmlns:a16="http://schemas.microsoft.com/office/drawing/2014/main" id="{666176F0-53EC-415F-9490-AE3CC498AD4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1190" y="5092572"/>
            <a:ext cx="675779" cy="1828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object 32">
            <a:extLst>
              <a:ext uri="{FF2B5EF4-FFF2-40B4-BE49-F238E27FC236}">
                <a16:creationId xmlns:a16="http://schemas.microsoft.com/office/drawing/2014/main" id="{2F300314-BA0E-423D-B7B5-FC1DE6600E88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1190" y="5326622"/>
            <a:ext cx="653224" cy="1828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object 33">
            <a:extLst>
              <a:ext uri="{FF2B5EF4-FFF2-40B4-BE49-F238E27FC236}">
                <a16:creationId xmlns:a16="http://schemas.microsoft.com/office/drawing/2014/main" id="{08486500-ACC9-448D-8B56-8A039A5F2A7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3031" y="1943099"/>
            <a:ext cx="650011" cy="1828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object 34">
            <a:extLst>
              <a:ext uri="{FF2B5EF4-FFF2-40B4-BE49-F238E27FC236}">
                <a16:creationId xmlns:a16="http://schemas.microsoft.com/office/drawing/2014/main" id="{B0B5B308-F434-42B1-A611-1A3DB549DEB8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2071" y="2166619"/>
            <a:ext cx="821766" cy="1828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object 35">
            <a:extLst>
              <a:ext uri="{FF2B5EF4-FFF2-40B4-BE49-F238E27FC236}">
                <a16:creationId xmlns:a16="http://schemas.microsoft.com/office/drawing/2014/main" id="{4B54B62A-FAE4-4780-BD94-31F6207A8B2A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95906" y="2408808"/>
            <a:ext cx="488289" cy="1921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object 36">
            <a:extLst>
              <a:ext uri="{FF2B5EF4-FFF2-40B4-BE49-F238E27FC236}">
                <a16:creationId xmlns:a16="http://schemas.microsoft.com/office/drawing/2014/main" id="{EB2913CF-FB3D-4B26-8372-A0D1C260C1E7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53666" y="2622168"/>
            <a:ext cx="814730" cy="1828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object 37">
            <a:extLst>
              <a:ext uri="{FF2B5EF4-FFF2-40B4-BE49-F238E27FC236}">
                <a16:creationId xmlns:a16="http://schemas.microsoft.com/office/drawing/2014/main" id="{1640E7EE-5787-4B16-A9D4-EDA0732BC237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49497" y="1331086"/>
            <a:ext cx="608076" cy="1828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object 38">
            <a:extLst>
              <a:ext uri="{FF2B5EF4-FFF2-40B4-BE49-F238E27FC236}">
                <a16:creationId xmlns:a16="http://schemas.microsoft.com/office/drawing/2014/main" id="{5CD9B046-FD02-4361-A051-F0BFE1AF0810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19017" y="1554556"/>
            <a:ext cx="653224" cy="1831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object 39">
            <a:extLst>
              <a:ext uri="{FF2B5EF4-FFF2-40B4-BE49-F238E27FC236}">
                <a16:creationId xmlns:a16="http://schemas.microsoft.com/office/drawing/2014/main" id="{5AECB697-46BA-4C7A-A049-9C85CC365D23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656647" y="2209418"/>
            <a:ext cx="1145908" cy="1828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object 40">
            <a:extLst>
              <a:ext uri="{FF2B5EF4-FFF2-40B4-BE49-F238E27FC236}">
                <a16:creationId xmlns:a16="http://schemas.microsoft.com/office/drawing/2014/main" id="{EA977A3A-846E-42C6-A303-D4CF1D601E6A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815328" y="2432303"/>
            <a:ext cx="862863" cy="1828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object 41">
            <a:extLst>
              <a:ext uri="{FF2B5EF4-FFF2-40B4-BE49-F238E27FC236}">
                <a16:creationId xmlns:a16="http://schemas.microsoft.com/office/drawing/2014/main" id="{AA14D8FC-DEC2-4623-B084-1F91E2C72705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009129" y="3092830"/>
            <a:ext cx="359664" cy="182879"/>
          </a:xfrm>
          <a:prstGeom prst="rect">
            <a:avLst/>
          </a:prstGeom>
        </p:spPr>
      </p:pic>
      <p:pic>
        <p:nvPicPr>
          <p:cNvPr id="29" name="object 42">
            <a:extLst>
              <a:ext uri="{FF2B5EF4-FFF2-40B4-BE49-F238E27FC236}">
                <a16:creationId xmlns:a16="http://schemas.microsoft.com/office/drawing/2014/main" id="{5CFC1242-2DCC-47AD-A567-B20FD35039AE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278878" y="3092830"/>
            <a:ext cx="128016" cy="182879"/>
          </a:xfrm>
          <a:prstGeom prst="rect">
            <a:avLst/>
          </a:prstGeom>
        </p:spPr>
      </p:pic>
      <p:pic>
        <p:nvPicPr>
          <p:cNvPr id="30" name="object 43">
            <a:extLst>
              <a:ext uri="{FF2B5EF4-FFF2-40B4-BE49-F238E27FC236}">
                <a16:creationId xmlns:a16="http://schemas.microsoft.com/office/drawing/2014/main" id="{DC034591-3263-487B-9C62-388A1A067BD5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342885" y="3092830"/>
            <a:ext cx="577850" cy="182879"/>
          </a:xfrm>
          <a:prstGeom prst="rect">
            <a:avLst/>
          </a:prstGeom>
        </p:spPr>
      </p:pic>
      <p:pic>
        <p:nvPicPr>
          <p:cNvPr id="31" name="object 44">
            <a:extLst>
              <a:ext uri="{FF2B5EF4-FFF2-40B4-BE49-F238E27FC236}">
                <a16:creationId xmlns:a16="http://schemas.microsoft.com/office/drawing/2014/main" id="{6CDDE051-D5A0-4231-81A0-3F75B86A4602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09129" y="3275710"/>
            <a:ext cx="862863" cy="182879"/>
          </a:xfrm>
          <a:prstGeom prst="rect">
            <a:avLst/>
          </a:prstGeom>
        </p:spPr>
      </p:pic>
      <p:pic>
        <p:nvPicPr>
          <p:cNvPr id="32" name="object 45">
            <a:extLst>
              <a:ext uri="{FF2B5EF4-FFF2-40B4-BE49-F238E27FC236}">
                <a16:creationId xmlns:a16="http://schemas.microsoft.com/office/drawing/2014/main" id="{72B39432-A411-4C52-96BF-0D03E40AA2D0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22293" y="2665222"/>
            <a:ext cx="599186" cy="1828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object 46">
            <a:extLst>
              <a:ext uri="{FF2B5EF4-FFF2-40B4-BE49-F238E27FC236}">
                <a16:creationId xmlns:a16="http://schemas.microsoft.com/office/drawing/2014/main" id="{1955D2EF-E11B-4F6E-BDEE-C86D281B47E3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91813" y="2888741"/>
            <a:ext cx="653224" cy="1828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object 47">
            <a:extLst>
              <a:ext uri="{FF2B5EF4-FFF2-40B4-BE49-F238E27FC236}">
                <a16:creationId xmlns:a16="http://schemas.microsoft.com/office/drawing/2014/main" id="{EB5A772B-87AB-45BF-BA0A-5B6FC5C6D4BB}"/>
              </a:ext>
            </a:extLst>
          </p:cNvPr>
          <p:cNvSpPr/>
          <p:nvPr/>
        </p:nvSpPr>
        <p:spPr>
          <a:xfrm>
            <a:off x="2355722" y="1753234"/>
            <a:ext cx="671830" cy="390525"/>
          </a:xfrm>
          <a:custGeom>
            <a:avLst/>
            <a:gdLst/>
            <a:ahLst/>
            <a:cxnLst/>
            <a:rect l="l" t="t" r="r" b="b"/>
            <a:pathLst>
              <a:path w="671830" h="390525">
                <a:moveTo>
                  <a:pt x="0" y="390016"/>
                </a:moveTo>
                <a:lnTo>
                  <a:pt x="67170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35" name="object 48">
            <a:extLst>
              <a:ext uri="{FF2B5EF4-FFF2-40B4-BE49-F238E27FC236}">
                <a16:creationId xmlns:a16="http://schemas.microsoft.com/office/drawing/2014/main" id="{9FEFDB61-8BCC-45C4-B313-9660EDBB5A4B}"/>
              </a:ext>
            </a:extLst>
          </p:cNvPr>
          <p:cNvSpPr/>
          <p:nvPr/>
        </p:nvSpPr>
        <p:spPr>
          <a:xfrm>
            <a:off x="2225421" y="1657349"/>
            <a:ext cx="1002665" cy="681355"/>
          </a:xfrm>
          <a:custGeom>
            <a:avLst/>
            <a:gdLst/>
            <a:ahLst/>
            <a:cxnLst/>
            <a:rect l="l" t="t" r="r" b="b"/>
            <a:pathLst>
              <a:path w="1002664" h="681355">
                <a:moveTo>
                  <a:pt x="290957" y="535432"/>
                </a:moveTo>
                <a:lnTo>
                  <a:pt x="283527" y="489432"/>
                </a:lnTo>
                <a:lnTo>
                  <a:pt x="262877" y="449478"/>
                </a:lnTo>
                <a:lnTo>
                  <a:pt x="231368" y="417969"/>
                </a:lnTo>
                <a:lnTo>
                  <a:pt x="191414" y="397319"/>
                </a:lnTo>
                <a:lnTo>
                  <a:pt x="145415" y="389890"/>
                </a:lnTo>
                <a:lnTo>
                  <a:pt x="99466" y="397319"/>
                </a:lnTo>
                <a:lnTo>
                  <a:pt x="59550" y="417969"/>
                </a:lnTo>
                <a:lnTo>
                  <a:pt x="28067" y="449478"/>
                </a:lnTo>
                <a:lnTo>
                  <a:pt x="7416" y="489432"/>
                </a:lnTo>
                <a:lnTo>
                  <a:pt x="0" y="535432"/>
                </a:lnTo>
                <a:lnTo>
                  <a:pt x="7416" y="581380"/>
                </a:lnTo>
                <a:lnTo>
                  <a:pt x="28067" y="621296"/>
                </a:lnTo>
                <a:lnTo>
                  <a:pt x="59550" y="652780"/>
                </a:lnTo>
                <a:lnTo>
                  <a:pt x="99466" y="673430"/>
                </a:lnTo>
                <a:lnTo>
                  <a:pt x="145415" y="680847"/>
                </a:lnTo>
                <a:lnTo>
                  <a:pt x="191414" y="673430"/>
                </a:lnTo>
                <a:lnTo>
                  <a:pt x="231368" y="652780"/>
                </a:lnTo>
                <a:lnTo>
                  <a:pt x="262877" y="621296"/>
                </a:lnTo>
                <a:lnTo>
                  <a:pt x="283527" y="581380"/>
                </a:lnTo>
                <a:lnTo>
                  <a:pt x="290957" y="535432"/>
                </a:lnTo>
                <a:close/>
              </a:path>
              <a:path w="1002664" h="681355">
                <a:moveTo>
                  <a:pt x="1002411" y="145415"/>
                </a:moveTo>
                <a:lnTo>
                  <a:pt x="994981" y="99479"/>
                </a:lnTo>
                <a:lnTo>
                  <a:pt x="974331" y="59563"/>
                </a:lnTo>
                <a:lnTo>
                  <a:pt x="942822" y="28079"/>
                </a:lnTo>
                <a:lnTo>
                  <a:pt x="902868" y="7429"/>
                </a:lnTo>
                <a:lnTo>
                  <a:pt x="856869" y="0"/>
                </a:lnTo>
                <a:lnTo>
                  <a:pt x="810869" y="7429"/>
                </a:lnTo>
                <a:lnTo>
                  <a:pt x="770953" y="28079"/>
                </a:lnTo>
                <a:lnTo>
                  <a:pt x="739482" y="59563"/>
                </a:lnTo>
                <a:lnTo>
                  <a:pt x="718858" y="99479"/>
                </a:lnTo>
                <a:lnTo>
                  <a:pt x="711454" y="145415"/>
                </a:lnTo>
                <a:lnTo>
                  <a:pt x="718858" y="191427"/>
                </a:lnTo>
                <a:lnTo>
                  <a:pt x="739482" y="231381"/>
                </a:lnTo>
                <a:lnTo>
                  <a:pt x="770953" y="262890"/>
                </a:lnTo>
                <a:lnTo>
                  <a:pt x="810869" y="283540"/>
                </a:lnTo>
                <a:lnTo>
                  <a:pt x="856869" y="290957"/>
                </a:lnTo>
                <a:lnTo>
                  <a:pt x="902868" y="283540"/>
                </a:lnTo>
                <a:lnTo>
                  <a:pt x="942822" y="262890"/>
                </a:lnTo>
                <a:lnTo>
                  <a:pt x="974331" y="231381"/>
                </a:lnTo>
                <a:lnTo>
                  <a:pt x="994981" y="191427"/>
                </a:lnTo>
                <a:lnTo>
                  <a:pt x="1002411" y="14541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pic>
        <p:nvPicPr>
          <p:cNvPr id="41" name="object 54">
            <a:extLst>
              <a:ext uri="{FF2B5EF4-FFF2-40B4-BE49-F238E27FC236}">
                <a16:creationId xmlns:a16="http://schemas.microsoft.com/office/drawing/2014/main" id="{18A44DBD-14EF-475C-B0C0-74EFA8ED4B6A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330562" y="1722754"/>
            <a:ext cx="237744" cy="182879"/>
          </a:xfrm>
          <a:prstGeom prst="rect">
            <a:avLst/>
          </a:prstGeom>
        </p:spPr>
      </p:pic>
      <p:pic>
        <p:nvPicPr>
          <p:cNvPr id="42" name="object 55">
            <a:extLst>
              <a:ext uri="{FF2B5EF4-FFF2-40B4-BE49-F238E27FC236}">
                <a16:creationId xmlns:a16="http://schemas.microsoft.com/office/drawing/2014/main" id="{F0E02A53-E36C-4C2F-8869-E4B9C4A97E7C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489058" y="1722754"/>
            <a:ext cx="109727" cy="182879"/>
          </a:xfrm>
          <a:prstGeom prst="rect">
            <a:avLst/>
          </a:prstGeom>
        </p:spPr>
      </p:pic>
      <p:pic>
        <p:nvPicPr>
          <p:cNvPr id="43" name="object 56">
            <a:extLst>
              <a:ext uri="{FF2B5EF4-FFF2-40B4-BE49-F238E27FC236}">
                <a16:creationId xmlns:a16="http://schemas.microsoft.com/office/drawing/2014/main" id="{7AFB8DA8-F6D4-49E2-AFA7-5DFFF4A2E866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543922" y="1722754"/>
            <a:ext cx="621792" cy="182879"/>
          </a:xfrm>
          <a:prstGeom prst="rect">
            <a:avLst/>
          </a:prstGeom>
        </p:spPr>
      </p:pic>
      <p:pic>
        <p:nvPicPr>
          <p:cNvPr id="44" name="object 57">
            <a:extLst>
              <a:ext uri="{FF2B5EF4-FFF2-40B4-BE49-F238E27FC236}">
                <a16:creationId xmlns:a16="http://schemas.microsoft.com/office/drawing/2014/main" id="{A89260CE-FA34-4362-BE7C-E99104DB711A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454894" y="1715769"/>
            <a:ext cx="777240" cy="182879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EBB948C-FCF7-432E-90A2-55205D006A16}"/>
              </a:ext>
            </a:extLst>
          </p:cNvPr>
          <p:cNvSpPr txBox="1"/>
          <p:nvPr/>
        </p:nvSpPr>
        <p:spPr>
          <a:xfrm>
            <a:off x="255182" y="714668"/>
            <a:ext cx="3800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possibility of entering the EAEU market with a population of over 183 million people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3241631-1CFD-42B3-8777-A63857208C59}"/>
              </a:ext>
            </a:extLst>
          </p:cNvPr>
          <p:cNvGrpSpPr/>
          <p:nvPr/>
        </p:nvGrpSpPr>
        <p:grpSpPr>
          <a:xfrm>
            <a:off x="8240775" y="763174"/>
            <a:ext cx="3688461" cy="2300840"/>
            <a:chOff x="8154426" y="115056"/>
            <a:chExt cx="3729762" cy="2300840"/>
          </a:xfrm>
          <a:solidFill>
            <a:schemeClr val="accent1">
              <a:lumMod val="75000"/>
            </a:schemeClr>
          </a:solidFill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FC2E1EDD-3ED5-4751-B426-8BBAE960AC4F}"/>
                </a:ext>
              </a:extLst>
            </p:cNvPr>
            <p:cNvSpPr/>
            <p:nvPr/>
          </p:nvSpPr>
          <p:spPr>
            <a:xfrm>
              <a:off x="8154426" y="975593"/>
              <a:ext cx="3696043" cy="63002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ru-RU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5096C30-304A-43DD-BF91-E9A09BBB2362}"/>
                </a:ext>
              </a:extLst>
            </p:cNvPr>
            <p:cNvSpPr txBox="1"/>
            <p:nvPr/>
          </p:nvSpPr>
          <p:spPr>
            <a:xfrm>
              <a:off x="8337103" y="1037788"/>
              <a:ext cx="14133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Panton" charset="0"/>
                  <a:cs typeface="Arial" panose="020B0604020202020204" pitchFamily="34" charset="0"/>
                </a:rPr>
                <a:t>Lianyungang</a:t>
              </a:r>
            </a:p>
            <a:p>
              <a:pPr defTabSz="914446">
                <a:defRPr/>
              </a:pP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Panton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6088252-2C6D-4DD1-B183-EF1B465E60CB}"/>
                </a:ext>
              </a:extLst>
            </p:cNvPr>
            <p:cNvSpPr txBox="1"/>
            <p:nvPr/>
          </p:nvSpPr>
          <p:spPr>
            <a:xfrm>
              <a:off x="9750484" y="1033052"/>
              <a:ext cx="141338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Panton" charset="0"/>
                  <a:cs typeface="Arial" panose="020B0604020202020204" pitchFamily="34" charset="0"/>
                </a:rPr>
                <a:t>Khorgos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Panton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F6840D7-DC74-4DFF-81EB-C8663B4B69C2}"/>
                </a:ext>
              </a:extLst>
            </p:cNvPr>
            <p:cNvSpPr txBox="1"/>
            <p:nvPr/>
          </p:nvSpPr>
          <p:spPr>
            <a:xfrm>
              <a:off x="10810028" y="1033050"/>
              <a:ext cx="83330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Panton" charset="0"/>
                  <a:cs typeface="Arial" panose="020B0604020202020204" pitchFamily="34" charset="0"/>
                </a:rPr>
                <a:t>Hamburg 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Panton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3B21D28-B656-47D3-8125-2C3571C26714}"/>
                </a:ext>
              </a:extLst>
            </p:cNvPr>
            <p:cNvSpPr txBox="1"/>
            <p:nvPr/>
          </p:nvSpPr>
          <p:spPr>
            <a:xfrm>
              <a:off x="9043793" y="1313239"/>
              <a:ext cx="115778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1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3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-1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4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days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Panton ExtraBold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1E919CC-1CE2-4CFD-A5C5-A15728C24020}"/>
                </a:ext>
              </a:extLst>
            </p:cNvPr>
            <p:cNvSpPr txBox="1"/>
            <p:nvPr/>
          </p:nvSpPr>
          <p:spPr>
            <a:xfrm>
              <a:off x="10168130" y="1316472"/>
              <a:ext cx="115778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11 516 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km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Panton ExtraBold" charset="0"/>
                <a:cs typeface="Arial" panose="020B0604020202020204" pitchFamily="34" charset="0"/>
              </a:endParaRPr>
            </a:p>
          </p:txBody>
        </p:sp>
        <p:cxnSp>
          <p:nvCxnSpPr>
            <p:cNvPr id="85" name="Прямая со стрелкой 84">
              <a:extLst>
                <a:ext uri="{FF2B5EF4-FFF2-40B4-BE49-F238E27FC236}">
                  <a16:creationId xmlns:a16="http://schemas.microsoft.com/office/drawing/2014/main" id="{248E395F-2183-4BF6-88DF-560879B77EAB}"/>
                </a:ext>
              </a:extLst>
            </p:cNvPr>
            <p:cNvCxnSpPr/>
            <p:nvPr/>
          </p:nvCxnSpPr>
          <p:spPr>
            <a:xfrm>
              <a:off x="9478526" y="1182403"/>
              <a:ext cx="271958" cy="0"/>
            </a:xfrm>
            <a:prstGeom prst="straightConnector1">
              <a:avLst/>
            </a:prstGeom>
            <a:grpFill/>
            <a:ln w="19050" cap="rnd">
              <a:solidFill>
                <a:schemeClr val="bg1"/>
              </a:solidFill>
              <a:prstDash val="sysDot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>
              <a:extLst>
                <a:ext uri="{FF2B5EF4-FFF2-40B4-BE49-F238E27FC236}">
                  <a16:creationId xmlns:a16="http://schemas.microsoft.com/office/drawing/2014/main" id="{507CED95-5C39-4CA9-B6B3-E68B2619C6CA}"/>
                </a:ext>
              </a:extLst>
            </p:cNvPr>
            <p:cNvCxnSpPr/>
            <p:nvPr/>
          </p:nvCxnSpPr>
          <p:spPr>
            <a:xfrm>
              <a:off x="10452466" y="1182403"/>
              <a:ext cx="271958" cy="0"/>
            </a:xfrm>
            <a:prstGeom prst="straightConnector1">
              <a:avLst/>
            </a:prstGeom>
            <a:grpFill/>
            <a:ln w="19050" cap="rnd">
              <a:solidFill>
                <a:schemeClr val="bg1"/>
              </a:solidFill>
              <a:prstDash val="sysDot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31FE422A-4637-4DC1-8B41-AB0B2505FD2A}"/>
                </a:ext>
              </a:extLst>
            </p:cNvPr>
            <p:cNvSpPr/>
            <p:nvPr/>
          </p:nvSpPr>
          <p:spPr>
            <a:xfrm>
              <a:off x="8154426" y="1785872"/>
              <a:ext cx="3729762" cy="63002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ru-RU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6A6DD13-64FC-4A90-BB1B-A0B75E25A508}"/>
                </a:ext>
              </a:extLst>
            </p:cNvPr>
            <p:cNvSpPr txBox="1"/>
            <p:nvPr/>
          </p:nvSpPr>
          <p:spPr>
            <a:xfrm>
              <a:off x="8337103" y="1848067"/>
              <a:ext cx="14133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Panton" charset="0"/>
                  <a:cs typeface="Arial" panose="020B0604020202020204" pitchFamily="34" charset="0"/>
                </a:rPr>
                <a:t>Lianyungang</a:t>
              </a:r>
            </a:p>
            <a:p>
              <a:pPr defTabSz="914446">
                <a:defRPr/>
              </a:pP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Panton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EEBFF00-FCAA-4E04-912E-92DC66128B30}"/>
                </a:ext>
              </a:extLst>
            </p:cNvPr>
            <p:cNvSpPr txBox="1"/>
            <p:nvPr/>
          </p:nvSpPr>
          <p:spPr>
            <a:xfrm>
              <a:off x="9750484" y="1843330"/>
              <a:ext cx="141338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Panton" charset="0"/>
                  <a:cs typeface="Arial" panose="020B0604020202020204" pitchFamily="34" charset="0"/>
                </a:rPr>
                <a:t>Khorgos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Panton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FA3ED5F-19C2-4A2D-93EF-60B146E8473E}"/>
                </a:ext>
              </a:extLst>
            </p:cNvPr>
            <p:cNvSpPr txBox="1"/>
            <p:nvPr/>
          </p:nvSpPr>
          <p:spPr>
            <a:xfrm>
              <a:off x="10810029" y="1843331"/>
              <a:ext cx="95748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Panton" charset="0"/>
                  <a:cs typeface="Arial" panose="020B0604020202020204" pitchFamily="34" charset="0"/>
                </a:rPr>
                <a:t>Istanbul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Panton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06B0135-7255-4DDE-8791-A3EE38EA1D5E}"/>
                </a:ext>
              </a:extLst>
            </p:cNvPr>
            <p:cNvSpPr txBox="1"/>
            <p:nvPr/>
          </p:nvSpPr>
          <p:spPr>
            <a:xfrm>
              <a:off x="9043793" y="2123518"/>
              <a:ext cx="115778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1</a:t>
              </a:r>
              <a:r>
                <a:rPr lang="kk-KZ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5-18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days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Panton ExtraBold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2F5E479-EBE1-4B2A-9EF5-95FE7F96CAC0}"/>
                </a:ext>
              </a:extLst>
            </p:cNvPr>
            <p:cNvSpPr txBox="1"/>
            <p:nvPr/>
          </p:nvSpPr>
          <p:spPr>
            <a:xfrm>
              <a:off x="10168130" y="2116590"/>
              <a:ext cx="115778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kk-KZ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10 989 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km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Panton ExtraBold" charset="0"/>
                <a:cs typeface="Arial" panose="020B0604020202020204" pitchFamily="34" charset="0"/>
              </a:endParaRPr>
            </a:p>
          </p:txBody>
        </p:sp>
        <p:cxnSp>
          <p:nvCxnSpPr>
            <p:cNvPr id="93" name="Прямая со стрелкой 92">
              <a:extLst>
                <a:ext uri="{FF2B5EF4-FFF2-40B4-BE49-F238E27FC236}">
                  <a16:creationId xmlns:a16="http://schemas.microsoft.com/office/drawing/2014/main" id="{181AC3D2-7FE6-4CA3-93B6-F023F62F2A0E}"/>
                </a:ext>
              </a:extLst>
            </p:cNvPr>
            <p:cNvCxnSpPr/>
            <p:nvPr/>
          </p:nvCxnSpPr>
          <p:spPr>
            <a:xfrm>
              <a:off x="9478526" y="1992682"/>
              <a:ext cx="271958" cy="0"/>
            </a:xfrm>
            <a:prstGeom prst="straightConnector1">
              <a:avLst/>
            </a:prstGeom>
            <a:grpFill/>
            <a:ln w="19050" cap="rnd">
              <a:solidFill>
                <a:schemeClr val="bg1"/>
              </a:solidFill>
              <a:prstDash val="sysDot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>
              <a:extLst>
                <a:ext uri="{FF2B5EF4-FFF2-40B4-BE49-F238E27FC236}">
                  <a16:creationId xmlns:a16="http://schemas.microsoft.com/office/drawing/2014/main" id="{6404C7DB-D77D-4560-8599-1310D174ECF2}"/>
                </a:ext>
              </a:extLst>
            </p:cNvPr>
            <p:cNvCxnSpPr/>
            <p:nvPr/>
          </p:nvCxnSpPr>
          <p:spPr>
            <a:xfrm>
              <a:off x="10452466" y="1992682"/>
              <a:ext cx="271958" cy="0"/>
            </a:xfrm>
            <a:prstGeom prst="straightConnector1">
              <a:avLst/>
            </a:prstGeom>
            <a:grpFill/>
            <a:ln w="19050" cap="rnd">
              <a:solidFill>
                <a:schemeClr val="bg1"/>
              </a:solidFill>
              <a:prstDash val="sysDot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07A610FA-80EF-4C29-9809-561DDB9E8FF4}"/>
                </a:ext>
              </a:extLst>
            </p:cNvPr>
            <p:cNvSpPr/>
            <p:nvPr/>
          </p:nvSpPr>
          <p:spPr>
            <a:xfrm>
              <a:off x="8154426" y="115056"/>
              <a:ext cx="3696043" cy="63002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ru-RU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DBB0D99-E637-455D-8256-6E850808A445}"/>
                </a:ext>
              </a:extLst>
            </p:cNvPr>
            <p:cNvSpPr txBox="1"/>
            <p:nvPr/>
          </p:nvSpPr>
          <p:spPr>
            <a:xfrm>
              <a:off x="8337103" y="177251"/>
              <a:ext cx="141338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Panton" charset="0"/>
                  <a:cs typeface="Arial" panose="020B0604020202020204" pitchFamily="34" charset="0"/>
                </a:rPr>
                <a:t>Lianyungang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Panton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90DC687-9DE1-4057-9A44-5393A798DC0B}"/>
                </a:ext>
              </a:extLst>
            </p:cNvPr>
            <p:cNvSpPr txBox="1"/>
            <p:nvPr/>
          </p:nvSpPr>
          <p:spPr>
            <a:xfrm>
              <a:off x="9750484" y="172515"/>
              <a:ext cx="141338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Panton" charset="0"/>
                  <a:cs typeface="Arial" panose="020B0604020202020204" pitchFamily="34" charset="0"/>
                </a:rPr>
                <a:t>Khorgos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Panton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F7D9CB5-0DF0-4E11-BD9E-E7C14F0E6C29}"/>
                </a:ext>
              </a:extLst>
            </p:cNvPr>
            <p:cNvSpPr txBox="1"/>
            <p:nvPr/>
          </p:nvSpPr>
          <p:spPr>
            <a:xfrm>
              <a:off x="10810030" y="172513"/>
              <a:ext cx="771482" cy="2817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Panton" charset="0"/>
                  <a:cs typeface="Arial" panose="020B0604020202020204" pitchFamily="34" charset="0"/>
                </a:rPr>
                <a:t>Brest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Panton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EF3E7E6-3ACD-4123-80BB-9D99F2B23E98}"/>
                </a:ext>
              </a:extLst>
            </p:cNvPr>
            <p:cNvSpPr txBox="1"/>
            <p:nvPr/>
          </p:nvSpPr>
          <p:spPr>
            <a:xfrm>
              <a:off x="9043793" y="452701"/>
              <a:ext cx="115778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kk-KZ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10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days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Panton ExtraBold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9A708D0-B4D1-410C-9BE9-FA0654D0AEE9}"/>
                </a:ext>
              </a:extLst>
            </p:cNvPr>
            <p:cNvSpPr txBox="1"/>
            <p:nvPr/>
          </p:nvSpPr>
          <p:spPr>
            <a:xfrm>
              <a:off x="10168130" y="466095"/>
              <a:ext cx="115778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9 654 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Panton ExtraBold" charset="0"/>
                  <a:cs typeface="Arial" panose="020B0604020202020204" pitchFamily="34" charset="0"/>
                </a:rPr>
                <a:t>km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Panton ExtraBold" charset="0"/>
                <a:cs typeface="Arial" panose="020B0604020202020204" pitchFamily="34" charset="0"/>
              </a:endParaRPr>
            </a:p>
          </p:txBody>
        </p:sp>
        <p:cxnSp>
          <p:nvCxnSpPr>
            <p:cNvPr id="101" name="Прямая со стрелкой 100">
              <a:extLst>
                <a:ext uri="{FF2B5EF4-FFF2-40B4-BE49-F238E27FC236}">
                  <a16:creationId xmlns:a16="http://schemas.microsoft.com/office/drawing/2014/main" id="{7F996165-A8EE-4072-8C83-7571D59FEB93}"/>
                </a:ext>
              </a:extLst>
            </p:cNvPr>
            <p:cNvCxnSpPr/>
            <p:nvPr/>
          </p:nvCxnSpPr>
          <p:spPr>
            <a:xfrm>
              <a:off x="9478526" y="321866"/>
              <a:ext cx="271958" cy="0"/>
            </a:xfrm>
            <a:prstGeom prst="straightConnector1">
              <a:avLst/>
            </a:prstGeom>
            <a:grpFill/>
            <a:ln w="19050" cap="rnd">
              <a:solidFill>
                <a:schemeClr val="bg1"/>
              </a:solidFill>
              <a:prstDash val="sysDot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>
              <a:extLst>
                <a:ext uri="{FF2B5EF4-FFF2-40B4-BE49-F238E27FC236}">
                  <a16:creationId xmlns:a16="http://schemas.microsoft.com/office/drawing/2014/main" id="{001826A0-8C0F-4F36-A0D6-115074F1E1D7}"/>
                </a:ext>
              </a:extLst>
            </p:cNvPr>
            <p:cNvCxnSpPr/>
            <p:nvPr/>
          </p:nvCxnSpPr>
          <p:spPr>
            <a:xfrm>
              <a:off x="10452466" y="321866"/>
              <a:ext cx="271958" cy="0"/>
            </a:xfrm>
            <a:prstGeom prst="straightConnector1">
              <a:avLst/>
            </a:prstGeom>
            <a:grpFill/>
            <a:ln w="19050" cap="rnd">
              <a:solidFill>
                <a:schemeClr val="bg1"/>
              </a:solidFill>
              <a:prstDash val="sysDot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37A248C6-C88A-49BD-97FA-C4BE9D70889C}"/>
              </a:ext>
            </a:extLst>
          </p:cNvPr>
          <p:cNvSpPr txBox="1"/>
          <p:nvPr/>
        </p:nvSpPr>
        <p:spPr>
          <a:xfrm>
            <a:off x="-50040" y="-13943"/>
            <a:ext cx="12242039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 POTENTIAL</a:t>
            </a:r>
            <a:endParaRPr lang="ru-RU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6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0960" y="-8246"/>
            <a:ext cx="12261729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KHORGOS</a:t>
            </a:r>
            <a:r>
              <a:rPr lang="ru-RU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EASTERN GATES</a:t>
            </a:r>
            <a:r>
              <a:rPr lang="ru-RU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SEZ</a:t>
            </a:r>
            <a:endParaRPr lang="ru-RU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8384" y="5804268"/>
            <a:ext cx="1415330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 exemption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7907" y="5870389"/>
            <a:ext cx="1165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0%</a:t>
            </a:r>
          </a:p>
          <a:p>
            <a:pPr algn="ctr"/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Land tax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0203" y="5878826"/>
            <a:ext cx="13801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0%</a:t>
            </a:r>
          </a:p>
          <a:p>
            <a:pPr algn="ctr"/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Property tax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7948" y="5817378"/>
            <a:ext cx="27254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RENT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land plots for the medium-term period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46545" y="5762665"/>
            <a:ext cx="204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CUSTOMS ZONE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98383" y="5085022"/>
            <a:ext cx="4631903" cy="5561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INCENTIVES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5979" y="1038175"/>
            <a:ext cx="479155" cy="479155"/>
          </a:xfrm>
          <a:prstGeom prst="roundRect">
            <a:avLst/>
          </a:prstGeom>
          <a:solidFill>
            <a:srgbClr val="CCDBDF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35978" y="1798991"/>
            <a:ext cx="479155" cy="47915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35978" y="2559807"/>
            <a:ext cx="479155" cy="4791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35977" y="3320624"/>
            <a:ext cx="479155" cy="4791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569753" y="1013890"/>
            <a:ext cx="118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anton ExtraBold" charset="0"/>
                <a:ea typeface="Panton ExtraBold" charset="0"/>
                <a:cs typeface="Panton ExtraBold" charset="0"/>
              </a:rPr>
              <a:t>4 591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 ExtraBold" charset="0"/>
                <a:cs typeface="Panton ExtraBold" charset="0"/>
              </a:rPr>
              <a:t>ha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69753" y="1311957"/>
            <a:ext cx="1718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Area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69753" y="1759389"/>
            <a:ext cx="118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anton ExtraBold" charset="0"/>
                <a:ea typeface="Panton ExtraBold" charset="0"/>
                <a:cs typeface="Panton ExtraBold" charset="0"/>
              </a:rPr>
              <a:t>129,8</a:t>
            </a:r>
            <a:r>
              <a:rPr lang="ru-RU" sz="2000" b="1" dirty="0">
                <a:solidFill>
                  <a:srgbClr val="002060"/>
                </a:solidFill>
                <a:latin typeface="Panton ExtraBold" charset="0"/>
                <a:ea typeface="Panton ExtraBold" charset="0"/>
                <a:cs typeface="Panton ExtraBold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Panton" charset="0"/>
                <a:ea typeface="Panton" charset="0"/>
                <a:cs typeface="Panton" charset="0"/>
              </a:rPr>
              <a:t>га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69753" y="2057456"/>
            <a:ext cx="1718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Panton" charset="0"/>
                <a:ea typeface="Panton" charset="0"/>
                <a:cs typeface="Panton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«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Dry port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»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 TLC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69967" y="2504777"/>
            <a:ext cx="118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anton ExtraBold" charset="0"/>
                <a:ea typeface="Panton ExtraBold" charset="0"/>
                <a:cs typeface="Panton ExtraBold" charset="0"/>
              </a:rPr>
              <a:t>224,4</a:t>
            </a:r>
            <a:r>
              <a:rPr lang="ru-RU" sz="2000" b="1" dirty="0">
                <a:solidFill>
                  <a:srgbClr val="002060"/>
                </a:solidFill>
                <a:latin typeface="Panton ExtraBold" charset="0"/>
                <a:ea typeface="Panton ExtraBold" charset="0"/>
                <a:cs typeface="Panton ExtraBold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Panton" charset="0"/>
                <a:ea typeface="Panton" charset="0"/>
                <a:cs typeface="Panton" charset="0"/>
              </a:rPr>
              <a:t>га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69967" y="2802844"/>
            <a:ext cx="1718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Industrial zone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69753" y="3263180"/>
            <a:ext cx="118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anton ExtraBold" charset="0"/>
                <a:ea typeface="Panton ExtraBold" charset="0"/>
                <a:cs typeface="Panton ExtraBold" charset="0"/>
              </a:rPr>
              <a:t>224,9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га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9753" y="3561247"/>
            <a:ext cx="1718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Logistic zone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6633" y="4045208"/>
            <a:ext cx="479155" cy="4791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560984" y="3996055"/>
            <a:ext cx="139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anton ExtraBold" charset="0"/>
                <a:ea typeface="Panton ExtraBold" charset="0"/>
                <a:cs typeface="Panton ExtraBold" charset="0"/>
              </a:rPr>
              <a:t>4 012,4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га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69753" y="4275550"/>
            <a:ext cx="2011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Reserved area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99" y="1078191"/>
            <a:ext cx="421438" cy="421438"/>
          </a:xfrm>
          <a:prstGeom prst="rect">
            <a:avLst/>
          </a:prstGeom>
          <a:solidFill>
            <a:srgbClr val="002060"/>
          </a:solidFill>
          <a:effectLst>
            <a:outerShdw blurRad="50800" dist="76200" dir="2700000" sx="1000" sy="1000" algn="tl" rotWithShape="0">
              <a:prstClr val="black">
                <a:alpha val="96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60" y="1679943"/>
            <a:ext cx="383348" cy="383348"/>
          </a:xfrm>
          <a:prstGeom prst="rect">
            <a:avLst/>
          </a:prstGeom>
          <a:solidFill>
            <a:srgbClr val="002060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99" y="2292363"/>
            <a:ext cx="383348" cy="383348"/>
          </a:xfrm>
          <a:prstGeom prst="rect">
            <a:avLst/>
          </a:prstGeom>
          <a:solidFill>
            <a:srgbClr val="002060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120514B-6F9D-4906-887A-EEDB80B7B13E}"/>
              </a:ext>
            </a:extLst>
          </p:cNvPr>
          <p:cNvSpPr txBox="1"/>
          <p:nvPr/>
        </p:nvSpPr>
        <p:spPr>
          <a:xfrm>
            <a:off x="4204982" y="1180438"/>
            <a:ext cx="1922966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40</a:t>
            </a:r>
            <a:r>
              <a:rPr lang="en-US" sz="2000" dirty="0">
                <a:solidFill>
                  <a:schemeClr val="bg1"/>
                </a:solidFill>
                <a:latin typeface="Panton" charset="0"/>
                <a:ea typeface="Panton" charset="0"/>
                <a:cs typeface="Panton" charset="0"/>
              </a:rPr>
              <a:t> </a:t>
            </a:r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mW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/h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BFC8E3-8238-4216-9408-51FF18ECA8B7}"/>
              </a:ext>
            </a:extLst>
          </p:cNvPr>
          <p:cNvSpPr txBox="1"/>
          <p:nvPr/>
        </p:nvSpPr>
        <p:spPr>
          <a:xfrm>
            <a:off x="4218838" y="1039033"/>
            <a:ext cx="1922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ELECTRICITY SUPPLY</a:t>
            </a:r>
            <a:endParaRPr lang="ru-RU" sz="900" b="1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20514B-6F9D-4906-887A-EEDB80B7B13E}"/>
              </a:ext>
            </a:extLst>
          </p:cNvPr>
          <p:cNvSpPr txBox="1"/>
          <p:nvPr/>
        </p:nvSpPr>
        <p:spPr>
          <a:xfrm>
            <a:off x="4204981" y="1782888"/>
            <a:ext cx="1325305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2 900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m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3/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sec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BFC8E3-8238-4216-9408-51FF18ECA8B7}"/>
              </a:ext>
            </a:extLst>
          </p:cNvPr>
          <p:cNvSpPr txBox="1"/>
          <p:nvPr/>
        </p:nvSpPr>
        <p:spPr>
          <a:xfrm>
            <a:off x="4218837" y="1641483"/>
            <a:ext cx="1922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WATER SUPPLY</a:t>
            </a:r>
            <a:endParaRPr lang="ru-RU" sz="900" b="1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20514B-6F9D-4906-887A-EEDB80B7B13E}"/>
              </a:ext>
            </a:extLst>
          </p:cNvPr>
          <p:cNvSpPr txBox="1"/>
          <p:nvPr/>
        </p:nvSpPr>
        <p:spPr>
          <a:xfrm>
            <a:off x="4204979" y="2377459"/>
            <a:ext cx="1922966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24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km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BFC8E3-8238-4216-9408-51FF18ECA8B7}"/>
              </a:ext>
            </a:extLst>
          </p:cNvPr>
          <p:cNvSpPr txBox="1"/>
          <p:nvPr/>
        </p:nvSpPr>
        <p:spPr>
          <a:xfrm>
            <a:off x="4218835" y="2236054"/>
            <a:ext cx="1922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rPr>
              <a:t>RAILWAYS</a:t>
            </a:r>
            <a:endParaRPr lang="ru-RU" sz="900" b="1" dirty="0">
              <a:solidFill>
                <a:schemeClr val="accent1">
                  <a:lumMod val="75000"/>
                </a:schemeClr>
              </a:solidFill>
              <a:latin typeface="Panton" charset="0"/>
              <a:ea typeface="Panton" charset="0"/>
              <a:cs typeface="Panton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7577612-AA6C-41A3-A199-DEE5C24BF94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0601" y="1098208"/>
            <a:ext cx="6243175" cy="38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8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Box 303"/>
          <p:cNvSpPr txBox="1"/>
          <p:nvPr/>
        </p:nvSpPr>
        <p:spPr>
          <a:xfrm>
            <a:off x="-61329" y="73025"/>
            <a:ext cx="12192000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TALDYKORGAN</a:t>
            </a:r>
            <a:r>
              <a:rPr lang="ru-RU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2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INDUSTRIAL ZONE</a:t>
            </a:r>
            <a:endParaRPr lang="ru-RU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992685" y="714104"/>
            <a:ext cx="149385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595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area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5707908" y="1757289"/>
            <a:ext cx="3267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" name="TextBox 460"/>
          <p:cNvSpPr txBox="1"/>
          <p:nvPr/>
        </p:nvSpPr>
        <p:spPr>
          <a:xfrm>
            <a:off x="5183152" y="1194777"/>
            <a:ext cx="137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projects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2" name="TextBox 461"/>
          <p:cNvSpPr txBox="1"/>
          <p:nvPr/>
        </p:nvSpPr>
        <p:spPr>
          <a:xfrm>
            <a:off x="7254996" y="1695734"/>
            <a:ext cx="3267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3" name="TextBox 462"/>
          <p:cNvSpPr txBox="1"/>
          <p:nvPr/>
        </p:nvSpPr>
        <p:spPr>
          <a:xfrm>
            <a:off x="6773235" y="1194777"/>
            <a:ext cx="128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 projects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8669792" y="1695734"/>
            <a:ext cx="10623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bln.tenge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5" name="TextBox 464"/>
          <p:cNvSpPr txBox="1"/>
          <p:nvPr/>
        </p:nvSpPr>
        <p:spPr>
          <a:xfrm>
            <a:off x="8579396" y="1194777"/>
            <a:ext cx="125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 of ongoing projects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6" name="TextBox 465"/>
          <p:cNvSpPr txBox="1"/>
          <p:nvPr/>
        </p:nvSpPr>
        <p:spPr>
          <a:xfrm>
            <a:off x="10632029" y="1694365"/>
            <a:ext cx="65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7" name="TextBox 466"/>
          <p:cNvSpPr txBox="1"/>
          <p:nvPr/>
        </p:nvSpPr>
        <p:spPr>
          <a:xfrm>
            <a:off x="2658346" y="714104"/>
            <a:ext cx="111521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area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8" name="TextBox 467"/>
          <p:cNvSpPr txBox="1"/>
          <p:nvPr/>
        </p:nvSpPr>
        <p:spPr>
          <a:xfrm>
            <a:off x="10228872" y="1195193"/>
            <a:ext cx="143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 working places 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Скругленный прямоугольник 468"/>
          <p:cNvSpPr/>
          <p:nvPr/>
        </p:nvSpPr>
        <p:spPr>
          <a:xfrm>
            <a:off x="5871290" y="2945271"/>
            <a:ext cx="4849366" cy="3485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 CAPACITIES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0" name="Рисунок 46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37" y="3914102"/>
            <a:ext cx="396705" cy="400111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solidFill>
              <a:srgbClr val="002060"/>
            </a:solidFill>
          </a:ln>
        </p:spPr>
      </p:pic>
      <p:grpSp>
        <p:nvGrpSpPr>
          <p:cNvPr id="471" name="Группа 470">
            <a:extLst>
              <a:ext uri="{FF2B5EF4-FFF2-40B4-BE49-F238E27FC236}">
                <a16:creationId xmlns:a16="http://schemas.microsoft.com/office/drawing/2014/main" id="{F765005F-394A-4751-A1F9-82CE548A35EB}"/>
              </a:ext>
            </a:extLst>
          </p:cNvPr>
          <p:cNvGrpSpPr/>
          <p:nvPr/>
        </p:nvGrpSpPr>
        <p:grpSpPr>
          <a:xfrm>
            <a:off x="5347607" y="3725098"/>
            <a:ext cx="6598097" cy="2323395"/>
            <a:chOff x="7142865" y="1489516"/>
            <a:chExt cx="7440884" cy="2384413"/>
          </a:xfrm>
        </p:grpSpPr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C30CE7D0-B057-4A6A-BD0F-39AC47929765}"/>
                </a:ext>
              </a:extLst>
            </p:cNvPr>
            <p:cNvSpPr txBox="1"/>
            <p:nvPr/>
          </p:nvSpPr>
          <p:spPr>
            <a:xfrm>
              <a:off x="10153326" y="2847398"/>
              <a:ext cx="935021" cy="41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9</a:t>
              </a: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,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7</a:t>
              </a: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 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km</a:t>
              </a:r>
              <a:endParaRPr lang="ru-RU" sz="11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2CC6BCDB-CB44-4A65-8B62-B274982F7B90}"/>
                </a:ext>
              </a:extLst>
            </p:cNvPr>
            <p:cNvSpPr txBox="1"/>
            <p:nvPr/>
          </p:nvSpPr>
          <p:spPr>
            <a:xfrm>
              <a:off x="10193312" y="3463311"/>
              <a:ext cx="935021" cy="41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4,3</a:t>
              </a: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 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km</a:t>
              </a:r>
              <a:endParaRPr lang="ru-RU" sz="11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endParaRP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9BB3F10B-42DE-4DDF-A416-90511BFD1A09}"/>
                </a:ext>
              </a:extLst>
            </p:cNvPr>
            <p:cNvSpPr txBox="1"/>
            <p:nvPr/>
          </p:nvSpPr>
          <p:spPr>
            <a:xfrm>
              <a:off x="13046628" y="1616670"/>
              <a:ext cx="875988" cy="41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15</a:t>
              </a: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 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km</a:t>
              </a:r>
              <a:endParaRPr lang="ru-RU" sz="11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endParaRP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141EA688-F6B5-4689-84D7-BDC6C21BB537}"/>
                </a:ext>
              </a:extLst>
            </p:cNvPr>
            <p:cNvSpPr txBox="1"/>
            <p:nvPr/>
          </p:nvSpPr>
          <p:spPr>
            <a:xfrm>
              <a:off x="10115962" y="2646799"/>
              <a:ext cx="1537121" cy="23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12284F"/>
                  </a:solidFill>
                  <a:latin typeface="Panton" charset="0"/>
                  <a:ea typeface="Panton" charset="0"/>
                  <a:cs typeface="Panton" charset="0"/>
                </a:rPr>
                <a:t>ROADS</a:t>
              </a:r>
              <a:endParaRPr lang="ru-RU" sz="900" b="1" dirty="0">
                <a:solidFill>
                  <a:srgbClr val="12284F"/>
                </a:solidFill>
                <a:latin typeface="Panton" charset="0"/>
                <a:ea typeface="Panton" charset="0"/>
                <a:cs typeface="Panton" charset="0"/>
              </a:endParaRP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CC1C45B0-8BD5-44DD-83A2-989F512B0F6C}"/>
                </a:ext>
              </a:extLst>
            </p:cNvPr>
            <p:cNvSpPr txBox="1"/>
            <p:nvPr/>
          </p:nvSpPr>
          <p:spPr>
            <a:xfrm>
              <a:off x="10100026" y="3231168"/>
              <a:ext cx="1841416" cy="23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12284F"/>
                  </a:solidFill>
                  <a:latin typeface="Panton" charset="0"/>
                  <a:ea typeface="Panton" charset="0"/>
                  <a:cs typeface="Panton" charset="0"/>
                </a:rPr>
                <a:t>STREET LIGHTING</a:t>
              </a:r>
              <a:endParaRPr lang="ru-RU" sz="900" b="1" dirty="0">
                <a:solidFill>
                  <a:srgbClr val="12284F"/>
                </a:solidFill>
                <a:latin typeface="Panton" charset="0"/>
                <a:ea typeface="Panton" charset="0"/>
                <a:cs typeface="Panton" charset="0"/>
              </a:endParaRPr>
            </a:p>
          </p:txBody>
        </p: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886E371A-B38A-4263-92F8-23CBCD598643}"/>
                </a:ext>
              </a:extLst>
            </p:cNvPr>
            <p:cNvSpPr txBox="1"/>
            <p:nvPr/>
          </p:nvSpPr>
          <p:spPr>
            <a:xfrm>
              <a:off x="13046628" y="1489516"/>
              <a:ext cx="1537121" cy="23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12284F"/>
                  </a:solidFill>
                  <a:latin typeface="Panton" charset="0"/>
                  <a:ea typeface="Panton" charset="0"/>
                  <a:cs typeface="Panton" charset="0"/>
                </a:rPr>
                <a:t>TILL AIRPORT</a:t>
              </a:r>
              <a:endParaRPr lang="ru-RU" sz="900" b="1" dirty="0">
                <a:solidFill>
                  <a:srgbClr val="12284F"/>
                </a:solidFill>
                <a:latin typeface="Panton" charset="0"/>
                <a:ea typeface="Panton" charset="0"/>
                <a:cs typeface="Panton" charset="0"/>
              </a:endParaRPr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9FA8E32B-A265-4063-A51F-515DA1431F21}"/>
                </a:ext>
              </a:extLst>
            </p:cNvPr>
            <p:cNvSpPr txBox="1"/>
            <p:nvPr/>
          </p:nvSpPr>
          <p:spPr>
            <a:xfrm>
              <a:off x="13046628" y="2087623"/>
              <a:ext cx="1537121" cy="23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12284F"/>
                  </a:solidFill>
                  <a:latin typeface="Panton" charset="0"/>
                  <a:ea typeface="Panton" charset="0"/>
                  <a:cs typeface="Panton" charset="0"/>
                </a:rPr>
                <a:t>TILL ALMATY</a:t>
              </a:r>
              <a:endParaRPr lang="ru-RU" sz="900" b="1" dirty="0">
                <a:solidFill>
                  <a:srgbClr val="12284F"/>
                </a:solidFill>
                <a:latin typeface="Panton" charset="0"/>
                <a:ea typeface="Panton" charset="0"/>
                <a:cs typeface="Panton" charset="0"/>
              </a:endParaRP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31C577E5-4345-4D45-9325-383F6B578301}"/>
                </a:ext>
              </a:extLst>
            </p:cNvPr>
            <p:cNvSpPr txBox="1"/>
            <p:nvPr/>
          </p:nvSpPr>
          <p:spPr>
            <a:xfrm>
              <a:off x="13076740" y="2224229"/>
              <a:ext cx="965088" cy="41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240</a:t>
              </a: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 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rPr>
                <a:t>km</a:t>
              </a:r>
              <a:endParaRPr lang="ru-RU" sz="1100" dirty="0">
                <a:solidFill>
                  <a:schemeClr val="accent1">
                    <a:lumMod val="75000"/>
                  </a:schemeClr>
                </a:solidFill>
                <a:latin typeface="Panton" charset="0"/>
                <a:ea typeface="Panton" charset="0"/>
                <a:cs typeface="Panton" charset="0"/>
              </a:endParaRPr>
            </a:p>
          </p:txBody>
        </p:sp>
        <p:grpSp>
          <p:nvGrpSpPr>
            <p:cNvPr id="480" name="Группа 479">
              <a:extLst>
                <a:ext uri="{FF2B5EF4-FFF2-40B4-BE49-F238E27FC236}">
                  <a16:creationId xmlns:a16="http://schemas.microsoft.com/office/drawing/2014/main" id="{84DC966B-1B26-47E9-A000-779AAC727EFD}"/>
                </a:ext>
              </a:extLst>
            </p:cNvPr>
            <p:cNvGrpSpPr/>
            <p:nvPr/>
          </p:nvGrpSpPr>
          <p:grpSpPr>
            <a:xfrm>
              <a:off x="7142865" y="1503386"/>
              <a:ext cx="5190646" cy="2344347"/>
              <a:chOff x="1124115" y="4905888"/>
              <a:chExt cx="4081106" cy="1838426"/>
            </a:xfrm>
          </p:grpSpPr>
          <p:sp>
            <p:nvSpPr>
              <p:cNvPr id="484" name="TextBox 483">
                <a:extLst>
                  <a:ext uri="{FF2B5EF4-FFF2-40B4-BE49-F238E27FC236}">
                    <a16:creationId xmlns:a16="http://schemas.microsoft.com/office/drawing/2014/main" id="{7120514B-6F9D-4906-887A-EEDB80B7B13E}"/>
                  </a:ext>
                </a:extLst>
              </p:cNvPr>
              <p:cNvSpPr txBox="1"/>
              <p:nvPr/>
            </p:nvSpPr>
            <p:spPr>
              <a:xfrm>
                <a:off x="1150421" y="5025329"/>
                <a:ext cx="1379061" cy="32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2</a:t>
                </a:r>
                <a:r>
                  <a:rPr lang="ru-RU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 х </a:t>
                </a:r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40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 000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 </a:t>
                </a:r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kV</a:t>
                </a:r>
                <a:endParaRPr lang="ru-RU" sz="11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2C056F1A-D31B-424B-A7FE-3651C6C3FBC5}"/>
                  </a:ext>
                </a:extLst>
              </p:cNvPr>
              <p:cNvSpPr txBox="1"/>
              <p:nvPr/>
            </p:nvSpPr>
            <p:spPr>
              <a:xfrm>
                <a:off x="1150423" y="5483442"/>
                <a:ext cx="1237754" cy="32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18 000 </a:t>
                </a:r>
                <a:r>
                  <a:rPr lang="en-US" sz="11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m</a:t>
                </a:r>
                <a:r>
                  <a:rPr lang="ru-RU" sz="1100" baseline="300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3</a:t>
                </a:r>
                <a:r>
                  <a:rPr lang="ru-RU" sz="11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/</a:t>
                </a:r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day</a:t>
                </a:r>
                <a:endParaRPr lang="ru-RU" sz="11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259D33C8-635E-479F-95C2-0508C5D46C8D}"/>
                  </a:ext>
                </a:extLst>
              </p:cNvPr>
              <p:cNvSpPr txBox="1"/>
              <p:nvPr/>
            </p:nvSpPr>
            <p:spPr>
              <a:xfrm>
                <a:off x="1150423" y="5959856"/>
                <a:ext cx="1237754" cy="32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14 000 </a:t>
                </a:r>
                <a:r>
                  <a:rPr lang="en-US" sz="11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m</a:t>
                </a:r>
                <a:r>
                  <a:rPr lang="ru-RU" sz="1100" baseline="300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3</a:t>
                </a:r>
                <a:r>
                  <a:rPr lang="ru-RU" sz="11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/</a:t>
                </a:r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day</a:t>
                </a:r>
                <a:endParaRPr lang="ru-RU" sz="11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EBD68228-40DA-4326-BCCF-AC7C099EF974}"/>
                  </a:ext>
                </a:extLst>
              </p:cNvPr>
              <p:cNvSpPr txBox="1"/>
              <p:nvPr/>
            </p:nvSpPr>
            <p:spPr>
              <a:xfrm>
                <a:off x="1167721" y="6422309"/>
                <a:ext cx="1131188" cy="32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5 000</a:t>
                </a:r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 </a:t>
                </a:r>
                <a:r>
                  <a:rPr lang="en-US" sz="11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m</a:t>
                </a:r>
                <a:r>
                  <a:rPr lang="ru-RU" sz="1100" baseline="300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3</a:t>
                </a:r>
                <a:r>
                  <a:rPr lang="ru-RU" sz="11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/</a:t>
                </a:r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h</a:t>
                </a:r>
                <a:endParaRPr lang="ru-RU" sz="11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  <p:sp>
            <p:nvSpPr>
              <p:cNvPr id="488" name="TextBox 487">
                <a:extLst>
                  <a:ext uri="{FF2B5EF4-FFF2-40B4-BE49-F238E27FC236}">
                    <a16:creationId xmlns:a16="http://schemas.microsoft.com/office/drawing/2014/main" id="{CF231D0C-14E2-4C0C-937F-CF5F71C71D06}"/>
                  </a:ext>
                </a:extLst>
              </p:cNvPr>
              <p:cNvSpPr txBox="1"/>
              <p:nvPr/>
            </p:nvSpPr>
            <p:spPr>
              <a:xfrm>
                <a:off x="3476262" y="5022273"/>
                <a:ext cx="774959" cy="32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19,4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 </a:t>
                </a:r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km</a:t>
                </a:r>
                <a:endParaRPr lang="ru-RU" sz="11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D8BFC8E3-8238-4216-9408-51FF18ECA8B7}"/>
                  </a:ext>
                </a:extLst>
              </p:cNvPr>
              <p:cNvSpPr txBox="1"/>
              <p:nvPr/>
            </p:nvSpPr>
            <p:spPr>
              <a:xfrm>
                <a:off x="1124115" y="4911528"/>
                <a:ext cx="1705038" cy="18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12284F"/>
                    </a:solidFill>
                    <a:latin typeface="Panton" charset="0"/>
                    <a:ea typeface="Panton" charset="0"/>
                    <a:cs typeface="Panton" charset="0"/>
                  </a:rPr>
                  <a:t>ELECTRICITY</a:t>
                </a:r>
                <a:endParaRPr lang="ru-RU" sz="900" b="1" dirty="0">
                  <a:solidFill>
                    <a:srgbClr val="12284F"/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5AD9E625-76A7-4276-BC02-25F1C4EA13A9}"/>
                  </a:ext>
                </a:extLst>
              </p:cNvPr>
              <p:cNvSpPr txBox="1"/>
              <p:nvPr/>
            </p:nvSpPr>
            <p:spPr>
              <a:xfrm>
                <a:off x="1150423" y="5382154"/>
                <a:ext cx="1705038" cy="18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12284F"/>
                    </a:solidFill>
                    <a:latin typeface="Panton" charset="0"/>
                    <a:ea typeface="Panton" charset="0"/>
                    <a:cs typeface="Panton" charset="0"/>
                  </a:rPr>
                  <a:t>WATER SUPPLY</a:t>
                </a:r>
                <a:endParaRPr lang="ru-RU" sz="900" b="1" dirty="0">
                  <a:solidFill>
                    <a:srgbClr val="12284F"/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976976C8-FD20-4B57-A77E-878DED81B6F9}"/>
                  </a:ext>
                </a:extLst>
              </p:cNvPr>
              <p:cNvSpPr txBox="1"/>
              <p:nvPr/>
            </p:nvSpPr>
            <p:spPr>
              <a:xfrm>
                <a:off x="1150423" y="5852780"/>
                <a:ext cx="1705038" cy="18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12284F"/>
                    </a:solidFill>
                    <a:latin typeface="Panton" charset="0"/>
                    <a:ea typeface="Panton" charset="0"/>
                    <a:cs typeface="Panton" charset="0"/>
                  </a:rPr>
                  <a:t>WATER DISPOSAL</a:t>
                </a:r>
                <a:endParaRPr lang="ru-RU" sz="900" b="1" dirty="0">
                  <a:solidFill>
                    <a:srgbClr val="12284F"/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AF73A5D7-A8EA-4765-B716-AA1E1C999FC1}"/>
                  </a:ext>
                </a:extLst>
              </p:cNvPr>
              <p:cNvSpPr txBox="1"/>
              <p:nvPr/>
            </p:nvSpPr>
            <p:spPr>
              <a:xfrm>
                <a:off x="1124116" y="6323406"/>
                <a:ext cx="1705038" cy="18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12284F"/>
                    </a:solidFill>
                    <a:latin typeface="Panton" charset="0"/>
                    <a:ea typeface="Panton" charset="0"/>
                    <a:cs typeface="Panton" charset="0"/>
                  </a:rPr>
                  <a:t>GAS SUPPLY</a:t>
                </a:r>
                <a:endParaRPr lang="ru-RU" sz="900" b="1" dirty="0">
                  <a:solidFill>
                    <a:srgbClr val="12284F"/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  <p:sp>
            <p:nvSpPr>
              <p:cNvPr id="493" name="TextBox 492">
                <a:extLst>
                  <a:ext uri="{FF2B5EF4-FFF2-40B4-BE49-F238E27FC236}">
                    <a16:creationId xmlns:a16="http://schemas.microsoft.com/office/drawing/2014/main" id="{2CE8765D-CA96-4645-8C41-9E33FDE54795}"/>
                  </a:ext>
                </a:extLst>
              </p:cNvPr>
              <p:cNvSpPr txBox="1"/>
              <p:nvPr/>
            </p:nvSpPr>
            <p:spPr>
              <a:xfrm>
                <a:off x="3500183" y="4905888"/>
                <a:ext cx="1705038" cy="18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12284F"/>
                    </a:solidFill>
                    <a:latin typeface="Panton" charset="0"/>
                    <a:ea typeface="Panton" charset="0"/>
                    <a:cs typeface="Panton" charset="0"/>
                  </a:rPr>
                  <a:t>NETWORKS</a:t>
                </a:r>
                <a:endParaRPr lang="ru-RU" sz="900" b="1" dirty="0">
                  <a:solidFill>
                    <a:srgbClr val="12284F"/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</p:grpSp>
        <p:grpSp>
          <p:nvGrpSpPr>
            <p:cNvPr id="481" name="Группа 480">
              <a:extLst>
                <a:ext uri="{FF2B5EF4-FFF2-40B4-BE49-F238E27FC236}">
                  <a16:creationId xmlns:a16="http://schemas.microsoft.com/office/drawing/2014/main" id="{D3123559-9FA9-4EBC-BE8B-920C8741B5CC}"/>
                </a:ext>
              </a:extLst>
            </p:cNvPr>
            <p:cNvGrpSpPr/>
            <p:nvPr/>
          </p:nvGrpSpPr>
          <p:grpSpPr>
            <a:xfrm>
              <a:off x="10100028" y="2110267"/>
              <a:ext cx="1537121" cy="539936"/>
              <a:chOff x="3478893" y="4913588"/>
              <a:chExt cx="1208550" cy="424521"/>
            </a:xfrm>
          </p:grpSpPr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7A561480-E784-414B-92B6-5C6F8BB28DA4}"/>
                  </a:ext>
                </a:extLst>
              </p:cNvPr>
              <p:cNvSpPr txBox="1"/>
              <p:nvPr/>
            </p:nvSpPr>
            <p:spPr>
              <a:xfrm>
                <a:off x="3531009" y="5015264"/>
                <a:ext cx="1156434" cy="32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15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 </a:t>
                </a:r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wagons</a:t>
                </a:r>
                <a:r>
                  <a:rPr lang="ru-RU" sz="11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/</a:t>
                </a:r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latin typeface="Panton" charset="0"/>
                    <a:ea typeface="Panton" charset="0"/>
                    <a:cs typeface="Panton" charset="0"/>
                  </a:rPr>
                  <a:t>day</a:t>
                </a:r>
                <a:endParaRPr lang="ru-RU" sz="1100" dirty="0">
                  <a:solidFill>
                    <a:schemeClr val="accent1">
                      <a:lumMod val="75000"/>
                    </a:schemeClr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6C533089-963E-4F11-AB8C-D8BB3BA2E338}"/>
                  </a:ext>
                </a:extLst>
              </p:cNvPr>
              <p:cNvSpPr txBox="1"/>
              <p:nvPr/>
            </p:nvSpPr>
            <p:spPr>
              <a:xfrm>
                <a:off x="3478893" y="4913588"/>
                <a:ext cx="1208550" cy="18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12284F"/>
                    </a:solidFill>
                    <a:latin typeface="Panton" charset="0"/>
                    <a:ea typeface="Panton" charset="0"/>
                    <a:cs typeface="Panton" charset="0"/>
                  </a:rPr>
                  <a:t>RAILWAYS</a:t>
                </a:r>
                <a:endParaRPr lang="ru-RU" sz="900" b="1" dirty="0">
                  <a:solidFill>
                    <a:srgbClr val="12284F"/>
                  </a:solidFill>
                  <a:latin typeface="Panton" charset="0"/>
                  <a:ea typeface="Panton" charset="0"/>
                  <a:cs typeface="Panton" charset="0"/>
                </a:endParaRPr>
              </a:p>
            </p:txBody>
          </p:sp>
        </p:grpSp>
      </p:grpSp>
      <p:pic>
        <p:nvPicPr>
          <p:cNvPr id="494" name="Рисунок 49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71" y="4489112"/>
            <a:ext cx="396705" cy="396705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solidFill>
              <a:srgbClr val="002060"/>
            </a:solidFill>
          </a:ln>
        </p:spPr>
      </p:pic>
      <p:pic>
        <p:nvPicPr>
          <p:cNvPr id="495" name="Рисунок 49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40" y="5142284"/>
            <a:ext cx="389608" cy="389608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solidFill>
              <a:srgbClr val="002060"/>
            </a:solidFill>
          </a:ln>
        </p:spPr>
      </p:pic>
      <p:pic>
        <p:nvPicPr>
          <p:cNvPr id="496" name="Рисунок 49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00" y="5658885"/>
            <a:ext cx="389608" cy="389608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solidFill>
              <a:srgbClr val="002060"/>
            </a:solidFill>
          </a:ln>
        </p:spPr>
      </p:pic>
      <p:pic>
        <p:nvPicPr>
          <p:cNvPr id="497" name="Рисунок 49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47" y="3914102"/>
            <a:ext cx="381510" cy="381510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solidFill>
              <a:srgbClr val="002060"/>
            </a:solidFill>
          </a:ln>
        </p:spPr>
      </p:pic>
      <p:pic>
        <p:nvPicPr>
          <p:cNvPr id="498" name="Рисунок 497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73" y="5119455"/>
            <a:ext cx="376136" cy="376136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solidFill>
              <a:srgbClr val="002060"/>
            </a:solidFill>
          </a:ln>
        </p:spPr>
      </p:pic>
      <p:pic>
        <p:nvPicPr>
          <p:cNvPr id="499" name="Рисунок 498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99" y="4446365"/>
            <a:ext cx="381510" cy="439451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solidFill>
              <a:srgbClr val="002060"/>
            </a:solidFill>
          </a:ln>
        </p:spPr>
      </p:pic>
      <p:pic>
        <p:nvPicPr>
          <p:cNvPr id="500" name="Рисунок 499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47" y="5663222"/>
            <a:ext cx="381510" cy="401247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solidFill>
              <a:srgbClr val="002060"/>
            </a:solidFill>
          </a:ln>
        </p:spPr>
      </p:pic>
      <p:pic>
        <p:nvPicPr>
          <p:cNvPr id="502" name="Рисунок 50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21" y="4473747"/>
            <a:ext cx="359801" cy="400110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solidFill>
              <a:srgbClr val="002060"/>
            </a:solidFill>
          </a:ln>
        </p:spPr>
      </p:pic>
      <p:pic>
        <p:nvPicPr>
          <p:cNvPr id="58" name="Picture 2" descr="C:\Users\User\Desktop\Безымянный.png">
            <a:extLst>
              <a:ext uri="{FF2B5EF4-FFF2-40B4-BE49-F238E27FC236}">
                <a16:creationId xmlns:a16="http://schemas.microsoft.com/office/drawing/2014/main" id="{A295DC3A-9903-4140-A039-4AED2D72C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/>
        </p:blipFill>
        <p:spPr bwMode="auto">
          <a:xfrm>
            <a:off x="190935" y="1641545"/>
            <a:ext cx="4666616" cy="448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8982D2E-47EC-4FF6-AD6D-3A8F844D7D7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21" y="3891598"/>
            <a:ext cx="387672" cy="400110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1905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222DEC-26BE-4C73-80FC-0DF0A7A4EBA6}"/>
              </a:ext>
            </a:extLst>
          </p:cNvPr>
          <p:cNvSpPr txBox="1"/>
          <p:nvPr/>
        </p:nvSpPr>
        <p:spPr>
          <a:xfrm>
            <a:off x="0" y="837475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OF JETYSU REGION PROJECTS, REQUIRING ADDITIONAL FINANCING </a:t>
            </a:r>
            <a:endParaRPr kumimoji="0" lang="ru-KZ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7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EDC1E1-9B15-4E94-AACA-4A4B4747F3CC}"/>
              </a:ext>
            </a:extLst>
          </p:cNvPr>
          <p:cNvSpPr txBox="1"/>
          <p:nvPr/>
        </p:nvSpPr>
        <p:spPr>
          <a:xfrm>
            <a:off x="304800" y="211227"/>
            <a:ext cx="1167384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Tekesu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Outdoor Center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LLP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of a year-round tourist ski center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Tekeli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city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97A428-10F2-496C-B97A-B80040D6A674}"/>
              </a:ext>
            </a:extLst>
          </p:cNvPr>
          <p:cNvSpPr/>
          <p:nvPr/>
        </p:nvSpPr>
        <p:spPr>
          <a:xfrm>
            <a:off x="218423" y="2049945"/>
            <a:ext cx="5044458" cy="21822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EB8E6-95BC-4C1C-8243-50CB710D88CE}"/>
              </a:ext>
            </a:extLst>
          </p:cNvPr>
          <p:cNvSpPr txBox="1"/>
          <p:nvPr/>
        </p:nvSpPr>
        <p:spPr>
          <a:xfrm>
            <a:off x="237045" y="2711870"/>
            <a:ext cx="50258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bln.tenge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lvl="0" algn="ctr" defTabSz="457200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70%-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need for investor funds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2A04C8-3E43-41EC-9644-B786E73A39C1}"/>
              </a:ext>
            </a:extLst>
          </p:cNvPr>
          <p:cNvSpPr/>
          <p:nvPr/>
        </p:nvSpPr>
        <p:spPr>
          <a:xfrm>
            <a:off x="237046" y="4468847"/>
            <a:ext cx="5044458" cy="20902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2AB988-1601-4B34-89BF-267A5136CD07}"/>
              </a:ext>
            </a:extLst>
          </p:cNvPr>
          <p:cNvSpPr/>
          <p:nvPr/>
        </p:nvSpPr>
        <p:spPr>
          <a:xfrm>
            <a:off x="7355840" y="4496739"/>
            <a:ext cx="4622800" cy="20623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8B8C5-7C60-4733-A9F3-39F997A03574}"/>
              </a:ext>
            </a:extLst>
          </p:cNvPr>
          <p:cNvSpPr txBox="1"/>
          <p:nvPr/>
        </p:nvSpPr>
        <p:spPr>
          <a:xfrm>
            <a:off x="1792104" y="2209674"/>
            <a:ext cx="23726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D074B3-D17F-4B39-AF96-763D782CC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4" y="2129509"/>
            <a:ext cx="699770" cy="6997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DA05AC-54A0-431E-A863-0F13C18C0CFF}"/>
              </a:ext>
            </a:extLst>
          </p:cNvPr>
          <p:cNvSpPr txBox="1"/>
          <p:nvPr/>
        </p:nvSpPr>
        <p:spPr>
          <a:xfrm>
            <a:off x="1603416" y="4647756"/>
            <a:ext cx="3171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places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8F6EE7-04BE-4B77-8DA3-8D17F440CCED}"/>
              </a:ext>
            </a:extLst>
          </p:cNvPr>
          <p:cNvSpPr txBox="1"/>
          <p:nvPr/>
        </p:nvSpPr>
        <p:spPr>
          <a:xfrm>
            <a:off x="8812117" y="2233309"/>
            <a:ext cx="2345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90CD3-A19A-4066-9074-07F57FA69C0D}"/>
              </a:ext>
            </a:extLst>
          </p:cNvPr>
          <p:cNvSpPr txBox="1"/>
          <p:nvPr/>
        </p:nvSpPr>
        <p:spPr>
          <a:xfrm>
            <a:off x="8343058" y="4468847"/>
            <a:ext cx="3283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plot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582D1B-AF83-4187-A488-D534810E499A}"/>
              </a:ext>
            </a:extLst>
          </p:cNvPr>
          <p:cNvSpPr txBox="1"/>
          <p:nvPr/>
        </p:nvSpPr>
        <p:spPr>
          <a:xfrm>
            <a:off x="267526" y="5593140"/>
            <a:ext cx="504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5314A-99F2-44F0-B42B-5F67A85BF72A}"/>
              </a:ext>
            </a:extLst>
          </p:cNvPr>
          <p:cNvSpPr txBox="1"/>
          <p:nvPr/>
        </p:nvSpPr>
        <p:spPr>
          <a:xfrm>
            <a:off x="7428169" y="3061977"/>
            <a:ext cx="4472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visitors per year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F6744F-C425-4BC3-9594-D12BA4E4B793}"/>
              </a:ext>
            </a:extLst>
          </p:cNvPr>
          <p:cNvSpPr txBox="1"/>
          <p:nvPr/>
        </p:nvSpPr>
        <p:spPr>
          <a:xfrm>
            <a:off x="7428169" y="5531585"/>
            <a:ext cx="447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00B0F81-2D0C-446B-94CD-8584E09C8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8" y="4691394"/>
            <a:ext cx="510360" cy="5103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952E4EB-8DB6-4982-A717-4ECB82A41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56" y="2196757"/>
            <a:ext cx="627161" cy="6271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FCED97-56B6-4782-A205-9D518503B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91" y="4592080"/>
            <a:ext cx="502102" cy="50210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66B8A37-B221-4C2F-A0BA-218D9F8369B7}"/>
              </a:ext>
            </a:extLst>
          </p:cNvPr>
          <p:cNvSpPr/>
          <p:nvPr/>
        </p:nvSpPr>
        <p:spPr>
          <a:xfrm>
            <a:off x="7349828" y="2049945"/>
            <a:ext cx="4628812" cy="21822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9BBEF3B-E2A7-4BAB-8B25-3A80D8A6863C}"/>
              </a:ext>
            </a:extLst>
          </p:cNvPr>
          <p:cNvSpPr/>
          <p:nvPr/>
        </p:nvSpPr>
        <p:spPr>
          <a:xfrm>
            <a:off x="213360" y="150267"/>
            <a:ext cx="11765280" cy="14706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2323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5292</TotalTime>
  <Words>1130</Words>
  <Application>Microsoft Office PowerPoint</Application>
  <PresentationFormat>Широкоэкранный</PresentationFormat>
  <Paragraphs>280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Panton</vt:lpstr>
      <vt:lpstr>Panton ExtraBold</vt:lpstr>
      <vt:lpstr>Segoe UI</vt:lpstr>
      <vt:lpstr>Tahoma</vt:lpstr>
      <vt:lpstr>Times New Roman</vt:lpstr>
      <vt:lpstr>Tw Cen MT</vt:lpstr>
      <vt:lpstr>Tw Cen MT Condensed</vt:lpstr>
      <vt:lpstr>Wingdings 3</vt:lpstr>
      <vt:lpstr>Тема Office</vt:lpstr>
      <vt:lpstr>1_Office Theme</vt:lpstr>
      <vt:lpstr>Интеграл</vt:lpstr>
      <vt:lpstr>1_Тема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User</cp:lastModifiedBy>
  <cp:revision>381</cp:revision>
  <dcterms:created xsi:type="dcterms:W3CDTF">2021-05-27T05:04:46Z</dcterms:created>
  <dcterms:modified xsi:type="dcterms:W3CDTF">2022-07-20T01:07:05Z</dcterms:modified>
</cp:coreProperties>
</file>