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81" r:id="rId3"/>
    <p:sldId id="280" r:id="rId4"/>
    <p:sldId id="279" r:id="rId5"/>
    <p:sldId id="278" r:id="rId6"/>
    <p:sldId id="277" r:id="rId7"/>
    <p:sldId id="276" r:id="rId8"/>
    <p:sldId id="275" r:id="rId9"/>
    <p:sldId id="274" r:id="rId10"/>
    <p:sldId id="273" r:id="rId11"/>
    <p:sldId id="272" r:id="rId12"/>
    <p:sldId id="270" r:id="rId13"/>
    <p:sldId id="269" r:id="rId14"/>
    <p:sldId id="268" r:id="rId15"/>
    <p:sldId id="267" r:id="rId16"/>
    <p:sldId id="266" r:id="rId17"/>
    <p:sldId id="263" r:id="rId18"/>
    <p:sldId id="26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9131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C8C08279-B21F-4A37-805E-C3A6F71F738C}" type="datetimeFigureOut">
              <a:rPr lang="el-GR" smtClean="0"/>
              <a:t>7/6/2023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3839881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2310016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525033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3392136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72061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1056818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198859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9905607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2139678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C8C08279-B21F-4A37-805E-C3A6F71F738C}" type="datetimeFigureOut">
              <a:rPr lang="el-GR" smtClean="0"/>
              <a:t>7/6/2023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640919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8C08279-B21F-4A37-805E-C3A6F71F738C}" type="datetimeFigureOut">
              <a:rPr lang="el-GR" smtClean="0"/>
              <a:t>7/6/2023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39490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C8C08279-B21F-4A37-805E-C3A6F71F738C}" type="datetimeFigureOut">
              <a:rPr lang="el-GR" smtClean="0"/>
              <a:t>7/6/2023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966465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C8C08279-B21F-4A37-805E-C3A6F71F738C}" type="datetimeFigureOut">
              <a:rPr lang="el-GR" smtClean="0"/>
              <a:t>7/6/2023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711648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C08279-B21F-4A37-805E-C3A6F71F738C}" type="datetimeFigureOut">
              <a:rPr lang="el-GR" smtClean="0"/>
              <a:t>7/6/2023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1277896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8C08279-B21F-4A37-805E-C3A6F71F738C}" type="datetimeFigureOut">
              <a:rPr lang="el-GR" smtClean="0"/>
              <a:t>7/6/2023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59730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C8C08279-B21F-4A37-805E-C3A6F71F738C}" type="datetimeFigureOut">
              <a:rPr lang="el-GR" smtClean="0"/>
              <a:t>7/6/2023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9F992C4D-EF08-4DCF-9390-06A4C097C342}" type="slidenum">
              <a:rPr lang="el-GR" smtClean="0"/>
              <a:t>‹#›</a:t>
            </a:fld>
            <a:endParaRPr lang="el-GR"/>
          </a:p>
        </p:txBody>
      </p:sp>
    </p:spTree>
    <p:extLst>
      <p:ext uri="{BB962C8B-B14F-4D97-AF65-F5344CB8AC3E}">
        <p14:creationId xmlns:p14="http://schemas.microsoft.com/office/powerpoint/2010/main" val="498864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8C08279-B21F-4A37-805E-C3A6F71F738C}" type="datetimeFigureOut">
              <a:rPr lang="el-GR" smtClean="0"/>
              <a:t>7/6/2023</a:t>
            </a:fld>
            <a:endParaRPr lang="el-G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9F992C4D-EF08-4DCF-9390-06A4C097C342}" type="slidenum">
              <a:rPr lang="el-GR" smtClean="0"/>
              <a:t>‹#›</a:t>
            </a:fld>
            <a:endParaRPr lang="el-GR"/>
          </a:p>
        </p:txBody>
      </p:sp>
    </p:spTree>
    <p:extLst>
      <p:ext uri="{BB962C8B-B14F-4D97-AF65-F5344CB8AC3E}">
        <p14:creationId xmlns:p14="http://schemas.microsoft.com/office/powerpoint/2010/main" val="3170330729"/>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3.jp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B9531D-160D-866D-05B3-3FD0EF32108D}"/>
              </a:ext>
            </a:extLst>
          </p:cNvPr>
          <p:cNvSpPr>
            <a:spLocks noGrp="1"/>
          </p:cNvSpPr>
          <p:nvPr>
            <p:ph type="ctrTitle"/>
          </p:nvPr>
        </p:nvSpPr>
        <p:spPr>
          <a:xfrm>
            <a:off x="684212" y="137511"/>
            <a:ext cx="8001000" cy="2933597"/>
          </a:xfrm>
        </p:spPr>
        <p:txBody>
          <a:bodyPr>
            <a:normAutofit/>
          </a:bodyPr>
          <a:lstStyle/>
          <a:p>
            <a:pPr algn="ctr"/>
            <a:r>
              <a:rPr lang="el-GR" sz="2000" b="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1</a:t>
            </a:r>
            <a:r>
              <a:rPr lang="el-GR" sz="2000" b="1" baseline="30000"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η</a:t>
            </a:r>
            <a:r>
              <a:rPr lang="el-GR" sz="2000" b="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 ενημερωτική εκδήλωση </a:t>
            </a:r>
            <a:r>
              <a:rPr lang="el-GR" sz="2000" b="1" dirty="0">
                <a:solidFill>
                  <a:schemeClr val="bg1"/>
                </a:solidFill>
                <a:effectLst/>
                <a:latin typeface="Book Antiqua" panose="02040602050305030304" pitchFamily="18" charset="0"/>
                <a:ea typeface="Calibri" panose="020F0502020204030204" pitchFamily="34" charset="0"/>
              </a:rPr>
              <a:t>του Επιμελητηρίου Αιτωλοακαρνανίας σε συνεργασία με την Περιφέρεια Δυτικής Ελλάδας στο πλαίσιο του Έργου </a:t>
            </a:r>
            <a:r>
              <a:rPr lang="el-GR" sz="2000" b="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 Προώθηση/προβολή αλιευμάτων Περιφέρειας Δυτικής Ελλάδας σε εσωτερική αγορά και Τρίτες Χώρες » - ΟΠΣ 5076713 ».</a:t>
            </a:r>
            <a:br>
              <a:rPr lang="el-GR" sz="2000" b="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br>
            <a:br>
              <a:rPr lang="el-GR" sz="2000" b="1" dirty="0">
                <a:solidFill>
                  <a:schemeClr val="bg1"/>
                </a:solidFill>
                <a:effectLst/>
                <a:latin typeface="Book Antiqua" panose="02040602050305030304" pitchFamily="18" charset="0"/>
                <a:ea typeface="Calibri" panose="020F0502020204030204" pitchFamily="34" charset="0"/>
              </a:rPr>
            </a:br>
            <a:r>
              <a:rPr lang="el-GR" sz="2000" b="1"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Τετάρτη, 7 Ιουνίου 2023 </a:t>
            </a:r>
            <a:endParaRPr lang="el-GR" sz="2000" b="1" dirty="0">
              <a:solidFill>
                <a:schemeClr val="bg1"/>
              </a:solidFill>
            </a:endParaRPr>
          </a:p>
        </p:txBody>
      </p:sp>
      <p:sp>
        <p:nvSpPr>
          <p:cNvPr id="3" name="Υπότιτλος 2">
            <a:extLst>
              <a:ext uri="{FF2B5EF4-FFF2-40B4-BE49-F238E27FC236}">
                <a16:creationId xmlns:a16="http://schemas.microsoft.com/office/drawing/2014/main" id="{A1FF60FB-AAA9-75B7-2336-EE44A1CB7456}"/>
              </a:ext>
            </a:extLst>
          </p:cNvPr>
          <p:cNvSpPr>
            <a:spLocks noGrp="1"/>
          </p:cNvSpPr>
          <p:nvPr>
            <p:ph type="subTitle" idx="1"/>
          </p:nvPr>
        </p:nvSpPr>
        <p:spPr>
          <a:xfrm>
            <a:off x="684212" y="3424468"/>
            <a:ext cx="6400800" cy="1947333"/>
          </a:xfrm>
        </p:spPr>
        <p:txBody>
          <a:bodyPr>
            <a:normAutofit fontScale="85000" lnSpcReduction="20000"/>
          </a:bodyPr>
          <a:lstStyle/>
          <a:p>
            <a:pPr algn="just"/>
            <a:r>
              <a:rPr lang="el-GR" sz="2400" b="1" dirty="0">
                <a:solidFill>
                  <a:schemeClr val="bg1"/>
                </a:solidFill>
                <a:latin typeface="Book Antiqua" panose="02040602050305030304" pitchFamily="18" charset="0"/>
                <a:ea typeface="Calibri" panose="020F0502020204030204" pitchFamily="34" charset="0"/>
              </a:rPr>
              <a:t>Τίτλος Παρουσίασης:</a:t>
            </a:r>
          </a:p>
          <a:p>
            <a:pPr algn="just"/>
            <a:r>
              <a:rPr lang="el-GR" sz="2400"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«Έκθεση </a:t>
            </a:r>
            <a:r>
              <a:rPr lang="en-US" sz="2400"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Summer Fancy Food Show</a:t>
            </a:r>
            <a:r>
              <a:rPr lang="el-GR" sz="2400" dirty="0">
                <a:solidFill>
                  <a:schemeClr val="bg1"/>
                </a:solidFill>
                <a:effectLst/>
                <a:latin typeface="Book Antiqua" panose="02040602050305030304" pitchFamily="18" charset="0"/>
                <a:ea typeface="Calibri" panose="020F0502020204030204" pitchFamily="34" charset="0"/>
                <a:cs typeface="Times New Roman" panose="02020603050405020304" pitchFamily="18" charset="0"/>
              </a:rPr>
              <a:t> 2023</a:t>
            </a:r>
            <a:r>
              <a:rPr lang="el-GR" sz="2400" dirty="0">
                <a:solidFill>
                  <a:schemeClr val="bg1"/>
                </a:solidFill>
                <a:effectLst/>
                <a:latin typeface="Book Antiqua" panose="02040602050305030304" pitchFamily="18" charset="0"/>
                <a:ea typeface="Times New Roman" panose="02020603050405020304" pitchFamily="18" charset="0"/>
                <a:cs typeface="Times New Roman" panose="02020603050405020304" pitchFamily="18" charset="0"/>
              </a:rPr>
              <a:t>» - Ευκαιρίες και δυνατότητες.</a:t>
            </a:r>
          </a:p>
          <a:p>
            <a:pPr algn="just"/>
            <a:r>
              <a:rPr lang="el-GR" sz="2400" b="1" dirty="0">
                <a:solidFill>
                  <a:schemeClr val="bg1"/>
                </a:solidFill>
                <a:latin typeface="Book Antiqua" panose="02040602050305030304" pitchFamily="18" charset="0"/>
              </a:rPr>
              <a:t>Εισηγητής</a:t>
            </a:r>
            <a:r>
              <a:rPr lang="el-GR" sz="2400" dirty="0">
                <a:solidFill>
                  <a:schemeClr val="bg1"/>
                </a:solidFill>
                <a:latin typeface="Book Antiqua" panose="02040602050305030304" pitchFamily="18" charset="0"/>
              </a:rPr>
              <a:t>: </a:t>
            </a:r>
            <a:r>
              <a:rPr lang="el-GR" sz="2400" dirty="0" err="1">
                <a:solidFill>
                  <a:schemeClr val="bg1"/>
                </a:solidFill>
                <a:latin typeface="Book Antiqua" panose="02040602050305030304" pitchFamily="18" charset="0"/>
              </a:rPr>
              <a:t>Ρόμπολας</a:t>
            </a:r>
            <a:r>
              <a:rPr lang="el-GR" sz="2400" dirty="0">
                <a:solidFill>
                  <a:schemeClr val="bg1"/>
                </a:solidFill>
                <a:latin typeface="Book Antiqua" panose="02040602050305030304" pitchFamily="18" charset="0"/>
              </a:rPr>
              <a:t> Γεώργιος, Οικονομολόγος M</a:t>
            </a:r>
            <a:r>
              <a:rPr lang="en-US" sz="2400" dirty="0">
                <a:solidFill>
                  <a:schemeClr val="bg1"/>
                </a:solidFill>
                <a:latin typeface="Book Antiqua" panose="02040602050305030304" pitchFamily="18" charset="0"/>
              </a:rPr>
              <a:t>S</a:t>
            </a:r>
            <a:r>
              <a:rPr lang="el-GR" sz="2400" dirty="0">
                <a:solidFill>
                  <a:schemeClr val="bg1"/>
                </a:solidFill>
                <a:latin typeface="Book Antiqua" panose="02040602050305030304" pitchFamily="18" charset="0"/>
              </a:rPr>
              <a:t>c, Υπεύθυνος έργου, δράσεων εξωστρέφειας &amp; Διεθνών σχέσεων, για το Επιμελητηριο Αιτωλοακαρνανίας.</a:t>
            </a:r>
          </a:p>
          <a:p>
            <a:endParaRPr lang="el-GR" dirty="0">
              <a:solidFill>
                <a:schemeClr val="tx1"/>
              </a:solidFill>
            </a:endParaRPr>
          </a:p>
        </p:txBody>
      </p:sp>
      <p:pic>
        <p:nvPicPr>
          <p:cNvPr id="4" name="Εικόνα 3">
            <a:extLst>
              <a:ext uri="{FF2B5EF4-FFF2-40B4-BE49-F238E27FC236}">
                <a16:creationId xmlns:a16="http://schemas.microsoft.com/office/drawing/2014/main" id="{E8CB032B-C900-20CA-5235-B16E862326A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95415" y="5725160"/>
            <a:ext cx="6120765" cy="1132840"/>
          </a:xfrm>
          <a:prstGeom prst="rect">
            <a:avLst/>
          </a:prstGeom>
          <a:noFill/>
          <a:ln>
            <a:noFill/>
          </a:ln>
        </p:spPr>
      </p:pic>
      <p:pic>
        <p:nvPicPr>
          <p:cNvPr id="5" name="Εικόνα 4">
            <a:extLst>
              <a:ext uri="{FF2B5EF4-FFF2-40B4-BE49-F238E27FC236}">
                <a16:creationId xmlns:a16="http://schemas.microsoft.com/office/drawing/2014/main" id="{32975581-3828-8BD1-3695-D82E826B245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4212" y="5725160"/>
            <a:ext cx="2032633" cy="1147908"/>
          </a:xfrm>
          <a:prstGeom prst="rect">
            <a:avLst/>
          </a:prstGeom>
          <a:noFill/>
          <a:ln>
            <a:noFill/>
          </a:ln>
        </p:spPr>
      </p:pic>
      <p:pic>
        <p:nvPicPr>
          <p:cNvPr id="6" name="Εικόνα 5">
            <a:extLst>
              <a:ext uri="{FF2B5EF4-FFF2-40B4-BE49-F238E27FC236}">
                <a16:creationId xmlns:a16="http://schemas.microsoft.com/office/drawing/2014/main" id="{6F58B327-195A-A7BC-C41B-9DE26AB3C6B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11355" y="239059"/>
            <a:ext cx="1695450" cy="1132840"/>
          </a:xfrm>
          <a:prstGeom prst="rect">
            <a:avLst/>
          </a:prstGeom>
        </p:spPr>
      </p:pic>
      <p:pic>
        <p:nvPicPr>
          <p:cNvPr id="7" name="Εικόνα 6">
            <a:extLst>
              <a:ext uri="{FF2B5EF4-FFF2-40B4-BE49-F238E27FC236}">
                <a16:creationId xmlns:a16="http://schemas.microsoft.com/office/drawing/2014/main" id="{0058FE97-99A3-E27F-5C34-9AD03B52211B}"/>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0005134" y="5725161"/>
            <a:ext cx="1624863" cy="1132840"/>
          </a:xfrm>
          <a:prstGeom prst="rect">
            <a:avLst/>
          </a:prstGeom>
          <a:noFill/>
          <a:ln>
            <a:noFill/>
          </a:ln>
        </p:spPr>
      </p:pic>
    </p:spTree>
    <p:extLst>
      <p:ext uri="{BB962C8B-B14F-4D97-AF65-F5344CB8AC3E}">
        <p14:creationId xmlns:p14="http://schemas.microsoft.com/office/powerpoint/2010/main" val="1494036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30365" y="1174072"/>
            <a:ext cx="9143949" cy="4418860"/>
          </a:xfrm>
        </p:spPr>
        <p:txBody>
          <a:bodyPr>
            <a:normAutofit fontScale="92500" lnSpcReduction="10000"/>
          </a:bodyPr>
          <a:lstStyle/>
          <a:p>
            <a:pPr algn="ctr"/>
            <a:r>
              <a:rPr lang="el-GR" sz="2400" b="1" dirty="0">
                <a:solidFill>
                  <a:srgbClr val="FFC000"/>
                </a:solidFill>
              </a:rPr>
              <a:t>Διάφοροι στόχοι εμπορικών εκθέσεων</a:t>
            </a:r>
          </a:p>
          <a:p>
            <a:pPr algn="just"/>
            <a:r>
              <a:rPr lang="el-GR" sz="2000" dirty="0"/>
              <a:t>• Δημιουργία βάσης δεδομένων πιθανών πελατών.</a:t>
            </a:r>
          </a:p>
          <a:p>
            <a:pPr algn="just"/>
            <a:r>
              <a:rPr lang="el-GR" sz="2000" dirty="0"/>
              <a:t>• Επικοινωνία με διεθνείς αγοραστές.</a:t>
            </a:r>
          </a:p>
          <a:p>
            <a:pPr algn="just"/>
            <a:r>
              <a:rPr lang="el-GR" sz="2000" dirty="0"/>
              <a:t>• Υποστήριξη προμηθευτών, αντιπροσώπων, και διανομέων.</a:t>
            </a:r>
          </a:p>
          <a:p>
            <a:pPr algn="just"/>
            <a:r>
              <a:rPr lang="el-GR" sz="2000" dirty="0"/>
              <a:t>• Διείσδυση σε ξένες ή νέες αγορές.</a:t>
            </a:r>
          </a:p>
          <a:p>
            <a:pPr algn="just"/>
            <a:r>
              <a:rPr lang="el-GR" sz="2000" dirty="0"/>
              <a:t>• Αναστροφή του </a:t>
            </a:r>
            <a:r>
              <a:rPr lang="el-GR" dirty="0"/>
              <a:t>Παρουσίας </a:t>
            </a:r>
            <a:r>
              <a:rPr lang="el-GR" sz="2000" dirty="0"/>
              <a:t>– Πώληση σε άλλους εκθέτες.</a:t>
            </a:r>
          </a:p>
          <a:p>
            <a:pPr algn="just"/>
            <a:r>
              <a:rPr lang="el-GR" sz="2000" dirty="0"/>
              <a:t>• Εκμετάλλευση των μοναδικών στοιχείων της εμπορικής Παρουσίας για την «πρόσωπο</a:t>
            </a:r>
            <a:r>
              <a:rPr lang="en-US" sz="2000" dirty="0"/>
              <a:t> </a:t>
            </a:r>
            <a:r>
              <a:rPr lang="el-GR" sz="2000" dirty="0"/>
              <a:t>με πρόσωπο» επικοινωνία με τους πελάτες.</a:t>
            </a:r>
          </a:p>
          <a:p>
            <a:pPr algn="just"/>
            <a:r>
              <a:rPr lang="el-GR" sz="2000" dirty="0"/>
              <a:t>• Επανατοποθέτηση της επιχείρησης στον κλάδο.</a:t>
            </a:r>
          </a:p>
          <a:p>
            <a:pPr algn="just"/>
            <a:r>
              <a:rPr lang="el-GR" sz="2000" dirty="0"/>
              <a:t>• Εξέταση του ανταγωνισμού, των στρατηγικών που χρησιμοποιεί στο </a:t>
            </a:r>
            <a:r>
              <a:rPr lang="el-GR" sz="2000" dirty="0" err="1"/>
              <a:t>marketing</a:t>
            </a:r>
            <a:r>
              <a:rPr lang="en-US" sz="2000" dirty="0"/>
              <a:t> </a:t>
            </a:r>
            <a:r>
              <a:rPr lang="el-GR" sz="2000" dirty="0"/>
              <a:t>και τις πωλήσεις</a:t>
            </a: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
        <p:nvSpPr>
          <p:cNvPr id="8" name="TextBox 7">
            <a:extLst>
              <a:ext uri="{FF2B5EF4-FFF2-40B4-BE49-F238E27FC236}">
                <a16:creationId xmlns:a16="http://schemas.microsoft.com/office/drawing/2014/main" id="{6A2ECFEA-3499-3137-C20A-6E11977E1C99}"/>
              </a:ext>
            </a:extLst>
          </p:cNvPr>
          <p:cNvSpPr txBox="1"/>
          <p:nvPr/>
        </p:nvSpPr>
        <p:spPr>
          <a:xfrm>
            <a:off x="781286" y="230709"/>
            <a:ext cx="9294870" cy="584775"/>
          </a:xfrm>
          <a:prstGeom prst="rect">
            <a:avLst/>
          </a:prstGeom>
          <a:noFill/>
        </p:spPr>
        <p:txBody>
          <a:bodyPr wrap="square">
            <a:spAutoFit/>
          </a:bodyPr>
          <a:lstStyle/>
          <a:p>
            <a:r>
              <a:rPr lang="el-GR" sz="3200" b="1" dirty="0">
                <a:solidFill>
                  <a:schemeClr val="bg1"/>
                </a:solidFill>
              </a:rPr>
              <a:t>Συμμετοχή σε Εμπορικές Εκθέσεις Εξωτερικού</a:t>
            </a:r>
          </a:p>
        </p:txBody>
      </p:sp>
    </p:spTree>
    <p:extLst>
      <p:ext uri="{BB962C8B-B14F-4D97-AF65-F5344CB8AC3E}">
        <p14:creationId xmlns:p14="http://schemas.microsoft.com/office/powerpoint/2010/main" val="391712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66457" y="195308"/>
            <a:ext cx="8534400" cy="4900475"/>
          </a:xfrm>
        </p:spPr>
        <p:txBody>
          <a:bodyPr>
            <a:normAutofit fontScale="77500" lnSpcReduction="20000"/>
          </a:bodyPr>
          <a:lstStyle/>
          <a:p>
            <a:pPr marL="0" indent="0" algn="ctr">
              <a:buNone/>
            </a:pPr>
            <a:r>
              <a:rPr lang="el-GR" b="1" dirty="0"/>
              <a:t>Σημαντικές ευκαιρίες για τα ελληνικά τρόφιμα στην αμερικάνικη αγορά. Τα ελληνικά τρόφιμα κερδίζουν έδαφος στην Αμερική</a:t>
            </a:r>
          </a:p>
          <a:p>
            <a:pPr marL="0" indent="0" algn="ctr">
              <a:buNone/>
            </a:pPr>
            <a:endParaRPr lang="el-GR" b="1" dirty="0"/>
          </a:p>
          <a:p>
            <a:pPr marL="0" indent="0" algn="just">
              <a:buNone/>
            </a:pPr>
            <a:r>
              <a:rPr lang="el-GR" sz="2600" dirty="0">
                <a:solidFill>
                  <a:schemeClr val="bg1"/>
                </a:solidFill>
              </a:rPr>
              <a:t>Οι ελληνικές εξαγωγές τροφίμων και ποτών, παρά τις αντιξοότητες και μεγάλες προκλήσεις που εμφανίζει η αγορά των ΗΠΑ (εντονότατος ανταγωνισμός, μεγάλο κόστος υλοποίησης δράσεων προβολής - προώθησης, μη αναγνώριση ενδείξεων Π.Ο.Π. - Π.Γ.Ε. κ.ά.) παρουσιάζουν σταθερά αυξητική τάση (20% του συνόλου των εξαγόμενων προϊόντων την τελευταία πενταετία ).</a:t>
            </a:r>
          </a:p>
          <a:p>
            <a:pPr marL="0" indent="0" algn="just">
              <a:buNone/>
            </a:pPr>
            <a:r>
              <a:rPr lang="el-GR" sz="2600" dirty="0">
                <a:solidFill>
                  <a:schemeClr val="bg1"/>
                </a:solidFill>
              </a:rPr>
              <a:t>Από τις συνολικές εξαγωγές το 2022, στις ΗΠΑ που ανήλθαν σε 2,28 δισ. δολάρια, τα </a:t>
            </a:r>
            <a:r>
              <a:rPr lang="el-GR" sz="2600" dirty="0" err="1">
                <a:solidFill>
                  <a:schemeClr val="bg1"/>
                </a:solidFill>
              </a:rPr>
              <a:t>αγροδιατροφικά</a:t>
            </a:r>
            <a:r>
              <a:rPr lang="el-GR" sz="2600" dirty="0">
                <a:solidFill>
                  <a:schemeClr val="bg1"/>
                </a:solidFill>
              </a:rPr>
              <a:t> προϊόντα υπολογίζονται σε </a:t>
            </a:r>
            <a:r>
              <a:rPr lang="en-US" sz="2600">
                <a:solidFill>
                  <a:schemeClr val="bg1"/>
                </a:solidFill>
              </a:rPr>
              <a:t>5</a:t>
            </a:r>
            <a:r>
              <a:rPr lang="el-GR" sz="2600">
                <a:solidFill>
                  <a:schemeClr val="bg1"/>
                </a:solidFill>
              </a:rPr>
              <a:t>00 </a:t>
            </a:r>
            <a:r>
              <a:rPr lang="el-GR" sz="2600" dirty="0">
                <a:solidFill>
                  <a:schemeClr val="bg1"/>
                </a:solidFill>
              </a:rPr>
              <a:t>εκατ. </a:t>
            </a:r>
            <a:r>
              <a:rPr lang="el-GR" sz="2600" dirty="0" err="1">
                <a:solidFill>
                  <a:schemeClr val="bg1"/>
                </a:solidFill>
              </a:rPr>
              <a:t>δολ</a:t>
            </a:r>
            <a:r>
              <a:rPr lang="el-GR" sz="2600" dirty="0">
                <a:solidFill>
                  <a:schemeClr val="bg1"/>
                </a:solidFill>
              </a:rPr>
              <a:t>. με τον κλάδο να είναι από τους πιο ισχυρούς στην Αμερική εστιάζοντας στην καινοτομία και στην αγορά των </a:t>
            </a:r>
            <a:r>
              <a:rPr lang="el-GR" sz="2600" dirty="0" err="1">
                <a:solidFill>
                  <a:schemeClr val="bg1"/>
                </a:solidFill>
              </a:rPr>
              <a:t>specialty</a:t>
            </a:r>
            <a:r>
              <a:rPr lang="el-GR" sz="2600" dirty="0">
                <a:solidFill>
                  <a:schemeClr val="bg1"/>
                </a:solidFill>
              </a:rPr>
              <a:t> </a:t>
            </a:r>
            <a:r>
              <a:rPr lang="el-GR" sz="2600" dirty="0" err="1">
                <a:solidFill>
                  <a:schemeClr val="bg1"/>
                </a:solidFill>
              </a:rPr>
              <a:t>foods</a:t>
            </a:r>
            <a:r>
              <a:rPr lang="el-GR" sz="2600" dirty="0">
                <a:solidFill>
                  <a:schemeClr val="bg1"/>
                </a:solidFill>
              </a:rPr>
              <a:t>.</a:t>
            </a:r>
          </a:p>
          <a:p>
            <a:pPr marL="0" indent="0" algn="just">
              <a:buNone/>
            </a:pPr>
            <a:r>
              <a:rPr lang="el-GR" sz="2600" b="1" dirty="0">
                <a:solidFill>
                  <a:schemeClr val="bg1"/>
                </a:solidFill>
              </a:rPr>
              <a:t>Ειδικά ο συγκεκριμένος κλάδος (</a:t>
            </a:r>
            <a:r>
              <a:rPr lang="el-GR" sz="2600" b="1" dirty="0" err="1">
                <a:solidFill>
                  <a:schemeClr val="bg1"/>
                </a:solidFill>
              </a:rPr>
              <a:t>specialty</a:t>
            </a:r>
            <a:r>
              <a:rPr lang="el-GR" sz="2600" b="1" dirty="0">
                <a:solidFill>
                  <a:schemeClr val="bg1"/>
                </a:solidFill>
              </a:rPr>
              <a:t> </a:t>
            </a:r>
            <a:r>
              <a:rPr lang="el-GR" sz="2600" b="1" dirty="0" err="1">
                <a:solidFill>
                  <a:schemeClr val="bg1"/>
                </a:solidFill>
              </a:rPr>
              <a:t>foods</a:t>
            </a:r>
            <a:r>
              <a:rPr lang="el-GR" sz="2600" b="1" dirty="0">
                <a:solidFill>
                  <a:schemeClr val="bg1"/>
                </a:solidFill>
              </a:rPr>
              <a:t>) φτάνει και τρεις φορές πάνω από τη συνολική ανάπτυξη του κλάδου των τροφίμων στις ΗΠΑ με συνεχιζόμενη αυξητική τάση έως τουλάχιστον και το 2025.  </a:t>
            </a:r>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28818835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142043" y="119380"/>
            <a:ext cx="9836763" cy="5517940"/>
          </a:xfrm>
        </p:spPr>
        <p:txBody>
          <a:bodyPr>
            <a:normAutofit fontScale="77500" lnSpcReduction="20000"/>
          </a:bodyPr>
          <a:lstStyle/>
          <a:p>
            <a:pPr algn="just"/>
            <a:r>
              <a:rPr lang="el-GR" b="1" u="sng" dirty="0">
                <a:solidFill>
                  <a:schemeClr val="tx1"/>
                </a:solidFill>
              </a:rPr>
              <a:t>Η ΣΤΑΘΕΡΑ αυτή αυξητική τάση αποδίδεται κυρίως στους εξής παράγοντες :</a:t>
            </a:r>
          </a:p>
          <a:p>
            <a:pPr algn="just">
              <a:lnSpc>
                <a:spcPct val="170000"/>
              </a:lnSpc>
              <a:buFontTx/>
              <a:buChar char="-"/>
            </a:pPr>
            <a:r>
              <a:rPr lang="el-GR" b="1" i="1" dirty="0">
                <a:solidFill>
                  <a:schemeClr val="bg1"/>
                </a:solidFill>
              </a:rPr>
              <a:t>Υψηλή ποιότητα του προσφερόμενου προϊόντος.  </a:t>
            </a:r>
          </a:p>
          <a:p>
            <a:pPr algn="just">
              <a:lnSpc>
                <a:spcPct val="170000"/>
              </a:lnSpc>
              <a:buFontTx/>
              <a:buChar char="-"/>
            </a:pPr>
            <a:r>
              <a:rPr lang="el-GR" b="1" i="1" dirty="0">
                <a:solidFill>
                  <a:schemeClr val="bg1"/>
                </a:solidFill>
              </a:rPr>
              <a:t>ισχυρή παρουσία της ελληνικής ομογένειας στον κλάδο της εστίασης και εισαγωγής/εμπορίας/διακίνησης προϊόντων διατροφής ελληνικής (και όχι μόνο) προέλευσης, η οποία λειτουργεί, τρόπον τινά, ως "προγεφύρωμα" για τα ελληνικά προϊόντα.</a:t>
            </a:r>
          </a:p>
          <a:p>
            <a:pPr algn="just">
              <a:lnSpc>
                <a:spcPct val="170000"/>
              </a:lnSpc>
              <a:buFontTx/>
              <a:buChar char="-"/>
            </a:pPr>
            <a:r>
              <a:rPr lang="el-GR" b="1" i="1" dirty="0">
                <a:solidFill>
                  <a:schemeClr val="bg1"/>
                </a:solidFill>
              </a:rPr>
              <a:t>ισχυρή παρουσία κοινοτήτων μεσογειακής καταγωγής (π.χ. Ιταλοί, '</a:t>
            </a:r>
            <a:r>
              <a:rPr lang="el-GR" b="1" i="1" dirty="0" err="1">
                <a:solidFill>
                  <a:schemeClr val="bg1"/>
                </a:solidFill>
              </a:rPr>
              <a:t>Αραβες</a:t>
            </a:r>
            <a:r>
              <a:rPr lang="el-GR" b="1" i="1" dirty="0">
                <a:solidFill>
                  <a:schemeClr val="bg1"/>
                </a:solidFill>
              </a:rPr>
              <a:t> </a:t>
            </a:r>
            <a:r>
              <a:rPr lang="el-GR" b="1" i="1" dirty="0" err="1">
                <a:solidFill>
                  <a:schemeClr val="bg1"/>
                </a:solidFill>
              </a:rPr>
              <a:t>κλπ</a:t>
            </a:r>
            <a:r>
              <a:rPr lang="el-GR" b="1" i="1" dirty="0">
                <a:solidFill>
                  <a:schemeClr val="bg1"/>
                </a:solidFill>
              </a:rPr>
              <a:t>), οι οποίοι είναι εξοικειωμένοι με τη μεσογειακή διατροφή και τα σχετικά υλικά παρασκευής εδεσμάτων.</a:t>
            </a:r>
          </a:p>
          <a:p>
            <a:pPr algn="just">
              <a:lnSpc>
                <a:spcPct val="170000"/>
              </a:lnSpc>
              <a:buFontTx/>
              <a:buChar char="-"/>
            </a:pPr>
            <a:r>
              <a:rPr lang="el-GR" b="1" i="1" dirty="0">
                <a:solidFill>
                  <a:schemeClr val="bg1"/>
                </a:solidFill>
              </a:rPr>
              <a:t>ταύτιση της "μεσογειακής διατροφής" με την υγιεινή διατροφή, τάση η οποία είναι εντονότερη και ενισχύεται συνεχώς στις πολιτείες της Β. Ανατολικής Ακτής (Νέα Υόρκη, Μασαχουσέτη και Νέα Αγγλία συνολικά), στις οποίες κατοικούν μεγάλοι πληθυσμοί υψηλής μορφωτικής και εισοδηματικής στάθμης.</a:t>
            </a:r>
          </a:p>
          <a:p>
            <a:pPr algn="just">
              <a:lnSpc>
                <a:spcPct val="170000"/>
              </a:lnSpc>
              <a:buFontTx/>
              <a:buChar char="-"/>
            </a:pPr>
            <a:r>
              <a:rPr lang="el-GR" b="1" i="1" dirty="0">
                <a:solidFill>
                  <a:schemeClr val="bg1"/>
                </a:solidFill>
              </a:rPr>
              <a:t>- θετικοί συνειρμοί που προκαλούνται στον Αμερικανό καταναλωτή από την αναφορά "Greek" σε κάποιο προϊόν.</a:t>
            </a:r>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3873370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66457" y="250794"/>
            <a:ext cx="8534400" cy="1132841"/>
          </a:xfrm>
        </p:spPr>
        <p:txBody>
          <a:bodyPr/>
          <a:lstStyle/>
          <a:p>
            <a:pPr marL="0" indent="0" algn="ctr">
              <a:buNone/>
            </a:pPr>
            <a:r>
              <a:rPr lang="el-GR" b="1" i="0" cap="all" dirty="0">
                <a:solidFill>
                  <a:srgbClr val="173861"/>
                </a:solidFill>
                <a:effectLst/>
                <a:latin typeface="Open Sans" panose="020B0606030504020204" pitchFamily="34" charset="0"/>
              </a:rPr>
              <a:t>ΔΙΕΘΝΗΣ ΕΚΘΕΣΗ ΤΡΟΦΙΜΩΝ &amp; ΠΟΤΩΝ </a:t>
            </a:r>
            <a:r>
              <a:rPr lang="en-US" b="1" i="0" cap="all" dirty="0">
                <a:solidFill>
                  <a:srgbClr val="173861"/>
                </a:solidFill>
                <a:effectLst/>
                <a:latin typeface="Open Sans" panose="020B0606030504020204" pitchFamily="34" charset="0"/>
              </a:rPr>
              <a:t>SUMMER FANCY FOOD SHOW 2023</a:t>
            </a:r>
            <a:r>
              <a:rPr lang="el-GR" b="1" i="0" cap="all" dirty="0">
                <a:solidFill>
                  <a:srgbClr val="173861"/>
                </a:solidFill>
                <a:effectLst/>
                <a:latin typeface="Open Sans" panose="020B0606030504020204" pitchFamily="34" charset="0"/>
              </a:rPr>
              <a:t>.</a:t>
            </a:r>
            <a:endParaRPr lang="en-US" b="1" i="0" cap="all" dirty="0">
              <a:solidFill>
                <a:srgbClr val="173861"/>
              </a:solidFill>
              <a:effectLst/>
              <a:latin typeface="Open Sans" panose="020B0606030504020204" pitchFamily="34" charset="0"/>
            </a:endParaRP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
        <p:nvSpPr>
          <p:cNvPr id="8" name="TextBox 7">
            <a:extLst>
              <a:ext uri="{FF2B5EF4-FFF2-40B4-BE49-F238E27FC236}">
                <a16:creationId xmlns:a16="http://schemas.microsoft.com/office/drawing/2014/main" id="{4B69CFD1-B174-944A-36B0-C18F19FD611C}"/>
              </a:ext>
            </a:extLst>
          </p:cNvPr>
          <p:cNvSpPr txBox="1"/>
          <p:nvPr/>
        </p:nvSpPr>
        <p:spPr>
          <a:xfrm>
            <a:off x="520808" y="1252220"/>
            <a:ext cx="9457999" cy="3786229"/>
          </a:xfrm>
          <a:prstGeom prst="rect">
            <a:avLst/>
          </a:prstGeom>
          <a:noFill/>
        </p:spPr>
        <p:txBody>
          <a:bodyPr wrap="square">
            <a:spAutoFit/>
          </a:bodyPr>
          <a:lstStyle/>
          <a:p>
            <a:pPr algn="just">
              <a:lnSpc>
                <a:spcPct val="150000"/>
              </a:lnSpc>
            </a:pPr>
            <a:r>
              <a:rPr lang="el-GR" b="0" i="0" dirty="0">
                <a:solidFill>
                  <a:srgbClr val="173861"/>
                </a:solidFill>
                <a:effectLst/>
                <a:latin typeface="Source Sans Pro" panose="020B0503030403020204" pitchFamily="34" charset="0"/>
              </a:rPr>
              <a:t>Η 67η Διεθνής Έκθεση SUMMER FANCY FOOD SHOW, είναι μια ετήσια επαγγελματική έκθεση που διοργανώνεται στη NEA YOΡΚΗ, από 25 έως 27 Ιουνίου 2023, στον Εκθεσιακό χώρο JACOB JAVITS Convention Centre.</a:t>
            </a:r>
          </a:p>
          <a:p>
            <a:pPr algn="just">
              <a:lnSpc>
                <a:spcPct val="150000"/>
              </a:lnSpc>
            </a:pPr>
            <a:r>
              <a:rPr lang="el-GR" b="0" i="0" dirty="0">
                <a:solidFill>
                  <a:srgbClr val="173861"/>
                </a:solidFill>
                <a:effectLst/>
                <a:latin typeface="Source Sans Pro" panose="020B0503030403020204" pitchFamily="34" charset="0"/>
              </a:rPr>
              <a:t>Η έκθεση διοργανώνεται από τον σύνδεσμο «SPECIALTY FOOD ASSOCIATION», στον οποίο συμμετέχουν πάνω από 3.300 μέλη.</a:t>
            </a:r>
          </a:p>
          <a:p>
            <a:pPr algn="just">
              <a:lnSpc>
                <a:spcPct val="150000"/>
              </a:lnSpc>
            </a:pPr>
            <a:r>
              <a:rPr lang="el-GR" b="0" i="0" dirty="0">
                <a:solidFill>
                  <a:srgbClr val="173861"/>
                </a:solidFill>
                <a:effectLst/>
                <a:latin typeface="Source Sans Pro" panose="020B0503030403020204" pitchFamily="34" charset="0"/>
              </a:rPr>
              <a:t>Θεωρείται η μεγαλύτερη εκθεσιακή εκδήλωση Τροφίμων και Ποτών της Βορείου Αμερικής και αποτελεί ένα επιχειρηματικό γεγονός που προσελκύει τους σημαντικότερους εκπροσώπους από το χώρο της λιανικής, της τροφοδοσίας, της χονδρικής, της διανομής, της μαζικής εστίασης και της βιομηχανίας τροφίμων και ποτών, καθώς και του Τύπου.</a:t>
            </a:r>
            <a:endParaRPr lang="el-GR" dirty="0"/>
          </a:p>
        </p:txBody>
      </p:sp>
    </p:spTree>
    <p:extLst>
      <p:ext uri="{BB962C8B-B14F-4D97-AF65-F5344CB8AC3E}">
        <p14:creationId xmlns:p14="http://schemas.microsoft.com/office/powerpoint/2010/main" val="11628660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119380"/>
            <a:ext cx="8534400" cy="5420286"/>
          </a:xfrm>
        </p:spPr>
        <p:txBody>
          <a:bodyPr>
            <a:normAutofit/>
          </a:bodyPr>
          <a:lstStyle/>
          <a:p>
            <a:pPr marL="0" indent="0" algn="just">
              <a:lnSpc>
                <a:spcPct val="200000"/>
              </a:lnSpc>
              <a:buNone/>
            </a:pPr>
            <a:r>
              <a:rPr lang="el-GR" b="0" i="0" dirty="0">
                <a:solidFill>
                  <a:srgbClr val="173861"/>
                </a:solidFill>
                <a:effectLst/>
                <a:latin typeface="Source Sans Pro" panose="020B0503030403020204" pitchFamily="34" charset="0"/>
              </a:rPr>
              <a:t>Συνοπτικά, το μέγεθος της αγοράς των </a:t>
            </a:r>
            <a:r>
              <a:rPr lang="el-GR" b="0" i="0" dirty="0" err="1">
                <a:solidFill>
                  <a:srgbClr val="173861"/>
                </a:solidFill>
                <a:effectLst/>
                <a:latin typeface="Source Sans Pro" panose="020B0503030403020204" pitchFamily="34" charset="0"/>
              </a:rPr>
              <a:t>specialty</a:t>
            </a:r>
            <a:r>
              <a:rPr lang="el-GR" b="0" i="0" dirty="0">
                <a:solidFill>
                  <a:srgbClr val="173861"/>
                </a:solidFill>
                <a:effectLst/>
                <a:latin typeface="Source Sans Pro" panose="020B0503030403020204" pitchFamily="34" charset="0"/>
              </a:rPr>
              <a:t> τροφίμων στις Ηνωμένες Πολιτείες φτάνει τα $ 175 δις, των καναλιών λιανικής (συμπεριλαμβανομένων των διαδικτυακών) ανέρχονται στο ύψος των $ 144,2 δις, ενώ των υπηρεσιών εστίασης (εστιατόρια, ξενοδοχεία) στα $ 28,8 δις.</a:t>
            </a:r>
          </a:p>
          <a:p>
            <a:pPr marL="0" indent="0" algn="just">
              <a:lnSpc>
                <a:spcPct val="200000"/>
              </a:lnSpc>
              <a:buNone/>
            </a:pPr>
            <a:r>
              <a:rPr lang="el-GR" b="0" i="0" dirty="0">
                <a:solidFill>
                  <a:srgbClr val="173861"/>
                </a:solidFill>
                <a:effectLst/>
                <a:latin typeface="Source Sans Pro" panose="020B0503030403020204" pitchFamily="34" charset="0"/>
              </a:rPr>
              <a:t>Με δεδομένη τη στροφή των Αμερικανών στην υγιεινή Μεσογειακή διατροφή, το υψηλό κατά κεφαλήν εισόδημα αλλά και την ακμάζουσα Ελληνική Παροικία, οι Η.Π.Α είναι βασική αγορά στόχος για τις Ελληνικές εξαγωγές.</a:t>
            </a: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667251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119380"/>
            <a:ext cx="8534400" cy="5526818"/>
          </a:xfrm>
        </p:spPr>
        <p:txBody>
          <a:bodyPr>
            <a:normAutofit fontScale="92500" lnSpcReduction="10000"/>
          </a:bodyPr>
          <a:lstStyle/>
          <a:p>
            <a:pPr marL="0" indent="0" algn="ctr">
              <a:buNone/>
            </a:pPr>
            <a:r>
              <a:rPr lang="el-GR" b="1" i="0" dirty="0">
                <a:solidFill>
                  <a:srgbClr val="173861"/>
                </a:solidFill>
                <a:effectLst/>
                <a:latin typeface="PFDINTextPro Neue"/>
              </a:rPr>
              <a:t>ΣΤΑΤΙΣΤΙΚΑ ΣΤΟΙΧΕΙΑ ΠΡΟΗΓΟΥΜΕΝΗΣ ΔΙΟΡΓΑΝΩΣΗΣ</a:t>
            </a:r>
          </a:p>
          <a:p>
            <a:pPr marL="0" indent="0">
              <a:lnSpc>
                <a:spcPct val="120000"/>
              </a:lnSpc>
              <a:buNone/>
            </a:pPr>
            <a:r>
              <a:rPr lang="el-GR" b="0" i="0" dirty="0">
                <a:solidFill>
                  <a:srgbClr val="173861"/>
                </a:solidFill>
                <a:effectLst/>
                <a:latin typeface="Source Sans Pro" panose="020B0503030403020204" pitchFamily="34" charset="0"/>
              </a:rPr>
              <a:t>● Εκθεσιακός Χώρος: 264.000 τ. πόδια.</a:t>
            </a:r>
            <a:br>
              <a:rPr lang="el-GR" dirty="0"/>
            </a:br>
            <a:r>
              <a:rPr lang="el-GR" b="0" i="0" dirty="0">
                <a:solidFill>
                  <a:srgbClr val="173861"/>
                </a:solidFill>
                <a:effectLst/>
                <a:latin typeface="Source Sans Pro" panose="020B0503030403020204" pitchFamily="34" charset="0"/>
              </a:rPr>
              <a:t>● Σύνολο επισκεπτών: &gt; 13.200</a:t>
            </a:r>
            <a:br>
              <a:rPr lang="el-GR" dirty="0"/>
            </a:br>
            <a:r>
              <a:rPr lang="el-GR" b="0" i="0" dirty="0">
                <a:solidFill>
                  <a:srgbClr val="173861"/>
                </a:solidFill>
                <a:effectLst/>
                <a:latin typeface="Source Sans Pro" panose="020B0503030403020204" pitchFamily="34" charset="0"/>
              </a:rPr>
              <a:t>● Σύνολο πιστοποιημένων αγοραστών: &gt; 6.000 από 39 χώρες</a:t>
            </a:r>
            <a:br>
              <a:rPr lang="el-GR" dirty="0"/>
            </a:br>
            <a:r>
              <a:rPr lang="el-GR" b="0" i="0" dirty="0">
                <a:solidFill>
                  <a:srgbClr val="173861"/>
                </a:solidFill>
                <a:effectLst/>
                <a:latin typeface="Source Sans Pro" panose="020B0503030403020204" pitchFamily="34" charset="0"/>
              </a:rPr>
              <a:t>● Τα προφίλ των αγοραστών αποτελούνται από:</a:t>
            </a:r>
            <a:br>
              <a:rPr lang="el-GR" dirty="0"/>
            </a:br>
            <a:r>
              <a:rPr lang="el-GR" b="0" i="0" dirty="0">
                <a:solidFill>
                  <a:srgbClr val="173861"/>
                </a:solidFill>
                <a:effectLst/>
                <a:latin typeface="Source Sans Pro" panose="020B0503030403020204" pitchFamily="34" charset="0"/>
              </a:rPr>
              <a:t>- Λιανική: 43%. Μερικοί από τους σημαντικότερους αγοραστές λιανικής που παρευρέθηκαν στην έκθεση είναι η </a:t>
            </a:r>
            <a:r>
              <a:rPr lang="el-GR" b="0" i="0" dirty="0" err="1">
                <a:solidFill>
                  <a:srgbClr val="173861"/>
                </a:solidFill>
                <a:effectLst/>
                <a:latin typeface="Source Sans Pro" panose="020B0503030403020204" pitchFamily="34" charset="0"/>
              </a:rPr>
              <a:t>Amazon</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Fresh</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Blue</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Apron</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Costco</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Target</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Walmart</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Whole</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Foods</a:t>
            </a:r>
            <a:r>
              <a:rPr lang="el-GR" b="0" i="0" dirty="0">
                <a:solidFill>
                  <a:srgbClr val="173861"/>
                </a:solidFill>
                <a:effectLst/>
                <a:latin typeface="Source Sans Pro" panose="020B0503030403020204" pitchFamily="34" charset="0"/>
              </a:rPr>
              <a:t> κ.α.</a:t>
            </a:r>
            <a:br>
              <a:rPr lang="el-GR" dirty="0"/>
            </a:br>
            <a:r>
              <a:rPr lang="el-GR" b="0" i="0" dirty="0">
                <a:solidFill>
                  <a:srgbClr val="173861"/>
                </a:solidFill>
                <a:effectLst/>
                <a:latin typeface="Source Sans Pro" panose="020B0503030403020204" pitchFamily="34" charset="0"/>
              </a:rPr>
              <a:t>- Διανομείς: 41%. Φημισμένοι διανομείς που έρχονται στην έκθεση είναι η </a:t>
            </a:r>
            <a:r>
              <a:rPr lang="el-GR" b="0" i="0" dirty="0" err="1">
                <a:solidFill>
                  <a:srgbClr val="173861"/>
                </a:solidFill>
                <a:effectLst/>
                <a:latin typeface="Source Sans Pro" panose="020B0503030403020204" pitchFamily="34" charset="0"/>
              </a:rPr>
              <a:t>Rainforest</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Distribution</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Renaissance</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Specialty</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Foods</a:t>
            </a:r>
            <a:r>
              <a:rPr lang="el-GR" b="0" i="0" dirty="0">
                <a:solidFill>
                  <a:srgbClr val="173861"/>
                </a:solidFill>
                <a:effectLst/>
                <a:latin typeface="Source Sans Pro" panose="020B0503030403020204" pitchFamily="34" charset="0"/>
              </a:rPr>
              <a:t> κ.α.</a:t>
            </a:r>
            <a:br>
              <a:rPr lang="el-GR" dirty="0"/>
            </a:br>
            <a:r>
              <a:rPr lang="el-GR" b="0" i="0" dirty="0">
                <a:solidFill>
                  <a:srgbClr val="173861"/>
                </a:solidFill>
                <a:effectLst/>
                <a:latin typeface="Source Sans Pro" panose="020B0503030403020204" pitchFamily="34" charset="0"/>
              </a:rPr>
              <a:t>- Υπηρεσίες εστίασης: 16%. Αξιοσημείωτες εταιρείες που συμμετείχαν στην έκθεση είναι η </a:t>
            </a:r>
            <a:r>
              <a:rPr lang="el-GR" b="0" i="0" dirty="0" err="1">
                <a:solidFill>
                  <a:srgbClr val="173861"/>
                </a:solidFill>
                <a:effectLst/>
                <a:latin typeface="Source Sans Pro" panose="020B0503030403020204" pitchFamily="34" charset="0"/>
              </a:rPr>
              <a:t>Delta</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Airlines</a:t>
            </a:r>
            <a:r>
              <a:rPr lang="el-GR" b="0" i="0" dirty="0">
                <a:solidFill>
                  <a:srgbClr val="173861"/>
                </a:solidFill>
                <a:effectLst/>
                <a:latin typeface="Source Sans Pro" panose="020B0503030403020204" pitchFamily="34" charset="0"/>
              </a:rPr>
              <a:t>, η </a:t>
            </a:r>
            <a:r>
              <a:rPr lang="el-GR" b="0" i="0" dirty="0" err="1">
                <a:solidFill>
                  <a:srgbClr val="173861"/>
                </a:solidFill>
                <a:effectLst/>
                <a:latin typeface="Source Sans Pro" panose="020B0503030403020204" pitchFamily="34" charset="0"/>
              </a:rPr>
              <a:t>Hawaiian</a:t>
            </a:r>
            <a:r>
              <a:rPr lang="el-GR" b="0" i="0" dirty="0">
                <a:solidFill>
                  <a:srgbClr val="173861"/>
                </a:solidFill>
                <a:effectLst/>
                <a:latin typeface="Source Sans Pro" panose="020B0503030403020204" pitchFamily="34" charset="0"/>
              </a:rPr>
              <a:t> Air, η </a:t>
            </a:r>
            <a:r>
              <a:rPr lang="el-GR" b="0" i="0" dirty="0" err="1">
                <a:solidFill>
                  <a:srgbClr val="173861"/>
                </a:solidFill>
                <a:effectLst/>
                <a:latin typeface="Source Sans Pro" panose="020B0503030403020204" pitchFamily="34" charset="0"/>
              </a:rPr>
              <a:t>Hello</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Fresh</a:t>
            </a:r>
            <a:r>
              <a:rPr lang="el-GR" b="0" i="0" dirty="0">
                <a:solidFill>
                  <a:srgbClr val="173861"/>
                </a:solidFill>
                <a:effectLst/>
                <a:latin typeface="Source Sans Pro" panose="020B0503030403020204" pitchFamily="34" charset="0"/>
              </a:rPr>
              <a:t> κ.α.</a:t>
            </a:r>
            <a:br>
              <a:rPr lang="el-GR" dirty="0"/>
            </a:br>
            <a:r>
              <a:rPr lang="el-GR" b="0" i="0" dirty="0">
                <a:solidFill>
                  <a:srgbClr val="173861"/>
                </a:solidFill>
                <a:effectLst/>
                <a:latin typeface="Source Sans Pro" panose="020B0503030403020204" pitchFamily="34" charset="0"/>
              </a:rPr>
              <a:t>● Εκτίθενται περισσότερες από 47 </a:t>
            </a:r>
            <a:r>
              <a:rPr lang="el-GR" b="0" i="0" dirty="0" err="1">
                <a:solidFill>
                  <a:srgbClr val="173861"/>
                </a:solidFill>
                <a:effectLst/>
                <a:latin typeface="Source Sans Pro" panose="020B0503030403020204" pitchFamily="34" charset="0"/>
              </a:rPr>
              <a:t>προϊοντικές</a:t>
            </a:r>
            <a:r>
              <a:rPr lang="el-GR" b="0" i="0" dirty="0">
                <a:solidFill>
                  <a:srgbClr val="173861"/>
                </a:solidFill>
                <a:effectLst/>
                <a:latin typeface="Source Sans Pro" panose="020B0503030403020204" pitchFamily="34" charset="0"/>
              </a:rPr>
              <a:t> κατηγορίες.</a:t>
            </a:r>
            <a:br>
              <a:rPr lang="el-GR" dirty="0"/>
            </a:br>
            <a:r>
              <a:rPr lang="el-GR" b="0" i="0" dirty="0">
                <a:solidFill>
                  <a:srgbClr val="173861"/>
                </a:solidFill>
                <a:effectLst/>
                <a:latin typeface="Source Sans Pro" panose="020B0503030403020204" pitchFamily="34" charset="0"/>
              </a:rPr>
              <a:t>● Σύνολο εκθετών: 1.802 από 27 χώρες (1.028 μέλη </a:t>
            </a:r>
            <a:r>
              <a:rPr lang="el-GR" b="0" i="0" dirty="0" err="1">
                <a:solidFill>
                  <a:srgbClr val="173861"/>
                </a:solidFill>
                <a:effectLst/>
                <a:latin typeface="Source Sans Pro" panose="020B0503030403020204" pitchFamily="34" charset="0"/>
              </a:rPr>
              <a:t>Specialty</a:t>
            </a:r>
            <a:r>
              <a:rPr lang="el-GR" b="0" i="0" dirty="0">
                <a:solidFill>
                  <a:srgbClr val="173861"/>
                </a:solidFill>
                <a:effectLst/>
                <a:latin typeface="Source Sans Pro" panose="020B0503030403020204" pitchFamily="34" charset="0"/>
              </a:rPr>
              <a:t> </a:t>
            </a:r>
            <a:r>
              <a:rPr lang="el-GR" b="0" i="0" dirty="0" err="1">
                <a:solidFill>
                  <a:srgbClr val="173861"/>
                </a:solidFill>
                <a:effectLst/>
                <a:latin typeface="Source Sans Pro" panose="020B0503030403020204" pitchFamily="34" charset="0"/>
              </a:rPr>
              <a:t>Food</a:t>
            </a:r>
            <a:r>
              <a:rPr lang="el-GR" b="0" i="0" dirty="0">
                <a:solidFill>
                  <a:srgbClr val="173861"/>
                </a:solidFill>
                <a:effectLst/>
                <a:latin typeface="Source Sans Pro" panose="020B0503030403020204" pitchFamily="34" charset="0"/>
              </a:rPr>
              <a:t> Association από USA &amp; 774 Εθνικά Περίπτερα και ανεξάρτητοι εκθέτες)</a:t>
            </a:r>
            <a:br>
              <a:rPr lang="el-GR" dirty="0"/>
            </a:br>
            <a:r>
              <a:rPr lang="el-GR" b="0" i="0" dirty="0">
                <a:solidFill>
                  <a:srgbClr val="173861"/>
                </a:solidFill>
                <a:effectLst/>
                <a:latin typeface="Source Sans Pro" panose="020B0503030403020204" pitchFamily="34" charset="0"/>
              </a:rPr>
              <a:t>● 509 μέλη του Τύπου</a:t>
            </a:r>
            <a:endParaRPr lang="el-GR" b="1" i="0" dirty="0">
              <a:solidFill>
                <a:srgbClr val="173861"/>
              </a:solidFill>
              <a:effectLst/>
              <a:latin typeface="PFDINTextPro Neue"/>
            </a:endParaRP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10776634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685800"/>
            <a:ext cx="8534400" cy="3829050"/>
          </a:xfrm>
        </p:spPr>
        <p:txBody>
          <a:bodyPr/>
          <a:lstStyle/>
          <a:p>
            <a:pPr algn="just">
              <a:lnSpc>
                <a:spcPct val="150000"/>
              </a:lnSpc>
            </a:pPr>
            <a:r>
              <a:rPr lang="el-GR" b="0" i="0" dirty="0">
                <a:solidFill>
                  <a:srgbClr val="173861"/>
                </a:solidFill>
                <a:effectLst/>
              </a:rPr>
              <a:t>H Ελληνική Εθνική Συμμετοχή πρωταγωνιστεί ανάμεσα σε 27 άλλες εθνικές συμμετοχές που βρίσκονται στο </a:t>
            </a:r>
            <a:r>
              <a:rPr lang="el-GR" b="0" i="0" dirty="0" err="1">
                <a:solidFill>
                  <a:srgbClr val="173861"/>
                </a:solidFill>
                <a:effectLst/>
              </a:rPr>
              <a:t>level</a:t>
            </a:r>
            <a:r>
              <a:rPr lang="el-GR" b="0" i="0" dirty="0">
                <a:solidFill>
                  <a:srgbClr val="173861"/>
                </a:solidFill>
                <a:effectLst/>
              </a:rPr>
              <a:t> 3 του Εκθεσιακού χώρου JACOB JAVITS Convention Centre, φιλοξενώντας σημαντικούς </a:t>
            </a:r>
            <a:r>
              <a:rPr lang="el-GR" b="0" i="0" dirty="0" err="1">
                <a:solidFill>
                  <a:srgbClr val="173861"/>
                </a:solidFill>
                <a:effectLst/>
              </a:rPr>
              <a:t>εξαγωγείς</a:t>
            </a:r>
            <a:r>
              <a:rPr lang="el-GR" b="0" i="0" dirty="0">
                <a:solidFill>
                  <a:srgbClr val="173861"/>
                </a:solidFill>
                <a:effectLst/>
              </a:rPr>
              <a:t> τροφίμων από όλη την Ελλάδα.</a:t>
            </a:r>
            <a:br>
              <a:rPr lang="el-GR" dirty="0"/>
            </a:br>
            <a:endParaRPr lang="el-GR" dirty="0"/>
          </a:p>
          <a:p>
            <a:pPr algn="just">
              <a:lnSpc>
                <a:spcPct val="150000"/>
              </a:lnSpc>
            </a:pPr>
            <a:r>
              <a:rPr lang="el-GR" b="0" i="0" dirty="0">
                <a:solidFill>
                  <a:srgbClr val="173861"/>
                </a:solidFill>
                <a:effectLst/>
              </a:rPr>
              <a:t>Το 2022, το Εθνικό Περίπτερο φιλοξένησε 42 εξαγωγικές επιχειρήσεις, οι οποίες πραγματοποίησαν σημαντικές εμπορικές επαφές.</a:t>
            </a: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1317979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380312" y="119380"/>
            <a:ext cx="9815243" cy="5600872"/>
          </a:xfrm>
        </p:spPr>
        <p:txBody>
          <a:bodyPr>
            <a:normAutofit/>
          </a:bodyPr>
          <a:lstStyle/>
          <a:p>
            <a:pPr marL="0" indent="0" algn="ctr">
              <a:buNone/>
            </a:pPr>
            <a:r>
              <a:rPr lang="el-GR" b="1" dirty="0"/>
              <a:t>Το 2023 Η ΠΕΡΙΦΕΡΕΙΑ ΔΥΤΙΚΗΣ ΕΛΛΑΔΟΣ ΚΑΙ ΤΟ ΕΠΙΜΕΛΗΤΗΡΙΟ ΑΙΤΩΛΟΑΚΑΡΝΑΝΙΑΣ ΘΑ ΣΥΜΜΕΤΕΧΕΙ ΜΕ ΠΕΡΙΠΤΕΡΟ 28τ.μ., με δράσεις γαστρονομίας και με υποστήριξη των επιχειρήσεων και στόχο,</a:t>
            </a:r>
          </a:p>
          <a:p>
            <a:pPr algn="l"/>
            <a:r>
              <a:rPr lang="el-GR" dirty="0"/>
              <a:t>την </a:t>
            </a:r>
            <a:r>
              <a:rPr lang="el-GR" sz="1800" b="0" i="0" u="none" strike="noStrike" baseline="0" dirty="0"/>
              <a:t>ενίσχυση των εμπορικών δικτύων, </a:t>
            </a:r>
          </a:p>
          <a:p>
            <a:pPr algn="l"/>
            <a:r>
              <a:rPr lang="el-GR" sz="1800" b="0" i="0" u="none" strike="noStrike" baseline="0" dirty="0"/>
              <a:t>την δημιουργία θεμελίων </a:t>
            </a:r>
            <a:r>
              <a:rPr lang="el-GR" sz="1800" b="0" i="0" u="none" strike="noStrike" baseline="0" dirty="0" err="1"/>
              <a:t>brand</a:t>
            </a:r>
            <a:r>
              <a:rPr lang="el-GR" sz="1800" b="0" i="0" u="none" strike="noStrike" baseline="0" dirty="0"/>
              <a:t> </a:t>
            </a:r>
            <a:r>
              <a:rPr lang="el-GR" sz="1800" b="0" i="0" u="none" strike="noStrike" baseline="0" dirty="0" err="1"/>
              <a:t>name</a:t>
            </a:r>
            <a:r>
              <a:rPr lang="el-GR" sz="1800" b="0" i="0" u="none" strike="noStrike" baseline="0" dirty="0"/>
              <a:t> για τα προωθούμενα προϊόντα, </a:t>
            </a:r>
          </a:p>
          <a:p>
            <a:pPr algn="l"/>
            <a:r>
              <a:rPr lang="el-GR" sz="1800" dirty="0"/>
              <a:t>Την εδραίωση της αναγνωσιμότητας &amp; της ιδιαιτερότητας τους, </a:t>
            </a:r>
            <a:endParaRPr lang="el-GR" sz="1800" b="0" i="0" u="none" strike="noStrike" baseline="0" dirty="0"/>
          </a:p>
          <a:p>
            <a:pPr algn="l"/>
            <a:r>
              <a:rPr lang="el-GR" sz="1800" b="0" i="0" u="none" strike="noStrike" baseline="0" dirty="0"/>
              <a:t>και τη ενίσχυση της ανταγωνιστικότητάς τους </a:t>
            </a:r>
          </a:p>
          <a:p>
            <a:pPr marL="0" indent="0" algn="l">
              <a:buNone/>
            </a:pPr>
            <a:endParaRPr lang="el-GR" sz="1800" b="0" i="0" u="none" strike="noStrike" baseline="0" dirty="0"/>
          </a:p>
          <a:p>
            <a:pPr marL="0" indent="0" algn="just">
              <a:lnSpc>
                <a:spcPct val="150000"/>
              </a:lnSpc>
              <a:buNone/>
            </a:pPr>
            <a:r>
              <a:rPr lang="el-GR" sz="1800" b="0" i="0" u="none" strike="noStrike" baseline="0" dirty="0"/>
              <a:t>Δημιουργώντας το πλαίσιο αναφοράς για μελλοντικές ατομικές προσπάθειες εξωστρέφειας των τοπικών επιχειρήσεων, δημιουργώντας έναν πολλαπλασιασμό των αποτελεσμάτων της Πράξης ακόμα και μετά τη λήξη της.</a:t>
            </a: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4239947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685800"/>
            <a:ext cx="8534400" cy="3829050"/>
          </a:xfrm>
        </p:spPr>
        <p:txBody>
          <a:bodyPr>
            <a:normAutofit/>
          </a:bodyPr>
          <a:lstStyle/>
          <a:p>
            <a:pPr marL="0" indent="0" algn="ctr">
              <a:buNone/>
            </a:pPr>
            <a:r>
              <a:rPr lang="el-GR" sz="4400" b="1" dirty="0"/>
              <a:t>Σας ευχαριστώ</a:t>
            </a:r>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403712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685800"/>
            <a:ext cx="8534400" cy="3829050"/>
          </a:xfrm>
        </p:spPr>
        <p:txBody>
          <a:bodyPr>
            <a:normAutofit fontScale="92500" lnSpcReduction="20000"/>
          </a:bodyPr>
          <a:lstStyle/>
          <a:p>
            <a:pPr algn="ctr">
              <a:lnSpc>
                <a:spcPct val="150000"/>
              </a:lnSpc>
            </a:pPr>
            <a:r>
              <a:rPr lang="el-GR" sz="4000" b="1" dirty="0"/>
              <a:t>Διείσδυση στις Παγκόσμιες Αγορές:</a:t>
            </a:r>
            <a:br>
              <a:rPr lang="el-GR" sz="4000" b="1" dirty="0"/>
            </a:br>
            <a:r>
              <a:rPr lang="el-GR" sz="4000" b="1" dirty="0"/>
              <a:t>Η μόνη επιλογή για τον παραγωγό και την Σύγχρονη Μεταποιητική Ελληνική Επιχείρηση</a:t>
            </a:r>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3293215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763531" y="685800"/>
            <a:ext cx="8534400" cy="4301786"/>
          </a:xfrm>
        </p:spPr>
        <p:txBody>
          <a:bodyPr>
            <a:normAutofit/>
          </a:bodyPr>
          <a:lstStyle/>
          <a:p>
            <a:pPr algn="just">
              <a:buFont typeface="Arial" pitchFamily="34" charset="0"/>
              <a:buChar char="•"/>
            </a:pPr>
            <a:r>
              <a:rPr lang="el-GR" sz="2000" dirty="0"/>
              <a:t>Α) </a:t>
            </a:r>
            <a:r>
              <a:rPr lang="en-US" sz="2000" dirty="0"/>
              <a:t>O</a:t>
            </a:r>
            <a:r>
              <a:rPr lang="el-GR" sz="2000" dirty="0"/>
              <a:t>τι η συστηματική προσέγγιση</a:t>
            </a:r>
            <a:r>
              <a:rPr lang="en-US" sz="2000" dirty="0"/>
              <a:t> </a:t>
            </a:r>
            <a:r>
              <a:rPr lang="el-GR" sz="2000" dirty="0"/>
              <a:t>διεθνοποίησης και εξαγωγικής ανάπτυξης είναι από τις πλέον κατάλληλες για την</a:t>
            </a:r>
            <a:r>
              <a:rPr lang="en-US" sz="2000" dirty="0"/>
              <a:t> </a:t>
            </a:r>
            <a:r>
              <a:rPr lang="el-GR" sz="2000" dirty="0"/>
              <a:t>σύγχρονη ελληνική επιχείρηση, γιατί βασίζεται στην εμπειρία πολλών, σχετικά μικρών</a:t>
            </a:r>
            <a:r>
              <a:rPr lang="en-US" sz="2000" dirty="0"/>
              <a:t> </a:t>
            </a:r>
            <a:r>
              <a:rPr lang="el-GR" sz="2000" dirty="0"/>
              <a:t>επιχειρήσεων που με εξωστρέφεια, φιλοδοξία και σωστό μάνατζμεντ κατέκτησαν</a:t>
            </a:r>
            <a:r>
              <a:rPr lang="en-US" sz="2000" dirty="0"/>
              <a:t> </a:t>
            </a:r>
            <a:r>
              <a:rPr lang="el-GR" sz="2000" dirty="0"/>
              <a:t>παγκόσμιες αγορές.</a:t>
            </a:r>
          </a:p>
          <a:p>
            <a:pPr algn="just">
              <a:buFont typeface="Arial" pitchFamily="34" charset="0"/>
              <a:buChar char="•"/>
            </a:pPr>
            <a:endParaRPr lang="en-US" sz="2000" dirty="0"/>
          </a:p>
          <a:p>
            <a:pPr algn="just">
              <a:buFont typeface="Arial" pitchFamily="34" charset="0"/>
              <a:buChar char="•"/>
            </a:pPr>
            <a:r>
              <a:rPr lang="el-GR" sz="2000" dirty="0"/>
              <a:t>Β) ότι η διείσδυση στις παγκόσμιες αγορές πρέπει όσο το</a:t>
            </a:r>
            <a:r>
              <a:rPr lang="en-US" sz="2000" dirty="0"/>
              <a:t> </a:t>
            </a:r>
            <a:r>
              <a:rPr lang="el-GR" sz="2000" dirty="0"/>
              <a:t>δυνατόν ταχύτερα να γίνει η υπ' αριθμόν ένα προτεραιότητα του παραγωγού και της μεταποιητικής ελληνικής</a:t>
            </a:r>
            <a:r>
              <a:rPr lang="en-US" sz="2000" dirty="0"/>
              <a:t> </a:t>
            </a:r>
            <a:r>
              <a:rPr lang="el-GR" sz="2000" dirty="0"/>
              <a:t>επιχείρησης.</a:t>
            </a:r>
          </a:p>
          <a:p>
            <a:pPr>
              <a:buFont typeface="Arial" pitchFamily="34" charset="0"/>
              <a:buChar char="•"/>
            </a:pPr>
            <a:endParaRPr lang="en-US" sz="2000" dirty="0"/>
          </a:p>
          <a:p>
            <a:pPr>
              <a:buFont typeface="Arial" pitchFamily="34" charset="0"/>
              <a:buChar char="•"/>
            </a:pPr>
            <a:r>
              <a:rPr lang="el-GR" sz="2000" dirty="0"/>
              <a:t>Γ)  ΑΝΤΑΓΩΝΙΣΤΙΚΟΤΗΤΑ</a:t>
            </a:r>
            <a:r>
              <a:rPr lang="en-US" sz="2000" dirty="0"/>
              <a:t> </a:t>
            </a:r>
            <a:r>
              <a:rPr lang="el-GR" sz="2000" b="1" u="sng" dirty="0"/>
              <a:t>είναι το παν</a:t>
            </a: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2962544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685799"/>
            <a:ext cx="8534400" cy="4356717"/>
          </a:xfrm>
        </p:spPr>
        <p:txBody>
          <a:bodyPr/>
          <a:lstStyle/>
          <a:p>
            <a:pPr algn="ctr"/>
            <a:r>
              <a:rPr lang="el-GR" sz="2400" dirty="0"/>
              <a:t>3 ΠΑΡΑΓΟΝΤΕΣ</a:t>
            </a:r>
          </a:p>
          <a:p>
            <a:pPr algn="just">
              <a:buNone/>
            </a:pPr>
            <a:r>
              <a:rPr lang="el-GR" sz="2400" dirty="0">
                <a:solidFill>
                  <a:schemeClr val="tx1"/>
                </a:solidFill>
              </a:rPr>
              <a:t>Τρεις παράγοντες είναι απαραίτητοι για την επιτυχία μιας επιχείρησης:</a:t>
            </a:r>
          </a:p>
          <a:p>
            <a:pPr algn="just">
              <a:buNone/>
            </a:pPr>
            <a:r>
              <a:rPr lang="el-GR" sz="2400" dirty="0">
                <a:solidFill>
                  <a:schemeClr val="tx1"/>
                </a:solidFill>
              </a:rPr>
              <a:t>(α) σημαντική δυνατότητα ανάπτυξης νέων</a:t>
            </a:r>
            <a:r>
              <a:rPr lang="en-US" sz="2400" dirty="0">
                <a:solidFill>
                  <a:schemeClr val="tx1"/>
                </a:solidFill>
              </a:rPr>
              <a:t>, </a:t>
            </a:r>
            <a:r>
              <a:rPr lang="el-GR" sz="2400" dirty="0">
                <a:solidFill>
                  <a:schemeClr val="tx1"/>
                </a:solidFill>
              </a:rPr>
              <a:t>ιδιαίτερων, μοναδικών, καινοτόμων προϊόντων</a:t>
            </a:r>
            <a:r>
              <a:rPr lang="en-US" sz="2400" dirty="0">
                <a:solidFill>
                  <a:schemeClr val="tx1"/>
                </a:solidFill>
              </a:rPr>
              <a:t>.</a:t>
            </a:r>
            <a:endParaRPr lang="el-GR" sz="2400" dirty="0">
              <a:solidFill>
                <a:schemeClr val="tx1"/>
              </a:solidFill>
            </a:endParaRPr>
          </a:p>
          <a:p>
            <a:pPr algn="just">
              <a:buNone/>
            </a:pPr>
            <a:r>
              <a:rPr lang="el-GR" sz="2400" dirty="0">
                <a:solidFill>
                  <a:schemeClr val="tx1"/>
                </a:solidFill>
              </a:rPr>
              <a:t>(β) δυνατότητα παραγωγής προϊόντων και υπηρεσιών σε τιμές και </a:t>
            </a:r>
            <a:r>
              <a:rPr lang="el-GR" sz="2400" b="1" dirty="0">
                <a:solidFill>
                  <a:srgbClr val="FF0000"/>
                </a:solidFill>
              </a:rPr>
              <a:t>ποιότητα</a:t>
            </a:r>
            <a:r>
              <a:rPr lang="en-US" sz="2400" b="1" dirty="0">
                <a:solidFill>
                  <a:srgbClr val="FF0000"/>
                </a:solidFill>
              </a:rPr>
              <a:t> </a:t>
            </a:r>
            <a:r>
              <a:rPr lang="el-GR" sz="2400" dirty="0">
                <a:solidFill>
                  <a:schemeClr val="tx1"/>
                </a:solidFill>
              </a:rPr>
              <a:t>παγκοσμίου επιπέδου.</a:t>
            </a:r>
          </a:p>
          <a:p>
            <a:pPr algn="just">
              <a:buNone/>
            </a:pPr>
            <a:r>
              <a:rPr lang="el-GR" sz="2400" dirty="0">
                <a:solidFill>
                  <a:schemeClr val="tx1"/>
                </a:solidFill>
              </a:rPr>
              <a:t>(γ) επαρκές δίκτυο διανομής, μάρκετινγκ (</a:t>
            </a:r>
            <a:r>
              <a:rPr lang="en-US" sz="2400" dirty="0">
                <a:solidFill>
                  <a:schemeClr val="tx1"/>
                </a:solidFill>
              </a:rPr>
              <a:t>Branding </a:t>
            </a:r>
            <a:r>
              <a:rPr lang="el-GR" sz="2400" dirty="0">
                <a:solidFill>
                  <a:schemeClr val="tx1"/>
                </a:solidFill>
              </a:rPr>
              <a:t>) και εξυπηρέτησης πελατών.</a:t>
            </a: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3088462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E593202-9C84-A1C1-B536-47788FEA948F}"/>
              </a:ext>
            </a:extLst>
          </p:cNvPr>
          <p:cNvSpPr>
            <a:spLocks noGrp="1"/>
          </p:cNvSpPr>
          <p:nvPr>
            <p:ph idx="1"/>
          </p:nvPr>
        </p:nvSpPr>
        <p:spPr>
          <a:xfrm>
            <a:off x="684212" y="119380"/>
            <a:ext cx="8534400" cy="4395470"/>
          </a:xfrm>
        </p:spPr>
        <p:txBody>
          <a:bodyPr>
            <a:normAutofit fontScale="70000" lnSpcReduction="20000"/>
          </a:bodyPr>
          <a:lstStyle/>
          <a:p>
            <a:pPr marL="0" indent="0" algn="just">
              <a:buNone/>
            </a:pPr>
            <a:r>
              <a:rPr lang="el-GR" sz="2000" dirty="0"/>
              <a:t>Οι εξαγωγές και η εξωστρέφεια αποτελούν σήμερα μονόδρομο για την ανάπτυξη της τοπικής περιφερειακής</a:t>
            </a:r>
            <a:r>
              <a:rPr lang="el-GR" dirty="0"/>
              <a:t> οικονομίας,  των ενώσεων παραγωγών και των ΜΜΕ Επιχειρήσεων, </a:t>
            </a:r>
            <a:r>
              <a:rPr lang="el-GR" sz="2000" dirty="0"/>
              <a:t>κάτι το οποίο έχει αντιληφθεί πλέον το σύνολο της ελληνικής επιχειρηματικής</a:t>
            </a:r>
            <a:r>
              <a:rPr lang="en-US" sz="2000" dirty="0"/>
              <a:t> </a:t>
            </a:r>
            <a:r>
              <a:rPr lang="el-GR" sz="2000" dirty="0"/>
              <a:t>κοινότητας.</a:t>
            </a:r>
            <a:r>
              <a:rPr lang="en-US" sz="2000" dirty="0"/>
              <a:t> </a:t>
            </a:r>
            <a:endParaRPr lang="el-GR" sz="2000" dirty="0"/>
          </a:p>
          <a:p>
            <a:pPr marL="0" indent="0" algn="just">
              <a:buNone/>
            </a:pPr>
            <a:r>
              <a:rPr lang="el-GR" sz="2000" dirty="0"/>
              <a:t>Η ανάληψη εξαγωγικής δραστηριότητας αναμφισβήτητα συνδέεται με πολλά</a:t>
            </a:r>
            <a:r>
              <a:rPr lang="en-US" sz="2000" dirty="0"/>
              <a:t> </a:t>
            </a:r>
            <a:r>
              <a:rPr lang="el-GR" sz="2000" dirty="0"/>
              <a:t>πλεονεκτήματα τόσο για την ίδια την επιχείρηση, όσο και για το γενικότερο οικονομικό</a:t>
            </a:r>
            <a:r>
              <a:rPr lang="en-US" sz="2000" dirty="0"/>
              <a:t> </a:t>
            </a:r>
            <a:r>
              <a:rPr lang="el-GR" sz="2000" dirty="0"/>
              <a:t>περιβάλλον μέσα στο οποίο λειτουργεί.</a:t>
            </a:r>
            <a:endParaRPr lang="en-US" sz="2000" dirty="0"/>
          </a:p>
          <a:p>
            <a:pPr algn="just">
              <a:buNone/>
            </a:pPr>
            <a:r>
              <a:rPr lang="en-US" sz="2000" dirty="0"/>
              <a:t>   </a:t>
            </a:r>
            <a:r>
              <a:rPr lang="el-GR" sz="2000" dirty="0"/>
              <a:t>  </a:t>
            </a:r>
            <a:r>
              <a:rPr lang="el-GR" sz="2000" b="1" dirty="0"/>
              <a:t>ΤΑ 8 ΒΗΜΑΤΑ ΓΙΑ ΝΑ ΕΞΑΓΩ.</a:t>
            </a:r>
            <a:endParaRPr lang="en-US" sz="2000" b="1" dirty="0"/>
          </a:p>
          <a:p>
            <a:r>
              <a:rPr lang="el-GR" sz="2000" dirty="0"/>
              <a:t>Γιατί να εξάγω;</a:t>
            </a:r>
          </a:p>
          <a:p>
            <a:r>
              <a:rPr lang="el-GR" sz="2000" dirty="0"/>
              <a:t> Διάγνωση Επιπέδου Εξαγωγικής ετοιμότητας</a:t>
            </a:r>
          </a:p>
          <a:p>
            <a:r>
              <a:rPr lang="el-GR" sz="2000" dirty="0"/>
              <a:t> Τι να εξάγω;</a:t>
            </a:r>
          </a:p>
          <a:p>
            <a:r>
              <a:rPr lang="el-GR" sz="2000" dirty="0"/>
              <a:t> Πού να εξάγω;</a:t>
            </a:r>
          </a:p>
          <a:p>
            <a:r>
              <a:rPr lang="el-GR" sz="2000" dirty="0"/>
              <a:t> Εξαγωγικό Μάρκετινγκ</a:t>
            </a:r>
          </a:p>
          <a:p>
            <a:r>
              <a:rPr lang="el-GR" sz="2000" dirty="0"/>
              <a:t> Πώς να εξάγω;</a:t>
            </a:r>
          </a:p>
          <a:p>
            <a:r>
              <a:rPr lang="el-GR" sz="2000" dirty="0"/>
              <a:t> Πώς θα πληρωθώ;</a:t>
            </a:r>
          </a:p>
          <a:p>
            <a:r>
              <a:rPr lang="el-GR" sz="2000" dirty="0"/>
              <a:t> Πλάνο Εξαγωγικής Ανάπτυξης</a:t>
            </a:r>
          </a:p>
          <a:p>
            <a:pPr algn="ctr"/>
            <a:endParaRPr lang="el-GR" dirty="0"/>
          </a:p>
        </p:txBody>
      </p:sp>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Tree>
    <p:extLst>
      <p:ext uri="{BB962C8B-B14F-4D97-AF65-F5344CB8AC3E}">
        <p14:creationId xmlns:p14="http://schemas.microsoft.com/office/powerpoint/2010/main" val="1656296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pic>
        <p:nvPicPr>
          <p:cNvPr id="2" name="Picture 2">
            <a:extLst>
              <a:ext uri="{FF2B5EF4-FFF2-40B4-BE49-F238E27FC236}">
                <a16:creationId xmlns:a16="http://schemas.microsoft.com/office/drawing/2014/main" id="{DA768FC0-0927-5124-795F-2AD632D6FB38}"/>
              </a:ext>
            </a:extLst>
          </p:cNvPr>
          <p:cNvPicPr>
            <a:picLocks noGrp="1" noChangeAspect="1" noChangeArrowheads="1"/>
          </p:cNvPicPr>
          <p:nvPr>
            <p:ph idx="1"/>
          </p:nvPr>
        </p:nvPicPr>
        <p:blipFill>
          <a:blip r:embed="rId6" cstate="print"/>
          <a:srcRect/>
          <a:stretch>
            <a:fillRect/>
          </a:stretch>
        </p:blipFill>
        <p:spPr bwMode="auto">
          <a:xfrm>
            <a:off x="3935105" y="0"/>
            <a:ext cx="2476500" cy="2571750"/>
          </a:xfrm>
          <a:prstGeom prst="rect">
            <a:avLst/>
          </a:prstGeom>
          <a:noFill/>
          <a:ln w="9525">
            <a:noFill/>
            <a:miter lim="800000"/>
            <a:headEnd/>
            <a:tailEnd/>
          </a:ln>
        </p:spPr>
      </p:pic>
      <p:sp>
        <p:nvSpPr>
          <p:cNvPr id="9" name="TextBox 8">
            <a:extLst>
              <a:ext uri="{FF2B5EF4-FFF2-40B4-BE49-F238E27FC236}">
                <a16:creationId xmlns:a16="http://schemas.microsoft.com/office/drawing/2014/main" id="{A91A7BD0-D41E-DBDF-11E8-A6126F2B602C}"/>
              </a:ext>
            </a:extLst>
          </p:cNvPr>
          <p:cNvSpPr txBox="1"/>
          <p:nvPr/>
        </p:nvSpPr>
        <p:spPr>
          <a:xfrm>
            <a:off x="2119437" y="3244334"/>
            <a:ext cx="6107836" cy="738664"/>
          </a:xfrm>
          <a:prstGeom prst="rect">
            <a:avLst/>
          </a:prstGeom>
          <a:noFill/>
        </p:spPr>
        <p:txBody>
          <a:bodyPr wrap="square">
            <a:spAutoFit/>
          </a:bodyPr>
          <a:lstStyle/>
          <a:p>
            <a:pPr eaLnBrk="1" fontAlgn="auto" hangingPunct="1">
              <a:spcAft>
                <a:spcPts val="0"/>
              </a:spcAft>
              <a:buClr>
                <a:schemeClr val="tx1">
                  <a:shade val="95000"/>
                </a:schemeClr>
              </a:buClr>
              <a:buFont typeface="Wingdings 2"/>
              <a:buNone/>
              <a:defRPr/>
            </a:pPr>
            <a:r>
              <a:rPr lang="el-GR" sz="4200" b="1" dirty="0">
                <a:solidFill>
                  <a:schemeClr val="bg1"/>
                </a:solidFill>
              </a:rPr>
              <a:t>Πού να εξάγω; </a:t>
            </a:r>
          </a:p>
        </p:txBody>
      </p:sp>
    </p:spTree>
    <p:extLst>
      <p:ext uri="{BB962C8B-B14F-4D97-AF65-F5344CB8AC3E}">
        <p14:creationId xmlns:p14="http://schemas.microsoft.com/office/powerpoint/2010/main" val="1962785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
        <p:nvSpPr>
          <p:cNvPr id="2" name="1 - Τίτλος">
            <a:extLst>
              <a:ext uri="{FF2B5EF4-FFF2-40B4-BE49-F238E27FC236}">
                <a16:creationId xmlns:a16="http://schemas.microsoft.com/office/drawing/2014/main" id="{6D49FE68-D3BE-602D-DDD3-6A7B70F8475B}"/>
              </a:ext>
            </a:extLst>
          </p:cNvPr>
          <p:cNvSpPr>
            <a:spLocks noGrp="1"/>
          </p:cNvSpPr>
          <p:nvPr>
            <p:ph idx="1"/>
          </p:nvPr>
        </p:nvSpPr>
        <p:spPr>
          <a:xfrm>
            <a:off x="684213" y="685800"/>
            <a:ext cx="8534400" cy="779016"/>
          </a:xfrm>
        </p:spPr>
        <p:txBody>
          <a:bodyPr>
            <a:noAutofit/>
          </a:bodyPr>
          <a:lstStyle/>
          <a:p>
            <a:pPr eaLnBrk="1" fontAlgn="auto" hangingPunct="1">
              <a:spcAft>
                <a:spcPts val="0"/>
              </a:spcAft>
              <a:defRPr/>
            </a:pPr>
            <a:r>
              <a:rPr lang="el-GR" sz="4200" dirty="0"/>
              <a:t>Τι περιλαμβάνει η επιλογή αγοράς</a:t>
            </a:r>
          </a:p>
        </p:txBody>
      </p:sp>
      <p:sp>
        <p:nvSpPr>
          <p:cNvPr id="9" name="TextBox 8">
            <a:extLst>
              <a:ext uri="{FF2B5EF4-FFF2-40B4-BE49-F238E27FC236}">
                <a16:creationId xmlns:a16="http://schemas.microsoft.com/office/drawing/2014/main" id="{EBAA8FE2-6823-B9EF-0AC9-2C4582B4FE7C}"/>
              </a:ext>
            </a:extLst>
          </p:cNvPr>
          <p:cNvSpPr txBox="1"/>
          <p:nvPr/>
        </p:nvSpPr>
        <p:spPr>
          <a:xfrm>
            <a:off x="929180" y="1905506"/>
            <a:ext cx="8640947" cy="3046988"/>
          </a:xfrm>
          <a:prstGeom prst="rect">
            <a:avLst/>
          </a:prstGeom>
          <a:noFill/>
        </p:spPr>
        <p:txBody>
          <a:bodyPr wrap="square">
            <a:spAutoFit/>
          </a:bodyPr>
          <a:lstStyle/>
          <a:p>
            <a:pPr eaLnBrk="1" hangingPunct="1"/>
            <a:r>
              <a:rPr lang="el-GR" sz="2400" dirty="0"/>
              <a:t>Συλλέξετε τις πληροφορίες</a:t>
            </a:r>
          </a:p>
          <a:p>
            <a:pPr eaLnBrk="1" hangingPunct="1"/>
            <a:r>
              <a:rPr lang="el-GR" sz="2400" dirty="0"/>
              <a:t>⇒ Κάνετε συγκρίσεις</a:t>
            </a:r>
          </a:p>
          <a:p>
            <a:pPr eaLnBrk="1" hangingPunct="1"/>
            <a:r>
              <a:rPr lang="el-GR" sz="2400" dirty="0"/>
              <a:t>⇒ Λάβετε αποφάσεις</a:t>
            </a:r>
            <a:endParaRPr lang="en-US" sz="2400" dirty="0"/>
          </a:p>
          <a:p>
            <a:pPr algn="just" eaLnBrk="1" hangingPunct="1">
              <a:buFont typeface="Wingdings 2" pitchFamily="18" charset="2"/>
              <a:buNone/>
            </a:pPr>
            <a:r>
              <a:rPr lang="en-US" sz="2400" dirty="0"/>
              <a:t>    </a:t>
            </a:r>
            <a:r>
              <a:rPr lang="el-GR" sz="2400" dirty="0"/>
              <a:t>Μερικά πράγματα που πρέπει να αποφασίσετε θα χρειαστούν εξωτερική βοήθεια και</a:t>
            </a:r>
            <a:r>
              <a:rPr lang="en-US" sz="2400" dirty="0"/>
              <a:t> </a:t>
            </a:r>
            <a:r>
              <a:rPr lang="el-GR" sz="2400" dirty="0"/>
              <a:t>μερικές ερωτήσεις δεν πρόκειται να απαντηθούν μέχρι να μπείτε στην αγορά. Η</a:t>
            </a:r>
            <a:r>
              <a:rPr lang="en-US" sz="2400" dirty="0"/>
              <a:t> </a:t>
            </a:r>
            <a:r>
              <a:rPr lang="el-GR" sz="2400" dirty="0"/>
              <a:t>διαδικασία πάντα περιλαμβάνει τις πληροφορίες ελέγχου και ενημέρωσης, και την</a:t>
            </a:r>
            <a:r>
              <a:rPr lang="en-US" sz="2400" dirty="0"/>
              <a:t> </a:t>
            </a:r>
            <a:r>
              <a:rPr lang="el-GR" sz="2400" dirty="0"/>
              <a:t>εμπειρία.</a:t>
            </a:r>
          </a:p>
        </p:txBody>
      </p:sp>
    </p:spTree>
    <p:extLst>
      <p:ext uri="{BB962C8B-B14F-4D97-AF65-F5344CB8AC3E}">
        <p14:creationId xmlns:p14="http://schemas.microsoft.com/office/powerpoint/2010/main" val="33391589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
        <p:nvSpPr>
          <p:cNvPr id="2" name="1 - Τίτλος">
            <a:extLst>
              <a:ext uri="{FF2B5EF4-FFF2-40B4-BE49-F238E27FC236}">
                <a16:creationId xmlns:a16="http://schemas.microsoft.com/office/drawing/2014/main" id="{BC9DFB0D-14D3-1970-178A-24A4701BCF5F}"/>
              </a:ext>
            </a:extLst>
          </p:cNvPr>
          <p:cNvSpPr>
            <a:spLocks noGrp="1"/>
          </p:cNvSpPr>
          <p:nvPr>
            <p:ph type="title"/>
          </p:nvPr>
        </p:nvSpPr>
        <p:spPr>
          <a:xfrm>
            <a:off x="1068331" y="1516603"/>
            <a:ext cx="8229600" cy="1066800"/>
          </a:xfrm>
        </p:spPr>
        <p:txBody>
          <a:bodyPr>
            <a:normAutofit fontScale="90000"/>
          </a:bodyPr>
          <a:lstStyle/>
          <a:p>
            <a:pPr eaLnBrk="1" fontAlgn="auto" hangingPunct="1">
              <a:spcAft>
                <a:spcPts val="0"/>
              </a:spcAft>
              <a:defRPr/>
            </a:pPr>
            <a:r>
              <a:rPr lang="el-GR" dirty="0"/>
              <a:t>Κριτήρια Επιλογής Αγορών του Εξωτερικού</a:t>
            </a:r>
            <a:br>
              <a:rPr lang="el-GR" dirty="0"/>
            </a:br>
            <a:endParaRPr lang="el-GR" dirty="0"/>
          </a:p>
        </p:txBody>
      </p:sp>
      <p:sp>
        <p:nvSpPr>
          <p:cNvPr id="8" name="1 - Τίτλος">
            <a:extLst>
              <a:ext uri="{FF2B5EF4-FFF2-40B4-BE49-F238E27FC236}">
                <a16:creationId xmlns:a16="http://schemas.microsoft.com/office/drawing/2014/main" id="{8181B69F-340C-6C40-39B5-33FC86BC6EFC}"/>
              </a:ext>
            </a:extLst>
          </p:cNvPr>
          <p:cNvSpPr txBox="1">
            <a:spLocks/>
          </p:cNvSpPr>
          <p:nvPr/>
        </p:nvSpPr>
        <p:spPr>
          <a:xfrm>
            <a:off x="1068331" y="269782"/>
            <a:ext cx="8759250" cy="1066800"/>
          </a:xfrm>
          <a:prstGeom prst="rect">
            <a:avLst/>
          </a:prstGeom>
          <a:effectLst/>
        </p:spPr>
        <p:txBody>
          <a:bodyPr vert="horz" lIns="91440" tIns="45720" rIns="91440" bIns="45720" rtlCol="0" anchor="ctr">
            <a:normAutofit fontScale="97500"/>
          </a:bodyPr>
          <a:lst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defRPr/>
            </a:pPr>
            <a:r>
              <a:rPr lang="el-GR" sz="3200" dirty="0">
                <a:solidFill>
                  <a:schemeClr val="bg1"/>
                </a:solidFill>
              </a:rPr>
              <a:t>Η</a:t>
            </a:r>
            <a:r>
              <a:rPr lang="en-US" sz="3200" dirty="0">
                <a:solidFill>
                  <a:schemeClr val="bg1"/>
                </a:solidFill>
              </a:rPr>
              <a:t> </a:t>
            </a:r>
            <a:r>
              <a:rPr lang="el-GR" sz="3200" dirty="0">
                <a:solidFill>
                  <a:schemeClr val="bg1"/>
                </a:solidFill>
              </a:rPr>
              <a:t>παθητική και η ενεργητική πολιτική.</a:t>
            </a:r>
          </a:p>
        </p:txBody>
      </p:sp>
      <p:sp>
        <p:nvSpPr>
          <p:cNvPr id="11" name="1 - Τίτλος">
            <a:extLst>
              <a:ext uri="{FF2B5EF4-FFF2-40B4-BE49-F238E27FC236}">
                <a16:creationId xmlns:a16="http://schemas.microsoft.com/office/drawing/2014/main" id="{D0889E3A-920E-3C39-A4D2-D15C1D1A1AA5}"/>
              </a:ext>
            </a:extLst>
          </p:cNvPr>
          <p:cNvSpPr txBox="1">
            <a:spLocks/>
          </p:cNvSpPr>
          <p:nvPr/>
        </p:nvSpPr>
        <p:spPr>
          <a:xfrm>
            <a:off x="1068331" y="2583402"/>
            <a:ext cx="8229600" cy="792088"/>
          </a:xfrm>
          <a:prstGeom prst="rect">
            <a:avLst/>
          </a:prstGeom>
        </p:spPr>
        <p:txBody>
          <a:bodyPr vert="horz" anchor="ctr">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sz="3200" b="0" i="0" u="none" strike="noStrike" kern="1200" cap="none" spc="0" normalizeH="0" baseline="0" noProof="0" dirty="0">
                <a:ln>
                  <a:noFill/>
                </a:ln>
                <a:solidFill>
                  <a:schemeClr val="bg1"/>
                </a:solidFill>
                <a:effectLst/>
                <a:uLnTx/>
                <a:uFillTx/>
                <a:latin typeface="+mn-lt"/>
                <a:ea typeface="+mj-ea"/>
                <a:cs typeface="+mj-cs"/>
              </a:rPr>
              <a:t>Επόμενο βήμα - επίσκεψη στις αγορές </a:t>
            </a:r>
          </a:p>
        </p:txBody>
      </p:sp>
      <p:sp>
        <p:nvSpPr>
          <p:cNvPr id="13" name="TextBox 12">
            <a:extLst>
              <a:ext uri="{FF2B5EF4-FFF2-40B4-BE49-F238E27FC236}">
                <a16:creationId xmlns:a16="http://schemas.microsoft.com/office/drawing/2014/main" id="{05DA30BD-84C0-FB33-21E0-5CAA16F27966}"/>
              </a:ext>
            </a:extLst>
          </p:cNvPr>
          <p:cNvSpPr txBox="1"/>
          <p:nvPr/>
        </p:nvSpPr>
        <p:spPr>
          <a:xfrm>
            <a:off x="1136343" y="3535049"/>
            <a:ext cx="6107836" cy="584775"/>
          </a:xfrm>
          <a:prstGeom prst="rect">
            <a:avLst/>
          </a:prstGeom>
          <a:noFill/>
        </p:spPr>
        <p:txBody>
          <a:bodyPr wrap="square">
            <a:spAutoFit/>
          </a:bodyPr>
          <a:lstStyle/>
          <a:p>
            <a:r>
              <a:rPr lang="el-GR" sz="3200" dirty="0"/>
              <a:t>Έρευνα Αγοράς Εξωτερικού</a:t>
            </a:r>
          </a:p>
        </p:txBody>
      </p:sp>
    </p:spTree>
    <p:extLst>
      <p:ext uri="{BB962C8B-B14F-4D97-AF65-F5344CB8AC3E}">
        <p14:creationId xmlns:p14="http://schemas.microsoft.com/office/powerpoint/2010/main" val="1493900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FD632DF-BC50-7AF6-FC2B-507740FA028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77166" y="5722792"/>
            <a:ext cx="6120765" cy="1152989"/>
          </a:xfrm>
          <a:prstGeom prst="rect">
            <a:avLst/>
          </a:prstGeom>
          <a:noFill/>
          <a:ln>
            <a:noFill/>
          </a:ln>
        </p:spPr>
      </p:pic>
      <p:pic>
        <p:nvPicPr>
          <p:cNvPr id="5" name="Εικόνα 4">
            <a:extLst>
              <a:ext uri="{FF2B5EF4-FFF2-40B4-BE49-F238E27FC236}">
                <a16:creationId xmlns:a16="http://schemas.microsoft.com/office/drawing/2014/main" id="{66AA6FAF-34AB-5F53-E454-464043E658A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0808" y="5725333"/>
            <a:ext cx="2032633" cy="1147908"/>
          </a:xfrm>
          <a:prstGeom prst="rect">
            <a:avLst/>
          </a:prstGeom>
          <a:noFill/>
          <a:ln>
            <a:noFill/>
          </a:ln>
        </p:spPr>
      </p:pic>
      <p:pic>
        <p:nvPicPr>
          <p:cNvPr id="6" name="Εικόνα 5">
            <a:extLst>
              <a:ext uri="{FF2B5EF4-FFF2-40B4-BE49-F238E27FC236}">
                <a16:creationId xmlns:a16="http://schemas.microsoft.com/office/drawing/2014/main" id="{1943CDD4-45EB-F84C-910A-C8AACBE6F52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978807" y="5720252"/>
            <a:ext cx="1624863" cy="1132840"/>
          </a:xfrm>
          <a:prstGeom prst="rect">
            <a:avLst/>
          </a:prstGeom>
          <a:noFill/>
          <a:ln>
            <a:noFill/>
          </a:ln>
        </p:spPr>
      </p:pic>
      <p:pic>
        <p:nvPicPr>
          <p:cNvPr id="7" name="Εικόνα 6">
            <a:extLst>
              <a:ext uri="{FF2B5EF4-FFF2-40B4-BE49-F238E27FC236}">
                <a16:creationId xmlns:a16="http://schemas.microsoft.com/office/drawing/2014/main" id="{0FAD4521-01F5-49B2-95A8-B5D3BBF430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5556" y="119380"/>
            <a:ext cx="1695450" cy="1132840"/>
          </a:xfrm>
          <a:prstGeom prst="rect">
            <a:avLst/>
          </a:prstGeom>
        </p:spPr>
      </p:pic>
      <p:sp>
        <p:nvSpPr>
          <p:cNvPr id="8" name="TextBox 7">
            <a:extLst>
              <a:ext uri="{FF2B5EF4-FFF2-40B4-BE49-F238E27FC236}">
                <a16:creationId xmlns:a16="http://schemas.microsoft.com/office/drawing/2014/main" id="{E1DE328A-8684-C47F-6455-DCF00820B16A}"/>
              </a:ext>
            </a:extLst>
          </p:cNvPr>
          <p:cNvSpPr txBox="1"/>
          <p:nvPr/>
        </p:nvSpPr>
        <p:spPr>
          <a:xfrm>
            <a:off x="520808" y="312454"/>
            <a:ext cx="6107836" cy="584775"/>
          </a:xfrm>
          <a:prstGeom prst="rect">
            <a:avLst/>
          </a:prstGeom>
          <a:noFill/>
        </p:spPr>
        <p:txBody>
          <a:bodyPr wrap="square">
            <a:spAutoFit/>
          </a:bodyPr>
          <a:lstStyle/>
          <a:p>
            <a:r>
              <a:rPr lang="el-GR" sz="3200" dirty="0">
                <a:solidFill>
                  <a:schemeClr val="bg1"/>
                </a:solidFill>
              </a:rPr>
              <a:t>Έρευνα Αγοράς Εξωτερικού</a:t>
            </a:r>
          </a:p>
        </p:txBody>
      </p:sp>
      <p:sp>
        <p:nvSpPr>
          <p:cNvPr id="10" name="TextBox 9">
            <a:extLst>
              <a:ext uri="{FF2B5EF4-FFF2-40B4-BE49-F238E27FC236}">
                <a16:creationId xmlns:a16="http://schemas.microsoft.com/office/drawing/2014/main" id="{55479D87-D327-6521-38A7-F54CA28B41EC}"/>
              </a:ext>
            </a:extLst>
          </p:cNvPr>
          <p:cNvSpPr txBox="1"/>
          <p:nvPr/>
        </p:nvSpPr>
        <p:spPr>
          <a:xfrm>
            <a:off x="300994" y="1252220"/>
            <a:ext cx="9894562" cy="3970318"/>
          </a:xfrm>
          <a:prstGeom prst="rect">
            <a:avLst/>
          </a:prstGeom>
          <a:noFill/>
        </p:spPr>
        <p:txBody>
          <a:bodyPr wrap="square">
            <a:spAutoFit/>
          </a:bodyPr>
          <a:lstStyle/>
          <a:p>
            <a:pPr algn="just"/>
            <a:r>
              <a:rPr lang="el-GR" dirty="0">
                <a:solidFill>
                  <a:schemeClr val="bg1"/>
                </a:solidFill>
                <a:latin typeface="Times New Roman" pitchFamily="18" charset="0"/>
              </a:rPr>
              <a:t>Στη σημερινή οικονομική συγκυρία που χαρακτηρίζεται από έξαρση του ανταγωνισμού σε όλες τις αγορές του κόσμου, η προώθηση των προϊόντων δεν μπορεί να στηρίζεται μόνο στην εμπειρία, την έμπνευση και το επιχειρηματικό δαιμόνιο. Πρέπει να λαμβάνονται υπόψη πρόσθετες πληροφορίες που αφορούν την αγορά ώστε ο σχεδιασμός της εξαγωγικής πολιτικής να είναι πιο εύστοχος και αποτελεσματικός. Τα απαραίτητα αυτά στοιχεία μπορεί να τα προσφέρει μόνον μια εμπεριστατωμένη έρευνα αγοράς της χώρας – στόχου των εξαγωγών της επιχείρησης. </a:t>
            </a:r>
          </a:p>
          <a:p>
            <a:pPr algn="just"/>
            <a:r>
              <a:rPr lang="el-GR" dirty="0">
                <a:solidFill>
                  <a:schemeClr val="bg1"/>
                </a:solidFill>
                <a:latin typeface="Times New Roman" pitchFamily="18" charset="0"/>
              </a:rPr>
              <a:t>Οι Δυνητικοί εξαγωγής μπορούν να αξιοποιούν τις μελέτες ξένων αγορών που εκπονούν οι δημόσιες υπηρεσίες και οργανισμοί στην Ελλάδα και στο εξωτερικό, οι εξαγωγικοί φορείς της χώρας και οι ιδιωτικές εταιρίες που εξειδικεύονται στον τομέα αυτό. Πρέπει να αξιοποιούν τις πηγές πληροφοριών που έχουν στη διάθεσή τους, τα Ελληνικά Γραφεία Οικονομικών και Εμπορικών Υποθέσεων (ΟΕΥ) του Υπουργείου Εξωτερικών και τα Ελληνικά επιμελητήρια.</a:t>
            </a:r>
          </a:p>
          <a:p>
            <a:pPr algn="just"/>
            <a:r>
              <a:rPr lang="el-GR" b="1" dirty="0">
                <a:solidFill>
                  <a:schemeClr val="tx2">
                    <a:lumMod val="20000"/>
                    <a:lumOff val="80000"/>
                  </a:schemeClr>
                </a:solidFill>
                <a:latin typeface="Times New Roman" pitchFamily="18" charset="0"/>
              </a:rPr>
              <a:t>Πρέπει επίσης να επωφελούνται των υπηρεσιών που προσφέρονται όπως είναι για παράδειγμα η οργάνωση αποστολών σε διεθνείς εμπορικές εκθέσεις και η εφαρμογή προγραμμάτων δυναμικής προώθησης συγκεκριμένων ελληνικών προϊόντων σε επιλεγμένες αγορές του εξωτερικού.</a:t>
            </a:r>
          </a:p>
        </p:txBody>
      </p:sp>
    </p:spTree>
    <p:extLst>
      <p:ext uri="{BB962C8B-B14F-4D97-AF65-F5344CB8AC3E}">
        <p14:creationId xmlns:p14="http://schemas.microsoft.com/office/powerpoint/2010/main" val="536315873"/>
      </p:ext>
    </p:extLst>
  </p:cSld>
  <p:clrMapOvr>
    <a:masterClrMapping/>
  </p:clrMapOvr>
</p:sld>
</file>

<file path=ppt/theme/theme1.xml><?xml version="1.0" encoding="utf-8"?>
<a:theme xmlns:a="http://schemas.openxmlformats.org/drawingml/2006/main" name="Κομμάτι">
  <a:themeElements>
    <a:clrScheme name="Κομμάτ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Κομμάτ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ομμάτ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465</TotalTime>
  <Words>1536</Words>
  <Application>Microsoft Office PowerPoint</Application>
  <PresentationFormat>Ευρεία οθόνη</PresentationFormat>
  <Paragraphs>79</Paragraphs>
  <Slides>18</Slides>
  <Notes>0</Notes>
  <HiddenSlides>0</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18</vt:i4>
      </vt:variant>
    </vt:vector>
  </HeadingPairs>
  <TitlesOfParts>
    <vt:vector size="28" baseType="lpstr">
      <vt:lpstr>Arial</vt:lpstr>
      <vt:lpstr>Book Antiqua</vt:lpstr>
      <vt:lpstr>Century Gothic</vt:lpstr>
      <vt:lpstr>Open Sans</vt:lpstr>
      <vt:lpstr>PFDINTextPro Neue</vt:lpstr>
      <vt:lpstr>Source Sans Pro</vt:lpstr>
      <vt:lpstr>Times New Roman</vt:lpstr>
      <vt:lpstr>Wingdings 2</vt:lpstr>
      <vt:lpstr>Wingdings 3</vt:lpstr>
      <vt:lpstr>Κομμάτι</vt:lpstr>
      <vt:lpstr>1η ενημερωτική εκδήλωση του Επιμελητηρίου Αιτωλοακαρνανίας σε συνεργασία με την Περιφέρεια Δυτικής Ελλάδας στο πλαίσιο του Έργου « Προώθηση/προβολή αλιευμάτων Περιφέρειας Δυτικής Ελλάδας σε εσωτερική αγορά και Τρίτες Χώρες » - ΟΠΣ 5076713 ».  Τετάρτη, 7 Ιουνίου 2023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Κριτήρια Επιλογής Αγορών του Εξωτερικού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1η ενημερωτική εκδήλωση του Επιμελητηρίου Αιτωλοακαρνανίας σε συνεργασία με την Περιφέρεια Δυτικής Ελλάδας στο πλαίσιο του Έργου « Προώθηση/προβολή αλιευμάτων Περιφέρειας Δυτικής Ελλάδας σε εσωτερική αγορά και Τρίτες Χώρες » - ΟΠΣ 5076713 ».  Τετάρτη, 7 Ιουνίου 2023 </dc:title>
  <dc:creator>ΓΕΩΡΓΙΟΣ ΡΟΜΠΟΛΑΣ</dc:creator>
  <cp:lastModifiedBy>ΓΕΩΡΓΙΟΣ ΡΟΜΠΟΛΑΣ</cp:lastModifiedBy>
  <cp:revision>19</cp:revision>
  <dcterms:created xsi:type="dcterms:W3CDTF">2023-06-06T06:23:12Z</dcterms:created>
  <dcterms:modified xsi:type="dcterms:W3CDTF">2023-06-07T10:54:53Z</dcterms:modified>
</cp:coreProperties>
</file>