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81" r:id="rId3"/>
    <p:sldId id="280" r:id="rId4"/>
    <p:sldId id="279" r:id="rId5"/>
    <p:sldId id="278" r:id="rId6"/>
    <p:sldId id="277" r:id="rId7"/>
    <p:sldId id="276" r:id="rId8"/>
    <p:sldId id="275" r:id="rId9"/>
    <p:sldId id="274" r:id="rId10"/>
    <p:sldId id="273" r:id="rId11"/>
    <p:sldId id="272" r:id="rId12"/>
    <p:sldId id="290" r:id="rId13"/>
    <p:sldId id="270" r:id="rId14"/>
    <p:sldId id="269" r:id="rId15"/>
    <p:sldId id="282" r:id="rId16"/>
    <p:sldId id="283" r:id="rId17"/>
    <p:sldId id="284" r:id="rId18"/>
    <p:sldId id="285" r:id="rId19"/>
    <p:sldId id="286" r:id="rId20"/>
    <p:sldId id="287" r:id="rId21"/>
    <p:sldId id="267" r:id="rId22"/>
    <p:sldId id="288" r:id="rId23"/>
    <p:sldId id="289" r:id="rId24"/>
    <p:sldId id="26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C8C08279-B21F-4A37-805E-C3A6F71F738C}" type="datetimeFigureOut">
              <a:rPr lang="el-GR" smtClean="0"/>
              <a:pPr/>
              <a:t>4/8/2023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F992C4D-EF08-4DCF-9390-06A4C097C342}" type="slidenum">
              <a:rPr lang="el-GR" smtClean="0"/>
              <a:pPr/>
              <a:t>‹#›</a:t>
            </a:fld>
            <a:endParaRPr lang="el-G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131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C8C08279-B21F-4A37-805E-C3A6F71F738C}" type="datetimeFigureOut">
              <a:rPr lang="el-GR" smtClean="0"/>
              <a:pPr/>
              <a:t>4/8/2023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3839881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8C08279-B21F-4A37-805E-C3A6F71F738C}" type="datetimeFigureOut">
              <a:rPr lang="el-GR" smtClean="0"/>
              <a:pPr/>
              <a:t>4/8/2023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2310016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8C08279-B21F-4A37-805E-C3A6F71F738C}" type="datetimeFigureOut">
              <a:rPr lang="el-GR" smtClean="0"/>
              <a:pPr/>
              <a:t>4/8/2023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F992C4D-EF08-4DCF-9390-06A4C097C342}" type="slidenum">
              <a:rPr lang="el-GR" smtClean="0"/>
              <a:pPr/>
              <a:t>‹#›</a:t>
            </a:fld>
            <a:endParaRPr lang="el-G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25033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8C08279-B21F-4A37-805E-C3A6F71F738C}" type="datetimeFigureOut">
              <a:rPr lang="el-GR" smtClean="0"/>
              <a:pPr/>
              <a:t>4/8/2023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3392136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8C08279-B21F-4A37-805E-C3A6F71F738C}" type="datetimeFigureOut">
              <a:rPr lang="el-GR" smtClean="0"/>
              <a:pPr/>
              <a:t>4/8/2023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F992C4D-EF08-4DCF-9390-06A4C097C342}" type="slidenum">
              <a:rPr lang="el-GR" smtClean="0"/>
              <a:pPr/>
              <a:t>‹#›</a:t>
            </a:fld>
            <a:endParaRPr lang="el-G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472061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8C08279-B21F-4A37-805E-C3A6F71F738C}" type="datetimeFigureOut">
              <a:rPr lang="el-GR" smtClean="0"/>
              <a:pPr/>
              <a:t>4/8/2023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105681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8C08279-B21F-4A37-805E-C3A6F71F738C}" type="datetimeFigureOut">
              <a:rPr lang="el-GR" smtClean="0"/>
              <a:pPr/>
              <a:t>4/8/2023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198859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8C08279-B21F-4A37-805E-C3A6F71F738C}" type="datetimeFigureOut">
              <a:rPr lang="el-GR" smtClean="0"/>
              <a:pPr/>
              <a:t>4/8/2023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990560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8C08279-B21F-4A37-805E-C3A6F71F738C}" type="datetimeFigureOut">
              <a:rPr lang="el-GR" smtClean="0"/>
              <a:pPr/>
              <a:t>4/8/2023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213967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8C08279-B21F-4A37-805E-C3A6F71F738C}" type="datetimeFigureOut">
              <a:rPr lang="el-GR" smtClean="0"/>
              <a:pPr/>
              <a:t>4/8/2023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640919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C8C08279-B21F-4A37-805E-C3A6F71F738C}" type="datetimeFigureOut">
              <a:rPr lang="el-GR" smtClean="0"/>
              <a:pPr/>
              <a:t>4/8/2023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394906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C8C08279-B21F-4A37-805E-C3A6F71F738C}" type="datetimeFigureOut">
              <a:rPr lang="el-GR" smtClean="0"/>
              <a:pPr/>
              <a:t>4/8/2023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966465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C8C08279-B21F-4A37-805E-C3A6F71F738C}" type="datetimeFigureOut">
              <a:rPr lang="el-GR" smtClean="0"/>
              <a:pPr/>
              <a:t>4/8/2023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711648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C08279-B21F-4A37-805E-C3A6F71F738C}" type="datetimeFigureOut">
              <a:rPr lang="el-GR" smtClean="0"/>
              <a:pPr/>
              <a:t>4/8/2023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1277896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C8C08279-B21F-4A37-805E-C3A6F71F738C}" type="datetimeFigureOut">
              <a:rPr lang="el-GR" smtClean="0"/>
              <a:pPr/>
              <a:t>4/8/2023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597306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l-GR"/>
              <a:t>Κάντε κλικ για να επεξεργαστείτε τον τίτλο υποδείγματος</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C8C08279-B21F-4A37-805E-C3A6F71F738C}" type="datetimeFigureOut">
              <a:rPr lang="el-GR" smtClean="0"/>
              <a:pPr/>
              <a:t>4/8/2023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498864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8C08279-B21F-4A37-805E-C3A6F71F738C}" type="datetimeFigureOut">
              <a:rPr lang="el-GR" smtClean="0"/>
              <a:pPr/>
              <a:t>4/8/2023</a:t>
            </a:fld>
            <a:endParaRPr lang="el-G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l-G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9F992C4D-EF08-4DCF-9390-06A4C097C342}" type="slidenum">
              <a:rPr lang="el-GR" smtClean="0"/>
              <a:pPr/>
              <a:t>‹#›</a:t>
            </a:fld>
            <a:endParaRPr lang="el-GR"/>
          </a:p>
        </p:txBody>
      </p:sp>
    </p:spTree>
    <p:extLst>
      <p:ext uri="{BB962C8B-B14F-4D97-AF65-F5344CB8AC3E}">
        <p14:creationId xmlns:p14="http://schemas.microsoft.com/office/powerpoint/2010/main" val="3170330729"/>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0.pn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hyperlink" Target="https://youtu.be/63CvCdCz2CQ" TargetMode="External"/><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B9531D-160D-866D-05B3-3FD0EF32108D}"/>
              </a:ext>
            </a:extLst>
          </p:cNvPr>
          <p:cNvSpPr>
            <a:spLocks noGrp="1"/>
          </p:cNvSpPr>
          <p:nvPr>
            <p:ph type="ctrTitle"/>
          </p:nvPr>
        </p:nvSpPr>
        <p:spPr>
          <a:xfrm>
            <a:off x="684212" y="137511"/>
            <a:ext cx="8001000" cy="2933597"/>
          </a:xfrm>
        </p:spPr>
        <p:txBody>
          <a:bodyPr>
            <a:normAutofit/>
          </a:bodyPr>
          <a:lstStyle/>
          <a:p>
            <a:pPr algn="ctr"/>
            <a:r>
              <a:rPr lang="el-GR" sz="2000" b="1" dirty="0">
                <a:solidFill>
                  <a:schemeClr val="bg1"/>
                </a:solidFill>
                <a:effectLst/>
                <a:ea typeface="Calibri" panose="020F0502020204030204" pitchFamily="34" charset="0"/>
                <a:cs typeface="Times New Roman" panose="02020603050405020304" pitchFamily="18" charset="0"/>
              </a:rPr>
              <a:t>2</a:t>
            </a:r>
            <a:r>
              <a:rPr lang="el-GR" sz="2000" b="1" baseline="30000" dirty="0">
                <a:solidFill>
                  <a:schemeClr val="bg1"/>
                </a:solidFill>
                <a:effectLst/>
                <a:ea typeface="Calibri" panose="020F0502020204030204" pitchFamily="34" charset="0"/>
                <a:cs typeface="Times New Roman" panose="02020603050405020304" pitchFamily="18" charset="0"/>
              </a:rPr>
              <a:t>η</a:t>
            </a:r>
            <a:r>
              <a:rPr lang="el-GR" sz="2000" b="1" dirty="0">
                <a:solidFill>
                  <a:schemeClr val="bg1"/>
                </a:solidFill>
                <a:effectLst/>
                <a:ea typeface="Calibri" panose="020F0502020204030204" pitchFamily="34" charset="0"/>
                <a:cs typeface="Times New Roman" panose="02020603050405020304" pitchFamily="18" charset="0"/>
              </a:rPr>
              <a:t> ενημερωτικ</a:t>
            </a:r>
            <a:r>
              <a:rPr lang="el-GR" sz="2000" b="1" dirty="0">
                <a:solidFill>
                  <a:schemeClr val="bg1"/>
                </a:solidFill>
                <a:ea typeface="Calibri" panose="020F0502020204030204" pitchFamily="34" charset="0"/>
                <a:cs typeface="Times New Roman" panose="02020603050405020304" pitchFamily="18" charset="0"/>
              </a:rPr>
              <a:t>η</a:t>
            </a:r>
            <a:r>
              <a:rPr lang="el-GR" sz="2000" b="1" dirty="0">
                <a:solidFill>
                  <a:schemeClr val="bg1"/>
                </a:solidFill>
                <a:effectLst/>
                <a:ea typeface="Calibri" panose="020F0502020204030204" pitchFamily="34" charset="0"/>
                <a:cs typeface="Times New Roman" panose="02020603050405020304" pitchFamily="18" charset="0"/>
              </a:rPr>
              <a:t> </a:t>
            </a:r>
            <a:r>
              <a:rPr lang="el-GR" sz="2000" b="1" dirty="0" err="1">
                <a:solidFill>
                  <a:schemeClr val="bg1"/>
                </a:solidFill>
                <a:effectLst/>
                <a:ea typeface="Calibri" panose="020F0502020204030204" pitchFamily="34" charset="0"/>
                <a:cs typeface="Times New Roman" panose="02020603050405020304" pitchFamily="18" charset="0"/>
              </a:rPr>
              <a:t>εκδηλωση</a:t>
            </a:r>
            <a:r>
              <a:rPr lang="el-GR" sz="2000" b="1" dirty="0">
                <a:solidFill>
                  <a:schemeClr val="bg1"/>
                </a:solidFill>
                <a:effectLst/>
                <a:ea typeface="Calibri" panose="020F0502020204030204" pitchFamily="34" charset="0"/>
                <a:cs typeface="Times New Roman" panose="02020603050405020304" pitchFamily="18" charset="0"/>
              </a:rPr>
              <a:t> </a:t>
            </a:r>
            <a:r>
              <a:rPr lang="el-GR" sz="2000" b="1" dirty="0">
                <a:solidFill>
                  <a:schemeClr val="bg1"/>
                </a:solidFill>
                <a:effectLst/>
                <a:ea typeface="Calibri" panose="020F0502020204030204" pitchFamily="34" charset="0"/>
              </a:rPr>
              <a:t>του </a:t>
            </a:r>
            <a:r>
              <a:rPr lang="el-GR" sz="2000" b="1" dirty="0" err="1">
                <a:solidFill>
                  <a:schemeClr val="bg1"/>
                </a:solidFill>
                <a:effectLst/>
                <a:ea typeface="Calibri" panose="020F0502020204030204" pitchFamily="34" charset="0"/>
              </a:rPr>
              <a:t>Επιμελητηριου</a:t>
            </a:r>
            <a:r>
              <a:rPr lang="el-GR" sz="2000" b="1" dirty="0">
                <a:solidFill>
                  <a:schemeClr val="bg1"/>
                </a:solidFill>
                <a:effectLst/>
                <a:ea typeface="Calibri" panose="020F0502020204030204" pitchFamily="34" charset="0"/>
              </a:rPr>
              <a:t> </a:t>
            </a:r>
            <a:r>
              <a:rPr lang="el-GR" sz="2000" b="1" dirty="0" err="1">
                <a:solidFill>
                  <a:schemeClr val="bg1"/>
                </a:solidFill>
                <a:effectLst/>
                <a:ea typeface="Calibri" panose="020F0502020204030204" pitchFamily="34" charset="0"/>
              </a:rPr>
              <a:t>Αιτωλοακαρνανιασ</a:t>
            </a:r>
            <a:r>
              <a:rPr lang="el-GR" sz="2000" b="1" dirty="0">
                <a:solidFill>
                  <a:schemeClr val="bg1"/>
                </a:solidFill>
                <a:effectLst/>
                <a:ea typeface="Calibri" panose="020F0502020204030204" pitchFamily="34" charset="0"/>
              </a:rPr>
              <a:t> σε </a:t>
            </a:r>
            <a:r>
              <a:rPr lang="el-GR" sz="2000" b="1" dirty="0" err="1">
                <a:solidFill>
                  <a:schemeClr val="bg1"/>
                </a:solidFill>
                <a:effectLst/>
                <a:ea typeface="Calibri" panose="020F0502020204030204" pitchFamily="34" charset="0"/>
              </a:rPr>
              <a:t>συνεργασια</a:t>
            </a:r>
            <a:r>
              <a:rPr lang="el-GR" sz="2000" b="1" dirty="0">
                <a:solidFill>
                  <a:schemeClr val="bg1"/>
                </a:solidFill>
                <a:effectLst/>
                <a:ea typeface="Calibri" panose="020F0502020204030204" pitchFamily="34" charset="0"/>
              </a:rPr>
              <a:t> με την </a:t>
            </a:r>
            <a:r>
              <a:rPr lang="el-GR" sz="2000" b="1" dirty="0" err="1">
                <a:solidFill>
                  <a:schemeClr val="bg1"/>
                </a:solidFill>
                <a:effectLst/>
                <a:ea typeface="Calibri" panose="020F0502020204030204" pitchFamily="34" charset="0"/>
              </a:rPr>
              <a:t>Περιφερεια</a:t>
            </a:r>
            <a:r>
              <a:rPr lang="el-GR" sz="2000" b="1" dirty="0">
                <a:solidFill>
                  <a:schemeClr val="bg1"/>
                </a:solidFill>
                <a:effectLst/>
                <a:ea typeface="Calibri" panose="020F0502020204030204" pitchFamily="34" charset="0"/>
              </a:rPr>
              <a:t> </a:t>
            </a:r>
            <a:r>
              <a:rPr lang="el-GR" sz="2000" b="1" dirty="0" err="1">
                <a:solidFill>
                  <a:schemeClr val="bg1"/>
                </a:solidFill>
                <a:effectLst/>
                <a:ea typeface="Calibri" panose="020F0502020204030204" pitchFamily="34" charset="0"/>
              </a:rPr>
              <a:t>Δυτικησ</a:t>
            </a:r>
            <a:r>
              <a:rPr lang="el-GR" sz="2000" b="1" dirty="0">
                <a:solidFill>
                  <a:schemeClr val="bg1"/>
                </a:solidFill>
                <a:effectLst/>
                <a:ea typeface="Calibri" panose="020F0502020204030204" pitchFamily="34" charset="0"/>
              </a:rPr>
              <a:t> </a:t>
            </a:r>
            <a:r>
              <a:rPr lang="el-GR" sz="2000" b="1" dirty="0" err="1">
                <a:solidFill>
                  <a:schemeClr val="bg1"/>
                </a:solidFill>
                <a:effectLst/>
                <a:ea typeface="Calibri" panose="020F0502020204030204" pitchFamily="34" charset="0"/>
              </a:rPr>
              <a:t>Ελλαδασ</a:t>
            </a:r>
            <a:r>
              <a:rPr lang="el-GR" sz="2000" b="1" dirty="0">
                <a:solidFill>
                  <a:schemeClr val="bg1"/>
                </a:solidFill>
                <a:effectLst/>
                <a:ea typeface="Calibri" panose="020F0502020204030204" pitchFamily="34" charset="0"/>
              </a:rPr>
              <a:t> στο </a:t>
            </a:r>
            <a:r>
              <a:rPr lang="el-GR" sz="2000" b="1" dirty="0" err="1">
                <a:solidFill>
                  <a:schemeClr val="bg1"/>
                </a:solidFill>
                <a:effectLst/>
                <a:ea typeface="Calibri" panose="020F0502020204030204" pitchFamily="34" charset="0"/>
              </a:rPr>
              <a:t>πλαισιο</a:t>
            </a:r>
            <a:r>
              <a:rPr lang="el-GR" sz="2000" b="1" dirty="0">
                <a:solidFill>
                  <a:schemeClr val="bg1"/>
                </a:solidFill>
                <a:effectLst/>
                <a:ea typeface="Calibri" panose="020F0502020204030204" pitchFamily="34" charset="0"/>
              </a:rPr>
              <a:t> του </a:t>
            </a:r>
            <a:r>
              <a:rPr lang="el-GR" sz="2000" b="1" dirty="0" err="1">
                <a:solidFill>
                  <a:schemeClr val="bg1"/>
                </a:solidFill>
                <a:effectLst/>
                <a:ea typeface="Calibri" panose="020F0502020204030204" pitchFamily="34" charset="0"/>
              </a:rPr>
              <a:t>εργου</a:t>
            </a:r>
            <a:r>
              <a:rPr lang="el-GR" sz="2000" b="1" dirty="0">
                <a:solidFill>
                  <a:schemeClr val="bg1"/>
                </a:solidFill>
                <a:effectLst/>
                <a:ea typeface="Calibri" panose="020F0502020204030204" pitchFamily="34" charset="0"/>
              </a:rPr>
              <a:t> </a:t>
            </a:r>
            <a:r>
              <a:rPr lang="el-GR" sz="2000" b="1" dirty="0">
                <a:solidFill>
                  <a:schemeClr val="bg1"/>
                </a:solidFill>
                <a:effectLst/>
                <a:ea typeface="Calibri" panose="020F0502020204030204" pitchFamily="34" charset="0"/>
                <a:cs typeface="Times New Roman" panose="02020603050405020304" pitchFamily="18" charset="0"/>
              </a:rPr>
              <a:t>«</a:t>
            </a:r>
            <a:r>
              <a:rPr lang="el-GR" sz="2000" b="1" dirty="0" err="1">
                <a:solidFill>
                  <a:schemeClr val="bg1"/>
                </a:solidFill>
                <a:effectLst/>
                <a:ea typeface="Calibri" panose="020F0502020204030204" pitchFamily="34" charset="0"/>
                <a:cs typeface="Times New Roman" panose="02020603050405020304" pitchFamily="18" charset="0"/>
              </a:rPr>
              <a:t>Προωθηση</a:t>
            </a:r>
            <a:r>
              <a:rPr lang="el-GR" sz="2000" b="1" dirty="0">
                <a:solidFill>
                  <a:schemeClr val="bg1"/>
                </a:solidFill>
                <a:effectLst/>
                <a:ea typeface="Calibri" panose="020F0502020204030204" pitchFamily="34" charset="0"/>
                <a:cs typeface="Times New Roman" panose="02020603050405020304" pitchFamily="18" charset="0"/>
              </a:rPr>
              <a:t>/</a:t>
            </a:r>
            <a:r>
              <a:rPr lang="el-GR" sz="2000" b="1" dirty="0" err="1">
                <a:solidFill>
                  <a:schemeClr val="bg1"/>
                </a:solidFill>
                <a:effectLst/>
                <a:ea typeface="Calibri" panose="020F0502020204030204" pitchFamily="34" charset="0"/>
                <a:cs typeface="Times New Roman" panose="02020603050405020304" pitchFamily="18" charset="0"/>
              </a:rPr>
              <a:t>προβολη</a:t>
            </a:r>
            <a:r>
              <a:rPr lang="el-GR" sz="2000" b="1" dirty="0">
                <a:solidFill>
                  <a:schemeClr val="bg1"/>
                </a:solidFill>
                <a:effectLst/>
                <a:ea typeface="Calibri" panose="020F0502020204030204" pitchFamily="34" charset="0"/>
                <a:cs typeface="Times New Roman" panose="02020603050405020304" pitchFamily="18" charset="0"/>
              </a:rPr>
              <a:t> </a:t>
            </a:r>
            <a:r>
              <a:rPr lang="el-GR" sz="2000" b="1" dirty="0" err="1">
                <a:solidFill>
                  <a:schemeClr val="bg1"/>
                </a:solidFill>
                <a:effectLst/>
                <a:ea typeface="Calibri" panose="020F0502020204030204" pitchFamily="34" charset="0"/>
                <a:cs typeface="Times New Roman" panose="02020603050405020304" pitchFamily="18" charset="0"/>
              </a:rPr>
              <a:t>αλιευματων</a:t>
            </a:r>
            <a:r>
              <a:rPr lang="el-GR" sz="2000" b="1" dirty="0">
                <a:solidFill>
                  <a:schemeClr val="bg1"/>
                </a:solidFill>
                <a:effectLst/>
                <a:ea typeface="Calibri" panose="020F0502020204030204" pitchFamily="34" charset="0"/>
                <a:cs typeface="Times New Roman" panose="02020603050405020304" pitchFamily="18" charset="0"/>
              </a:rPr>
              <a:t> </a:t>
            </a:r>
            <a:r>
              <a:rPr lang="el-GR" sz="2000" b="1" dirty="0" err="1">
                <a:solidFill>
                  <a:schemeClr val="bg1"/>
                </a:solidFill>
                <a:effectLst/>
                <a:ea typeface="Calibri" panose="020F0502020204030204" pitchFamily="34" charset="0"/>
                <a:cs typeface="Times New Roman" panose="02020603050405020304" pitchFamily="18" charset="0"/>
              </a:rPr>
              <a:t>Περιφερειασ</a:t>
            </a:r>
            <a:r>
              <a:rPr lang="el-GR" sz="2000" b="1" dirty="0">
                <a:solidFill>
                  <a:schemeClr val="bg1"/>
                </a:solidFill>
                <a:effectLst/>
                <a:ea typeface="Calibri" panose="020F0502020204030204" pitchFamily="34" charset="0"/>
                <a:cs typeface="Times New Roman" panose="02020603050405020304" pitchFamily="18" charset="0"/>
              </a:rPr>
              <a:t> </a:t>
            </a:r>
            <a:r>
              <a:rPr lang="el-GR" sz="2000" b="1" dirty="0" err="1">
                <a:solidFill>
                  <a:schemeClr val="bg1"/>
                </a:solidFill>
                <a:effectLst/>
                <a:ea typeface="Calibri" panose="020F0502020204030204" pitchFamily="34" charset="0"/>
                <a:cs typeface="Times New Roman" panose="02020603050405020304" pitchFamily="18" charset="0"/>
              </a:rPr>
              <a:t>Δυτικησ</a:t>
            </a:r>
            <a:r>
              <a:rPr lang="el-GR" sz="2000" b="1" dirty="0">
                <a:solidFill>
                  <a:schemeClr val="bg1"/>
                </a:solidFill>
                <a:effectLst/>
                <a:ea typeface="Calibri" panose="020F0502020204030204" pitchFamily="34" charset="0"/>
                <a:cs typeface="Times New Roman" panose="02020603050405020304" pitchFamily="18" charset="0"/>
              </a:rPr>
              <a:t> </a:t>
            </a:r>
            <a:r>
              <a:rPr lang="el-GR" sz="2000" b="1" dirty="0" err="1">
                <a:solidFill>
                  <a:schemeClr val="bg1"/>
                </a:solidFill>
                <a:effectLst/>
                <a:ea typeface="Calibri" panose="020F0502020204030204" pitchFamily="34" charset="0"/>
                <a:cs typeface="Times New Roman" panose="02020603050405020304" pitchFamily="18" charset="0"/>
              </a:rPr>
              <a:t>Ελλαδασ</a:t>
            </a:r>
            <a:r>
              <a:rPr lang="el-GR" sz="2000" b="1" dirty="0">
                <a:solidFill>
                  <a:schemeClr val="bg1"/>
                </a:solidFill>
                <a:effectLst/>
                <a:ea typeface="Calibri" panose="020F0502020204030204" pitchFamily="34" charset="0"/>
                <a:cs typeface="Times New Roman" panose="02020603050405020304" pitchFamily="18" charset="0"/>
              </a:rPr>
              <a:t> σε </a:t>
            </a:r>
            <a:r>
              <a:rPr lang="el-GR" sz="2000" b="1" dirty="0" err="1">
                <a:solidFill>
                  <a:schemeClr val="bg1"/>
                </a:solidFill>
                <a:effectLst/>
                <a:ea typeface="Calibri" panose="020F0502020204030204" pitchFamily="34" charset="0"/>
                <a:cs typeface="Times New Roman" panose="02020603050405020304" pitchFamily="18" charset="0"/>
              </a:rPr>
              <a:t>εσωτερικη</a:t>
            </a:r>
            <a:r>
              <a:rPr lang="el-GR" sz="2000" b="1" dirty="0">
                <a:solidFill>
                  <a:schemeClr val="bg1"/>
                </a:solidFill>
                <a:effectLst/>
                <a:ea typeface="Calibri" panose="020F0502020204030204" pitchFamily="34" charset="0"/>
                <a:cs typeface="Times New Roman" panose="02020603050405020304" pitchFamily="18" charset="0"/>
              </a:rPr>
              <a:t> αγορα και Τριτεσ Χωρεσ» - ΟΠΣ 5076713.</a:t>
            </a:r>
            <a:br>
              <a:rPr lang="el-GR" sz="2000" b="1" dirty="0">
                <a:solidFill>
                  <a:schemeClr val="bg1"/>
                </a:solidFill>
                <a:effectLst/>
                <a:ea typeface="Calibri" panose="020F0502020204030204" pitchFamily="34" charset="0"/>
                <a:cs typeface="Times New Roman" panose="02020603050405020304" pitchFamily="18" charset="0"/>
              </a:rPr>
            </a:br>
            <a:br>
              <a:rPr lang="el-GR" sz="2000" b="1" dirty="0">
                <a:solidFill>
                  <a:schemeClr val="bg1"/>
                </a:solidFill>
                <a:effectLst/>
                <a:ea typeface="Calibri" panose="020F0502020204030204" pitchFamily="34" charset="0"/>
              </a:rPr>
            </a:br>
            <a:r>
              <a:rPr lang="el-GR" sz="2000" b="1" dirty="0">
                <a:effectLst/>
                <a:ea typeface="Calibri" panose="020F0502020204030204" pitchFamily="34" charset="0"/>
                <a:cs typeface="Times New Roman" panose="02020603050405020304" pitchFamily="18" charset="0"/>
              </a:rPr>
              <a:t>Τεταρτη, 26 Ιουλιου 2023 </a:t>
            </a:r>
            <a:br>
              <a:rPr lang="el-GR" sz="2000" b="1" dirty="0">
                <a:solidFill>
                  <a:schemeClr val="bg1"/>
                </a:solidFill>
                <a:effectLst/>
                <a:ea typeface="Calibri" panose="020F0502020204030204" pitchFamily="34" charset="0"/>
                <a:cs typeface="Times New Roman" panose="02020603050405020304" pitchFamily="18" charset="0"/>
              </a:rPr>
            </a:br>
            <a:endParaRPr lang="el-GR" sz="2000" b="1" dirty="0">
              <a:solidFill>
                <a:schemeClr val="bg1"/>
              </a:solidFill>
            </a:endParaRPr>
          </a:p>
        </p:txBody>
      </p:sp>
      <p:sp>
        <p:nvSpPr>
          <p:cNvPr id="3" name="Υπότιτλος 2">
            <a:extLst>
              <a:ext uri="{FF2B5EF4-FFF2-40B4-BE49-F238E27FC236}">
                <a16:creationId xmlns:a16="http://schemas.microsoft.com/office/drawing/2014/main" id="{A1FF60FB-AAA9-75B7-2336-EE44A1CB7456}"/>
              </a:ext>
            </a:extLst>
          </p:cNvPr>
          <p:cNvSpPr>
            <a:spLocks noGrp="1"/>
          </p:cNvSpPr>
          <p:nvPr>
            <p:ph type="subTitle" idx="1"/>
          </p:nvPr>
        </p:nvSpPr>
        <p:spPr>
          <a:xfrm>
            <a:off x="471148" y="3383969"/>
            <a:ext cx="7012728" cy="1947333"/>
          </a:xfrm>
        </p:spPr>
        <p:txBody>
          <a:bodyPr>
            <a:normAutofit fontScale="85000" lnSpcReduction="20000"/>
          </a:bodyPr>
          <a:lstStyle/>
          <a:p>
            <a:pPr algn="just"/>
            <a:r>
              <a:rPr lang="el-GR" sz="2400" b="1" dirty="0">
                <a:solidFill>
                  <a:schemeClr val="bg1"/>
                </a:solidFill>
                <a:latin typeface="+mj-lt"/>
                <a:ea typeface="Calibri" panose="020F0502020204030204" pitchFamily="34" charset="0"/>
              </a:rPr>
              <a:t>Τίτλος Παρουσίασης:</a:t>
            </a:r>
          </a:p>
          <a:p>
            <a:pPr algn="just"/>
            <a:r>
              <a:rPr lang="el-GR" sz="2400" dirty="0">
                <a:solidFill>
                  <a:schemeClr val="tx1"/>
                </a:solidFill>
                <a:effectLst/>
                <a:latin typeface="+mj-lt"/>
                <a:ea typeface="Calibri" panose="020F0502020204030204" pitchFamily="34" charset="0"/>
                <a:cs typeface="Times New Roman" panose="02020603050405020304" pitchFamily="18" charset="0"/>
              </a:rPr>
              <a:t>« Διεθνή Έκθεση </a:t>
            </a:r>
            <a:r>
              <a:rPr lang="en-US" sz="2400" dirty="0">
                <a:solidFill>
                  <a:schemeClr val="tx1"/>
                </a:solidFill>
                <a:effectLst/>
                <a:latin typeface="+mj-lt"/>
                <a:ea typeface="Calibri" panose="020F0502020204030204" pitchFamily="34" charset="0"/>
                <a:cs typeface="Times New Roman" panose="02020603050405020304" pitchFamily="18" charset="0"/>
              </a:rPr>
              <a:t>Seafood Expo Asia 2023</a:t>
            </a:r>
            <a:r>
              <a:rPr lang="el-GR" sz="2400" dirty="0">
                <a:solidFill>
                  <a:schemeClr val="tx1"/>
                </a:solidFill>
                <a:effectLst/>
                <a:latin typeface="+mj-lt"/>
                <a:ea typeface="Calibri" panose="020F0502020204030204" pitchFamily="34" charset="0"/>
                <a:cs typeface="Times New Roman" panose="02020603050405020304" pitchFamily="18" charset="0"/>
              </a:rPr>
              <a:t> </a:t>
            </a:r>
            <a:r>
              <a:rPr lang="el-GR" sz="2400" dirty="0">
                <a:solidFill>
                  <a:schemeClr val="tx1"/>
                </a:solidFill>
                <a:effectLst/>
                <a:latin typeface="+mj-lt"/>
                <a:ea typeface="Times New Roman" panose="02020603050405020304" pitchFamily="18" charset="0"/>
                <a:cs typeface="Times New Roman" panose="02020603050405020304" pitchFamily="18" charset="0"/>
              </a:rPr>
              <a:t>» - Ευκαιρίες και δυνατότητες </a:t>
            </a:r>
            <a:r>
              <a:rPr lang="el-GR" sz="2400" dirty="0">
                <a:solidFill>
                  <a:schemeClr val="bg1"/>
                </a:solidFill>
                <a:effectLst/>
                <a:latin typeface="+mj-lt"/>
                <a:ea typeface="Times New Roman" panose="02020603050405020304" pitchFamily="18" charset="0"/>
                <a:cs typeface="Times New Roman" panose="02020603050405020304" pitchFamily="18" charset="0"/>
              </a:rPr>
              <a:t>.</a:t>
            </a:r>
          </a:p>
          <a:p>
            <a:pPr algn="just"/>
            <a:r>
              <a:rPr lang="el-GR" sz="2400" b="1" dirty="0">
                <a:solidFill>
                  <a:schemeClr val="bg1"/>
                </a:solidFill>
                <a:latin typeface="+mj-lt"/>
              </a:rPr>
              <a:t>Εισηγητής</a:t>
            </a:r>
            <a:r>
              <a:rPr lang="el-GR" sz="2400" dirty="0">
                <a:solidFill>
                  <a:schemeClr val="bg1"/>
                </a:solidFill>
                <a:latin typeface="+mj-lt"/>
              </a:rPr>
              <a:t>: </a:t>
            </a:r>
            <a:r>
              <a:rPr lang="el-GR" sz="2400" dirty="0" err="1">
                <a:solidFill>
                  <a:schemeClr val="bg1"/>
                </a:solidFill>
                <a:latin typeface="+mj-lt"/>
              </a:rPr>
              <a:t>Ρόμπολας</a:t>
            </a:r>
            <a:r>
              <a:rPr lang="el-GR" sz="2400" dirty="0">
                <a:solidFill>
                  <a:schemeClr val="bg1"/>
                </a:solidFill>
                <a:latin typeface="+mj-lt"/>
              </a:rPr>
              <a:t> Γεώργιος, Οικονομολόγος M</a:t>
            </a:r>
            <a:r>
              <a:rPr lang="en-US" sz="2400" dirty="0">
                <a:solidFill>
                  <a:schemeClr val="bg1"/>
                </a:solidFill>
                <a:latin typeface="+mj-lt"/>
              </a:rPr>
              <a:t>S</a:t>
            </a:r>
            <a:r>
              <a:rPr lang="el-GR" sz="2400" dirty="0">
                <a:solidFill>
                  <a:schemeClr val="bg1"/>
                </a:solidFill>
                <a:latin typeface="+mj-lt"/>
              </a:rPr>
              <a:t>c, Υπεύθυνος έργου, δράσεων εξωστρέφειας &amp; Διεθνών σχέσεων, </a:t>
            </a:r>
            <a:r>
              <a:rPr lang="el-GR" sz="2400" dirty="0">
                <a:solidFill>
                  <a:schemeClr val="tx1"/>
                </a:solidFill>
                <a:latin typeface="+mj-lt"/>
              </a:rPr>
              <a:t>για το Επιμελητήριο Αιτωλοακαρνανίας</a:t>
            </a:r>
            <a:r>
              <a:rPr lang="el-GR" sz="2400" dirty="0">
                <a:solidFill>
                  <a:schemeClr val="bg1"/>
                </a:solidFill>
                <a:latin typeface="+mj-lt"/>
              </a:rPr>
              <a:t>.</a:t>
            </a:r>
          </a:p>
          <a:p>
            <a:endParaRPr lang="el-GR" dirty="0">
              <a:solidFill>
                <a:schemeClr val="tx1"/>
              </a:solidFill>
            </a:endParaRPr>
          </a:p>
        </p:txBody>
      </p:sp>
      <p:pic>
        <p:nvPicPr>
          <p:cNvPr id="6" name="Εικόνα 5">
            <a:extLst>
              <a:ext uri="{FF2B5EF4-FFF2-40B4-BE49-F238E27FC236}">
                <a16:creationId xmlns:a16="http://schemas.microsoft.com/office/drawing/2014/main" id="{6F58B327-195A-A7BC-C41B-9DE26AB3C6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6873" y="137511"/>
            <a:ext cx="768001" cy="513151"/>
          </a:xfrm>
          <a:prstGeom prst="rect">
            <a:avLst/>
          </a:prstGeom>
        </p:spPr>
      </p:pic>
      <p:pic>
        <p:nvPicPr>
          <p:cNvPr id="5" name="Εικόνα 4">
            <a:extLst>
              <a:ext uri="{FF2B5EF4-FFF2-40B4-BE49-F238E27FC236}">
                <a16:creationId xmlns:a16="http://schemas.microsoft.com/office/drawing/2014/main" id="{367EF665-F121-C0D0-4E29-7618C719A7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1507"/>
            <a:ext cx="6296485" cy="1016493"/>
          </a:xfrm>
          <a:prstGeom prst="rect">
            <a:avLst/>
          </a:prstGeom>
        </p:spPr>
      </p:pic>
    </p:spTree>
    <p:extLst>
      <p:ext uri="{BB962C8B-B14F-4D97-AF65-F5344CB8AC3E}">
        <p14:creationId xmlns:p14="http://schemas.microsoft.com/office/powerpoint/2010/main" val="1494036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E593202-9C84-A1C1-B536-47788FEA948F}"/>
              </a:ext>
            </a:extLst>
          </p:cNvPr>
          <p:cNvSpPr>
            <a:spLocks noGrp="1"/>
          </p:cNvSpPr>
          <p:nvPr>
            <p:ph idx="1"/>
          </p:nvPr>
        </p:nvSpPr>
        <p:spPr>
          <a:xfrm>
            <a:off x="630365" y="1174072"/>
            <a:ext cx="9143949" cy="4418860"/>
          </a:xfrm>
        </p:spPr>
        <p:txBody>
          <a:bodyPr>
            <a:normAutofit fontScale="92500" lnSpcReduction="10000"/>
          </a:bodyPr>
          <a:lstStyle/>
          <a:p>
            <a:pPr algn="ctr"/>
            <a:r>
              <a:rPr lang="el-GR" sz="2400" dirty="0">
                <a:solidFill>
                  <a:schemeClr val="tx1"/>
                </a:solidFill>
              </a:rPr>
              <a:t>Διάφοροι στόχοι εμπορικών εκθέσεων</a:t>
            </a:r>
          </a:p>
          <a:p>
            <a:pPr algn="just"/>
            <a:r>
              <a:rPr lang="el-GR" sz="2000" dirty="0">
                <a:solidFill>
                  <a:schemeClr val="bg1"/>
                </a:solidFill>
              </a:rPr>
              <a:t>• Δημιουργία βάσης δεδομένων πιθανών πελατών.</a:t>
            </a:r>
          </a:p>
          <a:p>
            <a:pPr algn="just"/>
            <a:r>
              <a:rPr lang="el-GR" sz="2000" dirty="0">
                <a:solidFill>
                  <a:schemeClr val="bg1"/>
                </a:solidFill>
              </a:rPr>
              <a:t>• Επικοινωνία με διεθνείς αγοραστές.</a:t>
            </a:r>
          </a:p>
          <a:p>
            <a:pPr algn="just"/>
            <a:r>
              <a:rPr lang="el-GR" sz="2000" dirty="0">
                <a:solidFill>
                  <a:schemeClr val="bg1"/>
                </a:solidFill>
              </a:rPr>
              <a:t>• Υποστήριξη προμηθευτών, αντιπροσώπων, και διανομέων.</a:t>
            </a:r>
          </a:p>
          <a:p>
            <a:pPr algn="just"/>
            <a:r>
              <a:rPr lang="el-GR" sz="2000" dirty="0">
                <a:solidFill>
                  <a:schemeClr val="bg1"/>
                </a:solidFill>
              </a:rPr>
              <a:t>• Διείσδυση σε ξένες ή νέες αγορές.</a:t>
            </a:r>
          </a:p>
          <a:p>
            <a:pPr algn="just"/>
            <a:r>
              <a:rPr lang="el-GR" sz="2000" dirty="0">
                <a:solidFill>
                  <a:schemeClr val="bg1"/>
                </a:solidFill>
              </a:rPr>
              <a:t>• Αναστροφή </a:t>
            </a:r>
            <a:r>
              <a:rPr lang="el-GR" sz="2000" dirty="0">
                <a:solidFill>
                  <a:srgbClr val="FFFF00"/>
                </a:solidFill>
              </a:rPr>
              <a:t>του </a:t>
            </a:r>
            <a:r>
              <a:rPr lang="el-GR" dirty="0">
                <a:solidFill>
                  <a:srgbClr val="FFFF00"/>
                </a:solidFill>
              </a:rPr>
              <a:t>Παρουσίας </a:t>
            </a:r>
            <a:r>
              <a:rPr lang="el-GR" sz="2000" dirty="0">
                <a:solidFill>
                  <a:srgbClr val="FFFF00"/>
                </a:solidFill>
              </a:rPr>
              <a:t>– Πώληση </a:t>
            </a:r>
            <a:r>
              <a:rPr lang="el-GR" sz="2000" dirty="0">
                <a:solidFill>
                  <a:schemeClr val="bg1"/>
                </a:solidFill>
              </a:rPr>
              <a:t>σε άλλους εκθέτες.</a:t>
            </a:r>
          </a:p>
          <a:p>
            <a:pPr algn="just"/>
            <a:r>
              <a:rPr lang="el-GR" sz="2000" dirty="0">
                <a:solidFill>
                  <a:schemeClr val="bg1"/>
                </a:solidFill>
              </a:rPr>
              <a:t>• Εκμετάλλευση των μοναδικών στοιχείων της εμπορικής παρουσίας για την « πρόσωπο</a:t>
            </a:r>
            <a:r>
              <a:rPr lang="en-US" sz="2000" dirty="0">
                <a:solidFill>
                  <a:schemeClr val="bg1"/>
                </a:solidFill>
              </a:rPr>
              <a:t> </a:t>
            </a:r>
            <a:r>
              <a:rPr lang="el-GR" sz="2000" dirty="0">
                <a:solidFill>
                  <a:schemeClr val="bg1"/>
                </a:solidFill>
              </a:rPr>
              <a:t>με πρόσωπο » επικοινωνία με τους πελάτες.</a:t>
            </a:r>
          </a:p>
          <a:p>
            <a:pPr algn="just"/>
            <a:r>
              <a:rPr lang="el-GR" sz="2000" dirty="0">
                <a:solidFill>
                  <a:schemeClr val="bg1"/>
                </a:solidFill>
              </a:rPr>
              <a:t>• Επανατοποθέτηση της επιχείρησης στον κλάδο.</a:t>
            </a:r>
          </a:p>
          <a:p>
            <a:pPr algn="just"/>
            <a:r>
              <a:rPr lang="el-GR" sz="2000" dirty="0">
                <a:solidFill>
                  <a:schemeClr val="bg1"/>
                </a:solidFill>
              </a:rPr>
              <a:t>• Εξέταση του ανταγωνισμού, των στρατηγικών που χρησιμοποιεί στο </a:t>
            </a:r>
            <a:r>
              <a:rPr lang="el-GR" sz="2000" dirty="0" err="1">
                <a:solidFill>
                  <a:schemeClr val="bg1"/>
                </a:solidFill>
              </a:rPr>
              <a:t>marketing</a:t>
            </a:r>
            <a:r>
              <a:rPr lang="en-US" sz="2000" dirty="0">
                <a:solidFill>
                  <a:schemeClr val="bg1"/>
                </a:solidFill>
              </a:rPr>
              <a:t> </a:t>
            </a:r>
            <a:r>
              <a:rPr lang="el-GR" sz="2000" dirty="0">
                <a:solidFill>
                  <a:schemeClr val="bg1"/>
                </a:solidFill>
              </a:rPr>
              <a:t>και τις πωλήσεις.</a:t>
            </a:r>
          </a:p>
          <a:p>
            <a:pPr algn="ctr"/>
            <a:endParaRPr lang="el-GR" dirty="0"/>
          </a:p>
        </p:txBody>
      </p:sp>
      <p:sp>
        <p:nvSpPr>
          <p:cNvPr id="8" name="TextBox 7">
            <a:extLst>
              <a:ext uri="{FF2B5EF4-FFF2-40B4-BE49-F238E27FC236}">
                <a16:creationId xmlns:a16="http://schemas.microsoft.com/office/drawing/2014/main" id="{6A2ECFEA-3499-3137-C20A-6E11977E1C99}"/>
              </a:ext>
            </a:extLst>
          </p:cNvPr>
          <p:cNvSpPr txBox="1"/>
          <p:nvPr/>
        </p:nvSpPr>
        <p:spPr>
          <a:xfrm>
            <a:off x="781286" y="230709"/>
            <a:ext cx="9294870" cy="584775"/>
          </a:xfrm>
          <a:prstGeom prst="rect">
            <a:avLst/>
          </a:prstGeom>
          <a:noFill/>
        </p:spPr>
        <p:txBody>
          <a:bodyPr wrap="square">
            <a:spAutoFit/>
          </a:bodyPr>
          <a:lstStyle/>
          <a:p>
            <a:r>
              <a:rPr lang="el-GR" sz="3200" b="1" dirty="0">
                <a:solidFill>
                  <a:schemeClr val="bg1"/>
                </a:solidFill>
              </a:rPr>
              <a:t>Συμμετοχή σε Εμπορικές Εκθέσεις Εξωτερικού</a:t>
            </a:r>
          </a:p>
        </p:txBody>
      </p:sp>
      <p:pic>
        <p:nvPicPr>
          <p:cNvPr id="9" name="Εικόνα 8">
            <a:extLst>
              <a:ext uri="{FF2B5EF4-FFF2-40B4-BE49-F238E27FC236}">
                <a16:creationId xmlns:a16="http://schemas.microsoft.com/office/drawing/2014/main" id="{E3700353-A661-FBC2-7F0E-A53D932043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788" y="365414"/>
            <a:ext cx="959000" cy="640770"/>
          </a:xfrm>
          <a:prstGeom prst="rect">
            <a:avLst/>
          </a:prstGeom>
        </p:spPr>
      </p:pic>
      <p:pic>
        <p:nvPicPr>
          <p:cNvPr id="2" name="Εικόνα 1">
            <a:extLst>
              <a:ext uri="{FF2B5EF4-FFF2-40B4-BE49-F238E27FC236}">
                <a16:creationId xmlns:a16="http://schemas.microsoft.com/office/drawing/2014/main" id="{67EF283A-BC64-81DB-DEBA-18C9CB0B3B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1507"/>
            <a:ext cx="6296485" cy="1016493"/>
          </a:xfrm>
          <a:prstGeom prst="rect">
            <a:avLst/>
          </a:prstGeom>
        </p:spPr>
      </p:pic>
    </p:spTree>
    <p:extLst>
      <p:ext uri="{BB962C8B-B14F-4D97-AF65-F5344CB8AC3E}">
        <p14:creationId xmlns:p14="http://schemas.microsoft.com/office/powerpoint/2010/main" val="3917124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E593202-9C84-A1C1-B536-47788FEA948F}"/>
              </a:ext>
            </a:extLst>
          </p:cNvPr>
          <p:cNvSpPr>
            <a:spLocks noGrp="1"/>
          </p:cNvSpPr>
          <p:nvPr>
            <p:ph idx="1"/>
          </p:nvPr>
        </p:nvSpPr>
        <p:spPr>
          <a:xfrm>
            <a:off x="142042" y="119380"/>
            <a:ext cx="9960745" cy="5526818"/>
          </a:xfrm>
        </p:spPr>
        <p:txBody>
          <a:bodyPr>
            <a:normAutofit/>
          </a:bodyPr>
          <a:lstStyle/>
          <a:p>
            <a:pPr marL="0" indent="0" algn="ctr">
              <a:lnSpc>
                <a:spcPct val="120000"/>
              </a:lnSpc>
              <a:buNone/>
            </a:pPr>
            <a:r>
              <a:rPr lang="el-GR" sz="1900" b="1" dirty="0">
                <a:solidFill>
                  <a:schemeClr val="bg1"/>
                </a:solidFill>
              </a:rPr>
              <a:t>Σημαντικές ευκαιρίες για τα ελληνικά τρόφιμα στη</a:t>
            </a:r>
            <a:r>
              <a:rPr lang="en-US" sz="1900" b="1" dirty="0">
                <a:solidFill>
                  <a:schemeClr val="bg1"/>
                </a:solidFill>
              </a:rPr>
              <a:t> </a:t>
            </a:r>
            <a:r>
              <a:rPr lang="el-GR" sz="1900" b="1" dirty="0">
                <a:solidFill>
                  <a:schemeClr val="bg1"/>
                </a:solidFill>
              </a:rPr>
              <a:t>διεθνή αγορά. </a:t>
            </a:r>
          </a:p>
          <a:p>
            <a:pPr marL="0" indent="0" algn="ctr">
              <a:lnSpc>
                <a:spcPct val="200000"/>
              </a:lnSpc>
              <a:buNone/>
            </a:pPr>
            <a:r>
              <a:rPr lang="el-GR" sz="1900" b="1" i="0" u="none" strike="noStrike" baseline="0" dirty="0">
                <a:solidFill>
                  <a:schemeClr val="bg1"/>
                </a:solidFill>
              </a:rPr>
              <a:t>Τα ελληνικά προϊόντα διευρύνουν το διεθνές αποτύπωμά τους, παρά την πίεση στις </a:t>
            </a:r>
            <a:r>
              <a:rPr lang="el-GR" sz="1900" b="1" i="0" u="none" strike="noStrike" baseline="0" dirty="0">
                <a:solidFill>
                  <a:schemeClr val="bg1"/>
                </a:solidFill>
                <a:latin typeface="+mj-lt"/>
              </a:rPr>
              <a:t>αγορές.</a:t>
            </a:r>
          </a:p>
          <a:p>
            <a:pPr marL="0" indent="0" algn="just">
              <a:lnSpc>
                <a:spcPct val="200000"/>
              </a:lnSpc>
              <a:buNone/>
            </a:pPr>
            <a:r>
              <a:rPr lang="el-GR" sz="1100" dirty="0">
                <a:solidFill>
                  <a:schemeClr val="bg1"/>
                </a:solidFill>
                <a:latin typeface="+mj-lt"/>
              </a:rPr>
              <a:t>Οι ελληνικές εξαγωγές τροφίμων και ποτών, παρά τις αντιξοότητες και μεγάλες προκλήσεις που εμφανίζει η παγκόσμια αγορά  παρουσιάζουν σταθερά αυξητική τάση (8% του συνόλου των εξαγόμενων προϊόντων το 2022).</a:t>
            </a:r>
          </a:p>
          <a:p>
            <a:pPr marL="0" indent="0" algn="just">
              <a:lnSpc>
                <a:spcPct val="200000"/>
              </a:lnSpc>
              <a:buNone/>
            </a:pPr>
            <a:r>
              <a:rPr lang="el-GR" sz="1100" b="0" i="0" u="none" strike="noStrike" baseline="0" dirty="0">
                <a:solidFill>
                  <a:srgbClr val="000000"/>
                </a:solidFill>
                <a:latin typeface="+mj-lt"/>
              </a:rPr>
              <a:t>Σε ένα περιβάλλον αδύναμης διεθνούς ζήτησης, </a:t>
            </a:r>
            <a:r>
              <a:rPr lang="el-GR" sz="1100" b="1" i="0" u="none" strike="noStrike" baseline="0" dirty="0">
                <a:solidFill>
                  <a:srgbClr val="000000"/>
                </a:solidFill>
                <a:latin typeface="+mj-lt"/>
              </a:rPr>
              <a:t>οι ελληνικές εξαγωγές αγαθών </a:t>
            </a:r>
            <a:r>
              <a:rPr lang="el-GR" sz="1100" b="0" i="0" u="none" strike="noStrike" baseline="0" dirty="0">
                <a:solidFill>
                  <a:srgbClr val="000000"/>
                </a:solidFill>
                <a:latin typeface="+mj-lt"/>
              </a:rPr>
              <a:t>το τρίμηνο Φεβρουαρίου - Απριλίου 2023, κατάφεραν να </a:t>
            </a:r>
            <a:r>
              <a:rPr lang="el-GR" sz="1100" b="1" i="0" u="none" strike="noStrike" baseline="0" dirty="0">
                <a:solidFill>
                  <a:srgbClr val="000000"/>
                </a:solidFill>
                <a:latin typeface="+mj-lt"/>
              </a:rPr>
              <a:t>αυξήσουν το μερίδιό τους </a:t>
            </a:r>
            <a:r>
              <a:rPr lang="el-GR" sz="1100" b="0" i="0" u="none" strike="noStrike" baseline="0" dirty="0">
                <a:solidFill>
                  <a:srgbClr val="000000"/>
                </a:solidFill>
                <a:latin typeface="+mj-lt"/>
              </a:rPr>
              <a:t>στις αγορές εξωτερικού. </a:t>
            </a:r>
            <a:r>
              <a:rPr lang="el-GR" sz="1100" dirty="0">
                <a:solidFill>
                  <a:srgbClr val="000000"/>
                </a:solidFill>
                <a:latin typeface="+mj-lt"/>
              </a:rPr>
              <a:t>Ο</a:t>
            </a:r>
            <a:r>
              <a:rPr lang="el-GR" sz="1100" b="0" i="0" u="none" strike="noStrike" baseline="0" dirty="0">
                <a:solidFill>
                  <a:srgbClr val="000000"/>
                </a:solidFill>
                <a:latin typeface="+mj-lt"/>
              </a:rPr>
              <a:t>ι </a:t>
            </a:r>
            <a:r>
              <a:rPr lang="el-GR" sz="1100" b="1" i="0" u="none" strike="noStrike" baseline="0" dirty="0">
                <a:solidFill>
                  <a:srgbClr val="000000"/>
                </a:solidFill>
                <a:latin typeface="+mj-lt"/>
              </a:rPr>
              <a:t>βασικές αγορές της Ευρώπης και της Βόρειας Αμερικής καλύπτουν </a:t>
            </a:r>
            <a:r>
              <a:rPr lang="el-GR" sz="1100" b="0" i="0" u="none" strike="noStrike" baseline="0" dirty="0">
                <a:solidFill>
                  <a:srgbClr val="000000"/>
                </a:solidFill>
                <a:latin typeface="+mj-lt"/>
              </a:rPr>
              <a:t>αθροιστικά σχεδόν τα ¾ των ελληνικών εξαγωγών. Στα πλαίσια αυτού του αναιμικού περιβάλλοντος, </a:t>
            </a:r>
            <a:r>
              <a:rPr lang="el-GR" sz="1100" b="1" i="0" u="none" strike="noStrike" baseline="0" dirty="0">
                <a:solidFill>
                  <a:srgbClr val="000000"/>
                </a:solidFill>
                <a:latin typeface="+mj-lt"/>
              </a:rPr>
              <a:t>τα ελληνικά προϊόντα εκπλήσσουν θετικά με την υψηλή ανταγωνιστικότητά τους</a:t>
            </a:r>
            <a:r>
              <a:rPr lang="el-GR" sz="1100" b="0" i="0" u="none" strike="noStrike" baseline="0" dirty="0">
                <a:solidFill>
                  <a:srgbClr val="000000"/>
                </a:solidFill>
                <a:latin typeface="+mj-lt"/>
              </a:rPr>
              <a:t>, επιτυγχάνοντας άνοδο του μεριδίου τους στις ευρωπαϊκές αγορές κατά 5%.</a:t>
            </a:r>
          </a:p>
          <a:p>
            <a:pPr marL="0" indent="0" algn="just">
              <a:lnSpc>
                <a:spcPct val="200000"/>
              </a:lnSpc>
              <a:buNone/>
            </a:pPr>
            <a:r>
              <a:rPr lang="el-GR" sz="1100" b="1" i="0" u="none" strike="noStrike" baseline="0" dirty="0">
                <a:solidFill>
                  <a:srgbClr val="FF0000"/>
                </a:solidFill>
                <a:latin typeface="+mj-lt"/>
              </a:rPr>
              <a:t>Ενώ οι αγορές της Ασίας, αγορές στόχος </a:t>
            </a:r>
            <a:r>
              <a:rPr lang="el-GR" sz="1100" b="1" dirty="0">
                <a:solidFill>
                  <a:srgbClr val="FF0000"/>
                </a:solidFill>
                <a:latin typeface="+mj-lt"/>
              </a:rPr>
              <a:t>στα πλαίσια της συμμετοχής μας στη Διεθνή έκθεση </a:t>
            </a:r>
            <a:r>
              <a:rPr lang="en-US" sz="1100" b="1" dirty="0">
                <a:solidFill>
                  <a:srgbClr val="FF0000"/>
                </a:solidFill>
                <a:effectLst/>
                <a:latin typeface="+mj-lt"/>
                <a:ea typeface="Calibri" panose="020F0502020204030204" pitchFamily="34" charset="0"/>
                <a:cs typeface="Times New Roman" panose="02020603050405020304" pitchFamily="18" charset="0"/>
              </a:rPr>
              <a:t>Seafood Expo Asia 2023</a:t>
            </a:r>
            <a:r>
              <a:rPr lang="el-GR" sz="1100" b="1" dirty="0">
                <a:solidFill>
                  <a:srgbClr val="FF0000"/>
                </a:solidFill>
                <a:effectLst/>
                <a:latin typeface="+mj-lt"/>
                <a:ea typeface="Calibri" panose="020F0502020204030204" pitchFamily="34" charset="0"/>
                <a:cs typeface="Times New Roman" panose="02020603050405020304" pitchFamily="18" charset="0"/>
              </a:rPr>
              <a:t> </a:t>
            </a:r>
            <a:r>
              <a:rPr lang="el-GR" sz="1100" b="1" i="0" u="none" strike="noStrike" baseline="0" dirty="0">
                <a:solidFill>
                  <a:srgbClr val="FF0000"/>
                </a:solidFill>
                <a:latin typeface="+mj-lt"/>
              </a:rPr>
              <a:t>είχαν μια αύξηση του 6%.</a:t>
            </a:r>
          </a:p>
          <a:p>
            <a:pPr marL="0" indent="0" algn="just">
              <a:buNone/>
            </a:pPr>
            <a:endParaRPr lang="el-GR" sz="1400" b="0" i="0" u="none" strike="noStrike" baseline="0" dirty="0">
              <a:solidFill>
                <a:srgbClr val="000000"/>
              </a:solidFill>
            </a:endParaRPr>
          </a:p>
        </p:txBody>
      </p:sp>
      <p:pic>
        <p:nvPicPr>
          <p:cNvPr id="11" name="Εικόνα 10">
            <a:extLst>
              <a:ext uri="{FF2B5EF4-FFF2-40B4-BE49-F238E27FC236}">
                <a16:creationId xmlns:a16="http://schemas.microsoft.com/office/drawing/2014/main" id="{9903BBEC-5634-AADF-7D36-651A76CB1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788" y="365414"/>
            <a:ext cx="959000" cy="640770"/>
          </a:xfrm>
          <a:prstGeom prst="rect">
            <a:avLst/>
          </a:prstGeom>
        </p:spPr>
      </p:pic>
      <p:pic>
        <p:nvPicPr>
          <p:cNvPr id="2" name="Εικόνα 1">
            <a:extLst>
              <a:ext uri="{FF2B5EF4-FFF2-40B4-BE49-F238E27FC236}">
                <a16:creationId xmlns:a16="http://schemas.microsoft.com/office/drawing/2014/main" id="{4C3D3E78-2739-F48C-1938-AF9EC622B7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1507"/>
            <a:ext cx="6296485" cy="1016493"/>
          </a:xfrm>
          <a:prstGeom prst="rect">
            <a:avLst/>
          </a:prstGeom>
        </p:spPr>
      </p:pic>
    </p:spTree>
    <p:extLst>
      <p:ext uri="{BB962C8B-B14F-4D97-AF65-F5344CB8AC3E}">
        <p14:creationId xmlns:p14="http://schemas.microsoft.com/office/powerpoint/2010/main" val="2881883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C32C98F6-E9AA-B272-58CB-BAC2C4D3EB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788" y="365414"/>
            <a:ext cx="959000" cy="640770"/>
          </a:xfrm>
          <a:prstGeom prst="rect">
            <a:avLst/>
          </a:prstGeom>
        </p:spPr>
      </p:pic>
      <p:sp>
        <p:nvSpPr>
          <p:cNvPr id="7" name="TextBox 6">
            <a:extLst>
              <a:ext uri="{FF2B5EF4-FFF2-40B4-BE49-F238E27FC236}">
                <a16:creationId xmlns:a16="http://schemas.microsoft.com/office/drawing/2014/main" id="{1B7D5D4F-7BEB-463F-E1BE-4D2DDFE637C5}"/>
              </a:ext>
            </a:extLst>
          </p:cNvPr>
          <p:cNvSpPr txBox="1"/>
          <p:nvPr/>
        </p:nvSpPr>
        <p:spPr>
          <a:xfrm>
            <a:off x="221942" y="243667"/>
            <a:ext cx="9676660" cy="4832092"/>
          </a:xfrm>
          <a:prstGeom prst="rect">
            <a:avLst/>
          </a:prstGeom>
          <a:noFill/>
        </p:spPr>
        <p:txBody>
          <a:bodyPr wrap="square">
            <a:spAutoFit/>
          </a:bodyPr>
          <a:lstStyle/>
          <a:p>
            <a:pPr marL="0" indent="0" algn="just">
              <a:lnSpc>
                <a:spcPct val="200000"/>
              </a:lnSpc>
              <a:buNone/>
            </a:pPr>
            <a:r>
              <a:rPr lang="el-GR" sz="1400" dirty="0">
                <a:solidFill>
                  <a:schemeClr val="bg1"/>
                </a:solidFill>
                <a:latin typeface="+mj-lt"/>
              </a:rPr>
              <a:t>Βάση μελέτης της Εθνικής τράπεζας για το δεύτερο τρίμηνο του 2023 αλλά και για το 2024</a:t>
            </a:r>
            <a:r>
              <a:rPr lang="en-US" sz="1400" dirty="0">
                <a:solidFill>
                  <a:schemeClr val="bg1"/>
                </a:solidFill>
                <a:latin typeface="+mj-lt"/>
              </a:rPr>
              <a:t>, </a:t>
            </a:r>
            <a:r>
              <a:rPr lang="el-GR" sz="1400" dirty="0">
                <a:solidFill>
                  <a:schemeClr val="bg1"/>
                </a:solidFill>
                <a:latin typeface="+mj-lt"/>
              </a:rPr>
              <a:t>είναι θ</a:t>
            </a:r>
            <a:r>
              <a:rPr lang="el-GR" sz="1400" i="0" u="none" strike="noStrike" baseline="0" dirty="0">
                <a:solidFill>
                  <a:schemeClr val="bg1"/>
                </a:solidFill>
                <a:latin typeface="+mj-lt"/>
              </a:rPr>
              <a:t>ετικά τα σημάδια και ιδιαίτερα ενθαρρυντικά για σταδιακή βελτίωση των επιδόσεων των ελληνικών εξαγωγών, καθώς: </a:t>
            </a:r>
            <a:r>
              <a:rPr lang="el-GR" sz="1400" b="0" i="0" u="none" strike="noStrike" baseline="0" dirty="0">
                <a:solidFill>
                  <a:schemeClr val="bg1"/>
                </a:solidFill>
                <a:latin typeface="+mj-lt"/>
              </a:rPr>
              <a:t> </a:t>
            </a:r>
          </a:p>
          <a:p>
            <a:pPr>
              <a:lnSpc>
                <a:spcPct val="200000"/>
              </a:lnSpc>
              <a:buFont typeface="Wingdings" panose="05000000000000000000" pitchFamily="2" charset="2"/>
              <a:buChar char="Ø"/>
            </a:pPr>
            <a:r>
              <a:rPr lang="el-GR" sz="1400" b="0" i="0" u="none" strike="noStrike" baseline="0" dirty="0">
                <a:solidFill>
                  <a:schemeClr val="bg1"/>
                </a:solidFill>
                <a:latin typeface="+mj-lt"/>
              </a:rPr>
              <a:t>Ανοδικούς ρυθμούς έδειξαν τα πρώτα στοιχεία για τις εξαγωγές Μαΐου (+2,8% ετησίως).</a:t>
            </a:r>
          </a:p>
          <a:p>
            <a:pPr>
              <a:lnSpc>
                <a:spcPct val="200000"/>
              </a:lnSpc>
              <a:buFont typeface="Wingdings" panose="05000000000000000000" pitchFamily="2" charset="2"/>
              <a:buChar char="Ø"/>
            </a:pPr>
            <a:r>
              <a:rPr lang="el-GR" sz="1400" b="0" i="0" u="none" strike="noStrike" baseline="0" dirty="0">
                <a:solidFill>
                  <a:schemeClr val="bg1"/>
                </a:solidFill>
                <a:latin typeface="+mj-lt"/>
              </a:rPr>
              <a:t>Σημαντική αναμένεται η ενίσχυση των ελληνικών εξαγωγών από την εκτιμώμενη ανάκαμψη της ευρωπαϊκής ζήτησης.</a:t>
            </a:r>
          </a:p>
          <a:p>
            <a:pPr>
              <a:lnSpc>
                <a:spcPct val="200000"/>
              </a:lnSpc>
              <a:buFont typeface="Wingdings" panose="05000000000000000000" pitchFamily="2" charset="2"/>
              <a:buChar char="Ø"/>
            </a:pPr>
            <a:endParaRPr lang="el-GR" sz="1400" b="0" i="0" u="none" strike="noStrike" baseline="0" dirty="0">
              <a:solidFill>
                <a:schemeClr val="bg1"/>
              </a:solidFill>
              <a:latin typeface="+mj-lt"/>
            </a:endParaRPr>
          </a:p>
          <a:p>
            <a:pPr marL="0" indent="0" algn="just">
              <a:lnSpc>
                <a:spcPct val="200000"/>
              </a:lnSpc>
              <a:buNone/>
            </a:pPr>
            <a:r>
              <a:rPr lang="el-GR" sz="1400" b="0" i="0" u="none" strike="noStrike" baseline="0" dirty="0">
                <a:solidFill>
                  <a:schemeClr val="bg1"/>
                </a:solidFill>
                <a:latin typeface="+mj-lt"/>
              </a:rPr>
              <a:t>Ισχυρά αισιόδοξες είναι οι προσδοκίες των ελληνικών επιχειρήσεων όσον αφορά τις εξαγωγικές τους παραγγελίες. Συνεκτιμώντας όλα τα παραπάνω, </a:t>
            </a:r>
            <a:r>
              <a:rPr lang="el-GR" sz="1400" b="1" i="0" u="none" strike="noStrike" baseline="0" dirty="0">
                <a:solidFill>
                  <a:schemeClr val="bg1"/>
                </a:solidFill>
                <a:latin typeface="+mj-lt"/>
              </a:rPr>
              <a:t>οι ελληνικές εξαγωγές αναμένεται ότι μπορούν να προσεγγίσουν ρυθμούς ανόδου της τάξης του 2,5% το 2023 και στη συνέχεια να επιστρέψουν κοντά στη μεσοπρόθεσμη τάση του 5% το 2024</a:t>
            </a:r>
            <a:r>
              <a:rPr lang="el-GR" sz="1400" b="0" i="0" u="none" strike="noStrike" baseline="0" dirty="0">
                <a:solidFill>
                  <a:schemeClr val="bg1"/>
                </a:solidFill>
                <a:latin typeface="+mj-lt"/>
              </a:rPr>
              <a:t>, αυξάνοντας έτσι την εξωστρέφεια της χώρας και στηρίζοντας ενεργά την ανάπτυξη της ελληνικής οικονομίας.</a:t>
            </a:r>
          </a:p>
        </p:txBody>
      </p:sp>
      <p:pic>
        <p:nvPicPr>
          <p:cNvPr id="2" name="Εικόνα 1">
            <a:extLst>
              <a:ext uri="{FF2B5EF4-FFF2-40B4-BE49-F238E27FC236}">
                <a16:creationId xmlns:a16="http://schemas.microsoft.com/office/drawing/2014/main" id="{C94F1836-1EE2-F507-B57A-5CB44BC701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1507"/>
            <a:ext cx="6296485" cy="1016493"/>
          </a:xfrm>
          <a:prstGeom prst="rect">
            <a:avLst/>
          </a:prstGeom>
        </p:spPr>
      </p:pic>
    </p:spTree>
    <p:extLst>
      <p:ext uri="{BB962C8B-B14F-4D97-AF65-F5344CB8AC3E}">
        <p14:creationId xmlns:p14="http://schemas.microsoft.com/office/powerpoint/2010/main" val="2519628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Θέση περιεχομένου 9">
            <a:extLst>
              <a:ext uri="{FF2B5EF4-FFF2-40B4-BE49-F238E27FC236}">
                <a16:creationId xmlns:a16="http://schemas.microsoft.com/office/drawing/2014/main" id="{009C69D1-D13D-E582-92B7-02177082AA9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0253709" cy="5662295"/>
          </a:xfrm>
        </p:spPr>
      </p:pic>
      <p:pic>
        <p:nvPicPr>
          <p:cNvPr id="11" name="Εικόνα 10">
            <a:extLst>
              <a:ext uri="{FF2B5EF4-FFF2-40B4-BE49-F238E27FC236}">
                <a16:creationId xmlns:a16="http://schemas.microsoft.com/office/drawing/2014/main" id="{9B5D4E99-C561-BCE6-E565-D4E7D0A148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8788" y="365414"/>
            <a:ext cx="959000" cy="640770"/>
          </a:xfrm>
          <a:prstGeom prst="rect">
            <a:avLst/>
          </a:prstGeom>
        </p:spPr>
      </p:pic>
      <p:pic>
        <p:nvPicPr>
          <p:cNvPr id="2" name="Εικόνα 1">
            <a:extLst>
              <a:ext uri="{FF2B5EF4-FFF2-40B4-BE49-F238E27FC236}">
                <a16:creationId xmlns:a16="http://schemas.microsoft.com/office/drawing/2014/main" id="{2265DF5B-3149-C48C-CA0D-E828A548EE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41507"/>
            <a:ext cx="6296485" cy="1016493"/>
          </a:xfrm>
          <a:prstGeom prst="rect">
            <a:avLst/>
          </a:prstGeom>
        </p:spPr>
      </p:pic>
    </p:spTree>
    <p:extLst>
      <p:ext uri="{BB962C8B-B14F-4D97-AF65-F5344CB8AC3E}">
        <p14:creationId xmlns:p14="http://schemas.microsoft.com/office/powerpoint/2010/main" val="3873370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E593202-9C84-A1C1-B536-47788FEA948F}"/>
              </a:ext>
            </a:extLst>
          </p:cNvPr>
          <p:cNvSpPr>
            <a:spLocks noGrp="1"/>
          </p:cNvSpPr>
          <p:nvPr>
            <p:ph idx="1"/>
          </p:nvPr>
        </p:nvSpPr>
        <p:spPr>
          <a:xfrm>
            <a:off x="7686726" y="1082867"/>
            <a:ext cx="4351393" cy="1821265"/>
          </a:xfrm>
        </p:spPr>
        <p:txBody>
          <a:bodyPr>
            <a:normAutofit fontScale="25000" lnSpcReduction="20000"/>
          </a:bodyPr>
          <a:lstStyle/>
          <a:p>
            <a:pPr marL="0" indent="0" algn="ctr">
              <a:buNone/>
            </a:pPr>
            <a:endParaRPr lang="en-US" b="1" i="0" cap="all" dirty="0">
              <a:solidFill>
                <a:schemeClr val="tx1"/>
              </a:solidFill>
              <a:effectLst/>
              <a:latin typeface="Open Sans" panose="020B0606030504020204" pitchFamily="34" charset="0"/>
            </a:endParaRPr>
          </a:p>
          <a:p>
            <a:pPr marL="0" indent="0" algn="ctr">
              <a:lnSpc>
                <a:spcPct val="220000"/>
              </a:lnSpc>
              <a:buNone/>
            </a:pPr>
            <a:r>
              <a:rPr lang="el-GR" sz="9600" b="1" i="0" cap="all" dirty="0">
                <a:solidFill>
                  <a:schemeClr val="tx1"/>
                </a:solidFill>
                <a:effectLst/>
                <a:latin typeface="+mj-lt"/>
              </a:rPr>
              <a:t>ΔΙΕΘΝΗ ΕΚΘΕΣΗ </a:t>
            </a:r>
            <a:r>
              <a:rPr lang="en-US" sz="9600" b="1" cap="all" dirty="0">
                <a:solidFill>
                  <a:schemeClr val="bg1"/>
                </a:solidFill>
                <a:latin typeface="+mj-lt"/>
              </a:rPr>
              <a:t>sea food Asia </a:t>
            </a:r>
            <a:r>
              <a:rPr lang="en-US" sz="9600" b="1" i="0" cap="all" dirty="0">
                <a:solidFill>
                  <a:schemeClr val="tx1"/>
                </a:solidFill>
                <a:effectLst/>
                <a:latin typeface="+mj-lt"/>
              </a:rPr>
              <a:t>2023</a:t>
            </a:r>
            <a:r>
              <a:rPr lang="el-GR" sz="6400" b="1" i="0" cap="all" dirty="0">
                <a:solidFill>
                  <a:schemeClr val="tx1"/>
                </a:solidFill>
                <a:effectLst/>
                <a:latin typeface="+mj-lt"/>
              </a:rPr>
              <a:t>.</a:t>
            </a:r>
            <a:endParaRPr lang="en-US" sz="6400" b="1" i="0" cap="all" dirty="0">
              <a:solidFill>
                <a:schemeClr val="tx1"/>
              </a:solidFill>
              <a:effectLst/>
              <a:latin typeface="+mj-lt"/>
            </a:endParaRPr>
          </a:p>
          <a:p>
            <a:pPr algn="ctr"/>
            <a:endParaRPr lang="el-GR" dirty="0">
              <a:solidFill>
                <a:schemeClr val="tx1"/>
              </a:solidFill>
            </a:endParaRPr>
          </a:p>
        </p:txBody>
      </p:sp>
      <p:pic>
        <p:nvPicPr>
          <p:cNvPr id="2" name="Εικόνα 1">
            <a:extLst>
              <a:ext uri="{FF2B5EF4-FFF2-40B4-BE49-F238E27FC236}">
                <a16:creationId xmlns:a16="http://schemas.microsoft.com/office/drawing/2014/main" id="{1FB381FB-946C-E075-823D-3A774EED48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4250" y="403501"/>
            <a:ext cx="1136344" cy="759265"/>
          </a:xfrm>
          <a:prstGeom prst="rect">
            <a:avLst/>
          </a:prstGeom>
        </p:spPr>
      </p:pic>
      <p:pic>
        <p:nvPicPr>
          <p:cNvPr id="9" name="Εικόνα 8">
            <a:extLst>
              <a:ext uri="{FF2B5EF4-FFF2-40B4-BE49-F238E27FC236}">
                <a16:creationId xmlns:a16="http://schemas.microsoft.com/office/drawing/2014/main" id="{2558C907-9292-E078-0110-8A81E4BD994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7349375" cy="3728621"/>
          </a:xfrm>
          <a:prstGeom prst="rect">
            <a:avLst/>
          </a:prstGeom>
          <a:noFill/>
          <a:ln>
            <a:noFill/>
          </a:ln>
        </p:spPr>
      </p:pic>
      <p:sp>
        <p:nvSpPr>
          <p:cNvPr id="10" name="TextBox 9">
            <a:extLst>
              <a:ext uri="{FF2B5EF4-FFF2-40B4-BE49-F238E27FC236}">
                <a16:creationId xmlns:a16="http://schemas.microsoft.com/office/drawing/2014/main" id="{776D9290-B956-F423-F471-7A1EE29B3E2A}"/>
              </a:ext>
            </a:extLst>
          </p:cNvPr>
          <p:cNvSpPr txBox="1"/>
          <p:nvPr/>
        </p:nvSpPr>
        <p:spPr>
          <a:xfrm>
            <a:off x="275209" y="3900908"/>
            <a:ext cx="10040645" cy="2123658"/>
          </a:xfrm>
          <a:prstGeom prst="rect">
            <a:avLst/>
          </a:prstGeom>
          <a:noFill/>
        </p:spPr>
        <p:txBody>
          <a:bodyPr wrap="square">
            <a:spAutoFit/>
          </a:bodyPr>
          <a:lstStyle/>
          <a:p>
            <a:pPr algn="just">
              <a:lnSpc>
                <a:spcPct val="150000"/>
              </a:lnSpc>
            </a:pPr>
            <a:r>
              <a:rPr lang="el-GR" sz="1400" b="0" i="0" dirty="0">
                <a:solidFill>
                  <a:schemeClr val="bg1"/>
                </a:solidFill>
                <a:effectLst/>
                <a:latin typeface="+mj-lt"/>
              </a:rPr>
              <a:t>Η </a:t>
            </a:r>
            <a:r>
              <a:rPr lang="el-GR" sz="1400" dirty="0">
                <a:solidFill>
                  <a:schemeClr val="bg1"/>
                </a:solidFill>
                <a:latin typeface="+mj-lt"/>
              </a:rPr>
              <a:t>Sea</a:t>
            </a:r>
            <a:r>
              <a:rPr lang="en-US" sz="1400" dirty="0">
                <a:solidFill>
                  <a:schemeClr val="bg1"/>
                </a:solidFill>
                <a:latin typeface="+mj-lt"/>
              </a:rPr>
              <a:t> </a:t>
            </a:r>
            <a:r>
              <a:rPr lang="el-GR" sz="1400" dirty="0">
                <a:solidFill>
                  <a:schemeClr val="bg1"/>
                </a:solidFill>
                <a:latin typeface="+mj-lt"/>
              </a:rPr>
              <a:t>food Expo Asia είναι μια Διεθνής Έκθεση όπου αγοραστές και προμηθευτές θαλασσινών από όλο τον κόσμο συγκεντρώνονται για να δικτυωθούν και να διεξάγουν επιχειρηματικές δραστηριότητες στις προσοδοφόρες αγορές της Ασίας.</a:t>
            </a:r>
          </a:p>
          <a:p>
            <a:pPr algn="just">
              <a:lnSpc>
                <a:spcPct val="150000"/>
              </a:lnSpc>
            </a:pPr>
            <a:r>
              <a:rPr lang="el-GR" sz="1400" dirty="0">
                <a:solidFill>
                  <a:schemeClr val="bg1"/>
                </a:solidFill>
                <a:latin typeface="+mj-lt"/>
              </a:rPr>
              <a:t>Η Διεθνής Έκθεση το 2023 θα λάβει χώρα στις 11-13 Σεπτεμβρίου 2023, στο Sands Expo and Convention </a:t>
            </a:r>
            <a:r>
              <a:rPr lang="el-GR" sz="1400" dirty="0" err="1">
                <a:solidFill>
                  <a:schemeClr val="bg1"/>
                </a:solidFill>
                <a:latin typeface="+mj-lt"/>
              </a:rPr>
              <a:t>Center</a:t>
            </a:r>
            <a:r>
              <a:rPr lang="el-GR" sz="1400" dirty="0">
                <a:solidFill>
                  <a:schemeClr val="bg1"/>
                </a:solidFill>
                <a:latin typeface="+mj-lt"/>
              </a:rPr>
              <a:t> στη Σιγκαπούρη. </a:t>
            </a:r>
            <a:endParaRPr lang="el-GR" sz="1400" b="0" i="0" dirty="0">
              <a:solidFill>
                <a:schemeClr val="bg1"/>
              </a:solidFill>
              <a:effectLst/>
              <a:latin typeface="+mj-lt"/>
            </a:endParaRPr>
          </a:p>
          <a:p>
            <a:pPr algn="just">
              <a:lnSpc>
                <a:spcPct val="150000"/>
              </a:lnSpc>
            </a:pPr>
            <a:endParaRPr lang="el-GR" dirty="0">
              <a:solidFill>
                <a:srgbClr val="173861"/>
              </a:solidFill>
              <a:latin typeface="Source Sans Pro" panose="020B0503030403020204" pitchFamily="34" charset="0"/>
            </a:endParaRPr>
          </a:p>
        </p:txBody>
      </p:sp>
      <p:pic>
        <p:nvPicPr>
          <p:cNvPr id="4" name="Εικόνα 3">
            <a:extLst>
              <a:ext uri="{FF2B5EF4-FFF2-40B4-BE49-F238E27FC236}">
                <a16:creationId xmlns:a16="http://schemas.microsoft.com/office/drawing/2014/main" id="{67F662BC-44C0-2A57-2808-37D835279C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41507"/>
            <a:ext cx="6296485" cy="1016493"/>
          </a:xfrm>
          <a:prstGeom prst="rect">
            <a:avLst/>
          </a:prstGeom>
        </p:spPr>
      </p:pic>
    </p:spTree>
    <p:extLst>
      <p:ext uri="{BB962C8B-B14F-4D97-AF65-F5344CB8AC3E}">
        <p14:creationId xmlns:p14="http://schemas.microsoft.com/office/powerpoint/2010/main" val="1162866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BEE6F4-9B6D-AE73-4658-5575CE2AF1BB}"/>
              </a:ext>
            </a:extLst>
          </p:cNvPr>
          <p:cNvSpPr txBox="1"/>
          <p:nvPr/>
        </p:nvSpPr>
        <p:spPr>
          <a:xfrm>
            <a:off x="0" y="0"/>
            <a:ext cx="10200443" cy="3344505"/>
          </a:xfrm>
          <a:prstGeom prst="rect">
            <a:avLst/>
          </a:prstGeom>
          <a:noFill/>
        </p:spPr>
        <p:txBody>
          <a:bodyPr wrap="square">
            <a:spAutoFit/>
          </a:bodyPr>
          <a:lstStyle/>
          <a:p>
            <a:pPr algn="just">
              <a:lnSpc>
                <a:spcPct val="150000"/>
              </a:lnSpc>
              <a:spcAft>
                <a:spcPts val="800"/>
              </a:spcAft>
            </a:pPr>
            <a:r>
              <a:rPr lang="el-GR" sz="2000" b="1" dirty="0">
                <a:effectLst/>
                <a:latin typeface="+mj-lt"/>
                <a:ea typeface="Calibri" panose="020F0502020204030204" pitchFamily="34" charset="0"/>
                <a:cs typeface="Times New Roman" panose="02020603050405020304" pitchFamily="18" charset="0"/>
              </a:rPr>
              <a:t>Γιατί</a:t>
            </a:r>
            <a:r>
              <a:rPr lang="el-GR" sz="2000" b="1" dirty="0">
                <a:solidFill>
                  <a:schemeClr val="bg1"/>
                </a:solidFill>
                <a:effectLst/>
                <a:latin typeface="+mj-lt"/>
                <a:ea typeface="Calibri" panose="020F0502020204030204" pitchFamily="34" charset="0"/>
                <a:cs typeface="Times New Roman" panose="02020603050405020304" pitchFamily="18" charset="0"/>
              </a:rPr>
              <a:t> ΣΥΜΜΕΤΕΧΟΥΜΕ.</a:t>
            </a:r>
          </a:p>
          <a:p>
            <a:pPr marL="285750" indent="-285750" algn="just">
              <a:lnSpc>
                <a:spcPct val="150000"/>
              </a:lnSpc>
              <a:spcAft>
                <a:spcPts val="800"/>
              </a:spcAft>
              <a:buFont typeface="Arial" panose="020B0604020202020204" pitchFamily="34" charset="0"/>
              <a:buChar char="•"/>
            </a:pPr>
            <a:r>
              <a:rPr lang="en-US" sz="1600" dirty="0">
                <a:solidFill>
                  <a:schemeClr val="bg1"/>
                </a:solidFill>
                <a:effectLst/>
                <a:latin typeface="+mj-lt"/>
                <a:ea typeface="Calibri" panose="020F0502020204030204" pitchFamily="34" charset="0"/>
                <a:cs typeface="Times New Roman" panose="02020603050405020304" pitchFamily="18" charset="0"/>
              </a:rPr>
              <a:t>H</a:t>
            </a:r>
            <a:r>
              <a:rPr lang="el-GR" sz="1600" dirty="0">
                <a:solidFill>
                  <a:schemeClr val="bg1"/>
                </a:solidFill>
                <a:effectLst/>
                <a:latin typeface="+mj-lt"/>
                <a:ea typeface="Calibri" panose="020F0502020204030204" pitchFamily="34" charset="0"/>
                <a:cs typeface="Times New Roman" panose="02020603050405020304" pitchFamily="18" charset="0"/>
              </a:rPr>
              <a:t> </a:t>
            </a:r>
            <a:r>
              <a:rPr lang="el-GR" sz="1600" dirty="0" err="1">
                <a:solidFill>
                  <a:schemeClr val="bg1"/>
                </a:solidFill>
                <a:effectLst/>
                <a:latin typeface="+mj-lt"/>
                <a:ea typeface="Calibri" panose="020F0502020204030204" pitchFamily="34" charset="0"/>
                <a:cs typeface="Times New Roman" panose="02020603050405020304" pitchFamily="18" charset="0"/>
              </a:rPr>
              <a:t>Seafood</a:t>
            </a:r>
            <a:r>
              <a:rPr lang="el-GR" sz="1600" dirty="0">
                <a:solidFill>
                  <a:schemeClr val="bg1"/>
                </a:solidFill>
                <a:effectLst/>
                <a:latin typeface="+mj-lt"/>
                <a:ea typeface="Calibri" panose="020F0502020204030204" pitchFamily="34" charset="0"/>
                <a:cs typeface="Times New Roman" panose="02020603050405020304" pitchFamily="18" charset="0"/>
              </a:rPr>
              <a:t> Expo Asia είναι μια εξαιρετική πλατφόρμα για να ξεκινήσουμε να παρουσιάσουμε τα προϊόντα μας και να αναπτύξουμε την επιχείρησή μας στην προσοδοφόρα ασιατική αγορά. Συμμετέχουμε με τα προϊόντα και τις επιχειρήσεις μας, για να συνδεθούμε με αγοραστές θαλασσινών κορυφαίου επιπέδου από όλη την Ασία και από όλο τον κόσμο, μέσω </a:t>
            </a:r>
            <a:r>
              <a:rPr lang="en-US" sz="1600" dirty="0">
                <a:solidFill>
                  <a:schemeClr val="bg1"/>
                </a:solidFill>
                <a:latin typeface="+mj-lt"/>
                <a:ea typeface="Calibri" panose="020F0502020204030204" pitchFamily="34" charset="0"/>
                <a:cs typeface="Times New Roman" panose="02020603050405020304" pitchFamily="18" charset="0"/>
              </a:rPr>
              <a:t>B2B, </a:t>
            </a:r>
            <a:r>
              <a:rPr lang="el-GR" sz="1600" dirty="0">
                <a:solidFill>
                  <a:schemeClr val="bg1"/>
                </a:solidFill>
                <a:effectLst/>
                <a:latin typeface="+mj-lt"/>
                <a:ea typeface="Calibri" panose="020F0502020204030204" pitchFamily="34" charset="0"/>
                <a:cs typeface="Times New Roman" panose="02020603050405020304" pitchFamily="18" charset="0"/>
              </a:rPr>
              <a:t>πρόσωπο με πρόσωπο συναντήσεων, σε μια από τις κορυφαίες αποδεδειγμένα Διεθνείς Εκθέσεις στον κλάδο.</a:t>
            </a:r>
            <a:endParaRPr lang="el-GR" sz="1600" dirty="0">
              <a:solidFill>
                <a:schemeClr val="bg1"/>
              </a:solidFill>
              <a:latin typeface="+mj-lt"/>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Symbol" panose="05050102010706020507" pitchFamily="18" charset="2"/>
              <a:buChar char=""/>
            </a:pPr>
            <a:r>
              <a:rPr lang="el-GR" sz="1600" dirty="0">
                <a:solidFill>
                  <a:schemeClr val="bg1"/>
                </a:solidFill>
                <a:latin typeface="+mj-lt"/>
                <a:ea typeface="Calibri" panose="020F0502020204030204" pitchFamily="34" charset="0"/>
                <a:cs typeface="Times New Roman" panose="02020603050405020304" pitchFamily="18" charset="0"/>
              </a:rPr>
              <a:t>Γνωρίζουμε τον ανταγωνισμό, τα νέα προϊόντα του κλάδου, τις καταναλωτικές συνήθειες των αγορών της Ασίας</a:t>
            </a:r>
          </a:p>
        </p:txBody>
      </p:sp>
      <p:pic>
        <p:nvPicPr>
          <p:cNvPr id="9" name="Εικόνα 8">
            <a:extLst>
              <a:ext uri="{FF2B5EF4-FFF2-40B4-BE49-F238E27FC236}">
                <a16:creationId xmlns:a16="http://schemas.microsoft.com/office/drawing/2014/main" id="{5561CD70-FF7E-855C-5573-FFB3826F70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387" y="3684233"/>
            <a:ext cx="2290439" cy="1526959"/>
          </a:xfrm>
          <a:prstGeom prst="rect">
            <a:avLst/>
          </a:prstGeom>
        </p:spPr>
      </p:pic>
      <p:pic>
        <p:nvPicPr>
          <p:cNvPr id="11" name="Εικόνα 10">
            <a:extLst>
              <a:ext uri="{FF2B5EF4-FFF2-40B4-BE49-F238E27FC236}">
                <a16:creationId xmlns:a16="http://schemas.microsoft.com/office/drawing/2014/main" id="{C269BA59-842F-714B-C3A1-67922B5017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1472" y="3684233"/>
            <a:ext cx="2290439" cy="1526959"/>
          </a:xfrm>
          <a:prstGeom prst="rect">
            <a:avLst/>
          </a:prstGeom>
        </p:spPr>
      </p:pic>
      <p:pic>
        <p:nvPicPr>
          <p:cNvPr id="13" name="Εικόνα 12">
            <a:extLst>
              <a:ext uri="{FF2B5EF4-FFF2-40B4-BE49-F238E27FC236}">
                <a16:creationId xmlns:a16="http://schemas.microsoft.com/office/drawing/2014/main" id="{D2B40345-04AE-2AAF-9EF3-20E9CF3A56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6714" y="3684232"/>
            <a:ext cx="2290439" cy="1526959"/>
          </a:xfrm>
          <a:prstGeom prst="rect">
            <a:avLst/>
          </a:prstGeom>
        </p:spPr>
      </p:pic>
      <p:pic>
        <p:nvPicPr>
          <p:cNvPr id="14" name="Εικόνα 13">
            <a:extLst>
              <a:ext uri="{FF2B5EF4-FFF2-40B4-BE49-F238E27FC236}">
                <a16:creationId xmlns:a16="http://schemas.microsoft.com/office/drawing/2014/main" id="{11B562F7-F4AF-14F7-5963-A47B9086E4C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6387" y="5630841"/>
            <a:ext cx="5981700" cy="1076325"/>
          </a:xfrm>
          <a:prstGeom prst="rect">
            <a:avLst/>
          </a:prstGeom>
          <a:noFill/>
          <a:ln>
            <a:noFill/>
          </a:ln>
        </p:spPr>
      </p:pic>
      <p:pic>
        <p:nvPicPr>
          <p:cNvPr id="15" name="Εικόνα 14">
            <a:extLst>
              <a:ext uri="{FF2B5EF4-FFF2-40B4-BE49-F238E27FC236}">
                <a16:creationId xmlns:a16="http://schemas.microsoft.com/office/drawing/2014/main" id="{D5687580-0C31-2B5E-BAD3-D29F73ED34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48788" y="365414"/>
            <a:ext cx="959000" cy="640770"/>
          </a:xfrm>
          <a:prstGeom prst="rect">
            <a:avLst/>
          </a:prstGeom>
        </p:spPr>
      </p:pic>
    </p:spTree>
    <p:extLst>
      <p:ext uri="{BB962C8B-B14F-4D97-AF65-F5344CB8AC3E}">
        <p14:creationId xmlns:p14="http://schemas.microsoft.com/office/powerpoint/2010/main" val="1385379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4B8A9F-5821-2068-AAEB-8D2EC1CC2B4C}"/>
              </a:ext>
            </a:extLst>
          </p:cNvPr>
          <p:cNvSpPr txBox="1"/>
          <p:nvPr/>
        </p:nvSpPr>
        <p:spPr>
          <a:xfrm>
            <a:off x="0" y="0"/>
            <a:ext cx="9161755" cy="4814460"/>
          </a:xfrm>
          <a:prstGeom prst="rect">
            <a:avLst/>
          </a:prstGeom>
          <a:noFill/>
        </p:spPr>
        <p:txBody>
          <a:bodyPr wrap="square">
            <a:spAutoFit/>
          </a:bodyPr>
          <a:lstStyle/>
          <a:p>
            <a:pPr algn="just">
              <a:lnSpc>
                <a:spcPct val="150000"/>
              </a:lnSpc>
              <a:spcAft>
                <a:spcPts val="800"/>
              </a:spcAft>
            </a:pPr>
            <a:r>
              <a:rPr lang="el-GR" sz="1800" b="1" dirty="0">
                <a:solidFill>
                  <a:schemeClr val="bg1"/>
                </a:solidFill>
                <a:effectLst/>
                <a:latin typeface="+mj-lt"/>
                <a:ea typeface="Calibri" panose="020F0502020204030204" pitchFamily="34" charset="0"/>
                <a:cs typeface="Times New Roman" panose="02020603050405020304" pitchFamily="18" charset="0"/>
              </a:rPr>
              <a:t>Ποιοι συμμετέχουν στην έκθεση </a:t>
            </a:r>
            <a:r>
              <a:rPr lang="el-GR" sz="1800" b="1" dirty="0" err="1">
                <a:solidFill>
                  <a:schemeClr val="bg1"/>
                </a:solidFill>
                <a:effectLst/>
                <a:latin typeface="+mj-lt"/>
                <a:ea typeface="Calibri" panose="020F0502020204030204" pitchFamily="34" charset="0"/>
                <a:cs typeface="Times New Roman" panose="02020603050405020304" pitchFamily="18" charset="0"/>
              </a:rPr>
              <a:t>Seafood</a:t>
            </a:r>
            <a:r>
              <a:rPr lang="el-GR" sz="1800" b="1" dirty="0">
                <a:solidFill>
                  <a:schemeClr val="bg1"/>
                </a:solidFill>
                <a:effectLst/>
                <a:latin typeface="+mj-lt"/>
                <a:ea typeface="Calibri" panose="020F0502020204030204" pitchFamily="34" charset="0"/>
                <a:cs typeface="Times New Roman" panose="02020603050405020304" pitchFamily="18" charset="0"/>
              </a:rPr>
              <a:t> Expo Asia; </a:t>
            </a:r>
          </a:p>
          <a:p>
            <a:pPr algn="just">
              <a:lnSpc>
                <a:spcPct val="150000"/>
              </a:lnSpc>
              <a:spcAft>
                <a:spcPts val="800"/>
              </a:spcAft>
            </a:pPr>
            <a:r>
              <a:rPr lang="el-GR" sz="1800" b="1" dirty="0">
                <a:solidFill>
                  <a:schemeClr val="bg1"/>
                </a:solidFill>
                <a:effectLst/>
                <a:latin typeface="+mj-lt"/>
                <a:ea typeface="Calibri" panose="020F0502020204030204" pitchFamily="34" charset="0"/>
                <a:cs typeface="Times New Roman" panose="02020603050405020304" pitchFamily="18" charset="0"/>
              </a:rPr>
              <a:t>Οι επισκέπτες ταξιδεύουν από όλο τον κόσμο για να παρακολουθήσουν το </a:t>
            </a:r>
            <a:r>
              <a:rPr lang="el-GR" sz="1800" b="1" dirty="0" err="1">
                <a:solidFill>
                  <a:schemeClr val="bg1"/>
                </a:solidFill>
                <a:effectLst/>
                <a:latin typeface="+mj-lt"/>
                <a:ea typeface="Calibri" panose="020F0502020204030204" pitchFamily="34" charset="0"/>
                <a:cs typeface="Times New Roman" panose="02020603050405020304" pitchFamily="18" charset="0"/>
              </a:rPr>
              <a:t>Seafood</a:t>
            </a:r>
            <a:r>
              <a:rPr lang="el-GR" sz="1800" b="1" dirty="0">
                <a:solidFill>
                  <a:schemeClr val="bg1"/>
                </a:solidFill>
                <a:effectLst/>
                <a:latin typeface="+mj-lt"/>
                <a:ea typeface="Calibri" panose="020F0502020204030204" pitchFamily="34" charset="0"/>
                <a:cs typeface="Times New Roman" panose="02020603050405020304" pitchFamily="18" charset="0"/>
              </a:rPr>
              <a:t> Expo Asia. Η Έκθεση έχει σχεδιαστεί για επαγγελματίες θαλασσινών, συμπεριλαμβανομένων αγοραστών και σεφ, που αναζητούν νέους προμηθευτές, προϊόντα ή τάσεις. </a:t>
            </a:r>
          </a:p>
          <a:p>
            <a:pPr algn="just">
              <a:lnSpc>
                <a:spcPct val="150000"/>
              </a:lnSpc>
              <a:spcAft>
                <a:spcPts val="800"/>
              </a:spcAft>
            </a:pPr>
            <a:r>
              <a:rPr lang="el-GR" sz="1800" b="1" dirty="0">
                <a:solidFill>
                  <a:schemeClr val="bg1"/>
                </a:solidFill>
                <a:effectLst/>
                <a:latin typeface="+mj-lt"/>
                <a:ea typeface="Calibri" panose="020F0502020204030204" pitchFamily="34" charset="0"/>
                <a:cs typeface="Times New Roman" panose="02020603050405020304" pitchFamily="18" charset="0"/>
              </a:rPr>
              <a:t>Οι βιομηχανίες που συμμετέχουν στην εκδήλωση περιλαμβάνουν: εταιρείες υδατοκαλλιέργειας | Αεροπορικές εταιρείες | Μπαρ/Κλαμπ | Γραμμές κρουαζιέρας | Διανομείς | Αλυσίδες </a:t>
            </a:r>
            <a:r>
              <a:rPr lang="el-GR" sz="1800" b="1" dirty="0" err="1">
                <a:solidFill>
                  <a:schemeClr val="bg1"/>
                </a:solidFill>
                <a:effectLst/>
                <a:latin typeface="+mj-lt"/>
                <a:ea typeface="Calibri" panose="020F0502020204030204" pitchFamily="34" charset="0"/>
                <a:cs typeface="Times New Roman" panose="02020603050405020304" pitchFamily="18" charset="0"/>
              </a:rPr>
              <a:t>φαστ</a:t>
            </a:r>
            <a:r>
              <a:rPr lang="el-GR" sz="1800" b="1" dirty="0">
                <a:solidFill>
                  <a:schemeClr val="bg1"/>
                </a:solidFill>
                <a:effectLst/>
                <a:latin typeface="+mj-lt"/>
                <a:ea typeface="Calibri" panose="020F0502020204030204" pitchFamily="34" charset="0"/>
                <a:cs typeface="Times New Roman" panose="02020603050405020304" pitchFamily="18" charset="0"/>
              </a:rPr>
              <a:t> </a:t>
            </a:r>
            <a:r>
              <a:rPr lang="el-GR" sz="1800" b="1" dirty="0" err="1">
                <a:solidFill>
                  <a:schemeClr val="bg1"/>
                </a:solidFill>
                <a:effectLst/>
                <a:latin typeface="+mj-lt"/>
                <a:ea typeface="Calibri" panose="020F0502020204030204" pitchFamily="34" charset="0"/>
                <a:cs typeface="Times New Roman" panose="02020603050405020304" pitchFamily="18" charset="0"/>
              </a:rPr>
              <a:t>φουντ</a:t>
            </a:r>
            <a:r>
              <a:rPr lang="el-GR" sz="1800" b="1" dirty="0">
                <a:solidFill>
                  <a:schemeClr val="bg1"/>
                </a:solidFill>
                <a:effectLst/>
                <a:latin typeface="+mj-lt"/>
                <a:ea typeface="Calibri" panose="020F0502020204030204" pitchFamily="34" charset="0"/>
                <a:cs typeface="Times New Roman" panose="02020603050405020304" pitchFamily="18" charset="0"/>
              </a:rPr>
              <a:t> | Ηλεκτρονικό Εμπόριο | Κυβέρνηση | Παντοπωλεία | Εστιατόρια μεγάλου όγκου | Νοσοκομεία | Ξενοδοχεία | Εισαγωγείς / </a:t>
            </a:r>
            <a:r>
              <a:rPr lang="el-GR" sz="1800" b="1" dirty="0" err="1">
                <a:solidFill>
                  <a:schemeClr val="bg1"/>
                </a:solidFill>
                <a:effectLst/>
                <a:latin typeface="+mj-lt"/>
                <a:ea typeface="Calibri" panose="020F0502020204030204" pitchFamily="34" charset="0"/>
                <a:cs typeface="Times New Roman" panose="02020603050405020304" pitchFamily="18" charset="0"/>
              </a:rPr>
              <a:t>Εξαγωγείς</a:t>
            </a:r>
            <a:r>
              <a:rPr lang="el-GR" sz="1800" b="1" dirty="0">
                <a:solidFill>
                  <a:schemeClr val="bg1"/>
                </a:solidFill>
                <a:effectLst/>
                <a:latin typeface="+mj-lt"/>
                <a:ea typeface="Calibri" panose="020F0502020204030204" pitchFamily="34" charset="0"/>
                <a:cs typeface="Times New Roman" panose="02020603050405020304" pitchFamily="18" charset="0"/>
              </a:rPr>
              <a:t> | Κατασκευαστές | Επεξεργαστές | Θέρετρα | Εστιατόρια | Σχολεία | Σούπερ </a:t>
            </a:r>
            <a:r>
              <a:rPr lang="el-GR" sz="1800" b="1" dirty="0" err="1">
                <a:solidFill>
                  <a:schemeClr val="bg1"/>
                </a:solidFill>
                <a:effectLst/>
                <a:latin typeface="+mj-lt"/>
                <a:ea typeface="Calibri" panose="020F0502020204030204" pitchFamily="34" charset="0"/>
                <a:cs typeface="Times New Roman" panose="02020603050405020304" pitchFamily="18" charset="0"/>
              </a:rPr>
              <a:t>μάρκετ</a:t>
            </a:r>
            <a:r>
              <a:rPr lang="el-GR" sz="1800" b="1" dirty="0">
                <a:solidFill>
                  <a:schemeClr val="bg1"/>
                </a:solidFill>
                <a:effectLst/>
                <a:latin typeface="+mj-lt"/>
                <a:ea typeface="Calibri" panose="020F0502020204030204" pitchFamily="34" charset="0"/>
                <a:cs typeface="Times New Roman" panose="02020603050405020304" pitchFamily="18" charset="0"/>
              </a:rPr>
              <a:t> | Χονδρέμποροι.</a:t>
            </a:r>
          </a:p>
        </p:txBody>
      </p:sp>
      <p:pic>
        <p:nvPicPr>
          <p:cNvPr id="10" name="Εικόνα 9">
            <a:extLst>
              <a:ext uri="{FF2B5EF4-FFF2-40B4-BE49-F238E27FC236}">
                <a16:creationId xmlns:a16="http://schemas.microsoft.com/office/drawing/2014/main" id="{CD38B0E5-254B-D3B9-A819-0C1FECFB20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788" y="365414"/>
            <a:ext cx="959000" cy="640770"/>
          </a:xfrm>
          <a:prstGeom prst="rect">
            <a:avLst/>
          </a:prstGeom>
        </p:spPr>
      </p:pic>
      <p:pic>
        <p:nvPicPr>
          <p:cNvPr id="2" name="Εικόνα 1">
            <a:extLst>
              <a:ext uri="{FF2B5EF4-FFF2-40B4-BE49-F238E27FC236}">
                <a16:creationId xmlns:a16="http://schemas.microsoft.com/office/drawing/2014/main" id="{1D810714-EB44-A562-14AB-5B27E907C9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1507"/>
            <a:ext cx="6296485" cy="1016493"/>
          </a:xfrm>
          <a:prstGeom prst="rect">
            <a:avLst/>
          </a:prstGeom>
        </p:spPr>
      </p:pic>
    </p:spTree>
    <p:extLst>
      <p:ext uri="{BB962C8B-B14F-4D97-AF65-F5344CB8AC3E}">
        <p14:creationId xmlns:p14="http://schemas.microsoft.com/office/powerpoint/2010/main" val="1010929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2FDA5C3-DF80-CC52-3AF4-9F631106C7B2}"/>
              </a:ext>
            </a:extLst>
          </p:cNvPr>
          <p:cNvSpPr txBox="1"/>
          <p:nvPr/>
        </p:nvSpPr>
        <p:spPr>
          <a:xfrm>
            <a:off x="226936" y="914365"/>
            <a:ext cx="9103495" cy="3139321"/>
          </a:xfrm>
          <a:prstGeom prst="rect">
            <a:avLst/>
          </a:prstGeom>
          <a:noFill/>
        </p:spPr>
        <p:txBody>
          <a:bodyPr wrap="square">
            <a:spAutoFit/>
          </a:bodyPr>
          <a:lstStyle/>
          <a:p>
            <a:pPr algn="just"/>
            <a:r>
              <a:rPr lang="el-GR" dirty="0">
                <a:solidFill>
                  <a:schemeClr val="bg1"/>
                </a:solidFill>
                <a:latin typeface="Calibri" panose="020F0502020204030204" pitchFamily="34" charset="0"/>
                <a:ea typeface="Calibri" panose="020F0502020204030204" pitchFamily="34" charset="0"/>
                <a:cs typeface="Times New Roman" panose="02020603050405020304" pitchFamily="18" charset="0"/>
              </a:rPr>
              <a:t>Στα πλαίσια της έκθεσης </a:t>
            </a:r>
            <a:r>
              <a:rPr lang="el-G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Sea food Expo Asia,</a:t>
            </a:r>
            <a:r>
              <a:rPr lang="el-GR" dirty="0">
                <a:solidFill>
                  <a:schemeClr val="bg1"/>
                </a:solidFill>
                <a:latin typeface="Calibri" panose="020F0502020204030204" pitchFamily="34" charset="0"/>
                <a:ea typeface="Calibri" panose="020F0502020204030204" pitchFamily="34" charset="0"/>
                <a:cs typeface="Times New Roman" panose="02020603050405020304" pitchFamily="18" charset="0"/>
              </a:rPr>
              <a:t> διοργανώνεται, </a:t>
            </a:r>
            <a:r>
              <a:rPr lang="el-G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πρόγραμμα φιλοξενίας αγοραστών που συνδέει αγοραστές κορυφαίου ή μεγάλου όγκου και εταιρείες που εκθέτουν.</a:t>
            </a:r>
          </a:p>
          <a:p>
            <a:pPr algn="just"/>
            <a:endParaRPr lang="el-G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l-G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Αυτό το πρόγραμμα παρέχει ειδικά πλεονεκτήματα στους υπεύθυνους λήψης αποφάσεων που συμμετέχουν σε αγορές μεγάλου όγκου, οι οποίοι έχουν πιστοποιηθεί από τον διοργανωτή της εκδήλωσης. </a:t>
            </a:r>
          </a:p>
          <a:p>
            <a:pPr algn="just"/>
            <a:endParaRPr lang="el-GR" dirty="0">
              <a:solidFill>
                <a:schemeClr val="bg1"/>
              </a:solidFill>
              <a:latin typeface="Calibri" panose="020F0502020204030204" pitchFamily="34" charset="0"/>
              <a:cs typeface="Times New Roman" panose="02020603050405020304" pitchFamily="18" charset="0"/>
            </a:endParaRPr>
          </a:p>
          <a:p>
            <a:pPr algn="just"/>
            <a:r>
              <a:rPr lang="el-GR" dirty="0">
                <a:solidFill>
                  <a:schemeClr val="bg1"/>
                </a:solidFill>
                <a:latin typeface="Calibri" panose="020F0502020204030204" pitchFamily="34" charset="0"/>
                <a:cs typeface="Times New Roman" panose="02020603050405020304" pitchFamily="18" charset="0"/>
              </a:rPr>
              <a:t>Μεγάλο μέρος φιλοξενούμενων αγοραστών προέρχονται από την Ιαπωνία, βασική αγορά στόχου του προγράμματος, και κατά 85% από αγορές της Ασίας, όπως της Νότιας Κορέας, Νότιας Κίνας, Ταϊβάν και από την  Ταϊλάνδη. Επίσης μεγάλη προσπάθεια </a:t>
            </a:r>
            <a:r>
              <a:rPr lang="el-GR" dirty="0">
                <a:solidFill>
                  <a:srgbClr val="FFFF00"/>
                </a:solidFill>
                <a:latin typeface="Calibri" panose="020F0502020204030204" pitchFamily="34" charset="0"/>
                <a:cs typeface="Times New Roman" panose="02020603050405020304" pitchFamily="18" charset="0"/>
              </a:rPr>
              <a:t>δίνατε</a:t>
            </a:r>
            <a:r>
              <a:rPr lang="el-GR" dirty="0">
                <a:solidFill>
                  <a:schemeClr val="bg1"/>
                </a:solidFill>
                <a:latin typeface="Calibri" panose="020F0502020204030204" pitchFamily="34" charset="0"/>
                <a:cs typeface="Times New Roman" panose="02020603050405020304" pitchFamily="18" charset="0"/>
              </a:rPr>
              <a:t> στην προσέγγιση εκπροσώπων Παγκόσμιων </a:t>
            </a:r>
            <a:r>
              <a:rPr lang="en-US" dirty="0">
                <a:solidFill>
                  <a:schemeClr val="bg1"/>
                </a:solidFill>
                <a:latin typeface="Calibri" panose="020F0502020204030204" pitchFamily="34" charset="0"/>
                <a:cs typeface="Times New Roman" panose="02020603050405020304" pitchFamily="18" charset="0"/>
              </a:rPr>
              <a:t>Brands</a:t>
            </a:r>
            <a:r>
              <a:rPr lang="el-GR" dirty="0">
                <a:solidFill>
                  <a:schemeClr val="bg1"/>
                </a:solidFill>
                <a:latin typeface="Calibri" panose="020F0502020204030204" pitchFamily="34" charset="0"/>
                <a:cs typeface="Times New Roman" panose="02020603050405020304" pitchFamily="18" charset="0"/>
              </a:rPr>
              <a:t> του ξενοδοχειακού κλάδου και της εστίασης.</a:t>
            </a:r>
            <a:endParaRPr lang="el-GR" dirty="0">
              <a:solidFill>
                <a:schemeClr val="bg1"/>
              </a:solidFill>
            </a:endParaRPr>
          </a:p>
        </p:txBody>
      </p:sp>
      <p:sp>
        <p:nvSpPr>
          <p:cNvPr id="8" name="TextBox 7">
            <a:extLst>
              <a:ext uri="{FF2B5EF4-FFF2-40B4-BE49-F238E27FC236}">
                <a16:creationId xmlns:a16="http://schemas.microsoft.com/office/drawing/2014/main" id="{79A2BAFE-E115-9B4B-1461-9623E23C3477}"/>
              </a:ext>
            </a:extLst>
          </p:cNvPr>
          <p:cNvSpPr txBox="1"/>
          <p:nvPr/>
        </p:nvSpPr>
        <p:spPr>
          <a:xfrm>
            <a:off x="226936" y="91600"/>
            <a:ext cx="10168814" cy="369332"/>
          </a:xfrm>
          <a:prstGeom prst="rect">
            <a:avLst/>
          </a:prstGeom>
          <a:noFill/>
        </p:spPr>
        <p:txBody>
          <a:bodyPr wrap="square">
            <a:spAutoFit/>
          </a:bodyPr>
          <a:lstStyle/>
          <a:p>
            <a:pPr algn="just">
              <a:spcAft>
                <a:spcPts val="800"/>
              </a:spcAft>
            </a:pPr>
            <a:r>
              <a:rPr lang="el-GR" sz="1800" b="1" dirty="0">
                <a:solidFill>
                  <a:schemeClr val="bg1"/>
                </a:solidFill>
                <a:effectLst/>
                <a:latin typeface="+mj-lt"/>
                <a:ea typeface="Calibri" panose="020F0502020204030204" pitchFamily="34" charset="0"/>
                <a:cs typeface="Times New Roman" panose="02020603050405020304" pitchFamily="18" charset="0"/>
              </a:rPr>
              <a:t>Φιλοξενούμενο πρόγραμμα αγοραστών - Hosted </a:t>
            </a:r>
            <a:r>
              <a:rPr lang="el-GR" sz="1800" b="1" dirty="0" err="1">
                <a:solidFill>
                  <a:schemeClr val="bg1"/>
                </a:solidFill>
                <a:effectLst/>
                <a:latin typeface="+mj-lt"/>
                <a:ea typeface="Calibri" panose="020F0502020204030204" pitchFamily="34" charset="0"/>
                <a:cs typeface="Times New Roman" panose="02020603050405020304" pitchFamily="18" charset="0"/>
              </a:rPr>
              <a:t>Buyer</a:t>
            </a:r>
            <a:r>
              <a:rPr lang="el-GR" b="1" dirty="0">
                <a:solidFill>
                  <a:schemeClr val="bg1"/>
                </a:solidFill>
                <a:effectLst/>
                <a:latin typeface="+mj-lt"/>
              </a:rPr>
              <a:t> </a:t>
            </a:r>
            <a:r>
              <a:rPr lang="en-US" b="1" dirty="0">
                <a:solidFill>
                  <a:schemeClr val="bg1"/>
                </a:solidFill>
                <a:effectLst/>
                <a:latin typeface="+mj-lt"/>
              </a:rPr>
              <a:t>Program </a:t>
            </a:r>
            <a:r>
              <a:rPr lang="en-US" b="1" dirty="0">
                <a:solidFill>
                  <a:schemeClr val="bg1"/>
                </a:solidFill>
                <a:latin typeface="+mj-lt"/>
              </a:rPr>
              <a:t>Seafood Expo Asia</a:t>
            </a:r>
          </a:p>
        </p:txBody>
      </p:sp>
      <p:pic>
        <p:nvPicPr>
          <p:cNvPr id="10" name="Εικόνα 9">
            <a:extLst>
              <a:ext uri="{FF2B5EF4-FFF2-40B4-BE49-F238E27FC236}">
                <a16:creationId xmlns:a16="http://schemas.microsoft.com/office/drawing/2014/main" id="{E920D63C-9782-FD98-7BCD-D34F7B6DC7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788" y="365414"/>
            <a:ext cx="959000" cy="640770"/>
          </a:xfrm>
          <a:prstGeom prst="rect">
            <a:avLst/>
          </a:prstGeom>
        </p:spPr>
      </p:pic>
      <p:pic>
        <p:nvPicPr>
          <p:cNvPr id="2" name="Εικόνα 1">
            <a:extLst>
              <a:ext uri="{FF2B5EF4-FFF2-40B4-BE49-F238E27FC236}">
                <a16:creationId xmlns:a16="http://schemas.microsoft.com/office/drawing/2014/main" id="{224958FF-936F-782F-46FB-FA451F915E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1507"/>
            <a:ext cx="6296485" cy="1016493"/>
          </a:xfrm>
          <a:prstGeom prst="rect">
            <a:avLst/>
          </a:prstGeom>
        </p:spPr>
      </p:pic>
    </p:spTree>
    <p:extLst>
      <p:ext uri="{BB962C8B-B14F-4D97-AF65-F5344CB8AC3E}">
        <p14:creationId xmlns:p14="http://schemas.microsoft.com/office/powerpoint/2010/main" val="2117230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C82C87-BD2E-D1CB-01A6-3612E1D4893F}"/>
              </a:ext>
            </a:extLst>
          </p:cNvPr>
          <p:cNvSpPr txBox="1"/>
          <p:nvPr/>
        </p:nvSpPr>
        <p:spPr>
          <a:xfrm>
            <a:off x="257452" y="726035"/>
            <a:ext cx="8052047" cy="1701491"/>
          </a:xfrm>
          <a:prstGeom prst="rect">
            <a:avLst/>
          </a:prstGeom>
          <a:noFill/>
        </p:spPr>
        <p:txBody>
          <a:bodyPr wrap="square">
            <a:spAutoFit/>
          </a:bodyPr>
          <a:lstStyle/>
          <a:p>
            <a:pPr algn="just">
              <a:lnSpc>
                <a:spcPct val="150000"/>
              </a:lnSpc>
            </a:pPr>
            <a:r>
              <a:rPr lang="el-GR" sz="1800" dirty="0">
                <a:solidFill>
                  <a:schemeClr val="bg1"/>
                </a:solidFill>
                <a:effectLst/>
                <a:latin typeface="+mj-lt"/>
                <a:ea typeface="Calibri" panose="020F0502020204030204" pitchFamily="34" charset="0"/>
                <a:cs typeface="Times New Roman" panose="02020603050405020304" pitchFamily="18" charset="0"/>
              </a:rPr>
              <a:t>Η έκθεση προϊόντων</a:t>
            </a:r>
            <a:r>
              <a:rPr lang="en-US" sz="1800" dirty="0">
                <a:solidFill>
                  <a:schemeClr val="bg1"/>
                </a:solidFill>
                <a:effectLst/>
                <a:latin typeface="+mj-lt"/>
                <a:ea typeface="Calibri" panose="020F0502020204030204" pitchFamily="34" charset="0"/>
                <a:cs typeface="Times New Roman" panose="02020603050405020304" pitchFamily="18" charset="0"/>
              </a:rPr>
              <a:t> (</a:t>
            </a:r>
            <a:r>
              <a:rPr lang="el-GR" sz="1800" dirty="0">
                <a:solidFill>
                  <a:schemeClr val="bg1"/>
                </a:solidFill>
                <a:effectLst/>
                <a:latin typeface="+mj-lt"/>
                <a:ea typeface="Calibri" panose="020F0502020204030204" pitchFamily="34" charset="0"/>
                <a:cs typeface="Times New Roman" panose="02020603050405020304" pitchFamily="18" charset="0"/>
              </a:rPr>
              <a:t>Product Show</a:t>
            </a:r>
            <a:r>
              <a:rPr lang="en-US" sz="1800" dirty="0">
                <a:solidFill>
                  <a:schemeClr val="bg1"/>
                </a:solidFill>
                <a:effectLst/>
                <a:latin typeface="+mj-lt"/>
                <a:ea typeface="Calibri" panose="020F0502020204030204" pitchFamily="34" charset="0"/>
                <a:cs typeface="Times New Roman" panose="02020603050405020304" pitchFamily="18" charset="0"/>
              </a:rPr>
              <a:t> C</a:t>
            </a:r>
            <a:r>
              <a:rPr lang="el-GR" sz="1800" dirty="0" err="1">
                <a:solidFill>
                  <a:schemeClr val="bg1"/>
                </a:solidFill>
                <a:effectLst/>
                <a:latin typeface="+mj-lt"/>
                <a:ea typeface="Calibri" panose="020F0502020204030204" pitchFamily="34" charset="0"/>
                <a:cs typeface="Times New Roman" panose="02020603050405020304" pitchFamily="18" charset="0"/>
              </a:rPr>
              <a:t>ase</a:t>
            </a:r>
            <a:r>
              <a:rPr lang="en-US" sz="1800" dirty="0">
                <a:solidFill>
                  <a:schemeClr val="bg1"/>
                </a:solidFill>
                <a:effectLst/>
                <a:latin typeface="+mj-lt"/>
                <a:ea typeface="Calibri" panose="020F0502020204030204" pitchFamily="34" charset="0"/>
                <a:cs typeface="Times New Roman" panose="02020603050405020304" pitchFamily="18" charset="0"/>
              </a:rPr>
              <a:t>)</a:t>
            </a:r>
            <a:r>
              <a:rPr lang="el-GR" sz="1800" dirty="0">
                <a:solidFill>
                  <a:schemeClr val="bg1"/>
                </a:solidFill>
                <a:effectLst/>
                <a:latin typeface="+mj-lt"/>
                <a:ea typeface="Calibri" panose="020F0502020204030204" pitchFamily="34" charset="0"/>
                <a:cs typeface="Times New Roman" panose="02020603050405020304" pitchFamily="18" charset="0"/>
              </a:rPr>
              <a:t> προσφέρει στις εταιρείες την ευκαιρία να παρουσιάσουν τα πιο πρόσφατα, πιο καινοτόμα προϊόντα που θα κυκλοφορήσουν στην ασιατική αγορά θαλασσινών, καθώς και τα πιο δημοφιλή τρέχοντα προϊόντα. </a:t>
            </a:r>
            <a:endParaRPr lang="el-GR" dirty="0">
              <a:solidFill>
                <a:schemeClr val="bg1"/>
              </a:solidFill>
              <a:latin typeface="+mj-lt"/>
            </a:endParaRPr>
          </a:p>
        </p:txBody>
      </p:sp>
      <p:sp>
        <p:nvSpPr>
          <p:cNvPr id="6" name="TextBox 5">
            <a:extLst>
              <a:ext uri="{FF2B5EF4-FFF2-40B4-BE49-F238E27FC236}">
                <a16:creationId xmlns:a16="http://schemas.microsoft.com/office/drawing/2014/main" id="{05A1818D-094D-57C9-57AC-0A719E694C86}"/>
              </a:ext>
            </a:extLst>
          </p:cNvPr>
          <p:cNvSpPr txBox="1"/>
          <p:nvPr/>
        </p:nvSpPr>
        <p:spPr>
          <a:xfrm>
            <a:off x="257452" y="258261"/>
            <a:ext cx="8815526" cy="369332"/>
          </a:xfrm>
          <a:prstGeom prst="rect">
            <a:avLst/>
          </a:prstGeom>
          <a:noFill/>
        </p:spPr>
        <p:txBody>
          <a:bodyPr wrap="square">
            <a:spAutoFit/>
          </a:bodyPr>
          <a:lstStyle/>
          <a:p>
            <a:pPr algn="just">
              <a:spcAft>
                <a:spcPts val="800"/>
              </a:spcAft>
            </a:pPr>
            <a:r>
              <a:rPr lang="el-GR" b="1" dirty="0">
                <a:solidFill>
                  <a:schemeClr val="bg1"/>
                </a:solidFill>
                <a:latin typeface="+mj-lt"/>
                <a:ea typeface="Calibri" panose="020F0502020204030204" pitchFamily="34" charset="0"/>
                <a:cs typeface="Times New Roman" panose="02020603050405020304" pitchFamily="18" charset="0"/>
              </a:rPr>
              <a:t>Δράση </a:t>
            </a:r>
            <a:r>
              <a:rPr lang="el-GR" sz="1800" b="1" dirty="0">
                <a:solidFill>
                  <a:schemeClr val="bg1"/>
                </a:solidFill>
                <a:effectLst/>
                <a:latin typeface="+mj-lt"/>
                <a:ea typeface="Calibri" panose="020F0502020204030204" pitchFamily="34" charset="0"/>
                <a:cs typeface="Times New Roman" panose="02020603050405020304" pitchFamily="18" charset="0"/>
              </a:rPr>
              <a:t>Έκθεσης προϊόντων - </a:t>
            </a:r>
            <a:r>
              <a:rPr lang="en-US" b="1" dirty="0">
                <a:solidFill>
                  <a:schemeClr val="bg1"/>
                </a:solidFill>
                <a:latin typeface="+mj-lt"/>
              </a:rPr>
              <a:t>Seafood Expo Asia </a:t>
            </a:r>
            <a:r>
              <a:rPr lang="el-GR" sz="1800" b="1" dirty="0">
                <a:solidFill>
                  <a:schemeClr val="bg1"/>
                </a:solidFill>
                <a:effectLst/>
                <a:latin typeface="+mj-lt"/>
                <a:ea typeface="Calibri" panose="020F0502020204030204" pitchFamily="34" charset="0"/>
                <a:cs typeface="Times New Roman" panose="02020603050405020304" pitchFamily="18" charset="0"/>
              </a:rPr>
              <a:t>Product Show </a:t>
            </a:r>
            <a:r>
              <a:rPr lang="el-GR" sz="1800" b="1" dirty="0" err="1">
                <a:solidFill>
                  <a:schemeClr val="bg1"/>
                </a:solidFill>
                <a:effectLst/>
                <a:latin typeface="+mj-lt"/>
                <a:ea typeface="Calibri" panose="020F0502020204030204" pitchFamily="34" charset="0"/>
                <a:cs typeface="Times New Roman" panose="02020603050405020304" pitchFamily="18" charset="0"/>
              </a:rPr>
              <a:t>case</a:t>
            </a:r>
            <a:r>
              <a:rPr lang="en-US" sz="1800" b="1" dirty="0">
                <a:solidFill>
                  <a:schemeClr val="bg1"/>
                </a:solidFill>
                <a:effectLst/>
                <a:latin typeface="+mj-lt"/>
                <a:ea typeface="Calibri" panose="020F0502020204030204" pitchFamily="34" charset="0"/>
                <a:cs typeface="Times New Roman" panose="02020603050405020304" pitchFamily="18" charset="0"/>
              </a:rPr>
              <a:t> </a:t>
            </a:r>
            <a:endParaRPr lang="en-US" b="1" dirty="0">
              <a:solidFill>
                <a:schemeClr val="bg1"/>
              </a:solidFill>
              <a:latin typeface="+mj-lt"/>
            </a:endParaRPr>
          </a:p>
        </p:txBody>
      </p:sp>
      <p:pic>
        <p:nvPicPr>
          <p:cNvPr id="10" name="Εικόνα 9">
            <a:extLst>
              <a:ext uri="{FF2B5EF4-FFF2-40B4-BE49-F238E27FC236}">
                <a16:creationId xmlns:a16="http://schemas.microsoft.com/office/drawing/2014/main" id="{A77A16C7-18FD-A5F9-661B-30EDF56760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764" y="2612730"/>
            <a:ext cx="3032980" cy="2805345"/>
          </a:xfrm>
          <a:prstGeom prst="rect">
            <a:avLst/>
          </a:prstGeom>
        </p:spPr>
      </p:pic>
      <p:pic>
        <p:nvPicPr>
          <p:cNvPr id="12" name="Εικόνα 11">
            <a:extLst>
              <a:ext uri="{FF2B5EF4-FFF2-40B4-BE49-F238E27FC236}">
                <a16:creationId xmlns:a16="http://schemas.microsoft.com/office/drawing/2014/main" id="{AE098C51-CB90-A559-E597-E5454112DB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4144" y="2612730"/>
            <a:ext cx="3302493" cy="2805345"/>
          </a:xfrm>
          <a:prstGeom prst="rect">
            <a:avLst/>
          </a:prstGeom>
        </p:spPr>
      </p:pic>
      <p:pic>
        <p:nvPicPr>
          <p:cNvPr id="13" name="Εικόνα 12">
            <a:extLst>
              <a:ext uri="{FF2B5EF4-FFF2-40B4-BE49-F238E27FC236}">
                <a16:creationId xmlns:a16="http://schemas.microsoft.com/office/drawing/2014/main" id="{6A51E526-D0C2-FEFA-1CE4-E41CAC4A19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8788" y="365414"/>
            <a:ext cx="959000" cy="640770"/>
          </a:xfrm>
          <a:prstGeom prst="rect">
            <a:avLst/>
          </a:prstGeom>
        </p:spPr>
      </p:pic>
      <p:pic>
        <p:nvPicPr>
          <p:cNvPr id="2" name="Εικόνα 1">
            <a:extLst>
              <a:ext uri="{FF2B5EF4-FFF2-40B4-BE49-F238E27FC236}">
                <a16:creationId xmlns:a16="http://schemas.microsoft.com/office/drawing/2014/main" id="{9FFF5A7C-C578-9964-26E4-924BD07875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41507"/>
            <a:ext cx="6296485" cy="1016493"/>
          </a:xfrm>
          <a:prstGeom prst="rect">
            <a:avLst/>
          </a:prstGeom>
        </p:spPr>
      </p:pic>
    </p:spTree>
    <p:extLst>
      <p:ext uri="{BB962C8B-B14F-4D97-AF65-F5344CB8AC3E}">
        <p14:creationId xmlns:p14="http://schemas.microsoft.com/office/powerpoint/2010/main" val="1574920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AA33F6F-0D11-E974-0FA4-FDEDC1DFE3A8}"/>
              </a:ext>
            </a:extLst>
          </p:cNvPr>
          <p:cNvSpPr txBox="1"/>
          <p:nvPr/>
        </p:nvSpPr>
        <p:spPr>
          <a:xfrm>
            <a:off x="435005" y="82993"/>
            <a:ext cx="9055223" cy="369332"/>
          </a:xfrm>
          <a:prstGeom prst="rect">
            <a:avLst/>
          </a:prstGeom>
          <a:noFill/>
        </p:spPr>
        <p:txBody>
          <a:bodyPr wrap="square">
            <a:spAutoFit/>
          </a:bodyPr>
          <a:lstStyle/>
          <a:p>
            <a:r>
              <a:rPr lang="el-GR" b="1" dirty="0">
                <a:solidFill>
                  <a:schemeClr val="bg1"/>
                </a:solidFill>
              </a:rPr>
              <a:t>Δράση Γαστρονομικών επιδείξεων - </a:t>
            </a:r>
            <a:r>
              <a:rPr lang="en-US" b="1" dirty="0">
                <a:solidFill>
                  <a:schemeClr val="bg1"/>
                </a:solidFill>
                <a:latin typeface="+mj-lt"/>
              </a:rPr>
              <a:t>Seafood Expo Asia </a:t>
            </a:r>
            <a:r>
              <a:rPr lang="en-US" b="1" dirty="0">
                <a:solidFill>
                  <a:schemeClr val="bg1"/>
                </a:solidFill>
              </a:rPr>
              <a:t>Culinary Demonstrations</a:t>
            </a:r>
            <a:r>
              <a:rPr lang="el-GR" b="1" dirty="0">
                <a:solidFill>
                  <a:schemeClr val="bg1"/>
                </a:solidFill>
              </a:rPr>
              <a:t> </a:t>
            </a:r>
            <a:endParaRPr lang="en-US" b="1" dirty="0">
              <a:solidFill>
                <a:schemeClr val="bg1"/>
              </a:solidFill>
            </a:endParaRPr>
          </a:p>
        </p:txBody>
      </p:sp>
      <p:sp>
        <p:nvSpPr>
          <p:cNvPr id="9" name="TextBox 8">
            <a:extLst>
              <a:ext uri="{FF2B5EF4-FFF2-40B4-BE49-F238E27FC236}">
                <a16:creationId xmlns:a16="http://schemas.microsoft.com/office/drawing/2014/main" id="{3EC1048F-E134-994F-C03C-921A6104DEAE}"/>
              </a:ext>
            </a:extLst>
          </p:cNvPr>
          <p:cNvSpPr txBox="1"/>
          <p:nvPr/>
        </p:nvSpPr>
        <p:spPr>
          <a:xfrm>
            <a:off x="435005" y="523416"/>
            <a:ext cx="9055222" cy="1985159"/>
          </a:xfrm>
          <a:prstGeom prst="rect">
            <a:avLst/>
          </a:prstGeom>
          <a:noFill/>
        </p:spPr>
        <p:txBody>
          <a:bodyPr wrap="square">
            <a:spAutoFit/>
          </a:bodyPr>
          <a:lstStyle/>
          <a:p>
            <a:pPr algn="just">
              <a:lnSpc>
                <a:spcPct val="150000"/>
              </a:lnSpc>
            </a:pPr>
            <a:r>
              <a:rPr lang="el-G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Διακεκριμένοι σεφ θα δείξουν πώς να μαγειρεύουν εκλεπτυσμένα θαλασσινά υψηλής ποιότητας. Συμμετέχοντας στις γαστρονομικές επιδείξεις, με την υποστήριξη των Σεφ μας, θα αναπτύξετε μια βαθύτερη κατανόηση του τρόπου προετοιμασίας ψαριών με διάφορους τρόπους για να προτείνετε γεύσεις και συνταγές στο μενού των πελατών σας, αναδεικνύοντας τα ιδιαίτερα χαρακτηριστικά του προϊόντος</a:t>
            </a:r>
            <a:r>
              <a:rPr lang="el-GR"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συνδέοντάς τα, με την γαστρονομική κουλτούρα της Ασίας</a:t>
            </a:r>
            <a:r>
              <a:rPr lang="el-G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l-GR" dirty="0">
              <a:solidFill>
                <a:schemeClr val="bg1"/>
              </a:solidFill>
            </a:endParaRPr>
          </a:p>
        </p:txBody>
      </p:sp>
      <p:pic>
        <p:nvPicPr>
          <p:cNvPr id="13" name="Εικόνα 12">
            <a:extLst>
              <a:ext uri="{FF2B5EF4-FFF2-40B4-BE49-F238E27FC236}">
                <a16:creationId xmlns:a16="http://schemas.microsoft.com/office/drawing/2014/main" id="{A72DD343-19D9-FD49-54EC-D995E882E0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026" y="2459142"/>
            <a:ext cx="5234866" cy="3013130"/>
          </a:xfrm>
          <a:prstGeom prst="rect">
            <a:avLst/>
          </a:prstGeom>
        </p:spPr>
      </p:pic>
      <p:pic>
        <p:nvPicPr>
          <p:cNvPr id="14" name="Εικόνα 13">
            <a:extLst>
              <a:ext uri="{FF2B5EF4-FFF2-40B4-BE49-F238E27FC236}">
                <a16:creationId xmlns:a16="http://schemas.microsoft.com/office/drawing/2014/main" id="{56E67544-4E41-A8C0-B79A-5A91D90FF2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4670" y="2821816"/>
            <a:ext cx="3515557" cy="2406828"/>
          </a:xfrm>
          <a:prstGeom prst="rect">
            <a:avLst/>
          </a:prstGeom>
        </p:spPr>
      </p:pic>
      <p:pic>
        <p:nvPicPr>
          <p:cNvPr id="15" name="Εικόνα 14">
            <a:extLst>
              <a:ext uri="{FF2B5EF4-FFF2-40B4-BE49-F238E27FC236}">
                <a16:creationId xmlns:a16="http://schemas.microsoft.com/office/drawing/2014/main" id="{07A663B1-3A3E-4B81-C9C2-15202D10F3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8788" y="365414"/>
            <a:ext cx="959000" cy="640770"/>
          </a:xfrm>
          <a:prstGeom prst="rect">
            <a:avLst/>
          </a:prstGeom>
        </p:spPr>
      </p:pic>
      <p:pic>
        <p:nvPicPr>
          <p:cNvPr id="2" name="Εικόνα 1">
            <a:extLst>
              <a:ext uri="{FF2B5EF4-FFF2-40B4-BE49-F238E27FC236}">
                <a16:creationId xmlns:a16="http://schemas.microsoft.com/office/drawing/2014/main" id="{F6965F82-EE8D-EA30-078C-0218FDF430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41507"/>
            <a:ext cx="6296485" cy="1016493"/>
          </a:xfrm>
          <a:prstGeom prst="rect">
            <a:avLst/>
          </a:prstGeom>
        </p:spPr>
      </p:pic>
    </p:spTree>
    <p:extLst>
      <p:ext uri="{BB962C8B-B14F-4D97-AF65-F5344CB8AC3E}">
        <p14:creationId xmlns:p14="http://schemas.microsoft.com/office/powerpoint/2010/main" val="2193529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E593202-9C84-A1C1-B536-47788FEA948F}"/>
              </a:ext>
            </a:extLst>
          </p:cNvPr>
          <p:cNvSpPr>
            <a:spLocks noGrp="1"/>
          </p:cNvSpPr>
          <p:nvPr>
            <p:ph idx="1"/>
          </p:nvPr>
        </p:nvSpPr>
        <p:spPr>
          <a:xfrm>
            <a:off x="684212" y="685800"/>
            <a:ext cx="8534400" cy="3829050"/>
          </a:xfrm>
        </p:spPr>
        <p:txBody>
          <a:bodyPr>
            <a:normAutofit fontScale="92500"/>
          </a:bodyPr>
          <a:lstStyle/>
          <a:p>
            <a:pPr marL="0" indent="0" algn="ctr">
              <a:lnSpc>
                <a:spcPct val="150000"/>
              </a:lnSpc>
              <a:buNone/>
            </a:pPr>
            <a:r>
              <a:rPr lang="el-GR" sz="4000" b="1" dirty="0">
                <a:solidFill>
                  <a:schemeClr val="bg1"/>
                </a:solidFill>
              </a:rPr>
              <a:t>Διείσδυση στις Παγκόσμιες Αγορές:</a:t>
            </a:r>
            <a:br>
              <a:rPr lang="el-GR" sz="4000" b="1" dirty="0">
                <a:solidFill>
                  <a:schemeClr val="bg1"/>
                </a:solidFill>
              </a:rPr>
            </a:br>
            <a:r>
              <a:rPr lang="el-GR" sz="4000" b="1" dirty="0">
                <a:solidFill>
                  <a:schemeClr val="bg1"/>
                </a:solidFill>
              </a:rPr>
              <a:t>Η μόνη επιλογή για τον παραγωγό </a:t>
            </a:r>
            <a:r>
              <a:rPr lang="el-GR" sz="4000" b="1" dirty="0">
                <a:solidFill>
                  <a:schemeClr val="tx1"/>
                </a:solidFill>
              </a:rPr>
              <a:t>και την Σύγχρονη Μεταποιητική Ελληνική Επιχείρηση</a:t>
            </a:r>
          </a:p>
        </p:txBody>
      </p:sp>
      <p:pic>
        <p:nvPicPr>
          <p:cNvPr id="2" name="Εικόνα 1">
            <a:extLst>
              <a:ext uri="{FF2B5EF4-FFF2-40B4-BE49-F238E27FC236}">
                <a16:creationId xmlns:a16="http://schemas.microsoft.com/office/drawing/2014/main" id="{7247B38A-3560-9218-EC88-729D5AB5FF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6873" y="137511"/>
            <a:ext cx="768001" cy="513151"/>
          </a:xfrm>
          <a:prstGeom prst="rect">
            <a:avLst/>
          </a:prstGeom>
        </p:spPr>
      </p:pic>
      <p:pic>
        <p:nvPicPr>
          <p:cNvPr id="4" name="Εικόνα 3">
            <a:extLst>
              <a:ext uri="{FF2B5EF4-FFF2-40B4-BE49-F238E27FC236}">
                <a16:creationId xmlns:a16="http://schemas.microsoft.com/office/drawing/2014/main" id="{CA225EC1-9355-5BE6-6D33-0F7E8E4CB2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1507"/>
            <a:ext cx="6296485" cy="1016493"/>
          </a:xfrm>
          <a:prstGeom prst="rect">
            <a:avLst/>
          </a:prstGeom>
        </p:spPr>
      </p:pic>
    </p:spTree>
    <p:extLst>
      <p:ext uri="{BB962C8B-B14F-4D97-AF65-F5344CB8AC3E}">
        <p14:creationId xmlns:p14="http://schemas.microsoft.com/office/powerpoint/2010/main" val="3293215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75D1A1-4FB4-3F28-84F4-BDF7FB963310}"/>
              </a:ext>
            </a:extLst>
          </p:cNvPr>
          <p:cNvSpPr txBox="1"/>
          <p:nvPr/>
        </p:nvSpPr>
        <p:spPr>
          <a:xfrm>
            <a:off x="452762" y="3169819"/>
            <a:ext cx="8025412" cy="2308324"/>
          </a:xfrm>
          <a:prstGeom prst="rect">
            <a:avLst/>
          </a:prstGeom>
          <a:noFill/>
        </p:spPr>
        <p:txBody>
          <a:bodyPr wrap="square">
            <a:spAutoFit/>
          </a:bodyPr>
          <a:lstStyle/>
          <a:p>
            <a:pPr algn="just">
              <a:lnSpc>
                <a:spcPct val="200000"/>
              </a:lnSpc>
            </a:pPr>
            <a:r>
              <a:rPr lang="el-GR" dirty="0">
                <a:solidFill>
                  <a:schemeClr val="bg1"/>
                </a:solidFill>
                <a:latin typeface="+mj-lt"/>
                <a:ea typeface="Calibri" panose="020F0502020204030204" pitchFamily="34" charset="0"/>
                <a:cs typeface="Times New Roman" panose="02020603050405020304" pitchFamily="18" charset="0"/>
              </a:rPr>
              <a:t>Ανάλυση αγορών &amp; </a:t>
            </a:r>
            <a:r>
              <a:rPr lang="el-GR" sz="1800" dirty="0">
                <a:solidFill>
                  <a:schemeClr val="bg1"/>
                </a:solidFill>
                <a:effectLst/>
                <a:latin typeface="+mj-lt"/>
                <a:ea typeface="Calibri" panose="020F0502020204030204" pitchFamily="34" charset="0"/>
                <a:cs typeface="Times New Roman" panose="02020603050405020304" pitchFamily="18" charset="0"/>
              </a:rPr>
              <a:t>νέων ευκαιριών από ειδικούς του κλάδου σε </a:t>
            </a:r>
            <a:r>
              <a:rPr lang="el-GR" sz="1800" dirty="0">
                <a:solidFill>
                  <a:srgbClr val="FFFF00"/>
                </a:solidFill>
                <a:effectLst/>
                <a:latin typeface="+mj-lt"/>
                <a:ea typeface="Calibri" panose="020F0502020204030204" pitchFamily="34" charset="0"/>
                <a:cs typeface="Times New Roman" panose="02020603050405020304" pitchFamily="18" charset="0"/>
              </a:rPr>
              <a:t>συνεδρίες</a:t>
            </a:r>
            <a:r>
              <a:rPr lang="el-GR" sz="1800" dirty="0">
                <a:solidFill>
                  <a:schemeClr val="bg1"/>
                </a:solidFill>
                <a:effectLst/>
                <a:latin typeface="+mj-lt"/>
                <a:ea typeface="Calibri" panose="020F0502020204030204" pitchFamily="34" charset="0"/>
                <a:cs typeface="Times New Roman" panose="02020603050405020304" pitchFamily="18" charset="0"/>
              </a:rPr>
              <a:t> που καλύπτουν τις πιο πρόσφατες ενημερώσεις τεχνολογίας, τις τάσεις του κλάδου, τις εξελίξεις στα θαλασσινά προστιθέμενης αξίας, τη βιωσιμότητα και πολλά άλλα. </a:t>
            </a:r>
            <a:endParaRPr lang="el-GR" dirty="0">
              <a:solidFill>
                <a:schemeClr val="bg1"/>
              </a:solidFill>
              <a:latin typeface="+mj-lt"/>
            </a:endParaRPr>
          </a:p>
        </p:txBody>
      </p:sp>
      <p:sp>
        <p:nvSpPr>
          <p:cNvPr id="7" name="TextBox 6">
            <a:extLst>
              <a:ext uri="{FF2B5EF4-FFF2-40B4-BE49-F238E27FC236}">
                <a16:creationId xmlns:a16="http://schemas.microsoft.com/office/drawing/2014/main" id="{7141FE26-CA93-49B3-336B-4469282B467F}"/>
              </a:ext>
            </a:extLst>
          </p:cNvPr>
          <p:cNvSpPr txBox="1"/>
          <p:nvPr/>
        </p:nvSpPr>
        <p:spPr>
          <a:xfrm>
            <a:off x="372864" y="174879"/>
            <a:ext cx="7013358" cy="646331"/>
          </a:xfrm>
          <a:prstGeom prst="rect">
            <a:avLst/>
          </a:prstGeom>
          <a:noFill/>
        </p:spPr>
        <p:txBody>
          <a:bodyPr wrap="square">
            <a:spAutoFit/>
          </a:bodyPr>
          <a:lstStyle/>
          <a:p>
            <a:r>
              <a:rPr lang="el-GR" sz="1800" b="1" dirty="0">
                <a:effectLst/>
                <a:latin typeface="+mj-lt"/>
                <a:ea typeface="Calibri" panose="020F0502020204030204" pitchFamily="34" charset="0"/>
                <a:cs typeface="Times New Roman" panose="02020603050405020304" pitchFamily="18" charset="0"/>
              </a:rPr>
              <a:t>Ενισχυμένο πρόγραμμα συνεδρίων</a:t>
            </a:r>
            <a:r>
              <a:rPr lang="el-GR" sz="1800" dirty="0">
                <a:effectLst/>
                <a:latin typeface="+mj-lt"/>
                <a:ea typeface="Calibri" panose="020F0502020204030204" pitchFamily="34" charset="0"/>
                <a:cs typeface="Times New Roman" panose="02020603050405020304" pitchFamily="18" charset="0"/>
              </a:rPr>
              <a:t> </a:t>
            </a:r>
          </a:p>
          <a:p>
            <a:r>
              <a:rPr lang="el-GR" sz="1800" b="1" dirty="0">
                <a:solidFill>
                  <a:schemeClr val="bg1"/>
                </a:solidFill>
                <a:effectLst/>
                <a:latin typeface="+mj-lt"/>
                <a:ea typeface="Calibri" panose="020F0502020204030204" pitchFamily="34" charset="0"/>
                <a:cs typeface="Times New Roman" panose="02020603050405020304" pitchFamily="18" charset="0"/>
              </a:rPr>
              <a:t>- </a:t>
            </a:r>
            <a:r>
              <a:rPr lang="en-US" b="1" dirty="0">
                <a:solidFill>
                  <a:schemeClr val="bg1"/>
                </a:solidFill>
                <a:latin typeface="+mj-lt"/>
              </a:rPr>
              <a:t>Seafood Expo Asia </a:t>
            </a:r>
            <a:r>
              <a:rPr lang="en-US" b="1" dirty="0">
                <a:latin typeface="+mj-lt"/>
              </a:rPr>
              <a:t>Enhanced Conference Program</a:t>
            </a:r>
          </a:p>
        </p:txBody>
      </p:sp>
      <p:pic>
        <p:nvPicPr>
          <p:cNvPr id="11" name="Εικόνα 10">
            <a:extLst>
              <a:ext uri="{FF2B5EF4-FFF2-40B4-BE49-F238E27FC236}">
                <a16:creationId xmlns:a16="http://schemas.microsoft.com/office/drawing/2014/main" id="{54D1C3DD-C51F-3757-867D-BE02FF728C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2676" y="4705164"/>
            <a:ext cx="2879324" cy="2152835"/>
          </a:xfrm>
          <a:prstGeom prst="rect">
            <a:avLst/>
          </a:prstGeom>
        </p:spPr>
      </p:pic>
      <p:pic>
        <p:nvPicPr>
          <p:cNvPr id="14" name="Εικόνα 13">
            <a:extLst>
              <a:ext uri="{FF2B5EF4-FFF2-40B4-BE49-F238E27FC236}">
                <a16:creationId xmlns:a16="http://schemas.microsoft.com/office/drawing/2014/main" id="{E65E112E-B319-0C03-ED1C-8110CE603F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62" y="1169569"/>
            <a:ext cx="7877175" cy="2000250"/>
          </a:xfrm>
          <a:prstGeom prst="rect">
            <a:avLst/>
          </a:prstGeom>
        </p:spPr>
      </p:pic>
      <p:pic>
        <p:nvPicPr>
          <p:cNvPr id="15" name="Εικόνα 14">
            <a:extLst>
              <a:ext uri="{FF2B5EF4-FFF2-40B4-BE49-F238E27FC236}">
                <a16:creationId xmlns:a16="http://schemas.microsoft.com/office/drawing/2014/main" id="{C2AE5429-011C-9DE1-F559-5ED4363D52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8788" y="365414"/>
            <a:ext cx="959000" cy="640770"/>
          </a:xfrm>
          <a:prstGeom prst="rect">
            <a:avLst/>
          </a:prstGeom>
        </p:spPr>
      </p:pic>
      <p:pic>
        <p:nvPicPr>
          <p:cNvPr id="2" name="Εικόνα 1">
            <a:extLst>
              <a:ext uri="{FF2B5EF4-FFF2-40B4-BE49-F238E27FC236}">
                <a16:creationId xmlns:a16="http://schemas.microsoft.com/office/drawing/2014/main" id="{848D1D0A-378C-CE04-A7AC-DD27BD1B0D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41507"/>
            <a:ext cx="6296485" cy="1016493"/>
          </a:xfrm>
          <a:prstGeom prst="rect">
            <a:avLst/>
          </a:prstGeom>
        </p:spPr>
      </p:pic>
    </p:spTree>
    <p:extLst>
      <p:ext uri="{BB962C8B-B14F-4D97-AF65-F5344CB8AC3E}">
        <p14:creationId xmlns:p14="http://schemas.microsoft.com/office/powerpoint/2010/main" val="1604248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E593202-9C84-A1C1-B536-47788FEA948F}"/>
              </a:ext>
            </a:extLst>
          </p:cNvPr>
          <p:cNvSpPr>
            <a:spLocks noGrp="1"/>
          </p:cNvSpPr>
          <p:nvPr>
            <p:ph idx="1"/>
          </p:nvPr>
        </p:nvSpPr>
        <p:spPr>
          <a:xfrm>
            <a:off x="0" y="1384917"/>
            <a:ext cx="8534400" cy="4141901"/>
          </a:xfrm>
        </p:spPr>
        <p:txBody>
          <a:bodyPr>
            <a:normAutofit fontScale="70000" lnSpcReduction="20000"/>
          </a:bodyPr>
          <a:lstStyle/>
          <a:p>
            <a:pPr marL="0" indent="0" algn="ctr">
              <a:buNone/>
            </a:pPr>
            <a:endParaRPr lang="en-US" b="1" i="0" dirty="0">
              <a:solidFill>
                <a:srgbClr val="173861"/>
              </a:solidFill>
              <a:effectLst/>
              <a:latin typeface="PFDINTextPro Neue"/>
            </a:endParaRPr>
          </a:p>
          <a:p>
            <a:pPr>
              <a:lnSpc>
                <a:spcPct val="120000"/>
              </a:lnSpc>
              <a:buFont typeface="Arial" panose="020B0604020202020204" pitchFamily="34" charset="0"/>
              <a:buChar char="•"/>
            </a:pPr>
            <a:endParaRPr lang="el-GR" sz="2900" b="0" i="0" dirty="0">
              <a:solidFill>
                <a:schemeClr val="bg1"/>
              </a:solidFill>
              <a:effectLst/>
              <a:latin typeface="+mj-lt"/>
            </a:endParaRPr>
          </a:p>
          <a:p>
            <a:pPr algn="just">
              <a:lnSpc>
                <a:spcPct val="170000"/>
              </a:lnSpc>
              <a:buFont typeface="Arial" panose="020B0604020202020204" pitchFamily="34" charset="0"/>
              <a:buChar char="•"/>
            </a:pPr>
            <a:r>
              <a:rPr lang="el-GR" sz="2900" b="0" i="0" dirty="0">
                <a:solidFill>
                  <a:schemeClr val="bg1"/>
                </a:solidFill>
                <a:effectLst/>
                <a:latin typeface="+mj-lt"/>
              </a:rPr>
              <a:t>Εκθεσιακός Χώρος: </a:t>
            </a:r>
            <a:r>
              <a:rPr lang="el-GR" sz="2900" dirty="0">
                <a:solidFill>
                  <a:schemeClr val="bg1"/>
                </a:solidFill>
                <a:latin typeface="+mj-lt"/>
              </a:rPr>
              <a:t>3</a:t>
            </a:r>
            <a:r>
              <a:rPr lang="el-GR" sz="2900" b="0" i="0" dirty="0">
                <a:solidFill>
                  <a:schemeClr val="bg1"/>
                </a:solidFill>
                <a:effectLst/>
                <a:latin typeface="+mj-lt"/>
              </a:rPr>
              <a:t>4.000 τ.</a:t>
            </a:r>
            <a:r>
              <a:rPr lang="el-GR" sz="2900" dirty="0">
                <a:solidFill>
                  <a:schemeClr val="bg1"/>
                </a:solidFill>
                <a:latin typeface="+mj-lt"/>
              </a:rPr>
              <a:t>μ</a:t>
            </a:r>
            <a:r>
              <a:rPr lang="el-GR" sz="2900" b="0" i="0" dirty="0">
                <a:solidFill>
                  <a:schemeClr val="bg1"/>
                </a:solidFill>
                <a:effectLst/>
                <a:latin typeface="+mj-lt"/>
              </a:rPr>
              <a:t>.</a:t>
            </a:r>
            <a:endParaRPr lang="en-US" sz="2900" b="0" i="0" dirty="0">
              <a:solidFill>
                <a:schemeClr val="bg1"/>
              </a:solidFill>
              <a:effectLst/>
              <a:latin typeface="+mj-lt"/>
            </a:endParaRPr>
          </a:p>
          <a:p>
            <a:pPr algn="just">
              <a:lnSpc>
                <a:spcPct val="170000"/>
              </a:lnSpc>
              <a:buFont typeface="Arial" panose="020B0604020202020204" pitchFamily="34" charset="0"/>
              <a:buChar char="•"/>
            </a:pPr>
            <a:r>
              <a:rPr lang="el-GR" sz="2900" dirty="0">
                <a:solidFill>
                  <a:schemeClr val="bg1"/>
                </a:solidFill>
                <a:effectLst/>
                <a:latin typeface="+mj-lt"/>
                <a:ea typeface="Calibri" panose="020F0502020204030204" pitchFamily="34" charset="0"/>
                <a:cs typeface="Times New Roman" panose="02020603050405020304" pitchFamily="18" charset="0"/>
              </a:rPr>
              <a:t>Περισσότεροι από 3.170 επαγγελματίες θαλασσινών από 69 χώρες</a:t>
            </a:r>
            <a:r>
              <a:rPr lang="en-US" sz="2900" dirty="0">
                <a:solidFill>
                  <a:schemeClr val="bg1"/>
                </a:solidFill>
                <a:effectLst/>
                <a:latin typeface="+mj-lt"/>
                <a:ea typeface="Calibri" panose="020F0502020204030204" pitchFamily="34" charset="0"/>
                <a:cs typeface="Times New Roman" panose="02020603050405020304" pitchFamily="18" charset="0"/>
              </a:rPr>
              <a:t>.</a:t>
            </a:r>
          </a:p>
          <a:p>
            <a:pPr algn="just">
              <a:lnSpc>
                <a:spcPct val="170000"/>
              </a:lnSpc>
              <a:buFont typeface="Arial" panose="020B0604020202020204" pitchFamily="34" charset="0"/>
              <a:buChar char="•"/>
            </a:pPr>
            <a:r>
              <a:rPr lang="el-GR" sz="2900" dirty="0">
                <a:solidFill>
                  <a:schemeClr val="bg1"/>
                </a:solidFill>
                <a:effectLst/>
                <a:latin typeface="+mj-lt"/>
                <a:ea typeface="Calibri" panose="020F0502020204030204" pitchFamily="34" charset="0"/>
                <a:cs typeface="Times New Roman" panose="02020603050405020304" pitchFamily="18" charset="0"/>
              </a:rPr>
              <a:t>Περισσότεροι από 300 εκθέτες από 31 χώρες</a:t>
            </a:r>
            <a:r>
              <a:rPr lang="en-US" sz="2900" dirty="0">
                <a:solidFill>
                  <a:schemeClr val="bg1"/>
                </a:solidFill>
                <a:effectLst/>
                <a:latin typeface="+mj-lt"/>
                <a:ea typeface="Calibri" panose="020F0502020204030204" pitchFamily="34" charset="0"/>
                <a:cs typeface="Times New Roman" panose="02020603050405020304" pitchFamily="18" charset="0"/>
              </a:rPr>
              <a:t>.</a:t>
            </a:r>
          </a:p>
          <a:p>
            <a:pPr algn="just">
              <a:lnSpc>
                <a:spcPct val="170000"/>
              </a:lnSpc>
              <a:buFont typeface="Arial" panose="020B0604020202020204" pitchFamily="34" charset="0"/>
              <a:buChar char="•"/>
            </a:pPr>
            <a:r>
              <a:rPr lang="el-GR" sz="2900" dirty="0">
                <a:solidFill>
                  <a:schemeClr val="bg1"/>
                </a:solidFill>
                <a:effectLst/>
                <a:latin typeface="+mj-lt"/>
                <a:ea typeface="Calibri" panose="020F0502020204030204" pitchFamily="34" charset="0"/>
                <a:cs typeface="Times New Roman" panose="02020603050405020304" pitchFamily="18" charset="0"/>
              </a:rPr>
              <a:t>Το 91% των συμμετεχόντων στην έρευνα εμπλέκεται ή επηρεάζει τις αποφάσεις αγοράς</a:t>
            </a:r>
          </a:p>
          <a:p>
            <a:pPr marL="0" indent="0">
              <a:lnSpc>
                <a:spcPct val="120000"/>
              </a:lnSpc>
              <a:buNone/>
            </a:pPr>
            <a:endParaRPr lang="en-US" sz="2900" b="0" i="0" dirty="0">
              <a:solidFill>
                <a:schemeClr val="bg1"/>
              </a:solidFill>
              <a:effectLst/>
              <a:latin typeface="+mj-lt"/>
            </a:endParaRPr>
          </a:p>
          <a:p>
            <a:pPr marL="0" indent="0">
              <a:lnSpc>
                <a:spcPct val="120000"/>
              </a:lnSpc>
              <a:buNone/>
            </a:pPr>
            <a:endParaRPr lang="en-US" b="0" i="0" dirty="0">
              <a:solidFill>
                <a:srgbClr val="173861"/>
              </a:solidFill>
              <a:effectLst/>
              <a:latin typeface="Source Sans Pro" panose="020B0503030403020204" pitchFamily="34" charset="0"/>
            </a:endParaRPr>
          </a:p>
          <a:p>
            <a:pPr marL="0" indent="0" algn="ctr">
              <a:buNone/>
            </a:pPr>
            <a:endParaRPr lang="el-GR" dirty="0"/>
          </a:p>
        </p:txBody>
      </p:sp>
      <p:sp>
        <p:nvSpPr>
          <p:cNvPr id="10" name="TextBox 9">
            <a:extLst>
              <a:ext uri="{FF2B5EF4-FFF2-40B4-BE49-F238E27FC236}">
                <a16:creationId xmlns:a16="http://schemas.microsoft.com/office/drawing/2014/main" id="{9D0A9601-5A42-9F94-57C0-660E32346EB5}"/>
              </a:ext>
            </a:extLst>
          </p:cNvPr>
          <p:cNvSpPr txBox="1"/>
          <p:nvPr/>
        </p:nvSpPr>
        <p:spPr>
          <a:xfrm>
            <a:off x="613116" y="342668"/>
            <a:ext cx="6121152" cy="954107"/>
          </a:xfrm>
          <a:prstGeom prst="rect">
            <a:avLst/>
          </a:prstGeom>
          <a:noFill/>
        </p:spPr>
        <p:txBody>
          <a:bodyPr wrap="square">
            <a:spAutoFit/>
          </a:bodyPr>
          <a:lstStyle/>
          <a:p>
            <a:pPr marL="0" indent="0" algn="ctr">
              <a:buNone/>
            </a:pPr>
            <a:r>
              <a:rPr lang="el-GR" sz="2800" b="1" i="0" dirty="0">
                <a:effectLst/>
                <a:latin typeface="+mj-lt"/>
              </a:rPr>
              <a:t>ΣΤΑΤΙΣΤΙΚΑ </a:t>
            </a:r>
            <a:r>
              <a:rPr lang="el-GR" sz="2800" b="1" i="0" dirty="0">
                <a:solidFill>
                  <a:schemeClr val="bg1"/>
                </a:solidFill>
                <a:effectLst/>
                <a:latin typeface="+mj-lt"/>
              </a:rPr>
              <a:t>ΣΤΟΙΧΕΙΑ</a:t>
            </a:r>
            <a:r>
              <a:rPr lang="el-GR" sz="2800" b="1" i="0" dirty="0">
                <a:effectLst/>
                <a:latin typeface="+mj-lt"/>
              </a:rPr>
              <a:t> </a:t>
            </a:r>
          </a:p>
          <a:p>
            <a:pPr marL="0" indent="0" algn="ctr">
              <a:buNone/>
            </a:pPr>
            <a:r>
              <a:rPr lang="el-GR" sz="2800" b="1" i="0" dirty="0">
                <a:solidFill>
                  <a:schemeClr val="bg1"/>
                </a:solidFill>
                <a:effectLst/>
                <a:latin typeface="+mj-lt"/>
              </a:rPr>
              <a:t>ΠΡΟΗΓΟΥΜΕΝΗΣ </a:t>
            </a:r>
            <a:r>
              <a:rPr lang="el-GR" sz="2800" b="1" i="0" dirty="0">
                <a:effectLst/>
                <a:latin typeface="+mj-lt"/>
              </a:rPr>
              <a:t>ΔΙΟΡΓΑΝΩΣΗΣ</a:t>
            </a:r>
          </a:p>
        </p:txBody>
      </p:sp>
      <p:pic>
        <p:nvPicPr>
          <p:cNvPr id="11" name="Εικόνα 10">
            <a:extLst>
              <a:ext uri="{FF2B5EF4-FFF2-40B4-BE49-F238E27FC236}">
                <a16:creationId xmlns:a16="http://schemas.microsoft.com/office/drawing/2014/main" id="{91831CE3-5E37-F76D-1F07-03E7F1200F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788" y="365414"/>
            <a:ext cx="959000" cy="640770"/>
          </a:xfrm>
          <a:prstGeom prst="rect">
            <a:avLst/>
          </a:prstGeom>
        </p:spPr>
      </p:pic>
      <p:pic>
        <p:nvPicPr>
          <p:cNvPr id="4" name="Εικόνα 3">
            <a:extLst>
              <a:ext uri="{FF2B5EF4-FFF2-40B4-BE49-F238E27FC236}">
                <a16:creationId xmlns:a16="http://schemas.microsoft.com/office/drawing/2014/main" id="{0711DD75-4766-4BE1-2803-89F10715C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1507"/>
            <a:ext cx="6296485" cy="1016493"/>
          </a:xfrm>
          <a:prstGeom prst="rect">
            <a:avLst/>
          </a:prstGeom>
        </p:spPr>
      </p:pic>
    </p:spTree>
    <p:extLst>
      <p:ext uri="{BB962C8B-B14F-4D97-AF65-F5344CB8AC3E}">
        <p14:creationId xmlns:p14="http://schemas.microsoft.com/office/powerpoint/2010/main" val="1077663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3D4840E1-FFE0-F855-30EF-3D76C31554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00268"/>
            <a:ext cx="5912528" cy="3357732"/>
          </a:xfrm>
          <a:prstGeom prst="rect">
            <a:avLst/>
          </a:prstGeom>
        </p:spPr>
      </p:pic>
      <p:sp>
        <p:nvSpPr>
          <p:cNvPr id="7" name="TextBox 6">
            <a:extLst>
              <a:ext uri="{FF2B5EF4-FFF2-40B4-BE49-F238E27FC236}">
                <a16:creationId xmlns:a16="http://schemas.microsoft.com/office/drawing/2014/main" id="{01345970-8DE1-7783-80B9-C216CBDB8786}"/>
              </a:ext>
            </a:extLst>
          </p:cNvPr>
          <p:cNvSpPr txBox="1"/>
          <p:nvPr/>
        </p:nvSpPr>
        <p:spPr>
          <a:xfrm>
            <a:off x="6455546" y="450683"/>
            <a:ext cx="5193436" cy="3000821"/>
          </a:xfrm>
          <a:prstGeom prst="rect">
            <a:avLst/>
          </a:prstGeom>
          <a:noFill/>
        </p:spPr>
        <p:txBody>
          <a:bodyPr wrap="square">
            <a:spAutoFit/>
          </a:bodyPr>
          <a:lstStyle/>
          <a:p>
            <a:pPr marL="342900" lvl="0" indent="-342900" algn="just">
              <a:lnSpc>
                <a:spcPct val="150000"/>
              </a:lnSpc>
              <a:buFont typeface="Symbol" panose="05050102010706020507" pitchFamily="18" charset="2"/>
              <a:buChar char=""/>
              <a:tabLst>
                <a:tab pos="457200" algn="l"/>
              </a:tabLst>
            </a:pPr>
            <a:r>
              <a:rPr lang="x-none" sz="1800" dirty="0">
                <a:solidFill>
                  <a:schemeClr val="bg1"/>
                </a:solidFill>
                <a:effectLst/>
                <a:latin typeface="Book Antiqua" panose="02040602050305030304" pitchFamily="18" charset="0"/>
                <a:ea typeface="Times New Roman" panose="02020603050405020304" pitchFamily="18" charset="0"/>
              </a:rPr>
              <a:t>Θεωρείται η Seafood Expo Asia σημαντική για την επιχείρησή τους</a:t>
            </a:r>
            <a:r>
              <a:rPr lang="el-GR" sz="1800" dirty="0">
                <a:solidFill>
                  <a:schemeClr val="bg1"/>
                </a:solidFill>
                <a:effectLst/>
                <a:latin typeface="Book Antiqua" panose="02040602050305030304" pitchFamily="18" charset="0"/>
                <a:ea typeface="Times New Roman" panose="02020603050405020304" pitchFamily="18" charset="0"/>
              </a:rPr>
              <a:t>. </a:t>
            </a:r>
            <a:r>
              <a:rPr lang="el-GR" sz="1800" dirty="0">
                <a:effectLst/>
                <a:latin typeface="Book Antiqua" panose="02040602050305030304" pitchFamily="18" charset="0"/>
                <a:ea typeface="Times New Roman" panose="02020603050405020304" pitchFamily="18" charset="0"/>
              </a:rPr>
              <a:t>Θετικά απαντάει το </a:t>
            </a:r>
            <a:r>
              <a:rPr lang="x-none" sz="1800">
                <a:effectLst/>
                <a:latin typeface="Book Antiqua" panose="02040602050305030304" pitchFamily="18" charset="0"/>
                <a:ea typeface="Times New Roman" panose="02020603050405020304" pitchFamily="18" charset="0"/>
              </a:rPr>
              <a:t>*</a:t>
            </a:r>
            <a:r>
              <a:rPr lang="el-GR" dirty="0">
                <a:latin typeface="Book Antiqua" panose="02040602050305030304" pitchFamily="18" charset="0"/>
                <a:ea typeface="Times New Roman" panose="02020603050405020304" pitchFamily="18" charset="0"/>
              </a:rPr>
              <a:t> </a:t>
            </a:r>
            <a:r>
              <a:rPr lang="el-GR" sz="1800" dirty="0">
                <a:effectLst/>
                <a:latin typeface="Book Antiqua" panose="02040602050305030304" pitchFamily="18" charset="0"/>
                <a:ea typeface="Times New Roman" panose="02020603050405020304" pitchFamily="18" charset="0"/>
              </a:rPr>
              <a:t>92%.</a:t>
            </a:r>
            <a:endParaRPr lang="el-GR" sz="18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Symbol" panose="05050102010706020507" pitchFamily="18" charset="2"/>
              <a:buChar char=""/>
              <a:tabLst>
                <a:tab pos="457200" algn="l"/>
              </a:tabLst>
            </a:pPr>
            <a:r>
              <a:rPr lang="x-none" sz="1800" dirty="0">
                <a:solidFill>
                  <a:schemeClr val="bg1"/>
                </a:solidFill>
                <a:effectLst/>
                <a:latin typeface="Book Antiqua" panose="02040602050305030304" pitchFamily="18" charset="0"/>
                <a:ea typeface="Times New Roman" panose="02020603050405020304" pitchFamily="18" charset="0"/>
              </a:rPr>
              <a:t>Ικανοποιημένος με τ</a:t>
            </a:r>
            <a:r>
              <a:rPr lang="el-GR" sz="1800" dirty="0">
                <a:solidFill>
                  <a:schemeClr val="bg1"/>
                </a:solidFill>
                <a:effectLst/>
                <a:latin typeface="Book Antiqua" panose="02040602050305030304" pitchFamily="18" charset="0"/>
                <a:ea typeface="Times New Roman" panose="02020603050405020304" pitchFamily="18" charset="0"/>
              </a:rPr>
              <a:t>ην</a:t>
            </a:r>
            <a:r>
              <a:rPr lang="x-none" sz="1800" dirty="0">
                <a:solidFill>
                  <a:schemeClr val="bg1"/>
                </a:solidFill>
                <a:effectLst/>
                <a:latin typeface="Book Antiqua" panose="02040602050305030304" pitchFamily="18" charset="0"/>
                <a:ea typeface="Times New Roman" panose="02020603050405020304" pitchFamily="18" charset="0"/>
              </a:rPr>
              <a:t> Seafood Expo Asia</a:t>
            </a:r>
            <a:r>
              <a:rPr lang="el-GR" sz="1800" dirty="0">
                <a:solidFill>
                  <a:schemeClr val="bg1"/>
                </a:solidFill>
                <a:effectLst/>
                <a:latin typeface="Book Antiqua" panose="02040602050305030304" pitchFamily="18" charset="0"/>
                <a:ea typeface="Times New Roman" panose="02020603050405020304" pitchFamily="18" charset="0"/>
              </a:rPr>
              <a:t>.</a:t>
            </a:r>
            <a:r>
              <a:rPr lang="el-GR" sz="1800" dirty="0">
                <a:effectLst/>
                <a:latin typeface="Book Antiqua" panose="02040602050305030304" pitchFamily="18" charset="0"/>
                <a:ea typeface="Times New Roman" panose="02020603050405020304" pitchFamily="18" charset="0"/>
              </a:rPr>
              <a:t> Θετικά απαντάει το </a:t>
            </a:r>
            <a:r>
              <a:rPr lang="x-none" sz="1800" dirty="0">
                <a:effectLst/>
                <a:latin typeface="Book Antiqua" panose="02040602050305030304" pitchFamily="18" charset="0"/>
                <a:ea typeface="Times New Roman" panose="02020603050405020304" pitchFamily="18" charset="0"/>
              </a:rPr>
              <a:t>*</a:t>
            </a:r>
            <a:r>
              <a:rPr lang="el-GR" sz="1800" dirty="0">
                <a:effectLst/>
                <a:latin typeface="Book Antiqua" panose="02040602050305030304" pitchFamily="18" charset="0"/>
                <a:ea typeface="Times New Roman" panose="02020603050405020304" pitchFamily="18" charset="0"/>
              </a:rPr>
              <a:t> 87%.</a:t>
            </a:r>
            <a:endParaRPr lang="el-GR" sz="18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Symbol" panose="05050102010706020507" pitchFamily="18" charset="2"/>
              <a:buChar char=""/>
              <a:tabLst>
                <a:tab pos="457200" algn="l"/>
              </a:tabLst>
            </a:pPr>
            <a:r>
              <a:rPr lang="el-GR" sz="1800" dirty="0">
                <a:solidFill>
                  <a:schemeClr val="bg1"/>
                </a:solidFill>
                <a:effectLst/>
                <a:latin typeface="Book Antiqua" panose="02040602050305030304" pitchFamily="18" charset="0"/>
                <a:ea typeface="Times New Roman" panose="02020603050405020304" pitchFamily="18" charset="0"/>
              </a:rPr>
              <a:t>Θ</a:t>
            </a:r>
            <a:r>
              <a:rPr lang="x-none" sz="1800" dirty="0">
                <a:solidFill>
                  <a:schemeClr val="bg1"/>
                </a:solidFill>
                <a:effectLst/>
                <a:latin typeface="Book Antiqua" panose="02040602050305030304" pitchFamily="18" charset="0"/>
                <a:ea typeface="Times New Roman" panose="02020603050405020304" pitchFamily="18" charset="0"/>
              </a:rPr>
              <a:t>α </a:t>
            </a:r>
            <a:r>
              <a:rPr lang="el-GR" sz="1800" dirty="0">
                <a:solidFill>
                  <a:schemeClr val="bg1"/>
                </a:solidFill>
                <a:effectLst/>
                <a:latin typeface="Book Antiqua" panose="02040602050305030304" pitchFamily="18" charset="0"/>
                <a:ea typeface="Times New Roman" panose="02020603050405020304" pitchFamily="18" charset="0"/>
              </a:rPr>
              <a:t>επισκεφτείτε </a:t>
            </a:r>
            <a:r>
              <a:rPr lang="x-none" sz="1800" dirty="0">
                <a:solidFill>
                  <a:schemeClr val="bg1"/>
                </a:solidFill>
                <a:effectLst/>
                <a:latin typeface="Book Antiqua" panose="02040602050305030304" pitchFamily="18" charset="0"/>
                <a:ea typeface="Times New Roman" panose="02020603050405020304" pitchFamily="18" charset="0"/>
              </a:rPr>
              <a:t>ξανά τ</a:t>
            </a:r>
            <a:r>
              <a:rPr lang="el-GR" sz="1800" dirty="0">
                <a:solidFill>
                  <a:schemeClr val="bg1"/>
                </a:solidFill>
                <a:effectLst/>
                <a:latin typeface="Book Antiqua" panose="02040602050305030304" pitchFamily="18" charset="0"/>
                <a:ea typeface="Times New Roman" panose="02020603050405020304" pitchFamily="18" charset="0"/>
              </a:rPr>
              <a:t>ην έκθεση τ</a:t>
            </a:r>
            <a:r>
              <a:rPr lang="x-none" sz="1800" dirty="0">
                <a:solidFill>
                  <a:schemeClr val="bg1"/>
                </a:solidFill>
                <a:effectLst/>
                <a:latin typeface="Book Antiqua" panose="02040602050305030304" pitchFamily="18" charset="0"/>
                <a:ea typeface="Times New Roman" panose="02020603050405020304" pitchFamily="18" charset="0"/>
              </a:rPr>
              <a:t>ο επόμενο έτος</a:t>
            </a:r>
            <a:r>
              <a:rPr lang="el-GR" sz="1800" dirty="0">
                <a:solidFill>
                  <a:schemeClr val="bg1"/>
                </a:solidFill>
                <a:effectLst/>
                <a:latin typeface="Book Antiqua" panose="02040602050305030304" pitchFamily="18" charset="0"/>
                <a:ea typeface="Times New Roman" panose="02020603050405020304" pitchFamily="18" charset="0"/>
              </a:rPr>
              <a:t> (2023). </a:t>
            </a:r>
            <a:r>
              <a:rPr lang="el-GR" sz="1800" dirty="0">
                <a:effectLst/>
                <a:latin typeface="Book Antiqua" panose="02040602050305030304" pitchFamily="18" charset="0"/>
                <a:ea typeface="Times New Roman" panose="02020603050405020304" pitchFamily="18" charset="0"/>
              </a:rPr>
              <a:t>Θετικά απαντάει το 75%.</a:t>
            </a:r>
            <a:endParaRPr lang="el-GR" sz="18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330C88AF-3824-D975-3223-EE3C756636E0}"/>
              </a:ext>
            </a:extLst>
          </p:cNvPr>
          <p:cNvSpPr txBox="1"/>
          <p:nvPr/>
        </p:nvSpPr>
        <p:spPr>
          <a:xfrm>
            <a:off x="0" y="1575897"/>
            <a:ext cx="6107836" cy="1042529"/>
          </a:xfrm>
          <a:prstGeom prst="rect">
            <a:avLst/>
          </a:prstGeom>
          <a:noFill/>
        </p:spPr>
        <p:txBody>
          <a:bodyPr wrap="square">
            <a:spAutoFit/>
          </a:bodyPr>
          <a:lstStyle/>
          <a:p>
            <a:pPr algn="just">
              <a:lnSpc>
                <a:spcPct val="150000"/>
              </a:lnSpc>
              <a:spcAft>
                <a:spcPts val="800"/>
              </a:spcAft>
            </a:pPr>
            <a:r>
              <a:rPr lang="el-GR" sz="2200" b="1" dirty="0">
                <a:solidFill>
                  <a:schemeClr val="bg1"/>
                </a:solidFill>
                <a:effectLst/>
                <a:latin typeface="+mj-lt"/>
                <a:ea typeface="Calibri" panose="020F0502020204030204" pitchFamily="34" charset="0"/>
                <a:cs typeface="Times New Roman" panose="02020603050405020304" pitchFamily="18" charset="0"/>
              </a:rPr>
              <a:t>Ικανοποιημένοι επισκέπτες από την </a:t>
            </a:r>
            <a:r>
              <a:rPr lang="en-US" sz="2200" b="1" cap="all" dirty="0">
                <a:solidFill>
                  <a:schemeClr val="tx1"/>
                </a:solidFill>
                <a:latin typeface="+mj-lt"/>
              </a:rPr>
              <a:t>sea food Asia </a:t>
            </a:r>
            <a:r>
              <a:rPr lang="en-US" sz="2200" b="1" i="0" cap="all" dirty="0">
                <a:solidFill>
                  <a:schemeClr val="tx1"/>
                </a:solidFill>
                <a:effectLst/>
                <a:latin typeface="+mj-lt"/>
              </a:rPr>
              <a:t>2022 </a:t>
            </a:r>
            <a:r>
              <a:rPr lang="el-GR" sz="2200" b="1" dirty="0">
                <a:solidFill>
                  <a:schemeClr val="bg1"/>
                </a:solidFill>
                <a:effectLst/>
                <a:latin typeface="+mj-lt"/>
                <a:ea typeface="Calibri" panose="020F0502020204030204" pitchFamily="34" charset="0"/>
                <a:cs typeface="Times New Roman" panose="02020603050405020304" pitchFamily="18" charset="0"/>
              </a:rPr>
              <a:t>:</a:t>
            </a:r>
          </a:p>
        </p:txBody>
      </p:sp>
      <p:pic>
        <p:nvPicPr>
          <p:cNvPr id="2" name="Εικόνα 1">
            <a:extLst>
              <a:ext uri="{FF2B5EF4-FFF2-40B4-BE49-F238E27FC236}">
                <a16:creationId xmlns:a16="http://schemas.microsoft.com/office/drawing/2014/main" id="{8AC60C6A-A4A2-4FCD-3F03-10ECA64E6B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5821" y="494206"/>
            <a:ext cx="959000" cy="640770"/>
          </a:xfrm>
          <a:prstGeom prst="rect">
            <a:avLst/>
          </a:prstGeom>
        </p:spPr>
      </p:pic>
      <p:pic>
        <p:nvPicPr>
          <p:cNvPr id="3" name="Εικόνα 2">
            <a:extLst>
              <a:ext uri="{FF2B5EF4-FFF2-40B4-BE49-F238E27FC236}">
                <a16:creationId xmlns:a16="http://schemas.microsoft.com/office/drawing/2014/main" id="{74A5A174-F101-1B84-A36E-2B2C855351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5515" y="5841507"/>
            <a:ext cx="6296485" cy="1016493"/>
          </a:xfrm>
          <a:prstGeom prst="rect">
            <a:avLst/>
          </a:prstGeom>
        </p:spPr>
      </p:pic>
    </p:spTree>
    <p:extLst>
      <p:ext uri="{BB962C8B-B14F-4D97-AF65-F5344CB8AC3E}">
        <p14:creationId xmlns:p14="http://schemas.microsoft.com/office/powerpoint/2010/main" val="234959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Εικόνα 9">
            <a:extLst>
              <a:ext uri="{FF2B5EF4-FFF2-40B4-BE49-F238E27FC236}">
                <a16:creationId xmlns:a16="http://schemas.microsoft.com/office/drawing/2014/main" id="{B8AACAD1-2914-7E37-723A-3C8A16474B1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712475" cy="4288032"/>
          </a:xfrm>
          <a:prstGeom prst="rect">
            <a:avLst/>
          </a:prstGeom>
          <a:noFill/>
          <a:ln>
            <a:noFill/>
          </a:ln>
        </p:spPr>
      </p:pic>
      <p:sp>
        <p:nvSpPr>
          <p:cNvPr id="12" name="TextBox 11">
            <a:extLst>
              <a:ext uri="{FF2B5EF4-FFF2-40B4-BE49-F238E27FC236}">
                <a16:creationId xmlns:a16="http://schemas.microsoft.com/office/drawing/2014/main" id="{00E7BC3A-5EDA-DDEB-C2F4-90132E87FF1E}"/>
              </a:ext>
            </a:extLst>
          </p:cNvPr>
          <p:cNvSpPr txBox="1"/>
          <p:nvPr/>
        </p:nvSpPr>
        <p:spPr>
          <a:xfrm>
            <a:off x="6924583" y="2144016"/>
            <a:ext cx="5267417" cy="954813"/>
          </a:xfrm>
          <a:prstGeom prst="rect">
            <a:avLst/>
          </a:prstGeom>
          <a:noFill/>
        </p:spPr>
        <p:txBody>
          <a:bodyPr wrap="square">
            <a:spAutoFit/>
          </a:bodyPr>
          <a:lstStyle/>
          <a:p>
            <a:pPr>
              <a:lnSpc>
                <a:spcPct val="107000"/>
              </a:lnSpc>
              <a:spcAft>
                <a:spcPts val="800"/>
              </a:spcAft>
            </a:pPr>
            <a:r>
              <a:rPr lang="x-none" sz="2400" b="1" u="sng" dirty="0">
                <a:effectLst/>
                <a:latin typeface="+mj-l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https://youtu.be/63CvCdCz2CQ</a:t>
            </a:r>
            <a:endParaRPr lang="en-US" sz="2400" b="1" u="sng" dirty="0">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l-GR" sz="2400" dirty="0">
              <a:effectLst/>
              <a:latin typeface="+mj-lt"/>
              <a:ea typeface="Calibri" panose="020F0502020204030204" pitchFamily="34" charset="0"/>
              <a:cs typeface="Times New Roman" panose="02020603050405020304" pitchFamily="18" charset="0"/>
            </a:endParaRPr>
          </a:p>
        </p:txBody>
      </p:sp>
      <p:pic>
        <p:nvPicPr>
          <p:cNvPr id="2" name="Εικόνα 1">
            <a:extLst>
              <a:ext uri="{FF2B5EF4-FFF2-40B4-BE49-F238E27FC236}">
                <a16:creationId xmlns:a16="http://schemas.microsoft.com/office/drawing/2014/main" id="{07028CAF-9609-42E0-85E6-F17525733B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8788" y="365414"/>
            <a:ext cx="959000" cy="640770"/>
          </a:xfrm>
          <a:prstGeom prst="rect">
            <a:avLst/>
          </a:prstGeom>
        </p:spPr>
      </p:pic>
      <p:pic>
        <p:nvPicPr>
          <p:cNvPr id="3" name="Εικόνα 2">
            <a:extLst>
              <a:ext uri="{FF2B5EF4-FFF2-40B4-BE49-F238E27FC236}">
                <a16:creationId xmlns:a16="http://schemas.microsoft.com/office/drawing/2014/main" id="{6CBE2193-066C-2422-0991-2AC11CAF28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41507"/>
            <a:ext cx="6296485" cy="1016493"/>
          </a:xfrm>
          <a:prstGeom prst="rect">
            <a:avLst/>
          </a:prstGeom>
        </p:spPr>
      </p:pic>
    </p:spTree>
    <p:extLst>
      <p:ext uri="{BB962C8B-B14F-4D97-AF65-F5344CB8AC3E}">
        <p14:creationId xmlns:p14="http://schemas.microsoft.com/office/powerpoint/2010/main" val="2581232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E593202-9C84-A1C1-B536-47788FEA948F}"/>
              </a:ext>
            </a:extLst>
          </p:cNvPr>
          <p:cNvSpPr>
            <a:spLocks noGrp="1"/>
          </p:cNvSpPr>
          <p:nvPr>
            <p:ph idx="1"/>
          </p:nvPr>
        </p:nvSpPr>
        <p:spPr>
          <a:xfrm>
            <a:off x="684212" y="685800"/>
            <a:ext cx="8534400" cy="3829050"/>
          </a:xfrm>
        </p:spPr>
        <p:txBody>
          <a:bodyPr>
            <a:normAutofit/>
          </a:bodyPr>
          <a:lstStyle/>
          <a:p>
            <a:pPr marL="0" indent="0" algn="ctr">
              <a:buNone/>
            </a:pPr>
            <a:r>
              <a:rPr lang="el-GR" sz="4400" b="1" dirty="0">
                <a:solidFill>
                  <a:schemeClr val="bg1"/>
                </a:solidFill>
              </a:rPr>
              <a:t>Σας ευχαριστώ</a:t>
            </a:r>
          </a:p>
        </p:txBody>
      </p:sp>
      <p:pic>
        <p:nvPicPr>
          <p:cNvPr id="8" name="Εικόνα 7">
            <a:extLst>
              <a:ext uri="{FF2B5EF4-FFF2-40B4-BE49-F238E27FC236}">
                <a16:creationId xmlns:a16="http://schemas.microsoft.com/office/drawing/2014/main" id="{DB19D998-9750-5EE8-32FD-6A8E0B221B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788" y="365414"/>
            <a:ext cx="959000" cy="640770"/>
          </a:xfrm>
          <a:prstGeom prst="rect">
            <a:avLst/>
          </a:prstGeom>
        </p:spPr>
      </p:pic>
      <p:pic>
        <p:nvPicPr>
          <p:cNvPr id="4" name="Εικόνα 3">
            <a:extLst>
              <a:ext uri="{FF2B5EF4-FFF2-40B4-BE49-F238E27FC236}">
                <a16:creationId xmlns:a16="http://schemas.microsoft.com/office/drawing/2014/main" id="{5E5D5E47-68C8-4E06-2149-41FAD03D2D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1507"/>
            <a:ext cx="6296485" cy="1016493"/>
          </a:xfrm>
          <a:prstGeom prst="rect">
            <a:avLst/>
          </a:prstGeom>
        </p:spPr>
      </p:pic>
    </p:spTree>
    <p:extLst>
      <p:ext uri="{BB962C8B-B14F-4D97-AF65-F5344CB8AC3E}">
        <p14:creationId xmlns:p14="http://schemas.microsoft.com/office/powerpoint/2010/main" val="4037124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E593202-9C84-A1C1-B536-47788FEA948F}"/>
              </a:ext>
            </a:extLst>
          </p:cNvPr>
          <p:cNvSpPr>
            <a:spLocks noGrp="1"/>
          </p:cNvSpPr>
          <p:nvPr>
            <p:ph idx="1"/>
          </p:nvPr>
        </p:nvSpPr>
        <p:spPr>
          <a:xfrm>
            <a:off x="763531" y="685800"/>
            <a:ext cx="8534400" cy="4301786"/>
          </a:xfrm>
        </p:spPr>
        <p:txBody>
          <a:bodyPr>
            <a:normAutofit/>
          </a:bodyPr>
          <a:lstStyle/>
          <a:p>
            <a:pPr algn="just">
              <a:buFont typeface="Arial" pitchFamily="34" charset="0"/>
              <a:buChar char="•"/>
            </a:pPr>
            <a:r>
              <a:rPr lang="el-GR" sz="2000" dirty="0">
                <a:solidFill>
                  <a:schemeClr val="bg1"/>
                </a:solidFill>
              </a:rPr>
              <a:t>Α) </a:t>
            </a:r>
            <a:r>
              <a:rPr lang="el-GR" dirty="0">
                <a:solidFill>
                  <a:schemeClr val="bg1"/>
                </a:solidFill>
              </a:rPr>
              <a:t>Ό</a:t>
            </a:r>
            <a:r>
              <a:rPr lang="el-GR" sz="2000" dirty="0">
                <a:solidFill>
                  <a:schemeClr val="bg1"/>
                </a:solidFill>
              </a:rPr>
              <a:t>τι η συστηματική προσέγγιση</a:t>
            </a:r>
            <a:r>
              <a:rPr lang="en-US" sz="2000" dirty="0">
                <a:solidFill>
                  <a:schemeClr val="bg1"/>
                </a:solidFill>
              </a:rPr>
              <a:t> </a:t>
            </a:r>
            <a:r>
              <a:rPr lang="el-GR" sz="2000" dirty="0">
                <a:solidFill>
                  <a:schemeClr val="bg1"/>
                </a:solidFill>
              </a:rPr>
              <a:t>διεθνοποίησης και εξαγωγικής ανάπτυξης είναι από τις πλέον κατάλληλες για την</a:t>
            </a:r>
            <a:r>
              <a:rPr lang="en-US" sz="2000" dirty="0">
                <a:solidFill>
                  <a:schemeClr val="bg1"/>
                </a:solidFill>
              </a:rPr>
              <a:t> </a:t>
            </a:r>
            <a:r>
              <a:rPr lang="el-GR" sz="2000" dirty="0">
                <a:solidFill>
                  <a:schemeClr val="bg1"/>
                </a:solidFill>
              </a:rPr>
              <a:t>σύγχρονη ελληνική επιχείρηση, γιατί βασίζεται στην εμπειρία πολλών, σχετικά μικρών</a:t>
            </a:r>
            <a:r>
              <a:rPr lang="en-US" sz="2000" dirty="0">
                <a:solidFill>
                  <a:schemeClr val="bg1"/>
                </a:solidFill>
              </a:rPr>
              <a:t> </a:t>
            </a:r>
            <a:r>
              <a:rPr lang="el-GR" sz="2000" dirty="0">
                <a:solidFill>
                  <a:schemeClr val="bg1"/>
                </a:solidFill>
              </a:rPr>
              <a:t>επιχειρήσεων που με εξωστρέφεια, φιλοδοξία και σωστό μάνατζμεντ κατέκτησαν</a:t>
            </a:r>
            <a:r>
              <a:rPr lang="en-US" sz="2000" dirty="0">
                <a:solidFill>
                  <a:schemeClr val="bg1"/>
                </a:solidFill>
              </a:rPr>
              <a:t> </a:t>
            </a:r>
            <a:r>
              <a:rPr lang="el-GR" sz="2000" dirty="0">
                <a:solidFill>
                  <a:schemeClr val="bg1"/>
                </a:solidFill>
              </a:rPr>
              <a:t>παγκόσμιες αγορές.</a:t>
            </a:r>
          </a:p>
          <a:p>
            <a:pPr algn="just">
              <a:buFont typeface="Arial" pitchFamily="34" charset="0"/>
              <a:buChar char="•"/>
            </a:pPr>
            <a:endParaRPr lang="en-US" sz="2000" dirty="0">
              <a:solidFill>
                <a:schemeClr val="bg1"/>
              </a:solidFill>
            </a:endParaRPr>
          </a:p>
          <a:p>
            <a:pPr algn="just">
              <a:buFont typeface="Arial" pitchFamily="34" charset="0"/>
              <a:buChar char="•"/>
            </a:pPr>
            <a:r>
              <a:rPr lang="el-GR" sz="2000" dirty="0">
                <a:solidFill>
                  <a:schemeClr val="bg1"/>
                </a:solidFill>
              </a:rPr>
              <a:t>Β) Ότι η διείσδυση στις παγκόσμιες αγορές πρέπει όσο το</a:t>
            </a:r>
            <a:r>
              <a:rPr lang="en-US" sz="2000" dirty="0">
                <a:solidFill>
                  <a:schemeClr val="bg1"/>
                </a:solidFill>
              </a:rPr>
              <a:t> </a:t>
            </a:r>
            <a:r>
              <a:rPr lang="el-GR" sz="2000" dirty="0">
                <a:solidFill>
                  <a:schemeClr val="bg1"/>
                </a:solidFill>
              </a:rPr>
              <a:t>δυνατόν ταχύτερα να γίνει η υπ' αριθμόν ένα προτεραιότητα του παραγωγού και της μεταποιητικής ελληνικής</a:t>
            </a:r>
            <a:r>
              <a:rPr lang="en-US" sz="2000" dirty="0">
                <a:solidFill>
                  <a:schemeClr val="bg1"/>
                </a:solidFill>
              </a:rPr>
              <a:t> </a:t>
            </a:r>
            <a:r>
              <a:rPr lang="el-GR" sz="2000" dirty="0">
                <a:solidFill>
                  <a:schemeClr val="bg1"/>
                </a:solidFill>
              </a:rPr>
              <a:t>επιχείρησης.</a:t>
            </a:r>
          </a:p>
          <a:p>
            <a:pPr>
              <a:buFont typeface="Arial" pitchFamily="34" charset="0"/>
              <a:buChar char="•"/>
            </a:pPr>
            <a:endParaRPr lang="en-US" sz="2000" dirty="0"/>
          </a:p>
          <a:p>
            <a:pPr>
              <a:buFont typeface="Arial" pitchFamily="34" charset="0"/>
              <a:buChar char="•"/>
            </a:pPr>
            <a:r>
              <a:rPr lang="el-GR" sz="2000" dirty="0"/>
              <a:t>Γ)  </a:t>
            </a:r>
            <a:r>
              <a:rPr lang="el-GR" sz="2000" dirty="0">
                <a:solidFill>
                  <a:schemeClr val="tx1"/>
                </a:solidFill>
              </a:rPr>
              <a:t>ΑΝΤΑΓΩΝΙΣΤΙΚΟΤΗΤΑ</a:t>
            </a:r>
            <a:r>
              <a:rPr lang="en-US" sz="2000" dirty="0"/>
              <a:t> </a:t>
            </a:r>
            <a:r>
              <a:rPr lang="el-GR" sz="2000" b="1" u="sng" dirty="0">
                <a:solidFill>
                  <a:schemeClr val="bg1"/>
                </a:solidFill>
              </a:rPr>
              <a:t>είναι το παν</a:t>
            </a:r>
          </a:p>
          <a:p>
            <a:pPr algn="ctr"/>
            <a:endParaRPr lang="el-GR" dirty="0"/>
          </a:p>
        </p:txBody>
      </p:sp>
      <p:pic>
        <p:nvPicPr>
          <p:cNvPr id="10" name="Εικόνα 9">
            <a:extLst>
              <a:ext uri="{FF2B5EF4-FFF2-40B4-BE49-F238E27FC236}">
                <a16:creationId xmlns:a16="http://schemas.microsoft.com/office/drawing/2014/main" id="{2F5939BD-D0DE-4E9D-AE57-A346D696B0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788" y="365414"/>
            <a:ext cx="959000" cy="640770"/>
          </a:xfrm>
          <a:prstGeom prst="rect">
            <a:avLst/>
          </a:prstGeom>
        </p:spPr>
      </p:pic>
      <p:pic>
        <p:nvPicPr>
          <p:cNvPr id="2" name="Εικόνα 1">
            <a:extLst>
              <a:ext uri="{FF2B5EF4-FFF2-40B4-BE49-F238E27FC236}">
                <a16:creationId xmlns:a16="http://schemas.microsoft.com/office/drawing/2014/main" id="{C8DE2FBB-62A2-2DAA-F6DE-F2E24849AF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1507"/>
            <a:ext cx="6296485" cy="1016493"/>
          </a:xfrm>
          <a:prstGeom prst="rect">
            <a:avLst/>
          </a:prstGeom>
        </p:spPr>
      </p:pic>
    </p:spTree>
    <p:extLst>
      <p:ext uri="{BB962C8B-B14F-4D97-AF65-F5344CB8AC3E}">
        <p14:creationId xmlns:p14="http://schemas.microsoft.com/office/powerpoint/2010/main" val="2962544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E593202-9C84-A1C1-B536-47788FEA948F}"/>
              </a:ext>
            </a:extLst>
          </p:cNvPr>
          <p:cNvSpPr>
            <a:spLocks noGrp="1"/>
          </p:cNvSpPr>
          <p:nvPr>
            <p:ph idx="1"/>
          </p:nvPr>
        </p:nvSpPr>
        <p:spPr>
          <a:xfrm>
            <a:off x="684212" y="685799"/>
            <a:ext cx="8534400" cy="4356717"/>
          </a:xfrm>
        </p:spPr>
        <p:txBody>
          <a:bodyPr/>
          <a:lstStyle/>
          <a:p>
            <a:pPr algn="ctr"/>
            <a:r>
              <a:rPr lang="el-GR" sz="2400" b="1" dirty="0">
                <a:solidFill>
                  <a:schemeClr val="bg1"/>
                </a:solidFill>
              </a:rPr>
              <a:t>3 ΠΑΡΑΓΟΝΤΕΣ</a:t>
            </a:r>
          </a:p>
          <a:p>
            <a:pPr algn="just">
              <a:buNone/>
            </a:pPr>
            <a:r>
              <a:rPr lang="el-GR" sz="2400" dirty="0">
                <a:solidFill>
                  <a:schemeClr val="tx1"/>
                </a:solidFill>
              </a:rPr>
              <a:t>Τρεις παράγοντες είναι απαραίτητοι για την επιτυχία μιας επιχείρησης:</a:t>
            </a:r>
          </a:p>
          <a:p>
            <a:pPr algn="just">
              <a:buNone/>
            </a:pPr>
            <a:r>
              <a:rPr lang="el-GR" sz="2400" dirty="0">
                <a:solidFill>
                  <a:schemeClr val="tx1"/>
                </a:solidFill>
              </a:rPr>
              <a:t>(α) σημαντική δυνατότητα ανάπτυξης νέων</a:t>
            </a:r>
            <a:r>
              <a:rPr lang="en-US" sz="2400" dirty="0">
                <a:solidFill>
                  <a:schemeClr val="tx1"/>
                </a:solidFill>
              </a:rPr>
              <a:t>, </a:t>
            </a:r>
            <a:r>
              <a:rPr lang="el-GR" sz="2400" dirty="0">
                <a:solidFill>
                  <a:schemeClr val="tx1"/>
                </a:solidFill>
              </a:rPr>
              <a:t>ιδιαίτερων, μοναδικών, καινοτόμων προϊόντων</a:t>
            </a:r>
            <a:r>
              <a:rPr lang="en-US" sz="2400" dirty="0">
                <a:solidFill>
                  <a:schemeClr val="tx1"/>
                </a:solidFill>
              </a:rPr>
              <a:t>.</a:t>
            </a:r>
            <a:endParaRPr lang="el-GR" sz="2400" dirty="0">
              <a:solidFill>
                <a:schemeClr val="tx1"/>
              </a:solidFill>
            </a:endParaRPr>
          </a:p>
          <a:p>
            <a:pPr algn="just">
              <a:buNone/>
            </a:pPr>
            <a:r>
              <a:rPr lang="el-GR" sz="2400" dirty="0">
                <a:solidFill>
                  <a:schemeClr val="tx1"/>
                </a:solidFill>
              </a:rPr>
              <a:t>(β) δυνατότητα παραγωγής προϊόντων και υπηρεσιών σε τιμές και </a:t>
            </a:r>
            <a:r>
              <a:rPr lang="el-GR" sz="2400" b="1" dirty="0">
                <a:solidFill>
                  <a:srgbClr val="FF0000"/>
                </a:solidFill>
              </a:rPr>
              <a:t>ποιότητα</a:t>
            </a:r>
            <a:r>
              <a:rPr lang="en-US" sz="2400" b="1" dirty="0">
                <a:solidFill>
                  <a:srgbClr val="FF0000"/>
                </a:solidFill>
              </a:rPr>
              <a:t> </a:t>
            </a:r>
            <a:r>
              <a:rPr lang="el-GR" sz="2400" dirty="0">
                <a:solidFill>
                  <a:schemeClr val="tx1"/>
                </a:solidFill>
              </a:rPr>
              <a:t>παγκοσμίου επιπέδου.</a:t>
            </a:r>
          </a:p>
          <a:p>
            <a:pPr algn="just">
              <a:buNone/>
            </a:pPr>
            <a:r>
              <a:rPr lang="el-GR" sz="2400" dirty="0">
                <a:solidFill>
                  <a:schemeClr val="tx1"/>
                </a:solidFill>
              </a:rPr>
              <a:t>(γ) επαρκές δίκτυο διανομής, μάρκετινγκ (</a:t>
            </a:r>
            <a:r>
              <a:rPr lang="en-US" sz="2400" dirty="0">
                <a:solidFill>
                  <a:schemeClr val="tx1"/>
                </a:solidFill>
              </a:rPr>
              <a:t>Branding</a:t>
            </a:r>
            <a:r>
              <a:rPr lang="el-GR" sz="2400" dirty="0">
                <a:solidFill>
                  <a:schemeClr val="tx1"/>
                </a:solidFill>
              </a:rPr>
              <a:t>) και εξυπηρέτησης πελατών.</a:t>
            </a:r>
          </a:p>
          <a:p>
            <a:pPr algn="ctr"/>
            <a:endParaRPr lang="el-GR" dirty="0"/>
          </a:p>
        </p:txBody>
      </p:sp>
      <p:pic>
        <p:nvPicPr>
          <p:cNvPr id="9" name="Εικόνα 8">
            <a:extLst>
              <a:ext uri="{FF2B5EF4-FFF2-40B4-BE49-F238E27FC236}">
                <a16:creationId xmlns:a16="http://schemas.microsoft.com/office/drawing/2014/main" id="{CF2A9ABE-E0E2-BFEE-6A5B-E2DB08CEB2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788" y="365414"/>
            <a:ext cx="959000" cy="640770"/>
          </a:xfrm>
          <a:prstGeom prst="rect">
            <a:avLst/>
          </a:prstGeom>
        </p:spPr>
      </p:pic>
      <p:pic>
        <p:nvPicPr>
          <p:cNvPr id="2" name="Εικόνα 1">
            <a:extLst>
              <a:ext uri="{FF2B5EF4-FFF2-40B4-BE49-F238E27FC236}">
                <a16:creationId xmlns:a16="http://schemas.microsoft.com/office/drawing/2014/main" id="{2E96E022-1E23-8D1A-047A-E4039502BF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1507"/>
            <a:ext cx="6296485" cy="1016493"/>
          </a:xfrm>
          <a:prstGeom prst="rect">
            <a:avLst/>
          </a:prstGeom>
        </p:spPr>
      </p:pic>
    </p:spTree>
    <p:extLst>
      <p:ext uri="{BB962C8B-B14F-4D97-AF65-F5344CB8AC3E}">
        <p14:creationId xmlns:p14="http://schemas.microsoft.com/office/powerpoint/2010/main" val="3088462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E593202-9C84-A1C1-B536-47788FEA948F}"/>
              </a:ext>
            </a:extLst>
          </p:cNvPr>
          <p:cNvSpPr>
            <a:spLocks noGrp="1"/>
          </p:cNvSpPr>
          <p:nvPr>
            <p:ph idx="1"/>
          </p:nvPr>
        </p:nvSpPr>
        <p:spPr>
          <a:xfrm>
            <a:off x="684212" y="119380"/>
            <a:ext cx="8534400" cy="5197408"/>
          </a:xfrm>
        </p:spPr>
        <p:txBody>
          <a:bodyPr>
            <a:normAutofit fontScale="85000" lnSpcReduction="20000"/>
          </a:bodyPr>
          <a:lstStyle/>
          <a:p>
            <a:pPr marL="0" indent="0" algn="just">
              <a:buNone/>
            </a:pPr>
            <a:r>
              <a:rPr lang="el-GR" sz="2100" dirty="0">
                <a:solidFill>
                  <a:schemeClr val="bg1"/>
                </a:solidFill>
              </a:rPr>
              <a:t>Οι εξαγωγές και η εξωστρέφεια αποτελούν σήμερα μονόδρομο για την ανάπτυξη της τοπικής περιφερειακής οικονομίας,  των ενώσεων παραγωγών και των ΜΜΕ επιχειρήσεων, κάτι το οποίο έχει αντιληφθεί πλέον το σύνολο της ελληνικής επιχειρηματικής</a:t>
            </a:r>
            <a:r>
              <a:rPr lang="en-US" sz="2100" dirty="0">
                <a:solidFill>
                  <a:schemeClr val="bg1"/>
                </a:solidFill>
              </a:rPr>
              <a:t> </a:t>
            </a:r>
            <a:r>
              <a:rPr lang="el-GR" sz="2100" dirty="0">
                <a:solidFill>
                  <a:schemeClr val="bg1"/>
                </a:solidFill>
              </a:rPr>
              <a:t>κοινότητας.</a:t>
            </a:r>
            <a:r>
              <a:rPr lang="en-US" sz="2100" dirty="0">
                <a:solidFill>
                  <a:schemeClr val="bg1"/>
                </a:solidFill>
              </a:rPr>
              <a:t> </a:t>
            </a:r>
            <a:endParaRPr lang="el-GR" sz="2100" dirty="0">
              <a:solidFill>
                <a:schemeClr val="bg1"/>
              </a:solidFill>
            </a:endParaRPr>
          </a:p>
          <a:p>
            <a:pPr marL="0" indent="0" algn="just">
              <a:buNone/>
            </a:pPr>
            <a:r>
              <a:rPr lang="el-GR" sz="2100" dirty="0">
                <a:solidFill>
                  <a:schemeClr val="bg1"/>
                </a:solidFill>
              </a:rPr>
              <a:t>Η ανάληψη εξαγωγικής δραστηριότητας αναμφισβήτητα συνδέεται με πολλά</a:t>
            </a:r>
            <a:r>
              <a:rPr lang="en-US" sz="2100" dirty="0">
                <a:solidFill>
                  <a:schemeClr val="bg1"/>
                </a:solidFill>
              </a:rPr>
              <a:t> </a:t>
            </a:r>
            <a:r>
              <a:rPr lang="el-GR" sz="2100" dirty="0">
                <a:solidFill>
                  <a:schemeClr val="bg1"/>
                </a:solidFill>
              </a:rPr>
              <a:t>πλεονεκτήματα τόσο για την ίδια την επιχείρηση, όσο και για το γενικότερο οικονομικό</a:t>
            </a:r>
            <a:r>
              <a:rPr lang="en-US" sz="2100" dirty="0">
                <a:solidFill>
                  <a:schemeClr val="bg1"/>
                </a:solidFill>
              </a:rPr>
              <a:t> </a:t>
            </a:r>
            <a:r>
              <a:rPr lang="el-GR" sz="2100" dirty="0">
                <a:solidFill>
                  <a:schemeClr val="bg1"/>
                </a:solidFill>
              </a:rPr>
              <a:t>περιβάλλον μέσα στο οποίο λειτουργεί.</a:t>
            </a:r>
            <a:endParaRPr lang="en-US" sz="2100" dirty="0">
              <a:solidFill>
                <a:schemeClr val="bg1"/>
              </a:solidFill>
            </a:endParaRPr>
          </a:p>
          <a:p>
            <a:pPr algn="just">
              <a:buNone/>
            </a:pPr>
            <a:r>
              <a:rPr lang="en-US" sz="2100" dirty="0">
                <a:solidFill>
                  <a:schemeClr val="bg1"/>
                </a:solidFill>
              </a:rPr>
              <a:t>   </a:t>
            </a:r>
            <a:r>
              <a:rPr lang="el-GR" sz="2100" dirty="0">
                <a:solidFill>
                  <a:schemeClr val="bg1"/>
                </a:solidFill>
              </a:rPr>
              <a:t>  </a:t>
            </a:r>
            <a:r>
              <a:rPr lang="el-GR" sz="2100" b="1" dirty="0">
                <a:solidFill>
                  <a:schemeClr val="bg1"/>
                </a:solidFill>
              </a:rPr>
              <a:t>ΤΑ 8 ΒΗΜΑΤΑ ΓΙΑ ΝΑ ΕΞΑΓΩ.</a:t>
            </a:r>
            <a:endParaRPr lang="en-US" sz="2100" b="1" dirty="0">
              <a:solidFill>
                <a:schemeClr val="bg1"/>
              </a:solidFill>
            </a:endParaRPr>
          </a:p>
          <a:p>
            <a:r>
              <a:rPr lang="el-GR" sz="2100" dirty="0">
                <a:solidFill>
                  <a:schemeClr val="tx1"/>
                </a:solidFill>
              </a:rPr>
              <a:t>Γιατί να εξάγω;</a:t>
            </a:r>
          </a:p>
          <a:p>
            <a:r>
              <a:rPr lang="el-GR" sz="2100" dirty="0">
                <a:solidFill>
                  <a:schemeClr val="tx1"/>
                </a:solidFill>
              </a:rPr>
              <a:t> Διάγνωση Επιπέδου Εξαγωγικής ετοιμότητας</a:t>
            </a:r>
          </a:p>
          <a:p>
            <a:r>
              <a:rPr lang="el-GR" sz="2100" dirty="0">
                <a:solidFill>
                  <a:schemeClr val="tx1"/>
                </a:solidFill>
              </a:rPr>
              <a:t> Τι να εξάγω;</a:t>
            </a:r>
          </a:p>
          <a:p>
            <a:r>
              <a:rPr lang="el-GR" sz="2100" dirty="0">
                <a:solidFill>
                  <a:schemeClr val="tx1"/>
                </a:solidFill>
              </a:rPr>
              <a:t> Πού να εξάγω;</a:t>
            </a:r>
          </a:p>
          <a:p>
            <a:r>
              <a:rPr lang="el-GR" sz="2100" dirty="0">
                <a:solidFill>
                  <a:schemeClr val="tx1"/>
                </a:solidFill>
              </a:rPr>
              <a:t> Εξαγωγικό Μάρκετινγκ</a:t>
            </a:r>
          </a:p>
          <a:p>
            <a:r>
              <a:rPr lang="el-GR" sz="2100" dirty="0">
                <a:solidFill>
                  <a:schemeClr val="tx1"/>
                </a:solidFill>
              </a:rPr>
              <a:t> Πώς να εξάγω;</a:t>
            </a:r>
          </a:p>
          <a:p>
            <a:r>
              <a:rPr lang="el-GR" sz="2100" dirty="0">
                <a:solidFill>
                  <a:schemeClr val="tx1"/>
                </a:solidFill>
              </a:rPr>
              <a:t> Πώς θα πληρωθώ;</a:t>
            </a:r>
          </a:p>
          <a:p>
            <a:r>
              <a:rPr lang="el-GR" sz="2100" dirty="0">
                <a:solidFill>
                  <a:schemeClr val="tx1"/>
                </a:solidFill>
              </a:rPr>
              <a:t> Πλάνο Εξαγωγικής Ανάπτυξης</a:t>
            </a:r>
          </a:p>
          <a:p>
            <a:pPr algn="ctr"/>
            <a:endParaRPr lang="el-GR" dirty="0"/>
          </a:p>
        </p:txBody>
      </p:sp>
      <p:pic>
        <p:nvPicPr>
          <p:cNvPr id="9" name="Εικόνα 8">
            <a:extLst>
              <a:ext uri="{FF2B5EF4-FFF2-40B4-BE49-F238E27FC236}">
                <a16:creationId xmlns:a16="http://schemas.microsoft.com/office/drawing/2014/main" id="{C024FAF9-04F9-853B-4E5F-BA356D3157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788" y="365414"/>
            <a:ext cx="959000" cy="640770"/>
          </a:xfrm>
          <a:prstGeom prst="rect">
            <a:avLst/>
          </a:prstGeom>
        </p:spPr>
      </p:pic>
      <p:pic>
        <p:nvPicPr>
          <p:cNvPr id="2" name="Εικόνα 1">
            <a:extLst>
              <a:ext uri="{FF2B5EF4-FFF2-40B4-BE49-F238E27FC236}">
                <a16:creationId xmlns:a16="http://schemas.microsoft.com/office/drawing/2014/main" id="{89A5CE4A-E4EB-28DB-9BAF-9B2AA6EA2D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1507"/>
            <a:ext cx="6296485" cy="1016493"/>
          </a:xfrm>
          <a:prstGeom prst="rect">
            <a:avLst/>
          </a:prstGeom>
        </p:spPr>
      </p:pic>
    </p:spTree>
    <p:extLst>
      <p:ext uri="{BB962C8B-B14F-4D97-AF65-F5344CB8AC3E}">
        <p14:creationId xmlns:p14="http://schemas.microsoft.com/office/powerpoint/2010/main" val="1656296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A768FC0-0927-5124-795F-2AD632D6FB38}"/>
              </a:ext>
            </a:extLst>
          </p:cNvPr>
          <p:cNvPicPr>
            <a:picLocks noGrp="1" noChangeAspect="1" noChangeArrowheads="1"/>
          </p:cNvPicPr>
          <p:nvPr>
            <p:ph idx="1"/>
          </p:nvPr>
        </p:nvPicPr>
        <p:blipFill>
          <a:blip r:embed="rId2" cstate="print"/>
          <a:srcRect/>
          <a:stretch>
            <a:fillRect/>
          </a:stretch>
        </p:blipFill>
        <p:spPr bwMode="auto">
          <a:xfrm>
            <a:off x="2834274" y="137511"/>
            <a:ext cx="2476500" cy="2571750"/>
          </a:xfrm>
          <a:prstGeom prst="rect">
            <a:avLst/>
          </a:prstGeom>
          <a:noFill/>
          <a:ln w="9525">
            <a:noFill/>
            <a:miter lim="800000"/>
            <a:headEnd/>
            <a:tailEnd/>
          </a:ln>
        </p:spPr>
      </p:pic>
      <p:sp>
        <p:nvSpPr>
          <p:cNvPr id="9" name="TextBox 8">
            <a:extLst>
              <a:ext uri="{FF2B5EF4-FFF2-40B4-BE49-F238E27FC236}">
                <a16:creationId xmlns:a16="http://schemas.microsoft.com/office/drawing/2014/main" id="{A91A7BD0-D41E-DBDF-11E8-A6126F2B602C}"/>
              </a:ext>
            </a:extLst>
          </p:cNvPr>
          <p:cNvSpPr txBox="1"/>
          <p:nvPr/>
        </p:nvSpPr>
        <p:spPr>
          <a:xfrm>
            <a:off x="2119437" y="3244334"/>
            <a:ext cx="6107836" cy="738664"/>
          </a:xfrm>
          <a:prstGeom prst="rect">
            <a:avLst/>
          </a:prstGeom>
          <a:noFill/>
        </p:spPr>
        <p:txBody>
          <a:bodyPr wrap="square">
            <a:spAutoFit/>
          </a:bodyPr>
          <a:lstStyle/>
          <a:p>
            <a:pPr eaLnBrk="1" fontAlgn="auto" hangingPunct="1">
              <a:spcAft>
                <a:spcPts val="0"/>
              </a:spcAft>
              <a:buClr>
                <a:schemeClr val="tx1">
                  <a:shade val="95000"/>
                </a:schemeClr>
              </a:buClr>
              <a:buFont typeface="Wingdings 2"/>
              <a:buNone/>
              <a:defRPr/>
            </a:pPr>
            <a:r>
              <a:rPr lang="el-GR" sz="4200" b="1" dirty="0">
                <a:solidFill>
                  <a:schemeClr val="bg1"/>
                </a:solidFill>
              </a:rPr>
              <a:t>Πού να εξάγω; </a:t>
            </a:r>
          </a:p>
        </p:txBody>
      </p:sp>
      <p:pic>
        <p:nvPicPr>
          <p:cNvPr id="10" name="Εικόνα 9">
            <a:extLst>
              <a:ext uri="{FF2B5EF4-FFF2-40B4-BE49-F238E27FC236}">
                <a16:creationId xmlns:a16="http://schemas.microsoft.com/office/drawing/2014/main" id="{F4451136-7DDD-E407-B464-CC97F920D6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8788" y="365414"/>
            <a:ext cx="959000" cy="640770"/>
          </a:xfrm>
          <a:prstGeom prst="rect">
            <a:avLst/>
          </a:prstGeom>
        </p:spPr>
      </p:pic>
      <p:pic>
        <p:nvPicPr>
          <p:cNvPr id="3" name="Εικόνα 2">
            <a:extLst>
              <a:ext uri="{FF2B5EF4-FFF2-40B4-BE49-F238E27FC236}">
                <a16:creationId xmlns:a16="http://schemas.microsoft.com/office/drawing/2014/main" id="{C03F172E-0326-07F4-3B5D-41E0AD0877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41507"/>
            <a:ext cx="6296485" cy="1016493"/>
          </a:xfrm>
          <a:prstGeom prst="rect">
            <a:avLst/>
          </a:prstGeom>
        </p:spPr>
      </p:pic>
    </p:spTree>
    <p:extLst>
      <p:ext uri="{BB962C8B-B14F-4D97-AF65-F5344CB8AC3E}">
        <p14:creationId xmlns:p14="http://schemas.microsoft.com/office/powerpoint/2010/main" val="1962785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6D49FE68-D3BE-602D-DDD3-6A7B70F8475B}"/>
              </a:ext>
            </a:extLst>
          </p:cNvPr>
          <p:cNvSpPr>
            <a:spLocks noGrp="1"/>
          </p:cNvSpPr>
          <p:nvPr>
            <p:ph idx="1"/>
          </p:nvPr>
        </p:nvSpPr>
        <p:spPr>
          <a:xfrm>
            <a:off x="929180" y="215282"/>
            <a:ext cx="8534400" cy="1427085"/>
          </a:xfrm>
        </p:spPr>
        <p:txBody>
          <a:bodyPr>
            <a:noAutofit/>
          </a:bodyPr>
          <a:lstStyle/>
          <a:p>
            <a:pPr eaLnBrk="1" fontAlgn="auto" hangingPunct="1">
              <a:spcAft>
                <a:spcPts val="0"/>
              </a:spcAft>
              <a:defRPr/>
            </a:pPr>
            <a:r>
              <a:rPr lang="el-GR" sz="4200" dirty="0">
                <a:solidFill>
                  <a:schemeClr val="bg1"/>
                </a:solidFill>
              </a:rPr>
              <a:t>Τι περιλαμβάνει η επιλογή αγοράς</a:t>
            </a:r>
          </a:p>
        </p:txBody>
      </p:sp>
      <p:sp>
        <p:nvSpPr>
          <p:cNvPr id="9" name="TextBox 8">
            <a:extLst>
              <a:ext uri="{FF2B5EF4-FFF2-40B4-BE49-F238E27FC236}">
                <a16:creationId xmlns:a16="http://schemas.microsoft.com/office/drawing/2014/main" id="{EBAA8FE2-6823-B9EF-0AC9-2C4582B4FE7C}"/>
              </a:ext>
            </a:extLst>
          </p:cNvPr>
          <p:cNvSpPr txBox="1"/>
          <p:nvPr/>
        </p:nvSpPr>
        <p:spPr>
          <a:xfrm>
            <a:off x="929180" y="1905506"/>
            <a:ext cx="8640947" cy="3046988"/>
          </a:xfrm>
          <a:prstGeom prst="rect">
            <a:avLst/>
          </a:prstGeom>
          <a:noFill/>
        </p:spPr>
        <p:txBody>
          <a:bodyPr wrap="square">
            <a:spAutoFit/>
          </a:bodyPr>
          <a:lstStyle/>
          <a:p>
            <a:pPr eaLnBrk="1" hangingPunct="1"/>
            <a:r>
              <a:rPr lang="el-GR" sz="2400" dirty="0"/>
              <a:t>Συλλέξετε τις πληροφορίες</a:t>
            </a:r>
          </a:p>
          <a:p>
            <a:pPr eaLnBrk="1" hangingPunct="1"/>
            <a:r>
              <a:rPr lang="el-GR" sz="2400" dirty="0"/>
              <a:t>⇒ Κάνετε συγκρίσεις</a:t>
            </a:r>
          </a:p>
          <a:p>
            <a:pPr eaLnBrk="1" hangingPunct="1"/>
            <a:r>
              <a:rPr lang="el-GR" sz="2400" dirty="0"/>
              <a:t>⇒ Λάβετε αποφάσεις</a:t>
            </a:r>
            <a:endParaRPr lang="en-US" sz="2400" dirty="0"/>
          </a:p>
          <a:p>
            <a:pPr algn="just" eaLnBrk="1" hangingPunct="1">
              <a:buFont typeface="Wingdings 2" pitchFamily="18" charset="2"/>
              <a:buNone/>
            </a:pPr>
            <a:r>
              <a:rPr lang="en-US" sz="2400" dirty="0"/>
              <a:t>    </a:t>
            </a:r>
            <a:r>
              <a:rPr lang="el-GR" sz="2400" dirty="0"/>
              <a:t>Μερικά πράγματα που πρέπει να αποφασίσετε θα χρειαστούν εξωτερική βοήθεια και</a:t>
            </a:r>
            <a:r>
              <a:rPr lang="en-US" sz="2400" dirty="0"/>
              <a:t> </a:t>
            </a:r>
            <a:r>
              <a:rPr lang="el-GR" sz="2400" dirty="0"/>
              <a:t>μερικές ερωτήσεις δεν πρόκειται να απαντηθούν μέχρι να μπείτε στην αγορά. Η</a:t>
            </a:r>
            <a:r>
              <a:rPr lang="en-US" sz="2400" dirty="0"/>
              <a:t> </a:t>
            </a:r>
            <a:r>
              <a:rPr lang="el-GR" sz="2400" dirty="0"/>
              <a:t>διαδικασία πάντα περιλαμβάνει τις πληροφορίες ελέγχου και ενημέρωσης, και την</a:t>
            </a:r>
            <a:r>
              <a:rPr lang="en-US" sz="2400" dirty="0"/>
              <a:t> </a:t>
            </a:r>
            <a:r>
              <a:rPr lang="el-GR" sz="2400" dirty="0"/>
              <a:t>εμπειρία.</a:t>
            </a:r>
          </a:p>
        </p:txBody>
      </p:sp>
      <p:pic>
        <p:nvPicPr>
          <p:cNvPr id="10" name="Εικόνα 9">
            <a:extLst>
              <a:ext uri="{FF2B5EF4-FFF2-40B4-BE49-F238E27FC236}">
                <a16:creationId xmlns:a16="http://schemas.microsoft.com/office/drawing/2014/main" id="{399FED26-7899-BE6E-0273-7BD0E4E4D4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788" y="365414"/>
            <a:ext cx="959000" cy="640770"/>
          </a:xfrm>
          <a:prstGeom prst="rect">
            <a:avLst/>
          </a:prstGeom>
        </p:spPr>
      </p:pic>
      <p:pic>
        <p:nvPicPr>
          <p:cNvPr id="3" name="Εικόνα 2">
            <a:extLst>
              <a:ext uri="{FF2B5EF4-FFF2-40B4-BE49-F238E27FC236}">
                <a16:creationId xmlns:a16="http://schemas.microsoft.com/office/drawing/2014/main" id="{A02671A9-D12C-D948-F91C-7ED80C59AC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1507"/>
            <a:ext cx="6296485" cy="1016493"/>
          </a:xfrm>
          <a:prstGeom prst="rect">
            <a:avLst/>
          </a:prstGeom>
        </p:spPr>
      </p:pic>
    </p:spTree>
    <p:extLst>
      <p:ext uri="{BB962C8B-B14F-4D97-AF65-F5344CB8AC3E}">
        <p14:creationId xmlns:p14="http://schemas.microsoft.com/office/powerpoint/2010/main" val="3339158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BC9DFB0D-14D3-1970-178A-24A4701BCF5F}"/>
              </a:ext>
            </a:extLst>
          </p:cNvPr>
          <p:cNvSpPr>
            <a:spLocks noGrp="1"/>
          </p:cNvSpPr>
          <p:nvPr>
            <p:ph type="title"/>
          </p:nvPr>
        </p:nvSpPr>
        <p:spPr>
          <a:xfrm>
            <a:off x="1068331" y="1516603"/>
            <a:ext cx="8229600" cy="1066800"/>
          </a:xfrm>
        </p:spPr>
        <p:txBody>
          <a:bodyPr>
            <a:normAutofit fontScale="90000"/>
          </a:bodyPr>
          <a:lstStyle/>
          <a:p>
            <a:pPr eaLnBrk="1" fontAlgn="auto" hangingPunct="1">
              <a:spcAft>
                <a:spcPts val="0"/>
              </a:spcAft>
              <a:defRPr/>
            </a:pPr>
            <a:r>
              <a:rPr lang="el-GR" dirty="0" err="1"/>
              <a:t>Κριτηρια</a:t>
            </a:r>
            <a:r>
              <a:rPr lang="el-GR" dirty="0"/>
              <a:t> </a:t>
            </a:r>
            <a:r>
              <a:rPr lang="el-GR" dirty="0" err="1"/>
              <a:t>Επιλογησ</a:t>
            </a:r>
            <a:r>
              <a:rPr lang="el-GR" dirty="0"/>
              <a:t> </a:t>
            </a:r>
            <a:r>
              <a:rPr lang="el-GR" dirty="0" err="1"/>
              <a:t>Αγορων</a:t>
            </a:r>
            <a:r>
              <a:rPr lang="el-GR" dirty="0"/>
              <a:t> του </a:t>
            </a:r>
            <a:r>
              <a:rPr lang="el-GR" dirty="0" err="1"/>
              <a:t>Εξωτερικου</a:t>
            </a:r>
            <a:br>
              <a:rPr lang="el-GR" dirty="0"/>
            </a:br>
            <a:endParaRPr lang="el-GR" dirty="0"/>
          </a:p>
        </p:txBody>
      </p:sp>
      <p:sp>
        <p:nvSpPr>
          <p:cNvPr id="8" name="1 - Τίτλος">
            <a:extLst>
              <a:ext uri="{FF2B5EF4-FFF2-40B4-BE49-F238E27FC236}">
                <a16:creationId xmlns:a16="http://schemas.microsoft.com/office/drawing/2014/main" id="{8181B69F-340C-6C40-39B5-33FC86BC6EFC}"/>
              </a:ext>
            </a:extLst>
          </p:cNvPr>
          <p:cNvSpPr txBox="1">
            <a:spLocks/>
          </p:cNvSpPr>
          <p:nvPr/>
        </p:nvSpPr>
        <p:spPr>
          <a:xfrm>
            <a:off x="1068331" y="269782"/>
            <a:ext cx="8759250" cy="1066800"/>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l-GR" sz="3200" dirty="0">
                <a:solidFill>
                  <a:schemeClr val="bg1"/>
                </a:solidFill>
              </a:rPr>
              <a:t>Η</a:t>
            </a:r>
            <a:r>
              <a:rPr lang="en-US" sz="3200" dirty="0">
                <a:solidFill>
                  <a:schemeClr val="bg1"/>
                </a:solidFill>
              </a:rPr>
              <a:t> </a:t>
            </a:r>
            <a:r>
              <a:rPr lang="el-GR" sz="3200" dirty="0" err="1">
                <a:solidFill>
                  <a:schemeClr val="bg1"/>
                </a:solidFill>
              </a:rPr>
              <a:t>παθητικη</a:t>
            </a:r>
            <a:r>
              <a:rPr lang="el-GR" sz="3200" dirty="0">
                <a:solidFill>
                  <a:schemeClr val="bg1"/>
                </a:solidFill>
              </a:rPr>
              <a:t> και η </a:t>
            </a:r>
            <a:r>
              <a:rPr lang="el-GR" sz="3200" dirty="0" err="1">
                <a:solidFill>
                  <a:schemeClr val="bg1"/>
                </a:solidFill>
              </a:rPr>
              <a:t>ενεργητικη</a:t>
            </a:r>
            <a:r>
              <a:rPr lang="el-GR" sz="3200" dirty="0">
                <a:solidFill>
                  <a:schemeClr val="bg1"/>
                </a:solidFill>
              </a:rPr>
              <a:t> </a:t>
            </a:r>
            <a:r>
              <a:rPr lang="el-GR" sz="3200" dirty="0" err="1">
                <a:solidFill>
                  <a:schemeClr val="bg1"/>
                </a:solidFill>
              </a:rPr>
              <a:t>πολιτικη</a:t>
            </a:r>
            <a:r>
              <a:rPr lang="el-GR" sz="3200" dirty="0">
                <a:solidFill>
                  <a:schemeClr val="bg1"/>
                </a:solidFill>
              </a:rPr>
              <a:t>.</a:t>
            </a:r>
          </a:p>
        </p:txBody>
      </p:sp>
      <p:sp>
        <p:nvSpPr>
          <p:cNvPr id="11" name="1 - Τίτλος">
            <a:extLst>
              <a:ext uri="{FF2B5EF4-FFF2-40B4-BE49-F238E27FC236}">
                <a16:creationId xmlns:a16="http://schemas.microsoft.com/office/drawing/2014/main" id="{D0889E3A-920E-3C39-A4D2-D15C1D1A1AA5}"/>
              </a:ext>
            </a:extLst>
          </p:cNvPr>
          <p:cNvSpPr txBox="1">
            <a:spLocks/>
          </p:cNvSpPr>
          <p:nvPr/>
        </p:nvSpPr>
        <p:spPr>
          <a:xfrm>
            <a:off x="1068331" y="2583402"/>
            <a:ext cx="8229600" cy="792088"/>
          </a:xfrm>
          <a:prstGeom prst="rect">
            <a:avLst/>
          </a:prstGeom>
        </p:spPr>
        <p:txBody>
          <a:bodyPr vert="horz" anchor="ctr">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200" b="0" i="0" u="none" strike="noStrike" kern="1200" cap="none" spc="0" normalizeH="0" baseline="0" noProof="0" dirty="0">
                <a:ln>
                  <a:noFill/>
                </a:ln>
                <a:solidFill>
                  <a:schemeClr val="bg1"/>
                </a:solidFill>
                <a:effectLst/>
                <a:uLnTx/>
                <a:uFillTx/>
                <a:latin typeface="+mn-lt"/>
                <a:ea typeface="+mj-ea"/>
                <a:cs typeface="+mj-cs"/>
              </a:rPr>
              <a:t>Επόμενο βήμα - επίσκεψη στις αγορές </a:t>
            </a:r>
          </a:p>
        </p:txBody>
      </p:sp>
      <p:sp>
        <p:nvSpPr>
          <p:cNvPr id="13" name="TextBox 12">
            <a:extLst>
              <a:ext uri="{FF2B5EF4-FFF2-40B4-BE49-F238E27FC236}">
                <a16:creationId xmlns:a16="http://schemas.microsoft.com/office/drawing/2014/main" id="{05DA30BD-84C0-FB33-21E0-5CAA16F27966}"/>
              </a:ext>
            </a:extLst>
          </p:cNvPr>
          <p:cNvSpPr txBox="1"/>
          <p:nvPr/>
        </p:nvSpPr>
        <p:spPr>
          <a:xfrm>
            <a:off x="1136343" y="3535049"/>
            <a:ext cx="6107836" cy="584775"/>
          </a:xfrm>
          <a:prstGeom prst="rect">
            <a:avLst/>
          </a:prstGeom>
          <a:noFill/>
        </p:spPr>
        <p:txBody>
          <a:bodyPr wrap="square">
            <a:spAutoFit/>
          </a:bodyPr>
          <a:lstStyle/>
          <a:p>
            <a:r>
              <a:rPr lang="el-GR" sz="3200" dirty="0"/>
              <a:t>Έρευνα Αγοράς Εξωτερικού</a:t>
            </a:r>
          </a:p>
        </p:txBody>
      </p:sp>
      <p:pic>
        <p:nvPicPr>
          <p:cNvPr id="9" name="Εικόνα 8">
            <a:extLst>
              <a:ext uri="{FF2B5EF4-FFF2-40B4-BE49-F238E27FC236}">
                <a16:creationId xmlns:a16="http://schemas.microsoft.com/office/drawing/2014/main" id="{9DB975EE-45D6-ADD2-39A6-85E9F89936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788" y="365414"/>
            <a:ext cx="959000" cy="640770"/>
          </a:xfrm>
          <a:prstGeom prst="rect">
            <a:avLst/>
          </a:prstGeom>
        </p:spPr>
      </p:pic>
      <p:pic>
        <p:nvPicPr>
          <p:cNvPr id="3" name="Εικόνα 2">
            <a:extLst>
              <a:ext uri="{FF2B5EF4-FFF2-40B4-BE49-F238E27FC236}">
                <a16:creationId xmlns:a16="http://schemas.microsoft.com/office/drawing/2014/main" id="{B31F6EE0-640E-A181-B611-77AC1B9E1B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1507"/>
            <a:ext cx="6296485" cy="1016493"/>
          </a:xfrm>
          <a:prstGeom prst="rect">
            <a:avLst/>
          </a:prstGeom>
        </p:spPr>
      </p:pic>
    </p:spTree>
    <p:extLst>
      <p:ext uri="{BB962C8B-B14F-4D97-AF65-F5344CB8AC3E}">
        <p14:creationId xmlns:p14="http://schemas.microsoft.com/office/powerpoint/2010/main" val="1493900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DE328A-8684-C47F-6455-DCF00820B16A}"/>
              </a:ext>
            </a:extLst>
          </p:cNvPr>
          <p:cNvSpPr txBox="1"/>
          <p:nvPr/>
        </p:nvSpPr>
        <p:spPr>
          <a:xfrm>
            <a:off x="520808" y="312454"/>
            <a:ext cx="6107836" cy="584775"/>
          </a:xfrm>
          <a:prstGeom prst="rect">
            <a:avLst/>
          </a:prstGeom>
          <a:noFill/>
        </p:spPr>
        <p:txBody>
          <a:bodyPr wrap="square">
            <a:spAutoFit/>
          </a:bodyPr>
          <a:lstStyle/>
          <a:p>
            <a:r>
              <a:rPr lang="el-GR" sz="3200" b="1" dirty="0"/>
              <a:t>Έρευνα Αγοράς Εξωτερικού</a:t>
            </a:r>
          </a:p>
        </p:txBody>
      </p:sp>
      <p:sp>
        <p:nvSpPr>
          <p:cNvPr id="10" name="TextBox 9">
            <a:extLst>
              <a:ext uri="{FF2B5EF4-FFF2-40B4-BE49-F238E27FC236}">
                <a16:creationId xmlns:a16="http://schemas.microsoft.com/office/drawing/2014/main" id="{55479D87-D327-6521-38A7-F54CA28B41EC}"/>
              </a:ext>
            </a:extLst>
          </p:cNvPr>
          <p:cNvSpPr txBox="1"/>
          <p:nvPr/>
        </p:nvSpPr>
        <p:spPr>
          <a:xfrm>
            <a:off x="300994" y="1252220"/>
            <a:ext cx="9894562" cy="3970318"/>
          </a:xfrm>
          <a:prstGeom prst="rect">
            <a:avLst/>
          </a:prstGeom>
          <a:noFill/>
        </p:spPr>
        <p:txBody>
          <a:bodyPr wrap="square">
            <a:spAutoFit/>
          </a:bodyPr>
          <a:lstStyle/>
          <a:p>
            <a:pPr algn="just"/>
            <a:r>
              <a:rPr lang="el-GR" dirty="0">
                <a:solidFill>
                  <a:schemeClr val="bg1"/>
                </a:solidFill>
                <a:latin typeface="Times New Roman" pitchFamily="18" charset="0"/>
              </a:rPr>
              <a:t>Στη σημερινή οικονομική συγκυρία που χαρακτηρίζεται από έξαρση του ανταγωνισμού σε όλες τις αγορές του κόσμου, η προώθηση των προϊόντων δεν μπορεί να στηρίζεται μόνο στην εμπειρία, την έμπνευση και το επιχειρηματικό δαιμόνιο. Πρέπει να λαμβάνονται υπόψη πρόσθετες πληροφορίες που αφορούν την αγορά ώστε ο σχεδιασμός της εξαγωγικής πολιτικής να είναι πιο εύστοχος και αποτελεσματικός. Τα απαραίτητα αυτά στοιχεία μπορεί να τα προσφέρει μόνον μια εμπεριστατωμένη έρευνα αγοράς της χώρας – στόχου των εξαγωγών της επιχείρησης. </a:t>
            </a:r>
          </a:p>
          <a:p>
            <a:pPr algn="just"/>
            <a:r>
              <a:rPr lang="el-GR" dirty="0">
                <a:solidFill>
                  <a:schemeClr val="bg1"/>
                </a:solidFill>
                <a:latin typeface="Times New Roman" pitchFamily="18" charset="0"/>
              </a:rPr>
              <a:t>Οι δυνητικοί εξαγωγείς μπορούν να αξιοποιούν τις μελέτες ξένων αγορών που εκπονούν οι δημόσιες υπηρεσίες και οργανισμοί στην Ελλάδα και στο εξωτερικό, οι εξαγωγικοί φορείς της χώρας και οι ιδιωτικές εταιρίες που εξειδικεύονται στον τομέα αυτό. Πρέπει να αξιοποιούν τις πηγές πληροφοριών που έχουν στη διάθεσή τους, τα Ελληνικά Γραφεία Οικονομικών και Εμπορικών Υποθέσεων (ΟΕΥ) του Υπουργείου Εξωτερικών και τα Ελληνικά Επιμελητήρια.</a:t>
            </a:r>
          </a:p>
          <a:p>
            <a:pPr algn="just"/>
            <a:r>
              <a:rPr lang="el-GR" b="1" dirty="0">
                <a:solidFill>
                  <a:schemeClr val="tx2">
                    <a:lumMod val="20000"/>
                    <a:lumOff val="80000"/>
                  </a:schemeClr>
                </a:solidFill>
                <a:latin typeface="Times New Roman" pitchFamily="18" charset="0"/>
              </a:rPr>
              <a:t>Πρέπει επίσης να επωφελούνται των υπηρεσιών που προσφέρονται όπως είναι για παράδειγμα η οργάνωση αποστολών σε διεθνείς εμπορικές εκθέσεις και η εφαρμογή προγραμμάτων δυναμικής προώθησης συγκεκριμένων ελληνικών προϊόντων σε επιλεγμένες αγορές του εξωτερικού.</a:t>
            </a:r>
          </a:p>
        </p:txBody>
      </p:sp>
      <p:pic>
        <p:nvPicPr>
          <p:cNvPr id="3" name="Εικόνα 2">
            <a:extLst>
              <a:ext uri="{FF2B5EF4-FFF2-40B4-BE49-F238E27FC236}">
                <a16:creationId xmlns:a16="http://schemas.microsoft.com/office/drawing/2014/main" id="{38FF7C6A-C30B-CBF4-B57D-8CD158C983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788" y="365414"/>
            <a:ext cx="959000" cy="640770"/>
          </a:xfrm>
          <a:prstGeom prst="rect">
            <a:avLst/>
          </a:prstGeom>
        </p:spPr>
      </p:pic>
      <p:pic>
        <p:nvPicPr>
          <p:cNvPr id="2" name="Εικόνα 1">
            <a:extLst>
              <a:ext uri="{FF2B5EF4-FFF2-40B4-BE49-F238E27FC236}">
                <a16:creationId xmlns:a16="http://schemas.microsoft.com/office/drawing/2014/main" id="{C1AEB696-42A5-396D-9A46-1BA561BDB9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1507"/>
            <a:ext cx="6296485" cy="1016493"/>
          </a:xfrm>
          <a:prstGeom prst="rect">
            <a:avLst/>
          </a:prstGeom>
        </p:spPr>
      </p:pic>
    </p:spTree>
    <p:extLst>
      <p:ext uri="{BB962C8B-B14F-4D97-AF65-F5344CB8AC3E}">
        <p14:creationId xmlns:p14="http://schemas.microsoft.com/office/powerpoint/2010/main" val="536315873"/>
      </p:ext>
    </p:extLst>
  </p:cSld>
  <p:clrMapOvr>
    <a:masterClrMapping/>
  </p:clrMapOvr>
</p:sld>
</file>

<file path=ppt/theme/theme1.xml><?xml version="1.0" encoding="utf-8"?>
<a:theme xmlns:a="http://schemas.openxmlformats.org/drawingml/2006/main" name="Κομμάτι">
  <a:themeElements>
    <a:clrScheme name="Κομμάτι">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Κομμάτι">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Κομμάτι">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1000</TotalTime>
  <Words>1649</Words>
  <Application>Microsoft Office PowerPoint</Application>
  <PresentationFormat>Ευρεία οθόνη</PresentationFormat>
  <Paragraphs>98</Paragraphs>
  <Slides>24</Slides>
  <Notes>0</Notes>
  <HiddenSlides>0</HiddenSlides>
  <MMClips>0</MMClips>
  <ScaleCrop>false</ScaleCrop>
  <HeadingPairs>
    <vt:vector size="6" baseType="variant">
      <vt:variant>
        <vt:lpstr>Γραμματοσειρές που χρησιμοποιούνται</vt:lpstr>
      </vt:variant>
      <vt:variant>
        <vt:i4>12</vt:i4>
      </vt:variant>
      <vt:variant>
        <vt:lpstr>Θέμα</vt:lpstr>
      </vt:variant>
      <vt:variant>
        <vt:i4>1</vt:i4>
      </vt:variant>
      <vt:variant>
        <vt:lpstr>Τίτλοι διαφανειών</vt:lpstr>
      </vt:variant>
      <vt:variant>
        <vt:i4>24</vt:i4>
      </vt:variant>
    </vt:vector>
  </HeadingPairs>
  <TitlesOfParts>
    <vt:vector size="37" baseType="lpstr">
      <vt:lpstr>Arial</vt:lpstr>
      <vt:lpstr>Book Antiqua</vt:lpstr>
      <vt:lpstr>Calibri</vt:lpstr>
      <vt:lpstr>Century Gothic</vt:lpstr>
      <vt:lpstr>Open Sans</vt:lpstr>
      <vt:lpstr>PFDINTextPro Neue</vt:lpstr>
      <vt:lpstr>Source Sans Pro</vt:lpstr>
      <vt:lpstr>Symbol</vt:lpstr>
      <vt:lpstr>Times New Roman</vt:lpstr>
      <vt:lpstr>Wingdings</vt:lpstr>
      <vt:lpstr>Wingdings 2</vt:lpstr>
      <vt:lpstr>Wingdings 3</vt:lpstr>
      <vt:lpstr>Κομμάτι</vt:lpstr>
      <vt:lpstr>2η ενημερωτικη εκδηλωση του Επιμελητηριου Αιτωλοακαρνανιασ σε συνεργασια με την Περιφερεια Δυτικησ Ελλαδασ στο πλαισιο του εργου «Προωθηση/προβολη αλιευματων Περιφερειασ Δυτικησ Ελλαδασ σε εσωτερικη αγορα και Τριτεσ Χωρεσ» - ΟΠΣ 5076713.  Τεταρτη, 26 Ιουλιου 2023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Κριτηρια Επιλογησ Αγορων του Εξωτερικου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1η ενημερωτική εκδήλωση του Επιμελητηρίου Αιτωλοακαρνανίας σε συνεργασία με την Περιφέρεια Δυτικής Ελλάδας στο πλαίσιο του Έργου « Προώθηση/προβολή αλιευμάτων Περιφέρειας Δυτικής Ελλάδας σε εσωτερική αγορά και Τρίτες Χώρες » - ΟΠΣ 5076713 ».  Τετάρτη, 7 Ιουνίου 2023</dc:title>
  <dc:creator>ΓΕΩΡΓΙΟΣ ΡΟΜΠΟΛΑΣ</dc:creator>
  <cp:lastModifiedBy>ΓΕΩΡΓΙΟΣ ΡΟΜΠΟΛΑΣ</cp:lastModifiedBy>
  <cp:revision>70</cp:revision>
  <dcterms:created xsi:type="dcterms:W3CDTF">2023-06-06T06:23:12Z</dcterms:created>
  <dcterms:modified xsi:type="dcterms:W3CDTF">2023-08-04T15:52:57Z</dcterms:modified>
</cp:coreProperties>
</file>