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280" r:id="rId4"/>
    <p:sldId id="279" r:id="rId5"/>
    <p:sldId id="278" r:id="rId6"/>
    <p:sldId id="277" r:id="rId7"/>
    <p:sldId id="276" r:id="rId8"/>
    <p:sldId id="275" r:id="rId9"/>
    <p:sldId id="274" r:id="rId10"/>
    <p:sldId id="273" r:id="rId11"/>
    <p:sldId id="272" r:id="rId12"/>
    <p:sldId id="290" r:id="rId13"/>
    <p:sldId id="270" r:id="rId14"/>
    <p:sldId id="269" r:id="rId15"/>
    <p:sldId id="282" r:id="rId16"/>
    <p:sldId id="283" r:id="rId17"/>
    <p:sldId id="291" r:id="rId18"/>
    <p:sldId id="284" r:id="rId19"/>
    <p:sldId id="267" r:id="rId20"/>
    <p:sldId id="292" r:id="rId21"/>
    <p:sldId id="293" r:id="rId22"/>
    <p:sldId id="289" r:id="rId23"/>
    <p:sldId id="262"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3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C8C08279-B21F-4A37-805E-C3A6F71F738C}" type="datetimeFigureOut">
              <a:rPr lang="el-GR" smtClean="0"/>
              <a:pPr/>
              <a:t>4/8/2023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83988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31001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503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3921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206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0568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9885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90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1396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64091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949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C08279-B21F-4A37-805E-C3A6F71F738C}" type="datetimeFigureOut">
              <a:rPr lang="el-GR" smtClean="0"/>
              <a:pPr/>
              <a:t>4/8/2023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664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08279-B21F-4A37-805E-C3A6F71F738C}" type="datetimeFigureOut">
              <a:rPr lang="el-GR" smtClean="0"/>
              <a:pPr/>
              <a:t>4/8/2023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7116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08279-B21F-4A37-805E-C3A6F71F738C}" type="datetimeFigureOut">
              <a:rPr lang="el-GR" smtClean="0"/>
              <a:pPr/>
              <a:t>4/8/2023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2778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5973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4988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C08279-B21F-4A37-805E-C3A6F71F738C}" type="datetimeFigureOut">
              <a:rPr lang="el-GR" smtClean="0"/>
              <a:pPr/>
              <a:t>4/8/2023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F992C4D-EF08-4DCF-9390-06A4C097C342}" type="slidenum">
              <a:rPr lang="el-GR" smtClean="0"/>
              <a:pPr/>
              <a:t>‹#›</a:t>
            </a:fld>
            <a:endParaRPr lang="el-GR"/>
          </a:p>
        </p:txBody>
      </p:sp>
    </p:spTree>
    <p:extLst>
      <p:ext uri="{BB962C8B-B14F-4D97-AF65-F5344CB8AC3E}">
        <p14:creationId xmlns:p14="http://schemas.microsoft.com/office/powerpoint/2010/main" val="31703307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ahoy.ungerboeck.com/PROD/app85.cshtml?aat=VQFaTOIl7FvK2HWuTnD/xqPmFhHaTRUCXP/A97IOTW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4PH_UnmFuuQ"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9531D-160D-866D-05B3-3FD0EF32108D}"/>
              </a:ext>
            </a:extLst>
          </p:cNvPr>
          <p:cNvSpPr>
            <a:spLocks noGrp="1"/>
          </p:cNvSpPr>
          <p:nvPr>
            <p:ph type="ctrTitle"/>
          </p:nvPr>
        </p:nvSpPr>
        <p:spPr>
          <a:xfrm>
            <a:off x="684211" y="137511"/>
            <a:ext cx="8220091" cy="2933597"/>
          </a:xfrm>
        </p:spPr>
        <p:txBody>
          <a:bodyPr>
            <a:normAutofit/>
          </a:bodyPr>
          <a:lstStyle/>
          <a:p>
            <a:pPr algn="ctr"/>
            <a:r>
              <a:rPr lang="el-GR" sz="2000" b="1" dirty="0">
                <a:solidFill>
                  <a:schemeClr val="bg1"/>
                </a:solidFill>
                <a:effectLst/>
                <a:ea typeface="Calibri" panose="020F0502020204030204" pitchFamily="34" charset="0"/>
                <a:cs typeface="Times New Roman" panose="02020603050405020304" pitchFamily="18" charset="0"/>
              </a:rPr>
              <a:t>3</a:t>
            </a:r>
            <a:r>
              <a:rPr lang="el-GR" sz="2000" b="1" baseline="30000" dirty="0">
                <a:solidFill>
                  <a:schemeClr val="bg1"/>
                </a:solidFill>
                <a:effectLst/>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ενημερωτικ</a:t>
            </a:r>
            <a:r>
              <a:rPr lang="el-GR" sz="2000" b="1" dirty="0" err="1">
                <a:solidFill>
                  <a:schemeClr val="bg1"/>
                </a:solidFill>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εκδΗλωση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a:solidFill>
                  <a:schemeClr val="bg1"/>
                </a:solidFill>
                <a:effectLst/>
                <a:ea typeface="Calibri" panose="020F0502020204030204" pitchFamily="34" charset="0"/>
              </a:rPr>
              <a:t>του </a:t>
            </a:r>
            <a:r>
              <a:rPr lang="el-GR" sz="2000" b="1" dirty="0" err="1">
                <a:solidFill>
                  <a:schemeClr val="bg1"/>
                </a:solidFill>
                <a:effectLst/>
                <a:ea typeface="Calibri" panose="020F0502020204030204" pitchFamily="34" charset="0"/>
              </a:rPr>
              <a:t>ΕπιμελητηρΙου</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ΑιτωλοακαρνανΙαΣ</a:t>
            </a:r>
            <a:r>
              <a:rPr lang="el-GR" sz="2000" b="1" dirty="0">
                <a:solidFill>
                  <a:schemeClr val="bg1"/>
                </a:solidFill>
                <a:effectLst/>
                <a:ea typeface="Calibri" panose="020F0502020204030204" pitchFamily="34" charset="0"/>
              </a:rPr>
              <a:t> σε </a:t>
            </a:r>
            <a:r>
              <a:rPr lang="el-GR" sz="2000" b="1" dirty="0" err="1">
                <a:solidFill>
                  <a:schemeClr val="bg1"/>
                </a:solidFill>
                <a:effectLst/>
                <a:ea typeface="Calibri" panose="020F0502020204030204" pitchFamily="34" charset="0"/>
              </a:rPr>
              <a:t>συνεργασΙα</a:t>
            </a:r>
            <a:r>
              <a:rPr lang="el-GR" sz="2000" b="1" dirty="0">
                <a:solidFill>
                  <a:schemeClr val="bg1"/>
                </a:solidFill>
                <a:effectLst/>
                <a:ea typeface="Calibri" panose="020F0502020204030204" pitchFamily="34" charset="0"/>
              </a:rPr>
              <a:t> με την </a:t>
            </a:r>
            <a:r>
              <a:rPr lang="el-GR" sz="2000" b="1" dirty="0" err="1">
                <a:solidFill>
                  <a:schemeClr val="bg1"/>
                </a:solidFill>
                <a:effectLst/>
                <a:ea typeface="Calibri" panose="020F0502020204030204" pitchFamily="34" charset="0"/>
              </a:rPr>
              <a:t>ΠεριφΕρεια</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ΔυτικΗΣ</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ΕλλΑδαΣ</a:t>
            </a:r>
            <a:r>
              <a:rPr lang="el-GR" sz="2000" b="1" dirty="0">
                <a:solidFill>
                  <a:schemeClr val="bg1"/>
                </a:solidFill>
                <a:effectLst/>
                <a:ea typeface="Calibri" panose="020F0502020204030204" pitchFamily="34" charset="0"/>
              </a:rPr>
              <a:t> στο </a:t>
            </a:r>
            <a:r>
              <a:rPr lang="el-GR" sz="2000" b="1" dirty="0" err="1">
                <a:solidFill>
                  <a:schemeClr val="bg1"/>
                </a:solidFill>
                <a:effectLst/>
                <a:ea typeface="Calibri" panose="020F0502020204030204" pitchFamily="34" charset="0"/>
              </a:rPr>
              <a:t>πλαΙσιο</a:t>
            </a:r>
            <a:r>
              <a:rPr lang="el-GR" sz="2000" b="1" dirty="0">
                <a:solidFill>
                  <a:schemeClr val="bg1"/>
                </a:solidFill>
                <a:effectLst/>
                <a:ea typeface="Calibri" panose="020F0502020204030204" pitchFamily="34" charset="0"/>
              </a:rPr>
              <a:t> του </a:t>
            </a:r>
            <a:r>
              <a:rPr lang="el-GR" sz="2000" b="1" dirty="0" err="1">
                <a:solidFill>
                  <a:schemeClr val="bg1"/>
                </a:solidFill>
                <a:effectLst/>
                <a:ea typeface="Calibri" panose="020F0502020204030204" pitchFamily="34" charset="0"/>
              </a:rPr>
              <a:t>Εργου</a:t>
            </a:r>
            <a:r>
              <a:rPr lang="el-GR" sz="2000" b="1" dirty="0">
                <a:solidFill>
                  <a:schemeClr val="bg1"/>
                </a:solidFill>
                <a:effectLst/>
                <a:ea typeface="Calibri" panose="020F0502020204030204" pitchFamily="34" charset="0"/>
              </a:rPr>
              <a:t>  </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ΠροΩθηση</a:t>
            </a:r>
            <a:r>
              <a:rPr lang="el-GR" sz="2000" b="1" dirty="0">
                <a:solidFill>
                  <a:schemeClr val="bg1"/>
                </a:solidFill>
                <a:effectLst/>
                <a:ea typeface="Calibri" panose="020F0502020204030204" pitchFamily="34" charset="0"/>
                <a:cs typeface="Times New Roman" panose="02020603050405020304" pitchFamily="18" charset="0"/>
              </a:rPr>
              <a:t>/</a:t>
            </a:r>
            <a:r>
              <a:rPr lang="el-GR" sz="2000" b="1" dirty="0" err="1">
                <a:solidFill>
                  <a:schemeClr val="bg1"/>
                </a:solidFill>
                <a:effectLst/>
                <a:ea typeface="Calibri" panose="020F0502020204030204" pitchFamily="34" charset="0"/>
                <a:cs typeface="Times New Roman" panose="02020603050405020304" pitchFamily="18" charset="0"/>
              </a:rPr>
              <a:t>προβολΗ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αλιευμΑτων</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ΠεριφΕρειαΣ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ΔυτικΗΣ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ΕλλΑδαΣ</a:t>
            </a:r>
            <a:r>
              <a:rPr lang="el-GR" sz="2000" b="1" dirty="0">
                <a:solidFill>
                  <a:schemeClr val="bg1"/>
                </a:solidFill>
                <a:effectLst/>
                <a:ea typeface="Calibri" panose="020F0502020204030204" pitchFamily="34" charset="0"/>
                <a:cs typeface="Times New Roman" panose="02020603050405020304" pitchFamily="18" charset="0"/>
              </a:rPr>
              <a:t> σε </a:t>
            </a:r>
            <a:r>
              <a:rPr lang="el-GR" sz="2000" b="1" dirty="0" err="1">
                <a:solidFill>
                  <a:schemeClr val="bg1"/>
                </a:solidFill>
                <a:effectLst/>
                <a:ea typeface="Calibri" panose="020F0502020204030204" pitchFamily="34" charset="0"/>
                <a:cs typeface="Times New Roman" panose="02020603050405020304" pitchFamily="18" charset="0"/>
              </a:rPr>
              <a:t>εσωτερικΗ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αγορΑ</a:t>
            </a:r>
            <a:r>
              <a:rPr lang="el-GR" sz="2000" b="1" dirty="0">
                <a:solidFill>
                  <a:schemeClr val="bg1"/>
                </a:solidFill>
                <a:effectLst/>
                <a:ea typeface="Calibri" panose="020F0502020204030204" pitchFamily="34" charset="0"/>
                <a:cs typeface="Times New Roman" panose="02020603050405020304" pitchFamily="18" charset="0"/>
              </a:rPr>
              <a:t> και </a:t>
            </a:r>
            <a:r>
              <a:rPr lang="el-GR" sz="2000" b="1" dirty="0" err="1">
                <a:solidFill>
                  <a:schemeClr val="bg1"/>
                </a:solidFill>
                <a:effectLst/>
                <a:ea typeface="Calibri" panose="020F0502020204030204" pitchFamily="34" charset="0"/>
                <a:cs typeface="Times New Roman" panose="02020603050405020304" pitchFamily="18" charset="0"/>
              </a:rPr>
              <a:t>ΤρΙτεΣ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ΧΩρεΣ</a:t>
            </a:r>
            <a:r>
              <a:rPr lang="el-GR" sz="2000" b="1" dirty="0">
                <a:solidFill>
                  <a:schemeClr val="bg1"/>
                </a:solidFill>
                <a:effectLst/>
                <a:ea typeface="Calibri" panose="020F0502020204030204" pitchFamily="34" charset="0"/>
                <a:cs typeface="Times New Roman" panose="02020603050405020304" pitchFamily="18" charset="0"/>
              </a:rPr>
              <a:t> » - ΟΠΣ 5076713.</a:t>
            </a:r>
            <a:br>
              <a:rPr lang="el-GR" sz="2000" b="1" dirty="0">
                <a:solidFill>
                  <a:schemeClr val="bg1"/>
                </a:solidFill>
                <a:effectLst/>
                <a:ea typeface="Calibri" panose="020F0502020204030204" pitchFamily="34" charset="0"/>
                <a:cs typeface="Times New Roman" panose="02020603050405020304" pitchFamily="18" charset="0"/>
              </a:rPr>
            </a:br>
            <a:br>
              <a:rPr lang="el-GR" sz="2000" b="1" dirty="0">
                <a:solidFill>
                  <a:schemeClr val="bg1"/>
                </a:solidFill>
                <a:effectLst/>
                <a:ea typeface="Calibri" panose="020F0502020204030204" pitchFamily="34" charset="0"/>
              </a:rPr>
            </a:br>
            <a:r>
              <a:rPr lang="el-GR" sz="2000" b="1" dirty="0" err="1">
                <a:effectLst/>
                <a:ea typeface="Calibri" panose="020F0502020204030204" pitchFamily="34" charset="0"/>
                <a:cs typeface="Times New Roman" panose="02020603050405020304" pitchFamily="18" charset="0"/>
              </a:rPr>
              <a:t>ΤετΑρτη</a:t>
            </a:r>
            <a:r>
              <a:rPr lang="el-GR" sz="2000" b="1" dirty="0">
                <a:effectLst/>
                <a:ea typeface="Calibri" panose="020F0502020204030204" pitchFamily="34" charset="0"/>
                <a:cs typeface="Times New Roman" panose="02020603050405020304" pitchFamily="18" charset="0"/>
              </a:rPr>
              <a:t>, 2 ΑΥΓΟΥΣΤΟΥ 2023 </a:t>
            </a:r>
            <a:br>
              <a:rPr lang="el-GR" sz="2000" b="1" dirty="0">
                <a:solidFill>
                  <a:schemeClr val="bg1"/>
                </a:solidFill>
                <a:effectLst/>
                <a:ea typeface="Calibri" panose="020F0502020204030204" pitchFamily="34" charset="0"/>
                <a:cs typeface="Times New Roman" panose="02020603050405020304" pitchFamily="18" charset="0"/>
              </a:rPr>
            </a:br>
            <a:endParaRPr lang="el-GR" sz="2000" b="1" dirty="0">
              <a:solidFill>
                <a:schemeClr val="bg1"/>
              </a:solidFill>
            </a:endParaRPr>
          </a:p>
        </p:txBody>
      </p:sp>
      <p:sp>
        <p:nvSpPr>
          <p:cNvPr id="3" name="Υπότιτλος 2">
            <a:extLst>
              <a:ext uri="{FF2B5EF4-FFF2-40B4-BE49-F238E27FC236}">
                <a16:creationId xmlns:a16="http://schemas.microsoft.com/office/drawing/2014/main" id="{A1FF60FB-AAA9-75B7-2336-EE44A1CB7456}"/>
              </a:ext>
            </a:extLst>
          </p:cNvPr>
          <p:cNvSpPr>
            <a:spLocks noGrp="1"/>
          </p:cNvSpPr>
          <p:nvPr>
            <p:ph type="subTitle" idx="1"/>
          </p:nvPr>
        </p:nvSpPr>
        <p:spPr>
          <a:xfrm>
            <a:off x="471148" y="3383969"/>
            <a:ext cx="7012728" cy="1947333"/>
          </a:xfrm>
        </p:spPr>
        <p:txBody>
          <a:bodyPr>
            <a:normAutofit fontScale="85000" lnSpcReduction="20000"/>
          </a:bodyPr>
          <a:lstStyle/>
          <a:p>
            <a:pPr algn="just"/>
            <a:r>
              <a:rPr lang="el-GR" sz="2400" b="1" dirty="0">
                <a:solidFill>
                  <a:schemeClr val="bg1"/>
                </a:solidFill>
                <a:latin typeface="+mj-lt"/>
                <a:ea typeface="Calibri" panose="020F0502020204030204" pitchFamily="34" charset="0"/>
              </a:rPr>
              <a:t>Τίτλος Παρουσίασης:</a:t>
            </a:r>
          </a:p>
          <a:p>
            <a:pPr algn="just"/>
            <a:r>
              <a:rPr lang="el-GR" sz="2400" dirty="0">
                <a:solidFill>
                  <a:schemeClr val="tx1"/>
                </a:solidFill>
                <a:effectLst/>
                <a:ea typeface="Calibri" panose="020F0502020204030204" pitchFamily="34" charset="0"/>
                <a:cs typeface="Times New Roman" panose="02020603050405020304" pitchFamily="18" charset="0"/>
              </a:rPr>
              <a:t>« Διεθνή έκθεση Gastvrij Rotterdam 2023 </a:t>
            </a:r>
            <a:r>
              <a:rPr lang="el-GR" sz="2400" dirty="0">
                <a:solidFill>
                  <a:schemeClr val="tx1"/>
                </a:solidFill>
                <a:effectLst/>
                <a:ea typeface="Times New Roman" panose="02020603050405020304" pitchFamily="18" charset="0"/>
                <a:cs typeface="Times New Roman" panose="02020603050405020304" pitchFamily="18" charset="0"/>
              </a:rPr>
              <a:t>» - Ευκαιρίες και δυνατότητες .</a:t>
            </a:r>
          </a:p>
          <a:p>
            <a:pPr algn="just"/>
            <a:r>
              <a:rPr lang="el-GR" sz="2400" b="1" dirty="0">
                <a:solidFill>
                  <a:schemeClr val="bg1"/>
                </a:solidFill>
                <a:latin typeface="+mj-lt"/>
              </a:rPr>
              <a:t>Εισηγητής</a:t>
            </a:r>
            <a:r>
              <a:rPr lang="el-GR" sz="2400" dirty="0">
                <a:solidFill>
                  <a:schemeClr val="bg1"/>
                </a:solidFill>
                <a:latin typeface="+mj-lt"/>
              </a:rPr>
              <a:t>: </a:t>
            </a:r>
            <a:r>
              <a:rPr lang="el-GR" sz="2400" dirty="0" err="1">
                <a:solidFill>
                  <a:schemeClr val="bg1"/>
                </a:solidFill>
                <a:latin typeface="+mj-lt"/>
              </a:rPr>
              <a:t>Ρόμπολας</a:t>
            </a:r>
            <a:r>
              <a:rPr lang="el-GR" sz="2400" dirty="0">
                <a:solidFill>
                  <a:schemeClr val="bg1"/>
                </a:solidFill>
                <a:latin typeface="+mj-lt"/>
              </a:rPr>
              <a:t> Γεώργιος, Οικονομολόγος M</a:t>
            </a:r>
            <a:r>
              <a:rPr lang="en-US" sz="2400" dirty="0">
                <a:solidFill>
                  <a:schemeClr val="bg1"/>
                </a:solidFill>
                <a:latin typeface="+mj-lt"/>
              </a:rPr>
              <a:t>S</a:t>
            </a:r>
            <a:r>
              <a:rPr lang="el-GR" sz="2400" dirty="0">
                <a:solidFill>
                  <a:schemeClr val="bg1"/>
                </a:solidFill>
                <a:latin typeface="+mj-lt"/>
              </a:rPr>
              <a:t>c, Υπεύθυνος έργου, δράσεων εξωστρέφειας &amp; Διεθνών σχέσεων, </a:t>
            </a:r>
            <a:r>
              <a:rPr lang="el-GR" sz="2400" dirty="0">
                <a:solidFill>
                  <a:schemeClr val="tx1"/>
                </a:solidFill>
                <a:latin typeface="+mj-lt"/>
              </a:rPr>
              <a:t>για το Επιμελητηριο Αιτωλοακαρνανίας</a:t>
            </a:r>
            <a:r>
              <a:rPr lang="el-GR" sz="2400" dirty="0">
                <a:solidFill>
                  <a:schemeClr val="bg1"/>
                </a:solidFill>
                <a:latin typeface="+mj-lt"/>
              </a:rPr>
              <a:t>.</a:t>
            </a:r>
          </a:p>
          <a:p>
            <a:endParaRPr lang="el-GR" dirty="0">
              <a:solidFill>
                <a:schemeClr val="tx1"/>
              </a:solidFill>
            </a:endParaRPr>
          </a:p>
        </p:txBody>
      </p:sp>
      <p:pic>
        <p:nvPicPr>
          <p:cNvPr id="6" name="Εικόνα 5">
            <a:extLst>
              <a:ext uri="{FF2B5EF4-FFF2-40B4-BE49-F238E27FC236}">
                <a16:creationId xmlns:a16="http://schemas.microsoft.com/office/drawing/2014/main" id="{6F58B327-195A-A7BC-C41B-9DE26AB3C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6873" y="137511"/>
            <a:ext cx="768001" cy="513151"/>
          </a:xfrm>
          <a:prstGeom prst="rect">
            <a:avLst/>
          </a:prstGeom>
        </p:spPr>
      </p:pic>
      <p:pic>
        <p:nvPicPr>
          <p:cNvPr id="5" name="Εικόνα 4">
            <a:extLst>
              <a:ext uri="{FF2B5EF4-FFF2-40B4-BE49-F238E27FC236}">
                <a16:creationId xmlns:a16="http://schemas.microsoft.com/office/drawing/2014/main" id="{09946981-1264-4BDC-77E8-5C2B7279A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4940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30365" y="1174072"/>
            <a:ext cx="9143949" cy="4418860"/>
          </a:xfrm>
        </p:spPr>
        <p:txBody>
          <a:bodyPr>
            <a:normAutofit fontScale="92500" lnSpcReduction="10000"/>
          </a:bodyPr>
          <a:lstStyle/>
          <a:p>
            <a:pPr algn="ctr"/>
            <a:r>
              <a:rPr lang="el-GR" sz="2400" dirty="0">
                <a:solidFill>
                  <a:schemeClr val="tx1"/>
                </a:solidFill>
              </a:rPr>
              <a:t>Διάφοροι στόχοι εμπορικών εκθέσεων</a:t>
            </a:r>
          </a:p>
          <a:p>
            <a:pPr algn="just"/>
            <a:r>
              <a:rPr lang="el-GR" sz="2000" dirty="0">
                <a:solidFill>
                  <a:schemeClr val="bg1"/>
                </a:solidFill>
              </a:rPr>
              <a:t>• Δημιουργία βάσης δεδομένων πιθανών πελατών.</a:t>
            </a:r>
          </a:p>
          <a:p>
            <a:pPr algn="just"/>
            <a:r>
              <a:rPr lang="el-GR" sz="2000" dirty="0">
                <a:solidFill>
                  <a:schemeClr val="bg1"/>
                </a:solidFill>
              </a:rPr>
              <a:t>• Επικοινωνία με διεθνείς αγοραστές.</a:t>
            </a:r>
          </a:p>
          <a:p>
            <a:pPr algn="just"/>
            <a:r>
              <a:rPr lang="el-GR" sz="2000" dirty="0">
                <a:solidFill>
                  <a:schemeClr val="bg1"/>
                </a:solidFill>
              </a:rPr>
              <a:t>• Υποστήριξη προμηθευτών, αντιπροσώπων και διανομέων.</a:t>
            </a:r>
          </a:p>
          <a:p>
            <a:pPr algn="just"/>
            <a:r>
              <a:rPr lang="el-GR" sz="2000" dirty="0">
                <a:solidFill>
                  <a:schemeClr val="bg1"/>
                </a:solidFill>
              </a:rPr>
              <a:t>• Διείσδυση σε ξένες ή νέες αγορές.</a:t>
            </a:r>
          </a:p>
          <a:p>
            <a:pPr algn="just"/>
            <a:r>
              <a:rPr lang="el-GR" sz="2000" dirty="0">
                <a:solidFill>
                  <a:schemeClr val="bg1"/>
                </a:solidFill>
              </a:rPr>
              <a:t>• Αναστροφή της </a:t>
            </a:r>
            <a:r>
              <a:rPr lang="el-GR" dirty="0">
                <a:solidFill>
                  <a:schemeClr val="bg1"/>
                </a:solidFill>
              </a:rPr>
              <a:t>παρουσίας συμμετοχής </a:t>
            </a:r>
            <a:r>
              <a:rPr lang="el-GR" sz="2000" dirty="0">
                <a:solidFill>
                  <a:schemeClr val="bg1"/>
                </a:solidFill>
              </a:rPr>
              <a:t>– Πώληση σε άλλους εκθέτες.</a:t>
            </a:r>
          </a:p>
          <a:p>
            <a:pPr algn="just"/>
            <a:r>
              <a:rPr lang="el-GR" sz="2000" dirty="0">
                <a:solidFill>
                  <a:schemeClr val="bg1"/>
                </a:solidFill>
              </a:rPr>
              <a:t>• Εκμετάλλευση των μοναδικών στοιχείων της εμπορικής παρουσίας για την «πρόσωπο</a:t>
            </a:r>
            <a:r>
              <a:rPr lang="en-US" sz="2000" dirty="0">
                <a:solidFill>
                  <a:schemeClr val="bg1"/>
                </a:solidFill>
              </a:rPr>
              <a:t> </a:t>
            </a:r>
            <a:r>
              <a:rPr lang="el-GR" sz="2000" dirty="0">
                <a:solidFill>
                  <a:schemeClr val="bg1"/>
                </a:solidFill>
              </a:rPr>
              <a:t>με πρόσωπο» επικοινωνία με τους πελάτες.</a:t>
            </a:r>
          </a:p>
          <a:p>
            <a:pPr algn="just"/>
            <a:r>
              <a:rPr lang="el-GR" sz="2000" dirty="0">
                <a:solidFill>
                  <a:schemeClr val="bg1"/>
                </a:solidFill>
              </a:rPr>
              <a:t>• Επανατοποθέτηση της επιχείρησης στον κλάδο.</a:t>
            </a:r>
          </a:p>
          <a:p>
            <a:pPr algn="just"/>
            <a:r>
              <a:rPr lang="el-GR" sz="2000" dirty="0">
                <a:solidFill>
                  <a:schemeClr val="bg1"/>
                </a:solidFill>
              </a:rPr>
              <a:t>• Εξέταση του ανταγωνισμού, των στρατηγικών που χρησιμοποιεί στο </a:t>
            </a:r>
            <a:r>
              <a:rPr lang="el-GR" sz="2000" dirty="0" err="1">
                <a:solidFill>
                  <a:schemeClr val="bg1"/>
                </a:solidFill>
              </a:rPr>
              <a:t>marketing</a:t>
            </a:r>
            <a:r>
              <a:rPr lang="en-US" sz="2000" dirty="0">
                <a:solidFill>
                  <a:schemeClr val="bg1"/>
                </a:solidFill>
              </a:rPr>
              <a:t> </a:t>
            </a:r>
            <a:r>
              <a:rPr lang="el-GR" sz="2000" dirty="0">
                <a:solidFill>
                  <a:schemeClr val="bg1"/>
                </a:solidFill>
              </a:rPr>
              <a:t>και τις πωλήσεις.</a:t>
            </a:r>
          </a:p>
          <a:p>
            <a:pPr algn="ctr"/>
            <a:endParaRPr lang="el-GR" dirty="0"/>
          </a:p>
        </p:txBody>
      </p:sp>
      <p:sp>
        <p:nvSpPr>
          <p:cNvPr id="8" name="TextBox 7">
            <a:extLst>
              <a:ext uri="{FF2B5EF4-FFF2-40B4-BE49-F238E27FC236}">
                <a16:creationId xmlns:a16="http://schemas.microsoft.com/office/drawing/2014/main" id="{6A2ECFEA-3499-3137-C20A-6E11977E1C99}"/>
              </a:ext>
            </a:extLst>
          </p:cNvPr>
          <p:cNvSpPr txBox="1"/>
          <p:nvPr/>
        </p:nvSpPr>
        <p:spPr>
          <a:xfrm>
            <a:off x="781286" y="230709"/>
            <a:ext cx="9294870" cy="584775"/>
          </a:xfrm>
          <a:prstGeom prst="rect">
            <a:avLst/>
          </a:prstGeom>
          <a:noFill/>
        </p:spPr>
        <p:txBody>
          <a:bodyPr wrap="square">
            <a:spAutoFit/>
          </a:bodyPr>
          <a:lstStyle/>
          <a:p>
            <a:r>
              <a:rPr lang="el-GR" sz="3200" b="1" dirty="0">
                <a:solidFill>
                  <a:schemeClr val="bg1"/>
                </a:solidFill>
              </a:rPr>
              <a:t>Συμμετοχή σε Εμπορικές Εκθέσεις Εξωτερικού</a:t>
            </a:r>
          </a:p>
        </p:txBody>
      </p:sp>
      <p:pic>
        <p:nvPicPr>
          <p:cNvPr id="9" name="Εικόνα 8">
            <a:extLst>
              <a:ext uri="{FF2B5EF4-FFF2-40B4-BE49-F238E27FC236}">
                <a16:creationId xmlns:a16="http://schemas.microsoft.com/office/drawing/2014/main" id="{E3700353-A661-FBC2-7F0E-A53D93204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C6AA1CA0-AC4D-FE20-E677-CBD47D9D5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391712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142042" y="119380"/>
            <a:ext cx="9960745" cy="5526818"/>
          </a:xfrm>
        </p:spPr>
        <p:txBody>
          <a:bodyPr>
            <a:normAutofit/>
          </a:bodyPr>
          <a:lstStyle/>
          <a:p>
            <a:pPr marL="0" indent="0" algn="ctr">
              <a:lnSpc>
                <a:spcPct val="120000"/>
              </a:lnSpc>
              <a:buNone/>
            </a:pPr>
            <a:r>
              <a:rPr lang="el-GR" sz="1900" b="1" dirty="0">
                <a:solidFill>
                  <a:schemeClr val="bg1"/>
                </a:solidFill>
              </a:rPr>
              <a:t>Σημαντικές ευκαιρίες για τα ελληνικά τρόφιμα στη</a:t>
            </a:r>
            <a:r>
              <a:rPr lang="en-US" sz="1900" b="1" dirty="0">
                <a:solidFill>
                  <a:schemeClr val="bg1"/>
                </a:solidFill>
              </a:rPr>
              <a:t> </a:t>
            </a:r>
            <a:r>
              <a:rPr lang="el-GR" sz="1900" b="1" dirty="0">
                <a:solidFill>
                  <a:schemeClr val="bg1"/>
                </a:solidFill>
              </a:rPr>
              <a:t>διεθνή αγορά. </a:t>
            </a:r>
          </a:p>
          <a:p>
            <a:pPr marL="0" indent="0" algn="ctr">
              <a:lnSpc>
                <a:spcPct val="200000"/>
              </a:lnSpc>
              <a:buNone/>
            </a:pPr>
            <a:r>
              <a:rPr lang="el-GR" sz="1900" b="1" i="0" u="none" strike="noStrike" baseline="0" dirty="0">
                <a:solidFill>
                  <a:schemeClr val="bg1"/>
                </a:solidFill>
              </a:rPr>
              <a:t>Τα ελληνικά προϊόντα διευρύνουν το διεθνές αποτύπωμά τους, παρά την πίεση στις </a:t>
            </a:r>
            <a:r>
              <a:rPr lang="el-GR" sz="1900" b="1" i="0" u="none" strike="noStrike" baseline="0" dirty="0">
                <a:solidFill>
                  <a:schemeClr val="bg1"/>
                </a:solidFill>
                <a:latin typeface="+mj-lt"/>
              </a:rPr>
              <a:t>αγορές.</a:t>
            </a:r>
          </a:p>
          <a:p>
            <a:pPr marL="0" indent="0" algn="just">
              <a:lnSpc>
                <a:spcPct val="200000"/>
              </a:lnSpc>
              <a:buNone/>
            </a:pPr>
            <a:r>
              <a:rPr lang="el-GR" sz="1100" dirty="0">
                <a:solidFill>
                  <a:schemeClr val="bg1"/>
                </a:solidFill>
                <a:latin typeface="+mj-lt"/>
              </a:rPr>
              <a:t>Οι ελληνικές εξαγωγές τροφίμων και ποτών, παρά τις αντιξοότητες και μεγάλες προκλήσεις που εμφανίζει η παγκόσμια αγορά  παρουσιάζουν σταθερά αυξητική τάση (8% του συνόλου των εξαγόμενων προϊόντων το 2022 ).</a:t>
            </a:r>
          </a:p>
          <a:p>
            <a:pPr marL="0" indent="0" algn="just">
              <a:lnSpc>
                <a:spcPct val="200000"/>
              </a:lnSpc>
              <a:buNone/>
            </a:pPr>
            <a:r>
              <a:rPr lang="el-GR" sz="1100" b="0" i="0" u="none" strike="noStrike" baseline="0" dirty="0">
                <a:solidFill>
                  <a:srgbClr val="000000"/>
                </a:solidFill>
                <a:latin typeface="+mj-lt"/>
              </a:rPr>
              <a:t>Σε ένα περιβάλλον αδύναμης διεθνούς ζήτησης, </a:t>
            </a:r>
            <a:r>
              <a:rPr lang="el-GR" sz="1100" b="1" i="0" u="none" strike="noStrike" baseline="0" dirty="0">
                <a:solidFill>
                  <a:srgbClr val="000000"/>
                </a:solidFill>
                <a:latin typeface="+mj-lt"/>
              </a:rPr>
              <a:t>οι ελληνικές εξαγωγές αγαθών </a:t>
            </a:r>
            <a:r>
              <a:rPr lang="el-GR" sz="1100" b="0" i="0" u="none" strike="noStrike" baseline="0" dirty="0">
                <a:solidFill>
                  <a:srgbClr val="000000"/>
                </a:solidFill>
                <a:latin typeface="+mj-lt"/>
              </a:rPr>
              <a:t>το τρίμηνο Φεβρουαρίου-Απριλίου 2023, κατάφεραν να </a:t>
            </a:r>
            <a:r>
              <a:rPr lang="el-GR" sz="1100" b="1" i="0" u="none" strike="noStrike" baseline="0" dirty="0">
                <a:solidFill>
                  <a:srgbClr val="000000"/>
                </a:solidFill>
                <a:latin typeface="+mj-lt"/>
              </a:rPr>
              <a:t>αυξήσουν το μερίδιό τους </a:t>
            </a:r>
            <a:r>
              <a:rPr lang="el-GR" sz="1100" b="0" i="0" u="none" strike="noStrike" baseline="0" dirty="0">
                <a:solidFill>
                  <a:srgbClr val="000000"/>
                </a:solidFill>
                <a:latin typeface="+mj-lt"/>
              </a:rPr>
              <a:t>στις αγορές εξωτερικού. </a:t>
            </a:r>
            <a:r>
              <a:rPr lang="el-GR" sz="1100" dirty="0">
                <a:solidFill>
                  <a:srgbClr val="000000"/>
                </a:solidFill>
                <a:latin typeface="+mj-lt"/>
              </a:rPr>
              <a:t>Ο</a:t>
            </a:r>
            <a:r>
              <a:rPr lang="el-GR" sz="1100" b="0" i="0" u="none" strike="noStrike" baseline="0" dirty="0">
                <a:solidFill>
                  <a:srgbClr val="000000"/>
                </a:solidFill>
                <a:latin typeface="+mj-lt"/>
              </a:rPr>
              <a:t>ι </a:t>
            </a:r>
            <a:r>
              <a:rPr lang="el-GR" sz="1100" b="1" i="0" u="none" strike="noStrike" baseline="0" dirty="0">
                <a:solidFill>
                  <a:srgbClr val="000000"/>
                </a:solidFill>
                <a:latin typeface="+mj-lt"/>
              </a:rPr>
              <a:t>βασικές αγορές της Ευρώπης και της Βόρειας Αμερικής καλύπτουν </a:t>
            </a:r>
            <a:r>
              <a:rPr lang="el-GR" sz="1100" b="0" i="0" u="none" strike="noStrike" baseline="0" dirty="0">
                <a:solidFill>
                  <a:srgbClr val="000000"/>
                </a:solidFill>
                <a:latin typeface="+mj-lt"/>
              </a:rPr>
              <a:t>αθροιστικά σχεδόν τα ¾ των ελληνικών εξαγωγών. Στα πλαίσια αυτού του αναιμικού περιβάλλοντος, </a:t>
            </a:r>
            <a:r>
              <a:rPr lang="el-GR" sz="1100" b="1" i="0" u="none" strike="noStrike" baseline="0" dirty="0">
                <a:solidFill>
                  <a:srgbClr val="000000"/>
                </a:solidFill>
                <a:latin typeface="+mj-lt"/>
              </a:rPr>
              <a:t>τα ελληνικά προϊόντα εκπλήσσουν θετικά με την υψηλή ανταγωνιστικότητά τους</a:t>
            </a:r>
            <a:r>
              <a:rPr lang="el-GR" sz="1100" b="0" i="0" u="none" strike="noStrike" baseline="0" dirty="0">
                <a:solidFill>
                  <a:srgbClr val="000000"/>
                </a:solidFill>
                <a:latin typeface="+mj-lt"/>
              </a:rPr>
              <a:t>, επιτυγχάνοντας άνοδο του μεριδίου τους στις ευρωπαϊκές αγορές κατά 5%.</a:t>
            </a:r>
          </a:p>
          <a:p>
            <a:pPr marL="0" indent="0" algn="just">
              <a:lnSpc>
                <a:spcPct val="200000"/>
              </a:lnSpc>
              <a:buNone/>
            </a:pPr>
            <a:r>
              <a:rPr lang="el-GR" sz="1200" b="1" dirty="0">
                <a:solidFill>
                  <a:schemeClr val="tx1"/>
                </a:solidFill>
              </a:rPr>
              <a:t>Ο</a:t>
            </a:r>
            <a:r>
              <a:rPr lang="el-GR" sz="1200" b="1" i="0" u="none" strike="noStrike" baseline="0" dirty="0">
                <a:solidFill>
                  <a:schemeClr val="tx1"/>
                </a:solidFill>
              </a:rPr>
              <a:t>ι αγορές της </a:t>
            </a:r>
            <a:r>
              <a:rPr lang="el-GR" sz="1200" b="1" dirty="0">
                <a:solidFill>
                  <a:schemeClr val="tx1"/>
                </a:solidFill>
              </a:rPr>
              <a:t>Κεντρικής Ευρώπης</a:t>
            </a:r>
            <a:r>
              <a:rPr lang="el-GR" sz="1200" b="1" i="0" u="none" strike="noStrike" baseline="0" dirty="0">
                <a:solidFill>
                  <a:schemeClr val="tx1"/>
                </a:solidFill>
              </a:rPr>
              <a:t>, αγορές στόχος </a:t>
            </a:r>
            <a:r>
              <a:rPr lang="el-GR" sz="1200" b="1" dirty="0">
                <a:solidFill>
                  <a:schemeClr val="tx1"/>
                </a:solidFill>
              </a:rPr>
              <a:t>στα πλαίσια της συμμετοχής μας στην Διεθνή έκθεση </a:t>
            </a:r>
            <a:r>
              <a:rPr lang="el-GR" sz="1200" b="1" dirty="0">
                <a:solidFill>
                  <a:schemeClr val="tx1"/>
                </a:solidFill>
                <a:effectLst/>
                <a:ea typeface="Calibri" panose="020F0502020204030204" pitchFamily="34" charset="0"/>
                <a:cs typeface="Times New Roman" panose="02020603050405020304" pitchFamily="18" charset="0"/>
              </a:rPr>
              <a:t>Gastvrij Rotterdam </a:t>
            </a:r>
            <a:r>
              <a:rPr lang="en-US" sz="1200" b="1" dirty="0">
                <a:solidFill>
                  <a:schemeClr val="tx1"/>
                </a:solidFill>
                <a:effectLst/>
                <a:ea typeface="Calibri" panose="020F0502020204030204" pitchFamily="34" charset="0"/>
                <a:cs typeface="Times New Roman" panose="02020603050405020304" pitchFamily="18" charset="0"/>
              </a:rPr>
              <a:t>2023</a:t>
            </a:r>
            <a:r>
              <a:rPr lang="el-GR" sz="1200" b="1" dirty="0">
                <a:solidFill>
                  <a:schemeClr val="tx1"/>
                </a:solidFill>
                <a:effectLst/>
                <a:ea typeface="Calibri" panose="020F0502020204030204" pitchFamily="34" charset="0"/>
                <a:cs typeface="Times New Roman" panose="02020603050405020304" pitchFamily="18" charset="0"/>
              </a:rPr>
              <a:t> </a:t>
            </a:r>
            <a:r>
              <a:rPr lang="el-GR" sz="1200" b="1" i="0" u="none" strike="noStrike" baseline="0" dirty="0">
                <a:solidFill>
                  <a:schemeClr val="tx1"/>
                </a:solidFill>
              </a:rPr>
              <a:t>είχαν μια αύξηση στον τομέα</a:t>
            </a:r>
            <a:r>
              <a:rPr lang="el-GR" sz="1200" b="1" dirty="0">
                <a:solidFill>
                  <a:schemeClr val="tx1"/>
                </a:solidFill>
              </a:rPr>
              <a:t> των εξαγωγών τροφίμων της τάξης του </a:t>
            </a:r>
            <a:r>
              <a:rPr lang="el-GR" sz="1200" b="1">
                <a:solidFill>
                  <a:schemeClr val="tx1"/>
                </a:solidFill>
              </a:rPr>
              <a:t>3,5</a:t>
            </a:r>
            <a:r>
              <a:rPr lang="el-GR" sz="1200" b="1" i="0" u="none" strike="noStrike" baseline="0">
                <a:solidFill>
                  <a:schemeClr val="tx1"/>
                </a:solidFill>
              </a:rPr>
              <a:t> %.</a:t>
            </a:r>
            <a:endParaRPr lang="el-GR" sz="1200" b="1" i="0" u="none" strike="noStrike" baseline="0" dirty="0">
              <a:solidFill>
                <a:schemeClr val="tx1"/>
              </a:solidFill>
            </a:endParaRPr>
          </a:p>
          <a:p>
            <a:pPr marL="0" indent="0" algn="just">
              <a:buNone/>
            </a:pPr>
            <a:endParaRPr lang="el-GR" sz="1400" b="0" i="0" u="none" strike="noStrike" baseline="0" dirty="0">
              <a:solidFill>
                <a:srgbClr val="000000"/>
              </a:solidFill>
            </a:endParaRPr>
          </a:p>
        </p:txBody>
      </p:sp>
      <p:pic>
        <p:nvPicPr>
          <p:cNvPr id="11" name="Εικόνα 10">
            <a:extLst>
              <a:ext uri="{FF2B5EF4-FFF2-40B4-BE49-F238E27FC236}">
                <a16:creationId xmlns:a16="http://schemas.microsoft.com/office/drawing/2014/main" id="{9903BBEC-5634-AADF-7D36-651A76CB1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9137B79D-3914-94ED-3FBD-AD3CD79C2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288188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32C98F6-E9AA-B272-58CB-BAC2C4D3E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
        <p:nvSpPr>
          <p:cNvPr id="7" name="TextBox 6">
            <a:extLst>
              <a:ext uri="{FF2B5EF4-FFF2-40B4-BE49-F238E27FC236}">
                <a16:creationId xmlns:a16="http://schemas.microsoft.com/office/drawing/2014/main" id="{1B7D5D4F-7BEB-463F-E1BE-4D2DDFE637C5}"/>
              </a:ext>
            </a:extLst>
          </p:cNvPr>
          <p:cNvSpPr txBox="1"/>
          <p:nvPr/>
        </p:nvSpPr>
        <p:spPr>
          <a:xfrm>
            <a:off x="221942" y="243667"/>
            <a:ext cx="9676660" cy="4832092"/>
          </a:xfrm>
          <a:prstGeom prst="rect">
            <a:avLst/>
          </a:prstGeom>
          <a:noFill/>
        </p:spPr>
        <p:txBody>
          <a:bodyPr wrap="square">
            <a:spAutoFit/>
          </a:bodyPr>
          <a:lstStyle/>
          <a:p>
            <a:pPr marL="0" indent="0" algn="just">
              <a:lnSpc>
                <a:spcPct val="200000"/>
              </a:lnSpc>
              <a:buNone/>
            </a:pPr>
            <a:r>
              <a:rPr lang="el-GR" sz="1400" dirty="0">
                <a:solidFill>
                  <a:schemeClr val="bg1"/>
                </a:solidFill>
                <a:latin typeface="+mj-lt"/>
              </a:rPr>
              <a:t>Βάση μελέτης της Εθνικής τράπεζας για το δεύτερο τρίμηνο του 2023 αλλά και για το 2024</a:t>
            </a:r>
            <a:r>
              <a:rPr lang="en-US" sz="1400" dirty="0">
                <a:solidFill>
                  <a:schemeClr val="bg1"/>
                </a:solidFill>
                <a:latin typeface="+mj-lt"/>
              </a:rPr>
              <a:t>, </a:t>
            </a:r>
            <a:r>
              <a:rPr lang="el-GR" sz="1400" dirty="0">
                <a:solidFill>
                  <a:schemeClr val="bg1"/>
                </a:solidFill>
                <a:latin typeface="+mj-lt"/>
              </a:rPr>
              <a:t>είναι θ</a:t>
            </a:r>
            <a:r>
              <a:rPr lang="el-GR" sz="1400" i="0" u="none" strike="noStrike" baseline="0" dirty="0">
                <a:solidFill>
                  <a:schemeClr val="bg1"/>
                </a:solidFill>
                <a:latin typeface="+mj-lt"/>
              </a:rPr>
              <a:t>ετικά τα σημάδια και ιδιαίτερα ενθαρρυντικά για σταδιακή βελτίωση των επιδόσεων των ελληνικών εξαγωγών, καθώς: </a:t>
            </a:r>
            <a:r>
              <a:rPr lang="el-GR" sz="1400" b="0" i="0" u="none" strike="noStrike" baseline="0" dirty="0">
                <a:solidFill>
                  <a:schemeClr val="bg1"/>
                </a:solidFill>
                <a:latin typeface="+mj-lt"/>
              </a:rPr>
              <a:t> </a:t>
            </a:r>
          </a:p>
          <a:p>
            <a:pPr>
              <a:lnSpc>
                <a:spcPct val="200000"/>
              </a:lnSpc>
              <a:buFont typeface="Wingdings" panose="05000000000000000000" pitchFamily="2" charset="2"/>
              <a:buChar char="Ø"/>
            </a:pPr>
            <a:r>
              <a:rPr lang="el-GR" sz="1400" b="0" i="0" u="none" strike="noStrike" baseline="0" dirty="0">
                <a:solidFill>
                  <a:schemeClr val="bg1"/>
                </a:solidFill>
                <a:latin typeface="+mj-lt"/>
              </a:rPr>
              <a:t>Ανοδικούς ρυθμούς έδειξαν τα πρώτα στοιχεία για τις εξαγωγές Μαΐου (+2,8% ετησίως).</a:t>
            </a:r>
          </a:p>
          <a:p>
            <a:pPr>
              <a:lnSpc>
                <a:spcPct val="200000"/>
              </a:lnSpc>
              <a:buFont typeface="Wingdings" panose="05000000000000000000" pitchFamily="2" charset="2"/>
              <a:buChar char="Ø"/>
            </a:pPr>
            <a:r>
              <a:rPr lang="el-GR" sz="1400" b="0" i="0" u="none" strike="noStrike" baseline="0" dirty="0">
                <a:solidFill>
                  <a:schemeClr val="bg1"/>
                </a:solidFill>
                <a:latin typeface="+mj-lt"/>
              </a:rPr>
              <a:t>Σημαντική αναμένεται η ενίσχυση των ελληνικών εξαγωγών από την εκτιμώμενη ανάκαμψη της ευρωπαϊκής ζήτησης.</a:t>
            </a:r>
          </a:p>
          <a:p>
            <a:pPr>
              <a:lnSpc>
                <a:spcPct val="200000"/>
              </a:lnSpc>
              <a:buFont typeface="Wingdings" panose="05000000000000000000" pitchFamily="2" charset="2"/>
              <a:buChar char="Ø"/>
            </a:pPr>
            <a:endParaRPr lang="el-GR" sz="1400" b="0" i="0" u="none" strike="noStrike" baseline="0" dirty="0">
              <a:solidFill>
                <a:schemeClr val="bg1"/>
              </a:solidFill>
              <a:latin typeface="+mj-lt"/>
            </a:endParaRPr>
          </a:p>
          <a:p>
            <a:pPr marL="0" indent="0" algn="just">
              <a:lnSpc>
                <a:spcPct val="200000"/>
              </a:lnSpc>
              <a:buNone/>
            </a:pPr>
            <a:r>
              <a:rPr lang="el-GR" sz="1400" b="0" i="0" u="none" strike="noStrike" baseline="0" dirty="0">
                <a:solidFill>
                  <a:schemeClr val="bg1"/>
                </a:solidFill>
                <a:latin typeface="+mj-lt"/>
              </a:rPr>
              <a:t>Ισχυρά αισιόδοξες είναι οι προσδοκίες των ελληνικών επιχειρήσεων όσον αφορά τις εξαγωγικές τους παραγγελίες. Συνεκτιμώντας όλα τα παραπάνω, </a:t>
            </a:r>
            <a:r>
              <a:rPr lang="el-GR" sz="1400" b="1" i="0" u="none" strike="noStrike" baseline="0" dirty="0">
                <a:solidFill>
                  <a:schemeClr val="bg1"/>
                </a:solidFill>
                <a:latin typeface="+mj-lt"/>
              </a:rPr>
              <a:t>οι ελληνικές εξαγωγές αναμένεται ότι μπορούν να προσεγγίσουν ρυθμούς ανόδου της τάξης του 2,5% (3-4% για τα τρόφιμα) για το 2023 και στη συνέχεια να επιστρέψουν κοντά στη μεσοπρόθεσμη τάση του 5% (5-7% για τα τρόφιμα) το 2024</a:t>
            </a:r>
            <a:r>
              <a:rPr lang="el-GR" sz="1400" b="0" i="0" u="none" strike="noStrike" baseline="0" dirty="0">
                <a:solidFill>
                  <a:schemeClr val="bg1"/>
                </a:solidFill>
                <a:latin typeface="+mj-lt"/>
              </a:rPr>
              <a:t>, αυξάνοντας έτσι την εξωστρέφεια της χώρας και στηρίζοντας ενεργά την ανάπτυξη της ελληνικής οικονομίας.</a:t>
            </a:r>
          </a:p>
        </p:txBody>
      </p:sp>
      <p:pic>
        <p:nvPicPr>
          <p:cNvPr id="2" name="Εικόνα 1">
            <a:extLst>
              <a:ext uri="{FF2B5EF4-FFF2-40B4-BE49-F238E27FC236}">
                <a16:creationId xmlns:a16="http://schemas.microsoft.com/office/drawing/2014/main" id="{BAA68376-70AD-AA65-7BEF-9E184781A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25196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009C69D1-D13D-E582-92B7-02177082AA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253709" cy="5662295"/>
          </a:xfrm>
        </p:spPr>
      </p:pic>
      <p:pic>
        <p:nvPicPr>
          <p:cNvPr id="11" name="Εικόνα 10">
            <a:extLst>
              <a:ext uri="{FF2B5EF4-FFF2-40B4-BE49-F238E27FC236}">
                <a16:creationId xmlns:a16="http://schemas.microsoft.com/office/drawing/2014/main" id="{9B5D4E99-C561-BCE6-E565-D4E7D0A1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3DE1CF2C-E3C5-7713-8F27-D947CD1F1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387337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86726" y="1082867"/>
            <a:ext cx="4351393" cy="1821265"/>
          </a:xfrm>
        </p:spPr>
        <p:txBody>
          <a:bodyPr>
            <a:normAutofit fontScale="25000" lnSpcReduction="20000"/>
          </a:bodyPr>
          <a:lstStyle/>
          <a:p>
            <a:pPr marL="0" indent="0" algn="ctr">
              <a:buNone/>
            </a:pPr>
            <a:endParaRPr lang="en-US" b="1" i="0" cap="all" dirty="0">
              <a:solidFill>
                <a:schemeClr val="tx1"/>
              </a:solidFill>
              <a:effectLst/>
              <a:latin typeface="Open Sans" panose="020B0606030504020204" pitchFamily="34" charset="0"/>
            </a:endParaRPr>
          </a:p>
          <a:p>
            <a:pPr marL="0" indent="0" algn="ctr">
              <a:lnSpc>
                <a:spcPct val="220000"/>
              </a:lnSpc>
              <a:buNone/>
            </a:pPr>
            <a:r>
              <a:rPr lang="el-GR" sz="9600" b="1" i="0" cap="all" dirty="0">
                <a:solidFill>
                  <a:schemeClr val="tx1"/>
                </a:solidFill>
                <a:effectLst/>
              </a:rPr>
              <a:t>ΔΙΕΘΝΗ ΕΚΘΕΣΗ </a:t>
            </a:r>
          </a:p>
          <a:p>
            <a:pPr marL="0" indent="0" algn="ctr">
              <a:lnSpc>
                <a:spcPct val="220000"/>
              </a:lnSpc>
              <a:buNone/>
            </a:pPr>
            <a:r>
              <a:rPr lang="el-GR" sz="9600" b="1" dirty="0">
                <a:solidFill>
                  <a:schemeClr val="bg1"/>
                </a:solidFill>
                <a:effectLst/>
                <a:ea typeface="Calibri" panose="020F0502020204030204" pitchFamily="34" charset="0"/>
                <a:cs typeface="Times New Roman" panose="02020603050405020304" pitchFamily="18" charset="0"/>
              </a:rPr>
              <a:t>Gastvrij Rotterdam</a:t>
            </a:r>
            <a:r>
              <a:rPr lang="en-US" sz="9600" b="1" cap="all" dirty="0">
                <a:solidFill>
                  <a:schemeClr val="bg1"/>
                </a:solidFill>
              </a:rPr>
              <a:t> </a:t>
            </a:r>
            <a:r>
              <a:rPr lang="en-US" sz="9600" b="1" i="0" cap="all" dirty="0">
                <a:solidFill>
                  <a:schemeClr val="bg1"/>
                </a:solidFill>
                <a:effectLst/>
              </a:rPr>
              <a:t>2023</a:t>
            </a:r>
            <a:r>
              <a:rPr lang="el-GR" sz="9600" b="1" i="0" cap="all" dirty="0">
                <a:solidFill>
                  <a:schemeClr val="bg1"/>
                </a:solidFill>
                <a:effectLst/>
              </a:rPr>
              <a:t>.</a:t>
            </a:r>
            <a:endParaRPr lang="en-US" sz="9600" b="1" i="0" cap="all" dirty="0">
              <a:solidFill>
                <a:schemeClr val="bg1"/>
              </a:solidFill>
              <a:effectLst/>
            </a:endParaRPr>
          </a:p>
          <a:p>
            <a:pPr algn="ctr"/>
            <a:endParaRPr lang="el-GR" dirty="0">
              <a:solidFill>
                <a:schemeClr val="tx1"/>
              </a:solidFill>
            </a:endParaRPr>
          </a:p>
        </p:txBody>
      </p:sp>
      <p:pic>
        <p:nvPicPr>
          <p:cNvPr id="2" name="Εικόνα 1">
            <a:extLst>
              <a:ext uri="{FF2B5EF4-FFF2-40B4-BE49-F238E27FC236}">
                <a16:creationId xmlns:a16="http://schemas.microsoft.com/office/drawing/2014/main" id="{1FB381FB-946C-E075-823D-3A774EED4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250" y="403501"/>
            <a:ext cx="1136344" cy="759265"/>
          </a:xfrm>
          <a:prstGeom prst="rect">
            <a:avLst/>
          </a:prstGeom>
        </p:spPr>
      </p:pic>
      <p:sp>
        <p:nvSpPr>
          <p:cNvPr id="10" name="TextBox 9">
            <a:extLst>
              <a:ext uri="{FF2B5EF4-FFF2-40B4-BE49-F238E27FC236}">
                <a16:creationId xmlns:a16="http://schemas.microsoft.com/office/drawing/2014/main" id="{776D9290-B956-F423-F471-7A1EE29B3E2A}"/>
              </a:ext>
            </a:extLst>
          </p:cNvPr>
          <p:cNvSpPr txBox="1"/>
          <p:nvPr/>
        </p:nvSpPr>
        <p:spPr>
          <a:xfrm>
            <a:off x="0" y="3266983"/>
            <a:ext cx="10724225" cy="2516073"/>
          </a:xfrm>
          <a:prstGeom prst="rect">
            <a:avLst/>
          </a:prstGeom>
          <a:noFill/>
        </p:spPr>
        <p:txBody>
          <a:bodyPr wrap="square">
            <a:spAutoFit/>
          </a:bodyPr>
          <a:lstStyle/>
          <a:p>
            <a:pPr algn="just">
              <a:lnSpc>
                <a:spcPct val="150000"/>
              </a:lnSpc>
            </a:pPr>
            <a:r>
              <a:rPr lang="el-GR" sz="1200" b="1" dirty="0">
                <a:effectLst/>
                <a:latin typeface="+mj-lt"/>
                <a:ea typeface="Times New Roman" panose="02020603050405020304" pitchFamily="18" charset="0"/>
              </a:rPr>
              <a:t>Η Gastvrij Rotterdam είναι μια διάσημη εμπορική έκθεση που πραγματοποιείται κάθε χρόνο στο Ρότερνταμ και επικεντρώνεται στον τομέα της φιλοξενίας και της εστίασης. </a:t>
            </a:r>
          </a:p>
          <a:p>
            <a:pPr algn="just">
              <a:lnSpc>
                <a:spcPct val="150000"/>
              </a:lnSpc>
            </a:pPr>
            <a:r>
              <a:rPr lang="el-GR" sz="1200" b="1" dirty="0">
                <a:effectLst/>
                <a:latin typeface="+mj-lt"/>
                <a:ea typeface="Times New Roman" panose="02020603050405020304" pitchFamily="18" charset="0"/>
              </a:rPr>
              <a:t> </a:t>
            </a:r>
          </a:p>
          <a:p>
            <a:pPr algn="just"/>
            <a:r>
              <a:rPr lang="el-GR" sz="1200" b="1" dirty="0">
                <a:effectLst/>
                <a:latin typeface="+mj-lt"/>
                <a:ea typeface="Calibri" panose="020F0502020204030204" pitchFamily="34" charset="0"/>
                <a:cs typeface="Times New Roman" panose="02020603050405020304" pitchFamily="18" charset="0"/>
              </a:rPr>
              <a:t>Αυτή η εκδήλωση προσφέρει στους επαγγελματίες του κλάδου μια μοναδική ευκαιρία να συναντηθούν, να ανακαλύψουν νέες τάσεις και να ανταλλάξουν γνώσεις.</a:t>
            </a:r>
          </a:p>
          <a:p>
            <a:pPr algn="just"/>
            <a:endParaRPr lang="el-GR" sz="1200" b="1" dirty="0">
              <a:latin typeface="+mj-lt"/>
              <a:ea typeface="Calibri" panose="020F0502020204030204" pitchFamily="34" charset="0"/>
              <a:cs typeface="Times New Roman" panose="02020603050405020304" pitchFamily="18" charset="0"/>
            </a:endParaRPr>
          </a:p>
          <a:p>
            <a:pPr algn="just"/>
            <a:r>
              <a:rPr lang="el-GR" sz="1200" b="1" dirty="0">
                <a:latin typeface="+mj-lt"/>
                <a:ea typeface="Calibri" panose="020F0502020204030204" pitchFamily="34" charset="0"/>
                <a:cs typeface="Times New Roman" panose="02020603050405020304" pitchFamily="18" charset="0"/>
              </a:rPr>
              <a:t>Γνωρίζουμε τον ανταγωνισμό, τα νέα προϊόντα του κλάδου, της καταναλωτικές συνήθειες των αγορών της Κεντρικής Ευρώπης.</a:t>
            </a:r>
          </a:p>
          <a:p>
            <a:pPr algn="just">
              <a:lnSpc>
                <a:spcPct val="150000"/>
              </a:lnSpc>
            </a:pPr>
            <a:endParaRPr lang="el-GR" sz="1200" b="1" dirty="0">
              <a:latin typeface="+mj-lt"/>
              <a:ea typeface="Calibri" panose="020F0502020204030204" pitchFamily="34" charset="0"/>
              <a:cs typeface="Times New Roman" panose="02020603050405020304" pitchFamily="18" charset="0"/>
            </a:endParaRPr>
          </a:p>
          <a:p>
            <a:pPr algn="just">
              <a:lnSpc>
                <a:spcPct val="150000"/>
              </a:lnSpc>
            </a:pPr>
            <a:r>
              <a:rPr lang="el-GR" sz="1200" b="1" dirty="0">
                <a:effectLst/>
                <a:latin typeface="+mj-lt"/>
                <a:ea typeface="Calibri" panose="020F0502020204030204" pitchFamily="34" charset="0"/>
                <a:cs typeface="Times New Roman" panose="02020603050405020304" pitchFamily="18" charset="0"/>
              </a:rPr>
              <a:t>Η 10η έκδοση του Gastvrij Rotterdam θα πραγματοποιηθεί από τις 18 έως τις 20 Σεπτεμβρίου 2023 στο Rotterdam </a:t>
            </a:r>
            <a:r>
              <a:rPr lang="el-GR" sz="1200" b="1" dirty="0" err="1">
                <a:effectLst/>
                <a:latin typeface="+mj-lt"/>
                <a:ea typeface="Calibri" panose="020F0502020204030204" pitchFamily="34" charset="0"/>
                <a:cs typeface="Times New Roman" panose="02020603050405020304" pitchFamily="18" charset="0"/>
              </a:rPr>
              <a:t>Ahoy</a:t>
            </a:r>
            <a:r>
              <a:rPr lang="el-GR" sz="1200" b="1" dirty="0">
                <a:effectLst/>
                <a:latin typeface="+mj-lt"/>
                <a:ea typeface="Calibri" panose="020F0502020204030204" pitchFamily="34" charset="0"/>
                <a:cs typeface="Times New Roman" panose="02020603050405020304" pitchFamily="18" charset="0"/>
              </a:rPr>
              <a:t>.</a:t>
            </a:r>
            <a:r>
              <a:rPr lang="el-GR" sz="1200" b="1" dirty="0">
                <a:effectLst/>
                <a:latin typeface="+mj-lt"/>
              </a:rPr>
              <a:t> </a:t>
            </a:r>
            <a:endParaRPr lang="el-GR" sz="1200" b="1" i="0" dirty="0">
              <a:effectLst/>
              <a:latin typeface="+mj-lt"/>
            </a:endParaRPr>
          </a:p>
          <a:p>
            <a:pPr algn="just">
              <a:lnSpc>
                <a:spcPct val="150000"/>
              </a:lnSpc>
            </a:pPr>
            <a:endParaRPr lang="el-GR" sz="1300" dirty="0">
              <a:solidFill>
                <a:srgbClr val="173861"/>
              </a:solidFill>
              <a:latin typeface="Source Sans Pro" panose="020B0503030403020204" pitchFamily="34" charset="0"/>
            </a:endParaRPr>
          </a:p>
        </p:txBody>
      </p:sp>
      <p:pic>
        <p:nvPicPr>
          <p:cNvPr id="5" name="Εικόνα 4">
            <a:extLst>
              <a:ext uri="{FF2B5EF4-FFF2-40B4-BE49-F238E27FC236}">
                <a16:creationId xmlns:a16="http://schemas.microsoft.com/office/drawing/2014/main" id="{61F6ADFA-DEF2-886E-9B30-A8E81AB38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686725" cy="3266983"/>
          </a:xfrm>
          <a:prstGeom prst="rect">
            <a:avLst/>
          </a:prstGeom>
        </p:spPr>
      </p:pic>
      <p:pic>
        <p:nvPicPr>
          <p:cNvPr id="4" name="Εικόνα 3">
            <a:extLst>
              <a:ext uri="{FF2B5EF4-FFF2-40B4-BE49-F238E27FC236}">
                <a16:creationId xmlns:a16="http://schemas.microsoft.com/office/drawing/2014/main" id="{C46DCBFD-A927-349A-A1A4-F2F0BB3A3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16286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EE6F4-9B6D-AE73-4658-5575CE2AF1BB}"/>
              </a:ext>
            </a:extLst>
          </p:cNvPr>
          <p:cNvSpPr txBox="1"/>
          <p:nvPr/>
        </p:nvSpPr>
        <p:spPr>
          <a:xfrm>
            <a:off x="0" y="0"/>
            <a:ext cx="10200443" cy="3183179"/>
          </a:xfrm>
          <a:prstGeom prst="rect">
            <a:avLst/>
          </a:prstGeom>
          <a:noFill/>
        </p:spPr>
        <p:txBody>
          <a:bodyPr wrap="square">
            <a:spAutoFit/>
          </a:bodyPr>
          <a:lstStyle/>
          <a:p>
            <a:pPr algn="just">
              <a:lnSpc>
                <a:spcPct val="150000"/>
              </a:lnSpc>
              <a:spcAft>
                <a:spcPts val="800"/>
              </a:spcAft>
            </a:pPr>
            <a:r>
              <a:rPr lang="el-GR" sz="2000" b="1" dirty="0">
                <a:effectLst/>
                <a:latin typeface="+mj-lt"/>
                <a:ea typeface="Calibri" panose="020F0502020204030204" pitchFamily="34" charset="0"/>
                <a:cs typeface="Times New Roman" panose="02020603050405020304" pitchFamily="18" charset="0"/>
              </a:rPr>
              <a:t>Γιατί</a:t>
            </a:r>
            <a:r>
              <a:rPr lang="el-GR" sz="2000" b="1" dirty="0">
                <a:solidFill>
                  <a:schemeClr val="bg1"/>
                </a:solidFill>
                <a:effectLst/>
                <a:latin typeface="+mj-lt"/>
                <a:ea typeface="Calibri" panose="020F0502020204030204" pitchFamily="34" charset="0"/>
                <a:cs typeface="Times New Roman" panose="02020603050405020304" pitchFamily="18" charset="0"/>
              </a:rPr>
              <a:t> ΣΥΜΜΕΤΕΧΟΥΜΕ.</a:t>
            </a:r>
          </a:p>
          <a:p>
            <a:pPr algn="just">
              <a:lnSpc>
                <a:spcPct val="200000"/>
              </a:lnSpc>
            </a:pPr>
            <a:r>
              <a:rPr lang="el-GR" sz="1200" b="1" dirty="0">
                <a:latin typeface="+mj-lt"/>
              </a:rPr>
              <a:t>Η φιλοξενία, η εμπειρία και η ποιότητα βρίσκονται στο επίκεντρο της Διεθνής έκθεσης φιλοξενίας Gastvrij Rotterdam. </a:t>
            </a:r>
          </a:p>
          <a:p>
            <a:pPr algn="just">
              <a:lnSpc>
                <a:spcPct val="200000"/>
              </a:lnSpc>
            </a:pPr>
            <a:r>
              <a:rPr lang="el-GR" sz="1200" b="1" dirty="0">
                <a:latin typeface="+mj-lt"/>
              </a:rPr>
              <a:t>Η Διεθνής Έκθεση Φιλοξενίας έχει αποδειχθεί σε προηγούμενες εκδόσεις ότι είναι μια δράση εξωστρέφειας με υψηλή ποιότητα για φιλόδοξους επαγγελματίες της φιλοξενίας και όχι μόνο. </a:t>
            </a:r>
          </a:p>
          <a:p>
            <a:pPr algn="just">
              <a:lnSpc>
                <a:spcPct val="200000"/>
              </a:lnSpc>
            </a:pPr>
            <a:endParaRPr lang="el-GR" sz="1200" b="1" dirty="0">
              <a:latin typeface="+mj-lt"/>
            </a:endParaRPr>
          </a:p>
          <a:p>
            <a:pPr algn="just">
              <a:lnSpc>
                <a:spcPct val="200000"/>
              </a:lnSpc>
            </a:pPr>
            <a:r>
              <a:rPr lang="el-GR" sz="1200" b="1" dirty="0">
                <a:latin typeface="+mj-lt"/>
              </a:rPr>
              <a:t>Προσφέρει μια επισκόπηση των τελευταίων τάσεων και εξελίξεων στον κλάδο, καθώς και μια πλήρη σειρά προϊόντων και υπηρεσιών τροφίμων και μη. Οι επισκέπτες της έκθεσης μπορούν να απολαύσουν 500 εκθέτες, διάφορα εργαστήρια, επιδείξεις, </a:t>
            </a:r>
            <a:r>
              <a:rPr lang="el-GR" sz="1200" b="1" dirty="0" err="1">
                <a:latin typeface="+mj-lt"/>
              </a:rPr>
              <a:t>master</a:t>
            </a:r>
            <a:r>
              <a:rPr lang="el-GR" sz="1200" b="1" dirty="0">
                <a:latin typeface="+mj-lt"/>
              </a:rPr>
              <a:t> </a:t>
            </a:r>
            <a:r>
              <a:rPr lang="el-GR" sz="1200" b="1" dirty="0" err="1">
                <a:latin typeface="+mj-lt"/>
              </a:rPr>
              <a:t>classes</a:t>
            </a:r>
            <a:r>
              <a:rPr lang="el-GR" sz="1200" b="1" dirty="0">
                <a:latin typeface="+mj-lt"/>
              </a:rPr>
              <a:t>, διαγωνισμούς και γευσιγνωσίες με διάσημους σεφ, </a:t>
            </a:r>
            <a:r>
              <a:rPr lang="el-GR" sz="1200" b="1" dirty="0" err="1">
                <a:latin typeface="+mj-lt"/>
              </a:rPr>
              <a:t>master</a:t>
            </a:r>
            <a:r>
              <a:rPr lang="el-GR" sz="1200" b="1" dirty="0">
                <a:latin typeface="+mj-lt"/>
              </a:rPr>
              <a:t> </a:t>
            </a:r>
            <a:r>
              <a:rPr lang="el-GR" sz="1200" b="1" dirty="0" err="1">
                <a:latin typeface="+mj-lt"/>
              </a:rPr>
              <a:t>chef</a:t>
            </a:r>
            <a:r>
              <a:rPr lang="el-GR" sz="1200" b="1" dirty="0">
                <a:latin typeface="+mj-lt"/>
              </a:rPr>
              <a:t>, </a:t>
            </a:r>
            <a:r>
              <a:rPr lang="el-GR" sz="1200" b="1" dirty="0" err="1">
                <a:latin typeface="+mj-lt"/>
              </a:rPr>
              <a:t>Masters</a:t>
            </a:r>
            <a:r>
              <a:rPr lang="el-GR" sz="1200" b="1" dirty="0">
                <a:latin typeface="+mj-lt"/>
              </a:rPr>
              <a:t> of </a:t>
            </a:r>
            <a:r>
              <a:rPr lang="el-GR" sz="1200" b="1" dirty="0" err="1">
                <a:latin typeface="+mj-lt"/>
              </a:rPr>
              <a:t>Wine</a:t>
            </a:r>
            <a:r>
              <a:rPr lang="el-GR" sz="1200" b="1" dirty="0">
                <a:latin typeface="+mj-lt"/>
              </a:rPr>
              <a:t> και κορυφαίους γαστρονόμους.</a:t>
            </a:r>
            <a:r>
              <a:rPr lang="el-GR" sz="1200" b="1" dirty="0">
                <a:effectLst/>
                <a:latin typeface="+mj-lt"/>
                <a:ea typeface="Calibri" panose="020F0502020204030204" pitchFamily="34" charset="0"/>
                <a:cs typeface="Times New Roman" panose="02020603050405020304" pitchFamily="18" charset="0"/>
              </a:rPr>
              <a:t> </a:t>
            </a:r>
          </a:p>
        </p:txBody>
      </p:sp>
      <p:pic>
        <p:nvPicPr>
          <p:cNvPr id="15" name="Εικόνα 14">
            <a:extLst>
              <a:ext uri="{FF2B5EF4-FFF2-40B4-BE49-F238E27FC236}">
                <a16:creationId xmlns:a16="http://schemas.microsoft.com/office/drawing/2014/main" id="{D5687580-0C31-2B5E-BAD3-D29F73ED3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2DE49FBA-84A9-CB69-D495-828B788D4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46" y="3370808"/>
            <a:ext cx="3828549" cy="2072403"/>
          </a:xfrm>
          <a:prstGeom prst="rect">
            <a:avLst/>
          </a:prstGeom>
        </p:spPr>
      </p:pic>
      <p:pic>
        <p:nvPicPr>
          <p:cNvPr id="6" name="Εικόνα 5">
            <a:extLst>
              <a:ext uri="{FF2B5EF4-FFF2-40B4-BE49-F238E27FC236}">
                <a16:creationId xmlns:a16="http://schemas.microsoft.com/office/drawing/2014/main" id="{05DAB4DC-EA36-1986-1FB4-A098E2A5C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5934" y="3098307"/>
            <a:ext cx="2906066" cy="3759693"/>
          </a:xfrm>
          <a:prstGeom prst="rect">
            <a:avLst/>
          </a:prstGeom>
        </p:spPr>
      </p:pic>
      <p:pic>
        <p:nvPicPr>
          <p:cNvPr id="8" name="Εικόνα 7">
            <a:extLst>
              <a:ext uri="{FF2B5EF4-FFF2-40B4-BE49-F238E27FC236}">
                <a16:creationId xmlns:a16="http://schemas.microsoft.com/office/drawing/2014/main" id="{310FC64D-1284-5E42-8638-A3E918A3EB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7240" y="3370807"/>
            <a:ext cx="3828549" cy="2072403"/>
          </a:xfrm>
          <a:prstGeom prst="rect">
            <a:avLst/>
          </a:prstGeom>
        </p:spPr>
      </p:pic>
      <p:pic>
        <p:nvPicPr>
          <p:cNvPr id="2" name="Εικόνα 1">
            <a:extLst>
              <a:ext uri="{FF2B5EF4-FFF2-40B4-BE49-F238E27FC236}">
                <a16:creationId xmlns:a16="http://schemas.microsoft.com/office/drawing/2014/main" id="{947FE804-A8AF-B8A4-7926-9D30575F3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3853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0"/>
            <a:ext cx="9161755" cy="6440546"/>
          </a:xfrm>
          <a:prstGeom prst="rect">
            <a:avLst/>
          </a:prstGeom>
          <a:noFill/>
        </p:spPr>
        <p:txBody>
          <a:bodyPr wrap="square">
            <a:spAutoFit/>
          </a:bodyPr>
          <a:lstStyle/>
          <a:p>
            <a:pPr algn="just">
              <a:lnSpc>
                <a:spcPct val="150000"/>
              </a:lnSpc>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Ποιοι συμμετέχουν </a:t>
            </a:r>
            <a:r>
              <a:rPr lang="el-GR" sz="1800" b="1" dirty="0">
                <a:effectLst/>
                <a:ea typeface="Calibri" panose="020F0502020204030204" pitchFamily="34" charset="0"/>
                <a:cs typeface="Times New Roman" panose="02020603050405020304" pitchFamily="18" charset="0"/>
              </a:rPr>
              <a:t>στην έκθεση Gastvrij Rotterdam </a:t>
            </a:r>
            <a:r>
              <a:rPr lang="en-US" sz="1800" b="1" dirty="0">
                <a:effectLst/>
                <a:ea typeface="Calibri" panose="020F0502020204030204" pitchFamily="34" charset="0"/>
                <a:cs typeface="Times New Roman" panose="02020603050405020304" pitchFamily="18" charset="0"/>
              </a:rPr>
              <a:t>2023</a:t>
            </a:r>
            <a:r>
              <a:rPr lang="el-GR" sz="1800" b="1" dirty="0">
                <a:solidFill>
                  <a:schemeClr val="bg1"/>
                </a:solidFill>
                <a:effectLst/>
                <a:latin typeface="+mj-lt"/>
                <a:ea typeface="Calibri" panose="020F0502020204030204" pitchFamily="34" charset="0"/>
                <a:cs typeface="Times New Roman" panose="02020603050405020304" pitchFamily="18" charset="0"/>
              </a:rPr>
              <a:t>; </a:t>
            </a:r>
          </a:p>
          <a:p>
            <a:pPr algn="just">
              <a:lnSpc>
                <a:spcPct val="150000"/>
              </a:lnSpc>
              <a:spcAft>
                <a:spcPts val="800"/>
              </a:spcAft>
            </a:pPr>
            <a:r>
              <a:rPr lang="el-GR" sz="1400" b="1" dirty="0">
                <a:solidFill>
                  <a:schemeClr val="bg1"/>
                </a:solidFill>
                <a:effectLst/>
                <a:ea typeface="Calibri" panose="020F0502020204030204" pitchFamily="34" charset="0"/>
                <a:cs typeface="Times New Roman" panose="02020603050405020304" pitchFamily="18" charset="0"/>
              </a:rPr>
              <a:t>Το Gastvrij Rotterdam απευθύνεται σε φιλόδοξους επαγγελματίες της φιλοξενίας από τη μεσαία και υψηλή κατηγορία και καλωσορίζει ένα ευρύ φάσμα επαγγελματιών </a:t>
            </a:r>
            <a:r>
              <a:rPr lang="en-US" sz="1400" b="1" dirty="0">
                <a:solidFill>
                  <a:schemeClr val="bg1"/>
                </a:solidFill>
                <a:effectLst/>
                <a:ea typeface="Calibri" panose="020F0502020204030204" pitchFamily="34" charset="0"/>
                <a:cs typeface="Times New Roman" panose="02020603050405020304" pitchFamily="18" charset="0"/>
              </a:rPr>
              <a:t>:</a:t>
            </a:r>
            <a:endParaRPr lang="el-GR" sz="1400" b="1" dirty="0">
              <a:solidFill>
                <a:schemeClr val="bg1"/>
              </a:solidFill>
              <a:effectLst/>
              <a:ea typeface="Calibri" panose="020F0502020204030204" pitchFamily="34" charset="0"/>
              <a:cs typeface="Times New Roman" panose="02020603050405020304" pitchFamily="18" charset="0"/>
            </a:endParaRPr>
          </a:p>
          <a:p>
            <a:pPr algn="just">
              <a:lnSpc>
                <a:spcPct val="150000"/>
              </a:lnSpc>
            </a:pPr>
            <a:r>
              <a:rPr lang="el-GR" sz="1400" b="1" dirty="0" err="1">
                <a:solidFill>
                  <a:schemeClr val="bg1"/>
                </a:solidFill>
                <a:effectLst/>
                <a:ea typeface="Times New Roman" panose="02020603050405020304" pitchFamily="18" charset="0"/>
              </a:rPr>
              <a:t>Bartenders</a:t>
            </a:r>
            <a:r>
              <a:rPr lang="el-GR" sz="1400" b="1" dirty="0">
                <a:solidFill>
                  <a:schemeClr val="bg1"/>
                </a:solidFill>
                <a:effectLst/>
                <a:ea typeface="Times New Roman" panose="02020603050405020304" pitchFamily="18" charset="0"/>
              </a:rPr>
              <a:t> και </a:t>
            </a:r>
            <a:r>
              <a:rPr lang="el-GR" sz="1400" b="1" dirty="0" err="1">
                <a:solidFill>
                  <a:schemeClr val="bg1"/>
                </a:solidFill>
                <a:effectLst/>
                <a:ea typeface="Times New Roman" panose="02020603050405020304" pitchFamily="18" charset="0"/>
              </a:rPr>
              <a:t>baristas</a:t>
            </a:r>
            <a:r>
              <a:rPr lang="el-GR" sz="1400" b="1" dirty="0">
                <a:solidFill>
                  <a:schemeClr val="bg1"/>
                </a:solidFill>
                <a:effectLst/>
                <a:ea typeface="Times New Roman" panose="02020603050405020304" pitchFamily="18" charset="0"/>
              </a:rPr>
              <a:t>: </a:t>
            </a:r>
            <a:r>
              <a:rPr lang="el-GR" sz="1400" dirty="0">
                <a:effectLst/>
                <a:ea typeface="Times New Roman" panose="02020603050405020304" pitchFamily="18" charset="0"/>
              </a:rPr>
              <a:t>Είτε είστε έμπειρος </a:t>
            </a:r>
            <a:r>
              <a:rPr lang="el-GR" sz="1400" dirty="0" err="1">
                <a:effectLst/>
                <a:ea typeface="Times New Roman" panose="02020603050405020304" pitchFamily="18" charset="0"/>
              </a:rPr>
              <a:t>mixologist</a:t>
            </a:r>
            <a:r>
              <a:rPr lang="el-GR" sz="1400" dirty="0">
                <a:effectLst/>
                <a:ea typeface="Times New Roman" panose="02020603050405020304" pitchFamily="18" charset="0"/>
              </a:rPr>
              <a:t> είτε μόλις ξεκινάτε στον κόσμο του μπαρ, το Gastvrij Rotterdam προσφέρει αμέτρητες ευκαιρίες για να ανακαλύψετε νέες τεχνικές και ποτά και να δικτυωθείτε με άλλους επαγγελματίες του κλάδου. </a:t>
            </a:r>
            <a:endParaRPr lang="en-US" sz="1400" dirty="0">
              <a:effectLst/>
              <a:ea typeface="Times New Roman" panose="02020603050405020304" pitchFamily="18" charset="0"/>
            </a:endParaRPr>
          </a:p>
          <a:p>
            <a:pPr algn="just">
              <a:lnSpc>
                <a:spcPct val="150000"/>
              </a:lnSpc>
            </a:pPr>
            <a:endParaRPr lang="el-GR" sz="1400" dirty="0">
              <a:effectLst/>
              <a:ea typeface="Times New Roman" panose="02020603050405020304" pitchFamily="18" charset="0"/>
            </a:endParaRPr>
          </a:p>
          <a:p>
            <a:pPr algn="just">
              <a:lnSpc>
                <a:spcPct val="150000"/>
              </a:lnSpc>
            </a:pPr>
            <a:r>
              <a:rPr lang="el-GR" sz="1400" b="1" dirty="0">
                <a:solidFill>
                  <a:schemeClr val="bg1"/>
                </a:solidFill>
                <a:effectLst/>
                <a:ea typeface="Times New Roman" panose="02020603050405020304" pitchFamily="18" charset="0"/>
              </a:rPr>
              <a:t>Ιδιοκτήτες, διαχειριστές ή </a:t>
            </a:r>
            <a:r>
              <a:rPr lang="el-GR" sz="1400" b="1" dirty="0" err="1">
                <a:solidFill>
                  <a:schemeClr val="bg1"/>
                </a:solidFill>
                <a:effectLst/>
                <a:ea typeface="Times New Roman" panose="02020603050405020304" pitchFamily="18" charset="0"/>
              </a:rPr>
              <a:t>maîtres</a:t>
            </a:r>
            <a:r>
              <a:rPr lang="el-GR" sz="1400" b="1" dirty="0">
                <a:solidFill>
                  <a:schemeClr val="bg1"/>
                </a:solidFill>
                <a:effectLst/>
                <a:ea typeface="Times New Roman" panose="02020603050405020304" pitchFamily="18" charset="0"/>
              </a:rPr>
              <a:t> </a:t>
            </a:r>
            <a:r>
              <a:rPr lang="el-GR" sz="1400" b="1" dirty="0" err="1">
                <a:solidFill>
                  <a:schemeClr val="bg1"/>
                </a:solidFill>
                <a:effectLst/>
                <a:ea typeface="Times New Roman" panose="02020603050405020304" pitchFamily="18" charset="0"/>
              </a:rPr>
              <a:t>d'hotel</a:t>
            </a:r>
            <a:r>
              <a:rPr lang="el-GR" sz="1400" b="1" dirty="0">
                <a:solidFill>
                  <a:schemeClr val="bg1"/>
                </a:solidFill>
                <a:effectLst/>
                <a:ea typeface="Times New Roman" panose="02020603050405020304" pitchFamily="18" charset="0"/>
              </a:rPr>
              <a:t>: </a:t>
            </a:r>
            <a:r>
              <a:rPr lang="el-GR" sz="1400" dirty="0">
                <a:effectLst/>
                <a:ea typeface="Times New Roman" panose="02020603050405020304" pitchFamily="18" charset="0"/>
              </a:rPr>
              <a:t>Ως υπεύθυνος φιλοξενίας, θέλετε να παραμένετε ενημερωμένοι με τις τελευταίες τάσεις και εξελίξεις στον κλάδο. Το Gastvrij Rotterdam προσφέρει ένα ευρύ φάσμα ευκαιριών για να ανακαλύψετε νέα προϊόντα και υπηρεσίες και να δικτυωθείτε με άλλα στελέχη στον κλάδο της φιλοξενίας. </a:t>
            </a:r>
            <a:r>
              <a:rPr lang="el-GR" sz="1400" b="1" dirty="0">
                <a:effectLst/>
                <a:ea typeface="Times New Roman" panose="02020603050405020304" pitchFamily="18" charset="0"/>
              </a:rPr>
              <a:t> </a:t>
            </a:r>
            <a:endParaRPr lang="en-US" sz="1400" b="1" dirty="0">
              <a:effectLst/>
              <a:ea typeface="Times New Roman" panose="02020603050405020304" pitchFamily="18" charset="0"/>
            </a:endParaRPr>
          </a:p>
          <a:p>
            <a:pPr algn="just">
              <a:lnSpc>
                <a:spcPct val="150000"/>
              </a:lnSpc>
            </a:pPr>
            <a:endParaRPr lang="el-GR" sz="1400" dirty="0">
              <a:effectLst/>
              <a:ea typeface="Times New Roman" panose="02020603050405020304" pitchFamily="18" charset="0"/>
            </a:endParaRPr>
          </a:p>
          <a:p>
            <a:pPr algn="just">
              <a:lnSpc>
                <a:spcPct val="150000"/>
              </a:lnSpc>
            </a:pPr>
            <a:r>
              <a:rPr lang="el-GR" sz="1400" b="1" dirty="0">
                <a:solidFill>
                  <a:schemeClr val="bg1"/>
                </a:solidFill>
                <a:effectLst/>
                <a:ea typeface="Times New Roman" panose="02020603050405020304" pitchFamily="18" charset="0"/>
              </a:rPr>
              <a:t>Οι υπεύθυνοι εστιατορίων, </a:t>
            </a:r>
            <a:r>
              <a:rPr lang="el-GR" sz="1400" b="1" dirty="0" err="1">
                <a:solidFill>
                  <a:schemeClr val="bg1"/>
                </a:solidFill>
                <a:effectLst/>
                <a:ea typeface="Times New Roman" panose="02020603050405020304" pitchFamily="18" charset="0"/>
              </a:rPr>
              <a:t>μπρασερί</a:t>
            </a:r>
            <a:r>
              <a:rPr lang="el-GR" sz="1400" b="1" dirty="0">
                <a:solidFill>
                  <a:schemeClr val="bg1"/>
                </a:solidFill>
                <a:effectLst/>
                <a:ea typeface="Times New Roman" panose="02020603050405020304" pitchFamily="18" charset="0"/>
              </a:rPr>
              <a:t>, ξενοδοχείων-εστιατορίων, μεσημεριανών χώρων και εταιρειών </a:t>
            </a:r>
            <a:r>
              <a:rPr lang="el-GR" sz="1400" b="1" dirty="0" err="1">
                <a:solidFill>
                  <a:schemeClr val="bg1"/>
                </a:solidFill>
                <a:effectLst/>
                <a:ea typeface="Times New Roman" panose="02020603050405020304" pitchFamily="18" charset="0"/>
              </a:rPr>
              <a:t>catering</a:t>
            </a:r>
            <a:r>
              <a:rPr lang="el-GR" sz="1400" b="1" dirty="0">
                <a:solidFill>
                  <a:schemeClr val="bg1"/>
                </a:solidFill>
                <a:effectLst/>
                <a:ea typeface="Times New Roman" panose="02020603050405020304" pitchFamily="18" charset="0"/>
              </a:rPr>
              <a:t> και </a:t>
            </a:r>
            <a:r>
              <a:rPr lang="el-GR" sz="1400" b="1" dirty="0" err="1">
                <a:solidFill>
                  <a:schemeClr val="bg1"/>
                </a:solidFill>
                <a:effectLst/>
                <a:ea typeface="Times New Roman" panose="02020603050405020304" pitchFamily="18" charset="0"/>
              </a:rPr>
              <a:t>delicatessen</a:t>
            </a:r>
            <a:r>
              <a:rPr lang="el-GR" sz="1400" dirty="0">
                <a:effectLst/>
                <a:ea typeface="Times New Roman" panose="02020603050405020304" pitchFamily="18" charset="0"/>
              </a:rPr>
              <a:t>, όπως επίσης </a:t>
            </a:r>
            <a:r>
              <a:rPr lang="el-GR" sz="1400" b="1" dirty="0">
                <a:solidFill>
                  <a:schemeClr val="bg1"/>
                </a:solidFill>
                <a:effectLst/>
                <a:ea typeface="Times New Roman" panose="02020603050405020304" pitchFamily="18" charset="0"/>
              </a:rPr>
              <a:t>διαχειριστές και αγοραστές από τον τομέα της υγειονομικής περίθαλψης και της ψυχαγωγίας </a:t>
            </a:r>
            <a:r>
              <a:rPr lang="el-GR" sz="1400" dirty="0">
                <a:effectLst/>
                <a:ea typeface="Times New Roman" panose="02020603050405020304" pitchFamily="18" charset="0"/>
              </a:rPr>
              <a:t>μπορούν επίσης να βρουν έμπνευση και νέες ιδέες στην έκθεση φιλοξενίας </a:t>
            </a:r>
            <a:r>
              <a:rPr lang="el-GR" sz="1400" kern="1200" dirty="0">
                <a:effectLst/>
                <a:ea typeface="Times New Roman" panose="02020603050405020304" pitchFamily="18" charset="0"/>
                <a:cs typeface="Times New Roman" panose="02020603050405020304" pitchFamily="18" charset="0"/>
              </a:rPr>
              <a:t>Gastvrij Rotterdam</a:t>
            </a:r>
            <a:r>
              <a:rPr lang="en-US" sz="1400" kern="1200" dirty="0">
                <a:effectLst/>
                <a:ea typeface="Times New Roman" panose="02020603050405020304" pitchFamily="18" charset="0"/>
                <a:cs typeface="Times New Roman" panose="02020603050405020304" pitchFamily="18" charset="0"/>
              </a:rPr>
              <a:t> 2023</a:t>
            </a:r>
            <a:r>
              <a:rPr lang="el-GR" sz="1400" dirty="0">
                <a:effectLst/>
                <a:ea typeface="Times New Roman" panose="02020603050405020304" pitchFamily="18" charset="0"/>
              </a:rPr>
              <a:t>.  </a:t>
            </a:r>
          </a:p>
          <a:p>
            <a:pPr algn="just">
              <a:lnSpc>
                <a:spcPct val="150000"/>
              </a:lnSpc>
              <a:spcAft>
                <a:spcPts val="800"/>
              </a:spcAft>
            </a:pP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800" b="1"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F6B680BB-53C9-3C44-DE34-FCBCB7164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0109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0"/>
            <a:ext cx="9161755" cy="6199454"/>
          </a:xfrm>
          <a:prstGeom prst="rect">
            <a:avLst/>
          </a:prstGeom>
          <a:noFill/>
        </p:spPr>
        <p:txBody>
          <a:bodyPr wrap="square">
            <a:spAutoFit/>
          </a:bodyPr>
          <a:lstStyle/>
          <a:p>
            <a:pPr algn="just">
              <a:lnSpc>
                <a:spcPct val="150000"/>
              </a:lnSpc>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Ποιοι συμμετέχουν </a:t>
            </a:r>
            <a:r>
              <a:rPr lang="el-GR" sz="1800" b="1" dirty="0">
                <a:effectLst/>
                <a:ea typeface="Calibri" panose="020F0502020204030204" pitchFamily="34" charset="0"/>
                <a:cs typeface="Times New Roman" panose="02020603050405020304" pitchFamily="18" charset="0"/>
              </a:rPr>
              <a:t>στην έκθεση Gastvrij Rotterdam </a:t>
            </a:r>
            <a:r>
              <a:rPr lang="en-US" sz="1800" b="1" dirty="0">
                <a:effectLst/>
                <a:ea typeface="Calibri" panose="020F0502020204030204" pitchFamily="34" charset="0"/>
                <a:cs typeface="Times New Roman" panose="02020603050405020304" pitchFamily="18" charset="0"/>
              </a:rPr>
              <a:t>2023</a:t>
            </a:r>
            <a:r>
              <a:rPr lang="el-GR" sz="1800" b="1" dirty="0">
                <a:solidFill>
                  <a:schemeClr val="bg1"/>
                </a:solidFill>
                <a:effectLst/>
                <a:latin typeface="+mj-lt"/>
                <a:ea typeface="Calibri" panose="020F0502020204030204" pitchFamily="34" charset="0"/>
                <a:cs typeface="Times New Roman" panose="02020603050405020304" pitchFamily="18" charset="0"/>
              </a:rPr>
              <a:t>; </a:t>
            </a:r>
          </a:p>
          <a:p>
            <a:pPr algn="just"/>
            <a:r>
              <a:rPr lang="el-GR" sz="1800" b="1" kern="1200" dirty="0">
                <a:solidFill>
                  <a:schemeClr val="bg1"/>
                </a:solidFill>
                <a:effectLst/>
                <a:ea typeface="Times New Roman" panose="02020603050405020304" pitchFamily="18" charset="0"/>
              </a:rPr>
              <a:t>Επιχειρηματίες</a:t>
            </a:r>
            <a:r>
              <a:rPr lang="el-GR" sz="1800" b="1" kern="1200" dirty="0">
                <a:solidFill>
                  <a:schemeClr val="bg1"/>
                </a:solidFill>
                <a:effectLst/>
                <a:ea typeface="Times New Roman" panose="02020603050405020304" pitchFamily="18" charset="0"/>
                <a:cs typeface="Times New Roman" panose="02020603050405020304" pitchFamily="18" charset="0"/>
              </a:rPr>
              <a:t> </a:t>
            </a:r>
            <a:r>
              <a:rPr lang="el-GR" sz="1800" b="1" kern="1200" dirty="0">
                <a:solidFill>
                  <a:schemeClr val="bg1"/>
                </a:solidFill>
                <a:effectLst/>
                <a:ea typeface="Times New Roman" panose="02020603050405020304" pitchFamily="18" charset="0"/>
              </a:rPr>
              <a:t>φιλοξενίας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Ως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επιχειρηματίας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στον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τομέα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της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φιλοξενίας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είναι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απαραίτητο</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ενημερώνεστε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για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τις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τελευταίες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εξελίξεις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καινοτομίες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Το</a:t>
            </a:r>
            <a:r>
              <a:rPr lang="el-GR" sz="1800" kern="1200" dirty="0">
                <a:effectLst/>
                <a:ea typeface="Times New Roman" panose="02020603050405020304" pitchFamily="18" charset="0"/>
                <a:cs typeface="Times New Roman" panose="02020603050405020304" pitchFamily="18" charset="0"/>
              </a:rPr>
              <a:t> Gastvrij Rotterdam </a:t>
            </a:r>
            <a:r>
              <a:rPr lang="el-GR" sz="1800" kern="1200" dirty="0">
                <a:effectLst/>
                <a:ea typeface="Times New Roman" panose="02020603050405020304" pitchFamily="18" charset="0"/>
              </a:rPr>
              <a:t>προσφέρει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μια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εκτενή</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επισκόπηση</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των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προϊόντων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υπηρεσιών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τροφίμων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μη</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καθώς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πολλά</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εργαστήρια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master</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classes</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βοηθήσει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αναπτύξετε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την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επιχείρησή</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 </a:t>
            </a:r>
            <a:endParaRPr lang="en-US" sz="1800" kern="1200" dirty="0">
              <a:effectLst/>
              <a:ea typeface="Times New Roman" panose="02020603050405020304" pitchFamily="18" charset="0"/>
            </a:endParaRPr>
          </a:p>
          <a:p>
            <a:pPr algn="just"/>
            <a:endParaRPr lang="el-GR" sz="1800" dirty="0">
              <a:effectLst/>
              <a:ea typeface="Times New Roman" panose="02020603050405020304" pitchFamily="18" charset="0"/>
            </a:endParaRPr>
          </a:p>
          <a:p>
            <a:pPr algn="just"/>
            <a:r>
              <a:rPr lang="el-GR" sz="1800" b="1" kern="1200" dirty="0">
                <a:solidFill>
                  <a:schemeClr val="bg1"/>
                </a:solidFill>
                <a:effectLst/>
                <a:ea typeface="Times New Roman" panose="02020603050405020304" pitchFamily="18" charset="0"/>
              </a:rPr>
              <a:t>Σεφ</a:t>
            </a:r>
            <a:r>
              <a:rPr lang="el-GR" sz="1800" b="1" kern="1200" dirty="0">
                <a:solidFill>
                  <a:schemeClr val="bg1"/>
                </a:solidFill>
                <a:effectLst/>
                <a:ea typeface="Times New Roman" panose="02020603050405020304" pitchFamily="18" charset="0"/>
                <a:cs typeface="Times New Roman" panose="02020603050405020304" pitchFamily="18" charset="0"/>
              </a:rPr>
              <a:t> </a:t>
            </a:r>
            <a:r>
              <a:rPr lang="el-GR" sz="1800" b="1" kern="1200" dirty="0">
                <a:solidFill>
                  <a:schemeClr val="bg1"/>
                </a:solidFill>
                <a:effectLst/>
                <a:ea typeface="Times New Roman" panose="02020603050405020304" pitchFamily="18" charset="0"/>
              </a:rPr>
              <a:t>και</a:t>
            </a:r>
            <a:r>
              <a:rPr lang="el-GR" sz="1800" b="1" kern="1200" dirty="0">
                <a:solidFill>
                  <a:schemeClr val="bg1"/>
                </a:solidFill>
                <a:effectLst/>
                <a:ea typeface="Times New Roman" panose="02020603050405020304" pitchFamily="18" charset="0"/>
                <a:cs typeface="Times New Roman" panose="02020603050405020304" pitchFamily="18" charset="0"/>
              </a:rPr>
              <a:t> </a:t>
            </a:r>
            <a:r>
              <a:rPr lang="el-GR" sz="1800" b="1" kern="1200" dirty="0">
                <a:solidFill>
                  <a:schemeClr val="bg1"/>
                </a:solidFill>
                <a:effectLst/>
                <a:ea typeface="Times New Roman" panose="02020603050405020304" pitchFamily="18" charset="0"/>
              </a:rPr>
              <a:t>Σού</a:t>
            </a:r>
            <a:r>
              <a:rPr lang="el-GR" sz="1800" b="1" kern="1200" dirty="0">
                <a:solidFill>
                  <a:schemeClr val="bg1"/>
                </a:solidFill>
                <a:effectLst/>
                <a:ea typeface="Times New Roman" panose="02020603050405020304" pitchFamily="18" charset="0"/>
                <a:cs typeface="Times New Roman" panose="02020603050405020304" pitchFamily="18" charset="0"/>
              </a:rPr>
              <a:t> </a:t>
            </a:r>
            <a:r>
              <a:rPr lang="el-GR" sz="1800" b="1" kern="1200" dirty="0">
                <a:solidFill>
                  <a:schemeClr val="bg1"/>
                </a:solidFill>
                <a:effectLst/>
                <a:ea typeface="Times New Roman" panose="02020603050405020304" pitchFamily="18" charset="0"/>
              </a:rPr>
              <a:t>σεφ</a:t>
            </a:r>
            <a:r>
              <a:rPr lang="el-GR" sz="1800" b="1" kern="1200" dirty="0">
                <a:solidFill>
                  <a:schemeClr val="bg1"/>
                </a:solidFill>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Ως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σεφ</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θέλετε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βελτιώνετε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συνεχώς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τις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δεξιότητές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εκλεπτύνετε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πιάτα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Το</a:t>
            </a:r>
            <a:r>
              <a:rPr lang="el-GR" sz="1800" kern="1200" dirty="0">
                <a:effectLst/>
                <a:ea typeface="Times New Roman" panose="02020603050405020304" pitchFamily="18" charset="0"/>
                <a:cs typeface="Times New Roman" panose="02020603050405020304" pitchFamily="18" charset="0"/>
              </a:rPr>
              <a:t> Gastvrij Rotterdam </a:t>
            </a:r>
            <a:r>
              <a:rPr lang="el-GR" sz="1800" kern="1200" dirty="0">
                <a:effectLst/>
                <a:ea typeface="Times New Roman" panose="02020603050405020304" pitchFamily="18" charset="0"/>
              </a:rPr>
              <a:t>προσφέρει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την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ευκαιρία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μάθετε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από</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κορυφαίους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σεφ</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κορυφαίους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γαστρονομικούς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ανακαλύψετε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νέα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υλικά</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τεχνικές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μαγειρικής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που</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θα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ανεβάσουν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πιάτα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σας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στο</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επόμενο</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επίπεδο</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 </a:t>
            </a:r>
            <a:endParaRPr lang="en-US" sz="1800" kern="1200" dirty="0">
              <a:effectLst/>
              <a:ea typeface="Times New Roman" panose="02020603050405020304" pitchFamily="18" charset="0"/>
            </a:endParaRPr>
          </a:p>
          <a:p>
            <a:pPr algn="just"/>
            <a:endParaRPr lang="el-GR" sz="1800" dirty="0">
              <a:effectLst/>
              <a:ea typeface="Times New Roman" panose="02020603050405020304" pitchFamily="18" charset="0"/>
            </a:endParaRPr>
          </a:p>
          <a:p>
            <a:pPr algn="just"/>
            <a:r>
              <a:rPr lang="el-GR" sz="1800" b="1" kern="1200" dirty="0" err="1">
                <a:solidFill>
                  <a:schemeClr val="bg1"/>
                </a:solidFill>
                <a:effectLst/>
                <a:ea typeface="Times New Roman" panose="02020603050405020304" pitchFamily="18" charset="0"/>
                <a:cs typeface="Times New Roman" panose="02020603050405020304" pitchFamily="18" charset="0"/>
              </a:rPr>
              <a:t>Sommeliers</a:t>
            </a:r>
            <a:r>
              <a:rPr lang="el-GR" sz="1800" kern="1200" dirty="0">
                <a:solidFill>
                  <a:schemeClr val="bg1"/>
                </a:solidFill>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Οι</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Sommeliers</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μπορούν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να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απολαύσουν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μεγάλη</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ποικιλία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κρασιών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ποτών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στο</a:t>
            </a:r>
            <a:r>
              <a:rPr lang="el-GR" sz="1800" kern="1200" dirty="0">
                <a:effectLst/>
                <a:ea typeface="Times New Roman" panose="02020603050405020304" pitchFamily="18" charset="0"/>
                <a:cs typeface="Times New Roman" panose="02020603050405020304" pitchFamily="18" charset="0"/>
              </a:rPr>
              <a:t> Gastvrij Rotterdam, </a:t>
            </a:r>
            <a:r>
              <a:rPr lang="el-GR" sz="1800" kern="1200" dirty="0">
                <a:effectLst/>
                <a:ea typeface="Times New Roman" panose="02020603050405020304" pitchFamily="18" charset="0"/>
              </a:rPr>
              <a:t>καθώς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γευσιγνωσίες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master</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classes</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με</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cs typeface="Times New Roman" panose="02020603050405020304" pitchFamily="18" charset="0"/>
              </a:rPr>
              <a:t>Masters</a:t>
            </a:r>
            <a:r>
              <a:rPr lang="el-GR" sz="1800" kern="1200" dirty="0">
                <a:effectLst/>
                <a:ea typeface="Times New Roman" panose="02020603050405020304" pitchFamily="18" charset="0"/>
                <a:cs typeface="Times New Roman" panose="02020603050405020304" pitchFamily="18" charset="0"/>
              </a:rPr>
              <a:t> of </a:t>
            </a:r>
            <a:r>
              <a:rPr lang="el-GR" sz="1800" kern="1200" dirty="0" err="1">
                <a:effectLst/>
                <a:ea typeface="Times New Roman" panose="02020603050405020304" pitchFamily="18" charset="0"/>
                <a:cs typeface="Times New Roman" panose="02020603050405020304" pitchFamily="18" charset="0"/>
              </a:rPr>
              <a:t>Wine</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άλλους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κορυφαίους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επαγγελματίες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στον</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κλάδο</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του</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κρασιού</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Η</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εκδήλωση</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προσφέρει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επίσης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ευκαιρίες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δικτύωσης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με</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άλλους</a:t>
            </a:r>
            <a:r>
              <a:rPr lang="el-GR" sz="1800" kern="1200" dirty="0">
                <a:effectLst/>
                <a:ea typeface="Times New Roman" panose="02020603050405020304" pitchFamily="18" charset="0"/>
                <a:cs typeface="Times New Roman" panose="02020603050405020304" pitchFamily="18" charset="0"/>
              </a:rPr>
              <a:t> </a:t>
            </a:r>
            <a:r>
              <a:rPr lang="el-GR" sz="1800" kern="1200" dirty="0" err="1">
                <a:effectLst/>
                <a:ea typeface="Times New Roman" panose="02020603050405020304" pitchFamily="18" charset="0"/>
              </a:rPr>
              <a:t>σομελιέ</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και</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ειδικούς</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στα</a:t>
            </a:r>
            <a:r>
              <a:rPr lang="el-GR" sz="1800" kern="1200" dirty="0">
                <a:effectLst/>
                <a:ea typeface="Times New Roman" panose="02020603050405020304" pitchFamily="18" charset="0"/>
                <a:cs typeface="Times New Roman" panose="02020603050405020304" pitchFamily="18" charset="0"/>
              </a:rPr>
              <a:t> </a:t>
            </a:r>
            <a:r>
              <a:rPr lang="el-GR" sz="1800" kern="1200" dirty="0">
                <a:effectLst/>
                <a:ea typeface="Times New Roman" panose="02020603050405020304" pitchFamily="18" charset="0"/>
              </a:rPr>
              <a:t>ποτά</a:t>
            </a:r>
            <a:r>
              <a:rPr lang="el-GR" sz="1800" kern="1200" dirty="0">
                <a:effectLst/>
                <a:ea typeface="Times New Roman" panose="02020603050405020304" pitchFamily="18" charset="0"/>
                <a:cs typeface="Times New Roman" panose="02020603050405020304" pitchFamily="18" charset="0"/>
              </a:rPr>
              <a:t>.</a:t>
            </a:r>
            <a:endParaRPr lang="el-GR" sz="1800" dirty="0">
              <a:effectLst/>
              <a:ea typeface="Times New Roman" panose="02020603050405020304" pitchFamily="18" charset="0"/>
            </a:endParaRPr>
          </a:p>
          <a:p>
            <a:pPr algn="just">
              <a:lnSpc>
                <a:spcPct val="150000"/>
              </a:lnSpc>
              <a:spcAft>
                <a:spcPts val="800"/>
              </a:spcAft>
            </a:pP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800" b="1"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E44A4A62-3177-CE38-F508-BC917B8F6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00551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E920D63C-9782-FD98-7BCD-D34F7B6DC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
        <p:nvSpPr>
          <p:cNvPr id="3" name="TextBox 2">
            <a:extLst>
              <a:ext uri="{FF2B5EF4-FFF2-40B4-BE49-F238E27FC236}">
                <a16:creationId xmlns:a16="http://schemas.microsoft.com/office/drawing/2014/main" id="{AB16CF10-B3C8-C5B2-3582-077F4978B5CF}"/>
              </a:ext>
            </a:extLst>
          </p:cNvPr>
          <p:cNvSpPr txBox="1"/>
          <p:nvPr/>
        </p:nvSpPr>
        <p:spPr>
          <a:xfrm>
            <a:off x="-11836" y="0"/>
            <a:ext cx="6107836" cy="400110"/>
          </a:xfrm>
          <a:prstGeom prst="rect">
            <a:avLst/>
          </a:prstGeom>
          <a:noFill/>
        </p:spPr>
        <p:txBody>
          <a:bodyPr wrap="square">
            <a:spAutoFit/>
          </a:bodyPr>
          <a:lstStyle/>
          <a:p>
            <a:r>
              <a:rPr lang="el-GR" sz="1800" b="1" dirty="0" err="1">
                <a:effectLst/>
                <a:latin typeface="Book Antiqua" panose="02040602050305030304" pitchFamily="18" charset="0"/>
                <a:ea typeface="Times New Roman" panose="02020603050405020304" pitchFamily="18" charset="0"/>
              </a:rPr>
              <a:t>Pavilions</a:t>
            </a:r>
            <a:r>
              <a:rPr lang="el-GR" sz="1800" b="1" dirty="0">
                <a:effectLst/>
                <a:latin typeface="Book Antiqua" panose="02040602050305030304" pitchFamily="18" charset="0"/>
                <a:ea typeface="Times New Roman" panose="02020603050405020304" pitchFamily="18" charset="0"/>
              </a:rPr>
              <a:t> &amp; </a:t>
            </a:r>
            <a:r>
              <a:rPr lang="el-GR" sz="1800" b="1" dirty="0" err="1">
                <a:effectLst/>
                <a:latin typeface="Book Antiqua" panose="02040602050305030304" pitchFamily="18" charset="0"/>
                <a:ea typeface="Times New Roman" panose="02020603050405020304" pitchFamily="18" charset="0"/>
              </a:rPr>
              <a:t>specials</a:t>
            </a:r>
            <a:r>
              <a:rPr lang="el-GR" sz="2000" b="1" dirty="0">
                <a:effectLst/>
                <a:latin typeface="Times New Roman" panose="02020603050405020304" pitchFamily="18" charset="0"/>
                <a:ea typeface="Times New Roman" panose="02020603050405020304" pitchFamily="18" charset="0"/>
              </a:rPr>
              <a:t> </a:t>
            </a:r>
            <a:endParaRPr lang="el-GR" dirty="0"/>
          </a:p>
        </p:txBody>
      </p:sp>
      <p:sp>
        <p:nvSpPr>
          <p:cNvPr id="7" name="TextBox 6">
            <a:extLst>
              <a:ext uri="{FF2B5EF4-FFF2-40B4-BE49-F238E27FC236}">
                <a16:creationId xmlns:a16="http://schemas.microsoft.com/office/drawing/2014/main" id="{485C243E-BF7A-C081-7AF8-270427DEB19E}"/>
              </a:ext>
            </a:extLst>
          </p:cNvPr>
          <p:cNvSpPr txBox="1"/>
          <p:nvPr/>
        </p:nvSpPr>
        <p:spPr>
          <a:xfrm>
            <a:off x="0" y="376046"/>
            <a:ext cx="10156054" cy="830997"/>
          </a:xfrm>
          <a:prstGeom prst="rect">
            <a:avLst/>
          </a:prstGeom>
          <a:noFill/>
        </p:spPr>
        <p:txBody>
          <a:bodyPr wrap="square">
            <a:spAutoFit/>
          </a:bodyPr>
          <a:lstStyle/>
          <a:p>
            <a:pPr algn="just"/>
            <a:r>
              <a:rPr lang="en-US" sz="1200" dirty="0">
                <a:solidFill>
                  <a:schemeClr val="bg1"/>
                </a:solidFill>
                <a:effectLst/>
                <a:latin typeface="Book Antiqua" panose="02040602050305030304" pitchFamily="18" charset="0"/>
                <a:ea typeface="Times New Roman" panose="02020603050405020304" pitchFamily="18" charset="0"/>
              </a:rPr>
              <a:t>H </a:t>
            </a:r>
            <a:r>
              <a:rPr lang="el-GR" sz="1200" dirty="0">
                <a:solidFill>
                  <a:schemeClr val="bg1"/>
                </a:solidFill>
                <a:effectLst/>
                <a:latin typeface="Book Antiqua" panose="02040602050305030304" pitchFamily="18" charset="0"/>
                <a:ea typeface="Times New Roman" panose="02020603050405020304" pitchFamily="18" charset="0"/>
              </a:rPr>
              <a:t>έκθεση έχει διαμορφώσει θεματικές περιοχές για </a:t>
            </a:r>
            <a:r>
              <a:rPr lang="el-GR" sz="1200" dirty="0">
                <a:solidFill>
                  <a:schemeClr val="bg1"/>
                </a:solidFill>
                <a:latin typeface="Book Antiqua" panose="02040602050305030304" pitchFamily="18" charset="0"/>
                <a:ea typeface="Times New Roman" panose="02020603050405020304" pitchFamily="18" charset="0"/>
              </a:rPr>
              <a:t>να </a:t>
            </a:r>
            <a:r>
              <a:rPr lang="el-GR" sz="1200" dirty="0">
                <a:solidFill>
                  <a:schemeClr val="bg1"/>
                </a:solidFill>
                <a:effectLst/>
                <a:latin typeface="Book Antiqua" panose="02040602050305030304" pitchFamily="18" charset="0"/>
                <a:ea typeface="Times New Roman" panose="02020603050405020304" pitchFamily="18" charset="0"/>
              </a:rPr>
              <a:t>μπορεί ο κάθε εκθέτης να παρουσιάσει το προϊόν ή την υπηρεσία του σε πιο </a:t>
            </a:r>
            <a:r>
              <a:rPr lang="el-GR" sz="1200" dirty="0" err="1">
                <a:solidFill>
                  <a:schemeClr val="bg1"/>
                </a:solidFill>
                <a:effectLst/>
                <a:latin typeface="Book Antiqua" panose="02040602050305030304" pitchFamily="18" charset="0"/>
                <a:ea typeface="Times New Roman" panose="02020603050405020304" pitchFamily="18" charset="0"/>
              </a:rPr>
              <a:t>στοχευμένο</a:t>
            </a:r>
            <a:r>
              <a:rPr lang="el-GR" sz="1200" dirty="0">
                <a:solidFill>
                  <a:schemeClr val="bg1"/>
                </a:solidFill>
                <a:effectLst/>
                <a:latin typeface="Book Antiqua" panose="02040602050305030304" pitchFamily="18" charset="0"/>
                <a:ea typeface="Times New Roman" panose="02020603050405020304" pitchFamily="18" charset="0"/>
              </a:rPr>
              <a:t> κοινό και οι επισκέπτες να ανακαλύπτουν τις τελευταίες τάσεις και εξελίξεις στον τομέα της φιλοξενίας και της εστίασης των τροφίμων και ποτών που τους ενδιαφέρει. </a:t>
            </a:r>
            <a:endParaRPr lang="el-GR" sz="1200" dirty="0">
              <a:solidFill>
                <a:schemeClr val="bg1"/>
              </a:solidFill>
              <a:latin typeface="Book Antiqua" panose="02040602050305030304" pitchFamily="18" charset="0"/>
              <a:ea typeface="Times New Roman" panose="02020603050405020304" pitchFamily="18" charset="0"/>
            </a:endParaRPr>
          </a:p>
          <a:p>
            <a:pPr algn="just"/>
            <a:endParaRPr lang="el-GR" sz="1200" dirty="0">
              <a:solidFill>
                <a:schemeClr val="bg1"/>
              </a:solidFill>
            </a:endParaRPr>
          </a:p>
        </p:txBody>
      </p:sp>
      <p:sp>
        <p:nvSpPr>
          <p:cNvPr id="13" name="TextBox 12">
            <a:extLst>
              <a:ext uri="{FF2B5EF4-FFF2-40B4-BE49-F238E27FC236}">
                <a16:creationId xmlns:a16="http://schemas.microsoft.com/office/drawing/2014/main" id="{ED7C9BCB-414B-5176-0B41-F996BC0CA7CF}"/>
              </a:ext>
            </a:extLst>
          </p:cNvPr>
          <p:cNvSpPr txBox="1"/>
          <p:nvPr/>
        </p:nvSpPr>
        <p:spPr>
          <a:xfrm>
            <a:off x="-21454" y="1199729"/>
            <a:ext cx="10548788" cy="646331"/>
          </a:xfrm>
          <a:prstGeom prst="rect">
            <a:avLst/>
          </a:prstGeom>
          <a:noFill/>
        </p:spPr>
        <p:txBody>
          <a:bodyPr wrap="square">
            <a:spAutoFit/>
          </a:bodyPr>
          <a:lstStyle/>
          <a:p>
            <a:pPr algn="just"/>
            <a:r>
              <a:rPr lang="el-GR" sz="1200" b="1" dirty="0">
                <a:effectLst/>
                <a:latin typeface="+mj-lt"/>
                <a:ea typeface="Times New Roman" panose="02020603050405020304" pitchFamily="18" charset="0"/>
              </a:rPr>
              <a:t>Κρασί &amp; Εκλεκτό φαγητό : </a:t>
            </a:r>
            <a:r>
              <a:rPr lang="el-GR" sz="1200" dirty="0">
                <a:solidFill>
                  <a:schemeClr val="bg1"/>
                </a:solidFill>
                <a:effectLst/>
                <a:latin typeface="+mj-lt"/>
                <a:ea typeface="Times New Roman" panose="02020603050405020304" pitchFamily="18" charset="0"/>
              </a:rPr>
              <a:t>Στην ατμοσφαιρική ατμόσφαιρα του </a:t>
            </a:r>
            <a:r>
              <a:rPr lang="el-GR" sz="1200" dirty="0" err="1">
                <a:solidFill>
                  <a:schemeClr val="bg1"/>
                </a:solidFill>
                <a:effectLst/>
                <a:latin typeface="+mj-lt"/>
                <a:ea typeface="Times New Roman" panose="02020603050405020304" pitchFamily="18" charset="0"/>
              </a:rPr>
              <a:t>Wine</a:t>
            </a:r>
            <a:r>
              <a:rPr lang="el-GR" sz="1200" dirty="0">
                <a:solidFill>
                  <a:schemeClr val="bg1"/>
                </a:solidFill>
                <a:effectLst/>
                <a:latin typeface="+mj-lt"/>
                <a:ea typeface="Times New Roman" panose="02020603050405020304" pitchFamily="18" charset="0"/>
              </a:rPr>
              <a:t> &amp; </a:t>
            </a:r>
            <a:r>
              <a:rPr lang="el-GR" sz="1200" dirty="0" err="1">
                <a:solidFill>
                  <a:schemeClr val="bg1"/>
                </a:solidFill>
                <a:effectLst/>
                <a:latin typeface="+mj-lt"/>
                <a:ea typeface="Times New Roman" panose="02020603050405020304" pitchFamily="18" charset="0"/>
              </a:rPr>
              <a:t>Fine</a:t>
            </a:r>
            <a:r>
              <a:rPr lang="el-GR" sz="1200" dirty="0">
                <a:solidFill>
                  <a:schemeClr val="bg1"/>
                </a:solidFill>
                <a:effectLst/>
                <a:latin typeface="+mj-lt"/>
                <a:ea typeface="Times New Roman" panose="02020603050405020304" pitchFamily="18" charset="0"/>
              </a:rPr>
              <a:t> </a:t>
            </a:r>
            <a:r>
              <a:rPr lang="el-GR" sz="1200" dirty="0" err="1">
                <a:solidFill>
                  <a:schemeClr val="bg1"/>
                </a:solidFill>
                <a:effectLst/>
                <a:latin typeface="+mj-lt"/>
                <a:ea typeface="Times New Roman" panose="02020603050405020304" pitchFamily="18" charset="0"/>
              </a:rPr>
              <a:t>Food</a:t>
            </a:r>
            <a:r>
              <a:rPr lang="el-GR" sz="1200" dirty="0">
                <a:solidFill>
                  <a:schemeClr val="bg1"/>
                </a:solidFill>
                <a:effectLst/>
                <a:latin typeface="+mj-lt"/>
                <a:ea typeface="Times New Roman" panose="02020603050405020304" pitchFamily="18" charset="0"/>
              </a:rPr>
              <a:t>, παρουσιάζονται τα πιο ασυνήθιστα κρασιά και λιχουδιές. Είστε εισαγωγέας κρασιού ή προμηθευτής </a:t>
            </a:r>
            <a:r>
              <a:rPr lang="el-GR" sz="1200" dirty="0" err="1">
                <a:solidFill>
                  <a:schemeClr val="bg1"/>
                </a:solidFill>
                <a:effectLst/>
                <a:latin typeface="+mj-lt"/>
                <a:ea typeface="Times New Roman" panose="02020603050405020304" pitchFamily="18" charset="0"/>
              </a:rPr>
              <a:t>γκουρμέ</a:t>
            </a:r>
            <a:r>
              <a:rPr lang="el-GR" sz="1200" dirty="0">
                <a:solidFill>
                  <a:schemeClr val="bg1"/>
                </a:solidFill>
                <a:effectLst/>
                <a:latin typeface="+mj-lt"/>
                <a:ea typeface="Times New Roman" panose="02020603050405020304" pitchFamily="18" charset="0"/>
              </a:rPr>
              <a:t> προϊόντων; Θέλετε να αφήσετε τους επισκέπτες να δοκιμάσουν το προϊόν σας και να τους δείξετε τους τέλειους συνδυασμούς κρασιού και φαγητού; Εδώ είναι ο χώρος σας. </a:t>
            </a:r>
            <a:endParaRPr lang="el-GR" sz="1200" dirty="0">
              <a:solidFill>
                <a:schemeClr val="bg1"/>
              </a:solidFill>
              <a:latin typeface="+mj-lt"/>
            </a:endParaRPr>
          </a:p>
        </p:txBody>
      </p:sp>
      <p:sp>
        <p:nvSpPr>
          <p:cNvPr id="15" name="TextBox 14">
            <a:extLst>
              <a:ext uri="{FF2B5EF4-FFF2-40B4-BE49-F238E27FC236}">
                <a16:creationId xmlns:a16="http://schemas.microsoft.com/office/drawing/2014/main" id="{6F92E716-C7D7-F2BA-7DDE-35A0AF3926AB}"/>
              </a:ext>
            </a:extLst>
          </p:cNvPr>
          <p:cNvSpPr txBox="1"/>
          <p:nvPr/>
        </p:nvSpPr>
        <p:spPr>
          <a:xfrm>
            <a:off x="-21454" y="2056483"/>
            <a:ext cx="10591696" cy="611258"/>
          </a:xfrm>
          <a:prstGeom prst="rect">
            <a:avLst/>
          </a:prstGeom>
          <a:noFill/>
        </p:spPr>
        <p:txBody>
          <a:bodyPr wrap="square">
            <a:spAutoFit/>
          </a:bodyPr>
          <a:lstStyle/>
          <a:p>
            <a:pPr algn="just">
              <a:lnSpc>
                <a:spcPct val="150000"/>
              </a:lnSpc>
            </a:pPr>
            <a:r>
              <a:rPr lang="el-GR" sz="1200" b="1" dirty="0" err="1">
                <a:effectLst/>
                <a:ea typeface="Times New Roman" panose="02020603050405020304" pitchFamily="18" charset="0"/>
              </a:rPr>
              <a:t>Vegan</a:t>
            </a:r>
            <a:r>
              <a:rPr lang="el-GR" sz="1200" b="1" dirty="0">
                <a:effectLst/>
                <a:ea typeface="Times New Roman" panose="02020603050405020304" pitchFamily="18" charset="0"/>
              </a:rPr>
              <a:t> </a:t>
            </a:r>
            <a:r>
              <a:rPr lang="el-GR" sz="1200" b="1" dirty="0" err="1">
                <a:effectLst/>
                <a:ea typeface="Times New Roman" panose="02020603050405020304" pitchFamily="18" charset="0"/>
              </a:rPr>
              <a:t>taste</a:t>
            </a:r>
            <a:r>
              <a:rPr lang="el-GR" sz="1200" b="1" dirty="0">
                <a:effectLst/>
                <a:ea typeface="Times New Roman" panose="02020603050405020304" pitchFamily="18" charset="0"/>
              </a:rPr>
              <a:t> </a:t>
            </a:r>
            <a:r>
              <a:rPr lang="el-GR" sz="1200" b="1" dirty="0" err="1">
                <a:effectLst/>
                <a:ea typeface="Times New Roman" panose="02020603050405020304" pitchFamily="18" charset="0"/>
              </a:rPr>
              <a:t>lab</a:t>
            </a:r>
            <a:r>
              <a:rPr lang="el-GR" sz="1200" b="1" dirty="0">
                <a:effectLst/>
                <a:ea typeface="Times New Roman" panose="02020603050405020304" pitchFamily="18" charset="0"/>
              </a:rPr>
              <a:t> </a:t>
            </a:r>
            <a:r>
              <a:rPr lang="en-US" sz="1200" b="1" dirty="0">
                <a:effectLst/>
                <a:ea typeface="Times New Roman" panose="02020603050405020304" pitchFamily="18" charset="0"/>
              </a:rPr>
              <a:t>: </a:t>
            </a:r>
            <a:r>
              <a:rPr lang="el-GR" sz="1200" dirty="0">
                <a:solidFill>
                  <a:schemeClr val="bg1"/>
                </a:solidFill>
                <a:effectLst/>
                <a:ea typeface="Times New Roman" panose="02020603050405020304" pitchFamily="18" charset="0"/>
              </a:rPr>
              <a:t>Εργαστήριο </a:t>
            </a:r>
            <a:r>
              <a:rPr lang="el-GR" sz="1200" dirty="0" err="1">
                <a:solidFill>
                  <a:schemeClr val="bg1"/>
                </a:solidFill>
                <a:effectLst/>
                <a:ea typeface="Times New Roman" panose="02020603050405020304" pitchFamily="18" charset="0"/>
              </a:rPr>
              <a:t>Vegan</a:t>
            </a:r>
            <a:r>
              <a:rPr lang="el-GR" sz="1200" dirty="0">
                <a:solidFill>
                  <a:schemeClr val="bg1"/>
                </a:solidFill>
                <a:effectLst/>
                <a:ea typeface="Times New Roman" panose="02020603050405020304" pitchFamily="18" charset="0"/>
              </a:rPr>
              <a:t> γεύσης: Το </a:t>
            </a:r>
            <a:r>
              <a:rPr lang="el-GR" sz="1200" dirty="0" err="1">
                <a:solidFill>
                  <a:schemeClr val="bg1"/>
                </a:solidFill>
                <a:effectLst/>
                <a:ea typeface="Times New Roman" panose="02020603050405020304" pitchFamily="18" charset="0"/>
              </a:rPr>
              <a:t>Vegan</a:t>
            </a:r>
            <a:r>
              <a:rPr lang="el-GR" sz="1200" dirty="0">
                <a:solidFill>
                  <a:schemeClr val="bg1"/>
                </a:solidFill>
                <a:effectLst/>
                <a:ea typeface="Times New Roman" panose="02020603050405020304" pitchFamily="18" charset="0"/>
              </a:rPr>
              <a:t> </a:t>
            </a:r>
            <a:r>
              <a:rPr lang="el-GR" sz="1200" dirty="0" err="1">
                <a:solidFill>
                  <a:schemeClr val="bg1"/>
                </a:solidFill>
                <a:effectLst/>
                <a:ea typeface="Times New Roman" panose="02020603050405020304" pitchFamily="18" charset="0"/>
              </a:rPr>
              <a:t>Taste</a:t>
            </a:r>
            <a:r>
              <a:rPr lang="el-GR" sz="1200" dirty="0">
                <a:solidFill>
                  <a:schemeClr val="bg1"/>
                </a:solidFill>
                <a:effectLst/>
                <a:ea typeface="Times New Roman" panose="02020603050405020304" pitchFamily="18" charset="0"/>
              </a:rPr>
              <a:t> </a:t>
            </a:r>
            <a:r>
              <a:rPr lang="el-GR" sz="1200" dirty="0" err="1">
                <a:solidFill>
                  <a:schemeClr val="bg1"/>
                </a:solidFill>
                <a:effectLst/>
                <a:ea typeface="Times New Roman" panose="02020603050405020304" pitchFamily="18" charset="0"/>
              </a:rPr>
              <a:t>Lab</a:t>
            </a:r>
            <a:r>
              <a:rPr lang="el-GR" sz="1200" dirty="0">
                <a:solidFill>
                  <a:schemeClr val="bg1"/>
                </a:solidFill>
                <a:effectLst/>
                <a:ea typeface="Times New Roman" panose="02020603050405020304" pitchFamily="18" charset="0"/>
              </a:rPr>
              <a:t> προσφέρει την πιο ολοκληρωμένη επισκόπηση των υπεύθυνων και φυτικών προϊόντων και προμηθευτών. Αυτό υποστηρίζεται από διάφορες γευσιγνωσίες. </a:t>
            </a:r>
            <a:endParaRPr lang="el-GR" sz="1200" dirty="0">
              <a:solidFill>
                <a:schemeClr val="bg1"/>
              </a:solidFill>
            </a:endParaRPr>
          </a:p>
        </p:txBody>
      </p:sp>
      <p:sp>
        <p:nvSpPr>
          <p:cNvPr id="17" name="TextBox 16">
            <a:extLst>
              <a:ext uri="{FF2B5EF4-FFF2-40B4-BE49-F238E27FC236}">
                <a16:creationId xmlns:a16="http://schemas.microsoft.com/office/drawing/2014/main" id="{6E7E29EB-ED76-9816-0756-448A71358A5D}"/>
              </a:ext>
            </a:extLst>
          </p:cNvPr>
          <p:cNvSpPr txBox="1"/>
          <p:nvPr/>
        </p:nvSpPr>
        <p:spPr>
          <a:xfrm>
            <a:off x="-21454" y="2873579"/>
            <a:ext cx="10706470" cy="646331"/>
          </a:xfrm>
          <a:prstGeom prst="rect">
            <a:avLst/>
          </a:prstGeom>
          <a:noFill/>
        </p:spPr>
        <p:txBody>
          <a:bodyPr wrap="square">
            <a:spAutoFit/>
          </a:bodyPr>
          <a:lstStyle/>
          <a:p>
            <a:pPr algn="just">
              <a:lnSpc>
                <a:spcPct val="150000"/>
              </a:lnSpc>
            </a:pPr>
            <a:r>
              <a:rPr lang="el-GR" sz="1200" b="1" dirty="0" err="1">
                <a:effectLst/>
                <a:ea typeface="Times New Roman" panose="02020603050405020304" pitchFamily="18" charset="0"/>
              </a:rPr>
              <a:t>This</a:t>
            </a:r>
            <a:r>
              <a:rPr lang="el-GR" sz="1200" b="1" dirty="0">
                <a:effectLst/>
                <a:ea typeface="Times New Roman" panose="02020603050405020304" pitchFamily="18" charset="0"/>
              </a:rPr>
              <a:t> </a:t>
            </a:r>
            <a:r>
              <a:rPr lang="el-GR" sz="1200" b="1" dirty="0" err="1">
                <a:effectLst/>
                <a:ea typeface="Times New Roman" panose="02020603050405020304" pitchFamily="18" charset="0"/>
              </a:rPr>
              <a:t>Tastes</a:t>
            </a:r>
            <a:r>
              <a:rPr lang="el-GR" sz="1200" b="1" dirty="0">
                <a:effectLst/>
                <a:ea typeface="Times New Roman" panose="02020603050405020304" pitchFamily="18" charset="0"/>
              </a:rPr>
              <a:t> </a:t>
            </a:r>
            <a:r>
              <a:rPr lang="el-GR" sz="1200" b="1" dirty="0" err="1">
                <a:effectLst/>
                <a:ea typeface="Times New Roman" panose="02020603050405020304" pitchFamily="18" charset="0"/>
              </a:rPr>
              <a:t>Like</a:t>
            </a:r>
            <a:r>
              <a:rPr lang="el-GR" sz="1200" b="1" dirty="0">
                <a:effectLst/>
                <a:ea typeface="Times New Roman" panose="02020603050405020304" pitchFamily="18" charset="0"/>
              </a:rPr>
              <a:t> </a:t>
            </a:r>
            <a:r>
              <a:rPr lang="el-GR" sz="1200" b="1" dirty="0" err="1">
                <a:effectLst/>
                <a:ea typeface="Times New Roman" panose="02020603050405020304" pitchFamily="18" charset="0"/>
              </a:rPr>
              <a:t>More</a:t>
            </a:r>
            <a:r>
              <a:rPr lang="el-GR" sz="1200" b="1" dirty="0">
                <a:effectLst/>
                <a:ea typeface="Times New Roman" panose="02020603050405020304" pitchFamily="18" charset="0"/>
              </a:rPr>
              <a:t>!¨</a:t>
            </a:r>
            <a:r>
              <a:rPr lang="el-GR" sz="1200" dirty="0">
                <a:effectLst/>
                <a:ea typeface="Times New Roman" panose="02020603050405020304" pitchFamily="18" charset="0"/>
              </a:rPr>
              <a:t> : </a:t>
            </a:r>
            <a:r>
              <a:rPr lang="el-GR" sz="1200" dirty="0">
                <a:solidFill>
                  <a:schemeClr val="bg1"/>
                </a:solidFill>
                <a:effectLst/>
                <a:ea typeface="Times New Roman" panose="02020603050405020304" pitchFamily="18" charset="0"/>
              </a:rPr>
              <a:t>Βιώσιμη κουζίνα </a:t>
            </a:r>
            <a:r>
              <a:rPr lang="el-GR" sz="1200" dirty="0">
                <a:solidFill>
                  <a:schemeClr val="bg1"/>
                </a:solidFill>
                <a:ea typeface="Times New Roman" panose="02020603050405020304" pitchFamily="18" charset="0"/>
              </a:rPr>
              <a:t>ό</a:t>
            </a:r>
            <a:r>
              <a:rPr lang="el-GR" sz="1200" dirty="0">
                <a:solidFill>
                  <a:schemeClr val="bg1"/>
                </a:solidFill>
                <a:effectLst/>
                <a:ea typeface="Times New Roman" panose="02020603050405020304" pitchFamily="18" charset="0"/>
              </a:rPr>
              <a:t>που καθ' όλη τη διάρκεια των ημερών της έκθεσης, πραγματοποιούνται εμπνευσμένες γαστρονομικές συνεδρίες! Εκεί πραγματοποιείται και η τελετή απονομής των βραβείων </a:t>
            </a:r>
            <a:r>
              <a:rPr lang="el-GR" sz="1200" dirty="0" err="1">
                <a:solidFill>
                  <a:schemeClr val="bg1"/>
                </a:solidFill>
                <a:effectLst/>
                <a:ea typeface="Times New Roman" panose="02020603050405020304" pitchFamily="18" charset="0"/>
              </a:rPr>
              <a:t>Gaia</a:t>
            </a:r>
            <a:r>
              <a:rPr lang="el-GR" sz="1200" dirty="0">
                <a:solidFill>
                  <a:schemeClr val="bg1"/>
                </a:solidFill>
                <a:effectLst/>
                <a:ea typeface="Times New Roman" panose="02020603050405020304" pitchFamily="18" charset="0"/>
              </a:rPr>
              <a:t> </a:t>
            </a:r>
            <a:r>
              <a:rPr lang="el-GR" sz="1200" dirty="0" err="1">
                <a:solidFill>
                  <a:schemeClr val="bg1"/>
                </a:solidFill>
                <a:effectLst/>
                <a:ea typeface="Times New Roman" panose="02020603050405020304" pitchFamily="18" charset="0"/>
              </a:rPr>
              <a:t>Green</a:t>
            </a:r>
            <a:endParaRPr lang="el-GR" sz="1200" dirty="0">
              <a:solidFill>
                <a:schemeClr val="bg1"/>
              </a:solidFill>
              <a:effectLst/>
              <a:ea typeface="Times New Roman" panose="02020603050405020304" pitchFamily="18" charset="0"/>
            </a:endParaRPr>
          </a:p>
        </p:txBody>
      </p:sp>
      <p:sp>
        <p:nvSpPr>
          <p:cNvPr id="19" name="TextBox 18">
            <a:extLst>
              <a:ext uri="{FF2B5EF4-FFF2-40B4-BE49-F238E27FC236}">
                <a16:creationId xmlns:a16="http://schemas.microsoft.com/office/drawing/2014/main" id="{6EF77932-3640-71A4-6AF6-DB0C3EF942B4}"/>
              </a:ext>
            </a:extLst>
          </p:cNvPr>
          <p:cNvSpPr txBox="1"/>
          <p:nvPr/>
        </p:nvSpPr>
        <p:spPr>
          <a:xfrm>
            <a:off x="-21454" y="3623896"/>
            <a:ext cx="11061577" cy="618696"/>
          </a:xfrm>
          <a:prstGeom prst="rect">
            <a:avLst/>
          </a:prstGeom>
          <a:noFill/>
        </p:spPr>
        <p:txBody>
          <a:bodyPr wrap="square">
            <a:spAutoFit/>
          </a:bodyPr>
          <a:lstStyle/>
          <a:p>
            <a:pPr algn="just">
              <a:lnSpc>
                <a:spcPct val="150000"/>
              </a:lnSpc>
              <a:spcAft>
                <a:spcPts val="800"/>
              </a:spcAft>
            </a:pPr>
            <a:r>
              <a:rPr lang="el-GR" sz="1200" b="1" dirty="0" err="1">
                <a:effectLst/>
                <a:latin typeface="Book Antiqua" panose="02040602050305030304" pitchFamily="18" charset="0"/>
                <a:ea typeface="Times New Roman" panose="02020603050405020304" pitchFamily="18" charset="0"/>
                <a:cs typeface="Times New Roman" panose="02020603050405020304" pitchFamily="18" charset="0"/>
              </a:rPr>
              <a:t>Cocktails</a:t>
            </a:r>
            <a:r>
              <a:rPr lang="el-GR" sz="1200" b="1" dirty="0">
                <a:effectLst/>
                <a:latin typeface="Book Antiqua" panose="02040602050305030304" pitchFamily="18" charset="0"/>
                <a:ea typeface="Times New Roman" panose="02020603050405020304" pitchFamily="18" charset="0"/>
                <a:cs typeface="Times New Roman" panose="02020603050405020304" pitchFamily="18" charset="0"/>
              </a:rPr>
              <a:t> &amp; </a:t>
            </a:r>
            <a:r>
              <a:rPr lang="el-GR" sz="1200" b="1" dirty="0" err="1">
                <a:effectLst/>
                <a:latin typeface="Book Antiqua" panose="02040602050305030304" pitchFamily="18" charset="0"/>
                <a:ea typeface="Times New Roman" panose="02020603050405020304" pitchFamily="18" charset="0"/>
                <a:cs typeface="Times New Roman" panose="02020603050405020304" pitchFamily="18" charset="0"/>
              </a:rPr>
              <a:t>Beans</a:t>
            </a:r>
            <a:r>
              <a:rPr lang="el-GR" sz="1200" b="1" dirty="0">
                <a:effectLst/>
                <a:latin typeface="Book Antiqua" panose="02040602050305030304" pitchFamily="18" charset="0"/>
                <a:ea typeface="Times New Roman" panose="02020603050405020304" pitchFamily="18" charset="0"/>
                <a:cs typeface="Times New Roman" panose="02020603050405020304" pitchFamily="18" charset="0"/>
              </a:rPr>
              <a:t> : </a:t>
            </a:r>
            <a:r>
              <a:rPr lang="el-GR" sz="120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Ε</a:t>
            </a:r>
            <a:r>
              <a:rPr lang="el-GR" sz="12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ίναι μια συλλογική πλατφόρμα στην έκθεση του Gastvrij Rotterdam για μπάρμαν και </a:t>
            </a:r>
            <a:r>
              <a:rPr lang="el-GR" sz="1200" dirty="0" err="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barista</a:t>
            </a:r>
            <a:r>
              <a:rPr lang="el-GR" sz="12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 που θέλουν να μοιραστούν το πάθος, τη γνώση και την εμπειρία τους και να μάθουν από άλλους.</a:t>
            </a:r>
            <a:endParaRPr lang="el-G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80322168-54D6-8631-6BC0-CDFBEAEBC0A3}"/>
              </a:ext>
            </a:extLst>
          </p:cNvPr>
          <p:cNvSpPr txBox="1"/>
          <p:nvPr/>
        </p:nvSpPr>
        <p:spPr>
          <a:xfrm>
            <a:off x="-11836" y="4381651"/>
            <a:ext cx="11061576" cy="646331"/>
          </a:xfrm>
          <a:prstGeom prst="rect">
            <a:avLst/>
          </a:prstGeom>
          <a:noFill/>
        </p:spPr>
        <p:txBody>
          <a:bodyPr wrap="square">
            <a:spAutoFit/>
          </a:bodyPr>
          <a:lstStyle/>
          <a:p>
            <a:pPr>
              <a:lnSpc>
                <a:spcPct val="150000"/>
              </a:lnSpc>
            </a:pPr>
            <a:r>
              <a:rPr lang="el-GR" sz="1200" b="1" dirty="0" err="1">
                <a:effectLst/>
                <a:latin typeface="Times New Roman" panose="02020603050405020304" pitchFamily="18" charset="0"/>
                <a:ea typeface="Times New Roman" panose="02020603050405020304" pitchFamily="18" charset="0"/>
              </a:rPr>
              <a:t>Craft</a:t>
            </a:r>
            <a:r>
              <a:rPr lang="el-GR" sz="1200" b="1" dirty="0">
                <a:effectLst/>
                <a:latin typeface="Times New Roman" panose="02020603050405020304" pitchFamily="18" charset="0"/>
                <a:ea typeface="Times New Roman" panose="02020603050405020304" pitchFamily="18" charset="0"/>
              </a:rPr>
              <a:t> </a:t>
            </a:r>
            <a:r>
              <a:rPr lang="el-GR" sz="1200" b="1" dirty="0" err="1">
                <a:effectLst/>
                <a:latin typeface="Times New Roman" panose="02020603050405020304" pitchFamily="18" charset="0"/>
                <a:ea typeface="Times New Roman" panose="02020603050405020304" pitchFamily="18" charset="0"/>
              </a:rPr>
              <a:t>Beer</a:t>
            </a:r>
            <a:r>
              <a:rPr lang="el-GR" sz="1200" b="1" dirty="0">
                <a:effectLst/>
                <a:latin typeface="Times New Roman" panose="02020603050405020304" pitchFamily="18" charset="0"/>
                <a:ea typeface="Times New Roman" panose="02020603050405020304" pitchFamily="18" charset="0"/>
              </a:rPr>
              <a:t> </a:t>
            </a:r>
            <a:r>
              <a:rPr lang="el-GR" sz="1200" b="1" dirty="0" err="1">
                <a:effectLst/>
                <a:latin typeface="Times New Roman" panose="02020603050405020304" pitchFamily="18" charset="0"/>
                <a:ea typeface="Times New Roman" panose="02020603050405020304" pitchFamily="18" charset="0"/>
              </a:rPr>
              <a:t>Center</a:t>
            </a:r>
            <a:r>
              <a:rPr lang="el-GR" sz="1200" dirty="0">
                <a:effectLst/>
                <a:latin typeface="Times New Roman" panose="02020603050405020304" pitchFamily="18" charset="0"/>
                <a:ea typeface="Times New Roman" panose="02020603050405020304" pitchFamily="18" charset="0"/>
              </a:rPr>
              <a:t> </a:t>
            </a:r>
            <a:r>
              <a:rPr lang="el-GR" sz="1200" dirty="0">
                <a:solidFill>
                  <a:schemeClr val="bg1"/>
                </a:solidFill>
                <a:effectLst/>
                <a:latin typeface="Times New Roman" panose="02020603050405020304" pitchFamily="18" charset="0"/>
                <a:ea typeface="Times New Roman" panose="02020603050405020304" pitchFamily="18" charset="0"/>
              </a:rPr>
              <a:t>: Το επίκεντρο είναι οι μπύρες των καλύτερων ολλανδικών </a:t>
            </a:r>
            <a:r>
              <a:rPr lang="el-GR" sz="1200" dirty="0" err="1">
                <a:solidFill>
                  <a:schemeClr val="bg1"/>
                </a:solidFill>
                <a:effectLst/>
                <a:latin typeface="Times New Roman" panose="02020603050405020304" pitchFamily="18" charset="0"/>
                <a:ea typeface="Times New Roman" panose="02020603050405020304" pitchFamily="18" charset="0"/>
              </a:rPr>
              <a:t>craft</a:t>
            </a:r>
            <a:r>
              <a:rPr lang="el-GR" sz="1200" dirty="0">
                <a:solidFill>
                  <a:schemeClr val="bg1"/>
                </a:solidFill>
                <a:effectLst/>
                <a:latin typeface="Times New Roman" panose="02020603050405020304" pitchFamily="18" charset="0"/>
                <a:ea typeface="Times New Roman" panose="02020603050405020304" pitchFamily="18" charset="0"/>
              </a:rPr>
              <a:t> ζυθοποιείων! Οι ζυθοποιοί είναι έτοιμοι να αφήσουν τους επισκέπτες να δοκιμάσουν τις τελευταίες και πιο διάσημες μπύρες τους. </a:t>
            </a:r>
            <a:endParaRPr lang="el-GR" sz="1200" dirty="0">
              <a:solidFill>
                <a:schemeClr val="bg1"/>
              </a:solidFill>
            </a:endParaRPr>
          </a:p>
        </p:txBody>
      </p:sp>
      <p:sp>
        <p:nvSpPr>
          <p:cNvPr id="23" name="TextBox 22">
            <a:extLst>
              <a:ext uri="{FF2B5EF4-FFF2-40B4-BE49-F238E27FC236}">
                <a16:creationId xmlns:a16="http://schemas.microsoft.com/office/drawing/2014/main" id="{CC8B2FDF-C874-3B3B-B3CC-D730D72FE165}"/>
              </a:ext>
            </a:extLst>
          </p:cNvPr>
          <p:cNvSpPr txBox="1"/>
          <p:nvPr/>
        </p:nvSpPr>
        <p:spPr>
          <a:xfrm>
            <a:off x="0" y="5185102"/>
            <a:ext cx="10955045" cy="334259"/>
          </a:xfrm>
          <a:prstGeom prst="rect">
            <a:avLst/>
          </a:prstGeom>
          <a:noFill/>
        </p:spPr>
        <p:txBody>
          <a:bodyPr wrap="square">
            <a:spAutoFit/>
          </a:bodyPr>
          <a:lstStyle/>
          <a:p>
            <a:pPr algn="just">
              <a:lnSpc>
                <a:spcPct val="150000"/>
              </a:lnSpc>
            </a:pPr>
            <a:r>
              <a:rPr lang="el-GR" sz="1200" b="1" dirty="0" err="1">
                <a:effectLst/>
                <a:latin typeface="+mj-lt"/>
                <a:ea typeface="Times New Roman" panose="02020603050405020304" pitchFamily="18" charset="0"/>
              </a:rPr>
              <a:t>Start-Up</a:t>
            </a:r>
            <a:r>
              <a:rPr lang="el-GR" sz="1200" b="1" dirty="0">
                <a:effectLst/>
                <a:latin typeface="+mj-lt"/>
                <a:ea typeface="Times New Roman" panose="02020603050405020304" pitchFamily="18" charset="0"/>
              </a:rPr>
              <a:t> </a:t>
            </a:r>
            <a:r>
              <a:rPr lang="el-GR" sz="1200" b="1" dirty="0" err="1">
                <a:effectLst/>
                <a:latin typeface="+mj-lt"/>
                <a:ea typeface="Times New Roman" panose="02020603050405020304" pitchFamily="18" charset="0"/>
              </a:rPr>
              <a:t>Spots</a:t>
            </a:r>
            <a:r>
              <a:rPr lang="el-GR" sz="1200" b="1" dirty="0">
                <a:effectLst/>
                <a:latin typeface="+mj-lt"/>
                <a:ea typeface="Times New Roman" panose="02020603050405020304" pitchFamily="18" charset="0"/>
              </a:rPr>
              <a:t> : </a:t>
            </a:r>
            <a:r>
              <a:rPr lang="el-GR" sz="1200" dirty="0">
                <a:solidFill>
                  <a:schemeClr val="bg1"/>
                </a:solidFill>
                <a:effectLst/>
                <a:latin typeface="+mj-lt"/>
                <a:ea typeface="Times New Roman" panose="02020603050405020304" pitchFamily="18" charset="0"/>
              </a:rPr>
              <a:t>Το </a:t>
            </a:r>
            <a:r>
              <a:rPr lang="el-GR" sz="1200" dirty="0" err="1">
                <a:solidFill>
                  <a:schemeClr val="bg1"/>
                </a:solidFill>
                <a:effectLst/>
                <a:latin typeface="+mj-lt"/>
                <a:ea typeface="Times New Roman" panose="02020603050405020304" pitchFamily="18" charset="0"/>
              </a:rPr>
              <a:t>Start-Up</a:t>
            </a:r>
            <a:r>
              <a:rPr lang="el-GR" sz="1200" dirty="0">
                <a:solidFill>
                  <a:schemeClr val="bg1"/>
                </a:solidFill>
                <a:effectLst/>
                <a:latin typeface="+mj-lt"/>
                <a:ea typeface="Times New Roman" panose="02020603050405020304" pitchFamily="18" charset="0"/>
              </a:rPr>
              <a:t> </a:t>
            </a:r>
            <a:r>
              <a:rPr lang="el-GR" sz="1200" dirty="0" err="1">
                <a:solidFill>
                  <a:schemeClr val="bg1"/>
                </a:solidFill>
                <a:effectLst/>
                <a:latin typeface="+mj-lt"/>
                <a:ea typeface="Times New Roman" panose="02020603050405020304" pitchFamily="18" charset="0"/>
              </a:rPr>
              <a:t>Spots</a:t>
            </a:r>
            <a:r>
              <a:rPr lang="el-GR" sz="1200" dirty="0">
                <a:solidFill>
                  <a:schemeClr val="bg1"/>
                </a:solidFill>
                <a:effectLst/>
                <a:latin typeface="+mj-lt"/>
                <a:ea typeface="Times New Roman" panose="02020603050405020304" pitchFamily="18" charset="0"/>
              </a:rPr>
              <a:t> απευθύνεται ειδικά σε προμηθευτές που ξεκινούν και </a:t>
            </a:r>
            <a:r>
              <a:rPr lang="el-GR" sz="1200" dirty="0" err="1">
                <a:solidFill>
                  <a:schemeClr val="bg1"/>
                </a:solidFill>
                <a:effectLst/>
                <a:latin typeface="+mj-lt"/>
                <a:ea typeface="Times New Roman" panose="02020603050405020304" pitchFamily="18" charset="0"/>
              </a:rPr>
              <a:t>επανεκκινούν</a:t>
            </a:r>
            <a:r>
              <a:rPr lang="el-GR" sz="1200" dirty="0">
                <a:solidFill>
                  <a:schemeClr val="bg1"/>
                </a:solidFill>
                <a:effectLst/>
                <a:latin typeface="+mj-lt"/>
                <a:ea typeface="Times New Roman" panose="02020603050405020304" pitchFamily="18" charset="0"/>
              </a:rPr>
              <a:t> τον κλάδο της φιλοξενίας.</a:t>
            </a:r>
          </a:p>
        </p:txBody>
      </p:sp>
      <p:pic>
        <p:nvPicPr>
          <p:cNvPr id="2" name="Εικόνα 1">
            <a:extLst>
              <a:ext uri="{FF2B5EF4-FFF2-40B4-BE49-F238E27FC236}">
                <a16:creationId xmlns:a16="http://schemas.microsoft.com/office/drawing/2014/main" id="{F94FF78D-9CC6-BD98-0B42-A046E91CD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211723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0" y="1384917"/>
            <a:ext cx="8534400" cy="4141901"/>
          </a:xfrm>
        </p:spPr>
        <p:txBody>
          <a:bodyPr>
            <a:normAutofit fontScale="92500" lnSpcReduction="20000"/>
          </a:bodyPr>
          <a:lstStyle/>
          <a:p>
            <a:pPr marL="0" indent="0" algn="ctr">
              <a:buNone/>
            </a:pPr>
            <a:endParaRPr lang="en-US" b="1" i="0" dirty="0">
              <a:solidFill>
                <a:srgbClr val="173861"/>
              </a:solidFill>
              <a:effectLst/>
              <a:latin typeface="PFDINTextPro Neue"/>
            </a:endParaRPr>
          </a:p>
          <a:p>
            <a:pPr>
              <a:lnSpc>
                <a:spcPct val="120000"/>
              </a:lnSpc>
              <a:buFont typeface="Arial" panose="020B0604020202020204" pitchFamily="34" charset="0"/>
              <a:buChar char="•"/>
            </a:pPr>
            <a:endParaRPr lang="el-GR" sz="2900" b="0" i="0" dirty="0">
              <a:solidFill>
                <a:schemeClr val="bg1"/>
              </a:solidFill>
              <a:effectLst/>
              <a:latin typeface="+mj-lt"/>
            </a:endParaRPr>
          </a:p>
          <a:p>
            <a:pPr algn="just">
              <a:lnSpc>
                <a:spcPct val="170000"/>
              </a:lnSpc>
              <a:buFont typeface="Arial" panose="020B0604020202020204" pitchFamily="34" charset="0"/>
              <a:buChar char="•"/>
            </a:pPr>
            <a:r>
              <a:rPr lang="el-GR" sz="2900" b="0" i="0" dirty="0">
                <a:solidFill>
                  <a:schemeClr val="bg1"/>
                </a:solidFill>
                <a:effectLst/>
                <a:latin typeface="+mj-lt"/>
              </a:rPr>
              <a:t>Εκθεσιακός Χώρος: </a:t>
            </a:r>
            <a:r>
              <a:rPr lang="en-US" sz="2900" b="0" i="0" dirty="0">
                <a:solidFill>
                  <a:schemeClr val="bg1"/>
                </a:solidFill>
                <a:effectLst/>
                <a:latin typeface="+mj-lt"/>
              </a:rPr>
              <a:t>80</a:t>
            </a:r>
            <a:r>
              <a:rPr lang="el-GR" sz="2900" b="0" i="0" dirty="0">
                <a:solidFill>
                  <a:schemeClr val="bg1"/>
                </a:solidFill>
                <a:effectLst/>
                <a:latin typeface="+mj-lt"/>
              </a:rPr>
              <a:t>.000 τ.</a:t>
            </a:r>
            <a:r>
              <a:rPr lang="el-GR" sz="2900" dirty="0">
                <a:solidFill>
                  <a:schemeClr val="bg1"/>
                </a:solidFill>
                <a:latin typeface="+mj-lt"/>
              </a:rPr>
              <a:t>μ</a:t>
            </a:r>
            <a:r>
              <a:rPr lang="el-GR" sz="2900" b="0" i="0" dirty="0">
                <a:solidFill>
                  <a:schemeClr val="bg1"/>
                </a:solidFill>
                <a:effectLst/>
                <a:latin typeface="+mj-lt"/>
              </a:rPr>
              <a:t>.</a:t>
            </a:r>
            <a:endParaRPr lang="en-US" sz="2900" b="0" i="0" dirty="0">
              <a:solidFill>
                <a:schemeClr val="bg1"/>
              </a:solidFill>
              <a:effectLst/>
              <a:latin typeface="+mj-lt"/>
            </a:endParaRP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Περισσότεροι από </a:t>
            </a:r>
            <a:r>
              <a:rPr lang="en-US" sz="2900" dirty="0">
                <a:solidFill>
                  <a:schemeClr val="bg1"/>
                </a:solidFill>
                <a:effectLst/>
                <a:latin typeface="+mj-lt"/>
                <a:ea typeface="Calibri" panose="020F0502020204030204" pitchFamily="34" charset="0"/>
                <a:cs typeface="Times New Roman" panose="02020603050405020304" pitchFamily="18" charset="0"/>
              </a:rPr>
              <a:t>7.000</a:t>
            </a:r>
            <a:r>
              <a:rPr lang="el-GR" sz="2900" dirty="0">
                <a:solidFill>
                  <a:schemeClr val="bg1"/>
                </a:solidFill>
                <a:effectLst/>
                <a:latin typeface="+mj-lt"/>
                <a:ea typeface="Calibri" panose="020F0502020204030204" pitchFamily="34" charset="0"/>
                <a:cs typeface="Times New Roman" panose="02020603050405020304" pitchFamily="18" charset="0"/>
              </a:rPr>
              <a:t> επαγγελματίες 40 χώρες</a:t>
            </a:r>
            <a:r>
              <a:rPr lang="en-US" sz="2900"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Περισσότεροι από 500 εκθέτες από 40 χώρες</a:t>
            </a:r>
            <a:r>
              <a:rPr lang="en-US" sz="2900"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Το 90% των επισκεπτών είναι επαγγελματίες</a:t>
            </a:r>
            <a:r>
              <a:rPr lang="el-GR" sz="2900" dirty="0">
                <a:solidFill>
                  <a:schemeClr val="bg1"/>
                </a:solidFill>
                <a:latin typeface="+mj-lt"/>
                <a:ea typeface="Calibri" panose="020F0502020204030204" pitchFamily="34" charset="0"/>
                <a:cs typeface="Times New Roman" panose="02020603050405020304" pitchFamily="18" charset="0"/>
              </a:rPr>
              <a:t>.</a:t>
            </a:r>
            <a:endParaRPr lang="el-GR" sz="2900" dirty="0">
              <a:solidFill>
                <a:schemeClr val="bg1"/>
              </a:solidFill>
              <a:effectLst/>
              <a:latin typeface="+mj-lt"/>
              <a:ea typeface="Calibri" panose="020F0502020204030204" pitchFamily="34" charset="0"/>
              <a:cs typeface="Times New Roman" panose="02020603050405020304" pitchFamily="18" charset="0"/>
            </a:endParaRPr>
          </a:p>
          <a:p>
            <a:pPr marL="0" indent="0">
              <a:lnSpc>
                <a:spcPct val="120000"/>
              </a:lnSpc>
              <a:buNone/>
            </a:pPr>
            <a:endParaRPr lang="en-US" sz="2900" b="0" i="0" dirty="0">
              <a:solidFill>
                <a:schemeClr val="bg1"/>
              </a:solidFill>
              <a:effectLst/>
              <a:latin typeface="+mj-lt"/>
            </a:endParaRPr>
          </a:p>
          <a:p>
            <a:pPr marL="0" indent="0">
              <a:lnSpc>
                <a:spcPct val="120000"/>
              </a:lnSpc>
              <a:buNone/>
            </a:pPr>
            <a:endParaRPr lang="en-US" b="0" i="0" dirty="0">
              <a:solidFill>
                <a:srgbClr val="173861"/>
              </a:solidFill>
              <a:effectLst/>
              <a:latin typeface="Source Sans Pro" panose="020B0503030403020204" pitchFamily="34" charset="0"/>
            </a:endParaRPr>
          </a:p>
          <a:p>
            <a:pPr marL="0" indent="0" algn="ctr">
              <a:buNone/>
            </a:pPr>
            <a:endParaRPr lang="el-GR" dirty="0"/>
          </a:p>
        </p:txBody>
      </p:sp>
      <p:pic>
        <p:nvPicPr>
          <p:cNvPr id="2" name="Εικόνα 1">
            <a:extLst>
              <a:ext uri="{FF2B5EF4-FFF2-40B4-BE49-F238E27FC236}">
                <a16:creationId xmlns:a16="http://schemas.microsoft.com/office/drawing/2014/main" id="{D815139B-A463-79D5-B54F-85981ECF56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3" y="5614960"/>
            <a:ext cx="5981700" cy="1076325"/>
          </a:xfrm>
          <a:prstGeom prst="rect">
            <a:avLst/>
          </a:prstGeom>
          <a:noFill/>
          <a:ln>
            <a:noFill/>
          </a:ln>
        </p:spPr>
      </p:pic>
      <p:sp>
        <p:nvSpPr>
          <p:cNvPr id="10" name="TextBox 9">
            <a:extLst>
              <a:ext uri="{FF2B5EF4-FFF2-40B4-BE49-F238E27FC236}">
                <a16:creationId xmlns:a16="http://schemas.microsoft.com/office/drawing/2014/main" id="{9D0A9601-5A42-9F94-57C0-660E32346EB5}"/>
              </a:ext>
            </a:extLst>
          </p:cNvPr>
          <p:cNvSpPr txBox="1"/>
          <p:nvPr/>
        </p:nvSpPr>
        <p:spPr>
          <a:xfrm>
            <a:off x="613116" y="342668"/>
            <a:ext cx="6121152" cy="954107"/>
          </a:xfrm>
          <a:prstGeom prst="rect">
            <a:avLst/>
          </a:prstGeom>
          <a:noFill/>
        </p:spPr>
        <p:txBody>
          <a:bodyPr wrap="square">
            <a:spAutoFit/>
          </a:bodyPr>
          <a:lstStyle/>
          <a:p>
            <a:pPr marL="0" indent="0" algn="ctr">
              <a:buNone/>
            </a:pPr>
            <a:r>
              <a:rPr lang="el-GR" sz="2800" b="1" i="0" dirty="0">
                <a:effectLst/>
                <a:latin typeface="+mj-lt"/>
              </a:rPr>
              <a:t>ΣΤΑΤΙΣΤΙΚΑ </a:t>
            </a:r>
            <a:r>
              <a:rPr lang="el-GR" sz="2800" b="1" i="0" dirty="0">
                <a:solidFill>
                  <a:schemeClr val="bg1"/>
                </a:solidFill>
                <a:effectLst/>
                <a:latin typeface="+mj-lt"/>
              </a:rPr>
              <a:t>ΣΤΟΙΧΕΙΑ</a:t>
            </a:r>
            <a:r>
              <a:rPr lang="el-GR" sz="2800" b="1" i="0" dirty="0">
                <a:effectLst/>
                <a:latin typeface="+mj-lt"/>
              </a:rPr>
              <a:t> </a:t>
            </a:r>
          </a:p>
          <a:p>
            <a:pPr marL="0" indent="0" algn="ctr">
              <a:buNone/>
            </a:pPr>
            <a:r>
              <a:rPr lang="el-GR" sz="2800" b="1" i="0" dirty="0">
                <a:solidFill>
                  <a:schemeClr val="bg1"/>
                </a:solidFill>
                <a:effectLst/>
                <a:latin typeface="+mj-lt"/>
              </a:rPr>
              <a:t>ΠΡΟΗΓΟΥΜΕΝΗΣ </a:t>
            </a:r>
            <a:r>
              <a:rPr lang="el-GR" sz="2800" b="1" i="0" dirty="0">
                <a:effectLst/>
                <a:latin typeface="+mj-lt"/>
              </a:rPr>
              <a:t>ΔΙΟΡΓΑΝΩΣΗΣ</a:t>
            </a:r>
          </a:p>
        </p:txBody>
      </p:sp>
      <p:pic>
        <p:nvPicPr>
          <p:cNvPr id="11" name="Εικόνα 10">
            <a:extLst>
              <a:ext uri="{FF2B5EF4-FFF2-40B4-BE49-F238E27FC236}">
                <a16:creationId xmlns:a16="http://schemas.microsoft.com/office/drawing/2014/main" id="{91831CE3-5E37-F76D-1F07-03E7F1200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Tree>
    <p:extLst>
      <p:ext uri="{BB962C8B-B14F-4D97-AF65-F5344CB8AC3E}">
        <p14:creationId xmlns:p14="http://schemas.microsoft.com/office/powerpoint/2010/main" val="107766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fontScale="92500"/>
          </a:bodyPr>
          <a:lstStyle/>
          <a:p>
            <a:pPr marL="0" indent="0" algn="ctr">
              <a:lnSpc>
                <a:spcPct val="150000"/>
              </a:lnSpc>
              <a:buNone/>
            </a:pPr>
            <a:r>
              <a:rPr lang="el-GR" sz="4000" b="1" dirty="0">
                <a:solidFill>
                  <a:schemeClr val="bg1"/>
                </a:solidFill>
              </a:rPr>
              <a:t>Διείσδυση στις Παγκόσμιες Αγορές:</a:t>
            </a:r>
            <a:br>
              <a:rPr lang="el-GR" sz="4000" b="1" dirty="0">
                <a:solidFill>
                  <a:schemeClr val="bg1"/>
                </a:solidFill>
              </a:rPr>
            </a:br>
            <a:r>
              <a:rPr lang="el-GR" sz="4000" b="1" dirty="0">
                <a:solidFill>
                  <a:schemeClr val="bg1"/>
                </a:solidFill>
              </a:rPr>
              <a:t>Η μόνη επιλογή για τον παραγωγό </a:t>
            </a:r>
            <a:r>
              <a:rPr lang="el-GR" sz="4000" b="1" dirty="0">
                <a:solidFill>
                  <a:schemeClr val="tx1"/>
                </a:solidFill>
              </a:rPr>
              <a:t>και τη Σύγχρονη Μεταποιητική Ελληνική Επιχείρηση</a:t>
            </a:r>
          </a:p>
        </p:txBody>
      </p:sp>
      <p:pic>
        <p:nvPicPr>
          <p:cNvPr id="2" name="Εικόνα 1">
            <a:extLst>
              <a:ext uri="{FF2B5EF4-FFF2-40B4-BE49-F238E27FC236}">
                <a16:creationId xmlns:a16="http://schemas.microsoft.com/office/drawing/2014/main" id="{7247B38A-3560-9218-EC88-729D5AB5F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6873" y="137511"/>
            <a:ext cx="768001" cy="513151"/>
          </a:xfrm>
          <a:prstGeom prst="rect">
            <a:avLst/>
          </a:prstGeom>
        </p:spPr>
      </p:pic>
      <p:pic>
        <p:nvPicPr>
          <p:cNvPr id="4" name="Εικόνα 3">
            <a:extLst>
              <a:ext uri="{FF2B5EF4-FFF2-40B4-BE49-F238E27FC236}">
                <a16:creationId xmlns:a16="http://schemas.microsoft.com/office/drawing/2014/main" id="{77FC642C-B4A6-3D9A-8FBD-763617A8B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329321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140BF6-7D3D-DC4E-CC9F-AD608BE9BD19}"/>
              </a:ext>
            </a:extLst>
          </p:cNvPr>
          <p:cNvSpPr txBox="1"/>
          <p:nvPr/>
        </p:nvSpPr>
        <p:spPr>
          <a:xfrm>
            <a:off x="0" y="0"/>
            <a:ext cx="6138908" cy="1293816"/>
          </a:xfrm>
          <a:prstGeom prst="rect">
            <a:avLst/>
          </a:prstGeom>
          <a:noFill/>
        </p:spPr>
        <p:txBody>
          <a:bodyPr wrap="square">
            <a:spAutoFit/>
          </a:bodyPr>
          <a:lstStyle/>
          <a:p>
            <a:pPr>
              <a:lnSpc>
                <a:spcPct val="150000"/>
              </a:lnSpc>
            </a:pPr>
            <a:r>
              <a:rPr lang="el-GR" kern="0" dirty="0">
                <a:latin typeface="Calibri" panose="020F0502020204030204" pitchFamily="34" charset="0"/>
                <a:ea typeface="Calibri" panose="020F0502020204030204" pitchFamily="34" charset="0"/>
              </a:rPr>
              <a:t>Που είναι το </a:t>
            </a:r>
            <a:r>
              <a:rPr lang="en-US" kern="0" dirty="0">
                <a:latin typeface="Calibri" panose="020F0502020204030204" pitchFamily="34" charset="0"/>
                <a:ea typeface="Calibri" panose="020F0502020204030204" pitchFamily="34" charset="0"/>
              </a:rPr>
              <a:t>Stand </a:t>
            </a:r>
            <a:r>
              <a:rPr lang="el-GR" kern="0" dirty="0">
                <a:latin typeface="Calibri" panose="020F0502020204030204" pitchFamily="34" charset="0"/>
                <a:ea typeface="Calibri" panose="020F0502020204030204" pitchFamily="34" charset="0"/>
              </a:rPr>
              <a:t>μας </a:t>
            </a:r>
            <a:endParaRPr lang="en-US" sz="1800" kern="0" dirty="0">
              <a:effectLst/>
              <a:latin typeface="Calibri" panose="020F0502020204030204" pitchFamily="34" charset="0"/>
              <a:ea typeface="Calibri" panose="020F0502020204030204" pitchFamily="34" charset="0"/>
            </a:endParaRPr>
          </a:p>
          <a:p>
            <a:pPr>
              <a:lnSpc>
                <a:spcPct val="150000"/>
              </a:lnSpc>
            </a:pPr>
            <a:r>
              <a:rPr lang="en-US" sz="1800" kern="0" dirty="0">
                <a:solidFill>
                  <a:schemeClr val="bg1"/>
                </a:solidFill>
                <a:effectLst/>
                <a:latin typeface="Calibri" panose="020F0502020204030204" pitchFamily="34" charset="0"/>
                <a:ea typeface="Calibri" panose="020F0502020204030204" pitchFamily="34" charset="0"/>
              </a:rPr>
              <a:t>S</a:t>
            </a:r>
            <a:r>
              <a:rPr lang="el-GR" sz="1800" kern="0" dirty="0" err="1">
                <a:solidFill>
                  <a:schemeClr val="bg1"/>
                </a:solidFill>
                <a:effectLst/>
                <a:latin typeface="Calibri" panose="020F0502020204030204" pitchFamily="34" charset="0"/>
                <a:ea typeface="Calibri" panose="020F0502020204030204" pitchFamily="34" charset="0"/>
              </a:rPr>
              <a:t>tandnumber</a:t>
            </a:r>
            <a:r>
              <a:rPr lang="el-GR" sz="1800" kern="0" dirty="0">
                <a:solidFill>
                  <a:schemeClr val="bg1"/>
                </a:solidFill>
                <a:effectLst/>
                <a:latin typeface="Calibri" panose="020F0502020204030204" pitchFamily="34" charset="0"/>
                <a:ea typeface="Calibri" panose="020F0502020204030204" pitchFamily="34" charset="0"/>
              </a:rPr>
              <a:t> : </a:t>
            </a:r>
            <a:r>
              <a:rPr lang="el-GR" sz="1800" b="1" kern="0" dirty="0">
                <a:solidFill>
                  <a:schemeClr val="bg1"/>
                </a:solidFill>
                <a:effectLst/>
                <a:latin typeface="Calibri" panose="020F0502020204030204" pitchFamily="34" charset="0"/>
                <a:ea typeface="Calibri" panose="020F0502020204030204" pitchFamily="34" charset="0"/>
              </a:rPr>
              <a:t>6.102</a:t>
            </a:r>
          </a:p>
          <a:p>
            <a:pPr>
              <a:lnSpc>
                <a:spcPct val="150000"/>
              </a:lnSpc>
            </a:pPr>
            <a:r>
              <a:rPr lang="el-GR" sz="1800" kern="0" dirty="0" err="1">
                <a:effectLst/>
                <a:latin typeface="Calibri" panose="020F0502020204030204" pitchFamily="34" charset="0"/>
                <a:ea typeface="Calibri" panose="020F0502020204030204" pitchFamily="34" charset="0"/>
              </a:rPr>
              <a:t>Βooth</a:t>
            </a:r>
            <a:r>
              <a:rPr lang="el-GR" sz="1800" kern="0" dirty="0">
                <a:effectLst/>
                <a:latin typeface="Calibri" panose="020F0502020204030204" pitchFamily="34" charset="0"/>
                <a:ea typeface="Calibri" panose="020F0502020204030204" pitchFamily="34" charset="0"/>
              </a:rPr>
              <a:t> </a:t>
            </a:r>
            <a:r>
              <a:rPr lang="el-GR" sz="1800" kern="0" dirty="0" err="1">
                <a:effectLst/>
                <a:latin typeface="Calibri" panose="020F0502020204030204" pitchFamily="34" charset="0"/>
                <a:ea typeface="Calibri" panose="020F0502020204030204" pitchFamily="34" charset="0"/>
              </a:rPr>
              <a:t>size</a:t>
            </a:r>
            <a:r>
              <a:rPr lang="el-GR" sz="1800" kern="0" dirty="0">
                <a:effectLst/>
                <a:latin typeface="Calibri" panose="020F0502020204030204" pitchFamily="34" charset="0"/>
                <a:ea typeface="Calibri" panose="020F0502020204030204" pitchFamily="34" charset="0"/>
              </a:rPr>
              <a:t> : </a:t>
            </a:r>
            <a:r>
              <a:rPr lang="el-GR" sz="1800" b="1" kern="0" dirty="0">
                <a:effectLst/>
                <a:latin typeface="Calibri" panose="020F0502020204030204" pitchFamily="34" charset="0"/>
                <a:ea typeface="Calibri" panose="020F0502020204030204" pitchFamily="34" charset="0"/>
              </a:rPr>
              <a:t>24,00 m2</a:t>
            </a:r>
            <a:endParaRPr lang="el-GR" dirty="0">
              <a:solidFill>
                <a:schemeClr val="bg1"/>
              </a:solidFill>
            </a:endParaRPr>
          </a:p>
        </p:txBody>
      </p:sp>
      <p:pic>
        <p:nvPicPr>
          <p:cNvPr id="9" name="Εικόνα 8">
            <a:extLst>
              <a:ext uri="{FF2B5EF4-FFF2-40B4-BE49-F238E27FC236}">
                <a16:creationId xmlns:a16="http://schemas.microsoft.com/office/drawing/2014/main" id="{C9ADE9A1-04B9-5713-AD0F-0BA7CE720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11" name="Εικόνα 10">
            <a:extLst>
              <a:ext uri="{FF2B5EF4-FFF2-40B4-BE49-F238E27FC236}">
                <a16:creationId xmlns:a16="http://schemas.microsoft.com/office/drawing/2014/main" id="{F2DE0891-DCD0-9614-39BA-205A9765B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921"/>
            <a:ext cx="6214299" cy="3959441"/>
          </a:xfrm>
          <a:prstGeom prst="rect">
            <a:avLst/>
          </a:prstGeom>
        </p:spPr>
      </p:pic>
      <p:sp>
        <p:nvSpPr>
          <p:cNvPr id="12" name="TextBox 11">
            <a:extLst>
              <a:ext uri="{FF2B5EF4-FFF2-40B4-BE49-F238E27FC236}">
                <a16:creationId xmlns:a16="http://schemas.microsoft.com/office/drawing/2014/main" id="{1EA9D801-0562-2FC8-BED0-936D13402BF0}"/>
              </a:ext>
            </a:extLst>
          </p:cNvPr>
          <p:cNvSpPr txBox="1"/>
          <p:nvPr/>
        </p:nvSpPr>
        <p:spPr>
          <a:xfrm>
            <a:off x="7163471" y="2713476"/>
            <a:ext cx="4093415" cy="1200329"/>
          </a:xfrm>
          <a:prstGeom prst="rect">
            <a:avLst/>
          </a:prstGeom>
          <a:noFill/>
        </p:spPr>
        <p:txBody>
          <a:bodyPr wrap="square">
            <a:spAutoFit/>
          </a:bodyPr>
          <a:lstStyle/>
          <a:p>
            <a:r>
              <a:rPr lang="el-GR" sz="1800" b="1" dirty="0" err="1">
                <a:effectLst/>
                <a:latin typeface="Calibri" panose="020F0502020204030204" pitchFamily="34" charset="0"/>
                <a:ea typeface="Calibri" panose="020F0502020204030204" pitchFamily="34" charset="0"/>
              </a:rPr>
              <a:t>Floorplan</a:t>
            </a:r>
            <a:r>
              <a:rPr lang="el-GR" sz="1800" b="1" dirty="0">
                <a:effectLst/>
                <a:latin typeface="Calibri" panose="020F0502020204030204" pitchFamily="34"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endParaRPr>
          </a:p>
          <a:p>
            <a:r>
              <a:rPr lang="el-GR" sz="1800" u="sng" dirty="0">
                <a:solidFill>
                  <a:srgbClr val="0000FF"/>
                </a:solidFill>
                <a:effectLst/>
                <a:latin typeface="Calibri" panose="020F0502020204030204" pitchFamily="34" charset="0"/>
                <a:ea typeface="Calibri" panose="020F0502020204030204" pitchFamily="34" charset="0"/>
                <a:hlinkClick r:id="rId4"/>
              </a:rPr>
              <a:t>https://ahoy.ungerboeck.com/PROD/app85.cshtml?aat=VQFaTOIl7FvK2HWuTnD%2fxqPmFhHaTRUCXP%2fA97IOTW0%3d</a:t>
            </a:r>
            <a:endParaRPr lang="el-GR" sz="1800" dirty="0">
              <a:effectLst/>
              <a:latin typeface="Calibri" panose="020F0502020204030204" pitchFamily="34" charset="0"/>
              <a:ea typeface="Calibri" panose="020F0502020204030204" pitchFamily="34" charset="0"/>
            </a:endParaRPr>
          </a:p>
        </p:txBody>
      </p:sp>
      <p:pic>
        <p:nvPicPr>
          <p:cNvPr id="2" name="Εικόνα 1">
            <a:extLst>
              <a:ext uri="{FF2B5EF4-FFF2-40B4-BE49-F238E27FC236}">
                <a16:creationId xmlns:a16="http://schemas.microsoft.com/office/drawing/2014/main" id="{B6B1344C-871F-1194-F7FE-64A43A0B9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404750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0DC491-9124-274D-D034-817A945A02F9}"/>
              </a:ext>
            </a:extLst>
          </p:cNvPr>
          <p:cNvSpPr txBox="1"/>
          <p:nvPr/>
        </p:nvSpPr>
        <p:spPr>
          <a:xfrm>
            <a:off x="0" y="0"/>
            <a:ext cx="12192000" cy="2954655"/>
          </a:xfrm>
          <a:prstGeom prst="rect">
            <a:avLst/>
          </a:prstGeom>
          <a:noFill/>
        </p:spPr>
        <p:txBody>
          <a:bodyPr wrap="square">
            <a:spAutoFit/>
          </a:bodyPr>
          <a:lstStyle/>
          <a:p>
            <a:r>
              <a:rPr lang="el-GR" sz="1200" dirty="0"/>
              <a:t>Πρακτικές πληροφορίες </a:t>
            </a:r>
            <a:r>
              <a:rPr lang="en-US" sz="1200" dirty="0"/>
              <a:t>:</a:t>
            </a:r>
          </a:p>
          <a:p>
            <a:endParaRPr lang="en-US" sz="1200" dirty="0"/>
          </a:p>
          <a:p>
            <a:r>
              <a:rPr lang="el-GR" sz="1200" dirty="0">
                <a:solidFill>
                  <a:schemeClr val="bg1"/>
                </a:solidFill>
              </a:rPr>
              <a:t>Ώρες λειτουργίας. Το Gastvrij Rotterdam λαμβάνει χώρα από τις 18 έως τις 20 Σεπτεμβρίου 2023 στο Rotterdam </a:t>
            </a:r>
            <a:r>
              <a:rPr lang="el-GR" sz="1200" dirty="0" err="1">
                <a:solidFill>
                  <a:schemeClr val="bg1"/>
                </a:solidFill>
              </a:rPr>
              <a:t>Ahoy</a:t>
            </a:r>
            <a:r>
              <a:rPr lang="el-GR" sz="1200" dirty="0">
                <a:solidFill>
                  <a:schemeClr val="bg1"/>
                </a:solidFill>
              </a:rPr>
              <a:t>. </a:t>
            </a:r>
            <a:endParaRPr lang="en-US" sz="1200" dirty="0">
              <a:solidFill>
                <a:schemeClr val="bg1"/>
              </a:solidFill>
            </a:endParaRPr>
          </a:p>
          <a:p>
            <a:endParaRPr lang="en-US" sz="1200" dirty="0">
              <a:solidFill>
                <a:schemeClr val="bg1"/>
              </a:solidFill>
            </a:endParaRPr>
          </a:p>
          <a:p>
            <a:r>
              <a:rPr lang="el-GR" sz="1200" dirty="0">
                <a:solidFill>
                  <a:schemeClr val="bg1"/>
                </a:solidFill>
              </a:rPr>
              <a:t>Δευτέρα 18 Σεπτεμβρίου 11:00 -18:00 </a:t>
            </a:r>
            <a:endParaRPr lang="en-US" sz="1200" dirty="0">
              <a:solidFill>
                <a:schemeClr val="bg1"/>
              </a:solidFill>
            </a:endParaRPr>
          </a:p>
          <a:p>
            <a:endParaRPr lang="en-US" sz="1200" dirty="0">
              <a:solidFill>
                <a:schemeClr val="bg1"/>
              </a:solidFill>
            </a:endParaRPr>
          </a:p>
          <a:p>
            <a:r>
              <a:rPr lang="el-GR" sz="1200" dirty="0">
                <a:solidFill>
                  <a:schemeClr val="bg1"/>
                </a:solidFill>
              </a:rPr>
              <a:t>Τρίτη 19 Σεπτεμβρίου 11:00 -18:00 </a:t>
            </a:r>
            <a:endParaRPr lang="en-US" sz="1200" dirty="0">
              <a:solidFill>
                <a:schemeClr val="bg1"/>
              </a:solidFill>
            </a:endParaRPr>
          </a:p>
          <a:p>
            <a:endParaRPr lang="en-US" sz="1200" dirty="0">
              <a:solidFill>
                <a:schemeClr val="bg1"/>
              </a:solidFill>
            </a:endParaRPr>
          </a:p>
          <a:p>
            <a:r>
              <a:rPr lang="el-GR" sz="1200" dirty="0">
                <a:solidFill>
                  <a:schemeClr val="bg1"/>
                </a:solidFill>
              </a:rPr>
              <a:t>Τετάρτη 20 Σεπτεμβρίου 11:00 -18:00 </a:t>
            </a:r>
            <a:endParaRPr lang="en-US" sz="1200" dirty="0">
              <a:solidFill>
                <a:schemeClr val="bg1"/>
              </a:solidFill>
            </a:endParaRPr>
          </a:p>
          <a:p>
            <a:endParaRPr lang="en-US" sz="1200" dirty="0">
              <a:solidFill>
                <a:schemeClr val="bg1"/>
              </a:solidFill>
            </a:endParaRPr>
          </a:p>
          <a:p>
            <a:r>
              <a:rPr lang="el-GR" sz="1200" dirty="0">
                <a:solidFill>
                  <a:schemeClr val="bg1"/>
                </a:solidFill>
              </a:rPr>
              <a:t>Διαδρομή προς το Rotterdam </a:t>
            </a:r>
            <a:r>
              <a:rPr lang="el-GR" sz="1200" dirty="0" err="1">
                <a:solidFill>
                  <a:schemeClr val="bg1"/>
                </a:solidFill>
              </a:rPr>
              <a:t>Ahoy</a:t>
            </a:r>
            <a:r>
              <a:rPr lang="el-GR" sz="1200" dirty="0">
                <a:solidFill>
                  <a:schemeClr val="bg1"/>
                </a:solidFill>
              </a:rPr>
              <a:t> </a:t>
            </a:r>
            <a:endParaRPr lang="en-US" sz="1200" dirty="0">
              <a:solidFill>
                <a:schemeClr val="bg1"/>
              </a:solidFill>
            </a:endParaRPr>
          </a:p>
          <a:p>
            <a:endParaRPr lang="en-US" sz="1200" dirty="0">
              <a:solidFill>
                <a:schemeClr val="bg1"/>
              </a:solidFill>
            </a:endParaRPr>
          </a:p>
          <a:p>
            <a:r>
              <a:rPr lang="el-GR" sz="1200" dirty="0">
                <a:solidFill>
                  <a:schemeClr val="bg1"/>
                </a:solidFill>
              </a:rPr>
              <a:t>Το Gastvrij Rotterdam λαμβάνει χώρα στις Αίθουσες 2, 3, 4, 5 και 6 στο Rotterdam </a:t>
            </a:r>
            <a:r>
              <a:rPr lang="el-GR" sz="1200" dirty="0" err="1">
                <a:solidFill>
                  <a:schemeClr val="bg1"/>
                </a:solidFill>
              </a:rPr>
              <a:t>Ahoy</a:t>
            </a:r>
            <a:r>
              <a:rPr lang="el-GR" sz="1200" dirty="0">
                <a:solidFill>
                  <a:schemeClr val="bg1"/>
                </a:solidFill>
              </a:rPr>
              <a:t>. </a:t>
            </a:r>
            <a:endParaRPr lang="en-US" sz="1200" dirty="0">
              <a:solidFill>
                <a:schemeClr val="bg1"/>
              </a:solidFill>
            </a:endParaRPr>
          </a:p>
          <a:p>
            <a:endParaRPr lang="en-US" sz="1200" dirty="0">
              <a:solidFill>
                <a:schemeClr val="bg1"/>
              </a:solidFill>
            </a:endParaRPr>
          </a:p>
          <a:p>
            <a:r>
              <a:rPr lang="el-GR" sz="1200" dirty="0">
                <a:solidFill>
                  <a:schemeClr val="bg1"/>
                </a:solidFill>
              </a:rPr>
              <a:t>Το Rotterdam </a:t>
            </a:r>
            <a:r>
              <a:rPr lang="el-GR" sz="1200" dirty="0" err="1">
                <a:solidFill>
                  <a:schemeClr val="bg1"/>
                </a:solidFill>
              </a:rPr>
              <a:t>Ahoy</a:t>
            </a:r>
            <a:r>
              <a:rPr lang="el-GR" sz="1200" dirty="0">
                <a:solidFill>
                  <a:schemeClr val="bg1"/>
                </a:solidFill>
              </a:rPr>
              <a:t> είναι εύκολα προσβάσιμο με τη δημόσια συγκοινωνία και βρίσκεται σε βολική τοποθεσία σε όλους τους δρόμους εξόδου στο Ρότερνταμ.</a:t>
            </a:r>
          </a:p>
        </p:txBody>
      </p:sp>
      <p:pic>
        <p:nvPicPr>
          <p:cNvPr id="10" name="Εικόνα 9">
            <a:extLst>
              <a:ext uri="{FF2B5EF4-FFF2-40B4-BE49-F238E27FC236}">
                <a16:creationId xmlns:a16="http://schemas.microsoft.com/office/drawing/2014/main" id="{FEDF64DF-EF43-A96D-C3DC-F166A1B17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27020"/>
            <a:ext cx="5981700" cy="2954655"/>
          </a:xfrm>
          <a:prstGeom prst="rect">
            <a:avLst/>
          </a:prstGeom>
        </p:spPr>
      </p:pic>
      <p:pic>
        <p:nvPicPr>
          <p:cNvPr id="2" name="Εικόνα 1">
            <a:extLst>
              <a:ext uri="{FF2B5EF4-FFF2-40B4-BE49-F238E27FC236}">
                <a16:creationId xmlns:a16="http://schemas.microsoft.com/office/drawing/2014/main" id="{A002F4A9-CA5D-8979-0C70-F5F81676E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312023" cy="1076325"/>
          </a:xfrm>
          <a:prstGeom prst="rect">
            <a:avLst/>
          </a:prstGeom>
        </p:spPr>
      </p:pic>
    </p:spTree>
    <p:extLst>
      <p:ext uri="{BB962C8B-B14F-4D97-AF65-F5344CB8AC3E}">
        <p14:creationId xmlns:p14="http://schemas.microsoft.com/office/powerpoint/2010/main" val="198004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E7BC3A-5EDA-DDEB-C2F4-90132E87FF1E}"/>
              </a:ext>
            </a:extLst>
          </p:cNvPr>
          <p:cNvSpPr txBox="1"/>
          <p:nvPr/>
        </p:nvSpPr>
        <p:spPr>
          <a:xfrm>
            <a:off x="7190913" y="1561752"/>
            <a:ext cx="4811697" cy="1128899"/>
          </a:xfrm>
          <a:prstGeom prst="rect">
            <a:avLst/>
          </a:prstGeom>
          <a:noFill/>
        </p:spPr>
        <p:txBody>
          <a:bodyPr wrap="square">
            <a:spAutoFit/>
          </a:bodyPr>
          <a:lstStyle/>
          <a:p>
            <a:pPr algn="just">
              <a:lnSpc>
                <a:spcPct val="150000"/>
              </a:lnSpc>
            </a:pPr>
            <a:r>
              <a:rPr lang="el-GR" sz="2400" b="1"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https://youtu.be/4PH_UnmFuuQ</a:t>
            </a:r>
            <a:endParaRPr lang="el-GR" sz="2400" b="1" dirty="0">
              <a:effectLst/>
              <a:ea typeface="Times New Roman" panose="02020603050405020304" pitchFamily="18" charset="0"/>
            </a:endParaRPr>
          </a:p>
        </p:txBody>
      </p:sp>
      <p:pic>
        <p:nvPicPr>
          <p:cNvPr id="2" name="Εικόνα 1">
            <a:extLst>
              <a:ext uri="{FF2B5EF4-FFF2-40B4-BE49-F238E27FC236}">
                <a16:creationId xmlns:a16="http://schemas.microsoft.com/office/drawing/2014/main" id="{07028CAF-9609-42E0-85E6-F1752573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9A217375-E4C7-2019-9F3C-D7E26E6B5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937159" cy="4252404"/>
          </a:xfrm>
          <a:prstGeom prst="rect">
            <a:avLst/>
          </a:prstGeom>
        </p:spPr>
      </p:pic>
      <p:pic>
        <p:nvPicPr>
          <p:cNvPr id="3" name="Εικόνα 2">
            <a:extLst>
              <a:ext uri="{FF2B5EF4-FFF2-40B4-BE49-F238E27FC236}">
                <a16:creationId xmlns:a16="http://schemas.microsoft.com/office/drawing/2014/main" id="{FDA74B5D-ED39-C3B8-1E91-E402F60BB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258123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a:bodyPr>
          <a:lstStyle/>
          <a:p>
            <a:pPr marL="0" indent="0" algn="ctr">
              <a:buNone/>
            </a:pPr>
            <a:r>
              <a:rPr lang="el-GR" sz="4400" b="1" dirty="0">
                <a:solidFill>
                  <a:schemeClr val="bg1"/>
                </a:solidFill>
              </a:rPr>
              <a:t>Σας ευχαριστώ</a:t>
            </a:r>
          </a:p>
        </p:txBody>
      </p:sp>
      <p:pic>
        <p:nvPicPr>
          <p:cNvPr id="8" name="Εικόνα 7">
            <a:extLst>
              <a:ext uri="{FF2B5EF4-FFF2-40B4-BE49-F238E27FC236}">
                <a16:creationId xmlns:a16="http://schemas.microsoft.com/office/drawing/2014/main" id="{DB19D998-9750-5EE8-32FD-6A8E0B221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1138921E-57B2-B74D-13BF-05B2F52AB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40371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3531" y="685800"/>
            <a:ext cx="8534400" cy="4301786"/>
          </a:xfrm>
        </p:spPr>
        <p:txBody>
          <a:bodyPr>
            <a:normAutofit/>
          </a:bodyPr>
          <a:lstStyle/>
          <a:p>
            <a:pPr algn="just">
              <a:buFont typeface="Arial" pitchFamily="34" charset="0"/>
              <a:buChar char="•"/>
            </a:pPr>
            <a:r>
              <a:rPr lang="el-GR" sz="2000" dirty="0">
                <a:solidFill>
                  <a:schemeClr val="bg1"/>
                </a:solidFill>
              </a:rPr>
              <a:t>Α) </a:t>
            </a:r>
            <a:r>
              <a:rPr lang="el-GR" dirty="0">
                <a:solidFill>
                  <a:schemeClr val="bg1"/>
                </a:solidFill>
              </a:rPr>
              <a:t>Ό</a:t>
            </a:r>
            <a:r>
              <a:rPr lang="el-GR" sz="2000" dirty="0">
                <a:solidFill>
                  <a:schemeClr val="bg1"/>
                </a:solidFill>
              </a:rPr>
              <a:t>τι η συστηματική προσέγγιση</a:t>
            </a:r>
            <a:r>
              <a:rPr lang="en-US" sz="2000" dirty="0">
                <a:solidFill>
                  <a:schemeClr val="bg1"/>
                </a:solidFill>
              </a:rPr>
              <a:t> </a:t>
            </a:r>
            <a:r>
              <a:rPr lang="el-GR" sz="2000" dirty="0">
                <a:solidFill>
                  <a:schemeClr val="bg1"/>
                </a:solidFill>
              </a:rPr>
              <a:t>διεθνοποίησης και εξαγωγικής ανάπτυξης είναι από τις πλέον κατάλληλες για τη</a:t>
            </a:r>
            <a:r>
              <a:rPr lang="en-US" sz="2000" dirty="0">
                <a:solidFill>
                  <a:schemeClr val="bg1"/>
                </a:solidFill>
              </a:rPr>
              <a:t> </a:t>
            </a:r>
            <a:r>
              <a:rPr lang="el-GR" sz="2000" dirty="0">
                <a:solidFill>
                  <a:schemeClr val="bg1"/>
                </a:solidFill>
              </a:rPr>
              <a:t>σύγχρονη ελληνική επιχείρηση, γιατί βασίζεται στην εμπειρία πολλών, σχετικά μικρών</a:t>
            </a:r>
            <a:r>
              <a:rPr lang="en-US" sz="2000" dirty="0">
                <a:solidFill>
                  <a:schemeClr val="bg1"/>
                </a:solidFill>
              </a:rPr>
              <a:t> </a:t>
            </a:r>
            <a:r>
              <a:rPr lang="el-GR" sz="2000" dirty="0">
                <a:solidFill>
                  <a:schemeClr val="bg1"/>
                </a:solidFill>
              </a:rPr>
              <a:t>επιχειρήσεων που με εξωστρέφεια, φιλοδοξία και σωστό μάνατζμεντ κατέκτησαν</a:t>
            </a:r>
            <a:r>
              <a:rPr lang="en-US" sz="2000" dirty="0">
                <a:solidFill>
                  <a:schemeClr val="bg1"/>
                </a:solidFill>
              </a:rPr>
              <a:t> </a:t>
            </a:r>
            <a:r>
              <a:rPr lang="el-GR" sz="2000" dirty="0">
                <a:solidFill>
                  <a:schemeClr val="bg1"/>
                </a:solidFill>
              </a:rPr>
              <a:t>παγκόσμιες αγορές.</a:t>
            </a:r>
          </a:p>
          <a:p>
            <a:pPr algn="just">
              <a:buFont typeface="Arial" pitchFamily="34" charset="0"/>
              <a:buChar char="•"/>
            </a:pPr>
            <a:endParaRPr lang="en-US" sz="2000" dirty="0">
              <a:solidFill>
                <a:schemeClr val="bg1"/>
              </a:solidFill>
            </a:endParaRPr>
          </a:p>
          <a:p>
            <a:pPr algn="just">
              <a:buFont typeface="Arial" pitchFamily="34" charset="0"/>
              <a:buChar char="•"/>
            </a:pPr>
            <a:r>
              <a:rPr lang="el-GR" sz="2000" dirty="0">
                <a:solidFill>
                  <a:schemeClr val="bg1"/>
                </a:solidFill>
              </a:rPr>
              <a:t>Β) Ότι η διείσδυση στις παγκόσμιες αγορές πρέπει όσο το</a:t>
            </a:r>
            <a:r>
              <a:rPr lang="en-US" sz="2000" dirty="0">
                <a:solidFill>
                  <a:schemeClr val="bg1"/>
                </a:solidFill>
              </a:rPr>
              <a:t> </a:t>
            </a:r>
            <a:r>
              <a:rPr lang="el-GR" sz="2000" dirty="0">
                <a:solidFill>
                  <a:schemeClr val="bg1"/>
                </a:solidFill>
              </a:rPr>
              <a:t>δυνατόν ταχύτερα να γίνει η υπ' αριθμόν ένα προτεραιότητα του παραγωγού και της μεταποιητικής ελληνικής</a:t>
            </a:r>
            <a:r>
              <a:rPr lang="en-US" sz="2000" dirty="0">
                <a:solidFill>
                  <a:schemeClr val="bg1"/>
                </a:solidFill>
              </a:rPr>
              <a:t> </a:t>
            </a:r>
            <a:r>
              <a:rPr lang="el-GR" sz="2000" dirty="0">
                <a:solidFill>
                  <a:schemeClr val="bg1"/>
                </a:solidFill>
              </a:rPr>
              <a:t>επιχείρησης.</a:t>
            </a:r>
          </a:p>
          <a:p>
            <a:pPr>
              <a:buFont typeface="Arial" pitchFamily="34" charset="0"/>
              <a:buChar char="•"/>
            </a:pPr>
            <a:endParaRPr lang="en-US" sz="2000" dirty="0"/>
          </a:p>
          <a:p>
            <a:pPr>
              <a:buFont typeface="Arial" pitchFamily="34" charset="0"/>
              <a:buChar char="•"/>
            </a:pPr>
            <a:r>
              <a:rPr lang="el-GR" sz="2000" dirty="0"/>
              <a:t>Γ)  </a:t>
            </a:r>
            <a:r>
              <a:rPr lang="el-GR" sz="2000" dirty="0">
                <a:solidFill>
                  <a:schemeClr val="tx1"/>
                </a:solidFill>
              </a:rPr>
              <a:t>ΑΝΤΑΓΩΝΙΣΤΙΚΟΤΗΤΑ</a:t>
            </a:r>
            <a:r>
              <a:rPr lang="en-US" sz="2000" dirty="0"/>
              <a:t> </a:t>
            </a:r>
            <a:r>
              <a:rPr lang="el-GR" sz="2000" b="1" u="sng" dirty="0">
                <a:solidFill>
                  <a:schemeClr val="bg1"/>
                </a:solidFill>
              </a:rPr>
              <a:t>είναι το παν</a:t>
            </a:r>
          </a:p>
          <a:p>
            <a:pPr algn="ctr"/>
            <a:endParaRPr lang="el-GR" dirty="0"/>
          </a:p>
        </p:txBody>
      </p:sp>
      <p:pic>
        <p:nvPicPr>
          <p:cNvPr id="10" name="Εικόνα 9">
            <a:extLst>
              <a:ext uri="{FF2B5EF4-FFF2-40B4-BE49-F238E27FC236}">
                <a16:creationId xmlns:a16="http://schemas.microsoft.com/office/drawing/2014/main" id="{2F5939BD-D0DE-4E9D-AE57-A346D696B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93A18D5F-027A-0BC7-E934-594EB1DD4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29625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799"/>
            <a:ext cx="8534400" cy="4356717"/>
          </a:xfrm>
        </p:spPr>
        <p:txBody>
          <a:bodyPr/>
          <a:lstStyle/>
          <a:p>
            <a:pPr algn="ctr"/>
            <a:r>
              <a:rPr lang="el-GR" sz="2400" b="1" dirty="0">
                <a:solidFill>
                  <a:schemeClr val="bg1"/>
                </a:solidFill>
              </a:rPr>
              <a:t>3 ΠΑΡΑΓΟΝΤΕΣ</a:t>
            </a:r>
          </a:p>
          <a:p>
            <a:pPr algn="just">
              <a:buNone/>
            </a:pPr>
            <a:r>
              <a:rPr lang="el-GR" sz="2400" dirty="0">
                <a:solidFill>
                  <a:schemeClr val="tx1"/>
                </a:solidFill>
              </a:rPr>
              <a:t>Τρεις παράγοντες είναι απαραίτητοι για την επιτυχία μιας επιχείρησης:</a:t>
            </a:r>
          </a:p>
          <a:p>
            <a:pPr algn="just">
              <a:buNone/>
            </a:pPr>
            <a:r>
              <a:rPr lang="el-GR" sz="2400" dirty="0">
                <a:solidFill>
                  <a:schemeClr val="tx1"/>
                </a:solidFill>
              </a:rPr>
              <a:t>(α) σημαντική δυνατότητα ανάπτυξης νέων</a:t>
            </a:r>
            <a:r>
              <a:rPr lang="en-US" sz="2400" dirty="0">
                <a:solidFill>
                  <a:schemeClr val="tx1"/>
                </a:solidFill>
              </a:rPr>
              <a:t>, </a:t>
            </a:r>
            <a:r>
              <a:rPr lang="el-GR" sz="2400" dirty="0">
                <a:solidFill>
                  <a:schemeClr val="tx1"/>
                </a:solidFill>
              </a:rPr>
              <a:t>ιδιαίτερων, μοναδικών, καινοτόμων προϊόντων</a:t>
            </a:r>
            <a:r>
              <a:rPr lang="en-US" sz="2400" dirty="0">
                <a:solidFill>
                  <a:schemeClr val="tx1"/>
                </a:solidFill>
              </a:rPr>
              <a:t>.</a:t>
            </a:r>
            <a:endParaRPr lang="el-GR" sz="2400" dirty="0">
              <a:solidFill>
                <a:schemeClr val="tx1"/>
              </a:solidFill>
            </a:endParaRPr>
          </a:p>
          <a:p>
            <a:pPr algn="just">
              <a:buNone/>
            </a:pPr>
            <a:r>
              <a:rPr lang="el-GR" sz="2400" dirty="0">
                <a:solidFill>
                  <a:schemeClr val="tx1"/>
                </a:solidFill>
              </a:rPr>
              <a:t>(β) δυνατότητα παραγωγής προϊόντων και υπηρεσιών σε τιμές και </a:t>
            </a:r>
            <a:r>
              <a:rPr lang="el-GR" sz="2400" b="1" dirty="0">
                <a:solidFill>
                  <a:srgbClr val="FF0000"/>
                </a:solidFill>
              </a:rPr>
              <a:t>ποιότητα</a:t>
            </a:r>
            <a:r>
              <a:rPr lang="en-US" sz="2400" b="1" dirty="0">
                <a:solidFill>
                  <a:srgbClr val="FF0000"/>
                </a:solidFill>
              </a:rPr>
              <a:t> </a:t>
            </a:r>
            <a:r>
              <a:rPr lang="el-GR" sz="2400" dirty="0">
                <a:solidFill>
                  <a:schemeClr val="tx1"/>
                </a:solidFill>
              </a:rPr>
              <a:t>παγκοσμίου επιπέδου.</a:t>
            </a:r>
          </a:p>
          <a:p>
            <a:pPr algn="just">
              <a:buNone/>
            </a:pPr>
            <a:r>
              <a:rPr lang="el-GR" sz="2400" dirty="0">
                <a:solidFill>
                  <a:schemeClr val="tx1"/>
                </a:solidFill>
              </a:rPr>
              <a:t>(γ) επαρκές δίκτυο διανομής, μάρκετινγκ (</a:t>
            </a:r>
            <a:r>
              <a:rPr lang="en-US" sz="2400" dirty="0">
                <a:solidFill>
                  <a:schemeClr val="tx1"/>
                </a:solidFill>
              </a:rPr>
              <a:t>Branding</a:t>
            </a:r>
            <a:r>
              <a:rPr lang="el-GR" sz="2400" dirty="0">
                <a:solidFill>
                  <a:schemeClr val="tx1"/>
                </a:solidFill>
              </a:rPr>
              <a:t>) και εξυπηρέτησης πελατών.</a:t>
            </a:r>
          </a:p>
          <a:p>
            <a:pPr algn="ctr"/>
            <a:endParaRPr lang="el-GR" dirty="0"/>
          </a:p>
        </p:txBody>
      </p:sp>
      <p:pic>
        <p:nvPicPr>
          <p:cNvPr id="9" name="Εικόνα 8">
            <a:extLst>
              <a:ext uri="{FF2B5EF4-FFF2-40B4-BE49-F238E27FC236}">
                <a16:creationId xmlns:a16="http://schemas.microsoft.com/office/drawing/2014/main" id="{CF2A9ABE-E0E2-BFEE-6A5B-E2DB08CE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709F05A2-59D4-E756-5224-E452C6FE5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30884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119380"/>
            <a:ext cx="8534400" cy="5197408"/>
          </a:xfrm>
        </p:spPr>
        <p:txBody>
          <a:bodyPr>
            <a:normAutofit fontScale="85000" lnSpcReduction="20000"/>
          </a:bodyPr>
          <a:lstStyle/>
          <a:p>
            <a:pPr marL="0" indent="0" algn="just">
              <a:buNone/>
            </a:pPr>
            <a:r>
              <a:rPr lang="el-GR" sz="2100" dirty="0">
                <a:solidFill>
                  <a:schemeClr val="bg1"/>
                </a:solidFill>
              </a:rPr>
              <a:t>Οι εξαγωγές και η εξωστρέφεια αποτελούν σήμερα μονόδρομο για την ανάπτυξη της τοπικής περιφερειακής οικονομίας,  των ενώσεων παραγωγών και των ΜΜΕ επιχειρήσεων, κάτι το οποίο έχει αντιληφθεί πλέον το σύνολο της ελληνικής επιχειρηματικής</a:t>
            </a:r>
            <a:r>
              <a:rPr lang="en-US" sz="2100" dirty="0">
                <a:solidFill>
                  <a:schemeClr val="bg1"/>
                </a:solidFill>
              </a:rPr>
              <a:t> </a:t>
            </a:r>
            <a:r>
              <a:rPr lang="el-GR" sz="2100" dirty="0">
                <a:solidFill>
                  <a:schemeClr val="bg1"/>
                </a:solidFill>
              </a:rPr>
              <a:t>κοινότητας.</a:t>
            </a:r>
            <a:r>
              <a:rPr lang="en-US" sz="2100" dirty="0">
                <a:solidFill>
                  <a:schemeClr val="bg1"/>
                </a:solidFill>
              </a:rPr>
              <a:t> </a:t>
            </a:r>
            <a:endParaRPr lang="el-GR" sz="2100" dirty="0">
              <a:solidFill>
                <a:schemeClr val="bg1"/>
              </a:solidFill>
            </a:endParaRPr>
          </a:p>
          <a:p>
            <a:pPr marL="0" indent="0" algn="just">
              <a:buNone/>
            </a:pPr>
            <a:r>
              <a:rPr lang="el-GR" sz="2100" dirty="0">
                <a:solidFill>
                  <a:schemeClr val="bg1"/>
                </a:solidFill>
              </a:rPr>
              <a:t>Η ανάληψη εξαγωγικής δραστηριότητας αναμφισβήτητα συνδέεται με πολλά</a:t>
            </a:r>
            <a:r>
              <a:rPr lang="en-US" sz="2100" dirty="0">
                <a:solidFill>
                  <a:schemeClr val="bg1"/>
                </a:solidFill>
              </a:rPr>
              <a:t> </a:t>
            </a:r>
            <a:r>
              <a:rPr lang="el-GR" sz="2100" dirty="0">
                <a:solidFill>
                  <a:schemeClr val="bg1"/>
                </a:solidFill>
              </a:rPr>
              <a:t>πλεονεκτήματα τόσο για την ίδια την επιχείρηση, όσο και για το γενικότερο οικονομικό</a:t>
            </a:r>
            <a:r>
              <a:rPr lang="en-US" sz="2100" dirty="0">
                <a:solidFill>
                  <a:schemeClr val="bg1"/>
                </a:solidFill>
              </a:rPr>
              <a:t> </a:t>
            </a:r>
            <a:r>
              <a:rPr lang="el-GR" sz="2100" dirty="0">
                <a:solidFill>
                  <a:schemeClr val="bg1"/>
                </a:solidFill>
              </a:rPr>
              <a:t>περιβάλλον μέσα στο οποίο λειτουργεί.</a:t>
            </a:r>
            <a:endParaRPr lang="en-US" sz="2100" dirty="0">
              <a:solidFill>
                <a:schemeClr val="bg1"/>
              </a:solidFill>
            </a:endParaRPr>
          </a:p>
          <a:p>
            <a:pPr algn="just">
              <a:buNone/>
            </a:pPr>
            <a:r>
              <a:rPr lang="en-US" sz="2100" dirty="0">
                <a:solidFill>
                  <a:schemeClr val="bg1"/>
                </a:solidFill>
              </a:rPr>
              <a:t>   </a:t>
            </a:r>
            <a:r>
              <a:rPr lang="el-GR" sz="2100" dirty="0">
                <a:solidFill>
                  <a:schemeClr val="bg1"/>
                </a:solidFill>
              </a:rPr>
              <a:t>  </a:t>
            </a:r>
            <a:r>
              <a:rPr lang="el-GR" sz="2100" b="1" dirty="0">
                <a:solidFill>
                  <a:schemeClr val="bg1"/>
                </a:solidFill>
              </a:rPr>
              <a:t>ΤΑ 8 ΒΗΜΑΤΑ ΓΙΑ ΝΑ ΕΞΑΓΩ.</a:t>
            </a:r>
            <a:endParaRPr lang="en-US" sz="2100" b="1" dirty="0">
              <a:solidFill>
                <a:schemeClr val="bg1"/>
              </a:solidFill>
            </a:endParaRPr>
          </a:p>
          <a:p>
            <a:r>
              <a:rPr lang="el-GR" sz="2100" dirty="0">
                <a:solidFill>
                  <a:schemeClr val="tx1"/>
                </a:solidFill>
              </a:rPr>
              <a:t>Γιατί να εξάγω;</a:t>
            </a:r>
          </a:p>
          <a:p>
            <a:r>
              <a:rPr lang="el-GR" sz="2100" dirty="0">
                <a:solidFill>
                  <a:schemeClr val="tx1"/>
                </a:solidFill>
              </a:rPr>
              <a:t> Διάγνωση Επιπέδου Εξαγωγικής ετοιμότητας</a:t>
            </a:r>
          </a:p>
          <a:p>
            <a:r>
              <a:rPr lang="el-GR" sz="2100" dirty="0">
                <a:solidFill>
                  <a:schemeClr val="tx1"/>
                </a:solidFill>
              </a:rPr>
              <a:t> Τι να εξάγω;</a:t>
            </a:r>
          </a:p>
          <a:p>
            <a:r>
              <a:rPr lang="el-GR" sz="2100" dirty="0">
                <a:solidFill>
                  <a:schemeClr val="tx1"/>
                </a:solidFill>
              </a:rPr>
              <a:t> Πού να εξάγω;</a:t>
            </a:r>
          </a:p>
          <a:p>
            <a:r>
              <a:rPr lang="el-GR" sz="2100" dirty="0">
                <a:solidFill>
                  <a:schemeClr val="tx1"/>
                </a:solidFill>
              </a:rPr>
              <a:t> Εξαγωγικό Μάρκετινγκ</a:t>
            </a:r>
          </a:p>
          <a:p>
            <a:r>
              <a:rPr lang="el-GR" sz="2100" dirty="0">
                <a:solidFill>
                  <a:schemeClr val="tx1"/>
                </a:solidFill>
              </a:rPr>
              <a:t> Πώς να εξάγω;</a:t>
            </a:r>
          </a:p>
          <a:p>
            <a:r>
              <a:rPr lang="el-GR" sz="2100" dirty="0">
                <a:solidFill>
                  <a:schemeClr val="tx1"/>
                </a:solidFill>
              </a:rPr>
              <a:t> Πώς θα πληρωθώ;</a:t>
            </a:r>
          </a:p>
          <a:p>
            <a:r>
              <a:rPr lang="el-GR" sz="2100" dirty="0">
                <a:solidFill>
                  <a:schemeClr val="tx1"/>
                </a:solidFill>
              </a:rPr>
              <a:t> Πλάνο Εξαγωγικής Ανάπτυξης</a:t>
            </a:r>
          </a:p>
          <a:p>
            <a:pPr algn="ctr"/>
            <a:endParaRPr lang="el-GR" dirty="0"/>
          </a:p>
        </p:txBody>
      </p:sp>
      <p:pic>
        <p:nvPicPr>
          <p:cNvPr id="9" name="Εικόνα 8">
            <a:extLst>
              <a:ext uri="{FF2B5EF4-FFF2-40B4-BE49-F238E27FC236}">
                <a16:creationId xmlns:a16="http://schemas.microsoft.com/office/drawing/2014/main" id="{C024FAF9-04F9-853B-4E5F-BA356D315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CA8CD956-335B-DFB9-FF2A-A04A6A74F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65629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768FC0-0927-5124-795F-2AD632D6FB38}"/>
              </a:ext>
            </a:extLst>
          </p:cNvPr>
          <p:cNvPicPr>
            <a:picLocks noGrp="1" noChangeAspect="1" noChangeArrowheads="1"/>
          </p:cNvPicPr>
          <p:nvPr>
            <p:ph idx="1"/>
          </p:nvPr>
        </p:nvPicPr>
        <p:blipFill>
          <a:blip r:embed="rId2" cstate="print"/>
          <a:srcRect/>
          <a:stretch>
            <a:fillRect/>
          </a:stretch>
        </p:blipFill>
        <p:spPr bwMode="auto">
          <a:xfrm>
            <a:off x="2834274" y="137511"/>
            <a:ext cx="2476500" cy="2571750"/>
          </a:xfrm>
          <a:prstGeom prst="rect">
            <a:avLst/>
          </a:prstGeom>
          <a:noFill/>
          <a:ln w="9525">
            <a:noFill/>
            <a:miter lim="800000"/>
            <a:headEnd/>
            <a:tailEnd/>
          </a:ln>
        </p:spPr>
      </p:pic>
      <p:sp>
        <p:nvSpPr>
          <p:cNvPr id="9" name="TextBox 8">
            <a:extLst>
              <a:ext uri="{FF2B5EF4-FFF2-40B4-BE49-F238E27FC236}">
                <a16:creationId xmlns:a16="http://schemas.microsoft.com/office/drawing/2014/main" id="{A91A7BD0-D41E-DBDF-11E8-A6126F2B602C}"/>
              </a:ext>
            </a:extLst>
          </p:cNvPr>
          <p:cNvSpPr txBox="1"/>
          <p:nvPr/>
        </p:nvSpPr>
        <p:spPr>
          <a:xfrm>
            <a:off x="2119437" y="3244334"/>
            <a:ext cx="6107836" cy="738664"/>
          </a:xfrm>
          <a:prstGeom prst="rect">
            <a:avLst/>
          </a:prstGeom>
          <a:noFill/>
        </p:spPr>
        <p:txBody>
          <a:bodyPr wrap="square">
            <a:spAutoFit/>
          </a:bodyPr>
          <a:lstStyle/>
          <a:p>
            <a:pPr eaLnBrk="1" fontAlgn="auto" hangingPunct="1">
              <a:spcAft>
                <a:spcPts val="0"/>
              </a:spcAft>
              <a:buClr>
                <a:schemeClr val="tx1">
                  <a:shade val="95000"/>
                </a:schemeClr>
              </a:buClr>
              <a:buFont typeface="Wingdings 2"/>
              <a:buNone/>
              <a:defRPr/>
            </a:pPr>
            <a:r>
              <a:rPr lang="el-GR" sz="4200" b="1" dirty="0">
                <a:solidFill>
                  <a:schemeClr val="bg1"/>
                </a:solidFill>
              </a:rPr>
              <a:t>Πού να εξάγω; </a:t>
            </a:r>
          </a:p>
        </p:txBody>
      </p:sp>
      <p:pic>
        <p:nvPicPr>
          <p:cNvPr id="10" name="Εικόνα 9">
            <a:extLst>
              <a:ext uri="{FF2B5EF4-FFF2-40B4-BE49-F238E27FC236}">
                <a16:creationId xmlns:a16="http://schemas.microsoft.com/office/drawing/2014/main" id="{F4451136-7DDD-E407-B464-CC97F920D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262999AB-BCAC-615E-2936-91D881F8C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9627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D49FE68-D3BE-602D-DDD3-6A7B70F8475B}"/>
              </a:ext>
            </a:extLst>
          </p:cNvPr>
          <p:cNvSpPr>
            <a:spLocks noGrp="1"/>
          </p:cNvSpPr>
          <p:nvPr>
            <p:ph idx="1"/>
          </p:nvPr>
        </p:nvSpPr>
        <p:spPr>
          <a:xfrm>
            <a:off x="929180" y="215282"/>
            <a:ext cx="8534400" cy="1427085"/>
          </a:xfrm>
        </p:spPr>
        <p:txBody>
          <a:bodyPr>
            <a:noAutofit/>
          </a:bodyPr>
          <a:lstStyle/>
          <a:p>
            <a:pPr eaLnBrk="1" fontAlgn="auto" hangingPunct="1">
              <a:spcAft>
                <a:spcPts val="0"/>
              </a:spcAft>
              <a:defRPr/>
            </a:pPr>
            <a:r>
              <a:rPr lang="el-GR" sz="4200" dirty="0">
                <a:solidFill>
                  <a:schemeClr val="bg1"/>
                </a:solidFill>
              </a:rPr>
              <a:t>Τι περιλαμβάνει η επιλογή αγοράς</a:t>
            </a:r>
          </a:p>
        </p:txBody>
      </p:sp>
      <p:sp>
        <p:nvSpPr>
          <p:cNvPr id="9" name="TextBox 8">
            <a:extLst>
              <a:ext uri="{FF2B5EF4-FFF2-40B4-BE49-F238E27FC236}">
                <a16:creationId xmlns:a16="http://schemas.microsoft.com/office/drawing/2014/main" id="{EBAA8FE2-6823-B9EF-0AC9-2C4582B4FE7C}"/>
              </a:ext>
            </a:extLst>
          </p:cNvPr>
          <p:cNvSpPr txBox="1"/>
          <p:nvPr/>
        </p:nvSpPr>
        <p:spPr>
          <a:xfrm>
            <a:off x="929180" y="1905506"/>
            <a:ext cx="8640947" cy="3046988"/>
          </a:xfrm>
          <a:prstGeom prst="rect">
            <a:avLst/>
          </a:prstGeom>
          <a:noFill/>
        </p:spPr>
        <p:txBody>
          <a:bodyPr wrap="square">
            <a:spAutoFit/>
          </a:bodyPr>
          <a:lstStyle/>
          <a:p>
            <a:pPr eaLnBrk="1" hangingPunct="1"/>
            <a:r>
              <a:rPr lang="el-GR" sz="2400" dirty="0"/>
              <a:t>Συλλέξετε τις πληροφορίες</a:t>
            </a:r>
          </a:p>
          <a:p>
            <a:pPr eaLnBrk="1" hangingPunct="1"/>
            <a:r>
              <a:rPr lang="el-GR" sz="2400" dirty="0"/>
              <a:t>⇒ Κάνετε συγκρίσεις</a:t>
            </a:r>
          </a:p>
          <a:p>
            <a:pPr eaLnBrk="1" hangingPunct="1"/>
            <a:r>
              <a:rPr lang="el-GR" sz="2400" dirty="0"/>
              <a:t>⇒ Λάβετε αποφάσεις</a:t>
            </a:r>
            <a:endParaRPr lang="en-US" sz="2400" dirty="0"/>
          </a:p>
          <a:p>
            <a:pPr algn="just" eaLnBrk="1" hangingPunct="1">
              <a:buFont typeface="Wingdings 2" pitchFamily="18" charset="2"/>
              <a:buNone/>
            </a:pPr>
            <a:r>
              <a:rPr lang="en-US" sz="2400" dirty="0"/>
              <a:t>    </a:t>
            </a:r>
            <a:r>
              <a:rPr lang="el-GR" sz="2400" dirty="0"/>
              <a:t>Μερικά πράγματα που πρέπει να αποφασίσετε θα χρειαστούν εξωτερική βοήθεια και</a:t>
            </a:r>
            <a:r>
              <a:rPr lang="en-US" sz="2400" dirty="0"/>
              <a:t> </a:t>
            </a:r>
            <a:r>
              <a:rPr lang="el-GR" sz="2400" dirty="0"/>
              <a:t>μερικές ερωτήσεις δεν πρόκειται να απαντηθούν μέχρι να μπείτε στην αγορά. Η</a:t>
            </a:r>
            <a:r>
              <a:rPr lang="en-US" sz="2400" dirty="0"/>
              <a:t> </a:t>
            </a:r>
            <a:r>
              <a:rPr lang="el-GR" sz="2400" dirty="0"/>
              <a:t>διαδικασία πάντα περιλαμβάνει τις πληροφορίες ελέγχου και ενημέρωσης και την</a:t>
            </a:r>
            <a:r>
              <a:rPr lang="en-US" sz="2400" dirty="0"/>
              <a:t> </a:t>
            </a:r>
            <a:r>
              <a:rPr lang="el-GR" sz="2400" dirty="0"/>
              <a:t>εμπειρία.</a:t>
            </a:r>
          </a:p>
        </p:txBody>
      </p:sp>
      <p:pic>
        <p:nvPicPr>
          <p:cNvPr id="10" name="Εικόνα 9">
            <a:extLst>
              <a:ext uri="{FF2B5EF4-FFF2-40B4-BE49-F238E27FC236}">
                <a16:creationId xmlns:a16="http://schemas.microsoft.com/office/drawing/2014/main" id="{399FED26-7899-BE6E-0273-7BD0E4E4D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A2EEF273-8E43-AF3A-D2AB-F63737484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333915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C9DFB0D-14D3-1970-178A-24A4701BCF5F}"/>
              </a:ext>
            </a:extLst>
          </p:cNvPr>
          <p:cNvSpPr>
            <a:spLocks noGrp="1"/>
          </p:cNvSpPr>
          <p:nvPr>
            <p:ph type="title"/>
          </p:nvPr>
        </p:nvSpPr>
        <p:spPr>
          <a:xfrm>
            <a:off x="1068331" y="1429305"/>
            <a:ext cx="8229600" cy="1154098"/>
          </a:xfrm>
        </p:spPr>
        <p:txBody>
          <a:bodyPr>
            <a:normAutofit fontScale="90000"/>
          </a:bodyPr>
          <a:lstStyle/>
          <a:p>
            <a:pPr eaLnBrk="1" fontAlgn="auto" hangingPunct="1">
              <a:spcAft>
                <a:spcPts val="0"/>
              </a:spcAft>
              <a:defRPr/>
            </a:pPr>
            <a:r>
              <a:rPr lang="el-GR" dirty="0" err="1"/>
              <a:t>ΚριτΗρια</a:t>
            </a:r>
            <a:r>
              <a:rPr lang="el-GR" dirty="0"/>
              <a:t> </a:t>
            </a:r>
            <a:r>
              <a:rPr lang="el-GR" dirty="0" err="1"/>
              <a:t>ΕπιλογΗΣ</a:t>
            </a:r>
            <a:r>
              <a:rPr lang="el-GR" dirty="0"/>
              <a:t> </a:t>
            </a:r>
            <a:r>
              <a:rPr lang="el-GR" dirty="0" err="1"/>
              <a:t>ΑγορΩν</a:t>
            </a:r>
            <a:r>
              <a:rPr lang="el-GR" dirty="0"/>
              <a:t> του </a:t>
            </a:r>
            <a:r>
              <a:rPr lang="el-GR" dirty="0" err="1"/>
              <a:t>ΕξωτερικοΥ</a:t>
            </a:r>
            <a:br>
              <a:rPr lang="el-GR" dirty="0"/>
            </a:br>
            <a:endParaRPr lang="el-GR" dirty="0"/>
          </a:p>
        </p:txBody>
      </p:sp>
      <p:sp>
        <p:nvSpPr>
          <p:cNvPr id="8" name="1 - Τίτλος">
            <a:extLst>
              <a:ext uri="{FF2B5EF4-FFF2-40B4-BE49-F238E27FC236}">
                <a16:creationId xmlns:a16="http://schemas.microsoft.com/office/drawing/2014/main" id="{8181B69F-340C-6C40-39B5-33FC86BC6EFC}"/>
              </a:ext>
            </a:extLst>
          </p:cNvPr>
          <p:cNvSpPr txBox="1">
            <a:spLocks/>
          </p:cNvSpPr>
          <p:nvPr/>
        </p:nvSpPr>
        <p:spPr>
          <a:xfrm>
            <a:off x="1068331" y="269782"/>
            <a:ext cx="8759250" cy="10668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3200" dirty="0">
                <a:solidFill>
                  <a:schemeClr val="bg1"/>
                </a:solidFill>
              </a:rPr>
              <a:t>Η</a:t>
            </a:r>
            <a:r>
              <a:rPr lang="en-US" sz="3200" dirty="0">
                <a:solidFill>
                  <a:schemeClr val="bg1"/>
                </a:solidFill>
              </a:rPr>
              <a:t> </a:t>
            </a:r>
            <a:r>
              <a:rPr lang="el-GR" sz="3200" dirty="0" err="1">
                <a:solidFill>
                  <a:schemeClr val="bg1"/>
                </a:solidFill>
              </a:rPr>
              <a:t>παθητικΗ</a:t>
            </a:r>
            <a:r>
              <a:rPr lang="el-GR" sz="3200" dirty="0">
                <a:solidFill>
                  <a:schemeClr val="bg1"/>
                </a:solidFill>
              </a:rPr>
              <a:t> και η </a:t>
            </a:r>
            <a:r>
              <a:rPr lang="el-GR" sz="3200" dirty="0" err="1">
                <a:solidFill>
                  <a:schemeClr val="bg1"/>
                </a:solidFill>
              </a:rPr>
              <a:t>ενεργητικΗ</a:t>
            </a:r>
            <a:r>
              <a:rPr lang="el-GR" sz="3200" dirty="0">
                <a:solidFill>
                  <a:schemeClr val="bg1"/>
                </a:solidFill>
              </a:rPr>
              <a:t> </a:t>
            </a:r>
            <a:r>
              <a:rPr lang="el-GR" sz="3200" dirty="0" err="1">
                <a:solidFill>
                  <a:schemeClr val="bg1"/>
                </a:solidFill>
              </a:rPr>
              <a:t>πολιτικΗ</a:t>
            </a:r>
            <a:r>
              <a:rPr lang="el-GR" sz="3200" dirty="0">
                <a:solidFill>
                  <a:schemeClr val="bg1"/>
                </a:solidFill>
              </a:rPr>
              <a:t>.</a:t>
            </a:r>
          </a:p>
        </p:txBody>
      </p:sp>
      <p:sp>
        <p:nvSpPr>
          <p:cNvPr id="11" name="1 - Τίτλος">
            <a:extLst>
              <a:ext uri="{FF2B5EF4-FFF2-40B4-BE49-F238E27FC236}">
                <a16:creationId xmlns:a16="http://schemas.microsoft.com/office/drawing/2014/main" id="{D0889E3A-920E-3C39-A4D2-D15C1D1A1AA5}"/>
              </a:ext>
            </a:extLst>
          </p:cNvPr>
          <p:cNvSpPr txBox="1">
            <a:spLocks/>
          </p:cNvSpPr>
          <p:nvPr/>
        </p:nvSpPr>
        <p:spPr>
          <a:xfrm>
            <a:off x="1068331" y="2583402"/>
            <a:ext cx="8229600" cy="792088"/>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a:ln>
                  <a:noFill/>
                </a:ln>
                <a:solidFill>
                  <a:schemeClr val="bg1"/>
                </a:solidFill>
                <a:effectLst/>
                <a:uLnTx/>
                <a:uFillTx/>
                <a:latin typeface="+mn-lt"/>
                <a:ea typeface="+mj-ea"/>
                <a:cs typeface="+mj-cs"/>
              </a:rPr>
              <a:t>Επόμενο βήμα - επίσκεψη στις αγορές </a:t>
            </a:r>
          </a:p>
        </p:txBody>
      </p:sp>
      <p:sp>
        <p:nvSpPr>
          <p:cNvPr id="13" name="TextBox 12">
            <a:extLst>
              <a:ext uri="{FF2B5EF4-FFF2-40B4-BE49-F238E27FC236}">
                <a16:creationId xmlns:a16="http://schemas.microsoft.com/office/drawing/2014/main" id="{05DA30BD-84C0-FB33-21E0-5CAA16F27966}"/>
              </a:ext>
            </a:extLst>
          </p:cNvPr>
          <p:cNvSpPr txBox="1"/>
          <p:nvPr/>
        </p:nvSpPr>
        <p:spPr>
          <a:xfrm>
            <a:off x="1136343" y="3535049"/>
            <a:ext cx="6107836" cy="584775"/>
          </a:xfrm>
          <a:prstGeom prst="rect">
            <a:avLst/>
          </a:prstGeom>
          <a:noFill/>
        </p:spPr>
        <p:txBody>
          <a:bodyPr wrap="square">
            <a:spAutoFit/>
          </a:bodyPr>
          <a:lstStyle/>
          <a:p>
            <a:r>
              <a:rPr lang="el-GR" sz="3200" dirty="0"/>
              <a:t>Έρευνα Αγοράς Εξωτερικού</a:t>
            </a:r>
          </a:p>
        </p:txBody>
      </p:sp>
      <p:pic>
        <p:nvPicPr>
          <p:cNvPr id="9" name="Εικόνα 8">
            <a:extLst>
              <a:ext uri="{FF2B5EF4-FFF2-40B4-BE49-F238E27FC236}">
                <a16:creationId xmlns:a16="http://schemas.microsoft.com/office/drawing/2014/main" id="{9DB975EE-45D6-ADD2-39A6-85E9F8993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6A3EC979-70DB-2812-1854-387B0B394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14939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DE328A-8684-C47F-6455-DCF00820B16A}"/>
              </a:ext>
            </a:extLst>
          </p:cNvPr>
          <p:cNvSpPr txBox="1"/>
          <p:nvPr/>
        </p:nvSpPr>
        <p:spPr>
          <a:xfrm>
            <a:off x="520808" y="312454"/>
            <a:ext cx="6107836" cy="584775"/>
          </a:xfrm>
          <a:prstGeom prst="rect">
            <a:avLst/>
          </a:prstGeom>
          <a:noFill/>
        </p:spPr>
        <p:txBody>
          <a:bodyPr wrap="square">
            <a:spAutoFit/>
          </a:bodyPr>
          <a:lstStyle/>
          <a:p>
            <a:r>
              <a:rPr lang="el-GR" sz="3200" b="1" dirty="0"/>
              <a:t>Έρευνα Αγοράς Εξωτερικού</a:t>
            </a:r>
          </a:p>
        </p:txBody>
      </p:sp>
      <p:sp>
        <p:nvSpPr>
          <p:cNvPr id="10" name="TextBox 9">
            <a:extLst>
              <a:ext uri="{FF2B5EF4-FFF2-40B4-BE49-F238E27FC236}">
                <a16:creationId xmlns:a16="http://schemas.microsoft.com/office/drawing/2014/main" id="{55479D87-D327-6521-38A7-F54CA28B41EC}"/>
              </a:ext>
            </a:extLst>
          </p:cNvPr>
          <p:cNvSpPr txBox="1"/>
          <p:nvPr/>
        </p:nvSpPr>
        <p:spPr>
          <a:xfrm>
            <a:off x="300994" y="1252220"/>
            <a:ext cx="9894562" cy="3970318"/>
          </a:xfrm>
          <a:prstGeom prst="rect">
            <a:avLst/>
          </a:prstGeom>
          <a:noFill/>
        </p:spPr>
        <p:txBody>
          <a:bodyPr wrap="square">
            <a:spAutoFit/>
          </a:bodyPr>
          <a:lstStyle/>
          <a:p>
            <a:pPr algn="just"/>
            <a:r>
              <a:rPr lang="el-GR" dirty="0">
                <a:solidFill>
                  <a:schemeClr val="bg1"/>
                </a:solidFill>
                <a:latin typeface="Times New Roman" pitchFamily="18" charset="0"/>
              </a:rPr>
              <a:t>Στη σημερινή οικονομική συγκυρία που χαρακτηρίζεται από έξαρση του ανταγωνισμού σε όλες τις αγορές του κόσμου, η προώθηση των προϊόντων δεν μπορεί να στηρίζεται μόνο στην εμπειρία, την έμπνευση και το επιχειρηματικό δαιμόνιο. Πρέπει να λαμβάνονται υπόψη πρόσθετες πληροφορίες που αφορούν την αγορά ώστε ο σχεδιασμός της εξαγωγικής πολιτικής να είναι πιο εύστοχος και αποτελεσματικός. Τα απαραίτητα αυτά στοιχεία μπορεί να τα προσφέρει μόνον μια εμπεριστατωμένη έρευνα αγοράς της χώρας – στόχου των εξαγωγών της επιχείρησης. </a:t>
            </a:r>
          </a:p>
          <a:p>
            <a:pPr algn="just"/>
            <a:r>
              <a:rPr lang="el-GR" dirty="0">
                <a:solidFill>
                  <a:schemeClr val="bg1"/>
                </a:solidFill>
                <a:latin typeface="Times New Roman" pitchFamily="18" charset="0"/>
              </a:rPr>
              <a:t>Οι δυνητικοί εξαγωγείς μπορούν να αξιοποιούν τις μελέτες ξένων αγορών που εκπονούν οι δημόσιες υπηρεσίες και οργανισμοί στην Ελλάδα και στο εξωτερικό, οι εξαγωγικοί φορείς της χώρας και οι ιδιωτικές εταιρίες που εξειδικεύονται στον τομέα αυτό. Πρέπει να αξιοποιούν τις πηγές πληροφοριών που έχουν στη διάθεσή τους, τα Ελληνικά Γραφεία Οικονομικών και Εμπορικών Υποθέσεων (ΟΕΥ) του Υπουργείου Εξωτερικών και τα Ελληνικά Επιμελητήρια.</a:t>
            </a:r>
          </a:p>
          <a:p>
            <a:pPr algn="just"/>
            <a:r>
              <a:rPr lang="el-GR" b="1" dirty="0">
                <a:solidFill>
                  <a:schemeClr val="tx2">
                    <a:lumMod val="20000"/>
                    <a:lumOff val="80000"/>
                  </a:schemeClr>
                </a:solidFill>
                <a:latin typeface="Times New Roman" pitchFamily="18" charset="0"/>
              </a:rPr>
              <a:t>Πρέπει επίσης να επωφελούνται των υπηρεσιών που προσφέρονται όπως είναι για παράδειγμα η οργάνωση αποστολών σε διεθνείς εμπορικές εκθέσεις και η εφαρμογή προγραμμάτων δυναμικής προώθησης συγκεκριμένων ελληνικών προϊόντων σε επιλεγμένες αγορές του εξωτερικού.</a:t>
            </a:r>
          </a:p>
        </p:txBody>
      </p:sp>
      <p:pic>
        <p:nvPicPr>
          <p:cNvPr id="3" name="Εικόνα 2">
            <a:extLst>
              <a:ext uri="{FF2B5EF4-FFF2-40B4-BE49-F238E27FC236}">
                <a16:creationId xmlns:a16="http://schemas.microsoft.com/office/drawing/2014/main" id="{38FF7C6A-C30B-CBF4-B57D-8CD158C9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11D96DF6-3D69-FCFB-8B97-A961EB28D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5" y="5701488"/>
            <a:ext cx="6312023" cy="1019001"/>
          </a:xfrm>
          <a:prstGeom prst="rect">
            <a:avLst/>
          </a:prstGeom>
        </p:spPr>
      </p:pic>
    </p:spTree>
    <p:extLst>
      <p:ext uri="{BB962C8B-B14F-4D97-AF65-F5344CB8AC3E}">
        <p14:creationId xmlns:p14="http://schemas.microsoft.com/office/powerpoint/2010/main" val="53631587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1062</TotalTime>
  <Words>1965</Words>
  <Application>Microsoft Office PowerPoint</Application>
  <PresentationFormat>Ευρεία οθόνη</PresentationFormat>
  <Paragraphs>127</Paragraphs>
  <Slides>23</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Arial</vt:lpstr>
      <vt:lpstr>Book Antiqua</vt:lpstr>
      <vt:lpstr>Calibri</vt:lpstr>
      <vt:lpstr>Century Gothic</vt:lpstr>
      <vt:lpstr>Open Sans</vt:lpstr>
      <vt:lpstr>PFDINTextPro Neue</vt:lpstr>
      <vt:lpstr>Source Sans Pro</vt:lpstr>
      <vt:lpstr>Times New Roman</vt:lpstr>
      <vt:lpstr>Wingdings</vt:lpstr>
      <vt:lpstr>Wingdings 2</vt:lpstr>
      <vt:lpstr>Wingdings 3</vt:lpstr>
      <vt:lpstr>Κομμάτι</vt:lpstr>
      <vt:lpstr>3η ενημερωτικΗ εκδΗλωση του ΕπιμελητηρΙου ΑιτωλοακαρνανΙαΣ σε συνεργασΙα με την ΠεριφΕρεια ΔυτικΗΣ ΕλλΑδαΣ στο πλαΙσιο του Εργου  « ΠροΩθηση/προβολΗ αλιευμΑτων ΠεριφΕρειαΣ ΔυτικΗΣ ΕλλΑδαΣ σε εσωτερικΗ αγορΑ και ΤρΙτεΣ ΧΩρεΣ » - ΟΠΣ 5076713.  ΤετΑρτη, 2 ΑΥΓΟΥΣΤΟΥ 2023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ΚριτΗρια ΕπιλογΗΣ ΑγορΩν του ΕξωτερικοΥ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ενημερωτική εκδήλωση του Επιμελητηρίου Αιτωλοακαρνανίας σε συνεργασία με την Περιφέρεια Δυτικής Ελλάδας στο πλαίσιο του Έργου « Προώθηση/προβολή αλιευμάτων Περιφέρειας Δυτικής Ελλάδας σε εσωτερική αγορά και Τρίτες Χώρες » - ΟΠΣ 5076713 ».  Τετάρτη, 7 Ιουνίου 2023</dc:title>
  <dc:creator>ΓΕΩΡΓΙΟΣ ΡΟΜΠΟΛΑΣ</dc:creator>
  <cp:lastModifiedBy>ΓΕΩΡΓΙΟΣ ΡΟΜΠΟΛΑΣ</cp:lastModifiedBy>
  <cp:revision>86</cp:revision>
  <cp:lastPrinted>2023-08-02T10:22:06Z</cp:lastPrinted>
  <dcterms:created xsi:type="dcterms:W3CDTF">2023-06-06T06:23:12Z</dcterms:created>
  <dcterms:modified xsi:type="dcterms:W3CDTF">2023-08-04T16:18:35Z</dcterms:modified>
</cp:coreProperties>
</file>