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1" r:id="rId3"/>
    <p:sldId id="280" r:id="rId4"/>
    <p:sldId id="279" r:id="rId5"/>
    <p:sldId id="278" r:id="rId6"/>
    <p:sldId id="277" r:id="rId7"/>
    <p:sldId id="276" r:id="rId8"/>
    <p:sldId id="275" r:id="rId9"/>
    <p:sldId id="274" r:id="rId10"/>
    <p:sldId id="273" r:id="rId11"/>
    <p:sldId id="272" r:id="rId12"/>
    <p:sldId id="290" r:id="rId13"/>
    <p:sldId id="270" r:id="rId14"/>
    <p:sldId id="269" r:id="rId15"/>
    <p:sldId id="282" r:id="rId16"/>
    <p:sldId id="283" r:id="rId17"/>
    <p:sldId id="291" r:id="rId18"/>
    <p:sldId id="284" r:id="rId19"/>
    <p:sldId id="267" r:id="rId20"/>
    <p:sldId id="293" r:id="rId21"/>
    <p:sldId id="289" r:id="rId22"/>
    <p:sldId id="26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54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16/9/2023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13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C8C08279-B21F-4A37-805E-C3A6F71F738C}" type="datetimeFigureOut">
              <a:rPr lang="el-GR" smtClean="0"/>
              <a:pPr/>
              <a:t>16/9/2023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3839881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16/9/2023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231001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16/9/2023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2503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16/9/2023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339213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16/9/2023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472061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16/9/2023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105681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16/9/2023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198859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16/9/2023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990560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C8C08279-B21F-4A37-805E-C3A6F71F738C}" type="datetimeFigureOut">
              <a:rPr lang="el-GR" smtClean="0"/>
              <a:pPr/>
              <a:t>16/9/2023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213967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C8C08279-B21F-4A37-805E-C3A6F71F738C}" type="datetimeFigureOut">
              <a:rPr lang="el-GR" smtClean="0"/>
              <a:pPr/>
              <a:t>16/9/2023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64091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C8C08279-B21F-4A37-805E-C3A6F71F738C}" type="datetimeFigureOut">
              <a:rPr lang="el-GR" smtClean="0"/>
              <a:pPr/>
              <a:t>16/9/2023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39490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C8C08279-B21F-4A37-805E-C3A6F71F738C}" type="datetimeFigureOut">
              <a:rPr lang="el-GR" smtClean="0"/>
              <a:pPr/>
              <a:t>16/9/2023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96646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8C08279-B21F-4A37-805E-C3A6F71F738C}" type="datetimeFigureOut">
              <a:rPr lang="el-GR" smtClean="0"/>
              <a:pPr/>
              <a:t>16/9/2023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71164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08279-B21F-4A37-805E-C3A6F71F738C}" type="datetimeFigureOut">
              <a:rPr lang="el-GR" smtClean="0"/>
              <a:pPr/>
              <a:t>16/9/2023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1277896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C08279-B21F-4A37-805E-C3A6F71F738C}" type="datetimeFigureOut">
              <a:rPr lang="el-GR" smtClean="0"/>
              <a:pPr/>
              <a:t>16/9/2023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59730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C8C08279-B21F-4A37-805E-C3A6F71F738C}" type="datetimeFigureOut">
              <a:rPr lang="el-GR" smtClean="0"/>
              <a:pPr/>
              <a:t>16/9/2023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F992C4D-EF08-4DCF-9390-06A4C097C342}" type="slidenum">
              <a:rPr lang="el-GR" smtClean="0"/>
              <a:pPr/>
              <a:t>‹#›</a:t>
            </a:fld>
            <a:endParaRPr lang="el-GR"/>
          </a:p>
        </p:txBody>
      </p:sp>
    </p:spTree>
    <p:extLst>
      <p:ext uri="{BB962C8B-B14F-4D97-AF65-F5344CB8AC3E}">
        <p14:creationId xmlns:p14="http://schemas.microsoft.com/office/powerpoint/2010/main" val="49886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8C08279-B21F-4A37-805E-C3A6F71F738C}" type="datetimeFigureOut">
              <a:rPr lang="el-GR" smtClean="0"/>
              <a:pPr/>
              <a:t>16/9/2023</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F992C4D-EF08-4DCF-9390-06A4C097C342}" type="slidenum">
              <a:rPr lang="el-GR" smtClean="0"/>
              <a:pPr/>
              <a:t>‹#›</a:t>
            </a:fld>
            <a:endParaRPr lang="el-GR"/>
          </a:p>
        </p:txBody>
      </p:sp>
    </p:spTree>
    <p:extLst>
      <p:ext uri="{BB962C8B-B14F-4D97-AF65-F5344CB8AC3E}">
        <p14:creationId xmlns:p14="http://schemas.microsoft.com/office/powerpoint/2010/main" val="317033072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youtu.be/Y6aC_WKqUSQ" TargetMode="External"/><Relationship Id="rId1" Type="http://schemas.openxmlformats.org/officeDocument/2006/relationships/slideLayout" Target="../slideLayouts/slideLayout2.xml"/><Relationship Id="rId6" Type="http://schemas.openxmlformats.org/officeDocument/2006/relationships/hyperlink" Target="https://youtu.be/2sPeKihkMBI" TargetMode="External"/><Relationship Id="rId5" Type="http://schemas.openxmlformats.org/officeDocument/2006/relationships/image" Target="../media/image10.jp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B9531D-160D-866D-05B3-3FD0EF32108D}"/>
              </a:ext>
            </a:extLst>
          </p:cNvPr>
          <p:cNvSpPr>
            <a:spLocks noGrp="1"/>
          </p:cNvSpPr>
          <p:nvPr>
            <p:ph type="ctrTitle"/>
          </p:nvPr>
        </p:nvSpPr>
        <p:spPr>
          <a:xfrm>
            <a:off x="684211" y="137511"/>
            <a:ext cx="8220091" cy="2933597"/>
          </a:xfrm>
        </p:spPr>
        <p:txBody>
          <a:bodyPr>
            <a:normAutofit/>
          </a:bodyPr>
          <a:lstStyle/>
          <a:p>
            <a:pPr algn="ctr"/>
            <a:r>
              <a:rPr lang="en-US" sz="2000" b="1" dirty="0">
                <a:solidFill>
                  <a:schemeClr val="bg1"/>
                </a:solidFill>
                <a:effectLst/>
                <a:ea typeface="Calibri" panose="020F0502020204030204" pitchFamily="34" charset="0"/>
                <a:cs typeface="Times New Roman" panose="02020603050405020304" pitchFamily="18" charset="0"/>
              </a:rPr>
              <a:t>4</a:t>
            </a:r>
            <a:r>
              <a:rPr lang="el-GR" sz="2000" b="1" baseline="30000" dirty="0">
                <a:solidFill>
                  <a:schemeClr val="bg1"/>
                </a:solidFill>
                <a:effectLst/>
                <a:ea typeface="Calibri" panose="020F0502020204030204" pitchFamily="34" charset="0"/>
                <a:cs typeface="Times New Roman" panose="02020603050405020304" pitchFamily="18" charset="0"/>
              </a:rPr>
              <a:t>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ενημερωτικ</a:t>
            </a:r>
            <a:r>
              <a:rPr lang="el-GR" sz="2000" b="1" dirty="0" err="1">
                <a:solidFill>
                  <a:schemeClr val="bg1"/>
                </a:solidFill>
                <a:ea typeface="Calibri" panose="020F0502020204030204" pitchFamily="34" charset="0"/>
                <a:cs typeface="Times New Roman" panose="02020603050405020304" pitchFamily="18" charset="0"/>
              </a:rPr>
              <a:t>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εκδΗλωση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a:solidFill>
                  <a:schemeClr val="bg1"/>
                </a:solidFill>
                <a:effectLst/>
                <a:ea typeface="Calibri" panose="020F0502020204030204" pitchFamily="34" charset="0"/>
              </a:rPr>
              <a:t>του </a:t>
            </a:r>
            <a:r>
              <a:rPr lang="el-GR" sz="2000" b="1" dirty="0" err="1">
                <a:solidFill>
                  <a:schemeClr val="bg1"/>
                </a:solidFill>
                <a:effectLst/>
                <a:ea typeface="Calibri" panose="020F0502020204030204" pitchFamily="34" charset="0"/>
              </a:rPr>
              <a:t>ΕπιμελητηρΙου</a:t>
            </a:r>
            <a:r>
              <a:rPr lang="el-GR" sz="2000" b="1" dirty="0">
                <a:solidFill>
                  <a:schemeClr val="bg1"/>
                </a:solidFill>
                <a:effectLst/>
                <a:ea typeface="Calibri" panose="020F0502020204030204" pitchFamily="34" charset="0"/>
              </a:rPr>
              <a:t> </a:t>
            </a:r>
            <a:r>
              <a:rPr lang="el-GR" sz="2000" b="1" dirty="0" err="1">
                <a:solidFill>
                  <a:schemeClr val="bg1"/>
                </a:solidFill>
                <a:effectLst/>
                <a:ea typeface="Calibri" panose="020F0502020204030204" pitchFamily="34" charset="0"/>
              </a:rPr>
              <a:t>ΑιτωλοακαρνανΙαΣ</a:t>
            </a:r>
            <a:r>
              <a:rPr lang="el-GR" sz="2000" b="1" dirty="0">
                <a:solidFill>
                  <a:schemeClr val="bg1"/>
                </a:solidFill>
                <a:effectLst/>
                <a:ea typeface="Calibri" panose="020F0502020204030204" pitchFamily="34" charset="0"/>
              </a:rPr>
              <a:t> σε </a:t>
            </a:r>
            <a:r>
              <a:rPr lang="el-GR" sz="2000" b="1" dirty="0" err="1">
                <a:solidFill>
                  <a:schemeClr val="bg1"/>
                </a:solidFill>
                <a:effectLst/>
                <a:ea typeface="Calibri" panose="020F0502020204030204" pitchFamily="34" charset="0"/>
              </a:rPr>
              <a:t>συνεργασΙα</a:t>
            </a:r>
            <a:r>
              <a:rPr lang="el-GR" sz="2000" b="1" dirty="0">
                <a:solidFill>
                  <a:schemeClr val="bg1"/>
                </a:solidFill>
                <a:effectLst/>
                <a:ea typeface="Calibri" panose="020F0502020204030204" pitchFamily="34" charset="0"/>
              </a:rPr>
              <a:t> με την </a:t>
            </a:r>
            <a:r>
              <a:rPr lang="el-GR" sz="2000" b="1" dirty="0" err="1">
                <a:solidFill>
                  <a:schemeClr val="bg1"/>
                </a:solidFill>
                <a:effectLst/>
                <a:ea typeface="Calibri" panose="020F0502020204030204" pitchFamily="34" charset="0"/>
              </a:rPr>
              <a:t>ΠεριφΕρεια</a:t>
            </a:r>
            <a:r>
              <a:rPr lang="el-GR" sz="2000" b="1" dirty="0">
                <a:solidFill>
                  <a:schemeClr val="bg1"/>
                </a:solidFill>
                <a:effectLst/>
                <a:ea typeface="Calibri" panose="020F0502020204030204" pitchFamily="34" charset="0"/>
              </a:rPr>
              <a:t> </a:t>
            </a:r>
            <a:r>
              <a:rPr lang="el-GR" sz="2000" b="1" dirty="0" err="1">
                <a:solidFill>
                  <a:schemeClr val="bg1"/>
                </a:solidFill>
                <a:effectLst/>
                <a:ea typeface="Calibri" panose="020F0502020204030204" pitchFamily="34" charset="0"/>
              </a:rPr>
              <a:t>ΔυτικΗΣ</a:t>
            </a:r>
            <a:r>
              <a:rPr lang="el-GR" sz="2000" b="1" dirty="0">
                <a:solidFill>
                  <a:schemeClr val="bg1"/>
                </a:solidFill>
                <a:effectLst/>
                <a:ea typeface="Calibri" panose="020F0502020204030204" pitchFamily="34" charset="0"/>
              </a:rPr>
              <a:t> </a:t>
            </a:r>
            <a:r>
              <a:rPr lang="el-GR" sz="2000" b="1" dirty="0" err="1">
                <a:solidFill>
                  <a:schemeClr val="bg1"/>
                </a:solidFill>
                <a:effectLst/>
                <a:ea typeface="Calibri" panose="020F0502020204030204" pitchFamily="34" charset="0"/>
              </a:rPr>
              <a:t>ΕλλΑδαΣ</a:t>
            </a:r>
            <a:r>
              <a:rPr lang="el-GR" sz="2000" b="1" dirty="0">
                <a:solidFill>
                  <a:schemeClr val="bg1"/>
                </a:solidFill>
                <a:effectLst/>
                <a:ea typeface="Calibri" panose="020F0502020204030204" pitchFamily="34" charset="0"/>
              </a:rPr>
              <a:t> στο </a:t>
            </a:r>
            <a:r>
              <a:rPr lang="el-GR" sz="2000" b="1" dirty="0" err="1">
                <a:solidFill>
                  <a:schemeClr val="bg1"/>
                </a:solidFill>
                <a:effectLst/>
                <a:ea typeface="Calibri" panose="020F0502020204030204" pitchFamily="34" charset="0"/>
              </a:rPr>
              <a:t>πλαΙσιο</a:t>
            </a:r>
            <a:r>
              <a:rPr lang="el-GR" sz="2000" b="1" dirty="0">
                <a:solidFill>
                  <a:schemeClr val="bg1"/>
                </a:solidFill>
                <a:effectLst/>
                <a:ea typeface="Calibri" panose="020F0502020204030204" pitchFamily="34" charset="0"/>
              </a:rPr>
              <a:t> του </a:t>
            </a:r>
            <a:r>
              <a:rPr lang="el-GR" sz="2000" b="1" dirty="0" err="1">
                <a:solidFill>
                  <a:schemeClr val="bg1"/>
                </a:solidFill>
                <a:effectLst/>
                <a:ea typeface="Calibri" panose="020F0502020204030204" pitchFamily="34" charset="0"/>
              </a:rPr>
              <a:t>Εργου</a:t>
            </a:r>
            <a:r>
              <a:rPr lang="el-GR" sz="2000" b="1" dirty="0">
                <a:solidFill>
                  <a:schemeClr val="bg1"/>
                </a:solidFill>
                <a:effectLst/>
                <a:ea typeface="Calibri" panose="020F0502020204030204" pitchFamily="34" charset="0"/>
              </a:rPr>
              <a:t>  </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ΠροΩθηση</a:t>
            </a:r>
            <a:r>
              <a:rPr lang="el-GR" sz="2000" b="1" dirty="0">
                <a:solidFill>
                  <a:schemeClr val="bg1"/>
                </a:solidFill>
                <a:effectLst/>
                <a:ea typeface="Calibri" panose="020F0502020204030204" pitchFamily="34" charset="0"/>
                <a:cs typeface="Times New Roman" panose="02020603050405020304" pitchFamily="18" charset="0"/>
              </a:rPr>
              <a:t>/</a:t>
            </a:r>
            <a:r>
              <a:rPr lang="el-GR" sz="2000" b="1" dirty="0" err="1">
                <a:solidFill>
                  <a:schemeClr val="bg1"/>
                </a:solidFill>
                <a:effectLst/>
                <a:ea typeface="Calibri" panose="020F0502020204030204" pitchFamily="34" charset="0"/>
                <a:cs typeface="Times New Roman" panose="02020603050405020304" pitchFamily="18" charset="0"/>
              </a:rPr>
              <a:t>προβολΗ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αλιευμΑτων</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ΠεριφΕρειαΣ</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ΔυτικΗΣ</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ΕλλΑδαΣ</a:t>
            </a:r>
            <a:r>
              <a:rPr lang="el-GR" sz="2000" b="1" dirty="0">
                <a:solidFill>
                  <a:schemeClr val="bg1"/>
                </a:solidFill>
                <a:effectLst/>
                <a:ea typeface="Calibri" panose="020F0502020204030204" pitchFamily="34" charset="0"/>
                <a:cs typeface="Times New Roman" panose="02020603050405020304" pitchFamily="18" charset="0"/>
              </a:rPr>
              <a:t> σε </a:t>
            </a:r>
            <a:r>
              <a:rPr lang="el-GR" sz="2000" b="1" dirty="0" err="1">
                <a:solidFill>
                  <a:schemeClr val="bg1"/>
                </a:solidFill>
                <a:effectLst/>
                <a:ea typeface="Calibri" panose="020F0502020204030204" pitchFamily="34" charset="0"/>
                <a:cs typeface="Times New Roman" panose="02020603050405020304" pitchFamily="18" charset="0"/>
              </a:rPr>
              <a:t>εσωτερικΗ</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αγορΑ</a:t>
            </a:r>
            <a:r>
              <a:rPr lang="el-GR" sz="2000" b="1" dirty="0">
                <a:solidFill>
                  <a:schemeClr val="bg1"/>
                </a:solidFill>
                <a:effectLst/>
                <a:ea typeface="Calibri" panose="020F0502020204030204" pitchFamily="34" charset="0"/>
                <a:cs typeface="Times New Roman" panose="02020603050405020304" pitchFamily="18" charset="0"/>
              </a:rPr>
              <a:t> και </a:t>
            </a:r>
            <a:r>
              <a:rPr lang="el-GR" sz="2000" b="1" dirty="0" err="1">
                <a:solidFill>
                  <a:schemeClr val="bg1"/>
                </a:solidFill>
                <a:effectLst/>
                <a:ea typeface="Calibri" panose="020F0502020204030204" pitchFamily="34" charset="0"/>
                <a:cs typeface="Times New Roman" panose="02020603050405020304" pitchFamily="18" charset="0"/>
              </a:rPr>
              <a:t>ΤρΙτεΣ</a:t>
            </a:r>
            <a:r>
              <a:rPr lang="el-GR" sz="2000" b="1" dirty="0">
                <a:solidFill>
                  <a:schemeClr val="bg1"/>
                </a:solidFill>
                <a:effectLst/>
                <a:ea typeface="Calibri" panose="020F0502020204030204" pitchFamily="34" charset="0"/>
                <a:cs typeface="Times New Roman" panose="02020603050405020304" pitchFamily="18" charset="0"/>
              </a:rPr>
              <a:t> </a:t>
            </a:r>
            <a:r>
              <a:rPr lang="el-GR" sz="2000" b="1" dirty="0" err="1">
                <a:solidFill>
                  <a:schemeClr val="bg1"/>
                </a:solidFill>
                <a:effectLst/>
                <a:ea typeface="Calibri" panose="020F0502020204030204" pitchFamily="34" charset="0"/>
                <a:cs typeface="Times New Roman" panose="02020603050405020304" pitchFamily="18" charset="0"/>
              </a:rPr>
              <a:t>ΧΩρεΣ</a:t>
            </a:r>
            <a:r>
              <a:rPr lang="el-GR" sz="2000" b="1" dirty="0">
                <a:solidFill>
                  <a:schemeClr val="bg1"/>
                </a:solidFill>
                <a:effectLst/>
                <a:ea typeface="Calibri" panose="020F0502020204030204" pitchFamily="34" charset="0"/>
                <a:cs typeface="Times New Roman" panose="02020603050405020304" pitchFamily="18" charset="0"/>
              </a:rPr>
              <a:t> » - ΟΠΣ 5076713.</a:t>
            </a:r>
            <a:br>
              <a:rPr lang="el-GR" sz="2000" b="1" dirty="0">
                <a:solidFill>
                  <a:schemeClr val="bg1"/>
                </a:solidFill>
                <a:effectLst/>
                <a:ea typeface="Calibri" panose="020F0502020204030204" pitchFamily="34" charset="0"/>
                <a:cs typeface="Times New Roman" panose="02020603050405020304" pitchFamily="18" charset="0"/>
              </a:rPr>
            </a:br>
            <a:br>
              <a:rPr lang="el-GR" sz="2000" b="1" dirty="0">
                <a:solidFill>
                  <a:schemeClr val="bg1"/>
                </a:solidFill>
                <a:effectLst/>
                <a:ea typeface="Calibri" panose="020F0502020204030204" pitchFamily="34" charset="0"/>
              </a:rPr>
            </a:br>
            <a:r>
              <a:rPr lang="el-GR" sz="2000" b="1" dirty="0">
                <a:solidFill>
                  <a:schemeClr val="bg1"/>
                </a:solidFill>
                <a:ea typeface="Calibri" panose="020F0502020204030204" pitchFamily="34" charset="0"/>
              </a:rPr>
              <a:t>ΠΕΜΠΤΗ</a:t>
            </a:r>
            <a:r>
              <a:rPr lang="el-GR" sz="2000" b="1" dirty="0">
                <a:effectLst/>
                <a:ea typeface="Calibri" panose="020F0502020204030204" pitchFamily="34" charset="0"/>
                <a:cs typeface="Times New Roman" panose="02020603050405020304" pitchFamily="18" charset="0"/>
              </a:rPr>
              <a:t>, 21 ΣΕΠΤΕΜΒΡΙΟΥ 2023 </a:t>
            </a:r>
            <a:br>
              <a:rPr lang="el-GR" sz="2000" b="1" dirty="0">
                <a:solidFill>
                  <a:schemeClr val="bg1"/>
                </a:solidFill>
                <a:effectLst/>
                <a:ea typeface="Calibri" panose="020F0502020204030204" pitchFamily="34" charset="0"/>
                <a:cs typeface="Times New Roman" panose="02020603050405020304" pitchFamily="18" charset="0"/>
              </a:rPr>
            </a:br>
            <a:endParaRPr lang="el-GR" sz="2000" b="1" dirty="0">
              <a:solidFill>
                <a:schemeClr val="bg1"/>
              </a:solidFill>
            </a:endParaRPr>
          </a:p>
        </p:txBody>
      </p:sp>
      <p:sp>
        <p:nvSpPr>
          <p:cNvPr id="3" name="Υπότιτλος 2">
            <a:extLst>
              <a:ext uri="{FF2B5EF4-FFF2-40B4-BE49-F238E27FC236}">
                <a16:creationId xmlns:a16="http://schemas.microsoft.com/office/drawing/2014/main" id="{A1FF60FB-AAA9-75B7-2336-EE44A1CB7456}"/>
              </a:ext>
            </a:extLst>
          </p:cNvPr>
          <p:cNvSpPr>
            <a:spLocks noGrp="1"/>
          </p:cNvSpPr>
          <p:nvPr>
            <p:ph type="subTitle" idx="1"/>
          </p:nvPr>
        </p:nvSpPr>
        <p:spPr>
          <a:xfrm>
            <a:off x="471148" y="3383969"/>
            <a:ext cx="7012728" cy="1947333"/>
          </a:xfrm>
        </p:spPr>
        <p:txBody>
          <a:bodyPr>
            <a:normAutofit fontScale="92500"/>
          </a:bodyPr>
          <a:lstStyle/>
          <a:p>
            <a:pPr algn="just"/>
            <a:r>
              <a:rPr lang="el-GR" sz="1900" b="1" dirty="0">
                <a:solidFill>
                  <a:schemeClr val="bg1"/>
                </a:solidFill>
                <a:ea typeface="Calibri" panose="020F0502020204030204" pitchFamily="34" charset="0"/>
              </a:rPr>
              <a:t>Τίτλος Παρουσίασης:</a:t>
            </a:r>
          </a:p>
          <a:p>
            <a:pPr algn="just"/>
            <a:r>
              <a:rPr lang="el-GR" sz="1900" dirty="0">
                <a:solidFill>
                  <a:schemeClr val="tx1"/>
                </a:solidFill>
                <a:effectLst/>
                <a:ea typeface="Calibri" panose="020F0502020204030204" pitchFamily="34" charset="0"/>
                <a:cs typeface="Times New Roman" panose="02020603050405020304" pitchFamily="18" charset="0"/>
              </a:rPr>
              <a:t>« </a:t>
            </a:r>
            <a:r>
              <a:rPr lang="el-GR" sz="1900" b="1" dirty="0">
                <a:solidFill>
                  <a:schemeClr val="tx1"/>
                </a:solidFill>
                <a:effectLst/>
                <a:ea typeface="Calibri" panose="020F0502020204030204" pitchFamily="34" charset="0"/>
                <a:cs typeface="Times New Roman" panose="02020603050405020304" pitchFamily="18" charset="0"/>
              </a:rPr>
              <a:t>Διεθνή έκθεση </a:t>
            </a:r>
            <a:r>
              <a:rPr lang="en-US" sz="1900" b="1" dirty="0">
                <a:solidFill>
                  <a:schemeClr val="tx1"/>
                </a:solidFill>
                <a:effectLst/>
                <a:ea typeface="Calibri" panose="020F0502020204030204" pitchFamily="34" charset="0"/>
                <a:cs typeface="Times New Roman" panose="02020603050405020304" pitchFamily="18" charset="0"/>
              </a:rPr>
              <a:t>ANUGA </a:t>
            </a:r>
            <a:r>
              <a:rPr lang="el-GR" sz="1900" b="1" dirty="0">
                <a:solidFill>
                  <a:schemeClr val="tx1"/>
                </a:solidFill>
                <a:effectLst/>
                <a:ea typeface="Calibri" panose="020F0502020204030204" pitchFamily="34" charset="0"/>
                <a:cs typeface="Times New Roman" panose="02020603050405020304" pitchFamily="18" charset="0"/>
              </a:rPr>
              <a:t>2023 </a:t>
            </a:r>
            <a:r>
              <a:rPr lang="el-GR" sz="1900" dirty="0">
                <a:solidFill>
                  <a:schemeClr val="tx1"/>
                </a:solidFill>
                <a:effectLst/>
                <a:ea typeface="Calibri" panose="020F0502020204030204" pitchFamily="34" charset="0"/>
                <a:cs typeface="Times New Roman" panose="02020603050405020304" pitchFamily="18" charset="0"/>
              </a:rPr>
              <a:t> </a:t>
            </a:r>
            <a:r>
              <a:rPr lang="el-GR" sz="1900" dirty="0">
                <a:solidFill>
                  <a:schemeClr val="tx1"/>
                </a:solidFill>
                <a:effectLst/>
                <a:ea typeface="Times New Roman" panose="02020603050405020304" pitchFamily="18" charset="0"/>
                <a:cs typeface="Times New Roman" panose="02020603050405020304" pitchFamily="18" charset="0"/>
              </a:rPr>
              <a:t>» - Ευκαιρίες και δυνατότητες .</a:t>
            </a:r>
          </a:p>
          <a:p>
            <a:pPr algn="just"/>
            <a:r>
              <a:rPr lang="el-GR" sz="1900" b="1" dirty="0">
                <a:solidFill>
                  <a:schemeClr val="bg1"/>
                </a:solidFill>
              </a:rPr>
              <a:t>Εισηγητής</a:t>
            </a:r>
            <a:r>
              <a:rPr lang="el-GR" sz="1900" dirty="0">
                <a:solidFill>
                  <a:schemeClr val="bg1"/>
                </a:solidFill>
              </a:rPr>
              <a:t>: </a:t>
            </a:r>
            <a:r>
              <a:rPr lang="el-GR" sz="1900" dirty="0" err="1">
                <a:solidFill>
                  <a:schemeClr val="bg1"/>
                </a:solidFill>
              </a:rPr>
              <a:t>Ρόμπολας</a:t>
            </a:r>
            <a:r>
              <a:rPr lang="el-GR" sz="1900" dirty="0">
                <a:solidFill>
                  <a:schemeClr val="bg1"/>
                </a:solidFill>
              </a:rPr>
              <a:t> Γεώργιος, Οικονομολόγος M</a:t>
            </a:r>
            <a:r>
              <a:rPr lang="en-US" sz="1900" dirty="0">
                <a:solidFill>
                  <a:schemeClr val="bg1"/>
                </a:solidFill>
              </a:rPr>
              <a:t>S</a:t>
            </a:r>
            <a:r>
              <a:rPr lang="el-GR" sz="1900" dirty="0">
                <a:solidFill>
                  <a:schemeClr val="bg1"/>
                </a:solidFill>
              </a:rPr>
              <a:t>c, Υπεύθυνος έργου, δράσεων εξωστρέφειας &amp; Διεθνών σχέσεων, </a:t>
            </a:r>
            <a:r>
              <a:rPr lang="el-GR" sz="1900" dirty="0">
                <a:solidFill>
                  <a:schemeClr val="tx1"/>
                </a:solidFill>
              </a:rPr>
              <a:t>για το Επιμελητηριο Αιτωλοακαρνανίας</a:t>
            </a:r>
            <a:r>
              <a:rPr lang="el-GR" sz="1900" dirty="0">
                <a:solidFill>
                  <a:schemeClr val="bg1"/>
                </a:solidFill>
              </a:rPr>
              <a:t>.</a:t>
            </a:r>
          </a:p>
          <a:p>
            <a:endParaRPr lang="el-GR" dirty="0">
              <a:solidFill>
                <a:schemeClr val="tx1"/>
              </a:solidFill>
            </a:endParaRPr>
          </a:p>
        </p:txBody>
      </p:sp>
      <p:pic>
        <p:nvPicPr>
          <p:cNvPr id="6" name="Εικόνα 5">
            <a:extLst>
              <a:ext uri="{FF2B5EF4-FFF2-40B4-BE49-F238E27FC236}">
                <a16:creationId xmlns:a16="http://schemas.microsoft.com/office/drawing/2014/main" id="{6F58B327-195A-A7BC-C41B-9DE26AB3C6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2426" y="0"/>
            <a:ext cx="1109574" cy="741378"/>
          </a:xfrm>
          <a:prstGeom prst="rect">
            <a:avLst/>
          </a:prstGeom>
        </p:spPr>
      </p:pic>
      <p:pic>
        <p:nvPicPr>
          <p:cNvPr id="4" name="Εικόνα 3">
            <a:extLst>
              <a:ext uri="{FF2B5EF4-FFF2-40B4-BE49-F238E27FC236}">
                <a16:creationId xmlns:a16="http://schemas.microsoft.com/office/drawing/2014/main" id="{ABC5381C-2631-0619-A6AF-E8F127056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spTree>
    <p:extLst>
      <p:ext uri="{BB962C8B-B14F-4D97-AF65-F5344CB8AC3E}">
        <p14:creationId xmlns:p14="http://schemas.microsoft.com/office/powerpoint/2010/main" val="149403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30365" y="1174072"/>
            <a:ext cx="9143949" cy="4418860"/>
          </a:xfrm>
        </p:spPr>
        <p:txBody>
          <a:bodyPr>
            <a:normAutofit fontScale="92500" lnSpcReduction="10000"/>
          </a:bodyPr>
          <a:lstStyle/>
          <a:p>
            <a:pPr algn="ctr"/>
            <a:r>
              <a:rPr lang="el-GR" sz="2400" dirty="0">
                <a:solidFill>
                  <a:schemeClr val="tx1"/>
                </a:solidFill>
              </a:rPr>
              <a:t>Διάφοροι στόχοι εμπορικών εκθέσεων</a:t>
            </a:r>
          </a:p>
          <a:p>
            <a:pPr algn="just"/>
            <a:r>
              <a:rPr lang="el-GR" sz="2000" dirty="0">
                <a:solidFill>
                  <a:schemeClr val="bg1"/>
                </a:solidFill>
              </a:rPr>
              <a:t>• Δημιουργία βάσης δεδομένων πιθανών πελατών.</a:t>
            </a:r>
          </a:p>
          <a:p>
            <a:pPr algn="just"/>
            <a:r>
              <a:rPr lang="el-GR" sz="2000" dirty="0">
                <a:solidFill>
                  <a:schemeClr val="bg1"/>
                </a:solidFill>
              </a:rPr>
              <a:t>• Επικοινωνία με διεθνείς αγοραστές.</a:t>
            </a:r>
          </a:p>
          <a:p>
            <a:pPr algn="just"/>
            <a:r>
              <a:rPr lang="el-GR" sz="2000" dirty="0">
                <a:solidFill>
                  <a:schemeClr val="bg1"/>
                </a:solidFill>
              </a:rPr>
              <a:t>• Υποστήριξη προμηθευτών, αντιπροσώπων και διανομέων.</a:t>
            </a:r>
          </a:p>
          <a:p>
            <a:pPr algn="just"/>
            <a:r>
              <a:rPr lang="el-GR" sz="2000" dirty="0">
                <a:solidFill>
                  <a:schemeClr val="bg1"/>
                </a:solidFill>
              </a:rPr>
              <a:t>• Διείσδυση σε ξένες ή νέες αγορές.</a:t>
            </a:r>
          </a:p>
          <a:p>
            <a:pPr algn="just"/>
            <a:r>
              <a:rPr lang="el-GR" sz="2000" dirty="0">
                <a:solidFill>
                  <a:schemeClr val="bg1"/>
                </a:solidFill>
              </a:rPr>
              <a:t>• Αναστροφή της </a:t>
            </a:r>
            <a:r>
              <a:rPr lang="el-GR" dirty="0">
                <a:solidFill>
                  <a:schemeClr val="bg1"/>
                </a:solidFill>
              </a:rPr>
              <a:t>παρουσίας συμμετοχής </a:t>
            </a:r>
            <a:r>
              <a:rPr lang="el-GR" sz="2000" dirty="0">
                <a:solidFill>
                  <a:schemeClr val="bg1"/>
                </a:solidFill>
              </a:rPr>
              <a:t>– Πώληση σε άλλους εκθέτες.</a:t>
            </a:r>
          </a:p>
          <a:p>
            <a:pPr algn="just"/>
            <a:r>
              <a:rPr lang="el-GR" sz="2000" dirty="0">
                <a:solidFill>
                  <a:schemeClr val="bg1"/>
                </a:solidFill>
              </a:rPr>
              <a:t>• Εκμετάλλευση των μοναδικών στοιχείων της εμπορικής παρουσίας για την «πρόσωπο</a:t>
            </a:r>
            <a:r>
              <a:rPr lang="en-US" sz="2000" dirty="0">
                <a:solidFill>
                  <a:schemeClr val="bg1"/>
                </a:solidFill>
              </a:rPr>
              <a:t> </a:t>
            </a:r>
            <a:r>
              <a:rPr lang="el-GR" sz="2000" dirty="0">
                <a:solidFill>
                  <a:schemeClr val="bg1"/>
                </a:solidFill>
              </a:rPr>
              <a:t>με πρόσωπο» επικοινωνία με τους πελάτες.</a:t>
            </a:r>
          </a:p>
          <a:p>
            <a:pPr algn="just"/>
            <a:r>
              <a:rPr lang="el-GR" sz="2000" dirty="0">
                <a:solidFill>
                  <a:schemeClr val="bg1"/>
                </a:solidFill>
              </a:rPr>
              <a:t>• Επανατοποθέτηση της επιχείρησης στον κλάδο.</a:t>
            </a:r>
          </a:p>
          <a:p>
            <a:pPr algn="just"/>
            <a:r>
              <a:rPr lang="el-GR" sz="2000" dirty="0">
                <a:solidFill>
                  <a:schemeClr val="bg1"/>
                </a:solidFill>
              </a:rPr>
              <a:t>• Εξέταση του ανταγωνισμού, των στρατηγικών που χρησιμοποιεί στο </a:t>
            </a:r>
            <a:r>
              <a:rPr lang="el-GR" sz="2000" dirty="0" err="1">
                <a:solidFill>
                  <a:schemeClr val="bg1"/>
                </a:solidFill>
              </a:rPr>
              <a:t>marketing</a:t>
            </a:r>
            <a:r>
              <a:rPr lang="en-US" sz="2000" dirty="0">
                <a:solidFill>
                  <a:schemeClr val="bg1"/>
                </a:solidFill>
              </a:rPr>
              <a:t> </a:t>
            </a:r>
            <a:r>
              <a:rPr lang="el-GR" sz="2000" dirty="0">
                <a:solidFill>
                  <a:schemeClr val="bg1"/>
                </a:solidFill>
              </a:rPr>
              <a:t>και τις πωλήσεις.</a:t>
            </a:r>
          </a:p>
          <a:p>
            <a:pPr algn="ctr"/>
            <a:endParaRPr lang="el-GR" dirty="0"/>
          </a:p>
        </p:txBody>
      </p:sp>
      <p:sp>
        <p:nvSpPr>
          <p:cNvPr id="8" name="TextBox 7">
            <a:extLst>
              <a:ext uri="{FF2B5EF4-FFF2-40B4-BE49-F238E27FC236}">
                <a16:creationId xmlns:a16="http://schemas.microsoft.com/office/drawing/2014/main" id="{6A2ECFEA-3499-3137-C20A-6E11977E1C99}"/>
              </a:ext>
            </a:extLst>
          </p:cNvPr>
          <p:cNvSpPr txBox="1"/>
          <p:nvPr/>
        </p:nvSpPr>
        <p:spPr>
          <a:xfrm>
            <a:off x="781286" y="230709"/>
            <a:ext cx="9294870" cy="584775"/>
          </a:xfrm>
          <a:prstGeom prst="rect">
            <a:avLst/>
          </a:prstGeom>
          <a:noFill/>
        </p:spPr>
        <p:txBody>
          <a:bodyPr wrap="square">
            <a:spAutoFit/>
          </a:bodyPr>
          <a:lstStyle/>
          <a:p>
            <a:r>
              <a:rPr lang="el-GR" sz="3200" b="1" dirty="0">
                <a:solidFill>
                  <a:schemeClr val="bg1"/>
                </a:solidFill>
              </a:rPr>
              <a:t>Συμμετοχή σε Εμπορικές Εκθέσεις Εξωτερικού</a:t>
            </a:r>
          </a:p>
        </p:txBody>
      </p:sp>
      <p:pic>
        <p:nvPicPr>
          <p:cNvPr id="9" name="Εικόνα 8">
            <a:extLst>
              <a:ext uri="{FF2B5EF4-FFF2-40B4-BE49-F238E27FC236}">
                <a16:creationId xmlns:a16="http://schemas.microsoft.com/office/drawing/2014/main" id="{E3700353-A661-FBC2-7F0E-A53D932043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3000" y="0"/>
            <a:ext cx="959000" cy="640770"/>
          </a:xfrm>
          <a:prstGeom prst="rect">
            <a:avLst/>
          </a:prstGeom>
        </p:spPr>
      </p:pic>
      <p:pic>
        <p:nvPicPr>
          <p:cNvPr id="2" name="Εικόνα 1">
            <a:extLst>
              <a:ext uri="{FF2B5EF4-FFF2-40B4-BE49-F238E27FC236}">
                <a16:creationId xmlns:a16="http://schemas.microsoft.com/office/drawing/2014/main" id="{9F3080F3-609D-717A-8EC1-CC0296E0C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spTree>
    <p:extLst>
      <p:ext uri="{BB962C8B-B14F-4D97-AF65-F5344CB8AC3E}">
        <p14:creationId xmlns:p14="http://schemas.microsoft.com/office/powerpoint/2010/main" val="391712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142042" y="119380"/>
            <a:ext cx="9960745" cy="5526818"/>
          </a:xfrm>
        </p:spPr>
        <p:txBody>
          <a:bodyPr>
            <a:normAutofit/>
          </a:bodyPr>
          <a:lstStyle/>
          <a:p>
            <a:pPr marL="0" indent="0" algn="ctr">
              <a:lnSpc>
                <a:spcPct val="120000"/>
              </a:lnSpc>
              <a:buNone/>
            </a:pPr>
            <a:r>
              <a:rPr lang="el-GR" sz="1900" b="1" dirty="0">
                <a:solidFill>
                  <a:schemeClr val="bg1"/>
                </a:solidFill>
              </a:rPr>
              <a:t>Σημαντικές ευκαιρίες για τα ελληνικά τρόφιμα στη</a:t>
            </a:r>
            <a:r>
              <a:rPr lang="en-US" sz="1900" b="1" dirty="0">
                <a:solidFill>
                  <a:schemeClr val="bg1"/>
                </a:solidFill>
              </a:rPr>
              <a:t> </a:t>
            </a:r>
            <a:r>
              <a:rPr lang="el-GR" sz="1900" b="1" dirty="0">
                <a:solidFill>
                  <a:schemeClr val="bg1"/>
                </a:solidFill>
              </a:rPr>
              <a:t>διεθνή αγορά. </a:t>
            </a:r>
          </a:p>
          <a:p>
            <a:pPr marL="0" indent="0" algn="ctr">
              <a:lnSpc>
                <a:spcPct val="200000"/>
              </a:lnSpc>
              <a:buNone/>
            </a:pPr>
            <a:r>
              <a:rPr lang="el-GR" sz="1900" b="1" i="0" u="none" strike="noStrike" baseline="0" dirty="0">
                <a:solidFill>
                  <a:schemeClr val="bg1"/>
                </a:solidFill>
              </a:rPr>
              <a:t>Τα ελληνικά προϊόντα διευρύνουν το διεθνές αποτύπωμά τους, παρά την πίεση στις </a:t>
            </a:r>
            <a:r>
              <a:rPr lang="el-GR" sz="1900" b="1" i="0" u="none" strike="noStrike" baseline="0" dirty="0">
                <a:solidFill>
                  <a:schemeClr val="bg1"/>
                </a:solidFill>
                <a:latin typeface="+mj-lt"/>
              </a:rPr>
              <a:t>αγορές.</a:t>
            </a:r>
          </a:p>
          <a:p>
            <a:pPr marL="0" indent="0" algn="just">
              <a:lnSpc>
                <a:spcPct val="200000"/>
              </a:lnSpc>
              <a:buNone/>
            </a:pPr>
            <a:r>
              <a:rPr lang="el-GR" sz="1400" dirty="0">
                <a:solidFill>
                  <a:schemeClr val="bg1"/>
                </a:solidFill>
                <a:latin typeface="+mj-lt"/>
              </a:rPr>
              <a:t>Οι ελληνικές εξαγωγές τροφίμων και ποτών, παρά τις αντιξοότητες και μεγάλες προκλήσεις που εμφανίζει η παγκόσμια αγορά  παρουσιάζουν σταθερά αυξητική τάση (8% του συνόλου των εξαγόμενων προϊόντων το 2022 ).</a:t>
            </a:r>
          </a:p>
          <a:p>
            <a:pPr marL="0" indent="0" algn="just">
              <a:lnSpc>
                <a:spcPct val="200000"/>
              </a:lnSpc>
              <a:buNone/>
            </a:pPr>
            <a:r>
              <a:rPr lang="el-GR" sz="1400" b="0" i="0" u="none" strike="noStrike" baseline="0" dirty="0">
                <a:solidFill>
                  <a:srgbClr val="000000"/>
                </a:solidFill>
                <a:latin typeface="+mj-lt"/>
              </a:rPr>
              <a:t>Σε ένα περιβάλλον αδύναμης διεθνούς ζήτησης, </a:t>
            </a:r>
            <a:r>
              <a:rPr lang="el-GR" sz="1400" b="1" i="0" u="none" strike="noStrike" baseline="0" dirty="0">
                <a:solidFill>
                  <a:srgbClr val="000000"/>
                </a:solidFill>
                <a:latin typeface="+mj-lt"/>
              </a:rPr>
              <a:t>οι ελληνικές εξαγωγές αγαθών </a:t>
            </a:r>
            <a:r>
              <a:rPr lang="el-GR" sz="1400" b="0" i="0" u="none" strike="noStrike" baseline="0" dirty="0">
                <a:solidFill>
                  <a:srgbClr val="000000"/>
                </a:solidFill>
                <a:latin typeface="+mj-lt"/>
              </a:rPr>
              <a:t>το τρίμηνο Φεβρουαρίου-Απριλίου 2023, κατάφεραν να </a:t>
            </a:r>
            <a:r>
              <a:rPr lang="el-GR" sz="1400" b="1" i="0" u="none" strike="noStrike" baseline="0" dirty="0">
                <a:solidFill>
                  <a:srgbClr val="000000"/>
                </a:solidFill>
                <a:latin typeface="+mj-lt"/>
              </a:rPr>
              <a:t>αυξήσουν το μερίδιό τους </a:t>
            </a:r>
            <a:r>
              <a:rPr lang="el-GR" sz="1400" b="0" i="0" u="none" strike="noStrike" baseline="0" dirty="0">
                <a:solidFill>
                  <a:srgbClr val="000000"/>
                </a:solidFill>
                <a:latin typeface="+mj-lt"/>
              </a:rPr>
              <a:t>στις αγορές εξωτερικού. </a:t>
            </a:r>
            <a:r>
              <a:rPr lang="el-GR" sz="1400" dirty="0">
                <a:solidFill>
                  <a:srgbClr val="000000"/>
                </a:solidFill>
                <a:latin typeface="+mj-lt"/>
              </a:rPr>
              <a:t>Ο</a:t>
            </a:r>
            <a:r>
              <a:rPr lang="el-GR" sz="1400" b="0" i="0" u="none" strike="noStrike" baseline="0" dirty="0">
                <a:solidFill>
                  <a:srgbClr val="000000"/>
                </a:solidFill>
                <a:latin typeface="+mj-lt"/>
              </a:rPr>
              <a:t>ι </a:t>
            </a:r>
            <a:r>
              <a:rPr lang="el-GR" sz="1400" b="1" i="0" u="none" strike="noStrike" baseline="0" dirty="0">
                <a:solidFill>
                  <a:srgbClr val="000000"/>
                </a:solidFill>
                <a:latin typeface="+mj-lt"/>
              </a:rPr>
              <a:t>βασικές αγορές της Ευρώπης και της Βόρειας Αμερικής καλύπτουν </a:t>
            </a:r>
            <a:r>
              <a:rPr lang="el-GR" sz="1400" b="0" i="0" u="none" strike="noStrike" baseline="0" dirty="0">
                <a:solidFill>
                  <a:srgbClr val="000000"/>
                </a:solidFill>
                <a:latin typeface="+mj-lt"/>
              </a:rPr>
              <a:t>αθροιστικά σχεδόν τα ¾ των ελληνικών εξαγωγών. Στα πλαίσια αυτού του αναιμικού περιβάλλοντος, </a:t>
            </a:r>
            <a:r>
              <a:rPr lang="el-GR" sz="1400" b="1" i="0" u="none" strike="noStrike" baseline="0" dirty="0">
                <a:solidFill>
                  <a:srgbClr val="000000"/>
                </a:solidFill>
                <a:latin typeface="+mj-lt"/>
              </a:rPr>
              <a:t>τα ελληνικά προϊόντα εκπλήσσουν θετικά με την υψηλή ανταγωνιστικότητά τους</a:t>
            </a:r>
            <a:r>
              <a:rPr lang="el-GR" sz="1400" b="0" i="0" u="none" strike="noStrike" baseline="0" dirty="0">
                <a:solidFill>
                  <a:srgbClr val="000000"/>
                </a:solidFill>
                <a:latin typeface="+mj-lt"/>
              </a:rPr>
              <a:t>, επιτυγχάνοντας άνοδο του μεριδίου τους στις ευρωπαϊκές αγορές κατά 5%.</a:t>
            </a:r>
          </a:p>
          <a:p>
            <a:pPr marL="0" indent="0" algn="just">
              <a:buNone/>
            </a:pPr>
            <a:endParaRPr lang="el-GR" sz="1400" b="0" i="0" u="none" strike="noStrike" baseline="0" dirty="0">
              <a:solidFill>
                <a:srgbClr val="000000"/>
              </a:solidFill>
            </a:endParaRPr>
          </a:p>
        </p:txBody>
      </p:sp>
      <p:pic>
        <p:nvPicPr>
          <p:cNvPr id="11" name="Εικόνα 10">
            <a:extLst>
              <a:ext uri="{FF2B5EF4-FFF2-40B4-BE49-F238E27FC236}">
                <a16:creationId xmlns:a16="http://schemas.microsoft.com/office/drawing/2014/main" id="{9903BBEC-5634-AADF-7D36-651A76CB1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3000" y="0"/>
            <a:ext cx="959000" cy="640770"/>
          </a:xfrm>
          <a:prstGeom prst="rect">
            <a:avLst/>
          </a:prstGeom>
        </p:spPr>
      </p:pic>
      <p:pic>
        <p:nvPicPr>
          <p:cNvPr id="2" name="Εικόνα 1">
            <a:extLst>
              <a:ext uri="{FF2B5EF4-FFF2-40B4-BE49-F238E27FC236}">
                <a16:creationId xmlns:a16="http://schemas.microsoft.com/office/drawing/2014/main" id="{5F903B5D-BFBB-1AD7-28DE-E1FF7BB25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77017"/>
            <a:ext cx="6604986" cy="980983"/>
          </a:xfrm>
          <a:prstGeom prst="rect">
            <a:avLst/>
          </a:prstGeom>
        </p:spPr>
      </p:pic>
    </p:spTree>
    <p:extLst>
      <p:ext uri="{BB962C8B-B14F-4D97-AF65-F5344CB8AC3E}">
        <p14:creationId xmlns:p14="http://schemas.microsoft.com/office/powerpoint/2010/main" val="2881883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C32C98F6-E9AA-B272-58CB-BAC2C4D3E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3000" y="0"/>
            <a:ext cx="959000" cy="640770"/>
          </a:xfrm>
          <a:prstGeom prst="rect">
            <a:avLst/>
          </a:prstGeom>
        </p:spPr>
      </p:pic>
      <p:sp>
        <p:nvSpPr>
          <p:cNvPr id="7" name="TextBox 6">
            <a:extLst>
              <a:ext uri="{FF2B5EF4-FFF2-40B4-BE49-F238E27FC236}">
                <a16:creationId xmlns:a16="http://schemas.microsoft.com/office/drawing/2014/main" id="{1B7D5D4F-7BEB-463F-E1BE-4D2DDFE637C5}"/>
              </a:ext>
            </a:extLst>
          </p:cNvPr>
          <p:cNvSpPr txBox="1"/>
          <p:nvPr/>
        </p:nvSpPr>
        <p:spPr>
          <a:xfrm>
            <a:off x="221942" y="243667"/>
            <a:ext cx="9676660" cy="4832092"/>
          </a:xfrm>
          <a:prstGeom prst="rect">
            <a:avLst/>
          </a:prstGeom>
          <a:noFill/>
        </p:spPr>
        <p:txBody>
          <a:bodyPr wrap="square">
            <a:spAutoFit/>
          </a:bodyPr>
          <a:lstStyle/>
          <a:p>
            <a:pPr marL="0" indent="0" algn="just">
              <a:lnSpc>
                <a:spcPct val="200000"/>
              </a:lnSpc>
              <a:buNone/>
            </a:pPr>
            <a:r>
              <a:rPr lang="el-GR" sz="1400" dirty="0">
                <a:solidFill>
                  <a:schemeClr val="bg1"/>
                </a:solidFill>
                <a:latin typeface="+mj-lt"/>
              </a:rPr>
              <a:t>Βάση μελέτης της Εθνικής τράπεζας για το δεύτερο τρίμηνο του 2023 αλλά και για το 2024</a:t>
            </a:r>
            <a:r>
              <a:rPr lang="en-US" sz="1400" dirty="0">
                <a:solidFill>
                  <a:schemeClr val="bg1"/>
                </a:solidFill>
                <a:latin typeface="+mj-lt"/>
              </a:rPr>
              <a:t>, </a:t>
            </a:r>
            <a:r>
              <a:rPr lang="el-GR" sz="1400" dirty="0">
                <a:solidFill>
                  <a:schemeClr val="bg1"/>
                </a:solidFill>
                <a:latin typeface="+mj-lt"/>
              </a:rPr>
              <a:t>είναι θ</a:t>
            </a:r>
            <a:r>
              <a:rPr lang="el-GR" sz="1400" i="0" u="none" strike="noStrike" baseline="0" dirty="0">
                <a:solidFill>
                  <a:schemeClr val="bg1"/>
                </a:solidFill>
                <a:latin typeface="+mj-lt"/>
              </a:rPr>
              <a:t>ετικά τα σημάδια και ιδιαίτερα ενθαρρυντικά για σταδιακή βελτίωση των επιδόσεων των ελληνικών εξαγωγών, καθώς: </a:t>
            </a:r>
            <a:r>
              <a:rPr lang="el-GR" sz="1400" b="0" i="0" u="none" strike="noStrike" baseline="0" dirty="0">
                <a:solidFill>
                  <a:schemeClr val="bg1"/>
                </a:solidFill>
                <a:latin typeface="+mj-lt"/>
              </a:rPr>
              <a:t> </a:t>
            </a:r>
          </a:p>
          <a:p>
            <a:pPr>
              <a:lnSpc>
                <a:spcPct val="200000"/>
              </a:lnSpc>
              <a:buFont typeface="Wingdings" panose="05000000000000000000" pitchFamily="2" charset="2"/>
              <a:buChar char="Ø"/>
            </a:pPr>
            <a:r>
              <a:rPr lang="el-GR" sz="1400" b="0" i="0" u="none" strike="noStrike" baseline="0" dirty="0">
                <a:solidFill>
                  <a:schemeClr val="bg1"/>
                </a:solidFill>
                <a:latin typeface="+mj-lt"/>
              </a:rPr>
              <a:t>Ανοδικούς ρυθμούς έδειξαν τα πρώτα στοιχεία για τις εξαγωγές Μαΐου (+2,8% ετησίως).</a:t>
            </a:r>
          </a:p>
          <a:p>
            <a:pPr>
              <a:lnSpc>
                <a:spcPct val="200000"/>
              </a:lnSpc>
              <a:buFont typeface="Wingdings" panose="05000000000000000000" pitchFamily="2" charset="2"/>
              <a:buChar char="Ø"/>
            </a:pPr>
            <a:r>
              <a:rPr lang="el-GR" sz="1400" b="0" i="0" u="none" strike="noStrike" baseline="0" dirty="0">
                <a:solidFill>
                  <a:schemeClr val="bg1"/>
                </a:solidFill>
                <a:latin typeface="+mj-lt"/>
              </a:rPr>
              <a:t>Σημαντική αναμένεται η ενίσχυση των ελληνικών εξαγωγών από την εκτιμώμενη ανάκαμψη της ευρωπαϊκής ζήτησης.</a:t>
            </a:r>
          </a:p>
          <a:p>
            <a:pPr>
              <a:lnSpc>
                <a:spcPct val="200000"/>
              </a:lnSpc>
              <a:buFont typeface="Wingdings" panose="05000000000000000000" pitchFamily="2" charset="2"/>
              <a:buChar char="Ø"/>
            </a:pPr>
            <a:endParaRPr lang="el-GR" sz="1400" b="0" i="0" u="none" strike="noStrike" baseline="0" dirty="0">
              <a:solidFill>
                <a:schemeClr val="bg1"/>
              </a:solidFill>
              <a:latin typeface="+mj-lt"/>
            </a:endParaRPr>
          </a:p>
          <a:p>
            <a:pPr marL="0" indent="0" algn="just">
              <a:lnSpc>
                <a:spcPct val="200000"/>
              </a:lnSpc>
              <a:buNone/>
            </a:pPr>
            <a:r>
              <a:rPr lang="el-GR" sz="1400" b="0" i="0" u="none" strike="noStrike" baseline="0" dirty="0">
                <a:solidFill>
                  <a:schemeClr val="bg1"/>
                </a:solidFill>
                <a:latin typeface="+mj-lt"/>
              </a:rPr>
              <a:t>Ισχυρά αισιόδοξες είναι οι προσδοκίες των ελληνικών επιχειρήσεων όσον αφορά τις εξαγωγικές τους παραγγελίες. Συνεκτιμώντας όλα τα παραπάνω, </a:t>
            </a:r>
            <a:r>
              <a:rPr lang="el-GR" sz="1400" b="1" i="0" u="none" strike="noStrike" baseline="0" dirty="0">
                <a:solidFill>
                  <a:schemeClr val="bg1"/>
                </a:solidFill>
                <a:latin typeface="+mj-lt"/>
              </a:rPr>
              <a:t>οι ελληνικές εξαγωγές αναμένεται ότι μπορούν να προσεγγίσουν ρυθμούς ανόδου της τάξης του 2,5% (3-5% για τα τρόφιμα) για το 2023 και στη συνέχεια να επιστρέψουν κοντά στη μεσοπρόθεσμη τάση του 5% (5-7% για τα τρόφιμα) το 2024</a:t>
            </a:r>
            <a:r>
              <a:rPr lang="el-GR" sz="1400" b="0" i="0" u="none" strike="noStrike" baseline="0" dirty="0">
                <a:solidFill>
                  <a:schemeClr val="bg1"/>
                </a:solidFill>
                <a:latin typeface="+mj-lt"/>
              </a:rPr>
              <a:t>, αυξάνοντας έτσι την εξωστρέφεια της χώρας και στηρίζοντας ενεργά την ανάπτυξη της ελληνικής οικονομίας.</a:t>
            </a:r>
          </a:p>
        </p:txBody>
      </p:sp>
      <p:pic>
        <p:nvPicPr>
          <p:cNvPr id="2" name="Εικόνα 1">
            <a:extLst>
              <a:ext uri="{FF2B5EF4-FFF2-40B4-BE49-F238E27FC236}">
                <a16:creationId xmlns:a16="http://schemas.microsoft.com/office/drawing/2014/main" id="{965F2822-BCC7-7431-3AA7-855F871E4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77017"/>
            <a:ext cx="6604986" cy="980983"/>
          </a:xfrm>
          <a:prstGeom prst="rect">
            <a:avLst/>
          </a:prstGeom>
        </p:spPr>
      </p:pic>
    </p:spTree>
    <p:extLst>
      <p:ext uri="{BB962C8B-B14F-4D97-AF65-F5344CB8AC3E}">
        <p14:creationId xmlns:p14="http://schemas.microsoft.com/office/powerpoint/2010/main" val="251962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Θέση περιεχομένου 9">
            <a:extLst>
              <a:ext uri="{FF2B5EF4-FFF2-40B4-BE49-F238E27FC236}">
                <a16:creationId xmlns:a16="http://schemas.microsoft.com/office/drawing/2014/main" id="{009C69D1-D13D-E582-92B7-02177082AA9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0253709" cy="5781675"/>
          </a:xfrm>
        </p:spPr>
      </p:pic>
      <p:pic>
        <p:nvPicPr>
          <p:cNvPr id="11" name="Εικόνα 10">
            <a:extLst>
              <a:ext uri="{FF2B5EF4-FFF2-40B4-BE49-F238E27FC236}">
                <a16:creationId xmlns:a16="http://schemas.microsoft.com/office/drawing/2014/main" id="{9B5D4E99-C561-BCE6-E565-D4E7D0A14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8ED5C01B-3CA4-E6F6-622C-B7472E8EB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spTree>
    <p:extLst>
      <p:ext uri="{BB962C8B-B14F-4D97-AF65-F5344CB8AC3E}">
        <p14:creationId xmlns:p14="http://schemas.microsoft.com/office/powerpoint/2010/main" val="387337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7686726" y="1082867"/>
            <a:ext cx="4351393" cy="1821265"/>
          </a:xfrm>
        </p:spPr>
        <p:txBody>
          <a:bodyPr>
            <a:normAutofit fontScale="47500" lnSpcReduction="20000"/>
          </a:bodyPr>
          <a:lstStyle/>
          <a:p>
            <a:pPr marL="0" indent="0" algn="ctr">
              <a:buNone/>
            </a:pPr>
            <a:endParaRPr lang="en-US" b="1" i="0" cap="all" dirty="0">
              <a:solidFill>
                <a:schemeClr val="tx1"/>
              </a:solidFill>
              <a:effectLst/>
              <a:latin typeface="Open Sans" panose="020B0606030504020204" pitchFamily="34" charset="0"/>
            </a:endParaRPr>
          </a:p>
          <a:p>
            <a:pPr marL="0" indent="0" algn="ctr">
              <a:lnSpc>
                <a:spcPct val="220000"/>
              </a:lnSpc>
              <a:buNone/>
            </a:pPr>
            <a:r>
              <a:rPr lang="el-GR" sz="5600" b="1" i="0" cap="all" dirty="0">
                <a:solidFill>
                  <a:schemeClr val="tx1"/>
                </a:solidFill>
                <a:effectLst/>
              </a:rPr>
              <a:t>ΔΙΕΘΝΗ ΕΚΘΕΣΗ </a:t>
            </a:r>
          </a:p>
          <a:p>
            <a:pPr marL="0" indent="0" algn="ctr">
              <a:buNone/>
            </a:pPr>
            <a:r>
              <a:rPr lang="en-US" sz="5600" b="1" dirty="0"/>
              <a:t>ANUGA 2023</a:t>
            </a:r>
          </a:p>
          <a:p>
            <a:pPr algn="ctr"/>
            <a:endParaRPr lang="el-GR" dirty="0">
              <a:solidFill>
                <a:schemeClr val="tx1"/>
              </a:solidFill>
            </a:endParaRPr>
          </a:p>
        </p:txBody>
      </p:sp>
      <p:pic>
        <p:nvPicPr>
          <p:cNvPr id="2" name="Εικόνα 1">
            <a:extLst>
              <a:ext uri="{FF2B5EF4-FFF2-40B4-BE49-F238E27FC236}">
                <a16:creationId xmlns:a16="http://schemas.microsoft.com/office/drawing/2014/main" id="{1FB381FB-946C-E075-823D-3A774EED48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94250" y="403501"/>
            <a:ext cx="1136344" cy="759265"/>
          </a:xfrm>
          <a:prstGeom prst="rect">
            <a:avLst/>
          </a:prstGeom>
        </p:spPr>
      </p:pic>
      <p:sp>
        <p:nvSpPr>
          <p:cNvPr id="10" name="TextBox 9">
            <a:extLst>
              <a:ext uri="{FF2B5EF4-FFF2-40B4-BE49-F238E27FC236}">
                <a16:creationId xmlns:a16="http://schemas.microsoft.com/office/drawing/2014/main" id="{776D9290-B956-F423-F471-7A1EE29B3E2A}"/>
              </a:ext>
            </a:extLst>
          </p:cNvPr>
          <p:cNvSpPr txBox="1"/>
          <p:nvPr/>
        </p:nvSpPr>
        <p:spPr>
          <a:xfrm>
            <a:off x="0" y="3266983"/>
            <a:ext cx="10670959" cy="2279150"/>
          </a:xfrm>
          <a:prstGeom prst="rect">
            <a:avLst/>
          </a:prstGeom>
          <a:noFill/>
        </p:spPr>
        <p:txBody>
          <a:bodyPr wrap="square">
            <a:spAutoFit/>
          </a:bodyPr>
          <a:lstStyle/>
          <a:p>
            <a:pPr algn="just">
              <a:lnSpc>
                <a:spcPct val="150000"/>
              </a:lnSpc>
            </a:pPr>
            <a:r>
              <a:rPr lang="el-GR" dirty="0"/>
              <a:t>Η </a:t>
            </a:r>
            <a:r>
              <a:rPr lang="el-GR" dirty="0" err="1"/>
              <a:t>Anuga</a:t>
            </a:r>
            <a:r>
              <a:rPr lang="el-GR" dirty="0"/>
              <a:t> αποτελεί τη μεγαλύτερη και πιο σημαντική έκθεση τροφίμων και ποτών στον κόσμο. Περισσότεροι από 160.000 εμπορικοί επισκέπτες από 192 χώρες έρχονται στην Κολωνία για να μπορούν να ζήσουν την εμπειρία της 5ήμερης έκθεσης.</a:t>
            </a:r>
          </a:p>
          <a:p>
            <a:pPr algn="just">
              <a:lnSpc>
                <a:spcPct val="150000"/>
              </a:lnSpc>
            </a:pPr>
            <a:endParaRPr lang="en-US" dirty="0">
              <a:solidFill>
                <a:srgbClr val="173861"/>
              </a:solidFill>
            </a:endParaRPr>
          </a:p>
          <a:p>
            <a:r>
              <a:rPr lang="el-GR" dirty="0"/>
              <a:t>Η έκθεση διοργανώνεται στον εκθεσιακό χώρο KOELNMESSE κάθε δεύτερη χρονιά.</a:t>
            </a:r>
          </a:p>
          <a:p>
            <a:pPr algn="just">
              <a:lnSpc>
                <a:spcPct val="150000"/>
              </a:lnSpc>
            </a:pPr>
            <a:endParaRPr lang="el-GR" sz="1200" dirty="0">
              <a:solidFill>
                <a:srgbClr val="173861"/>
              </a:solidFill>
              <a:latin typeface="Source Sans Pro" panose="020B0503030403020204" pitchFamily="34" charset="0"/>
            </a:endParaRPr>
          </a:p>
        </p:txBody>
      </p:sp>
      <p:pic>
        <p:nvPicPr>
          <p:cNvPr id="4" name="Εικόνα 3">
            <a:extLst>
              <a:ext uri="{FF2B5EF4-FFF2-40B4-BE49-F238E27FC236}">
                <a16:creationId xmlns:a16="http://schemas.microsoft.com/office/drawing/2014/main" id="{4CF90157-4030-5CCE-7FF1-FAC48E2F7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41507"/>
            <a:ext cx="6296485" cy="1016493"/>
          </a:xfrm>
          <a:prstGeom prst="rect">
            <a:avLst/>
          </a:prstGeom>
        </p:spPr>
      </p:pic>
      <p:pic>
        <p:nvPicPr>
          <p:cNvPr id="7" name="Εικόνα 6">
            <a:extLst>
              <a:ext uri="{FF2B5EF4-FFF2-40B4-BE49-F238E27FC236}">
                <a16:creationId xmlns:a16="http://schemas.microsoft.com/office/drawing/2014/main" id="{2185BE56-4A69-A5F4-6181-317EFF090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6079201" cy="2904132"/>
          </a:xfrm>
          <a:prstGeom prst="rect">
            <a:avLst/>
          </a:prstGeom>
        </p:spPr>
      </p:pic>
    </p:spTree>
    <p:extLst>
      <p:ext uri="{BB962C8B-B14F-4D97-AF65-F5344CB8AC3E}">
        <p14:creationId xmlns:p14="http://schemas.microsoft.com/office/powerpoint/2010/main" val="116286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BEE6F4-9B6D-AE73-4658-5575CE2AF1BB}"/>
              </a:ext>
            </a:extLst>
          </p:cNvPr>
          <p:cNvSpPr txBox="1"/>
          <p:nvPr/>
        </p:nvSpPr>
        <p:spPr>
          <a:xfrm>
            <a:off x="0" y="0"/>
            <a:ext cx="10200443" cy="3552511"/>
          </a:xfrm>
          <a:prstGeom prst="rect">
            <a:avLst/>
          </a:prstGeom>
          <a:noFill/>
        </p:spPr>
        <p:txBody>
          <a:bodyPr wrap="square">
            <a:spAutoFit/>
          </a:bodyPr>
          <a:lstStyle/>
          <a:p>
            <a:pPr algn="just">
              <a:lnSpc>
                <a:spcPct val="150000"/>
              </a:lnSpc>
              <a:spcAft>
                <a:spcPts val="800"/>
              </a:spcAft>
            </a:pPr>
            <a:r>
              <a:rPr lang="el-GR" sz="2000" b="1" dirty="0">
                <a:effectLst/>
                <a:latin typeface="+mj-lt"/>
                <a:ea typeface="Calibri" panose="020F0502020204030204" pitchFamily="34" charset="0"/>
                <a:cs typeface="Times New Roman" panose="02020603050405020304" pitchFamily="18" charset="0"/>
              </a:rPr>
              <a:t>Γιατί</a:t>
            </a:r>
            <a:r>
              <a:rPr lang="el-GR" sz="2000" b="1" dirty="0">
                <a:solidFill>
                  <a:schemeClr val="bg1"/>
                </a:solidFill>
                <a:effectLst/>
                <a:latin typeface="+mj-lt"/>
                <a:ea typeface="Calibri" panose="020F0502020204030204" pitchFamily="34" charset="0"/>
                <a:cs typeface="Times New Roman" panose="02020603050405020304" pitchFamily="18" charset="0"/>
              </a:rPr>
              <a:t> ΣΥΜΜΕΤΕΧΟΥΜΕ.</a:t>
            </a:r>
          </a:p>
          <a:p>
            <a:pPr algn="just">
              <a:lnSpc>
                <a:spcPct val="200000"/>
              </a:lnSpc>
            </a:pPr>
            <a:r>
              <a:rPr lang="el-GR" sz="1200" b="1" dirty="0">
                <a:solidFill>
                  <a:schemeClr val="bg1"/>
                </a:solidFill>
              </a:rPr>
              <a:t>Η εμπορική έκθεση χαρακτηρίζεται από ποιότητα, ποικιλομορφία, τεχνογνωσία και έμπνευση. Όλοι οι πιθανοί κλάδοι της εφοδιαστικής αλυσίδας και οι τεχνολογικές καινοτομίες εκτίθενται κατά τη διάρκεια της έκθεσης. Όντας ένας μοναδικός χώρος</a:t>
            </a:r>
            <a:br>
              <a:rPr lang="el-GR" sz="1200" b="1" dirty="0">
                <a:solidFill>
                  <a:schemeClr val="bg1"/>
                </a:solidFill>
              </a:rPr>
            </a:br>
            <a:r>
              <a:rPr lang="el-GR" sz="1200" b="1" dirty="0">
                <a:solidFill>
                  <a:schemeClr val="bg1"/>
                </a:solidFill>
              </a:rPr>
              <a:t>συνάντησης επιχειρήσεων και δικτύωσης για την παγκόσμια βιομηχανία F&amp;B, συγκεντρώνει ηγέτες της διεθνούς αγοράς και αγοραστές από κορυφαίες εταιρείες τροφίμων.</a:t>
            </a:r>
            <a:endParaRPr lang="el-GR" sz="1200" b="1" dirty="0">
              <a:solidFill>
                <a:schemeClr val="bg1"/>
              </a:solidFill>
              <a:latin typeface="+mj-lt"/>
            </a:endParaRPr>
          </a:p>
          <a:p>
            <a:pPr algn="just">
              <a:lnSpc>
                <a:spcPct val="200000"/>
              </a:lnSpc>
            </a:pPr>
            <a:r>
              <a:rPr lang="el-GR" sz="1200" b="1" dirty="0">
                <a:solidFill>
                  <a:schemeClr val="bg1"/>
                </a:solidFill>
                <a:latin typeface="+mj-lt"/>
              </a:rPr>
              <a:t>Προσφέρει την πιο πλήρη εικόνα όλων των τελευταίων τάσεων και εξελίξεων στον κλάδο, καθώς και την μεγαλύτερη γκάμα</a:t>
            </a:r>
            <a:r>
              <a:rPr lang="en-US" sz="1200" b="1" dirty="0">
                <a:solidFill>
                  <a:schemeClr val="bg1"/>
                </a:solidFill>
                <a:latin typeface="+mj-lt"/>
              </a:rPr>
              <a:t> </a:t>
            </a:r>
            <a:r>
              <a:rPr lang="el-GR" sz="1200" b="1" dirty="0">
                <a:solidFill>
                  <a:schemeClr val="bg1"/>
                </a:solidFill>
                <a:latin typeface="+mj-lt"/>
              </a:rPr>
              <a:t>προϊόντων και υπηρεσιών τροφίμων από κάθε άλλη έκθεση στο κόσμο.</a:t>
            </a:r>
          </a:p>
          <a:p>
            <a:pPr algn="just">
              <a:lnSpc>
                <a:spcPct val="200000"/>
              </a:lnSpc>
            </a:pPr>
            <a:r>
              <a:rPr lang="el-GR" sz="1200" b="1" dirty="0">
                <a:solidFill>
                  <a:schemeClr val="bg1"/>
                </a:solidFill>
                <a:latin typeface="+mj-lt"/>
              </a:rPr>
              <a:t>ΟΛΟΙ ΕΊΝΑΙ ΕΔΏ.</a:t>
            </a:r>
          </a:p>
          <a:p>
            <a:pPr algn="just">
              <a:lnSpc>
                <a:spcPct val="200000"/>
              </a:lnSpc>
            </a:pPr>
            <a:r>
              <a:rPr lang="el-GR" sz="1200" b="1" dirty="0">
                <a:latin typeface="+mj-lt"/>
              </a:rPr>
              <a:t> </a:t>
            </a:r>
            <a:endParaRPr lang="el-GR" sz="1200" b="1" dirty="0">
              <a:effectLst/>
              <a:latin typeface="+mj-lt"/>
              <a:ea typeface="Calibri" panose="020F0502020204030204" pitchFamily="34" charset="0"/>
              <a:cs typeface="Times New Roman" panose="02020603050405020304" pitchFamily="18" charset="0"/>
            </a:endParaRPr>
          </a:p>
        </p:txBody>
      </p:sp>
      <p:pic>
        <p:nvPicPr>
          <p:cNvPr id="15" name="Εικόνα 14">
            <a:extLst>
              <a:ext uri="{FF2B5EF4-FFF2-40B4-BE49-F238E27FC236}">
                <a16:creationId xmlns:a16="http://schemas.microsoft.com/office/drawing/2014/main" id="{D5687580-0C31-2B5E-BAD3-D29F73ED34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4" name="Εικόνα 3">
            <a:extLst>
              <a:ext uri="{FF2B5EF4-FFF2-40B4-BE49-F238E27FC236}">
                <a16:creationId xmlns:a16="http://schemas.microsoft.com/office/drawing/2014/main" id="{33016E40-2390-55A4-C347-22A324F83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05488"/>
            <a:ext cx="5895515" cy="3552512"/>
          </a:xfrm>
          <a:prstGeom prst="rect">
            <a:avLst/>
          </a:prstGeom>
        </p:spPr>
      </p:pic>
      <p:pic>
        <p:nvPicPr>
          <p:cNvPr id="7" name="Εικόνα 6">
            <a:extLst>
              <a:ext uri="{FF2B5EF4-FFF2-40B4-BE49-F238E27FC236}">
                <a16:creationId xmlns:a16="http://schemas.microsoft.com/office/drawing/2014/main" id="{87BB7298-FB41-828B-C4CC-BC6D75778B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5515" y="5841507"/>
            <a:ext cx="6296485" cy="1016493"/>
          </a:xfrm>
          <a:prstGeom prst="rect">
            <a:avLst/>
          </a:prstGeom>
        </p:spPr>
      </p:pic>
    </p:spTree>
    <p:extLst>
      <p:ext uri="{BB962C8B-B14F-4D97-AF65-F5344CB8AC3E}">
        <p14:creationId xmlns:p14="http://schemas.microsoft.com/office/powerpoint/2010/main" val="1385379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4B8A9F-5821-2068-AAEB-8D2EC1CC2B4C}"/>
              </a:ext>
            </a:extLst>
          </p:cNvPr>
          <p:cNvSpPr txBox="1"/>
          <p:nvPr/>
        </p:nvSpPr>
        <p:spPr>
          <a:xfrm>
            <a:off x="0" y="2792333"/>
            <a:ext cx="7741329" cy="2985689"/>
          </a:xfrm>
          <a:prstGeom prst="rect">
            <a:avLst/>
          </a:prstGeom>
          <a:noFill/>
        </p:spPr>
        <p:txBody>
          <a:bodyPr wrap="square">
            <a:spAutoFit/>
          </a:bodyPr>
          <a:lstStyle/>
          <a:p>
            <a:r>
              <a:rPr lang="el-GR"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Βιώσιμη ανάπτυξη το κλειδί της Φετινής </a:t>
            </a:r>
            <a:r>
              <a:rPr lang="en-US" b="1" dirty="0"/>
              <a:t>Anuga.</a:t>
            </a:r>
          </a:p>
          <a:p>
            <a:endParaRPr lang="en-US" b="1" dirty="0"/>
          </a:p>
          <a:p>
            <a:pPr algn="just">
              <a:lnSpc>
                <a:spcPct val="115000"/>
              </a:lnSpc>
              <a:spcAft>
                <a:spcPts val="1000"/>
              </a:spcAft>
            </a:pPr>
            <a:r>
              <a:rPr lang="el-G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Η </a:t>
            </a:r>
            <a:r>
              <a:rPr lang="el-GR"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Anuga</a:t>
            </a:r>
            <a:r>
              <a:rPr lang="el-G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2023, έχει ως κύριο θέμα της τη βιώσιμη ανάπτυξη, θα δώσει έμφαση στη δέσμευση και τις λύσεις του κλάδου όσον αφορά τις περιβαλλοντικές και κλιματικές πτυχές, προωθώντας ένα πιο βιώσιμο μέλλον στη βιομηχανία τροφίμων. </a:t>
            </a:r>
          </a:p>
          <a:p>
            <a:pPr algn="just">
              <a:lnSpc>
                <a:spcPct val="115000"/>
              </a:lnSpc>
              <a:spcAft>
                <a:spcPts val="1000"/>
              </a:spcAft>
            </a:pPr>
            <a:r>
              <a:rPr lang="el-G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Εκθέτες και εμπορικοί επισκέπτες θα έχουν την ευκαιρία να ενημερωθούν για τις νέες τάσεις και καινοτομίες στην αγορά τροφίμων και ποτών, μέσω των 10 ειδικών εμπορικών εκθέσεων κάτω από τη «στέγη» της </a:t>
            </a:r>
            <a:r>
              <a:rPr lang="el-GR" sz="1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Anuga</a:t>
            </a:r>
            <a:r>
              <a:rPr lang="el-G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10" name="Εικόνα 9">
            <a:extLst>
              <a:ext uri="{FF2B5EF4-FFF2-40B4-BE49-F238E27FC236}">
                <a16:creationId xmlns:a16="http://schemas.microsoft.com/office/drawing/2014/main" id="{CD38B0E5-254B-D3B9-A819-0C1FECFB2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3000" y="0"/>
            <a:ext cx="959000" cy="640770"/>
          </a:xfrm>
          <a:prstGeom prst="rect">
            <a:avLst/>
          </a:prstGeom>
        </p:spPr>
      </p:pic>
      <p:pic>
        <p:nvPicPr>
          <p:cNvPr id="4" name="Εικόνα 3">
            <a:extLst>
              <a:ext uri="{FF2B5EF4-FFF2-40B4-BE49-F238E27FC236}">
                <a16:creationId xmlns:a16="http://schemas.microsoft.com/office/drawing/2014/main" id="{AF9578DD-8A88-1028-3EFF-7B016F7E93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23751"/>
            <a:ext cx="6296485" cy="1034249"/>
          </a:xfrm>
          <a:prstGeom prst="rect">
            <a:avLst/>
          </a:prstGeom>
        </p:spPr>
      </p:pic>
      <p:pic>
        <p:nvPicPr>
          <p:cNvPr id="8" name="Εικόνα 7">
            <a:extLst>
              <a:ext uri="{FF2B5EF4-FFF2-40B4-BE49-F238E27FC236}">
                <a16:creationId xmlns:a16="http://schemas.microsoft.com/office/drawing/2014/main" id="{CE4C1522-6594-85CF-AE36-C7B708595C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992427" cy="2792333"/>
          </a:xfrm>
          <a:prstGeom prst="rect">
            <a:avLst/>
          </a:prstGeom>
        </p:spPr>
      </p:pic>
    </p:spTree>
    <p:extLst>
      <p:ext uri="{BB962C8B-B14F-4D97-AF65-F5344CB8AC3E}">
        <p14:creationId xmlns:p14="http://schemas.microsoft.com/office/powerpoint/2010/main" val="101092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4B8A9F-5821-2068-AAEB-8D2EC1CC2B4C}"/>
              </a:ext>
            </a:extLst>
          </p:cNvPr>
          <p:cNvSpPr txBox="1"/>
          <p:nvPr/>
        </p:nvSpPr>
        <p:spPr>
          <a:xfrm>
            <a:off x="0" y="0"/>
            <a:ext cx="10484528" cy="5681363"/>
          </a:xfrm>
          <a:prstGeom prst="rect">
            <a:avLst/>
          </a:prstGeom>
          <a:noFill/>
        </p:spPr>
        <p:txBody>
          <a:bodyPr wrap="square">
            <a:spAutoFit/>
          </a:bodyPr>
          <a:lstStyle/>
          <a:p>
            <a:r>
              <a:rPr lang="el-GR" b="1" dirty="0">
                <a:solidFill>
                  <a:schemeClr val="bg1"/>
                </a:solidFill>
              </a:rPr>
              <a:t>ΠΡΟΪΟΝΤΑ ΠΟΥ ΠΡΟΒΑΛΛΟΝΤΑΙ</a:t>
            </a:r>
          </a:p>
          <a:p>
            <a:pPr algn="just"/>
            <a:r>
              <a:rPr lang="el-GR" dirty="0">
                <a:solidFill>
                  <a:schemeClr val="bg1"/>
                </a:solidFill>
              </a:rPr>
              <a:t>Στο πλαίσιο της έκθεσης προβάλλεται το σύνολο των προϊοντικών κατηγοριών της βιομηχανίας τροφίμων και ποτών καθώς και τεχνολογικά προϊόντα για τον κλάδο του λιανικού εμπορίου, όπως και προϊόντα συναφή με τις υπηρεσίες εστίασης</a:t>
            </a:r>
          </a:p>
          <a:p>
            <a:pPr algn="just"/>
            <a:endParaRPr lang="el-GR" dirty="0">
              <a:solidFill>
                <a:schemeClr val="bg1"/>
              </a:solidFill>
            </a:endParaRPr>
          </a:p>
          <a:p>
            <a:r>
              <a:rPr lang="el-GR" dirty="0">
                <a:solidFill>
                  <a:schemeClr val="bg1"/>
                </a:solidFill>
              </a:rPr>
              <a:t>Ειδικότερα η έκθεση εκτείνεται σε 10 διακριτούς τομείς/αίθουσες:</a:t>
            </a:r>
          </a:p>
          <a:p>
            <a:endParaRPr lang="el-GR" dirty="0"/>
          </a:p>
          <a:p>
            <a:pPr>
              <a:buFont typeface="Arial" panose="020B0604020202020204" pitchFamily="34" charset="0"/>
              <a:buChar char="•"/>
            </a:pPr>
            <a:r>
              <a:rPr lang="el-GR" dirty="0"/>
              <a:t> </a:t>
            </a:r>
            <a:r>
              <a:rPr lang="el-GR" dirty="0" err="1"/>
              <a:t>Fine</a:t>
            </a:r>
            <a:r>
              <a:rPr lang="el-GR" dirty="0"/>
              <a:t> </a:t>
            </a:r>
            <a:r>
              <a:rPr lang="el-GR" dirty="0" err="1"/>
              <a:t>Food</a:t>
            </a:r>
            <a:r>
              <a:rPr lang="el-GR" dirty="0"/>
              <a:t> (Γενικά Τρόφιμα)</a:t>
            </a:r>
          </a:p>
          <a:p>
            <a:pPr>
              <a:buFont typeface="Arial" panose="020B0604020202020204" pitchFamily="34" charset="0"/>
              <a:buChar char="•"/>
            </a:pPr>
            <a:r>
              <a:rPr lang="el-GR" b="1" dirty="0"/>
              <a:t> Frozen </a:t>
            </a:r>
            <a:r>
              <a:rPr lang="el-GR" b="1" dirty="0" err="1"/>
              <a:t>Food</a:t>
            </a:r>
            <a:r>
              <a:rPr lang="el-GR" b="1" dirty="0"/>
              <a:t> ( κατεψυγμένα προϊόντα ,παγωτά)</a:t>
            </a:r>
          </a:p>
          <a:p>
            <a:pPr>
              <a:buFont typeface="Arial" panose="020B0604020202020204" pitchFamily="34" charset="0"/>
              <a:buChar char="•"/>
            </a:pPr>
            <a:r>
              <a:rPr lang="el-GR" dirty="0"/>
              <a:t> </a:t>
            </a:r>
            <a:r>
              <a:rPr lang="el-GR" dirty="0" err="1"/>
              <a:t>Meat</a:t>
            </a:r>
            <a:r>
              <a:rPr lang="el-GR" dirty="0"/>
              <a:t> (είδη κρέατος – </a:t>
            </a:r>
            <a:r>
              <a:rPr lang="el-GR" dirty="0" err="1"/>
              <a:t>κρεατοσκευάσματα</a:t>
            </a:r>
            <a:r>
              <a:rPr lang="el-GR" dirty="0"/>
              <a:t>)</a:t>
            </a:r>
          </a:p>
          <a:p>
            <a:pPr>
              <a:buFont typeface="Arial" panose="020B0604020202020204" pitchFamily="34" charset="0"/>
              <a:buChar char="•"/>
            </a:pPr>
            <a:r>
              <a:rPr lang="el-GR" dirty="0"/>
              <a:t> </a:t>
            </a:r>
            <a:r>
              <a:rPr lang="el-GR" dirty="0" err="1"/>
              <a:t>Chilled</a:t>
            </a:r>
            <a:r>
              <a:rPr lang="el-GR" dirty="0"/>
              <a:t> &amp; </a:t>
            </a:r>
            <a:r>
              <a:rPr lang="el-GR" dirty="0" err="1"/>
              <a:t>Fresh</a:t>
            </a:r>
            <a:r>
              <a:rPr lang="el-GR" dirty="0"/>
              <a:t> </a:t>
            </a:r>
            <a:r>
              <a:rPr lang="el-GR" dirty="0" err="1"/>
              <a:t>food</a:t>
            </a:r>
            <a:r>
              <a:rPr lang="el-GR" dirty="0"/>
              <a:t> (προϊόντα συντήρησης-νωπά)</a:t>
            </a:r>
          </a:p>
          <a:p>
            <a:pPr>
              <a:buFont typeface="Arial" panose="020B0604020202020204" pitchFamily="34" charset="0"/>
              <a:buChar char="•"/>
            </a:pPr>
            <a:r>
              <a:rPr lang="el-GR" dirty="0"/>
              <a:t> Dairy (γαλακτοκομικά)</a:t>
            </a:r>
          </a:p>
          <a:p>
            <a:pPr>
              <a:buFont typeface="Arial" panose="020B0604020202020204" pitchFamily="34" charset="0"/>
              <a:buChar char="•"/>
            </a:pPr>
            <a:r>
              <a:rPr lang="el-GR" dirty="0"/>
              <a:t> </a:t>
            </a:r>
            <a:r>
              <a:rPr lang="el-GR" dirty="0" err="1"/>
              <a:t>Bread</a:t>
            </a:r>
            <a:r>
              <a:rPr lang="el-GR" dirty="0"/>
              <a:t> &amp; </a:t>
            </a:r>
            <a:r>
              <a:rPr lang="el-GR" dirty="0" err="1"/>
              <a:t>Bakery</a:t>
            </a:r>
            <a:r>
              <a:rPr lang="el-GR" dirty="0"/>
              <a:t> (αρτοσκευάσματα, είδη ζαχαροπλαστικής</a:t>
            </a:r>
          </a:p>
          <a:p>
            <a:pPr>
              <a:buFont typeface="Arial" panose="020B0604020202020204" pitchFamily="34" charset="0"/>
              <a:buChar char="•"/>
            </a:pPr>
            <a:r>
              <a:rPr lang="el-GR" dirty="0"/>
              <a:t> </a:t>
            </a:r>
            <a:r>
              <a:rPr lang="el-GR" dirty="0" err="1"/>
              <a:t>Hot</a:t>
            </a:r>
            <a:r>
              <a:rPr lang="el-GR" dirty="0"/>
              <a:t> </a:t>
            </a:r>
            <a:r>
              <a:rPr lang="el-GR" dirty="0" err="1"/>
              <a:t>beverages</a:t>
            </a:r>
            <a:r>
              <a:rPr lang="el-GR" dirty="0"/>
              <a:t> (ζεστά ροφήματα)</a:t>
            </a:r>
          </a:p>
          <a:p>
            <a:pPr>
              <a:buFont typeface="Arial" panose="020B0604020202020204" pitchFamily="34" charset="0"/>
              <a:buChar char="•"/>
            </a:pPr>
            <a:r>
              <a:rPr lang="el-GR" dirty="0"/>
              <a:t> </a:t>
            </a:r>
            <a:r>
              <a:rPr lang="el-GR" dirty="0" err="1"/>
              <a:t>Drinks</a:t>
            </a:r>
            <a:r>
              <a:rPr lang="el-GR" dirty="0"/>
              <a:t> (ποτά)</a:t>
            </a:r>
          </a:p>
          <a:p>
            <a:pPr>
              <a:buFont typeface="Arial" panose="020B0604020202020204" pitchFamily="34" charset="0"/>
              <a:buChar char="•"/>
            </a:pPr>
            <a:r>
              <a:rPr lang="el-GR" dirty="0"/>
              <a:t> </a:t>
            </a:r>
            <a:r>
              <a:rPr lang="el-GR" dirty="0" err="1"/>
              <a:t>Organic</a:t>
            </a:r>
            <a:r>
              <a:rPr lang="el-GR" dirty="0"/>
              <a:t> (βιολογικά προϊόντα)</a:t>
            </a:r>
          </a:p>
          <a:p>
            <a:pPr>
              <a:buFont typeface="Arial" panose="020B0604020202020204" pitchFamily="34" charset="0"/>
              <a:buChar char="•"/>
            </a:pPr>
            <a:r>
              <a:rPr lang="el-GR" dirty="0"/>
              <a:t> </a:t>
            </a:r>
            <a:r>
              <a:rPr lang="el-GR" dirty="0" err="1"/>
              <a:t>Out</a:t>
            </a:r>
            <a:r>
              <a:rPr lang="el-GR" dirty="0"/>
              <a:t> of </a:t>
            </a:r>
            <a:r>
              <a:rPr lang="el-GR" dirty="0" err="1"/>
              <a:t>home</a:t>
            </a:r>
            <a:r>
              <a:rPr lang="el-GR" dirty="0"/>
              <a:t> (έτοιμα γεύματα)</a:t>
            </a:r>
          </a:p>
          <a:p>
            <a:pPr algn="just">
              <a:lnSpc>
                <a:spcPct val="150000"/>
              </a:lnSpc>
              <a:spcAft>
                <a:spcPts val="800"/>
              </a:spcAft>
            </a:pPr>
            <a:endParaRPr lang="el-GR"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l-GR" sz="1800" b="1" dirty="0">
              <a:solidFill>
                <a:schemeClr val="bg1"/>
              </a:solidFill>
              <a:effectLst/>
              <a:latin typeface="+mj-lt"/>
              <a:ea typeface="Calibri" panose="020F0502020204030204" pitchFamily="34" charset="0"/>
              <a:cs typeface="Times New Roman" panose="02020603050405020304" pitchFamily="18" charset="0"/>
            </a:endParaRPr>
          </a:p>
        </p:txBody>
      </p:sp>
      <p:pic>
        <p:nvPicPr>
          <p:cNvPr id="10" name="Εικόνα 9">
            <a:extLst>
              <a:ext uri="{FF2B5EF4-FFF2-40B4-BE49-F238E27FC236}">
                <a16:creationId xmlns:a16="http://schemas.microsoft.com/office/drawing/2014/main" id="{CD38B0E5-254B-D3B9-A819-0C1FECFB20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3000" y="0"/>
            <a:ext cx="959000" cy="640770"/>
          </a:xfrm>
          <a:prstGeom prst="rect">
            <a:avLst/>
          </a:prstGeom>
        </p:spPr>
      </p:pic>
      <p:pic>
        <p:nvPicPr>
          <p:cNvPr id="2" name="Εικόνα 1">
            <a:extLst>
              <a:ext uri="{FF2B5EF4-FFF2-40B4-BE49-F238E27FC236}">
                <a16:creationId xmlns:a16="http://schemas.microsoft.com/office/drawing/2014/main" id="{03CE8920-FBD4-2AE5-243C-8FF2DEE29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77017"/>
            <a:ext cx="6604986" cy="980983"/>
          </a:xfrm>
          <a:prstGeom prst="rect">
            <a:avLst/>
          </a:prstGeom>
        </p:spPr>
      </p:pic>
    </p:spTree>
    <p:extLst>
      <p:ext uri="{BB962C8B-B14F-4D97-AF65-F5344CB8AC3E}">
        <p14:creationId xmlns:p14="http://schemas.microsoft.com/office/powerpoint/2010/main" val="1005517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E920D63C-9782-FD98-7BCD-D34F7B6DC7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8384" y="516334"/>
            <a:ext cx="959000" cy="640770"/>
          </a:xfrm>
          <a:prstGeom prst="rect">
            <a:avLst/>
          </a:prstGeom>
        </p:spPr>
      </p:pic>
      <p:sp>
        <p:nvSpPr>
          <p:cNvPr id="8" name="TextBox 7">
            <a:extLst>
              <a:ext uri="{FF2B5EF4-FFF2-40B4-BE49-F238E27FC236}">
                <a16:creationId xmlns:a16="http://schemas.microsoft.com/office/drawing/2014/main" id="{4E7228F0-F652-29CE-BFBD-609E88E7935D}"/>
              </a:ext>
            </a:extLst>
          </p:cNvPr>
          <p:cNvSpPr txBox="1"/>
          <p:nvPr/>
        </p:nvSpPr>
        <p:spPr>
          <a:xfrm>
            <a:off x="0" y="26633"/>
            <a:ext cx="10457895" cy="5586145"/>
          </a:xfrm>
          <a:prstGeom prst="rect">
            <a:avLst/>
          </a:prstGeom>
          <a:noFill/>
        </p:spPr>
        <p:txBody>
          <a:bodyPr wrap="square">
            <a:spAutoFit/>
          </a:bodyPr>
          <a:lstStyle/>
          <a:p>
            <a:r>
              <a:rPr lang="el-GR" sz="2100" b="1" dirty="0">
                <a:solidFill>
                  <a:schemeClr val="bg1"/>
                </a:solidFill>
              </a:rPr>
              <a:t>Για την καλύτερη και αποτελεσματικότερη προβολή και επικοινωνία του Ελληνικού περιπτέρου και των προϊόντων μας θα υλοποιηθούν οι εξής δράσεις:</a:t>
            </a:r>
          </a:p>
          <a:p>
            <a:endParaRPr lang="el-GR" sz="2100" dirty="0">
              <a:solidFill>
                <a:schemeClr val="bg1"/>
              </a:solidFill>
            </a:endParaRPr>
          </a:p>
          <a:p>
            <a:pPr>
              <a:buFont typeface="+mj-lt"/>
              <a:buAutoNum type="arabicPeriod"/>
            </a:pPr>
            <a:r>
              <a:rPr lang="el-GR" sz="2100" b="1" dirty="0">
                <a:solidFill>
                  <a:schemeClr val="bg1"/>
                </a:solidFill>
              </a:rPr>
              <a:t>Χώρος γευσιγνωσίας</a:t>
            </a:r>
            <a:r>
              <a:rPr lang="el-GR" sz="2100" dirty="0">
                <a:solidFill>
                  <a:schemeClr val="bg1"/>
                </a:solidFill>
              </a:rPr>
              <a:t> (</a:t>
            </a:r>
            <a:r>
              <a:rPr lang="el-GR" sz="2100" dirty="0" err="1">
                <a:solidFill>
                  <a:schemeClr val="bg1"/>
                </a:solidFill>
              </a:rPr>
              <a:t>degustation</a:t>
            </a:r>
            <a:r>
              <a:rPr lang="el-GR" sz="2100" dirty="0">
                <a:solidFill>
                  <a:schemeClr val="bg1"/>
                </a:solidFill>
              </a:rPr>
              <a:t> </a:t>
            </a:r>
            <a:r>
              <a:rPr lang="el-GR" sz="2100" dirty="0" err="1">
                <a:solidFill>
                  <a:schemeClr val="bg1"/>
                </a:solidFill>
              </a:rPr>
              <a:t>lounge</a:t>
            </a:r>
            <a:r>
              <a:rPr lang="el-GR" sz="2100" dirty="0">
                <a:solidFill>
                  <a:schemeClr val="bg1"/>
                </a:solidFill>
              </a:rPr>
              <a:t>) για τη φιλοξενία δημοσιογράφων και αγοραστών αλλά και για την πραγματοποίηση </a:t>
            </a:r>
            <a:r>
              <a:rPr lang="el-GR" sz="2100" dirty="0" err="1">
                <a:solidFill>
                  <a:schemeClr val="bg1"/>
                </a:solidFill>
              </a:rPr>
              <a:t>live</a:t>
            </a:r>
            <a:r>
              <a:rPr lang="el-GR" sz="2100" dirty="0">
                <a:solidFill>
                  <a:schemeClr val="bg1"/>
                </a:solidFill>
              </a:rPr>
              <a:t> επιδείξεων μαγειρικής με </a:t>
            </a:r>
            <a:r>
              <a:rPr lang="el-GR" sz="2100" dirty="0" err="1">
                <a:solidFill>
                  <a:schemeClr val="bg1"/>
                </a:solidFill>
              </a:rPr>
              <a:t>chef</a:t>
            </a:r>
            <a:r>
              <a:rPr lang="el-GR" sz="2100" dirty="0">
                <a:solidFill>
                  <a:schemeClr val="bg1"/>
                </a:solidFill>
              </a:rPr>
              <a:t>.</a:t>
            </a:r>
          </a:p>
          <a:p>
            <a:pPr>
              <a:buFont typeface="+mj-lt"/>
              <a:buAutoNum type="arabicPeriod"/>
            </a:pPr>
            <a:r>
              <a:rPr lang="el-GR" sz="2100" b="1" dirty="0">
                <a:solidFill>
                  <a:schemeClr val="bg1"/>
                </a:solidFill>
              </a:rPr>
              <a:t>Χώρος &amp; πρόγραμμα Β2Β συναντήσεων</a:t>
            </a:r>
            <a:r>
              <a:rPr lang="el-GR" sz="2100" dirty="0">
                <a:solidFill>
                  <a:schemeClr val="bg1"/>
                </a:solidFill>
              </a:rPr>
              <a:t> για τους εκθέτες που θα ήθελαν να κάνουν επαγγελματικά ραντεβού σε άνετο και ήσυχο περιβάλλον.</a:t>
            </a:r>
          </a:p>
          <a:p>
            <a:pPr>
              <a:buFont typeface="+mj-lt"/>
              <a:buAutoNum type="arabicPeriod"/>
            </a:pPr>
            <a:r>
              <a:rPr lang="el-GR" sz="2100" b="1" dirty="0">
                <a:solidFill>
                  <a:schemeClr val="bg1"/>
                </a:solidFill>
              </a:rPr>
              <a:t>Τοποθέτηση </a:t>
            </a:r>
            <a:r>
              <a:rPr lang="el-GR" sz="2100" b="1" dirty="0" err="1">
                <a:solidFill>
                  <a:schemeClr val="bg1"/>
                </a:solidFill>
              </a:rPr>
              <a:t>banners</a:t>
            </a:r>
            <a:r>
              <a:rPr lang="el-GR" sz="2100" dirty="0">
                <a:solidFill>
                  <a:schemeClr val="bg1"/>
                </a:solidFill>
              </a:rPr>
              <a:t> σε εσωτερικούς και εξωτερικούς χώρους της έκθεσης, υψηλής προσπελασιμότητας, με βασική σήμανση </a:t>
            </a:r>
            <a:r>
              <a:rPr lang="el-GR" sz="2100" dirty="0" err="1">
                <a:solidFill>
                  <a:schemeClr val="bg1"/>
                </a:solidFill>
              </a:rPr>
              <a:t>Greece</a:t>
            </a:r>
            <a:endParaRPr lang="el-GR" sz="2100" dirty="0">
              <a:solidFill>
                <a:schemeClr val="bg1"/>
              </a:solidFill>
            </a:endParaRPr>
          </a:p>
          <a:p>
            <a:pPr>
              <a:buFont typeface="+mj-lt"/>
              <a:buAutoNum type="arabicPeriod"/>
            </a:pPr>
            <a:r>
              <a:rPr lang="el-GR" sz="2100" b="1" dirty="0">
                <a:solidFill>
                  <a:schemeClr val="bg1"/>
                </a:solidFill>
              </a:rPr>
              <a:t>Διαφημιστικές καταχωρήσεις</a:t>
            </a:r>
            <a:r>
              <a:rPr lang="el-GR" sz="2100" dirty="0">
                <a:solidFill>
                  <a:schemeClr val="bg1"/>
                </a:solidFill>
              </a:rPr>
              <a:t> σε κλαδικά έντυπα και εφημερίδες.</a:t>
            </a:r>
          </a:p>
          <a:p>
            <a:pPr>
              <a:buFont typeface="+mj-lt"/>
              <a:buAutoNum type="arabicPeriod"/>
            </a:pPr>
            <a:r>
              <a:rPr lang="el-GR" sz="2100" b="1" dirty="0">
                <a:solidFill>
                  <a:schemeClr val="bg1"/>
                </a:solidFill>
              </a:rPr>
              <a:t>Σχεδιασμός καταλόγου της ελληνικής συμμετοχής</a:t>
            </a:r>
            <a:r>
              <a:rPr lang="el-GR" sz="2100" dirty="0">
                <a:solidFill>
                  <a:schemeClr val="bg1"/>
                </a:solidFill>
              </a:rPr>
              <a:t>, ο οποίος θα βασίζεται στη λειτουργικότητα αλλά και την αισθητική, με τη δυνατότητα διαφημιστικής καταχώρησης για την κάθε συμμετέχουσα εταιρεία έναντι μικρού ποσού.</a:t>
            </a:r>
          </a:p>
          <a:p>
            <a:pPr>
              <a:buFont typeface="+mj-lt"/>
              <a:buAutoNum type="arabicPeriod"/>
            </a:pPr>
            <a:r>
              <a:rPr lang="el-GR" sz="2100" b="1" dirty="0">
                <a:solidFill>
                  <a:schemeClr val="bg1"/>
                </a:solidFill>
              </a:rPr>
              <a:t>Δημιουργία Mini </a:t>
            </a:r>
            <a:r>
              <a:rPr lang="el-GR" sz="2100" b="1" dirty="0" err="1">
                <a:solidFill>
                  <a:schemeClr val="bg1"/>
                </a:solidFill>
              </a:rPr>
              <a:t>site</a:t>
            </a:r>
            <a:r>
              <a:rPr lang="el-GR" sz="2100" dirty="0">
                <a:solidFill>
                  <a:schemeClr val="bg1"/>
                </a:solidFill>
              </a:rPr>
              <a:t> για την περαιτέρω ενίσχυση της προβολής και προώθησης των ελληνικών προϊόντων.</a:t>
            </a:r>
          </a:p>
          <a:p>
            <a:pPr>
              <a:buFont typeface="+mj-lt"/>
              <a:buAutoNum type="arabicPeriod"/>
            </a:pPr>
            <a:r>
              <a:rPr lang="el-GR" sz="2100" b="1" dirty="0">
                <a:solidFill>
                  <a:schemeClr val="bg1"/>
                </a:solidFill>
              </a:rPr>
              <a:t>Δελτία τύπου και προβολή της εθνικής συμμετοχής στα </a:t>
            </a:r>
            <a:r>
              <a:rPr lang="el-GR" sz="2100" b="1" dirty="0" err="1">
                <a:solidFill>
                  <a:schemeClr val="bg1"/>
                </a:solidFill>
              </a:rPr>
              <a:t>social</a:t>
            </a:r>
            <a:r>
              <a:rPr lang="el-GR" sz="2100" b="1" dirty="0">
                <a:solidFill>
                  <a:schemeClr val="bg1"/>
                </a:solidFill>
              </a:rPr>
              <a:t> </a:t>
            </a:r>
            <a:r>
              <a:rPr lang="el-GR" sz="2100" b="1" dirty="0" err="1">
                <a:solidFill>
                  <a:schemeClr val="bg1"/>
                </a:solidFill>
              </a:rPr>
              <a:t>media</a:t>
            </a:r>
            <a:endParaRPr lang="el-GR" sz="2100" dirty="0">
              <a:solidFill>
                <a:schemeClr val="bg1"/>
              </a:solidFill>
            </a:endParaRPr>
          </a:p>
        </p:txBody>
      </p:sp>
      <p:pic>
        <p:nvPicPr>
          <p:cNvPr id="9" name="Εικόνα 8">
            <a:extLst>
              <a:ext uri="{FF2B5EF4-FFF2-40B4-BE49-F238E27FC236}">
                <a16:creationId xmlns:a16="http://schemas.microsoft.com/office/drawing/2014/main" id="{E2468951-FB4D-2D23-8311-0DC38A8CC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77017"/>
            <a:ext cx="6604986" cy="980983"/>
          </a:xfrm>
          <a:prstGeom prst="rect">
            <a:avLst/>
          </a:prstGeom>
        </p:spPr>
      </p:pic>
    </p:spTree>
    <p:extLst>
      <p:ext uri="{BB962C8B-B14F-4D97-AF65-F5344CB8AC3E}">
        <p14:creationId xmlns:p14="http://schemas.microsoft.com/office/powerpoint/2010/main" val="211723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0" y="1384917"/>
            <a:ext cx="8534400" cy="4141901"/>
          </a:xfrm>
        </p:spPr>
        <p:txBody>
          <a:bodyPr>
            <a:normAutofit fontScale="85000" lnSpcReduction="10000"/>
          </a:bodyPr>
          <a:lstStyle/>
          <a:p>
            <a:pPr marL="0" indent="0" algn="ctr">
              <a:buNone/>
            </a:pPr>
            <a:endParaRPr lang="en-US" b="1" i="0" dirty="0">
              <a:solidFill>
                <a:srgbClr val="173861"/>
              </a:solidFill>
              <a:effectLst/>
              <a:latin typeface="PFDINTextPro Neue"/>
            </a:endParaRPr>
          </a:p>
          <a:p>
            <a:pPr>
              <a:lnSpc>
                <a:spcPct val="120000"/>
              </a:lnSpc>
              <a:buFont typeface="Arial" panose="020B0604020202020204" pitchFamily="34" charset="0"/>
              <a:buChar char="•"/>
            </a:pPr>
            <a:endParaRPr lang="el-GR" sz="2900" b="0" i="0" dirty="0">
              <a:solidFill>
                <a:schemeClr val="bg1"/>
              </a:solidFill>
              <a:effectLst/>
              <a:latin typeface="+mj-lt"/>
            </a:endParaRPr>
          </a:p>
          <a:p>
            <a:pPr algn="just">
              <a:lnSpc>
                <a:spcPct val="170000"/>
              </a:lnSpc>
              <a:buFont typeface="Arial" panose="020B0604020202020204" pitchFamily="34" charset="0"/>
              <a:buChar char="•"/>
            </a:pPr>
            <a:r>
              <a:rPr lang="el-GR" sz="2900" b="1" i="0" dirty="0">
                <a:solidFill>
                  <a:schemeClr val="bg1"/>
                </a:solidFill>
                <a:effectLst/>
                <a:latin typeface="+mj-lt"/>
              </a:rPr>
              <a:t>Εκθεσιακός Χώρος: 2</a:t>
            </a:r>
            <a:r>
              <a:rPr lang="en-US" sz="2900" b="1" i="0" dirty="0">
                <a:solidFill>
                  <a:schemeClr val="bg1"/>
                </a:solidFill>
                <a:effectLst/>
                <a:latin typeface="+mj-lt"/>
              </a:rPr>
              <a:t>80</a:t>
            </a:r>
            <a:r>
              <a:rPr lang="el-GR" sz="2900" b="1" i="0" dirty="0">
                <a:solidFill>
                  <a:schemeClr val="bg1"/>
                </a:solidFill>
                <a:effectLst/>
                <a:latin typeface="+mj-lt"/>
              </a:rPr>
              <a:t>.000 τ.</a:t>
            </a:r>
            <a:r>
              <a:rPr lang="el-GR" sz="2900" b="1" dirty="0">
                <a:solidFill>
                  <a:schemeClr val="bg1"/>
                </a:solidFill>
                <a:latin typeface="+mj-lt"/>
              </a:rPr>
              <a:t>μ</a:t>
            </a:r>
            <a:r>
              <a:rPr lang="el-GR" sz="2900" b="1" i="0" dirty="0">
                <a:solidFill>
                  <a:schemeClr val="bg1"/>
                </a:solidFill>
                <a:effectLst/>
                <a:latin typeface="+mj-lt"/>
              </a:rPr>
              <a:t>.</a:t>
            </a:r>
            <a:endParaRPr lang="en-US" sz="2900" b="1" i="0" dirty="0">
              <a:solidFill>
                <a:schemeClr val="bg1"/>
              </a:solidFill>
              <a:effectLst/>
              <a:latin typeface="+mj-lt"/>
            </a:endParaRPr>
          </a:p>
          <a:p>
            <a:pPr algn="just">
              <a:lnSpc>
                <a:spcPct val="170000"/>
              </a:lnSpc>
              <a:buFont typeface="Arial" panose="020B0604020202020204" pitchFamily="34" charset="0"/>
              <a:buChar char="•"/>
            </a:pPr>
            <a:r>
              <a:rPr lang="el-GR" sz="2900" b="1" dirty="0">
                <a:solidFill>
                  <a:schemeClr val="bg1"/>
                </a:solidFill>
                <a:effectLst/>
                <a:latin typeface="+mj-lt"/>
                <a:ea typeface="Calibri" panose="020F0502020204030204" pitchFamily="34" charset="0"/>
                <a:cs typeface="Times New Roman" panose="02020603050405020304" pitchFamily="18" charset="0"/>
              </a:rPr>
              <a:t>Περισσότεροι από </a:t>
            </a:r>
            <a:r>
              <a:rPr lang="el-GR" sz="2900" b="1" dirty="0">
                <a:solidFill>
                  <a:schemeClr val="bg1"/>
                </a:solidFill>
                <a:latin typeface="+mj-lt"/>
                <a:ea typeface="Calibri" panose="020F0502020204030204" pitchFamily="34" charset="0"/>
                <a:cs typeface="Times New Roman" panose="02020603050405020304" pitchFamily="18" charset="0"/>
              </a:rPr>
              <a:t>4</a:t>
            </a:r>
            <a:r>
              <a:rPr lang="en-US" sz="2900" b="1" dirty="0">
                <a:solidFill>
                  <a:schemeClr val="bg1"/>
                </a:solidFill>
                <a:effectLst/>
                <a:latin typeface="+mj-lt"/>
                <a:ea typeface="Calibri" panose="020F0502020204030204" pitchFamily="34" charset="0"/>
                <a:cs typeface="Times New Roman" panose="02020603050405020304" pitchFamily="18" charset="0"/>
              </a:rPr>
              <a:t>.</a:t>
            </a:r>
            <a:r>
              <a:rPr lang="el-GR" sz="2900" b="1" dirty="0">
                <a:solidFill>
                  <a:schemeClr val="bg1"/>
                </a:solidFill>
                <a:latin typeface="+mj-lt"/>
                <a:ea typeface="Calibri" panose="020F0502020204030204" pitchFamily="34" charset="0"/>
                <a:cs typeface="Times New Roman" panose="02020603050405020304" pitchFamily="18" charset="0"/>
              </a:rPr>
              <a:t>6</a:t>
            </a:r>
            <a:r>
              <a:rPr lang="en-US" sz="2900" b="1" dirty="0">
                <a:solidFill>
                  <a:schemeClr val="bg1"/>
                </a:solidFill>
                <a:effectLst/>
                <a:latin typeface="+mj-lt"/>
                <a:ea typeface="Calibri" panose="020F0502020204030204" pitchFamily="34" charset="0"/>
                <a:cs typeface="Times New Roman" panose="02020603050405020304" pitchFamily="18" charset="0"/>
              </a:rPr>
              <a:t>00</a:t>
            </a:r>
            <a:r>
              <a:rPr lang="el-GR" sz="2900" b="1" dirty="0">
                <a:solidFill>
                  <a:schemeClr val="bg1"/>
                </a:solidFill>
                <a:effectLst/>
                <a:latin typeface="+mj-lt"/>
                <a:ea typeface="Calibri" panose="020F0502020204030204" pitchFamily="34" charset="0"/>
                <a:cs typeface="Times New Roman" panose="02020603050405020304" pitchFamily="18" charset="0"/>
              </a:rPr>
              <a:t> επαγγελματίες </a:t>
            </a:r>
            <a:r>
              <a:rPr lang="el-GR" sz="2900" b="1" dirty="0">
                <a:solidFill>
                  <a:schemeClr val="bg1"/>
                </a:solidFill>
                <a:latin typeface="+mj-lt"/>
                <a:ea typeface="Calibri" panose="020F0502020204030204" pitchFamily="34" charset="0"/>
                <a:cs typeface="Times New Roman" panose="02020603050405020304" pitchFamily="18" charset="0"/>
              </a:rPr>
              <a:t>198</a:t>
            </a:r>
            <a:r>
              <a:rPr lang="el-GR" sz="2900" b="1" dirty="0">
                <a:solidFill>
                  <a:schemeClr val="bg1"/>
                </a:solidFill>
                <a:effectLst/>
                <a:latin typeface="+mj-lt"/>
                <a:ea typeface="Calibri" panose="020F0502020204030204" pitchFamily="34" charset="0"/>
                <a:cs typeface="Times New Roman" panose="02020603050405020304" pitchFamily="18" charset="0"/>
              </a:rPr>
              <a:t> χώρες</a:t>
            </a:r>
            <a:r>
              <a:rPr lang="en-US" sz="2900" b="1" dirty="0">
                <a:solidFill>
                  <a:schemeClr val="bg1"/>
                </a:solidFill>
                <a:effectLst/>
                <a:latin typeface="+mj-lt"/>
                <a:ea typeface="Calibri" panose="020F0502020204030204" pitchFamily="34" charset="0"/>
                <a:cs typeface="Times New Roman" panose="02020603050405020304" pitchFamily="18" charset="0"/>
              </a:rPr>
              <a:t>.</a:t>
            </a:r>
          </a:p>
          <a:p>
            <a:pPr algn="just">
              <a:lnSpc>
                <a:spcPct val="170000"/>
              </a:lnSpc>
              <a:buFont typeface="Arial" panose="020B0604020202020204" pitchFamily="34" charset="0"/>
              <a:buChar char="•"/>
            </a:pPr>
            <a:r>
              <a:rPr lang="el-GR" sz="2800" b="1" dirty="0">
                <a:solidFill>
                  <a:schemeClr val="bg1"/>
                </a:solidFill>
              </a:rPr>
              <a:t>165.000 επαγγελματίες επισκέπτες από 198 χώρες</a:t>
            </a:r>
            <a:r>
              <a:rPr lang="en-US" sz="2900" b="1" dirty="0">
                <a:solidFill>
                  <a:schemeClr val="bg1"/>
                </a:solidFill>
                <a:effectLst/>
                <a:latin typeface="+mj-lt"/>
                <a:ea typeface="Calibri" panose="020F0502020204030204" pitchFamily="34" charset="0"/>
                <a:cs typeface="Times New Roman" panose="02020603050405020304" pitchFamily="18" charset="0"/>
              </a:rPr>
              <a:t>.</a:t>
            </a:r>
          </a:p>
          <a:p>
            <a:pPr algn="just">
              <a:lnSpc>
                <a:spcPct val="170000"/>
              </a:lnSpc>
              <a:buFont typeface="Arial" panose="020B0604020202020204" pitchFamily="34" charset="0"/>
              <a:buChar char="•"/>
            </a:pPr>
            <a:r>
              <a:rPr lang="el-GR" sz="2900" b="1" dirty="0">
                <a:solidFill>
                  <a:schemeClr val="bg1"/>
                </a:solidFill>
                <a:effectLst/>
                <a:latin typeface="+mj-lt"/>
                <a:ea typeface="Calibri" panose="020F0502020204030204" pitchFamily="34" charset="0"/>
                <a:cs typeface="Times New Roman" panose="02020603050405020304" pitchFamily="18" charset="0"/>
              </a:rPr>
              <a:t>Το 70% των επισκεπτών είναι επαγγελματίες</a:t>
            </a:r>
            <a:r>
              <a:rPr lang="el-GR" sz="2900" b="1" dirty="0">
                <a:solidFill>
                  <a:schemeClr val="bg1"/>
                </a:solidFill>
                <a:latin typeface="+mj-lt"/>
                <a:ea typeface="Calibri" panose="020F0502020204030204" pitchFamily="34" charset="0"/>
                <a:cs typeface="Times New Roman" panose="02020603050405020304" pitchFamily="18" charset="0"/>
              </a:rPr>
              <a:t>.</a:t>
            </a:r>
            <a:endParaRPr lang="el-GR" sz="2900" b="1" dirty="0">
              <a:solidFill>
                <a:schemeClr val="bg1"/>
              </a:solidFill>
              <a:effectLst/>
              <a:latin typeface="+mj-lt"/>
              <a:ea typeface="Calibri" panose="020F0502020204030204" pitchFamily="34" charset="0"/>
              <a:cs typeface="Times New Roman" panose="02020603050405020304" pitchFamily="18" charset="0"/>
            </a:endParaRPr>
          </a:p>
          <a:p>
            <a:pPr marL="0" indent="0">
              <a:lnSpc>
                <a:spcPct val="120000"/>
              </a:lnSpc>
              <a:buNone/>
            </a:pPr>
            <a:endParaRPr lang="en-US" sz="2900" b="0" i="0" dirty="0">
              <a:solidFill>
                <a:schemeClr val="bg1"/>
              </a:solidFill>
              <a:effectLst/>
              <a:latin typeface="+mj-lt"/>
            </a:endParaRPr>
          </a:p>
          <a:p>
            <a:pPr marL="0" indent="0">
              <a:lnSpc>
                <a:spcPct val="120000"/>
              </a:lnSpc>
              <a:buNone/>
            </a:pPr>
            <a:endParaRPr lang="en-US" b="0" i="0" dirty="0">
              <a:solidFill>
                <a:srgbClr val="173861"/>
              </a:solidFill>
              <a:effectLst/>
              <a:latin typeface="Source Sans Pro" panose="020B0503030403020204" pitchFamily="34" charset="0"/>
            </a:endParaRPr>
          </a:p>
          <a:p>
            <a:pPr marL="0" indent="0" algn="ctr">
              <a:buNone/>
            </a:pPr>
            <a:endParaRPr lang="el-GR" dirty="0"/>
          </a:p>
        </p:txBody>
      </p:sp>
      <p:sp>
        <p:nvSpPr>
          <p:cNvPr id="10" name="TextBox 9">
            <a:extLst>
              <a:ext uri="{FF2B5EF4-FFF2-40B4-BE49-F238E27FC236}">
                <a16:creationId xmlns:a16="http://schemas.microsoft.com/office/drawing/2014/main" id="{9D0A9601-5A42-9F94-57C0-660E32346EB5}"/>
              </a:ext>
            </a:extLst>
          </p:cNvPr>
          <p:cNvSpPr txBox="1"/>
          <p:nvPr/>
        </p:nvSpPr>
        <p:spPr>
          <a:xfrm>
            <a:off x="0" y="67872"/>
            <a:ext cx="6844127" cy="954107"/>
          </a:xfrm>
          <a:prstGeom prst="rect">
            <a:avLst/>
          </a:prstGeom>
          <a:noFill/>
        </p:spPr>
        <p:txBody>
          <a:bodyPr wrap="square">
            <a:spAutoFit/>
          </a:bodyPr>
          <a:lstStyle/>
          <a:p>
            <a:pPr marL="0" indent="0" algn="ctr">
              <a:buNone/>
            </a:pPr>
            <a:r>
              <a:rPr lang="el-GR" sz="2800" b="1" i="0" dirty="0">
                <a:effectLst/>
                <a:latin typeface="+mj-lt"/>
              </a:rPr>
              <a:t>ΣΤΑΤΙΣΤΙΚΑ </a:t>
            </a:r>
            <a:r>
              <a:rPr lang="el-GR" sz="2800" b="1" i="0" dirty="0">
                <a:solidFill>
                  <a:schemeClr val="bg1"/>
                </a:solidFill>
                <a:effectLst/>
                <a:latin typeface="+mj-lt"/>
              </a:rPr>
              <a:t>ΣΤΟΙΧΕΙΑ</a:t>
            </a:r>
            <a:r>
              <a:rPr lang="el-GR" sz="2800" b="1" i="0" dirty="0">
                <a:effectLst/>
                <a:latin typeface="+mj-lt"/>
              </a:rPr>
              <a:t> </a:t>
            </a:r>
          </a:p>
          <a:p>
            <a:pPr marL="0" indent="0" algn="ctr">
              <a:buNone/>
            </a:pPr>
            <a:r>
              <a:rPr lang="el-GR" sz="2800" b="1" i="0" dirty="0">
                <a:solidFill>
                  <a:schemeClr val="bg1"/>
                </a:solidFill>
                <a:effectLst/>
                <a:latin typeface="+mj-lt"/>
              </a:rPr>
              <a:t>ΠΡΟΗΓΟΥΜΕΝΗΣ </a:t>
            </a:r>
            <a:r>
              <a:rPr lang="el-GR" sz="2800" b="1" i="0" dirty="0">
                <a:effectLst/>
                <a:latin typeface="+mj-lt"/>
              </a:rPr>
              <a:t>ΔΙΟΡΓΑΝΩΣΗΣ 2021</a:t>
            </a:r>
          </a:p>
        </p:txBody>
      </p:sp>
      <p:pic>
        <p:nvPicPr>
          <p:cNvPr id="11" name="Εικόνα 10">
            <a:extLst>
              <a:ext uri="{FF2B5EF4-FFF2-40B4-BE49-F238E27FC236}">
                <a16:creationId xmlns:a16="http://schemas.microsoft.com/office/drawing/2014/main" id="{91831CE3-5E37-F76D-1F07-03E7F1200F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spTree>
    <p:extLst>
      <p:ext uri="{BB962C8B-B14F-4D97-AF65-F5344CB8AC3E}">
        <p14:creationId xmlns:p14="http://schemas.microsoft.com/office/powerpoint/2010/main" val="107766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685800"/>
            <a:ext cx="8534400" cy="3829050"/>
          </a:xfrm>
        </p:spPr>
        <p:txBody>
          <a:bodyPr>
            <a:normAutofit fontScale="92500"/>
          </a:bodyPr>
          <a:lstStyle/>
          <a:p>
            <a:pPr marL="0" indent="0" algn="ctr">
              <a:lnSpc>
                <a:spcPct val="150000"/>
              </a:lnSpc>
              <a:buNone/>
            </a:pPr>
            <a:r>
              <a:rPr lang="el-GR" sz="4000" b="1" dirty="0">
                <a:solidFill>
                  <a:schemeClr val="bg1"/>
                </a:solidFill>
              </a:rPr>
              <a:t>Διείσδυση στις Παγκόσμιες Αγορές:</a:t>
            </a:r>
            <a:br>
              <a:rPr lang="el-GR" sz="4000" b="1" dirty="0">
                <a:solidFill>
                  <a:schemeClr val="bg1"/>
                </a:solidFill>
              </a:rPr>
            </a:br>
            <a:r>
              <a:rPr lang="el-GR" sz="4000" b="1" dirty="0">
                <a:solidFill>
                  <a:schemeClr val="bg1"/>
                </a:solidFill>
              </a:rPr>
              <a:t>Η μόνη επιλογή για τον παραγωγό </a:t>
            </a:r>
            <a:r>
              <a:rPr lang="el-GR" sz="4000" b="1" dirty="0">
                <a:solidFill>
                  <a:schemeClr val="tx1"/>
                </a:solidFill>
              </a:rPr>
              <a:t>και τη Σύγχρονη Μεταποιητική Ελληνική Επιχείρηση</a:t>
            </a:r>
          </a:p>
        </p:txBody>
      </p:sp>
      <p:pic>
        <p:nvPicPr>
          <p:cNvPr id="4" name="Εικόνα 3">
            <a:extLst>
              <a:ext uri="{FF2B5EF4-FFF2-40B4-BE49-F238E27FC236}">
                <a16:creationId xmlns:a16="http://schemas.microsoft.com/office/drawing/2014/main" id="{C5C07AD1-AF83-FA42-B07B-8B6BB3DC5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pic>
        <p:nvPicPr>
          <p:cNvPr id="5" name="Εικόνα 4">
            <a:extLst>
              <a:ext uri="{FF2B5EF4-FFF2-40B4-BE49-F238E27FC236}">
                <a16:creationId xmlns:a16="http://schemas.microsoft.com/office/drawing/2014/main" id="{8C9B8A60-1107-A32D-6390-B77EFD4BB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3977" y="206405"/>
            <a:ext cx="1434960" cy="958789"/>
          </a:xfrm>
          <a:prstGeom prst="rect">
            <a:avLst/>
          </a:prstGeom>
        </p:spPr>
      </p:pic>
    </p:spTree>
    <p:extLst>
      <p:ext uri="{BB962C8B-B14F-4D97-AF65-F5344CB8AC3E}">
        <p14:creationId xmlns:p14="http://schemas.microsoft.com/office/powerpoint/2010/main" val="329321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90DC491-9124-274D-D034-817A945A02F9}"/>
              </a:ext>
            </a:extLst>
          </p:cNvPr>
          <p:cNvSpPr txBox="1"/>
          <p:nvPr/>
        </p:nvSpPr>
        <p:spPr>
          <a:xfrm>
            <a:off x="7155402" y="0"/>
            <a:ext cx="5036598" cy="4801314"/>
          </a:xfrm>
          <a:prstGeom prst="rect">
            <a:avLst/>
          </a:prstGeom>
          <a:noFill/>
        </p:spPr>
        <p:txBody>
          <a:bodyPr wrap="square">
            <a:spAutoFit/>
          </a:bodyPr>
          <a:lstStyle/>
          <a:p>
            <a:r>
              <a:rPr lang="el-GR" sz="1200" b="1" dirty="0">
                <a:solidFill>
                  <a:schemeClr val="accent6">
                    <a:lumMod val="75000"/>
                  </a:schemeClr>
                </a:solidFill>
              </a:rPr>
              <a:t>Πρακτικές πληροφορίες </a:t>
            </a:r>
            <a:r>
              <a:rPr lang="en-US" sz="1200" b="1" dirty="0">
                <a:solidFill>
                  <a:schemeClr val="accent6">
                    <a:lumMod val="75000"/>
                  </a:schemeClr>
                </a:solidFill>
              </a:rPr>
              <a:t>:</a:t>
            </a:r>
          </a:p>
          <a:p>
            <a:endParaRPr lang="en-US" sz="1200" dirty="0">
              <a:solidFill>
                <a:schemeClr val="accent6">
                  <a:lumMod val="75000"/>
                </a:schemeClr>
              </a:solidFill>
            </a:endParaRPr>
          </a:p>
          <a:p>
            <a:pPr algn="just">
              <a:lnSpc>
                <a:spcPct val="150000"/>
              </a:lnSpc>
            </a:pPr>
            <a:r>
              <a:rPr lang="el-GR" sz="1200" dirty="0">
                <a:solidFill>
                  <a:schemeClr val="accent6">
                    <a:lumMod val="75000"/>
                  </a:schemeClr>
                </a:solidFill>
              </a:rPr>
              <a:t>Ώρες λειτουργίας. Η </a:t>
            </a:r>
            <a:r>
              <a:rPr lang="en-US" sz="1200" dirty="0">
                <a:solidFill>
                  <a:schemeClr val="accent6">
                    <a:lumMod val="75000"/>
                  </a:schemeClr>
                </a:solidFill>
              </a:rPr>
              <a:t>ANUGA</a:t>
            </a:r>
            <a:r>
              <a:rPr lang="el-GR" sz="1200" dirty="0">
                <a:solidFill>
                  <a:schemeClr val="accent6">
                    <a:lumMod val="75000"/>
                  </a:schemeClr>
                </a:solidFill>
              </a:rPr>
              <a:t> λαμβάνει χώρα από τις </a:t>
            </a:r>
            <a:r>
              <a:rPr lang="en-US" sz="1200" dirty="0">
                <a:solidFill>
                  <a:schemeClr val="accent6">
                    <a:lumMod val="75000"/>
                  </a:schemeClr>
                </a:solidFill>
              </a:rPr>
              <a:t>7 </a:t>
            </a:r>
            <a:r>
              <a:rPr lang="el-GR" sz="1200" dirty="0">
                <a:solidFill>
                  <a:schemeClr val="accent6">
                    <a:lumMod val="75000"/>
                  </a:schemeClr>
                </a:solidFill>
              </a:rPr>
              <a:t> έως τις </a:t>
            </a:r>
            <a:r>
              <a:rPr lang="en-US" sz="1200" dirty="0">
                <a:solidFill>
                  <a:schemeClr val="accent6">
                    <a:lumMod val="75000"/>
                  </a:schemeClr>
                </a:solidFill>
              </a:rPr>
              <a:t>11</a:t>
            </a:r>
            <a:r>
              <a:rPr lang="el-GR" sz="1200" dirty="0">
                <a:solidFill>
                  <a:schemeClr val="accent6">
                    <a:lumMod val="75000"/>
                  </a:schemeClr>
                </a:solidFill>
              </a:rPr>
              <a:t> Οκτωβρίου 2023 στον εκθεσιακό χώρο KOELNMESSE, στην Κολωνία. </a:t>
            </a:r>
            <a:endParaRPr lang="en-US" sz="1200" dirty="0">
              <a:solidFill>
                <a:schemeClr val="accent6">
                  <a:lumMod val="75000"/>
                </a:schemeClr>
              </a:solidFill>
            </a:endParaRPr>
          </a:p>
          <a:p>
            <a:endParaRPr lang="en-US" sz="1200" dirty="0">
              <a:solidFill>
                <a:schemeClr val="accent6">
                  <a:lumMod val="75000"/>
                </a:schemeClr>
              </a:solidFill>
            </a:endParaRPr>
          </a:p>
          <a:p>
            <a:r>
              <a:rPr lang="el-GR" sz="1200" dirty="0">
                <a:solidFill>
                  <a:schemeClr val="accent6">
                    <a:lumMod val="75000"/>
                  </a:schemeClr>
                </a:solidFill>
              </a:rPr>
              <a:t>Σάββατο, 7 Οκτωβρίου 10:00 -18:00 </a:t>
            </a:r>
            <a:endParaRPr lang="en-US" sz="1200" dirty="0">
              <a:solidFill>
                <a:schemeClr val="accent6">
                  <a:lumMod val="75000"/>
                </a:schemeClr>
              </a:solidFill>
            </a:endParaRPr>
          </a:p>
          <a:p>
            <a:endParaRPr lang="en-US" sz="1200" dirty="0">
              <a:solidFill>
                <a:schemeClr val="accent6">
                  <a:lumMod val="75000"/>
                </a:schemeClr>
              </a:solidFill>
            </a:endParaRPr>
          </a:p>
          <a:p>
            <a:r>
              <a:rPr lang="el-GR" sz="1200" dirty="0">
                <a:solidFill>
                  <a:schemeClr val="accent6">
                    <a:lumMod val="75000"/>
                  </a:schemeClr>
                </a:solidFill>
              </a:rPr>
              <a:t>Κυριακή, 8 Οκτωβρίου 10:00 -18:00 </a:t>
            </a:r>
            <a:endParaRPr lang="en-US" sz="1200" dirty="0">
              <a:solidFill>
                <a:schemeClr val="accent6">
                  <a:lumMod val="75000"/>
                </a:schemeClr>
              </a:solidFill>
            </a:endParaRPr>
          </a:p>
          <a:p>
            <a:endParaRPr lang="en-US" sz="1200" dirty="0">
              <a:solidFill>
                <a:schemeClr val="accent6">
                  <a:lumMod val="75000"/>
                </a:schemeClr>
              </a:solidFill>
            </a:endParaRPr>
          </a:p>
          <a:p>
            <a:r>
              <a:rPr lang="el-GR" sz="1200" dirty="0">
                <a:solidFill>
                  <a:schemeClr val="accent6">
                    <a:lumMod val="75000"/>
                  </a:schemeClr>
                </a:solidFill>
              </a:rPr>
              <a:t>Δευτέρα, 9 Οκτωβρίου 10:00 -18:00 </a:t>
            </a:r>
          </a:p>
          <a:p>
            <a:endParaRPr lang="el-GR" sz="1200" dirty="0">
              <a:solidFill>
                <a:schemeClr val="accent6">
                  <a:lumMod val="75000"/>
                </a:schemeClr>
              </a:solidFill>
            </a:endParaRPr>
          </a:p>
          <a:p>
            <a:r>
              <a:rPr lang="el-GR" sz="1200" dirty="0">
                <a:solidFill>
                  <a:schemeClr val="accent6">
                    <a:lumMod val="75000"/>
                  </a:schemeClr>
                </a:solidFill>
              </a:rPr>
              <a:t>Τρίτη, 10 Οκτωβρίου 10:00 -18:00 </a:t>
            </a:r>
          </a:p>
          <a:p>
            <a:endParaRPr lang="el-GR" sz="1200" dirty="0">
              <a:solidFill>
                <a:schemeClr val="accent6">
                  <a:lumMod val="75000"/>
                </a:schemeClr>
              </a:solidFill>
            </a:endParaRPr>
          </a:p>
          <a:p>
            <a:r>
              <a:rPr lang="el-GR" sz="1200" dirty="0">
                <a:solidFill>
                  <a:schemeClr val="accent6">
                    <a:lumMod val="75000"/>
                  </a:schemeClr>
                </a:solidFill>
              </a:rPr>
              <a:t>Τετάρτη, 11 Οκτωβρίου 10:00 -18:00</a:t>
            </a:r>
            <a:endParaRPr lang="en-US" sz="1200" dirty="0">
              <a:solidFill>
                <a:schemeClr val="accent6">
                  <a:lumMod val="75000"/>
                </a:schemeClr>
              </a:solidFill>
            </a:endParaRPr>
          </a:p>
          <a:p>
            <a:endParaRPr lang="en-US" sz="1200" dirty="0">
              <a:solidFill>
                <a:schemeClr val="accent6">
                  <a:lumMod val="75000"/>
                </a:schemeClr>
              </a:solidFill>
            </a:endParaRPr>
          </a:p>
          <a:p>
            <a:r>
              <a:rPr lang="el-GR" sz="1200" dirty="0">
                <a:solidFill>
                  <a:schemeClr val="accent6">
                    <a:lumMod val="75000"/>
                  </a:schemeClr>
                </a:solidFill>
              </a:rPr>
              <a:t>Διαδρομή προς το Rotterdam </a:t>
            </a:r>
            <a:r>
              <a:rPr lang="el-GR" sz="1200" dirty="0" err="1">
                <a:solidFill>
                  <a:schemeClr val="accent6">
                    <a:lumMod val="75000"/>
                  </a:schemeClr>
                </a:solidFill>
              </a:rPr>
              <a:t>Ahoy</a:t>
            </a:r>
            <a:r>
              <a:rPr lang="el-GR" sz="1200" dirty="0">
                <a:solidFill>
                  <a:schemeClr val="accent6">
                    <a:lumMod val="75000"/>
                  </a:schemeClr>
                </a:solidFill>
              </a:rPr>
              <a:t> </a:t>
            </a:r>
            <a:endParaRPr lang="en-US" sz="1200" dirty="0">
              <a:solidFill>
                <a:schemeClr val="accent6">
                  <a:lumMod val="75000"/>
                </a:schemeClr>
              </a:solidFill>
            </a:endParaRPr>
          </a:p>
          <a:p>
            <a:endParaRPr lang="en-US" sz="1200" dirty="0">
              <a:solidFill>
                <a:schemeClr val="accent6">
                  <a:lumMod val="75000"/>
                </a:schemeClr>
              </a:solidFill>
            </a:endParaRPr>
          </a:p>
          <a:p>
            <a:r>
              <a:rPr lang="el-GR" sz="1200" dirty="0">
                <a:solidFill>
                  <a:schemeClr val="accent6">
                    <a:lumMod val="75000"/>
                  </a:schemeClr>
                </a:solidFill>
              </a:rPr>
              <a:t>Το Gastvrij Rotterdam λαμβάνει χώρα στις Αίθουσες 2, 3, 4, 5 και 6 στο Rotterdam </a:t>
            </a:r>
            <a:r>
              <a:rPr lang="el-GR" sz="1200" dirty="0" err="1">
                <a:solidFill>
                  <a:schemeClr val="accent6">
                    <a:lumMod val="75000"/>
                  </a:schemeClr>
                </a:solidFill>
              </a:rPr>
              <a:t>Ahoy</a:t>
            </a:r>
            <a:r>
              <a:rPr lang="el-GR" sz="1200" dirty="0">
                <a:solidFill>
                  <a:schemeClr val="accent6">
                    <a:lumMod val="75000"/>
                  </a:schemeClr>
                </a:solidFill>
              </a:rPr>
              <a:t>. </a:t>
            </a:r>
            <a:endParaRPr lang="en-US" sz="1200" dirty="0">
              <a:solidFill>
                <a:schemeClr val="accent6">
                  <a:lumMod val="75000"/>
                </a:schemeClr>
              </a:solidFill>
            </a:endParaRPr>
          </a:p>
          <a:p>
            <a:endParaRPr lang="en-US" sz="1200" dirty="0">
              <a:solidFill>
                <a:schemeClr val="accent6">
                  <a:lumMod val="75000"/>
                </a:schemeClr>
              </a:solidFill>
            </a:endParaRPr>
          </a:p>
          <a:p>
            <a:r>
              <a:rPr lang="el-GR" sz="1200" dirty="0">
                <a:solidFill>
                  <a:schemeClr val="accent6">
                    <a:lumMod val="75000"/>
                  </a:schemeClr>
                </a:solidFill>
              </a:rPr>
              <a:t>Το Rotterdam </a:t>
            </a:r>
            <a:r>
              <a:rPr lang="el-GR" sz="1200" dirty="0" err="1">
                <a:solidFill>
                  <a:schemeClr val="accent6">
                    <a:lumMod val="75000"/>
                  </a:schemeClr>
                </a:solidFill>
              </a:rPr>
              <a:t>Ahoy</a:t>
            </a:r>
            <a:r>
              <a:rPr lang="el-GR" sz="1200" dirty="0">
                <a:solidFill>
                  <a:schemeClr val="accent6">
                    <a:lumMod val="75000"/>
                  </a:schemeClr>
                </a:solidFill>
              </a:rPr>
              <a:t> είναι εύκολα προσβάσιμο με τη δημόσια συγκοινωνία και βρίσκεται σε βολική τοποθεσία σε όλους τους δρόμους εξόδου στο Ρότερνταμ.</a:t>
            </a:r>
          </a:p>
        </p:txBody>
      </p:sp>
      <p:pic>
        <p:nvPicPr>
          <p:cNvPr id="3" name="Εικόνα 2">
            <a:extLst>
              <a:ext uri="{FF2B5EF4-FFF2-40B4-BE49-F238E27FC236}">
                <a16:creationId xmlns:a16="http://schemas.microsoft.com/office/drawing/2014/main" id="{5255BADD-AA66-76C5-5590-7113A774E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155402" cy="6858000"/>
          </a:xfrm>
          <a:prstGeom prst="rect">
            <a:avLst/>
          </a:prstGeom>
        </p:spPr>
      </p:pic>
    </p:spTree>
    <p:extLst>
      <p:ext uri="{BB962C8B-B14F-4D97-AF65-F5344CB8AC3E}">
        <p14:creationId xmlns:p14="http://schemas.microsoft.com/office/powerpoint/2010/main" val="1980046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0E7BC3A-5EDA-DDEB-C2F4-90132E87FF1E}"/>
              </a:ext>
            </a:extLst>
          </p:cNvPr>
          <p:cNvSpPr txBox="1"/>
          <p:nvPr/>
        </p:nvSpPr>
        <p:spPr>
          <a:xfrm>
            <a:off x="0" y="4753274"/>
            <a:ext cx="5160885" cy="1128899"/>
          </a:xfrm>
          <a:prstGeom prst="rect">
            <a:avLst/>
          </a:prstGeom>
          <a:noFill/>
        </p:spPr>
        <p:txBody>
          <a:bodyPr wrap="square">
            <a:spAutoFit/>
          </a:bodyPr>
          <a:lstStyle/>
          <a:p>
            <a:pPr algn="just">
              <a:lnSpc>
                <a:spcPct val="150000"/>
              </a:lnSpc>
            </a:pPr>
            <a:r>
              <a:rPr lang="en-US" sz="2400" b="1" dirty="0">
                <a:solidFill>
                  <a:schemeClr val="bg1"/>
                </a:solidFill>
                <a:effectLst/>
                <a:ea typeface="Times New Roman" panose="02020603050405020304" pitchFamily="18" charset="0"/>
                <a:hlinkClick r:id="rId2">
                  <a:extLst>
                    <a:ext uri="{A12FA001-AC4F-418D-AE19-62706E023703}">
                      <ahyp:hlinkClr xmlns:ahyp="http://schemas.microsoft.com/office/drawing/2018/hyperlinkcolor" val="tx"/>
                    </a:ext>
                  </a:extLst>
                </a:hlinkClick>
              </a:rPr>
              <a:t>https://youtu.be/Y6aC_WKqUSQ</a:t>
            </a:r>
            <a:endParaRPr lang="el-GR" sz="2400" b="1" dirty="0">
              <a:solidFill>
                <a:schemeClr val="bg1"/>
              </a:solidFill>
              <a:effectLst/>
              <a:ea typeface="Times New Roman" panose="02020603050405020304" pitchFamily="18" charset="0"/>
            </a:endParaRPr>
          </a:p>
          <a:p>
            <a:pPr algn="just">
              <a:lnSpc>
                <a:spcPct val="150000"/>
              </a:lnSpc>
            </a:pPr>
            <a:endParaRPr lang="el-GR" sz="2400" b="1" dirty="0">
              <a:effectLst/>
              <a:ea typeface="Times New Roman" panose="02020603050405020304" pitchFamily="18" charset="0"/>
            </a:endParaRPr>
          </a:p>
        </p:txBody>
      </p:sp>
      <p:pic>
        <p:nvPicPr>
          <p:cNvPr id="2" name="Εικόνα 1">
            <a:extLst>
              <a:ext uri="{FF2B5EF4-FFF2-40B4-BE49-F238E27FC236}">
                <a16:creationId xmlns:a16="http://schemas.microsoft.com/office/drawing/2014/main" id="{07028CAF-9609-42E0-85E6-F17525733B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2485" y="2058829"/>
            <a:ext cx="959000" cy="640770"/>
          </a:xfrm>
          <a:prstGeom prst="rect">
            <a:avLst/>
          </a:prstGeom>
        </p:spPr>
      </p:pic>
      <p:pic>
        <p:nvPicPr>
          <p:cNvPr id="3" name="Εικόνα 2">
            <a:extLst>
              <a:ext uri="{FF2B5EF4-FFF2-40B4-BE49-F238E27FC236}">
                <a16:creationId xmlns:a16="http://schemas.microsoft.com/office/drawing/2014/main" id="{A4D3B4F1-69FB-AD1C-C153-D5DF66376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7017"/>
            <a:ext cx="6604986" cy="980983"/>
          </a:xfrm>
          <a:prstGeom prst="rect">
            <a:avLst/>
          </a:prstGeom>
        </p:spPr>
      </p:pic>
      <p:pic>
        <p:nvPicPr>
          <p:cNvPr id="5" name="Εικόνα 4">
            <a:extLst>
              <a:ext uri="{FF2B5EF4-FFF2-40B4-BE49-F238E27FC236}">
                <a16:creationId xmlns:a16="http://schemas.microsoft.com/office/drawing/2014/main" id="{ACF38178-9D46-EAF7-266B-3453FD3BE7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596761" cy="4758431"/>
          </a:xfrm>
          <a:prstGeom prst="rect">
            <a:avLst/>
          </a:prstGeom>
        </p:spPr>
      </p:pic>
      <p:sp>
        <p:nvSpPr>
          <p:cNvPr id="7" name="TextBox 6">
            <a:extLst>
              <a:ext uri="{FF2B5EF4-FFF2-40B4-BE49-F238E27FC236}">
                <a16:creationId xmlns:a16="http://schemas.microsoft.com/office/drawing/2014/main" id="{BE349DA6-89C8-D293-94E3-D6B679A3B801}"/>
              </a:ext>
            </a:extLst>
          </p:cNvPr>
          <p:cNvSpPr txBox="1"/>
          <p:nvPr/>
        </p:nvSpPr>
        <p:spPr>
          <a:xfrm>
            <a:off x="5144821" y="4753274"/>
            <a:ext cx="4913579" cy="1128899"/>
          </a:xfrm>
          <a:prstGeom prst="rect">
            <a:avLst/>
          </a:prstGeom>
          <a:noFill/>
        </p:spPr>
        <p:txBody>
          <a:bodyPr wrap="square">
            <a:spAutoFit/>
          </a:bodyPr>
          <a:lstStyle/>
          <a:p>
            <a:pPr>
              <a:lnSpc>
                <a:spcPct val="150000"/>
              </a:lnSpc>
            </a:pPr>
            <a:r>
              <a:rPr lang="en-US" sz="2400" b="1" dirty="0">
                <a:hlinkClick r:id="rId6">
                  <a:extLst>
                    <a:ext uri="{A12FA001-AC4F-418D-AE19-62706E023703}">
                      <ahyp:hlinkClr xmlns:ahyp="http://schemas.microsoft.com/office/drawing/2018/hyperlinkcolor" val="tx"/>
                    </a:ext>
                  </a:extLst>
                </a:hlinkClick>
              </a:rPr>
              <a:t>https://youtu.be/2sPeKihkMBI</a:t>
            </a:r>
            <a:endParaRPr lang="el-GR" sz="2400" b="1" dirty="0"/>
          </a:p>
          <a:p>
            <a:pPr>
              <a:lnSpc>
                <a:spcPct val="150000"/>
              </a:lnSpc>
            </a:pPr>
            <a:endParaRPr lang="el-GR" sz="2400" b="1" dirty="0"/>
          </a:p>
        </p:txBody>
      </p:sp>
    </p:spTree>
    <p:extLst>
      <p:ext uri="{BB962C8B-B14F-4D97-AF65-F5344CB8AC3E}">
        <p14:creationId xmlns:p14="http://schemas.microsoft.com/office/powerpoint/2010/main" val="258123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685800"/>
            <a:ext cx="8534400" cy="3829050"/>
          </a:xfrm>
        </p:spPr>
        <p:txBody>
          <a:bodyPr>
            <a:normAutofit/>
          </a:bodyPr>
          <a:lstStyle/>
          <a:p>
            <a:pPr marL="0" indent="0" algn="ctr">
              <a:buNone/>
            </a:pPr>
            <a:r>
              <a:rPr lang="el-GR" sz="4400" b="1" dirty="0">
                <a:solidFill>
                  <a:schemeClr val="bg1"/>
                </a:solidFill>
              </a:rPr>
              <a:t>Σας ευχαριστώ</a:t>
            </a:r>
          </a:p>
        </p:txBody>
      </p:sp>
      <p:pic>
        <p:nvPicPr>
          <p:cNvPr id="8" name="Εικόνα 7">
            <a:extLst>
              <a:ext uri="{FF2B5EF4-FFF2-40B4-BE49-F238E27FC236}">
                <a16:creationId xmlns:a16="http://schemas.microsoft.com/office/drawing/2014/main" id="{DB19D998-9750-5EE8-32FD-6A8E0B221B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4" name="Εικόνα 3">
            <a:extLst>
              <a:ext uri="{FF2B5EF4-FFF2-40B4-BE49-F238E27FC236}">
                <a16:creationId xmlns:a16="http://schemas.microsoft.com/office/drawing/2014/main" id="{E4C3CE2C-DC70-EC3D-5E71-86E5CEDF1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77017"/>
            <a:ext cx="6604986" cy="980983"/>
          </a:xfrm>
          <a:prstGeom prst="rect">
            <a:avLst/>
          </a:prstGeom>
        </p:spPr>
      </p:pic>
    </p:spTree>
    <p:extLst>
      <p:ext uri="{BB962C8B-B14F-4D97-AF65-F5344CB8AC3E}">
        <p14:creationId xmlns:p14="http://schemas.microsoft.com/office/powerpoint/2010/main" val="403712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763531" y="685800"/>
            <a:ext cx="8534400" cy="4301786"/>
          </a:xfrm>
        </p:spPr>
        <p:txBody>
          <a:bodyPr>
            <a:normAutofit/>
          </a:bodyPr>
          <a:lstStyle/>
          <a:p>
            <a:pPr algn="just">
              <a:buFont typeface="Arial" pitchFamily="34" charset="0"/>
              <a:buChar char="•"/>
            </a:pPr>
            <a:r>
              <a:rPr lang="el-GR" sz="2000" dirty="0">
                <a:solidFill>
                  <a:schemeClr val="bg1"/>
                </a:solidFill>
              </a:rPr>
              <a:t>Α) </a:t>
            </a:r>
            <a:r>
              <a:rPr lang="el-GR" dirty="0">
                <a:solidFill>
                  <a:schemeClr val="bg1"/>
                </a:solidFill>
              </a:rPr>
              <a:t>Ό</a:t>
            </a:r>
            <a:r>
              <a:rPr lang="el-GR" sz="2000" dirty="0">
                <a:solidFill>
                  <a:schemeClr val="bg1"/>
                </a:solidFill>
              </a:rPr>
              <a:t>τι η συστηματική προσέγγιση</a:t>
            </a:r>
            <a:r>
              <a:rPr lang="en-US" sz="2000" dirty="0">
                <a:solidFill>
                  <a:schemeClr val="bg1"/>
                </a:solidFill>
              </a:rPr>
              <a:t> </a:t>
            </a:r>
            <a:r>
              <a:rPr lang="el-GR" sz="2000" dirty="0">
                <a:solidFill>
                  <a:schemeClr val="bg1"/>
                </a:solidFill>
              </a:rPr>
              <a:t>διεθνοποίησης και εξαγωγικής ανάπτυξης είναι από τις πλέον κατάλληλες για τη</a:t>
            </a:r>
            <a:r>
              <a:rPr lang="en-US" sz="2000" dirty="0">
                <a:solidFill>
                  <a:schemeClr val="bg1"/>
                </a:solidFill>
              </a:rPr>
              <a:t> </a:t>
            </a:r>
            <a:r>
              <a:rPr lang="el-GR" sz="2000" dirty="0">
                <a:solidFill>
                  <a:schemeClr val="bg1"/>
                </a:solidFill>
              </a:rPr>
              <a:t>σύγχρονη ελληνική επιχείρηση, γιατί βασίζεται στην εμπειρία πολλών, σχετικά μικρών</a:t>
            </a:r>
            <a:r>
              <a:rPr lang="en-US" sz="2000" dirty="0">
                <a:solidFill>
                  <a:schemeClr val="bg1"/>
                </a:solidFill>
              </a:rPr>
              <a:t> </a:t>
            </a:r>
            <a:r>
              <a:rPr lang="el-GR" sz="2000" dirty="0">
                <a:solidFill>
                  <a:schemeClr val="bg1"/>
                </a:solidFill>
              </a:rPr>
              <a:t>επιχειρήσεων που με εξωστρέφεια, φιλοδοξία και σωστό μάνατζμεντ κατέκτησαν</a:t>
            </a:r>
            <a:r>
              <a:rPr lang="en-US" sz="2000" dirty="0">
                <a:solidFill>
                  <a:schemeClr val="bg1"/>
                </a:solidFill>
              </a:rPr>
              <a:t> </a:t>
            </a:r>
            <a:r>
              <a:rPr lang="el-GR" sz="2000" dirty="0">
                <a:solidFill>
                  <a:schemeClr val="bg1"/>
                </a:solidFill>
              </a:rPr>
              <a:t>παγκόσμιες αγορές.</a:t>
            </a:r>
          </a:p>
          <a:p>
            <a:pPr algn="just">
              <a:buFont typeface="Arial" pitchFamily="34" charset="0"/>
              <a:buChar char="•"/>
            </a:pPr>
            <a:endParaRPr lang="en-US" sz="2000" dirty="0">
              <a:solidFill>
                <a:schemeClr val="bg1"/>
              </a:solidFill>
            </a:endParaRPr>
          </a:p>
          <a:p>
            <a:pPr algn="just">
              <a:buFont typeface="Arial" pitchFamily="34" charset="0"/>
              <a:buChar char="•"/>
            </a:pPr>
            <a:r>
              <a:rPr lang="el-GR" sz="2000" dirty="0">
                <a:solidFill>
                  <a:schemeClr val="bg1"/>
                </a:solidFill>
              </a:rPr>
              <a:t>Β) Ότι η διείσδυση στις παγκόσμιες αγορές πρέπει όσο το</a:t>
            </a:r>
            <a:r>
              <a:rPr lang="en-US" sz="2000" dirty="0">
                <a:solidFill>
                  <a:schemeClr val="bg1"/>
                </a:solidFill>
              </a:rPr>
              <a:t> </a:t>
            </a:r>
            <a:r>
              <a:rPr lang="el-GR" sz="2000" dirty="0">
                <a:solidFill>
                  <a:schemeClr val="bg1"/>
                </a:solidFill>
              </a:rPr>
              <a:t>δυνατόν ταχύτερα να γίνει η υπ' αριθμόν ένα προτεραιότητα του παραγωγού και της μεταποιητικής ελληνικής</a:t>
            </a:r>
            <a:r>
              <a:rPr lang="en-US" sz="2000" dirty="0">
                <a:solidFill>
                  <a:schemeClr val="bg1"/>
                </a:solidFill>
              </a:rPr>
              <a:t> </a:t>
            </a:r>
            <a:r>
              <a:rPr lang="el-GR" sz="2000" dirty="0">
                <a:solidFill>
                  <a:schemeClr val="bg1"/>
                </a:solidFill>
              </a:rPr>
              <a:t>επιχείρησης.</a:t>
            </a:r>
          </a:p>
          <a:p>
            <a:pPr>
              <a:buFont typeface="Arial" pitchFamily="34" charset="0"/>
              <a:buChar char="•"/>
            </a:pPr>
            <a:endParaRPr lang="en-US" sz="2000" dirty="0"/>
          </a:p>
          <a:p>
            <a:pPr>
              <a:buFont typeface="Arial" pitchFamily="34" charset="0"/>
              <a:buChar char="•"/>
            </a:pPr>
            <a:r>
              <a:rPr lang="el-GR" sz="2000" dirty="0"/>
              <a:t>Γ)  </a:t>
            </a:r>
            <a:r>
              <a:rPr lang="el-GR" sz="2000" dirty="0">
                <a:solidFill>
                  <a:schemeClr val="tx1"/>
                </a:solidFill>
              </a:rPr>
              <a:t>ΑΝΤΑΓΩΝΙΣΤΙΚΟΤΗΤΑ</a:t>
            </a:r>
            <a:r>
              <a:rPr lang="en-US" sz="2000" dirty="0"/>
              <a:t> </a:t>
            </a:r>
            <a:r>
              <a:rPr lang="el-GR" sz="2000" b="1" u="sng" dirty="0">
                <a:solidFill>
                  <a:schemeClr val="bg1"/>
                </a:solidFill>
              </a:rPr>
              <a:t>είναι το παν</a:t>
            </a:r>
          </a:p>
          <a:p>
            <a:pPr algn="ctr"/>
            <a:endParaRPr lang="el-GR" dirty="0"/>
          </a:p>
        </p:txBody>
      </p:sp>
      <p:pic>
        <p:nvPicPr>
          <p:cNvPr id="2" name="Εικόνα 1">
            <a:extLst>
              <a:ext uri="{FF2B5EF4-FFF2-40B4-BE49-F238E27FC236}">
                <a16:creationId xmlns:a16="http://schemas.microsoft.com/office/drawing/2014/main" id="{A3034C5F-9302-5726-A199-C6757FC05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pic>
        <p:nvPicPr>
          <p:cNvPr id="4" name="Εικόνα 3">
            <a:extLst>
              <a:ext uri="{FF2B5EF4-FFF2-40B4-BE49-F238E27FC236}">
                <a16:creationId xmlns:a16="http://schemas.microsoft.com/office/drawing/2014/main" id="{6C2E9309-6B0E-5EDA-E08C-684EEEF2E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1795" y="0"/>
            <a:ext cx="890206" cy="594804"/>
          </a:xfrm>
          <a:prstGeom prst="rect">
            <a:avLst/>
          </a:prstGeom>
        </p:spPr>
      </p:pic>
    </p:spTree>
    <p:extLst>
      <p:ext uri="{BB962C8B-B14F-4D97-AF65-F5344CB8AC3E}">
        <p14:creationId xmlns:p14="http://schemas.microsoft.com/office/powerpoint/2010/main" val="296254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685799"/>
            <a:ext cx="8534400" cy="4356717"/>
          </a:xfrm>
        </p:spPr>
        <p:txBody>
          <a:bodyPr/>
          <a:lstStyle/>
          <a:p>
            <a:pPr algn="ctr"/>
            <a:r>
              <a:rPr lang="el-GR" sz="2400" b="1" dirty="0">
                <a:solidFill>
                  <a:schemeClr val="bg1"/>
                </a:solidFill>
              </a:rPr>
              <a:t>3 ΠΑΡΑΓΟΝΤΕΣ</a:t>
            </a:r>
          </a:p>
          <a:p>
            <a:pPr algn="just">
              <a:buNone/>
            </a:pPr>
            <a:r>
              <a:rPr lang="el-GR" sz="2400" dirty="0">
                <a:solidFill>
                  <a:schemeClr val="tx1"/>
                </a:solidFill>
              </a:rPr>
              <a:t>Τρεις παράγοντες είναι απαραίτητοι για την επιτυχία μιας επιχείρησης:</a:t>
            </a:r>
          </a:p>
          <a:p>
            <a:pPr algn="just">
              <a:buNone/>
            </a:pPr>
            <a:r>
              <a:rPr lang="el-GR" sz="2400" dirty="0">
                <a:solidFill>
                  <a:schemeClr val="tx1"/>
                </a:solidFill>
              </a:rPr>
              <a:t>(α) σημαντική δυνατότητα ανάπτυξης νέων</a:t>
            </a:r>
            <a:r>
              <a:rPr lang="en-US" sz="2400" dirty="0">
                <a:solidFill>
                  <a:schemeClr val="tx1"/>
                </a:solidFill>
              </a:rPr>
              <a:t>, </a:t>
            </a:r>
            <a:r>
              <a:rPr lang="el-GR" sz="2400" dirty="0">
                <a:solidFill>
                  <a:schemeClr val="tx1"/>
                </a:solidFill>
              </a:rPr>
              <a:t>ιδιαίτερων, μοναδικών, καινοτόμων προϊόντων</a:t>
            </a:r>
            <a:r>
              <a:rPr lang="en-US" sz="2400" dirty="0">
                <a:solidFill>
                  <a:schemeClr val="tx1"/>
                </a:solidFill>
              </a:rPr>
              <a:t>.</a:t>
            </a:r>
            <a:endParaRPr lang="el-GR" sz="2400" dirty="0">
              <a:solidFill>
                <a:schemeClr val="tx1"/>
              </a:solidFill>
            </a:endParaRPr>
          </a:p>
          <a:p>
            <a:pPr algn="just">
              <a:buNone/>
            </a:pPr>
            <a:r>
              <a:rPr lang="el-GR" sz="2400" dirty="0">
                <a:solidFill>
                  <a:schemeClr val="tx1"/>
                </a:solidFill>
              </a:rPr>
              <a:t>(β) δυνατότητα παραγωγής προϊόντων και υπηρεσιών σε τιμές και </a:t>
            </a:r>
            <a:r>
              <a:rPr lang="el-GR" sz="2400" b="1" dirty="0">
                <a:solidFill>
                  <a:srgbClr val="FF0000"/>
                </a:solidFill>
              </a:rPr>
              <a:t>ποιότητα</a:t>
            </a:r>
            <a:r>
              <a:rPr lang="en-US" sz="2400" b="1" dirty="0">
                <a:solidFill>
                  <a:srgbClr val="FF0000"/>
                </a:solidFill>
              </a:rPr>
              <a:t> </a:t>
            </a:r>
            <a:r>
              <a:rPr lang="el-GR" sz="2400" dirty="0">
                <a:solidFill>
                  <a:schemeClr val="tx1"/>
                </a:solidFill>
              </a:rPr>
              <a:t>παγκοσμίου επιπέδου.</a:t>
            </a:r>
          </a:p>
          <a:p>
            <a:pPr algn="just">
              <a:buNone/>
            </a:pPr>
            <a:r>
              <a:rPr lang="el-GR" sz="2400" dirty="0">
                <a:solidFill>
                  <a:schemeClr val="tx1"/>
                </a:solidFill>
              </a:rPr>
              <a:t>(γ) επαρκές δίκτυο διανομής, μάρκετινγκ (</a:t>
            </a:r>
            <a:r>
              <a:rPr lang="en-US" sz="2400" dirty="0">
                <a:solidFill>
                  <a:schemeClr val="tx1"/>
                </a:solidFill>
              </a:rPr>
              <a:t>Branding</a:t>
            </a:r>
            <a:r>
              <a:rPr lang="el-GR" sz="2400" dirty="0">
                <a:solidFill>
                  <a:schemeClr val="tx1"/>
                </a:solidFill>
              </a:rPr>
              <a:t>) και εξυπηρέτησης πελατών.</a:t>
            </a:r>
          </a:p>
          <a:p>
            <a:pPr algn="ctr"/>
            <a:endParaRPr lang="el-GR" dirty="0"/>
          </a:p>
        </p:txBody>
      </p:sp>
      <p:pic>
        <p:nvPicPr>
          <p:cNvPr id="2" name="Εικόνα 1">
            <a:extLst>
              <a:ext uri="{FF2B5EF4-FFF2-40B4-BE49-F238E27FC236}">
                <a16:creationId xmlns:a16="http://schemas.microsoft.com/office/drawing/2014/main" id="{1F320CEA-C416-85A7-5B81-B17AA910C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pic>
        <p:nvPicPr>
          <p:cNvPr id="4" name="Εικόνα 3">
            <a:extLst>
              <a:ext uri="{FF2B5EF4-FFF2-40B4-BE49-F238E27FC236}">
                <a16:creationId xmlns:a16="http://schemas.microsoft.com/office/drawing/2014/main" id="{62B8584D-860F-5AB9-BB1A-2CF031559E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1795" y="0"/>
            <a:ext cx="890206" cy="594804"/>
          </a:xfrm>
          <a:prstGeom prst="rect">
            <a:avLst/>
          </a:prstGeom>
        </p:spPr>
      </p:pic>
    </p:spTree>
    <p:extLst>
      <p:ext uri="{BB962C8B-B14F-4D97-AF65-F5344CB8AC3E}">
        <p14:creationId xmlns:p14="http://schemas.microsoft.com/office/powerpoint/2010/main" val="308846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E593202-9C84-A1C1-B536-47788FEA948F}"/>
              </a:ext>
            </a:extLst>
          </p:cNvPr>
          <p:cNvSpPr>
            <a:spLocks noGrp="1"/>
          </p:cNvSpPr>
          <p:nvPr>
            <p:ph idx="1"/>
          </p:nvPr>
        </p:nvSpPr>
        <p:spPr>
          <a:xfrm>
            <a:off x="684212" y="119380"/>
            <a:ext cx="8534400" cy="5197408"/>
          </a:xfrm>
        </p:spPr>
        <p:txBody>
          <a:bodyPr>
            <a:normAutofit fontScale="85000" lnSpcReduction="20000"/>
          </a:bodyPr>
          <a:lstStyle/>
          <a:p>
            <a:pPr marL="0" indent="0" algn="just">
              <a:buNone/>
            </a:pPr>
            <a:r>
              <a:rPr lang="el-GR" sz="2100" dirty="0">
                <a:solidFill>
                  <a:schemeClr val="bg1"/>
                </a:solidFill>
              </a:rPr>
              <a:t>Οι εξαγωγές και η εξωστρέφεια αποτελούν σήμερα μονόδρομο για την ανάπτυξη της τοπικής περιφερειακής οικονομίας,  των ενώσεων παραγωγών και των ΜΜΕ επιχειρήσεων, κάτι το οποίο έχει αντιληφθεί πλέον το σύνολο της ελληνικής επιχειρηματικής</a:t>
            </a:r>
            <a:r>
              <a:rPr lang="en-US" sz="2100" dirty="0">
                <a:solidFill>
                  <a:schemeClr val="bg1"/>
                </a:solidFill>
              </a:rPr>
              <a:t> </a:t>
            </a:r>
            <a:r>
              <a:rPr lang="el-GR" sz="2100" dirty="0">
                <a:solidFill>
                  <a:schemeClr val="bg1"/>
                </a:solidFill>
              </a:rPr>
              <a:t>κοινότητας.</a:t>
            </a:r>
            <a:r>
              <a:rPr lang="en-US" sz="2100" dirty="0">
                <a:solidFill>
                  <a:schemeClr val="bg1"/>
                </a:solidFill>
              </a:rPr>
              <a:t> </a:t>
            </a:r>
            <a:endParaRPr lang="el-GR" sz="2100" dirty="0">
              <a:solidFill>
                <a:schemeClr val="bg1"/>
              </a:solidFill>
            </a:endParaRPr>
          </a:p>
          <a:p>
            <a:pPr marL="0" indent="0" algn="just">
              <a:buNone/>
            </a:pPr>
            <a:r>
              <a:rPr lang="el-GR" sz="2100" dirty="0">
                <a:solidFill>
                  <a:schemeClr val="bg1"/>
                </a:solidFill>
              </a:rPr>
              <a:t>Η ανάληψη εξαγωγικής δραστηριότητας αναμφισβήτητα συνδέεται με πολλά</a:t>
            </a:r>
            <a:r>
              <a:rPr lang="en-US" sz="2100" dirty="0">
                <a:solidFill>
                  <a:schemeClr val="bg1"/>
                </a:solidFill>
              </a:rPr>
              <a:t> </a:t>
            </a:r>
            <a:r>
              <a:rPr lang="el-GR" sz="2100" dirty="0">
                <a:solidFill>
                  <a:schemeClr val="bg1"/>
                </a:solidFill>
              </a:rPr>
              <a:t>πλεονεκτήματα τόσο για την ίδια την επιχείρηση, όσο και για το γενικότερο οικονομικό</a:t>
            </a:r>
            <a:r>
              <a:rPr lang="en-US" sz="2100" dirty="0">
                <a:solidFill>
                  <a:schemeClr val="bg1"/>
                </a:solidFill>
              </a:rPr>
              <a:t> </a:t>
            </a:r>
            <a:r>
              <a:rPr lang="el-GR" sz="2100" dirty="0">
                <a:solidFill>
                  <a:schemeClr val="bg1"/>
                </a:solidFill>
              </a:rPr>
              <a:t>περιβάλλον μέσα στο οποίο λειτουργεί.</a:t>
            </a:r>
            <a:endParaRPr lang="en-US" sz="2100" dirty="0">
              <a:solidFill>
                <a:schemeClr val="bg1"/>
              </a:solidFill>
            </a:endParaRPr>
          </a:p>
          <a:p>
            <a:pPr algn="just">
              <a:buNone/>
            </a:pPr>
            <a:r>
              <a:rPr lang="en-US" sz="2100" dirty="0">
                <a:solidFill>
                  <a:schemeClr val="bg1"/>
                </a:solidFill>
              </a:rPr>
              <a:t>   </a:t>
            </a:r>
            <a:r>
              <a:rPr lang="el-GR" sz="2100" dirty="0">
                <a:solidFill>
                  <a:schemeClr val="bg1"/>
                </a:solidFill>
              </a:rPr>
              <a:t>  </a:t>
            </a:r>
            <a:r>
              <a:rPr lang="el-GR" sz="2100" b="1" dirty="0">
                <a:solidFill>
                  <a:schemeClr val="bg1"/>
                </a:solidFill>
              </a:rPr>
              <a:t>ΤΑ 8 ΒΗΜΑΤΑ ΓΙΑ ΝΑ ΕΞΑΓΩ.</a:t>
            </a:r>
            <a:endParaRPr lang="en-US" sz="2100" b="1" dirty="0">
              <a:solidFill>
                <a:schemeClr val="bg1"/>
              </a:solidFill>
            </a:endParaRPr>
          </a:p>
          <a:p>
            <a:r>
              <a:rPr lang="el-GR" sz="2100" dirty="0">
                <a:solidFill>
                  <a:schemeClr val="tx1"/>
                </a:solidFill>
              </a:rPr>
              <a:t>Γιατί να εξάγω;</a:t>
            </a:r>
          </a:p>
          <a:p>
            <a:r>
              <a:rPr lang="el-GR" sz="2100" dirty="0">
                <a:solidFill>
                  <a:schemeClr val="tx1"/>
                </a:solidFill>
              </a:rPr>
              <a:t> Διάγνωση Επιπέδου Εξαγωγικής ετοιμότητας</a:t>
            </a:r>
          </a:p>
          <a:p>
            <a:r>
              <a:rPr lang="el-GR" sz="2100" dirty="0">
                <a:solidFill>
                  <a:schemeClr val="tx1"/>
                </a:solidFill>
              </a:rPr>
              <a:t> Τι να εξάγω;</a:t>
            </a:r>
          </a:p>
          <a:p>
            <a:r>
              <a:rPr lang="el-GR" sz="2100" dirty="0">
                <a:solidFill>
                  <a:schemeClr val="tx1"/>
                </a:solidFill>
              </a:rPr>
              <a:t> Πού να εξάγω;</a:t>
            </a:r>
          </a:p>
          <a:p>
            <a:r>
              <a:rPr lang="el-GR" sz="2100" dirty="0">
                <a:solidFill>
                  <a:schemeClr val="tx1"/>
                </a:solidFill>
              </a:rPr>
              <a:t> Εξαγωγικό Μάρκετινγκ</a:t>
            </a:r>
          </a:p>
          <a:p>
            <a:r>
              <a:rPr lang="el-GR" sz="2100" dirty="0">
                <a:solidFill>
                  <a:schemeClr val="tx1"/>
                </a:solidFill>
              </a:rPr>
              <a:t> Πώς να εξάγω;</a:t>
            </a:r>
          </a:p>
          <a:p>
            <a:r>
              <a:rPr lang="el-GR" sz="2100" dirty="0">
                <a:solidFill>
                  <a:schemeClr val="tx1"/>
                </a:solidFill>
              </a:rPr>
              <a:t> Πώς θα πληρωθώ;</a:t>
            </a:r>
          </a:p>
          <a:p>
            <a:r>
              <a:rPr lang="el-GR" sz="2100" dirty="0">
                <a:solidFill>
                  <a:schemeClr val="tx1"/>
                </a:solidFill>
              </a:rPr>
              <a:t> Πλάνο Εξαγωγικής Ανάπτυξης</a:t>
            </a:r>
          </a:p>
          <a:p>
            <a:pPr algn="ctr"/>
            <a:endParaRPr lang="el-GR" dirty="0"/>
          </a:p>
        </p:txBody>
      </p:sp>
      <p:pic>
        <p:nvPicPr>
          <p:cNvPr id="2" name="Εικόνα 1">
            <a:extLst>
              <a:ext uri="{FF2B5EF4-FFF2-40B4-BE49-F238E27FC236}">
                <a16:creationId xmlns:a16="http://schemas.microsoft.com/office/drawing/2014/main" id="{2B45F351-AEA9-286C-2ED1-9C56ADFF2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pic>
        <p:nvPicPr>
          <p:cNvPr id="4" name="Εικόνα 3">
            <a:extLst>
              <a:ext uri="{FF2B5EF4-FFF2-40B4-BE49-F238E27FC236}">
                <a16:creationId xmlns:a16="http://schemas.microsoft.com/office/drawing/2014/main" id="{35B88A7D-3CA9-FAA8-FB97-1D8E86B53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586" y="390616"/>
            <a:ext cx="1351734" cy="903181"/>
          </a:xfrm>
          <a:prstGeom prst="rect">
            <a:avLst/>
          </a:prstGeom>
        </p:spPr>
      </p:pic>
    </p:spTree>
    <p:extLst>
      <p:ext uri="{BB962C8B-B14F-4D97-AF65-F5344CB8AC3E}">
        <p14:creationId xmlns:p14="http://schemas.microsoft.com/office/powerpoint/2010/main" val="165629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A768FC0-0927-5124-795F-2AD632D6FB38}"/>
              </a:ext>
            </a:extLst>
          </p:cNvPr>
          <p:cNvPicPr>
            <a:picLocks noGrp="1" noChangeAspect="1" noChangeArrowheads="1"/>
          </p:cNvPicPr>
          <p:nvPr>
            <p:ph idx="1"/>
          </p:nvPr>
        </p:nvPicPr>
        <p:blipFill>
          <a:blip r:embed="rId2" cstate="print"/>
          <a:srcRect/>
          <a:stretch>
            <a:fillRect/>
          </a:stretch>
        </p:blipFill>
        <p:spPr bwMode="auto">
          <a:xfrm>
            <a:off x="2834274" y="137511"/>
            <a:ext cx="2476500" cy="2571750"/>
          </a:xfrm>
          <a:prstGeom prst="rect">
            <a:avLst/>
          </a:prstGeom>
          <a:noFill/>
          <a:ln w="9525">
            <a:noFill/>
            <a:miter lim="800000"/>
            <a:headEnd/>
            <a:tailEnd/>
          </a:ln>
        </p:spPr>
      </p:pic>
      <p:sp>
        <p:nvSpPr>
          <p:cNvPr id="9" name="TextBox 8">
            <a:extLst>
              <a:ext uri="{FF2B5EF4-FFF2-40B4-BE49-F238E27FC236}">
                <a16:creationId xmlns:a16="http://schemas.microsoft.com/office/drawing/2014/main" id="{A91A7BD0-D41E-DBDF-11E8-A6126F2B602C}"/>
              </a:ext>
            </a:extLst>
          </p:cNvPr>
          <p:cNvSpPr txBox="1"/>
          <p:nvPr/>
        </p:nvSpPr>
        <p:spPr>
          <a:xfrm>
            <a:off x="2119437" y="3244334"/>
            <a:ext cx="6107836" cy="738664"/>
          </a:xfrm>
          <a:prstGeom prst="rect">
            <a:avLst/>
          </a:prstGeom>
          <a:noFill/>
        </p:spPr>
        <p:txBody>
          <a:bodyPr wrap="square">
            <a:spAutoFit/>
          </a:bodyPr>
          <a:lstStyle/>
          <a:p>
            <a:pPr eaLnBrk="1" fontAlgn="auto" hangingPunct="1">
              <a:spcAft>
                <a:spcPts val="0"/>
              </a:spcAft>
              <a:buClr>
                <a:schemeClr val="tx1">
                  <a:shade val="95000"/>
                </a:schemeClr>
              </a:buClr>
              <a:buFont typeface="Wingdings 2"/>
              <a:buNone/>
              <a:defRPr/>
            </a:pPr>
            <a:r>
              <a:rPr lang="el-GR" sz="4200" b="1" dirty="0">
                <a:solidFill>
                  <a:schemeClr val="bg1"/>
                </a:solidFill>
              </a:rPr>
              <a:t>Πού να εξάγω; </a:t>
            </a:r>
          </a:p>
        </p:txBody>
      </p:sp>
      <p:pic>
        <p:nvPicPr>
          <p:cNvPr id="10" name="Εικόνα 9">
            <a:extLst>
              <a:ext uri="{FF2B5EF4-FFF2-40B4-BE49-F238E27FC236}">
                <a16:creationId xmlns:a16="http://schemas.microsoft.com/office/drawing/2014/main" id="{F4451136-7DDD-E407-B464-CC97F920D6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3000" y="0"/>
            <a:ext cx="959000" cy="640770"/>
          </a:xfrm>
          <a:prstGeom prst="rect">
            <a:avLst/>
          </a:prstGeom>
        </p:spPr>
      </p:pic>
      <p:pic>
        <p:nvPicPr>
          <p:cNvPr id="3" name="Εικόνα 2">
            <a:extLst>
              <a:ext uri="{FF2B5EF4-FFF2-40B4-BE49-F238E27FC236}">
                <a16:creationId xmlns:a16="http://schemas.microsoft.com/office/drawing/2014/main" id="{F183158D-2C72-1D1E-C024-183DD36DC5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spTree>
    <p:extLst>
      <p:ext uri="{BB962C8B-B14F-4D97-AF65-F5344CB8AC3E}">
        <p14:creationId xmlns:p14="http://schemas.microsoft.com/office/powerpoint/2010/main" val="196278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a:extLst>
              <a:ext uri="{FF2B5EF4-FFF2-40B4-BE49-F238E27FC236}">
                <a16:creationId xmlns:a16="http://schemas.microsoft.com/office/drawing/2014/main" id="{6D49FE68-D3BE-602D-DDD3-6A7B70F8475B}"/>
              </a:ext>
            </a:extLst>
          </p:cNvPr>
          <p:cNvSpPr>
            <a:spLocks noGrp="1"/>
          </p:cNvSpPr>
          <p:nvPr>
            <p:ph idx="1"/>
          </p:nvPr>
        </p:nvSpPr>
        <p:spPr>
          <a:xfrm>
            <a:off x="929180" y="215282"/>
            <a:ext cx="8534400" cy="1427085"/>
          </a:xfrm>
        </p:spPr>
        <p:txBody>
          <a:bodyPr>
            <a:noAutofit/>
          </a:bodyPr>
          <a:lstStyle/>
          <a:p>
            <a:pPr eaLnBrk="1" fontAlgn="auto" hangingPunct="1">
              <a:spcAft>
                <a:spcPts val="0"/>
              </a:spcAft>
              <a:defRPr/>
            </a:pPr>
            <a:r>
              <a:rPr lang="el-GR" sz="4200" dirty="0">
                <a:solidFill>
                  <a:schemeClr val="bg1"/>
                </a:solidFill>
              </a:rPr>
              <a:t>Τι περιλαμβάνει η επιλογή αγοράς</a:t>
            </a:r>
          </a:p>
        </p:txBody>
      </p:sp>
      <p:sp>
        <p:nvSpPr>
          <p:cNvPr id="9" name="TextBox 8">
            <a:extLst>
              <a:ext uri="{FF2B5EF4-FFF2-40B4-BE49-F238E27FC236}">
                <a16:creationId xmlns:a16="http://schemas.microsoft.com/office/drawing/2014/main" id="{EBAA8FE2-6823-B9EF-0AC9-2C4582B4FE7C}"/>
              </a:ext>
            </a:extLst>
          </p:cNvPr>
          <p:cNvSpPr txBox="1"/>
          <p:nvPr/>
        </p:nvSpPr>
        <p:spPr>
          <a:xfrm>
            <a:off x="929180" y="1905506"/>
            <a:ext cx="8640947" cy="2308324"/>
          </a:xfrm>
          <a:prstGeom prst="rect">
            <a:avLst/>
          </a:prstGeom>
          <a:noFill/>
        </p:spPr>
        <p:txBody>
          <a:bodyPr wrap="square">
            <a:spAutoFit/>
          </a:bodyPr>
          <a:lstStyle/>
          <a:p>
            <a:pPr eaLnBrk="1" hangingPunct="1"/>
            <a:r>
              <a:rPr lang="el-GR" sz="2400" dirty="0"/>
              <a:t>Συλλέξετε τις πληροφορίες</a:t>
            </a:r>
          </a:p>
          <a:p>
            <a:pPr eaLnBrk="1" hangingPunct="1"/>
            <a:r>
              <a:rPr lang="el-GR" sz="2400" dirty="0"/>
              <a:t>⇒ Κάνετε συγκρίσεις</a:t>
            </a:r>
          </a:p>
          <a:p>
            <a:pPr eaLnBrk="1" hangingPunct="1"/>
            <a:r>
              <a:rPr lang="el-GR" sz="2400" dirty="0"/>
              <a:t>⇒ Λάβετε αποφάσεις</a:t>
            </a:r>
            <a:endParaRPr lang="en-US" sz="2400" dirty="0"/>
          </a:p>
          <a:p>
            <a:pPr algn="just" eaLnBrk="1" hangingPunct="1">
              <a:buFont typeface="Wingdings 2" pitchFamily="18" charset="2"/>
              <a:buNone/>
            </a:pPr>
            <a:r>
              <a:rPr lang="en-US" sz="2400" dirty="0"/>
              <a:t>    </a:t>
            </a:r>
            <a:r>
              <a:rPr lang="el-GR" sz="2400" dirty="0"/>
              <a:t>Μερικά πράγματα που πρέπει να αποφασίσετε θα χρειαστούν εξωτερική βοήθεια και</a:t>
            </a:r>
            <a:r>
              <a:rPr lang="en-US" sz="2400" dirty="0"/>
              <a:t> </a:t>
            </a:r>
            <a:r>
              <a:rPr lang="el-GR" sz="2400" dirty="0"/>
              <a:t>μερικές ερωτήσεις δεν πρόκειται να απαντηθούν μέχρι να μπείτε στην αγορά. </a:t>
            </a:r>
          </a:p>
        </p:txBody>
      </p:sp>
      <p:pic>
        <p:nvPicPr>
          <p:cNvPr id="10" name="Εικόνα 9">
            <a:extLst>
              <a:ext uri="{FF2B5EF4-FFF2-40B4-BE49-F238E27FC236}">
                <a16:creationId xmlns:a16="http://schemas.microsoft.com/office/drawing/2014/main" id="{399FED26-7899-BE6E-0273-7BD0E4E4D4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3000" y="0"/>
            <a:ext cx="959000" cy="640770"/>
          </a:xfrm>
          <a:prstGeom prst="rect">
            <a:avLst/>
          </a:prstGeom>
        </p:spPr>
      </p:pic>
      <p:pic>
        <p:nvPicPr>
          <p:cNvPr id="3" name="Εικόνα 2">
            <a:extLst>
              <a:ext uri="{FF2B5EF4-FFF2-40B4-BE49-F238E27FC236}">
                <a16:creationId xmlns:a16="http://schemas.microsoft.com/office/drawing/2014/main" id="{BF20D560-16C1-1C0E-B708-72F2136541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spTree>
    <p:extLst>
      <p:ext uri="{BB962C8B-B14F-4D97-AF65-F5344CB8AC3E}">
        <p14:creationId xmlns:p14="http://schemas.microsoft.com/office/powerpoint/2010/main" val="3339158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 Τίτλος">
            <a:extLst>
              <a:ext uri="{FF2B5EF4-FFF2-40B4-BE49-F238E27FC236}">
                <a16:creationId xmlns:a16="http://schemas.microsoft.com/office/drawing/2014/main" id="{8181B69F-340C-6C40-39B5-33FC86BC6EFC}"/>
              </a:ext>
            </a:extLst>
          </p:cNvPr>
          <p:cNvSpPr txBox="1">
            <a:spLocks/>
          </p:cNvSpPr>
          <p:nvPr/>
        </p:nvSpPr>
        <p:spPr>
          <a:xfrm>
            <a:off x="1068331" y="269782"/>
            <a:ext cx="8759250" cy="1066800"/>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l-GR" sz="3200" dirty="0">
                <a:solidFill>
                  <a:schemeClr val="bg1"/>
                </a:solidFill>
              </a:rPr>
              <a:t>Η</a:t>
            </a:r>
            <a:r>
              <a:rPr lang="en-US" sz="3200" dirty="0">
                <a:solidFill>
                  <a:schemeClr val="bg1"/>
                </a:solidFill>
              </a:rPr>
              <a:t> </a:t>
            </a:r>
            <a:r>
              <a:rPr lang="el-GR" sz="3200" dirty="0" err="1">
                <a:solidFill>
                  <a:schemeClr val="bg1"/>
                </a:solidFill>
              </a:rPr>
              <a:t>παθητικΗ</a:t>
            </a:r>
            <a:r>
              <a:rPr lang="el-GR" sz="3200" dirty="0">
                <a:solidFill>
                  <a:schemeClr val="bg1"/>
                </a:solidFill>
              </a:rPr>
              <a:t> και η </a:t>
            </a:r>
            <a:r>
              <a:rPr lang="el-GR" sz="3200" dirty="0" err="1">
                <a:solidFill>
                  <a:schemeClr val="bg1"/>
                </a:solidFill>
              </a:rPr>
              <a:t>ενεργητικΗ</a:t>
            </a:r>
            <a:r>
              <a:rPr lang="el-GR" sz="3200" dirty="0">
                <a:solidFill>
                  <a:schemeClr val="bg1"/>
                </a:solidFill>
              </a:rPr>
              <a:t> </a:t>
            </a:r>
            <a:r>
              <a:rPr lang="el-GR" sz="3200" dirty="0" err="1">
                <a:solidFill>
                  <a:schemeClr val="bg1"/>
                </a:solidFill>
              </a:rPr>
              <a:t>πολιτικΗ</a:t>
            </a:r>
            <a:r>
              <a:rPr lang="el-GR" sz="3200" dirty="0">
                <a:solidFill>
                  <a:schemeClr val="bg1"/>
                </a:solidFill>
              </a:rPr>
              <a:t>.</a:t>
            </a:r>
          </a:p>
        </p:txBody>
      </p:sp>
      <p:sp>
        <p:nvSpPr>
          <p:cNvPr id="11" name="1 - Τίτλος">
            <a:extLst>
              <a:ext uri="{FF2B5EF4-FFF2-40B4-BE49-F238E27FC236}">
                <a16:creationId xmlns:a16="http://schemas.microsoft.com/office/drawing/2014/main" id="{D0889E3A-920E-3C39-A4D2-D15C1D1A1AA5}"/>
              </a:ext>
            </a:extLst>
          </p:cNvPr>
          <p:cNvSpPr txBox="1">
            <a:spLocks/>
          </p:cNvSpPr>
          <p:nvPr/>
        </p:nvSpPr>
        <p:spPr>
          <a:xfrm>
            <a:off x="1068331" y="2583402"/>
            <a:ext cx="8229600" cy="792088"/>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l-GR" sz="3200" b="0" i="0" u="none" strike="noStrike" kern="1200" cap="none" spc="0" normalizeH="0" baseline="0" noProof="0" dirty="0">
                <a:ln>
                  <a:noFill/>
                </a:ln>
                <a:solidFill>
                  <a:schemeClr val="bg1"/>
                </a:solidFill>
                <a:effectLst/>
                <a:uLnTx/>
                <a:uFillTx/>
                <a:latin typeface="+mn-lt"/>
                <a:ea typeface="+mj-ea"/>
                <a:cs typeface="+mj-cs"/>
              </a:rPr>
              <a:t>Επόμενο βήμα - επίσκεψη στις αγορές </a:t>
            </a:r>
          </a:p>
        </p:txBody>
      </p:sp>
      <p:sp>
        <p:nvSpPr>
          <p:cNvPr id="13" name="TextBox 12">
            <a:extLst>
              <a:ext uri="{FF2B5EF4-FFF2-40B4-BE49-F238E27FC236}">
                <a16:creationId xmlns:a16="http://schemas.microsoft.com/office/drawing/2014/main" id="{05DA30BD-84C0-FB33-21E0-5CAA16F27966}"/>
              </a:ext>
            </a:extLst>
          </p:cNvPr>
          <p:cNvSpPr txBox="1"/>
          <p:nvPr/>
        </p:nvSpPr>
        <p:spPr>
          <a:xfrm>
            <a:off x="1136343" y="3535049"/>
            <a:ext cx="6107836" cy="1077218"/>
          </a:xfrm>
          <a:prstGeom prst="rect">
            <a:avLst/>
          </a:prstGeom>
          <a:noFill/>
        </p:spPr>
        <p:txBody>
          <a:bodyPr wrap="square">
            <a:spAutoFit/>
          </a:bodyPr>
          <a:lstStyle/>
          <a:p>
            <a:r>
              <a:rPr lang="el-GR" sz="3200" dirty="0"/>
              <a:t>Έρευνα Αγοράς Εξωτερικού στην Πηγή </a:t>
            </a:r>
          </a:p>
        </p:txBody>
      </p:sp>
      <p:pic>
        <p:nvPicPr>
          <p:cNvPr id="9" name="Εικόνα 8">
            <a:extLst>
              <a:ext uri="{FF2B5EF4-FFF2-40B4-BE49-F238E27FC236}">
                <a16:creationId xmlns:a16="http://schemas.microsoft.com/office/drawing/2014/main" id="{9DB975EE-45D6-ADD2-39A6-85E9F89936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5" name="Εικόνα 4">
            <a:extLst>
              <a:ext uri="{FF2B5EF4-FFF2-40B4-BE49-F238E27FC236}">
                <a16:creationId xmlns:a16="http://schemas.microsoft.com/office/drawing/2014/main" id="{C69F3871-CF31-8A22-7FE5-F17426F6B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spTree>
    <p:extLst>
      <p:ext uri="{BB962C8B-B14F-4D97-AF65-F5344CB8AC3E}">
        <p14:creationId xmlns:p14="http://schemas.microsoft.com/office/powerpoint/2010/main" val="149390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DE328A-8684-C47F-6455-DCF00820B16A}"/>
              </a:ext>
            </a:extLst>
          </p:cNvPr>
          <p:cNvSpPr txBox="1"/>
          <p:nvPr/>
        </p:nvSpPr>
        <p:spPr>
          <a:xfrm>
            <a:off x="520808" y="312454"/>
            <a:ext cx="6107836" cy="584775"/>
          </a:xfrm>
          <a:prstGeom prst="rect">
            <a:avLst/>
          </a:prstGeom>
          <a:noFill/>
        </p:spPr>
        <p:txBody>
          <a:bodyPr wrap="square">
            <a:spAutoFit/>
          </a:bodyPr>
          <a:lstStyle/>
          <a:p>
            <a:r>
              <a:rPr lang="el-GR" sz="3200" b="1" dirty="0"/>
              <a:t>Έρευνα Αγοράς Εξωτερικού</a:t>
            </a:r>
          </a:p>
        </p:txBody>
      </p:sp>
      <p:sp>
        <p:nvSpPr>
          <p:cNvPr id="10" name="TextBox 9">
            <a:extLst>
              <a:ext uri="{FF2B5EF4-FFF2-40B4-BE49-F238E27FC236}">
                <a16:creationId xmlns:a16="http://schemas.microsoft.com/office/drawing/2014/main" id="{55479D87-D327-6521-38A7-F54CA28B41EC}"/>
              </a:ext>
            </a:extLst>
          </p:cNvPr>
          <p:cNvSpPr txBox="1"/>
          <p:nvPr/>
        </p:nvSpPr>
        <p:spPr>
          <a:xfrm>
            <a:off x="300994" y="1252220"/>
            <a:ext cx="9894562" cy="3970318"/>
          </a:xfrm>
          <a:prstGeom prst="rect">
            <a:avLst/>
          </a:prstGeom>
          <a:noFill/>
        </p:spPr>
        <p:txBody>
          <a:bodyPr wrap="square">
            <a:spAutoFit/>
          </a:bodyPr>
          <a:lstStyle/>
          <a:p>
            <a:pPr algn="just"/>
            <a:r>
              <a:rPr lang="el-GR" dirty="0">
                <a:solidFill>
                  <a:schemeClr val="bg1"/>
                </a:solidFill>
                <a:latin typeface="Times New Roman" pitchFamily="18" charset="0"/>
              </a:rPr>
              <a:t>Στη σημερινή οικονομική συγκυρία που χαρακτηρίζεται από έξαρση του ανταγωνισμού σε όλες τις αγορές του κόσμου, η προώθηση των προϊόντων δεν μπορεί να στηρίζεται μόνο στην εμπειρία, την έμπνευση και το επιχειρηματικό δαιμόνιο. Πρέπει να λαμβάνονται υπόψη πρόσθετες πληροφορίες που αφορούν την αγορά ώστε ο σχεδιασμός της εξαγωγικής πολιτικής να είναι πιο εύστοχος και αποτελεσματικός. Τα απαραίτητα αυτά στοιχεία μπορεί να τα προσφέρει μόνον μια εμπεριστατωμένη έρευνα αγοράς της χώρας – στόχου των εξαγωγών της επιχείρησης. </a:t>
            </a:r>
          </a:p>
          <a:p>
            <a:pPr algn="just"/>
            <a:r>
              <a:rPr lang="el-GR" dirty="0">
                <a:solidFill>
                  <a:schemeClr val="bg1"/>
                </a:solidFill>
                <a:latin typeface="Times New Roman" pitchFamily="18" charset="0"/>
              </a:rPr>
              <a:t>Οι δυνητικοί εξαγωγείς μπορούν να αξιοποιούν τις μελέτες ξένων αγορών που εκπονούν οι δημόσιες υπηρεσίες και οργανισμοί στην Ελλάδα και στο εξωτερικό, οι εξαγωγικοί φορείς της χώρας και οι ιδιωτικές εταιρίες που εξειδικεύονται στον τομέα αυτό. Πρέπει να αξιοποιούν τις πηγές πληροφοριών που έχουν στη διάθεσή τους, τα Ελληνικά Γραφεία Οικονομικών και Εμπορικών Υποθέσεων (ΟΕΥ) του Υπουργείου Εξωτερικών και τα Ελληνικά Επιμελητήρια.</a:t>
            </a:r>
          </a:p>
          <a:p>
            <a:pPr algn="just"/>
            <a:r>
              <a:rPr lang="el-GR" b="1" dirty="0">
                <a:solidFill>
                  <a:schemeClr val="tx2">
                    <a:lumMod val="20000"/>
                    <a:lumOff val="80000"/>
                  </a:schemeClr>
                </a:solidFill>
                <a:latin typeface="Times New Roman" pitchFamily="18" charset="0"/>
              </a:rPr>
              <a:t>Πρέπει επίσης να επωφελούνται των υπηρεσιών που προσφέρονται όπως είναι για παράδειγμα η οργάνωση αποστολών σε διεθνείς εμπορικές εκθέσεις και η εφαρμογή προγραμμάτων δυναμικής προώθησης συγκεκριμένων ελληνικών προϊόντων σε επιλεγμένες αγορές του εξωτερικού.</a:t>
            </a:r>
          </a:p>
        </p:txBody>
      </p:sp>
      <p:pic>
        <p:nvPicPr>
          <p:cNvPr id="3" name="Εικόνα 2">
            <a:extLst>
              <a:ext uri="{FF2B5EF4-FFF2-40B4-BE49-F238E27FC236}">
                <a16:creationId xmlns:a16="http://schemas.microsoft.com/office/drawing/2014/main" id="{38FF7C6A-C30B-CBF4-B57D-8CD158C983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8788" y="365414"/>
            <a:ext cx="959000" cy="640770"/>
          </a:xfrm>
          <a:prstGeom prst="rect">
            <a:avLst/>
          </a:prstGeom>
        </p:spPr>
      </p:pic>
      <p:pic>
        <p:nvPicPr>
          <p:cNvPr id="2" name="Εικόνα 1">
            <a:extLst>
              <a:ext uri="{FF2B5EF4-FFF2-40B4-BE49-F238E27FC236}">
                <a16:creationId xmlns:a16="http://schemas.microsoft.com/office/drawing/2014/main" id="{98E89E7F-B20E-7584-2A18-5B690692B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81675"/>
            <a:ext cx="6604986" cy="1076325"/>
          </a:xfrm>
          <a:prstGeom prst="rect">
            <a:avLst/>
          </a:prstGeom>
        </p:spPr>
      </p:pic>
    </p:spTree>
    <p:extLst>
      <p:ext uri="{BB962C8B-B14F-4D97-AF65-F5344CB8AC3E}">
        <p14:creationId xmlns:p14="http://schemas.microsoft.com/office/powerpoint/2010/main" val="536315873"/>
      </p:ext>
    </p:extLst>
  </p:cSld>
  <p:clrMapOvr>
    <a:masterClrMapping/>
  </p:clrMapOvr>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Κομμάτι">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1128</TotalTime>
  <Words>1628</Words>
  <Application>Microsoft Office PowerPoint</Application>
  <PresentationFormat>Ευρεία οθόνη</PresentationFormat>
  <Paragraphs>128</Paragraphs>
  <Slides>22</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22</vt:i4>
      </vt:variant>
    </vt:vector>
  </HeadingPairs>
  <TitlesOfParts>
    <vt:vector size="33" baseType="lpstr">
      <vt:lpstr>Arial</vt:lpstr>
      <vt:lpstr>Calibri</vt:lpstr>
      <vt:lpstr>Century Gothic</vt:lpstr>
      <vt:lpstr>Open Sans</vt:lpstr>
      <vt:lpstr>PFDINTextPro Neue</vt:lpstr>
      <vt:lpstr>Source Sans Pro</vt:lpstr>
      <vt:lpstr>Times New Roman</vt:lpstr>
      <vt:lpstr>Wingdings</vt:lpstr>
      <vt:lpstr>Wingdings 2</vt:lpstr>
      <vt:lpstr>Wingdings 3</vt:lpstr>
      <vt:lpstr>Κομμάτι</vt:lpstr>
      <vt:lpstr>4η ενημερωτικΗ εκδΗλωση του ΕπιμελητηρΙου ΑιτωλοακαρνανΙαΣ σε συνεργασΙα με την ΠεριφΕρεια ΔυτικΗΣ ΕλλΑδαΣ στο πλαΙσιο του Εργου  « ΠροΩθηση/προβολΗ αλιευμΑτων ΠεριφΕρειαΣ ΔυτικΗΣ ΕλλΑδαΣ σε εσωτερικΗ αγορΑ και ΤρΙτεΣ ΧΩρεΣ » - ΟΠΣ 5076713.  ΠΕΜΠΤΗ, 21 ΣΕΠΤΕΜΒΡΙΟΥ 2023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1η ενημερωτική εκδήλωση του Επιμελητηρίου Αιτωλοακαρνανίας σε συνεργασία με την Περιφέρεια Δυτικής Ελλάδας στο πλαίσιο του Έργου « Προώθηση/προβολή αλιευμάτων Περιφέρειας Δυτικής Ελλάδας σε εσωτερική αγορά και Τρίτες Χώρες » - ΟΠΣ 5076713 ».  Τετάρτη, 7 Ιουνίου 2023</dc:title>
  <dc:creator>ΓΕΩΡΓΙΟΣ ΡΟΜΠΟΛΑΣ</dc:creator>
  <cp:lastModifiedBy>ΓΕΩΡΓΙΟΣ ΡΟΜΠΟΛΑΣ</cp:lastModifiedBy>
  <cp:revision>102</cp:revision>
  <dcterms:created xsi:type="dcterms:W3CDTF">2023-06-06T06:23:12Z</dcterms:created>
  <dcterms:modified xsi:type="dcterms:W3CDTF">2023-09-16T06:19:27Z</dcterms:modified>
</cp:coreProperties>
</file>