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4">
  <p:sldMasterIdLst>
    <p:sldMasterId id="2147483648" r:id="rId1"/>
  </p:sldMasterIdLst>
  <p:notesMasterIdLst>
    <p:notesMasterId r:id="rId60"/>
  </p:notesMasterIdLst>
  <p:handoutMasterIdLst>
    <p:handoutMasterId r:id="rId61"/>
  </p:handoutMasterIdLst>
  <p:sldIdLst>
    <p:sldId id="372" r:id="rId2"/>
    <p:sldId id="401" r:id="rId3"/>
    <p:sldId id="398" r:id="rId4"/>
    <p:sldId id="395" r:id="rId5"/>
    <p:sldId id="397" r:id="rId6"/>
    <p:sldId id="399" r:id="rId7"/>
    <p:sldId id="424" r:id="rId8"/>
    <p:sldId id="454" r:id="rId9"/>
    <p:sldId id="402" r:id="rId10"/>
    <p:sldId id="404" r:id="rId11"/>
    <p:sldId id="407" r:id="rId12"/>
    <p:sldId id="425" r:id="rId13"/>
    <p:sldId id="426" r:id="rId14"/>
    <p:sldId id="408" r:id="rId15"/>
    <p:sldId id="410" r:id="rId16"/>
    <p:sldId id="409" r:id="rId17"/>
    <p:sldId id="427" r:id="rId18"/>
    <p:sldId id="428" r:id="rId19"/>
    <p:sldId id="429" r:id="rId20"/>
    <p:sldId id="411" r:id="rId21"/>
    <p:sldId id="412" r:id="rId22"/>
    <p:sldId id="403" r:id="rId23"/>
    <p:sldId id="405" r:id="rId24"/>
    <p:sldId id="406" r:id="rId25"/>
    <p:sldId id="430" r:id="rId26"/>
    <p:sldId id="394" r:id="rId27"/>
    <p:sldId id="413" r:id="rId28"/>
    <p:sldId id="414" r:id="rId29"/>
    <p:sldId id="396" r:id="rId30"/>
    <p:sldId id="420" r:id="rId31"/>
    <p:sldId id="431" r:id="rId32"/>
    <p:sldId id="432" r:id="rId33"/>
    <p:sldId id="418" r:id="rId34"/>
    <p:sldId id="419" r:id="rId35"/>
    <p:sldId id="421" r:id="rId36"/>
    <p:sldId id="433" r:id="rId37"/>
    <p:sldId id="434" r:id="rId38"/>
    <p:sldId id="422" r:id="rId39"/>
    <p:sldId id="435" r:id="rId40"/>
    <p:sldId id="415" r:id="rId41"/>
    <p:sldId id="437" r:id="rId42"/>
    <p:sldId id="438" r:id="rId43"/>
    <p:sldId id="392" r:id="rId44"/>
    <p:sldId id="441" r:id="rId45"/>
    <p:sldId id="439" r:id="rId46"/>
    <p:sldId id="440" r:id="rId47"/>
    <p:sldId id="442" r:id="rId48"/>
    <p:sldId id="443" r:id="rId49"/>
    <p:sldId id="444" r:id="rId50"/>
    <p:sldId id="445" r:id="rId51"/>
    <p:sldId id="446" r:id="rId52"/>
    <p:sldId id="447" r:id="rId53"/>
    <p:sldId id="448" r:id="rId54"/>
    <p:sldId id="449" r:id="rId55"/>
    <p:sldId id="450" r:id="rId56"/>
    <p:sldId id="451" r:id="rId57"/>
    <p:sldId id="452" r:id="rId58"/>
    <p:sldId id="453" r:id="rId59"/>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C00"/>
    <a:srgbClr val="A02E5F"/>
    <a:srgbClr val="1C2DD2"/>
    <a:srgbClr val="008000"/>
    <a:srgbClr val="CCFF66"/>
    <a:srgbClr val="66FF33"/>
    <a:srgbClr val="99FF33"/>
    <a:srgbClr val="99FF99"/>
    <a:srgbClr val="78B832"/>
    <a:srgbClr val="33CC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Στυλ με θέμα 1 - Έμφαση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1838" autoAdjust="0"/>
    <p:restoredTop sz="94249" autoAdjust="0"/>
  </p:normalViewPr>
  <p:slideViewPr>
    <p:cSldViewPr>
      <p:cViewPr varScale="1">
        <p:scale>
          <a:sx n="68" d="100"/>
          <a:sy n="68" d="100"/>
        </p:scale>
        <p:origin x="780" y="3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notesMaster" Target="notesMasters/notesMaster1.xml"/><Relationship Id="rId65"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3344E1B-1CE3-4A68-A281-E1D42C30C4E0}" type="datetimeFigureOut">
              <a:rPr lang="el-GR" smtClean="0"/>
              <a:pPr/>
              <a:t>29/7/2023</a:t>
            </a:fld>
            <a:endParaRPr lang="el-GR"/>
          </a:p>
        </p:txBody>
      </p:sp>
      <p:sp>
        <p:nvSpPr>
          <p:cNvPr id="4" name="3 - Θέση υποσέλιδου"/>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5" name="4 - Θέση αριθμού διαφάνειας"/>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8B7DED0-8C2B-42CE-B67B-835ECD4CB9D1}" type="slidenum">
              <a:rPr lang="el-GR" smtClean="0"/>
              <a:pPr/>
              <a:t>‹#›</a:t>
            </a:fld>
            <a:endParaRPr lang="el-GR"/>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AEFB64A-8DFB-400D-8E47-E9EA509D4CEC}" type="datetimeFigureOut">
              <a:rPr lang="el-GR" smtClean="0"/>
              <a:pPr/>
              <a:t>29/7/2023</a:t>
            </a:fld>
            <a:endParaRPr lang="el-GR"/>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C56685B-F1EE-412A-BD75-E69196172EA6}" type="slidenum">
              <a:rPr lang="el-GR" smtClean="0"/>
              <a:pPr/>
              <a:t>‹#›</a:t>
            </a:fld>
            <a:endParaRPr lang="el-GR"/>
          </a:p>
        </p:txBody>
      </p:sp>
    </p:spTree>
    <p:extLst>
      <p:ext uri="{BB962C8B-B14F-4D97-AF65-F5344CB8AC3E}">
        <p14:creationId xmlns:p14="http://schemas.microsoft.com/office/powerpoint/2010/main" val="27465128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DC56685B-F1EE-412A-BD75-E69196172EA6}" type="slidenum">
              <a:rPr lang="el-GR" smtClean="0"/>
              <a:pPr/>
              <a:t>1</a:t>
            </a:fld>
            <a:endParaRPr lang="el-G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endParaRPr lang="el-GR" b="0" dirty="0"/>
          </a:p>
        </p:txBody>
      </p:sp>
      <p:sp>
        <p:nvSpPr>
          <p:cNvPr id="4" name="3 - Θέση αριθμού διαφάνειας"/>
          <p:cNvSpPr>
            <a:spLocks noGrp="1"/>
          </p:cNvSpPr>
          <p:nvPr>
            <p:ph type="sldNum" sz="quarter" idx="10"/>
          </p:nvPr>
        </p:nvSpPr>
        <p:spPr/>
        <p:txBody>
          <a:bodyPr/>
          <a:lstStyle/>
          <a:p>
            <a:fld id="{DC56685B-F1EE-412A-BD75-E69196172EA6}" type="slidenum">
              <a:rPr lang="el-GR" smtClean="0"/>
              <a:pPr/>
              <a:t>10</a:t>
            </a:fld>
            <a:endParaRPr lang="el-G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endParaRPr lang="el-GR" b="0" dirty="0"/>
          </a:p>
        </p:txBody>
      </p:sp>
      <p:sp>
        <p:nvSpPr>
          <p:cNvPr id="4" name="3 - Θέση αριθμού διαφάνειας"/>
          <p:cNvSpPr>
            <a:spLocks noGrp="1"/>
          </p:cNvSpPr>
          <p:nvPr>
            <p:ph type="sldNum" sz="quarter" idx="10"/>
          </p:nvPr>
        </p:nvSpPr>
        <p:spPr/>
        <p:txBody>
          <a:bodyPr/>
          <a:lstStyle/>
          <a:p>
            <a:fld id="{DC56685B-F1EE-412A-BD75-E69196172EA6}" type="slidenum">
              <a:rPr lang="el-GR" smtClean="0"/>
              <a:pPr/>
              <a:t>11</a:t>
            </a:fld>
            <a:endParaRPr lang="el-G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endParaRPr lang="el-GR" b="0" dirty="0"/>
          </a:p>
        </p:txBody>
      </p:sp>
      <p:sp>
        <p:nvSpPr>
          <p:cNvPr id="4" name="3 - Θέση αριθμού διαφάνειας"/>
          <p:cNvSpPr>
            <a:spLocks noGrp="1"/>
          </p:cNvSpPr>
          <p:nvPr>
            <p:ph type="sldNum" sz="quarter" idx="10"/>
          </p:nvPr>
        </p:nvSpPr>
        <p:spPr/>
        <p:txBody>
          <a:bodyPr/>
          <a:lstStyle/>
          <a:p>
            <a:fld id="{DC56685B-F1EE-412A-BD75-E69196172EA6}" type="slidenum">
              <a:rPr lang="el-GR" smtClean="0"/>
              <a:pPr/>
              <a:t>12</a:t>
            </a:fld>
            <a:endParaRPr lang="el-G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endParaRPr lang="el-GR" b="0" dirty="0"/>
          </a:p>
        </p:txBody>
      </p:sp>
      <p:sp>
        <p:nvSpPr>
          <p:cNvPr id="4" name="3 - Θέση αριθμού διαφάνειας"/>
          <p:cNvSpPr>
            <a:spLocks noGrp="1"/>
          </p:cNvSpPr>
          <p:nvPr>
            <p:ph type="sldNum" sz="quarter" idx="10"/>
          </p:nvPr>
        </p:nvSpPr>
        <p:spPr/>
        <p:txBody>
          <a:bodyPr/>
          <a:lstStyle/>
          <a:p>
            <a:fld id="{DC56685B-F1EE-412A-BD75-E69196172EA6}" type="slidenum">
              <a:rPr lang="el-GR" smtClean="0"/>
              <a:pPr/>
              <a:t>13</a:t>
            </a:fld>
            <a:endParaRPr lang="el-G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endParaRPr lang="el-GR" b="0" dirty="0"/>
          </a:p>
        </p:txBody>
      </p:sp>
      <p:sp>
        <p:nvSpPr>
          <p:cNvPr id="4" name="3 - Θέση αριθμού διαφάνειας"/>
          <p:cNvSpPr>
            <a:spLocks noGrp="1"/>
          </p:cNvSpPr>
          <p:nvPr>
            <p:ph type="sldNum" sz="quarter" idx="10"/>
          </p:nvPr>
        </p:nvSpPr>
        <p:spPr/>
        <p:txBody>
          <a:bodyPr/>
          <a:lstStyle/>
          <a:p>
            <a:fld id="{DC56685B-F1EE-412A-BD75-E69196172EA6}" type="slidenum">
              <a:rPr lang="el-GR" smtClean="0"/>
              <a:pPr/>
              <a:t>14</a:t>
            </a:fld>
            <a:endParaRPr lang="el-G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endParaRPr lang="el-GR" b="0" dirty="0"/>
          </a:p>
        </p:txBody>
      </p:sp>
      <p:sp>
        <p:nvSpPr>
          <p:cNvPr id="4" name="3 - Θέση αριθμού διαφάνειας"/>
          <p:cNvSpPr>
            <a:spLocks noGrp="1"/>
          </p:cNvSpPr>
          <p:nvPr>
            <p:ph type="sldNum" sz="quarter" idx="10"/>
          </p:nvPr>
        </p:nvSpPr>
        <p:spPr/>
        <p:txBody>
          <a:bodyPr/>
          <a:lstStyle/>
          <a:p>
            <a:fld id="{DC56685B-F1EE-412A-BD75-E69196172EA6}" type="slidenum">
              <a:rPr lang="el-GR" smtClean="0"/>
              <a:pPr/>
              <a:t>15</a:t>
            </a:fld>
            <a:endParaRPr lang="el-G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endParaRPr lang="el-GR" b="0" dirty="0"/>
          </a:p>
        </p:txBody>
      </p:sp>
      <p:sp>
        <p:nvSpPr>
          <p:cNvPr id="4" name="3 - Θέση αριθμού διαφάνειας"/>
          <p:cNvSpPr>
            <a:spLocks noGrp="1"/>
          </p:cNvSpPr>
          <p:nvPr>
            <p:ph type="sldNum" sz="quarter" idx="10"/>
          </p:nvPr>
        </p:nvSpPr>
        <p:spPr/>
        <p:txBody>
          <a:bodyPr/>
          <a:lstStyle/>
          <a:p>
            <a:fld id="{DC56685B-F1EE-412A-BD75-E69196172EA6}" type="slidenum">
              <a:rPr lang="el-GR" smtClean="0"/>
              <a:pPr/>
              <a:t>16</a:t>
            </a:fld>
            <a:endParaRPr lang="el-G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endParaRPr lang="el-GR" b="0" dirty="0"/>
          </a:p>
        </p:txBody>
      </p:sp>
      <p:sp>
        <p:nvSpPr>
          <p:cNvPr id="4" name="3 - Θέση αριθμού διαφάνειας"/>
          <p:cNvSpPr>
            <a:spLocks noGrp="1"/>
          </p:cNvSpPr>
          <p:nvPr>
            <p:ph type="sldNum" sz="quarter" idx="10"/>
          </p:nvPr>
        </p:nvSpPr>
        <p:spPr/>
        <p:txBody>
          <a:bodyPr/>
          <a:lstStyle/>
          <a:p>
            <a:fld id="{DC56685B-F1EE-412A-BD75-E69196172EA6}" type="slidenum">
              <a:rPr lang="el-GR" smtClean="0"/>
              <a:pPr/>
              <a:t>17</a:t>
            </a:fld>
            <a:endParaRPr lang="el-G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endParaRPr lang="el-GR" b="0" dirty="0"/>
          </a:p>
        </p:txBody>
      </p:sp>
      <p:sp>
        <p:nvSpPr>
          <p:cNvPr id="4" name="3 - Θέση αριθμού διαφάνειας"/>
          <p:cNvSpPr>
            <a:spLocks noGrp="1"/>
          </p:cNvSpPr>
          <p:nvPr>
            <p:ph type="sldNum" sz="quarter" idx="10"/>
          </p:nvPr>
        </p:nvSpPr>
        <p:spPr/>
        <p:txBody>
          <a:bodyPr/>
          <a:lstStyle/>
          <a:p>
            <a:fld id="{DC56685B-F1EE-412A-BD75-E69196172EA6}" type="slidenum">
              <a:rPr lang="el-GR" smtClean="0"/>
              <a:pPr/>
              <a:t>18</a:t>
            </a:fld>
            <a:endParaRPr lang="el-G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endParaRPr lang="el-GR" b="0" dirty="0"/>
          </a:p>
        </p:txBody>
      </p:sp>
      <p:sp>
        <p:nvSpPr>
          <p:cNvPr id="4" name="3 - Θέση αριθμού διαφάνειας"/>
          <p:cNvSpPr>
            <a:spLocks noGrp="1"/>
          </p:cNvSpPr>
          <p:nvPr>
            <p:ph type="sldNum" sz="quarter" idx="10"/>
          </p:nvPr>
        </p:nvSpPr>
        <p:spPr/>
        <p:txBody>
          <a:bodyPr/>
          <a:lstStyle/>
          <a:p>
            <a:fld id="{DC56685B-F1EE-412A-BD75-E69196172EA6}" type="slidenum">
              <a:rPr lang="el-GR" smtClean="0"/>
              <a:pPr/>
              <a:t>19</a:t>
            </a:fld>
            <a:endParaRPr lang="el-G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endParaRPr lang="el-GR" b="0" dirty="0"/>
          </a:p>
        </p:txBody>
      </p:sp>
      <p:sp>
        <p:nvSpPr>
          <p:cNvPr id="4" name="3 - Θέση αριθμού διαφάνειας"/>
          <p:cNvSpPr>
            <a:spLocks noGrp="1"/>
          </p:cNvSpPr>
          <p:nvPr>
            <p:ph type="sldNum" sz="quarter" idx="10"/>
          </p:nvPr>
        </p:nvSpPr>
        <p:spPr/>
        <p:txBody>
          <a:bodyPr/>
          <a:lstStyle/>
          <a:p>
            <a:fld id="{DC56685B-F1EE-412A-BD75-E69196172EA6}" type="slidenum">
              <a:rPr lang="el-GR" smtClean="0"/>
              <a:pPr/>
              <a:t>2</a:t>
            </a:fld>
            <a:endParaRPr lang="el-G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endParaRPr lang="el-GR" b="0" dirty="0"/>
          </a:p>
        </p:txBody>
      </p:sp>
      <p:sp>
        <p:nvSpPr>
          <p:cNvPr id="4" name="3 - Θέση αριθμού διαφάνειας"/>
          <p:cNvSpPr>
            <a:spLocks noGrp="1"/>
          </p:cNvSpPr>
          <p:nvPr>
            <p:ph type="sldNum" sz="quarter" idx="10"/>
          </p:nvPr>
        </p:nvSpPr>
        <p:spPr/>
        <p:txBody>
          <a:bodyPr/>
          <a:lstStyle/>
          <a:p>
            <a:fld id="{DC56685B-F1EE-412A-BD75-E69196172EA6}" type="slidenum">
              <a:rPr lang="el-GR" smtClean="0"/>
              <a:pPr/>
              <a:t>20</a:t>
            </a:fld>
            <a:endParaRPr lang="el-G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endParaRPr lang="el-GR" b="0" dirty="0"/>
          </a:p>
        </p:txBody>
      </p:sp>
      <p:sp>
        <p:nvSpPr>
          <p:cNvPr id="4" name="3 - Θέση αριθμού διαφάνειας"/>
          <p:cNvSpPr>
            <a:spLocks noGrp="1"/>
          </p:cNvSpPr>
          <p:nvPr>
            <p:ph type="sldNum" sz="quarter" idx="10"/>
          </p:nvPr>
        </p:nvSpPr>
        <p:spPr/>
        <p:txBody>
          <a:bodyPr/>
          <a:lstStyle/>
          <a:p>
            <a:fld id="{DC56685B-F1EE-412A-BD75-E69196172EA6}" type="slidenum">
              <a:rPr lang="el-GR" smtClean="0"/>
              <a:pPr/>
              <a:t>21</a:t>
            </a:fld>
            <a:endParaRPr lang="el-G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endParaRPr lang="el-GR" b="0" dirty="0"/>
          </a:p>
        </p:txBody>
      </p:sp>
      <p:sp>
        <p:nvSpPr>
          <p:cNvPr id="4" name="3 - Θέση αριθμού διαφάνειας"/>
          <p:cNvSpPr>
            <a:spLocks noGrp="1"/>
          </p:cNvSpPr>
          <p:nvPr>
            <p:ph type="sldNum" sz="quarter" idx="10"/>
          </p:nvPr>
        </p:nvSpPr>
        <p:spPr/>
        <p:txBody>
          <a:bodyPr/>
          <a:lstStyle/>
          <a:p>
            <a:fld id="{DC56685B-F1EE-412A-BD75-E69196172EA6}" type="slidenum">
              <a:rPr lang="el-GR" smtClean="0"/>
              <a:pPr/>
              <a:t>22</a:t>
            </a:fld>
            <a:endParaRPr lang="el-G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endParaRPr lang="el-GR" b="0" dirty="0"/>
          </a:p>
        </p:txBody>
      </p:sp>
      <p:sp>
        <p:nvSpPr>
          <p:cNvPr id="4" name="3 - Θέση αριθμού διαφάνειας"/>
          <p:cNvSpPr>
            <a:spLocks noGrp="1"/>
          </p:cNvSpPr>
          <p:nvPr>
            <p:ph type="sldNum" sz="quarter" idx="10"/>
          </p:nvPr>
        </p:nvSpPr>
        <p:spPr/>
        <p:txBody>
          <a:bodyPr/>
          <a:lstStyle/>
          <a:p>
            <a:fld id="{DC56685B-F1EE-412A-BD75-E69196172EA6}" type="slidenum">
              <a:rPr lang="el-GR" smtClean="0"/>
              <a:pPr/>
              <a:t>23</a:t>
            </a:fld>
            <a:endParaRPr lang="el-G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endParaRPr lang="el-GR" b="0" dirty="0"/>
          </a:p>
        </p:txBody>
      </p:sp>
      <p:sp>
        <p:nvSpPr>
          <p:cNvPr id="4" name="3 - Θέση αριθμού διαφάνειας"/>
          <p:cNvSpPr>
            <a:spLocks noGrp="1"/>
          </p:cNvSpPr>
          <p:nvPr>
            <p:ph type="sldNum" sz="quarter" idx="10"/>
          </p:nvPr>
        </p:nvSpPr>
        <p:spPr/>
        <p:txBody>
          <a:bodyPr/>
          <a:lstStyle/>
          <a:p>
            <a:fld id="{DC56685B-F1EE-412A-BD75-E69196172EA6}" type="slidenum">
              <a:rPr lang="el-GR" smtClean="0"/>
              <a:pPr/>
              <a:t>24</a:t>
            </a:fld>
            <a:endParaRPr lang="el-G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endParaRPr lang="el-GR" b="0" dirty="0"/>
          </a:p>
        </p:txBody>
      </p:sp>
      <p:sp>
        <p:nvSpPr>
          <p:cNvPr id="4" name="3 - Θέση αριθμού διαφάνειας"/>
          <p:cNvSpPr>
            <a:spLocks noGrp="1"/>
          </p:cNvSpPr>
          <p:nvPr>
            <p:ph type="sldNum" sz="quarter" idx="10"/>
          </p:nvPr>
        </p:nvSpPr>
        <p:spPr/>
        <p:txBody>
          <a:bodyPr/>
          <a:lstStyle/>
          <a:p>
            <a:fld id="{DC56685B-F1EE-412A-BD75-E69196172EA6}" type="slidenum">
              <a:rPr lang="el-GR" smtClean="0"/>
              <a:pPr/>
              <a:t>25</a:t>
            </a:fld>
            <a:endParaRPr lang="el-G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endParaRPr lang="el-GR" b="0" dirty="0"/>
          </a:p>
        </p:txBody>
      </p:sp>
      <p:sp>
        <p:nvSpPr>
          <p:cNvPr id="4" name="3 - Θέση αριθμού διαφάνειας"/>
          <p:cNvSpPr>
            <a:spLocks noGrp="1"/>
          </p:cNvSpPr>
          <p:nvPr>
            <p:ph type="sldNum" sz="quarter" idx="10"/>
          </p:nvPr>
        </p:nvSpPr>
        <p:spPr/>
        <p:txBody>
          <a:bodyPr/>
          <a:lstStyle/>
          <a:p>
            <a:fld id="{DC56685B-F1EE-412A-BD75-E69196172EA6}" type="slidenum">
              <a:rPr lang="el-GR" smtClean="0"/>
              <a:pPr/>
              <a:t>26</a:t>
            </a:fld>
            <a:endParaRPr lang="el-G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endParaRPr lang="el-GR" b="0" dirty="0"/>
          </a:p>
        </p:txBody>
      </p:sp>
      <p:sp>
        <p:nvSpPr>
          <p:cNvPr id="4" name="3 - Θέση αριθμού διαφάνειας"/>
          <p:cNvSpPr>
            <a:spLocks noGrp="1"/>
          </p:cNvSpPr>
          <p:nvPr>
            <p:ph type="sldNum" sz="quarter" idx="10"/>
          </p:nvPr>
        </p:nvSpPr>
        <p:spPr/>
        <p:txBody>
          <a:bodyPr/>
          <a:lstStyle/>
          <a:p>
            <a:fld id="{DC56685B-F1EE-412A-BD75-E69196172EA6}" type="slidenum">
              <a:rPr lang="el-GR" smtClean="0"/>
              <a:pPr/>
              <a:t>27</a:t>
            </a:fld>
            <a:endParaRPr lang="el-G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endParaRPr lang="el-GR" b="0" dirty="0"/>
          </a:p>
        </p:txBody>
      </p:sp>
      <p:sp>
        <p:nvSpPr>
          <p:cNvPr id="4" name="3 - Θέση αριθμού διαφάνειας"/>
          <p:cNvSpPr>
            <a:spLocks noGrp="1"/>
          </p:cNvSpPr>
          <p:nvPr>
            <p:ph type="sldNum" sz="quarter" idx="10"/>
          </p:nvPr>
        </p:nvSpPr>
        <p:spPr/>
        <p:txBody>
          <a:bodyPr/>
          <a:lstStyle/>
          <a:p>
            <a:fld id="{DC56685B-F1EE-412A-BD75-E69196172EA6}" type="slidenum">
              <a:rPr lang="el-GR" smtClean="0"/>
              <a:pPr/>
              <a:t>28</a:t>
            </a:fld>
            <a:endParaRPr lang="el-G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endParaRPr lang="el-GR" b="0" dirty="0"/>
          </a:p>
        </p:txBody>
      </p:sp>
      <p:sp>
        <p:nvSpPr>
          <p:cNvPr id="4" name="3 - Θέση αριθμού διαφάνειας"/>
          <p:cNvSpPr>
            <a:spLocks noGrp="1"/>
          </p:cNvSpPr>
          <p:nvPr>
            <p:ph type="sldNum" sz="quarter" idx="10"/>
          </p:nvPr>
        </p:nvSpPr>
        <p:spPr/>
        <p:txBody>
          <a:bodyPr/>
          <a:lstStyle/>
          <a:p>
            <a:fld id="{DC56685B-F1EE-412A-BD75-E69196172EA6}" type="slidenum">
              <a:rPr lang="el-GR" smtClean="0"/>
              <a:pPr/>
              <a:t>29</a:t>
            </a:fld>
            <a:endParaRPr lang="el-G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endParaRPr lang="el-GR" b="0" dirty="0"/>
          </a:p>
        </p:txBody>
      </p:sp>
      <p:sp>
        <p:nvSpPr>
          <p:cNvPr id="4" name="3 - Θέση αριθμού διαφάνειας"/>
          <p:cNvSpPr>
            <a:spLocks noGrp="1"/>
          </p:cNvSpPr>
          <p:nvPr>
            <p:ph type="sldNum" sz="quarter" idx="10"/>
          </p:nvPr>
        </p:nvSpPr>
        <p:spPr/>
        <p:txBody>
          <a:bodyPr/>
          <a:lstStyle/>
          <a:p>
            <a:fld id="{DC56685B-F1EE-412A-BD75-E69196172EA6}" type="slidenum">
              <a:rPr lang="el-GR" smtClean="0"/>
              <a:pPr/>
              <a:t>3</a:t>
            </a:fld>
            <a:endParaRPr lang="el-G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endParaRPr lang="el-GR" b="0" dirty="0"/>
          </a:p>
        </p:txBody>
      </p:sp>
      <p:sp>
        <p:nvSpPr>
          <p:cNvPr id="4" name="3 - Θέση αριθμού διαφάνειας"/>
          <p:cNvSpPr>
            <a:spLocks noGrp="1"/>
          </p:cNvSpPr>
          <p:nvPr>
            <p:ph type="sldNum" sz="quarter" idx="10"/>
          </p:nvPr>
        </p:nvSpPr>
        <p:spPr/>
        <p:txBody>
          <a:bodyPr/>
          <a:lstStyle/>
          <a:p>
            <a:fld id="{DC56685B-F1EE-412A-BD75-E69196172EA6}" type="slidenum">
              <a:rPr lang="el-GR" smtClean="0"/>
              <a:pPr/>
              <a:t>30</a:t>
            </a:fld>
            <a:endParaRPr lang="el-G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endParaRPr lang="el-GR" b="0" dirty="0"/>
          </a:p>
        </p:txBody>
      </p:sp>
      <p:sp>
        <p:nvSpPr>
          <p:cNvPr id="4" name="3 - Θέση αριθμού διαφάνειας"/>
          <p:cNvSpPr>
            <a:spLocks noGrp="1"/>
          </p:cNvSpPr>
          <p:nvPr>
            <p:ph type="sldNum" sz="quarter" idx="10"/>
          </p:nvPr>
        </p:nvSpPr>
        <p:spPr/>
        <p:txBody>
          <a:bodyPr/>
          <a:lstStyle/>
          <a:p>
            <a:fld id="{DC56685B-F1EE-412A-BD75-E69196172EA6}" type="slidenum">
              <a:rPr lang="el-GR" smtClean="0"/>
              <a:pPr/>
              <a:t>31</a:t>
            </a:fld>
            <a:endParaRPr lang="el-G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endParaRPr lang="el-GR" b="0" dirty="0"/>
          </a:p>
        </p:txBody>
      </p:sp>
      <p:sp>
        <p:nvSpPr>
          <p:cNvPr id="4" name="3 - Θέση αριθμού διαφάνειας"/>
          <p:cNvSpPr>
            <a:spLocks noGrp="1"/>
          </p:cNvSpPr>
          <p:nvPr>
            <p:ph type="sldNum" sz="quarter" idx="10"/>
          </p:nvPr>
        </p:nvSpPr>
        <p:spPr/>
        <p:txBody>
          <a:bodyPr/>
          <a:lstStyle/>
          <a:p>
            <a:fld id="{DC56685B-F1EE-412A-BD75-E69196172EA6}" type="slidenum">
              <a:rPr lang="el-GR" smtClean="0"/>
              <a:pPr/>
              <a:t>32</a:t>
            </a:fld>
            <a:endParaRPr lang="el-G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endParaRPr lang="el-GR" b="0" dirty="0"/>
          </a:p>
        </p:txBody>
      </p:sp>
      <p:sp>
        <p:nvSpPr>
          <p:cNvPr id="4" name="3 - Θέση αριθμού διαφάνειας"/>
          <p:cNvSpPr>
            <a:spLocks noGrp="1"/>
          </p:cNvSpPr>
          <p:nvPr>
            <p:ph type="sldNum" sz="quarter" idx="10"/>
          </p:nvPr>
        </p:nvSpPr>
        <p:spPr/>
        <p:txBody>
          <a:bodyPr/>
          <a:lstStyle/>
          <a:p>
            <a:fld id="{DC56685B-F1EE-412A-BD75-E69196172EA6}" type="slidenum">
              <a:rPr lang="el-GR" smtClean="0"/>
              <a:pPr/>
              <a:t>33</a:t>
            </a:fld>
            <a:endParaRPr lang="el-G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endParaRPr lang="el-GR" b="0" dirty="0"/>
          </a:p>
        </p:txBody>
      </p:sp>
      <p:sp>
        <p:nvSpPr>
          <p:cNvPr id="4" name="3 - Θέση αριθμού διαφάνειας"/>
          <p:cNvSpPr>
            <a:spLocks noGrp="1"/>
          </p:cNvSpPr>
          <p:nvPr>
            <p:ph type="sldNum" sz="quarter" idx="10"/>
          </p:nvPr>
        </p:nvSpPr>
        <p:spPr/>
        <p:txBody>
          <a:bodyPr/>
          <a:lstStyle/>
          <a:p>
            <a:fld id="{DC56685B-F1EE-412A-BD75-E69196172EA6}" type="slidenum">
              <a:rPr lang="el-GR" smtClean="0"/>
              <a:pPr/>
              <a:t>34</a:t>
            </a:fld>
            <a:endParaRPr lang="el-G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endParaRPr lang="el-GR" b="0" dirty="0"/>
          </a:p>
        </p:txBody>
      </p:sp>
      <p:sp>
        <p:nvSpPr>
          <p:cNvPr id="4" name="3 - Θέση αριθμού διαφάνειας"/>
          <p:cNvSpPr>
            <a:spLocks noGrp="1"/>
          </p:cNvSpPr>
          <p:nvPr>
            <p:ph type="sldNum" sz="quarter" idx="10"/>
          </p:nvPr>
        </p:nvSpPr>
        <p:spPr/>
        <p:txBody>
          <a:bodyPr/>
          <a:lstStyle/>
          <a:p>
            <a:fld id="{DC56685B-F1EE-412A-BD75-E69196172EA6}" type="slidenum">
              <a:rPr lang="el-GR" smtClean="0"/>
              <a:pPr/>
              <a:t>35</a:t>
            </a:fld>
            <a:endParaRPr lang="el-G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endParaRPr lang="el-GR" b="0" dirty="0"/>
          </a:p>
        </p:txBody>
      </p:sp>
      <p:sp>
        <p:nvSpPr>
          <p:cNvPr id="4" name="3 - Θέση αριθμού διαφάνειας"/>
          <p:cNvSpPr>
            <a:spLocks noGrp="1"/>
          </p:cNvSpPr>
          <p:nvPr>
            <p:ph type="sldNum" sz="quarter" idx="10"/>
          </p:nvPr>
        </p:nvSpPr>
        <p:spPr/>
        <p:txBody>
          <a:bodyPr/>
          <a:lstStyle/>
          <a:p>
            <a:fld id="{DC56685B-F1EE-412A-BD75-E69196172EA6}" type="slidenum">
              <a:rPr lang="el-GR" smtClean="0"/>
              <a:pPr/>
              <a:t>36</a:t>
            </a:fld>
            <a:endParaRPr lang="el-G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endParaRPr lang="el-GR" b="0" dirty="0"/>
          </a:p>
        </p:txBody>
      </p:sp>
      <p:sp>
        <p:nvSpPr>
          <p:cNvPr id="4" name="3 - Θέση αριθμού διαφάνειας"/>
          <p:cNvSpPr>
            <a:spLocks noGrp="1"/>
          </p:cNvSpPr>
          <p:nvPr>
            <p:ph type="sldNum" sz="quarter" idx="10"/>
          </p:nvPr>
        </p:nvSpPr>
        <p:spPr/>
        <p:txBody>
          <a:bodyPr/>
          <a:lstStyle/>
          <a:p>
            <a:fld id="{DC56685B-F1EE-412A-BD75-E69196172EA6}" type="slidenum">
              <a:rPr lang="el-GR" smtClean="0"/>
              <a:pPr/>
              <a:t>37</a:t>
            </a:fld>
            <a:endParaRPr lang="el-G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endParaRPr lang="el-GR" b="0" dirty="0"/>
          </a:p>
        </p:txBody>
      </p:sp>
      <p:sp>
        <p:nvSpPr>
          <p:cNvPr id="4" name="3 - Θέση αριθμού διαφάνειας"/>
          <p:cNvSpPr>
            <a:spLocks noGrp="1"/>
          </p:cNvSpPr>
          <p:nvPr>
            <p:ph type="sldNum" sz="quarter" idx="10"/>
          </p:nvPr>
        </p:nvSpPr>
        <p:spPr/>
        <p:txBody>
          <a:bodyPr/>
          <a:lstStyle/>
          <a:p>
            <a:fld id="{DC56685B-F1EE-412A-BD75-E69196172EA6}" type="slidenum">
              <a:rPr lang="el-GR" smtClean="0"/>
              <a:pPr/>
              <a:t>38</a:t>
            </a:fld>
            <a:endParaRPr lang="el-G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endParaRPr lang="el-GR" b="0" dirty="0"/>
          </a:p>
        </p:txBody>
      </p:sp>
      <p:sp>
        <p:nvSpPr>
          <p:cNvPr id="4" name="3 - Θέση αριθμού διαφάνειας"/>
          <p:cNvSpPr>
            <a:spLocks noGrp="1"/>
          </p:cNvSpPr>
          <p:nvPr>
            <p:ph type="sldNum" sz="quarter" idx="10"/>
          </p:nvPr>
        </p:nvSpPr>
        <p:spPr/>
        <p:txBody>
          <a:bodyPr/>
          <a:lstStyle/>
          <a:p>
            <a:fld id="{DC56685B-F1EE-412A-BD75-E69196172EA6}" type="slidenum">
              <a:rPr lang="el-GR" smtClean="0"/>
              <a:pPr/>
              <a:t>39</a:t>
            </a:fld>
            <a:endParaRPr lang="el-G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endParaRPr lang="el-GR" b="0" dirty="0"/>
          </a:p>
        </p:txBody>
      </p:sp>
      <p:sp>
        <p:nvSpPr>
          <p:cNvPr id="4" name="3 - Θέση αριθμού διαφάνειας"/>
          <p:cNvSpPr>
            <a:spLocks noGrp="1"/>
          </p:cNvSpPr>
          <p:nvPr>
            <p:ph type="sldNum" sz="quarter" idx="10"/>
          </p:nvPr>
        </p:nvSpPr>
        <p:spPr/>
        <p:txBody>
          <a:bodyPr/>
          <a:lstStyle/>
          <a:p>
            <a:fld id="{DC56685B-F1EE-412A-BD75-E69196172EA6}" type="slidenum">
              <a:rPr lang="el-GR" smtClean="0"/>
              <a:pPr/>
              <a:t>4</a:t>
            </a:fld>
            <a:endParaRPr lang="el-G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endParaRPr lang="el-GR" b="0" dirty="0"/>
          </a:p>
        </p:txBody>
      </p:sp>
      <p:sp>
        <p:nvSpPr>
          <p:cNvPr id="4" name="3 - Θέση αριθμού διαφάνειας"/>
          <p:cNvSpPr>
            <a:spLocks noGrp="1"/>
          </p:cNvSpPr>
          <p:nvPr>
            <p:ph type="sldNum" sz="quarter" idx="10"/>
          </p:nvPr>
        </p:nvSpPr>
        <p:spPr/>
        <p:txBody>
          <a:bodyPr/>
          <a:lstStyle/>
          <a:p>
            <a:fld id="{DC56685B-F1EE-412A-BD75-E69196172EA6}" type="slidenum">
              <a:rPr lang="el-GR" smtClean="0"/>
              <a:pPr/>
              <a:t>40</a:t>
            </a:fld>
            <a:endParaRPr lang="el-GR"/>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endParaRPr lang="el-GR" b="0" dirty="0"/>
          </a:p>
        </p:txBody>
      </p:sp>
      <p:sp>
        <p:nvSpPr>
          <p:cNvPr id="4" name="3 - Θέση αριθμού διαφάνειας"/>
          <p:cNvSpPr>
            <a:spLocks noGrp="1"/>
          </p:cNvSpPr>
          <p:nvPr>
            <p:ph type="sldNum" sz="quarter" idx="10"/>
          </p:nvPr>
        </p:nvSpPr>
        <p:spPr/>
        <p:txBody>
          <a:bodyPr/>
          <a:lstStyle/>
          <a:p>
            <a:fld id="{DC56685B-F1EE-412A-BD75-E69196172EA6}" type="slidenum">
              <a:rPr lang="el-GR" smtClean="0"/>
              <a:pPr/>
              <a:t>41</a:t>
            </a:fld>
            <a:endParaRPr lang="el-GR"/>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endParaRPr lang="el-GR" b="0" dirty="0"/>
          </a:p>
        </p:txBody>
      </p:sp>
      <p:sp>
        <p:nvSpPr>
          <p:cNvPr id="4" name="3 - Θέση αριθμού διαφάνειας"/>
          <p:cNvSpPr>
            <a:spLocks noGrp="1"/>
          </p:cNvSpPr>
          <p:nvPr>
            <p:ph type="sldNum" sz="quarter" idx="10"/>
          </p:nvPr>
        </p:nvSpPr>
        <p:spPr/>
        <p:txBody>
          <a:bodyPr/>
          <a:lstStyle/>
          <a:p>
            <a:fld id="{DC56685B-F1EE-412A-BD75-E69196172EA6}" type="slidenum">
              <a:rPr lang="el-GR" smtClean="0"/>
              <a:pPr/>
              <a:t>42</a:t>
            </a:fld>
            <a:endParaRPr lang="el-GR"/>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endParaRPr lang="el-GR" b="0" dirty="0"/>
          </a:p>
        </p:txBody>
      </p:sp>
      <p:sp>
        <p:nvSpPr>
          <p:cNvPr id="4" name="3 - Θέση αριθμού διαφάνειας"/>
          <p:cNvSpPr>
            <a:spLocks noGrp="1"/>
          </p:cNvSpPr>
          <p:nvPr>
            <p:ph type="sldNum" sz="quarter" idx="10"/>
          </p:nvPr>
        </p:nvSpPr>
        <p:spPr/>
        <p:txBody>
          <a:bodyPr/>
          <a:lstStyle/>
          <a:p>
            <a:fld id="{DC56685B-F1EE-412A-BD75-E69196172EA6}" type="slidenum">
              <a:rPr lang="el-GR" smtClean="0"/>
              <a:pPr/>
              <a:t>43</a:t>
            </a:fld>
            <a:endParaRPr lang="el-GR"/>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endParaRPr lang="el-GR" b="0" dirty="0"/>
          </a:p>
        </p:txBody>
      </p:sp>
      <p:sp>
        <p:nvSpPr>
          <p:cNvPr id="4" name="3 - Θέση αριθμού διαφάνειας"/>
          <p:cNvSpPr>
            <a:spLocks noGrp="1"/>
          </p:cNvSpPr>
          <p:nvPr>
            <p:ph type="sldNum" sz="quarter" idx="10"/>
          </p:nvPr>
        </p:nvSpPr>
        <p:spPr/>
        <p:txBody>
          <a:bodyPr/>
          <a:lstStyle/>
          <a:p>
            <a:fld id="{DC56685B-F1EE-412A-BD75-E69196172EA6}" type="slidenum">
              <a:rPr lang="el-GR" smtClean="0"/>
              <a:pPr/>
              <a:t>44</a:t>
            </a:fld>
            <a:endParaRPr lang="el-GR"/>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endParaRPr lang="el-GR" b="0" dirty="0"/>
          </a:p>
        </p:txBody>
      </p:sp>
      <p:sp>
        <p:nvSpPr>
          <p:cNvPr id="4" name="3 - Θέση αριθμού διαφάνειας"/>
          <p:cNvSpPr>
            <a:spLocks noGrp="1"/>
          </p:cNvSpPr>
          <p:nvPr>
            <p:ph type="sldNum" sz="quarter" idx="10"/>
          </p:nvPr>
        </p:nvSpPr>
        <p:spPr/>
        <p:txBody>
          <a:bodyPr/>
          <a:lstStyle/>
          <a:p>
            <a:fld id="{DC56685B-F1EE-412A-BD75-E69196172EA6}" type="slidenum">
              <a:rPr lang="el-GR" smtClean="0"/>
              <a:pPr/>
              <a:t>45</a:t>
            </a:fld>
            <a:endParaRPr lang="el-GR"/>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endParaRPr lang="el-GR" b="0" dirty="0"/>
          </a:p>
        </p:txBody>
      </p:sp>
      <p:sp>
        <p:nvSpPr>
          <p:cNvPr id="4" name="3 - Θέση αριθμού διαφάνειας"/>
          <p:cNvSpPr>
            <a:spLocks noGrp="1"/>
          </p:cNvSpPr>
          <p:nvPr>
            <p:ph type="sldNum" sz="quarter" idx="10"/>
          </p:nvPr>
        </p:nvSpPr>
        <p:spPr/>
        <p:txBody>
          <a:bodyPr/>
          <a:lstStyle/>
          <a:p>
            <a:fld id="{DC56685B-F1EE-412A-BD75-E69196172EA6}" type="slidenum">
              <a:rPr lang="el-GR" smtClean="0"/>
              <a:pPr/>
              <a:t>46</a:t>
            </a:fld>
            <a:endParaRPr lang="el-GR"/>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endParaRPr lang="el-GR" b="0" dirty="0"/>
          </a:p>
        </p:txBody>
      </p:sp>
      <p:sp>
        <p:nvSpPr>
          <p:cNvPr id="4" name="3 - Θέση αριθμού διαφάνειας"/>
          <p:cNvSpPr>
            <a:spLocks noGrp="1"/>
          </p:cNvSpPr>
          <p:nvPr>
            <p:ph type="sldNum" sz="quarter" idx="10"/>
          </p:nvPr>
        </p:nvSpPr>
        <p:spPr/>
        <p:txBody>
          <a:bodyPr/>
          <a:lstStyle/>
          <a:p>
            <a:fld id="{DC56685B-F1EE-412A-BD75-E69196172EA6}" type="slidenum">
              <a:rPr lang="el-GR" smtClean="0"/>
              <a:pPr/>
              <a:t>47</a:t>
            </a:fld>
            <a:endParaRPr lang="el-GR"/>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endParaRPr lang="el-GR" b="0" dirty="0"/>
          </a:p>
        </p:txBody>
      </p:sp>
      <p:sp>
        <p:nvSpPr>
          <p:cNvPr id="4" name="3 - Θέση αριθμού διαφάνειας"/>
          <p:cNvSpPr>
            <a:spLocks noGrp="1"/>
          </p:cNvSpPr>
          <p:nvPr>
            <p:ph type="sldNum" sz="quarter" idx="10"/>
          </p:nvPr>
        </p:nvSpPr>
        <p:spPr/>
        <p:txBody>
          <a:bodyPr/>
          <a:lstStyle/>
          <a:p>
            <a:fld id="{DC56685B-F1EE-412A-BD75-E69196172EA6}" type="slidenum">
              <a:rPr lang="el-GR" smtClean="0"/>
              <a:pPr/>
              <a:t>48</a:t>
            </a:fld>
            <a:endParaRPr lang="el-GR"/>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endParaRPr lang="el-GR" b="0" dirty="0"/>
          </a:p>
        </p:txBody>
      </p:sp>
      <p:sp>
        <p:nvSpPr>
          <p:cNvPr id="4" name="3 - Θέση αριθμού διαφάνειας"/>
          <p:cNvSpPr>
            <a:spLocks noGrp="1"/>
          </p:cNvSpPr>
          <p:nvPr>
            <p:ph type="sldNum" sz="quarter" idx="10"/>
          </p:nvPr>
        </p:nvSpPr>
        <p:spPr/>
        <p:txBody>
          <a:bodyPr/>
          <a:lstStyle/>
          <a:p>
            <a:fld id="{DC56685B-F1EE-412A-BD75-E69196172EA6}" type="slidenum">
              <a:rPr lang="el-GR" smtClean="0"/>
              <a:pPr/>
              <a:t>49</a:t>
            </a:fld>
            <a:endParaRPr lang="el-G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endParaRPr lang="el-GR" b="0" dirty="0"/>
          </a:p>
        </p:txBody>
      </p:sp>
      <p:sp>
        <p:nvSpPr>
          <p:cNvPr id="4" name="3 - Θέση αριθμού διαφάνειας"/>
          <p:cNvSpPr>
            <a:spLocks noGrp="1"/>
          </p:cNvSpPr>
          <p:nvPr>
            <p:ph type="sldNum" sz="quarter" idx="10"/>
          </p:nvPr>
        </p:nvSpPr>
        <p:spPr/>
        <p:txBody>
          <a:bodyPr/>
          <a:lstStyle/>
          <a:p>
            <a:fld id="{DC56685B-F1EE-412A-BD75-E69196172EA6}" type="slidenum">
              <a:rPr lang="el-GR" smtClean="0"/>
              <a:pPr/>
              <a:t>5</a:t>
            </a:fld>
            <a:endParaRPr lang="el-GR"/>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endParaRPr lang="el-GR" b="0" dirty="0"/>
          </a:p>
        </p:txBody>
      </p:sp>
      <p:sp>
        <p:nvSpPr>
          <p:cNvPr id="4" name="3 - Θέση αριθμού διαφάνειας"/>
          <p:cNvSpPr>
            <a:spLocks noGrp="1"/>
          </p:cNvSpPr>
          <p:nvPr>
            <p:ph type="sldNum" sz="quarter" idx="10"/>
          </p:nvPr>
        </p:nvSpPr>
        <p:spPr/>
        <p:txBody>
          <a:bodyPr/>
          <a:lstStyle/>
          <a:p>
            <a:fld id="{DC56685B-F1EE-412A-BD75-E69196172EA6}" type="slidenum">
              <a:rPr lang="el-GR" smtClean="0"/>
              <a:pPr/>
              <a:t>50</a:t>
            </a:fld>
            <a:endParaRPr lang="el-GR"/>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endParaRPr lang="el-GR" b="0" dirty="0"/>
          </a:p>
        </p:txBody>
      </p:sp>
      <p:sp>
        <p:nvSpPr>
          <p:cNvPr id="4" name="3 - Θέση αριθμού διαφάνειας"/>
          <p:cNvSpPr>
            <a:spLocks noGrp="1"/>
          </p:cNvSpPr>
          <p:nvPr>
            <p:ph type="sldNum" sz="quarter" idx="10"/>
          </p:nvPr>
        </p:nvSpPr>
        <p:spPr/>
        <p:txBody>
          <a:bodyPr/>
          <a:lstStyle/>
          <a:p>
            <a:fld id="{DC56685B-F1EE-412A-BD75-E69196172EA6}" type="slidenum">
              <a:rPr lang="el-GR" smtClean="0"/>
              <a:pPr/>
              <a:t>51</a:t>
            </a:fld>
            <a:endParaRPr lang="el-GR"/>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endParaRPr lang="el-GR" b="0" dirty="0"/>
          </a:p>
        </p:txBody>
      </p:sp>
      <p:sp>
        <p:nvSpPr>
          <p:cNvPr id="4" name="3 - Θέση αριθμού διαφάνειας"/>
          <p:cNvSpPr>
            <a:spLocks noGrp="1"/>
          </p:cNvSpPr>
          <p:nvPr>
            <p:ph type="sldNum" sz="quarter" idx="10"/>
          </p:nvPr>
        </p:nvSpPr>
        <p:spPr/>
        <p:txBody>
          <a:bodyPr/>
          <a:lstStyle/>
          <a:p>
            <a:fld id="{DC56685B-F1EE-412A-BD75-E69196172EA6}" type="slidenum">
              <a:rPr lang="el-GR" smtClean="0"/>
              <a:pPr/>
              <a:t>52</a:t>
            </a:fld>
            <a:endParaRPr lang="el-GR"/>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endParaRPr lang="el-GR" b="0" dirty="0"/>
          </a:p>
        </p:txBody>
      </p:sp>
      <p:sp>
        <p:nvSpPr>
          <p:cNvPr id="4" name="3 - Θέση αριθμού διαφάνειας"/>
          <p:cNvSpPr>
            <a:spLocks noGrp="1"/>
          </p:cNvSpPr>
          <p:nvPr>
            <p:ph type="sldNum" sz="quarter" idx="10"/>
          </p:nvPr>
        </p:nvSpPr>
        <p:spPr/>
        <p:txBody>
          <a:bodyPr/>
          <a:lstStyle/>
          <a:p>
            <a:fld id="{DC56685B-F1EE-412A-BD75-E69196172EA6}" type="slidenum">
              <a:rPr lang="el-GR" smtClean="0"/>
              <a:pPr/>
              <a:t>53</a:t>
            </a:fld>
            <a:endParaRPr lang="el-GR"/>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endParaRPr lang="el-GR" b="0" dirty="0"/>
          </a:p>
        </p:txBody>
      </p:sp>
      <p:sp>
        <p:nvSpPr>
          <p:cNvPr id="4" name="3 - Θέση αριθμού διαφάνειας"/>
          <p:cNvSpPr>
            <a:spLocks noGrp="1"/>
          </p:cNvSpPr>
          <p:nvPr>
            <p:ph type="sldNum" sz="quarter" idx="10"/>
          </p:nvPr>
        </p:nvSpPr>
        <p:spPr/>
        <p:txBody>
          <a:bodyPr/>
          <a:lstStyle/>
          <a:p>
            <a:fld id="{DC56685B-F1EE-412A-BD75-E69196172EA6}" type="slidenum">
              <a:rPr lang="el-GR" smtClean="0"/>
              <a:pPr/>
              <a:t>54</a:t>
            </a:fld>
            <a:endParaRPr lang="el-GR"/>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endParaRPr lang="el-GR" b="0" dirty="0"/>
          </a:p>
        </p:txBody>
      </p:sp>
      <p:sp>
        <p:nvSpPr>
          <p:cNvPr id="4" name="3 - Θέση αριθμού διαφάνειας"/>
          <p:cNvSpPr>
            <a:spLocks noGrp="1"/>
          </p:cNvSpPr>
          <p:nvPr>
            <p:ph type="sldNum" sz="quarter" idx="10"/>
          </p:nvPr>
        </p:nvSpPr>
        <p:spPr/>
        <p:txBody>
          <a:bodyPr/>
          <a:lstStyle/>
          <a:p>
            <a:fld id="{DC56685B-F1EE-412A-BD75-E69196172EA6}" type="slidenum">
              <a:rPr lang="el-GR" smtClean="0"/>
              <a:pPr/>
              <a:t>55</a:t>
            </a:fld>
            <a:endParaRPr lang="el-GR"/>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endParaRPr lang="el-GR" b="0" dirty="0"/>
          </a:p>
        </p:txBody>
      </p:sp>
      <p:sp>
        <p:nvSpPr>
          <p:cNvPr id="4" name="3 - Θέση αριθμού διαφάνειας"/>
          <p:cNvSpPr>
            <a:spLocks noGrp="1"/>
          </p:cNvSpPr>
          <p:nvPr>
            <p:ph type="sldNum" sz="quarter" idx="10"/>
          </p:nvPr>
        </p:nvSpPr>
        <p:spPr/>
        <p:txBody>
          <a:bodyPr/>
          <a:lstStyle/>
          <a:p>
            <a:fld id="{DC56685B-F1EE-412A-BD75-E69196172EA6}" type="slidenum">
              <a:rPr lang="el-GR" smtClean="0"/>
              <a:pPr/>
              <a:t>56</a:t>
            </a:fld>
            <a:endParaRPr lang="el-GR"/>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endParaRPr lang="el-GR" b="0" dirty="0"/>
          </a:p>
        </p:txBody>
      </p:sp>
      <p:sp>
        <p:nvSpPr>
          <p:cNvPr id="4" name="3 - Θέση αριθμού διαφάνειας"/>
          <p:cNvSpPr>
            <a:spLocks noGrp="1"/>
          </p:cNvSpPr>
          <p:nvPr>
            <p:ph type="sldNum" sz="quarter" idx="10"/>
          </p:nvPr>
        </p:nvSpPr>
        <p:spPr/>
        <p:txBody>
          <a:bodyPr/>
          <a:lstStyle/>
          <a:p>
            <a:fld id="{DC56685B-F1EE-412A-BD75-E69196172EA6}" type="slidenum">
              <a:rPr lang="el-GR" smtClean="0"/>
              <a:pPr/>
              <a:t>57</a:t>
            </a:fld>
            <a:endParaRPr lang="el-GR"/>
          </a:p>
        </p:txBody>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endParaRPr lang="el-GR" b="0" dirty="0"/>
          </a:p>
        </p:txBody>
      </p:sp>
      <p:sp>
        <p:nvSpPr>
          <p:cNvPr id="4" name="3 - Θέση αριθμού διαφάνειας"/>
          <p:cNvSpPr>
            <a:spLocks noGrp="1"/>
          </p:cNvSpPr>
          <p:nvPr>
            <p:ph type="sldNum" sz="quarter" idx="10"/>
          </p:nvPr>
        </p:nvSpPr>
        <p:spPr/>
        <p:txBody>
          <a:bodyPr/>
          <a:lstStyle/>
          <a:p>
            <a:fld id="{DC56685B-F1EE-412A-BD75-E69196172EA6}" type="slidenum">
              <a:rPr lang="el-GR" smtClean="0"/>
              <a:pPr/>
              <a:t>58</a:t>
            </a:fld>
            <a:endParaRPr lang="el-G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endParaRPr lang="el-GR" b="0" dirty="0"/>
          </a:p>
        </p:txBody>
      </p:sp>
      <p:sp>
        <p:nvSpPr>
          <p:cNvPr id="4" name="3 - Θέση αριθμού διαφάνειας"/>
          <p:cNvSpPr>
            <a:spLocks noGrp="1"/>
          </p:cNvSpPr>
          <p:nvPr>
            <p:ph type="sldNum" sz="quarter" idx="10"/>
          </p:nvPr>
        </p:nvSpPr>
        <p:spPr/>
        <p:txBody>
          <a:bodyPr/>
          <a:lstStyle/>
          <a:p>
            <a:fld id="{DC56685B-F1EE-412A-BD75-E69196172EA6}" type="slidenum">
              <a:rPr lang="el-GR" smtClean="0"/>
              <a:pPr/>
              <a:t>6</a:t>
            </a:fld>
            <a:endParaRPr lang="el-G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endParaRPr lang="el-GR" b="0" dirty="0"/>
          </a:p>
        </p:txBody>
      </p:sp>
      <p:sp>
        <p:nvSpPr>
          <p:cNvPr id="4" name="3 - Θέση αριθμού διαφάνειας"/>
          <p:cNvSpPr>
            <a:spLocks noGrp="1"/>
          </p:cNvSpPr>
          <p:nvPr>
            <p:ph type="sldNum" sz="quarter" idx="10"/>
          </p:nvPr>
        </p:nvSpPr>
        <p:spPr/>
        <p:txBody>
          <a:bodyPr/>
          <a:lstStyle/>
          <a:p>
            <a:fld id="{DC56685B-F1EE-412A-BD75-E69196172EA6}" type="slidenum">
              <a:rPr lang="el-GR" smtClean="0"/>
              <a:pPr/>
              <a:t>7</a:t>
            </a:fld>
            <a:endParaRPr lang="el-G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endParaRPr lang="el-GR" b="0" dirty="0"/>
          </a:p>
        </p:txBody>
      </p:sp>
      <p:sp>
        <p:nvSpPr>
          <p:cNvPr id="4" name="3 - Θέση αριθμού διαφάνειας"/>
          <p:cNvSpPr>
            <a:spLocks noGrp="1"/>
          </p:cNvSpPr>
          <p:nvPr>
            <p:ph type="sldNum" sz="quarter" idx="10"/>
          </p:nvPr>
        </p:nvSpPr>
        <p:spPr/>
        <p:txBody>
          <a:bodyPr/>
          <a:lstStyle/>
          <a:p>
            <a:fld id="{DC56685B-F1EE-412A-BD75-E69196172EA6}" type="slidenum">
              <a:rPr lang="el-GR" smtClean="0"/>
              <a:pPr/>
              <a:t>8</a:t>
            </a:fld>
            <a:endParaRPr lang="el-G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endParaRPr lang="el-GR" b="0" dirty="0"/>
          </a:p>
        </p:txBody>
      </p:sp>
      <p:sp>
        <p:nvSpPr>
          <p:cNvPr id="4" name="3 - Θέση αριθμού διαφάνειας"/>
          <p:cNvSpPr>
            <a:spLocks noGrp="1"/>
          </p:cNvSpPr>
          <p:nvPr>
            <p:ph type="sldNum" sz="quarter" idx="10"/>
          </p:nvPr>
        </p:nvSpPr>
        <p:spPr/>
        <p:txBody>
          <a:bodyPr/>
          <a:lstStyle/>
          <a:p>
            <a:fld id="{DC56685B-F1EE-412A-BD75-E69196172EA6}" type="slidenum">
              <a:rPr lang="el-GR" smtClean="0"/>
              <a:pPr/>
              <a:t>9</a:t>
            </a:fld>
            <a:endParaRPr lang="el-G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a:t>Kλικ για επεξεργασία του τίτλου</a:t>
            </a: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Κάντε κλικ για να επεξεργαστείτε τον υπότιτλο του υποδείγματος</a:t>
            </a:r>
          </a:p>
        </p:txBody>
      </p:sp>
      <p:sp>
        <p:nvSpPr>
          <p:cNvPr id="4" name="3 - Θέση ημερομηνίας"/>
          <p:cNvSpPr>
            <a:spLocks noGrp="1"/>
          </p:cNvSpPr>
          <p:nvPr>
            <p:ph type="dt" sz="half" idx="10"/>
          </p:nvPr>
        </p:nvSpPr>
        <p:spPr/>
        <p:txBody>
          <a:bodyPr/>
          <a:lstStyle/>
          <a:p>
            <a:fld id="{11F5D2CB-08DA-4F85-95BB-254AB697634D}" type="datetimeFigureOut">
              <a:rPr lang="el-GR" smtClean="0"/>
              <a:pPr/>
              <a:t>29/7/2023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BBE8667-CE83-47BA-89FD-A372316410A8}"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κατακόρυφου κειμένου"/>
          <p:cNvSpPr>
            <a:spLocks noGrp="1"/>
          </p:cNvSpPr>
          <p:nvPr>
            <p:ph type="body" orient="vert" idx="1"/>
          </p:nvPr>
        </p:nvSpPr>
        <p:spPr/>
        <p:txBody>
          <a:bodyPr vert="eaVert"/>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fld id="{11F5D2CB-08DA-4F85-95BB-254AB697634D}" type="datetimeFigureOut">
              <a:rPr lang="el-GR" smtClean="0"/>
              <a:pPr/>
              <a:t>29/7/2023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BBE8667-CE83-47BA-89FD-A372316410A8}"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a:t>Kλικ για επεξεργασία του τίτλου</a:t>
            </a: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fld id="{11F5D2CB-08DA-4F85-95BB-254AB697634D}" type="datetimeFigureOut">
              <a:rPr lang="el-GR" smtClean="0"/>
              <a:pPr/>
              <a:t>29/7/2023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BBE8667-CE83-47BA-89FD-A372316410A8}"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περιεχομένου"/>
          <p:cNvSpPr>
            <a:spLocks noGrp="1"/>
          </p:cNvSpPr>
          <p:nvPr>
            <p:ph idx="1"/>
          </p:nvPr>
        </p:nvSpPr>
        <p:spPr/>
        <p:txBody>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fld id="{11F5D2CB-08DA-4F85-95BB-254AB697634D}" type="datetimeFigureOut">
              <a:rPr lang="el-GR" smtClean="0"/>
              <a:pPr/>
              <a:t>29/7/2023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BBE8667-CE83-47BA-89FD-A372316410A8}"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a:t>Kλικ για επεξεργασία του τίτλου</a:t>
            </a: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11F5D2CB-08DA-4F85-95BB-254AB697634D}" type="datetimeFigureOut">
              <a:rPr lang="el-GR" smtClean="0"/>
              <a:pPr/>
              <a:t>29/7/2023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BBE8667-CE83-47BA-89FD-A372316410A8}"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4 - Θέση ημερομηνίας"/>
          <p:cNvSpPr>
            <a:spLocks noGrp="1"/>
          </p:cNvSpPr>
          <p:nvPr>
            <p:ph type="dt" sz="half" idx="10"/>
          </p:nvPr>
        </p:nvSpPr>
        <p:spPr/>
        <p:txBody>
          <a:bodyPr/>
          <a:lstStyle/>
          <a:p>
            <a:fld id="{11F5D2CB-08DA-4F85-95BB-254AB697634D}" type="datetimeFigureOut">
              <a:rPr lang="el-GR" smtClean="0"/>
              <a:pPr/>
              <a:t>29/7/2023</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BBE8667-CE83-47BA-89FD-A372316410A8}"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a:t>Kλικ για επεξεργασία του τίτλου</a:t>
            </a: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6 - Θέση ημερομηνίας"/>
          <p:cNvSpPr>
            <a:spLocks noGrp="1"/>
          </p:cNvSpPr>
          <p:nvPr>
            <p:ph type="dt" sz="half" idx="10"/>
          </p:nvPr>
        </p:nvSpPr>
        <p:spPr/>
        <p:txBody>
          <a:bodyPr/>
          <a:lstStyle/>
          <a:p>
            <a:fld id="{11F5D2CB-08DA-4F85-95BB-254AB697634D}" type="datetimeFigureOut">
              <a:rPr lang="el-GR" smtClean="0"/>
              <a:pPr/>
              <a:t>29/7/2023</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DBBE8667-CE83-47BA-89FD-A372316410A8}"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ημερομηνίας"/>
          <p:cNvSpPr>
            <a:spLocks noGrp="1"/>
          </p:cNvSpPr>
          <p:nvPr>
            <p:ph type="dt" sz="half" idx="10"/>
          </p:nvPr>
        </p:nvSpPr>
        <p:spPr/>
        <p:txBody>
          <a:bodyPr/>
          <a:lstStyle/>
          <a:p>
            <a:fld id="{11F5D2CB-08DA-4F85-95BB-254AB697634D}" type="datetimeFigureOut">
              <a:rPr lang="el-GR" smtClean="0"/>
              <a:pPr/>
              <a:t>29/7/2023</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DBBE8667-CE83-47BA-89FD-A372316410A8}"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11F5D2CB-08DA-4F85-95BB-254AB697634D}" type="datetimeFigureOut">
              <a:rPr lang="el-GR" smtClean="0"/>
              <a:pPr/>
              <a:t>29/7/2023</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DBBE8667-CE83-47BA-89FD-A372316410A8}"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a:t>Kλικ για επεξεργασία του τίτλου</a:t>
            </a: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11F5D2CB-08DA-4F85-95BB-254AB697634D}" type="datetimeFigureOut">
              <a:rPr lang="el-GR" smtClean="0"/>
              <a:pPr/>
              <a:t>29/7/2023</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BBE8667-CE83-47BA-89FD-A372316410A8}"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a:t>Kλικ για επεξεργασία του τίτλου</a:t>
            </a: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11F5D2CB-08DA-4F85-95BB-254AB697634D}" type="datetimeFigureOut">
              <a:rPr lang="el-GR" smtClean="0"/>
              <a:pPr/>
              <a:t>29/7/2023</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BBE8667-CE83-47BA-89FD-A372316410A8}"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a:t>Kλικ για επεξεργασία του τίτλου</a:t>
            </a: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1F5D2CB-08DA-4F85-95BB-254AB697634D}" type="datetimeFigureOut">
              <a:rPr lang="el-GR" smtClean="0"/>
              <a:pPr/>
              <a:t>29/7/2023</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BBE8667-CE83-47BA-89FD-A372316410A8}"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5.sv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sv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5.svg"/><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svg"/><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5.svg"/><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svg"/><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5.svg"/><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svg"/><Relationship Id="rId4" Type="http://schemas.openxmlformats.org/officeDocument/2006/relationships/image" Target="../media/image2.png"/></Relationships>
</file>

<file path=ppt/slides/_rels/slide13.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5.svg"/><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svg"/><Relationship Id="rId4" Type="http://schemas.openxmlformats.org/officeDocument/2006/relationships/image" Target="../media/image2.png"/></Relationships>
</file>

<file path=ppt/slides/_rels/slide14.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5.svg"/><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svg"/><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5.svg"/><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svg"/><Relationship Id="rId4" Type="http://schemas.openxmlformats.org/officeDocument/2006/relationships/image" Target="../media/image2.png"/></Relationships>
</file>

<file path=ppt/slides/_rels/slide16.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5.svg"/><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svg"/><Relationship Id="rId4" Type="http://schemas.openxmlformats.org/officeDocument/2006/relationships/image" Target="../media/image2.png"/></Relationships>
</file>

<file path=ppt/slides/_rels/slide17.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5.svg"/><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svg"/><Relationship Id="rId4" Type="http://schemas.openxmlformats.org/officeDocument/2006/relationships/image" Target="../media/image2.png"/></Relationships>
</file>

<file path=ppt/slides/_rels/slide18.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5.svg"/><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svg"/><Relationship Id="rId4" Type="http://schemas.openxmlformats.org/officeDocument/2006/relationships/image" Target="../media/image2.png"/></Relationships>
</file>

<file path=ppt/slides/_rels/slide19.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5.svg"/><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sv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jpeg"/><Relationship Id="rId7" Type="http://schemas.openxmlformats.org/officeDocument/2006/relationships/image" Target="../media/image5.sv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svg"/><Relationship Id="rId4" Type="http://schemas.openxmlformats.org/officeDocument/2006/relationships/image" Target="../media/image2.png"/></Relationships>
</file>

<file path=ppt/slides/_rels/slide20.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5.svg"/><Relationship Id="rId2" Type="http://schemas.openxmlformats.org/officeDocument/2006/relationships/notesSlide" Target="../notesSlides/notesSlide20.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svg"/><Relationship Id="rId4" Type="http://schemas.openxmlformats.org/officeDocument/2006/relationships/image" Target="../media/image2.png"/></Relationships>
</file>

<file path=ppt/slides/_rels/slide21.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5.svg"/><Relationship Id="rId2" Type="http://schemas.openxmlformats.org/officeDocument/2006/relationships/notesSlide" Target="../notesSlides/notesSlide21.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svg"/><Relationship Id="rId4" Type="http://schemas.openxmlformats.org/officeDocument/2006/relationships/image" Target="../media/image2.png"/></Relationships>
</file>

<file path=ppt/slides/_rels/slide22.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5.svg"/><Relationship Id="rId2" Type="http://schemas.openxmlformats.org/officeDocument/2006/relationships/notesSlide" Target="../notesSlides/notesSlide22.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svg"/><Relationship Id="rId4" Type="http://schemas.openxmlformats.org/officeDocument/2006/relationships/image" Target="../media/image2.png"/></Relationships>
</file>

<file path=ppt/slides/_rels/slide23.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5.svg"/><Relationship Id="rId2" Type="http://schemas.openxmlformats.org/officeDocument/2006/relationships/notesSlide" Target="../notesSlides/notesSlide23.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svg"/><Relationship Id="rId4" Type="http://schemas.openxmlformats.org/officeDocument/2006/relationships/image" Target="../media/image2.png"/></Relationships>
</file>

<file path=ppt/slides/_rels/slide24.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5.svg"/><Relationship Id="rId2" Type="http://schemas.openxmlformats.org/officeDocument/2006/relationships/notesSlide" Target="../notesSlides/notesSlide24.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svg"/><Relationship Id="rId4" Type="http://schemas.openxmlformats.org/officeDocument/2006/relationships/image" Target="../media/image2.png"/></Relationships>
</file>

<file path=ppt/slides/_rels/slide25.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5.svg"/><Relationship Id="rId2" Type="http://schemas.openxmlformats.org/officeDocument/2006/relationships/notesSlide" Target="../notesSlides/notesSlide25.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svg"/><Relationship Id="rId4" Type="http://schemas.openxmlformats.org/officeDocument/2006/relationships/image" Target="../media/image2.png"/></Relationships>
</file>

<file path=ppt/slides/_rels/slide26.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5.svg"/><Relationship Id="rId2" Type="http://schemas.openxmlformats.org/officeDocument/2006/relationships/notesSlide" Target="../notesSlides/notesSlide26.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svg"/><Relationship Id="rId4" Type="http://schemas.openxmlformats.org/officeDocument/2006/relationships/image" Target="../media/image2.png"/></Relationships>
</file>

<file path=ppt/slides/_rels/slide27.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5.svg"/><Relationship Id="rId2" Type="http://schemas.openxmlformats.org/officeDocument/2006/relationships/notesSlide" Target="../notesSlides/notesSlide27.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svg"/><Relationship Id="rId4" Type="http://schemas.openxmlformats.org/officeDocument/2006/relationships/image" Target="../media/image2.png"/></Relationships>
</file>

<file path=ppt/slides/_rels/slide28.xml.rels><?xml version="1.0" encoding="UTF-8" standalone="yes"?>
<Relationships xmlns="http://schemas.openxmlformats.org/package/2006/relationships"><Relationship Id="rId8" Type="http://schemas.openxmlformats.org/officeDocument/2006/relationships/image" Target="../media/image8.jpeg"/><Relationship Id="rId3" Type="http://schemas.openxmlformats.org/officeDocument/2006/relationships/image" Target="../media/image1.jpeg"/><Relationship Id="rId7" Type="http://schemas.openxmlformats.org/officeDocument/2006/relationships/image" Target="../media/image5.svg"/><Relationship Id="rId2" Type="http://schemas.openxmlformats.org/officeDocument/2006/relationships/notesSlide" Target="../notesSlides/notesSlide28.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svg"/><Relationship Id="rId4" Type="http://schemas.openxmlformats.org/officeDocument/2006/relationships/image" Target="../media/image2.png"/></Relationships>
</file>

<file path=ppt/slides/_rels/slide29.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5.svg"/><Relationship Id="rId2" Type="http://schemas.openxmlformats.org/officeDocument/2006/relationships/notesSlide" Target="../notesSlides/notesSlide29.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svg"/><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5.sv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svg"/><Relationship Id="rId4" Type="http://schemas.openxmlformats.org/officeDocument/2006/relationships/image" Target="../media/image2.png"/></Relationships>
</file>

<file path=ppt/slides/_rels/slide30.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5.svg"/><Relationship Id="rId2" Type="http://schemas.openxmlformats.org/officeDocument/2006/relationships/notesSlide" Target="../notesSlides/notesSlide30.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svg"/><Relationship Id="rId4" Type="http://schemas.openxmlformats.org/officeDocument/2006/relationships/image" Target="../media/image2.png"/></Relationships>
</file>

<file path=ppt/slides/_rels/slide31.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5.svg"/><Relationship Id="rId2" Type="http://schemas.openxmlformats.org/officeDocument/2006/relationships/notesSlide" Target="../notesSlides/notesSlide31.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svg"/><Relationship Id="rId4" Type="http://schemas.openxmlformats.org/officeDocument/2006/relationships/image" Target="../media/image2.png"/></Relationships>
</file>

<file path=ppt/slides/_rels/slide32.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5.svg"/><Relationship Id="rId2" Type="http://schemas.openxmlformats.org/officeDocument/2006/relationships/notesSlide" Target="../notesSlides/notesSlide32.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svg"/><Relationship Id="rId4" Type="http://schemas.openxmlformats.org/officeDocument/2006/relationships/image" Target="../media/image2.png"/></Relationships>
</file>

<file path=ppt/slides/_rels/slide33.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5.svg"/><Relationship Id="rId2" Type="http://schemas.openxmlformats.org/officeDocument/2006/relationships/notesSlide" Target="../notesSlides/notesSlide33.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svg"/><Relationship Id="rId4" Type="http://schemas.openxmlformats.org/officeDocument/2006/relationships/image" Target="../media/image2.png"/></Relationships>
</file>

<file path=ppt/slides/_rels/slide34.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5.svg"/><Relationship Id="rId2" Type="http://schemas.openxmlformats.org/officeDocument/2006/relationships/notesSlide" Target="../notesSlides/notesSlide34.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svg"/><Relationship Id="rId4" Type="http://schemas.openxmlformats.org/officeDocument/2006/relationships/image" Target="../media/image2.png"/></Relationships>
</file>

<file path=ppt/slides/_rels/slide35.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5.svg"/><Relationship Id="rId2" Type="http://schemas.openxmlformats.org/officeDocument/2006/relationships/notesSlide" Target="../notesSlides/notesSlide35.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svg"/><Relationship Id="rId4" Type="http://schemas.openxmlformats.org/officeDocument/2006/relationships/image" Target="../media/image2.png"/></Relationships>
</file>

<file path=ppt/slides/_rels/slide36.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5.svg"/><Relationship Id="rId2" Type="http://schemas.openxmlformats.org/officeDocument/2006/relationships/notesSlide" Target="../notesSlides/notesSlide36.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svg"/><Relationship Id="rId4" Type="http://schemas.openxmlformats.org/officeDocument/2006/relationships/image" Target="../media/image2.png"/></Relationships>
</file>

<file path=ppt/slides/_rels/slide37.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5.svg"/><Relationship Id="rId2" Type="http://schemas.openxmlformats.org/officeDocument/2006/relationships/notesSlide" Target="../notesSlides/notesSlide37.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svg"/><Relationship Id="rId4" Type="http://schemas.openxmlformats.org/officeDocument/2006/relationships/image" Target="../media/image2.png"/></Relationships>
</file>

<file path=ppt/slides/_rels/slide38.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5.svg"/><Relationship Id="rId2" Type="http://schemas.openxmlformats.org/officeDocument/2006/relationships/notesSlide" Target="../notesSlides/notesSlide38.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svg"/><Relationship Id="rId4" Type="http://schemas.openxmlformats.org/officeDocument/2006/relationships/image" Target="../media/image2.png"/></Relationships>
</file>

<file path=ppt/slides/_rels/slide39.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5.svg"/><Relationship Id="rId2" Type="http://schemas.openxmlformats.org/officeDocument/2006/relationships/notesSlide" Target="../notesSlides/notesSlide39.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svg"/><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1.jpeg"/><Relationship Id="rId7" Type="http://schemas.openxmlformats.org/officeDocument/2006/relationships/image" Target="../media/image5.sv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svg"/><Relationship Id="rId4" Type="http://schemas.openxmlformats.org/officeDocument/2006/relationships/image" Target="../media/image2.png"/></Relationships>
</file>

<file path=ppt/slides/_rels/slide40.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5.svg"/><Relationship Id="rId2" Type="http://schemas.openxmlformats.org/officeDocument/2006/relationships/notesSlide" Target="../notesSlides/notesSlide40.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svg"/><Relationship Id="rId4" Type="http://schemas.openxmlformats.org/officeDocument/2006/relationships/image" Target="../media/image2.png"/></Relationships>
</file>

<file path=ppt/slides/_rels/slide41.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5.svg"/><Relationship Id="rId2" Type="http://schemas.openxmlformats.org/officeDocument/2006/relationships/notesSlide" Target="../notesSlides/notesSlide41.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svg"/><Relationship Id="rId4" Type="http://schemas.openxmlformats.org/officeDocument/2006/relationships/image" Target="../media/image2.png"/></Relationships>
</file>

<file path=ppt/slides/_rels/slide42.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5.svg"/><Relationship Id="rId2" Type="http://schemas.openxmlformats.org/officeDocument/2006/relationships/notesSlide" Target="../notesSlides/notesSlide42.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svg"/><Relationship Id="rId4" Type="http://schemas.openxmlformats.org/officeDocument/2006/relationships/image" Target="../media/image2.png"/></Relationships>
</file>

<file path=ppt/slides/_rels/slide43.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5.svg"/><Relationship Id="rId2" Type="http://schemas.openxmlformats.org/officeDocument/2006/relationships/notesSlide" Target="../notesSlides/notesSlide43.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svg"/><Relationship Id="rId4" Type="http://schemas.openxmlformats.org/officeDocument/2006/relationships/image" Target="../media/image2.png"/></Relationships>
</file>

<file path=ppt/slides/_rels/slide44.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5.svg"/><Relationship Id="rId2" Type="http://schemas.openxmlformats.org/officeDocument/2006/relationships/notesSlide" Target="../notesSlides/notesSlide44.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svg"/><Relationship Id="rId4" Type="http://schemas.openxmlformats.org/officeDocument/2006/relationships/image" Target="../media/image2.png"/></Relationships>
</file>

<file path=ppt/slides/_rels/slide45.xml.rels><?xml version="1.0" encoding="UTF-8" standalone="yes"?>
<Relationships xmlns="http://schemas.openxmlformats.org/package/2006/relationships"><Relationship Id="rId8" Type="http://schemas.openxmlformats.org/officeDocument/2006/relationships/image" Target="../media/image9.jpeg"/><Relationship Id="rId3" Type="http://schemas.openxmlformats.org/officeDocument/2006/relationships/image" Target="../media/image1.jpeg"/><Relationship Id="rId7" Type="http://schemas.openxmlformats.org/officeDocument/2006/relationships/image" Target="../media/image5.svg"/><Relationship Id="rId2" Type="http://schemas.openxmlformats.org/officeDocument/2006/relationships/notesSlide" Target="../notesSlides/notesSlide45.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svg"/><Relationship Id="rId4" Type="http://schemas.openxmlformats.org/officeDocument/2006/relationships/image" Target="../media/image2.png"/></Relationships>
</file>

<file path=ppt/slides/_rels/slide46.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5.svg"/><Relationship Id="rId2" Type="http://schemas.openxmlformats.org/officeDocument/2006/relationships/notesSlide" Target="../notesSlides/notesSlide46.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svg"/><Relationship Id="rId4" Type="http://schemas.openxmlformats.org/officeDocument/2006/relationships/image" Target="../media/image2.png"/></Relationships>
</file>

<file path=ppt/slides/_rels/slide47.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5.svg"/><Relationship Id="rId2" Type="http://schemas.openxmlformats.org/officeDocument/2006/relationships/notesSlide" Target="../notesSlides/notesSlide47.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svg"/><Relationship Id="rId4" Type="http://schemas.openxmlformats.org/officeDocument/2006/relationships/image" Target="../media/image2.png"/></Relationships>
</file>

<file path=ppt/slides/_rels/slide48.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5.svg"/><Relationship Id="rId2" Type="http://schemas.openxmlformats.org/officeDocument/2006/relationships/notesSlide" Target="../notesSlides/notesSlide48.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svg"/><Relationship Id="rId4" Type="http://schemas.openxmlformats.org/officeDocument/2006/relationships/image" Target="../media/image2.png"/></Relationships>
</file>

<file path=ppt/slides/_rels/slide49.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5.svg"/><Relationship Id="rId2" Type="http://schemas.openxmlformats.org/officeDocument/2006/relationships/notesSlide" Target="../notesSlides/notesSlide49.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svg"/><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5.sv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svg"/><Relationship Id="rId4" Type="http://schemas.openxmlformats.org/officeDocument/2006/relationships/image" Target="../media/image2.png"/></Relationships>
</file>

<file path=ppt/slides/_rels/slide50.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5.svg"/><Relationship Id="rId2" Type="http://schemas.openxmlformats.org/officeDocument/2006/relationships/notesSlide" Target="../notesSlides/notesSlide50.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svg"/><Relationship Id="rId4" Type="http://schemas.openxmlformats.org/officeDocument/2006/relationships/image" Target="../media/image2.png"/></Relationships>
</file>

<file path=ppt/slides/_rels/slide51.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5.svg"/><Relationship Id="rId2" Type="http://schemas.openxmlformats.org/officeDocument/2006/relationships/notesSlide" Target="../notesSlides/notesSlide51.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svg"/><Relationship Id="rId4" Type="http://schemas.openxmlformats.org/officeDocument/2006/relationships/image" Target="../media/image2.png"/></Relationships>
</file>

<file path=ppt/slides/_rels/slide52.xml.rels><?xml version="1.0" encoding="UTF-8" standalone="yes"?>
<Relationships xmlns="http://schemas.openxmlformats.org/package/2006/relationships"><Relationship Id="rId8" Type="http://schemas.openxmlformats.org/officeDocument/2006/relationships/image" Target="../media/image10.jpeg"/><Relationship Id="rId3" Type="http://schemas.openxmlformats.org/officeDocument/2006/relationships/image" Target="../media/image1.jpeg"/><Relationship Id="rId7" Type="http://schemas.openxmlformats.org/officeDocument/2006/relationships/image" Target="../media/image5.svg"/><Relationship Id="rId2" Type="http://schemas.openxmlformats.org/officeDocument/2006/relationships/notesSlide" Target="../notesSlides/notesSlide52.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svg"/><Relationship Id="rId4" Type="http://schemas.openxmlformats.org/officeDocument/2006/relationships/image" Target="../media/image2.png"/></Relationships>
</file>

<file path=ppt/slides/_rels/slide53.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5.svg"/><Relationship Id="rId2" Type="http://schemas.openxmlformats.org/officeDocument/2006/relationships/notesSlide" Target="../notesSlides/notesSlide53.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svg"/><Relationship Id="rId4" Type="http://schemas.openxmlformats.org/officeDocument/2006/relationships/image" Target="../media/image2.png"/></Relationships>
</file>

<file path=ppt/slides/_rels/slide54.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5.svg"/><Relationship Id="rId2" Type="http://schemas.openxmlformats.org/officeDocument/2006/relationships/notesSlide" Target="../notesSlides/notesSlide54.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svg"/><Relationship Id="rId4" Type="http://schemas.openxmlformats.org/officeDocument/2006/relationships/image" Target="../media/image2.png"/></Relationships>
</file>

<file path=ppt/slides/_rels/slide55.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5.svg"/><Relationship Id="rId2" Type="http://schemas.openxmlformats.org/officeDocument/2006/relationships/notesSlide" Target="../notesSlides/notesSlide55.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svg"/><Relationship Id="rId4" Type="http://schemas.openxmlformats.org/officeDocument/2006/relationships/image" Target="../media/image2.png"/></Relationships>
</file>

<file path=ppt/slides/_rels/slide56.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5.svg"/><Relationship Id="rId2" Type="http://schemas.openxmlformats.org/officeDocument/2006/relationships/notesSlide" Target="../notesSlides/notesSlide56.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svg"/><Relationship Id="rId4" Type="http://schemas.openxmlformats.org/officeDocument/2006/relationships/image" Target="../media/image2.png"/></Relationships>
</file>

<file path=ppt/slides/_rels/slide57.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5.svg"/><Relationship Id="rId2" Type="http://schemas.openxmlformats.org/officeDocument/2006/relationships/notesSlide" Target="../notesSlides/notesSlide57.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svg"/><Relationship Id="rId4" Type="http://schemas.openxmlformats.org/officeDocument/2006/relationships/image" Target="../media/image2.png"/></Relationships>
</file>

<file path=ppt/slides/_rels/slide58.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5.svg"/><Relationship Id="rId2" Type="http://schemas.openxmlformats.org/officeDocument/2006/relationships/notesSlide" Target="../notesSlides/notesSlide58.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svg"/><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5.sv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svg"/><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5.svg"/><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svg"/><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5.svg"/><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svg"/><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5.svg"/><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sv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22 - Ορθογώνιο">
            <a:extLst>
              <a:ext uri="{FF2B5EF4-FFF2-40B4-BE49-F238E27FC236}">
                <a16:creationId xmlns:a16="http://schemas.microsoft.com/office/drawing/2014/main" id="{8AA86820-DE99-B0E8-ABC9-F51FBA9A7D36}"/>
              </a:ext>
            </a:extLst>
          </p:cNvPr>
          <p:cNvSpPr/>
          <p:nvPr/>
        </p:nvSpPr>
        <p:spPr>
          <a:xfrm>
            <a:off x="188398" y="185467"/>
            <a:ext cx="8767204" cy="6458242"/>
          </a:xfrm>
          <a:prstGeom prst="rect">
            <a:avLst/>
          </a:prstGeom>
          <a:gradFill flip="none" rotWithShape="1">
            <a:gsLst>
              <a:gs pos="100000">
                <a:schemeClr val="bg1">
                  <a:lumMod val="85000"/>
                  <a:alpha val="0"/>
                </a:schemeClr>
              </a:gs>
              <a:gs pos="100000">
                <a:schemeClr val="bg1">
                  <a:lumMod val="85000"/>
                  <a:alpha val="0"/>
                </a:schemeClr>
              </a:gs>
              <a:gs pos="50000">
                <a:schemeClr val="accent1">
                  <a:tint val="44500"/>
                  <a:satMod val="160000"/>
                </a:schemeClr>
              </a:gs>
              <a:gs pos="100000">
                <a:schemeClr val="accent1">
                  <a:tint val="23500"/>
                  <a:satMod val="160000"/>
                </a:schemeClr>
              </a:gs>
            </a:gsLst>
            <a:lin ang="5400000" scaled="1"/>
            <a:tileRect/>
          </a:gradFill>
          <a:ln>
            <a:noFill/>
          </a:ln>
          <a:effectLst>
            <a:innerShdw blurRad="1270000" dist="2540000" dir="16200000">
              <a:schemeClr val="tx1">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dirty="0"/>
          </a:p>
        </p:txBody>
      </p:sp>
      <p:grpSp>
        <p:nvGrpSpPr>
          <p:cNvPr id="12" name="Ομάδα 11">
            <a:extLst>
              <a:ext uri="{FF2B5EF4-FFF2-40B4-BE49-F238E27FC236}">
                <a16:creationId xmlns:a16="http://schemas.microsoft.com/office/drawing/2014/main" id="{5BBAE711-F52E-B601-4E9C-DAE60B083E36}"/>
              </a:ext>
            </a:extLst>
          </p:cNvPr>
          <p:cNvGrpSpPr/>
          <p:nvPr/>
        </p:nvGrpSpPr>
        <p:grpSpPr>
          <a:xfrm>
            <a:off x="182134" y="5733258"/>
            <a:ext cx="8779731" cy="1224531"/>
            <a:chOff x="107504" y="5733258"/>
            <a:chExt cx="8928992" cy="1224531"/>
          </a:xfrm>
        </p:grpSpPr>
        <p:pic>
          <p:nvPicPr>
            <p:cNvPr id="15" name="Picture 3" descr="G:\Katia\Διδακτορική Διατριβή\Kείμενο\Εικόνες\slide2.jpg">
              <a:extLst>
                <a:ext uri="{FF2B5EF4-FFF2-40B4-BE49-F238E27FC236}">
                  <a16:creationId xmlns:a16="http://schemas.microsoft.com/office/drawing/2014/main" id="{CDA15A9F-1394-B3B7-C4AA-4C1CD610CB24}"/>
                </a:ext>
              </a:extLst>
            </p:cNvPr>
            <p:cNvPicPr>
              <a:picLocks noChangeAspect="1" noChangeArrowheads="1"/>
            </p:cNvPicPr>
            <p:nvPr/>
          </p:nvPicPr>
          <p:blipFill>
            <a:blip r:embed="rId3"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17" name="Γραφικό 16" descr="Ψάρι με συμπαγές γέμισμα">
              <a:extLst>
                <a:ext uri="{FF2B5EF4-FFF2-40B4-BE49-F238E27FC236}">
                  <a16:creationId xmlns:a16="http://schemas.microsoft.com/office/drawing/2014/main" id="{3E7201C8-8C02-D4D0-32FA-941D185AE32A}"/>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839465" y="6307730"/>
              <a:ext cx="745088" cy="650059"/>
            </a:xfrm>
            <a:prstGeom prst="rect">
              <a:avLst/>
            </a:prstGeom>
          </p:spPr>
        </p:pic>
        <p:pic>
          <p:nvPicPr>
            <p:cNvPr id="18" name="Γραφικό 17" descr="Ψάρι με συμπαγές γέμισμα">
              <a:extLst>
                <a:ext uri="{FF2B5EF4-FFF2-40B4-BE49-F238E27FC236}">
                  <a16:creationId xmlns:a16="http://schemas.microsoft.com/office/drawing/2014/main" id="{B99C9860-060A-451F-E70F-761C23B31FDF}"/>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82488" y="6243328"/>
              <a:ext cx="761621" cy="624496"/>
            </a:xfrm>
            <a:prstGeom prst="rect">
              <a:avLst/>
            </a:prstGeom>
          </p:spPr>
        </p:pic>
        <p:pic>
          <p:nvPicPr>
            <p:cNvPr id="19" name="Γραφικό 18" descr="Ανταγωνισμός με συμπαγές γέμισμα">
              <a:extLst>
                <a:ext uri="{FF2B5EF4-FFF2-40B4-BE49-F238E27FC236}">
                  <a16:creationId xmlns:a16="http://schemas.microsoft.com/office/drawing/2014/main" id="{C9A56C20-4627-F557-BFF1-1C6B177E1855}"/>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4226513" y="6330198"/>
              <a:ext cx="761653" cy="560538"/>
            </a:xfrm>
            <a:prstGeom prst="rect">
              <a:avLst/>
            </a:prstGeom>
          </p:spPr>
        </p:pic>
      </p:grpSp>
      <p:sp>
        <p:nvSpPr>
          <p:cNvPr id="13" name="2 - Υπότιτλος"/>
          <p:cNvSpPr txBox="1">
            <a:spLocks/>
          </p:cNvSpPr>
          <p:nvPr/>
        </p:nvSpPr>
        <p:spPr>
          <a:xfrm>
            <a:off x="3095266" y="4093621"/>
            <a:ext cx="3096344" cy="714380"/>
          </a:xfrm>
          <a:prstGeom prst="rect">
            <a:avLst/>
          </a:prstGeom>
        </p:spPr>
        <p:txBody>
          <a:bodyPr vert="horz" lIns="91440" tIns="45720" rIns="91440" bIns="45720" rtlCol="0">
            <a:no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l-GR" strike="noStrike" kern="1200" cap="none" spc="0" normalizeH="0" baseline="0" noProof="0" dirty="0">
              <a:ln>
                <a:noFill/>
              </a:ln>
              <a:effectLst/>
              <a:uLnTx/>
              <a:uFillTx/>
              <a:latin typeface="Arial" pitchFamily="34" charset="0"/>
              <a:cs typeface="Arial" pitchFamily="34" charset="0"/>
            </a:endParaRPr>
          </a:p>
        </p:txBody>
      </p:sp>
      <p:cxnSp>
        <p:nvCxnSpPr>
          <p:cNvPr id="16" name="15 - Ευθεία γραμμή σύνδεσης"/>
          <p:cNvCxnSpPr/>
          <p:nvPr/>
        </p:nvCxnSpPr>
        <p:spPr>
          <a:xfrm>
            <a:off x="642910" y="5072074"/>
            <a:ext cx="7920880" cy="0"/>
          </a:xfrm>
          <a:prstGeom prst="line">
            <a:avLst/>
          </a:prstGeom>
          <a:ln w="25400">
            <a:solidFill>
              <a:srgbClr val="3DACD3"/>
            </a:solidFill>
          </a:ln>
        </p:spPr>
        <p:style>
          <a:lnRef idx="1">
            <a:schemeClr val="accent1"/>
          </a:lnRef>
          <a:fillRef idx="0">
            <a:schemeClr val="accent1"/>
          </a:fillRef>
          <a:effectRef idx="0">
            <a:schemeClr val="accent1"/>
          </a:effectRef>
          <a:fontRef idx="minor">
            <a:schemeClr val="tx1"/>
          </a:fontRef>
        </p:style>
      </p:cxnSp>
      <p:sp>
        <p:nvSpPr>
          <p:cNvPr id="22" name="1 - Τίτλος"/>
          <p:cNvSpPr txBox="1">
            <a:spLocks/>
          </p:cNvSpPr>
          <p:nvPr/>
        </p:nvSpPr>
        <p:spPr>
          <a:xfrm>
            <a:off x="288602" y="1268765"/>
            <a:ext cx="8387854" cy="2324791"/>
          </a:xfrm>
          <a:prstGeom prst="rect">
            <a:avLst/>
          </a:prstGeom>
          <a:noFill/>
          <a:ln w="25400" cap="flat" cmpd="sng" algn="ctr">
            <a:noFill/>
            <a:prstDash val="solid"/>
          </a:ln>
        </p:spPr>
        <p:style>
          <a:lnRef idx="2">
            <a:schemeClr val="dk1">
              <a:shade val="50000"/>
            </a:schemeClr>
          </a:lnRef>
          <a:fillRef idx="1">
            <a:schemeClr val="dk1"/>
          </a:fillRef>
          <a:effectRef idx="0">
            <a:schemeClr val="dk1"/>
          </a:effectRef>
          <a:fontRef idx="minor">
            <a:schemeClr val="lt1"/>
          </a:fontRef>
        </p:style>
        <p:txBody>
          <a:bodyPr vert="horz" lIns="91440" tIns="45720" rIns="91440" bIns="45720" rtlCol="0" anchor="ctr">
            <a:noAutofit/>
          </a:bodyPr>
          <a:lstStyle/>
          <a:p>
            <a:pPr lvl="0" algn="ctr">
              <a:lnSpc>
                <a:spcPts val="5600"/>
              </a:lnSpc>
              <a:spcBef>
                <a:spcPct val="0"/>
              </a:spcBef>
              <a:defRPr/>
            </a:pPr>
            <a:r>
              <a:rPr lang="el-GR" sz="4000" b="1" dirty="0">
                <a:solidFill>
                  <a:srgbClr val="A02E5F"/>
                </a:solidFill>
                <a:latin typeface="Arial" panose="020B0604020202020204" pitchFamily="34" charset="0"/>
                <a:cs typeface="Arial" panose="020B0604020202020204" pitchFamily="34" charset="0"/>
              </a:rPr>
              <a:t>Επιτυχής συμμετοχή σε εμπορικές εκθέσεις </a:t>
            </a:r>
          </a:p>
        </p:txBody>
      </p:sp>
      <p:sp>
        <p:nvSpPr>
          <p:cNvPr id="14" name="2 - Υπότιτλος"/>
          <p:cNvSpPr txBox="1">
            <a:spLocks/>
          </p:cNvSpPr>
          <p:nvPr/>
        </p:nvSpPr>
        <p:spPr>
          <a:xfrm>
            <a:off x="1151620" y="5143511"/>
            <a:ext cx="7164796" cy="1139530"/>
          </a:xfrm>
          <a:prstGeom prst="rect">
            <a:avLst/>
          </a:prstGeom>
        </p:spPr>
        <p:txBody>
          <a:bodyPr vert="horz" lIns="91440" tIns="45720" rIns="91440" bIns="45720" rtlCol="0">
            <a:no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l-GR" sz="1300" b="1" i="0" u="none" strike="noStrike" kern="1200" cap="none" spc="0" normalizeH="0" baseline="0" noProof="0" dirty="0">
              <a:ln>
                <a:noFill/>
              </a:ln>
              <a:effectLst/>
              <a:uLnTx/>
              <a:uFillTx/>
              <a:latin typeface="Arial" pitchFamily="34" charset="0"/>
              <a:cs typeface="Arial"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Ομάδα 9">
            <a:extLst>
              <a:ext uri="{FF2B5EF4-FFF2-40B4-BE49-F238E27FC236}">
                <a16:creationId xmlns:a16="http://schemas.microsoft.com/office/drawing/2014/main" id="{4524F1F5-C797-E48F-DD3C-B22F512B6F0D}"/>
              </a:ext>
            </a:extLst>
          </p:cNvPr>
          <p:cNvGrpSpPr/>
          <p:nvPr/>
        </p:nvGrpSpPr>
        <p:grpSpPr>
          <a:xfrm>
            <a:off x="182134" y="5733258"/>
            <a:ext cx="8779731" cy="1224531"/>
            <a:chOff x="107504" y="5733258"/>
            <a:chExt cx="8928992" cy="1224531"/>
          </a:xfrm>
        </p:grpSpPr>
        <p:pic>
          <p:nvPicPr>
            <p:cNvPr id="11" name="Picture 3" descr="G:\Katia\Διδακτορική Διατριβή\Kείμενο\Εικόνες\slide2.jpg">
              <a:extLst>
                <a:ext uri="{FF2B5EF4-FFF2-40B4-BE49-F238E27FC236}">
                  <a16:creationId xmlns:a16="http://schemas.microsoft.com/office/drawing/2014/main" id="{494046A5-A3B1-A7E0-7EC9-B417D5522C6C}"/>
                </a:ext>
              </a:extLst>
            </p:cNvPr>
            <p:cNvPicPr>
              <a:picLocks noChangeAspect="1" noChangeArrowheads="1"/>
            </p:cNvPicPr>
            <p:nvPr/>
          </p:nvPicPr>
          <p:blipFill>
            <a:blip r:embed="rId3"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12" name="Γραφικό 11" descr="Ψάρι με συμπαγές γέμισμα">
              <a:extLst>
                <a:ext uri="{FF2B5EF4-FFF2-40B4-BE49-F238E27FC236}">
                  <a16:creationId xmlns:a16="http://schemas.microsoft.com/office/drawing/2014/main" id="{7EF75DD2-F5B1-AB9E-DC46-302EEECDB7CE}"/>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839465" y="6307730"/>
              <a:ext cx="745088" cy="650059"/>
            </a:xfrm>
            <a:prstGeom prst="rect">
              <a:avLst/>
            </a:prstGeom>
          </p:spPr>
        </p:pic>
        <p:pic>
          <p:nvPicPr>
            <p:cNvPr id="13" name="Γραφικό 12" descr="Ψάρι με συμπαγές γέμισμα">
              <a:extLst>
                <a:ext uri="{FF2B5EF4-FFF2-40B4-BE49-F238E27FC236}">
                  <a16:creationId xmlns:a16="http://schemas.microsoft.com/office/drawing/2014/main" id="{A39AE182-1E00-7AD0-FDFA-9AE70C32DDB4}"/>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82488" y="6243328"/>
              <a:ext cx="761621" cy="624496"/>
            </a:xfrm>
            <a:prstGeom prst="rect">
              <a:avLst/>
            </a:prstGeom>
          </p:spPr>
        </p:pic>
        <p:pic>
          <p:nvPicPr>
            <p:cNvPr id="14" name="Γραφικό 13" descr="Ανταγωνισμός με συμπαγές γέμισμα">
              <a:extLst>
                <a:ext uri="{FF2B5EF4-FFF2-40B4-BE49-F238E27FC236}">
                  <a16:creationId xmlns:a16="http://schemas.microsoft.com/office/drawing/2014/main" id="{E925304D-FF99-700A-AE0B-092B5151DDBE}"/>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4226513" y="6330198"/>
              <a:ext cx="761653" cy="560538"/>
            </a:xfrm>
            <a:prstGeom prst="rect">
              <a:avLst/>
            </a:prstGeom>
          </p:spPr>
        </p:pic>
      </p:grpSp>
      <p:sp>
        <p:nvSpPr>
          <p:cNvPr id="23" name="22 - Ορθογώνιο"/>
          <p:cNvSpPr/>
          <p:nvPr/>
        </p:nvSpPr>
        <p:spPr>
          <a:xfrm>
            <a:off x="188398" y="214290"/>
            <a:ext cx="8767204" cy="6383062"/>
          </a:xfrm>
          <a:prstGeom prst="rect">
            <a:avLst/>
          </a:prstGeom>
          <a:gradFill flip="none" rotWithShape="1">
            <a:gsLst>
              <a:gs pos="100000">
                <a:schemeClr val="bg1">
                  <a:lumMod val="85000"/>
                  <a:alpha val="0"/>
                </a:schemeClr>
              </a:gs>
              <a:gs pos="100000">
                <a:schemeClr val="bg1">
                  <a:lumMod val="85000"/>
                  <a:alpha val="0"/>
                </a:schemeClr>
              </a:gs>
              <a:gs pos="50000">
                <a:schemeClr val="accent1">
                  <a:tint val="44500"/>
                  <a:satMod val="160000"/>
                </a:schemeClr>
              </a:gs>
              <a:gs pos="100000">
                <a:schemeClr val="accent1">
                  <a:tint val="23500"/>
                  <a:satMod val="160000"/>
                </a:schemeClr>
              </a:gs>
            </a:gsLst>
            <a:lin ang="5400000" scaled="1"/>
            <a:tileRect/>
          </a:gradFill>
          <a:ln>
            <a:noFill/>
          </a:ln>
          <a:effectLst>
            <a:innerShdw blurRad="1270000" dist="2540000" dir="16200000">
              <a:schemeClr val="tx1">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dirty="0"/>
          </a:p>
        </p:txBody>
      </p:sp>
      <p:sp>
        <p:nvSpPr>
          <p:cNvPr id="28" name="27 - Ορθογώνιο"/>
          <p:cNvSpPr/>
          <p:nvPr/>
        </p:nvSpPr>
        <p:spPr>
          <a:xfrm>
            <a:off x="0" y="214290"/>
            <a:ext cx="182135" cy="7880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9" name="28 - Ορθογώνιο"/>
          <p:cNvSpPr/>
          <p:nvPr/>
        </p:nvSpPr>
        <p:spPr>
          <a:xfrm>
            <a:off x="8961865" y="450700"/>
            <a:ext cx="182135" cy="7880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5" name="Title 1"/>
          <p:cNvSpPr>
            <a:spLocks noGrp="1"/>
          </p:cNvSpPr>
          <p:nvPr>
            <p:ph type="title"/>
          </p:nvPr>
        </p:nvSpPr>
        <p:spPr>
          <a:xfrm>
            <a:off x="457200" y="332656"/>
            <a:ext cx="8229600" cy="648072"/>
          </a:xfrm>
        </p:spPr>
        <p:txBody>
          <a:bodyPr>
            <a:normAutofit/>
          </a:bodyPr>
          <a:lstStyle/>
          <a:p>
            <a:r>
              <a:rPr lang="el-GR" sz="3200" dirty="0"/>
              <a:t>Πλεονεκτήματα</a:t>
            </a:r>
            <a:r>
              <a:rPr lang="en-US" sz="3200" dirty="0"/>
              <a:t> </a:t>
            </a:r>
            <a:r>
              <a:rPr lang="el-GR" sz="3200" dirty="0"/>
              <a:t>εμπορικών εκθέσεων</a:t>
            </a:r>
            <a:endParaRPr lang="en-US" sz="3200" dirty="0"/>
          </a:p>
        </p:txBody>
      </p:sp>
      <p:sp>
        <p:nvSpPr>
          <p:cNvPr id="16" name="21 - Ορθογώνιο"/>
          <p:cNvSpPr/>
          <p:nvPr/>
        </p:nvSpPr>
        <p:spPr>
          <a:xfrm>
            <a:off x="573182" y="980728"/>
            <a:ext cx="7959258" cy="4585871"/>
          </a:xfrm>
          <a:prstGeom prst="rect">
            <a:avLst/>
          </a:prstGeom>
        </p:spPr>
        <p:txBody>
          <a:bodyPr wrap="square">
            <a:spAutoFit/>
          </a:bodyPr>
          <a:lstStyle/>
          <a:p>
            <a:pPr marL="285750" indent="-285750">
              <a:lnSpc>
                <a:spcPct val="150000"/>
              </a:lnSpc>
              <a:buFont typeface="Arial"/>
              <a:buChar char="•"/>
            </a:pPr>
            <a:r>
              <a:rPr lang="en-US" sz="1600" dirty="0">
                <a:latin typeface="Arial"/>
                <a:cs typeface="Arial"/>
              </a:rPr>
              <a:t>Εκπα</a:t>
            </a:r>
            <a:r>
              <a:rPr lang="en-US" sz="1600" dirty="0" err="1">
                <a:latin typeface="Arial"/>
                <a:cs typeface="Arial"/>
              </a:rPr>
              <a:t>ίδευση</a:t>
            </a:r>
            <a:r>
              <a:rPr lang="en-US" sz="1600" dirty="0">
                <a:latin typeface="Arial"/>
                <a:cs typeface="Arial"/>
              </a:rPr>
              <a:t> π</a:t>
            </a:r>
            <a:r>
              <a:rPr lang="en-US" sz="1600" dirty="0" err="1">
                <a:latin typeface="Arial"/>
                <a:cs typeface="Arial"/>
              </a:rPr>
              <a:t>ελ</a:t>
            </a:r>
            <a:r>
              <a:rPr lang="en-US" sz="1600" dirty="0">
                <a:latin typeface="Arial"/>
                <a:cs typeface="Arial"/>
              </a:rPr>
              <a:t>α</a:t>
            </a:r>
            <a:r>
              <a:rPr lang="en-US" sz="1600" dirty="0" err="1">
                <a:latin typeface="Arial"/>
                <a:cs typeface="Arial"/>
              </a:rPr>
              <a:t>τών</a:t>
            </a:r>
            <a:r>
              <a:rPr lang="en-US" sz="1600" dirty="0">
                <a:latin typeface="Arial"/>
                <a:cs typeface="Arial"/>
              </a:rPr>
              <a:t>. </a:t>
            </a:r>
          </a:p>
          <a:p>
            <a:pPr marL="285750" indent="-285750">
              <a:lnSpc>
                <a:spcPct val="150000"/>
              </a:lnSpc>
              <a:buFont typeface="Arial"/>
              <a:buChar char="•"/>
            </a:pPr>
            <a:r>
              <a:rPr lang="en-US" sz="1600" dirty="0" err="1">
                <a:latin typeface="Arial"/>
                <a:cs typeface="Arial"/>
              </a:rPr>
              <a:t>Χτίσιμο</a:t>
            </a:r>
            <a:r>
              <a:rPr lang="en-US" sz="1600" dirty="0">
                <a:latin typeface="Arial"/>
                <a:cs typeface="Arial"/>
              </a:rPr>
              <a:t> β</a:t>
            </a:r>
            <a:r>
              <a:rPr lang="en-US" sz="1600" dirty="0" err="1">
                <a:latin typeface="Arial"/>
                <a:cs typeface="Arial"/>
              </a:rPr>
              <a:t>άσης</a:t>
            </a:r>
            <a:r>
              <a:rPr lang="en-US" sz="1600" dirty="0">
                <a:latin typeface="Arial"/>
                <a:cs typeface="Arial"/>
              </a:rPr>
              <a:t> </a:t>
            </a:r>
            <a:r>
              <a:rPr lang="en-US" sz="1600" dirty="0" err="1">
                <a:latin typeface="Arial"/>
                <a:cs typeface="Arial"/>
              </a:rPr>
              <a:t>δεδομένων</a:t>
            </a:r>
            <a:r>
              <a:rPr lang="en-US" sz="1600" dirty="0">
                <a:latin typeface="Arial"/>
                <a:cs typeface="Arial"/>
              </a:rPr>
              <a:t>. </a:t>
            </a:r>
          </a:p>
          <a:p>
            <a:pPr marL="285750" indent="-285750">
              <a:lnSpc>
                <a:spcPct val="150000"/>
              </a:lnSpc>
              <a:buFont typeface="Arial"/>
              <a:buChar char="•"/>
            </a:pPr>
            <a:r>
              <a:rPr lang="en-US" sz="1600" dirty="0" err="1">
                <a:latin typeface="Arial"/>
                <a:cs typeface="Arial"/>
              </a:rPr>
              <a:t>Προώθηση</a:t>
            </a:r>
            <a:r>
              <a:rPr lang="en-US" sz="1600" dirty="0">
                <a:latin typeface="Arial"/>
                <a:cs typeface="Arial"/>
              </a:rPr>
              <a:t> - </a:t>
            </a:r>
            <a:r>
              <a:rPr lang="en-US" sz="1600" dirty="0" err="1">
                <a:latin typeface="Arial"/>
                <a:cs typeface="Arial"/>
              </a:rPr>
              <a:t>δημοσιότητ</a:t>
            </a:r>
            <a:r>
              <a:rPr lang="en-US" sz="1600" dirty="0">
                <a:latin typeface="Arial"/>
                <a:cs typeface="Arial"/>
              </a:rPr>
              <a:t>α.</a:t>
            </a:r>
            <a:endParaRPr lang="el-GR" sz="1600" dirty="0">
              <a:latin typeface="Arial"/>
              <a:cs typeface="Arial"/>
            </a:endParaRPr>
          </a:p>
          <a:p>
            <a:pPr marL="285750" indent="-285750">
              <a:lnSpc>
                <a:spcPct val="150000"/>
              </a:lnSpc>
              <a:buFont typeface="Arial"/>
              <a:buChar char="•"/>
            </a:pPr>
            <a:r>
              <a:rPr lang="en-US" sz="1600" dirty="0" err="1">
                <a:latin typeface="Arial"/>
                <a:cs typeface="Arial"/>
              </a:rPr>
              <a:t>Συγκέντρωση</a:t>
            </a:r>
            <a:r>
              <a:rPr lang="en-US" sz="1600" dirty="0">
                <a:latin typeface="Arial"/>
                <a:cs typeface="Arial"/>
              </a:rPr>
              <a:t> π</a:t>
            </a:r>
            <a:r>
              <a:rPr lang="en-US" sz="1600" dirty="0" err="1">
                <a:latin typeface="Arial"/>
                <a:cs typeface="Arial"/>
              </a:rPr>
              <a:t>οικίλων</a:t>
            </a:r>
            <a:r>
              <a:rPr lang="en-US" sz="1600" dirty="0">
                <a:latin typeface="Arial"/>
                <a:cs typeface="Arial"/>
              </a:rPr>
              <a:t> π</a:t>
            </a:r>
            <a:r>
              <a:rPr lang="en-US" sz="1600" dirty="0" err="1">
                <a:latin typeface="Arial"/>
                <a:cs typeface="Arial"/>
              </a:rPr>
              <a:t>ληροφοριών</a:t>
            </a:r>
            <a:r>
              <a:rPr lang="en-US" sz="1600" dirty="0">
                <a:latin typeface="Arial"/>
                <a:cs typeface="Arial"/>
              </a:rPr>
              <a:t>. </a:t>
            </a:r>
          </a:p>
          <a:p>
            <a:pPr marL="285750" indent="-285750">
              <a:lnSpc>
                <a:spcPct val="150000"/>
              </a:lnSpc>
              <a:buFont typeface="Arial"/>
              <a:buChar char="•"/>
            </a:pPr>
            <a:r>
              <a:rPr lang="en-US" sz="1600" dirty="0" err="1">
                <a:latin typeface="Arial"/>
                <a:cs typeface="Arial"/>
              </a:rPr>
              <a:t>Π</a:t>
            </a:r>
            <a:r>
              <a:rPr lang="en-US" sz="1600" dirty="0">
                <a:latin typeface="Arial"/>
                <a:cs typeface="Arial"/>
              </a:rPr>
              <a:t>α</a:t>
            </a:r>
            <a:r>
              <a:rPr lang="en-US" sz="1600" dirty="0" err="1">
                <a:latin typeface="Arial"/>
                <a:cs typeface="Arial"/>
              </a:rPr>
              <a:t>ρουσί</a:t>
            </a:r>
            <a:r>
              <a:rPr lang="en-US" sz="1600" dirty="0">
                <a:latin typeface="Arial"/>
                <a:cs typeface="Arial"/>
              </a:rPr>
              <a:t>α</a:t>
            </a:r>
            <a:r>
              <a:rPr lang="en-US" sz="1600" dirty="0" err="1">
                <a:latin typeface="Arial"/>
                <a:cs typeface="Arial"/>
              </a:rPr>
              <a:t>ση</a:t>
            </a:r>
            <a:r>
              <a:rPr lang="en-US" sz="1600" dirty="0">
                <a:latin typeface="Arial"/>
                <a:cs typeface="Arial"/>
              </a:rPr>
              <a:t> </a:t>
            </a:r>
            <a:r>
              <a:rPr lang="en-US" sz="1600" dirty="0" err="1">
                <a:latin typeface="Arial"/>
                <a:cs typeface="Arial"/>
              </a:rPr>
              <a:t>νέων</a:t>
            </a:r>
            <a:r>
              <a:rPr lang="en-US" sz="1600" dirty="0">
                <a:latin typeface="Arial"/>
                <a:cs typeface="Arial"/>
              </a:rPr>
              <a:t> &amp; π</a:t>
            </a:r>
            <a:r>
              <a:rPr lang="en-US" sz="1600" dirty="0" err="1">
                <a:latin typeface="Arial"/>
                <a:cs typeface="Arial"/>
              </a:rPr>
              <a:t>ολύ</a:t>
            </a:r>
            <a:r>
              <a:rPr lang="en-US" sz="1600" dirty="0">
                <a:latin typeface="Arial"/>
                <a:cs typeface="Arial"/>
              </a:rPr>
              <a:t>π</a:t>
            </a:r>
            <a:r>
              <a:rPr lang="en-US" sz="1600" dirty="0" err="1">
                <a:latin typeface="Arial"/>
                <a:cs typeface="Arial"/>
              </a:rPr>
              <a:t>λοκων</a:t>
            </a:r>
            <a:r>
              <a:rPr lang="en-US" sz="1600" dirty="0">
                <a:latin typeface="Arial"/>
                <a:cs typeface="Arial"/>
              </a:rPr>
              <a:t> π</a:t>
            </a:r>
            <a:r>
              <a:rPr lang="en-US" sz="1600" dirty="0" err="1">
                <a:latin typeface="Arial"/>
                <a:cs typeface="Arial"/>
              </a:rPr>
              <a:t>ροϊόντων</a:t>
            </a:r>
            <a:r>
              <a:rPr lang="en-US" sz="1600" dirty="0">
                <a:latin typeface="Arial"/>
                <a:cs typeface="Arial"/>
              </a:rPr>
              <a:t>. </a:t>
            </a:r>
            <a:endParaRPr lang="el-GR" sz="1600" dirty="0">
              <a:latin typeface="Arial"/>
              <a:cs typeface="Arial"/>
            </a:endParaRPr>
          </a:p>
          <a:p>
            <a:pPr marL="285750" indent="-285750">
              <a:lnSpc>
                <a:spcPct val="150000"/>
              </a:lnSpc>
              <a:buFont typeface="Arial"/>
              <a:buChar char="•"/>
            </a:pPr>
            <a:r>
              <a:rPr lang="en-US" sz="1600" dirty="0" err="1">
                <a:latin typeface="Arial"/>
                <a:cs typeface="Arial"/>
              </a:rPr>
              <a:t>Έρευν</a:t>
            </a:r>
            <a:r>
              <a:rPr lang="en-US" sz="1600" dirty="0">
                <a:latin typeface="Arial"/>
                <a:cs typeface="Arial"/>
              </a:rPr>
              <a:t>α α</a:t>
            </a:r>
            <a:r>
              <a:rPr lang="en-US" sz="1600" dirty="0" err="1">
                <a:latin typeface="Arial"/>
                <a:cs typeface="Arial"/>
              </a:rPr>
              <a:t>γοράς</a:t>
            </a:r>
            <a:r>
              <a:rPr lang="en-US" sz="1600" dirty="0">
                <a:latin typeface="Arial"/>
                <a:cs typeface="Arial"/>
              </a:rPr>
              <a:t>.</a:t>
            </a:r>
          </a:p>
          <a:p>
            <a:pPr marL="285750" indent="-285750">
              <a:lnSpc>
                <a:spcPct val="150000"/>
              </a:lnSpc>
              <a:buFont typeface="Arial"/>
              <a:buChar char="•"/>
            </a:pPr>
            <a:r>
              <a:rPr lang="en-US" sz="1600" dirty="0" err="1">
                <a:latin typeface="Arial"/>
                <a:cs typeface="Arial"/>
              </a:rPr>
              <a:t>Αντίστροφη</a:t>
            </a:r>
            <a:r>
              <a:rPr lang="en-US" sz="1600" dirty="0">
                <a:latin typeface="Arial"/>
                <a:cs typeface="Arial"/>
              </a:rPr>
              <a:t> π</a:t>
            </a:r>
            <a:r>
              <a:rPr lang="en-US" sz="1600" dirty="0" err="1">
                <a:latin typeface="Arial"/>
                <a:cs typeface="Arial"/>
              </a:rPr>
              <a:t>ώληση</a:t>
            </a:r>
            <a:r>
              <a:rPr lang="en-US" sz="1600" dirty="0">
                <a:latin typeface="Arial"/>
                <a:cs typeface="Arial"/>
              </a:rPr>
              <a:t>.</a:t>
            </a:r>
          </a:p>
          <a:p>
            <a:pPr marL="285750" indent="-285750">
              <a:lnSpc>
                <a:spcPct val="150000"/>
              </a:lnSpc>
              <a:buFont typeface="Arial"/>
              <a:buChar char="•"/>
            </a:pPr>
            <a:r>
              <a:rPr lang="en-US" sz="1600" dirty="0" err="1">
                <a:latin typeface="Arial"/>
                <a:cs typeface="Arial"/>
              </a:rPr>
              <a:t>Π</a:t>
            </a:r>
            <a:r>
              <a:rPr lang="en-US" sz="1600" dirty="0">
                <a:latin typeface="Arial"/>
                <a:cs typeface="Arial"/>
              </a:rPr>
              <a:t>α</a:t>
            </a:r>
            <a:r>
              <a:rPr lang="en-US" sz="1600" dirty="0" err="1">
                <a:latin typeface="Arial"/>
                <a:cs typeface="Arial"/>
              </a:rPr>
              <a:t>ρ</a:t>
            </a:r>
            <a:r>
              <a:rPr lang="en-US" sz="1600" dirty="0">
                <a:latin typeface="Arial"/>
                <a:cs typeface="Arial"/>
              </a:rPr>
              <a:t>α</a:t>
            </a:r>
            <a:r>
              <a:rPr lang="en-US" sz="1600" dirty="0" err="1">
                <a:latin typeface="Arial"/>
                <a:cs typeface="Arial"/>
              </a:rPr>
              <a:t>τήρηση</a:t>
            </a:r>
            <a:r>
              <a:rPr lang="en-US" sz="1600" dirty="0">
                <a:latin typeface="Arial"/>
                <a:cs typeface="Arial"/>
              </a:rPr>
              <a:t> </a:t>
            </a:r>
            <a:r>
              <a:rPr lang="en-US" sz="1600" dirty="0" err="1">
                <a:latin typeface="Arial"/>
                <a:cs typeface="Arial"/>
              </a:rPr>
              <a:t>στρ</a:t>
            </a:r>
            <a:r>
              <a:rPr lang="en-US" sz="1600" dirty="0">
                <a:latin typeface="Arial"/>
                <a:cs typeface="Arial"/>
              </a:rPr>
              <a:t>α</a:t>
            </a:r>
            <a:r>
              <a:rPr lang="en-US" sz="1600" dirty="0" err="1">
                <a:latin typeface="Arial"/>
                <a:cs typeface="Arial"/>
              </a:rPr>
              <a:t>τηγικών</a:t>
            </a:r>
            <a:r>
              <a:rPr lang="en-US" sz="1600" dirty="0">
                <a:latin typeface="Arial"/>
                <a:cs typeface="Arial"/>
              </a:rPr>
              <a:t> marketing. </a:t>
            </a:r>
          </a:p>
          <a:p>
            <a:pPr marL="285750" indent="-285750">
              <a:lnSpc>
                <a:spcPct val="150000"/>
              </a:lnSpc>
              <a:buFont typeface="Arial"/>
              <a:buChar char="•"/>
            </a:pPr>
            <a:r>
              <a:rPr lang="en-US" sz="1600" dirty="0" err="1">
                <a:latin typeface="Arial"/>
                <a:cs typeface="Arial"/>
              </a:rPr>
              <a:t>Δι</a:t>
            </a:r>
            <a:r>
              <a:rPr lang="en-US" sz="1600" dirty="0">
                <a:latin typeface="Arial"/>
                <a:cs typeface="Arial"/>
              </a:rPr>
              <a:t>α</a:t>
            </a:r>
            <a:r>
              <a:rPr lang="en-US" sz="1600" dirty="0" err="1">
                <a:latin typeface="Arial"/>
                <a:cs typeface="Arial"/>
              </a:rPr>
              <a:t>μόρφωση</a:t>
            </a:r>
            <a:r>
              <a:rPr lang="en-US" sz="1600" dirty="0">
                <a:latin typeface="Arial"/>
                <a:cs typeface="Arial"/>
              </a:rPr>
              <a:t> </a:t>
            </a:r>
            <a:r>
              <a:rPr lang="en-US" sz="1600" dirty="0" err="1">
                <a:latin typeface="Arial"/>
                <a:cs typeface="Arial"/>
              </a:rPr>
              <a:t>συμ</a:t>
            </a:r>
            <a:r>
              <a:rPr lang="en-US" sz="1600" dirty="0">
                <a:latin typeface="Arial"/>
                <a:cs typeface="Arial"/>
              </a:rPr>
              <a:t>π</a:t>
            </a:r>
            <a:r>
              <a:rPr lang="en-US" sz="1600" dirty="0" err="1">
                <a:latin typeface="Arial"/>
                <a:cs typeface="Arial"/>
              </a:rPr>
              <a:t>εριφοράς</a:t>
            </a:r>
            <a:r>
              <a:rPr lang="en-US" sz="1600" dirty="0">
                <a:latin typeface="Arial"/>
                <a:cs typeface="Arial"/>
              </a:rPr>
              <a:t>.</a:t>
            </a:r>
            <a:endParaRPr lang="el-GR" sz="1600" dirty="0">
              <a:latin typeface="Arial"/>
              <a:cs typeface="Arial"/>
            </a:endParaRPr>
          </a:p>
          <a:p>
            <a:pPr marL="285750" lvl="0" indent="-285750">
              <a:lnSpc>
                <a:spcPct val="150000"/>
              </a:lnSpc>
              <a:buFont typeface="Arial"/>
              <a:buChar char="•"/>
            </a:pPr>
            <a:r>
              <a:rPr lang="el-GR" sz="1600" dirty="0">
                <a:latin typeface="Arial"/>
                <a:cs typeface="Arial"/>
              </a:rPr>
              <a:t>Αύξηση των εξαγωγικών δραστηριοτήτων</a:t>
            </a:r>
            <a:endParaRPr lang="en-US" sz="1600" dirty="0">
              <a:latin typeface="Arial"/>
              <a:cs typeface="Arial"/>
            </a:endParaRPr>
          </a:p>
          <a:p>
            <a:pPr marL="285750" indent="-285750">
              <a:lnSpc>
                <a:spcPct val="150000"/>
              </a:lnSpc>
              <a:buFont typeface="Arial"/>
              <a:buChar char="•"/>
            </a:pPr>
            <a:endParaRPr lang="en-US" sz="1600" dirty="0">
              <a:latin typeface="Arial"/>
              <a:cs typeface="Arial"/>
            </a:endParaRPr>
          </a:p>
          <a:p>
            <a:pPr algn="r"/>
            <a:r>
              <a:rPr lang="en-US" sz="1400" dirty="0">
                <a:latin typeface="Arial"/>
                <a:cs typeface="Arial"/>
              </a:rPr>
              <a:t> </a:t>
            </a:r>
          </a:p>
          <a:p>
            <a:pPr algn="r"/>
            <a:r>
              <a:rPr lang="en-US" sz="1400" dirty="0">
                <a:latin typeface="Arial"/>
                <a:cs typeface="Arial"/>
              </a:rPr>
              <a:t>(Peter </a:t>
            </a:r>
            <a:r>
              <a:rPr lang="en-US" sz="1400" dirty="0" err="1">
                <a:latin typeface="Arial"/>
                <a:cs typeface="Arial"/>
              </a:rPr>
              <a:t>Cotterell</a:t>
            </a:r>
            <a:r>
              <a:rPr lang="en-US" sz="1400" dirty="0">
                <a:latin typeface="Arial"/>
                <a:cs typeface="Arial"/>
              </a:rPr>
              <a:t> 1992)</a:t>
            </a:r>
          </a:p>
        </p:txBody>
      </p:sp>
    </p:spTree>
    <p:extLst>
      <p:ext uri="{BB962C8B-B14F-4D97-AF65-F5344CB8AC3E}">
        <p14:creationId xmlns:p14="http://schemas.microsoft.com/office/powerpoint/2010/main" val="24883763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blinds(horizontal)">
                                      <p:cBhvr>
                                        <p:cTn id="7"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Ομάδα 9">
            <a:extLst>
              <a:ext uri="{FF2B5EF4-FFF2-40B4-BE49-F238E27FC236}">
                <a16:creationId xmlns:a16="http://schemas.microsoft.com/office/drawing/2014/main" id="{4524F1F5-C797-E48F-DD3C-B22F512B6F0D}"/>
              </a:ext>
            </a:extLst>
          </p:cNvPr>
          <p:cNvGrpSpPr/>
          <p:nvPr/>
        </p:nvGrpSpPr>
        <p:grpSpPr>
          <a:xfrm>
            <a:off x="182134" y="5733258"/>
            <a:ext cx="8779731" cy="1224531"/>
            <a:chOff x="107504" y="5733258"/>
            <a:chExt cx="8928992" cy="1224531"/>
          </a:xfrm>
        </p:grpSpPr>
        <p:pic>
          <p:nvPicPr>
            <p:cNvPr id="11" name="Picture 3" descr="G:\Katia\Διδακτορική Διατριβή\Kείμενο\Εικόνες\slide2.jpg">
              <a:extLst>
                <a:ext uri="{FF2B5EF4-FFF2-40B4-BE49-F238E27FC236}">
                  <a16:creationId xmlns:a16="http://schemas.microsoft.com/office/drawing/2014/main" id="{494046A5-A3B1-A7E0-7EC9-B417D5522C6C}"/>
                </a:ext>
              </a:extLst>
            </p:cNvPr>
            <p:cNvPicPr>
              <a:picLocks noChangeAspect="1" noChangeArrowheads="1"/>
            </p:cNvPicPr>
            <p:nvPr/>
          </p:nvPicPr>
          <p:blipFill>
            <a:blip r:embed="rId3"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12" name="Γραφικό 11" descr="Ψάρι με συμπαγές γέμισμα">
              <a:extLst>
                <a:ext uri="{FF2B5EF4-FFF2-40B4-BE49-F238E27FC236}">
                  <a16:creationId xmlns:a16="http://schemas.microsoft.com/office/drawing/2014/main" id="{7EF75DD2-F5B1-AB9E-DC46-302EEECDB7CE}"/>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839465" y="6307730"/>
              <a:ext cx="745088" cy="650059"/>
            </a:xfrm>
            <a:prstGeom prst="rect">
              <a:avLst/>
            </a:prstGeom>
          </p:spPr>
        </p:pic>
        <p:pic>
          <p:nvPicPr>
            <p:cNvPr id="13" name="Γραφικό 12" descr="Ψάρι με συμπαγές γέμισμα">
              <a:extLst>
                <a:ext uri="{FF2B5EF4-FFF2-40B4-BE49-F238E27FC236}">
                  <a16:creationId xmlns:a16="http://schemas.microsoft.com/office/drawing/2014/main" id="{A39AE182-1E00-7AD0-FDFA-9AE70C32DDB4}"/>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82488" y="6243328"/>
              <a:ext cx="761621" cy="624496"/>
            </a:xfrm>
            <a:prstGeom prst="rect">
              <a:avLst/>
            </a:prstGeom>
          </p:spPr>
        </p:pic>
        <p:pic>
          <p:nvPicPr>
            <p:cNvPr id="14" name="Γραφικό 13" descr="Ανταγωνισμός με συμπαγές γέμισμα">
              <a:extLst>
                <a:ext uri="{FF2B5EF4-FFF2-40B4-BE49-F238E27FC236}">
                  <a16:creationId xmlns:a16="http://schemas.microsoft.com/office/drawing/2014/main" id="{E925304D-FF99-700A-AE0B-092B5151DDBE}"/>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4226513" y="6330198"/>
              <a:ext cx="761653" cy="560538"/>
            </a:xfrm>
            <a:prstGeom prst="rect">
              <a:avLst/>
            </a:prstGeom>
          </p:spPr>
        </p:pic>
      </p:grpSp>
      <p:sp>
        <p:nvSpPr>
          <p:cNvPr id="23" name="22 - Ορθογώνιο"/>
          <p:cNvSpPr/>
          <p:nvPr/>
        </p:nvSpPr>
        <p:spPr>
          <a:xfrm>
            <a:off x="188398" y="214290"/>
            <a:ext cx="8767204" cy="6383062"/>
          </a:xfrm>
          <a:prstGeom prst="rect">
            <a:avLst/>
          </a:prstGeom>
          <a:gradFill flip="none" rotWithShape="1">
            <a:gsLst>
              <a:gs pos="100000">
                <a:schemeClr val="bg1">
                  <a:lumMod val="85000"/>
                  <a:alpha val="0"/>
                </a:schemeClr>
              </a:gs>
              <a:gs pos="100000">
                <a:schemeClr val="bg1">
                  <a:lumMod val="85000"/>
                  <a:alpha val="0"/>
                </a:schemeClr>
              </a:gs>
              <a:gs pos="50000">
                <a:schemeClr val="accent1">
                  <a:tint val="44500"/>
                  <a:satMod val="160000"/>
                </a:schemeClr>
              </a:gs>
              <a:gs pos="100000">
                <a:schemeClr val="accent1">
                  <a:tint val="23500"/>
                  <a:satMod val="160000"/>
                </a:schemeClr>
              </a:gs>
            </a:gsLst>
            <a:lin ang="5400000" scaled="1"/>
            <a:tileRect/>
          </a:gradFill>
          <a:ln>
            <a:noFill/>
          </a:ln>
          <a:effectLst>
            <a:innerShdw blurRad="1270000" dist="2540000" dir="16200000">
              <a:schemeClr val="tx1">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dirty="0"/>
          </a:p>
        </p:txBody>
      </p:sp>
      <p:sp>
        <p:nvSpPr>
          <p:cNvPr id="28" name="27 - Ορθογώνιο"/>
          <p:cNvSpPr/>
          <p:nvPr/>
        </p:nvSpPr>
        <p:spPr>
          <a:xfrm>
            <a:off x="0" y="214290"/>
            <a:ext cx="182135" cy="7880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9" name="28 - Ορθογώνιο"/>
          <p:cNvSpPr/>
          <p:nvPr/>
        </p:nvSpPr>
        <p:spPr>
          <a:xfrm>
            <a:off x="8961865" y="450700"/>
            <a:ext cx="182135" cy="7880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5" name="Title 1"/>
          <p:cNvSpPr>
            <a:spLocks noGrp="1"/>
          </p:cNvSpPr>
          <p:nvPr>
            <p:ph type="title"/>
          </p:nvPr>
        </p:nvSpPr>
        <p:spPr>
          <a:xfrm>
            <a:off x="457200" y="332656"/>
            <a:ext cx="8229600" cy="648072"/>
          </a:xfrm>
        </p:spPr>
        <p:txBody>
          <a:bodyPr>
            <a:normAutofit/>
          </a:bodyPr>
          <a:lstStyle/>
          <a:p>
            <a:r>
              <a:rPr lang="el-GR" sz="3200" dirty="0"/>
              <a:t>Πλεονεκτήματα</a:t>
            </a:r>
            <a:r>
              <a:rPr lang="en-US" sz="3200" dirty="0"/>
              <a:t> </a:t>
            </a:r>
            <a:r>
              <a:rPr lang="el-GR" sz="3200" dirty="0"/>
              <a:t>εμπορικών εκθέσεων</a:t>
            </a:r>
            <a:endParaRPr lang="en-US" sz="3200" dirty="0"/>
          </a:p>
        </p:txBody>
      </p:sp>
      <p:sp>
        <p:nvSpPr>
          <p:cNvPr id="16" name="21 - Ορθογώνιο"/>
          <p:cNvSpPr/>
          <p:nvPr/>
        </p:nvSpPr>
        <p:spPr>
          <a:xfrm>
            <a:off x="573182" y="980728"/>
            <a:ext cx="7959258" cy="4031874"/>
          </a:xfrm>
          <a:prstGeom prst="rect">
            <a:avLst/>
          </a:prstGeom>
        </p:spPr>
        <p:txBody>
          <a:bodyPr wrap="square">
            <a:spAutoFit/>
          </a:bodyPr>
          <a:lstStyle/>
          <a:p>
            <a:pPr marL="285750" indent="-285750" algn="just">
              <a:lnSpc>
                <a:spcPct val="150000"/>
              </a:lnSpc>
              <a:buFont typeface="Arial"/>
              <a:buChar char="•"/>
            </a:pPr>
            <a:r>
              <a:rPr lang="en-US" sz="1600" b="1" dirty="0">
                <a:latin typeface="Arial"/>
                <a:cs typeface="Arial"/>
              </a:rPr>
              <a:t>Επ</a:t>
            </a:r>
            <a:r>
              <a:rPr lang="en-US" sz="1600" b="1" dirty="0" err="1">
                <a:latin typeface="Arial"/>
                <a:cs typeface="Arial"/>
              </a:rPr>
              <a:t>ικοινωνί</a:t>
            </a:r>
            <a:r>
              <a:rPr lang="en-US" sz="1600" b="1" dirty="0">
                <a:latin typeface="Arial"/>
                <a:cs typeface="Arial"/>
              </a:rPr>
              <a:t>α </a:t>
            </a:r>
            <a:r>
              <a:rPr lang="en-US" sz="1600" b="1" dirty="0" err="1">
                <a:latin typeface="Arial"/>
                <a:cs typeface="Arial"/>
              </a:rPr>
              <a:t>με</a:t>
            </a:r>
            <a:r>
              <a:rPr lang="en-US" sz="1600" b="1" dirty="0">
                <a:latin typeface="Arial"/>
                <a:cs typeface="Arial"/>
              </a:rPr>
              <a:t> π</a:t>
            </a:r>
            <a:r>
              <a:rPr lang="en-US" sz="1600" b="1" dirty="0" err="1">
                <a:latin typeface="Arial"/>
                <a:cs typeface="Arial"/>
              </a:rPr>
              <a:t>ρομηθευτές</a:t>
            </a:r>
            <a:r>
              <a:rPr lang="en-US" sz="1600" b="1" dirty="0">
                <a:latin typeface="Arial"/>
                <a:cs typeface="Arial"/>
              </a:rPr>
              <a:t>, π</a:t>
            </a:r>
            <a:r>
              <a:rPr lang="en-US" sz="1600" b="1" dirty="0" err="1">
                <a:latin typeface="Arial"/>
                <a:cs typeface="Arial"/>
              </a:rPr>
              <a:t>ελάτες</a:t>
            </a:r>
            <a:r>
              <a:rPr lang="en-US" sz="1600" b="1" dirty="0">
                <a:latin typeface="Arial"/>
                <a:cs typeface="Arial"/>
              </a:rPr>
              <a:t>,</a:t>
            </a:r>
            <a:r>
              <a:rPr lang="el-GR" sz="1600" b="1" dirty="0">
                <a:latin typeface="Arial"/>
                <a:cs typeface="Arial"/>
              </a:rPr>
              <a:t>  </a:t>
            </a:r>
            <a:r>
              <a:rPr lang="en-US" sz="1600" b="1" dirty="0" err="1">
                <a:latin typeface="Arial"/>
                <a:cs typeface="Arial"/>
              </a:rPr>
              <a:t>συνεργάτες</a:t>
            </a:r>
            <a:r>
              <a:rPr lang="el-GR" sz="1600" b="1" dirty="0">
                <a:latin typeface="Arial"/>
                <a:cs typeface="Arial"/>
              </a:rPr>
              <a:t>: </a:t>
            </a:r>
            <a:r>
              <a:rPr lang="el-GR" sz="1600" dirty="0">
                <a:latin typeface="Arial"/>
                <a:cs typeface="Arial"/>
              </a:rPr>
              <a:t>Οι εμπορικές εκθέσεις αυξάνουν την επικοινωνιακή πολιτική προσθέτοντας νέους συνεργάτες σε κάθε εταιρεία. Οι εμπορικές εκθέσεις αποτελούν μια καλή ευκαιρία για συγκέντρωση και αύξηση της επικοινωνιακής πολιτικής της κάθε επιχείρησης.</a:t>
            </a:r>
            <a:endParaRPr lang="en-US" sz="1600" dirty="0">
              <a:latin typeface="Arial"/>
              <a:cs typeface="Arial"/>
            </a:endParaRPr>
          </a:p>
          <a:p>
            <a:pPr marL="285750" indent="-285750" algn="just">
              <a:lnSpc>
                <a:spcPct val="150000"/>
              </a:lnSpc>
              <a:buFont typeface="Arial"/>
              <a:buChar char="•"/>
            </a:pPr>
            <a:endParaRPr lang="en-US" sz="1600" dirty="0">
              <a:latin typeface="Arial"/>
              <a:cs typeface="Arial"/>
            </a:endParaRPr>
          </a:p>
          <a:p>
            <a:pPr marL="285750" indent="-285750" algn="just">
              <a:lnSpc>
                <a:spcPct val="150000"/>
              </a:lnSpc>
              <a:buFont typeface="Arial"/>
              <a:buChar char="•"/>
            </a:pPr>
            <a:r>
              <a:rPr lang="en-US" sz="1600" b="1" dirty="0" err="1">
                <a:latin typeface="Arial"/>
                <a:cs typeface="Arial"/>
              </a:rPr>
              <a:t>Ποικίλο</a:t>
            </a:r>
            <a:r>
              <a:rPr lang="en-US" sz="1600" b="1" dirty="0">
                <a:latin typeface="Arial"/>
                <a:cs typeface="Arial"/>
              </a:rPr>
              <a:t> </a:t>
            </a:r>
            <a:r>
              <a:rPr lang="en-US" sz="1600" b="1" dirty="0" err="1">
                <a:latin typeface="Arial"/>
                <a:cs typeface="Arial"/>
              </a:rPr>
              <a:t>μείγμ</a:t>
            </a:r>
            <a:r>
              <a:rPr lang="en-US" sz="1600" b="1" dirty="0">
                <a:latin typeface="Arial"/>
                <a:cs typeface="Arial"/>
              </a:rPr>
              <a:t>α επ</a:t>
            </a:r>
            <a:r>
              <a:rPr lang="en-US" sz="1600" b="1" dirty="0" err="1">
                <a:latin typeface="Arial"/>
                <a:cs typeface="Arial"/>
              </a:rPr>
              <a:t>ισκε</a:t>
            </a:r>
            <a:r>
              <a:rPr lang="en-US" sz="1600" b="1" dirty="0">
                <a:latin typeface="Arial"/>
                <a:cs typeface="Arial"/>
              </a:rPr>
              <a:t>π</a:t>
            </a:r>
            <a:r>
              <a:rPr lang="en-US" sz="1600" b="1" dirty="0" err="1">
                <a:latin typeface="Arial"/>
                <a:cs typeface="Arial"/>
              </a:rPr>
              <a:t>τώ</a:t>
            </a:r>
            <a:r>
              <a:rPr lang="el-GR" sz="1600" b="1" dirty="0">
                <a:latin typeface="Arial"/>
                <a:cs typeface="Arial"/>
              </a:rPr>
              <a:t>ν: </a:t>
            </a:r>
            <a:r>
              <a:rPr lang="en-US" sz="1600" dirty="0" err="1">
                <a:latin typeface="Arial"/>
                <a:cs typeface="Arial"/>
              </a:rPr>
              <a:t>Οι</a:t>
            </a:r>
            <a:r>
              <a:rPr lang="en-US" sz="1600" dirty="0">
                <a:latin typeface="Arial"/>
                <a:cs typeface="Arial"/>
              </a:rPr>
              <a:t> </a:t>
            </a:r>
            <a:r>
              <a:rPr lang="en-US" sz="1600" dirty="0" err="1">
                <a:latin typeface="Arial"/>
                <a:cs typeface="Arial"/>
              </a:rPr>
              <a:t>εκθέσεις</a:t>
            </a:r>
            <a:r>
              <a:rPr lang="en-US" sz="1600" dirty="0">
                <a:latin typeface="Arial"/>
                <a:cs typeface="Arial"/>
              </a:rPr>
              <a:t> </a:t>
            </a:r>
            <a:r>
              <a:rPr lang="en-US" sz="1600" dirty="0" err="1">
                <a:latin typeface="Arial"/>
                <a:cs typeface="Arial"/>
              </a:rPr>
              <a:t>δι</a:t>
            </a:r>
            <a:r>
              <a:rPr lang="en-US" sz="1600" dirty="0">
                <a:latin typeface="Arial"/>
                <a:cs typeface="Arial"/>
              </a:rPr>
              <a:t>α</a:t>
            </a:r>
            <a:r>
              <a:rPr lang="en-US" sz="1600" dirty="0" err="1">
                <a:latin typeface="Arial"/>
                <a:cs typeface="Arial"/>
              </a:rPr>
              <a:t>κρίνοντ</a:t>
            </a:r>
            <a:r>
              <a:rPr lang="en-US" sz="1600" dirty="0">
                <a:latin typeface="Arial"/>
                <a:cs typeface="Arial"/>
              </a:rPr>
              <a:t>α</a:t>
            </a:r>
            <a:r>
              <a:rPr lang="en-US" sz="1600" dirty="0" err="1">
                <a:latin typeface="Arial"/>
                <a:cs typeface="Arial"/>
              </a:rPr>
              <a:t>ι</a:t>
            </a:r>
            <a:r>
              <a:rPr lang="en-US" sz="1600" dirty="0">
                <a:latin typeface="Arial"/>
                <a:cs typeface="Arial"/>
              </a:rPr>
              <a:t> </a:t>
            </a:r>
            <a:r>
              <a:rPr lang="en-US" sz="1600" dirty="0" err="1">
                <a:latin typeface="Arial"/>
                <a:cs typeface="Arial"/>
              </a:rPr>
              <a:t>στις</a:t>
            </a:r>
            <a:r>
              <a:rPr lang="en-US" sz="1600" dirty="0">
                <a:latin typeface="Arial"/>
                <a:cs typeface="Arial"/>
              </a:rPr>
              <a:t> </a:t>
            </a:r>
            <a:r>
              <a:rPr lang="en-US" sz="1600" dirty="0" err="1">
                <a:latin typeface="Arial"/>
                <a:cs typeface="Arial"/>
              </a:rPr>
              <a:t>εμ</a:t>
            </a:r>
            <a:r>
              <a:rPr lang="en-US" sz="1600" dirty="0">
                <a:latin typeface="Arial"/>
                <a:cs typeface="Arial"/>
              </a:rPr>
              <a:t>π</a:t>
            </a:r>
            <a:r>
              <a:rPr lang="en-US" sz="1600" dirty="0" err="1">
                <a:latin typeface="Arial"/>
                <a:cs typeface="Arial"/>
              </a:rPr>
              <a:t>ορικές</a:t>
            </a:r>
            <a:r>
              <a:rPr lang="en-US" sz="1600" dirty="0">
                <a:latin typeface="Arial"/>
                <a:cs typeface="Arial"/>
              </a:rPr>
              <a:t> </a:t>
            </a:r>
            <a:r>
              <a:rPr lang="en-US" sz="1600" dirty="0" err="1">
                <a:latin typeface="Arial"/>
                <a:cs typeface="Arial"/>
              </a:rPr>
              <a:t>κ</a:t>
            </a:r>
            <a:r>
              <a:rPr lang="en-US" sz="1600" dirty="0">
                <a:latin typeface="Arial"/>
                <a:cs typeface="Arial"/>
              </a:rPr>
              <a:t>α</a:t>
            </a:r>
            <a:r>
              <a:rPr lang="en-US" sz="1600" dirty="0" err="1">
                <a:latin typeface="Arial"/>
                <a:cs typeface="Arial"/>
              </a:rPr>
              <a:t>ι</a:t>
            </a:r>
            <a:r>
              <a:rPr lang="en-US" sz="1600" dirty="0">
                <a:latin typeface="Arial"/>
                <a:cs typeface="Arial"/>
              </a:rPr>
              <a:t> </a:t>
            </a:r>
            <a:r>
              <a:rPr lang="en-US" sz="1600" dirty="0" err="1">
                <a:latin typeface="Arial"/>
                <a:cs typeface="Arial"/>
              </a:rPr>
              <a:t>στις</a:t>
            </a:r>
            <a:r>
              <a:rPr lang="en-US" sz="1600" dirty="0">
                <a:latin typeface="Arial"/>
                <a:cs typeface="Arial"/>
              </a:rPr>
              <a:t> </a:t>
            </a:r>
            <a:r>
              <a:rPr lang="en-US" sz="1600" dirty="0" err="1">
                <a:latin typeface="Arial"/>
                <a:cs typeface="Arial"/>
              </a:rPr>
              <a:t>κ</a:t>
            </a:r>
            <a:r>
              <a:rPr lang="en-US" sz="1600" dirty="0">
                <a:latin typeface="Arial"/>
                <a:cs typeface="Arial"/>
              </a:rPr>
              <a:t>α</a:t>
            </a:r>
            <a:r>
              <a:rPr lang="en-US" sz="1600" dirty="0" err="1">
                <a:latin typeface="Arial"/>
                <a:cs typeface="Arial"/>
              </a:rPr>
              <a:t>τ</a:t>
            </a:r>
            <a:r>
              <a:rPr lang="en-US" sz="1600" dirty="0">
                <a:latin typeface="Arial"/>
                <a:cs typeface="Arial"/>
              </a:rPr>
              <a:t>α</a:t>
            </a:r>
            <a:r>
              <a:rPr lang="en-US" sz="1600" dirty="0" err="1">
                <a:latin typeface="Arial"/>
                <a:cs typeface="Arial"/>
              </a:rPr>
              <a:t>ν</a:t>
            </a:r>
            <a:r>
              <a:rPr lang="en-US" sz="1600" dirty="0">
                <a:latin typeface="Arial"/>
                <a:cs typeface="Arial"/>
              </a:rPr>
              <a:t>α</a:t>
            </a:r>
            <a:r>
              <a:rPr lang="en-US" sz="1600" dirty="0" err="1">
                <a:latin typeface="Arial"/>
                <a:cs typeface="Arial"/>
              </a:rPr>
              <a:t>λωτικές</a:t>
            </a:r>
            <a:r>
              <a:rPr lang="el-GR" sz="1600" dirty="0">
                <a:latin typeface="Arial"/>
                <a:cs typeface="Arial"/>
              </a:rPr>
              <a:t>.</a:t>
            </a:r>
            <a:r>
              <a:rPr lang="en-US" sz="1600" dirty="0">
                <a:latin typeface="Arial"/>
                <a:cs typeface="Arial"/>
              </a:rPr>
              <a:t> </a:t>
            </a:r>
            <a:r>
              <a:rPr lang="el-GR" sz="1600" dirty="0">
                <a:latin typeface="Arial"/>
                <a:cs typeface="Arial"/>
              </a:rPr>
              <a:t>Οι </a:t>
            </a:r>
            <a:r>
              <a:rPr lang="en-US" sz="1600" dirty="0" err="1">
                <a:latin typeface="Arial"/>
                <a:cs typeface="Arial"/>
              </a:rPr>
              <a:t>εμ</a:t>
            </a:r>
            <a:r>
              <a:rPr lang="en-US" sz="1600" dirty="0">
                <a:latin typeface="Arial"/>
                <a:cs typeface="Arial"/>
              </a:rPr>
              <a:t>π</a:t>
            </a:r>
            <a:r>
              <a:rPr lang="en-US" sz="1600" dirty="0" err="1">
                <a:latin typeface="Arial"/>
                <a:cs typeface="Arial"/>
              </a:rPr>
              <a:t>ορικές</a:t>
            </a:r>
            <a:r>
              <a:rPr lang="en-US" sz="1600" dirty="0">
                <a:latin typeface="Arial"/>
                <a:cs typeface="Arial"/>
              </a:rPr>
              <a:t> </a:t>
            </a:r>
            <a:r>
              <a:rPr lang="el-GR" sz="1600" dirty="0">
                <a:latin typeface="Arial"/>
                <a:cs typeface="Arial"/>
              </a:rPr>
              <a:t>έχουν </a:t>
            </a:r>
            <a:r>
              <a:rPr lang="en-US" sz="1600" dirty="0" err="1">
                <a:latin typeface="Arial"/>
                <a:cs typeface="Arial"/>
              </a:rPr>
              <a:t>εμ</a:t>
            </a:r>
            <a:r>
              <a:rPr lang="en-US" sz="1600" dirty="0">
                <a:latin typeface="Arial"/>
                <a:cs typeface="Arial"/>
              </a:rPr>
              <a:t>π</a:t>
            </a:r>
            <a:r>
              <a:rPr lang="en-US" sz="1600" dirty="0" err="1">
                <a:latin typeface="Arial"/>
                <a:cs typeface="Arial"/>
              </a:rPr>
              <a:t>ορικούς</a:t>
            </a:r>
            <a:r>
              <a:rPr lang="en-US" sz="1600" dirty="0">
                <a:latin typeface="Arial"/>
                <a:cs typeface="Arial"/>
              </a:rPr>
              <a:t> επ</a:t>
            </a:r>
            <a:r>
              <a:rPr lang="en-US" sz="1600" dirty="0" err="1">
                <a:latin typeface="Arial"/>
                <a:cs typeface="Arial"/>
              </a:rPr>
              <a:t>ισκέ</a:t>
            </a:r>
            <a:r>
              <a:rPr lang="en-US" sz="1600" dirty="0">
                <a:latin typeface="Arial"/>
                <a:cs typeface="Arial"/>
              </a:rPr>
              <a:t>π</a:t>
            </a:r>
            <a:r>
              <a:rPr lang="en-US" sz="1600" dirty="0" err="1">
                <a:latin typeface="Arial"/>
                <a:cs typeface="Arial"/>
              </a:rPr>
              <a:t>τες</a:t>
            </a:r>
            <a:r>
              <a:rPr lang="en-US" sz="1600" dirty="0">
                <a:latin typeface="Arial"/>
                <a:cs typeface="Arial"/>
              </a:rPr>
              <a:t> </a:t>
            </a:r>
            <a:r>
              <a:rPr lang="en-US" sz="1600" dirty="0" err="1">
                <a:latin typeface="Arial"/>
                <a:cs typeface="Arial"/>
              </a:rPr>
              <a:t>οι</a:t>
            </a:r>
            <a:r>
              <a:rPr lang="en-US" sz="1600" dirty="0">
                <a:latin typeface="Arial"/>
                <a:cs typeface="Arial"/>
              </a:rPr>
              <a:t> </a:t>
            </a:r>
            <a:r>
              <a:rPr lang="en-US" sz="1600" dirty="0" err="1">
                <a:latin typeface="Arial"/>
                <a:cs typeface="Arial"/>
              </a:rPr>
              <a:t>ο</a:t>
            </a:r>
            <a:r>
              <a:rPr lang="en-US" sz="1600" dirty="0">
                <a:latin typeface="Arial"/>
                <a:cs typeface="Arial"/>
              </a:rPr>
              <a:t>π</a:t>
            </a:r>
            <a:r>
              <a:rPr lang="en-US" sz="1600" dirty="0" err="1">
                <a:latin typeface="Arial"/>
                <a:cs typeface="Arial"/>
              </a:rPr>
              <a:t>οίοι</a:t>
            </a:r>
            <a:r>
              <a:rPr lang="en-US" sz="1600" dirty="0">
                <a:latin typeface="Arial"/>
                <a:cs typeface="Arial"/>
              </a:rPr>
              <a:t> </a:t>
            </a:r>
            <a:r>
              <a:rPr lang="en-US" sz="1600" dirty="0" err="1">
                <a:latin typeface="Arial"/>
                <a:cs typeface="Arial"/>
              </a:rPr>
              <a:t>συν</a:t>
            </a:r>
            <a:r>
              <a:rPr lang="en-US" sz="1600" dirty="0">
                <a:latin typeface="Arial"/>
                <a:cs typeface="Arial"/>
              </a:rPr>
              <a:t>α</a:t>
            </a:r>
            <a:r>
              <a:rPr lang="en-US" sz="1600" dirty="0" err="1">
                <a:latin typeface="Arial"/>
                <a:cs typeface="Arial"/>
              </a:rPr>
              <a:t>ντούν</a:t>
            </a:r>
            <a:r>
              <a:rPr lang="en-US" sz="1600" dirty="0">
                <a:latin typeface="Arial"/>
                <a:cs typeface="Arial"/>
              </a:rPr>
              <a:t> </a:t>
            </a:r>
            <a:r>
              <a:rPr lang="en-US" sz="1600" dirty="0" err="1">
                <a:latin typeface="Arial"/>
                <a:cs typeface="Arial"/>
              </a:rPr>
              <a:t>τους</a:t>
            </a:r>
            <a:r>
              <a:rPr lang="en-US" sz="1600" dirty="0">
                <a:latin typeface="Arial"/>
                <a:cs typeface="Arial"/>
              </a:rPr>
              <a:t> </a:t>
            </a:r>
            <a:r>
              <a:rPr lang="en-US" sz="1600" dirty="0" err="1">
                <a:latin typeface="Arial"/>
                <a:cs typeface="Arial"/>
              </a:rPr>
              <a:t>εκθέτες</a:t>
            </a:r>
            <a:r>
              <a:rPr lang="en-US" sz="1600" dirty="0">
                <a:latin typeface="Arial"/>
                <a:cs typeface="Arial"/>
              </a:rPr>
              <a:t> </a:t>
            </a:r>
            <a:r>
              <a:rPr lang="en-US" sz="1600" dirty="0" err="1">
                <a:latin typeface="Arial"/>
                <a:cs typeface="Arial"/>
              </a:rPr>
              <a:t>με</a:t>
            </a:r>
            <a:r>
              <a:rPr lang="en-US" sz="1600" dirty="0">
                <a:latin typeface="Arial"/>
                <a:cs typeface="Arial"/>
              </a:rPr>
              <a:t> </a:t>
            </a:r>
            <a:r>
              <a:rPr lang="en-US" sz="1600" dirty="0" err="1">
                <a:latin typeface="Arial"/>
                <a:cs typeface="Arial"/>
              </a:rPr>
              <a:t>σκο</a:t>
            </a:r>
            <a:r>
              <a:rPr lang="en-US" sz="1600" dirty="0">
                <a:latin typeface="Arial"/>
                <a:cs typeface="Arial"/>
              </a:rPr>
              <a:t>π</a:t>
            </a:r>
            <a:r>
              <a:rPr lang="en-US" sz="1600" dirty="0" err="1">
                <a:latin typeface="Arial"/>
                <a:cs typeface="Arial"/>
              </a:rPr>
              <a:t>ό</a:t>
            </a:r>
            <a:r>
              <a:rPr lang="en-US" sz="1600" dirty="0">
                <a:latin typeface="Arial"/>
                <a:cs typeface="Arial"/>
              </a:rPr>
              <a:t> </a:t>
            </a:r>
            <a:r>
              <a:rPr lang="en-US" sz="1600" dirty="0" err="1">
                <a:latin typeface="Arial"/>
                <a:cs typeface="Arial"/>
              </a:rPr>
              <a:t>ν</a:t>
            </a:r>
            <a:r>
              <a:rPr lang="en-US" sz="1600" dirty="0">
                <a:latin typeface="Arial"/>
                <a:cs typeface="Arial"/>
              </a:rPr>
              <a:t>α </a:t>
            </a:r>
            <a:r>
              <a:rPr lang="en-US" sz="1600" dirty="0" err="1">
                <a:latin typeface="Arial"/>
                <a:cs typeface="Arial"/>
              </a:rPr>
              <a:t>συνάψουν</a:t>
            </a:r>
            <a:r>
              <a:rPr lang="en-US" sz="1600" dirty="0">
                <a:latin typeface="Arial"/>
                <a:cs typeface="Arial"/>
              </a:rPr>
              <a:t> </a:t>
            </a:r>
            <a:r>
              <a:rPr lang="en-US" sz="1600" dirty="0" err="1">
                <a:latin typeface="Arial"/>
                <a:cs typeface="Arial"/>
              </a:rPr>
              <a:t>εμ</a:t>
            </a:r>
            <a:r>
              <a:rPr lang="en-US" sz="1600" dirty="0">
                <a:latin typeface="Arial"/>
                <a:cs typeface="Arial"/>
              </a:rPr>
              <a:t>π</a:t>
            </a:r>
            <a:r>
              <a:rPr lang="en-US" sz="1600" dirty="0" err="1">
                <a:latin typeface="Arial"/>
                <a:cs typeface="Arial"/>
              </a:rPr>
              <a:t>ορικές</a:t>
            </a:r>
            <a:r>
              <a:rPr lang="en-US" sz="1600" dirty="0">
                <a:latin typeface="Arial"/>
                <a:cs typeface="Arial"/>
              </a:rPr>
              <a:t> </a:t>
            </a:r>
            <a:r>
              <a:rPr lang="en-US" sz="1600" dirty="0" err="1">
                <a:latin typeface="Arial"/>
                <a:cs typeface="Arial"/>
              </a:rPr>
              <a:t>συμφωνίες</a:t>
            </a:r>
            <a:r>
              <a:rPr lang="en-US" sz="1600" dirty="0">
                <a:latin typeface="Arial"/>
                <a:cs typeface="Arial"/>
              </a:rPr>
              <a:t>. </a:t>
            </a:r>
            <a:r>
              <a:rPr lang="el-GR" sz="1600" dirty="0">
                <a:latin typeface="Arial"/>
                <a:cs typeface="Arial"/>
              </a:rPr>
              <a:t>Στις </a:t>
            </a:r>
            <a:r>
              <a:rPr lang="en-US" sz="1600" dirty="0" err="1">
                <a:latin typeface="Arial"/>
                <a:cs typeface="Arial"/>
              </a:rPr>
              <a:t>κ</a:t>
            </a:r>
            <a:r>
              <a:rPr lang="en-US" sz="1600" dirty="0">
                <a:latin typeface="Arial"/>
                <a:cs typeface="Arial"/>
              </a:rPr>
              <a:t>α</a:t>
            </a:r>
            <a:r>
              <a:rPr lang="en-US" sz="1600" dirty="0" err="1">
                <a:latin typeface="Arial"/>
                <a:cs typeface="Arial"/>
              </a:rPr>
              <a:t>τ</a:t>
            </a:r>
            <a:r>
              <a:rPr lang="en-US" sz="1600" dirty="0">
                <a:latin typeface="Arial"/>
                <a:cs typeface="Arial"/>
              </a:rPr>
              <a:t>α</a:t>
            </a:r>
            <a:r>
              <a:rPr lang="en-US" sz="1600" dirty="0" err="1">
                <a:latin typeface="Arial"/>
                <a:cs typeface="Arial"/>
              </a:rPr>
              <a:t>ν</a:t>
            </a:r>
            <a:r>
              <a:rPr lang="en-US" sz="1600" dirty="0">
                <a:latin typeface="Arial"/>
                <a:cs typeface="Arial"/>
              </a:rPr>
              <a:t>α</a:t>
            </a:r>
            <a:r>
              <a:rPr lang="en-US" sz="1600" dirty="0" err="1">
                <a:latin typeface="Arial"/>
                <a:cs typeface="Arial"/>
              </a:rPr>
              <a:t>λωτικές</a:t>
            </a:r>
            <a:r>
              <a:rPr lang="el-GR" sz="1600" dirty="0">
                <a:latin typeface="Arial"/>
                <a:cs typeface="Arial"/>
              </a:rPr>
              <a:t> </a:t>
            </a:r>
            <a:r>
              <a:rPr lang="en-US" sz="1600" dirty="0" err="1">
                <a:latin typeface="Arial"/>
                <a:cs typeface="Arial"/>
              </a:rPr>
              <a:t>εκθέσεις</a:t>
            </a:r>
            <a:r>
              <a:rPr lang="el-GR" sz="1600" dirty="0">
                <a:latin typeface="Arial"/>
                <a:cs typeface="Arial"/>
              </a:rPr>
              <a:t>, </a:t>
            </a:r>
            <a:r>
              <a:rPr lang="en-US" sz="1600" dirty="0" err="1">
                <a:latin typeface="Arial"/>
                <a:cs typeface="Arial"/>
              </a:rPr>
              <a:t>το</a:t>
            </a:r>
            <a:r>
              <a:rPr lang="en-US" sz="1600" dirty="0">
                <a:latin typeface="Arial"/>
                <a:cs typeface="Arial"/>
              </a:rPr>
              <a:t> </a:t>
            </a:r>
            <a:r>
              <a:rPr lang="en-US" sz="1600" dirty="0" err="1">
                <a:latin typeface="Arial"/>
                <a:cs typeface="Arial"/>
              </a:rPr>
              <a:t>κοινό</a:t>
            </a:r>
            <a:r>
              <a:rPr lang="en-US" sz="1600" dirty="0">
                <a:latin typeface="Arial"/>
                <a:cs typeface="Arial"/>
              </a:rPr>
              <a:t> π</a:t>
            </a:r>
            <a:r>
              <a:rPr lang="en-US" sz="1600" dirty="0" err="1">
                <a:latin typeface="Arial"/>
                <a:cs typeface="Arial"/>
              </a:rPr>
              <a:t>εριηγείτ</a:t>
            </a:r>
            <a:r>
              <a:rPr lang="en-US" sz="1600" dirty="0">
                <a:latin typeface="Arial"/>
                <a:cs typeface="Arial"/>
              </a:rPr>
              <a:t>α</a:t>
            </a:r>
            <a:r>
              <a:rPr lang="en-US" sz="1600" dirty="0" err="1">
                <a:latin typeface="Arial"/>
                <a:cs typeface="Arial"/>
              </a:rPr>
              <a:t>ι</a:t>
            </a:r>
            <a:r>
              <a:rPr lang="en-US" sz="1600" dirty="0">
                <a:latin typeface="Arial"/>
                <a:cs typeface="Arial"/>
              </a:rPr>
              <a:t> </a:t>
            </a:r>
            <a:r>
              <a:rPr lang="en-US" sz="1600" dirty="0" err="1">
                <a:latin typeface="Arial"/>
                <a:cs typeface="Arial"/>
              </a:rPr>
              <a:t>στους</a:t>
            </a:r>
            <a:r>
              <a:rPr lang="en-US" sz="1600" dirty="0">
                <a:latin typeface="Arial"/>
                <a:cs typeface="Arial"/>
              </a:rPr>
              <a:t> </a:t>
            </a:r>
            <a:r>
              <a:rPr lang="en-US" sz="1600" dirty="0" err="1">
                <a:latin typeface="Arial"/>
                <a:cs typeface="Arial"/>
              </a:rPr>
              <a:t>χώρους</a:t>
            </a:r>
            <a:r>
              <a:rPr lang="en-US" sz="1600" dirty="0">
                <a:latin typeface="Arial"/>
                <a:cs typeface="Arial"/>
              </a:rPr>
              <a:t> </a:t>
            </a:r>
            <a:r>
              <a:rPr lang="en-US" sz="1600" dirty="0" err="1">
                <a:latin typeface="Arial"/>
                <a:cs typeface="Arial"/>
              </a:rPr>
              <a:t>της</a:t>
            </a:r>
            <a:r>
              <a:rPr lang="en-US" sz="1600" dirty="0">
                <a:latin typeface="Arial"/>
                <a:cs typeface="Arial"/>
              </a:rPr>
              <a:t> </a:t>
            </a:r>
            <a:r>
              <a:rPr lang="en-US" sz="1600" dirty="0" err="1">
                <a:latin typeface="Arial"/>
                <a:cs typeface="Arial"/>
              </a:rPr>
              <a:t>έκθεσης</a:t>
            </a:r>
            <a:r>
              <a:rPr lang="en-US" sz="1600" dirty="0">
                <a:latin typeface="Arial"/>
                <a:cs typeface="Arial"/>
              </a:rPr>
              <a:t>, α</a:t>
            </a:r>
            <a:r>
              <a:rPr lang="en-US" sz="1600" dirty="0" err="1">
                <a:latin typeface="Arial"/>
                <a:cs typeface="Arial"/>
              </a:rPr>
              <a:t>ντλώντ</a:t>
            </a:r>
            <a:r>
              <a:rPr lang="en-US" sz="1600" dirty="0">
                <a:latin typeface="Arial"/>
                <a:cs typeface="Arial"/>
              </a:rPr>
              <a:t>α</a:t>
            </a:r>
            <a:r>
              <a:rPr lang="en-US" sz="1600" dirty="0" err="1">
                <a:latin typeface="Arial"/>
                <a:cs typeface="Arial"/>
              </a:rPr>
              <a:t>ς</a:t>
            </a:r>
            <a:r>
              <a:rPr lang="en-US" sz="1600" dirty="0">
                <a:latin typeface="Arial"/>
                <a:cs typeface="Arial"/>
              </a:rPr>
              <a:t> π</a:t>
            </a:r>
            <a:r>
              <a:rPr lang="en-US" sz="1600" dirty="0" err="1">
                <a:latin typeface="Arial"/>
                <a:cs typeface="Arial"/>
              </a:rPr>
              <a:t>ερισσότερο</a:t>
            </a:r>
            <a:r>
              <a:rPr lang="en-US" sz="1600" dirty="0">
                <a:latin typeface="Arial"/>
                <a:cs typeface="Arial"/>
              </a:rPr>
              <a:t> π</a:t>
            </a:r>
            <a:r>
              <a:rPr lang="en-US" sz="1600" dirty="0" err="1">
                <a:latin typeface="Arial"/>
                <a:cs typeface="Arial"/>
              </a:rPr>
              <a:t>ληροφορίες</a:t>
            </a:r>
            <a:r>
              <a:rPr lang="en-US" sz="1600" dirty="0">
                <a:latin typeface="Arial"/>
                <a:cs typeface="Arial"/>
              </a:rPr>
              <a:t> απ</a:t>
            </a:r>
            <a:r>
              <a:rPr lang="en-US" sz="1600" dirty="0" err="1">
                <a:latin typeface="Arial"/>
                <a:cs typeface="Arial"/>
              </a:rPr>
              <a:t>ό</a:t>
            </a:r>
            <a:r>
              <a:rPr lang="en-US" sz="1600" dirty="0">
                <a:latin typeface="Arial"/>
                <a:cs typeface="Arial"/>
              </a:rPr>
              <a:t> </a:t>
            </a:r>
            <a:r>
              <a:rPr lang="en-US" sz="1600" dirty="0" err="1">
                <a:latin typeface="Arial"/>
                <a:cs typeface="Arial"/>
              </a:rPr>
              <a:t>τους</a:t>
            </a:r>
            <a:r>
              <a:rPr lang="en-US" sz="1600" dirty="0">
                <a:latin typeface="Arial"/>
                <a:cs typeface="Arial"/>
              </a:rPr>
              <a:t> </a:t>
            </a:r>
            <a:r>
              <a:rPr lang="en-US" sz="1600" dirty="0" err="1">
                <a:latin typeface="Arial"/>
                <a:cs typeface="Arial"/>
              </a:rPr>
              <a:t>εκθέτες</a:t>
            </a:r>
            <a:r>
              <a:rPr lang="en-US" sz="1600" dirty="0">
                <a:latin typeface="Arial"/>
                <a:cs typeface="Arial"/>
              </a:rPr>
              <a:t>. </a:t>
            </a:r>
            <a:endParaRPr lang="el-GR" sz="1600" dirty="0">
              <a:latin typeface="Arial"/>
              <a:cs typeface="Arial"/>
            </a:endParaRPr>
          </a:p>
          <a:p>
            <a:pPr algn="just"/>
            <a:endParaRPr lang="en-US" sz="1600" b="1" dirty="0">
              <a:latin typeface="Arial"/>
              <a:cs typeface="Arial"/>
            </a:endParaRPr>
          </a:p>
        </p:txBody>
      </p:sp>
    </p:spTree>
    <p:extLst>
      <p:ext uri="{BB962C8B-B14F-4D97-AF65-F5344CB8AC3E}">
        <p14:creationId xmlns:p14="http://schemas.microsoft.com/office/powerpoint/2010/main" val="5899007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blinds(horizontal)">
                                      <p:cBhvr>
                                        <p:cTn id="7"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Ομάδα 9">
            <a:extLst>
              <a:ext uri="{FF2B5EF4-FFF2-40B4-BE49-F238E27FC236}">
                <a16:creationId xmlns:a16="http://schemas.microsoft.com/office/drawing/2014/main" id="{4524F1F5-C797-E48F-DD3C-B22F512B6F0D}"/>
              </a:ext>
            </a:extLst>
          </p:cNvPr>
          <p:cNvGrpSpPr/>
          <p:nvPr/>
        </p:nvGrpSpPr>
        <p:grpSpPr>
          <a:xfrm>
            <a:off x="182134" y="5733258"/>
            <a:ext cx="8779731" cy="1224531"/>
            <a:chOff x="107504" y="5733258"/>
            <a:chExt cx="8928992" cy="1224531"/>
          </a:xfrm>
        </p:grpSpPr>
        <p:pic>
          <p:nvPicPr>
            <p:cNvPr id="11" name="Picture 3" descr="G:\Katia\Διδακτορική Διατριβή\Kείμενο\Εικόνες\slide2.jpg">
              <a:extLst>
                <a:ext uri="{FF2B5EF4-FFF2-40B4-BE49-F238E27FC236}">
                  <a16:creationId xmlns:a16="http://schemas.microsoft.com/office/drawing/2014/main" id="{494046A5-A3B1-A7E0-7EC9-B417D5522C6C}"/>
                </a:ext>
              </a:extLst>
            </p:cNvPr>
            <p:cNvPicPr>
              <a:picLocks noChangeAspect="1" noChangeArrowheads="1"/>
            </p:cNvPicPr>
            <p:nvPr/>
          </p:nvPicPr>
          <p:blipFill>
            <a:blip r:embed="rId3"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12" name="Γραφικό 11" descr="Ψάρι με συμπαγές γέμισμα">
              <a:extLst>
                <a:ext uri="{FF2B5EF4-FFF2-40B4-BE49-F238E27FC236}">
                  <a16:creationId xmlns:a16="http://schemas.microsoft.com/office/drawing/2014/main" id="{7EF75DD2-F5B1-AB9E-DC46-302EEECDB7CE}"/>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839465" y="6307730"/>
              <a:ext cx="745088" cy="650059"/>
            </a:xfrm>
            <a:prstGeom prst="rect">
              <a:avLst/>
            </a:prstGeom>
          </p:spPr>
        </p:pic>
        <p:pic>
          <p:nvPicPr>
            <p:cNvPr id="13" name="Γραφικό 12" descr="Ψάρι με συμπαγές γέμισμα">
              <a:extLst>
                <a:ext uri="{FF2B5EF4-FFF2-40B4-BE49-F238E27FC236}">
                  <a16:creationId xmlns:a16="http://schemas.microsoft.com/office/drawing/2014/main" id="{A39AE182-1E00-7AD0-FDFA-9AE70C32DDB4}"/>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82488" y="6243328"/>
              <a:ext cx="761621" cy="624496"/>
            </a:xfrm>
            <a:prstGeom prst="rect">
              <a:avLst/>
            </a:prstGeom>
          </p:spPr>
        </p:pic>
        <p:pic>
          <p:nvPicPr>
            <p:cNvPr id="14" name="Γραφικό 13" descr="Ανταγωνισμός με συμπαγές γέμισμα">
              <a:extLst>
                <a:ext uri="{FF2B5EF4-FFF2-40B4-BE49-F238E27FC236}">
                  <a16:creationId xmlns:a16="http://schemas.microsoft.com/office/drawing/2014/main" id="{E925304D-FF99-700A-AE0B-092B5151DDBE}"/>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4226513" y="6330198"/>
              <a:ext cx="761653" cy="560538"/>
            </a:xfrm>
            <a:prstGeom prst="rect">
              <a:avLst/>
            </a:prstGeom>
          </p:spPr>
        </p:pic>
      </p:grpSp>
      <p:sp>
        <p:nvSpPr>
          <p:cNvPr id="23" name="22 - Ορθογώνιο"/>
          <p:cNvSpPr/>
          <p:nvPr/>
        </p:nvSpPr>
        <p:spPr>
          <a:xfrm>
            <a:off x="188398" y="214290"/>
            <a:ext cx="8767204" cy="6383062"/>
          </a:xfrm>
          <a:prstGeom prst="rect">
            <a:avLst/>
          </a:prstGeom>
          <a:gradFill flip="none" rotWithShape="1">
            <a:gsLst>
              <a:gs pos="100000">
                <a:schemeClr val="bg1">
                  <a:lumMod val="85000"/>
                  <a:alpha val="0"/>
                </a:schemeClr>
              </a:gs>
              <a:gs pos="100000">
                <a:schemeClr val="bg1">
                  <a:lumMod val="85000"/>
                  <a:alpha val="0"/>
                </a:schemeClr>
              </a:gs>
              <a:gs pos="50000">
                <a:schemeClr val="accent1">
                  <a:tint val="44500"/>
                  <a:satMod val="160000"/>
                </a:schemeClr>
              </a:gs>
              <a:gs pos="100000">
                <a:schemeClr val="accent1">
                  <a:tint val="23500"/>
                  <a:satMod val="160000"/>
                </a:schemeClr>
              </a:gs>
            </a:gsLst>
            <a:lin ang="5400000" scaled="1"/>
            <a:tileRect/>
          </a:gradFill>
          <a:ln>
            <a:noFill/>
          </a:ln>
          <a:effectLst>
            <a:innerShdw blurRad="1270000" dist="2540000" dir="16200000">
              <a:schemeClr val="tx1">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dirty="0"/>
          </a:p>
        </p:txBody>
      </p:sp>
      <p:sp>
        <p:nvSpPr>
          <p:cNvPr id="28" name="27 - Ορθογώνιο"/>
          <p:cNvSpPr/>
          <p:nvPr/>
        </p:nvSpPr>
        <p:spPr>
          <a:xfrm>
            <a:off x="0" y="214290"/>
            <a:ext cx="182135" cy="7880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9" name="28 - Ορθογώνιο"/>
          <p:cNvSpPr/>
          <p:nvPr/>
        </p:nvSpPr>
        <p:spPr>
          <a:xfrm>
            <a:off x="8961865" y="450700"/>
            <a:ext cx="182135" cy="7880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5" name="Title 1"/>
          <p:cNvSpPr>
            <a:spLocks noGrp="1"/>
          </p:cNvSpPr>
          <p:nvPr>
            <p:ph type="title"/>
          </p:nvPr>
        </p:nvSpPr>
        <p:spPr>
          <a:xfrm>
            <a:off x="457200" y="332656"/>
            <a:ext cx="8229600" cy="648072"/>
          </a:xfrm>
        </p:spPr>
        <p:txBody>
          <a:bodyPr>
            <a:normAutofit/>
          </a:bodyPr>
          <a:lstStyle/>
          <a:p>
            <a:r>
              <a:rPr lang="el-GR" sz="3200" dirty="0"/>
              <a:t>Πλεονεκτήματα</a:t>
            </a:r>
            <a:r>
              <a:rPr lang="en-US" sz="3200" dirty="0"/>
              <a:t> </a:t>
            </a:r>
            <a:r>
              <a:rPr lang="el-GR" sz="3200" dirty="0"/>
              <a:t>εμπορικών εκθέσεων</a:t>
            </a:r>
            <a:endParaRPr lang="en-US" sz="3200" dirty="0"/>
          </a:p>
        </p:txBody>
      </p:sp>
      <p:sp>
        <p:nvSpPr>
          <p:cNvPr id="16" name="21 - Ορθογώνιο"/>
          <p:cNvSpPr/>
          <p:nvPr/>
        </p:nvSpPr>
        <p:spPr>
          <a:xfrm>
            <a:off x="573182" y="980728"/>
            <a:ext cx="7959258" cy="4031874"/>
          </a:xfrm>
          <a:prstGeom prst="rect">
            <a:avLst/>
          </a:prstGeom>
        </p:spPr>
        <p:txBody>
          <a:bodyPr wrap="square">
            <a:spAutoFit/>
          </a:bodyPr>
          <a:lstStyle/>
          <a:p>
            <a:pPr algn="just">
              <a:lnSpc>
                <a:spcPct val="150000"/>
              </a:lnSpc>
            </a:pPr>
            <a:endParaRPr lang="en-US" sz="1600" b="1" dirty="0">
              <a:latin typeface="Arial"/>
              <a:cs typeface="Arial"/>
            </a:endParaRPr>
          </a:p>
          <a:p>
            <a:pPr marL="285750" indent="-285750" algn="just">
              <a:lnSpc>
                <a:spcPct val="150000"/>
              </a:lnSpc>
              <a:buFont typeface="Arial"/>
              <a:buChar char="•"/>
            </a:pPr>
            <a:r>
              <a:rPr lang="en-US" sz="1600" b="1" dirty="0" err="1">
                <a:latin typeface="Arial"/>
                <a:cs typeface="Arial"/>
              </a:rPr>
              <a:t>Βελτίωση</a:t>
            </a:r>
            <a:r>
              <a:rPr lang="en-US" sz="1600" b="1" dirty="0">
                <a:latin typeface="Arial"/>
                <a:cs typeface="Arial"/>
              </a:rPr>
              <a:t> </a:t>
            </a:r>
            <a:r>
              <a:rPr lang="en-US" sz="1600" b="1" dirty="0" err="1">
                <a:latin typeface="Arial"/>
                <a:cs typeface="Arial"/>
              </a:rPr>
              <a:t>της</a:t>
            </a:r>
            <a:r>
              <a:rPr lang="en-US" sz="1600" b="1" dirty="0">
                <a:latin typeface="Arial"/>
                <a:cs typeface="Arial"/>
              </a:rPr>
              <a:t> </a:t>
            </a:r>
            <a:r>
              <a:rPr lang="en-US" sz="1600" b="1" dirty="0" err="1">
                <a:latin typeface="Arial"/>
                <a:cs typeface="Arial"/>
              </a:rPr>
              <a:t>εικόν</a:t>
            </a:r>
            <a:r>
              <a:rPr lang="en-US" sz="1600" b="1" dirty="0">
                <a:latin typeface="Arial"/>
                <a:cs typeface="Arial"/>
              </a:rPr>
              <a:t>α</a:t>
            </a:r>
            <a:r>
              <a:rPr lang="en-US" sz="1600" b="1" dirty="0" err="1">
                <a:latin typeface="Arial"/>
                <a:cs typeface="Arial"/>
              </a:rPr>
              <a:t>ς</a:t>
            </a:r>
            <a:r>
              <a:rPr lang="en-US" sz="1600" b="1" dirty="0">
                <a:latin typeface="Arial"/>
                <a:cs typeface="Arial"/>
              </a:rPr>
              <a:t> </a:t>
            </a:r>
            <a:r>
              <a:rPr lang="en-US" sz="1600" b="1" dirty="0" err="1">
                <a:latin typeface="Arial"/>
                <a:cs typeface="Arial"/>
              </a:rPr>
              <a:t>της</a:t>
            </a:r>
            <a:r>
              <a:rPr lang="en-US" sz="1600" b="1" dirty="0">
                <a:latin typeface="Arial"/>
                <a:cs typeface="Arial"/>
              </a:rPr>
              <a:t> επ</a:t>
            </a:r>
            <a:r>
              <a:rPr lang="en-US" sz="1600" b="1" dirty="0" err="1">
                <a:latin typeface="Arial"/>
                <a:cs typeface="Arial"/>
              </a:rPr>
              <a:t>ιχείρησης</a:t>
            </a:r>
            <a:r>
              <a:rPr lang="en-US" sz="1600" b="1" dirty="0">
                <a:latin typeface="Arial"/>
                <a:cs typeface="Arial"/>
              </a:rPr>
              <a:t>, π</a:t>
            </a:r>
            <a:r>
              <a:rPr lang="en-US" sz="1600" b="1" dirty="0" err="1">
                <a:latin typeface="Arial"/>
                <a:cs typeface="Arial"/>
              </a:rPr>
              <a:t>ροϊόντων</a:t>
            </a:r>
            <a:r>
              <a:rPr lang="en-US" sz="1600" b="1" dirty="0">
                <a:latin typeface="Arial"/>
                <a:cs typeface="Arial"/>
              </a:rPr>
              <a:t> &amp; </a:t>
            </a:r>
            <a:r>
              <a:rPr lang="en-US" sz="1600" b="1" dirty="0" err="1">
                <a:latin typeface="Arial"/>
                <a:cs typeface="Arial"/>
              </a:rPr>
              <a:t>υ</a:t>
            </a:r>
            <a:r>
              <a:rPr lang="en-US" sz="1600" b="1" dirty="0">
                <a:latin typeface="Arial"/>
                <a:cs typeface="Arial"/>
              </a:rPr>
              <a:t>π</a:t>
            </a:r>
            <a:r>
              <a:rPr lang="en-US" sz="1600" b="1" dirty="0" err="1">
                <a:latin typeface="Arial"/>
                <a:cs typeface="Arial"/>
              </a:rPr>
              <a:t>ηρεσιών</a:t>
            </a:r>
            <a:r>
              <a:rPr lang="el-GR" sz="1600" b="1" dirty="0">
                <a:latin typeface="Arial"/>
                <a:cs typeface="Arial"/>
              </a:rPr>
              <a:t>: </a:t>
            </a:r>
            <a:r>
              <a:rPr lang="el-GR" sz="1600" dirty="0">
                <a:latin typeface="Arial"/>
                <a:cs typeface="Arial"/>
              </a:rPr>
              <a:t>Σύμφωνα με έρευνες η εικόνα των επιχειρήσεων που συμμετέχουν σε εμπορικές εκθέσεις βελτιώνεται σημαντικά, πολλές είναι οι εταιρείες που σαν πρωταρχικό στόχο έχουν την εταιρική προβολή, ενώ σε δεύτερη μοίρα έρχονται οι πωλήσεις.</a:t>
            </a:r>
            <a:r>
              <a:rPr lang="en-US" sz="1600" dirty="0">
                <a:latin typeface="Arial"/>
                <a:cs typeface="Arial"/>
              </a:rPr>
              <a:t> </a:t>
            </a:r>
            <a:endParaRPr lang="el-GR" sz="1600" dirty="0">
              <a:latin typeface="Arial"/>
              <a:cs typeface="Arial"/>
            </a:endParaRPr>
          </a:p>
          <a:p>
            <a:pPr marL="285750" indent="-285750" algn="just">
              <a:lnSpc>
                <a:spcPct val="150000"/>
              </a:lnSpc>
              <a:buFont typeface="Arial"/>
              <a:buChar char="•"/>
            </a:pPr>
            <a:endParaRPr lang="en-US" sz="1600" b="1" dirty="0">
              <a:latin typeface="Arial"/>
              <a:cs typeface="Arial"/>
            </a:endParaRPr>
          </a:p>
          <a:p>
            <a:pPr marL="285750" indent="-285750" algn="just">
              <a:lnSpc>
                <a:spcPct val="150000"/>
              </a:lnSpc>
              <a:buFont typeface="Arial"/>
              <a:buChar char="•"/>
            </a:pPr>
            <a:r>
              <a:rPr lang="en-US" sz="1600" b="1" dirty="0" err="1">
                <a:latin typeface="Arial"/>
                <a:cs typeface="Arial"/>
              </a:rPr>
              <a:t>Κ</a:t>
            </a:r>
            <a:r>
              <a:rPr lang="en-US" sz="1600" b="1" dirty="0">
                <a:latin typeface="Arial"/>
                <a:cs typeface="Arial"/>
              </a:rPr>
              <a:t>α</a:t>
            </a:r>
            <a:r>
              <a:rPr lang="en-US" sz="1600" b="1" dirty="0" err="1">
                <a:latin typeface="Arial"/>
                <a:cs typeface="Arial"/>
              </a:rPr>
              <a:t>τ</a:t>
            </a:r>
            <a:r>
              <a:rPr lang="en-US" sz="1600" b="1" dirty="0">
                <a:latin typeface="Arial"/>
                <a:cs typeface="Arial"/>
              </a:rPr>
              <a:t>α</a:t>
            </a:r>
            <a:r>
              <a:rPr lang="en-US" sz="1600" b="1" dirty="0" err="1">
                <a:latin typeface="Arial"/>
                <a:cs typeface="Arial"/>
              </a:rPr>
              <a:t>γρ</a:t>
            </a:r>
            <a:r>
              <a:rPr lang="en-US" sz="1600" b="1" dirty="0">
                <a:latin typeface="Arial"/>
                <a:cs typeface="Arial"/>
              </a:rPr>
              <a:t>α</a:t>
            </a:r>
            <a:r>
              <a:rPr lang="en-US" sz="1600" b="1" dirty="0" err="1">
                <a:latin typeface="Arial"/>
                <a:cs typeface="Arial"/>
              </a:rPr>
              <a:t>φή</a:t>
            </a:r>
            <a:r>
              <a:rPr lang="en-US" sz="1600" b="1" dirty="0">
                <a:latin typeface="Arial"/>
                <a:cs typeface="Arial"/>
              </a:rPr>
              <a:t> </a:t>
            </a:r>
            <a:r>
              <a:rPr lang="en-US" sz="1600" b="1" dirty="0" err="1">
                <a:latin typeface="Arial"/>
                <a:cs typeface="Arial"/>
              </a:rPr>
              <a:t>τάσεων</a:t>
            </a:r>
            <a:r>
              <a:rPr lang="en-US" sz="1600" b="1" dirty="0">
                <a:latin typeface="Arial"/>
                <a:cs typeface="Arial"/>
              </a:rPr>
              <a:t> α</a:t>
            </a:r>
            <a:r>
              <a:rPr lang="en-US" sz="1600" b="1" dirty="0" err="1">
                <a:latin typeface="Arial"/>
                <a:cs typeface="Arial"/>
              </a:rPr>
              <a:t>γοράς</a:t>
            </a:r>
            <a:r>
              <a:rPr lang="el-GR" sz="1600" b="1" dirty="0">
                <a:latin typeface="Arial"/>
                <a:cs typeface="Arial"/>
              </a:rPr>
              <a:t>: </a:t>
            </a:r>
            <a:r>
              <a:rPr lang="el-GR" sz="1600" dirty="0">
                <a:latin typeface="Arial"/>
                <a:cs typeface="Arial"/>
              </a:rPr>
              <a:t>Στις εμπορικές εκθέσεις η κάθε εταιρεία συμμετέχει ή ως εκθέτης ή ως επισκέπτης. Έτσι της δίνεται η ευκαιρία να αναγνωρίσει και να καταλάβει τις μελλοντικές τάσεις της αγοράς, όσον αφορά τον κλάδο στον οποίο δραστηριοποιείται.</a:t>
            </a:r>
            <a:endParaRPr lang="en-US" sz="1600" dirty="0">
              <a:latin typeface="Arial"/>
              <a:cs typeface="Arial"/>
            </a:endParaRPr>
          </a:p>
          <a:p>
            <a:pPr marL="285750" indent="-285750">
              <a:buFont typeface="Arial"/>
              <a:buChar char="•"/>
            </a:pPr>
            <a:endParaRPr lang="en-US" sz="1600" dirty="0">
              <a:latin typeface="Arial"/>
              <a:cs typeface="Arial"/>
            </a:endParaRPr>
          </a:p>
        </p:txBody>
      </p:sp>
    </p:spTree>
    <p:extLst>
      <p:ext uri="{BB962C8B-B14F-4D97-AF65-F5344CB8AC3E}">
        <p14:creationId xmlns:p14="http://schemas.microsoft.com/office/powerpoint/2010/main" val="27680711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blinds(horizontal)">
                                      <p:cBhvr>
                                        <p:cTn id="7"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Ομάδα 9">
            <a:extLst>
              <a:ext uri="{FF2B5EF4-FFF2-40B4-BE49-F238E27FC236}">
                <a16:creationId xmlns:a16="http://schemas.microsoft.com/office/drawing/2014/main" id="{4524F1F5-C797-E48F-DD3C-B22F512B6F0D}"/>
              </a:ext>
            </a:extLst>
          </p:cNvPr>
          <p:cNvGrpSpPr/>
          <p:nvPr/>
        </p:nvGrpSpPr>
        <p:grpSpPr>
          <a:xfrm>
            <a:off x="182134" y="5733258"/>
            <a:ext cx="8779731" cy="1224531"/>
            <a:chOff x="107504" y="5733258"/>
            <a:chExt cx="8928992" cy="1224531"/>
          </a:xfrm>
        </p:grpSpPr>
        <p:pic>
          <p:nvPicPr>
            <p:cNvPr id="11" name="Picture 3" descr="G:\Katia\Διδακτορική Διατριβή\Kείμενο\Εικόνες\slide2.jpg">
              <a:extLst>
                <a:ext uri="{FF2B5EF4-FFF2-40B4-BE49-F238E27FC236}">
                  <a16:creationId xmlns:a16="http://schemas.microsoft.com/office/drawing/2014/main" id="{494046A5-A3B1-A7E0-7EC9-B417D5522C6C}"/>
                </a:ext>
              </a:extLst>
            </p:cNvPr>
            <p:cNvPicPr>
              <a:picLocks noChangeAspect="1" noChangeArrowheads="1"/>
            </p:cNvPicPr>
            <p:nvPr/>
          </p:nvPicPr>
          <p:blipFill>
            <a:blip r:embed="rId3"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12" name="Γραφικό 11" descr="Ψάρι με συμπαγές γέμισμα">
              <a:extLst>
                <a:ext uri="{FF2B5EF4-FFF2-40B4-BE49-F238E27FC236}">
                  <a16:creationId xmlns:a16="http://schemas.microsoft.com/office/drawing/2014/main" id="{7EF75DD2-F5B1-AB9E-DC46-302EEECDB7CE}"/>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839465" y="6307730"/>
              <a:ext cx="745088" cy="650059"/>
            </a:xfrm>
            <a:prstGeom prst="rect">
              <a:avLst/>
            </a:prstGeom>
          </p:spPr>
        </p:pic>
        <p:pic>
          <p:nvPicPr>
            <p:cNvPr id="13" name="Γραφικό 12" descr="Ψάρι με συμπαγές γέμισμα">
              <a:extLst>
                <a:ext uri="{FF2B5EF4-FFF2-40B4-BE49-F238E27FC236}">
                  <a16:creationId xmlns:a16="http://schemas.microsoft.com/office/drawing/2014/main" id="{A39AE182-1E00-7AD0-FDFA-9AE70C32DDB4}"/>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82488" y="6243328"/>
              <a:ext cx="761621" cy="624496"/>
            </a:xfrm>
            <a:prstGeom prst="rect">
              <a:avLst/>
            </a:prstGeom>
          </p:spPr>
        </p:pic>
        <p:pic>
          <p:nvPicPr>
            <p:cNvPr id="14" name="Γραφικό 13" descr="Ανταγωνισμός με συμπαγές γέμισμα">
              <a:extLst>
                <a:ext uri="{FF2B5EF4-FFF2-40B4-BE49-F238E27FC236}">
                  <a16:creationId xmlns:a16="http://schemas.microsoft.com/office/drawing/2014/main" id="{E925304D-FF99-700A-AE0B-092B5151DDBE}"/>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4226513" y="6330198"/>
              <a:ext cx="761653" cy="560538"/>
            </a:xfrm>
            <a:prstGeom prst="rect">
              <a:avLst/>
            </a:prstGeom>
          </p:spPr>
        </p:pic>
      </p:grpSp>
      <p:sp>
        <p:nvSpPr>
          <p:cNvPr id="23" name="22 - Ορθογώνιο"/>
          <p:cNvSpPr/>
          <p:nvPr/>
        </p:nvSpPr>
        <p:spPr>
          <a:xfrm>
            <a:off x="188398" y="214290"/>
            <a:ext cx="8767204" cy="6383062"/>
          </a:xfrm>
          <a:prstGeom prst="rect">
            <a:avLst/>
          </a:prstGeom>
          <a:gradFill flip="none" rotWithShape="1">
            <a:gsLst>
              <a:gs pos="100000">
                <a:schemeClr val="bg1">
                  <a:lumMod val="85000"/>
                  <a:alpha val="0"/>
                </a:schemeClr>
              </a:gs>
              <a:gs pos="100000">
                <a:schemeClr val="bg1">
                  <a:lumMod val="85000"/>
                  <a:alpha val="0"/>
                </a:schemeClr>
              </a:gs>
              <a:gs pos="50000">
                <a:schemeClr val="accent1">
                  <a:tint val="44500"/>
                  <a:satMod val="160000"/>
                </a:schemeClr>
              </a:gs>
              <a:gs pos="100000">
                <a:schemeClr val="accent1">
                  <a:tint val="23500"/>
                  <a:satMod val="160000"/>
                </a:schemeClr>
              </a:gs>
            </a:gsLst>
            <a:lin ang="5400000" scaled="1"/>
            <a:tileRect/>
          </a:gradFill>
          <a:ln>
            <a:noFill/>
          </a:ln>
          <a:effectLst>
            <a:innerShdw blurRad="1270000" dist="2540000" dir="16200000">
              <a:schemeClr val="tx1">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dirty="0"/>
          </a:p>
        </p:txBody>
      </p:sp>
      <p:sp>
        <p:nvSpPr>
          <p:cNvPr id="28" name="27 - Ορθογώνιο"/>
          <p:cNvSpPr/>
          <p:nvPr/>
        </p:nvSpPr>
        <p:spPr>
          <a:xfrm>
            <a:off x="0" y="214290"/>
            <a:ext cx="182135" cy="7880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9" name="28 - Ορθογώνιο"/>
          <p:cNvSpPr/>
          <p:nvPr/>
        </p:nvSpPr>
        <p:spPr>
          <a:xfrm>
            <a:off x="8961865" y="450700"/>
            <a:ext cx="182135" cy="7880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5" name="Title 1"/>
          <p:cNvSpPr>
            <a:spLocks noGrp="1"/>
          </p:cNvSpPr>
          <p:nvPr>
            <p:ph type="title"/>
          </p:nvPr>
        </p:nvSpPr>
        <p:spPr>
          <a:xfrm>
            <a:off x="457200" y="404664"/>
            <a:ext cx="8229600" cy="648072"/>
          </a:xfrm>
        </p:spPr>
        <p:txBody>
          <a:bodyPr>
            <a:normAutofit/>
          </a:bodyPr>
          <a:lstStyle/>
          <a:p>
            <a:r>
              <a:rPr lang="el-GR" sz="3200" dirty="0"/>
              <a:t>Πλεονεκτήματα</a:t>
            </a:r>
            <a:r>
              <a:rPr lang="en-US" sz="3200" dirty="0"/>
              <a:t> </a:t>
            </a:r>
            <a:r>
              <a:rPr lang="el-GR" sz="3200" dirty="0"/>
              <a:t>εμπορικών εκθέσεων</a:t>
            </a:r>
            <a:endParaRPr lang="en-US" sz="3200" dirty="0"/>
          </a:p>
        </p:txBody>
      </p:sp>
      <p:sp>
        <p:nvSpPr>
          <p:cNvPr id="16" name="21 - Ορθογώνιο"/>
          <p:cNvSpPr/>
          <p:nvPr/>
        </p:nvSpPr>
        <p:spPr>
          <a:xfrm>
            <a:off x="573182" y="1238751"/>
            <a:ext cx="7959258" cy="4380687"/>
          </a:xfrm>
          <a:prstGeom prst="rect">
            <a:avLst/>
          </a:prstGeom>
        </p:spPr>
        <p:txBody>
          <a:bodyPr wrap="square">
            <a:spAutoFit/>
          </a:bodyPr>
          <a:lstStyle/>
          <a:p>
            <a:pPr marL="285750" indent="-285750" algn="just">
              <a:lnSpc>
                <a:spcPct val="150000"/>
              </a:lnSpc>
              <a:buFont typeface="Arial"/>
              <a:buChar char="•"/>
            </a:pPr>
            <a:r>
              <a:rPr lang="en-US" sz="1600" b="1" dirty="0" err="1">
                <a:latin typeface="Arial"/>
                <a:cs typeface="Arial"/>
              </a:rPr>
              <a:t>Πρόσω</a:t>
            </a:r>
            <a:r>
              <a:rPr lang="en-US" sz="1600" b="1" dirty="0">
                <a:latin typeface="Arial"/>
                <a:cs typeface="Arial"/>
              </a:rPr>
              <a:t>π</a:t>
            </a:r>
            <a:r>
              <a:rPr lang="en-US" sz="1600" b="1" dirty="0" err="1">
                <a:latin typeface="Arial"/>
                <a:cs typeface="Arial"/>
              </a:rPr>
              <a:t>ο</a:t>
            </a:r>
            <a:r>
              <a:rPr lang="en-US" sz="1600" b="1" dirty="0">
                <a:latin typeface="Arial"/>
                <a:cs typeface="Arial"/>
              </a:rPr>
              <a:t> </a:t>
            </a:r>
            <a:r>
              <a:rPr lang="en-US" sz="1600" b="1" dirty="0" err="1">
                <a:latin typeface="Arial"/>
                <a:cs typeface="Arial"/>
              </a:rPr>
              <a:t>με</a:t>
            </a:r>
            <a:r>
              <a:rPr lang="en-US" sz="1600" b="1" dirty="0">
                <a:latin typeface="Arial"/>
                <a:cs typeface="Arial"/>
              </a:rPr>
              <a:t> π</a:t>
            </a:r>
            <a:r>
              <a:rPr lang="en-US" sz="1600" b="1" dirty="0" err="1">
                <a:latin typeface="Arial"/>
                <a:cs typeface="Arial"/>
              </a:rPr>
              <a:t>ρόσω</a:t>
            </a:r>
            <a:r>
              <a:rPr lang="en-US" sz="1600" b="1" dirty="0">
                <a:latin typeface="Arial"/>
                <a:cs typeface="Arial"/>
              </a:rPr>
              <a:t>π</a:t>
            </a:r>
            <a:r>
              <a:rPr lang="en-US" sz="1600" b="1" dirty="0" err="1">
                <a:latin typeface="Arial"/>
                <a:cs typeface="Arial"/>
              </a:rPr>
              <a:t>ο</a:t>
            </a:r>
            <a:r>
              <a:rPr lang="en-US" sz="1600" b="1" dirty="0">
                <a:latin typeface="Arial"/>
                <a:cs typeface="Arial"/>
              </a:rPr>
              <a:t> επ</a:t>
            </a:r>
            <a:r>
              <a:rPr lang="en-US" sz="1600" b="1" dirty="0" err="1">
                <a:latin typeface="Arial"/>
                <a:cs typeface="Arial"/>
              </a:rPr>
              <a:t>ικοινωνί</a:t>
            </a:r>
            <a:r>
              <a:rPr lang="en-US" sz="1600" b="1" dirty="0">
                <a:latin typeface="Arial"/>
                <a:cs typeface="Arial"/>
              </a:rPr>
              <a:t>α</a:t>
            </a:r>
            <a:r>
              <a:rPr lang="el-GR" sz="1600" b="1" dirty="0">
                <a:latin typeface="Arial"/>
                <a:cs typeface="Arial"/>
              </a:rPr>
              <a:t>: </a:t>
            </a:r>
            <a:r>
              <a:rPr lang="el-GR" sz="1600" dirty="0">
                <a:latin typeface="Arial"/>
                <a:cs typeface="Arial"/>
              </a:rPr>
              <a:t>Ένα από τα μεγαλύτερα πλεονεκτήματα των εκθέσεων είναι ότι ξυπνούν και τις 5 αισθήσεις. Ακόμα ο επισκέπτης έχει τη δυνατότητα να έρθει σε άμεση επαφή με τον ίδιο τον εκθέτη να πληροφορηθεί άμεσα για τα προϊόντα ή τις υπηρεσίες.</a:t>
            </a:r>
          </a:p>
          <a:p>
            <a:pPr marL="285750" indent="-285750" algn="just">
              <a:lnSpc>
                <a:spcPct val="150000"/>
              </a:lnSpc>
              <a:buFont typeface="Arial"/>
              <a:buChar char="•"/>
            </a:pPr>
            <a:endParaRPr lang="en-US" sz="1600" b="1" dirty="0">
              <a:latin typeface="Arial"/>
              <a:cs typeface="Arial"/>
            </a:endParaRPr>
          </a:p>
          <a:p>
            <a:pPr marL="285750" indent="-285750" algn="just">
              <a:lnSpc>
                <a:spcPct val="150000"/>
              </a:lnSpc>
              <a:buFont typeface="Arial"/>
              <a:buChar char="•"/>
            </a:pPr>
            <a:r>
              <a:rPr lang="en-US" sz="1600" b="1" dirty="0" err="1">
                <a:latin typeface="Arial"/>
                <a:cs typeface="Arial"/>
              </a:rPr>
              <a:t>Μικρότερο</a:t>
            </a:r>
            <a:r>
              <a:rPr lang="en-US" sz="1600" b="1" dirty="0">
                <a:latin typeface="Arial"/>
                <a:cs typeface="Arial"/>
              </a:rPr>
              <a:t> </a:t>
            </a:r>
            <a:r>
              <a:rPr lang="en-US" sz="1600" b="1" dirty="0" err="1">
                <a:latin typeface="Arial"/>
                <a:cs typeface="Arial"/>
              </a:rPr>
              <a:t>κόστος</a:t>
            </a:r>
            <a:r>
              <a:rPr lang="en-US" sz="1600" b="1" dirty="0">
                <a:latin typeface="Arial"/>
                <a:cs typeface="Arial"/>
              </a:rPr>
              <a:t> απ</a:t>
            </a:r>
            <a:r>
              <a:rPr lang="en-US" sz="1600" b="1" dirty="0" err="1">
                <a:latin typeface="Arial"/>
                <a:cs typeface="Arial"/>
              </a:rPr>
              <a:t>ό</a:t>
            </a:r>
            <a:r>
              <a:rPr lang="en-US" sz="1600" b="1" dirty="0">
                <a:latin typeface="Arial"/>
                <a:cs typeface="Arial"/>
              </a:rPr>
              <a:t> </a:t>
            </a:r>
            <a:r>
              <a:rPr lang="en-US" sz="1600" b="1" dirty="0" err="1">
                <a:latin typeface="Arial"/>
                <a:cs typeface="Arial"/>
              </a:rPr>
              <a:t>την</a:t>
            </a:r>
            <a:r>
              <a:rPr lang="en-US" sz="1600" b="1" dirty="0">
                <a:latin typeface="Arial"/>
                <a:cs typeface="Arial"/>
              </a:rPr>
              <a:t> </a:t>
            </a:r>
            <a:r>
              <a:rPr lang="en-US" sz="1600" b="1" dirty="0" err="1">
                <a:latin typeface="Arial"/>
                <a:cs typeface="Arial"/>
              </a:rPr>
              <a:t>άμεση</a:t>
            </a:r>
            <a:r>
              <a:rPr lang="en-US" sz="1600" b="1" dirty="0">
                <a:latin typeface="Arial"/>
                <a:cs typeface="Arial"/>
              </a:rPr>
              <a:t> π</a:t>
            </a:r>
            <a:r>
              <a:rPr lang="en-US" sz="1600" b="1" dirty="0" err="1">
                <a:latin typeface="Arial"/>
                <a:cs typeface="Arial"/>
              </a:rPr>
              <a:t>ώληση</a:t>
            </a:r>
            <a:r>
              <a:rPr lang="el-GR" sz="1600" b="1" dirty="0">
                <a:latin typeface="Arial"/>
                <a:cs typeface="Arial"/>
              </a:rPr>
              <a:t>: </a:t>
            </a:r>
            <a:r>
              <a:rPr lang="el-GR" sz="1600" dirty="0">
                <a:latin typeface="Arial"/>
                <a:cs typeface="Arial"/>
              </a:rPr>
              <a:t>] Αυτό συμβαίνει διότι οι εταιρείες για να φτάσουν σε άμεσες πωλήσεις θα πρέπει το προσωπικό τους να είναι εξειδικευμένο, να επιμορφώνεται να βρίσκεται σε διαρκή δράση για να πουλήσει τα προϊόντα ή τις υπηρεσίες σε πελάτες. </a:t>
            </a:r>
          </a:p>
          <a:p>
            <a:pPr marL="285750" indent="-285750" algn="just">
              <a:lnSpc>
                <a:spcPct val="150000"/>
              </a:lnSpc>
              <a:buFont typeface="Arial"/>
              <a:buChar char="•"/>
            </a:pPr>
            <a:endParaRPr lang="en-US" sz="1600" b="1" dirty="0">
              <a:latin typeface="Arial"/>
              <a:cs typeface="Arial"/>
            </a:endParaRPr>
          </a:p>
          <a:p>
            <a:pPr algn="just"/>
            <a:endParaRPr lang="en-US" sz="1600" b="1" dirty="0">
              <a:latin typeface="Arial"/>
              <a:cs typeface="Arial"/>
            </a:endParaRPr>
          </a:p>
          <a:p>
            <a:pPr marL="285750" indent="-285750">
              <a:lnSpc>
                <a:spcPct val="150000"/>
              </a:lnSpc>
              <a:buFont typeface="Arial"/>
              <a:buChar char="•"/>
            </a:pPr>
            <a:endParaRPr lang="en-US" sz="1600" b="1" dirty="0">
              <a:latin typeface="Arial"/>
              <a:cs typeface="Arial"/>
            </a:endParaRPr>
          </a:p>
        </p:txBody>
      </p:sp>
    </p:spTree>
    <p:extLst>
      <p:ext uri="{BB962C8B-B14F-4D97-AF65-F5344CB8AC3E}">
        <p14:creationId xmlns:p14="http://schemas.microsoft.com/office/powerpoint/2010/main" val="4067839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blinds(horizontal)">
                                      <p:cBhvr>
                                        <p:cTn id="7"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Ομάδα 9">
            <a:extLst>
              <a:ext uri="{FF2B5EF4-FFF2-40B4-BE49-F238E27FC236}">
                <a16:creationId xmlns:a16="http://schemas.microsoft.com/office/drawing/2014/main" id="{4524F1F5-C797-E48F-DD3C-B22F512B6F0D}"/>
              </a:ext>
            </a:extLst>
          </p:cNvPr>
          <p:cNvGrpSpPr/>
          <p:nvPr/>
        </p:nvGrpSpPr>
        <p:grpSpPr>
          <a:xfrm>
            <a:off x="182134" y="5733258"/>
            <a:ext cx="8779731" cy="1224531"/>
            <a:chOff x="107504" y="5733258"/>
            <a:chExt cx="8928992" cy="1224531"/>
          </a:xfrm>
        </p:grpSpPr>
        <p:pic>
          <p:nvPicPr>
            <p:cNvPr id="11" name="Picture 3" descr="G:\Katia\Διδακτορική Διατριβή\Kείμενο\Εικόνες\slide2.jpg">
              <a:extLst>
                <a:ext uri="{FF2B5EF4-FFF2-40B4-BE49-F238E27FC236}">
                  <a16:creationId xmlns:a16="http://schemas.microsoft.com/office/drawing/2014/main" id="{494046A5-A3B1-A7E0-7EC9-B417D5522C6C}"/>
                </a:ext>
              </a:extLst>
            </p:cNvPr>
            <p:cNvPicPr>
              <a:picLocks noChangeAspect="1" noChangeArrowheads="1"/>
            </p:cNvPicPr>
            <p:nvPr/>
          </p:nvPicPr>
          <p:blipFill>
            <a:blip r:embed="rId3"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12" name="Γραφικό 11" descr="Ψάρι με συμπαγές γέμισμα">
              <a:extLst>
                <a:ext uri="{FF2B5EF4-FFF2-40B4-BE49-F238E27FC236}">
                  <a16:creationId xmlns:a16="http://schemas.microsoft.com/office/drawing/2014/main" id="{7EF75DD2-F5B1-AB9E-DC46-302EEECDB7CE}"/>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839465" y="6307730"/>
              <a:ext cx="745088" cy="650059"/>
            </a:xfrm>
            <a:prstGeom prst="rect">
              <a:avLst/>
            </a:prstGeom>
          </p:spPr>
        </p:pic>
        <p:pic>
          <p:nvPicPr>
            <p:cNvPr id="13" name="Γραφικό 12" descr="Ψάρι με συμπαγές γέμισμα">
              <a:extLst>
                <a:ext uri="{FF2B5EF4-FFF2-40B4-BE49-F238E27FC236}">
                  <a16:creationId xmlns:a16="http://schemas.microsoft.com/office/drawing/2014/main" id="{A39AE182-1E00-7AD0-FDFA-9AE70C32DDB4}"/>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82488" y="6243328"/>
              <a:ext cx="761621" cy="624496"/>
            </a:xfrm>
            <a:prstGeom prst="rect">
              <a:avLst/>
            </a:prstGeom>
          </p:spPr>
        </p:pic>
        <p:pic>
          <p:nvPicPr>
            <p:cNvPr id="14" name="Γραφικό 13" descr="Ανταγωνισμός με συμπαγές γέμισμα">
              <a:extLst>
                <a:ext uri="{FF2B5EF4-FFF2-40B4-BE49-F238E27FC236}">
                  <a16:creationId xmlns:a16="http://schemas.microsoft.com/office/drawing/2014/main" id="{E925304D-FF99-700A-AE0B-092B5151DDBE}"/>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4226513" y="6330198"/>
              <a:ext cx="761653" cy="560538"/>
            </a:xfrm>
            <a:prstGeom prst="rect">
              <a:avLst/>
            </a:prstGeom>
          </p:spPr>
        </p:pic>
      </p:grpSp>
      <p:sp>
        <p:nvSpPr>
          <p:cNvPr id="23" name="22 - Ορθογώνιο"/>
          <p:cNvSpPr/>
          <p:nvPr/>
        </p:nvSpPr>
        <p:spPr>
          <a:xfrm>
            <a:off x="188398" y="214290"/>
            <a:ext cx="8767204" cy="6383062"/>
          </a:xfrm>
          <a:prstGeom prst="rect">
            <a:avLst/>
          </a:prstGeom>
          <a:gradFill flip="none" rotWithShape="1">
            <a:gsLst>
              <a:gs pos="100000">
                <a:schemeClr val="bg1">
                  <a:lumMod val="85000"/>
                  <a:alpha val="0"/>
                </a:schemeClr>
              </a:gs>
              <a:gs pos="100000">
                <a:schemeClr val="bg1">
                  <a:lumMod val="85000"/>
                  <a:alpha val="0"/>
                </a:schemeClr>
              </a:gs>
              <a:gs pos="50000">
                <a:schemeClr val="accent1">
                  <a:tint val="44500"/>
                  <a:satMod val="160000"/>
                </a:schemeClr>
              </a:gs>
              <a:gs pos="100000">
                <a:schemeClr val="accent1">
                  <a:tint val="23500"/>
                  <a:satMod val="160000"/>
                </a:schemeClr>
              </a:gs>
            </a:gsLst>
            <a:lin ang="5400000" scaled="1"/>
            <a:tileRect/>
          </a:gradFill>
          <a:ln>
            <a:noFill/>
          </a:ln>
          <a:effectLst>
            <a:innerShdw blurRad="1270000" dist="2540000" dir="16200000">
              <a:schemeClr val="tx1">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dirty="0"/>
          </a:p>
        </p:txBody>
      </p:sp>
      <p:sp>
        <p:nvSpPr>
          <p:cNvPr id="28" name="27 - Ορθογώνιο"/>
          <p:cNvSpPr/>
          <p:nvPr/>
        </p:nvSpPr>
        <p:spPr>
          <a:xfrm>
            <a:off x="0" y="214290"/>
            <a:ext cx="182135" cy="7880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9" name="28 - Ορθογώνιο"/>
          <p:cNvSpPr/>
          <p:nvPr/>
        </p:nvSpPr>
        <p:spPr>
          <a:xfrm>
            <a:off x="8961865" y="450700"/>
            <a:ext cx="182135" cy="7880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5" name="Title 1"/>
          <p:cNvSpPr>
            <a:spLocks noGrp="1"/>
          </p:cNvSpPr>
          <p:nvPr>
            <p:ph type="title"/>
          </p:nvPr>
        </p:nvSpPr>
        <p:spPr>
          <a:xfrm>
            <a:off x="457200" y="404664"/>
            <a:ext cx="8229600" cy="648072"/>
          </a:xfrm>
        </p:spPr>
        <p:txBody>
          <a:bodyPr>
            <a:normAutofit/>
          </a:bodyPr>
          <a:lstStyle/>
          <a:p>
            <a:r>
              <a:rPr lang="el-GR" sz="3200" dirty="0"/>
              <a:t>Πλεονεκτήματα</a:t>
            </a:r>
            <a:r>
              <a:rPr lang="en-US" sz="3200" dirty="0"/>
              <a:t> </a:t>
            </a:r>
            <a:r>
              <a:rPr lang="el-GR" sz="3200" dirty="0"/>
              <a:t>εμπορικών εκθέσεων</a:t>
            </a:r>
            <a:endParaRPr lang="en-US" sz="3200" dirty="0"/>
          </a:p>
        </p:txBody>
      </p:sp>
      <p:sp>
        <p:nvSpPr>
          <p:cNvPr id="16" name="21 - Ορθογώνιο"/>
          <p:cNvSpPr/>
          <p:nvPr/>
        </p:nvSpPr>
        <p:spPr>
          <a:xfrm>
            <a:off x="573182" y="1124744"/>
            <a:ext cx="7959258" cy="5488684"/>
          </a:xfrm>
          <a:prstGeom prst="rect">
            <a:avLst/>
          </a:prstGeom>
        </p:spPr>
        <p:txBody>
          <a:bodyPr wrap="square">
            <a:spAutoFit/>
          </a:bodyPr>
          <a:lstStyle/>
          <a:p>
            <a:pPr algn="just"/>
            <a:endParaRPr lang="en-US" sz="1600" b="1" dirty="0">
              <a:latin typeface="Arial"/>
              <a:cs typeface="Arial"/>
            </a:endParaRPr>
          </a:p>
          <a:p>
            <a:pPr marL="285750" indent="-285750" algn="just">
              <a:lnSpc>
                <a:spcPct val="150000"/>
              </a:lnSpc>
              <a:buFont typeface="Arial"/>
              <a:buChar char="•"/>
            </a:pPr>
            <a:r>
              <a:rPr lang="en-US" sz="1600" b="1" dirty="0" err="1">
                <a:latin typeface="Arial"/>
                <a:cs typeface="Arial"/>
              </a:rPr>
              <a:t>Πρόσ</a:t>
            </a:r>
            <a:r>
              <a:rPr lang="en-US" sz="1600" b="1" dirty="0">
                <a:latin typeface="Arial"/>
                <a:cs typeface="Arial"/>
              </a:rPr>
              <a:t>βα</a:t>
            </a:r>
            <a:r>
              <a:rPr lang="en-US" sz="1600" b="1" dirty="0" err="1">
                <a:latin typeface="Arial"/>
                <a:cs typeface="Arial"/>
              </a:rPr>
              <a:t>ση</a:t>
            </a:r>
            <a:r>
              <a:rPr lang="en-US" sz="1600" b="1" dirty="0">
                <a:latin typeface="Arial"/>
                <a:cs typeface="Arial"/>
              </a:rPr>
              <a:t> </a:t>
            </a:r>
            <a:r>
              <a:rPr lang="en-US" sz="1600" b="1" dirty="0" err="1">
                <a:latin typeface="Arial"/>
                <a:cs typeface="Arial"/>
              </a:rPr>
              <a:t>σε</a:t>
            </a:r>
            <a:r>
              <a:rPr lang="en-US" sz="1600" b="1" dirty="0">
                <a:latin typeface="Arial"/>
                <a:cs typeface="Arial"/>
              </a:rPr>
              <a:t> </a:t>
            </a:r>
            <a:r>
              <a:rPr lang="en-US" sz="1600" b="1" dirty="0" err="1">
                <a:latin typeface="Arial"/>
                <a:cs typeface="Arial"/>
              </a:rPr>
              <a:t>δύσκολες</a:t>
            </a:r>
            <a:r>
              <a:rPr lang="en-US" sz="1600" b="1" dirty="0">
                <a:latin typeface="Arial"/>
                <a:cs typeface="Arial"/>
              </a:rPr>
              <a:t> επα</a:t>
            </a:r>
            <a:r>
              <a:rPr lang="en-US" sz="1600" b="1" dirty="0" err="1">
                <a:latin typeface="Arial"/>
                <a:cs typeface="Arial"/>
              </a:rPr>
              <a:t>φές</a:t>
            </a:r>
            <a:r>
              <a:rPr lang="el-GR" sz="1600" b="1" dirty="0">
                <a:latin typeface="Arial"/>
                <a:cs typeface="Arial"/>
              </a:rPr>
              <a:t>: </a:t>
            </a:r>
            <a:r>
              <a:rPr lang="el-GR" sz="1600" dirty="0">
                <a:latin typeface="Arial"/>
                <a:cs typeface="Arial"/>
              </a:rPr>
              <a:t>Έρευνες έχουν δείξει ότι στις εκθέσεις υπάρχει η δυνατότητα πρόσβασης σε δύσκολες και απρόσιτες επαφές. Ιδιοκτήτες επιχειρήσεων, υψηλόβαθμα στελέχη, πολιτικοί και οικονομικοί παράγοντες, καθώς και διαμορφωτές κοινής γνώμης συμπεριλαμβάνονται στο κοινό των εμπορικών εκθέσεων. </a:t>
            </a:r>
          </a:p>
          <a:p>
            <a:pPr marL="285750" indent="-285750" algn="just">
              <a:lnSpc>
                <a:spcPct val="150000"/>
              </a:lnSpc>
              <a:buFont typeface="Arial"/>
              <a:buChar char="•"/>
            </a:pPr>
            <a:endParaRPr lang="en-US" sz="1600" b="1" dirty="0">
              <a:latin typeface="Arial"/>
              <a:cs typeface="Arial"/>
            </a:endParaRPr>
          </a:p>
          <a:p>
            <a:pPr marL="285750" indent="-285750" algn="just">
              <a:lnSpc>
                <a:spcPct val="150000"/>
              </a:lnSpc>
              <a:buFont typeface="Arial"/>
              <a:buChar char="•"/>
            </a:pPr>
            <a:r>
              <a:rPr lang="en-US" sz="1600" b="1" dirty="0" err="1">
                <a:latin typeface="Arial"/>
                <a:cs typeface="Arial"/>
              </a:rPr>
              <a:t>Προώθηση</a:t>
            </a:r>
            <a:r>
              <a:rPr lang="en-US" sz="1600" b="1" dirty="0">
                <a:latin typeface="Arial"/>
                <a:cs typeface="Arial"/>
              </a:rPr>
              <a:t> </a:t>
            </a:r>
            <a:r>
              <a:rPr lang="en-US" sz="1600" b="1" dirty="0" err="1">
                <a:latin typeface="Arial"/>
                <a:cs typeface="Arial"/>
              </a:rPr>
              <a:t>σε</a:t>
            </a:r>
            <a:r>
              <a:rPr lang="en-US" sz="1600" b="1" dirty="0">
                <a:latin typeface="Arial"/>
                <a:cs typeface="Arial"/>
              </a:rPr>
              <a:t> επ</a:t>
            </a:r>
            <a:r>
              <a:rPr lang="en-US" sz="1600" b="1" dirty="0" err="1">
                <a:latin typeface="Arial"/>
                <a:cs typeface="Arial"/>
              </a:rPr>
              <a:t>ιλεγμένο</a:t>
            </a:r>
            <a:r>
              <a:rPr lang="en-US" sz="1600" b="1" dirty="0">
                <a:latin typeface="Arial"/>
                <a:cs typeface="Arial"/>
              </a:rPr>
              <a:t> </a:t>
            </a:r>
            <a:r>
              <a:rPr lang="en-US" sz="1600" b="1" dirty="0" err="1">
                <a:latin typeface="Arial"/>
                <a:cs typeface="Arial"/>
              </a:rPr>
              <a:t>κοινό</a:t>
            </a:r>
            <a:r>
              <a:rPr lang="el-GR" sz="1600" b="1" dirty="0">
                <a:latin typeface="Arial"/>
                <a:cs typeface="Arial"/>
              </a:rPr>
              <a:t>: </a:t>
            </a:r>
            <a:r>
              <a:rPr lang="el-GR" sz="1600" dirty="0">
                <a:latin typeface="Arial"/>
                <a:cs typeface="Arial"/>
              </a:rPr>
              <a:t>Οι κλαδικές εκθέσεις, προσφέρουν ένα επιλεγμένο κοινό (Target Group), προερχόμενο αυστηρά από κλάδους για τους οποίους υπάρχει ιδιαίτερο ενδιαφέρον από την πλευρά των εκθετών.</a:t>
            </a:r>
          </a:p>
          <a:p>
            <a:pPr algn="just">
              <a:lnSpc>
                <a:spcPct val="150000"/>
              </a:lnSpc>
            </a:pPr>
            <a:endParaRPr lang="el-GR" sz="1600" dirty="0">
              <a:latin typeface="Arial"/>
              <a:cs typeface="Arial"/>
            </a:endParaRPr>
          </a:p>
          <a:p>
            <a:pPr marL="285750" indent="-285750" algn="just">
              <a:lnSpc>
                <a:spcPct val="150000"/>
              </a:lnSpc>
              <a:buFont typeface="Arial"/>
              <a:buChar char="•"/>
            </a:pPr>
            <a:r>
              <a:rPr lang="en-US" sz="1600" b="1" dirty="0" err="1">
                <a:latin typeface="Arial"/>
                <a:cs typeface="Arial"/>
              </a:rPr>
              <a:t>Λήψη</a:t>
            </a:r>
            <a:r>
              <a:rPr lang="en-US" sz="1600" b="1" dirty="0">
                <a:latin typeface="Arial"/>
                <a:cs typeface="Arial"/>
              </a:rPr>
              <a:t> πα</a:t>
            </a:r>
            <a:r>
              <a:rPr lang="en-US" sz="1600" b="1" dirty="0" err="1">
                <a:latin typeface="Arial"/>
                <a:cs typeface="Arial"/>
              </a:rPr>
              <a:t>ρ</a:t>
            </a:r>
            <a:r>
              <a:rPr lang="en-US" sz="1600" b="1" dirty="0">
                <a:latin typeface="Arial"/>
                <a:cs typeface="Arial"/>
              </a:rPr>
              <a:t>α</a:t>
            </a:r>
            <a:r>
              <a:rPr lang="en-US" sz="1600" b="1" dirty="0" err="1">
                <a:latin typeface="Arial"/>
                <a:cs typeface="Arial"/>
              </a:rPr>
              <a:t>γγελιών</a:t>
            </a:r>
            <a:r>
              <a:rPr lang="el-GR" sz="1600" b="1" dirty="0">
                <a:latin typeface="Arial"/>
                <a:cs typeface="Arial"/>
              </a:rPr>
              <a:t>: </a:t>
            </a:r>
            <a:r>
              <a:rPr lang="el-GR" sz="1600" dirty="0">
                <a:latin typeface="Arial"/>
                <a:cs typeface="Arial"/>
              </a:rPr>
              <a:t>Πολλές επιχειρήσεις ανανεώνουν τις παραγγελίες τους σε τακτά χρονικά διαστήματα με την ευκαιρία των εμπορικών εκθέσεων.</a:t>
            </a:r>
            <a:endParaRPr lang="en-US" sz="1600" dirty="0">
              <a:latin typeface="Arial"/>
              <a:cs typeface="Arial"/>
            </a:endParaRPr>
          </a:p>
          <a:p>
            <a:pPr marL="285750" indent="-285750" algn="just">
              <a:lnSpc>
                <a:spcPct val="150000"/>
              </a:lnSpc>
              <a:buFont typeface="Arial"/>
              <a:buChar char="•"/>
            </a:pPr>
            <a:endParaRPr lang="en-US" sz="1600" dirty="0">
              <a:latin typeface="Arial"/>
              <a:cs typeface="Arial"/>
            </a:endParaRPr>
          </a:p>
          <a:p>
            <a:pPr marL="285750" indent="-285750">
              <a:lnSpc>
                <a:spcPct val="150000"/>
              </a:lnSpc>
              <a:buFont typeface="Arial"/>
              <a:buChar char="•"/>
            </a:pPr>
            <a:endParaRPr lang="en-US" sz="1600" b="1" dirty="0">
              <a:latin typeface="Arial"/>
              <a:cs typeface="Arial"/>
            </a:endParaRPr>
          </a:p>
        </p:txBody>
      </p:sp>
    </p:spTree>
    <p:extLst>
      <p:ext uri="{BB962C8B-B14F-4D97-AF65-F5344CB8AC3E}">
        <p14:creationId xmlns:p14="http://schemas.microsoft.com/office/powerpoint/2010/main" val="35733068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blinds(horizontal)">
                                      <p:cBhvr>
                                        <p:cTn id="7"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Ομάδα 9">
            <a:extLst>
              <a:ext uri="{FF2B5EF4-FFF2-40B4-BE49-F238E27FC236}">
                <a16:creationId xmlns:a16="http://schemas.microsoft.com/office/drawing/2014/main" id="{4524F1F5-C797-E48F-DD3C-B22F512B6F0D}"/>
              </a:ext>
            </a:extLst>
          </p:cNvPr>
          <p:cNvGrpSpPr/>
          <p:nvPr/>
        </p:nvGrpSpPr>
        <p:grpSpPr>
          <a:xfrm>
            <a:off x="182134" y="5733258"/>
            <a:ext cx="8779731" cy="1224531"/>
            <a:chOff x="107504" y="5733258"/>
            <a:chExt cx="8928992" cy="1224531"/>
          </a:xfrm>
        </p:grpSpPr>
        <p:pic>
          <p:nvPicPr>
            <p:cNvPr id="11" name="Picture 3" descr="G:\Katia\Διδακτορική Διατριβή\Kείμενο\Εικόνες\slide2.jpg">
              <a:extLst>
                <a:ext uri="{FF2B5EF4-FFF2-40B4-BE49-F238E27FC236}">
                  <a16:creationId xmlns:a16="http://schemas.microsoft.com/office/drawing/2014/main" id="{494046A5-A3B1-A7E0-7EC9-B417D5522C6C}"/>
                </a:ext>
              </a:extLst>
            </p:cNvPr>
            <p:cNvPicPr>
              <a:picLocks noChangeAspect="1" noChangeArrowheads="1"/>
            </p:cNvPicPr>
            <p:nvPr/>
          </p:nvPicPr>
          <p:blipFill>
            <a:blip r:embed="rId3"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12" name="Γραφικό 11" descr="Ψάρι με συμπαγές γέμισμα">
              <a:extLst>
                <a:ext uri="{FF2B5EF4-FFF2-40B4-BE49-F238E27FC236}">
                  <a16:creationId xmlns:a16="http://schemas.microsoft.com/office/drawing/2014/main" id="{7EF75DD2-F5B1-AB9E-DC46-302EEECDB7CE}"/>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839465" y="6307730"/>
              <a:ext cx="745088" cy="650059"/>
            </a:xfrm>
            <a:prstGeom prst="rect">
              <a:avLst/>
            </a:prstGeom>
          </p:spPr>
        </p:pic>
        <p:pic>
          <p:nvPicPr>
            <p:cNvPr id="13" name="Γραφικό 12" descr="Ψάρι με συμπαγές γέμισμα">
              <a:extLst>
                <a:ext uri="{FF2B5EF4-FFF2-40B4-BE49-F238E27FC236}">
                  <a16:creationId xmlns:a16="http://schemas.microsoft.com/office/drawing/2014/main" id="{A39AE182-1E00-7AD0-FDFA-9AE70C32DDB4}"/>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82488" y="6243328"/>
              <a:ext cx="761621" cy="624496"/>
            </a:xfrm>
            <a:prstGeom prst="rect">
              <a:avLst/>
            </a:prstGeom>
          </p:spPr>
        </p:pic>
        <p:pic>
          <p:nvPicPr>
            <p:cNvPr id="14" name="Γραφικό 13" descr="Ανταγωνισμός με συμπαγές γέμισμα">
              <a:extLst>
                <a:ext uri="{FF2B5EF4-FFF2-40B4-BE49-F238E27FC236}">
                  <a16:creationId xmlns:a16="http://schemas.microsoft.com/office/drawing/2014/main" id="{E925304D-FF99-700A-AE0B-092B5151DDBE}"/>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4226513" y="6330198"/>
              <a:ext cx="761653" cy="560538"/>
            </a:xfrm>
            <a:prstGeom prst="rect">
              <a:avLst/>
            </a:prstGeom>
          </p:spPr>
        </p:pic>
      </p:grpSp>
      <p:sp>
        <p:nvSpPr>
          <p:cNvPr id="23" name="22 - Ορθογώνιο"/>
          <p:cNvSpPr/>
          <p:nvPr/>
        </p:nvSpPr>
        <p:spPr>
          <a:xfrm>
            <a:off x="188398" y="214290"/>
            <a:ext cx="8767204" cy="6383062"/>
          </a:xfrm>
          <a:prstGeom prst="rect">
            <a:avLst/>
          </a:prstGeom>
          <a:gradFill flip="none" rotWithShape="1">
            <a:gsLst>
              <a:gs pos="100000">
                <a:schemeClr val="bg1">
                  <a:lumMod val="85000"/>
                  <a:alpha val="0"/>
                </a:schemeClr>
              </a:gs>
              <a:gs pos="100000">
                <a:schemeClr val="bg1">
                  <a:lumMod val="85000"/>
                  <a:alpha val="0"/>
                </a:schemeClr>
              </a:gs>
              <a:gs pos="50000">
                <a:schemeClr val="accent1">
                  <a:tint val="44500"/>
                  <a:satMod val="160000"/>
                </a:schemeClr>
              </a:gs>
              <a:gs pos="100000">
                <a:schemeClr val="accent1">
                  <a:tint val="23500"/>
                  <a:satMod val="160000"/>
                </a:schemeClr>
              </a:gs>
            </a:gsLst>
            <a:lin ang="5400000" scaled="1"/>
            <a:tileRect/>
          </a:gradFill>
          <a:ln>
            <a:noFill/>
          </a:ln>
          <a:effectLst>
            <a:innerShdw blurRad="1270000" dist="2540000" dir="16200000">
              <a:schemeClr val="tx1">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dirty="0"/>
          </a:p>
        </p:txBody>
      </p:sp>
      <p:sp>
        <p:nvSpPr>
          <p:cNvPr id="28" name="27 - Ορθογώνιο"/>
          <p:cNvSpPr/>
          <p:nvPr/>
        </p:nvSpPr>
        <p:spPr>
          <a:xfrm>
            <a:off x="0" y="214290"/>
            <a:ext cx="182135" cy="7880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9" name="28 - Ορθογώνιο"/>
          <p:cNvSpPr/>
          <p:nvPr/>
        </p:nvSpPr>
        <p:spPr>
          <a:xfrm>
            <a:off x="8961865" y="450700"/>
            <a:ext cx="182135" cy="7880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5" name="Title 1"/>
          <p:cNvSpPr>
            <a:spLocks noGrp="1"/>
          </p:cNvSpPr>
          <p:nvPr>
            <p:ph type="title"/>
          </p:nvPr>
        </p:nvSpPr>
        <p:spPr>
          <a:xfrm>
            <a:off x="457200" y="332656"/>
            <a:ext cx="8229600" cy="648072"/>
          </a:xfrm>
        </p:spPr>
        <p:txBody>
          <a:bodyPr>
            <a:normAutofit/>
          </a:bodyPr>
          <a:lstStyle/>
          <a:p>
            <a:r>
              <a:rPr lang="el-GR" sz="3200" dirty="0"/>
              <a:t>Πλεονεκτήματα</a:t>
            </a:r>
            <a:r>
              <a:rPr lang="en-US" sz="3200" dirty="0"/>
              <a:t> </a:t>
            </a:r>
            <a:r>
              <a:rPr lang="el-GR" sz="3200" dirty="0"/>
              <a:t>εμπορικών εκθέσεων</a:t>
            </a:r>
            <a:endParaRPr lang="en-US" sz="3200" dirty="0"/>
          </a:p>
        </p:txBody>
      </p:sp>
      <p:sp>
        <p:nvSpPr>
          <p:cNvPr id="16" name="21 - Ορθογώνιο"/>
          <p:cNvSpPr/>
          <p:nvPr/>
        </p:nvSpPr>
        <p:spPr>
          <a:xfrm>
            <a:off x="573182" y="980728"/>
            <a:ext cx="7959258" cy="5075749"/>
          </a:xfrm>
          <a:prstGeom prst="rect">
            <a:avLst/>
          </a:prstGeom>
        </p:spPr>
        <p:txBody>
          <a:bodyPr wrap="square">
            <a:spAutoFit/>
          </a:bodyPr>
          <a:lstStyle/>
          <a:p>
            <a:pPr marL="285750" indent="-285750" algn="just">
              <a:buFont typeface="Arial"/>
              <a:buChar char="•"/>
            </a:pPr>
            <a:endParaRPr lang="el-GR" sz="1600" b="1" dirty="0">
              <a:latin typeface="Arial"/>
              <a:cs typeface="Arial"/>
            </a:endParaRPr>
          </a:p>
          <a:p>
            <a:pPr marL="285750" indent="-285750" algn="just">
              <a:lnSpc>
                <a:spcPct val="150000"/>
              </a:lnSpc>
              <a:buFont typeface="Arial"/>
              <a:buChar char="•"/>
            </a:pPr>
            <a:r>
              <a:rPr lang="en-US" sz="1600" b="1" dirty="0">
                <a:latin typeface="Arial"/>
                <a:cs typeface="Arial"/>
              </a:rPr>
              <a:t>Εκπα</a:t>
            </a:r>
            <a:r>
              <a:rPr lang="en-US" sz="1600" b="1" dirty="0" err="1">
                <a:latin typeface="Arial"/>
                <a:cs typeface="Arial"/>
              </a:rPr>
              <a:t>ίδευση</a:t>
            </a:r>
            <a:r>
              <a:rPr lang="el-GR" sz="1600" b="1" dirty="0">
                <a:latin typeface="Arial"/>
                <a:cs typeface="Arial"/>
              </a:rPr>
              <a:t> </a:t>
            </a:r>
            <a:r>
              <a:rPr lang="en-US" sz="1600" b="1" dirty="0">
                <a:latin typeface="Arial"/>
                <a:cs typeface="Arial"/>
              </a:rPr>
              <a:t>π</a:t>
            </a:r>
            <a:r>
              <a:rPr lang="en-US" sz="1600" b="1" dirty="0" err="1">
                <a:latin typeface="Arial"/>
                <a:cs typeface="Arial"/>
              </a:rPr>
              <a:t>ελ</a:t>
            </a:r>
            <a:r>
              <a:rPr lang="en-US" sz="1600" b="1" dirty="0">
                <a:latin typeface="Arial"/>
                <a:cs typeface="Arial"/>
              </a:rPr>
              <a:t>α</a:t>
            </a:r>
            <a:r>
              <a:rPr lang="en-US" sz="1600" b="1" dirty="0" err="1">
                <a:latin typeface="Arial"/>
                <a:cs typeface="Arial"/>
              </a:rPr>
              <a:t>τών</a:t>
            </a:r>
            <a:r>
              <a:rPr lang="el-GR" sz="1600" b="1" dirty="0">
                <a:latin typeface="Arial"/>
                <a:cs typeface="Arial"/>
              </a:rPr>
              <a:t>: </a:t>
            </a:r>
            <a:r>
              <a:rPr lang="el-GR" sz="1600" dirty="0">
                <a:latin typeface="Arial"/>
                <a:cs typeface="Arial"/>
              </a:rPr>
              <a:t>Οι επιχειρήσεις έχουν την ευκαιρία να ενημερώσουν και να επιμορφώσουν τους πελάτες και συνεργάτες τους, σχετικά με τα νέα προϊόντα, τα πλεονεκτήματα των προϊόντων τους, τα ιδιαίτερα χαρακτηριστικά τους, τα μορφοποιημένα προϊόντα, τις τιμές, τις ισχύουσες προσφορές</a:t>
            </a:r>
            <a:r>
              <a:rPr lang="en-US" sz="1600" dirty="0">
                <a:latin typeface="Arial"/>
                <a:cs typeface="Arial"/>
              </a:rPr>
              <a:t> </a:t>
            </a:r>
            <a:r>
              <a:rPr lang="el-GR" sz="1600" dirty="0">
                <a:latin typeface="Arial"/>
                <a:cs typeface="Arial"/>
              </a:rPr>
              <a:t>κλπ.</a:t>
            </a:r>
          </a:p>
          <a:p>
            <a:pPr marL="285750" indent="-285750" algn="just">
              <a:lnSpc>
                <a:spcPct val="150000"/>
              </a:lnSpc>
              <a:buFont typeface="Arial"/>
              <a:buChar char="•"/>
            </a:pPr>
            <a:endParaRPr lang="en-US" sz="1600" b="1" dirty="0">
              <a:latin typeface="Arial"/>
              <a:cs typeface="Arial"/>
            </a:endParaRPr>
          </a:p>
          <a:p>
            <a:pPr marL="285750" indent="-285750" algn="just">
              <a:lnSpc>
                <a:spcPct val="150000"/>
              </a:lnSpc>
              <a:buFont typeface="Arial"/>
              <a:buChar char="•"/>
            </a:pPr>
            <a:r>
              <a:rPr lang="en-US" sz="1600" b="1" dirty="0" err="1">
                <a:latin typeface="Arial"/>
                <a:cs typeface="Arial"/>
              </a:rPr>
              <a:t>Χτίσιμο</a:t>
            </a:r>
            <a:r>
              <a:rPr lang="en-US" sz="1600" b="1" dirty="0">
                <a:latin typeface="Arial"/>
                <a:cs typeface="Arial"/>
              </a:rPr>
              <a:t> β</a:t>
            </a:r>
            <a:r>
              <a:rPr lang="en-US" sz="1600" b="1" dirty="0" err="1">
                <a:latin typeface="Arial"/>
                <a:cs typeface="Arial"/>
              </a:rPr>
              <a:t>άσης</a:t>
            </a:r>
            <a:r>
              <a:rPr lang="en-US" sz="1600" b="1" dirty="0">
                <a:latin typeface="Arial"/>
                <a:cs typeface="Arial"/>
              </a:rPr>
              <a:t> </a:t>
            </a:r>
            <a:r>
              <a:rPr lang="en-US" sz="1600" b="1" dirty="0" err="1">
                <a:latin typeface="Arial"/>
                <a:cs typeface="Arial"/>
              </a:rPr>
              <a:t>δεδομένω</a:t>
            </a:r>
            <a:r>
              <a:rPr lang="el-GR" sz="1600" b="1" dirty="0">
                <a:latin typeface="Arial"/>
                <a:cs typeface="Arial"/>
              </a:rPr>
              <a:t>ν:</a:t>
            </a:r>
            <a:r>
              <a:rPr lang="en-US" sz="1600" b="1" dirty="0">
                <a:latin typeface="Arial"/>
                <a:cs typeface="Arial"/>
              </a:rPr>
              <a:t> </a:t>
            </a:r>
            <a:r>
              <a:rPr lang="el-GR" sz="1600" dirty="0">
                <a:latin typeface="Arial"/>
                <a:cs typeface="Arial"/>
              </a:rPr>
              <a:t>Γνωστό και ως «database building», το χτίσιμο του πελατολογίου, με το οποίο δίνεται η ευκαιρία στην κάθε επιχείρηση που παίρνει μέρος στην έκθεση να το ενισχύσει και να το χτίσει. Πολλές είναι εκείνες οι εταιρείες (κυρίως μικρομεσαίες) που ζητούν θέση, χώρο στις εμπορικές εκθέσεις, δίπλα σε μεγαλύτερες εταιρείες με απώτερο σκοπό την εκμετάλλευση των πελατών τους.</a:t>
            </a:r>
          </a:p>
          <a:p>
            <a:pPr marL="285750" indent="-285750" algn="just">
              <a:lnSpc>
                <a:spcPct val="150000"/>
              </a:lnSpc>
              <a:buFont typeface="Arial"/>
              <a:buChar char="•"/>
            </a:pPr>
            <a:endParaRPr lang="en-US" sz="1600" b="1" dirty="0">
              <a:latin typeface="Arial"/>
              <a:cs typeface="Arial"/>
            </a:endParaRPr>
          </a:p>
          <a:p>
            <a:pPr>
              <a:lnSpc>
                <a:spcPct val="150000"/>
              </a:lnSpc>
            </a:pPr>
            <a:endParaRPr lang="el-GR" sz="1600" b="1" dirty="0">
              <a:latin typeface="Arial"/>
              <a:cs typeface="Arial"/>
            </a:endParaRPr>
          </a:p>
          <a:p>
            <a:pPr algn="r"/>
            <a:endParaRPr lang="en-US" sz="1400" dirty="0">
              <a:latin typeface="Arial"/>
              <a:cs typeface="Arial"/>
            </a:endParaRPr>
          </a:p>
        </p:txBody>
      </p:sp>
    </p:spTree>
    <p:extLst>
      <p:ext uri="{BB962C8B-B14F-4D97-AF65-F5344CB8AC3E}">
        <p14:creationId xmlns:p14="http://schemas.microsoft.com/office/powerpoint/2010/main" val="23761483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blinds(horizontal)">
                                      <p:cBhvr>
                                        <p:cTn id="7"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Ομάδα 9">
            <a:extLst>
              <a:ext uri="{FF2B5EF4-FFF2-40B4-BE49-F238E27FC236}">
                <a16:creationId xmlns:a16="http://schemas.microsoft.com/office/drawing/2014/main" id="{4524F1F5-C797-E48F-DD3C-B22F512B6F0D}"/>
              </a:ext>
            </a:extLst>
          </p:cNvPr>
          <p:cNvGrpSpPr/>
          <p:nvPr/>
        </p:nvGrpSpPr>
        <p:grpSpPr>
          <a:xfrm>
            <a:off x="182134" y="5733258"/>
            <a:ext cx="8779731" cy="1224531"/>
            <a:chOff x="107504" y="5733258"/>
            <a:chExt cx="8928992" cy="1224531"/>
          </a:xfrm>
        </p:grpSpPr>
        <p:pic>
          <p:nvPicPr>
            <p:cNvPr id="11" name="Picture 3" descr="G:\Katia\Διδακτορική Διατριβή\Kείμενο\Εικόνες\slide2.jpg">
              <a:extLst>
                <a:ext uri="{FF2B5EF4-FFF2-40B4-BE49-F238E27FC236}">
                  <a16:creationId xmlns:a16="http://schemas.microsoft.com/office/drawing/2014/main" id="{494046A5-A3B1-A7E0-7EC9-B417D5522C6C}"/>
                </a:ext>
              </a:extLst>
            </p:cNvPr>
            <p:cNvPicPr>
              <a:picLocks noChangeAspect="1" noChangeArrowheads="1"/>
            </p:cNvPicPr>
            <p:nvPr/>
          </p:nvPicPr>
          <p:blipFill>
            <a:blip r:embed="rId3"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12" name="Γραφικό 11" descr="Ψάρι με συμπαγές γέμισμα">
              <a:extLst>
                <a:ext uri="{FF2B5EF4-FFF2-40B4-BE49-F238E27FC236}">
                  <a16:creationId xmlns:a16="http://schemas.microsoft.com/office/drawing/2014/main" id="{7EF75DD2-F5B1-AB9E-DC46-302EEECDB7CE}"/>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839465" y="6307730"/>
              <a:ext cx="745088" cy="650059"/>
            </a:xfrm>
            <a:prstGeom prst="rect">
              <a:avLst/>
            </a:prstGeom>
          </p:spPr>
        </p:pic>
        <p:pic>
          <p:nvPicPr>
            <p:cNvPr id="13" name="Γραφικό 12" descr="Ψάρι με συμπαγές γέμισμα">
              <a:extLst>
                <a:ext uri="{FF2B5EF4-FFF2-40B4-BE49-F238E27FC236}">
                  <a16:creationId xmlns:a16="http://schemas.microsoft.com/office/drawing/2014/main" id="{A39AE182-1E00-7AD0-FDFA-9AE70C32DDB4}"/>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82488" y="6243328"/>
              <a:ext cx="761621" cy="624496"/>
            </a:xfrm>
            <a:prstGeom prst="rect">
              <a:avLst/>
            </a:prstGeom>
          </p:spPr>
        </p:pic>
        <p:pic>
          <p:nvPicPr>
            <p:cNvPr id="14" name="Γραφικό 13" descr="Ανταγωνισμός με συμπαγές γέμισμα">
              <a:extLst>
                <a:ext uri="{FF2B5EF4-FFF2-40B4-BE49-F238E27FC236}">
                  <a16:creationId xmlns:a16="http://schemas.microsoft.com/office/drawing/2014/main" id="{E925304D-FF99-700A-AE0B-092B5151DDBE}"/>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4226513" y="6330198"/>
              <a:ext cx="761653" cy="560538"/>
            </a:xfrm>
            <a:prstGeom prst="rect">
              <a:avLst/>
            </a:prstGeom>
          </p:spPr>
        </p:pic>
      </p:grpSp>
      <p:sp>
        <p:nvSpPr>
          <p:cNvPr id="23" name="22 - Ορθογώνιο"/>
          <p:cNvSpPr/>
          <p:nvPr/>
        </p:nvSpPr>
        <p:spPr>
          <a:xfrm>
            <a:off x="188398" y="214290"/>
            <a:ext cx="8767204" cy="6383062"/>
          </a:xfrm>
          <a:prstGeom prst="rect">
            <a:avLst/>
          </a:prstGeom>
          <a:gradFill flip="none" rotWithShape="1">
            <a:gsLst>
              <a:gs pos="100000">
                <a:schemeClr val="bg1">
                  <a:lumMod val="85000"/>
                  <a:alpha val="0"/>
                </a:schemeClr>
              </a:gs>
              <a:gs pos="100000">
                <a:schemeClr val="bg1">
                  <a:lumMod val="85000"/>
                  <a:alpha val="0"/>
                </a:schemeClr>
              </a:gs>
              <a:gs pos="50000">
                <a:schemeClr val="accent1">
                  <a:tint val="44500"/>
                  <a:satMod val="160000"/>
                </a:schemeClr>
              </a:gs>
              <a:gs pos="100000">
                <a:schemeClr val="accent1">
                  <a:tint val="23500"/>
                  <a:satMod val="160000"/>
                </a:schemeClr>
              </a:gs>
            </a:gsLst>
            <a:lin ang="5400000" scaled="1"/>
            <a:tileRect/>
          </a:gradFill>
          <a:ln>
            <a:noFill/>
          </a:ln>
          <a:effectLst>
            <a:innerShdw blurRad="1270000" dist="2540000" dir="16200000">
              <a:schemeClr val="tx1">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dirty="0"/>
          </a:p>
        </p:txBody>
      </p:sp>
      <p:sp>
        <p:nvSpPr>
          <p:cNvPr id="28" name="27 - Ορθογώνιο"/>
          <p:cNvSpPr/>
          <p:nvPr/>
        </p:nvSpPr>
        <p:spPr>
          <a:xfrm>
            <a:off x="0" y="214290"/>
            <a:ext cx="182135" cy="7880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9" name="28 - Ορθογώνιο"/>
          <p:cNvSpPr/>
          <p:nvPr/>
        </p:nvSpPr>
        <p:spPr>
          <a:xfrm>
            <a:off x="8961865" y="450700"/>
            <a:ext cx="182135" cy="7880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5" name="Title 1"/>
          <p:cNvSpPr>
            <a:spLocks noGrp="1"/>
          </p:cNvSpPr>
          <p:nvPr>
            <p:ph type="title"/>
          </p:nvPr>
        </p:nvSpPr>
        <p:spPr>
          <a:xfrm>
            <a:off x="457200" y="332656"/>
            <a:ext cx="8229600" cy="648072"/>
          </a:xfrm>
        </p:spPr>
        <p:txBody>
          <a:bodyPr>
            <a:normAutofit/>
          </a:bodyPr>
          <a:lstStyle/>
          <a:p>
            <a:r>
              <a:rPr lang="el-GR" sz="3200" dirty="0"/>
              <a:t>Πλεονεκτήματα</a:t>
            </a:r>
            <a:r>
              <a:rPr lang="en-US" sz="3200" dirty="0"/>
              <a:t> </a:t>
            </a:r>
            <a:r>
              <a:rPr lang="el-GR" sz="3200" dirty="0"/>
              <a:t>εμπορικών εκθέσεων</a:t>
            </a:r>
            <a:endParaRPr lang="en-US" sz="3200" dirty="0"/>
          </a:p>
        </p:txBody>
      </p:sp>
      <p:sp>
        <p:nvSpPr>
          <p:cNvPr id="16" name="21 - Ορθογώνιο"/>
          <p:cNvSpPr/>
          <p:nvPr/>
        </p:nvSpPr>
        <p:spPr>
          <a:xfrm>
            <a:off x="573182" y="980728"/>
            <a:ext cx="7959258" cy="5232203"/>
          </a:xfrm>
          <a:prstGeom prst="rect">
            <a:avLst/>
          </a:prstGeom>
        </p:spPr>
        <p:txBody>
          <a:bodyPr wrap="square">
            <a:spAutoFit/>
          </a:bodyPr>
          <a:lstStyle/>
          <a:p>
            <a:pPr marL="285750" indent="-285750" algn="just">
              <a:buFont typeface="Arial"/>
              <a:buChar char="•"/>
            </a:pPr>
            <a:endParaRPr lang="el-GR" sz="1600" b="1" dirty="0">
              <a:latin typeface="Arial"/>
              <a:cs typeface="Arial"/>
            </a:endParaRPr>
          </a:p>
          <a:p>
            <a:pPr marL="285750" indent="-285750" algn="just">
              <a:lnSpc>
                <a:spcPct val="150000"/>
              </a:lnSpc>
              <a:buFont typeface="Arial"/>
              <a:buChar char="•"/>
            </a:pPr>
            <a:r>
              <a:rPr lang="en-US" sz="1600" b="1" dirty="0" err="1">
                <a:latin typeface="Arial"/>
                <a:cs typeface="Arial"/>
              </a:rPr>
              <a:t>Προώθηση</a:t>
            </a:r>
            <a:r>
              <a:rPr lang="en-US" sz="1600" b="1" dirty="0">
                <a:latin typeface="Arial"/>
                <a:cs typeface="Arial"/>
              </a:rPr>
              <a:t> – </a:t>
            </a:r>
            <a:r>
              <a:rPr lang="en-US" sz="1600" b="1" dirty="0" err="1">
                <a:latin typeface="Arial"/>
                <a:cs typeface="Arial"/>
              </a:rPr>
              <a:t>δημοσιότητ</a:t>
            </a:r>
            <a:r>
              <a:rPr lang="en-US" sz="1600" b="1" dirty="0">
                <a:latin typeface="Arial"/>
                <a:cs typeface="Arial"/>
              </a:rPr>
              <a:t>α</a:t>
            </a:r>
            <a:r>
              <a:rPr lang="el-GR" sz="1600" b="1" dirty="0">
                <a:latin typeface="Arial"/>
                <a:cs typeface="Arial"/>
              </a:rPr>
              <a:t>: </a:t>
            </a:r>
            <a:r>
              <a:rPr lang="el-GR" sz="1600" dirty="0">
                <a:latin typeface="Arial"/>
                <a:cs typeface="Arial"/>
              </a:rPr>
              <a:t>Οι μεγάλες εκθέσεις έχουν και πολύ υψηλή δημοτικότητα αφού εγκαινιάζονται από υψηλά κυβερνητικά στελέχη. Παράδειγμα αποτελεί η Διεθνής Έκθεση Θεσσαλονίκης, η οποία εγκαινιάζεται από τον πρωθυπουργό της χώρας μας, στην οποία δίνουν το παρόν οικονομικά και πολιτικά στελέχη της χώρας μας. Στο εξωτερικό συμβαίνει το ίδιο, καθώς και εκεί οι εκθέσεις έχουν υψηλή κάλυψη από τα ενημερωτικά μέσα (ραδιόφωνο, τηλεόραση κτλ.).</a:t>
            </a:r>
            <a:endParaRPr lang="en-US" sz="1600" dirty="0">
              <a:latin typeface="Arial"/>
              <a:cs typeface="Arial"/>
            </a:endParaRPr>
          </a:p>
          <a:p>
            <a:pPr marL="285750" indent="-285750" algn="just">
              <a:lnSpc>
                <a:spcPct val="150000"/>
              </a:lnSpc>
              <a:buFont typeface="Arial"/>
              <a:buChar char="•"/>
            </a:pPr>
            <a:endParaRPr lang="el-GR" sz="1600" b="1" dirty="0">
              <a:latin typeface="Arial"/>
              <a:cs typeface="Arial"/>
            </a:endParaRPr>
          </a:p>
          <a:p>
            <a:pPr marL="285750" indent="-285750" algn="just">
              <a:lnSpc>
                <a:spcPct val="150000"/>
              </a:lnSpc>
              <a:buFont typeface="Arial"/>
              <a:buChar char="•"/>
            </a:pPr>
            <a:r>
              <a:rPr lang="en-US" sz="1600" b="1" dirty="0" err="1">
                <a:latin typeface="Arial"/>
                <a:cs typeface="Arial"/>
              </a:rPr>
              <a:t>Συγκέντρωση</a:t>
            </a:r>
            <a:r>
              <a:rPr lang="en-US" sz="1600" b="1" dirty="0">
                <a:latin typeface="Arial"/>
                <a:cs typeface="Arial"/>
              </a:rPr>
              <a:t> π</a:t>
            </a:r>
            <a:r>
              <a:rPr lang="en-US" sz="1600" b="1" dirty="0" err="1">
                <a:latin typeface="Arial"/>
                <a:cs typeface="Arial"/>
              </a:rPr>
              <a:t>οικίλων</a:t>
            </a:r>
            <a:r>
              <a:rPr lang="en-US" sz="1600" b="1" dirty="0">
                <a:latin typeface="Arial"/>
                <a:cs typeface="Arial"/>
              </a:rPr>
              <a:t> π</a:t>
            </a:r>
            <a:r>
              <a:rPr lang="en-US" sz="1600" b="1" dirty="0" err="1">
                <a:latin typeface="Arial"/>
                <a:cs typeface="Arial"/>
              </a:rPr>
              <a:t>ληροφοριών</a:t>
            </a:r>
            <a:r>
              <a:rPr lang="el-GR" sz="1600" b="1" dirty="0">
                <a:latin typeface="Arial"/>
                <a:cs typeface="Arial"/>
              </a:rPr>
              <a:t>: </a:t>
            </a:r>
            <a:r>
              <a:rPr lang="el-GR" sz="1600" dirty="0">
                <a:latin typeface="Arial"/>
                <a:cs typeface="Arial"/>
              </a:rPr>
              <a:t>Στις εκθέσεις παρατηρείται συχνά το φαινόμενο, όπου στελέχη εταιριών σε ρόλο κατασκόπου, συλλέγουν πληροφορίες για τα προϊόντα, τις τιμές και τις υπηρεσίες ανταγωνιστικών εταιριών. Όλες αυτές οι πληροφορίες αποτελούν χρήσιμο εργαλείο για τις μελλοντικές στρατηγικές μάρκετινγκ που θα ακολουθήσει η εκάστοτε εταιρεία.</a:t>
            </a:r>
          </a:p>
          <a:p>
            <a:pPr marL="285750" indent="-285750" algn="just">
              <a:buFont typeface="Arial"/>
              <a:buChar char="•"/>
            </a:pPr>
            <a:endParaRPr lang="en-US" sz="1600" b="1" dirty="0">
              <a:latin typeface="Arial"/>
              <a:cs typeface="Arial"/>
            </a:endParaRPr>
          </a:p>
          <a:p>
            <a:pPr algn="r"/>
            <a:r>
              <a:rPr lang="en-US" sz="1400" dirty="0">
                <a:latin typeface="Arial"/>
                <a:cs typeface="Arial"/>
              </a:rPr>
              <a:t> </a:t>
            </a:r>
          </a:p>
        </p:txBody>
      </p:sp>
    </p:spTree>
    <p:extLst>
      <p:ext uri="{BB962C8B-B14F-4D97-AF65-F5344CB8AC3E}">
        <p14:creationId xmlns:p14="http://schemas.microsoft.com/office/powerpoint/2010/main" val="15281577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blinds(horizontal)">
                                      <p:cBhvr>
                                        <p:cTn id="7"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Ομάδα 9">
            <a:extLst>
              <a:ext uri="{FF2B5EF4-FFF2-40B4-BE49-F238E27FC236}">
                <a16:creationId xmlns:a16="http://schemas.microsoft.com/office/drawing/2014/main" id="{4524F1F5-C797-E48F-DD3C-B22F512B6F0D}"/>
              </a:ext>
            </a:extLst>
          </p:cNvPr>
          <p:cNvGrpSpPr/>
          <p:nvPr/>
        </p:nvGrpSpPr>
        <p:grpSpPr>
          <a:xfrm>
            <a:off x="182134" y="5733258"/>
            <a:ext cx="8779731" cy="1224531"/>
            <a:chOff x="107504" y="5733258"/>
            <a:chExt cx="8928992" cy="1224531"/>
          </a:xfrm>
        </p:grpSpPr>
        <p:pic>
          <p:nvPicPr>
            <p:cNvPr id="11" name="Picture 3" descr="G:\Katia\Διδακτορική Διατριβή\Kείμενο\Εικόνες\slide2.jpg">
              <a:extLst>
                <a:ext uri="{FF2B5EF4-FFF2-40B4-BE49-F238E27FC236}">
                  <a16:creationId xmlns:a16="http://schemas.microsoft.com/office/drawing/2014/main" id="{494046A5-A3B1-A7E0-7EC9-B417D5522C6C}"/>
                </a:ext>
              </a:extLst>
            </p:cNvPr>
            <p:cNvPicPr>
              <a:picLocks noChangeAspect="1" noChangeArrowheads="1"/>
            </p:cNvPicPr>
            <p:nvPr/>
          </p:nvPicPr>
          <p:blipFill>
            <a:blip r:embed="rId3"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12" name="Γραφικό 11" descr="Ψάρι με συμπαγές γέμισμα">
              <a:extLst>
                <a:ext uri="{FF2B5EF4-FFF2-40B4-BE49-F238E27FC236}">
                  <a16:creationId xmlns:a16="http://schemas.microsoft.com/office/drawing/2014/main" id="{7EF75DD2-F5B1-AB9E-DC46-302EEECDB7CE}"/>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839465" y="6307730"/>
              <a:ext cx="745088" cy="650059"/>
            </a:xfrm>
            <a:prstGeom prst="rect">
              <a:avLst/>
            </a:prstGeom>
          </p:spPr>
        </p:pic>
        <p:pic>
          <p:nvPicPr>
            <p:cNvPr id="13" name="Γραφικό 12" descr="Ψάρι με συμπαγές γέμισμα">
              <a:extLst>
                <a:ext uri="{FF2B5EF4-FFF2-40B4-BE49-F238E27FC236}">
                  <a16:creationId xmlns:a16="http://schemas.microsoft.com/office/drawing/2014/main" id="{A39AE182-1E00-7AD0-FDFA-9AE70C32DDB4}"/>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82488" y="6243328"/>
              <a:ext cx="761621" cy="624496"/>
            </a:xfrm>
            <a:prstGeom prst="rect">
              <a:avLst/>
            </a:prstGeom>
          </p:spPr>
        </p:pic>
        <p:pic>
          <p:nvPicPr>
            <p:cNvPr id="14" name="Γραφικό 13" descr="Ανταγωνισμός με συμπαγές γέμισμα">
              <a:extLst>
                <a:ext uri="{FF2B5EF4-FFF2-40B4-BE49-F238E27FC236}">
                  <a16:creationId xmlns:a16="http://schemas.microsoft.com/office/drawing/2014/main" id="{E925304D-FF99-700A-AE0B-092B5151DDBE}"/>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4226513" y="6330198"/>
              <a:ext cx="761653" cy="560538"/>
            </a:xfrm>
            <a:prstGeom prst="rect">
              <a:avLst/>
            </a:prstGeom>
          </p:spPr>
        </p:pic>
      </p:grpSp>
      <p:sp>
        <p:nvSpPr>
          <p:cNvPr id="23" name="22 - Ορθογώνιο"/>
          <p:cNvSpPr/>
          <p:nvPr/>
        </p:nvSpPr>
        <p:spPr>
          <a:xfrm>
            <a:off x="188398" y="214290"/>
            <a:ext cx="8767204" cy="6383062"/>
          </a:xfrm>
          <a:prstGeom prst="rect">
            <a:avLst/>
          </a:prstGeom>
          <a:gradFill flip="none" rotWithShape="1">
            <a:gsLst>
              <a:gs pos="100000">
                <a:schemeClr val="bg1">
                  <a:lumMod val="85000"/>
                  <a:alpha val="0"/>
                </a:schemeClr>
              </a:gs>
              <a:gs pos="100000">
                <a:schemeClr val="bg1">
                  <a:lumMod val="85000"/>
                  <a:alpha val="0"/>
                </a:schemeClr>
              </a:gs>
              <a:gs pos="50000">
                <a:schemeClr val="accent1">
                  <a:tint val="44500"/>
                  <a:satMod val="160000"/>
                </a:schemeClr>
              </a:gs>
              <a:gs pos="100000">
                <a:schemeClr val="accent1">
                  <a:tint val="23500"/>
                  <a:satMod val="160000"/>
                </a:schemeClr>
              </a:gs>
            </a:gsLst>
            <a:lin ang="5400000" scaled="1"/>
            <a:tileRect/>
          </a:gradFill>
          <a:ln>
            <a:noFill/>
          </a:ln>
          <a:effectLst>
            <a:innerShdw blurRad="1270000" dist="2540000" dir="16200000">
              <a:schemeClr val="tx1">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dirty="0"/>
          </a:p>
        </p:txBody>
      </p:sp>
      <p:sp>
        <p:nvSpPr>
          <p:cNvPr id="28" name="27 - Ορθογώνιο"/>
          <p:cNvSpPr/>
          <p:nvPr/>
        </p:nvSpPr>
        <p:spPr>
          <a:xfrm>
            <a:off x="0" y="214290"/>
            <a:ext cx="182135" cy="7880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9" name="28 - Ορθογώνιο"/>
          <p:cNvSpPr/>
          <p:nvPr/>
        </p:nvSpPr>
        <p:spPr>
          <a:xfrm>
            <a:off x="8961865" y="450700"/>
            <a:ext cx="182135" cy="7880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5" name="Title 1"/>
          <p:cNvSpPr>
            <a:spLocks noGrp="1"/>
          </p:cNvSpPr>
          <p:nvPr>
            <p:ph type="title"/>
          </p:nvPr>
        </p:nvSpPr>
        <p:spPr>
          <a:xfrm>
            <a:off x="457200" y="332656"/>
            <a:ext cx="8229600" cy="648072"/>
          </a:xfrm>
        </p:spPr>
        <p:txBody>
          <a:bodyPr>
            <a:normAutofit/>
          </a:bodyPr>
          <a:lstStyle/>
          <a:p>
            <a:r>
              <a:rPr lang="el-GR" sz="3200" dirty="0"/>
              <a:t>Πλεονεκτήματα</a:t>
            </a:r>
            <a:r>
              <a:rPr lang="en-US" sz="3200" dirty="0"/>
              <a:t> </a:t>
            </a:r>
            <a:r>
              <a:rPr lang="el-GR" sz="3200" dirty="0"/>
              <a:t>εμπορικών εκθέσεων</a:t>
            </a:r>
            <a:endParaRPr lang="en-US" sz="3200" dirty="0"/>
          </a:p>
        </p:txBody>
      </p:sp>
      <p:sp>
        <p:nvSpPr>
          <p:cNvPr id="16" name="21 - Ορθογώνιο"/>
          <p:cNvSpPr/>
          <p:nvPr/>
        </p:nvSpPr>
        <p:spPr>
          <a:xfrm>
            <a:off x="573182" y="980728"/>
            <a:ext cx="7959258" cy="5601534"/>
          </a:xfrm>
          <a:prstGeom prst="rect">
            <a:avLst/>
          </a:prstGeom>
        </p:spPr>
        <p:txBody>
          <a:bodyPr wrap="square">
            <a:spAutoFit/>
          </a:bodyPr>
          <a:lstStyle/>
          <a:p>
            <a:pPr marL="285750" indent="-285750" algn="just">
              <a:buFont typeface="Arial"/>
              <a:buChar char="•"/>
            </a:pPr>
            <a:endParaRPr lang="en-US" sz="1600" b="1" dirty="0">
              <a:latin typeface="Arial"/>
              <a:cs typeface="Arial"/>
            </a:endParaRPr>
          </a:p>
          <a:p>
            <a:pPr marL="285750" indent="-285750" algn="just">
              <a:lnSpc>
                <a:spcPct val="150000"/>
              </a:lnSpc>
              <a:buFont typeface="Arial"/>
              <a:buChar char="•"/>
            </a:pPr>
            <a:r>
              <a:rPr lang="en-US" sz="1600" b="1" dirty="0" err="1">
                <a:latin typeface="Arial"/>
                <a:cs typeface="Arial"/>
              </a:rPr>
              <a:t>Π</a:t>
            </a:r>
            <a:r>
              <a:rPr lang="en-US" sz="1600" b="1" dirty="0">
                <a:latin typeface="Arial"/>
                <a:cs typeface="Arial"/>
              </a:rPr>
              <a:t>α</a:t>
            </a:r>
            <a:r>
              <a:rPr lang="en-US" sz="1600" b="1" dirty="0" err="1">
                <a:latin typeface="Arial"/>
                <a:cs typeface="Arial"/>
              </a:rPr>
              <a:t>ρουσί</a:t>
            </a:r>
            <a:r>
              <a:rPr lang="en-US" sz="1600" b="1" dirty="0">
                <a:latin typeface="Arial"/>
                <a:cs typeface="Arial"/>
              </a:rPr>
              <a:t>α</a:t>
            </a:r>
            <a:r>
              <a:rPr lang="en-US" sz="1600" b="1" dirty="0" err="1">
                <a:latin typeface="Arial"/>
                <a:cs typeface="Arial"/>
              </a:rPr>
              <a:t>ση</a:t>
            </a:r>
            <a:r>
              <a:rPr lang="en-US" sz="1600" b="1" dirty="0">
                <a:latin typeface="Arial"/>
                <a:cs typeface="Arial"/>
              </a:rPr>
              <a:t> </a:t>
            </a:r>
            <a:r>
              <a:rPr lang="en-US" sz="1600" b="1" dirty="0" err="1">
                <a:latin typeface="Arial"/>
                <a:cs typeface="Arial"/>
              </a:rPr>
              <a:t>νέων</a:t>
            </a:r>
            <a:r>
              <a:rPr lang="en-US" sz="1600" b="1" dirty="0">
                <a:latin typeface="Arial"/>
                <a:cs typeface="Arial"/>
              </a:rPr>
              <a:t> &amp; π</a:t>
            </a:r>
            <a:r>
              <a:rPr lang="en-US" sz="1600" b="1" dirty="0" err="1">
                <a:latin typeface="Arial"/>
                <a:cs typeface="Arial"/>
              </a:rPr>
              <a:t>ολύ</a:t>
            </a:r>
            <a:r>
              <a:rPr lang="en-US" sz="1600" b="1" dirty="0">
                <a:latin typeface="Arial"/>
                <a:cs typeface="Arial"/>
              </a:rPr>
              <a:t>π</a:t>
            </a:r>
            <a:r>
              <a:rPr lang="en-US" sz="1600" b="1" dirty="0" err="1">
                <a:latin typeface="Arial"/>
                <a:cs typeface="Arial"/>
              </a:rPr>
              <a:t>λοκων</a:t>
            </a:r>
            <a:r>
              <a:rPr lang="en-US" sz="1600" b="1" dirty="0">
                <a:latin typeface="Arial"/>
                <a:cs typeface="Arial"/>
              </a:rPr>
              <a:t> π</a:t>
            </a:r>
            <a:r>
              <a:rPr lang="en-US" sz="1600" b="1" dirty="0" err="1">
                <a:latin typeface="Arial"/>
                <a:cs typeface="Arial"/>
              </a:rPr>
              <a:t>ροϊόντων</a:t>
            </a:r>
            <a:r>
              <a:rPr lang="el-GR" sz="1600" b="1" dirty="0">
                <a:latin typeface="Arial"/>
                <a:cs typeface="Arial"/>
              </a:rPr>
              <a:t>: </a:t>
            </a:r>
            <a:r>
              <a:rPr lang="el-GR" sz="1600" dirty="0">
                <a:latin typeface="Arial"/>
                <a:cs typeface="Arial"/>
              </a:rPr>
              <a:t>Βιομηχανίες που παράγουν τυπογραφικές μηχανές, σκαπτικά μηχανήματα ή μηχανήματα έργου, βρίσκουν πολύ δύσκολο να περιφέρουν τα προϊόντα τους στους πιθανούς πελάτες. Συνήθως αναγκάζονται να αυξάνουν δραματικά το κόστος πωλήσεων, προσκαλώντας ομάδες υποψήφιων αγοραστών στον τόπο παραγωγής των προϊόντων. Για τους παραπάνω λόγους προτιμούν να παρουσιάζουν τα προϊόντα τους στους υποψήφιους πελάτες στα πλαίσια αντίστοιχων εμπορικών εκθέσεων.</a:t>
            </a:r>
            <a:endParaRPr lang="en-US" sz="1600" dirty="0">
              <a:latin typeface="Arial"/>
              <a:cs typeface="Arial"/>
            </a:endParaRPr>
          </a:p>
          <a:p>
            <a:pPr marL="285750" indent="-285750" algn="just">
              <a:lnSpc>
                <a:spcPct val="150000"/>
              </a:lnSpc>
              <a:buFont typeface="Arial"/>
              <a:buChar char="•"/>
            </a:pPr>
            <a:endParaRPr lang="el-GR" sz="1600" b="1" dirty="0">
              <a:latin typeface="Arial"/>
              <a:cs typeface="Arial"/>
            </a:endParaRPr>
          </a:p>
          <a:p>
            <a:pPr marL="285750" indent="-285750" algn="just">
              <a:lnSpc>
                <a:spcPct val="150000"/>
              </a:lnSpc>
              <a:buFont typeface="Arial"/>
              <a:buChar char="•"/>
            </a:pPr>
            <a:r>
              <a:rPr lang="en-US" sz="1600" b="1" dirty="0" err="1">
                <a:latin typeface="Arial"/>
                <a:cs typeface="Arial"/>
              </a:rPr>
              <a:t>Έρευν</a:t>
            </a:r>
            <a:r>
              <a:rPr lang="en-US" sz="1600" b="1" dirty="0">
                <a:latin typeface="Arial"/>
                <a:cs typeface="Arial"/>
              </a:rPr>
              <a:t>α α</a:t>
            </a:r>
            <a:r>
              <a:rPr lang="en-US" sz="1600" b="1" dirty="0" err="1">
                <a:latin typeface="Arial"/>
                <a:cs typeface="Arial"/>
              </a:rPr>
              <a:t>γοράς</a:t>
            </a:r>
            <a:r>
              <a:rPr lang="el-GR" sz="1600" b="1" dirty="0">
                <a:latin typeface="Arial"/>
                <a:cs typeface="Arial"/>
              </a:rPr>
              <a:t>: </a:t>
            </a:r>
            <a:r>
              <a:rPr lang="el-GR" sz="1600" dirty="0">
                <a:latin typeface="Arial"/>
                <a:cs typeface="Arial"/>
              </a:rPr>
              <a:t>Ένα επιπλέον θετικό στοιχείο των εκθέσεων είναι ότι αποτελούν και ένα μέσο πειραματισμών για την κάθε εταιρεία. Πολλές είναι οι εταιρείες που αλλάζουν τις τιμές των προϊόντων και υπηρεσιών τους, τα χαρακτηριστικά τους ή ακόμα και τους τρόπους πληρωμής με σκοπό και στόχο να πάρουν ένα δείγμα ανταπόκρισης από το καταναλωτικό κοινό. </a:t>
            </a:r>
          </a:p>
          <a:p>
            <a:pPr marL="285750" indent="-285750" algn="just">
              <a:buFont typeface="Arial"/>
              <a:buChar char="•"/>
            </a:pPr>
            <a:endParaRPr lang="en-US" sz="1600" b="1" dirty="0">
              <a:latin typeface="Arial"/>
              <a:cs typeface="Arial"/>
            </a:endParaRPr>
          </a:p>
          <a:p>
            <a:pPr algn="r"/>
            <a:r>
              <a:rPr lang="en-US" sz="1400" dirty="0">
                <a:latin typeface="Arial"/>
                <a:cs typeface="Arial"/>
              </a:rPr>
              <a:t> </a:t>
            </a:r>
          </a:p>
        </p:txBody>
      </p:sp>
    </p:spTree>
    <p:extLst>
      <p:ext uri="{BB962C8B-B14F-4D97-AF65-F5344CB8AC3E}">
        <p14:creationId xmlns:p14="http://schemas.microsoft.com/office/powerpoint/2010/main" val="30439732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blinds(horizontal)">
                                      <p:cBhvr>
                                        <p:cTn id="7"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Ομάδα 9">
            <a:extLst>
              <a:ext uri="{FF2B5EF4-FFF2-40B4-BE49-F238E27FC236}">
                <a16:creationId xmlns:a16="http://schemas.microsoft.com/office/drawing/2014/main" id="{4524F1F5-C797-E48F-DD3C-B22F512B6F0D}"/>
              </a:ext>
            </a:extLst>
          </p:cNvPr>
          <p:cNvGrpSpPr/>
          <p:nvPr/>
        </p:nvGrpSpPr>
        <p:grpSpPr>
          <a:xfrm>
            <a:off x="182134" y="5733258"/>
            <a:ext cx="8779731" cy="1224531"/>
            <a:chOff x="107504" y="5733258"/>
            <a:chExt cx="8928992" cy="1224531"/>
          </a:xfrm>
        </p:grpSpPr>
        <p:pic>
          <p:nvPicPr>
            <p:cNvPr id="11" name="Picture 3" descr="G:\Katia\Διδακτορική Διατριβή\Kείμενο\Εικόνες\slide2.jpg">
              <a:extLst>
                <a:ext uri="{FF2B5EF4-FFF2-40B4-BE49-F238E27FC236}">
                  <a16:creationId xmlns:a16="http://schemas.microsoft.com/office/drawing/2014/main" id="{494046A5-A3B1-A7E0-7EC9-B417D5522C6C}"/>
                </a:ext>
              </a:extLst>
            </p:cNvPr>
            <p:cNvPicPr>
              <a:picLocks noChangeAspect="1" noChangeArrowheads="1"/>
            </p:cNvPicPr>
            <p:nvPr/>
          </p:nvPicPr>
          <p:blipFill>
            <a:blip r:embed="rId3"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12" name="Γραφικό 11" descr="Ψάρι με συμπαγές γέμισμα">
              <a:extLst>
                <a:ext uri="{FF2B5EF4-FFF2-40B4-BE49-F238E27FC236}">
                  <a16:creationId xmlns:a16="http://schemas.microsoft.com/office/drawing/2014/main" id="{7EF75DD2-F5B1-AB9E-DC46-302EEECDB7CE}"/>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839465" y="6307730"/>
              <a:ext cx="745088" cy="650059"/>
            </a:xfrm>
            <a:prstGeom prst="rect">
              <a:avLst/>
            </a:prstGeom>
          </p:spPr>
        </p:pic>
        <p:pic>
          <p:nvPicPr>
            <p:cNvPr id="13" name="Γραφικό 12" descr="Ψάρι με συμπαγές γέμισμα">
              <a:extLst>
                <a:ext uri="{FF2B5EF4-FFF2-40B4-BE49-F238E27FC236}">
                  <a16:creationId xmlns:a16="http://schemas.microsoft.com/office/drawing/2014/main" id="{A39AE182-1E00-7AD0-FDFA-9AE70C32DDB4}"/>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82488" y="6243328"/>
              <a:ext cx="761621" cy="624496"/>
            </a:xfrm>
            <a:prstGeom prst="rect">
              <a:avLst/>
            </a:prstGeom>
          </p:spPr>
        </p:pic>
        <p:pic>
          <p:nvPicPr>
            <p:cNvPr id="14" name="Γραφικό 13" descr="Ανταγωνισμός με συμπαγές γέμισμα">
              <a:extLst>
                <a:ext uri="{FF2B5EF4-FFF2-40B4-BE49-F238E27FC236}">
                  <a16:creationId xmlns:a16="http://schemas.microsoft.com/office/drawing/2014/main" id="{E925304D-FF99-700A-AE0B-092B5151DDBE}"/>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4226513" y="6330198"/>
              <a:ext cx="761653" cy="560538"/>
            </a:xfrm>
            <a:prstGeom prst="rect">
              <a:avLst/>
            </a:prstGeom>
          </p:spPr>
        </p:pic>
      </p:grpSp>
      <p:sp>
        <p:nvSpPr>
          <p:cNvPr id="23" name="22 - Ορθογώνιο"/>
          <p:cNvSpPr/>
          <p:nvPr/>
        </p:nvSpPr>
        <p:spPr>
          <a:xfrm>
            <a:off x="188398" y="214290"/>
            <a:ext cx="8767204" cy="6383062"/>
          </a:xfrm>
          <a:prstGeom prst="rect">
            <a:avLst/>
          </a:prstGeom>
          <a:gradFill flip="none" rotWithShape="1">
            <a:gsLst>
              <a:gs pos="100000">
                <a:schemeClr val="bg1">
                  <a:lumMod val="85000"/>
                  <a:alpha val="0"/>
                </a:schemeClr>
              </a:gs>
              <a:gs pos="100000">
                <a:schemeClr val="bg1">
                  <a:lumMod val="85000"/>
                  <a:alpha val="0"/>
                </a:schemeClr>
              </a:gs>
              <a:gs pos="50000">
                <a:schemeClr val="accent1">
                  <a:tint val="44500"/>
                  <a:satMod val="160000"/>
                </a:schemeClr>
              </a:gs>
              <a:gs pos="100000">
                <a:schemeClr val="accent1">
                  <a:tint val="23500"/>
                  <a:satMod val="160000"/>
                </a:schemeClr>
              </a:gs>
            </a:gsLst>
            <a:lin ang="5400000" scaled="1"/>
            <a:tileRect/>
          </a:gradFill>
          <a:ln>
            <a:noFill/>
          </a:ln>
          <a:effectLst>
            <a:innerShdw blurRad="1270000" dist="2540000" dir="16200000">
              <a:schemeClr val="tx1">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dirty="0"/>
          </a:p>
        </p:txBody>
      </p:sp>
      <p:sp>
        <p:nvSpPr>
          <p:cNvPr id="28" name="27 - Ορθογώνιο"/>
          <p:cNvSpPr/>
          <p:nvPr/>
        </p:nvSpPr>
        <p:spPr>
          <a:xfrm>
            <a:off x="0" y="214290"/>
            <a:ext cx="182135" cy="7880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9" name="28 - Ορθογώνιο"/>
          <p:cNvSpPr/>
          <p:nvPr/>
        </p:nvSpPr>
        <p:spPr>
          <a:xfrm>
            <a:off x="8961865" y="450700"/>
            <a:ext cx="182135" cy="7880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5" name="Title 1"/>
          <p:cNvSpPr>
            <a:spLocks noGrp="1"/>
          </p:cNvSpPr>
          <p:nvPr>
            <p:ph type="title"/>
          </p:nvPr>
        </p:nvSpPr>
        <p:spPr>
          <a:xfrm>
            <a:off x="457200" y="332656"/>
            <a:ext cx="8229600" cy="648072"/>
          </a:xfrm>
        </p:spPr>
        <p:txBody>
          <a:bodyPr>
            <a:normAutofit/>
          </a:bodyPr>
          <a:lstStyle/>
          <a:p>
            <a:r>
              <a:rPr lang="el-GR" sz="3200" dirty="0"/>
              <a:t>Πλεονεκτήματα</a:t>
            </a:r>
            <a:r>
              <a:rPr lang="en-US" sz="3200" dirty="0"/>
              <a:t> </a:t>
            </a:r>
            <a:r>
              <a:rPr lang="el-GR" sz="3200" dirty="0"/>
              <a:t>εμπορικών εκθέσεων</a:t>
            </a:r>
            <a:endParaRPr lang="en-US" sz="3200" dirty="0"/>
          </a:p>
        </p:txBody>
      </p:sp>
      <p:sp>
        <p:nvSpPr>
          <p:cNvPr id="16" name="21 - Ορθογώνιο"/>
          <p:cNvSpPr/>
          <p:nvPr/>
        </p:nvSpPr>
        <p:spPr>
          <a:xfrm>
            <a:off x="573182" y="980728"/>
            <a:ext cx="7959258" cy="5109092"/>
          </a:xfrm>
          <a:prstGeom prst="rect">
            <a:avLst/>
          </a:prstGeom>
        </p:spPr>
        <p:txBody>
          <a:bodyPr wrap="square">
            <a:spAutoFit/>
          </a:bodyPr>
          <a:lstStyle/>
          <a:p>
            <a:pPr marL="285750" indent="-285750" algn="just">
              <a:lnSpc>
                <a:spcPct val="150000"/>
              </a:lnSpc>
              <a:buFont typeface="Arial"/>
              <a:buChar char="•"/>
            </a:pPr>
            <a:r>
              <a:rPr lang="en-US" sz="1600" b="1" dirty="0" err="1">
                <a:latin typeface="Arial"/>
                <a:cs typeface="Arial"/>
              </a:rPr>
              <a:t>Συγκέντρωση</a:t>
            </a:r>
            <a:r>
              <a:rPr lang="en-US" sz="1600" b="1" dirty="0">
                <a:latin typeface="Arial"/>
                <a:cs typeface="Arial"/>
              </a:rPr>
              <a:t> π</a:t>
            </a:r>
            <a:r>
              <a:rPr lang="en-US" sz="1600" b="1" dirty="0" err="1">
                <a:latin typeface="Arial"/>
                <a:cs typeface="Arial"/>
              </a:rPr>
              <a:t>οικίλων</a:t>
            </a:r>
            <a:r>
              <a:rPr lang="en-US" sz="1600" b="1" dirty="0">
                <a:latin typeface="Arial"/>
                <a:cs typeface="Arial"/>
              </a:rPr>
              <a:t> π</a:t>
            </a:r>
            <a:r>
              <a:rPr lang="en-US" sz="1600" b="1" dirty="0" err="1">
                <a:latin typeface="Arial"/>
                <a:cs typeface="Arial"/>
              </a:rPr>
              <a:t>ληροφοριών</a:t>
            </a:r>
            <a:r>
              <a:rPr lang="el-GR" sz="1600" b="1" dirty="0">
                <a:latin typeface="Arial"/>
                <a:cs typeface="Arial"/>
              </a:rPr>
              <a:t>: </a:t>
            </a:r>
            <a:r>
              <a:rPr lang="el-GR" sz="1600" dirty="0">
                <a:latin typeface="Arial"/>
                <a:cs typeface="Arial"/>
              </a:rPr>
              <a:t>Στις εκθέσεις παρατηρείται συχνά το φαινόμενο, όπου στελέχη εταιριών σε ρόλο κατασκόπου, συλλέγουν πληροφορίες για τα προϊόντα, τις τιμές και τις υπηρεσίες ανταγωνιστικών εταιριών. Όλες αυτές οι πληροφορίες αποτελούν χρήσιμο εργαλείο για τις μελλοντικές στρατηγικές μάρκετινγκ που θα ακολουθήσει η εκάστοτε εταιρεία.</a:t>
            </a:r>
          </a:p>
          <a:p>
            <a:pPr marL="285750" indent="-285750" algn="just">
              <a:lnSpc>
                <a:spcPct val="150000"/>
              </a:lnSpc>
              <a:buFont typeface="Arial"/>
              <a:buChar char="•"/>
            </a:pPr>
            <a:endParaRPr lang="en-US" sz="1600" b="1" dirty="0">
              <a:latin typeface="Arial"/>
              <a:cs typeface="Arial"/>
            </a:endParaRPr>
          </a:p>
          <a:p>
            <a:pPr marL="285750" indent="-285750" algn="just">
              <a:lnSpc>
                <a:spcPct val="150000"/>
              </a:lnSpc>
              <a:buFont typeface="Arial"/>
              <a:buChar char="•"/>
            </a:pPr>
            <a:r>
              <a:rPr lang="en-US" sz="1600" b="1" dirty="0" err="1">
                <a:latin typeface="Arial"/>
                <a:cs typeface="Arial"/>
              </a:rPr>
              <a:t>Π</a:t>
            </a:r>
            <a:r>
              <a:rPr lang="en-US" sz="1600" b="1" dirty="0">
                <a:latin typeface="Arial"/>
                <a:cs typeface="Arial"/>
              </a:rPr>
              <a:t>α</a:t>
            </a:r>
            <a:r>
              <a:rPr lang="en-US" sz="1600" b="1" dirty="0" err="1">
                <a:latin typeface="Arial"/>
                <a:cs typeface="Arial"/>
              </a:rPr>
              <a:t>ρουσί</a:t>
            </a:r>
            <a:r>
              <a:rPr lang="en-US" sz="1600" b="1" dirty="0">
                <a:latin typeface="Arial"/>
                <a:cs typeface="Arial"/>
              </a:rPr>
              <a:t>α</a:t>
            </a:r>
            <a:r>
              <a:rPr lang="en-US" sz="1600" b="1" dirty="0" err="1">
                <a:latin typeface="Arial"/>
                <a:cs typeface="Arial"/>
              </a:rPr>
              <a:t>ση</a:t>
            </a:r>
            <a:r>
              <a:rPr lang="en-US" sz="1600" b="1" dirty="0">
                <a:latin typeface="Arial"/>
                <a:cs typeface="Arial"/>
              </a:rPr>
              <a:t> </a:t>
            </a:r>
            <a:r>
              <a:rPr lang="en-US" sz="1600" b="1" dirty="0" err="1">
                <a:latin typeface="Arial"/>
                <a:cs typeface="Arial"/>
              </a:rPr>
              <a:t>νέων</a:t>
            </a:r>
            <a:r>
              <a:rPr lang="en-US" sz="1600" b="1" dirty="0">
                <a:latin typeface="Arial"/>
                <a:cs typeface="Arial"/>
              </a:rPr>
              <a:t> &amp; π</a:t>
            </a:r>
            <a:r>
              <a:rPr lang="en-US" sz="1600" b="1" dirty="0" err="1">
                <a:latin typeface="Arial"/>
                <a:cs typeface="Arial"/>
              </a:rPr>
              <a:t>ολύ</a:t>
            </a:r>
            <a:r>
              <a:rPr lang="en-US" sz="1600" b="1" dirty="0">
                <a:latin typeface="Arial"/>
                <a:cs typeface="Arial"/>
              </a:rPr>
              <a:t>π</a:t>
            </a:r>
            <a:r>
              <a:rPr lang="en-US" sz="1600" b="1" dirty="0" err="1">
                <a:latin typeface="Arial"/>
                <a:cs typeface="Arial"/>
              </a:rPr>
              <a:t>λοκων</a:t>
            </a:r>
            <a:r>
              <a:rPr lang="en-US" sz="1600" b="1" dirty="0">
                <a:latin typeface="Arial"/>
                <a:cs typeface="Arial"/>
              </a:rPr>
              <a:t> π</a:t>
            </a:r>
            <a:r>
              <a:rPr lang="en-US" sz="1600" b="1" dirty="0" err="1">
                <a:latin typeface="Arial"/>
                <a:cs typeface="Arial"/>
              </a:rPr>
              <a:t>ροϊόντων</a:t>
            </a:r>
            <a:r>
              <a:rPr lang="el-GR" sz="1600" b="1" dirty="0">
                <a:latin typeface="Arial"/>
                <a:cs typeface="Arial"/>
              </a:rPr>
              <a:t>: </a:t>
            </a:r>
            <a:r>
              <a:rPr lang="el-GR" sz="1600" dirty="0">
                <a:latin typeface="Arial"/>
                <a:cs typeface="Arial"/>
              </a:rPr>
              <a:t>Βιομηχανίες που παράγουν τυπογραφικές μηχανές, σκαπτικά μηχανήματα ή μηχανήματα έργου, βρίσκουν πολύ δύσκολο να περιφέρουν τα προϊόντα τους στους πιθανούς πελάτες. Συνήθως αναγκάζονται να αυξάνουν δραματικά το κόστος πωλήσεων, προσκαλώντας ομάδες υποψήφιων αγοραστών στον τόπο παραγωγής των προϊόντων. Για τους παραπάνω λόγους προτιμούν να παρουσιάζουν τα προϊόντα τους στους υποψήφιους πελάτες στα πλαίσια αντίστοιχων εμπορικών εκθέσεων.</a:t>
            </a:r>
            <a:endParaRPr lang="en-US" sz="1600" b="1" dirty="0">
              <a:latin typeface="Arial"/>
              <a:cs typeface="Arial"/>
            </a:endParaRPr>
          </a:p>
          <a:p>
            <a:pPr algn="r"/>
            <a:r>
              <a:rPr lang="en-US" sz="1400" dirty="0">
                <a:latin typeface="Arial"/>
                <a:cs typeface="Arial"/>
              </a:rPr>
              <a:t> </a:t>
            </a:r>
          </a:p>
        </p:txBody>
      </p:sp>
    </p:spTree>
    <p:extLst>
      <p:ext uri="{BB962C8B-B14F-4D97-AF65-F5344CB8AC3E}">
        <p14:creationId xmlns:p14="http://schemas.microsoft.com/office/powerpoint/2010/main" val="42371985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blinds(horizontal)">
                                      <p:cBhvr>
                                        <p:cTn id="7"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Ομάδα 9">
            <a:extLst>
              <a:ext uri="{FF2B5EF4-FFF2-40B4-BE49-F238E27FC236}">
                <a16:creationId xmlns:a16="http://schemas.microsoft.com/office/drawing/2014/main" id="{4524F1F5-C797-E48F-DD3C-B22F512B6F0D}"/>
              </a:ext>
            </a:extLst>
          </p:cNvPr>
          <p:cNvGrpSpPr/>
          <p:nvPr/>
        </p:nvGrpSpPr>
        <p:grpSpPr>
          <a:xfrm>
            <a:off x="182134" y="5733258"/>
            <a:ext cx="8779731" cy="1224531"/>
            <a:chOff x="107504" y="5733258"/>
            <a:chExt cx="8928992" cy="1224531"/>
          </a:xfrm>
        </p:grpSpPr>
        <p:pic>
          <p:nvPicPr>
            <p:cNvPr id="11" name="Picture 3" descr="G:\Katia\Διδακτορική Διατριβή\Kείμενο\Εικόνες\slide2.jpg">
              <a:extLst>
                <a:ext uri="{FF2B5EF4-FFF2-40B4-BE49-F238E27FC236}">
                  <a16:creationId xmlns:a16="http://schemas.microsoft.com/office/drawing/2014/main" id="{494046A5-A3B1-A7E0-7EC9-B417D5522C6C}"/>
                </a:ext>
              </a:extLst>
            </p:cNvPr>
            <p:cNvPicPr>
              <a:picLocks noChangeAspect="1" noChangeArrowheads="1"/>
            </p:cNvPicPr>
            <p:nvPr/>
          </p:nvPicPr>
          <p:blipFill>
            <a:blip r:embed="rId3"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12" name="Γραφικό 11" descr="Ψάρι με συμπαγές γέμισμα">
              <a:extLst>
                <a:ext uri="{FF2B5EF4-FFF2-40B4-BE49-F238E27FC236}">
                  <a16:creationId xmlns:a16="http://schemas.microsoft.com/office/drawing/2014/main" id="{7EF75DD2-F5B1-AB9E-DC46-302EEECDB7CE}"/>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839465" y="6307730"/>
              <a:ext cx="745088" cy="650059"/>
            </a:xfrm>
            <a:prstGeom prst="rect">
              <a:avLst/>
            </a:prstGeom>
          </p:spPr>
        </p:pic>
        <p:pic>
          <p:nvPicPr>
            <p:cNvPr id="13" name="Γραφικό 12" descr="Ψάρι με συμπαγές γέμισμα">
              <a:extLst>
                <a:ext uri="{FF2B5EF4-FFF2-40B4-BE49-F238E27FC236}">
                  <a16:creationId xmlns:a16="http://schemas.microsoft.com/office/drawing/2014/main" id="{A39AE182-1E00-7AD0-FDFA-9AE70C32DDB4}"/>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82488" y="6243328"/>
              <a:ext cx="761621" cy="624496"/>
            </a:xfrm>
            <a:prstGeom prst="rect">
              <a:avLst/>
            </a:prstGeom>
          </p:spPr>
        </p:pic>
        <p:pic>
          <p:nvPicPr>
            <p:cNvPr id="14" name="Γραφικό 13" descr="Ανταγωνισμός με συμπαγές γέμισμα">
              <a:extLst>
                <a:ext uri="{FF2B5EF4-FFF2-40B4-BE49-F238E27FC236}">
                  <a16:creationId xmlns:a16="http://schemas.microsoft.com/office/drawing/2014/main" id="{E925304D-FF99-700A-AE0B-092B5151DDBE}"/>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4226513" y="6330198"/>
              <a:ext cx="761653" cy="560538"/>
            </a:xfrm>
            <a:prstGeom prst="rect">
              <a:avLst/>
            </a:prstGeom>
          </p:spPr>
        </p:pic>
      </p:grpSp>
      <p:sp>
        <p:nvSpPr>
          <p:cNvPr id="23" name="22 - Ορθογώνιο"/>
          <p:cNvSpPr/>
          <p:nvPr/>
        </p:nvSpPr>
        <p:spPr>
          <a:xfrm>
            <a:off x="188398" y="214290"/>
            <a:ext cx="8767204" cy="6383062"/>
          </a:xfrm>
          <a:prstGeom prst="rect">
            <a:avLst/>
          </a:prstGeom>
          <a:gradFill flip="none" rotWithShape="1">
            <a:gsLst>
              <a:gs pos="100000">
                <a:schemeClr val="bg1">
                  <a:lumMod val="85000"/>
                  <a:alpha val="0"/>
                </a:schemeClr>
              </a:gs>
              <a:gs pos="100000">
                <a:schemeClr val="bg1">
                  <a:lumMod val="85000"/>
                  <a:alpha val="0"/>
                </a:schemeClr>
              </a:gs>
              <a:gs pos="50000">
                <a:schemeClr val="accent1">
                  <a:tint val="44500"/>
                  <a:satMod val="160000"/>
                </a:schemeClr>
              </a:gs>
              <a:gs pos="100000">
                <a:schemeClr val="accent1">
                  <a:tint val="23500"/>
                  <a:satMod val="160000"/>
                </a:schemeClr>
              </a:gs>
            </a:gsLst>
            <a:lin ang="5400000" scaled="1"/>
            <a:tileRect/>
          </a:gradFill>
          <a:ln>
            <a:noFill/>
          </a:ln>
          <a:effectLst>
            <a:innerShdw blurRad="1270000" dist="2540000" dir="16200000">
              <a:schemeClr val="tx1">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dirty="0"/>
          </a:p>
        </p:txBody>
      </p:sp>
      <p:sp>
        <p:nvSpPr>
          <p:cNvPr id="28" name="27 - Ορθογώνιο"/>
          <p:cNvSpPr/>
          <p:nvPr/>
        </p:nvSpPr>
        <p:spPr>
          <a:xfrm>
            <a:off x="0" y="214290"/>
            <a:ext cx="182135" cy="7880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9" name="28 - Ορθογώνιο"/>
          <p:cNvSpPr/>
          <p:nvPr/>
        </p:nvSpPr>
        <p:spPr>
          <a:xfrm>
            <a:off x="8961865" y="450700"/>
            <a:ext cx="182135" cy="7880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5" name="Title 1"/>
          <p:cNvSpPr>
            <a:spLocks noGrp="1"/>
          </p:cNvSpPr>
          <p:nvPr>
            <p:ph type="title"/>
          </p:nvPr>
        </p:nvSpPr>
        <p:spPr>
          <a:xfrm>
            <a:off x="457200" y="332656"/>
            <a:ext cx="8229600" cy="648072"/>
          </a:xfrm>
        </p:spPr>
        <p:txBody>
          <a:bodyPr>
            <a:normAutofit/>
          </a:bodyPr>
          <a:lstStyle/>
          <a:p>
            <a:r>
              <a:rPr lang="el-GR" sz="3200" dirty="0"/>
              <a:t>Πλεονεκτήματα</a:t>
            </a:r>
            <a:r>
              <a:rPr lang="en-US" sz="3200" dirty="0"/>
              <a:t> </a:t>
            </a:r>
            <a:r>
              <a:rPr lang="el-GR" sz="3200" dirty="0"/>
              <a:t>εμπορικών εκθέσεων</a:t>
            </a:r>
            <a:endParaRPr lang="en-US" sz="3200" dirty="0"/>
          </a:p>
        </p:txBody>
      </p:sp>
      <p:sp>
        <p:nvSpPr>
          <p:cNvPr id="16" name="21 - Ορθογώνιο"/>
          <p:cNvSpPr/>
          <p:nvPr/>
        </p:nvSpPr>
        <p:spPr>
          <a:xfrm>
            <a:off x="573182" y="980728"/>
            <a:ext cx="7959258" cy="4616649"/>
          </a:xfrm>
          <a:prstGeom prst="rect">
            <a:avLst/>
          </a:prstGeom>
        </p:spPr>
        <p:txBody>
          <a:bodyPr wrap="square">
            <a:spAutoFit/>
          </a:bodyPr>
          <a:lstStyle/>
          <a:p>
            <a:pPr marL="285750" indent="-285750" algn="just">
              <a:buFont typeface="Arial"/>
              <a:buChar char="•"/>
            </a:pPr>
            <a:endParaRPr lang="el-GR" sz="1600" b="1" dirty="0">
              <a:latin typeface="Arial"/>
              <a:cs typeface="Arial"/>
            </a:endParaRPr>
          </a:p>
          <a:p>
            <a:pPr marL="285750" indent="-285750" algn="just">
              <a:lnSpc>
                <a:spcPct val="150000"/>
              </a:lnSpc>
              <a:buFont typeface="Arial"/>
              <a:buChar char="•"/>
            </a:pPr>
            <a:r>
              <a:rPr lang="en-US" sz="1600" b="1" dirty="0" err="1">
                <a:latin typeface="Arial"/>
                <a:cs typeface="Arial"/>
              </a:rPr>
              <a:t>Έρευν</a:t>
            </a:r>
            <a:r>
              <a:rPr lang="en-US" sz="1600" b="1" dirty="0">
                <a:latin typeface="Arial"/>
                <a:cs typeface="Arial"/>
              </a:rPr>
              <a:t>α α</a:t>
            </a:r>
            <a:r>
              <a:rPr lang="en-US" sz="1600" b="1" dirty="0" err="1">
                <a:latin typeface="Arial"/>
                <a:cs typeface="Arial"/>
              </a:rPr>
              <a:t>γοράς</a:t>
            </a:r>
            <a:r>
              <a:rPr lang="el-GR" sz="1600" b="1" dirty="0">
                <a:latin typeface="Arial"/>
                <a:cs typeface="Arial"/>
              </a:rPr>
              <a:t>: </a:t>
            </a:r>
            <a:r>
              <a:rPr lang="el-GR" sz="1600" dirty="0">
                <a:latin typeface="Arial"/>
                <a:cs typeface="Arial"/>
              </a:rPr>
              <a:t>Ένα επιπλέον θετικό στοιχείο των εκθέσεων είναι ότι αποτελούν και ένα μέσο πειραματισμών για την κάθε εταιρεία. Πολλές είναι οι εταιρείες που αλλάζουν τις τιμές των προϊόντων και υπηρεσιών τους, τα χαρακτηριστικά τους ή ακόμα και τους τρόπους πληρωμής με σκοπό και στόχο να πάρουν ένα δείγμα ανταπόκρισης από το καταναλωτικό κοινό. </a:t>
            </a:r>
          </a:p>
          <a:p>
            <a:pPr marL="285750" indent="-285750" algn="just">
              <a:lnSpc>
                <a:spcPct val="150000"/>
              </a:lnSpc>
              <a:buFont typeface="Arial"/>
              <a:buChar char="•"/>
            </a:pPr>
            <a:endParaRPr lang="el-GR" sz="1600" dirty="0">
              <a:latin typeface="Arial"/>
              <a:cs typeface="Arial"/>
            </a:endParaRPr>
          </a:p>
          <a:p>
            <a:pPr marL="285750" indent="-285750" algn="just">
              <a:lnSpc>
                <a:spcPct val="150000"/>
              </a:lnSpc>
              <a:buFont typeface="Arial"/>
              <a:buChar char="•"/>
            </a:pPr>
            <a:r>
              <a:rPr lang="en-US" sz="1600" b="1" dirty="0" err="1">
                <a:latin typeface="Arial"/>
                <a:cs typeface="Arial"/>
              </a:rPr>
              <a:t>Αντίστροφη</a:t>
            </a:r>
            <a:r>
              <a:rPr lang="en-US" sz="1600" b="1" dirty="0">
                <a:latin typeface="Arial"/>
                <a:cs typeface="Arial"/>
              </a:rPr>
              <a:t> π</a:t>
            </a:r>
            <a:r>
              <a:rPr lang="en-US" sz="1600" b="1" dirty="0" err="1">
                <a:latin typeface="Arial"/>
                <a:cs typeface="Arial"/>
              </a:rPr>
              <a:t>ώληση</a:t>
            </a:r>
            <a:r>
              <a:rPr lang="el-GR" sz="1600" b="1" dirty="0">
                <a:latin typeface="Arial"/>
                <a:cs typeface="Arial"/>
              </a:rPr>
              <a:t>: </a:t>
            </a:r>
            <a:r>
              <a:rPr lang="el-GR" sz="1600" dirty="0">
                <a:latin typeface="Arial"/>
                <a:cs typeface="Arial"/>
              </a:rPr>
              <a:t>Πολλές επιχειρήσεις συμμετέχουν σε εμπορικές εκθέσεις με πρωταρχικό στόχο να συνάψουν επιχειρηματικές σχέσεις με τους υπόλοιπους συνεκθέτες τους και όχι με τους επισκέπτες. </a:t>
            </a:r>
          </a:p>
          <a:p>
            <a:pPr marL="285750" indent="-285750" algn="just">
              <a:buFont typeface="Arial"/>
              <a:buChar char="•"/>
            </a:pPr>
            <a:endParaRPr lang="el-GR" sz="1600" dirty="0">
              <a:latin typeface="Arial"/>
              <a:cs typeface="Arial"/>
            </a:endParaRPr>
          </a:p>
          <a:p>
            <a:pPr marL="285750" indent="-285750" algn="just">
              <a:buFont typeface="Arial"/>
              <a:buChar char="•"/>
            </a:pPr>
            <a:endParaRPr lang="el-GR" sz="1600" dirty="0">
              <a:latin typeface="Arial"/>
              <a:cs typeface="Arial"/>
            </a:endParaRPr>
          </a:p>
          <a:p>
            <a:pPr marL="285750" indent="-285750" algn="just">
              <a:buFont typeface="Arial"/>
              <a:buChar char="•"/>
            </a:pPr>
            <a:endParaRPr lang="en-US" sz="1600" b="1" dirty="0">
              <a:latin typeface="Arial"/>
              <a:cs typeface="Arial"/>
            </a:endParaRPr>
          </a:p>
          <a:p>
            <a:pPr algn="r"/>
            <a:r>
              <a:rPr lang="en-US" sz="1400" dirty="0">
                <a:latin typeface="Arial"/>
                <a:cs typeface="Arial"/>
              </a:rPr>
              <a:t> </a:t>
            </a:r>
          </a:p>
        </p:txBody>
      </p:sp>
    </p:spTree>
    <p:extLst>
      <p:ext uri="{BB962C8B-B14F-4D97-AF65-F5344CB8AC3E}">
        <p14:creationId xmlns:p14="http://schemas.microsoft.com/office/powerpoint/2010/main" val="20669714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blinds(horizontal)">
                                      <p:cBhvr>
                                        <p:cTn id="7"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Ομάδα 12">
            <a:extLst>
              <a:ext uri="{FF2B5EF4-FFF2-40B4-BE49-F238E27FC236}">
                <a16:creationId xmlns:a16="http://schemas.microsoft.com/office/drawing/2014/main" id="{A9B84B88-B7CD-ECB8-012E-B599F98C83F0}"/>
              </a:ext>
            </a:extLst>
          </p:cNvPr>
          <p:cNvGrpSpPr/>
          <p:nvPr/>
        </p:nvGrpSpPr>
        <p:grpSpPr>
          <a:xfrm>
            <a:off x="182134" y="5733258"/>
            <a:ext cx="8779731" cy="1224531"/>
            <a:chOff x="107504" y="5733258"/>
            <a:chExt cx="8928992" cy="1224531"/>
          </a:xfrm>
        </p:grpSpPr>
        <p:pic>
          <p:nvPicPr>
            <p:cNvPr id="14" name="Picture 3" descr="G:\Katia\Διδακτορική Διατριβή\Kείμενο\Εικόνες\slide2.jpg">
              <a:extLst>
                <a:ext uri="{FF2B5EF4-FFF2-40B4-BE49-F238E27FC236}">
                  <a16:creationId xmlns:a16="http://schemas.microsoft.com/office/drawing/2014/main" id="{87F088C5-2C02-97CF-2C82-639444B3125C}"/>
                </a:ext>
              </a:extLst>
            </p:cNvPr>
            <p:cNvPicPr>
              <a:picLocks noChangeAspect="1" noChangeArrowheads="1"/>
            </p:cNvPicPr>
            <p:nvPr/>
          </p:nvPicPr>
          <p:blipFill>
            <a:blip r:embed="rId3"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15" name="Γραφικό 14" descr="Ψάρι με συμπαγές γέμισμα">
              <a:extLst>
                <a:ext uri="{FF2B5EF4-FFF2-40B4-BE49-F238E27FC236}">
                  <a16:creationId xmlns:a16="http://schemas.microsoft.com/office/drawing/2014/main" id="{3B0F0E4A-798C-0A19-B3E9-F41EE8F14AF8}"/>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839465" y="6307730"/>
              <a:ext cx="745088" cy="650059"/>
            </a:xfrm>
            <a:prstGeom prst="rect">
              <a:avLst/>
            </a:prstGeom>
          </p:spPr>
        </p:pic>
        <p:pic>
          <p:nvPicPr>
            <p:cNvPr id="16" name="Γραφικό 15" descr="Ψάρι με συμπαγές γέμισμα">
              <a:extLst>
                <a:ext uri="{FF2B5EF4-FFF2-40B4-BE49-F238E27FC236}">
                  <a16:creationId xmlns:a16="http://schemas.microsoft.com/office/drawing/2014/main" id="{E4B6663C-EC3F-4863-C331-17D15AC6BBAC}"/>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82488" y="6243328"/>
              <a:ext cx="761621" cy="624496"/>
            </a:xfrm>
            <a:prstGeom prst="rect">
              <a:avLst/>
            </a:prstGeom>
          </p:spPr>
        </p:pic>
        <p:pic>
          <p:nvPicPr>
            <p:cNvPr id="17" name="Γραφικό 16" descr="Ανταγωνισμός με συμπαγές γέμισμα">
              <a:extLst>
                <a:ext uri="{FF2B5EF4-FFF2-40B4-BE49-F238E27FC236}">
                  <a16:creationId xmlns:a16="http://schemas.microsoft.com/office/drawing/2014/main" id="{D3D93DEC-19AB-A516-5802-10DE21582333}"/>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4226513" y="6330198"/>
              <a:ext cx="761653" cy="560538"/>
            </a:xfrm>
            <a:prstGeom prst="rect">
              <a:avLst/>
            </a:prstGeom>
          </p:spPr>
        </p:pic>
      </p:grpSp>
      <p:grpSp>
        <p:nvGrpSpPr>
          <p:cNvPr id="31" name="30 - Ομάδα"/>
          <p:cNvGrpSpPr/>
          <p:nvPr/>
        </p:nvGrpSpPr>
        <p:grpSpPr>
          <a:xfrm>
            <a:off x="0" y="185467"/>
            <a:ext cx="9144017" cy="6458242"/>
            <a:chOff x="65835" y="185774"/>
            <a:chExt cx="9012330" cy="5835513"/>
          </a:xfrm>
        </p:grpSpPr>
        <p:sp>
          <p:nvSpPr>
            <p:cNvPr id="23" name="22 - Ορθογώνιο"/>
            <p:cNvSpPr/>
            <p:nvPr/>
          </p:nvSpPr>
          <p:spPr>
            <a:xfrm>
              <a:off x="251520" y="185774"/>
              <a:ext cx="8640944" cy="5835513"/>
            </a:xfrm>
            <a:prstGeom prst="rect">
              <a:avLst/>
            </a:prstGeom>
            <a:gradFill flip="none" rotWithShape="1">
              <a:gsLst>
                <a:gs pos="100000">
                  <a:schemeClr val="bg1">
                    <a:lumMod val="85000"/>
                    <a:alpha val="0"/>
                  </a:schemeClr>
                </a:gs>
                <a:gs pos="100000">
                  <a:schemeClr val="bg1">
                    <a:lumMod val="85000"/>
                    <a:alpha val="0"/>
                  </a:schemeClr>
                </a:gs>
                <a:gs pos="50000">
                  <a:schemeClr val="accent1">
                    <a:tint val="44500"/>
                    <a:satMod val="160000"/>
                  </a:schemeClr>
                </a:gs>
                <a:gs pos="100000">
                  <a:schemeClr val="accent1">
                    <a:tint val="23500"/>
                    <a:satMod val="160000"/>
                  </a:schemeClr>
                </a:gs>
              </a:gsLst>
              <a:lin ang="5400000" scaled="1"/>
              <a:tileRect/>
            </a:gradFill>
            <a:ln>
              <a:noFill/>
            </a:ln>
            <a:effectLst>
              <a:innerShdw blurRad="1270000" dist="2540000" dir="16200000">
                <a:schemeClr val="tx1">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dirty="0"/>
            </a:p>
          </p:txBody>
        </p:sp>
        <p:grpSp>
          <p:nvGrpSpPr>
            <p:cNvPr id="27" name="26 - Ομάδα"/>
            <p:cNvGrpSpPr/>
            <p:nvPr/>
          </p:nvGrpSpPr>
          <p:grpSpPr>
            <a:xfrm>
              <a:off x="251520" y="188640"/>
              <a:ext cx="8640944" cy="576064"/>
              <a:chOff x="251520" y="188640"/>
              <a:chExt cx="8640960" cy="576064"/>
            </a:xfrm>
          </p:grpSpPr>
          <p:sp>
            <p:nvSpPr>
              <p:cNvPr id="25" name="24 - Ορθογώνιο"/>
              <p:cNvSpPr/>
              <p:nvPr/>
            </p:nvSpPr>
            <p:spPr>
              <a:xfrm>
                <a:off x="251520" y="548680"/>
                <a:ext cx="8640960" cy="216024"/>
              </a:xfrm>
              <a:prstGeom prst="rect">
                <a:avLst/>
              </a:prstGeom>
              <a:solidFill>
                <a:schemeClr val="tx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8" name="1 - Τίτλος"/>
              <p:cNvSpPr txBox="1">
                <a:spLocks/>
              </p:cNvSpPr>
              <p:nvPr/>
            </p:nvSpPr>
            <p:spPr>
              <a:xfrm>
                <a:off x="1043608" y="188640"/>
                <a:ext cx="7848872" cy="576064"/>
              </a:xfrm>
              <a:prstGeom prst="rect">
                <a:avLst/>
              </a:prstGeom>
              <a:solidFill>
                <a:schemeClr val="tx1">
                  <a:lumMod val="75000"/>
                  <a:lumOff val="25000"/>
                </a:schemeClr>
              </a:solidFill>
              <a:effectLst>
                <a:innerShdw blurRad="241300" dist="88900" dir="5400000">
                  <a:schemeClr val="tx1"/>
                </a:innerShdw>
              </a:effectLst>
            </p:spPr>
            <p:txBody>
              <a:bodyPr vert="horz" lIns="91440" tIns="45720" rIns="91440" bIns="45720" rtlCol="0" anchor="ctr">
                <a:normAutofit fontScale="97500"/>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l-GR" sz="3600" b="0" i="0" u="none" strike="noStrike" kern="1200" cap="none" spc="0" normalizeH="0" baseline="0" noProof="0">
                    <a:ln>
                      <a:noFill/>
                    </a:ln>
                    <a:solidFill>
                      <a:schemeClr val="bg1"/>
                    </a:solidFill>
                    <a:effectLst/>
                    <a:uLnTx/>
                    <a:uFillTx/>
                    <a:latin typeface="+mj-lt"/>
                    <a:ea typeface="+mj-ea"/>
                    <a:cs typeface="+mj-cs"/>
                  </a:rPr>
                  <a:t>    </a:t>
                </a:r>
                <a:endParaRPr kumimoji="0" lang="el-GR" sz="3600" b="0" i="0" u="none" strike="noStrike" kern="1200" cap="none" spc="0" normalizeH="0" baseline="0" noProof="0" dirty="0">
                  <a:ln>
                    <a:noFill/>
                  </a:ln>
                  <a:solidFill>
                    <a:schemeClr val="bg1">
                      <a:lumMod val="95000"/>
                    </a:schemeClr>
                  </a:solidFill>
                  <a:effectLst/>
                  <a:uLnTx/>
                  <a:uFillTx/>
                  <a:latin typeface="+mj-lt"/>
                  <a:ea typeface="+mj-ea"/>
                  <a:cs typeface="+mj-cs"/>
                </a:endParaRPr>
              </a:p>
            </p:txBody>
          </p:sp>
          <p:sp>
            <p:nvSpPr>
              <p:cNvPr id="49" name="48 - Ορθογώνιο"/>
              <p:cNvSpPr/>
              <p:nvPr/>
            </p:nvSpPr>
            <p:spPr>
              <a:xfrm>
                <a:off x="251520" y="188640"/>
                <a:ext cx="870423" cy="576064"/>
              </a:xfrm>
              <a:prstGeom prst="rect">
                <a:avLst/>
              </a:prstGeom>
              <a:solidFill>
                <a:srgbClr val="50B4D8"/>
              </a:solidFill>
              <a:ln>
                <a:noFill/>
              </a:ln>
              <a:effectLst>
                <a:innerShdw blurRad="228600" dist="279400" dir="5400000">
                  <a:prstClr val="black">
                    <a:alpha val="41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dirty="0">
                  <a:solidFill>
                    <a:srgbClr val="73BED3"/>
                  </a:solidFill>
                </a:endParaRPr>
              </a:p>
            </p:txBody>
          </p:sp>
        </p:grpSp>
        <p:sp>
          <p:nvSpPr>
            <p:cNvPr id="28" name="27 - Ορθογώνιο"/>
            <p:cNvSpPr/>
            <p:nvPr/>
          </p:nvSpPr>
          <p:spPr>
            <a:xfrm>
              <a:off x="65835" y="188640"/>
              <a:ext cx="179512" cy="7200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9" name="28 - Ορθογώνιο"/>
            <p:cNvSpPr/>
            <p:nvPr/>
          </p:nvSpPr>
          <p:spPr>
            <a:xfrm>
              <a:off x="8898653" y="404664"/>
              <a:ext cx="179512" cy="7200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grpSp>
      <p:grpSp>
        <p:nvGrpSpPr>
          <p:cNvPr id="32" name="31 - Ομάδα"/>
          <p:cNvGrpSpPr/>
          <p:nvPr/>
        </p:nvGrpSpPr>
        <p:grpSpPr>
          <a:xfrm>
            <a:off x="214282" y="210156"/>
            <a:ext cx="7598078" cy="578812"/>
            <a:chOff x="214282" y="210156"/>
            <a:chExt cx="7598078" cy="578812"/>
          </a:xfrm>
        </p:grpSpPr>
        <p:sp>
          <p:nvSpPr>
            <p:cNvPr id="39" name="38 - TextBox"/>
            <p:cNvSpPr txBox="1"/>
            <p:nvPr/>
          </p:nvSpPr>
          <p:spPr>
            <a:xfrm>
              <a:off x="1259632" y="210156"/>
              <a:ext cx="6552728" cy="523220"/>
            </a:xfrm>
            <a:prstGeom prst="rect">
              <a:avLst/>
            </a:prstGeom>
            <a:noFill/>
          </p:spPr>
          <p:txBody>
            <a:bodyPr wrap="square" rtlCol="0">
              <a:spAutoFit/>
            </a:bodyPr>
            <a:lstStyle/>
            <a:p>
              <a:r>
                <a:rPr lang="el-GR" sz="2400" b="1" dirty="0">
                  <a:solidFill>
                    <a:srgbClr val="88CCE4"/>
                  </a:solidFill>
                  <a:effectLst>
                    <a:outerShdw blurRad="38100" dist="38100" dir="2700000" algn="tl">
                      <a:srgbClr val="000000">
                        <a:alpha val="43137"/>
                      </a:srgbClr>
                    </a:outerShdw>
                  </a:effectLst>
                  <a:latin typeface="Arial" pitchFamily="34" charset="0"/>
                  <a:cs typeface="Arial" pitchFamily="34" charset="0"/>
                </a:rPr>
                <a:t>     </a:t>
              </a:r>
              <a:r>
                <a:rPr lang="el-GR" sz="2800" b="1" dirty="0">
                  <a:solidFill>
                    <a:srgbClr val="88CCE4"/>
                  </a:solidFill>
                  <a:effectLst>
                    <a:outerShdw blurRad="38100" dist="38100" dir="2700000" algn="tl">
                      <a:srgbClr val="000000">
                        <a:alpha val="43137"/>
                      </a:srgbClr>
                    </a:outerShdw>
                  </a:effectLst>
                  <a:latin typeface="Arial" pitchFamily="34" charset="0"/>
                  <a:cs typeface="Arial" pitchFamily="34" charset="0"/>
                </a:rPr>
                <a:t>ΕΙΣΑΓΩΓΗ</a:t>
              </a:r>
              <a:r>
                <a:rPr lang="el-GR" sz="2800" dirty="0">
                  <a:solidFill>
                    <a:srgbClr val="88CCE4"/>
                  </a:solidFill>
                  <a:effectLst>
                    <a:outerShdw blurRad="38100" dist="38100" dir="2700000" algn="tl">
                      <a:srgbClr val="000000">
                        <a:alpha val="43137"/>
                      </a:srgbClr>
                    </a:outerShdw>
                  </a:effectLst>
                  <a:latin typeface="Arial" pitchFamily="34" charset="0"/>
                  <a:cs typeface="Arial" pitchFamily="34" charset="0"/>
                </a:rPr>
                <a:t> </a:t>
              </a:r>
            </a:p>
          </p:txBody>
        </p:sp>
        <p:sp>
          <p:nvSpPr>
            <p:cNvPr id="24" name="Rectangle 6"/>
            <p:cNvSpPr>
              <a:spLocks noChangeArrowheads="1"/>
            </p:cNvSpPr>
            <p:nvPr/>
          </p:nvSpPr>
          <p:spPr bwMode="auto">
            <a:xfrm>
              <a:off x="214282" y="214290"/>
              <a:ext cx="857256" cy="574678"/>
            </a:xfrm>
            <a:prstGeom prst="rect">
              <a:avLst/>
            </a:prstGeom>
            <a:noFill/>
            <a:ln w="9525">
              <a:noFill/>
              <a:miter lim="800000"/>
              <a:headEnd/>
              <a:tailEnd/>
            </a:ln>
            <a:effectLst/>
          </p:spPr>
          <p:txBody>
            <a:bodyPr/>
            <a:lstStyle/>
            <a:p>
              <a:pPr>
                <a:spcBef>
                  <a:spcPct val="20000"/>
                </a:spcBef>
                <a:buClr>
                  <a:schemeClr val="tx2"/>
                </a:buClr>
              </a:pPr>
              <a:r>
                <a:rPr lang="en-US" sz="2800" dirty="0">
                  <a:solidFill>
                    <a:schemeClr val="bg1"/>
                  </a:solidFill>
                </a:rPr>
                <a:t>   </a:t>
              </a:r>
              <a:r>
                <a:rPr lang="el-GR" sz="3200" b="1" dirty="0">
                  <a:solidFill>
                    <a:schemeClr val="bg1"/>
                  </a:solidFill>
                </a:rPr>
                <a:t>1</a:t>
              </a:r>
              <a:r>
                <a:rPr lang="en-US" sz="2400" dirty="0">
                  <a:solidFill>
                    <a:schemeClr val="bg1"/>
                  </a:solidFill>
                  <a:latin typeface="Comic Sans MS" pitchFamily="66" charset="0"/>
                </a:rPr>
                <a:t>	</a:t>
              </a:r>
            </a:p>
          </p:txBody>
        </p:sp>
      </p:grpSp>
      <p:sp>
        <p:nvSpPr>
          <p:cNvPr id="2" name="Title 1"/>
          <p:cNvSpPr>
            <a:spLocks noGrp="1"/>
          </p:cNvSpPr>
          <p:nvPr>
            <p:ph type="title"/>
          </p:nvPr>
        </p:nvSpPr>
        <p:spPr>
          <a:xfrm>
            <a:off x="457200" y="980728"/>
            <a:ext cx="8229600" cy="648072"/>
          </a:xfrm>
        </p:spPr>
        <p:txBody>
          <a:bodyPr>
            <a:normAutofit/>
          </a:bodyPr>
          <a:lstStyle/>
          <a:p>
            <a:r>
              <a:rPr lang="el-GR" sz="3200" dirty="0"/>
              <a:t>Τί ορίζουμε εμπορική έκθεση</a:t>
            </a:r>
            <a:endParaRPr lang="en-US" sz="3200" dirty="0"/>
          </a:p>
        </p:txBody>
      </p:sp>
      <p:sp>
        <p:nvSpPr>
          <p:cNvPr id="33" name="21 - Ορθογώνιο"/>
          <p:cNvSpPr/>
          <p:nvPr/>
        </p:nvSpPr>
        <p:spPr>
          <a:xfrm>
            <a:off x="357158" y="1700808"/>
            <a:ext cx="4718898" cy="3847208"/>
          </a:xfrm>
          <a:prstGeom prst="rect">
            <a:avLst/>
          </a:prstGeom>
        </p:spPr>
        <p:txBody>
          <a:bodyPr wrap="square">
            <a:spAutoFit/>
          </a:bodyPr>
          <a:lstStyle/>
          <a:p>
            <a:pPr algn="just">
              <a:lnSpc>
                <a:spcPct val="150000"/>
              </a:lnSpc>
            </a:pPr>
            <a:r>
              <a:rPr lang="el-GR" sz="1600" b="1" dirty="0">
                <a:latin typeface="Arial"/>
                <a:cs typeface="Arial"/>
              </a:rPr>
              <a:t>Ε</a:t>
            </a:r>
            <a:r>
              <a:rPr lang="en-US" sz="1600" b="1" dirty="0">
                <a:latin typeface="Arial"/>
                <a:cs typeface="Arial"/>
              </a:rPr>
              <a:t>μπ</a:t>
            </a:r>
            <a:r>
              <a:rPr lang="en-US" sz="1600" b="1" dirty="0" err="1">
                <a:latin typeface="Arial"/>
                <a:cs typeface="Arial"/>
              </a:rPr>
              <a:t>ορική</a:t>
            </a:r>
            <a:r>
              <a:rPr lang="en-US" sz="1600" b="1" dirty="0">
                <a:latin typeface="Arial"/>
                <a:cs typeface="Arial"/>
              </a:rPr>
              <a:t> </a:t>
            </a:r>
            <a:r>
              <a:rPr lang="en-US" sz="1600" b="1" dirty="0" err="1">
                <a:latin typeface="Arial"/>
                <a:cs typeface="Arial"/>
              </a:rPr>
              <a:t>έκθεση</a:t>
            </a:r>
            <a:r>
              <a:rPr lang="en-US" sz="1600" b="1" dirty="0">
                <a:latin typeface="Arial"/>
                <a:cs typeface="Arial"/>
              </a:rPr>
              <a:t> </a:t>
            </a:r>
            <a:r>
              <a:rPr lang="el-GR" sz="1600" dirty="0">
                <a:latin typeface="Arial"/>
                <a:cs typeface="Arial"/>
              </a:rPr>
              <a:t>είναι μία </a:t>
            </a:r>
            <a:r>
              <a:rPr lang="en-US" sz="1600" dirty="0" err="1">
                <a:latin typeface="Arial"/>
                <a:cs typeface="Arial"/>
              </a:rPr>
              <a:t>δρ</a:t>
            </a:r>
            <a:r>
              <a:rPr lang="en-US" sz="1600" dirty="0">
                <a:latin typeface="Arial"/>
                <a:cs typeface="Arial"/>
              </a:rPr>
              <a:t>α</a:t>
            </a:r>
            <a:r>
              <a:rPr lang="en-US" sz="1600" dirty="0" err="1">
                <a:latin typeface="Arial"/>
                <a:cs typeface="Arial"/>
              </a:rPr>
              <a:t>στηριότητ</a:t>
            </a:r>
            <a:r>
              <a:rPr lang="en-US" sz="1600" dirty="0">
                <a:latin typeface="Arial"/>
                <a:cs typeface="Arial"/>
              </a:rPr>
              <a:t>α </a:t>
            </a:r>
            <a:r>
              <a:rPr lang="en-US" sz="1600" dirty="0" err="1">
                <a:latin typeface="Arial"/>
                <a:cs typeface="Arial"/>
              </a:rPr>
              <a:t>του</a:t>
            </a:r>
            <a:r>
              <a:rPr lang="en-US" sz="1600" dirty="0">
                <a:latin typeface="Arial"/>
                <a:cs typeface="Arial"/>
              </a:rPr>
              <a:t> marketing, π</a:t>
            </a:r>
            <a:r>
              <a:rPr lang="en-US" sz="1600" dirty="0" err="1">
                <a:latin typeface="Arial"/>
                <a:cs typeface="Arial"/>
              </a:rPr>
              <a:t>ου</a:t>
            </a:r>
            <a:r>
              <a:rPr lang="en-US" sz="1600" dirty="0">
                <a:latin typeface="Arial"/>
                <a:cs typeface="Arial"/>
              </a:rPr>
              <a:t> π</a:t>
            </a:r>
            <a:r>
              <a:rPr lang="en-US" sz="1600" dirty="0" err="1">
                <a:latin typeface="Arial"/>
                <a:cs typeface="Arial"/>
              </a:rPr>
              <a:t>εριοδικά</a:t>
            </a:r>
            <a:r>
              <a:rPr lang="en-US" sz="1600" dirty="0">
                <a:latin typeface="Arial"/>
                <a:cs typeface="Arial"/>
              </a:rPr>
              <a:t> </a:t>
            </a:r>
            <a:r>
              <a:rPr lang="en-US" sz="1600" dirty="0" err="1">
                <a:latin typeface="Arial"/>
                <a:cs typeface="Arial"/>
              </a:rPr>
              <a:t>ε</a:t>
            </a:r>
            <a:r>
              <a:rPr lang="en-US" sz="1600" dirty="0">
                <a:latin typeface="Arial"/>
                <a:cs typeface="Arial"/>
              </a:rPr>
              <a:t>πα</a:t>
            </a:r>
            <a:r>
              <a:rPr lang="en-US" sz="1600" dirty="0" err="1">
                <a:latin typeface="Arial"/>
                <a:cs typeface="Arial"/>
              </a:rPr>
              <a:t>ν</a:t>
            </a:r>
            <a:r>
              <a:rPr lang="en-US" sz="1600" dirty="0">
                <a:latin typeface="Arial"/>
                <a:cs typeface="Arial"/>
              </a:rPr>
              <a:t>α</a:t>
            </a:r>
            <a:r>
              <a:rPr lang="en-US" sz="1600" dirty="0" err="1">
                <a:latin typeface="Arial"/>
                <a:cs typeface="Arial"/>
              </a:rPr>
              <a:t>λ</a:t>
            </a:r>
            <a:r>
              <a:rPr lang="en-US" sz="1600" dirty="0">
                <a:latin typeface="Arial"/>
                <a:cs typeface="Arial"/>
              </a:rPr>
              <a:t>αμβ</a:t>
            </a:r>
            <a:r>
              <a:rPr lang="en-US" sz="1600" dirty="0" err="1">
                <a:latin typeface="Arial"/>
                <a:cs typeface="Arial"/>
              </a:rPr>
              <a:t>άνετ</a:t>
            </a:r>
            <a:r>
              <a:rPr lang="en-US" sz="1600" dirty="0">
                <a:latin typeface="Arial"/>
                <a:cs typeface="Arial"/>
              </a:rPr>
              <a:t>α</a:t>
            </a:r>
            <a:r>
              <a:rPr lang="en-US" sz="1600" dirty="0" err="1">
                <a:latin typeface="Arial"/>
                <a:cs typeface="Arial"/>
              </a:rPr>
              <a:t>ι</a:t>
            </a:r>
            <a:r>
              <a:rPr lang="en-US" sz="1600" dirty="0">
                <a:latin typeface="Arial"/>
                <a:cs typeface="Arial"/>
              </a:rPr>
              <a:t> </a:t>
            </a:r>
            <a:r>
              <a:rPr lang="en-US" sz="1600" dirty="0" err="1">
                <a:latin typeface="Arial"/>
                <a:cs typeface="Arial"/>
              </a:rPr>
              <a:t>κ</a:t>
            </a:r>
            <a:r>
              <a:rPr lang="en-US" sz="1600" dirty="0">
                <a:latin typeface="Arial"/>
                <a:cs typeface="Arial"/>
              </a:rPr>
              <a:t>α</a:t>
            </a:r>
            <a:r>
              <a:rPr lang="en-US" sz="1600" dirty="0" err="1">
                <a:latin typeface="Arial"/>
                <a:cs typeface="Arial"/>
              </a:rPr>
              <a:t>ι</a:t>
            </a:r>
            <a:r>
              <a:rPr lang="en-US" sz="1600" dirty="0">
                <a:latin typeface="Arial"/>
                <a:cs typeface="Arial"/>
              </a:rPr>
              <a:t> π</a:t>
            </a:r>
            <a:r>
              <a:rPr lang="en-US" sz="1600" dirty="0" err="1">
                <a:latin typeface="Arial"/>
                <a:cs typeface="Arial"/>
              </a:rPr>
              <a:t>ρωτ</a:t>
            </a:r>
            <a:r>
              <a:rPr lang="en-US" sz="1600" dirty="0">
                <a:latin typeface="Arial"/>
                <a:cs typeface="Arial"/>
              </a:rPr>
              <a:t>α</a:t>
            </a:r>
            <a:r>
              <a:rPr lang="en-US" sz="1600" dirty="0" err="1">
                <a:latin typeface="Arial"/>
                <a:cs typeface="Arial"/>
              </a:rPr>
              <a:t>ρχικό</a:t>
            </a:r>
            <a:r>
              <a:rPr lang="en-US" sz="1600" dirty="0">
                <a:latin typeface="Arial"/>
                <a:cs typeface="Arial"/>
              </a:rPr>
              <a:t> </a:t>
            </a:r>
            <a:r>
              <a:rPr lang="en-US" sz="1600" dirty="0" err="1">
                <a:latin typeface="Arial"/>
                <a:cs typeface="Arial"/>
              </a:rPr>
              <a:t>στόχο</a:t>
            </a:r>
            <a:r>
              <a:rPr lang="en-US" sz="1600" dirty="0">
                <a:latin typeface="Arial"/>
                <a:cs typeface="Arial"/>
              </a:rPr>
              <a:t> </a:t>
            </a:r>
            <a:r>
              <a:rPr lang="en-US" sz="1600" dirty="0" err="1">
                <a:latin typeface="Arial"/>
                <a:cs typeface="Arial"/>
              </a:rPr>
              <a:t>έχει</a:t>
            </a:r>
            <a:r>
              <a:rPr lang="en-US" sz="1600" dirty="0">
                <a:latin typeface="Arial"/>
                <a:cs typeface="Arial"/>
              </a:rPr>
              <a:t> </a:t>
            </a:r>
            <a:r>
              <a:rPr lang="en-US" sz="1600" dirty="0" err="1">
                <a:latin typeface="Arial"/>
                <a:cs typeface="Arial"/>
              </a:rPr>
              <a:t>ν</a:t>
            </a:r>
            <a:r>
              <a:rPr lang="en-US" sz="1600" dirty="0">
                <a:latin typeface="Arial"/>
                <a:cs typeface="Arial"/>
              </a:rPr>
              <a:t>α π</a:t>
            </a:r>
            <a:r>
              <a:rPr lang="en-US" sz="1600" dirty="0" err="1">
                <a:latin typeface="Arial"/>
                <a:cs typeface="Arial"/>
              </a:rPr>
              <a:t>ληροφορήσει</a:t>
            </a:r>
            <a:r>
              <a:rPr lang="en-US" sz="1600" dirty="0">
                <a:latin typeface="Arial"/>
                <a:cs typeface="Arial"/>
              </a:rPr>
              <a:t> </a:t>
            </a:r>
            <a:r>
              <a:rPr lang="en-US" sz="1600" dirty="0" err="1">
                <a:latin typeface="Arial"/>
                <a:cs typeface="Arial"/>
              </a:rPr>
              <a:t>σχετικά</a:t>
            </a:r>
            <a:r>
              <a:rPr lang="en-US" sz="1600" dirty="0">
                <a:latin typeface="Arial"/>
                <a:cs typeface="Arial"/>
              </a:rPr>
              <a:t> </a:t>
            </a:r>
            <a:r>
              <a:rPr lang="en-US" sz="1600" dirty="0" err="1">
                <a:latin typeface="Arial"/>
                <a:cs typeface="Arial"/>
              </a:rPr>
              <a:t>με</a:t>
            </a:r>
            <a:r>
              <a:rPr lang="en-US" sz="1600" dirty="0">
                <a:latin typeface="Arial"/>
                <a:cs typeface="Arial"/>
              </a:rPr>
              <a:t> α</a:t>
            </a:r>
            <a:r>
              <a:rPr lang="en-US" sz="1600" dirty="0" err="1">
                <a:latin typeface="Arial"/>
                <a:cs typeface="Arial"/>
              </a:rPr>
              <a:t>ντ</a:t>
            </a:r>
            <a:r>
              <a:rPr lang="en-US" sz="1600" dirty="0">
                <a:latin typeface="Arial"/>
                <a:cs typeface="Arial"/>
              </a:rPr>
              <a:t>α</a:t>
            </a:r>
            <a:r>
              <a:rPr lang="en-US" sz="1600" dirty="0" err="1">
                <a:latin typeface="Arial"/>
                <a:cs typeface="Arial"/>
              </a:rPr>
              <a:t>γωνιστικά</a:t>
            </a:r>
            <a:r>
              <a:rPr lang="en-US" sz="1600" dirty="0">
                <a:latin typeface="Arial"/>
                <a:cs typeface="Arial"/>
              </a:rPr>
              <a:t> </a:t>
            </a:r>
            <a:r>
              <a:rPr lang="en-US" sz="1600" dirty="0" err="1">
                <a:latin typeface="Arial"/>
                <a:cs typeface="Arial"/>
              </a:rPr>
              <a:t>ή</a:t>
            </a:r>
            <a:r>
              <a:rPr lang="en-US" sz="1600" dirty="0">
                <a:latin typeface="Arial"/>
                <a:cs typeface="Arial"/>
              </a:rPr>
              <a:t> </a:t>
            </a:r>
            <a:r>
              <a:rPr lang="en-US" sz="1600" dirty="0" err="1">
                <a:latin typeface="Arial"/>
                <a:cs typeface="Arial"/>
              </a:rPr>
              <a:t>συμ</a:t>
            </a:r>
            <a:r>
              <a:rPr lang="en-US" sz="1600" dirty="0">
                <a:latin typeface="Arial"/>
                <a:cs typeface="Arial"/>
              </a:rPr>
              <a:t>π</a:t>
            </a:r>
            <a:r>
              <a:rPr lang="en-US" sz="1600" dirty="0" err="1">
                <a:latin typeface="Arial"/>
                <a:cs typeface="Arial"/>
              </a:rPr>
              <a:t>ληρωμ</a:t>
            </a:r>
            <a:r>
              <a:rPr lang="en-US" sz="1600" dirty="0">
                <a:latin typeface="Arial"/>
                <a:cs typeface="Arial"/>
              </a:rPr>
              <a:t>α</a:t>
            </a:r>
            <a:r>
              <a:rPr lang="en-US" sz="1600" dirty="0" err="1">
                <a:latin typeface="Arial"/>
                <a:cs typeface="Arial"/>
              </a:rPr>
              <a:t>τικά</a:t>
            </a:r>
            <a:r>
              <a:rPr lang="en-US" sz="1600" dirty="0">
                <a:latin typeface="Arial"/>
                <a:cs typeface="Arial"/>
              </a:rPr>
              <a:t> π</a:t>
            </a:r>
            <a:r>
              <a:rPr lang="en-US" sz="1600" dirty="0" err="1">
                <a:latin typeface="Arial"/>
                <a:cs typeface="Arial"/>
              </a:rPr>
              <a:t>ροϊόντ</a:t>
            </a:r>
            <a:r>
              <a:rPr lang="en-US" sz="1600" dirty="0">
                <a:latin typeface="Arial"/>
                <a:cs typeface="Arial"/>
              </a:rPr>
              <a:t>α </a:t>
            </a:r>
            <a:r>
              <a:rPr lang="en-US" sz="1600" dirty="0" err="1">
                <a:latin typeface="Arial"/>
                <a:cs typeface="Arial"/>
              </a:rPr>
              <a:t>ή</a:t>
            </a:r>
            <a:r>
              <a:rPr lang="en-US" sz="1600" dirty="0">
                <a:latin typeface="Arial"/>
                <a:cs typeface="Arial"/>
              </a:rPr>
              <a:t> </a:t>
            </a:r>
            <a:r>
              <a:rPr lang="en-US" sz="1600" dirty="0" err="1">
                <a:latin typeface="Arial"/>
                <a:cs typeface="Arial"/>
              </a:rPr>
              <a:t>υ</a:t>
            </a:r>
            <a:r>
              <a:rPr lang="en-US" sz="1600" dirty="0">
                <a:latin typeface="Arial"/>
                <a:cs typeface="Arial"/>
              </a:rPr>
              <a:t>π</a:t>
            </a:r>
            <a:r>
              <a:rPr lang="en-US" sz="1600" dirty="0" err="1">
                <a:latin typeface="Arial"/>
                <a:cs typeface="Arial"/>
              </a:rPr>
              <a:t>ηρεσίες</a:t>
            </a:r>
            <a:r>
              <a:rPr lang="en-US" sz="1600" dirty="0">
                <a:latin typeface="Arial"/>
                <a:cs typeface="Arial"/>
              </a:rPr>
              <a:t> π</a:t>
            </a:r>
            <a:r>
              <a:rPr lang="en-US" sz="1600" dirty="0" err="1">
                <a:latin typeface="Arial"/>
                <a:cs typeface="Arial"/>
              </a:rPr>
              <a:t>ρομηθευτών</a:t>
            </a:r>
            <a:r>
              <a:rPr lang="en-US" sz="1600" dirty="0">
                <a:latin typeface="Arial"/>
                <a:cs typeface="Arial"/>
              </a:rPr>
              <a:t>, </a:t>
            </a:r>
            <a:endParaRPr lang="el-GR" sz="1600" dirty="0">
              <a:latin typeface="Arial"/>
              <a:cs typeface="Arial"/>
            </a:endParaRPr>
          </a:p>
          <a:p>
            <a:pPr algn="just">
              <a:lnSpc>
                <a:spcPct val="150000"/>
              </a:lnSpc>
            </a:pPr>
            <a:r>
              <a:rPr lang="en-US" sz="1600" dirty="0" err="1">
                <a:latin typeface="Arial"/>
                <a:cs typeface="Arial"/>
              </a:rPr>
              <a:t>οι</a:t>
            </a:r>
            <a:r>
              <a:rPr lang="en-US" sz="1600" dirty="0">
                <a:latin typeface="Arial"/>
                <a:cs typeface="Arial"/>
              </a:rPr>
              <a:t> </a:t>
            </a:r>
            <a:r>
              <a:rPr lang="en-US" sz="1600" dirty="0" err="1">
                <a:latin typeface="Arial"/>
                <a:cs typeface="Arial"/>
              </a:rPr>
              <a:t>ο</a:t>
            </a:r>
            <a:r>
              <a:rPr lang="en-US" sz="1600" dirty="0">
                <a:latin typeface="Arial"/>
                <a:cs typeface="Arial"/>
              </a:rPr>
              <a:t>π</a:t>
            </a:r>
            <a:r>
              <a:rPr lang="en-US" sz="1600" dirty="0" err="1">
                <a:latin typeface="Arial"/>
                <a:cs typeface="Arial"/>
              </a:rPr>
              <a:t>οίοι</a:t>
            </a:r>
            <a:r>
              <a:rPr lang="en-US" sz="1600" dirty="0">
                <a:latin typeface="Arial"/>
                <a:cs typeface="Arial"/>
              </a:rPr>
              <a:t> </a:t>
            </a:r>
            <a:r>
              <a:rPr lang="en-US" sz="1600" dirty="0" err="1">
                <a:latin typeface="Arial"/>
                <a:cs typeface="Arial"/>
              </a:rPr>
              <a:t>κ</a:t>
            </a:r>
            <a:r>
              <a:rPr lang="en-US" sz="1600" dirty="0">
                <a:latin typeface="Arial"/>
                <a:cs typeface="Arial"/>
              </a:rPr>
              <a:t>α</a:t>
            </a:r>
            <a:r>
              <a:rPr lang="en-US" sz="1600" dirty="0" err="1">
                <a:latin typeface="Arial"/>
                <a:cs typeface="Arial"/>
              </a:rPr>
              <a:t>τ</a:t>
            </a:r>
            <a:r>
              <a:rPr lang="en-US" sz="1600" dirty="0">
                <a:latin typeface="Arial"/>
                <a:cs typeface="Arial"/>
              </a:rPr>
              <a:t>α</a:t>
            </a:r>
            <a:r>
              <a:rPr lang="en-US" sz="1600" dirty="0" err="1">
                <a:latin typeface="Arial"/>
                <a:cs typeface="Arial"/>
              </a:rPr>
              <a:t>λ</a:t>
            </a:r>
            <a:r>
              <a:rPr lang="en-US" sz="1600" dirty="0">
                <a:latin typeface="Arial"/>
                <a:cs typeface="Arial"/>
              </a:rPr>
              <a:t>αμβ</a:t>
            </a:r>
            <a:r>
              <a:rPr lang="en-US" sz="1600" dirty="0" err="1">
                <a:latin typeface="Arial"/>
                <a:cs typeface="Arial"/>
              </a:rPr>
              <a:t>άνουν</a:t>
            </a:r>
            <a:r>
              <a:rPr lang="en-US" sz="1600" dirty="0">
                <a:latin typeface="Arial"/>
                <a:cs typeface="Arial"/>
              </a:rPr>
              <a:t> </a:t>
            </a:r>
            <a:r>
              <a:rPr lang="en-US" sz="1600" dirty="0" err="1">
                <a:latin typeface="Arial"/>
                <a:cs typeface="Arial"/>
              </a:rPr>
              <a:t>συγκεκριμένο</a:t>
            </a:r>
            <a:r>
              <a:rPr lang="en-US" sz="1600" dirty="0">
                <a:latin typeface="Arial"/>
                <a:cs typeface="Arial"/>
              </a:rPr>
              <a:t> </a:t>
            </a:r>
            <a:r>
              <a:rPr lang="en-US" sz="1600" dirty="0" err="1">
                <a:latin typeface="Arial"/>
                <a:cs typeface="Arial"/>
              </a:rPr>
              <a:t>εκθετήριο</a:t>
            </a:r>
            <a:r>
              <a:rPr lang="en-US" sz="1600" dirty="0">
                <a:latin typeface="Arial"/>
                <a:cs typeface="Arial"/>
              </a:rPr>
              <a:t> </a:t>
            </a:r>
            <a:r>
              <a:rPr lang="en-US" sz="1600" dirty="0" err="1">
                <a:latin typeface="Arial"/>
                <a:cs typeface="Arial"/>
              </a:rPr>
              <a:t>χώρο</a:t>
            </a:r>
            <a:r>
              <a:rPr lang="en-US" sz="1600" dirty="0">
                <a:latin typeface="Arial"/>
                <a:cs typeface="Arial"/>
              </a:rPr>
              <a:t>, </a:t>
            </a:r>
            <a:r>
              <a:rPr lang="en-US" sz="1600" dirty="0" err="1">
                <a:latin typeface="Arial"/>
                <a:cs typeface="Arial"/>
              </a:rPr>
              <a:t>λειτουργώντ</a:t>
            </a:r>
            <a:r>
              <a:rPr lang="en-US" sz="1600" dirty="0">
                <a:latin typeface="Arial"/>
                <a:cs typeface="Arial"/>
              </a:rPr>
              <a:t>α</a:t>
            </a:r>
            <a:r>
              <a:rPr lang="en-US" sz="1600" dirty="0" err="1">
                <a:latin typeface="Arial"/>
                <a:cs typeface="Arial"/>
              </a:rPr>
              <a:t>ς</a:t>
            </a:r>
            <a:r>
              <a:rPr lang="en-US" sz="1600" dirty="0">
                <a:latin typeface="Arial"/>
                <a:cs typeface="Arial"/>
              </a:rPr>
              <a:t> </a:t>
            </a:r>
            <a:r>
              <a:rPr lang="en-US" sz="1600" dirty="0" err="1">
                <a:latin typeface="Arial"/>
                <a:cs typeface="Arial"/>
              </a:rPr>
              <a:t>σε</a:t>
            </a:r>
            <a:r>
              <a:rPr lang="en-US" sz="1600" dirty="0">
                <a:latin typeface="Arial"/>
                <a:cs typeface="Arial"/>
              </a:rPr>
              <a:t> </a:t>
            </a:r>
            <a:r>
              <a:rPr lang="en-US" sz="1600" dirty="0" err="1">
                <a:latin typeface="Arial"/>
                <a:cs typeface="Arial"/>
              </a:rPr>
              <a:t>κοινό</a:t>
            </a:r>
            <a:r>
              <a:rPr lang="en-US" sz="1600" dirty="0">
                <a:latin typeface="Arial"/>
                <a:cs typeface="Arial"/>
              </a:rPr>
              <a:t> </a:t>
            </a:r>
            <a:r>
              <a:rPr lang="en-US" sz="1600" dirty="0" err="1">
                <a:latin typeface="Arial"/>
                <a:cs typeface="Arial"/>
              </a:rPr>
              <a:t>δυνητικών</a:t>
            </a:r>
            <a:r>
              <a:rPr lang="en-US" sz="1600" dirty="0">
                <a:latin typeface="Arial"/>
                <a:cs typeface="Arial"/>
              </a:rPr>
              <a:t> </a:t>
            </a:r>
            <a:r>
              <a:rPr lang="en-US" sz="1600" dirty="0" err="1">
                <a:latin typeface="Arial"/>
                <a:cs typeface="Arial"/>
              </a:rPr>
              <a:t>ή</a:t>
            </a:r>
            <a:r>
              <a:rPr lang="en-US" sz="1600" dirty="0">
                <a:latin typeface="Arial"/>
                <a:cs typeface="Arial"/>
              </a:rPr>
              <a:t> </a:t>
            </a:r>
            <a:r>
              <a:rPr lang="en-US" sz="1600" dirty="0" err="1">
                <a:latin typeface="Arial"/>
                <a:cs typeface="Arial"/>
              </a:rPr>
              <a:t>εν</a:t>
            </a:r>
            <a:r>
              <a:rPr lang="en-US" sz="1600" dirty="0">
                <a:latin typeface="Arial"/>
                <a:cs typeface="Arial"/>
              </a:rPr>
              <a:t> </a:t>
            </a:r>
            <a:r>
              <a:rPr lang="en-US" sz="1600" dirty="0" err="1">
                <a:latin typeface="Arial"/>
                <a:cs typeface="Arial"/>
              </a:rPr>
              <a:t>δυνάμει</a:t>
            </a:r>
            <a:r>
              <a:rPr lang="en-US" sz="1600" dirty="0">
                <a:latin typeface="Arial"/>
                <a:cs typeface="Arial"/>
              </a:rPr>
              <a:t> π</a:t>
            </a:r>
            <a:r>
              <a:rPr lang="en-US" sz="1600" dirty="0" err="1">
                <a:latin typeface="Arial"/>
                <a:cs typeface="Arial"/>
              </a:rPr>
              <a:t>ελ</a:t>
            </a:r>
            <a:r>
              <a:rPr lang="en-US" sz="1600" dirty="0">
                <a:latin typeface="Arial"/>
                <a:cs typeface="Arial"/>
              </a:rPr>
              <a:t>α</a:t>
            </a:r>
            <a:r>
              <a:rPr lang="en-US" sz="1600" dirty="0" err="1">
                <a:latin typeface="Arial"/>
                <a:cs typeface="Arial"/>
              </a:rPr>
              <a:t>τών</a:t>
            </a:r>
            <a:r>
              <a:rPr lang="en-US" sz="1600" dirty="0">
                <a:latin typeface="Arial"/>
                <a:cs typeface="Arial"/>
              </a:rPr>
              <a:t>, </a:t>
            </a:r>
            <a:r>
              <a:rPr lang="en-US" sz="1600" dirty="0" err="1">
                <a:latin typeface="Arial"/>
                <a:cs typeface="Arial"/>
              </a:rPr>
              <a:t>ή</a:t>
            </a:r>
            <a:r>
              <a:rPr lang="en-US" sz="1600" dirty="0">
                <a:latin typeface="Arial"/>
                <a:cs typeface="Arial"/>
              </a:rPr>
              <a:t> </a:t>
            </a:r>
            <a:r>
              <a:rPr lang="en-US" sz="1600" dirty="0" err="1">
                <a:latin typeface="Arial"/>
                <a:cs typeface="Arial"/>
              </a:rPr>
              <a:t>δι</a:t>
            </a:r>
            <a:r>
              <a:rPr lang="en-US" sz="1600" dirty="0">
                <a:latin typeface="Arial"/>
                <a:cs typeface="Arial"/>
              </a:rPr>
              <a:t>α</a:t>
            </a:r>
            <a:r>
              <a:rPr lang="en-US" sz="1600" dirty="0" err="1">
                <a:latin typeface="Arial"/>
                <a:cs typeface="Arial"/>
              </a:rPr>
              <a:t>μορφωτών</a:t>
            </a:r>
            <a:r>
              <a:rPr lang="en-US" sz="1600" dirty="0">
                <a:latin typeface="Arial"/>
                <a:cs typeface="Arial"/>
              </a:rPr>
              <a:t> </a:t>
            </a:r>
            <a:r>
              <a:rPr lang="en-US" sz="1600" dirty="0" err="1">
                <a:latin typeface="Arial"/>
                <a:cs typeface="Arial"/>
              </a:rPr>
              <a:t>γνώμης</a:t>
            </a:r>
            <a:r>
              <a:rPr lang="en-US" sz="1600" dirty="0">
                <a:latin typeface="Arial"/>
                <a:cs typeface="Arial"/>
              </a:rPr>
              <a:t> π</a:t>
            </a:r>
            <a:r>
              <a:rPr lang="en-US" sz="1600" dirty="0" err="1">
                <a:latin typeface="Arial"/>
                <a:cs typeface="Arial"/>
              </a:rPr>
              <a:t>ου</a:t>
            </a:r>
            <a:r>
              <a:rPr lang="en-US" sz="1600" dirty="0">
                <a:latin typeface="Arial"/>
                <a:cs typeface="Arial"/>
              </a:rPr>
              <a:t> </a:t>
            </a:r>
            <a:r>
              <a:rPr lang="en-US" sz="1600" dirty="0" err="1">
                <a:latin typeface="Arial"/>
                <a:cs typeface="Arial"/>
              </a:rPr>
              <a:t>ε</a:t>
            </a:r>
            <a:r>
              <a:rPr lang="en-US" sz="1600" dirty="0">
                <a:latin typeface="Arial"/>
                <a:cs typeface="Arial"/>
              </a:rPr>
              <a:t>π</a:t>
            </a:r>
            <a:r>
              <a:rPr lang="en-US" sz="1600" dirty="0" err="1">
                <a:latin typeface="Arial"/>
                <a:cs typeface="Arial"/>
              </a:rPr>
              <a:t>ηρεάζουν</a:t>
            </a:r>
            <a:r>
              <a:rPr lang="en-US" sz="1600" dirty="0">
                <a:latin typeface="Arial"/>
                <a:cs typeface="Arial"/>
              </a:rPr>
              <a:t> </a:t>
            </a:r>
            <a:r>
              <a:rPr lang="en-US" sz="1600" dirty="0" err="1">
                <a:latin typeface="Arial"/>
                <a:cs typeface="Arial"/>
              </a:rPr>
              <a:t>την</a:t>
            </a:r>
            <a:r>
              <a:rPr lang="en-US" sz="1600" dirty="0">
                <a:latin typeface="Arial"/>
                <a:cs typeface="Arial"/>
              </a:rPr>
              <a:t> </a:t>
            </a:r>
            <a:r>
              <a:rPr lang="en-US" sz="1600" dirty="0" err="1">
                <a:latin typeface="Arial"/>
                <a:cs typeface="Arial"/>
              </a:rPr>
              <a:t>εικόν</a:t>
            </a:r>
            <a:r>
              <a:rPr lang="en-US" sz="1600" dirty="0">
                <a:latin typeface="Arial"/>
                <a:cs typeface="Arial"/>
              </a:rPr>
              <a:t>α </a:t>
            </a:r>
            <a:r>
              <a:rPr lang="en-US" sz="1600" dirty="0" err="1">
                <a:latin typeface="Arial"/>
                <a:cs typeface="Arial"/>
              </a:rPr>
              <a:t>του</a:t>
            </a:r>
            <a:r>
              <a:rPr lang="en-US" sz="1600" dirty="0">
                <a:latin typeface="Arial"/>
                <a:cs typeface="Arial"/>
              </a:rPr>
              <a:t> </a:t>
            </a:r>
            <a:r>
              <a:rPr lang="en-US" sz="1600" dirty="0" err="1">
                <a:latin typeface="Arial"/>
                <a:cs typeface="Arial"/>
              </a:rPr>
              <a:t>κοινού</a:t>
            </a:r>
            <a:r>
              <a:rPr lang="el-GR" sz="1600" dirty="0">
                <a:latin typeface="Arial"/>
                <a:cs typeface="Arial"/>
              </a:rPr>
              <a:t>.</a:t>
            </a:r>
          </a:p>
          <a:p>
            <a:pPr algn="just"/>
            <a:endParaRPr lang="el-GR" sz="1600" dirty="0">
              <a:latin typeface="Arial"/>
              <a:cs typeface="Arial"/>
            </a:endParaRPr>
          </a:p>
          <a:p>
            <a:pPr algn="r"/>
            <a:r>
              <a:rPr lang="en-US" sz="1200" dirty="0">
                <a:latin typeface="Arial"/>
                <a:cs typeface="Arial"/>
              </a:rPr>
              <a:t>(</a:t>
            </a:r>
            <a:r>
              <a:rPr lang="en-US" sz="1200" dirty="0" err="1">
                <a:latin typeface="Arial"/>
                <a:cs typeface="Arial"/>
              </a:rPr>
              <a:t>Βοnting</a:t>
            </a:r>
            <a:r>
              <a:rPr lang="en-US" sz="1200" dirty="0">
                <a:latin typeface="Arial"/>
                <a:cs typeface="Arial"/>
              </a:rPr>
              <a:t> &amp; </a:t>
            </a:r>
            <a:r>
              <a:rPr lang="en-US" sz="1200" dirty="0" err="1">
                <a:latin typeface="Arial"/>
                <a:cs typeface="Arial"/>
              </a:rPr>
              <a:t>Βlenhorn</a:t>
            </a:r>
            <a:r>
              <a:rPr lang="el-GR" sz="1200" dirty="0">
                <a:latin typeface="Arial"/>
                <a:cs typeface="Arial"/>
              </a:rPr>
              <a:t>,</a:t>
            </a:r>
            <a:r>
              <a:rPr lang="en-US" sz="1200" dirty="0">
                <a:latin typeface="Arial"/>
                <a:cs typeface="Arial"/>
              </a:rPr>
              <a:t> 1974)</a:t>
            </a:r>
          </a:p>
        </p:txBody>
      </p:sp>
      <p:pic>
        <p:nvPicPr>
          <p:cNvPr id="4" name="Picture 3"/>
          <p:cNvPicPr>
            <a:picLocks noChangeAspect="1"/>
          </p:cNvPicPr>
          <p:nvPr/>
        </p:nvPicPr>
        <p:blipFill>
          <a:blip r:embed="rId8"/>
          <a:stretch>
            <a:fillRect/>
          </a:stretch>
        </p:blipFill>
        <p:spPr>
          <a:xfrm>
            <a:off x="5154488" y="3933056"/>
            <a:ext cx="3810000" cy="2133600"/>
          </a:xfrm>
          <a:prstGeom prst="rect">
            <a:avLst/>
          </a:prstGeom>
        </p:spPr>
      </p:pic>
    </p:spTree>
    <p:extLst>
      <p:ext uri="{BB962C8B-B14F-4D97-AF65-F5344CB8AC3E}">
        <p14:creationId xmlns:p14="http://schemas.microsoft.com/office/powerpoint/2010/main" val="40325069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3"/>
                                        </p:tgtEl>
                                        <p:attrNameLst>
                                          <p:attrName>style.visibility</p:attrName>
                                        </p:attrNameLst>
                                      </p:cBhvr>
                                      <p:to>
                                        <p:strVal val="visible"/>
                                      </p:to>
                                    </p:set>
                                    <p:animEffect transition="in" filter="blinds(horizontal)">
                                      <p:cBhvr>
                                        <p:cTn id="7" dur="500"/>
                                        <p:tgtEl>
                                          <p:spTgt spid="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Ομάδα 9">
            <a:extLst>
              <a:ext uri="{FF2B5EF4-FFF2-40B4-BE49-F238E27FC236}">
                <a16:creationId xmlns:a16="http://schemas.microsoft.com/office/drawing/2014/main" id="{4524F1F5-C797-E48F-DD3C-B22F512B6F0D}"/>
              </a:ext>
            </a:extLst>
          </p:cNvPr>
          <p:cNvGrpSpPr/>
          <p:nvPr/>
        </p:nvGrpSpPr>
        <p:grpSpPr>
          <a:xfrm>
            <a:off x="182134" y="5733258"/>
            <a:ext cx="8779731" cy="1224531"/>
            <a:chOff x="107504" y="5733258"/>
            <a:chExt cx="8928992" cy="1224531"/>
          </a:xfrm>
        </p:grpSpPr>
        <p:pic>
          <p:nvPicPr>
            <p:cNvPr id="11" name="Picture 3" descr="G:\Katia\Διδακτορική Διατριβή\Kείμενο\Εικόνες\slide2.jpg">
              <a:extLst>
                <a:ext uri="{FF2B5EF4-FFF2-40B4-BE49-F238E27FC236}">
                  <a16:creationId xmlns:a16="http://schemas.microsoft.com/office/drawing/2014/main" id="{494046A5-A3B1-A7E0-7EC9-B417D5522C6C}"/>
                </a:ext>
              </a:extLst>
            </p:cNvPr>
            <p:cNvPicPr>
              <a:picLocks noChangeAspect="1" noChangeArrowheads="1"/>
            </p:cNvPicPr>
            <p:nvPr/>
          </p:nvPicPr>
          <p:blipFill>
            <a:blip r:embed="rId3"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12" name="Γραφικό 11" descr="Ψάρι με συμπαγές γέμισμα">
              <a:extLst>
                <a:ext uri="{FF2B5EF4-FFF2-40B4-BE49-F238E27FC236}">
                  <a16:creationId xmlns:a16="http://schemas.microsoft.com/office/drawing/2014/main" id="{7EF75DD2-F5B1-AB9E-DC46-302EEECDB7CE}"/>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839465" y="6307730"/>
              <a:ext cx="745088" cy="650059"/>
            </a:xfrm>
            <a:prstGeom prst="rect">
              <a:avLst/>
            </a:prstGeom>
          </p:spPr>
        </p:pic>
        <p:pic>
          <p:nvPicPr>
            <p:cNvPr id="13" name="Γραφικό 12" descr="Ψάρι με συμπαγές γέμισμα">
              <a:extLst>
                <a:ext uri="{FF2B5EF4-FFF2-40B4-BE49-F238E27FC236}">
                  <a16:creationId xmlns:a16="http://schemas.microsoft.com/office/drawing/2014/main" id="{A39AE182-1E00-7AD0-FDFA-9AE70C32DDB4}"/>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82488" y="6243328"/>
              <a:ext cx="761621" cy="624496"/>
            </a:xfrm>
            <a:prstGeom prst="rect">
              <a:avLst/>
            </a:prstGeom>
          </p:spPr>
        </p:pic>
        <p:pic>
          <p:nvPicPr>
            <p:cNvPr id="14" name="Γραφικό 13" descr="Ανταγωνισμός με συμπαγές γέμισμα">
              <a:extLst>
                <a:ext uri="{FF2B5EF4-FFF2-40B4-BE49-F238E27FC236}">
                  <a16:creationId xmlns:a16="http://schemas.microsoft.com/office/drawing/2014/main" id="{E925304D-FF99-700A-AE0B-092B5151DDBE}"/>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4226513" y="6330198"/>
              <a:ext cx="761653" cy="560538"/>
            </a:xfrm>
            <a:prstGeom prst="rect">
              <a:avLst/>
            </a:prstGeom>
          </p:spPr>
        </p:pic>
      </p:grpSp>
      <p:sp>
        <p:nvSpPr>
          <p:cNvPr id="23" name="22 - Ορθογώνιο"/>
          <p:cNvSpPr/>
          <p:nvPr/>
        </p:nvSpPr>
        <p:spPr>
          <a:xfrm>
            <a:off x="188398" y="214290"/>
            <a:ext cx="8767204" cy="6383062"/>
          </a:xfrm>
          <a:prstGeom prst="rect">
            <a:avLst/>
          </a:prstGeom>
          <a:gradFill flip="none" rotWithShape="1">
            <a:gsLst>
              <a:gs pos="100000">
                <a:schemeClr val="bg1">
                  <a:lumMod val="85000"/>
                  <a:alpha val="0"/>
                </a:schemeClr>
              </a:gs>
              <a:gs pos="100000">
                <a:schemeClr val="bg1">
                  <a:lumMod val="85000"/>
                  <a:alpha val="0"/>
                </a:schemeClr>
              </a:gs>
              <a:gs pos="50000">
                <a:schemeClr val="accent1">
                  <a:tint val="44500"/>
                  <a:satMod val="160000"/>
                </a:schemeClr>
              </a:gs>
              <a:gs pos="100000">
                <a:schemeClr val="accent1">
                  <a:tint val="23500"/>
                  <a:satMod val="160000"/>
                </a:schemeClr>
              </a:gs>
            </a:gsLst>
            <a:lin ang="5400000" scaled="1"/>
            <a:tileRect/>
          </a:gradFill>
          <a:ln>
            <a:noFill/>
          </a:ln>
          <a:effectLst>
            <a:innerShdw blurRad="1270000" dist="2540000" dir="16200000">
              <a:schemeClr val="tx1">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dirty="0"/>
          </a:p>
        </p:txBody>
      </p:sp>
      <p:sp>
        <p:nvSpPr>
          <p:cNvPr id="28" name="27 - Ορθογώνιο"/>
          <p:cNvSpPr/>
          <p:nvPr/>
        </p:nvSpPr>
        <p:spPr>
          <a:xfrm>
            <a:off x="0" y="214290"/>
            <a:ext cx="182135" cy="7880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9" name="28 - Ορθογώνιο"/>
          <p:cNvSpPr/>
          <p:nvPr/>
        </p:nvSpPr>
        <p:spPr>
          <a:xfrm>
            <a:off x="8961865" y="450700"/>
            <a:ext cx="182135" cy="7880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5" name="Title 1"/>
          <p:cNvSpPr>
            <a:spLocks noGrp="1"/>
          </p:cNvSpPr>
          <p:nvPr>
            <p:ph type="title"/>
          </p:nvPr>
        </p:nvSpPr>
        <p:spPr>
          <a:xfrm>
            <a:off x="457200" y="332656"/>
            <a:ext cx="8229600" cy="648072"/>
          </a:xfrm>
        </p:spPr>
        <p:txBody>
          <a:bodyPr>
            <a:normAutofit/>
          </a:bodyPr>
          <a:lstStyle/>
          <a:p>
            <a:r>
              <a:rPr lang="el-GR" sz="3200" dirty="0"/>
              <a:t>Πλεονεκτήματα</a:t>
            </a:r>
            <a:r>
              <a:rPr lang="en-US" sz="3200" dirty="0"/>
              <a:t> </a:t>
            </a:r>
            <a:r>
              <a:rPr lang="el-GR" sz="3200" dirty="0"/>
              <a:t>εμπορικών εκθέσεων</a:t>
            </a:r>
            <a:endParaRPr lang="en-US" sz="3200" dirty="0"/>
          </a:p>
        </p:txBody>
      </p:sp>
      <p:sp>
        <p:nvSpPr>
          <p:cNvPr id="16" name="21 - Ορθογώνιο"/>
          <p:cNvSpPr/>
          <p:nvPr/>
        </p:nvSpPr>
        <p:spPr>
          <a:xfrm>
            <a:off x="573182" y="980728"/>
            <a:ext cx="7959258" cy="5478424"/>
          </a:xfrm>
          <a:prstGeom prst="rect">
            <a:avLst/>
          </a:prstGeom>
        </p:spPr>
        <p:txBody>
          <a:bodyPr wrap="square">
            <a:spAutoFit/>
          </a:bodyPr>
          <a:lstStyle/>
          <a:p>
            <a:pPr marL="285750" indent="-285750" algn="just">
              <a:lnSpc>
                <a:spcPct val="150000"/>
              </a:lnSpc>
              <a:buFont typeface="Arial"/>
              <a:buChar char="•"/>
            </a:pPr>
            <a:r>
              <a:rPr lang="en-US" sz="1600" b="1" dirty="0" err="1">
                <a:latin typeface="Arial"/>
                <a:cs typeface="Arial"/>
              </a:rPr>
              <a:t>Π</a:t>
            </a:r>
            <a:r>
              <a:rPr lang="en-US" sz="1600" b="1" dirty="0">
                <a:latin typeface="Arial"/>
                <a:cs typeface="Arial"/>
              </a:rPr>
              <a:t>α</a:t>
            </a:r>
            <a:r>
              <a:rPr lang="en-US" sz="1600" b="1" dirty="0" err="1">
                <a:latin typeface="Arial"/>
                <a:cs typeface="Arial"/>
              </a:rPr>
              <a:t>ρ</a:t>
            </a:r>
            <a:r>
              <a:rPr lang="en-US" sz="1600" b="1" dirty="0">
                <a:latin typeface="Arial"/>
                <a:cs typeface="Arial"/>
              </a:rPr>
              <a:t>α</a:t>
            </a:r>
            <a:r>
              <a:rPr lang="en-US" sz="1600" b="1" dirty="0" err="1">
                <a:latin typeface="Arial"/>
                <a:cs typeface="Arial"/>
              </a:rPr>
              <a:t>τήρηση</a:t>
            </a:r>
            <a:r>
              <a:rPr lang="en-US" sz="1600" b="1" dirty="0">
                <a:latin typeface="Arial"/>
                <a:cs typeface="Arial"/>
              </a:rPr>
              <a:t> </a:t>
            </a:r>
            <a:r>
              <a:rPr lang="en-US" sz="1600" b="1" dirty="0" err="1">
                <a:latin typeface="Arial"/>
                <a:cs typeface="Arial"/>
              </a:rPr>
              <a:t>στρ</a:t>
            </a:r>
            <a:r>
              <a:rPr lang="en-US" sz="1600" b="1" dirty="0">
                <a:latin typeface="Arial"/>
                <a:cs typeface="Arial"/>
              </a:rPr>
              <a:t>α</a:t>
            </a:r>
            <a:r>
              <a:rPr lang="en-US" sz="1600" b="1" dirty="0" err="1">
                <a:latin typeface="Arial"/>
                <a:cs typeface="Arial"/>
              </a:rPr>
              <a:t>τηγικών</a:t>
            </a:r>
            <a:r>
              <a:rPr lang="en-US" sz="1600" b="1" dirty="0">
                <a:latin typeface="Arial"/>
                <a:cs typeface="Arial"/>
              </a:rPr>
              <a:t> marketing</a:t>
            </a:r>
            <a:r>
              <a:rPr lang="el-GR" sz="1600" b="1" dirty="0">
                <a:latin typeface="Arial"/>
                <a:cs typeface="Arial"/>
              </a:rPr>
              <a:t>: </a:t>
            </a:r>
            <a:r>
              <a:rPr lang="el-GR" sz="1600" dirty="0">
                <a:latin typeface="Arial"/>
                <a:cs typeface="Arial"/>
              </a:rPr>
              <a:t>Τις εμπορικές εκθέσεις τις επισκέπτεται κοινό που ανήκει στις ομάδες - στόχους της επιχείρησης, κατά τη διάρκεια της συμμετοχής μπορεί να παρατηρηθεί, η εφαρμογή των τεχνικών και στρατηγικών του marketing της επιχείρησης. Η μελέτη αυτή θα δώσει τα ανάλογα μηνύματα για την συνέχιση ή διαφοροποίηση του προγράμματος marketing, την εντατικοποίηση ή την απόρριψη του.</a:t>
            </a:r>
          </a:p>
          <a:p>
            <a:pPr marL="285750" indent="-285750" algn="just">
              <a:lnSpc>
                <a:spcPct val="150000"/>
              </a:lnSpc>
              <a:buFont typeface="Arial"/>
              <a:buChar char="•"/>
            </a:pPr>
            <a:endParaRPr lang="el-GR" sz="1600" b="1" dirty="0">
              <a:latin typeface="Arial"/>
              <a:cs typeface="Arial"/>
            </a:endParaRPr>
          </a:p>
          <a:p>
            <a:pPr marL="285750" indent="-285750" algn="just">
              <a:lnSpc>
                <a:spcPct val="150000"/>
              </a:lnSpc>
              <a:buFont typeface="Arial"/>
              <a:buChar char="•"/>
            </a:pPr>
            <a:r>
              <a:rPr lang="en-US" sz="1600" b="1" dirty="0" err="1">
                <a:latin typeface="Arial"/>
                <a:cs typeface="Arial"/>
              </a:rPr>
              <a:t>Δι</a:t>
            </a:r>
            <a:r>
              <a:rPr lang="en-US" sz="1600" b="1" dirty="0">
                <a:latin typeface="Arial"/>
                <a:cs typeface="Arial"/>
              </a:rPr>
              <a:t>α</a:t>
            </a:r>
            <a:r>
              <a:rPr lang="en-US" sz="1600" b="1" dirty="0" err="1">
                <a:latin typeface="Arial"/>
                <a:cs typeface="Arial"/>
              </a:rPr>
              <a:t>μόρφωση</a:t>
            </a:r>
            <a:r>
              <a:rPr lang="en-US" sz="1600" b="1" dirty="0">
                <a:latin typeface="Arial"/>
                <a:cs typeface="Arial"/>
              </a:rPr>
              <a:t> </a:t>
            </a:r>
            <a:r>
              <a:rPr lang="en-US" sz="1600" b="1" dirty="0" err="1">
                <a:latin typeface="Arial"/>
                <a:cs typeface="Arial"/>
              </a:rPr>
              <a:t>συμ</a:t>
            </a:r>
            <a:r>
              <a:rPr lang="en-US" sz="1600" b="1" dirty="0">
                <a:latin typeface="Arial"/>
                <a:cs typeface="Arial"/>
              </a:rPr>
              <a:t>π</a:t>
            </a:r>
            <a:r>
              <a:rPr lang="en-US" sz="1600" b="1" dirty="0" err="1">
                <a:latin typeface="Arial"/>
                <a:cs typeface="Arial"/>
              </a:rPr>
              <a:t>εριφοράς</a:t>
            </a:r>
            <a:r>
              <a:rPr lang="el-GR" sz="1600" b="1" dirty="0">
                <a:latin typeface="Arial"/>
                <a:cs typeface="Arial"/>
              </a:rPr>
              <a:t>: </a:t>
            </a:r>
            <a:r>
              <a:rPr lang="el-GR" sz="1600" dirty="0">
                <a:latin typeface="Arial"/>
                <a:cs typeface="Arial"/>
              </a:rPr>
              <a:t>Η έκθεση λειτουργεί κάτω από συνθήκες πίεσης για τους εκθέτες που συμμετέχουν. Η "ομάδα κρούσης" του stand θα πρέπει να ανταποκριθεί σε αυτές τις σκληρές συνθήκες, απορρίπτοντας επισκέπτες που δεν ενδιαφέρουν την εταιρεία και αξιοποιώντας τον ελάχιστο χρόνο που υπάρχει στη διάθεση τους σε σημαντικές επιχειρηματικές συναντήσεις. Η ομαδικότητα, η συναδελφικότητα, η συμπεριφορά αλλά και η διαχείριση ανθρώπινων ομάδων, μπορούν να καταγραφούν και να αναλυθούν.</a:t>
            </a:r>
            <a:endParaRPr lang="en-US" sz="1600" dirty="0">
              <a:latin typeface="Arial"/>
              <a:cs typeface="Arial"/>
            </a:endParaRPr>
          </a:p>
          <a:p>
            <a:pPr algn="r"/>
            <a:r>
              <a:rPr lang="en-US" sz="1400" dirty="0">
                <a:latin typeface="Arial"/>
                <a:cs typeface="Arial"/>
              </a:rPr>
              <a:t> </a:t>
            </a:r>
          </a:p>
        </p:txBody>
      </p:sp>
    </p:spTree>
    <p:extLst>
      <p:ext uri="{BB962C8B-B14F-4D97-AF65-F5344CB8AC3E}">
        <p14:creationId xmlns:p14="http://schemas.microsoft.com/office/powerpoint/2010/main" val="15906452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blinds(horizontal)">
                                      <p:cBhvr>
                                        <p:cTn id="7"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Ομάδα 9">
            <a:extLst>
              <a:ext uri="{FF2B5EF4-FFF2-40B4-BE49-F238E27FC236}">
                <a16:creationId xmlns:a16="http://schemas.microsoft.com/office/drawing/2014/main" id="{4524F1F5-C797-E48F-DD3C-B22F512B6F0D}"/>
              </a:ext>
            </a:extLst>
          </p:cNvPr>
          <p:cNvGrpSpPr/>
          <p:nvPr/>
        </p:nvGrpSpPr>
        <p:grpSpPr>
          <a:xfrm>
            <a:off x="182134" y="5733258"/>
            <a:ext cx="8779731" cy="1224531"/>
            <a:chOff x="107504" y="5733258"/>
            <a:chExt cx="8928992" cy="1224531"/>
          </a:xfrm>
        </p:grpSpPr>
        <p:pic>
          <p:nvPicPr>
            <p:cNvPr id="11" name="Picture 3" descr="G:\Katia\Διδακτορική Διατριβή\Kείμενο\Εικόνες\slide2.jpg">
              <a:extLst>
                <a:ext uri="{FF2B5EF4-FFF2-40B4-BE49-F238E27FC236}">
                  <a16:creationId xmlns:a16="http://schemas.microsoft.com/office/drawing/2014/main" id="{494046A5-A3B1-A7E0-7EC9-B417D5522C6C}"/>
                </a:ext>
              </a:extLst>
            </p:cNvPr>
            <p:cNvPicPr>
              <a:picLocks noChangeAspect="1" noChangeArrowheads="1"/>
            </p:cNvPicPr>
            <p:nvPr/>
          </p:nvPicPr>
          <p:blipFill>
            <a:blip r:embed="rId3"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12" name="Γραφικό 11" descr="Ψάρι με συμπαγές γέμισμα">
              <a:extLst>
                <a:ext uri="{FF2B5EF4-FFF2-40B4-BE49-F238E27FC236}">
                  <a16:creationId xmlns:a16="http://schemas.microsoft.com/office/drawing/2014/main" id="{7EF75DD2-F5B1-AB9E-DC46-302EEECDB7CE}"/>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839465" y="6307730"/>
              <a:ext cx="745088" cy="650059"/>
            </a:xfrm>
            <a:prstGeom prst="rect">
              <a:avLst/>
            </a:prstGeom>
          </p:spPr>
        </p:pic>
        <p:pic>
          <p:nvPicPr>
            <p:cNvPr id="13" name="Γραφικό 12" descr="Ψάρι με συμπαγές γέμισμα">
              <a:extLst>
                <a:ext uri="{FF2B5EF4-FFF2-40B4-BE49-F238E27FC236}">
                  <a16:creationId xmlns:a16="http://schemas.microsoft.com/office/drawing/2014/main" id="{A39AE182-1E00-7AD0-FDFA-9AE70C32DDB4}"/>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82488" y="6243328"/>
              <a:ext cx="761621" cy="624496"/>
            </a:xfrm>
            <a:prstGeom prst="rect">
              <a:avLst/>
            </a:prstGeom>
          </p:spPr>
        </p:pic>
        <p:pic>
          <p:nvPicPr>
            <p:cNvPr id="14" name="Γραφικό 13" descr="Ανταγωνισμός με συμπαγές γέμισμα">
              <a:extLst>
                <a:ext uri="{FF2B5EF4-FFF2-40B4-BE49-F238E27FC236}">
                  <a16:creationId xmlns:a16="http://schemas.microsoft.com/office/drawing/2014/main" id="{E925304D-FF99-700A-AE0B-092B5151DDBE}"/>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4226513" y="6330198"/>
              <a:ext cx="761653" cy="560538"/>
            </a:xfrm>
            <a:prstGeom prst="rect">
              <a:avLst/>
            </a:prstGeom>
          </p:spPr>
        </p:pic>
      </p:grpSp>
      <p:sp>
        <p:nvSpPr>
          <p:cNvPr id="23" name="22 - Ορθογώνιο"/>
          <p:cNvSpPr/>
          <p:nvPr/>
        </p:nvSpPr>
        <p:spPr>
          <a:xfrm>
            <a:off x="188398" y="214290"/>
            <a:ext cx="8767204" cy="6383062"/>
          </a:xfrm>
          <a:prstGeom prst="rect">
            <a:avLst/>
          </a:prstGeom>
          <a:gradFill flip="none" rotWithShape="1">
            <a:gsLst>
              <a:gs pos="100000">
                <a:schemeClr val="bg1">
                  <a:lumMod val="85000"/>
                  <a:alpha val="0"/>
                </a:schemeClr>
              </a:gs>
              <a:gs pos="100000">
                <a:schemeClr val="bg1">
                  <a:lumMod val="85000"/>
                  <a:alpha val="0"/>
                </a:schemeClr>
              </a:gs>
              <a:gs pos="50000">
                <a:schemeClr val="accent1">
                  <a:tint val="44500"/>
                  <a:satMod val="160000"/>
                </a:schemeClr>
              </a:gs>
              <a:gs pos="100000">
                <a:schemeClr val="accent1">
                  <a:tint val="23500"/>
                  <a:satMod val="160000"/>
                </a:schemeClr>
              </a:gs>
            </a:gsLst>
            <a:lin ang="5400000" scaled="1"/>
            <a:tileRect/>
          </a:gradFill>
          <a:ln>
            <a:noFill/>
          </a:ln>
          <a:effectLst>
            <a:innerShdw blurRad="1270000" dist="2540000" dir="16200000">
              <a:schemeClr val="tx1">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dirty="0"/>
          </a:p>
        </p:txBody>
      </p:sp>
      <p:sp>
        <p:nvSpPr>
          <p:cNvPr id="28" name="27 - Ορθογώνιο"/>
          <p:cNvSpPr/>
          <p:nvPr/>
        </p:nvSpPr>
        <p:spPr>
          <a:xfrm>
            <a:off x="0" y="214290"/>
            <a:ext cx="182135" cy="7880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9" name="28 - Ορθογώνιο"/>
          <p:cNvSpPr/>
          <p:nvPr/>
        </p:nvSpPr>
        <p:spPr>
          <a:xfrm>
            <a:off x="8961865" y="450700"/>
            <a:ext cx="182135" cy="7880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5" name="Title 1"/>
          <p:cNvSpPr>
            <a:spLocks noGrp="1"/>
          </p:cNvSpPr>
          <p:nvPr>
            <p:ph type="title"/>
          </p:nvPr>
        </p:nvSpPr>
        <p:spPr>
          <a:xfrm>
            <a:off x="457200" y="332656"/>
            <a:ext cx="8229600" cy="648072"/>
          </a:xfrm>
        </p:spPr>
        <p:txBody>
          <a:bodyPr>
            <a:normAutofit/>
          </a:bodyPr>
          <a:lstStyle/>
          <a:p>
            <a:r>
              <a:rPr lang="el-GR" sz="3200" dirty="0"/>
              <a:t>Πλεονεκτήματα</a:t>
            </a:r>
            <a:r>
              <a:rPr lang="en-US" sz="3200" dirty="0"/>
              <a:t> </a:t>
            </a:r>
            <a:r>
              <a:rPr lang="el-GR" sz="3200" dirty="0"/>
              <a:t>εμπορικών εκθέσεων</a:t>
            </a:r>
            <a:endParaRPr lang="en-US" sz="3200" dirty="0"/>
          </a:p>
        </p:txBody>
      </p:sp>
      <p:sp>
        <p:nvSpPr>
          <p:cNvPr id="16" name="21 - Ορθογώνιο"/>
          <p:cNvSpPr/>
          <p:nvPr/>
        </p:nvSpPr>
        <p:spPr>
          <a:xfrm>
            <a:off x="573182" y="980728"/>
            <a:ext cx="7959258" cy="2769989"/>
          </a:xfrm>
          <a:prstGeom prst="rect">
            <a:avLst/>
          </a:prstGeom>
        </p:spPr>
        <p:txBody>
          <a:bodyPr wrap="square">
            <a:spAutoFit/>
          </a:bodyPr>
          <a:lstStyle/>
          <a:p>
            <a:pPr marL="285750" indent="-285750" algn="just">
              <a:lnSpc>
                <a:spcPct val="150000"/>
              </a:lnSpc>
              <a:buFont typeface="Arial"/>
              <a:buChar char="•"/>
            </a:pPr>
            <a:r>
              <a:rPr lang="el-GR" sz="1600" b="1" dirty="0">
                <a:latin typeface="Arial"/>
                <a:cs typeface="Arial"/>
              </a:rPr>
              <a:t>Αύξηση των εξαγωγικών δραστηριοτήτων:  </a:t>
            </a:r>
            <a:r>
              <a:rPr lang="el-GR" sz="1600" dirty="0">
                <a:latin typeface="Arial"/>
                <a:cs typeface="Arial"/>
              </a:rPr>
              <a:t>Με τις διεθνείς εμπορικές εκθέσεις ειδικά σε χώρες του εξωτερικού οι πελάτες είναι κατά κύριο λόγο από ξένες χώρες. Έτσι λοιπόν και σύμφωνα με το ερωτηματολόγιο που απαντήθηκε από εταιρείες με έντονο εξαγωγικό προσανατολισμό, συμπαιρένουμε ότι η συμμετοχή σε διεθνείς εμπορικές εκθέσεις αυξάνει σε γρήγορο χρονικό διάστημα τις εξαγωγικές δραστηριότητες των επιχειρήσεων.</a:t>
            </a:r>
            <a:endParaRPr lang="en-US" sz="1600" dirty="0">
              <a:latin typeface="Arial"/>
              <a:cs typeface="Arial"/>
            </a:endParaRPr>
          </a:p>
          <a:p>
            <a:pPr lvl="0"/>
            <a:endParaRPr lang="en-US" sz="1600" b="1" dirty="0"/>
          </a:p>
          <a:p>
            <a:pPr algn="r"/>
            <a:r>
              <a:rPr lang="en-US" sz="1400" dirty="0">
                <a:latin typeface="Arial"/>
                <a:cs typeface="Arial"/>
              </a:rPr>
              <a:t> </a:t>
            </a:r>
          </a:p>
        </p:txBody>
      </p:sp>
    </p:spTree>
    <p:extLst>
      <p:ext uri="{BB962C8B-B14F-4D97-AF65-F5344CB8AC3E}">
        <p14:creationId xmlns:p14="http://schemas.microsoft.com/office/powerpoint/2010/main" val="21825277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blinds(horizontal)">
                                      <p:cBhvr>
                                        <p:cTn id="7"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Ομάδα 9">
            <a:extLst>
              <a:ext uri="{FF2B5EF4-FFF2-40B4-BE49-F238E27FC236}">
                <a16:creationId xmlns:a16="http://schemas.microsoft.com/office/drawing/2014/main" id="{4524F1F5-C797-E48F-DD3C-B22F512B6F0D}"/>
              </a:ext>
            </a:extLst>
          </p:cNvPr>
          <p:cNvGrpSpPr/>
          <p:nvPr/>
        </p:nvGrpSpPr>
        <p:grpSpPr>
          <a:xfrm>
            <a:off x="182134" y="5733258"/>
            <a:ext cx="8779731" cy="1224531"/>
            <a:chOff x="107504" y="5733258"/>
            <a:chExt cx="8928992" cy="1224531"/>
          </a:xfrm>
        </p:grpSpPr>
        <p:pic>
          <p:nvPicPr>
            <p:cNvPr id="11" name="Picture 3" descr="G:\Katia\Διδακτορική Διατριβή\Kείμενο\Εικόνες\slide2.jpg">
              <a:extLst>
                <a:ext uri="{FF2B5EF4-FFF2-40B4-BE49-F238E27FC236}">
                  <a16:creationId xmlns:a16="http://schemas.microsoft.com/office/drawing/2014/main" id="{494046A5-A3B1-A7E0-7EC9-B417D5522C6C}"/>
                </a:ext>
              </a:extLst>
            </p:cNvPr>
            <p:cNvPicPr>
              <a:picLocks noChangeAspect="1" noChangeArrowheads="1"/>
            </p:cNvPicPr>
            <p:nvPr/>
          </p:nvPicPr>
          <p:blipFill>
            <a:blip r:embed="rId3"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12" name="Γραφικό 11" descr="Ψάρι με συμπαγές γέμισμα">
              <a:extLst>
                <a:ext uri="{FF2B5EF4-FFF2-40B4-BE49-F238E27FC236}">
                  <a16:creationId xmlns:a16="http://schemas.microsoft.com/office/drawing/2014/main" id="{7EF75DD2-F5B1-AB9E-DC46-302EEECDB7CE}"/>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839465" y="6307730"/>
              <a:ext cx="745088" cy="650059"/>
            </a:xfrm>
            <a:prstGeom prst="rect">
              <a:avLst/>
            </a:prstGeom>
          </p:spPr>
        </p:pic>
        <p:pic>
          <p:nvPicPr>
            <p:cNvPr id="13" name="Γραφικό 12" descr="Ψάρι με συμπαγές γέμισμα">
              <a:extLst>
                <a:ext uri="{FF2B5EF4-FFF2-40B4-BE49-F238E27FC236}">
                  <a16:creationId xmlns:a16="http://schemas.microsoft.com/office/drawing/2014/main" id="{A39AE182-1E00-7AD0-FDFA-9AE70C32DDB4}"/>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82488" y="6243328"/>
              <a:ext cx="761621" cy="624496"/>
            </a:xfrm>
            <a:prstGeom prst="rect">
              <a:avLst/>
            </a:prstGeom>
          </p:spPr>
        </p:pic>
        <p:pic>
          <p:nvPicPr>
            <p:cNvPr id="14" name="Γραφικό 13" descr="Ανταγωνισμός με συμπαγές γέμισμα">
              <a:extLst>
                <a:ext uri="{FF2B5EF4-FFF2-40B4-BE49-F238E27FC236}">
                  <a16:creationId xmlns:a16="http://schemas.microsoft.com/office/drawing/2014/main" id="{E925304D-FF99-700A-AE0B-092B5151DDBE}"/>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4226513" y="6330198"/>
              <a:ext cx="761653" cy="560538"/>
            </a:xfrm>
            <a:prstGeom prst="rect">
              <a:avLst/>
            </a:prstGeom>
          </p:spPr>
        </p:pic>
      </p:grpSp>
      <p:sp>
        <p:nvSpPr>
          <p:cNvPr id="23" name="22 - Ορθογώνιο"/>
          <p:cNvSpPr/>
          <p:nvPr/>
        </p:nvSpPr>
        <p:spPr>
          <a:xfrm>
            <a:off x="188398" y="214290"/>
            <a:ext cx="8767204" cy="6383062"/>
          </a:xfrm>
          <a:prstGeom prst="rect">
            <a:avLst/>
          </a:prstGeom>
          <a:gradFill flip="none" rotWithShape="1">
            <a:gsLst>
              <a:gs pos="100000">
                <a:schemeClr val="bg1">
                  <a:lumMod val="85000"/>
                  <a:alpha val="0"/>
                </a:schemeClr>
              </a:gs>
              <a:gs pos="100000">
                <a:schemeClr val="bg1">
                  <a:lumMod val="85000"/>
                  <a:alpha val="0"/>
                </a:schemeClr>
              </a:gs>
              <a:gs pos="50000">
                <a:schemeClr val="accent1">
                  <a:tint val="44500"/>
                  <a:satMod val="160000"/>
                </a:schemeClr>
              </a:gs>
              <a:gs pos="100000">
                <a:schemeClr val="accent1">
                  <a:tint val="23500"/>
                  <a:satMod val="160000"/>
                </a:schemeClr>
              </a:gs>
            </a:gsLst>
            <a:lin ang="5400000" scaled="1"/>
            <a:tileRect/>
          </a:gradFill>
          <a:ln>
            <a:noFill/>
          </a:ln>
          <a:effectLst>
            <a:innerShdw blurRad="1270000" dist="2540000" dir="16200000">
              <a:schemeClr val="tx1">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dirty="0"/>
          </a:p>
        </p:txBody>
      </p:sp>
      <p:sp>
        <p:nvSpPr>
          <p:cNvPr id="28" name="27 - Ορθογώνιο"/>
          <p:cNvSpPr/>
          <p:nvPr/>
        </p:nvSpPr>
        <p:spPr>
          <a:xfrm>
            <a:off x="0" y="214290"/>
            <a:ext cx="182135" cy="7880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9" name="28 - Ορθογώνιο"/>
          <p:cNvSpPr/>
          <p:nvPr/>
        </p:nvSpPr>
        <p:spPr>
          <a:xfrm>
            <a:off x="8961865" y="450700"/>
            <a:ext cx="182135" cy="7880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5" name="Title 1"/>
          <p:cNvSpPr>
            <a:spLocks noGrp="1"/>
          </p:cNvSpPr>
          <p:nvPr>
            <p:ph type="title"/>
          </p:nvPr>
        </p:nvSpPr>
        <p:spPr>
          <a:xfrm>
            <a:off x="457200" y="332656"/>
            <a:ext cx="8229600" cy="648072"/>
          </a:xfrm>
        </p:spPr>
        <p:txBody>
          <a:bodyPr>
            <a:normAutofit/>
          </a:bodyPr>
          <a:lstStyle/>
          <a:p>
            <a:r>
              <a:rPr lang="el-GR" sz="3200" dirty="0"/>
              <a:t>Μειονεκτήματα</a:t>
            </a:r>
            <a:r>
              <a:rPr lang="en-US" sz="3200" dirty="0"/>
              <a:t> </a:t>
            </a:r>
            <a:r>
              <a:rPr lang="el-GR" sz="3200" dirty="0"/>
              <a:t>εμπορικών εκθέσεων</a:t>
            </a:r>
            <a:endParaRPr lang="en-US" sz="3200" dirty="0"/>
          </a:p>
        </p:txBody>
      </p:sp>
      <p:sp>
        <p:nvSpPr>
          <p:cNvPr id="16" name="21 - Ορθογώνιο"/>
          <p:cNvSpPr/>
          <p:nvPr/>
        </p:nvSpPr>
        <p:spPr>
          <a:xfrm>
            <a:off x="573182" y="1484784"/>
            <a:ext cx="7959258" cy="2369880"/>
          </a:xfrm>
          <a:prstGeom prst="rect">
            <a:avLst/>
          </a:prstGeom>
        </p:spPr>
        <p:txBody>
          <a:bodyPr wrap="square">
            <a:spAutoFit/>
          </a:bodyPr>
          <a:lstStyle/>
          <a:p>
            <a:pPr marL="285750" indent="-285750">
              <a:lnSpc>
                <a:spcPct val="150000"/>
              </a:lnSpc>
              <a:buFont typeface="Arial"/>
              <a:buChar char="•"/>
            </a:pPr>
            <a:r>
              <a:rPr lang="en-US" sz="1600" dirty="0" err="1">
                <a:latin typeface="Arial"/>
                <a:cs typeface="Arial"/>
              </a:rPr>
              <a:t>Δύσκολ</a:t>
            </a:r>
            <a:r>
              <a:rPr lang="en-US" sz="1600" dirty="0">
                <a:latin typeface="Arial"/>
                <a:cs typeface="Arial"/>
              </a:rPr>
              <a:t>α </a:t>
            </a:r>
            <a:r>
              <a:rPr lang="en-US" sz="1600" dirty="0" err="1">
                <a:latin typeface="Arial"/>
                <a:cs typeface="Arial"/>
              </a:rPr>
              <a:t>μετρήσιμη</a:t>
            </a:r>
            <a:r>
              <a:rPr lang="en-US" sz="1600" dirty="0">
                <a:latin typeface="Arial"/>
                <a:cs typeface="Arial"/>
              </a:rPr>
              <a:t> π</a:t>
            </a:r>
            <a:r>
              <a:rPr lang="en-US" sz="1600" dirty="0" err="1">
                <a:latin typeface="Arial"/>
                <a:cs typeface="Arial"/>
              </a:rPr>
              <a:t>οσοτική</a:t>
            </a:r>
            <a:r>
              <a:rPr lang="el-GR" sz="1600" dirty="0">
                <a:latin typeface="Arial"/>
                <a:cs typeface="Arial"/>
              </a:rPr>
              <a:t> α</a:t>
            </a:r>
            <a:r>
              <a:rPr lang="en-US" sz="1600" dirty="0">
                <a:latin typeface="Arial"/>
                <a:cs typeface="Arial"/>
              </a:rPr>
              <a:t>π</a:t>
            </a:r>
            <a:r>
              <a:rPr lang="en-US" sz="1600" dirty="0" err="1">
                <a:latin typeface="Arial"/>
                <a:cs typeface="Arial"/>
              </a:rPr>
              <a:t>οτελεσμ</a:t>
            </a:r>
            <a:r>
              <a:rPr lang="en-US" sz="1600" dirty="0">
                <a:latin typeface="Arial"/>
                <a:cs typeface="Arial"/>
              </a:rPr>
              <a:t>α</a:t>
            </a:r>
            <a:r>
              <a:rPr lang="en-US" sz="1600" dirty="0" err="1">
                <a:latin typeface="Arial"/>
                <a:cs typeface="Arial"/>
              </a:rPr>
              <a:t>τικότητ</a:t>
            </a:r>
            <a:r>
              <a:rPr lang="en-US" sz="1600" dirty="0">
                <a:latin typeface="Arial"/>
                <a:cs typeface="Arial"/>
              </a:rPr>
              <a:t>α.</a:t>
            </a:r>
          </a:p>
          <a:p>
            <a:pPr marL="285750" indent="-285750">
              <a:lnSpc>
                <a:spcPct val="150000"/>
              </a:lnSpc>
              <a:buFont typeface="Arial"/>
              <a:buChar char="•"/>
            </a:pPr>
            <a:r>
              <a:rPr lang="en-US" sz="1600" dirty="0" err="1">
                <a:latin typeface="Arial"/>
                <a:cs typeface="Arial"/>
              </a:rPr>
              <a:t>Υψηλό</a:t>
            </a:r>
            <a:r>
              <a:rPr lang="en-US" sz="1600" dirty="0">
                <a:latin typeface="Arial"/>
                <a:cs typeface="Arial"/>
              </a:rPr>
              <a:t> </a:t>
            </a:r>
            <a:r>
              <a:rPr lang="en-US" sz="1600" dirty="0" err="1">
                <a:latin typeface="Arial"/>
                <a:cs typeface="Arial"/>
              </a:rPr>
              <a:t>κόστος</a:t>
            </a:r>
            <a:r>
              <a:rPr lang="en-US" sz="1600" dirty="0">
                <a:latin typeface="Arial"/>
                <a:cs typeface="Arial"/>
              </a:rPr>
              <a:t> </a:t>
            </a:r>
            <a:r>
              <a:rPr lang="en-US" sz="1600" dirty="0" err="1">
                <a:latin typeface="Arial"/>
                <a:cs typeface="Arial"/>
              </a:rPr>
              <a:t>συμμετοχής</a:t>
            </a:r>
            <a:endParaRPr lang="en-US" sz="1600" dirty="0">
              <a:latin typeface="Arial"/>
              <a:cs typeface="Arial"/>
            </a:endParaRPr>
          </a:p>
          <a:p>
            <a:pPr marL="285750" indent="-285750">
              <a:lnSpc>
                <a:spcPct val="150000"/>
              </a:lnSpc>
              <a:buFont typeface="Arial"/>
              <a:buChar char="•"/>
            </a:pPr>
            <a:r>
              <a:rPr lang="en-US" sz="1600" dirty="0" err="1">
                <a:latin typeface="Arial"/>
                <a:cs typeface="Arial"/>
              </a:rPr>
              <a:t>Χ</a:t>
            </a:r>
            <a:r>
              <a:rPr lang="en-US" sz="1600" dirty="0">
                <a:latin typeface="Arial"/>
                <a:cs typeface="Arial"/>
              </a:rPr>
              <a:t>α</a:t>
            </a:r>
            <a:r>
              <a:rPr lang="en-US" sz="1600" dirty="0" err="1">
                <a:latin typeface="Arial"/>
                <a:cs typeface="Arial"/>
              </a:rPr>
              <a:t>οτικό</a:t>
            </a:r>
            <a:r>
              <a:rPr lang="en-US" sz="1600" dirty="0">
                <a:latin typeface="Arial"/>
                <a:cs typeface="Arial"/>
              </a:rPr>
              <a:t> π</a:t>
            </a:r>
            <a:r>
              <a:rPr lang="en-US" sz="1600" dirty="0" err="1">
                <a:latin typeface="Arial"/>
                <a:cs typeface="Arial"/>
              </a:rPr>
              <a:t>ερι</a:t>
            </a:r>
            <a:r>
              <a:rPr lang="en-US" sz="1600" dirty="0">
                <a:latin typeface="Arial"/>
                <a:cs typeface="Arial"/>
              </a:rPr>
              <a:t>β</a:t>
            </a:r>
            <a:r>
              <a:rPr lang="en-US" sz="1600" dirty="0" err="1">
                <a:latin typeface="Arial"/>
                <a:cs typeface="Arial"/>
              </a:rPr>
              <a:t>άλλον</a:t>
            </a:r>
            <a:r>
              <a:rPr lang="en-US" sz="1600" dirty="0">
                <a:latin typeface="Arial"/>
                <a:cs typeface="Arial"/>
              </a:rPr>
              <a:t>.</a:t>
            </a:r>
          </a:p>
          <a:p>
            <a:pPr marL="285750" indent="-285750">
              <a:lnSpc>
                <a:spcPct val="150000"/>
              </a:lnSpc>
              <a:buFont typeface="Arial"/>
              <a:buChar char="•"/>
            </a:pPr>
            <a:r>
              <a:rPr lang="en-US" sz="1600" dirty="0" err="1">
                <a:latin typeface="Arial"/>
                <a:cs typeface="Arial"/>
              </a:rPr>
              <a:t>Εργ</a:t>
            </a:r>
            <a:r>
              <a:rPr lang="en-US" sz="1600" dirty="0">
                <a:latin typeface="Arial"/>
                <a:cs typeface="Arial"/>
              </a:rPr>
              <a:t>α</a:t>
            </a:r>
            <a:r>
              <a:rPr lang="en-US" sz="1600" dirty="0" err="1">
                <a:latin typeface="Arial"/>
                <a:cs typeface="Arial"/>
              </a:rPr>
              <a:t>λείο</a:t>
            </a:r>
            <a:r>
              <a:rPr lang="en-US" sz="1600" dirty="0">
                <a:latin typeface="Arial"/>
                <a:cs typeface="Arial"/>
              </a:rPr>
              <a:t> </a:t>
            </a:r>
            <a:r>
              <a:rPr lang="en-US" sz="1600" dirty="0" err="1">
                <a:latin typeface="Arial"/>
                <a:cs typeface="Arial"/>
              </a:rPr>
              <a:t>δημοσίων</a:t>
            </a:r>
            <a:r>
              <a:rPr lang="en-US" sz="1600" dirty="0">
                <a:latin typeface="Arial"/>
                <a:cs typeface="Arial"/>
              </a:rPr>
              <a:t> </a:t>
            </a:r>
            <a:r>
              <a:rPr lang="en-US" sz="1600" dirty="0" err="1">
                <a:latin typeface="Arial"/>
                <a:cs typeface="Arial"/>
              </a:rPr>
              <a:t>σχέσεων</a:t>
            </a:r>
            <a:r>
              <a:rPr lang="en-US" sz="1600" dirty="0">
                <a:latin typeface="Arial"/>
                <a:cs typeface="Arial"/>
              </a:rPr>
              <a:t>.</a:t>
            </a:r>
          </a:p>
          <a:p>
            <a:pPr marL="285750" indent="-285750">
              <a:lnSpc>
                <a:spcPct val="150000"/>
              </a:lnSpc>
              <a:buFont typeface="Arial"/>
              <a:buChar char="•"/>
            </a:pPr>
            <a:r>
              <a:rPr lang="en-US" sz="1600" dirty="0" err="1">
                <a:latin typeface="Arial"/>
                <a:cs typeface="Arial"/>
              </a:rPr>
              <a:t>Α</a:t>
            </a:r>
            <a:r>
              <a:rPr lang="en-US" sz="1600" dirty="0">
                <a:latin typeface="Arial"/>
                <a:cs typeface="Arial"/>
              </a:rPr>
              <a:t>πα</a:t>
            </a:r>
            <a:r>
              <a:rPr lang="en-US" sz="1600" dirty="0" err="1">
                <a:latin typeface="Arial"/>
                <a:cs typeface="Arial"/>
              </a:rPr>
              <a:t>σχόληση</a:t>
            </a:r>
            <a:r>
              <a:rPr lang="en-US" sz="1600" dirty="0">
                <a:latin typeface="Arial"/>
                <a:cs typeface="Arial"/>
              </a:rPr>
              <a:t> π</a:t>
            </a:r>
            <a:r>
              <a:rPr lang="en-US" sz="1600" dirty="0" err="1">
                <a:latin typeface="Arial"/>
                <a:cs typeface="Arial"/>
              </a:rPr>
              <a:t>ωλητών</a:t>
            </a:r>
            <a:r>
              <a:rPr lang="en-US" sz="1600" dirty="0">
                <a:latin typeface="Arial"/>
                <a:cs typeface="Arial"/>
              </a:rPr>
              <a:t>.</a:t>
            </a:r>
          </a:p>
          <a:p>
            <a:pPr algn="r"/>
            <a:r>
              <a:rPr lang="en-US" sz="1400" dirty="0">
                <a:latin typeface="Arial"/>
                <a:cs typeface="Arial"/>
              </a:rPr>
              <a:t> </a:t>
            </a:r>
          </a:p>
          <a:p>
            <a:pPr algn="r"/>
            <a:r>
              <a:rPr lang="en-US" sz="1400" dirty="0">
                <a:latin typeface="Arial"/>
                <a:cs typeface="Arial"/>
              </a:rPr>
              <a:t>(Peter </a:t>
            </a:r>
            <a:r>
              <a:rPr lang="en-US" sz="1400" dirty="0" err="1">
                <a:latin typeface="Arial"/>
                <a:cs typeface="Arial"/>
              </a:rPr>
              <a:t>Cotterell</a:t>
            </a:r>
            <a:r>
              <a:rPr lang="en-US" sz="1400" dirty="0">
                <a:latin typeface="Arial"/>
                <a:cs typeface="Arial"/>
              </a:rPr>
              <a:t> 1992)</a:t>
            </a:r>
          </a:p>
        </p:txBody>
      </p:sp>
    </p:spTree>
    <p:extLst>
      <p:ext uri="{BB962C8B-B14F-4D97-AF65-F5344CB8AC3E}">
        <p14:creationId xmlns:p14="http://schemas.microsoft.com/office/powerpoint/2010/main" val="32612894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blinds(horizontal)">
                                      <p:cBhvr>
                                        <p:cTn id="7"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Ομάδα 9">
            <a:extLst>
              <a:ext uri="{FF2B5EF4-FFF2-40B4-BE49-F238E27FC236}">
                <a16:creationId xmlns:a16="http://schemas.microsoft.com/office/drawing/2014/main" id="{4524F1F5-C797-E48F-DD3C-B22F512B6F0D}"/>
              </a:ext>
            </a:extLst>
          </p:cNvPr>
          <p:cNvGrpSpPr/>
          <p:nvPr/>
        </p:nvGrpSpPr>
        <p:grpSpPr>
          <a:xfrm>
            <a:off x="182134" y="5733258"/>
            <a:ext cx="8779731" cy="1224531"/>
            <a:chOff x="107504" y="5733258"/>
            <a:chExt cx="8928992" cy="1224531"/>
          </a:xfrm>
        </p:grpSpPr>
        <p:pic>
          <p:nvPicPr>
            <p:cNvPr id="11" name="Picture 3" descr="G:\Katia\Διδακτορική Διατριβή\Kείμενο\Εικόνες\slide2.jpg">
              <a:extLst>
                <a:ext uri="{FF2B5EF4-FFF2-40B4-BE49-F238E27FC236}">
                  <a16:creationId xmlns:a16="http://schemas.microsoft.com/office/drawing/2014/main" id="{494046A5-A3B1-A7E0-7EC9-B417D5522C6C}"/>
                </a:ext>
              </a:extLst>
            </p:cNvPr>
            <p:cNvPicPr>
              <a:picLocks noChangeAspect="1" noChangeArrowheads="1"/>
            </p:cNvPicPr>
            <p:nvPr/>
          </p:nvPicPr>
          <p:blipFill>
            <a:blip r:embed="rId3"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12" name="Γραφικό 11" descr="Ψάρι με συμπαγές γέμισμα">
              <a:extLst>
                <a:ext uri="{FF2B5EF4-FFF2-40B4-BE49-F238E27FC236}">
                  <a16:creationId xmlns:a16="http://schemas.microsoft.com/office/drawing/2014/main" id="{7EF75DD2-F5B1-AB9E-DC46-302EEECDB7CE}"/>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839465" y="6307730"/>
              <a:ext cx="745088" cy="650059"/>
            </a:xfrm>
            <a:prstGeom prst="rect">
              <a:avLst/>
            </a:prstGeom>
          </p:spPr>
        </p:pic>
        <p:pic>
          <p:nvPicPr>
            <p:cNvPr id="13" name="Γραφικό 12" descr="Ψάρι με συμπαγές γέμισμα">
              <a:extLst>
                <a:ext uri="{FF2B5EF4-FFF2-40B4-BE49-F238E27FC236}">
                  <a16:creationId xmlns:a16="http://schemas.microsoft.com/office/drawing/2014/main" id="{A39AE182-1E00-7AD0-FDFA-9AE70C32DDB4}"/>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82488" y="6243328"/>
              <a:ext cx="761621" cy="624496"/>
            </a:xfrm>
            <a:prstGeom prst="rect">
              <a:avLst/>
            </a:prstGeom>
          </p:spPr>
        </p:pic>
        <p:pic>
          <p:nvPicPr>
            <p:cNvPr id="14" name="Γραφικό 13" descr="Ανταγωνισμός με συμπαγές γέμισμα">
              <a:extLst>
                <a:ext uri="{FF2B5EF4-FFF2-40B4-BE49-F238E27FC236}">
                  <a16:creationId xmlns:a16="http://schemas.microsoft.com/office/drawing/2014/main" id="{E925304D-FF99-700A-AE0B-092B5151DDBE}"/>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4226513" y="6330198"/>
              <a:ext cx="761653" cy="560538"/>
            </a:xfrm>
            <a:prstGeom prst="rect">
              <a:avLst/>
            </a:prstGeom>
          </p:spPr>
        </p:pic>
      </p:grpSp>
      <p:sp>
        <p:nvSpPr>
          <p:cNvPr id="23" name="22 - Ορθογώνιο"/>
          <p:cNvSpPr/>
          <p:nvPr/>
        </p:nvSpPr>
        <p:spPr>
          <a:xfrm>
            <a:off x="188398" y="214290"/>
            <a:ext cx="8767204" cy="6383062"/>
          </a:xfrm>
          <a:prstGeom prst="rect">
            <a:avLst/>
          </a:prstGeom>
          <a:gradFill flip="none" rotWithShape="1">
            <a:gsLst>
              <a:gs pos="100000">
                <a:schemeClr val="bg1">
                  <a:lumMod val="85000"/>
                  <a:alpha val="0"/>
                </a:schemeClr>
              </a:gs>
              <a:gs pos="100000">
                <a:schemeClr val="bg1">
                  <a:lumMod val="85000"/>
                  <a:alpha val="0"/>
                </a:schemeClr>
              </a:gs>
              <a:gs pos="50000">
                <a:schemeClr val="accent1">
                  <a:tint val="44500"/>
                  <a:satMod val="160000"/>
                </a:schemeClr>
              </a:gs>
              <a:gs pos="100000">
                <a:schemeClr val="accent1">
                  <a:tint val="23500"/>
                  <a:satMod val="160000"/>
                </a:schemeClr>
              </a:gs>
            </a:gsLst>
            <a:lin ang="5400000" scaled="1"/>
            <a:tileRect/>
          </a:gradFill>
          <a:ln>
            <a:noFill/>
          </a:ln>
          <a:effectLst>
            <a:innerShdw blurRad="1270000" dist="2540000" dir="16200000">
              <a:schemeClr val="tx1">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dirty="0"/>
          </a:p>
        </p:txBody>
      </p:sp>
      <p:sp>
        <p:nvSpPr>
          <p:cNvPr id="28" name="27 - Ορθογώνιο"/>
          <p:cNvSpPr/>
          <p:nvPr/>
        </p:nvSpPr>
        <p:spPr>
          <a:xfrm>
            <a:off x="0" y="214290"/>
            <a:ext cx="182135" cy="7880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9" name="28 - Ορθογώνιο"/>
          <p:cNvSpPr/>
          <p:nvPr/>
        </p:nvSpPr>
        <p:spPr>
          <a:xfrm>
            <a:off x="8961865" y="450700"/>
            <a:ext cx="182135" cy="7880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5" name="Title 1"/>
          <p:cNvSpPr>
            <a:spLocks noGrp="1"/>
          </p:cNvSpPr>
          <p:nvPr>
            <p:ph type="title"/>
          </p:nvPr>
        </p:nvSpPr>
        <p:spPr>
          <a:xfrm>
            <a:off x="457200" y="332656"/>
            <a:ext cx="8229600" cy="648072"/>
          </a:xfrm>
        </p:spPr>
        <p:txBody>
          <a:bodyPr>
            <a:normAutofit/>
          </a:bodyPr>
          <a:lstStyle/>
          <a:p>
            <a:r>
              <a:rPr lang="el-GR" sz="3200" dirty="0"/>
              <a:t>Μειονεκτήματα</a:t>
            </a:r>
            <a:r>
              <a:rPr lang="en-US" sz="3200" dirty="0"/>
              <a:t> </a:t>
            </a:r>
            <a:r>
              <a:rPr lang="el-GR" sz="3200" dirty="0"/>
              <a:t>εμπορικών εκθέσεων</a:t>
            </a:r>
            <a:endParaRPr lang="en-US" sz="3200" dirty="0"/>
          </a:p>
        </p:txBody>
      </p:sp>
      <p:sp>
        <p:nvSpPr>
          <p:cNvPr id="16" name="21 - Ορθογώνιο"/>
          <p:cNvSpPr/>
          <p:nvPr/>
        </p:nvSpPr>
        <p:spPr>
          <a:xfrm>
            <a:off x="573182" y="1484784"/>
            <a:ext cx="7959258" cy="4247317"/>
          </a:xfrm>
          <a:prstGeom prst="rect">
            <a:avLst/>
          </a:prstGeom>
        </p:spPr>
        <p:txBody>
          <a:bodyPr wrap="square">
            <a:spAutoFit/>
          </a:bodyPr>
          <a:lstStyle/>
          <a:p>
            <a:pPr marL="285750" indent="-285750" algn="just">
              <a:lnSpc>
                <a:spcPct val="150000"/>
              </a:lnSpc>
              <a:buFont typeface="Arial"/>
              <a:buChar char="•"/>
            </a:pPr>
            <a:r>
              <a:rPr lang="en-US" sz="1600" b="1" dirty="0" err="1"/>
              <a:t>Δύσκολ</a:t>
            </a:r>
            <a:r>
              <a:rPr lang="en-US" sz="1600" b="1" dirty="0"/>
              <a:t>α </a:t>
            </a:r>
            <a:r>
              <a:rPr lang="en-US" sz="1600" b="1" dirty="0" err="1"/>
              <a:t>μετρήσιμη</a:t>
            </a:r>
            <a:r>
              <a:rPr lang="en-US" sz="1600" b="1" dirty="0"/>
              <a:t> π</a:t>
            </a:r>
            <a:r>
              <a:rPr lang="en-US" sz="1600" b="1" dirty="0" err="1"/>
              <a:t>οσοτική</a:t>
            </a:r>
            <a:r>
              <a:rPr lang="el-GR" sz="1600" b="1" dirty="0"/>
              <a:t> α</a:t>
            </a:r>
            <a:r>
              <a:rPr lang="en-US" sz="1600" b="1" dirty="0"/>
              <a:t>π</a:t>
            </a:r>
            <a:r>
              <a:rPr lang="en-US" sz="1600" b="1" dirty="0" err="1"/>
              <a:t>οτελεσμ</a:t>
            </a:r>
            <a:r>
              <a:rPr lang="en-US" sz="1600" b="1" dirty="0"/>
              <a:t>α</a:t>
            </a:r>
            <a:r>
              <a:rPr lang="en-US" sz="1600" b="1" dirty="0" err="1"/>
              <a:t>τικότητ</a:t>
            </a:r>
            <a:r>
              <a:rPr lang="en-US" sz="1600" b="1" dirty="0"/>
              <a:t>α</a:t>
            </a:r>
            <a:r>
              <a:rPr lang="el-GR" sz="1600" dirty="0"/>
              <a:t>: κατά τη διάρκεια της συμμετοχής αλλά και μετά το τέλος τηςεμπορικής έκθεσης οι σθμμετέχοντες δεν μπορούν να ερμηνεύσουν τα αποτελέσματα και τα μηνύματα από τη συμμετοχή. Οι λόγοι είναι α) τα αποτελέσματα δεν είναι εύκολα μετρήσιμα σε ποσότητα αλλά σε ποιότητα και β) θα φανούν μετά από κάποιο χρονικό διάστημα.</a:t>
            </a:r>
            <a:endParaRPr lang="en-US" sz="1600" dirty="0"/>
          </a:p>
          <a:p>
            <a:pPr marL="285750" indent="-285750" algn="just">
              <a:lnSpc>
                <a:spcPct val="150000"/>
              </a:lnSpc>
              <a:buFont typeface="Arial"/>
              <a:buChar char="•"/>
            </a:pPr>
            <a:endParaRPr lang="en-US" sz="1600" dirty="0"/>
          </a:p>
          <a:p>
            <a:pPr marL="285750" indent="-285750" algn="just">
              <a:lnSpc>
                <a:spcPct val="150000"/>
              </a:lnSpc>
              <a:buFont typeface="Arial"/>
              <a:buChar char="•"/>
            </a:pPr>
            <a:r>
              <a:rPr lang="en-US" sz="1600" b="1" dirty="0" err="1"/>
              <a:t>Υψηλό</a:t>
            </a:r>
            <a:r>
              <a:rPr lang="en-US" sz="1600" b="1" dirty="0"/>
              <a:t> </a:t>
            </a:r>
            <a:r>
              <a:rPr lang="en-US" sz="1600" b="1" dirty="0" err="1"/>
              <a:t>κόστος</a:t>
            </a:r>
            <a:r>
              <a:rPr lang="en-US" sz="1600" b="1" dirty="0"/>
              <a:t> </a:t>
            </a:r>
            <a:r>
              <a:rPr lang="en-US" sz="1600" b="1" dirty="0" err="1"/>
              <a:t>συμμετοχής</a:t>
            </a:r>
            <a:r>
              <a:rPr lang="el-GR" sz="1600" b="1" dirty="0"/>
              <a:t>: </a:t>
            </a:r>
            <a:r>
              <a:rPr lang="el-GR" sz="1600" dirty="0"/>
              <a:t>Αναμφισβήτητος παράγοντας αποτελεί το υψηλό κόστος συμμετοχής σε μία διεθνή. Το κόστος αυξάνεται αν η έκθεση λαμβάνει χώρα στο εξωτερικό (κόστος μεταφοράς των προϊόντων, έξοδα διαμονής - διατροφής, έξοδα από απρόβλεπτους παράγοντες).</a:t>
            </a:r>
            <a:endParaRPr lang="en-US" sz="1600" dirty="0"/>
          </a:p>
          <a:p>
            <a:pPr marL="285750" indent="-285750">
              <a:buFont typeface="Arial"/>
              <a:buChar char="•"/>
            </a:pPr>
            <a:endParaRPr lang="en-US" b="1" dirty="0"/>
          </a:p>
          <a:p>
            <a:pPr algn="r"/>
            <a:r>
              <a:rPr lang="en-US" sz="1200" dirty="0">
                <a:latin typeface="Arial"/>
                <a:cs typeface="Arial"/>
              </a:rPr>
              <a:t>(Peter </a:t>
            </a:r>
            <a:r>
              <a:rPr lang="en-US" sz="1200" dirty="0" err="1">
                <a:latin typeface="Arial"/>
                <a:cs typeface="Arial"/>
              </a:rPr>
              <a:t>Cotterell</a:t>
            </a:r>
            <a:r>
              <a:rPr lang="en-US" sz="1200" dirty="0">
                <a:latin typeface="Arial"/>
                <a:cs typeface="Arial"/>
              </a:rPr>
              <a:t> 1992)</a:t>
            </a:r>
          </a:p>
        </p:txBody>
      </p:sp>
    </p:spTree>
    <p:extLst>
      <p:ext uri="{BB962C8B-B14F-4D97-AF65-F5344CB8AC3E}">
        <p14:creationId xmlns:p14="http://schemas.microsoft.com/office/powerpoint/2010/main" val="39444916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blinds(horizontal)">
                                      <p:cBhvr>
                                        <p:cTn id="7"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Ομάδα 9">
            <a:extLst>
              <a:ext uri="{FF2B5EF4-FFF2-40B4-BE49-F238E27FC236}">
                <a16:creationId xmlns:a16="http://schemas.microsoft.com/office/drawing/2014/main" id="{4524F1F5-C797-E48F-DD3C-B22F512B6F0D}"/>
              </a:ext>
            </a:extLst>
          </p:cNvPr>
          <p:cNvGrpSpPr/>
          <p:nvPr/>
        </p:nvGrpSpPr>
        <p:grpSpPr>
          <a:xfrm>
            <a:off x="182134" y="5733258"/>
            <a:ext cx="8779731" cy="1224531"/>
            <a:chOff x="107504" y="5733258"/>
            <a:chExt cx="8928992" cy="1224531"/>
          </a:xfrm>
        </p:grpSpPr>
        <p:pic>
          <p:nvPicPr>
            <p:cNvPr id="11" name="Picture 3" descr="G:\Katia\Διδακτορική Διατριβή\Kείμενο\Εικόνες\slide2.jpg">
              <a:extLst>
                <a:ext uri="{FF2B5EF4-FFF2-40B4-BE49-F238E27FC236}">
                  <a16:creationId xmlns:a16="http://schemas.microsoft.com/office/drawing/2014/main" id="{494046A5-A3B1-A7E0-7EC9-B417D5522C6C}"/>
                </a:ext>
              </a:extLst>
            </p:cNvPr>
            <p:cNvPicPr>
              <a:picLocks noChangeAspect="1" noChangeArrowheads="1"/>
            </p:cNvPicPr>
            <p:nvPr/>
          </p:nvPicPr>
          <p:blipFill>
            <a:blip r:embed="rId3"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12" name="Γραφικό 11" descr="Ψάρι με συμπαγές γέμισμα">
              <a:extLst>
                <a:ext uri="{FF2B5EF4-FFF2-40B4-BE49-F238E27FC236}">
                  <a16:creationId xmlns:a16="http://schemas.microsoft.com/office/drawing/2014/main" id="{7EF75DD2-F5B1-AB9E-DC46-302EEECDB7CE}"/>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839465" y="6307730"/>
              <a:ext cx="745088" cy="650059"/>
            </a:xfrm>
            <a:prstGeom prst="rect">
              <a:avLst/>
            </a:prstGeom>
          </p:spPr>
        </p:pic>
        <p:pic>
          <p:nvPicPr>
            <p:cNvPr id="13" name="Γραφικό 12" descr="Ψάρι με συμπαγές γέμισμα">
              <a:extLst>
                <a:ext uri="{FF2B5EF4-FFF2-40B4-BE49-F238E27FC236}">
                  <a16:creationId xmlns:a16="http://schemas.microsoft.com/office/drawing/2014/main" id="{A39AE182-1E00-7AD0-FDFA-9AE70C32DDB4}"/>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82488" y="6243328"/>
              <a:ext cx="761621" cy="624496"/>
            </a:xfrm>
            <a:prstGeom prst="rect">
              <a:avLst/>
            </a:prstGeom>
          </p:spPr>
        </p:pic>
        <p:pic>
          <p:nvPicPr>
            <p:cNvPr id="14" name="Γραφικό 13" descr="Ανταγωνισμός με συμπαγές γέμισμα">
              <a:extLst>
                <a:ext uri="{FF2B5EF4-FFF2-40B4-BE49-F238E27FC236}">
                  <a16:creationId xmlns:a16="http://schemas.microsoft.com/office/drawing/2014/main" id="{E925304D-FF99-700A-AE0B-092B5151DDBE}"/>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4226513" y="6330198"/>
              <a:ext cx="761653" cy="560538"/>
            </a:xfrm>
            <a:prstGeom prst="rect">
              <a:avLst/>
            </a:prstGeom>
          </p:spPr>
        </p:pic>
      </p:grpSp>
      <p:sp>
        <p:nvSpPr>
          <p:cNvPr id="23" name="22 - Ορθογώνιο"/>
          <p:cNvSpPr/>
          <p:nvPr/>
        </p:nvSpPr>
        <p:spPr>
          <a:xfrm>
            <a:off x="188398" y="214290"/>
            <a:ext cx="8767204" cy="6383062"/>
          </a:xfrm>
          <a:prstGeom prst="rect">
            <a:avLst/>
          </a:prstGeom>
          <a:gradFill flip="none" rotWithShape="1">
            <a:gsLst>
              <a:gs pos="100000">
                <a:schemeClr val="bg1">
                  <a:lumMod val="85000"/>
                  <a:alpha val="0"/>
                </a:schemeClr>
              </a:gs>
              <a:gs pos="100000">
                <a:schemeClr val="bg1">
                  <a:lumMod val="85000"/>
                  <a:alpha val="0"/>
                </a:schemeClr>
              </a:gs>
              <a:gs pos="50000">
                <a:schemeClr val="accent1">
                  <a:tint val="44500"/>
                  <a:satMod val="160000"/>
                </a:schemeClr>
              </a:gs>
              <a:gs pos="100000">
                <a:schemeClr val="accent1">
                  <a:tint val="23500"/>
                  <a:satMod val="160000"/>
                </a:schemeClr>
              </a:gs>
            </a:gsLst>
            <a:lin ang="5400000" scaled="1"/>
            <a:tileRect/>
          </a:gradFill>
          <a:ln>
            <a:noFill/>
          </a:ln>
          <a:effectLst>
            <a:innerShdw blurRad="1270000" dist="2540000" dir="16200000">
              <a:schemeClr val="tx1">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dirty="0"/>
          </a:p>
        </p:txBody>
      </p:sp>
      <p:sp>
        <p:nvSpPr>
          <p:cNvPr id="28" name="27 - Ορθογώνιο"/>
          <p:cNvSpPr/>
          <p:nvPr/>
        </p:nvSpPr>
        <p:spPr>
          <a:xfrm>
            <a:off x="0" y="214290"/>
            <a:ext cx="182135" cy="7880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9" name="28 - Ορθογώνιο"/>
          <p:cNvSpPr/>
          <p:nvPr/>
        </p:nvSpPr>
        <p:spPr>
          <a:xfrm>
            <a:off x="8961865" y="450700"/>
            <a:ext cx="182135" cy="7880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5" name="Title 1"/>
          <p:cNvSpPr>
            <a:spLocks noGrp="1"/>
          </p:cNvSpPr>
          <p:nvPr>
            <p:ph type="title"/>
          </p:nvPr>
        </p:nvSpPr>
        <p:spPr>
          <a:xfrm>
            <a:off x="457200" y="332656"/>
            <a:ext cx="8229600" cy="648072"/>
          </a:xfrm>
        </p:spPr>
        <p:txBody>
          <a:bodyPr>
            <a:normAutofit/>
          </a:bodyPr>
          <a:lstStyle/>
          <a:p>
            <a:r>
              <a:rPr lang="el-GR" sz="3200" dirty="0"/>
              <a:t>Μειονεκτήματα</a:t>
            </a:r>
            <a:r>
              <a:rPr lang="en-US" sz="3200" dirty="0"/>
              <a:t> </a:t>
            </a:r>
            <a:r>
              <a:rPr lang="el-GR" sz="3200" dirty="0"/>
              <a:t>εμπορικών εκθέσεων</a:t>
            </a:r>
            <a:endParaRPr lang="en-US" sz="3200" dirty="0"/>
          </a:p>
        </p:txBody>
      </p:sp>
      <p:sp>
        <p:nvSpPr>
          <p:cNvPr id="16" name="21 - Ορθογώνιο"/>
          <p:cNvSpPr/>
          <p:nvPr/>
        </p:nvSpPr>
        <p:spPr>
          <a:xfrm>
            <a:off x="573182" y="1484784"/>
            <a:ext cx="7959258" cy="4862871"/>
          </a:xfrm>
          <a:prstGeom prst="rect">
            <a:avLst/>
          </a:prstGeom>
        </p:spPr>
        <p:txBody>
          <a:bodyPr wrap="square">
            <a:spAutoFit/>
          </a:bodyPr>
          <a:lstStyle/>
          <a:p>
            <a:pPr marL="285750" indent="-285750" algn="just">
              <a:lnSpc>
                <a:spcPct val="150000"/>
              </a:lnSpc>
              <a:buFont typeface="Arial"/>
              <a:buChar char="•"/>
            </a:pPr>
            <a:r>
              <a:rPr lang="en-US" sz="1600" b="1" dirty="0" err="1"/>
              <a:t>Χ</a:t>
            </a:r>
            <a:r>
              <a:rPr lang="en-US" sz="1600" b="1" dirty="0"/>
              <a:t>α</a:t>
            </a:r>
            <a:r>
              <a:rPr lang="en-US" sz="1600" b="1" dirty="0" err="1"/>
              <a:t>οτικό</a:t>
            </a:r>
            <a:r>
              <a:rPr lang="en-US" sz="1600" b="1" dirty="0"/>
              <a:t> π</a:t>
            </a:r>
            <a:r>
              <a:rPr lang="en-US" sz="1600" b="1" dirty="0" err="1"/>
              <a:t>ερι</a:t>
            </a:r>
            <a:r>
              <a:rPr lang="en-US" sz="1600" b="1" dirty="0"/>
              <a:t>β</a:t>
            </a:r>
            <a:r>
              <a:rPr lang="en-US" sz="1600" b="1" dirty="0" err="1"/>
              <a:t>άλλον</a:t>
            </a:r>
            <a:r>
              <a:rPr lang="el-GR" sz="1600" b="1" dirty="0"/>
              <a:t>:  </a:t>
            </a:r>
            <a:r>
              <a:rPr lang="el-GR" sz="1600" dirty="0"/>
              <a:t>Έρευνες σε εταιρείες που συμμετείχαν σε εμπορικές εκθέσεις διεθνούς βεληνεκούς, όπου κυριαρχεί πληθώρα επισκεπτών, εκθετών, αντικειμένων, οδήγησαν στο συμπέρασμα, πως δεν είναι εύκολο για τη συμμετέχουσα εταιρεία σε ένα τόσο εκτενές περιβάλλον, περιορισμένο σε χρόνο και κάτω υπό πίεση, να ασχοληθεί με τον εκάστοτε ενδιαφερόμενο επισκέπτη. </a:t>
            </a:r>
          </a:p>
          <a:p>
            <a:pPr>
              <a:lnSpc>
                <a:spcPct val="150000"/>
              </a:lnSpc>
            </a:pPr>
            <a:endParaRPr lang="en-US" sz="1600" b="1" dirty="0"/>
          </a:p>
          <a:p>
            <a:pPr marL="285750" indent="-285750" algn="just">
              <a:lnSpc>
                <a:spcPct val="150000"/>
              </a:lnSpc>
              <a:buFont typeface="Arial"/>
              <a:buChar char="•"/>
            </a:pPr>
            <a:r>
              <a:rPr lang="en-US" sz="1600" b="1" dirty="0" err="1"/>
              <a:t>Εργ</a:t>
            </a:r>
            <a:r>
              <a:rPr lang="en-US" sz="1600" b="1" dirty="0"/>
              <a:t>α</a:t>
            </a:r>
            <a:r>
              <a:rPr lang="en-US" sz="1600" b="1" dirty="0" err="1"/>
              <a:t>λείο</a:t>
            </a:r>
            <a:r>
              <a:rPr lang="en-US" sz="1600" b="1" dirty="0"/>
              <a:t> </a:t>
            </a:r>
            <a:r>
              <a:rPr lang="en-US" sz="1600" b="1" dirty="0" err="1"/>
              <a:t>δημοσίων</a:t>
            </a:r>
            <a:r>
              <a:rPr lang="en-US" sz="1600" b="1" dirty="0"/>
              <a:t> </a:t>
            </a:r>
            <a:r>
              <a:rPr lang="en-US" sz="1600" b="1" dirty="0" err="1"/>
              <a:t>σχέσεων</a:t>
            </a:r>
            <a:r>
              <a:rPr lang="el-GR" sz="1600" b="1" dirty="0"/>
              <a:t>: </a:t>
            </a:r>
            <a:r>
              <a:rPr lang="el-GR" sz="1600" dirty="0"/>
              <a:t>Η συμμετοχή σε μία εμπορικές έκθεση πρέπει να συμβαδίζει με το γενικό πλάνο μάρκετινγκ της εταιρείας, η συμμετοχή αποτελεί κομμάτι του. Εταιρείες που παίρνουν μέρος σε εκθέσεις με σκοπό να εμφανιστούν για να δώσουν το παρόν ή για να μην λείψουν, χωρίς στρατηγική - σκοπό – στόχο - έρευνα, δεν θα έχουν θετικά αποτελέσματα</a:t>
            </a:r>
            <a:r>
              <a:rPr lang="en-US" sz="1600" dirty="0"/>
              <a:t> </a:t>
            </a:r>
            <a:r>
              <a:rPr lang="el-GR" sz="1600" dirty="0"/>
              <a:t>.</a:t>
            </a:r>
            <a:endParaRPr lang="en-US" b="1" dirty="0"/>
          </a:p>
          <a:p>
            <a:pPr algn="just"/>
            <a:r>
              <a:rPr lang="en-US" sz="1400" dirty="0">
                <a:latin typeface="Arial"/>
                <a:cs typeface="Arial"/>
              </a:rPr>
              <a:t> </a:t>
            </a:r>
          </a:p>
          <a:p>
            <a:pPr marL="285750" indent="-285750">
              <a:buFont typeface="Arial"/>
              <a:buChar char="•"/>
            </a:pPr>
            <a:endParaRPr lang="en-US" b="1" dirty="0"/>
          </a:p>
          <a:p>
            <a:pPr algn="r"/>
            <a:r>
              <a:rPr lang="en-US" sz="1400" dirty="0">
                <a:latin typeface="Arial"/>
                <a:cs typeface="Arial"/>
              </a:rPr>
              <a:t>)</a:t>
            </a:r>
          </a:p>
        </p:txBody>
      </p:sp>
    </p:spTree>
    <p:extLst>
      <p:ext uri="{BB962C8B-B14F-4D97-AF65-F5344CB8AC3E}">
        <p14:creationId xmlns:p14="http://schemas.microsoft.com/office/powerpoint/2010/main" val="18215692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blinds(horizontal)">
                                      <p:cBhvr>
                                        <p:cTn id="7"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Ομάδα 9">
            <a:extLst>
              <a:ext uri="{FF2B5EF4-FFF2-40B4-BE49-F238E27FC236}">
                <a16:creationId xmlns:a16="http://schemas.microsoft.com/office/drawing/2014/main" id="{4524F1F5-C797-E48F-DD3C-B22F512B6F0D}"/>
              </a:ext>
            </a:extLst>
          </p:cNvPr>
          <p:cNvGrpSpPr/>
          <p:nvPr/>
        </p:nvGrpSpPr>
        <p:grpSpPr>
          <a:xfrm>
            <a:off x="182134" y="5733258"/>
            <a:ext cx="8779731" cy="1224531"/>
            <a:chOff x="107504" y="5733258"/>
            <a:chExt cx="8928992" cy="1224531"/>
          </a:xfrm>
        </p:grpSpPr>
        <p:pic>
          <p:nvPicPr>
            <p:cNvPr id="11" name="Picture 3" descr="G:\Katia\Διδακτορική Διατριβή\Kείμενο\Εικόνες\slide2.jpg">
              <a:extLst>
                <a:ext uri="{FF2B5EF4-FFF2-40B4-BE49-F238E27FC236}">
                  <a16:creationId xmlns:a16="http://schemas.microsoft.com/office/drawing/2014/main" id="{494046A5-A3B1-A7E0-7EC9-B417D5522C6C}"/>
                </a:ext>
              </a:extLst>
            </p:cNvPr>
            <p:cNvPicPr>
              <a:picLocks noChangeAspect="1" noChangeArrowheads="1"/>
            </p:cNvPicPr>
            <p:nvPr/>
          </p:nvPicPr>
          <p:blipFill>
            <a:blip r:embed="rId3"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12" name="Γραφικό 11" descr="Ψάρι με συμπαγές γέμισμα">
              <a:extLst>
                <a:ext uri="{FF2B5EF4-FFF2-40B4-BE49-F238E27FC236}">
                  <a16:creationId xmlns:a16="http://schemas.microsoft.com/office/drawing/2014/main" id="{7EF75DD2-F5B1-AB9E-DC46-302EEECDB7CE}"/>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839465" y="6307730"/>
              <a:ext cx="745088" cy="650059"/>
            </a:xfrm>
            <a:prstGeom prst="rect">
              <a:avLst/>
            </a:prstGeom>
          </p:spPr>
        </p:pic>
        <p:pic>
          <p:nvPicPr>
            <p:cNvPr id="13" name="Γραφικό 12" descr="Ψάρι με συμπαγές γέμισμα">
              <a:extLst>
                <a:ext uri="{FF2B5EF4-FFF2-40B4-BE49-F238E27FC236}">
                  <a16:creationId xmlns:a16="http://schemas.microsoft.com/office/drawing/2014/main" id="{A39AE182-1E00-7AD0-FDFA-9AE70C32DDB4}"/>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82488" y="6243328"/>
              <a:ext cx="761621" cy="624496"/>
            </a:xfrm>
            <a:prstGeom prst="rect">
              <a:avLst/>
            </a:prstGeom>
          </p:spPr>
        </p:pic>
        <p:pic>
          <p:nvPicPr>
            <p:cNvPr id="14" name="Γραφικό 13" descr="Ανταγωνισμός με συμπαγές γέμισμα">
              <a:extLst>
                <a:ext uri="{FF2B5EF4-FFF2-40B4-BE49-F238E27FC236}">
                  <a16:creationId xmlns:a16="http://schemas.microsoft.com/office/drawing/2014/main" id="{E925304D-FF99-700A-AE0B-092B5151DDBE}"/>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4226513" y="6330198"/>
              <a:ext cx="761653" cy="560538"/>
            </a:xfrm>
            <a:prstGeom prst="rect">
              <a:avLst/>
            </a:prstGeom>
          </p:spPr>
        </p:pic>
      </p:grpSp>
      <p:sp>
        <p:nvSpPr>
          <p:cNvPr id="23" name="22 - Ορθογώνιο"/>
          <p:cNvSpPr/>
          <p:nvPr/>
        </p:nvSpPr>
        <p:spPr>
          <a:xfrm>
            <a:off x="188398" y="214290"/>
            <a:ext cx="8767204" cy="6383062"/>
          </a:xfrm>
          <a:prstGeom prst="rect">
            <a:avLst/>
          </a:prstGeom>
          <a:gradFill flip="none" rotWithShape="1">
            <a:gsLst>
              <a:gs pos="100000">
                <a:schemeClr val="bg1">
                  <a:lumMod val="85000"/>
                  <a:alpha val="0"/>
                </a:schemeClr>
              </a:gs>
              <a:gs pos="100000">
                <a:schemeClr val="bg1">
                  <a:lumMod val="85000"/>
                  <a:alpha val="0"/>
                </a:schemeClr>
              </a:gs>
              <a:gs pos="50000">
                <a:schemeClr val="accent1">
                  <a:tint val="44500"/>
                  <a:satMod val="160000"/>
                </a:schemeClr>
              </a:gs>
              <a:gs pos="100000">
                <a:schemeClr val="accent1">
                  <a:tint val="23500"/>
                  <a:satMod val="160000"/>
                </a:schemeClr>
              </a:gs>
            </a:gsLst>
            <a:lin ang="5400000" scaled="1"/>
            <a:tileRect/>
          </a:gradFill>
          <a:ln>
            <a:noFill/>
          </a:ln>
          <a:effectLst>
            <a:innerShdw blurRad="1270000" dist="2540000" dir="16200000">
              <a:schemeClr val="tx1">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dirty="0"/>
          </a:p>
        </p:txBody>
      </p:sp>
      <p:sp>
        <p:nvSpPr>
          <p:cNvPr id="28" name="27 - Ορθογώνιο"/>
          <p:cNvSpPr/>
          <p:nvPr/>
        </p:nvSpPr>
        <p:spPr>
          <a:xfrm>
            <a:off x="0" y="214290"/>
            <a:ext cx="182135" cy="7880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9" name="28 - Ορθογώνιο"/>
          <p:cNvSpPr/>
          <p:nvPr/>
        </p:nvSpPr>
        <p:spPr>
          <a:xfrm>
            <a:off x="8961865" y="450700"/>
            <a:ext cx="182135" cy="7880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5" name="Title 1"/>
          <p:cNvSpPr>
            <a:spLocks noGrp="1"/>
          </p:cNvSpPr>
          <p:nvPr>
            <p:ph type="title"/>
          </p:nvPr>
        </p:nvSpPr>
        <p:spPr>
          <a:xfrm>
            <a:off x="457200" y="332656"/>
            <a:ext cx="8229600" cy="648072"/>
          </a:xfrm>
        </p:spPr>
        <p:txBody>
          <a:bodyPr>
            <a:normAutofit/>
          </a:bodyPr>
          <a:lstStyle/>
          <a:p>
            <a:r>
              <a:rPr lang="el-GR" sz="3200" dirty="0"/>
              <a:t>Μειονεκτήματα</a:t>
            </a:r>
            <a:r>
              <a:rPr lang="en-US" sz="3200" dirty="0"/>
              <a:t> </a:t>
            </a:r>
            <a:r>
              <a:rPr lang="el-GR" sz="3200" dirty="0"/>
              <a:t>εμπορικών εκθέσεων</a:t>
            </a:r>
            <a:endParaRPr lang="en-US" sz="3200" dirty="0"/>
          </a:p>
        </p:txBody>
      </p:sp>
      <p:sp>
        <p:nvSpPr>
          <p:cNvPr id="16" name="21 - Ορθογώνιο"/>
          <p:cNvSpPr/>
          <p:nvPr/>
        </p:nvSpPr>
        <p:spPr>
          <a:xfrm>
            <a:off x="573182" y="1484784"/>
            <a:ext cx="7959258" cy="2985433"/>
          </a:xfrm>
          <a:prstGeom prst="rect">
            <a:avLst/>
          </a:prstGeom>
        </p:spPr>
        <p:txBody>
          <a:bodyPr wrap="square">
            <a:spAutoFit/>
          </a:bodyPr>
          <a:lstStyle/>
          <a:p>
            <a:pPr algn="just"/>
            <a:endParaRPr lang="en-US" sz="1600" b="1" dirty="0"/>
          </a:p>
          <a:p>
            <a:pPr marL="285750" indent="-285750" algn="just">
              <a:lnSpc>
                <a:spcPct val="150000"/>
              </a:lnSpc>
              <a:buFont typeface="Arial"/>
              <a:buChar char="•"/>
            </a:pPr>
            <a:r>
              <a:rPr lang="en-US" sz="1600" b="1" dirty="0" err="1"/>
              <a:t>Α</a:t>
            </a:r>
            <a:r>
              <a:rPr lang="en-US" sz="1600" b="1" dirty="0"/>
              <a:t>πα</a:t>
            </a:r>
            <a:r>
              <a:rPr lang="en-US" sz="1600" b="1" dirty="0" err="1"/>
              <a:t>σχόληση</a:t>
            </a:r>
            <a:r>
              <a:rPr lang="en-US" sz="1600" b="1" dirty="0"/>
              <a:t> π</a:t>
            </a:r>
            <a:r>
              <a:rPr lang="en-US" sz="1600" b="1" dirty="0" err="1"/>
              <a:t>ωλητών</a:t>
            </a:r>
            <a:r>
              <a:rPr lang="el-GR" sz="1600" b="1" dirty="0"/>
              <a:t>: </a:t>
            </a:r>
            <a:r>
              <a:rPr lang="el-GR" sz="1600" dirty="0"/>
              <a:t>Παρουσιάζεται κυρίως σε εταιρείες μικρομεσαίου βεληνεκούς λόγω της συμμετοχής των στελεχών και πωλητών της επιχείρησης στην έκθεση. Η αποχή τους από τα βασικά τους καθήκοντα επιφέρει αποτελέσματα δυσλειτουργίας στην επιχείρηση.</a:t>
            </a:r>
          </a:p>
          <a:p>
            <a:pPr algn="r"/>
            <a:r>
              <a:rPr lang="el-GR" sz="1200" dirty="0"/>
              <a:t> (Ποζρικίδης, 2000).</a:t>
            </a:r>
            <a:endParaRPr lang="en-US" sz="1200" dirty="0"/>
          </a:p>
          <a:p>
            <a:pPr marL="285750" indent="-285750" algn="just">
              <a:buFont typeface="Arial"/>
              <a:buChar char="•"/>
            </a:pPr>
            <a:endParaRPr lang="en-US" b="1" dirty="0"/>
          </a:p>
          <a:p>
            <a:pPr algn="just"/>
            <a:r>
              <a:rPr lang="en-US" sz="1400" dirty="0">
                <a:latin typeface="Arial"/>
                <a:cs typeface="Arial"/>
              </a:rPr>
              <a:t> </a:t>
            </a:r>
          </a:p>
          <a:p>
            <a:pPr marL="285750" indent="-285750">
              <a:buFont typeface="Arial"/>
              <a:buChar char="•"/>
            </a:pPr>
            <a:endParaRPr lang="en-US" b="1" dirty="0"/>
          </a:p>
          <a:p>
            <a:pPr algn="r"/>
            <a:r>
              <a:rPr lang="en-US" sz="1400" dirty="0">
                <a:latin typeface="Arial"/>
                <a:cs typeface="Arial"/>
              </a:rPr>
              <a:t>)</a:t>
            </a:r>
          </a:p>
        </p:txBody>
      </p:sp>
    </p:spTree>
    <p:extLst>
      <p:ext uri="{BB962C8B-B14F-4D97-AF65-F5344CB8AC3E}">
        <p14:creationId xmlns:p14="http://schemas.microsoft.com/office/powerpoint/2010/main" val="39812059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blinds(horizontal)">
                                      <p:cBhvr>
                                        <p:cTn id="7"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Ομάδα 12">
            <a:extLst>
              <a:ext uri="{FF2B5EF4-FFF2-40B4-BE49-F238E27FC236}">
                <a16:creationId xmlns:a16="http://schemas.microsoft.com/office/drawing/2014/main" id="{A9B84B88-B7CD-ECB8-012E-B599F98C83F0}"/>
              </a:ext>
            </a:extLst>
          </p:cNvPr>
          <p:cNvGrpSpPr/>
          <p:nvPr/>
        </p:nvGrpSpPr>
        <p:grpSpPr>
          <a:xfrm>
            <a:off x="182134" y="5733258"/>
            <a:ext cx="8779731" cy="1224531"/>
            <a:chOff x="107504" y="5733258"/>
            <a:chExt cx="8928992" cy="1224531"/>
          </a:xfrm>
        </p:grpSpPr>
        <p:pic>
          <p:nvPicPr>
            <p:cNvPr id="14" name="Picture 3" descr="G:\Katia\Διδακτορική Διατριβή\Kείμενο\Εικόνες\slide2.jpg">
              <a:extLst>
                <a:ext uri="{FF2B5EF4-FFF2-40B4-BE49-F238E27FC236}">
                  <a16:creationId xmlns:a16="http://schemas.microsoft.com/office/drawing/2014/main" id="{87F088C5-2C02-97CF-2C82-639444B3125C}"/>
                </a:ext>
              </a:extLst>
            </p:cNvPr>
            <p:cNvPicPr>
              <a:picLocks noChangeAspect="1" noChangeArrowheads="1"/>
            </p:cNvPicPr>
            <p:nvPr/>
          </p:nvPicPr>
          <p:blipFill>
            <a:blip r:embed="rId3"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15" name="Γραφικό 14" descr="Ψάρι με συμπαγές γέμισμα">
              <a:extLst>
                <a:ext uri="{FF2B5EF4-FFF2-40B4-BE49-F238E27FC236}">
                  <a16:creationId xmlns:a16="http://schemas.microsoft.com/office/drawing/2014/main" id="{3B0F0E4A-798C-0A19-B3E9-F41EE8F14AF8}"/>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839465" y="6307730"/>
              <a:ext cx="745088" cy="650059"/>
            </a:xfrm>
            <a:prstGeom prst="rect">
              <a:avLst/>
            </a:prstGeom>
          </p:spPr>
        </p:pic>
        <p:pic>
          <p:nvPicPr>
            <p:cNvPr id="16" name="Γραφικό 15" descr="Ψάρι με συμπαγές γέμισμα">
              <a:extLst>
                <a:ext uri="{FF2B5EF4-FFF2-40B4-BE49-F238E27FC236}">
                  <a16:creationId xmlns:a16="http://schemas.microsoft.com/office/drawing/2014/main" id="{E4B6663C-EC3F-4863-C331-17D15AC6BBAC}"/>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82488" y="6243328"/>
              <a:ext cx="761621" cy="624496"/>
            </a:xfrm>
            <a:prstGeom prst="rect">
              <a:avLst/>
            </a:prstGeom>
          </p:spPr>
        </p:pic>
        <p:pic>
          <p:nvPicPr>
            <p:cNvPr id="17" name="Γραφικό 16" descr="Ανταγωνισμός με συμπαγές γέμισμα">
              <a:extLst>
                <a:ext uri="{FF2B5EF4-FFF2-40B4-BE49-F238E27FC236}">
                  <a16:creationId xmlns:a16="http://schemas.microsoft.com/office/drawing/2014/main" id="{D3D93DEC-19AB-A516-5802-10DE21582333}"/>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4226513" y="6330198"/>
              <a:ext cx="761653" cy="560538"/>
            </a:xfrm>
            <a:prstGeom prst="rect">
              <a:avLst/>
            </a:prstGeom>
          </p:spPr>
        </p:pic>
      </p:grpSp>
      <p:grpSp>
        <p:nvGrpSpPr>
          <p:cNvPr id="31" name="30 - Ομάδα"/>
          <p:cNvGrpSpPr/>
          <p:nvPr/>
        </p:nvGrpSpPr>
        <p:grpSpPr>
          <a:xfrm>
            <a:off x="0" y="185468"/>
            <a:ext cx="9144017" cy="6458241"/>
            <a:chOff x="65835" y="185774"/>
            <a:chExt cx="9012330" cy="5835513"/>
          </a:xfrm>
        </p:grpSpPr>
        <p:sp>
          <p:nvSpPr>
            <p:cNvPr id="23" name="22 - Ορθογώνιο"/>
            <p:cNvSpPr/>
            <p:nvPr/>
          </p:nvSpPr>
          <p:spPr>
            <a:xfrm>
              <a:off x="251520" y="185774"/>
              <a:ext cx="8640944" cy="5835513"/>
            </a:xfrm>
            <a:prstGeom prst="rect">
              <a:avLst/>
            </a:prstGeom>
            <a:gradFill flip="none" rotWithShape="1">
              <a:gsLst>
                <a:gs pos="100000">
                  <a:schemeClr val="bg1">
                    <a:lumMod val="85000"/>
                    <a:alpha val="0"/>
                  </a:schemeClr>
                </a:gs>
                <a:gs pos="100000">
                  <a:schemeClr val="bg1">
                    <a:lumMod val="85000"/>
                    <a:alpha val="0"/>
                  </a:schemeClr>
                </a:gs>
                <a:gs pos="50000">
                  <a:schemeClr val="accent1">
                    <a:tint val="44500"/>
                    <a:satMod val="160000"/>
                  </a:schemeClr>
                </a:gs>
                <a:gs pos="100000">
                  <a:schemeClr val="accent1">
                    <a:tint val="23500"/>
                    <a:satMod val="160000"/>
                  </a:schemeClr>
                </a:gs>
              </a:gsLst>
              <a:lin ang="5400000" scaled="1"/>
              <a:tileRect/>
            </a:gradFill>
            <a:ln>
              <a:noFill/>
            </a:ln>
            <a:effectLst>
              <a:innerShdw blurRad="1270000" dist="2540000" dir="16200000">
                <a:schemeClr val="tx1">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dirty="0"/>
            </a:p>
          </p:txBody>
        </p:sp>
        <p:grpSp>
          <p:nvGrpSpPr>
            <p:cNvPr id="27" name="26 - Ομάδα"/>
            <p:cNvGrpSpPr/>
            <p:nvPr/>
          </p:nvGrpSpPr>
          <p:grpSpPr>
            <a:xfrm>
              <a:off x="251520" y="188640"/>
              <a:ext cx="8640944" cy="576064"/>
              <a:chOff x="251520" y="188640"/>
              <a:chExt cx="8640960" cy="576064"/>
            </a:xfrm>
          </p:grpSpPr>
          <p:sp>
            <p:nvSpPr>
              <p:cNvPr id="25" name="24 - Ορθογώνιο"/>
              <p:cNvSpPr/>
              <p:nvPr/>
            </p:nvSpPr>
            <p:spPr>
              <a:xfrm>
                <a:off x="251520" y="548680"/>
                <a:ext cx="8640960" cy="216024"/>
              </a:xfrm>
              <a:prstGeom prst="rect">
                <a:avLst/>
              </a:prstGeom>
              <a:solidFill>
                <a:schemeClr val="tx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8" name="1 - Τίτλος"/>
              <p:cNvSpPr txBox="1">
                <a:spLocks/>
              </p:cNvSpPr>
              <p:nvPr/>
            </p:nvSpPr>
            <p:spPr>
              <a:xfrm>
                <a:off x="1043608" y="188640"/>
                <a:ext cx="7848872" cy="576064"/>
              </a:xfrm>
              <a:prstGeom prst="rect">
                <a:avLst/>
              </a:prstGeom>
              <a:solidFill>
                <a:schemeClr val="tx1">
                  <a:lumMod val="75000"/>
                  <a:lumOff val="25000"/>
                </a:schemeClr>
              </a:solidFill>
              <a:effectLst>
                <a:innerShdw blurRad="241300" dist="88900" dir="5400000">
                  <a:schemeClr val="tx1"/>
                </a:innerShdw>
              </a:effectLst>
            </p:spPr>
            <p:txBody>
              <a:bodyPr vert="horz" lIns="91440" tIns="45720" rIns="91440" bIns="45720" rtlCol="0" anchor="ctr">
                <a:normAutofit fontScale="97500"/>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l-GR" sz="3600" b="0" i="0" u="none" strike="noStrike" kern="1200" cap="none" spc="0" normalizeH="0" baseline="0" noProof="0">
                    <a:ln>
                      <a:noFill/>
                    </a:ln>
                    <a:solidFill>
                      <a:schemeClr val="bg1"/>
                    </a:solidFill>
                    <a:effectLst/>
                    <a:uLnTx/>
                    <a:uFillTx/>
                    <a:latin typeface="+mj-lt"/>
                    <a:ea typeface="+mj-ea"/>
                    <a:cs typeface="+mj-cs"/>
                  </a:rPr>
                  <a:t>    </a:t>
                </a:r>
                <a:endParaRPr kumimoji="0" lang="el-GR" sz="3600" b="0" i="0" u="none" strike="noStrike" kern="1200" cap="none" spc="0" normalizeH="0" baseline="0" noProof="0" dirty="0">
                  <a:ln>
                    <a:noFill/>
                  </a:ln>
                  <a:solidFill>
                    <a:schemeClr val="bg1">
                      <a:lumMod val="95000"/>
                    </a:schemeClr>
                  </a:solidFill>
                  <a:effectLst/>
                  <a:uLnTx/>
                  <a:uFillTx/>
                  <a:latin typeface="+mj-lt"/>
                  <a:ea typeface="+mj-ea"/>
                  <a:cs typeface="+mj-cs"/>
                </a:endParaRPr>
              </a:p>
            </p:txBody>
          </p:sp>
          <p:sp>
            <p:nvSpPr>
              <p:cNvPr id="49" name="48 - Ορθογώνιο"/>
              <p:cNvSpPr/>
              <p:nvPr/>
            </p:nvSpPr>
            <p:spPr>
              <a:xfrm>
                <a:off x="251520" y="188640"/>
                <a:ext cx="870423" cy="576064"/>
              </a:xfrm>
              <a:prstGeom prst="rect">
                <a:avLst/>
              </a:prstGeom>
              <a:solidFill>
                <a:srgbClr val="50B4D8"/>
              </a:solidFill>
              <a:ln>
                <a:noFill/>
              </a:ln>
              <a:effectLst>
                <a:innerShdw blurRad="228600" dist="279400" dir="5400000">
                  <a:prstClr val="black">
                    <a:alpha val="41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dirty="0">
                  <a:solidFill>
                    <a:srgbClr val="73BED3"/>
                  </a:solidFill>
                </a:endParaRPr>
              </a:p>
            </p:txBody>
          </p:sp>
        </p:grpSp>
        <p:sp>
          <p:nvSpPr>
            <p:cNvPr id="28" name="27 - Ορθογώνιο"/>
            <p:cNvSpPr/>
            <p:nvPr/>
          </p:nvSpPr>
          <p:spPr>
            <a:xfrm>
              <a:off x="65835" y="188640"/>
              <a:ext cx="179512" cy="7200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9" name="28 - Ορθογώνιο"/>
            <p:cNvSpPr/>
            <p:nvPr/>
          </p:nvSpPr>
          <p:spPr>
            <a:xfrm>
              <a:off x="8898653" y="404664"/>
              <a:ext cx="179512" cy="7200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grpSp>
      <p:grpSp>
        <p:nvGrpSpPr>
          <p:cNvPr id="32" name="31 - Ομάδα"/>
          <p:cNvGrpSpPr/>
          <p:nvPr/>
        </p:nvGrpSpPr>
        <p:grpSpPr>
          <a:xfrm>
            <a:off x="214282" y="260649"/>
            <a:ext cx="8606190" cy="864096"/>
            <a:chOff x="214282" y="214290"/>
            <a:chExt cx="7598078" cy="1000465"/>
          </a:xfrm>
        </p:grpSpPr>
        <p:sp>
          <p:nvSpPr>
            <p:cNvPr id="39" name="38 - TextBox"/>
            <p:cNvSpPr txBox="1"/>
            <p:nvPr/>
          </p:nvSpPr>
          <p:spPr>
            <a:xfrm>
              <a:off x="1259632" y="260648"/>
              <a:ext cx="6552728" cy="954107"/>
            </a:xfrm>
            <a:prstGeom prst="rect">
              <a:avLst/>
            </a:prstGeom>
            <a:noFill/>
          </p:spPr>
          <p:txBody>
            <a:bodyPr wrap="square" rtlCol="0">
              <a:spAutoFit/>
            </a:bodyPr>
            <a:lstStyle/>
            <a:p>
              <a:r>
                <a:rPr lang="el-GR" sz="2800" b="1" dirty="0">
                  <a:solidFill>
                    <a:srgbClr val="88CCE4"/>
                  </a:solidFill>
                  <a:effectLst>
                    <a:outerShdw blurRad="38100" dist="38100" dir="2700000" algn="tl">
                      <a:srgbClr val="000000">
                        <a:alpha val="43137"/>
                      </a:srgbClr>
                    </a:outerShdw>
                  </a:effectLst>
                  <a:latin typeface="Arial" pitchFamily="34" charset="0"/>
                  <a:cs typeface="Arial" pitchFamily="34" charset="0"/>
                </a:rPr>
                <a:t>ΣΥΜΜΕΤΟΧΗ ΣΤΙΣ ΕΜΠΟΡΙΚΕΣ ΕΚΘΕΣΕΙΣ</a:t>
              </a:r>
            </a:p>
          </p:txBody>
        </p:sp>
        <p:sp>
          <p:nvSpPr>
            <p:cNvPr id="24" name="Rectangle 6"/>
            <p:cNvSpPr>
              <a:spLocks noChangeArrowheads="1"/>
            </p:cNvSpPr>
            <p:nvPr/>
          </p:nvSpPr>
          <p:spPr bwMode="auto">
            <a:xfrm>
              <a:off x="214282" y="214290"/>
              <a:ext cx="857256" cy="574678"/>
            </a:xfrm>
            <a:prstGeom prst="rect">
              <a:avLst/>
            </a:prstGeom>
            <a:noFill/>
            <a:ln w="9525">
              <a:noFill/>
              <a:miter lim="800000"/>
              <a:headEnd/>
              <a:tailEnd/>
            </a:ln>
            <a:effectLst/>
          </p:spPr>
          <p:txBody>
            <a:bodyPr/>
            <a:lstStyle/>
            <a:p>
              <a:pPr>
                <a:spcBef>
                  <a:spcPct val="20000"/>
                </a:spcBef>
                <a:buClr>
                  <a:schemeClr val="tx2"/>
                </a:buClr>
              </a:pPr>
              <a:r>
                <a:rPr lang="en-US" sz="2800" dirty="0">
                  <a:solidFill>
                    <a:schemeClr val="bg1"/>
                  </a:solidFill>
                </a:rPr>
                <a:t>   </a:t>
              </a:r>
              <a:r>
                <a:rPr lang="el-GR" sz="3200" b="1" dirty="0">
                  <a:solidFill>
                    <a:schemeClr val="bg1"/>
                  </a:solidFill>
                </a:rPr>
                <a:t>3</a:t>
              </a:r>
              <a:r>
                <a:rPr lang="en-US" sz="2400" dirty="0">
                  <a:solidFill>
                    <a:schemeClr val="bg1"/>
                  </a:solidFill>
                  <a:latin typeface="Comic Sans MS" pitchFamily="66" charset="0"/>
                </a:rPr>
                <a:t>	</a:t>
              </a:r>
            </a:p>
          </p:txBody>
        </p:sp>
      </p:grpSp>
      <p:sp>
        <p:nvSpPr>
          <p:cNvPr id="7" name="Rectangle 6"/>
          <p:cNvSpPr/>
          <p:nvPr/>
        </p:nvSpPr>
        <p:spPr>
          <a:xfrm>
            <a:off x="611560" y="1412776"/>
            <a:ext cx="7920880" cy="2657138"/>
          </a:xfrm>
          <a:prstGeom prst="rect">
            <a:avLst/>
          </a:prstGeom>
        </p:spPr>
        <p:txBody>
          <a:bodyPr wrap="square">
            <a:spAutoFit/>
          </a:bodyPr>
          <a:lstStyle/>
          <a:p>
            <a:pPr algn="just">
              <a:lnSpc>
                <a:spcPct val="150000"/>
              </a:lnSpc>
            </a:pPr>
            <a:r>
              <a:rPr lang="el-GR" sz="1600" dirty="0">
                <a:latin typeface="Arial"/>
                <a:cs typeface="Arial"/>
              </a:rPr>
              <a:t>Για τη συμμετοχή μιας επιχείρησης σε μια εμπορική έκθεση πρέπει να ερευνηθεί σωστά από τα αρμόδια στελέχη της η ανάγκη ή οι ανάγκες και να παρθεί η σωστή απόφαση. Όπως αναφέρθηκε και παραπάνω ως κομμάτι του μείγματος μάρκετινγκ, η συμμετοχή ή όχι καθορίζεται κυρίως από το τμήμα μάρκετινγκ της εκάστοτε εταιρείας. Μετά από προσεκτική έρευνα συλλέγονται ποιοτικά και ποσοτικά στοιχεία για την έκθεση ενώ η μελέτη διευρύνεται και σε άλλες εναλλακτικές εκθέσεις-λύσεις με σκοπό να παρθεί η πιο κατάλληλη απόφαση. </a:t>
            </a:r>
          </a:p>
        </p:txBody>
      </p:sp>
      <p:sp>
        <p:nvSpPr>
          <p:cNvPr id="10" name="Title 9"/>
          <p:cNvSpPr>
            <a:spLocks noGrp="1"/>
          </p:cNvSpPr>
          <p:nvPr>
            <p:ph type="title"/>
          </p:nvPr>
        </p:nvSpPr>
        <p:spPr/>
        <p:txBody>
          <a:bodyPr/>
          <a:lstStyle/>
          <a:p>
            <a:endParaRPr lang="en-US"/>
          </a:p>
        </p:txBody>
      </p:sp>
    </p:spTree>
    <p:extLst>
      <p:ext uri="{BB962C8B-B14F-4D97-AF65-F5344CB8AC3E}">
        <p14:creationId xmlns:p14="http://schemas.microsoft.com/office/powerpoint/2010/main" val="21677195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Ομάδα 12">
            <a:extLst>
              <a:ext uri="{FF2B5EF4-FFF2-40B4-BE49-F238E27FC236}">
                <a16:creationId xmlns:a16="http://schemas.microsoft.com/office/drawing/2014/main" id="{A9B84B88-B7CD-ECB8-012E-B599F98C83F0}"/>
              </a:ext>
            </a:extLst>
          </p:cNvPr>
          <p:cNvGrpSpPr/>
          <p:nvPr/>
        </p:nvGrpSpPr>
        <p:grpSpPr>
          <a:xfrm>
            <a:off x="182134" y="5733258"/>
            <a:ext cx="8779731" cy="1224531"/>
            <a:chOff x="107504" y="5733258"/>
            <a:chExt cx="8928992" cy="1224531"/>
          </a:xfrm>
        </p:grpSpPr>
        <p:pic>
          <p:nvPicPr>
            <p:cNvPr id="14" name="Picture 3" descr="G:\Katia\Διδακτορική Διατριβή\Kείμενο\Εικόνες\slide2.jpg">
              <a:extLst>
                <a:ext uri="{FF2B5EF4-FFF2-40B4-BE49-F238E27FC236}">
                  <a16:creationId xmlns:a16="http://schemas.microsoft.com/office/drawing/2014/main" id="{87F088C5-2C02-97CF-2C82-639444B3125C}"/>
                </a:ext>
              </a:extLst>
            </p:cNvPr>
            <p:cNvPicPr>
              <a:picLocks noChangeAspect="1" noChangeArrowheads="1"/>
            </p:cNvPicPr>
            <p:nvPr/>
          </p:nvPicPr>
          <p:blipFill>
            <a:blip r:embed="rId3"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15" name="Γραφικό 14" descr="Ψάρι με συμπαγές γέμισμα">
              <a:extLst>
                <a:ext uri="{FF2B5EF4-FFF2-40B4-BE49-F238E27FC236}">
                  <a16:creationId xmlns:a16="http://schemas.microsoft.com/office/drawing/2014/main" id="{3B0F0E4A-798C-0A19-B3E9-F41EE8F14AF8}"/>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839465" y="6307730"/>
              <a:ext cx="745088" cy="650059"/>
            </a:xfrm>
            <a:prstGeom prst="rect">
              <a:avLst/>
            </a:prstGeom>
          </p:spPr>
        </p:pic>
        <p:pic>
          <p:nvPicPr>
            <p:cNvPr id="16" name="Γραφικό 15" descr="Ψάρι με συμπαγές γέμισμα">
              <a:extLst>
                <a:ext uri="{FF2B5EF4-FFF2-40B4-BE49-F238E27FC236}">
                  <a16:creationId xmlns:a16="http://schemas.microsoft.com/office/drawing/2014/main" id="{E4B6663C-EC3F-4863-C331-17D15AC6BBAC}"/>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82488" y="6243328"/>
              <a:ext cx="761621" cy="624496"/>
            </a:xfrm>
            <a:prstGeom prst="rect">
              <a:avLst/>
            </a:prstGeom>
          </p:spPr>
        </p:pic>
        <p:pic>
          <p:nvPicPr>
            <p:cNvPr id="17" name="Γραφικό 16" descr="Ανταγωνισμός με συμπαγές γέμισμα">
              <a:extLst>
                <a:ext uri="{FF2B5EF4-FFF2-40B4-BE49-F238E27FC236}">
                  <a16:creationId xmlns:a16="http://schemas.microsoft.com/office/drawing/2014/main" id="{D3D93DEC-19AB-A516-5802-10DE21582333}"/>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4226513" y="6330198"/>
              <a:ext cx="761653" cy="560538"/>
            </a:xfrm>
            <a:prstGeom prst="rect">
              <a:avLst/>
            </a:prstGeom>
          </p:spPr>
        </p:pic>
      </p:grpSp>
      <p:grpSp>
        <p:nvGrpSpPr>
          <p:cNvPr id="31" name="30 - Ομάδα"/>
          <p:cNvGrpSpPr/>
          <p:nvPr/>
        </p:nvGrpSpPr>
        <p:grpSpPr>
          <a:xfrm>
            <a:off x="0" y="185468"/>
            <a:ext cx="9144017" cy="6458241"/>
            <a:chOff x="65835" y="185774"/>
            <a:chExt cx="9012330" cy="5835513"/>
          </a:xfrm>
        </p:grpSpPr>
        <p:sp>
          <p:nvSpPr>
            <p:cNvPr id="23" name="22 - Ορθογώνιο"/>
            <p:cNvSpPr/>
            <p:nvPr/>
          </p:nvSpPr>
          <p:spPr>
            <a:xfrm>
              <a:off x="251520" y="185774"/>
              <a:ext cx="8640944" cy="5835513"/>
            </a:xfrm>
            <a:prstGeom prst="rect">
              <a:avLst/>
            </a:prstGeom>
            <a:gradFill flip="none" rotWithShape="1">
              <a:gsLst>
                <a:gs pos="100000">
                  <a:schemeClr val="bg1">
                    <a:lumMod val="85000"/>
                    <a:alpha val="0"/>
                  </a:schemeClr>
                </a:gs>
                <a:gs pos="100000">
                  <a:schemeClr val="bg1">
                    <a:lumMod val="85000"/>
                    <a:alpha val="0"/>
                  </a:schemeClr>
                </a:gs>
                <a:gs pos="50000">
                  <a:schemeClr val="accent1">
                    <a:tint val="44500"/>
                    <a:satMod val="160000"/>
                  </a:schemeClr>
                </a:gs>
                <a:gs pos="100000">
                  <a:schemeClr val="accent1">
                    <a:tint val="23500"/>
                    <a:satMod val="160000"/>
                  </a:schemeClr>
                </a:gs>
              </a:gsLst>
              <a:lin ang="5400000" scaled="1"/>
              <a:tileRect/>
            </a:gradFill>
            <a:ln>
              <a:noFill/>
            </a:ln>
            <a:effectLst>
              <a:innerShdw blurRad="1270000" dist="2540000" dir="16200000">
                <a:schemeClr val="tx1">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dirty="0"/>
            </a:p>
          </p:txBody>
        </p:sp>
        <p:sp>
          <p:nvSpPr>
            <p:cNvPr id="28" name="27 - Ορθογώνιο"/>
            <p:cNvSpPr/>
            <p:nvPr/>
          </p:nvSpPr>
          <p:spPr>
            <a:xfrm>
              <a:off x="65835" y="188640"/>
              <a:ext cx="179512" cy="7200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9" name="28 - Ορθογώνιο"/>
            <p:cNvSpPr/>
            <p:nvPr/>
          </p:nvSpPr>
          <p:spPr>
            <a:xfrm>
              <a:off x="8898653" y="404664"/>
              <a:ext cx="179512" cy="7200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grpSp>
      <p:sp>
        <p:nvSpPr>
          <p:cNvPr id="26" name="Title 1"/>
          <p:cNvSpPr>
            <a:spLocks noGrp="1"/>
          </p:cNvSpPr>
          <p:nvPr>
            <p:ph type="title"/>
          </p:nvPr>
        </p:nvSpPr>
        <p:spPr>
          <a:xfrm>
            <a:off x="446856" y="548680"/>
            <a:ext cx="8229600" cy="648072"/>
          </a:xfrm>
        </p:spPr>
        <p:txBody>
          <a:bodyPr>
            <a:normAutofit/>
          </a:bodyPr>
          <a:lstStyle/>
          <a:p>
            <a:r>
              <a:rPr lang="el-GR" sz="2800" dirty="0">
                <a:latin typeface="Arial"/>
                <a:cs typeface="Arial"/>
              </a:rPr>
              <a:t>Στάδια συμμετοχής στις Εμπορικές Εκθέσεις</a:t>
            </a:r>
            <a:r>
              <a:rPr lang="en-US" sz="2800" dirty="0">
                <a:latin typeface="Arial"/>
                <a:cs typeface="Arial"/>
              </a:rPr>
              <a:t> </a:t>
            </a:r>
          </a:p>
        </p:txBody>
      </p:sp>
      <p:sp>
        <p:nvSpPr>
          <p:cNvPr id="7" name="Rectangle 6"/>
          <p:cNvSpPr/>
          <p:nvPr/>
        </p:nvSpPr>
        <p:spPr>
          <a:xfrm>
            <a:off x="251520" y="1443548"/>
            <a:ext cx="8640960" cy="4401206"/>
          </a:xfrm>
          <a:prstGeom prst="rect">
            <a:avLst/>
          </a:prstGeom>
        </p:spPr>
        <p:txBody>
          <a:bodyPr wrap="square">
            <a:spAutoFit/>
          </a:bodyPr>
          <a:lstStyle/>
          <a:p>
            <a:pPr algn="just">
              <a:lnSpc>
                <a:spcPct val="150000"/>
              </a:lnSpc>
            </a:pPr>
            <a:r>
              <a:rPr lang="el-GR" sz="1600" dirty="0">
                <a:latin typeface="Arial"/>
                <a:cs typeface="Arial"/>
              </a:rPr>
              <a:t>Για τη συμμετοχή σε μια διεθνή έκθεση υφίσταται δύο βασικοί παράγοντες οι οποίοι καθορίζουν εκτός των άλλων και την επιτυχία της συμμετοχής αυτής. Ο ένας παράγοντας αφορά τη χρησιμοποίηση των διεθνών εκθέσεων ως ένα μέσο προβολής στον κλάδο που δραστηριοποιείται η κάθε επιχείρηση και ο δεύτερος αφορά τον ανταγωνισμό. Οι δύο αυτοί παράγοντες αποτελούν βαρύμετρο για την απόφαση της συμμετοχής ή όχι της εκάστοτε εταιρείας σε μία έκθεση.</a:t>
            </a:r>
            <a:r>
              <a:rPr lang="en-US" sz="1600" dirty="0">
                <a:latin typeface="Arial"/>
                <a:cs typeface="Arial"/>
              </a:rPr>
              <a:t> </a:t>
            </a:r>
            <a:endParaRPr lang="el-GR" sz="1600" dirty="0">
              <a:latin typeface="Arial"/>
              <a:cs typeface="Arial"/>
            </a:endParaRPr>
          </a:p>
          <a:p>
            <a:pPr algn="just">
              <a:lnSpc>
                <a:spcPct val="150000"/>
              </a:lnSpc>
            </a:pPr>
            <a:endParaRPr lang="el-GR" sz="1600" dirty="0">
              <a:latin typeface="Arial"/>
              <a:cs typeface="Arial"/>
            </a:endParaRPr>
          </a:p>
          <a:p>
            <a:pPr algn="just">
              <a:lnSpc>
                <a:spcPct val="150000"/>
              </a:lnSpc>
            </a:pPr>
            <a:r>
              <a:rPr lang="el-GR" sz="1600" dirty="0">
                <a:latin typeface="Arial"/>
                <a:cs typeface="Arial"/>
              </a:rPr>
              <a:t>Μετά την προσεχτική μελέτη αυτών των δύο παραγόντων οι εταιρείες πρέπει να θέσουν στόχους και τι προσδοκούν από τη συμμετοχή αυτή, οι οποίοι θα πρέπει να διέπονται από αντικειμενικότητα και να είναι ρεαλιστικοί. </a:t>
            </a:r>
          </a:p>
          <a:p>
            <a:pPr algn="just">
              <a:lnSpc>
                <a:spcPct val="150000"/>
              </a:lnSpc>
            </a:pPr>
            <a:endParaRPr lang="el-GR" sz="1600" dirty="0">
              <a:latin typeface="Arial"/>
              <a:cs typeface="Arial"/>
            </a:endParaRPr>
          </a:p>
          <a:p>
            <a:pPr algn="just"/>
            <a:endParaRPr lang="el-GR" sz="1600" dirty="0">
              <a:latin typeface="Arial"/>
              <a:cs typeface="Arial"/>
            </a:endParaRPr>
          </a:p>
        </p:txBody>
      </p:sp>
    </p:spTree>
    <p:extLst>
      <p:ext uri="{BB962C8B-B14F-4D97-AF65-F5344CB8AC3E}">
        <p14:creationId xmlns:p14="http://schemas.microsoft.com/office/powerpoint/2010/main" val="391785992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Ομάδα 12">
            <a:extLst>
              <a:ext uri="{FF2B5EF4-FFF2-40B4-BE49-F238E27FC236}">
                <a16:creationId xmlns:a16="http://schemas.microsoft.com/office/drawing/2014/main" id="{A9B84B88-B7CD-ECB8-012E-B599F98C83F0}"/>
              </a:ext>
            </a:extLst>
          </p:cNvPr>
          <p:cNvGrpSpPr/>
          <p:nvPr/>
        </p:nvGrpSpPr>
        <p:grpSpPr>
          <a:xfrm>
            <a:off x="182134" y="5733258"/>
            <a:ext cx="8779731" cy="1224531"/>
            <a:chOff x="107504" y="5733258"/>
            <a:chExt cx="8928992" cy="1224531"/>
          </a:xfrm>
        </p:grpSpPr>
        <p:pic>
          <p:nvPicPr>
            <p:cNvPr id="14" name="Picture 3" descr="G:\Katia\Διδακτορική Διατριβή\Kείμενο\Εικόνες\slide2.jpg">
              <a:extLst>
                <a:ext uri="{FF2B5EF4-FFF2-40B4-BE49-F238E27FC236}">
                  <a16:creationId xmlns:a16="http://schemas.microsoft.com/office/drawing/2014/main" id="{87F088C5-2C02-97CF-2C82-639444B3125C}"/>
                </a:ext>
              </a:extLst>
            </p:cNvPr>
            <p:cNvPicPr>
              <a:picLocks noChangeAspect="1" noChangeArrowheads="1"/>
            </p:cNvPicPr>
            <p:nvPr/>
          </p:nvPicPr>
          <p:blipFill>
            <a:blip r:embed="rId3"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15" name="Γραφικό 14" descr="Ψάρι με συμπαγές γέμισμα">
              <a:extLst>
                <a:ext uri="{FF2B5EF4-FFF2-40B4-BE49-F238E27FC236}">
                  <a16:creationId xmlns:a16="http://schemas.microsoft.com/office/drawing/2014/main" id="{3B0F0E4A-798C-0A19-B3E9-F41EE8F14AF8}"/>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839465" y="6307730"/>
              <a:ext cx="745088" cy="650059"/>
            </a:xfrm>
            <a:prstGeom prst="rect">
              <a:avLst/>
            </a:prstGeom>
          </p:spPr>
        </p:pic>
        <p:pic>
          <p:nvPicPr>
            <p:cNvPr id="16" name="Γραφικό 15" descr="Ψάρι με συμπαγές γέμισμα">
              <a:extLst>
                <a:ext uri="{FF2B5EF4-FFF2-40B4-BE49-F238E27FC236}">
                  <a16:creationId xmlns:a16="http://schemas.microsoft.com/office/drawing/2014/main" id="{E4B6663C-EC3F-4863-C331-17D15AC6BBAC}"/>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82488" y="6243328"/>
              <a:ext cx="761621" cy="624496"/>
            </a:xfrm>
            <a:prstGeom prst="rect">
              <a:avLst/>
            </a:prstGeom>
          </p:spPr>
        </p:pic>
        <p:pic>
          <p:nvPicPr>
            <p:cNvPr id="17" name="Γραφικό 16" descr="Ανταγωνισμός με συμπαγές γέμισμα">
              <a:extLst>
                <a:ext uri="{FF2B5EF4-FFF2-40B4-BE49-F238E27FC236}">
                  <a16:creationId xmlns:a16="http://schemas.microsoft.com/office/drawing/2014/main" id="{D3D93DEC-19AB-A516-5802-10DE21582333}"/>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4226513" y="6330198"/>
              <a:ext cx="761653" cy="560538"/>
            </a:xfrm>
            <a:prstGeom prst="rect">
              <a:avLst/>
            </a:prstGeom>
          </p:spPr>
        </p:pic>
      </p:grpSp>
      <p:grpSp>
        <p:nvGrpSpPr>
          <p:cNvPr id="31" name="30 - Ομάδα"/>
          <p:cNvGrpSpPr/>
          <p:nvPr/>
        </p:nvGrpSpPr>
        <p:grpSpPr>
          <a:xfrm>
            <a:off x="0" y="185468"/>
            <a:ext cx="9144017" cy="6458241"/>
            <a:chOff x="65835" y="185774"/>
            <a:chExt cx="9012330" cy="5835513"/>
          </a:xfrm>
        </p:grpSpPr>
        <p:sp>
          <p:nvSpPr>
            <p:cNvPr id="23" name="22 - Ορθογώνιο"/>
            <p:cNvSpPr/>
            <p:nvPr/>
          </p:nvSpPr>
          <p:spPr>
            <a:xfrm>
              <a:off x="251520" y="185774"/>
              <a:ext cx="8640944" cy="5835513"/>
            </a:xfrm>
            <a:prstGeom prst="rect">
              <a:avLst/>
            </a:prstGeom>
            <a:gradFill flip="none" rotWithShape="1">
              <a:gsLst>
                <a:gs pos="100000">
                  <a:schemeClr val="bg1">
                    <a:lumMod val="85000"/>
                    <a:alpha val="0"/>
                  </a:schemeClr>
                </a:gs>
                <a:gs pos="100000">
                  <a:schemeClr val="bg1">
                    <a:lumMod val="85000"/>
                    <a:alpha val="0"/>
                  </a:schemeClr>
                </a:gs>
                <a:gs pos="50000">
                  <a:schemeClr val="accent1">
                    <a:tint val="44500"/>
                    <a:satMod val="160000"/>
                  </a:schemeClr>
                </a:gs>
                <a:gs pos="100000">
                  <a:schemeClr val="accent1">
                    <a:tint val="23500"/>
                    <a:satMod val="160000"/>
                  </a:schemeClr>
                </a:gs>
              </a:gsLst>
              <a:lin ang="5400000" scaled="1"/>
              <a:tileRect/>
            </a:gradFill>
            <a:ln>
              <a:noFill/>
            </a:ln>
            <a:effectLst>
              <a:innerShdw blurRad="1270000" dist="2540000" dir="16200000">
                <a:schemeClr val="tx1">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dirty="0"/>
            </a:p>
          </p:txBody>
        </p:sp>
        <p:sp>
          <p:nvSpPr>
            <p:cNvPr id="28" name="27 - Ορθογώνιο"/>
            <p:cNvSpPr/>
            <p:nvPr/>
          </p:nvSpPr>
          <p:spPr>
            <a:xfrm>
              <a:off x="65835" y="188640"/>
              <a:ext cx="179512" cy="7200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9" name="28 - Ορθογώνιο"/>
            <p:cNvSpPr/>
            <p:nvPr/>
          </p:nvSpPr>
          <p:spPr>
            <a:xfrm>
              <a:off x="8898653" y="404664"/>
              <a:ext cx="179512" cy="7200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grpSp>
      <p:sp>
        <p:nvSpPr>
          <p:cNvPr id="26" name="Title 1"/>
          <p:cNvSpPr>
            <a:spLocks noGrp="1"/>
          </p:cNvSpPr>
          <p:nvPr>
            <p:ph type="title"/>
          </p:nvPr>
        </p:nvSpPr>
        <p:spPr>
          <a:xfrm>
            <a:off x="374848" y="2996952"/>
            <a:ext cx="8229600" cy="648072"/>
          </a:xfrm>
        </p:spPr>
        <p:txBody>
          <a:bodyPr>
            <a:normAutofit/>
          </a:bodyPr>
          <a:lstStyle/>
          <a:p>
            <a:r>
              <a:rPr lang="el-GR" sz="1600" dirty="0">
                <a:latin typeface="Arial"/>
                <a:cs typeface="Arial"/>
              </a:rPr>
              <a:t>Διάγραμμα: Στάδια συμμετοχής στις Διεθνείς Εμπορικές Εκθέσεις</a:t>
            </a:r>
            <a:r>
              <a:rPr lang="en-US" sz="1600" dirty="0">
                <a:latin typeface="Arial"/>
                <a:cs typeface="Arial"/>
              </a:rPr>
              <a:t> </a:t>
            </a:r>
          </a:p>
        </p:txBody>
      </p:sp>
      <p:pic>
        <p:nvPicPr>
          <p:cNvPr id="30" name="image5.jpeg" descr="42.jpg"/>
          <p:cNvPicPr/>
          <p:nvPr/>
        </p:nvPicPr>
        <p:blipFill>
          <a:blip r:embed="rId8" cstate="print"/>
          <a:stretch>
            <a:fillRect/>
          </a:stretch>
        </p:blipFill>
        <p:spPr>
          <a:xfrm>
            <a:off x="1763688" y="3676119"/>
            <a:ext cx="5673725" cy="1409065"/>
          </a:xfrm>
          <a:prstGeom prst="rect">
            <a:avLst/>
          </a:prstGeom>
        </p:spPr>
      </p:pic>
      <p:sp>
        <p:nvSpPr>
          <p:cNvPr id="9" name="Rectangle 8"/>
          <p:cNvSpPr/>
          <p:nvPr/>
        </p:nvSpPr>
        <p:spPr>
          <a:xfrm>
            <a:off x="1403648" y="5168225"/>
            <a:ext cx="6408712" cy="276999"/>
          </a:xfrm>
          <a:prstGeom prst="rect">
            <a:avLst/>
          </a:prstGeom>
        </p:spPr>
        <p:txBody>
          <a:bodyPr wrap="square">
            <a:spAutoFit/>
          </a:bodyPr>
          <a:lstStyle/>
          <a:p>
            <a:pPr algn="ctr"/>
            <a:r>
              <a:rPr lang="el-GR" sz="1200" dirty="0">
                <a:latin typeface="Arial"/>
                <a:cs typeface="Arial"/>
              </a:rPr>
              <a:t>Κ.Α. Ποζρικίδης, Τεχνικές Συμμετοχής σε Εμπορικές Εκθέσεις, 2000</a:t>
            </a:r>
            <a:r>
              <a:rPr lang="en-US" sz="1200" dirty="0">
                <a:latin typeface="Arial"/>
                <a:cs typeface="Arial"/>
              </a:rPr>
              <a:t> </a:t>
            </a:r>
          </a:p>
        </p:txBody>
      </p:sp>
      <p:sp>
        <p:nvSpPr>
          <p:cNvPr id="2" name="Rectangle 1"/>
          <p:cNvSpPr/>
          <p:nvPr/>
        </p:nvSpPr>
        <p:spPr>
          <a:xfrm>
            <a:off x="467544" y="836712"/>
            <a:ext cx="8136904" cy="1731243"/>
          </a:xfrm>
          <a:prstGeom prst="rect">
            <a:avLst/>
          </a:prstGeom>
        </p:spPr>
        <p:txBody>
          <a:bodyPr wrap="square">
            <a:spAutoFit/>
          </a:bodyPr>
          <a:lstStyle/>
          <a:p>
            <a:pPr algn="just">
              <a:lnSpc>
                <a:spcPct val="150000"/>
              </a:lnSpc>
            </a:pPr>
            <a:r>
              <a:rPr lang="el-GR" dirty="0">
                <a:latin typeface="Arial"/>
                <a:cs typeface="Arial"/>
              </a:rPr>
              <a:t>Ακολουθεί ο προγραμματισμός της εκθεσιακής δράσης, ο οποίος συμβαδίζει με τον σχεδιασμό μάρκετινγκ ολόκληρης της εταιρείας και ακολουθεί η διαδικασία που έχει βασικό σκοπό, το πως θα πραγματοποιηθούν οι στόχοι που τέθηκαν.</a:t>
            </a:r>
            <a:endParaRPr lang="en-US" dirty="0">
              <a:latin typeface="Arial"/>
              <a:cs typeface="Arial"/>
            </a:endParaRPr>
          </a:p>
        </p:txBody>
      </p:sp>
    </p:spTree>
    <p:extLst>
      <p:ext uri="{BB962C8B-B14F-4D97-AF65-F5344CB8AC3E}">
        <p14:creationId xmlns:p14="http://schemas.microsoft.com/office/powerpoint/2010/main" val="248888855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Ομάδα 9">
            <a:extLst>
              <a:ext uri="{FF2B5EF4-FFF2-40B4-BE49-F238E27FC236}">
                <a16:creationId xmlns:a16="http://schemas.microsoft.com/office/drawing/2014/main" id="{4524F1F5-C797-E48F-DD3C-B22F512B6F0D}"/>
              </a:ext>
            </a:extLst>
          </p:cNvPr>
          <p:cNvGrpSpPr/>
          <p:nvPr/>
        </p:nvGrpSpPr>
        <p:grpSpPr>
          <a:xfrm>
            <a:off x="182134" y="5733258"/>
            <a:ext cx="8779731" cy="1224531"/>
            <a:chOff x="107504" y="5733258"/>
            <a:chExt cx="8928992" cy="1224531"/>
          </a:xfrm>
        </p:grpSpPr>
        <p:pic>
          <p:nvPicPr>
            <p:cNvPr id="11" name="Picture 3" descr="G:\Katia\Διδακτορική Διατριβή\Kείμενο\Εικόνες\slide2.jpg">
              <a:extLst>
                <a:ext uri="{FF2B5EF4-FFF2-40B4-BE49-F238E27FC236}">
                  <a16:creationId xmlns:a16="http://schemas.microsoft.com/office/drawing/2014/main" id="{494046A5-A3B1-A7E0-7EC9-B417D5522C6C}"/>
                </a:ext>
              </a:extLst>
            </p:cNvPr>
            <p:cNvPicPr>
              <a:picLocks noChangeAspect="1" noChangeArrowheads="1"/>
            </p:cNvPicPr>
            <p:nvPr/>
          </p:nvPicPr>
          <p:blipFill>
            <a:blip r:embed="rId3"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12" name="Γραφικό 11" descr="Ψάρι με συμπαγές γέμισμα">
              <a:extLst>
                <a:ext uri="{FF2B5EF4-FFF2-40B4-BE49-F238E27FC236}">
                  <a16:creationId xmlns:a16="http://schemas.microsoft.com/office/drawing/2014/main" id="{7EF75DD2-F5B1-AB9E-DC46-302EEECDB7CE}"/>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839465" y="6307730"/>
              <a:ext cx="745088" cy="650059"/>
            </a:xfrm>
            <a:prstGeom prst="rect">
              <a:avLst/>
            </a:prstGeom>
          </p:spPr>
        </p:pic>
        <p:pic>
          <p:nvPicPr>
            <p:cNvPr id="13" name="Γραφικό 12" descr="Ψάρι με συμπαγές γέμισμα">
              <a:extLst>
                <a:ext uri="{FF2B5EF4-FFF2-40B4-BE49-F238E27FC236}">
                  <a16:creationId xmlns:a16="http://schemas.microsoft.com/office/drawing/2014/main" id="{A39AE182-1E00-7AD0-FDFA-9AE70C32DDB4}"/>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82488" y="6243328"/>
              <a:ext cx="761621" cy="624496"/>
            </a:xfrm>
            <a:prstGeom prst="rect">
              <a:avLst/>
            </a:prstGeom>
          </p:spPr>
        </p:pic>
        <p:pic>
          <p:nvPicPr>
            <p:cNvPr id="14" name="Γραφικό 13" descr="Ανταγωνισμός με συμπαγές γέμισμα">
              <a:extLst>
                <a:ext uri="{FF2B5EF4-FFF2-40B4-BE49-F238E27FC236}">
                  <a16:creationId xmlns:a16="http://schemas.microsoft.com/office/drawing/2014/main" id="{E925304D-FF99-700A-AE0B-092B5151DDBE}"/>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4226513" y="6330198"/>
              <a:ext cx="761653" cy="560538"/>
            </a:xfrm>
            <a:prstGeom prst="rect">
              <a:avLst/>
            </a:prstGeom>
          </p:spPr>
        </p:pic>
      </p:grpSp>
      <p:sp>
        <p:nvSpPr>
          <p:cNvPr id="23" name="22 - Ορθογώνιο"/>
          <p:cNvSpPr/>
          <p:nvPr/>
        </p:nvSpPr>
        <p:spPr>
          <a:xfrm>
            <a:off x="188398" y="214290"/>
            <a:ext cx="8767204" cy="6383062"/>
          </a:xfrm>
          <a:prstGeom prst="rect">
            <a:avLst/>
          </a:prstGeom>
          <a:gradFill flip="none" rotWithShape="1">
            <a:gsLst>
              <a:gs pos="100000">
                <a:schemeClr val="bg1">
                  <a:lumMod val="85000"/>
                  <a:alpha val="0"/>
                </a:schemeClr>
              </a:gs>
              <a:gs pos="100000">
                <a:schemeClr val="bg1">
                  <a:lumMod val="85000"/>
                  <a:alpha val="0"/>
                </a:schemeClr>
              </a:gs>
              <a:gs pos="50000">
                <a:schemeClr val="accent1">
                  <a:tint val="44500"/>
                  <a:satMod val="160000"/>
                </a:schemeClr>
              </a:gs>
              <a:gs pos="100000">
                <a:schemeClr val="accent1">
                  <a:tint val="23500"/>
                  <a:satMod val="160000"/>
                </a:schemeClr>
              </a:gs>
            </a:gsLst>
            <a:lin ang="5400000" scaled="1"/>
            <a:tileRect/>
          </a:gradFill>
          <a:ln>
            <a:noFill/>
          </a:ln>
          <a:effectLst>
            <a:innerShdw blurRad="1270000" dist="2540000" dir="16200000">
              <a:schemeClr val="tx1">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dirty="0"/>
          </a:p>
        </p:txBody>
      </p:sp>
      <p:sp>
        <p:nvSpPr>
          <p:cNvPr id="28" name="27 - Ορθογώνιο"/>
          <p:cNvSpPr/>
          <p:nvPr/>
        </p:nvSpPr>
        <p:spPr>
          <a:xfrm>
            <a:off x="0" y="214290"/>
            <a:ext cx="182135" cy="7880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9" name="28 - Ορθογώνιο"/>
          <p:cNvSpPr/>
          <p:nvPr/>
        </p:nvSpPr>
        <p:spPr>
          <a:xfrm>
            <a:off x="8961865" y="450700"/>
            <a:ext cx="182135" cy="7880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6" name="Title 1"/>
          <p:cNvSpPr>
            <a:spLocks noGrp="1"/>
          </p:cNvSpPr>
          <p:nvPr>
            <p:ph type="title"/>
          </p:nvPr>
        </p:nvSpPr>
        <p:spPr>
          <a:xfrm>
            <a:off x="395536" y="548680"/>
            <a:ext cx="8291264" cy="508918"/>
          </a:xfrm>
        </p:spPr>
        <p:txBody>
          <a:bodyPr>
            <a:noAutofit/>
          </a:bodyPr>
          <a:lstStyle/>
          <a:p>
            <a:pPr lvl="1" algn="ctr" rtl="0">
              <a:spcBef>
                <a:spcPct val="0"/>
              </a:spcBef>
            </a:pPr>
            <a:r>
              <a:rPr lang="el-GR" sz="2800" dirty="0">
                <a:latin typeface="Arial"/>
                <a:cs typeface="Arial"/>
              </a:rPr>
              <a:t>Επιχειρησιακοί Στόχοι Συμμετοχής σε Διεθνείς Εμπορικές Εκθέσεις</a:t>
            </a:r>
            <a:br>
              <a:rPr lang="en-US" sz="2800" b="1" dirty="0">
                <a:latin typeface="Arial"/>
                <a:cs typeface="Arial"/>
              </a:rPr>
            </a:br>
            <a:endParaRPr lang="en-US" sz="2800" dirty="0">
              <a:latin typeface="Arial"/>
              <a:cs typeface="Arial"/>
            </a:endParaRPr>
          </a:p>
        </p:txBody>
      </p:sp>
      <p:sp>
        <p:nvSpPr>
          <p:cNvPr id="2" name="Rectangle 1"/>
          <p:cNvSpPr/>
          <p:nvPr/>
        </p:nvSpPr>
        <p:spPr>
          <a:xfrm>
            <a:off x="683568" y="908720"/>
            <a:ext cx="4006225" cy="6140144"/>
          </a:xfrm>
          <a:prstGeom prst="rect">
            <a:avLst/>
          </a:prstGeom>
        </p:spPr>
        <p:txBody>
          <a:bodyPr wrap="none">
            <a:spAutoFit/>
          </a:bodyPr>
          <a:lstStyle/>
          <a:p>
            <a:pPr marL="342900" lvl="0" indent="-342900">
              <a:lnSpc>
                <a:spcPct val="150000"/>
              </a:lnSpc>
              <a:buFont typeface="Arial"/>
              <a:buChar char="•"/>
            </a:pPr>
            <a:r>
              <a:rPr lang="el-GR" sz="1600" dirty="0">
                <a:latin typeface="Arial"/>
                <a:cs typeface="Arial"/>
              </a:rPr>
              <a:t>Δίκτυο πωλήσεων</a:t>
            </a:r>
          </a:p>
          <a:p>
            <a:pPr marL="342900" indent="-342900">
              <a:lnSpc>
                <a:spcPct val="150000"/>
              </a:lnSpc>
              <a:buFont typeface="Arial"/>
              <a:buChar char="•"/>
            </a:pPr>
            <a:r>
              <a:rPr lang="el-GR" sz="1600" dirty="0">
                <a:latin typeface="Arial"/>
                <a:cs typeface="Arial"/>
              </a:rPr>
              <a:t>Λανσάρισμα νέων προϊόντων</a:t>
            </a:r>
          </a:p>
          <a:p>
            <a:pPr marL="342900" indent="-342900">
              <a:lnSpc>
                <a:spcPct val="150000"/>
              </a:lnSpc>
              <a:buFont typeface="Arial"/>
              <a:buChar char="•"/>
            </a:pPr>
            <a:r>
              <a:rPr lang="el-GR" sz="1600" dirty="0">
                <a:latin typeface="Arial"/>
                <a:cs typeface="Arial"/>
              </a:rPr>
              <a:t>Νέοι πελάτες</a:t>
            </a:r>
          </a:p>
          <a:p>
            <a:pPr marL="342900" lvl="0" indent="-342900">
              <a:lnSpc>
                <a:spcPct val="150000"/>
              </a:lnSpc>
              <a:buFont typeface="Arial"/>
              <a:buChar char="•"/>
            </a:pPr>
            <a:r>
              <a:rPr lang="el-GR" sz="1600" dirty="0">
                <a:latin typeface="Arial"/>
                <a:cs typeface="Arial"/>
              </a:rPr>
              <a:t>Πελάτες που ήδη υπάρχουν</a:t>
            </a:r>
          </a:p>
          <a:p>
            <a:pPr marL="342900" indent="-342900">
              <a:lnSpc>
                <a:spcPct val="150000"/>
              </a:lnSpc>
              <a:buFont typeface="Arial"/>
              <a:buChar char="•"/>
            </a:pPr>
            <a:r>
              <a:rPr lang="el-GR" sz="1600" dirty="0">
                <a:latin typeface="Arial"/>
                <a:cs typeface="Arial"/>
              </a:rPr>
              <a:t>Αδρανοί πελάτες</a:t>
            </a:r>
          </a:p>
          <a:p>
            <a:pPr marL="342900" lvl="0" indent="-342900">
              <a:lnSpc>
                <a:spcPct val="150000"/>
              </a:lnSpc>
              <a:buFont typeface="Arial"/>
              <a:buChar char="•"/>
            </a:pPr>
            <a:r>
              <a:rPr lang="el-GR" sz="1600" dirty="0">
                <a:latin typeface="Arial"/>
                <a:cs typeface="Arial"/>
              </a:rPr>
              <a:t>Νέοι προμηθευτές και νέοι συνεργάτες</a:t>
            </a:r>
          </a:p>
          <a:p>
            <a:pPr marL="342900" indent="-342900">
              <a:lnSpc>
                <a:spcPct val="150000"/>
              </a:lnSpc>
              <a:buFont typeface="Arial"/>
              <a:buChar char="•"/>
            </a:pPr>
            <a:r>
              <a:rPr lang="el-GR" sz="1600" dirty="0">
                <a:latin typeface="Arial"/>
                <a:cs typeface="Arial"/>
              </a:rPr>
              <a:t>Εκπαίδευση</a:t>
            </a:r>
          </a:p>
          <a:p>
            <a:pPr marL="342900" indent="-342900">
              <a:lnSpc>
                <a:spcPct val="150000"/>
              </a:lnSpc>
              <a:buFont typeface="Arial"/>
              <a:buChar char="•"/>
            </a:pPr>
            <a:r>
              <a:rPr lang="el-GR" sz="1600" dirty="0">
                <a:latin typeface="Arial"/>
                <a:cs typeface="Arial"/>
              </a:rPr>
              <a:t>Πωλήσεις στις εμπορικές εκθέσεις</a:t>
            </a:r>
            <a:r>
              <a:rPr lang="en-US" sz="1600" dirty="0">
                <a:latin typeface="Arial"/>
                <a:cs typeface="Arial"/>
              </a:rPr>
              <a:t> </a:t>
            </a:r>
            <a:endParaRPr lang="el-GR" sz="1600" dirty="0">
              <a:latin typeface="Arial"/>
              <a:cs typeface="Arial"/>
            </a:endParaRPr>
          </a:p>
          <a:p>
            <a:pPr marL="342900" lvl="1" indent="-342900">
              <a:lnSpc>
                <a:spcPct val="150000"/>
              </a:lnSpc>
              <a:buFont typeface="Arial"/>
              <a:buChar char="•"/>
            </a:pPr>
            <a:r>
              <a:rPr lang="el-GR" sz="1600" dirty="0">
                <a:latin typeface="Arial"/>
                <a:cs typeface="Arial"/>
              </a:rPr>
              <a:t>‘Ερευνα αγοράς &amp; έρευνα προϊόντος</a:t>
            </a:r>
          </a:p>
          <a:p>
            <a:pPr marL="342900" lvl="1" indent="-342900">
              <a:lnSpc>
                <a:spcPct val="150000"/>
              </a:lnSpc>
              <a:buFont typeface="Arial"/>
              <a:buChar char="•"/>
            </a:pPr>
            <a:r>
              <a:rPr lang="el-GR" sz="1600" dirty="0">
                <a:latin typeface="Arial"/>
                <a:cs typeface="Arial"/>
              </a:rPr>
              <a:t>Περισυλλογή πληροφοριών.</a:t>
            </a:r>
            <a:r>
              <a:rPr lang="en-US" sz="1600" dirty="0">
                <a:latin typeface="Arial"/>
                <a:cs typeface="Arial"/>
              </a:rPr>
              <a:t> </a:t>
            </a:r>
            <a:endParaRPr lang="el-GR" sz="1600" dirty="0">
              <a:latin typeface="Arial"/>
              <a:cs typeface="Arial"/>
            </a:endParaRPr>
          </a:p>
          <a:p>
            <a:pPr marL="342900" lvl="1" indent="-342900">
              <a:lnSpc>
                <a:spcPct val="150000"/>
              </a:lnSpc>
              <a:buFont typeface="Arial"/>
              <a:buChar char="•"/>
            </a:pPr>
            <a:r>
              <a:rPr lang="el-GR" sz="1600" dirty="0">
                <a:latin typeface="Arial"/>
                <a:cs typeface="Arial"/>
              </a:rPr>
              <a:t>Ηθικό.</a:t>
            </a:r>
            <a:r>
              <a:rPr lang="en-US" sz="1600" dirty="0">
                <a:latin typeface="Arial"/>
                <a:cs typeface="Arial"/>
              </a:rPr>
              <a:t> </a:t>
            </a:r>
            <a:endParaRPr lang="el-GR" sz="1600" dirty="0">
              <a:latin typeface="Arial"/>
              <a:cs typeface="Arial"/>
            </a:endParaRPr>
          </a:p>
          <a:p>
            <a:pPr marL="342900" lvl="1" indent="-342900">
              <a:lnSpc>
                <a:spcPct val="150000"/>
              </a:lnSpc>
              <a:buFont typeface="Arial"/>
              <a:buChar char="•"/>
            </a:pPr>
            <a:r>
              <a:rPr lang="el-GR" sz="1600" dirty="0">
                <a:latin typeface="Arial"/>
                <a:cs typeface="Arial"/>
              </a:rPr>
              <a:t>Εικονα (</a:t>
            </a:r>
            <a:r>
              <a:rPr lang="en-US" sz="1600" dirty="0">
                <a:latin typeface="Arial"/>
                <a:cs typeface="Arial"/>
              </a:rPr>
              <a:t>image</a:t>
            </a:r>
            <a:r>
              <a:rPr lang="el-GR" sz="1600" dirty="0">
                <a:latin typeface="Arial"/>
                <a:cs typeface="Arial"/>
              </a:rPr>
              <a:t>)</a:t>
            </a:r>
            <a:r>
              <a:rPr lang="en-US" sz="1600" dirty="0">
                <a:latin typeface="Arial"/>
                <a:cs typeface="Arial"/>
              </a:rPr>
              <a:t> </a:t>
            </a:r>
            <a:endParaRPr lang="el-GR" sz="1600" dirty="0">
              <a:latin typeface="Arial"/>
              <a:cs typeface="Arial"/>
            </a:endParaRPr>
          </a:p>
          <a:p>
            <a:pPr marL="342900" lvl="1" indent="-342900">
              <a:lnSpc>
                <a:spcPct val="150000"/>
              </a:lnSpc>
              <a:buFont typeface="Arial"/>
              <a:buChar char="•"/>
            </a:pPr>
            <a:r>
              <a:rPr lang="el-GR" sz="1600" dirty="0">
                <a:latin typeface="Arial"/>
                <a:cs typeface="Arial"/>
              </a:rPr>
              <a:t>Σύλληψη νέων ιδεών</a:t>
            </a:r>
            <a:r>
              <a:rPr lang="en-US" sz="1600" dirty="0">
                <a:latin typeface="Arial"/>
                <a:cs typeface="Arial"/>
              </a:rPr>
              <a:t> </a:t>
            </a:r>
            <a:endParaRPr lang="el-GR" sz="1600" dirty="0">
              <a:latin typeface="Arial"/>
              <a:cs typeface="Arial"/>
            </a:endParaRPr>
          </a:p>
          <a:p>
            <a:pPr marL="342900" lvl="0" indent="-342900">
              <a:lnSpc>
                <a:spcPct val="150000"/>
              </a:lnSpc>
              <a:buFont typeface="Arial"/>
              <a:buChar char="•"/>
            </a:pPr>
            <a:r>
              <a:rPr lang="el-GR" sz="1600" dirty="0">
                <a:latin typeface="Arial"/>
                <a:cs typeface="Arial"/>
              </a:rPr>
              <a:t>Γενικά οφέλη</a:t>
            </a:r>
            <a:endParaRPr lang="en-US" b="1" dirty="0"/>
          </a:p>
          <a:p>
            <a:endParaRPr lang="en-US" b="1" dirty="0"/>
          </a:p>
          <a:p>
            <a:pPr lvl="0"/>
            <a:endParaRPr lang="en-US" b="1" dirty="0"/>
          </a:p>
          <a:p>
            <a:pPr lvl="0"/>
            <a:endParaRPr lang="en-US" b="1" dirty="0"/>
          </a:p>
        </p:txBody>
      </p:sp>
    </p:spTree>
    <p:extLst>
      <p:ext uri="{BB962C8B-B14F-4D97-AF65-F5344CB8AC3E}">
        <p14:creationId xmlns:p14="http://schemas.microsoft.com/office/powerpoint/2010/main" val="30129668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Ομάδα 9">
            <a:extLst>
              <a:ext uri="{FF2B5EF4-FFF2-40B4-BE49-F238E27FC236}">
                <a16:creationId xmlns:a16="http://schemas.microsoft.com/office/drawing/2014/main" id="{4524F1F5-C797-E48F-DD3C-B22F512B6F0D}"/>
              </a:ext>
            </a:extLst>
          </p:cNvPr>
          <p:cNvGrpSpPr/>
          <p:nvPr/>
        </p:nvGrpSpPr>
        <p:grpSpPr>
          <a:xfrm>
            <a:off x="182134" y="5733258"/>
            <a:ext cx="8779731" cy="1224531"/>
            <a:chOff x="107504" y="5733258"/>
            <a:chExt cx="8928992" cy="1224531"/>
          </a:xfrm>
        </p:grpSpPr>
        <p:pic>
          <p:nvPicPr>
            <p:cNvPr id="11" name="Picture 3" descr="G:\Katia\Διδακτορική Διατριβή\Kείμενο\Εικόνες\slide2.jpg">
              <a:extLst>
                <a:ext uri="{FF2B5EF4-FFF2-40B4-BE49-F238E27FC236}">
                  <a16:creationId xmlns:a16="http://schemas.microsoft.com/office/drawing/2014/main" id="{494046A5-A3B1-A7E0-7EC9-B417D5522C6C}"/>
                </a:ext>
              </a:extLst>
            </p:cNvPr>
            <p:cNvPicPr>
              <a:picLocks noChangeAspect="1" noChangeArrowheads="1"/>
            </p:cNvPicPr>
            <p:nvPr/>
          </p:nvPicPr>
          <p:blipFill>
            <a:blip r:embed="rId3"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12" name="Γραφικό 11" descr="Ψάρι με συμπαγές γέμισμα">
              <a:extLst>
                <a:ext uri="{FF2B5EF4-FFF2-40B4-BE49-F238E27FC236}">
                  <a16:creationId xmlns:a16="http://schemas.microsoft.com/office/drawing/2014/main" id="{7EF75DD2-F5B1-AB9E-DC46-302EEECDB7CE}"/>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839465" y="6307730"/>
              <a:ext cx="745088" cy="650059"/>
            </a:xfrm>
            <a:prstGeom prst="rect">
              <a:avLst/>
            </a:prstGeom>
          </p:spPr>
        </p:pic>
        <p:pic>
          <p:nvPicPr>
            <p:cNvPr id="13" name="Γραφικό 12" descr="Ψάρι με συμπαγές γέμισμα">
              <a:extLst>
                <a:ext uri="{FF2B5EF4-FFF2-40B4-BE49-F238E27FC236}">
                  <a16:creationId xmlns:a16="http://schemas.microsoft.com/office/drawing/2014/main" id="{A39AE182-1E00-7AD0-FDFA-9AE70C32DDB4}"/>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82488" y="6243328"/>
              <a:ext cx="761621" cy="624496"/>
            </a:xfrm>
            <a:prstGeom prst="rect">
              <a:avLst/>
            </a:prstGeom>
          </p:spPr>
        </p:pic>
        <p:pic>
          <p:nvPicPr>
            <p:cNvPr id="14" name="Γραφικό 13" descr="Ανταγωνισμός με συμπαγές γέμισμα">
              <a:extLst>
                <a:ext uri="{FF2B5EF4-FFF2-40B4-BE49-F238E27FC236}">
                  <a16:creationId xmlns:a16="http://schemas.microsoft.com/office/drawing/2014/main" id="{E925304D-FF99-700A-AE0B-092B5151DDBE}"/>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4226513" y="6330198"/>
              <a:ext cx="761653" cy="560538"/>
            </a:xfrm>
            <a:prstGeom prst="rect">
              <a:avLst/>
            </a:prstGeom>
          </p:spPr>
        </p:pic>
      </p:grpSp>
      <p:sp>
        <p:nvSpPr>
          <p:cNvPr id="23" name="22 - Ορθογώνιο"/>
          <p:cNvSpPr/>
          <p:nvPr/>
        </p:nvSpPr>
        <p:spPr>
          <a:xfrm>
            <a:off x="188398" y="214290"/>
            <a:ext cx="8767204" cy="6383062"/>
          </a:xfrm>
          <a:prstGeom prst="rect">
            <a:avLst/>
          </a:prstGeom>
          <a:gradFill flip="none" rotWithShape="1">
            <a:gsLst>
              <a:gs pos="100000">
                <a:schemeClr val="bg1">
                  <a:lumMod val="85000"/>
                  <a:alpha val="0"/>
                </a:schemeClr>
              </a:gs>
              <a:gs pos="100000">
                <a:schemeClr val="bg1">
                  <a:lumMod val="85000"/>
                  <a:alpha val="0"/>
                </a:schemeClr>
              </a:gs>
              <a:gs pos="50000">
                <a:schemeClr val="accent1">
                  <a:tint val="44500"/>
                  <a:satMod val="160000"/>
                </a:schemeClr>
              </a:gs>
              <a:gs pos="100000">
                <a:schemeClr val="accent1">
                  <a:tint val="23500"/>
                  <a:satMod val="160000"/>
                </a:schemeClr>
              </a:gs>
            </a:gsLst>
            <a:lin ang="5400000" scaled="1"/>
            <a:tileRect/>
          </a:gradFill>
          <a:ln>
            <a:noFill/>
          </a:ln>
          <a:effectLst>
            <a:innerShdw blurRad="1270000" dist="2540000" dir="16200000">
              <a:schemeClr val="tx1">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dirty="0"/>
          </a:p>
        </p:txBody>
      </p:sp>
      <p:sp>
        <p:nvSpPr>
          <p:cNvPr id="28" name="27 - Ορθογώνιο"/>
          <p:cNvSpPr/>
          <p:nvPr/>
        </p:nvSpPr>
        <p:spPr>
          <a:xfrm>
            <a:off x="0" y="214290"/>
            <a:ext cx="182135" cy="7880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9" name="28 - Ορθογώνιο"/>
          <p:cNvSpPr/>
          <p:nvPr/>
        </p:nvSpPr>
        <p:spPr>
          <a:xfrm>
            <a:off x="8961865" y="450700"/>
            <a:ext cx="182135" cy="7880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5" name="Title 1"/>
          <p:cNvSpPr>
            <a:spLocks noGrp="1"/>
          </p:cNvSpPr>
          <p:nvPr>
            <p:ph type="title"/>
          </p:nvPr>
        </p:nvSpPr>
        <p:spPr>
          <a:xfrm>
            <a:off x="457200" y="764704"/>
            <a:ext cx="8229600" cy="648072"/>
          </a:xfrm>
        </p:spPr>
        <p:txBody>
          <a:bodyPr>
            <a:normAutofit fontScale="90000"/>
          </a:bodyPr>
          <a:lstStyle/>
          <a:p>
            <a:r>
              <a:rPr lang="el-GR" sz="3200" dirty="0"/>
              <a:t>Κ</a:t>
            </a:r>
            <a:r>
              <a:rPr lang="en-US" sz="3200" dirty="0"/>
              <a:t>α</a:t>
            </a:r>
            <a:r>
              <a:rPr lang="en-US" sz="3200" dirty="0" err="1"/>
              <a:t>τηγορίες</a:t>
            </a:r>
            <a:r>
              <a:rPr lang="en-US" sz="3200" dirty="0"/>
              <a:t> α</a:t>
            </a:r>
            <a:r>
              <a:rPr lang="en-US" sz="3200" dirty="0" err="1"/>
              <a:t>νθρώ</a:t>
            </a:r>
            <a:r>
              <a:rPr lang="en-US" sz="3200" dirty="0"/>
              <a:t>π</a:t>
            </a:r>
            <a:r>
              <a:rPr lang="en-US" sz="3200" dirty="0" err="1"/>
              <a:t>ων</a:t>
            </a:r>
            <a:r>
              <a:rPr lang="en-US" sz="3200" dirty="0"/>
              <a:t> π</a:t>
            </a:r>
            <a:r>
              <a:rPr lang="en-US" sz="3200" dirty="0" err="1"/>
              <a:t>ου</a:t>
            </a:r>
            <a:r>
              <a:rPr lang="en-US" sz="3200" dirty="0"/>
              <a:t> </a:t>
            </a:r>
            <a:r>
              <a:rPr lang="en-US" sz="3200" dirty="0" err="1"/>
              <a:t>συν</a:t>
            </a:r>
            <a:r>
              <a:rPr lang="en-US" sz="3200" dirty="0"/>
              <a:t>α</a:t>
            </a:r>
            <a:r>
              <a:rPr lang="en-US" sz="3200" dirty="0" err="1"/>
              <a:t>λλάσσοντ</a:t>
            </a:r>
            <a:r>
              <a:rPr lang="en-US" sz="3200" dirty="0"/>
              <a:t>α</a:t>
            </a:r>
            <a:r>
              <a:rPr lang="en-US" sz="3200" dirty="0" err="1"/>
              <a:t>ι</a:t>
            </a:r>
            <a:r>
              <a:rPr lang="en-US" sz="3200" dirty="0"/>
              <a:t> </a:t>
            </a:r>
            <a:r>
              <a:rPr lang="el-GR" sz="3200" dirty="0"/>
              <a:t>σε μια εμπορική έκθεση</a:t>
            </a:r>
            <a:endParaRPr lang="en-US" sz="3200" dirty="0"/>
          </a:p>
        </p:txBody>
      </p:sp>
      <p:sp>
        <p:nvSpPr>
          <p:cNvPr id="16" name="21 - Ορθογώνιο"/>
          <p:cNvSpPr/>
          <p:nvPr/>
        </p:nvSpPr>
        <p:spPr>
          <a:xfrm>
            <a:off x="573182" y="1961158"/>
            <a:ext cx="7959258" cy="4134466"/>
          </a:xfrm>
          <a:prstGeom prst="rect">
            <a:avLst/>
          </a:prstGeom>
        </p:spPr>
        <p:txBody>
          <a:bodyPr wrap="square">
            <a:spAutoFit/>
          </a:bodyPr>
          <a:lstStyle/>
          <a:p>
            <a:pPr marL="285750" lvl="0" indent="-285750">
              <a:lnSpc>
                <a:spcPct val="150000"/>
              </a:lnSpc>
              <a:buFont typeface="Arial"/>
              <a:buChar char="•"/>
            </a:pPr>
            <a:r>
              <a:rPr lang="el-GR" sz="1600" b="1" dirty="0"/>
              <a:t>Οι επισκέπτες: </a:t>
            </a:r>
            <a:r>
              <a:rPr lang="el-GR" sz="1600" dirty="0"/>
              <a:t>Οι επισκέπτες είναι οι πιο σημαντικοί άνθρωποι της βιομηχανίας. Χωρίς επισκέπτες, με μικρό αριθμό ή με μικρή αγοραστική δύναμη μια έκθεση δεν μπορεί να λειτουργήσει. </a:t>
            </a:r>
            <a:endParaRPr lang="en-US" sz="1600" dirty="0"/>
          </a:p>
          <a:p>
            <a:pPr marL="285750" lvl="0" indent="-285750">
              <a:lnSpc>
                <a:spcPct val="150000"/>
              </a:lnSpc>
              <a:buFont typeface="Arial"/>
              <a:buChar char="•"/>
            </a:pPr>
            <a:r>
              <a:rPr lang="el-GR" sz="1600" b="1" dirty="0"/>
              <a:t>Οι εκθέτες: </a:t>
            </a:r>
            <a:r>
              <a:rPr lang="el-GR" sz="1600" dirty="0"/>
              <a:t>Ο λόγος για τον οποίο έρχονται οι επισκέπτες. Οι δεύτεροι πιο σημαντικοί άνθρωποι της βιομηχανίας.</a:t>
            </a:r>
            <a:endParaRPr lang="en-US" sz="1600" dirty="0"/>
          </a:p>
          <a:p>
            <a:pPr marL="285750" lvl="0" indent="-285750">
              <a:lnSpc>
                <a:spcPct val="150000"/>
              </a:lnSpc>
              <a:buFont typeface="Arial"/>
              <a:buChar char="•"/>
            </a:pPr>
            <a:r>
              <a:rPr lang="el-GR" sz="1600" b="1" dirty="0"/>
              <a:t>Οι διοργανωτές: </a:t>
            </a:r>
            <a:r>
              <a:rPr lang="el-GR" sz="1600" dirty="0"/>
              <a:t>Οι εταιρείες και οι ελεύθεροι επαγγελματίες που πραγματοποιούν τις εκθέσεις και αυτοί που παίρνουν το ρίσκο.</a:t>
            </a:r>
            <a:endParaRPr lang="en-US" sz="1600" dirty="0"/>
          </a:p>
          <a:p>
            <a:pPr marL="285750" lvl="0" indent="-285750">
              <a:lnSpc>
                <a:spcPct val="150000"/>
              </a:lnSpc>
              <a:buFont typeface="Arial"/>
              <a:buChar char="•"/>
            </a:pPr>
            <a:r>
              <a:rPr lang="el-GR" sz="1600" b="1" dirty="0"/>
              <a:t>Οι εργολάβοι και οι προμηθευτές: </a:t>
            </a:r>
            <a:r>
              <a:rPr lang="el-GR" sz="1600" dirty="0"/>
              <a:t>Είναι αυτοί που βοηθάνε στην προώθηση της έκθεσης.</a:t>
            </a:r>
            <a:endParaRPr lang="en-US" sz="1600" dirty="0"/>
          </a:p>
          <a:p>
            <a:pPr marL="285750" lvl="0" indent="-285750">
              <a:lnSpc>
                <a:spcPct val="150000"/>
              </a:lnSpc>
              <a:buFont typeface="Arial"/>
              <a:buChar char="•"/>
            </a:pPr>
            <a:r>
              <a:rPr lang="el-GR" sz="1600" b="1" dirty="0"/>
              <a:t>Οι κάτοχοι του εκθεσιακού κέντρου. </a:t>
            </a:r>
          </a:p>
          <a:p>
            <a:pPr lvl="0" algn="r">
              <a:lnSpc>
                <a:spcPct val="150000"/>
              </a:lnSpc>
            </a:pPr>
            <a:r>
              <a:rPr lang="el-GR" sz="1600" dirty="0"/>
              <a:t>(Peter Cotterell 1992)</a:t>
            </a:r>
            <a:endParaRPr lang="en-US" sz="1600" dirty="0"/>
          </a:p>
        </p:txBody>
      </p:sp>
    </p:spTree>
    <p:extLst>
      <p:ext uri="{BB962C8B-B14F-4D97-AF65-F5344CB8AC3E}">
        <p14:creationId xmlns:p14="http://schemas.microsoft.com/office/powerpoint/2010/main" val="27519999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blinds(horizontal)">
                                      <p:cBhvr>
                                        <p:cTn id="7"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Ομάδα 9">
            <a:extLst>
              <a:ext uri="{FF2B5EF4-FFF2-40B4-BE49-F238E27FC236}">
                <a16:creationId xmlns:a16="http://schemas.microsoft.com/office/drawing/2014/main" id="{4524F1F5-C797-E48F-DD3C-B22F512B6F0D}"/>
              </a:ext>
            </a:extLst>
          </p:cNvPr>
          <p:cNvGrpSpPr/>
          <p:nvPr/>
        </p:nvGrpSpPr>
        <p:grpSpPr>
          <a:xfrm>
            <a:off x="182134" y="5733258"/>
            <a:ext cx="8779731" cy="1224531"/>
            <a:chOff x="107504" y="5733258"/>
            <a:chExt cx="8928992" cy="1224531"/>
          </a:xfrm>
        </p:grpSpPr>
        <p:pic>
          <p:nvPicPr>
            <p:cNvPr id="11" name="Picture 3" descr="G:\Katia\Διδακτορική Διατριβή\Kείμενο\Εικόνες\slide2.jpg">
              <a:extLst>
                <a:ext uri="{FF2B5EF4-FFF2-40B4-BE49-F238E27FC236}">
                  <a16:creationId xmlns:a16="http://schemas.microsoft.com/office/drawing/2014/main" id="{494046A5-A3B1-A7E0-7EC9-B417D5522C6C}"/>
                </a:ext>
              </a:extLst>
            </p:cNvPr>
            <p:cNvPicPr>
              <a:picLocks noChangeAspect="1" noChangeArrowheads="1"/>
            </p:cNvPicPr>
            <p:nvPr/>
          </p:nvPicPr>
          <p:blipFill>
            <a:blip r:embed="rId3"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12" name="Γραφικό 11" descr="Ψάρι με συμπαγές γέμισμα">
              <a:extLst>
                <a:ext uri="{FF2B5EF4-FFF2-40B4-BE49-F238E27FC236}">
                  <a16:creationId xmlns:a16="http://schemas.microsoft.com/office/drawing/2014/main" id="{7EF75DD2-F5B1-AB9E-DC46-302EEECDB7CE}"/>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839465" y="6307730"/>
              <a:ext cx="745088" cy="650059"/>
            </a:xfrm>
            <a:prstGeom prst="rect">
              <a:avLst/>
            </a:prstGeom>
          </p:spPr>
        </p:pic>
        <p:pic>
          <p:nvPicPr>
            <p:cNvPr id="13" name="Γραφικό 12" descr="Ψάρι με συμπαγές γέμισμα">
              <a:extLst>
                <a:ext uri="{FF2B5EF4-FFF2-40B4-BE49-F238E27FC236}">
                  <a16:creationId xmlns:a16="http://schemas.microsoft.com/office/drawing/2014/main" id="{A39AE182-1E00-7AD0-FDFA-9AE70C32DDB4}"/>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82488" y="6243328"/>
              <a:ext cx="761621" cy="624496"/>
            </a:xfrm>
            <a:prstGeom prst="rect">
              <a:avLst/>
            </a:prstGeom>
          </p:spPr>
        </p:pic>
        <p:pic>
          <p:nvPicPr>
            <p:cNvPr id="14" name="Γραφικό 13" descr="Ανταγωνισμός με συμπαγές γέμισμα">
              <a:extLst>
                <a:ext uri="{FF2B5EF4-FFF2-40B4-BE49-F238E27FC236}">
                  <a16:creationId xmlns:a16="http://schemas.microsoft.com/office/drawing/2014/main" id="{E925304D-FF99-700A-AE0B-092B5151DDBE}"/>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4226513" y="6330198"/>
              <a:ext cx="761653" cy="560538"/>
            </a:xfrm>
            <a:prstGeom prst="rect">
              <a:avLst/>
            </a:prstGeom>
          </p:spPr>
        </p:pic>
      </p:grpSp>
      <p:sp>
        <p:nvSpPr>
          <p:cNvPr id="23" name="22 - Ορθογώνιο"/>
          <p:cNvSpPr/>
          <p:nvPr/>
        </p:nvSpPr>
        <p:spPr>
          <a:xfrm>
            <a:off x="188398" y="214290"/>
            <a:ext cx="8767204" cy="6383062"/>
          </a:xfrm>
          <a:prstGeom prst="rect">
            <a:avLst/>
          </a:prstGeom>
          <a:gradFill flip="none" rotWithShape="1">
            <a:gsLst>
              <a:gs pos="100000">
                <a:schemeClr val="bg1">
                  <a:lumMod val="85000"/>
                  <a:alpha val="0"/>
                </a:schemeClr>
              </a:gs>
              <a:gs pos="100000">
                <a:schemeClr val="bg1">
                  <a:lumMod val="85000"/>
                  <a:alpha val="0"/>
                </a:schemeClr>
              </a:gs>
              <a:gs pos="50000">
                <a:schemeClr val="accent1">
                  <a:tint val="44500"/>
                  <a:satMod val="160000"/>
                </a:schemeClr>
              </a:gs>
              <a:gs pos="100000">
                <a:schemeClr val="accent1">
                  <a:tint val="23500"/>
                  <a:satMod val="160000"/>
                </a:schemeClr>
              </a:gs>
            </a:gsLst>
            <a:lin ang="5400000" scaled="1"/>
            <a:tileRect/>
          </a:gradFill>
          <a:ln>
            <a:noFill/>
          </a:ln>
          <a:effectLst>
            <a:innerShdw blurRad="1270000" dist="2540000" dir="16200000">
              <a:schemeClr val="tx1">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dirty="0"/>
          </a:p>
        </p:txBody>
      </p:sp>
      <p:sp>
        <p:nvSpPr>
          <p:cNvPr id="28" name="27 - Ορθογώνιο"/>
          <p:cNvSpPr/>
          <p:nvPr/>
        </p:nvSpPr>
        <p:spPr>
          <a:xfrm>
            <a:off x="0" y="214290"/>
            <a:ext cx="182135" cy="7880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9" name="28 - Ορθογώνιο"/>
          <p:cNvSpPr/>
          <p:nvPr/>
        </p:nvSpPr>
        <p:spPr>
          <a:xfrm>
            <a:off x="8961865" y="450700"/>
            <a:ext cx="182135" cy="7880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 name="Rectangle 1"/>
          <p:cNvSpPr/>
          <p:nvPr/>
        </p:nvSpPr>
        <p:spPr>
          <a:xfrm>
            <a:off x="611560" y="1169450"/>
            <a:ext cx="8136904" cy="5139870"/>
          </a:xfrm>
          <a:prstGeom prst="rect">
            <a:avLst/>
          </a:prstGeom>
        </p:spPr>
        <p:txBody>
          <a:bodyPr wrap="square">
            <a:spAutoFit/>
          </a:bodyPr>
          <a:lstStyle/>
          <a:p>
            <a:pPr marL="342900" lvl="0" indent="-342900" algn="just">
              <a:lnSpc>
                <a:spcPct val="150000"/>
              </a:lnSpc>
              <a:buFont typeface="Arial"/>
              <a:buChar char="•"/>
            </a:pPr>
            <a:r>
              <a:rPr lang="el-GR" sz="1600" b="1" dirty="0">
                <a:latin typeface="Arial"/>
                <a:cs typeface="Arial"/>
              </a:rPr>
              <a:t>Δίκτυο πωλήσεων: </a:t>
            </a:r>
            <a:r>
              <a:rPr lang="en-US" sz="1600" dirty="0" err="1">
                <a:latin typeface="Arial"/>
                <a:cs typeface="Arial"/>
              </a:rPr>
              <a:t>Το</a:t>
            </a:r>
            <a:r>
              <a:rPr lang="en-US" sz="1600" dirty="0">
                <a:latin typeface="Arial"/>
                <a:cs typeface="Arial"/>
              </a:rPr>
              <a:t> </a:t>
            </a:r>
            <a:r>
              <a:rPr lang="en-US" sz="1600" dirty="0" err="1">
                <a:latin typeface="Arial"/>
                <a:cs typeface="Arial"/>
              </a:rPr>
              <a:t>άνοιγμ</a:t>
            </a:r>
            <a:r>
              <a:rPr lang="en-US" sz="1600" dirty="0">
                <a:latin typeface="Arial"/>
                <a:cs typeface="Arial"/>
              </a:rPr>
              <a:t>α </a:t>
            </a:r>
            <a:r>
              <a:rPr lang="en-US" sz="1600" dirty="0" err="1">
                <a:latin typeface="Arial"/>
                <a:cs typeface="Arial"/>
              </a:rPr>
              <a:t>νέων</a:t>
            </a:r>
            <a:r>
              <a:rPr lang="en-US" sz="1600" dirty="0">
                <a:latin typeface="Arial"/>
                <a:cs typeface="Arial"/>
              </a:rPr>
              <a:t> α</a:t>
            </a:r>
            <a:r>
              <a:rPr lang="en-US" sz="1600" dirty="0" err="1">
                <a:latin typeface="Arial"/>
                <a:cs typeface="Arial"/>
              </a:rPr>
              <a:t>γορών</a:t>
            </a:r>
            <a:r>
              <a:rPr lang="en-US" sz="1600" dirty="0">
                <a:latin typeface="Arial"/>
                <a:cs typeface="Arial"/>
              </a:rPr>
              <a:t> </a:t>
            </a:r>
            <a:r>
              <a:rPr lang="en-US" sz="1600" dirty="0" err="1">
                <a:latin typeface="Arial"/>
                <a:cs typeface="Arial"/>
              </a:rPr>
              <a:t>κ</a:t>
            </a:r>
            <a:r>
              <a:rPr lang="en-US" sz="1600" dirty="0">
                <a:latin typeface="Arial"/>
                <a:cs typeface="Arial"/>
              </a:rPr>
              <a:t>α</a:t>
            </a:r>
            <a:r>
              <a:rPr lang="en-US" sz="1600" dirty="0" err="1">
                <a:latin typeface="Arial"/>
                <a:cs typeface="Arial"/>
              </a:rPr>
              <a:t>ι</a:t>
            </a:r>
            <a:r>
              <a:rPr lang="en-US" sz="1600" dirty="0">
                <a:latin typeface="Arial"/>
                <a:cs typeface="Arial"/>
              </a:rPr>
              <a:t> </a:t>
            </a:r>
            <a:r>
              <a:rPr lang="en-US" sz="1600" dirty="0" err="1">
                <a:latin typeface="Arial"/>
                <a:cs typeface="Arial"/>
              </a:rPr>
              <a:t>η</a:t>
            </a:r>
            <a:r>
              <a:rPr lang="en-US" sz="1600" dirty="0">
                <a:latin typeface="Arial"/>
                <a:cs typeface="Arial"/>
              </a:rPr>
              <a:t> α</a:t>
            </a:r>
            <a:r>
              <a:rPr lang="en-US" sz="1600" dirty="0" err="1">
                <a:latin typeface="Arial"/>
                <a:cs typeface="Arial"/>
              </a:rPr>
              <a:t>νά</a:t>
            </a:r>
            <a:r>
              <a:rPr lang="en-US" sz="1600" dirty="0">
                <a:latin typeface="Arial"/>
                <a:cs typeface="Arial"/>
              </a:rPr>
              <a:t>π</a:t>
            </a:r>
            <a:r>
              <a:rPr lang="en-US" sz="1600" dirty="0" err="1">
                <a:latin typeface="Arial"/>
                <a:cs typeface="Arial"/>
              </a:rPr>
              <a:t>τυξη</a:t>
            </a:r>
            <a:r>
              <a:rPr lang="en-US" sz="1600" dirty="0">
                <a:latin typeface="Arial"/>
                <a:cs typeface="Arial"/>
              </a:rPr>
              <a:t> </a:t>
            </a:r>
            <a:r>
              <a:rPr lang="en-US" sz="1600" dirty="0" err="1">
                <a:latin typeface="Arial"/>
                <a:cs typeface="Arial"/>
              </a:rPr>
              <a:t>του</a:t>
            </a:r>
            <a:r>
              <a:rPr lang="en-US" sz="1600" dirty="0">
                <a:latin typeface="Arial"/>
                <a:cs typeface="Arial"/>
              </a:rPr>
              <a:t> </a:t>
            </a:r>
            <a:r>
              <a:rPr lang="en-US" sz="1600" dirty="0" err="1">
                <a:latin typeface="Arial"/>
                <a:cs typeface="Arial"/>
              </a:rPr>
              <a:t>δικτύου</a:t>
            </a:r>
            <a:r>
              <a:rPr lang="en-US" sz="1600" dirty="0">
                <a:latin typeface="Arial"/>
                <a:cs typeface="Arial"/>
              </a:rPr>
              <a:t> π</a:t>
            </a:r>
            <a:r>
              <a:rPr lang="en-US" sz="1600" dirty="0" err="1">
                <a:latin typeface="Arial"/>
                <a:cs typeface="Arial"/>
              </a:rPr>
              <a:t>ωλήσεων</a:t>
            </a:r>
            <a:r>
              <a:rPr lang="en-US" sz="1600" dirty="0">
                <a:latin typeface="Arial"/>
                <a:cs typeface="Arial"/>
              </a:rPr>
              <a:t> </a:t>
            </a:r>
            <a:r>
              <a:rPr lang="en-US" sz="1600" dirty="0" err="1">
                <a:latin typeface="Arial"/>
                <a:cs typeface="Arial"/>
              </a:rPr>
              <a:t>μετ</a:t>
            </a:r>
            <a:r>
              <a:rPr lang="en-US" sz="1600" dirty="0">
                <a:latin typeface="Arial"/>
                <a:cs typeface="Arial"/>
              </a:rPr>
              <a:t>α</a:t>
            </a:r>
            <a:r>
              <a:rPr lang="en-US" sz="1600" dirty="0" err="1">
                <a:latin typeface="Arial"/>
                <a:cs typeface="Arial"/>
              </a:rPr>
              <a:t>ξύ</a:t>
            </a:r>
            <a:r>
              <a:rPr lang="en-US" sz="1600" dirty="0">
                <a:latin typeface="Arial"/>
                <a:cs typeface="Arial"/>
              </a:rPr>
              <a:t> </a:t>
            </a:r>
            <a:r>
              <a:rPr lang="en-US" sz="1600" dirty="0" err="1">
                <a:latin typeface="Arial"/>
                <a:cs typeface="Arial"/>
              </a:rPr>
              <a:t>ετ</a:t>
            </a:r>
            <a:r>
              <a:rPr lang="en-US" sz="1600" dirty="0">
                <a:latin typeface="Arial"/>
                <a:cs typeface="Arial"/>
              </a:rPr>
              <a:t>α</a:t>
            </a:r>
            <a:r>
              <a:rPr lang="en-US" sz="1600" dirty="0" err="1">
                <a:latin typeface="Arial"/>
                <a:cs typeface="Arial"/>
              </a:rPr>
              <a:t>ιριών</a:t>
            </a:r>
            <a:r>
              <a:rPr lang="en-US" sz="1600" dirty="0">
                <a:latin typeface="Arial"/>
                <a:cs typeface="Arial"/>
              </a:rPr>
              <a:t> B2B </a:t>
            </a:r>
            <a:r>
              <a:rPr lang="el-GR" sz="1600" dirty="0">
                <a:latin typeface="Arial"/>
                <a:cs typeface="Arial"/>
              </a:rPr>
              <a:t>(Business to Business) </a:t>
            </a:r>
            <a:r>
              <a:rPr lang="en-US" sz="1600" dirty="0">
                <a:latin typeface="Arial"/>
                <a:cs typeface="Arial"/>
              </a:rPr>
              <a:t>απ</a:t>
            </a:r>
            <a:r>
              <a:rPr lang="en-US" sz="1600" dirty="0" err="1">
                <a:latin typeface="Arial"/>
                <a:cs typeface="Arial"/>
              </a:rPr>
              <a:t>οτελούν</a:t>
            </a:r>
            <a:r>
              <a:rPr lang="en-US" sz="1600" dirty="0">
                <a:latin typeface="Arial"/>
                <a:cs typeface="Arial"/>
              </a:rPr>
              <a:t> </a:t>
            </a:r>
            <a:r>
              <a:rPr lang="en-US" sz="1600" dirty="0" err="1">
                <a:latin typeface="Arial"/>
                <a:cs typeface="Arial"/>
              </a:rPr>
              <a:t>συχνά</a:t>
            </a:r>
            <a:r>
              <a:rPr lang="en-US" sz="1600" dirty="0">
                <a:latin typeface="Arial"/>
                <a:cs typeface="Arial"/>
              </a:rPr>
              <a:t> π</a:t>
            </a:r>
            <a:r>
              <a:rPr lang="en-US" sz="1600" dirty="0" err="1">
                <a:latin typeface="Arial"/>
                <a:cs typeface="Arial"/>
              </a:rPr>
              <a:t>ρωτ</a:t>
            </a:r>
            <a:r>
              <a:rPr lang="en-US" sz="1600" dirty="0">
                <a:latin typeface="Arial"/>
                <a:cs typeface="Arial"/>
              </a:rPr>
              <a:t>α</a:t>
            </a:r>
            <a:r>
              <a:rPr lang="en-US" sz="1600" dirty="0" err="1">
                <a:latin typeface="Arial"/>
                <a:cs typeface="Arial"/>
              </a:rPr>
              <a:t>ρχικό</a:t>
            </a:r>
            <a:r>
              <a:rPr lang="en-US" sz="1600" dirty="0">
                <a:latin typeface="Arial"/>
                <a:cs typeface="Arial"/>
              </a:rPr>
              <a:t> </a:t>
            </a:r>
            <a:r>
              <a:rPr lang="en-US" sz="1600" dirty="0" err="1">
                <a:latin typeface="Arial"/>
                <a:cs typeface="Arial"/>
              </a:rPr>
              <a:t>στόχο</a:t>
            </a:r>
            <a:r>
              <a:rPr lang="en-US" sz="1600" dirty="0">
                <a:latin typeface="Arial"/>
                <a:cs typeface="Arial"/>
              </a:rPr>
              <a:t> </a:t>
            </a:r>
            <a:r>
              <a:rPr lang="en-US" sz="1600" dirty="0" err="1">
                <a:latin typeface="Arial"/>
                <a:cs typeface="Arial"/>
              </a:rPr>
              <a:t>των</a:t>
            </a:r>
            <a:r>
              <a:rPr lang="en-US" sz="1600" dirty="0">
                <a:latin typeface="Arial"/>
                <a:cs typeface="Arial"/>
              </a:rPr>
              <a:t> </a:t>
            </a:r>
            <a:r>
              <a:rPr lang="en-US" sz="1600" dirty="0" err="1">
                <a:latin typeface="Arial"/>
                <a:cs typeface="Arial"/>
              </a:rPr>
              <a:t>ετ</a:t>
            </a:r>
            <a:r>
              <a:rPr lang="en-US" sz="1600" dirty="0">
                <a:latin typeface="Arial"/>
                <a:cs typeface="Arial"/>
              </a:rPr>
              <a:t>α</a:t>
            </a:r>
            <a:r>
              <a:rPr lang="en-US" sz="1600" dirty="0" err="1">
                <a:latin typeface="Arial"/>
                <a:cs typeface="Arial"/>
              </a:rPr>
              <a:t>ιριών</a:t>
            </a:r>
            <a:r>
              <a:rPr lang="en-US" sz="1600" dirty="0">
                <a:latin typeface="Arial"/>
                <a:cs typeface="Arial"/>
              </a:rPr>
              <a:t>. </a:t>
            </a:r>
            <a:r>
              <a:rPr lang="en-US" sz="1600" dirty="0" err="1">
                <a:latin typeface="Arial"/>
                <a:cs typeface="Arial"/>
              </a:rPr>
              <a:t>Γι</a:t>
            </a:r>
            <a:r>
              <a:rPr lang="en-US" sz="1600" dirty="0">
                <a:latin typeface="Arial"/>
                <a:cs typeface="Arial"/>
              </a:rPr>
              <a:t>α </a:t>
            </a:r>
            <a:r>
              <a:rPr lang="en-US" sz="1600" dirty="0" err="1">
                <a:latin typeface="Arial"/>
                <a:cs typeface="Arial"/>
              </a:rPr>
              <a:t>την</a:t>
            </a:r>
            <a:r>
              <a:rPr lang="en-US" sz="1600" dirty="0">
                <a:latin typeface="Arial"/>
                <a:cs typeface="Arial"/>
              </a:rPr>
              <a:t> </a:t>
            </a:r>
            <a:r>
              <a:rPr lang="en-US" sz="1600" dirty="0" err="1">
                <a:latin typeface="Arial"/>
                <a:cs typeface="Arial"/>
              </a:rPr>
              <a:t>υλο</a:t>
            </a:r>
            <a:r>
              <a:rPr lang="en-US" sz="1600" dirty="0">
                <a:latin typeface="Arial"/>
                <a:cs typeface="Arial"/>
              </a:rPr>
              <a:t>π</a:t>
            </a:r>
            <a:r>
              <a:rPr lang="en-US" sz="1600" dirty="0" err="1">
                <a:latin typeface="Arial"/>
                <a:cs typeface="Arial"/>
              </a:rPr>
              <a:t>οίηση</a:t>
            </a:r>
            <a:r>
              <a:rPr lang="en-US" sz="1600" dirty="0">
                <a:latin typeface="Arial"/>
                <a:cs typeface="Arial"/>
              </a:rPr>
              <a:t> </a:t>
            </a:r>
            <a:r>
              <a:rPr lang="en-US" sz="1600" dirty="0" err="1">
                <a:latin typeface="Arial"/>
                <a:cs typeface="Arial"/>
              </a:rPr>
              <a:t>τους</a:t>
            </a:r>
            <a:r>
              <a:rPr lang="en-US" sz="1600" dirty="0">
                <a:latin typeface="Arial"/>
                <a:cs typeface="Arial"/>
              </a:rPr>
              <a:t> </a:t>
            </a:r>
            <a:r>
              <a:rPr lang="en-US" sz="1600" dirty="0" err="1">
                <a:latin typeface="Arial"/>
                <a:cs typeface="Arial"/>
              </a:rPr>
              <a:t>η</a:t>
            </a:r>
            <a:r>
              <a:rPr lang="en-US" sz="1600" dirty="0">
                <a:latin typeface="Arial"/>
                <a:cs typeface="Arial"/>
              </a:rPr>
              <a:t> π</a:t>
            </a:r>
            <a:r>
              <a:rPr lang="en-US" sz="1600" dirty="0" err="1">
                <a:latin typeface="Arial"/>
                <a:cs typeface="Arial"/>
              </a:rPr>
              <a:t>ιο</a:t>
            </a:r>
            <a:r>
              <a:rPr lang="en-US" sz="1600" dirty="0">
                <a:latin typeface="Arial"/>
                <a:cs typeface="Arial"/>
              </a:rPr>
              <a:t> </a:t>
            </a:r>
            <a:r>
              <a:rPr lang="en-US" sz="1600" dirty="0" err="1">
                <a:latin typeface="Arial"/>
                <a:cs typeface="Arial"/>
              </a:rPr>
              <a:t>κ</a:t>
            </a:r>
            <a:r>
              <a:rPr lang="en-US" sz="1600" dirty="0">
                <a:latin typeface="Arial"/>
                <a:cs typeface="Arial"/>
              </a:rPr>
              <a:t>α</a:t>
            </a:r>
            <a:r>
              <a:rPr lang="en-US" sz="1600" dirty="0" err="1">
                <a:latin typeface="Arial"/>
                <a:cs typeface="Arial"/>
              </a:rPr>
              <a:t>τάλληλη</a:t>
            </a:r>
            <a:r>
              <a:rPr lang="en-US" sz="1600" dirty="0">
                <a:latin typeface="Arial"/>
                <a:cs typeface="Arial"/>
              </a:rPr>
              <a:t> επ</a:t>
            </a:r>
            <a:r>
              <a:rPr lang="en-US" sz="1600" dirty="0" err="1">
                <a:latin typeface="Arial"/>
                <a:cs typeface="Arial"/>
              </a:rPr>
              <a:t>ιλογή</a:t>
            </a:r>
            <a:r>
              <a:rPr lang="en-US" sz="1600" dirty="0">
                <a:latin typeface="Arial"/>
                <a:cs typeface="Arial"/>
              </a:rPr>
              <a:t> απ</a:t>
            </a:r>
            <a:r>
              <a:rPr lang="en-US" sz="1600" dirty="0" err="1">
                <a:latin typeface="Arial"/>
                <a:cs typeface="Arial"/>
              </a:rPr>
              <a:t>οτελεί</a:t>
            </a:r>
            <a:r>
              <a:rPr lang="en-US" sz="1600" dirty="0">
                <a:latin typeface="Arial"/>
                <a:cs typeface="Arial"/>
              </a:rPr>
              <a:t> </a:t>
            </a:r>
            <a:r>
              <a:rPr lang="en-US" sz="1600" dirty="0" err="1">
                <a:latin typeface="Arial"/>
                <a:cs typeface="Arial"/>
              </a:rPr>
              <a:t>η</a:t>
            </a:r>
            <a:r>
              <a:rPr lang="en-US" sz="1600" dirty="0">
                <a:latin typeface="Arial"/>
                <a:cs typeface="Arial"/>
              </a:rPr>
              <a:t> </a:t>
            </a:r>
            <a:r>
              <a:rPr lang="en-US" sz="1600" dirty="0" err="1">
                <a:latin typeface="Arial"/>
                <a:cs typeface="Arial"/>
              </a:rPr>
              <a:t>διεθνής</a:t>
            </a:r>
            <a:r>
              <a:rPr lang="en-US" sz="1600" dirty="0">
                <a:latin typeface="Arial"/>
                <a:cs typeface="Arial"/>
              </a:rPr>
              <a:t> </a:t>
            </a:r>
            <a:r>
              <a:rPr lang="en-US" sz="1600" dirty="0" err="1">
                <a:latin typeface="Arial"/>
                <a:cs typeface="Arial"/>
              </a:rPr>
              <a:t>εμ</a:t>
            </a:r>
            <a:r>
              <a:rPr lang="en-US" sz="1600" dirty="0">
                <a:latin typeface="Arial"/>
                <a:cs typeface="Arial"/>
              </a:rPr>
              <a:t>π</a:t>
            </a:r>
            <a:r>
              <a:rPr lang="en-US" sz="1600" dirty="0" err="1">
                <a:latin typeface="Arial"/>
                <a:cs typeface="Arial"/>
              </a:rPr>
              <a:t>ορική</a:t>
            </a:r>
            <a:r>
              <a:rPr lang="en-US" sz="1600" dirty="0">
                <a:latin typeface="Arial"/>
                <a:cs typeface="Arial"/>
              </a:rPr>
              <a:t> </a:t>
            </a:r>
            <a:r>
              <a:rPr lang="en-US" sz="1600" dirty="0" err="1">
                <a:latin typeface="Arial"/>
                <a:cs typeface="Arial"/>
              </a:rPr>
              <a:t>έκθεση</a:t>
            </a:r>
            <a:r>
              <a:rPr lang="en-US" sz="1600" dirty="0">
                <a:latin typeface="Arial"/>
                <a:cs typeface="Arial"/>
              </a:rPr>
              <a:t>. </a:t>
            </a:r>
            <a:endParaRPr lang="el-GR" sz="1600" dirty="0">
              <a:latin typeface="Arial"/>
              <a:cs typeface="Arial"/>
            </a:endParaRPr>
          </a:p>
          <a:p>
            <a:pPr lvl="0" algn="just">
              <a:lnSpc>
                <a:spcPct val="150000"/>
              </a:lnSpc>
            </a:pPr>
            <a:endParaRPr lang="el-GR" sz="1600" b="1" dirty="0">
              <a:latin typeface="Arial"/>
              <a:cs typeface="Arial"/>
            </a:endParaRPr>
          </a:p>
          <a:p>
            <a:pPr marL="342900" indent="-342900" algn="just">
              <a:lnSpc>
                <a:spcPct val="150000"/>
              </a:lnSpc>
              <a:buFont typeface="Arial"/>
              <a:buChar char="•"/>
            </a:pPr>
            <a:r>
              <a:rPr lang="el-GR" sz="1600" b="1" dirty="0">
                <a:latin typeface="Arial"/>
                <a:cs typeface="Arial"/>
              </a:rPr>
              <a:t>Λανσάρισμα νέων προϊόντων: </a:t>
            </a:r>
            <a:r>
              <a:rPr lang="el-GR" sz="1600" dirty="0">
                <a:latin typeface="Arial"/>
                <a:cs typeface="Arial"/>
              </a:rPr>
              <a:t>Χιλιάδες εκπρόσωποι των μέσων μαζικής ενημέρωσης από όλες τις χώρες καλύπτουν τέτοιου είδους γεγονότα δίνοντας έτσι διασημότητα, κύρος και παγκόσμια προβολή στις εκθέσεις. Με τον τρόπο αυτόν παρουσιάζονται νέα προϊόντα σε ένα κοινό που έχει υψηλό ενδιαφέρον, αφού για αυτό επισκέπτεται τις εκθέσεις. Παράλληλα η τακτική αυτή αποτελεί και ένα είδος τεστ για μέτρηση και αξιολόγηση των αντιδράσεων των πελατών. Έτσι μπορεί να βγουν συμπεράσματα για το πόσο δυνατό ή όχι είναι το προϊόν και κατά πόσο μπορεί να σταθεί στην αγορά.</a:t>
            </a:r>
            <a:endParaRPr lang="en-US" sz="1600" dirty="0">
              <a:latin typeface="Arial"/>
              <a:cs typeface="Arial"/>
            </a:endParaRPr>
          </a:p>
          <a:p>
            <a:pPr algn="just"/>
            <a:endParaRPr lang="el-GR" sz="1600" b="1" dirty="0">
              <a:latin typeface="Arial"/>
              <a:cs typeface="Arial"/>
            </a:endParaRPr>
          </a:p>
        </p:txBody>
      </p:sp>
      <p:sp>
        <p:nvSpPr>
          <p:cNvPr id="15" name="Title 1"/>
          <p:cNvSpPr>
            <a:spLocks noGrp="1"/>
          </p:cNvSpPr>
          <p:nvPr>
            <p:ph type="title"/>
          </p:nvPr>
        </p:nvSpPr>
        <p:spPr>
          <a:xfrm>
            <a:off x="395536" y="687834"/>
            <a:ext cx="8291264" cy="508918"/>
          </a:xfrm>
        </p:spPr>
        <p:txBody>
          <a:bodyPr>
            <a:noAutofit/>
          </a:bodyPr>
          <a:lstStyle/>
          <a:p>
            <a:pPr lvl="1" algn="ctr" rtl="0">
              <a:spcBef>
                <a:spcPct val="0"/>
              </a:spcBef>
            </a:pPr>
            <a:r>
              <a:rPr lang="el-GR" sz="2800" dirty="0">
                <a:latin typeface="Arial"/>
                <a:cs typeface="Arial"/>
              </a:rPr>
              <a:t>Επιχειρησιακοί Στόχοι Συμμετοχής σε Διεθνείς Εμπορικές Εκθέσεις</a:t>
            </a:r>
            <a:br>
              <a:rPr lang="en-US" sz="2800" b="1" dirty="0">
                <a:latin typeface="Arial"/>
                <a:cs typeface="Arial"/>
              </a:rPr>
            </a:br>
            <a:endParaRPr lang="en-US" sz="2800" dirty="0">
              <a:latin typeface="Arial"/>
              <a:cs typeface="Arial"/>
            </a:endParaRPr>
          </a:p>
        </p:txBody>
      </p:sp>
    </p:spTree>
    <p:extLst>
      <p:ext uri="{BB962C8B-B14F-4D97-AF65-F5344CB8AC3E}">
        <p14:creationId xmlns:p14="http://schemas.microsoft.com/office/powerpoint/2010/main" val="327838382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Ομάδα 9">
            <a:extLst>
              <a:ext uri="{FF2B5EF4-FFF2-40B4-BE49-F238E27FC236}">
                <a16:creationId xmlns:a16="http://schemas.microsoft.com/office/drawing/2014/main" id="{4524F1F5-C797-E48F-DD3C-B22F512B6F0D}"/>
              </a:ext>
            </a:extLst>
          </p:cNvPr>
          <p:cNvGrpSpPr/>
          <p:nvPr/>
        </p:nvGrpSpPr>
        <p:grpSpPr>
          <a:xfrm>
            <a:off x="182134" y="5733258"/>
            <a:ext cx="8779731" cy="1224531"/>
            <a:chOff x="107504" y="5733258"/>
            <a:chExt cx="8928992" cy="1224531"/>
          </a:xfrm>
        </p:grpSpPr>
        <p:pic>
          <p:nvPicPr>
            <p:cNvPr id="11" name="Picture 3" descr="G:\Katia\Διδακτορική Διατριβή\Kείμενο\Εικόνες\slide2.jpg">
              <a:extLst>
                <a:ext uri="{FF2B5EF4-FFF2-40B4-BE49-F238E27FC236}">
                  <a16:creationId xmlns:a16="http://schemas.microsoft.com/office/drawing/2014/main" id="{494046A5-A3B1-A7E0-7EC9-B417D5522C6C}"/>
                </a:ext>
              </a:extLst>
            </p:cNvPr>
            <p:cNvPicPr>
              <a:picLocks noChangeAspect="1" noChangeArrowheads="1"/>
            </p:cNvPicPr>
            <p:nvPr/>
          </p:nvPicPr>
          <p:blipFill>
            <a:blip r:embed="rId3"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12" name="Γραφικό 11" descr="Ψάρι με συμπαγές γέμισμα">
              <a:extLst>
                <a:ext uri="{FF2B5EF4-FFF2-40B4-BE49-F238E27FC236}">
                  <a16:creationId xmlns:a16="http://schemas.microsoft.com/office/drawing/2014/main" id="{7EF75DD2-F5B1-AB9E-DC46-302EEECDB7CE}"/>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839465" y="6307730"/>
              <a:ext cx="745088" cy="650059"/>
            </a:xfrm>
            <a:prstGeom prst="rect">
              <a:avLst/>
            </a:prstGeom>
          </p:spPr>
        </p:pic>
        <p:pic>
          <p:nvPicPr>
            <p:cNvPr id="13" name="Γραφικό 12" descr="Ψάρι με συμπαγές γέμισμα">
              <a:extLst>
                <a:ext uri="{FF2B5EF4-FFF2-40B4-BE49-F238E27FC236}">
                  <a16:creationId xmlns:a16="http://schemas.microsoft.com/office/drawing/2014/main" id="{A39AE182-1E00-7AD0-FDFA-9AE70C32DDB4}"/>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82488" y="6243328"/>
              <a:ext cx="761621" cy="624496"/>
            </a:xfrm>
            <a:prstGeom prst="rect">
              <a:avLst/>
            </a:prstGeom>
          </p:spPr>
        </p:pic>
        <p:pic>
          <p:nvPicPr>
            <p:cNvPr id="14" name="Γραφικό 13" descr="Ανταγωνισμός με συμπαγές γέμισμα">
              <a:extLst>
                <a:ext uri="{FF2B5EF4-FFF2-40B4-BE49-F238E27FC236}">
                  <a16:creationId xmlns:a16="http://schemas.microsoft.com/office/drawing/2014/main" id="{E925304D-FF99-700A-AE0B-092B5151DDBE}"/>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4226513" y="6330198"/>
              <a:ext cx="761653" cy="560538"/>
            </a:xfrm>
            <a:prstGeom prst="rect">
              <a:avLst/>
            </a:prstGeom>
          </p:spPr>
        </p:pic>
      </p:grpSp>
      <p:sp>
        <p:nvSpPr>
          <p:cNvPr id="23" name="22 - Ορθογώνιο"/>
          <p:cNvSpPr/>
          <p:nvPr/>
        </p:nvSpPr>
        <p:spPr>
          <a:xfrm>
            <a:off x="188398" y="214290"/>
            <a:ext cx="8767204" cy="6383062"/>
          </a:xfrm>
          <a:prstGeom prst="rect">
            <a:avLst/>
          </a:prstGeom>
          <a:gradFill flip="none" rotWithShape="1">
            <a:gsLst>
              <a:gs pos="100000">
                <a:schemeClr val="bg1">
                  <a:lumMod val="85000"/>
                  <a:alpha val="0"/>
                </a:schemeClr>
              </a:gs>
              <a:gs pos="100000">
                <a:schemeClr val="bg1">
                  <a:lumMod val="85000"/>
                  <a:alpha val="0"/>
                </a:schemeClr>
              </a:gs>
              <a:gs pos="50000">
                <a:schemeClr val="accent1">
                  <a:tint val="44500"/>
                  <a:satMod val="160000"/>
                </a:schemeClr>
              </a:gs>
              <a:gs pos="100000">
                <a:schemeClr val="accent1">
                  <a:tint val="23500"/>
                  <a:satMod val="160000"/>
                </a:schemeClr>
              </a:gs>
            </a:gsLst>
            <a:lin ang="5400000" scaled="1"/>
            <a:tileRect/>
          </a:gradFill>
          <a:ln>
            <a:noFill/>
          </a:ln>
          <a:effectLst>
            <a:innerShdw blurRad="1270000" dist="2540000" dir="16200000">
              <a:schemeClr val="tx1">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dirty="0"/>
          </a:p>
        </p:txBody>
      </p:sp>
      <p:sp>
        <p:nvSpPr>
          <p:cNvPr id="28" name="27 - Ορθογώνιο"/>
          <p:cNvSpPr/>
          <p:nvPr/>
        </p:nvSpPr>
        <p:spPr>
          <a:xfrm>
            <a:off x="0" y="214290"/>
            <a:ext cx="182135" cy="7880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9" name="28 - Ορθογώνιο"/>
          <p:cNvSpPr/>
          <p:nvPr/>
        </p:nvSpPr>
        <p:spPr>
          <a:xfrm>
            <a:off x="8961865" y="450700"/>
            <a:ext cx="182135" cy="7880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 name="Rectangle 1"/>
          <p:cNvSpPr/>
          <p:nvPr/>
        </p:nvSpPr>
        <p:spPr>
          <a:xfrm>
            <a:off x="611560" y="1224615"/>
            <a:ext cx="8136904" cy="3272691"/>
          </a:xfrm>
          <a:prstGeom prst="rect">
            <a:avLst/>
          </a:prstGeom>
        </p:spPr>
        <p:txBody>
          <a:bodyPr wrap="square">
            <a:spAutoFit/>
          </a:bodyPr>
          <a:lstStyle/>
          <a:p>
            <a:pPr algn="just"/>
            <a:endParaRPr lang="el-GR" sz="1600" b="1" dirty="0">
              <a:latin typeface="Arial"/>
              <a:cs typeface="Arial"/>
            </a:endParaRPr>
          </a:p>
          <a:p>
            <a:pPr marL="342900" indent="-342900" algn="just">
              <a:lnSpc>
                <a:spcPct val="150000"/>
              </a:lnSpc>
              <a:buFont typeface="Arial"/>
              <a:buChar char="•"/>
            </a:pPr>
            <a:r>
              <a:rPr lang="el-GR" sz="1600" b="1" dirty="0">
                <a:latin typeface="Arial"/>
                <a:cs typeface="Arial"/>
              </a:rPr>
              <a:t>Νέοι πελάτες: </a:t>
            </a:r>
            <a:r>
              <a:rPr lang="el-GR" sz="1600" dirty="0">
                <a:latin typeface="Arial"/>
                <a:cs typeface="Arial"/>
              </a:rPr>
              <a:t>Όλες οι εταιρείες και επιχειρήσεις ανεξαρτήτου μεγέθους και κλάδου χρειάζονται πάντα καινούριους πελάτες, ιδιαίτερα εκείνες που έχουν εξαγωγικές δραστηριότητες. Όσοι περισσότεροι πελάτες υπάρχουν σε διαφορετικές αγορές, θεωρείται κατά κανόνα ότι τόσο και πιο μικρό είναι το ρίσκο που παίρνει η επιχείρηση. Αποτελεί υψίστης σημασίας στόχο για την εκάστοτε εταιρεία η αναζήτηση καινούριων πελατών και για να επιτευχθεί κάτι τέτοιο είναι απαραίτητο να υπάρχει οργάνωση και σωστή τακτική. </a:t>
            </a:r>
          </a:p>
          <a:p>
            <a:pPr algn="just">
              <a:lnSpc>
                <a:spcPct val="150000"/>
              </a:lnSpc>
            </a:pPr>
            <a:endParaRPr lang="el-GR" sz="1600" b="1" dirty="0">
              <a:latin typeface="Arial"/>
              <a:cs typeface="Arial"/>
            </a:endParaRPr>
          </a:p>
        </p:txBody>
      </p:sp>
      <p:sp>
        <p:nvSpPr>
          <p:cNvPr id="15" name="Title 1"/>
          <p:cNvSpPr>
            <a:spLocks noGrp="1"/>
          </p:cNvSpPr>
          <p:nvPr>
            <p:ph type="title"/>
          </p:nvPr>
        </p:nvSpPr>
        <p:spPr>
          <a:xfrm>
            <a:off x="395536" y="687834"/>
            <a:ext cx="8291264" cy="508918"/>
          </a:xfrm>
        </p:spPr>
        <p:txBody>
          <a:bodyPr>
            <a:noAutofit/>
          </a:bodyPr>
          <a:lstStyle/>
          <a:p>
            <a:pPr lvl="1" algn="ctr" rtl="0">
              <a:spcBef>
                <a:spcPct val="0"/>
              </a:spcBef>
            </a:pPr>
            <a:r>
              <a:rPr lang="el-GR" sz="2800" dirty="0">
                <a:latin typeface="Arial"/>
                <a:cs typeface="Arial"/>
              </a:rPr>
              <a:t>Επιχειρησιακοί Στόχοι Συμμετοχής σε Διεθνείς Εμπορικές Εκθέσεις</a:t>
            </a:r>
            <a:br>
              <a:rPr lang="en-US" sz="2800" dirty="0">
                <a:latin typeface="Arial"/>
                <a:cs typeface="Arial"/>
              </a:rPr>
            </a:br>
            <a:endParaRPr lang="en-US" sz="2800" dirty="0">
              <a:latin typeface="Arial"/>
              <a:cs typeface="Arial"/>
            </a:endParaRPr>
          </a:p>
        </p:txBody>
      </p:sp>
    </p:spTree>
    <p:extLst>
      <p:ext uri="{BB962C8B-B14F-4D97-AF65-F5344CB8AC3E}">
        <p14:creationId xmlns:p14="http://schemas.microsoft.com/office/powerpoint/2010/main" val="240076362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Ομάδα 9">
            <a:extLst>
              <a:ext uri="{FF2B5EF4-FFF2-40B4-BE49-F238E27FC236}">
                <a16:creationId xmlns:a16="http://schemas.microsoft.com/office/drawing/2014/main" id="{4524F1F5-C797-E48F-DD3C-B22F512B6F0D}"/>
              </a:ext>
            </a:extLst>
          </p:cNvPr>
          <p:cNvGrpSpPr/>
          <p:nvPr/>
        </p:nvGrpSpPr>
        <p:grpSpPr>
          <a:xfrm>
            <a:off x="182134" y="5733258"/>
            <a:ext cx="8779731" cy="1224531"/>
            <a:chOff x="107504" y="5733258"/>
            <a:chExt cx="8928992" cy="1224531"/>
          </a:xfrm>
        </p:grpSpPr>
        <p:pic>
          <p:nvPicPr>
            <p:cNvPr id="11" name="Picture 3" descr="G:\Katia\Διδακτορική Διατριβή\Kείμενο\Εικόνες\slide2.jpg">
              <a:extLst>
                <a:ext uri="{FF2B5EF4-FFF2-40B4-BE49-F238E27FC236}">
                  <a16:creationId xmlns:a16="http://schemas.microsoft.com/office/drawing/2014/main" id="{494046A5-A3B1-A7E0-7EC9-B417D5522C6C}"/>
                </a:ext>
              </a:extLst>
            </p:cNvPr>
            <p:cNvPicPr>
              <a:picLocks noChangeAspect="1" noChangeArrowheads="1"/>
            </p:cNvPicPr>
            <p:nvPr/>
          </p:nvPicPr>
          <p:blipFill>
            <a:blip r:embed="rId3"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12" name="Γραφικό 11" descr="Ψάρι με συμπαγές γέμισμα">
              <a:extLst>
                <a:ext uri="{FF2B5EF4-FFF2-40B4-BE49-F238E27FC236}">
                  <a16:creationId xmlns:a16="http://schemas.microsoft.com/office/drawing/2014/main" id="{7EF75DD2-F5B1-AB9E-DC46-302EEECDB7CE}"/>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839465" y="6307730"/>
              <a:ext cx="745088" cy="650059"/>
            </a:xfrm>
            <a:prstGeom prst="rect">
              <a:avLst/>
            </a:prstGeom>
          </p:spPr>
        </p:pic>
        <p:pic>
          <p:nvPicPr>
            <p:cNvPr id="13" name="Γραφικό 12" descr="Ψάρι με συμπαγές γέμισμα">
              <a:extLst>
                <a:ext uri="{FF2B5EF4-FFF2-40B4-BE49-F238E27FC236}">
                  <a16:creationId xmlns:a16="http://schemas.microsoft.com/office/drawing/2014/main" id="{A39AE182-1E00-7AD0-FDFA-9AE70C32DDB4}"/>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82488" y="6243328"/>
              <a:ext cx="761621" cy="624496"/>
            </a:xfrm>
            <a:prstGeom prst="rect">
              <a:avLst/>
            </a:prstGeom>
          </p:spPr>
        </p:pic>
        <p:pic>
          <p:nvPicPr>
            <p:cNvPr id="14" name="Γραφικό 13" descr="Ανταγωνισμός με συμπαγές γέμισμα">
              <a:extLst>
                <a:ext uri="{FF2B5EF4-FFF2-40B4-BE49-F238E27FC236}">
                  <a16:creationId xmlns:a16="http://schemas.microsoft.com/office/drawing/2014/main" id="{E925304D-FF99-700A-AE0B-092B5151DDBE}"/>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4226513" y="6330198"/>
              <a:ext cx="761653" cy="560538"/>
            </a:xfrm>
            <a:prstGeom prst="rect">
              <a:avLst/>
            </a:prstGeom>
          </p:spPr>
        </p:pic>
      </p:grpSp>
      <p:sp>
        <p:nvSpPr>
          <p:cNvPr id="23" name="22 - Ορθογώνιο"/>
          <p:cNvSpPr/>
          <p:nvPr/>
        </p:nvSpPr>
        <p:spPr>
          <a:xfrm>
            <a:off x="188398" y="214290"/>
            <a:ext cx="8767204" cy="6383062"/>
          </a:xfrm>
          <a:prstGeom prst="rect">
            <a:avLst/>
          </a:prstGeom>
          <a:gradFill flip="none" rotWithShape="1">
            <a:gsLst>
              <a:gs pos="100000">
                <a:schemeClr val="bg1">
                  <a:lumMod val="85000"/>
                  <a:alpha val="0"/>
                </a:schemeClr>
              </a:gs>
              <a:gs pos="100000">
                <a:schemeClr val="bg1">
                  <a:lumMod val="85000"/>
                  <a:alpha val="0"/>
                </a:schemeClr>
              </a:gs>
              <a:gs pos="50000">
                <a:schemeClr val="accent1">
                  <a:tint val="44500"/>
                  <a:satMod val="160000"/>
                </a:schemeClr>
              </a:gs>
              <a:gs pos="100000">
                <a:schemeClr val="accent1">
                  <a:tint val="23500"/>
                  <a:satMod val="160000"/>
                </a:schemeClr>
              </a:gs>
            </a:gsLst>
            <a:lin ang="5400000" scaled="1"/>
            <a:tileRect/>
          </a:gradFill>
          <a:ln>
            <a:noFill/>
          </a:ln>
          <a:effectLst>
            <a:innerShdw blurRad="1270000" dist="2540000" dir="16200000">
              <a:schemeClr val="tx1">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dirty="0"/>
          </a:p>
        </p:txBody>
      </p:sp>
      <p:sp>
        <p:nvSpPr>
          <p:cNvPr id="28" name="27 - Ορθογώνιο"/>
          <p:cNvSpPr/>
          <p:nvPr/>
        </p:nvSpPr>
        <p:spPr>
          <a:xfrm>
            <a:off x="0" y="214290"/>
            <a:ext cx="182135" cy="7880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9" name="28 - Ορθογώνιο"/>
          <p:cNvSpPr/>
          <p:nvPr/>
        </p:nvSpPr>
        <p:spPr>
          <a:xfrm>
            <a:off x="8961865" y="450700"/>
            <a:ext cx="182135" cy="7880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 name="Rectangle 1"/>
          <p:cNvSpPr/>
          <p:nvPr/>
        </p:nvSpPr>
        <p:spPr>
          <a:xfrm>
            <a:off x="611560" y="1224615"/>
            <a:ext cx="8136904" cy="3570208"/>
          </a:xfrm>
          <a:prstGeom prst="rect">
            <a:avLst/>
          </a:prstGeom>
        </p:spPr>
        <p:txBody>
          <a:bodyPr wrap="square">
            <a:spAutoFit/>
          </a:bodyPr>
          <a:lstStyle/>
          <a:p>
            <a:pPr algn="just"/>
            <a:endParaRPr lang="el-GR" sz="1600" b="1" dirty="0">
              <a:latin typeface="Arial"/>
              <a:cs typeface="Arial"/>
            </a:endParaRPr>
          </a:p>
          <a:p>
            <a:pPr marL="285750" indent="-285750" algn="just">
              <a:lnSpc>
                <a:spcPct val="150000"/>
              </a:lnSpc>
              <a:buFont typeface="Arial"/>
              <a:buChar char="•"/>
            </a:pPr>
            <a:r>
              <a:rPr lang="el-GR" sz="1600" b="1" dirty="0">
                <a:latin typeface="Arial"/>
                <a:cs typeface="Arial"/>
              </a:rPr>
              <a:t>Πελάτες που ήδη υπάρχουν: </a:t>
            </a:r>
            <a:r>
              <a:rPr lang="el-GR" sz="1600" dirty="0">
                <a:latin typeface="Arial"/>
                <a:cs typeface="Arial"/>
              </a:rPr>
              <a:t>Οι πελάτες των εταιριών, οι οποίες δεν συμμετέχουν σε εκθέσεις, θέτουν σε κίνδυνο την ύπαρξη συνεργασίας των πελατών τους, αφού οι πελάτες μπορούν να δουν άλλα προϊόντα από άλλες εταιρείες και να ενημερωθούν για νέες ιδέες και ίσως καλύτερες τιμές στον αντίστοιχο κλάδο. Έστω και αν οι εταιρείες δεν αναζητούν νέους πελάτες, η παρουσία και η συμμετοχή στις εκθέσεις κρίνεται απαραίτητη για να ισχυροποιηθεί και να ανανεωθεί η συνεργασία με πελάτες που ήδη υπάρχουν, αλλά και να προφυλαχθούν οι πελάτες από άλλες εταιρείες που είναι ανταγωνιστικές στον ίδιο κλάδο.</a:t>
            </a:r>
            <a:endParaRPr lang="en-US" sz="1600" dirty="0">
              <a:latin typeface="Arial"/>
              <a:cs typeface="Arial"/>
            </a:endParaRPr>
          </a:p>
          <a:p>
            <a:pPr marL="342900" indent="-342900" algn="just">
              <a:buFont typeface="Arial"/>
              <a:buChar char="•"/>
            </a:pPr>
            <a:endParaRPr lang="en-US" b="1" dirty="0"/>
          </a:p>
        </p:txBody>
      </p:sp>
      <p:sp>
        <p:nvSpPr>
          <p:cNvPr id="15" name="Title 1"/>
          <p:cNvSpPr>
            <a:spLocks noGrp="1"/>
          </p:cNvSpPr>
          <p:nvPr>
            <p:ph type="title"/>
          </p:nvPr>
        </p:nvSpPr>
        <p:spPr>
          <a:xfrm>
            <a:off x="395536" y="687834"/>
            <a:ext cx="8291264" cy="508918"/>
          </a:xfrm>
        </p:spPr>
        <p:txBody>
          <a:bodyPr>
            <a:noAutofit/>
          </a:bodyPr>
          <a:lstStyle/>
          <a:p>
            <a:pPr lvl="1" algn="ctr" rtl="0">
              <a:spcBef>
                <a:spcPct val="0"/>
              </a:spcBef>
            </a:pPr>
            <a:r>
              <a:rPr lang="el-GR" sz="2800" dirty="0">
                <a:latin typeface="Arial"/>
                <a:cs typeface="Arial"/>
              </a:rPr>
              <a:t>Επιχειρησιακοί Στόχοι Συμμετοχής σε Διεθνείς Εμπορικές Εκθέσεις</a:t>
            </a:r>
            <a:br>
              <a:rPr lang="en-US" sz="2800" b="1" dirty="0">
                <a:latin typeface="Arial"/>
                <a:cs typeface="Arial"/>
              </a:rPr>
            </a:br>
            <a:endParaRPr lang="en-US" sz="2800" dirty="0">
              <a:latin typeface="Arial"/>
              <a:cs typeface="Arial"/>
            </a:endParaRPr>
          </a:p>
        </p:txBody>
      </p:sp>
    </p:spTree>
    <p:extLst>
      <p:ext uri="{BB962C8B-B14F-4D97-AF65-F5344CB8AC3E}">
        <p14:creationId xmlns:p14="http://schemas.microsoft.com/office/powerpoint/2010/main" val="180012784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Ομάδα 9">
            <a:extLst>
              <a:ext uri="{FF2B5EF4-FFF2-40B4-BE49-F238E27FC236}">
                <a16:creationId xmlns:a16="http://schemas.microsoft.com/office/drawing/2014/main" id="{4524F1F5-C797-E48F-DD3C-B22F512B6F0D}"/>
              </a:ext>
            </a:extLst>
          </p:cNvPr>
          <p:cNvGrpSpPr/>
          <p:nvPr/>
        </p:nvGrpSpPr>
        <p:grpSpPr>
          <a:xfrm>
            <a:off x="182134" y="5733258"/>
            <a:ext cx="8779731" cy="1224531"/>
            <a:chOff x="107504" y="5733258"/>
            <a:chExt cx="8928992" cy="1224531"/>
          </a:xfrm>
        </p:grpSpPr>
        <p:pic>
          <p:nvPicPr>
            <p:cNvPr id="11" name="Picture 3" descr="G:\Katia\Διδακτορική Διατριβή\Kείμενο\Εικόνες\slide2.jpg">
              <a:extLst>
                <a:ext uri="{FF2B5EF4-FFF2-40B4-BE49-F238E27FC236}">
                  <a16:creationId xmlns:a16="http://schemas.microsoft.com/office/drawing/2014/main" id="{494046A5-A3B1-A7E0-7EC9-B417D5522C6C}"/>
                </a:ext>
              </a:extLst>
            </p:cNvPr>
            <p:cNvPicPr>
              <a:picLocks noChangeAspect="1" noChangeArrowheads="1"/>
            </p:cNvPicPr>
            <p:nvPr/>
          </p:nvPicPr>
          <p:blipFill>
            <a:blip r:embed="rId3"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12" name="Γραφικό 11" descr="Ψάρι με συμπαγές γέμισμα">
              <a:extLst>
                <a:ext uri="{FF2B5EF4-FFF2-40B4-BE49-F238E27FC236}">
                  <a16:creationId xmlns:a16="http://schemas.microsoft.com/office/drawing/2014/main" id="{7EF75DD2-F5B1-AB9E-DC46-302EEECDB7CE}"/>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839465" y="6307730"/>
              <a:ext cx="745088" cy="650059"/>
            </a:xfrm>
            <a:prstGeom prst="rect">
              <a:avLst/>
            </a:prstGeom>
          </p:spPr>
        </p:pic>
        <p:pic>
          <p:nvPicPr>
            <p:cNvPr id="13" name="Γραφικό 12" descr="Ψάρι με συμπαγές γέμισμα">
              <a:extLst>
                <a:ext uri="{FF2B5EF4-FFF2-40B4-BE49-F238E27FC236}">
                  <a16:creationId xmlns:a16="http://schemas.microsoft.com/office/drawing/2014/main" id="{A39AE182-1E00-7AD0-FDFA-9AE70C32DDB4}"/>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82488" y="6243328"/>
              <a:ext cx="761621" cy="624496"/>
            </a:xfrm>
            <a:prstGeom prst="rect">
              <a:avLst/>
            </a:prstGeom>
          </p:spPr>
        </p:pic>
        <p:pic>
          <p:nvPicPr>
            <p:cNvPr id="14" name="Γραφικό 13" descr="Ανταγωνισμός με συμπαγές γέμισμα">
              <a:extLst>
                <a:ext uri="{FF2B5EF4-FFF2-40B4-BE49-F238E27FC236}">
                  <a16:creationId xmlns:a16="http://schemas.microsoft.com/office/drawing/2014/main" id="{E925304D-FF99-700A-AE0B-092B5151DDBE}"/>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4226513" y="6330198"/>
              <a:ext cx="761653" cy="560538"/>
            </a:xfrm>
            <a:prstGeom prst="rect">
              <a:avLst/>
            </a:prstGeom>
          </p:spPr>
        </p:pic>
      </p:grpSp>
      <p:sp>
        <p:nvSpPr>
          <p:cNvPr id="23" name="22 - Ορθογώνιο"/>
          <p:cNvSpPr/>
          <p:nvPr/>
        </p:nvSpPr>
        <p:spPr>
          <a:xfrm>
            <a:off x="188398" y="214290"/>
            <a:ext cx="8767204" cy="6383062"/>
          </a:xfrm>
          <a:prstGeom prst="rect">
            <a:avLst/>
          </a:prstGeom>
          <a:gradFill flip="none" rotWithShape="1">
            <a:gsLst>
              <a:gs pos="100000">
                <a:schemeClr val="bg1">
                  <a:lumMod val="85000"/>
                  <a:alpha val="0"/>
                </a:schemeClr>
              </a:gs>
              <a:gs pos="100000">
                <a:schemeClr val="bg1">
                  <a:lumMod val="85000"/>
                  <a:alpha val="0"/>
                </a:schemeClr>
              </a:gs>
              <a:gs pos="50000">
                <a:schemeClr val="accent1">
                  <a:tint val="44500"/>
                  <a:satMod val="160000"/>
                </a:schemeClr>
              </a:gs>
              <a:gs pos="100000">
                <a:schemeClr val="accent1">
                  <a:tint val="23500"/>
                  <a:satMod val="160000"/>
                </a:schemeClr>
              </a:gs>
            </a:gsLst>
            <a:lin ang="5400000" scaled="1"/>
            <a:tileRect/>
          </a:gradFill>
          <a:ln>
            <a:noFill/>
          </a:ln>
          <a:effectLst>
            <a:innerShdw blurRad="1270000" dist="2540000" dir="16200000">
              <a:schemeClr val="tx1">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dirty="0"/>
          </a:p>
        </p:txBody>
      </p:sp>
      <p:sp>
        <p:nvSpPr>
          <p:cNvPr id="28" name="27 - Ορθογώνιο"/>
          <p:cNvSpPr/>
          <p:nvPr/>
        </p:nvSpPr>
        <p:spPr>
          <a:xfrm>
            <a:off x="0" y="214290"/>
            <a:ext cx="182135" cy="7880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9" name="28 - Ορθογώνιο"/>
          <p:cNvSpPr/>
          <p:nvPr/>
        </p:nvSpPr>
        <p:spPr>
          <a:xfrm>
            <a:off x="8961865" y="450700"/>
            <a:ext cx="182135" cy="7880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 name="Rectangle 1"/>
          <p:cNvSpPr/>
          <p:nvPr/>
        </p:nvSpPr>
        <p:spPr>
          <a:xfrm>
            <a:off x="467544" y="1198487"/>
            <a:ext cx="8136904" cy="4462761"/>
          </a:xfrm>
          <a:prstGeom prst="rect">
            <a:avLst/>
          </a:prstGeom>
        </p:spPr>
        <p:txBody>
          <a:bodyPr wrap="square">
            <a:spAutoFit/>
          </a:bodyPr>
          <a:lstStyle/>
          <a:p>
            <a:pPr lvl="0"/>
            <a:endParaRPr lang="el-GR" sz="1600" b="1" dirty="0">
              <a:latin typeface="Arial"/>
              <a:cs typeface="Arial"/>
            </a:endParaRPr>
          </a:p>
          <a:p>
            <a:pPr marL="342900" indent="-342900" algn="just">
              <a:lnSpc>
                <a:spcPct val="150000"/>
              </a:lnSpc>
              <a:buFont typeface="Arial"/>
              <a:buChar char="•"/>
            </a:pPr>
            <a:r>
              <a:rPr lang="el-GR" sz="1600" b="1" dirty="0">
                <a:latin typeface="Arial"/>
                <a:cs typeface="Arial"/>
              </a:rPr>
              <a:t>Αδρανοί πελάτες: </a:t>
            </a:r>
            <a:r>
              <a:rPr lang="el-GR" sz="1600" dirty="0">
                <a:latin typeface="Arial"/>
                <a:cs typeface="Arial"/>
              </a:rPr>
              <a:t>Πελάτες σε όλες τις εταιρείες ανά τον κόσμο είτε κερδίζονται είτε χάνονται. Στη δεύτερη περίπτωση δεν γίνεται ποτέ γνωστός ο λόγος ή οι λόγοι που οδήγησαν σε διακοπή της συνεργασίας εκτός ελαχίστων σπάνιων περιπτώσεων. Είναι απαραίτητο να αφιερωθεί χρόνος για συζήτηση και διερεύνηση των αιτιών απομάκρυνσης και διακοπής συνεργασίας με τους αδρανείς αυτούς πελάτες για κάθε επιχείρηση, ώστε να βγουν τα κατάλληλα συμπεράσματα που μπορούν να βοηθήσουν σε μεγάλο βαθμό στο μέλλον την αποφυγή τέτοιων φαινομένων. Σε όλες τις επιχειρήσεις συμφέρει η διατήρηση πελατών που ήδη υπάρχουν από τη διαρκή αναζήτηση νέων πελατών.</a:t>
            </a:r>
            <a:r>
              <a:rPr lang="en-US" sz="1600" dirty="0">
                <a:latin typeface="Arial"/>
                <a:cs typeface="Arial"/>
              </a:rPr>
              <a:t> </a:t>
            </a:r>
            <a:endParaRPr lang="el-GR" sz="1600" dirty="0">
              <a:latin typeface="Arial"/>
              <a:cs typeface="Arial"/>
            </a:endParaRPr>
          </a:p>
          <a:p>
            <a:pPr marL="342900" indent="-342900">
              <a:buFont typeface="Arial"/>
              <a:buChar char="•"/>
            </a:pPr>
            <a:endParaRPr lang="el-GR" sz="1600" b="1" dirty="0">
              <a:latin typeface="Arial"/>
              <a:cs typeface="Arial"/>
            </a:endParaRPr>
          </a:p>
          <a:p>
            <a:pPr lvl="0"/>
            <a:endParaRPr lang="en-US" b="1" dirty="0"/>
          </a:p>
          <a:p>
            <a:pPr lvl="0"/>
            <a:endParaRPr lang="en-US" b="1" dirty="0"/>
          </a:p>
        </p:txBody>
      </p:sp>
      <p:sp>
        <p:nvSpPr>
          <p:cNvPr id="15" name="Title 1"/>
          <p:cNvSpPr>
            <a:spLocks noGrp="1"/>
          </p:cNvSpPr>
          <p:nvPr>
            <p:ph type="title"/>
          </p:nvPr>
        </p:nvSpPr>
        <p:spPr>
          <a:xfrm>
            <a:off x="395536" y="687834"/>
            <a:ext cx="8291264" cy="508918"/>
          </a:xfrm>
        </p:spPr>
        <p:txBody>
          <a:bodyPr>
            <a:noAutofit/>
          </a:bodyPr>
          <a:lstStyle/>
          <a:p>
            <a:pPr lvl="1" algn="ctr" rtl="0">
              <a:spcBef>
                <a:spcPct val="0"/>
              </a:spcBef>
            </a:pPr>
            <a:r>
              <a:rPr lang="el-GR" sz="2800" dirty="0">
                <a:latin typeface="Arial"/>
                <a:cs typeface="Arial"/>
              </a:rPr>
              <a:t>Επιχειρησιακοί Στόχοι Συμμετοχής σε Διεθνείς Εμπορικές Εκθέσεις</a:t>
            </a:r>
            <a:br>
              <a:rPr lang="en-US" sz="2800" dirty="0">
                <a:latin typeface="Arial"/>
                <a:cs typeface="Arial"/>
              </a:rPr>
            </a:br>
            <a:endParaRPr lang="en-US" sz="2800" dirty="0">
              <a:latin typeface="Arial"/>
              <a:cs typeface="Arial"/>
            </a:endParaRPr>
          </a:p>
        </p:txBody>
      </p:sp>
    </p:spTree>
    <p:extLst>
      <p:ext uri="{BB962C8B-B14F-4D97-AF65-F5344CB8AC3E}">
        <p14:creationId xmlns:p14="http://schemas.microsoft.com/office/powerpoint/2010/main" val="365957378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Ομάδα 9">
            <a:extLst>
              <a:ext uri="{FF2B5EF4-FFF2-40B4-BE49-F238E27FC236}">
                <a16:creationId xmlns:a16="http://schemas.microsoft.com/office/drawing/2014/main" id="{4524F1F5-C797-E48F-DD3C-B22F512B6F0D}"/>
              </a:ext>
            </a:extLst>
          </p:cNvPr>
          <p:cNvGrpSpPr/>
          <p:nvPr/>
        </p:nvGrpSpPr>
        <p:grpSpPr>
          <a:xfrm>
            <a:off x="182134" y="5733258"/>
            <a:ext cx="8779731" cy="1224531"/>
            <a:chOff x="107504" y="5733258"/>
            <a:chExt cx="8928992" cy="1224531"/>
          </a:xfrm>
        </p:grpSpPr>
        <p:pic>
          <p:nvPicPr>
            <p:cNvPr id="11" name="Picture 3" descr="G:\Katia\Διδακτορική Διατριβή\Kείμενο\Εικόνες\slide2.jpg">
              <a:extLst>
                <a:ext uri="{FF2B5EF4-FFF2-40B4-BE49-F238E27FC236}">
                  <a16:creationId xmlns:a16="http://schemas.microsoft.com/office/drawing/2014/main" id="{494046A5-A3B1-A7E0-7EC9-B417D5522C6C}"/>
                </a:ext>
              </a:extLst>
            </p:cNvPr>
            <p:cNvPicPr>
              <a:picLocks noChangeAspect="1" noChangeArrowheads="1"/>
            </p:cNvPicPr>
            <p:nvPr/>
          </p:nvPicPr>
          <p:blipFill>
            <a:blip r:embed="rId3"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12" name="Γραφικό 11" descr="Ψάρι με συμπαγές γέμισμα">
              <a:extLst>
                <a:ext uri="{FF2B5EF4-FFF2-40B4-BE49-F238E27FC236}">
                  <a16:creationId xmlns:a16="http://schemas.microsoft.com/office/drawing/2014/main" id="{7EF75DD2-F5B1-AB9E-DC46-302EEECDB7CE}"/>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839465" y="6307730"/>
              <a:ext cx="745088" cy="650059"/>
            </a:xfrm>
            <a:prstGeom prst="rect">
              <a:avLst/>
            </a:prstGeom>
          </p:spPr>
        </p:pic>
        <p:pic>
          <p:nvPicPr>
            <p:cNvPr id="13" name="Γραφικό 12" descr="Ψάρι με συμπαγές γέμισμα">
              <a:extLst>
                <a:ext uri="{FF2B5EF4-FFF2-40B4-BE49-F238E27FC236}">
                  <a16:creationId xmlns:a16="http://schemas.microsoft.com/office/drawing/2014/main" id="{A39AE182-1E00-7AD0-FDFA-9AE70C32DDB4}"/>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82488" y="6243328"/>
              <a:ext cx="761621" cy="624496"/>
            </a:xfrm>
            <a:prstGeom prst="rect">
              <a:avLst/>
            </a:prstGeom>
          </p:spPr>
        </p:pic>
        <p:pic>
          <p:nvPicPr>
            <p:cNvPr id="14" name="Γραφικό 13" descr="Ανταγωνισμός με συμπαγές γέμισμα">
              <a:extLst>
                <a:ext uri="{FF2B5EF4-FFF2-40B4-BE49-F238E27FC236}">
                  <a16:creationId xmlns:a16="http://schemas.microsoft.com/office/drawing/2014/main" id="{E925304D-FF99-700A-AE0B-092B5151DDBE}"/>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4226513" y="6330198"/>
              <a:ext cx="761653" cy="560538"/>
            </a:xfrm>
            <a:prstGeom prst="rect">
              <a:avLst/>
            </a:prstGeom>
          </p:spPr>
        </p:pic>
      </p:grpSp>
      <p:sp>
        <p:nvSpPr>
          <p:cNvPr id="23" name="22 - Ορθογώνιο"/>
          <p:cNvSpPr/>
          <p:nvPr/>
        </p:nvSpPr>
        <p:spPr>
          <a:xfrm>
            <a:off x="188398" y="214290"/>
            <a:ext cx="8767204" cy="6383062"/>
          </a:xfrm>
          <a:prstGeom prst="rect">
            <a:avLst/>
          </a:prstGeom>
          <a:gradFill flip="none" rotWithShape="1">
            <a:gsLst>
              <a:gs pos="100000">
                <a:schemeClr val="bg1">
                  <a:lumMod val="85000"/>
                  <a:alpha val="0"/>
                </a:schemeClr>
              </a:gs>
              <a:gs pos="100000">
                <a:schemeClr val="bg1">
                  <a:lumMod val="85000"/>
                  <a:alpha val="0"/>
                </a:schemeClr>
              </a:gs>
              <a:gs pos="50000">
                <a:schemeClr val="accent1">
                  <a:tint val="44500"/>
                  <a:satMod val="160000"/>
                </a:schemeClr>
              </a:gs>
              <a:gs pos="100000">
                <a:schemeClr val="accent1">
                  <a:tint val="23500"/>
                  <a:satMod val="160000"/>
                </a:schemeClr>
              </a:gs>
            </a:gsLst>
            <a:lin ang="5400000" scaled="1"/>
            <a:tileRect/>
          </a:gradFill>
          <a:ln>
            <a:noFill/>
          </a:ln>
          <a:effectLst>
            <a:innerShdw blurRad="1270000" dist="2540000" dir="16200000">
              <a:schemeClr val="tx1">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dirty="0"/>
          </a:p>
        </p:txBody>
      </p:sp>
      <p:sp>
        <p:nvSpPr>
          <p:cNvPr id="28" name="27 - Ορθογώνιο"/>
          <p:cNvSpPr/>
          <p:nvPr/>
        </p:nvSpPr>
        <p:spPr>
          <a:xfrm>
            <a:off x="0" y="214290"/>
            <a:ext cx="182135" cy="7880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9" name="28 - Ορθογώνιο"/>
          <p:cNvSpPr/>
          <p:nvPr/>
        </p:nvSpPr>
        <p:spPr>
          <a:xfrm>
            <a:off x="8961865" y="450700"/>
            <a:ext cx="182135" cy="7880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 name="Rectangle 1"/>
          <p:cNvSpPr/>
          <p:nvPr/>
        </p:nvSpPr>
        <p:spPr>
          <a:xfrm>
            <a:off x="683568" y="1131122"/>
            <a:ext cx="8136904" cy="4524316"/>
          </a:xfrm>
          <a:prstGeom prst="rect">
            <a:avLst/>
          </a:prstGeom>
        </p:spPr>
        <p:txBody>
          <a:bodyPr wrap="square">
            <a:spAutoFit/>
          </a:bodyPr>
          <a:lstStyle/>
          <a:p>
            <a:pPr marL="285750" indent="-285750" algn="just">
              <a:buFont typeface="Arial"/>
              <a:buChar char="•"/>
            </a:pPr>
            <a:endParaRPr lang="el-GR" sz="1600" dirty="0">
              <a:latin typeface="Arial"/>
              <a:cs typeface="Arial"/>
            </a:endParaRPr>
          </a:p>
          <a:p>
            <a:pPr marL="285750" indent="-285750" algn="just">
              <a:lnSpc>
                <a:spcPct val="150000"/>
              </a:lnSpc>
              <a:buFont typeface="Arial"/>
              <a:buChar char="•"/>
            </a:pPr>
            <a:r>
              <a:rPr lang="el-GR" sz="1600" b="1" dirty="0">
                <a:latin typeface="Arial"/>
                <a:cs typeface="Arial"/>
              </a:rPr>
              <a:t>Νέοι προμηθευτές και νέοι συνεργάτες: </a:t>
            </a:r>
            <a:r>
              <a:rPr lang="el-GR" sz="1600" dirty="0">
                <a:latin typeface="Arial"/>
                <a:cs typeface="Arial"/>
              </a:rPr>
              <a:t>Για πολλές εταιρείες το να αναζητούν νέους συνεργάτες αποτελεί μία διαδικασία μεγάλου βαθμού δυσκολίας. Πολύς χρόνος, μεγάλο κόστος ακόμα και με τη βοήθεια του διαδικτύου δεν είναι εύκολο να πραγματοποιηθεί μια τέτοια διαδικασία. Αν δεν υλοποιηθεί άμεσα ο στόχος αυτός υπάρχει και δεύτερη ευκαιρία, αφού όλα τα στοιχεία των συμμετεχόντων εταιριών καταχωρούνται στους ηλεκτρονικούς καταλόγους των εκθέσεων αλλά και σε έντυπα των εκθέσεων δημιουργώντας έτσι μία βάση δεδομένων για νέες επαφές μεταξύ εταιριών. Μηνύματα ηλεκτρονικού ταχυδρομείου από προμηθευτές λαμβάνονται συνήθως για αρκετό χρονικό διάστημα μετά το τέλος της έκθεσης.</a:t>
            </a:r>
          </a:p>
          <a:p>
            <a:pPr algn="just">
              <a:lnSpc>
                <a:spcPct val="150000"/>
              </a:lnSpc>
            </a:pPr>
            <a:endParaRPr lang="el-GR" sz="1600" b="1" dirty="0">
              <a:latin typeface="Arial"/>
              <a:cs typeface="Arial"/>
            </a:endParaRPr>
          </a:p>
          <a:p>
            <a:endParaRPr lang="en-US" sz="1600" dirty="0">
              <a:latin typeface="Arial"/>
              <a:cs typeface="Arial"/>
            </a:endParaRPr>
          </a:p>
          <a:p>
            <a:pPr marL="342900" lvl="0" indent="-342900">
              <a:buFont typeface="Arial"/>
              <a:buChar char="•"/>
            </a:pPr>
            <a:endParaRPr lang="en-US" sz="1600" b="1" dirty="0">
              <a:latin typeface="Arial"/>
              <a:cs typeface="Arial"/>
            </a:endParaRPr>
          </a:p>
        </p:txBody>
      </p:sp>
      <p:sp>
        <p:nvSpPr>
          <p:cNvPr id="15" name="Title 1"/>
          <p:cNvSpPr>
            <a:spLocks noGrp="1"/>
          </p:cNvSpPr>
          <p:nvPr>
            <p:ph type="title"/>
          </p:nvPr>
        </p:nvSpPr>
        <p:spPr>
          <a:xfrm>
            <a:off x="395536" y="687834"/>
            <a:ext cx="8291264" cy="508918"/>
          </a:xfrm>
        </p:spPr>
        <p:txBody>
          <a:bodyPr>
            <a:noAutofit/>
          </a:bodyPr>
          <a:lstStyle/>
          <a:p>
            <a:pPr lvl="1" algn="ctr" rtl="0">
              <a:spcBef>
                <a:spcPct val="0"/>
              </a:spcBef>
            </a:pPr>
            <a:r>
              <a:rPr lang="el-GR" sz="2800" dirty="0">
                <a:latin typeface="Arial"/>
                <a:cs typeface="Arial"/>
              </a:rPr>
              <a:t>Επιχειρησιακοί Στόχοι Συμμετοχής σε Διεθνείς Εμπορικές Εκθέσεις</a:t>
            </a:r>
            <a:br>
              <a:rPr lang="en-US" sz="2800" dirty="0">
                <a:latin typeface="Arial"/>
                <a:cs typeface="Arial"/>
              </a:rPr>
            </a:br>
            <a:endParaRPr lang="en-US" sz="2800" dirty="0">
              <a:latin typeface="Arial"/>
              <a:cs typeface="Arial"/>
            </a:endParaRPr>
          </a:p>
        </p:txBody>
      </p:sp>
    </p:spTree>
    <p:extLst>
      <p:ext uri="{BB962C8B-B14F-4D97-AF65-F5344CB8AC3E}">
        <p14:creationId xmlns:p14="http://schemas.microsoft.com/office/powerpoint/2010/main" val="237656863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Ομάδα 9">
            <a:extLst>
              <a:ext uri="{FF2B5EF4-FFF2-40B4-BE49-F238E27FC236}">
                <a16:creationId xmlns:a16="http://schemas.microsoft.com/office/drawing/2014/main" id="{4524F1F5-C797-E48F-DD3C-B22F512B6F0D}"/>
              </a:ext>
            </a:extLst>
          </p:cNvPr>
          <p:cNvGrpSpPr/>
          <p:nvPr/>
        </p:nvGrpSpPr>
        <p:grpSpPr>
          <a:xfrm>
            <a:off x="182134" y="5733258"/>
            <a:ext cx="8779731" cy="1224531"/>
            <a:chOff x="107504" y="5733258"/>
            <a:chExt cx="8928992" cy="1224531"/>
          </a:xfrm>
        </p:grpSpPr>
        <p:pic>
          <p:nvPicPr>
            <p:cNvPr id="11" name="Picture 3" descr="G:\Katia\Διδακτορική Διατριβή\Kείμενο\Εικόνες\slide2.jpg">
              <a:extLst>
                <a:ext uri="{FF2B5EF4-FFF2-40B4-BE49-F238E27FC236}">
                  <a16:creationId xmlns:a16="http://schemas.microsoft.com/office/drawing/2014/main" id="{494046A5-A3B1-A7E0-7EC9-B417D5522C6C}"/>
                </a:ext>
              </a:extLst>
            </p:cNvPr>
            <p:cNvPicPr>
              <a:picLocks noChangeAspect="1" noChangeArrowheads="1"/>
            </p:cNvPicPr>
            <p:nvPr/>
          </p:nvPicPr>
          <p:blipFill>
            <a:blip r:embed="rId3"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12" name="Γραφικό 11" descr="Ψάρι με συμπαγές γέμισμα">
              <a:extLst>
                <a:ext uri="{FF2B5EF4-FFF2-40B4-BE49-F238E27FC236}">
                  <a16:creationId xmlns:a16="http://schemas.microsoft.com/office/drawing/2014/main" id="{7EF75DD2-F5B1-AB9E-DC46-302EEECDB7CE}"/>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839465" y="6307730"/>
              <a:ext cx="745088" cy="650059"/>
            </a:xfrm>
            <a:prstGeom prst="rect">
              <a:avLst/>
            </a:prstGeom>
          </p:spPr>
        </p:pic>
        <p:pic>
          <p:nvPicPr>
            <p:cNvPr id="13" name="Γραφικό 12" descr="Ψάρι με συμπαγές γέμισμα">
              <a:extLst>
                <a:ext uri="{FF2B5EF4-FFF2-40B4-BE49-F238E27FC236}">
                  <a16:creationId xmlns:a16="http://schemas.microsoft.com/office/drawing/2014/main" id="{A39AE182-1E00-7AD0-FDFA-9AE70C32DDB4}"/>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82488" y="6243328"/>
              <a:ext cx="761621" cy="624496"/>
            </a:xfrm>
            <a:prstGeom prst="rect">
              <a:avLst/>
            </a:prstGeom>
          </p:spPr>
        </p:pic>
        <p:pic>
          <p:nvPicPr>
            <p:cNvPr id="14" name="Γραφικό 13" descr="Ανταγωνισμός με συμπαγές γέμισμα">
              <a:extLst>
                <a:ext uri="{FF2B5EF4-FFF2-40B4-BE49-F238E27FC236}">
                  <a16:creationId xmlns:a16="http://schemas.microsoft.com/office/drawing/2014/main" id="{E925304D-FF99-700A-AE0B-092B5151DDBE}"/>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4226513" y="6330198"/>
              <a:ext cx="761653" cy="560538"/>
            </a:xfrm>
            <a:prstGeom prst="rect">
              <a:avLst/>
            </a:prstGeom>
          </p:spPr>
        </p:pic>
      </p:grpSp>
      <p:sp>
        <p:nvSpPr>
          <p:cNvPr id="23" name="22 - Ορθογώνιο"/>
          <p:cNvSpPr/>
          <p:nvPr/>
        </p:nvSpPr>
        <p:spPr>
          <a:xfrm>
            <a:off x="188398" y="214290"/>
            <a:ext cx="8767204" cy="6383062"/>
          </a:xfrm>
          <a:prstGeom prst="rect">
            <a:avLst/>
          </a:prstGeom>
          <a:gradFill flip="none" rotWithShape="1">
            <a:gsLst>
              <a:gs pos="100000">
                <a:schemeClr val="bg1">
                  <a:lumMod val="85000"/>
                  <a:alpha val="0"/>
                </a:schemeClr>
              </a:gs>
              <a:gs pos="100000">
                <a:schemeClr val="bg1">
                  <a:lumMod val="85000"/>
                  <a:alpha val="0"/>
                </a:schemeClr>
              </a:gs>
              <a:gs pos="50000">
                <a:schemeClr val="accent1">
                  <a:tint val="44500"/>
                  <a:satMod val="160000"/>
                </a:schemeClr>
              </a:gs>
              <a:gs pos="100000">
                <a:schemeClr val="accent1">
                  <a:tint val="23500"/>
                  <a:satMod val="160000"/>
                </a:schemeClr>
              </a:gs>
            </a:gsLst>
            <a:lin ang="5400000" scaled="1"/>
            <a:tileRect/>
          </a:gradFill>
          <a:ln>
            <a:noFill/>
          </a:ln>
          <a:effectLst>
            <a:innerShdw blurRad="1270000" dist="2540000" dir="16200000">
              <a:schemeClr val="tx1">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dirty="0"/>
          </a:p>
        </p:txBody>
      </p:sp>
      <p:sp>
        <p:nvSpPr>
          <p:cNvPr id="28" name="27 - Ορθογώνιο"/>
          <p:cNvSpPr/>
          <p:nvPr/>
        </p:nvSpPr>
        <p:spPr>
          <a:xfrm>
            <a:off x="0" y="214290"/>
            <a:ext cx="182135" cy="7880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9" name="28 - Ορθογώνιο"/>
          <p:cNvSpPr/>
          <p:nvPr/>
        </p:nvSpPr>
        <p:spPr>
          <a:xfrm>
            <a:off x="8961865" y="450700"/>
            <a:ext cx="182135" cy="7880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 name="Rectangle 1"/>
          <p:cNvSpPr/>
          <p:nvPr/>
        </p:nvSpPr>
        <p:spPr>
          <a:xfrm>
            <a:off x="683568" y="1239718"/>
            <a:ext cx="8136904" cy="4493538"/>
          </a:xfrm>
          <a:prstGeom prst="rect">
            <a:avLst/>
          </a:prstGeom>
        </p:spPr>
        <p:txBody>
          <a:bodyPr wrap="square">
            <a:spAutoFit/>
          </a:bodyPr>
          <a:lstStyle/>
          <a:p>
            <a:pPr marL="285750" indent="-285750" algn="just">
              <a:buFont typeface="Arial"/>
              <a:buChar char="•"/>
            </a:pPr>
            <a:endParaRPr lang="el-GR" sz="1600" dirty="0">
              <a:latin typeface="Arial"/>
              <a:cs typeface="Arial"/>
            </a:endParaRPr>
          </a:p>
          <a:p>
            <a:pPr marL="285750" indent="-285750" algn="just">
              <a:lnSpc>
                <a:spcPct val="150000"/>
              </a:lnSpc>
              <a:buFont typeface="Arial"/>
              <a:buChar char="•"/>
            </a:pPr>
            <a:r>
              <a:rPr lang="el-GR" sz="1600" b="1" dirty="0">
                <a:latin typeface="Arial"/>
                <a:cs typeface="Arial"/>
              </a:rPr>
              <a:t>Εκπαίδευση: </a:t>
            </a:r>
            <a:r>
              <a:rPr lang="el-GR" sz="1600" dirty="0">
                <a:latin typeface="Arial"/>
                <a:cs typeface="Arial"/>
              </a:rPr>
              <a:t>Στο σύγχρονο επιχειρηματικό περιβάλλον όπου επικρατούν συνεχώς αλλαγές, οι πωλητές και τα στελέχη για να είναι αποτελεσματικοί,, πρέπει να διαθέτουν αρκετές ικανότητες ώστε να μπορούν να ανταποκριθούν σε έναν τόσο μεταβαλλόμενο τομέα. Η αποτελεσματική επικοινωνία, οι δεξιότητες διαπραγμάτευσης, η πειθώ, η ευγένεια αλλά και η αίσθηση του χρόνου και πως μπορούν να τον χρησιμοποιήσουν κατάλληλα στο κομμάτι των πωλήσεων αποτελούν βασικά στοιχεία που πρέπει να διαθέτει ένας πωλητής στο σύγχρονο επιχειρηματικό περιβάλλον.</a:t>
            </a:r>
            <a:r>
              <a:rPr lang="en-US" sz="1600" dirty="0">
                <a:latin typeface="Arial"/>
                <a:cs typeface="Arial"/>
              </a:rPr>
              <a:t> O</a:t>
            </a:r>
            <a:r>
              <a:rPr lang="el-GR" sz="1600" dirty="0">
                <a:latin typeface="Arial"/>
                <a:cs typeface="Arial"/>
              </a:rPr>
              <a:t>ι εμπορικές εκθέσεις αποτελούν ένα μέσο για έμμεση εκπαίδευση των πωλητών.</a:t>
            </a:r>
            <a:r>
              <a:rPr lang="en-US" sz="1600" dirty="0">
                <a:latin typeface="Arial"/>
                <a:cs typeface="Arial"/>
              </a:rPr>
              <a:t> </a:t>
            </a:r>
            <a:endParaRPr lang="en-US" b="1" dirty="0"/>
          </a:p>
          <a:p>
            <a:endParaRPr lang="en-US" b="1" dirty="0"/>
          </a:p>
          <a:p>
            <a:pPr lvl="0"/>
            <a:endParaRPr lang="en-US" b="1" dirty="0"/>
          </a:p>
          <a:p>
            <a:pPr lvl="0"/>
            <a:endParaRPr lang="en-US" b="1" dirty="0"/>
          </a:p>
        </p:txBody>
      </p:sp>
      <p:sp>
        <p:nvSpPr>
          <p:cNvPr id="15" name="Title 1"/>
          <p:cNvSpPr>
            <a:spLocks noGrp="1"/>
          </p:cNvSpPr>
          <p:nvPr>
            <p:ph type="title"/>
          </p:nvPr>
        </p:nvSpPr>
        <p:spPr>
          <a:xfrm>
            <a:off x="395536" y="687834"/>
            <a:ext cx="8291264" cy="508918"/>
          </a:xfrm>
        </p:spPr>
        <p:txBody>
          <a:bodyPr>
            <a:noAutofit/>
          </a:bodyPr>
          <a:lstStyle/>
          <a:p>
            <a:pPr lvl="1" algn="ctr" rtl="0">
              <a:spcBef>
                <a:spcPct val="0"/>
              </a:spcBef>
            </a:pPr>
            <a:r>
              <a:rPr lang="el-GR" sz="2800" dirty="0">
                <a:latin typeface="Arial"/>
                <a:cs typeface="Arial"/>
              </a:rPr>
              <a:t>Επιχειρησιακοί Στόχοι Συμμετοχής σε Διεθνείς Εμπορικές Εκθέσεις</a:t>
            </a:r>
            <a:br>
              <a:rPr lang="en-US" sz="2800" dirty="0">
                <a:latin typeface="Arial"/>
                <a:cs typeface="Arial"/>
              </a:rPr>
            </a:br>
            <a:endParaRPr lang="en-US" sz="2800" dirty="0">
              <a:latin typeface="Arial"/>
              <a:cs typeface="Arial"/>
            </a:endParaRPr>
          </a:p>
        </p:txBody>
      </p:sp>
    </p:spTree>
    <p:extLst>
      <p:ext uri="{BB962C8B-B14F-4D97-AF65-F5344CB8AC3E}">
        <p14:creationId xmlns:p14="http://schemas.microsoft.com/office/powerpoint/2010/main" val="396812956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Ομάδα 9">
            <a:extLst>
              <a:ext uri="{FF2B5EF4-FFF2-40B4-BE49-F238E27FC236}">
                <a16:creationId xmlns:a16="http://schemas.microsoft.com/office/drawing/2014/main" id="{4524F1F5-C797-E48F-DD3C-B22F512B6F0D}"/>
              </a:ext>
            </a:extLst>
          </p:cNvPr>
          <p:cNvGrpSpPr/>
          <p:nvPr/>
        </p:nvGrpSpPr>
        <p:grpSpPr>
          <a:xfrm>
            <a:off x="182134" y="5733258"/>
            <a:ext cx="8779731" cy="1224531"/>
            <a:chOff x="107504" y="5733258"/>
            <a:chExt cx="8928992" cy="1224531"/>
          </a:xfrm>
        </p:grpSpPr>
        <p:pic>
          <p:nvPicPr>
            <p:cNvPr id="11" name="Picture 3" descr="G:\Katia\Διδακτορική Διατριβή\Kείμενο\Εικόνες\slide2.jpg">
              <a:extLst>
                <a:ext uri="{FF2B5EF4-FFF2-40B4-BE49-F238E27FC236}">
                  <a16:creationId xmlns:a16="http://schemas.microsoft.com/office/drawing/2014/main" id="{494046A5-A3B1-A7E0-7EC9-B417D5522C6C}"/>
                </a:ext>
              </a:extLst>
            </p:cNvPr>
            <p:cNvPicPr>
              <a:picLocks noChangeAspect="1" noChangeArrowheads="1"/>
            </p:cNvPicPr>
            <p:nvPr/>
          </p:nvPicPr>
          <p:blipFill>
            <a:blip r:embed="rId3"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12" name="Γραφικό 11" descr="Ψάρι με συμπαγές γέμισμα">
              <a:extLst>
                <a:ext uri="{FF2B5EF4-FFF2-40B4-BE49-F238E27FC236}">
                  <a16:creationId xmlns:a16="http://schemas.microsoft.com/office/drawing/2014/main" id="{7EF75DD2-F5B1-AB9E-DC46-302EEECDB7CE}"/>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839465" y="6307730"/>
              <a:ext cx="745088" cy="650059"/>
            </a:xfrm>
            <a:prstGeom prst="rect">
              <a:avLst/>
            </a:prstGeom>
          </p:spPr>
        </p:pic>
        <p:pic>
          <p:nvPicPr>
            <p:cNvPr id="13" name="Γραφικό 12" descr="Ψάρι με συμπαγές γέμισμα">
              <a:extLst>
                <a:ext uri="{FF2B5EF4-FFF2-40B4-BE49-F238E27FC236}">
                  <a16:creationId xmlns:a16="http://schemas.microsoft.com/office/drawing/2014/main" id="{A39AE182-1E00-7AD0-FDFA-9AE70C32DDB4}"/>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82488" y="6243328"/>
              <a:ext cx="761621" cy="624496"/>
            </a:xfrm>
            <a:prstGeom prst="rect">
              <a:avLst/>
            </a:prstGeom>
          </p:spPr>
        </p:pic>
        <p:pic>
          <p:nvPicPr>
            <p:cNvPr id="14" name="Γραφικό 13" descr="Ανταγωνισμός με συμπαγές γέμισμα">
              <a:extLst>
                <a:ext uri="{FF2B5EF4-FFF2-40B4-BE49-F238E27FC236}">
                  <a16:creationId xmlns:a16="http://schemas.microsoft.com/office/drawing/2014/main" id="{E925304D-FF99-700A-AE0B-092B5151DDBE}"/>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4226513" y="6330198"/>
              <a:ext cx="761653" cy="560538"/>
            </a:xfrm>
            <a:prstGeom prst="rect">
              <a:avLst/>
            </a:prstGeom>
          </p:spPr>
        </p:pic>
      </p:grpSp>
      <p:sp>
        <p:nvSpPr>
          <p:cNvPr id="23" name="22 - Ορθογώνιο"/>
          <p:cNvSpPr/>
          <p:nvPr/>
        </p:nvSpPr>
        <p:spPr>
          <a:xfrm>
            <a:off x="188398" y="214290"/>
            <a:ext cx="8767204" cy="6383062"/>
          </a:xfrm>
          <a:prstGeom prst="rect">
            <a:avLst/>
          </a:prstGeom>
          <a:gradFill flip="none" rotWithShape="1">
            <a:gsLst>
              <a:gs pos="100000">
                <a:schemeClr val="bg1">
                  <a:lumMod val="85000"/>
                  <a:alpha val="0"/>
                </a:schemeClr>
              </a:gs>
              <a:gs pos="100000">
                <a:schemeClr val="bg1">
                  <a:lumMod val="85000"/>
                  <a:alpha val="0"/>
                </a:schemeClr>
              </a:gs>
              <a:gs pos="50000">
                <a:schemeClr val="accent1">
                  <a:tint val="44500"/>
                  <a:satMod val="160000"/>
                </a:schemeClr>
              </a:gs>
              <a:gs pos="100000">
                <a:schemeClr val="accent1">
                  <a:tint val="23500"/>
                  <a:satMod val="160000"/>
                </a:schemeClr>
              </a:gs>
            </a:gsLst>
            <a:lin ang="5400000" scaled="1"/>
            <a:tileRect/>
          </a:gradFill>
          <a:ln>
            <a:noFill/>
          </a:ln>
          <a:effectLst>
            <a:innerShdw blurRad="1270000" dist="2540000" dir="16200000">
              <a:schemeClr val="tx1">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dirty="0"/>
          </a:p>
        </p:txBody>
      </p:sp>
      <p:sp>
        <p:nvSpPr>
          <p:cNvPr id="28" name="27 - Ορθογώνιο"/>
          <p:cNvSpPr/>
          <p:nvPr/>
        </p:nvSpPr>
        <p:spPr>
          <a:xfrm>
            <a:off x="0" y="214290"/>
            <a:ext cx="182135" cy="7880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9" name="28 - Ορθογώνιο"/>
          <p:cNvSpPr/>
          <p:nvPr/>
        </p:nvSpPr>
        <p:spPr>
          <a:xfrm>
            <a:off x="8961865" y="450700"/>
            <a:ext cx="182135" cy="7880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 name="Rectangle 1"/>
          <p:cNvSpPr/>
          <p:nvPr/>
        </p:nvSpPr>
        <p:spPr>
          <a:xfrm>
            <a:off x="323528" y="908720"/>
            <a:ext cx="8496944" cy="6063200"/>
          </a:xfrm>
          <a:prstGeom prst="rect">
            <a:avLst/>
          </a:prstGeom>
        </p:spPr>
        <p:txBody>
          <a:bodyPr wrap="square">
            <a:spAutoFit/>
          </a:bodyPr>
          <a:lstStyle/>
          <a:p>
            <a:pPr marL="285750" indent="-285750" algn="just">
              <a:buFont typeface="Arial"/>
              <a:buChar char="•"/>
            </a:pPr>
            <a:endParaRPr lang="el-GR" sz="1600" dirty="0">
              <a:latin typeface="Arial"/>
              <a:cs typeface="Arial"/>
            </a:endParaRPr>
          </a:p>
          <a:p>
            <a:pPr marL="342900" indent="-342900" algn="just">
              <a:lnSpc>
                <a:spcPct val="150000"/>
              </a:lnSpc>
              <a:buFont typeface="Arial"/>
              <a:buChar char="•"/>
            </a:pPr>
            <a:r>
              <a:rPr lang="el-GR" sz="1600" b="1" dirty="0">
                <a:latin typeface="Arial"/>
                <a:cs typeface="Arial"/>
              </a:rPr>
              <a:t>Πωλήσεις στις εμπορικές εκθέσεις: </a:t>
            </a:r>
            <a:r>
              <a:rPr lang="el-GR" sz="1600" dirty="0">
                <a:latin typeface="Arial"/>
                <a:cs typeface="Arial"/>
              </a:rPr>
              <a:t>Ο στόχος όλων των υγιών επιχειρήσεων είναι η μεγιστοποίηση του κέρδους. Όλοι οι μέθοδοι marketing που χρησιμοποιούν οι επιχειρήσεις στόχο έχουν να ικανοποιήσουν τις ανάγκες και τις επιθυμίες των πελατών με την ταυτόχρονη επίτευξη κέρδους. Αυτός λοιπόν ο κύριος πρωταρχικός στόχος δεν θα μπορούσε να απουσιάζει και από τους στόχους συμμετοχής στις εμπορικές εκθέσεις. </a:t>
            </a:r>
          </a:p>
          <a:p>
            <a:pPr marL="342900" indent="-342900" algn="just">
              <a:lnSpc>
                <a:spcPct val="150000"/>
              </a:lnSpc>
              <a:buFont typeface="Arial"/>
              <a:buChar char="•"/>
            </a:pPr>
            <a:endParaRPr lang="el-GR" sz="1600" b="1" dirty="0">
              <a:latin typeface="Arial"/>
              <a:cs typeface="Arial"/>
            </a:endParaRPr>
          </a:p>
          <a:p>
            <a:pPr marL="285750" indent="-285750" algn="just">
              <a:lnSpc>
                <a:spcPct val="150000"/>
              </a:lnSpc>
              <a:buFont typeface="Arial"/>
              <a:buChar char="•"/>
            </a:pPr>
            <a:r>
              <a:rPr lang="el-GR" sz="1600" b="1" dirty="0">
                <a:latin typeface="Arial"/>
                <a:cs typeface="Arial"/>
              </a:rPr>
              <a:t>‘Ερευνα αγοράς &amp; έρευνα προϊόντος: </a:t>
            </a:r>
            <a:r>
              <a:rPr lang="el-GR" sz="1600" dirty="0">
                <a:latin typeface="Arial"/>
                <a:cs typeface="Arial"/>
              </a:rPr>
              <a:t>Στις μεγάλες καθιερωμένες εκθέσεις συμμετέχει σχεδόν το σύνολο του κλάδου. Οι συμμετέχοντες, με την γνώση και την εμπειρία τους σχετικά με το αντικείμενο τους, μπορούν να «ακούσουν» τον παλμό της αγοράς και να διαπιστώσουν τις ανάγκες και τις επιθυμίες των πελατών τους, αλλά και να παρακολουθήσουν τις εξελίξεις, είτε στο πεδίο της αγοράς, είτε στο πεδίο της τεχνολογικής εξέλιξης, είτε στο πεδίο του marketing στον συγκεκριμένο κλάδο. Σημαντική παράμετρος για τη διαμόρφωση στρατηγικής κάθε εταιρείας, είναι η πολιτική του ανταγωνισμού και οι μέθοδοι που ακολουθεί. </a:t>
            </a:r>
            <a:endParaRPr lang="el-GR" sz="1600" b="1" dirty="0">
              <a:latin typeface="Arial"/>
              <a:cs typeface="Arial"/>
            </a:endParaRPr>
          </a:p>
          <a:p>
            <a:pPr lvl="0"/>
            <a:endParaRPr lang="en-US" b="1" dirty="0"/>
          </a:p>
          <a:p>
            <a:pPr lvl="0"/>
            <a:endParaRPr lang="en-US" b="1" dirty="0"/>
          </a:p>
        </p:txBody>
      </p:sp>
      <p:sp>
        <p:nvSpPr>
          <p:cNvPr id="15" name="Title 1"/>
          <p:cNvSpPr>
            <a:spLocks noGrp="1"/>
          </p:cNvSpPr>
          <p:nvPr>
            <p:ph type="title"/>
          </p:nvPr>
        </p:nvSpPr>
        <p:spPr>
          <a:xfrm>
            <a:off x="395536" y="687834"/>
            <a:ext cx="8291264" cy="508918"/>
          </a:xfrm>
        </p:spPr>
        <p:txBody>
          <a:bodyPr>
            <a:noAutofit/>
          </a:bodyPr>
          <a:lstStyle/>
          <a:p>
            <a:pPr lvl="1" algn="ctr" rtl="0">
              <a:spcBef>
                <a:spcPct val="0"/>
              </a:spcBef>
            </a:pPr>
            <a:r>
              <a:rPr lang="el-GR" sz="2800" dirty="0">
                <a:latin typeface="Arial"/>
                <a:cs typeface="Arial"/>
              </a:rPr>
              <a:t>Επιχειρησιακοί Στόχοι Συμμετοχής σε Διεθνείς Εμπορικές Εκθέσεις</a:t>
            </a:r>
            <a:br>
              <a:rPr lang="en-US" sz="2800" dirty="0">
                <a:latin typeface="Arial"/>
                <a:cs typeface="Arial"/>
              </a:rPr>
            </a:br>
            <a:endParaRPr lang="en-US" sz="2800" dirty="0">
              <a:latin typeface="Arial"/>
              <a:cs typeface="Arial"/>
            </a:endParaRPr>
          </a:p>
        </p:txBody>
      </p:sp>
    </p:spTree>
    <p:extLst>
      <p:ext uri="{BB962C8B-B14F-4D97-AF65-F5344CB8AC3E}">
        <p14:creationId xmlns:p14="http://schemas.microsoft.com/office/powerpoint/2010/main" val="8006812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Ομάδα 9">
            <a:extLst>
              <a:ext uri="{FF2B5EF4-FFF2-40B4-BE49-F238E27FC236}">
                <a16:creationId xmlns:a16="http://schemas.microsoft.com/office/drawing/2014/main" id="{4524F1F5-C797-E48F-DD3C-B22F512B6F0D}"/>
              </a:ext>
            </a:extLst>
          </p:cNvPr>
          <p:cNvGrpSpPr/>
          <p:nvPr/>
        </p:nvGrpSpPr>
        <p:grpSpPr>
          <a:xfrm>
            <a:off x="182134" y="5733258"/>
            <a:ext cx="8779731" cy="1224531"/>
            <a:chOff x="107504" y="5733258"/>
            <a:chExt cx="8928992" cy="1224531"/>
          </a:xfrm>
        </p:grpSpPr>
        <p:pic>
          <p:nvPicPr>
            <p:cNvPr id="11" name="Picture 3" descr="G:\Katia\Διδακτορική Διατριβή\Kείμενο\Εικόνες\slide2.jpg">
              <a:extLst>
                <a:ext uri="{FF2B5EF4-FFF2-40B4-BE49-F238E27FC236}">
                  <a16:creationId xmlns:a16="http://schemas.microsoft.com/office/drawing/2014/main" id="{494046A5-A3B1-A7E0-7EC9-B417D5522C6C}"/>
                </a:ext>
              </a:extLst>
            </p:cNvPr>
            <p:cNvPicPr>
              <a:picLocks noChangeAspect="1" noChangeArrowheads="1"/>
            </p:cNvPicPr>
            <p:nvPr/>
          </p:nvPicPr>
          <p:blipFill>
            <a:blip r:embed="rId3"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12" name="Γραφικό 11" descr="Ψάρι με συμπαγές γέμισμα">
              <a:extLst>
                <a:ext uri="{FF2B5EF4-FFF2-40B4-BE49-F238E27FC236}">
                  <a16:creationId xmlns:a16="http://schemas.microsoft.com/office/drawing/2014/main" id="{7EF75DD2-F5B1-AB9E-DC46-302EEECDB7CE}"/>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839465" y="6307730"/>
              <a:ext cx="745088" cy="650059"/>
            </a:xfrm>
            <a:prstGeom prst="rect">
              <a:avLst/>
            </a:prstGeom>
          </p:spPr>
        </p:pic>
        <p:pic>
          <p:nvPicPr>
            <p:cNvPr id="13" name="Γραφικό 12" descr="Ψάρι με συμπαγές γέμισμα">
              <a:extLst>
                <a:ext uri="{FF2B5EF4-FFF2-40B4-BE49-F238E27FC236}">
                  <a16:creationId xmlns:a16="http://schemas.microsoft.com/office/drawing/2014/main" id="{A39AE182-1E00-7AD0-FDFA-9AE70C32DDB4}"/>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82488" y="6243328"/>
              <a:ext cx="761621" cy="624496"/>
            </a:xfrm>
            <a:prstGeom prst="rect">
              <a:avLst/>
            </a:prstGeom>
          </p:spPr>
        </p:pic>
        <p:pic>
          <p:nvPicPr>
            <p:cNvPr id="14" name="Γραφικό 13" descr="Ανταγωνισμός με συμπαγές γέμισμα">
              <a:extLst>
                <a:ext uri="{FF2B5EF4-FFF2-40B4-BE49-F238E27FC236}">
                  <a16:creationId xmlns:a16="http://schemas.microsoft.com/office/drawing/2014/main" id="{E925304D-FF99-700A-AE0B-092B5151DDBE}"/>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4226513" y="6330198"/>
              <a:ext cx="761653" cy="560538"/>
            </a:xfrm>
            <a:prstGeom prst="rect">
              <a:avLst/>
            </a:prstGeom>
          </p:spPr>
        </p:pic>
      </p:grpSp>
      <p:sp>
        <p:nvSpPr>
          <p:cNvPr id="23" name="22 - Ορθογώνιο"/>
          <p:cNvSpPr/>
          <p:nvPr/>
        </p:nvSpPr>
        <p:spPr>
          <a:xfrm>
            <a:off x="188398" y="214290"/>
            <a:ext cx="8767204" cy="6383062"/>
          </a:xfrm>
          <a:prstGeom prst="rect">
            <a:avLst/>
          </a:prstGeom>
          <a:gradFill flip="none" rotWithShape="1">
            <a:gsLst>
              <a:gs pos="100000">
                <a:schemeClr val="bg1">
                  <a:lumMod val="85000"/>
                  <a:alpha val="0"/>
                </a:schemeClr>
              </a:gs>
              <a:gs pos="100000">
                <a:schemeClr val="bg1">
                  <a:lumMod val="85000"/>
                  <a:alpha val="0"/>
                </a:schemeClr>
              </a:gs>
              <a:gs pos="50000">
                <a:schemeClr val="accent1">
                  <a:tint val="44500"/>
                  <a:satMod val="160000"/>
                </a:schemeClr>
              </a:gs>
              <a:gs pos="100000">
                <a:schemeClr val="accent1">
                  <a:tint val="23500"/>
                  <a:satMod val="160000"/>
                </a:schemeClr>
              </a:gs>
            </a:gsLst>
            <a:lin ang="5400000" scaled="1"/>
            <a:tileRect/>
          </a:gradFill>
          <a:ln>
            <a:noFill/>
          </a:ln>
          <a:effectLst>
            <a:innerShdw blurRad="1270000" dist="2540000" dir="16200000">
              <a:schemeClr val="tx1">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dirty="0"/>
          </a:p>
        </p:txBody>
      </p:sp>
      <p:sp>
        <p:nvSpPr>
          <p:cNvPr id="28" name="27 - Ορθογώνιο"/>
          <p:cNvSpPr/>
          <p:nvPr/>
        </p:nvSpPr>
        <p:spPr>
          <a:xfrm>
            <a:off x="0" y="214290"/>
            <a:ext cx="182135" cy="7880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9" name="28 - Ορθογώνιο"/>
          <p:cNvSpPr/>
          <p:nvPr/>
        </p:nvSpPr>
        <p:spPr>
          <a:xfrm>
            <a:off x="8961865" y="450700"/>
            <a:ext cx="182135" cy="7880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 name="Rectangle 1"/>
          <p:cNvSpPr/>
          <p:nvPr/>
        </p:nvSpPr>
        <p:spPr>
          <a:xfrm>
            <a:off x="683568" y="1124744"/>
            <a:ext cx="8136904" cy="5724646"/>
          </a:xfrm>
          <a:prstGeom prst="rect">
            <a:avLst/>
          </a:prstGeom>
        </p:spPr>
        <p:txBody>
          <a:bodyPr wrap="square">
            <a:spAutoFit/>
          </a:bodyPr>
          <a:lstStyle/>
          <a:p>
            <a:pPr marL="285750" lvl="1" indent="-285750" algn="just">
              <a:lnSpc>
                <a:spcPct val="150000"/>
              </a:lnSpc>
              <a:buFont typeface="Arial"/>
              <a:buChar char="•"/>
            </a:pPr>
            <a:r>
              <a:rPr lang="el-GR" sz="1600" b="1" dirty="0">
                <a:latin typeface="Arial"/>
                <a:cs typeface="Arial"/>
              </a:rPr>
              <a:t>Περισυλλογή πληροφοριών: </a:t>
            </a:r>
            <a:r>
              <a:rPr lang="el-GR" sz="1600" dirty="0">
                <a:latin typeface="Arial"/>
                <a:cs typeface="Arial"/>
              </a:rPr>
              <a:t>Η συλλογή πληροφοριών ανάγεται σε στρατηγικό κρίσιμο σημείο για τη διαμόρφωση του προγράμματος marketing της επιχείρησης. Η γνώση της αγοράς (Market Intelligence), αφορά την αναγνώριση των τάσεων της σήμερα, αλλά και την καταγραφή των αυριανών αναγκών και επιθυμιών των καταναλωτών, ώστε να είναι έτοιμη η επιχείρηση για την ικανοποίηση τους, εξασφαλίζοντας τη μελλοντική βιωσιμότητα και κερδοφορία της. </a:t>
            </a:r>
            <a:r>
              <a:rPr lang="en-US" sz="1600" b="1" dirty="0">
                <a:latin typeface="Arial"/>
                <a:cs typeface="Arial"/>
              </a:rPr>
              <a:t> </a:t>
            </a:r>
            <a:endParaRPr lang="el-GR" sz="1600" b="1" dirty="0">
              <a:latin typeface="Arial"/>
              <a:cs typeface="Arial"/>
            </a:endParaRPr>
          </a:p>
          <a:p>
            <a:pPr marL="0" lvl="1" algn="just">
              <a:lnSpc>
                <a:spcPct val="150000"/>
              </a:lnSpc>
            </a:pPr>
            <a:endParaRPr lang="el-GR" sz="1600" b="1" dirty="0">
              <a:latin typeface="Arial"/>
              <a:cs typeface="Arial"/>
            </a:endParaRPr>
          </a:p>
          <a:p>
            <a:pPr marL="342900" lvl="1" indent="-342900" algn="just">
              <a:lnSpc>
                <a:spcPct val="150000"/>
              </a:lnSpc>
              <a:buFont typeface="Arial"/>
              <a:buChar char="•"/>
            </a:pPr>
            <a:r>
              <a:rPr lang="el-GR" sz="1600" b="1" dirty="0">
                <a:latin typeface="Arial"/>
                <a:cs typeface="Arial"/>
              </a:rPr>
              <a:t>Ηθικό: </a:t>
            </a:r>
            <a:r>
              <a:rPr lang="el-GR" sz="1600" dirty="0">
                <a:latin typeface="Arial"/>
                <a:cs typeface="Arial"/>
              </a:rPr>
              <a:t>Πολλές επιχειρήσεις χρησιμοποιούν τις εμπορικές εκθέσεις, εκτός των άλλων, για να βελτιώσουν το ηθικό του προσωπικού (inner-directed marketing), αλλά και των συνεργατών τους (outer-directed marketing). Εταιρείες που συμμετέχουν σε εμπορικές εκθέσεις, έχουν ως μέρος της διακόσμησης του stand φωτογραφίες εργαζομένων της επιχείρησης. Τέθηκε σε εφαρμογή την τελευταία δεκαετία και είναι γνωστό ως εσωτερικό marketing (internal marketing).</a:t>
            </a:r>
            <a:r>
              <a:rPr lang="en-US" sz="1600" dirty="0">
                <a:latin typeface="Arial"/>
                <a:cs typeface="Arial"/>
              </a:rPr>
              <a:t> </a:t>
            </a:r>
            <a:endParaRPr lang="el-GR" sz="1600" dirty="0">
              <a:latin typeface="Arial"/>
              <a:cs typeface="Arial"/>
            </a:endParaRPr>
          </a:p>
          <a:p>
            <a:endParaRPr lang="en-US" b="1" dirty="0"/>
          </a:p>
          <a:p>
            <a:pPr lvl="0"/>
            <a:endParaRPr lang="en-US" b="1" dirty="0"/>
          </a:p>
          <a:p>
            <a:pPr lvl="0"/>
            <a:endParaRPr lang="en-US" b="1" dirty="0"/>
          </a:p>
        </p:txBody>
      </p:sp>
      <p:sp>
        <p:nvSpPr>
          <p:cNvPr id="15" name="Title 1"/>
          <p:cNvSpPr>
            <a:spLocks noGrp="1"/>
          </p:cNvSpPr>
          <p:nvPr>
            <p:ph type="title"/>
          </p:nvPr>
        </p:nvSpPr>
        <p:spPr>
          <a:xfrm>
            <a:off x="395536" y="687834"/>
            <a:ext cx="8291264" cy="508918"/>
          </a:xfrm>
        </p:spPr>
        <p:txBody>
          <a:bodyPr>
            <a:noAutofit/>
          </a:bodyPr>
          <a:lstStyle/>
          <a:p>
            <a:pPr lvl="1" algn="ctr" rtl="0">
              <a:spcBef>
                <a:spcPct val="0"/>
              </a:spcBef>
            </a:pPr>
            <a:r>
              <a:rPr lang="el-GR" sz="2800" dirty="0">
                <a:latin typeface="Arial"/>
                <a:cs typeface="Arial"/>
              </a:rPr>
              <a:t>Επιχειρησιακοί Στόχοι Συμμετοχής σε Διεθνείς Εμπορικές Εκθέσεις</a:t>
            </a:r>
            <a:br>
              <a:rPr lang="en-US" sz="2800" dirty="0">
                <a:latin typeface="Arial"/>
                <a:cs typeface="Arial"/>
              </a:rPr>
            </a:br>
            <a:endParaRPr lang="en-US" sz="2800" dirty="0">
              <a:latin typeface="Arial"/>
              <a:cs typeface="Arial"/>
            </a:endParaRPr>
          </a:p>
        </p:txBody>
      </p:sp>
    </p:spTree>
    <p:extLst>
      <p:ext uri="{BB962C8B-B14F-4D97-AF65-F5344CB8AC3E}">
        <p14:creationId xmlns:p14="http://schemas.microsoft.com/office/powerpoint/2010/main" val="131570864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Ομάδα 9">
            <a:extLst>
              <a:ext uri="{FF2B5EF4-FFF2-40B4-BE49-F238E27FC236}">
                <a16:creationId xmlns:a16="http://schemas.microsoft.com/office/drawing/2014/main" id="{4524F1F5-C797-E48F-DD3C-B22F512B6F0D}"/>
              </a:ext>
            </a:extLst>
          </p:cNvPr>
          <p:cNvGrpSpPr/>
          <p:nvPr/>
        </p:nvGrpSpPr>
        <p:grpSpPr>
          <a:xfrm>
            <a:off x="182134" y="5733258"/>
            <a:ext cx="8779731" cy="1224531"/>
            <a:chOff x="107504" y="5733258"/>
            <a:chExt cx="8928992" cy="1224531"/>
          </a:xfrm>
        </p:grpSpPr>
        <p:pic>
          <p:nvPicPr>
            <p:cNvPr id="11" name="Picture 3" descr="G:\Katia\Διδακτορική Διατριβή\Kείμενο\Εικόνες\slide2.jpg">
              <a:extLst>
                <a:ext uri="{FF2B5EF4-FFF2-40B4-BE49-F238E27FC236}">
                  <a16:creationId xmlns:a16="http://schemas.microsoft.com/office/drawing/2014/main" id="{494046A5-A3B1-A7E0-7EC9-B417D5522C6C}"/>
                </a:ext>
              </a:extLst>
            </p:cNvPr>
            <p:cNvPicPr>
              <a:picLocks noChangeAspect="1" noChangeArrowheads="1"/>
            </p:cNvPicPr>
            <p:nvPr/>
          </p:nvPicPr>
          <p:blipFill>
            <a:blip r:embed="rId3"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12" name="Γραφικό 11" descr="Ψάρι με συμπαγές γέμισμα">
              <a:extLst>
                <a:ext uri="{FF2B5EF4-FFF2-40B4-BE49-F238E27FC236}">
                  <a16:creationId xmlns:a16="http://schemas.microsoft.com/office/drawing/2014/main" id="{7EF75DD2-F5B1-AB9E-DC46-302EEECDB7CE}"/>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839465" y="6307730"/>
              <a:ext cx="745088" cy="650059"/>
            </a:xfrm>
            <a:prstGeom prst="rect">
              <a:avLst/>
            </a:prstGeom>
          </p:spPr>
        </p:pic>
        <p:pic>
          <p:nvPicPr>
            <p:cNvPr id="13" name="Γραφικό 12" descr="Ψάρι με συμπαγές γέμισμα">
              <a:extLst>
                <a:ext uri="{FF2B5EF4-FFF2-40B4-BE49-F238E27FC236}">
                  <a16:creationId xmlns:a16="http://schemas.microsoft.com/office/drawing/2014/main" id="{A39AE182-1E00-7AD0-FDFA-9AE70C32DDB4}"/>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82488" y="6243328"/>
              <a:ext cx="761621" cy="624496"/>
            </a:xfrm>
            <a:prstGeom prst="rect">
              <a:avLst/>
            </a:prstGeom>
          </p:spPr>
        </p:pic>
        <p:pic>
          <p:nvPicPr>
            <p:cNvPr id="14" name="Γραφικό 13" descr="Ανταγωνισμός με συμπαγές γέμισμα">
              <a:extLst>
                <a:ext uri="{FF2B5EF4-FFF2-40B4-BE49-F238E27FC236}">
                  <a16:creationId xmlns:a16="http://schemas.microsoft.com/office/drawing/2014/main" id="{E925304D-FF99-700A-AE0B-092B5151DDBE}"/>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4226513" y="6330198"/>
              <a:ext cx="761653" cy="560538"/>
            </a:xfrm>
            <a:prstGeom prst="rect">
              <a:avLst/>
            </a:prstGeom>
          </p:spPr>
        </p:pic>
      </p:grpSp>
      <p:sp>
        <p:nvSpPr>
          <p:cNvPr id="23" name="22 - Ορθογώνιο"/>
          <p:cNvSpPr/>
          <p:nvPr/>
        </p:nvSpPr>
        <p:spPr>
          <a:xfrm>
            <a:off x="188398" y="214290"/>
            <a:ext cx="8767204" cy="6383062"/>
          </a:xfrm>
          <a:prstGeom prst="rect">
            <a:avLst/>
          </a:prstGeom>
          <a:gradFill flip="none" rotWithShape="1">
            <a:gsLst>
              <a:gs pos="100000">
                <a:schemeClr val="bg1">
                  <a:lumMod val="85000"/>
                  <a:alpha val="0"/>
                </a:schemeClr>
              </a:gs>
              <a:gs pos="100000">
                <a:schemeClr val="bg1">
                  <a:lumMod val="85000"/>
                  <a:alpha val="0"/>
                </a:schemeClr>
              </a:gs>
              <a:gs pos="50000">
                <a:schemeClr val="accent1">
                  <a:tint val="44500"/>
                  <a:satMod val="160000"/>
                </a:schemeClr>
              </a:gs>
              <a:gs pos="100000">
                <a:schemeClr val="accent1">
                  <a:tint val="23500"/>
                  <a:satMod val="160000"/>
                </a:schemeClr>
              </a:gs>
            </a:gsLst>
            <a:lin ang="5400000" scaled="1"/>
            <a:tileRect/>
          </a:gradFill>
          <a:ln>
            <a:noFill/>
          </a:ln>
          <a:effectLst>
            <a:innerShdw blurRad="1270000" dist="2540000" dir="16200000">
              <a:schemeClr val="tx1">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dirty="0"/>
          </a:p>
        </p:txBody>
      </p:sp>
      <p:sp>
        <p:nvSpPr>
          <p:cNvPr id="28" name="27 - Ορθογώνιο"/>
          <p:cNvSpPr/>
          <p:nvPr/>
        </p:nvSpPr>
        <p:spPr>
          <a:xfrm>
            <a:off x="0" y="214290"/>
            <a:ext cx="182135" cy="7880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9" name="28 - Ορθογώνιο"/>
          <p:cNvSpPr/>
          <p:nvPr/>
        </p:nvSpPr>
        <p:spPr>
          <a:xfrm>
            <a:off x="8961865" y="450700"/>
            <a:ext cx="182135" cy="7880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 name="Rectangle 1"/>
          <p:cNvSpPr/>
          <p:nvPr/>
        </p:nvSpPr>
        <p:spPr>
          <a:xfrm>
            <a:off x="323528" y="1437451"/>
            <a:ext cx="8496944" cy="4431984"/>
          </a:xfrm>
          <a:prstGeom prst="rect">
            <a:avLst/>
          </a:prstGeom>
        </p:spPr>
        <p:txBody>
          <a:bodyPr wrap="square">
            <a:spAutoFit/>
          </a:bodyPr>
          <a:lstStyle/>
          <a:p>
            <a:pPr marL="285750" lvl="1" indent="-285750" algn="just">
              <a:lnSpc>
                <a:spcPct val="150000"/>
              </a:lnSpc>
              <a:buFont typeface="Arial"/>
              <a:buChar char="•"/>
            </a:pPr>
            <a:r>
              <a:rPr lang="el-GR" sz="1600" b="1" dirty="0">
                <a:latin typeface="Arial"/>
                <a:cs typeface="Arial"/>
              </a:rPr>
              <a:t>Εικονα (</a:t>
            </a:r>
            <a:r>
              <a:rPr lang="en-US" sz="1600" b="1" dirty="0">
                <a:latin typeface="Arial"/>
                <a:cs typeface="Arial"/>
              </a:rPr>
              <a:t>image</a:t>
            </a:r>
            <a:r>
              <a:rPr lang="el-GR" sz="1600" b="1" dirty="0">
                <a:latin typeface="Arial"/>
                <a:cs typeface="Arial"/>
              </a:rPr>
              <a:t>): </a:t>
            </a:r>
            <a:r>
              <a:rPr lang="el-GR" sz="1600" dirty="0">
                <a:latin typeface="Arial"/>
                <a:cs typeface="Arial"/>
              </a:rPr>
              <a:t>Το image </a:t>
            </a:r>
            <a:r>
              <a:rPr lang="el-GR" sz="1600">
                <a:latin typeface="Arial"/>
                <a:cs typeface="Arial"/>
              </a:rPr>
              <a:t>της εταιρείας </a:t>
            </a:r>
            <a:r>
              <a:rPr lang="el-GR" sz="1600" dirty="0">
                <a:latin typeface="Arial"/>
                <a:cs typeface="Arial"/>
              </a:rPr>
              <a:t>μπορεί να έχει ως αποδέκτες, τον ανταγωνισμό, (άμεσες ή έμμεσες ανταγωνιστικές εταιρείες), τους πελάτες, (παλιούς, νέους, δυνητικούς πελάτες), τον τύπο (έντυπο ή ηλεκτρονικό), τα κανάλια διανομής, (χονδρεμπόρους, δίκτυα διανομής κλπ), την κυβέρνηση (τοπική, περιφερειακή, εθνική) τους προμηθευτές (προμηθευτές διαφόρων ειδών στις διάφορες φάσεις, από την παραγωγή του προϊόντος μέχρι την πώληση), τους διαμορφωτές γνώμης, τις ομάδες επηρεασμού, το ευρύ καταναλωτικό κοινό και την κοινωνία γενικότερα</a:t>
            </a:r>
            <a:endParaRPr lang="en-US" sz="1600" dirty="0">
              <a:latin typeface="Arial"/>
              <a:cs typeface="Arial"/>
            </a:endParaRPr>
          </a:p>
          <a:p>
            <a:pPr marL="342900" lvl="1" indent="-342900" algn="just">
              <a:lnSpc>
                <a:spcPct val="150000"/>
              </a:lnSpc>
              <a:buFont typeface="Arial"/>
              <a:buChar char="•"/>
            </a:pPr>
            <a:endParaRPr lang="el-GR" sz="1600" b="1" dirty="0">
              <a:latin typeface="Arial"/>
              <a:cs typeface="Arial"/>
            </a:endParaRPr>
          </a:p>
          <a:p>
            <a:pPr marL="342900" lvl="1" indent="-342900" algn="just">
              <a:lnSpc>
                <a:spcPct val="150000"/>
              </a:lnSpc>
              <a:buFont typeface="Arial"/>
              <a:buChar char="•"/>
            </a:pPr>
            <a:r>
              <a:rPr lang="el-GR" sz="1600" b="1" dirty="0">
                <a:latin typeface="Arial"/>
                <a:cs typeface="Arial"/>
              </a:rPr>
              <a:t>Σύλληψη νέων ιδεών: </a:t>
            </a:r>
            <a:r>
              <a:rPr lang="el-GR" sz="1600" dirty="0">
                <a:latin typeface="Arial"/>
                <a:cs typeface="Arial"/>
              </a:rPr>
              <a:t>Πολλές νέες ιδέες γεννήθηκαν με τη συμμετοχή σε εμπορική έκθεση. Εκτός από νέες ιδέες, με την συμμετοχή στις εκθέσεις γίνεται ευκολότερη η διακίνηση νέων προϊόντων, ιδεών, υπηρεσιών, σκέψεων και απόψεων.</a:t>
            </a:r>
            <a:endParaRPr lang="en-US" sz="1600" b="1" dirty="0">
              <a:latin typeface="Arial"/>
              <a:cs typeface="Arial"/>
            </a:endParaRPr>
          </a:p>
          <a:p>
            <a:pPr lvl="0"/>
            <a:endParaRPr lang="en-US" b="1" dirty="0"/>
          </a:p>
        </p:txBody>
      </p:sp>
      <p:sp>
        <p:nvSpPr>
          <p:cNvPr id="15" name="Title 1"/>
          <p:cNvSpPr>
            <a:spLocks noGrp="1"/>
          </p:cNvSpPr>
          <p:nvPr>
            <p:ph type="title"/>
          </p:nvPr>
        </p:nvSpPr>
        <p:spPr>
          <a:xfrm>
            <a:off x="395536" y="687834"/>
            <a:ext cx="8291264" cy="508918"/>
          </a:xfrm>
        </p:spPr>
        <p:txBody>
          <a:bodyPr>
            <a:noAutofit/>
          </a:bodyPr>
          <a:lstStyle/>
          <a:p>
            <a:pPr lvl="1" algn="ctr" rtl="0">
              <a:spcBef>
                <a:spcPct val="0"/>
              </a:spcBef>
            </a:pPr>
            <a:r>
              <a:rPr lang="el-GR" sz="2800" dirty="0">
                <a:latin typeface="Arial"/>
                <a:cs typeface="Arial"/>
              </a:rPr>
              <a:t>Επιχειρησιακοί Στόχοι Συμμετοχής σε Διεθνείς Εμπορικές Εκθέσεις</a:t>
            </a:r>
            <a:br>
              <a:rPr lang="en-US" sz="2800" dirty="0">
                <a:latin typeface="Arial"/>
                <a:cs typeface="Arial"/>
              </a:rPr>
            </a:br>
            <a:endParaRPr lang="en-US" sz="2800" dirty="0">
              <a:latin typeface="Arial"/>
              <a:cs typeface="Arial"/>
            </a:endParaRPr>
          </a:p>
        </p:txBody>
      </p:sp>
    </p:spTree>
    <p:extLst>
      <p:ext uri="{BB962C8B-B14F-4D97-AF65-F5344CB8AC3E}">
        <p14:creationId xmlns:p14="http://schemas.microsoft.com/office/powerpoint/2010/main" val="97067235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Ομάδα 9">
            <a:extLst>
              <a:ext uri="{FF2B5EF4-FFF2-40B4-BE49-F238E27FC236}">
                <a16:creationId xmlns:a16="http://schemas.microsoft.com/office/drawing/2014/main" id="{4524F1F5-C797-E48F-DD3C-B22F512B6F0D}"/>
              </a:ext>
            </a:extLst>
          </p:cNvPr>
          <p:cNvGrpSpPr/>
          <p:nvPr/>
        </p:nvGrpSpPr>
        <p:grpSpPr>
          <a:xfrm>
            <a:off x="182134" y="5733258"/>
            <a:ext cx="8779731" cy="1224531"/>
            <a:chOff x="107504" y="5733258"/>
            <a:chExt cx="8928992" cy="1224531"/>
          </a:xfrm>
        </p:grpSpPr>
        <p:pic>
          <p:nvPicPr>
            <p:cNvPr id="11" name="Picture 3" descr="G:\Katia\Διδακτορική Διατριβή\Kείμενο\Εικόνες\slide2.jpg">
              <a:extLst>
                <a:ext uri="{FF2B5EF4-FFF2-40B4-BE49-F238E27FC236}">
                  <a16:creationId xmlns:a16="http://schemas.microsoft.com/office/drawing/2014/main" id="{494046A5-A3B1-A7E0-7EC9-B417D5522C6C}"/>
                </a:ext>
              </a:extLst>
            </p:cNvPr>
            <p:cNvPicPr>
              <a:picLocks noChangeAspect="1" noChangeArrowheads="1"/>
            </p:cNvPicPr>
            <p:nvPr/>
          </p:nvPicPr>
          <p:blipFill>
            <a:blip r:embed="rId3"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12" name="Γραφικό 11" descr="Ψάρι με συμπαγές γέμισμα">
              <a:extLst>
                <a:ext uri="{FF2B5EF4-FFF2-40B4-BE49-F238E27FC236}">
                  <a16:creationId xmlns:a16="http://schemas.microsoft.com/office/drawing/2014/main" id="{7EF75DD2-F5B1-AB9E-DC46-302EEECDB7CE}"/>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839465" y="6307730"/>
              <a:ext cx="745088" cy="650059"/>
            </a:xfrm>
            <a:prstGeom prst="rect">
              <a:avLst/>
            </a:prstGeom>
          </p:spPr>
        </p:pic>
        <p:pic>
          <p:nvPicPr>
            <p:cNvPr id="13" name="Γραφικό 12" descr="Ψάρι με συμπαγές γέμισμα">
              <a:extLst>
                <a:ext uri="{FF2B5EF4-FFF2-40B4-BE49-F238E27FC236}">
                  <a16:creationId xmlns:a16="http://schemas.microsoft.com/office/drawing/2014/main" id="{A39AE182-1E00-7AD0-FDFA-9AE70C32DDB4}"/>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82488" y="6243328"/>
              <a:ext cx="761621" cy="624496"/>
            </a:xfrm>
            <a:prstGeom prst="rect">
              <a:avLst/>
            </a:prstGeom>
          </p:spPr>
        </p:pic>
        <p:pic>
          <p:nvPicPr>
            <p:cNvPr id="14" name="Γραφικό 13" descr="Ανταγωνισμός με συμπαγές γέμισμα">
              <a:extLst>
                <a:ext uri="{FF2B5EF4-FFF2-40B4-BE49-F238E27FC236}">
                  <a16:creationId xmlns:a16="http://schemas.microsoft.com/office/drawing/2014/main" id="{E925304D-FF99-700A-AE0B-092B5151DDBE}"/>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4226513" y="6330198"/>
              <a:ext cx="761653" cy="560538"/>
            </a:xfrm>
            <a:prstGeom prst="rect">
              <a:avLst/>
            </a:prstGeom>
          </p:spPr>
        </p:pic>
      </p:grpSp>
      <p:sp>
        <p:nvSpPr>
          <p:cNvPr id="23" name="22 - Ορθογώνιο"/>
          <p:cNvSpPr/>
          <p:nvPr/>
        </p:nvSpPr>
        <p:spPr>
          <a:xfrm>
            <a:off x="188398" y="214290"/>
            <a:ext cx="8767204" cy="6383062"/>
          </a:xfrm>
          <a:prstGeom prst="rect">
            <a:avLst/>
          </a:prstGeom>
          <a:gradFill flip="none" rotWithShape="1">
            <a:gsLst>
              <a:gs pos="100000">
                <a:schemeClr val="bg1">
                  <a:lumMod val="85000"/>
                  <a:alpha val="0"/>
                </a:schemeClr>
              </a:gs>
              <a:gs pos="100000">
                <a:schemeClr val="bg1">
                  <a:lumMod val="85000"/>
                  <a:alpha val="0"/>
                </a:schemeClr>
              </a:gs>
              <a:gs pos="50000">
                <a:schemeClr val="accent1">
                  <a:tint val="44500"/>
                  <a:satMod val="160000"/>
                </a:schemeClr>
              </a:gs>
              <a:gs pos="100000">
                <a:schemeClr val="accent1">
                  <a:tint val="23500"/>
                  <a:satMod val="160000"/>
                </a:schemeClr>
              </a:gs>
            </a:gsLst>
            <a:lin ang="5400000" scaled="1"/>
            <a:tileRect/>
          </a:gradFill>
          <a:ln>
            <a:noFill/>
          </a:ln>
          <a:effectLst>
            <a:innerShdw blurRad="1270000" dist="2540000" dir="16200000">
              <a:schemeClr val="tx1">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dirty="0"/>
          </a:p>
        </p:txBody>
      </p:sp>
      <p:sp>
        <p:nvSpPr>
          <p:cNvPr id="28" name="27 - Ορθογώνιο"/>
          <p:cNvSpPr/>
          <p:nvPr/>
        </p:nvSpPr>
        <p:spPr>
          <a:xfrm>
            <a:off x="0" y="214290"/>
            <a:ext cx="182135" cy="7880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9" name="28 - Ορθογώνιο"/>
          <p:cNvSpPr/>
          <p:nvPr/>
        </p:nvSpPr>
        <p:spPr>
          <a:xfrm>
            <a:off x="8961865" y="450700"/>
            <a:ext cx="182135" cy="7880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 name="Rectangle 1"/>
          <p:cNvSpPr/>
          <p:nvPr/>
        </p:nvSpPr>
        <p:spPr>
          <a:xfrm>
            <a:off x="467544" y="1437451"/>
            <a:ext cx="8352928" cy="3431709"/>
          </a:xfrm>
          <a:prstGeom prst="rect">
            <a:avLst/>
          </a:prstGeom>
        </p:spPr>
        <p:txBody>
          <a:bodyPr wrap="square">
            <a:spAutoFit/>
          </a:bodyPr>
          <a:lstStyle/>
          <a:p>
            <a:pPr marL="285750" indent="-285750" algn="just">
              <a:buFont typeface="Arial"/>
              <a:buChar char="•"/>
            </a:pPr>
            <a:endParaRPr lang="el-GR" sz="1600" dirty="0">
              <a:latin typeface="Arial"/>
              <a:cs typeface="Arial"/>
            </a:endParaRPr>
          </a:p>
          <a:p>
            <a:pPr marL="342900" indent="-342900" algn="just">
              <a:lnSpc>
                <a:spcPct val="150000"/>
              </a:lnSpc>
              <a:buFont typeface="Arial"/>
              <a:buChar char="•"/>
            </a:pPr>
            <a:endParaRPr lang="el-GR" sz="1600" b="1" dirty="0">
              <a:latin typeface="Arial"/>
              <a:cs typeface="Arial"/>
            </a:endParaRPr>
          </a:p>
          <a:p>
            <a:pPr marL="342900" lvl="0" indent="-342900" algn="just">
              <a:lnSpc>
                <a:spcPct val="150000"/>
              </a:lnSpc>
              <a:buFont typeface="Arial"/>
              <a:buChar char="•"/>
            </a:pPr>
            <a:r>
              <a:rPr lang="el-GR" sz="1600" b="1" dirty="0">
                <a:latin typeface="Arial"/>
                <a:cs typeface="Arial"/>
              </a:rPr>
              <a:t>Γενικά οφέλη: </a:t>
            </a:r>
            <a:r>
              <a:rPr lang="el-GR" sz="1600" dirty="0">
                <a:latin typeface="Arial"/>
                <a:cs typeface="Arial"/>
              </a:rPr>
              <a:t>Με την κάθε συμμετοχή σε μία τέτοιου είδους εκδήλωση διεθνούς χαρακτήρα, βελτιώνεται η εικόνα της εταιρείας, οι σχέσεις ανάμεσα στα μέρη και αναλύοντας τα παραπάνω, τα οφέλη για την κάθε εταιρεία είναι πάρα πολλά.</a:t>
            </a:r>
          </a:p>
          <a:p>
            <a:pPr lvl="0" algn="just">
              <a:lnSpc>
                <a:spcPct val="150000"/>
              </a:lnSpc>
            </a:pPr>
            <a:endParaRPr lang="el-GR" sz="1600" dirty="0"/>
          </a:p>
          <a:p>
            <a:pPr lvl="0" algn="r">
              <a:lnSpc>
                <a:spcPct val="150000"/>
              </a:lnSpc>
            </a:pPr>
            <a:r>
              <a:rPr lang="el-GR" sz="1600" dirty="0"/>
              <a:t> (Ναλμπάντης, 2011)</a:t>
            </a:r>
            <a:endParaRPr lang="en-US" b="1" dirty="0"/>
          </a:p>
          <a:p>
            <a:endParaRPr lang="en-US" b="1" dirty="0"/>
          </a:p>
          <a:p>
            <a:pPr lvl="0"/>
            <a:endParaRPr lang="en-US" b="1" dirty="0"/>
          </a:p>
          <a:p>
            <a:pPr lvl="0"/>
            <a:endParaRPr lang="en-US" b="1" dirty="0"/>
          </a:p>
        </p:txBody>
      </p:sp>
      <p:sp>
        <p:nvSpPr>
          <p:cNvPr id="15" name="Title 1"/>
          <p:cNvSpPr>
            <a:spLocks noGrp="1"/>
          </p:cNvSpPr>
          <p:nvPr>
            <p:ph type="title"/>
          </p:nvPr>
        </p:nvSpPr>
        <p:spPr>
          <a:xfrm>
            <a:off x="395536" y="687834"/>
            <a:ext cx="8291264" cy="508918"/>
          </a:xfrm>
        </p:spPr>
        <p:txBody>
          <a:bodyPr>
            <a:noAutofit/>
          </a:bodyPr>
          <a:lstStyle/>
          <a:p>
            <a:pPr lvl="1" algn="ctr" rtl="0">
              <a:spcBef>
                <a:spcPct val="0"/>
              </a:spcBef>
            </a:pPr>
            <a:r>
              <a:rPr lang="el-GR" sz="2800" dirty="0">
                <a:latin typeface="Arial"/>
                <a:cs typeface="Arial"/>
              </a:rPr>
              <a:t>Επιχειρησιακοί Στόχοι Συμμετοχής σε Διεθνείς Εμπορικές Εκθέσεις</a:t>
            </a:r>
            <a:br>
              <a:rPr lang="en-US" sz="2800" dirty="0">
                <a:latin typeface="Arial"/>
                <a:cs typeface="Arial"/>
              </a:rPr>
            </a:br>
            <a:endParaRPr lang="en-US" sz="2800" dirty="0">
              <a:latin typeface="Arial"/>
              <a:cs typeface="Arial"/>
            </a:endParaRPr>
          </a:p>
        </p:txBody>
      </p:sp>
    </p:spTree>
    <p:extLst>
      <p:ext uri="{BB962C8B-B14F-4D97-AF65-F5344CB8AC3E}">
        <p14:creationId xmlns:p14="http://schemas.microsoft.com/office/powerpoint/2010/main" val="27237412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Ομάδα 9">
            <a:extLst>
              <a:ext uri="{FF2B5EF4-FFF2-40B4-BE49-F238E27FC236}">
                <a16:creationId xmlns:a16="http://schemas.microsoft.com/office/drawing/2014/main" id="{4524F1F5-C797-E48F-DD3C-B22F512B6F0D}"/>
              </a:ext>
            </a:extLst>
          </p:cNvPr>
          <p:cNvGrpSpPr/>
          <p:nvPr/>
        </p:nvGrpSpPr>
        <p:grpSpPr>
          <a:xfrm>
            <a:off x="182134" y="5733258"/>
            <a:ext cx="8779731" cy="1224531"/>
            <a:chOff x="107504" y="5733258"/>
            <a:chExt cx="8928992" cy="1224531"/>
          </a:xfrm>
        </p:grpSpPr>
        <p:pic>
          <p:nvPicPr>
            <p:cNvPr id="11" name="Picture 3" descr="G:\Katia\Διδακτορική Διατριβή\Kείμενο\Εικόνες\slide2.jpg">
              <a:extLst>
                <a:ext uri="{FF2B5EF4-FFF2-40B4-BE49-F238E27FC236}">
                  <a16:creationId xmlns:a16="http://schemas.microsoft.com/office/drawing/2014/main" id="{494046A5-A3B1-A7E0-7EC9-B417D5522C6C}"/>
                </a:ext>
              </a:extLst>
            </p:cNvPr>
            <p:cNvPicPr>
              <a:picLocks noChangeAspect="1" noChangeArrowheads="1"/>
            </p:cNvPicPr>
            <p:nvPr/>
          </p:nvPicPr>
          <p:blipFill>
            <a:blip r:embed="rId3"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12" name="Γραφικό 11" descr="Ψάρι με συμπαγές γέμισμα">
              <a:extLst>
                <a:ext uri="{FF2B5EF4-FFF2-40B4-BE49-F238E27FC236}">
                  <a16:creationId xmlns:a16="http://schemas.microsoft.com/office/drawing/2014/main" id="{7EF75DD2-F5B1-AB9E-DC46-302EEECDB7CE}"/>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839465" y="6307730"/>
              <a:ext cx="745088" cy="650059"/>
            </a:xfrm>
            <a:prstGeom prst="rect">
              <a:avLst/>
            </a:prstGeom>
          </p:spPr>
        </p:pic>
        <p:pic>
          <p:nvPicPr>
            <p:cNvPr id="13" name="Γραφικό 12" descr="Ψάρι με συμπαγές γέμισμα">
              <a:extLst>
                <a:ext uri="{FF2B5EF4-FFF2-40B4-BE49-F238E27FC236}">
                  <a16:creationId xmlns:a16="http://schemas.microsoft.com/office/drawing/2014/main" id="{A39AE182-1E00-7AD0-FDFA-9AE70C32DDB4}"/>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82488" y="6243328"/>
              <a:ext cx="761621" cy="624496"/>
            </a:xfrm>
            <a:prstGeom prst="rect">
              <a:avLst/>
            </a:prstGeom>
          </p:spPr>
        </p:pic>
        <p:pic>
          <p:nvPicPr>
            <p:cNvPr id="14" name="Γραφικό 13" descr="Ανταγωνισμός με συμπαγές γέμισμα">
              <a:extLst>
                <a:ext uri="{FF2B5EF4-FFF2-40B4-BE49-F238E27FC236}">
                  <a16:creationId xmlns:a16="http://schemas.microsoft.com/office/drawing/2014/main" id="{E925304D-FF99-700A-AE0B-092B5151DDBE}"/>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4226513" y="6330198"/>
              <a:ext cx="761653" cy="560538"/>
            </a:xfrm>
            <a:prstGeom prst="rect">
              <a:avLst/>
            </a:prstGeom>
          </p:spPr>
        </p:pic>
      </p:grpSp>
      <p:sp>
        <p:nvSpPr>
          <p:cNvPr id="23" name="22 - Ορθογώνιο"/>
          <p:cNvSpPr/>
          <p:nvPr/>
        </p:nvSpPr>
        <p:spPr>
          <a:xfrm>
            <a:off x="188398" y="214290"/>
            <a:ext cx="8767204" cy="6383062"/>
          </a:xfrm>
          <a:prstGeom prst="rect">
            <a:avLst/>
          </a:prstGeom>
          <a:gradFill flip="none" rotWithShape="1">
            <a:gsLst>
              <a:gs pos="100000">
                <a:schemeClr val="bg1">
                  <a:lumMod val="85000"/>
                  <a:alpha val="0"/>
                </a:schemeClr>
              </a:gs>
              <a:gs pos="100000">
                <a:schemeClr val="bg1">
                  <a:lumMod val="85000"/>
                  <a:alpha val="0"/>
                </a:schemeClr>
              </a:gs>
              <a:gs pos="50000">
                <a:schemeClr val="accent1">
                  <a:tint val="44500"/>
                  <a:satMod val="160000"/>
                </a:schemeClr>
              </a:gs>
              <a:gs pos="100000">
                <a:schemeClr val="accent1">
                  <a:tint val="23500"/>
                  <a:satMod val="160000"/>
                </a:schemeClr>
              </a:gs>
            </a:gsLst>
            <a:lin ang="5400000" scaled="1"/>
            <a:tileRect/>
          </a:gradFill>
          <a:ln>
            <a:noFill/>
          </a:ln>
          <a:effectLst>
            <a:innerShdw blurRad="1270000" dist="2540000" dir="16200000">
              <a:schemeClr val="tx1">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dirty="0"/>
          </a:p>
        </p:txBody>
      </p:sp>
      <p:sp>
        <p:nvSpPr>
          <p:cNvPr id="28" name="27 - Ορθογώνιο"/>
          <p:cNvSpPr/>
          <p:nvPr/>
        </p:nvSpPr>
        <p:spPr>
          <a:xfrm>
            <a:off x="0" y="214290"/>
            <a:ext cx="182135" cy="7880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9" name="28 - Ορθογώνιο"/>
          <p:cNvSpPr/>
          <p:nvPr/>
        </p:nvSpPr>
        <p:spPr>
          <a:xfrm>
            <a:off x="8961865" y="450700"/>
            <a:ext cx="182135" cy="7880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5" name="Title 1"/>
          <p:cNvSpPr>
            <a:spLocks noGrp="1"/>
          </p:cNvSpPr>
          <p:nvPr>
            <p:ph type="title"/>
          </p:nvPr>
        </p:nvSpPr>
        <p:spPr>
          <a:xfrm>
            <a:off x="457200" y="836712"/>
            <a:ext cx="8229600" cy="648072"/>
          </a:xfrm>
        </p:spPr>
        <p:txBody>
          <a:bodyPr>
            <a:normAutofit/>
          </a:bodyPr>
          <a:lstStyle/>
          <a:p>
            <a:r>
              <a:rPr lang="el-GR" sz="3200" dirty="0"/>
              <a:t>Εμπορική έκθεση με απλά λόγια...</a:t>
            </a:r>
            <a:endParaRPr lang="en-US" sz="3200" dirty="0"/>
          </a:p>
        </p:txBody>
      </p:sp>
      <p:sp>
        <p:nvSpPr>
          <p:cNvPr id="16" name="21 - Ορθογώνιο"/>
          <p:cNvSpPr/>
          <p:nvPr/>
        </p:nvSpPr>
        <p:spPr>
          <a:xfrm>
            <a:off x="573182" y="1961158"/>
            <a:ext cx="7959258" cy="1179810"/>
          </a:xfrm>
          <a:prstGeom prst="rect">
            <a:avLst/>
          </a:prstGeom>
        </p:spPr>
        <p:txBody>
          <a:bodyPr wrap="square">
            <a:spAutoFit/>
          </a:bodyPr>
          <a:lstStyle/>
          <a:p>
            <a:pPr algn="just">
              <a:lnSpc>
                <a:spcPct val="150000"/>
              </a:lnSpc>
            </a:pPr>
            <a:r>
              <a:rPr lang="el-GR" sz="1600" b="1" dirty="0"/>
              <a:t>Ε</a:t>
            </a:r>
            <a:r>
              <a:rPr lang="en-US" sz="1600" b="1" dirty="0" err="1"/>
              <a:t>ίν</a:t>
            </a:r>
            <a:r>
              <a:rPr lang="en-US" sz="1600" b="1" dirty="0"/>
              <a:t>α</a:t>
            </a:r>
            <a:r>
              <a:rPr lang="en-US" sz="1600" b="1" dirty="0" err="1"/>
              <a:t>ι</a:t>
            </a:r>
            <a:r>
              <a:rPr lang="en-US" sz="1600" b="1" dirty="0"/>
              <a:t> </a:t>
            </a:r>
            <a:r>
              <a:rPr lang="el-GR" sz="1600" b="1" dirty="0"/>
              <a:t>ένα</a:t>
            </a:r>
            <a:r>
              <a:rPr lang="en-US" sz="1600" b="1" dirty="0"/>
              <a:t> </a:t>
            </a:r>
            <a:r>
              <a:rPr lang="en-US" sz="1600" b="1" dirty="0" err="1">
                <a:solidFill>
                  <a:srgbClr val="0000FF"/>
                </a:solidFill>
              </a:rPr>
              <a:t>εμ</a:t>
            </a:r>
            <a:r>
              <a:rPr lang="en-US" sz="1600" b="1" dirty="0">
                <a:solidFill>
                  <a:srgbClr val="0000FF"/>
                </a:solidFill>
              </a:rPr>
              <a:t>π</a:t>
            </a:r>
            <a:r>
              <a:rPr lang="en-US" sz="1600" b="1" dirty="0" err="1">
                <a:solidFill>
                  <a:srgbClr val="0000FF"/>
                </a:solidFill>
              </a:rPr>
              <a:t>ορικό</a:t>
            </a:r>
            <a:r>
              <a:rPr lang="en-US" sz="1600" b="1" dirty="0">
                <a:solidFill>
                  <a:srgbClr val="0000FF"/>
                </a:solidFill>
              </a:rPr>
              <a:t> </a:t>
            </a:r>
            <a:r>
              <a:rPr lang="en-US" sz="1600" b="1" dirty="0" err="1">
                <a:solidFill>
                  <a:srgbClr val="0000FF"/>
                </a:solidFill>
              </a:rPr>
              <a:t>γεγονός</a:t>
            </a:r>
            <a:r>
              <a:rPr lang="en-US" sz="1600" b="1" dirty="0"/>
              <a:t>, π</a:t>
            </a:r>
            <a:r>
              <a:rPr lang="en-US" sz="1600" b="1" dirty="0" err="1"/>
              <a:t>ου</a:t>
            </a:r>
            <a:r>
              <a:rPr lang="en-US" sz="1600" b="1" dirty="0"/>
              <a:t> </a:t>
            </a:r>
            <a:r>
              <a:rPr lang="en-US" sz="1600" b="1" dirty="0" err="1"/>
              <a:t>έχει</a:t>
            </a:r>
            <a:r>
              <a:rPr lang="en-US" sz="1600" b="1" dirty="0"/>
              <a:t> </a:t>
            </a:r>
            <a:r>
              <a:rPr lang="en-US" sz="1600" b="1" dirty="0" err="1"/>
              <a:t>σ</a:t>
            </a:r>
            <a:r>
              <a:rPr lang="en-US" sz="1600" b="1" dirty="0"/>
              <a:t>α</a:t>
            </a:r>
            <a:r>
              <a:rPr lang="en-US" sz="1600" b="1" dirty="0" err="1"/>
              <a:t>ν</a:t>
            </a:r>
            <a:r>
              <a:rPr lang="en-US" sz="1600" b="1" dirty="0"/>
              <a:t> </a:t>
            </a:r>
            <a:r>
              <a:rPr lang="en-US" sz="1600" b="1" dirty="0" err="1"/>
              <a:t>στόχο</a:t>
            </a:r>
            <a:r>
              <a:rPr lang="en-US" sz="1600" b="1" dirty="0"/>
              <a:t> </a:t>
            </a:r>
            <a:r>
              <a:rPr lang="en-US" sz="1600" b="1" dirty="0" err="1"/>
              <a:t>ν</a:t>
            </a:r>
            <a:r>
              <a:rPr lang="en-US" sz="1600" b="1" dirty="0"/>
              <a:t>α </a:t>
            </a:r>
            <a:r>
              <a:rPr lang="en-US" sz="1600" b="1" dirty="0" err="1"/>
              <a:t>δημιουργήσει</a:t>
            </a:r>
            <a:r>
              <a:rPr lang="en-US" sz="1600" b="1" dirty="0"/>
              <a:t> </a:t>
            </a:r>
            <a:r>
              <a:rPr lang="en-US" sz="1600" b="1" dirty="0" err="1"/>
              <a:t>το</a:t>
            </a:r>
            <a:r>
              <a:rPr lang="en-US" sz="1600" b="1" dirty="0"/>
              <a:t> </a:t>
            </a:r>
            <a:r>
              <a:rPr lang="en-US" sz="1600" b="1" dirty="0" err="1"/>
              <a:t>κ</a:t>
            </a:r>
            <a:r>
              <a:rPr lang="en-US" sz="1600" b="1" dirty="0"/>
              <a:t>α</a:t>
            </a:r>
            <a:r>
              <a:rPr lang="en-US" sz="1600" b="1" dirty="0" err="1"/>
              <a:t>τάλληλο</a:t>
            </a:r>
            <a:r>
              <a:rPr lang="en-US" sz="1600" b="1" dirty="0"/>
              <a:t> </a:t>
            </a:r>
            <a:r>
              <a:rPr lang="en-US" sz="1600" b="1" dirty="0" err="1">
                <a:solidFill>
                  <a:srgbClr val="FF0000"/>
                </a:solidFill>
              </a:rPr>
              <a:t>ε</a:t>
            </a:r>
            <a:r>
              <a:rPr lang="en-US" sz="1600" b="1" dirty="0">
                <a:solidFill>
                  <a:srgbClr val="FF0000"/>
                </a:solidFill>
              </a:rPr>
              <a:t>π</a:t>
            </a:r>
            <a:r>
              <a:rPr lang="en-US" sz="1600" b="1" dirty="0" err="1">
                <a:solidFill>
                  <a:srgbClr val="FF0000"/>
                </a:solidFill>
              </a:rPr>
              <a:t>ιχειρημ</a:t>
            </a:r>
            <a:r>
              <a:rPr lang="en-US" sz="1600" b="1" dirty="0">
                <a:solidFill>
                  <a:srgbClr val="FF0000"/>
                </a:solidFill>
              </a:rPr>
              <a:t>α</a:t>
            </a:r>
            <a:r>
              <a:rPr lang="en-US" sz="1600" b="1" dirty="0" err="1">
                <a:solidFill>
                  <a:srgbClr val="FF0000"/>
                </a:solidFill>
              </a:rPr>
              <a:t>τικό</a:t>
            </a:r>
            <a:r>
              <a:rPr lang="en-US" sz="1600" b="1" dirty="0">
                <a:solidFill>
                  <a:srgbClr val="FF0000"/>
                </a:solidFill>
              </a:rPr>
              <a:t> π</a:t>
            </a:r>
            <a:r>
              <a:rPr lang="en-US" sz="1600" b="1" dirty="0" err="1">
                <a:solidFill>
                  <a:srgbClr val="FF0000"/>
                </a:solidFill>
              </a:rPr>
              <a:t>ερι</a:t>
            </a:r>
            <a:r>
              <a:rPr lang="en-US" sz="1600" b="1" dirty="0">
                <a:solidFill>
                  <a:srgbClr val="FF0000"/>
                </a:solidFill>
              </a:rPr>
              <a:t>β</a:t>
            </a:r>
            <a:r>
              <a:rPr lang="en-US" sz="1600" b="1" dirty="0" err="1">
                <a:solidFill>
                  <a:srgbClr val="FF0000"/>
                </a:solidFill>
              </a:rPr>
              <a:t>άλλον</a:t>
            </a:r>
            <a:r>
              <a:rPr lang="en-US" sz="1600" b="1" dirty="0"/>
              <a:t> π</a:t>
            </a:r>
            <a:r>
              <a:rPr lang="en-US" sz="1600" b="1" dirty="0" err="1"/>
              <a:t>ου</a:t>
            </a:r>
            <a:r>
              <a:rPr lang="en-US" sz="1600" b="1" dirty="0"/>
              <a:t> </a:t>
            </a:r>
            <a:r>
              <a:rPr lang="en-US" sz="1600" b="1" dirty="0" err="1"/>
              <a:t>θ</a:t>
            </a:r>
            <a:r>
              <a:rPr lang="en-US" sz="1600" b="1" dirty="0"/>
              <a:t>α </a:t>
            </a:r>
            <a:r>
              <a:rPr lang="en-US" sz="1600" b="1" dirty="0" err="1"/>
              <a:t>φέρει</a:t>
            </a:r>
            <a:r>
              <a:rPr lang="en-US" sz="1600" b="1" dirty="0"/>
              <a:t> </a:t>
            </a:r>
            <a:r>
              <a:rPr lang="en-US" sz="1600" b="1" dirty="0" err="1"/>
              <a:t>σε</a:t>
            </a:r>
            <a:r>
              <a:rPr lang="en-US" sz="1600" b="1" dirty="0"/>
              <a:t> </a:t>
            </a:r>
            <a:r>
              <a:rPr lang="en-US" sz="1600" b="1" dirty="0" err="1"/>
              <a:t>ε</a:t>
            </a:r>
            <a:r>
              <a:rPr lang="en-US" sz="1600" b="1" dirty="0"/>
              <a:t>πα</a:t>
            </a:r>
            <a:r>
              <a:rPr lang="en-US" sz="1600" b="1" dirty="0" err="1"/>
              <a:t>φή</a:t>
            </a:r>
            <a:r>
              <a:rPr lang="en-US" sz="1600" b="1" dirty="0"/>
              <a:t> π</a:t>
            </a:r>
            <a:r>
              <a:rPr lang="en-US" sz="1600" b="1" dirty="0" err="1"/>
              <a:t>ωλητές</a:t>
            </a:r>
            <a:r>
              <a:rPr lang="en-US" sz="1600" b="1" dirty="0"/>
              <a:t> </a:t>
            </a:r>
            <a:r>
              <a:rPr lang="en-US" sz="1600" b="1" dirty="0" err="1"/>
              <a:t>κ</a:t>
            </a:r>
            <a:r>
              <a:rPr lang="en-US" sz="1600" b="1" dirty="0"/>
              <a:t>α</a:t>
            </a:r>
            <a:r>
              <a:rPr lang="en-US" sz="1600" b="1" dirty="0" err="1"/>
              <a:t>ι</a:t>
            </a:r>
            <a:r>
              <a:rPr lang="en-US" sz="1600" b="1" dirty="0"/>
              <a:t> α</a:t>
            </a:r>
            <a:r>
              <a:rPr lang="en-US" sz="1600" b="1" dirty="0" err="1"/>
              <a:t>γορ</a:t>
            </a:r>
            <a:r>
              <a:rPr lang="en-US" sz="1600" b="1" dirty="0"/>
              <a:t>α</a:t>
            </a:r>
            <a:r>
              <a:rPr lang="en-US" sz="1600" b="1" dirty="0" err="1"/>
              <a:t>στές</a:t>
            </a:r>
            <a:r>
              <a:rPr lang="en-US" sz="1600" b="1" dirty="0"/>
              <a:t>, </a:t>
            </a:r>
            <a:r>
              <a:rPr lang="en-US" sz="1600" b="1" dirty="0" err="1"/>
              <a:t>εκθέτες</a:t>
            </a:r>
            <a:r>
              <a:rPr lang="en-US" sz="1600" b="1" dirty="0"/>
              <a:t> </a:t>
            </a:r>
            <a:r>
              <a:rPr lang="en-US" sz="1600" b="1" dirty="0" err="1"/>
              <a:t>κ</a:t>
            </a:r>
            <a:r>
              <a:rPr lang="en-US" sz="1600" b="1" dirty="0"/>
              <a:t>α</a:t>
            </a:r>
            <a:r>
              <a:rPr lang="en-US" sz="1600" b="1" dirty="0" err="1"/>
              <a:t>ι</a:t>
            </a:r>
            <a:r>
              <a:rPr lang="en-US" sz="1600" b="1" dirty="0"/>
              <a:t> </a:t>
            </a:r>
            <a:r>
              <a:rPr lang="en-US" sz="1600" b="1" dirty="0" err="1"/>
              <a:t>ε</a:t>
            </a:r>
            <a:r>
              <a:rPr lang="en-US" sz="1600" b="1" dirty="0"/>
              <a:t>π</a:t>
            </a:r>
            <a:r>
              <a:rPr lang="en-US" sz="1600" b="1" dirty="0" err="1"/>
              <a:t>ισκέ</a:t>
            </a:r>
            <a:r>
              <a:rPr lang="en-US" sz="1600" b="1" dirty="0"/>
              <a:t>π</a:t>
            </a:r>
            <a:r>
              <a:rPr lang="en-US" sz="1600" b="1" dirty="0" err="1"/>
              <a:t>τες</a:t>
            </a:r>
            <a:r>
              <a:rPr lang="en-US" sz="1600" b="1" dirty="0"/>
              <a:t>.</a:t>
            </a:r>
            <a:endParaRPr lang="en-US" sz="1600" dirty="0"/>
          </a:p>
        </p:txBody>
      </p:sp>
      <p:pic>
        <p:nvPicPr>
          <p:cNvPr id="17" name="Picture 16"/>
          <p:cNvPicPr>
            <a:picLocks noChangeAspect="1"/>
          </p:cNvPicPr>
          <p:nvPr/>
        </p:nvPicPr>
        <p:blipFill>
          <a:blip r:embed="rId8"/>
          <a:stretch>
            <a:fillRect/>
          </a:stretch>
        </p:blipFill>
        <p:spPr>
          <a:xfrm>
            <a:off x="2123728" y="3789040"/>
            <a:ext cx="4508500" cy="1803400"/>
          </a:xfrm>
          <a:prstGeom prst="rect">
            <a:avLst/>
          </a:prstGeom>
        </p:spPr>
      </p:pic>
    </p:spTree>
    <p:extLst>
      <p:ext uri="{BB962C8B-B14F-4D97-AF65-F5344CB8AC3E}">
        <p14:creationId xmlns:p14="http://schemas.microsoft.com/office/powerpoint/2010/main" val="11369912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blinds(horizontal)">
                                      <p:cBhvr>
                                        <p:cTn id="7"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Ομάδα 12">
            <a:extLst>
              <a:ext uri="{FF2B5EF4-FFF2-40B4-BE49-F238E27FC236}">
                <a16:creationId xmlns:a16="http://schemas.microsoft.com/office/drawing/2014/main" id="{A9B84B88-B7CD-ECB8-012E-B599F98C83F0}"/>
              </a:ext>
            </a:extLst>
          </p:cNvPr>
          <p:cNvGrpSpPr/>
          <p:nvPr/>
        </p:nvGrpSpPr>
        <p:grpSpPr>
          <a:xfrm>
            <a:off x="182134" y="5733258"/>
            <a:ext cx="8779731" cy="1224531"/>
            <a:chOff x="107504" y="5733258"/>
            <a:chExt cx="8928992" cy="1224531"/>
          </a:xfrm>
        </p:grpSpPr>
        <p:pic>
          <p:nvPicPr>
            <p:cNvPr id="14" name="Picture 3" descr="G:\Katia\Διδακτορική Διατριβή\Kείμενο\Εικόνες\slide2.jpg">
              <a:extLst>
                <a:ext uri="{FF2B5EF4-FFF2-40B4-BE49-F238E27FC236}">
                  <a16:creationId xmlns:a16="http://schemas.microsoft.com/office/drawing/2014/main" id="{87F088C5-2C02-97CF-2C82-639444B3125C}"/>
                </a:ext>
              </a:extLst>
            </p:cNvPr>
            <p:cNvPicPr>
              <a:picLocks noChangeAspect="1" noChangeArrowheads="1"/>
            </p:cNvPicPr>
            <p:nvPr/>
          </p:nvPicPr>
          <p:blipFill>
            <a:blip r:embed="rId3"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15" name="Γραφικό 14" descr="Ψάρι με συμπαγές γέμισμα">
              <a:extLst>
                <a:ext uri="{FF2B5EF4-FFF2-40B4-BE49-F238E27FC236}">
                  <a16:creationId xmlns:a16="http://schemas.microsoft.com/office/drawing/2014/main" id="{3B0F0E4A-798C-0A19-B3E9-F41EE8F14AF8}"/>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839465" y="6307730"/>
              <a:ext cx="745088" cy="650059"/>
            </a:xfrm>
            <a:prstGeom prst="rect">
              <a:avLst/>
            </a:prstGeom>
          </p:spPr>
        </p:pic>
        <p:pic>
          <p:nvPicPr>
            <p:cNvPr id="16" name="Γραφικό 15" descr="Ψάρι με συμπαγές γέμισμα">
              <a:extLst>
                <a:ext uri="{FF2B5EF4-FFF2-40B4-BE49-F238E27FC236}">
                  <a16:creationId xmlns:a16="http://schemas.microsoft.com/office/drawing/2014/main" id="{E4B6663C-EC3F-4863-C331-17D15AC6BBAC}"/>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82488" y="6243328"/>
              <a:ext cx="761621" cy="624496"/>
            </a:xfrm>
            <a:prstGeom prst="rect">
              <a:avLst/>
            </a:prstGeom>
          </p:spPr>
        </p:pic>
        <p:pic>
          <p:nvPicPr>
            <p:cNvPr id="17" name="Γραφικό 16" descr="Ανταγωνισμός με συμπαγές γέμισμα">
              <a:extLst>
                <a:ext uri="{FF2B5EF4-FFF2-40B4-BE49-F238E27FC236}">
                  <a16:creationId xmlns:a16="http://schemas.microsoft.com/office/drawing/2014/main" id="{D3D93DEC-19AB-A516-5802-10DE21582333}"/>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4226513" y="6330198"/>
              <a:ext cx="761653" cy="560538"/>
            </a:xfrm>
            <a:prstGeom prst="rect">
              <a:avLst/>
            </a:prstGeom>
          </p:spPr>
        </p:pic>
      </p:grpSp>
      <p:grpSp>
        <p:nvGrpSpPr>
          <p:cNvPr id="31" name="30 - Ομάδα"/>
          <p:cNvGrpSpPr/>
          <p:nvPr/>
        </p:nvGrpSpPr>
        <p:grpSpPr>
          <a:xfrm>
            <a:off x="0" y="185467"/>
            <a:ext cx="9144017" cy="6458242"/>
            <a:chOff x="65835" y="185774"/>
            <a:chExt cx="9012330" cy="5835513"/>
          </a:xfrm>
        </p:grpSpPr>
        <p:sp>
          <p:nvSpPr>
            <p:cNvPr id="23" name="22 - Ορθογώνιο"/>
            <p:cNvSpPr/>
            <p:nvPr/>
          </p:nvSpPr>
          <p:spPr>
            <a:xfrm>
              <a:off x="251520" y="185774"/>
              <a:ext cx="8640944" cy="5835513"/>
            </a:xfrm>
            <a:prstGeom prst="rect">
              <a:avLst/>
            </a:prstGeom>
            <a:gradFill flip="none" rotWithShape="1">
              <a:gsLst>
                <a:gs pos="100000">
                  <a:schemeClr val="bg1">
                    <a:lumMod val="85000"/>
                    <a:alpha val="0"/>
                  </a:schemeClr>
                </a:gs>
                <a:gs pos="100000">
                  <a:schemeClr val="bg1">
                    <a:lumMod val="85000"/>
                    <a:alpha val="0"/>
                  </a:schemeClr>
                </a:gs>
                <a:gs pos="50000">
                  <a:schemeClr val="accent1">
                    <a:tint val="44500"/>
                    <a:satMod val="160000"/>
                  </a:schemeClr>
                </a:gs>
                <a:gs pos="100000">
                  <a:schemeClr val="accent1">
                    <a:tint val="23500"/>
                    <a:satMod val="160000"/>
                  </a:schemeClr>
                </a:gs>
              </a:gsLst>
              <a:lin ang="5400000" scaled="1"/>
              <a:tileRect/>
            </a:gradFill>
            <a:ln>
              <a:noFill/>
            </a:ln>
            <a:effectLst>
              <a:innerShdw blurRad="1270000" dist="2540000" dir="16200000">
                <a:schemeClr val="tx1">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dirty="0"/>
            </a:p>
          </p:txBody>
        </p:sp>
        <p:grpSp>
          <p:nvGrpSpPr>
            <p:cNvPr id="27" name="26 - Ομάδα"/>
            <p:cNvGrpSpPr/>
            <p:nvPr/>
          </p:nvGrpSpPr>
          <p:grpSpPr>
            <a:xfrm>
              <a:off x="251520" y="188640"/>
              <a:ext cx="8640944" cy="576064"/>
              <a:chOff x="251520" y="188640"/>
              <a:chExt cx="8640960" cy="576064"/>
            </a:xfrm>
          </p:grpSpPr>
          <p:sp>
            <p:nvSpPr>
              <p:cNvPr id="25" name="24 - Ορθογώνιο"/>
              <p:cNvSpPr/>
              <p:nvPr/>
            </p:nvSpPr>
            <p:spPr>
              <a:xfrm>
                <a:off x="251520" y="548680"/>
                <a:ext cx="8640960" cy="216024"/>
              </a:xfrm>
              <a:prstGeom prst="rect">
                <a:avLst/>
              </a:prstGeom>
              <a:solidFill>
                <a:schemeClr val="tx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8" name="1 - Τίτλος"/>
              <p:cNvSpPr txBox="1">
                <a:spLocks/>
              </p:cNvSpPr>
              <p:nvPr/>
            </p:nvSpPr>
            <p:spPr>
              <a:xfrm>
                <a:off x="1043608" y="188640"/>
                <a:ext cx="7848872" cy="576064"/>
              </a:xfrm>
              <a:prstGeom prst="rect">
                <a:avLst/>
              </a:prstGeom>
              <a:solidFill>
                <a:schemeClr val="tx1">
                  <a:lumMod val="75000"/>
                  <a:lumOff val="25000"/>
                </a:schemeClr>
              </a:solidFill>
              <a:effectLst>
                <a:innerShdw blurRad="241300" dist="88900" dir="5400000">
                  <a:schemeClr val="tx1"/>
                </a:innerShdw>
              </a:effectLst>
            </p:spPr>
            <p:txBody>
              <a:bodyPr vert="horz" lIns="91440" tIns="45720" rIns="91440" bIns="45720" rtlCol="0" anchor="ctr">
                <a:normAutofit fontScale="97500"/>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l-GR" sz="3600" b="0" i="0" u="none" strike="noStrike" kern="1200" cap="none" spc="0" normalizeH="0" baseline="0" noProof="0">
                    <a:ln>
                      <a:noFill/>
                    </a:ln>
                    <a:solidFill>
                      <a:schemeClr val="bg1"/>
                    </a:solidFill>
                    <a:effectLst/>
                    <a:uLnTx/>
                    <a:uFillTx/>
                    <a:latin typeface="+mj-lt"/>
                    <a:ea typeface="+mj-ea"/>
                    <a:cs typeface="+mj-cs"/>
                  </a:rPr>
                  <a:t>    </a:t>
                </a:r>
                <a:endParaRPr kumimoji="0" lang="el-GR" sz="3600" b="0" i="0" u="none" strike="noStrike" kern="1200" cap="none" spc="0" normalizeH="0" baseline="0" noProof="0" dirty="0">
                  <a:ln>
                    <a:noFill/>
                  </a:ln>
                  <a:solidFill>
                    <a:schemeClr val="bg1">
                      <a:lumMod val="95000"/>
                    </a:schemeClr>
                  </a:solidFill>
                  <a:effectLst/>
                  <a:uLnTx/>
                  <a:uFillTx/>
                  <a:latin typeface="+mj-lt"/>
                  <a:ea typeface="+mj-ea"/>
                  <a:cs typeface="+mj-cs"/>
                </a:endParaRPr>
              </a:p>
            </p:txBody>
          </p:sp>
          <p:sp>
            <p:nvSpPr>
              <p:cNvPr id="49" name="48 - Ορθογώνιο"/>
              <p:cNvSpPr/>
              <p:nvPr/>
            </p:nvSpPr>
            <p:spPr>
              <a:xfrm>
                <a:off x="251520" y="188640"/>
                <a:ext cx="870423" cy="576064"/>
              </a:xfrm>
              <a:prstGeom prst="rect">
                <a:avLst/>
              </a:prstGeom>
              <a:solidFill>
                <a:srgbClr val="50B4D8"/>
              </a:solidFill>
              <a:ln>
                <a:noFill/>
              </a:ln>
              <a:effectLst>
                <a:innerShdw blurRad="228600" dist="279400" dir="5400000">
                  <a:prstClr val="black">
                    <a:alpha val="41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dirty="0">
                  <a:solidFill>
                    <a:srgbClr val="73BED3"/>
                  </a:solidFill>
                </a:endParaRPr>
              </a:p>
            </p:txBody>
          </p:sp>
        </p:grpSp>
        <p:sp>
          <p:nvSpPr>
            <p:cNvPr id="28" name="27 - Ορθογώνιο"/>
            <p:cNvSpPr/>
            <p:nvPr/>
          </p:nvSpPr>
          <p:spPr>
            <a:xfrm>
              <a:off x="65835" y="188640"/>
              <a:ext cx="179512" cy="7200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9" name="28 - Ορθογώνιο"/>
            <p:cNvSpPr/>
            <p:nvPr/>
          </p:nvSpPr>
          <p:spPr>
            <a:xfrm>
              <a:off x="8898653" y="404664"/>
              <a:ext cx="179512" cy="7200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grpSp>
      <p:grpSp>
        <p:nvGrpSpPr>
          <p:cNvPr id="32" name="31 - Ομάδα"/>
          <p:cNvGrpSpPr/>
          <p:nvPr/>
        </p:nvGrpSpPr>
        <p:grpSpPr>
          <a:xfrm>
            <a:off x="214282" y="210156"/>
            <a:ext cx="7598078" cy="578812"/>
            <a:chOff x="214282" y="210156"/>
            <a:chExt cx="7598078" cy="578812"/>
          </a:xfrm>
        </p:grpSpPr>
        <p:sp>
          <p:nvSpPr>
            <p:cNvPr id="39" name="38 - TextBox"/>
            <p:cNvSpPr txBox="1"/>
            <p:nvPr/>
          </p:nvSpPr>
          <p:spPr>
            <a:xfrm>
              <a:off x="1259632" y="210156"/>
              <a:ext cx="6552728" cy="523220"/>
            </a:xfrm>
            <a:prstGeom prst="rect">
              <a:avLst/>
            </a:prstGeom>
            <a:noFill/>
          </p:spPr>
          <p:txBody>
            <a:bodyPr wrap="square" rtlCol="0">
              <a:spAutoFit/>
            </a:bodyPr>
            <a:lstStyle/>
            <a:p>
              <a:r>
                <a:rPr lang="el-GR" sz="2400" b="1" dirty="0">
                  <a:solidFill>
                    <a:srgbClr val="88CCE4"/>
                  </a:solidFill>
                  <a:effectLst>
                    <a:outerShdw blurRad="38100" dist="38100" dir="2700000" algn="tl">
                      <a:srgbClr val="000000">
                        <a:alpha val="43137"/>
                      </a:srgbClr>
                    </a:outerShdw>
                  </a:effectLst>
                  <a:latin typeface="Arial" pitchFamily="34" charset="0"/>
                  <a:cs typeface="Arial" pitchFamily="34" charset="0"/>
                </a:rPr>
                <a:t>     </a:t>
              </a:r>
              <a:r>
                <a:rPr lang="el-GR" sz="2800" b="1" dirty="0">
                  <a:solidFill>
                    <a:srgbClr val="88CCE4"/>
                  </a:solidFill>
                  <a:effectLst>
                    <a:outerShdw blurRad="38100" dist="38100" dir="2700000" algn="tl">
                      <a:srgbClr val="000000">
                        <a:alpha val="43137"/>
                      </a:srgbClr>
                    </a:outerShdw>
                  </a:effectLst>
                  <a:latin typeface="Arial" pitchFamily="34" charset="0"/>
                  <a:cs typeface="Arial" pitchFamily="34" charset="0"/>
                </a:rPr>
                <a:t>ΠΡΟΫΠΟΛΟΓΙΣΜΟΣ ΣΥΜΜΕΤΟΧΗΣ</a:t>
              </a:r>
              <a:endParaRPr lang="el-GR" sz="2800" dirty="0">
                <a:solidFill>
                  <a:srgbClr val="88CCE4"/>
                </a:solidFill>
                <a:effectLst>
                  <a:outerShdw blurRad="38100" dist="38100" dir="2700000" algn="tl">
                    <a:srgbClr val="000000">
                      <a:alpha val="43137"/>
                    </a:srgbClr>
                  </a:outerShdw>
                </a:effectLst>
                <a:latin typeface="Arial" pitchFamily="34" charset="0"/>
                <a:cs typeface="Arial" pitchFamily="34" charset="0"/>
              </a:endParaRPr>
            </a:p>
          </p:txBody>
        </p:sp>
        <p:sp>
          <p:nvSpPr>
            <p:cNvPr id="24" name="Rectangle 6"/>
            <p:cNvSpPr>
              <a:spLocks noChangeArrowheads="1"/>
            </p:cNvSpPr>
            <p:nvPr/>
          </p:nvSpPr>
          <p:spPr bwMode="auto">
            <a:xfrm>
              <a:off x="214282" y="214290"/>
              <a:ext cx="857256" cy="574678"/>
            </a:xfrm>
            <a:prstGeom prst="rect">
              <a:avLst/>
            </a:prstGeom>
            <a:noFill/>
            <a:ln w="9525">
              <a:noFill/>
              <a:miter lim="800000"/>
              <a:headEnd/>
              <a:tailEnd/>
            </a:ln>
            <a:effectLst/>
          </p:spPr>
          <p:txBody>
            <a:bodyPr/>
            <a:lstStyle/>
            <a:p>
              <a:pPr>
                <a:spcBef>
                  <a:spcPct val="20000"/>
                </a:spcBef>
                <a:buClr>
                  <a:schemeClr val="tx2"/>
                </a:buClr>
              </a:pPr>
              <a:r>
                <a:rPr lang="en-US" sz="2800" dirty="0">
                  <a:solidFill>
                    <a:schemeClr val="bg1"/>
                  </a:solidFill>
                </a:rPr>
                <a:t>   </a:t>
              </a:r>
              <a:r>
                <a:rPr lang="el-GR" sz="3200" b="1" dirty="0">
                  <a:solidFill>
                    <a:schemeClr val="bg1"/>
                  </a:solidFill>
                </a:rPr>
                <a:t>4</a:t>
              </a:r>
              <a:r>
                <a:rPr lang="en-US" sz="2400" dirty="0">
                  <a:solidFill>
                    <a:schemeClr val="bg1"/>
                  </a:solidFill>
                  <a:latin typeface="Comic Sans MS" pitchFamily="66" charset="0"/>
                </a:rPr>
                <a:t>	</a:t>
              </a:r>
            </a:p>
          </p:txBody>
        </p:sp>
      </p:grpSp>
      <p:sp>
        <p:nvSpPr>
          <p:cNvPr id="3" name="Rectangle 2"/>
          <p:cNvSpPr/>
          <p:nvPr/>
        </p:nvSpPr>
        <p:spPr>
          <a:xfrm>
            <a:off x="179512" y="1028343"/>
            <a:ext cx="8640960" cy="1549142"/>
          </a:xfrm>
          <a:prstGeom prst="rect">
            <a:avLst/>
          </a:prstGeom>
        </p:spPr>
        <p:txBody>
          <a:bodyPr wrap="square">
            <a:spAutoFit/>
          </a:bodyPr>
          <a:lstStyle/>
          <a:p>
            <a:pPr algn="just">
              <a:lnSpc>
                <a:spcPct val="150000"/>
              </a:lnSpc>
            </a:pPr>
            <a:r>
              <a:rPr lang="el-GR" sz="1600" dirty="0">
                <a:latin typeface="Arial"/>
                <a:cs typeface="Arial"/>
              </a:rPr>
              <a:t>Η απόφαση συμμετοχής και η θέσπισης στόχων για μια εμπορική έκθεση, κρίνεται και από την κατάρτιση του προϋπολογισμού συμμετοχής. Προκειμένου να υπάρξει αναλυτική εικόνα κόστους, θα πρέπει να συμπεριλαμβάνονται όλες οι κατηγορίες δαπανών. Κόστη που δεν είναι δυνατόν να προσδιοριστούν, θα πρέπει να αναγραφούν κατά προσέγγιση.</a:t>
            </a:r>
            <a:endParaRPr lang="en-US" sz="1600" dirty="0">
              <a:latin typeface="Arial"/>
              <a:cs typeface="Arial"/>
            </a:endParaRPr>
          </a:p>
        </p:txBody>
      </p:sp>
      <p:sp>
        <p:nvSpPr>
          <p:cNvPr id="4" name="Rectangle 3"/>
          <p:cNvSpPr/>
          <p:nvPr/>
        </p:nvSpPr>
        <p:spPr>
          <a:xfrm>
            <a:off x="251520" y="2924944"/>
            <a:ext cx="8568952" cy="3395802"/>
          </a:xfrm>
          <a:prstGeom prst="rect">
            <a:avLst/>
          </a:prstGeom>
        </p:spPr>
        <p:txBody>
          <a:bodyPr wrap="square">
            <a:spAutoFit/>
          </a:bodyPr>
          <a:lstStyle/>
          <a:p>
            <a:pPr>
              <a:lnSpc>
                <a:spcPct val="150000"/>
              </a:lnSpc>
            </a:pPr>
            <a:r>
              <a:rPr lang="el-GR" sz="1600" dirty="0">
                <a:latin typeface="Arial"/>
                <a:cs typeface="Arial"/>
              </a:rPr>
              <a:t>Βασικές κατηγορίες εξόδων:</a:t>
            </a:r>
          </a:p>
          <a:p>
            <a:pPr>
              <a:lnSpc>
                <a:spcPct val="150000"/>
              </a:lnSpc>
            </a:pPr>
            <a:endParaRPr lang="en-US" sz="1600" dirty="0">
              <a:latin typeface="Arial"/>
              <a:cs typeface="Arial"/>
            </a:endParaRPr>
          </a:p>
          <a:p>
            <a:pPr lvl="1">
              <a:lnSpc>
                <a:spcPct val="150000"/>
              </a:lnSpc>
            </a:pPr>
            <a:r>
              <a:rPr lang="el-GR" sz="1600" dirty="0">
                <a:latin typeface="Arial"/>
                <a:cs typeface="Arial"/>
              </a:rPr>
              <a:t>Έξοδα ενοικίου – συμμετοχής.</a:t>
            </a:r>
            <a:endParaRPr lang="en-US" sz="1600" dirty="0">
              <a:latin typeface="Arial"/>
              <a:cs typeface="Arial"/>
            </a:endParaRPr>
          </a:p>
          <a:p>
            <a:pPr lvl="1">
              <a:lnSpc>
                <a:spcPct val="150000"/>
              </a:lnSpc>
            </a:pPr>
            <a:r>
              <a:rPr lang="el-GR" sz="1600" dirty="0">
                <a:latin typeface="Arial"/>
                <a:cs typeface="Arial"/>
              </a:rPr>
              <a:t>Έξοδα προετοιμασίας, μεταφοράς, παρουσίασης και επαναφοράς των εκθεμάτων</a:t>
            </a:r>
            <a:endParaRPr lang="en-US" sz="1600" dirty="0">
              <a:latin typeface="Arial"/>
              <a:cs typeface="Arial"/>
            </a:endParaRPr>
          </a:p>
          <a:p>
            <a:pPr lvl="1">
              <a:lnSpc>
                <a:spcPct val="150000"/>
              </a:lnSpc>
            </a:pPr>
            <a:r>
              <a:rPr lang="el-GR" sz="1600" dirty="0">
                <a:latin typeface="Arial"/>
                <a:cs typeface="Arial"/>
              </a:rPr>
              <a:t>Έξοδα διακόσμησης και εξοπλισμού εκθετηρίου χώρου.</a:t>
            </a:r>
            <a:endParaRPr lang="en-US" sz="1600" dirty="0">
              <a:latin typeface="Arial"/>
              <a:cs typeface="Arial"/>
            </a:endParaRPr>
          </a:p>
          <a:p>
            <a:pPr lvl="1">
              <a:lnSpc>
                <a:spcPct val="150000"/>
              </a:lnSpc>
            </a:pPr>
            <a:r>
              <a:rPr lang="el-GR" sz="1600" dirty="0">
                <a:latin typeface="Arial"/>
                <a:cs typeface="Arial"/>
              </a:rPr>
              <a:t>Έξοδα ανθρώπινου δυναμικού.</a:t>
            </a:r>
            <a:endParaRPr lang="en-US" sz="1600" dirty="0">
              <a:latin typeface="Arial"/>
              <a:cs typeface="Arial"/>
            </a:endParaRPr>
          </a:p>
          <a:p>
            <a:pPr lvl="1">
              <a:lnSpc>
                <a:spcPct val="150000"/>
              </a:lnSpc>
            </a:pPr>
            <a:r>
              <a:rPr lang="el-GR" sz="1600" dirty="0">
                <a:latin typeface="Arial"/>
                <a:cs typeface="Arial"/>
              </a:rPr>
              <a:t>Έξοδα προώθησης &amp; προβολής συμμετοχής.</a:t>
            </a:r>
            <a:endParaRPr lang="en-US" sz="1600" dirty="0">
              <a:latin typeface="Arial"/>
              <a:cs typeface="Arial"/>
            </a:endParaRPr>
          </a:p>
          <a:p>
            <a:pPr lvl="1">
              <a:lnSpc>
                <a:spcPct val="150000"/>
              </a:lnSpc>
            </a:pPr>
            <a:r>
              <a:rPr lang="el-GR" sz="1600" dirty="0">
                <a:latin typeface="Arial"/>
                <a:cs typeface="Arial"/>
              </a:rPr>
              <a:t>Έξοδα διαχείρισης πελατών.</a:t>
            </a:r>
          </a:p>
          <a:p>
            <a:pPr lvl="1" algn="r">
              <a:lnSpc>
                <a:spcPct val="150000"/>
              </a:lnSpc>
            </a:pPr>
            <a:r>
              <a:rPr lang="el-GR" sz="1600" dirty="0"/>
              <a:t>(Peter Cotterell 1992)</a:t>
            </a:r>
            <a:r>
              <a:rPr lang="en-US" sz="1600" dirty="0"/>
              <a:t> </a:t>
            </a:r>
            <a:endParaRPr lang="en-US" sz="1600" dirty="0">
              <a:latin typeface="Arial"/>
              <a:cs typeface="Arial"/>
            </a:endParaRPr>
          </a:p>
        </p:txBody>
      </p:sp>
    </p:spTree>
    <p:extLst>
      <p:ext uri="{BB962C8B-B14F-4D97-AF65-F5344CB8AC3E}">
        <p14:creationId xmlns:p14="http://schemas.microsoft.com/office/powerpoint/2010/main" val="309653033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Ομάδα 9">
            <a:extLst>
              <a:ext uri="{FF2B5EF4-FFF2-40B4-BE49-F238E27FC236}">
                <a16:creationId xmlns:a16="http://schemas.microsoft.com/office/drawing/2014/main" id="{4524F1F5-C797-E48F-DD3C-B22F512B6F0D}"/>
              </a:ext>
            </a:extLst>
          </p:cNvPr>
          <p:cNvGrpSpPr/>
          <p:nvPr/>
        </p:nvGrpSpPr>
        <p:grpSpPr>
          <a:xfrm>
            <a:off x="182134" y="5733258"/>
            <a:ext cx="8779731" cy="1224531"/>
            <a:chOff x="107504" y="5733258"/>
            <a:chExt cx="8928992" cy="1224531"/>
          </a:xfrm>
        </p:grpSpPr>
        <p:pic>
          <p:nvPicPr>
            <p:cNvPr id="11" name="Picture 3" descr="G:\Katia\Διδακτορική Διατριβή\Kείμενο\Εικόνες\slide2.jpg">
              <a:extLst>
                <a:ext uri="{FF2B5EF4-FFF2-40B4-BE49-F238E27FC236}">
                  <a16:creationId xmlns:a16="http://schemas.microsoft.com/office/drawing/2014/main" id="{494046A5-A3B1-A7E0-7EC9-B417D5522C6C}"/>
                </a:ext>
              </a:extLst>
            </p:cNvPr>
            <p:cNvPicPr>
              <a:picLocks noChangeAspect="1" noChangeArrowheads="1"/>
            </p:cNvPicPr>
            <p:nvPr/>
          </p:nvPicPr>
          <p:blipFill>
            <a:blip r:embed="rId3"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12" name="Γραφικό 11" descr="Ψάρι με συμπαγές γέμισμα">
              <a:extLst>
                <a:ext uri="{FF2B5EF4-FFF2-40B4-BE49-F238E27FC236}">
                  <a16:creationId xmlns:a16="http://schemas.microsoft.com/office/drawing/2014/main" id="{7EF75DD2-F5B1-AB9E-DC46-302EEECDB7CE}"/>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839465" y="6307730"/>
              <a:ext cx="745088" cy="650059"/>
            </a:xfrm>
            <a:prstGeom prst="rect">
              <a:avLst/>
            </a:prstGeom>
          </p:spPr>
        </p:pic>
        <p:pic>
          <p:nvPicPr>
            <p:cNvPr id="13" name="Γραφικό 12" descr="Ψάρι με συμπαγές γέμισμα">
              <a:extLst>
                <a:ext uri="{FF2B5EF4-FFF2-40B4-BE49-F238E27FC236}">
                  <a16:creationId xmlns:a16="http://schemas.microsoft.com/office/drawing/2014/main" id="{A39AE182-1E00-7AD0-FDFA-9AE70C32DDB4}"/>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82488" y="6243328"/>
              <a:ext cx="761621" cy="624496"/>
            </a:xfrm>
            <a:prstGeom prst="rect">
              <a:avLst/>
            </a:prstGeom>
          </p:spPr>
        </p:pic>
        <p:pic>
          <p:nvPicPr>
            <p:cNvPr id="14" name="Γραφικό 13" descr="Ανταγωνισμός με συμπαγές γέμισμα">
              <a:extLst>
                <a:ext uri="{FF2B5EF4-FFF2-40B4-BE49-F238E27FC236}">
                  <a16:creationId xmlns:a16="http://schemas.microsoft.com/office/drawing/2014/main" id="{E925304D-FF99-700A-AE0B-092B5151DDBE}"/>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4226513" y="6330198"/>
              <a:ext cx="761653" cy="560538"/>
            </a:xfrm>
            <a:prstGeom prst="rect">
              <a:avLst/>
            </a:prstGeom>
          </p:spPr>
        </p:pic>
      </p:grpSp>
      <p:sp>
        <p:nvSpPr>
          <p:cNvPr id="23" name="22 - Ορθογώνιο"/>
          <p:cNvSpPr/>
          <p:nvPr/>
        </p:nvSpPr>
        <p:spPr>
          <a:xfrm>
            <a:off x="188398" y="214290"/>
            <a:ext cx="8767204" cy="6383062"/>
          </a:xfrm>
          <a:prstGeom prst="rect">
            <a:avLst/>
          </a:prstGeom>
          <a:gradFill flip="none" rotWithShape="1">
            <a:gsLst>
              <a:gs pos="100000">
                <a:schemeClr val="bg1">
                  <a:lumMod val="85000"/>
                  <a:alpha val="0"/>
                </a:schemeClr>
              </a:gs>
              <a:gs pos="100000">
                <a:schemeClr val="bg1">
                  <a:lumMod val="85000"/>
                  <a:alpha val="0"/>
                </a:schemeClr>
              </a:gs>
              <a:gs pos="50000">
                <a:schemeClr val="accent1">
                  <a:tint val="44500"/>
                  <a:satMod val="160000"/>
                </a:schemeClr>
              </a:gs>
              <a:gs pos="100000">
                <a:schemeClr val="accent1">
                  <a:tint val="23500"/>
                  <a:satMod val="160000"/>
                </a:schemeClr>
              </a:gs>
            </a:gsLst>
            <a:lin ang="5400000" scaled="1"/>
            <a:tileRect/>
          </a:gradFill>
          <a:ln>
            <a:noFill/>
          </a:ln>
          <a:effectLst>
            <a:innerShdw blurRad="1270000" dist="2540000" dir="16200000">
              <a:schemeClr val="tx1">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dirty="0"/>
          </a:p>
        </p:txBody>
      </p:sp>
      <p:sp>
        <p:nvSpPr>
          <p:cNvPr id="28" name="27 - Ορθογώνιο"/>
          <p:cNvSpPr/>
          <p:nvPr/>
        </p:nvSpPr>
        <p:spPr>
          <a:xfrm>
            <a:off x="0" y="214290"/>
            <a:ext cx="182135" cy="7880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9" name="28 - Ορθογώνιο"/>
          <p:cNvSpPr/>
          <p:nvPr/>
        </p:nvSpPr>
        <p:spPr>
          <a:xfrm>
            <a:off x="8961865" y="450700"/>
            <a:ext cx="182135" cy="7880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 name="Rectangle 1"/>
          <p:cNvSpPr/>
          <p:nvPr/>
        </p:nvSpPr>
        <p:spPr>
          <a:xfrm>
            <a:off x="323528" y="764704"/>
            <a:ext cx="4176464" cy="6093977"/>
          </a:xfrm>
          <a:prstGeom prst="rect">
            <a:avLst/>
          </a:prstGeom>
        </p:spPr>
        <p:txBody>
          <a:bodyPr wrap="square">
            <a:spAutoFit/>
          </a:bodyPr>
          <a:lstStyle/>
          <a:p>
            <a:r>
              <a:rPr lang="el-GR" sz="1600" i="1" dirty="0"/>
              <a:t> </a:t>
            </a:r>
            <a:endParaRPr lang="en-US" sz="1600" dirty="0"/>
          </a:p>
          <a:p>
            <a:pPr lvl="0"/>
            <a:r>
              <a:rPr lang="el-GR" sz="1600" b="1" dirty="0">
                <a:latin typeface="Arial"/>
                <a:cs typeface="Arial"/>
              </a:rPr>
              <a:t>ΕΞΟΔΑ ΕΝΟΙΚΙΟΥ ΕΚΘΕΤΗΡΙΟΥ ΧΩΡΟΥ</a:t>
            </a:r>
            <a:endParaRPr lang="en-US" sz="1600" b="1" dirty="0">
              <a:latin typeface="Arial"/>
              <a:cs typeface="Arial"/>
            </a:endParaRPr>
          </a:p>
          <a:p>
            <a:r>
              <a:rPr lang="el-GR" sz="1600" b="1" dirty="0">
                <a:latin typeface="Arial"/>
                <a:cs typeface="Arial"/>
              </a:rPr>
              <a:t> </a:t>
            </a:r>
            <a:endParaRPr lang="en-US" sz="1600" dirty="0">
              <a:latin typeface="Arial"/>
              <a:cs typeface="Arial"/>
            </a:endParaRPr>
          </a:p>
          <a:p>
            <a:pPr lvl="0"/>
            <a:r>
              <a:rPr lang="el-GR" sz="1600" dirty="0">
                <a:latin typeface="Arial"/>
                <a:cs typeface="Arial"/>
              </a:rPr>
              <a:t>Ενοίκιο στεγασμένου χώρου</a:t>
            </a:r>
            <a:endParaRPr lang="en-US" sz="1600" dirty="0">
              <a:latin typeface="Arial"/>
              <a:cs typeface="Arial"/>
            </a:endParaRPr>
          </a:p>
          <a:p>
            <a:pPr lvl="0"/>
            <a:r>
              <a:rPr lang="el-GR" sz="1600" dirty="0">
                <a:latin typeface="Arial"/>
                <a:cs typeface="Arial"/>
              </a:rPr>
              <a:t>Ενοίκιο υπαίθριου χώρου.</a:t>
            </a:r>
            <a:endParaRPr lang="en-US" sz="1600" dirty="0">
              <a:latin typeface="Arial"/>
              <a:cs typeface="Arial"/>
            </a:endParaRPr>
          </a:p>
          <a:p>
            <a:pPr lvl="0"/>
            <a:r>
              <a:rPr lang="el-GR" sz="1600" dirty="0">
                <a:latin typeface="Arial"/>
                <a:cs typeface="Arial"/>
              </a:rPr>
              <a:t>Δικαίωμα εγγραφής.</a:t>
            </a:r>
            <a:endParaRPr lang="en-US" sz="1600" dirty="0">
              <a:latin typeface="Arial"/>
              <a:cs typeface="Arial"/>
            </a:endParaRPr>
          </a:p>
          <a:p>
            <a:pPr lvl="0"/>
            <a:r>
              <a:rPr lang="el-GR" sz="1600" dirty="0">
                <a:latin typeface="Arial"/>
                <a:cs typeface="Arial"/>
              </a:rPr>
              <a:t>Αλλα έξοδα.</a:t>
            </a:r>
            <a:endParaRPr lang="en-US" sz="1600" dirty="0">
              <a:latin typeface="Arial"/>
              <a:cs typeface="Arial"/>
            </a:endParaRPr>
          </a:p>
          <a:p>
            <a:r>
              <a:rPr lang="el-GR" sz="1600" dirty="0">
                <a:latin typeface="Arial"/>
                <a:cs typeface="Arial"/>
              </a:rPr>
              <a:t> </a:t>
            </a:r>
          </a:p>
          <a:p>
            <a:endParaRPr lang="en-US" sz="1600" dirty="0">
              <a:latin typeface="Arial"/>
              <a:cs typeface="Arial"/>
            </a:endParaRPr>
          </a:p>
          <a:p>
            <a:pPr lvl="0"/>
            <a:r>
              <a:rPr lang="el-GR" sz="1600" b="1" dirty="0">
                <a:latin typeface="Arial"/>
                <a:cs typeface="Arial"/>
              </a:rPr>
              <a:t>ΕΞΟΔΑ ΕΚΘΕΜΑΤΩΝ</a:t>
            </a:r>
            <a:endParaRPr lang="en-US" sz="1600" b="1" dirty="0">
              <a:latin typeface="Arial"/>
              <a:cs typeface="Arial"/>
            </a:endParaRPr>
          </a:p>
          <a:p>
            <a:r>
              <a:rPr lang="el-GR" sz="1600" b="1" dirty="0">
                <a:latin typeface="Arial"/>
                <a:cs typeface="Arial"/>
              </a:rPr>
              <a:t> </a:t>
            </a:r>
            <a:endParaRPr lang="en-US" sz="1600" dirty="0">
              <a:latin typeface="Arial"/>
              <a:cs typeface="Arial"/>
            </a:endParaRPr>
          </a:p>
          <a:p>
            <a:pPr lvl="0"/>
            <a:r>
              <a:rPr lang="el-GR" sz="1600" dirty="0">
                <a:latin typeface="Arial"/>
                <a:cs typeface="Arial"/>
              </a:rPr>
              <a:t>Επιλογή, προετοιμασία, συσκευασία, προϊόντων που θα εκτεθούν.</a:t>
            </a:r>
            <a:endParaRPr lang="en-US" sz="1600" dirty="0">
              <a:latin typeface="Arial"/>
              <a:cs typeface="Arial"/>
            </a:endParaRPr>
          </a:p>
          <a:p>
            <a:pPr lvl="0"/>
            <a:r>
              <a:rPr lang="el-GR" sz="1600" dirty="0">
                <a:latin typeface="Arial"/>
                <a:cs typeface="Arial"/>
              </a:rPr>
              <a:t>Διαδικασίες αποστολής εκθεμάτων στο εξωτερικό, προσωρινός εκτελωνισμός</a:t>
            </a:r>
            <a:endParaRPr lang="en-US" sz="1600" dirty="0">
              <a:latin typeface="Arial"/>
              <a:cs typeface="Arial"/>
            </a:endParaRPr>
          </a:p>
          <a:p>
            <a:pPr lvl="0"/>
            <a:r>
              <a:rPr lang="el-GR" sz="1600" dirty="0">
                <a:latin typeface="Arial"/>
                <a:cs typeface="Arial"/>
              </a:rPr>
              <a:t>Μεταφορά εκθεμάτων.</a:t>
            </a:r>
            <a:endParaRPr lang="en-US" sz="1600" dirty="0">
              <a:latin typeface="Arial"/>
              <a:cs typeface="Arial"/>
            </a:endParaRPr>
          </a:p>
          <a:p>
            <a:pPr lvl="0"/>
            <a:r>
              <a:rPr lang="el-GR" sz="1600" dirty="0">
                <a:latin typeface="Arial"/>
                <a:cs typeface="Arial"/>
              </a:rPr>
              <a:t>Παραλαβή στο χώρο της έκθεσης - αποσυσκευασία.</a:t>
            </a:r>
            <a:endParaRPr lang="en-US" sz="1600" dirty="0">
              <a:latin typeface="Arial"/>
              <a:cs typeface="Arial"/>
            </a:endParaRPr>
          </a:p>
          <a:p>
            <a:pPr lvl="0"/>
            <a:r>
              <a:rPr lang="el-GR" sz="1600" dirty="0">
                <a:latin typeface="Arial"/>
                <a:cs typeface="Arial"/>
              </a:rPr>
              <a:t>Διαμόρφωση - τοποθέτηση.</a:t>
            </a:r>
            <a:endParaRPr lang="en-US" sz="1600" dirty="0">
              <a:latin typeface="Arial"/>
              <a:cs typeface="Arial"/>
            </a:endParaRPr>
          </a:p>
          <a:p>
            <a:pPr lvl="0"/>
            <a:r>
              <a:rPr lang="el-GR" sz="1600" dirty="0">
                <a:latin typeface="Arial"/>
                <a:cs typeface="Arial"/>
              </a:rPr>
              <a:t>Αποθήκευση υλικών συσκευασίας.</a:t>
            </a:r>
            <a:endParaRPr lang="en-US" sz="1600" dirty="0">
              <a:latin typeface="Arial"/>
              <a:cs typeface="Arial"/>
            </a:endParaRPr>
          </a:p>
          <a:p>
            <a:pPr lvl="0"/>
            <a:r>
              <a:rPr lang="el-GR" sz="1600" dirty="0">
                <a:latin typeface="Arial"/>
                <a:cs typeface="Arial"/>
              </a:rPr>
              <a:t>Άλλα έξοδα.</a:t>
            </a:r>
            <a:endParaRPr lang="en-US" sz="1600" dirty="0">
              <a:latin typeface="Arial"/>
              <a:cs typeface="Arial"/>
            </a:endParaRPr>
          </a:p>
          <a:p>
            <a:endParaRPr lang="en-US" b="1" dirty="0"/>
          </a:p>
          <a:p>
            <a:pPr lvl="0"/>
            <a:endParaRPr lang="en-US" b="1" dirty="0"/>
          </a:p>
          <a:p>
            <a:pPr lvl="0"/>
            <a:endParaRPr lang="en-US" b="1" dirty="0"/>
          </a:p>
        </p:txBody>
      </p:sp>
      <p:sp>
        <p:nvSpPr>
          <p:cNvPr id="15" name="Title 1"/>
          <p:cNvSpPr>
            <a:spLocks noGrp="1"/>
          </p:cNvSpPr>
          <p:nvPr>
            <p:ph type="title"/>
          </p:nvPr>
        </p:nvSpPr>
        <p:spPr>
          <a:xfrm>
            <a:off x="395536" y="260648"/>
            <a:ext cx="8291264" cy="508918"/>
          </a:xfrm>
        </p:spPr>
        <p:txBody>
          <a:bodyPr>
            <a:noAutofit/>
          </a:bodyPr>
          <a:lstStyle/>
          <a:p>
            <a:pPr lvl="1" algn="ctr" rtl="0">
              <a:spcBef>
                <a:spcPct val="0"/>
              </a:spcBef>
            </a:pPr>
            <a:r>
              <a:rPr lang="el-GR" sz="3200" dirty="0">
                <a:latin typeface="Arial"/>
                <a:cs typeface="Arial"/>
              </a:rPr>
              <a:t>Προϋπολογισμός συμμετοχής</a:t>
            </a:r>
            <a:endParaRPr lang="en-US" sz="3200" dirty="0">
              <a:latin typeface="Arial"/>
              <a:cs typeface="Arial"/>
            </a:endParaRPr>
          </a:p>
        </p:txBody>
      </p:sp>
      <p:sp>
        <p:nvSpPr>
          <p:cNvPr id="16" name="Rectangle 15"/>
          <p:cNvSpPr/>
          <p:nvPr/>
        </p:nvSpPr>
        <p:spPr>
          <a:xfrm>
            <a:off x="4644008" y="764704"/>
            <a:ext cx="4176464" cy="5940089"/>
          </a:xfrm>
          <a:prstGeom prst="rect">
            <a:avLst/>
          </a:prstGeom>
        </p:spPr>
        <p:txBody>
          <a:bodyPr wrap="square">
            <a:spAutoFit/>
          </a:bodyPr>
          <a:lstStyle/>
          <a:p>
            <a:r>
              <a:rPr lang="el-GR" sz="1600" i="1" dirty="0"/>
              <a:t> </a:t>
            </a:r>
            <a:endParaRPr lang="en-US" sz="1600" dirty="0"/>
          </a:p>
          <a:p>
            <a:pPr lvl="0"/>
            <a:r>
              <a:rPr lang="el-GR" sz="1600" b="1" dirty="0">
                <a:latin typeface="Arial"/>
                <a:cs typeface="Arial"/>
              </a:rPr>
              <a:t>ΕΞΟΔΑ ΔΙΑΚΟΣΜΗΣΗΣ ΚΑΙ ΕΞΟΠΛΙΣΜΟΥ ΕΚΘΕΤΗΡΙΟΥ ΧΟΡΟΥ</a:t>
            </a:r>
            <a:endParaRPr lang="en-US" sz="1600" b="1" dirty="0">
              <a:latin typeface="Arial"/>
              <a:cs typeface="Arial"/>
            </a:endParaRPr>
          </a:p>
          <a:p>
            <a:pPr lvl="0"/>
            <a:br>
              <a:rPr lang="el-GR" sz="1600" dirty="0">
                <a:latin typeface="Arial"/>
                <a:cs typeface="Arial"/>
              </a:rPr>
            </a:br>
            <a:r>
              <a:rPr lang="el-GR" sz="1600" dirty="0">
                <a:latin typeface="Arial"/>
                <a:cs typeface="Arial"/>
              </a:rPr>
              <a:t>Stand</a:t>
            </a:r>
            <a:endParaRPr lang="en-US" sz="1600" dirty="0">
              <a:latin typeface="Arial"/>
              <a:cs typeface="Arial"/>
            </a:endParaRPr>
          </a:p>
          <a:p>
            <a:pPr lvl="0"/>
            <a:r>
              <a:rPr lang="el-GR" sz="1600" dirty="0">
                <a:latin typeface="Arial"/>
                <a:cs typeface="Arial"/>
              </a:rPr>
              <a:t>Σχεδιασμός - design.</a:t>
            </a:r>
            <a:endParaRPr lang="en-US" sz="1600" dirty="0">
              <a:latin typeface="Arial"/>
              <a:cs typeface="Arial"/>
            </a:endParaRPr>
          </a:p>
          <a:p>
            <a:pPr lvl="0"/>
            <a:r>
              <a:rPr lang="el-GR" sz="1600" dirty="0">
                <a:latin typeface="Arial"/>
                <a:cs typeface="Arial"/>
              </a:rPr>
              <a:t>Κατασκευή, ρεύμα, ύδρευση, αποχέτευση,</a:t>
            </a:r>
            <a:endParaRPr lang="en-US" sz="1600" dirty="0">
              <a:latin typeface="Arial"/>
              <a:cs typeface="Arial"/>
            </a:endParaRPr>
          </a:p>
          <a:p>
            <a:pPr lvl="0"/>
            <a:r>
              <a:rPr lang="el-GR" sz="1600" dirty="0">
                <a:latin typeface="Arial"/>
                <a:cs typeface="Arial"/>
              </a:rPr>
              <a:t>Οπτικοακουστικός εξοπλισμός.</a:t>
            </a:r>
            <a:endParaRPr lang="en-US" sz="1600" dirty="0">
              <a:latin typeface="Arial"/>
              <a:cs typeface="Arial"/>
            </a:endParaRPr>
          </a:p>
          <a:p>
            <a:pPr lvl="0"/>
            <a:r>
              <a:rPr lang="el-GR" sz="1600" dirty="0">
                <a:latin typeface="Arial"/>
                <a:cs typeface="Arial"/>
              </a:rPr>
              <a:t>Επίπλωση.</a:t>
            </a:r>
            <a:endParaRPr lang="en-US" sz="1600" dirty="0">
              <a:latin typeface="Arial"/>
              <a:cs typeface="Arial"/>
            </a:endParaRPr>
          </a:p>
          <a:p>
            <a:pPr lvl="0"/>
            <a:r>
              <a:rPr lang="el-GR" sz="1600" dirty="0">
                <a:latin typeface="Arial"/>
                <a:cs typeface="Arial"/>
              </a:rPr>
              <a:t>Ενοικίαση φυτών</a:t>
            </a:r>
            <a:endParaRPr lang="en-US" sz="1600" dirty="0">
              <a:latin typeface="Arial"/>
              <a:cs typeface="Arial"/>
            </a:endParaRPr>
          </a:p>
          <a:p>
            <a:pPr lvl="0"/>
            <a:r>
              <a:rPr lang="el-GR" sz="1600" dirty="0">
                <a:latin typeface="Arial"/>
                <a:cs typeface="Arial"/>
              </a:rPr>
              <a:t>Τηλέφωνο.</a:t>
            </a:r>
            <a:endParaRPr lang="en-US" sz="1600" dirty="0">
              <a:latin typeface="Arial"/>
              <a:cs typeface="Arial"/>
            </a:endParaRPr>
          </a:p>
          <a:p>
            <a:pPr lvl="0"/>
            <a:r>
              <a:rPr lang="el-GR" sz="1600" dirty="0">
                <a:latin typeface="Arial"/>
                <a:cs typeface="Arial"/>
              </a:rPr>
              <a:t>Ενοικίαση ΤV, VIDΕΟ, FΑΧ, ΙΝΤΕRΝΕΤ,</a:t>
            </a:r>
            <a:endParaRPr lang="en-US" sz="1600" dirty="0">
              <a:latin typeface="Arial"/>
              <a:cs typeface="Arial"/>
            </a:endParaRPr>
          </a:p>
          <a:p>
            <a:pPr lvl="0"/>
            <a:r>
              <a:rPr lang="el-GR" sz="1600" dirty="0">
                <a:latin typeface="Arial"/>
                <a:cs typeface="Arial"/>
              </a:rPr>
              <a:t>Υλικά γραφείου.</a:t>
            </a:r>
            <a:endParaRPr lang="en-US" sz="1600" dirty="0">
              <a:latin typeface="Arial"/>
              <a:cs typeface="Arial"/>
            </a:endParaRPr>
          </a:p>
          <a:p>
            <a:pPr lvl="0"/>
            <a:r>
              <a:rPr lang="el-GR" sz="1600" dirty="0">
                <a:latin typeface="Arial"/>
                <a:cs typeface="Arial"/>
              </a:rPr>
              <a:t>Ειδική φύλαξη.</a:t>
            </a:r>
            <a:endParaRPr lang="en-US" sz="1600" dirty="0">
              <a:latin typeface="Arial"/>
              <a:cs typeface="Arial"/>
            </a:endParaRPr>
          </a:p>
          <a:p>
            <a:pPr lvl="0"/>
            <a:r>
              <a:rPr lang="el-GR" sz="1600" dirty="0">
                <a:latin typeface="Arial"/>
                <a:cs typeface="Arial"/>
              </a:rPr>
              <a:t>Καθαριότητα.</a:t>
            </a:r>
            <a:endParaRPr lang="en-US" sz="1600" dirty="0">
              <a:latin typeface="Arial"/>
              <a:cs typeface="Arial"/>
            </a:endParaRPr>
          </a:p>
          <a:p>
            <a:pPr lvl="0"/>
            <a:r>
              <a:rPr lang="el-GR" sz="1600" dirty="0">
                <a:latin typeface="Arial"/>
                <a:cs typeface="Arial"/>
              </a:rPr>
              <a:t>Άλλα έξοδα.</a:t>
            </a:r>
            <a:endParaRPr lang="en-US" sz="1600" dirty="0">
              <a:latin typeface="Arial"/>
              <a:cs typeface="Arial"/>
            </a:endParaRPr>
          </a:p>
          <a:p>
            <a:r>
              <a:rPr lang="el-GR" sz="1600" dirty="0">
                <a:latin typeface="Arial"/>
                <a:cs typeface="Arial"/>
              </a:rPr>
              <a:t> </a:t>
            </a:r>
            <a:endParaRPr lang="en-US" sz="1600" dirty="0">
              <a:latin typeface="Arial"/>
              <a:cs typeface="Arial"/>
            </a:endParaRPr>
          </a:p>
          <a:p>
            <a:endParaRPr lang="el-GR" dirty="0">
              <a:latin typeface="Arial"/>
              <a:cs typeface="Arial"/>
            </a:endParaRPr>
          </a:p>
          <a:p>
            <a:pPr algn="r"/>
            <a:endParaRPr lang="el-GR" sz="1200" dirty="0">
              <a:latin typeface="Arial"/>
              <a:cs typeface="Arial"/>
            </a:endParaRPr>
          </a:p>
          <a:p>
            <a:pPr algn="r"/>
            <a:r>
              <a:rPr lang="el-GR" sz="1200" dirty="0">
                <a:latin typeface="Arial"/>
                <a:cs typeface="Arial"/>
              </a:rPr>
              <a:t>(Peter Cotterell 1992)</a:t>
            </a:r>
            <a:endParaRPr lang="en-US" sz="1200" dirty="0">
              <a:latin typeface="Arial"/>
              <a:cs typeface="Arial"/>
            </a:endParaRPr>
          </a:p>
          <a:p>
            <a:endParaRPr lang="en-US" b="1" dirty="0"/>
          </a:p>
          <a:p>
            <a:pPr lvl="0"/>
            <a:endParaRPr lang="en-US" b="1" dirty="0"/>
          </a:p>
          <a:p>
            <a:pPr lvl="0"/>
            <a:endParaRPr lang="en-US" b="1" dirty="0"/>
          </a:p>
        </p:txBody>
      </p:sp>
    </p:spTree>
    <p:extLst>
      <p:ext uri="{BB962C8B-B14F-4D97-AF65-F5344CB8AC3E}">
        <p14:creationId xmlns:p14="http://schemas.microsoft.com/office/powerpoint/2010/main" val="174359351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Ομάδα 9">
            <a:extLst>
              <a:ext uri="{FF2B5EF4-FFF2-40B4-BE49-F238E27FC236}">
                <a16:creationId xmlns:a16="http://schemas.microsoft.com/office/drawing/2014/main" id="{4524F1F5-C797-E48F-DD3C-B22F512B6F0D}"/>
              </a:ext>
            </a:extLst>
          </p:cNvPr>
          <p:cNvGrpSpPr/>
          <p:nvPr/>
        </p:nvGrpSpPr>
        <p:grpSpPr>
          <a:xfrm>
            <a:off x="182134" y="5733258"/>
            <a:ext cx="8779731" cy="1224531"/>
            <a:chOff x="107504" y="5733258"/>
            <a:chExt cx="8928992" cy="1224531"/>
          </a:xfrm>
        </p:grpSpPr>
        <p:pic>
          <p:nvPicPr>
            <p:cNvPr id="11" name="Picture 3" descr="G:\Katia\Διδακτορική Διατριβή\Kείμενο\Εικόνες\slide2.jpg">
              <a:extLst>
                <a:ext uri="{FF2B5EF4-FFF2-40B4-BE49-F238E27FC236}">
                  <a16:creationId xmlns:a16="http://schemas.microsoft.com/office/drawing/2014/main" id="{494046A5-A3B1-A7E0-7EC9-B417D5522C6C}"/>
                </a:ext>
              </a:extLst>
            </p:cNvPr>
            <p:cNvPicPr>
              <a:picLocks noChangeAspect="1" noChangeArrowheads="1"/>
            </p:cNvPicPr>
            <p:nvPr/>
          </p:nvPicPr>
          <p:blipFill>
            <a:blip r:embed="rId3"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12" name="Γραφικό 11" descr="Ψάρι με συμπαγές γέμισμα">
              <a:extLst>
                <a:ext uri="{FF2B5EF4-FFF2-40B4-BE49-F238E27FC236}">
                  <a16:creationId xmlns:a16="http://schemas.microsoft.com/office/drawing/2014/main" id="{7EF75DD2-F5B1-AB9E-DC46-302EEECDB7CE}"/>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839465" y="6307730"/>
              <a:ext cx="745088" cy="650059"/>
            </a:xfrm>
            <a:prstGeom prst="rect">
              <a:avLst/>
            </a:prstGeom>
          </p:spPr>
        </p:pic>
        <p:pic>
          <p:nvPicPr>
            <p:cNvPr id="13" name="Γραφικό 12" descr="Ψάρι με συμπαγές γέμισμα">
              <a:extLst>
                <a:ext uri="{FF2B5EF4-FFF2-40B4-BE49-F238E27FC236}">
                  <a16:creationId xmlns:a16="http://schemas.microsoft.com/office/drawing/2014/main" id="{A39AE182-1E00-7AD0-FDFA-9AE70C32DDB4}"/>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82488" y="6243328"/>
              <a:ext cx="761621" cy="624496"/>
            </a:xfrm>
            <a:prstGeom prst="rect">
              <a:avLst/>
            </a:prstGeom>
          </p:spPr>
        </p:pic>
        <p:pic>
          <p:nvPicPr>
            <p:cNvPr id="14" name="Γραφικό 13" descr="Ανταγωνισμός με συμπαγές γέμισμα">
              <a:extLst>
                <a:ext uri="{FF2B5EF4-FFF2-40B4-BE49-F238E27FC236}">
                  <a16:creationId xmlns:a16="http://schemas.microsoft.com/office/drawing/2014/main" id="{E925304D-FF99-700A-AE0B-092B5151DDBE}"/>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4226513" y="6330198"/>
              <a:ext cx="761653" cy="560538"/>
            </a:xfrm>
            <a:prstGeom prst="rect">
              <a:avLst/>
            </a:prstGeom>
          </p:spPr>
        </p:pic>
      </p:grpSp>
      <p:sp>
        <p:nvSpPr>
          <p:cNvPr id="23" name="22 - Ορθογώνιο"/>
          <p:cNvSpPr/>
          <p:nvPr/>
        </p:nvSpPr>
        <p:spPr>
          <a:xfrm>
            <a:off x="188398" y="214290"/>
            <a:ext cx="8767204" cy="6383062"/>
          </a:xfrm>
          <a:prstGeom prst="rect">
            <a:avLst/>
          </a:prstGeom>
          <a:gradFill flip="none" rotWithShape="1">
            <a:gsLst>
              <a:gs pos="100000">
                <a:schemeClr val="bg1">
                  <a:lumMod val="85000"/>
                  <a:alpha val="0"/>
                </a:schemeClr>
              </a:gs>
              <a:gs pos="100000">
                <a:schemeClr val="bg1">
                  <a:lumMod val="85000"/>
                  <a:alpha val="0"/>
                </a:schemeClr>
              </a:gs>
              <a:gs pos="50000">
                <a:schemeClr val="accent1">
                  <a:tint val="44500"/>
                  <a:satMod val="160000"/>
                </a:schemeClr>
              </a:gs>
              <a:gs pos="100000">
                <a:schemeClr val="accent1">
                  <a:tint val="23500"/>
                  <a:satMod val="160000"/>
                </a:schemeClr>
              </a:gs>
            </a:gsLst>
            <a:lin ang="5400000" scaled="1"/>
            <a:tileRect/>
          </a:gradFill>
          <a:ln>
            <a:noFill/>
          </a:ln>
          <a:effectLst>
            <a:innerShdw blurRad="1270000" dist="2540000" dir="16200000">
              <a:schemeClr val="tx1">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dirty="0"/>
          </a:p>
        </p:txBody>
      </p:sp>
      <p:sp>
        <p:nvSpPr>
          <p:cNvPr id="28" name="27 - Ορθογώνιο"/>
          <p:cNvSpPr/>
          <p:nvPr/>
        </p:nvSpPr>
        <p:spPr>
          <a:xfrm>
            <a:off x="0" y="214290"/>
            <a:ext cx="182135" cy="7880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9" name="28 - Ορθογώνιο"/>
          <p:cNvSpPr/>
          <p:nvPr/>
        </p:nvSpPr>
        <p:spPr>
          <a:xfrm>
            <a:off x="8961865" y="450700"/>
            <a:ext cx="182135" cy="7880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 name="Rectangle 1"/>
          <p:cNvSpPr/>
          <p:nvPr/>
        </p:nvSpPr>
        <p:spPr>
          <a:xfrm>
            <a:off x="323528" y="764704"/>
            <a:ext cx="4176464" cy="5355313"/>
          </a:xfrm>
          <a:prstGeom prst="rect">
            <a:avLst/>
          </a:prstGeom>
        </p:spPr>
        <p:txBody>
          <a:bodyPr wrap="square">
            <a:spAutoFit/>
          </a:bodyPr>
          <a:lstStyle/>
          <a:p>
            <a:r>
              <a:rPr lang="el-GR" sz="1600" i="1" dirty="0"/>
              <a:t> </a:t>
            </a:r>
            <a:endParaRPr lang="en-US" sz="1600" dirty="0"/>
          </a:p>
          <a:p>
            <a:pPr lvl="0"/>
            <a:r>
              <a:rPr lang="el-GR" sz="1600" b="1" dirty="0">
                <a:latin typeface="Arial"/>
                <a:cs typeface="Arial"/>
              </a:rPr>
              <a:t>ΕΞΟΔΑ ΑΝΘΡΩΠΙΝΟΥ ΔΥΝΑΜΙΚΟΥ</a:t>
            </a:r>
            <a:endParaRPr lang="en-US" sz="1600" b="1" dirty="0">
              <a:latin typeface="Arial"/>
              <a:cs typeface="Arial"/>
            </a:endParaRPr>
          </a:p>
          <a:p>
            <a:r>
              <a:rPr lang="el-GR" sz="1600" b="1" dirty="0">
                <a:latin typeface="Arial"/>
                <a:cs typeface="Arial"/>
              </a:rPr>
              <a:t> </a:t>
            </a:r>
            <a:endParaRPr lang="en-US" sz="1600" dirty="0">
              <a:latin typeface="Arial"/>
              <a:cs typeface="Arial"/>
            </a:endParaRPr>
          </a:p>
          <a:p>
            <a:pPr lvl="0"/>
            <a:r>
              <a:rPr lang="el-GR" sz="1600" dirty="0">
                <a:latin typeface="Arial"/>
                <a:cs typeface="Arial"/>
              </a:rPr>
              <a:t>Προσωπικό επιχείρησης.</a:t>
            </a:r>
            <a:endParaRPr lang="en-US" sz="1600" dirty="0">
              <a:latin typeface="Arial"/>
              <a:cs typeface="Arial"/>
            </a:endParaRPr>
          </a:p>
          <a:p>
            <a:pPr lvl="0"/>
            <a:r>
              <a:rPr lang="el-GR" sz="1600" dirty="0">
                <a:latin typeface="Arial"/>
                <a:cs typeface="Arial"/>
              </a:rPr>
              <a:t>αμοιβές εκτός έδρας.</a:t>
            </a:r>
            <a:endParaRPr lang="en-US" sz="1600" dirty="0">
              <a:latin typeface="Arial"/>
              <a:cs typeface="Arial"/>
            </a:endParaRPr>
          </a:p>
          <a:p>
            <a:pPr lvl="0"/>
            <a:r>
              <a:rPr lang="el-GR" sz="1600" dirty="0">
                <a:latin typeface="Arial"/>
                <a:cs typeface="Arial"/>
              </a:rPr>
              <a:t>μετακίνηση - εισιτήρια.</a:t>
            </a:r>
            <a:endParaRPr lang="en-US" sz="1600" dirty="0">
              <a:latin typeface="Arial"/>
              <a:cs typeface="Arial"/>
            </a:endParaRPr>
          </a:p>
          <a:p>
            <a:pPr lvl="0"/>
            <a:r>
              <a:rPr lang="el-GR" sz="1600" dirty="0">
                <a:latin typeface="Arial"/>
                <a:cs typeface="Arial"/>
              </a:rPr>
              <a:t>διαμονή ξενοδοχεία, δωμάτια.</a:t>
            </a:r>
            <a:endParaRPr lang="en-US" sz="1600" dirty="0">
              <a:latin typeface="Arial"/>
              <a:cs typeface="Arial"/>
            </a:endParaRPr>
          </a:p>
          <a:p>
            <a:pPr lvl="0"/>
            <a:r>
              <a:rPr lang="el-GR" sz="1600" dirty="0">
                <a:latin typeface="Arial"/>
                <a:cs typeface="Arial"/>
              </a:rPr>
              <a:t>γεύματα.</a:t>
            </a:r>
            <a:endParaRPr lang="en-US" sz="1600" dirty="0">
              <a:latin typeface="Arial"/>
              <a:cs typeface="Arial"/>
            </a:endParaRPr>
          </a:p>
          <a:p>
            <a:pPr lvl="0"/>
            <a:r>
              <a:rPr lang="el-GR" sz="1600" dirty="0">
                <a:latin typeface="Arial"/>
                <a:cs typeface="Arial"/>
              </a:rPr>
              <a:t>Επιτόπιο προσωπικό.</a:t>
            </a:r>
            <a:endParaRPr lang="en-US" sz="1600" dirty="0">
              <a:latin typeface="Arial"/>
              <a:cs typeface="Arial"/>
            </a:endParaRPr>
          </a:p>
          <a:p>
            <a:pPr lvl="0"/>
            <a:r>
              <a:rPr lang="el-GR" sz="1600" dirty="0">
                <a:latin typeface="Arial"/>
                <a:cs typeface="Arial"/>
              </a:rPr>
              <a:t>Έξοδα εκπαίδευσης.</a:t>
            </a:r>
            <a:endParaRPr lang="en-US" sz="1600" dirty="0">
              <a:latin typeface="Arial"/>
              <a:cs typeface="Arial"/>
            </a:endParaRPr>
          </a:p>
          <a:p>
            <a:pPr lvl="0"/>
            <a:r>
              <a:rPr lang="el-GR" sz="1600" dirty="0">
                <a:latin typeface="Arial"/>
                <a:cs typeface="Arial"/>
              </a:rPr>
              <a:t>Άλλα έξοδα.</a:t>
            </a:r>
            <a:endParaRPr lang="en-US" sz="1600" dirty="0">
              <a:latin typeface="Arial"/>
              <a:cs typeface="Arial"/>
            </a:endParaRPr>
          </a:p>
          <a:p>
            <a:endParaRPr lang="el-GR" sz="1600" dirty="0">
              <a:latin typeface="Arial"/>
              <a:cs typeface="Arial"/>
            </a:endParaRPr>
          </a:p>
          <a:p>
            <a:r>
              <a:rPr lang="el-GR" sz="1600" dirty="0">
                <a:latin typeface="Arial"/>
                <a:cs typeface="Arial"/>
              </a:rPr>
              <a:t> </a:t>
            </a:r>
            <a:endParaRPr lang="en-US" sz="1600" dirty="0">
              <a:latin typeface="Arial"/>
              <a:cs typeface="Arial"/>
            </a:endParaRPr>
          </a:p>
          <a:p>
            <a:pPr lvl="0"/>
            <a:r>
              <a:rPr lang="el-GR" sz="1600" b="1" dirty="0">
                <a:latin typeface="Arial"/>
                <a:cs typeface="Arial"/>
              </a:rPr>
              <a:t>ΕΞΟΔΑ ΠΩΛΗΣΕΩΝ</a:t>
            </a:r>
            <a:endParaRPr lang="en-US" sz="1600" b="1" dirty="0">
              <a:latin typeface="Arial"/>
              <a:cs typeface="Arial"/>
            </a:endParaRPr>
          </a:p>
          <a:p>
            <a:pPr lvl="0"/>
            <a:r>
              <a:rPr lang="el-GR" sz="1600" dirty="0">
                <a:latin typeface="Arial"/>
                <a:cs typeface="Arial"/>
              </a:rPr>
              <a:t>Προσκλήσεις εμπορικών αγοραστών.</a:t>
            </a:r>
            <a:endParaRPr lang="en-US" sz="1600" dirty="0">
              <a:latin typeface="Arial"/>
              <a:cs typeface="Arial"/>
            </a:endParaRPr>
          </a:p>
          <a:p>
            <a:pPr lvl="0"/>
            <a:r>
              <a:rPr lang="el-GR" sz="1600" dirty="0">
                <a:latin typeface="Arial"/>
                <a:cs typeface="Arial"/>
              </a:rPr>
              <a:t>Δώρα</a:t>
            </a:r>
            <a:endParaRPr lang="en-US" sz="1600" dirty="0">
              <a:latin typeface="Arial"/>
              <a:cs typeface="Arial"/>
            </a:endParaRPr>
          </a:p>
          <a:p>
            <a:pPr lvl="0"/>
            <a:r>
              <a:rPr lang="el-GR" sz="1600" dirty="0">
                <a:latin typeface="Arial"/>
                <a:cs typeface="Arial"/>
              </a:rPr>
              <a:t>Φιλοξενία κλπ.</a:t>
            </a:r>
            <a:endParaRPr lang="en-US" sz="1600" dirty="0">
              <a:latin typeface="Arial"/>
              <a:cs typeface="Arial"/>
            </a:endParaRPr>
          </a:p>
          <a:p>
            <a:pPr lvl="0"/>
            <a:r>
              <a:rPr lang="el-GR" sz="1600" dirty="0">
                <a:latin typeface="Arial"/>
                <a:cs typeface="Arial"/>
              </a:rPr>
              <a:t>Άλλα έξοδα</a:t>
            </a:r>
            <a:endParaRPr lang="en-US" sz="1600" dirty="0">
              <a:latin typeface="Arial"/>
              <a:cs typeface="Arial"/>
            </a:endParaRPr>
          </a:p>
          <a:p>
            <a:endParaRPr lang="en-US" b="1" dirty="0"/>
          </a:p>
          <a:p>
            <a:pPr lvl="0"/>
            <a:endParaRPr lang="en-US" b="1" dirty="0"/>
          </a:p>
          <a:p>
            <a:pPr lvl="0"/>
            <a:endParaRPr lang="en-US" b="1" dirty="0"/>
          </a:p>
        </p:txBody>
      </p:sp>
      <p:sp>
        <p:nvSpPr>
          <p:cNvPr id="15" name="Title 1"/>
          <p:cNvSpPr>
            <a:spLocks noGrp="1"/>
          </p:cNvSpPr>
          <p:nvPr>
            <p:ph type="title"/>
          </p:nvPr>
        </p:nvSpPr>
        <p:spPr>
          <a:xfrm>
            <a:off x="395536" y="260648"/>
            <a:ext cx="8291264" cy="508918"/>
          </a:xfrm>
        </p:spPr>
        <p:txBody>
          <a:bodyPr>
            <a:noAutofit/>
          </a:bodyPr>
          <a:lstStyle/>
          <a:p>
            <a:pPr lvl="1" algn="ctr" rtl="0">
              <a:spcBef>
                <a:spcPct val="0"/>
              </a:spcBef>
            </a:pPr>
            <a:r>
              <a:rPr lang="el-GR" sz="3200" dirty="0">
                <a:latin typeface="Arial"/>
                <a:cs typeface="Arial"/>
              </a:rPr>
              <a:t>Προϋπολογισμός συμμετοχής</a:t>
            </a:r>
            <a:endParaRPr lang="en-US" sz="3200" dirty="0">
              <a:latin typeface="Arial"/>
              <a:cs typeface="Arial"/>
            </a:endParaRPr>
          </a:p>
        </p:txBody>
      </p:sp>
      <p:sp>
        <p:nvSpPr>
          <p:cNvPr id="16" name="Rectangle 15"/>
          <p:cNvSpPr/>
          <p:nvPr/>
        </p:nvSpPr>
        <p:spPr>
          <a:xfrm>
            <a:off x="4644008" y="764704"/>
            <a:ext cx="4176464" cy="6370976"/>
          </a:xfrm>
          <a:prstGeom prst="rect">
            <a:avLst/>
          </a:prstGeom>
        </p:spPr>
        <p:txBody>
          <a:bodyPr wrap="square">
            <a:spAutoFit/>
          </a:bodyPr>
          <a:lstStyle/>
          <a:p>
            <a:pPr lvl="0"/>
            <a:endParaRPr lang="el-GR" sz="1600" i="1" dirty="0"/>
          </a:p>
          <a:p>
            <a:pPr lvl="0"/>
            <a:r>
              <a:rPr lang="el-GR" sz="1600" i="1" dirty="0">
                <a:latin typeface="Arial"/>
                <a:cs typeface="Arial"/>
              </a:rPr>
              <a:t> </a:t>
            </a:r>
            <a:r>
              <a:rPr lang="el-GR" sz="1600" b="1" dirty="0">
                <a:latin typeface="Arial"/>
                <a:cs typeface="Arial"/>
              </a:rPr>
              <a:t>ΕΞΟΔΑ ΠΡΟΒΟΛΗΣ ΚΑΙ ΠΡΟΩΘΗΣΗΣ</a:t>
            </a:r>
            <a:endParaRPr lang="en-US" sz="1600" b="1" dirty="0">
              <a:latin typeface="Arial"/>
              <a:cs typeface="Arial"/>
            </a:endParaRPr>
          </a:p>
          <a:p>
            <a:r>
              <a:rPr lang="el-GR" sz="1600" b="1" dirty="0">
                <a:latin typeface="Arial"/>
                <a:cs typeface="Arial"/>
              </a:rPr>
              <a:t> </a:t>
            </a:r>
            <a:endParaRPr lang="en-US" sz="1600" dirty="0">
              <a:latin typeface="Arial"/>
              <a:cs typeface="Arial"/>
            </a:endParaRPr>
          </a:p>
          <a:p>
            <a:pPr lvl="0"/>
            <a:r>
              <a:rPr lang="el-GR" sz="1600" dirty="0">
                <a:latin typeface="Arial"/>
                <a:cs typeface="Arial"/>
              </a:rPr>
              <a:t>Διαφημιστικό - ενημερωτικό υλικό.</a:t>
            </a:r>
            <a:endParaRPr lang="en-US" sz="1600" dirty="0">
              <a:latin typeface="Arial"/>
              <a:cs typeface="Arial"/>
            </a:endParaRPr>
          </a:p>
          <a:p>
            <a:pPr lvl="0"/>
            <a:r>
              <a:rPr lang="el-GR" sz="1600" dirty="0">
                <a:latin typeface="Arial"/>
                <a:cs typeface="Arial"/>
              </a:rPr>
              <a:t>Διαφημιστικά δώρα.</a:t>
            </a:r>
            <a:endParaRPr lang="en-US" sz="1600" dirty="0">
              <a:latin typeface="Arial"/>
              <a:cs typeface="Arial"/>
            </a:endParaRPr>
          </a:p>
          <a:p>
            <a:pPr lvl="0"/>
            <a:r>
              <a:rPr lang="el-GR" sz="1600" dirty="0">
                <a:latin typeface="Arial"/>
                <a:cs typeface="Arial"/>
              </a:rPr>
              <a:t>Προσκλήσεις.</a:t>
            </a:r>
            <a:endParaRPr lang="en-US" sz="1600" dirty="0">
              <a:latin typeface="Arial"/>
              <a:cs typeface="Arial"/>
            </a:endParaRPr>
          </a:p>
          <a:p>
            <a:pPr lvl="0"/>
            <a:r>
              <a:rPr lang="el-GR" sz="1600" dirty="0">
                <a:latin typeface="Arial"/>
                <a:cs typeface="Arial"/>
              </a:rPr>
              <a:t>Χορηγίες, ειδικές εκδηλώσεις.</a:t>
            </a:r>
            <a:endParaRPr lang="en-US" sz="1600" dirty="0">
              <a:latin typeface="Arial"/>
              <a:cs typeface="Arial"/>
            </a:endParaRPr>
          </a:p>
          <a:p>
            <a:pPr lvl="0"/>
            <a:r>
              <a:rPr lang="el-GR" sz="1600" dirty="0">
                <a:latin typeface="Arial"/>
                <a:cs typeface="Arial"/>
              </a:rPr>
              <a:t>Καταχωρήσεις συμμετοχής στον επίσημο κατάλογο της έκθεσης.</a:t>
            </a:r>
            <a:endParaRPr lang="en-US" sz="1600" dirty="0">
              <a:latin typeface="Arial"/>
              <a:cs typeface="Arial"/>
            </a:endParaRPr>
          </a:p>
          <a:p>
            <a:pPr lvl="0"/>
            <a:r>
              <a:rPr lang="el-GR" sz="1600" dirty="0">
                <a:latin typeface="Arial"/>
                <a:cs typeface="Arial"/>
              </a:rPr>
              <a:t>Καταχωρήσεις συμμετοχής σε οικονομικό και ειδικό τύπο.</a:t>
            </a:r>
            <a:endParaRPr lang="en-US" sz="1600" dirty="0">
              <a:latin typeface="Arial"/>
              <a:cs typeface="Arial"/>
            </a:endParaRPr>
          </a:p>
          <a:p>
            <a:pPr lvl="0"/>
            <a:r>
              <a:rPr lang="el-GR" sz="1600" dirty="0">
                <a:latin typeface="Arial"/>
                <a:cs typeface="Arial"/>
              </a:rPr>
              <a:t>Δαπάνες σε άλλα διαφημιστικά σημεία (επιδαπέδια, εναέρια, διαφημιστικά, billboard κλπ).</a:t>
            </a:r>
            <a:endParaRPr lang="en-US" sz="1600" dirty="0">
              <a:latin typeface="Arial"/>
              <a:cs typeface="Arial"/>
            </a:endParaRPr>
          </a:p>
          <a:p>
            <a:pPr lvl="0"/>
            <a:br>
              <a:rPr lang="el-GR" sz="1600" dirty="0">
                <a:latin typeface="Arial"/>
                <a:cs typeface="Arial"/>
              </a:rPr>
            </a:br>
            <a:r>
              <a:rPr lang="el-GR" sz="1600" dirty="0">
                <a:latin typeface="Arial"/>
                <a:cs typeface="Arial"/>
              </a:rPr>
              <a:t>Πακέτα τύπου, φωτογραφίες, video.</a:t>
            </a:r>
            <a:endParaRPr lang="en-US" sz="1600" dirty="0">
              <a:latin typeface="Arial"/>
              <a:cs typeface="Arial"/>
            </a:endParaRPr>
          </a:p>
          <a:p>
            <a:pPr lvl="0"/>
            <a:r>
              <a:rPr lang="el-GR" sz="1600" dirty="0">
                <a:latin typeface="Arial"/>
                <a:cs typeface="Arial"/>
              </a:rPr>
              <a:t>Ιστοσελίδα, Internet.</a:t>
            </a:r>
            <a:endParaRPr lang="en-US" sz="1600" dirty="0">
              <a:latin typeface="Arial"/>
              <a:cs typeface="Arial"/>
            </a:endParaRPr>
          </a:p>
          <a:p>
            <a:pPr lvl="0"/>
            <a:r>
              <a:rPr lang="el-GR" sz="1600" dirty="0">
                <a:latin typeface="Arial"/>
                <a:cs typeface="Arial"/>
              </a:rPr>
              <a:t>Οργάνωση συνεντεύξεων τύπου, γεύματα, δεξιώσεις κλπ.</a:t>
            </a:r>
            <a:endParaRPr lang="en-US" sz="1600" dirty="0">
              <a:latin typeface="Arial"/>
              <a:cs typeface="Arial"/>
            </a:endParaRPr>
          </a:p>
          <a:p>
            <a:pPr lvl="0"/>
            <a:r>
              <a:rPr lang="el-GR" sz="1600" dirty="0">
                <a:latin typeface="Arial"/>
                <a:cs typeface="Arial"/>
              </a:rPr>
              <a:t>Άλλα έξοδα.</a:t>
            </a:r>
            <a:endParaRPr lang="en-US" sz="1600" dirty="0">
              <a:latin typeface="Arial"/>
              <a:cs typeface="Arial"/>
            </a:endParaRPr>
          </a:p>
          <a:p>
            <a:r>
              <a:rPr lang="el-GR" sz="1600" dirty="0">
                <a:latin typeface="Arial"/>
                <a:cs typeface="Arial"/>
              </a:rPr>
              <a:t> </a:t>
            </a:r>
            <a:endParaRPr lang="en-US" sz="1600" dirty="0">
              <a:latin typeface="Arial"/>
              <a:cs typeface="Arial"/>
            </a:endParaRPr>
          </a:p>
          <a:p>
            <a:pPr algn="r"/>
            <a:r>
              <a:rPr lang="el-GR" sz="1200" dirty="0">
                <a:latin typeface="Arial"/>
                <a:cs typeface="Arial"/>
              </a:rPr>
              <a:t>(Peter Cotterell 1992)</a:t>
            </a:r>
            <a:endParaRPr lang="en-US" sz="1200" dirty="0">
              <a:latin typeface="Arial"/>
              <a:cs typeface="Arial"/>
            </a:endParaRPr>
          </a:p>
          <a:p>
            <a:endParaRPr lang="en-US" b="1" dirty="0"/>
          </a:p>
          <a:p>
            <a:pPr lvl="0"/>
            <a:endParaRPr lang="en-US" b="1" dirty="0"/>
          </a:p>
          <a:p>
            <a:pPr lvl="0"/>
            <a:endParaRPr lang="en-US" b="1" dirty="0"/>
          </a:p>
        </p:txBody>
      </p:sp>
    </p:spTree>
    <p:extLst>
      <p:ext uri="{BB962C8B-B14F-4D97-AF65-F5344CB8AC3E}">
        <p14:creationId xmlns:p14="http://schemas.microsoft.com/office/powerpoint/2010/main" val="314493977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Ομάδα 12">
            <a:extLst>
              <a:ext uri="{FF2B5EF4-FFF2-40B4-BE49-F238E27FC236}">
                <a16:creationId xmlns:a16="http://schemas.microsoft.com/office/drawing/2014/main" id="{A9B84B88-B7CD-ECB8-012E-B599F98C83F0}"/>
              </a:ext>
            </a:extLst>
          </p:cNvPr>
          <p:cNvGrpSpPr/>
          <p:nvPr/>
        </p:nvGrpSpPr>
        <p:grpSpPr>
          <a:xfrm>
            <a:off x="182134" y="5733258"/>
            <a:ext cx="8779731" cy="1224531"/>
            <a:chOff x="107504" y="5733258"/>
            <a:chExt cx="8928992" cy="1224531"/>
          </a:xfrm>
        </p:grpSpPr>
        <p:pic>
          <p:nvPicPr>
            <p:cNvPr id="14" name="Picture 3" descr="G:\Katia\Διδακτορική Διατριβή\Kείμενο\Εικόνες\slide2.jpg">
              <a:extLst>
                <a:ext uri="{FF2B5EF4-FFF2-40B4-BE49-F238E27FC236}">
                  <a16:creationId xmlns:a16="http://schemas.microsoft.com/office/drawing/2014/main" id="{87F088C5-2C02-97CF-2C82-639444B3125C}"/>
                </a:ext>
              </a:extLst>
            </p:cNvPr>
            <p:cNvPicPr>
              <a:picLocks noChangeAspect="1" noChangeArrowheads="1"/>
            </p:cNvPicPr>
            <p:nvPr/>
          </p:nvPicPr>
          <p:blipFill>
            <a:blip r:embed="rId3"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15" name="Γραφικό 14" descr="Ψάρι με συμπαγές γέμισμα">
              <a:extLst>
                <a:ext uri="{FF2B5EF4-FFF2-40B4-BE49-F238E27FC236}">
                  <a16:creationId xmlns:a16="http://schemas.microsoft.com/office/drawing/2014/main" id="{3B0F0E4A-798C-0A19-B3E9-F41EE8F14AF8}"/>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839465" y="6307730"/>
              <a:ext cx="745088" cy="650059"/>
            </a:xfrm>
            <a:prstGeom prst="rect">
              <a:avLst/>
            </a:prstGeom>
          </p:spPr>
        </p:pic>
        <p:pic>
          <p:nvPicPr>
            <p:cNvPr id="16" name="Γραφικό 15" descr="Ψάρι με συμπαγές γέμισμα">
              <a:extLst>
                <a:ext uri="{FF2B5EF4-FFF2-40B4-BE49-F238E27FC236}">
                  <a16:creationId xmlns:a16="http://schemas.microsoft.com/office/drawing/2014/main" id="{E4B6663C-EC3F-4863-C331-17D15AC6BBAC}"/>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82488" y="6243328"/>
              <a:ext cx="761621" cy="624496"/>
            </a:xfrm>
            <a:prstGeom prst="rect">
              <a:avLst/>
            </a:prstGeom>
          </p:spPr>
        </p:pic>
        <p:pic>
          <p:nvPicPr>
            <p:cNvPr id="17" name="Γραφικό 16" descr="Ανταγωνισμός με συμπαγές γέμισμα">
              <a:extLst>
                <a:ext uri="{FF2B5EF4-FFF2-40B4-BE49-F238E27FC236}">
                  <a16:creationId xmlns:a16="http://schemas.microsoft.com/office/drawing/2014/main" id="{D3D93DEC-19AB-A516-5802-10DE21582333}"/>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4226513" y="6330198"/>
              <a:ext cx="761653" cy="560538"/>
            </a:xfrm>
            <a:prstGeom prst="rect">
              <a:avLst/>
            </a:prstGeom>
          </p:spPr>
        </p:pic>
      </p:grpSp>
      <p:grpSp>
        <p:nvGrpSpPr>
          <p:cNvPr id="31" name="30 - Ομάδα"/>
          <p:cNvGrpSpPr/>
          <p:nvPr/>
        </p:nvGrpSpPr>
        <p:grpSpPr>
          <a:xfrm>
            <a:off x="0" y="185467"/>
            <a:ext cx="9144017" cy="6458242"/>
            <a:chOff x="65835" y="185774"/>
            <a:chExt cx="9012330" cy="5835513"/>
          </a:xfrm>
        </p:grpSpPr>
        <p:sp>
          <p:nvSpPr>
            <p:cNvPr id="23" name="22 - Ορθογώνιο"/>
            <p:cNvSpPr/>
            <p:nvPr/>
          </p:nvSpPr>
          <p:spPr>
            <a:xfrm>
              <a:off x="251520" y="185774"/>
              <a:ext cx="8640944" cy="5835513"/>
            </a:xfrm>
            <a:prstGeom prst="rect">
              <a:avLst/>
            </a:prstGeom>
            <a:gradFill flip="none" rotWithShape="1">
              <a:gsLst>
                <a:gs pos="100000">
                  <a:schemeClr val="bg1">
                    <a:lumMod val="85000"/>
                    <a:alpha val="0"/>
                  </a:schemeClr>
                </a:gs>
                <a:gs pos="100000">
                  <a:schemeClr val="bg1">
                    <a:lumMod val="85000"/>
                    <a:alpha val="0"/>
                  </a:schemeClr>
                </a:gs>
                <a:gs pos="50000">
                  <a:schemeClr val="accent1">
                    <a:tint val="44500"/>
                    <a:satMod val="160000"/>
                  </a:schemeClr>
                </a:gs>
                <a:gs pos="100000">
                  <a:schemeClr val="accent1">
                    <a:tint val="23500"/>
                    <a:satMod val="160000"/>
                  </a:schemeClr>
                </a:gs>
              </a:gsLst>
              <a:lin ang="5400000" scaled="1"/>
              <a:tileRect/>
            </a:gradFill>
            <a:ln>
              <a:noFill/>
            </a:ln>
            <a:effectLst>
              <a:innerShdw blurRad="1270000" dist="2540000" dir="16200000">
                <a:schemeClr val="tx1">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dirty="0"/>
            </a:p>
          </p:txBody>
        </p:sp>
        <p:grpSp>
          <p:nvGrpSpPr>
            <p:cNvPr id="27" name="26 - Ομάδα"/>
            <p:cNvGrpSpPr/>
            <p:nvPr/>
          </p:nvGrpSpPr>
          <p:grpSpPr>
            <a:xfrm>
              <a:off x="251520" y="188640"/>
              <a:ext cx="8640944" cy="576064"/>
              <a:chOff x="251520" y="188640"/>
              <a:chExt cx="8640960" cy="576064"/>
            </a:xfrm>
          </p:grpSpPr>
          <p:sp>
            <p:nvSpPr>
              <p:cNvPr id="25" name="24 - Ορθογώνιο"/>
              <p:cNvSpPr/>
              <p:nvPr/>
            </p:nvSpPr>
            <p:spPr>
              <a:xfrm>
                <a:off x="251520" y="548680"/>
                <a:ext cx="8640960" cy="216024"/>
              </a:xfrm>
              <a:prstGeom prst="rect">
                <a:avLst/>
              </a:prstGeom>
              <a:solidFill>
                <a:schemeClr val="tx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8" name="1 - Τίτλος"/>
              <p:cNvSpPr txBox="1">
                <a:spLocks/>
              </p:cNvSpPr>
              <p:nvPr/>
            </p:nvSpPr>
            <p:spPr>
              <a:xfrm>
                <a:off x="1043608" y="188640"/>
                <a:ext cx="7848872" cy="576064"/>
              </a:xfrm>
              <a:prstGeom prst="rect">
                <a:avLst/>
              </a:prstGeom>
              <a:solidFill>
                <a:schemeClr val="tx1">
                  <a:lumMod val="75000"/>
                  <a:lumOff val="25000"/>
                </a:schemeClr>
              </a:solidFill>
              <a:effectLst>
                <a:innerShdw blurRad="241300" dist="88900" dir="5400000">
                  <a:schemeClr val="tx1"/>
                </a:innerShdw>
              </a:effectLst>
            </p:spPr>
            <p:txBody>
              <a:bodyPr vert="horz" lIns="91440" tIns="45720" rIns="91440" bIns="45720" rtlCol="0" anchor="ctr">
                <a:normAutofit fontScale="97500"/>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l-GR" sz="3600" b="0" i="0" u="none" strike="noStrike" kern="1200" cap="none" spc="0" normalizeH="0" baseline="0" noProof="0">
                    <a:ln>
                      <a:noFill/>
                    </a:ln>
                    <a:solidFill>
                      <a:schemeClr val="bg1"/>
                    </a:solidFill>
                    <a:effectLst/>
                    <a:uLnTx/>
                    <a:uFillTx/>
                    <a:latin typeface="+mj-lt"/>
                    <a:ea typeface="+mj-ea"/>
                    <a:cs typeface="+mj-cs"/>
                  </a:rPr>
                  <a:t>    </a:t>
                </a:r>
                <a:endParaRPr kumimoji="0" lang="el-GR" sz="3600" b="0" i="0" u="none" strike="noStrike" kern="1200" cap="none" spc="0" normalizeH="0" baseline="0" noProof="0" dirty="0">
                  <a:ln>
                    <a:noFill/>
                  </a:ln>
                  <a:solidFill>
                    <a:schemeClr val="bg1">
                      <a:lumMod val="95000"/>
                    </a:schemeClr>
                  </a:solidFill>
                  <a:effectLst/>
                  <a:uLnTx/>
                  <a:uFillTx/>
                  <a:latin typeface="+mj-lt"/>
                  <a:ea typeface="+mj-ea"/>
                  <a:cs typeface="+mj-cs"/>
                </a:endParaRPr>
              </a:p>
            </p:txBody>
          </p:sp>
          <p:sp>
            <p:nvSpPr>
              <p:cNvPr id="49" name="48 - Ορθογώνιο"/>
              <p:cNvSpPr/>
              <p:nvPr/>
            </p:nvSpPr>
            <p:spPr>
              <a:xfrm>
                <a:off x="251520" y="188640"/>
                <a:ext cx="870423" cy="576064"/>
              </a:xfrm>
              <a:prstGeom prst="rect">
                <a:avLst/>
              </a:prstGeom>
              <a:solidFill>
                <a:srgbClr val="50B4D8"/>
              </a:solidFill>
              <a:ln>
                <a:noFill/>
              </a:ln>
              <a:effectLst>
                <a:innerShdw blurRad="228600" dist="279400" dir="5400000">
                  <a:prstClr val="black">
                    <a:alpha val="41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dirty="0">
                  <a:solidFill>
                    <a:srgbClr val="73BED3"/>
                  </a:solidFill>
                </a:endParaRPr>
              </a:p>
            </p:txBody>
          </p:sp>
        </p:grpSp>
        <p:sp>
          <p:nvSpPr>
            <p:cNvPr id="28" name="27 - Ορθογώνιο"/>
            <p:cNvSpPr/>
            <p:nvPr/>
          </p:nvSpPr>
          <p:spPr>
            <a:xfrm>
              <a:off x="65835" y="188640"/>
              <a:ext cx="179512" cy="7200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9" name="28 - Ορθογώνιο"/>
            <p:cNvSpPr/>
            <p:nvPr/>
          </p:nvSpPr>
          <p:spPr>
            <a:xfrm>
              <a:off x="8898653" y="404664"/>
              <a:ext cx="179512" cy="7200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grpSp>
      <p:grpSp>
        <p:nvGrpSpPr>
          <p:cNvPr id="32" name="31 - Ομάδα"/>
          <p:cNvGrpSpPr/>
          <p:nvPr/>
        </p:nvGrpSpPr>
        <p:grpSpPr>
          <a:xfrm>
            <a:off x="214282" y="188640"/>
            <a:ext cx="7598078" cy="578812"/>
            <a:chOff x="214282" y="210156"/>
            <a:chExt cx="7598078" cy="578812"/>
          </a:xfrm>
        </p:grpSpPr>
        <p:sp>
          <p:nvSpPr>
            <p:cNvPr id="39" name="38 - TextBox"/>
            <p:cNvSpPr txBox="1"/>
            <p:nvPr/>
          </p:nvSpPr>
          <p:spPr>
            <a:xfrm>
              <a:off x="1259632" y="210156"/>
              <a:ext cx="6552728" cy="523220"/>
            </a:xfrm>
            <a:prstGeom prst="rect">
              <a:avLst/>
            </a:prstGeom>
            <a:noFill/>
          </p:spPr>
          <p:txBody>
            <a:bodyPr wrap="square" rtlCol="0">
              <a:spAutoFit/>
            </a:bodyPr>
            <a:lstStyle/>
            <a:p>
              <a:r>
                <a:rPr lang="el-GR" sz="2400" b="1" dirty="0">
                  <a:solidFill>
                    <a:srgbClr val="88CCE4"/>
                  </a:solidFill>
                  <a:effectLst>
                    <a:outerShdw blurRad="38100" dist="38100" dir="2700000" algn="tl">
                      <a:srgbClr val="000000">
                        <a:alpha val="43137"/>
                      </a:srgbClr>
                    </a:outerShdw>
                  </a:effectLst>
                  <a:latin typeface="Arial" pitchFamily="34" charset="0"/>
                  <a:cs typeface="Arial" pitchFamily="34" charset="0"/>
                </a:rPr>
                <a:t>     </a:t>
              </a:r>
              <a:r>
                <a:rPr lang="el-GR" sz="2800" b="1" dirty="0">
                  <a:solidFill>
                    <a:srgbClr val="88CCE4"/>
                  </a:solidFill>
                  <a:effectLst>
                    <a:outerShdw blurRad="38100" dist="38100" dir="2700000" algn="tl">
                      <a:srgbClr val="000000">
                        <a:alpha val="43137"/>
                      </a:srgbClr>
                    </a:outerShdw>
                  </a:effectLst>
                  <a:latin typeface="Arial" pitchFamily="34" charset="0"/>
                  <a:cs typeface="Arial" pitchFamily="34" charset="0"/>
                </a:rPr>
                <a:t>ΠΡΟΕΤΟΙΜΑΣΙΑ ΣΥΜΜΕΤΟΧΗΣ</a:t>
              </a:r>
              <a:endParaRPr lang="el-GR" sz="2800" dirty="0">
                <a:solidFill>
                  <a:srgbClr val="88CCE4"/>
                </a:solidFill>
                <a:effectLst>
                  <a:outerShdw blurRad="38100" dist="38100" dir="2700000" algn="tl">
                    <a:srgbClr val="000000">
                      <a:alpha val="43137"/>
                    </a:srgbClr>
                  </a:outerShdw>
                </a:effectLst>
                <a:latin typeface="Arial" pitchFamily="34" charset="0"/>
                <a:cs typeface="Arial" pitchFamily="34" charset="0"/>
              </a:endParaRPr>
            </a:p>
          </p:txBody>
        </p:sp>
        <p:sp>
          <p:nvSpPr>
            <p:cNvPr id="24" name="Rectangle 6"/>
            <p:cNvSpPr>
              <a:spLocks noChangeArrowheads="1"/>
            </p:cNvSpPr>
            <p:nvPr/>
          </p:nvSpPr>
          <p:spPr bwMode="auto">
            <a:xfrm>
              <a:off x="214282" y="214290"/>
              <a:ext cx="857256" cy="574678"/>
            </a:xfrm>
            <a:prstGeom prst="rect">
              <a:avLst/>
            </a:prstGeom>
            <a:noFill/>
            <a:ln w="9525">
              <a:noFill/>
              <a:miter lim="800000"/>
              <a:headEnd/>
              <a:tailEnd/>
            </a:ln>
            <a:effectLst/>
          </p:spPr>
          <p:txBody>
            <a:bodyPr/>
            <a:lstStyle/>
            <a:p>
              <a:pPr>
                <a:spcBef>
                  <a:spcPct val="20000"/>
                </a:spcBef>
                <a:buClr>
                  <a:schemeClr val="tx2"/>
                </a:buClr>
              </a:pPr>
              <a:r>
                <a:rPr lang="en-US" sz="2800" dirty="0">
                  <a:solidFill>
                    <a:schemeClr val="bg1"/>
                  </a:solidFill>
                </a:rPr>
                <a:t>   </a:t>
              </a:r>
              <a:r>
                <a:rPr lang="el-GR" sz="3200" b="1" dirty="0">
                  <a:solidFill>
                    <a:schemeClr val="bg1"/>
                  </a:solidFill>
                </a:rPr>
                <a:t>5</a:t>
              </a:r>
              <a:r>
                <a:rPr lang="en-US" sz="2400" dirty="0">
                  <a:solidFill>
                    <a:schemeClr val="bg1"/>
                  </a:solidFill>
                  <a:latin typeface="Comic Sans MS" pitchFamily="66" charset="0"/>
                </a:rPr>
                <a:t>	</a:t>
              </a:r>
            </a:p>
          </p:txBody>
        </p:sp>
      </p:grpSp>
      <p:sp>
        <p:nvSpPr>
          <p:cNvPr id="3" name="Rectangle 2"/>
          <p:cNvSpPr/>
          <p:nvPr/>
        </p:nvSpPr>
        <p:spPr>
          <a:xfrm>
            <a:off x="323528" y="1208940"/>
            <a:ext cx="8424936" cy="3672801"/>
          </a:xfrm>
          <a:prstGeom prst="rect">
            <a:avLst/>
          </a:prstGeom>
        </p:spPr>
        <p:txBody>
          <a:bodyPr wrap="square">
            <a:spAutoFit/>
          </a:bodyPr>
          <a:lstStyle/>
          <a:p>
            <a:endParaRPr lang="el-GR" dirty="0"/>
          </a:p>
          <a:p>
            <a:pPr algn="just">
              <a:lnSpc>
                <a:spcPct val="150000"/>
              </a:lnSpc>
            </a:pPr>
            <a:r>
              <a:rPr lang="el-GR" sz="1600" dirty="0">
                <a:latin typeface="Arial"/>
                <a:cs typeface="Arial"/>
              </a:rPr>
              <a:t>Ο σχεδιασμός θα πρέπει να καταρτιστεί βάσει πραγματικών επιχειρηματικών αναγκών. Συνήθως, η συμμετοχή δομείται γύρω από ένα στέλεχος της επιχείρησης που αναλαμβάνει να διεκπεραιώσει το έργο. Παρόλα αυτά, η συμμετοχή στην έκθεση αποτελεί συλλογική προσπάθεια και δεν θα πρέπει το γεγονός αυτό να στρεβλώνει τους πραγματικούς στόχους συμμετοχής και τις ανάγκες της επιχείρησης. Προκειμένου να υπάρξει αξιολόγηση συμμετοχής, η κάθε ενέργεια θα πρέπει να σχεδιαστεί έτσι ώστε να μπορεί να αξιολογηθεί ως προς το αποτέλεσμα της. Η συμμετοχή σε μια μεγάλη εμπορική έκθεση απαιτεί επένδυση σε χρήμα, ανθρώπους και χρόνο, συνεπώς είναι απαραίτητο να υπάρχει σχεδιασμένο χρονοπρόγραμμα δράσης.</a:t>
            </a:r>
            <a:endParaRPr lang="en-US" sz="1600" dirty="0">
              <a:latin typeface="Arial"/>
              <a:cs typeface="Arial"/>
            </a:endParaRPr>
          </a:p>
        </p:txBody>
      </p:sp>
    </p:spTree>
    <p:extLst>
      <p:ext uri="{BB962C8B-B14F-4D97-AF65-F5344CB8AC3E}">
        <p14:creationId xmlns:p14="http://schemas.microsoft.com/office/powerpoint/2010/main" val="363138096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Ομάδα 9">
            <a:extLst>
              <a:ext uri="{FF2B5EF4-FFF2-40B4-BE49-F238E27FC236}">
                <a16:creationId xmlns:a16="http://schemas.microsoft.com/office/drawing/2014/main" id="{4524F1F5-C797-E48F-DD3C-B22F512B6F0D}"/>
              </a:ext>
            </a:extLst>
          </p:cNvPr>
          <p:cNvGrpSpPr/>
          <p:nvPr/>
        </p:nvGrpSpPr>
        <p:grpSpPr>
          <a:xfrm>
            <a:off x="182134" y="5733258"/>
            <a:ext cx="8779731" cy="1224531"/>
            <a:chOff x="107504" y="5733258"/>
            <a:chExt cx="8928992" cy="1224531"/>
          </a:xfrm>
        </p:grpSpPr>
        <p:pic>
          <p:nvPicPr>
            <p:cNvPr id="11" name="Picture 3" descr="G:\Katia\Διδακτορική Διατριβή\Kείμενο\Εικόνες\slide2.jpg">
              <a:extLst>
                <a:ext uri="{FF2B5EF4-FFF2-40B4-BE49-F238E27FC236}">
                  <a16:creationId xmlns:a16="http://schemas.microsoft.com/office/drawing/2014/main" id="{494046A5-A3B1-A7E0-7EC9-B417D5522C6C}"/>
                </a:ext>
              </a:extLst>
            </p:cNvPr>
            <p:cNvPicPr>
              <a:picLocks noChangeAspect="1" noChangeArrowheads="1"/>
            </p:cNvPicPr>
            <p:nvPr/>
          </p:nvPicPr>
          <p:blipFill>
            <a:blip r:embed="rId3"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12" name="Γραφικό 11" descr="Ψάρι με συμπαγές γέμισμα">
              <a:extLst>
                <a:ext uri="{FF2B5EF4-FFF2-40B4-BE49-F238E27FC236}">
                  <a16:creationId xmlns:a16="http://schemas.microsoft.com/office/drawing/2014/main" id="{7EF75DD2-F5B1-AB9E-DC46-302EEECDB7CE}"/>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839465" y="6307730"/>
              <a:ext cx="745088" cy="650059"/>
            </a:xfrm>
            <a:prstGeom prst="rect">
              <a:avLst/>
            </a:prstGeom>
          </p:spPr>
        </p:pic>
        <p:pic>
          <p:nvPicPr>
            <p:cNvPr id="13" name="Γραφικό 12" descr="Ψάρι με συμπαγές γέμισμα">
              <a:extLst>
                <a:ext uri="{FF2B5EF4-FFF2-40B4-BE49-F238E27FC236}">
                  <a16:creationId xmlns:a16="http://schemas.microsoft.com/office/drawing/2014/main" id="{A39AE182-1E00-7AD0-FDFA-9AE70C32DDB4}"/>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82488" y="6243328"/>
              <a:ext cx="761621" cy="624496"/>
            </a:xfrm>
            <a:prstGeom prst="rect">
              <a:avLst/>
            </a:prstGeom>
          </p:spPr>
        </p:pic>
        <p:pic>
          <p:nvPicPr>
            <p:cNvPr id="14" name="Γραφικό 13" descr="Ανταγωνισμός με συμπαγές γέμισμα">
              <a:extLst>
                <a:ext uri="{FF2B5EF4-FFF2-40B4-BE49-F238E27FC236}">
                  <a16:creationId xmlns:a16="http://schemas.microsoft.com/office/drawing/2014/main" id="{E925304D-FF99-700A-AE0B-092B5151DDBE}"/>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4226513" y="6330198"/>
              <a:ext cx="761653" cy="560538"/>
            </a:xfrm>
            <a:prstGeom prst="rect">
              <a:avLst/>
            </a:prstGeom>
          </p:spPr>
        </p:pic>
      </p:grpSp>
      <p:sp>
        <p:nvSpPr>
          <p:cNvPr id="23" name="22 - Ορθογώνιο"/>
          <p:cNvSpPr/>
          <p:nvPr/>
        </p:nvSpPr>
        <p:spPr>
          <a:xfrm>
            <a:off x="188398" y="214290"/>
            <a:ext cx="8767204" cy="6383062"/>
          </a:xfrm>
          <a:prstGeom prst="rect">
            <a:avLst/>
          </a:prstGeom>
          <a:gradFill flip="none" rotWithShape="1">
            <a:gsLst>
              <a:gs pos="100000">
                <a:schemeClr val="bg1">
                  <a:lumMod val="85000"/>
                  <a:alpha val="0"/>
                </a:schemeClr>
              </a:gs>
              <a:gs pos="100000">
                <a:schemeClr val="bg1">
                  <a:lumMod val="85000"/>
                  <a:alpha val="0"/>
                </a:schemeClr>
              </a:gs>
              <a:gs pos="50000">
                <a:schemeClr val="accent1">
                  <a:tint val="44500"/>
                  <a:satMod val="160000"/>
                </a:schemeClr>
              </a:gs>
              <a:gs pos="100000">
                <a:schemeClr val="accent1">
                  <a:tint val="23500"/>
                  <a:satMod val="160000"/>
                </a:schemeClr>
              </a:gs>
            </a:gsLst>
            <a:lin ang="5400000" scaled="1"/>
            <a:tileRect/>
          </a:gradFill>
          <a:ln>
            <a:noFill/>
          </a:ln>
          <a:effectLst>
            <a:innerShdw blurRad="1270000" dist="2540000" dir="16200000">
              <a:schemeClr val="tx1">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dirty="0"/>
          </a:p>
        </p:txBody>
      </p:sp>
      <p:sp>
        <p:nvSpPr>
          <p:cNvPr id="28" name="27 - Ορθογώνιο"/>
          <p:cNvSpPr/>
          <p:nvPr/>
        </p:nvSpPr>
        <p:spPr>
          <a:xfrm>
            <a:off x="0" y="214290"/>
            <a:ext cx="182135" cy="7880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9" name="28 - Ορθογώνιο"/>
          <p:cNvSpPr/>
          <p:nvPr/>
        </p:nvSpPr>
        <p:spPr>
          <a:xfrm>
            <a:off x="8961865" y="450700"/>
            <a:ext cx="182135" cy="7880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 name="Rectangle 1"/>
          <p:cNvSpPr/>
          <p:nvPr/>
        </p:nvSpPr>
        <p:spPr>
          <a:xfrm>
            <a:off x="467544" y="692696"/>
            <a:ext cx="8352928" cy="5119351"/>
          </a:xfrm>
          <a:prstGeom prst="rect">
            <a:avLst/>
          </a:prstGeom>
        </p:spPr>
        <p:txBody>
          <a:bodyPr wrap="square">
            <a:spAutoFit/>
          </a:bodyPr>
          <a:lstStyle/>
          <a:p>
            <a:pPr marL="285750" indent="-285750" algn="just">
              <a:buFont typeface="Arial"/>
              <a:buChar char="•"/>
            </a:pPr>
            <a:endParaRPr lang="el-GR" sz="1600" dirty="0">
              <a:latin typeface="Arial"/>
              <a:cs typeface="Arial"/>
            </a:endParaRPr>
          </a:p>
          <a:p>
            <a:pPr algn="just">
              <a:lnSpc>
                <a:spcPct val="150000"/>
              </a:lnSpc>
            </a:pPr>
            <a:r>
              <a:rPr lang="el-GR" sz="1600" dirty="0">
                <a:latin typeface="Arial"/>
                <a:cs typeface="Arial"/>
              </a:rPr>
              <a:t>Ο συντονιστής της συμμετοχής θα πρέπει να επιληφθεί σε διάφορους τομείς, ώστε να είναι εμπρόθεσμος σε ενέργειες που είναι απαραίτητες. Θα πρέπει να θέσει κοινούς στόχους στους εξωτερικούς και εσωτερικούς συνεργάτες της επιχείρησης. </a:t>
            </a:r>
          </a:p>
          <a:p>
            <a:pPr algn="just">
              <a:lnSpc>
                <a:spcPct val="150000"/>
              </a:lnSpc>
            </a:pPr>
            <a:r>
              <a:rPr lang="el-GR" sz="1600" dirty="0">
                <a:latin typeface="Arial"/>
                <a:cs typeface="Arial"/>
              </a:rPr>
              <a:t>Όπως:</a:t>
            </a:r>
          </a:p>
          <a:p>
            <a:pPr algn="just">
              <a:lnSpc>
                <a:spcPct val="150000"/>
              </a:lnSpc>
            </a:pPr>
            <a:r>
              <a:rPr lang="el-GR" sz="1600" dirty="0">
                <a:latin typeface="Arial"/>
                <a:cs typeface="Arial"/>
              </a:rPr>
              <a:t>η μεταφορά των εκθεμάτων</a:t>
            </a:r>
          </a:p>
          <a:p>
            <a:pPr algn="just">
              <a:lnSpc>
                <a:spcPct val="150000"/>
              </a:lnSpc>
            </a:pPr>
            <a:r>
              <a:rPr lang="el-GR" sz="1600" dirty="0">
                <a:latin typeface="Arial"/>
                <a:cs typeface="Arial"/>
              </a:rPr>
              <a:t>η μετακίνηση και διαμονή του προσωπικού</a:t>
            </a:r>
          </a:p>
          <a:p>
            <a:pPr algn="just">
              <a:lnSpc>
                <a:spcPct val="150000"/>
              </a:lnSpc>
            </a:pPr>
            <a:r>
              <a:rPr lang="el-GR" sz="1600" dirty="0">
                <a:latin typeface="Arial"/>
                <a:cs typeface="Arial"/>
              </a:rPr>
              <a:t>η κατασκευή και καλή λειτουργία του stand</a:t>
            </a:r>
          </a:p>
          <a:p>
            <a:pPr algn="just">
              <a:lnSpc>
                <a:spcPct val="150000"/>
              </a:lnSpc>
            </a:pPr>
            <a:r>
              <a:rPr lang="el-GR" sz="1600" dirty="0">
                <a:latin typeface="Arial"/>
                <a:cs typeface="Arial"/>
              </a:rPr>
              <a:t>η επιλογή του προσωπικού</a:t>
            </a:r>
          </a:p>
          <a:p>
            <a:pPr algn="just">
              <a:lnSpc>
                <a:spcPct val="150000"/>
              </a:lnSpc>
            </a:pPr>
            <a:r>
              <a:rPr lang="el-GR" sz="1600" dirty="0">
                <a:latin typeface="Arial"/>
                <a:cs typeface="Arial"/>
              </a:rPr>
              <a:t>υποστήριξη και εκπαίδευση του προσωπικού</a:t>
            </a:r>
          </a:p>
          <a:p>
            <a:pPr algn="just">
              <a:lnSpc>
                <a:spcPct val="150000"/>
              </a:lnSpc>
            </a:pPr>
            <a:r>
              <a:rPr lang="el-GR" sz="1600" dirty="0">
                <a:latin typeface="Arial"/>
                <a:cs typeface="Arial"/>
              </a:rPr>
              <a:t>η επαφή με τον οργανωτή</a:t>
            </a:r>
          </a:p>
          <a:p>
            <a:pPr algn="just">
              <a:lnSpc>
                <a:spcPct val="150000"/>
              </a:lnSpc>
            </a:pPr>
            <a:r>
              <a:rPr lang="el-GR" sz="1600" dirty="0">
                <a:latin typeface="Arial"/>
                <a:cs typeface="Arial"/>
              </a:rPr>
              <a:t>η καταγραφή της ποσότητας και ποιότητας των επισκεπτών</a:t>
            </a:r>
          </a:p>
          <a:p>
            <a:pPr algn="just">
              <a:lnSpc>
                <a:spcPct val="150000"/>
              </a:lnSpc>
            </a:pPr>
            <a:r>
              <a:rPr lang="el-GR" sz="1600" dirty="0">
                <a:latin typeface="Arial"/>
                <a:cs typeface="Arial"/>
              </a:rPr>
              <a:t>το ημερήσιο feedback</a:t>
            </a:r>
          </a:p>
          <a:p>
            <a:pPr algn="just">
              <a:lnSpc>
                <a:spcPct val="150000"/>
              </a:lnSpc>
            </a:pPr>
            <a:r>
              <a:rPr lang="el-GR" sz="1600" dirty="0">
                <a:latin typeface="Arial"/>
                <a:cs typeface="Arial"/>
              </a:rPr>
              <a:t> η σύνταξη της έκθεσης απολογισμού της συμμετοχής.</a:t>
            </a:r>
            <a:endParaRPr lang="en-US" sz="1600" dirty="0">
              <a:latin typeface="Arial"/>
              <a:cs typeface="Arial"/>
            </a:endParaRPr>
          </a:p>
        </p:txBody>
      </p:sp>
      <p:sp>
        <p:nvSpPr>
          <p:cNvPr id="15" name="Title 1"/>
          <p:cNvSpPr>
            <a:spLocks noGrp="1"/>
          </p:cNvSpPr>
          <p:nvPr>
            <p:ph type="title"/>
          </p:nvPr>
        </p:nvSpPr>
        <p:spPr>
          <a:xfrm>
            <a:off x="395536" y="548680"/>
            <a:ext cx="8291264" cy="508918"/>
          </a:xfrm>
        </p:spPr>
        <p:txBody>
          <a:bodyPr>
            <a:noAutofit/>
          </a:bodyPr>
          <a:lstStyle/>
          <a:p>
            <a:pPr lvl="1" algn="ctr" rtl="0">
              <a:spcBef>
                <a:spcPct val="0"/>
              </a:spcBef>
            </a:pPr>
            <a:r>
              <a:rPr lang="el-GR" sz="2800" dirty="0"/>
              <a:t>Συντονιστής συμμετοχής </a:t>
            </a:r>
            <a:br>
              <a:rPr lang="en-US" sz="2800" dirty="0">
                <a:latin typeface="Arial"/>
                <a:cs typeface="Arial"/>
              </a:rPr>
            </a:br>
            <a:endParaRPr lang="en-US" sz="2800" dirty="0">
              <a:latin typeface="Arial"/>
              <a:cs typeface="Arial"/>
            </a:endParaRPr>
          </a:p>
        </p:txBody>
      </p:sp>
    </p:spTree>
    <p:extLst>
      <p:ext uri="{BB962C8B-B14F-4D97-AF65-F5344CB8AC3E}">
        <p14:creationId xmlns:p14="http://schemas.microsoft.com/office/powerpoint/2010/main" val="379939890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Ομάδα 9">
            <a:extLst>
              <a:ext uri="{FF2B5EF4-FFF2-40B4-BE49-F238E27FC236}">
                <a16:creationId xmlns:a16="http://schemas.microsoft.com/office/drawing/2014/main" id="{4524F1F5-C797-E48F-DD3C-B22F512B6F0D}"/>
              </a:ext>
            </a:extLst>
          </p:cNvPr>
          <p:cNvGrpSpPr/>
          <p:nvPr/>
        </p:nvGrpSpPr>
        <p:grpSpPr>
          <a:xfrm>
            <a:off x="182134" y="5733258"/>
            <a:ext cx="8779731" cy="1224531"/>
            <a:chOff x="107504" y="5733258"/>
            <a:chExt cx="8928992" cy="1224531"/>
          </a:xfrm>
        </p:grpSpPr>
        <p:pic>
          <p:nvPicPr>
            <p:cNvPr id="11" name="Picture 3" descr="G:\Katia\Διδακτορική Διατριβή\Kείμενο\Εικόνες\slide2.jpg">
              <a:extLst>
                <a:ext uri="{FF2B5EF4-FFF2-40B4-BE49-F238E27FC236}">
                  <a16:creationId xmlns:a16="http://schemas.microsoft.com/office/drawing/2014/main" id="{494046A5-A3B1-A7E0-7EC9-B417D5522C6C}"/>
                </a:ext>
              </a:extLst>
            </p:cNvPr>
            <p:cNvPicPr>
              <a:picLocks noChangeAspect="1" noChangeArrowheads="1"/>
            </p:cNvPicPr>
            <p:nvPr/>
          </p:nvPicPr>
          <p:blipFill>
            <a:blip r:embed="rId3"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12" name="Γραφικό 11" descr="Ψάρι με συμπαγές γέμισμα">
              <a:extLst>
                <a:ext uri="{FF2B5EF4-FFF2-40B4-BE49-F238E27FC236}">
                  <a16:creationId xmlns:a16="http://schemas.microsoft.com/office/drawing/2014/main" id="{7EF75DD2-F5B1-AB9E-DC46-302EEECDB7CE}"/>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839465" y="6307730"/>
              <a:ext cx="745088" cy="650059"/>
            </a:xfrm>
            <a:prstGeom prst="rect">
              <a:avLst/>
            </a:prstGeom>
          </p:spPr>
        </p:pic>
        <p:pic>
          <p:nvPicPr>
            <p:cNvPr id="13" name="Γραφικό 12" descr="Ψάρι με συμπαγές γέμισμα">
              <a:extLst>
                <a:ext uri="{FF2B5EF4-FFF2-40B4-BE49-F238E27FC236}">
                  <a16:creationId xmlns:a16="http://schemas.microsoft.com/office/drawing/2014/main" id="{A39AE182-1E00-7AD0-FDFA-9AE70C32DDB4}"/>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82488" y="6243328"/>
              <a:ext cx="761621" cy="624496"/>
            </a:xfrm>
            <a:prstGeom prst="rect">
              <a:avLst/>
            </a:prstGeom>
          </p:spPr>
        </p:pic>
        <p:pic>
          <p:nvPicPr>
            <p:cNvPr id="14" name="Γραφικό 13" descr="Ανταγωνισμός με συμπαγές γέμισμα">
              <a:extLst>
                <a:ext uri="{FF2B5EF4-FFF2-40B4-BE49-F238E27FC236}">
                  <a16:creationId xmlns:a16="http://schemas.microsoft.com/office/drawing/2014/main" id="{E925304D-FF99-700A-AE0B-092B5151DDBE}"/>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4226513" y="6330198"/>
              <a:ext cx="761653" cy="560538"/>
            </a:xfrm>
            <a:prstGeom prst="rect">
              <a:avLst/>
            </a:prstGeom>
          </p:spPr>
        </p:pic>
      </p:grpSp>
      <p:sp>
        <p:nvSpPr>
          <p:cNvPr id="23" name="22 - Ορθογώνιο"/>
          <p:cNvSpPr/>
          <p:nvPr/>
        </p:nvSpPr>
        <p:spPr>
          <a:xfrm>
            <a:off x="188398" y="214290"/>
            <a:ext cx="8767204" cy="6383062"/>
          </a:xfrm>
          <a:prstGeom prst="rect">
            <a:avLst/>
          </a:prstGeom>
          <a:gradFill flip="none" rotWithShape="1">
            <a:gsLst>
              <a:gs pos="100000">
                <a:schemeClr val="bg1">
                  <a:lumMod val="85000"/>
                  <a:alpha val="0"/>
                </a:schemeClr>
              </a:gs>
              <a:gs pos="100000">
                <a:schemeClr val="bg1">
                  <a:lumMod val="85000"/>
                  <a:alpha val="0"/>
                </a:schemeClr>
              </a:gs>
              <a:gs pos="50000">
                <a:schemeClr val="accent1">
                  <a:tint val="44500"/>
                  <a:satMod val="160000"/>
                </a:schemeClr>
              </a:gs>
              <a:gs pos="100000">
                <a:schemeClr val="accent1">
                  <a:tint val="23500"/>
                  <a:satMod val="160000"/>
                </a:schemeClr>
              </a:gs>
            </a:gsLst>
            <a:lin ang="5400000" scaled="1"/>
            <a:tileRect/>
          </a:gradFill>
          <a:ln>
            <a:noFill/>
          </a:ln>
          <a:effectLst>
            <a:innerShdw blurRad="1270000" dist="2540000" dir="16200000">
              <a:schemeClr val="tx1">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dirty="0"/>
          </a:p>
        </p:txBody>
      </p:sp>
      <p:sp>
        <p:nvSpPr>
          <p:cNvPr id="28" name="27 - Ορθογώνιο"/>
          <p:cNvSpPr/>
          <p:nvPr/>
        </p:nvSpPr>
        <p:spPr>
          <a:xfrm>
            <a:off x="0" y="214290"/>
            <a:ext cx="182135" cy="7880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9" name="28 - Ορθογώνιο"/>
          <p:cNvSpPr/>
          <p:nvPr/>
        </p:nvSpPr>
        <p:spPr>
          <a:xfrm>
            <a:off x="8961865" y="450700"/>
            <a:ext cx="182135" cy="7880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 name="Rectangle 1"/>
          <p:cNvSpPr/>
          <p:nvPr/>
        </p:nvSpPr>
        <p:spPr>
          <a:xfrm>
            <a:off x="2555776" y="4613840"/>
            <a:ext cx="4248472" cy="687368"/>
          </a:xfrm>
          <a:prstGeom prst="rect">
            <a:avLst/>
          </a:prstGeom>
        </p:spPr>
        <p:txBody>
          <a:bodyPr wrap="square">
            <a:spAutoFit/>
          </a:bodyPr>
          <a:lstStyle/>
          <a:p>
            <a:pPr marL="285750" indent="-285750" algn="just">
              <a:buFont typeface="Arial"/>
              <a:buChar char="•"/>
            </a:pPr>
            <a:endParaRPr lang="el-GR" sz="1600" dirty="0">
              <a:latin typeface="Arial"/>
              <a:cs typeface="Arial"/>
            </a:endParaRPr>
          </a:p>
          <a:p>
            <a:pPr algn="just">
              <a:lnSpc>
                <a:spcPct val="150000"/>
              </a:lnSpc>
            </a:pPr>
            <a:r>
              <a:rPr lang="el-GR" sz="1600" dirty="0">
                <a:latin typeface="Arial"/>
                <a:cs typeface="Arial"/>
              </a:rPr>
              <a:t>Διάγραμμα: Ο συντονιστής της συμμετοχής</a:t>
            </a:r>
            <a:endParaRPr lang="en-US" sz="1600" dirty="0">
              <a:latin typeface="Arial"/>
              <a:cs typeface="Arial"/>
            </a:endParaRPr>
          </a:p>
        </p:txBody>
      </p:sp>
      <p:sp>
        <p:nvSpPr>
          <p:cNvPr id="15" name="Title 1"/>
          <p:cNvSpPr>
            <a:spLocks noGrp="1"/>
          </p:cNvSpPr>
          <p:nvPr>
            <p:ph type="title"/>
          </p:nvPr>
        </p:nvSpPr>
        <p:spPr>
          <a:xfrm>
            <a:off x="395536" y="548680"/>
            <a:ext cx="8291264" cy="508918"/>
          </a:xfrm>
        </p:spPr>
        <p:txBody>
          <a:bodyPr>
            <a:noAutofit/>
          </a:bodyPr>
          <a:lstStyle/>
          <a:p>
            <a:pPr lvl="1" algn="ctr" rtl="0">
              <a:spcBef>
                <a:spcPct val="0"/>
              </a:spcBef>
            </a:pPr>
            <a:r>
              <a:rPr lang="el-GR" sz="2800" dirty="0"/>
              <a:t>Συντονιστής συμμετοχής </a:t>
            </a:r>
            <a:br>
              <a:rPr lang="en-US" sz="2800" dirty="0">
                <a:latin typeface="Arial"/>
                <a:cs typeface="Arial"/>
              </a:rPr>
            </a:br>
            <a:endParaRPr lang="en-US" sz="2800" dirty="0">
              <a:latin typeface="Arial"/>
              <a:cs typeface="Arial"/>
            </a:endParaRPr>
          </a:p>
        </p:txBody>
      </p:sp>
      <p:sp>
        <p:nvSpPr>
          <p:cNvPr id="3" name="Rectangle 2"/>
          <p:cNvSpPr/>
          <p:nvPr/>
        </p:nvSpPr>
        <p:spPr>
          <a:xfrm>
            <a:off x="4748651" y="5363924"/>
            <a:ext cx="3986976" cy="369332"/>
          </a:xfrm>
          <a:prstGeom prst="rect">
            <a:avLst/>
          </a:prstGeom>
        </p:spPr>
        <p:txBody>
          <a:bodyPr wrap="none">
            <a:spAutoFit/>
          </a:bodyPr>
          <a:lstStyle/>
          <a:p>
            <a:r>
              <a:rPr lang="el-GR" dirty="0"/>
              <a:t>(</a:t>
            </a:r>
            <a:r>
              <a:rPr lang="en-US" dirty="0"/>
              <a:t>C</a:t>
            </a:r>
            <a:r>
              <a:rPr lang="el-GR" dirty="0"/>
              <a:t>EIR - The Power of Exhibitions II, 1996)</a:t>
            </a:r>
            <a:r>
              <a:rPr lang="en-US" dirty="0"/>
              <a:t> </a:t>
            </a:r>
          </a:p>
        </p:txBody>
      </p:sp>
      <p:pic>
        <p:nvPicPr>
          <p:cNvPr id="16" name="image5.jpeg"/>
          <p:cNvPicPr/>
          <p:nvPr/>
        </p:nvPicPr>
        <p:blipFill>
          <a:blip r:embed="rId8" cstate="print"/>
          <a:stretch>
            <a:fillRect/>
          </a:stretch>
        </p:blipFill>
        <p:spPr>
          <a:xfrm>
            <a:off x="1475656" y="1124744"/>
            <a:ext cx="6336704" cy="3672408"/>
          </a:xfrm>
          <a:prstGeom prst="rect">
            <a:avLst/>
          </a:prstGeom>
        </p:spPr>
      </p:pic>
    </p:spTree>
    <p:extLst>
      <p:ext uri="{BB962C8B-B14F-4D97-AF65-F5344CB8AC3E}">
        <p14:creationId xmlns:p14="http://schemas.microsoft.com/office/powerpoint/2010/main" val="233679859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Ομάδα 9">
            <a:extLst>
              <a:ext uri="{FF2B5EF4-FFF2-40B4-BE49-F238E27FC236}">
                <a16:creationId xmlns:a16="http://schemas.microsoft.com/office/drawing/2014/main" id="{4524F1F5-C797-E48F-DD3C-B22F512B6F0D}"/>
              </a:ext>
            </a:extLst>
          </p:cNvPr>
          <p:cNvGrpSpPr/>
          <p:nvPr/>
        </p:nvGrpSpPr>
        <p:grpSpPr>
          <a:xfrm>
            <a:off x="182134" y="5733258"/>
            <a:ext cx="8779731" cy="1224531"/>
            <a:chOff x="107504" y="5733258"/>
            <a:chExt cx="8928992" cy="1224531"/>
          </a:xfrm>
        </p:grpSpPr>
        <p:pic>
          <p:nvPicPr>
            <p:cNvPr id="11" name="Picture 3" descr="G:\Katia\Διδακτορική Διατριβή\Kείμενο\Εικόνες\slide2.jpg">
              <a:extLst>
                <a:ext uri="{FF2B5EF4-FFF2-40B4-BE49-F238E27FC236}">
                  <a16:creationId xmlns:a16="http://schemas.microsoft.com/office/drawing/2014/main" id="{494046A5-A3B1-A7E0-7EC9-B417D5522C6C}"/>
                </a:ext>
              </a:extLst>
            </p:cNvPr>
            <p:cNvPicPr>
              <a:picLocks noChangeAspect="1" noChangeArrowheads="1"/>
            </p:cNvPicPr>
            <p:nvPr/>
          </p:nvPicPr>
          <p:blipFill>
            <a:blip r:embed="rId3"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12" name="Γραφικό 11" descr="Ψάρι με συμπαγές γέμισμα">
              <a:extLst>
                <a:ext uri="{FF2B5EF4-FFF2-40B4-BE49-F238E27FC236}">
                  <a16:creationId xmlns:a16="http://schemas.microsoft.com/office/drawing/2014/main" id="{7EF75DD2-F5B1-AB9E-DC46-302EEECDB7CE}"/>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839465" y="6307730"/>
              <a:ext cx="745088" cy="650059"/>
            </a:xfrm>
            <a:prstGeom prst="rect">
              <a:avLst/>
            </a:prstGeom>
          </p:spPr>
        </p:pic>
        <p:pic>
          <p:nvPicPr>
            <p:cNvPr id="13" name="Γραφικό 12" descr="Ψάρι με συμπαγές γέμισμα">
              <a:extLst>
                <a:ext uri="{FF2B5EF4-FFF2-40B4-BE49-F238E27FC236}">
                  <a16:creationId xmlns:a16="http://schemas.microsoft.com/office/drawing/2014/main" id="{A39AE182-1E00-7AD0-FDFA-9AE70C32DDB4}"/>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82488" y="6243328"/>
              <a:ext cx="761621" cy="624496"/>
            </a:xfrm>
            <a:prstGeom prst="rect">
              <a:avLst/>
            </a:prstGeom>
          </p:spPr>
        </p:pic>
        <p:pic>
          <p:nvPicPr>
            <p:cNvPr id="14" name="Γραφικό 13" descr="Ανταγωνισμός με συμπαγές γέμισμα">
              <a:extLst>
                <a:ext uri="{FF2B5EF4-FFF2-40B4-BE49-F238E27FC236}">
                  <a16:creationId xmlns:a16="http://schemas.microsoft.com/office/drawing/2014/main" id="{E925304D-FF99-700A-AE0B-092B5151DDBE}"/>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4226513" y="6330198"/>
              <a:ext cx="761653" cy="560538"/>
            </a:xfrm>
            <a:prstGeom prst="rect">
              <a:avLst/>
            </a:prstGeom>
          </p:spPr>
        </p:pic>
      </p:grpSp>
      <p:sp>
        <p:nvSpPr>
          <p:cNvPr id="23" name="22 - Ορθογώνιο"/>
          <p:cNvSpPr/>
          <p:nvPr/>
        </p:nvSpPr>
        <p:spPr>
          <a:xfrm>
            <a:off x="188398" y="214290"/>
            <a:ext cx="8767204" cy="6383062"/>
          </a:xfrm>
          <a:prstGeom prst="rect">
            <a:avLst/>
          </a:prstGeom>
          <a:gradFill flip="none" rotWithShape="1">
            <a:gsLst>
              <a:gs pos="100000">
                <a:schemeClr val="bg1">
                  <a:lumMod val="85000"/>
                  <a:alpha val="0"/>
                </a:schemeClr>
              </a:gs>
              <a:gs pos="100000">
                <a:schemeClr val="bg1">
                  <a:lumMod val="85000"/>
                  <a:alpha val="0"/>
                </a:schemeClr>
              </a:gs>
              <a:gs pos="50000">
                <a:schemeClr val="accent1">
                  <a:tint val="44500"/>
                  <a:satMod val="160000"/>
                </a:schemeClr>
              </a:gs>
              <a:gs pos="100000">
                <a:schemeClr val="accent1">
                  <a:tint val="23500"/>
                  <a:satMod val="160000"/>
                </a:schemeClr>
              </a:gs>
            </a:gsLst>
            <a:lin ang="5400000" scaled="1"/>
            <a:tileRect/>
          </a:gradFill>
          <a:ln>
            <a:noFill/>
          </a:ln>
          <a:effectLst>
            <a:innerShdw blurRad="1270000" dist="2540000" dir="16200000">
              <a:schemeClr val="tx1">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dirty="0"/>
          </a:p>
        </p:txBody>
      </p:sp>
      <p:sp>
        <p:nvSpPr>
          <p:cNvPr id="28" name="27 - Ορθογώνιο"/>
          <p:cNvSpPr/>
          <p:nvPr/>
        </p:nvSpPr>
        <p:spPr>
          <a:xfrm>
            <a:off x="0" y="214290"/>
            <a:ext cx="182135" cy="7880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9" name="28 - Ορθογώνιο"/>
          <p:cNvSpPr/>
          <p:nvPr/>
        </p:nvSpPr>
        <p:spPr>
          <a:xfrm>
            <a:off x="8961865" y="450700"/>
            <a:ext cx="182135" cy="7880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 name="Rectangle 1"/>
          <p:cNvSpPr/>
          <p:nvPr/>
        </p:nvSpPr>
        <p:spPr>
          <a:xfrm>
            <a:off x="467544" y="1437451"/>
            <a:ext cx="8352928" cy="3570208"/>
          </a:xfrm>
          <a:prstGeom prst="rect">
            <a:avLst/>
          </a:prstGeom>
        </p:spPr>
        <p:txBody>
          <a:bodyPr wrap="square">
            <a:spAutoFit/>
          </a:bodyPr>
          <a:lstStyle/>
          <a:p>
            <a:pPr marL="285750" indent="-285750" algn="just">
              <a:buFont typeface="Arial"/>
              <a:buChar char="•"/>
            </a:pPr>
            <a:endParaRPr lang="el-GR" sz="1600" dirty="0">
              <a:latin typeface="Arial"/>
              <a:cs typeface="Arial"/>
            </a:endParaRPr>
          </a:p>
          <a:p>
            <a:pPr marL="342900" indent="-342900" algn="just">
              <a:lnSpc>
                <a:spcPct val="150000"/>
              </a:lnSpc>
              <a:buFont typeface="Arial"/>
              <a:buChar char="•"/>
            </a:pPr>
            <a:endParaRPr lang="el-GR" sz="1600" b="1" dirty="0">
              <a:latin typeface="Arial"/>
              <a:cs typeface="Arial"/>
            </a:endParaRPr>
          </a:p>
          <a:p>
            <a:pPr lvl="0" algn="just">
              <a:lnSpc>
                <a:spcPct val="150000"/>
              </a:lnSpc>
            </a:pPr>
            <a:r>
              <a:rPr lang="el-GR" sz="1600" dirty="0">
                <a:latin typeface="Arial"/>
                <a:cs typeface="Arial"/>
              </a:rPr>
              <a:t>Αφού η επιχείρηση έχει λάβει την απόφαση συμμετοχής, θα πρέπει να έρθει σε επικοινωνία με τον οργανωτή προκειμένου να καταθέσει την δήλωση συμμετοχής και όλα τα συμπληρωματικά έντυπα που είναι απαραίτητα. Αφού συμπληρωθεί η δήλωση συμμετοχής και κατατεθούν οι αντίστοιχες χρεώσεις, θα πρέπει να συμπληρωθούν τα υπόλοιπα έντυπα που αφορούν την απλή ή ειδική διαφημιστική καταχώρηση στον επίσημο κατάλογο εκθετών, κατόψεις περιπτέρων κλπ. Σε όλη την παραπάνω πορεία πρέπει να υπάρχει διαρκής έλεγχος διαδικασίας και αποτελέσματος</a:t>
            </a:r>
            <a:r>
              <a:rPr lang="en-US" sz="1600" dirty="0">
                <a:latin typeface="Arial"/>
                <a:cs typeface="Arial"/>
              </a:rPr>
              <a:t>. </a:t>
            </a:r>
            <a:endParaRPr lang="en-US" sz="1600" b="1" dirty="0">
              <a:latin typeface="Arial"/>
              <a:cs typeface="Arial"/>
            </a:endParaRPr>
          </a:p>
          <a:p>
            <a:pPr lvl="0"/>
            <a:endParaRPr lang="en-US" b="1" dirty="0"/>
          </a:p>
        </p:txBody>
      </p:sp>
      <p:sp>
        <p:nvSpPr>
          <p:cNvPr id="15" name="Title 1"/>
          <p:cNvSpPr>
            <a:spLocks noGrp="1"/>
          </p:cNvSpPr>
          <p:nvPr>
            <p:ph type="title"/>
          </p:nvPr>
        </p:nvSpPr>
        <p:spPr>
          <a:xfrm>
            <a:off x="395536" y="548680"/>
            <a:ext cx="8291264" cy="508918"/>
          </a:xfrm>
        </p:spPr>
        <p:txBody>
          <a:bodyPr>
            <a:noAutofit/>
          </a:bodyPr>
          <a:lstStyle/>
          <a:p>
            <a:pPr lvl="1" algn="ctr" rtl="0">
              <a:spcBef>
                <a:spcPct val="0"/>
              </a:spcBef>
            </a:pPr>
            <a:r>
              <a:rPr lang="en-US" sz="2800" dirty="0"/>
              <a:t>E</a:t>
            </a:r>
            <a:r>
              <a:rPr lang="el-GR" sz="2800" dirty="0"/>
              <a:t>πικοινωνία με τον οργανωτή</a:t>
            </a:r>
            <a:r>
              <a:rPr lang="en-US" sz="2800" dirty="0">
                <a:effectLst/>
              </a:rPr>
              <a:t> </a:t>
            </a:r>
            <a:br>
              <a:rPr lang="en-US" sz="2800" dirty="0">
                <a:latin typeface="Arial"/>
                <a:cs typeface="Arial"/>
              </a:rPr>
            </a:br>
            <a:endParaRPr lang="en-US" sz="2800" dirty="0">
              <a:latin typeface="Arial"/>
              <a:cs typeface="Arial"/>
            </a:endParaRPr>
          </a:p>
        </p:txBody>
      </p:sp>
    </p:spTree>
    <p:extLst>
      <p:ext uri="{BB962C8B-B14F-4D97-AF65-F5344CB8AC3E}">
        <p14:creationId xmlns:p14="http://schemas.microsoft.com/office/powerpoint/2010/main" val="117330280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Ομάδα 9">
            <a:extLst>
              <a:ext uri="{FF2B5EF4-FFF2-40B4-BE49-F238E27FC236}">
                <a16:creationId xmlns:a16="http://schemas.microsoft.com/office/drawing/2014/main" id="{4524F1F5-C797-E48F-DD3C-B22F512B6F0D}"/>
              </a:ext>
            </a:extLst>
          </p:cNvPr>
          <p:cNvGrpSpPr/>
          <p:nvPr/>
        </p:nvGrpSpPr>
        <p:grpSpPr>
          <a:xfrm>
            <a:off x="182134" y="5733258"/>
            <a:ext cx="8779731" cy="1224531"/>
            <a:chOff x="107504" y="5733258"/>
            <a:chExt cx="8928992" cy="1224531"/>
          </a:xfrm>
        </p:grpSpPr>
        <p:pic>
          <p:nvPicPr>
            <p:cNvPr id="11" name="Picture 3" descr="G:\Katia\Διδακτορική Διατριβή\Kείμενο\Εικόνες\slide2.jpg">
              <a:extLst>
                <a:ext uri="{FF2B5EF4-FFF2-40B4-BE49-F238E27FC236}">
                  <a16:creationId xmlns:a16="http://schemas.microsoft.com/office/drawing/2014/main" id="{494046A5-A3B1-A7E0-7EC9-B417D5522C6C}"/>
                </a:ext>
              </a:extLst>
            </p:cNvPr>
            <p:cNvPicPr>
              <a:picLocks noChangeAspect="1" noChangeArrowheads="1"/>
            </p:cNvPicPr>
            <p:nvPr/>
          </p:nvPicPr>
          <p:blipFill>
            <a:blip r:embed="rId3"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12" name="Γραφικό 11" descr="Ψάρι με συμπαγές γέμισμα">
              <a:extLst>
                <a:ext uri="{FF2B5EF4-FFF2-40B4-BE49-F238E27FC236}">
                  <a16:creationId xmlns:a16="http://schemas.microsoft.com/office/drawing/2014/main" id="{7EF75DD2-F5B1-AB9E-DC46-302EEECDB7CE}"/>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839465" y="6307730"/>
              <a:ext cx="745088" cy="650059"/>
            </a:xfrm>
            <a:prstGeom prst="rect">
              <a:avLst/>
            </a:prstGeom>
          </p:spPr>
        </p:pic>
        <p:pic>
          <p:nvPicPr>
            <p:cNvPr id="13" name="Γραφικό 12" descr="Ψάρι με συμπαγές γέμισμα">
              <a:extLst>
                <a:ext uri="{FF2B5EF4-FFF2-40B4-BE49-F238E27FC236}">
                  <a16:creationId xmlns:a16="http://schemas.microsoft.com/office/drawing/2014/main" id="{A39AE182-1E00-7AD0-FDFA-9AE70C32DDB4}"/>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82488" y="6243328"/>
              <a:ext cx="761621" cy="624496"/>
            </a:xfrm>
            <a:prstGeom prst="rect">
              <a:avLst/>
            </a:prstGeom>
          </p:spPr>
        </p:pic>
        <p:pic>
          <p:nvPicPr>
            <p:cNvPr id="14" name="Γραφικό 13" descr="Ανταγωνισμός με συμπαγές γέμισμα">
              <a:extLst>
                <a:ext uri="{FF2B5EF4-FFF2-40B4-BE49-F238E27FC236}">
                  <a16:creationId xmlns:a16="http://schemas.microsoft.com/office/drawing/2014/main" id="{E925304D-FF99-700A-AE0B-092B5151DDBE}"/>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4226513" y="6330198"/>
              <a:ext cx="761653" cy="560538"/>
            </a:xfrm>
            <a:prstGeom prst="rect">
              <a:avLst/>
            </a:prstGeom>
          </p:spPr>
        </p:pic>
      </p:grpSp>
      <p:sp>
        <p:nvSpPr>
          <p:cNvPr id="23" name="22 - Ορθογώνιο"/>
          <p:cNvSpPr/>
          <p:nvPr/>
        </p:nvSpPr>
        <p:spPr>
          <a:xfrm>
            <a:off x="188398" y="214290"/>
            <a:ext cx="8767204" cy="6383062"/>
          </a:xfrm>
          <a:prstGeom prst="rect">
            <a:avLst/>
          </a:prstGeom>
          <a:gradFill flip="none" rotWithShape="1">
            <a:gsLst>
              <a:gs pos="100000">
                <a:schemeClr val="bg1">
                  <a:lumMod val="85000"/>
                  <a:alpha val="0"/>
                </a:schemeClr>
              </a:gs>
              <a:gs pos="100000">
                <a:schemeClr val="bg1">
                  <a:lumMod val="85000"/>
                  <a:alpha val="0"/>
                </a:schemeClr>
              </a:gs>
              <a:gs pos="50000">
                <a:schemeClr val="accent1">
                  <a:tint val="44500"/>
                  <a:satMod val="160000"/>
                </a:schemeClr>
              </a:gs>
              <a:gs pos="100000">
                <a:schemeClr val="accent1">
                  <a:tint val="23500"/>
                  <a:satMod val="160000"/>
                </a:schemeClr>
              </a:gs>
            </a:gsLst>
            <a:lin ang="5400000" scaled="1"/>
            <a:tileRect/>
          </a:gradFill>
          <a:ln>
            <a:noFill/>
          </a:ln>
          <a:effectLst>
            <a:innerShdw blurRad="1270000" dist="2540000" dir="16200000">
              <a:schemeClr val="tx1">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dirty="0"/>
          </a:p>
        </p:txBody>
      </p:sp>
      <p:sp>
        <p:nvSpPr>
          <p:cNvPr id="28" name="27 - Ορθογώνιο"/>
          <p:cNvSpPr/>
          <p:nvPr/>
        </p:nvSpPr>
        <p:spPr>
          <a:xfrm>
            <a:off x="0" y="214290"/>
            <a:ext cx="182135" cy="7880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9" name="28 - Ορθογώνιο"/>
          <p:cNvSpPr/>
          <p:nvPr/>
        </p:nvSpPr>
        <p:spPr>
          <a:xfrm>
            <a:off x="8961865" y="450700"/>
            <a:ext cx="182135" cy="7880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 name="Rectangle 1"/>
          <p:cNvSpPr/>
          <p:nvPr/>
        </p:nvSpPr>
        <p:spPr>
          <a:xfrm>
            <a:off x="467544" y="260648"/>
            <a:ext cx="8352928" cy="6524865"/>
          </a:xfrm>
          <a:prstGeom prst="rect">
            <a:avLst/>
          </a:prstGeom>
        </p:spPr>
        <p:txBody>
          <a:bodyPr wrap="square">
            <a:spAutoFit/>
          </a:bodyPr>
          <a:lstStyle/>
          <a:p>
            <a:pPr marL="285750" indent="-285750" algn="just">
              <a:buFont typeface="Arial"/>
              <a:buChar char="•"/>
            </a:pPr>
            <a:endParaRPr lang="el-GR" sz="1600" dirty="0">
              <a:latin typeface="Arial"/>
              <a:cs typeface="Arial"/>
            </a:endParaRPr>
          </a:p>
          <a:p>
            <a:pPr algn="just">
              <a:lnSpc>
                <a:spcPct val="150000"/>
              </a:lnSpc>
            </a:pPr>
            <a:r>
              <a:rPr lang="el-GR" sz="1600" dirty="0">
                <a:latin typeface="Arial"/>
                <a:cs typeface="Arial"/>
              </a:rPr>
              <a:t>Η επιχείρηση θα πρέπει να αποφασίσει το προϊόν ή τα προϊόντα που πρέπει να εκτεθούν και πόσα εκθέματα πρέπει να παρουσιαστούν, ανάλογα με τον αριθμό των προϊόντων αλλά και το μέγεθος του εκθετήριου χώρου. Οι επιχειρήσεις θα πρέπει να επιλέξουν έχοντας υπόψη την ύπαρξη έτοιμων ή σε πολύ λίγο χρόνο έτοιμων προς παράδοση προϊόντων, τη στρατηγική του ανταγωνισμού, τη φάση του κύκλου ζωής κάθε προϊόντος, με προτίμηση στην παρουσία προϊόντων που βρίσκονται στη φάση εισαγωγής και ανάπτυξης, έναντι αυτών που βρίσκονται στη φάση ωρίμανσης ή απόρριψης. Η επιχείρηση θα πρέπει να φροντίσει να έχει κατάλογο όλων των προϊόντων που παράγει προς επίδειξη .</a:t>
            </a:r>
          </a:p>
          <a:p>
            <a:pPr algn="just">
              <a:lnSpc>
                <a:spcPct val="150000"/>
              </a:lnSpc>
            </a:pPr>
            <a:r>
              <a:rPr lang="el-GR" sz="1600" dirty="0">
                <a:latin typeface="Arial"/>
                <a:cs typeface="Arial"/>
              </a:rPr>
              <a:t>Αν πρόκειται για έκθεσή του εξωτερικού, για την αποστολή των εκθεμάτων θα αν δεν υπάρχει εμπειρία, η εταιρεία καλό θα ήταν συνεργαστεί με ένα εκτελωνιστικό γραφείο. Για τα προϊόντα τροφίμων και ποτών, σχεδόν κάθε χώρα εκτός Ευρωπαϊκής Ένωσης έχει διαφορετικούς όρους εισαγωγής. Επίσης, θα πρέπει να επιλεγεί η κατάλληλη μεταφορική εταιρεία. Η μεταφορά, για τα ευπαθή προϊόντα, θα πρέπει να γίνει με ειδική συσκευασία και κατάλληλες συνθήκες.</a:t>
            </a:r>
          </a:p>
          <a:p>
            <a:pPr algn="r">
              <a:lnSpc>
                <a:spcPct val="150000"/>
              </a:lnSpc>
            </a:pPr>
            <a:r>
              <a:rPr lang="el-GR" sz="1200" dirty="0">
                <a:latin typeface="Arial"/>
                <a:cs typeface="Arial"/>
              </a:rPr>
              <a:t>(Peter Cotterell 1992)</a:t>
            </a:r>
            <a:r>
              <a:rPr lang="en-US" sz="1200" dirty="0">
                <a:latin typeface="Arial"/>
                <a:cs typeface="Arial"/>
              </a:rPr>
              <a:t> </a:t>
            </a:r>
          </a:p>
          <a:p>
            <a:pPr lvl="0"/>
            <a:endParaRPr lang="en-US" b="1" dirty="0"/>
          </a:p>
        </p:txBody>
      </p:sp>
      <p:sp>
        <p:nvSpPr>
          <p:cNvPr id="15" name="Title 1"/>
          <p:cNvSpPr>
            <a:spLocks noGrp="1"/>
          </p:cNvSpPr>
          <p:nvPr>
            <p:ph type="title"/>
          </p:nvPr>
        </p:nvSpPr>
        <p:spPr>
          <a:xfrm>
            <a:off x="395536" y="399802"/>
            <a:ext cx="8291264" cy="508918"/>
          </a:xfrm>
        </p:spPr>
        <p:txBody>
          <a:bodyPr>
            <a:noAutofit/>
          </a:bodyPr>
          <a:lstStyle/>
          <a:p>
            <a:pPr lvl="1" algn="ctr" rtl="0">
              <a:spcBef>
                <a:spcPct val="0"/>
              </a:spcBef>
            </a:pPr>
            <a:r>
              <a:rPr lang="en-US" sz="2800" dirty="0"/>
              <a:t>E</a:t>
            </a:r>
            <a:r>
              <a:rPr lang="el-GR" sz="2800" dirty="0"/>
              <a:t>κθέματα </a:t>
            </a:r>
            <a:br>
              <a:rPr lang="en-US" sz="2800" dirty="0">
                <a:latin typeface="Arial"/>
                <a:cs typeface="Arial"/>
              </a:rPr>
            </a:br>
            <a:endParaRPr lang="en-US" sz="2800" dirty="0">
              <a:latin typeface="Arial"/>
              <a:cs typeface="Arial"/>
            </a:endParaRPr>
          </a:p>
        </p:txBody>
      </p:sp>
    </p:spTree>
    <p:extLst>
      <p:ext uri="{BB962C8B-B14F-4D97-AF65-F5344CB8AC3E}">
        <p14:creationId xmlns:p14="http://schemas.microsoft.com/office/powerpoint/2010/main" val="341712769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Ομάδα 9">
            <a:extLst>
              <a:ext uri="{FF2B5EF4-FFF2-40B4-BE49-F238E27FC236}">
                <a16:creationId xmlns:a16="http://schemas.microsoft.com/office/drawing/2014/main" id="{4524F1F5-C797-E48F-DD3C-B22F512B6F0D}"/>
              </a:ext>
            </a:extLst>
          </p:cNvPr>
          <p:cNvGrpSpPr/>
          <p:nvPr/>
        </p:nvGrpSpPr>
        <p:grpSpPr>
          <a:xfrm>
            <a:off x="182134" y="5733258"/>
            <a:ext cx="8779731" cy="1224531"/>
            <a:chOff x="107504" y="5733258"/>
            <a:chExt cx="8928992" cy="1224531"/>
          </a:xfrm>
        </p:grpSpPr>
        <p:pic>
          <p:nvPicPr>
            <p:cNvPr id="11" name="Picture 3" descr="G:\Katia\Διδακτορική Διατριβή\Kείμενο\Εικόνες\slide2.jpg">
              <a:extLst>
                <a:ext uri="{FF2B5EF4-FFF2-40B4-BE49-F238E27FC236}">
                  <a16:creationId xmlns:a16="http://schemas.microsoft.com/office/drawing/2014/main" id="{494046A5-A3B1-A7E0-7EC9-B417D5522C6C}"/>
                </a:ext>
              </a:extLst>
            </p:cNvPr>
            <p:cNvPicPr>
              <a:picLocks noChangeAspect="1" noChangeArrowheads="1"/>
            </p:cNvPicPr>
            <p:nvPr/>
          </p:nvPicPr>
          <p:blipFill>
            <a:blip r:embed="rId3"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12" name="Γραφικό 11" descr="Ψάρι με συμπαγές γέμισμα">
              <a:extLst>
                <a:ext uri="{FF2B5EF4-FFF2-40B4-BE49-F238E27FC236}">
                  <a16:creationId xmlns:a16="http://schemas.microsoft.com/office/drawing/2014/main" id="{7EF75DD2-F5B1-AB9E-DC46-302EEECDB7CE}"/>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839465" y="6307730"/>
              <a:ext cx="745088" cy="650059"/>
            </a:xfrm>
            <a:prstGeom prst="rect">
              <a:avLst/>
            </a:prstGeom>
          </p:spPr>
        </p:pic>
        <p:pic>
          <p:nvPicPr>
            <p:cNvPr id="13" name="Γραφικό 12" descr="Ψάρι με συμπαγές γέμισμα">
              <a:extLst>
                <a:ext uri="{FF2B5EF4-FFF2-40B4-BE49-F238E27FC236}">
                  <a16:creationId xmlns:a16="http://schemas.microsoft.com/office/drawing/2014/main" id="{A39AE182-1E00-7AD0-FDFA-9AE70C32DDB4}"/>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82488" y="6243328"/>
              <a:ext cx="761621" cy="624496"/>
            </a:xfrm>
            <a:prstGeom prst="rect">
              <a:avLst/>
            </a:prstGeom>
          </p:spPr>
        </p:pic>
        <p:pic>
          <p:nvPicPr>
            <p:cNvPr id="14" name="Γραφικό 13" descr="Ανταγωνισμός με συμπαγές γέμισμα">
              <a:extLst>
                <a:ext uri="{FF2B5EF4-FFF2-40B4-BE49-F238E27FC236}">
                  <a16:creationId xmlns:a16="http://schemas.microsoft.com/office/drawing/2014/main" id="{E925304D-FF99-700A-AE0B-092B5151DDBE}"/>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4226513" y="6330198"/>
              <a:ext cx="761653" cy="560538"/>
            </a:xfrm>
            <a:prstGeom prst="rect">
              <a:avLst/>
            </a:prstGeom>
          </p:spPr>
        </p:pic>
      </p:grpSp>
      <p:sp>
        <p:nvSpPr>
          <p:cNvPr id="23" name="22 - Ορθογώνιο"/>
          <p:cNvSpPr/>
          <p:nvPr/>
        </p:nvSpPr>
        <p:spPr>
          <a:xfrm>
            <a:off x="0" y="214290"/>
            <a:ext cx="8955602" cy="6383062"/>
          </a:xfrm>
          <a:prstGeom prst="rect">
            <a:avLst/>
          </a:prstGeom>
          <a:gradFill flip="none" rotWithShape="1">
            <a:gsLst>
              <a:gs pos="100000">
                <a:schemeClr val="bg1">
                  <a:lumMod val="85000"/>
                  <a:alpha val="0"/>
                </a:schemeClr>
              </a:gs>
              <a:gs pos="100000">
                <a:schemeClr val="bg1">
                  <a:lumMod val="85000"/>
                  <a:alpha val="0"/>
                </a:schemeClr>
              </a:gs>
              <a:gs pos="50000">
                <a:schemeClr val="accent1">
                  <a:tint val="44500"/>
                  <a:satMod val="160000"/>
                </a:schemeClr>
              </a:gs>
              <a:gs pos="100000">
                <a:schemeClr val="accent1">
                  <a:tint val="23500"/>
                  <a:satMod val="160000"/>
                </a:schemeClr>
              </a:gs>
            </a:gsLst>
            <a:lin ang="5400000" scaled="1"/>
            <a:tileRect/>
          </a:gradFill>
          <a:ln>
            <a:noFill/>
          </a:ln>
          <a:effectLst>
            <a:innerShdw blurRad="1270000" dist="2540000" dir="16200000">
              <a:schemeClr val="tx1">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dirty="0"/>
          </a:p>
        </p:txBody>
      </p:sp>
      <p:sp>
        <p:nvSpPr>
          <p:cNvPr id="28" name="27 - Ορθογώνιο"/>
          <p:cNvSpPr/>
          <p:nvPr/>
        </p:nvSpPr>
        <p:spPr>
          <a:xfrm>
            <a:off x="0" y="214290"/>
            <a:ext cx="182135" cy="7880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9" name="28 - Ορθογώνιο"/>
          <p:cNvSpPr/>
          <p:nvPr/>
        </p:nvSpPr>
        <p:spPr>
          <a:xfrm>
            <a:off x="8961865" y="450700"/>
            <a:ext cx="182135" cy="7880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 name="Rectangle 1"/>
          <p:cNvSpPr/>
          <p:nvPr/>
        </p:nvSpPr>
        <p:spPr>
          <a:xfrm>
            <a:off x="467544" y="769340"/>
            <a:ext cx="8352928" cy="6394060"/>
          </a:xfrm>
          <a:prstGeom prst="rect">
            <a:avLst/>
          </a:prstGeom>
        </p:spPr>
        <p:txBody>
          <a:bodyPr wrap="square">
            <a:spAutoFit/>
          </a:bodyPr>
          <a:lstStyle/>
          <a:p>
            <a:pPr algn="just">
              <a:lnSpc>
                <a:spcPct val="150000"/>
              </a:lnSpc>
            </a:pPr>
            <a:r>
              <a:rPr lang="el-GR" sz="1600" dirty="0">
                <a:latin typeface="Arial"/>
                <a:cs typeface="Arial"/>
              </a:rPr>
              <a:t>Το stand της επιχείρησης κατέχει σημαντικό ρόλο στη συνολική εκθεσιακή συμμετοχή. Σε μεγάλες διεθνείς εκθέσεις, οι οργανωτές ομαδοποιούν τα εκθέματα και τα τοποθετούν χωροταξικά ανά θεματικές ενότητες. Σε αυτήν την περίπτωση θα πρέπει να εξευρεθεί ο κατάλληλος χώρος μέσα στην αίθουσα που θα εξασφαλίσει την καλύτερη προβολή και μεγάλο αριθμό επισκεπτών.</a:t>
            </a:r>
            <a:endParaRPr lang="en-US" sz="1600" dirty="0">
              <a:latin typeface="Arial"/>
              <a:cs typeface="Arial"/>
            </a:endParaRPr>
          </a:p>
          <a:p>
            <a:pPr algn="just">
              <a:lnSpc>
                <a:spcPct val="150000"/>
              </a:lnSpc>
            </a:pPr>
            <a:r>
              <a:rPr lang="el-GR" sz="1600" dirty="0">
                <a:latin typeface="Arial"/>
                <a:cs typeface="Arial"/>
              </a:rPr>
              <a:t>Σε περίπτωση ομαδικής συμμετοχής, η φροντίδα για την κατασκευή του stand αφορά το διοργανωτή συμμετοχής, ενώ σε ατομική συμμετοχή, η επιχείρηση θα πρέπει να επιμεληθεί την εκθεσιακή της παρουσία.</a:t>
            </a:r>
            <a:endParaRPr lang="en-US" sz="1600" dirty="0">
              <a:latin typeface="Arial"/>
              <a:cs typeface="Arial"/>
            </a:endParaRPr>
          </a:p>
          <a:p>
            <a:pPr algn="just">
              <a:lnSpc>
                <a:spcPct val="150000"/>
              </a:lnSpc>
            </a:pPr>
            <a:r>
              <a:rPr lang="el-GR" sz="1600" dirty="0">
                <a:latin typeface="Arial"/>
                <a:cs typeface="Arial"/>
              </a:rPr>
              <a:t>Ο εκθέτης μπορεί να επιλέξει δικά του συνεργεία, αν υπάρχουν, για την κατασκευή του stand. Έτσι, μειώνεται το κόστος εργασίας, αλλά αυξάνεται το κόστος για την μετακίνηση και διαμονή των μελών του συνεργείου</a:t>
            </a:r>
            <a:r>
              <a:rPr lang="en-US" sz="1600" dirty="0">
                <a:latin typeface="Arial"/>
                <a:cs typeface="Arial"/>
              </a:rPr>
              <a:t>, o</a:t>
            </a:r>
            <a:r>
              <a:rPr lang="el-GR" sz="1600" dirty="0">
                <a:latin typeface="Arial"/>
                <a:cs typeface="Arial"/>
              </a:rPr>
              <a:t>ι διοργανωτές εκθέσεων προσφέρουν τυποποιημένα stand με συμβατικό τρόπο παρουσίασης και το ελάχιστο κόστος δαπάνης.</a:t>
            </a:r>
            <a:endParaRPr lang="en-US" sz="1600" dirty="0">
              <a:latin typeface="Arial"/>
              <a:cs typeface="Arial"/>
            </a:endParaRPr>
          </a:p>
          <a:p>
            <a:pPr algn="just">
              <a:lnSpc>
                <a:spcPct val="150000"/>
              </a:lnSpc>
            </a:pPr>
            <a:r>
              <a:rPr lang="el-GR" sz="1600" dirty="0">
                <a:latin typeface="Arial"/>
                <a:cs typeface="Arial"/>
              </a:rPr>
              <a:t>Προκειμένου να αποφασισθεί το μέγεθος του stand θα πρέπει να ληφθεί υπόψη ο αριθμός και το μέγεθος των εκθεμάτων. </a:t>
            </a:r>
          </a:p>
          <a:p>
            <a:pPr algn="r">
              <a:lnSpc>
                <a:spcPct val="150000"/>
              </a:lnSpc>
            </a:pPr>
            <a:r>
              <a:rPr lang="el-GR" sz="1600" dirty="0">
                <a:latin typeface="Arial"/>
                <a:cs typeface="Arial"/>
              </a:rPr>
              <a:t> </a:t>
            </a:r>
            <a:r>
              <a:rPr lang="el-GR" sz="1200" dirty="0">
                <a:latin typeface="Arial"/>
                <a:cs typeface="Arial"/>
              </a:rPr>
              <a:t>(Peter Cotterell 1992)</a:t>
            </a:r>
            <a:endParaRPr lang="en-US" sz="1200" dirty="0">
              <a:latin typeface="Arial"/>
              <a:cs typeface="Arial"/>
            </a:endParaRPr>
          </a:p>
          <a:p>
            <a:pPr algn="just">
              <a:lnSpc>
                <a:spcPct val="150000"/>
              </a:lnSpc>
            </a:pPr>
            <a:endParaRPr lang="en-US" sz="1600" dirty="0">
              <a:latin typeface="Arial"/>
              <a:cs typeface="Arial"/>
            </a:endParaRPr>
          </a:p>
          <a:p>
            <a:pPr lvl="0"/>
            <a:endParaRPr lang="en-US" b="1" dirty="0"/>
          </a:p>
        </p:txBody>
      </p:sp>
      <p:sp>
        <p:nvSpPr>
          <p:cNvPr id="15" name="Title 1"/>
          <p:cNvSpPr>
            <a:spLocks noGrp="1"/>
          </p:cNvSpPr>
          <p:nvPr>
            <p:ph type="title"/>
          </p:nvPr>
        </p:nvSpPr>
        <p:spPr>
          <a:xfrm>
            <a:off x="395536" y="183778"/>
            <a:ext cx="8291264" cy="508918"/>
          </a:xfrm>
        </p:spPr>
        <p:txBody>
          <a:bodyPr>
            <a:noAutofit/>
          </a:bodyPr>
          <a:lstStyle/>
          <a:p>
            <a:r>
              <a:rPr lang="el-GR" dirty="0"/>
              <a:t>S</a:t>
            </a:r>
            <a:r>
              <a:rPr lang="en-US" dirty="0" err="1"/>
              <a:t>tand</a:t>
            </a:r>
            <a:endParaRPr lang="en-US" dirty="0"/>
          </a:p>
        </p:txBody>
      </p:sp>
    </p:spTree>
    <p:extLst>
      <p:ext uri="{BB962C8B-B14F-4D97-AF65-F5344CB8AC3E}">
        <p14:creationId xmlns:p14="http://schemas.microsoft.com/office/powerpoint/2010/main" val="122555833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Ομάδα 9">
            <a:extLst>
              <a:ext uri="{FF2B5EF4-FFF2-40B4-BE49-F238E27FC236}">
                <a16:creationId xmlns:a16="http://schemas.microsoft.com/office/drawing/2014/main" id="{4524F1F5-C797-E48F-DD3C-B22F512B6F0D}"/>
              </a:ext>
            </a:extLst>
          </p:cNvPr>
          <p:cNvGrpSpPr/>
          <p:nvPr/>
        </p:nvGrpSpPr>
        <p:grpSpPr>
          <a:xfrm>
            <a:off x="182134" y="5733258"/>
            <a:ext cx="8779731" cy="1224531"/>
            <a:chOff x="107504" y="5733258"/>
            <a:chExt cx="8928992" cy="1224531"/>
          </a:xfrm>
        </p:grpSpPr>
        <p:pic>
          <p:nvPicPr>
            <p:cNvPr id="11" name="Picture 3" descr="G:\Katia\Διδακτορική Διατριβή\Kείμενο\Εικόνες\slide2.jpg">
              <a:extLst>
                <a:ext uri="{FF2B5EF4-FFF2-40B4-BE49-F238E27FC236}">
                  <a16:creationId xmlns:a16="http://schemas.microsoft.com/office/drawing/2014/main" id="{494046A5-A3B1-A7E0-7EC9-B417D5522C6C}"/>
                </a:ext>
              </a:extLst>
            </p:cNvPr>
            <p:cNvPicPr>
              <a:picLocks noChangeAspect="1" noChangeArrowheads="1"/>
            </p:cNvPicPr>
            <p:nvPr/>
          </p:nvPicPr>
          <p:blipFill>
            <a:blip r:embed="rId3"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12" name="Γραφικό 11" descr="Ψάρι με συμπαγές γέμισμα">
              <a:extLst>
                <a:ext uri="{FF2B5EF4-FFF2-40B4-BE49-F238E27FC236}">
                  <a16:creationId xmlns:a16="http://schemas.microsoft.com/office/drawing/2014/main" id="{7EF75DD2-F5B1-AB9E-DC46-302EEECDB7CE}"/>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839465" y="6307730"/>
              <a:ext cx="745088" cy="650059"/>
            </a:xfrm>
            <a:prstGeom prst="rect">
              <a:avLst/>
            </a:prstGeom>
          </p:spPr>
        </p:pic>
        <p:pic>
          <p:nvPicPr>
            <p:cNvPr id="13" name="Γραφικό 12" descr="Ψάρι με συμπαγές γέμισμα">
              <a:extLst>
                <a:ext uri="{FF2B5EF4-FFF2-40B4-BE49-F238E27FC236}">
                  <a16:creationId xmlns:a16="http://schemas.microsoft.com/office/drawing/2014/main" id="{A39AE182-1E00-7AD0-FDFA-9AE70C32DDB4}"/>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82488" y="6243328"/>
              <a:ext cx="761621" cy="624496"/>
            </a:xfrm>
            <a:prstGeom prst="rect">
              <a:avLst/>
            </a:prstGeom>
          </p:spPr>
        </p:pic>
        <p:pic>
          <p:nvPicPr>
            <p:cNvPr id="14" name="Γραφικό 13" descr="Ανταγωνισμός με συμπαγές γέμισμα">
              <a:extLst>
                <a:ext uri="{FF2B5EF4-FFF2-40B4-BE49-F238E27FC236}">
                  <a16:creationId xmlns:a16="http://schemas.microsoft.com/office/drawing/2014/main" id="{E925304D-FF99-700A-AE0B-092B5151DDBE}"/>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4226513" y="6330198"/>
              <a:ext cx="761653" cy="560538"/>
            </a:xfrm>
            <a:prstGeom prst="rect">
              <a:avLst/>
            </a:prstGeom>
          </p:spPr>
        </p:pic>
      </p:grpSp>
      <p:sp>
        <p:nvSpPr>
          <p:cNvPr id="23" name="22 - Ορθογώνιο"/>
          <p:cNvSpPr/>
          <p:nvPr/>
        </p:nvSpPr>
        <p:spPr>
          <a:xfrm>
            <a:off x="0" y="214290"/>
            <a:ext cx="8955602" cy="6383062"/>
          </a:xfrm>
          <a:prstGeom prst="rect">
            <a:avLst/>
          </a:prstGeom>
          <a:gradFill flip="none" rotWithShape="1">
            <a:gsLst>
              <a:gs pos="100000">
                <a:schemeClr val="bg1">
                  <a:lumMod val="85000"/>
                  <a:alpha val="0"/>
                </a:schemeClr>
              </a:gs>
              <a:gs pos="100000">
                <a:schemeClr val="bg1">
                  <a:lumMod val="85000"/>
                  <a:alpha val="0"/>
                </a:schemeClr>
              </a:gs>
              <a:gs pos="50000">
                <a:schemeClr val="accent1">
                  <a:tint val="44500"/>
                  <a:satMod val="160000"/>
                </a:schemeClr>
              </a:gs>
              <a:gs pos="100000">
                <a:schemeClr val="accent1">
                  <a:tint val="23500"/>
                  <a:satMod val="160000"/>
                </a:schemeClr>
              </a:gs>
            </a:gsLst>
            <a:lin ang="5400000" scaled="1"/>
            <a:tileRect/>
          </a:gradFill>
          <a:ln>
            <a:noFill/>
          </a:ln>
          <a:effectLst>
            <a:innerShdw blurRad="1270000" dist="2540000" dir="16200000">
              <a:schemeClr val="tx1">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dirty="0"/>
          </a:p>
        </p:txBody>
      </p:sp>
      <p:sp>
        <p:nvSpPr>
          <p:cNvPr id="28" name="27 - Ορθογώνιο"/>
          <p:cNvSpPr/>
          <p:nvPr/>
        </p:nvSpPr>
        <p:spPr>
          <a:xfrm>
            <a:off x="0" y="214290"/>
            <a:ext cx="182135" cy="7880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9" name="28 - Ορθογώνιο"/>
          <p:cNvSpPr/>
          <p:nvPr/>
        </p:nvSpPr>
        <p:spPr>
          <a:xfrm>
            <a:off x="8961865" y="450700"/>
            <a:ext cx="182135" cy="7880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 name="Rectangle 1"/>
          <p:cNvSpPr/>
          <p:nvPr/>
        </p:nvSpPr>
        <p:spPr>
          <a:xfrm>
            <a:off x="467544" y="908720"/>
            <a:ext cx="8352928" cy="4678205"/>
          </a:xfrm>
          <a:prstGeom prst="rect">
            <a:avLst/>
          </a:prstGeom>
        </p:spPr>
        <p:txBody>
          <a:bodyPr wrap="square">
            <a:spAutoFit/>
          </a:bodyPr>
          <a:lstStyle/>
          <a:p>
            <a:pPr algn="just">
              <a:lnSpc>
                <a:spcPct val="150000"/>
              </a:lnSpc>
            </a:pPr>
            <a:r>
              <a:rPr lang="el-GR" sz="1600" dirty="0">
                <a:latin typeface="Arial"/>
                <a:cs typeface="Arial"/>
              </a:rPr>
              <a:t>Το design θα πρέπει να αντικατοπρίζει την στρατηγική του marketing. </a:t>
            </a:r>
          </a:p>
          <a:p>
            <a:pPr algn="just">
              <a:lnSpc>
                <a:spcPct val="150000"/>
              </a:lnSpc>
            </a:pPr>
            <a:r>
              <a:rPr lang="el-GR" sz="1600" dirty="0">
                <a:latin typeface="Arial"/>
                <a:cs typeface="Arial"/>
              </a:rPr>
              <a:t>Χρώματα, σχέδια, μηνύματα θα πρέπει να συνάδουν με τη στρατηγική προώθησης και προβολής. </a:t>
            </a:r>
          </a:p>
          <a:p>
            <a:pPr algn="just">
              <a:lnSpc>
                <a:spcPct val="150000"/>
              </a:lnSpc>
            </a:pPr>
            <a:r>
              <a:rPr lang="el-GR" sz="1600" dirty="0">
                <a:latin typeface="Arial"/>
                <a:cs typeface="Arial"/>
              </a:rPr>
              <a:t>Ο φωτισμός του περιπτέρου θα πρέπει να είναι προσεγμένος ώστε να δημιουργεί φιλική ατμόσφαιρα και δεν πρέπει να αλλοιώνει τα χρώματα του stand και των προϊόντων που βρίσκονται σε αυτό. </a:t>
            </a:r>
          </a:p>
          <a:p>
            <a:pPr algn="just">
              <a:lnSpc>
                <a:spcPct val="150000"/>
              </a:lnSpc>
            </a:pPr>
            <a:r>
              <a:rPr lang="el-GR" sz="1600" dirty="0">
                <a:latin typeface="Arial"/>
                <a:cs typeface="Arial"/>
              </a:rPr>
              <a:t>Θα πρέπει να μπορεί να δεχθεί ικανό αριθμό επισκεπτών, να είναι ευχάριστο για τον επισκέπτη, να διευκολύνει την εργασία του προσωπικού, να είναι εύχρηστο, να έχει περιορισμένο αριθμό χρωμάτων, ενώ τα μηνύματα πρέπει να εξυπηρετούν τους στόχους συμμετοχής.</a:t>
            </a:r>
            <a:endParaRPr lang="en-US" sz="1600" dirty="0">
              <a:latin typeface="Arial"/>
              <a:cs typeface="Arial"/>
            </a:endParaRPr>
          </a:p>
          <a:p>
            <a:pPr algn="r"/>
            <a:br>
              <a:rPr lang="el-GR" sz="1200" dirty="0">
                <a:latin typeface="Arial"/>
                <a:cs typeface="Arial"/>
              </a:rPr>
            </a:br>
            <a:r>
              <a:rPr lang="el-GR" sz="1200" dirty="0">
                <a:latin typeface="Arial"/>
                <a:cs typeface="Arial"/>
              </a:rPr>
              <a:t> (Peter Cotterell 1992)</a:t>
            </a:r>
            <a:endParaRPr lang="en-US" sz="1200" dirty="0">
              <a:latin typeface="Arial"/>
              <a:cs typeface="Arial"/>
            </a:endParaRPr>
          </a:p>
          <a:p>
            <a:pPr algn="just"/>
            <a:endParaRPr lang="en-US" sz="1600" dirty="0">
              <a:latin typeface="Arial"/>
              <a:cs typeface="Arial"/>
            </a:endParaRPr>
          </a:p>
          <a:p>
            <a:pPr lvl="0"/>
            <a:endParaRPr lang="en-US" b="1" dirty="0"/>
          </a:p>
        </p:txBody>
      </p:sp>
      <p:sp>
        <p:nvSpPr>
          <p:cNvPr id="15" name="Title 1"/>
          <p:cNvSpPr>
            <a:spLocks noGrp="1"/>
          </p:cNvSpPr>
          <p:nvPr>
            <p:ph type="title"/>
          </p:nvPr>
        </p:nvSpPr>
        <p:spPr>
          <a:xfrm>
            <a:off x="395536" y="260648"/>
            <a:ext cx="8291264" cy="508918"/>
          </a:xfrm>
        </p:spPr>
        <p:txBody>
          <a:bodyPr>
            <a:noAutofit/>
          </a:bodyPr>
          <a:lstStyle/>
          <a:p>
            <a:r>
              <a:rPr lang="el-GR" dirty="0"/>
              <a:t>S</a:t>
            </a:r>
            <a:r>
              <a:rPr lang="en-US" dirty="0" err="1"/>
              <a:t>tand</a:t>
            </a:r>
            <a:endParaRPr lang="en-US" dirty="0"/>
          </a:p>
        </p:txBody>
      </p:sp>
    </p:spTree>
    <p:extLst>
      <p:ext uri="{BB962C8B-B14F-4D97-AF65-F5344CB8AC3E}">
        <p14:creationId xmlns:p14="http://schemas.microsoft.com/office/powerpoint/2010/main" val="16495252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Ομάδα 9">
            <a:extLst>
              <a:ext uri="{FF2B5EF4-FFF2-40B4-BE49-F238E27FC236}">
                <a16:creationId xmlns:a16="http://schemas.microsoft.com/office/drawing/2014/main" id="{4524F1F5-C797-E48F-DD3C-B22F512B6F0D}"/>
              </a:ext>
            </a:extLst>
          </p:cNvPr>
          <p:cNvGrpSpPr/>
          <p:nvPr/>
        </p:nvGrpSpPr>
        <p:grpSpPr>
          <a:xfrm>
            <a:off x="182134" y="5733258"/>
            <a:ext cx="8779731" cy="1224531"/>
            <a:chOff x="107504" y="5733258"/>
            <a:chExt cx="8928992" cy="1224531"/>
          </a:xfrm>
        </p:grpSpPr>
        <p:pic>
          <p:nvPicPr>
            <p:cNvPr id="11" name="Picture 3" descr="G:\Katia\Διδακτορική Διατριβή\Kείμενο\Εικόνες\slide2.jpg">
              <a:extLst>
                <a:ext uri="{FF2B5EF4-FFF2-40B4-BE49-F238E27FC236}">
                  <a16:creationId xmlns:a16="http://schemas.microsoft.com/office/drawing/2014/main" id="{494046A5-A3B1-A7E0-7EC9-B417D5522C6C}"/>
                </a:ext>
              </a:extLst>
            </p:cNvPr>
            <p:cNvPicPr>
              <a:picLocks noChangeAspect="1" noChangeArrowheads="1"/>
            </p:cNvPicPr>
            <p:nvPr/>
          </p:nvPicPr>
          <p:blipFill>
            <a:blip r:embed="rId3"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12" name="Γραφικό 11" descr="Ψάρι με συμπαγές γέμισμα">
              <a:extLst>
                <a:ext uri="{FF2B5EF4-FFF2-40B4-BE49-F238E27FC236}">
                  <a16:creationId xmlns:a16="http://schemas.microsoft.com/office/drawing/2014/main" id="{7EF75DD2-F5B1-AB9E-DC46-302EEECDB7CE}"/>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839465" y="6307730"/>
              <a:ext cx="745088" cy="650059"/>
            </a:xfrm>
            <a:prstGeom prst="rect">
              <a:avLst/>
            </a:prstGeom>
          </p:spPr>
        </p:pic>
        <p:pic>
          <p:nvPicPr>
            <p:cNvPr id="13" name="Γραφικό 12" descr="Ψάρι με συμπαγές γέμισμα">
              <a:extLst>
                <a:ext uri="{FF2B5EF4-FFF2-40B4-BE49-F238E27FC236}">
                  <a16:creationId xmlns:a16="http://schemas.microsoft.com/office/drawing/2014/main" id="{A39AE182-1E00-7AD0-FDFA-9AE70C32DDB4}"/>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82488" y="6243328"/>
              <a:ext cx="761621" cy="624496"/>
            </a:xfrm>
            <a:prstGeom prst="rect">
              <a:avLst/>
            </a:prstGeom>
          </p:spPr>
        </p:pic>
        <p:pic>
          <p:nvPicPr>
            <p:cNvPr id="14" name="Γραφικό 13" descr="Ανταγωνισμός με συμπαγές γέμισμα">
              <a:extLst>
                <a:ext uri="{FF2B5EF4-FFF2-40B4-BE49-F238E27FC236}">
                  <a16:creationId xmlns:a16="http://schemas.microsoft.com/office/drawing/2014/main" id="{E925304D-FF99-700A-AE0B-092B5151DDBE}"/>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4226513" y="6330198"/>
              <a:ext cx="761653" cy="560538"/>
            </a:xfrm>
            <a:prstGeom prst="rect">
              <a:avLst/>
            </a:prstGeom>
          </p:spPr>
        </p:pic>
      </p:grpSp>
      <p:sp>
        <p:nvSpPr>
          <p:cNvPr id="23" name="22 - Ορθογώνιο"/>
          <p:cNvSpPr/>
          <p:nvPr/>
        </p:nvSpPr>
        <p:spPr>
          <a:xfrm>
            <a:off x="188398" y="214290"/>
            <a:ext cx="8767204" cy="6383062"/>
          </a:xfrm>
          <a:prstGeom prst="rect">
            <a:avLst/>
          </a:prstGeom>
          <a:gradFill flip="none" rotWithShape="1">
            <a:gsLst>
              <a:gs pos="100000">
                <a:schemeClr val="bg1">
                  <a:lumMod val="85000"/>
                  <a:alpha val="0"/>
                </a:schemeClr>
              </a:gs>
              <a:gs pos="100000">
                <a:schemeClr val="bg1">
                  <a:lumMod val="85000"/>
                  <a:alpha val="0"/>
                </a:schemeClr>
              </a:gs>
              <a:gs pos="50000">
                <a:schemeClr val="accent1">
                  <a:tint val="44500"/>
                  <a:satMod val="160000"/>
                </a:schemeClr>
              </a:gs>
              <a:gs pos="100000">
                <a:schemeClr val="accent1">
                  <a:tint val="23500"/>
                  <a:satMod val="160000"/>
                </a:schemeClr>
              </a:gs>
            </a:gsLst>
            <a:lin ang="5400000" scaled="1"/>
            <a:tileRect/>
          </a:gradFill>
          <a:ln>
            <a:noFill/>
          </a:ln>
          <a:effectLst>
            <a:innerShdw blurRad="1270000" dist="2540000" dir="16200000">
              <a:schemeClr val="tx1">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dirty="0"/>
          </a:p>
        </p:txBody>
      </p:sp>
      <p:sp>
        <p:nvSpPr>
          <p:cNvPr id="28" name="27 - Ορθογώνιο"/>
          <p:cNvSpPr/>
          <p:nvPr/>
        </p:nvSpPr>
        <p:spPr>
          <a:xfrm>
            <a:off x="0" y="214290"/>
            <a:ext cx="182135" cy="7880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9" name="28 - Ορθογώνιο"/>
          <p:cNvSpPr/>
          <p:nvPr/>
        </p:nvSpPr>
        <p:spPr>
          <a:xfrm>
            <a:off x="8961865" y="450700"/>
            <a:ext cx="182135" cy="7880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 name="Rectangle 1"/>
          <p:cNvSpPr/>
          <p:nvPr/>
        </p:nvSpPr>
        <p:spPr>
          <a:xfrm>
            <a:off x="539552" y="1166842"/>
            <a:ext cx="7992888" cy="3724097"/>
          </a:xfrm>
          <a:prstGeom prst="rect">
            <a:avLst/>
          </a:prstGeom>
        </p:spPr>
        <p:txBody>
          <a:bodyPr wrap="square">
            <a:spAutoFit/>
          </a:bodyPr>
          <a:lstStyle/>
          <a:p>
            <a:pPr algn="just">
              <a:lnSpc>
                <a:spcPct val="150000"/>
              </a:lnSpc>
            </a:pPr>
            <a:r>
              <a:rPr lang="el-GR" sz="1600" dirty="0"/>
              <a:t>Οι τρεις βασικοί κρίκοι που καθορίζουν την επιτυχία της έκθεσης είναι ο </a:t>
            </a:r>
            <a:r>
              <a:rPr lang="el-GR" sz="1600" b="1" dirty="0"/>
              <a:t>εκθέτης</a:t>
            </a:r>
            <a:r>
              <a:rPr lang="el-GR" sz="1600" dirty="0"/>
              <a:t>, ο </a:t>
            </a:r>
            <a:r>
              <a:rPr lang="el-GR" sz="1600" b="1" dirty="0"/>
              <a:t>επισκέπτης</a:t>
            </a:r>
            <a:r>
              <a:rPr lang="el-GR" sz="1600" dirty="0"/>
              <a:t> και ο </a:t>
            </a:r>
            <a:r>
              <a:rPr lang="el-GR" sz="1600" b="1" dirty="0"/>
              <a:t>οργανωτής</a:t>
            </a:r>
            <a:r>
              <a:rPr lang="el-GR" sz="1600" dirty="0"/>
              <a:t>. </a:t>
            </a:r>
          </a:p>
          <a:p>
            <a:pPr algn="just">
              <a:lnSpc>
                <a:spcPct val="150000"/>
              </a:lnSpc>
            </a:pPr>
            <a:endParaRPr lang="el-GR" sz="1600" dirty="0"/>
          </a:p>
          <a:p>
            <a:pPr algn="just">
              <a:lnSpc>
                <a:spcPct val="150000"/>
              </a:lnSpc>
            </a:pPr>
            <a:r>
              <a:rPr lang="el-GR" sz="1600" dirty="0"/>
              <a:t>Ο εκθέτης προέρχεται από έναν συγκεκριμένο βιομηχανικό, βιοτεχνικό ή κλάδο υπηρεσιών και έχει συγκεκριμένους στόχους συμμετοχής στην εμπορική έκθεση.</a:t>
            </a:r>
          </a:p>
          <a:p>
            <a:pPr algn="just">
              <a:lnSpc>
                <a:spcPct val="150000"/>
              </a:lnSpc>
            </a:pPr>
            <a:r>
              <a:rPr lang="el-GR" sz="1600" dirty="0"/>
              <a:t>Αν ο επισκέπτης προέρχεται από τον ίδιο επιχειρηματικό κλάδο και οι ανάγκες και επιθυμίες του ταυτίζονται με τους στόχους του εκθέτη, τότε ο οργανωτής πέτυχε να δημιουργήσει το κατάλληλο πεδίο αγοράς για την επίτευξη της επιχειρηματικής πράξης. </a:t>
            </a:r>
          </a:p>
          <a:p>
            <a:pPr>
              <a:lnSpc>
                <a:spcPct val="150000"/>
              </a:lnSpc>
            </a:pPr>
            <a:endParaRPr lang="el-GR" dirty="0"/>
          </a:p>
          <a:p>
            <a:pPr algn="r">
              <a:lnSpc>
                <a:spcPct val="150000"/>
              </a:lnSpc>
            </a:pPr>
            <a:r>
              <a:rPr lang="el-GR" sz="1200" dirty="0"/>
              <a:t>(Ρ</a:t>
            </a:r>
            <a:r>
              <a:rPr lang="en-US" sz="1200" dirty="0" err="1"/>
              <a:t>rof</a:t>
            </a:r>
            <a:r>
              <a:rPr lang="el-GR" sz="1200" dirty="0"/>
              <a:t>. Ρeter Η.Ηoffenberg)</a:t>
            </a:r>
            <a:r>
              <a:rPr lang="en-US" sz="1200" dirty="0"/>
              <a:t> </a:t>
            </a:r>
          </a:p>
        </p:txBody>
      </p:sp>
    </p:spTree>
    <p:extLst>
      <p:ext uri="{BB962C8B-B14F-4D97-AF65-F5344CB8AC3E}">
        <p14:creationId xmlns:p14="http://schemas.microsoft.com/office/powerpoint/2010/main" val="20401463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Ομάδα 9">
            <a:extLst>
              <a:ext uri="{FF2B5EF4-FFF2-40B4-BE49-F238E27FC236}">
                <a16:creationId xmlns:a16="http://schemas.microsoft.com/office/drawing/2014/main" id="{4524F1F5-C797-E48F-DD3C-B22F512B6F0D}"/>
              </a:ext>
            </a:extLst>
          </p:cNvPr>
          <p:cNvGrpSpPr/>
          <p:nvPr/>
        </p:nvGrpSpPr>
        <p:grpSpPr>
          <a:xfrm>
            <a:off x="182134" y="5733258"/>
            <a:ext cx="8779731" cy="1224531"/>
            <a:chOff x="107504" y="5733258"/>
            <a:chExt cx="8928992" cy="1224531"/>
          </a:xfrm>
        </p:grpSpPr>
        <p:pic>
          <p:nvPicPr>
            <p:cNvPr id="11" name="Picture 3" descr="G:\Katia\Διδακτορική Διατριβή\Kείμενο\Εικόνες\slide2.jpg">
              <a:extLst>
                <a:ext uri="{FF2B5EF4-FFF2-40B4-BE49-F238E27FC236}">
                  <a16:creationId xmlns:a16="http://schemas.microsoft.com/office/drawing/2014/main" id="{494046A5-A3B1-A7E0-7EC9-B417D5522C6C}"/>
                </a:ext>
              </a:extLst>
            </p:cNvPr>
            <p:cNvPicPr>
              <a:picLocks noChangeAspect="1" noChangeArrowheads="1"/>
            </p:cNvPicPr>
            <p:nvPr/>
          </p:nvPicPr>
          <p:blipFill>
            <a:blip r:embed="rId3"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12" name="Γραφικό 11" descr="Ψάρι με συμπαγές γέμισμα">
              <a:extLst>
                <a:ext uri="{FF2B5EF4-FFF2-40B4-BE49-F238E27FC236}">
                  <a16:creationId xmlns:a16="http://schemas.microsoft.com/office/drawing/2014/main" id="{7EF75DD2-F5B1-AB9E-DC46-302EEECDB7CE}"/>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839465" y="6307730"/>
              <a:ext cx="745088" cy="650059"/>
            </a:xfrm>
            <a:prstGeom prst="rect">
              <a:avLst/>
            </a:prstGeom>
          </p:spPr>
        </p:pic>
        <p:pic>
          <p:nvPicPr>
            <p:cNvPr id="13" name="Γραφικό 12" descr="Ψάρι με συμπαγές γέμισμα">
              <a:extLst>
                <a:ext uri="{FF2B5EF4-FFF2-40B4-BE49-F238E27FC236}">
                  <a16:creationId xmlns:a16="http://schemas.microsoft.com/office/drawing/2014/main" id="{A39AE182-1E00-7AD0-FDFA-9AE70C32DDB4}"/>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82488" y="6243328"/>
              <a:ext cx="761621" cy="624496"/>
            </a:xfrm>
            <a:prstGeom prst="rect">
              <a:avLst/>
            </a:prstGeom>
          </p:spPr>
        </p:pic>
        <p:pic>
          <p:nvPicPr>
            <p:cNvPr id="14" name="Γραφικό 13" descr="Ανταγωνισμός με συμπαγές γέμισμα">
              <a:extLst>
                <a:ext uri="{FF2B5EF4-FFF2-40B4-BE49-F238E27FC236}">
                  <a16:creationId xmlns:a16="http://schemas.microsoft.com/office/drawing/2014/main" id="{E925304D-FF99-700A-AE0B-092B5151DDBE}"/>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4226513" y="6330198"/>
              <a:ext cx="761653" cy="560538"/>
            </a:xfrm>
            <a:prstGeom prst="rect">
              <a:avLst/>
            </a:prstGeom>
          </p:spPr>
        </p:pic>
      </p:grpSp>
      <p:sp>
        <p:nvSpPr>
          <p:cNvPr id="23" name="22 - Ορθογώνιο"/>
          <p:cNvSpPr/>
          <p:nvPr/>
        </p:nvSpPr>
        <p:spPr>
          <a:xfrm>
            <a:off x="0" y="214290"/>
            <a:ext cx="8955602" cy="6383062"/>
          </a:xfrm>
          <a:prstGeom prst="rect">
            <a:avLst/>
          </a:prstGeom>
          <a:gradFill flip="none" rotWithShape="1">
            <a:gsLst>
              <a:gs pos="100000">
                <a:schemeClr val="bg1">
                  <a:lumMod val="85000"/>
                  <a:alpha val="0"/>
                </a:schemeClr>
              </a:gs>
              <a:gs pos="100000">
                <a:schemeClr val="bg1">
                  <a:lumMod val="85000"/>
                  <a:alpha val="0"/>
                </a:schemeClr>
              </a:gs>
              <a:gs pos="50000">
                <a:schemeClr val="accent1">
                  <a:tint val="44500"/>
                  <a:satMod val="160000"/>
                </a:schemeClr>
              </a:gs>
              <a:gs pos="100000">
                <a:schemeClr val="accent1">
                  <a:tint val="23500"/>
                  <a:satMod val="160000"/>
                </a:schemeClr>
              </a:gs>
            </a:gsLst>
            <a:lin ang="5400000" scaled="1"/>
            <a:tileRect/>
          </a:gradFill>
          <a:ln>
            <a:noFill/>
          </a:ln>
          <a:effectLst>
            <a:innerShdw blurRad="1270000" dist="2540000" dir="16200000">
              <a:schemeClr val="tx1">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dirty="0"/>
          </a:p>
        </p:txBody>
      </p:sp>
      <p:sp>
        <p:nvSpPr>
          <p:cNvPr id="28" name="27 - Ορθογώνιο"/>
          <p:cNvSpPr/>
          <p:nvPr/>
        </p:nvSpPr>
        <p:spPr>
          <a:xfrm>
            <a:off x="0" y="214290"/>
            <a:ext cx="182135" cy="7880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9" name="28 - Ορθογώνιο"/>
          <p:cNvSpPr/>
          <p:nvPr/>
        </p:nvSpPr>
        <p:spPr>
          <a:xfrm>
            <a:off x="8961865" y="450700"/>
            <a:ext cx="182135" cy="7880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 name="Rectangle 1"/>
          <p:cNvSpPr/>
          <p:nvPr/>
        </p:nvSpPr>
        <p:spPr>
          <a:xfrm>
            <a:off x="467544" y="692696"/>
            <a:ext cx="8352928" cy="6524866"/>
          </a:xfrm>
          <a:prstGeom prst="rect">
            <a:avLst/>
          </a:prstGeom>
        </p:spPr>
        <p:txBody>
          <a:bodyPr wrap="square">
            <a:spAutoFit/>
          </a:bodyPr>
          <a:lstStyle/>
          <a:p>
            <a:pPr algn="just">
              <a:lnSpc>
                <a:spcPct val="150000"/>
              </a:lnSpc>
            </a:pPr>
            <a:r>
              <a:rPr lang="el-GR" sz="1600" dirty="0">
                <a:latin typeface="Arial"/>
                <a:cs typeface="Arial"/>
              </a:rPr>
              <a:t>Μια από τις σημαντικότερες παραμέτρους για την επιτυχία συμμετοχής σε μία έκθεση, είναι το ανθρώπινο δυναμικό. Ο συντονιστής θα επιλέξει τον αριθμό των στελεχών που θα βρίσκονται στο stand καθώς επίσης και τη σύνθεση τους</a:t>
            </a:r>
            <a:r>
              <a:rPr lang="en-US" sz="1600" dirty="0">
                <a:latin typeface="Arial"/>
                <a:cs typeface="Arial"/>
              </a:rPr>
              <a:t> </a:t>
            </a:r>
            <a:r>
              <a:rPr lang="el-GR" sz="1600" dirty="0">
                <a:latin typeface="Arial"/>
                <a:cs typeface="Arial"/>
              </a:rPr>
              <a:t>.</a:t>
            </a:r>
          </a:p>
          <a:p>
            <a:pPr algn="just">
              <a:lnSpc>
                <a:spcPct val="150000"/>
              </a:lnSpc>
            </a:pPr>
            <a:r>
              <a:rPr lang="el-GR" sz="1600" dirty="0">
                <a:latin typeface="Arial"/>
                <a:cs typeface="Arial"/>
              </a:rPr>
              <a:t>Το προσωπικό θα πρέπει να έχει γνώση για την επιχείρηση και στους στόχους της, τα προϊόντα και τις υπηρεσίες της, της αγοράς και των αναγκών του πελάτη. Παράλληλα, θα πρέπει να έχει ικανότητα επικοινωνίας, δομημένη σε τεχνικές marketing και πωλήσεων και θέληση για να επιτευχθούν οι στόχοι της επιχείρησης και μέσα από αυτούς οι ατομικοί στόχοι του καθενός</a:t>
            </a:r>
            <a:r>
              <a:rPr lang="en-US" sz="1600" dirty="0">
                <a:latin typeface="Arial"/>
                <a:cs typeface="Arial"/>
              </a:rPr>
              <a:t> </a:t>
            </a:r>
            <a:endParaRPr lang="el-GR" sz="1600" dirty="0">
              <a:latin typeface="Arial"/>
              <a:cs typeface="Arial"/>
            </a:endParaRPr>
          </a:p>
          <a:p>
            <a:pPr algn="just">
              <a:lnSpc>
                <a:spcPct val="150000"/>
              </a:lnSpc>
            </a:pPr>
            <a:r>
              <a:rPr lang="el-GR" sz="1600" dirty="0">
                <a:latin typeface="Arial"/>
                <a:cs typeface="Arial"/>
              </a:rPr>
              <a:t>Η ενδυμασία θα πρέπει να είναι σεμνή, κομψή και άνετη. Ιδιαίτερη προσοχή πρέπει να δοθεί στην καθαριότητα.</a:t>
            </a:r>
          </a:p>
          <a:p>
            <a:pPr algn="just">
              <a:lnSpc>
                <a:spcPct val="150000"/>
              </a:lnSpc>
            </a:pPr>
            <a:r>
              <a:rPr lang="el-GR" sz="1600" dirty="0">
                <a:latin typeface="Arial"/>
                <a:cs typeface="Arial"/>
              </a:rPr>
              <a:t>Ο επισκέπτης θα πρέπει να προσεγγίζεται ενεργητικά και όχι με την φιλοσοφία του "sit back». Η αντιμετώπιση του επισκέπτη θα πρέπει να είναι θετική, ευγενική και να αποφεύγονται προκαταλήψεις. Σε κάθε περίπτωση, δεν πρέπει να υπάρχει αρνητική επιθετική προσέγγιση απέναντι στον ανταγωνισμό, αλλά και στον ίδιο τον πελάτη, αν υπάρξει κριτική από αυτόν.  </a:t>
            </a:r>
          </a:p>
          <a:p>
            <a:pPr algn="r">
              <a:lnSpc>
                <a:spcPct val="150000"/>
              </a:lnSpc>
            </a:pPr>
            <a:r>
              <a:rPr lang="el-GR" sz="1200" dirty="0">
                <a:latin typeface="Arial"/>
                <a:cs typeface="Arial"/>
              </a:rPr>
              <a:t>(Peter Cotterell 1992)</a:t>
            </a:r>
            <a:endParaRPr lang="en-US" sz="1200" dirty="0">
              <a:latin typeface="Arial"/>
              <a:cs typeface="Arial"/>
            </a:endParaRPr>
          </a:p>
          <a:p>
            <a:pPr algn="just"/>
            <a:endParaRPr lang="en-US" sz="1600" dirty="0">
              <a:latin typeface="Arial"/>
              <a:cs typeface="Arial"/>
            </a:endParaRPr>
          </a:p>
          <a:p>
            <a:pPr lvl="0"/>
            <a:endParaRPr lang="en-US" b="1" dirty="0"/>
          </a:p>
        </p:txBody>
      </p:sp>
      <p:sp>
        <p:nvSpPr>
          <p:cNvPr id="15" name="Title 1"/>
          <p:cNvSpPr>
            <a:spLocks noGrp="1"/>
          </p:cNvSpPr>
          <p:nvPr>
            <p:ph type="title"/>
          </p:nvPr>
        </p:nvSpPr>
        <p:spPr>
          <a:xfrm>
            <a:off x="395536" y="188640"/>
            <a:ext cx="8291264" cy="508918"/>
          </a:xfrm>
        </p:spPr>
        <p:txBody>
          <a:bodyPr>
            <a:noAutofit/>
          </a:bodyPr>
          <a:lstStyle/>
          <a:p>
            <a:r>
              <a:rPr lang="el-GR" dirty="0"/>
              <a:t>Ανθρώπινο δυναμικό</a:t>
            </a:r>
            <a:r>
              <a:rPr lang="en-US" dirty="0"/>
              <a:t> </a:t>
            </a:r>
          </a:p>
        </p:txBody>
      </p:sp>
    </p:spTree>
    <p:extLst>
      <p:ext uri="{BB962C8B-B14F-4D97-AF65-F5344CB8AC3E}">
        <p14:creationId xmlns:p14="http://schemas.microsoft.com/office/powerpoint/2010/main" val="86357338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Ομάδα 9">
            <a:extLst>
              <a:ext uri="{FF2B5EF4-FFF2-40B4-BE49-F238E27FC236}">
                <a16:creationId xmlns:a16="http://schemas.microsoft.com/office/drawing/2014/main" id="{4524F1F5-C797-E48F-DD3C-B22F512B6F0D}"/>
              </a:ext>
            </a:extLst>
          </p:cNvPr>
          <p:cNvGrpSpPr/>
          <p:nvPr/>
        </p:nvGrpSpPr>
        <p:grpSpPr>
          <a:xfrm>
            <a:off x="182134" y="5733258"/>
            <a:ext cx="8779731" cy="1224531"/>
            <a:chOff x="107504" y="5733258"/>
            <a:chExt cx="8928992" cy="1224531"/>
          </a:xfrm>
        </p:grpSpPr>
        <p:pic>
          <p:nvPicPr>
            <p:cNvPr id="11" name="Picture 3" descr="G:\Katia\Διδακτορική Διατριβή\Kείμενο\Εικόνες\slide2.jpg">
              <a:extLst>
                <a:ext uri="{FF2B5EF4-FFF2-40B4-BE49-F238E27FC236}">
                  <a16:creationId xmlns:a16="http://schemas.microsoft.com/office/drawing/2014/main" id="{494046A5-A3B1-A7E0-7EC9-B417D5522C6C}"/>
                </a:ext>
              </a:extLst>
            </p:cNvPr>
            <p:cNvPicPr>
              <a:picLocks noChangeAspect="1" noChangeArrowheads="1"/>
            </p:cNvPicPr>
            <p:nvPr/>
          </p:nvPicPr>
          <p:blipFill>
            <a:blip r:embed="rId3"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12" name="Γραφικό 11" descr="Ψάρι με συμπαγές γέμισμα">
              <a:extLst>
                <a:ext uri="{FF2B5EF4-FFF2-40B4-BE49-F238E27FC236}">
                  <a16:creationId xmlns:a16="http://schemas.microsoft.com/office/drawing/2014/main" id="{7EF75DD2-F5B1-AB9E-DC46-302EEECDB7CE}"/>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839465" y="6307730"/>
              <a:ext cx="745088" cy="650059"/>
            </a:xfrm>
            <a:prstGeom prst="rect">
              <a:avLst/>
            </a:prstGeom>
          </p:spPr>
        </p:pic>
        <p:pic>
          <p:nvPicPr>
            <p:cNvPr id="13" name="Γραφικό 12" descr="Ψάρι με συμπαγές γέμισμα">
              <a:extLst>
                <a:ext uri="{FF2B5EF4-FFF2-40B4-BE49-F238E27FC236}">
                  <a16:creationId xmlns:a16="http://schemas.microsoft.com/office/drawing/2014/main" id="{A39AE182-1E00-7AD0-FDFA-9AE70C32DDB4}"/>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82488" y="6243328"/>
              <a:ext cx="761621" cy="624496"/>
            </a:xfrm>
            <a:prstGeom prst="rect">
              <a:avLst/>
            </a:prstGeom>
          </p:spPr>
        </p:pic>
        <p:pic>
          <p:nvPicPr>
            <p:cNvPr id="14" name="Γραφικό 13" descr="Ανταγωνισμός με συμπαγές γέμισμα">
              <a:extLst>
                <a:ext uri="{FF2B5EF4-FFF2-40B4-BE49-F238E27FC236}">
                  <a16:creationId xmlns:a16="http://schemas.microsoft.com/office/drawing/2014/main" id="{E925304D-FF99-700A-AE0B-092B5151DDBE}"/>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4226513" y="6330198"/>
              <a:ext cx="761653" cy="560538"/>
            </a:xfrm>
            <a:prstGeom prst="rect">
              <a:avLst/>
            </a:prstGeom>
          </p:spPr>
        </p:pic>
      </p:grpSp>
      <p:sp>
        <p:nvSpPr>
          <p:cNvPr id="23" name="22 - Ορθογώνιο"/>
          <p:cNvSpPr/>
          <p:nvPr/>
        </p:nvSpPr>
        <p:spPr>
          <a:xfrm>
            <a:off x="0" y="214290"/>
            <a:ext cx="8955602" cy="6383062"/>
          </a:xfrm>
          <a:prstGeom prst="rect">
            <a:avLst/>
          </a:prstGeom>
          <a:gradFill flip="none" rotWithShape="1">
            <a:gsLst>
              <a:gs pos="100000">
                <a:schemeClr val="bg1">
                  <a:lumMod val="85000"/>
                  <a:alpha val="0"/>
                </a:schemeClr>
              </a:gs>
              <a:gs pos="100000">
                <a:schemeClr val="bg1">
                  <a:lumMod val="85000"/>
                  <a:alpha val="0"/>
                </a:schemeClr>
              </a:gs>
              <a:gs pos="50000">
                <a:schemeClr val="accent1">
                  <a:tint val="44500"/>
                  <a:satMod val="160000"/>
                </a:schemeClr>
              </a:gs>
              <a:gs pos="100000">
                <a:schemeClr val="accent1">
                  <a:tint val="23500"/>
                  <a:satMod val="160000"/>
                </a:schemeClr>
              </a:gs>
            </a:gsLst>
            <a:lin ang="5400000" scaled="1"/>
            <a:tileRect/>
          </a:gradFill>
          <a:ln>
            <a:noFill/>
          </a:ln>
          <a:effectLst>
            <a:innerShdw blurRad="1270000" dist="2540000" dir="16200000">
              <a:schemeClr val="tx1">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dirty="0"/>
          </a:p>
        </p:txBody>
      </p:sp>
      <p:sp>
        <p:nvSpPr>
          <p:cNvPr id="28" name="27 - Ορθογώνιο"/>
          <p:cNvSpPr/>
          <p:nvPr/>
        </p:nvSpPr>
        <p:spPr>
          <a:xfrm>
            <a:off x="0" y="214290"/>
            <a:ext cx="182135" cy="7880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9" name="28 - Ορθογώνιο"/>
          <p:cNvSpPr/>
          <p:nvPr/>
        </p:nvSpPr>
        <p:spPr>
          <a:xfrm>
            <a:off x="8961865" y="450700"/>
            <a:ext cx="182135" cy="7880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 name="Rectangle 1"/>
          <p:cNvSpPr/>
          <p:nvPr/>
        </p:nvSpPr>
        <p:spPr>
          <a:xfrm>
            <a:off x="467544" y="825093"/>
            <a:ext cx="8352928" cy="3323987"/>
          </a:xfrm>
          <a:prstGeom prst="rect">
            <a:avLst/>
          </a:prstGeom>
        </p:spPr>
        <p:txBody>
          <a:bodyPr wrap="square">
            <a:spAutoFit/>
          </a:bodyPr>
          <a:lstStyle/>
          <a:p>
            <a:pPr algn="just">
              <a:lnSpc>
                <a:spcPct val="150000"/>
              </a:lnSpc>
            </a:pPr>
            <a:r>
              <a:rPr lang="el-GR" sz="1600" dirty="0">
                <a:latin typeface="Arial"/>
                <a:cs typeface="Arial"/>
              </a:rPr>
              <a:t>Στην διάρκεια της έκθεσης, η επιχείρηση μπορεί να προβληθεί, μέσω των διαφημιστικών χώρων του εκθεσιακού κέντρου, με πανό, αφίσες, διανομή ενημερωτικού διαφημιστικού φυλλαδίου. </a:t>
            </a:r>
          </a:p>
          <a:p>
            <a:pPr algn="just">
              <a:lnSpc>
                <a:spcPct val="150000"/>
              </a:lnSpc>
            </a:pPr>
            <a:r>
              <a:rPr lang="el-GR" sz="1600" dirty="0">
                <a:latin typeface="Arial"/>
                <a:cs typeface="Arial"/>
              </a:rPr>
              <a:t>Τα εποπτικά μέσα που μπορούν να χρησιμοποιηθούν στο stand, είναι φωτογραφίες, αφίσες με τα προϊόντα ή την υποδομή της επιχείρησης, δείγματα ή οπτικοακουστικά μέσα όπως </a:t>
            </a:r>
            <a:r>
              <a:rPr lang="en-US" sz="1600" dirty="0">
                <a:latin typeface="Arial"/>
                <a:cs typeface="Arial"/>
              </a:rPr>
              <a:t>t</a:t>
            </a:r>
            <a:r>
              <a:rPr lang="el-GR" sz="1600" dirty="0">
                <a:latin typeface="Arial"/>
                <a:cs typeface="Arial"/>
              </a:rPr>
              <a:t>v, video, cd</a:t>
            </a:r>
            <a:r>
              <a:rPr lang="en-US" sz="1600" dirty="0">
                <a:latin typeface="Arial"/>
                <a:cs typeface="Arial"/>
              </a:rPr>
              <a:t>-</a:t>
            </a:r>
            <a:r>
              <a:rPr lang="el-GR" sz="1600" dirty="0">
                <a:latin typeface="Arial"/>
                <a:cs typeface="Arial"/>
              </a:rPr>
              <a:t>rom, video projectors, online internet κλπ. Η προβολή αυτή, θα πρέπει να βρίσκεται σε παράλληλη εξέλιξη με την συνολική διαφημιστική προβολή της επιχείρησης, όπου θα υπάρχει σαφής καθορισμός στόχων από την εκθεσιακή διαφήμιση.</a:t>
            </a:r>
            <a:r>
              <a:rPr lang="en-US" sz="1600" dirty="0">
                <a:latin typeface="Arial"/>
                <a:cs typeface="Arial"/>
              </a:rPr>
              <a:t> </a:t>
            </a:r>
          </a:p>
          <a:p>
            <a:pPr lvl="0"/>
            <a:endParaRPr lang="en-US" b="1" dirty="0"/>
          </a:p>
        </p:txBody>
      </p:sp>
      <p:sp>
        <p:nvSpPr>
          <p:cNvPr id="15" name="Title 1"/>
          <p:cNvSpPr>
            <a:spLocks noGrp="1"/>
          </p:cNvSpPr>
          <p:nvPr>
            <p:ph type="title"/>
          </p:nvPr>
        </p:nvSpPr>
        <p:spPr>
          <a:xfrm>
            <a:off x="395536" y="188640"/>
            <a:ext cx="8291264" cy="508918"/>
          </a:xfrm>
        </p:spPr>
        <p:txBody>
          <a:bodyPr>
            <a:noAutofit/>
          </a:bodyPr>
          <a:lstStyle/>
          <a:p>
            <a:r>
              <a:rPr lang="el-GR" dirty="0"/>
              <a:t>Πρόσθετη προβολή</a:t>
            </a:r>
            <a:endParaRPr lang="en-US" dirty="0"/>
          </a:p>
        </p:txBody>
      </p:sp>
    </p:spTree>
    <p:extLst>
      <p:ext uri="{BB962C8B-B14F-4D97-AF65-F5344CB8AC3E}">
        <p14:creationId xmlns:p14="http://schemas.microsoft.com/office/powerpoint/2010/main" val="207249773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Ομάδα 9">
            <a:extLst>
              <a:ext uri="{FF2B5EF4-FFF2-40B4-BE49-F238E27FC236}">
                <a16:creationId xmlns:a16="http://schemas.microsoft.com/office/drawing/2014/main" id="{4524F1F5-C797-E48F-DD3C-B22F512B6F0D}"/>
              </a:ext>
            </a:extLst>
          </p:cNvPr>
          <p:cNvGrpSpPr/>
          <p:nvPr/>
        </p:nvGrpSpPr>
        <p:grpSpPr>
          <a:xfrm>
            <a:off x="182134" y="5733258"/>
            <a:ext cx="8779731" cy="1224531"/>
            <a:chOff x="107504" y="5733258"/>
            <a:chExt cx="8928992" cy="1224531"/>
          </a:xfrm>
        </p:grpSpPr>
        <p:pic>
          <p:nvPicPr>
            <p:cNvPr id="11" name="Picture 3" descr="G:\Katia\Διδακτορική Διατριβή\Kείμενο\Εικόνες\slide2.jpg">
              <a:extLst>
                <a:ext uri="{FF2B5EF4-FFF2-40B4-BE49-F238E27FC236}">
                  <a16:creationId xmlns:a16="http://schemas.microsoft.com/office/drawing/2014/main" id="{494046A5-A3B1-A7E0-7EC9-B417D5522C6C}"/>
                </a:ext>
              </a:extLst>
            </p:cNvPr>
            <p:cNvPicPr>
              <a:picLocks noChangeAspect="1" noChangeArrowheads="1"/>
            </p:cNvPicPr>
            <p:nvPr/>
          </p:nvPicPr>
          <p:blipFill>
            <a:blip r:embed="rId3"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12" name="Γραφικό 11" descr="Ψάρι με συμπαγές γέμισμα">
              <a:extLst>
                <a:ext uri="{FF2B5EF4-FFF2-40B4-BE49-F238E27FC236}">
                  <a16:creationId xmlns:a16="http://schemas.microsoft.com/office/drawing/2014/main" id="{7EF75DD2-F5B1-AB9E-DC46-302EEECDB7CE}"/>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839465" y="6307730"/>
              <a:ext cx="745088" cy="650059"/>
            </a:xfrm>
            <a:prstGeom prst="rect">
              <a:avLst/>
            </a:prstGeom>
          </p:spPr>
        </p:pic>
        <p:pic>
          <p:nvPicPr>
            <p:cNvPr id="13" name="Γραφικό 12" descr="Ψάρι με συμπαγές γέμισμα">
              <a:extLst>
                <a:ext uri="{FF2B5EF4-FFF2-40B4-BE49-F238E27FC236}">
                  <a16:creationId xmlns:a16="http://schemas.microsoft.com/office/drawing/2014/main" id="{A39AE182-1E00-7AD0-FDFA-9AE70C32DDB4}"/>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82488" y="6243328"/>
              <a:ext cx="761621" cy="624496"/>
            </a:xfrm>
            <a:prstGeom prst="rect">
              <a:avLst/>
            </a:prstGeom>
          </p:spPr>
        </p:pic>
        <p:pic>
          <p:nvPicPr>
            <p:cNvPr id="14" name="Γραφικό 13" descr="Ανταγωνισμός με συμπαγές γέμισμα">
              <a:extLst>
                <a:ext uri="{FF2B5EF4-FFF2-40B4-BE49-F238E27FC236}">
                  <a16:creationId xmlns:a16="http://schemas.microsoft.com/office/drawing/2014/main" id="{E925304D-FF99-700A-AE0B-092B5151DDBE}"/>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4226513" y="6330198"/>
              <a:ext cx="761653" cy="560538"/>
            </a:xfrm>
            <a:prstGeom prst="rect">
              <a:avLst/>
            </a:prstGeom>
          </p:spPr>
        </p:pic>
      </p:grpSp>
      <p:sp>
        <p:nvSpPr>
          <p:cNvPr id="23" name="22 - Ορθογώνιο"/>
          <p:cNvSpPr/>
          <p:nvPr/>
        </p:nvSpPr>
        <p:spPr>
          <a:xfrm>
            <a:off x="0" y="214290"/>
            <a:ext cx="8955602" cy="6383062"/>
          </a:xfrm>
          <a:prstGeom prst="rect">
            <a:avLst/>
          </a:prstGeom>
          <a:gradFill flip="none" rotWithShape="1">
            <a:gsLst>
              <a:gs pos="100000">
                <a:schemeClr val="bg1">
                  <a:lumMod val="85000"/>
                  <a:alpha val="0"/>
                </a:schemeClr>
              </a:gs>
              <a:gs pos="100000">
                <a:schemeClr val="bg1">
                  <a:lumMod val="85000"/>
                  <a:alpha val="0"/>
                </a:schemeClr>
              </a:gs>
              <a:gs pos="50000">
                <a:schemeClr val="accent1">
                  <a:tint val="44500"/>
                  <a:satMod val="160000"/>
                </a:schemeClr>
              </a:gs>
              <a:gs pos="100000">
                <a:schemeClr val="accent1">
                  <a:tint val="23500"/>
                  <a:satMod val="160000"/>
                </a:schemeClr>
              </a:gs>
            </a:gsLst>
            <a:lin ang="5400000" scaled="1"/>
            <a:tileRect/>
          </a:gradFill>
          <a:ln>
            <a:noFill/>
          </a:ln>
          <a:effectLst>
            <a:innerShdw blurRad="1270000" dist="2540000" dir="16200000">
              <a:schemeClr val="tx1">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dirty="0"/>
          </a:p>
        </p:txBody>
      </p:sp>
      <p:sp>
        <p:nvSpPr>
          <p:cNvPr id="28" name="27 - Ορθογώνιο"/>
          <p:cNvSpPr/>
          <p:nvPr/>
        </p:nvSpPr>
        <p:spPr>
          <a:xfrm>
            <a:off x="0" y="214290"/>
            <a:ext cx="182135" cy="7880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9" name="28 - Ορθογώνιο"/>
          <p:cNvSpPr/>
          <p:nvPr/>
        </p:nvSpPr>
        <p:spPr>
          <a:xfrm>
            <a:off x="8961865" y="450700"/>
            <a:ext cx="182135" cy="7880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5" name="Title 1"/>
          <p:cNvSpPr>
            <a:spLocks noGrp="1"/>
          </p:cNvSpPr>
          <p:nvPr>
            <p:ph type="title"/>
          </p:nvPr>
        </p:nvSpPr>
        <p:spPr>
          <a:xfrm>
            <a:off x="395536" y="188640"/>
            <a:ext cx="8291264" cy="508918"/>
          </a:xfrm>
        </p:spPr>
        <p:txBody>
          <a:bodyPr>
            <a:noAutofit/>
          </a:bodyPr>
          <a:lstStyle/>
          <a:p>
            <a:r>
              <a:rPr lang="el-GR" dirty="0"/>
              <a:t>Δημόσιες σχέσεις </a:t>
            </a:r>
            <a:endParaRPr lang="en-US" dirty="0"/>
          </a:p>
        </p:txBody>
      </p:sp>
      <p:sp>
        <p:nvSpPr>
          <p:cNvPr id="3" name="Rectangle 2"/>
          <p:cNvSpPr/>
          <p:nvPr/>
        </p:nvSpPr>
        <p:spPr>
          <a:xfrm>
            <a:off x="251520" y="5445224"/>
            <a:ext cx="8568952" cy="307777"/>
          </a:xfrm>
          <a:prstGeom prst="rect">
            <a:avLst/>
          </a:prstGeom>
        </p:spPr>
        <p:txBody>
          <a:bodyPr wrap="square">
            <a:spAutoFit/>
          </a:bodyPr>
          <a:lstStyle/>
          <a:p>
            <a:r>
              <a:rPr lang="el-GR" sz="1400" b="1" i="1" dirty="0"/>
              <a:t>Διάγραμμα: </a:t>
            </a:r>
            <a:r>
              <a:rPr lang="el-GR" sz="1400" i="1" dirty="0"/>
              <a:t>Οι Δημόσιες Σχέσεις στις εμπορικές εκθέσεις, </a:t>
            </a:r>
            <a:r>
              <a:rPr lang="el-GR" sz="1400" dirty="0"/>
              <a:t>(CEIR - The Power of Exhibitions II, 1996)</a:t>
            </a:r>
            <a:endParaRPr lang="en-US" sz="1400" dirty="0"/>
          </a:p>
        </p:txBody>
      </p:sp>
      <p:pic>
        <p:nvPicPr>
          <p:cNvPr id="16" name="image7.jpeg"/>
          <p:cNvPicPr/>
          <p:nvPr/>
        </p:nvPicPr>
        <p:blipFill>
          <a:blip r:embed="rId8" cstate="print"/>
          <a:stretch>
            <a:fillRect/>
          </a:stretch>
        </p:blipFill>
        <p:spPr>
          <a:xfrm>
            <a:off x="539552" y="1124744"/>
            <a:ext cx="7632848" cy="4248472"/>
          </a:xfrm>
          <a:prstGeom prst="rect">
            <a:avLst/>
          </a:prstGeom>
        </p:spPr>
      </p:pic>
    </p:spTree>
    <p:extLst>
      <p:ext uri="{BB962C8B-B14F-4D97-AF65-F5344CB8AC3E}">
        <p14:creationId xmlns:p14="http://schemas.microsoft.com/office/powerpoint/2010/main" val="261492757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Ομάδα 9">
            <a:extLst>
              <a:ext uri="{FF2B5EF4-FFF2-40B4-BE49-F238E27FC236}">
                <a16:creationId xmlns:a16="http://schemas.microsoft.com/office/drawing/2014/main" id="{4524F1F5-C797-E48F-DD3C-B22F512B6F0D}"/>
              </a:ext>
            </a:extLst>
          </p:cNvPr>
          <p:cNvGrpSpPr/>
          <p:nvPr/>
        </p:nvGrpSpPr>
        <p:grpSpPr>
          <a:xfrm>
            <a:off x="182134" y="5733258"/>
            <a:ext cx="8779731" cy="1224531"/>
            <a:chOff x="107504" y="5733258"/>
            <a:chExt cx="8928992" cy="1224531"/>
          </a:xfrm>
        </p:grpSpPr>
        <p:pic>
          <p:nvPicPr>
            <p:cNvPr id="11" name="Picture 3" descr="G:\Katia\Διδακτορική Διατριβή\Kείμενο\Εικόνες\slide2.jpg">
              <a:extLst>
                <a:ext uri="{FF2B5EF4-FFF2-40B4-BE49-F238E27FC236}">
                  <a16:creationId xmlns:a16="http://schemas.microsoft.com/office/drawing/2014/main" id="{494046A5-A3B1-A7E0-7EC9-B417D5522C6C}"/>
                </a:ext>
              </a:extLst>
            </p:cNvPr>
            <p:cNvPicPr>
              <a:picLocks noChangeAspect="1" noChangeArrowheads="1"/>
            </p:cNvPicPr>
            <p:nvPr/>
          </p:nvPicPr>
          <p:blipFill>
            <a:blip r:embed="rId3"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12" name="Γραφικό 11" descr="Ψάρι με συμπαγές γέμισμα">
              <a:extLst>
                <a:ext uri="{FF2B5EF4-FFF2-40B4-BE49-F238E27FC236}">
                  <a16:creationId xmlns:a16="http://schemas.microsoft.com/office/drawing/2014/main" id="{7EF75DD2-F5B1-AB9E-DC46-302EEECDB7CE}"/>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839465" y="6307730"/>
              <a:ext cx="745088" cy="650059"/>
            </a:xfrm>
            <a:prstGeom prst="rect">
              <a:avLst/>
            </a:prstGeom>
          </p:spPr>
        </p:pic>
        <p:pic>
          <p:nvPicPr>
            <p:cNvPr id="13" name="Γραφικό 12" descr="Ψάρι με συμπαγές γέμισμα">
              <a:extLst>
                <a:ext uri="{FF2B5EF4-FFF2-40B4-BE49-F238E27FC236}">
                  <a16:creationId xmlns:a16="http://schemas.microsoft.com/office/drawing/2014/main" id="{A39AE182-1E00-7AD0-FDFA-9AE70C32DDB4}"/>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82488" y="6243328"/>
              <a:ext cx="761621" cy="624496"/>
            </a:xfrm>
            <a:prstGeom prst="rect">
              <a:avLst/>
            </a:prstGeom>
          </p:spPr>
        </p:pic>
        <p:pic>
          <p:nvPicPr>
            <p:cNvPr id="14" name="Γραφικό 13" descr="Ανταγωνισμός με συμπαγές γέμισμα">
              <a:extLst>
                <a:ext uri="{FF2B5EF4-FFF2-40B4-BE49-F238E27FC236}">
                  <a16:creationId xmlns:a16="http://schemas.microsoft.com/office/drawing/2014/main" id="{E925304D-FF99-700A-AE0B-092B5151DDBE}"/>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4226513" y="6330198"/>
              <a:ext cx="761653" cy="560538"/>
            </a:xfrm>
            <a:prstGeom prst="rect">
              <a:avLst/>
            </a:prstGeom>
          </p:spPr>
        </p:pic>
      </p:grpSp>
      <p:sp>
        <p:nvSpPr>
          <p:cNvPr id="23" name="22 - Ορθογώνιο"/>
          <p:cNvSpPr/>
          <p:nvPr/>
        </p:nvSpPr>
        <p:spPr>
          <a:xfrm>
            <a:off x="0" y="214290"/>
            <a:ext cx="8955602" cy="6383062"/>
          </a:xfrm>
          <a:prstGeom prst="rect">
            <a:avLst/>
          </a:prstGeom>
          <a:gradFill flip="none" rotWithShape="1">
            <a:gsLst>
              <a:gs pos="100000">
                <a:schemeClr val="bg1">
                  <a:lumMod val="85000"/>
                  <a:alpha val="0"/>
                </a:schemeClr>
              </a:gs>
              <a:gs pos="100000">
                <a:schemeClr val="bg1">
                  <a:lumMod val="85000"/>
                  <a:alpha val="0"/>
                </a:schemeClr>
              </a:gs>
              <a:gs pos="50000">
                <a:schemeClr val="accent1">
                  <a:tint val="44500"/>
                  <a:satMod val="160000"/>
                </a:schemeClr>
              </a:gs>
              <a:gs pos="100000">
                <a:schemeClr val="accent1">
                  <a:tint val="23500"/>
                  <a:satMod val="160000"/>
                </a:schemeClr>
              </a:gs>
            </a:gsLst>
            <a:lin ang="5400000" scaled="1"/>
            <a:tileRect/>
          </a:gradFill>
          <a:ln>
            <a:noFill/>
          </a:ln>
          <a:effectLst>
            <a:innerShdw blurRad="1270000" dist="2540000" dir="16200000">
              <a:schemeClr val="tx1">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dirty="0"/>
          </a:p>
        </p:txBody>
      </p:sp>
      <p:sp>
        <p:nvSpPr>
          <p:cNvPr id="28" name="27 - Ορθογώνιο"/>
          <p:cNvSpPr/>
          <p:nvPr/>
        </p:nvSpPr>
        <p:spPr>
          <a:xfrm>
            <a:off x="0" y="214290"/>
            <a:ext cx="182135" cy="7880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9" name="28 - Ορθογώνιο"/>
          <p:cNvSpPr/>
          <p:nvPr/>
        </p:nvSpPr>
        <p:spPr>
          <a:xfrm>
            <a:off x="8961865" y="450700"/>
            <a:ext cx="182135" cy="7880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 name="Rectangle 1"/>
          <p:cNvSpPr/>
          <p:nvPr/>
        </p:nvSpPr>
        <p:spPr>
          <a:xfrm>
            <a:off x="467544" y="548680"/>
            <a:ext cx="8352928" cy="6350459"/>
          </a:xfrm>
          <a:prstGeom prst="rect">
            <a:avLst/>
          </a:prstGeom>
        </p:spPr>
        <p:txBody>
          <a:bodyPr wrap="square">
            <a:spAutoFit/>
          </a:bodyPr>
          <a:lstStyle/>
          <a:p>
            <a:pPr algn="just">
              <a:lnSpc>
                <a:spcPct val="150000"/>
              </a:lnSpc>
            </a:pPr>
            <a:r>
              <a:rPr lang="el-GR" sz="1600" dirty="0">
                <a:latin typeface="Arial"/>
                <a:cs typeface="Arial"/>
              </a:rPr>
              <a:t>Ο επισκέπτης είναι ο τρίτος σημαντικός κρίκος, για την επιτυχία μιας εμπορικής έκθεσης. Οι οργανωτές εκθέσεων έχουν λάβει το μήνυμα και καταβάλλουν πόρους και χρόνο, για να προσελκύσουν μεγάλο αριθμό αξιόλογων εμπορικών αγοραστών στις εκθέσεις τους. Προκειμένου να υπάρξει επιτυχία στη συμμετοχή μιας επιχείρησης σε εμπορική έκθεση, τα στελέχη θα πρέπει να κατανοήσουν την ψυχολογία του επισκέπτη, ξεκινώντας από το ότι ο επισκέπτης συμμετέχει στην έκθεση από δική του επιλογή, άρα είναι θετικός για τη σύναψη επιχειρηματικής πράξης. Ο επισκέπτης αναζητά επαφές με συνεργάτες του ή με νέους πελάτες ή προμηθευτές, θέλει να πληροφορηθεί σχετικά με τις τάσεις της αγοράς, τα νέα προϊόντα ή τις υπηρεσίες, νέες τεχνολογίες, τα θέματα του κλάδου, ή να κάνει δημόσιες σχέσεις με τους προμηθευτές του. Για τη σωστή καταγραφή των επισκεπτών και προκειμένου να υπάρχει η δυνατότητα ποιοτικής αξιολόγησης τους, εκτός των εμπορικών στοιχείων (όνομα εταιρείας, όνομα υπευθύνου, χώρα προέλευσης, τομέας δραστηριοποίησης, μέγεθος επιχείρησης κλπ), η επιχείρηση θα πρέπει να εκμαιεύσει στοιχεία όπως η εντύπωση και η συχνότητα επίσκεψης του στη συγκεκριμένη έκθεση, η αρμοδιότητα του στη λήψη αποφάσεων, να μετρήσει τη διάρκεια παραμονής του στο stand.</a:t>
            </a:r>
            <a:endParaRPr lang="en-US" sz="1600" dirty="0">
              <a:latin typeface="Arial"/>
              <a:cs typeface="Arial"/>
            </a:endParaRPr>
          </a:p>
          <a:p>
            <a:pPr algn="just">
              <a:lnSpc>
                <a:spcPct val="150000"/>
              </a:lnSpc>
            </a:pPr>
            <a:r>
              <a:rPr lang="el-GR" sz="1600" dirty="0">
                <a:latin typeface="Arial"/>
                <a:cs typeface="Arial"/>
              </a:rPr>
              <a:t> </a:t>
            </a:r>
            <a:endParaRPr lang="en-US" sz="1600" dirty="0">
              <a:latin typeface="Arial"/>
              <a:cs typeface="Arial"/>
            </a:endParaRPr>
          </a:p>
        </p:txBody>
      </p:sp>
      <p:sp>
        <p:nvSpPr>
          <p:cNvPr id="15" name="Title 1"/>
          <p:cNvSpPr>
            <a:spLocks noGrp="1"/>
          </p:cNvSpPr>
          <p:nvPr>
            <p:ph type="title"/>
          </p:nvPr>
        </p:nvSpPr>
        <p:spPr>
          <a:xfrm>
            <a:off x="395536" y="116632"/>
            <a:ext cx="8291264" cy="508918"/>
          </a:xfrm>
        </p:spPr>
        <p:txBody>
          <a:bodyPr>
            <a:noAutofit/>
          </a:bodyPr>
          <a:lstStyle/>
          <a:p>
            <a:r>
              <a:rPr lang="el-GR" dirty="0"/>
              <a:t>Επισκέπτης</a:t>
            </a:r>
            <a:endParaRPr lang="en-US" dirty="0"/>
          </a:p>
        </p:txBody>
      </p:sp>
    </p:spTree>
    <p:extLst>
      <p:ext uri="{BB962C8B-B14F-4D97-AF65-F5344CB8AC3E}">
        <p14:creationId xmlns:p14="http://schemas.microsoft.com/office/powerpoint/2010/main" val="3686272501"/>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Ομάδα 9">
            <a:extLst>
              <a:ext uri="{FF2B5EF4-FFF2-40B4-BE49-F238E27FC236}">
                <a16:creationId xmlns:a16="http://schemas.microsoft.com/office/drawing/2014/main" id="{4524F1F5-C797-E48F-DD3C-B22F512B6F0D}"/>
              </a:ext>
            </a:extLst>
          </p:cNvPr>
          <p:cNvGrpSpPr/>
          <p:nvPr/>
        </p:nvGrpSpPr>
        <p:grpSpPr>
          <a:xfrm>
            <a:off x="182134" y="5733258"/>
            <a:ext cx="8779731" cy="1224531"/>
            <a:chOff x="107504" y="5733258"/>
            <a:chExt cx="8928992" cy="1224531"/>
          </a:xfrm>
        </p:grpSpPr>
        <p:pic>
          <p:nvPicPr>
            <p:cNvPr id="11" name="Picture 3" descr="G:\Katia\Διδακτορική Διατριβή\Kείμενο\Εικόνες\slide2.jpg">
              <a:extLst>
                <a:ext uri="{FF2B5EF4-FFF2-40B4-BE49-F238E27FC236}">
                  <a16:creationId xmlns:a16="http://schemas.microsoft.com/office/drawing/2014/main" id="{494046A5-A3B1-A7E0-7EC9-B417D5522C6C}"/>
                </a:ext>
              </a:extLst>
            </p:cNvPr>
            <p:cNvPicPr>
              <a:picLocks noChangeAspect="1" noChangeArrowheads="1"/>
            </p:cNvPicPr>
            <p:nvPr/>
          </p:nvPicPr>
          <p:blipFill>
            <a:blip r:embed="rId3"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12" name="Γραφικό 11" descr="Ψάρι με συμπαγές γέμισμα">
              <a:extLst>
                <a:ext uri="{FF2B5EF4-FFF2-40B4-BE49-F238E27FC236}">
                  <a16:creationId xmlns:a16="http://schemas.microsoft.com/office/drawing/2014/main" id="{7EF75DD2-F5B1-AB9E-DC46-302EEECDB7CE}"/>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839465" y="6307730"/>
              <a:ext cx="745088" cy="650059"/>
            </a:xfrm>
            <a:prstGeom prst="rect">
              <a:avLst/>
            </a:prstGeom>
          </p:spPr>
        </p:pic>
        <p:pic>
          <p:nvPicPr>
            <p:cNvPr id="13" name="Γραφικό 12" descr="Ψάρι με συμπαγές γέμισμα">
              <a:extLst>
                <a:ext uri="{FF2B5EF4-FFF2-40B4-BE49-F238E27FC236}">
                  <a16:creationId xmlns:a16="http://schemas.microsoft.com/office/drawing/2014/main" id="{A39AE182-1E00-7AD0-FDFA-9AE70C32DDB4}"/>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82488" y="6243328"/>
              <a:ext cx="761621" cy="624496"/>
            </a:xfrm>
            <a:prstGeom prst="rect">
              <a:avLst/>
            </a:prstGeom>
          </p:spPr>
        </p:pic>
        <p:pic>
          <p:nvPicPr>
            <p:cNvPr id="14" name="Γραφικό 13" descr="Ανταγωνισμός με συμπαγές γέμισμα">
              <a:extLst>
                <a:ext uri="{FF2B5EF4-FFF2-40B4-BE49-F238E27FC236}">
                  <a16:creationId xmlns:a16="http://schemas.microsoft.com/office/drawing/2014/main" id="{E925304D-FF99-700A-AE0B-092B5151DDBE}"/>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4226513" y="6330198"/>
              <a:ext cx="761653" cy="560538"/>
            </a:xfrm>
            <a:prstGeom prst="rect">
              <a:avLst/>
            </a:prstGeom>
          </p:spPr>
        </p:pic>
      </p:grpSp>
      <p:sp>
        <p:nvSpPr>
          <p:cNvPr id="23" name="22 - Ορθογώνιο"/>
          <p:cNvSpPr/>
          <p:nvPr/>
        </p:nvSpPr>
        <p:spPr>
          <a:xfrm>
            <a:off x="0" y="214290"/>
            <a:ext cx="8955602" cy="6383062"/>
          </a:xfrm>
          <a:prstGeom prst="rect">
            <a:avLst/>
          </a:prstGeom>
          <a:gradFill flip="none" rotWithShape="1">
            <a:gsLst>
              <a:gs pos="100000">
                <a:schemeClr val="bg1">
                  <a:lumMod val="85000"/>
                  <a:alpha val="0"/>
                </a:schemeClr>
              </a:gs>
              <a:gs pos="100000">
                <a:schemeClr val="bg1">
                  <a:lumMod val="85000"/>
                  <a:alpha val="0"/>
                </a:schemeClr>
              </a:gs>
              <a:gs pos="50000">
                <a:schemeClr val="accent1">
                  <a:tint val="44500"/>
                  <a:satMod val="160000"/>
                </a:schemeClr>
              </a:gs>
              <a:gs pos="100000">
                <a:schemeClr val="accent1">
                  <a:tint val="23500"/>
                  <a:satMod val="160000"/>
                </a:schemeClr>
              </a:gs>
            </a:gsLst>
            <a:lin ang="5400000" scaled="1"/>
            <a:tileRect/>
          </a:gradFill>
          <a:ln>
            <a:noFill/>
          </a:ln>
          <a:effectLst>
            <a:innerShdw blurRad="1270000" dist="2540000" dir="16200000">
              <a:schemeClr val="tx1">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dirty="0"/>
          </a:p>
        </p:txBody>
      </p:sp>
      <p:sp>
        <p:nvSpPr>
          <p:cNvPr id="28" name="27 - Ορθογώνιο"/>
          <p:cNvSpPr/>
          <p:nvPr/>
        </p:nvSpPr>
        <p:spPr>
          <a:xfrm>
            <a:off x="0" y="214290"/>
            <a:ext cx="182135" cy="7880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9" name="28 - Ορθογώνιο"/>
          <p:cNvSpPr/>
          <p:nvPr/>
        </p:nvSpPr>
        <p:spPr>
          <a:xfrm>
            <a:off x="8961865" y="450700"/>
            <a:ext cx="182135" cy="7880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 name="Rectangle 1"/>
          <p:cNvSpPr/>
          <p:nvPr/>
        </p:nvSpPr>
        <p:spPr>
          <a:xfrm>
            <a:off x="467544" y="788118"/>
            <a:ext cx="8352928" cy="5150129"/>
          </a:xfrm>
          <a:prstGeom prst="rect">
            <a:avLst/>
          </a:prstGeom>
        </p:spPr>
        <p:txBody>
          <a:bodyPr wrap="square">
            <a:spAutoFit/>
          </a:bodyPr>
          <a:lstStyle/>
          <a:p>
            <a:pPr algn="just">
              <a:lnSpc>
                <a:spcPct val="150000"/>
              </a:lnSpc>
            </a:pPr>
            <a:r>
              <a:rPr lang="el-GR" sz="1600" dirty="0">
                <a:latin typeface="Arial"/>
                <a:cs typeface="Arial"/>
              </a:rPr>
              <a:t>Μετά από κάθε εκθεσιακή ημέρα, ο συντονιστής του stand θα πρέπει να συγκεντρώνει και να αξιολογεί το feedback που υπήρξε, τις ενέργειες που είχαν προγραμματιστεί και τα πραγματικά αποτελέσματα τους. </a:t>
            </a:r>
          </a:p>
          <a:p>
            <a:pPr algn="just">
              <a:lnSpc>
                <a:spcPct val="150000"/>
              </a:lnSpc>
            </a:pPr>
            <a:r>
              <a:rPr lang="el-GR" sz="1600" dirty="0">
                <a:latin typeface="Arial"/>
                <a:cs typeface="Arial"/>
              </a:rPr>
              <a:t>Θα πρέπει να αξιολογηθούν τα προβλήματα που παρουσιάστηκαν σε σχέση με τα προϊόντα, το stand, το προσωπικό και το προωθητικό υλικό προκειμένου να μην επαναληφθούν την επόμενη ημέρα.</a:t>
            </a:r>
          </a:p>
          <a:p>
            <a:pPr algn="just">
              <a:lnSpc>
                <a:spcPct val="150000"/>
              </a:lnSpc>
            </a:pPr>
            <a:r>
              <a:rPr lang="el-GR" sz="1600" dirty="0">
                <a:latin typeface="Arial"/>
                <a:cs typeface="Arial"/>
              </a:rPr>
              <a:t>Ο συντονιστής είναι υπεύθυνος να καταγράψει τον αριθμό των επαφών και την ποιότητα τους, καθώς επίσης και τον αριθμό και το ύψος των παραγγελιών. </a:t>
            </a:r>
          </a:p>
          <a:p>
            <a:pPr algn="just">
              <a:lnSpc>
                <a:spcPct val="150000"/>
              </a:lnSpc>
            </a:pPr>
            <a:r>
              <a:rPr lang="el-GR" sz="1600" dirty="0">
                <a:latin typeface="Arial"/>
                <a:cs typeface="Arial"/>
              </a:rPr>
              <a:t>Τέλος, θα πρέπει να γίνει o προγραμματισμός της επόμενης ημέρας, ανάλογα με την εμπειρία της ημέρας που πέρασε, εξετάζοντας, αν χρειάζεται επαναπροσδιορισμό η στρατηγική προσέγγισης των επισκεπτών, ή τί κρίνεται απαραίτητο, προκειμένου να τονωθεί η συμμετοχή. </a:t>
            </a:r>
          </a:p>
          <a:p>
            <a:pPr algn="r">
              <a:lnSpc>
                <a:spcPct val="150000"/>
              </a:lnSpc>
            </a:pPr>
            <a:r>
              <a:rPr lang="el-GR" sz="1200" dirty="0">
                <a:latin typeface="Arial"/>
                <a:cs typeface="Arial"/>
              </a:rPr>
              <a:t>(Peter Cotterell 1992)</a:t>
            </a:r>
            <a:endParaRPr lang="en-US" sz="1200" dirty="0">
              <a:latin typeface="Arial"/>
              <a:cs typeface="Arial"/>
            </a:endParaRPr>
          </a:p>
          <a:p>
            <a:pPr algn="just">
              <a:lnSpc>
                <a:spcPct val="150000"/>
              </a:lnSpc>
            </a:pPr>
            <a:r>
              <a:rPr lang="el-GR" sz="1600" dirty="0">
                <a:latin typeface="Arial"/>
                <a:cs typeface="Arial"/>
              </a:rPr>
              <a:t> </a:t>
            </a:r>
            <a:endParaRPr lang="en-US" sz="1600" dirty="0">
              <a:latin typeface="Arial"/>
              <a:cs typeface="Arial"/>
            </a:endParaRPr>
          </a:p>
        </p:txBody>
      </p:sp>
      <p:sp>
        <p:nvSpPr>
          <p:cNvPr id="15" name="Title 1"/>
          <p:cNvSpPr>
            <a:spLocks noGrp="1"/>
          </p:cNvSpPr>
          <p:nvPr>
            <p:ph type="title"/>
          </p:nvPr>
        </p:nvSpPr>
        <p:spPr>
          <a:xfrm>
            <a:off x="395536" y="116632"/>
            <a:ext cx="8291264" cy="508918"/>
          </a:xfrm>
        </p:spPr>
        <p:txBody>
          <a:bodyPr>
            <a:noAutofit/>
          </a:bodyPr>
          <a:lstStyle/>
          <a:p>
            <a:r>
              <a:rPr lang="el-GR" dirty="0"/>
              <a:t>Έλεγχος</a:t>
            </a:r>
            <a:endParaRPr lang="en-US" dirty="0"/>
          </a:p>
        </p:txBody>
      </p:sp>
    </p:spTree>
    <p:extLst>
      <p:ext uri="{BB962C8B-B14F-4D97-AF65-F5344CB8AC3E}">
        <p14:creationId xmlns:p14="http://schemas.microsoft.com/office/powerpoint/2010/main" val="152291795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Ομάδα 9">
            <a:extLst>
              <a:ext uri="{FF2B5EF4-FFF2-40B4-BE49-F238E27FC236}">
                <a16:creationId xmlns:a16="http://schemas.microsoft.com/office/drawing/2014/main" id="{4524F1F5-C797-E48F-DD3C-B22F512B6F0D}"/>
              </a:ext>
            </a:extLst>
          </p:cNvPr>
          <p:cNvGrpSpPr/>
          <p:nvPr/>
        </p:nvGrpSpPr>
        <p:grpSpPr>
          <a:xfrm>
            <a:off x="182134" y="5733258"/>
            <a:ext cx="8779731" cy="1224531"/>
            <a:chOff x="107504" y="5733258"/>
            <a:chExt cx="8928992" cy="1224531"/>
          </a:xfrm>
        </p:grpSpPr>
        <p:pic>
          <p:nvPicPr>
            <p:cNvPr id="11" name="Picture 3" descr="G:\Katia\Διδακτορική Διατριβή\Kείμενο\Εικόνες\slide2.jpg">
              <a:extLst>
                <a:ext uri="{FF2B5EF4-FFF2-40B4-BE49-F238E27FC236}">
                  <a16:creationId xmlns:a16="http://schemas.microsoft.com/office/drawing/2014/main" id="{494046A5-A3B1-A7E0-7EC9-B417D5522C6C}"/>
                </a:ext>
              </a:extLst>
            </p:cNvPr>
            <p:cNvPicPr>
              <a:picLocks noChangeAspect="1" noChangeArrowheads="1"/>
            </p:cNvPicPr>
            <p:nvPr/>
          </p:nvPicPr>
          <p:blipFill>
            <a:blip r:embed="rId3"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12" name="Γραφικό 11" descr="Ψάρι με συμπαγές γέμισμα">
              <a:extLst>
                <a:ext uri="{FF2B5EF4-FFF2-40B4-BE49-F238E27FC236}">
                  <a16:creationId xmlns:a16="http://schemas.microsoft.com/office/drawing/2014/main" id="{7EF75DD2-F5B1-AB9E-DC46-302EEECDB7CE}"/>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839465" y="6307730"/>
              <a:ext cx="745088" cy="650059"/>
            </a:xfrm>
            <a:prstGeom prst="rect">
              <a:avLst/>
            </a:prstGeom>
          </p:spPr>
        </p:pic>
        <p:pic>
          <p:nvPicPr>
            <p:cNvPr id="13" name="Γραφικό 12" descr="Ψάρι με συμπαγές γέμισμα">
              <a:extLst>
                <a:ext uri="{FF2B5EF4-FFF2-40B4-BE49-F238E27FC236}">
                  <a16:creationId xmlns:a16="http://schemas.microsoft.com/office/drawing/2014/main" id="{A39AE182-1E00-7AD0-FDFA-9AE70C32DDB4}"/>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82488" y="6243328"/>
              <a:ext cx="761621" cy="624496"/>
            </a:xfrm>
            <a:prstGeom prst="rect">
              <a:avLst/>
            </a:prstGeom>
          </p:spPr>
        </p:pic>
        <p:pic>
          <p:nvPicPr>
            <p:cNvPr id="14" name="Γραφικό 13" descr="Ανταγωνισμός με συμπαγές γέμισμα">
              <a:extLst>
                <a:ext uri="{FF2B5EF4-FFF2-40B4-BE49-F238E27FC236}">
                  <a16:creationId xmlns:a16="http://schemas.microsoft.com/office/drawing/2014/main" id="{E925304D-FF99-700A-AE0B-092B5151DDBE}"/>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4226513" y="6330198"/>
              <a:ext cx="761653" cy="560538"/>
            </a:xfrm>
            <a:prstGeom prst="rect">
              <a:avLst/>
            </a:prstGeom>
          </p:spPr>
        </p:pic>
      </p:grpSp>
      <p:sp>
        <p:nvSpPr>
          <p:cNvPr id="23" name="22 - Ορθογώνιο"/>
          <p:cNvSpPr/>
          <p:nvPr/>
        </p:nvSpPr>
        <p:spPr>
          <a:xfrm>
            <a:off x="0" y="214290"/>
            <a:ext cx="8955602" cy="6383062"/>
          </a:xfrm>
          <a:prstGeom prst="rect">
            <a:avLst/>
          </a:prstGeom>
          <a:gradFill flip="none" rotWithShape="1">
            <a:gsLst>
              <a:gs pos="100000">
                <a:schemeClr val="bg1">
                  <a:lumMod val="85000"/>
                  <a:alpha val="0"/>
                </a:schemeClr>
              </a:gs>
              <a:gs pos="100000">
                <a:schemeClr val="bg1">
                  <a:lumMod val="85000"/>
                  <a:alpha val="0"/>
                </a:schemeClr>
              </a:gs>
              <a:gs pos="50000">
                <a:schemeClr val="accent1">
                  <a:tint val="44500"/>
                  <a:satMod val="160000"/>
                </a:schemeClr>
              </a:gs>
              <a:gs pos="100000">
                <a:schemeClr val="accent1">
                  <a:tint val="23500"/>
                  <a:satMod val="160000"/>
                </a:schemeClr>
              </a:gs>
            </a:gsLst>
            <a:lin ang="5400000" scaled="1"/>
            <a:tileRect/>
          </a:gradFill>
          <a:ln>
            <a:noFill/>
          </a:ln>
          <a:effectLst>
            <a:innerShdw blurRad="1270000" dist="2540000" dir="16200000">
              <a:schemeClr val="tx1">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dirty="0"/>
          </a:p>
        </p:txBody>
      </p:sp>
      <p:sp>
        <p:nvSpPr>
          <p:cNvPr id="28" name="27 - Ορθογώνιο"/>
          <p:cNvSpPr/>
          <p:nvPr/>
        </p:nvSpPr>
        <p:spPr>
          <a:xfrm>
            <a:off x="0" y="214290"/>
            <a:ext cx="182135" cy="7880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9" name="28 - Ορθογώνιο"/>
          <p:cNvSpPr/>
          <p:nvPr/>
        </p:nvSpPr>
        <p:spPr>
          <a:xfrm>
            <a:off x="8961865" y="450700"/>
            <a:ext cx="182135" cy="7880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 name="Rectangle 1"/>
          <p:cNvSpPr/>
          <p:nvPr/>
        </p:nvSpPr>
        <p:spPr>
          <a:xfrm>
            <a:off x="467544" y="1085442"/>
            <a:ext cx="8352928" cy="4503798"/>
          </a:xfrm>
          <a:prstGeom prst="rect">
            <a:avLst/>
          </a:prstGeom>
        </p:spPr>
        <p:txBody>
          <a:bodyPr wrap="square">
            <a:spAutoFit/>
          </a:bodyPr>
          <a:lstStyle/>
          <a:p>
            <a:pPr algn="just">
              <a:lnSpc>
                <a:spcPct val="150000"/>
              </a:lnSpc>
            </a:pPr>
            <a:r>
              <a:rPr lang="el-GR" sz="1600" dirty="0">
                <a:latin typeface="Arial"/>
                <a:cs typeface="Arial"/>
              </a:rPr>
              <a:t>Με το τέλος της λειτουργίας της έκθεσης, ο συντονιστής του stand θα πρέπει να διεκπεραιώσει όλες τις εκκρεμότητες σε σχέση με τον οργανωτή και τους εξωτερικούς συνεργάτες. </a:t>
            </a:r>
          </a:p>
          <a:p>
            <a:pPr algn="just">
              <a:lnSpc>
                <a:spcPct val="150000"/>
              </a:lnSpc>
            </a:pPr>
            <a:r>
              <a:rPr lang="el-GR" sz="1600" dirty="0">
                <a:latin typeface="Arial"/>
                <a:cs typeface="Arial"/>
              </a:rPr>
              <a:t>Οποιαδήποτε καθυστέρηση στην τακτοποίηση των πληρωμών, μπορεί να επιφέρει πλήγμα στην φήμη της επιχείρησης. Όταν ειδικά, η συμμετοχή είναι επαναλαμβανόμενη και έπεται μελλοντική συνεργασία, θα πρέπει άμεσα να διεκπεραιώνονται οι οικονομικές υποχρεώσεις προς όλους.</a:t>
            </a:r>
          </a:p>
          <a:p>
            <a:pPr algn="just">
              <a:lnSpc>
                <a:spcPct val="150000"/>
              </a:lnSpc>
            </a:pPr>
            <a:r>
              <a:rPr lang="el-GR" sz="1600" dirty="0">
                <a:latin typeface="Arial"/>
                <a:cs typeface="Arial"/>
              </a:rPr>
              <a:t>Τα προϊόντα, το προωθητικό υλικό, ο οπτικοακουστικός εξοπλισμός θα πρέπει να επανασυσκευαστούν για να αποσταλούν. Η μεταεκθεσιακή χαλαρότητα δεν θα πρέπει να οδηγήσει σε φαινόμενα απώλειας, ζημιάς ή φθοράς του περιπτέρου.</a:t>
            </a:r>
          </a:p>
          <a:p>
            <a:pPr algn="just">
              <a:lnSpc>
                <a:spcPct val="150000"/>
              </a:lnSpc>
            </a:pPr>
            <a:endParaRPr lang="el-GR" sz="1600" dirty="0">
              <a:latin typeface="Arial"/>
              <a:cs typeface="Arial"/>
            </a:endParaRPr>
          </a:p>
          <a:p>
            <a:pPr algn="just">
              <a:lnSpc>
                <a:spcPct val="150000"/>
              </a:lnSpc>
            </a:pPr>
            <a:endParaRPr lang="en-US" sz="1600" dirty="0">
              <a:latin typeface="Arial"/>
              <a:cs typeface="Arial"/>
            </a:endParaRPr>
          </a:p>
        </p:txBody>
      </p:sp>
      <p:sp>
        <p:nvSpPr>
          <p:cNvPr id="15" name="Title 1"/>
          <p:cNvSpPr>
            <a:spLocks noGrp="1"/>
          </p:cNvSpPr>
          <p:nvPr>
            <p:ph type="title"/>
          </p:nvPr>
        </p:nvSpPr>
        <p:spPr>
          <a:xfrm>
            <a:off x="395536" y="471810"/>
            <a:ext cx="8291264" cy="508918"/>
          </a:xfrm>
        </p:spPr>
        <p:txBody>
          <a:bodyPr>
            <a:noAutofit/>
          </a:bodyPr>
          <a:lstStyle/>
          <a:p>
            <a:r>
              <a:rPr lang="el-GR" dirty="0"/>
              <a:t>Μεταεκθεσιακή προβολή</a:t>
            </a:r>
            <a:br>
              <a:rPr lang="en-US" dirty="0"/>
            </a:br>
            <a:endParaRPr lang="en-US" dirty="0"/>
          </a:p>
        </p:txBody>
      </p:sp>
    </p:spTree>
    <p:extLst>
      <p:ext uri="{BB962C8B-B14F-4D97-AF65-F5344CB8AC3E}">
        <p14:creationId xmlns:p14="http://schemas.microsoft.com/office/powerpoint/2010/main" val="365483512"/>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Ομάδα 9">
            <a:extLst>
              <a:ext uri="{FF2B5EF4-FFF2-40B4-BE49-F238E27FC236}">
                <a16:creationId xmlns:a16="http://schemas.microsoft.com/office/drawing/2014/main" id="{4524F1F5-C797-E48F-DD3C-B22F512B6F0D}"/>
              </a:ext>
            </a:extLst>
          </p:cNvPr>
          <p:cNvGrpSpPr/>
          <p:nvPr/>
        </p:nvGrpSpPr>
        <p:grpSpPr>
          <a:xfrm>
            <a:off x="182134" y="5733258"/>
            <a:ext cx="8779731" cy="1224531"/>
            <a:chOff x="107504" y="5733258"/>
            <a:chExt cx="8928992" cy="1224531"/>
          </a:xfrm>
        </p:grpSpPr>
        <p:pic>
          <p:nvPicPr>
            <p:cNvPr id="11" name="Picture 3" descr="G:\Katia\Διδακτορική Διατριβή\Kείμενο\Εικόνες\slide2.jpg">
              <a:extLst>
                <a:ext uri="{FF2B5EF4-FFF2-40B4-BE49-F238E27FC236}">
                  <a16:creationId xmlns:a16="http://schemas.microsoft.com/office/drawing/2014/main" id="{494046A5-A3B1-A7E0-7EC9-B417D5522C6C}"/>
                </a:ext>
              </a:extLst>
            </p:cNvPr>
            <p:cNvPicPr>
              <a:picLocks noChangeAspect="1" noChangeArrowheads="1"/>
            </p:cNvPicPr>
            <p:nvPr/>
          </p:nvPicPr>
          <p:blipFill>
            <a:blip r:embed="rId3"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12" name="Γραφικό 11" descr="Ψάρι με συμπαγές γέμισμα">
              <a:extLst>
                <a:ext uri="{FF2B5EF4-FFF2-40B4-BE49-F238E27FC236}">
                  <a16:creationId xmlns:a16="http://schemas.microsoft.com/office/drawing/2014/main" id="{7EF75DD2-F5B1-AB9E-DC46-302EEECDB7CE}"/>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839465" y="6307730"/>
              <a:ext cx="745088" cy="650059"/>
            </a:xfrm>
            <a:prstGeom prst="rect">
              <a:avLst/>
            </a:prstGeom>
          </p:spPr>
        </p:pic>
        <p:pic>
          <p:nvPicPr>
            <p:cNvPr id="13" name="Γραφικό 12" descr="Ψάρι με συμπαγές γέμισμα">
              <a:extLst>
                <a:ext uri="{FF2B5EF4-FFF2-40B4-BE49-F238E27FC236}">
                  <a16:creationId xmlns:a16="http://schemas.microsoft.com/office/drawing/2014/main" id="{A39AE182-1E00-7AD0-FDFA-9AE70C32DDB4}"/>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82488" y="6243328"/>
              <a:ext cx="761621" cy="624496"/>
            </a:xfrm>
            <a:prstGeom prst="rect">
              <a:avLst/>
            </a:prstGeom>
          </p:spPr>
        </p:pic>
        <p:pic>
          <p:nvPicPr>
            <p:cNvPr id="14" name="Γραφικό 13" descr="Ανταγωνισμός με συμπαγές γέμισμα">
              <a:extLst>
                <a:ext uri="{FF2B5EF4-FFF2-40B4-BE49-F238E27FC236}">
                  <a16:creationId xmlns:a16="http://schemas.microsoft.com/office/drawing/2014/main" id="{E925304D-FF99-700A-AE0B-092B5151DDBE}"/>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4226513" y="6330198"/>
              <a:ext cx="761653" cy="560538"/>
            </a:xfrm>
            <a:prstGeom prst="rect">
              <a:avLst/>
            </a:prstGeom>
          </p:spPr>
        </p:pic>
      </p:grpSp>
      <p:sp>
        <p:nvSpPr>
          <p:cNvPr id="23" name="22 - Ορθογώνιο"/>
          <p:cNvSpPr/>
          <p:nvPr/>
        </p:nvSpPr>
        <p:spPr>
          <a:xfrm>
            <a:off x="0" y="214290"/>
            <a:ext cx="8955602" cy="6383062"/>
          </a:xfrm>
          <a:prstGeom prst="rect">
            <a:avLst/>
          </a:prstGeom>
          <a:gradFill flip="none" rotWithShape="1">
            <a:gsLst>
              <a:gs pos="100000">
                <a:schemeClr val="bg1">
                  <a:lumMod val="85000"/>
                  <a:alpha val="0"/>
                </a:schemeClr>
              </a:gs>
              <a:gs pos="100000">
                <a:schemeClr val="bg1">
                  <a:lumMod val="85000"/>
                  <a:alpha val="0"/>
                </a:schemeClr>
              </a:gs>
              <a:gs pos="50000">
                <a:schemeClr val="accent1">
                  <a:tint val="44500"/>
                  <a:satMod val="160000"/>
                </a:schemeClr>
              </a:gs>
              <a:gs pos="100000">
                <a:schemeClr val="accent1">
                  <a:tint val="23500"/>
                  <a:satMod val="160000"/>
                </a:schemeClr>
              </a:gs>
            </a:gsLst>
            <a:lin ang="5400000" scaled="1"/>
            <a:tileRect/>
          </a:gradFill>
          <a:ln>
            <a:noFill/>
          </a:ln>
          <a:effectLst>
            <a:innerShdw blurRad="1270000" dist="2540000" dir="16200000">
              <a:schemeClr val="tx1">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dirty="0"/>
          </a:p>
        </p:txBody>
      </p:sp>
      <p:sp>
        <p:nvSpPr>
          <p:cNvPr id="28" name="27 - Ορθογώνιο"/>
          <p:cNvSpPr/>
          <p:nvPr/>
        </p:nvSpPr>
        <p:spPr>
          <a:xfrm>
            <a:off x="0" y="214290"/>
            <a:ext cx="182135" cy="7880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9" name="28 - Ορθογώνιο"/>
          <p:cNvSpPr/>
          <p:nvPr/>
        </p:nvSpPr>
        <p:spPr>
          <a:xfrm>
            <a:off x="8961865" y="450700"/>
            <a:ext cx="182135" cy="7880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 name="Rectangle 1"/>
          <p:cNvSpPr/>
          <p:nvPr/>
        </p:nvSpPr>
        <p:spPr>
          <a:xfrm>
            <a:off x="467544" y="788118"/>
            <a:ext cx="8352928" cy="5119352"/>
          </a:xfrm>
          <a:prstGeom prst="rect">
            <a:avLst/>
          </a:prstGeom>
        </p:spPr>
        <p:txBody>
          <a:bodyPr wrap="square">
            <a:spAutoFit/>
          </a:bodyPr>
          <a:lstStyle/>
          <a:p>
            <a:pPr algn="just">
              <a:lnSpc>
                <a:spcPct val="150000"/>
              </a:lnSpc>
            </a:pPr>
            <a:r>
              <a:rPr lang="el-GR" sz="1600" dirty="0">
                <a:latin typeface="Arial"/>
                <a:cs typeface="Arial"/>
              </a:rPr>
              <a:t>Τα αποτελέσματα θα πρέπει να αξιολογηθούν στη βάση προσδιορισμένων στόχων. Πολλές φορές κατά τον απολογισμό εμφανίζονται οφέλη τα οποία δεν είχαν συμπεριληφθεί στους αρχικούς στόχους, ενώ άλλες φορές η συμμετοχή αποτυγχάνει λόγω απρόσιτων στόχων. </a:t>
            </a:r>
          </a:p>
          <a:p>
            <a:pPr algn="just">
              <a:lnSpc>
                <a:spcPct val="150000"/>
              </a:lnSpc>
            </a:pPr>
            <a:endParaRPr lang="el-GR" sz="1600" dirty="0">
              <a:latin typeface="Arial"/>
              <a:cs typeface="Arial"/>
            </a:endParaRPr>
          </a:p>
          <a:p>
            <a:pPr algn="just">
              <a:lnSpc>
                <a:spcPct val="150000"/>
              </a:lnSpc>
            </a:pPr>
            <a:r>
              <a:rPr lang="el-GR" sz="1600" dirty="0">
                <a:latin typeface="Arial"/>
                <a:cs typeface="Arial"/>
              </a:rPr>
              <a:t>Ο συντονιστής έχει την ευθύνη να καταγράψει τα αποτελέσματα των εμπορικών επαφών, την ποιότητα τους και την μελλοντική προοπτική τους. Σημαντική είναι και η πληροφόρηση που θα υπάρξει από συνεργάτες και πελάτες, προκειμένου να ελεγχθεί η πολιτική και η ποιότητα των παρεχομένων προϊόντων και υπηρεσιών.</a:t>
            </a:r>
          </a:p>
          <a:p>
            <a:pPr algn="just">
              <a:lnSpc>
                <a:spcPct val="150000"/>
              </a:lnSpc>
            </a:pPr>
            <a:endParaRPr lang="el-GR" sz="1600" dirty="0">
              <a:latin typeface="Arial"/>
              <a:cs typeface="Arial"/>
            </a:endParaRPr>
          </a:p>
          <a:p>
            <a:pPr algn="just">
              <a:lnSpc>
                <a:spcPct val="150000"/>
              </a:lnSpc>
            </a:pPr>
            <a:r>
              <a:rPr lang="el-GR" sz="1600" dirty="0">
                <a:latin typeface="Arial"/>
                <a:cs typeface="Arial"/>
              </a:rPr>
              <a:t>Ακόμη, μπορεί να γίνει εκμετάλλευση της συμμετοχής για την προώθηση της εταιρείας και των προϊόντων της στα ΜΜΕ, με φωτογραφίες από τη συμμετοχή, συνοδευόμενες από σχετική ενημέρωση.</a:t>
            </a:r>
          </a:p>
          <a:p>
            <a:endParaRPr lang="el-GR" sz="1600" dirty="0"/>
          </a:p>
          <a:p>
            <a:pPr algn="just">
              <a:lnSpc>
                <a:spcPct val="150000"/>
              </a:lnSpc>
            </a:pPr>
            <a:r>
              <a:rPr lang="el-GR" sz="1600" dirty="0">
                <a:latin typeface="Arial"/>
                <a:cs typeface="Arial"/>
              </a:rPr>
              <a:t> </a:t>
            </a:r>
            <a:endParaRPr lang="en-US" sz="1600" dirty="0">
              <a:latin typeface="Arial"/>
              <a:cs typeface="Arial"/>
            </a:endParaRPr>
          </a:p>
        </p:txBody>
      </p:sp>
      <p:sp>
        <p:nvSpPr>
          <p:cNvPr id="15" name="Title 1"/>
          <p:cNvSpPr>
            <a:spLocks noGrp="1"/>
          </p:cNvSpPr>
          <p:nvPr>
            <p:ph type="title"/>
          </p:nvPr>
        </p:nvSpPr>
        <p:spPr>
          <a:xfrm>
            <a:off x="395536" y="471810"/>
            <a:ext cx="8291264" cy="508918"/>
          </a:xfrm>
        </p:spPr>
        <p:txBody>
          <a:bodyPr>
            <a:noAutofit/>
          </a:bodyPr>
          <a:lstStyle/>
          <a:p>
            <a:r>
              <a:rPr lang="el-GR" dirty="0"/>
              <a:t>Μεταεκθεσιακή προβολή</a:t>
            </a:r>
            <a:br>
              <a:rPr lang="en-US" dirty="0"/>
            </a:br>
            <a:endParaRPr lang="en-US" dirty="0"/>
          </a:p>
        </p:txBody>
      </p:sp>
    </p:spTree>
    <p:extLst>
      <p:ext uri="{BB962C8B-B14F-4D97-AF65-F5344CB8AC3E}">
        <p14:creationId xmlns:p14="http://schemas.microsoft.com/office/powerpoint/2010/main" val="286952841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Ομάδα 9">
            <a:extLst>
              <a:ext uri="{FF2B5EF4-FFF2-40B4-BE49-F238E27FC236}">
                <a16:creationId xmlns:a16="http://schemas.microsoft.com/office/drawing/2014/main" id="{4524F1F5-C797-E48F-DD3C-B22F512B6F0D}"/>
              </a:ext>
            </a:extLst>
          </p:cNvPr>
          <p:cNvGrpSpPr/>
          <p:nvPr/>
        </p:nvGrpSpPr>
        <p:grpSpPr>
          <a:xfrm>
            <a:off x="182134" y="5733258"/>
            <a:ext cx="8779731" cy="1224531"/>
            <a:chOff x="107504" y="5733258"/>
            <a:chExt cx="8928992" cy="1224531"/>
          </a:xfrm>
        </p:grpSpPr>
        <p:pic>
          <p:nvPicPr>
            <p:cNvPr id="11" name="Picture 3" descr="G:\Katia\Διδακτορική Διατριβή\Kείμενο\Εικόνες\slide2.jpg">
              <a:extLst>
                <a:ext uri="{FF2B5EF4-FFF2-40B4-BE49-F238E27FC236}">
                  <a16:creationId xmlns:a16="http://schemas.microsoft.com/office/drawing/2014/main" id="{494046A5-A3B1-A7E0-7EC9-B417D5522C6C}"/>
                </a:ext>
              </a:extLst>
            </p:cNvPr>
            <p:cNvPicPr>
              <a:picLocks noChangeAspect="1" noChangeArrowheads="1"/>
            </p:cNvPicPr>
            <p:nvPr/>
          </p:nvPicPr>
          <p:blipFill>
            <a:blip r:embed="rId3"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12" name="Γραφικό 11" descr="Ψάρι με συμπαγές γέμισμα">
              <a:extLst>
                <a:ext uri="{FF2B5EF4-FFF2-40B4-BE49-F238E27FC236}">
                  <a16:creationId xmlns:a16="http://schemas.microsoft.com/office/drawing/2014/main" id="{7EF75DD2-F5B1-AB9E-DC46-302EEECDB7CE}"/>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839465" y="6307730"/>
              <a:ext cx="745088" cy="650059"/>
            </a:xfrm>
            <a:prstGeom prst="rect">
              <a:avLst/>
            </a:prstGeom>
          </p:spPr>
        </p:pic>
        <p:pic>
          <p:nvPicPr>
            <p:cNvPr id="13" name="Γραφικό 12" descr="Ψάρι με συμπαγές γέμισμα">
              <a:extLst>
                <a:ext uri="{FF2B5EF4-FFF2-40B4-BE49-F238E27FC236}">
                  <a16:creationId xmlns:a16="http://schemas.microsoft.com/office/drawing/2014/main" id="{A39AE182-1E00-7AD0-FDFA-9AE70C32DDB4}"/>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82488" y="6243328"/>
              <a:ext cx="761621" cy="624496"/>
            </a:xfrm>
            <a:prstGeom prst="rect">
              <a:avLst/>
            </a:prstGeom>
          </p:spPr>
        </p:pic>
        <p:pic>
          <p:nvPicPr>
            <p:cNvPr id="14" name="Γραφικό 13" descr="Ανταγωνισμός με συμπαγές γέμισμα">
              <a:extLst>
                <a:ext uri="{FF2B5EF4-FFF2-40B4-BE49-F238E27FC236}">
                  <a16:creationId xmlns:a16="http://schemas.microsoft.com/office/drawing/2014/main" id="{E925304D-FF99-700A-AE0B-092B5151DDBE}"/>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4226513" y="6330198"/>
              <a:ext cx="761653" cy="560538"/>
            </a:xfrm>
            <a:prstGeom prst="rect">
              <a:avLst/>
            </a:prstGeom>
          </p:spPr>
        </p:pic>
      </p:grpSp>
      <p:sp>
        <p:nvSpPr>
          <p:cNvPr id="23" name="22 - Ορθογώνιο"/>
          <p:cNvSpPr/>
          <p:nvPr/>
        </p:nvSpPr>
        <p:spPr>
          <a:xfrm>
            <a:off x="0" y="214290"/>
            <a:ext cx="8955602" cy="6383062"/>
          </a:xfrm>
          <a:prstGeom prst="rect">
            <a:avLst/>
          </a:prstGeom>
          <a:gradFill flip="none" rotWithShape="1">
            <a:gsLst>
              <a:gs pos="100000">
                <a:schemeClr val="bg1">
                  <a:lumMod val="85000"/>
                  <a:alpha val="0"/>
                </a:schemeClr>
              </a:gs>
              <a:gs pos="100000">
                <a:schemeClr val="bg1">
                  <a:lumMod val="85000"/>
                  <a:alpha val="0"/>
                </a:schemeClr>
              </a:gs>
              <a:gs pos="50000">
                <a:schemeClr val="accent1">
                  <a:tint val="44500"/>
                  <a:satMod val="160000"/>
                </a:schemeClr>
              </a:gs>
              <a:gs pos="100000">
                <a:schemeClr val="accent1">
                  <a:tint val="23500"/>
                  <a:satMod val="160000"/>
                </a:schemeClr>
              </a:gs>
            </a:gsLst>
            <a:lin ang="5400000" scaled="1"/>
            <a:tileRect/>
          </a:gradFill>
          <a:ln>
            <a:noFill/>
          </a:ln>
          <a:effectLst>
            <a:innerShdw blurRad="1270000" dist="2540000" dir="16200000">
              <a:schemeClr val="tx1">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dirty="0"/>
          </a:p>
        </p:txBody>
      </p:sp>
      <p:sp>
        <p:nvSpPr>
          <p:cNvPr id="28" name="27 - Ορθογώνιο"/>
          <p:cNvSpPr/>
          <p:nvPr/>
        </p:nvSpPr>
        <p:spPr>
          <a:xfrm>
            <a:off x="0" y="214290"/>
            <a:ext cx="182135" cy="7880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9" name="28 - Ορθογώνιο"/>
          <p:cNvSpPr/>
          <p:nvPr/>
        </p:nvSpPr>
        <p:spPr>
          <a:xfrm>
            <a:off x="8961865" y="450700"/>
            <a:ext cx="182135" cy="7880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 name="Rectangle 1"/>
          <p:cNvSpPr/>
          <p:nvPr/>
        </p:nvSpPr>
        <p:spPr>
          <a:xfrm>
            <a:off x="467544" y="788118"/>
            <a:ext cx="8352928" cy="5488684"/>
          </a:xfrm>
          <a:prstGeom prst="rect">
            <a:avLst/>
          </a:prstGeom>
        </p:spPr>
        <p:txBody>
          <a:bodyPr wrap="square">
            <a:spAutoFit/>
          </a:bodyPr>
          <a:lstStyle/>
          <a:p>
            <a:pPr algn="just">
              <a:lnSpc>
                <a:spcPct val="150000"/>
              </a:lnSpc>
            </a:pPr>
            <a:r>
              <a:rPr lang="el-GR" sz="1600" dirty="0">
                <a:latin typeface="Arial"/>
                <a:cs typeface="Arial"/>
              </a:rPr>
              <a:t>Σχετικά με την προβολή συμμετοχής μπορεί να μετρηθεί η ανταπόκριση των πελατών που έλαβαν προσωπική πρόσκληση, το ποσοστό των επισκεπτών που επισκέφθηκαν =το εκθετήριο, το ποσοστό των επισκεπτών που το επισκέφθηκαν σε σχέση με το σύνολο των επισκεπτών της έκθεσης. </a:t>
            </a:r>
          </a:p>
          <a:p>
            <a:pPr algn="just">
              <a:lnSpc>
                <a:spcPct val="150000"/>
              </a:lnSpc>
            </a:pPr>
            <a:r>
              <a:rPr lang="el-GR" sz="1600" dirty="0">
                <a:latin typeface="Arial"/>
                <a:cs typeface="Arial"/>
              </a:rPr>
              <a:t>Μπορεί να αξιολογηθεί η λειτουργικότητα του stand, αν υπήρξαν προβλήματα, γιατί υπήρξαν και πως θα αποφευχθούν στο μέλλον, η αισθητική του σε σχέση με τον ανταγωνισμό, καθώς επίσης και το κόστος του σε σχέση με τα υπόλοιπα stand και τις εναλλακτικές προτάσεις παρουσίασης.</a:t>
            </a:r>
            <a:endParaRPr lang="en-US" sz="1600" dirty="0">
              <a:latin typeface="Arial"/>
              <a:cs typeface="Arial"/>
            </a:endParaRPr>
          </a:p>
          <a:p>
            <a:pPr algn="just">
              <a:lnSpc>
                <a:spcPct val="150000"/>
              </a:lnSpc>
            </a:pPr>
            <a:r>
              <a:rPr lang="el-GR" sz="1600" dirty="0">
                <a:latin typeface="Arial"/>
                <a:cs typeface="Arial"/>
              </a:rPr>
              <a:t>Αξιολόγηση θα πρέπει να υπάρξει επίσης για τα προϊόντα που εκτέθηκαν, ελλείψεις, παραλήψεις, προβλήματα αλλά και το έντυπο ή οπτικοακουστικό υλικό. Ικανοποίηση ή μη από τις δορυφορικές υπηρεσίες όπως τα ξενοδοχεία διαμονής, τα γεύματα, οι υπηρεσίες μεταφοράς κλπ, θα πρέπει να καταγραφούν, προκειμένου να υπάρχουν στοιχεία που θα βοηθήσουν στη μελλοντική λήψη αποφάσεων.</a:t>
            </a:r>
            <a:endParaRPr lang="en-US" sz="1600" dirty="0">
              <a:latin typeface="Arial"/>
              <a:cs typeface="Arial"/>
            </a:endParaRPr>
          </a:p>
          <a:p>
            <a:endParaRPr lang="el-GR" sz="1600" dirty="0"/>
          </a:p>
          <a:p>
            <a:pPr algn="just">
              <a:lnSpc>
                <a:spcPct val="150000"/>
              </a:lnSpc>
            </a:pPr>
            <a:r>
              <a:rPr lang="el-GR" sz="1600" dirty="0">
                <a:latin typeface="Arial"/>
                <a:cs typeface="Arial"/>
              </a:rPr>
              <a:t> </a:t>
            </a:r>
            <a:endParaRPr lang="en-US" sz="1600" dirty="0">
              <a:latin typeface="Arial"/>
              <a:cs typeface="Arial"/>
            </a:endParaRPr>
          </a:p>
        </p:txBody>
      </p:sp>
      <p:sp>
        <p:nvSpPr>
          <p:cNvPr id="15" name="Title 1"/>
          <p:cNvSpPr>
            <a:spLocks noGrp="1"/>
          </p:cNvSpPr>
          <p:nvPr>
            <p:ph type="title"/>
          </p:nvPr>
        </p:nvSpPr>
        <p:spPr>
          <a:xfrm>
            <a:off x="395536" y="471810"/>
            <a:ext cx="8291264" cy="508918"/>
          </a:xfrm>
        </p:spPr>
        <p:txBody>
          <a:bodyPr>
            <a:noAutofit/>
          </a:bodyPr>
          <a:lstStyle/>
          <a:p>
            <a:r>
              <a:rPr lang="el-GR" dirty="0"/>
              <a:t>Μεταεκθεσιακή προβολή</a:t>
            </a:r>
            <a:br>
              <a:rPr lang="en-US" dirty="0"/>
            </a:br>
            <a:endParaRPr lang="en-US" dirty="0"/>
          </a:p>
        </p:txBody>
      </p:sp>
    </p:spTree>
    <p:extLst>
      <p:ext uri="{BB962C8B-B14F-4D97-AF65-F5344CB8AC3E}">
        <p14:creationId xmlns:p14="http://schemas.microsoft.com/office/powerpoint/2010/main" val="1475265857"/>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Ομάδα 9">
            <a:extLst>
              <a:ext uri="{FF2B5EF4-FFF2-40B4-BE49-F238E27FC236}">
                <a16:creationId xmlns:a16="http://schemas.microsoft.com/office/drawing/2014/main" id="{4524F1F5-C797-E48F-DD3C-B22F512B6F0D}"/>
              </a:ext>
            </a:extLst>
          </p:cNvPr>
          <p:cNvGrpSpPr/>
          <p:nvPr/>
        </p:nvGrpSpPr>
        <p:grpSpPr>
          <a:xfrm>
            <a:off x="182134" y="5733258"/>
            <a:ext cx="8779731" cy="1224531"/>
            <a:chOff x="107504" y="5733258"/>
            <a:chExt cx="8928992" cy="1224531"/>
          </a:xfrm>
        </p:grpSpPr>
        <p:pic>
          <p:nvPicPr>
            <p:cNvPr id="11" name="Picture 3" descr="G:\Katia\Διδακτορική Διατριβή\Kείμενο\Εικόνες\slide2.jpg">
              <a:extLst>
                <a:ext uri="{FF2B5EF4-FFF2-40B4-BE49-F238E27FC236}">
                  <a16:creationId xmlns:a16="http://schemas.microsoft.com/office/drawing/2014/main" id="{494046A5-A3B1-A7E0-7EC9-B417D5522C6C}"/>
                </a:ext>
              </a:extLst>
            </p:cNvPr>
            <p:cNvPicPr>
              <a:picLocks noChangeAspect="1" noChangeArrowheads="1"/>
            </p:cNvPicPr>
            <p:nvPr/>
          </p:nvPicPr>
          <p:blipFill>
            <a:blip r:embed="rId3"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12" name="Γραφικό 11" descr="Ψάρι με συμπαγές γέμισμα">
              <a:extLst>
                <a:ext uri="{FF2B5EF4-FFF2-40B4-BE49-F238E27FC236}">
                  <a16:creationId xmlns:a16="http://schemas.microsoft.com/office/drawing/2014/main" id="{7EF75DD2-F5B1-AB9E-DC46-302EEECDB7CE}"/>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839465" y="6307730"/>
              <a:ext cx="745088" cy="650059"/>
            </a:xfrm>
            <a:prstGeom prst="rect">
              <a:avLst/>
            </a:prstGeom>
          </p:spPr>
        </p:pic>
        <p:pic>
          <p:nvPicPr>
            <p:cNvPr id="13" name="Γραφικό 12" descr="Ψάρι με συμπαγές γέμισμα">
              <a:extLst>
                <a:ext uri="{FF2B5EF4-FFF2-40B4-BE49-F238E27FC236}">
                  <a16:creationId xmlns:a16="http://schemas.microsoft.com/office/drawing/2014/main" id="{A39AE182-1E00-7AD0-FDFA-9AE70C32DDB4}"/>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82488" y="6243328"/>
              <a:ext cx="761621" cy="624496"/>
            </a:xfrm>
            <a:prstGeom prst="rect">
              <a:avLst/>
            </a:prstGeom>
          </p:spPr>
        </p:pic>
        <p:pic>
          <p:nvPicPr>
            <p:cNvPr id="14" name="Γραφικό 13" descr="Ανταγωνισμός με συμπαγές γέμισμα">
              <a:extLst>
                <a:ext uri="{FF2B5EF4-FFF2-40B4-BE49-F238E27FC236}">
                  <a16:creationId xmlns:a16="http://schemas.microsoft.com/office/drawing/2014/main" id="{E925304D-FF99-700A-AE0B-092B5151DDBE}"/>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4226513" y="6330198"/>
              <a:ext cx="761653" cy="560538"/>
            </a:xfrm>
            <a:prstGeom prst="rect">
              <a:avLst/>
            </a:prstGeom>
          </p:spPr>
        </p:pic>
      </p:grpSp>
      <p:sp>
        <p:nvSpPr>
          <p:cNvPr id="23" name="22 - Ορθογώνιο"/>
          <p:cNvSpPr/>
          <p:nvPr/>
        </p:nvSpPr>
        <p:spPr>
          <a:xfrm>
            <a:off x="0" y="214290"/>
            <a:ext cx="8955602" cy="6383062"/>
          </a:xfrm>
          <a:prstGeom prst="rect">
            <a:avLst/>
          </a:prstGeom>
          <a:gradFill flip="none" rotWithShape="1">
            <a:gsLst>
              <a:gs pos="100000">
                <a:schemeClr val="bg1">
                  <a:lumMod val="85000"/>
                  <a:alpha val="0"/>
                </a:schemeClr>
              </a:gs>
              <a:gs pos="100000">
                <a:schemeClr val="bg1">
                  <a:lumMod val="85000"/>
                  <a:alpha val="0"/>
                </a:schemeClr>
              </a:gs>
              <a:gs pos="50000">
                <a:schemeClr val="accent1">
                  <a:tint val="44500"/>
                  <a:satMod val="160000"/>
                </a:schemeClr>
              </a:gs>
              <a:gs pos="100000">
                <a:schemeClr val="accent1">
                  <a:tint val="23500"/>
                  <a:satMod val="160000"/>
                </a:schemeClr>
              </a:gs>
            </a:gsLst>
            <a:lin ang="5400000" scaled="1"/>
            <a:tileRect/>
          </a:gradFill>
          <a:ln>
            <a:noFill/>
          </a:ln>
          <a:effectLst>
            <a:innerShdw blurRad="1270000" dist="2540000" dir="16200000">
              <a:schemeClr val="tx1">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dirty="0"/>
          </a:p>
        </p:txBody>
      </p:sp>
      <p:sp>
        <p:nvSpPr>
          <p:cNvPr id="28" name="27 - Ορθογώνιο"/>
          <p:cNvSpPr/>
          <p:nvPr/>
        </p:nvSpPr>
        <p:spPr>
          <a:xfrm>
            <a:off x="0" y="214290"/>
            <a:ext cx="182135" cy="7880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9" name="28 - Ορθογώνιο"/>
          <p:cNvSpPr/>
          <p:nvPr/>
        </p:nvSpPr>
        <p:spPr>
          <a:xfrm>
            <a:off x="8961865" y="450700"/>
            <a:ext cx="182135" cy="7880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 name="Rectangle 1"/>
          <p:cNvSpPr/>
          <p:nvPr/>
        </p:nvSpPr>
        <p:spPr>
          <a:xfrm>
            <a:off x="467544" y="627259"/>
            <a:ext cx="8352928" cy="6258125"/>
          </a:xfrm>
          <a:prstGeom prst="rect">
            <a:avLst/>
          </a:prstGeom>
        </p:spPr>
        <p:txBody>
          <a:bodyPr wrap="square">
            <a:spAutoFit/>
          </a:bodyPr>
          <a:lstStyle/>
          <a:p>
            <a:pPr algn="just">
              <a:lnSpc>
                <a:spcPct val="150000"/>
              </a:lnSpc>
            </a:pPr>
            <a:r>
              <a:rPr lang="el-GR" sz="1600" dirty="0">
                <a:latin typeface="Arial"/>
                <a:cs typeface="Arial"/>
              </a:rPr>
              <a:t>Για την αξιολόγηση του προσωπικού, πρέπει να αναλυθούν συναδελφικές συμπεριφορές, επικοινωνιακή ικανότητα, γνώση των προϊόντων, της επιχείρησης και των στόχων της, συμβολή για την επίτευξη προκαθορισμένων στόχων, ποσοτική και ποιοτική συμμετοχή στους εμπορικούς στόχους. Για τα στελέχη που έχουν την ευθύνη προσέλκυσης και διαχείρισης πελατών, δείκτης απόδοσης μπορεί να είναι τα δελτία επισκέπτη, τα οποία όμως θα πρέπει να αξιολογηθούν ποσοτικά, για την ποιότητα του επισκέπτη, το ύψος και το είδος της επαφής και εμπορικής συμφωνίας.</a:t>
            </a:r>
            <a:endParaRPr lang="en-US" sz="1600" dirty="0">
              <a:latin typeface="Arial"/>
              <a:cs typeface="Arial"/>
            </a:endParaRPr>
          </a:p>
          <a:p>
            <a:pPr algn="just">
              <a:lnSpc>
                <a:spcPct val="150000"/>
              </a:lnSpc>
            </a:pPr>
            <a:r>
              <a:rPr lang="el-GR" sz="1600" dirty="0">
                <a:latin typeface="Arial"/>
                <a:cs typeface="Arial"/>
              </a:rPr>
              <a:t>Στην έκθεση αξιολόγησης θα πρέπει να αναφέρονται οι προκαθορισμένοι στόχοι και το αποτέλεσμα, το προϋπολογισμένο κόστος και ανάλυση οικονομικού απολογισμού, να αξιολογούνται τα ποσοτικά και ποιοτικά οφέλη της συμμετοχής, να καταγράφονται οι τάσεις της αγοράς και η στάση του ανταγωνισμού και προτάσεις για τη μελλοντική εκθεσιακή πολιτική.</a:t>
            </a:r>
            <a:endParaRPr lang="en-US" sz="1600" dirty="0">
              <a:latin typeface="Arial"/>
              <a:cs typeface="Arial"/>
            </a:endParaRPr>
          </a:p>
          <a:p>
            <a:pPr algn="just">
              <a:lnSpc>
                <a:spcPct val="150000"/>
              </a:lnSpc>
            </a:pPr>
            <a:r>
              <a:rPr lang="el-GR" sz="1600" dirty="0">
                <a:latin typeface="Arial"/>
                <a:cs typeface="Arial"/>
              </a:rPr>
              <a:t>Η έκθεση αξιολόγησης θα πρέπει επίσης να περιλαμβάνει φωτογραφίες της έκθεσης, του stand και των προϊόντων, υλικό από τον ανταγωνισμό, υλικό και δελτία τύπου του οργανωτή, τον κατάλογο της έκθεσης, προσκλήσεις, ενημερωτικά έντυπα κλπ.</a:t>
            </a:r>
            <a:endParaRPr lang="en-US" sz="1600" dirty="0">
              <a:latin typeface="Arial"/>
              <a:cs typeface="Arial"/>
            </a:endParaRPr>
          </a:p>
          <a:p>
            <a:pPr algn="r">
              <a:lnSpc>
                <a:spcPct val="150000"/>
              </a:lnSpc>
            </a:pPr>
            <a:r>
              <a:rPr lang="el-GR" sz="1200" dirty="0">
                <a:latin typeface="Arial"/>
                <a:cs typeface="Arial"/>
              </a:rPr>
              <a:t>(Peter Cotterell 1992)</a:t>
            </a:r>
            <a:r>
              <a:rPr lang="en-US" sz="1200" dirty="0">
                <a:latin typeface="Arial"/>
                <a:cs typeface="Arial"/>
              </a:rPr>
              <a:t> </a:t>
            </a:r>
            <a:endParaRPr lang="el-GR" sz="1200" dirty="0">
              <a:latin typeface="Arial"/>
              <a:cs typeface="Arial"/>
            </a:endParaRPr>
          </a:p>
          <a:p>
            <a:pPr algn="just">
              <a:lnSpc>
                <a:spcPct val="150000"/>
              </a:lnSpc>
            </a:pPr>
            <a:r>
              <a:rPr lang="el-GR" sz="1600" dirty="0">
                <a:latin typeface="Arial"/>
                <a:cs typeface="Arial"/>
              </a:rPr>
              <a:t> </a:t>
            </a:r>
            <a:endParaRPr lang="en-US" sz="1600" dirty="0">
              <a:latin typeface="Arial"/>
              <a:cs typeface="Arial"/>
            </a:endParaRPr>
          </a:p>
        </p:txBody>
      </p:sp>
      <p:sp>
        <p:nvSpPr>
          <p:cNvPr id="15" name="Title 1"/>
          <p:cNvSpPr>
            <a:spLocks noGrp="1"/>
          </p:cNvSpPr>
          <p:nvPr>
            <p:ph type="title"/>
          </p:nvPr>
        </p:nvSpPr>
        <p:spPr>
          <a:xfrm>
            <a:off x="395536" y="471810"/>
            <a:ext cx="8291264" cy="508918"/>
          </a:xfrm>
        </p:spPr>
        <p:txBody>
          <a:bodyPr>
            <a:noAutofit/>
          </a:bodyPr>
          <a:lstStyle/>
          <a:p>
            <a:r>
              <a:rPr lang="el-GR" dirty="0"/>
              <a:t>Μεταεκθεσιακή προβολή</a:t>
            </a:r>
            <a:br>
              <a:rPr lang="en-US" dirty="0"/>
            </a:br>
            <a:endParaRPr lang="en-US" dirty="0"/>
          </a:p>
        </p:txBody>
      </p:sp>
    </p:spTree>
    <p:extLst>
      <p:ext uri="{BB962C8B-B14F-4D97-AF65-F5344CB8AC3E}">
        <p14:creationId xmlns:p14="http://schemas.microsoft.com/office/powerpoint/2010/main" val="11576619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Ομάδα 9">
            <a:extLst>
              <a:ext uri="{FF2B5EF4-FFF2-40B4-BE49-F238E27FC236}">
                <a16:creationId xmlns:a16="http://schemas.microsoft.com/office/drawing/2014/main" id="{4524F1F5-C797-E48F-DD3C-B22F512B6F0D}"/>
              </a:ext>
            </a:extLst>
          </p:cNvPr>
          <p:cNvGrpSpPr/>
          <p:nvPr/>
        </p:nvGrpSpPr>
        <p:grpSpPr>
          <a:xfrm>
            <a:off x="182134" y="5733258"/>
            <a:ext cx="8779731" cy="1224531"/>
            <a:chOff x="107504" y="5733258"/>
            <a:chExt cx="8928992" cy="1224531"/>
          </a:xfrm>
        </p:grpSpPr>
        <p:pic>
          <p:nvPicPr>
            <p:cNvPr id="11" name="Picture 3" descr="G:\Katia\Διδακτορική Διατριβή\Kείμενο\Εικόνες\slide2.jpg">
              <a:extLst>
                <a:ext uri="{FF2B5EF4-FFF2-40B4-BE49-F238E27FC236}">
                  <a16:creationId xmlns:a16="http://schemas.microsoft.com/office/drawing/2014/main" id="{494046A5-A3B1-A7E0-7EC9-B417D5522C6C}"/>
                </a:ext>
              </a:extLst>
            </p:cNvPr>
            <p:cNvPicPr>
              <a:picLocks noChangeAspect="1" noChangeArrowheads="1"/>
            </p:cNvPicPr>
            <p:nvPr/>
          </p:nvPicPr>
          <p:blipFill>
            <a:blip r:embed="rId3"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12" name="Γραφικό 11" descr="Ψάρι με συμπαγές γέμισμα">
              <a:extLst>
                <a:ext uri="{FF2B5EF4-FFF2-40B4-BE49-F238E27FC236}">
                  <a16:creationId xmlns:a16="http://schemas.microsoft.com/office/drawing/2014/main" id="{7EF75DD2-F5B1-AB9E-DC46-302EEECDB7CE}"/>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839465" y="6307730"/>
              <a:ext cx="745088" cy="650059"/>
            </a:xfrm>
            <a:prstGeom prst="rect">
              <a:avLst/>
            </a:prstGeom>
          </p:spPr>
        </p:pic>
        <p:pic>
          <p:nvPicPr>
            <p:cNvPr id="13" name="Γραφικό 12" descr="Ψάρι με συμπαγές γέμισμα">
              <a:extLst>
                <a:ext uri="{FF2B5EF4-FFF2-40B4-BE49-F238E27FC236}">
                  <a16:creationId xmlns:a16="http://schemas.microsoft.com/office/drawing/2014/main" id="{A39AE182-1E00-7AD0-FDFA-9AE70C32DDB4}"/>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82488" y="6243328"/>
              <a:ext cx="761621" cy="624496"/>
            </a:xfrm>
            <a:prstGeom prst="rect">
              <a:avLst/>
            </a:prstGeom>
          </p:spPr>
        </p:pic>
        <p:pic>
          <p:nvPicPr>
            <p:cNvPr id="14" name="Γραφικό 13" descr="Ανταγωνισμός με συμπαγές γέμισμα">
              <a:extLst>
                <a:ext uri="{FF2B5EF4-FFF2-40B4-BE49-F238E27FC236}">
                  <a16:creationId xmlns:a16="http://schemas.microsoft.com/office/drawing/2014/main" id="{E925304D-FF99-700A-AE0B-092B5151DDBE}"/>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4226513" y="6330198"/>
              <a:ext cx="761653" cy="560538"/>
            </a:xfrm>
            <a:prstGeom prst="rect">
              <a:avLst/>
            </a:prstGeom>
          </p:spPr>
        </p:pic>
      </p:grpSp>
      <p:sp>
        <p:nvSpPr>
          <p:cNvPr id="23" name="22 - Ορθογώνιο"/>
          <p:cNvSpPr/>
          <p:nvPr/>
        </p:nvSpPr>
        <p:spPr>
          <a:xfrm>
            <a:off x="188398" y="214290"/>
            <a:ext cx="8767204" cy="6383062"/>
          </a:xfrm>
          <a:prstGeom prst="rect">
            <a:avLst/>
          </a:prstGeom>
          <a:gradFill flip="none" rotWithShape="1">
            <a:gsLst>
              <a:gs pos="100000">
                <a:schemeClr val="bg1">
                  <a:lumMod val="85000"/>
                  <a:alpha val="0"/>
                </a:schemeClr>
              </a:gs>
              <a:gs pos="100000">
                <a:schemeClr val="bg1">
                  <a:lumMod val="85000"/>
                  <a:alpha val="0"/>
                </a:schemeClr>
              </a:gs>
              <a:gs pos="50000">
                <a:schemeClr val="accent1">
                  <a:tint val="44500"/>
                  <a:satMod val="160000"/>
                </a:schemeClr>
              </a:gs>
              <a:gs pos="100000">
                <a:schemeClr val="accent1">
                  <a:tint val="23500"/>
                  <a:satMod val="160000"/>
                </a:schemeClr>
              </a:gs>
            </a:gsLst>
            <a:lin ang="5400000" scaled="1"/>
            <a:tileRect/>
          </a:gradFill>
          <a:ln>
            <a:noFill/>
          </a:ln>
          <a:effectLst>
            <a:innerShdw blurRad="1270000" dist="2540000" dir="16200000">
              <a:schemeClr val="tx1">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dirty="0"/>
          </a:p>
        </p:txBody>
      </p:sp>
      <p:sp>
        <p:nvSpPr>
          <p:cNvPr id="28" name="27 - Ορθογώνιο"/>
          <p:cNvSpPr/>
          <p:nvPr/>
        </p:nvSpPr>
        <p:spPr>
          <a:xfrm>
            <a:off x="0" y="214290"/>
            <a:ext cx="182135" cy="7880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9" name="28 - Ορθογώνιο"/>
          <p:cNvSpPr/>
          <p:nvPr/>
        </p:nvSpPr>
        <p:spPr>
          <a:xfrm>
            <a:off x="8961865" y="450700"/>
            <a:ext cx="182135" cy="7880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5" name="Title 1"/>
          <p:cNvSpPr>
            <a:spLocks noGrp="1"/>
          </p:cNvSpPr>
          <p:nvPr>
            <p:ph type="title"/>
          </p:nvPr>
        </p:nvSpPr>
        <p:spPr>
          <a:xfrm>
            <a:off x="457200" y="332656"/>
            <a:ext cx="8229600" cy="648072"/>
          </a:xfrm>
        </p:spPr>
        <p:txBody>
          <a:bodyPr>
            <a:normAutofit/>
          </a:bodyPr>
          <a:lstStyle/>
          <a:p>
            <a:r>
              <a:rPr lang="el-GR" sz="3200" dirty="0"/>
              <a:t>Κ</a:t>
            </a:r>
            <a:r>
              <a:rPr lang="en-US" sz="3200" dirty="0"/>
              <a:t>α</a:t>
            </a:r>
            <a:r>
              <a:rPr lang="en-US" sz="3200" dirty="0" err="1"/>
              <a:t>τηγορίες</a:t>
            </a:r>
            <a:r>
              <a:rPr lang="en-US" sz="3200" dirty="0"/>
              <a:t> </a:t>
            </a:r>
            <a:r>
              <a:rPr lang="el-GR" sz="3200" dirty="0"/>
              <a:t>εμπορικών εκθέσεων</a:t>
            </a:r>
            <a:endParaRPr lang="en-US" sz="3200" dirty="0"/>
          </a:p>
        </p:txBody>
      </p:sp>
      <p:sp>
        <p:nvSpPr>
          <p:cNvPr id="16" name="21 - Ορθογώνιο"/>
          <p:cNvSpPr/>
          <p:nvPr/>
        </p:nvSpPr>
        <p:spPr>
          <a:xfrm>
            <a:off x="573182" y="980728"/>
            <a:ext cx="7959258" cy="4985981"/>
          </a:xfrm>
          <a:prstGeom prst="rect">
            <a:avLst/>
          </a:prstGeom>
        </p:spPr>
        <p:txBody>
          <a:bodyPr wrap="square">
            <a:spAutoFit/>
          </a:bodyPr>
          <a:lstStyle/>
          <a:p>
            <a:pPr>
              <a:lnSpc>
                <a:spcPct val="150000"/>
              </a:lnSpc>
            </a:pPr>
            <a:r>
              <a:rPr lang="el-GR" sz="1600" dirty="0">
                <a:latin typeface="Arial"/>
                <a:cs typeface="Arial"/>
              </a:rPr>
              <a:t>Οι εκθέσεις διακρίνονται σε σχέση με:</a:t>
            </a:r>
          </a:p>
          <a:p>
            <a:pPr>
              <a:lnSpc>
                <a:spcPct val="150000"/>
              </a:lnSpc>
            </a:pPr>
            <a:endParaRPr lang="el-GR" sz="1600" dirty="0">
              <a:latin typeface="Arial"/>
              <a:cs typeface="Arial"/>
            </a:endParaRPr>
          </a:p>
          <a:p>
            <a:pPr marL="285750" indent="-285750" algn="just">
              <a:lnSpc>
                <a:spcPct val="150000"/>
              </a:lnSpc>
              <a:buFont typeface="Arial"/>
              <a:buChar char="•"/>
            </a:pPr>
            <a:r>
              <a:rPr lang="el-GR" sz="1600" b="1" dirty="0">
                <a:latin typeface="Arial"/>
                <a:cs typeface="Arial"/>
              </a:rPr>
              <a:t>Τη γεωγραφική τους εμβέλεια: </a:t>
            </a:r>
            <a:r>
              <a:rPr lang="el-GR" sz="1600" dirty="0">
                <a:latin typeface="Arial"/>
                <a:cs typeface="Arial"/>
              </a:rPr>
              <a:t>όπου διακρίνονται σε τοπικές, εθνικές, περιφερειακές και παγκόσμιες. Η παρουσία του επισκέπτη στην έκθεση επηρεάζεται από την εμβέλεια της έκθεσης αφού σηματοδοτεί το ενδιαφέρον του, τόσο για την χώρα όπου διοργανώνεται η έκθεση όσο και για τις αγορές που γεωγραφικά καλύπτει.</a:t>
            </a:r>
          </a:p>
          <a:p>
            <a:pPr algn="just">
              <a:lnSpc>
                <a:spcPct val="150000"/>
              </a:lnSpc>
            </a:pPr>
            <a:endParaRPr lang="el-GR" sz="1600" dirty="0">
              <a:latin typeface="Arial"/>
              <a:cs typeface="Arial"/>
            </a:endParaRPr>
          </a:p>
          <a:p>
            <a:pPr marL="285750" indent="-285750" algn="just">
              <a:lnSpc>
                <a:spcPct val="150000"/>
              </a:lnSpc>
              <a:buFont typeface="Arial"/>
              <a:buChar char="•"/>
            </a:pPr>
            <a:r>
              <a:rPr lang="el-GR" sz="1600" b="1" dirty="0">
                <a:latin typeface="Arial"/>
                <a:cs typeface="Arial"/>
              </a:rPr>
              <a:t>Το είδος των επισκεπτών</a:t>
            </a:r>
            <a:r>
              <a:rPr lang="el-GR" sz="1600" dirty="0">
                <a:latin typeface="Arial"/>
                <a:cs typeface="Arial"/>
              </a:rPr>
              <a:t>: (οριζόντιες - κάθετες εκθέσεις ως προς τον επισκέπτη), δηλαδή αν επιτρέπεται η είσοδος στο ευρύ κοινό ή μόνον στους εμπορικούς επισκέπτες. Υπάρχουν εκθέσεις που συνδυάζουν τους εμπορικούς επισκέπτες και το κοινό.</a:t>
            </a:r>
          </a:p>
          <a:p>
            <a:endParaRPr lang="en-US" dirty="0"/>
          </a:p>
          <a:p>
            <a:pPr algn="r"/>
            <a:r>
              <a:rPr lang="el-GR" sz="1200" dirty="0"/>
              <a:t>(CEIR - The Power of Exhibitions II, 1996)</a:t>
            </a:r>
            <a:endParaRPr lang="en-US" sz="1200" dirty="0"/>
          </a:p>
        </p:txBody>
      </p:sp>
    </p:spTree>
    <p:extLst>
      <p:ext uri="{BB962C8B-B14F-4D97-AF65-F5344CB8AC3E}">
        <p14:creationId xmlns:p14="http://schemas.microsoft.com/office/powerpoint/2010/main" val="26176522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blinds(horizontal)">
                                      <p:cBhvr>
                                        <p:cTn id="7"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Ομάδα 9">
            <a:extLst>
              <a:ext uri="{FF2B5EF4-FFF2-40B4-BE49-F238E27FC236}">
                <a16:creationId xmlns:a16="http://schemas.microsoft.com/office/drawing/2014/main" id="{4524F1F5-C797-E48F-DD3C-B22F512B6F0D}"/>
              </a:ext>
            </a:extLst>
          </p:cNvPr>
          <p:cNvGrpSpPr/>
          <p:nvPr/>
        </p:nvGrpSpPr>
        <p:grpSpPr>
          <a:xfrm>
            <a:off x="182134" y="5733258"/>
            <a:ext cx="8779731" cy="1224531"/>
            <a:chOff x="107504" y="5733258"/>
            <a:chExt cx="8928992" cy="1224531"/>
          </a:xfrm>
        </p:grpSpPr>
        <p:pic>
          <p:nvPicPr>
            <p:cNvPr id="11" name="Picture 3" descr="G:\Katia\Διδακτορική Διατριβή\Kείμενο\Εικόνες\slide2.jpg">
              <a:extLst>
                <a:ext uri="{FF2B5EF4-FFF2-40B4-BE49-F238E27FC236}">
                  <a16:creationId xmlns:a16="http://schemas.microsoft.com/office/drawing/2014/main" id="{494046A5-A3B1-A7E0-7EC9-B417D5522C6C}"/>
                </a:ext>
              </a:extLst>
            </p:cNvPr>
            <p:cNvPicPr>
              <a:picLocks noChangeAspect="1" noChangeArrowheads="1"/>
            </p:cNvPicPr>
            <p:nvPr/>
          </p:nvPicPr>
          <p:blipFill>
            <a:blip r:embed="rId3"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12" name="Γραφικό 11" descr="Ψάρι με συμπαγές γέμισμα">
              <a:extLst>
                <a:ext uri="{FF2B5EF4-FFF2-40B4-BE49-F238E27FC236}">
                  <a16:creationId xmlns:a16="http://schemas.microsoft.com/office/drawing/2014/main" id="{7EF75DD2-F5B1-AB9E-DC46-302EEECDB7CE}"/>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839465" y="6307730"/>
              <a:ext cx="745088" cy="650059"/>
            </a:xfrm>
            <a:prstGeom prst="rect">
              <a:avLst/>
            </a:prstGeom>
          </p:spPr>
        </p:pic>
        <p:pic>
          <p:nvPicPr>
            <p:cNvPr id="13" name="Γραφικό 12" descr="Ψάρι με συμπαγές γέμισμα">
              <a:extLst>
                <a:ext uri="{FF2B5EF4-FFF2-40B4-BE49-F238E27FC236}">
                  <a16:creationId xmlns:a16="http://schemas.microsoft.com/office/drawing/2014/main" id="{A39AE182-1E00-7AD0-FDFA-9AE70C32DDB4}"/>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82488" y="6243328"/>
              <a:ext cx="761621" cy="624496"/>
            </a:xfrm>
            <a:prstGeom prst="rect">
              <a:avLst/>
            </a:prstGeom>
          </p:spPr>
        </p:pic>
        <p:pic>
          <p:nvPicPr>
            <p:cNvPr id="14" name="Γραφικό 13" descr="Ανταγωνισμός με συμπαγές γέμισμα">
              <a:extLst>
                <a:ext uri="{FF2B5EF4-FFF2-40B4-BE49-F238E27FC236}">
                  <a16:creationId xmlns:a16="http://schemas.microsoft.com/office/drawing/2014/main" id="{E925304D-FF99-700A-AE0B-092B5151DDBE}"/>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4226513" y="6330198"/>
              <a:ext cx="761653" cy="560538"/>
            </a:xfrm>
            <a:prstGeom prst="rect">
              <a:avLst/>
            </a:prstGeom>
          </p:spPr>
        </p:pic>
      </p:grpSp>
      <p:sp>
        <p:nvSpPr>
          <p:cNvPr id="23" name="22 - Ορθογώνιο"/>
          <p:cNvSpPr/>
          <p:nvPr/>
        </p:nvSpPr>
        <p:spPr>
          <a:xfrm>
            <a:off x="188398" y="214290"/>
            <a:ext cx="8767204" cy="6383062"/>
          </a:xfrm>
          <a:prstGeom prst="rect">
            <a:avLst/>
          </a:prstGeom>
          <a:gradFill flip="none" rotWithShape="1">
            <a:gsLst>
              <a:gs pos="100000">
                <a:schemeClr val="bg1">
                  <a:lumMod val="85000"/>
                  <a:alpha val="0"/>
                </a:schemeClr>
              </a:gs>
              <a:gs pos="100000">
                <a:schemeClr val="bg1">
                  <a:lumMod val="85000"/>
                  <a:alpha val="0"/>
                </a:schemeClr>
              </a:gs>
              <a:gs pos="50000">
                <a:schemeClr val="accent1">
                  <a:tint val="44500"/>
                  <a:satMod val="160000"/>
                </a:schemeClr>
              </a:gs>
              <a:gs pos="100000">
                <a:schemeClr val="accent1">
                  <a:tint val="23500"/>
                  <a:satMod val="160000"/>
                </a:schemeClr>
              </a:gs>
            </a:gsLst>
            <a:lin ang="5400000" scaled="1"/>
            <a:tileRect/>
          </a:gradFill>
          <a:ln>
            <a:noFill/>
          </a:ln>
          <a:effectLst>
            <a:innerShdw blurRad="1270000" dist="2540000" dir="16200000">
              <a:schemeClr val="tx1">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dirty="0"/>
          </a:p>
        </p:txBody>
      </p:sp>
      <p:sp>
        <p:nvSpPr>
          <p:cNvPr id="28" name="27 - Ορθογώνιο"/>
          <p:cNvSpPr/>
          <p:nvPr/>
        </p:nvSpPr>
        <p:spPr>
          <a:xfrm>
            <a:off x="0" y="214290"/>
            <a:ext cx="182135" cy="7880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9" name="28 - Ορθογώνιο"/>
          <p:cNvSpPr/>
          <p:nvPr/>
        </p:nvSpPr>
        <p:spPr>
          <a:xfrm>
            <a:off x="8961865" y="450700"/>
            <a:ext cx="182135" cy="7880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5" name="Title 1"/>
          <p:cNvSpPr>
            <a:spLocks noGrp="1"/>
          </p:cNvSpPr>
          <p:nvPr>
            <p:ph type="title"/>
          </p:nvPr>
        </p:nvSpPr>
        <p:spPr>
          <a:xfrm>
            <a:off x="457200" y="332656"/>
            <a:ext cx="8229600" cy="648072"/>
          </a:xfrm>
        </p:spPr>
        <p:txBody>
          <a:bodyPr>
            <a:normAutofit/>
          </a:bodyPr>
          <a:lstStyle/>
          <a:p>
            <a:r>
              <a:rPr lang="el-GR" sz="3200" dirty="0"/>
              <a:t>Κ</a:t>
            </a:r>
            <a:r>
              <a:rPr lang="en-US" sz="3200" dirty="0"/>
              <a:t>α</a:t>
            </a:r>
            <a:r>
              <a:rPr lang="en-US" sz="3200" dirty="0" err="1"/>
              <a:t>τηγορίες</a:t>
            </a:r>
            <a:r>
              <a:rPr lang="en-US" sz="3200" dirty="0"/>
              <a:t> </a:t>
            </a:r>
            <a:r>
              <a:rPr lang="el-GR" sz="3200" dirty="0"/>
              <a:t>εμπορικών εκθέσεων</a:t>
            </a:r>
            <a:endParaRPr lang="en-US" sz="3200" dirty="0"/>
          </a:p>
        </p:txBody>
      </p:sp>
      <p:sp>
        <p:nvSpPr>
          <p:cNvPr id="16" name="21 - Ορθογώνιο"/>
          <p:cNvSpPr/>
          <p:nvPr/>
        </p:nvSpPr>
        <p:spPr>
          <a:xfrm>
            <a:off x="573182" y="980728"/>
            <a:ext cx="7959258" cy="3877985"/>
          </a:xfrm>
          <a:prstGeom prst="rect">
            <a:avLst/>
          </a:prstGeom>
        </p:spPr>
        <p:txBody>
          <a:bodyPr wrap="square">
            <a:spAutoFit/>
          </a:bodyPr>
          <a:lstStyle/>
          <a:p>
            <a:pPr>
              <a:lnSpc>
                <a:spcPct val="150000"/>
              </a:lnSpc>
            </a:pPr>
            <a:r>
              <a:rPr lang="el-GR" sz="1600" dirty="0">
                <a:latin typeface="Arial"/>
                <a:cs typeface="Arial"/>
              </a:rPr>
              <a:t>Οι εκθέσεις διακρίνονται σε σχέση με:</a:t>
            </a:r>
          </a:p>
          <a:p>
            <a:pPr>
              <a:lnSpc>
                <a:spcPct val="150000"/>
              </a:lnSpc>
            </a:pPr>
            <a:endParaRPr lang="el-GR" sz="1600" dirty="0">
              <a:latin typeface="Arial"/>
              <a:cs typeface="Arial"/>
            </a:endParaRPr>
          </a:p>
          <a:p>
            <a:pPr marL="285750" indent="-285750" algn="just">
              <a:lnSpc>
                <a:spcPct val="150000"/>
              </a:lnSpc>
              <a:buFont typeface="Arial"/>
              <a:buChar char="•"/>
            </a:pPr>
            <a:r>
              <a:rPr lang="el-GR" sz="1600" b="1" dirty="0">
                <a:latin typeface="Arial"/>
                <a:cs typeface="Arial"/>
              </a:rPr>
              <a:t>Το βαθμό της εξειδίκευσης τους, </a:t>
            </a:r>
            <a:r>
              <a:rPr lang="el-GR" sz="1600" dirty="0">
                <a:latin typeface="Arial"/>
                <a:cs typeface="Arial"/>
              </a:rPr>
              <a:t>(οριζόντιες - κάθετες εκθέσεις ως προς τον εκθέτη), ανάλογα με τον κλάδο ή τον υποκλάδο από τον οποίο προέρχονται.</a:t>
            </a:r>
          </a:p>
          <a:p>
            <a:pPr marL="285750" indent="-285750" algn="just">
              <a:lnSpc>
                <a:spcPct val="150000"/>
              </a:lnSpc>
              <a:buFont typeface="Arial"/>
              <a:buChar char="•"/>
            </a:pPr>
            <a:endParaRPr lang="el-GR" sz="1600" dirty="0">
              <a:latin typeface="Arial"/>
              <a:cs typeface="Arial"/>
            </a:endParaRPr>
          </a:p>
          <a:p>
            <a:pPr marL="285750" indent="-285750" algn="just">
              <a:lnSpc>
                <a:spcPct val="150000"/>
              </a:lnSpc>
              <a:buFont typeface="Arial"/>
              <a:buChar char="•"/>
            </a:pPr>
            <a:r>
              <a:rPr lang="el-GR" sz="1600" b="1" dirty="0">
                <a:latin typeface="Arial"/>
                <a:cs typeface="Arial"/>
              </a:rPr>
              <a:t>Τη συχνότητα της διοργάνωσης τους, </a:t>
            </a:r>
            <a:r>
              <a:rPr lang="el-GR" sz="1600" dirty="0">
                <a:latin typeface="Arial"/>
                <a:cs typeface="Arial"/>
              </a:rPr>
              <a:t>δηλαδή την περιοδικότητα της έκθεσης. Συνήθως οι εκθέσεις διοργανώνονται κάθε χρόνο, όμως υπάρχουν εκθέσεις διετείς όπως η έκθεση τροφίμων ποτών DΕΤRΟΡ στη Θεσσαλονίκη, ή άλλες που διοργανώνονται δύο φορές τον χρόνο, συνήθως εκθέσεις μόδας.</a:t>
            </a:r>
            <a:endParaRPr lang="en-US" sz="1600" dirty="0">
              <a:latin typeface="Arial"/>
              <a:cs typeface="Arial"/>
            </a:endParaRPr>
          </a:p>
          <a:p>
            <a:endParaRPr lang="en-US" dirty="0"/>
          </a:p>
          <a:p>
            <a:pPr algn="r"/>
            <a:r>
              <a:rPr lang="el-GR" sz="1200" dirty="0"/>
              <a:t>(CEIR - The Power of Exhibitions II, 1996)</a:t>
            </a:r>
            <a:endParaRPr lang="en-US" sz="1200" dirty="0"/>
          </a:p>
        </p:txBody>
      </p:sp>
    </p:spTree>
    <p:extLst>
      <p:ext uri="{BB962C8B-B14F-4D97-AF65-F5344CB8AC3E}">
        <p14:creationId xmlns:p14="http://schemas.microsoft.com/office/powerpoint/2010/main" val="5206077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blinds(horizontal)">
                                      <p:cBhvr>
                                        <p:cTn id="7"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Ομάδα 12">
            <a:extLst>
              <a:ext uri="{FF2B5EF4-FFF2-40B4-BE49-F238E27FC236}">
                <a16:creationId xmlns:a16="http://schemas.microsoft.com/office/drawing/2014/main" id="{A9B84B88-B7CD-ECB8-012E-B599F98C83F0}"/>
              </a:ext>
            </a:extLst>
          </p:cNvPr>
          <p:cNvGrpSpPr/>
          <p:nvPr/>
        </p:nvGrpSpPr>
        <p:grpSpPr>
          <a:xfrm>
            <a:off x="182134" y="5733258"/>
            <a:ext cx="8779731" cy="1224531"/>
            <a:chOff x="107504" y="5733258"/>
            <a:chExt cx="8928992" cy="1224531"/>
          </a:xfrm>
        </p:grpSpPr>
        <p:pic>
          <p:nvPicPr>
            <p:cNvPr id="14" name="Picture 3" descr="G:\Katia\Διδακτορική Διατριβή\Kείμενο\Εικόνες\slide2.jpg">
              <a:extLst>
                <a:ext uri="{FF2B5EF4-FFF2-40B4-BE49-F238E27FC236}">
                  <a16:creationId xmlns:a16="http://schemas.microsoft.com/office/drawing/2014/main" id="{87F088C5-2C02-97CF-2C82-639444B3125C}"/>
                </a:ext>
              </a:extLst>
            </p:cNvPr>
            <p:cNvPicPr>
              <a:picLocks noChangeAspect="1" noChangeArrowheads="1"/>
            </p:cNvPicPr>
            <p:nvPr/>
          </p:nvPicPr>
          <p:blipFill>
            <a:blip r:embed="rId3"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15" name="Γραφικό 14" descr="Ψάρι με συμπαγές γέμισμα">
              <a:extLst>
                <a:ext uri="{FF2B5EF4-FFF2-40B4-BE49-F238E27FC236}">
                  <a16:creationId xmlns:a16="http://schemas.microsoft.com/office/drawing/2014/main" id="{3B0F0E4A-798C-0A19-B3E9-F41EE8F14AF8}"/>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839465" y="6307730"/>
              <a:ext cx="745088" cy="650059"/>
            </a:xfrm>
            <a:prstGeom prst="rect">
              <a:avLst/>
            </a:prstGeom>
          </p:spPr>
        </p:pic>
        <p:pic>
          <p:nvPicPr>
            <p:cNvPr id="16" name="Γραφικό 15" descr="Ψάρι με συμπαγές γέμισμα">
              <a:extLst>
                <a:ext uri="{FF2B5EF4-FFF2-40B4-BE49-F238E27FC236}">
                  <a16:creationId xmlns:a16="http://schemas.microsoft.com/office/drawing/2014/main" id="{E4B6663C-EC3F-4863-C331-17D15AC6BBAC}"/>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82488" y="6243328"/>
              <a:ext cx="761621" cy="624496"/>
            </a:xfrm>
            <a:prstGeom prst="rect">
              <a:avLst/>
            </a:prstGeom>
          </p:spPr>
        </p:pic>
        <p:pic>
          <p:nvPicPr>
            <p:cNvPr id="17" name="Γραφικό 16" descr="Ανταγωνισμός με συμπαγές γέμισμα">
              <a:extLst>
                <a:ext uri="{FF2B5EF4-FFF2-40B4-BE49-F238E27FC236}">
                  <a16:creationId xmlns:a16="http://schemas.microsoft.com/office/drawing/2014/main" id="{D3D93DEC-19AB-A516-5802-10DE21582333}"/>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4226513" y="6330198"/>
              <a:ext cx="761653" cy="560538"/>
            </a:xfrm>
            <a:prstGeom prst="rect">
              <a:avLst/>
            </a:prstGeom>
          </p:spPr>
        </p:pic>
      </p:grpSp>
      <p:grpSp>
        <p:nvGrpSpPr>
          <p:cNvPr id="31" name="30 - Ομάδα"/>
          <p:cNvGrpSpPr/>
          <p:nvPr/>
        </p:nvGrpSpPr>
        <p:grpSpPr>
          <a:xfrm>
            <a:off x="0" y="185467"/>
            <a:ext cx="9144017" cy="6458242"/>
            <a:chOff x="65835" y="185774"/>
            <a:chExt cx="9012330" cy="5835513"/>
          </a:xfrm>
        </p:grpSpPr>
        <p:sp>
          <p:nvSpPr>
            <p:cNvPr id="23" name="22 - Ορθογώνιο"/>
            <p:cNvSpPr/>
            <p:nvPr/>
          </p:nvSpPr>
          <p:spPr>
            <a:xfrm>
              <a:off x="251520" y="185774"/>
              <a:ext cx="8640944" cy="5835513"/>
            </a:xfrm>
            <a:prstGeom prst="rect">
              <a:avLst/>
            </a:prstGeom>
            <a:gradFill flip="none" rotWithShape="1">
              <a:gsLst>
                <a:gs pos="100000">
                  <a:schemeClr val="bg1">
                    <a:lumMod val="85000"/>
                    <a:alpha val="0"/>
                  </a:schemeClr>
                </a:gs>
                <a:gs pos="100000">
                  <a:schemeClr val="bg1">
                    <a:lumMod val="85000"/>
                    <a:alpha val="0"/>
                  </a:schemeClr>
                </a:gs>
                <a:gs pos="50000">
                  <a:schemeClr val="accent1">
                    <a:tint val="44500"/>
                    <a:satMod val="160000"/>
                  </a:schemeClr>
                </a:gs>
                <a:gs pos="100000">
                  <a:schemeClr val="accent1">
                    <a:tint val="23500"/>
                    <a:satMod val="160000"/>
                  </a:schemeClr>
                </a:gs>
              </a:gsLst>
              <a:lin ang="5400000" scaled="1"/>
              <a:tileRect/>
            </a:gradFill>
            <a:ln>
              <a:noFill/>
            </a:ln>
            <a:effectLst>
              <a:innerShdw blurRad="1270000" dist="2540000" dir="16200000">
                <a:schemeClr val="tx1">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dirty="0"/>
            </a:p>
          </p:txBody>
        </p:sp>
        <p:grpSp>
          <p:nvGrpSpPr>
            <p:cNvPr id="27" name="26 - Ομάδα"/>
            <p:cNvGrpSpPr/>
            <p:nvPr/>
          </p:nvGrpSpPr>
          <p:grpSpPr>
            <a:xfrm>
              <a:off x="251520" y="188640"/>
              <a:ext cx="8640944" cy="576064"/>
              <a:chOff x="251520" y="188640"/>
              <a:chExt cx="8640960" cy="576064"/>
            </a:xfrm>
          </p:grpSpPr>
          <p:sp>
            <p:nvSpPr>
              <p:cNvPr id="25" name="24 - Ορθογώνιο"/>
              <p:cNvSpPr/>
              <p:nvPr/>
            </p:nvSpPr>
            <p:spPr>
              <a:xfrm>
                <a:off x="251520" y="548680"/>
                <a:ext cx="8640960" cy="216024"/>
              </a:xfrm>
              <a:prstGeom prst="rect">
                <a:avLst/>
              </a:prstGeom>
              <a:solidFill>
                <a:schemeClr val="tx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8" name="1 - Τίτλος"/>
              <p:cNvSpPr txBox="1">
                <a:spLocks/>
              </p:cNvSpPr>
              <p:nvPr/>
            </p:nvSpPr>
            <p:spPr>
              <a:xfrm>
                <a:off x="1043608" y="188640"/>
                <a:ext cx="7848872" cy="576064"/>
              </a:xfrm>
              <a:prstGeom prst="rect">
                <a:avLst/>
              </a:prstGeom>
              <a:solidFill>
                <a:schemeClr val="tx1">
                  <a:lumMod val="75000"/>
                  <a:lumOff val="25000"/>
                </a:schemeClr>
              </a:solidFill>
              <a:effectLst>
                <a:innerShdw blurRad="241300" dist="88900" dir="5400000">
                  <a:schemeClr val="tx1"/>
                </a:innerShdw>
              </a:effectLst>
            </p:spPr>
            <p:txBody>
              <a:bodyPr vert="horz" lIns="91440" tIns="45720" rIns="91440" bIns="45720" rtlCol="0" anchor="ctr">
                <a:normAutofit fontScale="97500"/>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l-GR" sz="3600" b="0" i="0" u="none" strike="noStrike" kern="1200" cap="none" spc="0" normalizeH="0" baseline="0" noProof="0">
                    <a:ln>
                      <a:noFill/>
                    </a:ln>
                    <a:solidFill>
                      <a:schemeClr val="bg1"/>
                    </a:solidFill>
                    <a:effectLst/>
                    <a:uLnTx/>
                    <a:uFillTx/>
                    <a:latin typeface="+mj-lt"/>
                    <a:ea typeface="+mj-ea"/>
                    <a:cs typeface="+mj-cs"/>
                  </a:rPr>
                  <a:t>    </a:t>
                </a:r>
                <a:endParaRPr kumimoji="0" lang="el-GR" sz="3600" b="0" i="0" u="none" strike="noStrike" kern="1200" cap="none" spc="0" normalizeH="0" baseline="0" noProof="0" dirty="0">
                  <a:ln>
                    <a:noFill/>
                  </a:ln>
                  <a:solidFill>
                    <a:schemeClr val="bg1">
                      <a:lumMod val="95000"/>
                    </a:schemeClr>
                  </a:solidFill>
                  <a:effectLst/>
                  <a:uLnTx/>
                  <a:uFillTx/>
                  <a:latin typeface="+mj-lt"/>
                  <a:ea typeface="+mj-ea"/>
                  <a:cs typeface="+mj-cs"/>
                </a:endParaRPr>
              </a:p>
            </p:txBody>
          </p:sp>
          <p:sp>
            <p:nvSpPr>
              <p:cNvPr id="49" name="48 - Ορθογώνιο"/>
              <p:cNvSpPr/>
              <p:nvPr/>
            </p:nvSpPr>
            <p:spPr>
              <a:xfrm>
                <a:off x="251520" y="188640"/>
                <a:ext cx="870423" cy="576064"/>
              </a:xfrm>
              <a:prstGeom prst="rect">
                <a:avLst/>
              </a:prstGeom>
              <a:solidFill>
                <a:srgbClr val="50B4D8"/>
              </a:solidFill>
              <a:ln>
                <a:noFill/>
              </a:ln>
              <a:effectLst>
                <a:innerShdw blurRad="228600" dist="279400" dir="5400000">
                  <a:prstClr val="black">
                    <a:alpha val="41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dirty="0">
                  <a:solidFill>
                    <a:srgbClr val="73BED3"/>
                  </a:solidFill>
                </a:endParaRPr>
              </a:p>
            </p:txBody>
          </p:sp>
        </p:grpSp>
        <p:sp>
          <p:nvSpPr>
            <p:cNvPr id="28" name="27 - Ορθογώνιο"/>
            <p:cNvSpPr/>
            <p:nvPr/>
          </p:nvSpPr>
          <p:spPr>
            <a:xfrm>
              <a:off x="65835" y="188640"/>
              <a:ext cx="179512" cy="7200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9" name="28 - Ορθογώνιο"/>
            <p:cNvSpPr/>
            <p:nvPr/>
          </p:nvSpPr>
          <p:spPr>
            <a:xfrm>
              <a:off x="8898653" y="404664"/>
              <a:ext cx="179512" cy="7200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grpSp>
      <p:grpSp>
        <p:nvGrpSpPr>
          <p:cNvPr id="32" name="31 - Ομάδα"/>
          <p:cNvGrpSpPr/>
          <p:nvPr/>
        </p:nvGrpSpPr>
        <p:grpSpPr>
          <a:xfrm>
            <a:off x="214282" y="26621"/>
            <a:ext cx="8606190" cy="954107"/>
            <a:chOff x="214282" y="26621"/>
            <a:chExt cx="8606190" cy="954107"/>
          </a:xfrm>
        </p:grpSpPr>
        <p:sp>
          <p:nvSpPr>
            <p:cNvPr id="39" name="38 - TextBox"/>
            <p:cNvSpPr txBox="1"/>
            <p:nvPr/>
          </p:nvSpPr>
          <p:spPr>
            <a:xfrm>
              <a:off x="971600" y="26621"/>
              <a:ext cx="7848872" cy="954107"/>
            </a:xfrm>
            <a:prstGeom prst="rect">
              <a:avLst/>
            </a:prstGeom>
            <a:noFill/>
          </p:spPr>
          <p:txBody>
            <a:bodyPr wrap="square" rtlCol="0">
              <a:spAutoFit/>
            </a:bodyPr>
            <a:lstStyle/>
            <a:p>
              <a:pPr algn="ctr"/>
              <a:r>
                <a:rPr lang="el-GR" sz="2400" b="1" dirty="0">
                  <a:solidFill>
                    <a:srgbClr val="88CCE4"/>
                  </a:solidFill>
                  <a:effectLst>
                    <a:outerShdw blurRad="38100" dist="38100" dir="2700000" algn="tl">
                      <a:srgbClr val="000000">
                        <a:alpha val="43137"/>
                      </a:srgbClr>
                    </a:outerShdw>
                  </a:effectLst>
                  <a:latin typeface="Arial" pitchFamily="34" charset="0"/>
                  <a:cs typeface="Arial" pitchFamily="34" charset="0"/>
                </a:rPr>
                <a:t>     </a:t>
              </a:r>
              <a:r>
                <a:rPr lang="el-GR" sz="2800" b="1" dirty="0">
                  <a:solidFill>
                    <a:srgbClr val="88CCE4"/>
                  </a:solidFill>
                  <a:effectLst>
                    <a:outerShdw blurRad="38100" dist="38100" dir="2700000" algn="tl">
                      <a:srgbClr val="000000">
                        <a:alpha val="43137"/>
                      </a:srgbClr>
                    </a:outerShdw>
                  </a:effectLst>
                  <a:latin typeface="Arial" pitchFamily="34" charset="0"/>
                  <a:cs typeface="Arial" pitchFamily="34" charset="0"/>
                </a:rPr>
                <a:t>ΠΛΕΟΝΕΚΤΗΜΑΤΑ ΚΑΙ ΜΕΙΟΝΕΚΤΗΜΑΤΑ ΕΜΠΟΡΙΚΩΝ ΕΚΘΕΣΕΩΝ</a:t>
              </a:r>
            </a:p>
          </p:txBody>
        </p:sp>
        <p:sp>
          <p:nvSpPr>
            <p:cNvPr id="24" name="Rectangle 6"/>
            <p:cNvSpPr>
              <a:spLocks noChangeArrowheads="1"/>
            </p:cNvSpPr>
            <p:nvPr/>
          </p:nvSpPr>
          <p:spPr bwMode="auto">
            <a:xfrm>
              <a:off x="214282" y="214290"/>
              <a:ext cx="857256" cy="574678"/>
            </a:xfrm>
            <a:prstGeom prst="rect">
              <a:avLst/>
            </a:prstGeom>
            <a:noFill/>
            <a:ln w="9525">
              <a:noFill/>
              <a:miter lim="800000"/>
              <a:headEnd/>
              <a:tailEnd/>
            </a:ln>
            <a:effectLst/>
          </p:spPr>
          <p:txBody>
            <a:bodyPr/>
            <a:lstStyle/>
            <a:p>
              <a:pPr>
                <a:spcBef>
                  <a:spcPct val="20000"/>
                </a:spcBef>
                <a:buClr>
                  <a:schemeClr val="tx2"/>
                </a:buClr>
              </a:pPr>
              <a:r>
                <a:rPr lang="en-US" sz="2800" dirty="0">
                  <a:solidFill>
                    <a:schemeClr val="bg1"/>
                  </a:solidFill>
                </a:rPr>
                <a:t>   </a:t>
              </a:r>
              <a:r>
                <a:rPr lang="en-US" sz="3200" b="1" dirty="0">
                  <a:solidFill>
                    <a:schemeClr val="bg1"/>
                  </a:solidFill>
                </a:rPr>
                <a:t>2</a:t>
              </a:r>
              <a:r>
                <a:rPr lang="en-US" sz="2400" dirty="0">
                  <a:solidFill>
                    <a:schemeClr val="bg1"/>
                  </a:solidFill>
                  <a:latin typeface="Comic Sans MS" pitchFamily="66" charset="0"/>
                </a:rPr>
                <a:t>	</a:t>
              </a:r>
            </a:p>
          </p:txBody>
        </p:sp>
      </p:grpSp>
      <p:sp>
        <p:nvSpPr>
          <p:cNvPr id="2" name="Title 1"/>
          <p:cNvSpPr>
            <a:spLocks noGrp="1"/>
          </p:cNvSpPr>
          <p:nvPr>
            <p:ph type="title"/>
          </p:nvPr>
        </p:nvSpPr>
        <p:spPr>
          <a:xfrm>
            <a:off x="457200" y="836712"/>
            <a:ext cx="8229600" cy="648072"/>
          </a:xfrm>
        </p:spPr>
        <p:txBody>
          <a:bodyPr>
            <a:normAutofit/>
          </a:bodyPr>
          <a:lstStyle/>
          <a:p>
            <a:r>
              <a:rPr lang="el-GR" sz="3200" dirty="0"/>
              <a:t>Πλεονεκτήματα</a:t>
            </a:r>
            <a:r>
              <a:rPr lang="en-US" sz="3200" dirty="0"/>
              <a:t> </a:t>
            </a:r>
            <a:r>
              <a:rPr lang="el-GR" sz="3200" dirty="0"/>
              <a:t>εμπορικών εκθέσεων</a:t>
            </a:r>
            <a:endParaRPr lang="en-US" sz="3200" dirty="0"/>
          </a:p>
        </p:txBody>
      </p:sp>
      <p:sp>
        <p:nvSpPr>
          <p:cNvPr id="3" name="Rectangle 2"/>
          <p:cNvSpPr/>
          <p:nvPr/>
        </p:nvSpPr>
        <p:spPr>
          <a:xfrm>
            <a:off x="467544" y="1641568"/>
            <a:ext cx="8424936" cy="4739760"/>
          </a:xfrm>
          <a:prstGeom prst="rect">
            <a:avLst/>
          </a:prstGeom>
        </p:spPr>
        <p:txBody>
          <a:bodyPr wrap="square">
            <a:spAutoFit/>
          </a:bodyPr>
          <a:lstStyle/>
          <a:p>
            <a:pPr marL="285750" indent="-285750">
              <a:lnSpc>
                <a:spcPct val="150000"/>
              </a:lnSpc>
              <a:buFont typeface="Arial"/>
              <a:buChar char="•"/>
            </a:pPr>
            <a:r>
              <a:rPr lang="en-US" dirty="0">
                <a:latin typeface="Arial"/>
                <a:cs typeface="Arial"/>
              </a:rPr>
              <a:t>Επ</a:t>
            </a:r>
            <a:r>
              <a:rPr lang="en-US" dirty="0" err="1">
                <a:latin typeface="Arial"/>
                <a:cs typeface="Arial"/>
              </a:rPr>
              <a:t>ικοινωνί</a:t>
            </a:r>
            <a:r>
              <a:rPr lang="en-US" dirty="0">
                <a:latin typeface="Arial"/>
                <a:cs typeface="Arial"/>
              </a:rPr>
              <a:t>α </a:t>
            </a:r>
            <a:r>
              <a:rPr lang="en-US" dirty="0" err="1">
                <a:latin typeface="Arial"/>
                <a:cs typeface="Arial"/>
              </a:rPr>
              <a:t>με</a:t>
            </a:r>
            <a:r>
              <a:rPr lang="en-US" dirty="0">
                <a:latin typeface="Arial"/>
                <a:cs typeface="Arial"/>
              </a:rPr>
              <a:t> π</a:t>
            </a:r>
            <a:r>
              <a:rPr lang="en-US" dirty="0" err="1">
                <a:latin typeface="Arial"/>
                <a:cs typeface="Arial"/>
              </a:rPr>
              <a:t>ρομηθευτές</a:t>
            </a:r>
            <a:r>
              <a:rPr lang="en-US" dirty="0">
                <a:latin typeface="Arial"/>
                <a:cs typeface="Arial"/>
              </a:rPr>
              <a:t>, π</a:t>
            </a:r>
            <a:r>
              <a:rPr lang="en-US" dirty="0" err="1">
                <a:latin typeface="Arial"/>
                <a:cs typeface="Arial"/>
              </a:rPr>
              <a:t>ελάτες</a:t>
            </a:r>
            <a:r>
              <a:rPr lang="en-US" dirty="0">
                <a:latin typeface="Arial"/>
                <a:cs typeface="Arial"/>
              </a:rPr>
              <a:t>,</a:t>
            </a:r>
            <a:r>
              <a:rPr lang="el-GR" dirty="0">
                <a:latin typeface="Arial"/>
                <a:cs typeface="Arial"/>
              </a:rPr>
              <a:t>  </a:t>
            </a:r>
            <a:r>
              <a:rPr lang="en-US" dirty="0" err="1">
                <a:latin typeface="Arial"/>
                <a:cs typeface="Arial"/>
              </a:rPr>
              <a:t>συνεργάτες</a:t>
            </a:r>
            <a:r>
              <a:rPr lang="en-US" dirty="0">
                <a:latin typeface="Arial"/>
                <a:cs typeface="Arial"/>
              </a:rPr>
              <a:t>.</a:t>
            </a:r>
          </a:p>
          <a:p>
            <a:pPr marL="285750" indent="-285750">
              <a:lnSpc>
                <a:spcPct val="150000"/>
              </a:lnSpc>
              <a:buFont typeface="Arial"/>
              <a:buChar char="•"/>
            </a:pPr>
            <a:r>
              <a:rPr lang="en-US" dirty="0" err="1">
                <a:latin typeface="Arial"/>
                <a:cs typeface="Arial"/>
              </a:rPr>
              <a:t>Ποικίλο</a:t>
            </a:r>
            <a:r>
              <a:rPr lang="en-US" dirty="0">
                <a:latin typeface="Arial"/>
                <a:cs typeface="Arial"/>
              </a:rPr>
              <a:t> </a:t>
            </a:r>
            <a:r>
              <a:rPr lang="en-US" dirty="0" err="1">
                <a:latin typeface="Arial"/>
                <a:cs typeface="Arial"/>
              </a:rPr>
              <a:t>μείγμ</a:t>
            </a:r>
            <a:r>
              <a:rPr lang="en-US" dirty="0">
                <a:latin typeface="Arial"/>
                <a:cs typeface="Arial"/>
              </a:rPr>
              <a:t>α επ</a:t>
            </a:r>
            <a:r>
              <a:rPr lang="en-US" dirty="0" err="1">
                <a:latin typeface="Arial"/>
                <a:cs typeface="Arial"/>
              </a:rPr>
              <a:t>ισκε</a:t>
            </a:r>
            <a:r>
              <a:rPr lang="en-US" dirty="0">
                <a:latin typeface="Arial"/>
                <a:cs typeface="Arial"/>
              </a:rPr>
              <a:t>π</a:t>
            </a:r>
            <a:r>
              <a:rPr lang="en-US" dirty="0" err="1">
                <a:latin typeface="Arial"/>
                <a:cs typeface="Arial"/>
              </a:rPr>
              <a:t>τών</a:t>
            </a:r>
            <a:r>
              <a:rPr lang="en-US" dirty="0">
                <a:latin typeface="Arial"/>
                <a:cs typeface="Arial"/>
              </a:rPr>
              <a:t>.</a:t>
            </a:r>
          </a:p>
          <a:p>
            <a:pPr marL="285750" indent="-285750">
              <a:lnSpc>
                <a:spcPct val="150000"/>
              </a:lnSpc>
              <a:buFont typeface="Arial"/>
              <a:buChar char="•"/>
            </a:pPr>
            <a:r>
              <a:rPr lang="en-US" dirty="0" err="1">
                <a:latin typeface="Arial"/>
                <a:cs typeface="Arial"/>
              </a:rPr>
              <a:t>Βελτίωση</a:t>
            </a:r>
            <a:r>
              <a:rPr lang="en-US" dirty="0">
                <a:latin typeface="Arial"/>
                <a:cs typeface="Arial"/>
              </a:rPr>
              <a:t> </a:t>
            </a:r>
            <a:r>
              <a:rPr lang="en-US" dirty="0" err="1">
                <a:latin typeface="Arial"/>
                <a:cs typeface="Arial"/>
              </a:rPr>
              <a:t>της</a:t>
            </a:r>
            <a:r>
              <a:rPr lang="en-US" dirty="0">
                <a:latin typeface="Arial"/>
                <a:cs typeface="Arial"/>
              </a:rPr>
              <a:t> </a:t>
            </a:r>
            <a:r>
              <a:rPr lang="en-US" dirty="0" err="1">
                <a:latin typeface="Arial"/>
                <a:cs typeface="Arial"/>
              </a:rPr>
              <a:t>εικόν</a:t>
            </a:r>
            <a:r>
              <a:rPr lang="en-US" dirty="0">
                <a:latin typeface="Arial"/>
                <a:cs typeface="Arial"/>
              </a:rPr>
              <a:t>α</a:t>
            </a:r>
            <a:r>
              <a:rPr lang="en-US" dirty="0" err="1">
                <a:latin typeface="Arial"/>
                <a:cs typeface="Arial"/>
              </a:rPr>
              <a:t>ς</a:t>
            </a:r>
            <a:r>
              <a:rPr lang="en-US" dirty="0">
                <a:latin typeface="Arial"/>
                <a:cs typeface="Arial"/>
              </a:rPr>
              <a:t> </a:t>
            </a:r>
            <a:r>
              <a:rPr lang="en-US" dirty="0" err="1">
                <a:latin typeface="Arial"/>
                <a:cs typeface="Arial"/>
              </a:rPr>
              <a:t>της</a:t>
            </a:r>
            <a:r>
              <a:rPr lang="en-US" dirty="0">
                <a:latin typeface="Arial"/>
                <a:cs typeface="Arial"/>
              </a:rPr>
              <a:t> επ</a:t>
            </a:r>
            <a:r>
              <a:rPr lang="en-US" dirty="0" err="1">
                <a:latin typeface="Arial"/>
                <a:cs typeface="Arial"/>
              </a:rPr>
              <a:t>ιχείρησης</a:t>
            </a:r>
            <a:r>
              <a:rPr lang="en-US" dirty="0">
                <a:latin typeface="Arial"/>
                <a:cs typeface="Arial"/>
              </a:rPr>
              <a:t>, π</a:t>
            </a:r>
            <a:r>
              <a:rPr lang="en-US" dirty="0" err="1">
                <a:latin typeface="Arial"/>
                <a:cs typeface="Arial"/>
              </a:rPr>
              <a:t>ροϊόντων</a:t>
            </a:r>
            <a:r>
              <a:rPr lang="en-US" dirty="0">
                <a:latin typeface="Arial"/>
                <a:cs typeface="Arial"/>
              </a:rPr>
              <a:t> &amp; </a:t>
            </a:r>
            <a:r>
              <a:rPr lang="en-US" dirty="0" err="1">
                <a:latin typeface="Arial"/>
                <a:cs typeface="Arial"/>
              </a:rPr>
              <a:t>υ</a:t>
            </a:r>
            <a:r>
              <a:rPr lang="en-US" dirty="0">
                <a:latin typeface="Arial"/>
                <a:cs typeface="Arial"/>
              </a:rPr>
              <a:t>π</a:t>
            </a:r>
            <a:r>
              <a:rPr lang="en-US" dirty="0" err="1">
                <a:latin typeface="Arial"/>
                <a:cs typeface="Arial"/>
              </a:rPr>
              <a:t>ηρεσιών</a:t>
            </a:r>
            <a:r>
              <a:rPr lang="en-US" dirty="0">
                <a:latin typeface="Arial"/>
                <a:cs typeface="Arial"/>
              </a:rPr>
              <a:t>.</a:t>
            </a:r>
          </a:p>
          <a:p>
            <a:pPr marL="285750" indent="-285750">
              <a:lnSpc>
                <a:spcPct val="150000"/>
              </a:lnSpc>
              <a:buFont typeface="Arial"/>
              <a:buChar char="•"/>
            </a:pPr>
            <a:r>
              <a:rPr lang="en-US" dirty="0" err="1">
                <a:latin typeface="Arial"/>
                <a:cs typeface="Arial"/>
              </a:rPr>
              <a:t>Κ</a:t>
            </a:r>
            <a:r>
              <a:rPr lang="en-US" dirty="0">
                <a:latin typeface="Arial"/>
                <a:cs typeface="Arial"/>
              </a:rPr>
              <a:t>α</a:t>
            </a:r>
            <a:r>
              <a:rPr lang="en-US" dirty="0" err="1">
                <a:latin typeface="Arial"/>
                <a:cs typeface="Arial"/>
              </a:rPr>
              <a:t>τ</a:t>
            </a:r>
            <a:r>
              <a:rPr lang="en-US" dirty="0">
                <a:latin typeface="Arial"/>
                <a:cs typeface="Arial"/>
              </a:rPr>
              <a:t>α</a:t>
            </a:r>
            <a:r>
              <a:rPr lang="en-US" dirty="0" err="1">
                <a:latin typeface="Arial"/>
                <a:cs typeface="Arial"/>
              </a:rPr>
              <a:t>γρ</a:t>
            </a:r>
            <a:r>
              <a:rPr lang="en-US" dirty="0">
                <a:latin typeface="Arial"/>
                <a:cs typeface="Arial"/>
              </a:rPr>
              <a:t>α</a:t>
            </a:r>
            <a:r>
              <a:rPr lang="en-US" dirty="0" err="1">
                <a:latin typeface="Arial"/>
                <a:cs typeface="Arial"/>
              </a:rPr>
              <a:t>φή</a:t>
            </a:r>
            <a:r>
              <a:rPr lang="en-US" dirty="0">
                <a:latin typeface="Arial"/>
                <a:cs typeface="Arial"/>
              </a:rPr>
              <a:t> </a:t>
            </a:r>
            <a:r>
              <a:rPr lang="en-US" dirty="0" err="1">
                <a:latin typeface="Arial"/>
                <a:cs typeface="Arial"/>
              </a:rPr>
              <a:t>τάσεων</a:t>
            </a:r>
            <a:r>
              <a:rPr lang="en-US" dirty="0">
                <a:latin typeface="Arial"/>
                <a:cs typeface="Arial"/>
              </a:rPr>
              <a:t> α</a:t>
            </a:r>
            <a:r>
              <a:rPr lang="en-US" dirty="0" err="1">
                <a:latin typeface="Arial"/>
                <a:cs typeface="Arial"/>
              </a:rPr>
              <a:t>γοράς</a:t>
            </a:r>
            <a:r>
              <a:rPr lang="en-US" dirty="0">
                <a:latin typeface="Arial"/>
                <a:cs typeface="Arial"/>
              </a:rPr>
              <a:t>.</a:t>
            </a:r>
          </a:p>
          <a:p>
            <a:pPr marL="285750" indent="-285750">
              <a:lnSpc>
                <a:spcPct val="150000"/>
              </a:lnSpc>
              <a:buFont typeface="Arial"/>
              <a:buChar char="•"/>
            </a:pPr>
            <a:r>
              <a:rPr lang="en-US" dirty="0" err="1">
                <a:latin typeface="Arial"/>
                <a:cs typeface="Arial"/>
              </a:rPr>
              <a:t>Πρόσω</a:t>
            </a:r>
            <a:r>
              <a:rPr lang="en-US" dirty="0">
                <a:latin typeface="Arial"/>
                <a:cs typeface="Arial"/>
              </a:rPr>
              <a:t>π</a:t>
            </a:r>
            <a:r>
              <a:rPr lang="en-US" dirty="0" err="1">
                <a:latin typeface="Arial"/>
                <a:cs typeface="Arial"/>
              </a:rPr>
              <a:t>ο</a:t>
            </a:r>
            <a:r>
              <a:rPr lang="en-US" dirty="0">
                <a:latin typeface="Arial"/>
                <a:cs typeface="Arial"/>
              </a:rPr>
              <a:t> </a:t>
            </a:r>
            <a:r>
              <a:rPr lang="en-US" dirty="0" err="1">
                <a:latin typeface="Arial"/>
                <a:cs typeface="Arial"/>
              </a:rPr>
              <a:t>με</a:t>
            </a:r>
            <a:r>
              <a:rPr lang="en-US" dirty="0">
                <a:latin typeface="Arial"/>
                <a:cs typeface="Arial"/>
              </a:rPr>
              <a:t> π</a:t>
            </a:r>
            <a:r>
              <a:rPr lang="en-US" dirty="0" err="1">
                <a:latin typeface="Arial"/>
                <a:cs typeface="Arial"/>
              </a:rPr>
              <a:t>ρόσω</a:t>
            </a:r>
            <a:r>
              <a:rPr lang="en-US" dirty="0">
                <a:latin typeface="Arial"/>
                <a:cs typeface="Arial"/>
              </a:rPr>
              <a:t>π</a:t>
            </a:r>
            <a:r>
              <a:rPr lang="en-US" dirty="0" err="1">
                <a:latin typeface="Arial"/>
                <a:cs typeface="Arial"/>
              </a:rPr>
              <a:t>ο</a:t>
            </a:r>
            <a:r>
              <a:rPr lang="en-US" dirty="0">
                <a:latin typeface="Arial"/>
                <a:cs typeface="Arial"/>
              </a:rPr>
              <a:t> επ</a:t>
            </a:r>
            <a:r>
              <a:rPr lang="en-US" dirty="0" err="1">
                <a:latin typeface="Arial"/>
                <a:cs typeface="Arial"/>
              </a:rPr>
              <a:t>ικοινωνί</a:t>
            </a:r>
            <a:r>
              <a:rPr lang="en-US" dirty="0">
                <a:latin typeface="Arial"/>
                <a:cs typeface="Arial"/>
              </a:rPr>
              <a:t>α.</a:t>
            </a:r>
          </a:p>
          <a:p>
            <a:pPr marL="285750" indent="-285750">
              <a:lnSpc>
                <a:spcPct val="150000"/>
              </a:lnSpc>
              <a:buFont typeface="Arial"/>
              <a:buChar char="•"/>
            </a:pPr>
            <a:r>
              <a:rPr lang="en-US" dirty="0" err="1">
                <a:latin typeface="Arial"/>
                <a:cs typeface="Arial"/>
              </a:rPr>
              <a:t>Μικρότερο</a:t>
            </a:r>
            <a:r>
              <a:rPr lang="en-US" dirty="0">
                <a:latin typeface="Arial"/>
                <a:cs typeface="Arial"/>
              </a:rPr>
              <a:t> </a:t>
            </a:r>
            <a:r>
              <a:rPr lang="en-US" dirty="0" err="1">
                <a:latin typeface="Arial"/>
                <a:cs typeface="Arial"/>
              </a:rPr>
              <a:t>κόστος</a:t>
            </a:r>
            <a:r>
              <a:rPr lang="en-US" dirty="0">
                <a:latin typeface="Arial"/>
                <a:cs typeface="Arial"/>
              </a:rPr>
              <a:t> απ</a:t>
            </a:r>
            <a:r>
              <a:rPr lang="en-US" dirty="0" err="1">
                <a:latin typeface="Arial"/>
                <a:cs typeface="Arial"/>
              </a:rPr>
              <a:t>ό</a:t>
            </a:r>
            <a:r>
              <a:rPr lang="en-US" dirty="0">
                <a:latin typeface="Arial"/>
                <a:cs typeface="Arial"/>
              </a:rPr>
              <a:t> </a:t>
            </a:r>
            <a:r>
              <a:rPr lang="en-US" dirty="0" err="1">
                <a:latin typeface="Arial"/>
                <a:cs typeface="Arial"/>
              </a:rPr>
              <a:t>την</a:t>
            </a:r>
            <a:r>
              <a:rPr lang="en-US" dirty="0">
                <a:latin typeface="Arial"/>
                <a:cs typeface="Arial"/>
              </a:rPr>
              <a:t> </a:t>
            </a:r>
            <a:r>
              <a:rPr lang="en-US" dirty="0" err="1">
                <a:latin typeface="Arial"/>
                <a:cs typeface="Arial"/>
              </a:rPr>
              <a:t>άμεση</a:t>
            </a:r>
            <a:r>
              <a:rPr lang="en-US" dirty="0">
                <a:latin typeface="Arial"/>
                <a:cs typeface="Arial"/>
              </a:rPr>
              <a:t> π</a:t>
            </a:r>
            <a:r>
              <a:rPr lang="en-US" dirty="0" err="1">
                <a:latin typeface="Arial"/>
                <a:cs typeface="Arial"/>
              </a:rPr>
              <a:t>ώληση</a:t>
            </a:r>
            <a:r>
              <a:rPr lang="en-US" dirty="0">
                <a:latin typeface="Arial"/>
                <a:cs typeface="Arial"/>
              </a:rPr>
              <a:t>.</a:t>
            </a:r>
          </a:p>
          <a:p>
            <a:pPr marL="285750" indent="-285750">
              <a:lnSpc>
                <a:spcPct val="150000"/>
              </a:lnSpc>
              <a:buFont typeface="Arial"/>
              <a:buChar char="•"/>
            </a:pPr>
            <a:r>
              <a:rPr lang="en-US" dirty="0" err="1">
                <a:latin typeface="Arial"/>
                <a:cs typeface="Arial"/>
              </a:rPr>
              <a:t>Πρόσ</a:t>
            </a:r>
            <a:r>
              <a:rPr lang="en-US" dirty="0">
                <a:latin typeface="Arial"/>
                <a:cs typeface="Arial"/>
              </a:rPr>
              <a:t>βα</a:t>
            </a:r>
            <a:r>
              <a:rPr lang="en-US" dirty="0" err="1">
                <a:latin typeface="Arial"/>
                <a:cs typeface="Arial"/>
              </a:rPr>
              <a:t>ση</a:t>
            </a:r>
            <a:r>
              <a:rPr lang="en-US" dirty="0">
                <a:latin typeface="Arial"/>
                <a:cs typeface="Arial"/>
              </a:rPr>
              <a:t> </a:t>
            </a:r>
            <a:r>
              <a:rPr lang="en-US" dirty="0" err="1">
                <a:latin typeface="Arial"/>
                <a:cs typeface="Arial"/>
              </a:rPr>
              <a:t>σε</a:t>
            </a:r>
            <a:r>
              <a:rPr lang="en-US" dirty="0">
                <a:latin typeface="Arial"/>
                <a:cs typeface="Arial"/>
              </a:rPr>
              <a:t> </a:t>
            </a:r>
            <a:r>
              <a:rPr lang="en-US" dirty="0" err="1">
                <a:latin typeface="Arial"/>
                <a:cs typeface="Arial"/>
              </a:rPr>
              <a:t>δύσκολες</a:t>
            </a:r>
            <a:r>
              <a:rPr lang="en-US" dirty="0">
                <a:latin typeface="Arial"/>
                <a:cs typeface="Arial"/>
              </a:rPr>
              <a:t> επα</a:t>
            </a:r>
            <a:r>
              <a:rPr lang="en-US" dirty="0" err="1">
                <a:latin typeface="Arial"/>
                <a:cs typeface="Arial"/>
              </a:rPr>
              <a:t>φές</a:t>
            </a:r>
            <a:r>
              <a:rPr lang="en-US" dirty="0">
                <a:latin typeface="Arial"/>
                <a:cs typeface="Arial"/>
              </a:rPr>
              <a:t>.</a:t>
            </a:r>
          </a:p>
          <a:p>
            <a:pPr marL="285750" indent="-285750">
              <a:lnSpc>
                <a:spcPct val="150000"/>
              </a:lnSpc>
              <a:buFont typeface="Arial"/>
              <a:buChar char="•"/>
            </a:pPr>
            <a:r>
              <a:rPr lang="en-US" dirty="0" err="1">
                <a:latin typeface="Arial"/>
                <a:cs typeface="Arial"/>
              </a:rPr>
              <a:t>Προώθηση</a:t>
            </a:r>
            <a:r>
              <a:rPr lang="en-US" dirty="0">
                <a:latin typeface="Arial"/>
                <a:cs typeface="Arial"/>
              </a:rPr>
              <a:t> </a:t>
            </a:r>
            <a:r>
              <a:rPr lang="en-US" dirty="0" err="1">
                <a:latin typeface="Arial"/>
                <a:cs typeface="Arial"/>
              </a:rPr>
              <a:t>σε</a:t>
            </a:r>
            <a:r>
              <a:rPr lang="en-US" dirty="0">
                <a:latin typeface="Arial"/>
                <a:cs typeface="Arial"/>
              </a:rPr>
              <a:t> επ</a:t>
            </a:r>
            <a:r>
              <a:rPr lang="en-US" dirty="0" err="1">
                <a:latin typeface="Arial"/>
                <a:cs typeface="Arial"/>
              </a:rPr>
              <a:t>ιλεγμένο</a:t>
            </a:r>
            <a:r>
              <a:rPr lang="en-US" dirty="0">
                <a:latin typeface="Arial"/>
                <a:cs typeface="Arial"/>
              </a:rPr>
              <a:t> </a:t>
            </a:r>
            <a:r>
              <a:rPr lang="en-US" dirty="0" err="1">
                <a:latin typeface="Arial"/>
                <a:cs typeface="Arial"/>
              </a:rPr>
              <a:t>κοινό</a:t>
            </a:r>
            <a:r>
              <a:rPr lang="en-US" dirty="0">
                <a:latin typeface="Arial"/>
                <a:cs typeface="Arial"/>
              </a:rPr>
              <a:t>. </a:t>
            </a:r>
          </a:p>
          <a:p>
            <a:pPr marL="285750" indent="-285750">
              <a:lnSpc>
                <a:spcPct val="150000"/>
              </a:lnSpc>
              <a:buFont typeface="Arial"/>
              <a:buChar char="•"/>
            </a:pPr>
            <a:r>
              <a:rPr lang="en-US" dirty="0" err="1">
                <a:latin typeface="Arial"/>
                <a:cs typeface="Arial"/>
              </a:rPr>
              <a:t>Λήψη</a:t>
            </a:r>
            <a:r>
              <a:rPr lang="en-US" dirty="0">
                <a:latin typeface="Arial"/>
                <a:cs typeface="Arial"/>
              </a:rPr>
              <a:t> πα</a:t>
            </a:r>
            <a:r>
              <a:rPr lang="en-US" dirty="0" err="1">
                <a:latin typeface="Arial"/>
                <a:cs typeface="Arial"/>
              </a:rPr>
              <a:t>ρ</a:t>
            </a:r>
            <a:r>
              <a:rPr lang="en-US" dirty="0">
                <a:latin typeface="Arial"/>
                <a:cs typeface="Arial"/>
              </a:rPr>
              <a:t>α</a:t>
            </a:r>
            <a:r>
              <a:rPr lang="en-US" dirty="0" err="1">
                <a:latin typeface="Arial"/>
                <a:cs typeface="Arial"/>
              </a:rPr>
              <a:t>γγελιών</a:t>
            </a:r>
            <a:r>
              <a:rPr lang="en-US" dirty="0">
                <a:latin typeface="Arial"/>
                <a:cs typeface="Arial"/>
              </a:rPr>
              <a:t>.</a:t>
            </a:r>
            <a:endParaRPr lang="el-GR" dirty="0">
              <a:latin typeface="Arial"/>
              <a:cs typeface="Arial"/>
            </a:endParaRPr>
          </a:p>
          <a:p>
            <a:pPr marL="285750" indent="-285750">
              <a:lnSpc>
                <a:spcPct val="150000"/>
              </a:lnSpc>
              <a:buFont typeface="Arial"/>
              <a:buChar char="•"/>
            </a:pPr>
            <a:endParaRPr lang="en-US" dirty="0">
              <a:latin typeface="Arial"/>
              <a:cs typeface="Arial"/>
            </a:endParaRPr>
          </a:p>
          <a:p>
            <a:pPr algn="r"/>
            <a:r>
              <a:rPr lang="en-US" sz="1600" dirty="0">
                <a:latin typeface="Arial"/>
                <a:cs typeface="Arial"/>
              </a:rPr>
              <a:t> </a:t>
            </a:r>
          </a:p>
          <a:p>
            <a:pPr algn="r"/>
            <a:r>
              <a:rPr lang="en-US" sz="1600" dirty="0">
                <a:latin typeface="Arial"/>
                <a:cs typeface="Arial"/>
              </a:rPr>
              <a:t>(Peter </a:t>
            </a:r>
            <a:r>
              <a:rPr lang="en-US" sz="1600" dirty="0" err="1">
                <a:latin typeface="Arial"/>
                <a:cs typeface="Arial"/>
              </a:rPr>
              <a:t>Cotterell</a:t>
            </a:r>
            <a:r>
              <a:rPr lang="en-US" sz="1600" dirty="0">
                <a:latin typeface="Arial"/>
                <a:cs typeface="Arial"/>
              </a:rPr>
              <a:t> 1992)</a:t>
            </a:r>
          </a:p>
        </p:txBody>
      </p:sp>
    </p:spTree>
    <p:extLst>
      <p:ext uri="{BB962C8B-B14F-4D97-AF65-F5344CB8AC3E}">
        <p14:creationId xmlns:p14="http://schemas.microsoft.com/office/powerpoint/2010/main" val="37440387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Ομάδα 9">
            <a:extLst>
              <a:ext uri="{FF2B5EF4-FFF2-40B4-BE49-F238E27FC236}">
                <a16:creationId xmlns:a16="http://schemas.microsoft.com/office/drawing/2014/main" id="{4524F1F5-C797-E48F-DD3C-B22F512B6F0D}"/>
              </a:ext>
            </a:extLst>
          </p:cNvPr>
          <p:cNvGrpSpPr/>
          <p:nvPr/>
        </p:nvGrpSpPr>
        <p:grpSpPr>
          <a:xfrm>
            <a:off x="182134" y="5733258"/>
            <a:ext cx="8779731" cy="1224531"/>
            <a:chOff x="107504" y="5733258"/>
            <a:chExt cx="8928992" cy="1224531"/>
          </a:xfrm>
        </p:grpSpPr>
        <p:pic>
          <p:nvPicPr>
            <p:cNvPr id="11" name="Picture 3" descr="G:\Katia\Διδακτορική Διατριβή\Kείμενο\Εικόνες\slide2.jpg">
              <a:extLst>
                <a:ext uri="{FF2B5EF4-FFF2-40B4-BE49-F238E27FC236}">
                  <a16:creationId xmlns:a16="http://schemas.microsoft.com/office/drawing/2014/main" id="{494046A5-A3B1-A7E0-7EC9-B417D5522C6C}"/>
                </a:ext>
              </a:extLst>
            </p:cNvPr>
            <p:cNvPicPr>
              <a:picLocks noChangeAspect="1" noChangeArrowheads="1"/>
            </p:cNvPicPr>
            <p:nvPr/>
          </p:nvPicPr>
          <p:blipFill>
            <a:blip r:embed="rId3"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12" name="Γραφικό 11" descr="Ψάρι με συμπαγές γέμισμα">
              <a:extLst>
                <a:ext uri="{FF2B5EF4-FFF2-40B4-BE49-F238E27FC236}">
                  <a16:creationId xmlns:a16="http://schemas.microsoft.com/office/drawing/2014/main" id="{7EF75DD2-F5B1-AB9E-DC46-302EEECDB7CE}"/>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839465" y="6307730"/>
              <a:ext cx="745088" cy="650059"/>
            </a:xfrm>
            <a:prstGeom prst="rect">
              <a:avLst/>
            </a:prstGeom>
          </p:spPr>
        </p:pic>
        <p:pic>
          <p:nvPicPr>
            <p:cNvPr id="13" name="Γραφικό 12" descr="Ψάρι με συμπαγές γέμισμα">
              <a:extLst>
                <a:ext uri="{FF2B5EF4-FFF2-40B4-BE49-F238E27FC236}">
                  <a16:creationId xmlns:a16="http://schemas.microsoft.com/office/drawing/2014/main" id="{A39AE182-1E00-7AD0-FDFA-9AE70C32DDB4}"/>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82488" y="6243328"/>
              <a:ext cx="761621" cy="624496"/>
            </a:xfrm>
            <a:prstGeom prst="rect">
              <a:avLst/>
            </a:prstGeom>
          </p:spPr>
        </p:pic>
        <p:pic>
          <p:nvPicPr>
            <p:cNvPr id="14" name="Γραφικό 13" descr="Ανταγωνισμός με συμπαγές γέμισμα">
              <a:extLst>
                <a:ext uri="{FF2B5EF4-FFF2-40B4-BE49-F238E27FC236}">
                  <a16:creationId xmlns:a16="http://schemas.microsoft.com/office/drawing/2014/main" id="{E925304D-FF99-700A-AE0B-092B5151DDBE}"/>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4226513" y="6330198"/>
              <a:ext cx="761653" cy="560538"/>
            </a:xfrm>
            <a:prstGeom prst="rect">
              <a:avLst/>
            </a:prstGeom>
          </p:spPr>
        </p:pic>
      </p:grpSp>
      <p:sp>
        <p:nvSpPr>
          <p:cNvPr id="23" name="22 - Ορθογώνιο"/>
          <p:cNvSpPr/>
          <p:nvPr/>
        </p:nvSpPr>
        <p:spPr>
          <a:xfrm>
            <a:off x="188398" y="214290"/>
            <a:ext cx="8767204" cy="6383062"/>
          </a:xfrm>
          <a:prstGeom prst="rect">
            <a:avLst/>
          </a:prstGeom>
          <a:gradFill flip="none" rotWithShape="1">
            <a:gsLst>
              <a:gs pos="100000">
                <a:schemeClr val="bg1">
                  <a:lumMod val="85000"/>
                  <a:alpha val="0"/>
                </a:schemeClr>
              </a:gs>
              <a:gs pos="100000">
                <a:schemeClr val="bg1">
                  <a:lumMod val="85000"/>
                  <a:alpha val="0"/>
                </a:schemeClr>
              </a:gs>
              <a:gs pos="50000">
                <a:schemeClr val="accent1">
                  <a:tint val="44500"/>
                  <a:satMod val="160000"/>
                </a:schemeClr>
              </a:gs>
              <a:gs pos="100000">
                <a:schemeClr val="accent1">
                  <a:tint val="23500"/>
                  <a:satMod val="160000"/>
                </a:schemeClr>
              </a:gs>
            </a:gsLst>
            <a:lin ang="5400000" scaled="1"/>
            <a:tileRect/>
          </a:gradFill>
          <a:ln>
            <a:noFill/>
          </a:ln>
          <a:effectLst>
            <a:innerShdw blurRad="1270000" dist="2540000" dir="16200000">
              <a:schemeClr val="tx1">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dirty="0"/>
          </a:p>
        </p:txBody>
      </p:sp>
      <p:sp>
        <p:nvSpPr>
          <p:cNvPr id="28" name="27 - Ορθογώνιο"/>
          <p:cNvSpPr/>
          <p:nvPr/>
        </p:nvSpPr>
        <p:spPr>
          <a:xfrm>
            <a:off x="0" y="214290"/>
            <a:ext cx="182135" cy="7880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9" name="28 - Ορθογώνιο"/>
          <p:cNvSpPr/>
          <p:nvPr/>
        </p:nvSpPr>
        <p:spPr>
          <a:xfrm>
            <a:off x="8961865" y="450700"/>
            <a:ext cx="182135" cy="7880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5" name="Title 1"/>
          <p:cNvSpPr>
            <a:spLocks noGrp="1"/>
          </p:cNvSpPr>
          <p:nvPr>
            <p:ph type="title"/>
          </p:nvPr>
        </p:nvSpPr>
        <p:spPr>
          <a:xfrm>
            <a:off x="457200" y="332656"/>
            <a:ext cx="8229600" cy="648072"/>
          </a:xfrm>
        </p:spPr>
        <p:txBody>
          <a:bodyPr>
            <a:normAutofit/>
          </a:bodyPr>
          <a:lstStyle/>
          <a:p>
            <a:r>
              <a:rPr lang="el-GR" sz="3200" dirty="0"/>
              <a:t>Πλεονεκτήματα</a:t>
            </a:r>
            <a:r>
              <a:rPr lang="en-US" sz="3200" dirty="0"/>
              <a:t> </a:t>
            </a:r>
            <a:r>
              <a:rPr lang="el-GR" sz="3200" dirty="0"/>
              <a:t>εμπορικών εκθέσεων</a:t>
            </a:r>
            <a:endParaRPr lang="en-US" sz="3200" dirty="0"/>
          </a:p>
        </p:txBody>
      </p:sp>
      <p:sp>
        <p:nvSpPr>
          <p:cNvPr id="16" name="21 - Ορθογώνιο"/>
          <p:cNvSpPr/>
          <p:nvPr/>
        </p:nvSpPr>
        <p:spPr>
          <a:xfrm>
            <a:off x="573182" y="980728"/>
            <a:ext cx="7959258" cy="5324536"/>
          </a:xfrm>
          <a:prstGeom prst="rect">
            <a:avLst/>
          </a:prstGeom>
        </p:spPr>
        <p:txBody>
          <a:bodyPr wrap="square">
            <a:spAutoFit/>
          </a:bodyPr>
          <a:lstStyle/>
          <a:p>
            <a:pPr marL="285750" indent="-285750">
              <a:lnSpc>
                <a:spcPct val="150000"/>
              </a:lnSpc>
              <a:buFont typeface="Arial"/>
              <a:buChar char="•"/>
            </a:pPr>
            <a:r>
              <a:rPr lang="en-US" sz="1600" dirty="0">
                <a:latin typeface="Arial"/>
                <a:cs typeface="Arial"/>
              </a:rPr>
              <a:t>Εκπα</a:t>
            </a:r>
            <a:r>
              <a:rPr lang="en-US" sz="1600" dirty="0" err="1">
                <a:latin typeface="Arial"/>
                <a:cs typeface="Arial"/>
              </a:rPr>
              <a:t>ίδευση</a:t>
            </a:r>
            <a:r>
              <a:rPr lang="en-US" sz="1600" dirty="0">
                <a:latin typeface="Arial"/>
                <a:cs typeface="Arial"/>
              </a:rPr>
              <a:t> π</a:t>
            </a:r>
            <a:r>
              <a:rPr lang="en-US" sz="1600" dirty="0" err="1">
                <a:latin typeface="Arial"/>
                <a:cs typeface="Arial"/>
              </a:rPr>
              <a:t>ελ</a:t>
            </a:r>
            <a:r>
              <a:rPr lang="en-US" sz="1600" dirty="0">
                <a:latin typeface="Arial"/>
                <a:cs typeface="Arial"/>
              </a:rPr>
              <a:t>α</a:t>
            </a:r>
            <a:r>
              <a:rPr lang="en-US" sz="1600" dirty="0" err="1">
                <a:latin typeface="Arial"/>
                <a:cs typeface="Arial"/>
              </a:rPr>
              <a:t>τών</a:t>
            </a:r>
            <a:r>
              <a:rPr lang="en-US" sz="1600" dirty="0">
                <a:latin typeface="Arial"/>
                <a:cs typeface="Arial"/>
              </a:rPr>
              <a:t>. </a:t>
            </a:r>
          </a:p>
          <a:p>
            <a:pPr marL="285750" indent="-285750">
              <a:lnSpc>
                <a:spcPct val="150000"/>
              </a:lnSpc>
              <a:buFont typeface="Arial"/>
              <a:buChar char="•"/>
            </a:pPr>
            <a:r>
              <a:rPr lang="en-US" sz="1600" dirty="0" err="1">
                <a:latin typeface="Arial"/>
                <a:cs typeface="Arial"/>
              </a:rPr>
              <a:t>Χτίσιμο</a:t>
            </a:r>
            <a:r>
              <a:rPr lang="en-US" sz="1600" dirty="0">
                <a:latin typeface="Arial"/>
                <a:cs typeface="Arial"/>
              </a:rPr>
              <a:t> β</a:t>
            </a:r>
            <a:r>
              <a:rPr lang="en-US" sz="1600" dirty="0" err="1">
                <a:latin typeface="Arial"/>
                <a:cs typeface="Arial"/>
              </a:rPr>
              <a:t>άσης</a:t>
            </a:r>
            <a:r>
              <a:rPr lang="en-US" sz="1600" dirty="0">
                <a:latin typeface="Arial"/>
                <a:cs typeface="Arial"/>
              </a:rPr>
              <a:t> </a:t>
            </a:r>
            <a:r>
              <a:rPr lang="en-US" sz="1600" dirty="0" err="1">
                <a:latin typeface="Arial"/>
                <a:cs typeface="Arial"/>
              </a:rPr>
              <a:t>δεδομένων</a:t>
            </a:r>
            <a:r>
              <a:rPr lang="en-US" sz="1600" dirty="0">
                <a:latin typeface="Arial"/>
                <a:cs typeface="Arial"/>
              </a:rPr>
              <a:t>. </a:t>
            </a:r>
          </a:p>
          <a:p>
            <a:pPr marL="285750" indent="-285750">
              <a:lnSpc>
                <a:spcPct val="150000"/>
              </a:lnSpc>
              <a:buFont typeface="Arial"/>
              <a:buChar char="•"/>
            </a:pPr>
            <a:r>
              <a:rPr lang="en-US" sz="1600" dirty="0" err="1">
                <a:latin typeface="Arial"/>
                <a:cs typeface="Arial"/>
              </a:rPr>
              <a:t>Προώθηση</a:t>
            </a:r>
            <a:r>
              <a:rPr lang="en-US" sz="1600" dirty="0">
                <a:latin typeface="Arial"/>
                <a:cs typeface="Arial"/>
              </a:rPr>
              <a:t> - </a:t>
            </a:r>
            <a:r>
              <a:rPr lang="en-US" sz="1600" dirty="0" err="1">
                <a:latin typeface="Arial"/>
                <a:cs typeface="Arial"/>
              </a:rPr>
              <a:t>δημοσιότητ</a:t>
            </a:r>
            <a:r>
              <a:rPr lang="en-US" sz="1600" dirty="0">
                <a:latin typeface="Arial"/>
                <a:cs typeface="Arial"/>
              </a:rPr>
              <a:t>α.</a:t>
            </a:r>
            <a:endParaRPr lang="el-GR" sz="1600" dirty="0">
              <a:latin typeface="Arial"/>
              <a:cs typeface="Arial"/>
            </a:endParaRPr>
          </a:p>
          <a:p>
            <a:pPr marL="285750" indent="-285750">
              <a:lnSpc>
                <a:spcPct val="150000"/>
              </a:lnSpc>
              <a:buFont typeface="Arial"/>
              <a:buChar char="•"/>
            </a:pPr>
            <a:r>
              <a:rPr lang="en-US" sz="1600" dirty="0">
                <a:latin typeface="Arial"/>
                <a:cs typeface="Arial"/>
              </a:rPr>
              <a:t>Επ</a:t>
            </a:r>
            <a:r>
              <a:rPr lang="en-US" sz="1600" dirty="0" err="1">
                <a:latin typeface="Arial"/>
                <a:cs typeface="Arial"/>
              </a:rPr>
              <a:t>ικοινωνί</a:t>
            </a:r>
            <a:r>
              <a:rPr lang="en-US" sz="1600" dirty="0">
                <a:latin typeface="Arial"/>
                <a:cs typeface="Arial"/>
              </a:rPr>
              <a:t>α </a:t>
            </a:r>
            <a:r>
              <a:rPr lang="en-US" sz="1600" dirty="0" err="1">
                <a:latin typeface="Arial"/>
                <a:cs typeface="Arial"/>
              </a:rPr>
              <a:t>με</a:t>
            </a:r>
            <a:r>
              <a:rPr lang="en-US" sz="1600" dirty="0">
                <a:latin typeface="Arial"/>
                <a:cs typeface="Arial"/>
              </a:rPr>
              <a:t> π</a:t>
            </a:r>
            <a:r>
              <a:rPr lang="en-US" sz="1600" dirty="0" err="1">
                <a:latin typeface="Arial"/>
                <a:cs typeface="Arial"/>
              </a:rPr>
              <a:t>ρομηθευτές</a:t>
            </a:r>
            <a:r>
              <a:rPr lang="en-US" sz="1600" dirty="0">
                <a:latin typeface="Arial"/>
                <a:cs typeface="Arial"/>
              </a:rPr>
              <a:t>, π</a:t>
            </a:r>
            <a:r>
              <a:rPr lang="en-US" sz="1600" dirty="0" err="1">
                <a:latin typeface="Arial"/>
                <a:cs typeface="Arial"/>
              </a:rPr>
              <a:t>ελάτες</a:t>
            </a:r>
            <a:r>
              <a:rPr lang="en-US" sz="1600" dirty="0">
                <a:latin typeface="Arial"/>
                <a:cs typeface="Arial"/>
              </a:rPr>
              <a:t>,</a:t>
            </a:r>
            <a:r>
              <a:rPr lang="el-GR" sz="1600" dirty="0">
                <a:latin typeface="Arial"/>
                <a:cs typeface="Arial"/>
              </a:rPr>
              <a:t>  </a:t>
            </a:r>
            <a:r>
              <a:rPr lang="en-US" sz="1600" dirty="0" err="1">
                <a:latin typeface="Arial"/>
                <a:cs typeface="Arial"/>
              </a:rPr>
              <a:t>συνεργάτες</a:t>
            </a:r>
            <a:r>
              <a:rPr lang="en-US" sz="1600" dirty="0">
                <a:latin typeface="Arial"/>
                <a:cs typeface="Arial"/>
              </a:rPr>
              <a:t>.</a:t>
            </a:r>
          </a:p>
          <a:p>
            <a:pPr marL="285750" indent="-285750">
              <a:lnSpc>
                <a:spcPct val="150000"/>
              </a:lnSpc>
              <a:buFont typeface="Arial"/>
              <a:buChar char="•"/>
            </a:pPr>
            <a:r>
              <a:rPr lang="en-US" sz="1600" dirty="0" err="1">
                <a:latin typeface="Arial"/>
                <a:cs typeface="Arial"/>
              </a:rPr>
              <a:t>Ποικίλο</a:t>
            </a:r>
            <a:r>
              <a:rPr lang="en-US" sz="1600" dirty="0">
                <a:latin typeface="Arial"/>
                <a:cs typeface="Arial"/>
              </a:rPr>
              <a:t> </a:t>
            </a:r>
            <a:r>
              <a:rPr lang="en-US" sz="1600" dirty="0" err="1">
                <a:latin typeface="Arial"/>
                <a:cs typeface="Arial"/>
              </a:rPr>
              <a:t>μείγμ</a:t>
            </a:r>
            <a:r>
              <a:rPr lang="en-US" sz="1600" dirty="0">
                <a:latin typeface="Arial"/>
                <a:cs typeface="Arial"/>
              </a:rPr>
              <a:t>α </a:t>
            </a:r>
            <a:r>
              <a:rPr lang="en-US" sz="1600" dirty="0" err="1">
                <a:latin typeface="Arial"/>
                <a:cs typeface="Arial"/>
              </a:rPr>
              <a:t>ε</a:t>
            </a:r>
            <a:r>
              <a:rPr lang="en-US" sz="1600" dirty="0">
                <a:latin typeface="Arial"/>
                <a:cs typeface="Arial"/>
              </a:rPr>
              <a:t>π</a:t>
            </a:r>
            <a:r>
              <a:rPr lang="en-US" sz="1600" dirty="0" err="1">
                <a:latin typeface="Arial"/>
                <a:cs typeface="Arial"/>
              </a:rPr>
              <a:t>ισκε</a:t>
            </a:r>
            <a:r>
              <a:rPr lang="en-US" sz="1600" dirty="0">
                <a:latin typeface="Arial"/>
                <a:cs typeface="Arial"/>
              </a:rPr>
              <a:t>π</a:t>
            </a:r>
            <a:r>
              <a:rPr lang="en-US" sz="1600" dirty="0" err="1">
                <a:latin typeface="Arial"/>
                <a:cs typeface="Arial"/>
              </a:rPr>
              <a:t>τών</a:t>
            </a:r>
            <a:r>
              <a:rPr lang="en-US" sz="1600" dirty="0">
                <a:latin typeface="Arial"/>
                <a:cs typeface="Arial"/>
              </a:rPr>
              <a:t>.</a:t>
            </a:r>
          </a:p>
          <a:p>
            <a:pPr marL="285750" indent="-285750">
              <a:lnSpc>
                <a:spcPct val="150000"/>
              </a:lnSpc>
              <a:buFont typeface="Arial"/>
              <a:buChar char="•"/>
            </a:pPr>
            <a:r>
              <a:rPr lang="en-US" sz="1600" dirty="0" err="1">
                <a:latin typeface="Arial"/>
                <a:cs typeface="Arial"/>
              </a:rPr>
              <a:t>Βελτίωση</a:t>
            </a:r>
            <a:r>
              <a:rPr lang="en-US" sz="1600" dirty="0">
                <a:latin typeface="Arial"/>
                <a:cs typeface="Arial"/>
              </a:rPr>
              <a:t> </a:t>
            </a:r>
            <a:r>
              <a:rPr lang="en-US" sz="1600" dirty="0" err="1">
                <a:latin typeface="Arial"/>
                <a:cs typeface="Arial"/>
              </a:rPr>
              <a:t>της</a:t>
            </a:r>
            <a:r>
              <a:rPr lang="en-US" sz="1600" dirty="0">
                <a:latin typeface="Arial"/>
                <a:cs typeface="Arial"/>
              </a:rPr>
              <a:t> </a:t>
            </a:r>
            <a:r>
              <a:rPr lang="en-US" sz="1600" dirty="0" err="1">
                <a:latin typeface="Arial"/>
                <a:cs typeface="Arial"/>
              </a:rPr>
              <a:t>εικόν</a:t>
            </a:r>
            <a:r>
              <a:rPr lang="en-US" sz="1600" dirty="0">
                <a:latin typeface="Arial"/>
                <a:cs typeface="Arial"/>
              </a:rPr>
              <a:t>α</a:t>
            </a:r>
            <a:r>
              <a:rPr lang="en-US" sz="1600" dirty="0" err="1">
                <a:latin typeface="Arial"/>
                <a:cs typeface="Arial"/>
              </a:rPr>
              <a:t>ς</a:t>
            </a:r>
            <a:r>
              <a:rPr lang="en-US" sz="1600" dirty="0">
                <a:latin typeface="Arial"/>
                <a:cs typeface="Arial"/>
              </a:rPr>
              <a:t> </a:t>
            </a:r>
            <a:r>
              <a:rPr lang="en-US" sz="1600" dirty="0" err="1">
                <a:latin typeface="Arial"/>
                <a:cs typeface="Arial"/>
              </a:rPr>
              <a:t>της</a:t>
            </a:r>
            <a:r>
              <a:rPr lang="en-US" sz="1600" dirty="0">
                <a:latin typeface="Arial"/>
                <a:cs typeface="Arial"/>
              </a:rPr>
              <a:t> </a:t>
            </a:r>
            <a:r>
              <a:rPr lang="en-US" sz="1600" dirty="0" err="1">
                <a:latin typeface="Arial"/>
                <a:cs typeface="Arial"/>
              </a:rPr>
              <a:t>ε</a:t>
            </a:r>
            <a:r>
              <a:rPr lang="en-US" sz="1600" dirty="0">
                <a:latin typeface="Arial"/>
                <a:cs typeface="Arial"/>
              </a:rPr>
              <a:t>π</a:t>
            </a:r>
            <a:r>
              <a:rPr lang="en-US" sz="1600" dirty="0" err="1">
                <a:latin typeface="Arial"/>
                <a:cs typeface="Arial"/>
              </a:rPr>
              <a:t>ιχείρησης</a:t>
            </a:r>
            <a:r>
              <a:rPr lang="en-US" sz="1600" dirty="0">
                <a:latin typeface="Arial"/>
                <a:cs typeface="Arial"/>
              </a:rPr>
              <a:t>, π</a:t>
            </a:r>
            <a:r>
              <a:rPr lang="en-US" sz="1600" dirty="0" err="1">
                <a:latin typeface="Arial"/>
                <a:cs typeface="Arial"/>
              </a:rPr>
              <a:t>ροϊόντων</a:t>
            </a:r>
            <a:r>
              <a:rPr lang="en-US" sz="1600" dirty="0">
                <a:latin typeface="Arial"/>
                <a:cs typeface="Arial"/>
              </a:rPr>
              <a:t> &amp; </a:t>
            </a:r>
            <a:r>
              <a:rPr lang="en-US" sz="1600" dirty="0" err="1">
                <a:latin typeface="Arial"/>
                <a:cs typeface="Arial"/>
              </a:rPr>
              <a:t>υ</a:t>
            </a:r>
            <a:r>
              <a:rPr lang="en-US" sz="1600" dirty="0">
                <a:latin typeface="Arial"/>
                <a:cs typeface="Arial"/>
              </a:rPr>
              <a:t>π</a:t>
            </a:r>
            <a:r>
              <a:rPr lang="en-US" sz="1600" dirty="0" err="1">
                <a:latin typeface="Arial"/>
                <a:cs typeface="Arial"/>
              </a:rPr>
              <a:t>ηρεσιών</a:t>
            </a:r>
            <a:r>
              <a:rPr lang="en-US" sz="1600" dirty="0">
                <a:latin typeface="Arial"/>
                <a:cs typeface="Arial"/>
              </a:rPr>
              <a:t>.</a:t>
            </a:r>
          </a:p>
          <a:p>
            <a:pPr marL="285750" indent="-285750">
              <a:lnSpc>
                <a:spcPct val="150000"/>
              </a:lnSpc>
              <a:buFont typeface="Arial"/>
              <a:buChar char="•"/>
            </a:pPr>
            <a:r>
              <a:rPr lang="en-US" sz="1600" dirty="0" err="1">
                <a:latin typeface="Arial"/>
                <a:cs typeface="Arial"/>
              </a:rPr>
              <a:t>Κ</a:t>
            </a:r>
            <a:r>
              <a:rPr lang="en-US" sz="1600" dirty="0">
                <a:latin typeface="Arial"/>
                <a:cs typeface="Arial"/>
              </a:rPr>
              <a:t>α</a:t>
            </a:r>
            <a:r>
              <a:rPr lang="en-US" sz="1600" dirty="0" err="1">
                <a:latin typeface="Arial"/>
                <a:cs typeface="Arial"/>
              </a:rPr>
              <a:t>τ</a:t>
            </a:r>
            <a:r>
              <a:rPr lang="en-US" sz="1600" dirty="0">
                <a:latin typeface="Arial"/>
                <a:cs typeface="Arial"/>
              </a:rPr>
              <a:t>α</a:t>
            </a:r>
            <a:r>
              <a:rPr lang="en-US" sz="1600" dirty="0" err="1">
                <a:latin typeface="Arial"/>
                <a:cs typeface="Arial"/>
              </a:rPr>
              <a:t>γρ</a:t>
            </a:r>
            <a:r>
              <a:rPr lang="en-US" sz="1600" dirty="0">
                <a:latin typeface="Arial"/>
                <a:cs typeface="Arial"/>
              </a:rPr>
              <a:t>α</a:t>
            </a:r>
            <a:r>
              <a:rPr lang="en-US" sz="1600" dirty="0" err="1">
                <a:latin typeface="Arial"/>
                <a:cs typeface="Arial"/>
              </a:rPr>
              <a:t>φή</a:t>
            </a:r>
            <a:r>
              <a:rPr lang="en-US" sz="1600" dirty="0">
                <a:latin typeface="Arial"/>
                <a:cs typeface="Arial"/>
              </a:rPr>
              <a:t> </a:t>
            </a:r>
            <a:r>
              <a:rPr lang="en-US" sz="1600" dirty="0" err="1">
                <a:latin typeface="Arial"/>
                <a:cs typeface="Arial"/>
              </a:rPr>
              <a:t>τάσεων</a:t>
            </a:r>
            <a:r>
              <a:rPr lang="en-US" sz="1600" dirty="0">
                <a:latin typeface="Arial"/>
                <a:cs typeface="Arial"/>
              </a:rPr>
              <a:t> α</a:t>
            </a:r>
            <a:r>
              <a:rPr lang="en-US" sz="1600" dirty="0" err="1">
                <a:latin typeface="Arial"/>
                <a:cs typeface="Arial"/>
              </a:rPr>
              <a:t>γοράς</a:t>
            </a:r>
            <a:r>
              <a:rPr lang="en-US" sz="1600" dirty="0">
                <a:latin typeface="Arial"/>
                <a:cs typeface="Arial"/>
              </a:rPr>
              <a:t>.</a:t>
            </a:r>
          </a:p>
          <a:p>
            <a:pPr marL="285750" indent="-285750">
              <a:lnSpc>
                <a:spcPct val="150000"/>
              </a:lnSpc>
              <a:buFont typeface="Arial"/>
              <a:buChar char="•"/>
            </a:pPr>
            <a:r>
              <a:rPr lang="en-US" sz="1600" dirty="0" err="1">
                <a:latin typeface="Arial"/>
                <a:cs typeface="Arial"/>
              </a:rPr>
              <a:t>Πρόσω</a:t>
            </a:r>
            <a:r>
              <a:rPr lang="en-US" sz="1600" dirty="0">
                <a:latin typeface="Arial"/>
                <a:cs typeface="Arial"/>
              </a:rPr>
              <a:t>π</a:t>
            </a:r>
            <a:r>
              <a:rPr lang="en-US" sz="1600" dirty="0" err="1">
                <a:latin typeface="Arial"/>
                <a:cs typeface="Arial"/>
              </a:rPr>
              <a:t>ο</a:t>
            </a:r>
            <a:r>
              <a:rPr lang="en-US" sz="1600" dirty="0">
                <a:latin typeface="Arial"/>
                <a:cs typeface="Arial"/>
              </a:rPr>
              <a:t> </a:t>
            </a:r>
            <a:r>
              <a:rPr lang="en-US" sz="1600" dirty="0" err="1">
                <a:latin typeface="Arial"/>
                <a:cs typeface="Arial"/>
              </a:rPr>
              <a:t>με</a:t>
            </a:r>
            <a:r>
              <a:rPr lang="en-US" sz="1600" dirty="0">
                <a:latin typeface="Arial"/>
                <a:cs typeface="Arial"/>
              </a:rPr>
              <a:t> π</a:t>
            </a:r>
            <a:r>
              <a:rPr lang="en-US" sz="1600" dirty="0" err="1">
                <a:latin typeface="Arial"/>
                <a:cs typeface="Arial"/>
              </a:rPr>
              <a:t>ρόσω</a:t>
            </a:r>
            <a:r>
              <a:rPr lang="en-US" sz="1600" dirty="0">
                <a:latin typeface="Arial"/>
                <a:cs typeface="Arial"/>
              </a:rPr>
              <a:t>π</a:t>
            </a:r>
            <a:r>
              <a:rPr lang="en-US" sz="1600" dirty="0" err="1">
                <a:latin typeface="Arial"/>
                <a:cs typeface="Arial"/>
              </a:rPr>
              <a:t>ο</a:t>
            </a:r>
            <a:r>
              <a:rPr lang="en-US" sz="1600" dirty="0">
                <a:latin typeface="Arial"/>
                <a:cs typeface="Arial"/>
              </a:rPr>
              <a:t> </a:t>
            </a:r>
            <a:r>
              <a:rPr lang="en-US" sz="1600" dirty="0" err="1">
                <a:latin typeface="Arial"/>
                <a:cs typeface="Arial"/>
              </a:rPr>
              <a:t>ε</a:t>
            </a:r>
            <a:r>
              <a:rPr lang="en-US" sz="1600" dirty="0">
                <a:latin typeface="Arial"/>
                <a:cs typeface="Arial"/>
              </a:rPr>
              <a:t>π</a:t>
            </a:r>
            <a:r>
              <a:rPr lang="en-US" sz="1600" dirty="0" err="1">
                <a:latin typeface="Arial"/>
                <a:cs typeface="Arial"/>
              </a:rPr>
              <a:t>ικοινωνί</a:t>
            </a:r>
            <a:r>
              <a:rPr lang="en-US" sz="1600" dirty="0">
                <a:latin typeface="Arial"/>
                <a:cs typeface="Arial"/>
              </a:rPr>
              <a:t>α.</a:t>
            </a:r>
          </a:p>
          <a:p>
            <a:pPr marL="285750" indent="-285750">
              <a:lnSpc>
                <a:spcPct val="150000"/>
              </a:lnSpc>
              <a:buFont typeface="Arial"/>
              <a:buChar char="•"/>
            </a:pPr>
            <a:r>
              <a:rPr lang="en-US" sz="1600" dirty="0" err="1">
                <a:latin typeface="Arial"/>
                <a:cs typeface="Arial"/>
              </a:rPr>
              <a:t>Μικρότερο</a:t>
            </a:r>
            <a:r>
              <a:rPr lang="en-US" sz="1600" dirty="0">
                <a:latin typeface="Arial"/>
                <a:cs typeface="Arial"/>
              </a:rPr>
              <a:t> </a:t>
            </a:r>
            <a:r>
              <a:rPr lang="en-US" sz="1600" dirty="0" err="1">
                <a:latin typeface="Arial"/>
                <a:cs typeface="Arial"/>
              </a:rPr>
              <a:t>κόστος</a:t>
            </a:r>
            <a:r>
              <a:rPr lang="en-US" sz="1600" dirty="0">
                <a:latin typeface="Arial"/>
                <a:cs typeface="Arial"/>
              </a:rPr>
              <a:t> απ</a:t>
            </a:r>
            <a:r>
              <a:rPr lang="en-US" sz="1600" dirty="0" err="1">
                <a:latin typeface="Arial"/>
                <a:cs typeface="Arial"/>
              </a:rPr>
              <a:t>ό</a:t>
            </a:r>
            <a:r>
              <a:rPr lang="en-US" sz="1600" dirty="0">
                <a:latin typeface="Arial"/>
                <a:cs typeface="Arial"/>
              </a:rPr>
              <a:t> </a:t>
            </a:r>
            <a:r>
              <a:rPr lang="en-US" sz="1600" dirty="0" err="1">
                <a:latin typeface="Arial"/>
                <a:cs typeface="Arial"/>
              </a:rPr>
              <a:t>την</a:t>
            </a:r>
            <a:r>
              <a:rPr lang="en-US" sz="1600" dirty="0">
                <a:latin typeface="Arial"/>
                <a:cs typeface="Arial"/>
              </a:rPr>
              <a:t> </a:t>
            </a:r>
            <a:r>
              <a:rPr lang="en-US" sz="1600" dirty="0" err="1">
                <a:latin typeface="Arial"/>
                <a:cs typeface="Arial"/>
              </a:rPr>
              <a:t>άμεση</a:t>
            </a:r>
            <a:r>
              <a:rPr lang="en-US" sz="1600" dirty="0">
                <a:latin typeface="Arial"/>
                <a:cs typeface="Arial"/>
              </a:rPr>
              <a:t> π</a:t>
            </a:r>
            <a:r>
              <a:rPr lang="en-US" sz="1600" dirty="0" err="1">
                <a:latin typeface="Arial"/>
                <a:cs typeface="Arial"/>
              </a:rPr>
              <a:t>ώληση</a:t>
            </a:r>
            <a:r>
              <a:rPr lang="en-US" sz="1600" dirty="0">
                <a:latin typeface="Arial"/>
                <a:cs typeface="Arial"/>
              </a:rPr>
              <a:t>.</a:t>
            </a:r>
          </a:p>
          <a:p>
            <a:pPr marL="285750" indent="-285750">
              <a:lnSpc>
                <a:spcPct val="150000"/>
              </a:lnSpc>
              <a:buFont typeface="Arial"/>
              <a:buChar char="•"/>
            </a:pPr>
            <a:r>
              <a:rPr lang="en-US" sz="1600" dirty="0" err="1">
                <a:latin typeface="Arial"/>
                <a:cs typeface="Arial"/>
              </a:rPr>
              <a:t>Πρόσ</a:t>
            </a:r>
            <a:r>
              <a:rPr lang="en-US" sz="1600" dirty="0">
                <a:latin typeface="Arial"/>
                <a:cs typeface="Arial"/>
              </a:rPr>
              <a:t>βα</a:t>
            </a:r>
            <a:r>
              <a:rPr lang="en-US" sz="1600" dirty="0" err="1">
                <a:latin typeface="Arial"/>
                <a:cs typeface="Arial"/>
              </a:rPr>
              <a:t>ση</a:t>
            </a:r>
            <a:r>
              <a:rPr lang="en-US" sz="1600" dirty="0">
                <a:latin typeface="Arial"/>
                <a:cs typeface="Arial"/>
              </a:rPr>
              <a:t> </a:t>
            </a:r>
            <a:r>
              <a:rPr lang="en-US" sz="1600" dirty="0" err="1">
                <a:latin typeface="Arial"/>
                <a:cs typeface="Arial"/>
              </a:rPr>
              <a:t>σε</a:t>
            </a:r>
            <a:r>
              <a:rPr lang="en-US" sz="1600" dirty="0">
                <a:latin typeface="Arial"/>
                <a:cs typeface="Arial"/>
              </a:rPr>
              <a:t> </a:t>
            </a:r>
            <a:r>
              <a:rPr lang="en-US" sz="1600" dirty="0" err="1">
                <a:latin typeface="Arial"/>
                <a:cs typeface="Arial"/>
              </a:rPr>
              <a:t>δύσκολες</a:t>
            </a:r>
            <a:r>
              <a:rPr lang="en-US" sz="1600" dirty="0">
                <a:latin typeface="Arial"/>
                <a:cs typeface="Arial"/>
              </a:rPr>
              <a:t> </a:t>
            </a:r>
            <a:r>
              <a:rPr lang="en-US" sz="1600" dirty="0" err="1">
                <a:latin typeface="Arial"/>
                <a:cs typeface="Arial"/>
              </a:rPr>
              <a:t>ε</a:t>
            </a:r>
            <a:r>
              <a:rPr lang="en-US" sz="1600" dirty="0">
                <a:latin typeface="Arial"/>
                <a:cs typeface="Arial"/>
              </a:rPr>
              <a:t>πα</a:t>
            </a:r>
            <a:r>
              <a:rPr lang="en-US" sz="1600" dirty="0" err="1">
                <a:latin typeface="Arial"/>
                <a:cs typeface="Arial"/>
              </a:rPr>
              <a:t>φές</a:t>
            </a:r>
            <a:r>
              <a:rPr lang="en-US" sz="1600" dirty="0">
                <a:latin typeface="Arial"/>
                <a:cs typeface="Arial"/>
              </a:rPr>
              <a:t>.</a:t>
            </a:r>
          </a:p>
          <a:p>
            <a:pPr marL="285750" indent="-285750">
              <a:lnSpc>
                <a:spcPct val="150000"/>
              </a:lnSpc>
              <a:buFont typeface="Arial"/>
              <a:buChar char="•"/>
            </a:pPr>
            <a:r>
              <a:rPr lang="en-US" sz="1600" dirty="0" err="1">
                <a:latin typeface="Arial"/>
                <a:cs typeface="Arial"/>
              </a:rPr>
              <a:t>Προώθηση</a:t>
            </a:r>
            <a:r>
              <a:rPr lang="en-US" sz="1600" dirty="0">
                <a:latin typeface="Arial"/>
                <a:cs typeface="Arial"/>
              </a:rPr>
              <a:t> </a:t>
            </a:r>
            <a:r>
              <a:rPr lang="en-US" sz="1600" dirty="0" err="1">
                <a:latin typeface="Arial"/>
                <a:cs typeface="Arial"/>
              </a:rPr>
              <a:t>σε</a:t>
            </a:r>
            <a:r>
              <a:rPr lang="en-US" sz="1600" dirty="0">
                <a:latin typeface="Arial"/>
                <a:cs typeface="Arial"/>
              </a:rPr>
              <a:t> επ</a:t>
            </a:r>
            <a:r>
              <a:rPr lang="en-US" sz="1600" dirty="0" err="1">
                <a:latin typeface="Arial"/>
                <a:cs typeface="Arial"/>
              </a:rPr>
              <a:t>ιλεγμένο</a:t>
            </a:r>
            <a:r>
              <a:rPr lang="en-US" sz="1600" dirty="0">
                <a:latin typeface="Arial"/>
                <a:cs typeface="Arial"/>
              </a:rPr>
              <a:t> </a:t>
            </a:r>
            <a:r>
              <a:rPr lang="en-US" sz="1600" dirty="0" err="1">
                <a:latin typeface="Arial"/>
                <a:cs typeface="Arial"/>
              </a:rPr>
              <a:t>κοινό</a:t>
            </a:r>
            <a:r>
              <a:rPr lang="en-US" sz="1600" dirty="0">
                <a:latin typeface="Arial"/>
                <a:cs typeface="Arial"/>
              </a:rPr>
              <a:t>. </a:t>
            </a:r>
          </a:p>
          <a:p>
            <a:pPr marL="285750" indent="-285750">
              <a:lnSpc>
                <a:spcPct val="150000"/>
              </a:lnSpc>
              <a:buFont typeface="Arial"/>
              <a:buChar char="•"/>
            </a:pPr>
            <a:r>
              <a:rPr lang="en-US" sz="1600" dirty="0" err="1">
                <a:latin typeface="Arial"/>
                <a:cs typeface="Arial"/>
              </a:rPr>
              <a:t>Λήψη</a:t>
            </a:r>
            <a:r>
              <a:rPr lang="en-US" sz="1600" dirty="0">
                <a:latin typeface="Arial"/>
                <a:cs typeface="Arial"/>
              </a:rPr>
              <a:t> πα</a:t>
            </a:r>
            <a:r>
              <a:rPr lang="en-US" sz="1600" dirty="0" err="1">
                <a:latin typeface="Arial"/>
                <a:cs typeface="Arial"/>
              </a:rPr>
              <a:t>ρ</a:t>
            </a:r>
            <a:r>
              <a:rPr lang="en-US" sz="1600" dirty="0">
                <a:latin typeface="Arial"/>
                <a:cs typeface="Arial"/>
              </a:rPr>
              <a:t>α</a:t>
            </a:r>
            <a:r>
              <a:rPr lang="en-US" sz="1600" dirty="0" err="1">
                <a:latin typeface="Arial"/>
                <a:cs typeface="Arial"/>
              </a:rPr>
              <a:t>γγελιών</a:t>
            </a:r>
            <a:r>
              <a:rPr lang="en-US" sz="1600" dirty="0">
                <a:latin typeface="Arial"/>
                <a:cs typeface="Arial"/>
              </a:rPr>
              <a:t>.</a:t>
            </a:r>
            <a:endParaRPr lang="el-GR" sz="1600" dirty="0">
              <a:latin typeface="Arial"/>
              <a:cs typeface="Arial"/>
            </a:endParaRPr>
          </a:p>
          <a:p>
            <a:pPr>
              <a:lnSpc>
                <a:spcPct val="150000"/>
              </a:lnSpc>
            </a:pPr>
            <a:endParaRPr lang="en-US" sz="1600" dirty="0">
              <a:latin typeface="Arial"/>
              <a:cs typeface="Arial"/>
            </a:endParaRPr>
          </a:p>
          <a:p>
            <a:pPr algn="r"/>
            <a:r>
              <a:rPr lang="en-US" sz="1400" dirty="0">
                <a:latin typeface="Arial"/>
                <a:cs typeface="Arial"/>
              </a:rPr>
              <a:t> </a:t>
            </a:r>
          </a:p>
          <a:p>
            <a:pPr algn="r"/>
            <a:r>
              <a:rPr lang="en-US" sz="1400" dirty="0">
                <a:latin typeface="Arial"/>
                <a:cs typeface="Arial"/>
              </a:rPr>
              <a:t>(Peter </a:t>
            </a:r>
            <a:r>
              <a:rPr lang="en-US" sz="1400" dirty="0" err="1">
                <a:latin typeface="Arial"/>
                <a:cs typeface="Arial"/>
              </a:rPr>
              <a:t>Cotterell</a:t>
            </a:r>
            <a:r>
              <a:rPr lang="en-US" sz="1400" dirty="0">
                <a:latin typeface="Arial"/>
                <a:cs typeface="Arial"/>
              </a:rPr>
              <a:t> 1992)</a:t>
            </a:r>
          </a:p>
        </p:txBody>
      </p:sp>
    </p:spTree>
    <p:extLst>
      <p:ext uri="{BB962C8B-B14F-4D97-AF65-F5344CB8AC3E}">
        <p14:creationId xmlns:p14="http://schemas.microsoft.com/office/powerpoint/2010/main" val="27556312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blinds(horizontal)">
                                      <p:cBhvr>
                                        <p:cTn id="7"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20126</TotalTime>
  <Words>6116</Words>
  <Application>Microsoft Office PowerPoint</Application>
  <PresentationFormat>Προβολή στην οθόνη (4:3)</PresentationFormat>
  <Paragraphs>484</Paragraphs>
  <Slides>58</Slides>
  <Notes>58</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58</vt:i4>
      </vt:variant>
    </vt:vector>
  </HeadingPairs>
  <TitlesOfParts>
    <vt:vector size="62" baseType="lpstr">
      <vt:lpstr>Arial</vt:lpstr>
      <vt:lpstr>Calibri</vt:lpstr>
      <vt:lpstr>Comic Sans MS</vt:lpstr>
      <vt:lpstr>Θέμα του Office</vt:lpstr>
      <vt:lpstr>Παρουσίαση του PowerPoint</vt:lpstr>
      <vt:lpstr>Τί ορίζουμε εμπορική έκθεση</vt:lpstr>
      <vt:lpstr>Κατηγορίες ανθρώπων που συναλλάσσονται σε μια εμπορική έκθεση</vt:lpstr>
      <vt:lpstr>Εμπορική έκθεση με απλά λόγια...</vt:lpstr>
      <vt:lpstr>Παρουσίαση του PowerPoint</vt:lpstr>
      <vt:lpstr>Κατηγορίες εμπορικών εκθέσεων</vt:lpstr>
      <vt:lpstr>Κατηγορίες εμπορικών εκθέσεων</vt:lpstr>
      <vt:lpstr>Πλεονεκτήματα εμπορικών εκθέσεων</vt:lpstr>
      <vt:lpstr>Πλεονεκτήματα εμπορικών εκθέσεων</vt:lpstr>
      <vt:lpstr>Πλεονεκτήματα εμπορικών εκθέσεων</vt:lpstr>
      <vt:lpstr>Πλεονεκτήματα εμπορικών εκθέσεων</vt:lpstr>
      <vt:lpstr>Πλεονεκτήματα εμπορικών εκθέσεων</vt:lpstr>
      <vt:lpstr>Πλεονεκτήματα εμπορικών εκθέσεων</vt:lpstr>
      <vt:lpstr>Πλεονεκτήματα εμπορικών εκθέσεων</vt:lpstr>
      <vt:lpstr>Πλεονεκτήματα εμπορικών εκθέσεων</vt:lpstr>
      <vt:lpstr>Πλεονεκτήματα εμπορικών εκθέσεων</vt:lpstr>
      <vt:lpstr>Πλεονεκτήματα εμπορικών εκθέσεων</vt:lpstr>
      <vt:lpstr>Πλεονεκτήματα εμπορικών εκθέσεων</vt:lpstr>
      <vt:lpstr>Πλεονεκτήματα εμπορικών εκθέσεων</vt:lpstr>
      <vt:lpstr>Πλεονεκτήματα εμπορικών εκθέσεων</vt:lpstr>
      <vt:lpstr>Πλεονεκτήματα εμπορικών εκθέσεων</vt:lpstr>
      <vt:lpstr>Μειονεκτήματα εμπορικών εκθέσεων</vt:lpstr>
      <vt:lpstr>Μειονεκτήματα εμπορικών εκθέσεων</vt:lpstr>
      <vt:lpstr>Μειονεκτήματα εμπορικών εκθέσεων</vt:lpstr>
      <vt:lpstr>Μειονεκτήματα εμπορικών εκθέσεων</vt:lpstr>
      <vt:lpstr>Παρουσίαση του PowerPoint</vt:lpstr>
      <vt:lpstr>Στάδια συμμετοχής στις Εμπορικές Εκθέσεις </vt:lpstr>
      <vt:lpstr>Διάγραμμα: Στάδια συμμετοχής στις Διεθνείς Εμπορικές Εκθέσεις </vt:lpstr>
      <vt:lpstr>Επιχειρησιακοί Στόχοι Συμμετοχής σε Διεθνείς Εμπορικές Εκθέσεις </vt:lpstr>
      <vt:lpstr>Επιχειρησιακοί Στόχοι Συμμετοχής σε Διεθνείς Εμπορικές Εκθέσεις </vt:lpstr>
      <vt:lpstr>Επιχειρησιακοί Στόχοι Συμμετοχής σε Διεθνείς Εμπορικές Εκθέσεις </vt:lpstr>
      <vt:lpstr>Επιχειρησιακοί Στόχοι Συμμετοχής σε Διεθνείς Εμπορικές Εκθέσεις </vt:lpstr>
      <vt:lpstr>Επιχειρησιακοί Στόχοι Συμμετοχής σε Διεθνείς Εμπορικές Εκθέσεις </vt:lpstr>
      <vt:lpstr>Επιχειρησιακοί Στόχοι Συμμετοχής σε Διεθνείς Εμπορικές Εκθέσεις </vt:lpstr>
      <vt:lpstr>Επιχειρησιακοί Στόχοι Συμμετοχής σε Διεθνείς Εμπορικές Εκθέσεις </vt:lpstr>
      <vt:lpstr>Επιχειρησιακοί Στόχοι Συμμετοχής σε Διεθνείς Εμπορικές Εκθέσεις </vt:lpstr>
      <vt:lpstr>Επιχειρησιακοί Στόχοι Συμμετοχής σε Διεθνείς Εμπορικές Εκθέσεις </vt:lpstr>
      <vt:lpstr>Επιχειρησιακοί Στόχοι Συμμετοχής σε Διεθνείς Εμπορικές Εκθέσεις </vt:lpstr>
      <vt:lpstr>Επιχειρησιακοί Στόχοι Συμμετοχής σε Διεθνείς Εμπορικές Εκθέσεις </vt:lpstr>
      <vt:lpstr>Παρουσίαση του PowerPoint</vt:lpstr>
      <vt:lpstr>Προϋπολογισμός συμμετοχής</vt:lpstr>
      <vt:lpstr>Προϋπολογισμός συμμετοχής</vt:lpstr>
      <vt:lpstr>Παρουσίαση του PowerPoint</vt:lpstr>
      <vt:lpstr>Συντονιστής συμμετοχής  </vt:lpstr>
      <vt:lpstr>Συντονιστής συμμετοχής  </vt:lpstr>
      <vt:lpstr>Eπικοινωνία με τον οργανωτή  </vt:lpstr>
      <vt:lpstr>Eκθέματα  </vt:lpstr>
      <vt:lpstr>Stand</vt:lpstr>
      <vt:lpstr>Stand</vt:lpstr>
      <vt:lpstr>Ανθρώπινο δυναμικό </vt:lpstr>
      <vt:lpstr>Πρόσθετη προβολή</vt:lpstr>
      <vt:lpstr>Δημόσιες σχέσεις </vt:lpstr>
      <vt:lpstr>Επισκέπτης</vt:lpstr>
      <vt:lpstr>Έλεγχος</vt:lpstr>
      <vt:lpstr>Μεταεκθεσιακή προβολή </vt:lpstr>
      <vt:lpstr>Μεταεκθεσιακή προβολή </vt:lpstr>
      <vt:lpstr>Μεταεκθεσιακή προβολή </vt:lpstr>
      <vt:lpstr>Μεταεκθεσιακή προβολή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katia</dc:creator>
  <cp:lastModifiedBy>Κεχαγιάς Γεώργιος</cp:lastModifiedBy>
  <cp:revision>2754</cp:revision>
  <dcterms:created xsi:type="dcterms:W3CDTF">2013-03-04T18:27:14Z</dcterms:created>
  <dcterms:modified xsi:type="dcterms:W3CDTF">2023-07-29T10:24:55Z</dcterms:modified>
</cp:coreProperties>
</file>