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53"/>
  </p:notesMasterIdLst>
  <p:handoutMasterIdLst>
    <p:handoutMasterId r:id="rId54"/>
  </p:handoutMasterIdLst>
  <p:sldIdLst>
    <p:sldId id="372" r:id="rId2"/>
    <p:sldId id="401" r:id="rId3"/>
    <p:sldId id="398" r:id="rId4"/>
    <p:sldId id="395" r:id="rId5"/>
    <p:sldId id="454" r:id="rId6"/>
    <p:sldId id="455" r:id="rId7"/>
    <p:sldId id="404" r:id="rId8"/>
    <p:sldId id="424" r:id="rId9"/>
    <p:sldId id="456" r:id="rId10"/>
    <p:sldId id="457" r:id="rId11"/>
    <p:sldId id="402" r:id="rId12"/>
    <p:sldId id="407" r:id="rId13"/>
    <p:sldId id="425" r:id="rId14"/>
    <p:sldId id="466" r:id="rId15"/>
    <p:sldId id="458" r:id="rId16"/>
    <p:sldId id="426" r:id="rId17"/>
    <p:sldId id="408" r:id="rId18"/>
    <p:sldId id="410" r:id="rId19"/>
    <p:sldId id="467" r:id="rId20"/>
    <p:sldId id="394" r:id="rId21"/>
    <p:sldId id="459" r:id="rId22"/>
    <p:sldId id="427" r:id="rId23"/>
    <p:sldId id="413" r:id="rId24"/>
    <p:sldId id="396" r:id="rId25"/>
    <p:sldId id="460" r:id="rId26"/>
    <p:sldId id="420" r:id="rId27"/>
    <p:sldId id="462" r:id="rId28"/>
    <p:sldId id="468" r:id="rId29"/>
    <p:sldId id="461" r:id="rId30"/>
    <p:sldId id="469" r:id="rId31"/>
    <p:sldId id="432" r:id="rId32"/>
    <p:sldId id="418" r:id="rId33"/>
    <p:sldId id="463" r:id="rId34"/>
    <p:sldId id="419" r:id="rId35"/>
    <p:sldId id="470" r:id="rId36"/>
    <p:sldId id="464" r:id="rId37"/>
    <p:sldId id="465" r:id="rId38"/>
    <p:sldId id="415" r:id="rId39"/>
    <p:sldId id="442" r:id="rId40"/>
    <p:sldId id="471" r:id="rId41"/>
    <p:sldId id="472" r:id="rId42"/>
    <p:sldId id="473" r:id="rId43"/>
    <p:sldId id="474" r:id="rId44"/>
    <p:sldId id="475" r:id="rId45"/>
    <p:sldId id="476" r:id="rId46"/>
    <p:sldId id="477" r:id="rId47"/>
    <p:sldId id="392" r:id="rId48"/>
    <p:sldId id="478" r:id="rId49"/>
    <p:sldId id="479" r:id="rId50"/>
    <p:sldId id="440" r:id="rId51"/>
    <p:sldId id="480" r:id="rId5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A02E5F"/>
    <a:srgbClr val="1C2DD2"/>
    <a:srgbClr val="008000"/>
    <a:srgbClr val="CCFF66"/>
    <a:srgbClr val="66FF33"/>
    <a:srgbClr val="99FF33"/>
    <a:srgbClr val="99FF99"/>
    <a:srgbClr val="78B832"/>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Στυλ με θέμα 1 - Έμφαση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871" autoAdjust="0"/>
    <p:restoredTop sz="94203" autoAdjust="0"/>
  </p:normalViewPr>
  <p:slideViewPr>
    <p:cSldViewPr>
      <p:cViewPr varScale="1">
        <p:scale>
          <a:sx n="68" d="100"/>
          <a:sy n="68" d="100"/>
        </p:scale>
        <p:origin x="78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3344E1B-1CE3-4A68-A281-E1D42C30C4E0}" type="datetimeFigureOut">
              <a:rPr lang="el-GR" smtClean="0"/>
              <a:pPr/>
              <a:t>29/7/2023</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B7DED0-8C2B-42CE-B67B-835ECD4CB9D1}" type="slidenum">
              <a:rPr lang="el-GR" smtClean="0"/>
              <a:pPr/>
              <a:t>‹#›</a:t>
            </a:fld>
            <a:endParaRPr lang="el-G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EFB64A-8DFB-400D-8E47-E9EA509D4CEC}" type="datetimeFigureOut">
              <a:rPr lang="el-GR" smtClean="0"/>
              <a:pPr/>
              <a:t>29/7/2023</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56685B-F1EE-412A-BD75-E69196172EA6}" type="slidenum">
              <a:rPr lang="el-GR" smtClean="0"/>
              <a:pPr/>
              <a:t>‹#›</a:t>
            </a:fld>
            <a:endParaRPr lang="el-GR"/>
          </a:p>
        </p:txBody>
      </p:sp>
    </p:spTree>
    <p:extLst>
      <p:ext uri="{BB962C8B-B14F-4D97-AF65-F5344CB8AC3E}">
        <p14:creationId xmlns:p14="http://schemas.microsoft.com/office/powerpoint/2010/main" val="2746512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1</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10</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11</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12</a:t>
            </a:fld>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13</a:t>
            </a:fld>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14</a:t>
            </a:fld>
            <a:endParaRPr 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15</a:t>
            </a:fld>
            <a:endParaRPr 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16</a:t>
            </a:fld>
            <a:endParaRPr lang="el-G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17</a:t>
            </a:fld>
            <a:endParaRPr lang="el-G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18</a:t>
            </a:fld>
            <a:endParaRPr lang="el-G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19</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2</a:t>
            </a:fld>
            <a:endParaRPr lang="el-G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20</a:t>
            </a:fld>
            <a:endParaRPr lang="el-G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21</a:t>
            </a:fld>
            <a:endParaRPr lang="el-G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22</a:t>
            </a:fld>
            <a:endParaRPr lang="el-G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23</a:t>
            </a:fld>
            <a:endParaRPr lang="el-G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24</a:t>
            </a:fld>
            <a:endParaRPr lang="el-G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25</a:t>
            </a:fld>
            <a:endParaRPr lang="el-G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26</a:t>
            </a:fld>
            <a:endParaRPr lang="el-G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27</a:t>
            </a:fld>
            <a:endParaRPr lang="el-G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28</a:t>
            </a:fld>
            <a:endParaRPr lang="el-G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29</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3</a:t>
            </a:fld>
            <a:endParaRPr lang="el-G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30</a:t>
            </a:fld>
            <a:endParaRPr lang="el-G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31</a:t>
            </a:fld>
            <a:endParaRPr lang="el-G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32</a:t>
            </a:fld>
            <a:endParaRPr lang="el-G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33</a:t>
            </a:fld>
            <a:endParaRPr lang="el-G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34</a:t>
            </a:fld>
            <a:endParaRPr lang="el-G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35</a:t>
            </a:fld>
            <a:endParaRPr lang="el-G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36</a:t>
            </a:fld>
            <a:endParaRPr lang="el-G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37</a:t>
            </a:fld>
            <a:endParaRPr lang="el-G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38</a:t>
            </a:fld>
            <a:endParaRPr lang="el-G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39</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4</a:t>
            </a:fld>
            <a:endParaRPr lang="el-G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40</a:t>
            </a:fld>
            <a:endParaRPr lang="el-G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41</a:t>
            </a:fld>
            <a:endParaRPr lang="el-G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42</a:t>
            </a:fld>
            <a:endParaRPr lang="el-G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43</a:t>
            </a:fld>
            <a:endParaRPr lang="el-G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44</a:t>
            </a:fld>
            <a:endParaRPr lang="el-G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45</a:t>
            </a:fld>
            <a:endParaRPr lang="el-G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46</a:t>
            </a:fld>
            <a:endParaRPr lang="el-G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47</a:t>
            </a:fld>
            <a:endParaRPr lang="el-G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48</a:t>
            </a:fld>
            <a:endParaRPr lang="el-G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49</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5</a:t>
            </a:fld>
            <a:endParaRPr lang="el-G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50</a:t>
            </a:fld>
            <a:endParaRPr lang="el-G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51</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6</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7</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8</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l-GR" b="0"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F5D2CB-08DA-4F85-95BB-254AB697634D}" type="datetimeFigureOut">
              <a:rPr lang="el-GR" smtClean="0"/>
              <a:pPr/>
              <a:t>29/7/2023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BE8667-CE83-47BA-89FD-A372316410A8}"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40.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4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4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4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4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4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4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45.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4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46.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46.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47.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47.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48.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48.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49.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49.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50.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50.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5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5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22 - Ορθογώνιο">
            <a:extLst>
              <a:ext uri="{FF2B5EF4-FFF2-40B4-BE49-F238E27FC236}">
                <a16:creationId xmlns:a16="http://schemas.microsoft.com/office/drawing/2014/main" id="{8AA86820-DE99-B0E8-ABC9-F51FBA9A7D36}"/>
              </a:ext>
            </a:extLst>
          </p:cNvPr>
          <p:cNvSpPr/>
          <p:nvPr/>
        </p:nvSpPr>
        <p:spPr>
          <a:xfrm>
            <a:off x="188398" y="185467"/>
            <a:ext cx="8767204" cy="645824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nvGrpSpPr>
          <p:cNvPr id="12" name="Ομάδα 11">
            <a:extLst>
              <a:ext uri="{FF2B5EF4-FFF2-40B4-BE49-F238E27FC236}">
                <a16:creationId xmlns:a16="http://schemas.microsoft.com/office/drawing/2014/main" id="{5BBAE711-F52E-B601-4E9C-DAE60B083E36}"/>
              </a:ext>
            </a:extLst>
          </p:cNvPr>
          <p:cNvGrpSpPr/>
          <p:nvPr/>
        </p:nvGrpSpPr>
        <p:grpSpPr>
          <a:xfrm>
            <a:off x="182134" y="5733258"/>
            <a:ext cx="8779731" cy="1224531"/>
            <a:chOff x="107504" y="5733258"/>
            <a:chExt cx="8928992" cy="1224531"/>
          </a:xfrm>
        </p:grpSpPr>
        <p:pic>
          <p:nvPicPr>
            <p:cNvPr id="15" name="Picture 3" descr="G:\Katia\Διδακτορική Διατριβή\Kείμενο\Εικόνες\slide2.jpg">
              <a:extLst>
                <a:ext uri="{FF2B5EF4-FFF2-40B4-BE49-F238E27FC236}">
                  <a16:creationId xmlns:a16="http://schemas.microsoft.com/office/drawing/2014/main" id="{CDA15A9F-1394-B3B7-C4AA-4C1CD610CB24}"/>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7" name="Γραφικό 16" descr="Ψάρι με συμπαγές γέμισμα">
              <a:extLst>
                <a:ext uri="{FF2B5EF4-FFF2-40B4-BE49-F238E27FC236}">
                  <a16:creationId xmlns:a16="http://schemas.microsoft.com/office/drawing/2014/main" id="{3E7201C8-8C02-D4D0-32FA-941D185AE32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8" name="Γραφικό 17" descr="Ψάρι με συμπαγές γέμισμα">
              <a:extLst>
                <a:ext uri="{FF2B5EF4-FFF2-40B4-BE49-F238E27FC236}">
                  <a16:creationId xmlns:a16="http://schemas.microsoft.com/office/drawing/2014/main" id="{B99C9860-060A-451F-E70F-761C23B31FD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9" name="Γραφικό 18" descr="Ανταγωνισμός με συμπαγές γέμισμα">
              <a:extLst>
                <a:ext uri="{FF2B5EF4-FFF2-40B4-BE49-F238E27FC236}">
                  <a16:creationId xmlns:a16="http://schemas.microsoft.com/office/drawing/2014/main" id="{C9A56C20-4627-F557-BFF1-1C6B177E185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13" name="2 - Υπότιτλος"/>
          <p:cNvSpPr txBox="1">
            <a:spLocks/>
          </p:cNvSpPr>
          <p:nvPr/>
        </p:nvSpPr>
        <p:spPr>
          <a:xfrm>
            <a:off x="3095266" y="4093621"/>
            <a:ext cx="3096344" cy="71438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trike="noStrike" kern="1200" cap="none" spc="0" normalizeH="0" baseline="0" noProof="0" dirty="0">
              <a:ln>
                <a:noFill/>
              </a:ln>
              <a:effectLst/>
              <a:uLnTx/>
              <a:uFillTx/>
              <a:latin typeface="Arial" pitchFamily="34" charset="0"/>
              <a:cs typeface="Arial" pitchFamily="34" charset="0"/>
            </a:endParaRPr>
          </a:p>
        </p:txBody>
      </p:sp>
      <p:cxnSp>
        <p:nvCxnSpPr>
          <p:cNvPr id="16" name="15 - Ευθεία γραμμή σύνδεσης"/>
          <p:cNvCxnSpPr/>
          <p:nvPr/>
        </p:nvCxnSpPr>
        <p:spPr>
          <a:xfrm>
            <a:off x="642910" y="5072074"/>
            <a:ext cx="7920880" cy="0"/>
          </a:xfrm>
          <a:prstGeom prst="line">
            <a:avLst/>
          </a:prstGeom>
          <a:ln w="25400">
            <a:solidFill>
              <a:srgbClr val="3DACD3"/>
            </a:solidFill>
          </a:ln>
        </p:spPr>
        <p:style>
          <a:lnRef idx="1">
            <a:schemeClr val="accent1"/>
          </a:lnRef>
          <a:fillRef idx="0">
            <a:schemeClr val="accent1"/>
          </a:fillRef>
          <a:effectRef idx="0">
            <a:schemeClr val="accent1"/>
          </a:effectRef>
          <a:fontRef idx="minor">
            <a:schemeClr val="tx1"/>
          </a:fontRef>
        </p:style>
      </p:cxnSp>
      <p:sp>
        <p:nvSpPr>
          <p:cNvPr id="22" name="1 - Τίτλος"/>
          <p:cNvSpPr txBox="1">
            <a:spLocks/>
          </p:cNvSpPr>
          <p:nvPr/>
        </p:nvSpPr>
        <p:spPr>
          <a:xfrm>
            <a:off x="288602" y="1268765"/>
            <a:ext cx="8387854" cy="2324791"/>
          </a:xfrm>
          <a:prstGeom prst="rect">
            <a:avLst/>
          </a:prstGeom>
          <a:noFill/>
          <a:ln w="25400" cap="flat" cmpd="sng" algn="ctr">
            <a:noFill/>
            <a:prstDash val="solid"/>
          </a:ln>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ctr">
            <a:noAutofit/>
          </a:bodyPr>
          <a:lstStyle/>
          <a:p>
            <a:pPr lvl="0" algn="ctr">
              <a:lnSpc>
                <a:spcPts val="5600"/>
              </a:lnSpc>
              <a:spcBef>
                <a:spcPct val="0"/>
              </a:spcBef>
              <a:defRPr/>
            </a:pPr>
            <a:r>
              <a:rPr lang="el-GR" sz="4000" b="1" dirty="0">
                <a:solidFill>
                  <a:srgbClr val="A02E5F"/>
                </a:solidFill>
                <a:latin typeface="Arial" panose="020B0604020202020204" pitchFamily="34" charset="0"/>
                <a:cs typeface="Arial" panose="020B0604020202020204" pitchFamily="34" charset="0"/>
              </a:rPr>
              <a:t>Διοργάνωση δράσεων προώθησης προϊόντων</a:t>
            </a:r>
          </a:p>
        </p:txBody>
      </p:sp>
      <p:sp>
        <p:nvSpPr>
          <p:cNvPr id="14" name="2 - Υπότιτλος"/>
          <p:cNvSpPr txBox="1">
            <a:spLocks/>
          </p:cNvSpPr>
          <p:nvPr/>
        </p:nvSpPr>
        <p:spPr>
          <a:xfrm>
            <a:off x="1151620" y="5143511"/>
            <a:ext cx="7164796" cy="113953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1300" b="1" i="0" u="none" strike="noStrike" kern="1200" cap="none" spc="0" normalizeH="0" baseline="0" noProof="0" dirty="0">
              <a:ln>
                <a:noFill/>
              </a:ln>
              <a:effectLst/>
              <a:uLnTx/>
              <a:uFillTx/>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Ομάδα 12">
            <a:extLst>
              <a:ext uri="{FF2B5EF4-FFF2-40B4-BE49-F238E27FC236}">
                <a16:creationId xmlns:a16="http://schemas.microsoft.com/office/drawing/2014/main" id="{A9B84B88-B7CD-ECB8-012E-B599F98C83F0}"/>
              </a:ext>
            </a:extLst>
          </p:cNvPr>
          <p:cNvGrpSpPr/>
          <p:nvPr/>
        </p:nvGrpSpPr>
        <p:grpSpPr>
          <a:xfrm>
            <a:off x="182134" y="5733258"/>
            <a:ext cx="8779731" cy="1224531"/>
            <a:chOff x="107504" y="5733258"/>
            <a:chExt cx="8928992" cy="1224531"/>
          </a:xfrm>
        </p:grpSpPr>
        <p:pic>
          <p:nvPicPr>
            <p:cNvPr id="14" name="Picture 3" descr="G:\Katia\Διδακτορική Διατριβή\Kείμενο\Εικόνες\slide2.jpg">
              <a:extLst>
                <a:ext uri="{FF2B5EF4-FFF2-40B4-BE49-F238E27FC236}">
                  <a16:creationId xmlns:a16="http://schemas.microsoft.com/office/drawing/2014/main" id="{87F088C5-2C02-97CF-2C82-639444B3125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5" name="Γραφικό 14" descr="Ψάρι με συμπαγές γέμισμα">
              <a:extLst>
                <a:ext uri="{FF2B5EF4-FFF2-40B4-BE49-F238E27FC236}">
                  <a16:creationId xmlns:a16="http://schemas.microsoft.com/office/drawing/2014/main" id="{3B0F0E4A-798C-0A19-B3E9-F41EE8F14AF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6" name="Γραφικό 15" descr="Ψάρι με συμπαγές γέμισμα">
              <a:extLst>
                <a:ext uri="{FF2B5EF4-FFF2-40B4-BE49-F238E27FC236}">
                  <a16:creationId xmlns:a16="http://schemas.microsoft.com/office/drawing/2014/main" id="{E4B6663C-EC3F-4863-C331-17D15AC6BBA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7" name="Γραφικό 16" descr="Ανταγωνισμός με συμπαγές γέμισμα">
              <a:extLst>
                <a:ext uri="{FF2B5EF4-FFF2-40B4-BE49-F238E27FC236}">
                  <a16:creationId xmlns:a16="http://schemas.microsoft.com/office/drawing/2014/main" id="{D3D93DEC-19AB-A516-5802-10DE2158233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grpSp>
        <p:nvGrpSpPr>
          <p:cNvPr id="31" name="30 - Ομάδα"/>
          <p:cNvGrpSpPr/>
          <p:nvPr/>
        </p:nvGrpSpPr>
        <p:grpSpPr>
          <a:xfrm>
            <a:off x="0" y="185467"/>
            <a:ext cx="9144017" cy="6458242"/>
            <a:chOff x="65835" y="185774"/>
            <a:chExt cx="9012330" cy="5835513"/>
          </a:xfrm>
        </p:grpSpPr>
        <p:sp>
          <p:nvSpPr>
            <p:cNvPr id="23" name="22 - Ορθογώνιο"/>
            <p:cNvSpPr/>
            <p:nvPr/>
          </p:nvSpPr>
          <p:spPr>
            <a:xfrm>
              <a:off x="251520" y="185774"/>
              <a:ext cx="8640944" cy="5835513"/>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l-GR" dirty="0"/>
            </a:p>
          </p:txBody>
        </p:sp>
        <p:grpSp>
          <p:nvGrpSpPr>
            <p:cNvPr id="27" name="26 - Ομάδα"/>
            <p:cNvGrpSpPr/>
            <p:nvPr/>
          </p:nvGrpSpPr>
          <p:grpSpPr>
            <a:xfrm>
              <a:off x="251520" y="188640"/>
              <a:ext cx="8640944" cy="576064"/>
              <a:chOff x="251520" y="188640"/>
              <a:chExt cx="8640960" cy="576064"/>
            </a:xfrm>
          </p:grpSpPr>
          <p:sp>
            <p:nvSpPr>
              <p:cNvPr id="25" name="24 - Ορθογώνιο"/>
              <p:cNvSpPr/>
              <p:nvPr/>
            </p:nvSpPr>
            <p:spPr>
              <a:xfrm>
                <a:off x="251520" y="548680"/>
                <a:ext cx="8640960" cy="216024"/>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l-GR"/>
              </a:p>
            </p:txBody>
          </p:sp>
          <p:sp>
            <p:nvSpPr>
              <p:cNvPr id="58" name="1 - Τίτλος"/>
              <p:cNvSpPr txBox="1">
                <a:spLocks/>
              </p:cNvSpPr>
              <p:nvPr/>
            </p:nvSpPr>
            <p:spPr>
              <a:xfrm>
                <a:off x="1043608" y="188640"/>
                <a:ext cx="7848872" cy="576064"/>
              </a:xfrm>
              <a:prstGeom prst="rect">
                <a:avLst/>
              </a:prstGeom>
              <a:solidFill>
                <a:schemeClr val="tx1">
                  <a:lumMod val="75000"/>
                  <a:lumOff val="25000"/>
                </a:schemeClr>
              </a:solidFill>
              <a:effectLst>
                <a:innerShdw blurRad="241300" dist="88900" dir="5400000">
                  <a:schemeClr val="tx1"/>
                </a:innerShdw>
              </a:effectLst>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l-GR" sz="3600" b="0" i="0" u="none" strike="noStrike" kern="1200" cap="none" spc="0" normalizeH="0" baseline="0" noProof="0">
                    <a:ln>
                      <a:noFill/>
                    </a:ln>
                    <a:solidFill>
                      <a:schemeClr val="bg1"/>
                    </a:solidFill>
                    <a:effectLst/>
                    <a:uLnTx/>
                    <a:uFillTx/>
                    <a:latin typeface="+mj-lt"/>
                    <a:ea typeface="+mj-ea"/>
                    <a:cs typeface="+mj-cs"/>
                  </a:rPr>
                  <a:t>    </a:t>
                </a:r>
                <a:endParaRPr kumimoji="0" lang="el-GR" sz="3600" b="0" i="0" u="none" strike="noStrike" kern="1200" cap="none" spc="0" normalizeH="0" baseline="0" noProof="0" dirty="0">
                  <a:ln>
                    <a:noFill/>
                  </a:ln>
                  <a:solidFill>
                    <a:schemeClr val="bg1">
                      <a:lumMod val="95000"/>
                    </a:schemeClr>
                  </a:solidFill>
                  <a:effectLst/>
                  <a:uLnTx/>
                  <a:uFillTx/>
                  <a:latin typeface="+mj-lt"/>
                  <a:ea typeface="+mj-ea"/>
                  <a:cs typeface="+mj-cs"/>
                </a:endParaRPr>
              </a:p>
            </p:txBody>
          </p:sp>
          <p:sp>
            <p:nvSpPr>
              <p:cNvPr id="49" name="48 - Ορθογώνιο"/>
              <p:cNvSpPr/>
              <p:nvPr/>
            </p:nvSpPr>
            <p:spPr>
              <a:xfrm>
                <a:off x="251520" y="188640"/>
                <a:ext cx="870423" cy="576064"/>
              </a:xfrm>
              <a:prstGeom prst="rect">
                <a:avLst/>
              </a:prstGeom>
              <a:solidFill>
                <a:srgbClr val="50B4D8"/>
              </a:solidFill>
              <a:ln>
                <a:noFill/>
              </a:ln>
              <a:effectLst>
                <a:innerShdw blurRad="228600" dist="279400" dir="5400000">
                  <a:prstClr val="black">
                    <a:alpha val="41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4000" dirty="0">
                    <a:solidFill>
                      <a:schemeClr val="bg1"/>
                    </a:solidFill>
                  </a:rPr>
                  <a:t>3</a:t>
                </a:r>
              </a:p>
            </p:txBody>
          </p:sp>
        </p:grpSp>
        <p:sp>
          <p:nvSpPr>
            <p:cNvPr id="28" name="27 - Ορθογώνιο"/>
            <p:cNvSpPr/>
            <p:nvPr/>
          </p:nvSpPr>
          <p:spPr>
            <a:xfrm>
              <a:off x="65835" y="188640"/>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l-GR"/>
            </a:p>
          </p:txBody>
        </p:sp>
        <p:sp>
          <p:nvSpPr>
            <p:cNvPr id="29" name="28 - Ορθογώνιο"/>
            <p:cNvSpPr/>
            <p:nvPr/>
          </p:nvSpPr>
          <p:spPr>
            <a:xfrm>
              <a:off x="8898653" y="404664"/>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l-GR"/>
            </a:p>
          </p:txBody>
        </p:sp>
      </p:grpSp>
      <p:grpSp>
        <p:nvGrpSpPr>
          <p:cNvPr id="32" name="31 - Ομάδα"/>
          <p:cNvGrpSpPr/>
          <p:nvPr/>
        </p:nvGrpSpPr>
        <p:grpSpPr>
          <a:xfrm>
            <a:off x="214282" y="210156"/>
            <a:ext cx="7598078" cy="578812"/>
            <a:chOff x="214282" y="210156"/>
            <a:chExt cx="7598078" cy="578812"/>
          </a:xfrm>
        </p:grpSpPr>
        <p:sp>
          <p:nvSpPr>
            <p:cNvPr id="39" name="38 - TextBox"/>
            <p:cNvSpPr txBox="1"/>
            <p:nvPr/>
          </p:nvSpPr>
          <p:spPr>
            <a:xfrm>
              <a:off x="1259632" y="210156"/>
              <a:ext cx="6552728" cy="523220"/>
            </a:xfrm>
            <a:prstGeom prst="rect">
              <a:avLst/>
            </a:prstGeom>
            <a:noFill/>
          </p:spPr>
          <p:txBody>
            <a:bodyPr wrap="square" rtlCol="0">
              <a:spAutoFit/>
            </a:bodyPr>
            <a:lstStyle/>
            <a:p>
              <a:r>
                <a:rPr lang="el-GR" sz="2800" b="1" dirty="0">
                  <a:solidFill>
                    <a:srgbClr val="88CCE4"/>
                  </a:solidFill>
                  <a:effectLst>
                    <a:outerShdw blurRad="38100" dist="38100" dir="2700000" algn="tl">
                      <a:srgbClr val="000000">
                        <a:alpha val="43137"/>
                      </a:srgbClr>
                    </a:outerShdw>
                  </a:effectLst>
                  <a:latin typeface="Arial" pitchFamily="34" charset="0"/>
                  <a:cs typeface="Arial" pitchFamily="34" charset="0"/>
                </a:rPr>
                <a:t>    ΠΡΟΓΡΑΜΜΑΤΙΣΜΟΣ ΔΙΑΦΗΜΙΣΗΣ</a:t>
              </a:r>
              <a:endParaRPr lang="el-GR" sz="2800" dirty="0">
                <a:solidFill>
                  <a:srgbClr val="88CCE4"/>
                </a:solidFill>
                <a:effectLst>
                  <a:outerShdw blurRad="38100" dist="38100" dir="2700000" algn="tl">
                    <a:srgbClr val="000000">
                      <a:alpha val="43137"/>
                    </a:srgbClr>
                  </a:outerShdw>
                </a:effectLst>
                <a:latin typeface="Arial" pitchFamily="34" charset="0"/>
                <a:cs typeface="Arial" pitchFamily="34" charset="0"/>
              </a:endParaRPr>
            </a:p>
          </p:txBody>
        </p:sp>
        <p:sp>
          <p:nvSpPr>
            <p:cNvPr id="24" name="Rectangle 6"/>
            <p:cNvSpPr>
              <a:spLocks noChangeArrowheads="1"/>
            </p:cNvSpPr>
            <p:nvPr/>
          </p:nvSpPr>
          <p:spPr bwMode="auto">
            <a:xfrm>
              <a:off x="214282" y="214290"/>
              <a:ext cx="857256" cy="574678"/>
            </a:xfrm>
            <a:prstGeom prst="rect">
              <a:avLst/>
            </a:prstGeom>
            <a:noFill/>
            <a:ln w="9525">
              <a:noFill/>
              <a:miter lim="800000"/>
              <a:headEnd/>
              <a:tailEnd/>
            </a:ln>
            <a:effectLst/>
          </p:spPr>
          <p:txBody>
            <a:bodyPr/>
            <a:lstStyle/>
            <a:p>
              <a:pPr>
                <a:spcBef>
                  <a:spcPct val="20000"/>
                </a:spcBef>
                <a:buClr>
                  <a:schemeClr val="tx2"/>
                </a:buClr>
              </a:pPr>
              <a:r>
                <a:rPr lang="en-US" sz="2800" dirty="0">
                  <a:solidFill>
                    <a:schemeClr val="bg1"/>
                  </a:solidFill>
                </a:rPr>
                <a:t>   </a:t>
              </a:r>
              <a:r>
                <a:rPr lang="en-US" sz="2400" dirty="0">
                  <a:solidFill>
                    <a:schemeClr val="bg1"/>
                  </a:solidFill>
                  <a:latin typeface="Comic Sans MS" pitchFamily="66" charset="0"/>
                </a:rPr>
                <a:t>	</a:t>
              </a:r>
            </a:p>
          </p:txBody>
        </p:sp>
      </p:grpSp>
      <p:sp>
        <p:nvSpPr>
          <p:cNvPr id="2" name="Title 1"/>
          <p:cNvSpPr>
            <a:spLocks noGrp="1"/>
          </p:cNvSpPr>
          <p:nvPr>
            <p:ph type="title"/>
          </p:nvPr>
        </p:nvSpPr>
        <p:spPr>
          <a:xfrm>
            <a:off x="457200" y="764704"/>
            <a:ext cx="8229600" cy="648072"/>
          </a:xfrm>
        </p:spPr>
        <p:txBody>
          <a:bodyPr>
            <a:normAutofit/>
          </a:bodyPr>
          <a:lstStyle/>
          <a:p>
            <a:endParaRPr lang="en-US" sz="3200" dirty="0"/>
          </a:p>
        </p:txBody>
      </p:sp>
      <p:sp>
        <p:nvSpPr>
          <p:cNvPr id="33" name="21 - Ορθογώνιο"/>
          <p:cNvSpPr/>
          <p:nvPr/>
        </p:nvSpPr>
        <p:spPr>
          <a:xfrm>
            <a:off x="357158" y="1429226"/>
            <a:ext cx="8247290" cy="1549142"/>
          </a:xfrm>
          <a:prstGeom prst="rect">
            <a:avLst/>
          </a:prstGeom>
        </p:spPr>
        <p:txBody>
          <a:bodyPr wrap="square">
            <a:spAutoFit/>
          </a:bodyPr>
          <a:lstStyle/>
          <a:p>
            <a:pPr algn="just">
              <a:lnSpc>
                <a:spcPct val="150000"/>
              </a:lnSpc>
            </a:pPr>
            <a:endParaRPr lang="el-GR" sz="1600" dirty="0">
              <a:latin typeface="Arial"/>
              <a:cs typeface="Arial"/>
            </a:endParaRPr>
          </a:p>
          <a:p>
            <a:pPr algn="just">
              <a:lnSpc>
                <a:spcPct val="150000"/>
              </a:lnSpc>
            </a:pPr>
            <a:endParaRPr lang="en-US" sz="1600" dirty="0">
              <a:latin typeface="Arial"/>
              <a:cs typeface="Arial"/>
            </a:endParaRPr>
          </a:p>
          <a:p>
            <a:pPr algn="just">
              <a:lnSpc>
                <a:spcPct val="150000"/>
              </a:lnSpc>
              <a:buFont typeface="Wingdings" pitchFamily="2" charset="2"/>
              <a:buNone/>
            </a:pPr>
            <a:endParaRPr lang="el-GR" sz="1600" dirty="0">
              <a:latin typeface="Arial"/>
              <a:cs typeface="Arial"/>
            </a:endParaRPr>
          </a:p>
          <a:p>
            <a:pPr algn="just">
              <a:lnSpc>
                <a:spcPct val="150000"/>
              </a:lnSpc>
            </a:pPr>
            <a:endParaRPr lang="en-US" sz="1600" dirty="0">
              <a:latin typeface="Arial"/>
              <a:cs typeface="Arial"/>
            </a:endParaRPr>
          </a:p>
        </p:txBody>
      </p:sp>
      <p:sp>
        <p:nvSpPr>
          <p:cNvPr id="3" name="Rectangle 2"/>
          <p:cNvSpPr/>
          <p:nvPr/>
        </p:nvSpPr>
        <p:spPr>
          <a:xfrm>
            <a:off x="539552" y="1556792"/>
            <a:ext cx="8136904" cy="3439404"/>
          </a:xfrm>
          <a:prstGeom prst="rect">
            <a:avLst/>
          </a:prstGeom>
        </p:spPr>
        <p:txBody>
          <a:bodyPr wrap="square">
            <a:spAutoFit/>
          </a:bodyPr>
          <a:lstStyle/>
          <a:p>
            <a:pPr marL="285750" lvl="1" indent="-285750">
              <a:lnSpc>
                <a:spcPct val="150000"/>
              </a:lnSpc>
              <a:buFont typeface="Arial"/>
              <a:buChar char="•"/>
            </a:pPr>
            <a:r>
              <a:rPr lang="el-GR" sz="1600" dirty="0">
                <a:latin typeface="Arial"/>
                <a:cs typeface="Arial"/>
              </a:rPr>
              <a:t>Ο προσδιορισµός και η ανάλυση της αγοράς  και του στόχου της διαφήµισης</a:t>
            </a:r>
          </a:p>
          <a:p>
            <a:pPr marL="285750" lvl="1" indent="-285750">
              <a:lnSpc>
                <a:spcPct val="150000"/>
              </a:lnSpc>
              <a:buFont typeface="Arial"/>
              <a:buChar char="•"/>
            </a:pPr>
            <a:r>
              <a:rPr lang="el-GR" sz="1600" dirty="0">
                <a:latin typeface="Arial"/>
                <a:cs typeface="Arial"/>
              </a:rPr>
              <a:t>Ο καθορισµός του αντικειµενικού σκοπού της διαφήµισης</a:t>
            </a:r>
          </a:p>
          <a:p>
            <a:pPr marL="285750" lvl="1" indent="-285750">
              <a:lnSpc>
                <a:spcPct val="150000"/>
              </a:lnSpc>
              <a:buFont typeface="Arial"/>
              <a:buChar char="•"/>
            </a:pPr>
            <a:r>
              <a:rPr lang="el-GR" sz="1600" dirty="0">
                <a:latin typeface="Arial"/>
                <a:cs typeface="Arial"/>
              </a:rPr>
              <a:t>Χρονικός προγραµµατισµός της διαφήµισης</a:t>
            </a:r>
          </a:p>
          <a:p>
            <a:pPr marL="285750" lvl="1" indent="-285750">
              <a:lnSpc>
                <a:spcPct val="150000"/>
              </a:lnSpc>
              <a:buFont typeface="Arial"/>
              <a:buChar char="•"/>
            </a:pPr>
            <a:r>
              <a:rPr lang="el-GR" sz="1600" dirty="0">
                <a:latin typeface="Arial"/>
                <a:cs typeface="Arial"/>
              </a:rPr>
              <a:t>Ο προσδιορισµός του ύψους του προϋπολογισµού της διαφηµιστικής καµπάνιας</a:t>
            </a:r>
            <a:r>
              <a:rPr lang="en-US" sz="1600" dirty="0">
                <a:latin typeface="Arial"/>
                <a:cs typeface="Arial"/>
              </a:rPr>
              <a:t> </a:t>
            </a:r>
            <a:endParaRPr lang="el-GR" sz="1600" dirty="0">
              <a:latin typeface="Arial"/>
              <a:cs typeface="Arial"/>
            </a:endParaRPr>
          </a:p>
          <a:p>
            <a:pPr marL="285750" lvl="1" indent="-285750">
              <a:lnSpc>
                <a:spcPct val="150000"/>
              </a:lnSpc>
              <a:buFont typeface="Arial"/>
              <a:buChar char="•"/>
            </a:pPr>
            <a:r>
              <a:rPr lang="el-GR" sz="1600" dirty="0">
                <a:latin typeface="Arial"/>
                <a:cs typeface="Arial"/>
              </a:rPr>
              <a:t>Η δηµιουργία του διαφηµιστικού µηνύµατος</a:t>
            </a:r>
            <a:r>
              <a:rPr lang="en-US" sz="1600" dirty="0">
                <a:latin typeface="Arial"/>
                <a:cs typeface="Arial"/>
              </a:rPr>
              <a:t> </a:t>
            </a:r>
            <a:endParaRPr lang="el-GR" sz="1600" dirty="0">
              <a:latin typeface="Arial"/>
              <a:cs typeface="Arial"/>
            </a:endParaRPr>
          </a:p>
          <a:p>
            <a:pPr marL="285750" lvl="1" indent="-285750">
              <a:lnSpc>
                <a:spcPct val="150000"/>
              </a:lnSpc>
              <a:buFont typeface="Arial"/>
              <a:buChar char="•"/>
            </a:pPr>
            <a:r>
              <a:rPr lang="el-GR" sz="1600" dirty="0">
                <a:latin typeface="Arial"/>
                <a:cs typeface="Arial"/>
              </a:rPr>
              <a:t>Η επιλογή των µέσων µαζικής επικοινωνίας</a:t>
            </a:r>
            <a:endParaRPr lang="en-US" sz="1600" dirty="0">
              <a:latin typeface="Arial"/>
              <a:cs typeface="Arial"/>
            </a:endParaRPr>
          </a:p>
          <a:p>
            <a:pPr marL="0" lvl="1" algn="just">
              <a:lnSpc>
                <a:spcPct val="150000"/>
              </a:lnSpc>
            </a:pPr>
            <a:endParaRPr lang="en-US" sz="1600" u="sng" dirty="0"/>
          </a:p>
          <a:p>
            <a:pPr marL="0" lvl="1" algn="just">
              <a:lnSpc>
                <a:spcPct val="150000"/>
              </a:lnSpc>
            </a:pPr>
            <a:endParaRPr lang="en-US" sz="1600" u="sng" dirty="0"/>
          </a:p>
          <a:p>
            <a:pPr algn="just">
              <a:lnSpc>
                <a:spcPct val="150000"/>
              </a:lnSpc>
            </a:pPr>
            <a:endParaRPr lang="el-GR" dirty="0">
              <a:latin typeface="Arial"/>
              <a:cs typeface="Arial"/>
            </a:endParaRPr>
          </a:p>
        </p:txBody>
      </p:sp>
    </p:spTree>
    <p:extLst>
      <p:ext uri="{BB962C8B-B14F-4D97-AF65-F5344CB8AC3E}">
        <p14:creationId xmlns:p14="http://schemas.microsoft.com/office/powerpoint/2010/main" val="970879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nodePh="1">
                                  <p:stCondLst>
                                    <p:cond delay="0"/>
                                  </p:stCondLst>
                                  <p:endCondLst>
                                    <p:cond evt="begin" delay="0">
                                      <p:tn val="5"/>
                                    </p:cond>
                                  </p:endCondLst>
                                  <p:childTnLst>
                                    <p:set>
                                      <p:cBhvr>
                                        <p:cTn id="6" dur="1" fill="hold">
                                          <p:stCondLst>
                                            <p:cond delay="0"/>
                                          </p:stCondLst>
                                        </p:cTn>
                                        <p:tgtEl>
                                          <p:spTgt spid="33"/>
                                        </p:tgtEl>
                                        <p:attrNameLst>
                                          <p:attrName>style.visibility</p:attrName>
                                        </p:attrNameLst>
                                      </p:cBhvr>
                                      <p:to>
                                        <p:strVal val="visible"/>
                                      </p:to>
                                    </p:set>
                                    <p:animEffect transition="in" filter="blinds(horizontal)">
                                      <p:cBhvr>
                                        <p:cTn id="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332656"/>
            <a:ext cx="8229600" cy="648072"/>
          </a:xfrm>
        </p:spPr>
        <p:txBody>
          <a:bodyPr>
            <a:normAutofit fontScale="90000"/>
          </a:bodyPr>
          <a:lstStyle/>
          <a:p>
            <a:pPr lvl="1" algn="ctr" rtl="0">
              <a:spcBef>
                <a:spcPct val="0"/>
              </a:spcBef>
            </a:pPr>
            <a:r>
              <a:rPr lang="el-GR" sz="3200" dirty="0"/>
              <a:t>Προσδιορισµός &amp; ανάλυση αγοράς και στόχου</a:t>
            </a:r>
            <a:endParaRPr lang="en-US" sz="3200" dirty="0"/>
          </a:p>
        </p:txBody>
      </p:sp>
      <p:sp>
        <p:nvSpPr>
          <p:cNvPr id="16" name="21 - Ορθογώνιο"/>
          <p:cNvSpPr/>
          <p:nvPr/>
        </p:nvSpPr>
        <p:spPr>
          <a:xfrm>
            <a:off x="573182" y="980728"/>
            <a:ext cx="7959258" cy="4503798"/>
          </a:xfrm>
          <a:prstGeom prst="rect">
            <a:avLst/>
          </a:prstGeom>
        </p:spPr>
        <p:txBody>
          <a:bodyPr wrap="square">
            <a:spAutoFit/>
          </a:bodyPr>
          <a:lstStyle/>
          <a:p>
            <a:pPr algn="just">
              <a:lnSpc>
                <a:spcPct val="150000"/>
              </a:lnSpc>
            </a:pPr>
            <a:r>
              <a:rPr lang="el-GR" sz="1600" dirty="0">
                <a:latin typeface="Arial"/>
                <a:cs typeface="Arial"/>
              </a:rPr>
              <a:t>Τα στελέχη του μάρκετινγκ, µπορεί να διαλέξουν ένα µόνο τµήµα από την αγορά –  τον στόχο. Τα στελέχη, ερευνούν αναλύοντας την αγορά στόχο, για να φτιάξουν µία βάση πληροφόρησης για τη διαφηµιστική καµπάνια.</a:t>
            </a:r>
            <a:endParaRPr lang="en-US" sz="1600" dirty="0">
              <a:latin typeface="Arial"/>
              <a:cs typeface="Arial"/>
            </a:endParaRPr>
          </a:p>
          <a:p>
            <a:pPr algn="just">
              <a:lnSpc>
                <a:spcPct val="150000"/>
              </a:lnSpc>
            </a:pPr>
            <a:r>
              <a:rPr lang="el-GR" sz="1600" dirty="0">
                <a:latin typeface="Arial"/>
                <a:cs typeface="Arial"/>
              </a:rPr>
              <a:t>Τις περισσότερες φορές οι πληροφορίες που χρειάζονται είναι:</a:t>
            </a:r>
          </a:p>
          <a:p>
            <a:pPr marL="285750" indent="-285750" algn="just">
              <a:lnSpc>
                <a:spcPct val="150000"/>
              </a:lnSpc>
              <a:buFont typeface="Arial"/>
              <a:buChar char="•"/>
            </a:pPr>
            <a:r>
              <a:rPr lang="el-GR" sz="1600" dirty="0">
                <a:latin typeface="Arial"/>
                <a:cs typeface="Arial"/>
              </a:rPr>
              <a:t>ο καταµερισµός των ηλικιών του στόχου</a:t>
            </a:r>
          </a:p>
          <a:p>
            <a:pPr marL="285750" indent="-285750" algn="just">
              <a:lnSpc>
                <a:spcPct val="150000"/>
              </a:lnSpc>
              <a:buFont typeface="Arial"/>
              <a:buChar char="•"/>
            </a:pPr>
            <a:r>
              <a:rPr lang="el-GR" sz="1600" dirty="0">
                <a:latin typeface="Arial"/>
                <a:cs typeface="Arial"/>
              </a:rPr>
              <a:t>το εισόδηµα</a:t>
            </a:r>
          </a:p>
          <a:p>
            <a:pPr marL="285750" indent="-285750" algn="just">
              <a:lnSpc>
                <a:spcPct val="150000"/>
              </a:lnSpc>
              <a:buFont typeface="Arial"/>
              <a:buChar char="•"/>
            </a:pPr>
            <a:r>
              <a:rPr lang="el-GR" sz="1600" dirty="0">
                <a:latin typeface="Arial"/>
                <a:cs typeface="Arial"/>
              </a:rPr>
              <a:t>το φύλο</a:t>
            </a:r>
          </a:p>
          <a:p>
            <a:pPr marL="285750" indent="-285750" algn="just">
              <a:lnSpc>
                <a:spcPct val="150000"/>
              </a:lnSpc>
              <a:buFont typeface="Arial"/>
              <a:buChar char="•"/>
            </a:pPr>
            <a:r>
              <a:rPr lang="el-GR" sz="1600" dirty="0">
                <a:latin typeface="Arial"/>
                <a:cs typeface="Arial"/>
              </a:rPr>
              <a:t>το βαθµό εκπαίδευσης</a:t>
            </a:r>
          </a:p>
          <a:p>
            <a:pPr marL="285750" indent="-285750" algn="just">
              <a:lnSpc>
                <a:spcPct val="150000"/>
              </a:lnSpc>
              <a:buFont typeface="Arial"/>
              <a:buChar char="•"/>
            </a:pPr>
            <a:r>
              <a:rPr lang="el-GR" sz="1600" dirty="0">
                <a:latin typeface="Arial"/>
                <a:cs typeface="Arial"/>
              </a:rPr>
              <a:t>η εθνικότητα</a:t>
            </a:r>
          </a:p>
          <a:p>
            <a:pPr marL="285750" indent="-285750" algn="just">
              <a:lnSpc>
                <a:spcPct val="150000"/>
              </a:lnSpc>
              <a:buFont typeface="Arial"/>
              <a:buChar char="•"/>
            </a:pPr>
            <a:r>
              <a:rPr lang="el-GR" sz="1600" dirty="0">
                <a:latin typeface="Arial"/>
                <a:cs typeface="Arial"/>
              </a:rPr>
              <a:t>οι αγοραστικές επιλογές τους.</a:t>
            </a:r>
            <a:endParaRPr lang="en-US" sz="1600" dirty="0">
              <a:latin typeface="Arial"/>
              <a:cs typeface="Arial"/>
            </a:endParaRPr>
          </a:p>
          <a:p>
            <a:pPr algn="just">
              <a:lnSpc>
                <a:spcPct val="150000"/>
              </a:lnSpc>
            </a:pPr>
            <a:r>
              <a:rPr lang="el-GR" sz="1600" dirty="0">
                <a:latin typeface="Arial"/>
                <a:cs typeface="Arial"/>
              </a:rPr>
              <a:t>Όσο πιο πολλές πληροφορίες γνωρίζουν τα στελέχη για τον στόχο, τόσο καλύτερο αποτέλεσµα θα έχει η διαφηµιστική καµπάνια.</a:t>
            </a:r>
            <a:endParaRPr lang="en-US" sz="1600" dirty="0">
              <a:latin typeface="Arial"/>
              <a:cs typeface="Arial"/>
            </a:endParaRPr>
          </a:p>
        </p:txBody>
      </p:sp>
    </p:spTree>
    <p:extLst>
      <p:ext uri="{BB962C8B-B14F-4D97-AF65-F5344CB8AC3E}">
        <p14:creationId xmlns:p14="http://schemas.microsoft.com/office/powerpoint/2010/main" val="2755631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332656"/>
            <a:ext cx="8229600" cy="648072"/>
          </a:xfrm>
        </p:spPr>
        <p:txBody>
          <a:bodyPr>
            <a:normAutofit fontScale="90000"/>
          </a:bodyPr>
          <a:lstStyle/>
          <a:p>
            <a:r>
              <a:rPr lang="el-GR" sz="3200" dirty="0">
                <a:latin typeface="Arial"/>
                <a:cs typeface="Arial"/>
              </a:rPr>
              <a:t>Καθορισµός αντικειµενικού σκοπού διαφήµισης</a:t>
            </a:r>
            <a:endParaRPr lang="en-US" sz="3200" dirty="0"/>
          </a:p>
        </p:txBody>
      </p:sp>
      <p:sp>
        <p:nvSpPr>
          <p:cNvPr id="16" name="21 - Ορθογώνιο"/>
          <p:cNvSpPr/>
          <p:nvPr/>
        </p:nvSpPr>
        <p:spPr>
          <a:xfrm>
            <a:off x="573182" y="1203910"/>
            <a:ext cx="7959258" cy="2657138"/>
          </a:xfrm>
          <a:prstGeom prst="rect">
            <a:avLst/>
          </a:prstGeom>
        </p:spPr>
        <p:txBody>
          <a:bodyPr wrap="square">
            <a:spAutoFit/>
          </a:bodyPr>
          <a:lstStyle/>
          <a:p>
            <a:pPr algn="just">
              <a:lnSpc>
                <a:spcPct val="150000"/>
              </a:lnSpc>
            </a:pPr>
            <a:r>
              <a:rPr lang="el-GR" sz="1600" dirty="0">
                <a:latin typeface="Arial"/>
                <a:cs typeface="Arial"/>
              </a:rPr>
              <a:t>Οι στόχοι πρέπει να είναι μετρήσιμοι, γιατί έτσι η επιχείριση µπορεί να γνωρίζει ακριβώς την αποτελεσµατικότητα των χρηµάτων που διαθέτει.</a:t>
            </a:r>
            <a:r>
              <a:rPr lang="en-US" sz="1600" dirty="0">
                <a:latin typeface="Arial"/>
                <a:cs typeface="Arial"/>
              </a:rPr>
              <a:t> </a:t>
            </a:r>
            <a:r>
              <a:rPr lang="el-GR" sz="1600" dirty="0">
                <a:latin typeface="Arial"/>
                <a:cs typeface="Arial"/>
              </a:rPr>
              <a:t>Η διάρκεια όσον αφορά το χρόνο µια διαφήµισης είναι µια µεταβλητή, που πρέπει επίσης ναλαμβάνουμε σοβαρά υπόψη μας.</a:t>
            </a:r>
            <a:endParaRPr lang="en-US" sz="1600" dirty="0">
              <a:latin typeface="Arial"/>
              <a:cs typeface="Arial"/>
            </a:endParaRPr>
          </a:p>
          <a:p>
            <a:pPr algn="just">
              <a:lnSpc>
                <a:spcPct val="150000"/>
              </a:lnSpc>
            </a:pPr>
            <a:r>
              <a:rPr lang="el-GR" sz="1600" dirty="0">
                <a:latin typeface="Arial"/>
                <a:cs typeface="Arial"/>
              </a:rPr>
              <a:t>Η διαφήµιση είναι κοστοβόρα, γι αυτό οι περισσότερες διαφηµίσεις δεν μπορούν να υπάρχουν για πάντα. Έτσι θα πρέπει να φέρουν εις πέρας τους στόχους σε συγκεκριµένο χρόνο.</a:t>
            </a:r>
            <a:endParaRPr lang="en-US" sz="1600" b="1" dirty="0">
              <a:latin typeface="Arial"/>
              <a:cs typeface="Arial"/>
            </a:endParaRPr>
          </a:p>
        </p:txBody>
      </p:sp>
    </p:spTree>
    <p:extLst>
      <p:ext uri="{BB962C8B-B14F-4D97-AF65-F5344CB8AC3E}">
        <p14:creationId xmlns:p14="http://schemas.microsoft.com/office/powerpoint/2010/main" val="589900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548680"/>
            <a:ext cx="8229600" cy="648072"/>
          </a:xfrm>
        </p:spPr>
        <p:txBody>
          <a:bodyPr>
            <a:normAutofit fontScale="90000"/>
          </a:bodyPr>
          <a:lstStyle/>
          <a:p>
            <a:pPr lvl="1" algn="ctr" rtl="0">
              <a:spcBef>
                <a:spcPct val="0"/>
              </a:spcBef>
            </a:pPr>
            <a:r>
              <a:rPr lang="el-GR" sz="3200" dirty="0"/>
              <a:t>Χρονικός προγραµµατισµός της διαφήµισης</a:t>
            </a:r>
            <a:br>
              <a:rPr lang="el-GR" sz="3200" dirty="0"/>
            </a:br>
            <a:endParaRPr lang="en-US" sz="3200" dirty="0"/>
          </a:p>
        </p:txBody>
      </p:sp>
      <p:sp>
        <p:nvSpPr>
          <p:cNvPr id="16" name="21 - Ορθογώνιο"/>
          <p:cNvSpPr/>
          <p:nvPr/>
        </p:nvSpPr>
        <p:spPr>
          <a:xfrm>
            <a:off x="573182" y="1341342"/>
            <a:ext cx="7959258" cy="4031874"/>
          </a:xfrm>
          <a:prstGeom prst="rect">
            <a:avLst/>
          </a:prstGeom>
        </p:spPr>
        <p:txBody>
          <a:bodyPr wrap="square">
            <a:spAutoFit/>
          </a:bodyPr>
          <a:lstStyle/>
          <a:p>
            <a:pPr algn="just">
              <a:lnSpc>
                <a:spcPct val="150000"/>
              </a:lnSpc>
            </a:pPr>
            <a:r>
              <a:rPr lang="el-GR" sz="1600" dirty="0">
                <a:latin typeface="Arial"/>
                <a:cs typeface="Arial"/>
              </a:rPr>
              <a:t>Για να εξασφαλίσουµε το καλύτερο αποτέλεσµα, οφείλουµε να δώσουµε βαρύτητα στην:</a:t>
            </a:r>
          </a:p>
          <a:p>
            <a:pPr algn="just">
              <a:lnSpc>
                <a:spcPct val="150000"/>
              </a:lnSpc>
            </a:pPr>
            <a:r>
              <a:rPr lang="el-GR" sz="1600" dirty="0">
                <a:latin typeface="Arial"/>
                <a:cs typeface="Arial"/>
              </a:rPr>
              <a:t>α) Επανάληψη του μηνύµατος: Όσο πιο συχνή η επανάληψη των µηνυµάτων τόσο πιο ισχυρές οι συνθήκες ανάµνησης. Η ταυτόχρονη αντίληψη του µηνύµατος βοηθά την αποτίπωση στη µνήµη. Η ανάµνηση χάνεται γρήγορα από την ώρα που ο δέκτης παύει να δέχεται το µήνυµα. Αν η επανάληψη είναι πολύ συχνή ο καταναλωτης μπορεί να κουραστεί. Πρέπει να βρεθεί η χρυσή τομή ώστε να ενεργοποιηθεί ο πελάτης.</a:t>
            </a:r>
          </a:p>
          <a:p>
            <a:pPr algn="just">
              <a:lnSpc>
                <a:spcPct val="150000"/>
              </a:lnSpc>
            </a:pPr>
            <a:endParaRPr lang="el-GR" sz="1600" dirty="0">
              <a:latin typeface="Arial"/>
              <a:cs typeface="Arial"/>
            </a:endParaRPr>
          </a:p>
          <a:p>
            <a:pPr algn="just">
              <a:lnSpc>
                <a:spcPct val="150000"/>
              </a:lnSpc>
            </a:pPr>
            <a:endParaRPr lang="en-US" sz="1600" dirty="0">
              <a:latin typeface="Arial"/>
              <a:cs typeface="Arial"/>
            </a:endParaRPr>
          </a:p>
          <a:p>
            <a:pPr algn="just">
              <a:lnSpc>
                <a:spcPct val="150000"/>
              </a:lnSpc>
            </a:pPr>
            <a:endParaRPr lang="el-GR" sz="1600" dirty="0"/>
          </a:p>
          <a:p>
            <a:pPr marL="285750" indent="-285750">
              <a:buFont typeface="Arial"/>
              <a:buChar char="•"/>
            </a:pPr>
            <a:endParaRPr lang="en-US" sz="1600" dirty="0">
              <a:latin typeface="Arial"/>
              <a:cs typeface="Arial"/>
            </a:endParaRPr>
          </a:p>
        </p:txBody>
      </p:sp>
    </p:spTree>
    <p:extLst>
      <p:ext uri="{BB962C8B-B14F-4D97-AF65-F5344CB8AC3E}">
        <p14:creationId xmlns:p14="http://schemas.microsoft.com/office/powerpoint/2010/main" val="2768071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548680"/>
            <a:ext cx="8229600" cy="648072"/>
          </a:xfrm>
        </p:spPr>
        <p:txBody>
          <a:bodyPr>
            <a:normAutofit fontScale="90000"/>
          </a:bodyPr>
          <a:lstStyle/>
          <a:p>
            <a:pPr lvl="1" algn="ctr" rtl="0">
              <a:spcBef>
                <a:spcPct val="0"/>
              </a:spcBef>
            </a:pPr>
            <a:r>
              <a:rPr lang="el-GR" sz="3200" dirty="0"/>
              <a:t>Χρονικός προγραµµατισµός της διαφήµισης</a:t>
            </a:r>
            <a:br>
              <a:rPr lang="el-GR" sz="3200" dirty="0"/>
            </a:br>
            <a:endParaRPr lang="en-US" sz="3200" dirty="0"/>
          </a:p>
        </p:txBody>
      </p:sp>
      <p:sp>
        <p:nvSpPr>
          <p:cNvPr id="16" name="21 - Ορθογώνιο"/>
          <p:cNvSpPr/>
          <p:nvPr/>
        </p:nvSpPr>
        <p:spPr>
          <a:xfrm>
            <a:off x="573182" y="1053310"/>
            <a:ext cx="7959258" cy="4031874"/>
          </a:xfrm>
          <a:prstGeom prst="rect">
            <a:avLst/>
          </a:prstGeom>
        </p:spPr>
        <p:txBody>
          <a:bodyPr wrap="square">
            <a:spAutoFit/>
          </a:bodyPr>
          <a:lstStyle/>
          <a:p>
            <a:pPr algn="just">
              <a:lnSpc>
                <a:spcPct val="150000"/>
              </a:lnSpc>
            </a:pPr>
            <a:endParaRPr lang="el-GR" sz="1600" dirty="0">
              <a:latin typeface="Arial"/>
              <a:cs typeface="Arial"/>
            </a:endParaRPr>
          </a:p>
          <a:p>
            <a:pPr algn="just">
              <a:lnSpc>
                <a:spcPct val="150000"/>
              </a:lnSpc>
            </a:pPr>
            <a:r>
              <a:rPr lang="el-GR" sz="1600" dirty="0">
                <a:latin typeface="Arial"/>
                <a:cs typeface="Arial"/>
              </a:rPr>
              <a:t>β) Συγκέντρωση</a:t>
            </a:r>
            <a:r>
              <a:rPr lang="en-US" sz="1600" dirty="0">
                <a:latin typeface="Arial"/>
                <a:cs typeface="Arial"/>
              </a:rPr>
              <a:t> </a:t>
            </a:r>
            <a:r>
              <a:rPr lang="el-GR" sz="1600" dirty="0">
                <a:latin typeface="Arial"/>
                <a:cs typeface="Arial"/>
              </a:rPr>
              <a:t>του μηνύματος: Θα πρέπει να επικεντρωθούµε στο αν θα ακολουθηθεί η στρατηγική της επανάληψης της παρουσίασης µιας διαφηµιστικής τηλεοπτικής ταινίας ή θα δηµιουργηθούν δύο ταινίες που θα παρουσιάζονται κατά σειρά. Καίριο ρόλο για τη σωστή απόφαση, έχουν οι παρακάτω παράγοντες: Α.Ο συνδυασµός θέµατος και σκοπού της διαφήµισης. Β.Η ταχύτητα αυξοµείωσης των πωλήσεων. Γ. Ο βαθµός σταθερής κατεύθυνσης προς τα συγκεκριµένο σήµα. Δ. Ο τρόπος δράσης των ανταγωνιστών.</a:t>
            </a:r>
            <a:endParaRPr lang="en-US" sz="1600" dirty="0">
              <a:latin typeface="Arial"/>
              <a:cs typeface="Arial"/>
            </a:endParaRPr>
          </a:p>
          <a:p>
            <a:pPr algn="just">
              <a:lnSpc>
                <a:spcPct val="150000"/>
              </a:lnSpc>
            </a:pPr>
            <a:endParaRPr lang="en-US" sz="1600" dirty="0">
              <a:latin typeface="Arial"/>
              <a:cs typeface="Arial"/>
            </a:endParaRPr>
          </a:p>
          <a:p>
            <a:pPr algn="just">
              <a:lnSpc>
                <a:spcPct val="150000"/>
              </a:lnSpc>
            </a:pPr>
            <a:endParaRPr lang="el-GR" sz="1600" dirty="0"/>
          </a:p>
          <a:p>
            <a:pPr marL="285750" indent="-285750">
              <a:buFont typeface="Arial"/>
              <a:buChar char="•"/>
            </a:pPr>
            <a:endParaRPr lang="en-US" sz="1600" dirty="0">
              <a:latin typeface="Arial"/>
              <a:cs typeface="Arial"/>
            </a:endParaRPr>
          </a:p>
        </p:txBody>
      </p:sp>
    </p:spTree>
    <p:extLst>
      <p:ext uri="{BB962C8B-B14F-4D97-AF65-F5344CB8AC3E}">
        <p14:creationId xmlns:p14="http://schemas.microsoft.com/office/powerpoint/2010/main" val="330793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476672"/>
            <a:ext cx="8229600" cy="648072"/>
          </a:xfrm>
        </p:spPr>
        <p:txBody>
          <a:bodyPr>
            <a:normAutofit fontScale="90000"/>
          </a:bodyPr>
          <a:lstStyle/>
          <a:p>
            <a:pPr lvl="1" algn="ctr" rtl="0">
              <a:spcBef>
                <a:spcPct val="0"/>
              </a:spcBef>
            </a:pPr>
            <a:r>
              <a:rPr lang="el-GR" sz="3200" dirty="0"/>
              <a:t>Χρονικός προγραµµατισµός της διαφήµισης</a:t>
            </a:r>
            <a:br>
              <a:rPr lang="el-GR" sz="3200" dirty="0"/>
            </a:br>
            <a:endParaRPr lang="en-US" sz="3200" dirty="0"/>
          </a:p>
        </p:txBody>
      </p:sp>
      <p:sp>
        <p:nvSpPr>
          <p:cNvPr id="16" name="21 - Ορθογώνιο"/>
          <p:cNvSpPr/>
          <p:nvPr/>
        </p:nvSpPr>
        <p:spPr>
          <a:xfrm>
            <a:off x="573182" y="1157450"/>
            <a:ext cx="7959258" cy="4503798"/>
          </a:xfrm>
          <a:prstGeom prst="rect">
            <a:avLst/>
          </a:prstGeom>
        </p:spPr>
        <p:txBody>
          <a:bodyPr wrap="square">
            <a:spAutoFit/>
          </a:bodyPr>
          <a:lstStyle/>
          <a:p>
            <a:pPr algn="just">
              <a:lnSpc>
                <a:spcPct val="150000"/>
              </a:lnSpc>
            </a:pPr>
            <a:r>
              <a:rPr lang="el-GR" sz="1600" dirty="0">
                <a:latin typeface="Arial"/>
                <a:cs typeface="Arial"/>
              </a:rPr>
              <a:t>γ) Το μοίρασμα των μηνυμάτων με βάση το χρονο: Τρεις μέθοδοι υπάρχουν ώστε η διαφηµιστική καµπάνια να είναι παραγωγική.</a:t>
            </a:r>
            <a:endParaRPr lang="en-US" sz="1600" dirty="0">
              <a:latin typeface="Arial"/>
              <a:cs typeface="Arial"/>
            </a:endParaRPr>
          </a:p>
          <a:p>
            <a:pPr algn="just">
              <a:lnSpc>
                <a:spcPct val="150000"/>
              </a:lnSpc>
            </a:pPr>
            <a:r>
              <a:rPr lang="el-GR" sz="1600" dirty="0">
                <a:latin typeface="Arial"/>
                <a:cs typeface="Arial"/>
              </a:rPr>
              <a:t>1. Η καµπάνια να ξεκινά µε γρήγορους ρυθµούς συχνότητας, πάντα µε συγκεκριµένη διάρκεια, µε το τέλος της οποίας σταµατά.</a:t>
            </a:r>
            <a:endParaRPr lang="en-US" sz="1600" dirty="0">
              <a:latin typeface="Arial"/>
              <a:cs typeface="Arial"/>
            </a:endParaRPr>
          </a:p>
          <a:p>
            <a:pPr algn="just">
              <a:lnSpc>
                <a:spcPct val="150000"/>
              </a:lnSpc>
            </a:pPr>
            <a:r>
              <a:rPr lang="el-GR" sz="1600" dirty="0">
                <a:latin typeface="Arial"/>
                <a:cs typeface="Arial"/>
              </a:rPr>
              <a:t>2. Η καµπάνια µπορεί να ξεκινά µε χαµηλούς ρυθµούς, με τάσεις ανόδου, ώσπου να φτάσει στο µεγαλύτερο δυνατό σηµείο της συχνότητας µε αποτέλεσµα οι εντυπώσεις και οι αναµνήσεις να έχουν µακρά διάρκεια ζωής.</a:t>
            </a:r>
            <a:endParaRPr lang="en-US" sz="1600" dirty="0">
              <a:latin typeface="Arial"/>
              <a:cs typeface="Arial"/>
            </a:endParaRPr>
          </a:p>
          <a:p>
            <a:pPr algn="just">
              <a:lnSpc>
                <a:spcPct val="150000"/>
              </a:lnSpc>
            </a:pPr>
            <a:r>
              <a:rPr lang="el-GR" sz="1600" dirty="0">
                <a:latin typeface="Arial"/>
                <a:cs typeface="Arial"/>
              </a:rPr>
              <a:t>3. Αυξάνεται ο συνολικός ενεργός χρόνος, χωρίς όµως να κουράζει τον καταναλωτή, ενώ ταυτόχρονα του δίνει τον χρόνο που χρειάζεται να κατανοήσει τα µηνύµατα που του απευθύνονται και επαναλαµβάνονται προτού αυτά ξεχαστούν.</a:t>
            </a:r>
            <a:r>
              <a:rPr lang="en-US" sz="1600" dirty="0">
                <a:latin typeface="Arial"/>
                <a:cs typeface="Arial"/>
              </a:rPr>
              <a:t> </a:t>
            </a:r>
          </a:p>
          <a:p>
            <a:pPr algn="just">
              <a:lnSpc>
                <a:spcPct val="150000"/>
              </a:lnSpc>
            </a:pPr>
            <a:endParaRPr lang="el-GR" sz="1600" dirty="0"/>
          </a:p>
          <a:p>
            <a:pPr marL="285750" indent="-285750">
              <a:buFont typeface="Arial"/>
              <a:buChar char="•"/>
            </a:pPr>
            <a:endParaRPr lang="en-US" sz="1600" dirty="0">
              <a:latin typeface="Arial"/>
              <a:cs typeface="Arial"/>
            </a:endParaRPr>
          </a:p>
        </p:txBody>
      </p:sp>
    </p:spTree>
    <p:extLst>
      <p:ext uri="{BB962C8B-B14F-4D97-AF65-F5344CB8AC3E}">
        <p14:creationId xmlns:p14="http://schemas.microsoft.com/office/powerpoint/2010/main" val="1758785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67544" y="44624"/>
            <a:ext cx="8229600" cy="648072"/>
          </a:xfrm>
        </p:spPr>
        <p:txBody>
          <a:bodyPr>
            <a:normAutofit/>
          </a:bodyPr>
          <a:lstStyle/>
          <a:p>
            <a:r>
              <a:rPr lang="el-GR" sz="3200" dirty="0"/>
              <a:t>Προϋπολογισµός διαφηµιστικής καµπάνιας</a:t>
            </a:r>
            <a:r>
              <a:rPr lang="en-US" sz="3200" dirty="0"/>
              <a:t> </a:t>
            </a:r>
          </a:p>
        </p:txBody>
      </p:sp>
      <p:sp>
        <p:nvSpPr>
          <p:cNvPr id="16" name="21 - Ορθογώνιο"/>
          <p:cNvSpPr/>
          <p:nvPr/>
        </p:nvSpPr>
        <p:spPr>
          <a:xfrm>
            <a:off x="573182" y="-891480"/>
            <a:ext cx="7959258" cy="8956299"/>
          </a:xfrm>
          <a:prstGeom prst="rect">
            <a:avLst/>
          </a:prstGeom>
        </p:spPr>
        <p:txBody>
          <a:bodyPr vert="horz" lIns="91440" tIns="45720" rIns="91440" bIns="45720" rtlCol="0" anchor="ctr">
            <a:normAutofit fontScale="97500"/>
          </a:bodyPr>
          <a:lstStyle/>
          <a:p>
            <a:pPr algn="just">
              <a:lnSpc>
                <a:spcPct val="150000"/>
              </a:lnSpc>
            </a:pPr>
            <a:r>
              <a:rPr lang="el-GR" sz="1600" dirty="0">
                <a:latin typeface="Arial"/>
                <a:cs typeface="Arial"/>
              </a:rPr>
              <a:t>Προαπαιτούµενο για τον ακριβή καθορισµό του προϋπολογισµού της, για τον οποίο πρέπει να ληφθούν υπόψη:</a:t>
            </a:r>
            <a:endParaRPr lang="en-US" sz="1600" dirty="0">
              <a:latin typeface="Arial"/>
              <a:cs typeface="Arial"/>
            </a:endParaRPr>
          </a:p>
          <a:p>
            <a:pPr marL="285750" indent="-285750" algn="just">
              <a:lnSpc>
                <a:spcPct val="150000"/>
              </a:lnSpc>
              <a:buFont typeface="Arial"/>
              <a:buChar char="•"/>
            </a:pPr>
            <a:r>
              <a:rPr lang="el-GR" sz="1600" dirty="0">
                <a:latin typeface="Arial"/>
                <a:cs typeface="Arial"/>
              </a:rPr>
              <a:t>Η φύση της οντότητας: Οι διαφημίσεις για τα καταναλωτικά προϊόντα έχουν μεγάλη σημασία, γι’ αυτό και ο προϋπολογισµός για αυτές θα πρέπει να είναι υψηλός. </a:t>
            </a:r>
            <a:endParaRPr lang="en-US" sz="1600" dirty="0">
              <a:latin typeface="Arial"/>
              <a:cs typeface="Arial"/>
            </a:endParaRPr>
          </a:p>
          <a:p>
            <a:pPr marL="285750" indent="-285750" algn="just">
              <a:lnSpc>
                <a:spcPct val="150000"/>
              </a:lnSpc>
              <a:buFont typeface="Arial"/>
              <a:buChar char="•"/>
            </a:pPr>
            <a:r>
              <a:rPr lang="el-GR" sz="1600" dirty="0">
                <a:latin typeface="Arial"/>
                <a:cs typeface="Arial"/>
              </a:rPr>
              <a:t>Η φύση του προϊόντος: Οι διαφημίσεις για τα αναψυκτικά, τρόφιµα, τσιγάρα, παιγνίδια, αρώµατα ξοδεύουν περισσότερα σε σχέση µε εκείνες που παράγουν προϊόντα όπως ρούχα και έπιπλα.</a:t>
            </a:r>
            <a:endParaRPr lang="en-US" sz="1600" dirty="0">
              <a:latin typeface="Arial"/>
              <a:cs typeface="Arial"/>
            </a:endParaRPr>
          </a:p>
          <a:p>
            <a:pPr marL="285750" indent="-285750" algn="just">
              <a:lnSpc>
                <a:spcPct val="150000"/>
              </a:lnSpc>
              <a:buFont typeface="Arial"/>
              <a:buChar char="•"/>
            </a:pPr>
            <a:r>
              <a:rPr lang="el-GR" sz="1600" dirty="0">
                <a:latin typeface="Arial"/>
                <a:cs typeface="Arial"/>
              </a:rPr>
              <a:t>Το στάδιο του κύκλου ζωής του προϊόντος: Στα αρχικά στάδια της ζωής ενός προϊόντος, η διαφήμιση δαπανά υψηλά χρηµατικά ποσά έτσι ώστε να γίνει γνωστό στην αγορά.</a:t>
            </a:r>
            <a:endParaRPr lang="en-US" sz="1600" dirty="0">
              <a:latin typeface="Arial"/>
              <a:cs typeface="Arial"/>
            </a:endParaRPr>
          </a:p>
          <a:p>
            <a:pPr marL="285750" indent="-285750" algn="just">
              <a:lnSpc>
                <a:spcPct val="150000"/>
              </a:lnSpc>
              <a:buFont typeface="Arial"/>
              <a:buChar char="•"/>
            </a:pPr>
            <a:r>
              <a:rPr lang="el-GR" sz="1600" dirty="0">
                <a:latin typeface="Arial"/>
                <a:cs typeface="Arial"/>
              </a:rPr>
              <a:t>Πρέπει να µελετηθεί η πορεία του προϊόντος κατά τη διάρκεια ζωής του, όπως επίσης και σε ποιο στάδιο είναι όταν υπολογίζεται ο προϋπολογισµός της διαφήµισης.</a:t>
            </a:r>
            <a:endParaRPr lang="en-US" sz="1600" dirty="0">
              <a:latin typeface="Arial"/>
              <a:cs typeface="Arial"/>
            </a:endParaRPr>
          </a:p>
          <a:p>
            <a:pPr marL="285750" indent="-285750" algn="just">
              <a:lnSpc>
                <a:spcPct val="150000"/>
              </a:lnSpc>
              <a:buFont typeface="Arial"/>
              <a:buChar char="•"/>
            </a:pPr>
            <a:r>
              <a:rPr lang="el-GR" sz="1600" dirty="0">
                <a:latin typeface="Arial"/>
                <a:cs typeface="Arial"/>
              </a:rPr>
              <a:t>Ο γενικός σχεδιασμός του μείγματος προβολής: Η προσπάθεια προώθησης ενός προϊόντος είναι συνολική, ενώ η διαφήµιση είναι ένα κοµµάτι µόνο του µείγµατος προβολής.</a:t>
            </a:r>
          </a:p>
        </p:txBody>
      </p:sp>
    </p:spTree>
    <p:extLst>
      <p:ext uri="{BB962C8B-B14F-4D97-AF65-F5344CB8AC3E}">
        <p14:creationId xmlns:p14="http://schemas.microsoft.com/office/powerpoint/2010/main" val="406783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404664"/>
            <a:ext cx="8229600" cy="648072"/>
          </a:xfrm>
        </p:spPr>
        <p:txBody>
          <a:bodyPr>
            <a:noAutofit/>
          </a:bodyPr>
          <a:lstStyle/>
          <a:p>
            <a:pPr lvl="1" algn="ctr" rtl="0">
              <a:spcBef>
                <a:spcPct val="0"/>
              </a:spcBef>
            </a:pPr>
            <a:r>
              <a:rPr lang="el-GR" sz="3200" dirty="0">
                <a:latin typeface="Arial"/>
                <a:cs typeface="Arial"/>
              </a:rPr>
              <a:t>Η δηµιουργία του διαφηµιστικού µηνύµατος</a:t>
            </a:r>
            <a:r>
              <a:rPr lang="en-US" sz="3200" dirty="0">
                <a:latin typeface="Arial"/>
                <a:cs typeface="Arial"/>
              </a:rPr>
              <a:t> </a:t>
            </a:r>
            <a:br>
              <a:rPr lang="el-GR" sz="3200" dirty="0">
                <a:latin typeface="Arial"/>
                <a:cs typeface="Arial"/>
              </a:rPr>
            </a:br>
            <a:endParaRPr lang="en-US" sz="3200" dirty="0">
              <a:latin typeface="Arial"/>
              <a:cs typeface="Arial"/>
            </a:endParaRPr>
          </a:p>
        </p:txBody>
      </p:sp>
      <p:sp>
        <p:nvSpPr>
          <p:cNvPr id="16" name="21 - Ορθογώνιο"/>
          <p:cNvSpPr/>
          <p:nvPr/>
        </p:nvSpPr>
        <p:spPr>
          <a:xfrm>
            <a:off x="573182" y="692696"/>
            <a:ext cx="7959258" cy="5858015"/>
          </a:xfrm>
          <a:prstGeom prst="rect">
            <a:avLst/>
          </a:prstGeom>
        </p:spPr>
        <p:txBody>
          <a:bodyPr wrap="square">
            <a:spAutoFit/>
          </a:bodyPr>
          <a:lstStyle/>
          <a:p>
            <a:pPr algn="just"/>
            <a:endParaRPr lang="en-US" sz="1600" b="1" dirty="0">
              <a:latin typeface="Arial"/>
              <a:cs typeface="Arial"/>
            </a:endParaRPr>
          </a:p>
          <a:p>
            <a:pPr algn="just">
              <a:lnSpc>
                <a:spcPct val="150000"/>
              </a:lnSpc>
            </a:pPr>
            <a:r>
              <a:rPr lang="el-GR" sz="1600" dirty="0">
                <a:latin typeface="Arial"/>
                <a:cs typeface="Arial"/>
              </a:rPr>
              <a:t>Τα διαφημιστικά μηνύματα έχουν δύο βασικά στοιχεία:</a:t>
            </a:r>
            <a:endParaRPr lang="en-US" sz="1600" dirty="0">
              <a:latin typeface="Arial"/>
              <a:cs typeface="Arial"/>
            </a:endParaRPr>
          </a:p>
          <a:p>
            <a:pPr algn="just">
              <a:lnSpc>
                <a:spcPct val="150000"/>
              </a:lnSpc>
            </a:pPr>
            <a:r>
              <a:rPr lang="el-GR" sz="1600" dirty="0">
                <a:latin typeface="Arial"/>
                <a:cs typeface="Arial"/>
              </a:rPr>
              <a:t>α) το γραπτό ή προφορικό µέρος και </a:t>
            </a:r>
          </a:p>
          <a:p>
            <a:pPr algn="just">
              <a:lnSpc>
                <a:spcPct val="150000"/>
              </a:lnSpc>
            </a:pPr>
            <a:r>
              <a:rPr lang="el-GR" sz="1600" dirty="0">
                <a:latin typeface="Arial"/>
                <a:cs typeface="Arial"/>
              </a:rPr>
              <a:t>β) το οπτικό ή παραστατικό µέρος.</a:t>
            </a:r>
          </a:p>
          <a:p>
            <a:pPr algn="just">
              <a:lnSpc>
                <a:spcPct val="150000"/>
              </a:lnSpc>
            </a:pPr>
            <a:endParaRPr lang="en-US" sz="1600" dirty="0">
              <a:latin typeface="Arial"/>
              <a:cs typeface="Arial"/>
            </a:endParaRPr>
          </a:p>
          <a:p>
            <a:pPr algn="just">
              <a:lnSpc>
                <a:spcPct val="150000"/>
              </a:lnSpc>
            </a:pPr>
            <a:r>
              <a:rPr lang="el-GR" sz="1600" dirty="0">
                <a:latin typeface="Arial"/>
                <a:cs typeface="Arial"/>
              </a:rPr>
              <a:t>Το γραπτό ή το προφορικό µέρος του διαφηµιστικού µηνύµατος</a:t>
            </a:r>
            <a:r>
              <a:rPr lang="en-US" sz="1600" dirty="0">
                <a:latin typeface="Arial"/>
                <a:cs typeface="Arial"/>
              </a:rPr>
              <a:t> </a:t>
            </a:r>
            <a:r>
              <a:rPr lang="el-GR" sz="1600" dirty="0">
                <a:latin typeface="Arial"/>
                <a:cs typeface="Arial"/>
              </a:rPr>
              <a:t>εµπεριέχει τις ιδέες µε τη µορφή του προφορικού ή γραπτού λόγου και στόχο έχει να τραβήξει την προσοχή του αναγνώστη, να προκαλέσει το ενδιαφέρον, να εμπνέει αξιοπιστία και να προτρέπει τον καταναλωτή, να πραγµατοποιήσει την αγορά του προϊόντος ή της υπηρεσίας.</a:t>
            </a:r>
          </a:p>
          <a:p>
            <a:pPr algn="just">
              <a:lnSpc>
                <a:spcPct val="150000"/>
              </a:lnSpc>
            </a:pPr>
            <a:endParaRPr lang="el-GR" sz="1600" dirty="0">
              <a:latin typeface="Arial"/>
              <a:cs typeface="Arial"/>
            </a:endParaRPr>
          </a:p>
          <a:p>
            <a:pPr algn="just">
              <a:lnSpc>
                <a:spcPct val="150000"/>
              </a:lnSpc>
            </a:pPr>
            <a:r>
              <a:rPr lang="el-GR" sz="1600" dirty="0">
                <a:latin typeface="Arial"/>
                <a:cs typeface="Arial"/>
              </a:rPr>
              <a:t>Το οπτικό ή παραστατικό µέρος του διαφηµιστικού µηνύµατος, απαρτίζεται από τις αναπαραστάσεις (φωτογραφίες, πίνακες, σχέδια, γραφικές παραστάσεις) και τη χωροταξική διάταξη της διαφήµισης</a:t>
            </a:r>
            <a:r>
              <a:rPr lang="en-US" sz="1600" dirty="0">
                <a:latin typeface="Arial"/>
                <a:cs typeface="Arial"/>
              </a:rPr>
              <a:t> </a:t>
            </a:r>
            <a:r>
              <a:rPr lang="el-GR" sz="1600" dirty="0">
                <a:latin typeface="Arial"/>
                <a:cs typeface="Arial"/>
              </a:rPr>
              <a:t>και είναι ένας τρόπος µια ιδέα να µεταφερθεί σε συντοµία στον καταναλωτή ή να µεταδώσει µία ιδέα που δεν είναι εύκολο να ειπωθεί µε λόγια.</a:t>
            </a:r>
            <a:r>
              <a:rPr lang="en-US" sz="1600" dirty="0">
                <a:latin typeface="Arial"/>
                <a:cs typeface="Arial"/>
              </a:rPr>
              <a:t> </a:t>
            </a:r>
            <a:endParaRPr lang="el-GR" sz="1600" b="1" dirty="0">
              <a:latin typeface="Arial"/>
              <a:cs typeface="Arial"/>
            </a:endParaRPr>
          </a:p>
          <a:p>
            <a:pPr algn="just">
              <a:lnSpc>
                <a:spcPct val="150000"/>
              </a:lnSpc>
            </a:pPr>
            <a:endParaRPr lang="en-US" sz="1600" b="1" dirty="0">
              <a:latin typeface="Arial"/>
              <a:cs typeface="Arial"/>
            </a:endParaRPr>
          </a:p>
        </p:txBody>
      </p:sp>
    </p:spTree>
    <p:extLst>
      <p:ext uri="{BB962C8B-B14F-4D97-AF65-F5344CB8AC3E}">
        <p14:creationId xmlns:p14="http://schemas.microsoft.com/office/powerpoint/2010/main" val="3573306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332656"/>
            <a:ext cx="8229600" cy="648072"/>
          </a:xfrm>
        </p:spPr>
        <p:txBody>
          <a:bodyPr>
            <a:normAutofit/>
          </a:bodyPr>
          <a:lstStyle/>
          <a:p>
            <a:pPr lvl="1" algn="ctr" rtl="0">
              <a:spcBef>
                <a:spcPct val="0"/>
              </a:spcBef>
            </a:pPr>
            <a:r>
              <a:rPr lang="el-GR" sz="3200" dirty="0"/>
              <a:t>Η επιλογή των µέσων µαζικής επικοινωνίας</a:t>
            </a:r>
            <a:endParaRPr lang="en-US" sz="3200" dirty="0"/>
          </a:p>
        </p:txBody>
      </p:sp>
      <p:sp>
        <p:nvSpPr>
          <p:cNvPr id="16" name="21 - Ορθογώνιο"/>
          <p:cNvSpPr/>
          <p:nvPr/>
        </p:nvSpPr>
        <p:spPr>
          <a:xfrm>
            <a:off x="573182" y="1282352"/>
            <a:ext cx="7959258" cy="4090864"/>
          </a:xfrm>
          <a:prstGeom prst="rect">
            <a:avLst/>
          </a:prstGeom>
        </p:spPr>
        <p:txBody>
          <a:bodyPr wrap="square">
            <a:spAutoFit/>
          </a:bodyPr>
          <a:lstStyle/>
          <a:p>
            <a:pPr algn="just">
              <a:lnSpc>
                <a:spcPct val="150000"/>
              </a:lnSpc>
            </a:pPr>
            <a:r>
              <a:rPr lang="el-GR" sz="1600" dirty="0">
                <a:latin typeface="Arial"/>
                <a:cs typeface="Arial"/>
              </a:rPr>
              <a:t>Για να επιτύχει µία διαφήµιση δεν φτάνει µόνο να είναι σωστό το διαφηµιστικό µήνυµα, αλλά πρέπει να µεταφερθεί µε το ιδανικότερο µέσο στο σωστό κοινό.</a:t>
            </a:r>
            <a:endParaRPr lang="en-US" sz="1600" dirty="0">
              <a:latin typeface="Arial"/>
              <a:cs typeface="Arial"/>
            </a:endParaRPr>
          </a:p>
          <a:p>
            <a:pPr algn="just">
              <a:lnSpc>
                <a:spcPct val="150000"/>
              </a:lnSpc>
            </a:pPr>
            <a:r>
              <a:rPr lang="el-GR" sz="1600" dirty="0">
                <a:latin typeface="Arial"/>
                <a:cs typeface="Arial"/>
              </a:rPr>
              <a:t>Τα σπουδαιότερα µέσα µαζικής επικοινωνίας είναι: το ραδιόφωνο, η τηλεόραση, οι εφηµερίδες, τα περιοδικά και η υπαίθρια διαφήµιση.</a:t>
            </a:r>
            <a:endParaRPr lang="en-US" sz="1600" dirty="0">
              <a:latin typeface="Arial"/>
              <a:cs typeface="Arial"/>
            </a:endParaRPr>
          </a:p>
          <a:p>
            <a:pPr algn="just">
              <a:lnSpc>
                <a:spcPct val="150000"/>
              </a:lnSpc>
            </a:pPr>
            <a:endParaRPr lang="el-GR" sz="1600" dirty="0">
              <a:latin typeface="Arial"/>
              <a:cs typeface="Arial"/>
            </a:endParaRPr>
          </a:p>
          <a:p>
            <a:pPr algn="just">
              <a:lnSpc>
                <a:spcPct val="150000"/>
              </a:lnSpc>
            </a:pPr>
            <a:r>
              <a:rPr lang="el-GR" sz="1600" dirty="0">
                <a:latin typeface="Arial"/>
                <a:cs typeface="Arial"/>
              </a:rPr>
              <a:t>Τα γνωρίσµατα του πληθυσµού προς το οποίο επικεντρώνεται το διαφηµιστικό µήνυµα είναι από τους σηµαντικότερους παράγοντες για τη καλύτερη επιλογή του µέσου ή των µέσων επικοινωνίας.</a:t>
            </a:r>
          </a:p>
          <a:p>
            <a:pPr algn="just">
              <a:lnSpc>
                <a:spcPct val="150000"/>
              </a:lnSpc>
            </a:pPr>
            <a:endParaRPr lang="el-GR" sz="1600" b="1" dirty="0">
              <a:latin typeface="Arial"/>
              <a:cs typeface="Arial"/>
            </a:endParaRPr>
          </a:p>
          <a:p>
            <a:pPr>
              <a:lnSpc>
                <a:spcPct val="150000"/>
              </a:lnSpc>
            </a:pPr>
            <a:endParaRPr lang="el-GR" sz="1600" b="1" dirty="0">
              <a:latin typeface="Arial"/>
              <a:cs typeface="Arial"/>
            </a:endParaRPr>
          </a:p>
          <a:p>
            <a:pPr algn="r"/>
            <a:endParaRPr lang="en-US" sz="1400" dirty="0">
              <a:latin typeface="Arial"/>
              <a:cs typeface="Arial"/>
            </a:endParaRPr>
          </a:p>
        </p:txBody>
      </p:sp>
    </p:spTree>
    <p:extLst>
      <p:ext uri="{BB962C8B-B14F-4D97-AF65-F5344CB8AC3E}">
        <p14:creationId xmlns:p14="http://schemas.microsoft.com/office/powerpoint/2010/main" val="2376148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332656"/>
            <a:ext cx="8229600" cy="648072"/>
          </a:xfrm>
        </p:spPr>
        <p:txBody>
          <a:bodyPr>
            <a:normAutofit/>
          </a:bodyPr>
          <a:lstStyle/>
          <a:p>
            <a:pPr lvl="1" algn="ctr" rtl="0">
              <a:spcBef>
                <a:spcPct val="0"/>
              </a:spcBef>
            </a:pPr>
            <a:r>
              <a:rPr lang="el-GR" sz="3200" dirty="0"/>
              <a:t>Η επιλογή των µέσων µαζικής επικοινωνίας</a:t>
            </a:r>
            <a:endParaRPr lang="en-US" sz="3200" dirty="0"/>
          </a:p>
        </p:txBody>
      </p:sp>
      <p:sp>
        <p:nvSpPr>
          <p:cNvPr id="16" name="21 - Ορθογώνιο"/>
          <p:cNvSpPr/>
          <p:nvPr/>
        </p:nvSpPr>
        <p:spPr>
          <a:xfrm>
            <a:off x="573182" y="980728"/>
            <a:ext cx="7959258" cy="4001096"/>
          </a:xfrm>
          <a:prstGeom prst="rect">
            <a:avLst/>
          </a:prstGeom>
        </p:spPr>
        <p:txBody>
          <a:bodyPr wrap="square">
            <a:spAutoFit/>
          </a:bodyPr>
          <a:lstStyle/>
          <a:p>
            <a:pPr algn="just">
              <a:lnSpc>
                <a:spcPct val="150000"/>
              </a:lnSpc>
            </a:pPr>
            <a:endParaRPr lang="el-GR" sz="1600" b="1" dirty="0">
              <a:latin typeface="Arial"/>
              <a:cs typeface="Arial"/>
            </a:endParaRPr>
          </a:p>
          <a:p>
            <a:pPr algn="just">
              <a:lnSpc>
                <a:spcPct val="150000"/>
              </a:lnSpc>
            </a:pPr>
            <a:r>
              <a:rPr lang="el-GR" sz="1600" dirty="0">
                <a:latin typeface="Arial"/>
                <a:cs typeface="Arial"/>
              </a:rPr>
              <a:t>Επίσης θα πρέπει να ληφθούν αποφάσεις για δύο πολύ βασικά θέµατα:</a:t>
            </a:r>
          </a:p>
          <a:p>
            <a:pPr algn="just">
              <a:lnSpc>
                <a:spcPct val="150000"/>
              </a:lnSpc>
            </a:pPr>
            <a:endParaRPr lang="en-US" sz="1600" dirty="0">
              <a:latin typeface="Arial"/>
              <a:cs typeface="Arial"/>
            </a:endParaRPr>
          </a:p>
          <a:p>
            <a:pPr algn="just">
              <a:lnSpc>
                <a:spcPct val="150000"/>
              </a:lnSpc>
            </a:pPr>
            <a:r>
              <a:rPr lang="el-GR" sz="1600" dirty="0">
                <a:latin typeface="Arial"/>
                <a:cs typeface="Arial"/>
              </a:rPr>
              <a:t>α) Την κάλυψη, δηλαδή πόσοι άνθρωποι σε αριθµό θα δουν µια διαφήµιση (εκφράζεται ως ποσοστό της συνολικής αγοράς).</a:t>
            </a:r>
          </a:p>
          <a:p>
            <a:pPr algn="just">
              <a:lnSpc>
                <a:spcPct val="150000"/>
              </a:lnSpc>
            </a:pPr>
            <a:endParaRPr lang="en-US" sz="1600" dirty="0">
              <a:latin typeface="Arial"/>
              <a:cs typeface="Arial"/>
            </a:endParaRPr>
          </a:p>
          <a:p>
            <a:pPr algn="just">
              <a:lnSpc>
                <a:spcPct val="150000"/>
              </a:lnSpc>
            </a:pPr>
            <a:r>
              <a:rPr lang="el-GR" sz="1600" dirty="0">
                <a:latin typeface="Arial"/>
                <a:cs typeface="Arial"/>
              </a:rPr>
              <a:t>β) Την συχνότητα που πρέπει να παίζεται µία διαφήµιση, δηλαδή, το µέσο όρο του αριθµού των εκ νέου µεταδόσεων του µηνύµατος σε µία χρονική περίοδο.</a:t>
            </a:r>
            <a:endParaRPr lang="en-US" sz="1600" dirty="0">
              <a:latin typeface="Arial"/>
              <a:cs typeface="Arial"/>
            </a:endParaRPr>
          </a:p>
          <a:p>
            <a:pPr algn="just">
              <a:lnSpc>
                <a:spcPct val="150000"/>
              </a:lnSpc>
            </a:pPr>
            <a:endParaRPr lang="en-US" sz="1600" b="1" dirty="0">
              <a:latin typeface="Arial"/>
              <a:cs typeface="Arial"/>
            </a:endParaRPr>
          </a:p>
          <a:p>
            <a:pPr>
              <a:lnSpc>
                <a:spcPct val="150000"/>
              </a:lnSpc>
            </a:pPr>
            <a:endParaRPr lang="el-GR" sz="1600" b="1" dirty="0">
              <a:latin typeface="Arial"/>
              <a:cs typeface="Arial"/>
            </a:endParaRPr>
          </a:p>
          <a:p>
            <a:pPr algn="r"/>
            <a:endParaRPr lang="en-US" sz="1400" dirty="0">
              <a:latin typeface="Arial"/>
              <a:cs typeface="Arial"/>
            </a:endParaRPr>
          </a:p>
        </p:txBody>
      </p:sp>
    </p:spTree>
    <p:extLst>
      <p:ext uri="{BB962C8B-B14F-4D97-AF65-F5344CB8AC3E}">
        <p14:creationId xmlns:p14="http://schemas.microsoft.com/office/powerpoint/2010/main" val="678526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Ομάδα 12">
            <a:extLst>
              <a:ext uri="{FF2B5EF4-FFF2-40B4-BE49-F238E27FC236}">
                <a16:creationId xmlns:a16="http://schemas.microsoft.com/office/drawing/2014/main" id="{A9B84B88-B7CD-ECB8-012E-B599F98C83F0}"/>
              </a:ext>
            </a:extLst>
          </p:cNvPr>
          <p:cNvGrpSpPr/>
          <p:nvPr/>
        </p:nvGrpSpPr>
        <p:grpSpPr>
          <a:xfrm>
            <a:off x="182134" y="5733258"/>
            <a:ext cx="8779731" cy="1224531"/>
            <a:chOff x="107504" y="5733258"/>
            <a:chExt cx="8928992" cy="1224531"/>
          </a:xfrm>
        </p:grpSpPr>
        <p:pic>
          <p:nvPicPr>
            <p:cNvPr id="14" name="Picture 3" descr="G:\Katia\Διδακτορική Διατριβή\Kείμενο\Εικόνες\slide2.jpg">
              <a:extLst>
                <a:ext uri="{FF2B5EF4-FFF2-40B4-BE49-F238E27FC236}">
                  <a16:creationId xmlns:a16="http://schemas.microsoft.com/office/drawing/2014/main" id="{87F088C5-2C02-97CF-2C82-639444B3125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5" name="Γραφικό 14" descr="Ψάρι με συμπαγές γέμισμα">
              <a:extLst>
                <a:ext uri="{FF2B5EF4-FFF2-40B4-BE49-F238E27FC236}">
                  <a16:creationId xmlns:a16="http://schemas.microsoft.com/office/drawing/2014/main" id="{3B0F0E4A-798C-0A19-B3E9-F41EE8F14AF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6" name="Γραφικό 15" descr="Ψάρι με συμπαγές γέμισμα">
              <a:extLst>
                <a:ext uri="{FF2B5EF4-FFF2-40B4-BE49-F238E27FC236}">
                  <a16:creationId xmlns:a16="http://schemas.microsoft.com/office/drawing/2014/main" id="{E4B6663C-EC3F-4863-C331-17D15AC6BBA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7" name="Γραφικό 16" descr="Ανταγωνισμός με συμπαγές γέμισμα">
              <a:extLst>
                <a:ext uri="{FF2B5EF4-FFF2-40B4-BE49-F238E27FC236}">
                  <a16:creationId xmlns:a16="http://schemas.microsoft.com/office/drawing/2014/main" id="{D3D93DEC-19AB-A516-5802-10DE2158233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grpSp>
        <p:nvGrpSpPr>
          <p:cNvPr id="31" name="30 - Ομάδα"/>
          <p:cNvGrpSpPr/>
          <p:nvPr/>
        </p:nvGrpSpPr>
        <p:grpSpPr>
          <a:xfrm>
            <a:off x="0" y="185467"/>
            <a:ext cx="9144017" cy="6458242"/>
            <a:chOff x="65835" y="185774"/>
            <a:chExt cx="9012330" cy="5835513"/>
          </a:xfrm>
        </p:grpSpPr>
        <p:sp>
          <p:nvSpPr>
            <p:cNvPr id="23" name="22 - Ορθογώνιο"/>
            <p:cNvSpPr/>
            <p:nvPr/>
          </p:nvSpPr>
          <p:spPr>
            <a:xfrm>
              <a:off x="251520" y="185774"/>
              <a:ext cx="8640944" cy="5835513"/>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nvGrpSpPr>
            <p:cNvPr id="27" name="26 - Ομάδα"/>
            <p:cNvGrpSpPr/>
            <p:nvPr/>
          </p:nvGrpSpPr>
          <p:grpSpPr>
            <a:xfrm>
              <a:off x="251520" y="188640"/>
              <a:ext cx="8640944" cy="576064"/>
              <a:chOff x="251520" y="188640"/>
              <a:chExt cx="8640960" cy="576064"/>
            </a:xfrm>
          </p:grpSpPr>
          <p:sp>
            <p:nvSpPr>
              <p:cNvPr id="25" name="24 - Ορθογώνιο"/>
              <p:cNvSpPr/>
              <p:nvPr/>
            </p:nvSpPr>
            <p:spPr>
              <a:xfrm>
                <a:off x="251520" y="548680"/>
                <a:ext cx="8640960" cy="216024"/>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8" name="1 - Τίτλος"/>
              <p:cNvSpPr txBox="1">
                <a:spLocks/>
              </p:cNvSpPr>
              <p:nvPr/>
            </p:nvSpPr>
            <p:spPr>
              <a:xfrm>
                <a:off x="1043608" y="188640"/>
                <a:ext cx="7848872" cy="576064"/>
              </a:xfrm>
              <a:prstGeom prst="rect">
                <a:avLst/>
              </a:prstGeom>
              <a:solidFill>
                <a:schemeClr val="tx1">
                  <a:lumMod val="75000"/>
                  <a:lumOff val="25000"/>
                </a:schemeClr>
              </a:solidFill>
              <a:effectLst>
                <a:innerShdw blurRad="241300" dist="88900" dir="5400000">
                  <a:schemeClr val="tx1"/>
                </a:innerShdw>
              </a:effectLst>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3600" b="0" i="0" u="none" strike="noStrike" kern="1200" cap="none" spc="0" normalizeH="0" baseline="0" noProof="0">
                    <a:ln>
                      <a:noFill/>
                    </a:ln>
                    <a:solidFill>
                      <a:schemeClr val="bg1"/>
                    </a:solidFill>
                    <a:effectLst/>
                    <a:uLnTx/>
                    <a:uFillTx/>
                    <a:latin typeface="+mj-lt"/>
                    <a:ea typeface="+mj-ea"/>
                    <a:cs typeface="+mj-cs"/>
                  </a:rPr>
                  <a:t>    </a:t>
                </a:r>
                <a:endParaRPr kumimoji="0" lang="el-GR" sz="3600" b="0" i="0" u="none" strike="noStrike" kern="1200" cap="none" spc="0" normalizeH="0" baseline="0" noProof="0" dirty="0">
                  <a:ln>
                    <a:noFill/>
                  </a:ln>
                  <a:solidFill>
                    <a:schemeClr val="bg1">
                      <a:lumMod val="95000"/>
                    </a:schemeClr>
                  </a:solidFill>
                  <a:effectLst/>
                  <a:uLnTx/>
                  <a:uFillTx/>
                  <a:latin typeface="+mj-lt"/>
                  <a:ea typeface="+mj-ea"/>
                  <a:cs typeface="+mj-cs"/>
                </a:endParaRPr>
              </a:p>
            </p:txBody>
          </p:sp>
          <p:sp>
            <p:nvSpPr>
              <p:cNvPr id="49" name="48 - Ορθογώνιο"/>
              <p:cNvSpPr/>
              <p:nvPr/>
            </p:nvSpPr>
            <p:spPr>
              <a:xfrm>
                <a:off x="251520" y="188640"/>
                <a:ext cx="870423" cy="576064"/>
              </a:xfrm>
              <a:prstGeom prst="rect">
                <a:avLst/>
              </a:prstGeom>
              <a:solidFill>
                <a:srgbClr val="50B4D8"/>
              </a:solidFill>
              <a:ln>
                <a:noFill/>
              </a:ln>
              <a:effectLst>
                <a:innerShdw blurRad="228600" dist="279400" dir="5400000">
                  <a:prstClr val="black">
                    <a:alpha val="41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rgbClr val="73BED3"/>
                  </a:solidFill>
                </a:endParaRPr>
              </a:p>
            </p:txBody>
          </p:sp>
        </p:grpSp>
        <p:sp>
          <p:nvSpPr>
            <p:cNvPr id="28" name="27 - Ορθογώνιο"/>
            <p:cNvSpPr/>
            <p:nvPr/>
          </p:nvSpPr>
          <p:spPr>
            <a:xfrm>
              <a:off x="65835" y="188640"/>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898653" y="404664"/>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32" name="31 - Ομάδα"/>
          <p:cNvGrpSpPr/>
          <p:nvPr/>
        </p:nvGrpSpPr>
        <p:grpSpPr>
          <a:xfrm>
            <a:off x="214282" y="210156"/>
            <a:ext cx="7598078" cy="578812"/>
            <a:chOff x="214282" y="210156"/>
            <a:chExt cx="7598078" cy="578812"/>
          </a:xfrm>
        </p:grpSpPr>
        <p:sp>
          <p:nvSpPr>
            <p:cNvPr id="39" name="38 - TextBox"/>
            <p:cNvSpPr txBox="1"/>
            <p:nvPr/>
          </p:nvSpPr>
          <p:spPr>
            <a:xfrm>
              <a:off x="1259632" y="210156"/>
              <a:ext cx="6552728" cy="523220"/>
            </a:xfrm>
            <a:prstGeom prst="rect">
              <a:avLst/>
            </a:prstGeom>
            <a:noFill/>
          </p:spPr>
          <p:txBody>
            <a:bodyPr wrap="square" rtlCol="0">
              <a:spAutoFit/>
            </a:bodyPr>
            <a:lstStyle/>
            <a:p>
              <a:r>
                <a:rPr lang="el-GR" sz="2400" b="1" dirty="0">
                  <a:solidFill>
                    <a:srgbClr val="88CCE4"/>
                  </a:solidFill>
                  <a:effectLst>
                    <a:outerShdw blurRad="38100" dist="38100" dir="2700000" algn="tl">
                      <a:srgbClr val="000000">
                        <a:alpha val="43137"/>
                      </a:srgbClr>
                    </a:outerShdw>
                  </a:effectLst>
                  <a:latin typeface="Arial" pitchFamily="34" charset="0"/>
                  <a:cs typeface="Arial" pitchFamily="34" charset="0"/>
                </a:rPr>
                <a:t>     </a:t>
              </a:r>
              <a:r>
                <a:rPr lang="el-GR" sz="2800" b="1" dirty="0">
                  <a:solidFill>
                    <a:srgbClr val="88CCE4"/>
                  </a:solidFill>
                  <a:effectLst>
                    <a:outerShdw blurRad="38100" dist="38100" dir="2700000" algn="tl">
                      <a:srgbClr val="000000">
                        <a:alpha val="43137"/>
                      </a:srgbClr>
                    </a:outerShdw>
                  </a:effectLst>
                  <a:latin typeface="Arial" pitchFamily="34" charset="0"/>
                  <a:cs typeface="Arial" pitchFamily="34" charset="0"/>
                </a:rPr>
                <a:t>ΕΙΣΑΓΩΓΗ</a:t>
              </a:r>
              <a:r>
                <a:rPr lang="el-GR" sz="2800" dirty="0">
                  <a:solidFill>
                    <a:srgbClr val="88CCE4"/>
                  </a:solidFill>
                  <a:effectLst>
                    <a:outerShdw blurRad="38100" dist="38100" dir="2700000" algn="tl">
                      <a:srgbClr val="000000">
                        <a:alpha val="43137"/>
                      </a:srgbClr>
                    </a:outerShdw>
                  </a:effectLst>
                  <a:latin typeface="Arial" pitchFamily="34" charset="0"/>
                  <a:cs typeface="Arial" pitchFamily="34" charset="0"/>
                </a:rPr>
                <a:t> </a:t>
              </a:r>
            </a:p>
          </p:txBody>
        </p:sp>
        <p:sp>
          <p:nvSpPr>
            <p:cNvPr id="24" name="Rectangle 6"/>
            <p:cNvSpPr>
              <a:spLocks noChangeArrowheads="1"/>
            </p:cNvSpPr>
            <p:nvPr/>
          </p:nvSpPr>
          <p:spPr bwMode="auto">
            <a:xfrm>
              <a:off x="214282" y="214290"/>
              <a:ext cx="857256" cy="574678"/>
            </a:xfrm>
            <a:prstGeom prst="rect">
              <a:avLst/>
            </a:prstGeom>
            <a:noFill/>
            <a:ln w="9525">
              <a:noFill/>
              <a:miter lim="800000"/>
              <a:headEnd/>
              <a:tailEnd/>
            </a:ln>
            <a:effectLst/>
          </p:spPr>
          <p:txBody>
            <a:bodyPr/>
            <a:lstStyle/>
            <a:p>
              <a:pPr>
                <a:spcBef>
                  <a:spcPct val="20000"/>
                </a:spcBef>
                <a:buClr>
                  <a:schemeClr val="tx2"/>
                </a:buClr>
              </a:pPr>
              <a:r>
                <a:rPr lang="en-US" sz="2800" dirty="0">
                  <a:solidFill>
                    <a:schemeClr val="bg1"/>
                  </a:solidFill>
                </a:rPr>
                <a:t>   </a:t>
              </a:r>
              <a:r>
                <a:rPr lang="el-GR" sz="3200" b="1" dirty="0">
                  <a:solidFill>
                    <a:schemeClr val="bg1"/>
                  </a:solidFill>
                </a:rPr>
                <a:t>1</a:t>
              </a:r>
              <a:r>
                <a:rPr lang="en-US" sz="2400" dirty="0">
                  <a:solidFill>
                    <a:schemeClr val="bg1"/>
                  </a:solidFill>
                  <a:latin typeface="Comic Sans MS" pitchFamily="66" charset="0"/>
                </a:rPr>
                <a:t>	</a:t>
              </a:r>
            </a:p>
          </p:txBody>
        </p:sp>
      </p:grpSp>
      <p:sp>
        <p:nvSpPr>
          <p:cNvPr id="2" name="Title 1"/>
          <p:cNvSpPr>
            <a:spLocks noGrp="1"/>
          </p:cNvSpPr>
          <p:nvPr>
            <p:ph type="title"/>
          </p:nvPr>
        </p:nvSpPr>
        <p:spPr>
          <a:xfrm>
            <a:off x="457200" y="764704"/>
            <a:ext cx="8229600" cy="648072"/>
          </a:xfrm>
        </p:spPr>
        <p:txBody>
          <a:bodyPr>
            <a:normAutofit/>
          </a:bodyPr>
          <a:lstStyle/>
          <a:p>
            <a:r>
              <a:rPr lang="el-GR" sz="3200" dirty="0"/>
              <a:t>Το προϊόν</a:t>
            </a:r>
            <a:endParaRPr lang="en-US" sz="3200" dirty="0"/>
          </a:p>
        </p:txBody>
      </p:sp>
      <p:sp>
        <p:nvSpPr>
          <p:cNvPr id="33" name="21 - Ορθογώνιο"/>
          <p:cNvSpPr/>
          <p:nvPr/>
        </p:nvSpPr>
        <p:spPr>
          <a:xfrm>
            <a:off x="357158" y="1570914"/>
            <a:ext cx="8247290" cy="5242462"/>
          </a:xfrm>
          <a:prstGeom prst="rect">
            <a:avLst/>
          </a:prstGeom>
        </p:spPr>
        <p:txBody>
          <a:bodyPr wrap="square">
            <a:spAutoFit/>
          </a:bodyPr>
          <a:lstStyle/>
          <a:p>
            <a:pPr algn="just">
              <a:lnSpc>
                <a:spcPct val="150000"/>
              </a:lnSpc>
            </a:pPr>
            <a:r>
              <a:rPr lang="el-GR" sz="1600" dirty="0">
                <a:latin typeface="Arial"/>
                <a:cs typeface="Arial"/>
              </a:rPr>
              <a:t>Το προϊόν είναι: </a:t>
            </a:r>
          </a:p>
          <a:p>
            <a:pPr marL="285750" indent="-285750" algn="just">
              <a:lnSpc>
                <a:spcPct val="150000"/>
              </a:lnSpc>
              <a:buFont typeface="Arial"/>
              <a:buChar char="•"/>
            </a:pPr>
            <a:r>
              <a:rPr lang="el-GR" sz="1600" dirty="0">
                <a:latin typeface="Arial"/>
                <a:cs typeface="Arial"/>
              </a:rPr>
              <a:t>ο λόγος ύπαρξης της εταιρείας, γύρω του πραγματοποιούνται όλες οι οικονομικές δραστηριότητές της</a:t>
            </a:r>
          </a:p>
          <a:p>
            <a:pPr marL="285750" indent="-285750" algn="just">
              <a:lnSpc>
                <a:spcPct val="150000"/>
              </a:lnSpc>
              <a:buFont typeface="Arial"/>
              <a:buChar char="•"/>
            </a:pPr>
            <a:r>
              <a:rPr lang="el-GR" sz="1600" dirty="0">
                <a:latin typeface="Arial"/>
                <a:cs typeface="Arial"/>
              </a:rPr>
              <a:t>ένα σύστημα υλικών και άυλων στοιχείων που μέσω των χρησιμοτήτων του δημιουργεί ωφέλεια.</a:t>
            </a:r>
          </a:p>
          <a:p>
            <a:pPr marL="285750" indent="-285750" algn="just">
              <a:lnSpc>
                <a:spcPct val="150000"/>
              </a:lnSpc>
              <a:buFont typeface="Arial"/>
              <a:buChar char="•"/>
            </a:pPr>
            <a:r>
              <a:rPr lang="el-GR" sz="1600" dirty="0">
                <a:latin typeface="Arial"/>
                <a:cs typeface="Arial"/>
              </a:rPr>
              <a:t>το σημείο εκκίνησης και το μέσο διαπραγμάτευσής της με στόχο το κέρδος και την ανάπτυξη του κύκλου εργασιών της.</a:t>
            </a:r>
            <a:r>
              <a:rPr lang="en-US" sz="1600" dirty="0">
                <a:latin typeface="Arial"/>
                <a:cs typeface="Arial"/>
              </a:rPr>
              <a:t> </a:t>
            </a:r>
            <a:endParaRPr lang="el-GR" sz="1600" dirty="0">
              <a:latin typeface="Arial"/>
              <a:cs typeface="Arial"/>
            </a:endParaRPr>
          </a:p>
          <a:p>
            <a:pPr algn="just">
              <a:lnSpc>
                <a:spcPct val="150000"/>
              </a:lnSpc>
              <a:buFont typeface="Wingdings" pitchFamily="2" charset="2"/>
              <a:buNone/>
            </a:pPr>
            <a:endParaRPr lang="el-GR" sz="1600" dirty="0">
              <a:latin typeface="Arial"/>
              <a:cs typeface="Arial"/>
            </a:endParaRPr>
          </a:p>
          <a:p>
            <a:pPr algn="just">
              <a:lnSpc>
                <a:spcPct val="150000"/>
              </a:lnSpc>
            </a:pPr>
            <a:r>
              <a:rPr lang="el-GR" sz="1600" dirty="0">
                <a:latin typeface="Arial"/>
                <a:cs typeface="Arial"/>
              </a:rPr>
              <a:t>Καθοριστικό ρόλο στην μακροχρόνια επιτυχία μιας εταιρείας παίζει η παροχή του σωστού προϊόντος την κατάλληλη χρονική στιγμή και στο σωστό τόπο.</a:t>
            </a:r>
          </a:p>
          <a:p>
            <a:pPr algn="just">
              <a:lnSpc>
                <a:spcPct val="150000"/>
              </a:lnSpc>
            </a:pPr>
            <a:endParaRPr lang="el-GR" sz="1600" dirty="0">
              <a:latin typeface="Arial"/>
              <a:cs typeface="Arial"/>
            </a:endParaRPr>
          </a:p>
          <a:p>
            <a:pPr algn="just">
              <a:lnSpc>
                <a:spcPct val="150000"/>
              </a:lnSpc>
            </a:pPr>
            <a:endParaRPr lang="en-US" sz="1600" dirty="0">
              <a:latin typeface="Arial"/>
              <a:cs typeface="Arial"/>
            </a:endParaRPr>
          </a:p>
          <a:p>
            <a:pPr algn="just">
              <a:lnSpc>
                <a:spcPct val="150000"/>
              </a:lnSpc>
              <a:buFont typeface="Wingdings" pitchFamily="2" charset="2"/>
              <a:buNone/>
            </a:pPr>
            <a:endParaRPr lang="el-GR" sz="1600" dirty="0">
              <a:latin typeface="Arial"/>
              <a:cs typeface="Arial"/>
            </a:endParaRPr>
          </a:p>
          <a:p>
            <a:pPr algn="just">
              <a:lnSpc>
                <a:spcPct val="150000"/>
              </a:lnSpc>
            </a:pPr>
            <a:endParaRPr lang="en-US" sz="1600" dirty="0">
              <a:latin typeface="Arial"/>
              <a:cs typeface="Arial"/>
            </a:endParaRPr>
          </a:p>
        </p:txBody>
      </p:sp>
    </p:spTree>
    <p:extLst>
      <p:ext uri="{BB962C8B-B14F-4D97-AF65-F5344CB8AC3E}">
        <p14:creationId xmlns:p14="http://schemas.microsoft.com/office/powerpoint/2010/main" val="4032506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blinds(horizontal)">
                                      <p:cBhvr>
                                        <p:cTn id="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Ομάδα 12">
            <a:extLst>
              <a:ext uri="{FF2B5EF4-FFF2-40B4-BE49-F238E27FC236}">
                <a16:creationId xmlns:a16="http://schemas.microsoft.com/office/drawing/2014/main" id="{A9B84B88-B7CD-ECB8-012E-B599F98C83F0}"/>
              </a:ext>
            </a:extLst>
          </p:cNvPr>
          <p:cNvGrpSpPr/>
          <p:nvPr/>
        </p:nvGrpSpPr>
        <p:grpSpPr>
          <a:xfrm>
            <a:off x="182134" y="5733258"/>
            <a:ext cx="8779731" cy="1224531"/>
            <a:chOff x="107504" y="5733258"/>
            <a:chExt cx="8928992" cy="1224531"/>
          </a:xfrm>
        </p:grpSpPr>
        <p:pic>
          <p:nvPicPr>
            <p:cNvPr id="14" name="Picture 3" descr="G:\Katia\Διδακτορική Διατριβή\Kείμενο\Εικόνες\slide2.jpg">
              <a:extLst>
                <a:ext uri="{FF2B5EF4-FFF2-40B4-BE49-F238E27FC236}">
                  <a16:creationId xmlns:a16="http://schemas.microsoft.com/office/drawing/2014/main" id="{87F088C5-2C02-97CF-2C82-639444B3125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5" name="Γραφικό 14" descr="Ψάρι με συμπαγές γέμισμα">
              <a:extLst>
                <a:ext uri="{FF2B5EF4-FFF2-40B4-BE49-F238E27FC236}">
                  <a16:creationId xmlns:a16="http://schemas.microsoft.com/office/drawing/2014/main" id="{3B0F0E4A-798C-0A19-B3E9-F41EE8F14AF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6" name="Γραφικό 15" descr="Ψάρι με συμπαγές γέμισμα">
              <a:extLst>
                <a:ext uri="{FF2B5EF4-FFF2-40B4-BE49-F238E27FC236}">
                  <a16:creationId xmlns:a16="http://schemas.microsoft.com/office/drawing/2014/main" id="{E4B6663C-EC3F-4863-C331-17D15AC6BBA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7" name="Γραφικό 16" descr="Ανταγωνισμός με συμπαγές γέμισμα">
              <a:extLst>
                <a:ext uri="{FF2B5EF4-FFF2-40B4-BE49-F238E27FC236}">
                  <a16:creationId xmlns:a16="http://schemas.microsoft.com/office/drawing/2014/main" id="{D3D93DEC-19AB-A516-5802-10DE2158233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grpSp>
        <p:nvGrpSpPr>
          <p:cNvPr id="31" name="30 - Ομάδα"/>
          <p:cNvGrpSpPr/>
          <p:nvPr/>
        </p:nvGrpSpPr>
        <p:grpSpPr>
          <a:xfrm>
            <a:off x="0" y="185468"/>
            <a:ext cx="9144017" cy="6458241"/>
            <a:chOff x="65835" y="185774"/>
            <a:chExt cx="9012330" cy="5835513"/>
          </a:xfrm>
        </p:grpSpPr>
        <p:sp>
          <p:nvSpPr>
            <p:cNvPr id="23" name="22 - Ορθογώνιο"/>
            <p:cNvSpPr/>
            <p:nvPr/>
          </p:nvSpPr>
          <p:spPr>
            <a:xfrm>
              <a:off x="251520" y="185774"/>
              <a:ext cx="8640944" cy="5835513"/>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nvGrpSpPr>
            <p:cNvPr id="27" name="26 - Ομάδα"/>
            <p:cNvGrpSpPr/>
            <p:nvPr/>
          </p:nvGrpSpPr>
          <p:grpSpPr>
            <a:xfrm>
              <a:off x="251520" y="188640"/>
              <a:ext cx="8640944" cy="576064"/>
              <a:chOff x="251520" y="188640"/>
              <a:chExt cx="8640960" cy="576064"/>
            </a:xfrm>
          </p:grpSpPr>
          <p:sp>
            <p:nvSpPr>
              <p:cNvPr id="25" name="24 - Ορθογώνιο"/>
              <p:cNvSpPr/>
              <p:nvPr/>
            </p:nvSpPr>
            <p:spPr>
              <a:xfrm>
                <a:off x="251520" y="548680"/>
                <a:ext cx="8640960" cy="216024"/>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8" name="1 - Τίτλος"/>
              <p:cNvSpPr txBox="1">
                <a:spLocks/>
              </p:cNvSpPr>
              <p:nvPr/>
            </p:nvSpPr>
            <p:spPr>
              <a:xfrm>
                <a:off x="1043608" y="188640"/>
                <a:ext cx="7848872" cy="576064"/>
              </a:xfrm>
              <a:prstGeom prst="rect">
                <a:avLst/>
              </a:prstGeom>
              <a:solidFill>
                <a:schemeClr val="tx1">
                  <a:lumMod val="75000"/>
                  <a:lumOff val="25000"/>
                </a:schemeClr>
              </a:solidFill>
              <a:effectLst>
                <a:innerShdw blurRad="241300" dist="88900" dir="5400000">
                  <a:schemeClr val="tx1"/>
                </a:innerShdw>
              </a:effectLst>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3600" b="0" i="0" u="none" strike="noStrike" kern="1200" cap="none" spc="0" normalizeH="0" baseline="0" noProof="0">
                    <a:ln>
                      <a:noFill/>
                    </a:ln>
                    <a:solidFill>
                      <a:schemeClr val="bg1"/>
                    </a:solidFill>
                    <a:effectLst/>
                    <a:uLnTx/>
                    <a:uFillTx/>
                    <a:latin typeface="+mj-lt"/>
                    <a:ea typeface="+mj-ea"/>
                    <a:cs typeface="+mj-cs"/>
                  </a:rPr>
                  <a:t>    </a:t>
                </a:r>
                <a:endParaRPr kumimoji="0" lang="el-GR" sz="3600" b="0" i="0" u="none" strike="noStrike" kern="1200" cap="none" spc="0" normalizeH="0" baseline="0" noProof="0" dirty="0">
                  <a:ln>
                    <a:noFill/>
                  </a:ln>
                  <a:solidFill>
                    <a:schemeClr val="bg1">
                      <a:lumMod val="95000"/>
                    </a:schemeClr>
                  </a:solidFill>
                  <a:effectLst/>
                  <a:uLnTx/>
                  <a:uFillTx/>
                  <a:latin typeface="+mj-lt"/>
                  <a:ea typeface="+mj-ea"/>
                  <a:cs typeface="+mj-cs"/>
                </a:endParaRPr>
              </a:p>
            </p:txBody>
          </p:sp>
          <p:sp>
            <p:nvSpPr>
              <p:cNvPr id="49" name="48 - Ορθογώνιο"/>
              <p:cNvSpPr/>
              <p:nvPr/>
            </p:nvSpPr>
            <p:spPr>
              <a:xfrm>
                <a:off x="251520" y="188640"/>
                <a:ext cx="870423" cy="576064"/>
              </a:xfrm>
              <a:prstGeom prst="rect">
                <a:avLst/>
              </a:prstGeom>
              <a:solidFill>
                <a:srgbClr val="50B4D8"/>
              </a:solidFill>
              <a:ln>
                <a:noFill/>
              </a:ln>
              <a:effectLst>
                <a:innerShdw blurRad="228600" dist="279400" dir="5400000">
                  <a:prstClr val="black">
                    <a:alpha val="41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rgbClr val="73BED3"/>
                  </a:solidFill>
                </a:endParaRPr>
              </a:p>
            </p:txBody>
          </p:sp>
        </p:grpSp>
        <p:sp>
          <p:nvSpPr>
            <p:cNvPr id="28" name="27 - Ορθογώνιο"/>
            <p:cNvSpPr/>
            <p:nvPr/>
          </p:nvSpPr>
          <p:spPr>
            <a:xfrm>
              <a:off x="65835" y="188640"/>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898653" y="404664"/>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32" name="31 - Ομάδα"/>
          <p:cNvGrpSpPr/>
          <p:nvPr/>
        </p:nvGrpSpPr>
        <p:grpSpPr>
          <a:xfrm>
            <a:off x="214282" y="260649"/>
            <a:ext cx="8606190" cy="563259"/>
            <a:chOff x="214282" y="214290"/>
            <a:chExt cx="7598078" cy="652151"/>
          </a:xfrm>
        </p:grpSpPr>
        <p:sp>
          <p:nvSpPr>
            <p:cNvPr id="39" name="38 - TextBox"/>
            <p:cNvSpPr txBox="1"/>
            <p:nvPr/>
          </p:nvSpPr>
          <p:spPr>
            <a:xfrm>
              <a:off x="1259632" y="260648"/>
              <a:ext cx="6552728" cy="605793"/>
            </a:xfrm>
            <a:prstGeom prst="rect">
              <a:avLst/>
            </a:prstGeom>
            <a:noFill/>
          </p:spPr>
          <p:txBody>
            <a:bodyPr wrap="square" rtlCol="0">
              <a:spAutoFit/>
            </a:bodyPr>
            <a:lstStyle/>
            <a:p>
              <a:pPr marL="0" lvl="1"/>
              <a:r>
                <a:rPr lang="el-GR" sz="2800" b="1" dirty="0">
                  <a:solidFill>
                    <a:srgbClr val="88CCE4"/>
                  </a:solidFill>
                  <a:effectLst>
                    <a:outerShdw blurRad="38100" dist="38100" dir="2700000" algn="tl">
                      <a:srgbClr val="000000">
                        <a:alpha val="43137"/>
                      </a:srgbClr>
                    </a:outerShdw>
                  </a:effectLst>
                  <a:latin typeface="Arial" pitchFamily="34" charset="0"/>
                  <a:cs typeface="Arial" pitchFamily="34" charset="0"/>
                </a:rPr>
                <a:t>ΠΛΕΟΝΕΚΤΗΜΑΤΑ ΚΑΙ ΜΕΙΟΝΕΚΤΗΜΑΤΑ </a:t>
              </a:r>
              <a:endParaRPr lang="en-US" sz="2800" b="1" dirty="0">
                <a:solidFill>
                  <a:srgbClr val="88CCE4"/>
                </a:solidFill>
                <a:effectLst>
                  <a:outerShdw blurRad="38100" dist="38100" dir="2700000" algn="tl">
                    <a:srgbClr val="000000">
                      <a:alpha val="43137"/>
                    </a:srgbClr>
                  </a:outerShdw>
                </a:effectLst>
                <a:latin typeface="Arial" pitchFamily="34" charset="0"/>
                <a:cs typeface="Arial" pitchFamily="34" charset="0"/>
              </a:endParaRPr>
            </a:p>
          </p:txBody>
        </p:sp>
        <p:sp>
          <p:nvSpPr>
            <p:cNvPr id="24" name="Rectangle 6"/>
            <p:cNvSpPr>
              <a:spLocks noChangeArrowheads="1"/>
            </p:cNvSpPr>
            <p:nvPr/>
          </p:nvSpPr>
          <p:spPr bwMode="auto">
            <a:xfrm>
              <a:off x="214282" y="214290"/>
              <a:ext cx="857256" cy="574678"/>
            </a:xfrm>
            <a:prstGeom prst="rect">
              <a:avLst/>
            </a:prstGeom>
            <a:noFill/>
            <a:ln w="9525">
              <a:noFill/>
              <a:miter lim="800000"/>
              <a:headEnd/>
              <a:tailEnd/>
            </a:ln>
            <a:effectLst/>
          </p:spPr>
          <p:txBody>
            <a:bodyPr/>
            <a:lstStyle/>
            <a:p>
              <a:pPr>
                <a:spcBef>
                  <a:spcPct val="20000"/>
                </a:spcBef>
                <a:buClr>
                  <a:schemeClr val="tx2"/>
                </a:buClr>
              </a:pPr>
              <a:r>
                <a:rPr lang="en-US" sz="2800" dirty="0">
                  <a:solidFill>
                    <a:schemeClr val="bg1"/>
                  </a:solidFill>
                </a:rPr>
                <a:t>   </a:t>
              </a:r>
              <a:r>
                <a:rPr lang="el-GR" sz="3200" b="1" dirty="0">
                  <a:solidFill>
                    <a:schemeClr val="bg1"/>
                  </a:solidFill>
                </a:rPr>
                <a:t>4</a:t>
              </a:r>
              <a:r>
                <a:rPr lang="en-US" sz="2400" dirty="0">
                  <a:solidFill>
                    <a:schemeClr val="bg1"/>
                  </a:solidFill>
                  <a:latin typeface="Comic Sans MS" pitchFamily="66" charset="0"/>
                </a:rPr>
                <a:t>	</a:t>
              </a:r>
            </a:p>
          </p:txBody>
        </p:sp>
      </p:grpSp>
      <p:sp>
        <p:nvSpPr>
          <p:cNvPr id="7" name="Rectangle 6"/>
          <p:cNvSpPr/>
          <p:nvPr/>
        </p:nvSpPr>
        <p:spPr>
          <a:xfrm>
            <a:off x="611560" y="2002962"/>
            <a:ext cx="7920880" cy="3395802"/>
          </a:xfrm>
          <a:prstGeom prst="rect">
            <a:avLst/>
          </a:prstGeom>
        </p:spPr>
        <p:txBody>
          <a:bodyPr wrap="square">
            <a:spAutoFit/>
          </a:bodyPr>
          <a:lstStyle/>
          <a:p>
            <a:pPr marL="285750" indent="-285750" algn="just">
              <a:lnSpc>
                <a:spcPct val="150000"/>
              </a:lnSpc>
              <a:buFont typeface="Arial"/>
              <a:buChar char="•"/>
            </a:pPr>
            <a:r>
              <a:rPr lang="el-GR" sz="1600" dirty="0">
                <a:latin typeface="Arial"/>
                <a:cs typeface="Arial"/>
              </a:rPr>
              <a:t>Δημιουργείται μια αίσθηση αξιοπιστίας όταν ένας οργανισμός επενδύει στην παρουσίαση του εαυτού του και των προϊόντων του σε ένα δημόσιο φόρουμ.</a:t>
            </a:r>
          </a:p>
          <a:p>
            <a:pPr marL="285750" indent="-285750" algn="just">
              <a:lnSpc>
                <a:spcPct val="150000"/>
              </a:lnSpc>
              <a:buFont typeface="Arial"/>
              <a:buChar char="•"/>
            </a:pPr>
            <a:r>
              <a:rPr lang="el-GR" sz="1600" dirty="0">
                <a:latin typeface="Arial"/>
                <a:cs typeface="Arial"/>
              </a:rPr>
              <a:t>Οι διαφημίσεις μπορούν να μεταφέρουν μια αίσθηση ποιότητας και μονιμότητας. </a:t>
            </a:r>
          </a:p>
          <a:p>
            <a:pPr marL="285750" indent="-285750" algn="just">
              <a:lnSpc>
                <a:spcPct val="150000"/>
              </a:lnSpc>
              <a:buFont typeface="Arial"/>
              <a:buChar char="•"/>
            </a:pPr>
            <a:r>
              <a:rPr lang="el-GR" sz="1600" dirty="0">
                <a:latin typeface="Arial"/>
                <a:cs typeface="Arial"/>
              </a:rPr>
              <a:t>Η διαφήμιση επιτρέπει στους εμπόρους να επαναλαμβάνουν ένα μήνυμα σε διαστήματα που επιλέγονται στρατηγικά. </a:t>
            </a:r>
          </a:p>
          <a:p>
            <a:pPr marL="285750" indent="-285750" algn="just">
              <a:lnSpc>
                <a:spcPct val="150000"/>
              </a:lnSpc>
              <a:buFont typeface="Arial"/>
              <a:buChar char="•"/>
            </a:pPr>
            <a:r>
              <a:rPr lang="el-GR" sz="1600" dirty="0">
                <a:latin typeface="Arial"/>
                <a:cs typeface="Arial"/>
              </a:rPr>
              <a:t>Η επανάληψη καθιστά πιο πιθανό το κοινό-στόχο να δει και να ανακαλέσει ένα μήνυμα.</a:t>
            </a:r>
            <a:endParaRPr lang="en-US" sz="1600" dirty="0">
              <a:latin typeface="Arial"/>
              <a:cs typeface="Arial"/>
            </a:endParaRPr>
          </a:p>
          <a:p>
            <a:pPr marL="285750" indent="-285750" algn="just">
              <a:lnSpc>
                <a:spcPct val="150000"/>
              </a:lnSpc>
              <a:buFont typeface="Arial"/>
              <a:buChar char="•"/>
            </a:pPr>
            <a:r>
              <a:rPr lang="el-GR" sz="1600" dirty="0">
                <a:latin typeface="Arial"/>
                <a:cs typeface="Arial"/>
              </a:rPr>
              <a:t>Μπορεί να εισαγάγει συναισθήματα, εικόνες και σύμβολα που διεγείρουν την επιθυμία.</a:t>
            </a:r>
          </a:p>
        </p:txBody>
      </p:sp>
      <p:sp>
        <p:nvSpPr>
          <p:cNvPr id="20" name="Title 1"/>
          <p:cNvSpPr>
            <a:spLocks noGrp="1"/>
          </p:cNvSpPr>
          <p:nvPr>
            <p:ph type="title"/>
          </p:nvPr>
        </p:nvSpPr>
        <p:spPr>
          <a:xfrm>
            <a:off x="2185392" y="1052736"/>
            <a:ext cx="5050904" cy="648072"/>
          </a:xfrm>
        </p:spPr>
        <p:txBody>
          <a:bodyPr>
            <a:normAutofit/>
          </a:bodyPr>
          <a:lstStyle/>
          <a:p>
            <a:pPr lvl="1" algn="just"/>
            <a:r>
              <a:rPr lang="el-GR" sz="2400" dirty="0">
                <a:latin typeface="Arial"/>
                <a:cs typeface="Arial"/>
              </a:rPr>
              <a:t>Πλεονεκτήματα της διαφήμισης</a:t>
            </a:r>
            <a:endParaRPr lang="en-US" sz="2400" dirty="0">
              <a:latin typeface="Arial"/>
              <a:cs typeface="Arial"/>
            </a:endParaRPr>
          </a:p>
        </p:txBody>
      </p:sp>
    </p:spTree>
    <p:extLst>
      <p:ext uri="{BB962C8B-B14F-4D97-AF65-F5344CB8AC3E}">
        <p14:creationId xmlns:p14="http://schemas.microsoft.com/office/powerpoint/2010/main" val="2167719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Ομάδα 12">
            <a:extLst>
              <a:ext uri="{FF2B5EF4-FFF2-40B4-BE49-F238E27FC236}">
                <a16:creationId xmlns:a16="http://schemas.microsoft.com/office/drawing/2014/main" id="{A9B84B88-B7CD-ECB8-012E-B599F98C83F0}"/>
              </a:ext>
            </a:extLst>
          </p:cNvPr>
          <p:cNvGrpSpPr/>
          <p:nvPr/>
        </p:nvGrpSpPr>
        <p:grpSpPr>
          <a:xfrm>
            <a:off x="182134" y="5733258"/>
            <a:ext cx="8779731" cy="1224531"/>
            <a:chOff x="107504" y="5733258"/>
            <a:chExt cx="8928992" cy="1224531"/>
          </a:xfrm>
        </p:grpSpPr>
        <p:pic>
          <p:nvPicPr>
            <p:cNvPr id="14" name="Picture 3" descr="G:\Katia\Διδακτορική Διατριβή\Kείμενο\Εικόνες\slide2.jpg">
              <a:extLst>
                <a:ext uri="{FF2B5EF4-FFF2-40B4-BE49-F238E27FC236}">
                  <a16:creationId xmlns:a16="http://schemas.microsoft.com/office/drawing/2014/main" id="{87F088C5-2C02-97CF-2C82-639444B3125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5" name="Γραφικό 14" descr="Ψάρι με συμπαγές γέμισμα">
              <a:extLst>
                <a:ext uri="{FF2B5EF4-FFF2-40B4-BE49-F238E27FC236}">
                  <a16:creationId xmlns:a16="http://schemas.microsoft.com/office/drawing/2014/main" id="{3B0F0E4A-798C-0A19-B3E9-F41EE8F14AF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6" name="Γραφικό 15" descr="Ψάρι με συμπαγές γέμισμα">
              <a:extLst>
                <a:ext uri="{FF2B5EF4-FFF2-40B4-BE49-F238E27FC236}">
                  <a16:creationId xmlns:a16="http://schemas.microsoft.com/office/drawing/2014/main" id="{E4B6663C-EC3F-4863-C331-17D15AC6BBA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7" name="Γραφικό 16" descr="Ανταγωνισμός με συμπαγές γέμισμα">
              <a:extLst>
                <a:ext uri="{FF2B5EF4-FFF2-40B4-BE49-F238E27FC236}">
                  <a16:creationId xmlns:a16="http://schemas.microsoft.com/office/drawing/2014/main" id="{D3D93DEC-19AB-A516-5802-10DE2158233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grpSp>
        <p:nvGrpSpPr>
          <p:cNvPr id="31" name="30 - Ομάδα"/>
          <p:cNvGrpSpPr/>
          <p:nvPr/>
        </p:nvGrpSpPr>
        <p:grpSpPr>
          <a:xfrm>
            <a:off x="0" y="185468"/>
            <a:ext cx="9144017" cy="6458241"/>
            <a:chOff x="65835" y="185774"/>
            <a:chExt cx="9012330" cy="5835513"/>
          </a:xfrm>
        </p:grpSpPr>
        <p:sp>
          <p:nvSpPr>
            <p:cNvPr id="23" name="22 - Ορθογώνιο"/>
            <p:cNvSpPr/>
            <p:nvPr/>
          </p:nvSpPr>
          <p:spPr>
            <a:xfrm>
              <a:off x="251520" y="185774"/>
              <a:ext cx="8640944" cy="5835513"/>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65835" y="188640"/>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898653" y="404664"/>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7" name="Rectangle 6"/>
          <p:cNvSpPr/>
          <p:nvPr/>
        </p:nvSpPr>
        <p:spPr>
          <a:xfrm>
            <a:off x="611560" y="1340768"/>
            <a:ext cx="7920880" cy="1918474"/>
          </a:xfrm>
          <a:prstGeom prst="rect">
            <a:avLst/>
          </a:prstGeom>
        </p:spPr>
        <p:txBody>
          <a:bodyPr wrap="square">
            <a:spAutoFit/>
          </a:bodyPr>
          <a:lstStyle/>
          <a:p>
            <a:pPr marL="285750" indent="-285750" algn="just">
              <a:lnSpc>
                <a:spcPct val="150000"/>
              </a:lnSpc>
              <a:buFont typeface="Arial"/>
              <a:buChar char="•"/>
            </a:pPr>
            <a:r>
              <a:rPr lang="el-GR" sz="1600" dirty="0">
                <a:latin typeface="Arial"/>
                <a:cs typeface="Arial"/>
              </a:rPr>
              <a:t>Μπορεί να δείξει πώς ένα προϊόν ή μάρκα συγκρίνεται ευνοϊκά με τους ανταγωνιστές. </a:t>
            </a:r>
          </a:p>
          <a:p>
            <a:pPr marL="285750" indent="-285750" algn="just">
              <a:lnSpc>
                <a:spcPct val="150000"/>
              </a:lnSpc>
              <a:buFont typeface="Arial"/>
              <a:buChar char="•"/>
            </a:pPr>
            <a:r>
              <a:rPr lang="el-GR" sz="1600" dirty="0">
                <a:latin typeface="Arial"/>
                <a:cs typeface="Arial"/>
              </a:rPr>
              <a:t>Τέλος, η διαφήμιση είναι ένα εξαιρετικό όχημα για τη δημιουργία εμπορικών σημάτων, καθώς μπορεί να δημιουργήσει ορθολογικές και συναισθηματικές συνδέσεις με μια εταιρεία ή προσφορά που μεταφράζεται σε καλή θέληση.</a:t>
            </a:r>
            <a:endParaRPr lang="en-US" sz="1600" dirty="0">
              <a:latin typeface="Arial"/>
              <a:cs typeface="Arial"/>
            </a:endParaRPr>
          </a:p>
        </p:txBody>
      </p:sp>
      <p:sp>
        <p:nvSpPr>
          <p:cNvPr id="20" name="Title 1"/>
          <p:cNvSpPr>
            <a:spLocks noGrp="1"/>
          </p:cNvSpPr>
          <p:nvPr>
            <p:ph type="title"/>
          </p:nvPr>
        </p:nvSpPr>
        <p:spPr>
          <a:xfrm>
            <a:off x="2185392" y="476672"/>
            <a:ext cx="5050904" cy="648072"/>
          </a:xfrm>
        </p:spPr>
        <p:txBody>
          <a:bodyPr>
            <a:normAutofit/>
          </a:bodyPr>
          <a:lstStyle/>
          <a:p>
            <a:pPr lvl="1" algn="just"/>
            <a:r>
              <a:rPr lang="el-GR" sz="2400" dirty="0">
                <a:latin typeface="Arial"/>
                <a:cs typeface="Arial"/>
              </a:rPr>
              <a:t>Πλεονεκτήματα της διαφήμισης</a:t>
            </a:r>
            <a:endParaRPr lang="en-US" sz="2400" dirty="0">
              <a:latin typeface="Arial"/>
              <a:cs typeface="Arial"/>
            </a:endParaRPr>
          </a:p>
        </p:txBody>
      </p:sp>
    </p:spTree>
    <p:extLst>
      <p:ext uri="{BB962C8B-B14F-4D97-AF65-F5344CB8AC3E}">
        <p14:creationId xmlns:p14="http://schemas.microsoft.com/office/powerpoint/2010/main" val="21711393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332656"/>
            <a:ext cx="8229600" cy="648072"/>
          </a:xfrm>
        </p:spPr>
        <p:txBody>
          <a:bodyPr>
            <a:normAutofit/>
          </a:bodyPr>
          <a:lstStyle/>
          <a:p>
            <a:r>
              <a:rPr lang="el-GR" sz="3200" dirty="0"/>
              <a:t>Μειονεκτήματα</a:t>
            </a:r>
            <a:r>
              <a:rPr lang="en-US" sz="3200" dirty="0"/>
              <a:t> </a:t>
            </a:r>
            <a:r>
              <a:rPr lang="el-GR" sz="3200" dirty="0"/>
              <a:t>της διαφήμισης</a:t>
            </a:r>
            <a:endParaRPr lang="en-US" sz="3200" dirty="0"/>
          </a:p>
        </p:txBody>
      </p:sp>
      <p:sp>
        <p:nvSpPr>
          <p:cNvPr id="16" name="21 - Ορθογώνιο"/>
          <p:cNvSpPr/>
          <p:nvPr/>
        </p:nvSpPr>
        <p:spPr>
          <a:xfrm>
            <a:off x="573182" y="980728"/>
            <a:ext cx="7959258" cy="5232203"/>
          </a:xfrm>
          <a:prstGeom prst="rect">
            <a:avLst/>
          </a:prstGeom>
        </p:spPr>
        <p:txBody>
          <a:bodyPr wrap="square">
            <a:spAutoFit/>
          </a:bodyPr>
          <a:lstStyle/>
          <a:p>
            <a:pPr marL="285750" indent="-285750" algn="just">
              <a:buFont typeface="Arial"/>
              <a:buChar char="•"/>
            </a:pPr>
            <a:endParaRPr lang="en-US" sz="1600" b="1" dirty="0">
              <a:latin typeface="Arial"/>
              <a:cs typeface="Arial"/>
            </a:endParaRPr>
          </a:p>
          <a:p>
            <a:pPr marL="285750" indent="-285750" algn="just">
              <a:lnSpc>
                <a:spcPct val="150000"/>
              </a:lnSpc>
              <a:buFont typeface="Arial"/>
              <a:buChar char="•"/>
            </a:pPr>
            <a:r>
              <a:rPr lang="el-GR" sz="1600" dirty="0">
                <a:latin typeface="Arial"/>
                <a:cs typeface="Arial"/>
              </a:rPr>
              <a:t>Το κύριο μειονέκτημα της διαφήμισης είναι το κόστος. Οι έμποροι αμφισβητούν εάν αυτή η μέθοδος επικοινωνίας είναι πραγματικά οικονομικά αποδοτική για την προσέγγιση μεγάλων ομάδων. </a:t>
            </a:r>
          </a:p>
          <a:p>
            <a:pPr marL="285750" indent="-285750" algn="just">
              <a:lnSpc>
                <a:spcPct val="150000"/>
              </a:lnSpc>
              <a:buFont typeface="Arial"/>
              <a:buChar char="•"/>
            </a:pPr>
            <a:endParaRPr lang="el-GR" sz="1600" dirty="0">
              <a:latin typeface="Arial"/>
              <a:cs typeface="Arial"/>
            </a:endParaRPr>
          </a:p>
          <a:p>
            <a:pPr marL="285750" indent="-285750" algn="just">
              <a:lnSpc>
                <a:spcPct val="150000"/>
              </a:lnSpc>
              <a:buFont typeface="Arial"/>
              <a:buChar char="•"/>
            </a:pPr>
            <a:r>
              <a:rPr lang="el-GR" sz="1600" dirty="0">
                <a:latin typeface="Arial"/>
                <a:cs typeface="Arial"/>
              </a:rPr>
              <a:t>Στη σημερινή εποχή, είναι δύσκολο για τους εμπόρους να μετρήσουν την επιτυχία της διαφήμισης και να την συνδέσουν άμεσα με τις αλλαγές στις αντιλήψεις ή τη συμπεριφορά των καταναλωτών. </a:t>
            </a:r>
          </a:p>
          <a:p>
            <a:pPr marL="285750" indent="-285750" algn="just">
              <a:lnSpc>
                <a:spcPct val="150000"/>
              </a:lnSpc>
              <a:buFont typeface="Arial"/>
              <a:buChar char="•"/>
            </a:pPr>
            <a:endParaRPr lang="el-GR" sz="1600" dirty="0">
              <a:latin typeface="Arial"/>
              <a:cs typeface="Arial"/>
            </a:endParaRPr>
          </a:p>
          <a:p>
            <a:pPr marL="285750" indent="-285750" algn="just">
              <a:lnSpc>
                <a:spcPct val="150000"/>
              </a:lnSpc>
              <a:buFont typeface="Arial"/>
              <a:buChar char="•"/>
            </a:pPr>
            <a:r>
              <a:rPr lang="el-GR" sz="1600" dirty="0">
                <a:latin typeface="Arial"/>
                <a:cs typeface="Arial"/>
              </a:rPr>
              <a:t>Επειδή η διαφήμιση είναι ένα μονόδρομο μέσο, συνήθως υπάρχει μικρή άμεση ευκαιρία για ανατροφοδότηση και αλληλεπίδραση των καταναλωτών, ιδιαίτερα από καταναλωτές που συχνά αισθάνονται συγκλονισμένοι από ανταγωνιστικά μηνύματα της αγοράς.</a:t>
            </a:r>
            <a:endParaRPr lang="en-US" sz="1600" dirty="0">
              <a:latin typeface="Arial"/>
              <a:cs typeface="Arial"/>
            </a:endParaRPr>
          </a:p>
          <a:p>
            <a:pPr marL="285750" indent="-285750" algn="just">
              <a:buFont typeface="Arial"/>
              <a:buChar char="•"/>
            </a:pPr>
            <a:endParaRPr lang="en-US" sz="1600" b="1" dirty="0">
              <a:latin typeface="Arial"/>
              <a:cs typeface="Arial"/>
            </a:endParaRPr>
          </a:p>
          <a:p>
            <a:pPr algn="r"/>
            <a:r>
              <a:rPr lang="en-US" sz="1400" dirty="0">
                <a:latin typeface="Arial"/>
                <a:cs typeface="Arial"/>
              </a:rPr>
              <a:t> </a:t>
            </a:r>
          </a:p>
        </p:txBody>
      </p:sp>
    </p:spTree>
    <p:extLst>
      <p:ext uri="{BB962C8B-B14F-4D97-AF65-F5344CB8AC3E}">
        <p14:creationId xmlns:p14="http://schemas.microsoft.com/office/powerpoint/2010/main" val="3043973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Ομάδα 12">
            <a:extLst>
              <a:ext uri="{FF2B5EF4-FFF2-40B4-BE49-F238E27FC236}">
                <a16:creationId xmlns:a16="http://schemas.microsoft.com/office/drawing/2014/main" id="{A9B84B88-B7CD-ECB8-012E-B599F98C83F0}"/>
              </a:ext>
            </a:extLst>
          </p:cNvPr>
          <p:cNvGrpSpPr/>
          <p:nvPr/>
        </p:nvGrpSpPr>
        <p:grpSpPr>
          <a:xfrm>
            <a:off x="182134" y="5733258"/>
            <a:ext cx="8779731" cy="1224531"/>
            <a:chOff x="107504" y="5733258"/>
            <a:chExt cx="8928992" cy="1224531"/>
          </a:xfrm>
        </p:grpSpPr>
        <p:pic>
          <p:nvPicPr>
            <p:cNvPr id="14" name="Picture 3" descr="G:\Katia\Διδακτορική Διατριβή\Kείμενο\Εικόνες\slide2.jpg">
              <a:extLst>
                <a:ext uri="{FF2B5EF4-FFF2-40B4-BE49-F238E27FC236}">
                  <a16:creationId xmlns:a16="http://schemas.microsoft.com/office/drawing/2014/main" id="{87F088C5-2C02-97CF-2C82-639444B3125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5" name="Γραφικό 14" descr="Ψάρι με συμπαγές γέμισμα">
              <a:extLst>
                <a:ext uri="{FF2B5EF4-FFF2-40B4-BE49-F238E27FC236}">
                  <a16:creationId xmlns:a16="http://schemas.microsoft.com/office/drawing/2014/main" id="{3B0F0E4A-798C-0A19-B3E9-F41EE8F14AF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6" name="Γραφικό 15" descr="Ψάρι με συμπαγές γέμισμα">
              <a:extLst>
                <a:ext uri="{FF2B5EF4-FFF2-40B4-BE49-F238E27FC236}">
                  <a16:creationId xmlns:a16="http://schemas.microsoft.com/office/drawing/2014/main" id="{E4B6663C-EC3F-4863-C331-17D15AC6BBA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7" name="Γραφικό 16" descr="Ανταγωνισμός με συμπαγές γέμισμα">
              <a:extLst>
                <a:ext uri="{FF2B5EF4-FFF2-40B4-BE49-F238E27FC236}">
                  <a16:creationId xmlns:a16="http://schemas.microsoft.com/office/drawing/2014/main" id="{D3D93DEC-19AB-A516-5802-10DE2158233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grpSp>
        <p:nvGrpSpPr>
          <p:cNvPr id="31" name="30 - Ομάδα"/>
          <p:cNvGrpSpPr/>
          <p:nvPr/>
        </p:nvGrpSpPr>
        <p:grpSpPr>
          <a:xfrm>
            <a:off x="0" y="185468"/>
            <a:ext cx="9144017" cy="6458241"/>
            <a:chOff x="65835" y="185774"/>
            <a:chExt cx="9012330" cy="5835513"/>
          </a:xfrm>
        </p:grpSpPr>
        <p:sp>
          <p:nvSpPr>
            <p:cNvPr id="23" name="22 - Ορθογώνιο"/>
            <p:cNvSpPr/>
            <p:nvPr/>
          </p:nvSpPr>
          <p:spPr>
            <a:xfrm>
              <a:off x="251520" y="185774"/>
              <a:ext cx="8640944" cy="5835513"/>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nvGrpSpPr>
            <p:cNvPr id="27" name="26 - Ομάδα"/>
            <p:cNvGrpSpPr/>
            <p:nvPr/>
          </p:nvGrpSpPr>
          <p:grpSpPr>
            <a:xfrm>
              <a:off x="251520" y="188640"/>
              <a:ext cx="8640944" cy="576064"/>
              <a:chOff x="251520" y="188640"/>
              <a:chExt cx="8640960" cy="576064"/>
            </a:xfrm>
          </p:grpSpPr>
          <p:sp>
            <p:nvSpPr>
              <p:cNvPr id="25" name="24 - Ορθογώνιο"/>
              <p:cNvSpPr/>
              <p:nvPr/>
            </p:nvSpPr>
            <p:spPr>
              <a:xfrm>
                <a:off x="251520" y="548680"/>
                <a:ext cx="8640960" cy="216024"/>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8" name="1 - Τίτλος"/>
              <p:cNvSpPr txBox="1">
                <a:spLocks/>
              </p:cNvSpPr>
              <p:nvPr/>
            </p:nvSpPr>
            <p:spPr>
              <a:xfrm>
                <a:off x="1043608" y="188640"/>
                <a:ext cx="7848872" cy="576064"/>
              </a:xfrm>
              <a:prstGeom prst="rect">
                <a:avLst/>
              </a:prstGeom>
              <a:solidFill>
                <a:schemeClr val="tx1">
                  <a:lumMod val="75000"/>
                  <a:lumOff val="25000"/>
                </a:schemeClr>
              </a:solidFill>
              <a:effectLst>
                <a:innerShdw blurRad="241300" dist="88900" dir="5400000">
                  <a:schemeClr val="tx1"/>
                </a:innerShdw>
              </a:effectLst>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3600" b="0" i="0" u="none" strike="noStrike" kern="1200" cap="none" spc="0" normalizeH="0" baseline="0" noProof="0">
                    <a:ln>
                      <a:noFill/>
                    </a:ln>
                    <a:solidFill>
                      <a:schemeClr val="bg1"/>
                    </a:solidFill>
                    <a:effectLst/>
                    <a:uLnTx/>
                    <a:uFillTx/>
                    <a:latin typeface="+mj-lt"/>
                    <a:ea typeface="+mj-ea"/>
                    <a:cs typeface="+mj-cs"/>
                  </a:rPr>
                  <a:t>    </a:t>
                </a:r>
                <a:endParaRPr kumimoji="0" lang="el-GR" sz="3600" b="0" i="0" u="none" strike="noStrike" kern="1200" cap="none" spc="0" normalizeH="0" baseline="0" noProof="0" dirty="0">
                  <a:ln>
                    <a:noFill/>
                  </a:ln>
                  <a:solidFill>
                    <a:schemeClr val="bg1">
                      <a:lumMod val="95000"/>
                    </a:schemeClr>
                  </a:solidFill>
                  <a:effectLst/>
                  <a:uLnTx/>
                  <a:uFillTx/>
                  <a:latin typeface="+mj-lt"/>
                  <a:ea typeface="+mj-ea"/>
                  <a:cs typeface="+mj-cs"/>
                </a:endParaRPr>
              </a:p>
            </p:txBody>
          </p:sp>
          <p:sp>
            <p:nvSpPr>
              <p:cNvPr id="49" name="48 - Ορθογώνιο"/>
              <p:cNvSpPr/>
              <p:nvPr/>
            </p:nvSpPr>
            <p:spPr>
              <a:xfrm>
                <a:off x="251520" y="188640"/>
                <a:ext cx="870423" cy="576064"/>
              </a:xfrm>
              <a:prstGeom prst="rect">
                <a:avLst/>
              </a:prstGeom>
              <a:solidFill>
                <a:srgbClr val="50B4D8"/>
              </a:solidFill>
              <a:ln>
                <a:noFill/>
              </a:ln>
              <a:effectLst>
                <a:innerShdw blurRad="228600" dist="279400" dir="5400000">
                  <a:prstClr val="black">
                    <a:alpha val="41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rgbClr val="73BED3"/>
                  </a:solidFill>
                </a:endParaRPr>
              </a:p>
            </p:txBody>
          </p:sp>
        </p:grpSp>
        <p:sp>
          <p:nvSpPr>
            <p:cNvPr id="28" name="27 - Ορθογώνιο"/>
            <p:cNvSpPr/>
            <p:nvPr/>
          </p:nvSpPr>
          <p:spPr>
            <a:xfrm>
              <a:off x="65835" y="188640"/>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898653" y="404664"/>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32" name="31 - Ομάδα"/>
          <p:cNvGrpSpPr/>
          <p:nvPr/>
        </p:nvGrpSpPr>
        <p:grpSpPr>
          <a:xfrm>
            <a:off x="214282" y="260649"/>
            <a:ext cx="8606190" cy="563259"/>
            <a:chOff x="214282" y="214290"/>
            <a:chExt cx="7598078" cy="652151"/>
          </a:xfrm>
        </p:grpSpPr>
        <p:sp>
          <p:nvSpPr>
            <p:cNvPr id="39" name="38 - TextBox"/>
            <p:cNvSpPr txBox="1"/>
            <p:nvPr/>
          </p:nvSpPr>
          <p:spPr>
            <a:xfrm>
              <a:off x="1259632" y="260648"/>
              <a:ext cx="6552728" cy="605793"/>
            </a:xfrm>
            <a:prstGeom prst="rect">
              <a:avLst/>
            </a:prstGeom>
            <a:noFill/>
          </p:spPr>
          <p:txBody>
            <a:bodyPr wrap="square" rtlCol="0">
              <a:spAutoFit/>
            </a:bodyPr>
            <a:lstStyle/>
            <a:p>
              <a:r>
                <a:rPr lang="el-GR" sz="2800" b="1" dirty="0">
                  <a:solidFill>
                    <a:srgbClr val="88CCE4"/>
                  </a:solidFill>
                  <a:effectLst>
                    <a:outerShdw blurRad="38100" dist="38100" dir="2700000" algn="tl">
                      <a:srgbClr val="000000">
                        <a:alpha val="43137"/>
                      </a:srgbClr>
                    </a:outerShdw>
                  </a:effectLst>
                  <a:latin typeface="Arial" pitchFamily="34" charset="0"/>
                  <a:cs typeface="Arial" pitchFamily="34" charset="0"/>
                </a:rPr>
                <a:t>ΜΕΣΑ ΔΙΑΦΗΜΙΣΗΣ</a:t>
              </a:r>
            </a:p>
          </p:txBody>
        </p:sp>
        <p:sp>
          <p:nvSpPr>
            <p:cNvPr id="24" name="Rectangle 6"/>
            <p:cNvSpPr>
              <a:spLocks noChangeArrowheads="1"/>
            </p:cNvSpPr>
            <p:nvPr/>
          </p:nvSpPr>
          <p:spPr bwMode="auto">
            <a:xfrm>
              <a:off x="214282" y="214290"/>
              <a:ext cx="857256" cy="574678"/>
            </a:xfrm>
            <a:prstGeom prst="rect">
              <a:avLst/>
            </a:prstGeom>
            <a:noFill/>
            <a:ln w="9525">
              <a:noFill/>
              <a:miter lim="800000"/>
              <a:headEnd/>
              <a:tailEnd/>
            </a:ln>
            <a:effectLst/>
          </p:spPr>
          <p:txBody>
            <a:bodyPr/>
            <a:lstStyle/>
            <a:p>
              <a:pPr>
                <a:spcBef>
                  <a:spcPct val="20000"/>
                </a:spcBef>
                <a:buClr>
                  <a:schemeClr val="tx2"/>
                </a:buClr>
              </a:pPr>
              <a:r>
                <a:rPr lang="en-US" sz="2800" dirty="0">
                  <a:solidFill>
                    <a:schemeClr val="bg1"/>
                  </a:solidFill>
                </a:rPr>
                <a:t>   </a:t>
              </a:r>
              <a:r>
                <a:rPr lang="el-GR" sz="3200" b="1" dirty="0">
                  <a:solidFill>
                    <a:schemeClr val="bg1"/>
                  </a:solidFill>
                </a:rPr>
                <a:t>5</a:t>
              </a:r>
              <a:r>
                <a:rPr lang="en-US" sz="2400" dirty="0">
                  <a:solidFill>
                    <a:schemeClr val="bg1"/>
                  </a:solidFill>
                  <a:latin typeface="Comic Sans MS" pitchFamily="66" charset="0"/>
                </a:rPr>
                <a:t>	</a:t>
              </a:r>
            </a:p>
          </p:txBody>
        </p:sp>
      </p:grpSp>
      <p:sp>
        <p:nvSpPr>
          <p:cNvPr id="7" name="Rectangle 6"/>
          <p:cNvSpPr/>
          <p:nvPr/>
        </p:nvSpPr>
        <p:spPr>
          <a:xfrm>
            <a:off x="251520" y="1238750"/>
            <a:ext cx="8640960" cy="3395802"/>
          </a:xfrm>
          <a:prstGeom prst="rect">
            <a:avLst/>
          </a:prstGeom>
        </p:spPr>
        <p:txBody>
          <a:bodyPr wrap="square">
            <a:spAutoFit/>
          </a:bodyPr>
          <a:lstStyle/>
          <a:p>
            <a:pPr algn="just">
              <a:lnSpc>
                <a:spcPct val="150000"/>
              </a:lnSpc>
            </a:pPr>
            <a:r>
              <a:rPr lang="el-GR" sz="1600" dirty="0"/>
              <a:t>Η έντυπη διαφήμιση ήταν η κύρια μέθοδος διαφήμισης για μικρές επιχειρήσεις πριν από την έλευση της ψηφιακής διαφήμισης. Τώρα, οι ιδιοκτήτες μικρές επιχειρήσεις διαπιστώνουν ότι το κόστος είναι υψηλότερο από το κόστος της ψηφιακής διαφήμισης. </a:t>
            </a:r>
          </a:p>
          <a:p>
            <a:pPr algn="just">
              <a:lnSpc>
                <a:spcPct val="150000"/>
              </a:lnSpc>
            </a:pPr>
            <a:endParaRPr lang="el-GR" sz="1600" dirty="0"/>
          </a:p>
          <a:p>
            <a:pPr algn="just">
              <a:lnSpc>
                <a:spcPct val="150000"/>
              </a:lnSpc>
            </a:pPr>
            <a:r>
              <a:rPr lang="el-GR" sz="1600" dirty="0"/>
              <a:t>Ωστόσο, για τοπικές επιχειρήσεις ή επιχειρήσεις που στοχεύουν σε γηραιότερα και λιγότερο ψηφιακά εξοικιωμένα κοινά, η έντυπη διαφήμιση μπορεί να εξακολουθεί να είναι μια καλή επιλογή για τις διαφημιστικές τους δαπάνες. Η έντυπη διαφήμιση περιλαμβάνει διαφημίσεις εφημερίδων, διαφημίσεις περιοδικών και διαφημίσεις σε φυλλάδια.</a:t>
            </a:r>
            <a:endParaRPr lang="en-US" sz="1600" dirty="0"/>
          </a:p>
          <a:p>
            <a:pPr algn="just">
              <a:lnSpc>
                <a:spcPct val="150000"/>
              </a:lnSpc>
            </a:pPr>
            <a:r>
              <a:rPr lang="el-GR" sz="1600" dirty="0"/>
              <a:t> </a:t>
            </a:r>
            <a:endParaRPr lang="el-GR" sz="1600" dirty="0">
              <a:latin typeface="Arial"/>
              <a:cs typeface="Arial"/>
            </a:endParaRPr>
          </a:p>
        </p:txBody>
      </p:sp>
      <p:pic>
        <p:nvPicPr>
          <p:cNvPr id="3" name="Picture 2"/>
          <p:cNvPicPr>
            <a:picLocks noChangeAspect="1"/>
          </p:cNvPicPr>
          <p:nvPr/>
        </p:nvPicPr>
        <p:blipFill>
          <a:blip r:embed="rId8"/>
          <a:stretch>
            <a:fillRect/>
          </a:stretch>
        </p:blipFill>
        <p:spPr>
          <a:xfrm>
            <a:off x="5148064" y="4077072"/>
            <a:ext cx="3676689" cy="2058946"/>
          </a:xfrm>
          <a:prstGeom prst="rect">
            <a:avLst/>
          </a:prstGeom>
        </p:spPr>
      </p:pic>
      <p:sp>
        <p:nvSpPr>
          <p:cNvPr id="22" name="Title 1"/>
          <p:cNvSpPr>
            <a:spLocks noGrp="1"/>
          </p:cNvSpPr>
          <p:nvPr>
            <p:ph type="title"/>
          </p:nvPr>
        </p:nvSpPr>
        <p:spPr>
          <a:xfrm>
            <a:off x="395536" y="764704"/>
            <a:ext cx="8229600" cy="648072"/>
          </a:xfrm>
        </p:spPr>
        <p:txBody>
          <a:bodyPr>
            <a:normAutofit/>
          </a:bodyPr>
          <a:lstStyle/>
          <a:p>
            <a:r>
              <a:rPr lang="el-GR" sz="2800" dirty="0"/>
              <a:t>Έντυπη διαφήμιση</a:t>
            </a:r>
            <a:endParaRPr lang="en-US" sz="2800" dirty="0"/>
          </a:p>
        </p:txBody>
      </p:sp>
    </p:spTree>
    <p:extLst>
      <p:ext uri="{BB962C8B-B14F-4D97-AF65-F5344CB8AC3E}">
        <p14:creationId xmlns:p14="http://schemas.microsoft.com/office/powerpoint/2010/main" val="39178599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en-US" sz="1600" dirty="0" err="1">
                <a:solidFill>
                  <a:srgbClr val="000000"/>
                </a:solidFill>
                <a:latin typeface="Arial"/>
                <a:cs typeface="Arial"/>
              </a:rPr>
              <a:t>Αυτές</a:t>
            </a:r>
            <a:r>
              <a:rPr lang="en-US" sz="1600" dirty="0">
                <a:solidFill>
                  <a:srgbClr val="000000"/>
                </a:solidFill>
                <a:latin typeface="Arial"/>
                <a:cs typeface="Arial"/>
              </a:rPr>
              <a:t> </a:t>
            </a:r>
            <a:r>
              <a:rPr lang="en-US" sz="1600" dirty="0" err="1">
                <a:solidFill>
                  <a:srgbClr val="000000"/>
                </a:solidFill>
                <a:latin typeface="Arial"/>
                <a:cs typeface="Arial"/>
              </a:rPr>
              <a:t>οι</a:t>
            </a:r>
            <a:r>
              <a:rPr lang="en-US" sz="1600" dirty="0">
                <a:solidFill>
                  <a:srgbClr val="000000"/>
                </a:solidFill>
                <a:latin typeface="Arial"/>
                <a:cs typeface="Arial"/>
              </a:rPr>
              <a:t> </a:t>
            </a:r>
            <a:r>
              <a:rPr lang="en-US" sz="1600" dirty="0" err="1">
                <a:solidFill>
                  <a:srgbClr val="000000"/>
                </a:solidFill>
                <a:latin typeface="Arial"/>
                <a:cs typeface="Arial"/>
              </a:rPr>
              <a:t>δι</a:t>
            </a:r>
            <a:r>
              <a:rPr lang="en-US" sz="1600" dirty="0">
                <a:solidFill>
                  <a:srgbClr val="000000"/>
                </a:solidFill>
                <a:latin typeface="Arial"/>
                <a:cs typeface="Arial"/>
              </a:rPr>
              <a:t>α</a:t>
            </a:r>
            <a:r>
              <a:rPr lang="en-US" sz="1600" dirty="0" err="1">
                <a:solidFill>
                  <a:srgbClr val="000000"/>
                </a:solidFill>
                <a:latin typeface="Arial"/>
                <a:cs typeface="Arial"/>
              </a:rPr>
              <a:t>φημίσεις</a:t>
            </a:r>
            <a:r>
              <a:rPr lang="en-US" sz="1600" dirty="0">
                <a:solidFill>
                  <a:srgbClr val="000000"/>
                </a:solidFill>
                <a:latin typeface="Arial"/>
                <a:cs typeface="Arial"/>
              </a:rPr>
              <a:t> π</a:t>
            </a:r>
            <a:r>
              <a:rPr lang="en-US" sz="1600" dirty="0" err="1">
                <a:solidFill>
                  <a:srgbClr val="000000"/>
                </a:solidFill>
                <a:latin typeface="Arial"/>
                <a:cs typeface="Arial"/>
              </a:rPr>
              <a:t>ροσφέρουν</a:t>
            </a:r>
            <a:r>
              <a:rPr lang="en-US" sz="1600" dirty="0">
                <a:solidFill>
                  <a:srgbClr val="000000"/>
                </a:solidFill>
                <a:latin typeface="Arial"/>
                <a:cs typeface="Arial"/>
              </a:rPr>
              <a:t> </a:t>
            </a:r>
            <a:r>
              <a:rPr lang="en-US" sz="1600" dirty="0" err="1">
                <a:solidFill>
                  <a:srgbClr val="000000"/>
                </a:solidFill>
                <a:latin typeface="Arial"/>
                <a:cs typeface="Arial"/>
              </a:rPr>
              <a:t>μι</a:t>
            </a:r>
            <a:r>
              <a:rPr lang="en-US" sz="1600" dirty="0">
                <a:solidFill>
                  <a:srgbClr val="000000"/>
                </a:solidFill>
                <a:latin typeface="Arial"/>
                <a:cs typeface="Arial"/>
              </a:rPr>
              <a:t>α π</a:t>
            </a:r>
            <a:r>
              <a:rPr lang="en-US" sz="1600" dirty="0" err="1">
                <a:solidFill>
                  <a:srgbClr val="000000"/>
                </a:solidFill>
                <a:latin typeface="Arial"/>
                <a:cs typeface="Arial"/>
              </a:rPr>
              <a:t>λ</a:t>
            </a:r>
            <a:r>
              <a:rPr lang="en-US" sz="1600" dirty="0">
                <a:solidFill>
                  <a:srgbClr val="000000"/>
                </a:solidFill>
                <a:latin typeface="Arial"/>
                <a:cs typeface="Arial"/>
              </a:rPr>
              <a:t>α</a:t>
            </a:r>
            <a:r>
              <a:rPr lang="en-US" sz="1600" dirty="0" err="1">
                <a:solidFill>
                  <a:srgbClr val="000000"/>
                </a:solidFill>
                <a:latin typeface="Arial"/>
                <a:cs typeface="Arial"/>
              </a:rPr>
              <a:t>τφόρμ</a:t>
            </a:r>
            <a:r>
              <a:rPr lang="en-US" sz="1600" dirty="0">
                <a:solidFill>
                  <a:srgbClr val="000000"/>
                </a:solidFill>
                <a:latin typeface="Arial"/>
                <a:cs typeface="Arial"/>
              </a:rPr>
              <a:t>α </a:t>
            </a:r>
            <a:r>
              <a:rPr lang="en-US" sz="1600" dirty="0" err="1">
                <a:solidFill>
                  <a:srgbClr val="000000"/>
                </a:solidFill>
                <a:latin typeface="Arial"/>
                <a:cs typeface="Arial"/>
              </a:rPr>
              <a:t>γι</a:t>
            </a:r>
            <a:r>
              <a:rPr lang="en-US" sz="1600" dirty="0">
                <a:solidFill>
                  <a:srgbClr val="000000"/>
                </a:solidFill>
                <a:latin typeface="Arial"/>
                <a:cs typeface="Arial"/>
              </a:rPr>
              <a:t>α </a:t>
            </a:r>
            <a:r>
              <a:rPr lang="en-US" sz="1600" dirty="0" err="1">
                <a:solidFill>
                  <a:srgbClr val="000000"/>
                </a:solidFill>
                <a:latin typeface="Arial"/>
                <a:cs typeface="Arial"/>
              </a:rPr>
              <a:t>ν</a:t>
            </a:r>
            <a:r>
              <a:rPr lang="en-US" sz="1600" dirty="0">
                <a:solidFill>
                  <a:srgbClr val="000000"/>
                </a:solidFill>
                <a:latin typeface="Arial"/>
                <a:cs typeface="Arial"/>
              </a:rPr>
              <a:t>α π</a:t>
            </a:r>
            <a:r>
              <a:rPr lang="en-US" sz="1600" dirty="0" err="1">
                <a:solidFill>
                  <a:srgbClr val="000000"/>
                </a:solidFill>
                <a:latin typeface="Arial"/>
                <a:cs typeface="Arial"/>
              </a:rPr>
              <a:t>ρο</a:t>
            </a:r>
            <a:r>
              <a:rPr lang="en-US" sz="1600" dirty="0">
                <a:solidFill>
                  <a:srgbClr val="000000"/>
                </a:solidFill>
                <a:latin typeface="Arial"/>
                <a:cs typeface="Arial"/>
              </a:rPr>
              <a:t>β</a:t>
            </a:r>
            <a:r>
              <a:rPr lang="en-US" sz="1600" dirty="0" err="1">
                <a:solidFill>
                  <a:srgbClr val="000000"/>
                </a:solidFill>
                <a:latin typeface="Arial"/>
                <a:cs typeface="Arial"/>
              </a:rPr>
              <a:t>ληθούν</a:t>
            </a:r>
            <a:r>
              <a:rPr lang="en-US" sz="1600" dirty="0">
                <a:solidFill>
                  <a:srgbClr val="000000"/>
                </a:solidFill>
                <a:latin typeface="Arial"/>
                <a:cs typeface="Arial"/>
              </a:rPr>
              <a:t> π</a:t>
            </a:r>
            <a:r>
              <a:rPr lang="en-US" sz="1600" dirty="0" err="1">
                <a:solidFill>
                  <a:srgbClr val="000000"/>
                </a:solidFill>
                <a:latin typeface="Arial"/>
                <a:cs typeface="Arial"/>
              </a:rPr>
              <a:t>ροϊόντ</a:t>
            </a:r>
            <a:r>
              <a:rPr lang="en-US" sz="1600" dirty="0">
                <a:solidFill>
                  <a:srgbClr val="000000"/>
                </a:solidFill>
                <a:latin typeface="Arial"/>
                <a:cs typeface="Arial"/>
              </a:rPr>
              <a:t>α, </a:t>
            </a:r>
            <a:r>
              <a:rPr lang="en-US" sz="1600" dirty="0" err="1">
                <a:solidFill>
                  <a:srgbClr val="000000"/>
                </a:solidFill>
                <a:latin typeface="Arial"/>
                <a:cs typeface="Arial"/>
              </a:rPr>
              <a:t>υ</a:t>
            </a:r>
            <a:r>
              <a:rPr lang="en-US" sz="1600" dirty="0">
                <a:solidFill>
                  <a:srgbClr val="000000"/>
                </a:solidFill>
                <a:latin typeface="Arial"/>
                <a:cs typeface="Arial"/>
              </a:rPr>
              <a:t>π</a:t>
            </a:r>
            <a:r>
              <a:rPr lang="en-US" sz="1600" dirty="0" err="1">
                <a:solidFill>
                  <a:srgbClr val="000000"/>
                </a:solidFill>
                <a:latin typeface="Arial"/>
                <a:cs typeface="Arial"/>
              </a:rPr>
              <a:t>ηρεσίες</a:t>
            </a:r>
            <a:r>
              <a:rPr lang="en-US" sz="1600" dirty="0">
                <a:solidFill>
                  <a:srgbClr val="000000"/>
                </a:solidFill>
                <a:latin typeface="Arial"/>
                <a:cs typeface="Arial"/>
              </a:rPr>
              <a:t> </a:t>
            </a:r>
            <a:r>
              <a:rPr lang="en-US" sz="1600" dirty="0" err="1">
                <a:solidFill>
                  <a:srgbClr val="000000"/>
                </a:solidFill>
                <a:latin typeface="Arial"/>
                <a:cs typeface="Arial"/>
              </a:rPr>
              <a:t>ή</a:t>
            </a:r>
            <a:r>
              <a:rPr lang="en-US" sz="1600" dirty="0">
                <a:solidFill>
                  <a:srgbClr val="000000"/>
                </a:solidFill>
                <a:latin typeface="Arial"/>
                <a:cs typeface="Arial"/>
              </a:rPr>
              <a:t> </a:t>
            </a:r>
            <a:r>
              <a:rPr lang="en-US" sz="1600" dirty="0" err="1">
                <a:solidFill>
                  <a:srgbClr val="000000"/>
                </a:solidFill>
                <a:latin typeface="Arial"/>
                <a:cs typeface="Arial"/>
              </a:rPr>
              <a:t>μηνύμ</a:t>
            </a:r>
            <a:r>
              <a:rPr lang="en-US" sz="1600" dirty="0">
                <a:solidFill>
                  <a:srgbClr val="000000"/>
                </a:solidFill>
                <a:latin typeface="Arial"/>
                <a:cs typeface="Arial"/>
              </a:rPr>
              <a:t>α</a:t>
            </a:r>
            <a:r>
              <a:rPr lang="en-US" sz="1600" dirty="0" err="1">
                <a:solidFill>
                  <a:srgbClr val="000000"/>
                </a:solidFill>
                <a:latin typeface="Arial"/>
                <a:cs typeface="Arial"/>
              </a:rPr>
              <a:t>τ</a:t>
            </a:r>
            <a:r>
              <a:rPr lang="en-US" sz="1600" dirty="0">
                <a:solidFill>
                  <a:srgbClr val="000000"/>
                </a:solidFill>
                <a:latin typeface="Arial"/>
                <a:cs typeface="Arial"/>
              </a:rPr>
              <a:t>α </a:t>
            </a:r>
            <a:r>
              <a:rPr lang="en-US" sz="1600" dirty="0" err="1">
                <a:solidFill>
                  <a:srgbClr val="000000"/>
                </a:solidFill>
                <a:latin typeface="Arial"/>
                <a:cs typeface="Arial"/>
              </a:rPr>
              <a:t>σε</a:t>
            </a:r>
            <a:r>
              <a:rPr lang="en-US" sz="1600" dirty="0">
                <a:solidFill>
                  <a:srgbClr val="000000"/>
                </a:solidFill>
                <a:latin typeface="Arial"/>
                <a:cs typeface="Arial"/>
              </a:rPr>
              <a:t> </a:t>
            </a:r>
            <a:r>
              <a:rPr lang="en-US" sz="1600" dirty="0" err="1">
                <a:solidFill>
                  <a:srgbClr val="000000"/>
                </a:solidFill>
                <a:latin typeface="Arial"/>
                <a:cs typeface="Arial"/>
              </a:rPr>
              <a:t>μι</a:t>
            </a:r>
            <a:r>
              <a:rPr lang="en-US" sz="1600" dirty="0">
                <a:solidFill>
                  <a:srgbClr val="000000"/>
                </a:solidFill>
                <a:latin typeface="Arial"/>
                <a:cs typeface="Arial"/>
              </a:rPr>
              <a:t>α </a:t>
            </a:r>
            <a:r>
              <a:rPr lang="en-US" sz="1600" dirty="0" err="1">
                <a:solidFill>
                  <a:srgbClr val="000000"/>
                </a:solidFill>
                <a:latin typeface="Arial"/>
                <a:cs typeface="Arial"/>
              </a:rPr>
              <a:t>ευρύτερη</a:t>
            </a:r>
            <a:r>
              <a:rPr lang="en-US" sz="1600" dirty="0">
                <a:solidFill>
                  <a:srgbClr val="000000"/>
                </a:solidFill>
                <a:latin typeface="Arial"/>
                <a:cs typeface="Arial"/>
              </a:rPr>
              <a:t> α</a:t>
            </a:r>
            <a:r>
              <a:rPr lang="en-US" sz="1600" dirty="0" err="1">
                <a:solidFill>
                  <a:srgbClr val="000000"/>
                </a:solidFill>
                <a:latin typeface="Arial"/>
                <a:cs typeface="Arial"/>
              </a:rPr>
              <a:t>ν</a:t>
            </a:r>
            <a:r>
              <a:rPr lang="en-US" sz="1600" dirty="0">
                <a:solidFill>
                  <a:srgbClr val="000000"/>
                </a:solidFill>
                <a:latin typeface="Arial"/>
                <a:cs typeface="Arial"/>
              </a:rPr>
              <a:t>α</a:t>
            </a:r>
            <a:r>
              <a:rPr lang="en-US" sz="1600" dirty="0" err="1">
                <a:solidFill>
                  <a:srgbClr val="000000"/>
                </a:solidFill>
                <a:latin typeface="Arial"/>
                <a:cs typeface="Arial"/>
              </a:rPr>
              <a:t>γνωστική</a:t>
            </a:r>
            <a:r>
              <a:rPr lang="en-US" sz="1600" dirty="0">
                <a:solidFill>
                  <a:srgbClr val="000000"/>
                </a:solidFill>
                <a:latin typeface="Arial"/>
                <a:cs typeface="Arial"/>
              </a:rPr>
              <a:t> </a:t>
            </a:r>
            <a:r>
              <a:rPr lang="en-US" sz="1600" dirty="0" err="1">
                <a:solidFill>
                  <a:srgbClr val="000000"/>
                </a:solidFill>
                <a:latin typeface="Arial"/>
                <a:cs typeface="Arial"/>
              </a:rPr>
              <a:t>κοινότητ</a:t>
            </a:r>
            <a:r>
              <a:rPr lang="en-US" sz="1600" dirty="0">
                <a:solidFill>
                  <a:srgbClr val="000000"/>
                </a:solidFill>
                <a:latin typeface="Arial"/>
                <a:cs typeface="Arial"/>
              </a:rPr>
              <a:t>α. </a:t>
            </a:r>
            <a:endParaRPr lang="el-GR" sz="1600" dirty="0">
              <a:solidFill>
                <a:srgbClr val="000000"/>
              </a:solidFill>
              <a:latin typeface="Arial"/>
              <a:cs typeface="Arial"/>
            </a:endParaRPr>
          </a:p>
          <a:p>
            <a:pPr algn="just">
              <a:lnSpc>
                <a:spcPct val="150000"/>
              </a:lnSpc>
            </a:pPr>
            <a:endParaRPr lang="el-GR" sz="1600" dirty="0">
              <a:solidFill>
                <a:srgbClr val="000000"/>
              </a:solidFill>
              <a:latin typeface="Arial"/>
              <a:cs typeface="Arial"/>
            </a:endParaRPr>
          </a:p>
          <a:p>
            <a:pPr algn="just">
              <a:lnSpc>
                <a:spcPct val="150000"/>
              </a:lnSpc>
            </a:pPr>
            <a:r>
              <a:rPr lang="en-US" sz="1600" dirty="0">
                <a:solidFill>
                  <a:srgbClr val="000000"/>
                </a:solidFill>
                <a:latin typeface="Arial"/>
                <a:cs typeface="Arial"/>
              </a:rPr>
              <a:t>Οι </a:t>
            </a:r>
            <a:r>
              <a:rPr lang="en-US" sz="1600" dirty="0" err="1">
                <a:solidFill>
                  <a:srgbClr val="000000"/>
                </a:solidFill>
                <a:latin typeface="Arial"/>
                <a:cs typeface="Arial"/>
              </a:rPr>
              <a:t>δι</a:t>
            </a:r>
            <a:r>
              <a:rPr lang="en-US" sz="1600" dirty="0">
                <a:solidFill>
                  <a:srgbClr val="000000"/>
                </a:solidFill>
                <a:latin typeface="Arial"/>
                <a:cs typeface="Arial"/>
              </a:rPr>
              <a:t>α</a:t>
            </a:r>
            <a:r>
              <a:rPr lang="en-US" sz="1600" dirty="0" err="1">
                <a:solidFill>
                  <a:srgbClr val="000000"/>
                </a:solidFill>
                <a:latin typeface="Arial"/>
                <a:cs typeface="Arial"/>
              </a:rPr>
              <a:t>φημίσεις</a:t>
            </a:r>
            <a:r>
              <a:rPr lang="en-US" sz="1600" dirty="0">
                <a:solidFill>
                  <a:srgbClr val="000000"/>
                </a:solidFill>
                <a:latin typeface="Arial"/>
                <a:cs typeface="Arial"/>
              </a:rPr>
              <a:t> </a:t>
            </a:r>
            <a:r>
              <a:rPr lang="en-US" sz="1600" dirty="0" err="1">
                <a:solidFill>
                  <a:srgbClr val="000000"/>
                </a:solidFill>
                <a:latin typeface="Arial"/>
                <a:cs typeface="Arial"/>
              </a:rPr>
              <a:t>στις</a:t>
            </a:r>
            <a:r>
              <a:rPr lang="en-US" sz="1600" dirty="0">
                <a:solidFill>
                  <a:srgbClr val="000000"/>
                </a:solidFill>
                <a:latin typeface="Arial"/>
                <a:cs typeface="Arial"/>
              </a:rPr>
              <a:t> </a:t>
            </a:r>
            <a:r>
              <a:rPr lang="en-US" sz="1600" dirty="0" err="1">
                <a:solidFill>
                  <a:srgbClr val="000000"/>
                </a:solidFill>
                <a:latin typeface="Arial"/>
                <a:cs typeface="Arial"/>
              </a:rPr>
              <a:t>εφημερίδες</a:t>
            </a:r>
            <a:r>
              <a:rPr lang="en-US" sz="1600" dirty="0">
                <a:solidFill>
                  <a:srgbClr val="000000"/>
                </a:solidFill>
                <a:latin typeface="Arial"/>
                <a:cs typeface="Arial"/>
              </a:rPr>
              <a:t> μπ</a:t>
            </a:r>
            <a:r>
              <a:rPr lang="en-US" sz="1600" dirty="0" err="1">
                <a:solidFill>
                  <a:srgbClr val="000000"/>
                </a:solidFill>
                <a:latin typeface="Arial"/>
                <a:cs typeface="Arial"/>
              </a:rPr>
              <a:t>ορούν</a:t>
            </a:r>
            <a:r>
              <a:rPr lang="en-US" sz="1600" dirty="0">
                <a:solidFill>
                  <a:srgbClr val="000000"/>
                </a:solidFill>
                <a:latin typeface="Arial"/>
                <a:cs typeface="Arial"/>
              </a:rPr>
              <a:t> </a:t>
            </a:r>
            <a:r>
              <a:rPr lang="en-US" sz="1600" dirty="0" err="1">
                <a:solidFill>
                  <a:srgbClr val="000000"/>
                </a:solidFill>
                <a:latin typeface="Arial"/>
                <a:cs typeface="Arial"/>
              </a:rPr>
              <a:t>ν</a:t>
            </a:r>
            <a:r>
              <a:rPr lang="en-US" sz="1600" dirty="0">
                <a:solidFill>
                  <a:srgbClr val="000000"/>
                </a:solidFill>
                <a:latin typeface="Arial"/>
                <a:cs typeface="Arial"/>
              </a:rPr>
              <a:t>α </a:t>
            </a:r>
            <a:r>
              <a:rPr lang="en-US" sz="1600" dirty="0" err="1">
                <a:solidFill>
                  <a:srgbClr val="000000"/>
                </a:solidFill>
                <a:latin typeface="Arial"/>
                <a:cs typeface="Arial"/>
              </a:rPr>
              <a:t>εμφ</a:t>
            </a:r>
            <a:r>
              <a:rPr lang="en-US" sz="1600" dirty="0">
                <a:solidFill>
                  <a:srgbClr val="000000"/>
                </a:solidFill>
                <a:latin typeface="Arial"/>
                <a:cs typeface="Arial"/>
              </a:rPr>
              <a:t>α</a:t>
            </a:r>
            <a:r>
              <a:rPr lang="en-US" sz="1600" dirty="0" err="1">
                <a:solidFill>
                  <a:srgbClr val="000000"/>
                </a:solidFill>
                <a:latin typeface="Arial"/>
                <a:cs typeface="Arial"/>
              </a:rPr>
              <a:t>νίζοντ</a:t>
            </a:r>
            <a:r>
              <a:rPr lang="en-US" sz="1600" dirty="0">
                <a:solidFill>
                  <a:srgbClr val="000000"/>
                </a:solidFill>
                <a:latin typeface="Arial"/>
                <a:cs typeface="Arial"/>
              </a:rPr>
              <a:t>α</a:t>
            </a:r>
            <a:r>
              <a:rPr lang="en-US" sz="1600" dirty="0" err="1">
                <a:solidFill>
                  <a:srgbClr val="000000"/>
                </a:solidFill>
                <a:latin typeface="Arial"/>
                <a:cs typeface="Arial"/>
              </a:rPr>
              <a:t>ι</a:t>
            </a:r>
            <a:r>
              <a:rPr lang="en-US" sz="1600" dirty="0">
                <a:solidFill>
                  <a:srgbClr val="000000"/>
                </a:solidFill>
                <a:latin typeface="Arial"/>
                <a:cs typeface="Arial"/>
              </a:rPr>
              <a:t> </a:t>
            </a:r>
            <a:r>
              <a:rPr lang="en-US" sz="1600" dirty="0" err="1">
                <a:solidFill>
                  <a:srgbClr val="000000"/>
                </a:solidFill>
                <a:latin typeface="Arial"/>
                <a:cs typeface="Arial"/>
              </a:rPr>
              <a:t>σε</a:t>
            </a:r>
            <a:r>
              <a:rPr lang="en-US" sz="1600" dirty="0">
                <a:solidFill>
                  <a:srgbClr val="000000"/>
                </a:solidFill>
                <a:latin typeface="Arial"/>
                <a:cs typeface="Arial"/>
              </a:rPr>
              <a:t> </a:t>
            </a:r>
            <a:r>
              <a:rPr lang="en-US" sz="1600" dirty="0" err="1">
                <a:solidFill>
                  <a:srgbClr val="000000"/>
                </a:solidFill>
                <a:latin typeface="Arial"/>
                <a:cs typeface="Arial"/>
              </a:rPr>
              <a:t>διάφορες</a:t>
            </a:r>
            <a:r>
              <a:rPr lang="en-US" sz="1600" dirty="0">
                <a:solidFill>
                  <a:srgbClr val="000000"/>
                </a:solidFill>
                <a:latin typeface="Arial"/>
                <a:cs typeface="Arial"/>
              </a:rPr>
              <a:t> </a:t>
            </a:r>
            <a:r>
              <a:rPr lang="en-US" sz="1600" dirty="0" err="1">
                <a:solidFill>
                  <a:srgbClr val="000000"/>
                </a:solidFill>
                <a:latin typeface="Arial"/>
                <a:cs typeface="Arial"/>
              </a:rPr>
              <a:t>μορφές</a:t>
            </a:r>
            <a:r>
              <a:rPr lang="en-US" sz="1600" dirty="0">
                <a:solidFill>
                  <a:srgbClr val="000000"/>
                </a:solidFill>
                <a:latin typeface="Arial"/>
                <a:cs typeface="Arial"/>
              </a:rPr>
              <a:t>, </a:t>
            </a:r>
            <a:r>
              <a:rPr lang="en-US" sz="1600" dirty="0" err="1">
                <a:solidFill>
                  <a:srgbClr val="000000"/>
                </a:solidFill>
                <a:latin typeface="Arial"/>
                <a:cs typeface="Arial"/>
              </a:rPr>
              <a:t>ό</a:t>
            </a:r>
            <a:r>
              <a:rPr lang="en-US" sz="1600" dirty="0">
                <a:solidFill>
                  <a:srgbClr val="000000"/>
                </a:solidFill>
                <a:latin typeface="Arial"/>
                <a:cs typeface="Arial"/>
              </a:rPr>
              <a:t>π</a:t>
            </a:r>
            <a:r>
              <a:rPr lang="en-US" sz="1600" dirty="0" err="1">
                <a:solidFill>
                  <a:srgbClr val="000000"/>
                </a:solidFill>
                <a:latin typeface="Arial"/>
                <a:cs typeface="Arial"/>
              </a:rPr>
              <a:t>ως</a:t>
            </a:r>
            <a:r>
              <a:rPr lang="en-US" sz="1600" dirty="0">
                <a:solidFill>
                  <a:srgbClr val="000000"/>
                </a:solidFill>
                <a:latin typeface="Arial"/>
                <a:cs typeface="Arial"/>
              </a:rPr>
              <a:t>: </a:t>
            </a:r>
          </a:p>
          <a:p>
            <a:pPr algn="just">
              <a:lnSpc>
                <a:spcPct val="150000"/>
              </a:lnSpc>
            </a:pPr>
            <a:r>
              <a:rPr lang="en-US" sz="1600" dirty="0">
                <a:solidFill>
                  <a:srgbClr val="000000"/>
                </a:solidFill>
                <a:latin typeface="Arial"/>
                <a:cs typeface="Arial"/>
              </a:rPr>
              <a:t> </a:t>
            </a:r>
          </a:p>
          <a:p>
            <a:pPr marL="285750" indent="-285750" algn="just">
              <a:lnSpc>
                <a:spcPct val="150000"/>
              </a:lnSpc>
              <a:buFont typeface="Arial"/>
              <a:buChar char="•"/>
            </a:pPr>
            <a:r>
              <a:rPr lang="en-US" sz="1600" dirty="0" err="1">
                <a:solidFill>
                  <a:srgbClr val="000000"/>
                </a:solidFill>
                <a:latin typeface="Arial"/>
                <a:cs typeface="Arial"/>
              </a:rPr>
              <a:t>Κλ</a:t>
            </a:r>
            <a:r>
              <a:rPr lang="en-US" sz="1600" dirty="0">
                <a:solidFill>
                  <a:srgbClr val="000000"/>
                </a:solidFill>
                <a:latin typeface="Arial"/>
                <a:cs typeface="Arial"/>
              </a:rPr>
              <a:t>α</a:t>
            </a:r>
            <a:r>
              <a:rPr lang="en-US" sz="1600" dirty="0" err="1">
                <a:solidFill>
                  <a:srgbClr val="000000"/>
                </a:solidFill>
                <a:latin typeface="Arial"/>
                <a:cs typeface="Arial"/>
              </a:rPr>
              <a:t>σικές</a:t>
            </a:r>
            <a:r>
              <a:rPr lang="en-US" sz="1600" dirty="0">
                <a:solidFill>
                  <a:srgbClr val="000000"/>
                </a:solidFill>
                <a:latin typeface="Arial"/>
                <a:cs typeface="Arial"/>
              </a:rPr>
              <a:t> </a:t>
            </a:r>
            <a:r>
              <a:rPr lang="en-US" sz="1600" dirty="0" err="1">
                <a:solidFill>
                  <a:srgbClr val="000000"/>
                </a:solidFill>
                <a:latin typeface="Arial"/>
                <a:cs typeface="Arial"/>
              </a:rPr>
              <a:t>δι</a:t>
            </a:r>
            <a:r>
              <a:rPr lang="en-US" sz="1600" dirty="0">
                <a:solidFill>
                  <a:srgbClr val="000000"/>
                </a:solidFill>
                <a:latin typeface="Arial"/>
                <a:cs typeface="Arial"/>
              </a:rPr>
              <a:t>α</a:t>
            </a:r>
            <a:r>
              <a:rPr lang="en-US" sz="1600" dirty="0" err="1">
                <a:solidFill>
                  <a:srgbClr val="000000"/>
                </a:solidFill>
                <a:latin typeface="Arial"/>
                <a:cs typeface="Arial"/>
              </a:rPr>
              <a:t>φημίσεις</a:t>
            </a:r>
            <a:r>
              <a:rPr lang="en-US" sz="1600" dirty="0">
                <a:solidFill>
                  <a:srgbClr val="000000"/>
                </a:solidFill>
                <a:latin typeface="Arial"/>
                <a:cs typeface="Arial"/>
              </a:rPr>
              <a:t> </a:t>
            </a:r>
            <a:r>
              <a:rPr lang="en-US" sz="1600" dirty="0" err="1">
                <a:solidFill>
                  <a:srgbClr val="000000"/>
                </a:solidFill>
                <a:latin typeface="Arial"/>
                <a:cs typeface="Arial"/>
              </a:rPr>
              <a:t>εικόν</a:t>
            </a:r>
            <a:r>
              <a:rPr lang="en-US" sz="1600" dirty="0">
                <a:solidFill>
                  <a:srgbClr val="000000"/>
                </a:solidFill>
                <a:latin typeface="Arial"/>
                <a:cs typeface="Arial"/>
              </a:rPr>
              <a:t>α</a:t>
            </a:r>
            <a:r>
              <a:rPr lang="en-US" sz="1600" dirty="0" err="1">
                <a:solidFill>
                  <a:srgbClr val="000000"/>
                </a:solidFill>
                <a:latin typeface="Arial"/>
                <a:cs typeface="Arial"/>
              </a:rPr>
              <a:t>ς</a:t>
            </a:r>
            <a:r>
              <a:rPr lang="en-US" sz="1600" dirty="0">
                <a:solidFill>
                  <a:srgbClr val="000000"/>
                </a:solidFill>
                <a:latin typeface="Arial"/>
                <a:cs typeface="Arial"/>
              </a:rPr>
              <a:t>: </a:t>
            </a:r>
            <a:r>
              <a:rPr lang="en-US" sz="1600" dirty="0" err="1">
                <a:solidFill>
                  <a:srgbClr val="000000"/>
                </a:solidFill>
                <a:latin typeface="Arial"/>
                <a:cs typeface="Arial"/>
              </a:rPr>
              <a:t>Αυτές</a:t>
            </a:r>
            <a:r>
              <a:rPr lang="en-US" sz="1600" dirty="0">
                <a:solidFill>
                  <a:srgbClr val="000000"/>
                </a:solidFill>
                <a:latin typeface="Arial"/>
                <a:cs typeface="Arial"/>
              </a:rPr>
              <a:t> </a:t>
            </a:r>
            <a:r>
              <a:rPr lang="en-US" sz="1600" dirty="0" err="1">
                <a:solidFill>
                  <a:srgbClr val="000000"/>
                </a:solidFill>
                <a:latin typeface="Arial"/>
                <a:cs typeface="Arial"/>
              </a:rPr>
              <a:t>οι</a:t>
            </a:r>
            <a:r>
              <a:rPr lang="en-US" sz="1600" dirty="0">
                <a:solidFill>
                  <a:srgbClr val="000000"/>
                </a:solidFill>
                <a:latin typeface="Arial"/>
                <a:cs typeface="Arial"/>
              </a:rPr>
              <a:t> </a:t>
            </a:r>
            <a:r>
              <a:rPr lang="en-US" sz="1600" dirty="0" err="1">
                <a:solidFill>
                  <a:srgbClr val="000000"/>
                </a:solidFill>
                <a:latin typeface="Arial"/>
                <a:cs typeface="Arial"/>
              </a:rPr>
              <a:t>δι</a:t>
            </a:r>
            <a:r>
              <a:rPr lang="en-US" sz="1600" dirty="0">
                <a:solidFill>
                  <a:srgbClr val="000000"/>
                </a:solidFill>
                <a:latin typeface="Arial"/>
                <a:cs typeface="Arial"/>
              </a:rPr>
              <a:t>α</a:t>
            </a:r>
            <a:r>
              <a:rPr lang="en-US" sz="1600" dirty="0" err="1">
                <a:solidFill>
                  <a:srgbClr val="000000"/>
                </a:solidFill>
                <a:latin typeface="Arial"/>
                <a:cs typeface="Arial"/>
              </a:rPr>
              <a:t>φημίσεις</a:t>
            </a:r>
            <a:r>
              <a:rPr lang="en-US" sz="1600" dirty="0">
                <a:solidFill>
                  <a:srgbClr val="000000"/>
                </a:solidFill>
                <a:latin typeface="Arial"/>
                <a:cs typeface="Arial"/>
              </a:rPr>
              <a:t> π</a:t>
            </a:r>
            <a:r>
              <a:rPr lang="en-US" sz="1600" dirty="0" err="1">
                <a:solidFill>
                  <a:srgbClr val="000000"/>
                </a:solidFill>
                <a:latin typeface="Arial"/>
                <a:cs typeface="Arial"/>
              </a:rPr>
              <a:t>εριλ</a:t>
            </a:r>
            <a:r>
              <a:rPr lang="en-US" sz="1600" dirty="0">
                <a:solidFill>
                  <a:srgbClr val="000000"/>
                </a:solidFill>
                <a:latin typeface="Arial"/>
                <a:cs typeface="Arial"/>
              </a:rPr>
              <a:t>αμβ</a:t>
            </a:r>
            <a:r>
              <a:rPr lang="en-US" sz="1600" dirty="0" err="1">
                <a:solidFill>
                  <a:srgbClr val="000000"/>
                </a:solidFill>
                <a:latin typeface="Arial"/>
                <a:cs typeface="Arial"/>
              </a:rPr>
              <a:t>άνουν</a:t>
            </a:r>
            <a:r>
              <a:rPr lang="en-US" sz="1600" dirty="0">
                <a:solidFill>
                  <a:srgbClr val="000000"/>
                </a:solidFill>
                <a:latin typeface="Arial"/>
                <a:cs typeface="Arial"/>
              </a:rPr>
              <a:t> </a:t>
            </a:r>
            <a:r>
              <a:rPr lang="en-US" sz="1600" dirty="0" err="1">
                <a:solidFill>
                  <a:srgbClr val="000000"/>
                </a:solidFill>
                <a:latin typeface="Arial"/>
                <a:cs typeface="Arial"/>
              </a:rPr>
              <a:t>μι</a:t>
            </a:r>
            <a:r>
              <a:rPr lang="en-US" sz="1600" dirty="0">
                <a:solidFill>
                  <a:srgbClr val="000000"/>
                </a:solidFill>
                <a:latin typeface="Arial"/>
                <a:cs typeface="Arial"/>
              </a:rPr>
              <a:t>α </a:t>
            </a:r>
            <a:r>
              <a:rPr lang="en-US" sz="1600" dirty="0" err="1">
                <a:solidFill>
                  <a:srgbClr val="000000"/>
                </a:solidFill>
                <a:latin typeface="Arial"/>
                <a:cs typeface="Arial"/>
              </a:rPr>
              <a:t>εικόν</a:t>
            </a:r>
            <a:r>
              <a:rPr lang="en-US" sz="1600" dirty="0">
                <a:solidFill>
                  <a:srgbClr val="000000"/>
                </a:solidFill>
                <a:latin typeface="Arial"/>
                <a:cs typeface="Arial"/>
              </a:rPr>
              <a:t>α </a:t>
            </a:r>
            <a:r>
              <a:rPr lang="en-US" sz="1600" dirty="0" err="1">
                <a:solidFill>
                  <a:srgbClr val="000000"/>
                </a:solidFill>
                <a:latin typeface="Arial"/>
                <a:cs typeface="Arial"/>
              </a:rPr>
              <a:t>ή</a:t>
            </a:r>
            <a:r>
              <a:rPr lang="en-US" sz="1600" dirty="0">
                <a:solidFill>
                  <a:srgbClr val="000000"/>
                </a:solidFill>
                <a:latin typeface="Arial"/>
                <a:cs typeface="Arial"/>
              </a:rPr>
              <a:t> </a:t>
            </a:r>
            <a:r>
              <a:rPr lang="en-US" sz="1600" dirty="0" err="1">
                <a:solidFill>
                  <a:srgbClr val="000000"/>
                </a:solidFill>
                <a:latin typeface="Arial"/>
                <a:cs typeface="Arial"/>
              </a:rPr>
              <a:t>γρ</a:t>
            </a:r>
            <a:r>
              <a:rPr lang="en-US" sz="1600" dirty="0">
                <a:solidFill>
                  <a:srgbClr val="000000"/>
                </a:solidFill>
                <a:latin typeface="Arial"/>
                <a:cs typeface="Arial"/>
              </a:rPr>
              <a:t>α</a:t>
            </a:r>
            <a:r>
              <a:rPr lang="en-US" sz="1600" dirty="0" err="1">
                <a:solidFill>
                  <a:srgbClr val="000000"/>
                </a:solidFill>
                <a:latin typeface="Arial"/>
                <a:cs typeface="Arial"/>
              </a:rPr>
              <a:t>φικό</a:t>
            </a:r>
            <a:r>
              <a:rPr lang="en-US" sz="1600" dirty="0">
                <a:solidFill>
                  <a:srgbClr val="000000"/>
                </a:solidFill>
                <a:latin typeface="Arial"/>
                <a:cs typeface="Arial"/>
              </a:rPr>
              <a:t> </a:t>
            </a:r>
            <a:r>
              <a:rPr lang="en-US" sz="1600" dirty="0" err="1">
                <a:solidFill>
                  <a:srgbClr val="000000"/>
                </a:solidFill>
                <a:latin typeface="Arial"/>
                <a:cs typeface="Arial"/>
              </a:rPr>
              <a:t>στοιχείο</a:t>
            </a:r>
            <a:r>
              <a:rPr lang="en-US" sz="1600" dirty="0">
                <a:solidFill>
                  <a:srgbClr val="000000"/>
                </a:solidFill>
                <a:latin typeface="Arial"/>
                <a:cs typeface="Arial"/>
              </a:rPr>
              <a:t>, </a:t>
            </a:r>
            <a:r>
              <a:rPr lang="en-US" sz="1600" dirty="0" err="1">
                <a:solidFill>
                  <a:srgbClr val="000000"/>
                </a:solidFill>
                <a:latin typeface="Arial"/>
                <a:cs typeface="Arial"/>
              </a:rPr>
              <a:t>συνήθως</a:t>
            </a:r>
            <a:r>
              <a:rPr lang="en-US" sz="1600" dirty="0">
                <a:solidFill>
                  <a:srgbClr val="000000"/>
                </a:solidFill>
                <a:latin typeface="Arial"/>
                <a:cs typeface="Arial"/>
              </a:rPr>
              <a:t> </a:t>
            </a:r>
            <a:r>
              <a:rPr lang="en-US" sz="1600" dirty="0" err="1">
                <a:solidFill>
                  <a:srgbClr val="000000"/>
                </a:solidFill>
                <a:latin typeface="Arial"/>
                <a:cs typeface="Arial"/>
              </a:rPr>
              <a:t>με</a:t>
            </a:r>
            <a:r>
              <a:rPr lang="en-US" sz="1600" dirty="0">
                <a:solidFill>
                  <a:srgbClr val="000000"/>
                </a:solidFill>
                <a:latin typeface="Arial"/>
                <a:cs typeface="Arial"/>
              </a:rPr>
              <a:t> </a:t>
            </a:r>
            <a:r>
              <a:rPr lang="en-US" sz="1600" dirty="0" err="1">
                <a:solidFill>
                  <a:srgbClr val="000000"/>
                </a:solidFill>
                <a:latin typeface="Arial"/>
                <a:cs typeface="Arial"/>
              </a:rPr>
              <a:t>συνοδευτικό</a:t>
            </a:r>
            <a:r>
              <a:rPr lang="en-US" sz="1600" dirty="0">
                <a:solidFill>
                  <a:srgbClr val="000000"/>
                </a:solidFill>
                <a:latin typeface="Arial"/>
                <a:cs typeface="Arial"/>
              </a:rPr>
              <a:t> </a:t>
            </a:r>
            <a:r>
              <a:rPr lang="en-US" sz="1600" dirty="0" err="1">
                <a:solidFill>
                  <a:srgbClr val="000000"/>
                </a:solidFill>
                <a:latin typeface="Arial"/>
                <a:cs typeface="Arial"/>
              </a:rPr>
              <a:t>κείμενο</a:t>
            </a:r>
            <a:r>
              <a:rPr lang="en-US" sz="1600" dirty="0">
                <a:solidFill>
                  <a:srgbClr val="000000"/>
                </a:solidFill>
                <a:latin typeface="Arial"/>
                <a:cs typeface="Arial"/>
              </a:rPr>
              <a:t>, </a:t>
            </a:r>
            <a:r>
              <a:rPr lang="en-US" sz="1600" dirty="0" err="1">
                <a:solidFill>
                  <a:srgbClr val="000000"/>
                </a:solidFill>
                <a:latin typeface="Arial"/>
                <a:cs typeface="Arial"/>
              </a:rPr>
              <a:t>γι</a:t>
            </a:r>
            <a:r>
              <a:rPr lang="en-US" sz="1600" dirty="0">
                <a:solidFill>
                  <a:srgbClr val="000000"/>
                </a:solidFill>
                <a:latin typeface="Arial"/>
                <a:cs typeface="Arial"/>
              </a:rPr>
              <a:t>α </a:t>
            </a:r>
            <a:r>
              <a:rPr lang="en-US" sz="1600" dirty="0" err="1">
                <a:solidFill>
                  <a:srgbClr val="000000"/>
                </a:solidFill>
                <a:latin typeface="Arial"/>
                <a:cs typeface="Arial"/>
              </a:rPr>
              <a:t>ν</a:t>
            </a:r>
            <a:r>
              <a:rPr lang="en-US" sz="1600" dirty="0">
                <a:solidFill>
                  <a:srgbClr val="000000"/>
                </a:solidFill>
                <a:latin typeface="Arial"/>
                <a:cs typeface="Arial"/>
              </a:rPr>
              <a:t>α π</a:t>
            </a:r>
            <a:r>
              <a:rPr lang="en-US" sz="1600" dirty="0" err="1">
                <a:solidFill>
                  <a:srgbClr val="000000"/>
                </a:solidFill>
                <a:latin typeface="Arial"/>
                <a:cs typeface="Arial"/>
              </a:rPr>
              <a:t>ροωθήσουν</a:t>
            </a:r>
            <a:r>
              <a:rPr lang="en-US" sz="1600" dirty="0">
                <a:solidFill>
                  <a:srgbClr val="000000"/>
                </a:solidFill>
                <a:latin typeface="Arial"/>
                <a:cs typeface="Arial"/>
              </a:rPr>
              <a:t> </a:t>
            </a:r>
            <a:r>
              <a:rPr lang="en-US" sz="1600" dirty="0" err="1">
                <a:solidFill>
                  <a:srgbClr val="000000"/>
                </a:solidFill>
                <a:latin typeface="Arial"/>
                <a:cs typeface="Arial"/>
              </a:rPr>
              <a:t>το</a:t>
            </a:r>
            <a:r>
              <a:rPr lang="en-US" sz="1600" dirty="0">
                <a:solidFill>
                  <a:srgbClr val="000000"/>
                </a:solidFill>
                <a:latin typeface="Arial"/>
                <a:cs typeface="Arial"/>
              </a:rPr>
              <a:t> π</a:t>
            </a:r>
            <a:r>
              <a:rPr lang="en-US" sz="1600" dirty="0" err="1">
                <a:solidFill>
                  <a:srgbClr val="000000"/>
                </a:solidFill>
                <a:latin typeface="Arial"/>
                <a:cs typeface="Arial"/>
              </a:rPr>
              <a:t>ροϊόν</a:t>
            </a:r>
            <a:r>
              <a:rPr lang="en-US" sz="1600" dirty="0">
                <a:solidFill>
                  <a:srgbClr val="000000"/>
                </a:solidFill>
                <a:latin typeface="Arial"/>
                <a:cs typeface="Arial"/>
              </a:rPr>
              <a:t> </a:t>
            </a:r>
            <a:r>
              <a:rPr lang="en-US" sz="1600" dirty="0" err="1">
                <a:solidFill>
                  <a:srgbClr val="000000"/>
                </a:solidFill>
                <a:latin typeface="Arial"/>
                <a:cs typeface="Arial"/>
              </a:rPr>
              <a:t>ή</a:t>
            </a:r>
            <a:r>
              <a:rPr lang="en-US" sz="1600" dirty="0">
                <a:solidFill>
                  <a:srgbClr val="000000"/>
                </a:solidFill>
                <a:latin typeface="Arial"/>
                <a:cs typeface="Arial"/>
              </a:rPr>
              <a:t> </a:t>
            </a:r>
            <a:r>
              <a:rPr lang="en-US" sz="1600" dirty="0" err="1">
                <a:solidFill>
                  <a:srgbClr val="000000"/>
                </a:solidFill>
                <a:latin typeface="Arial"/>
                <a:cs typeface="Arial"/>
              </a:rPr>
              <a:t>την</a:t>
            </a:r>
            <a:r>
              <a:rPr lang="en-US" sz="1600" dirty="0">
                <a:solidFill>
                  <a:srgbClr val="000000"/>
                </a:solidFill>
                <a:latin typeface="Arial"/>
                <a:cs typeface="Arial"/>
              </a:rPr>
              <a:t> </a:t>
            </a:r>
            <a:r>
              <a:rPr lang="en-US" sz="1600" dirty="0" err="1">
                <a:solidFill>
                  <a:srgbClr val="000000"/>
                </a:solidFill>
                <a:latin typeface="Arial"/>
                <a:cs typeface="Arial"/>
              </a:rPr>
              <a:t>υ</a:t>
            </a:r>
            <a:r>
              <a:rPr lang="en-US" sz="1600" dirty="0">
                <a:solidFill>
                  <a:srgbClr val="000000"/>
                </a:solidFill>
                <a:latin typeface="Arial"/>
                <a:cs typeface="Arial"/>
              </a:rPr>
              <a:t>π</a:t>
            </a:r>
            <a:r>
              <a:rPr lang="en-US" sz="1600" dirty="0" err="1">
                <a:solidFill>
                  <a:srgbClr val="000000"/>
                </a:solidFill>
                <a:latin typeface="Arial"/>
                <a:cs typeface="Arial"/>
              </a:rPr>
              <a:t>ηρεσί</a:t>
            </a:r>
            <a:r>
              <a:rPr lang="en-US" sz="1600" dirty="0">
                <a:solidFill>
                  <a:srgbClr val="000000"/>
                </a:solidFill>
                <a:latin typeface="Arial"/>
                <a:cs typeface="Arial"/>
              </a:rPr>
              <a:t>α. </a:t>
            </a:r>
          </a:p>
          <a:p>
            <a:pPr marL="285750" indent="-285750" algn="just">
              <a:lnSpc>
                <a:spcPct val="150000"/>
              </a:lnSpc>
              <a:buFont typeface="Arial"/>
              <a:buChar char="•"/>
            </a:pPr>
            <a:r>
              <a:rPr lang="en-US" sz="1600" dirty="0" err="1">
                <a:solidFill>
                  <a:srgbClr val="000000"/>
                </a:solidFill>
                <a:latin typeface="Arial"/>
                <a:cs typeface="Arial"/>
              </a:rPr>
              <a:t>Αγγελίες</a:t>
            </a:r>
            <a:r>
              <a:rPr lang="en-US" sz="1600" dirty="0">
                <a:solidFill>
                  <a:srgbClr val="000000"/>
                </a:solidFill>
                <a:latin typeface="Arial"/>
                <a:cs typeface="Arial"/>
              </a:rPr>
              <a:t> </a:t>
            </a:r>
            <a:r>
              <a:rPr lang="en-US" sz="1600" dirty="0" err="1">
                <a:solidFill>
                  <a:srgbClr val="000000"/>
                </a:solidFill>
                <a:latin typeface="Arial"/>
                <a:cs typeface="Arial"/>
              </a:rPr>
              <a:t>κ</a:t>
            </a:r>
            <a:r>
              <a:rPr lang="en-US" sz="1600" dirty="0">
                <a:solidFill>
                  <a:srgbClr val="000000"/>
                </a:solidFill>
                <a:latin typeface="Arial"/>
                <a:cs typeface="Arial"/>
              </a:rPr>
              <a:t>α</a:t>
            </a:r>
            <a:r>
              <a:rPr lang="en-US" sz="1600" dirty="0" err="1">
                <a:solidFill>
                  <a:srgbClr val="000000"/>
                </a:solidFill>
                <a:latin typeface="Arial"/>
                <a:cs typeface="Arial"/>
              </a:rPr>
              <a:t>τ</a:t>
            </a:r>
            <a:r>
              <a:rPr lang="en-US" sz="1600" dirty="0">
                <a:solidFill>
                  <a:srgbClr val="000000"/>
                </a:solidFill>
                <a:latin typeface="Arial"/>
                <a:cs typeface="Arial"/>
              </a:rPr>
              <a:t>α</a:t>
            </a:r>
            <a:r>
              <a:rPr lang="en-US" sz="1600" dirty="0" err="1">
                <a:solidFill>
                  <a:srgbClr val="000000"/>
                </a:solidFill>
                <a:latin typeface="Arial"/>
                <a:cs typeface="Arial"/>
              </a:rPr>
              <a:t>χώρησης</a:t>
            </a:r>
            <a:r>
              <a:rPr lang="en-US" sz="1600" dirty="0">
                <a:solidFill>
                  <a:srgbClr val="000000"/>
                </a:solidFill>
                <a:latin typeface="Arial"/>
                <a:cs typeface="Arial"/>
              </a:rPr>
              <a:t>: </a:t>
            </a:r>
            <a:r>
              <a:rPr lang="en-US" sz="1600" dirty="0" err="1">
                <a:solidFill>
                  <a:srgbClr val="000000"/>
                </a:solidFill>
                <a:latin typeface="Arial"/>
                <a:cs typeface="Arial"/>
              </a:rPr>
              <a:t>Αυτοί</a:t>
            </a:r>
            <a:r>
              <a:rPr lang="en-US" sz="1600" dirty="0">
                <a:solidFill>
                  <a:srgbClr val="000000"/>
                </a:solidFill>
                <a:latin typeface="Arial"/>
                <a:cs typeface="Arial"/>
              </a:rPr>
              <a:t> </a:t>
            </a:r>
            <a:r>
              <a:rPr lang="en-US" sz="1600" dirty="0" err="1">
                <a:solidFill>
                  <a:srgbClr val="000000"/>
                </a:solidFill>
                <a:latin typeface="Arial"/>
                <a:cs typeface="Arial"/>
              </a:rPr>
              <a:t>οι</a:t>
            </a:r>
            <a:r>
              <a:rPr lang="en-US" sz="1600" dirty="0">
                <a:solidFill>
                  <a:srgbClr val="000000"/>
                </a:solidFill>
                <a:latin typeface="Arial"/>
                <a:cs typeface="Arial"/>
              </a:rPr>
              <a:t> </a:t>
            </a:r>
            <a:r>
              <a:rPr lang="en-US" sz="1600" dirty="0" err="1">
                <a:solidFill>
                  <a:srgbClr val="000000"/>
                </a:solidFill>
                <a:latin typeface="Arial"/>
                <a:cs typeface="Arial"/>
              </a:rPr>
              <a:t>τύ</a:t>
            </a:r>
            <a:r>
              <a:rPr lang="en-US" sz="1600" dirty="0">
                <a:solidFill>
                  <a:srgbClr val="000000"/>
                </a:solidFill>
                <a:latin typeface="Arial"/>
                <a:cs typeface="Arial"/>
              </a:rPr>
              <a:t>π</a:t>
            </a:r>
            <a:r>
              <a:rPr lang="en-US" sz="1600" dirty="0" err="1">
                <a:solidFill>
                  <a:srgbClr val="000000"/>
                </a:solidFill>
                <a:latin typeface="Arial"/>
                <a:cs typeface="Arial"/>
              </a:rPr>
              <a:t>οι</a:t>
            </a:r>
            <a:r>
              <a:rPr lang="en-US" sz="1600" dirty="0">
                <a:solidFill>
                  <a:srgbClr val="000000"/>
                </a:solidFill>
                <a:latin typeface="Arial"/>
                <a:cs typeface="Arial"/>
              </a:rPr>
              <a:t> </a:t>
            </a:r>
            <a:r>
              <a:rPr lang="en-US" sz="1600" dirty="0" err="1">
                <a:solidFill>
                  <a:srgbClr val="000000"/>
                </a:solidFill>
                <a:latin typeface="Arial"/>
                <a:cs typeface="Arial"/>
              </a:rPr>
              <a:t>δι</a:t>
            </a:r>
            <a:r>
              <a:rPr lang="en-US" sz="1600" dirty="0">
                <a:solidFill>
                  <a:srgbClr val="000000"/>
                </a:solidFill>
                <a:latin typeface="Arial"/>
                <a:cs typeface="Arial"/>
              </a:rPr>
              <a:t>α</a:t>
            </a:r>
            <a:r>
              <a:rPr lang="en-US" sz="1600" dirty="0" err="1">
                <a:solidFill>
                  <a:srgbClr val="000000"/>
                </a:solidFill>
                <a:latin typeface="Arial"/>
                <a:cs typeface="Arial"/>
              </a:rPr>
              <a:t>φημίσεων</a:t>
            </a:r>
            <a:r>
              <a:rPr lang="en-US" sz="1600" dirty="0">
                <a:solidFill>
                  <a:srgbClr val="000000"/>
                </a:solidFill>
                <a:latin typeface="Arial"/>
                <a:cs typeface="Arial"/>
              </a:rPr>
              <a:t> </a:t>
            </a:r>
            <a:r>
              <a:rPr lang="en-US" sz="1600" dirty="0" err="1">
                <a:solidFill>
                  <a:srgbClr val="000000"/>
                </a:solidFill>
                <a:latin typeface="Arial"/>
                <a:cs typeface="Arial"/>
              </a:rPr>
              <a:t>είν</a:t>
            </a:r>
            <a:r>
              <a:rPr lang="en-US" sz="1600" dirty="0">
                <a:solidFill>
                  <a:srgbClr val="000000"/>
                </a:solidFill>
                <a:latin typeface="Arial"/>
                <a:cs typeface="Arial"/>
              </a:rPr>
              <a:t>α</a:t>
            </a:r>
            <a:r>
              <a:rPr lang="en-US" sz="1600" dirty="0" err="1">
                <a:solidFill>
                  <a:srgbClr val="000000"/>
                </a:solidFill>
                <a:latin typeface="Arial"/>
                <a:cs typeface="Arial"/>
              </a:rPr>
              <a:t>ι</a:t>
            </a:r>
            <a:r>
              <a:rPr lang="en-US" sz="1600" dirty="0">
                <a:solidFill>
                  <a:srgbClr val="000000"/>
                </a:solidFill>
                <a:latin typeface="Arial"/>
                <a:cs typeface="Arial"/>
              </a:rPr>
              <a:t> </a:t>
            </a:r>
            <a:r>
              <a:rPr lang="en-US" sz="1600" dirty="0" err="1">
                <a:solidFill>
                  <a:srgbClr val="000000"/>
                </a:solidFill>
                <a:latin typeface="Arial"/>
                <a:cs typeface="Arial"/>
              </a:rPr>
              <a:t>συνήθως</a:t>
            </a:r>
            <a:r>
              <a:rPr lang="en-US" sz="1600" dirty="0">
                <a:solidFill>
                  <a:srgbClr val="000000"/>
                </a:solidFill>
                <a:latin typeface="Arial"/>
                <a:cs typeface="Arial"/>
              </a:rPr>
              <a:t> </a:t>
            </a:r>
            <a:r>
              <a:rPr lang="en-US" sz="1600" dirty="0" err="1">
                <a:solidFill>
                  <a:srgbClr val="000000"/>
                </a:solidFill>
                <a:latin typeface="Arial"/>
                <a:cs typeface="Arial"/>
              </a:rPr>
              <a:t>μικρότεροι</a:t>
            </a:r>
            <a:r>
              <a:rPr lang="en-US" sz="1600" dirty="0">
                <a:solidFill>
                  <a:srgbClr val="000000"/>
                </a:solidFill>
                <a:latin typeface="Arial"/>
                <a:cs typeface="Arial"/>
              </a:rPr>
              <a:t> </a:t>
            </a:r>
            <a:r>
              <a:rPr lang="en-US" sz="1600" dirty="0" err="1">
                <a:solidFill>
                  <a:srgbClr val="000000"/>
                </a:solidFill>
                <a:latin typeface="Arial"/>
                <a:cs typeface="Arial"/>
              </a:rPr>
              <a:t>κ</a:t>
            </a:r>
            <a:r>
              <a:rPr lang="en-US" sz="1600" dirty="0">
                <a:solidFill>
                  <a:srgbClr val="000000"/>
                </a:solidFill>
                <a:latin typeface="Arial"/>
                <a:cs typeface="Arial"/>
              </a:rPr>
              <a:t>α</a:t>
            </a:r>
            <a:r>
              <a:rPr lang="en-US" sz="1600" dirty="0" err="1">
                <a:solidFill>
                  <a:srgbClr val="000000"/>
                </a:solidFill>
                <a:latin typeface="Arial"/>
                <a:cs typeface="Arial"/>
              </a:rPr>
              <a:t>ι</a:t>
            </a:r>
            <a:r>
              <a:rPr lang="en-US" sz="1600" dirty="0">
                <a:solidFill>
                  <a:srgbClr val="000000"/>
                </a:solidFill>
                <a:latin typeface="Arial"/>
                <a:cs typeface="Arial"/>
              </a:rPr>
              <a:t> π</a:t>
            </a:r>
            <a:r>
              <a:rPr lang="en-US" sz="1600" dirty="0" err="1">
                <a:solidFill>
                  <a:srgbClr val="000000"/>
                </a:solidFill>
                <a:latin typeface="Arial"/>
                <a:cs typeface="Arial"/>
              </a:rPr>
              <a:t>ιο</a:t>
            </a:r>
            <a:r>
              <a:rPr lang="en-US" sz="1600" dirty="0">
                <a:solidFill>
                  <a:srgbClr val="000000"/>
                </a:solidFill>
                <a:latin typeface="Arial"/>
                <a:cs typeface="Arial"/>
              </a:rPr>
              <a:t> απ</a:t>
            </a:r>
            <a:r>
              <a:rPr lang="en-US" sz="1600" dirty="0" err="1">
                <a:solidFill>
                  <a:srgbClr val="000000"/>
                </a:solidFill>
                <a:latin typeface="Arial"/>
                <a:cs typeface="Arial"/>
              </a:rPr>
              <a:t>λοί</a:t>
            </a:r>
            <a:r>
              <a:rPr lang="en-US" sz="1600" dirty="0">
                <a:solidFill>
                  <a:srgbClr val="000000"/>
                </a:solidFill>
                <a:latin typeface="Arial"/>
                <a:cs typeface="Arial"/>
              </a:rPr>
              <a:t>, π</a:t>
            </a:r>
            <a:r>
              <a:rPr lang="en-US" sz="1600" dirty="0" err="1">
                <a:solidFill>
                  <a:srgbClr val="000000"/>
                </a:solidFill>
                <a:latin typeface="Arial"/>
                <a:cs typeface="Arial"/>
              </a:rPr>
              <a:t>εριλ</a:t>
            </a:r>
            <a:r>
              <a:rPr lang="en-US" sz="1600" dirty="0">
                <a:solidFill>
                  <a:srgbClr val="000000"/>
                </a:solidFill>
                <a:latin typeface="Arial"/>
                <a:cs typeface="Arial"/>
              </a:rPr>
              <a:t>αμβ</a:t>
            </a:r>
            <a:r>
              <a:rPr lang="en-US" sz="1600" dirty="0" err="1">
                <a:solidFill>
                  <a:srgbClr val="000000"/>
                </a:solidFill>
                <a:latin typeface="Arial"/>
                <a:cs typeface="Arial"/>
              </a:rPr>
              <a:t>άνοντ</a:t>
            </a:r>
            <a:r>
              <a:rPr lang="en-US" sz="1600" dirty="0">
                <a:solidFill>
                  <a:srgbClr val="000000"/>
                </a:solidFill>
                <a:latin typeface="Arial"/>
                <a:cs typeface="Arial"/>
              </a:rPr>
              <a:t>α</a:t>
            </a:r>
            <a:r>
              <a:rPr lang="en-US" sz="1600" dirty="0" err="1">
                <a:solidFill>
                  <a:srgbClr val="000000"/>
                </a:solidFill>
                <a:latin typeface="Arial"/>
                <a:cs typeface="Arial"/>
              </a:rPr>
              <a:t>ς</a:t>
            </a:r>
            <a:r>
              <a:rPr lang="en-US" sz="1600" dirty="0">
                <a:solidFill>
                  <a:srgbClr val="000000"/>
                </a:solidFill>
                <a:latin typeface="Arial"/>
                <a:cs typeface="Arial"/>
              </a:rPr>
              <a:t> π</a:t>
            </a:r>
            <a:r>
              <a:rPr lang="en-US" sz="1600" dirty="0" err="1">
                <a:solidFill>
                  <a:srgbClr val="000000"/>
                </a:solidFill>
                <a:latin typeface="Arial"/>
                <a:cs typeface="Arial"/>
              </a:rPr>
              <a:t>ληροφορίες</a:t>
            </a:r>
            <a:r>
              <a:rPr lang="en-US" sz="1600" dirty="0">
                <a:solidFill>
                  <a:srgbClr val="000000"/>
                </a:solidFill>
                <a:latin typeface="Arial"/>
                <a:cs typeface="Arial"/>
              </a:rPr>
              <a:t> </a:t>
            </a:r>
            <a:r>
              <a:rPr lang="en-US" sz="1600" dirty="0" err="1">
                <a:solidFill>
                  <a:srgbClr val="000000"/>
                </a:solidFill>
                <a:latin typeface="Arial"/>
                <a:cs typeface="Arial"/>
              </a:rPr>
              <a:t>γι</a:t>
            </a:r>
            <a:r>
              <a:rPr lang="en-US" sz="1600" dirty="0">
                <a:solidFill>
                  <a:srgbClr val="000000"/>
                </a:solidFill>
                <a:latin typeface="Arial"/>
                <a:cs typeface="Arial"/>
              </a:rPr>
              <a:t>α π</a:t>
            </a:r>
            <a:r>
              <a:rPr lang="en-US" sz="1600" dirty="0" err="1">
                <a:solidFill>
                  <a:srgbClr val="000000"/>
                </a:solidFill>
                <a:latin typeface="Arial"/>
                <a:cs typeface="Arial"/>
              </a:rPr>
              <a:t>ροϊόντ</a:t>
            </a:r>
            <a:r>
              <a:rPr lang="en-US" sz="1600" dirty="0">
                <a:solidFill>
                  <a:srgbClr val="000000"/>
                </a:solidFill>
                <a:latin typeface="Arial"/>
                <a:cs typeface="Arial"/>
              </a:rPr>
              <a:t>α </a:t>
            </a:r>
            <a:r>
              <a:rPr lang="en-US" sz="1600" dirty="0" err="1">
                <a:solidFill>
                  <a:srgbClr val="000000"/>
                </a:solidFill>
                <a:latin typeface="Arial"/>
                <a:cs typeface="Arial"/>
              </a:rPr>
              <a:t>ή</a:t>
            </a:r>
            <a:r>
              <a:rPr lang="en-US" sz="1600" dirty="0">
                <a:solidFill>
                  <a:srgbClr val="000000"/>
                </a:solidFill>
                <a:latin typeface="Arial"/>
                <a:cs typeface="Arial"/>
              </a:rPr>
              <a:t> </a:t>
            </a:r>
            <a:r>
              <a:rPr lang="en-US" sz="1600" dirty="0" err="1">
                <a:solidFill>
                  <a:srgbClr val="000000"/>
                </a:solidFill>
                <a:latin typeface="Arial"/>
                <a:cs typeface="Arial"/>
              </a:rPr>
              <a:t>υ</a:t>
            </a:r>
            <a:r>
              <a:rPr lang="en-US" sz="1600" dirty="0">
                <a:solidFill>
                  <a:srgbClr val="000000"/>
                </a:solidFill>
                <a:latin typeface="Arial"/>
                <a:cs typeface="Arial"/>
              </a:rPr>
              <a:t>π</a:t>
            </a:r>
            <a:r>
              <a:rPr lang="en-US" sz="1600" dirty="0" err="1">
                <a:solidFill>
                  <a:srgbClr val="000000"/>
                </a:solidFill>
                <a:latin typeface="Arial"/>
                <a:cs typeface="Arial"/>
              </a:rPr>
              <a:t>ηρεσίες</a:t>
            </a:r>
            <a:r>
              <a:rPr lang="en-US" sz="1600" dirty="0">
                <a:solidFill>
                  <a:srgbClr val="000000"/>
                </a:solidFill>
                <a:latin typeface="Arial"/>
                <a:cs typeface="Arial"/>
              </a:rPr>
              <a:t> </a:t>
            </a:r>
            <a:r>
              <a:rPr lang="en-US" sz="1600" dirty="0" err="1">
                <a:solidFill>
                  <a:srgbClr val="000000"/>
                </a:solidFill>
                <a:latin typeface="Arial"/>
                <a:cs typeface="Arial"/>
              </a:rPr>
              <a:t>κ</a:t>
            </a:r>
            <a:r>
              <a:rPr lang="en-US" sz="1600" dirty="0">
                <a:solidFill>
                  <a:srgbClr val="000000"/>
                </a:solidFill>
                <a:latin typeface="Arial"/>
                <a:cs typeface="Arial"/>
              </a:rPr>
              <a:t>α</a:t>
            </a:r>
            <a:r>
              <a:rPr lang="en-US" sz="1600" dirty="0" err="1">
                <a:solidFill>
                  <a:srgbClr val="000000"/>
                </a:solidFill>
                <a:latin typeface="Arial"/>
                <a:cs typeface="Arial"/>
              </a:rPr>
              <a:t>ι</a:t>
            </a:r>
            <a:r>
              <a:rPr lang="en-US" sz="1600" dirty="0">
                <a:solidFill>
                  <a:srgbClr val="000000"/>
                </a:solidFill>
                <a:latin typeface="Arial"/>
                <a:cs typeface="Arial"/>
              </a:rPr>
              <a:t> </a:t>
            </a:r>
            <a:r>
              <a:rPr lang="en-US" sz="1600" dirty="0" err="1">
                <a:solidFill>
                  <a:srgbClr val="000000"/>
                </a:solidFill>
                <a:latin typeface="Arial"/>
                <a:cs typeface="Arial"/>
              </a:rPr>
              <a:t>στοιχεί</a:t>
            </a:r>
            <a:r>
              <a:rPr lang="en-US" sz="1600" dirty="0">
                <a:solidFill>
                  <a:srgbClr val="000000"/>
                </a:solidFill>
                <a:latin typeface="Arial"/>
                <a:cs typeface="Arial"/>
              </a:rPr>
              <a:t>α επ</a:t>
            </a:r>
            <a:r>
              <a:rPr lang="en-US" sz="1600" dirty="0" err="1">
                <a:solidFill>
                  <a:srgbClr val="000000"/>
                </a:solidFill>
                <a:latin typeface="Arial"/>
                <a:cs typeface="Arial"/>
              </a:rPr>
              <a:t>ικοινωνί</a:t>
            </a:r>
            <a:r>
              <a:rPr lang="en-US" sz="1600" dirty="0">
                <a:solidFill>
                  <a:srgbClr val="000000"/>
                </a:solidFill>
                <a:latin typeface="Arial"/>
                <a:cs typeface="Arial"/>
              </a:rPr>
              <a:t>α</a:t>
            </a:r>
            <a:r>
              <a:rPr lang="en-US" sz="1600" dirty="0" err="1">
                <a:solidFill>
                  <a:srgbClr val="000000"/>
                </a:solidFill>
                <a:latin typeface="Arial"/>
                <a:cs typeface="Arial"/>
              </a:rPr>
              <a:t>ς</a:t>
            </a:r>
            <a:r>
              <a:rPr lang="en-US" sz="1600" dirty="0">
                <a:solidFill>
                  <a:srgbClr val="000000"/>
                </a:solidFill>
                <a:latin typeface="Arial"/>
                <a:cs typeface="Arial"/>
              </a:rPr>
              <a:t>. </a:t>
            </a:r>
          </a:p>
          <a:p>
            <a:pPr marL="285750" indent="-285750" algn="just">
              <a:lnSpc>
                <a:spcPct val="150000"/>
              </a:lnSpc>
              <a:buFont typeface="Arial"/>
              <a:buChar char="•"/>
            </a:pPr>
            <a:r>
              <a:rPr lang="en-US" sz="1600" dirty="0" err="1">
                <a:solidFill>
                  <a:srgbClr val="000000"/>
                </a:solidFill>
                <a:latin typeface="Arial"/>
                <a:cs typeface="Arial"/>
              </a:rPr>
              <a:t>Δι</a:t>
            </a:r>
            <a:r>
              <a:rPr lang="en-US" sz="1600" dirty="0">
                <a:solidFill>
                  <a:srgbClr val="000000"/>
                </a:solidFill>
                <a:latin typeface="Arial"/>
                <a:cs typeface="Arial"/>
              </a:rPr>
              <a:t>α</a:t>
            </a:r>
            <a:r>
              <a:rPr lang="en-US" sz="1600" dirty="0" err="1">
                <a:solidFill>
                  <a:srgbClr val="000000"/>
                </a:solidFill>
                <a:latin typeface="Arial"/>
                <a:cs typeface="Arial"/>
              </a:rPr>
              <a:t>φημιστικά</a:t>
            </a:r>
            <a:r>
              <a:rPr lang="en-US" sz="1600" dirty="0">
                <a:solidFill>
                  <a:srgbClr val="000000"/>
                </a:solidFill>
                <a:latin typeface="Arial"/>
                <a:cs typeface="Arial"/>
              </a:rPr>
              <a:t> </a:t>
            </a:r>
            <a:r>
              <a:rPr lang="en-US" sz="1600" dirty="0" err="1">
                <a:solidFill>
                  <a:srgbClr val="000000"/>
                </a:solidFill>
                <a:latin typeface="Arial"/>
                <a:cs typeface="Arial"/>
              </a:rPr>
              <a:t>ένθετ</a:t>
            </a:r>
            <a:r>
              <a:rPr lang="en-US" sz="1600" dirty="0">
                <a:solidFill>
                  <a:srgbClr val="000000"/>
                </a:solidFill>
                <a:latin typeface="Arial"/>
                <a:cs typeface="Arial"/>
              </a:rPr>
              <a:t>α: </a:t>
            </a:r>
            <a:r>
              <a:rPr lang="en-US" sz="1600" dirty="0" err="1">
                <a:solidFill>
                  <a:srgbClr val="000000"/>
                </a:solidFill>
                <a:latin typeface="Arial"/>
                <a:cs typeface="Arial"/>
              </a:rPr>
              <a:t>Αυτοί</a:t>
            </a:r>
            <a:r>
              <a:rPr lang="en-US" sz="1600" dirty="0">
                <a:solidFill>
                  <a:srgbClr val="000000"/>
                </a:solidFill>
                <a:latin typeface="Arial"/>
                <a:cs typeface="Arial"/>
              </a:rPr>
              <a:t> </a:t>
            </a:r>
            <a:r>
              <a:rPr lang="en-US" sz="1600" dirty="0" err="1">
                <a:solidFill>
                  <a:srgbClr val="000000"/>
                </a:solidFill>
                <a:latin typeface="Arial"/>
                <a:cs typeface="Arial"/>
              </a:rPr>
              <a:t>είν</a:t>
            </a:r>
            <a:r>
              <a:rPr lang="en-US" sz="1600" dirty="0">
                <a:solidFill>
                  <a:srgbClr val="000000"/>
                </a:solidFill>
                <a:latin typeface="Arial"/>
                <a:cs typeface="Arial"/>
              </a:rPr>
              <a:t>α</a:t>
            </a:r>
            <a:r>
              <a:rPr lang="en-US" sz="1600" dirty="0" err="1">
                <a:solidFill>
                  <a:srgbClr val="000000"/>
                </a:solidFill>
                <a:latin typeface="Arial"/>
                <a:cs typeface="Arial"/>
              </a:rPr>
              <a:t>ι</a:t>
            </a:r>
            <a:r>
              <a:rPr lang="en-US" sz="1600" dirty="0">
                <a:solidFill>
                  <a:srgbClr val="000000"/>
                </a:solidFill>
                <a:latin typeface="Arial"/>
                <a:cs typeface="Arial"/>
              </a:rPr>
              <a:t> </a:t>
            </a:r>
            <a:r>
              <a:rPr lang="en-US" sz="1600" dirty="0" err="1">
                <a:solidFill>
                  <a:srgbClr val="000000"/>
                </a:solidFill>
                <a:latin typeface="Arial"/>
                <a:cs typeface="Arial"/>
              </a:rPr>
              <a:t>μεγ</a:t>
            </a:r>
            <a:r>
              <a:rPr lang="en-US" sz="1600" dirty="0">
                <a:solidFill>
                  <a:srgbClr val="000000"/>
                </a:solidFill>
                <a:latin typeface="Arial"/>
                <a:cs typeface="Arial"/>
              </a:rPr>
              <a:t>α</a:t>
            </a:r>
            <a:r>
              <a:rPr lang="en-US" sz="1600" dirty="0" err="1">
                <a:solidFill>
                  <a:srgbClr val="000000"/>
                </a:solidFill>
                <a:latin typeface="Arial"/>
                <a:cs typeface="Arial"/>
              </a:rPr>
              <a:t>λύτεροι</a:t>
            </a:r>
            <a:r>
              <a:rPr lang="en-US" sz="1600" dirty="0">
                <a:solidFill>
                  <a:srgbClr val="000000"/>
                </a:solidFill>
                <a:latin typeface="Arial"/>
                <a:cs typeface="Arial"/>
              </a:rPr>
              <a:t> απ</a:t>
            </a:r>
            <a:r>
              <a:rPr lang="en-US" sz="1600" dirty="0" err="1">
                <a:solidFill>
                  <a:srgbClr val="000000"/>
                </a:solidFill>
                <a:latin typeface="Arial"/>
                <a:cs typeface="Arial"/>
              </a:rPr>
              <a:t>ό</a:t>
            </a:r>
            <a:r>
              <a:rPr lang="en-US" sz="1600" dirty="0">
                <a:solidFill>
                  <a:srgbClr val="000000"/>
                </a:solidFill>
                <a:latin typeface="Arial"/>
                <a:cs typeface="Arial"/>
              </a:rPr>
              <a:t> </a:t>
            </a:r>
            <a:r>
              <a:rPr lang="en-US" sz="1600" dirty="0" err="1">
                <a:solidFill>
                  <a:srgbClr val="000000"/>
                </a:solidFill>
                <a:latin typeface="Arial"/>
                <a:cs typeface="Arial"/>
              </a:rPr>
              <a:t>τις</a:t>
            </a:r>
            <a:r>
              <a:rPr lang="en-US" sz="1600" dirty="0">
                <a:solidFill>
                  <a:srgbClr val="000000"/>
                </a:solidFill>
                <a:latin typeface="Arial"/>
                <a:cs typeface="Arial"/>
              </a:rPr>
              <a:t> </a:t>
            </a:r>
            <a:r>
              <a:rPr lang="en-US" sz="1600" dirty="0" err="1">
                <a:solidFill>
                  <a:srgbClr val="000000"/>
                </a:solidFill>
                <a:latin typeface="Arial"/>
                <a:cs typeface="Arial"/>
              </a:rPr>
              <a:t>κλ</a:t>
            </a:r>
            <a:r>
              <a:rPr lang="en-US" sz="1600" dirty="0">
                <a:solidFill>
                  <a:srgbClr val="000000"/>
                </a:solidFill>
                <a:latin typeface="Arial"/>
                <a:cs typeface="Arial"/>
              </a:rPr>
              <a:t>α</a:t>
            </a:r>
            <a:r>
              <a:rPr lang="en-US" sz="1600" dirty="0" err="1">
                <a:solidFill>
                  <a:srgbClr val="000000"/>
                </a:solidFill>
                <a:latin typeface="Arial"/>
                <a:cs typeface="Arial"/>
              </a:rPr>
              <a:t>σικές</a:t>
            </a:r>
            <a:r>
              <a:rPr lang="en-US" sz="1600" dirty="0">
                <a:solidFill>
                  <a:srgbClr val="000000"/>
                </a:solidFill>
                <a:latin typeface="Arial"/>
                <a:cs typeface="Arial"/>
              </a:rPr>
              <a:t> </a:t>
            </a:r>
            <a:r>
              <a:rPr lang="en-US" sz="1600" dirty="0" err="1">
                <a:solidFill>
                  <a:srgbClr val="000000"/>
                </a:solidFill>
                <a:latin typeface="Arial"/>
                <a:cs typeface="Arial"/>
              </a:rPr>
              <a:t>δι</a:t>
            </a:r>
            <a:r>
              <a:rPr lang="en-US" sz="1600" dirty="0">
                <a:solidFill>
                  <a:srgbClr val="000000"/>
                </a:solidFill>
                <a:latin typeface="Arial"/>
                <a:cs typeface="Arial"/>
              </a:rPr>
              <a:t>α</a:t>
            </a:r>
            <a:r>
              <a:rPr lang="en-US" sz="1600" dirty="0" err="1">
                <a:solidFill>
                  <a:srgbClr val="000000"/>
                </a:solidFill>
                <a:latin typeface="Arial"/>
                <a:cs typeface="Arial"/>
              </a:rPr>
              <a:t>φημίσεις</a:t>
            </a:r>
            <a:r>
              <a:rPr lang="en-US" sz="1600" dirty="0">
                <a:solidFill>
                  <a:srgbClr val="000000"/>
                </a:solidFill>
                <a:latin typeface="Arial"/>
                <a:cs typeface="Arial"/>
              </a:rPr>
              <a:t> </a:t>
            </a:r>
            <a:r>
              <a:rPr lang="en-US" sz="1600" dirty="0" err="1">
                <a:solidFill>
                  <a:srgbClr val="000000"/>
                </a:solidFill>
                <a:latin typeface="Arial"/>
                <a:cs typeface="Arial"/>
              </a:rPr>
              <a:t>εικόν</a:t>
            </a:r>
            <a:r>
              <a:rPr lang="en-US" sz="1600" dirty="0">
                <a:solidFill>
                  <a:srgbClr val="000000"/>
                </a:solidFill>
                <a:latin typeface="Arial"/>
                <a:cs typeface="Arial"/>
              </a:rPr>
              <a:t>α</a:t>
            </a:r>
            <a:r>
              <a:rPr lang="en-US" sz="1600" dirty="0" err="1">
                <a:solidFill>
                  <a:srgbClr val="000000"/>
                </a:solidFill>
                <a:latin typeface="Arial"/>
                <a:cs typeface="Arial"/>
              </a:rPr>
              <a:t>ς</a:t>
            </a:r>
            <a:r>
              <a:rPr lang="en-US" sz="1600" dirty="0">
                <a:solidFill>
                  <a:srgbClr val="000000"/>
                </a:solidFill>
                <a:latin typeface="Arial"/>
                <a:cs typeface="Arial"/>
              </a:rPr>
              <a:t> </a:t>
            </a:r>
            <a:r>
              <a:rPr lang="en-US" sz="1600" dirty="0" err="1">
                <a:solidFill>
                  <a:srgbClr val="000000"/>
                </a:solidFill>
                <a:latin typeface="Arial"/>
                <a:cs typeface="Arial"/>
              </a:rPr>
              <a:t>κ</a:t>
            </a:r>
            <a:r>
              <a:rPr lang="en-US" sz="1600" dirty="0">
                <a:solidFill>
                  <a:srgbClr val="000000"/>
                </a:solidFill>
                <a:latin typeface="Arial"/>
                <a:cs typeface="Arial"/>
              </a:rPr>
              <a:t>α</a:t>
            </a:r>
            <a:r>
              <a:rPr lang="en-US" sz="1600" dirty="0" err="1">
                <a:solidFill>
                  <a:srgbClr val="000000"/>
                </a:solidFill>
                <a:latin typeface="Arial"/>
                <a:cs typeface="Arial"/>
              </a:rPr>
              <a:t>ι</a:t>
            </a:r>
            <a:r>
              <a:rPr lang="en-US" sz="1600" dirty="0">
                <a:solidFill>
                  <a:srgbClr val="000000"/>
                </a:solidFill>
                <a:latin typeface="Arial"/>
                <a:cs typeface="Arial"/>
              </a:rPr>
              <a:t> π</a:t>
            </a:r>
            <a:r>
              <a:rPr lang="en-US" sz="1600" dirty="0" err="1">
                <a:solidFill>
                  <a:srgbClr val="000000"/>
                </a:solidFill>
                <a:latin typeface="Arial"/>
                <a:cs typeface="Arial"/>
              </a:rPr>
              <a:t>εριλ</a:t>
            </a:r>
            <a:r>
              <a:rPr lang="en-US" sz="1600" dirty="0">
                <a:solidFill>
                  <a:srgbClr val="000000"/>
                </a:solidFill>
                <a:latin typeface="Arial"/>
                <a:cs typeface="Arial"/>
              </a:rPr>
              <a:t>αμβ</a:t>
            </a:r>
            <a:r>
              <a:rPr lang="en-US" sz="1600" dirty="0" err="1">
                <a:solidFill>
                  <a:srgbClr val="000000"/>
                </a:solidFill>
                <a:latin typeface="Arial"/>
                <a:cs typeface="Arial"/>
              </a:rPr>
              <a:t>άνουν</a:t>
            </a:r>
            <a:r>
              <a:rPr lang="en-US" sz="1600" dirty="0">
                <a:solidFill>
                  <a:srgbClr val="000000"/>
                </a:solidFill>
                <a:latin typeface="Arial"/>
                <a:cs typeface="Arial"/>
              </a:rPr>
              <a:t> </a:t>
            </a:r>
            <a:r>
              <a:rPr lang="en-US" sz="1600" dirty="0" err="1">
                <a:solidFill>
                  <a:srgbClr val="000000"/>
                </a:solidFill>
                <a:latin typeface="Arial"/>
                <a:cs typeface="Arial"/>
              </a:rPr>
              <a:t>συνήθως</a:t>
            </a:r>
            <a:r>
              <a:rPr lang="en-US" sz="1600" dirty="0">
                <a:solidFill>
                  <a:srgbClr val="000000"/>
                </a:solidFill>
                <a:latin typeface="Arial"/>
                <a:cs typeface="Arial"/>
              </a:rPr>
              <a:t> π</a:t>
            </a:r>
            <a:r>
              <a:rPr lang="en-US" sz="1600" dirty="0" err="1">
                <a:solidFill>
                  <a:srgbClr val="000000"/>
                </a:solidFill>
                <a:latin typeface="Arial"/>
                <a:cs typeface="Arial"/>
              </a:rPr>
              <a:t>ερισσότερο</a:t>
            </a:r>
            <a:r>
              <a:rPr lang="en-US" sz="1600" dirty="0">
                <a:solidFill>
                  <a:srgbClr val="000000"/>
                </a:solidFill>
                <a:latin typeface="Arial"/>
                <a:cs typeface="Arial"/>
              </a:rPr>
              <a:t> π</a:t>
            </a:r>
            <a:r>
              <a:rPr lang="en-US" sz="1600" dirty="0" err="1">
                <a:solidFill>
                  <a:srgbClr val="000000"/>
                </a:solidFill>
                <a:latin typeface="Arial"/>
                <a:cs typeface="Arial"/>
              </a:rPr>
              <a:t>εριεχόμενο</a:t>
            </a:r>
            <a:r>
              <a:rPr lang="en-US" sz="1600" dirty="0">
                <a:solidFill>
                  <a:srgbClr val="000000"/>
                </a:solidFill>
                <a:latin typeface="Arial"/>
                <a:cs typeface="Arial"/>
              </a:rPr>
              <a:t>, </a:t>
            </a:r>
            <a:r>
              <a:rPr lang="en-US" sz="1600" dirty="0" err="1">
                <a:solidFill>
                  <a:srgbClr val="000000"/>
                </a:solidFill>
                <a:latin typeface="Arial"/>
                <a:cs typeface="Arial"/>
              </a:rPr>
              <a:t>ό</a:t>
            </a:r>
            <a:r>
              <a:rPr lang="en-US" sz="1600" dirty="0">
                <a:solidFill>
                  <a:srgbClr val="000000"/>
                </a:solidFill>
                <a:latin typeface="Arial"/>
                <a:cs typeface="Arial"/>
              </a:rPr>
              <a:t>π</a:t>
            </a:r>
            <a:r>
              <a:rPr lang="en-US" sz="1600" dirty="0" err="1">
                <a:solidFill>
                  <a:srgbClr val="000000"/>
                </a:solidFill>
                <a:latin typeface="Arial"/>
                <a:cs typeface="Arial"/>
              </a:rPr>
              <a:t>ως</a:t>
            </a:r>
            <a:r>
              <a:rPr lang="en-US" sz="1600" dirty="0">
                <a:solidFill>
                  <a:srgbClr val="000000"/>
                </a:solidFill>
                <a:latin typeface="Arial"/>
                <a:cs typeface="Arial"/>
              </a:rPr>
              <a:t> π</a:t>
            </a:r>
            <a:r>
              <a:rPr lang="en-US" sz="1600" dirty="0" err="1">
                <a:solidFill>
                  <a:srgbClr val="000000"/>
                </a:solidFill>
                <a:latin typeface="Arial"/>
                <a:cs typeface="Arial"/>
              </a:rPr>
              <a:t>ληροφορίες</a:t>
            </a:r>
            <a:r>
              <a:rPr lang="en-US" sz="1600" dirty="0">
                <a:solidFill>
                  <a:srgbClr val="000000"/>
                </a:solidFill>
                <a:latin typeface="Arial"/>
                <a:cs typeface="Arial"/>
              </a:rPr>
              <a:t> </a:t>
            </a:r>
            <a:r>
              <a:rPr lang="en-US" sz="1600" dirty="0" err="1">
                <a:solidFill>
                  <a:srgbClr val="000000"/>
                </a:solidFill>
                <a:latin typeface="Arial"/>
                <a:cs typeface="Arial"/>
              </a:rPr>
              <a:t>γι</a:t>
            </a:r>
            <a:r>
              <a:rPr lang="en-US" sz="1600" dirty="0">
                <a:solidFill>
                  <a:srgbClr val="000000"/>
                </a:solidFill>
                <a:latin typeface="Arial"/>
                <a:cs typeface="Arial"/>
              </a:rPr>
              <a:t>α </a:t>
            </a:r>
            <a:r>
              <a:rPr lang="en-US" sz="1600" dirty="0" err="1">
                <a:solidFill>
                  <a:srgbClr val="000000"/>
                </a:solidFill>
                <a:latin typeface="Arial"/>
                <a:cs typeface="Arial"/>
              </a:rPr>
              <a:t>τις</a:t>
            </a:r>
            <a:r>
              <a:rPr lang="en-US" sz="1600" dirty="0">
                <a:solidFill>
                  <a:srgbClr val="000000"/>
                </a:solidFill>
                <a:latin typeface="Arial"/>
                <a:cs typeface="Arial"/>
              </a:rPr>
              <a:t> </a:t>
            </a:r>
            <a:r>
              <a:rPr lang="en-US" sz="1600" dirty="0" err="1">
                <a:solidFill>
                  <a:srgbClr val="000000"/>
                </a:solidFill>
                <a:latin typeface="Arial"/>
                <a:cs typeface="Arial"/>
              </a:rPr>
              <a:t>ετ</a:t>
            </a:r>
            <a:r>
              <a:rPr lang="en-US" sz="1600" dirty="0">
                <a:solidFill>
                  <a:srgbClr val="000000"/>
                </a:solidFill>
                <a:latin typeface="Arial"/>
                <a:cs typeface="Arial"/>
              </a:rPr>
              <a:t>α</a:t>
            </a:r>
            <a:r>
              <a:rPr lang="en-US" sz="1600" dirty="0" err="1">
                <a:solidFill>
                  <a:srgbClr val="000000"/>
                </a:solidFill>
                <a:latin typeface="Arial"/>
                <a:cs typeface="Arial"/>
              </a:rPr>
              <a:t>ιρείες</a:t>
            </a:r>
            <a:r>
              <a:rPr lang="en-US" sz="1600" dirty="0">
                <a:solidFill>
                  <a:srgbClr val="000000"/>
                </a:solidFill>
                <a:latin typeface="Arial"/>
                <a:cs typeface="Arial"/>
              </a:rPr>
              <a:t> </a:t>
            </a:r>
            <a:r>
              <a:rPr lang="en-US" sz="1600" dirty="0" err="1">
                <a:solidFill>
                  <a:srgbClr val="000000"/>
                </a:solidFill>
                <a:latin typeface="Arial"/>
                <a:cs typeface="Arial"/>
              </a:rPr>
              <a:t>κ</a:t>
            </a:r>
            <a:r>
              <a:rPr lang="en-US" sz="1600" dirty="0">
                <a:solidFill>
                  <a:srgbClr val="000000"/>
                </a:solidFill>
                <a:latin typeface="Arial"/>
                <a:cs typeface="Arial"/>
              </a:rPr>
              <a:t>α</a:t>
            </a:r>
            <a:r>
              <a:rPr lang="en-US" sz="1600" dirty="0" err="1">
                <a:solidFill>
                  <a:srgbClr val="000000"/>
                </a:solidFill>
                <a:latin typeface="Arial"/>
                <a:cs typeface="Arial"/>
              </a:rPr>
              <a:t>ι</a:t>
            </a:r>
            <a:r>
              <a:rPr lang="en-US" sz="1600" dirty="0">
                <a:solidFill>
                  <a:srgbClr val="000000"/>
                </a:solidFill>
                <a:latin typeface="Arial"/>
                <a:cs typeface="Arial"/>
              </a:rPr>
              <a:t> </a:t>
            </a:r>
            <a:r>
              <a:rPr lang="en-US" sz="1600" dirty="0" err="1">
                <a:solidFill>
                  <a:srgbClr val="000000"/>
                </a:solidFill>
                <a:latin typeface="Arial"/>
                <a:cs typeface="Arial"/>
              </a:rPr>
              <a:t>τις</a:t>
            </a:r>
            <a:r>
              <a:rPr lang="en-US" sz="1600" dirty="0">
                <a:solidFill>
                  <a:srgbClr val="000000"/>
                </a:solidFill>
                <a:latin typeface="Arial"/>
                <a:cs typeface="Arial"/>
              </a:rPr>
              <a:t> π</a:t>
            </a:r>
            <a:r>
              <a:rPr lang="en-US" sz="1600" dirty="0" err="1">
                <a:solidFill>
                  <a:srgbClr val="000000"/>
                </a:solidFill>
                <a:latin typeface="Arial"/>
                <a:cs typeface="Arial"/>
              </a:rPr>
              <a:t>ροσφορές</a:t>
            </a:r>
            <a:r>
              <a:rPr lang="en-US" sz="1600" dirty="0">
                <a:solidFill>
                  <a:srgbClr val="000000"/>
                </a:solidFill>
                <a:latin typeface="Arial"/>
                <a:cs typeface="Arial"/>
              </a:rPr>
              <a:t> </a:t>
            </a:r>
            <a:r>
              <a:rPr lang="en-US" sz="1600" dirty="0" err="1">
                <a:solidFill>
                  <a:srgbClr val="000000"/>
                </a:solidFill>
                <a:latin typeface="Arial"/>
                <a:cs typeface="Arial"/>
              </a:rPr>
              <a:t>τους</a:t>
            </a:r>
            <a:r>
              <a:rPr lang="en-US" sz="1600" dirty="0">
                <a:solidFill>
                  <a:srgbClr val="000000"/>
                </a:solidFill>
                <a:latin typeface="Arial"/>
                <a:cs typeface="Arial"/>
              </a:rPr>
              <a:t>. </a:t>
            </a:r>
          </a:p>
          <a:p>
            <a:pPr marL="285750" indent="-285750" algn="just">
              <a:lnSpc>
                <a:spcPct val="150000"/>
              </a:lnSpc>
              <a:buFont typeface="Arial"/>
              <a:buChar char="•"/>
            </a:pPr>
            <a:r>
              <a:rPr lang="en-US" sz="1600" dirty="0" err="1">
                <a:solidFill>
                  <a:srgbClr val="000000"/>
                </a:solidFill>
                <a:latin typeface="Arial"/>
                <a:cs typeface="Arial"/>
              </a:rPr>
              <a:t>Π</a:t>
            </a:r>
            <a:r>
              <a:rPr lang="en-US" sz="1600" dirty="0">
                <a:solidFill>
                  <a:srgbClr val="000000"/>
                </a:solidFill>
                <a:latin typeface="Arial"/>
                <a:cs typeface="Arial"/>
              </a:rPr>
              <a:t>α</a:t>
            </a:r>
            <a:r>
              <a:rPr lang="en-US" sz="1600" dirty="0" err="1">
                <a:solidFill>
                  <a:srgbClr val="000000"/>
                </a:solidFill>
                <a:latin typeface="Arial"/>
                <a:cs typeface="Arial"/>
              </a:rPr>
              <a:t>ράρτημ</a:t>
            </a:r>
            <a:r>
              <a:rPr lang="en-US" sz="1600" dirty="0">
                <a:solidFill>
                  <a:srgbClr val="000000"/>
                </a:solidFill>
                <a:latin typeface="Arial"/>
                <a:cs typeface="Arial"/>
              </a:rPr>
              <a:t>α</a:t>
            </a:r>
            <a:r>
              <a:rPr lang="en-US" sz="1600" dirty="0" err="1">
                <a:solidFill>
                  <a:srgbClr val="000000"/>
                </a:solidFill>
                <a:latin typeface="Arial"/>
                <a:cs typeface="Arial"/>
              </a:rPr>
              <a:t>τ</a:t>
            </a:r>
            <a:r>
              <a:rPr lang="en-US" sz="1600" dirty="0">
                <a:solidFill>
                  <a:srgbClr val="000000"/>
                </a:solidFill>
                <a:latin typeface="Arial"/>
                <a:cs typeface="Arial"/>
              </a:rPr>
              <a:t>α </a:t>
            </a:r>
            <a:r>
              <a:rPr lang="en-US" sz="1600" dirty="0" err="1">
                <a:solidFill>
                  <a:srgbClr val="000000"/>
                </a:solidFill>
                <a:latin typeface="Arial"/>
                <a:cs typeface="Arial"/>
              </a:rPr>
              <a:t>κ</a:t>
            </a:r>
            <a:r>
              <a:rPr lang="en-US" sz="1600" dirty="0">
                <a:solidFill>
                  <a:srgbClr val="000000"/>
                </a:solidFill>
                <a:latin typeface="Arial"/>
                <a:cs typeface="Arial"/>
              </a:rPr>
              <a:t>α</a:t>
            </a:r>
            <a:r>
              <a:rPr lang="en-US" sz="1600" dirty="0" err="1">
                <a:solidFill>
                  <a:srgbClr val="000000"/>
                </a:solidFill>
                <a:latin typeface="Arial"/>
                <a:cs typeface="Arial"/>
              </a:rPr>
              <a:t>ι</a:t>
            </a:r>
            <a:r>
              <a:rPr lang="en-US" sz="1600" dirty="0">
                <a:solidFill>
                  <a:srgbClr val="000000"/>
                </a:solidFill>
                <a:latin typeface="Arial"/>
                <a:cs typeface="Arial"/>
              </a:rPr>
              <a:t> </a:t>
            </a:r>
            <a:r>
              <a:rPr lang="en-US" sz="1600" dirty="0" err="1">
                <a:solidFill>
                  <a:srgbClr val="000000"/>
                </a:solidFill>
                <a:latin typeface="Arial"/>
                <a:cs typeface="Arial"/>
              </a:rPr>
              <a:t>ενθέτων</a:t>
            </a:r>
            <a:r>
              <a:rPr lang="en-US" sz="1600" dirty="0">
                <a:solidFill>
                  <a:srgbClr val="000000"/>
                </a:solidFill>
                <a:latin typeface="Arial"/>
                <a:cs typeface="Arial"/>
              </a:rPr>
              <a:t>: </a:t>
            </a:r>
            <a:r>
              <a:rPr lang="en-US" sz="1600" dirty="0" err="1">
                <a:solidFill>
                  <a:srgbClr val="000000"/>
                </a:solidFill>
                <a:latin typeface="Arial"/>
                <a:cs typeface="Arial"/>
              </a:rPr>
              <a:t>Ορισμένες</a:t>
            </a:r>
            <a:r>
              <a:rPr lang="en-US" sz="1600" dirty="0">
                <a:solidFill>
                  <a:srgbClr val="000000"/>
                </a:solidFill>
                <a:latin typeface="Arial"/>
                <a:cs typeface="Arial"/>
              </a:rPr>
              <a:t> </a:t>
            </a:r>
            <a:r>
              <a:rPr lang="en-US" sz="1600" dirty="0" err="1">
                <a:solidFill>
                  <a:srgbClr val="000000"/>
                </a:solidFill>
                <a:latin typeface="Arial"/>
                <a:cs typeface="Arial"/>
              </a:rPr>
              <a:t>εφημερίδες</a:t>
            </a:r>
            <a:r>
              <a:rPr lang="en-US" sz="1600" dirty="0">
                <a:solidFill>
                  <a:srgbClr val="000000"/>
                </a:solidFill>
                <a:latin typeface="Arial"/>
                <a:cs typeface="Arial"/>
              </a:rPr>
              <a:t> </a:t>
            </a:r>
            <a:r>
              <a:rPr lang="en-US" sz="1600" dirty="0" err="1">
                <a:solidFill>
                  <a:srgbClr val="000000"/>
                </a:solidFill>
                <a:latin typeface="Arial"/>
                <a:cs typeface="Arial"/>
              </a:rPr>
              <a:t>δημοσιεύουν</a:t>
            </a:r>
            <a:r>
              <a:rPr lang="en-US" sz="1600" dirty="0">
                <a:solidFill>
                  <a:srgbClr val="000000"/>
                </a:solidFill>
                <a:latin typeface="Arial"/>
                <a:cs typeface="Arial"/>
              </a:rPr>
              <a:t> πα</a:t>
            </a:r>
            <a:r>
              <a:rPr lang="en-US" sz="1600" dirty="0" err="1">
                <a:solidFill>
                  <a:srgbClr val="000000"/>
                </a:solidFill>
                <a:latin typeface="Arial"/>
                <a:cs typeface="Arial"/>
              </a:rPr>
              <a:t>ράρτημ</a:t>
            </a:r>
            <a:r>
              <a:rPr lang="en-US" sz="1600" dirty="0">
                <a:solidFill>
                  <a:srgbClr val="000000"/>
                </a:solidFill>
                <a:latin typeface="Arial"/>
                <a:cs typeface="Arial"/>
              </a:rPr>
              <a:t>α</a:t>
            </a:r>
            <a:r>
              <a:rPr lang="en-US" sz="1600" dirty="0" err="1">
                <a:solidFill>
                  <a:srgbClr val="000000"/>
                </a:solidFill>
                <a:latin typeface="Arial"/>
                <a:cs typeface="Arial"/>
              </a:rPr>
              <a:t>τ</a:t>
            </a:r>
            <a:r>
              <a:rPr lang="en-US" sz="1600" dirty="0">
                <a:solidFill>
                  <a:srgbClr val="000000"/>
                </a:solidFill>
                <a:latin typeface="Arial"/>
                <a:cs typeface="Arial"/>
              </a:rPr>
              <a:t>α </a:t>
            </a:r>
            <a:r>
              <a:rPr lang="en-US" sz="1600" dirty="0" err="1">
                <a:solidFill>
                  <a:srgbClr val="000000"/>
                </a:solidFill>
                <a:latin typeface="Arial"/>
                <a:cs typeface="Arial"/>
              </a:rPr>
              <a:t>ή</a:t>
            </a:r>
            <a:r>
              <a:rPr lang="en-US" sz="1600" dirty="0">
                <a:solidFill>
                  <a:srgbClr val="000000"/>
                </a:solidFill>
                <a:latin typeface="Arial"/>
                <a:cs typeface="Arial"/>
              </a:rPr>
              <a:t> </a:t>
            </a:r>
            <a:r>
              <a:rPr lang="en-US" sz="1600" dirty="0" err="1">
                <a:solidFill>
                  <a:srgbClr val="000000"/>
                </a:solidFill>
                <a:latin typeface="Arial"/>
                <a:cs typeface="Arial"/>
              </a:rPr>
              <a:t>ενθέτων</a:t>
            </a:r>
            <a:r>
              <a:rPr lang="en-US" sz="1600" dirty="0">
                <a:solidFill>
                  <a:srgbClr val="000000"/>
                </a:solidFill>
                <a:latin typeface="Arial"/>
                <a:cs typeface="Arial"/>
              </a:rPr>
              <a:t> π</a:t>
            </a:r>
            <a:r>
              <a:rPr lang="en-US" sz="1600" dirty="0" err="1">
                <a:solidFill>
                  <a:srgbClr val="000000"/>
                </a:solidFill>
                <a:latin typeface="Arial"/>
                <a:cs typeface="Arial"/>
              </a:rPr>
              <a:t>ου</a:t>
            </a:r>
            <a:r>
              <a:rPr lang="en-US" sz="1600" dirty="0">
                <a:solidFill>
                  <a:srgbClr val="000000"/>
                </a:solidFill>
                <a:latin typeface="Arial"/>
                <a:cs typeface="Arial"/>
              </a:rPr>
              <a:t> π</a:t>
            </a:r>
            <a:r>
              <a:rPr lang="en-US" sz="1600" dirty="0" err="1">
                <a:solidFill>
                  <a:srgbClr val="000000"/>
                </a:solidFill>
                <a:latin typeface="Arial"/>
                <a:cs typeface="Arial"/>
              </a:rPr>
              <a:t>εριλ</a:t>
            </a:r>
            <a:r>
              <a:rPr lang="en-US" sz="1600" dirty="0">
                <a:solidFill>
                  <a:srgbClr val="000000"/>
                </a:solidFill>
                <a:latin typeface="Arial"/>
                <a:cs typeface="Arial"/>
              </a:rPr>
              <a:t>αμβ</a:t>
            </a:r>
            <a:r>
              <a:rPr lang="en-US" sz="1600" dirty="0" err="1">
                <a:solidFill>
                  <a:srgbClr val="000000"/>
                </a:solidFill>
                <a:latin typeface="Arial"/>
                <a:cs typeface="Arial"/>
              </a:rPr>
              <a:t>άνουν</a:t>
            </a:r>
            <a:r>
              <a:rPr lang="en-US" sz="1600" dirty="0">
                <a:solidFill>
                  <a:srgbClr val="000000"/>
                </a:solidFill>
                <a:latin typeface="Arial"/>
                <a:cs typeface="Arial"/>
              </a:rPr>
              <a:t> </a:t>
            </a:r>
            <a:r>
              <a:rPr lang="en-US" sz="1600" dirty="0" err="1">
                <a:solidFill>
                  <a:srgbClr val="000000"/>
                </a:solidFill>
                <a:latin typeface="Arial"/>
                <a:cs typeface="Arial"/>
              </a:rPr>
              <a:t>δι</a:t>
            </a:r>
            <a:r>
              <a:rPr lang="en-US" sz="1600" dirty="0">
                <a:solidFill>
                  <a:srgbClr val="000000"/>
                </a:solidFill>
                <a:latin typeface="Arial"/>
                <a:cs typeface="Arial"/>
              </a:rPr>
              <a:t>α</a:t>
            </a:r>
            <a:r>
              <a:rPr lang="en-US" sz="1600" dirty="0" err="1">
                <a:solidFill>
                  <a:srgbClr val="000000"/>
                </a:solidFill>
                <a:latin typeface="Arial"/>
                <a:cs typeface="Arial"/>
              </a:rPr>
              <a:t>φημίσεις</a:t>
            </a:r>
            <a:r>
              <a:rPr lang="en-US" sz="1600" dirty="0">
                <a:solidFill>
                  <a:srgbClr val="000000"/>
                </a:solidFill>
                <a:latin typeface="Arial"/>
                <a:cs typeface="Arial"/>
              </a:rPr>
              <a:t> </a:t>
            </a:r>
            <a:r>
              <a:rPr lang="en-US" sz="1600" dirty="0" err="1">
                <a:solidFill>
                  <a:srgbClr val="000000"/>
                </a:solidFill>
                <a:latin typeface="Arial"/>
                <a:cs typeface="Arial"/>
              </a:rPr>
              <a:t>γι</a:t>
            </a:r>
            <a:r>
              <a:rPr lang="en-US" sz="1600" dirty="0">
                <a:solidFill>
                  <a:srgbClr val="000000"/>
                </a:solidFill>
                <a:latin typeface="Arial"/>
                <a:cs typeface="Arial"/>
              </a:rPr>
              <a:t>α π</a:t>
            </a:r>
            <a:r>
              <a:rPr lang="en-US" sz="1600" dirty="0" err="1">
                <a:solidFill>
                  <a:srgbClr val="000000"/>
                </a:solidFill>
                <a:latin typeface="Arial"/>
                <a:cs typeface="Arial"/>
              </a:rPr>
              <a:t>ολλές</a:t>
            </a:r>
            <a:r>
              <a:rPr lang="en-US" sz="1600" dirty="0">
                <a:solidFill>
                  <a:srgbClr val="000000"/>
                </a:solidFill>
                <a:latin typeface="Arial"/>
                <a:cs typeface="Arial"/>
              </a:rPr>
              <a:t> </a:t>
            </a:r>
            <a:r>
              <a:rPr lang="en-US" sz="1600" dirty="0" err="1">
                <a:solidFill>
                  <a:srgbClr val="000000"/>
                </a:solidFill>
                <a:latin typeface="Arial"/>
                <a:cs typeface="Arial"/>
              </a:rPr>
              <a:t>ετ</a:t>
            </a:r>
            <a:r>
              <a:rPr lang="en-US" sz="1600" dirty="0">
                <a:solidFill>
                  <a:srgbClr val="000000"/>
                </a:solidFill>
                <a:latin typeface="Arial"/>
                <a:cs typeface="Arial"/>
              </a:rPr>
              <a:t>α</a:t>
            </a:r>
            <a:r>
              <a:rPr lang="en-US" sz="1600" dirty="0" err="1">
                <a:solidFill>
                  <a:srgbClr val="000000"/>
                </a:solidFill>
                <a:latin typeface="Arial"/>
                <a:cs typeface="Arial"/>
              </a:rPr>
              <a:t>ιρείες</a:t>
            </a:r>
            <a:r>
              <a:rPr lang="en-US" sz="1600" dirty="0">
                <a:solidFill>
                  <a:srgbClr val="000000"/>
                </a:solidFill>
                <a:latin typeface="Arial"/>
                <a:cs typeface="Arial"/>
              </a:rPr>
              <a:t>, π</a:t>
            </a:r>
            <a:r>
              <a:rPr lang="en-US" sz="1600" dirty="0" err="1">
                <a:solidFill>
                  <a:srgbClr val="000000"/>
                </a:solidFill>
                <a:latin typeface="Arial"/>
                <a:cs typeface="Arial"/>
              </a:rPr>
              <a:t>ροσφορές</a:t>
            </a:r>
            <a:r>
              <a:rPr lang="en-US" sz="1600" dirty="0">
                <a:solidFill>
                  <a:srgbClr val="000000"/>
                </a:solidFill>
                <a:latin typeface="Arial"/>
                <a:cs typeface="Arial"/>
              </a:rPr>
              <a:t> </a:t>
            </a:r>
            <a:r>
              <a:rPr lang="en-US" sz="1600" dirty="0" err="1">
                <a:solidFill>
                  <a:srgbClr val="000000"/>
                </a:solidFill>
                <a:latin typeface="Arial"/>
                <a:cs typeface="Arial"/>
              </a:rPr>
              <a:t>ή</a:t>
            </a:r>
            <a:r>
              <a:rPr lang="en-US" sz="1600" dirty="0">
                <a:solidFill>
                  <a:srgbClr val="000000"/>
                </a:solidFill>
                <a:latin typeface="Arial"/>
                <a:cs typeface="Arial"/>
              </a:rPr>
              <a:t> </a:t>
            </a:r>
            <a:r>
              <a:rPr lang="en-US" sz="1600" dirty="0" err="1">
                <a:solidFill>
                  <a:srgbClr val="000000"/>
                </a:solidFill>
                <a:latin typeface="Arial"/>
                <a:cs typeface="Arial"/>
              </a:rPr>
              <a:t>κ</a:t>
            </a:r>
            <a:r>
              <a:rPr lang="en-US" sz="1600" dirty="0">
                <a:solidFill>
                  <a:srgbClr val="000000"/>
                </a:solidFill>
                <a:latin typeface="Arial"/>
                <a:cs typeface="Arial"/>
              </a:rPr>
              <a:t>α</a:t>
            </a:r>
            <a:r>
              <a:rPr lang="en-US" sz="1600" dirty="0" err="1">
                <a:solidFill>
                  <a:srgbClr val="000000"/>
                </a:solidFill>
                <a:latin typeface="Arial"/>
                <a:cs typeface="Arial"/>
              </a:rPr>
              <a:t>τ</a:t>
            </a:r>
            <a:r>
              <a:rPr lang="en-US" sz="1600" dirty="0">
                <a:solidFill>
                  <a:srgbClr val="000000"/>
                </a:solidFill>
                <a:latin typeface="Arial"/>
                <a:cs typeface="Arial"/>
              </a:rPr>
              <a:t>α</a:t>
            </a:r>
            <a:r>
              <a:rPr lang="en-US" sz="1600" dirty="0" err="1">
                <a:solidFill>
                  <a:srgbClr val="000000"/>
                </a:solidFill>
                <a:latin typeface="Arial"/>
                <a:cs typeface="Arial"/>
              </a:rPr>
              <a:t>λόγους</a:t>
            </a:r>
            <a:r>
              <a:rPr lang="en-US" sz="1600" dirty="0">
                <a:solidFill>
                  <a:srgbClr val="000000"/>
                </a:solidFill>
                <a:latin typeface="Arial"/>
                <a:cs typeface="Arial"/>
              </a:rPr>
              <a:t> π</a:t>
            </a:r>
            <a:r>
              <a:rPr lang="en-US" sz="1600" dirty="0" err="1">
                <a:solidFill>
                  <a:srgbClr val="000000"/>
                </a:solidFill>
                <a:latin typeface="Arial"/>
                <a:cs typeface="Arial"/>
              </a:rPr>
              <a:t>ροϊόντων</a:t>
            </a:r>
            <a:r>
              <a:rPr lang="en-US" sz="1600" dirty="0">
                <a:solidFill>
                  <a:srgbClr val="000000"/>
                </a:solidFill>
                <a:latin typeface="Arial"/>
                <a:cs typeface="Arial"/>
              </a:rPr>
              <a:t>. </a:t>
            </a:r>
            <a:endParaRPr lang="el-GR" sz="1600" dirty="0">
              <a:solidFill>
                <a:srgbClr val="000000"/>
              </a:solidFill>
              <a:latin typeface="Arial"/>
              <a:cs typeface="Arial"/>
            </a:endParaRPr>
          </a:p>
          <a:p>
            <a:pPr algn="just">
              <a:lnSpc>
                <a:spcPct val="150000"/>
              </a:lnSpc>
            </a:pPr>
            <a:endParaRPr lang="el-GR" sz="1600" dirty="0">
              <a:solidFill>
                <a:srgbClr val="000000"/>
              </a:solidFill>
              <a:latin typeface="Arial"/>
              <a:cs typeface="Arial"/>
            </a:endParaRPr>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Title 1"/>
          <p:cNvSpPr>
            <a:spLocks noGrp="1"/>
          </p:cNvSpPr>
          <p:nvPr>
            <p:ph type="title"/>
          </p:nvPr>
        </p:nvSpPr>
        <p:spPr>
          <a:xfrm>
            <a:off x="395536" y="260648"/>
            <a:ext cx="8291264" cy="508918"/>
          </a:xfrm>
        </p:spPr>
        <p:txBody>
          <a:bodyPr>
            <a:noAutofit/>
          </a:bodyPr>
          <a:lstStyle/>
          <a:p>
            <a:pPr lvl="1" algn="ctr" rtl="0">
              <a:spcBef>
                <a:spcPct val="0"/>
              </a:spcBef>
            </a:pPr>
            <a:r>
              <a:rPr lang="el-GR" sz="2800" dirty="0">
                <a:latin typeface="Arial"/>
                <a:cs typeface="Arial"/>
              </a:rPr>
              <a:t>Εφημερίδες</a:t>
            </a:r>
            <a:endParaRPr lang="en-US" sz="2800" dirty="0">
              <a:latin typeface="Arial"/>
              <a:cs typeface="Arial"/>
            </a:endParaRPr>
          </a:p>
        </p:txBody>
      </p:sp>
    </p:spTree>
    <p:extLst>
      <p:ext uri="{BB962C8B-B14F-4D97-AF65-F5344CB8AC3E}">
        <p14:creationId xmlns:p14="http://schemas.microsoft.com/office/powerpoint/2010/main" val="30129668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el-GR" sz="1600" dirty="0">
                <a:solidFill>
                  <a:schemeClr val="tx1"/>
                </a:solidFill>
                <a:latin typeface="Arial"/>
                <a:cs typeface="Arial"/>
              </a:rPr>
              <a:t>Οι διαφημίσεις στις εφημερίδες παρέχουν σημαντικά πλεονεκτήματα, όπως:</a:t>
            </a:r>
          </a:p>
          <a:p>
            <a:pPr marL="285750" indent="-285750" algn="just">
              <a:lnSpc>
                <a:spcPct val="150000"/>
              </a:lnSpc>
              <a:buFont typeface="Arial"/>
              <a:buChar char="•"/>
            </a:pPr>
            <a:endParaRPr lang="el-GR" sz="1600" dirty="0">
              <a:solidFill>
                <a:schemeClr val="tx1"/>
              </a:solidFill>
              <a:latin typeface="Arial"/>
              <a:cs typeface="Arial"/>
            </a:endParaRPr>
          </a:p>
          <a:p>
            <a:pPr marL="285750" indent="-285750" algn="just">
              <a:lnSpc>
                <a:spcPct val="150000"/>
              </a:lnSpc>
              <a:buFont typeface="Arial"/>
              <a:buChar char="•"/>
            </a:pPr>
            <a:r>
              <a:rPr lang="el-GR" sz="1600" dirty="0">
                <a:solidFill>
                  <a:schemeClr val="tx1"/>
                </a:solidFill>
                <a:latin typeface="Arial"/>
                <a:cs typeface="Arial"/>
              </a:rPr>
              <a:t>Εύκολη πρόσβαση: Οι εφημερίδες είναι διαδεδομένες και προσιτές σε πολλούς αναγνώστες, προσφέροντας ένα ευρύ κοινό για την προβολή των διαφημίσεων.</a:t>
            </a:r>
          </a:p>
          <a:p>
            <a:pPr marL="285750" indent="-285750" algn="just">
              <a:lnSpc>
                <a:spcPct val="150000"/>
              </a:lnSpc>
              <a:buFont typeface="Arial"/>
              <a:buChar char="•"/>
            </a:pPr>
            <a:r>
              <a:rPr lang="el-GR" sz="1600" dirty="0">
                <a:solidFill>
                  <a:schemeClr val="tx1"/>
                </a:solidFill>
                <a:latin typeface="Arial"/>
                <a:cs typeface="Arial"/>
              </a:rPr>
              <a:t>Τοπική και κατευθυνόμενη διαφήμιση: Οι εφημερίδες συνήθως καλύπτουν τοπικές ειδήσεις και γεγονότα, παρέχοντας τη δυνατότητα να φτάσουν το κοινό σε συγκεκριμένες περιοχές.</a:t>
            </a:r>
          </a:p>
          <a:p>
            <a:pPr marL="285750" indent="-285750" algn="just">
              <a:lnSpc>
                <a:spcPct val="150000"/>
              </a:lnSpc>
              <a:buFont typeface="Arial"/>
              <a:buChar char="•"/>
            </a:pPr>
            <a:r>
              <a:rPr lang="el-GR" sz="1600" dirty="0">
                <a:solidFill>
                  <a:schemeClr val="tx1"/>
                </a:solidFill>
                <a:latin typeface="Arial"/>
                <a:cs typeface="Arial"/>
              </a:rPr>
              <a:t>Μετρησιμότητα: Οι διαφημίσεις στις εφημερίδες μπορούν να μετρηθούν ως προς την απήχησή τους από τον αριθμό των πωλήσεων, των ερωτήσεων ή των απαντήσεων.</a:t>
            </a:r>
          </a:p>
          <a:p>
            <a:pPr algn="just">
              <a:lnSpc>
                <a:spcPct val="150000"/>
              </a:lnSpc>
            </a:pPr>
            <a:endParaRPr lang="el-GR" sz="1600" dirty="0">
              <a:solidFill>
                <a:schemeClr val="tx1"/>
              </a:solidFill>
              <a:latin typeface="Arial"/>
              <a:cs typeface="Arial"/>
            </a:endParaRPr>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Title 1"/>
          <p:cNvSpPr>
            <a:spLocks noGrp="1"/>
          </p:cNvSpPr>
          <p:nvPr>
            <p:ph type="title"/>
          </p:nvPr>
        </p:nvSpPr>
        <p:spPr>
          <a:xfrm>
            <a:off x="395536" y="548680"/>
            <a:ext cx="8291264" cy="508918"/>
          </a:xfrm>
        </p:spPr>
        <p:txBody>
          <a:bodyPr>
            <a:noAutofit/>
          </a:bodyPr>
          <a:lstStyle/>
          <a:p>
            <a:pPr lvl="1" algn="ctr" rtl="0">
              <a:spcBef>
                <a:spcPct val="0"/>
              </a:spcBef>
            </a:pPr>
            <a:r>
              <a:rPr lang="el-GR" sz="2800" dirty="0">
                <a:latin typeface="Arial"/>
                <a:cs typeface="Arial"/>
              </a:rPr>
              <a:t>Εφημερίδες</a:t>
            </a:r>
            <a:endParaRPr lang="en-US" sz="2800" dirty="0">
              <a:latin typeface="Arial"/>
              <a:cs typeface="Arial"/>
            </a:endParaRPr>
          </a:p>
        </p:txBody>
      </p:sp>
      <p:pic>
        <p:nvPicPr>
          <p:cNvPr id="2" name="Picture 1"/>
          <p:cNvPicPr>
            <a:picLocks noChangeAspect="1"/>
          </p:cNvPicPr>
          <p:nvPr/>
        </p:nvPicPr>
        <p:blipFill>
          <a:blip r:embed="rId8"/>
          <a:stretch>
            <a:fillRect/>
          </a:stretch>
        </p:blipFill>
        <p:spPr>
          <a:xfrm>
            <a:off x="3851920" y="4869160"/>
            <a:ext cx="1368152" cy="1850195"/>
          </a:xfrm>
          <a:prstGeom prst="rect">
            <a:avLst/>
          </a:prstGeom>
        </p:spPr>
      </p:pic>
    </p:spTree>
    <p:extLst>
      <p:ext uri="{BB962C8B-B14F-4D97-AF65-F5344CB8AC3E}">
        <p14:creationId xmlns:p14="http://schemas.microsoft.com/office/powerpoint/2010/main" val="27767157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611560" y="1320050"/>
            <a:ext cx="8136904" cy="2287806"/>
          </a:xfrm>
          <a:prstGeom prst="rect">
            <a:avLst/>
          </a:prstGeom>
        </p:spPr>
        <p:txBody>
          <a:bodyPr wrap="square">
            <a:spAutoFit/>
          </a:bodyPr>
          <a:lstStyle/>
          <a:p>
            <a:pPr algn="just">
              <a:lnSpc>
                <a:spcPct val="150000"/>
              </a:lnSpc>
            </a:pPr>
            <a:r>
              <a:rPr lang="en-US" sz="1600" dirty="0">
                <a:latin typeface="Arial"/>
                <a:cs typeface="Arial"/>
              </a:rPr>
              <a:t>Οι </a:t>
            </a:r>
            <a:r>
              <a:rPr lang="en-US" sz="1600" dirty="0" err="1">
                <a:latin typeface="Arial"/>
                <a:cs typeface="Arial"/>
              </a:rPr>
              <a:t>δι</a:t>
            </a:r>
            <a:r>
              <a:rPr lang="en-US" sz="1600" dirty="0">
                <a:latin typeface="Arial"/>
                <a:cs typeface="Arial"/>
              </a:rPr>
              <a:t>α</a:t>
            </a:r>
            <a:r>
              <a:rPr lang="en-US" sz="1600" dirty="0" err="1">
                <a:latin typeface="Arial"/>
                <a:cs typeface="Arial"/>
              </a:rPr>
              <a:t>φημίσεις</a:t>
            </a:r>
            <a:r>
              <a:rPr lang="en-US" sz="1600" dirty="0">
                <a:latin typeface="Arial"/>
                <a:cs typeface="Arial"/>
              </a:rPr>
              <a:t> </a:t>
            </a:r>
            <a:r>
              <a:rPr lang="en-US" sz="1600" dirty="0" err="1">
                <a:latin typeface="Arial"/>
                <a:cs typeface="Arial"/>
              </a:rPr>
              <a:t>στον</a:t>
            </a:r>
            <a:r>
              <a:rPr lang="en-US" sz="1600" dirty="0">
                <a:latin typeface="Arial"/>
                <a:cs typeface="Arial"/>
              </a:rPr>
              <a:t> π</a:t>
            </a:r>
            <a:r>
              <a:rPr lang="en-US" sz="1600" dirty="0" err="1">
                <a:latin typeface="Arial"/>
                <a:cs typeface="Arial"/>
              </a:rPr>
              <a:t>εριοδικό</a:t>
            </a:r>
            <a:r>
              <a:rPr lang="en-US" sz="1600" dirty="0">
                <a:latin typeface="Arial"/>
                <a:cs typeface="Arial"/>
              </a:rPr>
              <a:t> </a:t>
            </a:r>
            <a:r>
              <a:rPr lang="en-US" sz="1600" dirty="0" err="1">
                <a:latin typeface="Arial"/>
                <a:cs typeface="Arial"/>
              </a:rPr>
              <a:t>τύ</a:t>
            </a:r>
            <a:r>
              <a:rPr lang="en-US" sz="1600" dirty="0">
                <a:latin typeface="Arial"/>
                <a:cs typeface="Arial"/>
              </a:rPr>
              <a:t>π</a:t>
            </a:r>
            <a:r>
              <a:rPr lang="en-US" sz="1600" dirty="0" err="1">
                <a:latin typeface="Arial"/>
                <a:cs typeface="Arial"/>
              </a:rPr>
              <a:t>ο</a:t>
            </a:r>
            <a:r>
              <a:rPr lang="en-US" sz="1600" dirty="0">
                <a:latin typeface="Arial"/>
                <a:cs typeface="Arial"/>
              </a:rPr>
              <a:t> α</a:t>
            </a:r>
            <a:r>
              <a:rPr lang="en-US" sz="1600" dirty="0" err="1">
                <a:latin typeface="Arial"/>
                <a:cs typeface="Arial"/>
              </a:rPr>
              <a:t>ν</a:t>
            </a:r>
            <a:r>
              <a:rPr lang="en-US" sz="1600" dirty="0">
                <a:latin typeface="Arial"/>
                <a:cs typeface="Arial"/>
              </a:rPr>
              <a:t>α</a:t>
            </a:r>
            <a:r>
              <a:rPr lang="en-US" sz="1600" dirty="0" err="1">
                <a:latin typeface="Arial"/>
                <a:cs typeface="Arial"/>
              </a:rPr>
              <a:t>φέροντ</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στις</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φημίσεις</a:t>
            </a:r>
            <a:r>
              <a:rPr lang="en-US" sz="1600" dirty="0">
                <a:latin typeface="Arial"/>
                <a:cs typeface="Arial"/>
              </a:rPr>
              <a:t> π</a:t>
            </a:r>
            <a:r>
              <a:rPr lang="en-US" sz="1600" dirty="0" err="1">
                <a:latin typeface="Arial"/>
                <a:cs typeface="Arial"/>
              </a:rPr>
              <a:t>ου</a:t>
            </a:r>
            <a:r>
              <a:rPr lang="en-US" sz="1600" dirty="0">
                <a:latin typeface="Arial"/>
                <a:cs typeface="Arial"/>
              </a:rPr>
              <a:t> </a:t>
            </a:r>
            <a:r>
              <a:rPr lang="en-US" sz="1600" dirty="0" err="1">
                <a:latin typeface="Arial"/>
                <a:cs typeface="Arial"/>
              </a:rPr>
              <a:t>δημοσιεύοντ</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σε</a:t>
            </a:r>
            <a:r>
              <a:rPr lang="en-US" sz="1600" dirty="0">
                <a:latin typeface="Arial"/>
                <a:cs typeface="Arial"/>
              </a:rPr>
              <a:t> π</a:t>
            </a:r>
            <a:r>
              <a:rPr lang="en-US" sz="1600" dirty="0" err="1">
                <a:latin typeface="Arial"/>
                <a:cs typeface="Arial"/>
              </a:rPr>
              <a:t>εριοδικά</a:t>
            </a:r>
            <a:r>
              <a:rPr lang="en-US" sz="1600" dirty="0">
                <a:latin typeface="Arial"/>
                <a:cs typeface="Arial"/>
              </a:rPr>
              <a:t>, </a:t>
            </a:r>
            <a:r>
              <a:rPr lang="en-US" sz="1600" dirty="0" err="1">
                <a:latin typeface="Arial"/>
                <a:cs typeface="Arial"/>
              </a:rPr>
              <a:t>τ</a:t>
            </a:r>
            <a:r>
              <a:rPr lang="en-US" sz="1600" dirty="0">
                <a:latin typeface="Arial"/>
                <a:cs typeface="Arial"/>
              </a:rPr>
              <a:t>α </a:t>
            </a:r>
            <a:r>
              <a:rPr lang="en-US" sz="1600" dirty="0" err="1">
                <a:latin typeface="Arial"/>
                <a:cs typeface="Arial"/>
              </a:rPr>
              <a:t>ο</a:t>
            </a:r>
            <a:r>
              <a:rPr lang="en-US" sz="1600" dirty="0">
                <a:latin typeface="Arial"/>
                <a:cs typeface="Arial"/>
              </a:rPr>
              <a:t>π</a:t>
            </a:r>
            <a:r>
              <a:rPr lang="en-US" sz="1600" dirty="0" err="1">
                <a:latin typeface="Arial"/>
                <a:cs typeface="Arial"/>
              </a:rPr>
              <a:t>οί</a:t>
            </a:r>
            <a:r>
              <a:rPr lang="en-US" sz="1600" dirty="0">
                <a:latin typeface="Arial"/>
                <a:cs typeface="Arial"/>
              </a:rPr>
              <a:t>α </a:t>
            </a:r>
            <a:r>
              <a:rPr lang="en-US" sz="1600" dirty="0" err="1">
                <a:latin typeface="Arial"/>
                <a:cs typeface="Arial"/>
              </a:rPr>
              <a:t>είν</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έντυ</a:t>
            </a:r>
            <a:r>
              <a:rPr lang="en-US" sz="1600" dirty="0">
                <a:latin typeface="Arial"/>
                <a:cs typeface="Arial"/>
              </a:rPr>
              <a:t>πα </a:t>
            </a:r>
            <a:r>
              <a:rPr lang="en-US" sz="1600" dirty="0" err="1">
                <a:latin typeface="Arial"/>
                <a:cs typeface="Arial"/>
              </a:rPr>
              <a:t>μέσ</a:t>
            </a:r>
            <a:r>
              <a:rPr lang="en-US" sz="1600" dirty="0">
                <a:latin typeface="Arial"/>
                <a:cs typeface="Arial"/>
              </a:rPr>
              <a:t>α </a:t>
            </a:r>
            <a:r>
              <a:rPr lang="en-US" sz="1600" dirty="0" err="1">
                <a:latin typeface="Arial"/>
                <a:cs typeface="Arial"/>
              </a:rPr>
              <a:t>ενημέρωσης</a:t>
            </a:r>
            <a:r>
              <a:rPr lang="en-US" sz="1600" dirty="0">
                <a:latin typeface="Arial"/>
                <a:cs typeface="Arial"/>
              </a:rPr>
              <a:t> π</a:t>
            </a:r>
            <a:r>
              <a:rPr lang="en-US" sz="1600" dirty="0" err="1">
                <a:latin typeface="Arial"/>
                <a:cs typeface="Arial"/>
              </a:rPr>
              <a:t>ου</a:t>
            </a:r>
            <a:r>
              <a:rPr lang="en-US" sz="1600" dirty="0">
                <a:latin typeface="Arial"/>
                <a:cs typeface="Arial"/>
              </a:rPr>
              <a:t> </a:t>
            </a:r>
            <a:r>
              <a:rPr lang="en-US" sz="1600" dirty="0" err="1">
                <a:latin typeface="Arial"/>
                <a:cs typeface="Arial"/>
              </a:rPr>
              <a:t>κυκλοφορούν</a:t>
            </a:r>
            <a:r>
              <a:rPr lang="en-US" sz="1600" dirty="0">
                <a:latin typeface="Arial"/>
                <a:cs typeface="Arial"/>
              </a:rPr>
              <a:t> </a:t>
            </a:r>
            <a:r>
              <a:rPr lang="en-US" sz="1600" dirty="0" err="1">
                <a:latin typeface="Arial"/>
                <a:cs typeface="Arial"/>
              </a:rPr>
              <a:t>σε</a:t>
            </a:r>
            <a:r>
              <a:rPr lang="en-US" sz="1600" dirty="0">
                <a:latin typeface="Arial"/>
                <a:cs typeface="Arial"/>
              </a:rPr>
              <a:t> </a:t>
            </a:r>
            <a:r>
              <a:rPr lang="en-US" sz="1600" dirty="0" err="1">
                <a:latin typeface="Arial"/>
                <a:cs typeface="Arial"/>
              </a:rPr>
              <a:t>τ</a:t>
            </a:r>
            <a:r>
              <a:rPr lang="en-US" sz="1600" dirty="0">
                <a:latin typeface="Arial"/>
                <a:cs typeface="Arial"/>
              </a:rPr>
              <a:t>α</a:t>
            </a:r>
            <a:r>
              <a:rPr lang="en-US" sz="1600" dirty="0" err="1">
                <a:latin typeface="Arial"/>
                <a:cs typeface="Arial"/>
              </a:rPr>
              <a:t>κτική</a:t>
            </a:r>
            <a:r>
              <a:rPr lang="en-US" sz="1600" dirty="0">
                <a:latin typeface="Arial"/>
                <a:cs typeface="Arial"/>
              </a:rPr>
              <a:t> β</a:t>
            </a:r>
            <a:r>
              <a:rPr lang="en-US" sz="1600" dirty="0" err="1">
                <a:latin typeface="Arial"/>
                <a:cs typeface="Arial"/>
              </a:rPr>
              <a:t>άση</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ι</a:t>
            </a:r>
            <a:r>
              <a:rPr lang="en-US" sz="1600" dirty="0">
                <a:latin typeface="Arial"/>
                <a:cs typeface="Arial"/>
              </a:rPr>
              <a:t> απ</a:t>
            </a:r>
            <a:r>
              <a:rPr lang="en-US" sz="1600" dirty="0" err="1">
                <a:latin typeface="Arial"/>
                <a:cs typeface="Arial"/>
              </a:rPr>
              <a:t>ευθύνοντ</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σε</a:t>
            </a:r>
            <a:r>
              <a:rPr lang="en-US" sz="1600" dirty="0">
                <a:latin typeface="Arial"/>
                <a:cs typeface="Arial"/>
              </a:rPr>
              <a:t> </a:t>
            </a:r>
            <a:r>
              <a:rPr lang="en-US" sz="1600" dirty="0" err="1">
                <a:latin typeface="Arial"/>
                <a:cs typeface="Arial"/>
              </a:rPr>
              <a:t>συγκεκριμένο</a:t>
            </a:r>
            <a:r>
              <a:rPr lang="en-US" sz="1600" dirty="0">
                <a:latin typeface="Arial"/>
                <a:cs typeface="Arial"/>
              </a:rPr>
              <a:t> </a:t>
            </a:r>
            <a:r>
              <a:rPr lang="en-US" sz="1600" dirty="0" err="1">
                <a:latin typeface="Arial"/>
                <a:cs typeface="Arial"/>
              </a:rPr>
              <a:t>κοινό</a:t>
            </a:r>
            <a:r>
              <a:rPr lang="en-US" sz="1600" dirty="0">
                <a:latin typeface="Arial"/>
                <a:cs typeface="Arial"/>
              </a:rPr>
              <a:t>. </a:t>
            </a:r>
            <a:r>
              <a:rPr lang="en-US" sz="1600" dirty="0" err="1">
                <a:latin typeface="Arial"/>
                <a:cs typeface="Arial"/>
              </a:rPr>
              <a:t>Τ</a:t>
            </a:r>
            <a:r>
              <a:rPr lang="en-US" sz="1600" dirty="0">
                <a:latin typeface="Arial"/>
                <a:cs typeface="Arial"/>
              </a:rPr>
              <a:t>α π</a:t>
            </a:r>
            <a:r>
              <a:rPr lang="en-US" sz="1600" dirty="0" err="1">
                <a:latin typeface="Arial"/>
                <a:cs typeface="Arial"/>
              </a:rPr>
              <a:t>εριοδικά</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λύ</a:t>
            </a:r>
            <a:r>
              <a:rPr lang="en-US" sz="1600" dirty="0">
                <a:latin typeface="Arial"/>
                <a:cs typeface="Arial"/>
              </a:rPr>
              <a:t>π</a:t>
            </a:r>
            <a:r>
              <a:rPr lang="en-US" sz="1600" dirty="0" err="1">
                <a:latin typeface="Arial"/>
                <a:cs typeface="Arial"/>
              </a:rPr>
              <a:t>τουν</a:t>
            </a:r>
            <a:r>
              <a:rPr lang="en-US" sz="1600" dirty="0">
                <a:latin typeface="Arial"/>
                <a:cs typeface="Arial"/>
              </a:rPr>
              <a:t> </a:t>
            </a:r>
            <a:r>
              <a:rPr lang="en-US" sz="1600" dirty="0" err="1">
                <a:latin typeface="Arial"/>
                <a:cs typeface="Arial"/>
              </a:rPr>
              <a:t>διάφορ</a:t>
            </a:r>
            <a:r>
              <a:rPr lang="en-US" sz="1600" dirty="0">
                <a:latin typeface="Arial"/>
                <a:cs typeface="Arial"/>
              </a:rPr>
              <a:t>α </a:t>
            </a:r>
            <a:r>
              <a:rPr lang="en-US" sz="1600" dirty="0" err="1">
                <a:latin typeface="Arial"/>
                <a:cs typeface="Arial"/>
              </a:rPr>
              <a:t>θέμ</a:t>
            </a:r>
            <a:r>
              <a:rPr lang="en-US" sz="1600" dirty="0">
                <a:latin typeface="Arial"/>
                <a:cs typeface="Arial"/>
              </a:rPr>
              <a:t>α</a:t>
            </a:r>
            <a:r>
              <a:rPr lang="en-US" sz="1600" dirty="0" err="1">
                <a:latin typeface="Arial"/>
                <a:cs typeface="Arial"/>
              </a:rPr>
              <a:t>τ</a:t>
            </a:r>
            <a:r>
              <a:rPr lang="en-US" sz="1600" dirty="0">
                <a:latin typeface="Arial"/>
                <a:cs typeface="Arial"/>
              </a:rPr>
              <a:t>α, </a:t>
            </a:r>
            <a:r>
              <a:rPr lang="en-US" sz="1600" dirty="0" err="1">
                <a:latin typeface="Arial"/>
                <a:cs typeface="Arial"/>
              </a:rPr>
              <a:t>ό</a:t>
            </a:r>
            <a:r>
              <a:rPr lang="en-US" sz="1600" dirty="0">
                <a:latin typeface="Arial"/>
                <a:cs typeface="Arial"/>
              </a:rPr>
              <a:t>π</a:t>
            </a:r>
            <a:r>
              <a:rPr lang="en-US" sz="1600" dirty="0" err="1">
                <a:latin typeface="Arial"/>
                <a:cs typeface="Arial"/>
              </a:rPr>
              <a:t>ως</a:t>
            </a:r>
            <a:r>
              <a:rPr lang="en-US" sz="1600" dirty="0">
                <a:latin typeface="Arial"/>
                <a:cs typeface="Arial"/>
              </a:rPr>
              <a:t> </a:t>
            </a:r>
            <a:r>
              <a:rPr lang="en-US" sz="1600" dirty="0" err="1">
                <a:latin typeface="Arial"/>
                <a:cs typeface="Arial"/>
              </a:rPr>
              <a:t>μόδ</a:t>
            </a:r>
            <a:r>
              <a:rPr lang="en-US" sz="1600" dirty="0">
                <a:latin typeface="Arial"/>
                <a:cs typeface="Arial"/>
              </a:rPr>
              <a:t>α, </a:t>
            </a:r>
            <a:r>
              <a:rPr lang="en-US" sz="1600" dirty="0" err="1">
                <a:latin typeface="Arial"/>
                <a:cs typeface="Arial"/>
              </a:rPr>
              <a:t>ομορφιά</a:t>
            </a:r>
            <a:r>
              <a:rPr lang="en-US" sz="1600" dirty="0">
                <a:latin typeface="Arial"/>
                <a:cs typeface="Arial"/>
              </a:rPr>
              <a:t>, </a:t>
            </a:r>
            <a:r>
              <a:rPr lang="en-US" sz="1600" dirty="0" err="1">
                <a:latin typeface="Arial"/>
                <a:cs typeface="Arial"/>
              </a:rPr>
              <a:t>τέχνες</a:t>
            </a:r>
            <a:r>
              <a:rPr lang="en-US" sz="1600" dirty="0">
                <a:latin typeface="Arial"/>
                <a:cs typeface="Arial"/>
              </a:rPr>
              <a:t>, επ</a:t>
            </a:r>
            <a:r>
              <a:rPr lang="en-US" sz="1600" dirty="0" err="1">
                <a:latin typeface="Arial"/>
                <a:cs typeface="Arial"/>
              </a:rPr>
              <a:t>ιστήμη</a:t>
            </a:r>
            <a:r>
              <a:rPr lang="en-US" sz="1600" dirty="0">
                <a:latin typeface="Arial"/>
                <a:cs typeface="Arial"/>
              </a:rPr>
              <a:t>, α</a:t>
            </a:r>
            <a:r>
              <a:rPr lang="en-US" sz="1600" dirty="0" err="1">
                <a:latin typeface="Arial"/>
                <a:cs typeface="Arial"/>
              </a:rPr>
              <a:t>θλητισμός</a:t>
            </a:r>
            <a:r>
              <a:rPr lang="en-US" sz="1600" dirty="0">
                <a:latin typeface="Arial"/>
                <a:cs typeface="Arial"/>
              </a:rPr>
              <a:t>, </a:t>
            </a:r>
            <a:r>
              <a:rPr lang="en-US" sz="1600" dirty="0" err="1">
                <a:latin typeface="Arial"/>
                <a:cs typeface="Arial"/>
              </a:rPr>
              <a:t>λιχουδιές</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ι</a:t>
            </a:r>
            <a:r>
              <a:rPr lang="en-US" sz="1600" dirty="0">
                <a:latin typeface="Arial"/>
                <a:cs typeface="Arial"/>
              </a:rPr>
              <a:t> π</a:t>
            </a:r>
            <a:r>
              <a:rPr lang="en-US" sz="1600" dirty="0" err="1">
                <a:latin typeface="Arial"/>
                <a:cs typeface="Arial"/>
              </a:rPr>
              <a:t>ολλά</a:t>
            </a:r>
            <a:r>
              <a:rPr lang="en-US" sz="1600" dirty="0">
                <a:latin typeface="Arial"/>
                <a:cs typeface="Arial"/>
              </a:rPr>
              <a:t> </a:t>
            </a:r>
            <a:r>
              <a:rPr lang="en-US" sz="1600" dirty="0" err="1">
                <a:latin typeface="Arial"/>
                <a:cs typeface="Arial"/>
              </a:rPr>
              <a:t>άλλ</a:t>
            </a:r>
            <a:r>
              <a:rPr lang="en-US" sz="1600" dirty="0">
                <a:latin typeface="Arial"/>
                <a:cs typeface="Arial"/>
              </a:rPr>
              <a:t>α, </a:t>
            </a:r>
            <a:r>
              <a:rPr lang="en-US" sz="1600" dirty="0" err="1">
                <a:latin typeface="Arial"/>
                <a:cs typeface="Arial"/>
              </a:rPr>
              <a:t>έτσι</a:t>
            </a:r>
            <a:r>
              <a:rPr lang="en-US" sz="1600" dirty="0">
                <a:latin typeface="Arial"/>
                <a:cs typeface="Arial"/>
              </a:rPr>
              <a:t> </a:t>
            </a:r>
            <a:r>
              <a:rPr lang="en-US" sz="1600" dirty="0" err="1">
                <a:latin typeface="Arial"/>
                <a:cs typeface="Arial"/>
              </a:rPr>
              <a:t>ώστε</a:t>
            </a:r>
            <a:r>
              <a:rPr lang="en-US" sz="1600" dirty="0">
                <a:latin typeface="Arial"/>
                <a:cs typeface="Arial"/>
              </a:rPr>
              <a:t> </a:t>
            </a:r>
            <a:r>
              <a:rPr lang="en-US" sz="1600" dirty="0" err="1">
                <a:latin typeface="Arial"/>
                <a:cs typeface="Arial"/>
              </a:rPr>
              <a:t>ν</a:t>
            </a:r>
            <a:r>
              <a:rPr lang="en-US" sz="1600" dirty="0">
                <a:latin typeface="Arial"/>
                <a:cs typeface="Arial"/>
              </a:rPr>
              <a:t>α μπ</a:t>
            </a:r>
            <a:r>
              <a:rPr lang="en-US" sz="1600" dirty="0" err="1">
                <a:latin typeface="Arial"/>
                <a:cs typeface="Arial"/>
              </a:rPr>
              <a:t>ορούν</a:t>
            </a:r>
            <a:r>
              <a:rPr lang="en-US" sz="1600" dirty="0">
                <a:latin typeface="Arial"/>
                <a:cs typeface="Arial"/>
              </a:rPr>
              <a:t> </a:t>
            </a:r>
            <a:r>
              <a:rPr lang="en-US" sz="1600" dirty="0" err="1">
                <a:latin typeface="Arial"/>
                <a:cs typeface="Arial"/>
              </a:rPr>
              <a:t>ν</a:t>
            </a:r>
            <a:r>
              <a:rPr lang="en-US" sz="1600" dirty="0">
                <a:latin typeface="Arial"/>
                <a:cs typeface="Arial"/>
              </a:rPr>
              <a:t>α π</a:t>
            </a:r>
            <a:r>
              <a:rPr lang="en-US" sz="1600" dirty="0" err="1">
                <a:latin typeface="Arial"/>
                <a:cs typeface="Arial"/>
              </a:rPr>
              <a:t>ροσελκύσουν</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φορετικά</a:t>
            </a:r>
            <a:r>
              <a:rPr lang="en-US" sz="1600" dirty="0">
                <a:latin typeface="Arial"/>
                <a:cs typeface="Arial"/>
              </a:rPr>
              <a:t> </a:t>
            </a:r>
            <a:r>
              <a:rPr lang="en-US" sz="1600" dirty="0" err="1">
                <a:latin typeface="Arial"/>
                <a:cs typeface="Arial"/>
              </a:rPr>
              <a:t>ενδι</a:t>
            </a:r>
            <a:r>
              <a:rPr lang="en-US" sz="1600" dirty="0">
                <a:latin typeface="Arial"/>
                <a:cs typeface="Arial"/>
              </a:rPr>
              <a:t>α</a:t>
            </a:r>
            <a:r>
              <a:rPr lang="en-US" sz="1600" dirty="0" err="1">
                <a:latin typeface="Arial"/>
                <a:cs typeface="Arial"/>
              </a:rPr>
              <a:t>φερόμεν</a:t>
            </a:r>
            <a:r>
              <a:rPr lang="en-US" sz="1600" dirty="0">
                <a:latin typeface="Arial"/>
                <a:cs typeface="Arial"/>
              </a:rPr>
              <a:t>α </a:t>
            </a:r>
            <a:r>
              <a:rPr lang="en-US" sz="1600" dirty="0" err="1">
                <a:latin typeface="Arial"/>
                <a:cs typeface="Arial"/>
              </a:rPr>
              <a:t>κοινά</a:t>
            </a:r>
            <a:r>
              <a:rPr lang="en-US" sz="1600" dirty="0">
                <a:latin typeface="Arial"/>
                <a:cs typeface="Arial"/>
              </a:rPr>
              <a:t>. </a:t>
            </a:r>
            <a:endParaRPr lang="el-GR" sz="1600" dirty="0">
              <a:latin typeface="Arial"/>
              <a:cs typeface="Arial"/>
            </a:endParaRPr>
          </a:p>
          <a:p>
            <a:pPr algn="just">
              <a:lnSpc>
                <a:spcPct val="150000"/>
              </a:lnSpc>
            </a:pPr>
            <a:endParaRPr lang="en-US" sz="1600" dirty="0">
              <a:latin typeface="Arial"/>
              <a:cs typeface="Arial"/>
            </a:endParaRPr>
          </a:p>
        </p:txBody>
      </p:sp>
      <p:sp>
        <p:nvSpPr>
          <p:cNvPr id="15" name="Title 1"/>
          <p:cNvSpPr>
            <a:spLocks noGrp="1"/>
          </p:cNvSpPr>
          <p:nvPr>
            <p:ph type="title"/>
          </p:nvPr>
        </p:nvSpPr>
        <p:spPr>
          <a:xfrm>
            <a:off x="395536" y="548680"/>
            <a:ext cx="8291264" cy="508918"/>
          </a:xfrm>
        </p:spPr>
        <p:txBody>
          <a:bodyPr>
            <a:noAutofit/>
          </a:bodyPr>
          <a:lstStyle/>
          <a:p>
            <a:pPr lvl="1" algn="ctr" rtl="0">
              <a:spcBef>
                <a:spcPct val="0"/>
              </a:spcBef>
            </a:pPr>
            <a:r>
              <a:rPr lang="el-GR" sz="2800" dirty="0">
                <a:latin typeface="Arial"/>
                <a:cs typeface="Arial"/>
              </a:rPr>
              <a:t>Περιοδικά</a:t>
            </a:r>
            <a:endParaRPr lang="en-US" sz="2800" dirty="0">
              <a:latin typeface="Arial"/>
              <a:cs typeface="Arial"/>
            </a:endParaRPr>
          </a:p>
        </p:txBody>
      </p:sp>
      <p:pic>
        <p:nvPicPr>
          <p:cNvPr id="16" name="Picture 15"/>
          <p:cNvPicPr>
            <a:picLocks noChangeAspect="1"/>
          </p:cNvPicPr>
          <p:nvPr/>
        </p:nvPicPr>
        <p:blipFill>
          <a:blip r:embed="rId8"/>
          <a:stretch>
            <a:fillRect/>
          </a:stretch>
        </p:blipFill>
        <p:spPr>
          <a:xfrm>
            <a:off x="3851920" y="3832164"/>
            <a:ext cx="1423984" cy="1901092"/>
          </a:xfrm>
          <a:prstGeom prst="rect">
            <a:avLst/>
          </a:prstGeom>
        </p:spPr>
      </p:pic>
    </p:spTree>
    <p:extLst>
      <p:ext uri="{BB962C8B-B14F-4D97-AF65-F5344CB8AC3E}">
        <p14:creationId xmlns:p14="http://schemas.microsoft.com/office/powerpoint/2010/main" val="32783838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611560" y="1038981"/>
            <a:ext cx="8136904" cy="5242462"/>
          </a:xfrm>
          <a:prstGeom prst="rect">
            <a:avLst/>
          </a:prstGeom>
        </p:spPr>
        <p:txBody>
          <a:bodyPr wrap="square">
            <a:spAutoFit/>
          </a:bodyPr>
          <a:lstStyle/>
          <a:p>
            <a:pPr algn="just">
              <a:lnSpc>
                <a:spcPct val="150000"/>
              </a:lnSpc>
            </a:pPr>
            <a:r>
              <a:rPr lang="en-US" sz="1600" dirty="0" err="1">
                <a:latin typeface="Arial"/>
                <a:cs typeface="Arial"/>
              </a:rPr>
              <a:t>Οι</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φημίσεις</a:t>
            </a:r>
            <a:r>
              <a:rPr lang="en-US" sz="1600" dirty="0">
                <a:latin typeface="Arial"/>
                <a:cs typeface="Arial"/>
              </a:rPr>
              <a:t> </a:t>
            </a:r>
            <a:r>
              <a:rPr lang="en-US" sz="1600" dirty="0" err="1">
                <a:latin typeface="Arial"/>
                <a:cs typeface="Arial"/>
              </a:rPr>
              <a:t>στον</a:t>
            </a:r>
            <a:r>
              <a:rPr lang="en-US" sz="1600" dirty="0">
                <a:latin typeface="Arial"/>
                <a:cs typeface="Arial"/>
              </a:rPr>
              <a:t> π</a:t>
            </a:r>
            <a:r>
              <a:rPr lang="en-US" sz="1600" dirty="0" err="1">
                <a:latin typeface="Arial"/>
                <a:cs typeface="Arial"/>
              </a:rPr>
              <a:t>εριοδικό</a:t>
            </a:r>
            <a:r>
              <a:rPr lang="en-US" sz="1600" dirty="0">
                <a:latin typeface="Arial"/>
                <a:cs typeface="Arial"/>
              </a:rPr>
              <a:t> </a:t>
            </a:r>
            <a:r>
              <a:rPr lang="en-US" sz="1600" dirty="0" err="1">
                <a:latin typeface="Arial"/>
                <a:cs typeface="Arial"/>
              </a:rPr>
              <a:t>τύ</a:t>
            </a:r>
            <a:r>
              <a:rPr lang="en-US" sz="1600" dirty="0">
                <a:latin typeface="Arial"/>
                <a:cs typeface="Arial"/>
              </a:rPr>
              <a:t>π</a:t>
            </a:r>
            <a:r>
              <a:rPr lang="en-US" sz="1600" dirty="0" err="1">
                <a:latin typeface="Arial"/>
                <a:cs typeface="Arial"/>
              </a:rPr>
              <a:t>ο</a:t>
            </a:r>
            <a:r>
              <a:rPr lang="en-US" sz="1600" dirty="0">
                <a:latin typeface="Arial"/>
                <a:cs typeface="Arial"/>
              </a:rPr>
              <a:t> μπ</a:t>
            </a:r>
            <a:r>
              <a:rPr lang="en-US" sz="1600" dirty="0" err="1">
                <a:latin typeface="Arial"/>
                <a:cs typeface="Arial"/>
              </a:rPr>
              <a:t>ορούν</a:t>
            </a:r>
            <a:r>
              <a:rPr lang="en-US" sz="1600" dirty="0">
                <a:latin typeface="Arial"/>
                <a:cs typeface="Arial"/>
              </a:rPr>
              <a:t> </a:t>
            </a:r>
            <a:r>
              <a:rPr lang="en-US" sz="1600" dirty="0" err="1">
                <a:latin typeface="Arial"/>
                <a:cs typeface="Arial"/>
              </a:rPr>
              <a:t>ν</a:t>
            </a:r>
            <a:r>
              <a:rPr lang="en-US" sz="1600" dirty="0">
                <a:latin typeface="Arial"/>
                <a:cs typeface="Arial"/>
              </a:rPr>
              <a:t>α πα</a:t>
            </a:r>
            <a:r>
              <a:rPr lang="en-US" sz="1600" dirty="0" err="1">
                <a:latin typeface="Arial"/>
                <a:cs typeface="Arial"/>
              </a:rPr>
              <a:t>ρουσιάζοντ</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σε</a:t>
            </a:r>
            <a:r>
              <a:rPr lang="en-US" sz="1600" dirty="0">
                <a:latin typeface="Arial"/>
                <a:cs typeface="Arial"/>
              </a:rPr>
              <a:t> </a:t>
            </a:r>
            <a:r>
              <a:rPr lang="en-US" sz="1600" dirty="0" err="1">
                <a:latin typeface="Arial"/>
                <a:cs typeface="Arial"/>
              </a:rPr>
              <a:t>διάφορες</a:t>
            </a:r>
            <a:r>
              <a:rPr lang="en-US" sz="1600" dirty="0">
                <a:latin typeface="Arial"/>
                <a:cs typeface="Arial"/>
              </a:rPr>
              <a:t> </a:t>
            </a:r>
            <a:r>
              <a:rPr lang="en-US" sz="1600" dirty="0" err="1">
                <a:latin typeface="Arial"/>
                <a:cs typeface="Arial"/>
              </a:rPr>
              <a:t>μορφές</a:t>
            </a:r>
            <a:r>
              <a:rPr lang="en-US" sz="1600" dirty="0">
                <a:latin typeface="Arial"/>
                <a:cs typeface="Arial"/>
              </a:rPr>
              <a:t>, α</a:t>
            </a:r>
            <a:r>
              <a:rPr lang="en-US" sz="1600" dirty="0" err="1">
                <a:latin typeface="Arial"/>
                <a:cs typeface="Arial"/>
              </a:rPr>
              <a:t>νάλογ</a:t>
            </a:r>
            <a:r>
              <a:rPr lang="en-US" sz="1600" dirty="0">
                <a:latin typeface="Arial"/>
                <a:cs typeface="Arial"/>
              </a:rPr>
              <a:t>α </a:t>
            </a:r>
            <a:r>
              <a:rPr lang="en-US" sz="1600" dirty="0" err="1">
                <a:latin typeface="Arial"/>
                <a:cs typeface="Arial"/>
              </a:rPr>
              <a:t>με</a:t>
            </a:r>
            <a:r>
              <a:rPr lang="en-US" sz="1600" dirty="0">
                <a:latin typeface="Arial"/>
                <a:cs typeface="Arial"/>
              </a:rPr>
              <a:t> </a:t>
            </a:r>
            <a:r>
              <a:rPr lang="en-US" sz="1600" dirty="0" err="1">
                <a:latin typeface="Arial"/>
                <a:cs typeface="Arial"/>
              </a:rPr>
              <a:t>το</a:t>
            </a:r>
            <a:r>
              <a:rPr lang="en-US" sz="1600" dirty="0">
                <a:latin typeface="Arial"/>
                <a:cs typeface="Arial"/>
              </a:rPr>
              <a:t> π</a:t>
            </a:r>
            <a:r>
              <a:rPr lang="en-US" sz="1600" dirty="0" err="1">
                <a:latin typeface="Arial"/>
                <a:cs typeface="Arial"/>
              </a:rPr>
              <a:t>εριοδικό</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τον</a:t>
            </a:r>
            <a:r>
              <a:rPr lang="en-US" sz="1600" dirty="0">
                <a:latin typeface="Arial"/>
                <a:cs typeface="Arial"/>
              </a:rPr>
              <a:t> </a:t>
            </a:r>
            <a:r>
              <a:rPr lang="en-US" sz="1600" dirty="0" err="1">
                <a:latin typeface="Arial"/>
                <a:cs typeface="Arial"/>
              </a:rPr>
              <a:t>στόχο</a:t>
            </a:r>
            <a:r>
              <a:rPr lang="en-US" sz="1600" dirty="0">
                <a:latin typeface="Arial"/>
                <a:cs typeface="Arial"/>
              </a:rPr>
              <a:t> </a:t>
            </a:r>
            <a:r>
              <a:rPr lang="en-US" sz="1600" dirty="0" err="1">
                <a:latin typeface="Arial"/>
                <a:cs typeface="Arial"/>
              </a:rPr>
              <a:t>τους</a:t>
            </a:r>
            <a:r>
              <a:rPr lang="el-GR" sz="1600" dirty="0">
                <a:latin typeface="Arial"/>
                <a:cs typeface="Arial"/>
              </a:rPr>
              <a:t>: </a:t>
            </a:r>
          </a:p>
          <a:p>
            <a:pPr marL="285750" indent="-285750" algn="just">
              <a:lnSpc>
                <a:spcPct val="150000"/>
              </a:lnSpc>
              <a:buFont typeface="Arial"/>
              <a:buChar char="•"/>
            </a:pPr>
            <a:r>
              <a:rPr lang="en-US" sz="1600" dirty="0" err="1">
                <a:latin typeface="Arial"/>
                <a:cs typeface="Arial"/>
              </a:rPr>
              <a:t>Δι</a:t>
            </a:r>
            <a:r>
              <a:rPr lang="en-US" sz="1600" dirty="0">
                <a:latin typeface="Arial"/>
                <a:cs typeface="Arial"/>
              </a:rPr>
              <a:t>α</a:t>
            </a:r>
            <a:r>
              <a:rPr lang="en-US" sz="1600" dirty="0" err="1">
                <a:latin typeface="Arial"/>
                <a:cs typeface="Arial"/>
              </a:rPr>
              <a:t>φημίσεις</a:t>
            </a:r>
            <a:r>
              <a:rPr lang="en-US" sz="1600" dirty="0">
                <a:latin typeface="Arial"/>
                <a:cs typeface="Arial"/>
              </a:rPr>
              <a:t> </a:t>
            </a:r>
            <a:r>
              <a:rPr lang="en-US" sz="1600" dirty="0" err="1">
                <a:latin typeface="Arial"/>
                <a:cs typeface="Arial"/>
              </a:rPr>
              <a:t>μονοσέλιδων</a:t>
            </a:r>
            <a:r>
              <a:rPr lang="en-US" sz="1600" dirty="0">
                <a:latin typeface="Arial"/>
                <a:cs typeface="Arial"/>
              </a:rPr>
              <a:t>: </a:t>
            </a:r>
            <a:r>
              <a:rPr lang="en-US" sz="1600" dirty="0" err="1">
                <a:latin typeface="Arial"/>
                <a:cs typeface="Arial"/>
              </a:rPr>
              <a:t>Αυτοί</a:t>
            </a:r>
            <a:r>
              <a:rPr lang="en-US" sz="1600" dirty="0">
                <a:latin typeface="Arial"/>
                <a:cs typeface="Arial"/>
              </a:rPr>
              <a:t> </a:t>
            </a:r>
            <a:r>
              <a:rPr lang="en-US" sz="1600" dirty="0" err="1">
                <a:latin typeface="Arial"/>
                <a:cs typeface="Arial"/>
              </a:rPr>
              <a:t>είν</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οι</a:t>
            </a:r>
            <a:r>
              <a:rPr lang="en-US" sz="1600" dirty="0">
                <a:latin typeface="Arial"/>
                <a:cs typeface="Arial"/>
              </a:rPr>
              <a:t> </a:t>
            </a:r>
            <a:r>
              <a:rPr lang="en-US" sz="1600" dirty="0" err="1">
                <a:latin typeface="Arial"/>
                <a:cs typeface="Arial"/>
              </a:rPr>
              <a:t>τύ</a:t>
            </a:r>
            <a:r>
              <a:rPr lang="en-US" sz="1600" dirty="0">
                <a:latin typeface="Arial"/>
                <a:cs typeface="Arial"/>
              </a:rPr>
              <a:t>π</a:t>
            </a:r>
            <a:r>
              <a:rPr lang="en-US" sz="1600" dirty="0" err="1">
                <a:latin typeface="Arial"/>
                <a:cs typeface="Arial"/>
              </a:rPr>
              <a:t>οι</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φημίσεων</a:t>
            </a:r>
            <a:r>
              <a:rPr lang="en-US" sz="1600" dirty="0">
                <a:latin typeface="Arial"/>
                <a:cs typeface="Arial"/>
              </a:rPr>
              <a:t> π</a:t>
            </a:r>
            <a:r>
              <a:rPr lang="en-US" sz="1600" dirty="0" err="1">
                <a:latin typeface="Arial"/>
                <a:cs typeface="Arial"/>
              </a:rPr>
              <a:t>ου</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λύ</a:t>
            </a:r>
            <a:r>
              <a:rPr lang="en-US" sz="1600" dirty="0">
                <a:latin typeface="Arial"/>
                <a:cs typeface="Arial"/>
              </a:rPr>
              <a:t>π</a:t>
            </a:r>
            <a:r>
              <a:rPr lang="en-US" sz="1600" dirty="0" err="1">
                <a:latin typeface="Arial"/>
                <a:cs typeface="Arial"/>
              </a:rPr>
              <a:t>τουν</a:t>
            </a:r>
            <a:r>
              <a:rPr lang="en-US" sz="1600" dirty="0">
                <a:latin typeface="Arial"/>
                <a:cs typeface="Arial"/>
              </a:rPr>
              <a:t> </a:t>
            </a:r>
            <a:r>
              <a:rPr lang="en-US" sz="1600" dirty="0" err="1">
                <a:latin typeface="Arial"/>
                <a:cs typeface="Arial"/>
              </a:rPr>
              <a:t>μι</a:t>
            </a:r>
            <a:r>
              <a:rPr lang="en-US" sz="1600" dirty="0">
                <a:latin typeface="Arial"/>
                <a:cs typeface="Arial"/>
              </a:rPr>
              <a:t>α </a:t>
            </a:r>
            <a:r>
              <a:rPr lang="en-US" sz="1600" dirty="0" err="1">
                <a:latin typeface="Arial"/>
                <a:cs typeface="Arial"/>
              </a:rPr>
              <a:t>σελίδ</a:t>
            </a:r>
            <a:r>
              <a:rPr lang="en-US" sz="1600" dirty="0">
                <a:latin typeface="Arial"/>
                <a:cs typeface="Arial"/>
              </a:rPr>
              <a:t>α </a:t>
            </a:r>
            <a:r>
              <a:rPr lang="en-US" sz="1600" dirty="0" err="1">
                <a:latin typeface="Arial"/>
                <a:cs typeface="Arial"/>
              </a:rPr>
              <a:t>ολόκληρη</a:t>
            </a:r>
            <a:r>
              <a:rPr lang="en-US" sz="1600" dirty="0">
                <a:latin typeface="Arial"/>
                <a:cs typeface="Arial"/>
              </a:rPr>
              <a:t> </a:t>
            </a:r>
            <a:r>
              <a:rPr lang="en-US" sz="1600" dirty="0" err="1">
                <a:latin typeface="Arial"/>
                <a:cs typeface="Arial"/>
              </a:rPr>
              <a:t>του</a:t>
            </a:r>
            <a:r>
              <a:rPr lang="en-US" sz="1600" dirty="0">
                <a:latin typeface="Arial"/>
                <a:cs typeface="Arial"/>
              </a:rPr>
              <a:t> π</a:t>
            </a:r>
            <a:r>
              <a:rPr lang="en-US" sz="1600" dirty="0" err="1">
                <a:latin typeface="Arial"/>
                <a:cs typeface="Arial"/>
              </a:rPr>
              <a:t>εριοδικού</a:t>
            </a:r>
            <a:r>
              <a:rPr lang="en-US" sz="1600" dirty="0">
                <a:latin typeface="Arial"/>
                <a:cs typeface="Arial"/>
              </a:rPr>
              <a:t> </a:t>
            </a:r>
            <a:r>
              <a:rPr lang="en-US" sz="1600" dirty="0" err="1">
                <a:latin typeface="Arial"/>
                <a:cs typeface="Arial"/>
              </a:rPr>
              <a:t>Είν</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ευρέως</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εντυ</a:t>
            </a:r>
            <a:r>
              <a:rPr lang="en-US" sz="1600" dirty="0">
                <a:latin typeface="Arial"/>
                <a:cs typeface="Arial"/>
              </a:rPr>
              <a:t>π</a:t>
            </a:r>
            <a:r>
              <a:rPr lang="en-US" sz="1600" dirty="0" err="1">
                <a:latin typeface="Arial"/>
                <a:cs typeface="Arial"/>
              </a:rPr>
              <a:t>ωσι</a:t>
            </a:r>
            <a:r>
              <a:rPr lang="en-US" sz="1600" dirty="0">
                <a:latin typeface="Arial"/>
                <a:cs typeface="Arial"/>
              </a:rPr>
              <a:t>α</a:t>
            </a:r>
            <a:r>
              <a:rPr lang="en-US" sz="1600" dirty="0" err="1">
                <a:latin typeface="Arial"/>
                <a:cs typeface="Arial"/>
              </a:rPr>
              <a:t>κά</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συνήθως</a:t>
            </a:r>
            <a:r>
              <a:rPr lang="en-US" sz="1600" dirty="0">
                <a:latin typeface="Arial"/>
                <a:cs typeface="Arial"/>
              </a:rPr>
              <a:t> π</a:t>
            </a:r>
            <a:r>
              <a:rPr lang="en-US" sz="1600" dirty="0" err="1">
                <a:latin typeface="Arial"/>
                <a:cs typeface="Arial"/>
              </a:rPr>
              <a:t>ροσελκύουν</a:t>
            </a:r>
            <a:r>
              <a:rPr lang="en-US" sz="1600" dirty="0">
                <a:latin typeface="Arial"/>
                <a:cs typeface="Arial"/>
              </a:rPr>
              <a:t> </a:t>
            </a:r>
            <a:r>
              <a:rPr lang="en-US" sz="1600" dirty="0" err="1">
                <a:latin typeface="Arial"/>
                <a:cs typeface="Arial"/>
              </a:rPr>
              <a:t>το</a:t>
            </a:r>
            <a:r>
              <a:rPr lang="en-US" sz="1600" dirty="0">
                <a:latin typeface="Arial"/>
                <a:cs typeface="Arial"/>
              </a:rPr>
              <a:t> </a:t>
            </a:r>
            <a:r>
              <a:rPr lang="en-US" sz="1600" dirty="0" err="1">
                <a:latin typeface="Arial"/>
                <a:cs typeface="Arial"/>
              </a:rPr>
              <a:t>ενδι</a:t>
            </a:r>
            <a:r>
              <a:rPr lang="en-US" sz="1600" dirty="0">
                <a:latin typeface="Arial"/>
                <a:cs typeface="Arial"/>
              </a:rPr>
              <a:t>α</a:t>
            </a:r>
            <a:r>
              <a:rPr lang="en-US" sz="1600" dirty="0" err="1">
                <a:latin typeface="Arial"/>
                <a:cs typeface="Arial"/>
              </a:rPr>
              <a:t>φέρον</a:t>
            </a:r>
            <a:r>
              <a:rPr lang="en-US" sz="1600" dirty="0">
                <a:latin typeface="Arial"/>
                <a:cs typeface="Arial"/>
              </a:rPr>
              <a:t> </a:t>
            </a:r>
            <a:r>
              <a:rPr lang="en-US" sz="1600" dirty="0" err="1">
                <a:latin typeface="Arial"/>
                <a:cs typeface="Arial"/>
              </a:rPr>
              <a:t>του</a:t>
            </a:r>
            <a:r>
              <a:rPr lang="en-US" sz="1600" dirty="0">
                <a:latin typeface="Arial"/>
                <a:cs typeface="Arial"/>
              </a:rPr>
              <a:t> α</a:t>
            </a:r>
            <a:r>
              <a:rPr lang="en-US" sz="1600" dirty="0" err="1">
                <a:latin typeface="Arial"/>
                <a:cs typeface="Arial"/>
              </a:rPr>
              <a:t>ν</a:t>
            </a:r>
            <a:r>
              <a:rPr lang="en-US" sz="1600" dirty="0">
                <a:latin typeface="Arial"/>
                <a:cs typeface="Arial"/>
              </a:rPr>
              <a:t>α</a:t>
            </a:r>
            <a:r>
              <a:rPr lang="en-US" sz="1600" dirty="0" err="1">
                <a:latin typeface="Arial"/>
                <a:cs typeface="Arial"/>
              </a:rPr>
              <a:t>γνωστή</a:t>
            </a:r>
            <a:r>
              <a:rPr lang="en-US" sz="1600" dirty="0">
                <a:latin typeface="Arial"/>
                <a:cs typeface="Arial"/>
              </a:rPr>
              <a:t>. </a:t>
            </a:r>
            <a:endParaRPr lang="el-GR" sz="1600" dirty="0">
              <a:latin typeface="Arial"/>
              <a:cs typeface="Arial"/>
            </a:endParaRPr>
          </a:p>
          <a:p>
            <a:pPr marL="285750" indent="-285750" algn="just">
              <a:lnSpc>
                <a:spcPct val="150000"/>
              </a:lnSpc>
              <a:buFont typeface="Arial"/>
              <a:buChar char="•"/>
            </a:pPr>
            <a:r>
              <a:rPr lang="en-US" sz="1600" dirty="0" err="1">
                <a:latin typeface="Arial"/>
                <a:cs typeface="Arial"/>
              </a:rPr>
              <a:t>Δι</a:t>
            </a:r>
            <a:r>
              <a:rPr lang="en-US" sz="1600" dirty="0">
                <a:latin typeface="Arial"/>
                <a:cs typeface="Arial"/>
              </a:rPr>
              <a:t>α</a:t>
            </a:r>
            <a:r>
              <a:rPr lang="en-US" sz="1600" dirty="0" err="1">
                <a:latin typeface="Arial"/>
                <a:cs typeface="Arial"/>
              </a:rPr>
              <a:t>φημίσεις</a:t>
            </a:r>
            <a:r>
              <a:rPr lang="en-US" sz="1600" dirty="0">
                <a:latin typeface="Arial"/>
                <a:cs typeface="Arial"/>
              </a:rPr>
              <a:t> </a:t>
            </a:r>
            <a:r>
              <a:rPr lang="en-US" sz="1600" dirty="0" err="1">
                <a:latin typeface="Arial"/>
                <a:cs typeface="Arial"/>
              </a:rPr>
              <a:t>δισέλιδων</a:t>
            </a:r>
            <a:r>
              <a:rPr lang="en-US" sz="1600" dirty="0">
                <a:latin typeface="Arial"/>
                <a:cs typeface="Arial"/>
              </a:rPr>
              <a:t> </a:t>
            </a:r>
            <a:r>
              <a:rPr lang="en-US" sz="1600" dirty="0" err="1">
                <a:latin typeface="Arial"/>
                <a:cs typeface="Arial"/>
              </a:rPr>
              <a:t>ή</a:t>
            </a:r>
            <a:r>
              <a:rPr lang="en-US" sz="1600" dirty="0">
                <a:latin typeface="Arial"/>
                <a:cs typeface="Arial"/>
              </a:rPr>
              <a:t> π</a:t>
            </a:r>
            <a:r>
              <a:rPr lang="en-US" sz="1600" dirty="0" err="1">
                <a:latin typeface="Arial"/>
                <a:cs typeface="Arial"/>
              </a:rPr>
              <a:t>ολυσέλιδων</a:t>
            </a:r>
            <a:r>
              <a:rPr lang="en-US" sz="1600" dirty="0">
                <a:latin typeface="Arial"/>
                <a:cs typeface="Arial"/>
              </a:rPr>
              <a:t>: Οι </a:t>
            </a:r>
            <a:r>
              <a:rPr lang="en-US" sz="1600" dirty="0" err="1">
                <a:latin typeface="Arial"/>
                <a:cs typeface="Arial"/>
              </a:rPr>
              <a:t>δι</a:t>
            </a:r>
            <a:r>
              <a:rPr lang="en-US" sz="1600" dirty="0">
                <a:latin typeface="Arial"/>
                <a:cs typeface="Arial"/>
              </a:rPr>
              <a:t>α</a:t>
            </a:r>
            <a:r>
              <a:rPr lang="en-US" sz="1600" dirty="0" err="1">
                <a:latin typeface="Arial"/>
                <a:cs typeface="Arial"/>
              </a:rPr>
              <a:t>φημίσεις</a:t>
            </a:r>
            <a:r>
              <a:rPr lang="en-US" sz="1600" dirty="0">
                <a:latin typeface="Arial"/>
                <a:cs typeface="Arial"/>
              </a:rPr>
              <a:t> α</a:t>
            </a:r>
            <a:r>
              <a:rPr lang="en-US" sz="1600" dirty="0" err="1">
                <a:latin typeface="Arial"/>
                <a:cs typeface="Arial"/>
              </a:rPr>
              <a:t>υτού</a:t>
            </a:r>
            <a:r>
              <a:rPr lang="en-US" sz="1600" dirty="0">
                <a:latin typeface="Arial"/>
                <a:cs typeface="Arial"/>
              </a:rPr>
              <a:t> </a:t>
            </a:r>
            <a:r>
              <a:rPr lang="en-US" sz="1600" dirty="0" err="1">
                <a:latin typeface="Arial"/>
                <a:cs typeface="Arial"/>
              </a:rPr>
              <a:t>του</a:t>
            </a:r>
            <a:r>
              <a:rPr lang="en-US" sz="1600" dirty="0">
                <a:latin typeface="Arial"/>
                <a:cs typeface="Arial"/>
              </a:rPr>
              <a:t> </a:t>
            </a:r>
            <a:r>
              <a:rPr lang="en-US" sz="1600" dirty="0" err="1">
                <a:latin typeface="Arial"/>
                <a:cs typeface="Arial"/>
              </a:rPr>
              <a:t>τύ</a:t>
            </a:r>
            <a:r>
              <a:rPr lang="en-US" sz="1600" dirty="0">
                <a:latin typeface="Arial"/>
                <a:cs typeface="Arial"/>
              </a:rPr>
              <a:t>π</a:t>
            </a:r>
            <a:r>
              <a:rPr lang="en-US" sz="1600" dirty="0" err="1">
                <a:latin typeface="Arial"/>
                <a:cs typeface="Arial"/>
              </a:rPr>
              <a:t>ου</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λύ</a:t>
            </a:r>
            <a:r>
              <a:rPr lang="en-US" sz="1600" dirty="0">
                <a:latin typeface="Arial"/>
                <a:cs typeface="Arial"/>
              </a:rPr>
              <a:t>π</a:t>
            </a:r>
            <a:r>
              <a:rPr lang="en-US" sz="1600" dirty="0" err="1">
                <a:latin typeface="Arial"/>
                <a:cs typeface="Arial"/>
              </a:rPr>
              <a:t>τουν</a:t>
            </a:r>
            <a:r>
              <a:rPr lang="en-US" sz="1600" dirty="0">
                <a:latin typeface="Arial"/>
                <a:cs typeface="Arial"/>
              </a:rPr>
              <a:t> </a:t>
            </a:r>
            <a:r>
              <a:rPr lang="en-US" sz="1600" dirty="0" err="1">
                <a:latin typeface="Arial"/>
                <a:cs typeface="Arial"/>
              </a:rPr>
              <a:t>δύο</a:t>
            </a:r>
            <a:r>
              <a:rPr lang="en-US" sz="1600" dirty="0">
                <a:latin typeface="Arial"/>
                <a:cs typeface="Arial"/>
              </a:rPr>
              <a:t> </a:t>
            </a:r>
            <a:r>
              <a:rPr lang="en-US" sz="1600" dirty="0" err="1">
                <a:latin typeface="Arial"/>
                <a:cs typeface="Arial"/>
              </a:rPr>
              <a:t>ή</a:t>
            </a:r>
            <a:r>
              <a:rPr lang="en-US" sz="1600" dirty="0">
                <a:latin typeface="Arial"/>
                <a:cs typeface="Arial"/>
              </a:rPr>
              <a:t> π</a:t>
            </a:r>
            <a:r>
              <a:rPr lang="en-US" sz="1600" dirty="0" err="1">
                <a:latin typeface="Arial"/>
                <a:cs typeface="Arial"/>
              </a:rPr>
              <a:t>ερισσότερες</a:t>
            </a:r>
            <a:r>
              <a:rPr lang="en-US" sz="1600" dirty="0">
                <a:latin typeface="Arial"/>
                <a:cs typeface="Arial"/>
              </a:rPr>
              <a:t> </a:t>
            </a:r>
            <a:r>
              <a:rPr lang="en-US" sz="1600" dirty="0" err="1">
                <a:latin typeface="Arial"/>
                <a:cs typeface="Arial"/>
              </a:rPr>
              <a:t>σελίδες</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ι</a:t>
            </a:r>
            <a:r>
              <a:rPr lang="en-US" sz="1600" dirty="0">
                <a:latin typeface="Arial"/>
                <a:cs typeface="Arial"/>
              </a:rPr>
              <a:t> πα</a:t>
            </a:r>
            <a:r>
              <a:rPr lang="en-US" sz="1600" dirty="0" err="1">
                <a:latin typeface="Arial"/>
                <a:cs typeface="Arial"/>
              </a:rPr>
              <a:t>ρέχουν</a:t>
            </a:r>
            <a:r>
              <a:rPr lang="en-US" sz="1600" dirty="0">
                <a:latin typeface="Arial"/>
                <a:cs typeface="Arial"/>
              </a:rPr>
              <a:t> π</a:t>
            </a:r>
            <a:r>
              <a:rPr lang="en-US" sz="1600" dirty="0" err="1">
                <a:latin typeface="Arial"/>
                <a:cs typeface="Arial"/>
              </a:rPr>
              <a:t>ερισσότερο</a:t>
            </a:r>
            <a:r>
              <a:rPr lang="en-US" sz="1600" dirty="0">
                <a:latin typeface="Arial"/>
                <a:cs typeface="Arial"/>
              </a:rPr>
              <a:t> </a:t>
            </a:r>
            <a:r>
              <a:rPr lang="en-US" sz="1600" dirty="0" err="1">
                <a:latin typeface="Arial"/>
                <a:cs typeface="Arial"/>
              </a:rPr>
              <a:t>χώρο</a:t>
            </a:r>
            <a:r>
              <a:rPr lang="en-US" sz="1600" dirty="0">
                <a:latin typeface="Arial"/>
                <a:cs typeface="Arial"/>
              </a:rPr>
              <a:t> </a:t>
            </a:r>
            <a:r>
              <a:rPr lang="en-US" sz="1600" dirty="0" err="1">
                <a:latin typeface="Arial"/>
                <a:cs typeface="Arial"/>
              </a:rPr>
              <a:t>γι</a:t>
            </a:r>
            <a:r>
              <a:rPr lang="en-US" sz="1600" dirty="0">
                <a:latin typeface="Arial"/>
                <a:cs typeface="Arial"/>
              </a:rPr>
              <a:t>α </a:t>
            </a:r>
            <a:r>
              <a:rPr lang="en-US" sz="1600" dirty="0" err="1">
                <a:latin typeface="Arial"/>
                <a:cs typeface="Arial"/>
              </a:rPr>
              <a:t>ν</a:t>
            </a:r>
            <a:r>
              <a:rPr lang="en-US" sz="1600" dirty="0">
                <a:latin typeface="Arial"/>
                <a:cs typeface="Arial"/>
              </a:rPr>
              <a:t>α πα</a:t>
            </a:r>
            <a:r>
              <a:rPr lang="en-US" sz="1600" dirty="0" err="1">
                <a:latin typeface="Arial"/>
                <a:cs typeface="Arial"/>
              </a:rPr>
              <a:t>ρουσιάσουν</a:t>
            </a:r>
            <a:r>
              <a:rPr lang="en-US" sz="1600" dirty="0">
                <a:latin typeface="Arial"/>
                <a:cs typeface="Arial"/>
              </a:rPr>
              <a:t> </a:t>
            </a:r>
            <a:r>
              <a:rPr lang="en-US" sz="1600" dirty="0" err="1">
                <a:latin typeface="Arial"/>
                <a:cs typeface="Arial"/>
              </a:rPr>
              <a:t>το</a:t>
            </a:r>
            <a:r>
              <a:rPr lang="en-US" sz="1600" dirty="0">
                <a:latin typeface="Arial"/>
                <a:cs typeface="Arial"/>
              </a:rPr>
              <a:t> π</a:t>
            </a:r>
            <a:r>
              <a:rPr lang="en-US" sz="1600" dirty="0" err="1">
                <a:latin typeface="Arial"/>
                <a:cs typeface="Arial"/>
              </a:rPr>
              <a:t>ροϊόν</a:t>
            </a:r>
            <a:r>
              <a:rPr lang="en-US" sz="1600" dirty="0">
                <a:latin typeface="Arial"/>
                <a:cs typeface="Arial"/>
              </a:rPr>
              <a:t> </a:t>
            </a:r>
            <a:r>
              <a:rPr lang="en-US" sz="1600" dirty="0" err="1">
                <a:latin typeface="Arial"/>
                <a:cs typeface="Arial"/>
              </a:rPr>
              <a:t>ή</a:t>
            </a:r>
            <a:r>
              <a:rPr lang="en-US" sz="1600" dirty="0">
                <a:latin typeface="Arial"/>
                <a:cs typeface="Arial"/>
              </a:rPr>
              <a:t> </a:t>
            </a:r>
            <a:r>
              <a:rPr lang="en-US" sz="1600" dirty="0" err="1">
                <a:latin typeface="Arial"/>
                <a:cs typeface="Arial"/>
              </a:rPr>
              <a:t>την</a:t>
            </a:r>
            <a:r>
              <a:rPr lang="en-US" sz="1600" dirty="0">
                <a:latin typeface="Arial"/>
                <a:cs typeface="Arial"/>
              </a:rPr>
              <a:t> </a:t>
            </a:r>
            <a:r>
              <a:rPr lang="en-US" sz="1600" dirty="0" err="1">
                <a:latin typeface="Arial"/>
                <a:cs typeface="Arial"/>
              </a:rPr>
              <a:t>υ</a:t>
            </a:r>
            <a:r>
              <a:rPr lang="en-US" sz="1600" dirty="0">
                <a:latin typeface="Arial"/>
                <a:cs typeface="Arial"/>
              </a:rPr>
              <a:t>π</a:t>
            </a:r>
            <a:r>
              <a:rPr lang="en-US" sz="1600" dirty="0" err="1">
                <a:latin typeface="Arial"/>
                <a:cs typeface="Arial"/>
              </a:rPr>
              <a:t>ηρεσί</a:t>
            </a:r>
            <a:r>
              <a:rPr lang="en-US" sz="1600" dirty="0">
                <a:latin typeface="Arial"/>
                <a:cs typeface="Arial"/>
              </a:rPr>
              <a:t>α </a:t>
            </a:r>
            <a:r>
              <a:rPr lang="en-US" sz="1600" dirty="0" err="1">
                <a:latin typeface="Arial"/>
                <a:cs typeface="Arial"/>
              </a:rPr>
              <a:t>με</a:t>
            </a:r>
            <a:r>
              <a:rPr lang="en-US" sz="1600" dirty="0">
                <a:latin typeface="Arial"/>
                <a:cs typeface="Arial"/>
              </a:rPr>
              <a:t> </a:t>
            </a:r>
            <a:r>
              <a:rPr lang="en-US" sz="1600" dirty="0" err="1">
                <a:latin typeface="Arial"/>
                <a:cs typeface="Arial"/>
              </a:rPr>
              <a:t>λε</a:t>
            </a:r>
            <a:r>
              <a:rPr lang="en-US" sz="1600" dirty="0">
                <a:latin typeface="Arial"/>
                <a:cs typeface="Arial"/>
              </a:rPr>
              <a:t>π</a:t>
            </a:r>
            <a:r>
              <a:rPr lang="en-US" sz="1600" dirty="0" err="1">
                <a:latin typeface="Arial"/>
                <a:cs typeface="Arial"/>
              </a:rPr>
              <a:t>τομερή</a:t>
            </a:r>
            <a:r>
              <a:rPr lang="en-US" sz="1600" dirty="0">
                <a:latin typeface="Arial"/>
                <a:cs typeface="Arial"/>
              </a:rPr>
              <a:t> π</a:t>
            </a:r>
            <a:r>
              <a:rPr lang="en-US" sz="1600" dirty="0" err="1">
                <a:latin typeface="Arial"/>
                <a:cs typeface="Arial"/>
              </a:rPr>
              <a:t>ληροφορί</a:t>
            </a:r>
            <a:r>
              <a:rPr lang="en-US" sz="1600" dirty="0">
                <a:latin typeface="Arial"/>
                <a:cs typeface="Arial"/>
              </a:rPr>
              <a:t>α. </a:t>
            </a:r>
            <a:endParaRPr lang="el-GR" sz="1600" dirty="0">
              <a:latin typeface="Arial"/>
              <a:cs typeface="Arial"/>
            </a:endParaRPr>
          </a:p>
          <a:p>
            <a:pPr marL="285750" indent="-285750" algn="just">
              <a:lnSpc>
                <a:spcPct val="150000"/>
              </a:lnSpc>
              <a:buFont typeface="Arial"/>
              <a:buChar char="•"/>
            </a:pPr>
            <a:r>
              <a:rPr lang="en-US" sz="1600" dirty="0" err="1">
                <a:latin typeface="Arial"/>
                <a:cs typeface="Arial"/>
              </a:rPr>
              <a:t>Δι</a:t>
            </a:r>
            <a:r>
              <a:rPr lang="en-US" sz="1600" dirty="0">
                <a:latin typeface="Arial"/>
                <a:cs typeface="Arial"/>
              </a:rPr>
              <a:t>α</a:t>
            </a:r>
            <a:r>
              <a:rPr lang="en-US" sz="1600" dirty="0" err="1">
                <a:latin typeface="Arial"/>
                <a:cs typeface="Arial"/>
              </a:rPr>
              <a:t>φημίσεις</a:t>
            </a:r>
            <a:r>
              <a:rPr lang="en-US" sz="1600" dirty="0">
                <a:latin typeface="Arial"/>
                <a:cs typeface="Arial"/>
              </a:rPr>
              <a:t> </a:t>
            </a:r>
            <a:r>
              <a:rPr lang="en-US" sz="1600" dirty="0" err="1">
                <a:latin typeface="Arial"/>
                <a:cs typeface="Arial"/>
              </a:rPr>
              <a:t>μισής</a:t>
            </a:r>
            <a:r>
              <a:rPr lang="en-US" sz="1600" dirty="0">
                <a:latin typeface="Arial"/>
                <a:cs typeface="Arial"/>
              </a:rPr>
              <a:t> </a:t>
            </a:r>
            <a:r>
              <a:rPr lang="en-US" sz="1600" dirty="0" err="1">
                <a:latin typeface="Arial"/>
                <a:cs typeface="Arial"/>
              </a:rPr>
              <a:t>σελίδ</a:t>
            </a:r>
            <a:r>
              <a:rPr lang="en-US" sz="1600" dirty="0">
                <a:latin typeface="Arial"/>
                <a:cs typeface="Arial"/>
              </a:rPr>
              <a:t>α</a:t>
            </a:r>
            <a:r>
              <a:rPr lang="en-US" sz="1600" dirty="0" err="1">
                <a:latin typeface="Arial"/>
                <a:cs typeface="Arial"/>
              </a:rPr>
              <a:t>ς</a:t>
            </a:r>
            <a:r>
              <a:rPr lang="en-US" sz="1600" dirty="0">
                <a:latin typeface="Arial"/>
                <a:cs typeface="Arial"/>
              </a:rPr>
              <a:t> </a:t>
            </a:r>
            <a:r>
              <a:rPr lang="en-US" sz="1600" dirty="0" err="1">
                <a:latin typeface="Arial"/>
                <a:cs typeface="Arial"/>
              </a:rPr>
              <a:t>ή</a:t>
            </a:r>
            <a:r>
              <a:rPr lang="en-US" sz="1600" dirty="0">
                <a:latin typeface="Arial"/>
                <a:cs typeface="Arial"/>
              </a:rPr>
              <a:t> </a:t>
            </a:r>
            <a:r>
              <a:rPr lang="en-US" sz="1600" dirty="0" err="1">
                <a:latin typeface="Arial"/>
                <a:cs typeface="Arial"/>
              </a:rPr>
              <a:t>τετράγωνων</a:t>
            </a:r>
            <a:r>
              <a:rPr lang="en-US" sz="1600" dirty="0">
                <a:latin typeface="Arial"/>
                <a:cs typeface="Arial"/>
              </a:rPr>
              <a:t>: </a:t>
            </a:r>
            <a:r>
              <a:rPr lang="en-US" sz="1600" dirty="0" err="1">
                <a:latin typeface="Arial"/>
                <a:cs typeface="Arial"/>
              </a:rPr>
              <a:t>Οι</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φημίσεις</a:t>
            </a:r>
            <a:r>
              <a:rPr lang="en-US" sz="1600" dirty="0">
                <a:latin typeface="Arial"/>
                <a:cs typeface="Arial"/>
              </a:rPr>
              <a:t> α</a:t>
            </a:r>
            <a:r>
              <a:rPr lang="en-US" sz="1600" dirty="0" err="1">
                <a:latin typeface="Arial"/>
                <a:cs typeface="Arial"/>
              </a:rPr>
              <a:t>υτού</a:t>
            </a:r>
            <a:r>
              <a:rPr lang="en-US" sz="1600" dirty="0">
                <a:latin typeface="Arial"/>
                <a:cs typeface="Arial"/>
              </a:rPr>
              <a:t> </a:t>
            </a:r>
            <a:r>
              <a:rPr lang="en-US" sz="1600" dirty="0" err="1">
                <a:latin typeface="Arial"/>
                <a:cs typeface="Arial"/>
              </a:rPr>
              <a:t>του</a:t>
            </a:r>
            <a:r>
              <a:rPr lang="en-US" sz="1600" dirty="0">
                <a:latin typeface="Arial"/>
                <a:cs typeface="Arial"/>
              </a:rPr>
              <a:t> </a:t>
            </a:r>
            <a:r>
              <a:rPr lang="en-US" sz="1600" dirty="0" err="1">
                <a:latin typeface="Arial"/>
                <a:cs typeface="Arial"/>
              </a:rPr>
              <a:t>μεγέθους</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λύ</a:t>
            </a:r>
            <a:r>
              <a:rPr lang="en-US" sz="1600" dirty="0">
                <a:latin typeface="Arial"/>
                <a:cs typeface="Arial"/>
              </a:rPr>
              <a:t>π</a:t>
            </a:r>
            <a:r>
              <a:rPr lang="en-US" sz="1600" dirty="0" err="1">
                <a:latin typeface="Arial"/>
                <a:cs typeface="Arial"/>
              </a:rPr>
              <a:t>τουν</a:t>
            </a:r>
            <a:r>
              <a:rPr lang="en-US" sz="1600" dirty="0">
                <a:latin typeface="Arial"/>
                <a:cs typeface="Arial"/>
              </a:rPr>
              <a:t> </a:t>
            </a:r>
            <a:r>
              <a:rPr lang="en-US" sz="1600" dirty="0" err="1">
                <a:latin typeface="Arial"/>
                <a:cs typeface="Arial"/>
              </a:rPr>
              <a:t>μισή</a:t>
            </a:r>
            <a:r>
              <a:rPr lang="en-US" sz="1600" dirty="0">
                <a:latin typeface="Arial"/>
                <a:cs typeface="Arial"/>
              </a:rPr>
              <a:t> </a:t>
            </a:r>
            <a:r>
              <a:rPr lang="en-US" sz="1600" dirty="0" err="1">
                <a:latin typeface="Arial"/>
                <a:cs typeface="Arial"/>
              </a:rPr>
              <a:t>σελίδ</a:t>
            </a:r>
            <a:r>
              <a:rPr lang="en-US" sz="1600" dirty="0">
                <a:latin typeface="Arial"/>
                <a:cs typeface="Arial"/>
              </a:rPr>
              <a:t>α </a:t>
            </a:r>
            <a:r>
              <a:rPr lang="en-US" sz="1600" dirty="0" err="1">
                <a:latin typeface="Arial"/>
                <a:cs typeface="Arial"/>
              </a:rPr>
              <a:t>κ</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συνήθως</a:t>
            </a:r>
            <a:r>
              <a:rPr lang="en-US" sz="1600" dirty="0">
                <a:latin typeface="Arial"/>
                <a:cs typeface="Arial"/>
              </a:rPr>
              <a:t> </a:t>
            </a:r>
            <a:r>
              <a:rPr lang="en-US" sz="1600" dirty="0" err="1">
                <a:latin typeface="Arial"/>
                <a:cs typeface="Arial"/>
              </a:rPr>
              <a:t>είν</a:t>
            </a:r>
            <a:r>
              <a:rPr lang="en-US" sz="1600" dirty="0">
                <a:latin typeface="Arial"/>
                <a:cs typeface="Arial"/>
              </a:rPr>
              <a:t>α</a:t>
            </a:r>
            <a:r>
              <a:rPr lang="en-US" sz="1600" dirty="0" err="1">
                <a:latin typeface="Arial"/>
                <a:cs typeface="Arial"/>
              </a:rPr>
              <a:t>ι</a:t>
            </a:r>
            <a:r>
              <a:rPr lang="en-US" sz="1600" dirty="0">
                <a:latin typeface="Arial"/>
                <a:cs typeface="Arial"/>
              </a:rPr>
              <a:t> π</a:t>
            </a:r>
            <a:r>
              <a:rPr lang="en-US" sz="1600" dirty="0" err="1">
                <a:latin typeface="Arial"/>
                <a:cs typeface="Arial"/>
              </a:rPr>
              <a:t>ιο</a:t>
            </a:r>
            <a:r>
              <a:rPr lang="en-US" sz="1600" dirty="0">
                <a:latin typeface="Arial"/>
                <a:cs typeface="Arial"/>
              </a:rPr>
              <a:t> π</a:t>
            </a:r>
            <a:r>
              <a:rPr lang="en-US" sz="1600" dirty="0" err="1">
                <a:latin typeface="Arial"/>
                <a:cs typeface="Arial"/>
              </a:rPr>
              <a:t>ροσιτές</a:t>
            </a:r>
            <a:r>
              <a:rPr lang="en-US" sz="1600" dirty="0">
                <a:latin typeface="Arial"/>
                <a:cs typeface="Arial"/>
              </a:rPr>
              <a:t> </a:t>
            </a:r>
            <a:r>
              <a:rPr lang="en-US" sz="1600" dirty="0" err="1">
                <a:latin typeface="Arial"/>
                <a:cs typeface="Arial"/>
              </a:rPr>
              <a:t>σε</a:t>
            </a:r>
            <a:r>
              <a:rPr lang="en-US" sz="1600" dirty="0">
                <a:latin typeface="Arial"/>
                <a:cs typeface="Arial"/>
              </a:rPr>
              <a:t> </a:t>
            </a:r>
            <a:r>
              <a:rPr lang="en-US" sz="1600" dirty="0" err="1">
                <a:latin typeface="Arial"/>
                <a:cs typeface="Arial"/>
              </a:rPr>
              <a:t>μικρότερες</a:t>
            </a:r>
            <a:r>
              <a:rPr lang="en-US" sz="1600" dirty="0">
                <a:latin typeface="Arial"/>
                <a:cs typeface="Arial"/>
              </a:rPr>
              <a:t> </a:t>
            </a:r>
            <a:r>
              <a:rPr lang="en-US" sz="1600" dirty="0" err="1">
                <a:latin typeface="Arial"/>
                <a:cs typeface="Arial"/>
              </a:rPr>
              <a:t>ε</a:t>
            </a:r>
            <a:r>
              <a:rPr lang="en-US" sz="1600" dirty="0">
                <a:latin typeface="Arial"/>
                <a:cs typeface="Arial"/>
              </a:rPr>
              <a:t>π</a:t>
            </a:r>
            <a:r>
              <a:rPr lang="en-US" sz="1600" dirty="0" err="1">
                <a:latin typeface="Arial"/>
                <a:cs typeface="Arial"/>
              </a:rPr>
              <a:t>ιχειρήσεις</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τ</a:t>
            </a:r>
            <a:r>
              <a:rPr lang="en-US" sz="1600" dirty="0">
                <a:latin typeface="Arial"/>
                <a:cs typeface="Arial"/>
              </a:rPr>
              <a:t>α</a:t>
            </a:r>
            <a:r>
              <a:rPr lang="en-US" sz="1600" dirty="0" err="1">
                <a:latin typeface="Arial"/>
                <a:cs typeface="Arial"/>
              </a:rPr>
              <a:t>χωρήσεις</a:t>
            </a:r>
            <a:r>
              <a:rPr lang="en-US" sz="1600" dirty="0">
                <a:latin typeface="Arial"/>
                <a:cs typeface="Arial"/>
              </a:rPr>
              <a:t> </a:t>
            </a:r>
            <a:r>
              <a:rPr lang="en-US" sz="1600" dirty="0" err="1">
                <a:latin typeface="Arial"/>
                <a:cs typeface="Arial"/>
              </a:rPr>
              <a:t>μικρογρ</a:t>
            </a:r>
            <a:r>
              <a:rPr lang="en-US" sz="1600" dirty="0">
                <a:latin typeface="Arial"/>
                <a:cs typeface="Arial"/>
              </a:rPr>
              <a:t>α</a:t>
            </a:r>
            <a:r>
              <a:rPr lang="en-US" sz="1600" dirty="0" err="1">
                <a:latin typeface="Arial"/>
                <a:cs typeface="Arial"/>
              </a:rPr>
              <a:t>φιών</a:t>
            </a:r>
            <a:r>
              <a:rPr lang="en-US" sz="1600" dirty="0">
                <a:latin typeface="Arial"/>
                <a:cs typeface="Arial"/>
              </a:rPr>
              <a:t>: </a:t>
            </a:r>
            <a:r>
              <a:rPr lang="en-US" sz="1600" dirty="0" err="1">
                <a:latin typeface="Arial"/>
                <a:cs typeface="Arial"/>
              </a:rPr>
              <a:t>Αυτοί</a:t>
            </a:r>
            <a:r>
              <a:rPr lang="en-US" sz="1600" dirty="0">
                <a:latin typeface="Arial"/>
                <a:cs typeface="Arial"/>
              </a:rPr>
              <a:t> </a:t>
            </a:r>
            <a:r>
              <a:rPr lang="en-US" sz="1600" dirty="0" err="1">
                <a:latin typeface="Arial"/>
                <a:cs typeface="Arial"/>
              </a:rPr>
              <a:t>είν</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οι</a:t>
            </a:r>
            <a:r>
              <a:rPr lang="en-US" sz="1600" dirty="0">
                <a:latin typeface="Arial"/>
                <a:cs typeface="Arial"/>
              </a:rPr>
              <a:t> </a:t>
            </a:r>
            <a:r>
              <a:rPr lang="en-US" sz="1600" dirty="0" err="1">
                <a:latin typeface="Arial"/>
                <a:cs typeface="Arial"/>
              </a:rPr>
              <a:t>μικρότεροι</a:t>
            </a:r>
            <a:r>
              <a:rPr lang="en-US" sz="1600" dirty="0">
                <a:latin typeface="Arial"/>
                <a:cs typeface="Arial"/>
              </a:rPr>
              <a:t> </a:t>
            </a:r>
            <a:r>
              <a:rPr lang="en-US" sz="1600" dirty="0" err="1">
                <a:latin typeface="Arial"/>
                <a:cs typeface="Arial"/>
              </a:rPr>
              <a:t>τύ</a:t>
            </a:r>
            <a:r>
              <a:rPr lang="en-US" sz="1600" dirty="0">
                <a:latin typeface="Arial"/>
                <a:cs typeface="Arial"/>
              </a:rPr>
              <a:t>π</a:t>
            </a:r>
            <a:r>
              <a:rPr lang="en-US" sz="1600" dirty="0" err="1">
                <a:latin typeface="Arial"/>
                <a:cs typeface="Arial"/>
              </a:rPr>
              <a:t>οι</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φημίσεων</a:t>
            </a:r>
            <a:r>
              <a:rPr lang="en-US" sz="1600" dirty="0">
                <a:latin typeface="Arial"/>
                <a:cs typeface="Arial"/>
              </a:rPr>
              <a:t>, π</a:t>
            </a:r>
            <a:r>
              <a:rPr lang="en-US" sz="1600" dirty="0" err="1">
                <a:latin typeface="Arial"/>
                <a:cs typeface="Arial"/>
              </a:rPr>
              <a:t>ου</a:t>
            </a:r>
            <a:r>
              <a:rPr lang="en-US" sz="1600" dirty="0">
                <a:latin typeface="Arial"/>
                <a:cs typeface="Arial"/>
              </a:rPr>
              <a:t> π</a:t>
            </a:r>
            <a:r>
              <a:rPr lang="en-US" sz="1600" dirty="0" err="1">
                <a:latin typeface="Arial"/>
                <a:cs typeface="Arial"/>
              </a:rPr>
              <a:t>εριλ</a:t>
            </a:r>
            <a:r>
              <a:rPr lang="en-US" sz="1600" dirty="0">
                <a:latin typeface="Arial"/>
                <a:cs typeface="Arial"/>
              </a:rPr>
              <a:t>αμβ</a:t>
            </a:r>
            <a:r>
              <a:rPr lang="en-US" sz="1600" dirty="0" err="1">
                <a:latin typeface="Arial"/>
                <a:cs typeface="Arial"/>
              </a:rPr>
              <a:t>άνουν</a:t>
            </a:r>
            <a:r>
              <a:rPr lang="en-US" sz="1600" dirty="0">
                <a:latin typeface="Arial"/>
                <a:cs typeface="Arial"/>
              </a:rPr>
              <a:t> </a:t>
            </a:r>
            <a:r>
              <a:rPr lang="en-US" sz="1600" dirty="0" err="1">
                <a:latin typeface="Arial"/>
                <a:cs typeface="Arial"/>
              </a:rPr>
              <a:t>μι</a:t>
            </a:r>
            <a:r>
              <a:rPr lang="en-US" sz="1600" dirty="0">
                <a:latin typeface="Arial"/>
                <a:cs typeface="Arial"/>
              </a:rPr>
              <a:t>α </a:t>
            </a:r>
            <a:r>
              <a:rPr lang="en-US" sz="1600" dirty="0" err="1">
                <a:latin typeface="Arial"/>
                <a:cs typeface="Arial"/>
              </a:rPr>
              <a:t>μικρή</a:t>
            </a:r>
            <a:r>
              <a:rPr lang="en-US" sz="1600" dirty="0">
                <a:latin typeface="Arial"/>
                <a:cs typeface="Arial"/>
              </a:rPr>
              <a:t> </a:t>
            </a:r>
            <a:r>
              <a:rPr lang="en-US" sz="1600" dirty="0" err="1">
                <a:latin typeface="Arial"/>
                <a:cs typeface="Arial"/>
              </a:rPr>
              <a:t>εικόν</a:t>
            </a:r>
            <a:r>
              <a:rPr lang="en-US" sz="1600" dirty="0">
                <a:latin typeface="Arial"/>
                <a:cs typeface="Arial"/>
              </a:rPr>
              <a:t>α </a:t>
            </a:r>
            <a:r>
              <a:rPr lang="en-US" sz="1600" dirty="0" err="1">
                <a:latin typeface="Arial"/>
                <a:cs typeface="Arial"/>
              </a:rPr>
              <a:t>κ</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σύντομο</a:t>
            </a:r>
            <a:r>
              <a:rPr lang="en-US" sz="1600" dirty="0">
                <a:latin typeface="Arial"/>
                <a:cs typeface="Arial"/>
              </a:rPr>
              <a:t> </a:t>
            </a:r>
            <a:r>
              <a:rPr lang="en-US" sz="1600" dirty="0" err="1">
                <a:latin typeface="Arial"/>
                <a:cs typeface="Arial"/>
              </a:rPr>
              <a:t>κείμενο</a:t>
            </a:r>
            <a:r>
              <a:rPr lang="en-US" sz="1600" dirty="0">
                <a:latin typeface="Arial"/>
                <a:cs typeface="Arial"/>
              </a:rPr>
              <a:t>, </a:t>
            </a:r>
            <a:r>
              <a:rPr lang="en-US" sz="1600" dirty="0" err="1">
                <a:latin typeface="Arial"/>
                <a:cs typeface="Arial"/>
              </a:rPr>
              <a:t>χρησιμο</a:t>
            </a:r>
            <a:r>
              <a:rPr lang="en-US" sz="1600" dirty="0">
                <a:latin typeface="Arial"/>
                <a:cs typeface="Arial"/>
              </a:rPr>
              <a:t>π</a:t>
            </a:r>
            <a:r>
              <a:rPr lang="en-US" sz="1600" dirty="0" err="1">
                <a:latin typeface="Arial"/>
                <a:cs typeface="Arial"/>
              </a:rPr>
              <a:t>οιώντ</a:t>
            </a:r>
            <a:r>
              <a:rPr lang="en-US" sz="1600" dirty="0">
                <a:latin typeface="Arial"/>
                <a:cs typeface="Arial"/>
              </a:rPr>
              <a:t>α</a:t>
            </a:r>
            <a:r>
              <a:rPr lang="en-US" sz="1600" dirty="0" err="1">
                <a:latin typeface="Arial"/>
                <a:cs typeface="Arial"/>
              </a:rPr>
              <a:t>ς</a:t>
            </a:r>
            <a:r>
              <a:rPr lang="en-US" sz="1600" dirty="0">
                <a:latin typeface="Arial"/>
                <a:cs typeface="Arial"/>
              </a:rPr>
              <a:t> π</a:t>
            </a:r>
            <a:r>
              <a:rPr lang="en-US" sz="1600" dirty="0" err="1">
                <a:latin typeface="Arial"/>
                <a:cs typeface="Arial"/>
              </a:rPr>
              <a:t>εριορισμένο</a:t>
            </a:r>
            <a:r>
              <a:rPr lang="en-US" sz="1600" dirty="0">
                <a:latin typeface="Arial"/>
                <a:cs typeface="Arial"/>
              </a:rPr>
              <a:t> </a:t>
            </a:r>
            <a:r>
              <a:rPr lang="en-US" sz="1600" dirty="0" err="1">
                <a:latin typeface="Arial"/>
                <a:cs typeface="Arial"/>
              </a:rPr>
              <a:t>χώρο</a:t>
            </a:r>
            <a:r>
              <a:rPr lang="en-US" sz="1600" dirty="0">
                <a:latin typeface="Arial"/>
                <a:cs typeface="Arial"/>
              </a:rPr>
              <a:t>. </a:t>
            </a:r>
            <a:endParaRPr lang="el-GR" sz="1600" dirty="0">
              <a:latin typeface="Arial"/>
              <a:cs typeface="Arial"/>
            </a:endParaRPr>
          </a:p>
          <a:p>
            <a:pPr algn="just">
              <a:lnSpc>
                <a:spcPct val="150000"/>
              </a:lnSpc>
            </a:pPr>
            <a:r>
              <a:rPr lang="en-US" sz="1600" dirty="0">
                <a:latin typeface="Arial"/>
                <a:cs typeface="Arial"/>
              </a:rPr>
              <a:t> </a:t>
            </a:r>
            <a:endParaRPr lang="el-GR" sz="1600" b="1" dirty="0">
              <a:latin typeface="Arial"/>
              <a:cs typeface="Arial"/>
            </a:endParaRPr>
          </a:p>
        </p:txBody>
      </p:sp>
      <p:sp>
        <p:nvSpPr>
          <p:cNvPr id="15" name="Title 1"/>
          <p:cNvSpPr>
            <a:spLocks noGrp="1"/>
          </p:cNvSpPr>
          <p:nvPr>
            <p:ph type="title"/>
          </p:nvPr>
        </p:nvSpPr>
        <p:spPr>
          <a:xfrm>
            <a:off x="395536" y="260648"/>
            <a:ext cx="8291264" cy="508918"/>
          </a:xfrm>
        </p:spPr>
        <p:txBody>
          <a:bodyPr>
            <a:noAutofit/>
          </a:bodyPr>
          <a:lstStyle/>
          <a:p>
            <a:pPr lvl="1" algn="ctr" rtl="0">
              <a:spcBef>
                <a:spcPct val="0"/>
              </a:spcBef>
            </a:pPr>
            <a:r>
              <a:rPr lang="el-GR" sz="2800" dirty="0">
                <a:latin typeface="Arial"/>
                <a:cs typeface="Arial"/>
              </a:rPr>
              <a:t>Περιοδικά</a:t>
            </a:r>
            <a:endParaRPr lang="en-US" sz="2800" dirty="0">
              <a:latin typeface="Arial"/>
              <a:cs typeface="Arial"/>
            </a:endParaRPr>
          </a:p>
        </p:txBody>
      </p:sp>
    </p:spTree>
    <p:extLst>
      <p:ext uri="{BB962C8B-B14F-4D97-AF65-F5344CB8AC3E}">
        <p14:creationId xmlns:p14="http://schemas.microsoft.com/office/powerpoint/2010/main" val="31752378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611560" y="1038981"/>
            <a:ext cx="8136904" cy="3765134"/>
          </a:xfrm>
          <a:prstGeom prst="rect">
            <a:avLst/>
          </a:prstGeom>
        </p:spPr>
        <p:txBody>
          <a:bodyPr wrap="square">
            <a:spAutoFit/>
          </a:bodyPr>
          <a:lstStyle/>
          <a:p>
            <a:pPr marL="285750" indent="-285750" algn="just">
              <a:lnSpc>
                <a:spcPct val="150000"/>
              </a:lnSpc>
              <a:buFont typeface="Arial"/>
              <a:buChar char="•"/>
            </a:pPr>
            <a:r>
              <a:rPr lang="en-US" sz="1600" dirty="0">
                <a:latin typeface="Arial"/>
                <a:cs typeface="Arial"/>
              </a:rPr>
              <a:t>Ενσωμα</a:t>
            </a:r>
            <a:r>
              <a:rPr lang="en-US" sz="1600" dirty="0" err="1">
                <a:latin typeface="Arial"/>
                <a:cs typeface="Arial"/>
              </a:rPr>
              <a:t>τωμένες</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φημίσεις</a:t>
            </a:r>
            <a:r>
              <a:rPr lang="en-US" sz="1600" dirty="0">
                <a:latin typeface="Arial"/>
                <a:cs typeface="Arial"/>
              </a:rPr>
              <a:t>: Οι </a:t>
            </a:r>
            <a:r>
              <a:rPr lang="en-US" sz="1600" dirty="0" err="1">
                <a:latin typeface="Arial"/>
                <a:cs typeface="Arial"/>
              </a:rPr>
              <a:t>δι</a:t>
            </a:r>
            <a:r>
              <a:rPr lang="en-US" sz="1600" dirty="0">
                <a:latin typeface="Arial"/>
                <a:cs typeface="Arial"/>
              </a:rPr>
              <a:t>α</a:t>
            </a:r>
            <a:r>
              <a:rPr lang="en-US" sz="1600" dirty="0" err="1">
                <a:latin typeface="Arial"/>
                <a:cs typeface="Arial"/>
              </a:rPr>
              <a:t>φημίσεις</a:t>
            </a:r>
            <a:r>
              <a:rPr lang="en-US" sz="1600" dirty="0">
                <a:latin typeface="Arial"/>
                <a:cs typeface="Arial"/>
              </a:rPr>
              <a:t> α</a:t>
            </a:r>
            <a:r>
              <a:rPr lang="en-US" sz="1600" dirty="0" err="1">
                <a:latin typeface="Arial"/>
                <a:cs typeface="Arial"/>
              </a:rPr>
              <a:t>υτού</a:t>
            </a:r>
            <a:r>
              <a:rPr lang="en-US" sz="1600" dirty="0">
                <a:latin typeface="Arial"/>
                <a:cs typeface="Arial"/>
              </a:rPr>
              <a:t> </a:t>
            </a:r>
            <a:r>
              <a:rPr lang="en-US" sz="1600" dirty="0" err="1">
                <a:latin typeface="Arial"/>
                <a:cs typeface="Arial"/>
              </a:rPr>
              <a:t>του</a:t>
            </a:r>
            <a:r>
              <a:rPr lang="en-US" sz="1600" dirty="0">
                <a:latin typeface="Arial"/>
                <a:cs typeface="Arial"/>
              </a:rPr>
              <a:t> </a:t>
            </a:r>
            <a:r>
              <a:rPr lang="en-US" sz="1600" dirty="0" err="1">
                <a:latin typeface="Arial"/>
                <a:cs typeface="Arial"/>
              </a:rPr>
              <a:t>είδους</a:t>
            </a:r>
            <a:r>
              <a:rPr lang="en-US" sz="1600" dirty="0">
                <a:latin typeface="Arial"/>
                <a:cs typeface="Arial"/>
              </a:rPr>
              <a:t> </a:t>
            </a:r>
            <a:r>
              <a:rPr lang="en-US" sz="1600" dirty="0" err="1">
                <a:latin typeface="Arial"/>
                <a:cs typeface="Arial"/>
              </a:rPr>
              <a:t>είν</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ενσωμ</a:t>
            </a:r>
            <a:r>
              <a:rPr lang="en-US" sz="1600" dirty="0">
                <a:latin typeface="Arial"/>
                <a:cs typeface="Arial"/>
              </a:rPr>
              <a:t>α</a:t>
            </a:r>
            <a:r>
              <a:rPr lang="en-US" sz="1600" dirty="0" err="1">
                <a:latin typeface="Arial"/>
                <a:cs typeface="Arial"/>
              </a:rPr>
              <a:t>τωμένες</a:t>
            </a:r>
            <a:r>
              <a:rPr lang="en-US" sz="1600" dirty="0">
                <a:latin typeface="Arial"/>
                <a:cs typeface="Arial"/>
              </a:rPr>
              <a:t> </a:t>
            </a:r>
            <a:r>
              <a:rPr lang="en-US" sz="1600" dirty="0" err="1">
                <a:latin typeface="Arial"/>
                <a:cs typeface="Arial"/>
              </a:rPr>
              <a:t>στο</a:t>
            </a:r>
            <a:r>
              <a:rPr lang="en-US" sz="1600" dirty="0">
                <a:latin typeface="Arial"/>
                <a:cs typeface="Arial"/>
              </a:rPr>
              <a:t> π</a:t>
            </a:r>
            <a:r>
              <a:rPr lang="en-US" sz="1600" dirty="0" err="1">
                <a:latin typeface="Arial"/>
                <a:cs typeface="Arial"/>
              </a:rPr>
              <a:t>εριεχόμενο</a:t>
            </a:r>
            <a:r>
              <a:rPr lang="en-US" sz="1600" dirty="0">
                <a:latin typeface="Arial"/>
                <a:cs typeface="Arial"/>
              </a:rPr>
              <a:t> </a:t>
            </a:r>
            <a:r>
              <a:rPr lang="en-US" sz="1600" dirty="0" err="1">
                <a:latin typeface="Arial"/>
                <a:cs typeface="Arial"/>
              </a:rPr>
              <a:t>του</a:t>
            </a:r>
            <a:r>
              <a:rPr lang="en-US" sz="1600" dirty="0">
                <a:latin typeface="Arial"/>
                <a:cs typeface="Arial"/>
              </a:rPr>
              <a:t> π</a:t>
            </a:r>
            <a:r>
              <a:rPr lang="en-US" sz="1600" dirty="0" err="1">
                <a:latin typeface="Arial"/>
                <a:cs typeface="Arial"/>
              </a:rPr>
              <a:t>εριοδικού</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τηρούν</a:t>
            </a:r>
            <a:r>
              <a:rPr lang="en-US" sz="1600" dirty="0">
                <a:latin typeface="Arial"/>
                <a:cs typeface="Arial"/>
              </a:rPr>
              <a:t> </a:t>
            </a:r>
            <a:r>
              <a:rPr lang="en-US" sz="1600" dirty="0" err="1">
                <a:latin typeface="Arial"/>
                <a:cs typeface="Arial"/>
              </a:rPr>
              <a:t>το</a:t>
            </a:r>
            <a:r>
              <a:rPr lang="en-US" sz="1600" dirty="0">
                <a:latin typeface="Arial"/>
                <a:cs typeface="Arial"/>
              </a:rPr>
              <a:t> </a:t>
            </a:r>
            <a:r>
              <a:rPr lang="en-US" sz="1600" dirty="0" err="1">
                <a:latin typeface="Arial"/>
                <a:cs typeface="Arial"/>
              </a:rPr>
              <a:t>στυλ</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τον</a:t>
            </a:r>
            <a:r>
              <a:rPr lang="en-US" sz="1600" dirty="0">
                <a:latin typeface="Arial"/>
                <a:cs typeface="Arial"/>
              </a:rPr>
              <a:t> </a:t>
            </a:r>
            <a:r>
              <a:rPr lang="en-US" sz="1600" dirty="0" err="1">
                <a:latin typeface="Arial"/>
                <a:cs typeface="Arial"/>
              </a:rPr>
              <a:t>τόνο</a:t>
            </a:r>
            <a:r>
              <a:rPr lang="en-US" sz="1600" dirty="0">
                <a:latin typeface="Arial"/>
                <a:cs typeface="Arial"/>
              </a:rPr>
              <a:t> </a:t>
            </a:r>
            <a:r>
              <a:rPr lang="en-US" sz="1600" dirty="0" err="1">
                <a:latin typeface="Arial"/>
                <a:cs typeface="Arial"/>
              </a:rPr>
              <a:t>του</a:t>
            </a:r>
            <a:r>
              <a:rPr lang="en-US" sz="1600" dirty="0">
                <a:latin typeface="Arial"/>
                <a:cs typeface="Arial"/>
              </a:rPr>
              <a:t> π</a:t>
            </a:r>
            <a:r>
              <a:rPr lang="en-US" sz="1600" dirty="0" err="1">
                <a:latin typeface="Arial"/>
                <a:cs typeface="Arial"/>
              </a:rPr>
              <a:t>εριοδικού</a:t>
            </a:r>
            <a:r>
              <a:rPr lang="en-US" sz="1600" dirty="0">
                <a:latin typeface="Arial"/>
                <a:cs typeface="Arial"/>
              </a:rPr>
              <a:t> </a:t>
            </a:r>
            <a:r>
              <a:rPr lang="en-US" sz="1600" dirty="0" err="1">
                <a:latin typeface="Arial"/>
                <a:cs typeface="Arial"/>
              </a:rPr>
              <a:t>γι</a:t>
            </a:r>
            <a:r>
              <a:rPr lang="en-US" sz="1600" dirty="0">
                <a:latin typeface="Arial"/>
                <a:cs typeface="Arial"/>
              </a:rPr>
              <a:t>α </a:t>
            </a:r>
            <a:r>
              <a:rPr lang="en-US" sz="1600" dirty="0" err="1">
                <a:latin typeface="Arial"/>
                <a:cs typeface="Arial"/>
              </a:rPr>
              <a:t>ν</a:t>
            </a:r>
            <a:r>
              <a:rPr lang="en-US" sz="1600" dirty="0">
                <a:latin typeface="Arial"/>
                <a:cs typeface="Arial"/>
              </a:rPr>
              <a:t>α </a:t>
            </a:r>
            <a:r>
              <a:rPr lang="en-US" sz="1600" dirty="0" err="1">
                <a:latin typeface="Arial"/>
                <a:cs typeface="Arial"/>
              </a:rPr>
              <a:t>δημιουργήσουν</a:t>
            </a:r>
            <a:r>
              <a:rPr lang="en-US" sz="1600" dirty="0">
                <a:latin typeface="Arial"/>
                <a:cs typeface="Arial"/>
              </a:rPr>
              <a:t> </a:t>
            </a:r>
            <a:r>
              <a:rPr lang="en-US" sz="1600" dirty="0" err="1">
                <a:latin typeface="Arial"/>
                <a:cs typeface="Arial"/>
              </a:rPr>
              <a:t>μι</a:t>
            </a:r>
            <a:r>
              <a:rPr lang="en-US" sz="1600" dirty="0">
                <a:latin typeface="Arial"/>
                <a:cs typeface="Arial"/>
              </a:rPr>
              <a:t>α </a:t>
            </a:r>
            <a:r>
              <a:rPr lang="el-GR" sz="1600" dirty="0">
                <a:latin typeface="Arial"/>
                <a:cs typeface="Arial"/>
              </a:rPr>
              <a:t>διακριτική παρουσίαση.</a:t>
            </a:r>
          </a:p>
          <a:p>
            <a:pPr algn="just">
              <a:lnSpc>
                <a:spcPct val="150000"/>
              </a:lnSpc>
            </a:pPr>
            <a:endParaRPr lang="el-GR" sz="1600" dirty="0">
              <a:latin typeface="Arial"/>
              <a:cs typeface="Arial"/>
            </a:endParaRPr>
          </a:p>
          <a:p>
            <a:pPr algn="just">
              <a:lnSpc>
                <a:spcPct val="150000"/>
              </a:lnSpc>
            </a:pPr>
            <a:r>
              <a:rPr lang="en-US" sz="1600" dirty="0" err="1">
                <a:latin typeface="Arial"/>
                <a:cs typeface="Arial"/>
              </a:rPr>
              <a:t>Οι</a:t>
            </a:r>
            <a:r>
              <a:rPr lang="en-US" sz="1600" dirty="0">
                <a:latin typeface="Arial"/>
                <a:cs typeface="Arial"/>
              </a:rPr>
              <a:t> </a:t>
            </a:r>
            <a:r>
              <a:rPr lang="en-US" sz="1600" dirty="0" err="1">
                <a:latin typeface="Arial"/>
                <a:cs typeface="Arial"/>
              </a:rPr>
              <a:t>ενσωμ</a:t>
            </a:r>
            <a:r>
              <a:rPr lang="en-US" sz="1600" dirty="0">
                <a:latin typeface="Arial"/>
                <a:cs typeface="Arial"/>
              </a:rPr>
              <a:t>α</a:t>
            </a:r>
            <a:r>
              <a:rPr lang="en-US" sz="1600" dirty="0" err="1">
                <a:latin typeface="Arial"/>
                <a:cs typeface="Arial"/>
              </a:rPr>
              <a:t>τωμένες</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φημίσεις</a:t>
            </a:r>
            <a:r>
              <a:rPr lang="en-US" sz="1600" dirty="0">
                <a:latin typeface="Arial"/>
                <a:cs typeface="Arial"/>
              </a:rPr>
              <a:t> </a:t>
            </a:r>
            <a:r>
              <a:rPr lang="en-US" sz="1600" dirty="0" err="1">
                <a:latin typeface="Arial"/>
                <a:cs typeface="Arial"/>
              </a:rPr>
              <a:t>είν</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εξ</a:t>
            </a:r>
            <a:r>
              <a:rPr lang="en-US" sz="1600" dirty="0">
                <a:latin typeface="Arial"/>
                <a:cs typeface="Arial"/>
              </a:rPr>
              <a:t>α</a:t>
            </a:r>
            <a:r>
              <a:rPr lang="en-US" sz="1600" dirty="0" err="1">
                <a:latin typeface="Arial"/>
                <a:cs typeface="Arial"/>
              </a:rPr>
              <a:t>ιρετικά</a:t>
            </a:r>
            <a:r>
              <a:rPr lang="en-US" sz="1600" dirty="0">
                <a:latin typeface="Arial"/>
                <a:cs typeface="Arial"/>
              </a:rPr>
              <a:t> απ</a:t>
            </a:r>
            <a:r>
              <a:rPr lang="en-US" sz="1600" dirty="0" err="1">
                <a:latin typeface="Arial"/>
                <a:cs typeface="Arial"/>
              </a:rPr>
              <a:t>οτελεσμ</a:t>
            </a:r>
            <a:r>
              <a:rPr lang="en-US" sz="1600" dirty="0">
                <a:latin typeface="Arial"/>
                <a:cs typeface="Arial"/>
              </a:rPr>
              <a:t>α</a:t>
            </a:r>
            <a:r>
              <a:rPr lang="en-US" sz="1600" dirty="0" err="1">
                <a:latin typeface="Arial"/>
                <a:cs typeface="Arial"/>
              </a:rPr>
              <a:t>τικές</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θώς</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φημίζουν</a:t>
            </a:r>
            <a:r>
              <a:rPr lang="en-US" sz="1600" dirty="0">
                <a:latin typeface="Arial"/>
                <a:cs typeface="Arial"/>
              </a:rPr>
              <a:t> </a:t>
            </a:r>
            <a:r>
              <a:rPr lang="en-US" sz="1600" dirty="0" err="1">
                <a:latin typeface="Arial"/>
                <a:cs typeface="Arial"/>
              </a:rPr>
              <a:t>το</a:t>
            </a:r>
            <a:r>
              <a:rPr lang="en-US" sz="1600" dirty="0">
                <a:latin typeface="Arial"/>
                <a:cs typeface="Arial"/>
              </a:rPr>
              <a:t> π</a:t>
            </a:r>
            <a:r>
              <a:rPr lang="en-US" sz="1600" dirty="0" err="1">
                <a:latin typeface="Arial"/>
                <a:cs typeface="Arial"/>
              </a:rPr>
              <a:t>ροϊόν</a:t>
            </a:r>
            <a:r>
              <a:rPr lang="en-US" sz="1600" dirty="0">
                <a:latin typeface="Arial"/>
                <a:cs typeface="Arial"/>
              </a:rPr>
              <a:t> </a:t>
            </a:r>
            <a:r>
              <a:rPr lang="en-US" sz="1600" dirty="0" err="1">
                <a:latin typeface="Arial"/>
                <a:cs typeface="Arial"/>
              </a:rPr>
              <a:t>ή</a:t>
            </a:r>
            <a:r>
              <a:rPr lang="en-US" sz="1600" dirty="0">
                <a:latin typeface="Arial"/>
                <a:cs typeface="Arial"/>
              </a:rPr>
              <a:t> </a:t>
            </a:r>
            <a:r>
              <a:rPr lang="en-US" sz="1600" dirty="0" err="1">
                <a:latin typeface="Arial"/>
                <a:cs typeface="Arial"/>
              </a:rPr>
              <a:t>την</a:t>
            </a:r>
            <a:r>
              <a:rPr lang="en-US" sz="1600" dirty="0">
                <a:latin typeface="Arial"/>
                <a:cs typeface="Arial"/>
              </a:rPr>
              <a:t> </a:t>
            </a:r>
            <a:r>
              <a:rPr lang="en-US" sz="1600" dirty="0" err="1">
                <a:latin typeface="Arial"/>
                <a:cs typeface="Arial"/>
              </a:rPr>
              <a:t>υ</a:t>
            </a:r>
            <a:r>
              <a:rPr lang="en-US" sz="1600" dirty="0">
                <a:latin typeface="Arial"/>
                <a:cs typeface="Arial"/>
              </a:rPr>
              <a:t>π</a:t>
            </a:r>
            <a:r>
              <a:rPr lang="en-US" sz="1600" dirty="0" err="1">
                <a:latin typeface="Arial"/>
                <a:cs typeface="Arial"/>
              </a:rPr>
              <a:t>ηρεσί</a:t>
            </a:r>
            <a:r>
              <a:rPr lang="en-US" sz="1600" dirty="0">
                <a:latin typeface="Arial"/>
                <a:cs typeface="Arial"/>
              </a:rPr>
              <a:t>α </a:t>
            </a:r>
            <a:r>
              <a:rPr lang="en-US" sz="1600" dirty="0" err="1">
                <a:latin typeface="Arial"/>
                <a:cs typeface="Arial"/>
              </a:rPr>
              <a:t>με</a:t>
            </a:r>
            <a:r>
              <a:rPr lang="en-US" sz="1600" dirty="0">
                <a:latin typeface="Arial"/>
                <a:cs typeface="Arial"/>
              </a:rPr>
              <a:t> </a:t>
            </a:r>
            <a:r>
              <a:rPr lang="en-US" sz="1600" dirty="0" err="1">
                <a:latin typeface="Arial"/>
                <a:cs typeface="Arial"/>
              </a:rPr>
              <a:t>έν</a:t>
            </a:r>
            <a:r>
              <a:rPr lang="en-US" sz="1600" dirty="0">
                <a:latin typeface="Arial"/>
                <a:cs typeface="Arial"/>
              </a:rPr>
              <a:t>α</a:t>
            </a:r>
            <a:r>
              <a:rPr lang="en-US" sz="1600" dirty="0" err="1">
                <a:latin typeface="Arial"/>
                <a:cs typeface="Arial"/>
              </a:rPr>
              <a:t>ν</a:t>
            </a:r>
            <a:r>
              <a:rPr lang="en-US" sz="1600" dirty="0">
                <a:latin typeface="Arial"/>
                <a:cs typeface="Arial"/>
              </a:rPr>
              <a:t> π</a:t>
            </a:r>
            <a:r>
              <a:rPr lang="en-US" sz="1600" dirty="0" err="1">
                <a:latin typeface="Arial"/>
                <a:cs typeface="Arial"/>
              </a:rPr>
              <a:t>ιο</a:t>
            </a:r>
            <a:r>
              <a:rPr lang="en-US" sz="1600" dirty="0">
                <a:latin typeface="Arial"/>
                <a:cs typeface="Arial"/>
              </a:rPr>
              <a:t> </a:t>
            </a:r>
            <a:r>
              <a:rPr lang="en-US" sz="1600" dirty="0" err="1">
                <a:latin typeface="Arial"/>
                <a:cs typeface="Arial"/>
              </a:rPr>
              <a:t>οργ</a:t>
            </a:r>
            <a:r>
              <a:rPr lang="en-US" sz="1600" dirty="0">
                <a:latin typeface="Arial"/>
                <a:cs typeface="Arial"/>
              </a:rPr>
              <a:t>α</a:t>
            </a:r>
            <a:r>
              <a:rPr lang="en-US" sz="1600" dirty="0" err="1">
                <a:latin typeface="Arial"/>
                <a:cs typeface="Arial"/>
              </a:rPr>
              <a:t>νικό</a:t>
            </a:r>
            <a:r>
              <a:rPr lang="en-US" sz="1600" dirty="0">
                <a:latin typeface="Arial"/>
                <a:cs typeface="Arial"/>
              </a:rPr>
              <a:t> </a:t>
            </a:r>
            <a:r>
              <a:rPr lang="en-US" sz="1600" dirty="0" err="1">
                <a:latin typeface="Arial"/>
                <a:cs typeface="Arial"/>
              </a:rPr>
              <a:t>τρό</a:t>
            </a:r>
            <a:r>
              <a:rPr lang="en-US" sz="1600" dirty="0">
                <a:latin typeface="Arial"/>
                <a:cs typeface="Arial"/>
              </a:rPr>
              <a:t>π</a:t>
            </a:r>
            <a:r>
              <a:rPr lang="en-US" sz="1600" dirty="0" err="1">
                <a:latin typeface="Arial"/>
                <a:cs typeface="Arial"/>
              </a:rPr>
              <a:t>ο</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τ</a:t>
            </a:r>
            <a:r>
              <a:rPr lang="en-US" sz="1600" dirty="0">
                <a:latin typeface="Arial"/>
                <a:cs typeface="Arial"/>
              </a:rPr>
              <a:t>α</a:t>
            </a:r>
            <a:r>
              <a:rPr lang="en-US" sz="1600" dirty="0" err="1">
                <a:latin typeface="Arial"/>
                <a:cs typeface="Arial"/>
              </a:rPr>
              <a:t>κτώντ</a:t>
            </a:r>
            <a:r>
              <a:rPr lang="en-US" sz="1600" dirty="0">
                <a:latin typeface="Arial"/>
                <a:cs typeface="Arial"/>
              </a:rPr>
              <a:t>α</a:t>
            </a:r>
            <a:r>
              <a:rPr lang="en-US" sz="1600" dirty="0" err="1">
                <a:latin typeface="Arial"/>
                <a:cs typeface="Arial"/>
              </a:rPr>
              <a:t>ς</a:t>
            </a:r>
            <a:r>
              <a:rPr lang="en-US" sz="1600" dirty="0">
                <a:latin typeface="Arial"/>
                <a:cs typeface="Arial"/>
              </a:rPr>
              <a:t> </a:t>
            </a:r>
            <a:r>
              <a:rPr lang="en-US" sz="1600" dirty="0" err="1">
                <a:latin typeface="Arial"/>
                <a:cs typeface="Arial"/>
              </a:rPr>
              <a:t>την</a:t>
            </a:r>
            <a:r>
              <a:rPr lang="en-US" sz="1600" dirty="0">
                <a:latin typeface="Arial"/>
                <a:cs typeface="Arial"/>
              </a:rPr>
              <a:t> </a:t>
            </a:r>
            <a:r>
              <a:rPr lang="en-US" sz="1600" dirty="0" err="1">
                <a:latin typeface="Arial"/>
                <a:cs typeface="Arial"/>
              </a:rPr>
              <a:t>εμ</a:t>
            </a:r>
            <a:r>
              <a:rPr lang="en-US" sz="1600" dirty="0">
                <a:latin typeface="Arial"/>
                <a:cs typeface="Arial"/>
              </a:rPr>
              <a:t>π</a:t>
            </a:r>
            <a:r>
              <a:rPr lang="en-US" sz="1600" dirty="0" err="1">
                <a:latin typeface="Arial"/>
                <a:cs typeface="Arial"/>
              </a:rPr>
              <a:t>ιστοσύνη</a:t>
            </a:r>
            <a:r>
              <a:rPr lang="en-US" sz="1600" dirty="0">
                <a:latin typeface="Arial"/>
                <a:cs typeface="Arial"/>
              </a:rPr>
              <a:t> </a:t>
            </a:r>
            <a:r>
              <a:rPr lang="en-US" sz="1600" dirty="0" err="1">
                <a:latin typeface="Arial"/>
                <a:cs typeface="Arial"/>
              </a:rPr>
              <a:t>των</a:t>
            </a:r>
            <a:r>
              <a:rPr lang="en-US" sz="1600" dirty="0">
                <a:latin typeface="Arial"/>
                <a:cs typeface="Arial"/>
              </a:rPr>
              <a:t> α</a:t>
            </a:r>
            <a:r>
              <a:rPr lang="en-US" sz="1600" dirty="0" err="1">
                <a:latin typeface="Arial"/>
                <a:cs typeface="Arial"/>
              </a:rPr>
              <a:t>ν</a:t>
            </a:r>
            <a:r>
              <a:rPr lang="en-US" sz="1600" dirty="0">
                <a:latin typeface="Arial"/>
                <a:cs typeface="Arial"/>
              </a:rPr>
              <a:t>α</a:t>
            </a:r>
            <a:r>
              <a:rPr lang="en-US" sz="1600" dirty="0" err="1">
                <a:latin typeface="Arial"/>
                <a:cs typeface="Arial"/>
              </a:rPr>
              <a:t>γνωστών</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ι</a:t>
            </a:r>
            <a:r>
              <a:rPr lang="en-US" sz="1600" dirty="0">
                <a:latin typeface="Arial"/>
                <a:cs typeface="Arial"/>
              </a:rPr>
              <a:t> απ</a:t>
            </a:r>
            <a:r>
              <a:rPr lang="en-US" sz="1600" dirty="0" err="1">
                <a:latin typeface="Arial"/>
                <a:cs typeface="Arial"/>
              </a:rPr>
              <a:t>οφεύγοντ</a:t>
            </a:r>
            <a:r>
              <a:rPr lang="en-US" sz="1600" dirty="0">
                <a:latin typeface="Arial"/>
                <a:cs typeface="Arial"/>
              </a:rPr>
              <a:t>α</a:t>
            </a:r>
            <a:r>
              <a:rPr lang="en-US" sz="1600" dirty="0" err="1">
                <a:latin typeface="Arial"/>
                <a:cs typeface="Arial"/>
              </a:rPr>
              <a:t>ς</a:t>
            </a:r>
            <a:r>
              <a:rPr lang="en-US" sz="1600" dirty="0">
                <a:latin typeface="Arial"/>
                <a:cs typeface="Arial"/>
              </a:rPr>
              <a:t> </a:t>
            </a:r>
            <a:r>
              <a:rPr lang="en-US" sz="1600" dirty="0" err="1">
                <a:latin typeface="Arial"/>
                <a:cs typeface="Arial"/>
              </a:rPr>
              <a:t>την</a:t>
            </a:r>
            <a:r>
              <a:rPr lang="en-US" sz="1600" dirty="0">
                <a:latin typeface="Arial"/>
                <a:cs typeface="Arial"/>
              </a:rPr>
              <a:t> </a:t>
            </a:r>
            <a:r>
              <a:rPr lang="en-US" sz="1600" dirty="0" err="1">
                <a:latin typeface="Arial"/>
                <a:cs typeface="Arial"/>
              </a:rPr>
              <a:t>εντύ</a:t>
            </a:r>
            <a:r>
              <a:rPr lang="en-US" sz="1600" dirty="0">
                <a:latin typeface="Arial"/>
                <a:cs typeface="Arial"/>
              </a:rPr>
              <a:t>π</a:t>
            </a:r>
            <a:r>
              <a:rPr lang="en-US" sz="1600" dirty="0" err="1">
                <a:latin typeface="Arial"/>
                <a:cs typeface="Arial"/>
              </a:rPr>
              <a:t>ωση</a:t>
            </a:r>
            <a:r>
              <a:rPr lang="en-US" sz="1600" dirty="0">
                <a:latin typeface="Arial"/>
                <a:cs typeface="Arial"/>
              </a:rPr>
              <a:t> </a:t>
            </a:r>
            <a:r>
              <a:rPr lang="en-US" sz="1600" dirty="0" err="1">
                <a:latin typeface="Arial"/>
                <a:cs typeface="Arial"/>
              </a:rPr>
              <a:t>της</a:t>
            </a:r>
            <a:r>
              <a:rPr lang="en-US" sz="1600" dirty="0">
                <a:latin typeface="Arial"/>
                <a:cs typeface="Arial"/>
              </a:rPr>
              <a:t> "πα</a:t>
            </a:r>
            <a:r>
              <a:rPr lang="en-US" sz="1600" dirty="0" err="1">
                <a:latin typeface="Arial"/>
                <a:cs typeface="Arial"/>
              </a:rPr>
              <a:t>ρεμ</a:t>
            </a:r>
            <a:r>
              <a:rPr lang="en-US" sz="1600" dirty="0">
                <a:latin typeface="Arial"/>
                <a:cs typeface="Arial"/>
              </a:rPr>
              <a:t>β</a:t>
            </a:r>
            <a:r>
              <a:rPr lang="en-US" sz="1600" dirty="0" err="1">
                <a:latin typeface="Arial"/>
                <a:cs typeface="Arial"/>
              </a:rPr>
              <a:t>ολής</a:t>
            </a:r>
            <a:r>
              <a:rPr lang="en-US" sz="1600" dirty="0">
                <a:latin typeface="Arial"/>
                <a:cs typeface="Arial"/>
              </a:rPr>
              <a:t>" </a:t>
            </a:r>
            <a:r>
              <a:rPr lang="en-US" sz="1600" dirty="0" err="1">
                <a:latin typeface="Arial"/>
                <a:cs typeface="Arial"/>
              </a:rPr>
              <a:t>στο</a:t>
            </a:r>
            <a:r>
              <a:rPr lang="en-US" sz="1600" dirty="0">
                <a:latin typeface="Arial"/>
                <a:cs typeface="Arial"/>
              </a:rPr>
              <a:t> π</a:t>
            </a:r>
            <a:r>
              <a:rPr lang="en-US" sz="1600" dirty="0" err="1">
                <a:latin typeface="Arial"/>
                <a:cs typeface="Arial"/>
              </a:rPr>
              <a:t>εριεχόμενο</a:t>
            </a:r>
            <a:r>
              <a:rPr lang="en-US" sz="1600" dirty="0">
                <a:latin typeface="Arial"/>
                <a:cs typeface="Arial"/>
              </a:rPr>
              <a:t> </a:t>
            </a:r>
            <a:r>
              <a:rPr lang="en-US" sz="1600" dirty="0" err="1">
                <a:latin typeface="Arial"/>
                <a:cs typeface="Arial"/>
              </a:rPr>
              <a:t>του</a:t>
            </a:r>
            <a:r>
              <a:rPr lang="en-US" sz="1600" dirty="0">
                <a:latin typeface="Arial"/>
                <a:cs typeface="Arial"/>
              </a:rPr>
              <a:t> π</a:t>
            </a:r>
            <a:r>
              <a:rPr lang="en-US" sz="1600" dirty="0" err="1">
                <a:latin typeface="Arial"/>
                <a:cs typeface="Arial"/>
              </a:rPr>
              <a:t>εριοδικού</a:t>
            </a:r>
            <a:r>
              <a:rPr lang="en-US" sz="1600" dirty="0">
                <a:latin typeface="Arial"/>
                <a:cs typeface="Arial"/>
              </a:rPr>
              <a:t>.</a:t>
            </a:r>
          </a:p>
          <a:p>
            <a:pPr marL="285750" indent="-285750" algn="just">
              <a:lnSpc>
                <a:spcPct val="150000"/>
              </a:lnSpc>
              <a:buFont typeface="Arial"/>
              <a:buChar char="•"/>
            </a:pPr>
            <a:endParaRPr lang="en-US" sz="1600" dirty="0">
              <a:latin typeface="Arial"/>
              <a:cs typeface="Arial"/>
            </a:endParaRPr>
          </a:p>
          <a:p>
            <a:pPr algn="just">
              <a:lnSpc>
                <a:spcPct val="150000"/>
              </a:lnSpc>
            </a:pPr>
            <a:r>
              <a:rPr lang="en-US" sz="1600" dirty="0">
                <a:latin typeface="Arial"/>
                <a:cs typeface="Arial"/>
              </a:rPr>
              <a:t> </a:t>
            </a:r>
            <a:endParaRPr lang="el-GR" sz="1600" b="1" dirty="0">
              <a:latin typeface="Arial"/>
              <a:cs typeface="Arial"/>
            </a:endParaRPr>
          </a:p>
        </p:txBody>
      </p:sp>
      <p:sp>
        <p:nvSpPr>
          <p:cNvPr id="15" name="Title 1"/>
          <p:cNvSpPr>
            <a:spLocks noGrp="1"/>
          </p:cNvSpPr>
          <p:nvPr>
            <p:ph type="title"/>
          </p:nvPr>
        </p:nvSpPr>
        <p:spPr>
          <a:xfrm>
            <a:off x="395536" y="260648"/>
            <a:ext cx="8291264" cy="508918"/>
          </a:xfrm>
        </p:spPr>
        <p:txBody>
          <a:bodyPr>
            <a:noAutofit/>
          </a:bodyPr>
          <a:lstStyle/>
          <a:p>
            <a:pPr lvl="1" algn="ctr" rtl="0">
              <a:spcBef>
                <a:spcPct val="0"/>
              </a:spcBef>
            </a:pPr>
            <a:r>
              <a:rPr lang="el-GR" sz="2800" dirty="0">
                <a:latin typeface="Arial"/>
                <a:cs typeface="Arial"/>
              </a:rPr>
              <a:t>Περιοδικά</a:t>
            </a:r>
            <a:endParaRPr lang="en-US" sz="2800" dirty="0">
              <a:latin typeface="Arial"/>
              <a:cs typeface="Arial"/>
            </a:endParaRPr>
          </a:p>
        </p:txBody>
      </p:sp>
    </p:spTree>
    <p:extLst>
      <p:ext uri="{BB962C8B-B14F-4D97-AF65-F5344CB8AC3E}">
        <p14:creationId xmlns:p14="http://schemas.microsoft.com/office/powerpoint/2010/main" val="17084481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611560" y="1176034"/>
            <a:ext cx="8136904" cy="3765134"/>
          </a:xfrm>
          <a:prstGeom prst="rect">
            <a:avLst/>
          </a:prstGeom>
        </p:spPr>
        <p:txBody>
          <a:bodyPr wrap="square">
            <a:spAutoFit/>
          </a:bodyPr>
          <a:lstStyle/>
          <a:p>
            <a:pPr algn="just">
              <a:lnSpc>
                <a:spcPct val="150000"/>
              </a:lnSpc>
            </a:pPr>
            <a:r>
              <a:rPr lang="en-US" sz="1600" dirty="0">
                <a:latin typeface="Arial"/>
                <a:cs typeface="Arial"/>
              </a:rPr>
              <a:t>Πέρα</a:t>
            </a:r>
            <a:r>
              <a:rPr lang="en-US" sz="1600" dirty="0" err="1">
                <a:latin typeface="Arial"/>
                <a:cs typeface="Arial"/>
              </a:rPr>
              <a:t>ν</a:t>
            </a:r>
            <a:r>
              <a:rPr lang="en-US" sz="1600" dirty="0">
                <a:latin typeface="Arial"/>
                <a:cs typeface="Arial"/>
              </a:rPr>
              <a:t> </a:t>
            </a:r>
            <a:r>
              <a:rPr lang="en-US" sz="1600" dirty="0" err="1">
                <a:latin typeface="Arial"/>
                <a:cs typeface="Arial"/>
              </a:rPr>
              <a:t>των</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φορετικών</a:t>
            </a:r>
            <a:r>
              <a:rPr lang="en-US" sz="1600" dirty="0">
                <a:latin typeface="Arial"/>
                <a:cs typeface="Arial"/>
              </a:rPr>
              <a:t> </a:t>
            </a:r>
            <a:r>
              <a:rPr lang="en-US" sz="1600" dirty="0" err="1">
                <a:latin typeface="Arial"/>
                <a:cs typeface="Arial"/>
              </a:rPr>
              <a:t>μορφών</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φημίσεων</a:t>
            </a:r>
            <a:r>
              <a:rPr lang="en-US" sz="1600" dirty="0">
                <a:latin typeface="Arial"/>
                <a:cs typeface="Arial"/>
              </a:rPr>
              <a:t>, </a:t>
            </a:r>
            <a:r>
              <a:rPr lang="en-US" sz="1600" dirty="0" err="1">
                <a:latin typeface="Arial"/>
                <a:cs typeface="Arial"/>
              </a:rPr>
              <a:t>οι</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φημίσεις</a:t>
            </a:r>
            <a:r>
              <a:rPr lang="en-US" sz="1600" dirty="0">
                <a:latin typeface="Arial"/>
                <a:cs typeface="Arial"/>
              </a:rPr>
              <a:t> </a:t>
            </a:r>
            <a:r>
              <a:rPr lang="en-US" sz="1600" dirty="0" err="1">
                <a:latin typeface="Arial"/>
                <a:cs typeface="Arial"/>
              </a:rPr>
              <a:t>στον</a:t>
            </a:r>
            <a:r>
              <a:rPr lang="en-US" sz="1600" dirty="0">
                <a:latin typeface="Arial"/>
                <a:cs typeface="Arial"/>
              </a:rPr>
              <a:t> π</a:t>
            </a:r>
            <a:r>
              <a:rPr lang="en-US" sz="1600" dirty="0" err="1">
                <a:latin typeface="Arial"/>
                <a:cs typeface="Arial"/>
              </a:rPr>
              <a:t>εριοδικό</a:t>
            </a:r>
            <a:r>
              <a:rPr lang="en-US" sz="1600" dirty="0">
                <a:latin typeface="Arial"/>
                <a:cs typeface="Arial"/>
              </a:rPr>
              <a:t> </a:t>
            </a:r>
            <a:r>
              <a:rPr lang="en-US" sz="1600" dirty="0" err="1">
                <a:latin typeface="Arial"/>
                <a:cs typeface="Arial"/>
              </a:rPr>
              <a:t>τύ</a:t>
            </a:r>
            <a:r>
              <a:rPr lang="en-US" sz="1600" dirty="0">
                <a:latin typeface="Arial"/>
                <a:cs typeface="Arial"/>
              </a:rPr>
              <a:t>π</a:t>
            </a:r>
            <a:r>
              <a:rPr lang="en-US" sz="1600" dirty="0" err="1">
                <a:latin typeface="Arial"/>
                <a:cs typeface="Arial"/>
              </a:rPr>
              <a:t>ο</a:t>
            </a:r>
            <a:r>
              <a:rPr lang="en-US" sz="1600" dirty="0">
                <a:latin typeface="Arial"/>
                <a:cs typeface="Arial"/>
              </a:rPr>
              <a:t> π</a:t>
            </a:r>
            <a:r>
              <a:rPr lang="en-US" sz="1600" dirty="0" err="1">
                <a:latin typeface="Arial"/>
                <a:cs typeface="Arial"/>
              </a:rPr>
              <a:t>ροσφέρουν</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άλλ</a:t>
            </a:r>
            <a:r>
              <a:rPr lang="en-US" sz="1600" dirty="0">
                <a:latin typeface="Arial"/>
                <a:cs typeface="Arial"/>
              </a:rPr>
              <a:t>α π</a:t>
            </a:r>
            <a:r>
              <a:rPr lang="en-US" sz="1600" dirty="0" err="1">
                <a:latin typeface="Arial"/>
                <a:cs typeface="Arial"/>
              </a:rPr>
              <a:t>λεονεκτήμ</a:t>
            </a:r>
            <a:r>
              <a:rPr lang="en-US" sz="1600" dirty="0">
                <a:latin typeface="Arial"/>
                <a:cs typeface="Arial"/>
              </a:rPr>
              <a:t>α</a:t>
            </a:r>
            <a:r>
              <a:rPr lang="en-US" sz="1600" dirty="0" err="1">
                <a:latin typeface="Arial"/>
                <a:cs typeface="Arial"/>
              </a:rPr>
              <a:t>τ</a:t>
            </a:r>
            <a:r>
              <a:rPr lang="en-US" sz="1600" dirty="0">
                <a:latin typeface="Arial"/>
                <a:cs typeface="Arial"/>
              </a:rPr>
              <a:t>α</a:t>
            </a:r>
            <a:r>
              <a:rPr lang="el-GR" sz="1600" dirty="0">
                <a:latin typeface="Arial"/>
                <a:cs typeface="Arial"/>
              </a:rPr>
              <a:t>.</a:t>
            </a:r>
          </a:p>
          <a:p>
            <a:pPr marL="285750" indent="-285750" algn="just">
              <a:lnSpc>
                <a:spcPct val="150000"/>
              </a:lnSpc>
              <a:buFont typeface="Arial"/>
              <a:buChar char="•"/>
            </a:pPr>
            <a:r>
              <a:rPr lang="en-US" sz="1600" dirty="0" err="1">
                <a:latin typeface="Arial"/>
                <a:cs typeface="Arial"/>
              </a:rPr>
              <a:t>Στοχευμένο</a:t>
            </a:r>
            <a:r>
              <a:rPr lang="en-US" sz="1600" dirty="0">
                <a:latin typeface="Arial"/>
                <a:cs typeface="Arial"/>
              </a:rPr>
              <a:t> </a:t>
            </a:r>
            <a:r>
              <a:rPr lang="en-US" sz="1600" dirty="0" err="1">
                <a:latin typeface="Arial"/>
                <a:cs typeface="Arial"/>
              </a:rPr>
              <a:t>κοινό</a:t>
            </a:r>
            <a:r>
              <a:rPr lang="en-US" sz="1600" dirty="0">
                <a:latin typeface="Arial"/>
                <a:cs typeface="Arial"/>
              </a:rPr>
              <a:t>: Επ</a:t>
            </a:r>
            <a:r>
              <a:rPr lang="en-US" sz="1600" dirty="0" err="1">
                <a:latin typeface="Arial"/>
                <a:cs typeface="Arial"/>
              </a:rPr>
              <a:t>ιλέγοντ</a:t>
            </a:r>
            <a:r>
              <a:rPr lang="en-US" sz="1600" dirty="0">
                <a:latin typeface="Arial"/>
                <a:cs typeface="Arial"/>
              </a:rPr>
              <a:t>α</a:t>
            </a:r>
            <a:r>
              <a:rPr lang="en-US" sz="1600" dirty="0" err="1">
                <a:latin typeface="Arial"/>
                <a:cs typeface="Arial"/>
              </a:rPr>
              <a:t>ς</a:t>
            </a:r>
            <a:r>
              <a:rPr lang="en-US" sz="1600" dirty="0">
                <a:latin typeface="Arial"/>
                <a:cs typeface="Arial"/>
              </a:rPr>
              <a:t> </a:t>
            </a:r>
            <a:r>
              <a:rPr lang="en-US" sz="1600" dirty="0" err="1">
                <a:latin typeface="Arial"/>
                <a:cs typeface="Arial"/>
              </a:rPr>
              <a:t>το</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τάλληλο</a:t>
            </a:r>
            <a:r>
              <a:rPr lang="en-US" sz="1600" dirty="0">
                <a:latin typeface="Arial"/>
                <a:cs typeface="Arial"/>
              </a:rPr>
              <a:t> π</a:t>
            </a:r>
            <a:r>
              <a:rPr lang="en-US" sz="1600" dirty="0" err="1">
                <a:latin typeface="Arial"/>
                <a:cs typeface="Arial"/>
              </a:rPr>
              <a:t>εριοδικό</a:t>
            </a:r>
            <a:r>
              <a:rPr lang="en-US" sz="1600" dirty="0">
                <a:latin typeface="Arial"/>
                <a:cs typeface="Arial"/>
              </a:rPr>
              <a:t>, </a:t>
            </a:r>
            <a:r>
              <a:rPr lang="en-US" sz="1600" dirty="0" err="1">
                <a:latin typeface="Arial"/>
                <a:cs typeface="Arial"/>
              </a:rPr>
              <a:t>οι</a:t>
            </a:r>
            <a:r>
              <a:rPr lang="en-US" sz="1600" dirty="0">
                <a:latin typeface="Arial"/>
                <a:cs typeface="Arial"/>
              </a:rPr>
              <a:t> </a:t>
            </a:r>
            <a:r>
              <a:rPr lang="el-GR" sz="1600" dirty="0">
                <a:latin typeface="Arial"/>
                <a:cs typeface="Arial"/>
              </a:rPr>
              <a:t>α</a:t>
            </a:r>
            <a:r>
              <a:rPr lang="en-US" sz="1600" dirty="0" err="1">
                <a:latin typeface="Arial"/>
                <a:cs typeface="Arial"/>
              </a:rPr>
              <a:t>ν</a:t>
            </a:r>
            <a:r>
              <a:rPr lang="en-US" sz="1600" dirty="0">
                <a:latin typeface="Arial"/>
                <a:cs typeface="Arial"/>
              </a:rPr>
              <a:t>α</a:t>
            </a:r>
            <a:r>
              <a:rPr lang="en-US" sz="1600" dirty="0" err="1">
                <a:latin typeface="Arial"/>
                <a:cs typeface="Arial"/>
              </a:rPr>
              <a:t>γνώστες</a:t>
            </a:r>
            <a:r>
              <a:rPr lang="en-US" sz="1600" dirty="0">
                <a:latin typeface="Arial"/>
                <a:cs typeface="Arial"/>
              </a:rPr>
              <a:t> </a:t>
            </a:r>
            <a:r>
              <a:rPr lang="en-US" sz="1600" dirty="0" err="1">
                <a:latin typeface="Arial"/>
                <a:cs typeface="Arial"/>
              </a:rPr>
              <a:t>δι</a:t>
            </a:r>
            <a:r>
              <a:rPr lang="en-US" sz="1600" dirty="0">
                <a:latin typeface="Arial"/>
                <a:cs typeface="Arial"/>
              </a:rPr>
              <a:t>αβ</a:t>
            </a:r>
            <a:r>
              <a:rPr lang="en-US" sz="1600" dirty="0" err="1">
                <a:latin typeface="Arial"/>
                <a:cs typeface="Arial"/>
              </a:rPr>
              <a:t>άζουν</a:t>
            </a:r>
            <a:r>
              <a:rPr lang="en-US" sz="1600" dirty="0">
                <a:latin typeface="Arial"/>
                <a:cs typeface="Arial"/>
              </a:rPr>
              <a:t> π</a:t>
            </a:r>
            <a:r>
              <a:rPr lang="en-US" sz="1600" dirty="0" err="1">
                <a:latin typeface="Arial"/>
                <a:cs typeface="Arial"/>
              </a:rPr>
              <a:t>ιο</a:t>
            </a:r>
            <a:r>
              <a:rPr lang="en-US" sz="1600" dirty="0">
                <a:latin typeface="Arial"/>
                <a:cs typeface="Arial"/>
              </a:rPr>
              <a:t> π</a:t>
            </a:r>
            <a:r>
              <a:rPr lang="en-US" sz="1600" dirty="0" err="1">
                <a:latin typeface="Arial"/>
                <a:cs typeface="Arial"/>
              </a:rPr>
              <a:t>ροσεκτικά</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συγκεντρωτικά</a:t>
            </a:r>
            <a:r>
              <a:rPr lang="en-US" sz="1600" dirty="0">
                <a:latin typeface="Arial"/>
                <a:cs typeface="Arial"/>
              </a:rPr>
              <a:t> </a:t>
            </a:r>
            <a:r>
              <a:rPr lang="en-US" sz="1600" dirty="0" err="1">
                <a:latin typeface="Arial"/>
                <a:cs typeface="Arial"/>
              </a:rPr>
              <a:t>τ</a:t>
            </a:r>
            <a:r>
              <a:rPr lang="en-US" sz="1600" dirty="0">
                <a:latin typeface="Arial"/>
                <a:cs typeface="Arial"/>
              </a:rPr>
              <a:t>α </a:t>
            </a:r>
            <a:r>
              <a:rPr lang="en-US" sz="1600" dirty="0" err="1">
                <a:latin typeface="Arial"/>
                <a:cs typeface="Arial"/>
              </a:rPr>
              <a:t>άρθρ</a:t>
            </a:r>
            <a:r>
              <a:rPr lang="en-US" sz="1600" dirty="0">
                <a:latin typeface="Arial"/>
                <a:cs typeface="Arial"/>
              </a:rPr>
              <a:t>α </a:t>
            </a:r>
            <a:r>
              <a:rPr lang="en-US" sz="1600" dirty="0" err="1">
                <a:latin typeface="Arial"/>
                <a:cs typeface="Arial"/>
              </a:rPr>
              <a:t>κ</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τις</a:t>
            </a:r>
            <a:r>
              <a:rPr lang="en-US" sz="1600" dirty="0">
                <a:latin typeface="Arial"/>
                <a:cs typeface="Arial"/>
              </a:rPr>
              <a:t> </a:t>
            </a:r>
            <a:r>
              <a:rPr lang="en-US" sz="1600" dirty="0" err="1">
                <a:solidFill>
                  <a:srgbClr val="000000"/>
                </a:solidFill>
                <a:latin typeface="Arial"/>
                <a:cs typeface="Arial"/>
              </a:rPr>
              <a:t>δι</a:t>
            </a:r>
            <a:r>
              <a:rPr lang="en-US" sz="1600" dirty="0">
                <a:solidFill>
                  <a:srgbClr val="000000"/>
                </a:solidFill>
                <a:latin typeface="Arial"/>
                <a:cs typeface="Arial"/>
              </a:rPr>
              <a:t>α</a:t>
            </a:r>
            <a:r>
              <a:rPr lang="en-US" sz="1600" dirty="0" err="1">
                <a:solidFill>
                  <a:srgbClr val="000000"/>
                </a:solidFill>
                <a:latin typeface="Arial"/>
                <a:cs typeface="Arial"/>
              </a:rPr>
              <a:t>φημίσεις</a:t>
            </a:r>
            <a:r>
              <a:rPr lang="el-GR" sz="1600" dirty="0">
                <a:solidFill>
                  <a:srgbClr val="000000"/>
                </a:solidFill>
                <a:latin typeface="Arial"/>
                <a:cs typeface="Arial"/>
              </a:rPr>
              <a:t>.</a:t>
            </a:r>
          </a:p>
          <a:p>
            <a:pPr marL="285750" indent="-285750" algn="just">
              <a:lnSpc>
                <a:spcPct val="150000"/>
              </a:lnSpc>
              <a:buFont typeface="Arial"/>
              <a:buChar char="•"/>
            </a:pPr>
            <a:r>
              <a:rPr lang="en-US" sz="1600" dirty="0" err="1">
                <a:solidFill>
                  <a:srgbClr val="000000"/>
                </a:solidFill>
                <a:latin typeface="Arial"/>
                <a:cs typeface="Arial"/>
              </a:rPr>
              <a:t>Διάρκει</a:t>
            </a:r>
            <a:r>
              <a:rPr lang="en-US" sz="1600" dirty="0">
                <a:solidFill>
                  <a:srgbClr val="000000"/>
                </a:solidFill>
                <a:latin typeface="Arial"/>
                <a:cs typeface="Arial"/>
              </a:rPr>
              <a:t>α </a:t>
            </a:r>
            <a:r>
              <a:rPr lang="en-US" sz="1600" dirty="0" err="1">
                <a:solidFill>
                  <a:srgbClr val="000000"/>
                </a:solidFill>
                <a:latin typeface="Arial"/>
                <a:cs typeface="Arial"/>
              </a:rPr>
              <a:t>κ</a:t>
            </a:r>
            <a:r>
              <a:rPr lang="en-US" sz="1600" dirty="0">
                <a:solidFill>
                  <a:srgbClr val="000000"/>
                </a:solidFill>
                <a:latin typeface="Arial"/>
                <a:cs typeface="Arial"/>
              </a:rPr>
              <a:t>α</a:t>
            </a:r>
            <a:r>
              <a:rPr lang="en-US" sz="1600" dirty="0" err="1">
                <a:solidFill>
                  <a:srgbClr val="000000"/>
                </a:solidFill>
                <a:latin typeface="Arial"/>
                <a:cs typeface="Arial"/>
              </a:rPr>
              <a:t>ι</a:t>
            </a:r>
            <a:r>
              <a:rPr lang="en-US" sz="1600" dirty="0">
                <a:solidFill>
                  <a:srgbClr val="000000"/>
                </a:solidFill>
                <a:latin typeface="Arial"/>
                <a:cs typeface="Arial"/>
              </a:rPr>
              <a:t> </a:t>
            </a:r>
            <a:r>
              <a:rPr lang="en-US" sz="1600" dirty="0" err="1">
                <a:solidFill>
                  <a:srgbClr val="000000"/>
                </a:solidFill>
                <a:latin typeface="Arial"/>
                <a:cs typeface="Arial"/>
              </a:rPr>
              <a:t>μόνιμη</a:t>
            </a:r>
            <a:r>
              <a:rPr lang="en-US" sz="1600" dirty="0">
                <a:solidFill>
                  <a:srgbClr val="000000"/>
                </a:solidFill>
                <a:latin typeface="Arial"/>
                <a:cs typeface="Arial"/>
              </a:rPr>
              <a:t> πα</a:t>
            </a:r>
            <a:r>
              <a:rPr lang="en-US" sz="1600" dirty="0" err="1">
                <a:solidFill>
                  <a:srgbClr val="000000"/>
                </a:solidFill>
                <a:latin typeface="Arial"/>
                <a:cs typeface="Arial"/>
              </a:rPr>
              <a:t>ρουσί</a:t>
            </a:r>
            <a:r>
              <a:rPr lang="en-US" sz="1600" dirty="0">
                <a:solidFill>
                  <a:srgbClr val="000000"/>
                </a:solidFill>
                <a:latin typeface="Arial"/>
                <a:cs typeface="Arial"/>
              </a:rPr>
              <a:t>α: </a:t>
            </a:r>
            <a:r>
              <a:rPr lang="el-GR" sz="1600" dirty="0">
                <a:solidFill>
                  <a:srgbClr val="000000"/>
                </a:solidFill>
                <a:latin typeface="Arial"/>
                <a:cs typeface="Arial"/>
              </a:rPr>
              <a:t>Δ</a:t>
            </a:r>
            <a:r>
              <a:rPr lang="en-US" sz="1600" dirty="0" err="1">
                <a:solidFill>
                  <a:srgbClr val="000000"/>
                </a:solidFill>
                <a:latin typeface="Arial"/>
                <a:cs typeface="Arial"/>
              </a:rPr>
              <a:t>ι</a:t>
            </a:r>
            <a:r>
              <a:rPr lang="en-US" sz="1600" dirty="0">
                <a:solidFill>
                  <a:srgbClr val="000000"/>
                </a:solidFill>
                <a:latin typeface="Arial"/>
                <a:cs typeface="Arial"/>
              </a:rPr>
              <a:t>α</a:t>
            </a:r>
            <a:r>
              <a:rPr lang="en-US" sz="1600" dirty="0" err="1">
                <a:solidFill>
                  <a:srgbClr val="000000"/>
                </a:solidFill>
                <a:latin typeface="Arial"/>
                <a:cs typeface="Arial"/>
              </a:rPr>
              <a:t>νέμοντ</a:t>
            </a:r>
            <a:r>
              <a:rPr lang="en-US" sz="1600" dirty="0">
                <a:solidFill>
                  <a:srgbClr val="000000"/>
                </a:solidFill>
                <a:latin typeface="Arial"/>
                <a:cs typeface="Arial"/>
              </a:rPr>
              <a:t>α</a:t>
            </a:r>
            <a:r>
              <a:rPr lang="en-US" sz="1600" dirty="0" err="1">
                <a:solidFill>
                  <a:srgbClr val="000000"/>
                </a:solidFill>
                <a:latin typeface="Arial"/>
                <a:cs typeface="Arial"/>
              </a:rPr>
              <a:t>ι</a:t>
            </a:r>
            <a:r>
              <a:rPr lang="en-US" sz="1600" dirty="0">
                <a:solidFill>
                  <a:srgbClr val="000000"/>
                </a:solidFill>
                <a:latin typeface="Arial"/>
                <a:cs typeface="Arial"/>
              </a:rPr>
              <a:t> </a:t>
            </a:r>
            <a:r>
              <a:rPr lang="en-US" sz="1600" dirty="0" err="1">
                <a:solidFill>
                  <a:srgbClr val="000000"/>
                </a:solidFill>
                <a:latin typeface="Arial"/>
                <a:cs typeface="Arial"/>
              </a:rPr>
              <a:t>γι</a:t>
            </a:r>
            <a:r>
              <a:rPr lang="en-US" sz="1600" dirty="0">
                <a:solidFill>
                  <a:srgbClr val="000000"/>
                </a:solidFill>
                <a:latin typeface="Arial"/>
                <a:cs typeface="Arial"/>
              </a:rPr>
              <a:t>α </a:t>
            </a:r>
            <a:r>
              <a:rPr lang="en-US" sz="1600" dirty="0" err="1">
                <a:solidFill>
                  <a:srgbClr val="000000"/>
                </a:solidFill>
                <a:latin typeface="Arial"/>
                <a:cs typeface="Arial"/>
              </a:rPr>
              <a:t>συγκεκριμένη</a:t>
            </a:r>
            <a:r>
              <a:rPr lang="en-US" sz="1600" dirty="0">
                <a:solidFill>
                  <a:srgbClr val="000000"/>
                </a:solidFill>
                <a:latin typeface="Arial"/>
                <a:cs typeface="Arial"/>
              </a:rPr>
              <a:t> π</a:t>
            </a:r>
            <a:r>
              <a:rPr lang="en-US" sz="1600" dirty="0" err="1">
                <a:solidFill>
                  <a:srgbClr val="000000"/>
                </a:solidFill>
                <a:latin typeface="Arial"/>
                <a:cs typeface="Arial"/>
              </a:rPr>
              <a:t>ερίοδο</a:t>
            </a:r>
            <a:r>
              <a:rPr lang="en-US" sz="1600" dirty="0">
                <a:solidFill>
                  <a:srgbClr val="000000"/>
                </a:solidFill>
                <a:latin typeface="Arial"/>
                <a:cs typeface="Arial"/>
              </a:rPr>
              <a:t>, επ</a:t>
            </a:r>
            <a:r>
              <a:rPr lang="en-US" sz="1600" dirty="0" err="1">
                <a:solidFill>
                  <a:srgbClr val="000000"/>
                </a:solidFill>
                <a:latin typeface="Arial"/>
                <a:cs typeface="Arial"/>
              </a:rPr>
              <a:t>ιτρέ</a:t>
            </a:r>
            <a:r>
              <a:rPr lang="en-US" sz="1600" dirty="0">
                <a:solidFill>
                  <a:srgbClr val="000000"/>
                </a:solidFill>
                <a:latin typeface="Arial"/>
                <a:cs typeface="Arial"/>
              </a:rPr>
              <a:t>π</a:t>
            </a:r>
            <a:r>
              <a:rPr lang="en-US" sz="1600" dirty="0" err="1">
                <a:solidFill>
                  <a:srgbClr val="000000"/>
                </a:solidFill>
                <a:latin typeface="Arial"/>
                <a:cs typeface="Arial"/>
              </a:rPr>
              <a:t>οντ</a:t>
            </a:r>
            <a:r>
              <a:rPr lang="en-US" sz="1600" dirty="0">
                <a:solidFill>
                  <a:srgbClr val="000000"/>
                </a:solidFill>
                <a:latin typeface="Arial"/>
                <a:cs typeface="Arial"/>
              </a:rPr>
              <a:t>α</a:t>
            </a:r>
            <a:r>
              <a:rPr lang="en-US" sz="1600" dirty="0" err="1">
                <a:solidFill>
                  <a:srgbClr val="000000"/>
                </a:solidFill>
                <a:latin typeface="Arial"/>
                <a:cs typeface="Arial"/>
              </a:rPr>
              <a:t>ς</a:t>
            </a:r>
            <a:r>
              <a:rPr lang="en-US" sz="1600" dirty="0">
                <a:solidFill>
                  <a:srgbClr val="000000"/>
                </a:solidFill>
                <a:latin typeface="Arial"/>
                <a:cs typeface="Arial"/>
              </a:rPr>
              <a:t> </a:t>
            </a:r>
            <a:r>
              <a:rPr lang="en-US" sz="1600" dirty="0" err="1">
                <a:solidFill>
                  <a:srgbClr val="000000"/>
                </a:solidFill>
                <a:latin typeface="Arial"/>
                <a:cs typeface="Arial"/>
              </a:rPr>
              <a:t>στις</a:t>
            </a:r>
            <a:r>
              <a:rPr lang="en-US" sz="1600" dirty="0">
                <a:solidFill>
                  <a:srgbClr val="000000"/>
                </a:solidFill>
                <a:latin typeface="Arial"/>
                <a:cs typeface="Arial"/>
              </a:rPr>
              <a:t> </a:t>
            </a:r>
            <a:r>
              <a:rPr lang="en-US" sz="1600" dirty="0" err="1">
                <a:solidFill>
                  <a:srgbClr val="000000"/>
                </a:solidFill>
                <a:latin typeface="Arial"/>
                <a:cs typeface="Arial"/>
              </a:rPr>
              <a:t>δι</a:t>
            </a:r>
            <a:r>
              <a:rPr lang="en-US" sz="1600" dirty="0">
                <a:solidFill>
                  <a:srgbClr val="000000"/>
                </a:solidFill>
                <a:latin typeface="Arial"/>
                <a:cs typeface="Arial"/>
              </a:rPr>
              <a:t>α</a:t>
            </a:r>
            <a:r>
              <a:rPr lang="en-US" sz="1600" dirty="0" err="1">
                <a:solidFill>
                  <a:srgbClr val="000000"/>
                </a:solidFill>
                <a:latin typeface="Arial"/>
                <a:cs typeface="Arial"/>
              </a:rPr>
              <a:t>φημίσεις</a:t>
            </a:r>
            <a:r>
              <a:rPr lang="en-US" sz="1600" dirty="0">
                <a:solidFill>
                  <a:srgbClr val="000000"/>
                </a:solidFill>
                <a:latin typeface="Arial"/>
                <a:cs typeface="Arial"/>
              </a:rPr>
              <a:t> </a:t>
            </a:r>
            <a:r>
              <a:rPr lang="en-US" sz="1600" dirty="0" err="1">
                <a:solidFill>
                  <a:srgbClr val="000000"/>
                </a:solidFill>
                <a:latin typeface="Arial"/>
                <a:cs typeface="Arial"/>
              </a:rPr>
              <a:t>ν</a:t>
            </a:r>
            <a:r>
              <a:rPr lang="en-US" sz="1600" dirty="0">
                <a:solidFill>
                  <a:srgbClr val="000000"/>
                </a:solidFill>
                <a:latin typeface="Arial"/>
                <a:cs typeface="Arial"/>
              </a:rPr>
              <a:t>α πα</a:t>
            </a:r>
            <a:r>
              <a:rPr lang="en-US" sz="1600" dirty="0" err="1">
                <a:solidFill>
                  <a:srgbClr val="000000"/>
                </a:solidFill>
                <a:latin typeface="Arial"/>
                <a:cs typeface="Arial"/>
              </a:rPr>
              <a:t>ρ</a:t>
            </a:r>
            <a:r>
              <a:rPr lang="en-US" sz="1600" dirty="0">
                <a:solidFill>
                  <a:srgbClr val="000000"/>
                </a:solidFill>
                <a:latin typeface="Arial"/>
                <a:cs typeface="Arial"/>
              </a:rPr>
              <a:t>α</a:t>
            </a:r>
            <a:r>
              <a:rPr lang="en-US" sz="1600" dirty="0" err="1">
                <a:solidFill>
                  <a:srgbClr val="000000"/>
                </a:solidFill>
                <a:latin typeface="Arial"/>
                <a:cs typeface="Arial"/>
              </a:rPr>
              <a:t>μένουν</a:t>
            </a:r>
            <a:r>
              <a:rPr lang="en-US" sz="1600" dirty="0">
                <a:solidFill>
                  <a:srgbClr val="000000"/>
                </a:solidFill>
                <a:latin typeface="Arial"/>
                <a:cs typeface="Arial"/>
              </a:rPr>
              <a:t> </a:t>
            </a:r>
            <a:r>
              <a:rPr lang="en-US" sz="1600" dirty="0" err="1">
                <a:solidFill>
                  <a:srgbClr val="000000"/>
                </a:solidFill>
                <a:latin typeface="Arial"/>
                <a:cs typeface="Arial"/>
              </a:rPr>
              <a:t>στο</a:t>
            </a:r>
            <a:r>
              <a:rPr lang="en-US" sz="1600" dirty="0">
                <a:solidFill>
                  <a:srgbClr val="000000"/>
                </a:solidFill>
                <a:latin typeface="Arial"/>
                <a:cs typeface="Arial"/>
              </a:rPr>
              <a:t> π</a:t>
            </a:r>
            <a:r>
              <a:rPr lang="en-US" sz="1600" dirty="0" err="1">
                <a:solidFill>
                  <a:srgbClr val="000000"/>
                </a:solidFill>
                <a:latin typeface="Arial"/>
                <a:cs typeface="Arial"/>
              </a:rPr>
              <a:t>ερι</a:t>
            </a:r>
            <a:r>
              <a:rPr lang="en-US" sz="1600" dirty="0">
                <a:solidFill>
                  <a:srgbClr val="000000"/>
                </a:solidFill>
                <a:latin typeface="Arial"/>
                <a:cs typeface="Arial"/>
              </a:rPr>
              <a:t>β</a:t>
            </a:r>
            <a:r>
              <a:rPr lang="en-US" sz="1600" dirty="0" err="1">
                <a:solidFill>
                  <a:srgbClr val="000000"/>
                </a:solidFill>
                <a:latin typeface="Arial"/>
                <a:cs typeface="Arial"/>
              </a:rPr>
              <a:t>άλλον</a:t>
            </a:r>
            <a:r>
              <a:rPr lang="en-US" sz="1600" dirty="0">
                <a:solidFill>
                  <a:srgbClr val="000000"/>
                </a:solidFill>
                <a:latin typeface="Arial"/>
                <a:cs typeface="Arial"/>
              </a:rPr>
              <a:t> </a:t>
            </a:r>
            <a:r>
              <a:rPr lang="en-US" sz="1600" dirty="0" err="1">
                <a:solidFill>
                  <a:srgbClr val="000000"/>
                </a:solidFill>
                <a:latin typeface="Arial"/>
                <a:cs typeface="Arial"/>
              </a:rPr>
              <a:t>τους</a:t>
            </a:r>
            <a:r>
              <a:rPr lang="en-US" sz="1600" dirty="0">
                <a:solidFill>
                  <a:srgbClr val="000000"/>
                </a:solidFill>
                <a:latin typeface="Arial"/>
                <a:cs typeface="Arial"/>
              </a:rPr>
              <a:t> </a:t>
            </a:r>
            <a:r>
              <a:rPr lang="en-US" sz="1600" dirty="0" err="1">
                <a:latin typeface="Arial"/>
                <a:cs typeface="Arial"/>
              </a:rPr>
              <a:t>γι</a:t>
            </a:r>
            <a:r>
              <a:rPr lang="en-US" sz="1600" dirty="0">
                <a:latin typeface="Arial"/>
                <a:cs typeface="Arial"/>
              </a:rPr>
              <a:t>α </a:t>
            </a:r>
            <a:r>
              <a:rPr lang="en-US" sz="1600" dirty="0" err="1">
                <a:latin typeface="Arial"/>
                <a:cs typeface="Arial"/>
              </a:rPr>
              <a:t>μεγ</a:t>
            </a:r>
            <a:r>
              <a:rPr lang="en-US" sz="1600" dirty="0">
                <a:latin typeface="Arial"/>
                <a:cs typeface="Arial"/>
              </a:rPr>
              <a:t>α</a:t>
            </a:r>
            <a:r>
              <a:rPr lang="en-US" sz="1600" dirty="0" err="1">
                <a:latin typeface="Arial"/>
                <a:cs typeface="Arial"/>
              </a:rPr>
              <a:t>λύτερο</a:t>
            </a:r>
            <a:r>
              <a:rPr lang="en-US" sz="1600" dirty="0">
                <a:latin typeface="Arial"/>
                <a:cs typeface="Arial"/>
              </a:rPr>
              <a:t> </a:t>
            </a:r>
            <a:r>
              <a:rPr lang="en-US" sz="1600" dirty="0" err="1">
                <a:latin typeface="Arial"/>
                <a:cs typeface="Arial"/>
              </a:rPr>
              <a:t>χρονικό</a:t>
            </a:r>
            <a:r>
              <a:rPr lang="en-US" sz="1600" dirty="0">
                <a:latin typeface="Arial"/>
                <a:cs typeface="Arial"/>
              </a:rPr>
              <a:t> </a:t>
            </a:r>
            <a:r>
              <a:rPr lang="en-US" sz="1600" dirty="0" err="1">
                <a:latin typeface="Arial"/>
                <a:cs typeface="Arial"/>
              </a:rPr>
              <a:t>διάστημ</a:t>
            </a:r>
            <a:r>
              <a:rPr lang="en-US" sz="1600" dirty="0">
                <a:latin typeface="Arial"/>
                <a:cs typeface="Arial"/>
              </a:rPr>
              <a:t>α. </a:t>
            </a:r>
            <a:endParaRPr lang="el-GR" sz="1600" dirty="0">
              <a:latin typeface="Arial"/>
              <a:cs typeface="Arial"/>
            </a:endParaRPr>
          </a:p>
          <a:p>
            <a:pPr marL="285750" indent="-285750" algn="just">
              <a:lnSpc>
                <a:spcPct val="150000"/>
              </a:lnSpc>
              <a:buFont typeface="Arial"/>
              <a:buChar char="•"/>
            </a:pPr>
            <a:r>
              <a:rPr lang="en-US" sz="1600" dirty="0" err="1">
                <a:latin typeface="Arial"/>
                <a:cs typeface="Arial"/>
              </a:rPr>
              <a:t>Ε</a:t>
            </a:r>
            <a:r>
              <a:rPr lang="en-US" sz="1600" dirty="0">
                <a:latin typeface="Arial"/>
                <a:cs typeface="Arial"/>
              </a:rPr>
              <a:t>π</a:t>
            </a:r>
            <a:r>
              <a:rPr lang="en-US" sz="1600" dirty="0" err="1">
                <a:latin typeface="Arial"/>
                <a:cs typeface="Arial"/>
              </a:rPr>
              <a:t>ι</a:t>
            </a:r>
            <a:r>
              <a:rPr lang="en-US" sz="1600" dirty="0">
                <a:latin typeface="Arial"/>
                <a:cs typeface="Arial"/>
              </a:rPr>
              <a:t>π</a:t>
            </a:r>
            <a:r>
              <a:rPr lang="en-US" sz="1600" dirty="0" err="1">
                <a:latin typeface="Arial"/>
                <a:cs typeface="Arial"/>
              </a:rPr>
              <a:t>λέον</a:t>
            </a:r>
            <a:r>
              <a:rPr lang="en-US" sz="1600" dirty="0">
                <a:latin typeface="Arial"/>
                <a:cs typeface="Arial"/>
              </a:rPr>
              <a:t> π</a:t>
            </a:r>
            <a:r>
              <a:rPr lang="en-US" sz="1600" dirty="0" err="1">
                <a:latin typeface="Arial"/>
                <a:cs typeface="Arial"/>
              </a:rPr>
              <a:t>ληροφορίες</a:t>
            </a:r>
            <a:r>
              <a:rPr lang="en-US" sz="1600" dirty="0">
                <a:latin typeface="Arial"/>
                <a:cs typeface="Arial"/>
              </a:rPr>
              <a:t>: </a:t>
            </a:r>
            <a:r>
              <a:rPr lang="en-US" sz="1600" dirty="0" err="1">
                <a:latin typeface="Arial"/>
                <a:cs typeface="Arial"/>
              </a:rPr>
              <a:t>Τ</a:t>
            </a:r>
            <a:r>
              <a:rPr lang="en-US" sz="1600" dirty="0">
                <a:latin typeface="Arial"/>
                <a:cs typeface="Arial"/>
              </a:rPr>
              <a:t>α π</a:t>
            </a:r>
            <a:r>
              <a:rPr lang="en-US" sz="1600" dirty="0" err="1">
                <a:latin typeface="Arial"/>
                <a:cs typeface="Arial"/>
              </a:rPr>
              <a:t>εριοδικά</a:t>
            </a:r>
            <a:r>
              <a:rPr lang="en-US" sz="1600" dirty="0">
                <a:latin typeface="Arial"/>
                <a:cs typeface="Arial"/>
              </a:rPr>
              <a:t> πα</a:t>
            </a:r>
            <a:r>
              <a:rPr lang="en-US" sz="1600" dirty="0" err="1">
                <a:latin typeface="Arial"/>
                <a:cs typeface="Arial"/>
              </a:rPr>
              <a:t>ρέχουν</a:t>
            </a:r>
            <a:r>
              <a:rPr lang="en-US" sz="1600" dirty="0">
                <a:latin typeface="Arial"/>
                <a:cs typeface="Arial"/>
              </a:rPr>
              <a:t> </a:t>
            </a:r>
            <a:r>
              <a:rPr lang="en-US" sz="1600" dirty="0" err="1">
                <a:latin typeface="Arial"/>
                <a:cs typeface="Arial"/>
              </a:rPr>
              <a:t>τη</a:t>
            </a:r>
            <a:r>
              <a:rPr lang="en-US" sz="1600" dirty="0">
                <a:latin typeface="Arial"/>
                <a:cs typeface="Arial"/>
              </a:rPr>
              <a:t> </a:t>
            </a:r>
            <a:r>
              <a:rPr lang="en-US" sz="1600" dirty="0" err="1">
                <a:latin typeface="Arial"/>
                <a:cs typeface="Arial"/>
              </a:rPr>
              <a:t>δυν</a:t>
            </a:r>
            <a:r>
              <a:rPr lang="en-US" sz="1600" dirty="0">
                <a:latin typeface="Arial"/>
                <a:cs typeface="Arial"/>
              </a:rPr>
              <a:t>α</a:t>
            </a:r>
            <a:r>
              <a:rPr lang="en-US" sz="1600" dirty="0" err="1">
                <a:latin typeface="Arial"/>
                <a:cs typeface="Arial"/>
              </a:rPr>
              <a:t>τότητ</a:t>
            </a:r>
            <a:r>
              <a:rPr lang="en-US" sz="1600" dirty="0">
                <a:latin typeface="Arial"/>
                <a:cs typeface="Arial"/>
              </a:rPr>
              <a:t>α </a:t>
            </a:r>
            <a:r>
              <a:rPr lang="en-US" sz="1600" dirty="0" err="1">
                <a:latin typeface="Arial"/>
                <a:cs typeface="Arial"/>
              </a:rPr>
              <a:t>γι</a:t>
            </a:r>
            <a:r>
              <a:rPr lang="en-US" sz="1600" dirty="0">
                <a:latin typeface="Arial"/>
                <a:cs typeface="Arial"/>
              </a:rPr>
              <a:t>α π</a:t>
            </a:r>
            <a:r>
              <a:rPr lang="en-US" sz="1600" dirty="0" err="1">
                <a:latin typeface="Arial"/>
                <a:cs typeface="Arial"/>
              </a:rPr>
              <a:t>ερισσότερες</a:t>
            </a:r>
            <a:r>
              <a:rPr lang="en-US" sz="1600" dirty="0">
                <a:latin typeface="Arial"/>
                <a:cs typeface="Arial"/>
              </a:rPr>
              <a:t> </a:t>
            </a:r>
            <a:r>
              <a:rPr lang="en-US" sz="1600" dirty="0" err="1">
                <a:latin typeface="Arial"/>
                <a:cs typeface="Arial"/>
              </a:rPr>
              <a:t>λε</a:t>
            </a:r>
            <a:r>
              <a:rPr lang="en-US" sz="1600" dirty="0">
                <a:latin typeface="Arial"/>
                <a:cs typeface="Arial"/>
              </a:rPr>
              <a:t>π</a:t>
            </a:r>
            <a:r>
              <a:rPr lang="en-US" sz="1600" dirty="0" err="1">
                <a:latin typeface="Arial"/>
                <a:cs typeface="Arial"/>
              </a:rPr>
              <a:t>τομέρειες</a:t>
            </a:r>
            <a:r>
              <a:rPr lang="en-US" sz="1600" dirty="0">
                <a:latin typeface="Arial"/>
                <a:cs typeface="Arial"/>
              </a:rPr>
              <a:t>, α</a:t>
            </a:r>
            <a:r>
              <a:rPr lang="en-US" sz="1600" dirty="0" err="1">
                <a:latin typeface="Arial"/>
                <a:cs typeface="Arial"/>
              </a:rPr>
              <a:t>ξιο</a:t>
            </a:r>
            <a:r>
              <a:rPr lang="en-US" sz="1600" dirty="0">
                <a:latin typeface="Arial"/>
                <a:cs typeface="Arial"/>
              </a:rPr>
              <a:t>π</a:t>
            </a:r>
            <a:r>
              <a:rPr lang="en-US" sz="1600" dirty="0" err="1">
                <a:latin typeface="Arial"/>
                <a:cs typeface="Arial"/>
              </a:rPr>
              <a:t>οιώντ</a:t>
            </a:r>
            <a:r>
              <a:rPr lang="en-US" sz="1600" dirty="0">
                <a:latin typeface="Arial"/>
                <a:cs typeface="Arial"/>
              </a:rPr>
              <a:t>α</a:t>
            </a:r>
            <a:r>
              <a:rPr lang="en-US" sz="1600" dirty="0" err="1">
                <a:latin typeface="Arial"/>
                <a:cs typeface="Arial"/>
              </a:rPr>
              <a:t>ς</a:t>
            </a:r>
            <a:r>
              <a:rPr lang="en-US" sz="1600" dirty="0">
                <a:latin typeface="Arial"/>
                <a:cs typeface="Arial"/>
              </a:rPr>
              <a:t> π</a:t>
            </a:r>
            <a:r>
              <a:rPr lang="en-US" sz="1600" dirty="0" err="1">
                <a:latin typeface="Arial"/>
                <a:cs typeface="Arial"/>
              </a:rPr>
              <a:t>ερισσότερο</a:t>
            </a:r>
            <a:r>
              <a:rPr lang="en-US" sz="1600" dirty="0">
                <a:latin typeface="Arial"/>
                <a:cs typeface="Arial"/>
              </a:rPr>
              <a:t> </a:t>
            </a:r>
            <a:r>
              <a:rPr lang="en-US" sz="1600" dirty="0" err="1">
                <a:latin typeface="Arial"/>
                <a:cs typeface="Arial"/>
              </a:rPr>
              <a:t>χώρο</a:t>
            </a:r>
            <a:r>
              <a:rPr lang="en-US" sz="1600" dirty="0">
                <a:latin typeface="Arial"/>
                <a:cs typeface="Arial"/>
              </a:rPr>
              <a:t> </a:t>
            </a:r>
            <a:r>
              <a:rPr lang="en-US" sz="1600" dirty="0" err="1">
                <a:latin typeface="Arial"/>
                <a:cs typeface="Arial"/>
              </a:rPr>
              <a:t>γι</a:t>
            </a:r>
            <a:r>
              <a:rPr lang="en-US" sz="1600" dirty="0">
                <a:latin typeface="Arial"/>
                <a:cs typeface="Arial"/>
              </a:rPr>
              <a:t>α </a:t>
            </a:r>
            <a:r>
              <a:rPr lang="en-US" sz="1600" dirty="0" err="1">
                <a:latin typeface="Arial"/>
                <a:cs typeface="Arial"/>
              </a:rPr>
              <a:t>ν</a:t>
            </a:r>
            <a:r>
              <a:rPr lang="en-US" sz="1600" dirty="0">
                <a:latin typeface="Arial"/>
                <a:cs typeface="Arial"/>
              </a:rPr>
              <a:t>α πα</a:t>
            </a:r>
            <a:r>
              <a:rPr lang="en-US" sz="1600" dirty="0" err="1">
                <a:latin typeface="Arial"/>
                <a:cs typeface="Arial"/>
              </a:rPr>
              <a:t>ρουσιάσουν</a:t>
            </a:r>
            <a:r>
              <a:rPr lang="en-US" sz="1600" dirty="0">
                <a:latin typeface="Arial"/>
                <a:cs typeface="Arial"/>
              </a:rPr>
              <a:t> </a:t>
            </a:r>
            <a:r>
              <a:rPr lang="en-US" sz="1600" dirty="0" err="1">
                <a:latin typeface="Arial"/>
                <a:cs typeface="Arial"/>
              </a:rPr>
              <a:t>το</a:t>
            </a:r>
            <a:r>
              <a:rPr lang="en-US" sz="1600" dirty="0">
                <a:latin typeface="Arial"/>
                <a:cs typeface="Arial"/>
              </a:rPr>
              <a:t> π</a:t>
            </a:r>
            <a:r>
              <a:rPr lang="en-US" sz="1600" dirty="0" err="1">
                <a:latin typeface="Arial"/>
                <a:cs typeface="Arial"/>
              </a:rPr>
              <a:t>ροϊόν</a:t>
            </a:r>
            <a:r>
              <a:rPr lang="en-US" sz="1600" dirty="0">
                <a:latin typeface="Arial"/>
                <a:cs typeface="Arial"/>
              </a:rPr>
              <a:t> </a:t>
            </a:r>
            <a:r>
              <a:rPr lang="en-US" sz="1600" dirty="0" err="1">
                <a:latin typeface="Arial"/>
                <a:cs typeface="Arial"/>
              </a:rPr>
              <a:t>ή</a:t>
            </a:r>
            <a:r>
              <a:rPr lang="en-US" sz="1600" dirty="0">
                <a:latin typeface="Arial"/>
                <a:cs typeface="Arial"/>
              </a:rPr>
              <a:t> </a:t>
            </a:r>
            <a:r>
              <a:rPr lang="en-US" sz="1600" dirty="0" err="1">
                <a:latin typeface="Arial"/>
                <a:cs typeface="Arial"/>
              </a:rPr>
              <a:t>την</a:t>
            </a:r>
            <a:r>
              <a:rPr lang="en-US" sz="1600" dirty="0">
                <a:latin typeface="Arial"/>
                <a:cs typeface="Arial"/>
              </a:rPr>
              <a:t> </a:t>
            </a:r>
            <a:r>
              <a:rPr lang="en-US" sz="1600" dirty="0" err="1">
                <a:latin typeface="Arial"/>
                <a:cs typeface="Arial"/>
              </a:rPr>
              <a:t>υ</a:t>
            </a:r>
            <a:r>
              <a:rPr lang="en-US" sz="1600" dirty="0">
                <a:latin typeface="Arial"/>
                <a:cs typeface="Arial"/>
              </a:rPr>
              <a:t>π</a:t>
            </a:r>
            <a:r>
              <a:rPr lang="en-US" sz="1600" dirty="0" err="1">
                <a:latin typeface="Arial"/>
                <a:cs typeface="Arial"/>
              </a:rPr>
              <a:t>ηρεσί</a:t>
            </a:r>
            <a:r>
              <a:rPr lang="en-US" sz="1600" dirty="0">
                <a:latin typeface="Arial"/>
                <a:cs typeface="Arial"/>
              </a:rPr>
              <a:t>α, </a:t>
            </a:r>
            <a:r>
              <a:rPr lang="en-US" sz="1600" dirty="0" err="1">
                <a:latin typeface="Arial"/>
                <a:cs typeface="Arial"/>
              </a:rPr>
              <a:t>τις</a:t>
            </a:r>
            <a:r>
              <a:rPr lang="en-US" sz="1600" dirty="0">
                <a:latin typeface="Arial"/>
                <a:cs typeface="Arial"/>
              </a:rPr>
              <a:t> π</a:t>
            </a:r>
            <a:r>
              <a:rPr lang="en-US" sz="1600" dirty="0" err="1">
                <a:latin typeface="Arial"/>
                <a:cs typeface="Arial"/>
              </a:rPr>
              <a:t>ροσφορές</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τις</a:t>
            </a:r>
            <a:r>
              <a:rPr lang="en-US" sz="1600" dirty="0">
                <a:latin typeface="Arial"/>
                <a:cs typeface="Arial"/>
              </a:rPr>
              <a:t> </a:t>
            </a:r>
            <a:r>
              <a:rPr lang="en-US" sz="1600" dirty="0" err="1">
                <a:latin typeface="Arial"/>
                <a:cs typeface="Arial"/>
              </a:rPr>
              <a:t>εικόνες</a:t>
            </a:r>
            <a:r>
              <a:rPr lang="en-US" sz="1600" dirty="0">
                <a:latin typeface="Arial"/>
                <a:cs typeface="Arial"/>
              </a:rPr>
              <a:t>. </a:t>
            </a:r>
            <a:endParaRPr lang="el-GR" sz="1600" dirty="0">
              <a:latin typeface="Arial"/>
              <a:cs typeface="Arial"/>
            </a:endParaRPr>
          </a:p>
        </p:txBody>
      </p:sp>
      <p:sp>
        <p:nvSpPr>
          <p:cNvPr id="15" name="Title 1"/>
          <p:cNvSpPr>
            <a:spLocks noGrp="1"/>
          </p:cNvSpPr>
          <p:nvPr>
            <p:ph type="title"/>
          </p:nvPr>
        </p:nvSpPr>
        <p:spPr>
          <a:xfrm>
            <a:off x="395536" y="260648"/>
            <a:ext cx="8291264" cy="508918"/>
          </a:xfrm>
        </p:spPr>
        <p:txBody>
          <a:bodyPr>
            <a:noAutofit/>
          </a:bodyPr>
          <a:lstStyle/>
          <a:p>
            <a:pPr lvl="1" algn="ctr" rtl="0">
              <a:spcBef>
                <a:spcPct val="0"/>
              </a:spcBef>
            </a:pPr>
            <a:r>
              <a:rPr lang="el-GR" sz="2800" dirty="0">
                <a:latin typeface="Arial"/>
                <a:cs typeface="Arial"/>
              </a:rPr>
              <a:t>Περιοδικά</a:t>
            </a:r>
            <a:endParaRPr lang="en-US" sz="2800" dirty="0">
              <a:latin typeface="Arial"/>
              <a:cs typeface="Arial"/>
            </a:endParaRPr>
          </a:p>
        </p:txBody>
      </p:sp>
    </p:spTree>
    <p:extLst>
      <p:ext uri="{BB962C8B-B14F-4D97-AF65-F5344CB8AC3E}">
        <p14:creationId xmlns:p14="http://schemas.microsoft.com/office/powerpoint/2010/main" val="521661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332656"/>
            <a:ext cx="8229600" cy="648072"/>
          </a:xfrm>
        </p:spPr>
        <p:txBody>
          <a:bodyPr>
            <a:normAutofit/>
          </a:bodyPr>
          <a:lstStyle/>
          <a:p>
            <a:r>
              <a:rPr lang="el-GR" sz="3200" dirty="0"/>
              <a:t>Το προϊόν</a:t>
            </a:r>
            <a:endParaRPr lang="en-US" sz="3200" dirty="0"/>
          </a:p>
        </p:txBody>
      </p:sp>
      <p:sp>
        <p:nvSpPr>
          <p:cNvPr id="16" name="21 - Ορθογώνιο"/>
          <p:cNvSpPr/>
          <p:nvPr/>
        </p:nvSpPr>
        <p:spPr>
          <a:xfrm>
            <a:off x="573182" y="1052736"/>
            <a:ext cx="7959258" cy="4873130"/>
          </a:xfrm>
          <a:prstGeom prst="rect">
            <a:avLst/>
          </a:prstGeom>
        </p:spPr>
        <p:txBody>
          <a:bodyPr wrap="square">
            <a:spAutoFit/>
          </a:bodyPr>
          <a:lstStyle/>
          <a:p>
            <a:pPr algn="just">
              <a:lnSpc>
                <a:spcPct val="150000"/>
              </a:lnSpc>
            </a:pPr>
            <a:r>
              <a:rPr lang="el-GR" sz="1600" dirty="0">
                <a:latin typeface="Arial"/>
                <a:cs typeface="Arial"/>
              </a:rPr>
              <a:t>Κάθε παραγωγός δεν πουλάει μόνο προϊόντα αλλά ωφέλειες, δηλαδή προσδοκίες χρησιμοτήτων από το προϊόν του.</a:t>
            </a:r>
          </a:p>
          <a:p>
            <a:pPr algn="just">
              <a:lnSpc>
                <a:spcPct val="150000"/>
              </a:lnSpc>
            </a:pPr>
            <a:endParaRPr lang="el-GR" sz="1600" dirty="0">
              <a:latin typeface="Arial"/>
              <a:cs typeface="Arial"/>
            </a:endParaRPr>
          </a:p>
          <a:p>
            <a:pPr lvl="0" algn="just">
              <a:lnSpc>
                <a:spcPct val="150000"/>
              </a:lnSpc>
            </a:pPr>
            <a:r>
              <a:rPr lang="el-GR" sz="1600" dirty="0">
                <a:latin typeface="Arial"/>
                <a:cs typeface="Arial"/>
              </a:rPr>
              <a:t>Η ανάπτυξη και η διαφοροποίηση ενός συγκριτικού πλεονεκτήματος αποτελούν την βάση του ανταγωνισμού. </a:t>
            </a:r>
          </a:p>
          <a:p>
            <a:pPr lvl="0" algn="just">
              <a:lnSpc>
                <a:spcPct val="150000"/>
              </a:lnSpc>
            </a:pPr>
            <a:endParaRPr lang="el-GR" sz="1600" dirty="0">
              <a:latin typeface="Arial"/>
              <a:cs typeface="Arial"/>
            </a:endParaRPr>
          </a:p>
          <a:p>
            <a:pPr lvl="0" algn="just">
              <a:lnSpc>
                <a:spcPct val="150000"/>
              </a:lnSpc>
            </a:pPr>
            <a:r>
              <a:rPr lang="el-GR" sz="1600" dirty="0">
                <a:latin typeface="Arial"/>
                <a:cs typeface="Arial"/>
              </a:rPr>
              <a:t>Οι αλλαγές, σε οικονομικό και σε κοινωνικό επίπεδο, απαιτούν μια διαρκή προσαρμογή του προϊόντος, ώστε να εξασφαλίσει την συνέχιση του συγκριτικού αποτελέσματος και μιας μοναδικής πρότασης πώλησης (Unique Selling Proposition). </a:t>
            </a:r>
          </a:p>
          <a:p>
            <a:pPr lvl="0" algn="just">
              <a:lnSpc>
                <a:spcPct val="150000"/>
              </a:lnSpc>
            </a:pPr>
            <a:endParaRPr lang="el-GR" sz="1600" dirty="0">
              <a:latin typeface="Arial"/>
              <a:cs typeface="Arial"/>
            </a:endParaRPr>
          </a:p>
          <a:p>
            <a:pPr lvl="0" algn="just">
              <a:lnSpc>
                <a:spcPct val="150000"/>
              </a:lnSpc>
            </a:pPr>
            <a:r>
              <a:rPr lang="el-GR" sz="1600" dirty="0">
                <a:latin typeface="Arial"/>
                <a:cs typeface="Arial"/>
              </a:rPr>
              <a:t>Η υποστήριξη των προϊόντων με την κατάλληλη τιμολογιακή πολιτική και την πολιτική δικτύου και επικοινωνίας (μεταβλητές υποστήριξης προϊόντος από την πλευρά της εταιρείας) αποτελούν στην πράξη την έννοια του μίγματος marketing.</a:t>
            </a:r>
            <a:r>
              <a:rPr lang="en-US" sz="1600" dirty="0">
                <a:latin typeface="Arial"/>
                <a:cs typeface="Arial"/>
              </a:rPr>
              <a:t> </a:t>
            </a:r>
          </a:p>
        </p:txBody>
      </p:sp>
    </p:spTree>
    <p:extLst>
      <p:ext uri="{BB962C8B-B14F-4D97-AF65-F5344CB8AC3E}">
        <p14:creationId xmlns:p14="http://schemas.microsoft.com/office/powerpoint/2010/main" val="2751999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611560" y="1150486"/>
            <a:ext cx="8136904" cy="1918474"/>
          </a:xfrm>
          <a:prstGeom prst="rect">
            <a:avLst/>
          </a:prstGeom>
        </p:spPr>
        <p:txBody>
          <a:bodyPr wrap="square">
            <a:spAutoFit/>
          </a:bodyPr>
          <a:lstStyle/>
          <a:p>
            <a:pPr algn="just">
              <a:lnSpc>
                <a:spcPct val="150000"/>
              </a:lnSpc>
            </a:pPr>
            <a:endParaRPr lang="el-GR" sz="1600" dirty="0">
              <a:latin typeface="Arial"/>
              <a:cs typeface="Arial"/>
            </a:endParaRPr>
          </a:p>
          <a:p>
            <a:pPr algn="just">
              <a:lnSpc>
                <a:spcPct val="150000"/>
              </a:lnSpc>
            </a:pPr>
            <a:r>
              <a:rPr lang="en-US" sz="1600" dirty="0" err="1">
                <a:latin typeface="Arial"/>
                <a:cs typeface="Arial"/>
              </a:rPr>
              <a:t>Π</a:t>
            </a:r>
            <a:r>
              <a:rPr lang="en-US" sz="1600" dirty="0">
                <a:latin typeface="Arial"/>
                <a:cs typeface="Arial"/>
              </a:rPr>
              <a:t>α</a:t>
            </a:r>
            <a:r>
              <a:rPr lang="en-US" sz="1600" dirty="0" err="1">
                <a:latin typeface="Arial"/>
                <a:cs typeface="Arial"/>
              </a:rPr>
              <a:t>ρ</a:t>
            </a:r>
            <a:r>
              <a:rPr lang="en-US" sz="1600" dirty="0">
                <a:latin typeface="Arial"/>
                <a:cs typeface="Arial"/>
              </a:rPr>
              <a:t>' </a:t>
            </a:r>
            <a:r>
              <a:rPr lang="en-US" sz="1600" dirty="0" err="1">
                <a:latin typeface="Arial"/>
                <a:cs typeface="Arial"/>
              </a:rPr>
              <a:t>όλ</a:t>
            </a:r>
            <a:r>
              <a:rPr lang="en-US" sz="1600" dirty="0">
                <a:latin typeface="Arial"/>
                <a:cs typeface="Arial"/>
              </a:rPr>
              <a:t>α α</a:t>
            </a:r>
            <a:r>
              <a:rPr lang="en-US" sz="1600" dirty="0" err="1">
                <a:latin typeface="Arial"/>
                <a:cs typeface="Arial"/>
              </a:rPr>
              <a:t>υτά</a:t>
            </a:r>
            <a:r>
              <a:rPr lang="en-US" sz="1600" dirty="0">
                <a:latin typeface="Arial"/>
                <a:cs typeface="Arial"/>
              </a:rPr>
              <a:t>, </a:t>
            </a:r>
            <a:r>
              <a:rPr lang="en-US" sz="1600" dirty="0" err="1">
                <a:latin typeface="Arial"/>
                <a:cs typeface="Arial"/>
              </a:rPr>
              <a:t>η</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φήμιση</a:t>
            </a:r>
            <a:r>
              <a:rPr lang="en-US" sz="1600" dirty="0">
                <a:latin typeface="Arial"/>
                <a:cs typeface="Arial"/>
              </a:rPr>
              <a:t> </a:t>
            </a:r>
            <a:r>
              <a:rPr lang="en-US" sz="1600" dirty="0" err="1">
                <a:latin typeface="Arial"/>
                <a:cs typeface="Arial"/>
              </a:rPr>
              <a:t>στον</a:t>
            </a:r>
            <a:r>
              <a:rPr lang="en-US" sz="1600" dirty="0">
                <a:latin typeface="Arial"/>
                <a:cs typeface="Arial"/>
              </a:rPr>
              <a:t> π</a:t>
            </a:r>
            <a:r>
              <a:rPr lang="en-US" sz="1600" dirty="0" err="1">
                <a:latin typeface="Arial"/>
                <a:cs typeface="Arial"/>
              </a:rPr>
              <a:t>εριοδικό</a:t>
            </a:r>
            <a:r>
              <a:rPr lang="en-US" sz="1600" dirty="0">
                <a:latin typeface="Arial"/>
                <a:cs typeface="Arial"/>
              </a:rPr>
              <a:t> </a:t>
            </a:r>
            <a:r>
              <a:rPr lang="en-US" sz="1600" dirty="0" err="1">
                <a:latin typeface="Arial"/>
                <a:cs typeface="Arial"/>
              </a:rPr>
              <a:t>τύ</a:t>
            </a:r>
            <a:r>
              <a:rPr lang="en-US" sz="1600" dirty="0">
                <a:latin typeface="Arial"/>
                <a:cs typeface="Arial"/>
              </a:rPr>
              <a:t>π</a:t>
            </a:r>
            <a:r>
              <a:rPr lang="en-US" sz="1600" dirty="0" err="1">
                <a:latin typeface="Arial"/>
                <a:cs typeface="Arial"/>
              </a:rPr>
              <a:t>ο</a:t>
            </a:r>
            <a:r>
              <a:rPr lang="en-US" sz="1600" dirty="0">
                <a:latin typeface="Arial"/>
                <a:cs typeface="Arial"/>
              </a:rPr>
              <a:t> μπ</a:t>
            </a:r>
            <a:r>
              <a:rPr lang="en-US" sz="1600" dirty="0" err="1">
                <a:latin typeface="Arial"/>
                <a:cs typeface="Arial"/>
              </a:rPr>
              <a:t>ορεί</a:t>
            </a:r>
            <a:r>
              <a:rPr lang="en-US" sz="1600" dirty="0">
                <a:latin typeface="Arial"/>
                <a:cs typeface="Arial"/>
              </a:rPr>
              <a:t> </a:t>
            </a:r>
            <a:r>
              <a:rPr lang="en-US" sz="1600" dirty="0" err="1">
                <a:latin typeface="Arial"/>
                <a:cs typeface="Arial"/>
              </a:rPr>
              <a:t>ν</a:t>
            </a:r>
            <a:r>
              <a:rPr lang="en-US" sz="1600" dirty="0">
                <a:latin typeface="Arial"/>
                <a:cs typeface="Arial"/>
              </a:rPr>
              <a:t>α </a:t>
            </a:r>
            <a:r>
              <a:rPr lang="en-US" sz="1600" dirty="0" err="1">
                <a:latin typeface="Arial"/>
                <a:cs typeface="Arial"/>
              </a:rPr>
              <a:t>είν</a:t>
            </a:r>
            <a:r>
              <a:rPr lang="en-US" sz="1600" dirty="0">
                <a:latin typeface="Arial"/>
                <a:cs typeface="Arial"/>
              </a:rPr>
              <a:t>α</a:t>
            </a:r>
            <a:r>
              <a:rPr lang="en-US" sz="1600" dirty="0" err="1">
                <a:latin typeface="Arial"/>
                <a:cs typeface="Arial"/>
              </a:rPr>
              <a:t>ι</a:t>
            </a:r>
            <a:r>
              <a:rPr lang="en-US" sz="1600" dirty="0">
                <a:latin typeface="Arial"/>
                <a:cs typeface="Arial"/>
              </a:rPr>
              <a:t> π</a:t>
            </a:r>
            <a:r>
              <a:rPr lang="en-US" sz="1600" dirty="0" err="1">
                <a:latin typeface="Arial"/>
                <a:cs typeface="Arial"/>
              </a:rPr>
              <a:t>ιο</a:t>
            </a:r>
            <a:r>
              <a:rPr lang="en-US" sz="1600" dirty="0">
                <a:latin typeface="Arial"/>
                <a:cs typeface="Arial"/>
              </a:rPr>
              <a:t> α</a:t>
            </a:r>
            <a:r>
              <a:rPr lang="en-US" sz="1600" dirty="0" err="1">
                <a:latin typeface="Arial"/>
                <a:cs typeface="Arial"/>
              </a:rPr>
              <a:t>κρι</a:t>
            </a:r>
            <a:r>
              <a:rPr lang="en-US" sz="1600" dirty="0">
                <a:latin typeface="Arial"/>
                <a:cs typeface="Arial"/>
              </a:rPr>
              <a:t>β</a:t>
            </a:r>
            <a:r>
              <a:rPr lang="en-US" sz="1600" dirty="0" err="1">
                <a:latin typeface="Arial"/>
                <a:cs typeface="Arial"/>
              </a:rPr>
              <a:t>ή</a:t>
            </a:r>
            <a:r>
              <a:rPr lang="en-US" sz="1600" dirty="0">
                <a:latin typeface="Arial"/>
                <a:cs typeface="Arial"/>
              </a:rPr>
              <a:t> απ</a:t>
            </a:r>
            <a:r>
              <a:rPr lang="en-US" sz="1600" dirty="0" err="1">
                <a:latin typeface="Arial"/>
                <a:cs typeface="Arial"/>
              </a:rPr>
              <a:t>ό</a:t>
            </a:r>
            <a:r>
              <a:rPr lang="en-US" sz="1600" dirty="0">
                <a:latin typeface="Arial"/>
                <a:cs typeface="Arial"/>
              </a:rPr>
              <a:t> </a:t>
            </a:r>
            <a:r>
              <a:rPr lang="en-US" sz="1600" dirty="0" err="1">
                <a:latin typeface="Arial"/>
                <a:cs typeface="Arial"/>
              </a:rPr>
              <a:t>τον</a:t>
            </a:r>
            <a:r>
              <a:rPr lang="en-US" sz="1600" dirty="0">
                <a:latin typeface="Arial"/>
                <a:cs typeface="Arial"/>
              </a:rPr>
              <a:t> </a:t>
            </a:r>
            <a:r>
              <a:rPr lang="en-US" sz="1600" dirty="0" err="1">
                <a:latin typeface="Arial"/>
                <a:cs typeface="Arial"/>
              </a:rPr>
              <a:t>ψηφι</a:t>
            </a:r>
            <a:r>
              <a:rPr lang="en-US" sz="1600" dirty="0">
                <a:latin typeface="Arial"/>
                <a:cs typeface="Arial"/>
              </a:rPr>
              <a:t>α</a:t>
            </a:r>
            <a:r>
              <a:rPr lang="en-US" sz="1600" dirty="0" err="1">
                <a:latin typeface="Arial"/>
                <a:cs typeface="Arial"/>
              </a:rPr>
              <a:t>κό</a:t>
            </a:r>
            <a:r>
              <a:rPr lang="en-US" sz="1600" dirty="0">
                <a:latin typeface="Arial"/>
                <a:cs typeface="Arial"/>
              </a:rPr>
              <a:t> </a:t>
            </a:r>
            <a:r>
              <a:rPr lang="en-US" sz="1600" dirty="0" err="1">
                <a:latin typeface="Arial"/>
                <a:cs typeface="Arial"/>
              </a:rPr>
              <a:t>τρό</a:t>
            </a:r>
            <a:r>
              <a:rPr lang="en-US" sz="1600" dirty="0">
                <a:latin typeface="Arial"/>
                <a:cs typeface="Arial"/>
              </a:rPr>
              <a:t>π</a:t>
            </a:r>
            <a:r>
              <a:rPr lang="en-US" sz="1600" dirty="0" err="1">
                <a:latin typeface="Arial"/>
                <a:cs typeface="Arial"/>
              </a:rPr>
              <a:t>ο</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φήμισης</a:t>
            </a:r>
            <a:r>
              <a:rPr lang="en-US" sz="1600" dirty="0">
                <a:latin typeface="Arial"/>
                <a:cs typeface="Arial"/>
              </a:rPr>
              <a:t>, </a:t>
            </a:r>
            <a:r>
              <a:rPr lang="en-US" sz="1600" dirty="0" err="1">
                <a:latin typeface="Arial"/>
                <a:cs typeface="Arial"/>
              </a:rPr>
              <a:t>ειδικά</a:t>
            </a:r>
            <a:r>
              <a:rPr lang="en-US" sz="1600" dirty="0">
                <a:latin typeface="Arial"/>
                <a:cs typeface="Arial"/>
              </a:rPr>
              <a:t> </a:t>
            </a:r>
            <a:r>
              <a:rPr lang="en-US" sz="1600" dirty="0" err="1">
                <a:latin typeface="Arial"/>
                <a:cs typeface="Arial"/>
              </a:rPr>
              <a:t>σε</a:t>
            </a:r>
            <a:r>
              <a:rPr lang="en-US" sz="1600" dirty="0">
                <a:latin typeface="Arial"/>
                <a:cs typeface="Arial"/>
              </a:rPr>
              <a:t> </a:t>
            </a:r>
            <a:r>
              <a:rPr lang="en-US" sz="1600" dirty="0" err="1">
                <a:latin typeface="Arial"/>
                <a:cs typeface="Arial"/>
              </a:rPr>
              <a:t>γνωστά</a:t>
            </a:r>
            <a:r>
              <a:rPr lang="en-US" sz="1600" dirty="0">
                <a:latin typeface="Arial"/>
                <a:cs typeface="Arial"/>
              </a:rPr>
              <a:t> π</a:t>
            </a:r>
            <a:r>
              <a:rPr lang="en-US" sz="1600" dirty="0" err="1">
                <a:latin typeface="Arial"/>
                <a:cs typeface="Arial"/>
              </a:rPr>
              <a:t>εριοδικά</a:t>
            </a:r>
            <a:r>
              <a:rPr lang="en-US" sz="1600" dirty="0">
                <a:latin typeface="Arial"/>
                <a:cs typeface="Arial"/>
              </a:rPr>
              <a:t> </a:t>
            </a:r>
            <a:r>
              <a:rPr lang="en-US" sz="1600" dirty="0" err="1">
                <a:latin typeface="Arial"/>
                <a:cs typeface="Arial"/>
              </a:rPr>
              <a:t>με</a:t>
            </a:r>
            <a:r>
              <a:rPr lang="en-US" sz="1600" dirty="0">
                <a:latin typeface="Arial"/>
                <a:cs typeface="Arial"/>
              </a:rPr>
              <a:t> </a:t>
            </a:r>
            <a:r>
              <a:rPr lang="en-US" sz="1600" dirty="0" err="1">
                <a:latin typeface="Arial"/>
                <a:cs typeface="Arial"/>
              </a:rPr>
              <a:t>μεγάλη</a:t>
            </a:r>
            <a:r>
              <a:rPr lang="en-US" sz="1600" dirty="0">
                <a:latin typeface="Arial"/>
                <a:cs typeface="Arial"/>
              </a:rPr>
              <a:t> </a:t>
            </a:r>
            <a:r>
              <a:rPr lang="en-US" sz="1600" dirty="0" err="1">
                <a:latin typeface="Arial"/>
                <a:cs typeface="Arial"/>
              </a:rPr>
              <a:t>κυκλοφορί</a:t>
            </a:r>
            <a:r>
              <a:rPr lang="en-US" sz="1600" dirty="0">
                <a:latin typeface="Arial"/>
                <a:cs typeface="Arial"/>
              </a:rPr>
              <a:t>α. </a:t>
            </a:r>
            <a:r>
              <a:rPr lang="en-US" sz="1600" dirty="0" err="1">
                <a:latin typeface="Arial"/>
                <a:cs typeface="Arial"/>
              </a:rPr>
              <a:t>Ωστόσο</a:t>
            </a:r>
            <a:r>
              <a:rPr lang="en-US" sz="1600" dirty="0">
                <a:latin typeface="Arial"/>
                <a:cs typeface="Arial"/>
              </a:rPr>
              <a:t>, </a:t>
            </a:r>
            <a:r>
              <a:rPr lang="en-US" sz="1600" dirty="0" err="1">
                <a:latin typeface="Arial"/>
                <a:cs typeface="Arial"/>
              </a:rPr>
              <a:t>η</a:t>
            </a:r>
            <a:r>
              <a:rPr lang="en-US" sz="1600" dirty="0">
                <a:latin typeface="Arial"/>
                <a:cs typeface="Arial"/>
              </a:rPr>
              <a:t> π</a:t>
            </a:r>
            <a:r>
              <a:rPr lang="en-US" sz="1600" dirty="0" err="1">
                <a:latin typeface="Arial"/>
                <a:cs typeface="Arial"/>
              </a:rPr>
              <a:t>ρο</a:t>
            </a:r>
            <a:r>
              <a:rPr lang="en-US" sz="1600" dirty="0">
                <a:latin typeface="Arial"/>
                <a:cs typeface="Arial"/>
              </a:rPr>
              <a:t>β</a:t>
            </a:r>
            <a:r>
              <a:rPr lang="en-US" sz="1600" dirty="0" err="1">
                <a:latin typeface="Arial"/>
                <a:cs typeface="Arial"/>
              </a:rPr>
              <a:t>ολή</a:t>
            </a:r>
            <a:r>
              <a:rPr lang="en-US" sz="1600" dirty="0">
                <a:latin typeface="Arial"/>
                <a:cs typeface="Arial"/>
              </a:rPr>
              <a:t> </a:t>
            </a:r>
            <a:r>
              <a:rPr lang="en-US" sz="1600" dirty="0" err="1">
                <a:latin typeface="Arial"/>
                <a:cs typeface="Arial"/>
              </a:rPr>
              <a:t>στ</a:t>
            </a:r>
            <a:r>
              <a:rPr lang="en-US" sz="1600" dirty="0">
                <a:latin typeface="Arial"/>
                <a:cs typeface="Arial"/>
              </a:rPr>
              <a:t>α π</a:t>
            </a:r>
            <a:r>
              <a:rPr lang="en-US" sz="1600" dirty="0" err="1">
                <a:latin typeface="Arial"/>
                <a:cs typeface="Arial"/>
              </a:rPr>
              <a:t>εριοδικά</a:t>
            </a:r>
            <a:r>
              <a:rPr lang="en-US" sz="1600" dirty="0">
                <a:latin typeface="Arial"/>
                <a:cs typeface="Arial"/>
              </a:rPr>
              <a:t> </a:t>
            </a:r>
            <a:r>
              <a:rPr lang="en-US" sz="1600" dirty="0" err="1">
                <a:latin typeface="Arial"/>
                <a:cs typeface="Arial"/>
              </a:rPr>
              <a:t>συνεχίζει</a:t>
            </a:r>
            <a:r>
              <a:rPr lang="en-US" sz="1600" dirty="0">
                <a:latin typeface="Arial"/>
                <a:cs typeface="Arial"/>
              </a:rPr>
              <a:t> </a:t>
            </a:r>
            <a:r>
              <a:rPr lang="en-US" sz="1600" dirty="0" err="1">
                <a:latin typeface="Arial"/>
                <a:cs typeface="Arial"/>
              </a:rPr>
              <a:t>ν</a:t>
            </a:r>
            <a:r>
              <a:rPr lang="en-US" sz="1600" dirty="0">
                <a:latin typeface="Arial"/>
                <a:cs typeface="Arial"/>
              </a:rPr>
              <a:t>α </a:t>
            </a:r>
            <a:r>
              <a:rPr lang="en-US" sz="1600" dirty="0" err="1">
                <a:latin typeface="Arial"/>
                <a:cs typeface="Arial"/>
              </a:rPr>
              <a:t>είν</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δημοφιλής</a:t>
            </a:r>
            <a:r>
              <a:rPr lang="en-US" sz="1600" dirty="0">
                <a:latin typeface="Arial"/>
                <a:cs typeface="Arial"/>
              </a:rPr>
              <a:t> </a:t>
            </a:r>
            <a:r>
              <a:rPr lang="en-US" sz="1600" dirty="0" err="1">
                <a:latin typeface="Arial"/>
                <a:cs typeface="Arial"/>
              </a:rPr>
              <a:t>γι</a:t>
            </a:r>
            <a:r>
              <a:rPr lang="en-US" sz="1600" dirty="0">
                <a:latin typeface="Arial"/>
                <a:cs typeface="Arial"/>
              </a:rPr>
              <a:t>α π</a:t>
            </a:r>
            <a:r>
              <a:rPr lang="en-US" sz="1600" dirty="0" err="1">
                <a:latin typeface="Arial"/>
                <a:cs typeface="Arial"/>
              </a:rPr>
              <a:t>ολλούς</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φημιστές</a:t>
            </a:r>
            <a:r>
              <a:rPr lang="en-US" sz="1600" dirty="0">
                <a:latin typeface="Arial"/>
                <a:cs typeface="Arial"/>
              </a:rPr>
              <a:t> </a:t>
            </a:r>
            <a:r>
              <a:rPr lang="en-US" sz="1600" dirty="0" err="1">
                <a:latin typeface="Arial"/>
                <a:cs typeface="Arial"/>
              </a:rPr>
              <a:t>λόγω</a:t>
            </a:r>
            <a:r>
              <a:rPr lang="en-US" sz="1600" dirty="0">
                <a:latin typeface="Arial"/>
                <a:cs typeface="Arial"/>
              </a:rPr>
              <a:t> </a:t>
            </a:r>
            <a:r>
              <a:rPr lang="en-US" sz="1600" dirty="0" err="1">
                <a:latin typeface="Arial"/>
                <a:cs typeface="Arial"/>
              </a:rPr>
              <a:t>των</a:t>
            </a:r>
            <a:r>
              <a:rPr lang="en-US" sz="1600" dirty="0">
                <a:latin typeface="Arial"/>
                <a:cs typeface="Arial"/>
              </a:rPr>
              <a:t> π</a:t>
            </a:r>
            <a:r>
              <a:rPr lang="en-US" sz="1600" dirty="0" err="1">
                <a:latin typeface="Arial"/>
                <a:cs typeface="Arial"/>
              </a:rPr>
              <a:t>λεονεκτημάτων</a:t>
            </a:r>
            <a:r>
              <a:rPr lang="en-US" sz="1600" dirty="0">
                <a:latin typeface="Arial"/>
                <a:cs typeface="Arial"/>
              </a:rPr>
              <a:t> π</a:t>
            </a:r>
            <a:r>
              <a:rPr lang="en-US" sz="1600" dirty="0" err="1">
                <a:latin typeface="Arial"/>
                <a:cs typeface="Arial"/>
              </a:rPr>
              <a:t>ου</a:t>
            </a:r>
            <a:r>
              <a:rPr lang="en-US" sz="1600" dirty="0">
                <a:latin typeface="Arial"/>
                <a:cs typeface="Arial"/>
              </a:rPr>
              <a:t> π</a:t>
            </a:r>
            <a:r>
              <a:rPr lang="en-US" sz="1600" dirty="0" err="1">
                <a:latin typeface="Arial"/>
                <a:cs typeface="Arial"/>
              </a:rPr>
              <a:t>ροσφέρει</a:t>
            </a:r>
            <a:r>
              <a:rPr lang="en-US" sz="1600" dirty="0">
                <a:latin typeface="Arial"/>
                <a:cs typeface="Arial"/>
              </a:rPr>
              <a:t>. </a:t>
            </a:r>
          </a:p>
        </p:txBody>
      </p:sp>
      <p:sp>
        <p:nvSpPr>
          <p:cNvPr id="15" name="Title 1"/>
          <p:cNvSpPr>
            <a:spLocks noGrp="1"/>
          </p:cNvSpPr>
          <p:nvPr>
            <p:ph type="title"/>
          </p:nvPr>
        </p:nvSpPr>
        <p:spPr>
          <a:xfrm>
            <a:off x="395536" y="260648"/>
            <a:ext cx="8291264" cy="508918"/>
          </a:xfrm>
        </p:spPr>
        <p:txBody>
          <a:bodyPr>
            <a:noAutofit/>
          </a:bodyPr>
          <a:lstStyle/>
          <a:p>
            <a:pPr lvl="1" algn="ctr" rtl="0">
              <a:spcBef>
                <a:spcPct val="0"/>
              </a:spcBef>
            </a:pPr>
            <a:r>
              <a:rPr lang="el-GR" sz="2800" dirty="0">
                <a:latin typeface="Arial"/>
                <a:cs typeface="Arial"/>
              </a:rPr>
              <a:t>Περιοδικά</a:t>
            </a:r>
            <a:endParaRPr lang="en-US" sz="2800" dirty="0">
              <a:latin typeface="Arial"/>
              <a:cs typeface="Arial"/>
            </a:endParaRPr>
          </a:p>
        </p:txBody>
      </p:sp>
    </p:spTree>
    <p:extLst>
      <p:ext uri="{BB962C8B-B14F-4D97-AF65-F5344CB8AC3E}">
        <p14:creationId xmlns:p14="http://schemas.microsoft.com/office/powerpoint/2010/main" val="41777931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611560" y="1224615"/>
            <a:ext cx="8136904" cy="4503798"/>
          </a:xfrm>
          <a:prstGeom prst="rect">
            <a:avLst/>
          </a:prstGeom>
        </p:spPr>
        <p:txBody>
          <a:bodyPr wrap="square">
            <a:spAutoFit/>
          </a:bodyPr>
          <a:lstStyle/>
          <a:p>
            <a:pPr algn="just">
              <a:lnSpc>
                <a:spcPct val="150000"/>
              </a:lnSpc>
            </a:pPr>
            <a:r>
              <a:rPr lang="el-GR" sz="1600" dirty="0">
                <a:latin typeface="Arial"/>
                <a:cs typeface="Arial"/>
              </a:rPr>
              <a:t>Η διαφημιστική αναμετάδοση περιλαμβάνει μέσα μαζικής αγοράς όπως η τηλεόραση και το ραδιόφωνο. </a:t>
            </a:r>
          </a:p>
          <a:p>
            <a:pPr algn="just">
              <a:lnSpc>
                <a:spcPct val="150000"/>
              </a:lnSpc>
            </a:pPr>
            <a:r>
              <a:rPr lang="el-GR" sz="1600" dirty="0">
                <a:latin typeface="Arial"/>
                <a:cs typeface="Arial"/>
              </a:rPr>
              <a:t>Η μετάδοση τηλεοπτικών διαφημίσεων, μπορεί να είναι απαγορευτική για τις μικρές επιχειρήσεις, εάν αυτές έχουν τοπικούς τηλεοπτικούς και ραδιοφωνικούς σταθμούς κοντά τους, το κόστος μπορεί να είναι χαμηλότερο και το κοινό θα είναι κοντά με την επιχείρηση. </a:t>
            </a:r>
          </a:p>
          <a:p>
            <a:pPr algn="just">
              <a:lnSpc>
                <a:spcPct val="150000"/>
              </a:lnSpc>
            </a:pPr>
            <a:r>
              <a:rPr lang="el-GR" sz="1600" dirty="0">
                <a:latin typeface="Arial"/>
                <a:cs typeface="Arial"/>
              </a:rPr>
              <a:t>Το κόστος των διαφημίσεων μετάδοσης εξαρτάται από διάφορους παράγοντες, όπως η διάρκεια των διαφημίσεων (οι μεγαλύτερες τηλεοπτικές και ραδιοφωνικές διαφημίσεις θα κοστίζουν περισσότερο στον αέρα), η συχνότητα που παίζουν και η ώρα της ημέρας που μεταδίδονται. </a:t>
            </a:r>
          </a:p>
          <a:p>
            <a:pPr algn="just">
              <a:lnSpc>
                <a:spcPct val="150000"/>
              </a:lnSpc>
            </a:pPr>
            <a:r>
              <a:rPr lang="el-GR" sz="1600" dirty="0">
                <a:latin typeface="Arial"/>
                <a:cs typeface="Arial"/>
              </a:rPr>
              <a:t>Τέλος, το κόστος παραγωγής των διαφημίσεων και η παραγωγή επαγγελματικών τηλεοπτικών διαφημίσεων μπορεί να είναι αρκετά υψηλό.</a:t>
            </a:r>
            <a:r>
              <a:rPr lang="en-US" sz="1600" dirty="0">
                <a:latin typeface="Arial"/>
                <a:cs typeface="Arial"/>
              </a:rPr>
              <a:t> </a:t>
            </a:r>
            <a:endParaRPr lang="en-US" b="1" dirty="0">
              <a:latin typeface="Arial"/>
              <a:cs typeface="Arial"/>
            </a:endParaRPr>
          </a:p>
        </p:txBody>
      </p:sp>
      <p:sp>
        <p:nvSpPr>
          <p:cNvPr id="15" name="Title 1"/>
          <p:cNvSpPr>
            <a:spLocks noGrp="1"/>
          </p:cNvSpPr>
          <p:nvPr>
            <p:ph type="title"/>
          </p:nvPr>
        </p:nvSpPr>
        <p:spPr>
          <a:xfrm>
            <a:off x="395536" y="831850"/>
            <a:ext cx="8291264" cy="508918"/>
          </a:xfrm>
        </p:spPr>
        <p:txBody>
          <a:bodyPr>
            <a:noAutofit/>
          </a:bodyPr>
          <a:lstStyle/>
          <a:p>
            <a:pPr lvl="1" algn="ctr" rtl="0">
              <a:spcBef>
                <a:spcPct val="0"/>
              </a:spcBef>
            </a:pPr>
            <a:r>
              <a:rPr lang="el-GR" sz="2800" dirty="0"/>
              <a:t>Διαφημίσεις αναμετάδοσης</a:t>
            </a:r>
            <a:br>
              <a:rPr lang="en-US" sz="2800" b="1" dirty="0"/>
            </a:br>
            <a:br>
              <a:rPr lang="en-US" sz="2800" b="1" dirty="0"/>
            </a:br>
            <a:endParaRPr lang="en-US" sz="2800" b="1" dirty="0"/>
          </a:p>
        </p:txBody>
      </p:sp>
    </p:spTree>
    <p:extLst>
      <p:ext uri="{BB962C8B-B14F-4D97-AF65-F5344CB8AC3E}">
        <p14:creationId xmlns:p14="http://schemas.microsoft.com/office/powerpoint/2010/main" val="18001278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467544" y="1198487"/>
            <a:ext cx="8136904" cy="4216540"/>
          </a:xfrm>
          <a:prstGeom prst="rect">
            <a:avLst/>
          </a:prstGeom>
        </p:spPr>
        <p:txBody>
          <a:bodyPr wrap="square">
            <a:spAutoFit/>
          </a:bodyPr>
          <a:lstStyle/>
          <a:p>
            <a:pPr marL="12700" marR="5080" algn="just">
              <a:lnSpc>
                <a:spcPct val="150000"/>
              </a:lnSpc>
            </a:pPr>
            <a:r>
              <a:rPr lang="el-GR" sz="1600" spc="-5" dirty="0">
                <a:latin typeface="Arial"/>
                <a:cs typeface="Arial"/>
              </a:rPr>
              <a:t>Αποτελεί </a:t>
            </a:r>
            <a:r>
              <a:rPr lang="el-GR" sz="1600" dirty="0">
                <a:latin typeface="Arial"/>
                <a:cs typeface="Arial"/>
              </a:rPr>
              <a:t>ένα μέσο </a:t>
            </a:r>
            <a:r>
              <a:rPr lang="el-GR" sz="1600" spc="-5" dirty="0">
                <a:latin typeface="Arial"/>
                <a:cs typeface="Arial"/>
              </a:rPr>
              <a:t>το </a:t>
            </a:r>
            <a:r>
              <a:rPr lang="el-GR" sz="1600" dirty="0">
                <a:latin typeface="Arial"/>
                <a:cs typeface="Arial"/>
              </a:rPr>
              <a:t>οποίο </a:t>
            </a:r>
            <a:r>
              <a:rPr lang="el-GR" sz="1600" spc="-5" dirty="0">
                <a:latin typeface="Arial"/>
                <a:cs typeface="Arial"/>
              </a:rPr>
              <a:t>παρέχει</a:t>
            </a:r>
            <a:r>
              <a:rPr lang="el-GR" sz="1600" dirty="0">
                <a:latin typeface="Arial"/>
                <a:cs typeface="Arial"/>
              </a:rPr>
              <a:t> </a:t>
            </a:r>
            <a:r>
              <a:rPr lang="el-GR" sz="1600" spc="-5" dirty="0">
                <a:latin typeface="Arial"/>
                <a:cs typeface="Arial"/>
              </a:rPr>
              <a:t>εικόνα, ήχο, κίνηση</a:t>
            </a:r>
            <a:r>
              <a:rPr lang="el-GR" sz="1600" spc="290" dirty="0">
                <a:latin typeface="Arial"/>
                <a:cs typeface="Arial"/>
              </a:rPr>
              <a:t> </a:t>
            </a:r>
            <a:r>
              <a:rPr lang="el-GR" sz="1600" spc="-5" dirty="0">
                <a:latin typeface="Arial"/>
                <a:cs typeface="Arial"/>
              </a:rPr>
              <a:t>και</a:t>
            </a:r>
            <a:r>
              <a:rPr lang="el-GR" sz="1600" spc="290" dirty="0">
                <a:latin typeface="Arial"/>
                <a:cs typeface="Arial"/>
              </a:rPr>
              <a:t> </a:t>
            </a:r>
            <a:r>
              <a:rPr lang="el-GR" sz="1600" spc="-5" dirty="0">
                <a:latin typeface="Arial"/>
                <a:cs typeface="Arial"/>
              </a:rPr>
              <a:t>χρώμα, ιδιότητες </a:t>
            </a:r>
            <a:r>
              <a:rPr lang="el-GR" sz="1600" dirty="0">
                <a:latin typeface="Arial"/>
                <a:cs typeface="Arial"/>
              </a:rPr>
              <a:t> οι</a:t>
            </a:r>
            <a:r>
              <a:rPr lang="el-GR" sz="1600" spc="5" dirty="0">
                <a:latin typeface="Arial"/>
                <a:cs typeface="Arial"/>
              </a:rPr>
              <a:t> </a:t>
            </a:r>
            <a:r>
              <a:rPr lang="el-GR" sz="1600" dirty="0">
                <a:latin typeface="Arial"/>
                <a:cs typeface="Arial"/>
              </a:rPr>
              <a:t>οποίες</a:t>
            </a:r>
            <a:r>
              <a:rPr lang="el-GR" sz="1600" spc="5" dirty="0">
                <a:latin typeface="Arial"/>
                <a:cs typeface="Arial"/>
              </a:rPr>
              <a:t> </a:t>
            </a:r>
            <a:r>
              <a:rPr lang="el-GR" sz="1600" spc="-5" dirty="0">
                <a:latin typeface="Arial"/>
                <a:cs typeface="Arial"/>
              </a:rPr>
              <a:t>της</a:t>
            </a:r>
            <a:r>
              <a:rPr lang="el-GR" sz="1600" dirty="0">
                <a:latin typeface="Arial"/>
                <a:cs typeface="Arial"/>
              </a:rPr>
              <a:t> </a:t>
            </a:r>
            <a:r>
              <a:rPr lang="el-GR" sz="1600" spc="-5" dirty="0">
                <a:latin typeface="Arial"/>
                <a:cs typeface="Arial"/>
              </a:rPr>
              <a:t>δίνουν</a:t>
            </a:r>
            <a:r>
              <a:rPr lang="el-GR" sz="1600" dirty="0">
                <a:latin typeface="Arial"/>
                <a:cs typeface="Arial"/>
              </a:rPr>
              <a:t> </a:t>
            </a:r>
            <a:r>
              <a:rPr lang="el-GR" sz="1600" spc="-5" dirty="0">
                <a:latin typeface="Arial"/>
                <a:cs typeface="Arial"/>
              </a:rPr>
              <a:t>μεγάλες</a:t>
            </a:r>
            <a:r>
              <a:rPr lang="el-GR" sz="1600" dirty="0">
                <a:latin typeface="Arial"/>
                <a:cs typeface="Arial"/>
              </a:rPr>
              <a:t> </a:t>
            </a:r>
            <a:r>
              <a:rPr lang="el-GR" sz="1600" spc="-5" dirty="0">
                <a:latin typeface="Arial"/>
                <a:cs typeface="Arial"/>
              </a:rPr>
              <a:t>δυνατότητες</a:t>
            </a:r>
            <a:r>
              <a:rPr lang="el-GR" sz="1600" dirty="0">
                <a:latin typeface="Arial"/>
                <a:cs typeface="Arial"/>
              </a:rPr>
              <a:t> </a:t>
            </a:r>
            <a:r>
              <a:rPr lang="el-GR" sz="1600" spc="-5" dirty="0">
                <a:latin typeface="Arial"/>
                <a:cs typeface="Arial"/>
              </a:rPr>
              <a:t>για</a:t>
            </a:r>
            <a:r>
              <a:rPr lang="el-GR" sz="1600" dirty="0">
                <a:latin typeface="Arial"/>
                <a:cs typeface="Arial"/>
              </a:rPr>
              <a:t> </a:t>
            </a:r>
            <a:r>
              <a:rPr lang="el-GR" sz="1600" spc="-5" dirty="0">
                <a:latin typeface="Arial"/>
                <a:cs typeface="Arial"/>
              </a:rPr>
              <a:t>καλύτερη</a:t>
            </a:r>
            <a:r>
              <a:rPr lang="el-GR" sz="1600" dirty="0">
                <a:latin typeface="Arial"/>
                <a:cs typeface="Arial"/>
              </a:rPr>
              <a:t> </a:t>
            </a:r>
            <a:r>
              <a:rPr lang="el-GR" sz="1600" spc="-5" dirty="0">
                <a:latin typeface="Arial"/>
                <a:cs typeface="Arial"/>
              </a:rPr>
              <a:t>παρουσίαση</a:t>
            </a:r>
            <a:r>
              <a:rPr lang="el-GR" sz="1600" dirty="0">
                <a:latin typeface="Arial"/>
                <a:cs typeface="Arial"/>
              </a:rPr>
              <a:t> </a:t>
            </a:r>
            <a:r>
              <a:rPr lang="el-GR" sz="1600" spc="-5" dirty="0">
                <a:latin typeface="Arial"/>
                <a:cs typeface="Arial"/>
              </a:rPr>
              <a:t>του διαφημιζομένου προϊόντος. </a:t>
            </a:r>
          </a:p>
          <a:p>
            <a:pPr marL="12700" marR="5080" algn="just">
              <a:lnSpc>
                <a:spcPct val="150000"/>
              </a:lnSpc>
            </a:pPr>
            <a:endParaRPr lang="el-GR" sz="1600" spc="-5" dirty="0">
              <a:latin typeface="Arial"/>
              <a:cs typeface="Arial"/>
            </a:endParaRPr>
          </a:p>
          <a:p>
            <a:pPr marL="12700" marR="5080" algn="just">
              <a:lnSpc>
                <a:spcPct val="150000"/>
              </a:lnSpc>
            </a:pPr>
            <a:r>
              <a:rPr lang="el-GR" sz="1600" spc="-5" dirty="0">
                <a:latin typeface="Arial"/>
                <a:cs typeface="Arial"/>
              </a:rPr>
              <a:t>Ενδείκνυται για </a:t>
            </a:r>
            <a:r>
              <a:rPr lang="el-GR" sz="1600" dirty="0">
                <a:latin typeface="Arial"/>
                <a:cs typeface="Arial"/>
              </a:rPr>
              <a:t>την </a:t>
            </a:r>
            <a:r>
              <a:rPr lang="el-GR" sz="1600" spc="-5" dirty="0">
                <a:latin typeface="Arial"/>
                <a:cs typeface="Arial"/>
              </a:rPr>
              <a:t>προβολή προϊόντων </a:t>
            </a:r>
            <a:r>
              <a:rPr lang="el-GR" sz="1600" dirty="0">
                <a:latin typeface="Arial"/>
                <a:cs typeface="Arial"/>
              </a:rPr>
              <a:t>μαζικής </a:t>
            </a:r>
            <a:r>
              <a:rPr lang="el-GR" sz="1600" spc="-5" dirty="0">
                <a:latin typeface="Arial"/>
                <a:cs typeface="Arial"/>
              </a:rPr>
              <a:t>κατανάλωσης, αλλά παρουσιάζει χαμηλή</a:t>
            </a:r>
            <a:r>
              <a:rPr lang="el-GR" sz="1600" dirty="0">
                <a:latin typeface="Arial"/>
                <a:cs typeface="Arial"/>
              </a:rPr>
              <a:t> </a:t>
            </a:r>
            <a:r>
              <a:rPr lang="el-GR" sz="1600" spc="-5" dirty="0">
                <a:latin typeface="Arial"/>
                <a:cs typeface="Arial"/>
              </a:rPr>
              <a:t>επιλεκτικότητα,</a:t>
            </a:r>
            <a:r>
              <a:rPr lang="el-GR" sz="1600" dirty="0">
                <a:latin typeface="Arial"/>
                <a:cs typeface="Arial"/>
              </a:rPr>
              <a:t> διότι </a:t>
            </a:r>
            <a:r>
              <a:rPr lang="el-GR" sz="1600" spc="-5" dirty="0">
                <a:latin typeface="Arial"/>
                <a:cs typeface="Arial"/>
              </a:rPr>
              <a:t>δεν</a:t>
            </a:r>
            <a:r>
              <a:rPr lang="el-GR" sz="1600" dirty="0">
                <a:latin typeface="Arial"/>
                <a:cs typeface="Arial"/>
              </a:rPr>
              <a:t> </a:t>
            </a:r>
            <a:r>
              <a:rPr lang="el-GR" sz="1600" spc="-5" dirty="0">
                <a:latin typeface="Arial"/>
                <a:cs typeface="Arial"/>
              </a:rPr>
              <a:t>μπορεί</a:t>
            </a:r>
            <a:r>
              <a:rPr lang="el-GR" sz="1600" dirty="0">
                <a:latin typeface="Arial"/>
                <a:cs typeface="Arial"/>
              </a:rPr>
              <a:t> </a:t>
            </a:r>
            <a:r>
              <a:rPr lang="el-GR" sz="1600" spc="-5" dirty="0">
                <a:latin typeface="Arial"/>
                <a:cs typeface="Arial"/>
              </a:rPr>
              <a:t>να</a:t>
            </a:r>
            <a:r>
              <a:rPr lang="el-GR" sz="1600" dirty="0">
                <a:latin typeface="Arial"/>
                <a:cs typeface="Arial"/>
              </a:rPr>
              <a:t> </a:t>
            </a:r>
            <a:r>
              <a:rPr lang="el-GR" sz="1600" spc="-5" dirty="0">
                <a:latin typeface="Arial"/>
                <a:cs typeface="Arial"/>
              </a:rPr>
              <a:t>καθορίζει</a:t>
            </a:r>
            <a:r>
              <a:rPr lang="el-GR" sz="1600" dirty="0">
                <a:latin typeface="Arial"/>
                <a:cs typeface="Arial"/>
              </a:rPr>
              <a:t> </a:t>
            </a:r>
            <a:r>
              <a:rPr lang="el-GR" sz="1600" spc="-5" dirty="0">
                <a:latin typeface="Arial"/>
                <a:cs typeface="Arial"/>
              </a:rPr>
              <a:t>ποιοι</a:t>
            </a:r>
            <a:r>
              <a:rPr lang="el-GR" sz="1600" dirty="0">
                <a:latin typeface="Arial"/>
                <a:cs typeface="Arial"/>
              </a:rPr>
              <a:t> </a:t>
            </a:r>
            <a:r>
              <a:rPr lang="el-GR" sz="1600" spc="-5" dirty="0">
                <a:latin typeface="Arial"/>
                <a:cs typeface="Arial"/>
              </a:rPr>
              <a:t>θα βλέπουν τη </a:t>
            </a:r>
            <a:r>
              <a:rPr lang="el-GR" sz="1600" dirty="0">
                <a:latin typeface="Arial"/>
                <a:cs typeface="Arial"/>
              </a:rPr>
              <a:t>διαφήμιση </a:t>
            </a:r>
            <a:r>
              <a:rPr lang="el-GR" sz="1600" spc="-5" dirty="0">
                <a:latin typeface="Arial"/>
                <a:cs typeface="Arial"/>
              </a:rPr>
              <a:t>τη στιγμή που </a:t>
            </a:r>
            <a:r>
              <a:rPr lang="el-GR" sz="1600" dirty="0">
                <a:latin typeface="Arial"/>
                <a:cs typeface="Arial"/>
              </a:rPr>
              <a:t>θα </a:t>
            </a:r>
            <a:r>
              <a:rPr lang="el-GR" sz="1600" spc="-5" dirty="0">
                <a:latin typeface="Arial"/>
                <a:cs typeface="Arial"/>
              </a:rPr>
              <a:t>προβάλλεται </a:t>
            </a:r>
            <a:r>
              <a:rPr lang="el-GR" sz="1600" dirty="0">
                <a:latin typeface="Arial"/>
                <a:cs typeface="Arial"/>
              </a:rPr>
              <a:t>και αν </a:t>
            </a:r>
            <a:r>
              <a:rPr lang="el-GR" sz="1600" spc="-5" dirty="0">
                <a:latin typeface="Arial"/>
                <a:cs typeface="Arial"/>
              </a:rPr>
              <a:t>περιλαμβάνεται </a:t>
            </a:r>
            <a:r>
              <a:rPr lang="el-GR" sz="1600" dirty="0">
                <a:latin typeface="Arial"/>
                <a:cs typeface="Arial"/>
              </a:rPr>
              <a:t>μέσα </a:t>
            </a:r>
            <a:r>
              <a:rPr lang="el-GR" sz="1600" spc="-5" dirty="0">
                <a:latin typeface="Arial"/>
                <a:cs typeface="Arial"/>
              </a:rPr>
              <a:t>σε </a:t>
            </a:r>
            <a:r>
              <a:rPr lang="el-GR" sz="1600" dirty="0">
                <a:latin typeface="Arial"/>
                <a:cs typeface="Arial"/>
              </a:rPr>
              <a:t> </a:t>
            </a:r>
            <a:r>
              <a:rPr lang="el-GR" sz="1600" spc="-5" dirty="0">
                <a:latin typeface="Arial"/>
                <a:cs typeface="Arial"/>
              </a:rPr>
              <a:t>εκείνους το κοινό στόχος. Επίσης, διαθέτει μικρή ευελιξία</a:t>
            </a:r>
            <a:r>
              <a:rPr lang="el-GR" sz="1600" dirty="0">
                <a:latin typeface="Arial"/>
                <a:cs typeface="Arial"/>
              </a:rPr>
              <a:t> </a:t>
            </a:r>
            <a:r>
              <a:rPr lang="el-GR" sz="1600" spc="-5" dirty="0">
                <a:latin typeface="Arial"/>
                <a:cs typeface="Arial"/>
              </a:rPr>
              <a:t>στο</a:t>
            </a:r>
            <a:r>
              <a:rPr lang="el-GR" sz="1600" dirty="0">
                <a:latin typeface="Arial"/>
                <a:cs typeface="Arial"/>
              </a:rPr>
              <a:t> </a:t>
            </a:r>
            <a:r>
              <a:rPr lang="el-GR" sz="1600" spc="-5" dirty="0">
                <a:latin typeface="Arial"/>
                <a:cs typeface="Arial"/>
              </a:rPr>
              <a:t>χρονικό</a:t>
            </a:r>
            <a:r>
              <a:rPr lang="el-GR" sz="1600" dirty="0">
                <a:latin typeface="Arial"/>
                <a:cs typeface="Arial"/>
              </a:rPr>
              <a:t> </a:t>
            </a:r>
            <a:r>
              <a:rPr lang="el-GR" sz="1600" spc="-5" dirty="0">
                <a:latin typeface="Arial"/>
                <a:cs typeface="Arial"/>
              </a:rPr>
              <a:t>προσδιορισμό</a:t>
            </a:r>
            <a:r>
              <a:rPr lang="el-GR" sz="1600" dirty="0">
                <a:latin typeface="Arial"/>
                <a:cs typeface="Arial"/>
              </a:rPr>
              <a:t> και</a:t>
            </a:r>
            <a:r>
              <a:rPr lang="el-GR" sz="1600" spc="5" dirty="0">
                <a:latin typeface="Arial"/>
                <a:cs typeface="Arial"/>
              </a:rPr>
              <a:t> </a:t>
            </a:r>
            <a:r>
              <a:rPr lang="el-GR" sz="1600" spc="-5" dirty="0">
                <a:latin typeface="Arial"/>
                <a:cs typeface="Arial"/>
              </a:rPr>
              <a:t>την</a:t>
            </a:r>
            <a:r>
              <a:rPr lang="el-GR" sz="1600" dirty="0">
                <a:latin typeface="Arial"/>
                <a:cs typeface="Arial"/>
              </a:rPr>
              <a:t> </a:t>
            </a:r>
            <a:r>
              <a:rPr lang="el-GR" sz="1600" spc="-5" dirty="0">
                <a:latin typeface="Arial"/>
                <a:cs typeface="Arial"/>
              </a:rPr>
              <a:t>κατανομή</a:t>
            </a:r>
            <a:r>
              <a:rPr lang="el-GR" sz="1600" dirty="0">
                <a:latin typeface="Arial"/>
                <a:cs typeface="Arial"/>
              </a:rPr>
              <a:t> </a:t>
            </a:r>
            <a:r>
              <a:rPr lang="el-GR" sz="1600" spc="-5" dirty="0">
                <a:latin typeface="Arial"/>
                <a:cs typeface="Arial"/>
              </a:rPr>
              <a:t>του</a:t>
            </a:r>
            <a:r>
              <a:rPr lang="el-GR" sz="1600" dirty="0">
                <a:latin typeface="Arial"/>
                <a:cs typeface="Arial"/>
              </a:rPr>
              <a:t> διαφημιστικού </a:t>
            </a:r>
            <a:r>
              <a:rPr lang="el-GR" sz="1600" spc="5" dirty="0">
                <a:latin typeface="Arial"/>
                <a:cs typeface="Arial"/>
              </a:rPr>
              <a:t> </a:t>
            </a:r>
            <a:r>
              <a:rPr lang="el-GR" sz="1600" spc="-5" dirty="0">
                <a:latin typeface="Arial"/>
                <a:cs typeface="Arial"/>
              </a:rPr>
              <a:t>μηνύματος</a:t>
            </a:r>
            <a:r>
              <a:rPr lang="el-GR" sz="1600" dirty="0">
                <a:latin typeface="Arial"/>
                <a:cs typeface="Arial"/>
              </a:rPr>
              <a:t> στις</a:t>
            </a:r>
            <a:r>
              <a:rPr lang="el-GR" sz="1600" spc="-5" dirty="0">
                <a:latin typeface="Arial"/>
                <a:cs typeface="Arial"/>
              </a:rPr>
              <a:t> </a:t>
            </a:r>
            <a:r>
              <a:rPr lang="el-GR" sz="1600" dirty="0">
                <a:latin typeface="Arial"/>
                <a:cs typeface="Arial"/>
              </a:rPr>
              <a:t>ζώνες</a:t>
            </a:r>
            <a:r>
              <a:rPr lang="el-GR" sz="1600" spc="-5" dirty="0">
                <a:latin typeface="Arial"/>
                <a:cs typeface="Arial"/>
              </a:rPr>
              <a:t> ακροαματικότητας.</a:t>
            </a:r>
            <a:endParaRPr lang="el-GR" sz="1600" dirty="0">
              <a:latin typeface="Arial"/>
              <a:cs typeface="Arial"/>
            </a:endParaRPr>
          </a:p>
          <a:p>
            <a:pPr marL="342900" indent="-342900">
              <a:buFont typeface="Arial"/>
              <a:buChar char="•"/>
            </a:pPr>
            <a:endParaRPr lang="el-GR" sz="1600" b="1" dirty="0">
              <a:latin typeface="Arial"/>
              <a:cs typeface="Arial"/>
            </a:endParaRPr>
          </a:p>
          <a:p>
            <a:pPr lvl="0"/>
            <a:endParaRPr lang="en-US" b="1" dirty="0"/>
          </a:p>
          <a:p>
            <a:pPr lvl="0"/>
            <a:endParaRPr lang="en-US" b="1" dirty="0"/>
          </a:p>
        </p:txBody>
      </p:sp>
      <p:sp>
        <p:nvSpPr>
          <p:cNvPr id="15" name="Title 1"/>
          <p:cNvSpPr>
            <a:spLocks noGrp="1"/>
          </p:cNvSpPr>
          <p:nvPr>
            <p:ph type="title"/>
          </p:nvPr>
        </p:nvSpPr>
        <p:spPr>
          <a:xfrm>
            <a:off x="395536" y="687834"/>
            <a:ext cx="8291264" cy="508918"/>
          </a:xfrm>
        </p:spPr>
        <p:txBody>
          <a:bodyPr>
            <a:noAutofit/>
          </a:bodyPr>
          <a:lstStyle/>
          <a:p>
            <a:pPr lvl="1" algn="ctr" rtl="0">
              <a:spcBef>
                <a:spcPct val="0"/>
              </a:spcBef>
            </a:pPr>
            <a:r>
              <a:rPr lang="el-GR" sz="2800" dirty="0">
                <a:latin typeface="Arial"/>
                <a:cs typeface="Arial"/>
              </a:rPr>
              <a:t>Τηλεόραση</a:t>
            </a:r>
            <a:br>
              <a:rPr lang="en-US" sz="2800" dirty="0">
                <a:latin typeface="Arial"/>
                <a:cs typeface="Arial"/>
              </a:rPr>
            </a:br>
            <a:endParaRPr lang="en-US" sz="2800" dirty="0">
              <a:latin typeface="Arial"/>
              <a:cs typeface="Arial"/>
            </a:endParaRPr>
          </a:p>
        </p:txBody>
      </p:sp>
    </p:spTree>
    <p:extLst>
      <p:ext uri="{BB962C8B-B14F-4D97-AF65-F5344CB8AC3E}">
        <p14:creationId xmlns:p14="http://schemas.microsoft.com/office/powerpoint/2010/main" val="36595737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179512" y="764704"/>
            <a:ext cx="8712968" cy="5519461"/>
          </a:xfrm>
          <a:prstGeom prst="rect">
            <a:avLst/>
          </a:prstGeom>
        </p:spPr>
        <p:txBody>
          <a:bodyPr wrap="square">
            <a:spAutoFit/>
          </a:bodyPr>
          <a:lstStyle/>
          <a:p>
            <a:pPr marL="298450" marR="5080" indent="-285750" algn="just">
              <a:lnSpc>
                <a:spcPct val="150000"/>
              </a:lnSpc>
              <a:buFont typeface="Arial"/>
              <a:buChar char="•"/>
            </a:pPr>
            <a:r>
              <a:rPr lang="el-GR" sz="1600" spc="-5" dirty="0">
                <a:latin typeface="Arial"/>
                <a:cs typeface="Arial"/>
              </a:rPr>
              <a:t>Το κόστος παραγωγής </a:t>
            </a:r>
            <a:r>
              <a:rPr lang="el-GR" sz="1600" dirty="0">
                <a:latin typeface="Arial"/>
                <a:cs typeface="Arial"/>
              </a:rPr>
              <a:t>μίας </a:t>
            </a:r>
            <a:r>
              <a:rPr lang="el-GR" sz="1600" spc="-5" dirty="0">
                <a:latin typeface="Arial"/>
                <a:cs typeface="Arial"/>
              </a:rPr>
              <a:t>διαφήμισης </a:t>
            </a:r>
            <a:r>
              <a:rPr lang="el-GR" sz="1600" dirty="0">
                <a:latin typeface="Arial"/>
                <a:cs typeface="Arial"/>
              </a:rPr>
              <a:t>διάρκειας 30-40 </a:t>
            </a:r>
            <a:r>
              <a:rPr lang="el-GR" sz="1600" spc="-5" dirty="0">
                <a:latin typeface="Arial"/>
                <a:cs typeface="Arial"/>
              </a:rPr>
              <a:t>δευτερολέπτων κοστίζει </a:t>
            </a:r>
            <a:r>
              <a:rPr lang="el-GR" sz="1600" dirty="0">
                <a:latin typeface="Arial"/>
                <a:cs typeface="Arial"/>
              </a:rPr>
              <a:t>συνήθως</a:t>
            </a:r>
            <a:r>
              <a:rPr lang="el-GR" sz="1600" spc="-5" dirty="0">
                <a:latin typeface="Arial"/>
                <a:cs typeface="Arial"/>
              </a:rPr>
              <a:t> </a:t>
            </a:r>
            <a:r>
              <a:rPr lang="el-GR" sz="1600" dirty="0">
                <a:latin typeface="Arial"/>
                <a:cs typeface="Arial"/>
              </a:rPr>
              <a:t>25000 </a:t>
            </a:r>
            <a:r>
              <a:rPr lang="el-GR" sz="1600" spc="-5" dirty="0">
                <a:latin typeface="Arial"/>
                <a:cs typeface="Arial"/>
              </a:rPr>
              <a:t>ευρώ, ενώ το κόστος προβολής της φτάνει τα </a:t>
            </a:r>
            <a:r>
              <a:rPr lang="el-GR" sz="1600" dirty="0">
                <a:latin typeface="Arial"/>
                <a:cs typeface="Arial"/>
              </a:rPr>
              <a:t>3000 </a:t>
            </a:r>
            <a:r>
              <a:rPr lang="el-GR" sz="1600" spc="-5" dirty="0">
                <a:latin typeface="Arial"/>
                <a:cs typeface="Arial"/>
              </a:rPr>
              <a:t>ευρώ την </a:t>
            </a:r>
            <a:r>
              <a:rPr lang="el-GR" sz="1600" dirty="0">
                <a:latin typeface="Arial"/>
                <a:cs typeface="Arial"/>
              </a:rPr>
              <a:t>κάθε </a:t>
            </a:r>
            <a:r>
              <a:rPr lang="el-GR" sz="1600" spc="-5" dirty="0">
                <a:latin typeface="Arial"/>
                <a:cs typeface="Arial"/>
              </a:rPr>
              <a:t>φορά. </a:t>
            </a:r>
          </a:p>
          <a:p>
            <a:pPr marL="298450" marR="5080" indent="-285750" algn="just">
              <a:lnSpc>
                <a:spcPct val="150000"/>
              </a:lnSpc>
              <a:buFont typeface="Arial"/>
              <a:buChar char="•"/>
            </a:pPr>
            <a:r>
              <a:rPr lang="el-GR" sz="1600" spc="-5" dirty="0">
                <a:latin typeface="Arial"/>
                <a:cs typeface="Arial"/>
              </a:rPr>
              <a:t>Είναι δύσκολο για πολλές επιχειρήσεις να διαφημίζονται στην τηλεόραση. Για τις επειχηρήσεις που μπορούν να καλύψουν το κόστος, δε</a:t>
            </a:r>
            <a:r>
              <a:rPr lang="el-GR" sz="1600" dirty="0">
                <a:latin typeface="Arial"/>
                <a:cs typeface="Arial"/>
              </a:rPr>
              <a:t> θεωρείται </a:t>
            </a:r>
            <a:r>
              <a:rPr lang="el-GR" sz="1600" spc="-5" dirty="0">
                <a:latin typeface="Arial"/>
                <a:cs typeface="Arial"/>
              </a:rPr>
              <a:t>ιδιαίτερα</a:t>
            </a:r>
            <a:r>
              <a:rPr lang="el-GR" sz="1600" dirty="0">
                <a:latin typeface="Arial"/>
                <a:cs typeface="Arial"/>
              </a:rPr>
              <a:t> υψηλό, αν </a:t>
            </a:r>
            <a:r>
              <a:rPr lang="el-GR" sz="1600" spc="-5" dirty="0">
                <a:latin typeface="Arial"/>
                <a:cs typeface="Arial"/>
              </a:rPr>
              <a:t>συσχετισθεί με</a:t>
            </a:r>
            <a:r>
              <a:rPr lang="el-GR" sz="1600" dirty="0">
                <a:latin typeface="Arial"/>
                <a:cs typeface="Arial"/>
              </a:rPr>
              <a:t> </a:t>
            </a:r>
            <a:r>
              <a:rPr lang="el-GR" sz="1600" spc="-5" dirty="0">
                <a:latin typeface="Arial"/>
                <a:cs typeface="Arial"/>
              </a:rPr>
              <a:t>τον</a:t>
            </a:r>
            <a:r>
              <a:rPr lang="el-GR" sz="1600" dirty="0">
                <a:latin typeface="Arial"/>
                <a:cs typeface="Arial"/>
              </a:rPr>
              <a:t> </a:t>
            </a:r>
            <a:r>
              <a:rPr lang="el-GR" sz="1600" spc="-5" dirty="0">
                <a:latin typeface="Arial"/>
                <a:cs typeface="Arial"/>
              </a:rPr>
              <a:t>αριθμό</a:t>
            </a:r>
            <a:r>
              <a:rPr lang="el-GR" sz="1600" dirty="0">
                <a:latin typeface="Arial"/>
                <a:cs typeface="Arial"/>
              </a:rPr>
              <a:t> </a:t>
            </a:r>
            <a:r>
              <a:rPr lang="el-GR" sz="1600" spc="-5" dirty="0">
                <a:latin typeface="Arial"/>
                <a:cs typeface="Arial"/>
              </a:rPr>
              <a:t>των</a:t>
            </a:r>
            <a:r>
              <a:rPr lang="el-GR" sz="1600" dirty="0">
                <a:latin typeface="Arial"/>
                <a:cs typeface="Arial"/>
              </a:rPr>
              <a:t> </a:t>
            </a:r>
            <a:r>
              <a:rPr lang="el-GR" sz="1600" spc="-5" dirty="0">
                <a:latin typeface="Arial"/>
                <a:cs typeface="Arial"/>
              </a:rPr>
              <a:t>τηλεθεατών που</a:t>
            </a:r>
            <a:r>
              <a:rPr lang="el-GR" sz="1600" dirty="0">
                <a:latin typeface="Arial"/>
                <a:cs typeface="Arial"/>
              </a:rPr>
              <a:t> </a:t>
            </a:r>
            <a:r>
              <a:rPr lang="el-GR" sz="1600" spc="-5" dirty="0">
                <a:latin typeface="Arial"/>
                <a:cs typeface="Arial"/>
              </a:rPr>
              <a:t>παρακολουθούν κάποιο πρόγραμμα.</a:t>
            </a:r>
            <a:endParaRPr lang="el-GR" sz="1600" dirty="0">
              <a:latin typeface="Arial"/>
              <a:cs typeface="Arial"/>
            </a:endParaRPr>
          </a:p>
          <a:p>
            <a:pPr marL="298450" marR="5080" indent="-285750" algn="just">
              <a:lnSpc>
                <a:spcPct val="150000"/>
              </a:lnSpc>
              <a:buFont typeface="Arial"/>
              <a:buChar char="•"/>
            </a:pPr>
            <a:r>
              <a:rPr lang="el-GR" sz="1600" dirty="0">
                <a:latin typeface="Arial"/>
                <a:cs typeface="Arial"/>
              </a:rPr>
              <a:t>Η διάρκεια</a:t>
            </a:r>
            <a:r>
              <a:rPr lang="el-GR" sz="1600" spc="-5" dirty="0">
                <a:latin typeface="Arial"/>
                <a:cs typeface="Arial"/>
              </a:rPr>
              <a:t> της τηλεοπτικής </a:t>
            </a:r>
            <a:r>
              <a:rPr lang="el-GR" sz="1600" dirty="0">
                <a:latin typeface="Arial"/>
                <a:cs typeface="Arial"/>
              </a:rPr>
              <a:t>διαφήμισης </a:t>
            </a:r>
            <a:r>
              <a:rPr lang="el-GR" sz="1600" spc="-5" dirty="0">
                <a:latin typeface="Arial"/>
                <a:cs typeface="Arial"/>
              </a:rPr>
              <a:t>είναι συνήθως μικρότερη από </a:t>
            </a:r>
            <a:r>
              <a:rPr lang="el-GR" sz="1600" dirty="0">
                <a:latin typeface="Arial"/>
                <a:cs typeface="Arial"/>
              </a:rPr>
              <a:t>1 </a:t>
            </a:r>
            <a:r>
              <a:rPr lang="el-GR" sz="1600" spc="-5" dirty="0">
                <a:latin typeface="Arial"/>
                <a:cs typeface="Arial"/>
              </a:rPr>
              <a:t>λεπτό, έτσι κάθε διαφήμιση πρέπει </a:t>
            </a:r>
            <a:r>
              <a:rPr lang="el-GR" sz="1600" dirty="0">
                <a:latin typeface="Arial"/>
                <a:cs typeface="Arial"/>
              </a:rPr>
              <a:t>να </a:t>
            </a:r>
            <a:r>
              <a:rPr lang="el-GR" sz="1600" spc="-5" dirty="0">
                <a:latin typeface="Arial"/>
                <a:cs typeface="Arial"/>
              </a:rPr>
              <a:t>παρουσιάσει κάτι απλό </a:t>
            </a:r>
            <a:r>
              <a:rPr lang="el-GR" sz="1600" dirty="0">
                <a:latin typeface="Arial"/>
                <a:cs typeface="Arial"/>
              </a:rPr>
              <a:t>και </a:t>
            </a:r>
            <a:r>
              <a:rPr lang="el-GR" sz="1600" spc="-5" dirty="0">
                <a:latin typeface="Arial"/>
                <a:cs typeface="Arial"/>
              </a:rPr>
              <a:t>ευκολομνημόνευτο, ώστε να ξεχωρίσει ανάμεσα στις πολυάριθμες</a:t>
            </a:r>
            <a:r>
              <a:rPr lang="el-GR" sz="1600" spc="5" dirty="0">
                <a:latin typeface="Arial"/>
                <a:cs typeface="Arial"/>
              </a:rPr>
              <a:t> </a:t>
            </a:r>
            <a:r>
              <a:rPr lang="el-GR" sz="1600" dirty="0">
                <a:latin typeface="Arial"/>
                <a:cs typeface="Arial"/>
              </a:rPr>
              <a:t>διαφημίσεις.</a:t>
            </a:r>
            <a:r>
              <a:rPr lang="el-GR" sz="1600" spc="-5" dirty="0">
                <a:latin typeface="Arial"/>
                <a:cs typeface="Arial"/>
              </a:rPr>
              <a:t> </a:t>
            </a:r>
          </a:p>
          <a:p>
            <a:pPr marL="298450" marR="5080" indent="-285750" algn="just">
              <a:lnSpc>
                <a:spcPct val="150000"/>
              </a:lnSpc>
              <a:buFont typeface="Arial"/>
              <a:buChar char="•"/>
            </a:pPr>
            <a:r>
              <a:rPr lang="el-GR" sz="1600" spc="-5" dirty="0">
                <a:latin typeface="Arial"/>
                <a:cs typeface="Arial"/>
              </a:rPr>
              <a:t>Ο</a:t>
            </a:r>
            <a:r>
              <a:rPr lang="el-GR" sz="1600" dirty="0">
                <a:latin typeface="Arial"/>
                <a:cs typeface="Arial"/>
              </a:rPr>
              <a:t>ι</a:t>
            </a:r>
            <a:r>
              <a:rPr lang="el-GR" sz="1600" spc="165" dirty="0">
                <a:latin typeface="Arial"/>
                <a:cs typeface="Arial"/>
              </a:rPr>
              <a:t> </a:t>
            </a:r>
            <a:r>
              <a:rPr lang="el-GR" sz="1600" spc="-5" dirty="0">
                <a:latin typeface="Arial"/>
                <a:cs typeface="Arial"/>
              </a:rPr>
              <a:t>καταναλωτές</a:t>
            </a:r>
            <a:r>
              <a:rPr lang="el-GR" sz="1600" spc="185" dirty="0">
                <a:latin typeface="Arial"/>
                <a:cs typeface="Arial"/>
              </a:rPr>
              <a:t> </a:t>
            </a:r>
            <a:r>
              <a:rPr lang="el-GR" sz="1600" dirty="0">
                <a:latin typeface="Arial"/>
                <a:cs typeface="Arial"/>
              </a:rPr>
              <a:t>ο</a:t>
            </a:r>
            <a:r>
              <a:rPr lang="el-GR" sz="1600" spc="180" dirty="0">
                <a:latin typeface="Arial"/>
                <a:cs typeface="Arial"/>
              </a:rPr>
              <a:t> </a:t>
            </a:r>
            <a:r>
              <a:rPr lang="el-GR" sz="1600" spc="-5" dirty="0">
                <a:latin typeface="Arial"/>
                <a:cs typeface="Arial"/>
              </a:rPr>
              <a:t>τελικός</a:t>
            </a:r>
            <a:r>
              <a:rPr lang="el-GR" sz="1600" spc="175" dirty="0">
                <a:latin typeface="Arial"/>
                <a:cs typeface="Arial"/>
              </a:rPr>
              <a:t> </a:t>
            </a:r>
            <a:r>
              <a:rPr lang="el-GR" sz="1600" spc="-5" dirty="0">
                <a:latin typeface="Arial"/>
                <a:cs typeface="Arial"/>
              </a:rPr>
              <a:t>στόχος των</a:t>
            </a:r>
            <a:r>
              <a:rPr lang="el-GR" sz="1600" dirty="0">
                <a:latin typeface="Arial"/>
                <a:cs typeface="Arial"/>
              </a:rPr>
              <a:t> </a:t>
            </a:r>
            <a:r>
              <a:rPr lang="el-GR" sz="1600" spc="-5" dirty="0">
                <a:latin typeface="Arial"/>
                <a:cs typeface="Arial"/>
              </a:rPr>
              <a:t>τηλεοπτικών</a:t>
            </a:r>
            <a:r>
              <a:rPr lang="el-GR" sz="1600" dirty="0">
                <a:latin typeface="Arial"/>
                <a:cs typeface="Arial"/>
              </a:rPr>
              <a:t> </a:t>
            </a:r>
            <a:r>
              <a:rPr lang="el-GR" sz="1600" spc="-5" dirty="0">
                <a:latin typeface="Arial"/>
                <a:cs typeface="Arial"/>
              </a:rPr>
              <a:t>διαφημίσεων,</a:t>
            </a:r>
            <a:r>
              <a:rPr lang="el-GR" sz="1600" dirty="0">
                <a:latin typeface="Arial"/>
                <a:cs typeface="Arial"/>
              </a:rPr>
              <a:t> αλλά οι</a:t>
            </a:r>
            <a:r>
              <a:rPr lang="el-GR" sz="1600" spc="5" dirty="0">
                <a:latin typeface="Arial"/>
                <a:cs typeface="Arial"/>
              </a:rPr>
              <a:t> </a:t>
            </a:r>
            <a:r>
              <a:rPr lang="el-GR" sz="1600" spc="-5" dirty="0">
                <a:latin typeface="Arial"/>
                <a:cs typeface="Arial"/>
              </a:rPr>
              <a:t>έμποροι</a:t>
            </a:r>
            <a:r>
              <a:rPr lang="el-GR" sz="1600" dirty="0">
                <a:latin typeface="Arial"/>
                <a:cs typeface="Arial"/>
              </a:rPr>
              <a:t> </a:t>
            </a:r>
            <a:r>
              <a:rPr lang="el-GR" sz="1600" spc="-5" dirty="0">
                <a:latin typeface="Arial"/>
                <a:cs typeface="Arial"/>
              </a:rPr>
              <a:t>αποτελούν</a:t>
            </a:r>
            <a:r>
              <a:rPr lang="el-GR" sz="1600" dirty="0">
                <a:latin typeface="Arial"/>
                <a:cs typeface="Arial"/>
              </a:rPr>
              <a:t> </a:t>
            </a:r>
            <a:r>
              <a:rPr lang="el-GR" sz="1600" spc="-5" dirty="0">
                <a:latin typeface="Arial"/>
                <a:cs typeface="Arial"/>
              </a:rPr>
              <a:t>ενδιάμεσους</a:t>
            </a:r>
            <a:r>
              <a:rPr lang="el-GR" sz="1600" dirty="0">
                <a:latin typeface="Arial"/>
                <a:cs typeface="Arial"/>
              </a:rPr>
              <a:t> </a:t>
            </a:r>
            <a:r>
              <a:rPr lang="el-GR" sz="1600" spc="-5" dirty="0">
                <a:latin typeface="Arial"/>
                <a:cs typeface="Arial"/>
              </a:rPr>
              <a:t>στόχους.</a:t>
            </a:r>
            <a:r>
              <a:rPr lang="el-GR" sz="1600" dirty="0">
                <a:latin typeface="Arial"/>
                <a:cs typeface="Arial"/>
              </a:rPr>
              <a:t> </a:t>
            </a:r>
            <a:r>
              <a:rPr lang="el-GR" sz="1600" spc="-5" dirty="0">
                <a:latin typeface="Arial"/>
                <a:cs typeface="Arial"/>
              </a:rPr>
              <a:t>Ένα</a:t>
            </a:r>
            <a:r>
              <a:rPr lang="el-GR" sz="1600" dirty="0">
                <a:latin typeface="Arial"/>
                <a:cs typeface="Arial"/>
              </a:rPr>
              <a:t> </a:t>
            </a:r>
            <a:r>
              <a:rPr lang="el-GR" sz="1600" spc="-5" dirty="0">
                <a:latin typeface="Arial"/>
                <a:cs typeface="Arial"/>
              </a:rPr>
              <a:t>προϊόν</a:t>
            </a:r>
            <a:r>
              <a:rPr lang="el-GR" sz="1600" dirty="0">
                <a:latin typeface="Arial"/>
                <a:cs typeface="Arial"/>
              </a:rPr>
              <a:t> </a:t>
            </a:r>
            <a:r>
              <a:rPr lang="el-GR" sz="1600" spc="-5" dirty="0">
                <a:latin typeface="Arial"/>
                <a:cs typeface="Arial"/>
              </a:rPr>
              <a:t>που</a:t>
            </a:r>
            <a:r>
              <a:rPr lang="el-GR" sz="1600" dirty="0">
                <a:latin typeface="Arial"/>
                <a:cs typeface="Arial"/>
              </a:rPr>
              <a:t> </a:t>
            </a:r>
            <a:r>
              <a:rPr lang="el-GR" sz="1600" spc="-5" dirty="0">
                <a:latin typeface="Arial"/>
                <a:cs typeface="Arial"/>
              </a:rPr>
              <a:t>προβάλλεται</a:t>
            </a:r>
            <a:r>
              <a:rPr lang="el-GR" sz="1600" dirty="0">
                <a:latin typeface="Arial"/>
                <a:cs typeface="Arial"/>
              </a:rPr>
              <a:t> </a:t>
            </a:r>
            <a:r>
              <a:rPr lang="el-GR" sz="1600" spc="-5" dirty="0">
                <a:latin typeface="Arial"/>
                <a:cs typeface="Arial"/>
              </a:rPr>
              <a:t>έχει</a:t>
            </a:r>
            <a:r>
              <a:rPr lang="el-GR" sz="1600" dirty="0">
                <a:latin typeface="Arial"/>
                <a:cs typeface="Arial"/>
              </a:rPr>
              <a:t> </a:t>
            </a:r>
            <a:r>
              <a:rPr lang="el-GR" sz="1600" spc="-5" dirty="0">
                <a:latin typeface="Arial"/>
                <a:cs typeface="Arial"/>
              </a:rPr>
              <a:t>μεγαλύτερες </a:t>
            </a:r>
            <a:r>
              <a:rPr lang="el-GR" sz="1600" dirty="0">
                <a:latin typeface="Arial"/>
                <a:cs typeface="Arial"/>
              </a:rPr>
              <a:t> </a:t>
            </a:r>
            <a:r>
              <a:rPr lang="el-GR" sz="1600" spc="-5" dirty="0">
                <a:latin typeface="Arial"/>
                <a:cs typeface="Arial"/>
              </a:rPr>
              <a:t>πιθανότητες</a:t>
            </a:r>
            <a:r>
              <a:rPr lang="el-GR" sz="1600" spc="114" dirty="0">
                <a:latin typeface="Arial"/>
                <a:cs typeface="Arial"/>
              </a:rPr>
              <a:t> </a:t>
            </a:r>
            <a:r>
              <a:rPr lang="el-GR" sz="1600" spc="-5" dirty="0">
                <a:latin typeface="Arial"/>
                <a:cs typeface="Arial"/>
              </a:rPr>
              <a:t>τοποθέτησης</a:t>
            </a:r>
            <a:r>
              <a:rPr lang="el-GR" sz="1600" spc="120" dirty="0">
                <a:latin typeface="Arial"/>
                <a:cs typeface="Arial"/>
              </a:rPr>
              <a:t> </a:t>
            </a:r>
            <a:r>
              <a:rPr lang="el-GR" sz="1600" spc="-5" dirty="0">
                <a:latin typeface="Arial"/>
                <a:cs typeface="Arial"/>
              </a:rPr>
              <a:t>του</a:t>
            </a:r>
            <a:r>
              <a:rPr lang="el-GR" sz="1600" spc="114" dirty="0">
                <a:latin typeface="Arial"/>
                <a:cs typeface="Arial"/>
              </a:rPr>
              <a:t> </a:t>
            </a:r>
            <a:r>
              <a:rPr lang="el-GR" sz="1600" spc="-5" dirty="0">
                <a:latin typeface="Arial"/>
                <a:cs typeface="Arial"/>
              </a:rPr>
              <a:t>στα</a:t>
            </a:r>
            <a:r>
              <a:rPr lang="el-GR" sz="1600" spc="110" dirty="0">
                <a:latin typeface="Arial"/>
                <a:cs typeface="Arial"/>
              </a:rPr>
              <a:t> </a:t>
            </a:r>
            <a:r>
              <a:rPr lang="el-GR" sz="1600" dirty="0">
                <a:latin typeface="Arial"/>
                <a:cs typeface="Arial"/>
              </a:rPr>
              <a:t>ράφια</a:t>
            </a:r>
            <a:r>
              <a:rPr lang="el-GR" sz="1600" spc="110" dirty="0">
                <a:latin typeface="Arial"/>
                <a:cs typeface="Arial"/>
              </a:rPr>
              <a:t> </a:t>
            </a:r>
            <a:r>
              <a:rPr lang="el-GR" sz="1600" spc="-5" dirty="0">
                <a:latin typeface="Arial"/>
                <a:cs typeface="Arial"/>
              </a:rPr>
              <a:t>ενός</a:t>
            </a:r>
            <a:r>
              <a:rPr lang="el-GR" sz="1600" spc="110" dirty="0">
                <a:latin typeface="Arial"/>
                <a:cs typeface="Arial"/>
              </a:rPr>
              <a:t> </a:t>
            </a:r>
            <a:r>
              <a:rPr lang="el-GR" sz="1600" spc="-5" dirty="0">
                <a:latin typeface="Arial"/>
                <a:cs typeface="Arial"/>
              </a:rPr>
              <a:t>καταστήματος</a:t>
            </a:r>
            <a:r>
              <a:rPr lang="el-GR" sz="1600" spc="125" dirty="0">
                <a:latin typeface="Arial"/>
                <a:cs typeface="Arial"/>
              </a:rPr>
              <a:t> </a:t>
            </a:r>
            <a:r>
              <a:rPr lang="el-GR" sz="1600" spc="-5" dirty="0">
                <a:latin typeface="Arial"/>
                <a:cs typeface="Arial"/>
              </a:rPr>
              <a:t>του</a:t>
            </a:r>
            <a:r>
              <a:rPr lang="el-GR" sz="1600" spc="114" dirty="0">
                <a:latin typeface="Arial"/>
                <a:cs typeface="Arial"/>
              </a:rPr>
              <a:t> </a:t>
            </a:r>
            <a:r>
              <a:rPr lang="el-GR" sz="1600" spc="-5" dirty="0">
                <a:latin typeface="Arial"/>
                <a:cs typeface="Arial"/>
              </a:rPr>
              <a:t>λιανικού</a:t>
            </a:r>
            <a:r>
              <a:rPr lang="el-GR" sz="1600" spc="114" dirty="0">
                <a:latin typeface="Arial"/>
                <a:cs typeface="Arial"/>
              </a:rPr>
              <a:t> </a:t>
            </a:r>
            <a:r>
              <a:rPr lang="el-GR" sz="1600" spc="-5" dirty="0">
                <a:latin typeface="Arial"/>
                <a:cs typeface="Arial"/>
              </a:rPr>
              <a:t>εμπορίου.</a:t>
            </a:r>
            <a:endParaRPr lang="el-GR" sz="1600" dirty="0">
              <a:latin typeface="Arial"/>
              <a:cs typeface="Arial"/>
            </a:endParaRPr>
          </a:p>
          <a:p>
            <a:pPr marL="12700" marR="5080" algn="r">
              <a:lnSpc>
                <a:spcPct val="150000"/>
              </a:lnSpc>
            </a:pPr>
            <a:r>
              <a:rPr lang="el-GR" sz="1200" spc="-5" dirty="0">
                <a:latin typeface="Arial"/>
                <a:cs typeface="Arial"/>
              </a:rPr>
              <a:t>(Αθανασούλης, </a:t>
            </a:r>
            <a:r>
              <a:rPr lang="el-GR" sz="1200" dirty="0">
                <a:latin typeface="Arial"/>
                <a:cs typeface="Arial"/>
              </a:rPr>
              <a:t> 1995)</a:t>
            </a:r>
          </a:p>
          <a:p>
            <a:pPr marL="342900" algn="just">
              <a:lnSpc>
                <a:spcPct val="150000"/>
              </a:lnSpc>
              <a:buFont typeface="Arial"/>
              <a:buChar char="•"/>
            </a:pPr>
            <a:endParaRPr lang="el-GR" sz="1600" b="1" dirty="0">
              <a:latin typeface="Arial"/>
              <a:cs typeface="Arial"/>
            </a:endParaRPr>
          </a:p>
          <a:p>
            <a:pPr lvl="0" algn="just">
              <a:lnSpc>
                <a:spcPct val="150000"/>
              </a:lnSpc>
            </a:pPr>
            <a:endParaRPr lang="en-US" sz="1600" b="1" dirty="0">
              <a:latin typeface="Arial"/>
              <a:cs typeface="Arial"/>
            </a:endParaRPr>
          </a:p>
          <a:p>
            <a:pPr lvl="0" algn="just">
              <a:lnSpc>
                <a:spcPct val="150000"/>
              </a:lnSpc>
            </a:pPr>
            <a:endParaRPr lang="en-US" sz="1600" b="1" dirty="0">
              <a:latin typeface="Arial"/>
              <a:cs typeface="Arial"/>
            </a:endParaRPr>
          </a:p>
        </p:txBody>
      </p:sp>
      <p:sp>
        <p:nvSpPr>
          <p:cNvPr id="15" name="Title 1"/>
          <p:cNvSpPr>
            <a:spLocks noGrp="1"/>
          </p:cNvSpPr>
          <p:nvPr>
            <p:ph type="title"/>
          </p:nvPr>
        </p:nvSpPr>
        <p:spPr>
          <a:xfrm>
            <a:off x="395536" y="404664"/>
            <a:ext cx="8291264" cy="508918"/>
          </a:xfrm>
        </p:spPr>
        <p:txBody>
          <a:bodyPr>
            <a:noAutofit/>
          </a:bodyPr>
          <a:lstStyle/>
          <a:p>
            <a:pPr lvl="1" algn="ctr" rtl="0">
              <a:spcBef>
                <a:spcPct val="0"/>
              </a:spcBef>
            </a:pPr>
            <a:r>
              <a:rPr lang="el-GR" sz="2800" dirty="0">
                <a:latin typeface="Arial"/>
                <a:cs typeface="Arial"/>
              </a:rPr>
              <a:t>Τηλεόραση</a:t>
            </a:r>
            <a:br>
              <a:rPr lang="en-US" sz="2800" dirty="0">
                <a:latin typeface="Arial"/>
                <a:cs typeface="Arial"/>
              </a:rPr>
            </a:br>
            <a:endParaRPr lang="en-US" sz="2800" dirty="0">
              <a:latin typeface="Arial"/>
              <a:cs typeface="Arial"/>
            </a:endParaRPr>
          </a:p>
        </p:txBody>
      </p:sp>
    </p:spTree>
    <p:extLst>
      <p:ext uri="{BB962C8B-B14F-4D97-AF65-F5344CB8AC3E}">
        <p14:creationId xmlns:p14="http://schemas.microsoft.com/office/powerpoint/2010/main" val="19329834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539552" y="1143322"/>
            <a:ext cx="8136904" cy="3077766"/>
          </a:xfrm>
          <a:prstGeom prst="rect">
            <a:avLst/>
          </a:prstGeom>
        </p:spPr>
        <p:txBody>
          <a:bodyPr wrap="square">
            <a:spAutoFit/>
          </a:bodyPr>
          <a:lstStyle/>
          <a:p>
            <a:pPr marL="285750" indent="-285750" algn="just">
              <a:buFont typeface="Arial"/>
              <a:buChar char="•"/>
            </a:pPr>
            <a:endParaRPr lang="el-GR" sz="1600" dirty="0">
              <a:latin typeface="Arial"/>
              <a:cs typeface="Arial"/>
            </a:endParaRPr>
          </a:p>
          <a:p>
            <a:pPr algn="just">
              <a:lnSpc>
                <a:spcPct val="150000"/>
              </a:lnSpc>
            </a:pPr>
            <a:r>
              <a:rPr lang="el-GR" sz="1600" dirty="0">
                <a:latin typeface="Arial"/>
                <a:cs typeface="Arial"/>
              </a:rPr>
              <a:t>Το µέσο αυτό είναι δυνατό να προκαλέσει άµεση ανταπόκριση και προσφέρει βοήθεια στο χτίσιµο της εικόνας και της φήµης µιας εταιρίας</a:t>
            </a:r>
            <a:r>
              <a:rPr lang="en-US" sz="1600" dirty="0">
                <a:latin typeface="Arial"/>
                <a:cs typeface="Arial"/>
              </a:rPr>
              <a:t> </a:t>
            </a:r>
            <a:r>
              <a:rPr lang="el-GR" sz="1600" dirty="0">
                <a:latin typeface="Arial"/>
                <a:cs typeface="Arial"/>
              </a:rPr>
              <a:t>Ύστερα από την εφηµερίδα, το ραδιόφωνο έρχεται δεύτερο στις προτιµήσεις των µικρότερων εταιριών σαν µέσο προώθησης λόγω του µικρού κόστους. Προσφέρει την ευχέρεια προσέλκυσης των αγοραστών ενώ βρίσκονται ακόµα και εν κινήσει. </a:t>
            </a:r>
          </a:p>
          <a:p>
            <a:pPr algn="r">
              <a:lnSpc>
                <a:spcPct val="150000"/>
              </a:lnSpc>
            </a:pPr>
            <a:r>
              <a:rPr lang="el-GR" sz="1200" dirty="0">
                <a:latin typeface="Arial"/>
                <a:cs typeface="Arial"/>
              </a:rPr>
              <a:t>(∆ουκίδης, Θεµιστοκλέους, ∆ράκος, &amp; Παπαζαφειροπούλου, 1998)</a:t>
            </a:r>
            <a:endParaRPr lang="en-US" sz="1200" dirty="0">
              <a:latin typeface="Arial"/>
              <a:cs typeface="Arial"/>
            </a:endParaRPr>
          </a:p>
          <a:p>
            <a:pPr algn="just">
              <a:lnSpc>
                <a:spcPct val="150000"/>
              </a:lnSpc>
            </a:pPr>
            <a:endParaRPr lang="el-GR" sz="1600" dirty="0">
              <a:latin typeface="Arial"/>
              <a:cs typeface="Arial"/>
            </a:endParaRPr>
          </a:p>
          <a:p>
            <a:pPr marL="342900" lvl="0" indent="-342900">
              <a:buFont typeface="Arial"/>
              <a:buChar char="•"/>
            </a:pPr>
            <a:endParaRPr lang="en-US" sz="1600" b="1" dirty="0">
              <a:latin typeface="Arial"/>
              <a:cs typeface="Arial"/>
            </a:endParaRPr>
          </a:p>
        </p:txBody>
      </p:sp>
      <p:sp>
        <p:nvSpPr>
          <p:cNvPr id="15" name="Title 1"/>
          <p:cNvSpPr>
            <a:spLocks noGrp="1"/>
          </p:cNvSpPr>
          <p:nvPr>
            <p:ph type="title"/>
          </p:nvPr>
        </p:nvSpPr>
        <p:spPr>
          <a:xfrm>
            <a:off x="395536" y="615826"/>
            <a:ext cx="8291264" cy="508918"/>
          </a:xfrm>
        </p:spPr>
        <p:txBody>
          <a:bodyPr>
            <a:noAutofit/>
          </a:bodyPr>
          <a:lstStyle/>
          <a:p>
            <a:pPr lvl="1" algn="ctr" rtl="0">
              <a:spcBef>
                <a:spcPct val="0"/>
              </a:spcBef>
            </a:pPr>
            <a:r>
              <a:rPr lang="el-GR" sz="2800" dirty="0">
                <a:latin typeface="Arial"/>
                <a:cs typeface="Arial"/>
              </a:rPr>
              <a:t>Ραδιόφωνο</a:t>
            </a:r>
            <a:br>
              <a:rPr lang="en-US" sz="2800" dirty="0">
                <a:latin typeface="Arial"/>
                <a:cs typeface="Arial"/>
              </a:rPr>
            </a:br>
            <a:endParaRPr lang="en-US" sz="2800" dirty="0">
              <a:latin typeface="Arial"/>
              <a:cs typeface="Arial"/>
            </a:endParaRPr>
          </a:p>
        </p:txBody>
      </p:sp>
      <p:pic>
        <p:nvPicPr>
          <p:cNvPr id="4" name="Picture 3"/>
          <p:cNvPicPr>
            <a:picLocks noChangeAspect="1"/>
          </p:cNvPicPr>
          <p:nvPr/>
        </p:nvPicPr>
        <p:blipFill>
          <a:blip r:embed="rId8"/>
          <a:stretch>
            <a:fillRect/>
          </a:stretch>
        </p:blipFill>
        <p:spPr>
          <a:xfrm>
            <a:off x="3635896" y="4221088"/>
            <a:ext cx="1728192" cy="1728192"/>
          </a:xfrm>
          <a:prstGeom prst="rect">
            <a:avLst/>
          </a:prstGeom>
        </p:spPr>
      </p:pic>
    </p:spTree>
    <p:extLst>
      <p:ext uri="{BB962C8B-B14F-4D97-AF65-F5344CB8AC3E}">
        <p14:creationId xmlns:p14="http://schemas.microsoft.com/office/powerpoint/2010/main" val="23765686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539552" y="866903"/>
            <a:ext cx="8136904" cy="3570209"/>
          </a:xfrm>
          <a:prstGeom prst="rect">
            <a:avLst/>
          </a:prstGeom>
        </p:spPr>
        <p:txBody>
          <a:bodyPr wrap="square">
            <a:spAutoFit/>
          </a:bodyPr>
          <a:lstStyle/>
          <a:p>
            <a:pPr algn="r">
              <a:lnSpc>
                <a:spcPct val="150000"/>
              </a:lnSpc>
            </a:pPr>
            <a:endParaRPr lang="en-US" sz="1200" dirty="0">
              <a:latin typeface="Arial"/>
              <a:cs typeface="Arial"/>
            </a:endParaRPr>
          </a:p>
          <a:p>
            <a:pPr algn="just">
              <a:lnSpc>
                <a:spcPct val="150000"/>
              </a:lnSpc>
            </a:pPr>
            <a:endParaRPr lang="el-GR" sz="1600" dirty="0">
              <a:latin typeface="Arial"/>
              <a:cs typeface="Arial"/>
            </a:endParaRPr>
          </a:p>
          <a:p>
            <a:pPr algn="just">
              <a:lnSpc>
                <a:spcPct val="150000"/>
              </a:lnSpc>
            </a:pPr>
            <a:r>
              <a:rPr lang="el-GR" sz="1600" dirty="0">
                <a:latin typeface="Arial"/>
                <a:cs typeface="Arial"/>
              </a:rPr>
              <a:t>Προτείνεται σαν διαφηµιστικό µέσο για τη δοκιµή καινούριων προϊόντων, επειδή το κοινό του είναι πιο νέο και λιγότερο συντηρητικό σε ότι έχει να κάνει µε τις αγοραστικές τους συνήθειες από κάποιον ο οποίος διαβάζει εφηµερίδες.</a:t>
            </a:r>
          </a:p>
          <a:p>
            <a:pPr algn="just">
              <a:lnSpc>
                <a:spcPct val="150000"/>
              </a:lnSpc>
            </a:pPr>
            <a:r>
              <a:rPr lang="el-GR" sz="1600" dirty="0">
                <a:latin typeface="Arial"/>
                <a:cs typeface="Arial"/>
              </a:rPr>
              <a:t>Ένα μειονέκτημά του, είναι πως αρκετοί ακροατές δεν έχουν σταθερές προτιµήσεις και αλλάζουν συχνά σταθµούς. Αυτό κάνει δύσκολη την επιλογή ενός κατάλληλου σταθµού για την οποία πρέπει να συνυπολογιστεί η συνολική ακροαµατικότητα του κοινού στο οποίο θέλουν να απευθυνθούν.</a:t>
            </a:r>
            <a:endParaRPr lang="en-US" sz="1600" dirty="0">
              <a:latin typeface="Arial"/>
              <a:cs typeface="Arial"/>
            </a:endParaRPr>
          </a:p>
          <a:p>
            <a:pPr marL="342900" lvl="0" indent="-342900">
              <a:buFont typeface="Arial"/>
              <a:buChar char="•"/>
            </a:pPr>
            <a:endParaRPr lang="en-US" sz="1600" b="1" dirty="0">
              <a:latin typeface="Arial"/>
              <a:cs typeface="Arial"/>
            </a:endParaRPr>
          </a:p>
        </p:txBody>
      </p:sp>
      <p:sp>
        <p:nvSpPr>
          <p:cNvPr id="15" name="Title 1"/>
          <p:cNvSpPr>
            <a:spLocks noGrp="1"/>
          </p:cNvSpPr>
          <p:nvPr>
            <p:ph type="title"/>
          </p:nvPr>
        </p:nvSpPr>
        <p:spPr>
          <a:xfrm>
            <a:off x="395536" y="615826"/>
            <a:ext cx="8291264" cy="508918"/>
          </a:xfrm>
        </p:spPr>
        <p:txBody>
          <a:bodyPr>
            <a:noAutofit/>
          </a:bodyPr>
          <a:lstStyle/>
          <a:p>
            <a:pPr lvl="1" algn="ctr" rtl="0">
              <a:spcBef>
                <a:spcPct val="0"/>
              </a:spcBef>
            </a:pPr>
            <a:r>
              <a:rPr lang="el-GR" sz="2800" dirty="0">
                <a:latin typeface="Arial"/>
                <a:cs typeface="Arial"/>
              </a:rPr>
              <a:t>Ραδιόφωνο</a:t>
            </a:r>
            <a:br>
              <a:rPr lang="en-US" sz="2800" dirty="0">
                <a:latin typeface="Arial"/>
                <a:cs typeface="Arial"/>
              </a:rPr>
            </a:br>
            <a:endParaRPr lang="en-US" sz="2800" dirty="0">
              <a:latin typeface="Arial"/>
              <a:cs typeface="Arial"/>
            </a:endParaRPr>
          </a:p>
        </p:txBody>
      </p:sp>
    </p:spTree>
    <p:extLst>
      <p:ext uri="{BB962C8B-B14F-4D97-AF65-F5344CB8AC3E}">
        <p14:creationId xmlns:p14="http://schemas.microsoft.com/office/powerpoint/2010/main" val="40070251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683568" y="1239718"/>
            <a:ext cx="8136904" cy="2369880"/>
          </a:xfrm>
          <a:prstGeom prst="rect">
            <a:avLst/>
          </a:prstGeom>
        </p:spPr>
        <p:txBody>
          <a:bodyPr wrap="square">
            <a:spAutoFit/>
          </a:bodyPr>
          <a:lstStyle/>
          <a:p>
            <a:pPr marL="285750" indent="-285750" algn="just">
              <a:buFont typeface="Arial"/>
              <a:buChar char="•"/>
            </a:pPr>
            <a:endParaRPr lang="el-GR" sz="1600" dirty="0">
              <a:latin typeface="Arial"/>
              <a:cs typeface="Arial"/>
            </a:endParaRPr>
          </a:p>
          <a:p>
            <a:pPr algn="just">
              <a:lnSpc>
                <a:spcPct val="150000"/>
              </a:lnSpc>
            </a:pPr>
            <a:r>
              <a:rPr lang="el-GR" sz="1600" dirty="0">
                <a:latin typeface="Arial"/>
                <a:cs typeface="Arial"/>
              </a:rPr>
              <a:t>Υπαίθριες διαφηµίσεις υπάρχουν πάνω σε αυτοκίνητα (π.χ. ταξί), στο έδαφος (π.χ. διαφημιστικές πινακίδες) ή και πάνω σε σπίτια (π.χ. διαφημιστικές ταμπέλες). Η ακτίνα δράσης σε τοπικό επίπεδο είναι µεγάλη, η διάρκεια ζωής τους είναι πολύ µεγάλη ενώ το έξοδο σχετικά µικρό.</a:t>
            </a:r>
            <a:endParaRPr lang="en-US" sz="1600" dirty="0">
              <a:latin typeface="Arial"/>
              <a:cs typeface="Arial"/>
            </a:endParaRPr>
          </a:p>
          <a:p>
            <a:pPr lvl="0"/>
            <a:endParaRPr lang="en-US" b="1" dirty="0"/>
          </a:p>
          <a:p>
            <a:pPr lvl="0"/>
            <a:endParaRPr lang="en-US" b="1" dirty="0"/>
          </a:p>
        </p:txBody>
      </p:sp>
      <p:sp>
        <p:nvSpPr>
          <p:cNvPr id="15" name="Title 1"/>
          <p:cNvSpPr>
            <a:spLocks noGrp="1"/>
          </p:cNvSpPr>
          <p:nvPr>
            <p:ph type="title"/>
          </p:nvPr>
        </p:nvSpPr>
        <p:spPr>
          <a:xfrm>
            <a:off x="395536" y="687834"/>
            <a:ext cx="8291264" cy="508918"/>
          </a:xfrm>
        </p:spPr>
        <p:txBody>
          <a:bodyPr>
            <a:noAutofit/>
          </a:bodyPr>
          <a:lstStyle/>
          <a:p>
            <a:pPr lvl="1" algn="ctr" rtl="0">
              <a:spcBef>
                <a:spcPct val="0"/>
              </a:spcBef>
            </a:pPr>
            <a:r>
              <a:rPr lang="el-GR" sz="2800" dirty="0"/>
              <a:t>Υπαίθρια Διαφήμιση</a:t>
            </a:r>
            <a:br>
              <a:rPr lang="en-US" sz="2800" dirty="0"/>
            </a:br>
            <a:br>
              <a:rPr lang="en-US" sz="2800" dirty="0">
                <a:latin typeface="Arial"/>
                <a:cs typeface="Arial"/>
              </a:rPr>
            </a:br>
            <a:endParaRPr lang="en-US" sz="2800" dirty="0">
              <a:latin typeface="Arial"/>
              <a:cs typeface="Arial"/>
            </a:endParaRPr>
          </a:p>
        </p:txBody>
      </p:sp>
      <p:pic>
        <p:nvPicPr>
          <p:cNvPr id="4" name="Picture 3"/>
          <p:cNvPicPr>
            <a:picLocks noChangeAspect="1"/>
          </p:cNvPicPr>
          <p:nvPr/>
        </p:nvPicPr>
        <p:blipFill>
          <a:blip r:embed="rId8"/>
          <a:stretch>
            <a:fillRect/>
          </a:stretch>
        </p:blipFill>
        <p:spPr>
          <a:xfrm>
            <a:off x="3059832" y="3573882"/>
            <a:ext cx="3002136" cy="1912393"/>
          </a:xfrm>
          <a:prstGeom prst="rect">
            <a:avLst/>
          </a:prstGeom>
        </p:spPr>
      </p:pic>
    </p:spTree>
    <p:extLst>
      <p:ext uri="{BB962C8B-B14F-4D97-AF65-F5344CB8AC3E}">
        <p14:creationId xmlns:p14="http://schemas.microsoft.com/office/powerpoint/2010/main" val="17485452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683568" y="1040536"/>
            <a:ext cx="8136904" cy="3108544"/>
          </a:xfrm>
          <a:prstGeom prst="rect">
            <a:avLst/>
          </a:prstGeom>
        </p:spPr>
        <p:txBody>
          <a:bodyPr wrap="square">
            <a:spAutoFit/>
          </a:bodyPr>
          <a:lstStyle/>
          <a:p>
            <a:pPr marL="285750" indent="-285750" algn="just">
              <a:buFont typeface="Arial"/>
              <a:buChar char="•"/>
            </a:pPr>
            <a:endParaRPr lang="el-GR" sz="1600" dirty="0">
              <a:latin typeface="Arial"/>
              <a:cs typeface="Arial"/>
            </a:endParaRPr>
          </a:p>
          <a:p>
            <a:pPr algn="just">
              <a:lnSpc>
                <a:spcPct val="150000"/>
              </a:lnSpc>
            </a:pPr>
            <a:r>
              <a:rPr lang="el-GR" sz="1600" dirty="0">
                <a:latin typeface="Arial"/>
                <a:cs typeface="Arial"/>
              </a:rPr>
              <a:t>Το µέσο των ταχυδρομικών επιστολών έχει υψηλό κόστος διαφήµισης. Στοχεύουν σε ειδικό κοινό και μεταφέρουν το μήνυμα που μπορεί να είναι πολύ μεγάλο και να έχει και αρκετή λεπτοµέρεια. </a:t>
            </a:r>
          </a:p>
          <a:p>
            <a:pPr algn="just">
              <a:lnSpc>
                <a:spcPct val="150000"/>
              </a:lnSpc>
            </a:pPr>
            <a:r>
              <a:rPr lang="el-GR" sz="1600" dirty="0">
                <a:latin typeface="Arial"/>
                <a:cs typeface="Arial"/>
              </a:rPr>
              <a:t>Με τις ταχυδρομικές επιστολές γίνεται ευκολότερη η προσωπική επαφή µεταξύ εταιρείας και υποψήφιου πελάτη. </a:t>
            </a:r>
          </a:p>
          <a:p>
            <a:pPr algn="just">
              <a:lnSpc>
                <a:spcPct val="150000"/>
              </a:lnSpc>
            </a:pPr>
            <a:r>
              <a:rPr lang="el-GR" sz="1600" dirty="0">
                <a:latin typeface="Arial"/>
                <a:cs typeface="Arial"/>
              </a:rPr>
              <a:t>Το μειονέκτημά τους είναι ότι έχουν μεγάλο κόστος σε σχέση µε τα αποτελέσµατά τους.</a:t>
            </a:r>
            <a:endParaRPr lang="en-US" sz="1600" dirty="0">
              <a:latin typeface="Arial"/>
              <a:cs typeface="Arial"/>
            </a:endParaRPr>
          </a:p>
          <a:p>
            <a:pPr lvl="0"/>
            <a:endParaRPr lang="en-US" b="1" dirty="0"/>
          </a:p>
          <a:p>
            <a:pPr lvl="0"/>
            <a:endParaRPr lang="en-US" b="1" dirty="0"/>
          </a:p>
        </p:txBody>
      </p:sp>
      <p:sp>
        <p:nvSpPr>
          <p:cNvPr id="15" name="Title 1"/>
          <p:cNvSpPr>
            <a:spLocks noGrp="1"/>
          </p:cNvSpPr>
          <p:nvPr>
            <p:ph type="title"/>
          </p:nvPr>
        </p:nvSpPr>
        <p:spPr>
          <a:xfrm>
            <a:off x="395536" y="687834"/>
            <a:ext cx="8291264" cy="508918"/>
          </a:xfrm>
        </p:spPr>
        <p:txBody>
          <a:bodyPr>
            <a:noAutofit/>
          </a:bodyPr>
          <a:lstStyle/>
          <a:p>
            <a:pPr lvl="1" algn="ctr" rtl="0">
              <a:spcBef>
                <a:spcPct val="0"/>
              </a:spcBef>
            </a:pPr>
            <a:r>
              <a:rPr lang="el-GR" sz="2800" dirty="0">
                <a:latin typeface="Arial"/>
                <a:cs typeface="Arial"/>
              </a:rPr>
              <a:t>Ταχυδροµικές επιστολές </a:t>
            </a:r>
            <a:br>
              <a:rPr lang="en-US" sz="2800" dirty="0">
                <a:latin typeface="Arial"/>
                <a:cs typeface="Arial"/>
              </a:rPr>
            </a:br>
            <a:endParaRPr lang="en-US" sz="2800" dirty="0">
              <a:latin typeface="Arial"/>
              <a:cs typeface="Arial"/>
            </a:endParaRPr>
          </a:p>
        </p:txBody>
      </p:sp>
      <p:pic>
        <p:nvPicPr>
          <p:cNvPr id="3" name="Picture 2"/>
          <p:cNvPicPr>
            <a:picLocks noChangeAspect="1"/>
          </p:cNvPicPr>
          <p:nvPr/>
        </p:nvPicPr>
        <p:blipFill>
          <a:blip r:embed="rId8"/>
          <a:stretch>
            <a:fillRect/>
          </a:stretch>
        </p:blipFill>
        <p:spPr>
          <a:xfrm>
            <a:off x="3059832" y="4437112"/>
            <a:ext cx="3168352" cy="1584176"/>
          </a:xfrm>
          <a:prstGeom prst="rect">
            <a:avLst/>
          </a:prstGeom>
        </p:spPr>
      </p:pic>
    </p:spTree>
    <p:extLst>
      <p:ext uri="{BB962C8B-B14F-4D97-AF65-F5344CB8AC3E}">
        <p14:creationId xmlns:p14="http://schemas.microsoft.com/office/powerpoint/2010/main" val="20063210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Ομάδα 12">
            <a:extLst>
              <a:ext uri="{FF2B5EF4-FFF2-40B4-BE49-F238E27FC236}">
                <a16:creationId xmlns:a16="http://schemas.microsoft.com/office/drawing/2014/main" id="{A9B84B88-B7CD-ECB8-012E-B599F98C83F0}"/>
              </a:ext>
            </a:extLst>
          </p:cNvPr>
          <p:cNvGrpSpPr/>
          <p:nvPr/>
        </p:nvGrpSpPr>
        <p:grpSpPr>
          <a:xfrm>
            <a:off x="182134" y="5733258"/>
            <a:ext cx="8779731" cy="1224531"/>
            <a:chOff x="107504" y="5733258"/>
            <a:chExt cx="8928992" cy="1224531"/>
          </a:xfrm>
        </p:grpSpPr>
        <p:pic>
          <p:nvPicPr>
            <p:cNvPr id="14" name="Picture 3" descr="G:\Katia\Διδακτορική Διατριβή\Kείμενο\Εικόνες\slide2.jpg">
              <a:extLst>
                <a:ext uri="{FF2B5EF4-FFF2-40B4-BE49-F238E27FC236}">
                  <a16:creationId xmlns:a16="http://schemas.microsoft.com/office/drawing/2014/main" id="{87F088C5-2C02-97CF-2C82-639444B3125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5" name="Γραφικό 14" descr="Ψάρι με συμπαγές γέμισμα">
              <a:extLst>
                <a:ext uri="{FF2B5EF4-FFF2-40B4-BE49-F238E27FC236}">
                  <a16:creationId xmlns:a16="http://schemas.microsoft.com/office/drawing/2014/main" id="{3B0F0E4A-798C-0A19-B3E9-F41EE8F14AF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6" name="Γραφικό 15" descr="Ψάρι με συμπαγές γέμισμα">
              <a:extLst>
                <a:ext uri="{FF2B5EF4-FFF2-40B4-BE49-F238E27FC236}">
                  <a16:creationId xmlns:a16="http://schemas.microsoft.com/office/drawing/2014/main" id="{E4B6663C-EC3F-4863-C331-17D15AC6BBA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7" name="Γραφικό 16" descr="Ανταγωνισμός με συμπαγές γέμισμα">
              <a:extLst>
                <a:ext uri="{FF2B5EF4-FFF2-40B4-BE49-F238E27FC236}">
                  <a16:creationId xmlns:a16="http://schemas.microsoft.com/office/drawing/2014/main" id="{D3D93DEC-19AB-A516-5802-10DE2158233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grpSp>
        <p:nvGrpSpPr>
          <p:cNvPr id="31" name="30 - Ομάδα"/>
          <p:cNvGrpSpPr/>
          <p:nvPr/>
        </p:nvGrpSpPr>
        <p:grpSpPr>
          <a:xfrm>
            <a:off x="0" y="185467"/>
            <a:ext cx="9144017" cy="6458242"/>
            <a:chOff x="65835" y="185774"/>
            <a:chExt cx="9012330" cy="5835513"/>
          </a:xfrm>
        </p:grpSpPr>
        <p:sp>
          <p:nvSpPr>
            <p:cNvPr id="23" name="22 - Ορθογώνιο"/>
            <p:cNvSpPr/>
            <p:nvPr/>
          </p:nvSpPr>
          <p:spPr>
            <a:xfrm>
              <a:off x="251520" y="185774"/>
              <a:ext cx="8640944" cy="5835513"/>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nvGrpSpPr>
            <p:cNvPr id="27" name="26 - Ομάδα"/>
            <p:cNvGrpSpPr/>
            <p:nvPr/>
          </p:nvGrpSpPr>
          <p:grpSpPr>
            <a:xfrm>
              <a:off x="251520" y="188640"/>
              <a:ext cx="8640944" cy="576064"/>
              <a:chOff x="251520" y="188640"/>
              <a:chExt cx="8640960" cy="576064"/>
            </a:xfrm>
          </p:grpSpPr>
          <p:sp>
            <p:nvSpPr>
              <p:cNvPr id="25" name="24 - Ορθογώνιο"/>
              <p:cNvSpPr/>
              <p:nvPr/>
            </p:nvSpPr>
            <p:spPr>
              <a:xfrm>
                <a:off x="251520" y="548680"/>
                <a:ext cx="8640960" cy="216024"/>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8" name="1 - Τίτλος"/>
              <p:cNvSpPr txBox="1">
                <a:spLocks/>
              </p:cNvSpPr>
              <p:nvPr/>
            </p:nvSpPr>
            <p:spPr>
              <a:xfrm>
                <a:off x="1043608" y="188640"/>
                <a:ext cx="7848872" cy="576064"/>
              </a:xfrm>
              <a:prstGeom prst="rect">
                <a:avLst/>
              </a:prstGeom>
              <a:solidFill>
                <a:schemeClr val="tx1">
                  <a:lumMod val="75000"/>
                  <a:lumOff val="25000"/>
                </a:schemeClr>
              </a:solidFill>
              <a:effectLst>
                <a:innerShdw blurRad="241300" dist="88900" dir="5400000">
                  <a:schemeClr val="tx1"/>
                </a:innerShdw>
              </a:effectLst>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3600" b="0" i="0" u="none" strike="noStrike" kern="1200" cap="none" spc="0" normalizeH="0" baseline="0" noProof="0">
                    <a:ln>
                      <a:noFill/>
                    </a:ln>
                    <a:solidFill>
                      <a:schemeClr val="bg1"/>
                    </a:solidFill>
                    <a:effectLst/>
                    <a:uLnTx/>
                    <a:uFillTx/>
                    <a:latin typeface="+mj-lt"/>
                    <a:ea typeface="+mj-ea"/>
                    <a:cs typeface="+mj-cs"/>
                  </a:rPr>
                  <a:t>    </a:t>
                </a:r>
                <a:endParaRPr kumimoji="0" lang="el-GR" sz="3600" b="0" i="0" u="none" strike="noStrike" kern="1200" cap="none" spc="0" normalizeH="0" baseline="0" noProof="0" dirty="0">
                  <a:ln>
                    <a:noFill/>
                  </a:ln>
                  <a:solidFill>
                    <a:schemeClr val="bg1">
                      <a:lumMod val="95000"/>
                    </a:schemeClr>
                  </a:solidFill>
                  <a:effectLst/>
                  <a:uLnTx/>
                  <a:uFillTx/>
                  <a:latin typeface="+mj-lt"/>
                  <a:ea typeface="+mj-ea"/>
                  <a:cs typeface="+mj-cs"/>
                </a:endParaRPr>
              </a:p>
            </p:txBody>
          </p:sp>
          <p:sp>
            <p:nvSpPr>
              <p:cNvPr id="49" name="48 - Ορθογώνιο"/>
              <p:cNvSpPr/>
              <p:nvPr/>
            </p:nvSpPr>
            <p:spPr>
              <a:xfrm>
                <a:off x="251520" y="188640"/>
                <a:ext cx="870423" cy="576064"/>
              </a:xfrm>
              <a:prstGeom prst="rect">
                <a:avLst/>
              </a:prstGeom>
              <a:solidFill>
                <a:srgbClr val="50B4D8"/>
              </a:solidFill>
              <a:ln>
                <a:noFill/>
              </a:ln>
              <a:effectLst>
                <a:innerShdw blurRad="228600" dist="279400" dir="5400000">
                  <a:prstClr val="black">
                    <a:alpha val="41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rgbClr val="73BED3"/>
                  </a:solidFill>
                </a:endParaRPr>
              </a:p>
            </p:txBody>
          </p:sp>
        </p:grpSp>
        <p:sp>
          <p:nvSpPr>
            <p:cNvPr id="28" name="27 - Ορθογώνιο"/>
            <p:cNvSpPr/>
            <p:nvPr/>
          </p:nvSpPr>
          <p:spPr>
            <a:xfrm>
              <a:off x="65835" y="188640"/>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898653" y="404664"/>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32" name="31 - Ομάδα"/>
          <p:cNvGrpSpPr/>
          <p:nvPr/>
        </p:nvGrpSpPr>
        <p:grpSpPr>
          <a:xfrm>
            <a:off x="214282" y="210156"/>
            <a:ext cx="7598078" cy="578812"/>
            <a:chOff x="214282" y="210156"/>
            <a:chExt cx="7598078" cy="578812"/>
          </a:xfrm>
        </p:grpSpPr>
        <p:sp>
          <p:nvSpPr>
            <p:cNvPr id="39" name="38 - TextBox"/>
            <p:cNvSpPr txBox="1"/>
            <p:nvPr/>
          </p:nvSpPr>
          <p:spPr>
            <a:xfrm>
              <a:off x="1259632" y="210156"/>
              <a:ext cx="6552728" cy="523220"/>
            </a:xfrm>
            <a:prstGeom prst="rect">
              <a:avLst/>
            </a:prstGeom>
            <a:noFill/>
          </p:spPr>
          <p:txBody>
            <a:bodyPr wrap="square" rtlCol="0">
              <a:spAutoFit/>
            </a:bodyPr>
            <a:lstStyle/>
            <a:p>
              <a:r>
                <a:rPr lang="el-GR" sz="2800" b="1" dirty="0">
                  <a:solidFill>
                    <a:srgbClr val="88CCE4"/>
                  </a:solidFill>
                  <a:effectLst>
                    <a:outerShdw blurRad="38100" dist="38100" dir="2700000" algn="tl">
                      <a:srgbClr val="000000">
                        <a:alpha val="43137"/>
                      </a:srgbClr>
                    </a:outerShdw>
                  </a:effectLst>
                  <a:latin typeface="Arial" pitchFamily="34" charset="0"/>
                  <a:cs typeface="Arial" pitchFamily="34" charset="0"/>
                </a:rPr>
                <a:t>ΨΗΦΙΑΚΗ ΔΙΑΦΗΜΙΣΗ</a:t>
              </a:r>
              <a:endParaRPr lang="el-GR" sz="2800" dirty="0">
                <a:solidFill>
                  <a:srgbClr val="88CCE4"/>
                </a:solidFill>
                <a:effectLst>
                  <a:outerShdw blurRad="38100" dist="38100" dir="2700000" algn="tl">
                    <a:srgbClr val="000000">
                      <a:alpha val="43137"/>
                    </a:srgbClr>
                  </a:outerShdw>
                </a:effectLst>
                <a:latin typeface="Arial" pitchFamily="34" charset="0"/>
                <a:cs typeface="Arial" pitchFamily="34" charset="0"/>
              </a:endParaRPr>
            </a:p>
          </p:txBody>
        </p:sp>
        <p:sp>
          <p:nvSpPr>
            <p:cNvPr id="24" name="Rectangle 6"/>
            <p:cNvSpPr>
              <a:spLocks noChangeArrowheads="1"/>
            </p:cNvSpPr>
            <p:nvPr/>
          </p:nvSpPr>
          <p:spPr bwMode="auto">
            <a:xfrm>
              <a:off x="214282" y="214290"/>
              <a:ext cx="857256" cy="574678"/>
            </a:xfrm>
            <a:prstGeom prst="rect">
              <a:avLst/>
            </a:prstGeom>
            <a:noFill/>
            <a:ln w="9525">
              <a:noFill/>
              <a:miter lim="800000"/>
              <a:headEnd/>
              <a:tailEnd/>
            </a:ln>
            <a:effectLst/>
          </p:spPr>
          <p:txBody>
            <a:bodyPr/>
            <a:lstStyle/>
            <a:p>
              <a:pPr>
                <a:spcBef>
                  <a:spcPct val="20000"/>
                </a:spcBef>
                <a:buClr>
                  <a:schemeClr val="tx2"/>
                </a:buClr>
              </a:pPr>
              <a:r>
                <a:rPr lang="en-US" sz="2800" dirty="0">
                  <a:solidFill>
                    <a:schemeClr val="bg1"/>
                  </a:solidFill>
                </a:rPr>
                <a:t>   </a:t>
              </a:r>
              <a:r>
                <a:rPr lang="el-GR" sz="3200" b="1" dirty="0">
                  <a:solidFill>
                    <a:schemeClr val="bg1"/>
                  </a:solidFill>
                </a:rPr>
                <a:t>6</a:t>
              </a:r>
              <a:r>
                <a:rPr lang="en-US" sz="2400" dirty="0">
                  <a:solidFill>
                    <a:schemeClr val="bg1"/>
                  </a:solidFill>
                  <a:latin typeface="Comic Sans MS" pitchFamily="66" charset="0"/>
                </a:rPr>
                <a:t>	</a:t>
              </a:r>
            </a:p>
          </p:txBody>
        </p:sp>
      </p:grpSp>
      <p:sp>
        <p:nvSpPr>
          <p:cNvPr id="3" name="Rectangle 2"/>
          <p:cNvSpPr/>
          <p:nvPr/>
        </p:nvSpPr>
        <p:spPr>
          <a:xfrm>
            <a:off x="323528" y="1303794"/>
            <a:ext cx="8496944" cy="3765134"/>
          </a:xfrm>
          <a:prstGeom prst="rect">
            <a:avLst/>
          </a:prstGeom>
        </p:spPr>
        <p:txBody>
          <a:bodyPr wrap="square">
            <a:spAutoFit/>
          </a:bodyPr>
          <a:lstStyle/>
          <a:p>
            <a:pPr algn="just">
              <a:lnSpc>
                <a:spcPct val="150000"/>
              </a:lnSpc>
            </a:pPr>
            <a:r>
              <a:rPr lang="el-GR" sz="1600" dirty="0">
                <a:latin typeface="Arial"/>
                <a:cs typeface="Arial"/>
              </a:rPr>
              <a:t>Η ψηφιακή διαφήμιση ή αλλιώς διαδικτυακή διαφήμιση, ή διαδικτυακό μάρκετινγκ, είναι μια μορφή μάρκετινγκ και διαφήμισης που χρησιμοποιεί το διαδίκτυο για την προώθηση διαφημιστικών μηνυμάτων στους καταναλωτές.</a:t>
            </a:r>
          </a:p>
          <a:p>
            <a:pPr algn="just">
              <a:lnSpc>
                <a:spcPct val="150000"/>
              </a:lnSpc>
            </a:pPr>
            <a:endParaRPr lang="el-GR" sz="1600" dirty="0">
              <a:latin typeface="Arial"/>
              <a:cs typeface="Arial"/>
            </a:endParaRPr>
          </a:p>
          <a:p>
            <a:pPr algn="just">
              <a:lnSpc>
                <a:spcPct val="150000"/>
              </a:lnSpc>
            </a:pPr>
            <a:r>
              <a:rPr lang="el-GR" sz="1600" dirty="0">
                <a:latin typeface="Arial"/>
                <a:cs typeface="Arial"/>
              </a:rPr>
              <a:t>Στις µέρες µας, αλλάζουν τα µέσα και ταχύτητα µεταφοράς της πληροφορίας και χτίζετται μία αμφίδρομη επικοινωνία μεταξύ του διαφημιζόμενου και του καταναλωτή. </a:t>
            </a:r>
          </a:p>
          <a:p>
            <a:pPr algn="just">
              <a:lnSpc>
                <a:spcPct val="150000"/>
              </a:lnSpc>
            </a:pPr>
            <a:endParaRPr lang="el-GR" sz="1600" dirty="0">
              <a:latin typeface="Arial"/>
              <a:cs typeface="Arial"/>
            </a:endParaRPr>
          </a:p>
          <a:p>
            <a:pPr algn="just">
              <a:lnSpc>
                <a:spcPct val="150000"/>
              </a:lnSpc>
            </a:pPr>
            <a:r>
              <a:rPr lang="en-US" sz="1600" dirty="0">
                <a:latin typeface="Arial"/>
                <a:cs typeface="Arial"/>
              </a:rPr>
              <a:t>Η </a:t>
            </a:r>
            <a:r>
              <a:rPr lang="en-US" sz="1600" dirty="0" err="1">
                <a:latin typeface="Arial"/>
                <a:cs typeface="Arial"/>
              </a:rPr>
              <a:t>δι</a:t>
            </a:r>
            <a:r>
              <a:rPr lang="en-US" sz="1600" dirty="0">
                <a:latin typeface="Arial"/>
                <a:cs typeface="Arial"/>
              </a:rPr>
              <a:t>α</a:t>
            </a:r>
            <a:r>
              <a:rPr lang="en-US" sz="1600" dirty="0" err="1">
                <a:latin typeface="Arial"/>
                <a:cs typeface="Arial"/>
              </a:rPr>
              <a:t>δικτυ</a:t>
            </a:r>
            <a:r>
              <a:rPr lang="en-US" sz="1600" dirty="0">
                <a:latin typeface="Arial"/>
                <a:cs typeface="Arial"/>
              </a:rPr>
              <a:t>α</a:t>
            </a:r>
            <a:r>
              <a:rPr lang="en-US" sz="1600" dirty="0" err="1">
                <a:latin typeface="Arial"/>
                <a:cs typeface="Arial"/>
              </a:rPr>
              <a:t>κή</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φήμιση</a:t>
            </a:r>
            <a:r>
              <a:rPr lang="en-US" sz="1600" dirty="0">
                <a:latin typeface="Arial"/>
                <a:cs typeface="Arial"/>
              </a:rPr>
              <a:t> π</a:t>
            </a:r>
            <a:r>
              <a:rPr lang="en-US" sz="1600" dirty="0" err="1">
                <a:latin typeface="Arial"/>
                <a:cs typeface="Arial"/>
              </a:rPr>
              <a:t>εριλ</a:t>
            </a:r>
            <a:r>
              <a:rPr lang="en-US" sz="1600" dirty="0">
                <a:latin typeface="Arial"/>
                <a:cs typeface="Arial"/>
              </a:rPr>
              <a:t>αμβ</a:t>
            </a:r>
            <a:r>
              <a:rPr lang="en-US" sz="1600" dirty="0" err="1">
                <a:latin typeface="Arial"/>
                <a:cs typeface="Arial"/>
              </a:rPr>
              <a:t>άνει</a:t>
            </a:r>
            <a:r>
              <a:rPr lang="en-US" sz="1600" dirty="0">
                <a:latin typeface="Arial"/>
                <a:cs typeface="Arial"/>
              </a:rPr>
              <a:t> </a:t>
            </a:r>
            <a:r>
              <a:rPr lang="en-US" sz="1600" dirty="0" err="1">
                <a:latin typeface="Arial"/>
                <a:cs typeface="Arial"/>
              </a:rPr>
              <a:t>την</a:t>
            </a:r>
            <a:r>
              <a:rPr lang="en-US" sz="1600" dirty="0">
                <a:latin typeface="Arial"/>
                <a:cs typeface="Arial"/>
              </a:rPr>
              <a:t> π</a:t>
            </a:r>
            <a:r>
              <a:rPr lang="en-US" sz="1600" dirty="0" err="1">
                <a:latin typeface="Arial"/>
                <a:cs typeface="Arial"/>
              </a:rPr>
              <a:t>ροώθηση</a:t>
            </a:r>
            <a:r>
              <a:rPr lang="en-US" sz="1600" dirty="0">
                <a:latin typeface="Arial"/>
                <a:cs typeface="Arial"/>
              </a:rPr>
              <a:t> π</a:t>
            </a:r>
            <a:r>
              <a:rPr lang="en-US" sz="1600" dirty="0" err="1">
                <a:latin typeface="Arial"/>
                <a:cs typeface="Arial"/>
              </a:rPr>
              <a:t>ροϊόντων</a:t>
            </a:r>
            <a:r>
              <a:rPr lang="en-US" sz="1600" dirty="0">
                <a:latin typeface="Arial"/>
                <a:cs typeface="Arial"/>
              </a:rPr>
              <a:t>, </a:t>
            </a:r>
            <a:r>
              <a:rPr lang="en-US" sz="1600" dirty="0" err="1">
                <a:latin typeface="Arial"/>
                <a:cs typeface="Arial"/>
              </a:rPr>
              <a:t>υ</a:t>
            </a:r>
            <a:r>
              <a:rPr lang="en-US" sz="1600" dirty="0">
                <a:latin typeface="Arial"/>
                <a:cs typeface="Arial"/>
              </a:rPr>
              <a:t>π</a:t>
            </a:r>
            <a:r>
              <a:rPr lang="en-US" sz="1600" dirty="0" err="1">
                <a:latin typeface="Arial"/>
                <a:cs typeface="Arial"/>
              </a:rPr>
              <a:t>ηρεσιών</a:t>
            </a:r>
            <a:r>
              <a:rPr lang="en-US" sz="1600" dirty="0">
                <a:latin typeface="Arial"/>
                <a:cs typeface="Arial"/>
              </a:rPr>
              <a:t> </a:t>
            </a:r>
            <a:r>
              <a:rPr lang="en-US" sz="1600" dirty="0" err="1">
                <a:latin typeface="Arial"/>
                <a:cs typeface="Arial"/>
              </a:rPr>
              <a:t>ή</a:t>
            </a:r>
            <a:r>
              <a:rPr lang="en-US" sz="1600" dirty="0">
                <a:latin typeface="Arial"/>
                <a:cs typeface="Arial"/>
              </a:rPr>
              <a:t> </a:t>
            </a:r>
            <a:r>
              <a:rPr lang="en-US" sz="1600" dirty="0" err="1">
                <a:latin typeface="Arial"/>
                <a:cs typeface="Arial"/>
              </a:rPr>
              <a:t>ιδεών</a:t>
            </a:r>
            <a:r>
              <a:rPr lang="en-US" sz="1600" dirty="0">
                <a:latin typeface="Arial"/>
                <a:cs typeface="Arial"/>
              </a:rPr>
              <a:t> </a:t>
            </a:r>
            <a:r>
              <a:rPr lang="en-US" sz="1600" dirty="0" err="1">
                <a:latin typeface="Arial"/>
                <a:cs typeface="Arial"/>
              </a:rPr>
              <a:t>μέσω</a:t>
            </a:r>
            <a:r>
              <a:rPr lang="en-US" sz="1600" dirty="0">
                <a:latin typeface="Arial"/>
                <a:cs typeface="Arial"/>
              </a:rPr>
              <a:t> </a:t>
            </a:r>
            <a:r>
              <a:rPr lang="en-US" sz="1600" dirty="0" err="1">
                <a:latin typeface="Arial"/>
                <a:cs typeface="Arial"/>
              </a:rPr>
              <a:t>του</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δικτύου</a:t>
            </a:r>
            <a:r>
              <a:rPr lang="en-US" sz="1600" dirty="0">
                <a:latin typeface="Arial"/>
                <a:cs typeface="Arial"/>
              </a:rPr>
              <a:t>. </a:t>
            </a:r>
            <a:r>
              <a:rPr lang="en-US" sz="1600" dirty="0" err="1">
                <a:latin typeface="Arial"/>
                <a:cs typeface="Arial"/>
              </a:rPr>
              <a:t>Αυτή</a:t>
            </a:r>
            <a:r>
              <a:rPr lang="en-US" sz="1600" dirty="0">
                <a:latin typeface="Arial"/>
                <a:cs typeface="Arial"/>
              </a:rPr>
              <a:t> </a:t>
            </a:r>
            <a:r>
              <a:rPr lang="en-US" sz="1600" dirty="0" err="1">
                <a:latin typeface="Arial"/>
                <a:cs typeface="Arial"/>
              </a:rPr>
              <a:t>η</a:t>
            </a:r>
            <a:r>
              <a:rPr lang="en-US" sz="1600" dirty="0">
                <a:latin typeface="Arial"/>
                <a:cs typeface="Arial"/>
              </a:rPr>
              <a:t> </a:t>
            </a:r>
            <a:r>
              <a:rPr lang="en-US" sz="1600" dirty="0" err="1">
                <a:latin typeface="Arial"/>
                <a:cs typeface="Arial"/>
              </a:rPr>
              <a:t>μορφή</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φήμισης</a:t>
            </a:r>
            <a:r>
              <a:rPr lang="en-US" sz="1600" dirty="0">
                <a:latin typeface="Arial"/>
                <a:cs typeface="Arial"/>
              </a:rPr>
              <a:t> </a:t>
            </a:r>
            <a:r>
              <a:rPr lang="en-US" sz="1600" dirty="0" err="1">
                <a:latin typeface="Arial"/>
                <a:cs typeface="Arial"/>
              </a:rPr>
              <a:t>έχει</a:t>
            </a:r>
            <a:r>
              <a:rPr lang="en-US" sz="1600" dirty="0">
                <a:latin typeface="Arial"/>
                <a:cs typeface="Arial"/>
              </a:rPr>
              <a:t> </a:t>
            </a:r>
            <a:r>
              <a:rPr lang="en-US" sz="1600" dirty="0" err="1">
                <a:latin typeface="Arial"/>
                <a:cs typeface="Arial"/>
              </a:rPr>
              <a:t>γίνει</a:t>
            </a:r>
            <a:r>
              <a:rPr lang="en-US" sz="1600" dirty="0">
                <a:latin typeface="Arial"/>
                <a:cs typeface="Arial"/>
              </a:rPr>
              <a:t> </a:t>
            </a:r>
            <a:r>
              <a:rPr lang="en-US" sz="1600" dirty="0" err="1">
                <a:latin typeface="Arial"/>
                <a:cs typeface="Arial"/>
              </a:rPr>
              <a:t>ιδι</a:t>
            </a:r>
            <a:r>
              <a:rPr lang="en-US" sz="1600" dirty="0">
                <a:latin typeface="Arial"/>
                <a:cs typeface="Arial"/>
              </a:rPr>
              <a:t>α</a:t>
            </a:r>
            <a:r>
              <a:rPr lang="en-US" sz="1600" dirty="0" err="1">
                <a:latin typeface="Arial"/>
                <a:cs typeface="Arial"/>
              </a:rPr>
              <a:t>ίτερ</a:t>
            </a:r>
            <a:r>
              <a:rPr lang="en-US" sz="1600" dirty="0">
                <a:latin typeface="Arial"/>
                <a:cs typeface="Arial"/>
              </a:rPr>
              <a:t>α </a:t>
            </a:r>
            <a:r>
              <a:rPr lang="en-US" sz="1600" dirty="0" err="1">
                <a:latin typeface="Arial"/>
                <a:cs typeface="Arial"/>
              </a:rPr>
              <a:t>δημοφιλής</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ι</a:t>
            </a:r>
            <a:r>
              <a:rPr lang="en-US" sz="1600" dirty="0">
                <a:latin typeface="Arial"/>
                <a:cs typeface="Arial"/>
              </a:rPr>
              <a:t> απ</a:t>
            </a:r>
            <a:r>
              <a:rPr lang="en-US" sz="1600" dirty="0" err="1">
                <a:latin typeface="Arial"/>
                <a:cs typeface="Arial"/>
              </a:rPr>
              <a:t>οτελεσμ</a:t>
            </a:r>
            <a:r>
              <a:rPr lang="en-US" sz="1600" dirty="0">
                <a:latin typeface="Arial"/>
                <a:cs typeface="Arial"/>
              </a:rPr>
              <a:t>α</a:t>
            </a:r>
            <a:r>
              <a:rPr lang="en-US" sz="1600" dirty="0" err="1">
                <a:latin typeface="Arial"/>
                <a:cs typeface="Arial"/>
              </a:rPr>
              <a:t>τική</a:t>
            </a:r>
            <a:r>
              <a:rPr lang="en-US" sz="1600" dirty="0">
                <a:latin typeface="Arial"/>
                <a:cs typeface="Arial"/>
              </a:rPr>
              <a:t> </a:t>
            </a:r>
            <a:r>
              <a:rPr lang="en-US" sz="1600" dirty="0" err="1">
                <a:latin typeface="Arial"/>
                <a:cs typeface="Arial"/>
              </a:rPr>
              <a:t>λόγω</a:t>
            </a:r>
            <a:r>
              <a:rPr lang="en-US" sz="1600" dirty="0">
                <a:latin typeface="Arial"/>
                <a:cs typeface="Arial"/>
              </a:rPr>
              <a:t> </a:t>
            </a:r>
            <a:r>
              <a:rPr lang="en-US" sz="1600" dirty="0" err="1">
                <a:latin typeface="Arial"/>
                <a:cs typeface="Arial"/>
              </a:rPr>
              <a:t>της</a:t>
            </a:r>
            <a:r>
              <a:rPr lang="en-US" sz="1600" dirty="0">
                <a:latin typeface="Arial"/>
                <a:cs typeface="Arial"/>
              </a:rPr>
              <a:t> </a:t>
            </a:r>
            <a:r>
              <a:rPr lang="en-US" sz="1600" dirty="0" err="1">
                <a:latin typeface="Arial"/>
                <a:cs typeface="Arial"/>
              </a:rPr>
              <a:t>ευρεί</a:t>
            </a:r>
            <a:r>
              <a:rPr lang="en-US" sz="1600" dirty="0">
                <a:latin typeface="Arial"/>
                <a:cs typeface="Arial"/>
              </a:rPr>
              <a:t>α</a:t>
            </a:r>
            <a:r>
              <a:rPr lang="en-US" sz="1600" dirty="0" err="1">
                <a:latin typeface="Arial"/>
                <a:cs typeface="Arial"/>
              </a:rPr>
              <a:t>ς</a:t>
            </a:r>
            <a:r>
              <a:rPr lang="en-US" sz="1600" dirty="0">
                <a:latin typeface="Arial"/>
                <a:cs typeface="Arial"/>
              </a:rPr>
              <a:t> </a:t>
            </a:r>
            <a:r>
              <a:rPr lang="en-US" sz="1600" dirty="0" err="1">
                <a:latin typeface="Arial"/>
                <a:cs typeface="Arial"/>
              </a:rPr>
              <a:t>κάλυψης</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της</a:t>
            </a:r>
            <a:r>
              <a:rPr lang="en-US" sz="1600" dirty="0">
                <a:latin typeface="Arial"/>
                <a:cs typeface="Arial"/>
              </a:rPr>
              <a:t> </a:t>
            </a:r>
            <a:r>
              <a:rPr lang="en-US" sz="1600" dirty="0" err="1">
                <a:latin typeface="Arial"/>
                <a:cs typeface="Arial"/>
              </a:rPr>
              <a:t>δυν</a:t>
            </a:r>
            <a:r>
              <a:rPr lang="en-US" sz="1600" dirty="0">
                <a:latin typeface="Arial"/>
                <a:cs typeface="Arial"/>
              </a:rPr>
              <a:t>α</a:t>
            </a:r>
            <a:r>
              <a:rPr lang="en-US" sz="1600" dirty="0" err="1">
                <a:latin typeface="Arial"/>
                <a:cs typeface="Arial"/>
              </a:rPr>
              <a:t>τότητ</a:t>
            </a:r>
            <a:r>
              <a:rPr lang="en-US" sz="1600" dirty="0">
                <a:latin typeface="Arial"/>
                <a:cs typeface="Arial"/>
              </a:rPr>
              <a:t>α</a:t>
            </a:r>
            <a:r>
              <a:rPr lang="en-US" sz="1600" dirty="0" err="1">
                <a:latin typeface="Arial"/>
                <a:cs typeface="Arial"/>
              </a:rPr>
              <a:t>ς</a:t>
            </a:r>
            <a:r>
              <a:rPr lang="en-US" sz="1600" dirty="0">
                <a:latin typeface="Arial"/>
                <a:cs typeface="Arial"/>
              </a:rPr>
              <a:t> </a:t>
            </a:r>
            <a:r>
              <a:rPr lang="en-US" sz="1600" dirty="0" err="1">
                <a:latin typeface="Arial"/>
                <a:cs typeface="Arial"/>
              </a:rPr>
              <a:t>ν</a:t>
            </a:r>
            <a:r>
              <a:rPr lang="en-US" sz="1600" dirty="0">
                <a:latin typeface="Arial"/>
                <a:cs typeface="Arial"/>
              </a:rPr>
              <a:t>α </a:t>
            </a:r>
            <a:r>
              <a:rPr lang="en-US" sz="1600" dirty="0" err="1">
                <a:latin typeface="Arial"/>
                <a:cs typeface="Arial"/>
              </a:rPr>
              <a:t>φτάσει</a:t>
            </a:r>
            <a:r>
              <a:rPr lang="en-US" sz="1600" dirty="0">
                <a:latin typeface="Arial"/>
                <a:cs typeface="Arial"/>
              </a:rPr>
              <a:t> </a:t>
            </a:r>
            <a:r>
              <a:rPr lang="en-US" sz="1600" dirty="0" err="1">
                <a:latin typeface="Arial"/>
                <a:cs typeface="Arial"/>
              </a:rPr>
              <a:t>στοχευμέν</a:t>
            </a:r>
            <a:r>
              <a:rPr lang="en-US" sz="1600" dirty="0">
                <a:latin typeface="Arial"/>
                <a:cs typeface="Arial"/>
              </a:rPr>
              <a:t>α </a:t>
            </a:r>
            <a:r>
              <a:rPr lang="en-US" sz="1600" dirty="0" err="1">
                <a:latin typeface="Arial"/>
                <a:cs typeface="Arial"/>
              </a:rPr>
              <a:t>κοινό</a:t>
            </a:r>
            <a:r>
              <a:rPr lang="en-US" sz="1600" dirty="0">
                <a:latin typeface="Arial"/>
                <a:cs typeface="Arial"/>
              </a:rPr>
              <a:t>. </a:t>
            </a:r>
          </a:p>
        </p:txBody>
      </p:sp>
    </p:spTree>
    <p:extLst>
      <p:ext uri="{BB962C8B-B14F-4D97-AF65-F5344CB8AC3E}">
        <p14:creationId xmlns:p14="http://schemas.microsoft.com/office/powerpoint/2010/main" val="30965303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467544" y="1052736"/>
            <a:ext cx="8136904" cy="4011355"/>
          </a:xfrm>
          <a:prstGeom prst="rect">
            <a:avLst/>
          </a:prstGeom>
        </p:spPr>
        <p:txBody>
          <a:bodyPr wrap="square">
            <a:spAutoFit/>
          </a:bodyPr>
          <a:lstStyle/>
          <a:p>
            <a:pPr marL="285750" indent="-285750" algn="just">
              <a:buFont typeface="Arial"/>
              <a:buChar char="•"/>
            </a:pPr>
            <a:endParaRPr lang="el-GR" sz="1600" dirty="0">
              <a:latin typeface="Arial"/>
              <a:cs typeface="Arial"/>
            </a:endParaRPr>
          </a:p>
          <a:p>
            <a:pPr algn="just">
              <a:lnSpc>
                <a:spcPct val="150000"/>
              </a:lnSpc>
            </a:pPr>
            <a:r>
              <a:rPr lang="en-US" sz="1600" dirty="0" err="1">
                <a:latin typeface="Arial"/>
                <a:cs typeface="Arial"/>
              </a:rPr>
              <a:t>Μερικά</a:t>
            </a:r>
            <a:r>
              <a:rPr lang="en-US" sz="1600" dirty="0">
                <a:latin typeface="Arial"/>
                <a:cs typeface="Arial"/>
              </a:rPr>
              <a:t> απ</a:t>
            </a:r>
            <a:r>
              <a:rPr lang="en-US" sz="1600" dirty="0" err="1">
                <a:latin typeface="Arial"/>
                <a:cs typeface="Arial"/>
              </a:rPr>
              <a:t>ό</a:t>
            </a:r>
            <a:r>
              <a:rPr lang="en-US" sz="1600" dirty="0">
                <a:latin typeface="Arial"/>
                <a:cs typeface="Arial"/>
              </a:rPr>
              <a:t> </a:t>
            </a:r>
            <a:r>
              <a:rPr lang="en-US" sz="1600" dirty="0" err="1">
                <a:latin typeface="Arial"/>
                <a:cs typeface="Arial"/>
              </a:rPr>
              <a:t>τ</a:t>
            </a:r>
            <a:r>
              <a:rPr lang="en-US" sz="1600" dirty="0">
                <a:latin typeface="Arial"/>
                <a:cs typeface="Arial"/>
              </a:rPr>
              <a:t>α </a:t>
            </a:r>
            <a:r>
              <a:rPr lang="en-US" sz="1600" dirty="0" err="1">
                <a:latin typeface="Arial"/>
                <a:cs typeface="Arial"/>
              </a:rPr>
              <a:t>κύρι</a:t>
            </a:r>
            <a:r>
              <a:rPr lang="en-US" sz="1600" dirty="0">
                <a:latin typeface="Arial"/>
                <a:cs typeface="Arial"/>
              </a:rPr>
              <a:t>α </a:t>
            </a:r>
            <a:r>
              <a:rPr lang="en-US" sz="1600" dirty="0" err="1">
                <a:latin typeface="Arial"/>
                <a:cs typeface="Arial"/>
              </a:rPr>
              <a:t>μέσ</a:t>
            </a:r>
            <a:r>
              <a:rPr lang="en-US" sz="1600" dirty="0">
                <a:latin typeface="Arial"/>
                <a:cs typeface="Arial"/>
              </a:rPr>
              <a:t>α </a:t>
            </a:r>
            <a:r>
              <a:rPr lang="en-US" sz="1600" dirty="0" err="1">
                <a:latin typeface="Arial"/>
                <a:cs typeface="Arial"/>
              </a:rPr>
              <a:t>δι</a:t>
            </a:r>
            <a:r>
              <a:rPr lang="en-US" sz="1600" dirty="0">
                <a:latin typeface="Arial"/>
                <a:cs typeface="Arial"/>
              </a:rPr>
              <a:t>α</a:t>
            </a:r>
            <a:r>
              <a:rPr lang="en-US" sz="1600" dirty="0" err="1">
                <a:latin typeface="Arial"/>
                <a:cs typeface="Arial"/>
              </a:rPr>
              <a:t>δικτυ</a:t>
            </a:r>
            <a:r>
              <a:rPr lang="en-US" sz="1600" dirty="0">
                <a:latin typeface="Arial"/>
                <a:cs typeface="Arial"/>
              </a:rPr>
              <a:t>α</a:t>
            </a:r>
            <a:r>
              <a:rPr lang="en-US" sz="1600" dirty="0" err="1">
                <a:latin typeface="Arial"/>
                <a:cs typeface="Arial"/>
              </a:rPr>
              <a:t>κής</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φήμισης</a:t>
            </a:r>
            <a:r>
              <a:rPr lang="en-US" sz="1600" dirty="0">
                <a:latin typeface="Arial"/>
                <a:cs typeface="Arial"/>
              </a:rPr>
              <a:t> π</a:t>
            </a:r>
            <a:r>
              <a:rPr lang="en-US" sz="1600" dirty="0" err="1">
                <a:latin typeface="Arial"/>
                <a:cs typeface="Arial"/>
              </a:rPr>
              <a:t>εριλ</a:t>
            </a:r>
            <a:r>
              <a:rPr lang="en-US" sz="1600" dirty="0">
                <a:latin typeface="Arial"/>
                <a:cs typeface="Arial"/>
              </a:rPr>
              <a:t>αμβ</a:t>
            </a:r>
            <a:r>
              <a:rPr lang="en-US" sz="1600" dirty="0" err="1">
                <a:latin typeface="Arial"/>
                <a:cs typeface="Arial"/>
              </a:rPr>
              <a:t>άνουν</a:t>
            </a:r>
            <a:r>
              <a:rPr lang="en-US" sz="1600" dirty="0">
                <a:latin typeface="Arial"/>
                <a:cs typeface="Arial"/>
              </a:rPr>
              <a:t>: </a:t>
            </a:r>
            <a:endParaRPr lang="el-GR" sz="1600" dirty="0">
              <a:latin typeface="Arial"/>
              <a:cs typeface="Arial"/>
            </a:endParaRPr>
          </a:p>
          <a:p>
            <a:pPr marL="285750" indent="-285750" algn="just">
              <a:lnSpc>
                <a:spcPct val="150000"/>
              </a:lnSpc>
              <a:buFont typeface="Arial"/>
              <a:buChar char="•"/>
            </a:pPr>
            <a:r>
              <a:rPr lang="en-US" sz="1600" dirty="0" err="1">
                <a:latin typeface="Arial"/>
                <a:cs typeface="Arial"/>
              </a:rPr>
              <a:t>Ιστοσελίδες</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φημίσεις</a:t>
            </a:r>
            <a:r>
              <a:rPr lang="en-US" sz="1600" dirty="0">
                <a:latin typeface="Arial"/>
                <a:cs typeface="Arial"/>
              </a:rPr>
              <a:t> π</a:t>
            </a:r>
            <a:r>
              <a:rPr lang="en-US" sz="1600" dirty="0" err="1">
                <a:latin typeface="Arial"/>
                <a:cs typeface="Arial"/>
              </a:rPr>
              <a:t>ου</a:t>
            </a:r>
            <a:r>
              <a:rPr lang="en-US" sz="1600" dirty="0">
                <a:latin typeface="Arial"/>
                <a:cs typeface="Arial"/>
              </a:rPr>
              <a:t> </a:t>
            </a:r>
            <a:r>
              <a:rPr lang="en-US" sz="1600" dirty="0" err="1">
                <a:latin typeface="Arial"/>
                <a:cs typeface="Arial"/>
              </a:rPr>
              <a:t>εμφ</a:t>
            </a:r>
            <a:r>
              <a:rPr lang="en-US" sz="1600" dirty="0">
                <a:latin typeface="Arial"/>
                <a:cs typeface="Arial"/>
              </a:rPr>
              <a:t>α</a:t>
            </a:r>
            <a:r>
              <a:rPr lang="en-US" sz="1600" dirty="0" err="1">
                <a:latin typeface="Arial"/>
                <a:cs typeface="Arial"/>
              </a:rPr>
              <a:t>νίζοντ</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σε</a:t>
            </a:r>
            <a:r>
              <a:rPr lang="en-US" sz="1600" dirty="0">
                <a:latin typeface="Arial"/>
                <a:cs typeface="Arial"/>
              </a:rPr>
              <a:t> </a:t>
            </a:r>
            <a:r>
              <a:rPr lang="en-US" sz="1600" dirty="0" err="1">
                <a:latin typeface="Arial"/>
                <a:cs typeface="Arial"/>
              </a:rPr>
              <a:t>διάφορες</a:t>
            </a:r>
            <a:r>
              <a:rPr lang="en-US" sz="1600" dirty="0">
                <a:latin typeface="Arial"/>
                <a:cs typeface="Arial"/>
              </a:rPr>
              <a:t> </a:t>
            </a:r>
            <a:r>
              <a:rPr lang="en-US" sz="1600" dirty="0" err="1">
                <a:latin typeface="Arial"/>
                <a:cs typeface="Arial"/>
              </a:rPr>
              <a:t>ιστοσελίδες</a:t>
            </a:r>
            <a:r>
              <a:rPr lang="en-US" sz="1600" dirty="0">
                <a:latin typeface="Arial"/>
                <a:cs typeface="Arial"/>
              </a:rPr>
              <a:t>, </a:t>
            </a:r>
            <a:r>
              <a:rPr lang="en-US" sz="1600" dirty="0" err="1">
                <a:latin typeface="Arial"/>
                <a:cs typeface="Arial"/>
              </a:rPr>
              <a:t>συμ</a:t>
            </a:r>
            <a:r>
              <a:rPr lang="en-US" sz="1600" dirty="0">
                <a:latin typeface="Arial"/>
                <a:cs typeface="Arial"/>
              </a:rPr>
              <a:t>π</a:t>
            </a:r>
            <a:r>
              <a:rPr lang="en-US" sz="1600" dirty="0" err="1">
                <a:latin typeface="Arial"/>
                <a:cs typeface="Arial"/>
              </a:rPr>
              <a:t>εριλ</a:t>
            </a:r>
            <a:r>
              <a:rPr lang="en-US" sz="1600" dirty="0">
                <a:latin typeface="Arial"/>
                <a:cs typeface="Arial"/>
              </a:rPr>
              <a:t>αμβα</a:t>
            </a:r>
            <a:r>
              <a:rPr lang="en-US" sz="1600" dirty="0" err="1">
                <a:latin typeface="Arial"/>
                <a:cs typeface="Arial"/>
              </a:rPr>
              <a:t>νομένων</a:t>
            </a:r>
            <a:r>
              <a:rPr lang="en-US" sz="1600" dirty="0">
                <a:latin typeface="Arial"/>
                <a:cs typeface="Arial"/>
              </a:rPr>
              <a:t> banner ads, display ads, </a:t>
            </a:r>
            <a:r>
              <a:rPr lang="en-US" sz="1600" dirty="0" err="1">
                <a:latin typeface="Arial"/>
                <a:cs typeface="Arial"/>
              </a:rPr>
              <a:t>κ</a:t>
            </a:r>
            <a:r>
              <a:rPr lang="en-US" sz="1600" dirty="0">
                <a:latin typeface="Arial"/>
                <a:cs typeface="Arial"/>
              </a:rPr>
              <a:t>α</a:t>
            </a:r>
            <a:r>
              <a:rPr lang="en-US" sz="1600" dirty="0" err="1">
                <a:latin typeface="Arial"/>
                <a:cs typeface="Arial"/>
              </a:rPr>
              <a:t>ι</a:t>
            </a:r>
            <a:r>
              <a:rPr lang="en-US" sz="1600" dirty="0">
                <a:latin typeface="Arial"/>
                <a:cs typeface="Arial"/>
              </a:rPr>
              <a:t> pop-up ads. </a:t>
            </a:r>
            <a:endParaRPr lang="el-GR" sz="1600" dirty="0">
              <a:latin typeface="Arial"/>
              <a:cs typeface="Arial"/>
            </a:endParaRPr>
          </a:p>
          <a:p>
            <a:pPr marL="285750" indent="-285750" algn="just">
              <a:lnSpc>
                <a:spcPct val="150000"/>
              </a:lnSpc>
              <a:buFont typeface="Arial"/>
              <a:buChar char="•"/>
            </a:pPr>
            <a:r>
              <a:rPr lang="en-US" sz="1600" dirty="0" err="1">
                <a:latin typeface="Arial"/>
                <a:cs typeface="Arial"/>
              </a:rPr>
              <a:t>Κοινωνικά</a:t>
            </a:r>
            <a:r>
              <a:rPr lang="en-US" sz="1600" dirty="0">
                <a:latin typeface="Arial"/>
                <a:cs typeface="Arial"/>
              </a:rPr>
              <a:t> </a:t>
            </a:r>
            <a:r>
              <a:rPr lang="en-US" sz="1600" dirty="0" err="1">
                <a:latin typeface="Arial"/>
                <a:cs typeface="Arial"/>
              </a:rPr>
              <a:t>Δίκτυ</a:t>
            </a:r>
            <a:r>
              <a:rPr lang="en-US" sz="1600" dirty="0">
                <a:latin typeface="Arial"/>
                <a:cs typeface="Arial"/>
              </a:rPr>
              <a:t>α: </a:t>
            </a:r>
            <a:r>
              <a:rPr lang="en-US" sz="1600" dirty="0" err="1">
                <a:latin typeface="Arial"/>
                <a:cs typeface="Arial"/>
              </a:rPr>
              <a:t>Δι</a:t>
            </a:r>
            <a:r>
              <a:rPr lang="en-US" sz="1600" dirty="0">
                <a:latin typeface="Arial"/>
                <a:cs typeface="Arial"/>
              </a:rPr>
              <a:t>α</a:t>
            </a:r>
            <a:r>
              <a:rPr lang="en-US" sz="1600" dirty="0" err="1">
                <a:latin typeface="Arial"/>
                <a:cs typeface="Arial"/>
              </a:rPr>
              <a:t>φημίσεις</a:t>
            </a:r>
            <a:r>
              <a:rPr lang="en-US" sz="1600" dirty="0">
                <a:latin typeface="Arial"/>
                <a:cs typeface="Arial"/>
              </a:rPr>
              <a:t> π</a:t>
            </a:r>
            <a:r>
              <a:rPr lang="en-US" sz="1600" dirty="0" err="1">
                <a:latin typeface="Arial"/>
                <a:cs typeface="Arial"/>
              </a:rPr>
              <a:t>ου</a:t>
            </a:r>
            <a:r>
              <a:rPr lang="en-US" sz="1600" dirty="0">
                <a:latin typeface="Arial"/>
                <a:cs typeface="Arial"/>
              </a:rPr>
              <a:t> </a:t>
            </a:r>
            <a:r>
              <a:rPr lang="en-US" sz="1600" dirty="0" err="1">
                <a:latin typeface="Arial"/>
                <a:cs typeface="Arial"/>
              </a:rPr>
              <a:t>εμφ</a:t>
            </a:r>
            <a:r>
              <a:rPr lang="en-US" sz="1600" dirty="0">
                <a:latin typeface="Arial"/>
                <a:cs typeface="Arial"/>
              </a:rPr>
              <a:t>α</a:t>
            </a:r>
            <a:r>
              <a:rPr lang="en-US" sz="1600" dirty="0" err="1">
                <a:latin typeface="Arial"/>
                <a:cs typeface="Arial"/>
              </a:rPr>
              <a:t>νίζοντ</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σε</a:t>
            </a:r>
            <a:r>
              <a:rPr lang="en-US" sz="1600" dirty="0">
                <a:latin typeface="Arial"/>
                <a:cs typeface="Arial"/>
              </a:rPr>
              <a:t> </a:t>
            </a:r>
            <a:r>
              <a:rPr lang="en-US" sz="1600" dirty="0" err="1">
                <a:latin typeface="Arial"/>
                <a:cs typeface="Arial"/>
              </a:rPr>
              <a:t>κοινωνικά</a:t>
            </a:r>
            <a:r>
              <a:rPr lang="en-US" sz="1600" dirty="0">
                <a:latin typeface="Arial"/>
                <a:cs typeface="Arial"/>
              </a:rPr>
              <a:t> </a:t>
            </a:r>
            <a:r>
              <a:rPr lang="en-US" sz="1600" dirty="0" err="1">
                <a:latin typeface="Arial"/>
                <a:cs typeface="Arial"/>
              </a:rPr>
              <a:t>δίκτυ</a:t>
            </a:r>
            <a:r>
              <a:rPr lang="en-US" sz="1600" dirty="0">
                <a:latin typeface="Arial"/>
                <a:cs typeface="Arial"/>
              </a:rPr>
              <a:t>α </a:t>
            </a:r>
            <a:r>
              <a:rPr lang="en-US" sz="1600" dirty="0" err="1">
                <a:latin typeface="Arial"/>
                <a:cs typeface="Arial"/>
              </a:rPr>
              <a:t>ό</a:t>
            </a:r>
            <a:r>
              <a:rPr lang="en-US" sz="1600" dirty="0">
                <a:latin typeface="Arial"/>
                <a:cs typeface="Arial"/>
              </a:rPr>
              <a:t>π</a:t>
            </a:r>
            <a:r>
              <a:rPr lang="en-US" sz="1600" dirty="0" err="1">
                <a:latin typeface="Arial"/>
                <a:cs typeface="Arial"/>
              </a:rPr>
              <a:t>ως</a:t>
            </a:r>
            <a:r>
              <a:rPr lang="en-US" sz="1600" dirty="0">
                <a:latin typeface="Arial"/>
                <a:cs typeface="Arial"/>
              </a:rPr>
              <a:t> Facebook, </a:t>
            </a:r>
            <a:r>
              <a:rPr lang="en-US" sz="1600" dirty="0" err="1">
                <a:latin typeface="Arial"/>
                <a:cs typeface="Arial"/>
              </a:rPr>
              <a:t>Instagram</a:t>
            </a:r>
            <a:r>
              <a:rPr lang="en-US" sz="1600" dirty="0">
                <a:latin typeface="Arial"/>
                <a:cs typeface="Arial"/>
              </a:rPr>
              <a:t>, Twitter </a:t>
            </a:r>
            <a:r>
              <a:rPr lang="en-US" sz="1600" dirty="0" err="1">
                <a:latin typeface="Arial"/>
                <a:cs typeface="Arial"/>
              </a:rPr>
              <a:t>κ.ά</a:t>
            </a:r>
            <a:r>
              <a:rPr lang="en-US" sz="1600" dirty="0">
                <a:latin typeface="Arial"/>
                <a:cs typeface="Arial"/>
              </a:rPr>
              <a:t>. </a:t>
            </a:r>
            <a:endParaRPr lang="el-GR" sz="1600" dirty="0">
              <a:latin typeface="Arial"/>
              <a:cs typeface="Arial"/>
            </a:endParaRPr>
          </a:p>
          <a:p>
            <a:pPr marL="285750" indent="-285750" algn="just">
              <a:lnSpc>
                <a:spcPct val="150000"/>
              </a:lnSpc>
              <a:buFont typeface="Arial"/>
              <a:buChar char="•"/>
            </a:pPr>
            <a:r>
              <a:rPr lang="en-US" sz="1600" dirty="0" err="1">
                <a:latin typeface="Arial"/>
                <a:cs typeface="Arial"/>
              </a:rPr>
              <a:t>Μηχ</a:t>
            </a:r>
            <a:r>
              <a:rPr lang="en-US" sz="1600" dirty="0">
                <a:latin typeface="Arial"/>
                <a:cs typeface="Arial"/>
              </a:rPr>
              <a:t>α</a:t>
            </a:r>
            <a:r>
              <a:rPr lang="en-US" sz="1600" dirty="0" err="1">
                <a:latin typeface="Arial"/>
                <a:cs typeface="Arial"/>
              </a:rPr>
              <a:t>νές</a:t>
            </a:r>
            <a:r>
              <a:rPr lang="en-US" sz="1600" dirty="0">
                <a:latin typeface="Arial"/>
                <a:cs typeface="Arial"/>
              </a:rPr>
              <a:t> </a:t>
            </a:r>
            <a:r>
              <a:rPr lang="en-US" sz="1600" dirty="0" err="1">
                <a:latin typeface="Arial"/>
                <a:cs typeface="Arial"/>
              </a:rPr>
              <a:t>Αν</a:t>
            </a:r>
            <a:r>
              <a:rPr lang="en-US" sz="1600" dirty="0">
                <a:latin typeface="Arial"/>
                <a:cs typeface="Arial"/>
              </a:rPr>
              <a:t>α</a:t>
            </a:r>
            <a:r>
              <a:rPr lang="en-US" sz="1600" dirty="0" err="1">
                <a:latin typeface="Arial"/>
                <a:cs typeface="Arial"/>
              </a:rPr>
              <a:t>ζήτησης</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φημίσεις</a:t>
            </a:r>
            <a:r>
              <a:rPr lang="en-US" sz="1600" dirty="0">
                <a:latin typeface="Arial"/>
                <a:cs typeface="Arial"/>
              </a:rPr>
              <a:t> π</a:t>
            </a:r>
            <a:r>
              <a:rPr lang="en-US" sz="1600" dirty="0" err="1">
                <a:latin typeface="Arial"/>
                <a:cs typeface="Arial"/>
              </a:rPr>
              <a:t>ου</a:t>
            </a:r>
            <a:r>
              <a:rPr lang="en-US" sz="1600" dirty="0">
                <a:latin typeface="Arial"/>
                <a:cs typeface="Arial"/>
              </a:rPr>
              <a:t> </a:t>
            </a:r>
            <a:r>
              <a:rPr lang="en-US" sz="1600" dirty="0" err="1">
                <a:latin typeface="Arial"/>
                <a:cs typeface="Arial"/>
              </a:rPr>
              <a:t>εμφ</a:t>
            </a:r>
            <a:r>
              <a:rPr lang="en-US" sz="1600" dirty="0">
                <a:latin typeface="Arial"/>
                <a:cs typeface="Arial"/>
              </a:rPr>
              <a:t>α</a:t>
            </a:r>
            <a:r>
              <a:rPr lang="en-US" sz="1600" dirty="0" err="1">
                <a:latin typeface="Arial"/>
                <a:cs typeface="Arial"/>
              </a:rPr>
              <a:t>νίζοντ</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στις</a:t>
            </a:r>
            <a:r>
              <a:rPr lang="en-US" sz="1600" dirty="0">
                <a:latin typeface="Arial"/>
                <a:cs typeface="Arial"/>
              </a:rPr>
              <a:t> </a:t>
            </a:r>
            <a:r>
              <a:rPr lang="en-US" sz="1600" dirty="0" err="1">
                <a:latin typeface="Arial"/>
                <a:cs typeface="Arial"/>
              </a:rPr>
              <a:t>σελίδες</a:t>
            </a:r>
            <a:r>
              <a:rPr lang="en-US" sz="1600" dirty="0">
                <a:latin typeface="Arial"/>
                <a:cs typeface="Arial"/>
              </a:rPr>
              <a:t> απ</a:t>
            </a:r>
            <a:r>
              <a:rPr lang="en-US" sz="1600" dirty="0" err="1">
                <a:latin typeface="Arial"/>
                <a:cs typeface="Arial"/>
              </a:rPr>
              <a:t>οτελεσμάτων</a:t>
            </a:r>
            <a:r>
              <a:rPr lang="en-US" sz="1600" dirty="0">
                <a:latin typeface="Arial"/>
                <a:cs typeface="Arial"/>
              </a:rPr>
              <a:t> </a:t>
            </a:r>
            <a:r>
              <a:rPr lang="en-US" sz="1600" dirty="0" err="1">
                <a:latin typeface="Arial"/>
                <a:cs typeface="Arial"/>
              </a:rPr>
              <a:t>μηχ</a:t>
            </a:r>
            <a:r>
              <a:rPr lang="en-US" sz="1600" dirty="0">
                <a:latin typeface="Arial"/>
                <a:cs typeface="Arial"/>
              </a:rPr>
              <a:t>α</a:t>
            </a:r>
            <a:r>
              <a:rPr lang="en-US" sz="1600" dirty="0" err="1">
                <a:latin typeface="Arial"/>
                <a:cs typeface="Arial"/>
              </a:rPr>
              <a:t>νών</a:t>
            </a:r>
            <a:r>
              <a:rPr lang="en-US" sz="1600" dirty="0">
                <a:latin typeface="Arial"/>
                <a:cs typeface="Arial"/>
              </a:rPr>
              <a:t> α</a:t>
            </a:r>
            <a:r>
              <a:rPr lang="en-US" sz="1600" dirty="0" err="1">
                <a:latin typeface="Arial"/>
                <a:cs typeface="Arial"/>
              </a:rPr>
              <a:t>ν</a:t>
            </a:r>
            <a:r>
              <a:rPr lang="en-US" sz="1600" dirty="0">
                <a:latin typeface="Arial"/>
                <a:cs typeface="Arial"/>
              </a:rPr>
              <a:t>α</a:t>
            </a:r>
            <a:r>
              <a:rPr lang="en-US" sz="1600" dirty="0" err="1">
                <a:latin typeface="Arial"/>
                <a:cs typeface="Arial"/>
              </a:rPr>
              <a:t>ζήτησης</a:t>
            </a:r>
            <a:r>
              <a:rPr lang="en-US" sz="1600" dirty="0">
                <a:latin typeface="Arial"/>
                <a:cs typeface="Arial"/>
              </a:rPr>
              <a:t> </a:t>
            </a:r>
            <a:r>
              <a:rPr lang="en-US" sz="1600" dirty="0" err="1">
                <a:latin typeface="Arial"/>
                <a:cs typeface="Arial"/>
              </a:rPr>
              <a:t>ό</a:t>
            </a:r>
            <a:r>
              <a:rPr lang="en-US" sz="1600" dirty="0">
                <a:latin typeface="Arial"/>
                <a:cs typeface="Arial"/>
              </a:rPr>
              <a:t>π</a:t>
            </a:r>
            <a:r>
              <a:rPr lang="en-US" sz="1600" dirty="0" err="1">
                <a:latin typeface="Arial"/>
                <a:cs typeface="Arial"/>
              </a:rPr>
              <a:t>ως</a:t>
            </a:r>
            <a:r>
              <a:rPr lang="en-US" sz="1600" dirty="0">
                <a:latin typeface="Arial"/>
                <a:cs typeface="Arial"/>
              </a:rPr>
              <a:t> </a:t>
            </a:r>
            <a:r>
              <a:rPr lang="en-US" sz="1600" dirty="0" err="1">
                <a:latin typeface="Arial"/>
                <a:cs typeface="Arial"/>
              </a:rPr>
              <a:t>το</a:t>
            </a:r>
            <a:r>
              <a:rPr lang="en-US" sz="1600" dirty="0">
                <a:latin typeface="Arial"/>
                <a:cs typeface="Arial"/>
              </a:rPr>
              <a:t> Google, </a:t>
            </a:r>
            <a:r>
              <a:rPr lang="en-US" sz="1600" dirty="0" err="1">
                <a:latin typeface="Arial"/>
                <a:cs typeface="Arial"/>
              </a:rPr>
              <a:t>χρησιμο</a:t>
            </a:r>
            <a:r>
              <a:rPr lang="en-US" sz="1600" dirty="0">
                <a:latin typeface="Arial"/>
                <a:cs typeface="Arial"/>
              </a:rPr>
              <a:t>π</a:t>
            </a:r>
            <a:r>
              <a:rPr lang="en-US" sz="1600" dirty="0" err="1">
                <a:latin typeface="Arial"/>
                <a:cs typeface="Arial"/>
              </a:rPr>
              <a:t>οιώντ</a:t>
            </a:r>
            <a:r>
              <a:rPr lang="en-US" sz="1600" dirty="0">
                <a:latin typeface="Arial"/>
                <a:cs typeface="Arial"/>
              </a:rPr>
              <a:t>α</a:t>
            </a:r>
            <a:r>
              <a:rPr lang="en-US" sz="1600" dirty="0" err="1">
                <a:latin typeface="Arial"/>
                <a:cs typeface="Arial"/>
              </a:rPr>
              <a:t>ς</a:t>
            </a:r>
            <a:r>
              <a:rPr lang="en-US" sz="1600" dirty="0">
                <a:latin typeface="Arial"/>
                <a:cs typeface="Arial"/>
              </a:rPr>
              <a:t> </a:t>
            </a:r>
            <a:r>
              <a:rPr lang="en-US" sz="1600" dirty="0" err="1">
                <a:latin typeface="Arial"/>
                <a:cs typeface="Arial"/>
              </a:rPr>
              <a:t>τον</a:t>
            </a:r>
            <a:r>
              <a:rPr lang="en-US" sz="1600" dirty="0">
                <a:latin typeface="Arial"/>
                <a:cs typeface="Arial"/>
              </a:rPr>
              <a:t> </a:t>
            </a:r>
            <a:r>
              <a:rPr lang="en-US" sz="1600" dirty="0" err="1">
                <a:latin typeface="Arial"/>
                <a:cs typeface="Arial"/>
              </a:rPr>
              <a:t>μηχ</a:t>
            </a:r>
            <a:r>
              <a:rPr lang="en-US" sz="1600" dirty="0">
                <a:latin typeface="Arial"/>
                <a:cs typeface="Arial"/>
              </a:rPr>
              <a:t>α</a:t>
            </a:r>
            <a:r>
              <a:rPr lang="en-US" sz="1600" dirty="0" err="1">
                <a:latin typeface="Arial"/>
                <a:cs typeface="Arial"/>
              </a:rPr>
              <a:t>νισμό</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φημίσεων</a:t>
            </a:r>
            <a:r>
              <a:rPr lang="en-US" sz="1600" dirty="0">
                <a:latin typeface="Arial"/>
                <a:cs typeface="Arial"/>
              </a:rPr>
              <a:t> Google </a:t>
            </a:r>
            <a:r>
              <a:rPr lang="en-US" sz="1600" dirty="0" err="1">
                <a:latin typeface="Arial"/>
                <a:cs typeface="Arial"/>
              </a:rPr>
              <a:t>AdWords</a:t>
            </a:r>
            <a:r>
              <a:rPr lang="en-US" sz="1600" dirty="0">
                <a:latin typeface="Arial"/>
                <a:cs typeface="Arial"/>
              </a:rPr>
              <a:t>. </a:t>
            </a:r>
            <a:endParaRPr lang="el-GR" sz="1600" dirty="0">
              <a:latin typeface="Arial"/>
              <a:cs typeface="Arial"/>
            </a:endParaRPr>
          </a:p>
          <a:p>
            <a:pPr marL="285750" indent="-285750" algn="just">
              <a:lnSpc>
                <a:spcPct val="150000"/>
              </a:lnSpc>
              <a:buFont typeface="Arial"/>
              <a:buChar char="•"/>
            </a:pPr>
            <a:r>
              <a:rPr lang="en-US" sz="1600" dirty="0" err="1">
                <a:latin typeface="Arial"/>
                <a:cs typeface="Arial"/>
              </a:rPr>
              <a:t>Ηλεκτρονικό</a:t>
            </a:r>
            <a:r>
              <a:rPr lang="en-US" sz="1600" dirty="0">
                <a:latin typeface="Arial"/>
                <a:cs typeface="Arial"/>
              </a:rPr>
              <a:t> </a:t>
            </a:r>
            <a:r>
              <a:rPr lang="en-US" sz="1600" dirty="0" err="1">
                <a:latin typeface="Arial"/>
                <a:cs typeface="Arial"/>
              </a:rPr>
              <a:t>Τ</a:t>
            </a:r>
            <a:r>
              <a:rPr lang="en-US" sz="1600" dirty="0">
                <a:latin typeface="Arial"/>
                <a:cs typeface="Arial"/>
              </a:rPr>
              <a:t>α</a:t>
            </a:r>
            <a:r>
              <a:rPr lang="en-US" sz="1600" dirty="0" err="1">
                <a:latin typeface="Arial"/>
                <a:cs typeface="Arial"/>
              </a:rPr>
              <a:t>χυδρομείο</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φημίσεις</a:t>
            </a:r>
            <a:r>
              <a:rPr lang="en-US" sz="1600" dirty="0">
                <a:latin typeface="Arial"/>
                <a:cs typeface="Arial"/>
              </a:rPr>
              <a:t> π</a:t>
            </a:r>
            <a:r>
              <a:rPr lang="en-US" sz="1600" dirty="0" err="1">
                <a:latin typeface="Arial"/>
                <a:cs typeface="Arial"/>
              </a:rPr>
              <a:t>ου</a:t>
            </a:r>
            <a:r>
              <a:rPr lang="en-US" sz="1600" dirty="0">
                <a:latin typeface="Arial"/>
                <a:cs typeface="Arial"/>
              </a:rPr>
              <a:t> π</a:t>
            </a:r>
            <a:r>
              <a:rPr lang="en-US" sz="1600" dirty="0" err="1">
                <a:latin typeface="Arial"/>
                <a:cs typeface="Arial"/>
              </a:rPr>
              <a:t>εριλ</a:t>
            </a:r>
            <a:r>
              <a:rPr lang="en-US" sz="1600" dirty="0">
                <a:latin typeface="Arial"/>
                <a:cs typeface="Arial"/>
              </a:rPr>
              <a:t>αμβ</a:t>
            </a:r>
            <a:r>
              <a:rPr lang="en-US" sz="1600" dirty="0" err="1">
                <a:latin typeface="Arial"/>
                <a:cs typeface="Arial"/>
              </a:rPr>
              <a:t>άνοντ</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σε</a:t>
            </a:r>
            <a:r>
              <a:rPr lang="en-US" sz="1600" dirty="0">
                <a:latin typeface="Arial"/>
                <a:cs typeface="Arial"/>
              </a:rPr>
              <a:t> email newsletters </a:t>
            </a:r>
            <a:r>
              <a:rPr lang="en-US" sz="1600" dirty="0" err="1">
                <a:latin typeface="Arial"/>
                <a:cs typeface="Arial"/>
              </a:rPr>
              <a:t>κ</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μάρκετινγκ</a:t>
            </a:r>
            <a:r>
              <a:rPr lang="en-US" sz="1600" dirty="0">
                <a:latin typeface="Arial"/>
                <a:cs typeface="Arial"/>
              </a:rPr>
              <a:t> email.</a:t>
            </a:r>
            <a:endParaRPr lang="en-US" b="1" dirty="0">
              <a:latin typeface="Arial"/>
              <a:cs typeface="Arial"/>
            </a:endParaRPr>
          </a:p>
        </p:txBody>
      </p:sp>
      <p:sp>
        <p:nvSpPr>
          <p:cNvPr id="15" name="Title 1"/>
          <p:cNvSpPr>
            <a:spLocks noGrp="1"/>
          </p:cNvSpPr>
          <p:nvPr>
            <p:ph type="title"/>
          </p:nvPr>
        </p:nvSpPr>
        <p:spPr>
          <a:xfrm>
            <a:off x="395536" y="543818"/>
            <a:ext cx="8291264" cy="508918"/>
          </a:xfrm>
        </p:spPr>
        <p:txBody>
          <a:bodyPr>
            <a:noAutofit/>
          </a:bodyPr>
          <a:lstStyle/>
          <a:p>
            <a:pPr lvl="1" algn="ctr" rtl="0">
              <a:spcBef>
                <a:spcPct val="0"/>
              </a:spcBef>
            </a:pPr>
            <a:r>
              <a:rPr lang="el-GR" sz="2800" dirty="0">
                <a:latin typeface="Arial"/>
                <a:cs typeface="Arial"/>
              </a:rPr>
              <a:t>Διαδικτυακή διαφήμιση </a:t>
            </a:r>
            <a:br>
              <a:rPr lang="en-US" sz="2800" dirty="0">
                <a:latin typeface="Arial"/>
                <a:cs typeface="Arial"/>
              </a:rPr>
            </a:br>
            <a:endParaRPr lang="en-US" sz="2800" dirty="0">
              <a:latin typeface="Arial"/>
              <a:cs typeface="Arial"/>
            </a:endParaRPr>
          </a:p>
        </p:txBody>
      </p:sp>
    </p:spTree>
    <p:extLst>
      <p:ext uri="{BB962C8B-B14F-4D97-AF65-F5344CB8AC3E}">
        <p14:creationId xmlns:p14="http://schemas.microsoft.com/office/powerpoint/2010/main" val="3417127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332656"/>
            <a:ext cx="8229600" cy="648072"/>
          </a:xfrm>
        </p:spPr>
        <p:txBody>
          <a:bodyPr>
            <a:normAutofit/>
          </a:bodyPr>
          <a:lstStyle/>
          <a:p>
            <a:r>
              <a:rPr lang="el-GR" sz="3200" dirty="0"/>
              <a:t>Είσοδος ενός προϊόντος στην αγορά </a:t>
            </a:r>
            <a:endParaRPr lang="en-US" sz="3200" dirty="0"/>
          </a:p>
        </p:txBody>
      </p:sp>
      <p:sp>
        <p:nvSpPr>
          <p:cNvPr id="16" name="21 - Ορθογώνιο"/>
          <p:cNvSpPr/>
          <p:nvPr/>
        </p:nvSpPr>
        <p:spPr>
          <a:xfrm>
            <a:off x="573182" y="908720"/>
            <a:ext cx="7959258" cy="5242462"/>
          </a:xfrm>
          <a:prstGeom prst="rect">
            <a:avLst/>
          </a:prstGeom>
        </p:spPr>
        <p:txBody>
          <a:bodyPr wrap="square">
            <a:spAutoFit/>
          </a:bodyPr>
          <a:lstStyle/>
          <a:p>
            <a:pPr algn="just">
              <a:lnSpc>
                <a:spcPct val="150000"/>
              </a:lnSpc>
            </a:pPr>
            <a:r>
              <a:rPr lang="el-GR" sz="1600" dirty="0">
                <a:latin typeface="Arial"/>
                <a:cs typeface="Arial"/>
              </a:rPr>
              <a:t>Για την είσοδο ενός προϊόντος στην αγορά απαιτούνται ένα σύνολο δραστηριοτήτων. </a:t>
            </a:r>
          </a:p>
          <a:p>
            <a:pPr algn="just">
              <a:lnSpc>
                <a:spcPct val="150000"/>
              </a:lnSpc>
            </a:pPr>
            <a:endParaRPr lang="en-US" sz="1600" dirty="0">
              <a:latin typeface="Arial"/>
              <a:cs typeface="Arial"/>
            </a:endParaRPr>
          </a:p>
          <a:p>
            <a:pPr algn="just">
              <a:lnSpc>
                <a:spcPct val="150000"/>
              </a:lnSpc>
            </a:pPr>
            <a:r>
              <a:rPr lang="el-GR" sz="1600" dirty="0">
                <a:latin typeface="Arial"/>
                <a:cs typeface="Arial"/>
              </a:rPr>
              <a:t>Στην αρχική φάση της εισόδου το προϊόν πετυχαίνει χαμηλές πωλήσεις με ταυτόχρονα ιδιαίτερα υψηλό συνολικό κόστος. Σε αυτό το στάδιο το επιχειρησιακό ρίσκο και ο κίνδυνος είναι υψηλός ενώ το προϊόν πραγματοποιεί ζημιές. Το προϊόν απαιτεί μια </a:t>
            </a:r>
            <a:r>
              <a:rPr lang="el-GR" sz="1600" b="1" dirty="0">
                <a:latin typeface="Arial"/>
                <a:cs typeface="Arial"/>
              </a:rPr>
              <a:t>σημαντική επένδυση προώθησης</a:t>
            </a:r>
            <a:r>
              <a:rPr lang="el-GR" sz="1600" dirty="0">
                <a:latin typeface="Arial"/>
                <a:cs typeface="Arial"/>
              </a:rPr>
              <a:t>. </a:t>
            </a:r>
          </a:p>
          <a:p>
            <a:pPr algn="just">
              <a:lnSpc>
                <a:spcPct val="150000"/>
              </a:lnSpc>
            </a:pPr>
            <a:endParaRPr lang="el-GR" sz="1600" dirty="0">
              <a:latin typeface="Arial"/>
              <a:cs typeface="Arial"/>
            </a:endParaRPr>
          </a:p>
          <a:p>
            <a:pPr algn="just">
              <a:lnSpc>
                <a:spcPct val="150000"/>
              </a:lnSpc>
            </a:pPr>
            <a:r>
              <a:rPr lang="el-GR" sz="1600" dirty="0">
                <a:latin typeface="Arial"/>
                <a:cs typeface="Arial"/>
              </a:rPr>
              <a:t>Απαραίτητη προϋπόθεση είναι να αναλυθούν οι συνθήκες της αγοράς και  να υποστηριχθεί το προϊόν από ένα αποτελεσματικό πρόγραμμα μάρκετινγκ. </a:t>
            </a:r>
          </a:p>
          <a:p>
            <a:pPr algn="just">
              <a:lnSpc>
                <a:spcPct val="150000"/>
              </a:lnSpc>
            </a:pPr>
            <a:endParaRPr lang="el-GR" sz="1600" dirty="0">
              <a:latin typeface="Arial"/>
              <a:cs typeface="Arial"/>
            </a:endParaRPr>
          </a:p>
          <a:p>
            <a:pPr algn="just">
              <a:lnSpc>
                <a:spcPct val="150000"/>
              </a:lnSpc>
            </a:pPr>
            <a:r>
              <a:rPr lang="el-GR" sz="1600" dirty="0">
                <a:latin typeface="Arial"/>
                <a:cs typeface="Arial"/>
              </a:rPr>
              <a:t>Αυτό το πρόγραμμα είναι σημαντικό για να μπορέσει το προϊόν περάσει από την φάση της εισόδου στην επόμενη. Βασικός παράγοντας για την αποτελεσματικότερη μεταφορά είναι η διαδικασία να διαρκέσει το μικρότερο δυνατόν χρονικό διάστημα, ώστε να μειωθεί στο ελάχιστο το απαιτούμενο κόστος του σταδίου της εισαγωγής.</a:t>
            </a:r>
            <a:endParaRPr lang="en-US" sz="1600" dirty="0">
              <a:latin typeface="Arial"/>
              <a:cs typeface="Arial"/>
            </a:endParaRPr>
          </a:p>
        </p:txBody>
      </p:sp>
    </p:spTree>
    <p:extLst>
      <p:ext uri="{BB962C8B-B14F-4D97-AF65-F5344CB8AC3E}">
        <p14:creationId xmlns:p14="http://schemas.microsoft.com/office/powerpoint/2010/main" val="1136991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467544" y="1020935"/>
            <a:ext cx="8064896" cy="4424289"/>
          </a:xfrm>
          <a:prstGeom prst="rect">
            <a:avLst/>
          </a:prstGeom>
        </p:spPr>
        <p:txBody>
          <a:bodyPr wrap="square">
            <a:spAutoFit/>
          </a:bodyPr>
          <a:lstStyle/>
          <a:p>
            <a:pPr marL="285750" indent="-285750" algn="just">
              <a:buFont typeface="Arial"/>
              <a:buChar char="•"/>
            </a:pPr>
            <a:endParaRPr lang="el-GR" sz="1600" dirty="0">
              <a:latin typeface="Arial"/>
              <a:cs typeface="Arial"/>
            </a:endParaRPr>
          </a:p>
          <a:p>
            <a:pPr marL="285750" indent="-285750" algn="just">
              <a:lnSpc>
                <a:spcPct val="150000"/>
              </a:lnSpc>
              <a:buFont typeface="Arial"/>
              <a:buChar char="•"/>
            </a:pPr>
            <a:r>
              <a:rPr lang="en-US" sz="1600" dirty="0">
                <a:latin typeface="Arial"/>
                <a:cs typeface="Arial"/>
              </a:rPr>
              <a:t>Βίντεο: </a:t>
            </a:r>
            <a:r>
              <a:rPr lang="en-US" sz="1600" dirty="0" err="1">
                <a:latin typeface="Arial"/>
                <a:cs typeface="Arial"/>
              </a:rPr>
              <a:t>Δι</a:t>
            </a:r>
            <a:r>
              <a:rPr lang="en-US" sz="1600" dirty="0">
                <a:latin typeface="Arial"/>
                <a:cs typeface="Arial"/>
              </a:rPr>
              <a:t>α</a:t>
            </a:r>
            <a:r>
              <a:rPr lang="en-US" sz="1600" dirty="0" err="1">
                <a:latin typeface="Arial"/>
                <a:cs typeface="Arial"/>
              </a:rPr>
              <a:t>φημίσεις</a:t>
            </a:r>
            <a:r>
              <a:rPr lang="en-US" sz="1600" dirty="0">
                <a:latin typeface="Arial"/>
                <a:cs typeface="Arial"/>
              </a:rPr>
              <a:t> π</a:t>
            </a:r>
            <a:r>
              <a:rPr lang="en-US" sz="1600" dirty="0" err="1">
                <a:latin typeface="Arial"/>
                <a:cs typeface="Arial"/>
              </a:rPr>
              <a:t>ου</a:t>
            </a:r>
            <a:r>
              <a:rPr lang="en-US" sz="1600" dirty="0">
                <a:latin typeface="Arial"/>
                <a:cs typeface="Arial"/>
              </a:rPr>
              <a:t> </a:t>
            </a:r>
            <a:r>
              <a:rPr lang="en-US" sz="1600" dirty="0" err="1">
                <a:latin typeface="Arial"/>
                <a:cs typeface="Arial"/>
              </a:rPr>
              <a:t>εμφ</a:t>
            </a:r>
            <a:r>
              <a:rPr lang="en-US" sz="1600" dirty="0">
                <a:latin typeface="Arial"/>
                <a:cs typeface="Arial"/>
              </a:rPr>
              <a:t>α</a:t>
            </a:r>
            <a:r>
              <a:rPr lang="en-US" sz="1600" dirty="0" err="1">
                <a:latin typeface="Arial"/>
                <a:cs typeface="Arial"/>
              </a:rPr>
              <a:t>νίζοντ</a:t>
            </a:r>
            <a:r>
              <a:rPr lang="en-US" sz="1600" dirty="0">
                <a:latin typeface="Arial"/>
                <a:cs typeface="Arial"/>
              </a:rPr>
              <a:t>α</a:t>
            </a:r>
            <a:r>
              <a:rPr lang="en-US" sz="1600" dirty="0" err="1">
                <a:latin typeface="Arial"/>
                <a:cs typeface="Arial"/>
              </a:rPr>
              <a:t>ι</a:t>
            </a:r>
            <a:r>
              <a:rPr lang="en-US" sz="1600" dirty="0">
                <a:latin typeface="Arial"/>
                <a:cs typeface="Arial"/>
              </a:rPr>
              <a:t> π</a:t>
            </a:r>
            <a:r>
              <a:rPr lang="en-US" sz="1600" dirty="0" err="1">
                <a:latin typeface="Arial"/>
                <a:cs typeface="Arial"/>
              </a:rPr>
              <a:t>ριν</a:t>
            </a:r>
            <a:r>
              <a:rPr lang="en-US" sz="1600" dirty="0">
                <a:latin typeface="Arial"/>
                <a:cs typeface="Arial"/>
              </a:rPr>
              <a:t>, </a:t>
            </a:r>
            <a:r>
              <a:rPr lang="en-US" sz="1600" dirty="0" err="1">
                <a:latin typeface="Arial"/>
                <a:cs typeface="Arial"/>
              </a:rPr>
              <a:t>μετά</a:t>
            </a:r>
            <a:r>
              <a:rPr lang="en-US" sz="1600" dirty="0">
                <a:latin typeface="Arial"/>
                <a:cs typeface="Arial"/>
              </a:rPr>
              <a:t> </a:t>
            </a:r>
            <a:r>
              <a:rPr lang="en-US" sz="1600" dirty="0" err="1">
                <a:latin typeface="Arial"/>
                <a:cs typeface="Arial"/>
              </a:rPr>
              <a:t>ή</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τά</a:t>
            </a:r>
            <a:r>
              <a:rPr lang="en-US" sz="1600" dirty="0">
                <a:latin typeface="Arial"/>
                <a:cs typeface="Arial"/>
              </a:rPr>
              <a:t> </a:t>
            </a:r>
            <a:r>
              <a:rPr lang="en-US" sz="1600" dirty="0" err="1">
                <a:latin typeface="Arial"/>
                <a:cs typeface="Arial"/>
              </a:rPr>
              <a:t>τη</a:t>
            </a:r>
            <a:r>
              <a:rPr lang="en-US" sz="1600" dirty="0">
                <a:latin typeface="Arial"/>
                <a:cs typeface="Arial"/>
              </a:rPr>
              <a:t> </a:t>
            </a:r>
            <a:r>
              <a:rPr lang="en-US" sz="1600" dirty="0" err="1">
                <a:latin typeface="Arial"/>
                <a:cs typeface="Arial"/>
              </a:rPr>
              <a:t>διάρκει</a:t>
            </a:r>
            <a:r>
              <a:rPr lang="en-US" sz="1600" dirty="0">
                <a:latin typeface="Arial"/>
                <a:cs typeface="Arial"/>
              </a:rPr>
              <a:t>α β</a:t>
            </a:r>
            <a:r>
              <a:rPr lang="en-US" sz="1600" dirty="0" err="1">
                <a:latin typeface="Arial"/>
                <a:cs typeface="Arial"/>
              </a:rPr>
              <a:t>ίντεο</a:t>
            </a:r>
            <a:r>
              <a:rPr lang="en-US" sz="1600" dirty="0">
                <a:latin typeface="Arial"/>
                <a:cs typeface="Arial"/>
              </a:rPr>
              <a:t> π</a:t>
            </a:r>
            <a:r>
              <a:rPr lang="en-US" sz="1600" dirty="0" err="1">
                <a:latin typeface="Arial"/>
                <a:cs typeface="Arial"/>
              </a:rPr>
              <a:t>εριεχομένου</a:t>
            </a:r>
            <a:r>
              <a:rPr lang="en-US" sz="1600" dirty="0">
                <a:latin typeface="Arial"/>
                <a:cs typeface="Arial"/>
              </a:rPr>
              <a:t> </a:t>
            </a:r>
            <a:r>
              <a:rPr lang="en-US" sz="1600" dirty="0" err="1">
                <a:latin typeface="Arial"/>
                <a:cs typeface="Arial"/>
              </a:rPr>
              <a:t>σε</a:t>
            </a:r>
            <a:r>
              <a:rPr lang="en-US" sz="1600" dirty="0">
                <a:latin typeface="Arial"/>
                <a:cs typeface="Arial"/>
              </a:rPr>
              <a:t> π</a:t>
            </a:r>
            <a:r>
              <a:rPr lang="en-US" sz="1600" dirty="0" err="1">
                <a:latin typeface="Arial"/>
                <a:cs typeface="Arial"/>
              </a:rPr>
              <a:t>λ</a:t>
            </a:r>
            <a:r>
              <a:rPr lang="en-US" sz="1600" dirty="0">
                <a:latin typeface="Arial"/>
                <a:cs typeface="Arial"/>
              </a:rPr>
              <a:t>α</a:t>
            </a:r>
            <a:r>
              <a:rPr lang="en-US" sz="1600" dirty="0" err="1">
                <a:latin typeface="Arial"/>
                <a:cs typeface="Arial"/>
              </a:rPr>
              <a:t>τφόρμες</a:t>
            </a:r>
            <a:r>
              <a:rPr lang="en-US" sz="1600" dirty="0">
                <a:latin typeface="Arial"/>
                <a:cs typeface="Arial"/>
              </a:rPr>
              <a:t> </a:t>
            </a:r>
            <a:r>
              <a:rPr lang="en-US" sz="1600" dirty="0" err="1">
                <a:latin typeface="Arial"/>
                <a:cs typeface="Arial"/>
              </a:rPr>
              <a:t>ό</a:t>
            </a:r>
            <a:r>
              <a:rPr lang="en-US" sz="1600" dirty="0">
                <a:latin typeface="Arial"/>
                <a:cs typeface="Arial"/>
              </a:rPr>
              <a:t>π</a:t>
            </a:r>
            <a:r>
              <a:rPr lang="en-US" sz="1600" dirty="0" err="1">
                <a:latin typeface="Arial"/>
                <a:cs typeface="Arial"/>
              </a:rPr>
              <a:t>ως</a:t>
            </a:r>
            <a:r>
              <a:rPr lang="en-US" sz="1600" dirty="0">
                <a:latin typeface="Arial"/>
                <a:cs typeface="Arial"/>
              </a:rPr>
              <a:t> </a:t>
            </a:r>
            <a:r>
              <a:rPr lang="en-US" sz="1600" dirty="0" err="1">
                <a:latin typeface="Arial"/>
                <a:cs typeface="Arial"/>
              </a:rPr>
              <a:t>το</a:t>
            </a:r>
            <a:r>
              <a:rPr lang="en-US" sz="1600" dirty="0">
                <a:latin typeface="Arial"/>
                <a:cs typeface="Arial"/>
              </a:rPr>
              <a:t> YouTube. </a:t>
            </a:r>
            <a:endParaRPr lang="el-GR" sz="1600" dirty="0">
              <a:latin typeface="Arial"/>
              <a:cs typeface="Arial"/>
            </a:endParaRPr>
          </a:p>
          <a:p>
            <a:pPr marL="285750" indent="-285750" algn="just">
              <a:lnSpc>
                <a:spcPct val="150000"/>
              </a:lnSpc>
              <a:buFont typeface="Arial"/>
              <a:buChar char="•"/>
            </a:pPr>
            <a:r>
              <a:rPr lang="en-US" sz="1600" dirty="0" err="1">
                <a:latin typeface="Arial"/>
                <a:cs typeface="Arial"/>
              </a:rPr>
              <a:t>Περιεχόμενο</a:t>
            </a:r>
            <a:r>
              <a:rPr lang="en-US" sz="1600" dirty="0">
                <a:latin typeface="Arial"/>
                <a:cs typeface="Arial"/>
              </a:rPr>
              <a:t> </a:t>
            </a:r>
            <a:r>
              <a:rPr lang="en-US" sz="1600" dirty="0" err="1">
                <a:latin typeface="Arial"/>
                <a:cs typeface="Arial"/>
              </a:rPr>
              <a:t>Ιστολογίου</a:t>
            </a:r>
            <a:r>
              <a:rPr lang="en-US" sz="1600" dirty="0">
                <a:latin typeface="Arial"/>
                <a:cs typeface="Arial"/>
              </a:rPr>
              <a:t> (Blog): </a:t>
            </a:r>
            <a:r>
              <a:rPr lang="en-US" sz="1600" dirty="0" err="1">
                <a:latin typeface="Arial"/>
                <a:cs typeface="Arial"/>
              </a:rPr>
              <a:t>Δι</a:t>
            </a:r>
            <a:r>
              <a:rPr lang="en-US" sz="1600" dirty="0">
                <a:latin typeface="Arial"/>
                <a:cs typeface="Arial"/>
              </a:rPr>
              <a:t>α</a:t>
            </a:r>
            <a:r>
              <a:rPr lang="en-US" sz="1600" dirty="0" err="1">
                <a:latin typeface="Arial"/>
                <a:cs typeface="Arial"/>
              </a:rPr>
              <a:t>φημίσεις</a:t>
            </a:r>
            <a:r>
              <a:rPr lang="en-US" sz="1600" dirty="0">
                <a:latin typeface="Arial"/>
                <a:cs typeface="Arial"/>
              </a:rPr>
              <a:t> π</a:t>
            </a:r>
            <a:r>
              <a:rPr lang="en-US" sz="1600" dirty="0" err="1">
                <a:latin typeface="Arial"/>
                <a:cs typeface="Arial"/>
              </a:rPr>
              <a:t>ου</a:t>
            </a:r>
            <a:r>
              <a:rPr lang="en-US" sz="1600" dirty="0">
                <a:latin typeface="Arial"/>
                <a:cs typeface="Arial"/>
              </a:rPr>
              <a:t> </a:t>
            </a:r>
            <a:r>
              <a:rPr lang="en-US" sz="1600" dirty="0" err="1">
                <a:latin typeface="Arial"/>
                <a:cs typeface="Arial"/>
              </a:rPr>
              <a:t>ενσωμ</a:t>
            </a:r>
            <a:r>
              <a:rPr lang="en-US" sz="1600" dirty="0">
                <a:latin typeface="Arial"/>
                <a:cs typeface="Arial"/>
              </a:rPr>
              <a:t>α</a:t>
            </a:r>
            <a:r>
              <a:rPr lang="en-US" sz="1600" dirty="0" err="1">
                <a:latin typeface="Arial"/>
                <a:cs typeface="Arial"/>
              </a:rPr>
              <a:t>τώνοντ</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σε</a:t>
            </a:r>
            <a:r>
              <a:rPr lang="en-US" sz="1600" dirty="0">
                <a:latin typeface="Arial"/>
                <a:cs typeface="Arial"/>
              </a:rPr>
              <a:t> </a:t>
            </a:r>
            <a:r>
              <a:rPr lang="en-US" sz="1600" dirty="0" err="1">
                <a:latin typeface="Arial"/>
                <a:cs typeface="Arial"/>
              </a:rPr>
              <a:t>άρθρ</a:t>
            </a:r>
            <a:r>
              <a:rPr lang="en-US" sz="1600" dirty="0">
                <a:latin typeface="Arial"/>
                <a:cs typeface="Arial"/>
              </a:rPr>
              <a:t>α </a:t>
            </a:r>
            <a:r>
              <a:rPr lang="en-US" sz="1600" dirty="0" err="1">
                <a:latin typeface="Arial"/>
                <a:cs typeface="Arial"/>
              </a:rPr>
              <a:t>ιστολογίων</a:t>
            </a:r>
            <a:r>
              <a:rPr lang="en-US" sz="1600" dirty="0">
                <a:latin typeface="Arial"/>
                <a:cs typeface="Arial"/>
              </a:rPr>
              <a:t>. </a:t>
            </a:r>
            <a:r>
              <a:rPr lang="en-US" sz="1600" dirty="0" err="1">
                <a:latin typeface="Arial"/>
                <a:cs typeface="Arial"/>
              </a:rPr>
              <a:t>Συνεργ</a:t>
            </a:r>
            <a:r>
              <a:rPr lang="en-US" sz="1600" dirty="0">
                <a:latin typeface="Arial"/>
                <a:cs typeface="Arial"/>
              </a:rPr>
              <a:t>α</a:t>
            </a:r>
            <a:r>
              <a:rPr lang="en-US" sz="1600" dirty="0" err="1">
                <a:latin typeface="Arial"/>
                <a:cs typeface="Arial"/>
              </a:rPr>
              <a:t>τικό</a:t>
            </a:r>
            <a:r>
              <a:rPr lang="en-US" sz="1600" dirty="0">
                <a:latin typeface="Arial"/>
                <a:cs typeface="Arial"/>
              </a:rPr>
              <a:t> </a:t>
            </a:r>
            <a:r>
              <a:rPr lang="en-US" sz="1600" dirty="0" err="1">
                <a:latin typeface="Arial"/>
                <a:cs typeface="Arial"/>
              </a:rPr>
              <a:t>Μάρκετινγκ</a:t>
            </a:r>
            <a:r>
              <a:rPr lang="en-US" sz="1600" dirty="0">
                <a:latin typeface="Arial"/>
                <a:cs typeface="Arial"/>
              </a:rPr>
              <a:t> (Affiliate Marketing): </a:t>
            </a:r>
            <a:r>
              <a:rPr lang="en-US" sz="1600" dirty="0" err="1">
                <a:latin typeface="Arial"/>
                <a:cs typeface="Arial"/>
              </a:rPr>
              <a:t>Δι</a:t>
            </a:r>
            <a:r>
              <a:rPr lang="en-US" sz="1600" dirty="0">
                <a:latin typeface="Arial"/>
                <a:cs typeface="Arial"/>
              </a:rPr>
              <a:t>α</a:t>
            </a:r>
            <a:r>
              <a:rPr lang="en-US" sz="1600" dirty="0" err="1">
                <a:latin typeface="Arial"/>
                <a:cs typeface="Arial"/>
              </a:rPr>
              <a:t>φημίσεις</a:t>
            </a:r>
            <a:r>
              <a:rPr lang="en-US" sz="1600" dirty="0">
                <a:latin typeface="Arial"/>
                <a:cs typeface="Arial"/>
              </a:rPr>
              <a:t> π</a:t>
            </a:r>
            <a:r>
              <a:rPr lang="en-US" sz="1600" dirty="0" err="1">
                <a:latin typeface="Arial"/>
                <a:cs typeface="Arial"/>
              </a:rPr>
              <a:t>ου</a:t>
            </a:r>
            <a:r>
              <a:rPr lang="en-US" sz="1600" dirty="0">
                <a:latin typeface="Arial"/>
                <a:cs typeface="Arial"/>
              </a:rPr>
              <a:t> π</a:t>
            </a:r>
            <a:r>
              <a:rPr lang="en-US" sz="1600" dirty="0" err="1">
                <a:latin typeface="Arial"/>
                <a:cs typeface="Arial"/>
              </a:rPr>
              <a:t>ροωθούν</a:t>
            </a:r>
            <a:r>
              <a:rPr lang="en-US" sz="1600" dirty="0">
                <a:latin typeface="Arial"/>
                <a:cs typeface="Arial"/>
              </a:rPr>
              <a:t> π</a:t>
            </a:r>
            <a:r>
              <a:rPr lang="en-US" sz="1600" dirty="0" err="1">
                <a:latin typeface="Arial"/>
                <a:cs typeface="Arial"/>
              </a:rPr>
              <a:t>ροϊόντ</a:t>
            </a:r>
            <a:r>
              <a:rPr lang="en-US" sz="1600" dirty="0">
                <a:latin typeface="Arial"/>
                <a:cs typeface="Arial"/>
              </a:rPr>
              <a:t>α </a:t>
            </a:r>
            <a:r>
              <a:rPr lang="en-US" sz="1600" dirty="0" err="1">
                <a:latin typeface="Arial"/>
                <a:cs typeface="Arial"/>
              </a:rPr>
              <a:t>ή</a:t>
            </a:r>
            <a:r>
              <a:rPr lang="en-US" sz="1600" dirty="0">
                <a:latin typeface="Arial"/>
                <a:cs typeface="Arial"/>
              </a:rPr>
              <a:t> </a:t>
            </a:r>
            <a:r>
              <a:rPr lang="en-US" sz="1600" dirty="0" err="1">
                <a:latin typeface="Arial"/>
                <a:cs typeface="Arial"/>
              </a:rPr>
              <a:t>υ</a:t>
            </a:r>
            <a:r>
              <a:rPr lang="en-US" sz="1600" dirty="0">
                <a:latin typeface="Arial"/>
                <a:cs typeface="Arial"/>
              </a:rPr>
              <a:t>π</a:t>
            </a:r>
            <a:r>
              <a:rPr lang="en-US" sz="1600" dirty="0" err="1">
                <a:latin typeface="Arial"/>
                <a:cs typeface="Arial"/>
              </a:rPr>
              <a:t>ηρεσίες</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ι</a:t>
            </a:r>
            <a:r>
              <a:rPr lang="en-US" sz="1600" dirty="0">
                <a:latin typeface="Arial"/>
                <a:cs typeface="Arial"/>
              </a:rPr>
              <a:t> α</a:t>
            </a:r>
            <a:r>
              <a:rPr lang="en-US" sz="1600" dirty="0" err="1">
                <a:latin typeface="Arial"/>
                <a:cs typeface="Arial"/>
              </a:rPr>
              <a:t>ντ</a:t>
            </a:r>
            <a:r>
              <a:rPr lang="en-US" sz="1600" dirty="0">
                <a:latin typeface="Arial"/>
                <a:cs typeface="Arial"/>
              </a:rPr>
              <a:t>α</a:t>
            </a:r>
            <a:r>
              <a:rPr lang="en-US" sz="1600" dirty="0" err="1">
                <a:latin typeface="Arial"/>
                <a:cs typeface="Arial"/>
              </a:rPr>
              <a:t>μεί</a:t>
            </a:r>
            <a:r>
              <a:rPr lang="en-US" sz="1600" dirty="0">
                <a:latin typeface="Arial"/>
                <a:cs typeface="Arial"/>
              </a:rPr>
              <a:t>β</a:t>
            </a:r>
            <a:r>
              <a:rPr lang="en-US" sz="1600" dirty="0" err="1">
                <a:latin typeface="Arial"/>
                <a:cs typeface="Arial"/>
              </a:rPr>
              <a:t>ουν</a:t>
            </a:r>
            <a:r>
              <a:rPr lang="en-US" sz="1600" dirty="0">
                <a:latin typeface="Arial"/>
                <a:cs typeface="Arial"/>
              </a:rPr>
              <a:t> </a:t>
            </a:r>
            <a:r>
              <a:rPr lang="en-US" sz="1600" dirty="0" err="1">
                <a:latin typeface="Arial"/>
                <a:cs typeface="Arial"/>
              </a:rPr>
              <a:t>τους</a:t>
            </a:r>
            <a:r>
              <a:rPr lang="en-US" sz="1600" dirty="0">
                <a:latin typeface="Arial"/>
                <a:cs typeface="Arial"/>
              </a:rPr>
              <a:t> </a:t>
            </a:r>
            <a:r>
              <a:rPr lang="en-US" sz="1600" dirty="0" err="1">
                <a:latin typeface="Arial"/>
                <a:cs typeface="Arial"/>
              </a:rPr>
              <a:t>συνεργάτες</a:t>
            </a:r>
            <a:r>
              <a:rPr lang="en-US" sz="1600" dirty="0">
                <a:latin typeface="Arial"/>
                <a:cs typeface="Arial"/>
              </a:rPr>
              <a:t> </a:t>
            </a:r>
            <a:r>
              <a:rPr lang="en-US" sz="1600" dirty="0" err="1">
                <a:latin typeface="Arial"/>
                <a:cs typeface="Arial"/>
              </a:rPr>
              <a:t>γι</a:t>
            </a:r>
            <a:r>
              <a:rPr lang="en-US" sz="1600" dirty="0">
                <a:latin typeface="Arial"/>
                <a:cs typeface="Arial"/>
              </a:rPr>
              <a:t>α </a:t>
            </a:r>
            <a:r>
              <a:rPr lang="en-US" sz="1600" dirty="0" err="1">
                <a:latin typeface="Arial"/>
                <a:cs typeface="Arial"/>
              </a:rPr>
              <a:t>κάθε</a:t>
            </a:r>
            <a:r>
              <a:rPr lang="en-US" sz="1600" dirty="0">
                <a:latin typeface="Arial"/>
                <a:cs typeface="Arial"/>
              </a:rPr>
              <a:t> π</a:t>
            </a:r>
            <a:r>
              <a:rPr lang="en-US" sz="1600" dirty="0" err="1">
                <a:latin typeface="Arial"/>
                <a:cs typeface="Arial"/>
              </a:rPr>
              <a:t>ώληση</a:t>
            </a:r>
            <a:r>
              <a:rPr lang="en-US" sz="1600" dirty="0">
                <a:latin typeface="Arial"/>
                <a:cs typeface="Arial"/>
              </a:rPr>
              <a:t> </a:t>
            </a:r>
            <a:r>
              <a:rPr lang="en-US" sz="1600" dirty="0" err="1">
                <a:latin typeface="Arial"/>
                <a:cs typeface="Arial"/>
              </a:rPr>
              <a:t>ή</a:t>
            </a:r>
            <a:r>
              <a:rPr lang="en-US" sz="1600" dirty="0">
                <a:latin typeface="Arial"/>
                <a:cs typeface="Arial"/>
              </a:rPr>
              <a:t> </a:t>
            </a:r>
            <a:r>
              <a:rPr lang="en-US" sz="1600" dirty="0" err="1">
                <a:latin typeface="Arial"/>
                <a:cs typeface="Arial"/>
              </a:rPr>
              <a:t>ενέργει</a:t>
            </a:r>
            <a:r>
              <a:rPr lang="en-US" sz="1600" dirty="0">
                <a:latin typeface="Arial"/>
                <a:cs typeface="Arial"/>
              </a:rPr>
              <a:t>α π</a:t>
            </a:r>
            <a:r>
              <a:rPr lang="en-US" sz="1600" dirty="0" err="1">
                <a:latin typeface="Arial"/>
                <a:cs typeface="Arial"/>
              </a:rPr>
              <a:t>ου</a:t>
            </a:r>
            <a:r>
              <a:rPr lang="en-US" sz="1600" dirty="0">
                <a:latin typeface="Arial"/>
                <a:cs typeface="Arial"/>
              </a:rPr>
              <a:t> π</a:t>
            </a:r>
            <a:r>
              <a:rPr lang="en-US" sz="1600" dirty="0" err="1">
                <a:latin typeface="Arial"/>
                <a:cs typeface="Arial"/>
              </a:rPr>
              <a:t>ρ</a:t>
            </a:r>
            <a:r>
              <a:rPr lang="en-US" sz="1600" dirty="0">
                <a:latin typeface="Arial"/>
                <a:cs typeface="Arial"/>
              </a:rPr>
              <a:t>α</a:t>
            </a:r>
            <a:r>
              <a:rPr lang="en-US" sz="1600" dirty="0" err="1">
                <a:latin typeface="Arial"/>
                <a:cs typeface="Arial"/>
              </a:rPr>
              <a:t>γμ</a:t>
            </a:r>
            <a:r>
              <a:rPr lang="en-US" sz="1600" dirty="0">
                <a:latin typeface="Arial"/>
                <a:cs typeface="Arial"/>
              </a:rPr>
              <a:t>α</a:t>
            </a:r>
            <a:r>
              <a:rPr lang="en-US" sz="1600" dirty="0" err="1">
                <a:latin typeface="Arial"/>
                <a:cs typeface="Arial"/>
              </a:rPr>
              <a:t>το</a:t>
            </a:r>
            <a:r>
              <a:rPr lang="en-US" sz="1600" dirty="0">
                <a:latin typeface="Arial"/>
                <a:cs typeface="Arial"/>
              </a:rPr>
              <a:t>π</a:t>
            </a:r>
            <a:r>
              <a:rPr lang="en-US" sz="1600" dirty="0" err="1">
                <a:latin typeface="Arial"/>
                <a:cs typeface="Arial"/>
              </a:rPr>
              <a:t>οιείτ</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μέσω</a:t>
            </a:r>
            <a:r>
              <a:rPr lang="en-US" sz="1600" dirty="0">
                <a:latin typeface="Arial"/>
                <a:cs typeface="Arial"/>
              </a:rPr>
              <a:t> </a:t>
            </a:r>
            <a:r>
              <a:rPr lang="en-US" sz="1600" dirty="0" err="1">
                <a:latin typeface="Arial"/>
                <a:cs typeface="Arial"/>
              </a:rPr>
              <a:t>της</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φήμισής</a:t>
            </a:r>
            <a:r>
              <a:rPr lang="en-US" sz="1600" dirty="0">
                <a:latin typeface="Arial"/>
                <a:cs typeface="Arial"/>
              </a:rPr>
              <a:t> </a:t>
            </a:r>
            <a:r>
              <a:rPr lang="en-US" sz="1600" dirty="0" err="1">
                <a:latin typeface="Arial"/>
                <a:cs typeface="Arial"/>
              </a:rPr>
              <a:t>τους</a:t>
            </a:r>
            <a:r>
              <a:rPr lang="en-US" sz="1600" dirty="0">
                <a:latin typeface="Arial"/>
                <a:cs typeface="Arial"/>
              </a:rPr>
              <a:t>. </a:t>
            </a:r>
            <a:endParaRPr lang="el-GR" sz="1600" dirty="0">
              <a:latin typeface="Arial"/>
              <a:cs typeface="Arial"/>
            </a:endParaRPr>
          </a:p>
          <a:p>
            <a:pPr marL="285750" indent="-285750" algn="just">
              <a:lnSpc>
                <a:spcPct val="150000"/>
              </a:lnSpc>
              <a:buFont typeface="Arial"/>
              <a:buChar char="•"/>
            </a:pPr>
            <a:r>
              <a:rPr lang="en-US" sz="1600" dirty="0" err="1">
                <a:latin typeface="Arial"/>
                <a:cs typeface="Arial"/>
              </a:rPr>
              <a:t>Εφ</a:t>
            </a:r>
            <a:r>
              <a:rPr lang="en-US" sz="1600" dirty="0">
                <a:latin typeface="Arial"/>
                <a:cs typeface="Arial"/>
              </a:rPr>
              <a:t>α</a:t>
            </a:r>
            <a:r>
              <a:rPr lang="en-US" sz="1600" dirty="0" err="1">
                <a:latin typeface="Arial"/>
                <a:cs typeface="Arial"/>
              </a:rPr>
              <a:t>ρμογές</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Κινητές</a:t>
            </a:r>
            <a:r>
              <a:rPr lang="en-US" sz="1600" dirty="0">
                <a:latin typeface="Arial"/>
                <a:cs typeface="Arial"/>
              </a:rPr>
              <a:t> </a:t>
            </a:r>
            <a:r>
              <a:rPr lang="en-US" sz="1600" dirty="0" err="1">
                <a:latin typeface="Arial"/>
                <a:cs typeface="Arial"/>
              </a:rPr>
              <a:t>Συσκευές</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φημίσεις</a:t>
            </a:r>
            <a:r>
              <a:rPr lang="en-US" sz="1600" dirty="0">
                <a:latin typeface="Arial"/>
                <a:cs typeface="Arial"/>
              </a:rPr>
              <a:t> π</a:t>
            </a:r>
            <a:r>
              <a:rPr lang="en-US" sz="1600" dirty="0" err="1">
                <a:latin typeface="Arial"/>
                <a:cs typeface="Arial"/>
              </a:rPr>
              <a:t>ου</a:t>
            </a:r>
            <a:r>
              <a:rPr lang="en-US" sz="1600" dirty="0">
                <a:latin typeface="Arial"/>
                <a:cs typeface="Arial"/>
              </a:rPr>
              <a:t> </a:t>
            </a:r>
            <a:r>
              <a:rPr lang="en-US" sz="1600" dirty="0" err="1">
                <a:latin typeface="Arial"/>
                <a:cs typeface="Arial"/>
              </a:rPr>
              <a:t>εμφ</a:t>
            </a:r>
            <a:r>
              <a:rPr lang="en-US" sz="1600" dirty="0">
                <a:latin typeface="Arial"/>
                <a:cs typeface="Arial"/>
              </a:rPr>
              <a:t>α</a:t>
            </a:r>
            <a:r>
              <a:rPr lang="en-US" sz="1600" dirty="0" err="1">
                <a:latin typeface="Arial"/>
                <a:cs typeface="Arial"/>
              </a:rPr>
              <a:t>νίζοντ</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σε</a:t>
            </a:r>
            <a:r>
              <a:rPr lang="en-US" sz="1600" dirty="0">
                <a:latin typeface="Arial"/>
                <a:cs typeface="Arial"/>
              </a:rPr>
              <a:t> </a:t>
            </a:r>
            <a:r>
              <a:rPr lang="en-US" sz="1600" dirty="0" err="1">
                <a:latin typeface="Arial"/>
                <a:cs typeface="Arial"/>
              </a:rPr>
              <a:t>κινητές</a:t>
            </a:r>
            <a:r>
              <a:rPr lang="en-US" sz="1600" dirty="0">
                <a:latin typeface="Arial"/>
                <a:cs typeface="Arial"/>
              </a:rPr>
              <a:t> </a:t>
            </a:r>
            <a:r>
              <a:rPr lang="en-US" sz="1600" dirty="0" err="1">
                <a:latin typeface="Arial"/>
                <a:cs typeface="Arial"/>
              </a:rPr>
              <a:t>εφ</a:t>
            </a:r>
            <a:r>
              <a:rPr lang="en-US" sz="1600" dirty="0">
                <a:latin typeface="Arial"/>
                <a:cs typeface="Arial"/>
              </a:rPr>
              <a:t>α</a:t>
            </a:r>
            <a:r>
              <a:rPr lang="en-US" sz="1600" dirty="0" err="1">
                <a:latin typeface="Arial"/>
                <a:cs typeface="Arial"/>
              </a:rPr>
              <a:t>ρμογές</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ιστότο</a:t>
            </a:r>
            <a:r>
              <a:rPr lang="en-US" sz="1600" dirty="0">
                <a:latin typeface="Arial"/>
                <a:cs typeface="Arial"/>
              </a:rPr>
              <a:t>π</a:t>
            </a:r>
            <a:r>
              <a:rPr lang="en-US" sz="1600" dirty="0" err="1">
                <a:latin typeface="Arial"/>
                <a:cs typeface="Arial"/>
              </a:rPr>
              <a:t>ους</a:t>
            </a:r>
            <a:r>
              <a:rPr lang="en-US" sz="1600" dirty="0">
                <a:latin typeface="Arial"/>
                <a:cs typeface="Arial"/>
              </a:rPr>
              <a:t> π</a:t>
            </a:r>
            <a:r>
              <a:rPr lang="en-US" sz="1600" dirty="0" err="1">
                <a:latin typeface="Arial"/>
                <a:cs typeface="Arial"/>
              </a:rPr>
              <a:t>ου</a:t>
            </a:r>
            <a:r>
              <a:rPr lang="en-US" sz="1600" dirty="0">
                <a:latin typeface="Arial"/>
                <a:cs typeface="Arial"/>
              </a:rPr>
              <a:t> π</a:t>
            </a:r>
            <a:r>
              <a:rPr lang="en-US" sz="1600" dirty="0" err="1">
                <a:latin typeface="Arial"/>
                <a:cs typeface="Arial"/>
              </a:rPr>
              <a:t>ρο</a:t>
            </a:r>
            <a:r>
              <a:rPr lang="en-US" sz="1600" dirty="0">
                <a:latin typeface="Arial"/>
                <a:cs typeface="Arial"/>
              </a:rPr>
              <a:t>β</a:t>
            </a:r>
            <a:r>
              <a:rPr lang="en-US" sz="1600" dirty="0" err="1">
                <a:latin typeface="Arial"/>
                <a:cs typeface="Arial"/>
              </a:rPr>
              <a:t>άλλοντ</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σε</a:t>
            </a:r>
            <a:r>
              <a:rPr lang="en-US" sz="1600" dirty="0">
                <a:latin typeface="Arial"/>
                <a:cs typeface="Arial"/>
              </a:rPr>
              <a:t> </a:t>
            </a:r>
            <a:r>
              <a:rPr lang="en-US" sz="1600" dirty="0" err="1">
                <a:latin typeface="Arial"/>
                <a:cs typeface="Arial"/>
              </a:rPr>
              <a:t>κινητές</a:t>
            </a:r>
            <a:r>
              <a:rPr lang="en-US" sz="1600" dirty="0">
                <a:latin typeface="Arial"/>
                <a:cs typeface="Arial"/>
              </a:rPr>
              <a:t> </a:t>
            </a:r>
            <a:r>
              <a:rPr lang="en-US" sz="1600" dirty="0" err="1">
                <a:latin typeface="Arial"/>
                <a:cs typeface="Arial"/>
              </a:rPr>
              <a:t>συσκευές</a:t>
            </a:r>
            <a:r>
              <a:rPr lang="en-US" sz="1600" dirty="0">
                <a:latin typeface="Arial"/>
                <a:cs typeface="Arial"/>
              </a:rPr>
              <a:t>. </a:t>
            </a:r>
            <a:endParaRPr lang="el-GR" sz="1600" dirty="0">
              <a:latin typeface="Arial"/>
              <a:cs typeface="Arial"/>
            </a:endParaRPr>
          </a:p>
          <a:p>
            <a:pPr algn="just">
              <a:lnSpc>
                <a:spcPct val="150000"/>
              </a:lnSpc>
            </a:pPr>
            <a:endParaRPr lang="el-GR" sz="1600" dirty="0">
              <a:latin typeface="Arial"/>
              <a:cs typeface="Arial"/>
            </a:endParaRPr>
          </a:p>
          <a:p>
            <a:pPr algn="just">
              <a:lnSpc>
                <a:spcPct val="150000"/>
              </a:lnSpc>
            </a:pPr>
            <a:endParaRPr lang="en-US" sz="1600" dirty="0">
              <a:latin typeface="Arial"/>
              <a:cs typeface="Arial"/>
            </a:endParaRPr>
          </a:p>
          <a:p>
            <a:pPr lvl="0"/>
            <a:endParaRPr lang="en-US" b="1" dirty="0"/>
          </a:p>
        </p:txBody>
      </p:sp>
      <p:sp>
        <p:nvSpPr>
          <p:cNvPr id="15" name="Title 1"/>
          <p:cNvSpPr>
            <a:spLocks noGrp="1"/>
          </p:cNvSpPr>
          <p:nvPr>
            <p:ph type="title"/>
          </p:nvPr>
        </p:nvSpPr>
        <p:spPr>
          <a:xfrm>
            <a:off x="395536" y="759842"/>
            <a:ext cx="8291264" cy="508918"/>
          </a:xfrm>
        </p:spPr>
        <p:txBody>
          <a:bodyPr>
            <a:noAutofit/>
          </a:bodyPr>
          <a:lstStyle/>
          <a:p>
            <a:pPr lvl="1" algn="ctr" rtl="0">
              <a:spcBef>
                <a:spcPct val="0"/>
              </a:spcBef>
            </a:pPr>
            <a:r>
              <a:rPr lang="el-GR" sz="2800" dirty="0">
                <a:latin typeface="Arial"/>
                <a:cs typeface="Arial"/>
              </a:rPr>
              <a:t>Διαδικτυακή διαφήμιση </a:t>
            </a:r>
            <a:br>
              <a:rPr lang="en-US" sz="2800" dirty="0">
                <a:latin typeface="Arial"/>
                <a:cs typeface="Arial"/>
              </a:rPr>
            </a:br>
            <a:br>
              <a:rPr lang="en-US" sz="2800" dirty="0">
                <a:latin typeface="Arial"/>
                <a:cs typeface="Arial"/>
              </a:rPr>
            </a:br>
            <a:endParaRPr lang="en-US" sz="2800" dirty="0">
              <a:latin typeface="Arial"/>
              <a:cs typeface="Arial"/>
            </a:endParaRPr>
          </a:p>
        </p:txBody>
      </p:sp>
    </p:spTree>
    <p:extLst>
      <p:ext uri="{BB962C8B-B14F-4D97-AF65-F5344CB8AC3E}">
        <p14:creationId xmlns:p14="http://schemas.microsoft.com/office/powerpoint/2010/main" val="25170325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467544" y="1027175"/>
            <a:ext cx="8064896" cy="2831545"/>
          </a:xfrm>
          <a:prstGeom prst="rect">
            <a:avLst/>
          </a:prstGeom>
        </p:spPr>
        <p:txBody>
          <a:bodyPr wrap="square">
            <a:spAutoFit/>
          </a:bodyPr>
          <a:lstStyle/>
          <a:p>
            <a:pPr marL="285750" indent="-285750" algn="just">
              <a:buFont typeface="Arial"/>
              <a:buChar char="•"/>
            </a:pPr>
            <a:endParaRPr lang="el-GR" sz="1600" dirty="0">
              <a:latin typeface="Arial"/>
              <a:cs typeface="Arial"/>
            </a:endParaRPr>
          </a:p>
          <a:p>
            <a:pPr algn="just">
              <a:lnSpc>
                <a:spcPct val="150000"/>
              </a:lnSpc>
            </a:pPr>
            <a:endParaRPr lang="el-GR" sz="1600" dirty="0">
              <a:latin typeface="Arial"/>
              <a:cs typeface="Arial"/>
            </a:endParaRPr>
          </a:p>
          <a:p>
            <a:pPr algn="just">
              <a:lnSpc>
                <a:spcPct val="150000"/>
              </a:lnSpc>
            </a:pPr>
            <a:r>
              <a:rPr lang="en-US" sz="1600" dirty="0">
                <a:latin typeface="Arial"/>
                <a:cs typeface="Arial"/>
              </a:rPr>
              <a:t>Η </a:t>
            </a:r>
            <a:r>
              <a:rPr lang="en-US" sz="1600" dirty="0" err="1">
                <a:latin typeface="Arial"/>
                <a:cs typeface="Arial"/>
              </a:rPr>
              <a:t>δι</a:t>
            </a:r>
            <a:r>
              <a:rPr lang="en-US" sz="1600" dirty="0">
                <a:latin typeface="Arial"/>
                <a:cs typeface="Arial"/>
              </a:rPr>
              <a:t>α</a:t>
            </a:r>
            <a:r>
              <a:rPr lang="en-US" sz="1600" dirty="0" err="1">
                <a:latin typeface="Arial"/>
                <a:cs typeface="Arial"/>
              </a:rPr>
              <a:t>δικτυ</a:t>
            </a:r>
            <a:r>
              <a:rPr lang="en-US" sz="1600" dirty="0">
                <a:latin typeface="Arial"/>
                <a:cs typeface="Arial"/>
              </a:rPr>
              <a:t>α</a:t>
            </a:r>
            <a:r>
              <a:rPr lang="en-US" sz="1600" dirty="0" err="1">
                <a:latin typeface="Arial"/>
                <a:cs typeface="Arial"/>
              </a:rPr>
              <a:t>κή</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φήμιση</a:t>
            </a:r>
            <a:r>
              <a:rPr lang="en-US" sz="1600" dirty="0">
                <a:latin typeface="Arial"/>
                <a:cs typeface="Arial"/>
              </a:rPr>
              <a:t> μπ</a:t>
            </a:r>
            <a:r>
              <a:rPr lang="en-US" sz="1600" dirty="0" err="1">
                <a:latin typeface="Arial"/>
                <a:cs typeface="Arial"/>
              </a:rPr>
              <a:t>ορεί</a:t>
            </a:r>
            <a:r>
              <a:rPr lang="en-US" sz="1600" dirty="0">
                <a:latin typeface="Arial"/>
                <a:cs typeface="Arial"/>
              </a:rPr>
              <a:t> </a:t>
            </a:r>
            <a:r>
              <a:rPr lang="en-US" sz="1600" dirty="0" err="1">
                <a:latin typeface="Arial"/>
                <a:cs typeface="Arial"/>
              </a:rPr>
              <a:t>ν</a:t>
            </a:r>
            <a:r>
              <a:rPr lang="en-US" sz="1600" dirty="0">
                <a:latin typeface="Arial"/>
                <a:cs typeface="Arial"/>
              </a:rPr>
              <a:t>α </a:t>
            </a:r>
            <a:r>
              <a:rPr lang="en-US" sz="1600" dirty="0" err="1">
                <a:latin typeface="Arial"/>
                <a:cs typeface="Arial"/>
              </a:rPr>
              <a:t>είν</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στ</a:t>
            </a:r>
            <a:r>
              <a:rPr lang="en-US" sz="1600" dirty="0">
                <a:latin typeface="Arial"/>
                <a:cs typeface="Arial"/>
              </a:rPr>
              <a:t>α</a:t>
            </a:r>
            <a:r>
              <a:rPr lang="en-US" sz="1600" dirty="0" err="1">
                <a:latin typeface="Arial"/>
                <a:cs typeface="Arial"/>
              </a:rPr>
              <a:t>τική</a:t>
            </a:r>
            <a:r>
              <a:rPr lang="en-US" sz="1600" dirty="0">
                <a:latin typeface="Arial"/>
                <a:cs typeface="Arial"/>
              </a:rPr>
              <a:t> </a:t>
            </a:r>
            <a:r>
              <a:rPr lang="en-US" sz="1600" dirty="0" err="1">
                <a:latin typeface="Arial"/>
                <a:cs typeface="Arial"/>
              </a:rPr>
              <a:t>ή</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δρ</a:t>
            </a:r>
            <a:r>
              <a:rPr lang="en-US" sz="1600" dirty="0">
                <a:latin typeface="Arial"/>
                <a:cs typeface="Arial"/>
              </a:rPr>
              <a:t>α</a:t>
            </a:r>
            <a:r>
              <a:rPr lang="en-US" sz="1600" dirty="0" err="1">
                <a:latin typeface="Arial"/>
                <a:cs typeface="Arial"/>
              </a:rPr>
              <a:t>στική</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το</a:t>
            </a:r>
            <a:r>
              <a:rPr lang="en-US" sz="1600" dirty="0">
                <a:latin typeface="Arial"/>
                <a:cs typeface="Arial"/>
              </a:rPr>
              <a:t>π</a:t>
            </a:r>
            <a:r>
              <a:rPr lang="en-US" sz="1600" dirty="0" err="1">
                <a:latin typeface="Arial"/>
                <a:cs typeface="Arial"/>
              </a:rPr>
              <a:t>οθετείτ</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στρ</a:t>
            </a:r>
            <a:r>
              <a:rPr lang="en-US" sz="1600" dirty="0">
                <a:latin typeface="Arial"/>
                <a:cs typeface="Arial"/>
              </a:rPr>
              <a:t>α</a:t>
            </a:r>
            <a:r>
              <a:rPr lang="en-US" sz="1600" dirty="0" err="1">
                <a:latin typeface="Arial"/>
                <a:cs typeface="Arial"/>
              </a:rPr>
              <a:t>τηγικά</a:t>
            </a:r>
            <a:r>
              <a:rPr lang="en-US" sz="1600" dirty="0">
                <a:latin typeface="Arial"/>
                <a:cs typeface="Arial"/>
              </a:rPr>
              <a:t> </a:t>
            </a:r>
            <a:r>
              <a:rPr lang="en-US" sz="1600" dirty="0" err="1">
                <a:latin typeface="Arial"/>
                <a:cs typeface="Arial"/>
              </a:rPr>
              <a:t>γι</a:t>
            </a:r>
            <a:r>
              <a:rPr lang="en-US" sz="1600" dirty="0">
                <a:latin typeface="Arial"/>
                <a:cs typeface="Arial"/>
              </a:rPr>
              <a:t>α </a:t>
            </a:r>
            <a:r>
              <a:rPr lang="en-US" sz="1600" dirty="0" err="1">
                <a:latin typeface="Arial"/>
                <a:cs typeface="Arial"/>
              </a:rPr>
              <a:t>ν</a:t>
            </a:r>
            <a:r>
              <a:rPr lang="en-US" sz="1600" dirty="0">
                <a:latin typeface="Arial"/>
                <a:cs typeface="Arial"/>
              </a:rPr>
              <a:t>α </a:t>
            </a:r>
            <a:r>
              <a:rPr lang="en-US" sz="1600" dirty="0" err="1">
                <a:latin typeface="Arial"/>
                <a:cs typeface="Arial"/>
              </a:rPr>
              <a:t>φτάσει</a:t>
            </a:r>
            <a:r>
              <a:rPr lang="en-US" sz="1600" dirty="0">
                <a:latin typeface="Arial"/>
                <a:cs typeface="Arial"/>
              </a:rPr>
              <a:t> </a:t>
            </a:r>
            <a:r>
              <a:rPr lang="en-US" sz="1600" dirty="0" err="1">
                <a:latin typeface="Arial"/>
                <a:cs typeface="Arial"/>
              </a:rPr>
              <a:t>το</a:t>
            </a:r>
            <a:r>
              <a:rPr lang="en-US" sz="1600" dirty="0">
                <a:latin typeface="Arial"/>
                <a:cs typeface="Arial"/>
              </a:rPr>
              <a:t> α</a:t>
            </a:r>
            <a:r>
              <a:rPr lang="en-US" sz="1600" dirty="0" err="1">
                <a:latin typeface="Arial"/>
                <a:cs typeface="Arial"/>
              </a:rPr>
              <a:t>κρι</a:t>
            </a:r>
            <a:r>
              <a:rPr lang="en-US" sz="1600" dirty="0">
                <a:latin typeface="Arial"/>
                <a:cs typeface="Arial"/>
              </a:rPr>
              <a:t>β</a:t>
            </a:r>
            <a:r>
              <a:rPr lang="en-US" sz="1600" dirty="0" err="1">
                <a:latin typeface="Arial"/>
                <a:cs typeface="Arial"/>
              </a:rPr>
              <a:t>ές</a:t>
            </a:r>
            <a:r>
              <a:rPr lang="en-US" sz="1600" dirty="0">
                <a:latin typeface="Arial"/>
                <a:cs typeface="Arial"/>
              </a:rPr>
              <a:t> </a:t>
            </a:r>
            <a:r>
              <a:rPr lang="en-US" sz="1600" dirty="0" err="1">
                <a:latin typeface="Arial"/>
                <a:cs typeface="Arial"/>
              </a:rPr>
              <a:t>κοινό</a:t>
            </a:r>
            <a:r>
              <a:rPr lang="en-US" sz="1600" dirty="0">
                <a:latin typeface="Arial"/>
                <a:cs typeface="Arial"/>
              </a:rPr>
              <a:t> π</a:t>
            </a:r>
            <a:r>
              <a:rPr lang="en-US" sz="1600" dirty="0" err="1">
                <a:latin typeface="Arial"/>
                <a:cs typeface="Arial"/>
              </a:rPr>
              <a:t>ου</a:t>
            </a:r>
            <a:r>
              <a:rPr lang="en-US" sz="1600" dirty="0">
                <a:latin typeface="Arial"/>
                <a:cs typeface="Arial"/>
              </a:rPr>
              <a:t> </a:t>
            </a:r>
            <a:r>
              <a:rPr lang="en-US" sz="1600" dirty="0" err="1">
                <a:latin typeface="Arial"/>
                <a:cs typeface="Arial"/>
              </a:rPr>
              <a:t>ε</a:t>
            </a:r>
            <a:r>
              <a:rPr lang="en-US" sz="1600" dirty="0">
                <a:latin typeface="Arial"/>
                <a:cs typeface="Arial"/>
              </a:rPr>
              <a:t>π</a:t>
            </a:r>
            <a:r>
              <a:rPr lang="en-US" sz="1600" dirty="0" err="1">
                <a:latin typeface="Arial"/>
                <a:cs typeface="Arial"/>
              </a:rPr>
              <a:t>ιθυμεί</a:t>
            </a:r>
            <a:r>
              <a:rPr lang="en-US" sz="1600" dirty="0">
                <a:latin typeface="Arial"/>
                <a:cs typeface="Arial"/>
              </a:rPr>
              <a:t> </a:t>
            </a:r>
            <a:r>
              <a:rPr lang="en-US" sz="1600" dirty="0" err="1">
                <a:latin typeface="Arial"/>
                <a:cs typeface="Arial"/>
              </a:rPr>
              <a:t>ν</a:t>
            </a:r>
            <a:r>
              <a:rPr lang="en-US" sz="1600" dirty="0">
                <a:latin typeface="Arial"/>
                <a:cs typeface="Arial"/>
              </a:rPr>
              <a:t>α </a:t>
            </a:r>
            <a:r>
              <a:rPr lang="en-US" sz="1600" dirty="0" err="1">
                <a:latin typeface="Arial"/>
                <a:cs typeface="Arial"/>
              </a:rPr>
              <a:t>ε</a:t>
            </a:r>
            <a:r>
              <a:rPr lang="en-US" sz="1600" dirty="0">
                <a:latin typeface="Arial"/>
                <a:cs typeface="Arial"/>
              </a:rPr>
              <a:t>π</a:t>
            </a:r>
            <a:r>
              <a:rPr lang="en-US" sz="1600" dirty="0" err="1">
                <a:latin typeface="Arial"/>
                <a:cs typeface="Arial"/>
              </a:rPr>
              <a:t>ιτύχει</a:t>
            </a:r>
            <a:r>
              <a:rPr lang="en-US" sz="1600" dirty="0">
                <a:latin typeface="Arial"/>
                <a:cs typeface="Arial"/>
              </a:rPr>
              <a:t> </a:t>
            </a:r>
            <a:r>
              <a:rPr lang="en-US" sz="1600" dirty="0" err="1">
                <a:latin typeface="Arial"/>
                <a:cs typeface="Arial"/>
              </a:rPr>
              <a:t>ο</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φημιζόμενος</a:t>
            </a:r>
            <a:r>
              <a:rPr lang="en-US" sz="1600" dirty="0">
                <a:latin typeface="Arial"/>
                <a:cs typeface="Arial"/>
              </a:rPr>
              <a:t>. </a:t>
            </a:r>
            <a:r>
              <a:rPr lang="en-US" sz="1600" dirty="0" err="1">
                <a:latin typeface="Arial"/>
                <a:cs typeface="Arial"/>
              </a:rPr>
              <a:t>Σημ</a:t>
            </a:r>
            <a:r>
              <a:rPr lang="en-US" sz="1600" dirty="0">
                <a:latin typeface="Arial"/>
                <a:cs typeface="Arial"/>
              </a:rPr>
              <a:t>α</a:t>
            </a:r>
            <a:r>
              <a:rPr lang="en-US" sz="1600" dirty="0" err="1">
                <a:latin typeface="Arial"/>
                <a:cs typeface="Arial"/>
              </a:rPr>
              <a:t>ντικό</a:t>
            </a:r>
            <a:r>
              <a:rPr lang="en-US" sz="1600" dirty="0">
                <a:latin typeface="Arial"/>
                <a:cs typeface="Arial"/>
              </a:rPr>
              <a:t> </a:t>
            </a:r>
            <a:r>
              <a:rPr lang="en-US" sz="1600" dirty="0" err="1">
                <a:latin typeface="Arial"/>
                <a:cs typeface="Arial"/>
              </a:rPr>
              <a:t>χ</a:t>
            </a:r>
            <a:r>
              <a:rPr lang="en-US" sz="1600" dirty="0">
                <a:latin typeface="Arial"/>
                <a:cs typeface="Arial"/>
              </a:rPr>
              <a:t>α</a:t>
            </a:r>
            <a:r>
              <a:rPr lang="en-US" sz="1600" dirty="0" err="1">
                <a:latin typeface="Arial"/>
                <a:cs typeface="Arial"/>
              </a:rPr>
              <a:t>ρ</a:t>
            </a:r>
            <a:r>
              <a:rPr lang="en-US" sz="1600" dirty="0">
                <a:latin typeface="Arial"/>
                <a:cs typeface="Arial"/>
              </a:rPr>
              <a:t>α</a:t>
            </a:r>
            <a:r>
              <a:rPr lang="en-US" sz="1600" dirty="0" err="1">
                <a:latin typeface="Arial"/>
                <a:cs typeface="Arial"/>
              </a:rPr>
              <a:t>κτηριστικό</a:t>
            </a:r>
            <a:r>
              <a:rPr lang="en-US" sz="1600" dirty="0">
                <a:latin typeface="Arial"/>
                <a:cs typeface="Arial"/>
              </a:rPr>
              <a:t> </a:t>
            </a:r>
            <a:r>
              <a:rPr lang="en-US" sz="1600" dirty="0" err="1">
                <a:latin typeface="Arial"/>
                <a:cs typeface="Arial"/>
              </a:rPr>
              <a:t>της</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δικτυ</a:t>
            </a:r>
            <a:r>
              <a:rPr lang="en-US" sz="1600" dirty="0">
                <a:latin typeface="Arial"/>
                <a:cs typeface="Arial"/>
              </a:rPr>
              <a:t>α</a:t>
            </a:r>
            <a:r>
              <a:rPr lang="en-US" sz="1600" dirty="0" err="1">
                <a:latin typeface="Arial"/>
                <a:cs typeface="Arial"/>
              </a:rPr>
              <a:t>κής</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φήμισης</a:t>
            </a:r>
            <a:r>
              <a:rPr lang="en-US" sz="1600" dirty="0">
                <a:latin typeface="Arial"/>
                <a:cs typeface="Arial"/>
              </a:rPr>
              <a:t> </a:t>
            </a:r>
            <a:r>
              <a:rPr lang="en-US" sz="1600" dirty="0" err="1">
                <a:latin typeface="Arial"/>
                <a:cs typeface="Arial"/>
              </a:rPr>
              <a:t>είν</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ότι</a:t>
            </a:r>
            <a:r>
              <a:rPr lang="en-US" sz="1600" dirty="0">
                <a:latin typeface="Arial"/>
                <a:cs typeface="Arial"/>
              </a:rPr>
              <a:t> </a:t>
            </a:r>
            <a:r>
              <a:rPr lang="en-US" sz="1600" dirty="0" err="1">
                <a:latin typeface="Arial"/>
                <a:cs typeface="Arial"/>
              </a:rPr>
              <a:t>συχνά</a:t>
            </a:r>
            <a:r>
              <a:rPr lang="en-US" sz="1600" dirty="0">
                <a:latin typeface="Arial"/>
                <a:cs typeface="Arial"/>
              </a:rPr>
              <a:t> μπ</a:t>
            </a:r>
            <a:r>
              <a:rPr lang="en-US" sz="1600" dirty="0" err="1">
                <a:latin typeface="Arial"/>
                <a:cs typeface="Arial"/>
              </a:rPr>
              <a:t>ορεί</a:t>
            </a:r>
            <a:r>
              <a:rPr lang="en-US" sz="1600" dirty="0">
                <a:latin typeface="Arial"/>
                <a:cs typeface="Arial"/>
              </a:rPr>
              <a:t> </a:t>
            </a:r>
            <a:r>
              <a:rPr lang="en-US" sz="1600" dirty="0" err="1">
                <a:latin typeface="Arial"/>
                <a:cs typeface="Arial"/>
              </a:rPr>
              <a:t>ν</a:t>
            </a:r>
            <a:r>
              <a:rPr lang="en-US" sz="1600" dirty="0">
                <a:latin typeface="Arial"/>
                <a:cs typeface="Arial"/>
              </a:rPr>
              <a:t>α </a:t>
            </a:r>
            <a:r>
              <a:rPr lang="en-US" sz="1600" dirty="0" err="1">
                <a:latin typeface="Arial"/>
                <a:cs typeface="Arial"/>
              </a:rPr>
              <a:t>μετρηθεί</a:t>
            </a:r>
            <a:r>
              <a:rPr lang="en-US" sz="1600" dirty="0">
                <a:latin typeface="Arial"/>
                <a:cs typeface="Arial"/>
              </a:rPr>
              <a:t> </a:t>
            </a:r>
            <a:r>
              <a:rPr lang="en-US" sz="1600" dirty="0" err="1">
                <a:latin typeface="Arial"/>
                <a:cs typeface="Arial"/>
              </a:rPr>
              <a:t>η</a:t>
            </a:r>
            <a:r>
              <a:rPr lang="en-US" sz="1600" dirty="0">
                <a:latin typeface="Arial"/>
                <a:cs typeface="Arial"/>
              </a:rPr>
              <a:t> απ</a:t>
            </a:r>
            <a:r>
              <a:rPr lang="en-US" sz="1600" dirty="0" err="1">
                <a:latin typeface="Arial"/>
                <a:cs typeface="Arial"/>
              </a:rPr>
              <a:t>οτελεσμ</a:t>
            </a:r>
            <a:r>
              <a:rPr lang="en-US" sz="1600" dirty="0">
                <a:latin typeface="Arial"/>
                <a:cs typeface="Arial"/>
              </a:rPr>
              <a:t>α</a:t>
            </a:r>
            <a:r>
              <a:rPr lang="en-US" sz="1600" dirty="0" err="1">
                <a:latin typeface="Arial"/>
                <a:cs typeface="Arial"/>
              </a:rPr>
              <a:t>τικότητά</a:t>
            </a:r>
            <a:r>
              <a:rPr lang="en-US" sz="1600" dirty="0">
                <a:latin typeface="Arial"/>
                <a:cs typeface="Arial"/>
              </a:rPr>
              <a:t> </a:t>
            </a:r>
            <a:r>
              <a:rPr lang="en-US" sz="1600" dirty="0" err="1">
                <a:latin typeface="Arial"/>
                <a:cs typeface="Arial"/>
              </a:rPr>
              <a:t>της</a:t>
            </a:r>
            <a:r>
              <a:rPr lang="en-US" sz="1600" dirty="0">
                <a:latin typeface="Arial"/>
                <a:cs typeface="Arial"/>
              </a:rPr>
              <a:t> </a:t>
            </a:r>
            <a:r>
              <a:rPr lang="en-US" sz="1600" dirty="0" err="1">
                <a:latin typeface="Arial"/>
                <a:cs typeface="Arial"/>
              </a:rPr>
              <a:t>με</a:t>
            </a:r>
            <a:r>
              <a:rPr lang="en-US" sz="1600" dirty="0">
                <a:latin typeface="Arial"/>
                <a:cs typeface="Arial"/>
              </a:rPr>
              <a:t> β</a:t>
            </a:r>
            <a:r>
              <a:rPr lang="en-US" sz="1600" dirty="0" err="1">
                <a:latin typeface="Arial"/>
                <a:cs typeface="Arial"/>
              </a:rPr>
              <a:t>άση</a:t>
            </a:r>
            <a:r>
              <a:rPr lang="en-US" sz="1600" dirty="0">
                <a:latin typeface="Arial"/>
                <a:cs typeface="Arial"/>
              </a:rPr>
              <a:t> </a:t>
            </a:r>
            <a:r>
              <a:rPr lang="en-US" sz="1600" dirty="0" err="1">
                <a:latin typeface="Arial"/>
                <a:cs typeface="Arial"/>
              </a:rPr>
              <a:t>τον</a:t>
            </a:r>
            <a:r>
              <a:rPr lang="en-US" sz="1600" dirty="0">
                <a:latin typeface="Arial"/>
                <a:cs typeface="Arial"/>
              </a:rPr>
              <a:t> α</a:t>
            </a:r>
            <a:r>
              <a:rPr lang="en-US" sz="1600" dirty="0" err="1">
                <a:latin typeface="Arial"/>
                <a:cs typeface="Arial"/>
              </a:rPr>
              <a:t>ριθμό</a:t>
            </a:r>
            <a:r>
              <a:rPr lang="en-US" sz="1600" dirty="0">
                <a:latin typeface="Arial"/>
                <a:cs typeface="Arial"/>
              </a:rPr>
              <a:t> </a:t>
            </a:r>
            <a:r>
              <a:rPr lang="en-US" sz="1600" dirty="0" err="1">
                <a:latin typeface="Arial"/>
                <a:cs typeface="Arial"/>
              </a:rPr>
              <a:t>των</a:t>
            </a:r>
            <a:r>
              <a:rPr lang="en-US" sz="1600" dirty="0">
                <a:latin typeface="Arial"/>
                <a:cs typeface="Arial"/>
              </a:rPr>
              <a:t> </a:t>
            </a:r>
            <a:r>
              <a:rPr lang="en-US" sz="1600" dirty="0" err="1">
                <a:latin typeface="Arial"/>
                <a:cs typeface="Arial"/>
              </a:rPr>
              <a:t>κλικ</a:t>
            </a:r>
            <a:r>
              <a:rPr lang="en-US" sz="1600" dirty="0">
                <a:latin typeface="Arial"/>
                <a:cs typeface="Arial"/>
              </a:rPr>
              <a:t>, </a:t>
            </a:r>
            <a:r>
              <a:rPr lang="en-US" sz="1600" dirty="0" err="1">
                <a:latin typeface="Arial"/>
                <a:cs typeface="Arial"/>
              </a:rPr>
              <a:t>ενεργειών</a:t>
            </a:r>
            <a:r>
              <a:rPr lang="en-US" sz="1600" dirty="0">
                <a:latin typeface="Arial"/>
                <a:cs typeface="Arial"/>
              </a:rPr>
              <a:t>, </a:t>
            </a:r>
            <a:r>
              <a:rPr lang="en-US" sz="1600" dirty="0" err="1">
                <a:latin typeface="Arial"/>
                <a:cs typeface="Arial"/>
              </a:rPr>
              <a:t>ή</a:t>
            </a:r>
            <a:r>
              <a:rPr lang="en-US" sz="1600" dirty="0">
                <a:latin typeface="Arial"/>
                <a:cs typeface="Arial"/>
              </a:rPr>
              <a:t> α</a:t>
            </a:r>
            <a:r>
              <a:rPr lang="en-US" sz="1600" dirty="0" err="1">
                <a:latin typeface="Arial"/>
                <a:cs typeface="Arial"/>
              </a:rPr>
              <a:t>γορών</a:t>
            </a:r>
            <a:r>
              <a:rPr lang="en-US" sz="1600" dirty="0">
                <a:latin typeface="Arial"/>
                <a:cs typeface="Arial"/>
              </a:rPr>
              <a:t> π</a:t>
            </a:r>
            <a:r>
              <a:rPr lang="en-US" sz="1600" dirty="0" err="1">
                <a:latin typeface="Arial"/>
                <a:cs typeface="Arial"/>
              </a:rPr>
              <a:t>ου</a:t>
            </a:r>
            <a:r>
              <a:rPr lang="en-US" sz="1600" dirty="0">
                <a:latin typeface="Arial"/>
                <a:cs typeface="Arial"/>
              </a:rPr>
              <a:t> π</a:t>
            </a:r>
            <a:r>
              <a:rPr lang="en-US" sz="1600" dirty="0" err="1">
                <a:latin typeface="Arial"/>
                <a:cs typeface="Arial"/>
              </a:rPr>
              <a:t>ροέκυψ</a:t>
            </a:r>
            <a:r>
              <a:rPr lang="en-US" sz="1600" dirty="0">
                <a:latin typeface="Arial"/>
                <a:cs typeface="Arial"/>
              </a:rPr>
              <a:t>α</a:t>
            </a:r>
            <a:r>
              <a:rPr lang="en-US" sz="1600" dirty="0" err="1">
                <a:latin typeface="Arial"/>
                <a:cs typeface="Arial"/>
              </a:rPr>
              <a:t>ν</a:t>
            </a:r>
            <a:r>
              <a:rPr lang="en-US" sz="1600" dirty="0">
                <a:latin typeface="Arial"/>
                <a:cs typeface="Arial"/>
              </a:rPr>
              <a:t> απ</a:t>
            </a:r>
            <a:r>
              <a:rPr lang="en-US" sz="1600" dirty="0" err="1">
                <a:latin typeface="Arial"/>
                <a:cs typeface="Arial"/>
              </a:rPr>
              <a:t>ό</a:t>
            </a:r>
            <a:r>
              <a:rPr lang="en-US" sz="1600" dirty="0">
                <a:latin typeface="Arial"/>
                <a:cs typeface="Arial"/>
              </a:rPr>
              <a:t> α</a:t>
            </a:r>
            <a:r>
              <a:rPr lang="en-US" sz="1600" dirty="0" err="1">
                <a:latin typeface="Arial"/>
                <a:cs typeface="Arial"/>
              </a:rPr>
              <a:t>υτήν</a:t>
            </a:r>
            <a:r>
              <a:rPr lang="en-US" sz="1600" dirty="0">
                <a:latin typeface="Arial"/>
                <a:cs typeface="Arial"/>
              </a:rPr>
              <a:t>.</a:t>
            </a:r>
          </a:p>
          <a:p>
            <a:pPr lvl="0"/>
            <a:endParaRPr lang="en-US" b="1" dirty="0"/>
          </a:p>
        </p:txBody>
      </p:sp>
      <p:sp>
        <p:nvSpPr>
          <p:cNvPr id="15" name="Title 1"/>
          <p:cNvSpPr>
            <a:spLocks noGrp="1"/>
          </p:cNvSpPr>
          <p:nvPr>
            <p:ph type="title"/>
          </p:nvPr>
        </p:nvSpPr>
        <p:spPr>
          <a:xfrm>
            <a:off x="395536" y="759842"/>
            <a:ext cx="8291264" cy="508918"/>
          </a:xfrm>
        </p:spPr>
        <p:txBody>
          <a:bodyPr>
            <a:noAutofit/>
          </a:bodyPr>
          <a:lstStyle/>
          <a:p>
            <a:pPr lvl="1" algn="ctr" rtl="0">
              <a:spcBef>
                <a:spcPct val="0"/>
              </a:spcBef>
            </a:pPr>
            <a:r>
              <a:rPr lang="el-GR" sz="2800" dirty="0">
                <a:latin typeface="Arial"/>
                <a:cs typeface="Arial"/>
              </a:rPr>
              <a:t>Διαδικτυακή διαφήμιση </a:t>
            </a:r>
            <a:br>
              <a:rPr lang="en-US" sz="2800" dirty="0">
                <a:latin typeface="Arial"/>
                <a:cs typeface="Arial"/>
              </a:rPr>
            </a:br>
            <a:br>
              <a:rPr lang="en-US" sz="2800" dirty="0">
                <a:latin typeface="Arial"/>
                <a:cs typeface="Arial"/>
              </a:rPr>
            </a:br>
            <a:endParaRPr lang="en-US" sz="2800" dirty="0">
              <a:latin typeface="Arial"/>
              <a:cs typeface="Arial"/>
            </a:endParaRPr>
          </a:p>
        </p:txBody>
      </p:sp>
    </p:spTree>
    <p:extLst>
      <p:ext uri="{BB962C8B-B14F-4D97-AF65-F5344CB8AC3E}">
        <p14:creationId xmlns:p14="http://schemas.microsoft.com/office/powerpoint/2010/main" val="36150754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467544" y="548680"/>
            <a:ext cx="8064896" cy="5488684"/>
          </a:xfrm>
          <a:prstGeom prst="rect">
            <a:avLst/>
          </a:prstGeom>
        </p:spPr>
        <p:txBody>
          <a:bodyPr wrap="square">
            <a:spAutoFit/>
          </a:bodyPr>
          <a:lstStyle/>
          <a:p>
            <a:pPr marL="285750" indent="-285750" algn="just">
              <a:buFont typeface="Arial"/>
              <a:buChar char="•"/>
            </a:pPr>
            <a:endParaRPr lang="el-GR" sz="1600" dirty="0">
              <a:latin typeface="Arial"/>
              <a:cs typeface="Arial"/>
            </a:endParaRPr>
          </a:p>
          <a:p>
            <a:pPr algn="just">
              <a:lnSpc>
                <a:spcPct val="150000"/>
              </a:lnSpc>
            </a:pPr>
            <a:endParaRPr lang="el-GR" sz="1600" dirty="0">
              <a:latin typeface="Arial"/>
              <a:cs typeface="Arial"/>
            </a:endParaRPr>
          </a:p>
          <a:p>
            <a:pPr algn="just">
              <a:lnSpc>
                <a:spcPct val="150000"/>
              </a:lnSpc>
            </a:pPr>
            <a:r>
              <a:rPr lang="el-GR" sz="1600" dirty="0">
                <a:latin typeface="Times"/>
                <a:ea typeface="ＭＳ 明朝"/>
              </a:rPr>
              <a:t>Η διαδικτυακή διαφήμιση έχει πολλά πλεονεκτήματα, τα οποία την καθιστούν μία από τις πιο αποτελεσματικές και δημοφιλείς μορφές διαφήμισης. Ορισμένα από τα κύρια πλεονεκτήματα περιλαμβάνουν: </a:t>
            </a:r>
          </a:p>
          <a:p>
            <a:pPr algn="just">
              <a:lnSpc>
                <a:spcPct val="150000"/>
              </a:lnSpc>
            </a:pPr>
            <a:endParaRPr lang="el-GR" sz="1600" dirty="0">
              <a:latin typeface="Times"/>
              <a:ea typeface="ＭＳ 明朝"/>
            </a:endParaRPr>
          </a:p>
          <a:p>
            <a:pPr marL="285750" indent="-285750" algn="just">
              <a:lnSpc>
                <a:spcPct val="150000"/>
              </a:lnSpc>
              <a:buFont typeface="Arial"/>
              <a:buChar char="•"/>
            </a:pPr>
            <a:r>
              <a:rPr lang="el-GR" sz="1600" dirty="0">
                <a:latin typeface="Times"/>
                <a:ea typeface="ＭＳ 明朝"/>
              </a:rPr>
              <a:t>Κατανομή και προσβασιμότητα: Η διαδικτυακή διαφήμιση μπορεί να φτάσει μια τεράστια ποικιλία κοινού παγκοσμίως. Οι άνθρωποι που έχουν πρόσβαση στο διαδίκτυο μπορούν να δουν τις διαφημίσεις, ανεξαρτήτως τοποθεσίας και ώρας. </a:t>
            </a:r>
          </a:p>
          <a:p>
            <a:pPr marL="285750" indent="-285750" algn="just">
              <a:lnSpc>
                <a:spcPct val="150000"/>
              </a:lnSpc>
              <a:buFont typeface="Arial"/>
              <a:buChar char="•"/>
            </a:pPr>
            <a:endParaRPr lang="el-GR" sz="1600" dirty="0">
              <a:latin typeface="Times"/>
              <a:ea typeface="ＭＳ 明朝"/>
            </a:endParaRPr>
          </a:p>
          <a:p>
            <a:pPr marL="285750" indent="-285750" algn="just">
              <a:lnSpc>
                <a:spcPct val="150000"/>
              </a:lnSpc>
              <a:buFont typeface="Arial"/>
              <a:buChar char="•"/>
            </a:pPr>
            <a:r>
              <a:rPr lang="el-GR" sz="1600" dirty="0">
                <a:latin typeface="Times"/>
                <a:ea typeface="ＭＳ 明朝"/>
              </a:rPr>
              <a:t>Στοχευμένη διαφήμιση: Οι διαφημίσεις μπορούν να εστιάζουν σε συγκεκριμένες ομάδες κοινού με βάση τα διαθέσιμα δεδομένα χρηστών, όπως δημογραφικά στοιχεία, ενδιαφέροντα και συμπεριφορές, επιτρέποντας έτσι την προβολή των διαφημίσεων σε ανθρώπους που πιθανόν να ενδιαφέρονται για το προϊόν ή την υπηρεσία. </a:t>
            </a:r>
          </a:p>
        </p:txBody>
      </p:sp>
      <p:sp>
        <p:nvSpPr>
          <p:cNvPr id="15" name="Title 1"/>
          <p:cNvSpPr>
            <a:spLocks noGrp="1"/>
          </p:cNvSpPr>
          <p:nvPr>
            <p:ph type="title"/>
          </p:nvPr>
        </p:nvSpPr>
        <p:spPr>
          <a:xfrm>
            <a:off x="395536" y="759842"/>
            <a:ext cx="8291264" cy="508918"/>
          </a:xfrm>
        </p:spPr>
        <p:txBody>
          <a:bodyPr>
            <a:noAutofit/>
          </a:bodyPr>
          <a:lstStyle/>
          <a:p>
            <a:pPr lvl="1" algn="ctr" rtl="0">
              <a:spcBef>
                <a:spcPct val="0"/>
              </a:spcBef>
            </a:pPr>
            <a:r>
              <a:rPr lang="el-GR" sz="2800" dirty="0">
                <a:latin typeface="Arial"/>
                <a:cs typeface="Arial"/>
              </a:rPr>
              <a:t>Πλεονεκτήματα διαδικτυακής διαφήμισης </a:t>
            </a:r>
            <a:br>
              <a:rPr lang="en-US" sz="2800" dirty="0">
                <a:latin typeface="Arial"/>
                <a:cs typeface="Arial"/>
              </a:rPr>
            </a:br>
            <a:br>
              <a:rPr lang="en-US" sz="2800" dirty="0">
                <a:latin typeface="Arial"/>
                <a:cs typeface="Arial"/>
              </a:rPr>
            </a:br>
            <a:endParaRPr lang="en-US" sz="2800" dirty="0">
              <a:latin typeface="Arial"/>
              <a:cs typeface="Arial"/>
            </a:endParaRPr>
          </a:p>
        </p:txBody>
      </p:sp>
    </p:spTree>
    <p:extLst>
      <p:ext uri="{BB962C8B-B14F-4D97-AF65-F5344CB8AC3E}">
        <p14:creationId xmlns:p14="http://schemas.microsoft.com/office/powerpoint/2010/main" val="3157582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467544" y="442012"/>
            <a:ext cx="8208912" cy="5858015"/>
          </a:xfrm>
          <a:prstGeom prst="rect">
            <a:avLst/>
          </a:prstGeom>
        </p:spPr>
        <p:txBody>
          <a:bodyPr wrap="square">
            <a:spAutoFit/>
          </a:bodyPr>
          <a:lstStyle/>
          <a:p>
            <a:pPr marL="285750" indent="-285750" algn="just">
              <a:buFont typeface="Arial"/>
              <a:buChar char="•"/>
            </a:pPr>
            <a:endParaRPr lang="el-GR" sz="1600" dirty="0">
              <a:latin typeface="Arial"/>
              <a:cs typeface="Arial"/>
            </a:endParaRPr>
          </a:p>
          <a:p>
            <a:pPr algn="just">
              <a:lnSpc>
                <a:spcPct val="150000"/>
              </a:lnSpc>
            </a:pPr>
            <a:endParaRPr lang="el-GR" sz="1600" dirty="0">
              <a:latin typeface="Arial"/>
              <a:cs typeface="Arial"/>
            </a:endParaRPr>
          </a:p>
          <a:p>
            <a:pPr marL="285750" indent="-285750" algn="just">
              <a:lnSpc>
                <a:spcPct val="150000"/>
              </a:lnSpc>
              <a:buFont typeface="Arial"/>
              <a:buChar char="•"/>
            </a:pPr>
            <a:r>
              <a:rPr lang="el-GR" sz="1600" dirty="0">
                <a:latin typeface="Times"/>
                <a:ea typeface="ＭＳ 明朝"/>
              </a:rPr>
              <a:t>Αναλυτική μέτρηση: Μία από τις σημαντικότερες πτυχές της διαδικτυακής διαφήμισης είναι η δυνατότητα μέτρησης της αποτελεσματικότητάς της. Οι διαφημιστές μπορούν να παρακολουθούν τις ενέργειες των χρηστών, όπως κλικ, εμφανίσεις, μετατροπές και πωλήσεις, και να αξιολογούν το κόστος και την απόδοση της διαφήμισης.</a:t>
            </a:r>
          </a:p>
          <a:p>
            <a:pPr marL="285750" indent="-285750" algn="just">
              <a:lnSpc>
                <a:spcPct val="150000"/>
              </a:lnSpc>
              <a:buFont typeface="Arial"/>
              <a:buChar char="•"/>
            </a:pPr>
            <a:endParaRPr lang="el-GR" sz="1600" dirty="0">
              <a:latin typeface="Times"/>
              <a:ea typeface="ＭＳ 明朝"/>
            </a:endParaRPr>
          </a:p>
          <a:p>
            <a:pPr marL="285750" indent="-285750" algn="just">
              <a:lnSpc>
                <a:spcPct val="150000"/>
              </a:lnSpc>
              <a:buFont typeface="Arial"/>
              <a:buChar char="•"/>
            </a:pPr>
            <a:r>
              <a:rPr lang="el-GR" sz="1600" dirty="0">
                <a:latin typeface="Times"/>
                <a:ea typeface="ＭＳ 明朝"/>
              </a:rPr>
              <a:t>Ευελιξία και προσαρμοστικότητα: Οι διαφημίσεις στο διαδίκτυο μπορούν να προσαρμοστούν εύκολα και γρήγορα. Οι διαφημιστές μπορούν να τροποποιούν το περιεχόμενο, την καμπάνια ή τον προϋπολογισμό τους χωρίς μεγάλη δυσκολία.</a:t>
            </a:r>
          </a:p>
          <a:p>
            <a:pPr marL="285750" indent="-285750" algn="just">
              <a:lnSpc>
                <a:spcPct val="150000"/>
              </a:lnSpc>
              <a:buFont typeface="Arial"/>
              <a:buChar char="•"/>
            </a:pPr>
            <a:endParaRPr lang="el-GR" sz="1600" dirty="0">
              <a:latin typeface="Times"/>
              <a:ea typeface="ＭＳ 明朝"/>
            </a:endParaRPr>
          </a:p>
          <a:p>
            <a:pPr marL="285750" indent="-285750" algn="just">
              <a:lnSpc>
                <a:spcPct val="150000"/>
              </a:lnSpc>
              <a:buFont typeface="Arial"/>
              <a:buChar char="•"/>
            </a:pPr>
            <a:r>
              <a:rPr lang="el-GR" sz="1600" dirty="0">
                <a:latin typeface="Times"/>
                <a:ea typeface="ＭＳ 明朝"/>
              </a:rPr>
              <a:t>Αυξημένη αλληλεπίδραση: Η διαδικτυακή διαφήμιση μπορεί να ενθαρρύνει τη συμμετοχή των χρηστών και να διευκολύνει την αλληλεπίδραση με τις διαφημιζόμενες εταιρείες, είτε μέσω συνδέσμων, ειδικών προσφορών, διαγωνισμών κ.λπ. </a:t>
            </a:r>
          </a:p>
          <a:p>
            <a:pPr marL="285750" indent="-285750" algn="just">
              <a:lnSpc>
                <a:spcPct val="150000"/>
              </a:lnSpc>
              <a:buFont typeface="Arial"/>
              <a:buChar char="•"/>
            </a:pPr>
            <a:endParaRPr lang="el-GR" sz="1600" dirty="0">
              <a:latin typeface="Times"/>
              <a:ea typeface="ＭＳ 明朝"/>
            </a:endParaRPr>
          </a:p>
        </p:txBody>
      </p:sp>
      <p:sp>
        <p:nvSpPr>
          <p:cNvPr id="15" name="Title 1"/>
          <p:cNvSpPr>
            <a:spLocks noGrp="1"/>
          </p:cNvSpPr>
          <p:nvPr>
            <p:ph type="title"/>
          </p:nvPr>
        </p:nvSpPr>
        <p:spPr>
          <a:xfrm>
            <a:off x="395536" y="759842"/>
            <a:ext cx="8291264" cy="508918"/>
          </a:xfrm>
        </p:spPr>
        <p:txBody>
          <a:bodyPr>
            <a:noAutofit/>
          </a:bodyPr>
          <a:lstStyle/>
          <a:p>
            <a:pPr lvl="1" algn="ctr" rtl="0">
              <a:spcBef>
                <a:spcPct val="0"/>
              </a:spcBef>
            </a:pPr>
            <a:r>
              <a:rPr lang="el-GR" sz="2800" dirty="0">
                <a:latin typeface="Arial"/>
                <a:cs typeface="Arial"/>
              </a:rPr>
              <a:t>Πλεονεκτήματα διαδικτυακής διαφήμισης </a:t>
            </a:r>
            <a:br>
              <a:rPr lang="en-US" sz="2800" dirty="0">
                <a:latin typeface="Arial"/>
                <a:cs typeface="Arial"/>
              </a:rPr>
            </a:br>
            <a:br>
              <a:rPr lang="en-US" sz="2800" dirty="0">
                <a:latin typeface="Arial"/>
                <a:cs typeface="Arial"/>
              </a:rPr>
            </a:br>
            <a:endParaRPr lang="en-US" sz="2800" dirty="0">
              <a:latin typeface="Arial"/>
              <a:cs typeface="Arial"/>
            </a:endParaRPr>
          </a:p>
        </p:txBody>
      </p:sp>
    </p:spTree>
    <p:extLst>
      <p:ext uri="{BB962C8B-B14F-4D97-AF65-F5344CB8AC3E}">
        <p14:creationId xmlns:p14="http://schemas.microsoft.com/office/powerpoint/2010/main" val="6466014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467544" y="553517"/>
            <a:ext cx="8208912" cy="1795363"/>
          </a:xfrm>
          <a:prstGeom prst="rect">
            <a:avLst/>
          </a:prstGeom>
        </p:spPr>
        <p:txBody>
          <a:bodyPr wrap="square">
            <a:spAutoFit/>
          </a:bodyPr>
          <a:lstStyle/>
          <a:p>
            <a:pPr marL="285750" indent="-285750" algn="just">
              <a:buFont typeface="Arial"/>
              <a:buChar char="•"/>
            </a:pPr>
            <a:endParaRPr lang="el-GR" sz="1600" dirty="0">
              <a:latin typeface="Arial"/>
              <a:cs typeface="Arial"/>
            </a:endParaRPr>
          </a:p>
          <a:p>
            <a:pPr algn="just">
              <a:lnSpc>
                <a:spcPct val="150000"/>
              </a:lnSpc>
            </a:pPr>
            <a:endParaRPr lang="el-GR" sz="1600" dirty="0">
              <a:latin typeface="Arial"/>
              <a:cs typeface="Arial"/>
            </a:endParaRPr>
          </a:p>
          <a:p>
            <a:pPr marL="285750" indent="-285750" algn="just">
              <a:lnSpc>
                <a:spcPct val="150000"/>
              </a:lnSpc>
              <a:buFont typeface="Arial"/>
              <a:buChar char="•"/>
            </a:pPr>
            <a:r>
              <a:rPr lang="el-GR" sz="1600" dirty="0">
                <a:latin typeface="Times"/>
                <a:ea typeface="ＭＳ 明朝"/>
              </a:rPr>
              <a:t>Ανταγωνιστικό κόστος: Συχνά, η διαδικτυακή διαφήμιση μπορεί να είναι πιο οικονομική σε σύγκριση με παραδοσιακές μορφές διαφήμισης, όπως τηλεόραση και εκτυπωμένα μέσα, ειδικά για μικρές και μεσαίες επιχειρήσεις.</a:t>
            </a:r>
            <a:endParaRPr lang="en-US" b="1" dirty="0"/>
          </a:p>
        </p:txBody>
      </p:sp>
      <p:sp>
        <p:nvSpPr>
          <p:cNvPr id="15" name="Title 1"/>
          <p:cNvSpPr>
            <a:spLocks noGrp="1"/>
          </p:cNvSpPr>
          <p:nvPr>
            <p:ph type="title"/>
          </p:nvPr>
        </p:nvSpPr>
        <p:spPr>
          <a:xfrm>
            <a:off x="395536" y="759842"/>
            <a:ext cx="8291264" cy="508918"/>
          </a:xfrm>
        </p:spPr>
        <p:txBody>
          <a:bodyPr>
            <a:noAutofit/>
          </a:bodyPr>
          <a:lstStyle/>
          <a:p>
            <a:pPr lvl="1" algn="ctr" rtl="0">
              <a:spcBef>
                <a:spcPct val="0"/>
              </a:spcBef>
            </a:pPr>
            <a:r>
              <a:rPr lang="el-GR" sz="2800" dirty="0">
                <a:latin typeface="Arial"/>
                <a:cs typeface="Arial"/>
              </a:rPr>
              <a:t>Πλεονεκτήματα διαδικτυακής διαφήμισης </a:t>
            </a:r>
            <a:br>
              <a:rPr lang="en-US" sz="2800" dirty="0">
                <a:latin typeface="Arial"/>
                <a:cs typeface="Arial"/>
              </a:rPr>
            </a:br>
            <a:br>
              <a:rPr lang="en-US" sz="2800" dirty="0">
                <a:latin typeface="Arial"/>
                <a:cs typeface="Arial"/>
              </a:rPr>
            </a:br>
            <a:endParaRPr lang="en-US" sz="2800" dirty="0">
              <a:latin typeface="Arial"/>
              <a:cs typeface="Arial"/>
            </a:endParaRPr>
          </a:p>
        </p:txBody>
      </p:sp>
    </p:spTree>
    <p:extLst>
      <p:ext uri="{BB962C8B-B14F-4D97-AF65-F5344CB8AC3E}">
        <p14:creationId xmlns:p14="http://schemas.microsoft.com/office/powerpoint/2010/main" val="40146578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467544" y="553517"/>
            <a:ext cx="8208912" cy="4893648"/>
          </a:xfrm>
          <a:prstGeom prst="rect">
            <a:avLst/>
          </a:prstGeom>
        </p:spPr>
        <p:txBody>
          <a:bodyPr wrap="square">
            <a:spAutoFit/>
          </a:bodyPr>
          <a:lstStyle/>
          <a:p>
            <a:pPr marL="285750" indent="-285750" algn="just">
              <a:buFont typeface="Arial"/>
              <a:buChar char="•"/>
            </a:pPr>
            <a:endParaRPr lang="el-GR" sz="1600" dirty="0">
              <a:latin typeface="Arial"/>
              <a:cs typeface="Arial"/>
            </a:endParaRPr>
          </a:p>
          <a:p>
            <a:pPr algn="just">
              <a:lnSpc>
                <a:spcPct val="150000"/>
              </a:lnSpc>
            </a:pPr>
            <a:endParaRPr lang="el-GR" sz="1600" dirty="0">
              <a:latin typeface="Arial"/>
              <a:cs typeface="Arial"/>
            </a:endParaRPr>
          </a:p>
          <a:p>
            <a:pPr algn="just"/>
            <a:r>
              <a:rPr lang="el-GR" sz="1600" dirty="0" err="1">
                <a:latin typeface="Arial"/>
                <a:cs typeface="Arial"/>
              </a:rPr>
              <a:t>Η</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δικτυ</a:t>
            </a:r>
            <a:r>
              <a:rPr lang="en-US" sz="1600" dirty="0">
                <a:latin typeface="Arial"/>
                <a:cs typeface="Arial"/>
              </a:rPr>
              <a:t>α</a:t>
            </a:r>
            <a:r>
              <a:rPr lang="en-US" sz="1600" dirty="0" err="1">
                <a:latin typeface="Arial"/>
                <a:cs typeface="Arial"/>
              </a:rPr>
              <a:t>κή</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φήμιση</a:t>
            </a:r>
            <a:r>
              <a:rPr lang="en-US" sz="1600" dirty="0">
                <a:latin typeface="Arial"/>
                <a:cs typeface="Arial"/>
              </a:rPr>
              <a:t> </a:t>
            </a:r>
            <a:r>
              <a:rPr lang="en-US" sz="1600" dirty="0" err="1">
                <a:latin typeface="Arial"/>
                <a:cs typeface="Arial"/>
              </a:rPr>
              <a:t>ε</a:t>
            </a:r>
            <a:r>
              <a:rPr lang="en-US" sz="1600" dirty="0">
                <a:latin typeface="Arial"/>
                <a:cs typeface="Arial"/>
              </a:rPr>
              <a:t>π</a:t>
            </a:r>
            <a:r>
              <a:rPr lang="en-US" sz="1600" dirty="0" err="1">
                <a:latin typeface="Arial"/>
                <a:cs typeface="Arial"/>
              </a:rPr>
              <a:t>ίσης</a:t>
            </a:r>
            <a:r>
              <a:rPr lang="en-US" sz="1600" dirty="0">
                <a:latin typeface="Arial"/>
                <a:cs typeface="Arial"/>
              </a:rPr>
              <a:t> </a:t>
            </a:r>
            <a:r>
              <a:rPr lang="en-US" sz="1600" dirty="0" err="1">
                <a:latin typeface="Arial"/>
                <a:cs typeface="Arial"/>
              </a:rPr>
              <a:t>έχει</a:t>
            </a:r>
            <a:r>
              <a:rPr lang="en-US" sz="1600" dirty="0">
                <a:latin typeface="Arial"/>
                <a:cs typeface="Arial"/>
              </a:rPr>
              <a:t> </a:t>
            </a:r>
            <a:r>
              <a:rPr lang="en-US" sz="1600" dirty="0" err="1">
                <a:latin typeface="Arial"/>
                <a:cs typeface="Arial"/>
              </a:rPr>
              <a:t>ορισμέν</a:t>
            </a:r>
            <a:r>
              <a:rPr lang="en-US" sz="1600" dirty="0">
                <a:latin typeface="Arial"/>
                <a:cs typeface="Arial"/>
              </a:rPr>
              <a:t>α </a:t>
            </a:r>
            <a:r>
              <a:rPr lang="en-US" sz="1600" dirty="0" err="1">
                <a:latin typeface="Arial"/>
                <a:cs typeface="Arial"/>
              </a:rPr>
              <a:t>μειονεκτήμ</a:t>
            </a:r>
            <a:r>
              <a:rPr lang="en-US" sz="1600" dirty="0">
                <a:latin typeface="Arial"/>
                <a:cs typeface="Arial"/>
              </a:rPr>
              <a:t>α</a:t>
            </a:r>
            <a:r>
              <a:rPr lang="en-US" sz="1600" dirty="0" err="1">
                <a:latin typeface="Arial"/>
                <a:cs typeface="Arial"/>
              </a:rPr>
              <a:t>τ</a:t>
            </a:r>
            <a:r>
              <a:rPr lang="en-US" sz="1600" dirty="0">
                <a:latin typeface="Arial"/>
                <a:cs typeface="Arial"/>
              </a:rPr>
              <a:t>α π</a:t>
            </a:r>
            <a:r>
              <a:rPr lang="en-US" sz="1600" dirty="0" err="1">
                <a:latin typeface="Arial"/>
                <a:cs typeface="Arial"/>
              </a:rPr>
              <a:t>ου</a:t>
            </a:r>
            <a:r>
              <a:rPr lang="en-US" sz="1600" dirty="0">
                <a:latin typeface="Arial"/>
                <a:cs typeface="Arial"/>
              </a:rPr>
              <a:t> π</a:t>
            </a:r>
            <a:r>
              <a:rPr lang="en-US" sz="1600" dirty="0" err="1">
                <a:latin typeface="Arial"/>
                <a:cs typeface="Arial"/>
              </a:rPr>
              <a:t>ρέ</a:t>
            </a:r>
            <a:r>
              <a:rPr lang="en-US" sz="1600" dirty="0">
                <a:latin typeface="Arial"/>
                <a:cs typeface="Arial"/>
              </a:rPr>
              <a:t>π</a:t>
            </a:r>
            <a:r>
              <a:rPr lang="en-US" sz="1600" dirty="0" err="1">
                <a:latin typeface="Arial"/>
                <a:cs typeface="Arial"/>
              </a:rPr>
              <a:t>ει</a:t>
            </a:r>
            <a:r>
              <a:rPr lang="en-US" sz="1600" dirty="0">
                <a:latin typeface="Arial"/>
                <a:cs typeface="Arial"/>
              </a:rPr>
              <a:t> </a:t>
            </a:r>
            <a:r>
              <a:rPr lang="en-US" sz="1600" dirty="0" err="1">
                <a:latin typeface="Arial"/>
                <a:cs typeface="Arial"/>
              </a:rPr>
              <a:t>ν</a:t>
            </a:r>
            <a:r>
              <a:rPr lang="en-US" sz="1600" dirty="0">
                <a:latin typeface="Arial"/>
                <a:cs typeface="Arial"/>
              </a:rPr>
              <a:t>α </a:t>
            </a:r>
            <a:r>
              <a:rPr lang="en-US" sz="1600" dirty="0" err="1">
                <a:latin typeface="Arial"/>
                <a:cs typeface="Arial"/>
              </a:rPr>
              <a:t>ληφθούν</a:t>
            </a:r>
            <a:r>
              <a:rPr lang="en-US" sz="1600" dirty="0">
                <a:latin typeface="Arial"/>
                <a:cs typeface="Arial"/>
              </a:rPr>
              <a:t> </a:t>
            </a:r>
            <a:r>
              <a:rPr lang="en-US" sz="1600" dirty="0" err="1">
                <a:latin typeface="Arial"/>
                <a:cs typeface="Arial"/>
              </a:rPr>
              <a:t>υ</a:t>
            </a:r>
            <a:r>
              <a:rPr lang="en-US" sz="1600" dirty="0">
                <a:latin typeface="Arial"/>
                <a:cs typeface="Arial"/>
              </a:rPr>
              <a:t>π</a:t>
            </a:r>
            <a:r>
              <a:rPr lang="en-US" sz="1600" dirty="0" err="1">
                <a:latin typeface="Arial"/>
                <a:cs typeface="Arial"/>
              </a:rPr>
              <a:t>όψη</a:t>
            </a:r>
            <a:r>
              <a:rPr lang="en-US" sz="1600" dirty="0">
                <a:latin typeface="Arial"/>
                <a:cs typeface="Arial"/>
              </a:rPr>
              <a:t>:</a:t>
            </a:r>
            <a:endParaRPr lang="el-GR" sz="1600" dirty="0">
              <a:latin typeface="Arial"/>
              <a:cs typeface="Arial"/>
            </a:endParaRPr>
          </a:p>
          <a:p>
            <a:pPr algn="just"/>
            <a:endParaRPr lang="el-GR" sz="1600" dirty="0">
              <a:latin typeface="Arial"/>
              <a:cs typeface="Arial"/>
            </a:endParaRPr>
          </a:p>
          <a:p>
            <a:pPr marL="285750" indent="-285750" algn="just">
              <a:buFont typeface="Arial"/>
              <a:buChar char="•"/>
            </a:pPr>
            <a:r>
              <a:rPr lang="en-US" sz="1600" dirty="0" err="1">
                <a:latin typeface="Arial"/>
                <a:cs typeface="Arial"/>
              </a:rPr>
              <a:t>Αντ</a:t>
            </a:r>
            <a:r>
              <a:rPr lang="en-US" sz="1600" dirty="0">
                <a:latin typeface="Arial"/>
                <a:cs typeface="Arial"/>
              </a:rPr>
              <a:t>α</a:t>
            </a:r>
            <a:r>
              <a:rPr lang="en-US" sz="1600" dirty="0" err="1">
                <a:latin typeface="Arial"/>
                <a:cs typeface="Arial"/>
              </a:rPr>
              <a:t>γωνιστικότητ</a:t>
            </a:r>
            <a:r>
              <a:rPr lang="en-US" sz="1600" dirty="0">
                <a:latin typeface="Arial"/>
                <a:cs typeface="Arial"/>
              </a:rPr>
              <a:t>α </a:t>
            </a:r>
            <a:r>
              <a:rPr lang="en-US" sz="1600" dirty="0" err="1">
                <a:latin typeface="Arial"/>
                <a:cs typeface="Arial"/>
              </a:rPr>
              <a:t>κ</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κλικ</a:t>
            </a:r>
            <a:r>
              <a:rPr lang="en-US" sz="1600" dirty="0">
                <a:latin typeface="Arial"/>
                <a:cs typeface="Arial"/>
              </a:rPr>
              <a:t>α</a:t>
            </a:r>
            <a:r>
              <a:rPr lang="en-US" sz="1600" dirty="0" err="1">
                <a:latin typeface="Arial"/>
                <a:cs typeface="Arial"/>
              </a:rPr>
              <a:t>ρίσμ</a:t>
            </a:r>
            <a:r>
              <a:rPr lang="en-US" sz="1600" dirty="0">
                <a:latin typeface="Arial"/>
                <a:cs typeface="Arial"/>
              </a:rPr>
              <a:t>α</a:t>
            </a:r>
            <a:r>
              <a:rPr lang="en-US" sz="1600" dirty="0" err="1">
                <a:latin typeface="Arial"/>
                <a:cs typeface="Arial"/>
              </a:rPr>
              <a:t>τ</a:t>
            </a:r>
            <a:r>
              <a:rPr lang="en-US" sz="1600" dirty="0">
                <a:latin typeface="Arial"/>
                <a:cs typeface="Arial"/>
              </a:rPr>
              <a:t>α: </a:t>
            </a:r>
            <a:r>
              <a:rPr lang="en-US" sz="1600" dirty="0" err="1">
                <a:latin typeface="Arial"/>
                <a:cs typeface="Arial"/>
              </a:rPr>
              <a:t>Λόγω</a:t>
            </a:r>
            <a:r>
              <a:rPr lang="en-US" sz="1600" dirty="0">
                <a:latin typeface="Arial"/>
                <a:cs typeface="Arial"/>
              </a:rPr>
              <a:t> </a:t>
            </a:r>
            <a:r>
              <a:rPr lang="en-US" sz="1600" dirty="0" err="1">
                <a:latin typeface="Arial"/>
                <a:cs typeface="Arial"/>
              </a:rPr>
              <a:t>του</a:t>
            </a:r>
            <a:r>
              <a:rPr lang="en-US" sz="1600" dirty="0">
                <a:latin typeface="Arial"/>
                <a:cs typeface="Arial"/>
              </a:rPr>
              <a:t> </a:t>
            </a:r>
            <a:r>
              <a:rPr lang="en-US" sz="1600" dirty="0" err="1">
                <a:latin typeface="Arial"/>
                <a:cs typeface="Arial"/>
              </a:rPr>
              <a:t>μεγάλου</a:t>
            </a:r>
            <a:r>
              <a:rPr lang="en-US" sz="1600" dirty="0">
                <a:latin typeface="Arial"/>
                <a:cs typeface="Arial"/>
              </a:rPr>
              <a:t> α</a:t>
            </a:r>
            <a:r>
              <a:rPr lang="en-US" sz="1600" dirty="0" err="1">
                <a:latin typeface="Arial"/>
                <a:cs typeface="Arial"/>
              </a:rPr>
              <a:t>ριθμού</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φημίσεων</a:t>
            </a:r>
            <a:r>
              <a:rPr lang="en-US" sz="1600" dirty="0">
                <a:latin typeface="Arial"/>
                <a:cs typeface="Arial"/>
              </a:rPr>
              <a:t> </a:t>
            </a:r>
            <a:r>
              <a:rPr lang="en-US" sz="1600" dirty="0" err="1">
                <a:latin typeface="Arial"/>
                <a:cs typeface="Arial"/>
              </a:rPr>
              <a:t>στο</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δίκτυο</a:t>
            </a:r>
            <a:r>
              <a:rPr lang="en-US" sz="1600" dirty="0">
                <a:latin typeface="Arial"/>
                <a:cs typeface="Arial"/>
              </a:rPr>
              <a:t>, </a:t>
            </a:r>
            <a:r>
              <a:rPr lang="en-US" sz="1600" dirty="0" err="1">
                <a:latin typeface="Arial"/>
                <a:cs typeface="Arial"/>
              </a:rPr>
              <a:t>ο</a:t>
            </a:r>
            <a:r>
              <a:rPr lang="en-US" sz="1600" dirty="0">
                <a:latin typeface="Arial"/>
                <a:cs typeface="Arial"/>
              </a:rPr>
              <a:t> α</a:t>
            </a:r>
            <a:r>
              <a:rPr lang="en-US" sz="1600" dirty="0" err="1">
                <a:latin typeface="Arial"/>
                <a:cs typeface="Arial"/>
              </a:rPr>
              <a:t>ντ</a:t>
            </a:r>
            <a:r>
              <a:rPr lang="en-US" sz="1600" dirty="0">
                <a:latin typeface="Arial"/>
                <a:cs typeface="Arial"/>
              </a:rPr>
              <a:t>α</a:t>
            </a:r>
            <a:r>
              <a:rPr lang="en-US" sz="1600" dirty="0" err="1">
                <a:latin typeface="Arial"/>
                <a:cs typeface="Arial"/>
              </a:rPr>
              <a:t>γωνισμός</a:t>
            </a:r>
            <a:r>
              <a:rPr lang="en-US" sz="1600" dirty="0">
                <a:latin typeface="Arial"/>
                <a:cs typeface="Arial"/>
              </a:rPr>
              <a:t> </a:t>
            </a:r>
            <a:r>
              <a:rPr lang="en-US" sz="1600" dirty="0" err="1">
                <a:latin typeface="Arial"/>
                <a:cs typeface="Arial"/>
              </a:rPr>
              <a:t>γι</a:t>
            </a:r>
            <a:r>
              <a:rPr lang="en-US" sz="1600" dirty="0">
                <a:latin typeface="Arial"/>
                <a:cs typeface="Arial"/>
              </a:rPr>
              <a:t>α </a:t>
            </a:r>
            <a:r>
              <a:rPr lang="en-US" sz="1600" dirty="0" err="1">
                <a:latin typeface="Arial"/>
                <a:cs typeface="Arial"/>
              </a:rPr>
              <a:t>την</a:t>
            </a:r>
            <a:r>
              <a:rPr lang="en-US" sz="1600" dirty="0">
                <a:latin typeface="Arial"/>
                <a:cs typeface="Arial"/>
              </a:rPr>
              <a:t> π</a:t>
            </a:r>
            <a:r>
              <a:rPr lang="en-US" sz="1600" dirty="0" err="1">
                <a:latin typeface="Arial"/>
                <a:cs typeface="Arial"/>
              </a:rPr>
              <a:t>ροσέλκυση</a:t>
            </a:r>
            <a:r>
              <a:rPr lang="en-US" sz="1600" dirty="0">
                <a:latin typeface="Arial"/>
                <a:cs typeface="Arial"/>
              </a:rPr>
              <a:t> </a:t>
            </a:r>
            <a:r>
              <a:rPr lang="en-US" sz="1600" dirty="0" err="1">
                <a:latin typeface="Arial"/>
                <a:cs typeface="Arial"/>
              </a:rPr>
              <a:t>της</a:t>
            </a:r>
            <a:r>
              <a:rPr lang="en-US" sz="1600" dirty="0">
                <a:latin typeface="Arial"/>
                <a:cs typeface="Arial"/>
              </a:rPr>
              <a:t> π</a:t>
            </a:r>
            <a:r>
              <a:rPr lang="en-US" sz="1600" dirty="0" err="1">
                <a:latin typeface="Arial"/>
                <a:cs typeface="Arial"/>
              </a:rPr>
              <a:t>ροσοχής</a:t>
            </a:r>
            <a:r>
              <a:rPr lang="en-US" sz="1600" dirty="0">
                <a:latin typeface="Arial"/>
                <a:cs typeface="Arial"/>
              </a:rPr>
              <a:t> </a:t>
            </a:r>
            <a:r>
              <a:rPr lang="en-US" sz="1600" dirty="0" err="1">
                <a:latin typeface="Arial"/>
                <a:cs typeface="Arial"/>
              </a:rPr>
              <a:t>των</a:t>
            </a:r>
            <a:r>
              <a:rPr lang="en-US" sz="1600" dirty="0">
                <a:latin typeface="Arial"/>
                <a:cs typeface="Arial"/>
              </a:rPr>
              <a:t> </a:t>
            </a:r>
            <a:r>
              <a:rPr lang="en-US" sz="1600" dirty="0" err="1">
                <a:latin typeface="Arial"/>
                <a:cs typeface="Arial"/>
              </a:rPr>
              <a:t>χρηστών</a:t>
            </a:r>
            <a:r>
              <a:rPr lang="en-US" sz="1600" dirty="0">
                <a:latin typeface="Arial"/>
                <a:cs typeface="Arial"/>
              </a:rPr>
              <a:t> </a:t>
            </a:r>
            <a:r>
              <a:rPr lang="en-US" sz="1600" dirty="0" err="1">
                <a:latin typeface="Arial"/>
                <a:cs typeface="Arial"/>
              </a:rPr>
              <a:t>είν</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έντονος</a:t>
            </a:r>
            <a:r>
              <a:rPr lang="en-US" sz="1600" dirty="0">
                <a:latin typeface="Arial"/>
                <a:cs typeface="Arial"/>
              </a:rPr>
              <a:t>. </a:t>
            </a:r>
            <a:r>
              <a:rPr lang="en-US" sz="1600" dirty="0" err="1">
                <a:latin typeface="Arial"/>
                <a:cs typeface="Arial"/>
              </a:rPr>
              <a:t>Οι</a:t>
            </a:r>
            <a:r>
              <a:rPr lang="en-US" sz="1600" dirty="0">
                <a:latin typeface="Arial"/>
                <a:cs typeface="Arial"/>
              </a:rPr>
              <a:t> </a:t>
            </a:r>
            <a:r>
              <a:rPr lang="en-US" sz="1600" dirty="0" err="1">
                <a:latin typeface="Arial"/>
                <a:cs typeface="Arial"/>
              </a:rPr>
              <a:t>χρήστες</a:t>
            </a:r>
            <a:r>
              <a:rPr lang="en-US" sz="1600" dirty="0">
                <a:latin typeface="Arial"/>
                <a:cs typeface="Arial"/>
              </a:rPr>
              <a:t> </a:t>
            </a:r>
            <a:r>
              <a:rPr lang="en-US" sz="1600" dirty="0" err="1">
                <a:latin typeface="Arial"/>
                <a:cs typeface="Arial"/>
              </a:rPr>
              <a:t>συχνά</a:t>
            </a:r>
            <a:r>
              <a:rPr lang="en-US" sz="1600" dirty="0">
                <a:latin typeface="Arial"/>
                <a:cs typeface="Arial"/>
              </a:rPr>
              <a:t> α</a:t>
            </a:r>
            <a:r>
              <a:rPr lang="en-US" sz="1600" dirty="0" err="1">
                <a:latin typeface="Arial"/>
                <a:cs typeface="Arial"/>
              </a:rPr>
              <a:t>ντιδρούν</a:t>
            </a:r>
            <a:r>
              <a:rPr lang="en-US" sz="1600" dirty="0">
                <a:latin typeface="Arial"/>
                <a:cs typeface="Arial"/>
              </a:rPr>
              <a:t> </a:t>
            </a:r>
            <a:r>
              <a:rPr lang="en-US" sz="1600" dirty="0" err="1">
                <a:latin typeface="Arial"/>
                <a:cs typeface="Arial"/>
              </a:rPr>
              <a:t>με</a:t>
            </a:r>
            <a:r>
              <a:rPr lang="en-US" sz="1600" dirty="0">
                <a:latin typeface="Arial"/>
                <a:cs typeface="Arial"/>
              </a:rPr>
              <a:t> </a:t>
            </a:r>
            <a:r>
              <a:rPr lang="en-US" sz="1600" dirty="0" err="1">
                <a:latin typeface="Arial"/>
                <a:cs typeface="Arial"/>
              </a:rPr>
              <a:t>κλικ</a:t>
            </a:r>
            <a:r>
              <a:rPr lang="en-US" sz="1600" dirty="0">
                <a:latin typeface="Arial"/>
                <a:cs typeface="Arial"/>
              </a:rPr>
              <a:t>α</a:t>
            </a:r>
            <a:r>
              <a:rPr lang="en-US" sz="1600" dirty="0" err="1">
                <a:latin typeface="Arial"/>
                <a:cs typeface="Arial"/>
              </a:rPr>
              <a:t>ρίσμ</a:t>
            </a:r>
            <a:r>
              <a:rPr lang="en-US" sz="1600" dirty="0">
                <a:latin typeface="Arial"/>
                <a:cs typeface="Arial"/>
              </a:rPr>
              <a:t>α</a:t>
            </a:r>
            <a:r>
              <a:rPr lang="en-US" sz="1600" dirty="0" err="1">
                <a:latin typeface="Arial"/>
                <a:cs typeface="Arial"/>
              </a:rPr>
              <a:t>τ</a:t>
            </a:r>
            <a:r>
              <a:rPr lang="en-US" sz="1600" dirty="0">
                <a:latin typeface="Arial"/>
                <a:cs typeface="Arial"/>
              </a:rPr>
              <a:t>α </a:t>
            </a:r>
            <a:r>
              <a:rPr lang="en-US" sz="1600" dirty="0" err="1">
                <a:latin typeface="Arial"/>
                <a:cs typeface="Arial"/>
              </a:rPr>
              <a:t>στις</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φημίσεις</a:t>
            </a:r>
            <a:r>
              <a:rPr lang="en-US" sz="1600" dirty="0">
                <a:latin typeface="Arial"/>
                <a:cs typeface="Arial"/>
              </a:rPr>
              <a:t> </a:t>
            </a:r>
            <a:r>
              <a:rPr lang="en-US" sz="1600" dirty="0" err="1">
                <a:latin typeface="Arial"/>
                <a:cs typeface="Arial"/>
              </a:rPr>
              <a:t>εν</a:t>
            </a:r>
            <a:r>
              <a:rPr lang="en-US" sz="1600" dirty="0">
                <a:latin typeface="Arial"/>
                <a:cs typeface="Arial"/>
              </a:rPr>
              <a:t> </a:t>
            </a:r>
            <a:r>
              <a:rPr lang="en-US" sz="1600" dirty="0" err="1">
                <a:latin typeface="Arial"/>
                <a:cs typeface="Arial"/>
              </a:rPr>
              <a:t>μέρει</a:t>
            </a:r>
            <a:r>
              <a:rPr lang="en-US" sz="1600" dirty="0">
                <a:latin typeface="Arial"/>
                <a:cs typeface="Arial"/>
              </a:rPr>
              <a:t> </a:t>
            </a:r>
            <a:r>
              <a:rPr lang="en-US" sz="1600" dirty="0" err="1">
                <a:latin typeface="Arial"/>
                <a:cs typeface="Arial"/>
              </a:rPr>
              <a:t>γι</a:t>
            </a:r>
            <a:r>
              <a:rPr lang="en-US" sz="1600" dirty="0">
                <a:latin typeface="Arial"/>
                <a:cs typeface="Arial"/>
              </a:rPr>
              <a:t>α </a:t>
            </a:r>
            <a:r>
              <a:rPr lang="en-US" sz="1600" dirty="0" err="1">
                <a:latin typeface="Arial"/>
                <a:cs typeface="Arial"/>
              </a:rPr>
              <a:t>ν</a:t>
            </a:r>
            <a:r>
              <a:rPr lang="en-US" sz="1600" dirty="0">
                <a:latin typeface="Arial"/>
                <a:cs typeface="Arial"/>
              </a:rPr>
              <a:t>α </a:t>
            </a:r>
            <a:r>
              <a:rPr lang="en-US" sz="1600" dirty="0" err="1">
                <a:latin typeface="Arial"/>
                <a:cs typeface="Arial"/>
              </a:rPr>
              <a:t>τις</a:t>
            </a:r>
            <a:r>
              <a:rPr lang="en-US" sz="1600" dirty="0">
                <a:latin typeface="Arial"/>
                <a:cs typeface="Arial"/>
              </a:rPr>
              <a:t> α</a:t>
            </a:r>
            <a:r>
              <a:rPr lang="en-US" sz="1600" dirty="0" err="1">
                <a:latin typeface="Arial"/>
                <a:cs typeface="Arial"/>
              </a:rPr>
              <a:t>γνοήσουν</a:t>
            </a:r>
            <a:r>
              <a:rPr lang="en-US" sz="1600" dirty="0">
                <a:latin typeface="Arial"/>
                <a:cs typeface="Arial"/>
              </a:rPr>
              <a:t>. </a:t>
            </a:r>
            <a:endParaRPr lang="el-GR" sz="1600" dirty="0">
              <a:latin typeface="Arial"/>
              <a:cs typeface="Arial"/>
            </a:endParaRPr>
          </a:p>
          <a:p>
            <a:pPr marL="285750" indent="-285750" algn="just">
              <a:buFont typeface="Arial"/>
              <a:buChar char="•"/>
            </a:pPr>
            <a:endParaRPr lang="el-GR" sz="1600" dirty="0">
              <a:latin typeface="Arial"/>
              <a:cs typeface="Arial"/>
            </a:endParaRPr>
          </a:p>
          <a:p>
            <a:pPr marL="285750" indent="-285750" algn="just">
              <a:buFont typeface="Arial"/>
              <a:buChar char="•"/>
            </a:pPr>
            <a:r>
              <a:rPr lang="en-US" sz="1600" dirty="0" err="1">
                <a:latin typeface="Arial"/>
                <a:cs typeface="Arial"/>
              </a:rPr>
              <a:t>Ε</a:t>
            </a:r>
            <a:r>
              <a:rPr lang="en-US" sz="1600" dirty="0">
                <a:latin typeface="Arial"/>
                <a:cs typeface="Arial"/>
              </a:rPr>
              <a:t>π</a:t>
            </a:r>
            <a:r>
              <a:rPr lang="en-US" sz="1600" dirty="0" err="1">
                <a:latin typeface="Arial"/>
                <a:cs typeface="Arial"/>
              </a:rPr>
              <a:t>ιτρο</a:t>
            </a:r>
            <a:r>
              <a:rPr lang="en-US" sz="1600" dirty="0">
                <a:latin typeface="Arial"/>
                <a:cs typeface="Arial"/>
              </a:rPr>
              <a:t>π</a:t>
            </a:r>
            <a:r>
              <a:rPr lang="en-US" sz="1600" dirty="0" err="1">
                <a:latin typeface="Arial"/>
                <a:cs typeface="Arial"/>
              </a:rPr>
              <a:t>ή</a:t>
            </a:r>
            <a:r>
              <a:rPr lang="en-US" sz="1600" dirty="0">
                <a:latin typeface="Arial"/>
                <a:cs typeface="Arial"/>
              </a:rPr>
              <a:t> </a:t>
            </a:r>
            <a:r>
              <a:rPr lang="en-US" sz="1600" dirty="0" err="1">
                <a:latin typeface="Arial"/>
                <a:cs typeface="Arial"/>
              </a:rPr>
              <a:t>του</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φημιζόμενου</a:t>
            </a:r>
            <a:r>
              <a:rPr lang="en-US" sz="1600" dirty="0">
                <a:latin typeface="Arial"/>
                <a:cs typeface="Arial"/>
              </a:rPr>
              <a:t> </a:t>
            </a:r>
            <a:r>
              <a:rPr lang="en-US" sz="1600" dirty="0" err="1">
                <a:latin typeface="Arial"/>
                <a:cs typeface="Arial"/>
              </a:rPr>
              <a:t>μηνύμ</a:t>
            </a:r>
            <a:r>
              <a:rPr lang="en-US" sz="1600" dirty="0">
                <a:latin typeface="Arial"/>
                <a:cs typeface="Arial"/>
              </a:rPr>
              <a:t>α</a:t>
            </a:r>
            <a:r>
              <a:rPr lang="en-US" sz="1600" dirty="0" err="1">
                <a:latin typeface="Arial"/>
                <a:cs typeface="Arial"/>
              </a:rPr>
              <a:t>τος</a:t>
            </a:r>
            <a:r>
              <a:rPr lang="en-US" sz="1600" dirty="0">
                <a:latin typeface="Arial"/>
                <a:cs typeface="Arial"/>
              </a:rPr>
              <a:t>: Μπ</a:t>
            </a:r>
            <a:r>
              <a:rPr lang="en-US" sz="1600" dirty="0" err="1">
                <a:latin typeface="Arial"/>
                <a:cs typeface="Arial"/>
              </a:rPr>
              <a:t>ορεί</a:t>
            </a:r>
            <a:r>
              <a:rPr lang="en-US" sz="1600" dirty="0">
                <a:latin typeface="Arial"/>
                <a:cs typeface="Arial"/>
              </a:rPr>
              <a:t> </a:t>
            </a:r>
            <a:r>
              <a:rPr lang="en-US" sz="1600" dirty="0" err="1">
                <a:latin typeface="Arial"/>
                <a:cs typeface="Arial"/>
              </a:rPr>
              <a:t>ν</a:t>
            </a:r>
            <a:r>
              <a:rPr lang="en-US" sz="1600" dirty="0">
                <a:latin typeface="Arial"/>
                <a:cs typeface="Arial"/>
              </a:rPr>
              <a:t>α </a:t>
            </a:r>
            <a:r>
              <a:rPr lang="en-US" sz="1600" dirty="0" err="1">
                <a:latin typeface="Arial"/>
                <a:cs typeface="Arial"/>
              </a:rPr>
              <a:t>υ</a:t>
            </a:r>
            <a:r>
              <a:rPr lang="en-US" sz="1600" dirty="0">
                <a:latin typeface="Arial"/>
                <a:cs typeface="Arial"/>
              </a:rPr>
              <a:t>π</a:t>
            </a:r>
            <a:r>
              <a:rPr lang="en-US" sz="1600" dirty="0" err="1">
                <a:latin typeface="Arial"/>
                <a:cs typeface="Arial"/>
              </a:rPr>
              <a:t>άρχει</a:t>
            </a:r>
            <a:r>
              <a:rPr lang="en-US" sz="1600" dirty="0">
                <a:latin typeface="Arial"/>
                <a:cs typeface="Arial"/>
              </a:rPr>
              <a:t> </a:t>
            </a:r>
            <a:r>
              <a:rPr lang="en-US" sz="1600" dirty="0" err="1">
                <a:latin typeface="Arial"/>
                <a:cs typeface="Arial"/>
              </a:rPr>
              <a:t>μι</a:t>
            </a:r>
            <a:r>
              <a:rPr lang="en-US" sz="1600" dirty="0">
                <a:latin typeface="Arial"/>
                <a:cs typeface="Arial"/>
              </a:rPr>
              <a:t>α </a:t>
            </a:r>
            <a:r>
              <a:rPr lang="en-US" sz="1600" dirty="0" err="1">
                <a:latin typeface="Arial"/>
                <a:cs typeface="Arial"/>
              </a:rPr>
              <a:t>τάση</a:t>
            </a:r>
            <a:r>
              <a:rPr lang="en-US" sz="1600" dirty="0">
                <a:latin typeface="Arial"/>
                <a:cs typeface="Arial"/>
              </a:rPr>
              <a:t> </a:t>
            </a:r>
            <a:r>
              <a:rPr lang="en-US" sz="1600" dirty="0" err="1">
                <a:latin typeface="Arial"/>
                <a:cs typeface="Arial"/>
              </a:rPr>
              <a:t>γι</a:t>
            </a:r>
            <a:r>
              <a:rPr lang="en-US" sz="1600" dirty="0">
                <a:latin typeface="Arial"/>
                <a:cs typeface="Arial"/>
              </a:rPr>
              <a:t>α απ</a:t>
            </a:r>
            <a:r>
              <a:rPr lang="en-US" sz="1600" dirty="0" err="1">
                <a:latin typeface="Arial"/>
                <a:cs typeface="Arial"/>
              </a:rPr>
              <a:t>οφυγή</a:t>
            </a:r>
            <a:r>
              <a:rPr lang="en-US" sz="1600" dirty="0">
                <a:latin typeface="Arial"/>
                <a:cs typeface="Arial"/>
              </a:rPr>
              <a:t> </a:t>
            </a:r>
            <a:r>
              <a:rPr lang="en-US" sz="1600" dirty="0" err="1">
                <a:latin typeface="Arial"/>
                <a:cs typeface="Arial"/>
              </a:rPr>
              <a:t>ή</a:t>
            </a:r>
            <a:r>
              <a:rPr lang="en-US" sz="1600" dirty="0">
                <a:latin typeface="Arial"/>
                <a:cs typeface="Arial"/>
              </a:rPr>
              <a:t> απ</a:t>
            </a:r>
            <a:r>
              <a:rPr lang="en-US" sz="1600" dirty="0" err="1">
                <a:latin typeface="Arial"/>
                <a:cs typeface="Arial"/>
              </a:rPr>
              <a:t>όρριψη</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φημίσεων</a:t>
            </a:r>
            <a:r>
              <a:rPr lang="en-US" sz="1600" dirty="0">
                <a:latin typeface="Arial"/>
                <a:cs typeface="Arial"/>
              </a:rPr>
              <a:t> απ</a:t>
            </a:r>
            <a:r>
              <a:rPr lang="en-US" sz="1600" dirty="0" err="1">
                <a:latin typeface="Arial"/>
                <a:cs typeface="Arial"/>
              </a:rPr>
              <a:t>ό</a:t>
            </a:r>
            <a:r>
              <a:rPr lang="en-US" sz="1600" dirty="0">
                <a:latin typeface="Arial"/>
                <a:cs typeface="Arial"/>
              </a:rPr>
              <a:t> </a:t>
            </a:r>
            <a:r>
              <a:rPr lang="en-US" sz="1600" dirty="0" err="1">
                <a:latin typeface="Arial"/>
                <a:cs typeface="Arial"/>
              </a:rPr>
              <a:t>τους</a:t>
            </a:r>
            <a:r>
              <a:rPr lang="en-US" sz="1600" dirty="0">
                <a:latin typeface="Arial"/>
                <a:cs typeface="Arial"/>
              </a:rPr>
              <a:t> </a:t>
            </a:r>
            <a:r>
              <a:rPr lang="en-US" sz="1600" dirty="0" err="1">
                <a:latin typeface="Arial"/>
                <a:cs typeface="Arial"/>
              </a:rPr>
              <a:t>χρήστες</a:t>
            </a:r>
            <a:r>
              <a:rPr lang="en-US" sz="1600" dirty="0">
                <a:latin typeface="Arial"/>
                <a:cs typeface="Arial"/>
              </a:rPr>
              <a:t>, </a:t>
            </a:r>
            <a:r>
              <a:rPr lang="en-US" sz="1600" dirty="0" err="1">
                <a:latin typeface="Arial"/>
                <a:cs typeface="Arial"/>
              </a:rPr>
              <a:t>ειδικά</a:t>
            </a:r>
            <a:r>
              <a:rPr lang="en-US" sz="1600" dirty="0">
                <a:latin typeface="Arial"/>
                <a:cs typeface="Arial"/>
              </a:rPr>
              <a:t> </a:t>
            </a:r>
            <a:r>
              <a:rPr lang="en-US" sz="1600" dirty="0" err="1">
                <a:latin typeface="Arial"/>
                <a:cs typeface="Arial"/>
              </a:rPr>
              <a:t>εάν</a:t>
            </a:r>
            <a:r>
              <a:rPr lang="en-US" sz="1600" dirty="0">
                <a:latin typeface="Arial"/>
                <a:cs typeface="Arial"/>
              </a:rPr>
              <a:t> α</a:t>
            </a:r>
            <a:r>
              <a:rPr lang="en-US" sz="1600" dirty="0" err="1">
                <a:latin typeface="Arial"/>
                <a:cs typeface="Arial"/>
              </a:rPr>
              <a:t>ντιμετω</a:t>
            </a:r>
            <a:r>
              <a:rPr lang="en-US" sz="1600" dirty="0">
                <a:latin typeface="Arial"/>
                <a:cs typeface="Arial"/>
              </a:rPr>
              <a:t>π</a:t>
            </a:r>
            <a:r>
              <a:rPr lang="en-US" sz="1600" dirty="0" err="1">
                <a:latin typeface="Arial"/>
                <a:cs typeface="Arial"/>
              </a:rPr>
              <a:t>ίζοντ</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ως</a:t>
            </a:r>
            <a:r>
              <a:rPr lang="en-US" sz="1600" dirty="0">
                <a:latin typeface="Arial"/>
                <a:cs typeface="Arial"/>
              </a:rPr>
              <a:t> </a:t>
            </a:r>
            <a:r>
              <a:rPr lang="en-US" sz="1600" dirty="0" err="1">
                <a:latin typeface="Arial"/>
                <a:cs typeface="Arial"/>
              </a:rPr>
              <a:t>ενοχλητικές</a:t>
            </a:r>
            <a:r>
              <a:rPr lang="en-US" sz="1600" dirty="0">
                <a:latin typeface="Arial"/>
                <a:cs typeface="Arial"/>
              </a:rPr>
              <a:t> </a:t>
            </a:r>
            <a:r>
              <a:rPr lang="en-US" sz="1600" dirty="0" err="1">
                <a:latin typeface="Arial"/>
                <a:cs typeface="Arial"/>
              </a:rPr>
              <a:t>ή</a:t>
            </a:r>
            <a:r>
              <a:rPr lang="en-US" sz="1600" dirty="0">
                <a:latin typeface="Arial"/>
                <a:cs typeface="Arial"/>
              </a:rPr>
              <a:t> </a:t>
            </a:r>
            <a:r>
              <a:rPr lang="en-US" sz="1600" dirty="0" err="1">
                <a:latin typeface="Arial"/>
                <a:cs typeface="Arial"/>
              </a:rPr>
              <a:t>μη</a:t>
            </a:r>
            <a:r>
              <a:rPr lang="en-US" sz="1600" dirty="0">
                <a:latin typeface="Arial"/>
                <a:cs typeface="Arial"/>
              </a:rPr>
              <a:t> </a:t>
            </a:r>
            <a:r>
              <a:rPr lang="en-US" sz="1600" dirty="0" err="1">
                <a:latin typeface="Arial"/>
                <a:cs typeface="Arial"/>
              </a:rPr>
              <a:t>σχετικές</a:t>
            </a:r>
            <a:r>
              <a:rPr lang="en-US" sz="1600" dirty="0">
                <a:latin typeface="Arial"/>
                <a:cs typeface="Arial"/>
              </a:rPr>
              <a:t> </a:t>
            </a:r>
            <a:r>
              <a:rPr lang="en-US" sz="1600" dirty="0" err="1">
                <a:latin typeface="Arial"/>
                <a:cs typeface="Arial"/>
              </a:rPr>
              <a:t>με</a:t>
            </a:r>
            <a:r>
              <a:rPr lang="en-US" sz="1600" dirty="0">
                <a:latin typeface="Arial"/>
                <a:cs typeface="Arial"/>
              </a:rPr>
              <a:t> </a:t>
            </a:r>
            <a:r>
              <a:rPr lang="en-US" sz="1600" dirty="0" err="1">
                <a:latin typeface="Arial"/>
                <a:cs typeface="Arial"/>
              </a:rPr>
              <a:t>το</a:t>
            </a:r>
            <a:r>
              <a:rPr lang="en-US" sz="1600" dirty="0">
                <a:latin typeface="Arial"/>
                <a:cs typeface="Arial"/>
              </a:rPr>
              <a:t> π</a:t>
            </a:r>
            <a:r>
              <a:rPr lang="en-US" sz="1600" dirty="0" err="1">
                <a:latin typeface="Arial"/>
                <a:cs typeface="Arial"/>
              </a:rPr>
              <a:t>εριεχόμενο</a:t>
            </a:r>
            <a:r>
              <a:rPr lang="en-US" sz="1600" dirty="0">
                <a:latin typeface="Arial"/>
                <a:cs typeface="Arial"/>
              </a:rPr>
              <a:t> π</a:t>
            </a:r>
            <a:r>
              <a:rPr lang="en-US" sz="1600" dirty="0" err="1">
                <a:latin typeface="Arial"/>
                <a:cs typeface="Arial"/>
              </a:rPr>
              <a:t>ου</a:t>
            </a:r>
            <a:r>
              <a:rPr lang="en-US" sz="1600" dirty="0">
                <a:latin typeface="Arial"/>
                <a:cs typeface="Arial"/>
              </a:rPr>
              <a:t> πα</a:t>
            </a:r>
            <a:r>
              <a:rPr lang="en-US" sz="1600" dirty="0" err="1">
                <a:latin typeface="Arial"/>
                <a:cs typeface="Arial"/>
              </a:rPr>
              <a:t>ρ</a:t>
            </a:r>
            <a:r>
              <a:rPr lang="en-US" sz="1600" dirty="0">
                <a:latin typeface="Arial"/>
                <a:cs typeface="Arial"/>
              </a:rPr>
              <a:t>α</a:t>
            </a:r>
            <a:r>
              <a:rPr lang="en-US" sz="1600" dirty="0" err="1">
                <a:latin typeface="Arial"/>
                <a:cs typeface="Arial"/>
              </a:rPr>
              <a:t>κολουθούν</a:t>
            </a:r>
            <a:r>
              <a:rPr lang="en-US" sz="1600" dirty="0">
                <a:latin typeface="Arial"/>
                <a:cs typeface="Arial"/>
              </a:rPr>
              <a:t>. </a:t>
            </a:r>
            <a:endParaRPr lang="el-GR" sz="1600" dirty="0">
              <a:latin typeface="Arial"/>
              <a:cs typeface="Arial"/>
            </a:endParaRPr>
          </a:p>
          <a:p>
            <a:pPr marL="285750" indent="-285750" algn="just">
              <a:buFont typeface="Arial"/>
              <a:buChar char="•"/>
            </a:pPr>
            <a:endParaRPr lang="el-GR" sz="1600" dirty="0">
              <a:latin typeface="Arial"/>
              <a:cs typeface="Arial"/>
            </a:endParaRPr>
          </a:p>
          <a:p>
            <a:pPr marL="285750" indent="-285750" algn="just">
              <a:buFont typeface="Arial"/>
              <a:buChar char="•"/>
            </a:pPr>
            <a:r>
              <a:rPr lang="en-US" sz="1600" dirty="0" err="1">
                <a:latin typeface="Arial"/>
                <a:cs typeface="Arial"/>
              </a:rPr>
              <a:t>Φ</a:t>
            </a:r>
            <a:r>
              <a:rPr lang="en-US" sz="1600" dirty="0">
                <a:latin typeface="Arial"/>
                <a:cs typeface="Arial"/>
              </a:rPr>
              <a:t>α</a:t>
            </a:r>
            <a:r>
              <a:rPr lang="en-US" sz="1600" dirty="0" err="1">
                <a:latin typeface="Arial"/>
                <a:cs typeface="Arial"/>
              </a:rPr>
              <a:t>ινόμενο</a:t>
            </a:r>
            <a:r>
              <a:rPr lang="en-US" sz="1600" dirty="0">
                <a:latin typeface="Arial"/>
                <a:cs typeface="Arial"/>
              </a:rPr>
              <a:t> "Banner Blindness": </a:t>
            </a:r>
            <a:r>
              <a:rPr lang="en-US" sz="1600" dirty="0" err="1">
                <a:latin typeface="Arial"/>
                <a:cs typeface="Arial"/>
              </a:rPr>
              <a:t>Οι</a:t>
            </a:r>
            <a:r>
              <a:rPr lang="en-US" sz="1600" dirty="0">
                <a:latin typeface="Arial"/>
                <a:cs typeface="Arial"/>
              </a:rPr>
              <a:t> </a:t>
            </a:r>
            <a:r>
              <a:rPr lang="en-US" sz="1600" dirty="0" err="1">
                <a:latin typeface="Arial"/>
                <a:cs typeface="Arial"/>
              </a:rPr>
              <a:t>χρήστες</a:t>
            </a:r>
            <a:r>
              <a:rPr lang="en-US" sz="1600" dirty="0">
                <a:latin typeface="Arial"/>
                <a:cs typeface="Arial"/>
              </a:rPr>
              <a:t> μπ</a:t>
            </a:r>
            <a:r>
              <a:rPr lang="en-US" sz="1600" dirty="0" err="1">
                <a:latin typeface="Arial"/>
                <a:cs typeface="Arial"/>
              </a:rPr>
              <a:t>ορεί</a:t>
            </a:r>
            <a:r>
              <a:rPr lang="en-US" sz="1600" dirty="0">
                <a:latin typeface="Arial"/>
                <a:cs typeface="Arial"/>
              </a:rPr>
              <a:t> </a:t>
            </a:r>
            <a:r>
              <a:rPr lang="en-US" sz="1600" dirty="0" err="1">
                <a:latin typeface="Arial"/>
                <a:cs typeface="Arial"/>
              </a:rPr>
              <a:t>ν</a:t>
            </a:r>
            <a:r>
              <a:rPr lang="en-US" sz="1600" dirty="0">
                <a:latin typeface="Arial"/>
                <a:cs typeface="Arial"/>
              </a:rPr>
              <a:t>α α</a:t>
            </a:r>
            <a:r>
              <a:rPr lang="en-US" sz="1600" dirty="0" err="1">
                <a:latin typeface="Arial"/>
                <a:cs typeface="Arial"/>
              </a:rPr>
              <a:t>ν</a:t>
            </a:r>
            <a:r>
              <a:rPr lang="en-US" sz="1600" dirty="0">
                <a:latin typeface="Arial"/>
                <a:cs typeface="Arial"/>
              </a:rPr>
              <a:t>απ</a:t>
            </a:r>
            <a:r>
              <a:rPr lang="en-US" sz="1600" dirty="0" err="1">
                <a:latin typeface="Arial"/>
                <a:cs typeface="Arial"/>
              </a:rPr>
              <a:t>τύξουν</a:t>
            </a:r>
            <a:r>
              <a:rPr lang="en-US" sz="1600" dirty="0">
                <a:latin typeface="Arial"/>
                <a:cs typeface="Arial"/>
              </a:rPr>
              <a:t> "banner blindness", π</a:t>
            </a:r>
            <a:r>
              <a:rPr lang="en-US" sz="1600" dirty="0" err="1">
                <a:latin typeface="Arial"/>
                <a:cs typeface="Arial"/>
              </a:rPr>
              <a:t>ου</a:t>
            </a:r>
            <a:r>
              <a:rPr lang="en-US" sz="1600" dirty="0">
                <a:latin typeface="Arial"/>
                <a:cs typeface="Arial"/>
              </a:rPr>
              <a:t> </a:t>
            </a:r>
            <a:r>
              <a:rPr lang="en-US" sz="1600" dirty="0" err="1">
                <a:latin typeface="Arial"/>
                <a:cs typeface="Arial"/>
              </a:rPr>
              <a:t>σημ</a:t>
            </a:r>
            <a:r>
              <a:rPr lang="en-US" sz="1600" dirty="0">
                <a:latin typeface="Arial"/>
                <a:cs typeface="Arial"/>
              </a:rPr>
              <a:t>α</a:t>
            </a:r>
            <a:r>
              <a:rPr lang="en-US" sz="1600" dirty="0" err="1">
                <a:latin typeface="Arial"/>
                <a:cs typeface="Arial"/>
              </a:rPr>
              <a:t>ίνει</a:t>
            </a:r>
            <a:r>
              <a:rPr lang="en-US" sz="1600" dirty="0">
                <a:latin typeface="Arial"/>
                <a:cs typeface="Arial"/>
              </a:rPr>
              <a:t> </a:t>
            </a:r>
            <a:r>
              <a:rPr lang="en-US" sz="1600" dirty="0" err="1">
                <a:latin typeface="Arial"/>
                <a:cs typeface="Arial"/>
              </a:rPr>
              <a:t>ότι</a:t>
            </a:r>
            <a:r>
              <a:rPr lang="en-US" sz="1600" dirty="0">
                <a:latin typeface="Arial"/>
                <a:cs typeface="Arial"/>
              </a:rPr>
              <a:t> α</a:t>
            </a:r>
            <a:r>
              <a:rPr lang="en-US" sz="1600" dirty="0" err="1">
                <a:latin typeface="Arial"/>
                <a:cs typeface="Arial"/>
              </a:rPr>
              <a:t>γνοούν</a:t>
            </a:r>
            <a:r>
              <a:rPr lang="en-US" sz="1600" dirty="0">
                <a:latin typeface="Arial"/>
                <a:cs typeface="Arial"/>
              </a:rPr>
              <a:t> </a:t>
            </a:r>
            <a:r>
              <a:rPr lang="en-US" sz="1600" dirty="0" err="1">
                <a:latin typeface="Arial"/>
                <a:cs typeface="Arial"/>
              </a:rPr>
              <a:t>συστημ</a:t>
            </a:r>
            <a:r>
              <a:rPr lang="en-US" sz="1600" dirty="0">
                <a:latin typeface="Arial"/>
                <a:cs typeface="Arial"/>
              </a:rPr>
              <a:t>α</a:t>
            </a:r>
            <a:r>
              <a:rPr lang="en-US" sz="1600" dirty="0" err="1">
                <a:latin typeface="Arial"/>
                <a:cs typeface="Arial"/>
              </a:rPr>
              <a:t>τικά</a:t>
            </a:r>
            <a:r>
              <a:rPr lang="en-US" sz="1600" dirty="0">
                <a:latin typeface="Arial"/>
                <a:cs typeface="Arial"/>
              </a:rPr>
              <a:t> </a:t>
            </a:r>
            <a:r>
              <a:rPr lang="en-US" sz="1600" dirty="0" err="1">
                <a:latin typeface="Arial"/>
                <a:cs typeface="Arial"/>
              </a:rPr>
              <a:t>τις</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φημίσεις</a:t>
            </a:r>
            <a:r>
              <a:rPr lang="en-US" sz="1600" dirty="0">
                <a:latin typeface="Arial"/>
                <a:cs typeface="Arial"/>
              </a:rPr>
              <a:t> π</a:t>
            </a:r>
            <a:r>
              <a:rPr lang="en-US" sz="1600" dirty="0" err="1">
                <a:latin typeface="Arial"/>
                <a:cs typeface="Arial"/>
              </a:rPr>
              <a:t>ου</a:t>
            </a:r>
            <a:r>
              <a:rPr lang="en-US" sz="1600" dirty="0">
                <a:latin typeface="Arial"/>
                <a:cs typeface="Arial"/>
              </a:rPr>
              <a:t> </a:t>
            </a:r>
            <a:r>
              <a:rPr lang="en-US" sz="1600" dirty="0" err="1">
                <a:latin typeface="Arial"/>
                <a:cs typeface="Arial"/>
              </a:rPr>
              <a:t>εμφ</a:t>
            </a:r>
            <a:r>
              <a:rPr lang="en-US" sz="1600" dirty="0">
                <a:latin typeface="Arial"/>
                <a:cs typeface="Arial"/>
              </a:rPr>
              <a:t>α</a:t>
            </a:r>
            <a:r>
              <a:rPr lang="en-US" sz="1600" dirty="0" err="1">
                <a:latin typeface="Arial"/>
                <a:cs typeface="Arial"/>
              </a:rPr>
              <a:t>νίζοντ</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στην</a:t>
            </a:r>
            <a:r>
              <a:rPr lang="en-US" sz="1600" dirty="0">
                <a:latin typeface="Arial"/>
                <a:cs typeface="Arial"/>
              </a:rPr>
              <a:t> π</a:t>
            </a:r>
            <a:r>
              <a:rPr lang="en-US" sz="1600" dirty="0" err="1">
                <a:latin typeface="Arial"/>
                <a:cs typeface="Arial"/>
              </a:rPr>
              <a:t>εριοχή</a:t>
            </a:r>
            <a:r>
              <a:rPr lang="en-US" sz="1600" dirty="0">
                <a:latin typeface="Arial"/>
                <a:cs typeface="Arial"/>
              </a:rPr>
              <a:t> </a:t>
            </a:r>
            <a:r>
              <a:rPr lang="en-US" sz="1600" dirty="0" err="1">
                <a:latin typeface="Arial"/>
                <a:cs typeface="Arial"/>
              </a:rPr>
              <a:t>των</a:t>
            </a:r>
            <a:r>
              <a:rPr lang="en-US" sz="1600" dirty="0">
                <a:latin typeface="Arial"/>
                <a:cs typeface="Arial"/>
              </a:rPr>
              <a:t> banners, </a:t>
            </a:r>
            <a:r>
              <a:rPr lang="en-US" sz="1600" dirty="0" err="1">
                <a:latin typeface="Arial"/>
                <a:cs typeface="Arial"/>
              </a:rPr>
              <a:t>γεγονός</a:t>
            </a:r>
            <a:r>
              <a:rPr lang="en-US" sz="1600" dirty="0">
                <a:latin typeface="Arial"/>
                <a:cs typeface="Arial"/>
              </a:rPr>
              <a:t> π</a:t>
            </a:r>
            <a:r>
              <a:rPr lang="en-US" sz="1600" dirty="0" err="1">
                <a:latin typeface="Arial"/>
                <a:cs typeface="Arial"/>
              </a:rPr>
              <a:t>ου</a:t>
            </a:r>
            <a:r>
              <a:rPr lang="en-US" sz="1600" dirty="0">
                <a:latin typeface="Arial"/>
                <a:cs typeface="Arial"/>
              </a:rPr>
              <a:t> μπ</a:t>
            </a:r>
            <a:r>
              <a:rPr lang="en-US" sz="1600" dirty="0" err="1">
                <a:latin typeface="Arial"/>
                <a:cs typeface="Arial"/>
              </a:rPr>
              <a:t>ορεί</a:t>
            </a:r>
            <a:r>
              <a:rPr lang="en-US" sz="1600" dirty="0">
                <a:latin typeface="Arial"/>
                <a:cs typeface="Arial"/>
              </a:rPr>
              <a:t> </a:t>
            </a:r>
            <a:r>
              <a:rPr lang="en-US" sz="1600" dirty="0" err="1">
                <a:latin typeface="Arial"/>
                <a:cs typeface="Arial"/>
              </a:rPr>
              <a:t>ν</a:t>
            </a:r>
            <a:r>
              <a:rPr lang="en-US" sz="1600" dirty="0">
                <a:latin typeface="Arial"/>
                <a:cs typeface="Arial"/>
              </a:rPr>
              <a:t>α </a:t>
            </a:r>
            <a:r>
              <a:rPr lang="en-US" sz="1600" dirty="0" err="1">
                <a:latin typeface="Arial"/>
                <a:cs typeface="Arial"/>
              </a:rPr>
              <a:t>μειώσει</a:t>
            </a:r>
            <a:r>
              <a:rPr lang="en-US" sz="1600" dirty="0">
                <a:latin typeface="Arial"/>
                <a:cs typeface="Arial"/>
              </a:rPr>
              <a:t> </a:t>
            </a:r>
            <a:r>
              <a:rPr lang="en-US" sz="1600" dirty="0" err="1">
                <a:latin typeface="Arial"/>
                <a:cs typeface="Arial"/>
              </a:rPr>
              <a:t>την</a:t>
            </a:r>
            <a:r>
              <a:rPr lang="en-US" sz="1600" dirty="0">
                <a:latin typeface="Arial"/>
                <a:cs typeface="Arial"/>
              </a:rPr>
              <a:t> απ</a:t>
            </a:r>
            <a:r>
              <a:rPr lang="en-US" sz="1600" dirty="0" err="1">
                <a:latin typeface="Arial"/>
                <a:cs typeface="Arial"/>
              </a:rPr>
              <a:t>οτελεσμ</a:t>
            </a:r>
            <a:r>
              <a:rPr lang="en-US" sz="1600" dirty="0">
                <a:latin typeface="Arial"/>
                <a:cs typeface="Arial"/>
              </a:rPr>
              <a:t>α</a:t>
            </a:r>
            <a:r>
              <a:rPr lang="en-US" sz="1600" dirty="0" err="1">
                <a:latin typeface="Arial"/>
                <a:cs typeface="Arial"/>
              </a:rPr>
              <a:t>τικότητ</a:t>
            </a:r>
            <a:r>
              <a:rPr lang="en-US" sz="1600" dirty="0">
                <a:latin typeface="Arial"/>
                <a:cs typeface="Arial"/>
              </a:rPr>
              <a:t>α </a:t>
            </a:r>
            <a:r>
              <a:rPr lang="en-US" sz="1600" dirty="0" err="1">
                <a:latin typeface="Arial"/>
                <a:cs typeface="Arial"/>
              </a:rPr>
              <a:t>των</a:t>
            </a:r>
            <a:r>
              <a:rPr lang="en-US" sz="1600" dirty="0">
                <a:latin typeface="Arial"/>
                <a:cs typeface="Arial"/>
              </a:rPr>
              <a:t> banner ads. </a:t>
            </a:r>
            <a:endParaRPr lang="el-GR" sz="1600" dirty="0">
              <a:latin typeface="Arial"/>
              <a:cs typeface="Arial"/>
            </a:endParaRPr>
          </a:p>
          <a:p>
            <a:pPr algn="just"/>
            <a:endParaRPr lang="el-GR" sz="1600" dirty="0">
              <a:latin typeface="Arial"/>
              <a:cs typeface="Arial"/>
            </a:endParaRPr>
          </a:p>
        </p:txBody>
      </p:sp>
      <p:sp>
        <p:nvSpPr>
          <p:cNvPr id="15" name="Title 1"/>
          <p:cNvSpPr>
            <a:spLocks noGrp="1"/>
          </p:cNvSpPr>
          <p:nvPr>
            <p:ph type="title"/>
          </p:nvPr>
        </p:nvSpPr>
        <p:spPr>
          <a:xfrm>
            <a:off x="395536" y="759842"/>
            <a:ext cx="8291264" cy="508918"/>
          </a:xfrm>
        </p:spPr>
        <p:txBody>
          <a:bodyPr>
            <a:noAutofit/>
          </a:bodyPr>
          <a:lstStyle/>
          <a:p>
            <a:pPr lvl="1" algn="ctr" rtl="0">
              <a:spcBef>
                <a:spcPct val="0"/>
              </a:spcBef>
            </a:pPr>
            <a:r>
              <a:rPr lang="el-GR" sz="2800" dirty="0">
                <a:latin typeface="Arial"/>
                <a:cs typeface="Arial"/>
              </a:rPr>
              <a:t>Μειονεκτήματα διαδικτυακής διαφήμισης </a:t>
            </a:r>
            <a:br>
              <a:rPr lang="en-US" sz="2800" dirty="0">
                <a:latin typeface="Arial"/>
                <a:cs typeface="Arial"/>
              </a:rPr>
            </a:br>
            <a:br>
              <a:rPr lang="en-US" sz="2800" dirty="0">
                <a:latin typeface="Arial"/>
                <a:cs typeface="Arial"/>
              </a:rPr>
            </a:br>
            <a:endParaRPr lang="en-US" sz="2800" dirty="0">
              <a:latin typeface="Arial"/>
              <a:cs typeface="Arial"/>
            </a:endParaRPr>
          </a:p>
        </p:txBody>
      </p:sp>
    </p:spTree>
    <p:extLst>
      <p:ext uri="{BB962C8B-B14F-4D97-AF65-F5344CB8AC3E}">
        <p14:creationId xmlns:p14="http://schemas.microsoft.com/office/powerpoint/2010/main" val="3780188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467544" y="834966"/>
            <a:ext cx="8208912" cy="3662541"/>
          </a:xfrm>
          <a:prstGeom prst="rect">
            <a:avLst/>
          </a:prstGeom>
        </p:spPr>
        <p:txBody>
          <a:bodyPr wrap="square">
            <a:spAutoFit/>
          </a:bodyPr>
          <a:lstStyle/>
          <a:p>
            <a:pPr marL="285750" indent="-285750" algn="just">
              <a:buFont typeface="Arial"/>
              <a:buChar char="•"/>
            </a:pPr>
            <a:endParaRPr lang="el-GR" sz="1600" dirty="0">
              <a:latin typeface="Arial"/>
              <a:cs typeface="Arial"/>
            </a:endParaRPr>
          </a:p>
          <a:p>
            <a:pPr algn="just">
              <a:lnSpc>
                <a:spcPct val="150000"/>
              </a:lnSpc>
            </a:pPr>
            <a:endParaRPr lang="el-GR" sz="1600" dirty="0">
              <a:latin typeface="Arial"/>
              <a:cs typeface="Arial"/>
            </a:endParaRPr>
          </a:p>
          <a:p>
            <a:pPr marL="285750" indent="-285750" algn="just">
              <a:buFont typeface="Arial"/>
              <a:buChar char="•"/>
            </a:pPr>
            <a:r>
              <a:rPr lang="en-US" sz="1600" dirty="0" err="1">
                <a:latin typeface="Arial"/>
                <a:cs typeface="Arial"/>
              </a:rPr>
              <a:t>Περί</a:t>
            </a:r>
            <a:r>
              <a:rPr lang="en-US" sz="1600" dirty="0">
                <a:latin typeface="Arial"/>
                <a:cs typeface="Arial"/>
              </a:rPr>
              <a:t>π</a:t>
            </a:r>
            <a:r>
              <a:rPr lang="en-US" sz="1600" dirty="0" err="1">
                <a:latin typeface="Arial"/>
                <a:cs typeface="Arial"/>
              </a:rPr>
              <a:t>λοκες</a:t>
            </a:r>
            <a:r>
              <a:rPr lang="en-US" sz="1600" dirty="0">
                <a:latin typeface="Arial"/>
                <a:cs typeface="Arial"/>
              </a:rPr>
              <a:t> </a:t>
            </a:r>
            <a:r>
              <a:rPr lang="en-US" sz="1600" dirty="0" err="1">
                <a:latin typeface="Arial"/>
                <a:cs typeface="Arial"/>
              </a:rPr>
              <a:t>μετρήσεις</a:t>
            </a:r>
            <a:r>
              <a:rPr lang="en-US" sz="1600" dirty="0">
                <a:latin typeface="Arial"/>
                <a:cs typeface="Arial"/>
              </a:rPr>
              <a:t>: </a:t>
            </a:r>
            <a:r>
              <a:rPr lang="en-US" sz="1600" dirty="0" err="1">
                <a:latin typeface="Arial"/>
                <a:cs typeface="Arial"/>
              </a:rPr>
              <a:t>Π</a:t>
            </a:r>
            <a:r>
              <a:rPr lang="en-US" sz="1600" dirty="0">
                <a:latin typeface="Arial"/>
                <a:cs typeface="Arial"/>
              </a:rPr>
              <a:t>α</a:t>
            </a:r>
            <a:r>
              <a:rPr lang="en-US" sz="1600" dirty="0" err="1">
                <a:latin typeface="Arial"/>
                <a:cs typeface="Arial"/>
              </a:rPr>
              <a:t>ρά</a:t>
            </a:r>
            <a:r>
              <a:rPr lang="en-US" sz="1600" dirty="0">
                <a:latin typeface="Arial"/>
                <a:cs typeface="Arial"/>
              </a:rPr>
              <a:t> </a:t>
            </a:r>
            <a:r>
              <a:rPr lang="en-US" sz="1600" dirty="0" err="1">
                <a:latin typeface="Arial"/>
                <a:cs typeface="Arial"/>
              </a:rPr>
              <a:t>τη</a:t>
            </a:r>
            <a:r>
              <a:rPr lang="en-US" sz="1600" dirty="0">
                <a:latin typeface="Arial"/>
                <a:cs typeface="Arial"/>
              </a:rPr>
              <a:t> </a:t>
            </a:r>
            <a:r>
              <a:rPr lang="en-US" sz="1600" dirty="0" err="1">
                <a:latin typeface="Arial"/>
                <a:cs typeface="Arial"/>
              </a:rPr>
              <a:t>δυν</a:t>
            </a:r>
            <a:r>
              <a:rPr lang="en-US" sz="1600" dirty="0">
                <a:latin typeface="Arial"/>
                <a:cs typeface="Arial"/>
              </a:rPr>
              <a:t>α</a:t>
            </a:r>
            <a:r>
              <a:rPr lang="en-US" sz="1600" dirty="0" err="1">
                <a:latin typeface="Arial"/>
                <a:cs typeface="Arial"/>
              </a:rPr>
              <a:t>τότητ</a:t>
            </a:r>
            <a:r>
              <a:rPr lang="en-US" sz="1600" dirty="0">
                <a:latin typeface="Arial"/>
                <a:cs typeface="Arial"/>
              </a:rPr>
              <a:t>α α</a:t>
            </a:r>
            <a:r>
              <a:rPr lang="en-US" sz="1600" dirty="0" err="1">
                <a:latin typeface="Arial"/>
                <a:cs typeface="Arial"/>
              </a:rPr>
              <a:t>ν</a:t>
            </a:r>
            <a:r>
              <a:rPr lang="en-US" sz="1600" dirty="0">
                <a:latin typeface="Arial"/>
                <a:cs typeface="Arial"/>
              </a:rPr>
              <a:t>α</a:t>
            </a:r>
            <a:r>
              <a:rPr lang="en-US" sz="1600" dirty="0" err="1">
                <a:latin typeface="Arial"/>
                <a:cs typeface="Arial"/>
              </a:rPr>
              <a:t>λυτικής</a:t>
            </a:r>
            <a:r>
              <a:rPr lang="en-US" sz="1600" dirty="0">
                <a:latin typeface="Arial"/>
                <a:cs typeface="Arial"/>
              </a:rPr>
              <a:t> </a:t>
            </a:r>
            <a:r>
              <a:rPr lang="en-US" sz="1600" dirty="0" err="1">
                <a:latin typeface="Arial"/>
                <a:cs typeface="Arial"/>
              </a:rPr>
              <a:t>μέτρησης</a:t>
            </a:r>
            <a:r>
              <a:rPr lang="en-US" sz="1600" dirty="0">
                <a:latin typeface="Arial"/>
                <a:cs typeface="Arial"/>
              </a:rPr>
              <a:t>, </a:t>
            </a:r>
            <a:r>
              <a:rPr lang="en-US" sz="1600" dirty="0" err="1">
                <a:latin typeface="Arial"/>
                <a:cs typeface="Arial"/>
              </a:rPr>
              <a:t>η</a:t>
            </a:r>
            <a:r>
              <a:rPr lang="en-US" sz="1600" dirty="0">
                <a:latin typeface="Arial"/>
                <a:cs typeface="Arial"/>
              </a:rPr>
              <a:t> α</a:t>
            </a:r>
            <a:r>
              <a:rPr lang="en-US" sz="1600" dirty="0" err="1">
                <a:latin typeface="Arial"/>
                <a:cs typeface="Arial"/>
              </a:rPr>
              <a:t>ξιολόγηση</a:t>
            </a:r>
            <a:r>
              <a:rPr lang="en-US" sz="1600" dirty="0">
                <a:latin typeface="Arial"/>
                <a:cs typeface="Arial"/>
              </a:rPr>
              <a:t> </a:t>
            </a:r>
            <a:r>
              <a:rPr lang="en-US" sz="1600" dirty="0" err="1">
                <a:latin typeface="Arial"/>
                <a:cs typeface="Arial"/>
              </a:rPr>
              <a:t>της</a:t>
            </a:r>
            <a:r>
              <a:rPr lang="en-US" sz="1600" dirty="0">
                <a:latin typeface="Arial"/>
                <a:cs typeface="Arial"/>
              </a:rPr>
              <a:t> π</a:t>
            </a:r>
            <a:r>
              <a:rPr lang="en-US" sz="1600" dirty="0" err="1">
                <a:latin typeface="Arial"/>
                <a:cs typeface="Arial"/>
              </a:rPr>
              <a:t>ρ</a:t>
            </a:r>
            <a:r>
              <a:rPr lang="en-US" sz="1600" dirty="0">
                <a:latin typeface="Arial"/>
                <a:cs typeface="Arial"/>
              </a:rPr>
              <a:t>α</a:t>
            </a:r>
            <a:r>
              <a:rPr lang="en-US" sz="1600" dirty="0" err="1">
                <a:latin typeface="Arial"/>
                <a:cs typeface="Arial"/>
              </a:rPr>
              <a:t>γμ</a:t>
            </a:r>
            <a:r>
              <a:rPr lang="en-US" sz="1600" dirty="0">
                <a:latin typeface="Arial"/>
                <a:cs typeface="Arial"/>
              </a:rPr>
              <a:t>α</a:t>
            </a:r>
            <a:r>
              <a:rPr lang="en-US" sz="1600" dirty="0" err="1">
                <a:latin typeface="Arial"/>
                <a:cs typeface="Arial"/>
              </a:rPr>
              <a:t>τικής</a:t>
            </a:r>
            <a:r>
              <a:rPr lang="en-US" sz="1600" dirty="0">
                <a:latin typeface="Arial"/>
                <a:cs typeface="Arial"/>
              </a:rPr>
              <a:t> απ</a:t>
            </a:r>
            <a:r>
              <a:rPr lang="en-US" sz="1600" dirty="0" err="1">
                <a:latin typeface="Arial"/>
                <a:cs typeface="Arial"/>
              </a:rPr>
              <a:t>όδοσης</a:t>
            </a:r>
            <a:r>
              <a:rPr lang="en-US" sz="1600" dirty="0">
                <a:latin typeface="Arial"/>
                <a:cs typeface="Arial"/>
              </a:rPr>
              <a:t> </a:t>
            </a:r>
            <a:r>
              <a:rPr lang="en-US" sz="1600" dirty="0" err="1">
                <a:latin typeface="Arial"/>
                <a:cs typeface="Arial"/>
              </a:rPr>
              <a:t>μι</a:t>
            </a:r>
            <a:r>
              <a:rPr lang="en-US" sz="1600" dirty="0">
                <a:latin typeface="Arial"/>
                <a:cs typeface="Arial"/>
              </a:rPr>
              <a:t>α</a:t>
            </a:r>
            <a:r>
              <a:rPr lang="en-US" sz="1600" dirty="0" err="1">
                <a:latin typeface="Arial"/>
                <a:cs typeface="Arial"/>
              </a:rPr>
              <a:t>ς</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φημιστικής</a:t>
            </a:r>
            <a:r>
              <a:rPr lang="en-US" sz="1600" dirty="0">
                <a:latin typeface="Arial"/>
                <a:cs typeface="Arial"/>
              </a:rPr>
              <a:t> </a:t>
            </a:r>
            <a:r>
              <a:rPr lang="en-US" sz="1600" dirty="0" err="1">
                <a:latin typeface="Arial"/>
                <a:cs typeface="Arial"/>
              </a:rPr>
              <a:t>κ</a:t>
            </a:r>
            <a:r>
              <a:rPr lang="en-US" sz="1600" dirty="0">
                <a:latin typeface="Arial"/>
                <a:cs typeface="Arial"/>
              </a:rPr>
              <a:t>αμπ</a:t>
            </a:r>
            <a:r>
              <a:rPr lang="en-US" sz="1600" dirty="0" err="1">
                <a:latin typeface="Arial"/>
                <a:cs typeface="Arial"/>
              </a:rPr>
              <a:t>άνι</a:t>
            </a:r>
            <a:r>
              <a:rPr lang="en-US" sz="1600" dirty="0">
                <a:latin typeface="Arial"/>
                <a:cs typeface="Arial"/>
              </a:rPr>
              <a:t>α</a:t>
            </a:r>
            <a:r>
              <a:rPr lang="en-US" sz="1600" dirty="0" err="1">
                <a:latin typeface="Arial"/>
                <a:cs typeface="Arial"/>
              </a:rPr>
              <a:t>ς</a:t>
            </a:r>
            <a:r>
              <a:rPr lang="en-US" sz="1600" dirty="0">
                <a:latin typeface="Arial"/>
                <a:cs typeface="Arial"/>
              </a:rPr>
              <a:t> μπ</a:t>
            </a:r>
            <a:r>
              <a:rPr lang="en-US" sz="1600" dirty="0" err="1">
                <a:latin typeface="Arial"/>
                <a:cs typeface="Arial"/>
              </a:rPr>
              <a:t>ορεί</a:t>
            </a:r>
            <a:r>
              <a:rPr lang="en-US" sz="1600" dirty="0">
                <a:latin typeface="Arial"/>
                <a:cs typeface="Arial"/>
              </a:rPr>
              <a:t> </a:t>
            </a:r>
            <a:r>
              <a:rPr lang="en-US" sz="1600" dirty="0" err="1">
                <a:latin typeface="Arial"/>
                <a:cs typeface="Arial"/>
              </a:rPr>
              <a:t>ν</a:t>
            </a:r>
            <a:r>
              <a:rPr lang="en-US" sz="1600" dirty="0">
                <a:latin typeface="Arial"/>
                <a:cs typeface="Arial"/>
              </a:rPr>
              <a:t>α </a:t>
            </a:r>
            <a:r>
              <a:rPr lang="en-US" sz="1600" dirty="0" err="1">
                <a:latin typeface="Arial"/>
                <a:cs typeface="Arial"/>
              </a:rPr>
              <a:t>είν</a:t>
            </a:r>
            <a:r>
              <a:rPr lang="en-US" sz="1600" dirty="0">
                <a:latin typeface="Arial"/>
                <a:cs typeface="Arial"/>
              </a:rPr>
              <a:t>α</a:t>
            </a:r>
            <a:r>
              <a:rPr lang="en-US" sz="1600" dirty="0" err="1">
                <a:latin typeface="Arial"/>
                <a:cs typeface="Arial"/>
              </a:rPr>
              <a:t>ι</a:t>
            </a:r>
            <a:r>
              <a:rPr lang="en-US" sz="1600" dirty="0">
                <a:latin typeface="Arial"/>
                <a:cs typeface="Arial"/>
              </a:rPr>
              <a:t> π</a:t>
            </a:r>
            <a:r>
              <a:rPr lang="en-US" sz="1600" dirty="0" err="1">
                <a:latin typeface="Arial"/>
                <a:cs typeface="Arial"/>
              </a:rPr>
              <a:t>ολύ</a:t>
            </a:r>
            <a:r>
              <a:rPr lang="en-US" sz="1600" dirty="0">
                <a:latin typeface="Arial"/>
                <a:cs typeface="Arial"/>
              </a:rPr>
              <a:t>π</a:t>
            </a:r>
            <a:r>
              <a:rPr lang="en-US" sz="1600" dirty="0" err="1">
                <a:latin typeface="Arial"/>
                <a:cs typeface="Arial"/>
              </a:rPr>
              <a:t>λοκη</a:t>
            </a:r>
            <a:r>
              <a:rPr lang="en-US" sz="1600" dirty="0">
                <a:latin typeface="Arial"/>
                <a:cs typeface="Arial"/>
              </a:rPr>
              <a:t> </a:t>
            </a:r>
            <a:r>
              <a:rPr lang="en-US" sz="1600" dirty="0" err="1">
                <a:latin typeface="Arial"/>
                <a:cs typeface="Arial"/>
              </a:rPr>
              <a:t>λόγω</a:t>
            </a:r>
            <a:r>
              <a:rPr lang="en-US" sz="1600" dirty="0">
                <a:latin typeface="Arial"/>
                <a:cs typeface="Arial"/>
              </a:rPr>
              <a:t> </a:t>
            </a:r>
            <a:r>
              <a:rPr lang="en-US" sz="1600" dirty="0" err="1">
                <a:latin typeface="Arial"/>
                <a:cs typeface="Arial"/>
              </a:rPr>
              <a:t>των</a:t>
            </a:r>
            <a:r>
              <a:rPr lang="en-US" sz="1600" dirty="0">
                <a:latin typeface="Arial"/>
                <a:cs typeface="Arial"/>
              </a:rPr>
              <a:t> </a:t>
            </a:r>
            <a:r>
              <a:rPr lang="en-US" sz="1600" dirty="0" err="1">
                <a:latin typeface="Arial"/>
                <a:cs typeface="Arial"/>
              </a:rPr>
              <a:t>διάφορων</a:t>
            </a:r>
            <a:r>
              <a:rPr lang="en-US" sz="1600" dirty="0">
                <a:latin typeface="Arial"/>
                <a:cs typeface="Arial"/>
              </a:rPr>
              <a:t> πα</a:t>
            </a:r>
            <a:r>
              <a:rPr lang="en-US" sz="1600" dirty="0" err="1">
                <a:latin typeface="Arial"/>
                <a:cs typeface="Arial"/>
              </a:rPr>
              <a:t>ρ</a:t>
            </a:r>
            <a:r>
              <a:rPr lang="en-US" sz="1600" dirty="0">
                <a:latin typeface="Arial"/>
                <a:cs typeface="Arial"/>
              </a:rPr>
              <a:t>α</a:t>
            </a:r>
            <a:r>
              <a:rPr lang="en-US" sz="1600" dirty="0" err="1">
                <a:latin typeface="Arial"/>
                <a:cs typeface="Arial"/>
              </a:rPr>
              <a:t>γόντων</a:t>
            </a:r>
            <a:r>
              <a:rPr lang="en-US" sz="1600" dirty="0">
                <a:latin typeface="Arial"/>
                <a:cs typeface="Arial"/>
              </a:rPr>
              <a:t> π</a:t>
            </a:r>
            <a:r>
              <a:rPr lang="en-US" sz="1600" dirty="0" err="1">
                <a:latin typeface="Arial"/>
                <a:cs typeface="Arial"/>
              </a:rPr>
              <a:t>ου</a:t>
            </a:r>
            <a:r>
              <a:rPr lang="en-US" sz="1600" dirty="0">
                <a:latin typeface="Arial"/>
                <a:cs typeface="Arial"/>
              </a:rPr>
              <a:t> </a:t>
            </a:r>
            <a:r>
              <a:rPr lang="en-US" sz="1600" dirty="0" err="1">
                <a:latin typeface="Arial"/>
                <a:cs typeface="Arial"/>
              </a:rPr>
              <a:t>ε</a:t>
            </a:r>
            <a:r>
              <a:rPr lang="en-US" sz="1600" dirty="0">
                <a:latin typeface="Arial"/>
                <a:cs typeface="Arial"/>
              </a:rPr>
              <a:t>π</a:t>
            </a:r>
            <a:r>
              <a:rPr lang="en-US" sz="1600" dirty="0" err="1">
                <a:latin typeface="Arial"/>
                <a:cs typeface="Arial"/>
              </a:rPr>
              <a:t>ηρεάζουν</a:t>
            </a:r>
            <a:r>
              <a:rPr lang="en-US" sz="1600" dirty="0">
                <a:latin typeface="Arial"/>
                <a:cs typeface="Arial"/>
              </a:rPr>
              <a:t> </a:t>
            </a:r>
            <a:r>
              <a:rPr lang="en-US" sz="1600" dirty="0" err="1">
                <a:latin typeface="Arial"/>
                <a:cs typeface="Arial"/>
              </a:rPr>
              <a:t>την</a:t>
            </a:r>
            <a:r>
              <a:rPr lang="en-US" sz="1600" dirty="0">
                <a:latin typeface="Arial"/>
                <a:cs typeface="Arial"/>
              </a:rPr>
              <a:t> απ</a:t>
            </a:r>
            <a:r>
              <a:rPr lang="en-US" sz="1600" dirty="0" err="1">
                <a:latin typeface="Arial"/>
                <a:cs typeface="Arial"/>
              </a:rPr>
              <a:t>οτελεσμ</a:t>
            </a:r>
            <a:r>
              <a:rPr lang="en-US" sz="1600" dirty="0">
                <a:latin typeface="Arial"/>
                <a:cs typeface="Arial"/>
              </a:rPr>
              <a:t>α</a:t>
            </a:r>
            <a:r>
              <a:rPr lang="en-US" sz="1600" dirty="0" err="1">
                <a:latin typeface="Arial"/>
                <a:cs typeface="Arial"/>
              </a:rPr>
              <a:t>τικότητά</a:t>
            </a:r>
            <a:r>
              <a:rPr lang="en-US" sz="1600" dirty="0">
                <a:latin typeface="Arial"/>
                <a:cs typeface="Arial"/>
              </a:rPr>
              <a:t> </a:t>
            </a:r>
            <a:r>
              <a:rPr lang="en-US" sz="1600" dirty="0" err="1">
                <a:latin typeface="Arial"/>
                <a:cs typeface="Arial"/>
              </a:rPr>
              <a:t>της</a:t>
            </a:r>
            <a:r>
              <a:rPr lang="en-US" sz="1600" dirty="0">
                <a:latin typeface="Arial"/>
                <a:cs typeface="Arial"/>
              </a:rPr>
              <a:t>.</a:t>
            </a:r>
            <a:endParaRPr lang="el-GR" sz="1600" dirty="0">
              <a:latin typeface="Arial"/>
              <a:cs typeface="Arial"/>
            </a:endParaRPr>
          </a:p>
          <a:p>
            <a:pPr marL="285750" indent="-285750" algn="just">
              <a:buFont typeface="Arial"/>
              <a:buChar char="•"/>
            </a:pPr>
            <a:endParaRPr lang="el-GR" sz="1600" dirty="0">
              <a:latin typeface="Arial"/>
              <a:cs typeface="Arial"/>
            </a:endParaRPr>
          </a:p>
          <a:p>
            <a:pPr marL="285750" indent="-285750" algn="just">
              <a:buFont typeface="Arial"/>
              <a:buChar char="•"/>
            </a:pPr>
            <a:r>
              <a:rPr lang="en-US" sz="1600" dirty="0" err="1">
                <a:latin typeface="Arial"/>
                <a:cs typeface="Arial"/>
              </a:rPr>
              <a:t>Αν</a:t>
            </a:r>
            <a:r>
              <a:rPr lang="en-US" sz="1600" dirty="0">
                <a:latin typeface="Arial"/>
                <a:cs typeface="Arial"/>
              </a:rPr>
              <a:t>απ</a:t>
            </a:r>
            <a:r>
              <a:rPr lang="en-US" sz="1600" dirty="0" err="1">
                <a:latin typeface="Arial"/>
                <a:cs typeface="Arial"/>
              </a:rPr>
              <a:t>οτελεσμ</a:t>
            </a:r>
            <a:r>
              <a:rPr lang="en-US" sz="1600" dirty="0">
                <a:latin typeface="Arial"/>
                <a:cs typeface="Arial"/>
              </a:rPr>
              <a:t>α</a:t>
            </a:r>
            <a:r>
              <a:rPr lang="en-US" sz="1600" dirty="0" err="1">
                <a:latin typeface="Arial"/>
                <a:cs typeface="Arial"/>
              </a:rPr>
              <a:t>τικός</a:t>
            </a:r>
            <a:r>
              <a:rPr lang="en-US" sz="1600" dirty="0">
                <a:latin typeface="Arial"/>
                <a:cs typeface="Arial"/>
              </a:rPr>
              <a:t> </a:t>
            </a:r>
            <a:r>
              <a:rPr lang="en-US" sz="1600" dirty="0" err="1">
                <a:latin typeface="Arial"/>
                <a:cs typeface="Arial"/>
              </a:rPr>
              <a:t>έλεγχος</a:t>
            </a:r>
            <a:r>
              <a:rPr lang="en-US" sz="1600" dirty="0">
                <a:latin typeface="Arial"/>
                <a:cs typeface="Arial"/>
              </a:rPr>
              <a:t> π</a:t>
            </a:r>
            <a:r>
              <a:rPr lang="en-US" sz="1600" dirty="0" err="1">
                <a:latin typeface="Arial"/>
                <a:cs typeface="Arial"/>
              </a:rPr>
              <a:t>εριεχομένου</a:t>
            </a:r>
            <a:r>
              <a:rPr lang="en-US" sz="1600" dirty="0">
                <a:latin typeface="Arial"/>
                <a:cs typeface="Arial"/>
              </a:rPr>
              <a:t>: </a:t>
            </a:r>
            <a:r>
              <a:rPr lang="en-US" sz="1600" dirty="0" err="1">
                <a:latin typeface="Arial"/>
                <a:cs typeface="Arial"/>
              </a:rPr>
              <a:t>Σε</a:t>
            </a:r>
            <a:r>
              <a:rPr lang="en-US" sz="1600" dirty="0">
                <a:latin typeface="Arial"/>
                <a:cs typeface="Arial"/>
              </a:rPr>
              <a:t> </a:t>
            </a:r>
            <a:r>
              <a:rPr lang="en-US" sz="1600" dirty="0" err="1">
                <a:latin typeface="Arial"/>
                <a:cs typeface="Arial"/>
              </a:rPr>
              <a:t>ορισμένες</a:t>
            </a:r>
            <a:r>
              <a:rPr lang="en-US" sz="1600" dirty="0">
                <a:latin typeface="Arial"/>
                <a:cs typeface="Arial"/>
              </a:rPr>
              <a:t> π</a:t>
            </a:r>
            <a:r>
              <a:rPr lang="en-US" sz="1600" dirty="0" err="1">
                <a:latin typeface="Arial"/>
                <a:cs typeface="Arial"/>
              </a:rPr>
              <a:t>λ</a:t>
            </a:r>
            <a:r>
              <a:rPr lang="en-US" sz="1600" dirty="0">
                <a:latin typeface="Arial"/>
                <a:cs typeface="Arial"/>
              </a:rPr>
              <a:t>α</a:t>
            </a:r>
            <a:r>
              <a:rPr lang="en-US" sz="1600" dirty="0" err="1">
                <a:latin typeface="Arial"/>
                <a:cs typeface="Arial"/>
              </a:rPr>
              <a:t>τφόρμες</a:t>
            </a:r>
            <a:r>
              <a:rPr lang="en-US" sz="1600" dirty="0">
                <a:latin typeface="Arial"/>
                <a:cs typeface="Arial"/>
              </a:rPr>
              <a:t>, </a:t>
            </a:r>
            <a:r>
              <a:rPr lang="en-US" sz="1600" dirty="0" err="1">
                <a:latin typeface="Arial"/>
                <a:cs typeface="Arial"/>
              </a:rPr>
              <a:t>οι</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φημίσεις</a:t>
            </a:r>
            <a:r>
              <a:rPr lang="en-US" sz="1600" dirty="0">
                <a:latin typeface="Arial"/>
                <a:cs typeface="Arial"/>
              </a:rPr>
              <a:t> μπ</a:t>
            </a:r>
            <a:r>
              <a:rPr lang="en-US" sz="1600" dirty="0" err="1">
                <a:latin typeface="Arial"/>
                <a:cs typeface="Arial"/>
              </a:rPr>
              <a:t>ορεί</a:t>
            </a:r>
            <a:r>
              <a:rPr lang="en-US" sz="1600" dirty="0">
                <a:latin typeface="Arial"/>
                <a:cs typeface="Arial"/>
              </a:rPr>
              <a:t> </a:t>
            </a:r>
            <a:r>
              <a:rPr lang="en-US" sz="1600" dirty="0" err="1">
                <a:latin typeface="Arial"/>
                <a:cs typeface="Arial"/>
              </a:rPr>
              <a:t>ν</a:t>
            </a:r>
            <a:r>
              <a:rPr lang="en-US" sz="1600" dirty="0">
                <a:latin typeface="Arial"/>
                <a:cs typeface="Arial"/>
              </a:rPr>
              <a:t>α </a:t>
            </a:r>
            <a:r>
              <a:rPr lang="en-US" sz="1600" dirty="0" err="1">
                <a:latin typeface="Arial"/>
                <a:cs typeface="Arial"/>
              </a:rPr>
              <a:t>εμφ</a:t>
            </a:r>
            <a:r>
              <a:rPr lang="en-US" sz="1600" dirty="0">
                <a:latin typeface="Arial"/>
                <a:cs typeface="Arial"/>
              </a:rPr>
              <a:t>α</a:t>
            </a:r>
            <a:r>
              <a:rPr lang="en-US" sz="1600" dirty="0" err="1">
                <a:latin typeface="Arial"/>
                <a:cs typeface="Arial"/>
              </a:rPr>
              <a:t>νίζοντ</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δί</a:t>
            </a:r>
            <a:r>
              <a:rPr lang="en-US" sz="1600" dirty="0">
                <a:latin typeface="Arial"/>
                <a:cs typeface="Arial"/>
              </a:rPr>
              <a:t>π</a:t>
            </a:r>
            <a:r>
              <a:rPr lang="en-US" sz="1600" dirty="0" err="1">
                <a:latin typeface="Arial"/>
                <a:cs typeface="Arial"/>
              </a:rPr>
              <a:t>λ</a:t>
            </a:r>
            <a:r>
              <a:rPr lang="en-US" sz="1600" dirty="0">
                <a:latin typeface="Arial"/>
                <a:cs typeface="Arial"/>
              </a:rPr>
              <a:t>α </a:t>
            </a:r>
            <a:r>
              <a:rPr lang="en-US" sz="1600" dirty="0" err="1">
                <a:latin typeface="Arial"/>
                <a:cs typeface="Arial"/>
              </a:rPr>
              <a:t>σε</a:t>
            </a:r>
            <a:r>
              <a:rPr lang="en-US" sz="1600" dirty="0">
                <a:latin typeface="Arial"/>
                <a:cs typeface="Arial"/>
              </a:rPr>
              <a:t> α</a:t>
            </a:r>
            <a:r>
              <a:rPr lang="en-US" sz="1600" dirty="0" err="1">
                <a:latin typeface="Arial"/>
                <a:cs typeface="Arial"/>
              </a:rPr>
              <a:t>κ</a:t>
            </a:r>
            <a:r>
              <a:rPr lang="en-US" sz="1600" dirty="0">
                <a:latin typeface="Arial"/>
                <a:cs typeface="Arial"/>
              </a:rPr>
              <a:t>α</a:t>
            </a:r>
            <a:r>
              <a:rPr lang="en-US" sz="1600" dirty="0" err="1">
                <a:latin typeface="Arial"/>
                <a:cs typeface="Arial"/>
              </a:rPr>
              <a:t>τάλληλο</a:t>
            </a:r>
            <a:r>
              <a:rPr lang="en-US" sz="1600" dirty="0">
                <a:latin typeface="Arial"/>
                <a:cs typeface="Arial"/>
              </a:rPr>
              <a:t> </a:t>
            </a:r>
            <a:r>
              <a:rPr lang="en-US" sz="1600" dirty="0" err="1">
                <a:latin typeface="Arial"/>
                <a:cs typeface="Arial"/>
              </a:rPr>
              <a:t>ή</a:t>
            </a:r>
            <a:r>
              <a:rPr lang="en-US" sz="1600" dirty="0">
                <a:latin typeface="Arial"/>
                <a:cs typeface="Arial"/>
              </a:rPr>
              <a:t> α</a:t>
            </a:r>
            <a:r>
              <a:rPr lang="en-US" sz="1600" dirty="0" err="1">
                <a:latin typeface="Arial"/>
                <a:cs typeface="Arial"/>
              </a:rPr>
              <a:t>μφιλεγόμενο</a:t>
            </a:r>
            <a:r>
              <a:rPr lang="en-US" sz="1600" dirty="0">
                <a:latin typeface="Arial"/>
                <a:cs typeface="Arial"/>
              </a:rPr>
              <a:t> π</a:t>
            </a:r>
            <a:r>
              <a:rPr lang="en-US" sz="1600" dirty="0" err="1">
                <a:latin typeface="Arial"/>
                <a:cs typeface="Arial"/>
              </a:rPr>
              <a:t>εριεχόμενο</a:t>
            </a:r>
            <a:r>
              <a:rPr lang="en-US" sz="1600" dirty="0">
                <a:latin typeface="Arial"/>
                <a:cs typeface="Arial"/>
              </a:rPr>
              <a:t>, π</a:t>
            </a:r>
            <a:r>
              <a:rPr lang="en-US" sz="1600" dirty="0" err="1">
                <a:latin typeface="Arial"/>
                <a:cs typeface="Arial"/>
              </a:rPr>
              <a:t>ροκ</a:t>
            </a:r>
            <a:r>
              <a:rPr lang="en-US" sz="1600" dirty="0">
                <a:latin typeface="Arial"/>
                <a:cs typeface="Arial"/>
              </a:rPr>
              <a:t>α</a:t>
            </a:r>
            <a:r>
              <a:rPr lang="en-US" sz="1600" dirty="0" err="1">
                <a:latin typeface="Arial"/>
                <a:cs typeface="Arial"/>
              </a:rPr>
              <a:t>λώντ</a:t>
            </a:r>
            <a:r>
              <a:rPr lang="en-US" sz="1600" dirty="0">
                <a:latin typeface="Arial"/>
                <a:cs typeface="Arial"/>
              </a:rPr>
              <a:t>α</a:t>
            </a:r>
            <a:r>
              <a:rPr lang="en-US" sz="1600" dirty="0" err="1">
                <a:latin typeface="Arial"/>
                <a:cs typeface="Arial"/>
              </a:rPr>
              <a:t>ς</a:t>
            </a:r>
            <a:r>
              <a:rPr lang="en-US" sz="1600" dirty="0">
                <a:latin typeface="Arial"/>
                <a:cs typeface="Arial"/>
              </a:rPr>
              <a:t> π</a:t>
            </a:r>
            <a:r>
              <a:rPr lang="en-US" sz="1600" dirty="0" err="1">
                <a:latin typeface="Arial"/>
                <a:cs typeface="Arial"/>
              </a:rPr>
              <a:t>ρο</a:t>
            </a:r>
            <a:r>
              <a:rPr lang="en-US" sz="1600" dirty="0">
                <a:latin typeface="Arial"/>
                <a:cs typeface="Arial"/>
              </a:rPr>
              <a:t>β</a:t>
            </a:r>
            <a:r>
              <a:rPr lang="en-US" sz="1600" dirty="0" err="1">
                <a:latin typeface="Arial"/>
                <a:cs typeface="Arial"/>
              </a:rPr>
              <a:t>λήμ</a:t>
            </a:r>
            <a:r>
              <a:rPr lang="en-US" sz="1600" dirty="0">
                <a:latin typeface="Arial"/>
                <a:cs typeface="Arial"/>
              </a:rPr>
              <a:t>α</a:t>
            </a:r>
            <a:r>
              <a:rPr lang="en-US" sz="1600" dirty="0" err="1">
                <a:latin typeface="Arial"/>
                <a:cs typeface="Arial"/>
              </a:rPr>
              <a:t>τ</a:t>
            </a:r>
            <a:r>
              <a:rPr lang="en-US" sz="1600" dirty="0">
                <a:latin typeface="Arial"/>
                <a:cs typeface="Arial"/>
              </a:rPr>
              <a:t>α </a:t>
            </a:r>
            <a:r>
              <a:rPr lang="en-US" sz="1600" dirty="0" err="1">
                <a:latin typeface="Arial"/>
                <a:cs typeface="Arial"/>
              </a:rPr>
              <a:t>στην</a:t>
            </a:r>
            <a:r>
              <a:rPr lang="en-US" sz="1600" dirty="0">
                <a:latin typeface="Arial"/>
                <a:cs typeface="Arial"/>
              </a:rPr>
              <a:t> </a:t>
            </a:r>
            <a:r>
              <a:rPr lang="en-US" sz="1600" dirty="0" err="1">
                <a:latin typeface="Arial"/>
                <a:cs typeface="Arial"/>
              </a:rPr>
              <a:t>εικόν</a:t>
            </a:r>
            <a:r>
              <a:rPr lang="en-US" sz="1600" dirty="0">
                <a:latin typeface="Arial"/>
                <a:cs typeface="Arial"/>
              </a:rPr>
              <a:t>α </a:t>
            </a:r>
            <a:r>
              <a:rPr lang="en-US" sz="1600" dirty="0" err="1">
                <a:latin typeface="Arial"/>
                <a:cs typeface="Arial"/>
              </a:rPr>
              <a:t>του</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φημιζόμενου</a:t>
            </a:r>
            <a:r>
              <a:rPr lang="en-US" sz="1600" dirty="0">
                <a:latin typeface="Arial"/>
                <a:cs typeface="Arial"/>
              </a:rPr>
              <a:t>. </a:t>
            </a:r>
            <a:endParaRPr lang="el-GR" sz="1600" dirty="0">
              <a:latin typeface="Arial"/>
              <a:cs typeface="Arial"/>
            </a:endParaRPr>
          </a:p>
          <a:p>
            <a:pPr marL="285750" indent="-285750" algn="just">
              <a:buFont typeface="Arial"/>
              <a:buChar char="•"/>
            </a:pPr>
            <a:endParaRPr lang="el-GR" sz="1600" dirty="0">
              <a:latin typeface="Arial"/>
              <a:cs typeface="Arial"/>
            </a:endParaRPr>
          </a:p>
          <a:p>
            <a:pPr marL="285750" indent="-285750" algn="just">
              <a:buFont typeface="Arial"/>
              <a:buChar char="•"/>
            </a:pPr>
            <a:endParaRPr lang="el-GR" sz="1600" dirty="0">
              <a:latin typeface="Arial"/>
              <a:cs typeface="Arial"/>
            </a:endParaRPr>
          </a:p>
          <a:p>
            <a:pPr algn="just"/>
            <a:r>
              <a:rPr lang="en-US" sz="1600" dirty="0" err="1">
                <a:latin typeface="Arial"/>
                <a:cs typeface="Arial"/>
              </a:rPr>
              <a:t>Π</a:t>
            </a:r>
            <a:r>
              <a:rPr lang="en-US" sz="1600" dirty="0">
                <a:latin typeface="Arial"/>
                <a:cs typeface="Arial"/>
              </a:rPr>
              <a:t>α</a:t>
            </a:r>
            <a:r>
              <a:rPr lang="en-US" sz="1600" dirty="0" err="1">
                <a:latin typeface="Arial"/>
                <a:cs typeface="Arial"/>
              </a:rPr>
              <a:t>ρόλ</a:t>
            </a:r>
            <a:r>
              <a:rPr lang="en-US" sz="1600" dirty="0">
                <a:latin typeface="Arial"/>
                <a:cs typeface="Arial"/>
              </a:rPr>
              <a:t>α α</a:t>
            </a:r>
            <a:r>
              <a:rPr lang="en-US" sz="1600" dirty="0" err="1">
                <a:latin typeface="Arial"/>
                <a:cs typeface="Arial"/>
              </a:rPr>
              <a:t>υτά</a:t>
            </a:r>
            <a:r>
              <a:rPr lang="en-US" sz="1600" dirty="0">
                <a:latin typeface="Arial"/>
                <a:cs typeface="Arial"/>
              </a:rPr>
              <a:t>, α</a:t>
            </a:r>
            <a:r>
              <a:rPr lang="en-US" sz="1600" dirty="0" err="1">
                <a:latin typeface="Arial"/>
                <a:cs typeface="Arial"/>
              </a:rPr>
              <a:t>ν</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τ</a:t>
            </a:r>
            <a:r>
              <a:rPr lang="en-US" sz="1600" dirty="0">
                <a:latin typeface="Arial"/>
                <a:cs typeface="Arial"/>
              </a:rPr>
              <a:t>α</a:t>
            </a:r>
            <a:r>
              <a:rPr lang="en-US" sz="1600" dirty="0" err="1">
                <a:latin typeface="Arial"/>
                <a:cs typeface="Arial"/>
              </a:rPr>
              <a:t>νοηθούν</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χειριστούν</a:t>
            </a:r>
            <a:r>
              <a:rPr lang="en-US" sz="1600" dirty="0">
                <a:latin typeface="Arial"/>
                <a:cs typeface="Arial"/>
              </a:rPr>
              <a:t> </a:t>
            </a:r>
            <a:r>
              <a:rPr lang="en-US" sz="1600" dirty="0" err="1">
                <a:latin typeface="Arial"/>
                <a:cs typeface="Arial"/>
              </a:rPr>
              <a:t>σωστά</a:t>
            </a:r>
            <a:r>
              <a:rPr lang="en-US" sz="1600" dirty="0">
                <a:latin typeface="Arial"/>
                <a:cs typeface="Arial"/>
              </a:rPr>
              <a:t>, α</a:t>
            </a:r>
            <a:r>
              <a:rPr lang="en-US" sz="1600" dirty="0" err="1">
                <a:latin typeface="Arial"/>
                <a:cs typeface="Arial"/>
              </a:rPr>
              <a:t>υτά</a:t>
            </a:r>
            <a:r>
              <a:rPr lang="en-US" sz="1600" dirty="0">
                <a:latin typeface="Arial"/>
                <a:cs typeface="Arial"/>
              </a:rPr>
              <a:t> </a:t>
            </a:r>
            <a:r>
              <a:rPr lang="en-US" sz="1600" dirty="0" err="1">
                <a:latin typeface="Arial"/>
                <a:cs typeface="Arial"/>
              </a:rPr>
              <a:t>τ</a:t>
            </a:r>
            <a:r>
              <a:rPr lang="en-US" sz="1600" dirty="0">
                <a:latin typeface="Arial"/>
                <a:cs typeface="Arial"/>
              </a:rPr>
              <a:t>α </a:t>
            </a:r>
            <a:r>
              <a:rPr lang="en-US" sz="1600" dirty="0" err="1">
                <a:latin typeface="Arial"/>
                <a:cs typeface="Arial"/>
              </a:rPr>
              <a:t>μειονεκτήμ</a:t>
            </a:r>
            <a:r>
              <a:rPr lang="en-US" sz="1600" dirty="0">
                <a:latin typeface="Arial"/>
                <a:cs typeface="Arial"/>
              </a:rPr>
              <a:t>α</a:t>
            </a:r>
            <a:r>
              <a:rPr lang="en-US" sz="1600" dirty="0" err="1">
                <a:latin typeface="Arial"/>
                <a:cs typeface="Arial"/>
              </a:rPr>
              <a:t>τ</a:t>
            </a:r>
            <a:r>
              <a:rPr lang="en-US" sz="1600" dirty="0">
                <a:latin typeface="Arial"/>
                <a:cs typeface="Arial"/>
              </a:rPr>
              <a:t>α μπ</a:t>
            </a:r>
            <a:r>
              <a:rPr lang="en-US" sz="1600" dirty="0" err="1">
                <a:latin typeface="Arial"/>
                <a:cs typeface="Arial"/>
              </a:rPr>
              <a:t>ορούν</a:t>
            </a:r>
            <a:r>
              <a:rPr lang="en-US" sz="1600" dirty="0">
                <a:latin typeface="Arial"/>
                <a:cs typeface="Arial"/>
              </a:rPr>
              <a:t> </a:t>
            </a:r>
            <a:r>
              <a:rPr lang="en-US" sz="1600" dirty="0" err="1">
                <a:latin typeface="Arial"/>
                <a:cs typeface="Arial"/>
              </a:rPr>
              <a:t>ν</a:t>
            </a:r>
            <a:r>
              <a:rPr lang="en-US" sz="1600" dirty="0">
                <a:latin typeface="Arial"/>
                <a:cs typeface="Arial"/>
              </a:rPr>
              <a:t>α α</a:t>
            </a:r>
            <a:r>
              <a:rPr lang="en-US" sz="1600" dirty="0" err="1">
                <a:latin typeface="Arial"/>
                <a:cs typeface="Arial"/>
              </a:rPr>
              <a:t>ντιμετω</a:t>
            </a:r>
            <a:r>
              <a:rPr lang="en-US" sz="1600" dirty="0">
                <a:latin typeface="Arial"/>
                <a:cs typeface="Arial"/>
              </a:rPr>
              <a:t>π</a:t>
            </a:r>
            <a:r>
              <a:rPr lang="en-US" sz="1600" dirty="0" err="1">
                <a:latin typeface="Arial"/>
                <a:cs typeface="Arial"/>
              </a:rPr>
              <a:t>ιστούν</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η</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δικτυ</a:t>
            </a:r>
            <a:r>
              <a:rPr lang="en-US" sz="1600" dirty="0">
                <a:latin typeface="Arial"/>
                <a:cs typeface="Arial"/>
              </a:rPr>
              <a:t>α</a:t>
            </a:r>
            <a:r>
              <a:rPr lang="en-US" sz="1600" dirty="0" err="1">
                <a:latin typeface="Arial"/>
                <a:cs typeface="Arial"/>
              </a:rPr>
              <a:t>κή</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φήμιση</a:t>
            </a:r>
            <a:r>
              <a:rPr lang="en-US" sz="1600" dirty="0">
                <a:latin typeface="Arial"/>
                <a:cs typeface="Arial"/>
              </a:rPr>
              <a:t> πα</a:t>
            </a:r>
            <a:r>
              <a:rPr lang="en-US" sz="1600" dirty="0" err="1">
                <a:latin typeface="Arial"/>
                <a:cs typeface="Arial"/>
              </a:rPr>
              <a:t>ρ</a:t>
            </a:r>
            <a:r>
              <a:rPr lang="en-US" sz="1600" dirty="0">
                <a:latin typeface="Arial"/>
                <a:cs typeface="Arial"/>
              </a:rPr>
              <a:t>α</a:t>
            </a:r>
            <a:r>
              <a:rPr lang="en-US" sz="1600" dirty="0" err="1">
                <a:latin typeface="Arial"/>
                <a:cs typeface="Arial"/>
              </a:rPr>
              <a:t>μένει</a:t>
            </a:r>
            <a:r>
              <a:rPr lang="en-US" sz="1600" dirty="0">
                <a:latin typeface="Arial"/>
                <a:cs typeface="Arial"/>
              </a:rPr>
              <a:t> </a:t>
            </a:r>
            <a:r>
              <a:rPr lang="en-US" sz="1600" dirty="0" err="1">
                <a:latin typeface="Arial"/>
                <a:cs typeface="Arial"/>
              </a:rPr>
              <a:t>ισχυρό</a:t>
            </a:r>
            <a:r>
              <a:rPr lang="en-US" sz="1600" dirty="0">
                <a:latin typeface="Arial"/>
                <a:cs typeface="Arial"/>
              </a:rPr>
              <a:t> </a:t>
            </a:r>
            <a:r>
              <a:rPr lang="en-US" sz="1600" dirty="0" err="1">
                <a:latin typeface="Arial"/>
                <a:cs typeface="Arial"/>
              </a:rPr>
              <a:t>μέσο</a:t>
            </a:r>
            <a:r>
              <a:rPr lang="en-US" sz="1600" dirty="0">
                <a:latin typeface="Arial"/>
                <a:cs typeface="Arial"/>
              </a:rPr>
              <a:t> π</a:t>
            </a:r>
            <a:r>
              <a:rPr lang="en-US" sz="1600" dirty="0" err="1">
                <a:latin typeface="Arial"/>
                <a:cs typeface="Arial"/>
              </a:rPr>
              <a:t>ροώθησης</a:t>
            </a:r>
            <a:r>
              <a:rPr lang="en-US" sz="1600" dirty="0">
                <a:latin typeface="Arial"/>
                <a:cs typeface="Arial"/>
              </a:rPr>
              <a:t> π</a:t>
            </a:r>
            <a:r>
              <a:rPr lang="en-US" sz="1600" dirty="0" err="1">
                <a:latin typeface="Arial"/>
                <a:cs typeface="Arial"/>
              </a:rPr>
              <a:t>ροϊόντων</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υ</a:t>
            </a:r>
            <a:r>
              <a:rPr lang="en-US" sz="1600" dirty="0">
                <a:latin typeface="Arial"/>
                <a:cs typeface="Arial"/>
              </a:rPr>
              <a:t>π</a:t>
            </a:r>
            <a:r>
              <a:rPr lang="en-US" sz="1600" dirty="0" err="1">
                <a:latin typeface="Arial"/>
                <a:cs typeface="Arial"/>
              </a:rPr>
              <a:t>ηρεσιών</a:t>
            </a:r>
            <a:endParaRPr lang="en-US" sz="1600" dirty="0">
              <a:latin typeface="Arial"/>
              <a:cs typeface="Arial"/>
            </a:endParaRPr>
          </a:p>
        </p:txBody>
      </p:sp>
      <p:sp>
        <p:nvSpPr>
          <p:cNvPr id="15" name="Title 1"/>
          <p:cNvSpPr>
            <a:spLocks noGrp="1"/>
          </p:cNvSpPr>
          <p:nvPr>
            <p:ph type="title"/>
          </p:nvPr>
        </p:nvSpPr>
        <p:spPr>
          <a:xfrm>
            <a:off x="395536" y="759842"/>
            <a:ext cx="8291264" cy="508918"/>
          </a:xfrm>
        </p:spPr>
        <p:txBody>
          <a:bodyPr>
            <a:noAutofit/>
          </a:bodyPr>
          <a:lstStyle/>
          <a:p>
            <a:pPr lvl="1" algn="ctr" rtl="0">
              <a:spcBef>
                <a:spcPct val="0"/>
              </a:spcBef>
            </a:pPr>
            <a:r>
              <a:rPr lang="el-GR" sz="2800" dirty="0">
                <a:latin typeface="Arial"/>
                <a:cs typeface="Arial"/>
              </a:rPr>
              <a:t>Μειονεκτήματα διαδικτυακής διαφήμισης </a:t>
            </a:r>
            <a:br>
              <a:rPr lang="en-US" sz="2800" dirty="0">
                <a:latin typeface="Arial"/>
                <a:cs typeface="Arial"/>
              </a:rPr>
            </a:br>
            <a:br>
              <a:rPr lang="en-US" sz="2800" dirty="0">
                <a:latin typeface="Arial"/>
                <a:cs typeface="Arial"/>
              </a:rPr>
            </a:br>
            <a:endParaRPr lang="en-US" sz="2800" dirty="0">
              <a:latin typeface="Arial"/>
              <a:cs typeface="Arial"/>
            </a:endParaRPr>
          </a:p>
        </p:txBody>
      </p:sp>
    </p:spTree>
    <p:extLst>
      <p:ext uri="{BB962C8B-B14F-4D97-AF65-F5344CB8AC3E}">
        <p14:creationId xmlns:p14="http://schemas.microsoft.com/office/powerpoint/2010/main" val="10971359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Ομάδα 12">
            <a:extLst>
              <a:ext uri="{FF2B5EF4-FFF2-40B4-BE49-F238E27FC236}">
                <a16:creationId xmlns:a16="http://schemas.microsoft.com/office/drawing/2014/main" id="{A9B84B88-B7CD-ECB8-012E-B599F98C83F0}"/>
              </a:ext>
            </a:extLst>
          </p:cNvPr>
          <p:cNvGrpSpPr/>
          <p:nvPr/>
        </p:nvGrpSpPr>
        <p:grpSpPr>
          <a:xfrm>
            <a:off x="182134" y="5733258"/>
            <a:ext cx="8779731" cy="1224531"/>
            <a:chOff x="107504" y="5733258"/>
            <a:chExt cx="8928992" cy="1224531"/>
          </a:xfrm>
        </p:grpSpPr>
        <p:pic>
          <p:nvPicPr>
            <p:cNvPr id="14" name="Picture 3" descr="G:\Katia\Διδακτορική Διατριβή\Kείμενο\Εικόνες\slide2.jpg">
              <a:extLst>
                <a:ext uri="{FF2B5EF4-FFF2-40B4-BE49-F238E27FC236}">
                  <a16:creationId xmlns:a16="http://schemas.microsoft.com/office/drawing/2014/main" id="{87F088C5-2C02-97CF-2C82-639444B3125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5" name="Γραφικό 14" descr="Ψάρι με συμπαγές γέμισμα">
              <a:extLst>
                <a:ext uri="{FF2B5EF4-FFF2-40B4-BE49-F238E27FC236}">
                  <a16:creationId xmlns:a16="http://schemas.microsoft.com/office/drawing/2014/main" id="{3B0F0E4A-798C-0A19-B3E9-F41EE8F14AF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6" name="Γραφικό 15" descr="Ψάρι με συμπαγές γέμισμα">
              <a:extLst>
                <a:ext uri="{FF2B5EF4-FFF2-40B4-BE49-F238E27FC236}">
                  <a16:creationId xmlns:a16="http://schemas.microsoft.com/office/drawing/2014/main" id="{E4B6663C-EC3F-4863-C331-17D15AC6BBA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7" name="Γραφικό 16" descr="Ανταγωνισμός με συμπαγές γέμισμα">
              <a:extLst>
                <a:ext uri="{FF2B5EF4-FFF2-40B4-BE49-F238E27FC236}">
                  <a16:creationId xmlns:a16="http://schemas.microsoft.com/office/drawing/2014/main" id="{D3D93DEC-19AB-A516-5802-10DE2158233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grpSp>
        <p:nvGrpSpPr>
          <p:cNvPr id="31" name="30 - Ομάδα"/>
          <p:cNvGrpSpPr/>
          <p:nvPr/>
        </p:nvGrpSpPr>
        <p:grpSpPr>
          <a:xfrm>
            <a:off x="0" y="185467"/>
            <a:ext cx="9144017" cy="6458242"/>
            <a:chOff x="65835" y="185774"/>
            <a:chExt cx="9012330" cy="5835513"/>
          </a:xfrm>
        </p:grpSpPr>
        <p:sp>
          <p:nvSpPr>
            <p:cNvPr id="23" name="22 - Ορθογώνιο"/>
            <p:cNvSpPr/>
            <p:nvPr/>
          </p:nvSpPr>
          <p:spPr>
            <a:xfrm>
              <a:off x="251520" y="185774"/>
              <a:ext cx="8640944" cy="5835513"/>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nvGrpSpPr>
            <p:cNvPr id="27" name="26 - Ομάδα"/>
            <p:cNvGrpSpPr/>
            <p:nvPr/>
          </p:nvGrpSpPr>
          <p:grpSpPr>
            <a:xfrm>
              <a:off x="251520" y="188640"/>
              <a:ext cx="8640944" cy="576064"/>
              <a:chOff x="251520" y="188640"/>
              <a:chExt cx="8640960" cy="576064"/>
            </a:xfrm>
          </p:grpSpPr>
          <p:sp>
            <p:nvSpPr>
              <p:cNvPr id="25" name="24 - Ορθογώνιο"/>
              <p:cNvSpPr/>
              <p:nvPr/>
            </p:nvSpPr>
            <p:spPr>
              <a:xfrm>
                <a:off x="251520" y="548680"/>
                <a:ext cx="8640960" cy="216024"/>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8" name="1 - Τίτλος"/>
              <p:cNvSpPr txBox="1">
                <a:spLocks/>
              </p:cNvSpPr>
              <p:nvPr/>
            </p:nvSpPr>
            <p:spPr>
              <a:xfrm>
                <a:off x="1043608" y="188640"/>
                <a:ext cx="7848872" cy="576064"/>
              </a:xfrm>
              <a:prstGeom prst="rect">
                <a:avLst/>
              </a:prstGeom>
              <a:solidFill>
                <a:schemeClr val="tx1">
                  <a:lumMod val="75000"/>
                  <a:lumOff val="25000"/>
                </a:schemeClr>
              </a:solidFill>
              <a:effectLst>
                <a:innerShdw blurRad="241300" dist="88900" dir="5400000">
                  <a:schemeClr val="tx1"/>
                </a:innerShdw>
              </a:effectLst>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3600" b="0" i="0" u="none" strike="noStrike" kern="1200" cap="none" spc="0" normalizeH="0" baseline="0" noProof="0">
                    <a:ln>
                      <a:noFill/>
                    </a:ln>
                    <a:solidFill>
                      <a:schemeClr val="bg1"/>
                    </a:solidFill>
                    <a:effectLst/>
                    <a:uLnTx/>
                    <a:uFillTx/>
                    <a:latin typeface="+mj-lt"/>
                    <a:ea typeface="+mj-ea"/>
                    <a:cs typeface="+mj-cs"/>
                  </a:rPr>
                  <a:t>    </a:t>
                </a:r>
                <a:endParaRPr kumimoji="0" lang="el-GR" sz="3600" b="0" i="0" u="none" strike="noStrike" kern="1200" cap="none" spc="0" normalizeH="0" baseline="0" noProof="0" dirty="0">
                  <a:ln>
                    <a:noFill/>
                  </a:ln>
                  <a:solidFill>
                    <a:schemeClr val="bg1">
                      <a:lumMod val="95000"/>
                    </a:schemeClr>
                  </a:solidFill>
                  <a:effectLst/>
                  <a:uLnTx/>
                  <a:uFillTx/>
                  <a:latin typeface="+mj-lt"/>
                  <a:ea typeface="+mj-ea"/>
                  <a:cs typeface="+mj-cs"/>
                </a:endParaRPr>
              </a:p>
            </p:txBody>
          </p:sp>
          <p:sp>
            <p:nvSpPr>
              <p:cNvPr id="49" name="48 - Ορθογώνιο"/>
              <p:cNvSpPr/>
              <p:nvPr/>
            </p:nvSpPr>
            <p:spPr>
              <a:xfrm>
                <a:off x="251520" y="188640"/>
                <a:ext cx="870423" cy="576064"/>
              </a:xfrm>
              <a:prstGeom prst="rect">
                <a:avLst/>
              </a:prstGeom>
              <a:solidFill>
                <a:srgbClr val="50B4D8"/>
              </a:solidFill>
              <a:ln>
                <a:noFill/>
              </a:ln>
              <a:effectLst>
                <a:innerShdw blurRad="228600" dist="279400" dir="5400000">
                  <a:prstClr val="black">
                    <a:alpha val="41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rgbClr val="73BED3"/>
                  </a:solidFill>
                </a:endParaRPr>
              </a:p>
            </p:txBody>
          </p:sp>
        </p:grpSp>
        <p:sp>
          <p:nvSpPr>
            <p:cNvPr id="28" name="27 - Ορθογώνιο"/>
            <p:cNvSpPr/>
            <p:nvPr/>
          </p:nvSpPr>
          <p:spPr>
            <a:xfrm>
              <a:off x="65835" y="188640"/>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898653" y="404664"/>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32" name="31 - Ομάδα"/>
          <p:cNvGrpSpPr/>
          <p:nvPr/>
        </p:nvGrpSpPr>
        <p:grpSpPr>
          <a:xfrm>
            <a:off x="214282" y="188640"/>
            <a:ext cx="7598078" cy="578812"/>
            <a:chOff x="214282" y="210156"/>
            <a:chExt cx="7598078" cy="578812"/>
          </a:xfrm>
        </p:grpSpPr>
        <p:sp>
          <p:nvSpPr>
            <p:cNvPr id="39" name="38 - TextBox"/>
            <p:cNvSpPr txBox="1"/>
            <p:nvPr/>
          </p:nvSpPr>
          <p:spPr>
            <a:xfrm>
              <a:off x="1259632" y="210156"/>
              <a:ext cx="6552728" cy="523220"/>
            </a:xfrm>
            <a:prstGeom prst="rect">
              <a:avLst/>
            </a:prstGeom>
            <a:noFill/>
          </p:spPr>
          <p:txBody>
            <a:bodyPr wrap="square" rtlCol="0">
              <a:spAutoFit/>
            </a:bodyPr>
            <a:lstStyle/>
            <a:p>
              <a:r>
                <a:rPr lang="el-GR" sz="2400" b="1" dirty="0">
                  <a:solidFill>
                    <a:srgbClr val="88CCE4"/>
                  </a:solidFill>
                  <a:effectLst>
                    <a:outerShdw blurRad="38100" dist="38100" dir="2700000" algn="tl">
                      <a:srgbClr val="000000">
                        <a:alpha val="43137"/>
                      </a:srgbClr>
                    </a:outerShdw>
                  </a:effectLst>
                  <a:latin typeface="Arial" pitchFamily="34" charset="0"/>
                  <a:cs typeface="Arial" pitchFamily="34" charset="0"/>
                </a:rPr>
                <a:t>     </a:t>
              </a:r>
              <a:r>
                <a:rPr lang="el-GR" sz="2800" b="1" dirty="0">
                  <a:solidFill>
                    <a:srgbClr val="88CCE4"/>
                  </a:solidFill>
                  <a:effectLst>
                    <a:outerShdw blurRad="38100" dist="38100" dir="2700000" algn="tl">
                      <a:srgbClr val="000000">
                        <a:alpha val="43137"/>
                      </a:srgbClr>
                    </a:outerShdw>
                  </a:effectLst>
                  <a:latin typeface="Arial" pitchFamily="34" charset="0"/>
                  <a:cs typeface="Arial" pitchFamily="34" charset="0"/>
                </a:rPr>
                <a:t>ΔΙΑΦΗΜΙΣΗ ΜΕΣΩ </a:t>
              </a:r>
              <a:r>
                <a:rPr lang="en-US" sz="2800" b="1" dirty="0">
                  <a:solidFill>
                    <a:srgbClr val="88CCE4"/>
                  </a:solidFill>
                  <a:effectLst>
                    <a:outerShdw blurRad="38100" dist="38100" dir="2700000" algn="tl">
                      <a:srgbClr val="000000">
                        <a:alpha val="43137"/>
                      </a:srgbClr>
                    </a:outerShdw>
                  </a:effectLst>
                  <a:latin typeface="Arial" pitchFamily="34" charset="0"/>
                  <a:cs typeface="Arial" pitchFamily="34" charset="0"/>
                </a:rPr>
                <a:t>SOCIAL MEDIA</a:t>
              </a:r>
              <a:endParaRPr lang="el-GR" sz="2800" dirty="0">
                <a:solidFill>
                  <a:srgbClr val="88CCE4"/>
                </a:solidFill>
                <a:effectLst>
                  <a:outerShdw blurRad="38100" dist="38100" dir="2700000" algn="tl">
                    <a:srgbClr val="000000">
                      <a:alpha val="43137"/>
                    </a:srgbClr>
                  </a:outerShdw>
                </a:effectLst>
                <a:latin typeface="Arial" pitchFamily="34" charset="0"/>
                <a:cs typeface="Arial" pitchFamily="34" charset="0"/>
              </a:endParaRPr>
            </a:p>
          </p:txBody>
        </p:sp>
        <p:sp>
          <p:nvSpPr>
            <p:cNvPr id="24" name="Rectangle 6"/>
            <p:cNvSpPr>
              <a:spLocks noChangeArrowheads="1"/>
            </p:cNvSpPr>
            <p:nvPr/>
          </p:nvSpPr>
          <p:spPr bwMode="auto">
            <a:xfrm>
              <a:off x="214282" y="214290"/>
              <a:ext cx="857256" cy="574678"/>
            </a:xfrm>
            <a:prstGeom prst="rect">
              <a:avLst/>
            </a:prstGeom>
            <a:noFill/>
            <a:ln w="9525">
              <a:noFill/>
              <a:miter lim="800000"/>
              <a:headEnd/>
              <a:tailEnd/>
            </a:ln>
            <a:effectLst/>
          </p:spPr>
          <p:txBody>
            <a:bodyPr/>
            <a:lstStyle/>
            <a:p>
              <a:pPr>
                <a:spcBef>
                  <a:spcPct val="20000"/>
                </a:spcBef>
                <a:buClr>
                  <a:schemeClr val="tx2"/>
                </a:buClr>
              </a:pPr>
              <a:r>
                <a:rPr lang="en-US" sz="2800" dirty="0">
                  <a:solidFill>
                    <a:schemeClr val="bg1"/>
                  </a:solidFill>
                </a:rPr>
                <a:t>   </a:t>
              </a:r>
              <a:r>
                <a:rPr lang="el-GR" sz="3200" b="1" dirty="0">
                  <a:solidFill>
                    <a:schemeClr val="bg1"/>
                  </a:solidFill>
                </a:rPr>
                <a:t>7</a:t>
              </a:r>
              <a:r>
                <a:rPr lang="en-US" sz="2400" dirty="0">
                  <a:solidFill>
                    <a:schemeClr val="bg1"/>
                  </a:solidFill>
                  <a:latin typeface="Comic Sans MS" pitchFamily="66" charset="0"/>
                </a:rPr>
                <a:t>	</a:t>
              </a:r>
            </a:p>
          </p:txBody>
        </p:sp>
      </p:grpSp>
      <p:sp>
        <p:nvSpPr>
          <p:cNvPr id="3" name="Rectangle 2"/>
          <p:cNvSpPr/>
          <p:nvPr/>
        </p:nvSpPr>
        <p:spPr>
          <a:xfrm>
            <a:off x="323528" y="1208940"/>
            <a:ext cx="8424936" cy="4780797"/>
          </a:xfrm>
          <a:prstGeom prst="rect">
            <a:avLst/>
          </a:prstGeom>
        </p:spPr>
        <p:txBody>
          <a:bodyPr wrap="square">
            <a:spAutoFit/>
          </a:bodyPr>
          <a:lstStyle/>
          <a:p>
            <a:endParaRPr lang="el-GR" dirty="0"/>
          </a:p>
          <a:p>
            <a:pPr algn="just">
              <a:lnSpc>
                <a:spcPct val="150000"/>
              </a:lnSpc>
            </a:pPr>
            <a:r>
              <a:rPr lang="el-GR" sz="1600" dirty="0">
                <a:latin typeface="Arial"/>
                <a:cs typeface="Arial"/>
              </a:rPr>
              <a:t>Η διαφήμιση μέσω social media αναφέρεται στην πρακτική της προώθησης προϊόντων, υπηρεσιών ή ιδεών μέσω κοινωνικών δικτύων. Τα κοινωνικά δίκτυα είναι δημοφιλείς πλατφόρμες στο διαδίκτυο όπου οι χρήστες δημιουργούν προφίλ, αλληλεπιδρούν με άλλους χρήστες, κοινοποιούν περιεχόμενο και μοιράζονται πληροφορίες.</a:t>
            </a:r>
          </a:p>
          <a:p>
            <a:pPr algn="just">
              <a:lnSpc>
                <a:spcPct val="150000"/>
              </a:lnSpc>
            </a:pPr>
            <a:endParaRPr lang="el-GR" sz="1600" dirty="0">
              <a:latin typeface="Arial"/>
              <a:cs typeface="Arial"/>
            </a:endParaRPr>
          </a:p>
          <a:p>
            <a:pPr algn="just">
              <a:lnSpc>
                <a:spcPct val="150000"/>
              </a:lnSpc>
            </a:pPr>
            <a:r>
              <a:rPr lang="el-GR" sz="1600" dirty="0">
                <a:latin typeface="Arial"/>
                <a:cs typeface="Arial"/>
              </a:rPr>
              <a:t>Η διαφήμιση μέσω social media προσφέρει τη δυνατότητα να φτάσετε σε μεγάλο αριθμό χρηστών, να στοχεύσετε το κοινό σας βάσει διάφορων κριτηρίων, να δημιουργήσετε διαφημίσεις με ποικίλες μορφές περιεχομένου (κείμενο, εικόνες, βίντεο κ.λπ.) και να μετρήσετε την απόδοση των διαφημίσεών σας μέσω στατιστικών δεδομένων και μετρήσεων. Ωστόσο, είναι σημαντικό να έχετε στο νου ότι οι διαφημίσεις στα κοινωνικά δίκτυα πρέπει να διατηρούνται σε αρμονία με την κοινότητα των χρηστών και να παρέχουν αξία και ενδιαφέρον για να είναι αποτελεσματικές</a:t>
            </a:r>
          </a:p>
        </p:txBody>
      </p:sp>
    </p:spTree>
    <p:extLst>
      <p:ext uri="{BB962C8B-B14F-4D97-AF65-F5344CB8AC3E}">
        <p14:creationId xmlns:p14="http://schemas.microsoft.com/office/powerpoint/2010/main" val="36313809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Ομάδα 12">
            <a:extLst>
              <a:ext uri="{FF2B5EF4-FFF2-40B4-BE49-F238E27FC236}">
                <a16:creationId xmlns:a16="http://schemas.microsoft.com/office/drawing/2014/main" id="{A9B84B88-B7CD-ECB8-012E-B599F98C83F0}"/>
              </a:ext>
            </a:extLst>
          </p:cNvPr>
          <p:cNvGrpSpPr/>
          <p:nvPr/>
        </p:nvGrpSpPr>
        <p:grpSpPr>
          <a:xfrm>
            <a:off x="182134" y="5733258"/>
            <a:ext cx="8779731" cy="1224531"/>
            <a:chOff x="107504" y="5733258"/>
            <a:chExt cx="8928992" cy="1224531"/>
          </a:xfrm>
        </p:grpSpPr>
        <p:pic>
          <p:nvPicPr>
            <p:cNvPr id="14" name="Picture 3" descr="G:\Katia\Διδακτορική Διατριβή\Kείμενο\Εικόνες\slide2.jpg">
              <a:extLst>
                <a:ext uri="{FF2B5EF4-FFF2-40B4-BE49-F238E27FC236}">
                  <a16:creationId xmlns:a16="http://schemas.microsoft.com/office/drawing/2014/main" id="{87F088C5-2C02-97CF-2C82-639444B3125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5" name="Γραφικό 14" descr="Ψάρι με συμπαγές γέμισμα">
              <a:extLst>
                <a:ext uri="{FF2B5EF4-FFF2-40B4-BE49-F238E27FC236}">
                  <a16:creationId xmlns:a16="http://schemas.microsoft.com/office/drawing/2014/main" id="{3B0F0E4A-798C-0A19-B3E9-F41EE8F14AF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6" name="Γραφικό 15" descr="Ψάρι με συμπαγές γέμισμα">
              <a:extLst>
                <a:ext uri="{FF2B5EF4-FFF2-40B4-BE49-F238E27FC236}">
                  <a16:creationId xmlns:a16="http://schemas.microsoft.com/office/drawing/2014/main" id="{E4B6663C-EC3F-4863-C331-17D15AC6BBA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7" name="Γραφικό 16" descr="Ανταγωνισμός με συμπαγές γέμισμα">
              <a:extLst>
                <a:ext uri="{FF2B5EF4-FFF2-40B4-BE49-F238E27FC236}">
                  <a16:creationId xmlns:a16="http://schemas.microsoft.com/office/drawing/2014/main" id="{D3D93DEC-19AB-A516-5802-10DE2158233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grpSp>
        <p:nvGrpSpPr>
          <p:cNvPr id="31" name="30 - Ομάδα"/>
          <p:cNvGrpSpPr/>
          <p:nvPr/>
        </p:nvGrpSpPr>
        <p:grpSpPr>
          <a:xfrm>
            <a:off x="0" y="185467"/>
            <a:ext cx="9144017" cy="6458242"/>
            <a:chOff x="65835" y="185774"/>
            <a:chExt cx="9012330" cy="5835513"/>
          </a:xfrm>
        </p:grpSpPr>
        <p:sp>
          <p:nvSpPr>
            <p:cNvPr id="23" name="22 - Ορθογώνιο"/>
            <p:cNvSpPr/>
            <p:nvPr/>
          </p:nvSpPr>
          <p:spPr>
            <a:xfrm>
              <a:off x="251520" y="185774"/>
              <a:ext cx="8640944" cy="5835513"/>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65835" y="188640"/>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898653" y="404664"/>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24" name="Rectangle 6"/>
          <p:cNvSpPr>
            <a:spLocks noChangeArrowheads="1"/>
          </p:cNvSpPr>
          <p:nvPr/>
        </p:nvSpPr>
        <p:spPr bwMode="auto">
          <a:xfrm>
            <a:off x="214282" y="192774"/>
            <a:ext cx="857256" cy="574678"/>
          </a:xfrm>
          <a:prstGeom prst="rect">
            <a:avLst/>
          </a:prstGeom>
          <a:noFill/>
          <a:ln w="9525">
            <a:noFill/>
            <a:miter lim="800000"/>
            <a:headEnd/>
            <a:tailEnd/>
          </a:ln>
          <a:effectLst/>
        </p:spPr>
        <p:txBody>
          <a:bodyPr/>
          <a:lstStyle/>
          <a:p>
            <a:pPr>
              <a:spcBef>
                <a:spcPct val="20000"/>
              </a:spcBef>
              <a:buClr>
                <a:schemeClr val="tx2"/>
              </a:buClr>
            </a:pPr>
            <a:r>
              <a:rPr lang="en-US" sz="2800" dirty="0">
                <a:solidFill>
                  <a:schemeClr val="bg1"/>
                </a:solidFill>
              </a:rPr>
              <a:t>   </a:t>
            </a:r>
            <a:r>
              <a:rPr lang="en-US" sz="2400" dirty="0">
                <a:solidFill>
                  <a:schemeClr val="bg1"/>
                </a:solidFill>
                <a:latin typeface="Comic Sans MS" pitchFamily="66" charset="0"/>
              </a:rPr>
              <a:t>	</a:t>
            </a:r>
          </a:p>
        </p:txBody>
      </p:sp>
      <p:sp>
        <p:nvSpPr>
          <p:cNvPr id="3" name="Rectangle 2"/>
          <p:cNvSpPr/>
          <p:nvPr/>
        </p:nvSpPr>
        <p:spPr>
          <a:xfrm>
            <a:off x="323528" y="260648"/>
            <a:ext cx="8424936" cy="5888794"/>
          </a:xfrm>
          <a:prstGeom prst="rect">
            <a:avLst/>
          </a:prstGeom>
        </p:spPr>
        <p:txBody>
          <a:bodyPr wrap="square">
            <a:spAutoFit/>
          </a:bodyPr>
          <a:lstStyle/>
          <a:p>
            <a:endParaRPr lang="el-GR" dirty="0"/>
          </a:p>
          <a:p>
            <a:pPr algn="just">
              <a:lnSpc>
                <a:spcPct val="150000"/>
              </a:lnSpc>
            </a:pPr>
            <a:endParaRPr lang="el-GR" sz="1600" dirty="0">
              <a:latin typeface="Arial"/>
              <a:cs typeface="Arial"/>
            </a:endParaRPr>
          </a:p>
          <a:p>
            <a:pPr algn="just">
              <a:lnSpc>
                <a:spcPct val="150000"/>
              </a:lnSpc>
            </a:pPr>
            <a:r>
              <a:rPr lang="el-GR" sz="1600" dirty="0">
                <a:latin typeface="Arial"/>
                <a:cs typeface="Arial"/>
              </a:rPr>
              <a:t>Κάποια από τα πιο δημοφιλή κοινωνικά δίκτυα που περιλαμβάνουν δυνατότητες διαφήμισης είναι τα εξής:</a:t>
            </a:r>
          </a:p>
          <a:p>
            <a:pPr algn="just">
              <a:lnSpc>
                <a:spcPct val="150000"/>
              </a:lnSpc>
            </a:pPr>
            <a:r>
              <a:rPr lang="el-GR" sz="1600" dirty="0">
                <a:latin typeface="Arial"/>
                <a:cs typeface="Arial"/>
              </a:rPr>
              <a:t>Facebook: Επιτρέπει διαφημίσεις σε μορφές όπως τα sponsored posts (χορηγούμενες δημοσιεύσεις), carousel ads, video ads και άλλα.</a:t>
            </a:r>
          </a:p>
          <a:p>
            <a:pPr algn="just">
              <a:lnSpc>
                <a:spcPct val="150000"/>
              </a:lnSpc>
            </a:pPr>
            <a:r>
              <a:rPr lang="el-GR" sz="1600" dirty="0">
                <a:latin typeface="Arial"/>
                <a:cs typeface="Arial"/>
              </a:rPr>
              <a:t>Instagram: Το Instagram επιτρέπει διαφημίσεις σε μορφές όπως τα sponsored posts, Instagram Stories ads, carousel ads, και IGTV ads.</a:t>
            </a:r>
          </a:p>
          <a:p>
            <a:pPr algn="just">
              <a:lnSpc>
                <a:spcPct val="150000"/>
              </a:lnSpc>
            </a:pPr>
            <a:r>
              <a:rPr lang="el-GR" sz="1600" dirty="0">
                <a:latin typeface="Arial"/>
                <a:cs typeface="Arial"/>
              </a:rPr>
              <a:t>YouTube: Διαφημίσεις πριν, κατά τη διάρκεια ή μετά τα βίντεο που παρακολουθούν οι χρήστες.</a:t>
            </a:r>
            <a:endParaRPr lang="en-US" sz="1600" dirty="0">
              <a:latin typeface="Arial"/>
              <a:cs typeface="Arial"/>
            </a:endParaRPr>
          </a:p>
          <a:p>
            <a:pPr algn="just">
              <a:lnSpc>
                <a:spcPct val="150000"/>
              </a:lnSpc>
            </a:pPr>
            <a:r>
              <a:rPr lang="el-GR" sz="1600" dirty="0">
                <a:latin typeface="Arial"/>
                <a:cs typeface="Arial"/>
              </a:rPr>
              <a:t>Twitter: Διαφημίσεις σε μορφή promoted tweets (προωθούμενες αναρτήσεις), promoted accounts και promoted trends.</a:t>
            </a:r>
          </a:p>
          <a:p>
            <a:pPr algn="just">
              <a:lnSpc>
                <a:spcPct val="150000"/>
              </a:lnSpc>
            </a:pPr>
            <a:r>
              <a:rPr lang="el-GR" sz="1600" dirty="0">
                <a:latin typeface="Arial"/>
                <a:cs typeface="Arial"/>
              </a:rPr>
              <a:t>Pinterest: Διαφημίσεις σε μορφή promoted pins (προωθούμενα pins).</a:t>
            </a:r>
          </a:p>
          <a:p>
            <a:pPr algn="just">
              <a:lnSpc>
                <a:spcPct val="150000"/>
              </a:lnSpc>
            </a:pPr>
            <a:r>
              <a:rPr lang="el-GR" sz="1600" dirty="0">
                <a:latin typeface="Arial"/>
                <a:cs typeface="Arial"/>
              </a:rPr>
              <a:t>LinkedIn: Διαφημίσεις στο LinkedIn περιλαμβάνουν sponsored content, sponsored InMail (μηνύματα), και display ads.</a:t>
            </a:r>
          </a:p>
          <a:p>
            <a:pPr algn="just">
              <a:lnSpc>
                <a:spcPct val="150000"/>
              </a:lnSpc>
            </a:pPr>
            <a:endParaRPr lang="el-GR" sz="1600" dirty="0">
              <a:latin typeface="Arial"/>
              <a:cs typeface="Arial"/>
            </a:endParaRPr>
          </a:p>
        </p:txBody>
      </p:sp>
      <p:sp>
        <p:nvSpPr>
          <p:cNvPr id="19" name="Title 1"/>
          <p:cNvSpPr>
            <a:spLocks noGrp="1"/>
          </p:cNvSpPr>
          <p:nvPr>
            <p:ph type="title"/>
          </p:nvPr>
        </p:nvSpPr>
        <p:spPr>
          <a:xfrm>
            <a:off x="395536" y="260648"/>
            <a:ext cx="8291264" cy="508918"/>
          </a:xfrm>
        </p:spPr>
        <p:txBody>
          <a:bodyPr>
            <a:noAutofit/>
          </a:bodyPr>
          <a:lstStyle/>
          <a:p>
            <a:pPr lvl="1" algn="ctr" rtl="0">
              <a:spcBef>
                <a:spcPct val="0"/>
              </a:spcBef>
            </a:pPr>
            <a:r>
              <a:rPr lang="el-GR" sz="2800" dirty="0">
                <a:latin typeface="Arial"/>
                <a:cs typeface="Arial"/>
              </a:rPr>
              <a:t>Δημοφιλή κοινωνικά δίκτυα</a:t>
            </a:r>
            <a:endParaRPr lang="en-US" sz="2800" dirty="0">
              <a:latin typeface="Arial"/>
              <a:cs typeface="Arial"/>
            </a:endParaRPr>
          </a:p>
        </p:txBody>
      </p:sp>
    </p:spTree>
    <p:extLst>
      <p:ext uri="{BB962C8B-B14F-4D97-AF65-F5344CB8AC3E}">
        <p14:creationId xmlns:p14="http://schemas.microsoft.com/office/powerpoint/2010/main" val="36660584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Ομάδα 12">
            <a:extLst>
              <a:ext uri="{FF2B5EF4-FFF2-40B4-BE49-F238E27FC236}">
                <a16:creationId xmlns:a16="http://schemas.microsoft.com/office/drawing/2014/main" id="{A9B84B88-B7CD-ECB8-012E-B599F98C83F0}"/>
              </a:ext>
            </a:extLst>
          </p:cNvPr>
          <p:cNvGrpSpPr/>
          <p:nvPr/>
        </p:nvGrpSpPr>
        <p:grpSpPr>
          <a:xfrm>
            <a:off x="182134" y="5733258"/>
            <a:ext cx="8779731" cy="1224531"/>
            <a:chOff x="107504" y="5733258"/>
            <a:chExt cx="8928992" cy="1224531"/>
          </a:xfrm>
        </p:grpSpPr>
        <p:pic>
          <p:nvPicPr>
            <p:cNvPr id="14" name="Picture 3" descr="G:\Katia\Διδακτορική Διατριβή\Kείμενο\Εικόνες\slide2.jpg">
              <a:extLst>
                <a:ext uri="{FF2B5EF4-FFF2-40B4-BE49-F238E27FC236}">
                  <a16:creationId xmlns:a16="http://schemas.microsoft.com/office/drawing/2014/main" id="{87F088C5-2C02-97CF-2C82-639444B3125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5" name="Γραφικό 14" descr="Ψάρι με συμπαγές γέμισμα">
              <a:extLst>
                <a:ext uri="{FF2B5EF4-FFF2-40B4-BE49-F238E27FC236}">
                  <a16:creationId xmlns:a16="http://schemas.microsoft.com/office/drawing/2014/main" id="{3B0F0E4A-798C-0A19-B3E9-F41EE8F14AF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6" name="Γραφικό 15" descr="Ψάρι με συμπαγές γέμισμα">
              <a:extLst>
                <a:ext uri="{FF2B5EF4-FFF2-40B4-BE49-F238E27FC236}">
                  <a16:creationId xmlns:a16="http://schemas.microsoft.com/office/drawing/2014/main" id="{E4B6663C-EC3F-4863-C331-17D15AC6BBA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7" name="Γραφικό 16" descr="Ανταγωνισμός με συμπαγές γέμισμα">
              <a:extLst>
                <a:ext uri="{FF2B5EF4-FFF2-40B4-BE49-F238E27FC236}">
                  <a16:creationId xmlns:a16="http://schemas.microsoft.com/office/drawing/2014/main" id="{D3D93DEC-19AB-A516-5802-10DE2158233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grpSp>
        <p:nvGrpSpPr>
          <p:cNvPr id="31" name="30 - Ομάδα"/>
          <p:cNvGrpSpPr/>
          <p:nvPr/>
        </p:nvGrpSpPr>
        <p:grpSpPr>
          <a:xfrm>
            <a:off x="0" y="185467"/>
            <a:ext cx="9144017" cy="6458242"/>
            <a:chOff x="65835" y="185774"/>
            <a:chExt cx="9012330" cy="5835513"/>
          </a:xfrm>
        </p:grpSpPr>
        <p:sp>
          <p:nvSpPr>
            <p:cNvPr id="23" name="22 - Ορθογώνιο"/>
            <p:cNvSpPr/>
            <p:nvPr/>
          </p:nvSpPr>
          <p:spPr>
            <a:xfrm>
              <a:off x="251520" y="185774"/>
              <a:ext cx="8640944" cy="5835513"/>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nvGrpSpPr>
            <p:cNvPr id="27" name="26 - Ομάδα"/>
            <p:cNvGrpSpPr/>
            <p:nvPr/>
          </p:nvGrpSpPr>
          <p:grpSpPr>
            <a:xfrm>
              <a:off x="251520" y="188640"/>
              <a:ext cx="8640944" cy="576064"/>
              <a:chOff x="251520" y="188640"/>
              <a:chExt cx="8640960" cy="576064"/>
            </a:xfrm>
          </p:grpSpPr>
          <p:sp>
            <p:nvSpPr>
              <p:cNvPr id="25" name="24 - Ορθογώνιο"/>
              <p:cNvSpPr/>
              <p:nvPr/>
            </p:nvSpPr>
            <p:spPr>
              <a:xfrm>
                <a:off x="251520" y="548680"/>
                <a:ext cx="8640960" cy="216024"/>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8" name="1 - Τίτλος"/>
              <p:cNvSpPr txBox="1">
                <a:spLocks/>
              </p:cNvSpPr>
              <p:nvPr/>
            </p:nvSpPr>
            <p:spPr>
              <a:xfrm>
                <a:off x="1043608" y="188640"/>
                <a:ext cx="7848872" cy="576064"/>
              </a:xfrm>
              <a:prstGeom prst="rect">
                <a:avLst/>
              </a:prstGeom>
              <a:solidFill>
                <a:schemeClr val="tx1">
                  <a:lumMod val="75000"/>
                  <a:lumOff val="25000"/>
                </a:schemeClr>
              </a:solidFill>
              <a:effectLst>
                <a:innerShdw blurRad="241300" dist="88900" dir="5400000">
                  <a:schemeClr val="tx1"/>
                </a:innerShdw>
              </a:effectLst>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3600" b="0" i="0" u="none" strike="noStrike" kern="1200" cap="none" spc="0" normalizeH="0" baseline="0" noProof="0">
                    <a:ln>
                      <a:noFill/>
                    </a:ln>
                    <a:solidFill>
                      <a:schemeClr val="bg1"/>
                    </a:solidFill>
                    <a:effectLst/>
                    <a:uLnTx/>
                    <a:uFillTx/>
                    <a:latin typeface="+mj-lt"/>
                    <a:ea typeface="+mj-ea"/>
                    <a:cs typeface="+mj-cs"/>
                  </a:rPr>
                  <a:t>    </a:t>
                </a:r>
                <a:endParaRPr kumimoji="0" lang="el-GR" sz="3600" b="0" i="0" u="none" strike="noStrike" kern="1200" cap="none" spc="0" normalizeH="0" baseline="0" noProof="0" dirty="0">
                  <a:ln>
                    <a:noFill/>
                  </a:ln>
                  <a:solidFill>
                    <a:schemeClr val="bg1">
                      <a:lumMod val="95000"/>
                    </a:schemeClr>
                  </a:solidFill>
                  <a:effectLst/>
                  <a:uLnTx/>
                  <a:uFillTx/>
                  <a:latin typeface="+mj-lt"/>
                  <a:ea typeface="+mj-ea"/>
                  <a:cs typeface="+mj-cs"/>
                </a:endParaRPr>
              </a:p>
            </p:txBody>
          </p:sp>
          <p:sp>
            <p:nvSpPr>
              <p:cNvPr id="49" name="48 - Ορθογώνιο"/>
              <p:cNvSpPr/>
              <p:nvPr/>
            </p:nvSpPr>
            <p:spPr>
              <a:xfrm>
                <a:off x="251520" y="188640"/>
                <a:ext cx="870423" cy="576064"/>
              </a:xfrm>
              <a:prstGeom prst="rect">
                <a:avLst/>
              </a:prstGeom>
              <a:solidFill>
                <a:srgbClr val="50B4D8"/>
              </a:solidFill>
              <a:ln>
                <a:noFill/>
              </a:ln>
              <a:effectLst>
                <a:innerShdw blurRad="228600" dist="279400" dir="5400000">
                  <a:prstClr val="black">
                    <a:alpha val="41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rgbClr val="73BED3"/>
                  </a:solidFill>
                </a:endParaRPr>
              </a:p>
            </p:txBody>
          </p:sp>
        </p:grpSp>
        <p:sp>
          <p:nvSpPr>
            <p:cNvPr id="28" name="27 - Ορθογώνιο"/>
            <p:cNvSpPr/>
            <p:nvPr/>
          </p:nvSpPr>
          <p:spPr>
            <a:xfrm>
              <a:off x="65835" y="188640"/>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898653" y="404664"/>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32" name="31 - Ομάδα"/>
          <p:cNvGrpSpPr/>
          <p:nvPr/>
        </p:nvGrpSpPr>
        <p:grpSpPr>
          <a:xfrm>
            <a:off x="214282" y="188640"/>
            <a:ext cx="8750206" cy="578812"/>
            <a:chOff x="214282" y="210156"/>
            <a:chExt cx="7598078" cy="578812"/>
          </a:xfrm>
        </p:grpSpPr>
        <p:sp>
          <p:nvSpPr>
            <p:cNvPr id="39" name="38 - TextBox"/>
            <p:cNvSpPr txBox="1"/>
            <p:nvPr/>
          </p:nvSpPr>
          <p:spPr>
            <a:xfrm>
              <a:off x="1115616" y="210156"/>
              <a:ext cx="6696744" cy="523220"/>
            </a:xfrm>
            <a:prstGeom prst="rect">
              <a:avLst/>
            </a:prstGeom>
            <a:noFill/>
          </p:spPr>
          <p:txBody>
            <a:bodyPr wrap="square" rtlCol="0">
              <a:spAutoFit/>
            </a:bodyPr>
            <a:lstStyle/>
            <a:p>
              <a:r>
                <a:rPr lang="el-GR" sz="2800" b="1" dirty="0">
                  <a:solidFill>
                    <a:srgbClr val="88CCE4"/>
                  </a:solidFill>
                  <a:effectLst>
                    <a:outerShdw blurRad="38100" dist="38100" dir="2700000" algn="tl">
                      <a:srgbClr val="000000">
                        <a:alpha val="43137"/>
                      </a:srgbClr>
                    </a:outerShdw>
                  </a:effectLst>
                  <a:latin typeface="Arial" pitchFamily="34" charset="0"/>
                  <a:cs typeface="Arial" pitchFamily="34" charset="0"/>
                </a:rPr>
                <a:t>ΚΩΔΙΚΑΣ ΔΙΑΦΗΜΙΣΤΙΚΗΣ ΔΕΟΝΤΟΛΟΓΙΑΣ</a:t>
              </a:r>
              <a:endParaRPr lang="el-GR" sz="2800" dirty="0">
                <a:solidFill>
                  <a:srgbClr val="88CCE4"/>
                </a:solidFill>
                <a:effectLst>
                  <a:outerShdw blurRad="38100" dist="38100" dir="2700000" algn="tl">
                    <a:srgbClr val="000000">
                      <a:alpha val="43137"/>
                    </a:srgbClr>
                  </a:outerShdw>
                </a:effectLst>
                <a:latin typeface="Arial" pitchFamily="34" charset="0"/>
                <a:cs typeface="Arial" pitchFamily="34" charset="0"/>
              </a:endParaRPr>
            </a:p>
          </p:txBody>
        </p:sp>
        <p:sp>
          <p:nvSpPr>
            <p:cNvPr id="24" name="Rectangle 6"/>
            <p:cNvSpPr>
              <a:spLocks noChangeArrowheads="1"/>
            </p:cNvSpPr>
            <p:nvPr/>
          </p:nvSpPr>
          <p:spPr bwMode="auto">
            <a:xfrm>
              <a:off x="214282" y="214290"/>
              <a:ext cx="857256" cy="574678"/>
            </a:xfrm>
            <a:prstGeom prst="rect">
              <a:avLst/>
            </a:prstGeom>
            <a:noFill/>
            <a:ln w="9525">
              <a:noFill/>
              <a:miter lim="800000"/>
              <a:headEnd/>
              <a:tailEnd/>
            </a:ln>
            <a:effectLst/>
          </p:spPr>
          <p:txBody>
            <a:bodyPr/>
            <a:lstStyle/>
            <a:p>
              <a:pPr>
                <a:spcBef>
                  <a:spcPct val="20000"/>
                </a:spcBef>
                <a:buClr>
                  <a:schemeClr val="tx2"/>
                </a:buClr>
              </a:pPr>
              <a:r>
                <a:rPr lang="en-US" sz="2800" dirty="0">
                  <a:solidFill>
                    <a:schemeClr val="bg1"/>
                  </a:solidFill>
                </a:rPr>
                <a:t>   </a:t>
              </a:r>
              <a:r>
                <a:rPr lang="el-GR" sz="3200" b="1" dirty="0">
                  <a:solidFill>
                    <a:schemeClr val="bg1"/>
                  </a:solidFill>
                </a:rPr>
                <a:t>8</a:t>
              </a:r>
              <a:r>
                <a:rPr lang="en-US" sz="2400" dirty="0">
                  <a:solidFill>
                    <a:schemeClr val="bg1"/>
                  </a:solidFill>
                  <a:latin typeface="Comic Sans MS" pitchFamily="66" charset="0"/>
                </a:rPr>
                <a:t>	</a:t>
              </a:r>
            </a:p>
          </p:txBody>
        </p:sp>
      </p:grpSp>
      <p:sp>
        <p:nvSpPr>
          <p:cNvPr id="3" name="Rectangle 2"/>
          <p:cNvSpPr/>
          <p:nvPr/>
        </p:nvSpPr>
        <p:spPr>
          <a:xfrm>
            <a:off x="323528" y="980728"/>
            <a:ext cx="8424936" cy="5150129"/>
          </a:xfrm>
          <a:prstGeom prst="rect">
            <a:avLst/>
          </a:prstGeom>
        </p:spPr>
        <p:txBody>
          <a:bodyPr wrap="square">
            <a:spAutoFit/>
          </a:bodyPr>
          <a:lstStyle/>
          <a:p>
            <a:endParaRPr lang="el-GR" dirty="0"/>
          </a:p>
          <a:p>
            <a:pPr algn="just">
              <a:lnSpc>
                <a:spcPct val="150000"/>
              </a:lnSpc>
            </a:pPr>
            <a:r>
              <a:rPr lang="el-GR" sz="1600" dirty="0">
                <a:latin typeface="Arial"/>
                <a:cs typeface="Arial"/>
              </a:rPr>
              <a:t>Ο κώδικας διαφημιστικής δεοντολογίας θεσπίζει τους κανόνες και τις ηθικές αρχές που πρέπει να τηρούν οι διαφημιστές και οι επαγγελματίες του κλάδου της διαφήμισης κατά τη διάρκεια των διαφημιστικών τους ενεργειών. </a:t>
            </a:r>
          </a:p>
          <a:p>
            <a:pPr algn="just">
              <a:lnSpc>
                <a:spcPct val="150000"/>
              </a:lnSpc>
            </a:pPr>
            <a:endParaRPr lang="el-GR" sz="1600" dirty="0">
              <a:latin typeface="Arial"/>
              <a:cs typeface="Arial"/>
            </a:endParaRPr>
          </a:p>
          <a:p>
            <a:pPr algn="just">
              <a:lnSpc>
                <a:spcPct val="150000"/>
              </a:lnSpc>
            </a:pPr>
            <a:r>
              <a:rPr lang="el-GR" sz="1600" dirty="0">
                <a:latin typeface="Arial"/>
                <a:cs typeface="Arial"/>
              </a:rPr>
              <a:t>Ο σκοπός του κώδικα διαφημιστικής δεοντολογίας είναι να προστατεύει το κοινό, να διασφαλίζει διαφάνεια και ειλικρίνεια στις διαφημιστικές ενέργειες και να προβάλλει την ποιότητα και τον επαγγελματισμό στη διαφημιστική βιομηχανία.</a:t>
            </a:r>
          </a:p>
          <a:p>
            <a:pPr algn="just">
              <a:lnSpc>
                <a:spcPct val="150000"/>
              </a:lnSpc>
            </a:pPr>
            <a:endParaRPr lang="el-GR" sz="1600" dirty="0">
              <a:latin typeface="Arial"/>
              <a:cs typeface="Arial"/>
            </a:endParaRPr>
          </a:p>
          <a:p>
            <a:pPr algn="just">
              <a:lnSpc>
                <a:spcPct val="150000"/>
              </a:lnSpc>
            </a:pPr>
            <a:r>
              <a:rPr lang="en-US" sz="1600" dirty="0" err="1">
                <a:latin typeface="Arial"/>
                <a:cs typeface="Arial"/>
              </a:rPr>
              <a:t>Ο</a:t>
            </a:r>
            <a:r>
              <a:rPr lang="en-US" sz="1600" dirty="0">
                <a:latin typeface="Arial"/>
                <a:cs typeface="Arial"/>
              </a:rPr>
              <a:t> </a:t>
            </a:r>
            <a:r>
              <a:rPr lang="en-US" sz="1600" dirty="0" err="1">
                <a:latin typeface="Arial"/>
                <a:cs typeface="Arial"/>
              </a:rPr>
              <a:t>κώδικ</a:t>
            </a:r>
            <a:r>
              <a:rPr lang="en-US" sz="1600" dirty="0">
                <a:latin typeface="Arial"/>
                <a:cs typeface="Arial"/>
              </a:rPr>
              <a:t>α</a:t>
            </a:r>
            <a:r>
              <a:rPr lang="en-US" sz="1600" dirty="0" err="1">
                <a:latin typeface="Arial"/>
                <a:cs typeface="Arial"/>
              </a:rPr>
              <a:t>ς</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φημιστικής</a:t>
            </a:r>
            <a:r>
              <a:rPr lang="en-US" sz="1600" dirty="0">
                <a:latin typeface="Arial"/>
                <a:cs typeface="Arial"/>
              </a:rPr>
              <a:t> </a:t>
            </a:r>
            <a:r>
              <a:rPr lang="en-US" sz="1600" dirty="0" err="1">
                <a:latin typeface="Arial"/>
                <a:cs typeface="Arial"/>
              </a:rPr>
              <a:t>δεοντολογί</a:t>
            </a:r>
            <a:r>
              <a:rPr lang="en-US" sz="1600" dirty="0">
                <a:latin typeface="Arial"/>
                <a:cs typeface="Arial"/>
              </a:rPr>
              <a:t>α</a:t>
            </a:r>
            <a:r>
              <a:rPr lang="en-US" sz="1600" dirty="0" err="1">
                <a:latin typeface="Arial"/>
                <a:cs typeface="Arial"/>
              </a:rPr>
              <a:t>ς</a:t>
            </a:r>
            <a:r>
              <a:rPr lang="en-US" sz="1600" dirty="0">
                <a:latin typeface="Arial"/>
                <a:cs typeface="Arial"/>
              </a:rPr>
              <a:t> μπ</a:t>
            </a:r>
            <a:r>
              <a:rPr lang="en-US" sz="1600" dirty="0" err="1">
                <a:latin typeface="Arial"/>
                <a:cs typeface="Arial"/>
              </a:rPr>
              <a:t>ορεί</a:t>
            </a:r>
            <a:r>
              <a:rPr lang="en-US" sz="1600" dirty="0">
                <a:latin typeface="Arial"/>
                <a:cs typeface="Arial"/>
              </a:rPr>
              <a:t> </a:t>
            </a:r>
            <a:r>
              <a:rPr lang="en-US" sz="1600" dirty="0" err="1">
                <a:latin typeface="Arial"/>
                <a:cs typeface="Arial"/>
              </a:rPr>
              <a:t>ν</a:t>
            </a:r>
            <a:r>
              <a:rPr lang="en-US" sz="1600" dirty="0">
                <a:latin typeface="Arial"/>
                <a:cs typeface="Arial"/>
              </a:rPr>
              <a:t>α </a:t>
            </a:r>
            <a:r>
              <a:rPr lang="el-GR" sz="1600" dirty="0">
                <a:latin typeface="Arial"/>
                <a:cs typeface="Arial"/>
              </a:rPr>
              <a:t>διαφέρει </a:t>
            </a:r>
            <a:r>
              <a:rPr lang="en-US" sz="1600" dirty="0">
                <a:latin typeface="Arial"/>
                <a:cs typeface="Arial"/>
              </a:rPr>
              <a:t>α</a:t>
            </a:r>
            <a:r>
              <a:rPr lang="en-US" sz="1600" dirty="0" err="1">
                <a:latin typeface="Arial"/>
                <a:cs typeface="Arial"/>
              </a:rPr>
              <a:t>νάλογ</a:t>
            </a:r>
            <a:r>
              <a:rPr lang="en-US" sz="1600" dirty="0">
                <a:latin typeface="Arial"/>
                <a:cs typeface="Arial"/>
              </a:rPr>
              <a:t>α </a:t>
            </a:r>
            <a:r>
              <a:rPr lang="en-US" sz="1600" dirty="0" err="1">
                <a:latin typeface="Arial"/>
                <a:cs typeface="Arial"/>
              </a:rPr>
              <a:t>με</a:t>
            </a:r>
            <a:r>
              <a:rPr lang="en-US" sz="1600" dirty="0">
                <a:latin typeface="Arial"/>
                <a:cs typeface="Arial"/>
              </a:rPr>
              <a:t> </a:t>
            </a:r>
            <a:r>
              <a:rPr lang="en-US" sz="1600" dirty="0" err="1">
                <a:latin typeface="Arial"/>
                <a:cs typeface="Arial"/>
              </a:rPr>
              <a:t>τη</a:t>
            </a:r>
            <a:r>
              <a:rPr lang="en-US" sz="1600" dirty="0">
                <a:latin typeface="Arial"/>
                <a:cs typeface="Arial"/>
              </a:rPr>
              <a:t> </a:t>
            </a:r>
            <a:r>
              <a:rPr lang="en-US" sz="1600" dirty="0" err="1">
                <a:latin typeface="Arial"/>
                <a:cs typeface="Arial"/>
              </a:rPr>
              <a:t>χώρ</a:t>
            </a:r>
            <a:r>
              <a:rPr lang="en-US" sz="1600" dirty="0">
                <a:latin typeface="Arial"/>
                <a:cs typeface="Arial"/>
              </a:rPr>
              <a:t>α. </a:t>
            </a:r>
            <a:r>
              <a:rPr lang="en-US" sz="1600" dirty="0" err="1">
                <a:latin typeface="Arial"/>
                <a:cs typeface="Arial"/>
              </a:rPr>
              <a:t>Οι</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φημιστές</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οι</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φημιστικές</a:t>
            </a:r>
            <a:r>
              <a:rPr lang="en-US" sz="1600" dirty="0">
                <a:latin typeface="Arial"/>
                <a:cs typeface="Arial"/>
              </a:rPr>
              <a:t> </a:t>
            </a:r>
            <a:r>
              <a:rPr lang="en-US" sz="1600" dirty="0" err="1">
                <a:latin typeface="Arial"/>
                <a:cs typeface="Arial"/>
              </a:rPr>
              <a:t>ετ</a:t>
            </a:r>
            <a:r>
              <a:rPr lang="en-US" sz="1600" dirty="0">
                <a:latin typeface="Arial"/>
                <a:cs typeface="Arial"/>
              </a:rPr>
              <a:t>α</a:t>
            </a:r>
            <a:r>
              <a:rPr lang="en-US" sz="1600" dirty="0" err="1">
                <a:latin typeface="Arial"/>
                <a:cs typeface="Arial"/>
              </a:rPr>
              <a:t>ιρείες</a:t>
            </a:r>
            <a:r>
              <a:rPr lang="en-US" sz="1600" dirty="0">
                <a:latin typeface="Arial"/>
                <a:cs typeface="Arial"/>
              </a:rPr>
              <a:t> α</a:t>
            </a:r>
            <a:r>
              <a:rPr lang="en-US" sz="1600" dirty="0" err="1">
                <a:latin typeface="Arial"/>
                <a:cs typeface="Arial"/>
              </a:rPr>
              <a:t>ν</a:t>
            </a:r>
            <a:r>
              <a:rPr lang="en-US" sz="1600" dirty="0">
                <a:latin typeface="Arial"/>
                <a:cs typeface="Arial"/>
              </a:rPr>
              <a:t>α</a:t>
            </a:r>
            <a:r>
              <a:rPr lang="en-US" sz="1600" dirty="0" err="1">
                <a:latin typeface="Arial"/>
                <a:cs typeface="Arial"/>
              </a:rPr>
              <a:t>μένετ</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ν</a:t>
            </a:r>
            <a:r>
              <a:rPr lang="en-US" sz="1600" dirty="0">
                <a:latin typeface="Arial"/>
                <a:cs typeface="Arial"/>
              </a:rPr>
              <a:t>α </a:t>
            </a:r>
            <a:r>
              <a:rPr lang="en-US" sz="1600" dirty="0" err="1">
                <a:latin typeface="Arial"/>
                <a:cs typeface="Arial"/>
              </a:rPr>
              <a:t>τηρούν</a:t>
            </a:r>
            <a:r>
              <a:rPr lang="en-US" sz="1600" dirty="0">
                <a:latin typeface="Arial"/>
                <a:cs typeface="Arial"/>
              </a:rPr>
              <a:t> </a:t>
            </a:r>
            <a:r>
              <a:rPr lang="en-US" sz="1600" dirty="0" err="1">
                <a:latin typeface="Arial"/>
                <a:cs typeface="Arial"/>
              </a:rPr>
              <a:t>τον</a:t>
            </a:r>
            <a:r>
              <a:rPr lang="en-US" sz="1600" dirty="0">
                <a:latin typeface="Arial"/>
                <a:cs typeface="Arial"/>
              </a:rPr>
              <a:t> </a:t>
            </a:r>
            <a:r>
              <a:rPr lang="en-US" sz="1600" dirty="0" err="1">
                <a:latin typeface="Arial"/>
                <a:cs typeface="Arial"/>
              </a:rPr>
              <a:t>κώδικ</a:t>
            </a:r>
            <a:r>
              <a:rPr lang="en-US" sz="1600" dirty="0">
                <a:latin typeface="Arial"/>
                <a:cs typeface="Arial"/>
              </a:rPr>
              <a:t>α </a:t>
            </a:r>
            <a:r>
              <a:rPr lang="en-US" sz="1600" dirty="0" err="1">
                <a:latin typeface="Arial"/>
                <a:cs typeface="Arial"/>
              </a:rPr>
              <a:t>δι</a:t>
            </a:r>
            <a:r>
              <a:rPr lang="en-US" sz="1600" dirty="0">
                <a:latin typeface="Arial"/>
                <a:cs typeface="Arial"/>
              </a:rPr>
              <a:t>α</a:t>
            </a:r>
            <a:r>
              <a:rPr lang="en-US" sz="1600" dirty="0" err="1">
                <a:latin typeface="Arial"/>
                <a:cs typeface="Arial"/>
              </a:rPr>
              <a:t>φημιστικής</a:t>
            </a:r>
            <a:r>
              <a:rPr lang="en-US" sz="1600" dirty="0">
                <a:latin typeface="Arial"/>
                <a:cs typeface="Arial"/>
              </a:rPr>
              <a:t> </a:t>
            </a:r>
            <a:r>
              <a:rPr lang="en-US" sz="1600" dirty="0" err="1">
                <a:latin typeface="Arial"/>
                <a:cs typeface="Arial"/>
              </a:rPr>
              <a:t>δεοντολογί</a:t>
            </a:r>
            <a:r>
              <a:rPr lang="en-US" sz="1600" dirty="0">
                <a:latin typeface="Arial"/>
                <a:cs typeface="Arial"/>
              </a:rPr>
              <a:t>α</a:t>
            </a:r>
            <a:r>
              <a:rPr lang="en-US" sz="1600" dirty="0" err="1">
                <a:latin typeface="Arial"/>
                <a:cs typeface="Arial"/>
              </a:rPr>
              <a:t>ς</a:t>
            </a:r>
            <a:r>
              <a:rPr lang="en-US" sz="1600" dirty="0">
                <a:latin typeface="Arial"/>
                <a:cs typeface="Arial"/>
              </a:rPr>
              <a:t> π</a:t>
            </a:r>
            <a:r>
              <a:rPr lang="en-US" sz="1600" dirty="0" err="1">
                <a:latin typeface="Arial"/>
                <a:cs typeface="Arial"/>
              </a:rPr>
              <a:t>ου</a:t>
            </a:r>
            <a:r>
              <a:rPr lang="en-US" sz="1600" dirty="0">
                <a:latin typeface="Arial"/>
                <a:cs typeface="Arial"/>
              </a:rPr>
              <a:t> </a:t>
            </a:r>
            <a:r>
              <a:rPr lang="en-US" sz="1600" dirty="0" err="1">
                <a:latin typeface="Arial"/>
                <a:cs typeface="Arial"/>
              </a:rPr>
              <a:t>ισχύει</a:t>
            </a:r>
            <a:r>
              <a:rPr lang="en-US" sz="1600" dirty="0">
                <a:latin typeface="Arial"/>
                <a:cs typeface="Arial"/>
              </a:rPr>
              <a:t> </a:t>
            </a:r>
            <a:r>
              <a:rPr lang="en-US" sz="1600" dirty="0" err="1">
                <a:latin typeface="Arial"/>
                <a:cs typeface="Arial"/>
              </a:rPr>
              <a:t>στην</a:t>
            </a:r>
            <a:r>
              <a:rPr lang="en-US" sz="1600" dirty="0">
                <a:latin typeface="Arial"/>
                <a:cs typeface="Arial"/>
              </a:rPr>
              <a:t> π</a:t>
            </a:r>
            <a:r>
              <a:rPr lang="en-US" sz="1600" dirty="0" err="1">
                <a:latin typeface="Arial"/>
                <a:cs typeface="Arial"/>
              </a:rPr>
              <a:t>εριοχή</a:t>
            </a:r>
            <a:r>
              <a:rPr lang="en-US" sz="1600" dirty="0">
                <a:latin typeface="Arial"/>
                <a:cs typeface="Arial"/>
              </a:rPr>
              <a:t> </a:t>
            </a:r>
            <a:r>
              <a:rPr lang="en-US" sz="1600" dirty="0" err="1">
                <a:latin typeface="Arial"/>
                <a:cs typeface="Arial"/>
              </a:rPr>
              <a:t>ό</a:t>
            </a:r>
            <a:r>
              <a:rPr lang="en-US" sz="1600" dirty="0">
                <a:latin typeface="Arial"/>
                <a:cs typeface="Arial"/>
              </a:rPr>
              <a:t>π</a:t>
            </a:r>
            <a:r>
              <a:rPr lang="en-US" sz="1600" dirty="0" err="1">
                <a:latin typeface="Arial"/>
                <a:cs typeface="Arial"/>
              </a:rPr>
              <a:t>ου</a:t>
            </a:r>
            <a:r>
              <a:rPr lang="en-US" sz="1600" dirty="0">
                <a:latin typeface="Arial"/>
                <a:cs typeface="Arial"/>
              </a:rPr>
              <a:t> </a:t>
            </a:r>
            <a:r>
              <a:rPr lang="en-US" sz="1600" dirty="0" err="1">
                <a:latin typeface="Arial"/>
                <a:cs typeface="Arial"/>
              </a:rPr>
              <a:t>λειτουργούν</a:t>
            </a:r>
            <a:r>
              <a:rPr lang="en-US" sz="1600" dirty="0">
                <a:latin typeface="Arial"/>
                <a:cs typeface="Arial"/>
              </a:rPr>
              <a:t>, π</a:t>
            </a:r>
            <a:r>
              <a:rPr lang="en-US" sz="1600" dirty="0" err="1">
                <a:latin typeface="Arial"/>
                <a:cs typeface="Arial"/>
              </a:rPr>
              <a:t>ροκειμένου</a:t>
            </a:r>
            <a:r>
              <a:rPr lang="en-US" sz="1600" dirty="0">
                <a:latin typeface="Arial"/>
                <a:cs typeface="Arial"/>
              </a:rPr>
              <a:t> </a:t>
            </a:r>
            <a:r>
              <a:rPr lang="en-US" sz="1600" dirty="0" err="1">
                <a:latin typeface="Arial"/>
                <a:cs typeface="Arial"/>
              </a:rPr>
              <a:t>ν</a:t>
            </a:r>
            <a:r>
              <a:rPr lang="en-US" sz="1600" dirty="0">
                <a:latin typeface="Arial"/>
                <a:cs typeface="Arial"/>
              </a:rPr>
              <a:t>α </a:t>
            </a:r>
            <a:r>
              <a:rPr lang="en-US" sz="1600" dirty="0" err="1">
                <a:latin typeface="Arial"/>
                <a:cs typeface="Arial"/>
              </a:rPr>
              <a:t>δι</a:t>
            </a:r>
            <a:r>
              <a:rPr lang="en-US" sz="1600" dirty="0">
                <a:latin typeface="Arial"/>
                <a:cs typeface="Arial"/>
              </a:rPr>
              <a:t>α</a:t>
            </a:r>
            <a:r>
              <a:rPr lang="en-US" sz="1600" dirty="0" err="1">
                <a:latin typeface="Arial"/>
                <a:cs typeface="Arial"/>
              </a:rPr>
              <a:t>τηρούν</a:t>
            </a:r>
            <a:r>
              <a:rPr lang="en-US" sz="1600" dirty="0">
                <a:latin typeface="Arial"/>
                <a:cs typeface="Arial"/>
              </a:rPr>
              <a:t> </a:t>
            </a:r>
            <a:r>
              <a:rPr lang="en-US" sz="1600" dirty="0" err="1">
                <a:latin typeface="Arial"/>
                <a:cs typeface="Arial"/>
              </a:rPr>
              <a:t>την</a:t>
            </a:r>
            <a:r>
              <a:rPr lang="en-US" sz="1600" dirty="0">
                <a:latin typeface="Arial"/>
                <a:cs typeface="Arial"/>
              </a:rPr>
              <a:t> </a:t>
            </a:r>
            <a:r>
              <a:rPr lang="en-US" sz="1600" dirty="0" err="1">
                <a:latin typeface="Arial"/>
                <a:cs typeface="Arial"/>
              </a:rPr>
              <a:t>εμ</a:t>
            </a:r>
            <a:r>
              <a:rPr lang="en-US" sz="1600" dirty="0">
                <a:latin typeface="Arial"/>
                <a:cs typeface="Arial"/>
              </a:rPr>
              <a:t>π</a:t>
            </a:r>
            <a:r>
              <a:rPr lang="en-US" sz="1600" dirty="0" err="1">
                <a:latin typeface="Arial"/>
                <a:cs typeface="Arial"/>
              </a:rPr>
              <a:t>ιστοσύνη</a:t>
            </a:r>
            <a:r>
              <a:rPr lang="en-US" sz="1600" dirty="0">
                <a:latin typeface="Arial"/>
                <a:cs typeface="Arial"/>
              </a:rPr>
              <a:t> </a:t>
            </a:r>
            <a:r>
              <a:rPr lang="en-US" sz="1600" dirty="0" err="1">
                <a:latin typeface="Arial"/>
                <a:cs typeface="Arial"/>
              </a:rPr>
              <a:t>του</a:t>
            </a:r>
            <a:r>
              <a:rPr lang="en-US" sz="1600" dirty="0">
                <a:latin typeface="Arial"/>
                <a:cs typeface="Arial"/>
              </a:rPr>
              <a:t> </a:t>
            </a:r>
            <a:r>
              <a:rPr lang="en-US" sz="1600" dirty="0" err="1">
                <a:latin typeface="Arial"/>
                <a:cs typeface="Arial"/>
              </a:rPr>
              <a:t>κοινού</a:t>
            </a:r>
            <a:r>
              <a:rPr lang="en-US" sz="1600" dirty="0">
                <a:latin typeface="Arial"/>
                <a:cs typeface="Arial"/>
              </a:rPr>
              <a:t> </a:t>
            </a:r>
            <a:r>
              <a:rPr lang="en-US" sz="1600" dirty="0" err="1">
                <a:latin typeface="Arial"/>
                <a:cs typeface="Arial"/>
              </a:rPr>
              <a:t>κ</a:t>
            </a:r>
            <a:r>
              <a:rPr lang="en-US" sz="1600" dirty="0">
                <a:latin typeface="Arial"/>
                <a:cs typeface="Arial"/>
              </a:rPr>
              <a:t>α</a:t>
            </a:r>
            <a:r>
              <a:rPr lang="en-US" sz="1600" dirty="0" err="1">
                <a:latin typeface="Arial"/>
                <a:cs typeface="Arial"/>
              </a:rPr>
              <a:t>ι</a:t>
            </a:r>
            <a:r>
              <a:rPr lang="en-US" sz="1600" dirty="0">
                <a:latin typeface="Arial"/>
                <a:cs typeface="Arial"/>
              </a:rPr>
              <a:t> </a:t>
            </a:r>
            <a:r>
              <a:rPr lang="en-US" sz="1600" dirty="0" err="1">
                <a:latin typeface="Arial"/>
                <a:cs typeface="Arial"/>
              </a:rPr>
              <a:t>ν</a:t>
            </a:r>
            <a:r>
              <a:rPr lang="en-US" sz="1600" dirty="0">
                <a:latin typeface="Arial"/>
                <a:cs typeface="Arial"/>
              </a:rPr>
              <a:t>α </a:t>
            </a:r>
            <a:r>
              <a:rPr lang="en-US" sz="1600" dirty="0" err="1">
                <a:latin typeface="Arial"/>
                <a:cs typeface="Arial"/>
              </a:rPr>
              <a:t>δι</a:t>
            </a:r>
            <a:r>
              <a:rPr lang="en-US" sz="1600" dirty="0">
                <a:latin typeface="Arial"/>
                <a:cs typeface="Arial"/>
              </a:rPr>
              <a:t>α</a:t>
            </a:r>
            <a:r>
              <a:rPr lang="en-US" sz="1600" dirty="0" err="1">
                <a:latin typeface="Arial"/>
                <a:cs typeface="Arial"/>
              </a:rPr>
              <a:t>σφ</a:t>
            </a:r>
            <a:r>
              <a:rPr lang="en-US" sz="1600" dirty="0">
                <a:latin typeface="Arial"/>
                <a:cs typeface="Arial"/>
              </a:rPr>
              <a:t>α</a:t>
            </a:r>
            <a:r>
              <a:rPr lang="en-US" sz="1600" dirty="0" err="1">
                <a:latin typeface="Arial"/>
                <a:cs typeface="Arial"/>
              </a:rPr>
              <a:t>λίζουν</a:t>
            </a:r>
            <a:r>
              <a:rPr lang="en-US" sz="1600" dirty="0">
                <a:latin typeface="Arial"/>
                <a:cs typeface="Arial"/>
              </a:rPr>
              <a:t> </a:t>
            </a:r>
            <a:r>
              <a:rPr lang="en-US" sz="1600" dirty="0" err="1">
                <a:latin typeface="Arial"/>
                <a:cs typeface="Arial"/>
              </a:rPr>
              <a:t>την</a:t>
            </a:r>
            <a:r>
              <a:rPr lang="en-US" sz="1600" dirty="0">
                <a:latin typeface="Arial"/>
                <a:cs typeface="Arial"/>
              </a:rPr>
              <a:t> α</a:t>
            </a:r>
            <a:r>
              <a:rPr lang="en-US" sz="1600" dirty="0" err="1">
                <a:latin typeface="Arial"/>
                <a:cs typeface="Arial"/>
              </a:rPr>
              <a:t>ξιο</a:t>
            </a:r>
            <a:r>
              <a:rPr lang="en-US" sz="1600" dirty="0">
                <a:latin typeface="Arial"/>
                <a:cs typeface="Arial"/>
              </a:rPr>
              <a:t>π</a:t>
            </a:r>
            <a:r>
              <a:rPr lang="en-US" sz="1600" dirty="0" err="1">
                <a:latin typeface="Arial"/>
                <a:cs typeface="Arial"/>
              </a:rPr>
              <a:t>ιστί</a:t>
            </a:r>
            <a:r>
              <a:rPr lang="en-US" sz="1600" dirty="0">
                <a:latin typeface="Arial"/>
                <a:cs typeface="Arial"/>
              </a:rPr>
              <a:t>α </a:t>
            </a:r>
            <a:r>
              <a:rPr lang="en-US" sz="1600" dirty="0" err="1">
                <a:latin typeface="Arial"/>
                <a:cs typeface="Arial"/>
              </a:rPr>
              <a:t>των</a:t>
            </a:r>
            <a:r>
              <a:rPr lang="en-US" sz="1600" dirty="0">
                <a:latin typeface="Arial"/>
                <a:cs typeface="Arial"/>
              </a:rPr>
              <a:t> </a:t>
            </a:r>
            <a:r>
              <a:rPr lang="en-US" sz="1600" dirty="0" err="1">
                <a:latin typeface="Arial"/>
                <a:cs typeface="Arial"/>
              </a:rPr>
              <a:t>δι</a:t>
            </a:r>
            <a:r>
              <a:rPr lang="en-US" sz="1600" dirty="0">
                <a:latin typeface="Arial"/>
                <a:cs typeface="Arial"/>
              </a:rPr>
              <a:t>α</a:t>
            </a:r>
            <a:r>
              <a:rPr lang="en-US" sz="1600" dirty="0" err="1">
                <a:latin typeface="Arial"/>
                <a:cs typeface="Arial"/>
              </a:rPr>
              <a:t>φημίσεών</a:t>
            </a:r>
            <a:r>
              <a:rPr lang="en-US" sz="1600" dirty="0">
                <a:latin typeface="Arial"/>
                <a:cs typeface="Arial"/>
              </a:rPr>
              <a:t> </a:t>
            </a:r>
            <a:r>
              <a:rPr lang="en-US" sz="1600" dirty="0" err="1">
                <a:latin typeface="Arial"/>
                <a:cs typeface="Arial"/>
              </a:rPr>
              <a:t>τους</a:t>
            </a:r>
            <a:r>
              <a:rPr lang="en-US" sz="1600" dirty="0">
                <a:latin typeface="Arial"/>
                <a:cs typeface="Arial"/>
              </a:rPr>
              <a:t>.</a:t>
            </a:r>
          </a:p>
          <a:p>
            <a:pPr algn="just">
              <a:lnSpc>
                <a:spcPct val="150000"/>
              </a:lnSpc>
            </a:pPr>
            <a:endParaRPr lang="el-GR" sz="1600" dirty="0">
              <a:latin typeface="Arial"/>
              <a:cs typeface="Arial"/>
            </a:endParaRPr>
          </a:p>
        </p:txBody>
      </p:sp>
    </p:spTree>
    <p:extLst>
      <p:ext uri="{BB962C8B-B14F-4D97-AF65-F5344CB8AC3E}">
        <p14:creationId xmlns:p14="http://schemas.microsoft.com/office/powerpoint/2010/main" val="561953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332656"/>
            <a:ext cx="8229600" cy="648072"/>
          </a:xfrm>
        </p:spPr>
        <p:txBody>
          <a:bodyPr>
            <a:normAutofit/>
          </a:bodyPr>
          <a:lstStyle/>
          <a:p>
            <a:r>
              <a:rPr lang="el-GR" sz="3200" dirty="0"/>
              <a:t>Είσοδος ενός προϊόντος στην αγορά </a:t>
            </a:r>
            <a:endParaRPr lang="en-US" sz="3200" dirty="0"/>
          </a:p>
        </p:txBody>
      </p:sp>
      <p:sp>
        <p:nvSpPr>
          <p:cNvPr id="16" name="21 - Ορθογώνιο"/>
          <p:cNvSpPr/>
          <p:nvPr/>
        </p:nvSpPr>
        <p:spPr>
          <a:xfrm>
            <a:off x="573182" y="1563950"/>
            <a:ext cx="7959258" cy="2657138"/>
          </a:xfrm>
          <a:prstGeom prst="rect">
            <a:avLst/>
          </a:prstGeom>
        </p:spPr>
        <p:txBody>
          <a:bodyPr wrap="square">
            <a:spAutoFit/>
          </a:bodyPr>
          <a:lstStyle/>
          <a:p>
            <a:pPr algn="just">
              <a:lnSpc>
                <a:spcPct val="150000"/>
              </a:lnSpc>
            </a:pPr>
            <a:r>
              <a:rPr lang="el-GR" sz="1600" dirty="0">
                <a:latin typeface="Arial"/>
                <a:cs typeface="Arial"/>
              </a:rPr>
              <a:t>Τα βήματα που απαιτούνται για την είσοδο ενός προϊόντος στην αγορά είναι:</a:t>
            </a:r>
          </a:p>
          <a:p>
            <a:pPr algn="just">
              <a:lnSpc>
                <a:spcPct val="150000"/>
              </a:lnSpc>
            </a:pPr>
            <a:endParaRPr lang="en-US" sz="1600" dirty="0">
              <a:latin typeface="Arial"/>
              <a:cs typeface="Arial"/>
            </a:endParaRPr>
          </a:p>
          <a:p>
            <a:pPr marL="285750" lvl="0" indent="-285750">
              <a:lnSpc>
                <a:spcPct val="150000"/>
              </a:lnSpc>
              <a:buFont typeface="Arial"/>
              <a:buChar char="•"/>
            </a:pPr>
            <a:r>
              <a:rPr lang="el-GR" sz="1600" dirty="0">
                <a:latin typeface="Arial"/>
                <a:cs typeface="Arial"/>
              </a:rPr>
              <a:t>Τοποθέτηση του προϊόντος στην αγορά (positioning)</a:t>
            </a:r>
            <a:endParaRPr lang="en-US" sz="1600" dirty="0">
              <a:latin typeface="Arial"/>
              <a:cs typeface="Arial"/>
            </a:endParaRPr>
          </a:p>
          <a:p>
            <a:pPr marL="285750" lvl="0" indent="-285750">
              <a:lnSpc>
                <a:spcPct val="150000"/>
              </a:lnSpc>
              <a:buFont typeface="Arial"/>
              <a:buChar char="•"/>
            </a:pPr>
            <a:r>
              <a:rPr lang="el-GR" sz="1600" dirty="0">
                <a:latin typeface="Arial"/>
                <a:cs typeface="Arial"/>
              </a:rPr>
              <a:t>Αποδοχή του προϊόντος από το δίκτυο διανομής</a:t>
            </a:r>
            <a:endParaRPr lang="en-US" sz="1600" dirty="0">
              <a:latin typeface="Arial"/>
              <a:cs typeface="Arial"/>
            </a:endParaRPr>
          </a:p>
          <a:p>
            <a:pPr marL="285750" lvl="0" indent="-285750">
              <a:lnSpc>
                <a:spcPct val="150000"/>
              </a:lnSpc>
              <a:buFont typeface="Arial"/>
              <a:buChar char="•"/>
            </a:pPr>
            <a:r>
              <a:rPr lang="el-GR" sz="1600" dirty="0">
                <a:latin typeface="Arial"/>
                <a:cs typeface="Arial"/>
              </a:rPr>
              <a:t>Προσέλκυση ενδιαφέροντος ομάδας καταναλωτών</a:t>
            </a:r>
            <a:endParaRPr lang="en-US" sz="1600" dirty="0">
              <a:latin typeface="Arial"/>
              <a:cs typeface="Arial"/>
            </a:endParaRPr>
          </a:p>
          <a:p>
            <a:pPr marL="285750" lvl="0" indent="-285750">
              <a:lnSpc>
                <a:spcPct val="150000"/>
              </a:lnSpc>
              <a:buFont typeface="Arial"/>
              <a:buChar char="•"/>
            </a:pPr>
            <a:r>
              <a:rPr lang="el-GR" sz="1600" dirty="0">
                <a:latin typeface="Arial"/>
                <a:cs typeface="Arial"/>
              </a:rPr>
              <a:t>Προσέλκυση του καταναλωτικού κοινού, ώστε να δοκιμάσει το προϊόν</a:t>
            </a:r>
            <a:endParaRPr lang="en-US" sz="1600" dirty="0">
              <a:latin typeface="Arial"/>
              <a:cs typeface="Arial"/>
            </a:endParaRPr>
          </a:p>
          <a:p>
            <a:pPr marL="285750" lvl="0" indent="-285750">
              <a:lnSpc>
                <a:spcPct val="150000"/>
              </a:lnSpc>
              <a:buFont typeface="Arial"/>
              <a:buChar char="•"/>
            </a:pPr>
            <a:r>
              <a:rPr lang="el-GR" sz="1600" dirty="0">
                <a:latin typeface="Arial"/>
                <a:cs typeface="Arial"/>
              </a:rPr>
              <a:t>Ποιοτικό και γευστικό αποτέλεσμα</a:t>
            </a:r>
            <a:endParaRPr lang="en-US" sz="1600" dirty="0">
              <a:latin typeface="Arial"/>
              <a:cs typeface="Arial"/>
            </a:endParaRPr>
          </a:p>
        </p:txBody>
      </p:sp>
    </p:spTree>
    <p:extLst>
      <p:ext uri="{BB962C8B-B14F-4D97-AF65-F5344CB8AC3E}">
        <p14:creationId xmlns:p14="http://schemas.microsoft.com/office/powerpoint/2010/main" val="2800189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467544" y="620688"/>
            <a:ext cx="8352928" cy="5119351"/>
          </a:xfrm>
          <a:prstGeom prst="rect">
            <a:avLst/>
          </a:prstGeom>
        </p:spPr>
        <p:txBody>
          <a:bodyPr wrap="square">
            <a:spAutoFit/>
          </a:bodyPr>
          <a:lstStyle/>
          <a:p>
            <a:pPr marL="285750" indent="-285750" algn="just">
              <a:buFont typeface="Arial"/>
              <a:buChar char="•"/>
            </a:pPr>
            <a:endParaRPr lang="el-GR" sz="1600" dirty="0">
              <a:latin typeface="Arial"/>
              <a:cs typeface="Arial"/>
            </a:endParaRPr>
          </a:p>
          <a:p>
            <a:pPr marL="342900" indent="-342900" algn="just">
              <a:lnSpc>
                <a:spcPct val="150000"/>
              </a:lnSpc>
              <a:buFont typeface="Arial"/>
              <a:buChar char="•"/>
            </a:pPr>
            <a:endParaRPr lang="el-GR" sz="1600" b="1" dirty="0">
              <a:latin typeface="Arial"/>
              <a:cs typeface="Arial"/>
            </a:endParaRPr>
          </a:p>
          <a:p>
            <a:pPr lvl="0" algn="just">
              <a:lnSpc>
                <a:spcPct val="150000"/>
              </a:lnSpc>
            </a:pPr>
            <a:r>
              <a:rPr lang="el-GR" sz="1600" dirty="0">
                <a:latin typeface="Arial"/>
                <a:cs typeface="Arial"/>
              </a:rPr>
              <a:t>Ο κώδικας διαφημιστικής δεοντολογίας περιλαμβάνει διάφορες αρχές και κανόνες που αφορούν τους ακόλουθους τομείς:</a:t>
            </a:r>
          </a:p>
          <a:p>
            <a:pPr lvl="0" algn="just">
              <a:lnSpc>
                <a:spcPct val="150000"/>
              </a:lnSpc>
            </a:pPr>
            <a:endParaRPr lang="el-GR" sz="1600" dirty="0">
              <a:latin typeface="Arial"/>
              <a:cs typeface="Arial"/>
            </a:endParaRPr>
          </a:p>
          <a:p>
            <a:pPr marL="285750" lvl="0" indent="-285750" algn="just">
              <a:lnSpc>
                <a:spcPct val="150000"/>
              </a:lnSpc>
              <a:buFont typeface="Arial"/>
              <a:buChar char="•"/>
            </a:pPr>
            <a:r>
              <a:rPr lang="el-GR" sz="1600" dirty="0">
                <a:latin typeface="Arial"/>
                <a:cs typeface="Arial"/>
              </a:rPr>
              <a:t>Ειλικρίνεια και ακρίβεια: Διαφημίσεις πρέπει να είναι αληθινές, ακριβείς και να μην παραπλανούν το κοινό σχετικά με τα προϊόντα ή τις υπηρεσίες που προσφέρονται.</a:t>
            </a:r>
          </a:p>
          <a:p>
            <a:pPr marL="285750" lvl="0" indent="-285750" algn="just">
              <a:lnSpc>
                <a:spcPct val="150000"/>
              </a:lnSpc>
              <a:buFont typeface="Arial"/>
              <a:buChar char="•"/>
            </a:pPr>
            <a:endParaRPr lang="el-GR" sz="1600" dirty="0">
              <a:latin typeface="Arial"/>
              <a:cs typeface="Arial"/>
            </a:endParaRPr>
          </a:p>
          <a:p>
            <a:pPr marL="285750" lvl="0" indent="-285750" algn="just">
              <a:lnSpc>
                <a:spcPct val="150000"/>
              </a:lnSpc>
              <a:buFont typeface="Arial"/>
              <a:buChar char="•"/>
            </a:pPr>
            <a:r>
              <a:rPr lang="el-GR" sz="1600" dirty="0">
                <a:latin typeface="Arial"/>
                <a:cs typeface="Arial"/>
              </a:rPr>
              <a:t>Σεβασμός του κοινού: Οι διαφημίσεις πρέπει να σέβονται την ευαισθησία και τις ανάγκες του κοινού και να αποφεύγουν το προσβλητικό ή προκλητικό περιεχόμενο.</a:t>
            </a:r>
          </a:p>
          <a:p>
            <a:pPr marL="285750" lvl="0" indent="-285750" algn="just">
              <a:lnSpc>
                <a:spcPct val="150000"/>
              </a:lnSpc>
              <a:buFont typeface="Arial"/>
              <a:buChar char="•"/>
            </a:pPr>
            <a:endParaRPr lang="el-GR" sz="1600" dirty="0">
              <a:latin typeface="Arial"/>
              <a:cs typeface="Arial"/>
            </a:endParaRPr>
          </a:p>
          <a:p>
            <a:pPr marL="285750" lvl="0" indent="-285750" algn="just">
              <a:lnSpc>
                <a:spcPct val="150000"/>
              </a:lnSpc>
              <a:buFont typeface="Arial"/>
              <a:buChar char="•"/>
            </a:pPr>
            <a:r>
              <a:rPr lang="el-GR" sz="1600" dirty="0">
                <a:latin typeface="Arial"/>
                <a:cs typeface="Arial"/>
              </a:rPr>
              <a:t>Προστασία παιδιών: Διαφημίσεις που απευθύνονται σε παιδιά πρέπει να προστατεύουν τα δικαιώματα τους και να μην προωθούν επιβλαβή προϊόντα ή συμπεριφορές.</a:t>
            </a:r>
          </a:p>
          <a:p>
            <a:pPr lvl="0" algn="just">
              <a:lnSpc>
                <a:spcPct val="150000"/>
              </a:lnSpc>
            </a:pPr>
            <a:endParaRPr lang="el-GR" sz="1600" dirty="0">
              <a:latin typeface="Arial"/>
              <a:cs typeface="Arial"/>
            </a:endParaRPr>
          </a:p>
        </p:txBody>
      </p:sp>
      <p:sp>
        <p:nvSpPr>
          <p:cNvPr id="15" name="Title 1"/>
          <p:cNvSpPr>
            <a:spLocks noGrp="1"/>
          </p:cNvSpPr>
          <p:nvPr>
            <p:ph type="title"/>
          </p:nvPr>
        </p:nvSpPr>
        <p:spPr>
          <a:xfrm>
            <a:off x="395536" y="548680"/>
            <a:ext cx="8291264" cy="508918"/>
          </a:xfrm>
        </p:spPr>
        <p:txBody>
          <a:bodyPr>
            <a:noAutofit/>
          </a:bodyPr>
          <a:lstStyle/>
          <a:p>
            <a:pPr lvl="1" algn="ctr" rtl="0">
              <a:spcBef>
                <a:spcPct val="0"/>
              </a:spcBef>
            </a:pPr>
            <a:r>
              <a:rPr lang="el-GR" sz="2800" dirty="0"/>
              <a:t>Αρχές κ</a:t>
            </a:r>
            <a:r>
              <a:rPr lang="en-US" sz="2800" dirty="0" err="1"/>
              <a:t>ώδικ</a:t>
            </a:r>
            <a:r>
              <a:rPr lang="en-US" sz="2800" dirty="0"/>
              <a:t>α </a:t>
            </a:r>
            <a:r>
              <a:rPr lang="en-US" sz="2800" dirty="0" err="1"/>
              <a:t>δι</a:t>
            </a:r>
            <a:r>
              <a:rPr lang="en-US" sz="2800" dirty="0"/>
              <a:t>α</a:t>
            </a:r>
            <a:r>
              <a:rPr lang="en-US" sz="2800" dirty="0" err="1"/>
              <a:t>φημιστικής</a:t>
            </a:r>
            <a:r>
              <a:rPr lang="en-US" sz="2800" dirty="0"/>
              <a:t> </a:t>
            </a:r>
            <a:r>
              <a:rPr lang="en-US" sz="2800" dirty="0" err="1"/>
              <a:t>δεοντολογί</a:t>
            </a:r>
            <a:r>
              <a:rPr lang="en-US" sz="2800" dirty="0"/>
              <a:t>α</a:t>
            </a:r>
            <a:r>
              <a:rPr lang="en-US" sz="2800" dirty="0" err="1"/>
              <a:t>ς</a:t>
            </a:r>
            <a:br>
              <a:rPr lang="en-US" sz="2800" dirty="0">
                <a:latin typeface="Arial"/>
                <a:cs typeface="Arial"/>
              </a:rPr>
            </a:br>
            <a:endParaRPr lang="en-US" sz="2800" dirty="0">
              <a:latin typeface="Arial"/>
              <a:cs typeface="Arial"/>
            </a:endParaRPr>
          </a:p>
        </p:txBody>
      </p:sp>
    </p:spTree>
    <p:extLst>
      <p:ext uri="{BB962C8B-B14F-4D97-AF65-F5344CB8AC3E}">
        <p14:creationId xmlns:p14="http://schemas.microsoft.com/office/powerpoint/2010/main" val="117330280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Rectangle 1"/>
          <p:cNvSpPr/>
          <p:nvPr/>
        </p:nvSpPr>
        <p:spPr>
          <a:xfrm>
            <a:off x="467544" y="920328"/>
            <a:ext cx="8352928" cy="4308872"/>
          </a:xfrm>
          <a:prstGeom prst="rect">
            <a:avLst/>
          </a:prstGeom>
        </p:spPr>
        <p:txBody>
          <a:bodyPr wrap="square">
            <a:spAutoFit/>
          </a:bodyPr>
          <a:lstStyle/>
          <a:p>
            <a:pPr marL="285750" indent="-285750" algn="just">
              <a:buFont typeface="Arial"/>
              <a:buChar char="•"/>
            </a:pPr>
            <a:endParaRPr lang="el-GR" sz="1600" dirty="0">
              <a:latin typeface="Arial"/>
              <a:cs typeface="Arial"/>
            </a:endParaRPr>
          </a:p>
          <a:p>
            <a:pPr marL="285750" lvl="0" indent="-285750" algn="just">
              <a:lnSpc>
                <a:spcPct val="150000"/>
              </a:lnSpc>
              <a:buFont typeface="Arial"/>
              <a:buChar char="•"/>
            </a:pPr>
            <a:r>
              <a:rPr lang="el-GR" sz="1600" dirty="0">
                <a:latin typeface="Arial"/>
                <a:cs typeface="Arial"/>
              </a:rPr>
              <a:t>Απορρίψιμοι όροι και συμβόλαια: Οι διαφημιστές πρέπει να παρουσιάζουν τους όρους και τις προϋποθέσεις των προσφορών τους με σαφήνεια και να αποφεύγουν τις μυστηριώδεις ή παραπλανητικές πληροφορίες.</a:t>
            </a:r>
          </a:p>
          <a:p>
            <a:pPr marL="285750" lvl="0" indent="-285750" algn="just">
              <a:lnSpc>
                <a:spcPct val="150000"/>
              </a:lnSpc>
              <a:buFont typeface="Arial"/>
              <a:buChar char="•"/>
            </a:pPr>
            <a:endParaRPr lang="el-GR" sz="1600" dirty="0">
              <a:latin typeface="Arial"/>
              <a:cs typeface="Arial"/>
            </a:endParaRPr>
          </a:p>
          <a:p>
            <a:pPr marL="285750" lvl="0" indent="-285750" algn="just">
              <a:lnSpc>
                <a:spcPct val="150000"/>
              </a:lnSpc>
              <a:buFont typeface="Arial"/>
              <a:buChar char="•"/>
            </a:pPr>
            <a:r>
              <a:rPr lang="el-GR" sz="1600" dirty="0">
                <a:latin typeface="Arial"/>
                <a:cs typeface="Arial"/>
              </a:rPr>
              <a:t>Ιδιωτικότητα: Οι διαφημιστές πρέπει να σέβονται την ιδιωτικότητα των χρηστών και να τηρούν τους νόμους και κανονισμούς περί προστασίας δεδομένων.</a:t>
            </a:r>
          </a:p>
          <a:p>
            <a:pPr marL="285750" lvl="0" indent="-285750" algn="just">
              <a:lnSpc>
                <a:spcPct val="150000"/>
              </a:lnSpc>
              <a:buFont typeface="Arial"/>
              <a:buChar char="•"/>
            </a:pPr>
            <a:endParaRPr lang="el-GR" sz="1600" dirty="0">
              <a:latin typeface="Arial"/>
              <a:cs typeface="Arial"/>
            </a:endParaRPr>
          </a:p>
          <a:p>
            <a:pPr marL="285750" lvl="0" indent="-285750" algn="just">
              <a:lnSpc>
                <a:spcPct val="150000"/>
              </a:lnSpc>
              <a:buFont typeface="Arial"/>
              <a:buChar char="•"/>
            </a:pPr>
            <a:r>
              <a:rPr lang="el-GR" sz="1600">
                <a:latin typeface="Arial"/>
                <a:cs typeface="Arial"/>
              </a:rPr>
              <a:t>Συμμόρφωση </a:t>
            </a:r>
            <a:r>
              <a:rPr lang="el-GR" sz="1600" dirty="0">
                <a:latin typeface="Arial"/>
                <a:cs typeface="Arial"/>
              </a:rPr>
              <a:t>με τους κανονισμούς: Οι διαφημιστές πρέπει να συμμορφώνονται με τους κανονισμούς και τις νομοθεσίες που διέπουν τη διαφήμιση στη συγκεκριμένη χώρα ή περιοχή.</a:t>
            </a:r>
          </a:p>
          <a:p>
            <a:pPr lvl="0"/>
            <a:endParaRPr lang="en-US" b="1" dirty="0"/>
          </a:p>
        </p:txBody>
      </p:sp>
      <p:sp>
        <p:nvSpPr>
          <p:cNvPr id="15" name="Title 1"/>
          <p:cNvSpPr>
            <a:spLocks noGrp="1"/>
          </p:cNvSpPr>
          <p:nvPr>
            <p:ph type="title"/>
          </p:nvPr>
        </p:nvSpPr>
        <p:spPr>
          <a:xfrm>
            <a:off x="395536" y="548680"/>
            <a:ext cx="8291264" cy="508918"/>
          </a:xfrm>
        </p:spPr>
        <p:txBody>
          <a:bodyPr>
            <a:noAutofit/>
          </a:bodyPr>
          <a:lstStyle/>
          <a:p>
            <a:pPr lvl="1" algn="ctr" rtl="0">
              <a:spcBef>
                <a:spcPct val="0"/>
              </a:spcBef>
            </a:pPr>
            <a:r>
              <a:rPr lang="el-GR" sz="2800" dirty="0"/>
              <a:t>Αρχές κ</a:t>
            </a:r>
            <a:r>
              <a:rPr lang="en-US" sz="2800" dirty="0" err="1"/>
              <a:t>ώδικ</a:t>
            </a:r>
            <a:r>
              <a:rPr lang="en-US" sz="2800" dirty="0"/>
              <a:t>α </a:t>
            </a:r>
            <a:r>
              <a:rPr lang="en-US" sz="2800" dirty="0" err="1"/>
              <a:t>δι</a:t>
            </a:r>
            <a:r>
              <a:rPr lang="en-US" sz="2800" dirty="0"/>
              <a:t>α</a:t>
            </a:r>
            <a:r>
              <a:rPr lang="en-US" sz="2800" dirty="0" err="1"/>
              <a:t>φημιστικής</a:t>
            </a:r>
            <a:r>
              <a:rPr lang="en-US" sz="2800" dirty="0"/>
              <a:t> </a:t>
            </a:r>
            <a:r>
              <a:rPr lang="en-US" sz="2800" dirty="0" err="1"/>
              <a:t>δεοντολογί</a:t>
            </a:r>
            <a:r>
              <a:rPr lang="en-US" sz="2800" dirty="0"/>
              <a:t>α</a:t>
            </a:r>
            <a:r>
              <a:rPr lang="en-US" sz="2800" dirty="0" err="1"/>
              <a:t>ς</a:t>
            </a:r>
            <a:br>
              <a:rPr lang="en-US" sz="2800" dirty="0">
                <a:latin typeface="Arial"/>
                <a:cs typeface="Arial"/>
              </a:rPr>
            </a:br>
            <a:endParaRPr lang="en-US" sz="2800" dirty="0">
              <a:latin typeface="Arial"/>
              <a:cs typeface="Arial"/>
            </a:endParaRPr>
          </a:p>
        </p:txBody>
      </p:sp>
    </p:spTree>
    <p:extLst>
      <p:ext uri="{BB962C8B-B14F-4D97-AF65-F5344CB8AC3E}">
        <p14:creationId xmlns:p14="http://schemas.microsoft.com/office/powerpoint/2010/main" val="2995204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Ομάδα 12">
            <a:extLst>
              <a:ext uri="{FF2B5EF4-FFF2-40B4-BE49-F238E27FC236}">
                <a16:creationId xmlns:a16="http://schemas.microsoft.com/office/drawing/2014/main" id="{A9B84B88-B7CD-ECB8-012E-B599F98C83F0}"/>
              </a:ext>
            </a:extLst>
          </p:cNvPr>
          <p:cNvGrpSpPr/>
          <p:nvPr/>
        </p:nvGrpSpPr>
        <p:grpSpPr>
          <a:xfrm>
            <a:off x="182134" y="5733258"/>
            <a:ext cx="8779731" cy="1224531"/>
            <a:chOff x="107504" y="5733258"/>
            <a:chExt cx="8928992" cy="1224531"/>
          </a:xfrm>
        </p:grpSpPr>
        <p:pic>
          <p:nvPicPr>
            <p:cNvPr id="14" name="Picture 3" descr="G:\Katia\Διδακτορική Διατριβή\Kείμενο\Εικόνες\slide2.jpg">
              <a:extLst>
                <a:ext uri="{FF2B5EF4-FFF2-40B4-BE49-F238E27FC236}">
                  <a16:creationId xmlns:a16="http://schemas.microsoft.com/office/drawing/2014/main" id="{87F088C5-2C02-97CF-2C82-639444B3125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5" name="Γραφικό 14" descr="Ψάρι με συμπαγές γέμισμα">
              <a:extLst>
                <a:ext uri="{FF2B5EF4-FFF2-40B4-BE49-F238E27FC236}">
                  <a16:creationId xmlns:a16="http://schemas.microsoft.com/office/drawing/2014/main" id="{3B0F0E4A-798C-0A19-B3E9-F41EE8F14AF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6" name="Γραφικό 15" descr="Ψάρι με συμπαγές γέμισμα">
              <a:extLst>
                <a:ext uri="{FF2B5EF4-FFF2-40B4-BE49-F238E27FC236}">
                  <a16:creationId xmlns:a16="http://schemas.microsoft.com/office/drawing/2014/main" id="{E4B6663C-EC3F-4863-C331-17D15AC6BBA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7" name="Γραφικό 16" descr="Ανταγωνισμός με συμπαγές γέμισμα">
              <a:extLst>
                <a:ext uri="{FF2B5EF4-FFF2-40B4-BE49-F238E27FC236}">
                  <a16:creationId xmlns:a16="http://schemas.microsoft.com/office/drawing/2014/main" id="{D3D93DEC-19AB-A516-5802-10DE2158233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grpSp>
        <p:nvGrpSpPr>
          <p:cNvPr id="31" name="30 - Ομάδα"/>
          <p:cNvGrpSpPr/>
          <p:nvPr/>
        </p:nvGrpSpPr>
        <p:grpSpPr>
          <a:xfrm>
            <a:off x="0" y="185467"/>
            <a:ext cx="9144017" cy="6458242"/>
            <a:chOff x="65835" y="185774"/>
            <a:chExt cx="9012330" cy="5835513"/>
          </a:xfrm>
        </p:grpSpPr>
        <p:sp>
          <p:nvSpPr>
            <p:cNvPr id="23" name="22 - Ορθογώνιο"/>
            <p:cNvSpPr/>
            <p:nvPr/>
          </p:nvSpPr>
          <p:spPr>
            <a:xfrm>
              <a:off x="251520" y="185774"/>
              <a:ext cx="8640944" cy="5835513"/>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l-GR" dirty="0"/>
            </a:p>
          </p:txBody>
        </p:sp>
        <p:grpSp>
          <p:nvGrpSpPr>
            <p:cNvPr id="27" name="26 - Ομάδα"/>
            <p:cNvGrpSpPr/>
            <p:nvPr/>
          </p:nvGrpSpPr>
          <p:grpSpPr>
            <a:xfrm>
              <a:off x="251520" y="188640"/>
              <a:ext cx="8640944" cy="576064"/>
              <a:chOff x="251520" y="188640"/>
              <a:chExt cx="8640960" cy="576064"/>
            </a:xfrm>
          </p:grpSpPr>
          <p:sp>
            <p:nvSpPr>
              <p:cNvPr id="25" name="24 - Ορθογώνιο"/>
              <p:cNvSpPr/>
              <p:nvPr/>
            </p:nvSpPr>
            <p:spPr>
              <a:xfrm>
                <a:off x="251520" y="548680"/>
                <a:ext cx="8640960" cy="216024"/>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l-GR"/>
              </a:p>
            </p:txBody>
          </p:sp>
          <p:sp>
            <p:nvSpPr>
              <p:cNvPr id="58" name="1 - Τίτλος"/>
              <p:cNvSpPr txBox="1">
                <a:spLocks/>
              </p:cNvSpPr>
              <p:nvPr/>
            </p:nvSpPr>
            <p:spPr>
              <a:xfrm>
                <a:off x="1043608" y="188640"/>
                <a:ext cx="7848872" cy="576064"/>
              </a:xfrm>
              <a:prstGeom prst="rect">
                <a:avLst/>
              </a:prstGeom>
              <a:solidFill>
                <a:schemeClr val="tx1">
                  <a:lumMod val="75000"/>
                  <a:lumOff val="25000"/>
                </a:schemeClr>
              </a:solidFill>
              <a:effectLst>
                <a:innerShdw blurRad="241300" dist="88900" dir="5400000">
                  <a:schemeClr val="tx1"/>
                </a:innerShdw>
              </a:effectLst>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l-GR" sz="3600" b="0" i="0" u="none" strike="noStrike" kern="1200" cap="none" spc="0" normalizeH="0" baseline="0" noProof="0">
                    <a:ln>
                      <a:noFill/>
                    </a:ln>
                    <a:solidFill>
                      <a:schemeClr val="bg1"/>
                    </a:solidFill>
                    <a:effectLst/>
                    <a:uLnTx/>
                    <a:uFillTx/>
                    <a:latin typeface="+mj-lt"/>
                    <a:ea typeface="+mj-ea"/>
                    <a:cs typeface="+mj-cs"/>
                  </a:rPr>
                  <a:t>    </a:t>
                </a:r>
                <a:endParaRPr kumimoji="0" lang="el-GR" sz="3600" b="0" i="0" u="none" strike="noStrike" kern="1200" cap="none" spc="0" normalizeH="0" baseline="0" noProof="0" dirty="0">
                  <a:ln>
                    <a:noFill/>
                  </a:ln>
                  <a:solidFill>
                    <a:schemeClr val="bg1">
                      <a:lumMod val="95000"/>
                    </a:schemeClr>
                  </a:solidFill>
                  <a:effectLst/>
                  <a:uLnTx/>
                  <a:uFillTx/>
                  <a:latin typeface="+mj-lt"/>
                  <a:ea typeface="+mj-ea"/>
                  <a:cs typeface="+mj-cs"/>
                </a:endParaRPr>
              </a:p>
            </p:txBody>
          </p:sp>
          <p:sp>
            <p:nvSpPr>
              <p:cNvPr id="49" name="48 - Ορθογώνιο"/>
              <p:cNvSpPr/>
              <p:nvPr/>
            </p:nvSpPr>
            <p:spPr>
              <a:xfrm>
                <a:off x="251520" y="188640"/>
                <a:ext cx="870423" cy="576064"/>
              </a:xfrm>
              <a:prstGeom prst="rect">
                <a:avLst/>
              </a:prstGeom>
              <a:solidFill>
                <a:srgbClr val="50B4D8"/>
              </a:solidFill>
              <a:ln>
                <a:noFill/>
              </a:ln>
              <a:effectLst>
                <a:innerShdw blurRad="228600" dist="279400" dir="5400000">
                  <a:prstClr val="black">
                    <a:alpha val="41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4000" dirty="0">
                    <a:solidFill>
                      <a:schemeClr val="bg1"/>
                    </a:solidFill>
                  </a:rPr>
                  <a:t>2</a:t>
                </a:r>
              </a:p>
            </p:txBody>
          </p:sp>
        </p:grpSp>
        <p:sp>
          <p:nvSpPr>
            <p:cNvPr id="28" name="27 - Ορθογώνιο"/>
            <p:cNvSpPr/>
            <p:nvPr/>
          </p:nvSpPr>
          <p:spPr>
            <a:xfrm>
              <a:off x="65835" y="188640"/>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l-GR"/>
            </a:p>
          </p:txBody>
        </p:sp>
        <p:sp>
          <p:nvSpPr>
            <p:cNvPr id="29" name="28 - Ορθογώνιο"/>
            <p:cNvSpPr/>
            <p:nvPr/>
          </p:nvSpPr>
          <p:spPr>
            <a:xfrm>
              <a:off x="8898653" y="404664"/>
              <a:ext cx="179512"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l-GR"/>
            </a:p>
          </p:txBody>
        </p:sp>
      </p:grpSp>
      <p:grpSp>
        <p:nvGrpSpPr>
          <p:cNvPr id="32" name="31 - Ομάδα"/>
          <p:cNvGrpSpPr/>
          <p:nvPr/>
        </p:nvGrpSpPr>
        <p:grpSpPr>
          <a:xfrm>
            <a:off x="214282" y="210156"/>
            <a:ext cx="7598078" cy="578812"/>
            <a:chOff x="214282" y="210156"/>
            <a:chExt cx="7598078" cy="578812"/>
          </a:xfrm>
        </p:grpSpPr>
        <p:sp>
          <p:nvSpPr>
            <p:cNvPr id="39" name="38 - TextBox"/>
            <p:cNvSpPr txBox="1"/>
            <p:nvPr/>
          </p:nvSpPr>
          <p:spPr>
            <a:xfrm>
              <a:off x="1259632" y="210156"/>
              <a:ext cx="6552728" cy="523220"/>
            </a:xfrm>
            <a:prstGeom prst="rect">
              <a:avLst/>
            </a:prstGeom>
            <a:noFill/>
          </p:spPr>
          <p:txBody>
            <a:bodyPr wrap="square" rtlCol="0">
              <a:spAutoFit/>
            </a:bodyPr>
            <a:lstStyle/>
            <a:p>
              <a:r>
                <a:rPr lang="el-GR" sz="2800" b="1" dirty="0">
                  <a:solidFill>
                    <a:srgbClr val="88CCE4"/>
                  </a:solidFill>
                  <a:effectLst>
                    <a:outerShdw blurRad="38100" dist="38100" dir="2700000" algn="tl">
                      <a:srgbClr val="000000">
                        <a:alpha val="43137"/>
                      </a:srgbClr>
                    </a:outerShdw>
                  </a:effectLst>
                  <a:latin typeface="Arial" pitchFamily="34" charset="0"/>
                  <a:cs typeface="Arial" pitchFamily="34" charset="0"/>
                </a:rPr>
                <a:t>     ΔΙΑΦΗΜΙΣΗ</a:t>
              </a:r>
              <a:endParaRPr lang="el-GR" sz="2800" dirty="0">
                <a:solidFill>
                  <a:srgbClr val="88CCE4"/>
                </a:solidFill>
                <a:effectLst>
                  <a:outerShdw blurRad="38100" dist="38100" dir="2700000" algn="tl">
                    <a:srgbClr val="000000">
                      <a:alpha val="43137"/>
                    </a:srgbClr>
                  </a:outerShdw>
                </a:effectLst>
                <a:latin typeface="Arial" pitchFamily="34" charset="0"/>
                <a:cs typeface="Arial" pitchFamily="34" charset="0"/>
              </a:endParaRPr>
            </a:p>
          </p:txBody>
        </p:sp>
        <p:sp>
          <p:nvSpPr>
            <p:cNvPr id="24" name="Rectangle 6"/>
            <p:cNvSpPr>
              <a:spLocks noChangeArrowheads="1"/>
            </p:cNvSpPr>
            <p:nvPr/>
          </p:nvSpPr>
          <p:spPr bwMode="auto">
            <a:xfrm>
              <a:off x="214282" y="214290"/>
              <a:ext cx="857256" cy="574678"/>
            </a:xfrm>
            <a:prstGeom prst="rect">
              <a:avLst/>
            </a:prstGeom>
            <a:noFill/>
            <a:ln w="9525">
              <a:noFill/>
              <a:miter lim="800000"/>
              <a:headEnd/>
              <a:tailEnd/>
            </a:ln>
            <a:effectLst/>
          </p:spPr>
          <p:txBody>
            <a:bodyPr/>
            <a:lstStyle/>
            <a:p>
              <a:pPr algn="ctr">
                <a:spcBef>
                  <a:spcPct val="20000"/>
                </a:spcBef>
                <a:buClr>
                  <a:schemeClr val="tx2"/>
                </a:buClr>
              </a:pPr>
              <a:r>
                <a:rPr lang="en-US" sz="2800" dirty="0">
                  <a:solidFill>
                    <a:schemeClr val="bg1"/>
                  </a:solidFill>
                </a:rPr>
                <a:t> </a:t>
              </a:r>
              <a:r>
                <a:rPr lang="el-GR" sz="2800" dirty="0">
                  <a:solidFill>
                    <a:schemeClr val="bg1"/>
                  </a:solidFill>
                </a:rPr>
                <a:t> </a:t>
              </a:r>
              <a:r>
                <a:rPr lang="en-US" sz="2800" dirty="0">
                  <a:solidFill>
                    <a:schemeClr val="bg1"/>
                  </a:solidFill>
                </a:rPr>
                <a:t>  </a:t>
              </a:r>
              <a:r>
                <a:rPr lang="en-US" sz="2400" dirty="0">
                  <a:solidFill>
                    <a:schemeClr val="bg1"/>
                  </a:solidFill>
                  <a:latin typeface="Comic Sans MS" pitchFamily="66" charset="0"/>
                </a:rPr>
                <a:t>	</a:t>
              </a:r>
            </a:p>
          </p:txBody>
        </p:sp>
      </p:grpSp>
      <p:sp>
        <p:nvSpPr>
          <p:cNvPr id="2" name="Title 1"/>
          <p:cNvSpPr>
            <a:spLocks noGrp="1"/>
          </p:cNvSpPr>
          <p:nvPr>
            <p:ph type="title"/>
          </p:nvPr>
        </p:nvSpPr>
        <p:spPr>
          <a:xfrm>
            <a:off x="457200" y="764704"/>
            <a:ext cx="8229600" cy="648072"/>
          </a:xfrm>
        </p:spPr>
        <p:txBody>
          <a:bodyPr>
            <a:normAutofit/>
          </a:bodyPr>
          <a:lstStyle/>
          <a:p>
            <a:endParaRPr lang="en-US" sz="3200" dirty="0"/>
          </a:p>
        </p:txBody>
      </p:sp>
      <p:sp>
        <p:nvSpPr>
          <p:cNvPr id="33" name="21 - Ορθογώνιο"/>
          <p:cNvSpPr/>
          <p:nvPr/>
        </p:nvSpPr>
        <p:spPr>
          <a:xfrm>
            <a:off x="357158" y="1429226"/>
            <a:ext cx="8247290" cy="1549142"/>
          </a:xfrm>
          <a:prstGeom prst="rect">
            <a:avLst/>
          </a:prstGeom>
        </p:spPr>
        <p:txBody>
          <a:bodyPr wrap="square">
            <a:spAutoFit/>
          </a:bodyPr>
          <a:lstStyle/>
          <a:p>
            <a:pPr algn="just">
              <a:lnSpc>
                <a:spcPct val="150000"/>
              </a:lnSpc>
            </a:pPr>
            <a:endParaRPr lang="el-GR" sz="1600" dirty="0">
              <a:latin typeface="Arial"/>
              <a:cs typeface="Arial"/>
            </a:endParaRPr>
          </a:p>
          <a:p>
            <a:pPr algn="just">
              <a:lnSpc>
                <a:spcPct val="150000"/>
              </a:lnSpc>
            </a:pPr>
            <a:endParaRPr lang="en-US" sz="1600" dirty="0">
              <a:latin typeface="Arial"/>
              <a:cs typeface="Arial"/>
            </a:endParaRPr>
          </a:p>
          <a:p>
            <a:pPr algn="just">
              <a:lnSpc>
                <a:spcPct val="150000"/>
              </a:lnSpc>
              <a:buFont typeface="Wingdings" pitchFamily="2" charset="2"/>
              <a:buNone/>
            </a:pPr>
            <a:endParaRPr lang="el-GR" sz="1600" dirty="0">
              <a:latin typeface="Arial"/>
              <a:cs typeface="Arial"/>
            </a:endParaRPr>
          </a:p>
          <a:p>
            <a:pPr algn="just">
              <a:lnSpc>
                <a:spcPct val="150000"/>
              </a:lnSpc>
            </a:pPr>
            <a:endParaRPr lang="en-US" sz="1600" dirty="0">
              <a:latin typeface="Arial"/>
              <a:cs typeface="Arial"/>
            </a:endParaRPr>
          </a:p>
        </p:txBody>
      </p:sp>
      <p:sp>
        <p:nvSpPr>
          <p:cNvPr id="3" name="Rectangle 2"/>
          <p:cNvSpPr/>
          <p:nvPr/>
        </p:nvSpPr>
        <p:spPr>
          <a:xfrm>
            <a:off x="539552" y="1556792"/>
            <a:ext cx="8136904" cy="2977739"/>
          </a:xfrm>
          <a:prstGeom prst="rect">
            <a:avLst/>
          </a:prstGeom>
        </p:spPr>
        <p:txBody>
          <a:bodyPr wrap="square">
            <a:spAutoFit/>
          </a:bodyPr>
          <a:lstStyle/>
          <a:p>
            <a:pPr algn="just">
              <a:lnSpc>
                <a:spcPct val="150000"/>
              </a:lnSpc>
            </a:pPr>
            <a:r>
              <a:rPr lang="el-GR" dirty="0">
                <a:latin typeface="Arial"/>
                <a:cs typeface="Arial"/>
              </a:rPr>
              <a:t>Ως διαφήµιση ορίζεται ως το σύνολο των µέσων προβολής ενός προϊόντος, µε τα οποία µία εταιρεία επιδιώκει την απόκτηση νέας πελατείας ή/και την διατήρηση της υπάρχουσας με σκοπό το οικονοµικό όφελος. </a:t>
            </a:r>
          </a:p>
          <a:p>
            <a:pPr algn="just">
              <a:lnSpc>
                <a:spcPct val="150000"/>
              </a:lnSpc>
            </a:pPr>
            <a:endParaRPr lang="el-GR" dirty="0">
              <a:latin typeface="Arial"/>
              <a:cs typeface="Arial"/>
            </a:endParaRPr>
          </a:p>
          <a:p>
            <a:pPr algn="just">
              <a:lnSpc>
                <a:spcPct val="150000"/>
              </a:lnSpc>
            </a:pPr>
            <a:r>
              <a:rPr lang="el-GR" dirty="0">
                <a:latin typeface="Arial"/>
                <a:cs typeface="Arial"/>
              </a:rPr>
              <a:t>Η διαφήµιση ως µέσο προώθησης αποτελεί µία από τις πιο σηµαντικές εµπορικές δραστηριότητες µιας επιχείρησης, για τον λόγο αυτό δαπανούνται πολλά χρήµατα, για την ανάδειξη των προϊόντων. </a:t>
            </a:r>
          </a:p>
        </p:txBody>
      </p:sp>
    </p:spTree>
    <p:extLst>
      <p:ext uri="{BB962C8B-B14F-4D97-AF65-F5344CB8AC3E}">
        <p14:creationId xmlns:p14="http://schemas.microsoft.com/office/powerpoint/2010/main" val="1027668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nodePh="1">
                                  <p:stCondLst>
                                    <p:cond delay="0"/>
                                  </p:stCondLst>
                                  <p:endCondLst>
                                    <p:cond evt="begin" delay="0">
                                      <p:tn val="5"/>
                                    </p:cond>
                                  </p:endCondLst>
                                  <p:childTnLst>
                                    <p:set>
                                      <p:cBhvr>
                                        <p:cTn id="6" dur="1" fill="hold">
                                          <p:stCondLst>
                                            <p:cond delay="0"/>
                                          </p:stCondLst>
                                        </p:cTn>
                                        <p:tgtEl>
                                          <p:spTgt spid="33"/>
                                        </p:tgtEl>
                                        <p:attrNameLst>
                                          <p:attrName>style.visibility</p:attrName>
                                        </p:attrNameLst>
                                      </p:cBhvr>
                                      <p:to>
                                        <p:strVal val="visible"/>
                                      </p:to>
                                    </p:set>
                                    <p:animEffect transition="in" filter="blinds(horizontal)">
                                      <p:cBhvr>
                                        <p:cTn id="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188640"/>
            <a:ext cx="8229600" cy="648072"/>
          </a:xfrm>
        </p:spPr>
        <p:txBody>
          <a:bodyPr>
            <a:normAutofit/>
          </a:bodyPr>
          <a:lstStyle/>
          <a:p>
            <a:r>
              <a:rPr lang="el-GR" sz="3200" dirty="0"/>
              <a:t>Στόχοι Διαφήμισης</a:t>
            </a:r>
            <a:endParaRPr lang="en-US" sz="3200" dirty="0"/>
          </a:p>
        </p:txBody>
      </p:sp>
      <p:sp>
        <p:nvSpPr>
          <p:cNvPr id="16" name="21 - Ορθογώνιο"/>
          <p:cNvSpPr/>
          <p:nvPr/>
        </p:nvSpPr>
        <p:spPr>
          <a:xfrm>
            <a:off x="573182" y="778826"/>
            <a:ext cx="7959258" cy="5242462"/>
          </a:xfrm>
          <a:prstGeom prst="rect">
            <a:avLst/>
          </a:prstGeom>
        </p:spPr>
        <p:txBody>
          <a:bodyPr wrap="square">
            <a:spAutoFit/>
          </a:bodyPr>
          <a:lstStyle/>
          <a:p>
            <a:pPr>
              <a:lnSpc>
                <a:spcPct val="150000"/>
              </a:lnSpc>
            </a:pPr>
            <a:r>
              <a:rPr lang="el-GR" sz="1600" u="sng" dirty="0"/>
              <a:t>Α) Γενικοί Στόχοι</a:t>
            </a:r>
            <a:endParaRPr lang="en-US" sz="1600" dirty="0"/>
          </a:p>
          <a:p>
            <a:pPr lvl="0">
              <a:lnSpc>
                <a:spcPct val="150000"/>
              </a:lnSpc>
            </a:pPr>
            <a:r>
              <a:rPr lang="el-GR" sz="1600" dirty="0"/>
              <a:t>Αύξηση µεριδίου της αγοράς</a:t>
            </a:r>
            <a:endParaRPr lang="en-US" sz="1600" dirty="0"/>
          </a:p>
          <a:p>
            <a:pPr lvl="0">
              <a:lnSpc>
                <a:spcPct val="150000"/>
              </a:lnSpc>
            </a:pPr>
            <a:r>
              <a:rPr lang="el-GR" sz="1600" dirty="0"/>
              <a:t>Άνοδος των πωλήσεων</a:t>
            </a:r>
            <a:endParaRPr lang="en-US" sz="1600" dirty="0"/>
          </a:p>
          <a:p>
            <a:pPr lvl="0">
              <a:lnSpc>
                <a:spcPct val="150000"/>
              </a:lnSpc>
            </a:pPr>
            <a:r>
              <a:rPr lang="el-GR" sz="1600" dirty="0"/>
              <a:t>Άνοδος των κερδών</a:t>
            </a:r>
            <a:endParaRPr lang="en-US" sz="1600" dirty="0"/>
          </a:p>
          <a:p>
            <a:pPr lvl="0">
              <a:lnSpc>
                <a:spcPct val="150000"/>
              </a:lnSpc>
            </a:pPr>
            <a:r>
              <a:rPr lang="el-GR" sz="1600" dirty="0"/>
              <a:t>Υλοποίηση κλίµατος εµπιστοσύνης</a:t>
            </a:r>
          </a:p>
          <a:p>
            <a:pPr lvl="0">
              <a:lnSpc>
                <a:spcPct val="150000"/>
              </a:lnSpc>
            </a:pPr>
            <a:endParaRPr lang="el-GR" sz="1600" dirty="0"/>
          </a:p>
          <a:p>
            <a:pPr lvl="0">
              <a:lnSpc>
                <a:spcPct val="150000"/>
              </a:lnSpc>
            </a:pPr>
            <a:r>
              <a:rPr lang="el-GR" sz="1600" u="sng" dirty="0"/>
              <a:t>Β) Ειδικοί Στόχοι</a:t>
            </a:r>
            <a:endParaRPr lang="en-US" sz="1600" dirty="0"/>
          </a:p>
          <a:p>
            <a:pPr lvl="0">
              <a:lnSpc>
                <a:spcPct val="150000"/>
              </a:lnSpc>
            </a:pPr>
            <a:r>
              <a:rPr lang="el-GR" sz="1600" dirty="0"/>
              <a:t>Γνωστοποίηση της εισαγωγής ενός νέου προϊόντος στην αγορά</a:t>
            </a:r>
            <a:endParaRPr lang="en-US" sz="1600" dirty="0"/>
          </a:p>
          <a:p>
            <a:pPr lvl="0">
              <a:lnSpc>
                <a:spcPct val="150000"/>
              </a:lnSpc>
            </a:pPr>
            <a:r>
              <a:rPr lang="el-GR" sz="1600" dirty="0"/>
              <a:t>Γνωστοποίηση της εισαγωγής ενός προϊόντος σε νέα γεωγραφική περιοχή</a:t>
            </a:r>
            <a:endParaRPr lang="en-US" sz="1600" dirty="0"/>
          </a:p>
          <a:p>
            <a:pPr lvl="0">
              <a:lnSpc>
                <a:spcPct val="150000"/>
              </a:lnSpc>
            </a:pPr>
            <a:r>
              <a:rPr lang="el-GR" sz="1600" dirty="0"/>
              <a:t>Να πείσει ότι το είδος που διαφηµίζεται έχει περισσότερα πλεονεκτήματα έναντι των ανταγωνιστών του</a:t>
            </a:r>
          </a:p>
          <a:p>
            <a:pPr lvl="0">
              <a:lnSpc>
                <a:spcPct val="150000"/>
              </a:lnSpc>
            </a:pPr>
            <a:r>
              <a:rPr lang="el-GR" sz="1600" dirty="0"/>
              <a:t>Να πείσει για την αξία του αγαθού έναντι των ανταγωνιστών του</a:t>
            </a:r>
            <a:r>
              <a:rPr lang="en-US" sz="1600" dirty="0"/>
              <a:t> </a:t>
            </a:r>
            <a:endParaRPr lang="el-GR" sz="1600" dirty="0"/>
          </a:p>
          <a:p>
            <a:pPr lvl="0">
              <a:lnSpc>
                <a:spcPct val="150000"/>
              </a:lnSpc>
            </a:pPr>
            <a:r>
              <a:rPr lang="el-GR" sz="1600" dirty="0"/>
              <a:t>Να αυξήσει τις χρήσεις του προϊόντος</a:t>
            </a:r>
            <a:endParaRPr lang="en-US" sz="1600" dirty="0"/>
          </a:p>
          <a:p>
            <a:pPr>
              <a:lnSpc>
                <a:spcPct val="150000"/>
              </a:lnSpc>
            </a:pPr>
            <a:r>
              <a:rPr lang="el-GR" sz="1600" dirty="0"/>
              <a:t>Παγκοσµιοποίηση του συγκεκριµένου αγαθού</a:t>
            </a:r>
            <a:endParaRPr lang="el-GR" sz="1600" dirty="0">
              <a:latin typeface="Arial"/>
              <a:cs typeface="Arial"/>
            </a:endParaRPr>
          </a:p>
        </p:txBody>
      </p:sp>
    </p:spTree>
    <p:extLst>
      <p:ext uri="{BB962C8B-B14F-4D97-AF65-F5344CB8AC3E}">
        <p14:creationId xmlns:p14="http://schemas.microsoft.com/office/powerpoint/2010/main" val="2488376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332656"/>
            <a:ext cx="8229600" cy="648072"/>
          </a:xfrm>
        </p:spPr>
        <p:txBody>
          <a:bodyPr>
            <a:normAutofit/>
          </a:bodyPr>
          <a:lstStyle/>
          <a:p>
            <a:r>
              <a:rPr lang="el-GR" sz="3200" dirty="0"/>
              <a:t>Είδη Διαφήμισης</a:t>
            </a:r>
            <a:endParaRPr lang="en-US" sz="3200" dirty="0"/>
          </a:p>
        </p:txBody>
      </p:sp>
      <p:sp>
        <p:nvSpPr>
          <p:cNvPr id="16" name="21 - Ορθογώνιο"/>
          <p:cNvSpPr/>
          <p:nvPr/>
        </p:nvSpPr>
        <p:spPr>
          <a:xfrm>
            <a:off x="573182" y="1199255"/>
            <a:ext cx="7959258" cy="3765134"/>
          </a:xfrm>
          <a:prstGeom prst="rect">
            <a:avLst/>
          </a:prstGeom>
        </p:spPr>
        <p:txBody>
          <a:bodyPr wrap="square">
            <a:spAutoFit/>
          </a:bodyPr>
          <a:lstStyle/>
          <a:p>
            <a:pPr algn="just">
              <a:lnSpc>
                <a:spcPct val="150000"/>
              </a:lnSpc>
            </a:pPr>
            <a:r>
              <a:rPr lang="el-GR" sz="1600" dirty="0">
                <a:latin typeface="Arial"/>
                <a:cs typeface="Arial"/>
              </a:rPr>
              <a:t>α) Εισαγωγική ή Εξαγγελτική, ως στόχο έχει την παρουσίαση ενός νέου προϊόντος στην αγορά.</a:t>
            </a:r>
            <a:endParaRPr lang="en-US" sz="1600" dirty="0">
              <a:latin typeface="Arial"/>
              <a:cs typeface="Arial"/>
            </a:endParaRPr>
          </a:p>
          <a:p>
            <a:pPr algn="just">
              <a:lnSpc>
                <a:spcPct val="150000"/>
              </a:lnSpc>
            </a:pPr>
            <a:r>
              <a:rPr lang="el-GR" sz="1600" dirty="0">
                <a:latin typeface="Arial"/>
                <a:cs typeface="Arial"/>
              </a:rPr>
              <a:t>β) Εκπαιδευτική, στοχεύει στο να μάθει την τους καταναλωτές τις χρήσεις των προϊόντων.</a:t>
            </a:r>
            <a:endParaRPr lang="en-US" sz="1600" dirty="0">
              <a:latin typeface="Arial"/>
              <a:cs typeface="Arial"/>
            </a:endParaRPr>
          </a:p>
          <a:p>
            <a:pPr algn="just">
              <a:lnSpc>
                <a:spcPct val="150000"/>
              </a:lnSpc>
            </a:pPr>
            <a:r>
              <a:rPr lang="el-GR" sz="1600" dirty="0">
                <a:latin typeface="Arial"/>
                <a:cs typeface="Arial"/>
              </a:rPr>
              <a:t>γ) Πώλησης, ως στόχο έχει το να αποσαφηνίσει στους καταναλωτές τους λόγους που πρέπει να επιλέξουν ένα προϊόν.</a:t>
            </a:r>
            <a:endParaRPr lang="en-US" sz="1600" dirty="0">
              <a:latin typeface="Arial"/>
              <a:cs typeface="Arial"/>
            </a:endParaRPr>
          </a:p>
          <a:p>
            <a:pPr algn="just">
              <a:lnSpc>
                <a:spcPct val="150000"/>
              </a:lnSpc>
            </a:pPr>
            <a:r>
              <a:rPr lang="el-GR" sz="1600" dirty="0">
                <a:latin typeface="Arial"/>
                <a:cs typeface="Arial"/>
              </a:rPr>
              <a:t>δ) Υπομνηστική ή Συντήρησης, ως στόχο έχει το να διατηρήσει το ενδιαφέρον για το προϊόν.</a:t>
            </a:r>
          </a:p>
          <a:p>
            <a:pPr algn="just">
              <a:lnSpc>
                <a:spcPct val="150000"/>
              </a:lnSpc>
            </a:pPr>
            <a:r>
              <a:rPr lang="el-GR" sz="1600" dirty="0">
                <a:latin typeface="Arial"/>
                <a:cs typeface="Arial"/>
              </a:rPr>
              <a:t>ε) Συγκριτική, µας δίνει την εικόνα των πλεονεκτηµάτων του προϊόντος, σε σχέση με τα ανταγωνιστικά.</a:t>
            </a:r>
          </a:p>
        </p:txBody>
      </p:sp>
    </p:spTree>
    <p:extLst>
      <p:ext uri="{BB962C8B-B14F-4D97-AF65-F5344CB8AC3E}">
        <p14:creationId xmlns:p14="http://schemas.microsoft.com/office/powerpoint/2010/main" val="520607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Ομάδα 9">
            <a:extLst>
              <a:ext uri="{FF2B5EF4-FFF2-40B4-BE49-F238E27FC236}">
                <a16:creationId xmlns:a16="http://schemas.microsoft.com/office/drawing/2014/main" id="{4524F1F5-C797-E48F-DD3C-B22F512B6F0D}"/>
              </a:ext>
            </a:extLst>
          </p:cNvPr>
          <p:cNvGrpSpPr/>
          <p:nvPr/>
        </p:nvGrpSpPr>
        <p:grpSpPr>
          <a:xfrm>
            <a:off x="182134" y="5733258"/>
            <a:ext cx="8779731" cy="1224531"/>
            <a:chOff x="107504" y="5733258"/>
            <a:chExt cx="8928992" cy="1224531"/>
          </a:xfrm>
        </p:grpSpPr>
        <p:pic>
          <p:nvPicPr>
            <p:cNvPr id="11" name="Picture 3" descr="G:\Katia\Διδακτορική Διατριβή\Kείμενο\Εικόνες\slide2.jpg">
              <a:extLst>
                <a:ext uri="{FF2B5EF4-FFF2-40B4-BE49-F238E27FC236}">
                  <a16:creationId xmlns:a16="http://schemas.microsoft.com/office/drawing/2014/main" id="{494046A5-A3B1-A7E0-7EC9-B417D5522C6C}"/>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2" name="Γραφικό 11" descr="Ψάρι με συμπαγές γέμισμα">
              <a:extLst>
                <a:ext uri="{FF2B5EF4-FFF2-40B4-BE49-F238E27FC236}">
                  <a16:creationId xmlns:a16="http://schemas.microsoft.com/office/drawing/2014/main" id="{7EF75DD2-F5B1-AB9E-DC46-302EEECDB7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13" name="Γραφικό 12" descr="Ψάρι με συμπαγές γέμισμα">
              <a:extLst>
                <a:ext uri="{FF2B5EF4-FFF2-40B4-BE49-F238E27FC236}">
                  <a16:creationId xmlns:a16="http://schemas.microsoft.com/office/drawing/2014/main" id="{A39AE182-1E00-7AD0-FDFA-9AE70C32DD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14" name="Γραφικό 13" descr="Ανταγωνισμός με συμπαγές γέμισμα">
              <a:extLst>
                <a:ext uri="{FF2B5EF4-FFF2-40B4-BE49-F238E27FC236}">
                  <a16:creationId xmlns:a16="http://schemas.microsoft.com/office/drawing/2014/main" id="{E925304D-FF99-700A-AE0B-092B5151DD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
        <p:nvSpPr>
          <p:cNvPr id="23" name="22 - Ορθογώνιο"/>
          <p:cNvSpPr/>
          <p:nvPr/>
        </p:nvSpPr>
        <p:spPr>
          <a:xfrm>
            <a:off x="188398" y="214290"/>
            <a:ext cx="8767204" cy="638306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28" name="27 - Ορθογώνιο"/>
          <p:cNvSpPr/>
          <p:nvPr/>
        </p:nvSpPr>
        <p:spPr>
          <a:xfrm>
            <a:off x="0" y="21429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8961865" y="450700"/>
            <a:ext cx="182135" cy="7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itle 1"/>
          <p:cNvSpPr>
            <a:spLocks noGrp="1"/>
          </p:cNvSpPr>
          <p:nvPr>
            <p:ph type="title"/>
          </p:nvPr>
        </p:nvSpPr>
        <p:spPr>
          <a:xfrm>
            <a:off x="457200" y="332656"/>
            <a:ext cx="8229600" cy="648072"/>
          </a:xfrm>
        </p:spPr>
        <p:txBody>
          <a:bodyPr>
            <a:normAutofit/>
          </a:bodyPr>
          <a:lstStyle/>
          <a:p>
            <a:r>
              <a:rPr lang="el-GR" sz="3200" dirty="0"/>
              <a:t>Είδη Διαφήμισης</a:t>
            </a:r>
            <a:endParaRPr lang="en-US" sz="3200" dirty="0"/>
          </a:p>
        </p:txBody>
      </p:sp>
      <p:sp>
        <p:nvSpPr>
          <p:cNvPr id="16" name="21 - Ορθογώνιο"/>
          <p:cNvSpPr/>
          <p:nvPr/>
        </p:nvSpPr>
        <p:spPr>
          <a:xfrm>
            <a:off x="573182" y="1199255"/>
            <a:ext cx="7959258" cy="3395802"/>
          </a:xfrm>
          <a:prstGeom prst="rect">
            <a:avLst/>
          </a:prstGeom>
        </p:spPr>
        <p:txBody>
          <a:bodyPr wrap="square">
            <a:spAutoFit/>
          </a:bodyPr>
          <a:lstStyle/>
          <a:p>
            <a:pPr algn="just">
              <a:lnSpc>
                <a:spcPct val="150000"/>
              </a:lnSpc>
            </a:pPr>
            <a:r>
              <a:rPr lang="el-GR" sz="1600" dirty="0">
                <a:latin typeface="Arial"/>
                <a:cs typeface="Arial"/>
              </a:rPr>
              <a:t>στ) Κύρους, ως κύριο σκοπό του τη δηµιουργία imageγια ένα προϊόν µε το να αναπτύσσει την εµπιστοσύνη του κοινού προς αυτό.</a:t>
            </a:r>
            <a:endParaRPr lang="en-US" sz="1600" dirty="0">
              <a:latin typeface="Arial"/>
              <a:cs typeface="Arial"/>
            </a:endParaRPr>
          </a:p>
          <a:p>
            <a:pPr algn="just">
              <a:lnSpc>
                <a:spcPct val="150000"/>
              </a:lnSpc>
            </a:pPr>
            <a:r>
              <a:rPr lang="el-GR" sz="1600" dirty="0">
                <a:latin typeface="Arial"/>
                <a:cs typeface="Arial"/>
              </a:rPr>
              <a:t>ζ) Καταστημάτων, κάνει λόγο για το λιανικό εµπόριο παρουσιάζοντας τις ωφέλειες του κάθε καταστήµατος.</a:t>
            </a:r>
            <a:endParaRPr lang="en-US" sz="1600" dirty="0">
              <a:latin typeface="Arial"/>
              <a:cs typeface="Arial"/>
            </a:endParaRPr>
          </a:p>
          <a:p>
            <a:pPr algn="just">
              <a:lnSpc>
                <a:spcPct val="150000"/>
              </a:lnSpc>
            </a:pPr>
            <a:r>
              <a:rPr lang="el-GR" sz="1600" dirty="0">
                <a:latin typeface="Arial"/>
                <a:cs typeface="Arial"/>
              </a:rPr>
              <a:t>η) Συμμετοχική, είναι η διαφήµιση που γίνεται από κατάστηµα λιανικής και από βιοµηχανίες, κατά κανόνα τροφίµων. Σε αυτή τη µορφή διαφήµισης, η αξία καλύπτεται από την οντότητα – παραγωγό εξ ολοκλήρου ή µέρος αυτής.</a:t>
            </a:r>
            <a:endParaRPr lang="en-US" sz="1600" dirty="0">
              <a:latin typeface="Arial"/>
              <a:cs typeface="Arial"/>
            </a:endParaRPr>
          </a:p>
          <a:p>
            <a:pPr algn="just">
              <a:lnSpc>
                <a:spcPct val="150000"/>
              </a:lnSpc>
            </a:pPr>
            <a:r>
              <a:rPr lang="el-GR" sz="1600" dirty="0">
                <a:latin typeface="Arial"/>
                <a:cs typeface="Arial"/>
              </a:rPr>
              <a:t>θ) Συναιτεριστική, αναφέρεται στην ουσία ως διαφήµιση εγκυρότητας στοχεύοντας στην µεγαλύτερη κατανάλωσης ενός προϊόντος</a:t>
            </a:r>
            <a:r>
              <a:rPr lang="en-US" sz="1600" dirty="0">
                <a:latin typeface="Arial"/>
                <a:cs typeface="Arial"/>
              </a:rPr>
              <a:t> </a:t>
            </a:r>
            <a:endParaRPr lang="en-US" sz="1200" dirty="0">
              <a:latin typeface="Arial"/>
              <a:cs typeface="Arial"/>
            </a:endParaRPr>
          </a:p>
        </p:txBody>
      </p:sp>
    </p:spTree>
    <p:extLst>
      <p:ext uri="{BB962C8B-B14F-4D97-AF65-F5344CB8AC3E}">
        <p14:creationId xmlns:p14="http://schemas.microsoft.com/office/powerpoint/2010/main" val="3735380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26202</TotalTime>
  <Words>4685</Words>
  <Application>Microsoft Office PowerPoint</Application>
  <PresentationFormat>Προβολή στην οθόνη (4:3)</PresentationFormat>
  <Paragraphs>400</Paragraphs>
  <Slides>51</Slides>
  <Notes>51</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51</vt:i4>
      </vt:variant>
    </vt:vector>
  </HeadingPairs>
  <TitlesOfParts>
    <vt:vector size="57" baseType="lpstr">
      <vt:lpstr>Arial</vt:lpstr>
      <vt:lpstr>Calibri</vt:lpstr>
      <vt:lpstr>Comic Sans MS</vt:lpstr>
      <vt:lpstr>Times</vt:lpstr>
      <vt:lpstr>Wingdings</vt:lpstr>
      <vt:lpstr>Θέμα του Office</vt:lpstr>
      <vt:lpstr>Παρουσίαση του PowerPoint</vt:lpstr>
      <vt:lpstr>Το προϊόν</vt:lpstr>
      <vt:lpstr>Το προϊόν</vt:lpstr>
      <vt:lpstr>Είσοδος ενός προϊόντος στην αγορά </vt:lpstr>
      <vt:lpstr>Είσοδος ενός προϊόντος στην αγορά </vt:lpstr>
      <vt:lpstr>Παρουσίαση του PowerPoint</vt:lpstr>
      <vt:lpstr>Στόχοι Διαφήμισης</vt:lpstr>
      <vt:lpstr>Είδη Διαφήμισης</vt:lpstr>
      <vt:lpstr>Είδη Διαφήμισης</vt:lpstr>
      <vt:lpstr>Παρουσίαση του PowerPoint</vt:lpstr>
      <vt:lpstr>Προσδιορισµός &amp; ανάλυση αγοράς και στόχου</vt:lpstr>
      <vt:lpstr>Καθορισµός αντικειµενικού σκοπού διαφήµισης</vt:lpstr>
      <vt:lpstr>Χρονικός προγραµµατισµός της διαφήµισης </vt:lpstr>
      <vt:lpstr>Χρονικός προγραµµατισµός της διαφήµισης </vt:lpstr>
      <vt:lpstr>Χρονικός προγραµµατισµός της διαφήµισης </vt:lpstr>
      <vt:lpstr>Προϋπολογισµός διαφηµιστικής καµπάνιας </vt:lpstr>
      <vt:lpstr>Η δηµιουργία του διαφηµιστικού µηνύµατος  </vt:lpstr>
      <vt:lpstr>Η επιλογή των µέσων µαζικής επικοινωνίας</vt:lpstr>
      <vt:lpstr>Η επιλογή των µέσων µαζικής επικοινωνίας</vt:lpstr>
      <vt:lpstr>Πλεονεκτήματα της διαφήμισης</vt:lpstr>
      <vt:lpstr>Πλεονεκτήματα της διαφήμισης</vt:lpstr>
      <vt:lpstr>Μειονεκτήματα της διαφήμισης</vt:lpstr>
      <vt:lpstr>Έντυπη διαφήμιση</vt:lpstr>
      <vt:lpstr>Εφημερίδες</vt:lpstr>
      <vt:lpstr>Εφημερίδες</vt:lpstr>
      <vt:lpstr>Περιοδικά</vt:lpstr>
      <vt:lpstr>Περιοδικά</vt:lpstr>
      <vt:lpstr>Περιοδικά</vt:lpstr>
      <vt:lpstr>Περιοδικά</vt:lpstr>
      <vt:lpstr>Περιοδικά</vt:lpstr>
      <vt:lpstr>Διαφημίσεις αναμετάδοσης  </vt:lpstr>
      <vt:lpstr>Τηλεόραση </vt:lpstr>
      <vt:lpstr>Τηλεόραση </vt:lpstr>
      <vt:lpstr>Ραδιόφωνο </vt:lpstr>
      <vt:lpstr>Ραδιόφωνο </vt:lpstr>
      <vt:lpstr>Υπαίθρια Διαφήμιση  </vt:lpstr>
      <vt:lpstr>Ταχυδροµικές επιστολές  </vt:lpstr>
      <vt:lpstr>Παρουσίαση του PowerPoint</vt:lpstr>
      <vt:lpstr>Διαδικτυακή διαφήμιση  </vt:lpstr>
      <vt:lpstr>Διαδικτυακή διαφήμιση   </vt:lpstr>
      <vt:lpstr>Διαδικτυακή διαφήμιση   </vt:lpstr>
      <vt:lpstr>Πλεονεκτήματα διαδικτυακής διαφήμισης   </vt:lpstr>
      <vt:lpstr>Πλεονεκτήματα διαδικτυακής διαφήμισης   </vt:lpstr>
      <vt:lpstr>Πλεονεκτήματα διαδικτυακής διαφήμισης   </vt:lpstr>
      <vt:lpstr>Μειονεκτήματα διαδικτυακής διαφήμισης   </vt:lpstr>
      <vt:lpstr>Μειονεκτήματα διαδικτυακής διαφήμισης   </vt:lpstr>
      <vt:lpstr>Παρουσίαση του PowerPoint</vt:lpstr>
      <vt:lpstr>Δημοφιλή κοινωνικά δίκτυα</vt:lpstr>
      <vt:lpstr>Παρουσίαση του PowerPoint</vt:lpstr>
      <vt:lpstr>Αρχές κώδικα διαφημιστικής δεοντολογίας </vt:lpstr>
      <vt:lpstr>Αρχές κώδικα διαφημιστικής δεοντολογίας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katia</dc:creator>
  <cp:lastModifiedBy>Κεχαγιάς Γεώργιος</cp:lastModifiedBy>
  <cp:revision>2847</cp:revision>
  <dcterms:created xsi:type="dcterms:W3CDTF">2013-03-04T18:27:14Z</dcterms:created>
  <dcterms:modified xsi:type="dcterms:W3CDTF">2023-07-29T10:25:40Z</dcterms:modified>
</cp:coreProperties>
</file>