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85"/>
  </p:notesMasterIdLst>
  <p:handoutMasterIdLst>
    <p:handoutMasterId r:id="rId86"/>
  </p:handoutMasterIdLst>
  <p:sldIdLst>
    <p:sldId id="372" r:id="rId2"/>
    <p:sldId id="393" r:id="rId3"/>
    <p:sldId id="273" r:id="rId4"/>
    <p:sldId id="406" r:id="rId5"/>
    <p:sldId id="400" r:id="rId6"/>
    <p:sldId id="401" r:id="rId7"/>
    <p:sldId id="402" r:id="rId8"/>
    <p:sldId id="392" r:id="rId9"/>
    <p:sldId id="403" r:id="rId10"/>
    <p:sldId id="395" r:id="rId11"/>
    <p:sldId id="407" r:id="rId12"/>
    <p:sldId id="404" r:id="rId13"/>
    <p:sldId id="396" r:id="rId14"/>
    <p:sldId id="405" r:id="rId15"/>
    <p:sldId id="399" r:id="rId16"/>
    <p:sldId id="408" r:id="rId17"/>
    <p:sldId id="411" r:id="rId18"/>
    <p:sldId id="409" r:id="rId19"/>
    <p:sldId id="410" r:id="rId20"/>
    <p:sldId id="373" r:id="rId21"/>
    <p:sldId id="413" r:id="rId22"/>
    <p:sldId id="415" r:id="rId23"/>
    <p:sldId id="418" r:id="rId24"/>
    <p:sldId id="416" r:id="rId25"/>
    <p:sldId id="394" r:id="rId26"/>
    <p:sldId id="419" r:id="rId27"/>
    <p:sldId id="420" r:id="rId28"/>
    <p:sldId id="398" r:id="rId29"/>
    <p:sldId id="397"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17" r:id="rId47"/>
    <p:sldId id="437" r:id="rId48"/>
    <p:sldId id="438" r:id="rId49"/>
    <p:sldId id="439" r:id="rId50"/>
    <p:sldId id="440" r:id="rId51"/>
    <p:sldId id="441" r:id="rId52"/>
    <p:sldId id="442" r:id="rId53"/>
    <p:sldId id="443" r:id="rId54"/>
    <p:sldId id="444" r:id="rId55"/>
    <p:sldId id="414" r:id="rId56"/>
    <p:sldId id="445" r:id="rId57"/>
    <p:sldId id="446" r:id="rId58"/>
    <p:sldId id="447" r:id="rId59"/>
    <p:sldId id="448" r:id="rId60"/>
    <p:sldId id="449"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66FF33"/>
    <a:srgbClr val="EFD2A3"/>
    <a:srgbClr val="00CC00"/>
    <a:srgbClr val="A02E5F"/>
    <a:srgbClr val="1C2DD2"/>
    <a:srgbClr val="008000"/>
    <a:srgbClr val="CCFF66"/>
    <a:srgbClr val="99FF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4249" autoAdjust="0"/>
  </p:normalViewPr>
  <p:slideViewPr>
    <p:cSldViewPr>
      <p:cViewPr varScale="1">
        <p:scale>
          <a:sx n="68" d="100"/>
          <a:sy n="68" d="100"/>
        </p:scale>
        <p:origin x="78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344E1B-1CE3-4A68-A281-E1D42C30C4E0}" type="datetimeFigureOut">
              <a:rPr lang="el-GR" smtClean="0"/>
              <a:pPr/>
              <a:t>29/7/2023</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B7DED0-8C2B-42CE-B67B-835ECD4CB9D1}" type="slidenum">
              <a:rPr lang="el-GR" smtClean="0"/>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EFB64A-8DFB-400D-8E47-E9EA509D4CEC}" type="datetimeFigureOut">
              <a:rPr lang="el-GR" smtClean="0"/>
              <a:pPr/>
              <a:t>29/7/2023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56685B-F1EE-412A-BD75-E69196172EA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10</a:t>
            </a:fld>
            <a:endParaRPr lang="el-GR"/>
          </a:p>
        </p:txBody>
      </p:sp>
    </p:spTree>
    <p:extLst>
      <p:ext uri="{BB962C8B-B14F-4D97-AF65-F5344CB8AC3E}">
        <p14:creationId xmlns:p14="http://schemas.microsoft.com/office/powerpoint/2010/main" val="422359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11</a:t>
            </a:fld>
            <a:endParaRPr lang="el-GR"/>
          </a:p>
        </p:txBody>
      </p:sp>
    </p:spTree>
    <p:extLst>
      <p:ext uri="{BB962C8B-B14F-4D97-AF65-F5344CB8AC3E}">
        <p14:creationId xmlns:p14="http://schemas.microsoft.com/office/powerpoint/2010/main" val="416435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12</a:t>
            </a:fld>
            <a:endParaRPr lang="el-GR"/>
          </a:p>
        </p:txBody>
      </p:sp>
    </p:spTree>
    <p:extLst>
      <p:ext uri="{BB962C8B-B14F-4D97-AF65-F5344CB8AC3E}">
        <p14:creationId xmlns:p14="http://schemas.microsoft.com/office/powerpoint/2010/main" val="197664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13</a:t>
            </a:fld>
            <a:endParaRPr lang="el-GR"/>
          </a:p>
        </p:txBody>
      </p:sp>
    </p:spTree>
    <p:extLst>
      <p:ext uri="{BB962C8B-B14F-4D97-AF65-F5344CB8AC3E}">
        <p14:creationId xmlns:p14="http://schemas.microsoft.com/office/powerpoint/2010/main" val="291121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14</a:t>
            </a:fld>
            <a:endParaRPr lang="el-GR"/>
          </a:p>
        </p:txBody>
      </p:sp>
    </p:spTree>
    <p:extLst>
      <p:ext uri="{BB962C8B-B14F-4D97-AF65-F5344CB8AC3E}">
        <p14:creationId xmlns:p14="http://schemas.microsoft.com/office/powerpoint/2010/main" val="110130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15</a:t>
            </a:fld>
            <a:endParaRPr lang="el-GR"/>
          </a:p>
        </p:txBody>
      </p:sp>
    </p:spTree>
    <p:extLst>
      <p:ext uri="{BB962C8B-B14F-4D97-AF65-F5344CB8AC3E}">
        <p14:creationId xmlns:p14="http://schemas.microsoft.com/office/powerpoint/2010/main" val="3979185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16</a:t>
            </a:fld>
            <a:endParaRPr lang="el-GR"/>
          </a:p>
        </p:txBody>
      </p:sp>
    </p:spTree>
    <p:extLst>
      <p:ext uri="{BB962C8B-B14F-4D97-AF65-F5344CB8AC3E}">
        <p14:creationId xmlns:p14="http://schemas.microsoft.com/office/powerpoint/2010/main" val="526304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17</a:t>
            </a:fld>
            <a:endParaRPr lang="el-GR"/>
          </a:p>
        </p:txBody>
      </p:sp>
    </p:spTree>
    <p:extLst>
      <p:ext uri="{BB962C8B-B14F-4D97-AF65-F5344CB8AC3E}">
        <p14:creationId xmlns:p14="http://schemas.microsoft.com/office/powerpoint/2010/main" val="3524086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18</a:t>
            </a:fld>
            <a:endParaRPr lang="el-GR"/>
          </a:p>
        </p:txBody>
      </p:sp>
    </p:spTree>
    <p:extLst>
      <p:ext uri="{BB962C8B-B14F-4D97-AF65-F5344CB8AC3E}">
        <p14:creationId xmlns:p14="http://schemas.microsoft.com/office/powerpoint/2010/main" val="50287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19</a:t>
            </a:fld>
            <a:endParaRPr lang="el-GR"/>
          </a:p>
        </p:txBody>
      </p:sp>
    </p:spTree>
    <p:extLst>
      <p:ext uri="{BB962C8B-B14F-4D97-AF65-F5344CB8AC3E}">
        <p14:creationId xmlns:p14="http://schemas.microsoft.com/office/powerpoint/2010/main" val="215482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a:t>
            </a:fld>
            <a:endParaRPr lang="el-GR"/>
          </a:p>
        </p:txBody>
      </p:sp>
    </p:spTree>
    <p:extLst>
      <p:ext uri="{BB962C8B-B14F-4D97-AF65-F5344CB8AC3E}">
        <p14:creationId xmlns:p14="http://schemas.microsoft.com/office/powerpoint/2010/main" val="949885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21</a:t>
            </a:fld>
            <a:endParaRPr lang="el-GR"/>
          </a:p>
        </p:txBody>
      </p:sp>
    </p:spTree>
    <p:extLst>
      <p:ext uri="{BB962C8B-B14F-4D97-AF65-F5344CB8AC3E}">
        <p14:creationId xmlns:p14="http://schemas.microsoft.com/office/powerpoint/2010/main" val="949885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22</a:t>
            </a:fld>
            <a:endParaRPr lang="el-GR"/>
          </a:p>
        </p:txBody>
      </p:sp>
    </p:spTree>
    <p:extLst>
      <p:ext uri="{BB962C8B-B14F-4D97-AF65-F5344CB8AC3E}">
        <p14:creationId xmlns:p14="http://schemas.microsoft.com/office/powerpoint/2010/main" val="3454415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23</a:t>
            </a:fld>
            <a:endParaRPr lang="el-GR"/>
          </a:p>
        </p:txBody>
      </p:sp>
    </p:spTree>
    <p:extLst>
      <p:ext uri="{BB962C8B-B14F-4D97-AF65-F5344CB8AC3E}">
        <p14:creationId xmlns:p14="http://schemas.microsoft.com/office/powerpoint/2010/main" val="3084304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24</a:t>
            </a:fld>
            <a:endParaRPr lang="el-GR"/>
          </a:p>
        </p:txBody>
      </p:sp>
    </p:spTree>
    <p:extLst>
      <p:ext uri="{BB962C8B-B14F-4D97-AF65-F5344CB8AC3E}">
        <p14:creationId xmlns:p14="http://schemas.microsoft.com/office/powerpoint/2010/main" val="879515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25</a:t>
            </a:fld>
            <a:endParaRPr lang="el-GR"/>
          </a:p>
        </p:txBody>
      </p:sp>
    </p:spTree>
    <p:extLst>
      <p:ext uri="{BB962C8B-B14F-4D97-AF65-F5344CB8AC3E}">
        <p14:creationId xmlns:p14="http://schemas.microsoft.com/office/powerpoint/2010/main" val="4259085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26</a:t>
            </a:fld>
            <a:endParaRPr lang="el-GR"/>
          </a:p>
        </p:txBody>
      </p:sp>
    </p:spTree>
    <p:extLst>
      <p:ext uri="{BB962C8B-B14F-4D97-AF65-F5344CB8AC3E}">
        <p14:creationId xmlns:p14="http://schemas.microsoft.com/office/powerpoint/2010/main" val="549841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27</a:t>
            </a:fld>
            <a:endParaRPr lang="el-GR"/>
          </a:p>
        </p:txBody>
      </p:sp>
    </p:spTree>
    <p:extLst>
      <p:ext uri="{BB962C8B-B14F-4D97-AF65-F5344CB8AC3E}">
        <p14:creationId xmlns:p14="http://schemas.microsoft.com/office/powerpoint/2010/main" val="422717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28</a:t>
            </a:fld>
            <a:endParaRPr lang="el-GR"/>
          </a:p>
        </p:txBody>
      </p:sp>
    </p:spTree>
    <p:extLst>
      <p:ext uri="{BB962C8B-B14F-4D97-AF65-F5344CB8AC3E}">
        <p14:creationId xmlns:p14="http://schemas.microsoft.com/office/powerpoint/2010/main" val="1792077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29</a:t>
            </a:fld>
            <a:endParaRPr lang="el-GR"/>
          </a:p>
        </p:txBody>
      </p:sp>
    </p:spTree>
    <p:extLst>
      <p:ext uri="{BB962C8B-B14F-4D97-AF65-F5344CB8AC3E}">
        <p14:creationId xmlns:p14="http://schemas.microsoft.com/office/powerpoint/2010/main" val="132200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30</a:t>
            </a:fld>
            <a:endParaRPr lang="el-GR"/>
          </a:p>
        </p:txBody>
      </p:sp>
    </p:spTree>
    <p:extLst>
      <p:ext uri="{BB962C8B-B14F-4D97-AF65-F5344CB8AC3E}">
        <p14:creationId xmlns:p14="http://schemas.microsoft.com/office/powerpoint/2010/main" val="3415192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31</a:t>
            </a:fld>
            <a:endParaRPr lang="el-GR"/>
          </a:p>
        </p:txBody>
      </p:sp>
    </p:spTree>
    <p:extLst>
      <p:ext uri="{BB962C8B-B14F-4D97-AF65-F5344CB8AC3E}">
        <p14:creationId xmlns:p14="http://schemas.microsoft.com/office/powerpoint/2010/main" val="4150993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32</a:t>
            </a:fld>
            <a:endParaRPr lang="el-GR"/>
          </a:p>
        </p:txBody>
      </p:sp>
    </p:spTree>
    <p:extLst>
      <p:ext uri="{BB962C8B-B14F-4D97-AF65-F5344CB8AC3E}">
        <p14:creationId xmlns:p14="http://schemas.microsoft.com/office/powerpoint/2010/main" val="318563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33</a:t>
            </a:fld>
            <a:endParaRPr lang="el-GR"/>
          </a:p>
        </p:txBody>
      </p:sp>
    </p:spTree>
    <p:extLst>
      <p:ext uri="{BB962C8B-B14F-4D97-AF65-F5344CB8AC3E}">
        <p14:creationId xmlns:p14="http://schemas.microsoft.com/office/powerpoint/2010/main" val="219483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34</a:t>
            </a:fld>
            <a:endParaRPr lang="el-GR"/>
          </a:p>
        </p:txBody>
      </p:sp>
    </p:spTree>
    <p:extLst>
      <p:ext uri="{BB962C8B-B14F-4D97-AF65-F5344CB8AC3E}">
        <p14:creationId xmlns:p14="http://schemas.microsoft.com/office/powerpoint/2010/main" val="2444922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35</a:t>
            </a:fld>
            <a:endParaRPr lang="el-GR"/>
          </a:p>
        </p:txBody>
      </p:sp>
    </p:spTree>
    <p:extLst>
      <p:ext uri="{BB962C8B-B14F-4D97-AF65-F5344CB8AC3E}">
        <p14:creationId xmlns:p14="http://schemas.microsoft.com/office/powerpoint/2010/main" val="291361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36</a:t>
            </a:fld>
            <a:endParaRPr lang="el-GR"/>
          </a:p>
        </p:txBody>
      </p:sp>
    </p:spTree>
    <p:extLst>
      <p:ext uri="{BB962C8B-B14F-4D97-AF65-F5344CB8AC3E}">
        <p14:creationId xmlns:p14="http://schemas.microsoft.com/office/powerpoint/2010/main" val="1908138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37</a:t>
            </a:fld>
            <a:endParaRPr lang="el-GR"/>
          </a:p>
        </p:txBody>
      </p:sp>
    </p:spTree>
    <p:extLst>
      <p:ext uri="{BB962C8B-B14F-4D97-AF65-F5344CB8AC3E}">
        <p14:creationId xmlns:p14="http://schemas.microsoft.com/office/powerpoint/2010/main" val="3537726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38</a:t>
            </a:fld>
            <a:endParaRPr lang="el-GR"/>
          </a:p>
        </p:txBody>
      </p:sp>
    </p:spTree>
    <p:extLst>
      <p:ext uri="{BB962C8B-B14F-4D97-AF65-F5344CB8AC3E}">
        <p14:creationId xmlns:p14="http://schemas.microsoft.com/office/powerpoint/2010/main" val="3157959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39</a:t>
            </a:fld>
            <a:endParaRPr lang="el-GR"/>
          </a:p>
        </p:txBody>
      </p:sp>
    </p:spTree>
    <p:extLst>
      <p:ext uri="{BB962C8B-B14F-4D97-AF65-F5344CB8AC3E}">
        <p14:creationId xmlns:p14="http://schemas.microsoft.com/office/powerpoint/2010/main" val="3452382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a:t>
            </a:fld>
            <a:endParaRPr lang="el-GR"/>
          </a:p>
        </p:txBody>
      </p:sp>
    </p:spTree>
    <p:extLst>
      <p:ext uri="{BB962C8B-B14F-4D97-AF65-F5344CB8AC3E}">
        <p14:creationId xmlns:p14="http://schemas.microsoft.com/office/powerpoint/2010/main" val="247217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40</a:t>
            </a:fld>
            <a:endParaRPr lang="el-GR"/>
          </a:p>
        </p:txBody>
      </p:sp>
    </p:spTree>
    <p:extLst>
      <p:ext uri="{BB962C8B-B14F-4D97-AF65-F5344CB8AC3E}">
        <p14:creationId xmlns:p14="http://schemas.microsoft.com/office/powerpoint/2010/main" val="3012803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41</a:t>
            </a:fld>
            <a:endParaRPr lang="el-GR"/>
          </a:p>
        </p:txBody>
      </p:sp>
    </p:spTree>
    <p:extLst>
      <p:ext uri="{BB962C8B-B14F-4D97-AF65-F5344CB8AC3E}">
        <p14:creationId xmlns:p14="http://schemas.microsoft.com/office/powerpoint/2010/main" val="2965775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42</a:t>
            </a:fld>
            <a:endParaRPr lang="el-GR"/>
          </a:p>
        </p:txBody>
      </p:sp>
    </p:spTree>
    <p:extLst>
      <p:ext uri="{BB962C8B-B14F-4D97-AF65-F5344CB8AC3E}">
        <p14:creationId xmlns:p14="http://schemas.microsoft.com/office/powerpoint/2010/main" val="347584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43</a:t>
            </a:fld>
            <a:endParaRPr lang="el-GR"/>
          </a:p>
        </p:txBody>
      </p:sp>
    </p:spTree>
    <p:extLst>
      <p:ext uri="{BB962C8B-B14F-4D97-AF65-F5344CB8AC3E}">
        <p14:creationId xmlns:p14="http://schemas.microsoft.com/office/powerpoint/2010/main" val="2218343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44</a:t>
            </a:fld>
            <a:endParaRPr lang="el-GR"/>
          </a:p>
        </p:txBody>
      </p:sp>
    </p:spTree>
    <p:extLst>
      <p:ext uri="{BB962C8B-B14F-4D97-AF65-F5344CB8AC3E}">
        <p14:creationId xmlns:p14="http://schemas.microsoft.com/office/powerpoint/2010/main" val="2414519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46</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47</a:t>
            </a:fld>
            <a:endParaRPr lang="el-GR"/>
          </a:p>
        </p:txBody>
      </p:sp>
    </p:spTree>
    <p:extLst>
      <p:ext uri="{BB962C8B-B14F-4D97-AF65-F5344CB8AC3E}">
        <p14:creationId xmlns:p14="http://schemas.microsoft.com/office/powerpoint/2010/main" val="435507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48</a:t>
            </a:fld>
            <a:endParaRPr lang="el-GR"/>
          </a:p>
        </p:txBody>
      </p:sp>
    </p:spTree>
    <p:extLst>
      <p:ext uri="{BB962C8B-B14F-4D97-AF65-F5344CB8AC3E}">
        <p14:creationId xmlns:p14="http://schemas.microsoft.com/office/powerpoint/2010/main" val="3348111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49</a:t>
            </a:fld>
            <a:endParaRPr lang="el-GR"/>
          </a:p>
        </p:txBody>
      </p:sp>
    </p:spTree>
    <p:extLst>
      <p:ext uri="{BB962C8B-B14F-4D97-AF65-F5344CB8AC3E}">
        <p14:creationId xmlns:p14="http://schemas.microsoft.com/office/powerpoint/2010/main" val="244781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a:t>
            </a:fld>
            <a:endParaRPr lang="el-GR"/>
          </a:p>
        </p:txBody>
      </p:sp>
    </p:spTree>
    <p:extLst>
      <p:ext uri="{BB962C8B-B14F-4D97-AF65-F5344CB8AC3E}">
        <p14:creationId xmlns:p14="http://schemas.microsoft.com/office/powerpoint/2010/main" val="1516204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50</a:t>
            </a:fld>
            <a:endParaRPr lang="el-GR"/>
          </a:p>
        </p:txBody>
      </p:sp>
    </p:spTree>
    <p:extLst>
      <p:ext uri="{BB962C8B-B14F-4D97-AF65-F5344CB8AC3E}">
        <p14:creationId xmlns:p14="http://schemas.microsoft.com/office/powerpoint/2010/main" val="168254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51</a:t>
            </a:fld>
            <a:endParaRPr lang="el-GR"/>
          </a:p>
        </p:txBody>
      </p:sp>
    </p:spTree>
    <p:extLst>
      <p:ext uri="{BB962C8B-B14F-4D97-AF65-F5344CB8AC3E}">
        <p14:creationId xmlns:p14="http://schemas.microsoft.com/office/powerpoint/2010/main" val="3212478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52</a:t>
            </a:fld>
            <a:endParaRPr lang="el-GR"/>
          </a:p>
        </p:txBody>
      </p:sp>
    </p:spTree>
    <p:extLst>
      <p:ext uri="{BB962C8B-B14F-4D97-AF65-F5344CB8AC3E}">
        <p14:creationId xmlns:p14="http://schemas.microsoft.com/office/powerpoint/2010/main" val="1291491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53</a:t>
            </a:fld>
            <a:endParaRPr lang="el-GR"/>
          </a:p>
        </p:txBody>
      </p:sp>
    </p:spTree>
    <p:extLst>
      <p:ext uri="{BB962C8B-B14F-4D97-AF65-F5344CB8AC3E}">
        <p14:creationId xmlns:p14="http://schemas.microsoft.com/office/powerpoint/2010/main" val="3466818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54</a:t>
            </a:fld>
            <a:endParaRPr lang="el-GR"/>
          </a:p>
        </p:txBody>
      </p:sp>
    </p:spTree>
    <p:extLst>
      <p:ext uri="{BB962C8B-B14F-4D97-AF65-F5344CB8AC3E}">
        <p14:creationId xmlns:p14="http://schemas.microsoft.com/office/powerpoint/2010/main" val="639932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55</a:t>
            </a:fld>
            <a:endParaRPr lang="el-GR"/>
          </a:p>
        </p:txBody>
      </p:sp>
    </p:spTree>
    <p:extLst>
      <p:ext uri="{BB962C8B-B14F-4D97-AF65-F5344CB8AC3E}">
        <p14:creationId xmlns:p14="http://schemas.microsoft.com/office/powerpoint/2010/main" val="17167961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56</a:t>
            </a:fld>
            <a:endParaRPr lang="el-GR"/>
          </a:p>
        </p:txBody>
      </p:sp>
    </p:spTree>
    <p:extLst>
      <p:ext uri="{BB962C8B-B14F-4D97-AF65-F5344CB8AC3E}">
        <p14:creationId xmlns:p14="http://schemas.microsoft.com/office/powerpoint/2010/main" val="2835819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57</a:t>
            </a:fld>
            <a:endParaRPr lang="el-GR"/>
          </a:p>
        </p:txBody>
      </p:sp>
    </p:spTree>
    <p:extLst>
      <p:ext uri="{BB962C8B-B14F-4D97-AF65-F5344CB8AC3E}">
        <p14:creationId xmlns:p14="http://schemas.microsoft.com/office/powerpoint/2010/main" val="1313947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58</a:t>
            </a:fld>
            <a:endParaRPr lang="el-GR"/>
          </a:p>
        </p:txBody>
      </p:sp>
    </p:spTree>
    <p:extLst>
      <p:ext uri="{BB962C8B-B14F-4D97-AF65-F5344CB8AC3E}">
        <p14:creationId xmlns:p14="http://schemas.microsoft.com/office/powerpoint/2010/main" val="1479545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59</a:t>
            </a:fld>
            <a:endParaRPr lang="el-GR"/>
          </a:p>
        </p:txBody>
      </p:sp>
    </p:spTree>
    <p:extLst>
      <p:ext uri="{BB962C8B-B14F-4D97-AF65-F5344CB8AC3E}">
        <p14:creationId xmlns:p14="http://schemas.microsoft.com/office/powerpoint/2010/main" val="310165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a:t>
            </a:fld>
            <a:endParaRPr lang="el-GR"/>
          </a:p>
        </p:txBody>
      </p:sp>
    </p:spTree>
    <p:extLst>
      <p:ext uri="{BB962C8B-B14F-4D97-AF65-F5344CB8AC3E}">
        <p14:creationId xmlns:p14="http://schemas.microsoft.com/office/powerpoint/2010/main" val="248185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60</a:t>
            </a:fld>
            <a:endParaRPr lang="el-GR"/>
          </a:p>
        </p:txBody>
      </p:sp>
    </p:spTree>
    <p:extLst>
      <p:ext uri="{BB962C8B-B14F-4D97-AF65-F5344CB8AC3E}">
        <p14:creationId xmlns:p14="http://schemas.microsoft.com/office/powerpoint/2010/main" val="3025860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61</a:t>
            </a:fld>
            <a:endParaRPr lang="el-GR"/>
          </a:p>
        </p:txBody>
      </p:sp>
    </p:spTree>
    <p:extLst>
      <p:ext uri="{BB962C8B-B14F-4D97-AF65-F5344CB8AC3E}">
        <p14:creationId xmlns:p14="http://schemas.microsoft.com/office/powerpoint/2010/main" val="3054863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62</a:t>
            </a:fld>
            <a:endParaRPr lang="el-GR"/>
          </a:p>
        </p:txBody>
      </p:sp>
    </p:spTree>
    <p:extLst>
      <p:ext uri="{BB962C8B-B14F-4D97-AF65-F5344CB8AC3E}">
        <p14:creationId xmlns:p14="http://schemas.microsoft.com/office/powerpoint/2010/main" val="1996415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63</a:t>
            </a:fld>
            <a:endParaRPr lang="el-GR"/>
          </a:p>
        </p:txBody>
      </p:sp>
    </p:spTree>
    <p:extLst>
      <p:ext uri="{BB962C8B-B14F-4D97-AF65-F5344CB8AC3E}">
        <p14:creationId xmlns:p14="http://schemas.microsoft.com/office/powerpoint/2010/main" val="541298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64</a:t>
            </a:fld>
            <a:endParaRPr lang="el-GR"/>
          </a:p>
        </p:txBody>
      </p:sp>
    </p:spTree>
    <p:extLst>
      <p:ext uri="{BB962C8B-B14F-4D97-AF65-F5344CB8AC3E}">
        <p14:creationId xmlns:p14="http://schemas.microsoft.com/office/powerpoint/2010/main" val="641785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65</a:t>
            </a:fld>
            <a:endParaRPr lang="el-GR"/>
          </a:p>
        </p:txBody>
      </p:sp>
    </p:spTree>
    <p:extLst>
      <p:ext uri="{BB962C8B-B14F-4D97-AF65-F5344CB8AC3E}">
        <p14:creationId xmlns:p14="http://schemas.microsoft.com/office/powerpoint/2010/main" val="1923313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66</a:t>
            </a:fld>
            <a:endParaRPr lang="el-GR"/>
          </a:p>
        </p:txBody>
      </p:sp>
    </p:spTree>
    <p:extLst>
      <p:ext uri="{BB962C8B-B14F-4D97-AF65-F5344CB8AC3E}">
        <p14:creationId xmlns:p14="http://schemas.microsoft.com/office/powerpoint/2010/main" val="23391104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67</a:t>
            </a:fld>
            <a:endParaRPr lang="el-GR"/>
          </a:p>
        </p:txBody>
      </p:sp>
    </p:spTree>
    <p:extLst>
      <p:ext uri="{BB962C8B-B14F-4D97-AF65-F5344CB8AC3E}">
        <p14:creationId xmlns:p14="http://schemas.microsoft.com/office/powerpoint/2010/main" val="31016511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68</a:t>
            </a:fld>
            <a:endParaRPr lang="el-GR"/>
          </a:p>
        </p:txBody>
      </p:sp>
    </p:spTree>
    <p:extLst>
      <p:ext uri="{BB962C8B-B14F-4D97-AF65-F5344CB8AC3E}">
        <p14:creationId xmlns:p14="http://schemas.microsoft.com/office/powerpoint/2010/main" val="3892062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69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a:t>
            </a:fld>
            <a:endParaRPr lang="el-GR"/>
          </a:p>
        </p:txBody>
      </p:sp>
    </p:spTree>
    <p:extLst>
      <p:ext uri="{BB962C8B-B14F-4D97-AF65-F5344CB8AC3E}">
        <p14:creationId xmlns:p14="http://schemas.microsoft.com/office/powerpoint/2010/main" val="40693769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70</a:t>
            </a:fld>
            <a:endParaRPr lang="el-GR"/>
          </a:p>
        </p:txBody>
      </p:sp>
    </p:spTree>
    <p:extLst>
      <p:ext uri="{BB962C8B-B14F-4D97-AF65-F5344CB8AC3E}">
        <p14:creationId xmlns:p14="http://schemas.microsoft.com/office/powerpoint/2010/main" val="4079349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71</a:t>
            </a:fld>
            <a:endParaRPr lang="el-GR"/>
          </a:p>
        </p:txBody>
      </p:sp>
    </p:spTree>
    <p:extLst>
      <p:ext uri="{BB962C8B-B14F-4D97-AF65-F5344CB8AC3E}">
        <p14:creationId xmlns:p14="http://schemas.microsoft.com/office/powerpoint/2010/main" val="40559857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72</a:t>
            </a:fld>
            <a:endParaRPr lang="el-GR"/>
          </a:p>
        </p:txBody>
      </p:sp>
    </p:spTree>
    <p:extLst>
      <p:ext uri="{BB962C8B-B14F-4D97-AF65-F5344CB8AC3E}">
        <p14:creationId xmlns:p14="http://schemas.microsoft.com/office/powerpoint/2010/main" val="101660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73</a:t>
            </a:fld>
            <a:endParaRPr lang="el-GR"/>
          </a:p>
        </p:txBody>
      </p:sp>
    </p:spTree>
    <p:extLst>
      <p:ext uri="{BB962C8B-B14F-4D97-AF65-F5344CB8AC3E}">
        <p14:creationId xmlns:p14="http://schemas.microsoft.com/office/powerpoint/2010/main" val="16071310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74</a:t>
            </a:fld>
            <a:endParaRPr lang="el-GR"/>
          </a:p>
        </p:txBody>
      </p:sp>
    </p:spTree>
    <p:extLst>
      <p:ext uri="{BB962C8B-B14F-4D97-AF65-F5344CB8AC3E}">
        <p14:creationId xmlns:p14="http://schemas.microsoft.com/office/powerpoint/2010/main" val="8832731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75</a:t>
            </a:fld>
            <a:endParaRPr lang="el-GR"/>
          </a:p>
        </p:txBody>
      </p:sp>
    </p:spTree>
    <p:extLst>
      <p:ext uri="{BB962C8B-B14F-4D97-AF65-F5344CB8AC3E}">
        <p14:creationId xmlns:p14="http://schemas.microsoft.com/office/powerpoint/2010/main" val="2977506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76</a:t>
            </a:fld>
            <a:endParaRPr lang="el-GR"/>
          </a:p>
        </p:txBody>
      </p:sp>
    </p:spTree>
    <p:extLst>
      <p:ext uri="{BB962C8B-B14F-4D97-AF65-F5344CB8AC3E}">
        <p14:creationId xmlns:p14="http://schemas.microsoft.com/office/powerpoint/2010/main" val="22133332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77</a:t>
            </a:fld>
            <a:endParaRPr lang="el-GR"/>
          </a:p>
        </p:txBody>
      </p:sp>
    </p:spTree>
    <p:extLst>
      <p:ext uri="{BB962C8B-B14F-4D97-AF65-F5344CB8AC3E}">
        <p14:creationId xmlns:p14="http://schemas.microsoft.com/office/powerpoint/2010/main" val="28632433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78</a:t>
            </a:fld>
            <a:endParaRPr lang="el-GR"/>
          </a:p>
        </p:txBody>
      </p:sp>
    </p:spTree>
    <p:extLst>
      <p:ext uri="{BB962C8B-B14F-4D97-AF65-F5344CB8AC3E}">
        <p14:creationId xmlns:p14="http://schemas.microsoft.com/office/powerpoint/2010/main" val="15856652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79</a:t>
            </a:fld>
            <a:endParaRPr lang="el-GR"/>
          </a:p>
        </p:txBody>
      </p:sp>
    </p:spTree>
    <p:extLst>
      <p:ext uri="{BB962C8B-B14F-4D97-AF65-F5344CB8AC3E}">
        <p14:creationId xmlns:p14="http://schemas.microsoft.com/office/powerpoint/2010/main" val="281918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a:t>
            </a:fld>
            <a:endParaRPr lang="el-GR"/>
          </a:p>
        </p:txBody>
      </p:sp>
    </p:spTree>
    <p:extLst>
      <p:ext uri="{BB962C8B-B14F-4D97-AF65-F5344CB8AC3E}">
        <p14:creationId xmlns:p14="http://schemas.microsoft.com/office/powerpoint/2010/main" val="5266181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80</a:t>
            </a:fld>
            <a:endParaRPr lang="el-GR"/>
          </a:p>
        </p:txBody>
      </p:sp>
    </p:spTree>
    <p:extLst>
      <p:ext uri="{BB962C8B-B14F-4D97-AF65-F5344CB8AC3E}">
        <p14:creationId xmlns:p14="http://schemas.microsoft.com/office/powerpoint/2010/main" val="165798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81</a:t>
            </a:fld>
            <a:endParaRPr lang="el-GR"/>
          </a:p>
        </p:txBody>
      </p:sp>
    </p:spTree>
    <p:extLst>
      <p:ext uri="{BB962C8B-B14F-4D97-AF65-F5344CB8AC3E}">
        <p14:creationId xmlns:p14="http://schemas.microsoft.com/office/powerpoint/2010/main" val="13841199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82</a:t>
            </a:fld>
            <a:endParaRPr lang="el-GR"/>
          </a:p>
        </p:txBody>
      </p:sp>
    </p:spTree>
    <p:extLst>
      <p:ext uri="{BB962C8B-B14F-4D97-AF65-F5344CB8AC3E}">
        <p14:creationId xmlns:p14="http://schemas.microsoft.com/office/powerpoint/2010/main" val="24371499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83</a:t>
            </a:fld>
            <a:endParaRPr lang="el-GR"/>
          </a:p>
        </p:txBody>
      </p:sp>
    </p:spTree>
    <p:extLst>
      <p:ext uri="{BB962C8B-B14F-4D97-AF65-F5344CB8AC3E}">
        <p14:creationId xmlns:p14="http://schemas.microsoft.com/office/powerpoint/2010/main" val="264838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b="0" dirty="0"/>
          </a:p>
        </p:txBody>
      </p:sp>
      <p:sp>
        <p:nvSpPr>
          <p:cNvPr id="4" name="3 - Θέση αριθμού διαφάνειας"/>
          <p:cNvSpPr>
            <a:spLocks noGrp="1"/>
          </p:cNvSpPr>
          <p:nvPr>
            <p:ph type="sldNum" sz="quarter" idx="10"/>
          </p:nvPr>
        </p:nvSpPr>
        <p:spPr/>
        <p:txBody>
          <a:bodyPr/>
          <a:lstStyle/>
          <a:p>
            <a:fld id="{DC56685B-F1EE-412A-BD75-E69196172EA6}" type="slidenum">
              <a:rPr lang="el-GR" smtClean="0"/>
              <a:pPr/>
              <a:t>9</a:t>
            </a:fld>
            <a:endParaRPr lang="el-GR"/>
          </a:p>
        </p:txBody>
      </p:sp>
    </p:spTree>
    <p:extLst>
      <p:ext uri="{BB962C8B-B14F-4D97-AF65-F5344CB8AC3E}">
        <p14:creationId xmlns:p14="http://schemas.microsoft.com/office/powerpoint/2010/main" val="308106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1F5D2CB-08DA-4F85-95BB-254AB697634D}" type="datetimeFigureOut">
              <a:rPr lang="el-GR" smtClean="0"/>
              <a:pPr/>
              <a:t>29/7/2023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BE8667-CE83-47BA-89FD-A372316410A8}" type="slidenum">
              <a:rPr lang="el-GR" smtClean="0"/>
              <a:pPr/>
              <a:t>‹#›</a:t>
            </a:fld>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5D2CB-08DA-4F85-95BB-254AB697634D}" type="datetimeFigureOut">
              <a:rPr lang="el-GR" smtClean="0"/>
              <a:pPr/>
              <a:t>29/7/2023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E8667-CE83-47BA-89FD-A372316410A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19.png"/><Relationship Id="rId4" Type="http://schemas.openxmlformats.org/officeDocument/2006/relationships/notesSlide" Target="../notesSlides/notesSlide14.xml"/><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02/mar.21000"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https://sbe.org.gr/diethnis-diktiosi/" TargetMode="External"/><Relationship Id="rId4" Type="http://schemas.openxmlformats.org/officeDocument/2006/relationships/image" Target="../media/image2.png"/><Relationship Id="rId9" Type="http://schemas.openxmlformats.org/officeDocument/2006/relationships/hyperlink" Target="https://doi.org/10.1016/j.jretai.2008.04.00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investopedia.com/terms/a/affiliate-marketing.asp"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https://books.google.gr/books?hl=el&amp;lr=&amp;id=xPxfCcAZrigC&amp;oi=fnd&amp;pg=PT38&amp;dq=video+marketing&amp;ots=bvonnybg_8&amp;sig=uLqDHx5_Zh8cQyRWL0GKPhreXr4&amp;redir_esc=y#v=onepage&amp;q&amp;f=false" TargetMode="External"/><Relationship Id="rId4" Type="http://schemas.openxmlformats.org/officeDocument/2006/relationships/image" Target="../media/image2.png"/><Relationship Id="rId9" Type="http://schemas.openxmlformats.org/officeDocument/2006/relationships/hyperlink" Target="https://doi.org/10.1016/j.proeng.2017.06.05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nasdaq.com/articles/uk-online-shopping-and-e-commerce-statistics-2017-2017-03-14"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doi.org/10.1016/j.ijresmar.2020.08.004" TargetMode="External"/><Relationship Id="rId5" Type="http://schemas.openxmlformats.org/officeDocument/2006/relationships/image" Target="../media/image3.svg"/><Relationship Id="rId10" Type="http://schemas.openxmlformats.org/officeDocument/2006/relationships/hyperlink" Target="https://www.forbes.com/sites/forbesagencycouncil/2018/07/03/how-seo-and-content-marketing-work-together-to-fuel-your-online-success/?sh=ba5be9f16bfe" TargetMode="External"/><Relationship Id="rId4" Type="http://schemas.openxmlformats.org/officeDocument/2006/relationships/image" Target="../media/image2.png"/><Relationship Id="rId9" Type="http://schemas.openxmlformats.org/officeDocument/2006/relationships/hyperlink" Target="https://doi.org/10.1362/026725708x32597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sv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hyperlink" Target="https://el.padlet.com/"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2.png"/><Relationship Id="rId5" Type="http://schemas.openxmlformats.org/officeDocument/2006/relationships/image" Target="../media/image3.sv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hyperlink" Target="https://inkstory.gr/ti-to-blog-to-blogging-oi-bloggers/"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padlet.help/l/en/article/43cvz86jo2-what-is-a-team" TargetMode="External"/><Relationship Id="rId5" Type="http://schemas.openxmlformats.org/officeDocument/2006/relationships/image" Target="../media/image3.svg"/><Relationship Id="rId10" Type="http://schemas.openxmlformats.org/officeDocument/2006/relationships/hyperlink" Target="https://slideplayer.gr/slide/1946515/" TargetMode="External"/><Relationship Id="rId4" Type="http://schemas.openxmlformats.org/officeDocument/2006/relationships/image" Target="../media/image2.png"/><Relationship Id="rId9" Type="http://schemas.openxmlformats.org/officeDocument/2006/relationships/hyperlink" Target="https://inkstory.gr/blogging-platformes-dimiourgia-blo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microsoft.com/office/2007/relationships/hdphoto" Target="../media/hdphoto1.wdp"/></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sv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8" Type="http://schemas.openxmlformats.org/officeDocument/2006/relationships/hyperlink" Target="https://www.weebly.com/"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3.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3.png"/><Relationship Id="rId5" Type="http://schemas.openxmlformats.org/officeDocument/2006/relationships/image" Target="../media/image3.svg"/><Relationship Id="rId10" Type="http://schemas.openxmlformats.org/officeDocument/2006/relationships/image" Target="../media/image72.png"/><Relationship Id="rId4" Type="http://schemas.openxmlformats.org/officeDocument/2006/relationships/image" Target="../media/image2.png"/><Relationship Id="rId9" Type="http://schemas.openxmlformats.org/officeDocument/2006/relationships/image" Target="../media/image71.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7.png"/><Relationship Id="rId5" Type="http://schemas.openxmlformats.org/officeDocument/2006/relationships/image" Target="../media/image3.svg"/><Relationship Id="rId10" Type="http://schemas.openxmlformats.org/officeDocument/2006/relationships/image" Target="../media/image76.png"/><Relationship Id="rId4" Type="http://schemas.openxmlformats.org/officeDocument/2006/relationships/image" Target="../media/image2.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3.png"/><Relationship Id="rId5" Type="http://schemas.openxmlformats.org/officeDocument/2006/relationships/image" Target="../media/image3.svg"/><Relationship Id="rId10" Type="http://schemas.openxmlformats.org/officeDocument/2006/relationships/image" Target="../media/image82.png"/><Relationship Id="rId4" Type="http://schemas.openxmlformats.org/officeDocument/2006/relationships/image" Target="../media/image2.png"/><Relationship Id="rId9" Type="http://schemas.openxmlformats.org/officeDocument/2006/relationships/image" Target="../media/image81.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2.png"/><Relationship Id="rId5" Type="http://schemas.openxmlformats.org/officeDocument/2006/relationships/image" Target="../media/image3.svg"/><Relationship Id="rId10" Type="http://schemas.openxmlformats.org/officeDocument/2006/relationships/image" Target="../media/image86.png"/><Relationship Id="rId4" Type="http://schemas.openxmlformats.org/officeDocument/2006/relationships/image" Target="../media/image2.png"/><Relationship Id="rId9" Type="http://schemas.openxmlformats.org/officeDocument/2006/relationships/image" Target="../media/image85.png"/></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89.png"/></Relationships>
</file>

<file path=ppt/slides/_rels/slide6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8" Type="http://schemas.openxmlformats.org/officeDocument/2006/relationships/hyperlink" Target="https://el.strephonsays.com/difference-between-webpage-and-website#menu-1"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https://ecommerce-platforms.com/el/website-builder-reviews/the-best-free-website-builder" TargetMode="External"/><Relationship Id="rId4" Type="http://schemas.openxmlformats.org/officeDocument/2006/relationships/image" Target="../media/image2.png"/><Relationship Id="rId9" Type="http://schemas.openxmlformats.org/officeDocument/2006/relationships/hyperlink" Target="https://el.wikipedia.org/wiki/%CE%99%CF%83%CF%84%CF%8C%CF%84%CE%BF%CF%80%CE%BF%CF%8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microsoft.com/office/2007/relationships/hdphoto" Target="../media/hdphoto2.wdp"/></Relationships>
</file>

<file path=ppt/slides/_rels/slide74.xml.rels><?xml version="1.0" encoding="UTF-8" standalone="yes"?>
<Relationships xmlns="http://schemas.openxmlformats.org/package/2006/relationships"><Relationship Id="rId8" Type="http://schemas.openxmlformats.org/officeDocument/2006/relationships/hyperlink" Target="https://www.linkedin.com/"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3.png"/></Relationships>
</file>

<file path=ppt/slides/_rels/slide7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7.png"/><Relationship Id="rId5" Type="http://schemas.openxmlformats.org/officeDocument/2006/relationships/image" Target="../media/image3.svg"/><Relationship Id="rId10" Type="http://schemas.openxmlformats.org/officeDocument/2006/relationships/image" Target="../media/image96.png"/><Relationship Id="rId4" Type="http://schemas.openxmlformats.org/officeDocument/2006/relationships/image" Target="../media/image2.png"/><Relationship Id="rId9" Type="http://schemas.openxmlformats.org/officeDocument/2006/relationships/image" Target="../media/image95.png"/></Relationships>
</file>

<file path=ppt/slides/_rels/slide7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jpeg"/></Relationships>
</file>

<file path=ppt/slides/_rels/slide8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hyperlink" Target="https://el.wikipedia.org/wiki/LinkedIn" TargetMode="External"/><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hyperlink" Target="https://www.linkedin.com/" TargetMode="External"/><Relationship Id="rId4" Type="http://schemas.openxmlformats.org/officeDocument/2006/relationships/image" Target="../media/image2.png"/><Relationship Id="rId9" Type="http://schemas.openxmlformats.org/officeDocument/2006/relationships/hyperlink" Target="https://www.socialmedialife.gr/109338/linkedin-ti-einai-kai-pos-leitourge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288602" y="1268765"/>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Διεθνής Δικτύωση</a:t>
            </a:r>
            <a:endParaRPr kumimoji="0" lang="el-GR" sz="40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369332"/>
            </a:xfrm>
            <a:prstGeom prst="rect">
              <a:avLst/>
            </a:prstGeom>
            <a:noFill/>
          </p:spPr>
          <p:txBody>
            <a:bodyPr wrap="square" rtlCol="0">
              <a:spAutoFit/>
            </a:bodyPr>
            <a:lstStyle/>
            <a:p>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Μέθοδοι και Στρατηγικές του </a:t>
              </a:r>
              <a:r>
                <a:rPr lang="en-US" b="1" dirty="0">
                  <a:solidFill>
                    <a:srgbClr val="88CCE4"/>
                  </a:solidFill>
                  <a:effectLst>
                    <a:outerShdw blurRad="38100" dist="38100" dir="2700000" algn="tl">
                      <a:srgbClr val="000000">
                        <a:alpha val="43137"/>
                      </a:srgbClr>
                    </a:outerShdw>
                  </a:effectLst>
                  <a:latin typeface="Arial" pitchFamily="34" charset="0"/>
                  <a:cs typeface="Arial" pitchFamily="34" charset="0"/>
                </a:rPr>
                <a:t>eMarketing</a:t>
              </a:r>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 (2/2)</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575197" y="2354654"/>
            <a:ext cx="3928958" cy="1200329"/>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2700">
            <a:solidFill>
              <a:schemeClr val="tx1"/>
            </a:solidFill>
          </a:ln>
        </p:spPr>
        <p:txBody>
          <a:bodyPr wrap="square" rtlCol="0">
            <a:spAutoFit/>
          </a:bodyPr>
          <a:lstStyle>
            <a:defPPr>
              <a:defRPr lang="el-GR"/>
            </a:defPPr>
            <a:lvl1pPr marL="342900" lvl="0" indent="-342900" algn="just">
              <a:buFont typeface="Arial" panose="020B0604020202020204" pitchFamily="34" charset="0"/>
              <a:buChar char="•"/>
              <a:defRPr b="1">
                <a:effectLst/>
                <a:latin typeface="Calibri" panose="020F0502020204030204" pitchFamily="34" charset="0"/>
                <a:ea typeface="Calibri" panose="020F0502020204030204" pitchFamily="34" charset="0"/>
                <a:cs typeface="Times New Roman" panose="02020603050405020304" pitchFamily="18" charset="0"/>
              </a:defRPr>
            </a:lvl1pPr>
          </a:lstStyle>
          <a:p>
            <a:pPr marL="0" indent="0">
              <a:buNone/>
            </a:pPr>
            <a:r>
              <a:rPr lang="en-US" dirty="0"/>
              <a:t>Inbound marketing</a:t>
            </a:r>
            <a:r>
              <a:rPr lang="el-GR" dirty="0"/>
              <a:t>: </a:t>
            </a:r>
            <a:r>
              <a:rPr lang="en-US" b="0" dirty="0"/>
              <a:t>blogs</a:t>
            </a:r>
            <a:r>
              <a:rPr lang="el-GR" b="0" dirty="0"/>
              <a:t>, </a:t>
            </a:r>
            <a:r>
              <a:rPr lang="en-US" b="0" dirty="0"/>
              <a:t>podcasts</a:t>
            </a:r>
            <a:r>
              <a:rPr lang="el-GR" b="0" dirty="0"/>
              <a:t>, </a:t>
            </a:r>
            <a:r>
              <a:rPr lang="en-US" b="0" dirty="0"/>
              <a:t>video</a:t>
            </a:r>
            <a:r>
              <a:rPr lang="el-GR" b="0" dirty="0"/>
              <a:t>, </a:t>
            </a:r>
            <a:r>
              <a:rPr lang="en-US" b="0" dirty="0"/>
              <a:t>eBooks</a:t>
            </a:r>
            <a:r>
              <a:rPr lang="el-GR" b="0" dirty="0"/>
              <a:t>, </a:t>
            </a:r>
            <a:r>
              <a:rPr lang="en-US" b="0" dirty="0"/>
              <a:t>e</a:t>
            </a:r>
            <a:r>
              <a:rPr lang="el-GR" b="0" dirty="0"/>
              <a:t>-</a:t>
            </a:r>
            <a:r>
              <a:rPr lang="en-US" b="0" dirty="0"/>
              <a:t>newsletters</a:t>
            </a:r>
            <a:r>
              <a:rPr lang="el-GR" b="0" dirty="0"/>
              <a:t>, </a:t>
            </a:r>
            <a:r>
              <a:rPr lang="en-US" b="0" dirty="0"/>
              <a:t>whitepapers</a:t>
            </a:r>
            <a:r>
              <a:rPr lang="el-GR" b="0" dirty="0"/>
              <a:t>, </a:t>
            </a:r>
            <a:r>
              <a:rPr lang="en-US" b="0" dirty="0"/>
              <a:t>SEO</a:t>
            </a:r>
            <a:r>
              <a:rPr lang="el-GR" b="0" dirty="0"/>
              <a:t>, </a:t>
            </a:r>
            <a:r>
              <a:rPr lang="en-US" b="0" dirty="0"/>
              <a:t>social media marketing</a:t>
            </a:r>
            <a:endParaRPr lang="el-GR" b="0" dirty="0"/>
          </a:p>
        </p:txBody>
      </p:sp>
      <p:sp>
        <p:nvSpPr>
          <p:cNvPr id="3" name="TextBox 2">
            <a:extLst>
              <a:ext uri="{FF2B5EF4-FFF2-40B4-BE49-F238E27FC236}">
                <a16:creationId xmlns:a16="http://schemas.microsoft.com/office/drawing/2014/main" id="{2838D98E-6C40-4E47-BC0A-BCD54CC5D714}"/>
              </a:ext>
            </a:extLst>
          </p:cNvPr>
          <p:cNvSpPr txBox="1"/>
          <p:nvPr/>
        </p:nvSpPr>
        <p:spPr>
          <a:xfrm>
            <a:off x="4026095" y="1069421"/>
            <a:ext cx="4061571" cy="923330"/>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2700">
            <a:solidFill>
              <a:schemeClr val="tx1"/>
            </a:solidFill>
          </a:ln>
        </p:spPr>
        <p:txBody>
          <a:bodyPr wrap="square" rtlCol="0">
            <a:spAutoFit/>
          </a:bodyPr>
          <a:lstStyle/>
          <a:p>
            <a:pPr lvl="0" algn="just"/>
            <a:r>
              <a:rPr lang="el-GR" sz="1800" b="1" dirty="0" err="1">
                <a:effectLst/>
                <a:latin typeface="Calibri" panose="020F0502020204030204" pitchFamily="34" charset="0"/>
                <a:ea typeface="Calibri" panose="020F0502020204030204" pitchFamily="34" charset="0"/>
                <a:cs typeface="Times New Roman" panose="02020603050405020304" pitchFamily="18" charset="0"/>
              </a:rPr>
              <a:t>Content</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Marketing</a:t>
            </a:r>
            <a:r>
              <a:rPr lang="el-GR" sz="1800" b="1" dirty="0">
                <a:effectLst/>
                <a:latin typeface="Calibri" panose="020F0502020204030204" pitchFamily="34" charset="0"/>
                <a:ea typeface="Calibri" panose="020F0502020204030204" pitchFamily="34" charset="0"/>
                <a:cs typeface="Times New Roman" panose="02020603050405020304" pitchFamily="18"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κείμενα, άρθρα, δημοσιεύσεις,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video</a:t>
            </a:r>
            <a:r>
              <a:rPr lang="el-GR" sz="1800" dirty="0">
                <a:effectLst/>
                <a:latin typeface="Calibri" panose="020F0502020204030204" pitchFamily="34" charset="0"/>
                <a:ea typeface="Calibri" panose="020F0502020204030204" pitchFamily="34" charset="0"/>
                <a:cs typeface="Times New Roman" panose="02020603050405020304" pitchFamily="18" charset="0"/>
              </a:rPr>
              <a:t>, e-</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books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white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papers</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76839481-FD93-4BE6-86EE-F3DAEE019C3B}"/>
              </a:ext>
            </a:extLst>
          </p:cNvPr>
          <p:cNvSpPr txBox="1"/>
          <p:nvPr/>
        </p:nvSpPr>
        <p:spPr>
          <a:xfrm>
            <a:off x="1517780" y="4082061"/>
            <a:ext cx="3105053" cy="1200329"/>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2700">
            <a:solidFill>
              <a:schemeClr val="tx1"/>
            </a:solidFill>
          </a:ln>
        </p:spPr>
        <p:txBody>
          <a:bodyPr wrap="square" rtlCol="0">
            <a:spAutoFit/>
          </a:bodyPr>
          <a:lstStyle>
            <a:defPPr>
              <a:defRPr lang="el-GR"/>
            </a:defPPr>
            <a:lvl1pPr marL="342900" lvl="0" indent="-342900" algn="just">
              <a:buFont typeface="Arial" panose="020B0604020202020204" pitchFamily="34" charset="0"/>
              <a:buChar char="•"/>
              <a:defRPr b="1">
                <a:effectLst/>
                <a:latin typeface="Calibri" panose="020F0502020204030204" pitchFamily="34" charset="0"/>
                <a:ea typeface="Calibri" panose="020F0502020204030204" pitchFamily="34" charset="0"/>
                <a:cs typeface="Times New Roman" panose="02020603050405020304" pitchFamily="18" charset="0"/>
              </a:defRPr>
            </a:lvl1pPr>
          </a:lstStyle>
          <a:p>
            <a:pPr marL="0" indent="0">
              <a:buNone/>
            </a:pPr>
            <a:r>
              <a:rPr lang="el-GR" dirty="0" err="1"/>
              <a:t>Affiliate</a:t>
            </a:r>
            <a:r>
              <a:rPr lang="el-GR" dirty="0"/>
              <a:t> </a:t>
            </a:r>
            <a:r>
              <a:rPr lang="el-GR" dirty="0" err="1"/>
              <a:t>Marketing</a:t>
            </a:r>
            <a:r>
              <a:rPr lang="el-GR" dirty="0"/>
              <a:t>: </a:t>
            </a:r>
            <a:r>
              <a:rPr lang="el-GR" b="0" dirty="0"/>
              <a:t>χρηματική ανταμοιβή ατόμων (</a:t>
            </a:r>
            <a:r>
              <a:rPr lang="el-GR" b="0" dirty="0" err="1"/>
              <a:t>affiliates</a:t>
            </a:r>
            <a:r>
              <a:rPr lang="el-GR" b="0" dirty="0"/>
              <a:t>) για την προώθηση προϊόντος της επιχείρησης</a:t>
            </a:r>
          </a:p>
        </p:txBody>
      </p:sp>
      <p:pic>
        <p:nvPicPr>
          <p:cNvPr id="7" name="Εικόνα 6">
            <a:extLst>
              <a:ext uri="{FF2B5EF4-FFF2-40B4-BE49-F238E27FC236}">
                <a16:creationId xmlns:a16="http://schemas.microsoft.com/office/drawing/2014/main" id="{293E6AF3-0637-448B-BA24-0A0BDB8AFA70}"/>
              </a:ext>
            </a:extLst>
          </p:cNvPr>
          <p:cNvPicPr>
            <a:picLocks noChangeAspect="1"/>
          </p:cNvPicPr>
          <p:nvPr/>
        </p:nvPicPr>
        <p:blipFill>
          <a:blip r:embed="rId8"/>
          <a:stretch>
            <a:fillRect/>
          </a:stretch>
        </p:blipFill>
        <p:spPr>
          <a:xfrm>
            <a:off x="4651711" y="2112505"/>
            <a:ext cx="2016000" cy="1512000"/>
          </a:xfrm>
          <a:prstGeom prst="rect">
            <a:avLst/>
          </a:prstGeom>
        </p:spPr>
      </p:pic>
      <p:pic>
        <p:nvPicPr>
          <p:cNvPr id="8" name="Εικόνα 7">
            <a:extLst>
              <a:ext uri="{FF2B5EF4-FFF2-40B4-BE49-F238E27FC236}">
                <a16:creationId xmlns:a16="http://schemas.microsoft.com/office/drawing/2014/main" id="{034684F2-EB8C-4566-835A-33040A53A47B}"/>
              </a:ext>
            </a:extLst>
          </p:cNvPr>
          <p:cNvPicPr>
            <a:picLocks noChangeAspect="1"/>
          </p:cNvPicPr>
          <p:nvPr/>
        </p:nvPicPr>
        <p:blipFill>
          <a:blip r:embed="rId9"/>
          <a:stretch>
            <a:fillRect/>
          </a:stretch>
        </p:blipFill>
        <p:spPr>
          <a:xfrm>
            <a:off x="5700543" y="3168909"/>
            <a:ext cx="2843808" cy="1812928"/>
          </a:xfrm>
          <a:prstGeom prst="rect">
            <a:avLst/>
          </a:prstGeom>
        </p:spPr>
      </p:pic>
    </p:spTree>
    <p:extLst>
      <p:ext uri="{BB962C8B-B14F-4D97-AF65-F5344CB8AC3E}">
        <p14:creationId xmlns:p14="http://schemas.microsoft.com/office/powerpoint/2010/main" val="1694420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369332"/>
            </a:xfrm>
            <a:prstGeom prst="rect">
              <a:avLst/>
            </a:prstGeom>
            <a:noFill/>
          </p:spPr>
          <p:txBody>
            <a:bodyPr wrap="square" rtlCol="0">
              <a:spAutoFit/>
            </a:bodyPr>
            <a:lstStyle/>
            <a:p>
              <a:r>
                <a:rPr lang="en-US" b="1" dirty="0">
                  <a:solidFill>
                    <a:srgbClr val="88CCE4"/>
                  </a:solidFill>
                  <a:effectLst>
                    <a:outerShdw blurRad="38100" dist="38100" dir="2700000" algn="tl">
                      <a:srgbClr val="000000">
                        <a:alpha val="43137"/>
                      </a:srgbClr>
                    </a:outerShdw>
                  </a:effectLst>
                  <a:latin typeface="Arial" pitchFamily="34" charset="0"/>
                  <a:cs typeface="Arial" pitchFamily="34" charset="0"/>
                </a:rPr>
                <a:t>WOM (Word Of Mouth)</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pic>
        <p:nvPicPr>
          <p:cNvPr id="3074" name="Picture 2" descr="Horizontal Banner Happy People Food Snacks Stock Vector (Royalty Free)  1644341800 | Shutterstock">
            <a:extLst>
              <a:ext uri="{FF2B5EF4-FFF2-40B4-BE49-F238E27FC236}">
                <a16:creationId xmlns:a16="http://schemas.microsoft.com/office/drawing/2014/main" id="{49B2AF99-2B0E-4A48-A7A0-E27F4E31A3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44" t="11358" r="2061" b="14331"/>
          <a:stretch/>
        </p:blipFill>
        <p:spPr bwMode="auto">
          <a:xfrm>
            <a:off x="214282" y="2598402"/>
            <a:ext cx="8741303" cy="180020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E4233FAE-D307-49FC-897C-4A099E558333}"/>
              </a:ext>
            </a:extLst>
          </p:cNvPr>
          <p:cNvSpPr/>
          <p:nvPr/>
        </p:nvSpPr>
        <p:spPr>
          <a:xfrm>
            <a:off x="550850" y="1333761"/>
            <a:ext cx="7909582" cy="923330"/>
          </a:xfrm>
          <a:prstGeom prst="rect">
            <a:avLst/>
          </a:prstGeom>
        </p:spPr>
        <p:txBody>
          <a:bodyPr wrap="square">
            <a:spAutoFit/>
          </a:bodyPr>
          <a:lstStyle/>
          <a:p>
            <a:r>
              <a:rPr lang="el-GR" dirty="0"/>
              <a:t>Οι άνθρωποι συχνά ζητούν από άλλους να συστήσουν έναν γιατρό, υδραυλικό, ξενοδοχείο, δικηγόρο, λογιστή, αρχιτέκτονα, ασφαλιστικό πράκτορα, διακοσμητή εσωτερικών χώρων ή οικονομικό σύμβουλο. </a:t>
            </a:r>
          </a:p>
        </p:txBody>
      </p:sp>
      <p:sp>
        <p:nvSpPr>
          <p:cNvPr id="30" name="Ορθογώνιο 29">
            <a:extLst>
              <a:ext uri="{FF2B5EF4-FFF2-40B4-BE49-F238E27FC236}">
                <a16:creationId xmlns:a16="http://schemas.microsoft.com/office/drawing/2014/main" id="{A9D24F1E-0B32-41F9-BD0C-53181024D238}"/>
              </a:ext>
            </a:extLst>
          </p:cNvPr>
          <p:cNvSpPr/>
          <p:nvPr/>
        </p:nvSpPr>
        <p:spPr>
          <a:xfrm>
            <a:off x="642910" y="4701291"/>
            <a:ext cx="7601498" cy="923330"/>
          </a:xfrm>
          <a:prstGeom prst="rect">
            <a:avLst/>
          </a:prstGeom>
        </p:spPr>
        <p:txBody>
          <a:bodyPr wrap="square">
            <a:spAutoFit/>
          </a:bodyPr>
          <a:lstStyle/>
          <a:p>
            <a:r>
              <a:rPr lang="el-GR" dirty="0"/>
              <a:t>Η εμπιστοσύνη στο πρόσωπο που κάνει τη σύσταση μας  ωθεί να ενεργούμε σύμφωνα με την παραπομπή. Οι </a:t>
            </a:r>
            <a:r>
              <a:rPr lang="el-GR" dirty="0" err="1"/>
              <a:t>πάροχοι</a:t>
            </a:r>
            <a:r>
              <a:rPr lang="el-GR" dirty="0"/>
              <a:t> υπηρεσιών ενδιαφέρονται έντονα για τη δημιουργία «παραπομπών»</a:t>
            </a:r>
          </a:p>
        </p:txBody>
      </p:sp>
    </p:spTree>
    <p:extLst>
      <p:ext uri="{BB962C8B-B14F-4D97-AF65-F5344CB8AC3E}">
        <p14:creationId xmlns:p14="http://schemas.microsoft.com/office/powerpoint/2010/main" val="2180883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eMarketing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4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eWOM</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sp>
        <p:nvSpPr>
          <p:cNvPr id="21" name="TextBox 20">
            <a:extLst>
              <a:ext uri="{FF2B5EF4-FFF2-40B4-BE49-F238E27FC236}">
                <a16:creationId xmlns:a16="http://schemas.microsoft.com/office/drawing/2014/main" id="{EC9D94FE-184E-4E68-AF4C-9C9DD52EF57A}"/>
              </a:ext>
            </a:extLst>
          </p:cNvPr>
          <p:cNvSpPr txBox="1"/>
          <p:nvPr/>
        </p:nvSpPr>
        <p:spPr>
          <a:xfrm>
            <a:off x="533683" y="1646402"/>
            <a:ext cx="4320481" cy="3785652"/>
          </a:xfrm>
          <a:prstGeom prst="rect">
            <a:avLst/>
          </a:prstGeom>
          <a:noFill/>
        </p:spPr>
        <p:txBody>
          <a:bodyPr wrap="square">
            <a:spAutoFit/>
          </a:bodyPr>
          <a:lstStyle/>
          <a:p>
            <a:pPr marL="285750" indent="-285750" algn="just">
              <a:buFont typeface="Arial" panose="020B0604020202020204" pitchFamily="34" charset="0"/>
              <a:buChar char="•"/>
            </a:pPr>
            <a:endParaRPr lang="el-GR"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2000" dirty="0">
                <a:effectLst/>
                <a:latin typeface="Calibri" panose="020F0502020204030204" pitchFamily="34" charset="0"/>
                <a:ea typeface="Calibri" panose="020F0502020204030204" pitchFamily="34" charset="0"/>
                <a:cs typeface="Times New Roman" panose="02020603050405020304" pitchFamily="18" charset="0"/>
              </a:rPr>
              <a:t>Από τα σημαντικότερα εργαλεία ηλεκτρονικού μάρκετινγκ αποτελεί το </a:t>
            </a:r>
            <a:r>
              <a:rPr lang="en-US" sz="2000" dirty="0" err="1">
                <a:latin typeface="Calibri" panose="020F0502020204030204" pitchFamily="34" charset="0"/>
                <a:ea typeface="Calibri" panose="020F0502020204030204" pitchFamily="34" charset="0"/>
                <a:cs typeface="Times New Roman" panose="02020603050405020304" pitchFamily="18" charset="0"/>
              </a:rPr>
              <a:t>e</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WOM</a:t>
            </a:r>
            <a:r>
              <a:rPr lang="en-US" sz="2000" dirty="0">
                <a:effectLst/>
                <a:latin typeface="Calibri" panose="020F0502020204030204" pitchFamily="34" charset="0"/>
                <a:ea typeface="Calibri" panose="020F0502020204030204" pitchFamily="34" charset="0"/>
                <a:cs typeface="Times New Roman" panose="02020603050405020304" pitchFamily="18" charset="0"/>
              </a:rPr>
              <a:t> (Word Of Mouth)</a:t>
            </a:r>
            <a:r>
              <a:rPr lang="el-GR" sz="2000"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2000" dirty="0">
                <a:effectLst/>
                <a:latin typeface="Calibri" panose="020F0502020204030204" pitchFamily="34" charset="0"/>
                <a:ea typeface="Calibri" panose="020F0502020204030204" pitchFamily="34" charset="0"/>
                <a:cs typeface="Times New Roman" panose="02020603050405020304" pitchFamily="18" charset="0"/>
              </a:rPr>
              <a:t>Το </a:t>
            </a:r>
            <a:r>
              <a:rPr lang="en-US" sz="2000" dirty="0" err="1">
                <a:latin typeface="Calibri" panose="020F0502020204030204" pitchFamily="34" charset="0"/>
                <a:ea typeface="Calibri" panose="020F0502020204030204" pitchFamily="34" charset="0"/>
                <a:cs typeface="Times New Roman" panose="02020603050405020304" pitchFamily="18" charset="0"/>
              </a:rPr>
              <a:t>e</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WOM</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ε</a:t>
            </a:r>
            <a:r>
              <a:rPr lang="el-GR" sz="2000" dirty="0">
                <a:latin typeface="Calibri" panose="020F0502020204030204" pitchFamily="34" charset="0"/>
                <a:ea typeface="Calibri" panose="020F0502020204030204" pitchFamily="34" charset="0"/>
                <a:cs typeface="Times New Roman" panose="02020603050405020304" pitchFamily="18" charset="0"/>
              </a:rPr>
              <a:t>μφανίστηκε με την ανάπτυξη των τεχνολογιών </a:t>
            </a:r>
            <a:r>
              <a:rPr lang="en-US" sz="2000" dirty="0">
                <a:latin typeface="Calibri" panose="020F0502020204030204" pitchFamily="34" charset="0"/>
                <a:ea typeface="Calibri" panose="020F0502020204030204" pitchFamily="34" charset="0"/>
                <a:cs typeface="Times New Roman" panose="02020603050405020304" pitchFamily="18" charset="0"/>
              </a:rPr>
              <a:t>Web 2.0.</a:t>
            </a:r>
          </a:p>
          <a:p>
            <a:pPr marL="285750" indent="-285750" algn="just">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2000" dirty="0">
                <a:effectLst/>
                <a:latin typeface="Calibri" panose="020F0502020204030204" pitchFamily="34" charset="0"/>
                <a:ea typeface="Calibri" panose="020F0502020204030204" pitchFamily="34" charset="0"/>
                <a:cs typeface="Times New Roman" panose="02020603050405020304" pitchFamily="18" charset="0"/>
              </a:rPr>
              <a:t>Οι καταναλωτές ανταλλάσσουν τις αγοραστικές τους εμπειρίες σε OnLine κοινότητες.</a:t>
            </a:r>
            <a:endParaRPr lang="el-GR"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l-GR" sz="2000" dirty="0"/>
          </a:p>
        </p:txBody>
      </p:sp>
      <p:pic>
        <p:nvPicPr>
          <p:cNvPr id="22" name="Εικόνα 21">
            <a:extLst>
              <a:ext uri="{FF2B5EF4-FFF2-40B4-BE49-F238E27FC236}">
                <a16:creationId xmlns:a16="http://schemas.microsoft.com/office/drawing/2014/main" id="{33C06696-EE0D-4656-8658-3758F420C4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7516" y="1726926"/>
            <a:ext cx="3712801" cy="3600970"/>
          </a:xfrm>
          <a:prstGeom prst="rect">
            <a:avLst/>
          </a:prstGeom>
        </p:spPr>
      </p:pic>
    </p:spTree>
    <p:extLst>
      <p:ext uri="{BB962C8B-B14F-4D97-AF65-F5344CB8AC3E}">
        <p14:creationId xmlns:p14="http://schemas.microsoft.com/office/powerpoint/2010/main" val="189524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Ε –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WOM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και Καταναλωτική Συμπεριφορά </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550850" y="1628800"/>
            <a:ext cx="7963544" cy="3539430"/>
          </a:xfrm>
          <a:prstGeom prst="rect">
            <a:avLst/>
          </a:prstGeom>
          <a:noFill/>
        </p:spPr>
        <p:txBody>
          <a:bodyPr wrap="square" rtlCol="0">
            <a:spAutoFit/>
          </a:bodyPr>
          <a:lstStyle/>
          <a:p>
            <a:pPr marL="285750" indent="-285750" algn="just">
              <a:buFont typeface="Arial" panose="020B0604020202020204" pitchFamily="34" charset="0"/>
              <a:buChar char="•"/>
            </a:pPr>
            <a:r>
              <a:rPr lang="el-GR" sz="3200" dirty="0">
                <a:effectLst/>
                <a:latin typeface="Calibri" panose="020F0502020204030204" pitchFamily="34" charset="0"/>
                <a:ea typeface="Calibri" panose="020F0502020204030204" pitchFamily="34" charset="0"/>
                <a:cs typeface="Times New Roman" panose="02020603050405020304" pitchFamily="18" charset="0"/>
              </a:rPr>
              <a:t>Το </a:t>
            </a:r>
            <a:r>
              <a:rPr lang="el-GR" sz="3200" dirty="0" err="1">
                <a:effectLst/>
                <a:latin typeface="Calibri" panose="020F0502020204030204" pitchFamily="34" charset="0"/>
                <a:ea typeface="Calibri" panose="020F0502020204030204" pitchFamily="34" charset="0"/>
                <a:cs typeface="Times New Roman" panose="02020603050405020304" pitchFamily="18" charset="0"/>
              </a:rPr>
              <a:t>eWOM</a:t>
            </a:r>
            <a:r>
              <a:rPr lang="el-GR" sz="3200" dirty="0">
                <a:effectLst/>
                <a:latin typeface="Calibri" panose="020F0502020204030204" pitchFamily="34" charset="0"/>
                <a:ea typeface="Calibri" panose="020F0502020204030204" pitchFamily="34" charset="0"/>
                <a:cs typeface="Times New Roman" panose="02020603050405020304" pitchFamily="18" charset="0"/>
              </a:rPr>
              <a:t> επηρεάζει την </a:t>
            </a:r>
            <a:r>
              <a:rPr lang="el-GR" sz="3200" b="1" i="1" dirty="0">
                <a:effectLst/>
                <a:latin typeface="Calibri" panose="020F0502020204030204" pitchFamily="34" charset="0"/>
                <a:ea typeface="Calibri" panose="020F0502020204030204" pitchFamily="34" charset="0"/>
                <a:cs typeface="Times New Roman" panose="02020603050405020304" pitchFamily="18" charset="0"/>
              </a:rPr>
              <a:t>καταναλωτική συμπεριφορά</a:t>
            </a:r>
            <a:r>
              <a:rPr lang="el-GR" sz="3200" dirty="0">
                <a:effectLst/>
                <a:latin typeface="Calibri" panose="020F0502020204030204" pitchFamily="34" charset="0"/>
                <a:ea typeface="Calibri" panose="020F0502020204030204" pitchFamily="34" charset="0"/>
                <a:cs typeface="Times New Roman" panose="02020603050405020304" pitchFamily="18" charset="0"/>
              </a:rPr>
              <a:t> χιλιάδων ανθρώπων με χρήσ</a:t>
            </a:r>
            <a:r>
              <a:rPr lang="el-GR" sz="3200" dirty="0">
                <a:latin typeface="Calibri" panose="020F0502020204030204" pitchFamily="34" charset="0"/>
                <a:ea typeface="Calibri" panose="020F0502020204030204" pitchFamily="34" charset="0"/>
                <a:cs typeface="Times New Roman" panose="02020603050405020304" pitchFamily="18" charset="0"/>
              </a:rPr>
              <a:t>η</a:t>
            </a:r>
            <a:r>
              <a:rPr lang="el-GR" sz="3200" dirty="0">
                <a:effectLst/>
                <a:latin typeface="Calibri" panose="020F0502020204030204" pitchFamily="34" charset="0"/>
                <a:ea typeface="Calibri" panose="020F0502020204030204" pitchFamily="34" charset="0"/>
                <a:cs typeface="Times New Roman" panose="02020603050405020304" pitchFamily="18" charset="0"/>
              </a:rPr>
              <a:t> ποικιλίας καναλιών επικοινωνίας:</a:t>
            </a:r>
          </a:p>
          <a:p>
            <a:pPr marL="742950" lvl="1" indent="-285750" algn="just">
              <a:buFont typeface="Wingdings" panose="05000000000000000000" pitchFamily="2" charset="2"/>
              <a:buChar char="ü"/>
            </a:pPr>
            <a:r>
              <a:rPr lang="el-GR" sz="3200" dirty="0" err="1">
                <a:effectLst/>
                <a:latin typeface="Calibri" panose="020F0502020204030204" pitchFamily="34" charset="0"/>
                <a:ea typeface="Calibri" panose="020F0502020204030204" pitchFamily="34" charset="0"/>
                <a:cs typeface="Times New Roman" panose="02020603050405020304" pitchFamily="18" charset="0"/>
              </a:rPr>
              <a:t>Ιστολόγια</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Wingdings" panose="05000000000000000000" pitchFamily="2" charset="2"/>
              <a:buChar char="ü"/>
            </a:pPr>
            <a:r>
              <a:rPr lang="el-GR" sz="3200" dirty="0">
                <a:effectLst/>
                <a:latin typeface="Calibri" panose="020F0502020204030204" pitchFamily="34" charset="0"/>
                <a:ea typeface="Calibri" panose="020F0502020204030204" pitchFamily="34" charset="0"/>
                <a:cs typeface="Times New Roman" panose="02020603050405020304" pitchFamily="18" charset="0"/>
              </a:rPr>
              <a:t> φόρουμ</a:t>
            </a:r>
          </a:p>
          <a:p>
            <a:pPr marL="742950" lvl="1" indent="-285750" algn="just">
              <a:buFont typeface="Wingdings" panose="05000000000000000000" pitchFamily="2" charset="2"/>
              <a:buChar char="ü"/>
            </a:pPr>
            <a:r>
              <a:rPr lang="el-GR" sz="3200" dirty="0">
                <a:effectLst/>
                <a:latin typeface="Calibri" panose="020F0502020204030204" pitchFamily="34" charset="0"/>
                <a:ea typeface="Calibri" panose="020F0502020204030204" pitchFamily="34" charset="0"/>
                <a:cs typeface="Times New Roman" panose="02020603050405020304" pitchFamily="18" charset="0"/>
              </a:rPr>
              <a:t>Εξειδικευμένες ιστοσελίδες </a:t>
            </a:r>
            <a:r>
              <a:rPr lang="el-GR" sz="3200" dirty="0" err="1">
                <a:effectLst/>
                <a:latin typeface="Calibri" panose="020F0502020204030204" pitchFamily="34" charset="0"/>
                <a:ea typeface="Calibri" panose="020F0502020204030204" pitchFamily="34" charset="0"/>
                <a:cs typeface="Times New Roman" panose="02020603050405020304" pitchFamily="18" charset="0"/>
              </a:rPr>
              <a:t>rate</a:t>
            </a:r>
            <a:r>
              <a:rPr lang="el-GR" sz="3200" dirty="0">
                <a:effectLst/>
                <a:latin typeface="Calibri" panose="020F0502020204030204" pitchFamily="34" charset="0"/>
                <a:ea typeface="Calibri" panose="020F0502020204030204" pitchFamily="34" charset="0"/>
                <a:cs typeface="Times New Roman" panose="02020603050405020304" pitchFamily="18" charset="0"/>
              </a:rPr>
              <a:t>-and-</a:t>
            </a:r>
            <a:r>
              <a:rPr lang="el-GR" sz="3200" dirty="0" err="1">
                <a:effectLst/>
                <a:latin typeface="Calibri" panose="020F0502020204030204" pitchFamily="34" charset="0"/>
                <a:ea typeface="Calibri" panose="020F0502020204030204" pitchFamily="34" charset="0"/>
                <a:cs typeface="Times New Roman" panose="02020603050405020304" pitchFamily="18" charset="0"/>
              </a:rPr>
              <a:t>review</a:t>
            </a:r>
            <a:endParaRPr lang="el-GR" sz="3200" dirty="0"/>
          </a:p>
        </p:txBody>
      </p:sp>
      <p:sp>
        <p:nvSpPr>
          <p:cNvPr id="22" name="TextBox 21">
            <a:extLst>
              <a:ext uri="{FF2B5EF4-FFF2-40B4-BE49-F238E27FC236}">
                <a16:creationId xmlns:a16="http://schemas.microsoft.com/office/drawing/2014/main" id="{9748300D-47E9-4AC6-94E2-EC9578FE36A6}"/>
              </a:ext>
            </a:extLst>
          </p:cNvPr>
          <p:cNvSpPr txBox="1"/>
          <p:nvPr/>
        </p:nvSpPr>
        <p:spPr>
          <a:xfrm>
            <a:off x="4103374" y="5310603"/>
            <a:ext cx="4213042" cy="1200329"/>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p:spPr>
        <p:txBody>
          <a:bodyPr wrap="square" rtlCol="0">
            <a:spAutoFit/>
          </a:bodyPr>
          <a:lstStyle/>
          <a:p>
            <a:pPr marL="342900" lvl="0" indent="-342900" algn="just">
              <a:buFont typeface="Arial" panose="020B0604020202020204" pitchFamily="34" charset="0"/>
              <a:buChar char="•"/>
            </a:pPr>
            <a:r>
              <a:rPr lang="el-GR" b="1" dirty="0">
                <a:latin typeface="Calibri" panose="020F0502020204030204" pitchFamily="34" charset="0"/>
                <a:ea typeface="Calibri" panose="020F0502020204030204" pitchFamily="34" charset="0"/>
                <a:cs typeface="Times New Roman" panose="02020603050405020304" pitchFamily="18" charset="0"/>
              </a:rPr>
              <a:t>Εναλλακτικά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Referral</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Marketing</a:t>
            </a:r>
            <a:r>
              <a:rPr lang="el-GR" sz="1800" b="1" dirty="0">
                <a:effectLst/>
                <a:latin typeface="Calibri" panose="020F0502020204030204" pitchFamily="34" charset="0"/>
                <a:ea typeface="Calibri" panose="020F0502020204030204" pitchFamily="34" charset="0"/>
                <a:cs typeface="Times New Roman" panose="02020603050405020304" pitchFamily="18"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προώθηση των υπηρεσιών ή προϊόντων σας από “στόμα σε στόμα” </a:t>
            </a:r>
            <a:r>
              <a:rPr lang="ca-ES-valencia" sz="1800" dirty="0">
                <a:effectLst/>
                <a:latin typeface="Calibri" panose="020F0502020204030204" pitchFamily="34" charset="0"/>
                <a:ea typeface="Calibri" panose="020F0502020204030204" pitchFamily="34" charset="0"/>
                <a:cs typeface="Times New Roman" panose="02020603050405020304" pitchFamily="18" charset="0"/>
              </a:rPr>
              <a:t> (WOM – Word Of Mouth</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71530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5"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26513" y="6330198"/>
              <a:ext cx="761653" cy="560538"/>
            </a:xfrm>
            <a:prstGeom prst="rect">
              <a:avLst/>
            </a:prstGeom>
          </p:spPr>
        </p:pic>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Ε –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WOM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και Καταναλωτική Συμπεριφορά </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l-GR" sz="3200" b="1" dirty="0">
                  <a:solidFill>
                    <a:schemeClr val="bg1"/>
                  </a:solidFill>
                </a:rPr>
                <a:t>13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5A24667-D056-40BF-9FBE-88E89E34B9A6}"/>
              </a:ext>
            </a:extLst>
          </p:cNvPr>
          <p:cNvSpPr/>
          <p:nvPr/>
        </p:nvSpPr>
        <p:spPr>
          <a:xfrm>
            <a:off x="498263" y="1584238"/>
            <a:ext cx="3672408" cy="4247317"/>
          </a:xfrm>
          <a:prstGeom prst="rect">
            <a:avLst/>
          </a:prstGeom>
        </p:spPr>
        <p:txBody>
          <a:bodyPr wrap="square">
            <a:spAutoFit/>
          </a:bodyPr>
          <a:lstStyle/>
          <a:p>
            <a:pPr algn="just"/>
            <a:r>
              <a:rPr lang="el-GR" dirty="0"/>
              <a:t>Η </a:t>
            </a:r>
            <a:r>
              <a:rPr lang="el-GR" dirty="0" err="1"/>
              <a:t>Kimberly-Clark</a:t>
            </a:r>
            <a:r>
              <a:rPr lang="el-GR" dirty="0"/>
              <a:t> δημιούργησε ένα Τηλεοπτικό σποτ 30 δευτερολέπτων πριν από τα Βραβεία Όσκαρ 2010 για την επωνυμία του </a:t>
            </a:r>
            <a:r>
              <a:rPr lang="el-GR" dirty="0" err="1"/>
              <a:t>Poise</a:t>
            </a:r>
            <a:r>
              <a:rPr lang="el-GR" dirty="0"/>
              <a:t>, όπου η </a:t>
            </a:r>
            <a:r>
              <a:rPr lang="el-GR" dirty="0" err="1"/>
              <a:t>Γούπι</a:t>
            </a:r>
            <a:r>
              <a:rPr lang="el-GR" dirty="0"/>
              <a:t> </a:t>
            </a:r>
            <a:r>
              <a:rPr lang="el-GR" dirty="0" err="1"/>
              <a:t>Γκόλντμπεργκ</a:t>
            </a:r>
            <a:r>
              <a:rPr lang="el-GR" dirty="0"/>
              <a:t> υποδύθηκε διάσημες γυναίκες στην ιστορία που υπέφεραν από ακράτεια. Ο στόχος ήταν να κάνουν τους ανθρώπους να μιλήσουν</a:t>
            </a:r>
            <a:r>
              <a:rPr lang="en-US" dirty="0"/>
              <a:t> </a:t>
            </a:r>
            <a:r>
              <a:rPr lang="el-GR" dirty="0"/>
              <a:t>και αυτό έγινε!</a:t>
            </a:r>
          </a:p>
          <a:p>
            <a:pPr algn="just"/>
            <a:endParaRPr lang="el-GR" dirty="0"/>
          </a:p>
          <a:p>
            <a:pPr algn="just"/>
            <a:r>
              <a:rPr lang="el-GR" dirty="0"/>
              <a:t> Ακολούθησε χιονοστιβάδα σχολίων στα </a:t>
            </a:r>
            <a:r>
              <a:rPr lang="el-GR" b="1" i="1" dirty="0" err="1"/>
              <a:t>social</a:t>
            </a:r>
            <a:r>
              <a:rPr lang="el-GR" b="1" i="1" dirty="0"/>
              <a:t> </a:t>
            </a:r>
            <a:r>
              <a:rPr lang="el-GR" b="1" i="1" dirty="0" err="1"/>
              <a:t>media</a:t>
            </a:r>
            <a:r>
              <a:rPr lang="el-GR" dirty="0"/>
              <a:t>, με αποκορύφωμα μια παρωδία </a:t>
            </a:r>
            <a:r>
              <a:rPr lang="el-GR" dirty="0" err="1"/>
              <a:t>Saturday</a:t>
            </a:r>
            <a:r>
              <a:rPr lang="el-GR" dirty="0"/>
              <a:t> </a:t>
            </a:r>
            <a:r>
              <a:rPr lang="el-GR" dirty="0" err="1"/>
              <a:t>Night</a:t>
            </a:r>
            <a:r>
              <a:rPr lang="el-GR" dirty="0"/>
              <a:t> Live, η οποία τελικά πρόσθεσε έως και </a:t>
            </a:r>
            <a:r>
              <a:rPr lang="el-GR" b="1" i="1" dirty="0"/>
              <a:t>200 ​​εκατομμύρια θεατών συνολικά</a:t>
            </a:r>
            <a:r>
              <a:rPr lang="el-GR" dirty="0"/>
              <a:t>.</a:t>
            </a:r>
          </a:p>
        </p:txBody>
      </p:sp>
      <p:pic>
        <p:nvPicPr>
          <p:cNvPr id="3" name="y2mate.is - Whoopi Goldberg Poise-61-ptVgYfNk-144pp-1687243461">
            <a:hlinkClick r:id="" action="ppaction://media"/>
            <a:extLst>
              <a:ext uri="{FF2B5EF4-FFF2-40B4-BE49-F238E27FC236}">
                <a16:creationId xmlns:a16="http://schemas.microsoft.com/office/drawing/2014/main" id="{43E1F72A-C02A-4C9A-8B3E-7C572F86839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91514" y="2230189"/>
            <a:ext cx="3774392" cy="2830794"/>
          </a:xfrm>
          <a:prstGeom prst="rect">
            <a:avLst/>
          </a:prstGeom>
        </p:spPr>
      </p:pic>
    </p:spTree>
    <p:extLst>
      <p:ext uri="{BB962C8B-B14F-4D97-AF65-F5344CB8AC3E}">
        <p14:creationId xmlns:p14="http://schemas.microsoft.com/office/powerpoint/2010/main" val="341090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Ε –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WOM </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και Καταναλωτική Συμπεριφορά  </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en-US" sz="3200" b="1" dirty="0">
                  <a:solidFill>
                    <a:schemeClr val="bg1"/>
                  </a:solidFill>
                </a:rPr>
                <a:t>1</a:t>
              </a:r>
              <a:r>
                <a:rPr lang="el-GR" sz="3200" b="1" dirty="0">
                  <a:solidFill>
                    <a:schemeClr val="bg1"/>
                  </a:solidFill>
                </a:rPr>
                <a:t>4</a:t>
              </a:r>
              <a:endParaRPr lang="en-US" sz="3200" b="1" dirty="0">
                <a:solidFill>
                  <a:schemeClr val="bg1"/>
                </a:solidFill>
              </a:endParaRPr>
            </a:p>
            <a:p>
              <a:pPr>
                <a:spcBef>
                  <a:spcPct val="20000"/>
                </a:spcBef>
                <a:buClr>
                  <a:schemeClr val="tx2"/>
                </a:buClr>
              </a:pP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068E3177-BC1B-4EF9-831D-CA73C8E65F38}"/>
              </a:ext>
            </a:extLst>
          </p:cNvPr>
          <p:cNvSpPr/>
          <p:nvPr/>
        </p:nvSpPr>
        <p:spPr>
          <a:xfrm>
            <a:off x="323528" y="1344208"/>
            <a:ext cx="8424936" cy="2862322"/>
          </a:xfrm>
          <a:prstGeom prst="rect">
            <a:avLst/>
          </a:prstGeom>
        </p:spPr>
        <p:txBody>
          <a:bodyPr wrap="square">
            <a:spAutoFit/>
          </a:bodyPr>
          <a:lstStyle/>
          <a:p>
            <a:pPr marL="285750" indent="-285750" algn="just">
              <a:buFont typeface="Arial" panose="020B0604020202020204" pitchFamily="34" charset="0"/>
              <a:buChar char="•"/>
            </a:pPr>
            <a:r>
              <a:rPr lang="el-GR" dirty="0"/>
              <a:t>Μια μελέτη των </a:t>
            </a:r>
            <a:r>
              <a:rPr lang="el-GR" dirty="0" err="1"/>
              <a:t>Burson-Marsteller</a:t>
            </a:r>
            <a:r>
              <a:rPr lang="el-GR" dirty="0"/>
              <a:t> και </a:t>
            </a:r>
            <a:r>
              <a:rPr lang="el-GR" dirty="0" err="1"/>
              <a:t>Roper</a:t>
            </a:r>
            <a:r>
              <a:rPr lang="el-GR" dirty="0"/>
              <a:t> </a:t>
            </a:r>
            <a:r>
              <a:rPr lang="el-GR" dirty="0" err="1"/>
              <a:t>Starch</a:t>
            </a:r>
            <a:r>
              <a:rPr lang="en-US" dirty="0"/>
              <a:t> </a:t>
            </a:r>
            <a:r>
              <a:rPr lang="el-GR" dirty="0"/>
              <a:t>σε όλο τον κόσμο έδειξε ότι το </a:t>
            </a:r>
            <a:r>
              <a:rPr lang="ca-ES-valencia" b="1" i="1" dirty="0"/>
              <a:t>WOM</a:t>
            </a:r>
            <a:r>
              <a:rPr lang="el-GR" b="1" i="1" dirty="0"/>
              <a:t>  ατόμου με επιρροή</a:t>
            </a:r>
            <a:r>
              <a:rPr lang="en-US" b="1" i="1" dirty="0"/>
              <a:t> </a:t>
            </a:r>
            <a:r>
              <a:rPr lang="el-GR" dirty="0"/>
              <a:t>επηρεάζει τις αγοραστικές στάσεις τουλάχιστον δύο άλλων</a:t>
            </a:r>
            <a:r>
              <a:rPr lang="en-US" dirty="0"/>
              <a:t> </a:t>
            </a:r>
            <a:r>
              <a:rPr lang="el-GR" dirty="0"/>
              <a:t>ανθρώπων, κατά μέσο όρο, ωστόσο αυτός ο κύκλος επιρροής, διευρύνεται έως και σε </a:t>
            </a:r>
            <a:r>
              <a:rPr lang="el-GR" b="1" i="1" dirty="0"/>
              <a:t>οκτώ άτομα </a:t>
            </a:r>
            <a:r>
              <a:rPr lang="en-US" b="1" i="1" dirty="0"/>
              <a:t>online</a:t>
            </a:r>
            <a:r>
              <a:rPr lang="el-GR" dirty="0"/>
              <a:t>. </a:t>
            </a:r>
            <a:endParaRPr lang="en-US" dirty="0"/>
          </a:p>
          <a:p>
            <a:pPr algn="just"/>
            <a:endParaRPr lang="el-GR" dirty="0"/>
          </a:p>
          <a:p>
            <a:pPr marL="285750" indent="-285750" algn="just">
              <a:buFont typeface="Arial" panose="020B0604020202020204" pitchFamily="34" charset="0"/>
              <a:buChar char="•"/>
            </a:pPr>
            <a:r>
              <a:rPr lang="el-GR" dirty="0"/>
              <a:t>Η προσωπική επιρροή έχει ιδιαίτερα μεγάλο βάρος </a:t>
            </a:r>
          </a:p>
          <a:p>
            <a:pPr marL="742950" lvl="1" indent="-285750" algn="just">
              <a:buFont typeface="Wingdings" panose="05000000000000000000" pitchFamily="2" charset="2"/>
              <a:buChar char="ü"/>
            </a:pPr>
            <a:r>
              <a:rPr lang="el-GR" dirty="0"/>
              <a:t>όταν τα προϊόντα είναι </a:t>
            </a:r>
            <a:r>
              <a:rPr lang="el-GR" b="1" i="1" dirty="0"/>
              <a:t>ακριβά, επικίνδυνα ή αγοράζονται σπάνια</a:t>
            </a:r>
            <a:r>
              <a:rPr lang="el-GR" dirty="0"/>
              <a:t>, και </a:t>
            </a:r>
          </a:p>
          <a:p>
            <a:pPr marL="742950" lvl="1" indent="-285750" algn="just">
              <a:buFont typeface="Wingdings" panose="05000000000000000000" pitchFamily="2" charset="2"/>
              <a:buChar char="ü"/>
            </a:pPr>
            <a:r>
              <a:rPr lang="el-GR" dirty="0"/>
              <a:t>όταν τα προϊόντα προτείνουν κάτι σχετικά με την </a:t>
            </a:r>
            <a:r>
              <a:rPr lang="el-GR" b="1" i="1" dirty="0"/>
              <a:t>κατάσταση ή τις διατροφικές προτιμήσεις </a:t>
            </a:r>
            <a:r>
              <a:rPr lang="el-GR" dirty="0"/>
              <a:t>του χρήστη.</a:t>
            </a:r>
            <a:endParaRPr lang="en-US" dirty="0"/>
          </a:p>
          <a:p>
            <a:pPr algn="just"/>
            <a:endParaRPr lang="en-US" dirty="0"/>
          </a:p>
        </p:txBody>
      </p:sp>
      <p:pic>
        <p:nvPicPr>
          <p:cNvPr id="4" name="Εικόνα 3">
            <a:extLst>
              <a:ext uri="{FF2B5EF4-FFF2-40B4-BE49-F238E27FC236}">
                <a16:creationId xmlns:a16="http://schemas.microsoft.com/office/drawing/2014/main" id="{3C286D53-F39B-45DF-BF82-7E431E047FE9}"/>
              </a:ext>
            </a:extLst>
          </p:cNvPr>
          <p:cNvPicPr>
            <a:picLocks noChangeAspect="1"/>
          </p:cNvPicPr>
          <p:nvPr/>
        </p:nvPicPr>
        <p:blipFill>
          <a:blip r:embed="rId8"/>
          <a:stretch>
            <a:fillRect/>
          </a:stretch>
        </p:blipFill>
        <p:spPr>
          <a:xfrm>
            <a:off x="368937" y="4018005"/>
            <a:ext cx="2619375" cy="2381250"/>
          </a:xfrm>
          <a:prstGeom prst="rect">
            <a:avLst/>
          </a:prstGeom>
        </p:spPr>
      </p:pic>
      <p:pic>
        <p:nvPicPr>
          <p:cNvPr id="5" name="Εικόνα 4">
            <a:extLst>
              <a:ext uri="{FF2B5EF4-FFF2-40B4-BE49-F238E27FC236}">
                <a16:creationId xmlns:a16="http://schemas.microsoft.com/office/drawing/2014/main" id="{3EDB8A04-E463-47E9-9BC4-7AF980347B05}"/>
              </a:ext>
            </a:extLst>
          </p:cNvPr>
          <p:cNvPicPr>
            <a:picLocks noChangeAspect="1"/>
          </p:cNvPicPr>
          <p:nvPr/>
        </p:nvPicPr>
        <p:blipFill>
          <a:blip r:embed="rId9"/>
          <a:stretch>
            <a:fillRect/>
          </a:stretch>
        </p:blipFill>
        <p:spPr>
          <a:xfrm>
            <a:off x="3345424" y="4166176"/>
            <a:ext cx="3564061" cy="2192888"/>
          </a:xfrm>
          <a:prstGeom prst="rect">
            <a:avLst/>
          </a:prstGeom>
        </p:spPr>
      </p:pic>
      <p:sp>
        <p:nvSpPr>
          <p:cNvPr id="26" name="TextBox 25">
            <a:extLst>
              <a:ext uri="{FF2B5EF4-FFF2-40B4-BE49-F238E27FC236}">
                <a16:creationId xmlns:a16="http://schemas.microsoft.com/office/drawing/2014/main" id="{813A2A6D-0BD0-404C-BF93-5ECA9F7542CB}"/>
              </a:ext>
            </a:extLst>
          </p:cNvPr>
          <p:cNvSpPr txBox="1"/>
          <p:nvPr/>
        </p:nvSpPr>
        <p:spPr>
          <a:xfrm>
            <a:off x="5656041" y="5633224"/>
            <a:ext cx="3237082" cy="1200329"/>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p:spPr>
        <p:txBody>
          <a:bodyPr wrap="square" rtlCol="0">
            <a:spAutoFit/>
          </a:bodyPr>
          <a:lstStyle/>
          <a:p>
            <a:pPr lvl="0" algn="just"/>
            <a:r>
              <a:rPr lang="el-GR" dirty="0">
                <a:latin typeface="Calibri" panose="020F0502020204030204" pitchFamily="34" charset="0"/>
                <a:ea typeface="Calibri" panose="020F0502020204030204" pitchFamily="34" charset="0"/>
                <a:cs typeface="Times New Roman" panose="02020603050405020304" pitchFamily="18" charset="0"/>
              </a:rPr>
              <a:t>Ο</a:t>
            </a:r>
            <a:r>
              <a:rPr lang="el-GR" b="1" dirty="0">
                <a:latin typeface="Calibri" panose="020F0502020204030204" pitchFamily="34" charset="0"/>
                <a:ea typeface="Calibri" panose="020F0502020204030204" pitchFamily="34" charset="0"/>
                <a:cs typeface="Times New Roman" panose="02020603050405020304" pitchFamily="18" charset="0"/>
              </a:rPr>
              <a:t> </a:t>
            </a:r>
            <a:r>
              <a:rPr lang="el-GR" b="1" dirty="0" err="1">
                <a:latin typeface="Calibri" panose="020F0502020204030204" pitchFamily="34" charset="0"/>
                <a:ea typeface="Calibri" panose="020F0502020204030204" pitchFamily="34" charset="0"/>
                <a:cs typeface="Times New Roman" panose="02020603050405020304" pitchFamily="18" charset="0"/>
              </a:rPr>
              <a:t>William</a:t>
            </a:r>
            <a:r>
              <a:rPr lang="el-GR" b="1" dirty="0">
                <a:latin typeface="Calibri" panose="020F0502020204030204" pitchFamily="34" charset="0"/>
                <a:ea typeface="Calibri" panose="020F0502020204030204" pitchFamily="34" charset="0"/>
                <a:cs typeface="Times New Roman" panose="02020603050405020304" pitchFamily="18" charset="0"/>
              </a:rPr>
              <a:t> </a:t>
            </a:r>
            <a:r>
              <a:rPr lang="el-GR" b="1" dirty="0" err="1">
                <a:latin typeface="Calibri" panose="020F0502020204030204" pitchFamily="34" charset="0"/>
                <a:ea typeface="Calibri" panose="020F0502020204030204" pitchFamily="34" charset="0"/>
                <a:cs typeface="Times New Roman" panose="02020603050405020304" pitchFamily="18" charset="0"/>
              </a:rPr>
              <a:t>Shatner</a:t>
            </a:r>
            <a:r>
              <a:rPr lang="el-GR" b="1"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είναι ο ιδιόρρυθμος αλλά αγαπημένος εκπρόσωπος της διαφήμισης της </a:t>
            </a:r>
            <a:r>
              <a:rPr lang="el-GR" dirty="0" err="1">
                <a:latin typeface="Calibri" panose="020F0502020204030204" pitchFamily="34" charset="0"/>
                <a:ea typeface="Calibri" panose="020F0502020204030204" pitchFamily="34" charset="0"/>
                <a:cs typeface="Times New Roman" panose="02020603050405020304" pitchFamily="18" charset="0"/>
              </a:rPr>
              <a:t>Priceline</a:t>
            </a:r>
            <a:r>
              <a:rPr lang="el-GR" dirty="0">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Συμπεράσματα….</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3200" b="1" dirty="0">
                  <a:solidFill>
                    <a:schemeClr val="bg1"/>
                  </a:solidFill>
                </a:rPr>
                <a:t>1</a:t>
              </a:r>
              <a:r>
                <a:rPr lang="el-GR" sz="3200" b="1" dirty="0">
                  <a:solidFill>
                    <a:schemeClr val="bg1"/>
                  </a:solidFill>
                </a:rPr>
                <a:t>5</a:t>
              </a:r>
              <a:endParaRPr lang="en-US" sz="3200" b="1" dirty="0">
                <a:solidFill>
                  <a:schemeClr val="bg1"/>
                </a:solidFill>
              </a:endParaRPr>
            </a:p>
            <a:p>
              <a:pPr>
                <a:spcBef>
                  <a:spcPct val="20000"/>
                </a:spcBef>
                <a:buClr>
                  <a:schemeClr val="tx2"/>
                </a:buClr>
              </a:pPr>
              <a:r>
                <a:rPr lang="en-US" sz="2400" dirty="0">
                  <a:solidFill>
                    <a:schemeClr val="bg1"/>
                  </a:solidFill>
                  <a:latin typeface="Comic Sans MS" pitchFamily="66" charset="0"/>
                </a:rPr>
                <a:t>	</a:t>
              </a:r>
            </a:p>
          </p:txBody>
        </p:sp>
      </p:grpSp>
      <p:sp>
        <p:nvSpPr>
          <p:cNvPr id="6" name="Ορθογώνιο 5">
            <a:extLst>
              <a:ext uri="{FF2B5EF4-FFF2-40B4-BE49-F238E27FC236}">
                <a16:creationId xmlns:a16="http://schemas.microsoft.com/office/drawing/2014/main" id="{892DDC92-1101-45D8-8932-B828376E8337}"/>
              </a:ext>
            </a:extLst>
          </p:cNvPr>
          <p:cNvSpPr/>
          <p:nvPr/>
        </p:nvSpPr>
        <p:spPr>
          <a:xfrm>
            <a:off x="323528" y="1438981"/>
            <a:ext cx="8534752" cy="3761286"/>
          </a:xfrm>
          <a:prstGeom prst="rect">
            <a:avLst/>
          </a:prstGeom>
        </p:spPr>
        <p:txBody>
          <a:bodyPr wrap="square">
            <a:spAutoFit/>
          </a:bodyPr>
          <a:lstStyle/>
          <a:p>
            <a:pPr marL="285750" indent="-285750" algn="just">
              <a:lnSpc>
                <a:spcPct val="115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Η ανάπτυξη αποτελεσματικής επικοινωνίας απαιτεί οκτώ βήματα: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(1) Προσδιορισμός πελάτη-στόχου,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(2) καθορισμός επικοινωνιακών στόχων,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(3) σχεδιασμός των τρόπων επικοινωνίας (διαφημιστικά </a:t>
            </a:r>
            <a:r>
              <a:rPr lang="en-US" dirty="0">
                <a:latin typeface="Calibri" panose="020F0502020204030204" pitchFamily="34" charset="0"/>
                <a:ea typeface="Calibri" panose="020F0502020204030204" pitchFamily="34" charset="0"/>
                <a:cs typeface="Times New Roman" panose="02020603050405020304" pitchFamily="18" charset="0"/>
              </a:rPr>
              <a:t>mail</a:t>
            </a:r>
            <a:r>
              <a:rPr lang="el-GR"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blogs</a:t>
            </a:r>
            <a:r>
              <a:rPr lang="el-GR"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videos </a:t>
            </a:r>
            <a:r>
              <a:rPr lang="el-GR" dirty="0">
                <a:latin typeface="Calibri" panose="020F0502020204030204" pitchFamily="34" charset="0"/>
                <a:ea typeface="Calibri" panose="020F0502020204030204" pitchFamily="34" charset="0"/>
                <a:cs typeface="Times New Roman" panose="02020603050405020304" pitchFamily="18" charset="0"/>
              </a:rPr>
              <a:t>κλπ.),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(4) επιλογή των καναλιών επικοινωνίας,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(5) καθορισμός του συνολικού προϋπολογισμού επικοινωνίας,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(6) Προσδιορισμός των τρόπων επικοινωνίας,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(7) Μέτρηση των αποτελεσμάτων των τρόπων επικοινωνίας </a:t>
            </a:r>
          </a:p>
          <a:p>
            <a:pPr indent="457200" algn="just">
              <a:lnSpc>
                <a:spcPct val="115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(8) Διαχείριση του ολοκληρωμένου μάρκετινγκ και διαδικασίας 	επικοινωνίας.</a:t>
            </a:r>
          </a:p>
        </p:txBody>
      </p:sp>
    </p:spTree>
    <p:extLst>
      <p:ext uri="{BB962C8B-B14F-4D97-AF65-F5344CB8AC3E}">
        <p14:creationId xmlns:p14="http://schemas.microsoft.com/office/powerpoint/2010/main" val="153714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Βιβλιογραφικές Αναφορές (1\3) </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en-US" sz="3200" b="1" dirty="0">
                  <a:solidFill>
                    <a:schemeClr val="bg1"/>
                  </a:solidFill>
                </a:rPr>
                <a:t>1</a:t>
              </a:r>
              <a:r>
                <a:rPr lang="el-GR" sz="3200" b="1" dirty="0">
                  <a:solidFill>
                    <a:schemeClr val="bg1"/>
                  </a:solidFill>
                </a:rPr>
                <a:t>6</a:t>
              </a:r>
              <a:endParaRPr lang="en-US" sz="3200" b="1" dirty="0">
                <a:solidFill>
                  <a:schemeClr val="bg1"/>
                </a:solidFill>
              </a:endParaRPr>
            </a:p>
            <a:p>
              <a:pPr>
                <a:spcBef>
                  <a:spcPct val="20000"/>
                </a:spcBef>
                <a:buClr>
                  <a:schemeClr val="tx2"/>
                </a:buClr>
              </a:pPr>
              <a:r>
                <a:rPr lang="en-US" sz="2400" dirty="0">
                  <a:solidFill>
                    <a:schemeClr val="bg1"/>
                  </a:solidFill>
                  <a:latin typeface="Comic Sans MS" pitchFamily="66" charset="0"/>
                </a:rPr>
                <a:t>	</a:t>
              </a:r>
            </a:p>
          </p:txBody>
        </p:sp>
      </p:grpSp>
      <p:sp>
        <p:nvSpPr>
          <p:cNvPr id="4" name="Ορθογώνιο 3">
            <a:extLst>
              <a:ext uri="{FF2B5EF4-FFF2-40B4-BE49-F238E27FC236}">
                <a16:creationId xmlns:a16="http://schemas.microsoft.com/office/drawing/2014/main" id="{672B5432-F0C8-402E-86EC-6D7057EBA193}"/>
              </a:ext>
            </a:extLst>
          </p:cNvPr>
          <p:cNvSpPr/>
          <p:nvPr/>
        </p:nvSpPr>
        <p:spPr>
          <a:xfrm>
            <a:off x="755576" y="1428330"/>
            <a:ext cx="7858750" cy="3879203"/>
          </a:xfrm>
          <a:prstGeom prst="rect">
            <a:avLst/>
          </a:prstGeom>
        </p:spPr>
        <p:txBody>
          <a:bodyPr wrap="square">
            <a:spAutoFit/>
          </a:bodyPr>
          <a:lstStyle/>
          <a:p>
            <a:pPr marL="457200" indent="-457200">
              <a:lnSpc>
                <a:spcPts val="2400"/>
              </a:lnSpc>
              <a:spcAft>
                <a:spcPts val="0"/>
              </a:spcAft>
            </a:pPr>
            <a:r>
              <a:rPr lang="en-US" sz="1200" dirty="0" err="1">
                <a:solidFill>
                  <a:srgbClr val="000000"/>
                </a:solidFill>
                <a:latin typeface="Calibri" panose="020F0502020204030204" pitchFamily="34" charset="0"/>
                <a:ea typeface="Times New Roman" panose="02020603050405020304" pitchFamily="18" charset="0"/>
              </a:rPr>
              <a:t>Auschaitrakul</a:t>
            </a:r>
            <a:r>
              <a:rPr lang="en-US" sz="1200" dirty="0">
                <a:solidFill>
                  <a:srgbClr val="000000"/>
                </a:solidFill>
                <a:latin typeface="Calibri" panose="020F0502020204030204" pitchFamily="34" charset="0"/>
                <a:ea typeface="Times New Roman" panose="02020603050405020304" pitchFamily="18" charset="0"/>
              </a:rPr>
              <a:t>, S., &amp; Mukherjee, A. (2017). Online Display Advertising: The Influence of Web Site Type on Advertising Effectiveness. </a:t>
            </a:r>
            <a:r>
              <a:rPr lang="en-US" sz="1200" i="1" dirty="0">
                <a:solidFill>
                  <a:srgbClr val="000000"/>
                </a:solidFill>
                <a:latin typeface="Calibri" panose="020F0502020204030204" pitchFamily="34" charset="0"/>
                <a:ea typeface="Times New Roman" panose="02020603050405020304" pitchFamily="18" charset="0"/>
              </a:rPr>
              <a:t>Psychology &amp; Marketing</a:t>
            </a:r>
            <a:r>
              <a:rPr lang="en-US" sz="1200" dirty="0">
                <a:solidFill>
                  <a:srgbClr val="000000"/>
                </a:solidFill>
                <a:latin typeface="Calibri" panose="020F0502020204030204" pitchFamily="34" charset="0"/>
                <a:ea typeface="Times New Roman" panose="02020603050405020304" pitchFamily="18" charset="0"/>
              </a:rPr>
              <a:t>, </a:t>
            </a:r>
            <a:r>
              <a:rPr lang="en-US" sz="1200" i="1" dirty="0">
                <a:solidFill>
                  <a:srgbClr val="000000"/>
                </a:solidFill>
                <a:latin typeface="Calibri" panose="020F0502020204030204" pitchFamily="34" charset="0"/>
                <a:ea typeface="Times New Roman" panose="02020603050405020304" pitchFamily="18" charset="0"/>
              </a:rPr>
              <a:t>34</a:t>
            </a:r>
            <a:r>
              <a:rPr lang="en-US" sz="1200" dirty="0">
                <a:solidFill>
                  <a:srgbClr val="000000"/>
                </a:solidFill>
                <a:latin typeface="Calibri" panose="020F0502020204030204" pitchFamily="34" charset="0"/>
                <a:ea typeface="Times New Roman" panose="02020603050405020304" pitchFamily="18" charset="0"/>
              </a:rPr>
              <a:t>(4), 463–480. </a:t>
            </a:r>
            <a:r>
              <a:rPr lang="en-US" sz="1200" u="sng" dirty="0">
                <a:solidFill>
                  <a:srgbClr val="000000"/>
                </a:solidFill>
                <a:latin typeface="Calibri" panose="020F0502020204030204" pitchFamily="34" charset="0"/>
                <a:ea typeface="Times New Roman" panose="02020603050405020304" pitchFamily="18" charset="0"/>
                <a:hlinkClick r:id="rId8"/>
              </a:rPr>
              <a:t>https://doi.org/10.1002/mar.21000</a:t>
            </a:r>
            <a:endParaRPr lang="el-GR" sz="1200" dirty="0">
              <a:latin typeface="Times New Roman" panose="02020603050405020304" pitchFamily="18" charset="0"/>
              <a:ea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 </a:t>
            </a:r>
            <a:endParaRPr lang="el-GR" sz="12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Γεωργόπουλος</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Ν</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Α</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Πολλάλης</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Γ</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&amp; </a:t>
            </a:r>
            <a:r>
              <a:rPr lang="el-GR"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Αγιακλόγλου</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Χ</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(n.d.).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 ΔΙΑΔΙΚΤΥΟ ΩΣ ΜΕΣΟ ΑΝΑΠΤΥΞΗΣ ΤΟΥ ΗΛΕΚΤΡΟΝΙΚΟΥ ΕΜΠΟΡΙΟΥ ΣΤΗΝ ΕΛΛΑΔΑ [Review of </a:t>
            </a:r>
            <a:r>
              <a:rPr lang="el-G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TO ΔΙΑΔΙΚΤΥΟ ΩΣ ΜΕΣΟ ΑΝΑΠΤΥΞΗΣ ΤΟΥ ΗΛΕΚΤΡΟΝΙΚΟΥ ΕΜΠΟΡΙΟΥ ΣΤΗΝ ΕΛΛΑΔΑ</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SPOUDAI</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50</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(3-4). University of Piraeus .</a:t>
            </a:r>
            <a:endParaRPr lang="el-GR"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 </a:t>
            </a:r>
            <a:endParaRPr lang="el-GR" sz="12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DUAN, W., GU, B., &amp; WHINSTON, A. (2008). The dynamics of online word-of-mouth and product sales—An empirical investigation of the movie industry.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Journal of Retailing</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84</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 233–242. </a:t>
            </a:r>
            <a:r>
              <a:rPr lang="en-US" sz="12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https://doi.org/10.1016/j.jretai.2008.04.005</a:t>
            </a:r>
            <a:endParaRPr lang="el-GR" sz="1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l-G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Διεθνής Δικτύωση</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l-GR"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n.d</a:t>
            </a:r>
            <a:r>
              <a:rPr lang="el-G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Σύνδεσμος Βιομηχανιών Ελλάδος. </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Retrieved June 19, 2023, from </a:t>
            </a:r>
            <a:r>
              <a:rPr lang="en-US" sz="12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0"/>
              </a:rPr>
              <a:t>https://sbe.org.gr/diethnis-diktiosi/</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4374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Βιβλιογραφικές Αναφορές (2\3)</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el-GR" sz="3200" b="1" dirty="0">
                  <a:solidFill>
                    <a:schemeClr val="bg1"/>
                  </a:solidFill>
                </a:rPr>
                <a:t>17</a:t>
              </a:r>
              <a:endParaRPr lang="en-US" sz="3200" b="1" dirty="0">
                <a:solidFill>
                  <a:schemeClr val="bg1"/>
                </a:solidFill>
              </a:endParaRPr>
            </a:p>
            <a:p>
              <a:pPr>
                <a:spcBef>
                  <a:spcPct val="20000"/>
                </a:spcBef>
                <a:buClr>
                  <a:schemeClr val="tx2"/>
                </a:buClr>
              </a:pP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86603E12-46A5-4575-AAD4-BDD5142EC817}"/>
              </a:ext>
            </a:extLst>
          </p:cNvPr>
          <p:cNvSpPr/>
          <p:nvPr/>
        </p:nvSpPr>
        <p:spPr>
          <a:xfrm>
            <a:off x="1130150" y="974122"/>
            <a:ext cx="7380903" cy="4642425"/>
          </a:xfrm>
          <a:prstGeom prst="rect">
            <a:avLst/>
          </a:prstGeom>
        </p:spPr>
        <p:txBody>
          <a:bodyPr wrap="square">
            <a:spAutoFit/>
          </a:bodyPr>
          <a:lstStyle/>
          <a:p>
            <a:pPr>
              <a:lnSpc>
                <a:spcPct val="107000"/>
              </a:lnSpc>
              <a:spcAft>
                <a:spcPts val="80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nSpc>
                <a:spcPts val="2400"/>
              </a:lnSpc>
              <a:spcAft>
                <a:spcPts val="0"/>
              </a:spcAft>
            </a:pPr>
            <a:r>
              <a:rPr lang="en-US" sz="1200" dirty="0" err="1">
                <a:solidFill>
                  <a:srgbClr val="000000"/>
                </a:solidFill>
                <a:latin typeface="Calibri" panose="020F0502020204030204" pitchFamily="34" charset="0"/>
                <a:ea typeface="Times New Roman" panose="02020603050405020304" pitchFamily="18" charset="0"/>
              </a:rPr>
              <a:t>Frankenfield</a:t>
            </a:r>
            <a:r>
              <a:rPr lang="en-US" sz="1200" dirty="0">
                <a:solidFill>
                  <a:srgbClr val="000000"/>
                </a:solidFill>
                <a:latin typeface="Calibri" panose="020F0502020204030204" pitchFamily="34" charset="0"/>
                <a:ea typeface="Times New Roman" panose="02020603050405020304" pitchFamily="18" charset="0"/>
              </a:rPr>
              <a:t>, J. (2021, August 26). </a:t>
            </a:r>
            <a:r>
              <a:rPr lang="en-US" sz="1200" i="1" dirty="0">
                <a:solidFill>
                  <a:srgbClr val="000000"/>
                </a:solidFill>
                <a:latin typeface="Calibri" panose="020F0502020204030204" pitchFamily="34" charset="0"/>
                <a:ea typeface="Times New Roman" panose="02020603050405020304" pitchFamily="18" charset="0"/>
              </a:rPr>
              <a:t>How Affiliate Marketing Works</a:t>
            </a:r>
            <a:r>
              <a:rPr lang="en-US" sz="1200" dirty="0">
                <a:solidFill>
                  <a:srgbClr val="000000"/>
                </a:solidFill>
                <a:latin typeface="Calibri" panose="020F0502020204030204" pitchFamily="34" charset="0"/>
                <a:ea typeface="Times New Roman" panose="02020603050405020304" pitchFamily="18" charset="0"/>
              </a:rPr>
              <a:t>. Investopedia. </a:t>
            </a:r>
            <a:r>
              <a:rPr lang="en-US" sz="1200" u="sng" dirty="0">
                <a:solidFill>
                  <a:srgbClr val="0000FF"/>
                </a:solidFill>
                <a:latin typeface="Calibri" panose="020F0502020204030204" pitchFamily="34" charset="0"/>
                <a:ea typeface="Times New Roman" panose="02020603050405020304" pitchFamily="18" charset="0"/>
                <a:hlinkClick r:id="rId8"/>
              </a:rPr>
              <a:t>https://www.investopedia.com/terms/a/affiliate-marketing.asp</a:t>
            </a:r>
            <a:endParaRPr lang="el-GR" sz="1100" dirty="0">
              <a:latin typeface="Times New Roman" panose="02020603050405020304" pitchFamily="18" charset="0"/>
              <a:ea typeface="Times New Roman" panose="02020603050405020304" pitchFamily="18" charset="0"/>
            </a:endParaRPr>
          </a:p>
          <a:p>
            <a:pPr>
              <a:lnSpc>
                <a:spcPct val="107000"/>
              </a:lnSpc>
              <a:spcAft>
                <a:spcPts val="80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Hudák</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 </a:t>
            </a:r>
            <a:r>
              <a:rPr lang="en-US"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Kianičková</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 &amp; </a:t>
            </a:r>
            <a:r>
              <a:rPr lang="en-US"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Madleňák</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 (2017). The Importance of E-mail Marketing in E-commerce.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Procedia Engineering</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192</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342–347. </a:t>
            </a:r>
            <a:r>
              <a:rPr lang="en-US" sz="1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Sciencedirect</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2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https://doi.org/10.1016/j.proeng.2017.06.059</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Kotler, P.; Keller, K. L., Koshy, A.; Jha, M., (2008) Marketing Management, 13th ed., United States: Prentice Hall.</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rPr>
              <a:t>Miller, M. (2011). YouTube for Business: Online Video Marketing for Any Business. In </a:t>
            </a:r>
            <a:r>
              <a:rPr lang="en-US" sz="1200" i="1" dirty="0">
                <a:solidFill>
                  <a:srgbClr val="000000"/>
                </a:solidFill>
                <a:latin typeface="Calibri" panose="020F0502020204030204" pitchFamily="34" charset="0"/>
                <a:ea typeface="Times New Roman" panose="02020603050405020304" pitchFamily="18" charset="0"/>
              </a:rPr>
              <a:t>Google Books</a:t>
            </a:r>
            <a:r>
              <a:rPr lang="en-US" sz="1200" dirty="0">
                <a:solidFill>
                  <a:srgbClr val="000000"/>
                </a:solidFill>
                <a:latin typeface="Calibri" panose="020F0502020204030204" pitchFamily="34" charset="0"/>
                <a:ea typeface="Times New Roman" panose="02020603050405020304" pitchFamily="18" charset="0"/>
              </a:rPr>
              <a:t>. Pearson Education. </a:t>
            </a:r>
            <a:r>
              <a:rPr lang="en-US" sz="1200" u="sng" dirty="0">
                <a:solidFill>
                  <a:srgbClr val="0000FF"/>
                </a:solidFill>
                <a:latin typeface="Calibri" panose="020F0502020204030204" pitchFamily="34" charset="0"/>
                <a:ea typeface="Times New Roman" panose="02020603050405020304" pitchFamily="18" charset="0"/>
                <a:hlinkClick r:id="rId10"/>
              </a:rPr>
              <a:t>https://books.google.gr/books?hl=el&amp;lr=&amp;id=xPxfCcAZrigC&amp;oi=fnd&amp;pg=PT38&amp;dq=video+marketing&amp;ots=bvonnybg_8&amp;sig=uLqDHx5_Zh8cQyRWL0GKPhreXr4&amp;redir_esc=y#v=onepage&amp;q&amp;f=false</a:t>
            </a:r>
            <a:r>
              <a:rPr lang="en-US" sz="1200" dirty="0">
                <a:solidFill>
                  <a:srgbClr val="000000"/>
                </a:solidFill>
                <a:latin typeface="Calibri" panose="020F0502020204030204" pitchFamily="34" charset="0"/>
                <a:ea typeface="Times New Roman" panose="02020603050405020304" pitchFamily="18" charset="0"/>
              </a:rPr>
              <a:t>)</a:t>
            </a:r>
            <a:endParaRPr lang="el-GR" sz="11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750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Βιβλιογραφικές Αναφορές (3\3)</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en-US" sz="3200" b="1" dirty="0">
                  <a:solidFill>
                    <a:schemeClr val="bg1"/>
                  </a:solidFill>
                </a:rPr>
                <a:t>1</a:t>
              </a:r>
              <a:r>
                <a:rPr lang="el-GR" sz="3200" b="1" dirty="0">
                  <a:solidFill>
                    <a:schemeClr val="bg1"/>
                  </a:solidFill>
                </a:rPr>
                <a:t>8</a:t>
              </a:r>
              <a:endParaRPr lang="en-US" sz="3200" b="1" dirty="0">
                <a:solidFill>
                  <a:schemeClr val="bg1"/>
                </a:solidFill>
              </a:endParaRPr>
            </a:p>
            <a:p>
              <a:pPr>
                <a:spcBef>
                  <a:spcPct val="20000"/>
                </a:spcBef>
                <a:buClr>
                  <a:schemeClr val="tx2"/>
                </a:buClr>
              </a:pP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86603E12-46A5-4575-AAD4-BDD5142EC817}"/>
              </a:ext>
            </a:extLst>
          </p:cNvPr>
          <p:cNvSpPr/>
          <p:nvPr/>
        </p:nvSpPr>
        <p:spPr>
          <a:xfrm>
            <a:off x="541836" y="852909"/>
            <a:ext cx="7380903" cy="4541051"/>
          </a:xfrm>
          <a:prstGeom prst="rect">
            <a:avLst/>
          </a:prstGeom>
        </p:spPr>
        <p:txBody>
          <a:bodyPr wrap="square">
            <a:spAutoFit/>
          </a:bodyPr>
          <a:lstStyle/>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NASDAQ. (2017, March 14). </a:t>
            </a:r>
            <a:r>
              <a:rPr lang="en-US"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UK Online Shopping and E-Commerce Statistics for 2017</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Nasdaq.com. </a:t>
            </a:r>
            <a:r>
              <a:rPr lang="en-US" sz="12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8"/>
              </a:rPr>
              <a:t>https://www.nasdaq.com/articles/uk-online-shopping-and-e-commerce-statistics-2017-2017-03-14</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rPr>
              <a:t>Rowley, J. (2018). Understanding Digital Content Marketing. </a:t>
            </a:r>
            <a:r>
              <a:rPr lang="en-US" sz="1200" i="1" dirty="0">
                <a:solidFill>
                  <a:srgbClr val="000000"/>
                </a:solidFill>
                <a:latin typeface="Calibri" panose="020F0502020204030204" pitchFamily="34" charset="0"/>
                <a:ea typeface="Times New Roman" panose="02020603050405020304" pitchFamily="18" charset="0"/>
              </a:rPr>
              <a:t>Journal of Marketing Management</a:t>
            </a:r>
            <a:r>
              <a:rPr lang="en-US" sz="1200" dirty="0">
                <a:solidFill>
                  <a:srgbClr val="000000"/>
                </a:solidFill>
                <a:latin typeface="Calibri" panose="020F0502020204030204" pitchFamily="34" charset="0"/>
                <a:ea typeface="Times New Roman" panose="02020603050405020304" pitchFamily="18" charset="0"/>
              </a:rPr>
              <a:t>, </a:t>
            </a:r>
            <a:r>
              <a:rPr lang="en-US" sz="1200" i="1" dirty="0">
                <a:solidFill>
                  <a:srgbClr val="000000"/>
                </a:solidFill>
                <a:latin typeface="Calibri" panose="020F0502020204030204" pitchFamily="34" charset="0"/>
                <a:ea typeface="Times New Roman" panose="02020603050405020304" pitchFamily="18" charset="0"/>
              </a:rPr>
              <a:t>24</a:t>
            </a:r>
            <a:r>
              <a:rPr lang="en-US" sz="1200" dirty="0">
                <a:solidFill>
                  <a:srgbClr val="000000"/>
                </a:solidFill>
                <a:latin typeface="Calibri" panose="020F0502020204030204" pitchFamily="34" charset="0"/>
                <a:ea typeface="Times New Roman" panose="02020603050405020304" pitchFamily="18" charset="0"/>
              </a:rPr>
              <a:t>(5-6), 517–540. </a:t>
            </a:r>
            <a:r>
              <a:rPr lang="en-US" sz="1200" u="sng" dirty="0">
                <a:solidFill>
                  <a:srgbClr val="0000FF"/>
                </a:solidFill>
                <a:latin typeface="Calibri" panose="020F0502020204030204" pitchFamily="34" charset="0"/>
                <a:ea typeface="Times New Roman" panose="02020603050405020304" pitchFamily="18" charset="0"/>
                <a:hlinkClick r:id="rId9"/>
              </a:rPr>
              <a:t>https://doi.org/10.1362/026725708x325977</a:t>
            </a:r>
            <a:endParaRPr lang="el-GR" sz="1100" dirty="0">
              <a:latin typeface="Times New Roman" panose="02020603050405020304" pitchFamily="18" charset="0"/>
              <a:ea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 </a:t>
            </a:r>
            <a:endParaRPr lang="el-GR" sz="11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rPr>
              <a:t>Sharma, K. (n.d.). </a:t>
            </a:r>
            <a:r>
              <a:rPr lang="en-US" sz="1200" i="1" dirty="0">
                <a:solidFill>
                  <a:srgbClr val="000000"/>
                </a:solidFill>
                <a:latin typeface="Calibri" panose="020F0502020204030204" pitchFamily="34" charset="0"/>
                <a:ea typeface="Times New Roman" panose="02020603050405020304" pitchFamily="18" charset="0"/>
              </a:rPr>
              <a:t>Council Post: How SEO And Content Marketing Work Together To Fuel Your Online Success</a:t>
            </a:r>
            <a:r>
              <a:rPr lang="en-US" sz="1200" dirty="0">
                <a:solidFill>
                  <a:srgbClr val="000000"/>
                </a:solidFill>
                <a:latin typeface="Calibri" panose="020F0502020204030204" pitchFamily="34" charset="0"/>
                <a:ea typeface="Times New Roman" panose="02020603050405020304" pitchFamily="18" charset="0"/>
              </a:rPr>
              <a:t>. Forbes. Retrieved June 19, 2023, from </a:t>
            </a:r>
            <a:r>
              <a:rPr lang="en-US" sz="1200" u="sng" dirty="0">
                <a:solidFill>
                  <a:srgbClr val="0000FF"/>
                </a:solidFill>
                <a:latin typeface="Calibri" panose="020F0502020204030204" pitchFamily="34" charset="0"/>
                <a:ea typeface="Times New Roman" panose="02020603050405020304" pitchFamily="18" charset="0"/>
                <a:hlinkClick r:id="rId10"/>
              </a:rPr>
              <a:t>https://www.forbes.com/sites/forbesagencycouncil/2018/07/03/how-seo-and-content-marketing-work-together-to-fuel-your-online-success/?sh=ba5be9f16bfe</a:t>
            </a:r>
            <a:r>
              <a:rPr lang="en-US" sz="1200" dirty="0">
                <a:solidFill>
                  <a:srgbClr val="000000"/>
                </a:solidFill>
                <a:latin typeface="Calibri" panose="020F0502020204030204" pitchFamily="34" charset="0"/>
                <a:ea typeface="Times New Roman" panose="02020603050405020304" pitchFamily="18" charset="0"/>
              </a:rPr>
              <a:t>)</a:t>
            </a:r>
            <a:endParaRPr lang="el-GR" sz="11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rPr>
              <a:t> </a:t>
            </a:r>
            <a:endParaRPr lang="el-GR" sz="1100" dirty="0">
              <a:latin typeface="Times New Roman" panose="02020603050405020304" pitchFamily="18" charset="0"/>
              <a:ea typeface="Times New Roman" panose="02020603050405020304" pitchFamily="18" charset="0"/>
            </a:endParaRPr>
          </a:p>
          <a:p>
            <a:pPr marL="457200" indent="-457200">
              <a:lnSpc>
                <a:spcPts val="2400"/>
              </a:lnSpc>
              <a:spcAft>
                <a:spcPts val="0"/>
              </a:spcAft>
            </a:pPr>
            <a:r>
              <a:rPr lang="en-US" sz="1200" dirty="0">
                <a:solidFill>
                  <a:srgbClr val="000000"/>
                </a:solidFill>
                <a:latin typeface="Calibri" panose="020F0502020204030204" pitchFamily="34" charset="0"/>
                <a:ea typeface="Times New Roman" panose="02020603050405020304" pitchFamily="18" charset="0"/>
              </a:rPr>
              <a:t>‌ van </a:t>
            </a:r>
            <a:r>
              <a:rPr lang="en-US" sz="1200" dirty="0" err="1">
                <a:solidFill>
                  <a:srgbClr val="000000"/>
                </a:solidFill>
                <a:latin typeface="Calibri" panose="020F0502020204030204" pitchFamily="34" charset="0"/>
                <a:ea typeface="Times New Roman" panose="02020603050405020304" pitchFamily="18" charset="0"/>
              </a:rPr>
              <a:t>Ewijk</a:t>
            </a:r>
            <a:r>
              <a:rPr lang="en-US" sz="1200" dirty="0">
                <a:solidFill>
                  <a:srgbClr val="000000"/>
                </a:solidFill>
                <a:latin typeface="Calibri" panose="020F0502020204030204" pitchFamily="34" charset="0"/>
                <a:ea typeface="Times New Roman" panose="02020603050405020304" pitchFamily="18" charset="0"/>
              </a:rPr>
              <a:t>, B. J., </a:t>
            </a:r>
            <a:r>
              <a:rPr lang="en-US" sz="1200" dirty="0" err="1">
                <a:solidFill>
                  <a:srgbClr val="000000"/>
                </a:solidFill>
                <a:latin typeface="Calibri" panose="020F0502020204030204" pitchFamily="34" charset="0"/>
                <a:ea typeface="Times New Roman" panose="02020603050405020304" pitchFamily="18" charset="0"/>
              </a:rPr>
              <a:t>Stubbe</a:t>
            </a:r>
            <a:r>
              <a:rPr lang="en-US" sz="1200" dirty="0">
                <a:solidFill>
                  <a:srgbClr val="000000"/>
                </a:solidFill>
                <a:latin typeface="Calibri" panose="020F0502020204030204" pitchFamily="34" charset="0"/>
                <a:ea typeface="Times New Roman" panose="02020603050405020304" pitchFamily="18" charset="0"/>
              </a:rPr>
              <a:t>, A., </a:t>
            </a:r>
            <a:r>
              <a:rPr lang="en-US" sz="1200" dirty="0" err="1">
                <a:solidFill>
                  <a:srgbClr val="000000"/>
                </a:solidFill>
                <a:latin typeface="Calibri" panose="020F0502020204030204" pitchFamily="34" charset="0"/>
                <a:ea typeface="Times New Roman" panose="02020603050405020304" pitchFamily="18" charset="0"/>
              </a:rPr>
              <a:t>Gijsbrechts</a:t>
            </a:r>
            <a:r>
              <a:rPr lang="en-US" sz="1200" dirty="0">
                <a:solidFill>
                  <a:srgbClr val="000000"/>
                </a:solidFill>
                <a:latin typeface="Calibri" panose="020F0502020204030204" pitchFamily="34" charset="0"/>
                <a:ea typeface="Times New Roman" panose="02020603050405020304" pitchFamily="18" charset="0"/>
              </a:rPr>
              <a:t>, E., &amp; </a:t>
            </a:r>
            <a:r>
              <a:rPr lang="en-US" sz="1200" dirty="0" err="1">
                <a:solidFill>
                  <a:srgbClr val="000000"/>
                </a:solidFill>
                <a:latin typeface="Calibri" panose="020F0502020204030204" pitchFamily="34" charset="0"/>
                <a:ea typeface="Times New Roman" panose="02020603050405020304" pitchFamily="18" charset="0"/>
              </a:rPr>
              <a:t>Dekimpe</a:t>
            </a:r>
            <a:r>
              <a:rPr lang="en-US" sz="1200" dirty="0">
                <a:solidFill>
                  <a:srgbClr val="000000"/>
                </a:solidFill>
                <a:latin typeface="Calibri" panose="020F0502020204030204" pitchFamily="34" charset="0"/>
                <a:ea typeface="Times New Roman" panose="02020603050405020304" pitchFamily="18" charset="0"/>
              </a:rPr>
              <a:t>, M. G. (2020). Online display advertising for CPG brands: (When) does it work? </a:t>
            </a:r>
            <a:r>
              <a:rPr lang="en-US" sz="1200" i="1" dirty="0">
                <a:solidFill>
                  <a:srgbClr val="000000"/>
                </a:solidFill>
                <a:latin typeface="Calibri" panose="020F0502020204030204" pitchFamily="34" charset="0"/>
                <a:ea typeface="Times New Roman" panose="02020603050405020304" pitchFamily="18" charset="0"/>
              </a:rPr>
              <a:t>International Journal of Research in Marketing</a:t>
            </a:r>
            <a:r>
              <a:rPr lang="en-US" sz="1200" dirty="0">
                <a:solidFill>
                  <a:srgbClr val="000000"/>
                </a:solidFill>
                <a:latin typeface="Calibri" panose="020F0502020204030204" pitchFamily="34" charset="0"/>
                <a:ea typeface="Times New Roman" panose="02020603050405020304" pitchFamily="18" charset="0"/>
              </a:rPr>
              <a:t>. </a:t>
            </a:r>
            <a:r>
              <a:rPr lang="en-US" sz="1200" u="sng" dirty="0">
                <a:solidFill>
                  <a:srgbClr val="0000FF"/>
                </a:solidFill>
                <a:latin typeface="Calibri" panose="020F0502020204030204" pitchFamily="34" charset="0"/>
                <a:ea typeface="Times New Roman" panose="02020603050405020304" pitchFamily="18" charset="0"/>
                <a:hlinkClick r:id="rId11"/>
              </a:rPr>
              <a:t>https://doi.org/10.1016/j.ijresmar.2020.08.004</a:t>
            </a:r>
            <a:endParaRPr lang="el-GR"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2375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 Ενότητας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1071538" y="1340768"/>
            <a:ext cx="7100862" cy="4385816"/>
          </a:xfrm>
          <a:prstGeom prst="rect">
            <a:avLst/>
          </a:prstGeom>
          <a:noFill/>
        </p:spPr>
        <p:txBody>
          <a:bodyPr wrap="square" rtlCol="0">
            <a:spAutoFit/>
          </a:bodyPr>
          <a:lstStyle/>
          <a:p>
            <a:pPr>
              <a:lnSpc>
                <a:spcPct val="150000"/>
              </a:lnSpc>
            </a:pPr>
            <a:r>
              <a:rPr lang="el-GR" dirty="0"/>
              <a:t>Στο τέλος της 1</a:t>
            </a:r>
            <a:r>
              <a:rPr lang="el-GR" baseline="30000" dirty="0"/>
              <a:t>ης</a:t>
            </a:r>
            <a:r>
              <a:rPr lang="el-GR" dirty="0"/>
              <a:t> ενότητας οι εκπαιδευόμενοι θα πρέπει να είναι σε θέση να:</a:t>
            </a:r>
          </a:p>
          <a:p>
            <a:pPr marL="285750" indent="-285750">
              <a:lnSpc>
                <a:spcPct val="150000"/>
              </a:lnSpc>
              <a:buFont typeface="Arial" panose="020B0604020202020204" pitchFamily="34" charset="0"/>
              <a:buChar char="•"/>
            </a:pPr>
            <a:r>
              <a:rPr lang="el-GR" dirty="0"/>
              <a:t>Να αναγνωρίζουν τους στόχους της Διεθνούς Δικτύωσης.</a:t>
            </a:r>
          </a:p>
          <a:p>
            <a:pPr marL="285750" indent="-285750">
              <a:lnSpc>
                <a:spcPct val="150000"/>
              </a:lnSpc>
              <a:buFont typeface="Arial" panose="020B0604020202020204" pitchFamily="34" charset="0"/>
              <a:buChar char="•"/>
            </a:pPr>
            <a:r>
              <a:rPr lang="el-GR" dirty="0"/>
              <a:t>Να συνδέουν τη σημασία του Ηλεκτρονικού εμπορίου για τη διεθνή δικτύωση των επιχειρήσεων.</a:t>
            </a:r>
          </a:p>
          <a:p>
            <a:pPr marL="285750" indent="-285750">
              <a:lnSpc>
                <a:spcPct val="150000"/>
              </a:lnSpc>
              <a:buFont typeface="Arial" panose="020B0604020202020204" pitchFamily="34" charset="0"/>
              <a:buChar char="•"/>
            </a:pPr>
            <a:r>
              <a:rPr lang="el-GR" dirty="0"/>
              <a:t>Να αναγνωρίζουν τι είναι ηλεκτρονικό εμπόριο και ποιες οι δραστηριότητες του. </a:t>
            </a:r>
          </a:p>
          <a:p>
            <a:pPr marL="285750" indent="-285750">
              <a:lnSpc>
                <a:spcPct val="150000"/>
              </a:lnSpc>
              <a:buFont typeface="Arial" panose="020B0604020202020204" pitchFamily="34" charset="0"/>
              <a:buChar char="•"/>
            </a:pPr>
            <a:r>
              <a:rPr lang="el-GR" dirty="0"/>
              <a:t>Να αναγνωρίζουν τι είναι </a:t>
            </a:r>
            <a:r>
              <a:rPr lang="en-US" dirty="0"/>
              <a:t>eMarketing </a:t>
            </a:r>
            <a:r>
              <a:rPr lang="el-GR" dirty="0"/>
              <a:t>και ποιες οι στρατηγικές του.</a:t>
            </a:r>
          </a:p>
          <a:p>
            <a:pPr marL="285750" indent="-285750">
              <a:lnSpc>
                <a:spcPct val="150000"/>
              </a:lnSpc>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1391946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Διεθνής Δικτύωση</a:t>
            </a:r>
            <a:endParaRPr lang="en-US" sz="4000" b="1" dirty="0">
              <a:solidFill>
                <a:srgbClr val="A02E5F"/>
              </a:solidFill>
              <a:latin typeface="Arial" panose="020B0604020202020204" pitchFamily="34" charset="0"/>
              <a:cs typeface="Arial" panose="020B0604020202020204" pitchFamily="34" charset="0"/>
            </a:endParaRPr>
          </a:p>
          <a:p>
            <a:pPr lvl="0" algn="ctr">
              <a:lnSpc>
                <a:spcPts val="5600"/>
              </a:lnSpc>
              <a:spcBef>
                <a:spcPct val="0"/>
              </a:spcBef>
              <a:defRPr/>
            </a:pPr>
            <a:r>
              <a:rPr kumimoji="0" lang="en-US"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Blog, </a:t>
            </a: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Συνεργατικοί τοίχοι αναρτήσεων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 Ενότητας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711498" y="1473678"/>
            <a:ext cx="7100862" cy="3554819"/>
          </a:xfrm>
          <a:prstGeom prst="rect">
            <a:avLst/>
          </a:prstGeom>
          <a:noFill/>
        </p:spPr>
        <p:txBody>
          <a:bodyPr wrap="square" rtlCol="0">
            <a:spAutoFit/>
          </a:bodyPr>
          <a:lstStyle/>
          <a:p>
            <a:pPr>
              <a:lnSpc>
                <a:spcPct val="150000"/>
              </a:lnSpc>
            </a:pPr>
            <a:r>
              <a:rPr lang="el-GR" dirty="0"/>
              <a:t>Στο τέλος της </a:t>
            </a:r>
            <a:r>
              <a:rPr lang="en-US" dirty="0"/>
              <a:t>2</a:t>
            </a:r>
            <a:r>
              <a:rPr lang="el-GR" baseline="30000" dirty="0"/>
              <a:t>ης</a:t>
            </a:r>
            <a:r>
              <a:rPr lang="el-GR" dirty="0"/>
              <a:t> ενότητας οι εκπαιδευόμενοι θα πρέπει να είναι σε θέση να:</a:t>
            </a:r>
            <a:endParaRPr lang="en-US" dirty="0"/>
          </a:p>
          <a:p>
            <a:pPr marL="285750" indent="-285750">
              <a:lnSpc>
                <a:spcPct val="150000"/>
              </a:lnSpc>
              <a:buFont typeface="Arial" panose="020B0604020202020204" pitchFamily="34" charset="0"/>
              <a:buChar char="•"/>
            </a:pPr>
            <a:r>
              <a:rPr lang="el-GR" dirty="0"/>
              <a:t>Να αναφέρουν τι είναι </a:t>
            </a:r>
            <a:r>
              <a:rPr lang="en-US" dirty="0"/>
              <a:t>Blog</a:t>
            </a:r>
            <a:endParaRPr lang="el-GR" dirty="0"/>
          </a:p>
          <a:p>
            <a:pPr marL="285750" indent="-285750">
              <a:lnSpc>
                <a:spcPct val="150000"/>
              </a:lnSpc>
              <a:buFont typeface="Arial" panose="020B0604020202020204" pitchFamily="34" charset="0"/>
              <a:buChar char="•"/>
            </a:pPr>
            <a:r>
              <a:rPr lang="el-GR" dirty="0"/>
              <a:t>Να αναφέρουν τι είναι ένας συνεργατικός τοίχος Ανακοινώσεων</a:t>
            </a:r>
            <a:r>
              <a:rPr lang="ca-ES-valencia" dirty="0"/>
              <a:t> </a:t>
            </a:r>
            <a:r>
              <a:rPr lang="el-GR" dirty="0"/>
              <a:t>και πως αξιοποιείται σε μια επιχείρηση.</a:t>
            </a:r>
          </a:p>
          <a:p>
            <a:pPr marL="285750" indent="-285750">
              <a:lnSpc>
                <a:spcPct val="150000"/>
              </a:lnSpc>
              <a:buFont typeface="Arial" panose="020B0604020202020204" pitchFamily="34" charset="0"/>
              <a:buChar char="•"/>
            </a:pPr>
            <a:r>
              <a:rPr lang="el-GR" dirty="0"/>
              <a:t>Να δημιουργούν ένα </a:t>
            </a:r>
            <a:r>
              <a:rPr lang="en-US" dirty="0"/>
              <a:t>Blog</a:t>
            </a:r>
            <a:r>
              <a:rPr lang="el-GR" dirty="0"/>
              <a:t> με το </a:t>
            </a:r>
            <a:r>
              <a:rPr lang="en-US" dirty="0"/>
              <a:t>Blogger</a:t>
            </a:r>
          </a:p>
          <a:p>
            <a:pPr marL="285750" indent="-285750">
              <a:lnSpc>
                <a:spcPct val="150000"/>
              </a:lnSpc>
              <a:buFont typeface="Arial" panose="020B0604020202020204" pitchFamily="34" charset="0"/>
              <a:buChar char="•"/>
            </a:pPr>
            <a:r>
              <a:rPr lang="el-GR" dirty="0"/>
              <a:t>Να δημιουργούν ένα συνεργατικό τοίχο Ανακοινώσεων με το </a:t>
            </a:r>
            <a:r>
              <a:rPr lang="ca-ES-valencia" dirty="0"/>
              <a:t>Padlet</a:t>
            </a: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529089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16520"/>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FF2D0E3D-4AF5-4589-85EE-1C0F7A653FD3}"/>
              </a:ext>
            </a:extLst>
          </p:cNvPr>
          <p:cNvPicPr>
            <a:picLocks noChangeAspect="1"/>
          </p:cNvPicPr>
          <p:nvPr/>
        </p:nvPicPr>
        <p:blipFill rotWithShape="1">
          <a:blip r:embed="rId8"/>
          <a:srcRect b="6366"/>
          <a:stretch/>
        </p:blipFill>
        <p:spPr>
          <a:xfrm>
            <a:off x="5373589" y="2453005"/>
            <a:ext cx="3359207" cy="2255163"/>
          </a:xfrm>
          <a:prstGeom prst="rect">
            <a:avLst/>
          </a:prstGeom>
        </p:spPr>
      </p:pic>
      <p:sp>
        <p:nvSpPr>
          <p:cNvPr id="2" name="TextBox 1">
            <a:extLst>
              <a:ext uri="{FF2B5EF4-FFF2-40B4-BE49-F238E27FC236}">
                <a16:creationId xmlns:a16="http://schemas.microsoft.com/office/drawing/2014/main" id="{3EDF0E06-7BAD-493D-8A3F-7F94285E76C9}"/>
              </a:ext>
            </a:extLst>
          </p:cNvPr>
          <p:cNvSpPr txBox="1"/>
          <p:nvPr/>
        </p:nvSpPr>
        <p:spPr>
          <a:xfrm>
            <a:off x="182118" y="1300315"/>
            <a:ext cx="5037955" cy="4401205"/>
          </a:xfrm>
          <a:prstGeom prst="rect">
            <a:avLst/>
          </a:prstGeom>
          <a:noFill/>
        </p:spPr>
        <p:txBody>
          <a:bodyPr wrap="square" rtlCol="0">
            <a:spAutoFit/>
          </a:bodyPr>
          <a:lstStyle/>
          <a:p>
            <a:pPr algn="just"/>
            <a:r>
              <a:rPr lang="el-GR" sz="2000" dirty="0"/>
              <a:t>Ένα </a:t>
            </a:r>
            <a:r>
              <a:rPr lang="el-GR" sz="2000" dirty="0" err="1"/>
              <a:t>blog</a:t>
            </a:r>
            <a:r>
              <a:rPr lang="el-GR" sz="2000" dirty="0"/>
              <a:t> είναι ένα on </a:t>
            </a:r>
            <a:r>
              <a:rPr lang="el-GR" sz="2000" dirty="0" err="1"/>
              <a:t>line</a:t>
            </a:r>
            <a:r>
              <a:rPr lang="el-GR" sz="2000" dirty="0"/>
              <a:t> περιοδικό, ένα διαδικτυακό ημερολόγιο ή μια πηγή πληροφοριών που συχνά τοποθετείται μέσα σε μια ιστοσελίδα στο οποίο μπορεί κανείς:</a:t>
            </a:r>
          </a:p>
          <a:p>
            <a:pPr marL="285750" indent="-285750" algn="just">
              <a:buFont typeface="Arial" panose="020B0604020202020204" pitchFamily="34" charset="0"/>
              <a:buChar char="•"/>
            </a:pPr>
            <a:r>
              <a:rPr lang="el-GR" sz="2000" dirty="0"/>
              <a:t>να γράψει και να παρουσιάσει τις ιδέες του, </a:t>
            </a:r>
          </a:p>
          <a:p>
            <a:pPr marL="285750" indent="-285750" algn="just">
              <a:buFont typeface="Arial" panose="020B0604020202020204" pitchFamily="34" charset="0"/>
              <a:buChar char="•"/>
            </a:pPr>
            <a:r>
              <a:rPr lang="el-GR" sz="2000" dirty="0"/>
              <a:t>να αναρτήσει φωτογραφίες, βίντεο, διαγράμματα, μουσική, </a:t>
            </a:r>
          </a:p>
          <a:p>
            <a:pPr marL="285750" indent="-285750" algn="just">
              <a:buFont typeface="Arial" panose="020B0604020202020204" pitchFamily="34" charset="0"/>
              <a:buChar char="•"/>
            </a:pPr>
            <a:r>
              <a:rPr lang="el-GR" sz="2000" dirty="0"/>
              <a:t>να επικοινωνήσει, ανταλλάσσοντας ιδέες τους επισκέπτες του.</a:t>
            </a:r>
          </a:p>
          <a:p>
            <a:pPr algn="just"/>
            <a:r>
              <a:rPr lang="el-GR" sz="2000" dirty="0"/>
              <a:t>Το </a:t>
            </a:r>
            <a:r>
              <a:rPr lang="el-GR" sz="2000" dirty="0" err="1"/>
              <a:t>blog</a:t>
            </a:r>
            <a:r>
              <a:rPr lang="el-GR" sz="2000" dirty="0"/>
              <a:t> αποτελεί «προσωπικό» χώρο, με την έννοια ότι η αισθητική του, το περιεχόμενό του και οι αρχές λειτουργίες του, καθορίζονται από το δημιουργό του.</a:t>
            </a:r>
          </a:p>
        </p:txBody>
      </p:sp>
    </p:spTree>
    <p:extLst>
      <p:ext uri="{BB962C8B-B14F-4D97-AF65-F5344CB8AC3E}">
        <p14:creationId xmlns:p14="http://schemas.microsoft.com/office/powerpoint/2010/main" val="363007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16520"/>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3</a:t>
              </a:r>
              <a:r>
                <a:rPr lang="en-US" sz="2400" dirty="0">
                  <a:solidFill>
                    <a:schemeClr val="bg1"/>
                  </a:solidFill>
                  <a:latin typeface="Comic Sans MS" pitchFamily="66" charset="0"/>
                </a:rPr>
                <a:t>	</a:t>
              </a:r>
            </a:p>
          </p:txBody>
        </p:sp>
      </p:grpSp>
      <p:sp>
        <p:nvSpPr>
          <p:cNvPr id="4" name="Ορθογώνιο 3">
            <a:extLst>
              <a:ext uri="{FF2B5EF4-FFF2-40B4-BE49-F238E27FC236}">
                <a16:creationId xmlns:a16="http://schemas.microsoft.com/office/drawing/2014/main" id="{ABB81D33-BD46-476D-872F-75E4CEEB99C1}"/>
              </a:ext>
            </a:extLst>
          </p:cNvPr>
          <p:cNvSpPr/>
          <p:nvPr/>
        </p:nvSpPr>
        <p:spPr>
          <a:xfrm>
            <a:off x="381777" y="968338"/>
            <a:ext cx="5558247" cy="4524315"/>
          </a:xfrm>
          <a:prstGeom prst="rect">
            <a:avLst/>
          </a:prstGeom>
        </p:spPr>
        <p:txBody>
          <a:bodyPr wrap="square">
            <a:spAutoFit/>
          </a:bodyPr>
          <a:lstStyle/>
          <a:p>
            <a:pPr marL="285750" indent="-285750" algn="just">
              <a:buFont typeface="Arial" panose="020B0604020202020204" pitchFamily="34" charset="0"/>
              <a:buChar char="•"/>
            </a:pPr>
            <a:r>
              <a:rPr lang="el-GR" dirty="0"/>
              <a:t>Ένα </a:t>
            </a:r>
            <a:r>
              <a:rPr lang="el-GR" dirty="0" err="1"/>
              <a:t>blog</a:t>
            </a:r>
            <a:r>
              <a:rPr lang="el-GR" dirty="0"/>
              <a:t> μπορεί να είναι ιδιωτικό ή δημόσιο.</a:t>
            </a:r>
          </a:p>
          <a:p>
            <a:pPr marL="285750" indent="-285750" algn="just">
              <a:buFont typeface="Arial" panose="020B0604020202020204" pitchFamily="34" charset="0"/>
              <a:buChar char="•"/>
            </a:pPr>
            <a:r>
              <a:rPr lang="el-GR" dirty="0"/>
              <a:t>Τα </a:t>
            </a:r>
            <a:r>
              <a:rPr lang="el-GR" dirty="0" err="1"/>
              <a:t>blogs</a:t>
            </a:r>
            <a:r>
              <a:rPr lang="el-GR" dirty="0"/>
              <a:t> έχουν συχνά τις δικές τους σελίδες στα κοινωνικά δίκτυα (Facebook, Twitter, </a:t>
            </a:r>
            <a:r>
              <a:rPr lang="el-GR" dirty="0" err="1"/>
              <a:t>Pinterest</a:t>
            </a:r>
            <a:r>
              <a:rPr lang="el-GR" dirty="0"/>
              <a:t> κ.α.) και τα δικά τους e-</a:t>
            </a:r>
            <a:r>
              <a:rPr lang="el-GR" dirty="0" err="1"/>
              <a:t>newsletters</a:t>
            </a:r>
            <a:r>
              <a:rPr lang="el-GR" dirty="0"/>
              <a:t> (ηλεκτρονικά ενημερωτικά δελτία).</a:t>
            </a:r>
          </a:p>
          <a:p>
            <a:pPr algn="just"/>
            <a:endParaRPr lang="el-GR" dirty="0"/>
          </a:p>
          <a:p>
            <a:pPr algn="just"/>
            <a:r>
              <a:rPr lang="el-GR" dirty="0"/>
              <a:t>Σε ένα </a:t>
            </a:r>
            <a:r>
              <a:rPr lang="el-GR" dirty="0" err="1"/>
              <a:t>blog</a:t>
            </a:r>
            <a:r>
              <a:rPr lang="el-GR" dirty="0"/>
              <a:t>, ο ιδιοκτήτης του καθορίζει:</a:t>
            </a:r>
          </a:p>
          <a:p>
            <a:pPr algn="just"/>
            <a:endParaRPr lang="el-GR" dirty="0"/>
          </a:p>
          <a:p>
            <a:pPr marL="285750" indent="-285750" algn="just">
              <a:buFont typeface="Wingdings" panose="05000000000000000000" pitchFamily="2" charset="2"/>
              <a:buChar char="ü"/>
            </a:pPr>
            <a:r>
              <a:rPr lang="el-GR" dirty="0"/>
              <a:t>Αν όλοι οι επισκέπτες θα έχουν το δικαίωμα να υποβάλλουν σχόλια ή αν θα χρειάζεται πρώτα να του στείλουν το </a:t>
            </a:r>
            <a:r>
              <a:rPr lang="el-GR" dirty="0" err="1"/>
              <a:t>mail</a:t>
            </a:r>
            <a:r>
              <a:rPr lang="el-GR" dirty="0"/>
              <a:t> τους.</a:t>
            </a:r>
          </a:p>
          <a:p>
            <a:pPr algn="just"/>
            <a:endParaRPr lang="el-GR" dirty="0"/>
          </a:p>
          <a:p>
            <a:pPr marL="285750" indent="-285750" algn="just">
              <a:buFont typeface="Wingdings" panose="05000000000000000000" pitchFamily="2" charset="2"/>
              <a:buChar char="ü"/>
            </a:pPr>
            <a:r>
              <a:rPr lang="el-GR" dirty="0"/>
              <a:t>Αν τα σχόλια των επισκεπτών θα περνούν από την έγκρισή του, πριν την ανάρτησή τους στο διαδίκτυο ή θα αναρτώνται άμεσα.</a:t>
            </a:r>
          </a:p>
          <a:p>
            <a:pPr algn="just"/>
            <a:r>
              <a:rPr lang="el-GR" dirty="0"/>
              <a:t> </a:t>
            </a:r>
          </a:p>
        </p:txBody>
      </p:sp>
      <p:pic>
        <p:nvPicPr>
          <p:cNvPr id="5" name="Εικόνα 4">
            <a:extLst>
              <a:ext uri="{FF2B5EF4-FFF2-40B4-BE49-F238E27FC236}">
                <a16:creationId xmlns:a16="http://schemas.microsoft.com/office/drawing/2014/main" id="{C10D8E4F-D28A-4A56-AE14-911473E805E0}"/>
              </a:ext>
            </a:extLst>
          </p:cNvPr>
          <p:cNvPicPr>
            <a:picLocks noChangeAspect="1"/>
          </p:cNvPicPr>
          <p:nvPr/>
        </p:nvPicPr>
        <p:blipFill>
          <a:blip r:embed="rId8">
            <a:duotone>
              <a:prstClr val="black"/>
              <a:schemeClr val="tx2">
                <a:tint val="45000"/>
                <a:satMod val="400000"/>
              </a:schemeClr>
            </a:duotone>
          </a:blip>
          <a:stretch>
            <a:fillRect/>
          </a:stretch>
        </p:blipFill>
        <p:spPr>
          <a:xfrm>
            <a:off x="6133402" y="1722902"/>
            <a:ext cx="2143125" cy="2143125"/>
          </a:xfrm>
          <a:prstGeom prst="rect">
            <a:avLst/>
          </a:prstGeom>
        </p:spPr>
      </p:pic>
      <p:sp>
        <p:nvSpPr>
          <p:cNvPr id="6" name="TextBox 5">
            <a:extLst>
              <a:ext uri="{FF2B5EF4-FFF2-40B4-BE49-F238E27FC236}">
                <a16:creationId xmlns:a16="http://schemas.microsoft.com/office/drawing/2014/main" id="{5B790DB1-373A-4E54-B5F4-574A3DC8425C}"/>
              </a:ext>
            </a:extLst>
          </p:cNvPr>
          <p:cNvSpPr txBox="1"/>
          <p:nvPr/>
        </p:nvSpPr>
        <p:spPr>
          <a:xfrm>
            <a:off x="214282" y="5211964"/>
            <a:ext cx="8669882" cy="707886"/>
          </a:xfrm>
          <a:prstGeom prst="rect">
            <a:avLst/>
          </a:prstGeom>
          <a:noFill/>
        </p:spPr>
        <p:txBody>
          <a:bodyPr wrap="square" rtlCol="0">
            <a:spAutoFit/>
          </a:bodyPr>
          <a:lstStyle/>
          <a:p>
            <a:r>
              <a:rPr lang="el-GR" sz="2000" dirty="0"/>
              <a:t>Τα σχόλια των επισκεπτών καταχωρίζονται με χρονολογική σειρά και μπορούν να αφορούν είτε δικές του καταχωρήσεις, είτε σχόλια άλλων επισκεπτών.</a:t>
            </a:r>
          </a:p>
        </p:txBody>
      </p:sp>
    </p:spTree>
    <p:extLst>
      <p:ext uri="{BB962C8B-B14F-4D97-AF65-F5344CB8AC3E}">
        <p14:creationId xmlns:p14="http://schemas.microsoft.com/office/powerpoint/2010/main" val="2611473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Πλατφόρμες Δημιουργίας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4</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172955" y="909749"/>
            <a:ext cx="8788910" cy="5078313"/>
          </a:xfrm>
          <a:prstGeom prst="rect">
            <a:avLst/>
          </a:prstGeom>
          <a:noFill/>
        </p:spPr>
        <p:txBody>
          <a:bodyPr wrap="square" rtlCol="0">
            <a:spAutoFit/>
          </a:bodyPr>
          <a:lstStyle/>
          <a:p>
            <a:pPr marL="285750" indent="-285750">
              <a:buFont typeface="Wingdings" panose="05000000000000000000" pitchFamily="2" charset="2"/>
              <a:buChar char="ü"/>
            </a:pPr>
            <a:r>
              <a:rPr lang="en-US" dirty="0"/>
              <a:t>WordPress.com</a:t>
            </a:r>
          </a:p>
          <a:p>
            <a:pPr marL="285750" indent="-285750">
              <a:buFont typeface="Wingdings" panose="05000000000000000000" pitchFamily="2" charset="2"/>
              <a:buChar char="ü"/>
            </a:pPr>
            <a:r>
              <a:rPr lang="en-US" dirty="0"/>
              <a:t>WordPress.org</a:t>
            </a:r>
          </a:p>
          <a:p>
            <a:pPr marL="285750" indent="-285750">
              <a:buFont typeface="Wingdings" panose="05000000000000000000" pitchFamily="2" charset="2"/>
              <a:buChar char="ü"/>
            </a:pPr>
            <a:r>
              <a:rPr lang="en-US" dirty="0"/>
              <a:t>Blogger</a:t>
            </a:r>
          </a:p>
          <a:p>
            <a:pPr marL="285750" indent="-285750">
              <a:buFont typeface="Wingdings" panose="05000000000000000000" pitchFamily="2" charset="2"/>
              <a:buChar char="ü"/>
            </a:pPr>
            <a:r>
              <a:rPr lang="en-US" dirty="0"/>
              <a:t>Tumblr</a:t>
            </a:r>
          </a:p>
          <a:p>
            <a:pPr marL="285750" indent="-285750">
              <a:buFont typeface="Wingdings" panose="05000000000000000000" pitchFamily="2" charset="2"/>
              <a:buChar char="ü"/>
            </a:pPr>
            <a:r>
              <a:rPr lang="en-US" dirty="0" err="1"/>
              <a:t>SquareSpace</a:t>
            </a:r>
            <a:endParaRPr lang="en-US" dirty="0"/>
          </a:p>
          <a:p>
            <a:pPr marL="285750" indent="-285750">
              <a:buFont typeface="Wingdings" panose="05000000000000000000" pitchFamily="2" charset="2"/>
              <a:buChar char="ü"/>
            </a:pPr>
            <a:r>
              <a:rPr lang="en-US" dirty="0"/>
              <a:t>Typepad</a:t>
            </a:r>
          </a:p>
          <a:p>
            <a:pPr marL="285750" indent="-285750">
              <a:buFont typeface="Wingdings" panose="05000000000000000000" pitchFamily="2" charset="2"/>
              <a:buChar char="ü"/>
            </a:pPr>
            <a:r>
              <a:rPr lang="en-US" dirty="0"/>
              <a:t>Ghost</a:t>
            </a:r>
          </a:p>
          <a:p>
            <a:pPr marL="285750" indent="-285750">
              <a:buFont typeface="Wingdings" panose="05000000000000000000" pitchFamily="2" charset="2"/>
              <a:buChar char="ü"/>
            </a:pPr>
            <a:r>
              <a:rPr lang="en-US" dirty="0"/>
              <a:t>Medium</a:t>
            </a:r>
          </a:p>
          <a:p>
            <a:pPr marL="285750" indent="-285750">
              <a:buFont typeface="Wingdings" panose="05000000000000000000" pitchFamily="2" charset="2"/>
              <a:buChar char="ü"/>
            </a:pPr>
            <a:r>
              <a:rPr lang="en-US" dirty="0"/>
              <a:t>Joomla</a:t>
            </a:r>
          </a:p>
          <a:p>
            <a:pPr marL="285750" indent="-285750">
              <a:buFont typeface="Wingdings" panose="05000000000000000000" pitchFamily="2" charset="2"/>
              <a:buChar char="ü"/>
            </a:pPr>
            <a:r>
              <a:rPr lang="en-US" dirty="0"/>
              <a:t>Drupal</a:t>
            </a:r>
          </a:p>
          <a:p>
            <a:pPr marL="285750" indent="-285750">
              <a:buFont typeface="Wingdings" panose="05000000000000000000" pitchFamily="2" charset="2"/>
              <a:buChar char="ü"/>
            </a:pPr>
            <a:r>
              <a:rPr lang="en-US" dirty="0" err="1"/>
              <a:t>Wix</a:t>
            </a:r>
            <a:endParaRPr lang="en-US" dirty="0"/>
          </a:p>
          <a:p>
            <a:pPr marL="285750" indent="-285750">
              <a:buFont typeface="Wingdings" panose="05000000000000000000" pitchFamily="2" charset="2"/>
              <a:buChar char="ü"/>
            </a:pPr>
            <a:r>
              <a:rPr lang="en-US" dirty="0"/>
              <a:t>Weebly</a:t>
            </a:r>
            <a:endParaRPr lang="el-GR" dirty="0"/>
          </a:p>
          <a:p>
            <a:pPr algn="just"/>
            <a:r>
              <a:rPr lang="el-GR" b="1" dirty="0"/>
              <a:t>Προσοχή:</a:t>
            </a:r>
            <a:r>
              <a:rPr lang="el-GR" dirty="0"/>
              <a:t> </a:t>
            </a:r>
          </a:p>
          <a:p>
            <a:pPr marL="285750" indent="-285750" algn="just">
              <a:buFont typeface="Arial" panose="020B0604020202020204" pitchFamily="34" charset="0"/>
              <a:buChar char="•"/>
            </a:pPr>
            <a:r>
              <a:rPr lang="el-GR" dirty="0"/>
              <a:t>Το WordPress.com, δεν είναι το ίδιο με το WordPress.org, καθώς το δεύτερο είναι </a:t>
            </a:r>
            <a:r>
              <a:rPr lang="el-GR" dirty="0" err="1"/>
              <a:t>self-hosted</a:t>
            </a:r>
            <a:r>
              <a:rPr lang="el-GR" dirty="0"/>
              <a:t> πλατφόρμα, που σημαίνει πως για να τρέξει χρειάζεται </a:t>
            </a:r>
            <a:r>
              <a:rPr lang="el-GR" dirty="0" err="1"/>
              <a:t>web</a:t>
            </a:r>
            <a:r>
              <a:rPr lang="el-GR" dirty="0"/>
              <a:t> </a:t>
            </a:r>
            <a:r>
              <a:rPr lang="el-GR" dirty="0" err="1"/>
              <a:t>hosting</a:t>
            </a:r>
            <a:r>
              <a:rPr lang="el-GR" dirty="0"/>
              <a:t> πακέτο και </a:t>
            </a:r>
            <a:r>
              <a:rPr lang="el-GR" dirty="0" err="1"/>
              <a:t>domain</a:t>
            </a:r>
            <a:r>
              <a:rPr lang="el-GR" dirty="0"/>
              <a:t> </a:t>
            </a:r>
            <a:r>
              <a:rPr lang="el-GR" dirty="0" err="1"/>
              <a:t>name</a:t>
            </a:r>
            <a:r>
              <a:rPr lang="el-GR" dirty="0"/>
              <a:t> – αλλά είναι εντελώς δωρεάν.</a:t>
            </a:r>
          </a:p>
          <a:p>
            <a:pPr marL="285750" indent="-285750" algn="just">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pic>
        <p:nvPicPr>
          <p:cNvPr id="3" name="Εικόνα 2">
            <a:extLst>
              <a:ext uri="{FF2B5EF4-FFF2-40B4-BE49-F238E27FC236}">
                <a16:creationId xmlns:a16="http://schemas.microsoft.com/office/drawing/2014/main" id="{819214E2-43ED-48FD-B864-3084D63800D5}"/>
              </a:ext>
            </a:extLst>
          </p:cNvPr>
          <p:cNvPicPr>
            <a:picLocks noChangeAspect="1"/>
          </p:cNvPicPr>
          <p:nvPr/>
        </p:nvPicPr>
        <p:blipFill>
          <a:blip r:embed="rId8"/>
          <a:stretch>
            <a:fillRect/>
          </a:stretch>
        </p:blipFill>
        <p:spPr>
          <a:xfrm>
            <a:off x="3779912" y="1057001"/>
            <a:ext cx="1388986" cy="785079"/>
          </a:xfrm>
          <a:prstGeom prst="rect">
            <a:avLst/>
          </a:prstGeom>
        </p:spPr>
      </p:pic>
      <p:pic>
        <p:nvPicPr>
          <p:cNvPr id="4" name="Εικόνα 3">
            <a:extLst>
              <a:ext uri="{FF2B5EF4-FFF2-40B4-BE49-F238E27FC236}">
                <a16:creationId xmlns:a16="http://schemas.microsoft.com/office/drawing/2014/main" id="{5ECE2F88-2271-4F39-98AC-09A1BA6D22E8}"/>
              </a:ext>
            </a:extLst>
          </p:cNvPr>
          <p:cNvPicPr>
            <a:picLocks noChangeAspect="1"/>
          </p:cNvPicPr>
          <p:nvPr/>
        </p:nvPicPr>
        <p:blipFill>
          <a:blip r:embed="rId9"/>
          <a:stretch>
            <a:fillRect/>
          </a:stretch>
        </p:blipFill>
        <p:spPr>
          <a:xfrm>
            <a:off x="3136098" y="1891649"/>
            <a:ext cx="1550728" cy="1006028"/>
          </a:xfrm>
          <a:prstGeom prst="rect">
            <a:avLst/>
          </a:prstGeom>
        </p:spPr>
      </p:pic>
      <p:pic>
        <p:nvPicPr>
          <p:cNvPr id="5" name="Εικόνα 4">
            <a:extLst>
              <a:ext uri="{FF2B5EF4-FFF2-40B4-BE49-F238E27FC236}">
                <a16:creationId xmlns:a16="http://schemas.microsoft.com/office/drawing/2014/main" id="{72CC4E11-55A5-44F0-8745-B86584B7D85A}"/>
              </a:ext>
            </a:extLst>
          </p:cNvPr>
          <p:cNvPicPr>
            <a:picLocks noChangeAspect="1"/>
          </p:cNvPicPr>
          <p:nvPr/>
        </p:nvPicPr>
        <p:blipFill>
          <a:blip r:embed="rId10"/>
          <a:stretch>
            <a:fillRect/>
          </a:stretch>
        </p:blipFill>
        <p:spPr>
          <a:xfrm>
            <a:off x="4788024" y="1895685"/>
            <a:ext cx="2366764" cy="843474"/>
          </a:xfrm>
          <a:prstGeom prst="rect">
            <a:avLst/>
          </a:prstGeom>
        </p:spPr>
      </p:pic>
      <p:pic>
        <p:nvPicPr>
          <p:cNvPr id="6" name="Εικόνα 5">
            <a:extLst>
              <a:ext uri="{FF2B5EF4-FFF2-40B4-BE49-F238E27FC236}">
                <a16:creationId xmlns:a16="http://schemas.microsoft.com/office/drawing/2014/main" id="{CD81361F-D3D6-4048-ADE7-2028F3C9F0AE}"/>
              </a:ext>
            </a:extLst>
          </p:cNvPr>
          <p:cNvPicPr>
            <a:picLocks noChangeAspect="1"/>
          </p:cNvPicPr>
          <p:nvPr/>
        </p:nvPicPr>
        <p:blipFill>
          <a:blip r:embed="rId11"/>
          <a:stretch>
            <a:fillRect/>
          </a:stretch>
        </p:blipFill>
        <p:spPr>
          <a:xfrm>
            <a:off x="4788024" y="2830665"/>
            <a:ext cx="1150050" cy="958375"/>
          </a:xfrm>
          <a:prstGeom prst="rect">
            <a:avLst/>
          </a:prstGeom>
        </p:spPr>
      </p:pic>
      <p:pic>
        <p:nvPicPr>
          <p:cNvPr id="7" name="Εικόνα 6">
            <a:extLst>
              <a:ext uri="{FF2B5EF4-FFF2-40B4-BE49-F238E27FC236}">
                <a16:creationId xmlns:a16="http://schemas.microsoft.com/office/drawing/2014/main" id="{6FEF4E4D-24EF-4B7C-904E-54C8664F1BEB}"/>
              </a:ext>
            </a:extLst>
          </p:cNvPr>
          <p:cNvPicPr>
            <a:picLocks noChangeAspect="1"/>
          </p:cNvPicPr>
          <p:nvPr/>
        </p:nvPicPr>
        <p:blipFill>
          <a:blip r:embed="rId12"/>
          <a:stretch>
            <a:fillRect/>
          </a:stretch>
        </p:blipFill>
        <p:spPr>
          <a:xfrm>
            <a:off x="3282342" y="2977749"/>
            <a:ext cx="1388987" cy="1059305"/>
          </a:xfrm>
          <a:prstGeom prst="rect">
            <a:avLst/>
          </a:prstGeom>
        </p:spPr>
      </p:pic>
    </p:spTree>
    <p:extLst>
      <p:ext uri="{BB962C8B-B14F-4D97-AF65-F5344CB8AC3E}">
        <p14:creationId xmlns:p14="http://schemas.microsoft.com/office/powerpoint/2010/main" val="253459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5</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32D50517-A8AA-4053-9B95-73EBFB900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500" y="1840278"/>
            <a:ext cx="8116966" cy="3420000"/>
          </a:xfrm>
          <a:prstGeom prst="rect">
            <a:avLst/>
          </a:prstGeom>
        </p:spPr>
      </p:pic>
    </p:spTree>
    <p:extLst>
      <p:ext uri="{BB962C8B-B14F-4D97-AF65-F5344CB8AC3E}">
        <p14:creationId xmlns:p14="http://schemas.microsoft.com/office/powerpoint/2010/main" val="37223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6</a:t>
              </a:r>
              <a:r>
                <a:rPr lang="en-US" sz="2400" dirty="0">
                  <a:solidFill>
                    <a:schemeClr val="bg1"/>
                  </a:solidFill>
                  <a:latin typeface="Comic Sans MS" pitchFamily="66" charset="0"/>
                </a:rPr>
                <a:t>	</a:t>
              </a:r>
            </a:p>
          </p:txBody>
        </p:sp>
      </p:grpSp>
      <p:pic>
        <p:nvPicPr>
          <p:cNvPr id="6" name="Εικόνα 5">
            <a:extLst>
              <a:ext uri="{FF2B5EF4-FFF2-40B4-BE49-F238E27FC236}">
                <a16:creationId xmlns:a16="http://schemas.microsoft.com/office/drawing/2014/main" id="{4BEDEE38-38E6-4475-BA26-760A31B3A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56" y="1213048"/>
            <a:ext cx="8351280" cy="4644000"/>
          </a:xfrm>
          <a:prstGeom prst="rect">
            <a:avLst/>
          </a:prstGeom>
        </p:spPr>
      </p:pic>
    </p:spTree>
    <p:extLst>
      <p:ext uri="{BB962C8B-B14F-4D97-AF65-F5344CB8AC3E}">
        <p14:creationId xmlns:p14="http://schemas.microsoft.com/office/powerpoint/2010/main" val="270386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7</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B4B2286B-7F93-49BD-9F7C-0328AC6DDC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9712" y="972541"/>
            <a:ext cx="4207503" cy="5148000"/>
          </a:xfrm>
          <a:prstGeom prst="rect">
            <a:avLst/>
          </a:prstGeom>
        </p:spPr>
      </p:pic>
    </p:spTree>
    <p:extLst>
      <p:ext uri="{BB962C8B-B14F-4D97-AF65-F5344CB8AC3E}">
        <p14:creationId xmlns:p14="http://schemas.microsoft.com/office/powerpoint/2010/main" val="65259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45043"/>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8</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222D1D4F-92F0-4994-9D78-6E146ABC49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032" y="923407"/>
            <a:ext cx="4272696" cy="4716000"/>
          </a:xfrm>
          <a:prstGeom prst="rect">
            <a:avLst/>
          </a:prstGeom>
        </p:spPr>
      </p:pic>
      <p:sp>
        <p:nvSpPr>
          <p:cNvPr id="5" name="TextBox 4">
            <a:extLst>
              <a:ext uri="{FF2B5EF4-FFF2-40B4-BE49-F238E27FC236}">
                <a16:creationId xmlns:a16="http://schemas.microsoft.com/office/drawing/2014/main" id="{C7C9EC25-45C2-4FE5-8DF0-A888AA15CC91}"/>
              </a:ext>
            </a:extLst>
          </p:cNvPr>
          <p:cNvSpPr txBox="1"/>
          <p:nvPr/>
        </p:nvSpPr>
        <p:spPr>
          <a:xfrm>
            <a:off x="5724128" y="1339733"/>
            <a:ext cx="2793349" cy="2308324"/>
          </a:xfrm>
          <a:prstGeom prst="rect">
            <a:avLst/>
          </a:prstGeom>
          <a:noFill/>
        </p:spPr>
        <p:txBody>
          <a:bodyPr wrap="square" rtlCol="0">
            <a:spAutoFit/>
          </a:bodyPr>
          <a:lstStyle/>
          <a:p>
            <a:pPr algn="just"/>
            <a:r>
              <a:rPr lang="el-GR" dirty="0"/>
              <a:t>Μπορείτε να επιλέξετε και να γράψετε ένα </a:t>
            </a:r>
            <a:r>
              <a:rPr lang="el-GR" b="1" u="sng" dirty="0"/>
              <a:t>τίτλο για το </a:t>
            </a:r>
            <a:r>
              <a:rPr lang="el-GR" b="1" u="sng" dirty="0" err="1"/>
              <a:t>Ιστολόγιό</a:t>
            </a:r>
            <a:r>
              <a:rPr lang="el-GR" b="1" u="sng" dirty="0"/>
              <a:t> </a:t>
            </a:r>
            <a:r>
              <a:rPr lang="el-GR" dirty="0"/>
              <a:t>σας σε αυτό το βήμα ή να πατήσετε </a:t>
            </a:r>
            <a:r>
              <a:rPr lang="el-GR" b="1" dirty="0"/>
              <a:t>Παράβλεψη</a:t>
            </a:r>
            <a:r>
              <a:rPr lang="el-GR" dirty="0"/>
              <a:t> και να αποφασίσετε αργότερα αφού δημιουργήσετε το Περιεχόμενό του</a:t>
            </a:r>
          </a:p>
        </p:txBody>
      </p:sp>
    </p:spTree>
    <p:extLst>
      <p:ext uri="{BB962C8B-B14F-4D97-AF65-F5344CB8AC3E}">
        <p14:creationId xmlns:p14="http://schemas.microsoft.com/office/powerpoint/2010/main" val="1984446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9</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22414473-0005-413F-A9B5-E6D184D8BA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488" y="1266352"/>
            <a:ext cx="3879219" cy="4316669"/>
          </a:xfrm>
          <a:prstGeom prst="rect">
            <a:avLst/>
          </a:prstGeom>
        </p:spPr>
      </p:pic>
      <p:pic>
        <p:nvPicPr>
          <p:cNvPr id="6" name="Εικόνα 5">
            <a:extLst>
              <a:ext uri="{FF2B5EF4-FFF2-40B4-BE49-F238E27FC236}">
                <a16:creationId xmlns:a16="http://schemas.microsoft.com/office/drawing/2014/main" id="{780AED7E-E201-4301-8A95-D342D0B95A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4793" y="1307847"/>
            <a:ext cx="3934458" cy="4275173"/>
          </a:xfrm>
          <a:prstGeom prst="rect">
            <a:avLst/>
          </a:prstGeom>
        </p:spPr>
      </p:pic>
    </p:spTree>
    <p:extLst>
      <p:ext uri="{BB962C8B-B14F-4D97-AF65-F5344CB8AC3E}">
        <p14:creationId xmlns:p14="http://schemas.microsoft.com/office/powerpoint/2010/main" val="138976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Εισαγωγή </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n-US" sz="3200" b="1" dirty="0">
                  <a:solidFill>
                    <a:schemeClr val="bg1"/>
                  </a:solidFill>
                </a:rPr>
                <a:t>2</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323528" y="1153351"/>
            <a:ext cx="3445086" cy="452431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dirty="0"/>
              <a:t>Στόχος της </a:t>
            </a:r>
            <a:r>
              <a:rPr lang="el-GR" b="1" dirty="0"/>
              <a:t>διεθνούς δικτύωσης </a:t>
            </a:r>
            <a:r>
              <a:rPr lang="el-GR" dirty="0"/>
              <a:t>είναι ανάπτυξη, καλλιέργεια, οργάνωση και διατήρηση σχέσεων με ομοειδείς φορείς του εξωτερικού και η εξασφάλιση της συνεργασίας και της </a:t>
            </a:r>
            <a:r>
              <a:rPr lang="el-GR" b="1" i="1" dirty="0"/>
              <a:t>παρουσίας των επιχειρήσεων </a:t>
            </a:r>
            <a:r>
              <a:rPr lang="el-GR" dirty="0"/>
              <a:t>– μελών της Ελλάδας στις χώρες του εξωτερικού.</a:t>
            </a:r>
          </a:p>
          <a:p>
            <a:pPr algn="just"/>
            <a:endParaRPr lang="el-GR" dirty="0"/>
          </a:p>
        </p:txBody>
      </p:sp>
      <p:pic>
        <p:nvPicPr>
          <p:cNvPr id="2" name="Εικόνα 1">
            <a:extLst>
              <a:ext uri="{FF2B5EF4-FFF2-40B4-BE49-F238E27FC236}">
                <a16:creationId xmlns:a16="http://schemas.microsoft.com/office/drawing/2014/main" id="{C37ECF5B-286C-4FCC-B36A-A36CB32A4590}"/>
              </a:ext>
            </a:extLst>
          </p:cNvPr>
          <p:cNvPicPr>
            <a:picLocks noChangeAspect="1"/>
          </p:cNvPicPr>
          <p:nvPr/>
        </p:nvPicPr>
        <p:blipFill>
          <a:blip r:embed="rId8"/>
          <a:stretch>
            <a:fillRect/>
          </a:stretch>
        </p:blipFill>
        <p:spPr>
          <a:xfrm>
            <a:off x="4427984" y="1654142"/>
            <a:ext cx="3568456" cy="32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10</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EB5383EA-3B35-467E-9C0B-8F9136273B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1170311"/>
            <a:ext cx="8448490" cy="4536000"/>
          </a:xfrm>
          <a:prstGeom prst="rect">
            <a:avLst/>
          </a:prstGeom>
        </p:spPr>
      </p:pic>
    </p:spTree>
    <p:extLst>
      <p:ext uri="{BB962C8B-B14F-4D97-AF65-F5344CB8AC3E}">
        <p14:creationId xmlns:p14="http://schemas.microsoft.com/office/powerpoint/2010/main" val="377669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n-US" sz="3200" b="1" dirty="0">
                  <a:solidFill>
                    <a:schemeClr val="bg1"/>
                  </a:solidFill>
                </a:rPr>
                <a:t>1</a:t>
              </a:r>
              <a:r>
                <a:rPr lang="ca-ES-valencia" sz="3200" b="1" dirty="0">
                  <a:solidFill>
                    <a:schemeClr val="bg1"/>
                  </a:solidFill>
                </a:rPr>
                <a:t>1</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30666FD1-1297-48E4-A7AB-3A699DCB09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52" y="1463523"/>
            <a:ext cx="8140907" cy="4284000"/>
          </a:xfrm>
          <a:prstGeom prst="rect">
            <a:avLst/>
          </a:prstGeom>
        </p:spPr>
      </p:pic>
    </p:spTree>
    <p:extLst>
      <p:ext uri="{BB962C8B-B14F-4D97-AF65-F5344CB8AC3E}">
        <p14:creationId xmlns:p14="http://schemas.microsoft.com/office/powerpoint/2010/main" val="3096598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12</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8B67A56F-B8B7-4714-8AEA-17E85563B061}"/>
              </a:ext>
            </a:extLst>
          </p:cNvPr>
          <p:cNvPicPr>
            <a:picLocks noChangeAspect="1"/>
          </p:cNvPicPr>
          <p:nvPr/>
        </p:nvPicPr>
        <p:blipFill rotWithShape="1">
          <a:blip r:embed="rId8">
            <a:extLst>
              <a:ext uri="{28A0092B-C50C-407E-A947-70E740481C1C}">
                <a14:useLocalDpi xmlns:a14="http://schemas.microsoft.com/office/drawing/2010/main" val="0"/>
              </a:ext>
            </a:extLst>
          </a:blip>
          <a:srcRect r="10625"/>
          <a:stretch/>
        </p:blipFill>
        <p:spPr>
          <a:xfrm>
            <a:off x="520548" y="2246167"/>
            <a:ext cx="8172400" cy="2665975"/>
          </a:xfrm>
          <a:prstGeom prst="rect">
            <a:avLst/>
          </a:prstGeom>
        </p:spPr>
      </p:pic>
    </p:spTree>
    <p:extLst>
      <p:ext uri="{BB962C8B-B14F-4D97-AF65-F5344CB8AC3E}">
        <p14:creationId xmlns:p14="http://schemas.microsoft.com/office/powerpoint/2010/main" val="2198615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34153"/>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ca-ES-valencia" sz="3200" b="1" dirty="0">
                  <a:solidFill>
                    <a:schemeClr val="bg1"/>
                  </a:solidFill>
                </a:rPr>
                <a:t>13</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5F7648B9-CD28-4844-96A6-8BD0AE0EC0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6975" y="892760"/>
            <a:ext cx="4550625" cy="5391056"/>
          </a:xfrm>
          <a:prstGeom prst="rect">
            <a:avLst/>
          </a:prstGeom>
        </p:spPr>
      </p:pic>
    </p:spTree>
    <p:extLst>
      <p:ext uri="{BB962C8B-B14F-4D97-AF65-F5344CB8AC3E}">
        <p14:creationId xmlns:p14="http://schemas.microsoft.com/office/powerpoint/2010/main" val="175229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14</a:t>
              </a:r>
              <a:r>
                <a:rPr lang="en-US" sz="2400" dirty="0">
                  <a:solidFill>
                    <a:schemeClr val="bg1"/>
                  </a:solidFill>
                  <a:latin typeface="Comic Sans MS" pitchFamily="66" charset="0"/>
                </a:rPr>
                <a:t>	</a:t>
              </a:r>
            </a:p>
          </p:txBody>
        </p:sp>
      </p:grpSp>
      <p:pic>
        <p:nvPicPr>
          <p:cNvPr id="7" name="Εικόνα 6">
            <a:extLst>
              <a:ext uri="{FF2B5EF4-FFF2-40B4-BE49-F238E27FC236}">
                <a16:creationId xmlns:a16="http://schemas.microsoft.com/office/drawing/2014/main" id="{0CF5EBEC-C557-4152-AF66-3439C65BC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184" y="1775141"/>
            <a:ext cx="8711597" cy="3276000"/>
          </a:xfrm>
          <a:prstGeom prst="rect">
            <a:avLst/>
          </a:prstGeom>
        </p:spPr>
      </p:pic>
    </p:spTree>
    <p:extLst>
      <p:ext uri="{BB962C8B-B14F-4D97-AF65-F5344CB8AC3E}">
        <p14:creationId xmlns:p14="http://schemas.microsoft.com/office/powerpoint/2010/main" val="1376876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Blogger</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15</a:t>
              </a:r>
              <a:r>
                <a:rPr lang="en-US" sz="2400" dirty="0">
                  <a:solidFill>
                    <a:schemeClr val="bg1"/>
                  </a:solidFill>
                  <a:latin typeface="Comic Sans MS" pitchFamily="66" charset="0"/>
                </a:rPr>
                <a:t>	</a:t>
              </a:r>
            </a:p>
          </p:txBody>
        </p:sp>
      </p:grpSp>
      <p:pic>
        <p:nvPicPr>
          <p:cNvPr id="6" name="Εικόνα 5">
            <a:extLst>
              <a:ext uri="{FF2B5EF4-FFF2-40B4-BE49-F238E27FC236}">
                <a16:creationId xmlns:a16="http://schemas.microsoft.com/office/drawing/2014/main" id="{F559E71E-AFF4-4DC9-985A-8599ED604375}"/>
              </a:ext>
            </a:extLst>
          </p:cNvPr>
          <p:cNvPicPr>
            <a:picLocks noChangeAspect="1"/>
          </p:cNvPicPr>
          <p:nvPr/>
        </p:nvPicPr>
        <p:blipFill rotWithShape="1">
          <a:blip r:embed="rId8">
            <a:extLst>
              <a:ext uri="{28A0092B-C50C-407E-A947-70E740481C1C}">
                <a14:useLocalDpi xmlns:a14="http://schemas.microsoft.com/office/drawing/2010/main" val="0"/>
              </a:ext>
            </a:extLst>
          </a:blip>
          <a:srcRect t="-1" r="22461" b="37084"/>
          <a:stretch/>
        </p:blipFill>
        <p:spPr>
          <a:xfrm>
            <a:off x="250516" y="1450431"/>
            <a:ext cx="7963544" cy="3521438"/>
          </a:xfrm>
          <a:prstGeom prst="rect">
            <a:avLst/>
          </a:prstGeom>
        </p:spPr>
      </p:pic>
      <p:pic>
        <p:nvPicPr>
          <p:cNvPr id="8" name="Εικόνα 7">
            <a:extLst>
              <a:ext uri="{FF2B5EF4-FFF2-40B4-BE49-F238E27FC236}">
                <a16:creationId xmlns:a16="http://schemas.microsoft.com/office/drawing/2014/main" id="{DB6ED45B-195B-4E55-B59A-D4FA574146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0032" y="776288"/>
            <a:ext cx="3844495" cy="4824000"/>
          </a:xfrm>
          <a:prstGeom prst="rect">
            <a:avLst/>
          </a:prstGeom>
        </p:spPr>
      </p:pic>
    </p:spTree>
    <p:extLst>
      <p:ext uri="{BB962C8B-B14F-4D97-AF65-F5344CB8AC3E}">
        <p14:creationId xmlns:p14="http://schemas.microsoft.com/office/powerpoint/2010/main" val="1588734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16</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DC7E1CC2-4AEA-44E0-AFB7-5FCA7A46B220}"/>
              </a:ext>
            </a:extLst>
          </p:cNvPr>
          <p:cNvSpPr txBox="1"/>
          <p:nvPr/>
        </p:nvSpPr>
        <p:spPr>
          <a:xfrm>
            <a:off x="872076" y="1195327"/>
            <a:ext cx="6912768" cy="923330"/>
          </a:xfrm>
          <a:prstGeom prst="rect">
            <a:avLst/>
          </a:prstGeom>
          <a:noFill/>
        </p:spPr>
        <p:txBody>
          <a:bodyPr wrap="square" rtlCol="0">
            <a:spAutoFit/>
          </a:bodyPr>
          <a:lstStyle/>
          <a:p>
            <a:r>
              <a:rPr lang="el-GR" dirty="0"/>
              <a:t>Πληκτρολογήστε τη διεύθυνση: </a:t>
            </a:r>
            <a:r>
              <a:rPr lang="en-US" dirty="0">
                <a:hlinkClick r:id="rId8"/>
              </a:rPr>
              <a:t>https://el.padlet.com/</a:t>
            </a:r>
            <a:r>
              <a:rPr lang="el-GR" dirty="0"/>
              <a:t> και κάνετε σύνδεση ή εγγραφή.</a:t>
            </a:r>
          </a:p>
          <a:p>
            <a:endParaRPr lang="el-GR" dirty="0"/>
          </a:p>
        </p:txBody>
      </p:sp>
      <p:pic>
        <p:nvPicPr>
          <p:cNvPr id="4" name="Εικόνα 3">
            <a:extLst>
              <a:ext uri="{FF2B5EF4-FFF2-40B4-BE49-F238E27FC236}">
                <a16:creationId xmlns:a16="http://schemas.microsoft.com/office/drawing/2014/main" id="{EE9B8577-E5DF-4B82-9737-8192AD680F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910" y="2079647"/>
            <a:ext cx="7525436" cy="4199692"/>
          </a:xfrm>
          <a:prstGeom prst="rect">
            <a:avLst/>
          </a:prstGeom>
        </p:spPr>
      </p:pic>
    </p:spTree>
    <p:extLst>
      <p:ext uri="{BB962C8B-B14F-4D97-AF65-F5344CB8AC3E}">
        <p14:creationId xmlns:p14="http://schemas.microsoft.com/office/powerpoint/2010/main" val="3412327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17</a:t>
              </a:r>
              <a:r>
                <a:rPr lang="en-US" sz="2400" dirty="0">
                  <a:solidFill>
                    <a:schemeClr val="bg1"/>
                  </a:solidFill>
                  <a:latin typeface="Comic Sans MS" pitchFamily="66" charset="0"/>
                </a:rPr>
                <a:t>	</a:t>
              </a:r>
            </a:p>
          </p:txBody>
        </p:sp>
      </p:grpSp>
      <p:pic>
        <p:nvPicPr>
          <p:cNvPr id="5" name="Εικόνα 4">
            <a:extLst>
              <a:ext uri="{FF2B5EF4-FFF2-40B4-BE49-F238E27FC236}">
                <a16:creationId xmlns:a16="http://schemas.microsoft.com/office/drawing/2014/main" id="{F8216CEB-3A34-443C-A353-5ACD5D82B7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980" y="967043"/>
            <a:ext cx="4478460" cy="4797152"/>
          </a:xfrm>
          <a:prstGeom prst="rect">
            <a:avLst/>
          </a:prstGeom>
        </p:spPr>
      </p:pic>
      <p:sp>
        <p:nvSpPr>
          <p:cNvPr id="6" name="TextBox 5">
            <a:extLst>
              <a:ext uri="{FF2B5EF4-FFF2-40B4-BE49-F238E27FC236}">
                <a16:creationId xmlns:a16="http://schemas.microsoft.com/office/drawing/2014/main" id="{9C64FE5B-7C6A-47AA-880C-177E0C184E9B}"/>
              </a:ext>
            </a:extLst>
          </p:cNvPr>
          <p:cNvSpPr txBox="1"/>
          <p:nvPr/>
        </p:nvSpPr>
        <p:spPr>
          <a:xfrm>
            <a:off x="440913" y="1600239"/>
            <a:ext cx="3558652" cy="2585323"/>
          </a:xfrm>
          <a:prstGeom prst="rect">
            <a:avLst/>
          </a:prstGeom>
          <a:noFill/>
        </p:spPr>
        <p:txBody>
          <a:bodyPr wrap="square" rtlCol="0">
            <a:spAutoFit/>
          </a:bodyPr>
          <a:lstStyle/>
          <a:p>
            <a:pPr marL="285750" indent="-285750">
              <a:buFont typeface="Arial" panose="020B0604020202020204" pitchFamily="34" charset="0"/>
              <a:buChar char="•"/>
            </a:pPr>
            <a:r>
              <a:rPr lang="el-GR" dirty="0"/>
              <a:t>Έχετε την επιλογή να εγγραφείτε είτε μέσω ενός </a:t>
            </a:r>
            <a:r>
              <a:rPr lang="en-US" dirty="0" err="1"/>
              <a:t>gmail</a:t>
            </a:r>
            <a:r>
              <a:rPr lang="en-US" dirty="0"/>
              <a:t>, </a:t>
            </a:r>
            <a:r>
              <a:rPr lang="el-GR" dirty="0"/>
              <a:t>είτε μέσω </a:t>
            </a:r>
            <a:r>
              <a:rPr lang="en-US" dirty="0"/>
              <a:t> Hotmail </a:t>
            </a:r>
            <a:r>
              <a:rPr lang="el-GR" dirty="0"/>
              <a:t>είτε λογαριασμού </a:t>
            </a:r>
            <a:r>
              <a:rPr lang="en-US" dirty="0"/>
              <a:t>apple</a:t>
            </a:r>
            <a:r>
              <a:rPr lang="el-GR" dirty="0"/>
              <a:t> που ήδη διαθέτετε.</a:t>
            </a:r>
          </a:p>
          <a:p>
            <a:pPr marL="285750" indent="-285750">
              <a:buFont typeface="Arial" panose="020B0604020202020204" pitchFamily="34" charset="0"/>
              <a:buChar char="•"/>
            </a:pPr>
            <a:endParaRPr lang="el-GR" dirty="0"/>
          </a:p>
          <a:p>
            <a:pPr marL="285750" indent="-285750" algn="just">
              <a:buFont typeface="Arial" panose="020B0604020202020204" pitchFamily="34" charset="0"/>
              <a:buChar char="•"/>
            </a:pPr>
            <a:r>
              <a:rPr lang="el-GR" dirty="0"/>
              <a:t>Εναλλακτικά μπορείτε να εγγραφείτε με οποιοδήποτε άλλο λογαριασμό ηλεκτρονικού ταχυδρομείου διαθέτετε</a:t>
            </a:r>
          </a:p>
        </p:txBody>
      </p:sp>
    </p:spTree>
    <p:extLst>
      <p:ext uri="{BB962C8B-B14F-4D97-AF65-F5344CB8AC3E}">
        <p14:creationId xmlns:p14="http://schemas.microsoft.com/office/powerpoint/2010/main" val="334672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18</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4A7D6261-0AD4-4395-B620-8DCAA7FDBD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31" y="1053194"/>
            <a:ext cx="8741303" cy="4751612"/>
          </a:xfrm>
          <a:prstGeom prst="rect">
            <a:avLst/>
          </a:prstGeom>
        </p:spPr>
      </p:pic>
      <p:sp>
        <p:nvSpPr>
          <p:cNvPr id="5" name="TextBox 4">
            <a:extLst>
              <a:ext uri="{FF2B5EF4-FFF2-40B4-BE49-F238E27FC236}">
                <a16:creationId xmlns:a16="http://schemas.microsoft.com/office/drawing/2014/main" id="{04894A76-E5EE-443B-B2BB-17851FBFE53E}"/>
              </a:ext>
            </a:extLst>
          </p:cNvPr>
          <p:cNvSpPr txBox="1"/>
          <p:nvPr/>
        </p:nvSpPr>
        <p:spPr>
          <a:xfrm>
            <a:off x="6084168" y="1628800"/>
            <a:ext cx="2160240" cy="646331"/>
          </a:xfrm>
          <a:prstGeom prst="rect">
            <a:avLst/>
          </a:prstGeom>
          <a:noFill/>
        </p:spPr>
        <p:txBody>
          <a:bodyPr wrap="square" rtlCol="0">
            <a:spAutoFit/>
          </a:bodyPr>
          <a:lstStyle/>
          <a:p>
            <a:r>
              <a:rPr lang="el-GR" dirty="0">
                <a:solidFill>
                  <a:srgbClr val="00B0F0"/>
                </a:solidFill>
              </a:rPr>
              <a:t>Κάντε κλικ εδώ για να ξεκινήσετε</a:t>
            </a:r>
          </a:p>
        </p:txBody>
      </p:sp>
      <p:pic>
        <p:nvPicPr>
          <p:cNvPr id="7" name="Εικόνα 6">
            <a:extLst>
              <a:ext uri="{FF2B5EF4-FFF2-40B4-BE49-F238E27FC236}">
                <a16:creationId xmlns:a16="http://schemas.microsoft.com/office/drawing/2014/main" id="{B60085B2-C9D3-4074-8E95-201734C323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6962">
            <a:off x="7253705" y="1655394"/>
            <a:ext cx="1349837" cy="398274"/>
          </a:xfrm>
          <a:prstGeom prst="rect">
            <a:avLst/>
          </a:prstGeom>
        </p:spPr>
      </p:pic>
    </p:spTree>
    <p:extLst>
      <p:ext uri="{BB962C8B-B14F-4D97-AF65-F5344CB8AC3E}">
        <p14:creationId xmlns:p14="http://schemas.microsoft.com/office/powerpoint/2010/main" val="358160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19</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E4E649DF-36CA-430A-8DB6-C31FE9CBCD8A}"/>
              </a:ext>
            </a:extLst>
          </p:cNvPr>
          <p:cNvSpPr txBox="1"/>
          <p:nvPr/>
        </p:nvSpPr>
        <p:spPr>
          <a:xfrm>
            <a:off x="755576" y="897669"/>
            <a:ext cx="7128792" cy="5324535"/>
          </a:xfrm>
          <a:prstGeom prst="rect">
            <a:avLst/>
          </a:prstGeom>
          <a:noFill/>
        </p:spPr>
        <p:txBody>
          <a:bodyPr wrap="square" rtlCol="0">
            <a:spAutoFit/>
          </a:bodyPr>
          <a:lstStyle/>
          <a:p>
            <a:pPr marL="285750" indent="-285750">
              <a:buFont typeface="Arial" panose="020B0604020202020204" pitchFamily="34" charset="0"/>
              <a:buChar char="•"/>
            </a:pPr>
            <a:r>
              <a:rPr lang="el-GR" sz="2000" dirty="0"/>
              <a:t>Στο </a:t>
            </a:r>
            <a:r>
              <a:rPr lang="el-GR" sz="2000" dirty="0" err="1"/>
              <a:t>Padlet</a:t>
            </a:r>
            <a:r>
              <a:rPr lang="el-GR" sz="2000" dirty="0"/>
              <a:t> μπορείτε να δημιουργήσετε έναν συμμετοχικό πίνακα αναρτήσεων (ομάδα). </a:t>
            </a:r>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Πρόκειται για πολύ καλή επιλογή για μικρή ομάδα ανθρώπων ή και επιχειρήσεων που θέλουν να διαμοιραστούν και να συνεργαστούν σε padlets. </a:t>
            </a:r>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Στην ομάδα υπάρχει ένας κάτοχος ο οποίος μπορεί να διαχειρίζεται τους χρήστες, τις χρεώσεις (αν υπάρχουν) και τις ρυθμίσεις λογαριασμού.</a:t>
            </a:r>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Η ομάδα αποκτά έναν κοινόχρηστο πίνακα Αναρτήσεων όπου μπορεί να συνεργαστεί.</a:t>
            </a:r>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l-GR" sz="2000" dirty="0"/>
              <a:t>Μόλις ξεκινήσετε μια ομάδα, μπορείτε να προσκαλέσετε συμμετέχοντες δίνοντάς τους διακριτούς ρόλους ώστε η ομάδα σας να λειτουργεί με ασφάλεια και αποτελεσματικότητα.</a:t>
            </a:r>
          </a:p>
        </p:txBody>
      </p:sp>
    </p:spTree>
    <p:extLst>
      <p:ext uri="{BB962C8B-B14F-4D97-AF65-F5344CB8AC3E}">
        <p14:creationId xmlns:p14="http://schemas.microsoft.com/office/powerpoint/2010/main" val="3054037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εξαγωγέσ ελληνικών προϊόντων,δημιουργια τμηματων εξαγωγων,εξαγωγεσ προιοντων,εισαγωγεσ εξαγωγεσ ελλαδασ,">
            <a:extLst>
              <a:ext uri="{FF2B5EF4-FFF2-40B4-BE49-F238E27FC236}">
                <a16:creationId xmlns:a16="http://schemas.microsoft.com/office/drawing/2014/main" id="{D0C8CFB8-CBA0-4A62-8174-B02E77CDD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85" y="3394761"/>
            <a:ext cx="7773176" cy="2770543"/>
          </a:xfrm>
          <a:prstGeom prst="rect">
            <a:avLst/>
          </a:prstGeom>
          <a:noFill/>
          <a:effectLst>
            <a:glow rad="685800">
              <a:schemeClr val="accent1">
                <a:alpha val="45000"/>
              </a:schemeClr>
            </a:glow>
            <a:outerShdw blurRad="76200" dist="12700" dir="2700000" sy="-23000" kx="-800400" algn="bl" rotWithShape="0">
              <a:prstClr val="black">
                <a:alpha val="20000"/>
              </a:prstClr>
            </a:outerShdw>
          </a:effectLst>
          <a:scene3d>
            <a:camera prst="orthographicFront"/>
            <a:lightRig rig="threePt" dir="t"/>
          </a:scene3d>
          <a:sp3d>
            <a:bevelT w="114300" prst="hardEdge"/>
            <a:bevelB w="38100" h="107950"/>
          </a:sp3d>
          <a:extLst>
            <a:ext uri="{909E8E84-426E-40DD-AFC4-6F175D3DCCD1}">
              <a14:hiddenFill xmlns:a14="http://schemas.microsoft.com/office/drawing/2010/main">
                <a:solidFill>
                  <a:srgbClr val="FFFFFF"/>
                </a:solidFill>
              </a14:hiddenFill>
            </a:ext>
          </a:extLst>
        </p:spPr>
      </p:pic>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4"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6513" y="6330198"/>
              <a:ext cx="761653" cy="560538"/>
            </a:xfrm>
            <a:prstGeom prst="rect">
              <a:avLst/>
            </a:prstGeom>
          </p:spPr>
        </p:pic>
      </p:grpSp>
      <p:grpSp>
        <p:nvGrpSpPr>
          <p:cNvPr id="31" name="30 - Ομάδα"/>
          <p:cNvGrpSpPr/>
          <p:nvPr/>
        </p:nvGrpSpPr>
        <p:grpSpPr>
          <a:xfrm>
            <a:off x="0" y="10856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Εισαγωγή </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3</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323528" y="2110772"/>
            <a:ext cx="8424936" cy="281461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sz="2000" dirty="0"/>
              <a:t>Η </a:t>
            </a:r>
            <a:r>
              <a:rPr lang="el-GR" sz="2000" b="1" i="1" dirty="0"/>
              <a:t>διεθνής δικτύωση </a:t>
            </a:r>
            <a:r>
              <a:rPr lang="el-GR" sz="2000" dirty="0"/>
              <a:t>εξασφαλίζει την εξωστρέφεια των ελληνικών επιχειρήσεων αποσκοπώντας σε:</a:t>
            </a:r>
          </a:p>
          <a:p>
            <a:pPr algn="just">
              <a:lnSpc>
                <a:spcPct val="150000"/>
              </a:lnSpc>
            </a:pPr>
            <a:endParaRPr lang="el-GR" sz="2000" dirty="0"/>
          </a:p>
          <a:p>
            <a:pPr marL="742950" lvl="1" indent="-285750" algn="just">
              <a:lnSpc>
                <a:spcPct val="150000"/>
              </a:lnSpc>
              <a:buFont typeface="Wingdings" panose="05000000000000000000" pitchFamily="2" charset="2"/>
              <a:buChar char="ü"/>
            </a:pPr>
            <a:r>
              <a:rPr lang="el-GR" sz="2000" dirty="0"/>
              <a:t>σταθεροποίηση της ζήτησης </a:t>
            </a:r>
          </a:p>
          <a:p>
            <a:pPr marL="742950" lvl="1" indent="-285750" algn="just">
              <a:lnSpc>
                <a:spcPct val="150000"/>
              </a:lnSpc>
              <a:buFont typeface="Wingdings" panose="05000000000000000000" pitchFamily="2" charset="2"/>
              <a:buChar char="ü"/>
            </a:pPr>
            <a:r>
              <a:rPr lang="el-GR" sz="2000" dirty="0"/>
              <a:t>αύξηση των εξαγωγών</a:t>
            </a:r>
          </a:p>
          <a:p>
            <a:pPr marL="742950" lvl="1" indent="-285750" algn="just">
              <a:lnSpc>
                <a:spcPct val="150000"/>
              </a:lnSpc>
              <a:buFont typeface="Wingdings" panose="05000000000000000000" pitchFamily="2" charset="2"/>
              <a:buChar char="ü"/>
            </a:pPr>
            <a:r>
              <a:rPr lang="el-GR" sz="2000" dirty="0"/>
              <a:t>απόκτηση διεθνούς εμπειρίας</a:t>
            </a:r>
          </a:p>
        </p:txBody>
      </p:sp>
    </p:spTree>
    <p:extLst>
      <p:ext uri="{BB962C8B-B14F-4D97-AF65-F5344CB8AC3E}">
        <p14:creationId xmlns:p14="http://schemas.microsoft.com/office/powerpoint/2010/main" val="90059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20</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D3D57D81-E817-47ED-BA3B-666A2A3C1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669" y="1462972"/>
            <a:ext cx="8342653" cy="4120049"/>
          </a:xfrm>
          <a:prstGeom prst="rect">
            <a:avLst/>
          </a:prstGeom>
        </p:spPr>
      </p:pic>
      <p:sp>
        <p:nvSpPr>
          <p:cNvPr id="2" name="TextBox 1">
            <a:extLst>
              <a:ext uri="{FF2B5EF4-FFF2-40B4-BE49-F238E27FC236}">
                <a16:creationId xmlns:a16="http://schemas.microsoft.com/office/drawing/2014/main" id="{C64B773F-6460-43FD-84E5-30A6D3B5DD93}"/>
              </a:ext>
            </a:extLst>
          </p:cNvPr>
          <p:cNvSpPr txBox="1"/>
          <p:nvPr/>
        </p:nvSpPr>
        <p:spPr>
          <a:xfrm>
            <a:off x="364669" y="992429"/>
            <a:ext cx="8239779" cy="369332"/>
          </a:xfrm>
          <a:prstGeom prst="rect">
            <a:avLst/>
          </a:prstGeom>
          <a:noFill/>
        </p:spPr>
        <p:txBody>
          <a:bodyPr wrap="square" rtlCol="0">
            <a:spAutoFit/>
          </a:bodyPr>
          <a:lstStyle/>
          <a:p>
            <a:r>
              <a:rPr lang="el-GR" dirty="0"/>
              <a:t>Για τους εκπαιδευτικούς σκοπούς επιλέχθηκε η μορφοποίηση Πλέγμα με ενότητες.</a:t>
            </a:r>
          </a:p>
        </p:txBody>
      </p:sp>
    </p:spTree>
    <p:extLst>
      <p:ext uri="{BB962C8B-B14F-4D97-AF65-F5344CB8AC3E}">
        <p14:creationId xmlns:p14="http://schemas.microsoft.com/office/powerpoint/2010/main" val="11993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21</a:t>
              </a:r>
              <a:r>
                <a:rPr lang="en-US" sz="2400" dirty="0">
                  <a:solidFill>
                    <a:schemeClr val="bg1"/>
                  </a:solidFill>
                  <a:latin typeface="Comic Sans MS" pitchFamily="66" charset="0"/>
                </a:rPr>
                <a:t>	</a:t>
              </a:r>
            </a:p>
          </p:txBody>
        </p:sp>
      </p:grpSp>
      <p:pic>
        <p:nvPicPr>
          <p:cNvPr id="5" name="Εικόνα 4">
            <a:extLst>
              <a:ext uri="{FF2B5EF4-FFF2-40B4-BE49-F238E27FC236}">
                <a16:creationId xmlns:a16="http://schemas.microsoft.com/office/drawing/2014/main" id="{99FA8005-0349-4F2E-8028-6DD9D67B28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24" y="1243446"/>
            <a:ext cx="8676456" cy="4767532"/>
          </a:xfrm>
          <a:prstGeom prst="rect">
            <a:avLst/>
          </a:prstGeom>
        </p:spPr>
      </p:pic>
    </p:spTree>
    <p:extLst>
      <p:ext uri="{BB962C8B-B14F-4D97-AF65-F5344CB8AC3E}">
        <p14:creationId xmlns:p14="http://schemas.microsoft.com/office/powerpoint/2010/main" val="263177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22</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3A290E45-534D-46C4-A33D-568C581E0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894" y="1393733"/>
            <a:ext cx="8378177" cy="4608000"/>
          </a:xfrm>
          <a:prstGeom prst="rect">
            <a:avLst/>
          </a:prstGeom>
        </p:spPr>
      </p:pic>
    </p:spTree>
    <p:extLst>
      <p:ext uri="{BB962C8B-B14F-4D97-AF65-F5344CB8AC3E}">
        <p14:creationId xmlns:p14="http://schemas.microsoft.com/office/powerpoint/2010/main" val="30277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n-US"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Padlet Wall</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23</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B5F97DC4-A519-41F8-AAF3-591BD12191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2" y="2886949"/>
            <a:ext cx="914286" cy="914286"/>
          </a:xfrm>
          <a:prstGeom prst="rect">
            <a:avLst/>
          </a:prstGeom>
        </p:spPr>
      </p:pic>
      <p:grpSp>
        <p:nvGrpSpPr>
          <p:cNvPr id="9" name="Ομάδα 8">
            <a:extLst>
              <a:ext uri="{FF2B5EF4-FFF2-40B4-BE49-F238E27FC236}">
                <a16:creationId xmlns:a16="http://schemas.microsoft.com/office/drawing/2014/main" id="{42D9A678-6E6C-43D9-BDF6-A9644F454A8B}"/>
              </a:ext>
            </a:extLst>
          </p:cNvPr>
          <p:cNvGrpSpPr/>
          <p:nvPr/>
        </p:nvGrpSpPr>
        <p:grpSpPr>
          <a:xfrm>
            <a:off x="1691680" y="1747476"/>
            <a:ext cx="1876036" cy="3610597"/>
            <a:chOff x="1997720" y="2363472"/>
            <a:chExt cx="1569996" cy="3163957"/>
          </a:xfrm>
        </p:grpSpPr>
        <p:pic>
          <p:nvPicPr>
            <p:cNvPr id="7" name="Εικόνα 6">
              <a:extLst>
                <a:ext uri="{FF2B5EF4-FFF2-40B4-BE49-F238E27FC236}">
                  <a16:creationId xmlns:a16="http://schemas.microsoft.com/office/drawing/2014/main" id="{737C4E35-7C68-4CA4-872E-966EC19CADA8}"/>
                </a:ext>
              </a:extLst>
            </p:cNvPr>
            <p:cNvPicPr>
              <a:picLocks noChangeAspect="1"/>
            </p:cNvPicPr>
            <p:nvPr/>
          </p:nvPicPr>
          <p:blipFill rotWithShape="1">
            <a:blip r:embed="rId9">
              <a:extLst>
                <a:ext uri="{28A0092B-C50C-407E-A947-70E740481C1C}">
                  <a14:useLocalDpi xmlns:a14="http://schemas.microsoft.com/office/drawing/2010/main" val="0"/>
                </a:ext>
              </a:extLst>
            </a:blip>
            <a:srcRect t="31422" b="581"/>
            <a:stretch/>
          </p:blipFill>
          <p:spPr>
            <a:xfrm>
              <a:off x="1997720" y="2363472"/>
              <a:ext cx="1569996" cy="3163957"/>
            </a:xfrm>
            <a:prstGeom prst="rect">
              <a:avLst/>
            </a:prstGeom>
          </p:spPr>
        </p:pic>
        <p:sp>
          <p:nvSpPr>
            <p:cNvPr id="8" name="Οβάλ 7">
              <a:extLst>
                <a:ext uri="{FF2B5EF4-FFF2-40B4-BE49-F238E27FC236}">
                  <a16:creationId xmlns:a16="http://schemas.microsoft.com/office/drawing/2014/main" id="{4137FC82-ADA7-481C-B7BA-77838ADBFF3B}"/>
                </a:ext>
              </a:extLst>
            </p:cNvPr>
            <p:cNvSpPr/>
            <p:nvPr/>
          </p:nvSpPr>
          <p:spPr>
            <a:xfrm>
              <a:off x="2019194" y="3479401"/>
              <a:ext cx="1548522" cy="2475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pic>
        <p:nvPicPr>
          <p:cNvPr id="5" name="Εικόνα 4">
            <a:extLst>
              <a:ext uri="{FF2B5EF4-FFF2-40B4-BE49-F238E27FC236}">
                <a16:creationId xmlns:a16="http://schemas.microsoft.com/office/drawing/2014/main" id="{434CAAFE-E162-491C-9A2B-6E48DB264A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99592" y="2964743"/>
            <a:ext cx="839001" cy="247550"/>
          </a:xfrm>
          <a:prstGeom prst="rect">
            <a:avLst/>
          </a:prstGeom>
        </p:spPr>
      </p:pic>
      <p:pic>
        <p:nvPicPr>
          <p:cNvPr id="11" name="Εικόνα 10">
            <a:extLst>
              <a:ext uri="{FF2B5EF4-FFF2-40B4-BE49-F238E27FC236}">
                <a16:creationId xmlns:a16="http://schemas.microsoft.com/office/drawing/2014/main" id="{01776555-C19F-48A5-A016-1C5C47E75A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5976" y="815337"/>
            <a:ext cx="1966629" cy="5849888"/>
          </a:xfrm>
          <a:prstGeom prst="rect">
            <a:avLst/>
          </a:prstGeom>
        </p:spPr>
      </p:pic>
      <p:sp>
        <p:nvSpPr>
          <p:cNvPr id="12" name="TextBox 11">
            <a:extLst>
              <a:ext uri="{FF2B5EF4-FFF2-40B4-BE49-F238E27FC236}">
                <a16:creationId xmlns:a16="http://schemas.microsoft.com/office/drawing/2014/main" id="{4F373DB7-BEAA-475F-B5EB-60538C584C2E}"/>
              </a:ext>
            </a:extLst>
          </p:cNvPr>
          <p:cNvSpPr txBox="1"/>
          <p:nvPr/>
        </p:nvSpPr>
        <p:spPr>
          <a:xfrm>
            <a:off x="6331475" y="1672081"/>
            <a:ext cx="2649770" cy="2862322"/>
          </a:xfrm>
          <a:prstGeom prst="rect">
            <a:avLst/>
          </a:prstGeom>
          <a:noFill/>
        </p:spPr>
        <p:txBody>
          <a:bodyPr wrap="square" rtlCol="0">
            <a:spAutoFit/>
          </a:bodyPr>
          <a:lstStyle/>
          <a:p>
            <a:pPr algn="just"/>
            <a:r>
              <a:rPr lang="el-GR" dirty="0"/>
              <a:t>Με αυτή τη σειρά ενεργειών μπορείτε να ενσωματώσετε τον τοίχο σας στην Ιστοσελίδα στο</a:t>
            </a:r>
            <a:r>
              <a:rPr lang="en-US" dirty="0"/>
              <a:t> Blog </a:t>
            </a:r>
            <a:r>
              <a:rPr lang="el-GR" dirty="0"/>
              <a:t>σας ή στο Ηλεκτρονικό σας κατάστημα επικολλώντας τον κώδικα που αντιγράφετε από αυτό το σημείο </a:t>
            </a:r>
          </a:p>
        </p:txBody>
      </p:sp>
      <p:pic>
        <p:nvPicPr>
          <p:cNvPr id="30" name="Εικόνα 29">
            <a:extLst>
              <a:ext uri="{FF2B5EF4-FFF2-40B4-BE49-F238E27FC236}">
                <a16:creationId xmlns:a16="http://schemas.microsoft.com/office/drawing/2014/main" id="{06147CFF-6B73-4E76-9973-B444AB46FA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3563888" y="2999573"/>
            <a:ext cx="839001" cy="247550"/>
          </a:xfrm>
          <a:prstGeom prst="rect">
            <a:avLst/>
          </a:prstGeom>
        </p:spPr>
      </p:pic>
      <p:sp>
        <p:nvSpPr>
          <p:cNvPr id="33" name="Οβάλ 32">
            <a:extLst>
              <a:ext uri="{FF2B5EF4-FFF2-40B4-BE49-F238E27FC236}">
                <a16:creationId xmlns:a16="http://schemas.microsoft.com/office/drawing/2014/main" id="{57C689BB-9758-41A3-9DAD-03DA1AE6E9BB}"/>
              </a:ext>
            </a:extLst>
          </p:cNvPr>
          <p:cNvSpPr/>
          <p:nvPr/>
        </p:nvSpPr>
        <p:spPr>
          <a:xfrm>
            <a:off x="4316978" y="3844063"/>
            <a:ext cx="664232" cy="2824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Οβάλ 33">
            <a:extLst>
              <a:ext uri="{FF2B5EF4-FFF2-40B4-BE49-F238E27FC236}">
                <a16:creationId xmlns:a16="http://schemas.microsoft.com/office/drawing/2014/main" id="{237AE173-FD4E-4861-BD5A-B7F57AD4C963}"/>
              </a:ext>
            </a:extLst>
          </p:cNvPr>
          <p:cNvSpPr/>
          <p:nvPr/>
        </p:nvSpPr>
        <p:spPr>
          <a:xfrm>
            <a:off x="4283968" y="5373216"/>
            <a:ext cx="664232" cy="2824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40678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800" b="1">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24</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DD609A99-D410-439A-97D1-E6C98A3EBCA5}"/>
              </a:ext>
            </a:extLst>
          </p:cNvPr>
          <p:cNvSpPr txBox="1"/>
          <p:nvPr/>
        </p:nvSpPr>
        <p:spPr>
          <a:xfrm>
            <a:off x="755576" y="1772816"/>
            <a:ext cx="7488832" cy="4247317"/>
          </a:xfrm>
          <a:prstGeom prst="rect">
            <a:avLst/>
          </a:prstGeom>
          <a:noFill/>
        </p:spPr>
        <p:txBody>
          <a:bodyPr wrap="square" rtlCol="0">
            <a:spAutoFit/>
          </a:bodyPr>
          <a:lstStyle/>
          <a:p>
            <a:endParaRPr lang="el-GR" dirty="0">
              <a:hlinkClick r:id="rId8"/>
            </a:endParaRPr>
          </a:p>
          <a:p>
            <a:r>
              <a:rPr lang="el-GR" dirty="0" err="1"/>
              <a:t>Στυλιαράς</a:t>
            </a:r>
            <a:r>
              <a:rPr lang="el-GR" dirty="0"/>
              <a:t>, Γ., Δήμου, Β., &amp; </a:t>
            </a:r>
            <a:r>
              <a:rPr lang="el-GR" dirty="0" err="1"/>
              <a:t>Ζευγώλης</a:t>
            </a:r>
            <a:r>
              <a:rPr lang="el-GR" dirty="0"/>
              <a:t>, Δ. (2019).</a:t>
            </a:r>
            <a:r>
              <a:rPr lang="en-US" dirty="0"/>
              <a:t> </a:t>
            </a:r>
            <a:r>
              <a:rPr lang="el-GR" i="1" dirty="0"/>
              <a:t>Τεχνολογία πολυμέσων, Σύγχρονα </a:t>
            </a:r>
            <a:r>
              <a:rPr lang="el-GR" i="1" dirty="0" err="1"/>
              <a:t>πολυμεσικά</a:t>
            </a:r>
            <a:r>
              <a:rPr lang="el-GR" i="1" dirty="0"/>
              <a:t> εργαλεία</a:t>
            </a:r>
            <a:r>
              <a:rPr lang="el-GR" dirty="0"/>
              <a:t> (</a:t>
            </a:r>
            <a:r>
              <a:rPr lang="el-GR" dirty="0" err="1"/>
              <a:t>Τζιόλα</a:t>
            </a:r>
            <a:r>
              <a:rPr lang="el-GR" dirty="0"/>
              <a:t>, </a:t>
            </a:r>
            <a:r>
              <a:rPr lang="en-US" dirty="0"/>
              <a:t>Ed.)</a:t>
            </a:r>
            <a:r>
              <a:rPr lang="el-GR" dirty="0"/>
              <a:t>. </a:t>
            </a:r>
            <a:endParaRPr lang="en-US" dirty="0"/>
          </a:p>
          <a:p>
            <a:r>
              <a:rPr lang="en-US" dirty="0"/>
              <a:t>‌</a:t>
            </a:r>
            <a:endParaRPr lang="el-GR" dirty="0">
              <a:hlinkClick r:id="rId8"/>
            </a:endParaRPr>
          </a:p>
          <a:p>
            <a:r>
              <a:rPr lang="en-US" dirty="0">
                <a:hlinkClick r:id="rId8"/>
              </a:rPr>
              <a:t>https://inkstory.gr/ti-to-blog-to-blogging-oi-bloggers/</a:t>
            </a:r>
            <a:endParaRPr lang="el-GR" dirty="0"/>
          </a:p>
          <a:p>
            <a:endParaRPr lang="el-GR" dirty="0"/>
          </a:p>
          <a:p>
            <a:r>
              <a:rPr lang="en-US" dirty="0">
                <a:hlinkClick r:id="rId9"/>
              </a:rPr>
              <a:t>https://inkstory.gr/blogging-platformes-dimiourgia-blog/</a:t>
            </a:r>
            <a:endParaRPr lang="en-US" dirty="0"/>
          </a:p>
          <a:p>
            <a:endParaRPr lang="el-GR" dirty="0"/>
          </a:p>
          <a:p>
            <a:r>
              <a:rPr lang="en-US" dirty="0">
                <a:hlinkClick r:id="rId10"/>
              </a:rPr>
              <a:t>https://slideplayer.gr/slide/1946515/</a:t>
            </a:r>
            <a:endParaRPr lang="el-GR" dirty="0"/>
          </a:p>
          <a:p>
            <a:endParaRPr lang="el-GR" dirty="0"/>
          </a:p>
          <a:p>
            <a:r>
              <a:rPr lang="en-US" dirty="0">
                <a:hlinkClick r:id="rId11"/>
              </a:rPr>
              <a:t>https://padlet.help/l/en/article/43cvz86jo2-what-is-a-team</a:t>
            </a:r>
            <a:endParaRPr lang="el-GR" dirty="0"/>
          </a:p>
          <a:p>
            <a:endParaRPr lang="el-GR" dirty="0"/>
          </a:p>
          <a:p>
            <a:endParaRPr lang="el-GR" dirty="0"/>
          </a:p>
          <a:p>
            <a:endParaRPr lang="en-US" dirty="0"/>
          </a:p>
          <a:p>
            <a:endParaRPr lang="el-GR" dirty="0"/>
          </a:p>
        </p:txBody>
      </p:sp>
    </p:spTree>
    <p:extLst>
      <p:ext uri="{BB962C8B-B14F-4D97-AF65-F5344CB8AC3E}">
        <p14:creationId xmlns:p14="http://schemas.microsoft.com/office/powerpoint/2010/main" val="196352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Διεθνής Δικτύωση</a:t>
            </a:r>
            <a:endParaRPr lang="en-US" sz="4000" b="1" dirty="0">
              <a:solidFill>
                <a:srgbClr val="A02E5F"/>
              </a:solidFill>
              <a:latin typeface="Arial" panose="020B0604020202020204" pitchFamily="34" charset="0"/>
              <a:cs typeface="Arial" panose="020B0604020202020204" pitchFamily="34" charset="0"/>
            </a:endParaRPr>
          </a:p>
          <a:p>
            <a:pPr lvl="0" algn="ctr">
              <a:lnSpc>
                <a:spcPts val="5600"/>
              </a:lnSpc>
              <a:spcBef>
                <a:spcPct val="0"/>
              </a:spcBef>
              <a:defRPr/>
            </a:pP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Ιστοσελίδες, Ηλεκτρονικό Κατάστημα</a:t>
            </a:r>
          </a:p>
        </p:txBody>
      </p:sp>
      <p:sp>
        <p:nvSpPr>
          <p:cNvPr id="14" name="2 - Υπότιτλος"/>
          <p:cNvSpPr txBox="1">
            <a:spLocks/>
          </p:cNvSpPr>
          <p:nvPr/>
        </p:nvSpPr>
        <p:spPr>
          <a:xfrm>
            <a:off x="1151620" y="5143511"/>
            <a:ext cx="7164796" cy="113953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1" u="none" strike="noStrike" kern="1200" cap="none" spc="0" normalizeH="0" baseline="0" noProof="0" dirty="0">
                <a:ln>
                  <a:noFill/>
                </a:ln>
                <a:effectLst/>
                <a:uLnTx/>
                <a:uFillTx/>
                <a:latin typeface="Arial" pitchFamily="34" charset="0"/>
                <a:cs typeface="Arial" pitchFamily="34" charset="0"/>
              </a:rPr>
              <a:t>Τμήμα Επιστήμης &amp; Τεχνολογίας Τροφίμων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i="1" dirty="0">
                <a:latin typeface="Arial" pitchFamily="34" charset="0"/>
                <a:cs typeface="Arial" pitchFamily="34" charset="0"/>
              </a:rPr>
              <a:t>ΠΑΝΕΠΙΣΤΗΜΙΟ ΠΑΤΡΩΝ</a:t>
            </a:r>
            <a:endParaRPr kumimoji="0" lang="en-US" i="1" u="none" strike="noStrike" kern="1200" cap="none" spc="0" normalizeH="0" baseline="0" noProof="0" dirty="0">
              <a:ln>
                <a:noFill/>
              </a:ln>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300" b="1" i="0" u="none" strike="noStrike" kern="1200" cap="none" spc="0" normalizeH="0" baseline="0" noProof="0" dirty="0">
              <a:ln>
                <a:noFill/>
              </a:ln>
              <a:effectLst/>
              <a:uLnTx/>
              <a:uFillTx/>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3554819"/>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 τι είναι Ιστοσελίδα</a:t>
            </a:r>
          </a:p>
          <a:p>
            <a:pPr marL="285750" indent="-285750">
              <a:lnSpc>
                <a:spcPct val="150000"/>
              </a:lnSpc>
              <a:buFont typeface="Arial" panose="020B0604020202020204" pitchFamily="34" charset="0"/>
              <a:buChar char="•"/>
            </a:pPr>
            <a:r>
              <a:rPr lang="el-GR" dirty="0"/>
              <a:t>Να αναφέρουν τι είναι </a:t>
            </a:r>
            <a:r>
              <a:rPr lang="el-GR" dirty="0" err="1"/>
              <a:t>Ιστοχώρος</a:t>
            </a:r>
            <a:endParaRPr lang="el-GR" dirty="0"/>
          </a:p>
          <a:p>
            <a:pPr marL="285750" indent="-285750">
              <a:lnSpc>
                <a:spcPct val="150000"/>
              </a:lnSpc>
              <a:buFont typeface="Arial" panose="020B0604020202020204" pitchFamily="34" charset="0"/>
              <a:buChar char="•"/>
            </a:pPr>
            <a:r>
              <a:rPr lang="el-GR" dirty="0"/>
              <a:t>Να αναφέρουν πλατφόρμες δημιουργίας Ιστοσελίδων</a:t>
            </a:r>
          </a:p>
          <a:p>
            <a:pPr marL="285750" indent="-285750">
              <a:lnSpc>
                <a:spcPct val="150000"/>
              </a:lnSpc>
              <a:buFont typeface="Arial" panose="020B0604020202020204" pitchFamily="34" charset="0"/>
              <a:buChar char="•"/>
            </a:pPr>
            <a:r>
              <a:rPr lang="el-GR" dirty="0"/>
              <a:t>Να αναφέρουν τις διαφορές μεταξύ Ιστοσελίδας και </a:t>
            </a:r>
            <a:r>
              <a:rPr lang="en-US" dirty="0"/>
              <a:t>Blog</a:t>
            </a:r>
          </a:p>
          <a:p>
            <a:pPr marL="285750" indent="-285750">
              <a:lnSpc>
                <a:spcPct val="150000"/>
              </a:lnSpc>
              <a:buFont typeface="Arial" panose="020B0604020202020204" pitchFamily="34" charset="0"/>
              <a:buChar char="•"/>
            </a:pPr>
            <a:r>
              <a:rPr lang="el-GR" dirty="0"/>
              <a:t>Να δημιουργούν μια Ιστοσελίδα Ηλεκτρονικού καταστήματος με χρήση της πλατφόρμας </a:t>
            </a:r>
            <a:r>
              <a:rPr lang="ca-ES-valencia" dirty="0"/>
              <a:t>Weebly</a:t>
            </a:r>
            <a:r>
              <a:rPr lang="el-GR" dirty="0"/>
              <a:t> </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98842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Ιστοσελίδα – Τι είναι;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27238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dirty="0"/>
              <a:t>Μια ιστοσελίδα είναι ένα ενιαίο έγγραφο στο Διαδίκτυο.</a:t>
            </a:r>
            <a:endParaRPr lang="en-US" dirty="0"/>
          </a:p>
          <a:p>
            <a:pPr marL="285750" indent="-285750">
              <a:lnSpc>
                <a:spcPct val="150000"/>
              </a:lnSpc>
              <a:buFont typeface="Arial" panose="020B0604020202020204" pitchFamily="34" charset="0"/>
              <a:buChar char="•"/>
            </a:pPr>
            <a:r>
              <a:rPr lang="el-GR" dirty="0"/>
              <a:t>Ένας χρήστης μπορεί να έχει εύκολη πρόσβαση σε έναν </a:t>
            </a:r>
            <a:r>
              <a:rPr lang="el-GR" dirty="0" err="1"/>
              <a:t>ιστότοπο</a:t>
            </a:r>
            <a:r>
              <a:rPr lang="el-GR" dirty="0"/>
              <a:t> χρησιμοποιώντας μια διεύθυνση URL. </a:t>
            </a:r>
            <a:endParaRPr lang="en-US" dirty="0"/>
          </a:p>
          <a:p>
            <a:pPr marL="285750" indent="-285750">
              <a:lnSpc>
                <a:spcPct val="150000"/>
              </a:lnSpc>
              <a:buFont typeface="Arial" panose="020B0604020202020204" pitchFamily="34" charset="0"/>
              <a:buChar char="•"/>
            </a:pPr>
            <a:r>
              <a:rPr lang="el-GR" dirty="0"/>
              <a:t>Μπορεί να αποτελείται από κείμενο, εικόνες, γραφικά, ήχο, βίντεο και </a:t>
            </a:r>
            <a:r>
              <a:rPr lang="el-GR" dirty="0" err="1"/>
              <a:t>υπερσύνδεσμους</a:t>
            </a:r>
            <a:r>
              <a:rPr lang="el-GR" dirty="0"/>
              <a:t> σε άλλες ιστοσελίδες.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pic>
        <p:nvPicPr>
          <p:cNvPr id="3" name="Εικόνα 2">
            <a:extLst>
              <a:ext uri="{FF2B5EF4-FFF2-40B4-BE49-F238E27FC236}">
                <a16:creationId xmlns:a16="http://schemas.microsoft.com/office/drawing/2014/main" id="{8299DAE6-6B3F-4BC2-BEB9-50CDCE4B08E6}"/>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5207539" y="3961504"/>
            <a:ext cx="2943621" cy="2046843"/>
          </a:xfrm>
          <a:prstGeom prst="rect">
            <a:avLst/>
          </a:prstGeom>
        </p:spPr>
      </p:pic>
    </p:spTree>
    <p:extLst>
      <p:ext uri="{BB962C8B-B14F-4D97-AF65-F5344CB8AC3E}">
        <p14:creationId xmlns:p14="http://schemas.microsoft.com/office/powerpoint/2010/main" val="343262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err="1">
                  <a:solidFill>
                    <a:srgbClr val="88CCE4"/>
                  </a:solidFill>
                  <a:effectLst>
                    <a:outerShdw blurRad="38100" dist="38100" dir="2700000" algn="tl">
                      <a:srgbClr val="000000">
                        <a:alpha val="43137"/>
                      </a:srgbClr>
                    </a:outerShdw>
                  </a:effectLst>
                  <a:latin typeface="Arial" pitchFamily="34" charset="0"/>
                  <a:cs typeface="Arial" pitchFamily="34" charset="0"/>
                </a:rPr>
                <a:t>Ιστοχώρος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3</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3139321"/>
          </a:xfrm>
          <a:prstGeom prst="rect">
            <a:avLst/>
          </a:prstGeom>
          <a:noFill/>
        </p:spPr>
        <p:txBody>
          <a:bodyPr wrap="square" rtlCol="0">
            <a:spAutoFit/>
          </a:bodyPr>
          <a:lstStyle/>
          <a:p>
            <a:pPr>
              <a:lnSpc>
                <a:spcPct val="150000"/>
              </a:lnSpc>
            </a:pPr>
            <a:r>
              <a:rPr lang="el-GR" dirty="0"/>
              <a:t>Ένας </a:t>
            </a:r>
            <a:r>
              <a:rPr lang="el-GR" b="1" dirty="0" err="1"/>
              <a:t>ιστότοπος</a:t>
            </a:r>
            <a:r>
              <a:rPr lang="el-GR" dirty="0"/>
              <a:t>, </a:t>
            </a:r>
            <a:r>
              <a:rPr lang="el-GR" b="1" dirty="0" err="1"/>
              <a:t>ιστοχώρος</a:t>
            </a:r>
            <a:r>
              <a:rPr lang="el-GR" dirty="0"/>
              <a:t> ή </a:t>
            </a:r>
            <a:r>
              <a:rPr lang="el-GR" b="1" dirty="0"/>
              <a:t>διαδικτυακός τόπος</a:t>
            </a:r>
            <a:r>
              <a:rPr lang="el-GR" dirty="0"/>
              <a:t> (</a:t>
            </a:r>
            <a:r>
              <a:rPr lang="el-GR" i="1" dirty="0" err="1"/>
              <a:t>web</a:t>
            </a:r>
            <a:r>
              <a:rPr lang="el-GR" i="1" dirty="0"/>
              <a:t> </a:t>
            </a:r>
            <a:r>
              <a:rPr lang="el-GR" i="1" dirty="0" err="1"/>
              <a:t>site</a:t>
            </a:r>
            <a:r>
              <a:rPr lang="el-GR" dirty="0"/>
              <a:t>) είναι μία συλλογή από ιστοσελίδες, εικόνες, βίντεο και άλλα ψηφιακά στοιχεία, τα οποία φιλοξενούνται στο ίδιο </a:t>
            </a:r>
            <a:r>
              <a:rPr lang="el-GR" dirty="0" err="1"/>
              <a:t>domain</a:t>
            </a:r>
            <a:r>
              <a:rPr lang="el-GR" dirty="0"/>
              <a:t> (περιοχή) του Παγκόσμιου Ιστού. Βασίζεται στην υπηρεσία www (</a:t>
            </a:r>
            <a:r>
              <a:rPr lang="el-GR" i="1" dirty="0" err="1"/>
              <a:t>world</a:t>
            </a:r>
            <a:r>
              <a:rPr lang="el-GR" i="1" dirty="0"/>
              <a:t> </a:t>
            </a:r>
            <a:r>
              <a:rPr lang="el-GR" i="1" dirty="0" err="1"/>
              <a:t>wide</a:t>
            </a:r>
            <a:r>
              <a:rPr lang="el-GR" i="1" dirty="0"/>
              <a:t> </a:t>
            </a:r>
            <a:r>
              <a:rPr lang="el-GR" i="1" dirty="0" err="1"/>
              <a:t>web</a:t>
            </a:r>
            <a:r>
              <a:rPr lang="el-GR" i="1" dirty="0"/>
              <a:t> - παγκόσμιος ιστός</a:t>
            </a:r>
            <a:r>
              <a:rPr lang="el-GR" dirty="0"/>
              <a:t>), μια από τις υπηρεσίες που παρέχονται στο Διαδίκτυο, με τη χρησιμοποίηση του πρωτοκόλλου http ή https.</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pic>
        <p:nvPicPr>
          <p:cNvPr id="3" name="Εικόνα 2">
            <a:extLst>
              <a:ext uri="{FF2B5EF4-FFF2-40B4-BE49-F238E27FC236}">
                <a16:creationId xmlns:a16="http://schemas.microsoft.com/office/drawing/2014/main" id="{E1C884FF-E57D-4E24-8ECB-89E8F9305272}"/>
              </a:ext>
            </a:extLst>
          </p:cNvPr>
          <p:cNvPicPr>
            <a:picLocks noChangeAspect="1"/>
          </p:cNvPicPr>
          <p:nvPr/>
        </p:nvPicPr>
        <p:blipFill>
          <a:blip r:embed="rId8"/>
          <a:stretch>
            <a:fillRect/>
          </a:stretch>
        </p:blipFill>
        <p:spPr>
          <a:xfrm rot="1119584">
            <a:off x="4606748" y="4105294"/>
            <a:ext cx="2667000" cy="1714500"/>
          </a:xfrm>
          <a:prstGeom prst="rect">
            <a:avLst/>
          </a:prstGeom>
        </p:spPr>
      </p:pic>
    </p:spTree>
    <p:extLst>
      <p:ext uri="{BB962C8B-B14F-4D97-AF65-F5344CB8AC3E}">
        <p14:creationId xmlns:p14="http://schemas.microsoft.com/office/powerpoint/2010/main" val="3328419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Πλατφόρμες Δημιουργίας Ιστοσελίδας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4</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5078313"/>
          </a:xfrm>
          <a:prstGeom prst="rect">
            <a:avLst/>
          </a:prstGeom>
          <a:noFill/>
        </p:spPr>
        <p:txBody>
          <a:bodyPr wrap="square" rtlCol="0">
            <a:spAutoFit/>
          </a:bodyPr>
          <a:lstStyle/>
          <a:p>
            <a:r>
              <a:rPr lang="el-GR" dirty="0"/>
              <a:t>Πλατφόρμες δημιουργίας </a:t>
            </a:r>
            <a:r>
              <a:rPr lang="el-GR" dirty="0" err="1"/>
              <a:t>ιστότοπων</a:t>
            </a:r>
            <a:r>
              <a:rPr lang="el-GR" dirty="0"/>
              <a:t>:</a:t>
            </a:r>
          </a:p>
          <a:p>
            <a:pPr marL="742950" lvl="1" indent="-285750">
              <a:buFont typeface="Arial" panose="020B0604020202020204" pitchFamily="34" charset="0"/>
              <a:buChar char="•"/>
            </a:pPr>
            <a:r>
              <a:rPr lang="en-US" dirty="0"/>
              <a:t>Weebly</a:t>
            </a:r>
          </a:p>
          <a:p>
            <a:pPr marL="742950" lvl="1" indent="-285750">
              <a:buFont typeface="Arial" panose="020B0604020202020204" pitchFamily="34" charset="0"/>
              <a:buChar char="•"/>
            </a:pPr>
            <a:r>
              <a:rPr lang="en-US" dirty="0"/>
              <a:t>Strikingly</a:t>
            </a:r>
          </a:p>
          <a:p>
            <a:pPr marL="742950" lvl="1" indent="-285750">
              <a:buFont typeface="Arial" panose="020B0604020202020204" pitchFamily="34" charset="0"/>
              <a:buChar char="•"/>
            </a:pPr>
            <a:r>
              <a:rPr lang="en-US" dirty="0"/>
              <a:t>Webflow</a:t>
            </a:r>
          </a:p>
          <a:p>
            <a:pPr marL="742950" lvl="1" indent="-285750">
              <a:buFont typeface="Arial" panose="020B0604020202020204" pitchFamily="34" charset="0"/>
              <a:buChar char="•"/>
            </a:pPr>
            <a:r>
              <a:rPr lang="en-US" dirty="0"/>
              <a:t>GoDaddy</a:t>
            </a:r>
          </a:p>
          <a:p>
            <a:pPr marL="742950" lvl="1" indent="-285750">
              <a:buFont typeface="Arial" panose="020B0604020202020204" pitchFamily="34" charset="0"/>
              <a:buChar char="•"/>
            </a:pPr>
            <a:r>
              <a:rPr lang="en-US" dirty="0"/>
              <a:t>Site123</a:t>
            </a:r>
          </a:p>
          <a:p>
            <a:pPr marL="742950" lvl="1" indent="-285750">
              <a:buFont typeface="Arial" panose="020B0604020202020204" pitchFamily="34" charset="0"/>
              <a:buChar char="•"/>
            </a:pPr>
            <a:r>
              <a:rPr lang="en-US" dirty="0"/>
              <a:t>Jimdo</a:t>
            </a:r>
          </a:p>
          <a:p>
            <a:pPr marL="742950" lvl="1" indent="-285750">
              <a:buFont typeface="Arial" panose="020B0604020202020204" pitchFamily="34" charset="0"/>
              <a:buChar char="•"/>
            </a:pPr>
            <a:r>
              <a:rPr lang="en-US" dirty="0"/>
              <a:t>Systeme.io</a:t>
            </a:r>
          </a:p>
          <a:p>
            <a:pPr marL="742950" lvl="1" indent="-285750">
              <a:buFont typeface="Arial" panose="020B0604020202020204" pitchFamily="34" charset="0"/>
              <a:buChar char="•"/>
            </a:pPr>
            <a:r>
              <a:rPr lang="en-US" dirty="0"/>
              <a:t>Freewebstore</a:t>
            </a:r>
          </a:p>
          <a:p>
            <a:pPr marL="742950" lvl="1" indent="-285750">
              <a:buFont typeface="Arial" panose="020B0604020202020204" pitchFamily="34" charset="0"/>
              <a:buChar char="•"/>
            </a:pPr>
            <a:r>
              <a:rPr lang="en-US" dirty="0"/>
              <a:t>Webnode</a:t>
            </a:r>
          </a:p>
          <a:p>
            <a:pPr marL="742950" lvl="1" indent="-285750">
              <a:buFont typeface="Arial" panose="020B0604020202020204" pitchFamily="34" charset="0"/>
              <a:buChar char="•"/>
            </a:pPr>
            <a:r>
              <a:rPr lang="en-US" dirty="0"/>
              <a:t>IMCreator</a:t>
            </a:r>
          </a:p>
          <a:p>
            <a:pPr marL="742950" lvl="1" indent="-285750">
              <a:buFont typeface="Arial" panose="020B0604020202020204" pitchFamily="34" charset="0"/>
              <a:buChar char="•"/>
            </a:pPr>
            <a:r>
              <a:rPr lang="en-US" dirty="0"/>
              <a:t>Webstarts</a:t>
            </a:r>
          </a:p>
          <a:p>
            <a:pPr marL="742950" lvl="1" indent="-285750">
              <a:buFont typeface="Arial" panose="020B0604020202020204" pitchFamily="34" charset="0"/>
              <a:buChar char="•"/>
            </a:pPr>
            <a:r>
              <a:rPr lang="en-US" dirty="0"/>
              <a:t>WordPress.com</a:t>
            </a:r>
          </a:p>
          <a:p>
            <a:r>
              <a:rPr lang="el-GR" dirty="0"/>
              <a:t>Πλατφόρμες αποκλειστικά για το ηλεκτρονικό εμπόριο:</a:t>
            </a:r>
          </a:p>
          <a:p>
            <a:pPr marL="742950" lvl="1" indent="-285750">
              <a:buFont typeface="Arial" panose="020B0604020202020204" pitchFamily="34" charset="0"/>
              <a:buChar char="•"/>
            </a:pPr>
            <a:r>
              <a:rPr lang="en-US" dirty="0"/>
              <a:t>Square Online Store</a:t>
            </a:r>
          </a:p>
          <a:p>
            <a:pPr marL="742950" lvl="1" indent="-285750">
              <a:buFont typeface="Arial" panose="020B0604020202020204" pitchFamily="34" charset="0"/>
              <a:buChar char="•"/>
            </a:pPr>
            <a:r>
              <a:rPr lang="en-US" dirty="0"/>
              <a:t>Ecwid</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pic>
        <p:nvPicPr>
          <p:cNvPr id="3" name="Εικόνα 2">
            <a:extLst>
              <a:ext uri="{FF2B5EF4-FFF2-40B4-BE49-F238E27FC236}">
                <a16:creationId xmlns:a16="http://schemas.microsoft.com/office/drawing/2014/main" id="{CFBED885-8CEA-4CEB-9480-F2473063AF83}"/>
              </a:ext>
            </a:extLst>
          </p:cNvPr>
          <p:cNvPicPr>
            <a:picLocks noChangeAspect="1"/>
          </p:cNvPicPr>
          <p:nvPr/>
        </p:nvPicPr>
        <p:blipFill>
          <a:blip r:embed="rId8"/>
          <a:stretch>
            <a:fillRect/>
          </a:stretch>
        </p:blipFill>
        <p:spPr>
          <a:xfrm>
            <a:off x="4232288" y="1988840"/>
            <a:ext cx="1685921" cy="944116"/>
          </a:xfrm>
          <a:prstGeom prst="rect">
            <a:avLst/>
          </a:prstGeom>
        </p:spPr>
      </p:pic>
      <p:pic>
        <p:nvPicPr>
          <p:cNvPr id="4" name="Εικόνα 3">
            <a:extLst>
              <a:ext uri="{FF2B5EF4-FFF2-40B4-BE49-F238E27FC236}">
                <a16:creationId xmlns:a16="http://schemas.microsoft.com/office/drawing/2014/main" id="{F6843C02-0A40-481E-AC42-1A7D2817D7D2}"/>
              </a:ext>
            </a:extLst>
          </p:cNvPr>
          <p:cNvPicPr>
            <a:picLocks noChangeAspect="1"/>
          </p:cNvPicPr>
          <p:nvPr/>
        </p:nvPicPr>
        <p:blipFill>
          <a:blip r:embed="rId9"/>
          <a:stretch>
            <a:fillRect/>
          </a:stretch>
        </p:blipFill>
        <p:spPr>
          <a:xfrm>
            <a:off x="6126439" y="1988840"/>
            <a:ext cx="1736732" cy="972570"/>
          </a:xfrm>
          <a:prstGeom prst="rect">
            <a:avLst/>
          </a:prstGeom>
        </p:spPr>
      </p:pic>
      <p:pic>
        <p:nvPicPr>
          <p:cNvPr id="6" name="Εικόνα 5">
            <a:extLst>
              <a:ext uri="{FF2B5EF4-FFF2-40B4-BE49-F238E27FC236}">
                <a16:creationId xmlns:a16="http://schemas.microsoft.com/office/drawing/2014/main" id="{662A44DD-7FB3-4E5E-AAFF-39C0837E2A75}"/>
              </a:ext>
            </a:extLst>
          </p:cNvPr>
          <p:cNvPicPr>
            <a:picLocks noChangeAspect="1"/>
          </p:cNvPicPr>
          <p:nvPr/>
        </p:nvPicPr>
        <p:blipFill>
          <a:blip r:embed="rId10"/>
          <a:stretch>
            <a:fillRect/>
          </a:stretch>
        </p:blipFill>
        <p:spPr>
          <a:xfrm>
            <a:off x="4232288" y="3090904"/>
            <a:ext cx="1685921" cy="1121904"/>
          </a:xfrm>
          <a:prstGeom prst="rect">
            <a:avLst/>
          </a:prstGeom>
        </p:spPr>
      </p:pic>
      <p:pic>
        <p:nvPicPr>
          <p:cNvPr id="7" name="Εικόνα 6">
            <a:extLst>
              <a:ext uri="{FF2B5EF4-FFF2-40B4-BE49-F238E27FC236}">
                <a16:creationId xmlns:a16="http://schemas.microsoft.com/office/drawing/2014/main" id="{03A0AA03-E91F-45A3-AD9A-A31E3317BA8E}"/>
              </a:ext>
            </a:extLst>
          </p:cNvPr>
          <p:cNvPicPr>
            <a:picLocks noChangeAspect="1"/>
          </p:cNvPicPr>
          <p:nvPr/>
        </p:nvPicPr>
        <p:blipFill>
          <a:blip r:embed="rId11"/>
          <a:stretch>
            <a:fillRect/>
          </a:stretch>
        </p:blipFill>
        <p:spPr>
          <a:xfrm>
            <a:off x="6103458" y="3090905"/>
            <a:ext cx="1759713" cy="1121904"/>
          </a:xfrm>
          <a:prstGeom prst="rect">
            <a:avLst/>
          </a:prstGeom>
        </p:spPr>
      </p:pic>
    </p:spTree>
    <p:extLst>
      <p:ext uri="{BB962C8B-B14F-4D97-AF65-F5344CB8AC3E}">
        <p14:creationId xmlns:p14="http://schemas.microsoft.com/office/powerpoint/2010/main" val="167883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DA5C24C-BE94-4031-960F-C729F135F77E}"/>
              </a:ext>
            </a:extLst>
          </p:cNvPr>
          <p:cNvPicPr>
            <a:picLocks noChangeAspect="1"/>
          </p:cNvPicPr>
          <p:nvPr/>
        </p:nvPicPr>
        <p:blipFill>
          <a:blip r:embed="rId3"/>
          <a:stretch>
            <a:fillRect/>
          </a:stretch>
        </p:blipFill>
        <p:spPr>
          <a:xfrm>
            <a:off x="1274950" y="2505359"/>
            <a:ext cx="6744714" cy="3664628"/>
          </a:xfrm>
          <a:prstGeom prst="rect">
            <a:avLst/>
          </a:prstGeom>
        </p:spPr>
      </p:pic>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4"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1" y="210156"/>
              <a:ext cx="6715525" cy="461665"/>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Ηλεκτρονικό Εμπόριο - Διεθνής Δικτύωση</a:t>
              </a:r>
              <a:endParaRPr lang="el-GR" sz="24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544570" y="972546"/>
            <a:ext cx="7963544" cy="5782224"/>
          </a:xfrm>
          <a:prstGeom prst="rect">
            <a:avLst/>
          </a:prstGeom>
          <a:noFill/>
        </p:spPr>
        <p:txBody>
          <a:bodyPr wrap="square" rtlCol="0">
            <a:spAutoFit/>
          </a:bodyPr>
          <a:lstStyle/>
          <a:p>
            <a:pPr marL="457200" indent="-457200" algn="just">
              <a:lnSpc>
                <a:spcPct val="115000"/>
              </a:lnSpc>
              <a:spcAft>
                <a:spcPts val="800"/>
              </a:spcAft>
              <a:buFont typeface="Arial" panose="020B0604020202020204" pitchFamily="34" charset="0"/>
              <a:buChar char="•"/>
            </a:pPr>
            <a:r>
              <a:rPr lang="el-GR" sz="3200" dirty="0">
                <a:effectLst/>
                <a:latin typeface="Calibri" panose="020F0502020204030204" pitchFamily="34" charset="0"/>
                <a:ea typeface="Calibri" panose="020F0502020204030204" pitchFamily="34" charset="0"/>
                <a:cs typeface="Times New Roman" panose="02020603050405020304" pitchFamily="18" charset="0"/>
              </a:rPr>
              <a:t>Η στατιστική έρευνα δείχνει ότι έως το 2040 περίπου </a:t>
            </a:r>
            <a:r>
              <a:rPr lang="el-GR" sz="3200" b="1" i="1" dirty="0">
                <a:effectLst/>
                <a:latin typeface="Calibri" panose="020F0502020204030204" pitchFamily="34" charset="0"/>
                <a:ea typeface="Calibri" panose="020F0502020204030204" pitchFamily="34" charset="0"/>
                <a:cs typeface="Times New Roman" panose="02020603050405020304" pitchFamily="18" charset="0"/>
              </a:rPr>
              <a:t>το 95% όλων των αγορών θα πραγματοποιείται μέσω ηλεκτρονικού εμπορίου.</a:t>
            </a:r>
          </a:p>
          <a:p>
            <a:pPr marL="457200" indent="-457200" algn="just">
              <a:lnSpc>
                <a:spcPct val="115000"/>
              </a:lnSpc>
              <a:spcAft>
                <a:spcPts val="800"/>
              </a:spcAft>
              <a:buFont typeface="Arial" panose="020B0604020202020204" pitchFamily="34" charset="0"/>
              <a:buChar char="•"/>
            </a:pP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800"/>
              </a:spcAft>
              <a:buFont typeface="Arial" panose="020B0604020202020204" pitchFamily="34" charset="0"/>
              <a:buChar char="•"/>
            </a:pPr>
            <a:r>
              <a:rPr lang="el-GR" sz="3200" dirty="0">
                <a:latin typeface="Calibri" panose="020F0502020204030204" pitchFamily="34" charset="0"/>
                <a:ea typeface="Calibri" panose="020F0502020204030204" pitchFamily="34" charset="0"/>
                <a:cs typeface="Times New Roman" panose="02020603050405020304" pitchFamily="18" charset="0"/>
              </a:rPr>
              <a:t>Στα πλαίσια της  Διεθνούς Δικτύωσης, το </a:t>
            </a:r>
            <a:r>
              <a:rPr lang="el-GR" sz="3200" b="1" i="1" dirty="0">
                <a:effectLst/>
                <a:latin typeface="Calibri" panose="020F0502020204030204" pitchFamily="34" charset="0"/>
                <a:ea typeface="Calibri" panose="020F0502020204030204" pitchFamily="34" charset="0"/>
                <a:cs typeface="Times New Roman" panose="02020603050405020304" pitchFamily="18" charset="0"/>
              </a:rPr>
              <a:t>Ηλεκτρονικό Εμπόριο</a:t>
            </a:r>
            <a:r>
              <a:rPr lang="el-GR" sz="3200" dirty="0">
                <a:effectLst/>
                <a:latin typeface="Calibri" panose="020F0502020204030204" pitchFamily="34" charset="0"/>
                <a:ea typeface="Calibri" panose="020F0502020204030204" pitchFamily="34" charset="0"/>
                <a:cs typeface="Times New Roman" panose="02020603050405020304" pitchFamily="18" charset="0"/>
              </a:rPr>
              <a:t> </a:t>
            </a:r>
            <a:r>
              <a:rPr lang="el-GR" sz="3200" dirty="0">
                <a:latin typeface="Calibri" panose="020F0502020204030204" pitchFamily="34" charset="0"/>
                <a:ea typeface="Calibri" panose="020F0502020204030204" pitchFamily="34" charset="0"/>
                <a:cs typeface="Times New Roman" panose="02020603050405020304" pitchFamily="18" charset="0"/>
              </a:rPr>
              <a:t>εξασφαλίζει την παρουσία των επιχειρήσεων – μελών της Ελλάδας, σε όλο τον κόσμο.</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800"/>
              </a:spcAft>
              <a:buFont typeface="Arial" panose="020B0604020202020204" pitchFamily="34" charset="0"/>
              <a:buChar char="•"/>
            </a:pP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796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5</a:t>
              </a:r>
              <a:r>
                <a:rPr lang="en-US" sz="2400" dirty="0">
                  <a:solidFill>
                    <a:schemeClr val="bg1"/>
                  </a:solidFill>
                  <a:latin typeface="Comic Sans MS" pitchFamily="66" charset="0"/>
                </a:rPr>
                <a:t>	</a:t>
              </a:r>
            </a:p>
          </p:txBody>
        </p:sp>
      </p:grpSp>
      <p:sp>
        <p:nvSpPr>
          <p:cNvPr id="3" name="TextBox 2">
            <a:extLst>
              <a:ext uri="{FF2B5EF4-FFF2-40B4-BE49-F238E27FC236}">
                <a16:creationId xmlns:a16="http://schemas.microsoft.com/office/drawing/2014/main" id="{AF4E3145-065D-489D-A982-EBF747B7A624}"/>
              </a:ext>
            </a:extLst>
          </p:cNvPr>
          <p:cNvSpPr txBox="1"/>
          <p:nvPr/>
        </p:nvSpPr>
        <p:spPr>
          <a:xfrm>
            <a:off x="503548" y="1030156"/>
            <a:ext cx="8064896" cy="923330"/>
          </a:xfrm>
          <a:prstGeom prst="rect">
            <a:avLst/>
          </a:prstGeom>
          <a:noFill/>
        </p:spPr>
        <p:txBody>
          <a:bodyPr wrap="square" rtlCol="0">
            <a:spAutoFit/>
          </a:bodyPr>
          <a:lstStyle/>
          <a:p>
            <a:r>
              <a:rPr lang="el-GR" dirty="0"/>
              <a:t>Σε έναν </a:t>
            </a:r>
            <a:r>
              <a:rPr lang="el-GR" dirty="0" err="1"/>
              <a:t>Φυλλομετρητή</a:t>
            </a:r>
            <a:r>
              <a:rPr lang="el-GR" dirty="0"/>
              <a:t> πληκτρολογήστε την ηλεκτρονική διεύθυνση </a:t>
            </a:r>
            <a:r>
              <a:rPr lang="en-US" dirty="0">
                <a:hlinkClick r:id="rId8"/>
              </a:rPr>
              <a:t>https://www.weebly.com/</a:t>
            </a:r>
            <a:endParaRPr lang="el-GR" dirty="0"/>
          </a:p>
          <a:p>
            <a:endParaRPr lang="el-GR" dirty="0"/>
          </a:p>
        </p:txBody>
      </p:sp>
      <p:pic>
        <p:nvPicPr>
          <p:cNvPr id="7" name="Εικόνα 6">
            <a:extLst>
              <a:ext uri="{FF2B5EF4-FFF2-40B4-BE49-F238E27FC236}">
                <a16:creationId xmlns:a16="http://schemas.microsoft.com/office/drawing/2014/main" id="{0BFD0A7C-5580-4446-A6E5-00DE541B6200}"/>
              </a:ext>
            </a:extLst>
          </p:cNvPr>
          <p:cNvPicPr>
            <a:picLocks noChangeAspect="1"/>
          </p:cNvPicPr>
          <p:nvPr/>
        </p:nvPicPr>
        <p:blipFill rotWithShape="1">
          <a:blip r:embed="rId9">
            <a:extLst>
              <a:ext uri="{28A0092B-C50C-407E-A947-70E740481C1C}">
                <a14:useLocalDpi xmlns:a14="http://schemas.microsoft.com/office/drawing/2010/main" val="0"/>
              </a:ext>
            </a:extLst>
          </a:blip>
          <a:srcRect l="1859" r="1679" b="5542"/>
          <a:stretch/>
        </p:blipFill>
        <p:spPr>
          <a:xfrm>
            <a:off x="161747" y="1690379"/>
            <a:ext cx="8820472" cy="4257788"/>
          </a:xfrm>
          <a:prstGeom prst="rect">
            <a:avLst/>
          </a:prstGeom>
        </p:spPr>
      </p:pic>
    </p:spTree>
    <p:extLst>
      <p:ext uri="{BB962C8B-B14F-4D97-AF65-F5344CB8AC3E}">
        <p14:creationId xmlns:p14="http://schemas.microsoft.com/office/powerpoint/2010/main" val="174027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6</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9BB4B039-54EC-4909-A960-FD92F70DC77A}"/>
              </a:ext>
            </a:extLst>
          </p:cNvPr>
          <p:cNvPicPr>
            <a:picLocks noChangeAspect="1"/>
          </p:cNvPicPr>
          <p:nvPr/>
        </p:nvPicPr>
        <p:blipFill rotWithShape="1">
          <a:blip r:embed="rId8">
            <a:extLst>
              <a:ext uri="{28A0092B-C50C-407E-A947-70E740481C1C}">
                <a14:useLocalDpi xmlns:a14="http://schemas.microsoft.com/office/drawing/2010/main" val="0"/>
              </a:ext>
            </a:extLst>
          </a:blip>
          <a:srcRect l="5113" t="3471" r="6852" b="6897"/>
          <a:stretch/>
        </p:blipFill>
        <p:spPr>
          <a:xfrm>
            <a:off x="543217" y="826178"/>
            <a:ext cx="8049933" cy="5689530"/>
          </a:xfrm>
          <a:prstGeom prst="rect">
            <a:avLst/>
          </a:prstGeom>
        </p:spPr>
      </p:pic>
    </p:spTree>
    <p:extLst>
      <p:ext uri="{BB962C8B-B14F-4D97-AF65-F5344CB8AC3E}">
        <p14:creationId xmlns:p14="http://schemas.microsoft.com/office/powerpoint/2010/main" val="427564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92552"/>
            <a:chOff x="0" y="210156"/>
            <a:chExt cx="9144000" cy="89255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92552"/>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7</a:t>
              </a:r>
              <a:r>
                <a:rPr lang="en-US" sz="2400" dirty="0">
                  <a:solidFill>
                    <a:schemeClr val="bg1"/>
                  </a:solidFill>
                  <a:latin typeface="Comic Sans MS" pitchFamily="66" charset="0"/>
                </a:rPr>
                <a:t>	</a:t>
              </a:r>
            </a:p>
          </p:txBody>
        </p:sp>
      </p:grpSp>
      <p:pic>
        <p:nvPicPr>
          <p:cNvPr id="6" name="Εικόνα 5">
            <a:extLst>
              <a:ext uri="{FF2B5EF4-FFF2-40B4-BE49-F238E27FC236}">
                <a16:creationId xmlns:a16="http://schemas.microsoft.com/office/drawing/2014/main" id="{B1C79804-2AF1-401B-AB7C-0B0CEF439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49471"/>
            <a:ext cx="9144000" cy="4359057"/>
          </a:xfrm>
          <a:prstGeom prst="rect">
            <a:avLst/>
          </a:prstGeom>
        </p:spPr>
      </p:pic>
    </p:spTree>
    <p:extLst>
      <p:ext uri="{BB962C8B-B14F-4D97-AF65-F5344CB8AC3E}">
        <p14:creationId xmlns:p14="http://schemas.microsoft.com/office/powerpoint/2010/main" val="301485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92552"/>
            <a:chOff x="0" y="210156"/>
            <a:chExt cx="9144000" cy="89255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92552"/>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8</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9C5D12C0-4B80-4472-99D3-97B750263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038" y="759343"/>
            <a:ext cx="7084111" cy="2448000"/>
          </a:xfrm>
          <a:prstGeom prst="rect">
            <a:avLst/>
          </a:prstGeom>
        </p:spPr>
      </p:pic>
      <p:sp>
        <p:nvSpPr>
          <p:cNvPr id="5" name="TextBox 4">
            <a:extLst>
              <a:ext uri="{FF2B5EF4-FFF2-40B4-BE49-F238E27FC236}">
                <a16:creationId xmlns:a16="http://schemas.microsoft.com/office/drawing/2014/main" id="{FC324A98-70BA-4B53-B9B4-0A29EE7D2AF3}"/>
              </a:ext>
            </a:extLst>
          </p:cNvPr>
          <p:cNvSpPr txBox="1"/>
          <p:nvPr/>
        </p:nvSpPr>
        <p:spPr>
          <a:xfrm>
            <a:off x="229073" y="3356992"/>
            <a:ext cx="4389870" cy="2677656"/>
          </a:xfrm>
          <a:prstGeom prst="rect">
            <a:avLst/>
          </a:prstGeom>
          <a:noFill/>
        </p:spPr>
        <p:txBody>
          <a:bodyPr wrap="square" rtlCol="0">
            <a:spAutoFit/>
          </a:bodyPr>
          <a:lstStyle/>
          <a:p>
            <a:pPr marL="342900" indent="-342900">
              <a:buFont typeface="Arial" panose="020B0604020202020204" pitchFamily="34" charset="0"/>
              <a:buChar char="•"/>
            </a:pPr>
            <a:r>
              <a:rPr lang="el-GR" sz="2400" dirty="0"/>
              <a:t>Στο στάδιο αυτό επιλέγετε αν είστε ήδη πωλητές ή όχι ή αν απλώς δοκιμάζετε το </a:t>
            </a:r>
            <a:r>
              <a:rPr lang="ca-ES-valencia" sz="2400" dirty="0"/>
              <a:t>Weebly </a:t>
            </a:r>
            <a:r>
              <a:rPr lang="el-GR" sz="2400" dirty="0"/>
              <a:t>για να δείτε τις δυνατότητες που σας προσφέρει.</a:t>
            </a:r>
          </a:p>
          <a:p>
            <a:pPr marL="342900" indent="-342900">
              <a:buFont typeface="Arial" panose="020B0604020202020204" pitchFamily="34" charset="0"/>
              <a:buChar char="•"/>
            </a:pPr>
            <a:r>
              <a:rPr lang="el-GR" sz="2400" dirty="0"/>
              <a:t>Και στη συνέχεια επιλέγετε το προϊόν που θα εμπορεύεστε.</a:t>
            </a:r>
          </a:p>
        </p:txBody>
      </p:sp>
      <p:pic>
        <p:nvPicPr>
          <p:cNvPr id="7" name="Εικόνα 6">
            <a:extLst>
              <a:ext uri="{FF2B5EF4-FFF2-40B4-BE49-F238E27FC236}">
                <a16:creationId xmlns:a16="http://schemas.microsoft.com/office/drawing/2014/main" id="{448D635C-C76A-43E3-BC5A-3FA9A41243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4154" y="3181112"/>
            <a:ext cx="3018690" cy="3349110"/>
          </a:xfrm>
          <a:prstGeom prst="rect">
            <a:avLst/>
          </a:prstGeom>
        </p:spPr>
      </p:pic>
    </p:spTree>
    <p:extLst>
      <p:ext uri="{BB962C8B-B14F-4D97-AF65-F5344CB8AC3E}">
        <p14:creationId xmlns:p14="http://schemas.microsoft.com/office/powerpoint/2010/main" val="183997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92552"/>
            <a:chOff x="0" y="210156"/>
            <a:chExt cx="9144000" cy="89255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92552"/>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9</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A46C9386-B6CD-4647-9B97-9850E19F74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6991" y="988586"/>
            <a:ext cx="5459513" cy="2700000"/>
          </a:xfrm>
          <a:prstGeom prst="rect">
            <a:avLst/>
          </a:prstGeom>
        </p:spPr>
      </p:pic>
      <p:sp>
        <p:nvSpPr>
          <p:cNvPr id="5" name="TextBox 4">
            <a:extLst>
              <a:ext uri="{FF2B5EF4-FFF2-40B4-BE49-F238E27FC236}">
                <a16:creationId xmlns:a16="http://schemas.microsoft.com/office/drawing/2014/main" id="{6DE10C30-B427-475F-97CA-34092EBB687D}"/>
              </a:ext>
            </a:extLst>
          </p:cNvPr>
          <p:cNvSpPr txBox="1"/>
          <p:nvPr/>
        </p:nvSpPr>
        <p:spPr>
          <a:xfrm>
            <a:off x="1187624" y="4221088"/>
            <a:ext cx="6480720" cy="1754326"/>
          </a:xfrm>
          <a:prstGeom prst="rect">
            <a:avLst/>
          </a:prstGeom>
          <a:noFill/>
        </p:spPr>
        <p:txBody>
          <a:bodyPr wrap="square" rtlCol="0">
            <a:spAutoFit/>
          </a:bodyPr>
          <a:lstStyle/>
          <a:p>
            <a:pPr marL="285750" indent="-285750">
              <a:buFont typeface="Arial" panose="020B0604020202020204" pitchFamily="34" charset="0"/>
              <a:buChar char="•"/>
            </a:pPr>
            <a:r>
              <a:rPr lang="el-GR" dirty="0"/>
              <a:t>Εδώ δηλώνετε τη διεύθυνση και τον ταχυδρομικό κώδικα της έδρας του Καταστήματος την οποία μπορείτε να αλλάξετε αν χρειαστεί στη συνέχεια.</a:t>
            </a:r>
          </a:p>
          <a:p>
            <a:pPr marL="285750" indent="-285750">
              <a:buFont typeface="Arial" panose="020B0604020202020204" pitchFamily="34" charset="0"/>
              <a:buChar char="•"/>
            </a:pPr>
            <a:r>
              <a:rPr lang="el-GR" dirty="0"/>
              <a:t>Είναι σημαντική αυτή η δήλωση για τον υπολογισμό του φόρου και των τελών εκτελωνισμού των προϊόντων.</a:t>
            </a:r>
          </a:p>
          <a:p>
            <a:endParaRPr lang="el-GR" dirty="0"/>
          </a:p>
        </p:txBody>
      </p:sp>
    </p:spTree>
    <p:extLst>
      <p:ext uri="{BB962C8B-B14F-4D97-AF65-F5344CB8AC3E}">
        <p14:creationId xmlns:p14="http://schemas.microsoft.com/office/powerpoint/2010/main" val="1531142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10</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9E7A474D-8658-40D2-B99B-E51AC42DB5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738" y="800429"/>
            <a:ext cx="7561107" cy="5832330"/>
          </a:xfrm>
          <a:prstGeom prst="rect">
            <a:avLst/>
          </a:prstGeom>
        </p:spPr>
      </p:pic>
    </p:spTree>
    <p:extLst>
      <p:ext uri="{BB962C8B-B14F-4D97-AF65-F5344CB8AC3E}">
        <p14:creationId xmlns:p14="http://schemas.microsoft.com/office/powerpoint/2010/main" val="1295643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ca-ES-valencia"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11</a:t>
              </a:r>
              <a:r>
                <a:rPr lang="en-US" sz="2400" dirty="0">
                  <a:solidFill>
                    <a:schemeClr val="bg1"/>
                  </a:solidFill>
                  <a:latin typeface="Comic Sans MS" pitchFamily="66" charset="0"/>
                </a:rPr>
                <a:t>	</a:t>
              </a:r>
            </a:p>
          </p:txBody>
        </p:sp>
      </p:grpSp>
      <p:pic>
        <p:nvPicPr>
          <p:cNvPr id="8" name="Εικόνα 7">
            <a:extLst>
              <a:ext uri="{FF2B5EF4-FFF2-40B4-BE49-F238E27FC236}">
                <a16:creationId xmlns:a16="http://schemas.microsoft.com/office/drawing/2014/main" id="{85A80C92-57B7-4E37-9C3A-10EEDCAC1A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272" y="808829"/>
            <a:ext cx="7229421" cy="5040000"/>
          </a:xfrm>
          <a:prstGeom prst="rect">
            <a:avLst/>
          </a:prstGeom>
        </p:spPr>
      </p:pic>
    </p:spTree>
    <p:extLst>
      <p:ext uri="{BB962C8B-B14F-4D97-AF65-F5344CB8AC3E}">
        <p14:creationId xmlns:p14="http://schemas.microsoft.com/office/powerpoint/2010/main" val="2834500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12</a:t>
              </a:r>
              <a:r>
                <a:rPr lang="en-US" sz="2400" dirty="0">
                  <a:solidFill>
                    <a:schemeClr val="bg1"/>
                  </a:solidFill>
                  <a:latin typeface="Comic Sans MS" pitchFamily="66" charset="0"/>
                </a:rPr>
                <a:t>	</a:t>
              </a:r>
            </a:p>
          </p:txBody>
        </p:sp>
      </p:grpSp>
      <p:sp>
        <p:nvSpPr>
          <p:cNvPr id="5" name="TextBox 4">
            <a:extLst>
              <a:ext uri="{FF2B5EF4-FFF2-40B4-BE49-F238E27FC236}">
                <a16:creationId xmlns:a16="http://schemas.microsoft.com/office/drawing/2014/main" id="{217D25DD-05E3-4BF7-8D23-F1BBEB6EB62F}"/>
              </a:ext>
            </a:extLst>
          </p:cNvPr>
          <p:cNvSpPr txBox="1"/>
          <p:nvPr/>
        </p:nvSpPr>
        <p:spPr>
          <a:xfrm>
            <a:off x="629951" y="4808931"/>
            <a:ext cx="8053598" cy="1200329"/>
          </a:xfrm>
          <a:prstGeom prst="rect">
            <a:avLst/>
          </a:prstGeom>
          <a:noFill/>
        </p:spPr>
        <p:txBody>
          <a:bodyPr wrap="square" rtlCol="0">
            <a:spAutoFit/>
          </a:bodyPr>
          <a:lstStyle/>
          <a:p>
            <a:r>
              <a:rPr lang="el-GR" b="1" dirty="0"/>
              <a:t>Προσοχή:</a:t>
            </a:r>
            <a:r>
              <a:rPr lang="el-GR" dirty="0"/>
              <a:t> Από τις προτεινόμενες διευθύνσεις οι</a:t>
            </a:r>
            <a:r>
              <a:rPr lang="en-US" dirty="0"/>
              <a:t> Professional Domains </a:t>
            </a:r>
            <a:r>
              <a:rPr lang="el-GR" dirty="0"/>
              <a:t>είναι επί πληρωμή προσφέροντας και αντίστοιχες παροχές αναλόγως της τιμής (</a:t>
            </a:r>
            <a:r>
              <a:rPr lang="el-GR" dirty="0" err="1"/>
              <a:t>π.χ</a:t>
            </a:r>
            <a:r>
              <a:rPr lang="el-GR" dirty="0"/>
              <a:t> αριθμός προϊόντων ανά σελίδα κ.α.). Η ενότητα </a:t>
            </a:r>
            <a:r>
              <a:rPr lang="en-US" dirty="0"/>
              <a:t>Subdomain </a:t>
            </a:r>
            <a:r>
              <a:rPr lang="el-GR" dirty="0"/>
              <a:t>στο κάτω μέρος αναφέρεται σε παροχή δωρεάν διεύθυνσης με λιγότερες παροχές.)</a:t>
            </a:r>
          </a:p>
        </p:txBody>
      </p:sp>
      <p:pic>
        <p:nvPicPr>
          <p:cNvPr id="7" name="Εικόνα 6">
            <a:extLst>
              <a:ext uri="{FF2B5EF4-FFF2-40B4-BE49-F238E27FC236}">
                <a16:creationId xmlns:a16="http://schemas.microsoft.com/office/drawing/2014/main" id="{91D7ED39-9ABF-432F-A4B6-FEBE05430D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504" y="835325"/>
            <a:ext cx="7330904" cy="4032000"/>
          </a:xfrm>
          <a:prstGeom prst="rect">
            <a:avLst/>
          </a:prstGeom>
        </p:spPr>
      </p:pic>
    </p:spTree>
    <p:extLst>
      <p:ext uri="{BB962C8B-B14F-4D97-AF65-F5344CB8AC3E}">
        <p14:creationId xmlns:p14="http://schemas.microsoft.com/office/powerpoint/2010/main" val="154637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b="1" dirty="0">
                  <a:solidFill>
                    <a:schemeClr val="bg1"/>
                  </a:solidFill>
                </a:rPr>
                <a:t>  </a:t>
              </a:r>
              <a:r>
                <a:rPr lang="ca-ES-valencia" sz="2800" b="1" dirty="0">
                  <a:solidFill>
                    <a:schemeClr val="bg1"/>
                  </a:solidFill>
                </a:rPr>
                <a:t>13</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B39E0135-5C7E-4D88-BA38-B4CC2645F7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227" y="1318144"/>
            <a:ext cx="8377512" cy="4248000"/>
          </a:xfrm>
          <a:prstGeom prst="rect">
            <a:avLst/>
          </a:prstGeom>
        </p:spPr>
      </p:pic>
    </p:spTree>
    <p:extLst>
      <p:ext uri="{BB962C8B-B14F-4D97-AF65-F5344CB8AC3E}">
        <p14:creationId xmlns:p14="http://schemas.microsoft.com/office/powerpoint/2010/main" val="2737426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 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14</a:t>
              </a:r>
              <a:r>
                <a:rPr lang="en-US" sz="2400" dirty="0">
                  <a:solidFill>
                    <a:schemeClr val="bg1"/>
                  </a:solidFill>
                  <a:latin typeface="Comic Sans MS" pitchFamily="66" charset="0"/>
                </a:rPr>
                <a:t>	</a:t>
              </a:r>
            </a:p>
          </p:txBody>
        </p:sp>
      </p:grpSp>
      <p:pic>
        <p:nvPicPr>
          <p:cNvPr id="6" name="Εικόνα 5">
            <a:extLst>
              <a:ext uri="{FF2B5EF4-FFF2-40B4-BE49-F238E27FC236}">
                <a16:creationId xmlns:a16="http://schemas.microsoft.com/office/drawing/2014/main" id="{E0736173-459B-472A-86BC-E7070813AF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996" y="2714769"/>
            <a:ext cx="8172000" cy="2731253"/>
          </a:xfrm>
          <a:prstGeom prst="rect">
            <a:avLst/>
          </a:prstGeom>
        </p:spPr>
      </p:pic>
      <p:sp>
        <p:nvSpPr>
          <p:cNvPr id="7" name="TextBox 6">
            <a:extLst>
              <a:ext uri="{FF2B5EF4-FFF2-40B4-BE49-F238E27FC236}">
                <a16:creationId xmlns:a16="http://schemas.microsoft.com/office/drawing/2014/main" id="{9D83FF2F-A1D6-40EF-9B5C-7C8371495E73}"/>
              </a:ext>
            </a:extLst>
          </p:cNvPr>
          <p:cNvSpPr txBox="1"/>
          <p:nvPr/>
        </p:nvSpPr>
        <p:spPr>
          <a:xfrm>
            <a:off x="716747" y="1067057"/>
            <a:ext cx="7031082" cy="646331"/>
          </a:xfrm>
          <a:prstGeom prst="rect">
            <a:avLst/>
          </a:prstGeom>
          <a:noFill/>
        </p:spPr>
        <p:txBody>
          <a:bodyPr wrap="square" rtlCol="0">
            <a:spAutoFit/>
          </a:bodyPr>
          <a:lstStyle/>
          <a:p>
            <a:pPr marL="285750" indent="-285750" algn="just">
              <a:buFont typeface="Arial" panose="020B0604020202020204" pitchFamily="34" charset="0"/>
              <a:buChar char="•"/>
            </a:pPr>
            <a:r>
              <a:rPr lang="el-GR" b="1" dirty="0"/>
              <a:t>Ενότητα </a:t>
            </a:r>
            <a:r>
              <a:rPr lang="en-US" b="1" dirty="0"/>
              <a:t>Basic: </a:t>
            </a:r>
            <a:r>
              <a:rPr lang="el-GR" dirty="0"/>
              <a:t>Σε αυτή περιλαμβάνονται τα εργαλεία που συνθέτουν τη βασική δομή ενός Ηλεκτρονικού Καταστήματος</a:t>
            </a:r>
          </a:p>
        </p:txBody>
      </p:sp>
    </p:spTree>
    <p:extLst>
      <p:ext uri="{BB962C8B-B14F-4D97-AF65-F5344CB8AC3E}">
        <p14:creationId xmlns:p14="http://schemas.microsoft.com/office/powerpoint/2010/main" val="2497811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221029" y="87909"/>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293328" y="180212"/>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Ηλεκτρονικό Εμπόριο</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AA78EC30-8E6C-4240-8033-9F97A87D92BD}"/>
              </a:ext>
            </a:extLst>
          </p:cNvPr>
          <p:cNvPicPr>
            <a:picLocks noChangeAspect="1"/>
          </p:cNvPicPr>
          <p:nvPr/>
        </p:nvPicPr>
        <p:blipFill>
          <a:blip r:embed="rId8"/>
          <a:stretch>
            <a:fillRect/>
          </a:stretch>
        </p:blipFill>
        <p:spPr>
          <a:xfrm>
            <a:off x="4904535" y="4089507"/>
            <a:ext cx="3237263" cy="2152780"/>
          </a:xfrm>
          <a:prstGeom prst="rect">
            <a:avLst/>
          </a:prstGeom>
        </p:spPr>
      </p:pic>
      <p:sp>
        <p:nvSpPr>
          <p:cNvPr id="4" name="TextBox 3">
            <a:extLst>
              <a:ext uri="{FF2B5EF4-FFF2-40B4-BE49-F238E27FC236}">
                <a16:creationId xmlns:a16="http://schemas.microsoft.com/office/drawing/2014/main" id="{A1440EE7-2562-4429-BFF4-06A9DA399D22}"/>
              </a:ext>
            </a:extLst>
          </p:cNvPr>
          <p:cNvSpPr txBox="1"/>
          <p:nvPr/>
        </p:nvSpPr>
        <p:spPr>
          <a:xfrm>
            <a:off x="221012" y="1080698"/>
            <a:ext cx="6871267" cy="3699474"/>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l-GR" sz="2000" dirty="0">
                <a:latin typeface="Calibri" panose="020F0502020204030204" pitchFamily="34" charset="0"/>
                <a:ea typeface="Calibri" panose="020F0502020204030204" pitchFamily="34" charset="0"/>
                <a:cs typeface="Times New Roman" panose="02020603050405020304" pitchFamily="18" charset="0"/>
              </a:rPr>
              <a:t>Το</a:t>
            </a:r>
            <a:r>
              <a:rPr lang="el-GR" sz="2000" dirty="0">
                <a:effectLst/>
                <a:latin typeface="Calibri" panose="020F0502020204030204" pitchFamily="34" charset="0"/>
                <a:ea typeface="Calibri" panose="020F0502020204030204" pitchFamily="34" charset="0"/>
                <a:cs typeface="Times New Roman" panose="02020603050405020304" pitchFamily="18" charset="0"/>
              </a:rPr>
              <a:t> Internet ως επικοινωνιακό μέσο </a:t>
            </a:r>
            <a:r>
              <a:rPr lang="el-GR" sz="2000" b="1" i="1" dirty="0">
                <a:effectLst/>
                <a:latin typeface="Calibri" panose="020F0502020204030204" pitchFamily="34" charset="0"/>
                <a:ea typeface="Calibri" panose="020F0502020204030204" pitchFamily="34" charset="0"/>
                <a:cs typeface="Times New Roman" panose="02020603050405020304" pitchFamily="18" charset="0"/>
              </a:rPr>
              <a:t>επηρεάζει</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την ανάπτυξη και την αναβάθμιση της εμπορικής δραστηριότητας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buFont typeface="Arial" panose="020B0604020202020204" pitchFamily="34" charset="0"/>
              <a:buChar char="•"/>
            </a:pPr>
            <a:r>
              <a:rPr lang="el-GR" sz="2000" b="1" i="1" dirty="0">
                <a:effectLst/>
                <a:latin typeface="Calibri" panose="020F0502020204030204" pitchFamily="34" charset="0"/>
                <a:ea typeface="Calibri" panose="020F0502020204030204" pitchFamily="34" charset="0"/>
                <a:cs typeface="Times New Roman" panose="02020603050405020304" pitchFamily="18" charset="0"/>
              </a:rPr>
              <a:t>Ενισχύει</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την επικοινωνιακή δραστηριότητα των επιχειρήσεων, αλλά και των μεμονωμένων χρηστών. </a:t>
            </a:r>
          </a:p>
          <a:p>
            <a:pPr marL="285750" indent="-285750" algn="just">
              <a:lnSpc>
                <a:spcPct val="200000"/>
              </a:lnSpc>
              <a:buFont typeface="Arial" panose="020B0604020202020204" pitchFamily="34" charset="0"/>
              <a:buChar char="•"/>
            </a:pPr>
            <a:r>
              <a:rPr lang="el-GR" sz="2000" b="1" i="1" dirty="0">
                <a:effectLst/>
                <a:latin typeface="Calibri" panose="020F0502020204030204" pitchFamily="34" charset="0"/>
                <a:ea typeface="Calibri" panose="020F0502020204030204" pitchFamily="34" charset="0"/>
                <a:cs typeface="Times New Roman" panose="02020603050405020304" pitchFamily="18" charset="0"/>
              </a:rPr>
              <a:t>Προσφέρει</a:t>
            </a:r>
            <a:r>
              <a:rPr lang="el-GR" sz="2000" dirty="0">
                <a:effectLst/>
                <a:latin typeface="Calibri" panose="020F0502020204030204" pitchFamily="34" charset="0"/>
                <a:ea typeface="Calibri" panose="020F0502020204030204" pitchFamily="34" charset="0"/>
                <a:cs typeface="Times New Roman" panose="02020603050405020304" pitchFamily="18" charset="0"/>
              </a:rPr>
              <a:t> αμφίδρομη επικοινωνία με πελάτες, καταναλωτές και συνεργάτες.</a:t>
            </a:r>
            <a:endParaRPr lang="el-GR" sz="2000" dirty="0"/>
          </a:p>
        </p:txBody>
      </p:sp>
    </p:spTree>
    <p:extLst>
      <p:ext uri="{BB962C8B-B14F-4D97-AF65-F5344CB8AC3E}">
        <p14:creationId xmlns:p14="http://schemas.microsoft.com/office/powerpoint/2010/main" val="144471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6013" y="174518"/>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15</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0D689C78-A248-4E51-B9D2-1CA0EB16AC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2702" y="1903740"/>
            <a:ext cx="2827423" cy="2264651"/>
          </a:xfrm>
          <a:prstGeom prst="rect">
            <a:avLst/>
          </a:prstGeom>
        </p:spPr>
      </p:pic>
      <p:pic>
        <p:nvPicPr>
          <p:cNvPr id="7" name="Εικόνα 6">
            <a:extLst>
              <a:ext uri="{FF2B5EF4-FFF2-40B4-BE49-F238E27FC236}">
                <a16:creationId xmlns:a16="http://schemas.microsoft.com/office/drawing/2014/main" id="{BF1BE70D-7304-48E8-A32E-9BCA55B973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505" y="2339660"/>
            <a:ext cx="1346032" cy="1028571"/>
          </a:xfrm>
          <a:prstGeom prst="rect">
            <a:avLst/>
          </a:prstGeom>
        </p:spPr>
      </p:pic>
      <p:pic>
        <p:nvPicPr>
          <p:cNvPr id="9" name="Εικόνα 8">
            <a:extLst>
              <a:ext uri="{FF2B5EF4-FFF2-40B4-BE49-F238E27FC236}">
                <a16:creationId xmlns:a16="http://schemas.microsoft.com/office/drawing/2014/main" id="{53FEBB9F-0C24-450C-89A8-842C66C82D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3690" y="2915770"/>
            <a:ext cx="1220118" cy="360000"/>
          </a:xfrm>
          <a:prstGeom prst="rect">
            <a:avLst/>
          </a:prstGeom>
        </p:spPr>
      </p:pic>
      <p:sp>
        <p:nvSpPr>
          <p:cNvPr id="10" name="TextBox 9">
            <a:extLst>
              <a:ext uri="{FF2B5EF4-FFF2-40B4-BE49-F238E27FC236}">
                <a16:creationId xmlns:a16="http://schemas.microsoft.com/office/drawing/2014/main" id="{AB0E3B76-B19B-40E7-8083-F1A56324AE42}"/>
              </a:ext>
            </a:extLst>
          </p:cNvPr>
          <p:cNvSpPr txBox="1"/>
          <p:nvPr/>
        </p:nvSpPr>
        <p:spPr>
          <a:xfrm>
            <a:off x="432480" y="962508"/>
            <a:ext cx="7718680" cy="646331"/>
          </a:xfrm>
          <a:prstGeom prst="rect">
            <a:avLst/>
          </a:prstGeom>
          <a:noFill/>
        </p:spPr>
        <p:txBody>
          <a:bodyPr wrap="square" rtlCol="0">
            <a:spAutoFit/>
          </a:bodyPr>
          <a:lstStyle/>
          <a:p>
            <a:r>
              <a:rPr lang="el-GR" b="1" dirty="0"/>
              <a:t>Προσοχή: </a:t>
            </a:r>
            <a:r>
              <a:rPr lang="el-GR" dirty="0"/>
              <a:t>Όλα τα εργαλεία λειτουργούν με σύρσιμό τους πάνω στην οθόνη, στο σημείο που θέλουμε να τοποθετηθούν.</a:t>
            </a:r>
          </a:p>
        </p:txBody>
      </p:sp>
      <p:sp>
        <p:nvSpPr>
          <p:cNvPr id="11" name="TextBox 10">
            <a:extLst>
              <a:ext uri="{FF2B5EF4-FFF2-40B4-BE49-F238E27FC236}">
                <a16:creationId xmlns:a16="http://schemas.microsoft.com/office/drawing/2014/main" id="{04DE513B-E9FE-4F9F-A762-F489665118EC}"/>
              </a:ext>
            </a:extLst>
          </p:cNvPr>
          <p:cNvSpPr txBox="1"/>
          <p:nvPr/>
        </p:nvSpPr>
        <p:spPr>
          <a:xfrm>
            <a:off x="5554731" y="1836647"/>
            <a:ext cx="3190764" cy="2585323"/>
          </a:xfrm>
          <a:prstGeom prst="rect">
            <a:avLst/>
          </a:prstGeom>
          <a:noFill/>
        </p:spPr>
        <p:txBody>
          <a:bodyPr wrap="square" rtlCol="0">
            <a:spAutoFit/>
          </a:bodyPr>
          <a:lstStyle/>
          <a:p>
            <a:pPr algn="just"/>
            <a:r>
              <a:rPr lang="el-GR" i="1" dirty="0"/>
              <a:t>Σέρνοντας το εργαλείο αυτό δημιουργείται μια φόρμα όπου ο επισκέπτης μπορεί να εγγραφεί για να λαμβάνει </a:t>
            </a:r>
            <a:r>
              <a:rPr lang="ca-ES-valencia" i="1" dirty="0"/>
              <a:t>Newsletters.</a:t>
            </a:r>
            <a:r>
              <a:rPr lang="el-GR" i="1" dirty="0"/>
              <a:t> Μπορούμε να την τροποποιήσουμε από το κουμπί</a:t>
            </a:r>
            <a:r>
              <a:rPr lang="ca-ES-valencia" i="1" dirty="0"/>
              <a:t> </a:t>
            </a:r>
            <a:r>
              <a:rPr lang="en-US" b="1" i="1" dirty="0"/>
              <a:t>“Form Options”</a:t>
            </a:r>
            <a:r>
              <a:rPr lang="en-US" i="1" dirty="0"/>
              <a:t> </a:t>
            </a:r>
            <a:r>
              <a:rPr lang="el-GR" i="1" dirty="0"/>
              <a:t>και να αποθηκεύσουμε τις αλλαγές από το </a:t>
            </a:r>
            <a:r>
              <a:rPr lang="en-US" b="1" i="1" dirty="0"/>
              <a:t>“Save”.</a:t>
            </a:r>
            <a:r>
              <a:rPr lang="el-GR" i="1" dirty="0"/>
              <a:t> </a:t>
            </a:r>
          </a:p>
        </p:txBody>
      </p:sp>
      <p:pic>
        <p:nvPicPr>
          <p:cNvPr id="18" name="Εικόνα 17">
            <a:extLst>
              <a:ext uri="{FF2B5EF4-FFF2-40B4-BE49-F238E27FC236}">
                <a16:creationId xmlns:a16="http://schemas.microsoft.com/office/drawing/2014/main" id="{1D608D34-4196-47B2-B600-FD5BB130C3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566" y="4721527"/>
            <a:ext cx="2749357" cy="1805342"/>
          </a:xfrm>
          <a:prstGeom prst="rect">
            <a:avLst/>
          </a:prstGeom>
        </p:spPr>
      </p:pic>
      <p:pic>
        <p:nvPicPr>
          <p:cNvPr id="33" name="Εικόνα 32">
            <a:extLst>
              <a:ext uri="{FF2B5EF4-FFF2-40B4-BE49-F238E27FC236}">
                <a16:creationId xmlns:a16="http://schemas.microsoft.com/office/drawing/2014/main" id="{8CDB4DA4-DCC3-41A7-97EF-6A6B3895AD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586165">
            <a:off x="3277353" y="4613720"/>
            <a:ext cx="1220118" cy="360000"/>
          </a:xfrm>
          <a:prstGeom prst="rect">
            <a:avLst/>
          </a:prstGeom>
        </p:spPr>
      </p:pic>
      <p:sp>
        <p:nvSpPr>
          <p:cNvPr id="19" name="TextBox 18">
            <a:extLst>
              <a:ext uri="{FF2B5EF4-FFF2-40B4-BE49-F238E27FC236}">
                <a16:creationId xmlns:a16="http://schemas.microsoft.com/office/drawing/2014/main" id="{DC5A7020-8FA0-4571-BB0C-11423DF13065}"/>
              </a:ext>
            </a:extLst>
          </p:cNvPr>
          <p:cNvSpPr txBox="1"/>
          <p:nvPr/>
        </p:nvSpPr>
        <p:spPr>
          <a:xfrm>
            <a:off x="4497468" y="4654736"/>
            <a:ext cx="3801461" cy="1754326"/>
          </a:xfrm>
          <a:prstGeom prst="rect">
            <a:avLst/>
          </a:prstGeom>
          <a:noFill/>
        </p:spPr>
        <p:txBody>
          <a:bodyPr wrap="square" rtlCol="0">
            <a:spAutoFit/>
          </a:bodyPr>
          <a:lstStyle/>
          <a:p>
            <a:pPr marL="285750" indent="-285750">
              <a:buFont typeface="Arial" panose="020B0604020202020204" pitchFamily="34" charset="0"/>
              <a:buChar char="•"/>
            </a:pPr>
            <a:r>
              <a:rPr lang="el-GR" dirty="0"/>
              <a:t>Από εδώ σβήνω τη φόρμα από τη σελίδα μου. Η επιλογή εμφανίζεται αφού κάνω </a:t>
            </a:r>
            <a:r>
              <a:rPr lang="en-US" dirty="0"/>
              <a:t>“</a:t>
            </a:r>
            <a:r>
              <a:rPr lang="en-US" b="1" i="1" dirty="0"/>
              <a:t>Save</a:t>
            </a:r>
            <a:r>
              <a:rPr lang="en-US" dirty="0"/>
              <a:t>”.</a:t>
            </a:r>
            <a:endParaRPr lang="el-GR"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l-GR" dirty="0"/>
              <a:t>Με τον ίδιο τρόπο </a:t>
            </a:r>
            <a:r>
              <a:rPr lang="el-GR" b="1" i="1" dirty="0"/>
              <a:t>σβήνω και όλα τα αντικείμενα</a:t>
            </a:r>
            <a:r>
              <a:rPr lang="el-GR" dirty="0"/>
              <a:t> από τη σελίδα μου.</a:t>
            </a:r>
          </a:p>
        </p:txBody>
      </p:sp>
    </p:spTree>
    <p:extLst>
      <p:ext uri="{BB962C8B-B14F-4D97-AF65-F5344CB8AC3E}">
        <p14:creationId xmlns:p14="http://schemas.microsoft.com/office/powerpoint/2010/main" val="2074880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16</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9ADE4FD9-8FEF-476D-89E9-2EC1E2932102}"/>
              </a:ext>
            </a:extLst>
          </p:cNvPr>
          <p:cNvPicPr>
            <a:picLocks noChangeAspect="1"/>
          </p:cNvPicPr>
          <p:nvPr/>
        </p:nvPicPr>
        <p:blipFill rotWithShape="1">
          <a:blip r:embed="rId8"/>
          <a:srcRect l="55512" t="29145" r="14564" b="23931"/>
          <a:stretch/>
        </p:blipFill>
        <p:spPr>
          <a:xfrm>
            <a:off x="2725200" y="988298"/>
            <a:ext cx="2394000" cy="2268000"/>
          </a:xfrm>
          <a:prstGeom prst="rect">
            <a:avLst/>
          </a:prstGeom>
        </p:spPr>
      </p:pic>
      <p:pic>
        <p:nvPicPr>
          <p:cNvPr id="6" name="Εικόνα 5">
            <a:extLst>
              <a:ext uri="{FF2B5EF4-FFF2-40B4-BE49-F238E27FC236}">
                <a16:creationId xmlns:a16="http://schemas.microsoft.com/office/drawing/2014/main" id="{28328C3E-18E6-445D-9CD3-6BD1743657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694" y="1424360"/>
            <a:ext cx="1358730" cy="939683"/>
          </a:xfrm>
          <a:prstGeom prst="rect">
            <a:avLst/>
          </a:prstGeom>
        </p:spPr>
      </p:pic>
      <p:pic>
        <p:nvPicPr>
          <p:cNvPr id="4" name="Εικόνα 3">
            <a:extLst>
              <a:ext uri="{FF2B5EF4-FFF2-40B4-BE49-F238E27FC236}">
                <a16:creationId xmlns:a16="http://schemas.microsoft.com/office/drawing/2014/main" id="{35CB6783-4330-40F1-98D1-497695A729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588" y="1634580"/>
            <a:ext cx="1759827" cy="519242"/>
          </a:xfrm>
          <a:prstGeom prst="rect">
            <a:avLst/>
          </a:prstGeom>
        </p:spPr>
      </p:pic>
      <p:sp>
        <p:nvSpPr>
          <p:cNvPr id="7" name="TextBox 6">
            <a:extLst>
              <a:ext uri="{FF2B5EF4-FFF2-40B4-BE49-F238E27FC236}">
                <a16:creationId xmlns:a16="http://schemas.microsoft.com/office/drawing/2014/main" id="{8E5EF111-693C-4123-8F16-9DDC4355CACD}"/>
              </a:ext>
            </a:extLst>
          </p:cNvPr>
          <p:cNvSpPr txBox="1"/>
          <p:nvPr/>
        </p:nvSpPr>
        <p:spPr>
          <a:xfrm>
            <a:off x="5724128" y="1178282"/>
            <a:ext cx="3096344" cy="1200329"/>
          </a:xfrm>
          <a:prstGeom prst="rect">
            <a:avLst/>
          </a:prstGeom>
          <a:noFill/>
        </p:spPr>
        <p:txBody>
          <a:bodyPr wrap="square" rtlCol="0">
            <a:spAutoFit/>
          </a:bodyPr>
          <a:lstStyle/>
          <a:p>
            <a:r>
              <a:rPr lang="el-GR" dirty="0"/>
              <a:t>Με το εργαλείο αυτό εισάγετε μια </a:t>
            </a:r>
            <a:r>
              <a:rPr lang="el-GR" b="1" i="1" dirty="0"/>
              <a:t>φόρμα επικοινωνίας </a:t>
            </a:r>
            <a:r>
              <a:rPr lang="el-GR" dirty="0"/>
              <a:t>των επισκεπτών με την εταιρία σας.</a:t>
            </a:r>
          </a:p>
        </p:txBody>
      </p:sp>
      <p:pic>
        <p:nvPicPr>
          <p:cNvPr id="8" name="Εικόνα 7">
            <a:extLst>
              <a:ext uri="{FF2B5EF4-FFF2-40B4-BE49-F238E27FC236}">
                <a16:creationId xmlns:a16="http://schemas.microsoft.com/office/drawing/2014/main" id="{7ED33B41-65A5-42DA-9285-CEF9DAACC011}"/>
              </a:ext>
            </a:extLst>
          </p:cNvPr>
          <p:cNvPicPr>
            <a:picLocks noChangeAspect="1"/>
          </p:cNvPicPr>
          <p:nvPr/>
        </p:nvPicPr>
        <p:blipFill rotWithShape="1">
          <a:blip r:embed="rId11"/>
          <a:srcRect l="55984" t="34528" r="19288" b="27841"/>
          <a:stretch/>
        </p:blipFill>
        <p:spPr>
          <a:xfrm>
            <a:off x="2834064" y="3770061"/>
            <a:ext cx="2261112" cy="2078874"/>
          </a:xfrm>
          <a:prstGeom prst="rect">
            <a:avLst/>
          </a:prstGeom>
        </p:spPr>
      </p:pic>
      <p:sp>
        <p:nvSpPr>
          <p:cNvPr id="9" name="Οβάλ 8">
            <a:extLst>
              <a:ext uri="{FF2B5EF4-FFF2-40B4-BE49-F238E27FC236}">
                <a16:creationId xmlns:a16="http://schemas.microsoft.com/office/drawing/2014/main" id="{B67AFFD6-53E7-4729-8514-3FBB2A463F9F}"/>
              </a:ext>
            </a:extLst>
          </p:cNvPr>
          <p:cNvSpPr/>
          <p:nvPr/>
        </p:nvSpPr>
        <p:spPr>
          <a:xfrm>
            <a:off x="3377913" y="5085185"/>
            <a:ext cx="1554127" cy="2325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5808B3E5-7F24-4AB9-B7E5-FE3A574E7337}"/>
              </a:ext>
            </a:extLst>
          </p:cNvPr>
          <p:cNvSpPr txBox="1"/>
          <p:nvPr/>
        </p:nvSpPr>
        <p:spPr>
          <a:xfrm>
            <a:off x="5246016" y="4077072"/>
            <a:ext cx="3214416" cy="1754326"/>
          </a:xfrm>
          <a:prstGeom prst="rect">
            <a:avLst/>
          </a:prstGeom>
          <a:noFill/>
        </p:spPr>
        <p:txBody>
          <a:bodyPr wrap="square" rtlCol="0">
            <a:spAutoFit/>
          </a:bodyPr>
          <a:lstStyle/>
          <a:p>
            <a:r>
              <a:rPr lang="el-GR" dirty="0"/>
              <a:t>Με το εργαλείο αυτό εισάγετε ένα κουμπί το οποίο εκτός από τις ρυθμίσεις εμφάνισης του, το </a:t>
            </a:r>
            <a:r>
              <a:rPr lang="el-GR" b="1" i="1" dirty="0"/>
              <a:t>συνδέετε</a:t>
            </a:r>
            <a:r>
              <a:rPr lang="el-GR" dirty="0"/>
              <a:t> και με έναν άλλο Ιστότοπο (Ιστοσελίδα, </a:t>
            </a:r>
            <a:r>
              <a:rPr lang="en-US" dirty="0"/>
              <a:t>Blog</a:t>
            </a:r>
            <a:r>
              <a:rPr lang="el-GR" dirty="0"/>
              <a:t> κλπ.). </a:t>
            </a:r>
          </a:p>
        </p:txBody>
      </p:sp>
      <p:pic>
        <p:nvPicPr>
          <p:cNvPr id="12" name="Εικόνα 11">
            <a:extLst>
              <a:ext uri="{FF2B5EF4-FFF2-40B4-BE49-F238E27FC236}">
                <a16:creationId xmlns:a16="http://schemas.microsoft.com/office/drawing/2014/main" id="{07807344-9B9B-4848-B667-27E456809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951" y="4709134"/>
            <a:ext cx="1384127" cy="1028571"/>
          </a:xfrm>
          <a:prstGeom prst="rect">
            <a:avLst/>
          </a:prstGeom>
        </p:spPr>
      </p:pic>
      <p:pic>
        <p:nvPicPr>
          <p:cNvPr id="30" name="Εικόνα 29">
            <a:extLst>
              <a:ext uri="{FF2B5EF4-FFF2-40B4-BE49-F238E27FC236}">
                <a16:creationId xmlns:a16="http://schemas.microsoft.com/office/drawing/2014/main" id="{73E18F1A-37B4-4B17-BB41-0B57CEFD97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7246" y="5148740"/>
            <a:ext cx="1759827" cy="519242"/>
          </a:xfrm>
          <a:prstGeom prst="rect">
            <a:avLst/>
          </a:prstGeom>
        </p:spPr>
      </p:pic>
    </p:spTree>
    <p:extLst>
      <p:ext uri="{BB962C8B-B14F-4D97-AF65-F5344CB8AC3E}">
        <p14:creationId xmlns:p14="http://schemas.microsoft.com/office/powerpoint/2010/main" val="322486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17</a:t>
              </a:r>
              <a:r>
                <a:rPr lang="en-US" sz="2400" dirty="0">
                  <a:solidFill>
                    <a:schemeClr val="bg1"/>
                  </a:solidFill>
                  <a:latin typeface="Comic Sans MS" pitchFamily="66" charset="0"/>
                </a:rPr>
                <a:t>	</a:t>
              </a:r>
            </a:p>
          </p:txBody>
        </p:sp>
      </p:grpSp>
      <p:pic>
        <p:nvPicPr>
          <p:cNvPr id="4" name="Εικόνα 3">
            <a:extLst>
              <a:ext uri="{FF2B5EF4-FFF2-40B4-BE49-F238E27FC236}">
                <a16:creationId xmlns:a16="http://schemas.microsoft.com/office/drawing/2014/main" id="{A227032C-2C5B-4F46-91E1-6CD581F85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101" y="1516680"/>
            <a:ext cx="8759174" cy="5292000"/>
          </a:xfrm>
          <a:prstGeom prst="rect">
            <a:avLst/>
          </a:prstGeom>
        </p:spPr>
      </p:pic>
      <p:sp>
        <p:nvSpPr>
          <p:cNvPr id="5" name="TextBox 4">
            <a:extLst>
              <a:ext uri="{FF2B5EF4-FFF2-40B4-BE49-F238E27FC236}">
                <a16:creationId xmlns:a16="http://schemas.microsoft.com/office/drawing/2014/main" id="{EEE9470B-5B7D-4EBD-B7DE-5CEFA067C997}"/>
              </a:ext>
            </a:extLst>
          </p:cNvPr>
          <p:cNvSpPr txBox="1"/>
          <p:nvPr/>
        </p:nvSpPr>
        <p:spPr>
          <a:xfrm>
            <a:off x="395536" y="1052736"/>
            <a:ext cx="8462744" cy="1754326"/>
          </a:xfrm>
          <a:prstGeom prst="rect">
            <a:avLst/>
          </a:prstGeom>
          <a:noFill/>
        </p:spPr>
        <p:txBody>
          <a:bodyPr wrap="square" rtlCol="0">
            <a:spAutoFit/>
          </a:bodyPr>
          <a:lstStyle/>
          <a:p>
            <a:pPr marL="285750" indent="-285750" algn="just">
              <a:buFont typeface="Arial" panose="020B0604020202020204" pitchFamily="34" charset="0"/>
              <a:buChar char="•"/>
            </a:pPr>
            <a:r>
              <a:rPr lang="el-GR" dirty="0"/>
              <a:t>Εδώ εμφανίζονται τρεις ενότητες εργαλείων: Η πρώτη αφορά στη </a:t>
            </a:r>
            <a:r>
              <a:rPr lang="el-GR" b="1" i="1" dirty="0"/>
              <a:t>Δομή της σελίδας </a:t>
            </a:r>
            <a:r>
              <a:rPr lang="en-US" b="1" i="1" dirty="0"/>
              <a:t>(Structure)</a:t>
            </a:r>
            <a:r>
              <a:rPr lang="el-GR" dirty="0"/>
              <a:t>, η δεύτερη στην </a:t>
            </a:r>
            <a:r>
              <a:rPr lang="el-GR" b="1" i="1" dirty="0"/>
              <a:t>Εισαγωγή Πολυμέσων</a:t>
            </a:r>
            <a:r>
              <a:rPr lang="en-US" b="1" i="1" dirty="0"/>
              <a:t> (Media)</a:t>
            </a:r>
            <a:r>
              <a:rPr lang="el-GR" dirty="0"/>
              <a:t>, και η τρίτη στη Εισαγωγή </a:t>
            </a:r>
            <a:r>
              <a:rPr lang="el-GR" b="1" i="1" dirty="0"/>
              <a:t>Προϊόντων και Κατηγοριών Προϊόντων</a:t>
            </a:r>
            <a:r>
              <a:rPr lang="en-US" b="1" i="1" dirty="0"/>
              <a:t> (Ecommerce)</a:t>
            </a:r>
            <a:r>
              <a:rPr lang="el-GR" dirty="0"/>
              <a:t> στο Ηλεκτρονικό κατάστημα.</a:t>
            </a:r>
          </a:p>
          <a:p>
            <a:pPr algn="just"/>
            <a:r>
              <a:rPr lang="el-GR" dirty="0"/>
              <a:t> </a:t>
            </a:r>
            <a:endParaRPr lang="en-US" dirty="0"/>
          </a:p>
          <a:p>
            <a:pPr marL="285750" indent="-285750" algn="just">
              <a:buFont typeface="Arial" panose="020B0604020202020204" pitchFamily="34" charset="0"/>
              <a:buChar char="•"/>
            </a:pPr>
            <a:r>
              <a:rPr lang="el-GR" b="1" dirty="0"/>
              <a:t>Προσοχή: </a:t>
            </a:r>
            <a:r>
              <a:rPr lang="el-GR" dirty="0"/>
              <a:t>Η ένδειξη με τον </a:t>
            </a:r>
            <a:r>
              <a:rPr lang="el-GR" b="1" i="1" dirty="0"/>
              <a:t>Κεραυνό</a:t>
            </a:r>
            <a:r>
              <a:rPr lang="el-GR" dirty="0"/>
              <a:t> σε κάποια εργαλεία σημαίνει ότι χρησιμοποιούνται επί πληρωμή.</a:t>
            </a:r>
          </a:p>
        </p:txBody>
      </p:sp>
    </p:spTree>
    <p:extLst>
      <p:ext uri="{BB962C8B-B14F-4D97-AF65-F5344CB8AC3E}">
        <p14:creationId xmlns:p14="http://schemas.microsoft.com/office/powerpoint/2010/main" val="224488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18</a:t>
              </a:r>
              <a:r>
                <a:rPr lang="en-US" sz="2400" dirty="0">
                  <a:solidFill>
                    <a:schemeClr val="bg1"/>
                  </a:solidFill>
                  <a:latin typeface="Comic Sans MS" pitchFamily="66" charset="0"/>
                </a:rPr>
                <a:t>	</a:t>
              </a:r>
            </a:p>
          </p:txBody>
        </p:sp>
      </p:grpSp>
      <p:grpSp>
        <p:nvGrpSpPr>
          <p:cNvPr id="4" name="Ομάδα 3">
            <a:extLst>
              <a:ext uri="{FF2B5EF4-FFF2-40B4-BE49-F238E27FC236}">
                <a16:creationId xmlns:a16="http://schemas.microsoft.com/office/drawing/2014/main" id="{F840CE82-2F2F-4C9C-B9DA-DB6CB2BF0132}"/>
              </a:ext>
            </a:extLst>
          </p:cNvPr>
          <p:cNvGrpSpPr/>
          <p:nvPr/>
        </p:nvGrpSpPr>
        <p:grpSpPr>
          <a:xfrm>
            <a:off x="1723315" y="933930"/>
            <a:ext cx="3024336" cy="2232248"/>
            <a:chOff x="4860032" y="1103749"/>
            <a:chExt cx="3024336" cy="2232248"/>
          </a:xfrm>
        </p:grpSpPr>
        <p:pic>
          <p:nvPicPr>
            <p:cNvPr id="2" name="Εικόνα 1">
              <a:extLst>
                <a:ext uri="{FF2B5EF4-FFF2-40B4-BE49-F238E27FC236}">
                  <a16:creationId xmlns:a16="http://schemas.microsoft.com/office/drawing/2014/main" id="{69538B08-3574-42B6-9E37-295800C4D01B}"/>
                </a:ext>
              </a:extLst>
            </p:cNvPr>
            <p:cNvPicPr>
              <a:picLocks noChangeAspect="1"/>
            </p:cNvPicPr>
            <p:nvPr/>
          </p:nvPicPr>
          <p:blipFill rotWithShape="1">
            <a:blip r:embed="rId8"/>
            <a:srcRect l="33463" t="34359" r="33463" b="25235"/>
            <a:stretch/>
          </p:blipFill>
          <p:spPr>
            <a:xfrm>
              <a:off x="4860032" y="1103749"/>
              <a:ext cx="3024336" cy="2232248"/>
            </a:xfrm>
            <a:prstGeom prst="rect">
              <a:avLst/>
            </a:prstGeom>
          </p:spPr>
        </p:pic>
        <p:sp>
          <p:nvSpPr>
            <p:cNvPr id="3" name="Οβάλ 2">
              <a:extLst>
                <a:ext uri="{FF2B5EF4-FFF2-40B4-BE49-F238E27FC236}">
                  <a16:creationId xmlns:a16="http://schemas.microsoft.com/office/drawing/2014/main" id="{02DBEE01-B872-4A15-B510-9B13229C898B}"/>
                </a:ext>
              </a:extLst>
            </p:cNvPr>
            <p:cNvSpPr/>
            <p:nvPr/>
          </p:nvSpPr>
          <p:spPr>
            <a:xfrm>
              <a:off x="4919536" y="2302675"/>
              <a:ext cx="2808312" cy="2972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6" name="Εικόνα 5">
            <a:extLst>
              <a:ext uri="{FF2B5EF4-FFF2-40B4-BE49-F238E27FC236}">
                <a16:creationId xmlns:a16="http://schemas.microsoft.com/office/drawing/2014/main" id="{8D8E28CF-055E-45B0-BF98-8FF122D9A0A0}"/>
              </a:ext>
            </a:extLst>
          </p:cNvPr>
          <p:cNvPicPr>
            <a:picLocks noChangeAspect="1"/>
          </p:cNvPicPr>
          <p:nvPr/>
        </p:nvPicPr>
        <p:blipFill rotWithShape="1">
          <a:blip r:embed="rId9">
            <a:extLst>
              <a:ext uri="{28A0092B-C50C-407E-A947-70E740481C1C}">
                <a14:useLocalDpi xmlns:a14="http://schemas.microsoft.com/office/drawing/2010/main" val="0"/>
              </a:ext>
            </a:extLst>
          </a:blip>
          <a:srcRect l="7572" t="13033"/>
          <a:stretch/>
        </p:blipFill>
        <p:spPr>
          <a:xfrm>
            <a:off x="235775" y="2143041"/>
            <a:ext cx="1185433" cy="773036"/>
          </a:xfrm>
          <a:prstGeom prst="rect">
            <a:avLst/>
          </a:prstGeom>
        </p:spPr>
      </p:pic>
      <p:pic>
        <p:nvPicPr>
          <p:cNvPr id="22" name="Εικόνα 21">
            <a:extLst>
              <a:ext uri="{FF2B5EF4-FFF2-40B4-BE49-F238E27FC236}">
                <a16:creationId xmlns:a16="http://schemas.microsoft.com/office/drawing/2014/main" id="{511D9A69-AC08-4933-88DF-C741B466A3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1208" y="2428181"/>
            <a:ext cx="1007501" cy="297266"/>
          </a:xfrm>
          <a:prstGeom prst="rect">
            <a:avLst/>
          </a:prstGeom>
        </p:spPr>
      </p:pic>
      <p:pic>
        <p:nvPicPr>
          <p:cNvPr id="7" name="Εικόνα 6">
            <a:extLst>
              <a:ext uri="{FF2B5EF4-FFF2-40B4-BE49-F238E27FC236}">
                <a16:creationId xmlns:a16="http://schemas.microsoft.com/office/drawing/2014/main" id="{A7327514-A358-49D5-BDA8-3DDDFD6AD343}"/>
              </a:ext>
            </a:extLst>
          </p:cNvPr>
          <p:cNvPicPr>
            <a:picLocks noChangeAspect="1"/>
          </p:cNvPicPr>
          <p:nvPr/>
        </p:nvPicPr>
        <p:blipFill rotWithShape="1">
          <a:blip r:embed="rId11"/>
          <a:srcRect l="18500" t="17414" r="20863"/>
          <a:stretch/>
        </p:blipFill>
        <p:spPr>
          <a:xfrm>
            <a:off x="4969848" y="920399"/>
            <a:ext cx="3888432" cy="3199640"/>
          </a:xfrm>
          <a:prstGeom prst="rect">
            <a:avLst/>
          </a:prstGeom>
        </p:spPr>
      </p:pic>
      <p:pic>
        <p:nvPicPr>
          <p:cNvPr id="30" name="Εικόνα 29">
            <a:extLst>
              <a:ext uri="{FF2B5EF4-FFF2-40B4-BE49-F238E27FC236}">
                <a16:creationId xmlns:a16="http://schemas.microsoft.com/office/drawing/2014/main" id="{6F509758-FB15-418B-A47B-0E88A43FA1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7380" y="2444872"/>
            <a:ext cx="1007501" cy="297266"/>
          </a:xfrm>
          <a:prstGeom prst="rect">
            <a:avLst/>
          </a:prstGeom>
        </p:spPr>
      </p:pic>
      <p:sp>
        <p:nvSpPr>
          <p:cNvPr id="8" name="TextBox 7">
            <a:extLst>
              <a:ext uri="{FF2B5EF4-FFF2-40B4-BE49-F238E27FC236}">
                <a16:creationId xmlns:a16="http://schemas.microsoft.com/office/drawing/2014/main" id="{26DE1599-A26D-4F49-80D0-11FB0EB203F2}"/>
              </a:ext>
            </a:extLst>
          </p:cNvPr>
          <p:cNvSpPr txBox="1"/>
          <p:nvPr/>
        </p:nvSpPr>
        <p:spPr>
          <a:xfrm>
            <a:off x="467544" y="4581128"/>
            <a:ext cx="7704856" cy="923330"/>
          </a:xfrm>
          <a:prstGeom prst="rect">
            <a:avLst/>
          </a:prstGeom>
          <a:noFill/>
        </p:spPr>
        <p:txBody>
          <a:bodyPr wrap="square" rtlCol="0">
            <a:spAutoFit/>
          </a:bodyPr>
          <a:lstStyle/>
          <a:p>
            <a:pPr algn="just"/>
            <a:r>
              <a:rPr lang="el-GR" dirty="0"/>
              <a:t>Σέρνοντας το εργαλείο </a:t>
            </a:r>
            <a:r>
              <a:rPr lang="en-US" b="1" i="1" dirty="0"/>
              <a:t>Products</a:t>
            </a:r>
            <a:r>
              <a:rPr lang="en-US" dirty="0"/>
              <a:t> </a:t>
            </a:r>
            <a:r>
              <a:rPr lang="el-GR" dirty="0"/>
              <a:t>μπορείτε να μεταβείτε στη φόρμα όπου καταγράφετε τα στοιχεία για κάθε προϊόν του καταστήματος και τοποθετείτε την φωτογραφία του.</a:t>
            </a:r>
          </a:p>
        </p:txBody>
      </p:sp>
    </p:spTree>
    <p:extLst>
      <p:ext uri="{BB962C8B-B14F-4D97-AF65-F5344CB8AC3E}">
        <p14:creationId xmlns:p14="http://schemas.microsoft.com/office/powerpoint/2010/main" val="35030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6013" y="152226"/>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19</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3E97D45B-1D36-4DD0-B48A-82653A794AD6}"/>
              </a:ext>
            </a:extLst>
          </p:cNvPr>
          <p:cNvPicPr>
            <a:picLocks noChangeAspect="1"/>
          </p:cNvPicPr>
          <p:nvPr/>
        </p:nvPicPr>
        <p:blipFill rotWithShape="1">
          <a:blip r:embed="rId8"/>
          <a:srcRect l="31888" t="14165" r="35037"/>
          <a:stretch/>
        </p:blipFill>
        <p:spPr>
          <a:xfrm>
            <a:off x="5833944" y="980112"/>
            <a:ext cx="3024336" cy="4741975"/>
          </a:xfrm>
          <a:prstGeom prst="rect">
            <a:avLst/>
          </a:prstGeom>
        </p:spPr>
      </p:pic>
      <p:grpSp>
        <p:nvGrpSpPr>
          <p:cNvPr id="5" name="Ομάδα 4">
            <a:extLst>
              <a:ext uri="{FF2B5EF4-FFF2-40B4-BE49-F238E27FC236}">
                <a16:creationId xmlns:a16="http://schemas.microsoft.com/office/drawing/2014/main" id="{DAA4DFC7-FF78-42AE-853A-6E05233631EB}"/>
              </a:ext>
            </a:extLst>
          </p:cNvPr>
          <p:cNvGrpSpPr/>
          <p:nvPr/>
        </p:nvGrpSpPr>
        <p:grpSpPr>
          <a:xfrm>
            <a:off x="2339752" y="1561692"/>
            <a:ext cx="2952328" cy="2126894"/>
            <a:chOff x="2339752" y="1561692"/>
            <a:chExt cx="2952328" cy="2126894"/>
          </a:xfrm>
        </p:grpSpPr>
        <p:pic>
          <p:nvPicPr>
            <p:cNvPr id="2" name="Εικόνα 1">
              <a:extLst>
                <a:ext uri="{FF2B5EF4-FFF2-40B4-BE49-F238E27FC236}">
                  <a16:creationId xmlns:a16="http://schemas.microsoft.com/office/drawing/2014/main" id="{93734D63-8736-4E55-8B20-8047ACF312D3}"/>
                </a:ext>
              </a:extLst>
            </p:cNvPr>
            <p:cNvPicPr>
              <a:picLocks noChangeAspect="1"/>
            </p:cNvPicPr>
            <p:nvPr/>
          </p:nvPicPr>
          <p:blipFill rotWithShape="1">
            <a:blip r:embed="rId9"/>
            <a:srcRect l="33857" t="35440" r="33857" b="26060"/>
            <a:stretch/>
          </p:blipFill>
          <p:spPr>
            <a:xfrm>
              <a:off x="2339752" y="1561692"/>
              <a:ext cx="2952328" cy="2126894"/>
            </a:xfrm>
            <a:prstGeom prst="rect">
              <a:avLst/>
            </a:prstGeom>
          </p:spPr>
        </p:pic>
        <p:sp>
          <p:nvSpPr>
            <p:cNvPr id="4" name="Οβάλ 3">
              <a:extLst>
                <a:ext uri="{FF2B5EF4-FFF2-40B4-BE49-F238E27FC236}">
                  <a16:creationId xmlns:a16="http://schemas.microsoft.com/office/drawing/2014/main" id="{F9B794DB-707C-47B7-BE8D-2A631849A1E8}"/>
                </a:ext>
              </a:extLst>
            </p:cNvPr>
            <p:cNvSpPr/>
            <p:nvPr/>
          </p:nvSpPr>
          <p:spPr>
            <a:xfrm>
              <a:off x="2483768" y="2708920"/>
              <a:ext cx="2736304"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7" name="Εικόνα 6">
            <a:extLst>
              <a:ext uri="{FF2B5EF4-FFF2-40B4-BE49-F238E27FC236}">
                <a16:creationId xmlns:a16="http://schemas.microsoft.com/office/drawing/2014/main" id="{812BF8C2-EBDE-4014-B606-7753F04D6E32}"/>
              </a:ext>
            </a:extLst>
          </p:cNvPr>
          <p:cNvPicPr>
            <a:picLocks noChangeAspect="1"/>
          </p:cNvPicPr>
          <p:nvPr/>
        </p:nvPicPr>
        <p:blipFill rotWithShape="1">
          <a:blip r:embed="rId10">
            <a:extLst>
              <a:ext uri="{28A0092B-C50C-407E-A947-70E740481C1C}">
                <a14:useLocalDpi xmlns:a14="http://schemas.microsoft.com/office/drawing/2010/main" val="0"/>
              </a:ext>
            </a:extLst>
          </a:blip>
          <a:srcRect l="5416"/>
          <a:stretch/>
        </p:blipFill>
        <p:spPr>
          <a:xfrm>
            <a:off x="550849" y="2302571"/>
            <a:ext cx="1225095" cy="812698"/>
          </a:xfrm>
          <a:prstGeom prst="rect">
            <a:avLst/>
          </a:prstGeom>
        </p:spPr>
      </p:pic>
      <p:pic>
        <p:nvPicPr>
          <p:cNvPr id="26" name="Εικόνα 25">
            <a:extLst>
              <a:ext uri="{FF2B5EF4-FFF2-40B4-BE49-F238E27FC236}">
                <a16:creationId xmlns:a16="http://schemas.microsoft.com/office/drawing/2014/main" id="{168DDAB1-5962-43A2-A2B1-B066407BD6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3033" y="2803085"/>
            <a:ext cx="1007501" cy="297266"/>
          </a:xfrm>
          <a:prstGeom prst="rect">
            <a:avLst/>
          </a:prstGeom>
        </p:spPr>
      </p:pic>
      <p:pic>
        <p:nvPicPr>
          <p:cNvPr id="30" name="Εικόνα 29">
            <a:extLst>
              <a:ext uri="{FF2B5EF4-FFF2-40B4-BE49-F238E27FC236}">
                <a16:creationId xmlns:a16="http://schemas.microsoft.com/office/drawing/2014/main" id="{CBA71227-686C-43EC-A611-333336C470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9262" y="2818003"/>
            <a:ext cx="1007501" cy="297266"/>
          </a:xfrm>
          <a:prstGeom prst="rect">
            <a:avLst/>
          </a:prstGeom>
        </p:spPr>
      </p:pic>
      <p:sp>
        <p:nvSpPr>
          <p:cNvPr id="33" name="TextBox 32">
            <a:extLst>
              <a:ext uri="{FF2B5EF4-FFF2-40B4-BE49-F238E27FC236}">
                <a16:creationId xmlns:a16="http://schemas.microsoft.com/office/drawing/2014/main" id="{E645F2E1-BC14-4398-8393-A74B3B7AD782}"/>
              </a:ext>
            </a:extLst>
          </p:cNvPr>
          <p:cNvSpPr txBox="1"/>
          <p:nvPr/>
        </p:nvSpPr>
        <p:spPr>
          <a:xfrm>
            <a:off x="285720" y="3938012"/>
            <a:ext cx="5323813" cy="1477328"/>
          </a:xfrm>
          <a:prstGeom prst="rect">
            <a:avLst/>
          </a:prstGeom>
          <a:noFill/>
        </p:spPr>
        <p:txBody>
          <a:bodyPr wrap="square" rtlCol="0">
            <a:spAutoFit/>
          </a:bodyPr>
          <a:lstStyle/>
          <a:p>
            <a:pPr algn="just"/>
            <a:r>
              <a:rPr lang="el-GR" dirty="0"/>
              <a:t>Σέρνοντας το εργαλείο </a:t>
            </a:r>
            <a:r>
              <a:rPr lang="en-US" b="1" i="1" dirty="0"/>
              <a:t>Categories</a:t>
            </a:r>
            <a:r>
              <a:rPr lang="en-US" dirty="0"/>
              <a:t> </a:t>
            </a:r>
            <a:r>
              <a:rPr lang="el-GR" dirty="0"/>
              <a:t>μπορείτε να μεταβείτε στη φόρμα όπου ορίζετε τις κατηγορίες προϊόντων του καταστήματος και βελτιστοποιείτε τη σειρά εμφάνισης στις μηχανές Αναζήτησης </a:t>
            </a:r>
            <a:endParaRPr lang="en-US" dirty="0"/>
          </a:p>
          <a:p>
            <a:pPr algn="just"/>
            <a:r>
              <a:rPr lang="el-GR" b="1" dirty="0"/>
              <a:t>(</a:t>
            </a:r>
            <a:r>
              <a:rPr lang="en-US" b="1" dirty="0"/>
              <a:t>SEO - Search Engine Optimization</a:t>
            </a:r>
            <a:r>
              <a:rPr lang="el-GR" b="1" dirty="0"/>
              <a:t>)</a:t>
            </a:r>
            <a:r>
              <a:rPr lang="en-US" dirty="0"/>
              <a:t>.</a:t>
            </a:r>
            <a:endParaRPr lang="el-GR" dirty="0"/>
          </a:p>
        </p:txBody>
      </p:sp>
    </p:spTree>
    <p:extLst>
      <p:ext uri="{BB962C8B-B14F-4D97-AF65-F5344CB8AC3E}">
        <p14:creationId xmlns:p14="http://schemas.microsoft.com/office/powerpoint/2010/main" val="369421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20</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B179CE27-BB28-4EEE-A04A-17E26BE17A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36" y="712935"/>
            <a:ext cx="9144000" cy="5524500"/>
          </a:xfrm>
          <a:prstGeom prst="rect">
            <a:avLst/>
          </a:prstGeom>
        </p:spPr>
      </p:pic>
    </p:spTree>
    <p:extLst>
      <p:ext uri="{BB962C8B-B14F-4D97-AF65-F5344CB8AC3E}">
        <p14:creationId xmlns:p14="http://schemas.microsoft.com/office/powerpoint/2010/main" val="117342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Weebly – Online Stores</a:t>
              </a:r>
              <a:r>
                <a:rPr lang="el-GR" sz="3200" b="1" dirty="0">
                  <a:solidFill>
                    <a:srgbClr val="88CCE4"/>
                  </a:solidFill>
                  <a:effectLst>
                    <a:outerShdw blurRad="38100" dist="38100" dir="2700000" algn="tl">
                      <a:srgbClr val="000000">
                        <a:alpha val="43137"/>
                      </a:srgbClr>
                    </a:outerShdw>
                  </a:effectLst>
                  <a:latin typeface="Arial" pitchFamily="34" charset="0"/>
                  <a:cs typeface="Arial" pitchFamily="34" charset="0"/>
                </a:rPr>
                <a:t> -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Εργαλειοθήκη</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21</a:t>
              </a:r>
              <a:r>
                <a:rPr lang="en-US" sz="2400" dirty="0">
                  <a:solidFill>
                    <a:schemeClr val="bg1"/>
                  </a:solidFill>
                  <a:latin typeface="Comic Sans MS" pitchFamily="66" charset="0"/>
                </a:rPr>
                <a:t>	</a:t>
              </a:r>
            </a:p>
          </p:txBody>
        </p:sp>
      </p:grpSp>
      <p:pic>
        <p:nvPicPr>
          <p:cNvPr id="2" name="Εικόνα 1">
            <a:extLst>
              <a:ext uri="{FF2B5EF4-FFF2-40B4-BE49-F238E27FC236}">
                <a16:creationId xmlns:a16="http://schemas.microsoft.com/office/drawing/2014/main" id="{985D7C01-350E-4AC1-8A07-06F23E1F2651}"/>
              </a:ext>
            </a:extLst>
          </p:cNvPr>
          <p:cNvPicPr>
            <a:picLocks noChangeAspect="1"/>
          </p:cNvPicPr>
          <p:nvPr/>
        </p:nvPicPr>
        <p:blipFill rotWithShape="1">
          <a:blip r:embed="rId8"/>
          <a:srcRect t="9259" b="5678"/>
          <a:stretch/>
        </p:blipFill>
        <p:spPr>
          <a:xfrm>
            <a:off x="755576" y="885987"/>
            <a:ext cx="7285243" cy="3744000"/>
          </a:xfrm>
          <a:prstGeom prst="rect">
            <a:avLst/>
          </a:prstGeom>
        </p:spPr>
      </p:pic>
      <p:pic>
        <p:nvPicPr>
          <p:cNvPr id="21" name="Εικόνα 20">
            <a:extLst>
              <a:ext uri="{FF2B5EF4-FFF2-40B4-BE49-F238E27FC236}">
                <a16:creationId xmlns:a16="http://schemas.microsoft.com/office/drawing/2014/main" id="{A92F8F9E-4B87-443B-99C6-BE91C7DB67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274867">
            <a:off x="5595220" y="2975882"/>
            <a:ext cx="3085566" cy="910405"/>
          </a:xfrm>
          <a:prstGeom prst="rect">
            <a:avLst/>
          </a:prstGeom>
        </p:spPr>
      </p:pic>
      <p:sp>
        <p:nvSpPr>
          <p:cNvPr id="3" name="TextBox 2">
            <a:extLst>
              <a:ext uri="{FF2B5EF4-FFF2-40B4-BE49-F238E27FC236}">
                <a16:creationId xmlns:a16="http://schemas.microsoft.com/office/drawing/2014/main" id="{A172EA49-4DD9-49BA-8FB9-7D7571F94872}"/>
              </a:ext>
            </a:extLst>
          </p:cNvPr>
          <p:cNvSpPr txBox="1"/>
          <p:nvPr/>
        </p:nvSpPr>
        <p:spPr>
          <a:xfrm>
            <a:off x="749297" y="4604294"/>
            <a:ext cx="7323166" cy="923330"/>
          </a:xfrm>
          <a:prstGeom prst="rect">
            <a:avLst/>
          </a:prstGeom>
          <a:noFill/>
        </p:spPr>
        <p:txBody>
          <a:bodyPr wrap="square" rtlCol="0">
            <a:spAutoFit/>
          </a:bodyPr>
          <a:lstStyle/>
          <a:p>
            <a:r>
              <a:rPr lang="el-GR" dirty="0"/>
              <a:t>Ολοκληρώνοντας το σχεδιασμό ΔΕΝ ΞΕΧΝΑΤΕ να πατήσετε το </a:t>
            </a:r>
            <a:r>
              <a:rPr lang="en-US" b="1" dirty="0"/>
              <a:t>Publish</a:t>
            </a:r>
            <a:r>
              <a:rPr lang="en-US" dirty="0"/>
              <a:t> </a:t>
            </a:r>
            <a:r>
              <a:rPr lang="el-GR" dirty="0"/>
              <a:t>για να δημοσιεύστε τη σελίδα σας ή το</a:t>
            </a:r>
            <a:r>
              <a:rPr lang="en-US" dirty="0"/>
              <a:t> </a:t>
            </a:r>
            <a:r>
              <a:rPr lang="en-US" b="1" dirty="0"/>
              <a:t>Upgrade</a:t>
            </a:r>
            <a:r>
              <a:rPr lang="el-GR" dirty="0"/>
              <a:t> για να συνεχίσω το σχεδιασμό με επί πληρωμή δυνατότητες. </a:t>
            </a:r>
          </a:p>
        </p:txBody>
      </p:sp>
    </p:spTree>
    <p:extLst>
      <p:ext uri="{BB962C8B-B14F-4D97-AF65-F5344CB8AC3E}">
        <p14:creationId xmlns:p14="http://schemas.microsoft.com/office/powerpoint/2010/main" val="1393343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Διαφορές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Blog</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και</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Website</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22</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C66FB3F8-95CD-4E57-BF9E-E9EB9D2876D7}"/>
              </a:ext>
            </a:extLst>
          </p:cNvPr>
          <p:cNvPicPr>
            <a:picLocks noChangeAspect="1"/>
          </p:cNvPicPr>
          <p:nvPr/>
        </p:nvPicPr>
        <p:blipFill>
          <a:blip r:embed="rId8">
            <a:lum bright="70000" contrast="-70000"/>
          </a:blip>
          <a:stretch>
            <a:fillRect/>
          </a:stretch>
        </p:blipFill>
        <p:spPr>
          <a:xfrm>
            <a:off x="180296" y="797636"/>
            <a:ext cx="8775289" cy="4936100"/>
          </a:xfrm>
          <a:prstGeom prst="rect">
            <a:avLst/>
          </a:prstGeom>
        </p:spPr>
      </p:pic>
      <p:sp>
        <p:nvSpPr>
          <p:cNvPr id="2" name="TextBox 1">
            <a:extLst>
              <a:ext uri="{FF2B5EF4-FFF2-40B4-BE49-F238E27FC236}">
                <a16:creationId xmlns:a16="http://schemas.microsoft.com/office/drawing/2014/main" id="{3EDF0E06-7BAD-493D-8A3F-7F94285E76C9}"/>
              </a:ext>
            </a:extLst>
          </p:cNvPr>
          <p:cNvSpPr txBox="1"/>
          <p:nvPr/>
        </p:nvSpPr>
        <p:spPr>
          <a:xfrm>
            <a:off x="243146" y="1177291"/>
            <a:ext cx="8649588" cy="4247317"/>
          </a:xfrm>
          <a:prstGeom prst="rect">
            <a:avLst/>
          </a:prstGeom>
          <a:noFill/>
        </p:spPr>
        <p:txBody>
          <a:bodyPr wrap="square" rtlCol="0">
            <a:spAutoFit/>
          </a:bodyPr>
          <a:lstStyle/>
          <a:p>
            <a:pPr marL="285750" indent="-285750">
              <a:buFont typeface="Arial" panose="020B0604020202020204" pitchFamily="34" charset="0"/>
              <a:buChar char="•"/>
            </a:pPr>
            <a:r>
              <a:rPr lang="el-GR" dirty="0"/>
              <a:t>Ένα </a:t>
            </a:r>
            <a:r>
              <a:rPr lang="el-GR" dirty="0" err="1"/>
              <a:t>blog</a:t>
            </a:r>
            <a:r>
              <a:rPr lang="el-GR" dirty="0"/>
              <a:t> χρειάζεται τακτικές ανανεώσεις.</a:t>
            </a:r>
          </a:p>
          <a:p>
            <a:endParaRPr lang="el-GR" dirty="0"/>
          </a:p>
          <a:p>
            <a:pPr marL="285750" indent="-285750">
              <a:buFont typeface="Arial" panose="020B0604020202020204" pitchFamily="34" charset="0"/>
              <a:buChar char="•"/>
            </a:pPr>
            <a:r>
              <a:rPr lang="el-GR" dirty="0"/>
              <a:t>Οι δημοσιεύσεις στα </a:t>
            </a:r>
            <a:r>
              <a:rPr lang="el-GR" dirty="0" err="1"/>
              <a:t>blogs</a:t>
            </a:r>
            <a:r>
              <a:rPr lang="el-GR" dirty="0"/>
              <a:t> έχουν διαφορετικές ημερομηνίες δημοσίευσης, διαφορετικά </a:t>
            </a:r>
            <a:r>
              <a:rPr lang="el-GR" dirty="0" err="1"/>
              <a:t>tags</a:t>
            </a:r>
            <a:r>
              <a:rPr lang="el-GR" dirty="0"/>
              <a:t> και συχνή ανανέωση του περιεχομένου.</a:t>
            </a:r>
          </a:p>
          <a:p>
            <a:endParaRPr lang="el-GR" dirty="0"/>
          </a:p>
          <a:p>
            <a:pPr marL="285750" indent="-285750">
              <a:buFont typeface="Arial" panose="020B0604020202020204" pitchFamily="34" charset="0"/>
              <a:buChar char="•"/>
            </a:pPr>
            <a:r>
              <a:rPr lang="el-GR" dirty="0"/>
              <a:t>Τα </a:t>
            </a:r>
            <a:r>
              <a:rPr lang="el-GR" dirty="0" err="1"/>
              <a:t>websites</a:t>
            </a:r>
            <a:r>
              <a:rPr lang="el-GR" dirty="0"/>
              <a:t> είναι στατικά καθώς παρέχουν πληροφορίες που δεν αλλάζουν μεταξύ δύο διαδοχικών επισκέψεων.</a:t>
            </a:r>
          </a:p>
          <a:p>
            <a:endParaRPr lang="el-GR" dirty="0"/>
          </a:p>
          <a:p>
            <a:pPr marL="285750" indent="-285750">
              <a:buFont typeface="Arial" panose="020B0604020202020204" pitchFamily="34" charset="0"/>
              <a:buChar char="•"/>
            </a:pPr>
            <a:r>
              <a:rPr lang="el-GR" dirty="0"/>
              <a:t>Το </a:t>
            </a:r>
            <a:r>
              <a:rPr lang="el-GR" dirty="0" err="1"/>
              <a:t>website</a:t>
            </a:r>
            <a:r>
              <a:rPr lang="el-GR" dirty="0"/>
              <a:t> παρέχει κάποιες βασικές πληροφορίες για μια επιχείρηση, τη φύση των υπηρεσιών που προσφέρονται, χωρίς αλλαγές με την πάροδο του χρόνου.</a:t>
            </a:r>
          </a:p>
          <a:p>
            <a:endParaRPr lang="el-GR" dirty="0"/>
          </a:p>
          <a:p>
            <a:pPr marL="285750" indent="-285750">
              <a:buFont typeface="Arial" panose="020B0604020202020204" pitchFamily="34" charset="0"/>
              <a:buChar char="•"/>
            </a:pPr>
            <a:r>
              <a:rPr lang="el-GR" dirty="0"/>
              <a:t>Η μόνη περίπτωση να συμβαίνουν τακτικές αλλαγές στο </a:t>
            </a:r>
            <a:r>
              <a:rPr lang="el-GR" dirty="0" err="1"/>
              <a:t>website</a:t>
            </a:r>
            <a:r>
              <a:rPr lang="el-GR" dirty="0"/>
              <a:t> είναι αν πρόκειται για e-</a:t>
            </a:r>
            <a:r>
              <a:rPr lang="el-GR" dirty="0" err="1"/>
              <a:t>shop</a:t>
            </a:r>
            <a:r>
              <a:rPr lang="el-GR" dirty="0"/>
              <a:t>.</a:t>
            </a:r>
          </a:p>
          <a:p>
            <a:endParaRPr lang="el-GR" dirty="0"/>
          </a:p>
          <a:p>
            <a:pPr marL="285750" indent="-285750">
              <a:buFont typeface="Arial" panose="020B0604020202020204" pitchFamily="34" charset="0"/>
              <a:buChar char="•"/>
            </a:pPr>
            <a:r>
              <a:rPr lang="el-GR" dirty="0"/>
              <a:t>Ένα </a:t>
            </a:r>
            <a:r>
              <a:rPr lang="el-GR" dirty="0" err="1"/>
              <a:t>blog</a:t>
            </a:r>
            <a:r>
              <a:rPr lang="el-GR" dirty="0"/>
              <a:t> τις περισσότερες φορές είναι μέρος ενός </a:t>
            </a:r>
            <a:r>
              <a:rPr lang="el-GR" dirty="0" err="1"/>
              <a:t>website</a:t>
            </a:r>
            <a:r>
              <a:rPr lang="el-GR" dirty="0"/>
              <a:t>.</a:t>
            </a:r>
          </a:p>
        </p:txBody>
      </p:sp>
    </p:spTree>
    <p:extLst>
      <p:ext uri="{BB962C8B-B14F-4D97-AF65-F5344CB8AC3E}">
        <p14:creationId xmlns:p14="http://schemas.microsoft.com/office/powerpoint/2010/main" val="213280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a:solidFill>
                    <a:schemeClr val="bg1"/>
                  </a:solidFill>
                </a:rPr>
                <a:t>23</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395536" y="1330757"/>
            <a:ext cx="8280920" cy="4824398"/>
          </a:xfrm>
          <a:prstGeom prst="rect">
            <a:avLst/>
          </a:prstGeom>
          <a:noFill/>
        </p:spPr>
        <p:txBody>
          <a:bodyPr wrap="square" rtlCol="0">
            <a:spAutoFit/>
          </a:bodyPr>
          <a:lstStyle/>
          <a:p>
            <a:pPr>
              <a:lnSpc>
                <a:spcPct val="150000"/>
              </a:lnSpc>
            </a:pPr>
            <a:r>
              <a:rPr lang="en-US" dirty="0">
                <a:hlinkClick r:id="rId8"/>
              </a:rPr>
              <a:t>https://el.strephonsays.com/difference-between-webpage-and-website#menu-1</a:t>
            </a:r>
            <a:endParaRPr lang="el-GR" dirty="0"/>
          </a:p>
          <a:p>
            <a:pPr>
              <a:lnSpc>
                <a:spcPct val="150000"/>
              </a:lnSpc>
            </a:pPr>
            <a:endParaRPr lang="el-GR" sz="1000" dirty="0"/>
          </a:p>
          <a:p>
            <a:pPr>
              <a:lnSpc>
                <a:spcPct val="150000"/>
              </a:lnSpc>
            </a:pPr>
            <a:r>
              <a:rPr lang="en-US" dirty="0">
                <a:hlinkClick r:id="rId9"/>
              </a:rPr>
              <a:t>https://el.wikipedia.org/wiki/%CE%99%CF%83%CF%84%CF%8C%CF%84%CE%BF%CF%80%CE%BF%CF%82</a:t>
            </a:r>
            <a:endParaRPr lang="el-GR" dirty="0"/>
          </a:p>
          <a:p>
            <a:pPr>
              <a:lnSpc>
                <a:spcPct val="150000"/>
              </a:lnSpc>
            </a:pPr>
            <a:endParaRPr lang="el-GR" sz="900" dirty="0"/>
          </a:p>
          <a:p>
            <a:pPr>
              <a:lnSpc>
                <a:spcPct val="150000"/>
              </a:lnSpc>
            </a:pPr>
            <a:r>
              <a:rPr lang="en-US" dirty="0">
                <a:hlinkClick r:id="rId10"/>
              </a:rPr>
              <a:t>https://ecommerce-platforms.com/el/website-builder-reviews/the-best-free-website-builder</a:t>
            </a:r>
            <a:endParaRPr lang="el-GR" dirty="0"/>
          </a:p>
          <a:p>
            <a:pPr>
              <a:lnSpc>
                <a:spcPct val="150000"/>
              </a:lnSpc>
            </a:pPr>
            <a:endParaRPr lang="el-GR" dirty="0"/>
          </a:p>
          <a:p>
            <a:pPr>
              <a:lnSpc>
                <a:spcPct val="150000"/>
              </a:lnSpc>
            </a:pPr>
            <a:endParaRPr lang="el-GR" dirty="0"/>
          </a:p>
          <a:p>
            <a:pPr>
              <a:lnSpc>
                <a:spcPct val="150000"/>
              </a:lnSpc>
            </a:pPr>
            <a:endParaRPr lang="el-GR" dirty="0"/>
          </a:p>
          <a:p>
            <a:pPr>
              <a:lnSpc>
                <a:spcPct val="150000"/>
              </a:lnSpc>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1767550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22 - Ορθογώνιο">
            <a:extLst>
              <a:ext uri="{FF2B5EF4-FFF2-40B4-BE49-F238E27FC236}">
                <a16:creationId xmlns:a16="http://schemas.microsoft.com/office/drawing/2014/main" id="{8AA86820-DE99-B0E8-ABC9-F51FBA9A7D36}"/>
              </a:ext>
            </a:extLst>
          </p:cNvPr>
          <p:cNvSpPr/>
          <p:nvPr/>
        </p:nvSpPr>
        <p:spPr>
          <a:xfrm>
            <a:off x="188398" y="185467"/>
            <a:ext cx="8767204" cy="6458242"/>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2" name="Ομάδα 11">
            <a:extLst>
              <a:ext uri="{FF2B5EF4-FFF2-40B4-BE49-F238E27FC236}">
                <a16:creationId xmlns:a16="http://schemas.microsoft.com/office/drawing/2014/main" id="{5BBAE711-F52E-B601-4E9C-DAE60B083E36}"/>
              </a:ext>
            </a:extLst>
          </p:cNvPr>
          <p:cNvGrpSpPr/>
          <p:nvPr/>
        </p:nvGrpSpPr>
        <p:grpSpPr>
          <a:xfrm>
            <a:off x="182134" y="5733258"/>
            <a:ext cx="8779731" cy="1224531"/>
            <a:chOff x="107504" y="5733258"/>
            <a:chExt cx="8928992" cy="1224531"/>
          </a:xfrm>
        </p:grpSpPr>
        <p:pic>
          <p:nvPicPr>
            <p:cNvPr id="15" name="Picture 3" descr="G:\Katia\Διδακτορική Διατριβή\Kείμενο\Εικόνες\slide2.jpg">
              <a:extLst>
                <a:ext uri="{FF2B5EF4-FFF2-40B4-BE49-F238E27FC236}">
                  <a16:creationId xmlns:a16="http://schemas.microsoft.com/office/drawing/2014/main" id="{CDA15A9F-1394-B3B7-C4AA-4C1CD610CB24}"/>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7" name="Γραφικό 16" descr="Ψάρι με συμπαγές γέμισμα">
              <a:extLst>
                <a:ext uri="{FF2B5EF4-FFF2-40B4-BE49-F238E27FC236}">
                  <a16:creationId xmlns:a16="http://schemas.microsoft.com/office/drawing/2014/main" id="{3E7201C8-8C02-D4D0-32FA-941D185AE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8" name="Γραφικό 17" descr="Ψάρι με συμπαγές γέμισμα">
              <a:extLst>
                <a:ext uri="{FF2B5EF4-FFF2-40B4-BE49-F238E27FC236}">
                  <a16:creationId xmlns:a16="http://schemas.microsoft.com/office/drawing/2014/main" id="{B99C9860-060A-451F-E70F-761C23B31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9" name="Γραφικό 18" descr="Ανταγωνισμός με συμπαγές γέμισμα">
              <a:extLst>
                <a:ext uri="{FF2B5EF4-FFF2-40B4-BE49-F238E27FC236}">
                  <a16:creationId xmlns:a16="http://schemas.microsoft.com/office/drawing/2014/main" id="{C9A56C20-4627-F557-BFF1-1C6B177E1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cxnSp>
        <p:nvCxnSpPr>
          <p:cNvPr id="16" name="15 - Ευθεία γραμμή σύνδεσης"/>
          <p:cNvCxnSpPr/>
          <p:nvPr/>
        </p:nvCxnSpPr>
        <p:spPr>
          <a:xfrm>
            <a:off x="642910" y="5072074"/>
            <a:ext cx="7920880" cy="0"/>
          </a:xfrm>
          <a:prstGeom prst="line">
            <a:avLst/>
          </a:prstGeom>
          <a:ln w="25400">
            <a:solidFill>
              <a:srgbClr val="3DACD3"/>
            </a:solidFill>
          </a:ln>
        </p:spPr>
        <p:style>
          <a:lnRef idx="1">
            <a:schemeClr val="accent1"/>
          </a:lnRef>
          <a:fillRef idx="0">
            <a:schemeClr val="accent1"/>
          </a:fillRef>
          <a:effectRef idx="0">
            <a:schemeClr val="accent1"/>
          </a:effectRef>
          <a:fontRef idx="minor">
            <a:schemeClr val="tx1"/>
          </a:fontRef>
        </p:style>
      </p:cxnSp>
      <p:sp>
        <p:nvSpPr>
          <p:cNvPr id="22" name="1 - Τίτλος"/>
          <p:cNvSpPr txBox="1">
            <a:spLocks/>
          </p:cNvSpPr>
          <p:nvPr/>
        </p:nvSpPr>
        <p:spPr>
          <a:xfrm>
            <a:off x="378072" y="1768293"/>
            <a:ext cx="8387854" cy="2324791"/>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pPr lvl="0" algn="ctr">
              <a:lnSpc>
                <a:spcPts val="5600"/>
              </a:lnSpc>
              <a:spcBef>
                <a:spcPct val="0"/>
              </a:spcBef>
              <a:defRPr/>
            </a:pPr>
            <a:r>
              <a:rPr lang="el-GR" sz="4000" b="1" dirty="0">
                <a:solidFill>
                  <a:srgbClr val="A02E5F"/>
                </a:solidFill>
                <a:latin typeface="Arial" panose="020B0604020202020204" pitchFamily="34" charset="0"/>
                <a:cs typeface="Arial" panose="020B0604020202020204" pitchFamily="34" charset="0"/>
              </a:rPr>
              <a:t>Διεθνής Δικτύωση</a:t>
            </a:r>
            <a:endParaRPr lang="en-US" sz="4000" b="1" dirty="0">
              <a:solidFill>
                <a:srgbClr val="A02E5F"/>
              </a:solidFill>
              <a:latin typeface="Arial" panose="020B0604020202020204" pitchFamily="34" charset="0"/>
              <a:cs typeface="Arial" panose="020B0604020202020204" pitchFamily="34" charset="0"/>
            </a:endParaRPr>
          </a:p>
          <a:p>
            <a:pPr lvl="0" algn="ctr">
              <a:lnSpc>
                <a:spcPts val="5600"/>
              </a:lnSpc>
              <a:spcBef>
                <a:spcPct val="0"/>
              </a:spcBef>
              <a:defRPr/>
            </a:pPr>
            <a:r>
              <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Δημιουργία Εταιρικού Προφίλ με </a:t>
            </a:r>
            <a:r>
              <a:rPr kumimoji="0" lang="ca-ES-valencia"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rPr>
              <a:t>LinkedIn</a:t>
            </a:r>
            <a:endParaRPr kumimoji="0" lang="el-GR" sz="2400" b="1" i="0" u="none" strike="noStrike" kern="1200" cap="none" spc="0" normalizeH="0" baseline="0" noProof="0" dirty="0">
              <a:ln>
                <a:noFill/>
              </a:ln>
              <a:solidFill>
                <a:srgbClr val="A02E5F"/>
              </a:solidFill>
              <a:effectLst/>
              <a:uLnTx/>
              <a:uFillTx/>
              <a:latin typeface="Arial" panose="020B0604020202020204" pitchFamily="34" charset="0"/>
              <a:cs typeface="Arial" panose="020B0604020202020204" pitchFamily="34" charset="0"/>
            </a:endParaRPr>
          </a:p>
        </p:txBody>
      </p:sp>
      <p:sp>
        <p:nvSpPr>
          <p:cNvPr id="14" name="2 - Υπότιτλος"/>
          <p:cNvSpPr txBox="1">
            <a:spLocks/>
          </p:cNvSpPr>
          <p:nvPr/>
        </p:nvSpPr>
        <p:spPr>
          <a:xfrm>
            <a:off x="1151620" y="5143511"/>
            <a:ext cx="7164796" cy="113953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b="1" i="1" u="none" strike="noStrike" kern="1200" cap="none" spc="0" normalizeH="0" baseline="0" noProof="0" dirty="0">
                <a:ln>
                  <a:noFill/>
                </a:ln>
                <a:effectLst/>
                <a:uLnTx/>
                <a:uFillTx/>
                <a:latin typeface="Arial" pitchFamily="34" charset="0"/>
                <a:cs typeface="Arial" pitchFamily="34" charset="0"/>
              </a:rPr>
              <a:t>Τμήμα Επιστήμης &amp; Τεχνολογίας Τροφίμων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b="1" i="1" dirty="0">
                <a:latin typeface="Arial" pitchFamily="34" charset="0"/>
                <a:cs typeface="Arial" pitchFamily="34" charset="0"/>
              </a:rPr>
              <a:t>ΠΑΝΕΠΙΣΤΗΜΙΟ ΠΑΤΡΩΝ</a:t>
            </a:r>
            <a:endParaRPr kumimoji="0" lang="en-US" i="1" u="none" strike="noStrike" kern="1200" cap="none" spc="0" normalizeH="0" baseline="0" noProof="0" dirty="0">
              <a:ln>
                <a:noFill/>
              </a:ln>
              <a:effectLst/>
              <a:uLnTx/>
              <a:uFillTx/>
              <a:latin typeface="Arial" pitchFamily="34"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300" b="1" i="0" u="none" strike="noStrike" kern="1200" cap="none" spc="0" normalizeH="0" baseline="0" noProof="0" dirty="0">
              <a:ln>
                <a:noFill/>
              </a:ln>
              <a:effectLst/>
              <a:uLnTx/>
              <a:uFillTx/>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Ηλεκτρονικό Εμπόριο</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6</a:t>
              </a:r>
              <a:r>
                <a:rPr lang="en-US" sz="2400" dirty="0">
                  <a:solidFill>
                    <a:schemeClr val="bg1"/>
                  </a:solidFill>
                  <a:latin typeface="Comic Sans MS" pitchFamily="66" charset="0"/>
                </a:rPr>
                <a:t>	</a:t>
              </a:r>
            </a:p>
          </p:txBody>
        </p:sp>
      </p:grpSp>
      <p:sp>
        <p:nvSpPr>
          <p:cNvPr id="4" name="TextBox 3">
            <a:extLst>
              <a:ext uri="{FF2B5EF4-FFF2-40B4-BE49-F238E27FC236}">
                <a16:creationId xmlns:a16="http://schemas.microsoft.com/office/drawing/2014/main" id="{A1440EE7-2562-4429-BFF4-06A9DA399D22}"/>
              </a:ext>
            </a:extLst>
          </p:cNvPr>
          <p:cNvSpPr txBox="1"/>
          <p:nvPr/>
        </p:nvSpPr>
        <p:spPr>
          <a:xfrm>
            <a:off x="467544" y="1240830"/>
            <a:ext cx="8033546" cy="1143070"/>
          </a:xfrm>
          <a:prstGeom prst="rect">
            <a:avLst/>
          </a:prstGeom>
          <a:noFill/>
        </p:spPr>
        <p:txBody>
          <a:bodyPr wrap="square" rtlCol="0">
            <a:spAutoFit/>
          </a:bodyPr>
          <a:lstStyle/>
          <a:p>
            <a:pPr algn="ctr">
              <a:lnSpc>
                <a:spcPct val="150000"/>
              </a:lnSpc>
            </a:pPr>
            <a:r>
              <a:rPr lang="el-GR" sz="2400" dirty="0">
                <a:latin typeface="Calibri" panose="020F0502020204030204" pitchFamily="34" charset="0"/>
                <a:ea typeface="Calibri" panose="020F0502020204030204" pitchFamily="34" charset="0"/>
                <a:cs typeface="Times New Roman" panose="02020603050405020304" pitchFamily="18" charset="0"/>
              </a:rPr>
              <a:t>Τ</a:t>
            </a:r>
            <a:r>
              <a:rPr lang="el-GR" sz="2400" dirty="0">
                <a:effectLst/>
                <a:latin typeface="Calibri" panose="020F0502020204030204" pitchFamily="34" charset="0"/>
                <a:ea typeface="Calibri" panose="020F0502020204030204" pitchFamily="34" charset="0"/>
                <a:cs typeface="Times New Roman" panose="02020603050405020304" pitchFamily="18" charset="0"/>
              </a:rPr>
              <a:t>ο ηλεκτρονικό εμπόριο εμφανίζεται με δύο τύπους δραστηριότητας:</a:t>
            </a:r>
            <a:endParaRPr lang="el-GR" sz="2400" dirty="0"/>
          </a:p>
        </p:txBody>
      </p:sp>
      <p:sp>
        <p:nvSpPr>
          <p:cNvPr id="7" name="TextBox 6">
            <a:extLst>
              <a:ext uri="{FF2B5EF4-FFF2-40B4-BE49-F238E27FC236}">
                <a16:creationId xmlns:a16="http://schemas.microsoft.com/office/drawing/2014/main" id="{6DFF52DA-F4F4-4994-8F29-2BB9FF4B88C1}"/>
              </a:ext>
            </a:extLst>
          </p:cNvPr>
          <p:cNvSpPr txBox="1"/>
          <p:nvPr/>
        </p:nvSpPr>
        <p:spPr>
          <a:xfrm>
            <a:off x="642910" y="2650764"/>
            <a:ext cx="3708412" cy="1029256"/>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p:spPr>
        <p:txBody>
          <a:bodyPr wrap="square" rtlCol="0">
            <a:spAutoFit/>
          </a:bodyPr>
          <a:lstStyle/>
          <a:p>
            <a:pPr>
              <a:lnSpc>
                <a:spcPct val="115000"/>
              </a:lnSpc>
              <a:spcAft>
                <a:spcPts val="800"/>
              </a:spcAft>
            </a:pPr>
            <a:r>
              <a:rPr lang="el-GR" b="1" i="1" dirty="0">
                <a:latin typeface="Calibri" panose="020F0502020204030204" pitchFamily="34" charset="0"/>
                <a:ea typeface="Calibri" panose="020F0502020204030204" pitchFamily="34" charset="0"/>
                <a:cs typeface="Times New Roman" panose="02020603050405020304" pitchFamily="18" charset="0"/>
              </a:rPr>
              <a:t>Ά</a:t>
            </a:r>
            <a:r>
              <a:rPr lang="el-GR" sz="1800" b="1" i="1" dirty="0">
                <a:effectLst/>
                <a:latin typeface="Calibri" panose="020F0502020204030204" pitchFamily="34" charset="0"/>
                <a:ea typeface="Calibri" panose="020F0502020204030204" pitchFamily="34" charset="0"/>
                <a:cs typeface="Times New Roman" panose="02020603050405020304" pitchFamily="18" charset="0"/>
              </a:rPr>
              <a:t>μεσο ηλεκτρονικό εμπόριο: </a:t>
            </a:r>
            <a:r>
              <a:rPr lang="el-GR" sz="1800" dirty="0">
                <a:effectLst/>
                <a:latin typeface="Calibri" panose="020F0502020204030204" pitchFamily="34" charset="0"/>
                <a:ea typeface="Calibri" panose="020F0502020204030204" pitchFamily="34" charset="0"/>
                <a:cs typeface="Times New Roman" panose="02020603050405020304" pitchFamily="18" charset="0"/>
              </a:rPr>
              <a:t>παραγγελία, πώληση και παράδοση των προϊόντων γίνεται ηλεκτρονικά</a:t>
            </a:r>
          </a:p>
        </p:txBody>
      </p:sp>
      <p:sp>
        <p:nvSpPr>
          <p:cNvPr id="30" name="TextBox 29">
            <a:extLst>
              <a:ext uri="{FF2B5EF4-FFF2-40B4-BE49-F238E27FC236}">
                <a16:creationId xmlns:a16="http://schemas.microsoft.com/office/drawing/2014/main" id="{966A858D-9AEB-43EE-B18C-FE1C4B1B5010}"/>
              </a:ext>
            </a:extLst>
          </p:cNvPr>
          <p:cNvSpPr txBox="1"/>
          <p:nvPr/>
        </p:nvSpPr>
        <p:spPr>
          <a:xfrm>
            <a:off x="4488005" y="3800906"/>
            <a:ext cx="3708412" cy="1984902"/>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p:spPr>
        <p:txBody>
          <a:bodyPr wrap="square" rtlCol="0">
            <a:spAutoFit/>
          </a:bodyPr>
          <a:lstStyle/>
          <a:p>
            <a:pPr algn="just">
              <a:lnSpc>
                <a:spcPct val="115000"/>
              </a:lnSpc>
              <a:spcAft>
                <a:spcPts val="800"/>
              </a:spcAft>
            </a:pPr>
            <a:r>
              <a:rPr lang="el-GR" sz="1800" b="1" i="1" dirty="0">
                <a:effectLst/>
                <a:latin typeface="Calibri" panose="020F0502020204030204" pitchFamily="34" charset="0"/>
                <a:ea typeface="Calibri" panose="020F0502020204030204" pitchFamily="34" charset="0"/>
                <a:cs typeface="Times New Roman" panose="02020603050405020304" pitchFamily="18" charset="0"/>
              </a:rPr>
              <a:t>Έμμεσο ηλεκτρονικό εμπόριο: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παραγγελία των προϊόντων γίνεται ηλεκτρονικά και στην συνέχεια παραδίδονται στον πελάτη με φυσικό τρόπο χρησιμοποιώντας μεταφορικά και ταχυδρομικά μέσα.</a:t>
            </a:r>
          </a:p>
        </p:txBody>
      </p:sp>
      <p:pic>
        <p:nvPicPr>
          <p:cNvPr id="8" name="Εικόνα 7">
            <a:extLst>
              <a:ext uri="{FF2B5EF4-FFF2-40B4-BE49-F238E27FC236}">
                <a16:creationId xmlns:a16="http://schemas.microsoft.com/office/drawing/2014/main" id="{63183362-3A38-4C23-AF7D-AC08982DD9DB}"/>
              </a:ext>
            </a:extLst>
          </p:cNvPr>
          <p:cNvPicPr>
            <a:picLocks noChangeAspect="1"/>
          </p:cNvPicPr>
          <p:nvPr/>
        </p:nvPicPr>
        <p:blipFill>
          <a:blip r:embed="rId8"/>
          <a:stretch>
            <a:fillRect/>
          </a:stretch>
        </p:blipFill>
        <p:spPr>
          <a:xfrm>
            <a:off x="1299740" y="3976437"/>
            <a:ext cx="2113572" cy="2113572"/>
          </a:xfrm>
          <a:prstGeom prst="rect">
            <a:avLst/>
          </a:prstGeom>
          <a:solidFill>
            <a:srgbClr val="0070C0">
              <a:alpha val="74000"/>
            </a:srgbClr>
          </a:solidFill>
          <a:scene3d>
            <a:camera prst="orthographicFront"/>
            <a:lightRig rig="threePt" dir="t"/>
          </a:scene3d>
          <a:sp3d contourW="38100">
            <a:contourClr>
              <a:schemeClr val="accent6">
                <a:lumMod val="75000"/>
              </a:schemeClr>
            </a:contourClr>
          </a:sp3d>
        </p:spPr>
      </p:pic>
    </p:spTree>
    <p:extLst>
      <p:ext uri="{BB962C8B-B14F-4D97-AF65-F5344CB8AC3E}">
        <p14:creationId xmlns:p14="http://schemas.microsoft.com/office/powerpoint/2010/main" val="2682096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Στόχοι</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ca-ES-valencia" sz="3200" b="1" dirty="0">
                  <a:solidFill>
                    <a:schemeClr val="bg1"/>
                  </a:solidFill>
                </a:rPr>
                <a:t>1</a:t>
              </a:r>
              <a:r>
                <a:rPr lang="en-US" sz="2400" dirty="0">
                  <a:solidFill>
                    <a:schemeClr val="bg1"/>
                  </a:solidFill>
                  <a:latin typeface="Comic Sans MS" pitchFamily="66" charset="0"/>
                </a:rPr>
                <a:t>	</a:t>
              </a:r>
            </a:p>
          </p:txBody>
        </p:sp>
      </p:grpSp>
      <p:sp>
        <p:nvSpPr>
          <p:cNvPr id="2" name="TextBox 1">
            <a:extLst>
              <a:ext uri="{FF2B5EF4-FFF2-40B4-BE49-F238E27FC236}">
                <a16:creationId xmlns:a16="http://schemas.microsoft.com/office/drawing/2014/main" id="{3EDF0E06-7BAD-493D-8A3F-7F94285E76C9}"/>
              </a:ext>
            </a:extLst>
          </p:cNvPr>
          <p:cNvSpPr txBox="1"/>
          <p:nvPr/>
        </p:nvSpPr>
        <p:spPr>
          <a:xfrm>
            <a:off x="985565" y="1330757"/>
            <a:ext cx="7100862" cy="3139321"/>
          </a:xfrm>
          <a:prstGeom prst="rect">
            <a:avLst/>
          </a:prstGeom>
          <a:noFill/>
        </p:spPr>
        <p:txBody>
          <a:bodyPr wrap="square" rtlCol="0">
            <a:spAutoFit/>
          </a:bodyPr>
          <a:lstStyle/>
          <a:p>
            <a:pPr>
              <a:lnSpc>
                <a:spcPct val="150000"/>
              </a:lnSpc>
            </a:pPr>
            <a:r>
              <a:rPr lang="el-GR" dirty="0"/>
              <a:t>Στο τέλος της ενότητας οι εκπαιδευόμενοι θα πρέπει να είναι σε θέση:</a:t>
            </a:r>
          </a:p>
          <a:p>
            <a:pPr marL="285750" indent="-285750">
              <a:lnSpc>
                <a:spcPct val="150000"/>
              </a:lnSpc>
              <a:buFont typeface="Arial" panose="020B0604020202020204" pitchFamily="34" charset="0"/>
              <a:buChar char="•"/>
            </a:pPr>
            <a:r>
              <a:rPr lang="el-GR" dirty="0"/>
              <a:t>Να αναφέρουν τι είναι το </a:t>
            </a:r>
            <a:r>
              <a:rPr lang="ca-ES-valencia" dirty="0"/>
              <a:t>LinkedIn</a:t>
            </a:r>
            <a:endParaRPr lang="el-GR" dirty="0"/>
          </a:p>
          <a:p>
            <a:pPr marL="285750" indent="-285750">
              <a:lnSpc>
                <a:spcPct val="150000"/>
              </a:lnSpc>
              <a:buFont typeface="Arial" panose="020B0604020202020204" pitchFamily="34" charset="0"/>
              <a:buChar char="•"/>
            </a:pPr>
            <a:r>
              <a:rPr lang="el-GR" dirty="0"/>
              <a:t>Να αναφέρουν ποια πλεονεκτήματα έχει σε σχέση με τα άλλα Μέσα Κοινωνικής Δικτύωσης.</a:t>
            </a:r>
          </a:p>
          <a:p>
            <a:pPr marL="285750" indent="-285750">
              <a:lnSpc>
                <a:spcPct val="150000"/>
              </a:lnSpc>
              <a:buFont typeface="Arial" panose="020B0604020202020204" pitchFamily="34" charset="0"/>
              <a:buChar char="•"/>
            </a:pPr>
            <a:r>
              <a:rPr lang="el-GR" dirty="0"/>
              <a:t>Να δημιουργούν προσωπικό προφίλ στο </a:t>
            </a:r>
            <a:r>
              <a:rPr lang="ca-ES-valencia" dirty="0"/>
              <a:t>LinkedIn</a:t>
            </a:r>
            <a:endParaRPr lang="el-GR" dirty="0"/>
          </a:p>
          <a:p>
            <a:pPr marL="285750" indent="-285750">
              <a:lnSpc>
                <a:spcPct val="150000"/>
              </a:lnSpc>
              <a:buFont typeface="Arial" panose="020B0604020202020204" pitchFamily="34" charset="0"/>
              <a:buChar char="•"/>
            </a:pPr>
            <a:r>
              <a:rPr lang="el-GR" dirty="0"/>
              <a:t>Να δημιουργούν εταιρικό προφίλ στο </a:t>
            </a:r>
            <a:r>
              <a:rPr lang="ca-ES-valencia" dirty="0"/>
              <a:t>LinkedIn</a:t>
            </a:r>
            <a:endParaRPr lang="el-GR" dirty="0"/>
          </a:p>
          <a:p>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274826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6013"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2</a:t>
              </a:r>
              <a:r>
                <a:rPr lang="en-US" sz="2400" dirty="0">
                  <a:solidFill>
                    <a:schemeClr val="bg1"/>
                  </a:solidFill>
                  <a:latin typeface="Comic Sans MS" pitchFamily="66" charset="0"/>
                </a:rPr>
                <a:t>	</a:t>
              </a:r>
            </a:p>
          </p:txBody>
        </p:sp>
      </p:grpSp>
      <p:sp>
        <p:nvSpPr>
          <p:cNvPr id="3" name="Ορθογώνιο 2">
            <a:extLst>
              <a:ext uri="{FF2B5EF4-FFF2-40B4-BE49-F238E27FC236}">
                <a16:creationId xmlns:a16="http://schemas.microsoft.com/office/drawing/2014/main" id="{FF09A7DD-C7D8-443E-9DF5-9C7160DDADA5}"/>
              </a:ext>
            </a:extLst>
          </p:cNvPr>
          <p:cNvSpPr/>
          <p:nvPr/>
        </p:nvSpPr>
        <p:spPr>
          <a:xfrm>
            <a:off x="182134" y="1855288"/>
            <a:ext cx="8606554" cy="1561005"/>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Ανάμεσα στις Υπηρεσίες Κοινωνικής Δικτύωσης που χρησιμοποιούνται ευρέως τα τελευταία χρόνια, το LinkedIn είναι εκείνη που προσφέρει σημαντικά οφέλη στις νεοφυής και μη επιχειρήσεις τόσο ως προς τη δημιουργία επαφών των ίδιων των επαγγελματιών και των επιχειρηματιών όσο και ως προς την αναζήτηση εργαζόμενων αλλά και εργοδοτών.</a:t>
            </a:r>
          </a:p>
        </p:txBody>
      </p:sp>
      <p:pic>
        <p:nvPicPr>
          <p:cNvPr id="4" name="Εικόνα 3">
            <a:extLst>
              <a:ext uri="{FF2B5EF4-FFF2-40B4-BE49-F238E27FC236}">
                <a16:creationId xmlns:a16="http://schemas.microsoft.com/office/drawing/2014/main" id="{539D8F66-7D17-49BA-B0CA-D7A4C8503752}"/>
              </a:ext>
            </a:extLst>
          </p:cNvPr>
          <p:cNvPicPr>
            <a:picLocks noChangeAspect="1"/>
          </p:cNvPicPr>
          <p:nvPr/>
        </p:nvPicPr>
        <p:blipFill>
          <a:blip r:embed="rId8"/>
          <a:stretch>
            <a:fillRect/>
          </a:stretch>
        </p:blipFill>
        <p:spPr>
          <a:xfrm>
            <a:off x="2761386" y="4123378"/>
            <a:ext cx="3448050" cy="1323975"/>
          </a:xfrm>
          <a:prstGeom prst="rect">
            <a:avLst/>
          </a:prstGeom>
        </p:spPr>
      </p:pic>
    </p:spTree>
    <p:extLst>
      <p:ext uri="{BB962C8B-B14F-4D97-AF65-F5344CB8AC3E}">
        <p14:creationId xmlns:p14="http://schemas.microsoft.com/office/powerpoint/2010/main" val="213635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000" b="0" i="0" u="none" strike="noStrike" kern="1200" cap="none" spc="0" normalizeH="0" baseline="0" noProof="0">
                    <a:ln>
                      <a:noFill/>
                    </a:ln>
                    <a:solidFill>
                      <a:schemeClr val="bg1"/>
                    </a:solidFill>
                    <a:effectLst/>
                    <a:uLnTx/>
                    <a:uFillTx/>
                    <a:latin typeface="+mj-lt"/>
                    <a:ea typeface="+mj-ea"/>
                    <a:cs typeface="+mj-cs"/>
                  </a:rPr>
                  <a:t>    </a:t>
                </a:r>
                <a:endParaRPr kumimoji="0" lang="el-GR" sz="40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60CD71C5-21C6-4E28-8330-BBDDBA4BB4D6}"/>
              </a:ext>
            </a:extLst>
          </p:cNvPr>
          <p:cNvSpPr/>
          <p:nvPr/>
        </p:nvSpPr>
        <p:spPr>
          <a:xfrm>
            <a:off x="759969" y="1659962"/>
            <a:ext cx="7693558" cy="4008020"/>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el-GR" sz="2000" dirty="0">
                <a:latin typeface="Calibri" panose="020F0502020204030204" pitchFamily="34" charset="0"/>
                <a:ea typeface="Calibri" panose="020F0502020204030204" pitchFamily="34" charset="0"/>
                <a:cs typeface="Times New Roman" panose="02020603050405020304" pitchFamily="18" charset="0"/>
              </a:rPr>
              <a:t>Για τους απλούς χρήστες που βρίσκονται προς αναζήτηση εργασίας, το LinkedIn αποτελεί ουσιαστικά ένα </a:t>
            </a:r>
            <a:r>
              <a:rPr lang="el-GR" sz="2000" dirty="0" err="1">
                <a:latin typeface="Calibri" panose="020F0502020204030204" pitchFamily="34" charset="0"/>
                <a:ea typeface="Calibri" panose="020F0502020204030204" pitchFamily="34" charset="0"/>
                <a:cs typeface="Times New Roman" panose="02020603050405020304" pitchFamily="18" charset="0"/>
              </a:rPr>
              <a:t>online</a:t>
            </a:r>
            <a:r>
              <a:rPr lang="el-GR" sz="2000" dirty="0">
                <a:latin typeface="Calibri" panose="020F0502020204030204" pitchFamily="34" charset="0"/>
                <a:ea typeface="Calibri" panose="020F0502020204030204" pitchFamily="34" charset="0"/>
                <a:cs typeface="Times New Roman" panose="02020603050405020304" pitchFamily="18" charset="0"/>
              </a:rPr>
              <a:t> βιογραφικό το οποίο μπορεί να ενημερώνει συνεχώς και του δίνει την ευκαιρία να είναι ορατό σε εταιρίες και επιχειρήσεις.</a:t>
            </a:r>
            <a:endParaRPr lang="ca-ES-valencia"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l-GR" sz="2000" dirty="0">
                <a:latin typeface="Calibri" panose="020F0502020204030204" pitchFamily="34" charset="0"/>
                <a:ea typeface="Calibri" panose="020F0502020204030204" pitchFamily="34" charset="0"/>
                <a:cs typeface="Times New Roman" panose="02020603050405020304" pitchFamily="18" charset="0"/>
              </a:rPr>
              <a:t>Οι ίδιοι οι χρήστες μπορούν να αναζητήσουν πληροφορίες για θέσεις εργασίας του κλάδου τους.</a:t>
            </a:r>
          </a:p>
          <a:p>
            <a:pPr marL="285750" indent="-285750" algn="just">
              <a:lnSpc>
                <a:spcPct val="107000"/>
              </a:lnSpc>
              <a:spcAft>
                <a:spcPts val="800"/>
              </a:spcAft>
              <a:buFont typeface="Arial" panose="020B0604020202020204" pitchFamily="34" charset="0"/>
              <a:buChar char="•"/>
            </a:pPr>
            <a:r>
              <a:rPr lang="el-GR" sz="2000" dirty="0">
                <a:latin typeface="Calibri" panose="020F0502020204030204" pitchFamily="34" charset="0"/>
                <a:ea typeface="Calibri" panose="020F0502020204030204" pitchFamily="34" charset="0"/>
                <a:cs typeface="Times New Roman" panose="02020603050405020304" pitchFamily="18" charset="0"/>
              </a:rPr>
              <a:t>Στο LinkedIn από κάθε προφίλ στέλνεται ένα αίτημα σύνδεσης σε άλλα προφίλ το οποίο μπορούν να αποδεχτούν ή να απορρίψουν.</a:t>
            </a:r>
          </a:p>
          <a:p>
            <a:pPr marL="285750" indent="-285750" algn="just">
              <a:lnSpc>
                <a:spcPct val="107000"/>
              </a:lnSpc>
              <a:spcAft>
                <a:spcPts val="800"/>
              </a:spcAft>
              <a:buFont typeface="Arial" panose="020B0604020202020204" pitchFamily="34" charset="0"/>
              <a:buChar char="•"/>
            </a:pPr>
            <a:r>
              <a:rPr lang="el-GR" sz="2000" dirty="0">
                <a:latin typeface="Calibri" panose="020F0502020204030204" pitchFamily="34" charset="0"/>
                <a:ea typeface="Calibri" panose="020F0502020204030204" pitchFamily="34" charset="0"/>
                <a:cs typeface="Times New Roman" panose="02020603050405020304" pitchFamily="18" charset="0"/>
              </a:rPr>
              <a:t>Αντίθετα με τα υπόλοιπα μέσα κοινωνικής Δικτύωσης, στο LinkedIn υπάρχει και η </a:t>
            </a:r>
            <a:r>
              <a:rPr lang="en-US" sz="2000" dirty="0">
                <a:latin typeface="Calibri" panose="020F0502020204030204" pitchFamily="34" charset="0"/>
                <a:ea typeface="Calibri" panose="020F0502020204030204" pitchFamily="34" charset="0"/>
                <a:cs typeface="Times New Roman" panose="02020603050405020304" pitchFamily="18" charset="0"/>
              </a:rPr>
              <a:t>Premium </a:t>
            </a:r>
            <a:r>
              <a:rPr lang="el-GR" sz="2000" dirty="0">
                <a:latin typeface="Calibri" panose="020F0502020204030204" pitchFamily="34" charset="0"/>
                <a:ea typeface="Calibri" panose="020F0502020204030204" pitchFamily="34" charset="0"/>
                <a:cs typeface="Times New Roman" panose="02020603050405020304" pitchFamily="18" charset="0"/>
              </a:rPr>
              <a:t>έκδοση στην οποία χρήστες και εταιρίες αποκτούν πρόσβαση σε περισσότερα εργαλεία.</a:t>
            </a:r>
          </a:p>
        </p:txBody>
      </p:sp>
    </p:spTree>
    <p:extLst>
      <p:ext uri="{BB962C8B-B14F-4D97-AF65-F5344CB8AC3E}">
        <p14:creationId xmlns:p14="http://schemas.microsoft.com/office/powerpoint/2010/main" val="305490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4</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541D67AF-E6BF-40FF-AB19-A8A19AB1A4C0}"/>
              </a:ext>
            </a:extLst>
          </p:cNvPr>
          <p:cNvSpPr/>
          <p:nvPr/>
        </p:nvSpPr>
        <p:spPr>
          <a:xfrm>
            <a:off x="611560" y="1759408"/>
            <a:ext cx="8064896" cy="2461508"/>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Ως προς τις επιχειρήσεις η συγκεκριμένη πλατφόρμα είναι σχεδόν απαραίτητη για την οικοδόμηση της επωνυμίας της  προσφέροντας παράλληλα εξαιρετικές δυνατότητες μάρκετινγκ με ενέργειες όπως:</a:t>
            </a:r>
          </a:p>
          <a:p>
            <a:pPr marL="285750" indent="-285750" algn="just">
              <a:lnSpc>
                <a:spcPct val="107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δημοσίευση άρθρων </a:t>
            </a:r>
            <a:r>
              <a:rPr lang="el-GR" dirty="0" err="1">
                <a:latin typeface="Calibri" panose="020F0502020204030204" pitchFamily="34" charset="0"/>
                <a:ea typeface="Calibri" panose="020F0502020204030204" pitchFamily="34" charset="0"/>
                <a:cs typeface="Times New Roman" panose="02020603050405020304" pitchFamily="18" charset="0"/>
              </a:rPr>
              <a:t>Ιστολογίου</a:t>
            </a:r>
            <a:r>
              <a:rPr lang="el-GR" dirty="0">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αλληλεπίδραση μεταξύ ομάδων ή μεμονωμένων ατόμων,</a:t>
            </a:r>
          </a:p>
          <a:p>
            <a:pPr marL="285750" indent="-285750" algn="just">
              <a:lnSpc>
                <a:spcPct val="107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επί πληρωμή ή η δωρεάν διαφήμιση (υπό μορφή αναρτήσεων, βίντεο, φωτογραφιών για προώθηση προσφορών κλπ.).</a:t>
            </a:r>
          </a:p>
        </p:txBody>
      </p:sp>
      <p:pic>
        <p:nvPicPr>
          <p:cNvPr id="3" name="Εικόνα 2">
            <a:extLst>
              <a:ext uri="{FF2B5EF4-FFF2-40B4-BE49-F238E27FC236}">
                <a16:creationId xmlns:a16="http://schemas.microsoft.com/office/drawing/2014/main" id="{D31B2A20-3E07-4F69-A046-4094522B63CD}"/>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GlowDiffused/>
                    </a14:imgEffect>
                  </a14:imgLayer>
                </a14:imgProps>
              </a:ext>
            </a:extLst>
          </a:blip>
          <a:srcRect l="9680" t="9669" r="9680" b="10131"/>
          <a:stretch/>
        </p:blipFill>
        <p:spPr>
          <a:xfrm>
            <a:off x="3779912" y="4437112"/>
            <a:ext cx="1728192" cy="1718801"/>
          </a:xfrm>
          <a:prstGeom prst="rect">
            <a:avLst/>
          </a:prstGeom>
        </p:spPr>
      </p:pic>
    </p:spTree>
    <p:extLst>
      <p:ext uri="{BB962C8B-B14F-4D97-AF65-F5344CB8AC3E}">
        <p14:creationId xmlns:p14="http://schemas.microsoft.com/office/powerpoint/2010/main" val="5206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5</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51674795-7392-4356-8310-B91C61F59FBF}"/>
              </a:ext>
            </a:extLst>
          </p:cNvPr>
          <p:cNvSpPr/>
          <p:nvPr/>
        </p:nvSpPr>
        <p:spPr>
          <a:xfrm>
            <a:off x="395536" y="1256776"/>
            <a:ext cx="8462744" cy="671915"/>
          </a:xfrm>
          <a:prstGeom prst="rect">
            <a:avLst/>
          </a:prstGeom>
        </p:spPr>
        <p:txBody>
          <a:bodyPr wrap="square">
            <a:spAutoFit/>
          </a:bodyPr>
          <a:lstStyle/>
          <a:p>
            <a:pPr lvl="0"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Σε ένα </a:t>
            </a:r>
            <a:r>
              <a:rPr lang="el-GR" dirty="0" err="1">
                <a:latin typeface="Calibri" panose="020F0502020204030204" pitchFamily="34" charset="0"/>
                <a:ea typeface="Calibri" panose="020F0502020204030204" pitchFamily="34" charset="0"/>
                <a:cs typeface="Times New Roman" panose="02020603050405020304" pitchFamily="18" charset="0"/>
              </a:rPr>
              <a:t>φυλλομετρητή</a:t>
            </a:r>
            <a:r>
              <a:rPr lang="el-GR" dirty="0">
                <a:latin typeface="Calibri" panose="020F0502020204030204" pitchFamily="34" charset="0"/>
                <a:ea typeface="Calibri" panose="020F0502020204030204" pitchFamily="34" charset="0"/>
                <a:cs typeface="Times New Roman" panose="02020603050405020304" pitchFamily="18" charset="0"/>
              </a:rPr>
              <a:t> πληκτρολογήστε την ηλεκτρονική διεύθυνση </a:t>
            </a:r>
            <a:r>
              <a:rPr lang="el-GR"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https://www.linkedin.com</a:t>
            </a:r>
            <a:endParaRPr lang="el-G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982FF684-8BA6-43C3-AD34-518ED0F6C5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658" y="1943913"/>
            <a:ext cx="8176675" cy="4104000"/>
          </a:xfrm>
          <a:prstGeom prst="rect">
            <a:avLst/>
          </a:prstGeom>
        </p:spPr>
      </p:pic>
    </p:spTree>
    <p:extLst>
      <p:ext uri="{BB962C8B-B14F-4D97-AF65-F5344CB8AC3E}">
        <p14:creationId xmlns:p14="http://schemas.microsoft.com/office/powerpoint/2010/main" val="402624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6865" y="58885"/>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6</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60F5B413-D6C4-4477-AE4C-D59A3BB4BCB6}"/>
              </a:ext>
            </a:extLst>
          </p:cNvPr>
          <p:cNvSpPr/>
          <p:nvPr/>
        </p:nvSpPr>
        <p:spPr>
          <a:xfrm>
            <a:off x="550851" y="972546"/>
            <a:ext cx="7966626" cy="968278"/>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Αφού δηλώσετε τον Ταχυδρομικό κώδικά της περιοχής σας στη σχετική φόρμα που εμφανίζεται η εφαρμογή προχωρά σε ερωτήσεις που αφορούν τη φύση της εργασίας που αναζητάτε και κάποια στοιχεία του βιογραφικού σας.</a:t>
            </a:r>
          </a:p>
        </p:txBody>
      </p:sp>
      <p:pic>
        <p:nvPicPr>
          <p:cNvPr id="26" name="Εικόνα 25">
            <a:extLst>
              <a:ext uri="{FF2B5EF4-FFF2-40B4-BE49-F238E27FC236}">
                <a16:creationId xmlns:a16="http://schemas.microsoft.com/office/drawing/2014/main" id="{A5A25DFC-B280-4D62-B33B-6E8741B981B0}"/>
              </a:ext>
            </a:extLst>
          </p:cNvPr>
          <p:cNvPicPr/>
          <p:nvPr/>
        </p:nvPicPr>
        <p:blipFill rotWithShape="1">
          <a:blip r:embed="rId8" cstate="print">
            <a:extLst>
              <a:ext uri="{28A0092B-C50C-407E-A947-70E740481C1C}">
                <a14:useLocalDpi xmlns:a14="http://schemas.microsoft.com/office/drawing/2010/main" val="0"/>
              </a:ext>
            </a:extLst>
          </a:blip>
          <a:srcRect l="35223" t="9271" r="33656" b="43264"/>
          <a:stretch/>
        </p:blipFill>
        <p:spPr bwMode="auto">
          <a:xfrm>
            <a:off x="550850" y="2089130"/>
            <a:ext cx="2328545" cy="2145030"/>
          </a:xfrm>
          <a:prstGeom prst="rect">
            <a:avLst/>
          </a:prstGeom>
          <a:ln>
            <a:noFill/>
          </a:ln>
          <a:extLst>
            <a:ext uri="{53640926-AAD7-44D8-BBD7-CCE9431645EC}">
              <a14:shadowObscured xmlns:a14="http://schemas.microsoft.com/office/drawing/2010/main"/>
            </a:ext>
          </a:extLst>
        </p:spPr>
      </p:pic>
      <p:sp>
        <p:nvSpPr>
          <p:cNvPr id="30" name="Πλαίσιο κειμένου 30">
            <a:extLst>
              <a:ext uri="{FF2B5EF4-FFF2-40B4-BE49-F238E27FC236}">
                <a16:creationId xmlns:a16="http://schemas.microsoft.com/office/drawing/2014/main" id="{FA096A03-170D-4A0A-A80F-4D9D7BD59E62}"/>
              </a:ext>
            </a:extLst>
          </p:cNvPr>
          <p:cNvSpPr txBox="1"/>
          <p:nvPr/>
        </p:nvSpPr>
        <p:spPr>
          <a:xfrm>
            <a:off x="544570" y="2089130"/>
            <a:ext cx="330835"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800" b="1">
                <a:ln w="11113" cap="flat" cmpd="sng" algn="ctr">
                  <a:solidFill>
                    <a:srgbClr val="ED7D31"/>
                  </a:solidFill>
                  <a:prstDash val="solid"/>
                  <a:round/>
                </a:ln>
                <a:solidFill>
                  <a:srgbClr val="F8CBAD"/>
                </a:solidFill>
                <a:effectLst/>
                <a:latin typeface="Calibri" panose="020F0502020204030204" pitchFamily="34" charset="0"/>
                <a:ea typeface="Calibri" panose="020F0502020204030204" pitchFamily="34" charset="0"/>
                <a:cs typeface="Times New Roman" panose="02020603050405020304" pitchFamily="18" charset="0"/>
              </a:rPr>
              <a:t>1</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3" name="Εικόνα 32">
            <a:extLst>
              <a:ext uri="{FF2B5EF4-FFF2-40B4-BE49-F238E27FC236}">
                <a16:creationId xmlns:a16="http://schemas.microsoft.com/office/drawing/2014/main" id="{2B0CA077-D1C7-4ADA-B942-05A1FA02FCCF}"/>
              </a:ext>
            </a:extLst>
          </p:cNvPr>
          <p:cNvPicPr/>
          <p:nvPr/>
        </p:nvPicPr>
        <p:blipFill rotWithShape="1">
          <a:blip r:embed="rId9" cstate="print">
            <a:extLst>
              <a:ext uri="{28A0092B-C50C-407E-A947-70E740481C1C}">
                <a14:useLocalDpi xmlns:a14="http://schemas.microsoft.com/office/drawing/2010/main" val="0"/>
              </a:ext>
            </a:extLst>
          </a:blip>
          <a:srcRect l="33721" t="13787" r="37342" b="38297"/>
          <a:stretch/>
        </p:blipFill>
        <p:spPr bwMode="auto">
          <a:xfrm>
            <a:off x="2987824" y="2086877"/>
            <a:ext cx="2078200" cy="2109758"/>
          </a:xfrm>
          <a:prstGeom prst="rect">
            <a:avLst/>
          </a:prstGeom>
          <a:ln>
            <a:noFill/>
          </a:ln>
          <a:extLst>
            <a:ext uri="{53640926-AAD7-44D8-BBD7-CCE9431645EC}">
              <a14:shadowObscured xmlns:a14="http://schemas.microsoft.com/office/drawing/2010/main"/>
            </a:ext>
          </a:extLst>
        </p:spPr>
      </p:pic>
      <p:sp>
        <p:nvSpPr>
          <p:cNvPr id="35" name="Πλαίσιο κειμένου 31">
            <a:extLst>
              <a:ext uri="{FF2B5EF4-FFF2-40B4-BE49-F238E27FC236}">
                <a16:creationId xmlns:a16="http://schemas.microsoft.com/office/drawing/2014/main" id="{FD6AB8B2-5D4E-4A78-8C2B-F0433D361D35}"/>
              </a:ext>
            </a:extLst>
          </p:cNvPr>
          <p:cNvSpPr txBox="1"/>
          <p:nvPr/>
        </p:nvSpPr>
        <p:spPr>
          <a:xfrm>
            <a:off x="3059832" y="2132087"/>
            <a:ext cx="330835"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800" b="1">
                <a:ln w="11113" cap="flat" cmpd="sng" algn="ctr">
                  <a:solidFill>
                    <a:srgbClr val="ED7D31"/>
                  </a:solidFill>
                  <a:prstDash val="solid"/>
                  <a:round/>
                </a:ln>
                <a:solidFill>
                  <a:srgbClr val="F8CBAD"/>
                </a:solidFill>
                <a:effectLst/>
                <a:latin typeface="Calibri" panose="020F0502020204030204" pitchFamily="34" charset="0"/>
                <a:ea typeface="Calibri" panose="020F0502020204030204" pitchFamily="34" charset="0"/>
                <a:cs typeface="Times New Roman" panose="02020603050405020304" pitchFamily="18" charset="0"/>
              </a:rPr>
              <a:t>2</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Εικόνα 35">
            <a:extLst>
              <a:ext uri="{FF2B5EF4-FFF2-40B4-BE49-F238E27FC236}">
                <a16:creationId xmlns:a16="http://schemas.microsoft.com/office/drawing/2014/main" id="{54FBCA8E-0ED7-4A48-BB68-06DCD601FD34}"/>
              </a:ext>
            </a:extLst>
          </p:cNvPr>
          <p:cNvPicPr/>
          <p:nvPr/>
        </p:nvPicPr>
        <p:blipFill rotWithShape="1">
          <a:blip r:embed="rId10" cstate="print">
            <a:extLst>
              <a:ext uri="{28A0092B-C50C-407E-A947-70E740481C1C}">
                <a14:useLocalDpi xmlns:a14="http://schemas.microsoft.com/office/drawing/2010/main" val="0"/>
              </a:ext>
            </a:extLst>
          </a:blip>
          <a:srcRect l="33862" t="14687" r="35431" b="30834"/>
          <a:stretch/>
        </p:blipFill>
        <p:spPr bwMode="auto">
          <a:xfrm>
            <a:off x="5166474" y="2069241"/>
            <a:ext cx="2001520" cy="2145030"/>
          </a:xfrm>
          <a:prstGeom prst="rect">
            <a:avLst/>
          </a:prstGeom>
          <a:ln>
            <a:noFill/>
          </a:ln>
          <a:extLst>
            <a:ext uri="{53640926-AAD7-44D8-BBD7-CCE9431645EC}">
              <a14:shadowObscured xmlns:a14="http://schemas.microsoft.com/office/drawing/2010/main"/>
            </a:ext>
          </a:extLst>
        </p:spPr>
      </p:pic>
      <p:sp>
        <p:nvSpPr>
          <p:cNvPr id="38" name="Πλαίσιο κειμένου 32">
            <a:extLst>
              <a:ext uri="{FF2B5EF4-FFF2-40B4-BE49-F238E27FC236}">
                <a16:creationId xmlns:a16="http://schemas.microsoft.com/office/drawing/2014/main" id="{EDA7B2F9-193F-446F-A061-A829121192FD}"/>
              </a:ext>
            </a:extLst>
          </p:cNvPr>
          <p:cNvSpPr txBox="1"/>
          <p:nvPr/>
        </p:nvSpPr>
        <p:spPr>
          <a:xfrm>
            <a:off x="5249277" y="2111896"/>
            <a:ext cx="330835"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800" b="1">
                <a:ln w="11113" cap="flat" cmpd="sng" algn="ctr">
                  <a:solidFill>
                    <a:srgbClr val="ED7D31"/>
                  </a:solidFill>
                  <a:prstDash val="solid"/>
                  <a:round/>
                </a:ln>
                <a:solidFill>
                  <a:srgbClr val="F8CBAD"/>
                </a:solidFill>
                <a:effectLst/>
                <a:latin typeface="Calibri" panose="020F0502020204030204" pitchFamily="34" charset="0"/>
                <a:ea typeface="Calibri" panose="020F0502020204030204" pitchFamily="34" charset="0"/>
                <a:cs typeface="Times New Roman" panose="02020603050405020304" pitchFamily="18" charset="0"/>
              </a:rPr>
              <a:t>3</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 name="Εικόνα 39">
            <a:extLst>
              <a:ext uri="{FF2B5EF4-FFF2-40B4-BE49-F238E27FC236}">
                <a16:creationId xmlns:a16="http://schemas.microsoft.com/office/drawing/2014/main" id="{8297F7BE-5703-43D8-894A-9B238302CFF7}"/>
              </a:ext>
            </a:extLst>
          </p:cNvPr>
          <p:cNvPicPr/>
          <p:nvPr/>
        </p:nvPicPr>
        <p:blipFill rotWithShape="1">
          <a:blip r:embed="rId11" cstate="print">
            <a:extLst>
              <a:ext uri="{28A0092B-C50C-407E-A947-70E740481C1C}">
                <a14:useLocalDpi xmlns:a14="http://schemas.microsoft.com/office/drawing/2010/main" val="0"/>
              </a:ext>
            </a:extLst>
          </a:blip>
          <a:srcRect l="32362" t="14239" r="30479" b="45543"/>
          <a:stretch/>
        </p:blipFill>
        <p:spPr bwMode="auto">
          <a:xfrm>
            <a:off x="1532775" y="4721770"/>
            <a:ext cx="1958340" cy="1280160"/>
          </a:xfrm>
          <a:prstGeom prst="rect">
            <a:avLst/>
          </a:prstGeom>
          <a:ln>
            <a:noFill/>
          </a:ln>
          <a:extLst>
            <a:ext uri="{53640926-AAD7-44D8-BBD7-CCE9431645EC}">
              <a14:shadowObscured xmlns:a14="http://schemas.microsoft.com/office/drawing/2010/main"/>
            </a:ext>
          </a:extLst>
        </p:spPr>
      </p:pic>
      <p:sp>
        <p:nvSpPr>
          <p:cNvPr id="41" name="Πλαίσιο κειμένου 15">
            <a:extLst>
              <a:ext uri="{FF2B5EF4-FFF2-40B4-BE49-F238E27FC236}">
                <a16:creationId xmlns:a16="http://schemas.microsoft.com/office/drawing/2014/main" id="{32FC4FF5-0F13-4B64-9C36-FBBD310C1E57}"/>
              </a:ext>
            </a:extLst>
          </p:cNvPr>
          <p:cNvSpPr txBox="1"/>
          <p:nvPr/>
        </p:nvSpPr>
        <p:spPr>
          <a:xfrm>
            <a:off x="1526495" y="4656014"/>
            <a:ext cx="330835"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l-GR" sz="1800" b="1">
                <a:ln w="11113" cap="flat" cmpd="sng" algn="ctr">
                  <a:solidFill>
                    <a:srgbClr val="ED7D31"/>
                  </a:solidFill>
                  <a:prstDash val="solid"/>
                  <a:round/>
                </a:ln>
                <a:solidFill>
                  <a:srgbClr val="F8CBAD"/>
                </a:solidFill>
                <a:effectLst/>
                <a:latin typeface="Calibri" panose="020F0502020204030204" pitchFamily="34" charset="0"/>
                <a:ea typeface="Calibri" panose="020F0502020204030204" pitchFamily="34" charset="0"/>
                <a:cs typeface="Times New Roman" panose="02020603050405020304" pitchFamily="18" charset="0"/>
              </a:rPr>
              <a:t>4</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2" name="Εικόνα 41">
            <a:extLst>
              <a:ext uri="{FF2B5EF4-FFF2-40B4-BE49-F238E27FC236}">
                <a16:creationId xmlns:a16="http://schemas.microsoft.com/office/drawing/2014/main" id="{686B90CC-BBBA-4326-9691-8BE9257909BB}"/>
              </a:ext>
            </a:extLst>
          </p:cNvPr>
          <p:cNvPicPr/>
          <p:nvPr/>
        </p:nvPicPr>
        <p:blipFill rotWithShape="1">
          <a:blip r:embed="rId12" cstate="print">
            <a:extLst>
              <a:ext uri="{28A0092B-C50C-407E-A947-70E740481C1C}">
                <a14:useLocalDpi xmlns:a14="http://schemas.microsoft.com/office/drawing/2010/main" val="0"/>
              </a:ext>
            </a:extLst>
          </a:blip>
          <a:srcRect l="30033" t="14010" r="29557" b="21367"/>
          <a:stretch/>
        </p:blipFill>
        <p:spPr bwMode="auto">
          <a:xfrm>
            <a:off x="4637961" y="4305310"/>
            <a:ext cx="2131060" cy="2058670"/>
          </a:xfrm>
          <a:prstGeom prst="rect">
            <a:avLst/>
          </a:prstGeom>
          <a:ln>
            <a:noFill/>
          </a:ln>
          <a:extLst>
            <a:ext uri="{53640926-AAD7-44D8-BBD7-CCE9431645EC}">
              <a14:shadowObscured xmlns:a14="http://schemas.microsoft.com/office/drawing/2010/main"/>
            </a:ext>
          </a:extLst>
        </p:spPr>
      </p:pic>
      <p:sp>
        <p:nvSpPr>
          <p:cNvPr id="43" name="Πλαίσιο κειμένου 16">
            <a:extLst>
              <a:ext uri="{FF2B5EF4-FFF2-40B4-BE49-F238E27FC236}">
                <a16:creationId xmlns:a16="http://schemas.microsoft.com/office/drawing/2014/main" id="{8C6CF558-7AB0-4C49-A5E1-4F973E5BBBDA}"/>
              </a:ext>
            </a:extLst>
          </p:cNvPr>
          <p:cNvSpPr txBox="1"/>
          <p:nvPr/>
        </p:nvSpPr>
        <p:spPr>
          <a:xfrm>
            <a:off x="4631681" y="4293096"/>
            <a:ext cx="330835"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l-GR" sz="1800" b="1">
                <a:ln w="11113" cap="flat" cmpd="sng" algn="ctr">
                  <a:solidFill>
                    <a:srgbClr val="ED7D31"/>
                  </a:solidFill>
                  <a:prstDash val="solid"/>
                  <a:round/>
                </a:ln>
                <a:solidFill>
                  <a:srgbClr val="F8CBAD"/>
                </a:solidFill>
                <a:effectLst/>
                <a:latin typeface="Calibri" panose="020F0502020204030204" pitchFamily="34" charset="0"/>
                <a:ea typeface="Calibri" panose="020F0502020204030204" pitchFamily="34" charset="0"/>
                <a:cs typeface="Times New Roman" panose="02020603050405020304" pitchFamily="18" charset="0"/>
              </a:rPr>
              <a:t>5</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8784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892552"/>
            <a:chOff x="0" y="210156"/>
            <a:chExt cx="9144000" cy="89255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892552"/>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2C42211-3C98-4728-BBD7-71329E55FA0D}"/>
              </a:ext>
            </a:extLst>
          </p:cNvPr>
          <p:cNvSpPr/>
          <p:nvPr/>
        </p:nvSpPr>
        <p:spPr>
          <a:xfrm>
            <a:off x="601089" y="876509"/>
            <a:ext cx="7391122" cy="1264642"/>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Προτού ξεκινήσετε τη δημιουργία του εταιρικού σας προφίλ θα πρέπει να συνδεθείτε με άλλους επαγγελματίες και επιχειρήσεις ώστε να γίνει αμέσως γνωστή η παρουσία σας στο χώρο. Αυτή η ενέργεια διασφαλίζει στο σύστημα ότι πρόκειται για υπαρκτό πρόσωπο.</a:t>
            </a:r>
          </a:p>
        </p:txBody>
      </p:sp>
      <p:pic>
        <p:nvPicPr>
          <p:cNvPr id="5" name="Εικόνα 4">
            <a:extLst>
              <a:ext uri="{FF2B5EF4-FFF2-40B4-BE49-F238E27FC236}">
                <a16:creationId xmlns:a16="http://schemas.microsoft.com/office/drawing/2014/main" id="{18E0A84C-F8E2-4304-8F8F-D572FDBF2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3058" y="2240759"/>
            <a:ext cx="4767380" cy="4392000"/>
          </a:xfrm>
          <a:prstGeom prst="rect">
            <a:avLst/>
          </a:prstGeom>
        </p:spPr>
      </p:pic>
    </p:spTree>
    <p:extLst>
      <p:ext uri="{BB962C8B-B14F-4D97-AF65-F5344CB8AC3E}">
        <p14:creationId xmlns:p14="http://schemas.microsoft.com/office/powerpoint/2010/main" val="137318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954107"/>
            <a:chOff x="0" y="210156"/>
            <a:chExt cx="9144000" cy="954107"/>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954107"/>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8</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EE431EBF-6E60-48F0-85B7-5D1597A91BDE}"/>
              </a:ext>
            </a:extLst>
          </p:cNvPr>
          <p:cNvSpPr/>
          <p:nvPr/>
        </p:nvSpPr>
        <p:spPr>
          <a:xfrm>
            <a:off x="340628" y="1039633"/>
            <a:ext cx="8390736" cy="671915"/>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Εάν πρόκειται για επιχείρηση μετά το πέρας της εγγραφής σας, δίνεται η δυνατότητα να το δηλώσετε και να αναζητήσετε υπαλλήλους, πελάτες, συνεργάτες κ.α.</a:t>
            </a:r>
          </a:p>
        </p:txBody>
      </p:sp>
      <p:pic>
        <p:nvPicPr>
          <p:cNvPr id="4" name="Εικόνα 3">
            <a:extLst>
              <a:ext uri="{FF2B5EF4-FFF2-40B4-BE49-F238E27FC236}">
                <a16:creationId xmlns:a16="http://schemas.microsoft.com/office/drawing/2014/main" id="{E4C41108-6F19-45D6-8A0B-59FDCB7B9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707" y="1668302"/>
            <a:ext cx="8365102" cy="4356000"/>
          </a:xfrm>
          <a:prstGeom prst="rect">
            <a:avLst/>
          </a:prstGeom>
        </p:spPr>
      </p:pic>
    </p:spTree>
    <p:extLst>
      <p:ext uri="{BB962C8B-B14F-4D97-AF65-F5344CB8AC3E}">
        <p14:creationId xmlns:p14="http://schemas.microsoft.com/office/powerpoint/2010/main" val="1881927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36013" y="12613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954107"/>
            <a:chOff x="0" y="210156"/>
            <a:chExt cx="9144000" cy="954107"/>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954107"/>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a:p>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9</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3358AB55-61C4-4F48-890B-02F20524A952}"/>
              </a:ext>
            </a:extLst>
          </p:cNvPr>
          <p:cNvSpPr/>
          <p:nvPr/>
        </p:nvSpPr>
        <p:spPr>
          <a:xfrm>
            <a:off x="473763" y="1052736"/>
            <a:ext cx="8053598" cy="671915"/>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Ξεκινήστε τη δημιουργία του εταιρικού σας προφίλ κάνοντας κλικ στο </a:t>
            </a:r>
            <a:r>
              <a:rPr lang="ca-ES-valencia" dirty="0">
                <a:latin typeface="Calibri" panose="020F0502020204030204" pitchFamily="34" charset="0"/>
                <a:ea typeface="Calibri" panose="020F0502020204030204" pitchFamily="34" charset="0"/>
                <a:cs typeface="Times New Roman" panose="02020603050405020304" pitchFamily="18" charset="0"/>
              </a:rPr>
              <a:t>Create Comany Page</a:t>
            </a:r>
            <a:r>
              <a:rPr lang="el-GR" dirty="0">
                <a:latin typeface="Calibri" panose="020F0502020204030204" pitchFamily="34" charset="0"/>
                <a:ea typeface="Calibri" panose="020F0502020204030204" pitchFamily="34" charset="0"/>
                <a:cs typeface="Times New Roman" panose="02020603050405020304" pitchFamily="18" charset="0"/>
              </a:rPr>
              <a:t> και επιλέγοντας την καρτέλα </a:t>
            </a:r>
            <a:r>
              <a:rPr lang="en-US" dirty="0">
                <a:latin typeface="Calibri" panose="020F0502020204030204" pitchFamily="34" charset="0"/>
                <a:ea typeface="Calibri" panose="020F0502020204030204" pitchFamily="34" charset="0"/>
                <a:cs typeface="Times New Roman" panose="02020603050405020304" pitchFamily="18" charset="0"/>
              </a:rPr>
              <a:t>Company </a:t>
            </a:r>
            <a:r>
              <a:rPr lang="el-GR" dirty="0">
                <a:latin typeface="Calibri" panose="020F0502020204030204" pitchFamily="34" charset="0"/>
                <a:ea typeface="Calibri" panose="020F0502020204030204" pitchFamily="34" charset="0"/>
                <a:cs typeface="Times New Roman" panose="02020603050405020304" pitchFamily="18" charset="0"/>
              </a:rPr>
              <a:t>στο εμφανιζόμενο παράθυρο.</a:t>
            </a:r>
          </a:p>
        </p:txBody>
      </p:sp>
      <p:pic>
        <p:nvPicPr>
          <p:cNvPr id="22" name="Εικόνα 21">
            <a:extLst>
              <a:ext uri="{FF2B5EF4-FFF2-40B4-BE49-F238E27FC236}">
                <a16:creationId xmlns:a16="http://schemas.microsoft.com/office/drawing/2014/main" id="{9A35A37E-6F37-4C51-9723-026CA879B45D}"/>
              </a:ext>
            </a:extLst>
          </p:cNvPr>
          <p:cNvPicPr/>
          <p:nvPr/>
        </p:nvPicPr>
        <p:blipFill rotWithShape="1">
          <a:blip r:embed="rId8" cstate="print">
            <a:extLst>
              <a:ext uri="{28A0092B-C50C-407E-A947-70E740481C1C}">
                <a14:useLocalDpi xmlns:a14="http://schemas.microsoft.com/office/drawing/2010/main" val="0"/>
              </a:ext>
            </a:extLst>
          </a:blip>
          <a:srcRect l="8056" t="12880" r="16981"/>
          <a:stretch/>
        </p:blipFill>
        <p:spPr bwMode="auto">
          <a:xfrm>
            <a:off x="1553775" y="1920240"/>
            <a:ext cx="5893573" cy="38850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096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10</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15F8896A-54BB-4FCA-9744-64EC8574018A}"/>
              </a:ext>
            </a:extLst>
          </p:cNvPr>
          <p:cNvSpPr/>
          <p:nvPr/>
        </p:nvSpPr>
        <p:spPr>
          <a:xfrm>
            <a:off x="323566" y="931638"/>
            <a:ext cx="8566363" cy="968278"/>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Αφού επιλέξετε την καρτέλα </a:t>
            </a:r>
            <a:r>
              <a:rPr lang="ca-ES-valencia" dirty="0">
                <a:latin typeface="Calibri" panose="020F0502020204030204" pitchFamily="34" charset="0"/>
                <a:ea typeface="Calibri" panose="020F0502020204030204" pitchFamily="34" charset="0"/>
                <a:cs typeface="Times New Roman" panose="02020603050405020304" pitchFamily="18" charset="0"/>
              </a:rPr>
              <a:t>Company </a:t>
            </a:r>
            <a:r>
              <a:rPr lang="el-GR" dirty="0">
                <a:latin typeface="Calibri" panose="020F0502020204030204" pitchFamily="34" charset="0"/>
                <a:ea typeface="Calibri" panose="020F0502020204030204" pitchFamily="34" charset="0"/>
                <a:cs typeface="Times New Roman" panose="02020603050405020304" pitchFamily="18" charset="0"/>
              </a:rPr>
              <a:t>στο επόμενο βήμα σας ζητείται να γράψετε όλες τις πληροφορίες που αφορούν στην εταιρία σας. Θα πρέπει να έχετε πρώτα δημιουργήσει τις επαφές για να μπορέσει να δημιουργηθεί το προφίλ.</a:t>
            </a:r>
          </a:p>
        </p:txBody>
      </p:sp>
      <p:pic>
        <p:nvPicPr>
          <p:cNvPr id="21" name="Εικόνα 20">
            <a:extLst>
              <a:ext uri="{FF2B5EF4-FFF2-40B4-BE49-F238E27FC236}">
                <a16:creationId xmlns:a16="http://schemas.microsoft.com/office/drawing/2014/main" id="{392B8F3E-3B09-4BF7-90FC-2317DACC9AED}"/>
              </a:ext>
            </a:extLst>
          </p:cNvPr>
          <p:cNvPicPr/>
          <p:nvPr/>
        </p:nvPicPr>
        <p:blipFill rotWithShape="1">
          <a:blip r:embed="rId8" cstate="print">
            <a:extLst>
              <a:ext uri="{28A0092B-C50C-407E-A947-70E740481C1C}">
                <a14:useLocalDpi xmlns:a14="http://schemas.microsoft.com/office/drawing/2010/main" val="0"/>
              </a:ext>
            </a:extLst>
          </a:blip>
          <a:srcRect l="13521" t="9144" r="20245" b="6325"/>
          <a:stretch/>
        </p:blipFill>
        <p:spPr bwMode="auto">
          <a:xfrm>
            <a:off x="2051720" y="2095612"/>
            <a:ext cx="4506369" cy="36086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1366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61665"/>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 eMarketing</a:t>
              </a:r>
              <a:endParaRPr lang="el-GR" sz="28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7</a:t>
              </a:r>
              <a:r>
                <a:rPr lang="en-US" sz="2400" dirty="0">
                  <a:solidFill>
                    <a:schemeClr val="bg1"/>
                  </a:solidFill>
                  <a:latin typeface="Comic Sans MS" pitchFamily="66" charset="0"/>
                </a:rPr>
                <a:t>	</a:t>
              </a:r>
            </a:p>
          </p:txBody>
        </p:sp>
      </p:grpSp>
      <p:sp>
        <p:nvSpPr>
          <p:cNvPr id="21" name="TextBox 20">
            <a:extLst>
              <a:ext uri="{FF2B5EF4-FFF2-40B4-BE49-F238E27FC236}">
                <a16:creationId xmlns:a16="http://schemas.microsoft.com/office/drawing/2014/main" id="{EC9D94FE-184E-4E68-AF4C-9C9DD52EF57A}"/>
              </a:ext>
            </a:extLst>
          </p:cNvPr>
          <p:cNvSpPr txBox="1"/>
          <p:nvPr/>
        </p:nvSpPr>
        <p:spPr>
          <a:xfrm>
            <a:off x="1108546" y="4400512"/>
            <a:ext cx="6854899" cy="1631216"/>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p:spPr>
        <p:txBody>
          <a:bodyPr wrap="square">
            <a:spAutoFit/>
          </a:bodyPr>
          <a:lstStyle/>
          <a:p>
            <a:pPr marL="285750" indent="-285750" algn="just">
              <a:buFont typeface="Arial" panose="020B0604020202020204" pitchFamily="34" charset="0"/>
              <a:buChar char="•"/>
            </a:pPr>
            <a:r>
              <a:rPr lang="el-GR" sz="2000" dirty="0">
                <a:effectLst/>
                <a:latin typeface="Calibri" panose="020F0502020204030204" pitchFamily="34" charset="0"/>
                <a:ea typeface="Calibri" panose="020F0502020204030204" pitchFamily="34" charset="0"/>
                <a:cs typeface="Times New Roman" panose="02020603050405020304" pitchFamily="18" charset="0"/>
              </a:rPr>
              <a:t>Το </a:t>
            </a:r>
            <a:r>
              <a:rPr lang="en-US" sz="2000" dirty="0">
                <a:effectLst/>
                <a:latin typeface="Calibri" panose="020F0502020204030204" pitchFamily="34" charset="0"/>
                <a:ea typeface="Calibri" panose="020F0502020204030204" pitchFamily="34" charset="0"/>
                <a:cs typeface="Times New Roman" panose="02020603050405020304" pitchFamily="18" charset="0"/>
              </a:rPr>
              <a:t>Internet Marketing (</a:t>
            </a:r>
            <a:r>
              <a:rPr lang="el-GR" sz="2000" dirty="0">
                <a:effectLst/>
                <a:latin typeface="Calibri" panose="020F0502020204030204" pitchFamily="34" charset="0"/>
                <a:ea typeface="Calibri" panose="020F0502020204030204" pitchFamily="34" charset="0"/>
                <a:cs typeface="Times New Roman" panose="02020603050405020304" pitchFamily="18" charset="0"/>
              </a:rPr>
              <a:t>ή </a:t>
            </a:r>
            <a:r>
              <a:rPr lang="en-US" sz="2000" dirty="0">
                <a:effectLst/>
                <a:latin typeface="Calibri" panose="020F0502020204030204" pitchFamily="34" charset="0"/>
                <a:ea typeface="Calibri" panose="020F0502020204030204" pitchFamily="34" charset="0"/>
                <a:cs typeface="Times New Roman" panose="02020603050405020304" pitchFamily="18" charset="0"/>
              </a:rPr>
              <a:t>Digital Marketing) </a:t>
            </a:r>
            <a:r>
              <a:rPr lang="el-GR" sz="2000" dirty="0">
                <a:effectLst/>
                <a:latin typeface="Calibri" panose="020F0502020204030204" pitchFamily="34" charset="0"/>
                <a:ea typeface="Calibri" panose="020F0502020204030204" pitchFamily="34" charset="0"/>
                <a:cs typeface="Times New Roman" panose="02020603050405020304" pitchFamily="18" charset="0"/>
              </a:rPr>
              <a:t>στοχεύει σε αποτελεσματικούς τρόπους </a:t>
            </a:r>
            <a:r>
              <a:rPr lang="el-GR" sz="2000" b="1" i="1" dirty="0">
                <a:effectLst/>
                <a:latin typeface="Calibri" panose="020F0502020204030204" pitchFamily="34" charset="0"/>
                <a:ea typeface="Calibri" panose="020F0502020204030204" pitchFamily="34" charset="0"/>
                <a:cs typeface="Times New Roman" panose="02020603050405020304" pitchFamily="18" charset="0"/>
              </a:rPr>
              <a:t>κατεύθυνσης των πελατών στην ιστοσελίδα </a:t>
            </a:r>
            <a:r>
              <a:rPr lang="el-GR" sz="2000" dirty="0">
                <a:effectLst/>
                <a:latin typeface="Calibri" panose="020F0502020204030204" pitchFamily="34" charset="0"/>
                <a:ea typeface="Calibri" panose="020F0502020204030204" pitchFamily="34" charset="0"/>
                <a:cs typeface="Times New Roman" panose="02020603050405020304" pitchFamily="18" charset="0"/>
              </a:rPr>
              <a:t>που σχετίζεται με μια επιχείρηση η οποία εμπορεύεται είτε προϊόντα είτε υπηρεσίες</a:t>
            </a:r>
            <a:endParaRPr lang="el-GR"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l-GR" sz="2000" dirty="0"/>
          </a:p>
        </p:txBody>
      </p:sp>
      <p:pic>
        <p:nvPicPr>
          <p:cNvPr id="26" name="Εικόνα 25">
            <a:extLst>
              <a:ext uri="{FF2B5EF4-FFF2-40B4-BE49-F238E27FC236}">
                <a16:creationId xmlns:a16="http://schemas.microsoft.com/office/drawing/2014/main" id="{B802ECA3-9B7D-40EF-9CEB-104DD317DDAC}"/>
              </a:ext>
            </a:extLst>
          </p:cNvPr>
          <p:cNvPicPr>
            <a:picLocks noChangeAspect="1"/>
          </p:cNvPicPr>
          <p:nvPr/>
        </p:nvPicPr>
        <p:blipFill rotWithShape="1">
          <a:blip r:embed="rId8"/>
          <a:srcRect l="10356" t="8303" r="8865" b="3103"/>
          <a:stretch/>
        </p:blipFill>
        <p:spPr>
          <a:xfrm>
            <a:off x="405339" y="1556792"/>
            <a:ext cx="3851737" cy="2148283"/>
          </a:xfrm>
          <a:prstGeom prst="rect">
            <a:avLst/>
          </a:prstGeom>
          <a:blipFill>
            <a:blip r:embed="rId9"/>
            <a:tile tx="0" ty="0" sx="100000" sy="100000" flip="none" algn="tl"/>
          </a:blipFill>
          <a:scene3d>
            <a:camera prst="orthographicFront"/>
            <a:lightRig rig="morning" dir="t"/>
          </a:scene3d>
          <a:sp3d>
            <a:bevelT/>
            <a:bevelB w="101600" prst="riblet"/>
          </a:sp3d>
        </p:spPr>
      </p:pic>
      <p:pic>
        <p:nvPicPr>
          <p:cNvPr id="5" name="Εικόνα 4">
            <a:extLst>
              <a:ext uri="{FF2B5EF4-FFF2-40B4-BE49-F238E27FC236}">
                <a16:creationId xmlns:a16="http://schemas.microsoft.com/office/drawing/2014/main" id="{08A0E057-2C94-4151-A4AB-56053419BC6A}"/>
              </a:ext>
            </a:extLst>
          </p:cNvPr>
          <p:cNvPicPr>
            <a:picLocks noChangeAspect="1"/>
          </p:cNvPicPr>
          <p:nvPr/>
        </p:nvPicPr>
        <p:blipFill rotWithShape="1">
          <a:blip r:embed="rId10"/>
          <a:srcRect l="8000" t="22752" r="8000" b="20600"/>
          <a:stretch/>
        </p:blipFill>
        <p:spPr>
          <a:xfrm>
            <a:off x="5312903" y="1561397"/>
            <a:ext cx="3225397" cy="2175161"/>
          </a:xfrm>
          <a:prstGeom prst="rect">
            <a:avLst/>
          </a:prstGeom>
          <a:scene3d>
            <a:camera prst="orthographicFront"/>
            <a:lightRig rig="threePt" dir="t"/>
          </a:scene3d>
          <a:sp3d>
            <a:bevelB w="152400" h="50800" prst="softRound"/>
          </a:sp3d>
        </p:spPr>
      </p:pic>
      <p:sp>
        <p:nvSpPr>
          <p:cNvPr id="6" name="Βέλος: Δεξιό 5">
            <a:extLst>
              <a:ext uri="{FF2B5EF4-FFF2-40B4-BE49-F238E27FC236}">
                <a16:creationId xmlns:a16="http://schemas.microsoft.com/office/drawing/2014/main" id="{6C972B0A-E627-4128-9AE8-5607A4851CE4}"/>
              </a:ext>
            </a:extLst>
          </p:cNvPr>
          <p:cNvSpPr/>
          <p:nvPr/>
        </p:nvSpPr>
        <p:spPr>
          <a:xfrm>
            <a:off x="4355976" y="2648977"/>
            <a:ext cx="864096" cy="203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4572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11</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23E8E64-B865-4489-8FA5-2379CE80EEC1}"/>
              </a:ext>
            </a:extLst>
          </p:cNvPr>
          <p:cNvSpPr/>
          <p:nvPr/>
        </p:nvSpPr>
        <p:spPr>
          <a:xfrm>
            <a:off x="304624" y="972546"/>
            <a:ext cx="8462744" cy="1264642"/>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Στο επόμενο στάδιο μπορείτε να διαμορφώσετε τη σελίδα σας προσθέτοντας στοιχεία όπως:  </a:t>
            </a:r>
            <a:r>
              <a:rPr lang="el-GR" dirty="0" err="1">
                <a:latin typeface="Calibri" panose="020F0502020204030204" pitchFamily="34" charset="0"/>
                <a:ea typeface="Calibri" panose="020F0502020204030204" pitchFamily="34" charset="0"/>
                <a:cs typeface="Times New Roman" panose="02020603050405020304" pitchFamily="18" charset="0"/>
              </a:rPr>
              <a:t>Website</a:t>
            </a:r>
            <a:r>
              <a:rPr lang="el-GR" dirty="0">
                <a:latin typeface="Calibri" panose="020F0502020204030204" pitchFamily="34" charset="0"/>
                <a:ea typeface="Calibri" panose="020F0502020204030204" pitchFamily="34" charset="0"/>
                <a:cs typeface="Times New Roman" panose="02020603050405020304" pitchFamily="18" charset="0"/>
              </a:rPr>
              <a:t> URL, </a:t>
            </a:r>
            <a:r>
              <a:rPr lang="el-GR" dirty="0" err="1">
                <a:latin typeface="Calibri" panose="020F0502020204030204" pitchFamily="34" charset="0"/>
                <a:ea typeface="Calibri" panose="020F0502020204030204" pitchFamily="34" charset="0"/>
                <a:cs typeface="Times New Roman" panose="02020603050405020304" pitchFamily="18" charset="0"/>
              </a:rPr>
              <a:t>Description</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Location</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followers</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relevant</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Pages</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Commitments</a:t>
            </a:r>
            <a:r>
              <a:rPr lang="el-GR" dirty="0">
                <a:latin typeface="Calibri" panose="020F0502020204030204" pitchFamily="34" charset="0"/>
                <a:ea typeface="Calibri" panose="020F0502020204030204" pitchFamily="34" charset="0"/>
                <a:cs typeface="Times New Roman" panose="02020603050405020304" pitchFamily="18" charset="0"/>
              </a:rPr>
              <a:t>, post, </a:t>
            </a:r>
            <a:r>
              <a:rPr lang="el-GR" dirty="0" err="1">
                <a:latin typeface="Calibri" panose="020F0502020204030204" pitchFamily="34" charset="0"/>
                <a:ea typeface="Calibri" panose="020F0502020204030204" pitchFamily="34" charset="0"/>
                <a:cs typeface="Times New Roman" panose="02020603050405020304" pitchFamily="18" charset="0"/>
              </a:rPr>
              <a:t>share</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open</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roles</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Custom</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button</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Hashtags</a:t>
            </a:r>
            <a:r>
              <a:rPr lang="el-GR" dirty="0">
                <a:latin typeface="Calibri" panose="020F0502020204030204" pitchFamily="34" charset="0"/>
                <a:ea typeface="Calibri" panose="020F0502020204030204" pitchFamily="34" charset="0"/>
                <a:cs typeface="Times New Roman" panose="02020603050405020304" pitchFamily="18" charset="0"/>
              </a:rPr>
              <a:t> από το πάνω μέρος της σελίδας…….. αλλά και από τα σημεία που επιδεικνύονται στην παρακάτω εικόνα.</a:t>
            </a:r>
          </a:p>
        </p:txBody>
      </p:sp>
      <p:pic>
        <p:nvPicPr>
          <p:cNvPr id="3" name="Εικόνα 2">
            <a:extLst>
              <a:ext uri="{FF2B5EF4-FFF2-40B4-BE49-F238E27FC236}">
                <a16:creationId xmlns:a16="http://schemas.microsoft.com/office/drawing/2014/main" id="{B64A1BC4-BEDE-4BFB-AF45-8E214A6DA8EB}"/>
              </a:ext>
            </a:extLst>
          </p:cNvPr>
          <p:cNvPicPr>
            <a:picLocks noChangeAspect="1"/>
          </p:cNvPicPr>
          <p:nvPr/>
        </p:nvPicPr>
        <p:blipFill rotWithShape="1">
          <a:blip r:embed="rId8"/>
          <a:srcRect l="20075" t="15737" r="20863" b="52607"/>
          <a:stretch/>
        </p:blipFill>
        <p:spPr>
          <a:xfrm>
            <a:off x="629090" y="2451569"/>
            <a:ext cx="7443372" cy="2410337"/>
          </a:xfrm>
          <a:prstGeom prst="rect">
            <a:avLst/>
          </a:prstGeom>
        </p:spPr>
      </p:pic>
    </p:spTree>
    <p:extLst>
      <p:ext uri="{BB962C8B-B14F-4D97-AF65-F5344CB8AC3E}">
        <p14:creationId xmlns:p14="http://schemas.microsoft.com/office/powerpoint/2010/main" val="238728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12</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23E8E64-B865-4489-8FA5-2379CE80EEC1}"/>
              </a:ext>
            </a:extLst>
          </p:cNvPr>
          <p:cNvSpPr/>
          <p:nvPr/>
        </p:nvSpPr>
        <p:spPr>
          <a:xfrm>
            <a:off x="304624" y="972546"/>
            <a:ext cx="8462744" cy="375552"/>
          </a:xfrm>
          <a:prstGeom prst="rect">
            <a:avLst/>
          </a:prstGeom>
        </p:spPr>
        <p:txBody>
          <a:bodyPr wrap="square">
            <a:spAutoFit/>
          </a:bodyPr>
          <a:lstStyle/>
          <a:p>
            <a:pPr algn="just">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 αλλά και από τα σημεία που επιδεικνύονται στην παρακάτω εικόνα.</a:t>
            </a:r>
          </a:p>
        </p:txBody>
      </p:sp>
      <p:pic>
        <p:nvPicPr>
          <p:cNvPr id="5" name="Εικόνα 4">
            <a:extLst>
              <a:ext uri="{FF2B5EF4-FFF2-40B4-BE49-F238E27FC236}">
                <a16:creationId xmlns:a16="http://schemas.microsoft.com/office/drawing/2014/main" id="{DF7EB1A0-8C9B-4E9A-9C4F-CD9B0B9BB5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623" y="1363853"/>
            <a:ext cx="7653277" cy="4932000"/>
          </a:xfrm>
          <a:prstGeom prst="rect">
            <a:avLst/>
          </a:prstGeom>
        </p:spPr>
      </p:pic>
    </p:spTree>
    <p:extLst>
      <p:ext uri="{BB962C8B-B14F-4D97-AF65-F5344CB8AC3E}">
        <p14:creationId xmlns:p14="http://schemas.microsoft.com/office/powerpoint/2010/main" val="394510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23220"/>
            </a:xfrm>
            <a:prstGeom prst="rect">
              <a:avLst/>
            </a:prstGeom>
            <a:noFill/>
          </p:spPr>
          <p:txBody>
            <a:bodyPr wrap="square" rtlCol="0">
              <a:spAutoFit/>
            </a:bodyPr>
            <a:lstStyle/>
            <a:p>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Δημιουργία</a:t>
              </a:r>
              <a:r>
                <a:rPr lang="el-GR" sz="2800" b="1" dirty="0">
                  <a:solidFill>
                    <a:srgbClr val="88CCE4"/>
                  </a:solidFill>
                  <a:effectLst>
                    <a:outerShdw blurRad="38100" dist="38100" dir="2700000" algn="tl">
                      <a:srgbClr val="000000">
                        <a:alpha val="43137"/>
                      </a:srgbClr>
                    </a:outerShdw>
                  </a:effectLst>
                  <a:latin typeface="Arial" pitchFamily="34" charset="0"/>
                  <a:cs typeface="Arial" pitchFamily="34" charset="0"/>
                </a:rPr>
                <a:t> </a:t>
              </a:r>
              <a:r>
                <a:rPr lang="el-GR"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Εταιρικού Προφίλ στο </a:t>
              </a:r>
              <a:r>
                <a:rPr lang="ca-ES-valencia" sz="2400" b="1" dirty="0">
                  <a:solidFill>
                    <a:srgbClr val="88CCE4"/>
                  </a:solidFill>
                  <a:effectLst>
                    <a:outerShdw blurRad="38100" dist="38100" dir="2700000" algn="tl">
                      <a:srgbClr val="000000">
                        <a:alpha val="43137"/>
                      </a:srgbClr>
                    </a:outerShdw>
                  </a:effectLst>
                  <a:latin typeface="Arial" pitchFamily="34" charset="0"/>
                  <a:cs typeface="Arial" pitchFamily="34" charset="0"/>
                </a:rPr>
                <a:t>LinkedIn</a:t>
              </a:r>
              <a:endPar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dirty="0">
                  <a:solidFill>
                    <a:schemeClr val="bg1"/>
                  </a:solidFill>
                </a:rPr>
                <a:t>13</a:t>
              </a:r>
              <a:r>
                <a:rPr lang="en-US" sz="2400" dirty="0">
                  <a:solidFill>
                    <a:schemeClr val="bg1"/>
                  </a:solidFill>
                  <a:latin typeface="Comic Sans MS" pitchFamily="66" charset="0"/>
                </a:rPr>
                <a:t>	</a:t>
              </a:r>
            </a:p>
          </p:txBody>
        </p:sp>
      </p:grpSp>
      <p:sp>
        <p:nvSpPr>
          <p:cNvPr id="2" name="Ορθογώνιο 1">
            <a:extLst>
              <a:ext uri="{FF2B5EF4-FFF2-40B4-BE49-F238E27FC236}">
                <a16:creationId xmlns:a16="http://schemas.microsoft.com/office/drawing/2014/main" id="{223E8E64-B865-4489-8FA5-2379CE80EEC1}"/>
              </a:ext>
            </a:extLst>
          </p:cNvPr>
          <p:cNvSpPr/>
          <p:nvPr/>
        </p:nvSpPr>
        <p:spPr>
          <a:xfrm>
            <a:off x="304624" y="972546"/>
            <a:ext cx="8462744" cy="923330"/>
          </a:xfrm>
          <a:prstGeom prst="rect">
            <a:avLst/>
          </a:prstGeom>
        </p:spPr>
        <p:txBody>
          <a:bodyPr wrap="square">
            <a:spAutoFit/>
          </a:bodyPr>
          <a:lstStyle/>
          <a:p>
            <a:pPr algn="just"/>
            <a:r>
              <a:rPr lang="el-GR" b="1" dirty="0"/>
              <a:t>Προσοχή:</a:t>
            </a:r>
            <a:r>
              <a:rPr lang="el-GR" dirty="0"/>
              <a:t> Είναι σημαντικό σε όποιο στοιχείο προσθέτετε (για το οποίο εμφανίζεται η σχετική φόρμα συμπλήρωσης στοιχείων) να μην παραλείψετε να πατήσετε το </a:t>
            </a:r>
            <a:r>
              <a:rPr lang="en-US" dirty="0"/>
              <a:t>Save </a:t>
            </a:r>
            <a:r>
              <a:rPr lang="el-GR" dirty="0"/>
              <a:t>στα εμφανιζόμενα παράθυρα ώστε να αποθηκευτούν οι αλλαγές που κάνετε.</a:t>
            </a:r>
          </a:p>
        </p:txBody>
      </p:sp>
      <p:pic>
        <p:nvPicPr>
          <p:cNvPr id="3" name="Εικόνα 2">
            <a:extLst>
              <a:ext uri="{FF2B5EF4-FFF2-40B4-BE49-F238E27FC236}">
                <a16:creationId xmlns:a16="http://schemas.microsoft.com/office/drawing/2014/main" id="{248AEAC0-23FD-488A-BB64-B3C6BFD48E78}"/>
              </a:ext>
            </a:extLst>
          </p:cNvPr>
          <p:cNvPicPr>
            <a:picLocks noChangeAspect="1"/>
          </p:cNvPicPr>
          <p:nvPr/>
        </p:nvPicPr>
        <p:blipFill rotWithShape="1">
          <a:blip r:embed="rId8"/>
          <a:srcRect l="30313" t="17414" r="31100" b="31752"/>
          <a:stretch/>
        </p:blipFill>
        <p:spPr>
          <a:xfrm>
            <a:off x="1233627" y="2099418"/>
            <a:ext cx="4736852" cy="3770148"/>
          </a:xfrm>
          <a:prstGeom prst="rect">
            <a:avLst/>
          </a:prstGeom>
        </p:spPr>
      </p:pic>
      <p:sp>
        <p:nvSpPr>
          <p:cNvPr id="4" name="Ορθογώνιο 3">
            <a:extLst>
              <a:ext uri="{FF2B5EF4-FFF2-40B4-BE49-F238E27FC236}">
                <a16:creationId xmlns:a16="http://schemas.microsoft.com/office/drawing/2014/main" id="{F5071A93-989F-40F2-B9DF-0D6F70022A9D}"/>
              </a:ext>
            </a:extLst>
          </p:cNvPr>
          <p:cNvSpPr/>
          <p:nvPr/>
        </p:nvSpPr>
        <p:spPr>
          <a:xfrm>
            <a:off x="5436096" y="2131841"/>
            <a:ext cx="504056" cy="288032"/>
          </a:xfrm>
          <a:prstGeom prst="rect">
            <a:avLst/>
          </a:prstGeom>
          <a:noFill/>
          <a:ln w="28575" cap="flat" cmpd="sng" algn="ctr">
            <a:solidFill>
              <a:schemeClr val="accent3">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l-GR"/>
          </a:p>
        </p:txBody>
      </p:sp>
      <p:sp>
        <p:nvSpPr>
          <p:cNvPr id="6" name="TextBox 5">
            <a:extLst>
              <a:ext uri="{FF2B5EF4-FFF2-40B4-BE49-F238E27FC236}">
                <a16:creationId xmlns:a16="http://schemas.microsoft.com/office/drawing/2014/main" id="{72B1AE9F-D937-4B36-BA22-DF13AB15F6E5}"/>
              </a:ext>
            </a:extLst>
          </p:cNvPr>
          <p:cNvSpPr txBox="1"/>
          <p:nvPr/>
        </p:nvSpPr>
        <p:spPr>
          <a:xfrm>
            <a:off x="6041854" y="2491068"/>
            <a:ext cx="2705977" cy="1754326"/>
          </a:xfrm>
          <a:prstGeom prst="rect">
            <a:avLst/>
          </a:prstGeom>
          <a:noFill/>
        </p:spPr>
        <p:txBody>
          <a:bodyPr wrap="square" rtlCol="0">
            <a:spAutoFit/>
          </a:bodyPr>
          <a:lstStyle/>
          <a:p>
            <a:pPr algn="just"/>
            <a:r>
              <a:rPr lang="el-GR" dirty="0"/>
              <a:t>Το </a:t>
            </a:r>
            <a:r>
              <a:rPr lang="ca-ES-valencia" b="1" dirty="0"/>
              <a:t>Save</a:t>
            </a:r>
            <a:r>
              <a:rPr lang="ca-ES-valencia" dirty="0"/>
              <a:t> </a:t>
            </a:r>
            <a:r>
              <a:rPr lang="el-GR" dirty="0"/>
              <a:t>εμφανίζεται αφού ξεκινήσετε να γράφετε κάτι στη φόρμα. Ενώ με την επιλογή </a:t>
            </a:r>
            <a:r>
              <a:rPr lang="en-US" b="1" dirty="0"/>
              <a:t>Discard Edits </a:t>
            </a:r>
            <a:r>
              <a:rPr lang="el-GR" dirty="0"/>
              <a:t>απορρίπτετε τις αλλαγές που κάνατε</a:t>
            </a:r>
          </a:p>
        </p:txBody>
      </p:sp>
    </p:spTree>
    <p:extLst>
      <p:ext uri="{BB962C8B-B14F-4D97-AF65-F5344CB8AC3E}">
        <p14:creationId xmlns:p14="http://schemas.microsoft.com/office/powerpoint/2010/main" val="143625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0"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84775"/>
            <a:chOff x="0" y="210156"/>
            <a:chExt cx="9144000" cy="584775"/>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584775"/>
            </a:xfrm>
            <a:prstGeom prst="rect">
              <a:avLst/>
            </a:prstGeom>
            <a:noFill/>
          </p:spPr>
          <p:txBody>
            <a:bodyPr wrap="square" rtlCol="0">
              <a:spAutoFit/>
            </a:bodyPr>
            <a:lstStyle/>
            <a:p>
              <a:r>
                <a:rPr lang="el-GR" sz="3200" dirty="0">
                  <a:solidFill>
                    <a:srgbClr val="88CCE4"/>
                  </a:solidFill>
                  <a:effectLst>
                    <a:outerShdw blurRad="38100" dist="38100" dir="2700000" algn="tl">
                      <a:srgbClr val="000000">
                        <a:alpha val="43137"/>
                      </a:srgbClr>
                    </a:outerShdw>
                  </a:effectLst>
                  <a:latin typeface="Arial" pitchFamily="34" charset="0"/>
                  <a:cs typeface="Arial" pitchFamily="34" charset="0"/>
                </a:rPr>
                <a:t>Πηγές</a:t>
              </a: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spcBef>
                  <a:spcPct val="20000"/>
                </a:spcBef>
                <a:buClr>
                  <a:schemeClr val="tx2"/>
                </a:buClr>
              </a:pPr>
              <a:r>
                <a:rPr lang="en-US" sz="2800" dirty="0">
                  <a:solidFill>
                    <a:schemeClr val="bg1"/>
                  </a:solidFill>
                </a:rPr>
                <a:t>   </a:t>
              </a:r>
              <a:r>
                <a:rPr lang="el-GR" sz="3200" b="1">
                  <a:solidFill>
                    <a:schemeClr val="bg1"/>
                  </a:solidFill>
                </a:rPr>
                <a:t>14</a:t>
              </a:r>
              <a:r>
                <a:rPr lang="en-US" sz="2400" dirty="0">
                  <a:solidFill>
                    <a:schemeClr val="bg1"/>
                  </a:solidFill>
                  <a:latin typeface="Comic Sans MS" pitchFamily="66" charset="0"/>
                </a:rPr>
                <a:t>	</a:t>
              </a:r>
            </a:p>
          </p:txBody>
        </p:sp>
      </p:grpSp>
      <p:sp>
        <p:nvSpPr>
          <p:cNvPr id="5" name="Ορθογώνιο 4">
            <a:extLst>
              <a:ext uri="{FF2B5EF4-FFF2-40B4-BE49-F238E27FC236}">
                <a16:creationId xmlns:a16="http://schemas.microsoft.com/office/drawing/2014/main" id="{3079EEB3-73D4-43D9-B639-64F5AD27C03C}"/>
              </a:ext>
            </a:extLst>
          </p:cNvPr>
          <p:cNvSpPr/>
          <p:nvPr/>
        </p:nvSpPr>
        <p:spPr>
          <a:xfrm>
            <a:off x="1240034" y="1556792"/>
            <a:ext cx="6356302" cy="2585323"/>
          </a:xfrm>
          <a:prstGeom prst="rect">
            <a:avLst/>
          </a:prstGeom>
        </p:spPr>
        <p:txBody>
          <a:bodyPr wrap="square">
            <a:spAutoFit/>
          </a:bodyPr>
          <a:lstStyle/>
          <a:p>
            <a:r>
              <a:rPr lang="en-US" dirty="0">
                <a:hlinkClick r:id="rId8"/>
              </a:rPr>
              <a:t>https://el.wikipedia.org/wiki/LinkedIn</a:t>
            </a:r>
            <a:endParaRPr lang="en-US" dirty="0"/>
          </a:p>
          <a:p>
            <a:endParaRPr lang="en-US" dirty="0"/>
          </a:p>
          <a:p>
            <a:r>
              <a:rPr lang="en-US" dirty="0">
                <a:hlinkClick r:id="rId9"/>
              </a:rPr>
              <a:t>https://www.socialmedialife.gr/109338/linkedin-ti-einai-kai-pos-leitourgei/</a:t>
            </a:r>
            <a:endParaRPr lang="en-US" dirty="0"/>
          </a:p>
          <a:p>
            <a:endParaRPr lang="el-GR" dirty="0"/>
          </a:p>
          <a:p>
            <a:r>
              <a:rPr lang="el-GR"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0"/>
              </a:rPr>
              <a:t>https://www.linkedin.com</a:t>
            </a:r>
            <a:endParaRPr lang="el-GR" dirty="0"/>
          </a:p>
          <a:p>
            <a:endParaRPr lang="el-GR" dirty="0"/>
          </a:p>
          <a:p>
            <a:endParaRPr lang="el-GR" dirty="0"/>
          </a:p>
          <a:p>
            <a:endParaRPr lang="el-GR" dirty="0"/>
          </a:p>
        </p:txBody>
      </p:sp>
    </p:spTree>
    <p:extLst>
      <p:ext uri="{BB962C8B-B14F-4D97-AF65-F5344CB8AC3E}">
        <p14:creationId xmlns:p14="http://schemas.microsoft.com/office/powerpoint/2010/main" val="108562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Ομάδα 12">
            <a:extLst>
              <a:ext uri="{FF2B5EF4-FFF2-40B4-BE49-F238E27FC236}">
                <a16:creationId xmlns:a16="http://schemas.microsoft.com/office/drawing/2014/main" id="{A9B84B88-B7CD-ECB8-012E-B599F98C83F0}"/>
              </a:ext>
            </a:extLst>
          </p:cNvPr>
          <p:cNvGrpSpPr/>
          <p:nvPr/>
        </p:nvGrpSpPr>
        <p:grpSpPr>
          <a:xfrm>
            <a:off x="182134" y="5733258"/>
            <a:ext cx="8779731" cy="1224531"/>
            <a:chOff x="107504" y="5733258"/>
            <a:chExt cx="8928992" cy="1224531"/>
          </a:xfrm>
        </p:grpSpPr>
        <p:pic>
          <p:nvPicPr>
            <p:cNvPr id="14" name="Picture 3" descr="G:\Katia\Διδακτορική Διατριβή\Kείμενο\Εικόνες\slide2.jpg">
              <a:extLst>
                <a:ext uri="{FF2B5EF4-FFF2-40B4-BE49-F238E27FC236}">
                  <a16:creationId xmlns:a16="http://schemas.microsoft.com/office/drawing/2014/main" id="{87F088C5-2C02-97CF-2C82-639444B3125C}"/>
                </a:ext>
              </a:extLst>
            </p:cNvPr>
            <p:cNvPicPr>
              <a:picLocks noChangeAspect="1" noChangeArrowheads="1"/>
            </p:cNvPicPr>
            <p:nvPr/>
          </p:nvPicPr>
          <p:blipFill>
            <a:blip r:embed="rId3" cstate="print"/>
            <a:srcRect/>
            <a:stretch>
              <a:fillRect/>
            </a:stretch>
          </p:blipFill>
          <p:spPr bwMode="auto">
            <a:xfrm>
              <a:off x="107504" y="5733258"/>
              <a:ext cx="8928992" cy="115925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p:spPr>
        </p:pic>
        <p:pic>
          <p:nvPicPr>
            <p:cNvPr id="15" name="Γραφικό 14" descr="Ψάρι με συμπαγές γέμισμα">
              <a:extLst>
                <a:ext uri="{FF2B5EF4-FFF2-40B4-BE49-F238E27FC236}">
                  <a16:creationId xmlns:a16="http://schemas.microsoft.com/office/drawing/2014/main" id="{3B0F0E4A-798C-0A19-B3E9-F41EE8F14A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465" y="6307730"/>
              <a:ext cx="745088" cy="650059"/>
            </a:xfrm>
            <a:prstGeom prst="rect">
              <a:avLst/>
            </a:prstGeom>
          </p:spPr>
        </p:pic>
        <p:pic>
          <p:nvPicPr>
            <p:cNvPr id="16" name="Γραφικό 15" descr="Ψάρι με συμπαγές γέμισμα">
              <a:extLst>
                <a:ext uri="{FF2B5EF4-FFF2-40B4-BE49-F238E27FC236}">
                  <a16:creationId xmlns:a16="http://schemas.microsoft.com/office/drawing/2014/main" id="{E4B6663C-EC3F-4863-C331-17D15AC6BB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88" y="6243328"/>
              <a:ext cx="761621" cy="624496"/>
            </a:xfrm>
            <a:prstGeom prst="rect">
              <a:avLst/>
            </a:prstGeom>
          </p:spPr>
        </p:pic>
        <p:pic>
          <p:nvPicPr>
            <p:cNvPr id="17" name="Γραφικό 16" descr="Ανταγωνισμός με συμπαγές γέμισμα">
              <a:extLst>
                <a:ext uri="{FF2B5EF4-FFF2-40B4-BE49-F238E27FC236}">
                  <a16:creationId xmlns:a16="http://schemas.microsoft.com/office/drawing/2014/main" id="{D3D93DEC-19AB-A516-5802-10DE21582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513" y="6330198"/>
              <a:ext cx="761653" cy="560538"/>
            </a:xfrm>
            <a:prstGeom prst="rect">
              <a:avLst/>
            </a:prstGeom>
          </p:spPr>
        </p:pic>
      </p:grpSp>
      <p:grpSp>
        <p:nvGrpSpPr>
          <p:cNvPr id="31" name="30 - Ομάδα"/>
          <p:cNvGrpSpPr/>
          <p:nvPr/>
        </p:nvGrpSpPr>
        <p:grpSpPr>
          <a:xfrm>
            <a:off x="-17" y="139111"/>
            <a:ext cx="9144017" cy="6458241"/>
            <a:chOff x="65835" y="185774"/>
            <a:chExt cx="9012330" cy="5835513"/>
          </a:xfrm>
        </p:grpSpPr>
        <p:sp>
          <p:nvSpPr>
            <p:cNvPr id="23" name="22 - Ορθογώνιο"/>
            <p:cNvSpPr/>
            <p:nvPr/>
          </p:nvSpPr>
          <p:spPr>
            <a:xfrm>
              <a:off x="251520" y="185774"/>
              <a:ext cx="8640944" cy="5835513"/>
            </a:xfrm>
            <a:prstGeom prst="rect">
              <a:avLst/>
            </a:prstGeom>
            <a:gradFill flip="none" rotWithShape="1">
              <a:gsLst>
                <a:gs pos="100000">
                  <a:schemeClr val="bg1">
                    <a:lumMod val="85000"/>
                    <a:alpha val="0"/>
                  </a:schemeClr>
                </a:gs>
                <a:gs pos="100000">
                  <a:schemeClr val="bg1">
                    <a:lumMod val="85000"/>
                    <a:alpha val="0"/>
                  </a:schemeClr>
                </a:gs>
                <a:gs pos="50000">
                  <a:schemeClr val="accent1">
                    <a:tint val="44500"/>
                    <a:satMod val="160000"/>
                  </a:schemeClr>
                </a:gs>
                <a:gs pos="100000">
                  <a:schemeClr val="accent1">
                    <a:tint val="23500"/>
                    <a:satMod val="160000"/>
                  </a:schemeClr>
                </a:gs>
              </a:gsLst>
              <a:lin ang="5400000" scaled="1"/>
              <a:tileRect/>
            </a:gradFill>
            <a:ln>
              <a:noFill/>
            </a:ln>
            <a:effectLst>
              <a:innerShdw blurRad="1270000" dist="2540000" dir="162000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7" name="26 - Ομάδα"/>
            <p:cNvGrpSpPr/>
            <p:nvPr/>
          </p:nvGrpSpPr>
          <p:grpSpPr>
            <a:xfrm>
              <a:off x="251520" y="188640"/>
              <a:ext cx="8640944" cy="576064"/>
              <a:chOff x="251520" y="188640"/>
              <a:chExt cx="8640960" cy="576064"/>
            </a:xfrm>
          </p:grpSpPr>
          <p:sp>
            <p:nvSpPr>
              <p:cNvPr id="25" name="24 - Ορθογώνιο"/>
              <p:cNvSpPr/>
              <p:nvPr/>
            </p:nvSpPr>
            <p:spPr>
              <a:xfrm>
                <a:off x="251520" y="548680"/>
                <a:ext cx="8640960" cy="216024"/>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1 - Τίτλος"/>
              <p:cNvSpPr txBox="1">
                <a:spLocks/>
              </p:cNvSpPr>
              <p:nvPr/>
            </p:nvSpPr>
            <p:spPr>
              <a:xfrm>
                <a:off x="1043608" y="188640"/>
                <a:ext cx="7848872" cy="576064"/>
              </a:xfrm>
              <a:prstGeom prst="rect">
                <a:avLst/>
              </a:prstGeom>
              <a:solidFill>
                <a:schemeClr val="tx1">
                  <a:lumMod val="75000"/>
                  <a:lumOff val="25000"/>
                </a:schemeClr>
              </a:solidFill>
              <a:effectLst>
                <a:innerShdw blurRad="241300" dist="88900" dir="5400000">
                  <a:schemeClr val="tx1"/>
                </a:innerShdw>
              </a:effectLst>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a:ln>
                      <a:noFill/>
                    </a:ln>
                    <a:solidFill>
                      <a:schemeClr val="bg1"/>
                    </a:solidFill>
                    <a:effectLst/>
                    <a:uLnTx/>
                    <a:uFillTx/>
                    <a:latin typeface="+mj-lt"/>
                    <a:ea typeface="+mj-ea"/>
                    <a:cs typeface="+mj-cs"/>
                  </a:rPr>
                  <a:t>    </a:t>
                </a:r>
                <a:endParaRPr kumimoji="0" lang="el-GR" sz="36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49" name="48 - Ορθογώνιο"/>
              <p:cNvSpPr/>
              <p:nvPr/>
            </p:nvSpPr>
            <p:spPr>
              <a:xfrm>
                <a:off x="251520" y="188640"/>
                <a:ext cx="870423" cy="576064"/>
              </a:xfrm>
              <a:prstGeom prst="rect">
                <a:avLst/>
              </a:prstGeom>
              <a:solidFill>
                <a:srgbClr val="50B4D8"/>
              </a:solidFill>
              <a:ln>
                <a:noFill/>
              </a:ln>
              <a:effectLst>
                <a:innerShdw blurRad="228600" dist="279400" dir="5400000">
                  <a:prstClr val="black">
                    <a:alpha val="4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3BED3"/>
                  </a:solidFill>
                </a:endParaRPr>
              </a:p>
            </p:txBody>
          </p:sp>
        </p:grpSp>
        <p:sp>
          <p:nvSpPr>
            <p:cNvPr id="28" name="27 - Ορθογώνιο"/>
            <p:cNvSpPr/>
            <p:nvPr/>
          </p:nvSpPr>
          <p:spPr>
            <a:xfrm>
              <a:off x="65835" y="188640"/>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8898653" y="404664"/>
              <a:ext cx="17951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2" name="31 - Ομάδα"/>
          <p:cNvGrpSpPr/>
          <p:nvPr/>
        </p:nvGrpSpPr>
        <p:grpSpPr>
          <a:xfrm>
            <a:off x="0" y="210156"/>
            <a:ext cx="9144000" cy="578812"/>
            <a:chOff x="0" y="210156"/>
            <a:chExt cx="9144000" cy="578812"/>
          </a:xfrm>
        </p:grpSpPr>
        <p:cxnSp>
          <p:nvCxnSpPr>
            <p:cNvPr id="37" name="36 - Ευθεία γραμμή σύνδεσης"/>
            <p:cNvCxnSpPr/>
            <p:nvPr/>
          </p:nvCxnSpPr>
          <p:spPr>
            <a:xfrm flipV="1">
              <a:off x="0" y="260648"/>
              <a:ext cx="9144000" cy="96518"/>
            </a:xfrm>
            <a:prstGeom prst="line">
              <a:avLst/>
            </a:prstGeom>
            <a:ln w="314325">
              <a:solidFill>
                <a:schemeClr val="bg1">
                  <a:alpha val="40000"/>
                </a:schemeClr>
              </a:solidFill>
            </a:ln>
            <a:effectLst>
              <a:softEdge rad="127000"/>
            </a:effectLst>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1259632" y="210156"/>
              <a:ext cx="6552728" cy="400110"/>
            </a:xfrm>
            <a:prstGeom prst="rect">
              <a:avLst/>
            </a:prstGeom>
            <a:noFill/>
          </p:spPr>
          <p:txBody>
            <a:bodyPr wrap="square" rtlCol="0">
              <a:spAutoFit/>
            </a:bodyPr>
            <a:lstStyle/>
            <a:p>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Μέθοδοι και Στρατηγικές του </a:t>
              </a:r>
              <a:r>
                <a:rPr lang="en-US"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eMarketing</a:t>
              </a:r>
              <a:r>
                <a:rPr lang="el-GR" sz="2000" b="1" dirty="0">
                  <a:solidFill>
                    <a:srgbClr val="88CCE4"/>
                  </a:solidFill>
                  <a:effectLst>
                    <a:outerShdw blurRad="38100" dist="38100" dir="2700000" algn="tl">
                      <a:srgbClr val="000000">
                        <a:alpha val="43137"/>
                      </a:srgbClr>
                    </a:outerShdw>
                  </a:effectLst>
                  <a:latin typeface="Arial" pitchFamily="34" charset="0"/>
                  <a:cs typeface="Arial" pitchFamily="34" charset="0"/>
                </a:rPr>
                <a:t> (1/2)</a:t>
              </a:r>
              <a:endParaRPr lang="el-GR" sz="2000" dirty="0">
                <a:solidFill>
                  <a:srgbClr val="88CCE4"/>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Rectangle 6"/>
            <p:cNvSpPr>
              <a:spLocks noChangeArrowheads="1"/>
            </p:cNvSpPr>
            <p:nvPr/>
          </p:nvSpPr>
          <p:spPr bwMode="auto">
            <a:xfrm>
              <a:off x="214282" y="214290"/>
              <a:ext cx="857256" cy="574678"/>
            </a:xfrm>
            <a:prstGeom prst="rect">
              <a:avLst/>
            </a:prstGeom>
            <a:noFill/>
            <a:ln w="9525">
              <a:noFill/>
              <a:miter lim="800000"/>
              <a:headEnd/>
              <a:tailEnd/>
            </a:ln>
            <a:effectLst/>
          </p:spPr>
          <p:txBody>
            <a:bodyPr/>
            <a:lstStyle/>
            <a:p>
              <a:pPr algn="ctr">
                <a:spcBef>
                  <a:spcPct val="20000"/>
                </a:spcBef>
                <a:buClr>
                  <a:schemeClr val="tx2"/>
                </a:buClr>
              </a:pPr>
              <a:r>
                <a:rPr lang="el-GR" sz="2400" dirty="0">
                  <a:solidFill>
                    <a:schemeClr val="bg1"/>
                  </a:solidFill>
                  <a:latin typeface="Comic Sans MS" pitchFamily="66" charset="0"/>
                </a:rPr>
                <a:t>8</a:t>
              </a:r>
              <a:r>
                <a:rPr lang="en-US" sz="2400" dirty="0">
                  <a:solidFill>
                    <a:schemeClr val="bg1"/>
                  </a:solidFill>
                  <a:latin typeface="Comic Sans MS" pitchFamily="66" charset="0"/>
                </a:rPr>
                <a:t>	</a:t>
              </a:r>
            </a:p>
          </p:txBody>
        </p:sp>
      </p:grpSp>
      <p:pic>
        <p:nvPicPr>
          <p:cNvPr id="3" name="Εικόνα 2">
            <a:extLst>
              <a:ext uri="{FF2B5EF4-FFF2-40B4-BE49-F238E27FC236}">
                <a16:creationId xmlns:a16="http://schemas.microsoft.com/office/drawing/2014/main" id="{17BF4001-E9E7-40BC-992B-1A49A5A0BC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9712" y="2507977"/>
            <a:ext cx="5024611" cy="3571598"/>
          </a:xfrm>
          <a:prstGeom prst="rect">
            <a:avLst/>
          </a:prstGeom>
          <a:effectLst>
            <a:outerShdw blurRad="50800" dist="254000" dir="18900000" algn="bl" rotWithShape="0">
              <a:prstClr val="black">
                <a:alpha val="40000"/>
              </a:prstClr>
            </a:outerShdw>
          </a:effectLst>
        </p:spPr>
      </p:pic>
      <p:sp>
        <p:nvSpPr>
          <p:cNvPr id="4" name="TextBox 3">
            <a:extLst>
              <a:ext uri="{FF2B5EF4-FFF2-40B4-BE49-F238E27FC236}">
                <a16:creationId xmlns:a16="http://schemas.microsoft.com/office/drawing/2014/main" id="{0818BCF0-ADA7-418A-9008-DB0A9F134D4F}"/>
              </a:ext>
            </a:extLst>
          </p:cNvPr>
          <p:cNvSpPr txBox="1"/>
          <p:nvPr/>
        </p:nvSpPr>
        <p:spPr>
          <a:xfrm>
            <a:off x="339203" y="1341731"/>
            <a:ext cx="4865194" cy="927242"/>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9050">
            <a:solidFill>
              <a:schemeClr val="accent6">
                <a:lumMod val="50000"/>
              </a:schemeClr>
            </a:solidFill>
          </a:ln>
        </p:spPr>
        <p:txBody>
          <a:bodyPr wrap="square" rtlCol="0">
            <a:spAutoFit/>
          </a:bodyPr>
          <a:lstStyle/>
          <a:p>
            <a:pPr lvl="0" algn="just">
              <a:lnSpc>
                <a:spcPct val="115000"/>
              </a:lnSpc>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Search</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Engine</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Optimization</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(SEO):</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a:effectLst/>
                <a:latin typeface="Calibri" panose="020F0502020204030204" pitchFamily="34" charset="0"/>
                <a:ea typeface="Calibri" panose="020F0502020204030204" pitchFamily="34" charset="0"/>
                <a:cs typeface="Times New Roman" panose="02020603050405020304" pitchFamily="18" charset="0"/>
              </a:rPr>
              <a:t>διαδικασία βελτιστοποίησης της ορατότητας μίας ιστοσελίδας στις μηχανές αναζήτησης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Google</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Yahoo</a:t>
            </a:r>
            <a:r>
              <a:rPr lang="el-GR" sz="1400" dirty="0">
                <a:effectLst/>
                <a:latin typeface="Calibri" panose="020F0502020204030204" pitchFamily="34" charset="0"/>
                <a:ea typeface="Calibri" panose="020F0502020204030204" pitchFamily="34" charset="0"/>
                <a:cs typeface="Times New Roman" panose="02020603050405020304" pitchFamily="18" charset="0"/>
              </a:rPr>
              <a:t>, Bing).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Ευθύγραμμο βέλος σύνδεσης 5">
            <a:extLst>
              <a:ext uri="{FF2B5EF4-FFF2-40B4-BE49-F238E27FC236}">
                <a16:creationId xmlns:a16="http://schemas.microsoft.com/office/drawing/2014/main" id="{5A260DB3-89BB-41AF-8875-D795201E4AB4}"/>
              </a:ext>
            </a:extLst>
          </p:cNvPr>
          <p:cNvCxnSpPr/>
          <p:nvPr/>
        </p:nvCxnSpPr>
        <p:spPr>
          <a:xfrm>
            <a:off x="1979712" y="2306258"/>
            <a:ext cx="792088" cy="18428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A62A138-D245-4E5B-9624-E405F8728520}"/>
              </a:ext>
            </a:extLst>
          </p:cNvPr>
          <p:cNvSpPr txBox="1"/>
          <p:nvPr/>
        </p:nvSpPr>
        <p:spPr>
          <a:xfrm>
            <a:off x="230869" y="5741978"/>
            <a:ext cx="4491828" cy="995914"/>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9050">
            <a:solidFill>
              <a:schemeClr val="accent6">
                <a:lumMod val="50000"/>
              </a:schemeClr>
            </a:solidFill>
          </a:ln>
        </p:spPr>
        <p:txBody>
          <a:bodyPr wrap="square" rtlCol="0">
            <a:spAutoFit/>
          </a:bodyPr>
          <a:lstStyle/>
          <a:p>
            <a:pPr lvl="0" algn="just">
              <a:lnSpc>
                <a:spcPct val="115000"/>
              </a:lnSpc>
              <a:spcAft>
                <a:spcPts val="800"/>
              </a:spcAft>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Video</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Marketing</a:t>
            </a:r>
            <a:r>
              <a:rPr lang="el-GR" dirty="0">
                <a:effectLst/>
                <a:latin typeface="Calibri" panose="020F0502020204030204" pitchFamily="34" charset="0"/>
                <a:ea typeface="Calibri" panose="020F0502020204030204" pitchFamily="34" charset="0"/>
                <a:cs typeface="Times New Roman" panose="02020603050405020304" pitchFamily="18" charset="0"/>
              </a:rPr>
              <a:t>: </a:t>
            </a:r>
            <a:r>
              <a:rPr lang="el-GR" sz="1600" dirty="0">
                <a:effectLst/>
                <a:latin typeface="Calibri" panose="020F0502020204030204" pitchFamily="34" charset="0"/>
                <a:ea typeface="Calibri" panose="020F0502020204030204" pitchFamily="34" charset="0"/>
                <a:cs typeface="Times New Roman" panose="02020603050405020304" pitchFamily="18" charset="0"/>
              </a:rPr>
              <a:t>μέθοδος προερχόμενη από τη συνεχώς αυξανόμενη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επισκεψιμότητα</a:t>
            </a:r>
            <a:r>
              <a:rPr lang="el-GR" sz="1600" dirty="0">
                <a:effectLst/>
                <a:latin typeface="Calibri" panose="020F0502020204030204" pitchFamily="34" charset="0"/>
                <a:ea typeface="Calibri" panose="020F0502020204030204" pitchFamily="34" charset="0"/>
                <a:cs typeface="Times New Roman" panose="02020603050405020304" pitchFamily="18" charset="0"/>
              </a:rPr>
              <a:t> του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youtube</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Ευθύγραμμο βέλος σύνδεσης 7">
            <a:extLst>
              <a:ext uri="{FF2B5EF4-FFF2-40B4-BE49-F238E27FC236}">
                <a16:creationId xmlns:a16="http://schemas.microsoft.com/office/drawing/2014/main" id="{FE1ECA90-A14E-4BF0-BC5E-A94F0EC04A9D}"/>
              </a:ext>
            </a:extLst>
          </p:cNvPr>
          <p:cNvCxnSpPr/>
          <p:nvPr/>
        </p:nvCxnSpPr>
        <p:spPr>
          <a:xfrm flipV="1">
            <a:off x="2267744" y="5301208"/>
            <a:ext cx="1368152" cy="4160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897E25F-0E9A-452F-BE71-671052A11934}"/>
              </a:ext>
            </a:extLst>
          </p:cNvPr>
          <p:cNvSpPr txBox="1"/>
          <p:nvPr/>
        </p:nvSpPr>
        <p:spPr>
          <a:xfrm>
            <a:off x="5275263" y="1018655"/>
            <a:ext cx="3680321" cy="1175002"/>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9050">
            <a:solidFill>
              <a:schemeClr val="accent6">
                <a:lumMod val="50000"/>
              </a:schemeClr>
            </a:solidFill>
          </a:ln>
        </p:spPr>
        <p:txBody>
          <a:bodyPr wrap="square" rtlCol="0">
            <a:spAutoFit/>
          </a:bodyPr>
          <a:lstStyle/>
          <a:p>
            <a:pPr lvl="0">
              <a:lnSpc>
                <a:spcPct val="115000"/>
              </a:lnSpc>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Display</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Advertising</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a:effectLst/>
                <a:latin typeface="Calibri" panose="020F0502020204030204" pitchFamily="34" charset="0"/>
                <a:ea typeface="Calibri" panose="020F0502020204030204" pitchFamily="34" charset="0"/>
                <a:cs typeface="Times New Roman" panose="02020603050405020304" pitchFamily="18" charset="0"/>
              </a:rPr>
              <a:t>προσέλκυση πελατών μέσω διαφημιστικών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banners</a:t>
            </a:r>
            <a:r>
              <a:rPr lang="el-GR" sz="1400" dirty="0">
                <a:effectLst/>
                <a:latin typeface="Calibri" panose="020F0502020204030204" pitchFamily="34" charset="0"/>
                <a:ea typeface="Calibri" panose="020F0502020204030204" pitchFamily="34" charset="0"/>
                <a:cs typeface="Times New Roman" panose="02020603050405020304" pitchFamily="18" charset="0"/>
              </a:rPr>
              <a:t> σε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sites</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blogs</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forums</a:t>
            </a:r>
            <a:r>
              <a:rPr lang="el-GR" sz="1400" dirty="0">
                <a:effectLst/>
                <a:latin typeface="Calibri" panose="020F0502020204030204" pitchFamily="34" charset="0"/>
                <a:ea typeface="Calibri" panose="020F0502020204030204" pitchFamily="34" charset="0"/>
                <a:cs typeface="Times New Roman" panose="02020603050405020304" pitchFamily="18" charset="0"/>
              </a:rPr>
              <a:t> και στο δίκτυο ιστοσελίδων των μηχανών αναζήτησης.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Ευθύγραμμο βέλος σύνδεσης 10">
            <a:extLst>
              <a:ext uri="{FF2B5EF4-FFF2-40B4-BE49-F238E27FC236}">
                <a16:creationId xmlns:a16="http://schemas.microsoft.com/office/drawing/2014/main" id="{45900803-10AE-4980-BC50-F6D9B78875EB}"/>
              </a:ext>
            </a:extLst>
          </p:cNvPr>
          <p:cNvCxnSpPr/>
          <p:nvPr/>
        </p:nvCxnSpPr>
        <p:spPr>
          <a:xfrm flipH="1">
            <a:off x="4981209" y="2193657"/>
            <a:ext cx="1390991" cy="17393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FD46E4-5BE3-4F17-91DE-95512DCD6A26}"/>
              </a:ext>
            </a:extLst>
          </p:cNvPr>
          <p:cNvSpPr txBox="1"/>
          <p:nvPr/>
        </p:nvSpPr>
        <p:spPr>
          <a:xfrm>
            <a:off x="6733499" y="2397799"/>
            <a:ext cx="2157721" cy="2199320"/>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9050">
            <a:solidFill>
              <a:schemeClr val="accent6">
                <a:lumMod val="50000"/>
              </a:schemeClr>
            </a:solidFill>
          </a:ln>
        </p:spPr>
        <p:txBody>
          <a:bodyPr wrap="square" rtlCol="0">
            <a:spAutoFit/>
          </a:bodyPr>
          <a:lstStyle/>
          <a:p>
            <a:pPr lvl="0">
              <a:lnSpc>
                <a:spcPct val="115000"/>
              </a:lnSpc>
            </a:pPr>
            <a:r>
              <a:rPr lang="el-GR" sz="2000" b="1" dirty="0">
                <a:effectLst/>
                <a:latin typeface="Calibri" panose="020F0502020204030204" pitchFamily="34" charset="0"/>
                <a:ea typeface="Calibri" panose="020F0502020204030204" pitchFamily="34" charset="0"/>
                <a:cs typeface="Times New Roman" panose="02020603050405020304" pitchFamily="18" charset="0"/>
              </a:rPr>
              <a:t>Social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Media</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Μarketing</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l-GR" sz="1600" dirty="0">
                <a:effectLst/>
                <a:latin typeface="Calibri" panose="020F0502020204030204" pitchFamily="34" charset="0"/>
                <a:ea typeface="Calibri" panose="020F0502020204030204" pitchFamily="34" charset="0"/>
                <a:cs typeface="Times New Roman" panose="02020603050405020304" pitchFamily="18" charset="0"/>
              </a:rPr>
              <a:t>προωθητικ</a:t>
            </a:r>
            <a:r>
              <a:rPr lang="el-GR" sz="1600" dirty="0">
                <a:latin typeface="Calibri" panose="020F0502020204030204" pitchFamily="34" charset="0"/>
                <a:ea typeface="Calibri" panose="020F0502020204030204" pitchFamily="34" charset="0"/>
                <a:cs typeface="Times New Roman" panose="02020603050405020304" pitchFamily="18" charset="0"/>
              </a:rPr>
              <a:t>ές</a:t>
            </a:r>
            <a:r>
              <a:rPr lang="el-GR" sz="1600" dirty="0">
                <a:effectLst/>
                <a:latin typeface="Calibri" panose="020F0502020204030204" pitchFamily="34" charset="0"/>
                <a:ea typeface="Calibri" panose="020F0502020204030204" pitchFamily="34" charset="0"/>
                <a:cs typeface="Times New Roman" panose="02020603050405020304" pitchFamily="18" charset="0"/>
              </a:rPr>
              <a:t> ενέργειες που επιτυγχάνονται μέσω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social</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media</a:t>
            </a:r>
            <a:r>
              <a:rPr lang="el-GR" sz="1600" dirty="0">
                <a:effectLst/>
                <a:latin typeface="Calibri" panose="020F0502020204030204" pitchFamily="34" charset="0"/>
                <a:ea typeface="Calibri" panose="020F0502020204030204" pitchFamily="34" charset="0"/>
                <a:cs typeface="Times New Roman" panose="02020603050405020304" pitchFamily="18" charset="0"/>
              </a:rPr>
              <a:t> (Facebook, Twitter, LinkedIn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κλπ</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Ευθύγραμμο βέλος σύνδεσης 17">
            <a:extLst>
              <a:ext uri="{FF2B5EF4-FFF2-40B4-BE49-F238E27FC236}">
                <a16:creationId xmlns:a16="http://schemas.microsoft.com/office/drawing/2014/main" id="{E5AE83FB-1693-4CAB-A0BE-69352E961DE3}"/>
              </a:ext>
            </a:extLst>
          </p:cNvPr>
          <p:cNvCxnSpPr>
            <a:cxnSpLocks/>
            <a:stCxn id="46" idx="1"/>
          </p:cNvCxnSpPr>
          <p:nvPr/>
        </p:nvCxnSpPr>
        <p:spPr>
          <a:xfrm flipH="1">
            <a:off x="5076057" y="3497459"/>
            <a:ext cx="1657442" cy="1414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C8A08EB-01E9-42D0-A3A9-F1371C353977}"/>
              </a:ext>
            </a:extLst>
          </p:cNvPr>
          <p:cNvSpPr txBox="1"/>
          <p:nvPr/>
        </p:nvSpPr>
        <p:spPr>
          <a:xfrm>
            <a:off x="4922533" y="6154264"/>
            <a:ext cx="4109326" cy="400110"/>
          </a:xfrm>
          <a:prstGeom prst="rect">
            <a:avLst/>
          </a:prstGeom>
          <a:gradFill>
            <a:gsLst>
              <a:gs pos="0">
                <a:schemeClr val="accent1">
                  <a:lumMod val="5000"/>
                  <a:lumOff val="95000"/>
                </a:schemeClr>
              </a:gs>
              <a:gs pos="74000">
                <a:srgbClr val="EFD2A3"/>
              </a:gs>
              <a:gs pos="100000">
                <a:schemeClr val="accent1">
                  <a:lumMod val="30000"/>
                  <a:lumOff val="70000"/>
                </a:schemeClr>
              </a:gs>
            </a:gsLst>
            <a:lin ang="5400000" scaled="1"/>
          </a:gradFill>
          <a:ln w="19050">
            <a:solidFill>
              <a:schemeClr val="accent6">
                <a:lumMod val="50000"/>
              </a:schemeClr>
            </a:solidFill>
          </a:ln>
        </p:spPr>
        <p:txBody>
          <a:bodyPr wrap="square" rtlCol="0">
            <a:spAutoFit/>
          </a:bodyPr>
          <a:lstStyle/>
          <a:p>
            <a:pPr lvl="0" algn="just"/>
            <a:r>
              <a:rPr lang="el-GR" sz="2000" b="1" dirty="0">
                <a:effectLst/>
                <a:latin typeface="Calibri" panose="020F0502020204030204" pitchFamily="34" charset="0"/>
                <a:ea typeface="Calibri" panose="020F0502020204030204" pitchFamily="34" charset="0"/>
                <a:cs typeface="Times New Roman" panose="02020603050405020304" pitchFamily="18" charset="0"/>
              </a:rPr>
              <a:t>Email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Marketing</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1600" dirty="0">
                <a:effectLst/>
                <a:latin typeface="Calibri" panose="020F0502020204030204" pitchFamily="34" charset="0"/>
                <a:ea typeface="Calibri" panose="020F0502020204030204" pitchFamily="34" charset="0"/>
                <a:cs typeface="Times New Roman" panose="02020603050405020304" pitchFamily="18" charset="0"/>
              </a:rPr>
              <a:t>Διαφημιστικά </a:t>
            </a:r>
            <a:r>
              <a:rPr lang="ca-ES-valencia" sz="1600" dirty="0">
                <a:effectLst/>
                <a:latin typeface="Calibri" panose="020F0502020204030204" pitchFamily="34" charset="0"/>
                <a:ea typeface="Calibri" panose="020F0502020204030204" pitchFamily="34" charset="0"/>
                <a:cs typeface="Times New Roman" panose="02020603050405020304" pitchFamily="18" charset="0"/>
              </a:rPr>
              <a:t>mail</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Ευθύγραμμο βέλος σύνδεσης 20">
            <a:extLst>
              <a:ext uri="{FF2B5EF4-FFF2-40B4-BE49-F238E27FC236}">
                <a16:creationId xmlns:a16="http://schemas.microsoft.com/office/drawing/2014/main" id="{668E7DCA-427D-48A6-820B-91EE1D548E8B}"/>
              </a:ext>
            </a:extLst>
          </p:cNvPr>
          <p:cNvCxnSpPr/>
          <p:nvPr/>
        </p:nvCxnSpPr>
        <p:spPr>
          <a:xfrm flipH="1" flipV="1">
            <a:off x="6084168" y="4965133"/>
            <a:ext cx="1440160" cy="11665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406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45" grpId="0" animBg="1"/>
      <p:bldP spid="46" grpId="0" animBg="1"/>
      <p:bldP spid="48"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Ενότητα 1" id="{C9363192-CE99-4060-AAA5-C150A4FF1728}" vid="{06B6C4AC-0204-4CE6-98A2-5237C9AD4A8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19612</TotalTime>
  <Words>4042</Words>
  <Application>Microsoft Office PowerPoint</Application>
  <PresentationFormat>Προβολή στην οθόνη (4:3)</PresentationFormat>
  <Paragraphs>588</Paragraphs>
  <Slides>83</Slides>
  <Notes>83</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83</vt:i4>
      </vt:variant>
    </vt:vector>
  </HeadingPairs>
  <TitlesOfParts>
    <vt:vector size="89" baseType="lpstr">
      <vt:lpstr>Arial</vt:lpstr>
      <vt:lpstr>Calibri</vt:lpstr>
      <vt:lpstr>Comic Sans MS</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katia</dc:creator>
  <cp:lastModifiedBy>Κεχαγιάς Γεώργιος</cp:lastModifiedBy>
  <cp:revision>2735</cp:revision>
  <dcterms:created xsi:type="dcterms:W3CDTF">2013-03-04T18:27:14Z</dcterms:created>
  <dcterms:modified xsi:type="dcterms:W3CDTF">2023-07-29T10:33:23Z</dcterms:modified>
</cp:coreProperties>
</file>