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13"/>
  </p:notesMasterIdLst>
  <p:handoutMasterIdLst>
    <p:handoutMasterId r:id="rId114"/>
  </p:handoutMasterIdLst>
  <p:sldIdLst>
    <p:sldId id="372" r:id="rId2"/>
    <p:sldId id="273" r:id="rId3"/>
    <p:sldId id="435" r:id="rId4"/>
    <p:sldId id="425" r:id="rId5"/>
    <p:sldId id="443" r:id="rId6"/>
    <p:sldId id="428" r:id="rId7"/>
    <p:sldId id="444" r:id="rId8"/>
    <p:sldId id="436" r:id="rId9"/>
    <p:sldId id="445" r:id="rId10"/>
    <p:sldId id="446" r:id="rId11"/>
    <p:sldId id="447" r:id="rId12"/>
    <p:sldId id="448" r:id="rId13"/>
    <p:sldId id="437" r:id="rId14"/>
    <p:sldId id="438" r:id="rId15"/>
    <p:sldId id="449" r:id="rId16"/>
    <p:sldId id="439" r:id="rId17"/>
    <p:sldId id="440" r:id="rId18"/>
    <p:sldId id="450"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412" r:id="rId39"/>
    <p:sldId id="413" r:id="rId40"/>
    <p:sldId id="414" r:id="rId41"/>
    <p:sldId id="415" r:id="rId42"/>
    <p:sldId id="416" r:id="rId43"/>
    <p:sldId id="417" r:id="rId44"/>
    <p:sldId id="451" r:id="rId45"/>
    <p:sldId id="441" r:id="rId46"/>
    <p:sldId id="442" r:id="rId47"/>
    <p:sldId id="459" r:id="rId48"/>
    <p:sldId id="460" r:id="rId49"/>
    <p:sldId id="452" r:id="rId50"/>
    <p:sldId id="453" r:id="rId51"/>
    <p:sldId id="454" r:id="rId52"/>
    <p:sldId id="461" r:id="rId53"/>
    <p:sldId id="462" r:id="rId54"/>
    <p:sldId id="463" r:id="rId55"/>
    <p:sldId id="464" r:id="rId56"/>
    <p:sldId id="465" r:id="rId57"/>
    <p:sldId id="455" r:id="rId58"/>
    <p:sldId id="466" r:id="rId59"/>
    <p:sldId id="456" r:id="rId60"/>
    <p:sldId id="457" r:id="rId61"/>
    <p:sldId id="467" r:id="rId62"/>
    <p:sldId id="468" r:id="rId63"/>
    <p:sldId id="469" r:id="rId64"/>
    <p:sldId id="470" r:id="rId65"/>
    <p:sldId id="471" r:id="rId66"/>
    <p:sldId id="458" r:id="rId67"/>
    <p:sldId id="472" r:id="rId68"/>
    <p:sldId id="473" r:id="rId69"/>
    <p:sldId id="474" r:id="rId70"/>
    <p:sldId id="475" r:id="rId71"/>
    <p:sldId id="476" r:id="rId72"/>
    <p:sldId id="477" r:id="rId73"/>
    <p:sldId id="478" r:id="rId74"/>
    <p:sldId id="479" r:id="rId75"/>
    <p:sldId id="480" r:id="rId76"/>
    <p:sldId id="481" r:id="rId77"/>
    <p:sldId id="482" r:id="rId78"/>
    <p:sldId id="483" r:id="rId79"/>
    <p:sldId id="484" r:id="rId80"/>
    <p:sldId id="485" r:id="rId81"/>
    <p:sldId id="486" r:id="rId82"/>
    <p:sldId id="487" r:id="rId83"/>
    <p:sldId id="488" r:id="rId84"/>
    <p:sldId id="489" r:id="rId85"/>
    <p:sldId id="490" r:id="rId86"/>
    <p:sldId id="491" r:id="rId87"/>
    <p:sldId id="492" r:id="rId88"/>
    <p:sldId id="493" r:id="rId89"/>
    <p:sldId id="494" r:id="rId90"/>
    <p:sldId id="496" r:id="rId91"/>
    <p:sldId id="495" r:id="rId92"/>
    <p:sldId id="497" r:id="rId93"/>
    <p:sldId id="498" r:id="rId94"/>
    <p:sldId id="499" r:id="rId95"/>
    <p:sldId id="500" r:id="rId96"/>
    <p:sldId id="501" r:id="rId97"/>
    <p:sldId id="502" r:id="rId98"/>
    <p:sldId id="503" r:id="rId99"/>
    <p:sldId id="504" r:id="rId100"/>
    <p:sldId id="505" r:id="rId101"/>
    <p:sldId id="506" r:id="rId102"/>
    <p:sldId id="507" r:id="rId103"/>
    <p:sldId id="419" r:id="rId104"/>
    <p:sldId id="508" r:id="rId105"/>
    <p:sldId id="509" r:id="rId106"/>
    <p:sldId id="510" r:id="rId107"/>
    <p:sldId id="511" r:id="rId108"/>
    <p:sldId id="512" r:id="rId109"/>
    <p:sldId id="513" r:id="rId110"/>
    <p:sldId id="514" r:id="rId111"/>
    <p:sldId id="420" r:id="rId1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DD2"/>
    <a:srgbClr val="008000"/>
    <a:srgbClr val="A02E5F"/>
    <a:srgbClr val="00CC00"/>
    <a:srgbClr val="CCFF66"/>
    <a:srgbClr val="66FF33"/>
    <a:srgbClr val="99FF33"/>
    <a:srgbClr val="99FF99"/>
    <a:srgbClr val="78B832"/>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5" autoAdjust="0"/>
    <p:restoredTop sz="94249" autoAdjust="0"/>
  </p:normalViewPr>
  <p:slideViewPr>
    <p:cSldViewPr>
      <p:cViewPr varScale="1">
        <p:scale>
          <a:sx n="68" d="100"/>
          <a:sy n="68" d="100"/>
        </p:scale>
        <p:origin x="1038"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344E1B-1CE3-4A68-A281-E1D42C30C4E0}" type="datetimeFigureOut">
              <a:rPr lang="el-GR" smtClean="0"/>
              <a:pPr/>
              <a:t>29/7/2023</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B7DED0-8C2B-42CE-B67B-835ECD4CB9D1}" type="slidenum">
              <a:rPr lang="el-GR" smtClean="0"/>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FB64A-8DFB-400D-8E47-E9EA509D4CEC}" type="datetimeFigureOut">
              <a:rPr lang="el-GR" smtClean="0"/>
              <a:pPr/>
              <a:t>29/7/2023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56685B-F1EE-412A-BD75-E69196172EA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a:t>
            </a:fld>
            <a:endParaRPr lang="el-GR"/>
          </a:p>
        </p:txBody>
      </p:sp>
    </p:spTree>
    <p:extLst>
      <p:ext uri="{BB962C8B-B14F-4D97-AF65-F5344CB8AC3E}">
        <p14:creationId xmlns:p14="http://schemas.microsoft.com/office/powerpoint/2010/main" val="24497159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100</a:t>
            </a:fld>
            <a:endParaRPr lang="el-GR"/>
          </a:p>
        </p:txBody>
      </p:sp>
    </p:spTree>
    <p:extLst>
      <p:ext uri="{BB962C8B-B14F-4D97-AF65-F5344CB8AC3E}">
        <p14:creationId xmlns:p14="http://schemas.microsoft.com/office/powerpoint/2010/main" val="28475041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101</a:t>
            </a:fld>
            <a:endParaRPr lang="el-GR"/>
          </a:p>
        </p:txBody>
      </p:sp>
    </p:spTree>
    <p:extLst>
      <p:ext uri="{BB962C8B-B14F-4D97-AF65-F5344CB8AC3E}">
        <p14:creationId xmlns:p14="http://schemas.microsoft.com/office/powerpoint/2010/main" val="284976903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102</a:t>
            </a:fld>
            <a:endParaRPr lang="el-GR"/>
          </a:p>
        </p:txBody>
      </p:sp>
    </p:spTree>
    <p:extLst>
      <p:ext uri="{BB962C8B-B14F-4D97-AF65-F5344CB8AC3E}">
        <p14:creationId xmlns:p14="http://schemas.microsoft.com/office/powerpoint/2010/main" val="32091343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103</a:t>
            </a:fld>
            <a:endParaRPr lang="el-GR"/>
          </a:p>
        </p:txBody>
      </p:sp>
    </p:spTree>
    <p:extLst>
      <p:ext uri="{BB962C8B-B14F-4D97-AF65-F5344CB8AC3E}">
        <p14:creationId xmlns:p14="http://schemas.microsoft.com/office/powerpoint/2010/main" val="31277724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104</a:t>
            </a:fld>
            <a:endParaRPr lang="el-GR"/>
          </a:p>
        </p:txBody>
      </p:sp>
    </p:spTree>
    <p:extLst>
      <p:ext uri="{BB962C8B-B14F-4D97-AF65-F5344CB8AC3E}">
        <p14:creationId xmlns:p14="http://schemas.microsoft.com/office/powerpoint/2010/main" val="48113453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105</a:t>
            </a:fld>
            <a:endParaRPr lang="el-GR"/>
          </a:p>
        </p:txBody>
      </p:sp>
    </p:spTree>
    <p:extLst>
      <p:ext uri="{BB962C8B-B14F-4D97-AF65-F5344CB8AC3E}">
        <p14:creationId xmlns:p14="http://schemas.microsoft.com/office/powerpoint/2010/main" val="172697652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106</a:t>
            </a:fld>
            <a:endParaRPr lang="el-GR"/>
          </a:p>
        </p:txBody>
      </p:sp>
    </p:spTree>
    <p:extLst>
      <p:ext uri="{BB962C8B-B14F-4D97-AF65-F5344CB8AC3E}">
        <p14:creationId xmlns:p14="http://schemas.microsoft.com/office/powerpoint/2010/main" val="32049246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107</a:t>
            </a:fld>
            <a:endParaRPr lang="el-GR"/>
          </a:p>
        </p:txBody>
      </p:sp>
    </p:spTree>
    <p:extLst>
      <p:ext uri="{BB962C8B-B14F-4D97-AF65-F5344CB8AC3E}">
        <p14:creationId xmlns:p14="http://schemas.microsoft.com/office/powerpoint/2010/main" val="159885604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108</a:t>
            </a:fld>
            <a:endParaRPr lang="el-GR"/>
          </a:p>
        </p:txBody>
      </p:sp>
    </p:spTree>
    <p:extLst>
      <p:ext uri="{BB962C8B-B14F-4D97-AF65-F5344CB8AC3E}">
        <p14:creationId xmlns:p14="http://schemas.microsoft.com/office/powerpoint/2010/main" val="21612013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109</a:t>
            </a:fld>
            <a:endParaRPr lang="el-GR"/>
          </a:p>
        </p:txBody>
      </p:sp>
    </p:spTree>
    <p:extLst>
      <p:ext uri="{BB962C8B-B14F-4D97-AF65-F5344CB8AC3E}">
        <p14:creationId xmlns:p14="http://schemas.microsoft.com/office/powerpoint/2010/main" val="318876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11</a:t>
            </a:fld>
            <a:endParaRPr lang="el-GR"/>
          </a:p>
        </p:txBody>
      </p:sp>
    </p:spTree>
    <p:extLst>
      <p:ext uri="{BB962C8B-B14F-4D97-AF65-F5344CB8AC3E}">
        <p14:creationId xmlns:p14="http://schemas.microsoft.com/office/powerpoint/2010/main" val="11751868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110</a:t>
            </a:fld>
            <a:endParaRPr lang="el-GR"/>
          </a:p>
        </p:txBody>
      </p:sp>
    </p:spTree>
    <p:extLst>
      <p:ext uri="{BB962C8B-B14F-4D97-AF65-F5344CB8AC3E}">
        <p14:creationId xmlns:p14="http://schemas.microsoft.com/office/powerpoint/2010/main" val="393083771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111</a:t>
            </a:fld>
            <a:endParaRPr lang="el-GR"/>
          </a:p>
        </p:txBody>
      </p:sp>
    </p:spTree>
    <p:extLst>
      <p:ext uri="{BB962C8B-B14F-4D97-AF65-F5344CB8AC3E}">
        <p14:creationId xmlns:p14="http://schemas.microsoft.com/office/powerpoint/2010/main" val="256455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12</a:t>
            </a:fld>
            <a:endParaRPr lang="el-GR"/>
          </a:p>
        </p:txBody>
      </p:sp>
    </p:spTree>
    <p:extLst>
      <p:ext uri="{BB962C8B-B14F-4D97-AF65-F5344CB8AC3E}">
        <p14:creationId xmlns:p14="http://schemas.microsoft.com/office/powerpoint/2010/main" val="420593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13</a:t>
            </a:fld>
            <a:endParaRPr lang="el-GR"/>
          </a:p>
        </p:txBody>
      </p:sp>
    </p:spTree>
    <p:extLst>
      <p:ext uri="{BB962C8B-B14F-4D97-AF65-F5344CB8AC3E}">
        <p14:creationId xmlns:p14="http://schemas.microsoft.com/office/powerpoint/2010/main" val="414368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14</a:t>
            </a:fld>
            <a:endParaRPr lang="el-GR"/>
          </a:p>
        </p:txBody>
      </p:sp>
    </p:spTree>
    <p:extLst>
      <p:ext uri="{BB962C8B-B14F-4D97-AF65-F5344CB8AC3E}">
        <p14:creationId xmlns:p14="http://schemas.microsoft.com/office/powerpoint/2010/main" val="2725474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15</a:t>
            </a:fld>
            <a:endParaRPr lang="el-GR"/>
          </a:p>
        </p:txBody>
      </p:sp>
    </p:spTree>
    <p:extLst>
      <p:ext uri="{BB962C8B-B14F-4D97-AF65-F5344CB8AC3E}">
        <p14:creationId xmlns:p14="http://schemas.microsoft.com/office/powerpoint/2010/main" val="127669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16</a:t>
            </a:fld>
            <a:endParaRPr lang="el-GR"/>
          </a:p>
        </p:txBody>
      </p:sp>
    </p:spTree>
    <p:extLst>
      <p:ext uri="{BB962C8B-B14F-4D97-AF65-F5344CB8AC3E}">
        <p14:creationId xmlns:p14="http://schemas.microsoft.com/office/powerpoint/2010/main" val="73159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17</a:t>
            </a:fld>
            <a:endParaRPr lang="el-GR"/>
          </a:p>
        </p:txBody>
      </p:sp>
    </p:spTree>
    <p:extLst>
      <p:ext uri="{BB962C8B-B14F-4D97-AF65-F5344CB8AC3E}">
        <p14:creationId xmlns:p14="http://schemas.microsoft.com/office/powerpoint/2010/main" val="3118448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18</a:t>
            </a:fld>
            <a:endParaRPr lang="el-GR"/>
          </a:p>
        </p:txBody>
      </p:sp>
    </p:spTree>
    <p:extLst>
      <p:ext uri="{BB962C8B-B14F-4D97-AF65-F5344CB8AC3E}">
        <p14:creationId xmlns:p14="http://schemas.microsoft.com/office/powerpoint/2010/main" val="381656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19</a:t>
            </a:fld>
            <a:endParaRPr lang="el-GR"/>
          </a:p>
        </p:txBody>
      </p:sp>
    </p:spTree>
    <p:extLst>
      <p:ext uri="{BB962C8B-B14F-4D97-AF65-F5344CB8AC3E}">
        <p14:creationId xmlns:p14="http://schemas.microsoft.com/office/powerpoint/2010/main" val="334657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20</a:t>
            </a:fld>
            <a:endParaRPr lang="el-GR"/>
          </a:p>
        </p:txBody>
      </p:sp>
    </p:spTree>
    <p:extLst>
      <p:ext uri="{BB962C8B-B14F-4D97-AF65-F5344CB8AC3E}">
        <p14:creationId xmlns:p14="http://schemas.microsoft.com/office/powerpoint/2010/main" val="2447605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21</a:t>
            </a:fld>
            <a:endParaRPr lang="el-GR"/>
          </a:p>
        </p:txBody>
      </p:sp>
    </p:spTree>
    <p:extLst>
      <p:ext uri="{BB962C8B-B14F-4D97-AF65-F5344CB8AC3E}">
        <p14:creationId xmlns:p14="http://schemas.microsoft.com/office/powerpoint/2010/main" val="2814779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22</a:t>
            </a:fld>
            <a:endParaRPr lang="el-GR"/>
          </a:p>
        </p:txBody>
      </p:sp>
    </p:spTree>
    <p:extLst>
      <p:ext uri="{BB962C8B-B14F-4D97-AF65-F5344CB8AC3E}">
        <p14:creationId xmlns:p14="http://schemas.microsoft.com/office/powerpoint/2010/main" val="730104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23</a:t>
            </a:fld>
            <a:endParaRPr lang="el-GR"/>
          </a:p>
        </p:txBody>
      </p:sp>
    </p:spTree>
    <p:extLst>
      <p:ext uri="{BB962C8B-B14F-4D97-AF65-F5344CB8AC3E}">
        <p14:creationId xmlns:p14="http://schemas.microsoft.com/office/powerpoint/2010/main" val="1706338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24</a:t>
            </a:fld>
            <a:endParaRPr lang="el-GR"/>
          </a:p>
        </p:txBody>
      </p:sp>
    </p:spTree>
    <p:extLst>
      <p:ext uri="{BB962C8B-B14F-4D97-AF65-F5344CB8AC3E}">
        <p14:creationId xmlns:p14="http://schemas.microsoft.com/office/powerpoint/2010/main" val="1998396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25</a:t>
            </a:fld>
            <a:endParaRPr lang="el-GR"/>
          </a:p>
        </p:txBody>
      </p:sp>
    </p:spTree>
    <p:extLst>
      <p:ext uri="{BB962C8B-B14F-4D97-AF65-F5344CB8AC3E}">
        <p14:creationId xmlns:p14="http://schemas.microsoft.com/office/powerpoint/2010/main" val="2715050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26</a:t>
            </a:fld>
            <a:endParaRPr lang="el-GR"/>
          </a:p>
        </p:txBody>
      </p:sp>
    </p:spTree>
    <p:extLst>
      <p:ext uri="{BB962C8B-B14F-4D97-AF65-F5344CB8AC3E}">
        <p14:creationId xmlns:p14="http://schemas.microsoft.com/office/powerpoint/2010/main" val="3606580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27</a:t>
            </a:fld>
            <a:endParaRPr lang="el-GR"/>
          </a:p>
        </p:txBody>
      </p:sp>
    </p:spTree>
    <p:extLst>
      <p:ext uri="{BB962C8B-B14F-4D97-AF65-F5344CB8AC3E}">
        <p14:creationId xmlns:p14="http://schemas.microsoft.com/office/powerpoint/2010/main" val="2229350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28</a:t>
            </a:fld>
            <a:endParaRPr lang="el-GR"/>
          </a:p>
        </p:txBody>
      </p:sp>
    </p:spTree>
    <p:extLst>
      <p:ext uri="{BB962C8B-B14F-4D97-AF65-F5344CB8AC3E}">
        <p14:creationId xmlns:p14="http://schemas.microsoft.com/office/powerpoint/2010/main" val="3712122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29</a:t>
            </a:fld>
            <a:endParaRPr lang="el-GR"/>
          </a:p>
        </p:txBody>
      </p:sp>
    </p:spTree>
    <p:extLst>
      <p:ext uri="{BB962C8B-B14F-4D97-AF65-F5344CB8AC3E}">
        <p14:creationId xmlns:p14="http://schemas.microsoft.com/office/powerpoint/2010/main" val="232641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a:t>
            </a:fld>
            <a:endParaRPr lang="el-GR"/>
          </a:p>
        </p:txBody>
      </p:sp>
    </p:spTree>
    <p:extLst>
      <p:ext uri="{BB962C8B-B14F-4D97-AF65-F5344CB8AC3E}">
        <p14:creationId xmlns:p14="http://schemas.microsoft.com/office/powerpoint/2010/main" val="775997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30</a:t>
            </a:fld>
            <a:endParaRPr lang="el-GR"/>
          </a:p>
        </p:txBody>
      </p:sp>
    </p:spTree>
    <p:extLst>
      <p:ext uri="{BB962C8B-B14F-4D97-AF65-F5344CB8AC3E}">
        <p14:creationId xmlns:p14="http://schemas.microsoft.com/office/powerpoint/2010/main" val="2624028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31</a:t>
            </a:fld>
            <a:endParaRPr lang="el-GR"/>
          </a:p>
        </p:txBody>
      </p:sp>
    </p:spTree>
    <p:extLst>
      <p:ext uri="{BB962C8B-B14F-4D97-AF65-F5344CB8AC3E}">
        <p14:creationId xmlns:p14="http://schemas.microsoft.com/office/powerpoint/2010/main" val="2081682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32</a:t>
            </a:fld>
            <a:endParaRPr lang="el-GR"/>
          </a:p>
        </p:txBody>
      </p:sp>
    </p:spTree>
    <p:extLst>
      <p:ext uri="{BB962C8B-B14F-4D97-AF65-F5344CB8AC3E}">
        <p14:creationId xmlns:p14="http://schemas.microsoft.com/office/powerpoint/2010/main" val="4202220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33</a:t>
            </a:fld>
            <a:endParaRPr lang="el-GR"/>
          </a:p>
        </p:txBody>
      </p:sp>
    </p:spTree>
    <p:extLst>
      <p:ext uri="{BB962C8B-B14F-4D97-AF65-F5344CB8AC3E}">
        <p14:creationId xmlns:p14="http://schemas.microsoft.com/office/powerpoint/2010/main" val="1723790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34</a:t>
            </a:fld>
            <a:endParaRPr lang="el-GR"/>
          </a:p>
        </p:txBody>
      </p:sp>
    </p:spTree>
    <p:extLst>
      <p:ext uri="{BB962C8B-B14F-4D97-AF65-F5344CB8AC3E}">
        <p14:creationId xmlns:p14="http://schemas.microsoft.com/office/powerpoint/2010/main" val="3215268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35</a:t>
            </a:fld>
            <a:endParaRPr lang="el-GR"/>
          </a:p>
        </p:txBody>
      </p:sp>
    </p:spTree>
    <p:extLst>
      <p:ext uri="{BB962C8B-B14F-4D97-AF65-F5344CB8AC3E}">
        <p14:creationId xmlns:p14="http://schemas.microsoft.com/office/powerpoint/2010/main" val="767303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36</a:t>
            </a:fld>
            <a:endParaRPr lang="el-GR"/>
          </a:p>
        </p:txBody>
      </p:sp>
    </p:spTree>
    <p:extLst>
      <p:ext uri="{BB962C8B-B14F-4D97-AF65-F5344CB8AC3E}">
        <p14:creationId xmlns:p14="http://schemas.microsoft.com/office/powerpoint/2010/main" val="838098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37</a:t>
            </a:fld>
            <a:endParaRPr lang="el-GR"/>
          </a:p>
        </p:txBody>
      </p:sp>
    </p:spTree>
    <p:extLst>
      <p:ext uri="{BB962C8B-B14F-4D97-AF65-F5344CB8AC3E}">
        <p14:creationId xmlns:p14="http://schemas.microsoft.com/office/powerpoint/2010/main" val="1180414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38</a:t>
            </a:fld>
            <a:endParaRPr lang="el-GR"/>
          </a:p>
        </p:txBody>
      </p:sp>
    </p:spTree>
    <p:extLst>
      <p:ext uri="{BB962C8B-B14F-4D97-AF65-F5344CB8AC3E}">
        <p14:creationId xmlns:p14="http://schemas.microsoft.com/office/powerpoint/2010/main" val="2537325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39</a:t>
            </a:fld>
            <a:endParaRPr lang="el-GR"/>
          </a:p>
        </p:txBody>
      </p:sp>
    </p:spTree>
    <p:extLst>
      <p:ext uri="{BB962C8B-B14F-4D97-AF65-F5344CB8AC3E}">
        <p14:creationId xmlns:p14="http://schemas.microsoft.com/office/powerpoint/2010/main" val="27387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a:t>
            </a:fld>
            <a:endParaRPr lang="el-GR"/>
          </a:p>
        </p:txBody>
      </p:sp>
    </p:spTree>
    <p:extLst>
      <p:ext uri="{BB962C8B-B14F-4D97-AF65-F5344CB8AC3E}">
        <p14:creationId xmlns:p14="http://schemas.microsoft.com/office/powerpoint/2010/main" val="1723956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40</a:t>
            </a:fld>
            <a:endParaRPr lang="el-GR"/>
          </a:p>
        </p:txBody>
      </p:sp>
    </p:spTree>
    <p:extLst>
      <p:ext uri="{BB962C8B-B14F-4D97-AF65-F5344CB8AC3E}">
        <p14:creationId xmlns:p14="http://schemas.microsoft.com/office/powerpoint/2010/main" val="2598793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41</a:t>
            </a:fld>
            <a:endParaRPr lang="el-GR"/>
          </a:p>
        </p:txBody>
      </p:sp>
    </p:spTree>
    <p:extLst>
      <p:ext uri="{BB962C8B-B14F-4D97-AF65-F5344CB8AC3E}">
        <p14:creationId xmlns:p14="http://schemas.microsoft.com/office/powerpoint/2010/main" val="25097451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42</a:t>
            </a:fld>
            <a:endParaRPr lang="el-GR"/>
          </a:p>
        </p:txBody>
      </p:sp>
    </p:spTree>
    <p:extLst>
      <p:ext uri="{BB962C8B-B14F-4D97-AF65-F5344CB8AC3E}">
        <p14:creationId xmlns:p14="http://schemas.microsoft.com/office/powerpoint/2010/main" val="3371586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43</a:t>
            </a:fld>
            <a:endParaRPr lang="el-GR"/>
          </a:p>
        </p:txBody>
      </p:sp>
    </p:spTree>
    <p:extLst>
      <p:ext uri="{BB962C8B-B14F-4D97-AF65-F5344CB8AC3E}">
        <p14:creationId xmlns:p14="http://schemas.microsoft.com/office/powerpoint/2010/main" val="733414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44</a:t>
            </a:fld>
            <a:endParaRPr lang="el-GR"/>
          </a:p>
        </p:txBody>
      </p:sp>
    </p:spTree>
    <p:extLst>
      <p:ext uri="{BB962C8B-B14F-4D97-AF65-F5344CB8AC3E}">
        <p14:creationId xmlns:p14="http://schemas.microsoft.com/office/powerpoint/2010/main" val="732097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45</a:t>
            </a:fld>
            <a:endParaRPr lang="el-GR"/>
          </a:p>
        </p:txBody>
      </p:sp>
    </p:spTree>
    <p:extLst>
      <p:ext uri="{BB962C8B-B14F-4D97-AF65-F5344CB8AC3E}">
        <p14:creationId xmlns:p14="http://schemas.microsoft.com/office/powerpoint/2010/main" val="3132956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46</a:t>
            </a:fld>
            <a:endParaRPr lang="el-GR"/>
          </a:p>
        </p:txBody>
      </p:sp>
    </p:spTree>
    <p:extLst>
      <p:ext uri="{BB962C8B-B14F-4D97-AF65-F5344CB8AC3E}">
        <p14:creationId xmlns:p14="http://schemas.microsoft.com/office/powerpoint/2010/main" val="2219633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47</a:t>
            </a:fld>
            <a:endParaRPr lang="el-GR"/>
          </a:p>
        </p:txBody>
      </p:sp>
    </p:spTree>
    <p:extLst>
      <p:ext uri="{BB962C8B-B14F-4D97-AF65-F5344CB8AC3E}">
        <p14:creationId xmlns:p14="http://schemas.microsoft.com/office/powerpoint/2010/main" val="1392220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48</a:t>
            </a:fld>
            <a:endParaRPr lang="el-GR"/>
          </a:p>
        </p:txBody>
      </p:sp>
    </p:spTree>
    <p:extLst>
      <p:ext uri="{BB962C8B-B14F-4D97-AF65-F5344CB8AC3E}">
        <p14:creationId xmlns:p14="http://schemas.microsoft.com/office/powerpoint/2010/main" val="2218491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49</a:t>
            </a:fld>
            <a:endParaRPr lang="el-GR"/>
          </a:p>
        </p:txBody>
      </p:sp>
    </p:spTree>
    <p:extLst>
      <p:ext uri="{BB962C8B-B14F-4D97-AF65-F5344CB8AC3E}">
        <p14:creationId xmlns:p14="http://schemas.microsoft.com/office/powerpoint/2010/main" val="260496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a:t>
            </a:fld>
            <a:endParaRPr lang="el-GR"/>
          </a:p>
        </p:txBody>
      </p:sp>
    </p:spTree>
    <p:extLst>
      <p:ext uri="{BB962C8B-B14F-4D97-AF65-F5344CB8AC3E}">
        <p14:creationId xmlns:p14="http://schemas.microsoft.com/office/powerpoint/2010/main" val="3062340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50</a:t>
            </a:fld>
            <a:endParaRPr lang="el-GR"/>
          </a:p>
        </p:txBody>
      </p:sp>
    </p:spTree>
    <p:extLst>
      <p:ext uri="{BB962C8B-B14F-4D97-AF65-F5344CB8AC3E}">
        <p14:creationId xmlns:p14="http://schemas.microsoft.com/office/powerpoint/2010/main" val="35568237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51</a:t>
            </a:fld>
            <a:endParaRPr lang="el-GR"/>
          </a:p>
        </p:txBody>
      </p:sp>
    </p:spTree>
    <p:extLst>
      <p:ext uri="{BB962C8B-B14F-4D97-AF65-F5344CB8AC3E}">
        <p14:creationId xmlns:p14="http://schemas.microsoft.com/office/powerpoint/2010/main" val="2345748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52</a:t>
            </a:fld>
            <a:endParaRPr lang="el-GR"/>
          </a:p>
        </p:txBody>
      </p:sp>
    </p:spTree>
    <p:extLst>
      <p:ext uri="{BB962C8B-B14F-4D97-AF65-F5344CB8AC3E}">
        <p14:creationId xmlns:p14="http://schemas.microsoft.com/office/powerpoint/2010/main" val="22340720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53</a:t>
            </a:fld>
            <a:endParaRPr lang="el-GR"/>
          </a:p>
        </p:txBody>
      </p:sp>
    </p:spTree>
    <p:extLst>
      <p:ext uri="{BB962C8B-B14F-4D97-AF65-F5344CB8AC3E}">
        <p14:creationId xmlns:p14="http://schemas.microsoft.com/office/powerpoint/2010/main" val="3284674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54</a:t>
            </a:fld>
            <a:endParaRPr lang="el-GR"/>
          </a:p>
        </p:txBody>
      </p:sp>
    </p:spTree>
    <p:extLst>
      <p:ext uri="{BB962C8B-B14F-4D97-AF65-F5344CB8AC3E}">
        <p14:creationId xmlns:p14="http://schemas.microsoft.com/office/powerpoint/2010/main" val="11150634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55</a:t>
            </a:fld>
            <a:endParaRPr lang="el-GR"/>
          </a:p>
        </p:txBody>
      </p:sp>
    </p:spTree>
    <p:extLst>
      <p:ext uri="{BB962C8B-B14F-4D97-AF65-F5344CB8AC3E}">
        <p14:creationId xmlns:p14="http://schemas.microsoft.com/office/powerpoint/2010/main" val="2598292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56</a:t>
            </a:fld>
            <a:endParaRPr lang="el-GR"/>
          </a:p>
        </p:txBody>
      </p:sp>
    </p:spTree>
    <p:extLst>
      <p:ext uri="{BB962C8B-B14F-4D97-AF65-F5344CB8AC3E}">
        <p14:creationId xmlns:p14="http://schemas.microsoft.com/office/powerpoint/2010/main" val="2523913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57</a:t>
            </a:fld>
            <a:endParaRPr lang="el-GR"/>
          </a:p>
        </p:txBody>
      </p:sp>
    </p:spTree>
    <p:extLst>
      <p:ext uri="{BB962C8B-B14F-4D97-AF65-F5344CB8AC3E}">
        <p14:creationId xmlns:p14="http://schemas.microsoft.com/office/powerpoint/2010/main" val="3293335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58</a:t>
            </a:fld>
            <a:endParaRPr lang="el-GR"/>
          </a:p>
        </p:txBody>
      </p:sp>
    </p:spTree>
    <p:extLst>
      <p:ext uri="{BB962C8B-B14F-4D97-AF65-F5344CB8AC3E}">
        <p14:creationId xmlns:p14="http://schemas.microsoft.com/office/powerpoint/2010/main" val="37778670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59</a:t>
            </a:fld>
            <a:endParaRPr lang="el-GR"/>
          </a:p>
        </p:txBody>
      </p:sp>
    </p:spTree>
    <p:extLst>
      <p:ext uri="{BB962C8B-B14F-4D97-AF65-F5344CB8AC3E}">
        <p14:creationId xmlns:p14="http://schemas.microsoft.com/office/powerpoint/2010/main" val="51146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a:t>
            </a:fld>
            <a:endParaRPr lang="el-GR"/>
          </a:p>
        </p:txBody>
      </p:sp>
    </p:spTree>
    <p:extLst>
      <p:ext uri="{BB962C8B-B14F-4D97-AF65-F5344CB8AC3E}">
        <p14:creationId xmlns:p14="http://schemas.microsoft.com/office/powerpoint/2010/main" val="37326793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60</a:t>
            </a:fld>
            <a:endParaRPr lang="el-GR"/>
          </a:p>
        </p:txBody>
      </p:sp>
    </p:spTree>
    <p:extLst>
      <p:ext uri="{BB962C8B-B14F-4D97-AF65-F5344CB8AC3E}">
        <p14:creationId xmlns:p14="http://schemas.microsoft.com/office/powerpoint/2010/main" val="40732775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61</a:t>
            </a:fld>
            <a:endParaRPr lang="el-GR"/>
          </a:p>
        </p:txBody>
      </p:sp>
    </p:spTree>
    <p:extLst>
      <p:ext uri="{BB962C8B-B14F-4D97-AF65-F5344CB8AC3E}">
        <p14:creationId xmlns:p14="http://schemas.microsoft.com/office/powerpoint/2010/main" val="17298573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62</a:t>
            </a:fld>
            <a:endParaRPr lang="el-GR"/>
          </a:p>
        </p:txBody>
      </p:sp>
    </p:spTree>
    <p:extLst>
      <p:ext uri="{BB962C8B-B14F-4D97-AF65-F5344CB8AC3E}">
        <p14:creationId xmlns:p14="http://schemas.microsoft.com/office/powerpoint/2010/main" val="35909330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63</a:t>
            </a:fld>
            <a:endParaRPr lang="el-GR"/>
          </a:p>
        </p:txBody>
      </p:sp>
    </p:spTree>
    <p:extLst>
      <p:ext uri="{BB962C8B-B14F-4D97-AF65-F5344CB8AC3E}">
        <p14:creationId xmlns:p14="http://schemas.microsoft.com/office/powerpoint/2010/main" val="25985352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64</a:t>
            </a:fld>
            <a:endParaRPr lang="el-GR"/>
          </a:p>
        </p:txBody>
      </p:sp>
    </p:spTree>
    <p:extLst>
      <p:ext uri="{BB962C8B-B14F-4D97-AF65-F5344CB8AC3E}">
        <p14:creationId xmlns:p14="http://schemas.microsoft.com/office/powerpoint/2010/main" val="40755395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65</a:t>
            </a:fld>
            <a:endParaRPr lang="el-GR"/>
          </a:p>
        </p:txBody>
      </p:sp>
    </p:spTree>
    <p:extLst>
      <p:ext uri="{BB962C8B-B14F-4D97-AF65-F5344CB8AC3E}">
        <p14:creationId xmlns:p14="http://schemas.microsoft.com/office/powerpoint/2010/main" val="36634032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66</a:t>
            </a:fld>
            <a:endParaRPr lang="el-GR"/>
          </a:p>
        </p:txBody>
      </p:sp>
    </p:spTree>
    <p:extLst>
      <p:ext uri="{BB962C8B-B14F-4D97-AF65-F5344CB8AC3E}">
        <p14:creationId xmlns:p14="http://schemas.microsoft.com/office/powerpoint/2010/main" val="6493712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67</a:t>
            </a:fld>
            <a:endParaRPr lang="el-GR"/>
          </a:p>
        </p:txBody>
      </p:sp>
    </p:spTree>
    <p:extLst>
      <p:ext uri="{BB962C8B-B14F-4D97-AF65-F5344CB8AC3E}">
        <p14:creationId xmlns:p14="http://schemas.microsoft.com/office/powerpoint/2010/main" val="41073969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68</a:t>
            </a:fld>
            <a:endParaRPr lang="el-GR"/>
          </a:p>
        </p:txBody>
      </p:sp>
    </p:spTree>
    <p:extLst>
      <p:ext uri="{BB962C8B-B14F-4D97-AF65-F5344CB8AC3E}">
        <p14:creationId xmlns:p14="http://schemas.microsoft.com/office/powerpoint/2010/main" val="1722905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69</a:t>
            </a:fld>
            <a:endParaRPr lang="el-GR"/>
          </a:p>
        </p:txBody>
      </p:sp>
    </p:spTree>
    <p:extLst>
      <p:ext uri="{BB962C8B-B14F-4D97-AF65-F5344CB8AC3E}">
        <p14:creationId xmlns:p14="http://schemas.microsoft.com/office/powerpoint/2010/main" val="372350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a:t>
            </a:fld>
            <a:endParaRPr lang="el-GR"/>
          </a:p>
        </p:txBody>
      </p:sp>
    </p:spTree>
    <p:extLst>
      <p:ext uri="{BB962C8B-B14F-4D97-AF65-F5344CB8AC3E}">
        <p14:creationId xmlns:p14="http://schemas.microsoft.com/office/powerpoint/2010/main" val="20104126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70</a:t>
            </a:fld>
            <a:endParaRPr lang="el-GR"/>
          </a:p>
        </p:txBody>
      </p:sp>
    </p:spTree>
    <p:extLst>
      <p:ext uri="{BB962C8B-B14F-4D97-AF65-F5344CB8AC3E}">
        <p14:creationId xmlns:p14="http://schemas.microsoft.com/office/powerpoint/2010/main" val="40882163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71</a:t>
            </a:fld>
            <a:endParaRPr lang="el-GR"/>
          </a:p>
        </p:txBody>
      </p:sp>
    </p:spTree>
    <p:extLst>
      <p:ext uri="{BB962C8B-B14F-4D97-AF65-F5344CB8AC3E}">
        <p14:creationId xmlns:p14="http://schemas.microsoft.com/office/powerpoint/2010/main" val="30457692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72</a:t>
            </a:fld>
            <a:endParaRPr lang="el-GR"/>
          </a:p>
        </p:txBody>
      </p:sp>
    </p:spTree>
    <p:extLst>
      <p:ext uri="{BB962C8B-B14F-4D97-AF65-F5344CB8AC3E}">
        <p14:creationId xmlns:p14="http://schemas.microsoft.com/office/powerpoint/2010/main" val="3732717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73</a:t>
            </a:fld>
            <a:endParaRPr lang="el-GR"/>
          </a:p>
        </p:txBody>
      </p:sp>
    </p:spTree>
    <p:extLst>
      <p:ext uri="{BB962C8B-B14F-4D97-AF65-F5344CB8AC3E}">
        <p14:creationId xmlns:p14="http://schemas.microsoft.com/office/powerpoint/2010/main" val="9167035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74</a:t>
            </a:fld>
            <a:endParaRPr lang="el-GR"/>
          </a:p>
        </p:txBody>
      </p:sp>
    </p:spTree>
    <p:extLst>
      <p:ext uri="{BB962C8B-B14F-4D97-AF65-F5344CB8AC3E}">
        <p14:creationId xmlns:p14="http://schemas.microsoft.com/office/powerpoint/2010/main" val="9677568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75</a:t>
            </a:fld>
            <a:endParaRPr lang="el-GR"/>
          </a:p>
        </p:txBody>
      </p:sp>
    </p:spTree>
    <p:extLst>
      <p:ext uri="{BB962C8B-B14F-4D97-AF65-F5344CB8AC3E}">
        <p14:creationId xmlns:p14="http://schemas.microsoft.com/office/powerpoint/2010/main" val="38411327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76</a:t>
            </a:fld>
            <a:endParaRPr lang="el-GR"/>
          </a:p>
        </p:txBody>
      </p:sp>
    </p:spTree>
    <p:extLst>
      <p:ext uri="{BB962C8B-B14F-4D97-AF65-F5344CB8AC3E}">
        <p14:creationId xmlns:p14="http://schemas.microsoft.com/office/powerpoint/2010/main" val="19997973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77</a:t>
            </a:fld>
            <a:endParaRPr lang="el-GR"/>
          </a:p>
        </p:txBody>
      </p:sp>
    </p:spTree>
    <p:extLst>
      <p:ext uri="{BB962C8B-B14F-4D97-AF65-F5344CB8AC3E}">
        <p14:creationId xmlns:p14="http://schemas.microsoft.com/office/powerpoint/2010/main" val="21481644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78</a:t>
            </a:fld>
            <a:endParaRPr lang="el-GR"/>
          </a:p>
        </p:txBody>
      </p:sp>
    </p:spTree>
    <p:extLst>
      <p:ext uri="{BB962C8B-B14F-4D97-AF65-F5344CB8AC3E}">
        <p14:creationId xmlns:p14="http://schemas.microsoft.com/office/powerpoint/2010/main" val="18506807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79</a:t>
            </a:fld>
            <a:endParaRPr lang="el-GR"/>
          </a:p>
        </p:txBody>
      </p:sp>
    </p:spTree>
    <p:extLst>
      <p:ext uri="{BB962C8B-B14F-4D97-AF65-F5344CB8AC3E}">
        <p14:creationId xmlns:p14="http://schemas.microsoft.com/office/powerpoint/2010/main" val="14263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a:t>
            </a:fld>
            <a:endParaRPr lang="el-GR"/>
          </a:p>
        </p:txBody>
      </p:sp>
    </p:spTree>
    <p:extLst>
      <p:ext uri="{BB962C8B-B14F-4D97-AF65-F5344CB8AC3E}">
        <p14:creationId xmlns:p14="http://schemas.microsoft.com/office/powerpoint/2010/main" val="3307819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80</a:t>
            </a:fld>
            <a:endParaRPr lang="el-GR"/>
          </a:p>
        </p:txBody>
      </p:sp>
    </p:spTree>
    <p:extLst>
      <p:ext uri="{BB962C8B-B14F-4D97-AF65-F5344CB8AC3E}">
        <p14:creationId xmlns:p14="http://schemas.microsoft.com/office/powerpoint/2010/main" val="4962653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81</a:t>
            </a:fld>
            <a:endParaRPr lang="el-GR"/>
          </a:p>
        </p:txBody>
      </p:sp>
    </p:spTree>
    <p:extLst>
      <p:ext uri="{BB962C8B-B14F-4D97-AF65-F5344CB8AC3E}">
        <p14:creationId xmlns:p14="http://schemas.microsoft.com/office/powerpoint/2010/main" val="3689448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82</a:t>
            </a:fld>
            <a:endParaRPr lang="el-GR"/>
          </a:p>
        </p:txBody>
      </p:sp>
    </p:spTree>
    <p:extLst>
      <p:ext uri="{BB962C8B-B14F-4D97-AF65-F5344CB8AC3E}">
        <p14:creationId xmlns:p14="http://schemas.microsoft.com/office/powerpoint/2010/main" val="35738394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83</a:t>
            </a:fld>
            <a:endParaRPr lang="el-GR"/>
          </a:p>
        </p:txBody>
      </p:sp>
    </p:spTree>
    <p:extLst>
      <p:ext uri="{BB962C8B-B14F-4D97-AF65-F5344CB8AC3E}">
        <p14:creationId xmlns:p14="http://schemas.microsoft.com/office/powerpoint/2010/main" val="41835984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84</a:t>
            </a:fld>
            <a:endParaRPr lang="el-GR"/>
          </a:p>
        </p:txBody>
      </p:sp>
    </p:spTree>
    <p:extLst>
      <p:ext uri="{BB962C8B-B14F-4D97-AF65-F5344CB8AC3E}">
        <p14:creationId xmlns:p14="http://schemas.microsoft.com/office/powerpoint/2010/main" val="40459214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85</a:t>
            </a:fld>
            <a:endParaRPr lang="el-GR"/>
          </a:p>
        </p:txBody>
      </p:sp>
    </p:spTree>
    <p:extLst>
      <p:ext uri="{BB962C8B-B14F-4D97-AF65-F5344CB8AC3E}">
        <p14:creationId xmlns:p14="http://schemas.microsoft.com/office/powerpoint/2010/main" val="35183975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86</a:t>
            </a:fld>
            <a:endParaRPr lang="el-GR"/>
          </a:p>
        </p:txBody>
      </p:sp>
    </p:spTree>
    <p:extLst>
      <p:ext uri="{BB962C8B-B14F-4D97-AF65-F5344CB8AC3E}">
        <p14:creationId xmlns:p14="http://schemas.microsoft.com/office/powerpoint/2010/main" val="19928326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87</a:t>
            </a:fld>
            <a:endParaRPr lang="el-GR"/>
          </a:p>
        </p:txBody>
      </p:sp>
    </p:spTree>
    <p:extLst>
      <p:ext uri="{BB962C8B-B14F-4D97-AF65-F5344CB8AC3E}">
        <p14:creationId xmlns:p14="http://schemas.microsoft.com/office/powerpoint/2010/main" val="7142747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88</a:t>
            </a:fld>
            <a:endParaRPr lang="el-GR"/>
          </a:p>
        </p:txBody>
      </p:sp>
    </p:spTree>
    <p:extLst>
      <p:ext uri="{BB962C8B-B14F-4D97-AF65-F5344CB8AC3E}">
        <p14:creationId xmlns:p14="http://schemas.microsoft.com/office/powerpoint/2010/main" val="42663729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89</a:t>
            </a:fld>
            <a:endParaRPr lang="el-GR"/>
          </a:p>
        </p:txBody>
      </p:sp>
    </p:spTree>
    <p:extLst>
      <p:ext uri="{BB962C8B-B14F-4D97-AF65-F5344CB8AC3E}">
        <p14:creationId xmlns:p14="http://schemas.microsoft.com/office/powerpoint/2010/main" val="1554346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a:t>
            </a:fld>
            <a:endParaRPr lang="el-GR"/>
          </a:p>
        </p:txBody>
      </p:sp>
    </p:spTree>
    <p:extLst>
      <p:ext uri="{BB962C8B-B14F-4D97-AF65-F5344CB8AC3E}">
        <p14:creationId xmlns:p14="http://schemas.microsoft.com/office/powerpoint/2010/main" val="12619020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90</a:t>
            </a:fld>
            <a:endParaRPr lang="el-GR"/>
          </a:p>
        </p:txBody>
      </p:sp>
    </p:spTree>
    <p:extLst>
      <p:ext uri="{BB962C8B-B14F-4D97-AF65-F5344CB8AC3E}">
        <p14:creationId xmlns:p14="http://schemas.microsoft.com/office/powerpoint/2010/main" val="27918117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91</a:t>
            </a:fld>
            <a:endParaRPr lang="el-GR"/>
          </a:p>
        </p:txBody>
      </p:sp>
    </p:spTree>
    <p:extLst>
      <p:ext uri="{BB962C8B-B14F-4D97-AF65-F5344CB8AC3E}">
        <p14:creationId xmlns:p14="http://schemas.microsoft.com/office/powerpoint/2010/main" val="3511653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92</a:t>
            </a:fld>
            <a:endParaRPr lang="el-GR"/>
          </a:p>
        </p:txBody>
      </p:sp>
    </p:spTree>
    <p:extLst>
      <p:ext uri="{BB962C8B-B14F-4D97-AF65-F5344CB8AC3E}">
        <p14:creationId xmlns:p14="http://schemas.microsoft.com/office/powerpoint/2010/main" val="13715577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93</a:t>
            </a:fld>
            <a:endParaRPr lang="el-GR"/>
          </a:p>
        </p:txBody>
      </p:sp>
    </p:spTree>
    <p:extLst>
      <p:ext uri="{BB962C8B-B14F-4D97-AF65-F5344CB8AC3E}">
        <p14:creationId xmlns:p14="http://schemas.microsoft.com/office/powerpoint/2010/main" val="11002405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94</a:t>
            </a:fld>
            <a:endParaRPr lang="el-GR"/>
          </a:p>
        </p:txBody>
      </p:sp>
    </p:spTree>
    <p:extLst>
      <p:ext uri="{BB962C8B-B14F-4D97-AF65-F5344CB8AC3E}">
        <p14:creationId xmlns:p14="http://schemas.microsoft.com/office/powerpoint/2010/main" val="18884003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95</a:t>
            </a:fld>
            <a:endParaRPr lang="el-GR"/>
          </a:p>
        </p:txBody>
      </p:sp>
    </p:spTree>
    <p:extLst>
      <p:ext uri="{BB962C8B-B14F-4D97-AF65-F5344CB8AC3E}">
        <p14:creationId xmlns:p14="http://schemas.microsoft.com/office/powerpoint/2010/main" val="8875524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96</a:t>
            </a:fld>
            <a:endParaRPr lang="el-GR"/>
          </a:p>
        </p:txBody>
      </p:sp>
    </p:spTree>
    <p:extLst>
      <p:ext uri="{BB962C8B-B14F-4D97-AF65-F5344CB8AC3E}">
        <p14:creationId xmlns:p14="http://schemas.microsoft.com/office/powerpoint/2010/main" val="38500122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97</a:t>
            </a:fld>
            <a:endParaRPr lang="el-GR"/>
          </a:p>
        </p:txBody>
      </p:sp>
    </p:spTree>
    <p:extLst>
      <p:ext uri="{BB962C8B-B14F-4D97-AF65-F5344CB8AC3E}">
        <p14:creationId xmlns:p14="http://schemas.microsoft.com/office/powerpoint/2010/main" val="30810282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98</a:t>
            </a:fld>
            <a:endParaRPr lang="el-GR"/>
          </a:p>
        </p:txBody>
      </p:sp>
    </p:spTree>
    <p:extLst>
      <p:ext uri="{BB962C8B-B14F-4D97-AF65-F5344CB8AC3E}">
        <p14:creationId xmlns:p14="http://schemas.microsoft.com/office/powerpoint/2010/main" val="37961695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99</a:t>
            </a:fld>
            <a:endParaRPr lang="el-GR"/>
          </a:p>
        </p:txBody>
      </p:sp>
    </p:spTree>
    <p:extLst>
      <p:ext uri="{BB962C8B-B14F-4D97-AF65-F5344CB8AC3E}">
        <p14:creationId xmlns:p14="http://schemas.microsoft.com/office/powerpoint/2010/main" val="289402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E8667-CE83-47BA-89FD-A372316410A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4.wdp"/></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10" Type="http://schemas.microsoft.com/office/2007/relationships/hdphoto" Target="../media/hdphoto5.wdp"/><Relationship Id="rId4" Type="http://schemas.openxmlformats.org/officeDocument/2006/relationships/image" Target="../media/image2.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7.wdp"/><Relationship Id="rId5" Type="http://schemas.openxmlformats.org/officeDocument/2006/relationships/image" Target="../media/image3.svg"/><Relationship Id="rId10" Type="http://schemas.openxmlformats.org/officeDocument/2006/relationships/image" Target="../media/image17.png"/><Relationship Id="rId4" Type="http://schemas.openxmlformats.org/officeDocument/2006/relationships/image" Target="../media/image2.pn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10" Type="http://schemas.microsoft.com/office/2007/relationships/hdphoto" Target="../media/hdphoto8.wdp"/><Relationship Id="rId4" Type="http://schemas.openxmlformats.org/officeDocument/2006/relationships/image" Target="../media/image2.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10.wdp"/><Relationship Id="rId5" Type="http://schemas.openxmlformats.org/officeDocument/2006/relationships/image" Target="../media/image3.svg"/><Relationship Id="rId10" Type="http://schemas.openxmlformats.org/officeDocument/2006/relationships/image" Target="../media/image21.png"/><Relationship Id="rId4" Type="http://schemas.openxmlformats.org/officeDocument/2006/relationships/image" Target="../media/image2.png"/><Relationship Id="rId9" Type="http://schemas.microsoft.com/office/2007/relationships/hdphoto" Target="../media/hdphoto9.wdp"/></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12.wdp"/><Relationship Id="rId5" Type="http://schemas.openxmlformats.org/officeDocument/2006/relationships/image" Target="../media/image3.svg"/><Relationship Id="rId10" Type="http://schemas.openxmlformats.org/officeDocument/2006/relationships/image" Target="../media/image23.png"/><Relationship Id="rId4" Type="http://schemas.openxmlformats.org/officeDocument/2006/relationships/image" Target="../media/image2.png"/><Relationship Id="rId9" Type="http://schemas.microsoft.com/office/2007/relationships/hdphoto" Target="../media/hdphoto11.wdp"/></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13.wdp"/></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15.wdp"/><Relationship Id="rId5" Type="http://schemas.openxmlformats.org/officeDocument/2006/relationships/image" Target="../media/image3.svg"/><Relationship Id="rId10" Type="http://schemas.openxmlformats.org/officeDocument/2006/relationships/image" Target="../media/image26.png"/><Relationship Id="rId4" Type="http://schemas.openxmlformats.org/officeDocument/2006/relationships/image" Target="../media/image2.png"/><Relationship Id="rId9" Type="http://schemas.microsoft.com/office/2007/relationships/hdphoto" Target="../media/hdphoto14.wdp"/></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16.wdp"/></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18.wdp"/><Relationship Id="rId5" Type="http://schemas.openxmlformats.org/officeDocument/2006/relationships/image" Target="../media/image3.svg"/><Relationship Id="rId10" Type="http://schemas.openxmlformats.org/officeDocument/2006/relationships/image" Target="../media/image29.png"/><Relationship Id="rId4" Type="http://schemas.openxmlformats.org/officeDocument/2006/relationships/image" Target="../media/image2.png"/><Relationship Id="rId9" Type="http://schemas.microsoft.com/office/2007/relationships/hdphoto" Target="../media/hdphoto17.wdp"/></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19.wdp"/></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22.wdp"/><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21.wdp"/><Relationship Id="rId5" Type="http://schemas.openxmlformats.org/officeDocument/2006/relationships/image" Target="../media/image3.svg"/><Relationship Id="rId10" Type="http://schemas.openxmlformats.org/officeDocument/2006/relationships/image" Target="../media/image32.png"/><Relationship Id="rId4" Type="http://schemas.openxmlformats.org/officeDocument/2006/relationships/image" Target="../media/image2.png"/><Relationship Id="rId9" Type="http://schemas.microsoft.com/office/2007/relationships/hdphoto" Target="../media/hdphoto20.wdp"/></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25.wdp"/><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24.wdp"/><Relationship Id="rId5" Type="http://schemas.openxmlformats.org/officeDocument/2006/relationships/image" Target="../media/image3.svg"/><Relationship Id="rId10" Type="http://schemas.openxmlformats.org/officeDocument/2006/relationships/image" Target="../media/image35.png"/><Relationship Id="rId4" Type="http://schemas.openxmlformats.org/officeDocument/2006/relationships/image" Target="../media/image2.png"/><Relationship Id="rId9" Type="http://schemas.microsoft.com/office/2007/relationships/hdphoto" Target="../media/hdphoto23.wdp"/></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27.wdp"/><Relationship Id="rId5" Type="http://schemas.openxmlformats.org/officeDocument/2006/relationships/image" Target="../media/image3.svg"/><Relationship Id="rId10" Type="http://schemas.openxmlformats.org/officeDocument/2006/relationships/image" Target="../media/image38.png"/><Relationship Id="rId4" Type="http://schemas.openxmlformats.org/officeDocument/2006/relationships/image" Target="../media/image2.png"/><Relationship Id="rId9" Type="http://schemas.microsoft.com/office/2007/relationships/hdphoto" Target="../media/hdphoto26.wdp"/></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30.wdp"/><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29.wdp"/><Relationship Id="rId5" Type="http://schemas.openxmlformats.org/officeDocument/2006/relationships/image" Target="../media/image3.svg"/><Relationship Id="rId10" Type="http://schemas.openxmlformats.org/officeDocument/2006/relationships/image" Target="../media/image40.png"/><Relationship Id="rId4" Type="http://schemas.openxmlformats.org/officeDocument/2006/relationships/image" Target="../media/image2.png"/><Relationship Id="rId9" Type="http://schemas.microsoft.com/office/2007/relationships/hdphoto" Target="../media/hdphoto28.wdp"/></Relationships>
</file>

<file path=ppt/slides/_rels/slide32.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33.wdp"/><Relationship Id="rId18" Type="http://schemas.openxmlformats.org/officeDocument/2006/relationships/image" Target="../media/image47.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44.png"/><Relationship Id="rId17" Type="http://schemas.microsoft.com/office/2007/relationships/hdphoto" Target="../media/hdphoto35.wdp"/><Relationship Id="rId2" Type="http://schemas.openxmlformats.org/officeDocument/2006/relationships/notesSlide" Target="../notesSlides/notesSlide32.xml"/><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32.wdp"/><Relationship Id="rId5" Type="http://schemas.openxmlformats.org/officeDocument/2006/relationships/image" Target="../media/image3.svg"/><Relationship Id="rId15" Type="http://schemas.microsoft.com/office/2007/relationships/hdphoto" Target="../media/hdphoto34.wdp"/><Relationship Id="rId10" Type="http://schemas.openxmlformats.org/officeDocument/2006/relationships/image" Target="../media/image43.png"/><Relationship Id="rId19" Type="http://schemas.microsoft.com/office/2007/relationships/hdphoto" Target="../media/hdphoto36.wdp"/><Relationship Id="rId4" Type="http://schemas.openxmlformats.org/officeDocument/2006/relationships/image" Target="../media/image2.png"/><Relationship Id="rId9" Type="http://schemas.microsoft.com/office/2007/relationships/hdphoto" Target="../media/hdphoto31.wdp"/><Relationship Id="rId14" Type="http://schemas.openxmlformats.org/officeDocument/2006/relationships/image" Target="../media/image45.pn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13" Type="http://schemas.microsoft.com/office/2007/relationships/hdphoto" Target="../media/hdphoto39.wdp"/><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38.wdp"/><Relationship Id="rId5" Type="http://schemas.openxmlformats.org/officeDocument/2006/relationships/image" Target="../media/image3.svg"/><Relationship Id="rId15" Type="http://schemas.microsoft.com/office/2007/relationships/hdphoto" Target="../media/hdphoto40.wdp"/><Relationship Id="rId10" Type="http://schemas.openxmlformats.org/officeDocument/2006/relationships/image" Target="../media/image49.png"/><Relationship Id="rId4" Type="http://schemas.openxmlformats.org/officeDocument/2006/relationships/image" Target="../media/image2.png"/><Relationship Id="rId9" Type="http://schemas.microsoft.com/office/2007/relationships/hdphoto" Target="../media/hdphoto37.wdp"/><Relationship Id="rId14"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42.wdp"/><Relationship Id="rId5" Type="http://schemas.openxmlformats.org/officeDocument/2006/relationships/image" Target="../media/image3.svg"/><Relationship Id="rId10" Type="http://schemas.openxmlformats.org/officeDocument/2006/relationships/image" Target="../media/image53.png"/><Relationship Id="rId4" Type="http://schemas.openxmlformats.org/officeDocument/2006/relationships/image" Target="../media/image2.png"/><Relationship Id="rId9" Type="http://schemas.microsoft.com/office/2007/relationships/hdphoto" Target="../media/hdphoto41.wdp"/></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43.wdp"/></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44.wdp"/></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13" Type="http://schemas.microsoft.com/office/2007/relationships/hdphoto" Target="../media/hdphoto47.wdp"/><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46.wdp"/><Relationship Id="rId5" Type="http://schemas.openxmlformats.org/officeDocument/2006/relationships/image" Target="../media/image3.svg"/><Relationship Id="rId10" Type="http://schemas.openxmlformats.org/officeDocument/2006/relationships/image" Target="../media/image57.png"/><Relationship Id="rId4" Type="http://schemas.openxmlformats.org/officeDocument/2006/relationships/image" Target="../media/image2.png"/><Relationship Id="rId9" Type="http://schemas.microsoft.com/office/2007/relationships/hdphoto" Target="../media/hdphoto45.wdp"/></Relationships>
</file>

<file path=ppt/slides/_rels/slide3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48.wdp"/></Relationships>
</file>

<file path=ppt/slides/_rels/slide3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49.wdp"/></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2.wdp"/></Relationships>
</file>

<file path=ppt/slides/_rels/slide4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51.wdp"/><Relationship Id="rId5" Type="http://schemas.openxmlformats.org/officeDocument/2006/relationships/image" Target="../media/image3.svg"/><Relationship Id="rId10" Type="http://schemas.openxmlformats.org/officeDocument/2006/relationships/image" Target="../media/image62.png"/><Relationship Id="rId4" Type="http://schemas.openxmlformats.org/officeDocument/2006/relationships/image" Target="../media/image2.png"/><Relationship Id="rId9" Type="http://schemas.microsoft.com/office/2007/relationships/hdphoto" Target="../media/hdphoto50.wdp"/></Relationships>
</file>

<file path=ppt/slides/_rels/slide4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53.wdp"/><Relationship Id="rId5" Type="http://schemas.openxmlformats.org/officeDocument/2006/relationships/image" Target="../media/image3.svg"/><Relationship Id="rId10" Type="http://schemas.openxmlformats.org/officeDocument/2006/relationships/image" Target="../media/image64.png"/><Relationship Id="rId4" Type="http://schemas.openxmlformats.org/officeDocument/2006/relationships/image" Target="../media/image2.png"/><Relationship Id="rId9" Type="http://schemas.microsoft.com/office/2007/relationships/hdphoto" Target="../media/hdphoto52.wdp"/></Relationships>
</file>

<file path=ppt/slides/_rels/slide4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54.wdp"/></Relationships>
</file>

<file path=ppt/slides/_rels/slide4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55.wdp"/></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3.wdp"/></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56.wdp"/></Relationships>
</file>

<file path=ppt/slides/_rels/slide71.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Ομάδα 11">
            <a:extLst>
              <a:ext uri="{FF2B5EF4-FFF2-40B4-BE49-F238E27FC236}">
                <a16:creationId xmlns:a16="http://schemas.microsoft.com/office/drawing/2014/main" id="{5BBAE711-F52E-B601-4E9C-DAE60B083E36}"/>
              </a:ext>
            </a:extLst>
          </p:cNvPr>
          <p:cNvGrpSpPr/>
          <p:nvPr/>
        </p:nvGrpSpPr>
        <p:grpSpPr>
          <a:xfrm>
            <a:off x="182134" y="5808366"/>
            <a:ext cx="8779731" cy="1149423"/>
            <a:chOff x="107504" y="5733258"/>
            <a:chExt cx="8928992" cy="1224531"/>
          </a:xfrm>
        </p:grpSpPr>
        <p:pic>
          <p:nvPicPr>
            <p:cNvPr id="15" name="Picture 3" descr="G:\Katia\Διδακτορική Διατριβή\Kείμενο\Εικόνες\slide2.jpg">
              <a:extLst>
                <a:ext uri="{FF2B5EF4-FFF2-40B4-BE49-F238E27FC236}">
                  <a16:creationId xmlns:a16="http://schemas.microsoft.com/office/drawing/2014/main" id="{CDA15A9F-1394-B3B7-C4AA-4C1CD610CB24}"/>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7" name="Γραφικό 16" descr="Ψάρι με συμπαγές γέμισμα">
              <a:extLst>
                <a:ext uri="{FF2B5EF4-FFF2-40B4-BE49-F238E27FC236}">
                  <a16:creationId xmlns:a16="http://schemas.microsoft.com/office/drawing/2014/main" id="{3E7201C8-8C02-D4D0-32FA-941D185AE3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8" name="Γραφικό 17" descr="Ψάρι με συμπαγές γέμισμα">
              <a:extLst>
                <a:ext uri="{FF2B5EF4-FFF2-40B4-BE49-F238E27FC236}">
                  <a16:creationId xmlns:a16="http://schemas.microsoft.com/office/drawing/2014/main" id="{B99C9860-060A-451F-E70F-761C23B31F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9" name="Γραφικό 18" descr="Ανταγωνισμός με συμπαγές γέμισμα">
              <a:extLst>
                <a:ext uri="{FF2B5EF4-FFF2-40B4-BE49-F238E27FC236}">
                  <a16:creationId xmlns:a16="http://schemas.microsoft.com/office/drawing/2014/main" id="{C9A56C20-4627-F557-BFF1-1C6B177E18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0" name="22 - Ορθογώνιο">
            <a:extLst>
              <a:ext uri="{FF2B5EF4-FFF2-40B4-BE49-F238E27FC236}">
                <a16:creationId xmlns:a16="http://schemas.microsoft.com/office/drawing/2014/main" id="{8AA86820-DE99-B0E8-ABC9-F51FBA9A7D36}"/>
              </a:ext>
            </a:extLst>
          </p:cNvPr>
          <p:cNvSpPr/>
          <p:nvPr/>
        </p:nvSpPr>
        <p:spPr>
          <a:xfrm>
            <a:off x="188398" y="185467"/>
            <a:ext cx="8767204" cy="645824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1 - Τίτλος"/>
          <p:cNvSpPr txBox="1">
            <a:spLocks/>
          </p:cNvSpPr>
          <p:nvPr/>
        </p:nvSpPr>
        <p:spPr>
          <a:xfrm>
            <a:off x="642910" y="1607728"/>
            <a:ext cx="8387854" cy="232479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lnSpc>
                <a:spcPts val="5600"/>
              </a:lnSpc>
              <a:spcBef>
                <a:spcPct val="0"/>
              </a:spcBef>
              <a:defRPr/>
            </a:pPr>
            <a:r>
              <a:rPr lang="el-GR" sz="4000" b="1" dirty="0">
                <a:solidFill>
                  <a:srgbClr val="A02E5F"/>
                </a:solidFill>
                <a:latin typeface="Arial" panose="020B0604020202020204" pitchFamily="34" charset="0"/>
                <a:cs typeface="Arial" panose="020B0604020202020204" pitchFamily="34" charset="0"/>
              </a:rPr>
              <a:t>Διεθνές εμπόριο</a:t>
            </a:r>
            <a:endParaRPr kumimoji="0" lang="el-GR" sz="4000" b="1" i="0" u="none" strike="noStrike" kern="1200" cap="none" spc="0" normalizeH="0" baseline="0" noProof="0" dirty="0">
              <a:ln>
                <a:noFill/>
              </a:ln>
              <a:solidFill>
                <a:srgbClr val="A02E5F"/>
              </a:solidFill>
              <a:effectLst/>
              <a:uLnTx/>
              <a:uFillTx/>
              <a:latin typeface="Arial" panose="020B0604020202020204" pitchFamily="34" charset="0"/>
              <a:cs typeface="Arial" panose="020B0604020202020204" pitchFamily="34" charset="0"/>
            </a:endParaRPr>
          </a:p>
        </p:txBody>
      </p:sp>
      <p:cxnSp>
        <p:nvCxnSpPr>
          <p:cNvPr id="16" name="15 - Ευθεία γραμμή σύνδεσης"/>
          <p:cNvCxnSpPr/>
          <p:nvPr/>
        </p:nvCxnSpPr>
        <p:spPr>
          <a:xfrm>
            <a:off x="642910" y="4941168"/>
            <a:ext cx="7920880" cy="0"/>
          </a:xfrm>
          <a:prstGeom prst="line">
            <a:avLst/>
          </a:prstGeom>
          <a:ln w="25400">
            <a:solidFill>
              <a:srgbClr val="3DACD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a:extLst>
              <a:ext uri="{FF2B5EF4-FFF2-40B4-BE49-F238E27FC236}">
                <a16:creationId xmlns:a16="http://schemas.microsoft.com/office/drawing/2014/main" id="{1C6FEDA9-A28B-2DF6-6AFA-5C341B2E6CA2}"/>
              </a:ext>
            </a:extLst>
          </p:cNvPr>
          <p:cNvGrpSpPr/>
          <p:nvPr/>
        </p:nvGrpSpPr>
        <p:grpSpPr>
          <a:xfrm>
            <a:off x="182134" y="5733258"/>
            <a:ext cx="8779731" cy="1224531"/>
            <a:chOff x="107504" y="5733258"/>
            <a:chExt cx="8928992" cy="1224531"/>
          </a:xfrm>
        </p:grpSpPr>
        <p:pic>
          <p:nvPicPr>
            <p:cNvPr id="9" name="Picture 3" descr="G:\Katia\Διδακτορική Διατριβή\Kείμενο\Εικόνες\slide2.jpg">
              <a:extLst>
                <a:ext uri="{FF2B5EF4-FFF2-40B4-BE49-F238E27FC236}">
                  <a16:creationId xmlns:a16="http://schemas.microsoft.com/office/drawing/2014/main" id="{C10A8FF3-DCD9-02D6-985B-147E36F88696}"/>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0" name="Γραφικό 9" descr="Ψάρι με συμπαγές γέμισμα">
              <a:extLst>
                <a:ext uri="{FF2B5EF4-FFF2-40B4-BE49-F238E27FC236}">
                  <a16:creationId xmlns:a16="http://schemas.microsoft.com/office/drawing/2014/main" id="{A0F3DC24-1143-C52A-8EDA-E7FC06D81F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1" name="Γραφικό 10" descr="Ψάρι με συμπαγές γέμισμα">
              <a:extLst>
                <a:ext uri="{FF2B5EF4-FFF2-40B4-BE49-F238E27FC236}">
                  <a16:creationId xmlns:a16="http://schemas.microsoft.com/office/drawing/2014/main" id="{0A5E19C5-E0F8-D900-6383-3FC4A6DC52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2" name="Γραφικό 11" descr="Ανταγωνισμός με συμπαγές γέμισμα">
              <a:extLst>
                <a:ext uri="{FF2B5EF4-FFF2-40B4-BE49-F238E27FC236}">
                  <a16:creationId xmlns:a16="http://schemas.microsoft.com/office/drawing/2014/main" id="{818E19A6-70A0-2FD8-C13D-688B783D71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5" name="Εικόνα 4">
            <a:extLst>
              <a:ext uri="{FF2B5EF4-FFF2-40B4-BE49-F238E27FC236}">
                <a16:creationId xmlns:a16="http://schemas.microsoft.com/office/drawing/2014/main" id="{DC83D5F0-10BA-00E9-0F20-DCE08E650225}"/>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0000"/>
                    </a14:imgEffect>
                  </a14:imgLayer>
                </a14:imgProps>
              </a:ext>
            </a:extLst>
          </a:blip>
          <a:stretch>
            <a:fillRect/>
          </a:stretch>
        </p:blipFill>
        <p:spPr>
          <a:xfrm>
            <a:off x="312611" y="270694"/>
            <a:ext cx="6048889" cy="5745434"/>
          </a:xfrm>
          <a:prstGeom prst="rect">
            <a:avLst/>
          </a:prstGeom>
        </p:spPr>
      </p:pic>
      <p:sp>
        <p:nvSpPr>
          <p:cNvPr id="7" name="TextBox 6">
            <a:extLst>
              <a:ext uri="{FF2B5EF4-FFF2-40B4-BE49-F238E27FC236}">
                <a16:creationId xmlns:a16="http://schemas.microsoft.com/office/drawing/2014/main" id="{72004531-DD31-E10B-33C4-CBAE2B36DE94}"/>
              </a:ext>
            </a:extLst>
          </p:cNvPr>
          <p:cNvSpPr txBox="1"/>
          <p:nvPr/>
        </p:nvSpPr>
        <p:spPr>
          <a:xfrm>
            <a:off x="6367780" y="1224638"/>
            <a:ext cx="2587822" cy="1815882"/>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Εικόνα 7.</a:t>
            </a:r>
            <a:r>
              <a:rPr lang="el-GR" sz="1600" dirty="0">
                <a:solidFill>
                  <a:srgbClr val="000000"/>
                </a:solidFill>
                <a:effectLst/>
                <a:latin typeface="Arial" panose="020B0604020202020204" pitchFamily="34" charset="0"/>
                <a:ea typeface="Calibri-Bold"/>
              </a:rPr>
              <a:t> Ποσοστιαία κατανομή των εξαγωγών τσιπούρας και </a:t>
            </a:r>
            <a:r>
              <a:rPr lang="el-GR" sz="1600" dirty="0" err="1">
                <a:solidFill>
                  <a:srgbClr val="000000"/>
                </a:solidFill>
                <a:effectLst/>
                <a:latin typeface="Arial" panose="020B0604020202020204" pitchFamily="34" charset="0"/>
                <a:ea typeface="Calibri-Bold"/>
              </a:rPr>
              <a:t>λαβρακιού</a:t>
            </a:r>
            <a:r>
              <a:rPr lang="el-GR" sz="1600" dirty="0">
                <a:solidFill>
                  <a:srgbClr val="000000"/>
                </a:solidFill>
                <a:effectLst/>
                <a:latin typeface="Arial" panose="020B0604020202020204" pitchFamily="34" charset="0"/>
                <a:ea typeface="Calibri-Bold"/>
              </a:rPr>
              <a:t> από την Ελλάδα προς άλλες χώρες της Ευρώπης και της Αμερικής το 2021 (ΕΛΟΠΥ, 2022).</a:t>
            </a:r>
            <a:endParaRPr lang="el-GR" sz="1600" dirty="0"/>
          </a:p>
        </p:txBody>
      </p:sp>
    </p:spTree>
    <p:extLst>
      <p:ext uri="{BB962C8B-B14F-4D97-AF65-F5344CB8AC3E}">
        <p14:creationId xmlns:p14="http://schemas.microsoft.com/office/powerpoint/2010/main" val="4935964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34739" y="176182"/>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6CA1593F-C6D9-F522-EE6D-5B4E4F8C5508}"/>
              </a:ext>
            </a:extLst>
          </p:cNvPr>
          <p:cNvSpPr txBox="1"/>
          <p:nvPr/>
        </p:nvSpPr>
        <p:spPr>
          <a:xfrm>
            <a:off x="618182" y="623585"/>
            <a:ext cx="8189119" cy="4893647"/>
          </a:xfrm>
          <a:prstGeom prst="rect">
            <a:avLst/>
          </a:prstGeom>
          <a:noFill/>
        </p:spPr>
        <p:txBody>
          <a:bodyPr wrap="square">
            <a:spAutoFit/>
          </a:bodyPr>
          <a:lstStyle/>
          <a:p>
            <a:r>
              <a:rPr lang="el-GR" sz="1600" b="1" dirty="0">
                <a:solidFill>
                  <a:srgbClr val="1C2DD2"/>
                </a:solidFill>
                <a:latin typeface="Arial" panose="020B0604020202020204" pitchFamily="34" charset="0"/>
                <a:ea typeface="Calibri-Bold"/>
              </a:rPr>
              <a:t>15.3  Ηλεκτρονική ανταλλαγή πληροφοριών μεταξύ τελωνείων</a:t>
            </a:r>
          </a:p>
          <a:p>
            <a:endParaRPr lang="el-GR" sz="800" dirty="0">
              <a:solidFill>
                <a:srgbClr val="000000"/>
              </a:solidFill>
              <a:latin typeface="Arial" panose="020B0604020202020204" pitchFamily="34" charset="0"/>
              <a:ea typeface="Calibri-Bold"/>
            </a:endParaRPr>
          </a:p>
          <a:p>
            <a:r>
              <a:rPr lang="el-GR" sz="1600" dirty="0">
                <a:solidFill>
                  <a:srgbClr val="000000"/>
                </a:solidFill>
                <a:latin typeface="Arial" panose="020B0604020202020204" pitchFamily="34" charset="0"/>
                <a:ea typeface="Calibri-Bold"/>
              </a:rPr>
              <a:t>Οι πληροφορίες που ανταλλάσσονται μεταξύ των εμπλεκομένων τελωνείων κατά τη εξαγωγή εμπορευμάτων από το τελωνειακό έδαφος της ΕΕ, εξαρτώνται από τον ρόλο του κάθε τελωνείου (εξαγωγής ή εξόδου), καθώς και διαφόρων άλλων συμβάντων κατά την διάρκεια της αποστολής των εμπορευμάτων για εξαγωγή (π.χ. εκτροπή της αποστολής για εξαγωγή σε άλλο τελωνείο εξόδου από αυτό που δηλώθηκε αρχικά </a:t>
            </a:r>
            <a:r>
              <a:rPr lang="el-GR" sz="1600" dirty="0" err="1">
                <a:solidFill>
                  <a:srgbClr val="000000"/>
                </a:solidFill>
                <a:latin typeface="Arial" panose="020B0604020202020204" pitchFamily="34" charset="0"/>
                <a:ea typeface="Calibri-Bold"/>
              </a:rPr>
              <a:t>κλπ</a:t>
            </a:r>
            <a:r>
              <a:rPr lang="el-GR" sz="1600" dirty="0">
                <a:solidFill>
                  <a:srgbClr val="000000"/>
                </a:solidFill>
                <a:latin typeface="Arial" panose="020B0604020202020204" pitchFamily="34" charset="0"/>
                <a:ea typeface="Calibri-Bold"/>
              </a:rPr>
              <a:t>). Αναλυτικότερα, τρεις είναι οι διακρίσεις των τελωνείων στα πλαίσια εφαρμογής της Φάσης 1 του Συστήματος Ελέγχου Εξαγωγών:</a:t>
            </a:r>
          </a:p>
          <a:p>
            <a:endParaRPr lang="el-GR" sz="1600" dirty="0">
              <a:solidFill>
                <a:srgbClr val="000000"/>
              </a:solidFill>
              <a:latin typeface="Arial" panose="020B0604020202020204" pitchFamily="34" charset="0"/>
              <a:ea typeface="Calibri-Bold"/>
            </a:endParaRPr>
          </a:p>
          <a:p>
            <a:pPr marL="285750" indent="-285750">
              <a:buFont typeface="Arial" panose="020B0604020202020204" pitchFamily="34" charset="0"/>
              <a:buChar char="•"/>
            </a:pPr>
            <a:r>
              <a:rPr lang="el-GR" sz="1600" u="sng" dirty="0">
                <a:solidFill>
                  <a:srgbClr val="000000"/>
                </a:solidFill>
                <a:latin typeface="Arial" panose="020B0604020202020204" pitchFamily="34" charset="0"/>
                <a:ea typeface="Calibri-Bold"/>
              </a:rPr>
              <a:t>Τελωνείο εξαγωγής</a:t>
            </a:r>
            <a:r>
              <a:rPr lang="el-GR" sz="1600" dirty="0">
                <a:solidFill>
                  <a:srgbClr val="000000"/>
                </a:solidFill>
                <a:latin typeface="Arial" panose="020B0604020202020204" pitchFamily="34" charset="0"/>
                <a:ea typeface="Calibri-Bold"/>
              </a:rPr>
              <a:t>: Το τελωνείο στο οποίο τηρούνται οι διατυπώσεις εξαγωγής (υποβάλλεται η διασάφηση εξαγωγής).</a:t>
            </a:r>
          </a:p>
          <a:p>
            <a:endParaRPr lang="el-GR" sz="1600" dirty="0">
              <a:solidFill>
                <a:srgbClr val="000000"/>
              </a:solidFill>
              <a:latin typeface="Arial" panose="020B0604020202020204" pitchFamily="34" charset="0"/>
              <a:ea typeface="Calibri-Bold"/>
            </a:endParaRPr>
          </a:p>
          <a:p>
            <a:pPr marL="285750" indent="-285750">
              <a:buFont typeface="Arial" panose="020B0604020202020204" pitchFamily="34" charset="0"/>
              <a:buChar char="•"/>
            </a:pPr>
            <a:r>
              <a:rPr lang="el-GR" sz="1600" u="sng" dirty="0">
                <a:solidFill>
                  <a:srgbClr val="000000"/>
                </a:solidFill>
                <a:latin typeface="Arial" panose="020B0604020202020204" pitchFamily="34" charset="0"/>
                <a:ea typeface="Calibri-Bold"/>
              </a:rPr>
              <a:t>Δηλωθέν τελωνείο εξόδου</a:t>
            </a:r>
            <a:r>
              <a:rPr lang="el-GR" sz="1600" dirty="0">
                <a:solidFill>
                  <a:srgbClr val="000000"/>
                </a:solidFill>
                <a:latin typeface="Arial" panose="020B0604020202020204" pitchFamily="34" charset="0"/>
                <a:ea typeface="Calibri-Bold"/>
              </a:rPr>
              <a:t>: Το τελωνείο στο οποίο πρόκειται να προσκομιστούν τα εμπορεύματα προκειμένου αυτά να εγκαταλείψουν το τελωνειακό έδαφος της ΕΕ και το οποίο δηλώνεται στη διασάφηση εξαγωγής.</a:t>
            </a:r>
          </a:p>
          <a:p>
            <a:pPr marL="285750" indent="-285750">
              <a:buFont typeface="Arial" panose="020B0604020202020204" pitchFamily="34" charset="0"/>
              <a:buChar char="•"/>
            </a:pPr>
            <a:endParaRPr lang="el-GR" sz="1600" dirty="0">
              <a:solidFill>
                <a:srgbClr val="000000"/>
              </a:solidFill>
              <a:latin typeface="Arial" panose="020B0604020202020204" pitchFamily="34" charset="0"/>
              <a:ea typeface="Calibri-Bold"/>
            </a:endParaRPr>
          </a:p>
          <a:p>
            <a:pPr marL="285750" indent="-285750">
              <a:buFont typeface="Arial" panose="020B0604020202020204" pitchFamily="34" charset="0"/>
              <a:buChar char="•"/>
            </a:pPr>
            <a:r>
              <a:rPr lang="el-GR" sz="1600" u="sng" dirty="0">
                <a:solidFill>
                  <a:srgbClr val="000000"/>
                </a:solidFill>
                <a:latin typeface="Arial" panose="020B0604020202020204" pitchFamily="34" charset="0"/>
                <a:ea typeface="Calibri-Bold"/>
              </a:rPr>
              <a:t>Πραγματικό τελωνείο εξόδου</a:t>
            </a:r>
            <a:r>
              <a:rPr lang="el-GR" sz="1600" dirty="0">
                <a:solidFill>
                  <a:srgbClr val="000000"/>
                </a:solidFill>
                <a:latin typeface="Arial" panose="020B0604020202020204" pitchFamily="34" charset="0"/>
                <a:ea typeface="Calibri-Bold"/>
              </a:rPr>
              <a:t>: Το τελωνείο από το οποίο τα εμπορεύματα πράγματι εγκαταλείπουν το τελωνειακό έδαφος της ΕΕ. </a:t>
            </a:r>
          </a:p>
          <a:p>
            <a:endParaRPr lang="el-GR" sz="1600" dirty="0">
              <a:solidFill>
                <a:srgbClr val="000000"/>
              </a:solidFill>
              <a:latin typeface="Arial" panose="020B0604020202020204" pitchFamily="34" charset="0"/>
              <a:ea typeface="Calibri-Bold"/>
            </a:endParaRPr>
          </a:p>
        </p:txBody>
      </p:sp>
    </p:spTree>
    <p:extLst>
      <p:ext uri="{BB962C8B-B14F-4D97-AF65-F5344CB8AC3E}">
        <p14:creationId xmlns:p14="http://schemas.microsoft.com/office/powerpoint/2010/main" val="15311282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34739" y="176182"/>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6CA1593F-C6D9-F522-EE6D-5B4E4F8C5508}"/>
              </a:ext>
            </a:extLst>
          </p:cNvPr>
          <p:cNvSpPr txBox="1"/>
          <p:nvPr/>
        </p:nvSpPr>
        <p:spPr>
          <a:xfrm>
            <a:off x="618182" y="623585"/>
            <a:ext cx="8189119" cy="1969770"/>
          </a:xfrm>
          <a:prstGeom prst="rect">
            <a:avLst/>
          </a:prstGeom>
          <a:noFill/>
        </p:spPr>
        <p:txBody>
          <a:bodyPr wrap="square">
            <a:spAutoFit/>
          </a:bodyPr>
          <a:lstStyle/>
          <a:p>
            <a:r>
              <a:rPr lang="el-GR" sz="1600" b="1" dirty="0">
                <a:solidFill>
                  <a:srgbClr val="1C2DD2"/>
                </a:solidFill>
                <a:latin typeface="Arial" panose="020B0604020202020204" pitchFamily="34" charset="0"/>
                <a:ea typeface="Calibri-Bold"/>
              </a:rPr>
              <a:t>15.4  Απαλλαγή από εισαγωγικούς δασμούς</a:t>
            </a:r>
          </a:p>
          <a:p>
            <a:endParaRPr lang="el-GR" sz="1000" dirty="0">
              <a:solidFill>
                <a:srgbClr val="000000"/>
              </a:solidFill>
              <a:latin typeface="Arial" panose="020B0604020202020204" pitchFamily="34" charset="0"/>
              <a:ea typeface="Calibri-Bold"/>
            </a:endParaRPr>
          </a:p>
          <a:p>
            <a:r>
              <a:rPr lang="el-GR" sz="1600" dirty="0">
                <a:solidFill>
                  <a:srgbClr val="000000"/>
                </a:solidFill>
                <a:latin typeface="Arial" panose="020B0604020202020204" pitchFamily="34" charset="0"/>
                <a:ea typeface="Calibri-Bold"/>
              </a:rPr>
              <a:t>Τα προϊόντα αλιείας και συναφή προϊόντα που αλιεύονται στα χωρικά ύδατα τρίτης χώρας από πλοία νηολογημένα σε κάποιο κράτος – μέλος της Ε.Ε. που φέρουν την σημαία του, απαλλάσσονται από την υποχρέωση καταβολής εισαγωγικών δασμών. Το ίδιο ισχύει και για τα προϊόντα που παράγονται πάνω σε πλοία εργοστάσια που επεξεργάζονται αλιεύματα στα χωρικά ύδατα τρίτων χωρών.</a:t>
            </a:r>
          </a:p>
          <a:p>
            <a:endParaRPr lang="el-GR" sz="1600" dirty="0">
              <a:solidFill>
                <a:srgbClr val="000000"/>
              </a:solidFill>
              <a:latin typeface="Arial" panose="020B0604020202020204" pitchFamily="34" charset="0"/>
              <a:ea typeface="Calibri-Bold"/>
            </a:endParaRPr>
          </a:p>
        </p:txBody>
      </p:sp>
      <p:sp>
        <p:nvSpPr>
          <p:cNvPr id="3" name="TextBox 2">
            <a:extLst>
              <a:ext uri="{FF2B5EF4-FFF2-40B4-BE49-F238E27FC236}">
                <a16:creationId xmlns:a16="http://schemas.microsoft.com/office/drawing/2014/main" id="{0A4787E2-7A86-3467-76CA-76712F2E2443}"/>
              </a:ext>
            </a:extLst>
          </p:cNvPr>
          <p:cNvSpPr txBox="1"/>
          <p:nvPr/>
        </p:nvSpPr>
        <p:spPr>
          <a:xfrm>
            <a:off x="618182" y="2491367"/>
            <a:ext cx="8189119" cy="2862322"/>
          </a:xfrm>
          <a:prstGeom prst="rect">
            <a:avLst/>
          </a:prstGeom>
          <a:noFill/>
        </p:spPr>
        <p:txBody>
          <a:bodyPr wrap="square">
            <a:spAutoFit/>
          </a:bodyPr>
          <a:lstStyle/>
          <a:p>
            <a:endParaRPr lang="el-GR" sz="1000" dirty="0">
              <a:solidFill>
                <a:srgbClr val="000000"/>
              </a:solidFill>
              <a:latin typeface="Arial" panose="020B0604020202020204" pitchFamily="34" charset="0"/>
              <a:ea typeface="Calibri-Bold"/>
            </a:endParaRPr>
          </a:p>
          <a:p>
            <a:r>
              <a:rPr lang="el-GR" sz="1600" b="1" dirty="0">
                <a:solidFill>
                  <a:srgbClr val="1C2DD2"/>
                </a:solidFill>
                <a:latin typeface="Arial" panose="020B0604020202020204" pitchFamily="34" charset="0"/>
                <a:ea typeface="Calibri-Bold"/>
              </a:rPr>
              <a:t>15.5  Ο ΦΠΑ στην εξαγωγή αγαθών σε τρίτες χώρες</a:t>
            </a:r>
          </a:p>
          <a:p>
            <a:endParaRPr lang="el-GR" sz="1000" dirty="0">
              <a:solidFill>
                <a:srgbClr val="000000"/>
              </a:solidFill>
              <a:latin typeface="Arial" panose="020B0604020202020204" pitchFamily="34" charset="0"/>
              <a:ea typeface="Calibri-Bold"/>
            </a:endParaRPr>
          </a:p>
          <a:p>
            <a:r>
              <a:rPr lang="el-GR" sz="1600" dirty="0">
                <a:solidFill>
                  <a:srgbClr val="000000"/>
                </a:solidFill>
                <a:latin typeface="Arial" panose="020B0604020202020204" pitchFamily="34" charset="0"/>
                <a:ea typeface="Calibri-Bold"/>
              </a:rPr>
              <a:t>Η απαλλαγή από το ΦΠΑ των εξαγόμενων εγχωρίων ή κοινοτικών αγαθών, γίνεται άμεσα ή έμμεσα. Άμεση απαλλαγή από το ΦΠΑ υπάρχει πάντοτε στις εξαγωγές αγαθών από τον ίδιο τον πωλητή. Στην περίπτωση αυτή στο σχετικό τιμολόγιο που εκδίδει προς τον αλλοδαπό αγοραστή, δεν αναγράφεται και δεν εισπράττεται ΦΠΑ. </a:t>
            </a:r>
          </a:p>
          <a:p>
            <a:r>
              <a:rPr lang="el-GR" sz="1600" dirty="0">
                <a:solidFill>
                  <a:srgbClr val="000000"/>
                </a:solidFill>
                <a:latin typeface="Arial" panose="020B0604020202020204" pitchFamily="34" charset="0"/>
                <a:ea typeface="Calibri-Bold"/>
              </a:rPr>
              <a:t>Επίσης, άμεση απαλλαγή παρέχεται και στην παράδοση (πώληση) από έναν πωλητή υποκείμενο στο ΦΠΑ σε αγοραστή-εξαγωγέα, όταν τα αγαθά αυτά προορίζονται να εξαχθούν. Έμμεση απαλλαγή υπάρχει σε όλες τις άλλες περιπτώσεις. Δηλαδή ο αγοραστής-εξαγωγέας καταβάλλει το ΦΠΑ στον πωλητή και στη συνέχεια, μετά την πραγματοποίηση της εξαγωγής του επιστρέφεται.</a:t>
            </a:r>
          </a:p>
        </p:txBody>
      </p:sp>
    </p:spTree>
    <p:extLst>
      <p:ext uri="{BB962C8B-B14F-4D97-AF65-F5344CB8AC3E}">
        <p14:creationId xmlns:p14="http://schemas.microsoft.com/office/powerpoint/2010/main" val="620803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213265"/>
            <a:ext cx="9186203" cy="708575"/>
            <a:chOff x="0" y="214290"/>
            <a:chExt cx="9144000" cy="574678"/>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135545" y="264414"/>
              <a:ext cx="7757260" cy="424349"/>
            </a:xfrm>
            <a:prstGeom prst="rect">
              <a:avLst/>
            </a:prstGeom>
            <a:noFill/>
          </p:spPr>
          <p:txBody>
            <a:bodyPr wrap="square" rtlCol="0">
              <a:spAutoFit/>
            </a:bodyPr>
            <a:lstStyle/>
            <a:p>
              <a:pPr algn="ctr"/>
              <a:r>
                <a:rPr lang="el-G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Διαδικασίες διεκπεραίωσης των εξαγωγών</a:t>
              </a:r>
              <a:endParaRPr lang="el-GR"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16</a:t>
              </a:r>
              <a:r>
                <a:rPr lang="en-US" sz="2400" dirty="0">
                  <a:solidFill>
                    <a:schemeClr val="bg1"/>
                  </a:solidFill>
                  <a:latin typeface="Comic Sans MS" pitchFamily="66" charset="0"/>
                </a:rPr>
                <a:t>	</a:t>
              </a:r>
            </a:p>
          </p:txBody>
        </p:sp>
      </p:grpSp>
      <p:sp>
        <p:nvSpPr>
          <p:cNvPr id="6" name="TextBox 5">
            <a:extLst>
              <a:ext uri="{FF2B5EF4-FFF2-40B4-BE49-F238E27FC236}">
                <a16:creationId xmlns:a16="http://schemas.microsoft.com/office/drawing/2014/main" id="{1C6B7C57-1F96-2627-BBBB-27EFAD399465}"/>
              </a:ext>
            </a:extLst>
          </p:cNvPr>
          <p:cNvSpPr txBox="1"/>
          <p:nvPr/>
        </p:nvSpPr>
        <p:spPr>
          <a:xfrm>
            <a:off x="623685" y="1412776"/>
            <a:ext cx="8189119" cy="4185761"/>
          </a:xfrm>
          <a:prstGeom prst="rect">
            <a:avLst/>
          </a:prstGeom>
          <a:noFill/>
        </p:spPr>
        <p:txBody>
          <a:bodyPr wrap="square">
            <a:spAutoFit/>
          </a:bodyPr>
          <a:lstStyle/>
          <a:p>
            <a:r>
              <a:rPr lang="el-GR" sz="1600" b="1" dirty="0">
                <a:solidFill>
                  <a:schemeClr val="accent2">
                    <a:lumMod val="75000"/>
                  </a:schemeClr>
                </a:solidFill>
                <a:effectLst/>
                <a:latin typeface="Arial" panose="020B0604020202020204" pitchFamily="34" charset="0"/>
                <a:ea typeface="Calibri-Bold"/>
              </a:rPr>
              <a:t>16.1  Καταχώρηση παραγγελιών</a:t>
            </a:r>
          </a:p>
          <a:p>
            <a:endParaRPr lang="el-GR" sz="1000" b="1" dirty="0">
              <a:solidFill>
                <a:schemeClr val="accent2">
                  <a:lumMod val="75000"/>
                </a:schemeClr>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Μετά την περάτωση των διαπραγματεύσεων και το κλείσιμο μιας παραγγελίας εξωτερικού τα δύο μέρη υπογράφουν το σχετικό συμβόλαιο αγοροπωλησίας. </a:t>
            </a:r>
          </a:p>
          <a:p>
            <a:r>
              <a:rPr lang="el-GR" sz="1600" dirty="0">
                <a:solidFill>
                  <a:srgbClr val="000000"/>
                </a:solidFill>
                <a:effectLst/>
                <a:latin typeface="Arial" panose="020B0604020202020204" pitchFamily="34" charset="0"/>
                <a:ea typeface="Calibri-Bold"/>
              </a:rPr>
              <a:t>Η υπηρεσία εξαγωγών αποστέλλει στον πελάτη προ-τιμολόγιο και αν χρειαστεί επικύρωση παραγγελίας και προχωρεί στην καταχώρηση της παραγγελίας στο βιβλίο εξαγωγών με συγκεκριμένο αύξοντα αριθμό και ανοίγει φάκελο.</a:t>
            </a:r>
          </a:p>
          <a:p>
            <a:endParaRPr lang="el-GR" sz="1600" dirty="0">
              <a:solidFill>
                <a:srgbClr val="0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Στο βιβλίο εξαγωγών γράφονται τα βασικά στοιχεία της παραγγελίας όπως λ.χ.</a:t>
            </a:r>
          </a:p>
          <a:p>
            <a:r>
              <a:rPr lang="el-GR" sz="1600" dirty="0">
                <a:solidFill>
                  <a:srgbClr val="000000"/>
                </a:solidFill>
                <a:effectLst/>
                <a:latin typeface="Arial" panose="020B0604020202020204" pitchFamily="34" charset="0"/>
                <a:ea typeface="Calibri-Bold"/>
              </a:rPr>
              <a:t>-  Το προϊόν,</a:t>
            </a:r>
          </a:p>
          <a:p>
            <a:r>
              <a:rPr lang="el-GR" sz="1600" dirty="0">
                <a:solidFill>
                  <a:srgbClr val="000000"/>
                </a:solidFill>
                <a:effectLst/>
                <a:latin typeface="Arial" panose="020B0604020202020204" pitchFamily="34" charset="0"/>
                <a:ea typeface="Calibri-Bold"/>
              </a:rPr>
              <a:t>-  Το μοντέλο ή η ποιότητα</a:t>
            </a:r>
          </a:p>
          <a:p>
            <a:r>
              <a:rPr lang="el-GR" sz="1600" dirty="0">
                <a:solidFill>
                  <a:srgbClr val="000000"/>
                </a:solidFill>
                <a:effectLst/>
                <a:latin typeface="Arial" panose="020B0604020202020204" pitchFamily="34" charset="0"/>
                <a:ea typeface="Calibri-Bold"/>
              </a:rPr>
              <a:t>-  Η ποσότητα</a:t>
            </a:r>
          </a:p>
          <a:p>
            <a:r>
              <a:rPr lang="el-GR" sz="1600" dirty="0">
                <a:solidFill>
                  <a:srgbClr val="000000"/>
                </a:solidFill>
                <a:effectLst/>
                <a:latin typeface="Arial" panose="020B0604020202020204" pitchFamily="34" charset="0"/>
                <a:ea typeface="Calibri-Bold"/>
              </a:rPr>
              <a:t>-  Η τιμή</a:t>
            </a:r>
          </a:p>
          <a:p>
            <a:r>
              <a:rPr lang="el-GR" sz="1600" dirty="0">
                <a:solidFill>
                  <a:srgbClr val="000000"/>
                </a:solidFill>
                <a:effectLst/>
                <a:latin typeface="Arial" panose="020B0604020202020204" pitchFamily="34" charset="0"/>
                <a:ea typeface="Calibri-Bold"/>
              </a:rPr>
              <a:t>-  Η περίοδος πίστωσης</a:t>
            </a:r>
          </a:p>
          <a:p>
            <a:r>
              <a:rPr lang="el-GR" sz="1600" dirty="0">
                <a:solidFill>
                  <a:srgbClr val="000000"/>
                </a:solidFill>
                <a:effectLst/>
                <a:latin typeface="Arial" panose="020B0604020202020204" pitchFamily="34" charset="0"/>
                <a:ea typeface="Calibri-Bold"/>
              </a:rPr>
              <a:t>-  Το λιμάνι φόρτωσης ή εκφόρτωσης</a:t>
            </a:r>
          </a:p>
          <a:p>
            <a:r>
              <a:rPr lang="el-GR" sz="1600" dirty="0">
                <a:solidFill>
                  <a:srgbClr val="000000"/>
                </a:solidFill>
                <a:effectLst/>
                <a:latin typeface="Arial" panose="020B0604020202020204" pitchFamily="34" charset="0"/>
                <a:ea typeface="Calibri-Bold"/>
              </a:rPr>
              <a:t>-  Η τράπεζα που βεβαιώνει την ενέγγυο πίστωση και διαπραγματεύεται τα φορτωτικά και άλλα στοιχεία που ταιριάζουν σε κάθε περίπτωση.</a:t>
            </a:r>
          </a:p>
        </p:txBody>
      </p:sp>
    </p:spTree>
    <p:extLst>
      <p:ext uri="{BB962C8B-B14F-4D97-AF65-F5344CB8AC3E}">
        <p14:creationId xmlns:p14="http://schemas.microsoft.com/office/powerpoint/2010/main" val="3079359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a16="http://schemas.microsoft.com/office/drawing/2014/main" id="{4D786F79-F223-7ED1-B570-99A972602388}"/>
              </a:ext>
            </a:extLst>
          </p:cNvPr>
          <p:cNvSpPr txBox="1"/>
          <p:nvPr/>
        </p:nvSpPr>
        <p:spPr>
          <a:xfrm>
            <a:off x="623685" y="548680"/>
            <a:ext cx="8189119" cy="550920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Οι παραγγελίες εξωτερικού κλείνονται σύμφωνα με τους Γενικούς Όρους Πωλήσεων της επιχείρησης όπως τροποποιήθηκαν και συμφωνήθηκαν κατά τη διάρκεια των διαπραγματεύσεων. Στην συμφωνία περιλαμβάνονται τουλάχιστον τα εξής:</a:t>
            </a:r>
          </a:p>
          <a:p>
            <a:r>
              <a:rPr lang="el-GR" sz="1600" dirty="0">
                <a:solidFill>
                  <a:srgbClr val="000000"/>
                </a:solidFill>
                <a:effectLst/>
                <a:latin typeface="Arial" panose="020B0604020202020204" pitchFamily="34" charset="0"/>
                <a:ea typeface="Calibri-Bold"/>
              </a:rPr>
              <a:t>1.  Πλήρης περιγραφή του προϊόντος</a:t>
            </a:r>
          </a:p>
          <a:p>
            <a:r>
              <a:rPr lang="el-GR" sz="1600" dirty="0">
                <a:solidFill>
                  <a:srgbClr val="000000"/>
                </a:solidFill>
                <a:effectLst/>
                <a:latin typeface="Arial" panose="020B0604020202020204" pitchFamily="34" charset="0"/>
                <a:ea typeface="Calibri-Bold"/>
              </a:rPr>
              <a:t>2.  Ποσότητα</a:t>
            </a:r>
          </a:p>
          <a:p>
            <a:r>
              <a:rPr lang="el-GR" sz="1600" dirty="0">
                <a:solidFill>
                  <a:srgbClr val="000000"/>
                </a:solidFill>
                <a:effectLst/>
                <a:latin typeface="Arial" panose="020B0604020202020204" pitchFamily="34" charset="0"/>
                <a:ea typeface="Calibri-Bold"/>
              </a:rPr>
              <a:t>3.  Μοντέλο ή τεχνικές προδιαγραφές παραγωγής του προϊόντος, ποιότητα,</a:t>
            </a:r>
          </a:p>
          <a:p>
            <a:r>
              <a:rPr lang="el-GR" sz="1600" dirty="0">
                <a:solidFill>
                  <a:srgbClr val="000000"/>
                </a:solidFill>
                <a:effectLst/>
                <a:latin typeface="Arial" panose="020B0604020202020204" pitchFamily="34" charset="0"/>
                <a:ea typeface="Calibri-Bold"/>
              </a:rPr>
              <a:t>4.  Τιμή σύμφωνα με συγκεκριμένο εμπορικό όρο των INCOTERMS 2010</a:t>
            </a:r>
          </a:p>
          <a:p>
            <a:r>
              <a:rPr lang="el-GR" sz="1600" dirty="0">
                <a:solidFill>
                  <a:srgbClr val="000000"/>
                </a:solidFill>
                <a:effectLst/>
                <a:latin typeface="Arial" panose="020B0604020202020204" pitchFamily="34" charset="0"/>
                <a:ea typeface="Calibri-Bold"/>
              </a:rPr>
              <a:t>5.  Η περίοδος πίστωσης</a:t>
            </a:r>
          </a:p>
          <a:p>
            <a:r>
              <a:rPr lang="el-GR" sz="1600" dirty="0">
                <a:solidFill>
                  <a:srgbClr val="000000"/>
                </a:solidFill>
                <a:effectLst/>
                <a:latin typeface="Arial" panose="020B0604020202020204" pitchFamily="34" charset="0"/>
                <a:ea typeface="Calibri-Bold"/>
              </a:rPr>
              <a:t>6.  Ο χρόνος παράδοσης</a:t>
            </a:r>
          </a:p>
          <a:p>
            <a:r>
              <a:rPr lang="el-GR" sz="1600" dirty="0">
                <a:solidFill>
                  <a:srgbClr val="000000"/>
                </a:solidFill>
                <a:effectLst/>
                <a:latin typeface="Arial" panose="020B0604020202020204" pitchFamily="34" charset="0"/>
                <a:ea typeface="Calibri-Bold"/>
              </a:rPr>
              <a:t>7.  Το μέσο πληρωμής</a:t>
            </a:r>
          </a:p>
          <a:p>
            <a:r>
              <a:rPr lang="el-GR" sz="1600" dirty="0">
                <a:solidFill>
                  <a:srgbClr val="000000"/>
                </a:solidFill>
                <a:effectLst/>
                <a:latin typeface="Arial" panose="020B0604020202020204" pitchFamily="34" charset="0"/>
                <a:ea typeface="Calibri-Bold"/>
              </a:rPr>
              <a:t>8.  Το όνομα της μεσολαβούσας τράπεζας</a:t>
            </a:r>
          </a:p>
          <a:p>
            <a:r>
              <a:rPr lang="el-GR" sz="1600" dirty="0">
                <a:solidFill>
                  <a:srgbClr val="000000"/>
                </a:solidFill>
                <a:effectLst/>
                <a:latin typeface="Arial" panose="020B0604020202020204" pitchFamily="34" charset="0"/>
                <a:ea typeface="Calibri-Bold"/>
              </a:rPr>
              <a:t>9.  Τα φορτωτικά που πρέπει να παρουσιαστούν στην τράπεζα</a:t>
            </a:r>
          </a:p>
          <a:p>
            <a:r>
              <a:rPr lang="el-GR" sz="1600" dirty="0">
                <a:solidFill>
                  <a:srgbClr val="000000"/>
                </a:solidFill>
                <a:effectLst/>
                <a:latin typeface="Arial" panose="020B0604020202020204" pitchFamily="34" charset="0"/>
                <a:ea typeface="Calibri-Bold"/>
              </a:rPr>
              <a:t>10.  Ο ρυθμός φόρτωσης ή εκφόρτωσης ανάλογα εάν πρόκειται για παράδοση FOB ή C&amp;FR/ CIF</a:t>
            </a:r>
          </a:p>
          <a:p>
            <a:r>
              <a:rPr lang="el-GR" sz="1600" dirty="0">
                <a:solidFill>
                  <a:srgbClr val="000000"/>
                </a:solidFill>
                <a:effectLst/>
                <a:latin typeface="Arial" panose="020B0604020202020204" pitchFamily="34" charset="0"/>
                <a:ea typeface="Calibri-Bold"/>
              </a:rPr>
              <a:t>11.  Η μορφή συσκευασίας και σήμανσης του υλικού</a:t>
            </a:r>
          </a:p>
          <a:p>
            <a:r>
              <a:rPr lang="el-GR" sz="1600" dirty="0">
                <a:solidFill>
                  <a:srgbClr val="000000"/>
                </a:solidFill>
                <a:effectLst/>
                <a:latin typeface="Arial" panose="020B0604020202020204" pitchFamily="34" charset="0"/>
                <a:ea typeface="Calibri-Bold"/>
              </a:rPr>
              <a:t>12.  Το είδος ασφαλιστικής κάλυψης σε πωλήσεις CIF/CIP ή DELIVERED</a:t>
            </a:r>
          </a:p>
          <a:p>
            <a:r>
              <a:rPr lang="el-GR" sz="1600" dirty="0">
                <a:solidFill>
                  <a:srgbClr val="000000"/>
                </a:solidFill>
                <a:effectLst/>
                <a:latin typeface="Arial" panose="020B0604020202020204" pitchFamily="34" charset="0"/>
                <a:ea typeface="Calibri-Bold"/>
              </a:rPr>
              <a:t>13.  Το λιμάνι ή ο τόπος φόρτωσης και εκφόρτωσης</a:t>
            </a:r>
          </a:p>
          <a:p>
            <a:r>
              <a:rPr lang="el-GR" sz="1600" dirty="0">
                <a:solidFill>
                  <a:srgbClr val="000000"/>
                </a:solidFill>
                <a:effectLst/>
                <a:latin typeface="Arial" panose="020B0604020202020204" pitchFamily="34" charset="0"/>
                <a:ea typeface="Calibri-Bold"/>
              </a:rPr>
              <a:t>14.  Οι επιβαρύνσεις σε περιπτώσεις καθυστερήσεων στις φορτοεκφορτώσεις.</a:t>
            </a:r>
          </a:p>
          <a:p>
            <a:endParaRPr lang="el-GR" sz="1600" dirty="0">
              <a:solidFill>
                <a:srgbClr val="0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Αμέσως μετά η παραγγελία καταχωρείται στο ηλεκτρονικό σύστημα διαχείρισης παραγγελιών εξωτερικού και καταρτίζεται πρόγραμμα φορτώσεων σύμφωνα με τον χρόνο παράδοσης κάθε παραγγελίας. </a:t>
            </a:r>
          </a:p>
        </p:txBody>
      </p:sp>
    </p:spTree>
    <p:extLst>
      <p:ext uri="{BB962C8B-B14F-4D97-AF65-F5344CB8AC3E}">
        <p14:creationId xmlns:p14="http://schemas.microsoft.com/office/powerpoint/2010/main" val="21585540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TextBox 5">
            <a:extLst>
              <a:ext uri="{FF2B5EF4-FFF2-40B4-BE49-F238E27FC236}">
                <a16:creationId xmlns:a16="http://schemas.microsoft.com/office/drawing/2014/main" id="{1C6B7C57-1F96-2627-BBBB-27EFAD399465}"/>
              </a:ext>
            </a:extLst>
          </p:cNvPr>
          <p:cNvSpPr txBox="1"/>
          <p:nvPr/>
        </p:nvSpPr>
        <p:spPr>
          <a:xfrm>
            <a:off x="623685" y="404664"/>
            <a:ext cx="8189119" cy="1969770"/>
          </a:xfrm>
          <a:prstGeom prst="rect">
            <a:avLst/>
          </a:prstGeom>
          <a:noFill/>
        </p:spPr>
        <p:txBody>
          <a:bodyPr wrap="square">
            <a:spAutoFit/>
          </a:bodyPr>
          <a:lstStyle/>
          <a:p>
            <a:r>
              <a:rPr lang="el-GR" sz="1600" b="1" dirty="0">
                <a:solidFill>
                  <a:schemeClr val="accent2">
                    <a:lumMod val="75000"/>
                  </a:schemeClr>
                </a:solidFill>
                <a:effectLst/>
                <a:latin typeface="Arial" panose="020B0604020202020204" pitchFamily="34" charset="0"/>
                <a:ea typeface="Calibri-Bold"/>
              </a:rPr>
              <a:t>16.2  Έλεγχος ενέγγυας πίστωσης (καπάρο)</a:t>
            </a:r>
          </a:p>
          <a:p>
            <a:endParaRPr lang="el-GR" sz="1000" b="1" dirty="0">
              <a:solidFill>
                <a:schemeClr val="accent2">
                  <a:lumMod val="75000"/>
                </a:schemeClr>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Μια συνήθης μορφή πληρωμής που διασφαλίζει τα συμφέροντα και των δύο μερών είναι η ανέκκλητος επιβεβαιωμένη πίστωση. Η επιχείρηση λοιπόν περιμένει το άνοιγμα της πίστωσης και την κοινοποίηση και επιβεβαίωσή της από την μεσολαβούσα τράπεζα. Μόλις παραλάβει την πίστωση το τμήμα εξαγωγών, την ελέγχει και στη συνέχεια ειδοποιεί την παραγωγική μονάδα να προχωρήσει στην παραγωγή και προετοιμασία του φορτίου για αποστολή.</a:t>
            </a:r>
          </a:p>
        </p:txBody>
      </p:sp>
      <p:sp>
        <p:nvSpPr>
          <p:cNvPr id="2" name="TextBox 1">
            <a:extLst>
              <a:ext uri="{FF2B5EF4-FFF2-40B4-BE49-F238E27FC236}">
                <a16:creationId xmlns:a16="http://schemas.microsoft.com/office/drawing/2014/main" id="{9B3A8B63-8CF3-1AA6-D020-33FADBEB1AEE}"/>
              </a:ext>
            </a:extLst>
          </p:cNvPr>
          <p:cNvSpPr txBox="1"/>
          <p:nvPr/>
        </p:nvSpPr>
        <p:spPr>
          <a:xfrm>
            <a:off x="623685" y="2646198"/>
            <a:ext cx="8189119" cy="3447098"/>
          </a:xfrm>
          <a:prstGeom prst="rect">
            <a:avLst/>
          </a:prstGeom>
          <a:noFill/>
        </p:spPr>
        <p:txBody>
          <a:bodyPr wrap="square">
            <a:spAutoFit/>
          </a:bodyPr>
          <a:lstStyle/>
          <a:p>
            <a:r>
              <a:rPr lang="el-GR" sz="1600" b="1" dirty="0">
                <a:solidFill>
                  <a:schemeClr val="accent2">
                    <a:lumMod val="75000"/>
                  </a:schemeClr>
                </a:solidFill>
                <a:effectLst/>
                <a:latin typeface="Arial" panose="020B0604020202020204" pitchFamily="34" charset="0"/>
                <a:ea typeface="Calibri-Bold"/>
              </a:rPr>
              <a:t>16.3  Μεταβίβαση παραγγελιών</a:t>
            </a:r>
          </a:p>
          <a:p>
            <a:endParaRPr lang="el-GR" sz="1000" b="1" dirty="0">
              <a:solidFill>
                <a:schemeClr val="accent2">
                  <a:lumMod val="75000"/>
                </a:schemeClr>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Όταν το υλικό είναι έτοιμο για φόρτωση, ο υπεύθυνος παραγωγής ειδοποιεί το τμήμα εξαγωγών και αυτό με την σειρά του τον πελάτη ή τον αντιπρόσωπο, ενώ το τμήμα εξαγωγής προχωρεί στις εξής ενέργειες:</a:t>
            </a:r>
          </a:p>
          <a:p>
            <a:endParaRPr lang="el-GR" sz="800" dirty="0">
              <a:solidFill>
                <a:srgbClr val="0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1.  Ναυλώνει πλοίο</a:t>
            </a:r>
          </a:p>
          <a:p>
            <a:r>
              <a:rPr lang="el-GR" sz="1600" dirty="0">
                <a:solidFill>
                  <a:srgbClr val="000000"/>
                </a:solidFill>
                <a:effectLst/>
                <a:latin typeface="Arial" panose="020B0604020202020204" pitchFamily="34" charset="0"/>
                <a:ea typeface="Calibri-Bold"/>
              </a:rPr>
              <a:t>2.  Ασφαλίζει το υλικό σύμφωνα με την ασφαλιστική κάλυψη του συμβολαίου</a:t>
            </a:r>
          </a:p>
          <a:p>
            <a:r>
              <a:rPr lang="el-GR" sz="1600" dirty="0">
                <a:solidFill>
                  <a:srgbClr val="000000"/>
                </a:solidFill>
                <a:effectLst/>
                <a:latin typeface="Arial" panose="020B0604020202020204" pitchFamily="34" charset="0"/>
                <a:ea typeface="Calibri-Bold"/>
              </a:rPr>
              <a:t>3.  Ειδοποιεί τους πράκτορες του πλοίου και του φορτίου στο λιμάνι φόρτωσης</a:t>
            </a:r>
          </a:p>
          <a:p>
            <a:r>
              <a:rPr lang="el-GR" sz="1600" dirty="0">
                <a:solidFill>
                  <a:srgbClr val="000000"/>
                </a:solidFill>
                <a:effectLst/>
                <a:latin typeface="Arial" panose="020B0604020202020204" pitchFamily="34" charset="0"/>
                <a:ea typeface="Calibri-Bold"/>
              </a:rPr>
              <a:t>4.  Ειδοποιεί τον εκτελωνιστή για να επιμεληθεί των τελωνειακών διαδικασιών εξαγωγής</a:t>
            </a:r>
          </a:p>
          <a:p>
            <a:pPr marL="342900" indent="-342900">
              <a:buAutoNum type="arabicPeriod" startAt="5"/>
            </a:pPr>
            <a:r>
              <a:rPr lang="el-GR" sz="1600" dirty="0">
                <a:solidFill>
                  <a:srgbClr val="000000"/>
                </a:solidFill>
                <a:effectLst/>
                <a:latin typeface="Arial" panose="020B0604020202020204" pitchFamily="34" charset="0"/>
                <a:ea typeface="Calibri-Bold"/>
              </a:rPr>
              <a:t>Ειδοποιεί τον παραλήπτη να παραλάβει το φορτίο μόλις φθάσει το πλοίο.</a:t>
            </a:r>
          </a:p>
          <a:p>
            <a:endParaRPr lang="el-GR" sz="800" dirty="0">
              <a:solidFill>
                <a:srgbClr val="0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Ο πράκτορας φόρτωσης εκδίδει φορτωτικές σύμφωνα με τις οδηγίες του τμήματος εξαγωγών και τις παρουσιάζει στον κυβερνήτη του πλοίου μετά το πέρας της φόρτωσης για υπογραφή. </a:t>
            </a:r>
          </a:p>
        </p:txBody>
      </p:sp>
    </p:spTree>
    <p:extLst>
      <p:ext uri="{BB962C8B-B14F-4D97-AF65-F5344CB8AC3E}">
        <p14:creationId xmlns:p14="http://schemas.microsoft.com/office/powerpoint/2010/main" val="38736656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TextBox 5">
            <a:extLst>
              <a:ext uri="{FF2B5EF4-FFF2-40B4-BE49-F238E27FC236}">
                <a16:creationId xmlns:a16="http://schemas.microsoft.com/office/drawing/2014/main" id="{1C6B7C57-1F96-2627-BBBB-27EFAD399465}"/>
              </a:ext>
            </a:extLst>
          </p:cNvPr>
          <p:cNvSpPr txBox="1"/>
          <p:nvPr/>
        </p:nvSpPr>
        <p:spPr>
          <a:xfrm>
            <a:off x="623685" y="404664"/>
            <a:ext cx="8189119" cy="1969770"/>
          </a:xfrm>
          <a:prstGeom prst="rect">
            <a:avLst/>
          </a:prstGeom>
          <a:noFill/>
        </p:spPr>
        <p:txBody>
          <a:bodyPr wrap="square">
            <a:spAutoFit/>
          </a:bodyPr>
          <a:lstStyle/>
          <a:p>
            <a:r>
              <a:rPr lang="el-GR" sz="1600" b="1" dirty="0">
                <a:solidFill>
                  <a:schemeClr val="accent2">
                    <a:lumMod val="75000"/>
                  </a:schemeClr>
                </a:solidFill>
                <a:effectLst/>
                <a:latin typeface="Arial" panose="020B0604020202020204" pitchFamily="34" charset="0"/>
                <a:ea typeface="Calibri-Bold"/>
              </a:rPr>
              <a:t>16.4  Υποβολή φορτωτικών εγγράφων</a:t>
            </a:r>
          </a:p>
          <a:p>
            <a:endParaRPr lang="el-GR" sz="1000" b="1" dirty="0">
              <a:solidFill>
                <a:schemeClr val="accent2">
                  <a:lumMod val="75000"/>
                </a:schemeClr>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Μετά τον απόπλου του πλοίου, το τμήμα εξαγωγών συγκεντρώνει τα φορτωτικά έγγραφα που ζητά η πίστωση για να τα παρουσιάσει στην τράπεζα και να ζητήσει πληρωμή. Η μεσολαβούσα τράπεζα τα ελέγχει και εφ’ όσον διαπιστώσει ότι ανταποκρίνονται ακριβώς στις απαιτήσεις της πίστωσης πληρώνει την αξία του εμπορικού τιμολογίου στον εξαγωγέα, ή αναλαμβάνει την υποχρέωση να πληρώσει την ημερομηνία πληρωμής που προβλέπεται.</a:t>
            </a:r>
          </a:p>
        </p:txBody>
      </p:sp>
      <p:sp>
        <p:nvSpPr>
          <p:cNvPr id="2" name="TextBox 1">
            <a:extLst>
              <a:ext uri="{FF2B5EF4-FFF2-40B4-BE49-F238E27FC236}">
                <a16:creationId xmlns:a16="http://schemas.microsoft.com/office/drawing/2014/main" id="{9B3A8B63-8CF3-1AA6-D020-33FADBEB1AEE}"/>
              </a:ext>
            </a:extLst>
          </p:cNvPr>
          <p:cNvSpPr txBox="1"/>
          <p:nvPr/>
        </p:nvSpPr>
        <p:spPr>
          <a:xfrm>
            <a:off x="623685" y="2646198"/>
            <a:ext cx="8189119" cy="1231106"/>
          </a:xfrm>
          <a:prstGeom prst="rect">
            <a:avLst/>
          </a:prstGeom>
          <a:noFill/>
        </p:spPr>
        <p:txBody>
          <a:bodyPr wrap="square">
            <a:spAutoFit/>
          </a:bodyPr>
          <a:lstStyle/>
          <a:p>
            <a:r>
              <a:rPr lang="el-GR" sz="1600" b="1" dirty="0">
                <a:solidFill>
                  <a:schemeClr val="accent2">
                    <a:lumMod val="75000"/>
                  </a:schemeClr>
                </a:solidFill>
                <a:effectLst/>
                <a:latin typeface="Arial" panose="020B0604020202020204" pitchFamily="34" charset="0"/>
                <a:ea typeface="Calibri-Bold"/>
              </a:rPr>
              <a:t>16.5  Διεκπεραίωση λοιπών εξαγωγικών διαδικασιών</a:t>
            </a:r>
          </a:p>
          <a:p>
            <a:endParaRPr lang="el-GR" sz="1000" b="1" dirty="0">
              <a:solidFill>
                <a:schemeClr val="accent2">
                  <a:lumMod val="75000"/>
                </a:schemeClr>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Το τμήμα εξαγωγών μόλις λάβει τα τιμολόγια ναύλου και ασφαλίστρων από την ναυτιλιακή και ασφαλιστική εταιρία αντίστοιχα προχωρεί στην πληρωμή τους. Επίσης υπολογίζει και </a:t>
            </a:r>
            <a:r>
              <a:rPr lang="el-GR" sz="1600" dirty="0" err="1">
                <a:solidFill>
                  <a:srgbClr val="000000"/>
                </a:solidFill>
                <a:effectLst/>
                <a:latin typeface="Arial" panose="020B0604020202020204" pitchFamily="34" charset="0"/>
                <a:ea typeface="Calibri-Bold"/>
              </a:rPr>
              <a:t>εμβάζει</a:t>
            </a:r>
            <a:r>
              <a:rPr lang="el-GR" sz="1600" dirty="0">
                <a:solidFill>
                  <a:srgbClr val="000000"/>
                </a:solidFill>
                <a:effectLst/>
                <a:latin typeface="Arial" panose="020B0604020202020204" pitchFamily="34" charset="0"/>
                <a:ea typeface="Calibri-Bold"/>
              </a:rPr>
              <a:t> την προμήθεια του αντιπροσώπου. </a:t>
            </a:r>
          </a:p>
        </p:txBody>
      </p:sp>
    </p:spTree>
    <p:extLst>
      <p:ext uri="{BB962C8B-B14F-4D97-AF65-F5344CB8AC3E}">
        <p14:creationId xmlns:p14="http://schemas.microsoft.com/office/powerpoint/2010/main" val="11668033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213265"/>
            <a:ext cx="9186203" cy="708575"/>
            <a:chOff x="0" y="214290"/>
            <a:chExt cx="9144000" cy="574678"/>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135545" y="264414"/>
              <a:ext cx="7757260" cy="374426"/>
            </a:xfrm>
            <a:prstGeom prst="rect">
              <a:avLst/>
            </a:prstGeom>
            <a:noFill/>
          </p:spPr>
          <p:txBody>
            <a:bodyPr wrap="square" rtlCol="0">
              <a:spAutoFit/>
            </a:bodyPr>
            <a:lstStyle/>
            <a:p>
              <a:pPr algn="ct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Τρόποι χρηματοδότησης εξαγωγικών επιχειρήσεων</a:t>
              </a:r>
              <a:endParaRPr lang="el-GR" sz="24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17</a:t>
              </a:r>
              <a:r>
                <a:rPr lang="en-US" sz="2400" dirty="0">
                  <a:solidFill>
                    <a:schemeClr val="bg1"/>
                  </a:solidFill>
                  <a:latin typeface="Comic Sans MS" pitchFamily="66" charset="0"/>
                </a:rPr>
                <a:t>	</a:t>
              </a:r>
            </a:p>
          </p:txBody>
        </p:sp>
      </p:grpSp>
      <p:sp>
        <p:nvSpPr>
          <p:cNvPr id="6" name="TextBox 5">
            <a:extLst>
              <a:ext uri="{FF2B5EF4-FFF2-40B4-BE49-F238E27FC236}">
                <a16:creationId xmlns:a16="http://schemas.microsoft.com/office/drawing/2014/main" id="{1C6B7C57-1F96-2627-BBBB-27EFAD399465}"/>
              </a:ext>
            </a:extLst>
          </p:cNvPr>
          <p:cNvSpPr txBox="1"/>
          <p:nvPr/>
        </p:nvSpPr>
        <p:spPr>
          <a:xfrm>
            <a:off x="623685" y="1412776"/>
            <a:ext cx="8189119" cy="1569660"/>
          </a:xfrm>
          <a:prstGeom prst="rect">
            <a:avLst/>
          </a:prstGeom>
          <a:noFill/>
        </p:spPr>
        <p:txBody>
          <a:bodyPr wrap="square">
            <a:spAutoFit/>
          </a:bodyPr>
          <a:lstStyle/>
          <a:p>
            <a:r>
              <a:rPr lang="el-GR" sz="1600" b="1" dirty="0">
                <a:solidFill>
                  <a:srgbClr val="C00000"/>
                </a:solidFill>
                <a:effectLst/>
                <a:latin typeface="Arial" panose="020B0604020202020204" pitchFamily="34" charset="0"/>
                <a:ea typeface="Calibri-Bold"/>
              </a:rPr>
              <a:t>17.1  Αυτοχρηματοδότηση</a:t>
            </a:r>
          </a:p>
          <a:p>
            <a:r>
              <a:rPr lang="el-GR" sz="1600" dirty="0">
                <a:solidFill>
                  <a:srgbClr val="000000"/>
                </a:solidFill>
                <a:effectLst/>
                <a:latin typeface="Arial" panose="020B0604020202020204" pitchFamily="34" charset="0"/>
                <a:ea typeface="Calibri-Bold"/>
              </a:rPr>
              <a:t>Οι πόροι για να χρηματοδοτήσει μια επιχείρηση τις ανάγκες της  σε επενδυτικά αγαθά και σε κεφάλαιο κίνησης δηλ. για την πληρωμή μισθών και ημερομισθίων, εξόφληση πιστωτών και προμηθευτών πρώτων υλών, αγορά ενέργειας κ.λπ., προέρχονται από την ίδια και την προσωπική περιουσία του ιδιοκτήτη, εκτός εάν συμμετέχουν σαν ετερόρρυθμοι εταίροι ή μέτοχοι, οπότε η ευθύνη διαμοιράζεται.</a:t>
            </a:r>
          </a:p>
        </p:txBody>
      </p:sp>
      <p:sp>
        <p:nvSpPr>
          <p:cNvPr id="2" name="TextBox 1">
            <a:extLst>
              <a:ext uri="{FF2B5EF4-FFF2-40B4-BE49-F238E27FC236}">
                <a16:creationId xmlns:a16="http://schemas.microsoft.com/office/drawing/2014/main" id="{EDDC74EC-A763-37B7-C038-4803FD7D4E00}"/>
              </a:ext>
            </a:extLst>
          </p:cNvPr>
          <p:cNvSpPr txBox="1"/>
          <p:nvPr/>
        </p:nvSpPr>
        <p:spPr>
          <a:xfrm>
            <a:off x="645876" y="3080298"/>
            <a:ext cx="8189119" cy="3046988"/>
          </a:xfrm>
          <a:prstGeom prst="rect">
            <a:avLst/>
          </a:prstGeom>
          <a:noFill/>
        </p:spPr>
        <p:txBody>
          <a:bodyPr wrap="square">
            <a:spAutoFit/>
          </a:bodyPr>
          <a:lstStyle/>
          <a:p>
            <a:r>
              <a:rPr lang="el-GR" sz="1600" b="1" dirty="0">
                <a:solidFill>
                  <a:srgbClr val="C00000"/>
                </a:solidFill>
                <a:effectLst/>
                <a:latin typeface="Arial" panose="020B0604020202020204" pitchFamily="34" charset="0"/>
                <a:ea typeface="Calibri-Bold"/>
              </a:rPr>
              <a:t>17.2  Μακροπρόθεσμα-βραχυπρόθεσμα τραπεζικά δάνεια</a:t>
            </a:r>
          </a:p>
          <a:p>
            <a:r>
              <a:rPr lang="el-GR" sz="1600" dirty="0">
                <a:solidFill>
                  <a:srgbClr val="000000"/>
                </a:solidFill>
                <a:effectLst/>
                <a:latin typeface="Arial" panose="020B0604020202020204" pitchFamily="34" charset="0"/>
                <a:ea typeface="Calibri-Bold"/>
              </a:rPr>
              <a:t>Η μορφή αυτή δανεισμού παρέχεται από εμπορικές τράπεζες και τράπεζες βιομηχανικής ανάπτυξης με σκοπό την αγορά πάγιου εξοπλισμού που θα εξυπηρετήσει την επιχείρηση για μακρό χρονικό διάστημα. Συγκεκριμένα χορηγούνται δάνεια για:</a:t>
            </a:r>
          </a:p>
          <a:p>
            <a:r>
              <a:rPr lang="el-GR" sz="1600" dirty="0">
                <a:solidFill>
                  <a:srgbClr val="000000"/>
                </a:solidFill>
                <a:effectLst/>
                <a:latin typeface="Arial" panose="020B0604020202020204" pitchFamily="34" charset="0"/>
                <a:ea typeface="Calibri-Bold"/>
              </a:rPr>
              <a:t>-	Αγορά οικοπέδων</a:t>
            </a:r>
          </a:p>
          <a:p>
            <a:r>
              <a:rPr lang="el-GR" sz="1600" dirty="0">
                <a:solidFill>
                  <a:srgbClr val="000000"/>
                </a:solidFill>
                <a:effectLst/>
                <a:latin typeface="Arial" panose="020B0604020202020204" pitchFamily="34" charset="0"/>
                <a:ea typeface="Calibri-Bold"/>
              </a:rPr>
              <a:t>-	Αγορά μηχανολογικού εξοπλισμού</a:t>
            </a:r>
          </a:p>
          <a:p>
            <a:r>
              <a:rPr lang="el-GR" sz="1600" dirty="0">
                <a:solidFill>
                  <a:srgbClr val="000000"/>
                </a:solidFill>
                <a:effectLst/>
                <a:latin typeface="Arial" panose="020B0604020202020204" pitchFamily="34" charset="0"/>
                <a:ea typeface="Calibri-Bold"/>
              </a:rPr>
              <a:t>-	Προμήθεια μεταφορικών μέσων</a:t>
            </a:r>
          </a:p>
          <a:p>
            <a:r>
              <a:rPr lang="el-GR" sz="1600" dirty="0">
                <a:solidFill>
                  <a:srgbClr val="000000"/>
                </a:solidFill>
                <a:effectLst/>
                <a:latin typeface="Arial" panose="020B0604020202020204" pitchFamily="34" charset="0"/>
                <a:ea typeface="Calibri-Bold"/>
              </a:rPr>
              <a:t>-	Καταβολή δικαιωμάτων </a:t>
            </a:r>
            <a:r>
              <a:rPr lang="el-GR" sz="1600" dirty="0" err="1">
                <a:solidFill>
                  <a:srgbClr val="000000"/>
                </a:solidFill>
                <a:effectLst/>
                <a:latin typeface="Arial" panose="020B0604020202020204" pitchFamily="34" charset="0"/>
                <a:ea typeface="Calibri-Bold"/>
              </a:rPr>
              <a:t>royalties</a:t>
            </a:r>
            <a:endParaRPr lang="el-GR" sz="1600" dirty="0">
              <a:solidFill>
                <a:srgbClr val="0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	Αγορά μετοχών και εταιρικών μεριδίων</a:t>
            </a:r>
          </a:p>
          <a:p>
            <a:r>
              <a:rPr lang="el-GR" sz="1600" dirty="0">
                <a:solidFill>
                  <a:srgbClr val="000000"/>
                </a:solidFill>
                <a:effectLst/>
                <a:latin typeface="Arial" panose="020B0604020202020204" pitchFamily="34" charset="0"/>
                <a:ea typeface="Calibri-Bold"/>
              </a:rPr>
              <a:t>Βραχυπρόθεσμα δάνεια χορηγούνται από τις εμπορικές τράπεζες για να καλύψουν τις ανάγκες των επιχειρήσεων σε κεφάλαιο κίνησης και έχουν σύντομη περίοδο αποπληρωμής.</a:t>
            </a:r>
          </a:p>
        </p:txBody>
      </p:sp>
    </p:spTree>
    <p:extLst>
      <p:ext uri="{BB962C8B-B14F-4D97-AF65-F5344CB8AC3E}">
        <p14:creationId xmlns:p14="http://schemas.microsoft.com/office/powerpoint/2010/main" val="40442811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TextBox 5">
            <a:extLst>
              <a:ext uri="{FF2B5EF4-FFF2-40B4-BE49-F238E27FC236}">
                <a16:creationId xmlns:a16="http://schemas.microsoft.com/office/drawing/2014/main" id="{1C6B7C57-1F96-2627-BBBB-27EFAD399465}"/>
              </a:ext>
            </a:extLst>
          </p:cNvPr>
          <p:cNvSpPr txBox="1"/>
          <p:nvPr/>
        </p:nvSpPr>
        <p:spPr>
          <a:xfrm>
            <a:off x="839709" y="670044"/>
            <a:ext cx="7476707" cy="3046988"/>
          </a:xfrm>
          <a:prstGeom prst="rect">
            <a:avLst/>
          </a:prstGeom>
          <a:noFill/>
        </p:spPr>
        <p:txBody>
          <a:bodyPr wrap="square">
            <a:spAutoFit/>
          </a:bodyPr>
          <a:lstStyle/>
          <a:p>
            <a:r>
              <a:rPr lang="el-GR" sz="1600" b="1" dirty="0">
                <a:solidFill>
                  <a:srgbClr val="C00000"/>
                </a:solidFill>
                <a:effectLst/>
                <a:latin typeface="Arial" panose="020B0604020202020204" pitchFamily="34" charset="0"/>
                <a:ea typeface="Calibri-Bold"/>
              </a:rPr>
              <a:t>17.3  Κρατικές ενισχύσεις</a:t>
            </a:r>
          </a:p>
          <a:p>
            <a:r>
              <a:rPr lang="el-GR" sz="1600" dirty="0">
                <a:solidFill>
                  <a:srgbClr val="000000"/>
                </a:solidFill>
                <a:effectLst/>
                <a:latin typeface="Arial" panose="020B0604020202020204" pitchFamily="34" charset="0"/>
                <a:ea typeface="Calibri-Bold"/>
              </a:rPr>
              <a:t>Κρατικές ενισχύσεις παρέχονται από το Δημόσιο σε επιχειρήσεις που εντάσσονται στον ισχύοντα εκάστοτε Αναπτυξιακό Νόμο της χώρας. Διακρίνονται σε:</a:t>
            </a:r>
          </a:p>
          <a:p>
            <a:r>
              <a:rPr lang="el-GR" sz="1600" dirty="0">
                <a:solidFill>
                  <a:srgbClr val="000000"/>
                </a:solidFill>
                <a:effectLst/>
                <a:latin typeface="Arial" panose="020B0604020202020204" pitchFamily="34" charset="0"/>
                <a:ea typeface="Calibri-Bold"/>
              </a:rPr>
              <a:t>- Επιχορηγήσεις ποσών για την κάλυψη τμήματος της δαπάνης επενδύσεων.</a:t>
            </a:r>
          </a:p>
          <a:p>
            <a:r>
              <a:rPr lang="el-GR" sz="1600" dirty="0">
                <a:solidFill>
                  <a:srgbClr val="000000"/>
                </a:solidFill>
                <a:effectLst/>
                <a:latin typeface="Arial" panose="020B0604020202020204" pitchFamily="34" charset="0"/>
                <a:ea typeface="Calibri-Bold"/>
              </a:rPr>
              <a:t>- Επιδότηση τμήματος των καταβαλλόμενων τόκων των </a:t>
            </a:r>
            <a:r>
              <a:rPr lang="el-GR" sz="1600" dirty="0" err="1">
                <a:solidFill>
                  <a:srgbClr val="000000"/>
                </a:solidFill>
                <a:effectLst/>
                <a:latin typeface="Arial" panose="020B0604020202020204" pitchFamily="34" charset="0"/>
                <a:ea typeface="Calibri-Bold"/>
              </a:rPr>
              <a:t>μεσομακροπρόθεσμων</a:t>
            </a:r>
            <a:r>
              <a:rPr lang="el-GR" sz="1600" dirty="0">
                <a:solidFill>
                  <a:srgbClr val="000000"/>
                </a:solidFill>
                <a:effectLst/>
                <a:latin typeface="Arial" panose="020B0604020202020204" pitchFamily="34" charset="0"/>
                <a:ea typeface="Calibri-Bold"/>
              </a:rPr>
              <a:t> δανείων τετραετούς τουλάχιστον διάρκειας που λαμβάνονται για δαπάνες επένδυσης.</a:t>
            </a:r>
          </a:p>
          <a:p>
            <a:r>
              <a:rPr lang="el-GR" sz="1600" dirty="0">
                <a:solidFill>
                  <a:srgbClr val="000000"/>
                </a:solidFill>
                <a:effectLst/>
                <a:latin typeface="Arial" panose="020B0604020202020204" pitchFamily="34" charset="0"/>
                <a:ea typeface="Calibri-Bold"/>
              </a:rPr>
              <a:t>- Επιδότηση χρηματοδοτικής μίσθωσης για την απόκτηση της χρήσης καινούριου μηχανολογικού και λοιπού εξοπλισμού.</a:t>
            </a:r>
          </a:p>
          <a:p>
            <a:r>
              <a:rPr lang="el-GR" sz="1600" dirty="0">
                <a:solidFill>
                  <a:srgbClr val="000000"/>
                </a:solidFill>
                <a:effectLst/>
                <a:latin typeface="Arial" panose="020B0604020202020204" pitchFamily="34" charset="0"/>
                <a:ea typeface="Calibri-Bold"/>
              </a:rPr>
              <a:t>- Φορολογική απαλλαγή ύψους μέχρι ενός ποσοστού επί της αξίας της ενισχυόμενης επένδυσης ή/και της αξίας της χρηματοδοτικής μίσθωσης.</a:t>
            </a:r>
          </a:p>
        </p:txBody>
      </p:sp>
      <p:sp>
        <p:nvSpPr>
          <p:cNvPr id="2" name="TextBox 1">
            <a:extLst>
              <a:ext uri="{FF2B5EF4-FFF2-40B4-BE49-F238E27FC236}">
                <a16:creationId xmlns:a16="http://schemas.microsoft.com/office/drawing/2014/main" id="{EDDC74EC-A763-37B7-C038-4803FD7D4E00}"/>
              </a:ext>
            </a:extLst>
          </p:cNvPr>
          <p:cNvSpPr txBox="1"/>
          <p:nvPr/>
        </p:nvSpPr>
        <p:spPr>
          <a:xfrm>
            <a:off x="839709" y="3833753"/>
            <a:ext cx="7476707" cy="1323439"/>
          </a:xfrm>
          <a:prstGeom prst="rect">
            <a:avLst/>
          </a:prstGeom>
          <a:noFill/>
        </p:spPr>
        <p:txBody>
          <a:bodyPr wrap="square">
            <a:spAutoFit/>
          </a:bodyPr>
          <a:lstStyle/>
          <a:p>
            <a:r>
              <a:rPr lang="el-GR" sz="1600" b="1" dirty="0">
                <a:solidFill>
                  <a:srgbClr val="C00000"/>
                </a:solidFill>
                <a:effectLst/>
                <a:latin typeface="Arial" panose="020B0604020202020204" pitchFamily="34" charset="0"/>
                <a:ea typeface="Calibri-Bold"/>
              </a:rPr>
              <a:t>17.4  Πιστώσεις προμηθευτών</a:t>
            </a:r>
          </a:p>
          <a:p>
            <a:r>
              <a:rPr lang="el-GR" sz="1600" dirty="0">
                <a:solidFill>
                  <a:srgbClr val="000000"/>
                </a:solidFill>
                <a:effectLst/>
                <a:latin typeface="Arial" panose="020B0604020202020204" pitchFamily="34" charset="0"/>
                <a:ea typeface="Calibri-Bold"/>
              </a:rPr>
              <a:t>Για να βοηθήσουν τους πελάτες τους να διευρύνουν τον κύκλο εργασιών τους οι προμηθευτές συνήθως προσφέρουν εκτεταμένες περιόδους πίστωσης. Η πίστωση αυτή αυξάνει το κεφάλαιο κίνησης των αγοραστών και μειώνει το χρηματοδοτικό τους κόστος. </a:t>
            </a:r>
          </a:p>
        </p:txBody>
      </p:sp>
    </p:spTree>
    <p:extLst>
      <p:ext uri="{BB962C8B-B14F-4D97-AF65-F5344CB8AC3E}">
        <p14:creationId xmlns:p14="http://schemas.microsoft.com/office/powerpoint/2010/main" val="26642733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TextBox 5">
            <a:extLst>
              <a:ext uri="{FF2B5EF4-FFF2-40B4-BE49-F238E27FC236}">
                <a16:creationId xmlns:a16="http://schemas.microsoft.com/office/drawing/2014/main" id="{1C6B7C57-1F96-2627-BBBB-27EFAD399465}"/>
              </a:ext>
            </a:extLst>
          </p:cNvPr>
          <p:cNvSpPr txBox="1"/>
          <p:nvPr/>
        </p:nvSpPr>
        <p:spPr>
          <a:xfrm>
            <a:off x="623685" y="611977"/>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Παράλληλα με την χρήση των μέσων διεθνών πληρωμών οι εξαγωγείς έχουν τη δυνατότητα να χρηματοδοτηθούν και με τις μεθόδους που περιγράφονται πιο κάτω:</a:t>
            </a:r>
          </a:p>
        </p:txBody>
      </p:sp>
      <p:sp>
        <p:nvSpPr>
          <p:cNvPr id="2" name="TextBox 1">
            <a:extLst>
              <a:ext uri="{FF2B5EF4-FFF2-40B4-BE49-F238E27FC236}">
                <a16:creationId xmlns:a16="http://schemas.microsoft.com/office/drawing/2014/main" id="{9B3A8B63-8CF3-1AA6-D020-33FADBEB1AEE}"/>
              </a:ext>
            </a:extLst>
          </p:cNvPr>
          <p:cNvSpPr txBox="1"/>
          <p:nvPr/>
        </p:nvSpPr>
        <p:spPr>
          <a:xfrm>
            <a:off x="623685" y="1333798"/>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a:t>
            </a:r>
            <a:r>
              <a:rPr lang="el-GR" sz="1600" b="1" dirty="0">
                <a:solidFill>
                  <a:srgbClr val="000000"/>
                </a:solidFill>
                <a:effectLst/>
                <a:latin typeface="Arial" panose="020B0604020202020204" pitchFamily="34" charset="0"/>
                <a:ea typeface="Calibri-Bold"/>
              </a:rPr>
              <a:t>Προθεσμιακή ανέκκλητος και επιβεβαιωμένη ενέγγυος πίστωση</a:t>
            </a:r>
          </a:p>
          <a:p>
            <a:r>
              <a:rPr lang="el-GR" sz="1600" dirty="0">
                <a:solidFill>
                  <a:srgbClr val="000000"/>
                </a:solidFill>
                <a:effectLst/>
                <a:latin typeface="Arial" panose="020B0604020202020204" pitchFamily="34" charset="0"/>
                <a:ea typeface="Calibri-Bold"/>
              </a:rPr>
              <a:t>Η πίστωση αυτή προβλέπει την πληρωμή του εμπορεύματος από τον εισαγωγέα σε συγκεκριμένη ημερομηνία στο μέλλον ή μετά από μια συμφωνημένη περίοδο πίστωσης που ακολουθεί την παρουσίαση των φορτωτικών εγγράφων.</a:t>
            </a:r>
          </a:p>
        </p:txBody>
      </p:sp>
      <p:sp>
        <p:nvSpPr>
          <p:cNvPr id="3" name="TextBox 2">
            <a:extLst>
              <a:ext uri="{FF2B5EF4-FFF2-40B4-BE49-F238E27FC236}">
                <a16:creationId xmlns:a16="http://schemas.microsoft.com/office/drawing/2014/main" id="{37E070EC-A791-8AF2-96BA-8058C03C4467}"/>
              </a:ext>
            </a:extLst>
          </p:cNvPr>
          <p:cNvSpPr txBox="1"/>
          <p:nvPr/>
        </p:nvSpPr>
        <p:spPr>
          <a:xfrm>
            <a:off x="623684" y="2490699"/>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a:t>
            </a:r>
            <a:r>
              <a:rPr lang="el-GR" sz="1600" b="1" dirty="0">
                <a:solidFill>
                  <a:srgbClr val="000000"/>
                </a:solidFill>
                <a:effectLst/>
                <a:latin typeface="Arial" panose="020B0604020202020204" pitchFamily="34" charset="0"/>
                <a:ea typeface="Calibri-Bold"/>
              </a:rPr>
              <a:t>Προεξόφληση τριτεγγυημένων συναλλαγματικών</a:t>
            </a:r>
          </a:p>
          <a:p>
            <a:r>
              <a:rPr lang="el-GR" sz="1600" dirty="0">
                <a:solidFill>
                  <a:srgbClr val="000000"/>
                </a:solidFill>
                <a:effectLst/>
                <a:latin typeface="Arial" panose="020B0604020202020204" pitchFamily="34" charset="0"/>
                <a:ea typeface="Calibri-Bold"/>
              </a:rPr>
              <a:t>Είναι ένα καθιερωμένο μέσο χρηματοδότησης τόσο του εισαγωγέα όσο και του εξαγωγέα. Ο μεν εισαγωγέας έχει την δυνατότητα να πληρώσει την αξία της εισαγωγής κατά την λήξη της συναλλαγματικής, ο δε εξαγωγέας δύναται να την προεξοφλήσει για να χρηματοδοτήσει την εξαγωγή που πραγματοποίησε.</a:t>
            </a:r>
          </a:p>
        </p:txBody>
      </p:sp>
      <p:sp>
        <p:nvSpPr>
          <p:cNvPr id="4" name="TextBox 3">
            <a:extLst>
              <a:ext uri="{FF2B5EF4-FFF2-40B4-BE49-F238E27FC236}">
                <a16:creationId xmlns:a16="http://schemas.microsoft.com/office/drawing/2014/main" id="{39B0561E-3716-08FF-71AE-E2F5AB1D8080}"/>
              </a:ext>
            </a:extLst>
          </p:cNvPr>
          <p:cNvSpPr txBox="1"/>
          <p:nvPr/>
        </p:nvSpPr>
        <p:spPr>
          <a:xfrm>
            <a:off x="623683" y="3935958"/>
            <a:ext cx="8189119" cy="2062103"/>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a:t>
            </a:r>
            <a:r>
              <a:rPr lang="el-GR" sz="1600" b="1" dirty="0">
                <a:solidFill>
                  <a:srgbClr val="000000"/>
                </a:solidFill>
                <a:effectLst/>
                <a:latin typeface="Arial" panose="020B0604020202020204" pitchFamily="34" charset="0"/>
                <a:ea typeface="Calibri-Bold"/>
              </a:rPr>
              <a:t>Ανάληψη απαιτήσεων (</a:t>
            </a:r>
            <a:r>
              <a:rPr lang="en-US" sz="1600" b="1" dirty="0">
                <a:solidFill>
                  <a:srgbClr val="000000"/>
                </a:solidFill>
                <a:effectLst/>
                <a:latin typeface="Arial" panose="020B0604020202020204" pitchFamily="34" charset="0"/>
                <a:ea typeface="Calibri-Bold"/>
              </a:rPr>
              <a:t>Factoring)</a:t>
            </a:r>
            <a:endParaRPr lang="el-GR" sz="1600" b="1" dirty="0">
              <a:solidFill>
                <a:srgbClr val="0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Είναι μια μορφή χρηματοδότησης σύμφωνα με την οποίαν οι απαιτήσεις μιας επιχείρησης κατά των πελατών της αγοράζονται από κάποιον χρηματοδοτικό οργανισμό. Ο οργανισμός αυτός που ονομάζεται εταιρία </a:t>
            </a:r>
            <a:r>
              <a:rPr lang="el-GR" sz="1600" dirty="0" err="1">
                <a:solidFill>
                  <a:srgbClr val="000000"/>
                </a:solidFill>
                <a:effectLst/>
                <a:latin typeface="Arial" panose="020B0604020202020204" pitchFamily="34" charset="0"/>
                <a:ea typeface="Calibri-Bold"/>
              </a:rPr>
              <a:t>factoring</a:t>
            </a:r>
            <a:r>
              <a:rPr lang="el-GR" sz="1600" dirty="0">
                <a:solidFill>
                  <a:srgbClr val="000000"/>
                </a:solidFill>
                <a:effectLst/>
                <a:latin typeface="Arial" panose="020B0604020202020204" pitchFamily="34" charset="0"/>
                <a:ea typeface="Calibri-Bold"/>
              </a:rPr>
              <a:t> προκαταβάλλει στην επιχείρηση ένα ποσό που έχει συμφωνηθεί αμέσως μετά την έκδοση των τιμολογίων πωλήσεων και καταβάλλει το υπόλοιπο της αξίας μετά την αποπληρωμή τους από τους παραλήπτες του εμπορεύματος. Στην ουσία αναλαμβάνει την διαχείριση των εισπρακτέων λογαριασμών μιας επιχείρησης ενώ παράλληλα επωμίζεται τον κίνδυνο από επισφαλείς απαιτήσεις. </a:t>
            </a:r>
          </a:p>
        </p:txBody>
      </p:sp>
    </p:spTree>
    <p:extLst>
      <p:ext uri="{BB962C8B-B14F-4D97-AF65-F5344CB8AC3E}">
        <p14:creationId xmlns:p14="http://schemas.microsoft.com/office/powerpoint/2010/main" val="34220586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9B3A8B63-8CF3-1AA6-D020-33FADBEB1AEE}"/>
              </a:ext>
            </a:extLst>
          </p:cNvPr>
          <p:cNvSpPr txBox="1"/>
          <p:nvPr/>
        </p:nvSpPr>
        <p:spPr>
          <a:xfrm>
            <a:off x="623685" y="620688"/>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a:t>
            </a:r>
            <a:r>
              <a:rPr lang="el-GR" sz="1600" b="1" dirty="0">
                <a:solidFill>
                  <a:srgbClr val="000000"/>
                </a:solidFill>
                <a:effectLst/>
                <a:latin typeface="Arial" panose="020B0604020202020204" pitchFamily="34" charset="0"/>
                <a:ea typeface="Calibri-Bold"/>
              </a:rPr>
              <a:t>Χρηματοδοτική μίσθωση (</a:t>
            </a:r>
            <a:r>
              <a:rPr lang="en-US" sz="1600" b="1" dirty="0">
                <a:solidFill>
                  <a:srgbClr val="000000"/>
                </a:solidFill>
                <a:effectLst/>
                <a:latin typeface="Arial" panose="020B0604020202020204" pitchFamily="34" charset="0"/>
                <a:ea typeface="Calibri-Bold"/>
              </a:rPr>
              <a:t>Leasing)</a:t>
            </a:r>
            <a:endParaRPr lang="el-GR" sz="1600" b="1" dirty="0">
              <a:solidFill>
                <a:srgbClr val="0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Χρηματοδοτική μίσθωση είναι η συμφωνία μεταξύ δύο αντισυμβαλλομένων, του εκμισθωτή και του μισθωτή, με βάση την οποία ο εκμισθωτής που είναι κάτοχος εξοπλισμού χρήσιμου στον μισθωτή, του παραχωρεί το δικαίωμα να τον χρησιμοποιήσει έναντι καταβολής μισθωμάτων.</a:t>
            </a:r>
          </a:p>
        </p:txBody>
      </p:sp>
      <p:sp>
        <p:nvSpPr>
          <p:cNvPr id="3" name="TextBox 2">
            <a:extLst>
              <a:ext uri="{FF2B5EF4-FFF2-40B4-BE49-F238E27FC236}">
                <a16:creationId xmlns:a16="http://schemas.microsoft.com/office/drawing/2014/main" id="{37E070EC-A791-8AF2-96BA-8058C03C4467}"/>
              </a:ext>
            </a:extLst>
          </p:cNvPr>
          <p:cNvSpPr txBox="1"/>
          <p:nvPr/>
        </p:nvSpPr>
        <p:spPr>
          <a:xfrm>
            <a:off x="623684" y="2490699"/>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a:t>
            </a:r>
            <a:r>
              <a:rPr lang="el-GR" sz="1600" b="1" dirty="0">
                <a:solidFill>
                  <a:srgbClr val="000000"/>
                </a:solidFill>
                <a:effectLst/>
                <a:latin typeface="Arial" panose="020B0604020202020204" pitchFamily="34" charset="0"/>
                <a:ea typeface="Calibri-Bold"/>
              </a:rPr>
              <a:t>Προεξόφληση τριτεγγυημένων συναλλαγματικών</a:t>
            </a:r>
          </a:p>
          <a:p>
            <a:r>
              <a:rPr lang="el-GR" sz="1600" dirty="0">
                <a:solidFill>
                  <a:srgbClr val="000000"/>
                </a:solidFill>
                <a:effectLst/>
                <a:latin typeface="Arial" panose="020B0604020202020204" pitchFamily="34" charset="0"/>
                <a:ea typeface="Calibri-Bold"/>
              </a:rPr>
              <a:t>Είναι ένα καθιερωμένο μέσο χρηματοδότησης τόσο του εισαγωγέα όσο και του εξαγωγέα. Ο μεν εισαγωγέας έχει την δυνατότητα να πληρώσει την αξία της εισαγωγής κατά την λήξη της συναλλαγματικής, ο δε εξαγωγέας δύναται να την προεξοφλήσει για να χρηματοδοτήσει την εξαγωγή που πραγματοποίησε.</a:t>
            </a:r>
          </a:p>
        </p:txBody>
      </p:sp>
      <p:sp>
        <p:nvSpPr>
          <p:cNvPr id="4" name="TextBox 3">
            <a:extLst>
              <a:ext uri="{FF2B5EF4-FFF2-40B4-BE49-F238E27FC236}">
                <a16:creationId xmlns:a16="http://schemas.microsoft.com/office/drawing/2014/main" id="{39B0561E-3716-08FF-71AE-E2F5AB1D8080}"/>
              </a:ext>
            </a:extLst>
          </p:cNvPr>
          <p:cNvSpPr txBox="1"/>
          <p:nvPr/>
        </p:nvSpPr>
        <p:spPr>
          <a:xfrm>
            <a:off x="623683" y="3935958"/>
            <a:ext cx="8189119" cy="2062103"/>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a:t>
            </a:r>
            <a:r>
              <a:rPr lang="el-GR" sz="1600" b="1" dirty="0">
                <a:solidFill>
                  <a:srgbClr val="000000"/>
                </a:solidFill>
                <a:effectLst/>
                <a:latin typeface="Arial" panose="020B0604020202020204" pitchFamily="34" charset="0"/>
                <a:ea typeface="Calibri-Bold"/>
              </a:rPr>
              <a:t>Ανάληψη απαιτήσεων (</a:t>
            </a:r>
            <a:r>
              <a:rPr lang="en-US" sz="1600" b="1" dirty="0">
                <a:solidFill>
                  <a:srgbClr val="000000"/>
                </a:solidFill>
                <a:effectLst/>
                <a:latin typeface="Arial" panose="020B0604020202020204" pitchFamily="34" charset="0"/>
                <a:ea typeface="Calibri-Bold"/>
              </a:rPr>
              <a:t>Factoring)</a:t>
            </a:r>
            <a:endParaRPr lang="el-GR" sz="1600" b="1" dirty="0">
              <a:solidFill>
                <a:srgbClr val="0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Είναι μια μορφή χρηματοδότησης σύμφωνα με την οποίαν οι απαιτήσεις μιας επιχείρησης κατά των πελατών της αγοράζονται από κάποιον χρηματοδοτικό οργανισμό. Ο οργανισμός αυτός που ονομάζεται εταιρία </a:t>
            </a:r>
            <a:r>
              <a:rPr lang="el-GR" sz="1600" dirty="0" err="1">
                <a:solidFill>
                  <a:srgbClr val="000000"/>
                </a:solidFill>
                <a:effectLst/>
                <a:latin typeface="Arial" panose="020B0604020202020204" pitchFamily="34" charset="0"/>
                <a:ea typeface="Calibri-Bold"/>
              </a:rPr>
              <a:t>factoring</a:t>
            </a:r>
            <a:r>
              <a:rPr lang="el-GR" sz="1600" dirty="0">
                <a:solidFill>
                  <a:srgbClr val="000000"/>
                </a:solidFill>
                <a:effectLst/>
                <a:latin typeface="Arial" panose="020B0604020202020204" pitchFamily="34" charset="0"/>
                <a:ea typeface="Calibri-Bold"/>
              </a:rPr>
              <a:t> προκαταβάλλει στην επιχείρηση ένα ποσό που έχει συμφωνηθεί αμέσως μετά την έκδοση των τιμολογίων πωλήσεων και καταβάλλει το υπόλοιπο της αξίας μετά την αποπληρωμή τους από τους παραλήπτες του εμπορεύματος. Στην ουσία αναλαμβάνει την διαχείριση των εισπρακτέων λογαριασμών μιας επιχείρησης ενώ παράλληλα επωμίζεται τον κίνδυνο από επισφαλείς απαιτήσεις. </a:t>
            </a:r>
          </a:p>
        </p:txBody>
      </p:sp>
    </p:spTree>
    <p:extLst>
      <p:ext uri="{BB962C8B-B14F-4D97-AF65-F5344CB8AC3E}">
        <p14:creationId xmlns:p14="http://schemas.microsoft.com/office/powerpoint/2010/main" val="275474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a:extLst>
              <a:ext uri="{FF2B5EF4-FFF2-40B4-BE49-F238E27FC236}">
                <a16:creationId xmlns:a16="http://schemas.microsoft.com/office/drawing/2014/main" id="{1C6FEDA9-A28B-2DF6-6AFA-5C341B2E6CA2}"/>
              </a:ext>
            </a:extLst>
          </p:cNvPr>
          <p:cNvGrpSpPr/>
          <p:nvPr/>
        </p:nvGrpSpPr>
        <p:grpSpPr>
          <a:xfrm>
            <a:off x="182134" y="5733258"/>
            <a:ext cx="8779731" cy="1224531"/>
            <a:chOff x="107504" y="5733258"/>
            <a:chExt cx="8928992" cy="1224531"/>
          </a:xfrm>
        </p:grpSpPr>
        <p:pic>
          <p:nvPicPr>
            <p:cNvPr id="9" name="Picture 3" descr="G:\Katia\Διδακτορική Διατριβή\Kείμενο\Εικόνες\slide2.jpg">
              <a:extLst>
                <a:ext uri="{FF2B5EF4-FFF2-40B4-BE49-F238E27FC236}">
                  <a16:creationId xmlns:a16="http://schemas.microsoft.com/office/drawing/2014/main" id="{C10A8FF3-DCD9-02D6-985B-147E36F88696}"/>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0" name="Γραφικό 9" descr="Ψάρι με συμπαγές γέμισμα">
              <a:extLst>
                <a:ext uri="{FF2B5EF4-FFF2-40B4-BE49-F238E27FC236}">
                  <a16:creationId xmlns:a16="http://schemas.microsoft.com/office/drawing/2014/main" id="{A0F3DC24-1143-C52A-8EDA-E7FC06D81F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1" name="Γραφικό 10" descr="Ψάρι με συμπαγές γέμισμα">
              <a:extLst>
                <a:ext uri="{FF2B5EF4-FFF2-40B4-BE49-F238E27FC236}">
                  <a16:creationId xmlns:a16="http://schemas.microsoft.com/office/drawing/2014/main" id="{0A5E19C5-E0F8-D900-6383-3FC4A6DC52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2" name="Γραφικό 11" descr="Ανταγωνισμός με συμπαγές γέμισμα">
              <a:extLst>
                <a:ext uri="{FF2B5EF4-FFF2-40B4-BE49-F238E27FC236}">
                  <a16:creationId xmlns:a16="http://schemas.microsoft.com/office/drawing/2014/main" id="{818E19A6-70A0-2FD8-C13D-688B783D71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4" name="TextBox 13">
            <a:extLst>
              <a:ext uri="{FF2B5EF4-FFF2-40B4-BE49-F238E27FC236}">
                <a16:creationId xmlns:a16="http://schemas.microsoft.com/office/drawing/2014/main" id="{351DFE14-B6F9-9736-D667-3F927F4914FF}"/>
              </a:ext>
            </a:extLst>
          </p:cNvPr>
          <p:cNvSpPr txBox="1"/>
          <p:nvPr/>
        </p:nvSpPr>
        <p:spPr>
          <a:xfrm>
            <a:off x="585170" y="332656"/>
            <a:ext cx="7966627" cy="3826689"/>
          </a:xfrm>
          <a:prstGeom prst="rect">
            <a:avLst/>
          </a:prstGeom>
          <a:noFill/>
        </p:spPr>
        <p:txBody>
          <a:bodyPr wrap="square">
            <a:spAutoFit/>
          </a:bodyPr>
          <a:lstStyle/>
          <a:p>
            <a:pPr algn="just">
              <a:lnSpc>
                <a:spcPct val="115000"/>
              </a:lnSpc>
              <a:spcAft>
                <a:spcPts val="800"/>
              </a:spcAft>
            </a:pPr>
            <a:r>
              <a:rPr lang="el-GR" sz="1600" b="1" dirty="0">
                <a:effectLst/>
                <a:latin typeface="Arial" panose="020B0604020202020204" pitchFamily="34" charset="0"/>
                <a:ea typeface="Calibri" panose="020F0502020204030204" pitchFamily="34" charset="0"/>
                <a:cs typeface="Times New Roman" panose="02020603050405020304" pitchFamily="18" charset="0"/>
              </a:rPr>
              <a:t>Η υδατοκαλλιέργεια σε διεθνές επίπεδο</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Η υδατοκαλλιέργεια είναι διεθνώς ο πιο ραγδαία αναπτυσσόμενος τομέας καλλιέργειας με ετήσιο μέσο όρο αύξησης 8,8% από το 1970, ενώ την ίδια περίοδο η αύξηση της γεωργίας ανέρχεται μόνο στο 2,8%. Το 1970, η ιχθυοκαλλιέργεια αντιπροσώπευε μόνο το 4% της παγκόσμιας παραγωγής θαλασσινών. Σήμερα, πάνω από το 50% της παραγωγής θαλασσινών είναι αποτέλεσμα ιχθυοκαλλιέργειας.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 Η υδατοκαλλιέργεια παρέχει ήδη περισσότερα αλιευτικά προϊόντα (57%) στην ανθρωπότητα από ότι η ελεύθερη αλιεία (43%).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 Στην Ασία παράγεται σχεδόν το 92% του όγκου των παραγόμενων προϊόντων υδατοκαλλιέργειας (112,3 εκατ. τόνοι).</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600" dirty="0">
                <a:effectLst/>
                <a:latin typeface="Arial" panose="020B0604020202020204" pitchFamily="34" charset="0"/>
                <a:ea typeface="Calibri" panose="020F0502020204030204" pitchFamily="34" charset="0"/>
              </a:rPr>
              <a:t>• Η Ελλάδα βρίσκεται στις δύο πρώτες χώρες παραγωγής ψαριών μεσογειακής υδατοκαλλιέργειας, αντιπροσωπεύοντας το 25% της παραγωγής τους διεθνώς.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466783A-6991-5DAB-EDD9-FC4F093DC587}"/>
              </a:ext>
            </a:extLst>
          </p:cNvPr>
          <p:cNvSpPr txBox="1"/>
          <p:nvPr/>
        </p:nvSpPr>
        <p:spPr>
          <a:xfrm>
            <a:off x="585169" y="4149080"/>
            <a:ext cx="7932307" cy="923523"/>
          </a:xfrm>
          <a:prstGeom prst="rect">
            <a:avLst/>
          </a:prstGeom>
          <a:noFill/>
        </p:spPr>
        <p:txBody>
          <a:bodyPr wrap="square">
            <a:spAutoFit/>
          </a:bodyPr>
          <a:lstStyle/>
          <a:p>
            <a:pPr algn="just">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Τα κυριότερα είδη που παράγονται είναι τσιπούρες, </a:t>
            </a:r>
            <a:r>
              <a:rPr lang="el-GR" sz="1600" dirty="0" err="1">
                <a:effectLst/>
                <a:latin typeface="Arial" panose="020B0604020202020204" pitchFamily="34" charset="0"/>
                <a:ea typeface="Calibri" panose="020F0502020204030204" pitchFamily="34" charset="0"/>
                <a:cs typeface="Times New Roman" panose="02020603050405020304" pitchFamily="18" charset="0"/>
              </a:rPr>
              <a:t>σπαρίδες</a:t>
            </a:r>
            <a:r>
              <a:rPr lang="el-GR" sz="1600" dirty="0">
                <a:effectLst/>
                <a:latin typeface="Arial" panose="020B0604020202020204" pitchFamily="34" charset="0"/>
                <a:ea typeface="Calibri" panose="020F0502020204030204" pitchFamily="34" charset="0"/>
                <a:cs typeface="Times New Roman" panose="02020603050405020304" pitchFamily="18" charset="0"/>
              </a:rPr>
              <a:t> και </a:t>
            </a:r>
            <a:r>
              <a:rPr lang="el-GR" sz="1600" dirty="0" err="1">
                <a:effectLst/>
                <a:latin typeface="Arial" panose="020B0604020202020204" pitchFamily="34" charset="0"/>
                <a:ea typeface="Calibri" panose="020F0502020204030204" pitchFamily="34" charset="0"/>
                <a:cs typeface="Times New Roman" panose="02020603050405020304" pitchFamily="18" charset="0"/>
              </a:rPr>
              <a:t>λαυράκια</a:t>
            </a:r>
            <a:r>
              <a:rPr lang="el-GR" sz="1600" dirty="0">
                <a:effectLst/>
                <a:latin typeface="Arial" panose="020B0604020202020204" pitchFamily="34" charset="0"/>
                <a:ea typeface="Calibri" panose="020F0502020204030204" pitchFamily="34" charset="0"/>
                <a:cs typeface="Times New Roman" panose="02020603050405020304" pitchFamily="18" charset="0"/>
              </a:rPr>
              <a:t>, </a:t>
            </a:r>
            <a:r>
              <a:rPr lang="el-GR" sz="1600" dirty="0" err="1">
                <a:effectLst/>
                <a:latin typeface="Arial" panose="020B0604020202020204" pitchFamily="34" charset="0"/>
                <a:ea typeface="Calibri" panose="020F0502020204030204" pitchFamily="34" charset="0"/>
                <a:cs typeface="Times New Roman" panose="02020603050405020304" pitchFamily="18" charset="0"/>
              </a:rPr>
              <a:t>πλατύψαρα</a:t>
            </a:r>
            <a:r>
              <a:rPr lang="el-GR" sz="1600" dirty="0">
                <a:effectLst/>
                <a:latin typeface="Arial" panose="020B0604020202020204" pitchFamily="34" charset="0"/>
                <a:ea typeface="Calibri" panose="020F0502020204030204" pitchFamily="34" charset="0"/>
                <a:cs typeface="Times New Roman" panose="02020603050405020304" pitchFamily="18" charset="0"/>
              </a:rPr>
              <a:t> όπως καλκάνια και γλώσσες, όστρακα όπως μύδια, στρείδια και αχιβάδες και στις λίμνες και τα ποτάμια, πέστροφες, κυπρίνοι και </a:t>
            </a:r>
            <a:r>
              <a:rPr lang="el-GR" sz="1600" dirty="0" err="1">
                <a:effectLst/>
                <a:latin typeface="Arial" panose="020B0604020202020204" pitchFamily="34" charset="0"/>
                <a:ea typeface="Calibri" panose="020F0502020204030204" pitchFamily="34" charset="0"/>
                <a:cs typeface="Times New Roman" panose="02020603050405020304" pitchFamily="18" charset="0"/>
              </a:rPr>
              <a:t>μουλίδες</a:t>
            </a:r>
            <a:r>
              <a:rPr lang="el-GR" sz="1600" dirty="0">
                <a:effectLst/>
                <a:latin typeface="Arial" panose="020B0604020202020204" pitchFamily="34" charset="0"/>
                <a:ea typeface="Calibri" panose="020F0502020204030204" pitchFamily="34" charset="0"/>
                <a:cs typeface="Times New Roman" panose="02020603050405020304" pitchFamily="18" charset="0"/>
              </a:rPr>
              <a: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91B48F1-C251-D85C-768E-2E4F642D806E}"/>
              </a:ext>
            </a:extLst>
          </p:cNvPr>
          <p:cNvSpPr txBox="1"/>
          <p:nvPr/>
        </p:nvSpPr>
        <p:spPr>
          <a:xfrm>
            <a:off x="602329" y="5177721"/>
            <a:ext cx="7932307" cy="923523"/>
          </a:xfrm>
          <a:prstGeom prst="rect">
            <a:avLst/>
          </a:prstGeom>
          <a:noFill/>
        </p:spPr>
        <p:txBody>
          <a:bodyPr wrap="square">
            <a:spAutoFit/>
          </a:bodyPr>
          <a:lstStyle/>
          <a:p>
            <a:pPr algn="just">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Η Διεθνής Οργάνωση τροφίμων και Γεωργίας εκτιμά ότι μέχρι το 2030, θα χρειαστεί να παραχθούν 37 εκατομμύρια επιπλέον τόνοι θαλασσινών, προκειμένου να καλυφθούν οι ανάγκες του κοινού</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30472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TextBox 5">
            <a:extLst>
              <a:ext uri="{FF2B5EF4-FFF2-40B4-BE49-F238E27FC236}">
                <a16:creationId xmlns:a16="http://schemas.microsoft.com/office/drawing/2014/main" id="{1C6B7C57-1F96-2627-BBBB-27EFAD399465}"/>
              </a:ext>
            </a:extLst>
          </p:cNvPr>
          <p:cNvSpPr txBox="1"/>
          <p:nvPr/>
        </p:nvSpPr>
        <p:spPr>
          <a:xfrm>
            <a:off x="839709" y="548680"/>
            <a:ext cx="7476707" cy="2062103"/>
          </a:xfrm>
          <a:prstGeom prst="rect">
            <a:avLst/>
          </a:prstGeom>
          <a:noFill/>
        </p:spPr>
        <p:txBody>
          <a:bodyPr wrap="square">
            <a:spAutoFit/>
          </a:bodyPr>
          <a:lstStyle/>
          <a:p>
            <a:r>
              <a:rPr lang="el-GR" sz="1600" b="1" dirty="0">
                <a:solidFill>
                  <a:srgbClr val="C00000"/>
                </a:solidFill>
                <a:effectLst/>
                <a:latin typeface="Arial" panose="020B0604020202020204" pitchFamily="34" charset="0"/>
                <a:ea typeface="Calibri-Bold"/>
              </a:rPr>
              <a:t>17.5  Επικουρική χρηματοδοτική υποστήριξη των εξαγωγέων</a:t>
            </a:r>
          </a:p>
          <a:p>
            <a:r>
              <a:rPr lang="el-GR" sz="1600" dirty="0">
                <a:solidFill>
                  <a:srgbClr val="000000"/>
                </a:solidFill>
                <a:effectLst/>
                <a:latin typeface="Arial" panose="020B0604020202020204" pitchFamily="34" charset="0"/>
                <a:ea typeface="Calibri-Bold"/>
              </a:rPr>
              <a:t>Οι ασφαλιστικές εταιρίες που ασφαλίζουν εξαγωγικές απαιτήσεις από πιστωτικούς και πολιτικούς κινδύνους παρέχουν πρόσθετη εξυπηρέτηση στους εξαγωγείς με την υποστήριξη βραχυπρόθεσμων πιστωτικών υπερβάσεων ή/και την χρηματοδότηση δανείων προς τους εξαγωγείς. Μπορούν να βοηθήσουν επίσης με την παροχή εγγυήσεων καλής εκτέλεσης των συμβατικών υποχρεώσεων των πελατών του εξαγωγέα και την ασφαλιστική κάλυψη τίτλων πληρωτέων με την εμφάνιση κατά πολιτικών κινδύνων. </a:t>
            </a:r>
          </a:p>
        </p:txBody>
      </p:sp>
      <p:sp>
        <p:nvSpPr>
          <p:cNvPr id="2" name="TextBox 1">
            <a:extLst>
              <a:ext uri="{FF2B5EF4-FFF2-40B4-BE49-F238E27FC236}">
                <a16:creationId xmlns:a16="http://schemas.microsoft.com/office/drawing/2014/main" id="{EDDC74EC-A763-37B7-C038-4803FD7D4E00}"/>
              </a:ext>
            </a:extLst>
          </p:cNvPr>
          <p:cNvSpPr txBox="1"/>
          <p:nvPr/>
        </p:nvSpPr>
        <p:spPr>
          <a:xfrm>
            <a:off x="839709" y="2708920"/>
            <a:ext cx="7476707" cy="2062103"/>
          </a:xfrm>
          <a:prstGeom prst="rect">
            <a:avLst/>
          </a:prstGeom>
          <a:noFill/>
        </p:spPr>
        <p:txBody>
          <a:bodyPr wrap="square">
            <a:spAutoFit/>
          </a:bodyPr>
          <a:lstStyle/>
          <a:p>
            <a:r>
              <a:rPr lang="el-GR" sz="1600" b="1" dirty="0">
                <a:solidFill>
                  <a:srgbClr val="C00000"/>
                </a:solidFill>
                <a:effectLst/>
                <a:latin typeface="Arial" panose="020B0604020202020204" pitchFamily="34" charset="0"/>
                <a:ea typeface="Calibri-Bold"/>
              </a:rPr>
              <a:t>17.6  Ασφάλιση εξαγωγικών πιστώσεων - Οργανισμός Ασφάλισης Εξαγωγικών Πιστώσεων  ΟΑΕΠ)</a:t>
            </a:r>
          </a:p>
          <a:p>
            <a:r>
              <a:rPr lang="el-GR" sz="1600" dirty="0">
                <a:solidFill>
                  <a:srgbClr val="000000"/>
                </a:solidFill>
                <a:effectLst/>
                <a:latin typeface="Arial" panose="020B0604020202020204" pitchFamily="34" charset="0"/>
                <a:ea typeface="Calibri-Bold"/>
              </a:rPr>
              <a:t>Ο ΟΑΕΠ είναι αυτόνομος μη κερδοσκοπικός οργανισμός, ο οποίος δεν χρηματοδοτεί, αλλά στηρίζει έμμεσα τη χρηματοδότηση των εξαγωγέων. Πέραν άλλων προϊόντων-υπηρεσιών στους εξαγωγείς, ο Ο.Α.Ε.Π. στηρίζει «έμμεσα» τη χρηματοδότηση της ελληνικής εξαγωγικής επιχείρησης μέσω της εκχώρησης του δικαιώματος αποζημίωσης της τελευταίας προς την Τράπεζα ή την Εταιρία </a:t>
            </a:r>
            <a:r>
              <a:rPr lang="el-GR" sz="1600" dirty="0" err="1">
                <a:solidFill>
                  <a:srgbClr val="000000"/>
                </a:solidFill>
                <a:effectLst/>
                <a:latin typeface="Arial" panose="020B0604020202020204" pitchFamily="34" charset="0"/>
                <a:ea typeface="Calibri-Bold"/>
              </a:rPr>
              <a:t>Factoring</a:t>
            </a:r>
            <a:r>
              <a:rPr lang="el-GR" sz="1600" dirty="0">
                <a:solidFill>
                  <a:srgbClr val="000000"/>
                </a:solidFill>
                <a:effectLst/>
                <a:latin typeface="Arial" panose="020B0604020202020204" pitchFamily="34" charset="0"/>
                <a:ea typeface="Calibri-Bold"/>
              </a:rPr>
              <a:t> που την χρηματοδοτεί, σαν εγγύηση (</a:t>
            </a:r>
            <a:r>
              <a:rPr lang="el-GR" sz="1600" dirty="0" err="1">
                <a:solidFill>
                  <a:srgbClr val="000000"/>
                </a:solidFill>
                <a:effectLst/>
                <a:latin typeface="Arial" panose="020B0604020202020204" pitchFamily="34" charset="0"/>
                <a:ea typeface="Calibri-Bold"/>
              </a:rPr>
              <a:t>collateral</a:t>
            </a:r>
            <a:r>
              <a:rPr lang="el-GR" sz="1600" dirty="0">
                <a:solidFill>
                  <a:srgbClr val="000000"/>
                </a:solidFill>
                <a:effectLst/>
                <a:latin typeface="Arial" panose="020B0604020202020204" pitchFamily="34" charset="0"/>
                <a:ea typeface="Calibri-Bold"/>
              </a:rPr>
              <a:t>).</a:t>
            </a:r>
          </a:p>
        </p:txBody>
      </p:sp>
      <p:sp>
        <p:nvSpPr>
          <p:cNvPr id="3" name="TextBox 2">
            <a:extLst>
              <a:ext uri="{FF2B5EF4-FFF2-40B4-BE49-F238E27FC236}">
                <a16:creationId xmlns:a16="http://schemas.microsoft.com/office/drawing/2014/main" id="{A4CB0324-0B75-2A6E-03A3-95B63FF2A882}"/>
              </a:ext>
            </a:extLst>
          </p:cNvPr>
          <p:cNvSpPr txBox="1"/>
          <p:nvPr/>
        </p:nvSpPr>
        <p:spPr>
          <a:xfrm>
            <a:off x="833645" y="4869160"/>
            <a:ext cx="7476707" cy="1077218"/>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Καλυπτόμενοι Κίνδυνοι ΕΜΠΟΡΙΚΟΙ ΚΙΝΔΥΝΟΙ</a:t>
            </a:r>
            <a:r>
              <a:rPr lang="el-GR" sz="1600" dirty="0">
                <a:solidFill>
                  <a:srgbClr val="000000"/>
                </a:solidFill>
                <a:effectLst/>
                <a:latin typeface="Arial" panose="020B0604020202020204" pitchFamily="34" charset="0"/>
                <a:ea typeface="Calibri-Bold"/>
              </a:rPr>
              <a:t>:</a:t>
            </a:r>
          </a:p>
          <a:p>
            <a:r>
              <a:rPr lang="el-GR" sz="1600" dirty="0">
                <a:solidFill>
                  <a:srgbClr val="000000"/>
                </a:solidFill>
                <a:effectLst/>
                <a:latin typeface="Arial" panose="020B0604020202020204" pitchFamily="34" charset="0"/>
                <a:ea typeface="Calibri-Bold"/>
              </a:rPr>
              <a:t>α. ΑΦΕΡΕΓΓΥΟΤΗΤΑ για την πληρωμή (πτώχευση)</a:t>
            </a:r>
          </a:p>
          <a:p>
            <a:r>
              <a:rPr lang="el-GR" sz="1600" dirty="0">
                <a:solidFill>
                  <a:srgbClr val="000000"/>
                </a:solidFill>
                <a:effectLst/>
                <a:latin typeface="Arial" panose="020B0604020202020204" pitchFamily="34" charset="0"/>
                <a:ea typeface="Calibri-Bold"/>
              </a:rPr>
              <a:t>β. ΥΠΕΡΗΜΕΡΙΑ για την πληρωμή (Σε περίπτωση που ο οφειλέτης καθυστερεί την εξόφληση πέραν των 30 ή το πολύ 60 ημερών).</a:t>
            </a:r>
          </a:p>
        </p:txBody>
      </p:sp>
    </p:spTree>
    <p:extLst>
      <p:ext uri="{BB962C8B-B14F-4D97-AF65-F5344CB8AC3E}">
        <p14:creationId xmlns:p14="http://schemas.microsoft.com/office/powerpoint/2010/main" val="1998852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7" y="172514"/>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a16="http://schemas.microsoft.com/office/drawing/2014/main" id="{DDD89425-6157-96E7-2EFA-1FDCD87877CC}"/>
              </a:ext>
            </a:extLst>
          </p:cNvPr>
          <p:cNvSpPr txBox="1"/>
          <p:nvPr/>
        </p:nvSpPr>
        <p:spPr>
          <a:xfrm>
            <a:off x="833645" y="404664"/>
            <a:ext cx="7476707"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γ. ΑΘΕΤΗΣΗ / ΜΗ ΕΚΠΛΗΡΩΣΗ ΟΡΩΝ ΣΥΜΒΑΣΗΣ εκ μέρους του χρεώστη, και εφόσον υπάρχει, του εγγυητή του.</a:t>
            </a:r>
          </a:p>
          <a:p>
            <a:r>
              <a:rPr lang="el-GR" sz="1600" dirty="0">
                <a:solidFill>
                  <a:srgbClr val="000000"/>
                </a:solidFill>
                <a:effectLst/>
                <a:latin typeface="Arial" panose="020B0604020202020204" pitchFamily="34" charset="0"/>
                <a:ea typeface="Calibri-Bold"/>
              </a:rPr>
              <a:t>δ. ΑΥΘΑΙΡΕΤΗ ΚΑΤΑΓΓΕΛΙΑ Ή ΑΡΝΗΣΗ. Απόφαση του αγοραστή, στα πλαίσια «Πίστωσης του Προμηθευτή», να ακυρώσει την Εμπορική Σύμβαση, ή να αρνηθεί να αποδεχθεί τα εμπορεύματα ή της υπηρεσίες (Οι εξαγωγείς ζητούν κάλυψη αυτού του κινδύνου κυρίως στις περιπτώσεις διακανονισμού CAD).</a:t>
            </a:r>
          </a:p>
        </p:txBody>
      </p:sp>
      <p:sp>
        <p:nvSpPr>
          <p:cNvPr id="4" name="TextBox 3">
            <a:extLst>
              <a:ext uri="{FF2B5EF4-FFF2-40B4-BE49-F238E27FC236}">
                <a16:creationId xmlns:a16="http://schemas.microsoft.com/office/drawing/2014/main" id="{8B9A4357-317C-D834-B2C0-A6B62DECB6CC}"/>
              </a:ext>
            </a:extLst>
          </p:cNvPr>
          <p:cNvSpPr txBox="1"/>
          <p:nvPr/>
        </p:nvSpPr>
        <p:spPr>
          <a:xfrm>
            <a:off x="833644" y="2060848"/>
            <a:ext cx="7476707" cy="4031873"/>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Καλυπτόμενοι Κίνδυνοι ΠΟΛΙΤΙΚΟΙ ΚΙΝΔΥΝΟΙ</a:t>
            </a:r>
          </a:p>
          <a:p>
            <a:r>
              <a:rPr lang="el-GR" sz="1600" dirty="0">
                <a:solidFill>
                  <a:srgbClr val="000000"/>
                </a:solidFill>
                <a:effectLst/>
                <a:latin typeface="Arial" panose="020B0604020202020204" pitchFamily="34" charset="0"/>
                <a:ea typeface="Calibri-Bold"/>
              </a:rPr>
              <a:t>ε. ΑΠΟΦΑΣΗ ΤΡΙΤΗΣ ΧΩΡΑΣ. Κυβερνητικά μέτρα που εμποδίζουν την εκτέλεση της Εμπορικής ή Δανειακής Σύμβασης ή την κανονική λειτουργία της επένδυσης, όπως εθνικοποιήσεις, απαλλοτριώσεις, κλπ.</a:t>
            </a:r>
          </a:p>
          <a:p>
            <a:r>
              <a:rPr lang="el-GR" sz="1600" dirty="0" err="1">
                <a:solidFill>
                  <a:srgbClr val="000000"/>
                </a:solidFill>
                <a:effectLst/>
                <a:latin typeface="Arial" panose="020B0604020202020204" pitchFamily="34" charset="0"/>
                <a:ea typeface="Calibri-Bold"/>
              </a:rPr>
              <a:t>στ</a:t>
            </a:r>
            <a:r>
              <a:rPr lang="el-GR" sz="1600" dirty="0">
                <a:solidFill>
                  <a:srgbClr val="000000"/>
                </a:solidFill>
                <a:effectLst/>
                <a:latin typeface="Arial" panose="020B0604020202020204" pitchFamily="34" charset="0"/>
                <a:ea typeface="Calibri-Bold"/>
              </a:rPr>
              <a:t>. ΧΡΕΟΣΤΑΣΙΟ. </a:t>
            </a:r>
            <a:r>
              <a:rPr lang="el-GR" sz="1600" dirty="0" err="1">
                <a:solidFill>
                  <a:srgbClr val="000000"/>
                </a:solidFill>
                <a:effectLst/>
                <a:latin typeface="Arial" panose="020B0604020202020204" pitchFamily="34" charset="0"/>
                <a:ea typeface="Calibri-Bold"/>
              </a:rPr>
              <a:t>Moratorium</a:t>
            </a:r>
            <a:r>
              <a:rPr lang="el-GR" sz="1600" dirty="0">
                <a:solidFill>
                  <a:srgbClr val="000000"/>
                </a:solidFill>
                <a:effectLst/>
                <a:latin typeface="Arial" panose="020B0604020202020204" pitchFamily="34" charset="0"/>
                <a:ea typeface="Calibri-Bold"/>
              </a:rPr>
              <a:t>.</a:t>
            </a:r>
          </a:p>
          <a:p>
            <a:r>
              <a:rPr lang="el-GR" sz="1600" dirty="0">
                <a:solidFill>
                  <a:srgbClr val="000000"/>
                </a:solidFill>
                <a:effectLst/>
                <a:latin typeface="Arial" panose="020B0604020202020204" pitchFamily="34" charset="0"/>
                <a:ea typeface="Calibri-Bold"/>
              </a:rPr>
              <a:t>ζ. ΠΑΡΕΜΠΟΔΙΣΗ Η΄ ΚΑΘΥΣΤΕΡΗΣΗ ΜΕΤΑΦΟΡΑΣ ΚΕΦΑΛΑΙΩΝ.</a:t>
            </a:r>
          </a:p>
          <a:p>
            <a:r>
              <a:rPr lang="el-GR" sz="1600" dirty="0">
                <a:solidFill>
                  <a:srgbClr val="000000"/>
                </a:solidFill>
                <a:effectLst/>
                <a:latin typeface="Arial" panose="020B0604020202020204" pitchFamily="34" charset="0"/>
                <a:ea typeface="Calibri-Bold"/>
              </a:rPr>
              <a:t>η. ΝΟΜΙΚΕΣ ΔΙΑΤΑΞΕΙΣ ΣΤΗ ΧΩΡΑ ΤΟΥ ΧΡΕΩΣΤΗ. Υποτίμηση ξένου νομίσματος σε σχέση με το νόμισμα της συναλλαγής.</a:t>
            </a:r>
          </a:p>
          <a:p>
            <a:r>
              <a:rPr lang="el-GR" sz="1600" dirty="0">
                <a:solidFill>
                  <a:srgbClr val="000000"/>
                </a:solidFill>
                <a:effectLst/>
                <a:latin typeface="Arial" panose="020B0604020202020204" pitchFamily="34" charset="0"/>
                <a:ea typeface="Calibri-Bold"/>
              </a:rPr>
              <a:t>θ. ΑΠΟΦΑΣΗ ΤΗΣ ΧΩΡΑΣ ΤΟΥ ΑΣΦΑΛΙΣΤΗ Η ΤΟΥ ΑΣΦΑΛΙΣΜΕΝΟΥ. Απαγόρευση εξαγωγών, ακύρωση άδειας εισαγωγής ή εξαγωγής, κλπ., από Τρίτη χώρα ή χώρα της Ε.Ε., εφόσον οι συνέπειες δεν καλύπτονται με άλλον τρόπο από την ενδιαφερόμενη κυβέρνηση.</a:t>
            </a:r>
          </a:p>
          <a:p>
            <a:r>
              <a:rPr lang="el-GR" sz="1600" dirty="0">
                <a:solidFill>
                  <a:srgbClr val="000000"/>
                </a:solidFill>
                <a:effectLst/>
                <a:latin typeface="Arial" panose="020B0604020202020204" pitchFamily="34" charset="0"/>
                <a:ea typeface="Calibri-Bold"/>
              </a:rPr>
              <a:t>ι. ΑΝΩΤΕΡΑ ΒΙΑ. Πόλεμος εμφύλιος ή μη, επανάσταση, πολιτικές αναταραχές, θεομηνίες (σεισμοί, πλημμύρες, εκρήξεις ηφαιστείων), πυρηνικά ατυχήματα.</a:t>
            </a:r>
          </a:p>
          <a:p>
            <a:r>
              <a:rPr lang="el-GR" sz="1600" dirty="0">
                <a:solidFill>
                  <a:srgbClr val="000000"/>
                </a:solidFill>
                <a:effectLst/>
                <a:latin typeface="Arial" panose="020B0604020202020204" pitchFamily="34" charset="0"/>
                <a:ea typeface="Calibri-Bold"/>
              </a:rPr>
              <a:t>Σημειώνεται ότι στον τομέα της κάλυψης του εμπορικού κινδύνου δραστηριοποιούνται και ιδιωτικές ασφαλιστικές εταιρίες.</a:t>
            </a:r>
          </a:p>
        </p:txBody>
      </p:sp>
    </p:spTree>
    <p:extLst>
      <p:ext uri="{BB962C8B-B14F-4D97-AF65-F5344CB8AC3E}">
        <p14:creationId xmlns:p14="http://schemas.microsoft.com/office/powerpoint/2010/main" val="413030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180930"/>
            <a:ext cx="9186203" cy="740908"/>
            <a:chOff x="0" y="188066"/>
            <a:chExt cx="9144000" cy="600902"/>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259631" y="188066"/>
              <a:ext cx="7757260" cy="474273"/>
            </a:xfrm>
            <a:prstGeom prst="rect">
              <a:avLst/>
            </a:prstGeom>
            <a:noFill/>
          </p:spPr>
          <p:txBody>
            <a:bodyPr wrap="square" rtlCol="0">
              <a:spAutoFit/>
            </a:bodyPr>
            <a:lstStyle/>
            <a:p>
              <a:r>
                <a:rPr lang="el-G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  Η κοινή αλιευτική πολιτική (</a:t>
              </a:r>
              <a:r>
                <a:rPr lang="el-GR" sz="3200" b="1" dirty="0" err="1">
                  <a:solidFill>
                    <a:srgbClr val="FFFF00"/>
                  </a:solidFill>
                  <a:effectLst>
                    <a:outerShdw blurRad="38100" dist="38100" dir="2700000" algn="tl">
                      <a:srgbClr val="000000">
                        <a:alpha val="43137"/>
                      </a:srgbClr>
                    </a:outerShdw>
                  </a:effectLst>
                  <a:latin typeface="Arial" pitchFamily="34" charset="0"/>
                  <a:cs typeface="Arial" pitchFamily="34" charset="0"/>
                </a:rPr>
                <a:t>ΚΑλΠ</a:t>
              </a:r>
              <a:r>
                <a:rPr lang="el-G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endParaRPr lang="el-GR" sz="32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2</a:t>
              </a:r>
              <a:r>
                <a:rPr lang="en-US" sz="2400" dirty="0">
                  <a:solidFill>
                    <a:schemeClr val="bg1"/>
                  </a:solidFill>
                  <a:latin typeface="Comic Sans MS" pitchFamily="66" charset="0"/>
                </a:rPr>
                <a:t>	</a:t>
              </a: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1052736"/>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ιδέα μιας κοινής αλιευτικής πολιτικής (</a:t>
            </a:r>
            <a:r>
              <a:rPr lang="el-GR" sz="1600" dirty="0" err="1">
                <a:solidFill>
                  <a:srgbClr val="000000"/>
                </a:solidFill>
                <a:effectLst/>
                <a:latin typeface="Arial" panose="020B0604020202020204" pitchFamily="34" charset="0"/>
                <a:ea typeface="Calibri-Bold"/>
              </a:rPr>
              <a:t>ΚΑλΠ</a:t>
            </a:r>
            <a:r>
              <a:rPr lang="el-GR" sz="1600" dirty="0">
                <a:solidFill>
                  <a:srgbClr val="000000"/>
                </a:solidFill>
                <a:effectLst/>
                <a:latin typeface="Arial" panose="020B0604020202020204" pitchFamily="34" charset="0"/>
                <a:ea typeface="Calibri-Bold"/>
              </a:rPr>
              <a:t>) διατυπώθηκε για πρώτη φορά στη Συνθήκη της Ρώμης, ως μέρος της κοινής γεωργικής πολιτικής (ΚΑΠ), αλλά εξελίχθηκε σταδιακά σε ανεξάρτητη πολιτική. </a:t>
            </a:r>
            <a:endParaRPr lang="el-GR" sz="1600" dirty="0"/>
          </a:p>
        </p:txBody>
      </p:sp>
      <p:sp>
        <p:nvSpPr>
          <p:cNvPr id="7" name="TextBox 6">
            <a:extLst>
              <a:ext uri="{FF2B5EF4-FFF2-40B4-BE49-F238E27FC236}">
                <a16:creationId xmlns:a16="http://schemas.microsoft.com/office/drawing/2014/main" id="{67566929-8DC2-E64F-63F3-31A62BD25941}"/>
              </a:ext>
            </a:extLst>
          </p:cNvPr>
          <p:cNvSpPr txBox="1"/>
          <p:nvPr/>
        </p:nvSpPr>
        <p:spPr>
          <a:xfrm>
            <a:off x="663576" y="1916832"/>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 στόχος της </a:t>
            </a:r>
            <a:r>
              <a:rPr lang="el-GR" sz="1600" dirty="0" err="1">
                <a:solidFill>
                  <a:srgbClr val="000000"/>
                </a:solidFill>
                <a:effectLst/>
                <a:latin typeface="Arial" panose="020B0604020202020204" pitchFamily="34" charset="0"/>
                <a:ea typeface="Calibri-Bold"/>
              </a:rPr>
              <a:t>ΚΑλΠ</a:t>
            </a:r>
            <a:r>
              <a:rPr lang="el-GR" sz="1600" dirty="0">
                <a:solidFill>
                  <a:srgbClr val="000000"/>
                </a:solidFill>
                <a:effectLst/>
                <a:latin typeface="Arial" panose="020B0604020202020204" pitchFamily="34" charset="0"/>
                <a:ea typeface="Calibri-Bold"/>
              </a:rPr>
              <a:t>, όπως αναθεωρήθηκε το 2002, είναι να εξασφαλίσει τη βιωσιμότητα του αλιευτικού τομέα και να εγγυηθεί εισοδήματα και θέσεις εργασίας στους αλιείς. </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3389494"/>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Οι αρχικοί στόχοι της </a:t>
            </a:r>
            <a:r>
              <a:rPr lang="el-GR" sz="1600" dirty="0" err="1">
                <a:solidFill>
                  <a:srgbClr val="000000"/>
                </a:solidFill>
                <a:effectLst/>
                <a:latin typeface="Arial" panose="020B0604020202020204" pitchFamily="34" charset="0"/>
                <a:ea typeface="Calibri-Bold"/>
              </a:rPr>
              <a:t>ΚΑλΠ</a:t>
            </a:r>
            <a:r>
              <a:rPr lang="el-GR" sz="1600" dirty="0">
                <a:solidFill>
                  <a:srgbClr val="000000"/>
                </a:solidFill>
                <a:effectLst/>
                <a:latin typeface="Arial" panose="020B0604020202020204" pitchFamily="34" charset="0"/>
                <a:ea typeface="Calibri-Bold"/>
              </a:rPr>
              <a:t> ήταν η διατήρηση των </a:t>
            </a:r>
            <a:r>
              <a:rPr lang="el-GR" sz="1600" dirty="0" err="1">
                <a:solidFill>
                  <a:srgbClr val="000000"/>
                </a:solidFill>
                <a:effectLst/>
                <a:latin typeface="Arial" panose="020B0604020202020204" pitchFamily="34" charset="0"/>
                <a:ea typeface="Calibri-Bold"/>
              </a:rPr>
              <a:t>ιχθυαποθεμάτων</a:t>
            </a:r>
            <a:r>
              <a:rPr lang="el-GR" sz="1600" dirty="0">
                <a:solidFill>
                  <a:srgbClr val="000000"/>
                </a:solidFill>
                <a:effectLst/>
                <a:latin typeface="Arial" panose="020B0604020202020204" pitchFamily="34" charset="0"/>
                <a:ea typeface="Calibri-Bold"/>
              </a:rPr>
              <a:t>, η προστασία του θαλάσσιου περιβάλλοντος, η διασφάλιση της οικονομικής βιωσιμότητας των </a:t>
            </a:r>
            <a:r>
              <a:rPr lang="el-GR" sz="1600" dirty="0" err="1">
                <a:solidFill>
                  <a:srgbClr val="000000"/>
                </a:solidFill>
                <a:effectLst/>
                <a:latin typeface="Arial" panose="020B0604020202020204" pitchFamily="34" charset="0"/>
                <a:ea typeface="Calibri-Bold"/>
              </a:rPr>
              <a:t>ενωσιακών</a:t>
            </a:r>
            <a:r>
              <a:rPr lang="el-GR" sz="1600" dirty="0">
                <a:solidFill>
                  <a:srgbClr val="000000"/>
                </a:solidFill>
                <a:effectLst/>
                <a:latin typeface="Arial" panose="020B0604020202020204" pitchFamily="34" charset="0"/>
                <a:ea typeface="Calibri-Bold"/>
              </a:rPr>
              <a:t> στόλων και η παροχή ποιοτικών τροφίμων στους καταναλωτές. </a:t>
            </a:r>
            <a:endParaRPr lang="el-GR" sz="1600" dirty="0"/>
          </a:p>
        </p:txBody>
      </p:sp>
      <p:sp>
        <p:nvSpPr>
          <p:cNvPr id="2" name="TextBox 1">
            <a:extLst>
              <a:ext uri="{FF2B5EF4-FFF2-40B4-BE49-F238E27FC236}">
                <a16:creationId xmlns:a16="http://schemas.microsoft.com/office/drawing/2014/main" id="{5420E50F-FD26-1971-4561-58260B0434F7}"/>
              </a:ext>
            </a:extLst>
          </p:cNvPr>
          <p:cNvSpPr txBox="1"/>
          <p:nvPr/>
        </p:nvSpPr>
        <p:spPr>
          <a:xfrm>
            <a:off x="629968" y="4225028"/>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μεταρρύθμιση του 2002 προσέθεσε στους στόχους αυτούς τη βιώσιμη χρήση των έμβιων υδρόβιων πόρων, κατά τρόπο ισορροπημένο και από περιβαλλοντική, οικονομική και κοινωνική άποψη. </a:t>
            </a:r>
            <a:endParaRPr lang="el-GR" sz="1600" dirty="0"/>
          </a:p>
        </p:txBody>
      </p:sp>
      <p:sp>
        <p:nvSpPr>
          <p:cNvPr id="3" name="TextBox 2">
            <a:extLst>
              <a:ext uri="{FF2B5EF4-FFF2-40B4-BE49-F238E27FC236}">
                <a16:creationId xmlns:a16="http://schemas.microsoft.com/office/drawing/2014/main" id="{394C320D-57B7-FF85-C592-21BB337A0716}"/>
              </a:ext>
            </a:extLst>
          </p:cNvPr>
          <p:cNvSpPr txBox="1"/>
          <p:nvPr/>
        </p:nvSpPr>
        <p:spPr>
          <a:xfrm>
            <a:off x="663576" y="5076473"/>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μεταρρύθμιση διευκρίνιζε επίσης ότι η βιωσιμότητα πρέπει να στηρίζεται σε αξιόπιστες επιστημονικές γνωμοδοτήσεις και στην αρχή της προφύλαξης.</a:t>
            </a:r>
            <a:endParaRPr lang="el-GR" sz="1600" dirty="0"/>
          </a:p>
        </p:txBody>
      </p:sp>
      <p:sp>
        <p:nvSpPr>
          <p:cNvPr id="18" name="TextBox 17">
            <a:extLst>
              <a:ext uri="{FF2B5EF4-FFF2-40B4-BE49-F238E27FC236}">
                <a16:creationId xmlns:a16="http://schemas.microsoft.com/office/drawing/2014/main" id="{C2C1F47C-83D1-D277-2C0B-FB6297839B6F}"/>
              </a:ext>
            </a:extLst>
          </p:cNvPr>
          <p:cNvSpPr txBox="1"/>
          <p:nvPr/>
        </p:nvSpPr>
        <p:spPr>
          <a:xfrm>
            <a:off x="664999" y="2529217"/>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Το 2013 το Συμβούλιο και το Κοινοβούλιο κατέληξαν σε συμφωνία σχετικά με τη νέα </a:t>
            </a:r>
            <a:r>
              <a:rPr lang="el-GR" sz="1600" dirty="0" err="1">
                <a:solidFill>
                  <a:srgbClr val="000000"/>
                </a:solidFill>
                <a:effectLst/>
                <a:latin typeface="Arial" panose="020B0604020202020204" pitchFamily="34" charset="0"/>
                <a:ea typeface="Calibri-Bold"/>
              </a:rPr>
              <a:t>ΚΑλΠ</a:t>
            </a:r>
            <a:r>
              <a:rPr lang="el-GR" sz="1600" dirty="0">
                <a:solidFill>
                  <a:srgbClr val="000000"/>
                </a:solidFill>
                <a:effectLst/>
                <a:latin typeface="Arial" panose="020B0604020202020204" pitchFamily="34" charset="0"/>
                <a:ea typeface="Calibri-Bold"/>
              </a:rPr>
              <a:t> για τη μακροπρόθεσμη περιβαλλοντική, οικονομική και κοινωνική βιωσιμότητα των δραστηριοτήτων αλιείας και υδατοκαλλιέργειας.</a:t>
            </a:r>
            <a:endParaRPr lang="el-GR" sz="1600" dirty="0"/>
          </a:p>
        </p:txBody>
      </p:sp>
    </p:spTree>
    <p:extLst>
      <p:ext uri="{BB962C8B-B14F-4D97-AF65-F5344CB8AC3E}">
        <p14:creationId xmlns:p14="http://schemas.microsoft.com/office/powerpoint/2010/main" val="114857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908720"/>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 </a:t>
            </a:r>
            <a:r>
              <a:rPr lang="el-GR" sz="1600" u="sng" dirty="0">
                <a:solidFill>
                  <a:srgbClr val="000000"/>
                </a:solidFill>
                <a:effectLst/>
                <a:latin typeface="Arial" panose="020B0604020202020204" pitchFamily="34" charset="0"/>
                <a:ea typeface="Calibri-Bold"/>
              </a:rPr>
              <a:t>κανονισμός του 1983 </a:t>
            </a:r>
            <a:r>
              <a:rPr lang="el-GR" sz="1600" dirty="0">
                <a:solidFill>
                  <a:srgbClr val="000000"/>
                </a:solidFill>
                <a:effectLst/>
                <a:latin typeface="Arial" panose="020B0604020202020204" pitchFamily="34" charset="0"/>
                <a:ea typeface="Calibri-Bold"/>
              </a:rPr>
              <a:t>- καθιέρωσε τη δέσμευση σχετικά με τις ΑΟΖ, διατύπωσε την έννοια της σχετικής σταθερότητας και προέβλεψε συντηρητικά μέτρα διαχείρισης βασισμένα στα συνολικά επιτρεπόμενα αλιεύματα και στις ποσοστώσεις. </a:t>
            </a:r>
          </a:p>
        </p:txBody>
      </p:sp>
      <p:sp>
        <p:nvSpPr>
          <p:cNvPr id="7" name="TextBox 6">
            <a:extLst>
              <a:ext uri="{FF2B5EF4-FFF2-40B4-BE49-F238E27FC236}">
                <a16:creationId xmlns:a16="http://schemas.microsoft.com/office/drawing/2014/main" id="{67566929-8DC2-E64F-63F3-31A62BD25941}"/>
              </a:ext>
            </a:extLst>
          </p:cNvPr>
          <p:cNvSpPr txBox="1"/>
          <p:nvPr/>
        </p:nvSpPr>
        <p:spPr>
          <a:xfrm>
            <a:off x="653710" y="1786702"/>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 </a:t>
            </a:r>
            <a:r>
              <a:rPr lang="el-GR" sz="1600" u="sng" dirty="0">
                <a:solidFill>
                  <a:srgbClr val="000000"/>
                </a:solidFill>
                <a:effectLst/>
                <a:latin typeface="Arial" panose="020B0604020202020204" pitchFamily="34" charset="0"/>
                <a:ea typeface="Calibri-Bold"/>
              </a:rPr>
              <a:t>κανονισμός του 1992 </a:t>
            </a:r>
            <a:r>
              <a:rPr lang="el-GR" sz="1600" dirty="0">
                <a:solidFill>
                  <a:srgbClr val="000000"/>
                </a:solidFill>
                <a:effectLst/>
                <a:latin typeface="Arial" panose="020B0604020202020204" pitchFamily="34" charset="0"/>
                <a:ea typeface="Calibri-Bold"/>
              </a:rPr>
              <a:t>- επιχείρησε να δώσει λύση στο πρόβλημα της σοβαρής ανισορροπίας μεταξύ της ικανότητας του στόλου και των αλιευτικών δυνατοτήτων. Η λύση που πρότεινε ήταν η μείωση του κοινοτικού στόλου σε συνδυασμό με διαρθρωτικά μέτρα για τον μετριασμό του κοινωνικού αντίκτυπου.</a:t>
            </a:r>
          </a:p>
        </p:txBody>
      </p:sp>
      <p:sp>
        <p:nvSpPr>
          <p:cNvPr id="6" name="TextBox 5">
            <a:extLst>
              <a:ext uri="{FF2B5EF4-FFF2-40B4-BE49-F238E27FC236}">
                <a16:creationId xmlns:a16="http://schemas.microsoft.com/office/drawing/2014/main" id="{B9FA57E9-D87A-DAEC-3477-88F1ABAA25D5}"/>
              </a:ext>
            </a:extLst>
          </p:cNvPr>
          <p:cNvSpPr txBox="1"/>
          <p:nvPr/>
        </p:nvSpPr>
        <p:spPr>
          <a:xfrm>
            <a:off x="653710" y="446349"/>
            <a:ext cx="4572000" cy="390363"/>
          </a:xfrm>
          <a:prstGeom prst="rect">
            <a:avLst/>
          </a:prstGeom>
          <a:noFill/>
        </p:spPr>
        <p:txBody>
          <a:bodyPr wrap="square">
            <a:spAutoFit/>
          </a:bodyPr>
          <a:lstStyle/>
          <a:p>
            <a:pPr algn="just">
              <a:lnSpc>
                <a:spcPct val="115000"/>
              </a:lnSpc>
              <a:spcAft>
                <a:spcPts val="800"/>
              </a:spcAft>
            </a:pPr>
            <a:r>
              <a:rPr lang="el-GR" sz="1800" b="1" dirty="0">
                <a:effectLst/>
                <a:latin typeface="Arial" panose="020B0604020202020204" pitchFamily="34" charset="0"/>
                <a:ea typeface="Calibri" panose="020F0502020204030204" pitchFamily="34" charset="0"/>
                <a:cs typeface="Times New Roman" panose="02020603050405020304" pitchFamily="18" charset="0"/>
              </a:rPr>
              <a:t>Κανονισμοί </a:t>
            </a:r>
            <a:r>
              <a:rPr lang="el-GR" sz="1800" b="1" dirty="0" err="1">
                <a:effectLst/>
                <a:latin typeface="Arial" panose="020B0604020202020204" pitchFamily="34" charset="0"/>
                <a:ea typeface="Calibri" panose="020F0502020204030204" pitchFamily="34" charset="0"/>
                <a:cs typeface="Times New Roman" panose="02020603050405020304" pitchFamily="18" charset="0"/>
              </a:rPr>
              <a:t>ΚΑλΠ</a:t>
            </a:r>
            <a:r>
              <a:rPr lang="el-GR" sz="1800" b="1" dirty="0">
                <a:effectLst/>
                <a:latin typeface="Arial" panose="020B0604020202020204" pitchFamily="34" charset="0"/>
                <a:ea typeface="Calibri" panose="020F0502020204030204" pitchFamily="34" charset="0"/>
                <a:cs typeface="Times New Roman" panose="02020603050405020304" pitchFamily="18" charset="0"/>
              </a:rPr>
              <a:t> και μεταρρυθμίσεις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D256382-41AE-DFCE-5BD0-B8A7117E3D8A}"/>
              </a:ext>
            </a:extLst>
          </p:cNvPr>
          <p:cNvSpPr txBox="1"/>
          <p:nvPr/>
        </p:nvSpPr>
        <p:spPr>
          <a:xfrm>
            <a:off x="682157" y="2931114"/>
            <a:ext cx="8189119" cy="3046988"/>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Η μεταρρύθμιση του 2002</a:t>
            </a:r>
          </a:p>
          <a:p>
            <a:r>
              <a:rPr lang="el-GR" sz="1600" dirty="0">
                <a:solidFill>
                  <a:srgbClr val="000000"/>
                </a:solidFill>
                <a:effectLst/>
                <a:latin typeface="Arial" panose="020B0604020202020204" pitchFamily="34" charset="0"/>
                <a:ea typeface="Calibri-Bold"/>
              </a:rPr>
              <a:t>Τα μέτρα που εισήχθησαν με τον Κανονισμό του 1992 δεν αποδείχτηκαν επαρκώς αποτελεσματικά για να θέσουν τέρμα στην </a:t>
            </a:r>
            <a:r>
              <a:rPr lang="el-GR" sz="1600" dirty="0" err="1">
                <a:solidFill>
                  <a:srgbClr val="000000"/>
                </a:solidFill>
                <a:effectLst/>
                <a:latin typeface="Arial" panose="020B0604020202020204" pitchFamily="34" charset="0"/>
                <a:ea typeface="Calibri-Bold"/>
              </a:rPr>
              <a:t>υπεραλίευση</a:t>
            </a:r>
            <a:r>
              <a:rPr lang="el-GR" sz="1600" dirty="0">
                <a:solidFill>
                  <a:srgbClr val="000000"/>
                </a:solidFill>
                <a:effectLst/>
                <a:latin typeface="Arial" panose="020B0604020202020204" pitchFamily="34" charset="0"/>
                <a:ea typeface="Calibri-Bold"/>
              </a:rPr>
              <a:t> και η εξάντληση των </a:t>
            </a:r>
            <a:r>
              <a:rPr lang="el-GR" sz="1600" dirty="0" err="1">
                <a:solidFill>
                  <a:srgbClr val="000000"/>
                </a:solidFill>
                <a:effectLst/>
                <a:latin typeface="Arial" panose="020B0604020202020204" pitchFamily="34" charset="0"/>
                <a:ea typeface="Calibri-Bold"/>
              </a:rPr>
              <a:t>ιχθυαποθεμάτων</a:t>
            </a:r>
            <a:r>
              <a:rPr lang="el-GR" sz="1600" dirty="0">
                <a:solidFill>
                  <a:srgbClr val="000000"/>
                </a:solidFill>
                <a:effectLst/>
                <a:latin typeface="Arial" panose="020B0604020202020204" pitchFamily="34" charset="0"/>
                <a:ea typeface="Calibri-Bold"/>
              </a:rPr>
              <a:t> πολλών ειδών συνεχίστηκε με ακόμη ταχύτερους ρυθμούς. Η κρίσιμη κατάσταση οδήγησε σε στη μεταρρύθμιση του 2002. αποτελούμενη από τρεις κανονισμούς:</a:t>
            </a:r>
          </a:p>
          <a:p>
            <a:r>
              <a:rPr lang="el-GR" sz="1600" dirty="0">
                <a:solidFill>
                  <a:srgbClr val="000000"/>
                </a:solidFill>
                <a:effectLst/>
                <a:latin typeface="Arial" panose="020B0604020202020204" pitchFamily="34" charset="0"/>
                <a:ea typeface="Calibri-Bold"/>
              </a:rPr>
              <a:t>•  τον κανονισμό (ΕΚ) αριθ. 2371/2002 για τη </a:t>
            </a:r>
            <a:r>
              <a:rPr lang="el-GR" sz="1600" u="sng" dirty="0">
                <a:solidFill>
                  <a:srgbClr val="000000"/>
                </a:solidFill>
                <a:effectLst/>
                <a:latin typeface="Arial" panose="020B0604020202020204" pitchFamily="34" charset="0"/>
                <a:ea typeface="Calibri-Bold"/>
              </a:rPr>
              <a:t>διατήρηση και βιώσιμη εκμετάλλευση των αλιευτικών πόρων</a:t>
            </a:r>
            <a:r>
              <a:rPr lang="el-GR" sz="1600" dirty="0">
                <a:solidFill>
                  <a:srgbClr val="000000"/>
                </a:solidFill>
                <a:effectLst/>
                <a:latin typeface="Arial" panose="020B0604020202020204" pitchFamily="34" charset="0"/>
                <a:ea typeface="Calibri-Bold"/>
              </a:rPr>
              <a:t> στο πλαίσιο της κοινής αλιευτικής πολιτικής·</a:t>
            </a:r>
          </a:p>
          <a:p>
            <a:r>
              <a:rPr lang="el-GR" sz="1600" dirty="0">
                <a:solidFill>
                  <a:srgbClr val="000000"/>
                </a:solidFill>
                <a:effectLst/>
                <a:latin typeface="Arial" panose="020B0604020202020204" pitchFamily="34" charset="0"/>
                <a:ea typeface="Calibri-Bold"/>
              </a:rPr>
              <a:t>•  τον κανονισμό (ΕΚ) αριθ. 2369/2002 για καθορισμό των λεπτομερών </a:t>
            </a:r>
            <a:r>
              <a:rPr lang="el-GR" sz="1600" u="sng" dirty="0">
                <a:solidFill>
                  <a:srgbClr val="000000"/>
                </a:solidFill>
                <a:effectLst/>
                <a:latin typeface="Arial" panose="020B0604020202020204" pitchFamily="34" charset="0"/>
                <a:ea typeface="Calibri-Bold"/>
              </a:rPr>
              <a:t>κανόνων και ρυθμίσεων σχετικά με την κοινοτική διαρθρωτική βοήθεια</a:t>
            </a:r>
            <a:r>
              <a:rPr lang="el-GR" sz="1600" dirty="0">
                <a:solidFill>
                  <a:srgbClr val="000000"/>
                </a:solidFill>
                <a:effectLst/>
                <a:latin typeface="Arial" panose="020B0604020202020204" pitchFamily="34" charset="0"/>
                <a:ea typeface="Calibri-Bold"/>
              </a:rPr>
              <a:t> στον τομέα της αλιείας</a:t>
            </a:r>
          </a:p>
          <a:p>
            <a:r>
              <a:rPr lang="el-GR" sz="1600" dirty="0">
                <a:solidFill>
                  <a:srgbClr val="000000"/>
                </a:solidFill>
                <a:effectLst/>
                <a:latin typeface="Arial" panose="020B0604020202020204" pitchFamily="34" charset="0"/>
                <a:ea typeface="Calibri-Bold"/>
              </a:rPr>
              <a:t>•  τον κανονισμό (ΕΚ) αριθ. 2370/2002, περί θεσπίσεως επείγοντος κοινοτικού μέτρου για τη </a:t>
            </a:r>
            <a:r>
              <a:rPr lang="el-GR" sz="1600" u="sng" dirty="0">
                <a:solidFill>
                  <a:srgbClr val="000000"/>
                </a:solidFill>
                <a:effectLst/>
                <a:latin typeface="Arial" panose="020B0604020202020204" pitchFamily="34" charset="0"/>
                <a:ea typeface="Calibri-Bold"/>
              </a:rPr>
              <a:t>διάλυση αλιευτικών σκαφών</a:t>
            </a:r>
            <a:r>
              <a:rPr lang="el-GR" sz="1600" dirty="0">
                <a:solidFill>
                  <a:srgbClr val="000000"/>
                </a:solidFill>
                <a:effectLst/>
                <a:latin typeface="Arial" panose="020B0604020202020204" pitchFamily="34" charset="0"/>
                <a:ea typeface="Calibri-Bold"/>
              </a:rPr>
              <a:t>.</a:t>
            </a:r>
          </a:p>
        </p:txBody>
      </p:sp>
    </p:spTree>
    <p:extLst>
      <p:ext uri="{BB962C8B-B14F-4D97-AF65-F5344CB8AC3E}">
        <p14:creationId xmlns:p14="http://schemas.microsoft.com/office/powerpoint/2010/main" val="2759413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476672"/>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Πρωταρχικός στόχος της μεταρρύθμισης του 2002 ήταν να εξασφαλίσει ένα βιώσιμο μέλλον για τον κλάδο της αλιείας εγγυώμενη σταθερά εισοδήματα και θέσεις εργασίας για τους αλιείς και διασφαλίζοντας τον εφοδιασμό των καταναλωτών, διατηρώντας παράλληλα την εύθραυστη ισορροπία των θαλάσσιων οικοσυστημάτων. </a:t>
            </a:r>
            <a:endParaRPr lang="el-GR" sz="1600" dirty="0"/>
          </a:p>
        </p:txBody>
      </p:sp>
      <p:sp>
        <p:nvSpPr>
          <p:cNvPr id="7" name="TextBox 6">
            <a:extLst>
              <a:ext uri="{FF2B5EF4-FFF2-40B4-BE49-F238E27FC236}">
                <a16:creationId xmlns:a16="http://schemas.microsoft.com/office/drawing/2014/main" id="{67566929-8DC2-E64F-63F3-31A62BD25941}"/>
              </a:ext>
            </a:extLst>
          </p:cNvPr>
          <p:cNvSpPr txBox="1"/>
          <p:nvPr/>
        </p:nvSpPr>
        <p:spPr>
          <a:xfrm>
            <a:off x="663576" y="1652829"/>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Με τη μεταρρύθμιση του 2002 οι αλιείς απέκτησαν μεγαλύτερες δυνατότητες συμμετοχής στη λήψη των αποφάσεων που τους αφορούσαν χάρη στη συγκρότηση Περιφερειακών Γνωμοδοτικών Συμβουλίων, τα οποία αποτελούνται από αλιείς, ειδικούς επιστήμονες, εκπροσώπους άλλων τομέων που σχετίζονται με την αλιεία και την υδατοκαλλιέργεια, καθώς και από εκπροσώπους περιφερειακών και εθνικών αρχών και περιβαλλοντικών ομάδων και καταναλωτών.</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3309013"/>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νέα </a:t>
            </a:r>
            <a:r>
              <a:rPr lang="el-GR" sz="1600" dirty="0" err="1">
                <a:solidFill>
                  <a:srgbClr val="000000"/>
                </a:solidFill>
                <a:effectLst/>
                <a:latin typeface="Arial" panose="020B0604020202020204" pitchFamily="34" charset="0"/>
                <a:ea typeface="Calibri-Bold"/>
              </a:rPr>
              <a:t>ΚΑλΠ</a:t>
            </a:r>
            <a:r>
              <a:rPr lang="el-GR" sz="1600" dirty="0">
                <a:solidFill>
                  <a:srgbClr val="000000"/>
                </a:solidFill>
                <a:effectLst/>
                <a:latin typeface="Arial" panose="020B0604020202020204" pitchFamily="34" charset="0"/>
                <a:ea typeface="Calibri-Bold"/>
              </a:rPr>
              <a:t> έχει ως στόχο να διασφαλίσει ότι οι δραστηριότητες στους τομείς της αλιείας και της υδατοκαλλιέργειας είναι μακροπρόθεσμα βιώσιμες από περιβαλλοντική άποψη και υπόκεινται σε διαχείριση που είναι συμβατή με τους στόχους της επίτευξης οικονομικών και κοινωνικών οφελών, καθώς και οφελών στον τομέα της απασχόλησης.  </a:t>
            </a:r>
            <a:endParaRPr lang="el-GR" sz="1600" dirty="0"/>
          </a:p>
        </p:txBody>
      </p:sp>
      <p:sp>
        <p:nvSpPr>
          <p:cNvPr id="3" name="TextBox 2">
            <a:extLst>
              <a:ext uri="{FF2B5EF4-FFF2-40B4-BE49-F238E27FC236}">
                <a16:creationId xmlns:a16="http://schemas.microsoft.com/office/drawing/2014/main" id="{334A643F-2B4C-A2B0-053F-D11406D8FF39}"/>
              </a:ext>
            </a:extLst>
          </p:cNvPr>
          <p:cNvSpPr txBox="1"/>
          <p:nvPr/>
        </p:nvSpPr>
        <p:spPr>
          <a:xfrm>
            <a:off x="663574" y="4461141"/>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Τα πιο σημαντικά σημεία είναι τα ακόλουθα:</a:t>
            </a:r>
          </a:p>
          <a:p>
            <a:r>
              <a:rPr lang="el-GR" sz="1600" dirty="0">
                <a:solidFill>
                  <a:srgbClr val="000000"/>
                </a:solidFill>
                <a:effectLst/>
                <a:latin typeface="Arial" panose="020B0604020202020204" pitchFamily="34" charset="0"/>
                <a:ea typeface="Calibri-Bold"/>
              </a:rPr>
              <a:t>•   Μέγιστες βιώσιμες αποδόσεις</a:t>
            </a:r>
          </a:p>
          <a:p>
            <a:pPr marL="285750" indent="-285750">
              <a:buFont typeface="Arial" panose="020B0604020202020204" pitchFamily="34" charset="0"/>
              <a:buChar char="•"/>
            </a:pPr>
            <a:r>
              <a:rPr lang="el-GR" sz="1600" dirty="0">
                <a:solidFill>
                  <a:srgbClr val="000000"/>
                </a:solidFill>
                <a:latin typeface="Arial" panose="020B0604020202020204" pitchFamily="34" charset="0"/>
                <a:ea typeface="Calibri-Bold"/>
              </a:rPr>
              <a:t>Απαγόρευση των απορρίψεων</a:t>
            </a:r>
          </a:p>
          <a:p>
            <a:pPr marL="285750" indent="-285750">
              <a:buFont typeface="Arial" panose="020B0604020202020204" pitchFamily="34" charset="0"/>
              <a:buChar char="•"/>
            </a:pPr>
            <a:r>
              <a:rPr lang="el-GR" sz="1600" dirty="0">
                <a:solidFill>
                  <a:srgbClr val="000000"/>
                </a:solidFill>
                <a:effectLst/>
                <a:latin typeface="Arial" panose="020B0604020202020204" pitchFamily="34" charset="0"/>
                <a:ea typeface="Calibri-Bold"/>
              </a:rPr>
              <a:t>Η αλιεία μικρής κλίμακας </a:t>
            </a:r>
          </a:p>
          <a:p>
            <a:pPr marL="285750" indent="-285750">
              <a:buFont typeface="Arial" panose="020B0604020202020204" pitchFamily="34" charset="0"/>
              <a:buChar char="•"/>
            </a:pPr>
            <a:r>
              <a:rPr lang="el-GR" sz="1600" dirty="0">
                <a:solidFill>
                  <a:srgbClr val="000000"/>
                </a:solidFill>
                <a:effectLst/>
                <a:latin typeface="Arial" panose="020B0604020202020204" pitchFamily="34" charset="0"/>
                <a:ea typeface="Calibri-Bold"/>
              </a:rPr>
              <a:t>Η βιώσιμη υδατοκαλλιέργεια  </a:t>
            </a:r>
            <a:endParaRPr lang="el-GR" sz="1600" dirty="0"/>
          </a:p>
        </p:txBody>
      </p:sp>
    </p:spTree>
    <p:extLst>
      <p:ext uri="{BB962C8B-B14F-4D97-AF65-F5344CB8AC3E}">
        <p14:creationId xmlns:p14="http://schemas.microsoft.com/office/powerpoint/2010/main" val="300952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188640"/>
            <a:ext cx="9186203" cy="830996"/>
            <a:chOff x="0" y="194319"/>
            <a:chExt cx="9144000" cy="673967"/>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259631" y="194319"/>
              <a:ext cx="7757260" cy="673967"/>
            </a:xfrm>
            <a:prstGeom prst="rect">
              <a:avLst/>
            </a:prstGeom>
            <a:noFill/>
          </p:spPr>
          <p:txBody>
            <a:bodyPr wrap="square" rtlCol="0">
              <a:spAutoFit/>
            </a:bodyPr>
            <a:lstStyle/>
            <a:p>
              <a:pPr algn="ct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  Κοινή Οργάνωση Αγοράς (ΚΟΑ) για τα προϊόντα αλιείας και υδατοκαλλιέργειας</a:t>
              </a:r>
              <a:endParaRPr lang="el-GR" sz="24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3</a:t>
              </a:r>
              <a:r>
                <a:rPr lang="en-US" sz="2400" dirty="0">
                  <a:solidFill>
                    <a:schemeClr val="bg1"/>
                  </a:solidFill>
                  <a:latin typeface="Comic Sans MS" pitchFamily="66" charset="0"/>
                </a:rPr>
                <a:t>	</a:t>
              </a: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1052736"/>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Κοινή Οργάνωση Αγοράς (</a:t>
            </a:r>
            <a:r>
              <a:rPr lang="el-GR" sz="1600" b="1" dirty="0">
                <a:solidFill>
                  <a:srgbClr val="000000"/>
                </a:solidFill>
                <a:effectLst/>
                <a:latin typeface="Arial" panose="020B0604020202020204" pitchFamily="34" charset="0"/>
                <a:ea typeface="Calibri-Bold"/>
              </a:rPr>
              <a:t>ΚΟΑ</a:t>
            </a:r>
            <a:r>
              <a:rPr lang="el-GR" sz="1600" dirty="0">
                <a:solidFill>
                  <a:srgbClr val="000000"/>
                </a:solidFill>
                <a:effectLst/>
                <a:latin typeface="Arial" panose="020B0604020202020204" pitchFamily="34" charset="0"/>
                <a:ea typeface="Calibri-Bold"/>
              </a:rPr>
              <a:t>) είναι η πολιτική της Ένωσης για τη διαχείριση της αγοράς των προϊόντων αλιείας και υδατοκαλλιέργειας, με παράλληλη διασφάλιση της περιβαλλοντικής και της οικονομικής βιωσιμότητάς τους, και αποτελεί έναν από τους πυλώνες της ΚΑΠ. </a:t>
            </a:r>
            <a:endParaRPr lang="el-GR" sz="1600" dirty="0"/>
          </a:p>
        </p:txBody>
      </p:sp>
      <p:sp>
        <p:nvSpPr>
          <p:cNvPr id="2" name="TextBox 1">
            <a:extLst>
              <a:ext uri="{FF2B5EF4-FFF2-40B4-BE49-F238E27FC236}">
                <a16:creationId xmlns:a16="http://schemas.microsoft.com/office/drawing/2014/main" id="{5420E50F-FD26-1971-4561-58260B0434F7}"/>
              </a:ext>
            </a:extLst>
          </p:cNvPr>
          <p:cNvSpPr txBox="1"/>
          <p:nvPr/>
        </p:nvSpPr>
        <p:spPr>
          <a:xfrm>
            <a:off x="629968" y="3573016"/>
            <a:ext cx="8189119" cy="2308324"/>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Κύριοι στόχοι της ΚΟΑ είναι</a:t>
            </a:r>
            <a:r>
              <a:rPr lang="el-GR" sz="1600" dirty="0">
                <a:solidFill>
                  <a:srgbClr val="000000"/>
                </a:solidFill>
                <a:effectLst/>
                <a:latin typeface="Arial" panose="020B0604020202020204" pitchFamily="34" charset="0"/>
                <a:ea typeface="Calibri-Bold"/>
              </a:rPr>
              <a:t>:</a:t>
            </a:r>
          </a:p>
          <a:p>
            <a:r>
              <a:rPr lang="el-GR" sz="1600" dirty="0">
                <a:solidFill>
                  <a:srgbClr val="000000"/>
                </a:solidFill>
                <a:effectLst/>
                <a:latin typeface="Arial" panose="020B0604020202020204" pitchFamily="34" charset="0"/>
                <a:ea typeface="Calibri-Bold"/>
              </a:rPr>
              <a:t>•</a:t>
            </a:r>
            <a:r>
              <a:rPr lang="en-US" sz="1600"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να συμβάλει στη βιώσιμη εκμετάλλευση των έμβιων ενάλιων βιολογικών πόρων·</a:t>
            </a:r>
          </a:p>
          <a:p>
            <a:r>
              <a:rPr lang="el-GR" sz="1600" dirty="0">
                <a:solidFill>
                  <a:srgbClr val="000000"/>
                </a:solidFill>
                <a:effectLst/>
                <a:latin typeface="Arial" panose="020B0604020202020204" pitchFamily="34" charset="0"/>
                <a:ea typeface="Calibri-Bold"/>
              </a:rPr>
              <a:t>•</a:t>
            </a:r>
            <a:r>
              <a:rPr lang="en-US" sz="1600"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να δώσει τη δυνατότητα στους κλάδους της αλιείας και της υδατοκαλλιέργειας να εφαρμόσουν την ΚΑΠ στο κατάλληλο επίπεδο·</a:t>
            </a:r>
          </a:p>
          <a:p>
            <a:r>
              <a:rPr lang="el-GR" sz="1600" dirty="0">
                <a:solidFill>
                  <a:srgbClr val="000000"/>
                </a:solidFill>
                <a:effectLst/>
                <a:latin typeface="Arial" panose="020B0604020202020204" pitchFamily="34" charset="0"/>
                <a:ea typeface="Calibri-Bold"/>
              </a:rPr>
              <a:t>•</a:t>
            </a:r>
            <a:r>
              <a:rPr lang="en-US" sz="1600"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να ενισχύσει την ανταγωνιστικότητα των κλάδων της αλιείας και της υδατοκαλλιέργειας στην Ένωση, ιδιαίτερα των παραγωγών·</a:t>
            </a:r>
          </a:p>
          <a:p>
            <a:r>
              <a:rPr lang="el-GR" sz="1600" dirty="0">
                <a:solidFill>
                  <a:srgbClr val="000000"/>
                </a:solidFill>
                <a:effectLst/>
                <a:latin typeface="Arial" panose="020B0604020202020204" pitchFamily="34" charset="0"/>
                <a:ea typeface="Calibri-Bold"/>
              </a:rPr>
              <a:t>•</a:t>
            </a:r>
            <a:r>
              <a:rPr lang="en-US" sz="1600"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να βελτιώσει τη διαφάνεια και τη σταθερότητα των αγορών·</a:t>
            </a:r>
          </a:p>
          <a:p>
            <a:r>
              <a:rPr lang="el-GR" sz="1600" dirty="0">
                <a:solidFill>
                  <a:srgbClr val="000000"/>
                </a:solidFill>
                <a:effectLst/>
                <a:latin typeface="Arial" panose="020B0604020202020204" pitchFamily="34" charset="0"/>
                <a:ea typeface="Calibri-Bold"/>
              </a:rPr>
              <a:t>•</a:t>
            </a:r>
            <a:r>
              <a:rPr lang="en-US" sz="1600"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να διασφαλίσει ότι η κατανομή της προστιθέμενης αξίας κατά μήκος της αλυσίδας εφοδιασμού του τομέα είναι πιο ισορροπημένη</a:t>
            </a:r>
            <a:r>
              <a:rPr lang="en-US" sz="1600" dirty="0">
                <a:solidFill>
                  <a:srgbClr val="000000"/>
                </a:solidFill>
                <a:effectLst/>
                <a:latin typeface="Arial" panose="020B0604020202020204" pitchFamily="34" charset="0"/>
                <a:ea typeface="Calibri-Bold"/>
              </a:rPr>
              <a:t>.</a:t>
            </a:r>
            <a:endParaRPr lang="el-GR" sz="1600" dirty="0">
              <a:solidFill>
                <a:srgbClr val="000000"/>
              </a:solidFill>
              <a:effectLst/>
              <a:latin typeface="Arial" panose="020B0604020202020204" pitchFamily="34" charset="0"/>
              <a:ea typeface="Calibri-Bold"/>
            </a:endParaRPr>
          </a:p>
        </p:txBody>
      </p:sp>
      <p:sp>
        <p:nvSpPr>
          <p:cNvPr id="18" name="TextBox 17">
            <a:extLst>
              <a:ext uri="{FF2B5EF4-FFF2-40B4-BE49-F238E27FC236}">
                <a16:creationId xmlns:a16="http://schemas.microsoft.com/office/drawing/2014/main" id="{C2C1F47C-83D1-D277-2C0B-FB6297839B6F}"/>
              </a:ext>
            </a:extLst>
          </p:cNvPr>
          <p:cNvSpPr txBox="1"/>
          <p:nvPr/>
        </p:nvSpPr>
        <p:spPr>
          <a:xfrm>
            <a:off x="664999" y="2204864"/>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Το 2013, η ΚΟΑ μεταρρυθμίστηκε εκ νέου στο πλαίσιο της τελευταίας δέσμης μέτρων για τη μεταρρύθμιση της ΚΑΠ. Ο ισχύων κανονισμός σχετικά με την ΚΟΑ για τα προϊόντα αλιείας και υδατοκαλλιέργειας, θέτει το νομικό πλαίσιο για τις οργανώσεις παραγωγών (ΟΠ), τα πρότυπα εμπορίας, την ενημέρωση των καταναλωτών και την πιστοποίηση (οικολογικά σήματα), τους κανόνες ανταγωνισμού και την ενημέρωση για την αγορά. </a:t>
            </a:r>
            <a:endParaRPr lang="el-GR" sz="1600" dirty="0"/>
          </a:p>
        </p:txBody>
      </p:sp>
    </p:spTree>
    <p:extLst>
      <p:ext uri="{BB962C8B-B14F-4D97-AF65-F5344CB8AC3E}">
        <p14:creationId xmlns:p14="http://schemas.microsoft.com/office/powerpoint/2010/main" val="1821005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 name="TextBox 2">
            <a:extLst>
              <a:ext uri="{FF2B5EF4-FFF2-40B4-BE49-F238E27FC236}">
                <a16:creationId xmlns:a16="http://schemas.microsoft.com/office/drawing/2014/main" id="{334A643F-2B4C-A2B0-053F-D11406D8FF39}"/>
              </a:ext>
            </a:extLst>
          </p:cNvPr>
          <p:cNvSpPr txBox="1"/>
          <p:nvPr/>
        </p:nvSpPr>
        <p:spPr>
          <a:xfrm>
            <a:off x="663574" y="3996353"/>
            <a:ext cx="8189119" cy="584775"/>
          </a:xfrm>
          <a:prstGeom prst="rect">
            <a:avLst/>
          </a:prstGeom>
          <a:noFill/>
        </p:spPr>
        <p:txBody>
          <a:bodyPr wrap="square">
            <a:spAutoFit/>
          </a:bodyPr>
          <a:lstStyle/>
          <a:p>
            <a:pPr algn="just"/>
            <a:r>
              <a:rPr lang="el-GR" sz="1600" u="sng" dirty="0">
                <a:solidFill>
                  <a:srgbClr val="000000"/>
                </a:solidFill>
                <a:effectLst/>
                <a:latin typeface="Arial" panose="020B0604020202020204" pitchFamily="34" charset="0"/>
                <a:ea typeface="Calibri-Bold"/>
              </a:rPr>
              <a:t>Ορισμένα από τα κύρια επιτεύγματα της ΚΟΑ στον τομέα της αλιείας και της υδατοκαλλιέργειας είναι τα εξής:</a:t>
            </a:r>
            <a:endParaRPr lang="el-GR" sz="1600" u="sng" dirty="0"/>
          </a:p>
        </p:txBody>
      </p:sp>
      <p:sp>
        <p:nvSpPr>
          <p:cNvPr id="4" name="TextBox 3">
            <a:extLst>
              <a:ext uri="{FF2B5EF4-FFF2-40B4-BE49-F238E27FC236}">
                <a16:creationId xmlns:a16="http://schemas.microsoft.com/office/drawing/2014/main" id="{C38ACDCF-F9DF-D027-94F8-33A9F47E17A2}"/>
              </a:ext>
            </a:extLst>
          </p:cNvPr>
          <p:cNvSpPr txBox="1"/>
          <p:nvPr/>
        </p:nvSpPr>
        <p:spPr>
          <a:xfrm>
            <a:off x="629968" y="620688"/>
            <a:ext cx="8189119" cy="3293209"/>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Κύριοι στόχοι της ΚΟΑ </a:t>
            </a:r>
            <a:r>
              <a:rPr lang="en-US" sz="1600" u="sng" dirty="0">
                <a:solidFill>
                  <a:srgbClr val="000000"/>
                </a:solidFill>
                <a:effectLst/>
                <a:latin typeface="Arial" panose="020B0604020202020204" pitchFamily="34" charset="0"/>
                <a:ea typeface="Calibri-Bold"/>
              </a:rPr>
              <a:t>(</a:t>
            </a:r>
            <a:r>
              <a:rPr lang="el-GR" sz="1600" u="sng" dirty="0">
                <a:solidFill>
                  <a:srgbClr val="000000"/>
                </a:solidFill>
                <a:effectLst/>
                <a:latin typeface="Arial" panose="020B0604020202020204" pitchFamily="34" charset="0"/>
                <a:ea typeface="Calibri-Bold"/>
              </a:rPr>
              <a:t>συνέχεια…)</a:t>
            </a:r>
            <a:r>
              <a:rPr lang="el-GR" sz="1600" dirty="0">
                <a:solidFill>
                  <a:srgbClr val="000000"/>
                </a:solidFill>
                <a:effectLst/>
                <a:latin typeface="Arial" panose="020B0604020202020204" pitchFamily="34" charset="0"/>
                <a:ea typeface="Calibri-Bold"/>
              </a:rPr>
              <a:t>:</a:t>
            </a:r>
          </a:p>
          <a:p>
            <a:r>
              <a:rPr lang="el-GR" sz="1600" dirty="0">
                <a:solidFill>
                  <a:srgbClr val="000000"/>
                </a:solidFill>
                <a:effectLst/>
                <a:latin typeface="Arial" panose="020B0604020202020204" pitchFamily="34" charset="0"/>
                <a:ea typeface="Calibri-Bold"/>
              </a:rPr>
              <a:t>•</a:t>
            </a:r>
            <a:r>
              <a:rPr lang="en-US" sz="1600"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να διασφαλίσει ότι η κατανομή της προστιθέμενης αξίας κατά μήκος της αλυσίδας εφοδιασμού του τομέα είναι πιο ισορροπημένη·</a:t>
            </a:r>
          </a:p>
          <a:p>
            <a:r>
              <a:rPr lang="el-GR" sz="1600" dirty="0">
                <a:solidFill>
                  <a:srgbClr val="000000"/>
                </a:solidFill>
                <a:effectLst/>
                <a:latin typeface="Arial" panose="020B0604020202020204" pitchFamily="34" charset="0"/>
                <a:ea typeface="Calibri-Bold"/>
              </a:rPr>
              <a:t>•</a:t>
            </a:r>
            <a:r>
              <a:rPr lang="en-US" sz="1600"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να βελτιώσει την ενημέρωση των καταναλωτών και να αυξήσει την ευαισθητοποίηση μέσω της κοινοποίησης και της επισήμανσης, παρέχοντας κατανοητές πληροφορίες·</a:t>
            </a:r>
          </a:p>
          <a:p>
            <a:r>
              <a:rPr lang="el-GR" sz="1600" dirty="0">
                <a:solidFill>
                  <a:srgbClr val="000000"/>
                </a:solidFill>
                <a:effectLst/>
                <a:latin typeface="Arial" panose="020B0604020202020204" pitchFamily="34" charset="0"/>
                <a:ea typeface="Calibri-Bold"/>
              </a:rPr>
              <a:t>•</a:t>
            </a:r>
            <a:r>
              <a:rPr lang="en-US" sz="1600"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να συμβάλει στη διασφάλιση ισότιμων όρων ανταγωνισμού για όλα τα προϊόντα που διατίθενται στις αγορές της ΕΕ με την προώθηση της βιώσιμης εκμετάλλευσης των αλιευτικών πόρων·</a:t>
            </a:r>
          </a:p>
          <a:p>
            <a:r>
              <a:rPr lang="el-GR" sz="1600" dirty="0">
                <a:solidFill>
                  <a:srgbClr val="000000"/>
                </a:solidFill>
                <a:effectLst/>
                <a:latin typeface="Arial" panose="020B0604020202020204" pitchFamily="34" charset="0"/>
                <a:ea typeface="Calibri-Bold"/>
              </a:rPr>
              <a:t>•</a:t>
            </a:r>
            <a:r>
              <a:rPr lang="en-US" sz="1600"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να συμβάλει στη διασφάλιση της ποικιλίας στην προσφορά προϊόντων αλιείας και υδατοκαλλιέργειας για τους καταναλωτές·</a:t>
            </a:r>
          </a:p>
          <a:p>
            <a:r>
              <a:rPr lang="el-GR" sz="1600" dirty="0">
                <a:solidFill>
                  <a:srgbClr val="000000"/>
                </a:solidFill>
                <a:effectLst/>
                <a:latin typeface="Arial" panose="020B0604020202020204" pitchFamily="34" charset="0"/>
                <a:ea typeface="Calibri-Bold"/>
              </a:rPr>
              <a:t>•</a:t>
            </a:r>
            <a:r>
              <a:rPr lang="en-US" sz="1600"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να παρέχει στον καταναλωτή επαληθεύσιμες και ακριβείς πληροφορίες για την προέλευση του προϊόντος και τον τρόπο παραγωγής του, ιδίως μέσω της ετικέτας και της σήμανσης.</a:t>
            </a:r>
          </a:p>
        </p:txBody>
      </p:sp>
      <p:sp>
        <p:nvSpPr>
          <p:cNvPr id="6" name="TextBox 5">
            <a:extLst>
              <a:ext uri="{FF2B5EF4-FFF2-40B4-BE49-F238E27FC236}">
                <a16:creationId xmlns:a16="http://schemas.microsoft.com/office/drawing/2014/main" id="{704C2917-A9A7-BC8B-F446-2DAAED15335B}"/>
              </a:ext>
            </a:extLst>
          </p:cNvPr>
          <p:cNvSpPr txBox="1"/>
          <p:nvPr/>
        </p:nvSpPr>
        <p:spPr>
          <a:xfrm>
            <a:off x="664999" y="4625841"/>
            <a:ext cx="8189119" cy="1323439"/>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A. Κοινές προδιαγραφές εμπορίας</a:t>
            </a:r>
          </a:p>
          <a:p>
            <a:r>
              <a:rPr lang="el-GR" sz="1600" dirty="0">
                <a:solidFill>
                  <a:srgbClr val="000000"/>
                </a:solidFill>
                <a:effectLst/>
                <a:latin typeface="Arial" panose="020B0604020202020204" pitchFamily="34" charset="0"/>
                <a:ea typeface="Calibri-Bold"/>
              </a:rPr>
              <a:t>Τα κοινά πρότυπα εμπορίας είναι κοινά χαρακτηριστικά, που σχετίζονται με την ποιότητα, το μέγεθος, το βάρος, τη συσκευασία, την παρουσίαση και την επισήμανση των προϊόντων αλιείας και υδατοκαλλιέργειας για ανθρώπινη κατανάλωση, ανεξάρτητα από την προέλευσή τους. </a:t>
            </a:r>
          </a:p>
        </p:txBody>
      </p:sp>
    </p:spTree>
    <p:extLst>
      <p:ext uri="{BB962C8B-B14F-4D97-AF65-F5344CB8AC3E}">
        <p14:creationId xmlns:p14="http://schemas.microsoft.com/office/powerpoint/2010/main" val="4238924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404664"/>
            <a:ext cx="8189119" cy="1077218"/>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B. Ενημέρωση των καταναλωτών</a:t>
            </a:r>
          </a:p>
          <a:p>
            <a:r>
              <a:rPr lang="el-GR" sz="1600" dirty="0">
                <a:solidFill>
                  <a:srgbClr val="000000"/>
                </a:solidFill>
                <a:effectLst/>
                <a:latin typeface="Arial" panose="020B0604020202020204" pitchFamily="34" charset="0"/>
                <a:ea typeface="Calibri-Bold"/>
              </a:rPr>
              <a:t>Η ενημέρωση των καταναλωτών, τόσο η υποχρεωτική όσο και η προαιρετική, αποσκοπεί στην παροχή ολοκληρωμένων και σαφών πληροφοριών στους καταναλωτές, ώστε να προωθηθεί η υπεύθυνη κατανάλωση.</a:t>
            </a:r>
          </a:p>
        </p:txBody>
      </p:sp>
      <p:sp>
        <p:nvSpPr>
          <p:cNvPr id="7" name="TextBox 6">
            <a:extLst>
              <a:ext uri="{FF2B5EF4-FFF2-40B4-BE49-F238E27FC236}">
                <a16:creationId xmlns:a16="http://schemas.microsoft.com/office/drawing/2014/main" id="{67566929-8DC2-E64F-63F3-31A62BD25941}"/>
              </a:ext>
            </a:extLst>
          </p:cNvPr>
          <p:cNvSpPr txBox="1"/>
          <p:nvPr/>
        </p:nvSpPr>
        <p:spPr>
          <a:xfrm>
            <a:off x="663576" y="1580821"/>
            <a:ext cx="8189119" cy="1569660"/>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C. Οργανώσεις παραγωγών και σχέδια παραγωγής και εμπορίας</a:t>
            </a:r>
          </a:p>
          <a:p>
            <a:r>
              <a:rPr lang="el-GR" sz="1600" dirty="0">
                <a:solidFill>
                  <a:srgbClr val="000000"/>
                </a:solidFill>
                <a:effectLst/>
                <a:latin typeface="Arial" panose="020B0604020202020204" pitchFamily="34" charset="0"/>
                <a:ea typeface="Calibri-Bold"/>
              </a:rPr>
              <a:t>Ενισχύονται οι αρμοδιότητες των οργανώσεων παραγωγών (ΟΠ) προϊόντων αλιείας και υδατοκαλλιέργειας ως προς την επίτευξη των στόχων της ΚΑΠ και της ΚΟΑ. Όλες οι ΟΠ πρέπει να καταρτίζουν και να υποβάλλουν στις δημόσιες αρχές σχέδιο παραγωγής και εμπορίας (ΣΠΕ) για τη διασφάλιση της περιβαλλοντικής βιωσιμότητας των δραστηριοτήτων τους στον τομέα της αλιείας και της υδατοκαλλιέργειας. </a:t>
            </a:r>
          </a:p>
        </p:txBody>
      </p:sp>
      <p:sp>
        <p:nvSpPr>
          <p:cNvPr id="2" name="TextBox 1">
            <a:extLst>
              <a:ext uri="{FF2B5EF4-FFF2-40B4-BE49-F238E27FC236}">
                <a16:creationId xmlns:a16="http://schemas.microsoft.com/office/drawing/2014/main" id="{A793AA41-94DC-5470-B547-94619B3F26BB}"/>
              </a:ext>
            </a:extLst>
          </p:cNvPr>
          <p:cNvSpPr txBox="1"/>
          <p:nvPr/>
        </p:nvSpPr>
        <p:spPr>
          <a:xfrm>
            <a:off x="663575" y="3284984"/>
            <a:ext cx="8189119" cy="1323439"/>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D. Ενημέρωση για την αγορά</a:t>
            </a:r>
          </a:p>
          <a:p>
            <a:r>
              <a:rPr lang="el-GR" sz="1600" dirty="0">
                <a:solidFill>
                  <a:srgbClr val="000000"/>
                </a:solidFill>
                <a:effectLst/>
                <a:latin typeface="Arial" panose="020B0604020202020204" pitchFamily="34" charset="0"/>
                <a:ea typeface="Calibri-Bold"/>
              </a:rPr>
              <a:t>Η Επιτροπή έχει αναπτύξει το Παρατηρητήριο Ευρωπαϊκών Αγορών για τα προϊόντα αλιείας και υδατοκαλλιέργειας (EUMOFA). Πρόκειται για ένα εργαλείο συλλογής πληροφοριών για την αγορά, το οποίο αποσκοπεί σε μια πιο διαφανή και αποτελεσματική αγορά στους τομείς της αλιείας και της υδατοκαλλιέργειας. </a:t>
            </a:r>
          </a:p>
        </p:txBody>
      </p:sp>
      <p:sp>
        <p:nvSpPr>
          <p:cNvPr id="4" name="TextBox 3">
            <a:extLst>
              <a:ext uri="{FF2B5EF4-FFF2-40B4-BE49-F238E27FC236}">
                <a16:creationId xmlns:a16="http://schemas.microsoft.com/office/drawing/2014/main" id="{11E4A3B0-D297-9166-FD1C-25AC5EA90670}"/>
              </a:ext>
            </a:extLst>
          </p:cNvPr>
          <p:cNvSpPr txBox="1"/>
          <p:nvPr/>
        </p:nvSpPr>
        <p:spPr>
          <a:xfrm>
            <a:off x="663575" y="4725144"/>
            <a:ext cx="8189119" cy="1323439"/>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E. Λήξη του καθεστώτος απόσυρσης</a:t>
            </a:r>
          </a:p>
          <a:p>
            <a:r>
              <a:rPr lang="el-GR" sz="1600" dirty="0">
                <a:solidFill>
                  <a:srgbClr val="000000"/>
                </a:solidFill>
                <a:effectLst/>
                <a:latin typeface="Arial" panose="020B0604020202020204" pitchFamily="34" charset="0"/>
                <a:ea typeface="Calibri-Bold"/>
              </a:rPr>
              <a:t>Το καθεστώς των τιμών απόσυρσης ήταν μέτρο παρέμβασης στην αγορά, το οποίο έληξε με την εφαρμογή του νέου κανονισμού για την ΚΟΑ. Η «τιμή απόσυρσης» ορίστηκε ως ένα ελάχιστο σταθερό επίπεδο. Δεν ήταν δυνατή η πώληση αλιευτικών προϊόντων στην τιμή αυτή. </a:t>
            </a:r>
          </a:p>
        </p:txBody>
      </p:sp>
    </p:spTree>
    <p:extLst>
      <p:ext uri="{BB962C8B-B14F-4D97-AF65-F5344CB8AC3E}">
        <p14:creationId xmlns:p14="http://schemas.microsoft.com/office/powerpoint/2010/main" val="264611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188640"/>
            <a:ext cx="9186203" cy="830996"/>
            <a:chOff x="0" y="194319"/>
            <a:chExt cx="9144000" cy="673967"/>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259631" y="194319"/>
              <a:ext cx="7757260" cy="673967"/>
            </a:xfrm>
            <a:prstGeom prst="rect">
              <a:avLst/>
            </a:prstGeom>
            <a:noFill/>
          </p:spPr>
          <p:txBody>
            <a:bodyPr wrap="square" rtlCol="0">
              <a:spAutoFit/>
            </a:bodyPr>
            <a:lstStyle/>
            <a:p>
              <a:pPr algn="ct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Οδηγός της Ευρωπαϊκής Ένωσης για τη σήμανση προϊόντων αλιείας &amp; υδατοκαλλιέργειας</a:t>
              </a:r>
              <a:endParaRPr lang="el-GR" sz="24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4</a:t>
              </a:r>
              <a:r>
                <a:rPr lang="en-US" sz="2400" dirty="0">
                  <a:solidFill>
                    <a:schemeClr val="bg1"/>
                  </a:solidFill>
                  <a:latin typeface="Comic Sans MS" pitchFamily="66" charset="0"/>
                </a:rPr>
                <a:t>	</a:t>
              </a:r>
            </a:p>
          </p:txBody>
        </p:sp>
      </p:grpSp>
      <p:pic>
        <p:nvPicPr>
          <p:cNvPr id="3" name="Εικόνα 2">
            <a:extLst>
              <a:ext uri="{FF2B5EF4-FFF2-40B4-BE49-F238E27FC236}">
                <a16:creationId xmlns:a16="http://schemas.microsoft.com/office/drawing/2014/main" id="{3DD00DB7-3279-ADA4-6F7C-1688B7620532}"/>
              </a:ext>
            </a:extLst>
          </p:cNvPr>
          <p:cNvPicPr>
            <a:picLocks noChangeAspect="1"/>
          </p:cNvPicPr>
          <p:nvPr/>
        </p:nvPicPr>
        <p:blipFill>
          <a:blip r:embed="rId8"/>
          <a:stretch>
            <a:fillRect/>
          </a:stretch>
        </p:blipFill>
        <p:spPr>
          <a:xfrm>
            <a:off x="533443" y="1251708"/>
            <a:ext cx="5141877" cy="4879685"/>
          </a:xfrm>
          <a:prstGeom prst="rect">
            <a:avLst/>
          </a:prstGeom>
        </p:spPr>
      </p:pic>
      <p:pic>
        <p:nvPicPr>
          <p:cNvPr id="6" name="Εικόνα 5">
            <a:extLst>
              <a:ext uri="{FF2B5EF4-FFF2-40B4-BE49-F238E27FC236}">
                <a16:creationId xmlns:a16="http://schemas.microsoft.com/office/drawing/2014/main" id="{A7171E07-1529-7240-90AF-4EBAA4571892}"/>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80000"/>
                    </a14:imgEffect>
                  </a14:imgLayer>
                </a14:imgProps>
              </a:ext>
            </a:extLst>
          </a:blip>
          <a:stretch>
            <a:fillRect/>
          </a:stretch>
        </p:blipFill>
        <p:spPr>
          <a:xfrm>
            <a:off x="4232288" y="1125895"/>
            <a:ext cx="4614784" cy="1871085"/>
          </a:xfrm>
          <a:prstGeom prst="rect">
            <a:avLst/>
          </a:prstGeom>
          <a:ln w="28575">
            <a:solidFill>
              <a:srgbClr val="FF0000"/>
            </a:solidFill>
          </a:ln>
        </p:spPr>
      </p:pic>
    </p:spTree>
    <p:extLst>
      <p:ext uri="{BB962C8B-B14F-4D97-AF65-F5344CB8AC3E}">
        <p14:creationId xmlns:p14="http://schemas.microsoft.com/office/powerpoint/2010/main" val="343338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2E7298D2-CDBC-4804-1F3F-F45A8330E67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182134" y="294079"/>
            <a:ext cx="5939171" cy="2743730"/>
          </a:xfrm>
          <a:prstGeom prst="rect">
            <a:avLst/>
          </a:prstGeom>
        </p:spPr>
      </p:pic>
      <p:pic>
        <p:nvPicPr>
          <p:cNvPr id="6" name="Εικόνα 5">
            <a:extLst>
              <a:ext uri="{FF2B5EF4-FFF2-40B4-BE49-F238E27FC236}">
                <a16:creationId xmlns:a16="http://schemas.microsoft.com/office/drawing/2014/main" id="{CE23512B-B4D7-9D44-3371-1D1DCB00198D}"/>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2984602" y="3235609"/>
            <a:ext cx="5838616" cy="3163943"/>
          </a:xfrm>
          <a:prstGeom prst="rect">
            <a:avLst/>
          </a:prstGeom>
        </p:spPr>
      </p:pic>
    </p:spTree>
    <p:extLst>
      <p:ext uri="{BB962C8B-B14F-4D97-AF65-F5344CB8AC3E}">
        <p14:creationId xmlns:p14="http://schemas.microsoft.com/office/powerpoint/2010/main" val="275644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7" name="Rectangle 6"/>
          <p:cNvSpPr>
            <a:spLocks noChangeArrowheads="1"/>
          </p:cNvSpPr>
          <p:nvPr/>
        </p:nvSpPr>
        <p:spPr bwMode="auto">
          <a:xfrm>
            <a:off x="291304" y="873515"/>
            <a:ext cx="2316151" cy="574678"/>
          </a:xfrm>
          <a:prstGeom prst="rect">
            <a:avLst/>
          </a:prstGeom>
          <a:noFill/>
          <a:ln w="9525">
            <a:noFill/>
            <a:miter lim="800000"/>
            <a:headEnd/>
            <a:tailEnd/>
          </a:ln>
          <a:effectLst/>
        </p:spPr>
        <p:txBody>
          <a:bodyPr/>
          <a:lstStyle/>
          <a:p>
            <a:pPr>
              <a:spcBef>
                <a:spcPct val="20000"/>
              </a:spcBef>
              <a:buClr>
                <a:schemeClr val="tx2"/>
              </a:buClr>
            </a:pPr>
            <a:r>
              <a:rPr lang="en-US" sz="2800" dirty="0">
                <a:effectLst>
                  <a:outerShdw blurRad="38100" dist="38100" dir="2700000" algn="tl">
                    <a:srgbClr val="000000"/>
                  </a:outerShdw>
                </a:effectLst>
              </a:rPr>
              <a:t>   </a:t>
            </a:r>
            <a:r>
              <a:rPr lang="el-GR" sz="3200" b="1" dirty="0">
                <a:solidFill>
                  <a:srgbClr val="A02E5F"/>
                </a:solidFill>
                <a:effectLst>
                  <a:outerShdw blurRad="38100" dist="38100" dir="2700000" algn="tl">
                    <a:srgbClr val="000000"/>
                  </a:outerShdw>
                </a:effectLst>
              </a:rPr>
              <a:t>Αλιεία</a:t>
            </a:r>
            <a:r>
              <a:rPr lang="en-US" sz="2400" dirty="0">
                <a:effectLst>
                  <a:outerShdw blurRad="38100" dist="38100" dir="2700000" algn="tl">
                    <a:srgbClr val="000000"/>
                  </a:outerShdw>
                </a:effectLst>
                <a:latin typeface="Comic Sans MS" pitchFamily="66" charset="0"/>
              </a:rPr>
              <a:t>	</a:t>
            </a:r>
          </a:p>
        </p:txBody>
      </p:sp>
      <p:grpSp>
        <p:nvGrpSpPr>
          <p:cNvPr id="32" name="31 - Ομάδα"/>
          <p:cNvGrpSpPr/>
          <p:nvPr/>
        </p:nvGrpSpPr>
        <p:grpSpPr>
          <a:xfrm>
            <a:off x="-1" y="180930"/>
            <a:ext cx="9186203" cy="796922"/>
            <a:chOff x="0" y="188066"/>
            <a:chExt cx="9144000" cy="646331"/>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259632" y="188066"/>
              <a:ext cx="7218715" cy="646331"/>
            </a:xfrm>
            <a:prstGeom prst="rect">
              <a:avLst/>
            </a:prstGeom>
            <a:noFill/>
          </p:spPr>
          <p:txBody>
            <a:bodyPr wrap="square" rtlCol="0">
              <a:spAutoFit/>
            </a:bodyPr>
            <a:lstStyle/>
            <a:p>
              <a:r>
                <a:rPr lang="el-G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     Αλιεία &amp; Υδατοκαλλιέργειες</a:t>
              </a:r>
              <a:endParaRPr lang="el-GR" sz="36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a:t>
              </a:r>
              <a:r>
                <a:rPr lang="en-US" sz="2400" dirty="0">
                  <a:solidFill>
                    <a:schemeClr val="bg1"/>
                  </a:solidFill>
                  <a:latin typeface="Comic Sans MS" pitchFamily="66" charset="0"/>
                </a:rPr>
                <a:t>	</a:t>
              </a: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1425550"/>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a:t>
            </a:r>
            <a:r>
              <a:rPr lang="el-GR" sz="1600" b="1" dirty="0">
                <a:solidFill>
                  <a:srgbClr val="000000"/>
                </a:solidFill>
                <a:effectLst/>
                <a:latin typeface="Arial" panose="020B0604020202020204" pitchFamily="34" charset="0"/>
                <a:ea typeface="Calibri-Bold"/>
              </a:rPr>
              <a:t>αλιεία </a:t>
            </a:r>
            <a:r>
              <a:rPr lang="el-GR" sz="1600" dirty="0">
                <a:solidFill>
                  <a:srgbClr val="000000"/>
                </a:solidFill>
                <a:effectLst/>
                <a:latin typeface="Arial" panose="020B0604020202020204" pitchFamily="34" charset="0"/>
                <a:ea typeface="Calibri-Bold"/>
              </a:rPr>
              <a:t>ορίζεται ως σύλληψη των ψαριών και άλλων υδρόβιων οργανισμών από το θαλάσσιο, λιμναίο ή ποτάμιο οικοσύστημα στο οποίο ζουν, αλλά και ο τρόπος και η μέθοδος με την οποία επιτυγχάνεται η σύλληψη αυτή. </a:t>
            </a:r>
            <a:endParaRPr lang="el-GR" sz="1600" dirty="0"/>
          </a:p>
        </p:txBody>
      </p:sp>
      <p:sp>
        <p:nvSpPr>
          <p:cNvPr id="7" name="TextBox 6">
            <a:extLst>
              <a:ext uri="{FF2B5EF4-FFF2-40B4-BE49-F238E27FC236}">
                <a16:creationId xmlns:a16="http://schemas.microsoft.com/office/drawing/2014/main" id="{67566929-8DC2-E64F-63F3-31A62BD25941}"/>
              </a:ext>
            </a:extLst>
          </p:cNvPr>
          <p:cNvSpPr txBox="1"/>
          <p:nvPr/>
        </p:nvSpPr>
        <p:spPr>
          <a:xfrm>
            <a:off x="663576" y="2278443"/>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αλιεία είναι μια αρχαία δραστηριότητα </a:t>
            </a:r>
            <a:r>
              <a:rPr lang="el-GR" sz="1600" dirty="0">
                <a:effectLst/>
                <a:latin typeface="Arial" panose="020B0604020202020204" pitchFamily="34" charset="0"/>
                <a:ea typeface="Calibri" panose="020F0502020204030204" pitchFamily="34" charset="0"/>
              </a:rPr>
              <a:t>με ιστορία τουλάχιστον 90.000 ετών</a:t>
            </a:r>
            <a:r>
              <a:rPr lang="en-US" sz="1600" dirty="0">
                <a:latin typeface="Arial" panose="020B0604020202020204" pitchFamily="34" charset="0"/>
                <a:ea typeface="Calibri" panose="020F0502020204030204" pitchFamily="34" charset="0"/>
              </a:rPr>
              <a:t> </a:t>
            </a:r>
            <a:r>
              <a:rPr lang="el-GR" sz="1600" dirty="0">
                <a:latin typeface="Arial" panose="020B0604020202020204" pitchFamily="34" charset="0"/>
                <a:ea typeface="Calibri" panose="020F0502020204030204" pitchFamily="34" charset="0"/>
              </a:rPr>
              <a:t>και </a:t>
            </a:r>
            <a:r>
              <a:rPr lang="el-GR" sz="1600" dirty="0">
                <a:effectLst/>
                <a:latin typeface="Arial" panose="020B0604020202020204" pitchFamily="34" charset="0"/>
                <a:ea typeface="Calibri" panose="020F0502020204030204" pitchFamily="34" charset="0"/>
              </a:rPr>
              <a:t>πραγματοποιείται με πληθώρα μεθόδων και αλιευτικών εργαλείων . </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2894173"/>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στόχος της είναι η συλλογή ζωντανών οργανισμών μέσα από ένα υδάτινο οικοσύστημα με σκοπό τη χρησιμοποίησή τους από τον άνθρωπο ως τροφή, ή ως προϊόντα που θα έχουν άλλες χρήσεις. Αυτοί οι οργανισμοί θα αποτελέσουν τα </a:t>
            </a:r>
            <a:r>
              <a:rPr lang="el-GR" sz="1600" b="1" dirty="0">
                <a:solidFill>
                  <a:srgbClr val="000000"/>
                </a:solidFill>
                <a:effectLst/>
                <a:latin typeface="Arial" panose="020B0604020202020204" pitchFamily="34" charset="0"/>
                <a:ea typeface="Calibri-Bold"/>
              </a:rPr>
              <a:t>αλιεύματα.</a:t>
            </a:r>
            <a:r>
              <a:rPr lang="el-GR" sz="1600" dirty="0">
                <a:effectLst/>
                <a:latin typeface="Arial" panose="020B0604020202020204" pitchFamily="34" charset="0"/>
                <a:ea typeface="Calibri" panose="020F0502020204030204" pitchFamily="34" charset="0"/>
              </a:rPr>
              <a:t> </a:t>
            </a:r>
            <a:endParaRPr lang="el-GR" sz="1600" dirty="0"/>
          </a:p>
        </p:txBody>
      </p:sp>
      <p:pic>
        <p:nvPicPr>
          <p:cNvPr id="9" name="Εικόνα 8">
            <a:extLst>
              <a:ext uri="{FF2B5EF4-FFF2-40B4-BE49-F238E27FC236}">
                <a16:creationId xmlns:a16="http://schemas.microsoft.com/office/drawing/2014/main" id="{AFE93F53-8586-26B1-6737-5192C41CFE6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70000"/>
                    </a14:imgEffect>
                    <a14:imgEffect>
                      <a14:brightnessContrast bright="5000"/>
                    </a14:imgEffect>
                  </a14:imgLayer>
                </a14:imgProps>
              </a:ext>
            </a:extLst>
          </a:blip>
          <a:stretch>
            <a:fillRect/>
          </a:stretch>
        </p:blipFill>
        <p:spPr>
          <a:xfrm>
            <a:off x="1774917" y="3681646"/>
            <a:ext cx="5565539" cy="317196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a:extLst>
              <a:ext uri="{FF2B5EF4-FFF2-40B4-BE49-F238E27FC236}">
                <a16:creationId xmlns:a16="http://schemas.microsoft.com/office/drawing/2014/main" id="{9208AFD8-AD26-BEDA-5F0A-82CA26C51DE5}"/>
              </a:ext>
            </a:extLst>
          </p:cNvPr>
          <p:cNvPicPr>
            <a:picLocks noChangeAspect="1"/>
          </p:cNvPicPr>
          <p:nvPr/>
        </p:nvPicPr>
        <p:blipFill>
          <a:blip r:embed="rId8"/>
          <a:stretch>
            <a:fillRect/>
          </a:stretch>
        </p:blipFill>
        <p:spPr>
          <a:xfrm>
            <a:off x="550849" y="476672"/>
            <a:ext cx="6375069" cy="2494592"/>
          </a:xfrm>
          <a:prstGeom prst="rect">
            <a:avLst/>
          </a:prstGeom>
        </p:spPr>
      </p:pic>
      <p:pic>
        <p:nvPicPr>
          <p:cNvPr id="8" name="Εικόνα 7">
            <a:extLst>
              <a:ext uri="{FF2B5EF4-FFF2-40B4-BE49-F238E27FC236}">
                <a16:creationId xmlns:a16="http://schemas.microsoft.com/office/drawing/2014/main" id="{B5DC9887-5767-5841-B5EB-A6CD940E812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30000"/>
                    </a14:imgEffect>
                  </a14:imgLayer>
                </a14:imgProps>
              </a:ext>
            </a:extLst>
          </a:blip>
          <a:stretch>
            <a:fillRect/>
          </a:stretch>
        </p:blipFill>
        <p:spPr>
          <a:xfrm>
            <a:off x="2285232" y="3321120"/>
            <a:ext cx="6136667" cy="2659222"/>
          </a:xfrm>
          <a:prstGeom prst="rect">
            <a:avLst/>
          </a:prstGeom>
        </p:spPr>
      </p:pic>
    </p:spTree>
    <p:extLst>
      <p:ext uri="{BB962C8B-B14F-4D97-AF65-F5344CB8AC3E}">
        <p14:creationId xmlns:p14="http://schemas.microsoft.com/office/powerpoint/2010/main" val="366541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223261"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F11A5A66-1585-8572-741B-9C7256AA01AA}"/>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550850" y="476672"/>
            <a:ext cx="5733662" cy="3141315"/>
          </a:xfrm>
          <a:prstGeom prst="rect">
            <a:avLst/>
          </a:prstGeom>
        </p:spPr>
      </p:pic>
      <p:pic>
        <p:nvPicPr>
          <p:cNvPr id="6" name="Εικόνα 5">
            <a:extLst>
              <a:ext uri="{FF2B5EF4-FFF2-40B4-BE49-F238E27FC236}">
                <a16:creationId xmlns:a16="http://schemas.microsoft.com/office/drawing/2014/main" id="{5FE9BF38-5155-67AB-45D0-648E36D08193}"/>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2555776" y="3806826"/>
            <a:ext cx="6171996" cy="2418755"/>
          </a:xfrm>
          <a:prstGeom prst="rect">
            <a:avLst/>
          </a:prstGeom>
        </p:spPr>
      </p:pic>
    </p:spTree>
    <p:extLst>
      <p:ext uri="{BB962C8B-B14F-4D97-AF65-F5344CB8AC3E}">
        <p14:creationId xmlns:p14="http://schemas.microsoft.com/office/powerpoint/2010/main" val="1924507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099A3187-91C8-BB65-5F10-A2280456F0B4}"/>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395537" y="363950"/>
            <a:ext cx="5040560" cy="2266918"/>
          </a:xfrm>
          <a:prstGeom prst="rect">
            <a:avLst/>
          </a:prstGeom>
        </p:spPr>
      </p:pic>
      <p:pic>
        <p:nvPicPr>
          <p:cNvPr id="5" name="Εικόνα 4">
            <a:extLst>
              <a:ext uri="{FF2B5EF4-FFF2-40B4-BE49-F238E27FC236}">
                <a16:creationId xmlns:a16="http://schemas.microsoft.com/office/drawing/2014/main" id="{519FC0BF-FC92-5037-37CA-D0BDB40E2158}"/>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1662191" y="2748381"/>
            <a:ext cx="6413706" cy="3559349"/>
          </a:xfrm>
          <a:prstGeom prst="rect">
            <a:avLst/>
          </a:prstGeom>
        </p:spPr>
      </p:pic>
    </p:spTree>
    <p:extLst>
      <p:ext uri="{BB962C8B-B14F-4D97-AF65-F5344CB8AC3E}">
        <p14:creationId xmlns:p14="http://schemas.microsoft.com/office/powerpoint/2010/main" val="1219031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A731CF7D-FCD7-360E-EC4F-496BEB715E16}"/>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977247" y="1147562"/>
            <a:ext cx="7259002" cy="3874077"/>
          </a:xfrm>
          <a:prstGeom prst="rect">
            <a:avLst/>
          </a:prstGeom>
        </p:spPr>
      </p:pic>
    </p:spTree>
    <p:extLst>
      <p:ext uri="{BB962C8B-B14F-4D97-AF65-F5344CB8AC3E}">
        <p14:creationId xmlns:p14="http://schemas.microsoft.com/office/powerpoint/2010/main" val="1474756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25301AD6-FD1F-AD07-97DC-FF918CACBFAA}"/>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2555776" y="4842810"/>
            <a:ext cx="6179392" cy="1712766"/>
          </a:xfrm>
          <a:prstGeom prst="rect">
            <a:avLst/>
          </a:prstGeom>
        </p:spPr>
      </p:pic>
      <p:pic>
        <p:nvPicPr>
          <p:cNvPr id="4" name="Εικόνα 3">
            <a:extLst>
              <a:ext uri="{FF2B5EF4-FFF2-40B4-BE49-F238E27FC236}">
                <a16:creationId xmlns:a16="http://schemas.microsoft.com/office/drawing/2014/main" id="{913C48DC-1A68-F10A-E0D2-A0C4A65E1C56}"/>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441094" y="260648"/>
            <a:ext cx="6179393" cy="4449835"/>
          </a:xfrm>
          <a:prstGeom prst="rect">
            <a:avLst/>
          </a:prstGeom>
        </p:spPr>
      </p:pic>
    </p:spTree>
    <p:extLst>
      <p:ext uri="{BB962C8B-B14F-4D97-AF65-F5344CB8AC3E}">
        <p14:creationId xmlns:p14="http://schemas.microsoft.com/office/powerpoint/2010/main" val="2043417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716D2DE6-556E-8A59-C979-87E5D1CBE95F}"/>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1547664" y="828330"/>
            <a:ext cx="6366561" cy="4290888"/>
          </a:xfrm>
          <a:prstGeom prst="rect">
            <a:avLst/>
          </a:prstGeom>
        </p:spPr>
      </p:pic>
    </p:spTree>
    <p:extLst>
      <p:ext uri="{BB962C8B-B14F-4D97-AF65-F5344CB8AC3E}">
        <p14:creationId xmlns:p14="http://schemas.microsoft.com/office/powerpoint/2010/main" val="2476291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3D291766-A2AD-82F8-73A7-9A31DEA5C66E}"/>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792390" y="629350"/>
            <a:ext cx="7078106" cy="3278687"/>
          </a:xfrm>
          <a:prstGeom prst="rect">
            <a:avLst/>
          </a:prstGeom>
        </p:spPr>
      </p:pic>
      <p:pic>
        <p:nvPicPr>
          <p:cNvPr id="5" name="Εικόνα 4">
            <a:extLst>
              <a:ext uri="{FF2B5EF4-FFF2-40B4-BE49-F238E27FC236}">
                <a16:creationId xmlns:a16="http://schemas.microsoft.com/office/drawing/2014/main" id="{80A4714A-A8CA-D7C8-43FB-F6782969259C}"/>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1691680" y="4215993"/>
            <a:ext cx="6951730" cy="1624589"/>
          </a:xfrm>
          <a:prstGeom prst="rect">
            <a:avLst/>
          </a:prstGeom>
        </p:spPr>
      </p:pic>
    </p:spTree>
    <p:extLst>
      <p:ext uri="{BB962C8B-B14F-4D97-AF65-F5344CB8AC3E}">
        <p14:creationId xmlns:p14="http://schemas.microsoft.com/office/powerpoint/2010/main" val="2454511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663D92FE-D371-BE8E-7BE4-8F49D41ABA0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1056110" y="706557"/>
            <a:ext cx="7101276" cy="4961425"/>
          </a:xfrm>
          <a:prstGeom prst="rect">
            <a:avLst/>
          </a:prstGeom>
        </p:spPr>
      </p:pic>
    </p:spTree>
    <p:extLst>
      <p:ext uri="{BB962C8B-B14F-4D97-AF65-F5344CB8AC3E}">
        <p14:creationId xmlns:p14="http://schemas.microsoft.com/office/powerpoint/2010/main" val="1283916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DFCBDD79-EB46-B705-0AB9-5BB0B8FD5C7E}"/>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247358" y="441929"/>
            <a:ext cx="5821085" cy="2925861"/>
          </a:xfrm>
          <a:prstGeom prst="rect">
            <a:avLst/>
          </a:prstGeom>
        </p:spPr>
      </p:pic>
      <p:pic>
        <p:nvPicPr>
          <p:cNvPr id="5" name="Εικόνα 4">
            <a:extLst>
              <a:ext uri="{FF2B5EF4-FFF2-40B4-BE49-F238E27FC236}">
                <a16:creationId xmlns:a16="http://schemas.microsoft.com/office/drawing/2014/main" id="{AF216EA2-4287-D8F7-E8A4-3CB60B0E49E4}"/>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1677282" y="3519801"/>
            <a:ext cx="5858932" cy="1159254"/>
          </a:xfrm>
          <a:prstGeom prst="rect">
            <a:avLst/>
          </a:prstGeom>
        </p:spPr>
      </p:pic>
      <p:pic>
        <p:nvPicPr>
          <p:cNvPr id="7" name="Εικόνα 6">
            <a:extLst>
              <a:ext uri="{FF2B5EF4-FFF2-40B4-BE49-F238E27FC236}">
                <a16:creationId xmlns:a16="http://schemas.microsoft.com/office/drawing/2014/main" id="{1ED9A0F2-2D3F-6EAC-F70F-B8900892B519}"/>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30000"/>
                    </a14:imgEffect>
                  </a14:imgLayer>
                </a14:imgProps>
              </a:ext>
            </a:extLst>
          </a:blip>
          <a:stretch>
            <a:fillRect/>
          </a:stretch>
        </p:blipFill>
        <p:spPr>
          <a:xfrm>
            <a:off x="2627784" y="4904505"/>
            <a:ext cx="6175425" cy="974198"/>
          </a:xfrm>
          <a:prstGeom prst="rect">
            <a:avLst/>
          </a:prstGeom>
        </p:spPr>
      </p:pic>
    </p:spTree>
    <p:extLst>
      <p:ext uri="{BB962C8B-B14F-4D97-AF65-F5344CB8AC3E}">
        <p14:creationId xmlns:p14="http://schemas.microsoft.com/office/powerpoint/2010/main" val="2272746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B06E9039-0C64-587D-9404-11D8A37F715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2757099" y="145650"/>
            <a:ext cx="6095806" cy="3246852"/>
          </a:xfrm>
          <a:prstGeom prst="rect">
            <a:avLst/>
          </a:prstGeom>
        </p:spPr>
      </p:pic>
      <p:pic>
        <p:nvPicPr>
          <p:cNvPr id="5" name="Εικόνα 4">
            <a:extLst>
              <a:ext uri="{FF2B5EF4-FFF2-40B4-BE49-F238E27FC236}">
                <a16:creationId xmlns:a16="http://schemas.microsoft.com/office/drawing/2014/main" id="{0AC96E23-EECF-DBE4-14CE-31DAD968A9D7}"/>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291095" y="3275965"/>
            <a:ext cx="5968910" cy="1532558"/>
          </a:xfrm>
          <a:prstGeom prst="rect">
            <a:avLst/>
          </a:prstGeom>
        </p:spPr>
      </p:pic>
      <p:pic>
        <p:nvPicPr>
          <p:cNvPr id="7" name="Εικόνα 6">
            <a:extLst>
              <a:ext uri="{FF2B5EF4-FFF2-40B4-BE49-F238E27FC236}">
                <a16:creationId xmlns:a16="http://schemas.microsoft.com/office/drawing/2014/main" id="{A2AFC254-140D-F322-F620-CC1277BC4CA9}"/>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30000"/>
                    </a14:imgEffect>
                  </a14:imgLayer>
                </a14:imgProps>
              </a:ext>
            </a:extLst>
          </a:blip>
          <a:stretch>
            <a:fillRect/>
          </a:stretch>
        </p:blipFill>
        <p:spPr>
          <a:xfrm>
            <a:off x="2821264" y="4564167"/>
            <a:ext cx="5967475" cy="2126531"/>
          </a:xfrm>
          <a:prstGeom prst="rect">
            <a:avLst/>
          </a:prstGeom>
        </p:spPr>
      </p:pic>
    </p:spTree>
    <p:extLst>
      <p:ext uri="{BB962C8B-B14F-4D97-AF65-F5344CB8AC3E}">
        <p14:creationId xmlns:p14="http://schemas.microsoft.com/office/powerpoint/2010/main" val="399480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7" name="Rectangle 6"/>
          <p:cNvSpPr>
            <a:spLocks noChangeArrowheads="1"/>
          </p:cNvSpPr>
          <p:nvPr/>
        </p:nvSpPr>
        <p:spPr bwMode="auto">
          <a:xfrm>
            <a:off x="390935" y="263319"/>
            <a:ext cx="8137053" cy="574678"/>
          </a:xfrm>
          <a:prstGeom prst="rect">
            <a:avLst/>
          </a:prstGeom>
          <a:noFill/>
          <a:ln w="9525">
            <a:noFill/>
            <a:miter lim="800000"/>
            <a:headEnd/>
            <a:tailEnd/>
          </a:ln>
          <a:effectLst/>
        </p:spPr>
        <p:txBody>
          <a:bodyPr/>
          <a:lstStyle/>
          <a:p>
            <a:pPr>
              <a:spcBef>
                <a:spcPct val="20000"/>
              </a:spcBef>
              <a:buClr>
                <a:schemeClr val="tx2"/>
              </a:buClr>
            </a:pPr>
            <a:r>
              <a:rPr lang="en-US" sz="2400" dirty="0">
                <a:solidFill>
                  <a:srgbClr val="0070C0"/>
                </a:solidFill>
                <a:effectLst>
                  <a:outerShdw blurRad="38100" dist="38100" dir="2700000" algn="tl">
                    <a:srgbClr val="000000"/>
                  </a:outerShdw>
                </a:effectLst>
                <a:latin typeface="Arial" panose="020B0604020202020204" pitchFamily="34" charset="0"/>
              </a:rPr>
              <a:t>   </a:t>
            </a:r>
            <a:r>
              <a:rPr lang="el-GR" sz="2400" dirty="0">
                <a:solidFill>
                  <a:srgbClr val="0070C0"/>
                </a:solidFill>
                <a:effectLst>
                  <a:outerShdw blurRad="38100" dist="38100" dir="2700000" algn="tl">
                    <a:srgbClr val="000000"/>
                  </a:outerShdw>
                </a:effectLst>
                <a:latin typeface="Arial" panose="020B0604020202020204" pitchFamily="34" charset="0"/>
              </a:rPr>
              <a:t>1.1  </a:t>
            </a:r>
            <a:r>
              <a:rPr lang="el-GR" sz="2400" b="1" dirty="0">
                <a:solidFill>
                  <a:srgbClr val="0070C0"/>
                </a:solidFill>
                <a:effectLst>
                  <a:outerShdw blurRad="38100" dist="38100" dir="2700000" algn="tl">
                    <a:srgbClr val="000000"/>
                  </a:outerShdw>
                </a:effectLst>
                <a:latin typeface="Arial" panose="020B0604020202020204" pitchFamily="34" charset="0"/>
              </a:rPr>
              <a:t>Στοιχεία για την αλιεία στην Ελλάδα και διεθνώς</a:t>
            </a:r>
            <a:r>
              <a:rPr lang="en-US" sz="2400" dirty="0">
                <a:solidFill>
                  <a:srgbClr val="0070C0"/>
                </a:solidFill>
                <a:effectLst>
                  <a:outerShdw blurRad="38100" dist="38100" dir="2700000" algn="tl">
                    <a:srgbClr val="000000"/>
                  </a:outerShdw>
                </a:effectLst>
                <a:latin typeface="Arial" panose="020B0604020202020204" pitchFamily="34" charset="0"/>
              </a:rPr>
              <a:t>	</a:t>
            </a:r>
          </a:p>
        </p:txBody>
      </p:sp>
      <p:sp>
        <p:nvSpPr>
          <p:cNvPr id="5" name="TextBox 4">
            <a:extLst>
              <a:ext uri="{FF2B5EF4-FFF2-40B4-BE49-F238E27FC236}">
                <a16:creationId xmlns:a16="http://schemas.microsoft.com/office/drawing/2014/main" id="{DF661924-BD91-1F71-23CD-4AD148279139}"/>
              </a:ext>
            </a:extLst>
          </p:cNvPr>
          <p:cNvSpPr txBox="1"/>
          <p:nvPr/>
        </p:nvSpPr>
        <p:spPr>
          <a:xfrm>
            <a:off x="663576" y="740675"/>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Οι συνολικές συλλήψεις ή </a:t>
            </a:r>
            <a:r>
              <a:rPr lang="el-GR" sz="1600" b="1" dirty="0" err="1">
                <a:solidFill>
                  <a:srgbClr val="000000"/>
                </a:solidFill>
                <a:effectLst/>
                <a:latin typeface="Arial" panose="020B0604020202020204" pitchFamily="34" charset="0"/>
                <a:ea typeface="Calibri-Bold"/>
              </a:rPr>
              <a:t>εξαλιεύσεις</a:t>
            </a:r>
            <a:r>
              <a:rPr lang="el-GR" sz="1600" dirty="0">
                <a:solidFill>
                  <a:srgbClr val="000000"/>
                </a:solidFill>
                <a:effectLst/>
                <a:latin typeface="Arial" panose="020B0604020202020204" pitchFamily="34" charset="0"/>
                <a:ea typeface="Calibri-Bold"/>
              </a:rPr>
              <a:t> (=η βιομάζα σπονδυλωτών και ασπόνδυλων, αλλά και φυτών, που αφαιρείται από το οικοσύστημα) των αλιευτικών σκαφών αποτελούνται από τις </a:t>
            </a:r>
            <a:r>
              <a:rPr lang="el-GR" sz="1600" b="1" dirty="0">
                <a:solidFill>
                  <a:srgbClr val="000000"/>
                </a:solidFill>
                <a:effectLst/>
                <a:latin typeface="Arial" panose="020B0604020202020204" pitchFamily="34" charset="0"/>
                <a:ea typeface="Calibri-Bold"/>
              </a:rPr>
              <a:t>εκφορτώσεις</a:t>
            </a:r>
            <a:r>
              <a:rPr lang="el-GR" sz="1600" dirty="0">
                <a:solidFill>
                  <a:srgbClr val="000000"/>
                </a:solidFill>
                <a:effectLst/>
                <a:latin typeface="Arial" panose="020B0604020202020204" pitchFamily="34" charset="0"/>
                <a:ea typeface="Calibri-Bold"/>
              </a:rPr>
              <a:t> (=το ποσοστό της συνολικής βιομάζας που φτάνει στο λιμάνι και καταγράφεται) και τις </a:t>
            </a:r>
            <a:r>
              <a:rPr lang="el-GR" sz="1600" b="1" dirty="0">
                <a:solidFill>
                  <a:srgbClr val="000000"/>
                </a:solidFill>
                <a:effectLst/>
                <a:latin typeface="Arial" panose="020B0604020202020204" pitchFamily="34" charset="0"/>
                <a:ea typeface="Calibri-Bold"/>
              </a:rPr>
              <a:t>απορρίψεις</a:t>
            </a:r>
            <a:r>
              <a:rPr lang="el-GR" sz="1600" dirty="0">
                <a:solidFill>
                  <a:srgbClr val="000000"/>
                </a:solidFill>
                <a:effectLst/>
                <a:latin typeface="Arial" panose="020B0604020202020204" pitchFamily="34" charset="0"/>
                <a:ea typeface="Calibri-Bold"/>
              </a:rPr>
              <a:t> (=το ποσοστό του αλιεύματος που αφού έρθει επί του αλιευτικού σκάφους απορρίπτεται πίσω στη θάλασσα, είτε γιατί δεν έχει εμπορική αξία, είτε γιατί είναι </a:t>
            </a:r>
            <a:r>
              <a:rPr lang="el-GR" sz="1600" dirty="0" err="1">
                <a:solidFill>
                  <a:srgbClr val="000000"/>
                </a:solidFill>
                <a:effectLst/>
                <a:latin typeface="Arial" panose="020B0604020202020204" pitchFamily="34" charset="0"/>
                <a:ea typeface="Calibri-Bold"/>
              </a:rPr>
              <a:t>υπομεγέθες</a:t>
            </a:r>
            <a:r>
              <a:rPr lang="el-GR" sz="1600" dirty="0">
                <a:solidFill>
                  <a:srgbClr val="000000"/>
                </a:solidFill>
                <a:effectLst/>
                <a:latin typeface="Arial" panose="020B0604020202020204" pitchFamily="34" charset="0"/>
                <a:ea typeface="Calibri-Bold"/>
              </a:rPr>
              <a:t>). </a:t>
            </a:r>
            <a:endParaRPr lang="el-GR" sz="1600" dirty="0"/>
          </a:p>
        </p:txBody>
      </p:sp>
      <p:sp>
        <p:nvSpPr>
          <p:cNvPr id="7" name="TextBox 6">
            <a:extLst>
              <a:ext uri="{FF2B5EF4-FFF2-40B4-BE49-F238E27FC236}">
                <a16:creationId xmlns:a16="http://schemas.microsoft.com/office/drawing/2014/main" id="{67566929-8DC2-E64F-63F3-31A62BD25941}"/>
              </a:ext>
            </a:extLst>
          </p:cNvPr>
          <p:cNvSpPr txBox="1"/>
          <p:nvPr/>
        </p:nvSpPr>
        <p:spPr>
          <a:xfrm>
            <a:off x="663576" y="2348880"/>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αλιεία πραγματοποιείται από επαγγελματίες αλιείς που λαμβάνουν ειδική άδεια, αλλά πραγματοποιείται επίσης και από ερασιτέχνες. Η </a:t>
            </a:r>
            <a:r>
              <a:rPr lang="el-GR" sz="1600" b="1" dirty="0">
                <a:solidFill>
                  <a:srgbClr val="000000"/>
                </a:solidFill>
                <a:effectLst/>
                <a:latin typeface="Arial" panose="020B0604020202020204" pitchFamily="34" charset="0"/>
                <a:ea typeface="Calibri-Bold"/>
              </a:rPr>
              <a:t>ερασιτεχνική αλιεία</a:t>
            </a:r>
            <a:r>
              <a:rPr lang="el-GR" sz="1600" dirty="0">
                <a:solidFill>
                  <a:srgbClr val="000000"/>
                </a:solidFill>
                <a:effectLst/>
                <a:latin typeface="Arial" panose="020B0604020202020204" pitchFamily="34" charset="0"/>
                <a:ea typeface="Calibri-Bold"/>
              </a:rPr>
              <a:t>, που περιλαμβάνει την αθλητική και ψυχαγωγική αλιεία, όταν είναι απολύτως ανεξέλεγκτη μπορεί να προκαλέσει τεράστια ζημιά στα αποθέματα και να δημιουργήσει προβλήματα στη διαχείρισή τους. </a:t>
            </a:r>
            <a:r>
              <a:rPr lang="el-GR" sz="1600" dirty="0">
                <a:effectLst/>
                <a:latin typeface="Arial" panose="020B0604020202020204" pitchFamily="34" charset="0"/>
                <a:ea typeface="Calibri" panose="020F0502020204030204" pitchFamily="34" charset="0"/>
              </a:rPr>
              <a:t>. </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3708321"/>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παγκόσμια αλιευτική παραγωγή καταγράφεται από το 1950 από τον διεθνή οργανισμό </a:t>
            </a:r>
            <a:r>
              <a:rPr lang="el-GR" sz="1600" b="1" dirty="0">
                <a:solidFill>
                  <a:srgbClr val="000000"/>
                </a:solidFill>
                <a:effectLst/>
                <a:latin typeface="Arial" panose="020B0604020202020204" pitchFamily="34" charset="0"/>
                <a:ea typeface="Calibri-Bold"/>
              </a:rPr>
              <a:t>FAO</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Food</a:t>
            </a:r>
            <a:r>
              <a:rPr lang="el-GR" sz="1600" dirty="0">
                <a:solidFill>
                  <a:srgbClr val="000000"/>
                </a:solidFill>
                <a:effectLst/>
                <a:latin typeface="Arial" panose="020B0604020202020204" pitchFamily="34" charset="0"/>
                <a:ea typeface="Calibri-Bold"/>
              </a:rPr>
              <a:t> and </a:t>
            </a:r>
            <a:r>
              <a:rPr lang="el-GR" sz="1600" dirty="0" err="1">
                <a:solidFill>
                  <a:srgbClr val="000000"/>
                </a:solidFill>
                <a:effectLst/>
                <a:latin typeface="Arial" panose="020B0604020202020204" pitchFamily="34" charset="0"/>
                <a:ea typeface="Calibri-Bold"/>
              </a:rPr>
              <a:t>Agriculture</a:t>
            </a:r>
            <a:r>
              <a:rPr lang="el-GR" sz="1600" dirty="0">
                <a:solidFill>
                  <a:srgbClr val="000000"/>
                </a:solidFill>
                <a:effectLst/>
                <a:latin typeface="Arial" panose="020B0604020202020204" pitchFamily="34" charset="0"/>
                <a:ea typeface="Calibri-Bold"/>
              </a:rPr>
              <a:t> Organization) που υπάγεται στα Ηνωμένα Έθνη. </a:t>
            </a:r>
            <a:endParaRPr lang="el-GR" sz="1600" dirty="0"/>
          </a:p>
        </p:txBody>
      </p:sp>
      <p:sp>
        <p:nvSpPr>
          <p:cNvPr id="2" name="TextBox 1">
            <a:extLst>
              <a:ext uri="{FF2B5EF4-FFF2-40B4-BE49-F238E27FC236}">
                <a16:creationId xmlns:a16="http://schemas.microsoft.com/office/drawing/2014/main" id="{A793AA41-94DC-5470-B547-94619B3F26BB}"/>
              </a:ext>
            </a:extLst>
          </p:cNvPr>
          <p:cNvSpPr txBox="1"/>
          <p:nvPr/>
        </p:nvSpPr>
        <p:spPr>
          <a:xfrm>
            <a:off x="663575" y="4371274"/>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το διάστημα 1950-2010 η παγκόσμια θαλάσσια αλιευτική παραγωγή κυμάνθηκε από 17 (1950) έως 87 (2000) εκατομμύρια τόνους με τάσεις σταθεροποίησης στους 80-85 εκατομμύρια τόνους περίπου</a:t>
            </a:r>
            <a:endParaRPr lang="el-GR" sz="1600" dirty="0"/>
          </a:p>
        </p:txBody>
      </p:sp>
      <p:sp>
        <p:nvSpPr>
          <p:cNvPr id="3" name="TextBox 2">
            <a:extLst>
              <a:ext uri="{FF2B5EF4-FFF2-40B4-BE49-F238E27FC236}">
                <a16:creationId xmlns:a16="http://schemas.microsoft.com/office/drawing/2014/main" id="{334A643F-2B4C-A2B0-053F-D11406D8FF39}"/>
              </a:ext>
            </a:extLst>
          </p:cNvPr>
          <p:cNvSpPr txBox="1"/>
          <p:nvPr/>
        </p:nvSpPr>
        <p:spPr>
          <a:xfrm>
            <a:off x="663574" y="5292497"/>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Το είδος με τις υψηλότερες συλλήψεις παγκοσμίως είναι ο γαύρος του Περού </a:t>
            </a:r>
            <a:r>
              <a:rPr lang="el-GR" sz="1600" i="1" dirty="0" err="1">
                <a:solidFill>
                  <a:srgbClr val="000000"/>
                </a:solidFill>
                <a:effectLst/>
                <a:latin typeface="Arial" panose="020B0604020202020204" pitchFamily="34" charset="0"/>
                <a:ea typeface="Calibri-Bold"/>
              </a:rPr>
              <a:t>Engraulis</a:t>
            </a:r>
            <a:r>
              <a:rPr lang="el-GR" sz="1600" i="1" dirty="0">
                <a:solidFill>
                  <a:srgbClr val="000000"/>
                </a:solidFill>
                <a:effectLst/>
                <a:latin typeface="Arial" panose="020B0604020202020204" pitchFamily="34" charset="0"/>
                <a:ea typeface="Calibri-Bold"/>
              </a:rPr>
              <a:t> </a:t>
            </a:r>
            <a:r>
              <a:rPr lang="el-GR" sz="1600" i="1" dirty="0" err="1">
                <a:solidFill>
                  <a:srgbClr val="000000"/>
                </a:solidFill>
                <a:effectLst/>
                <a:latin typeface="Arial" panose="020B0604020202020204" pitchFamily="34" charset="0"/>
                <a:ea typeface="Calibri-Bold"/>
              </a:rPr>
              <a:t>ringens</a:t>
            </a:r>
            <a:r>
              <a:rPr lang="el-GR" sz="1600" dirty="0">
                <a:solidFill>
                  <a:srgbClr val="000000"/>
                </a:solidFill>
                <a:effectLst/>
                <a:latin typeface="Arial" panose="020B0604020202020204" pitchFamily="34" charset="0"/>
                <a:ea typeface="Calibri-Bold"/>
              </a:rPr>
              <a:t>. </a:t>
            </a:r>
            <a:endParaRPr lang="el-GR" sz="1600" dirty="0"/>
          </a:p>
        </p:txBody>
      </p:sp>
    </p:spTree>
    <p:extLst>
      <p:ext uri="{BB962C8B-B14F-4D97-AF65-F5344CB8AC3E}">
        <p14:creationId xmlns:p14="http://schemas.microsoft.com/office/powerpoint/2010/main" val="737022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1718F385-D3F5-52A0-D6A4-00A4AF230A66}"/>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683567" y="476672"/>
            <a:ext cx="6466165" cy="3312368"/>
          </a:xfrm>
          <a:prstGeom prst="rect">
            <a:avLst/>
          </a:prstGeom>
        </p:spPr>
      </p:pic>
      <p:pic>
        <p:nvPicPr>
          <p:cNvPr id="5" name="Εικόνα 4">
            <a:extLst>
              <a:ext uri="{FF2B5EF4-FFF2-40B4-BE49-F238E27FC236}">
                <a16:creationId xmlns:a16="http://schemas.microsoft.com/office/drawing/2014/main" id="{0F8B9663-2DE5-F142-99DF-A007ED706685}"/>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1462225" y="4050032"/>
            <a:ext cx="6394203" cy="1653383"/>
          </a:xfrm>
          <a:prstGeom prst="rect">
            <a:avLst/>
          </a:prstGeom>
        </p:spPr>
      </p:pic>
    </p:spTree>
    <p:extLst>
      <p:ext uri="{BB962C8B-B14F-4D97-AF65-F5344CB8AC3E}">
        <p14:creationId xmlns:p14="http://schemas.microsoft.com/office/powerpoint/2010/main" val="4126927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A0A2AA23-7381-A3B9-03C4-88231E27742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322314" y="242393"/>
            <a:ext cx="5714395" cy="2703585"/>
          </a:xfrm>
          <a:prstGeom prst="rect">
            <a:avLst/>
          </a:prstGeom>
        </p:spPr>
      </p:pic>
      <p:pic>
        <p:nvPicPr>
          <p:cNvPr id="5" name="Εικόνα 4">
            <a:extLst>
              <a:ext uri="{FF2B5EF4-FFF2-40B4-BE49-F238E27FC236}">
                <a16:creationId xmlns:a16="http://schemas.microsoft.com/office/drawing/2014/main" id="{659989F0-4B75-E44B-E4B7-C1577E439262}"/>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2994356" y="2644771"/>
            <a:ext cx="5532674" cy="2312839"/>
          </a:xfrm>
          <a:prstGeom prst="rect">
            <a:avLst/>
          </a:prstGeom>
        </p:spPr>
      </p:pic>
      <p:pic>
        <p:nvPicPr>
          <p:cNvPr id="7" name="Εικόνα 6">
            <a:extLst>
              <a:ext uri="{FF2B5EF4-FFF2-40B4-BE49-F238E27FC236}">
                <a16:creationId xmlns:a16="http://schemas.microsoft.com/office/drawing/2014/main" id="{1E821C14-4856-F670-724A-77E768CEA3EA}"/>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30000"/>
                    </a14:imgEffect>
                  </a14:imgLayer>
                </a14:imgProps>
              </a:ext>
            </a:extLst>
          </a:blip>
          <a:stretch>
            <a:fillRect/>
          </a:stretch>
        </p:blipFill>
        <p:spPr>
          <a:xfrm>
            <a:off x="1462769" y="4928941"/>
            <a:ext cx="5539038" cy="1669299"/>
          </a:xfrm>
          <a:prstGeom prst="rect">
            <a:avLst/>
          </a:prstGeom>
        </p:spPr>
      </p:pic>
    </p:spTree>
    <p:extLst>
      <p:ext uri="{BB962C8B-B14F-4D97-AF65-F5344CB8AC3E}">
        <p14:creationId xmlns:p14="http://schemas.microsoft.com/office/powerpoint/2010/main" val="3597114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94CD9FBB-09E2-0BEC-9756-28BEE98848C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337938" y="441547"/>
            <a:ext cx="3586943" cy="1367052"/>
          </a:xfrm>
          <a:prstGeom prst="rect">
            <a:avLst/>
          </a:prstGeom>
          <a:ln w="25400">
            <a:solidFill>
              <a:srgbClr val="FF0000"/>
            </a:solidFill>
          </a:ln>
        </p:spPr>
      </p:pic>
      <p:pic>
        <p:nvPicPr>
          <p:cNvPr id="5" name="Εικόνα 4">
            <a:extLst>
              <a:ext uri="{FF2B5EF4-FFF2-40B4-BE49-F238E27FC236}">
                <a16:creationId xmlns:a16="http://schemas.microsoft.com/office/drawing/2014/main" id="{C1E04464-A53B-368F-5CD9-7187B92A83C1}"/>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4037967" y="440840"/>
            <a:ext cx="4804549" cy="1391129"/>
          </a:xfrm>
          <a:prstGeom prst="rect">
            <a:avLst/>
          </a:prstGeom>
        </p:spPr>
      </p:pic>
      <p:pic>
        <p:nvPicPr>
          <p:cNvPr id="7" name="Εικόνα 6">
            <a:extLst>
              <a:ext uri="{FF2B5EF4-FFF2-40B4-BE49-F238E27FC236}">
                <a16:creationId xmlns:a16="http://schemas.microsoft.com/office/drawing/2014/main" id="{025D06FE-BB37-58AE-7F91-6126F8C4454B}"/>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30000"/>
                    </a14:imgEffect>
                  </a14:imgLayer>
                </a14:imgProps>
              </a:ext>
            </a:extLst>
          </a:blip>
          <a:stretch>
            <a:fillRect/>
          </a:stretch>
        </p:blipFill>
        <p:spPr>
          <a:xfrm>
            <a:off x="2131409" y="1939315"/>
            <a:ext cx="5062605" cy="979859"/>
          </a:xfrm>
          <a:prstGeom prst="rect">
            <a:avLst/>
          </a:prstGeom>
        </p:spPr>
      </p:pic>
      <p:pic>
        <p:nvPicPr>
          <p:cNvPr id="9" name="Εικόνα 8">
            <a:extLst>
              <a:ext uri="{FF2B5EF4-FFF2-40B4-BE49-F238E27FC236}">
                <a16:creationId xmlns:a16="http://schemas.microsoft.com/office/drawing/2014/main" id="{851BF48F-4D2F-DACE-B4B5-1A32B64856E9}"/>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30000"/>
                    </a14:imgEffect>
                  </a14:imgLayer>
                </a14:imgProps>
              </a:ext>
            </a:extLst>
          </a:blip>
          <a:stretch>
            <a:fillRect/>
          </a:stretch>
        </p:blipFill>
        <p:spPr>
          <a:xfrm>
            <a:off x="393648" y="3049890"/>
            <a:ext cx="4804548" cy="871000"/>
          </a:xfrm>
          <a:prstGeom prst="rect">
            <a:avLst/>
          </a:prstGeom>
        </p:spPr>
      </p:pic>
      <p:pic>
        <p:nvPicPr>
          <p:cNvPr id="16" name="Εικόνα 15">
            <a:extLst>
              <a:ext uri="{FF2B5EF4-FFF2-40B4-BE49-F238E27FC236}">
                <a16:creationId xmlns:a16="http://schemas.microsoft.com/office/drawing/2014/main" id="{8A7C3FE9-1E02-6696-5464-A6897FAD111B}"/>
              </a:ext>
            </a:extLst>
          </p:cNvPr>
          <p:cNvPicPr>
            <a:picLocks noChangeAspect="1"/>
          </p:cNvPicPr>
          <p:nvPr/>
        </p:nvPicPr>
        <p:blipFill>
          <a:blip r:embed="rId16">
            <a:extLst>
              <a:ext uri="{BEBA8EAE-BF5A-486C-A8C5-ECC9F3942E4B}">
                <a14:imgProps xmlns:a14="http://schemas.microsoft.com/office/drawing/2010/main">
                  <a14:imgLayer r:embed="rId17">
                    <a14:imgEffect>
                      <a14:sharpenSoften amount="30000"/>
                    </a14:imgEffect>
                  </a14:imgLayer>
                </a14:imgProps>
              </a:ext>
            </a:extLst>
          </a:blip>
          <a:stretch>
            <a:fillRect/>
          </a:stretch>
        </p:blipFill>
        <p:spPr>
          <a:xfrm>
            <a:off x="3779911" y="3990486"/>
            <a:ext cx="4885570" cy="814262"/>
          </a:xfrm>
          <a:prstGeom prst="rect">
            <a:avLst/>
          </a:prstGeom>
        </p:spPr>
      </p:pic>
      <p:pic>
        <p:nvPicPr>
          <p:cNvPr id="18" name="Εικόνα 17">
            <a:extLst>
              <a:ext uri="{FF2B5EF4-FFF2-40B4-BE49-F238E27FC236}">
                <a16:creationId xmlns:a16="http://schemas.microsoft.com/office/drawing/2014/main" id="{14081920-F4F1-F44C-D94E-1D7A53B965A3}"/>
              </a:ext>
            </a:extLst>
          </p:cNvPr>
          <p:cNvPicPr>
            <a:picLocks noChangeAspect="1"/>
          </p:cNvPicPr>
          <p:nvPr/>
        </p:nvPicPr>
        <p:blipFill>
          <a:blip r:embed="rId18">
            <a:extLst>
              <a:ext uri="{BEBA8EAE-BF5A-486C-A8C5-ECC9F3942E4B}">
                <a14:imgProps xmlns:a14="http://schemas.microsoft.com/office/drawing/2010/main">
                  <a14:imgLayer r:embed="rId19">
                    <a14:imgEffect>
                      <a14:sharpenSoften amount="30000"/>
                    </a14:imgEffect>
                  </a14:imgLayer>
                </a14:imgProps>
              </a:ext>
            </a:extLst>
          </a:blip>
          <a:stretch>
            <a:fillRect/>
          </a:stretch>
        </p:blipFill>
        <p:spPr>
          <a:xfrm>
            <a:off x="960572" y="4921352"/>
            <a:ext cx="5213746" cy="1215128"/>
          </a:xfrm>
          <a:prstGeom prst="rect">
            <a:avLst/>
          </a:prstGeom>
        </p:spPr>
      </p:pic>
    </p:spTree>
    <p:extLst>
      <p:ext uri="{BB962C8B-B14F-4D97-AF65-F5344CB8AC3E}">
        <p14:creationId xmlns:p14="http://schemas.microsoft.com/office/powerpoint/2010/main" val="3953622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2134" y="254548"/>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0DFE3AC9-6B4D-A504-6E5F-E8301A580EB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448541" y="260648"/>
            <a:ext cx="5669319" cy="3560153"/>
          </a:xfrm>
          <a:prstGeom prst="rect">
            <a:avLst/>
          </a:prstGeom>
        </p:spPr>
      </p:pic>
      <p:pic>
        <p:nvPicPr>
          <p:cNvPr id="5" name="Εικόνα 4">
            <a:extLst>
              <a:ext uri="{FF2B5EF4-FFF2-40B4-BE49-F238E27FC236}">
                <a16:creationId xmlns:a16="http://schemas.microsoft.com/office/drawing/2014/main" id="{027EAC4B-5D3C-3D11-D52F-284032510D2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5041429" y="3405821"/>
            <a:ext cx="3914173" cy="692818"/>
          </a:xfrm>
          <a:prstGeom prst="rect">
            <a:avLst/>
          </a:prstGeom>
        </p:spPr>
      </p:pic>
      <p:pic>
        <p:nvPicPr>
          <p:cNvPr id="7" name="Εικόνα 6">
            <a:extLst>
              <a:ext uri="{FF2B5EF4-FFF2-40B4-BE49-F238E27FC236}">
                <a16:creationId xmlns:a16="http://schemas.microsoft.com/office/drawing/2014/main" id="{CB412848-684D-E6E0-77C3-BC7C2B702DC4}"/>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30000"/>
                    </a14:imgEffect>
                  </a14:imgLayer>
                </a14:imgProps>
              </a:ext>
            </a:extLst>
          </a:blip>
          <a:stretch>
            <a:fillRect/>
          </a:stretch>
        </p:blipFill>
        <p:spPr>
          <a:xfrm>
            <a:off x="323528" y="4203144"/>
            <a:ext cx="5328592" cy="1045391"/>
          </a:xfrm>
          <a:prstGeom prst="rect">
            <a:avLst/>
          </a:prstGeom>
        </p:spPr>
      </p:pic>
      <p:pic>
        <p:nvPicPr>
          <p:cNvPr id="9" name="Εικόνα 8">
            <a:extLst>
              <a:ext uri="{FF2B5EF4-FFF2-40B4-BE49-F238E27FC236}">
                <a16:creationId xmlns:a16="http://schemas.microsoft.com/office/drawing/2014/main" id="{FF774559-9D51-ED89-2EAE-DAB55F2DC6F7}"/>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30000"/>
                    </a14:imgEffect>
                  </a14:imgLayer>
                </a14:imgProps>
              </a:ext>
            </a:extLst>
          </a:blip>
          <a:stretch>
            <a:fillRect/>
          </a:stretch>
        </p:blipFill>
        <p:spPr>
          <a:xfrm>
            <a:off x="3376245" y="5264663"/>
            <a:ext cx="5107909" cy="788164"/>
          </a:xfrm>
          <a:prstGeom prst="rect">
            <a:avLst/>
          </a:prstGeom>
        </p:spPr>
      </p:pic>
    </p:spTree>
    <p:extLst>
      <p:ext uri="{BB962C8B-B14F-4D97-AF65-F5344CB8AC3E}">
        <p14:creationId xmlns:p14="http://schemas.microsoft.com/office/powerpoint/2010/main" val="1536153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Εικόνα 4">
            <a:extLst>
              <a:ext uri="{FF2B5EF4-FFF2-40B4-BE49-F238E27FC236}">
                <a16:creationId xmlns:a16="http://schemas.microsoft.com/office/drawing/2014/main" id="{43224151-093A-C3F3-FFA4-549A839441C5}"/>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981992" y="4977146"/>
            <a:ext cx="6242764" cy="1490315"/>
          </a:xfrm>
          <a:prstGeom prst="rect">
            <a:avLst/>
          </a:prstGeom>
        </p:spPr>
      </p:pic>
      <p:pic>
        <p:nvPicPr>
          <p:cNvPr id="3" name="Εικόνα 2">
            <a:extLst>
              <a:ext uri="{FF2B5EF4-FFF2-40B4-BE49-F238E27FC236}">
                <a16:creationId xmlns:a16="http://schemas.microsoft.com/office/drawing/2014/main" id="{9D82C2A5-05B2-FC95-7FB8-9F05FE903BF0}"/>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2445416" y="320434"/>
            <a:ext cx="6368128" cy="4908765"/>
          </a:xfrm>
          <a:prstGeom prst="rect">
            <a:avLst/>
          </a:prstGeom>
        </p:spPr>
      </p:pic>
    </p:spTree>
    <p:extLst>
      <p:ext uri="{BB962C8B-B14F-4D97-AF65-F5344CB8AC3E}">
        <p14:creationId xmlns:p14="http://schemas.microsoft.com/office/powerpoint/2010/main" val="2812073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4438B924-2873-D262-0805-B633882632A7}"/>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033462" y="328612"/>
            <a:ext cx="7077075" cy="6200775"/>
          </a:xfrm>
          <a:prstGeom prst="rect">
            <a:avLst/>
          </a:prstGeom>
        </p:spPr>
      </p:pic>
    </p:spTree>
    <p:extLst>
      <p:ext uri="{BB962C8B-B14F-4D97-AF65-F5344CB8AC3E}">
        <p14:creationId xmlns:p14="http://schemas.microsoft.com/office/powerpoint/2010/main" val="297732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43D07FCD-E918-77BB-65FC-FE633E53B14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19187" y="319087"/>
            <a:ext cx="6905625" cy="6219825"/>
          </a:xfrm>
          <a:prstGeom prst="rect">
            <a:avLst/>
          </a:prstGeom>
        </p:spPr>
      </p:pic>
    </p:spTree>
    <p:extLst>
      <p:ext uri="{BB962C8B-B14F-4D97-AF65-F5344CB8AC3E}">
        <p14:creationId xmlns:p14="http://schemas.microsoft.com/office/powerpoint/2010/main" val="2380376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E333630B-FFB6-FF21-DD5F-B489407055AF}"/>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323527" y="368909"/>
            <a:ext cx="5781078" cy="2123987"/>
          </a:xfrm>
          <a:prstGeom prst="rect">
            <a:avLst/>
          </a:prstGeom>
        </p:spPr>
      </p:pic>
      <p:pic>
        <p:nvPicPr>
          <p:cNvPr id="7" name="Εικόνα 6">
            <a:extLst>
              <a:ext uri="{FF2B5EF4-FFF2-40B4-BE49-F238E27FC236}">
                <a16:creationId xmlns:a16="http://schemas.microsoft.com/office/drawing/2014/main" id="{56EE7DB2-C16F-DFF7-6670-0FBC024BAD42}"/>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270307" y="3689013"/>
            <a:ext cx="5741853" cy="3116102"/>
          </a:xfrm>
          <a:prstGeom prst="rect">
            <a:avLst/>
          </a:prstGeom>
        </p:spPr>
      </p:pic>
      <p:pic>
        <p:nvPicPr>
          <p:cNvPr id="5" name="Εικόνα 4">
            <a:extLst>
              <a:ext uri="{FF2B5EF4-FFF2-40B4-BE49-F238E27FC236}">
                <a16:creationId xmlns:a16="http://schemas.microsoft.com/office/drawing/2014/main" id="{7F41456D-9C0F-0EDF-5943-254EAA6CD0AA}"/>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30000"/>
                    </a14:imgEffect>
                  </a14:imgLayer>
                </a14:imgProps>
              </a:ext>
            </a:extLst>
          </a:blip>
          <a:stretch>
            <a:fillRect/>
          </a:stretch>
        </p:blipFill>
        <p:spPr>
          <a:xfrm>
            <a:off x="3045543" y="2210506"/>
            <a:ext cx="5726139" cy="1688889"/>
          </a:xfrm>
          <a:prstGeom prst="rect">
            <a:avLst/>
          </a:prstGeom>
        </p:spPr>
      </p:pic>
    </p:spTree>
    <p:extLst>
      <p:ext uri="{BB962C8B-B14F-4D97-AF65-F5344CB8AC3E}">
        <p14:creationId xmlns:p14="http://schemas.microsoft.com/office/powerpoint/2010/main" val="1096010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AE1AB2F4-E964-33FE-549E-266FA0AED579}"/>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404937" y="390524"/>
            <a:ext cx="6469498" cy="6206827"/>
          </a:xfrm>
          <a:prstGeom prst="rect">
            <a:avLst/>
          </a:prstGeom>
        </p:spPr>
      </p:pic>
    </p:spTree>
    <p:extLst>
      <p:ext uri="{BB962C8B-B14F-4D97-AF65-F5344CB8AC3E}">
        <p14:creationId xmlns:p14="http://schemas.microsoft.com/office/powerpoint/2010/main" val="359955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E6E7DF41-52B3-8206-D6A5-31BD8459CB3A}"/>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327628" y="463699"/>
            <a:ext cx="6625914" cy="5930602"/>
          </a:xfrm>
          <a:prstGeom prst="rect">
            <a:avLst/>
          </a:prstGeom>
        </p:spPr>
      </p:pic>
    </p:spTree>
    <p:extLst>
      <p:ext uri="{BB962C8B-B14F-4D97-AF65-F5344CB8AC3E}">
        <p14:creationId xmlns:p14="http://schemas.microsoft.com/office/powerpoint/2010/main" val="143419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a:extLst>
              <a:ext uri="{FF2B5EF4-FFF2-40B4-BE49-F238E27FC236}">
                <a16:creationId xmlns:a16="http://schemas.microsoft.com/office/drawing/2014/main" id="{55C26452-946D-7ED3-D37D-FDBB75766067}"/>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1486949" y="376165"/>
            <a:ext cx="6239598" cy="4754458"/>
          </a:xfrm>
          <a:prstGeom prst="rect">
            <a:avLst/>
          </a:prstGeom>
        </p:spPr>
      </p:pic>
      <p:sp>
        <p:nvSpPr>
          <p:cNvPr id="3" name="TextBox 2">
            <a:extLst>
              <a:ext uri="{FF2B5EF4-FFF2-40B4-BE49-F238E27FC236}">
                <a16:creationId xmlns:a16="http://schemas.microsoft.com/office/drawing/2014/main" id="{BA3A6050-F57B-79EB-44B3-240581CDF442}"/>
              </a:ext>
            </a:extLst>
          </p:cNvPr>
          <p:cNvSpPr txBox="1"/>
          <p:nvPr/>
        </p:nvSpPr>
        <p:spPr>
          <a:xfrm>
            <a:off x="663574" y="5292497"/>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a:t>
            </a:r>
            <a:r>
              <a:rPr lang="el-GR" sz="1600" b="1" dirty="0">
                <a:solidFill>
                  <a:srgbClr val="000000"/>
                </a:solidFill>
                <a:effectLst/>
                <a:latin typeface="Arial" panose="020B0604020202020204" pitchFamily="34" charset="0"/>
                <a:ea typeface="Calibri-Bold"/>
              </a:rPr>
              <a:t>Εικόνα 2</a:t>
            </a:r>
            <a:r>
              <a:rPr lang="el-GR" sz="1600" dirty="0">
                <a:solidFill>
                  <a:srgbClr val="000000"/>
                </a:solidFill>
                <a:effectLst/>
                <a:latin typeface="Arial" panose="020B0604020202020204" pitchFamily="34" charset="0"/>
                <a:ea typeface="Calibri-Bold"/>
              </a:rPr>
              <a:t>. Παγκόσμιες συλλήψεις αλιευόμενων οργανισμών για την περίοδο 1950-2012 από δεδομένα του FAO 2014 (από Στεργίου &amp; </a:t>
            </a:r>
            <a:r>
              <a:rPr lang="el-GR" sz="1600" dirty="0" err="1">
                <a:solidFill>
                  <a:srgbClr val="000000"/>
                </a:solidFill>
                <a:effectLst/>
                <a:latin typeface="Arial" panose="020B0604020202020204" pitchFamily="34" charset="0"/>
                <a:ea typeface="Calibri-Bold"/>
              </a:rPr>
              <a:t>Τσίκληρας</a:t>
            </a:r>
            <a:r>
              <a:rPr lang="el-GR" sz="1600" dirty="0">
                <a:solidFill>
                  <a:srgbClr val="000000"/>
                </a:solidFill>
                <a:effectLst/>
                <a:latin typeface="Arial" panose="020B0604020202020204" pitchFamily="34" charset="0"/>
                <a:ea typeface="Calibri-Bold"/>
              </a:rPr>
              <a:t>, 2015).</a:t>
            </a:r>
            <a:endParaRPr lang="el-GR" sz="1600" dirty="0"/>
          </a:p>
        </p:txBody>
      </p:sp>
    </p:spTree>
    <p:extLst>
      <p:ext uri="{BB962C8B-B14F-4D97-AF65-F5344CB8AC3E}">
        <p14:creationId xmlns:p14="http://schemas.microsoft.com/office/powerpoint/2010/main" val="4144490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137D55FA-78A1-2734-2B06-847E56B238E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182134" y="238519"/>
            <a:ext cx="5995175" cy="3638782"/>
          </a:xfrm>
          <a:prstGeom prst="rect">
            <a:avLst/>
          </a:prstGeom>
        </p:spPr>
      </p:pic>
      <p:pic>
        <p:nvPicPr>
          <p:cNvPr id="5" name="Εικόνα 4">
            <a:extLst>
              <a:ext uri="{FF2B5EF4-FFF2-40B4-BE49-F238E27FC236}">
                <a16:creationId xmlns:a16="http://schemas.microsoft.com/office/drawing/2014/main" id="{5EBD9084-6111-BF84-8441-AE4C40A3CEE5}"/>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2470409" y="3942577"/>
            <a:ext cx="5773999" cy="1898301"/>
          </a:xfrm>
          <a:prstGeom prst="rect">
            <a:avLst/>
          </a:prstGeom>
        </p:spPr>
      </p:pic>
    </p:spTree>
    <p:extLst>
      <p:ext uri="{BB962C8B-B14F-4D97-AF65-F5344CB8AC3E}">
        <p14:creationId xmlns:p14="http://schemas.microsoft.com/office/powerpoint/2010/main" val="3425410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20FA7898-D459-9520-7D87-3BA671AEFC8B}"/>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1131126" y="946125"/>
            <a:ext cx="6881745" cy="2638309"/>
          </a:xfrm>
          <a:prstGeom prst="rect">
            <a:avLst/>
          </a:prstGeom>
        </p:spPr>
      </p:pic>
      <p:pic>
        <p:nvPicPr>
          <p:cNvPr id="5" name="Εικόνα 4">
            <a:extLst>
              <a:ext uri="{FF2B5EF4-FFF2-40B4-BE49-F238E27FC236}">
                <a16:creationId xmlns:a16="http://schemas.microsoft.com/office/drawing/2014/main" id="{45EC9274-8763-D06B-8E8B-4C75B5A42811}"/>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0000"/>
                    </a14:imgEffect>
                  </a14:imgLayer>
                </a14:imgProps>
              </a:ext>
            </a:extLst>
          </a:blip>
          <a:stretch>
            <a:fillRect/>
          </a:stretch>
        </p:blipFill>
        <p:spPr>
          <a:xfrm>
            <a:off x="1941604" y="4202618"/>
            <a:ext cx="6571576" cy="821447"/>
          </a:xfrm>
          <a:prstGeom prst="rect">
            <a:avLst/>
          </a:prstGeom>
        </p:spPr>
      </p:pic>
    </p:spTree>
    <p:extLst>
      <p:ext uri="{BB962C8B-B14F-4D97-AF65-F5344CB8AC3E}">
        <p14:creationId xmlns:p14="http://schemas.microsoft.com/office/powerpoint/2010/main" val="4146259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480A8537-F1C5-3D65-B7EB-8A4320E29B96}"/>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188398" y="351335"/>
            <a:ext cx="8720354" cy="5936549"/>
          </a:xfrm>
          <a:prstGeom prst="rect">
            <a:avLst/>
          </a:prstGeom>
        </p:spPr>
      </p:pic>
    </p:spTree>
    <p:extLst>
      <p:ext uri="{BB962C8B-B14F-4D97-AF65-F5344CB8AC3E}">
        <p14:creationId xmlns:p14="http://schemas.microsoft.com/office/powerpoint/2010/main" val="3088621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EAB6D6C9-471A-7AA0-421D-95DE15824958}"/>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165439" y="362967"/>
            <a:ext cx="8842613" cy="6012071"/>
          </a:xfrm>
          <a:prstGeom prst="rect">
            <a:avLst/>
          </a:prstGeom>
        </p:spPr>
      </p:pic>
    </p:spTree>
    <p:extLst>
      <p:ext uri="{BB962C8B-B14F-4D97-AF65-F5344CB8AC3E}">
        <p14:creationId xmlns:p14="http://schemas.microsoft.com/office/powerpoint/2010/main" val="1656299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188640"/>
            <a:ext cx="9186203" cy="733198"/>
            <a:chOff x="0" y="194319"/>
            <a:chExt cx="9144000" cy="594649"/>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259631" y="194319"/>
              <a:ext cx="7757260" cy="424350"/>
            </a:xfrm>
            <a:prstGeom prst="rect">
              <a:avLst/>
            </a:prstGeom>
            <a:noFill/>
          </p:spPr>
          <p:txBody>
            <a:bodyPr wrap="square" rtlCol="0">
              <a:spAutoFit/>
            </a:bodyPr>
            <a:lstStyle/>
            <a:p>
              <a:pPr algn="ctr"/>
              <a:r>
                <a:rPr lang="el-G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Λειτουργία και εφαρμογή του Π.Σ.Δ.Υ.Π.Ε.Ε.</a:t>
              </a:r>
              <a:endParaRPr lang="el-GR"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5</a:t>
              </a:r>
              <a:r>
                <a:rPr lang="en-US" sz="2400" dirty="0">
                  <a:solidFill>
                    <a:schemeClr val="bg1"/>
                  </a:solidFill>
                  <a:latin typeface="Comic Sans MS" pitchFamily="66" charset="0"/>
                </a:rPr>
                <a:t>	</a:t>
              </a: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1211268"/>
            <a:ext cx="7853901" cy="1569660"/>
          </a:xfrm>
          <a:prstGeom prst="rect">
            <a:avLst/>
          </a:prstGeom>
          <a:noFill/>
        </p:spPr>
        <p:txBody>
          <a:bodyPr wrap="square">
            <a:spAutoFit/>
          </a:bodyPr>
          <a:lstStyle/>
          <a:p>
            <a:pPr algn="just"/>
            <a:r>
              <a:rPr lang="el-GR" sz="1600" dirty="0">
                <a:solidFill>
                  <a:srgbClr val="000000"/>
                </a:solidFill>
                <a:effectLst/>
                <a:latin typeface="Arial" panose="020B0604020202020204" pitchFamily="34" charset="0"/>
                <a:ea typeface="Calibri-Bold"/>
              </a:rPr>
              <a:t>Το Π.Σ.Δ.Υ.Π.Ε.E. (</a:t>
            </a:r>
            <a:r>
              <a:rPr lang="el-GR" sz="1600" b="1" dirty="0">
                <a:solidFill>
                  <a:srgbClr val="000000"/>
                </a:solidFill>
                <a:effectLst/>
                <a:latin typeface="Arial" panose="020B0604020202020204" pitchFamily="34" charset="0"/>
                <a:ea typeface="Calibri-Bold"/>
              </a:rPr>
              <a:t>Πληροφοριακό Σύστημα Διαχείρισης Υγειονομικών </a:t>
            </a:r>
            <a:r>
              <a:rPr lang="el-GR" sz="1600" b="1" dirty="0" err="1">
                <a:solidFill>
                  <a:srgbClr val="000000"/>
                </a:solidFill>
                <a:effectLst/>
                <a:latin typeface="Arial" panose="020B0604020202020204" pitchFamily="34" charset="0"/>
                <a:ea typeface="Calibri-Bold"/>
              </a:rPr>
              <a:t>Πιστο</a:t>
            </a:r>
            <a:r>
              <a:rPr lang="el-GR" sz="1600" b="1" dirty="0">
                <a:solidFill>
                  <a:srgbClr val="000000"/>
                </a:solidFill>
                <a:effectLst/>
                <a:latin typeface="Arial" panose="020B0604020202020204" pitchFamily="34" charset="0"/>
                <a:ea typeface="Calibri-Bold"/>
              </a:rPr>
              <a:t>-ποιητικών για το Εξαγωγικό Εμπόριο</a:t>
            </a:r>
            <a:r>
              <a:rPr lang="el-GR" sz="1600" dirty="0">
                <a:solidFill>
                  <a:srgbClr val="000000"/>
                </a:solidFill>
                <a:effectLst/>
                <a:latin typeface="Arial" panose="020B0604020202020204" pitchFamily="34" charset="0"/>
                <a:ea typeface="Calibri-Bold"/>
              </a:rPr>
              <a:t>) με την ονομασία «Εξαγωγές Ζώων, Τροφίμων Ζωικής προέλευσης Ζωικών Υποπροϊόντων», λειτουργεί μέσω της Ενιαίας Ψηφιακής Πύλης της Δημόσιας Διοίκησης (gov.gr - ΕΨΠ), και περιλαμβάνει ψηφιακή υπηρεσία για την ηλεκτρονική κατάθεση της αίτησης του εμπόρου - εξαγωγέα για την εξαγωγή φορτίου σε τρίτη χώρα.</a:t>
            </a:r>
            <a:endParaRPr lang="el-GR" sz="1600" dirty="0"/>
          </a:p>
        </p:txBody>
      </p:sp>
      <p:sp>
        <p:nvSpPr>
          <p:cNvPr id="2" name="TextBox 1">
            <a:extLst>
              <a:ext uri="{FF2B5EF4-FFF2-40B4-BE49-F238E27FC236}">
                <a16:creationId xmlns:a16="http://schemas.microsoft.com/office/drawing/2014/main" id="{5420E50F-FD26-1971-4561-58260B0434F7}"/>
              </a:ext>
            </a:extLst>
          </p:cNvPr>
          <p:cNvSpPr txBox="1"/>
          <p:nvPr/>
        </p:nvSpPr>
        <p:spPr>
          <a:xfrm>
            <a:off x="629968" y="3195356"/>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Στο Υπουργείο Αγροτικής Ανάπτυξης και Τροφίμων υπάρχει ειδική ψηφιακή υπηρεσία με τίτλο «</a:t>
            </a:r>
            <a:r>
              <a:rPr lang="el-GR" sz="1600" u="sng" dirty="0">
                <a:solidFill>
                  <a:srgbClr val="000000"/>
                </a:solidFill>
                <a:effectLst/>
                <a:latin typeface="Arial" panose="020B0604020202020204" pitchFamily="34" charset="0"/>
                <a:ea typeface="Calibri-Bold"/>
              </a:rPr>
              <a:t>Διαχείριση Κτηνιατρικών Πιστοποιητικών Εξαγωγής</a:t>
            </a:r>
            <a:r>
              <a:rPr lang="el-GR" sz="1600" dirty="0">
                <a:solidFill>
                  <a:srgbClr val="000000"/>
                </a:solidFill>
                <a:effectLst/>
                <a:latin typeface="Arial" panose="020B0604020202020204" pitchFamily="34" charset="0"/>
                <a:ea typeface="Calibri-Bold"/>
              </a:rPr>
              <a:t>», για τη διαχείριση των ηλεκτρονικών αιτήσεων από τις περιφερειακές κτηνιατρικές αρχές και τη σύνταξη του δεύτερου μέρους του πιστοποιητικού, το οποίο αφορά στις υγειονομικές πληροφορίες αυτού και περιλαμβάνει την έγκριση ή την απόρριψή του, σύμφωνα με τις διατάξεις της ισχύουσας </a:t>
            </a:r>
            <a:r>
              <a:rPr lang="el-GR" sz="1600" dirty="0" err="1">
                <a:solidFill>
                  <a:srgbClr val="000000"/>
                </a:solidFill>
                <a:effectLst/>
                <a:latin typeface="Arial" panose="020B0604020202020204" pitchFamily="34" charset="0"/>
                <a:ea typeface="Calibri-Bold"/>
              </a:rPr>
              <a:t>ενωσιακής</a:t>
            </a:r>
            <a:r>
              <a:rPr lang="el-GR" sz="1600" dirty="0">
                <a:solidFill>
                  <a:srgbClr val="000000"/>
                </a:solidFill>
                <a:effectLst/>
                <a:latin typeface="Arial" panose="020B0604020202020204" pitchFamily="34" charset="0"/>
                <a:ea typeface="Calibri-Bold"/>
              </a:rPr>
              <a:t> και εθνικής νομοθεσίας.</a:t>
            </a:r>
          </a:p>
        </p:txBody>
      </p:sp>
      <p:sp>
        <p:nvSpPr>
          <p:cNvPr id="3" name="Rectangle 6">
            <a:extLst>
              <a:ext uri="{FF2B5EF4-FFF2-40B4-BE49-F238E27FC236}">
                <a16:creationId xmlns:a16="http://schemas.microsoft.com/office/drawing/2014/main" id="{8D8E25FC-A2A4-168E-28B1-14A6FCEC9EB2}"/>
              </a:ext>
            </a:extLst>
          </p:cNvPr>
          <p:cNvSpPr>
            <a:spLocks noChangeArrowheads="1"/>
          </p:cNvSpPr>
          <p:nvPr/>
        </p:nvSpPr>
        <p:spPr bwMode="auto">
          <a:xfrm>
            <a:off x="324913" y="2852936"/>
            <a:ext cx="7493540" cy="574678"/>
          </a:xfrm>
          <a:prstGeom prst="rect">
            <a:avLst/>
          </a:prstGeom>
          <a:noFill/>
          <a:ln w="9525">
            <a:noFill/>
            <a:miter lim="800000"/>
            <a:headEnd/>
            <a:tailEnd/>
          </a:ln>
          <a:effectLst/>
        </p:spPr>
        <p:txBody>
          <a:bodyPr/>
          <a:lstStyle/>
          <a:p>
            <a:pPr>
              <a:spcBef>
                <a:spcPct val="20000"/>
              </a:spcBef>
              <a:buClr>
                <a:schemeClr val="tx2"/>
              </a:buClr>
            </a:pPr>
            <a:r>
              <a:rPr lang="en-US" sz="2000" dirty="0">
                <a:solidFill>
                  <a:srgbClr val="1C2DD2"/>
                </a:solidFill>
                <a:effectLst>
                  <a:outerShdw blurRad="38100" dist="38100" dir="2700000" algn="tl">
                    <a:srgbClr val="000000"/>
                  </a:outerShdw>
                </a:effectLst>
                <a:latin typeface="Arial" panose="020B0604020202020204" pitchFamily="34" charset="0"/>
              </a:rPr>
              <a:t>   </a:t>
            </a:r>
            <a:r>
              <a:rPr lang="el-GR" sz="2000" dirty="0">
                <a:solidFill>
                  <a:srgbClr val="1C2DD2"/>
                </a:solidFill>
                <a:effectLst>
                  <a:outerShdw blurRad="38100" dist="38100" dir="2700000" algn="tl">
                    <a:srgbClr val="000000"/>
                  </a:outerShdw>
                </a:effectLst>
                <a:latin typeface="Arial" panose="020B0604020202020204" pitchFamily="34" charset="0"/>
              </a:rPr>
              <a:t>5.1  Λειτουργία και εφαρμογή του Π.Σ.Δ.Υ.Π.Ε.E.</a:t>
            </a:r>
            <a:endParaRPr lang="en-US" sz="2000" dirty="0">
              <a:solidFill>
                <a:srgbClr val="1C2DD2"/>
              </a:solidFill>
              <a:effectLst>
                <a:outerShdw blurRad="38100" dist="38100" dir="2700000" algn="tl">
                  <a:srgbClr val="000000"/>
                </a:outerShdw>
              </a:effectLst>
              <a:latin typeface="Arial" panose="020B0604020202020204" pitchFamily="34" charset="0"/>
            </a:endParaRPr>
          </a:p>
        </p:txBody>
      </p:sp>
      <p:sp>
        <p:nvSpPr>
          <p:cNvPr id="4" name="TextBox 3">
            <a:extLst>
              <a:ext uri="{FF2B5EF4-FFF2-40B4-BE49-F238E27FC236}">
                <a16:creationId xmlns:a16="http://schemas.microsoft.com/office/drawing/2014/main" id="{7E04FBD8-E6BF-2D53-DC0C-4F2E5A9B74EF}"/>
              </a:ext>
            </a:extLst>
          </p:cNvPr>
          <p:cNvSpPr txBox="1"/>
          <p:nvPr/>
        </p:nvSpPr>
        <p:spPr>
          <a:xfrm>
            <a:off x="645876" y="4758243"/>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Τα ψηφιακά πιστοποιητικά εξαγωγής, έχουν ισοδύναμη ισχύ με τα έντυπα και φέρουν υπογραφή του επίσημου κτηνιάτρου της οικείας περιφερειακής κτηνιατρικής αρχής και φυσική σφραγίδα του κράτους.</a:t>
            </a:r>
          </a:p>
        </p:txBody>
      </p:sp>
      <p:sp>
        <p:nvSpPr>
          <p:cNvPr id="6" name="TextBox 5">
            <a:extLst>
              <a:ext uri="{FF2B5EF4-FFF2-40B4-BE49-F238E27FC236}">
                <a16:creationId xmlns:a16="http://schemas.microsoft.com/office/drawing/2014/main" id="{ABD210A9-0A4D-9E97-F60B-380DD5195B3D}"/>
              </a:ext>
            </a:extLst>
          </p:cNvPr>
          <p:cNvSpPr txBox="1"/>
          <p:nvPr/>
        </p:nvSpPr>
        <p:spPr>
          <a:xfrm>
            <a:off x="663576" y="5589240"/>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Για κάθε προϊόν/είδος ζώου και τρίτη χώρα απαιτείται διαφορετικό υγειονομικό πιστοποιητικό, ανάλογα με τη διακρατική συμφωνία που ισχύει.</a:t>
            </a:r>
          </a:p>
        </p:txBody>
      </p:sp>
    </p:spTree>
    <p:extLst>
      <p:ext uri="{BB962C8B-B14F-4D97-AF65-F5344CB8AC3E}">
        <p14:creationId xmlns:p14="http://schemas.microsoft.com/office/powerpoint/2010/main" val="945053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C9B33221-9707-FA13-8A5F-EE305938A76C}"/>
              </a:ext>
            </a:extLst>
          </p:cNvPr>
          <p:cNvSpPr txBox="1"/>
          <p:nvPr/>
        </p:nvSpPr>
        <p:spPr>
          <a:xfrm>
            <a:off x="629968" y="1484784"/>
            <a:ext cx="8189119" cy="1077218"/>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1. </a:t>
            </a:r>
            <a:r>
              <a:rPr lang="el-GR" sz="1600" dirty="0">
                <a:solidFill>
                  <a:srgbClr val="000000"/>
                </a:solidFill>
                <a:effectLst/>
                <a:latin typeface="Arial" panose="020B0604020202020204" pitchFamily="34" charset="0"/>
                <a:ea typeface="Calibri-Bold"/>
              </a:rPr>
              <a:t>Ο έμπορος - εξαγωγέας εισέρχεται στην ψηφιακή υπηρεσία μέσω της Ενιαίας Ψηφιακής Πύλης της Δημόσιας Διοίκησης (gov.gr - ΕΨΠ) με τη χρήση των κωδικών διαπιστευτηρίων της Γενικής Γραμματείας Πληροφοριακών Συστημάτων Δημόσιας Διοίκησης του Υπουργείου Ψηφιακής Διακυβέρνησης. </a:t>
            </a:r>
          </a:p>
        </p:txBody>
      </p:sp>
      <p:sp>
        <p:nvSpPr>
          <p:cNvPr id="6" name="Rectangle 6">
            <a:extLst>
              <a:ext uri="{FF2B5EF4-FFF2-40B4-BE49-F238E27FC236}">
                <a16:creationId xmlns:a16="http://schemas.microsoft.com/office/drawing/2014/main" id="{E88790EC-9002-2CCA-587C-1F7BA37BC8B8}"/>
              </a:ext>
            </a:extLst>
          </p:cNvPr>
          <p:cNvSpPr>
            <a:spLocks noChangeArrowheads="1"/>
          </p:cNvSpPr>
          <p:nvPr/>
        </p:nvSpPr>
        <p:spPr bwMode="auto">
          <a:xfrm>
            <a:off x="324913" y="476671"/>
            <a:ext cx="7493540" cy="876993"/>
          </a:xfrm>
          <a:prstGeom prst="rect">
            <a:avLst/>
          </a:prstGeom>
          <a:noFill/>
          <a:ln w="9525">
            <a:noFill/>
            <a:miter lim="800000"/>
            <a:headEnd/>
            <a:tailEnd/>
          </a:ln>
          <a:effectLst/>
        </p:spPr>
        <p:txBody>
          <a:bodyPr/>
          <a:lstStyle/>
          <a:p>
            <a:pPr>
              <a:spcBef>
                <a:spcPct val="20000"/>
              </a:spcBef>
              <a:buClr>
                <a:schemeClr val="tx2"/>
              </a:buClr>
            </a:pPr>
            <a:r>
              <a:rPr lang="en-US" sz="2000" dirty="0">
                <a:solidFill>
                  <a:srgbClr val="1C2DD2"/>
                </a:solidFill>
                <a:effectLst>
                  <a:outerShdw blurRad="38100" dist="38100" dir="2700000" algn="tl">
                    <a:srgbClr val="000000"/>
                  </a:outerShdw>
                </a:effectLst>
                <a:latin typeface="Arial" panose="020B0604020202020204" pitchFamily="34" charset="0"/>
              </a:rPr>
              <a:t>   </a:t>
            </a:r>
            <a:r>
              <a:rPr lang="el-GR" sz="2000" dirty="0">
                <a:solidFill>
                  <a:srgbClr val="1C2DD2"/>
                </a:solidFill>
                <a:effectLst>
                  <a:outerShdw blurRad="38100" dist="38100" dir="2700000" algn="tl">
                    <a:srgbClr val="000000"/>
                  </a:outerShdw>
                </a:effectLst>
                <a:latin typeface="Arial" panose="020B0604020202020204" pitchFamily="34" charset="0"/>
              </a:rPr>
              <a:t>5.2   Διαδικασία υποβολής ηλεκτρονικής αίτησης και έκδοσης</a:t>
            </a:r>
          </a:p>
          <a:p>
            <a:pPr>
              <a:spcBef>
                <a:spcPct val="20000"/>
              </a:spcBef>
              <a:buClr>
                <a:schemeClr val="tx2"/>
              </a:buClr>
            </a:pPr>
            <a:r>
              <a:rPr lang="el-GR" sz="2000" dirty="0">
                <a:solidFill>
                  <a:srgbClr val="1C2DD2"/>
                </a:solidFill>
                <a:effectLst>
                  <a:outerShdw blurRad="38100" dist="38100" dir="2700000" algn="tl">
                    <a:srgbClr val="000000"/>
                  </a:outerShdw>
                </a:effectLst>
                <a:latin typeface="Arial" panose="020B0604020202020204" pitchFamily="34" charset="0"/>
              </a:rPr>
              <a:t>           κτηνιατρικών πιστοποιητικών εξαγωγής σε τρίτες χώρες</a:t>
            </a:r>
            <a:endParaRPr lang="en-US" sz="2000" dirty="0">
              <a:solidFill>
                <a:srgbClr val="1C2DD2"/>
              </a:solidFill>
              <a:effectLst>
                <a:outerShdw blurRad="38100" dist="38100" dir="2700000" algn="tl">
                  <a:srgbClr val="000000"/>
                </a:outerShdw>
              </a:effectLst>
              <a:latin typeface="Arial" panose="020B0604020202020204" pitchFamily="34" charset="0"/>
            </a:endParaRPr>
          </a:p>
        </p:txBody>
      </p:sp>
      <p:sp>
        <p:nvSpPr>
          <p:cNvPr id="9" name="TextBox 8">
            <a:extLst>
              <a:ext uri="{FF2B5EF4-FFF2-40B4-BE49-F238E27FC236}">
                <a16:creationId xmlns:a16="http://schemas.microsoft.com/office/drawing/2014/main" id="{CCF1E29C-27F7-86CB-41F9-307CDDC6056A}"/>
              </a:ext>
            </a:extLst>
          </p:cNvPr>
          <p:cNvSpPr txBox="1"/>
          <p:nvPr/>
        </p:nvSpPr>
        <p:spPr>
          <a:xfrm>
            <a:off x="645876" y="2636912"/>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Μετά την επιτυχή είσοδό του στην υπηρεσία, ο έμπορος-εξαγωγέας επιλέγει το κατάλληλο υπόδειγμα πιστοποιητικού, από τον κατάλογο του συνημμένου παραρτήματος, ανάλογα με τη χώρα και το είδος των ζώντων ζώων, τροφίμων ζωικής προέλευσης, ζωικών υποπροϊόντων και παράγωγων προϊόντων, που επιθυμεί να εξάγει. </a:t>
            </a:r>
          </a:p>
        </p:txBody>
      </p:sp>
      <p:sp>
        <p:nvSpPr>
          <p:cNvPr id="11" name="TextBox 10">
            <a:extLst>
              <a:ext uri="{FF2B5EF4-FFF2-40B4-BE49-F238E27FC236}">
                <a16:creationId xmlns:a16="http://schemas.microsoft.com/office/drawing/2014/main" id="{50302072-6521-3703-3167-16CAA6CBE3A9}"/>
              </a:ext>
            </a:extLst>
          </p:cNvPr>
          <p:cNvSpPr txBox="1"/>
          <p:nvPr/>
        </p:nvSpPr>
        <p:spPr>
          <a:xfrm>
            <a:off x="645876" y="3830195"/>
            <a:ext cx="8189119" cy="1323439"/>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2.</a:t>
            </a:r>
            <a:r>
              <a:rPr lang="el-GR" sz="1600" dirty="0">
                <a:solidFill>
                  <a:srgbClr val="000000"/>
                </a:solidFill>
                <a:effectLst/>
                <a:latin typeface="Arial" panose="020B0604020202020204" pitchFamily="34" charset="0"/>
                <a:ea typeface="Calibri-Bold"/>
              </a:rPr>
              <a:t> Ο επίσημος κτηνίατρος της οικείας περιφερειακής κτηνιατρικής αρχής παραλαμβάνει την αίτηση και το υπόδειγμα ψηφιακού πιστοποιητικού μέσω της ψηφιακής υπηρεσίας «Διαχείριση Κτηνιατρικών Πιστοποιητικών Εξαγωγής» του Υπουργείου Αγροτικής Ανάπτυξης και Τροφίμων, στην οποία εισέρχεται με τους προσωπικούς του κωδικούς πρόσβασης και ακολούθως:</a:t>
            </a:r>
          </a:p>
        </p:txBody>
      </p:sp>
      <p:sp>
        <p:nvSpPr>
          <p:cNvPr id="12" name="TextBox 11">
            <a:extLst>
              <a:ext uri="{FF2B5EF4-FFF2-40B4-BE49-F238E27FC236}">
                <a16:creationId xmlns:a16="http://schemas.microsoft.com/office/drawing/2014/main" id="{ACC2510C-4D0B-86C5-E1F2-DA05A06174C7}"/>
              </a:ext>
            </a:extLst>
          </p:cNvPr>
          <p:cNvSpPr txBox="1"/>
          <p:nvPr/>
        </p:nvSpPr>
        <p:spPr>
          <a:xfrm>
            <a:off x="647052" y="5228291"/>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α) Ελέγχει τις λεπτομέρειες του φορτίου, όπως αυτές καταγράφηκαν στην ηλεκτρονική αίτηση.</a:t>
            </a:r>
          </a:p>
        </p:txBody>
      </p:sp>
    </p:spTree>
    <p:extLst>
      <p:ext uri="{BB962C8B-B14F-4D97-AF65-F5344CB8AC3E}">
        <p14:creationId xmlns:p14="http://schemas.microsoft.com/office/powerpoint/2010/main" val="2133532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740675"/>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β) Πραγματοποιεί έλεγχο του προς εξαγωγή φορτίου, όπως αυτό προβλέπεται από τις ισχύουσες </a:t>
            </a:r>
            <a:r>
              <a:rPr lang="el-GR" sz="1600" dirty="0" err="1">
                <a:solidFill>
                  <a:srgbClr val="000000"/>
                </a:solidFill>
                <a:effectLst/>
                <a:latin typeface="Arial" panose="020B0604020202020204" pitchFamily="34" charset="0"/>
                <a:ea typeface="Calibri-Bold"/>
              </a:rPr>
              <a:t>ενωσιακές</a:t>
            </a:r>
            <a:r>
              <a:rPr lang="el-GR" sz="1600" dirty="0">
                <a:solidFill>
                  <a:srgbClr val="000000"/>
                </a:solidFill>
                <a:effectLst/>
                <a:latin typeface="Arial" panose="020B0604020202020204" pitchFamily="34" charset="0"/>
                <a:ea typeface="Calibri-Bold"/>
              </a:rPr>
              <a:t> και εθνικές διατάξεις.</a:t>
            </a:r>
            <a:endParaRPr lang="el-GR" sz="1600" dirty="0"/>
          </a:p>
        </p:txBody>
      </p:sp>
      <p:sp>
        <p:nvSpPr>
          <p:cNvPr id="7" name="TextBox 6">
            <a:extLst>
              <a:ext uri="{FF2B5EF4-FFF2-40B4-BE49-F238E27FC236}">
                <a16:creationId xmlns:a16="http://schemas.microsoft.com/office/drawing/2014/main" id="{67566929-8DC2-E64F-63F3-31A62BD25941}"/>
              </a:ext>
            </a:extLst>
          </p:cNvPr>
          <p:cNvSpPr txBox="1"/>
          <p:nvPr/>
        </p:nvSpPr>
        <p:spPr>
          <a:xfrm>
            <a:off x="663576" y="2177569"/>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δ) Μετά την έγκριση της αίτησης έκδοσης πιστοποιητικού, το τελευταίο εκτυπώνεται ή υπογράφεται ψηφιακά μέσω της Ενιαίας Ψηφιακής Πύλης της Δημόσιας Διοίκησης (gov.gr – ΕΨΠ).</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3140968"/>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ε) Τα ψηφιακά πιστοποιητικά φέρουν ειδική ηλεκτρονική σήμανση ταυτοποίησης, </a:t>
            </a:r>
            <a:r>
              <a:rPr lang="el-GR" sz="1600" dirty="0" err="1">
                <a:solidFill>
                  <a:srgbClr val="000000"/>
                </a:solidFill>
                <a:effectLst/>
                <a:latin typeface="Arial" panose="020B0604020202020204" pitchFamily="34" charset="0"/>
                <a:ea typeface="Calibri-Bold"/>
              </a:rPr>
              <a:t>αυθεντικοποίησης</a:t>
            </a:r>
            <a:r>
              <a:rPr lang="el-GR" sz="1600" dirty="0">
                <a:solidFill>
                  <a:srgbClr val="000000"/>
                </a:solidFill>
                <a:effectLst/>
                <a:latin typeface="Arial" panose="020B0604020202020204" pitchFamily="34" charset="0"/>
                <a:ea typeface="Calibri-Bold"/>
              </a:rPr>
              <a:t> και γνησιότητας, όταν απευθύνονται σε χώρες στις οποίες η εθνική ψηφιακή σφραγίδα είναι αποδεκτή. Για τις χώρες που δεν αποδέχονται την εθνική ψηφιακή σφραγίδα, τα ψηφιακά πιστοποιητικά εκτυπώνονται, υπογράφονται, σφραγίζονται και παραδίδονται στον έμπορο - εξαγωγέα σε έντυπη μορφή.</a:t>
            </a:r>
            <a:endParaRPr lang="el-GR" sz="1600" dirty="0"/>
          </a:p>
        </p:txBody>
      </p:sp>
      <p:sp>
        <p:nvSpPr>
          <p:cNvPr id="4" name="TextBox 3">
            <a:extLst>
              <a:ext uri="{FF2B5EF4-FFF2-40B4-BE49-F238E27FC236}">
                <a16:creationId xmlns:a16="http://schemas.microsoft.com/office/drawing/2014/main" id="{F3F0F1C2-B91E-0E0B-2400-743DBF550CFF}"/>
              </a:ext>
            </a:extLst>
          </p:cNvPr>
          <p:cNvSpPr txBox="1"/>
          <p:nvPr/>
        </p:nvSpPr>
        <p:spPr>
          <a:xfrm>
            <a:off x="663574" y="1485988"/>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γ) Συμπληρώνει τις υγειονομικές πληροφορίες (στο μέρος ΙΙ του υγειονομικού πιστοποιητικού).</a:t>
            </a:r>
            <a:endParaRPr lang="el-GR" sz="1600" dirty="0"/>
          </a:p>
        </p:txBody>
      </p:sp>
    </p:spTree>
    <p:extLst>
      <p:ext uri="{BB962C8B-B14F-4D97-AF65-F5344CB8AC3E}">
        <p14:creationId xmlns:p14="http://schemas.microsoft.com/office/powerpoint/2010/main" val="1856950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C9B33221-9707-FA13-8A5F-EE305938A76C}"/>
              </a:ext>
            </a:extLst>
          </p:cNvPr>
          <p:cNvSpPr txBox="1"/>
          <p:nvPr/>
        </p:nvSpPr>
        <p:spPr>
          <a:xfrm>
            <a:off x="629968" y="764704"/>
            <a:ext cx="8189119" cy="1077218"/>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Αν ένα πιστοποιητικό περιλαμβάνεται στον δημοσιευμένο κατάλογο χωρών και προϊόντων/ζώων εξαγωγής της Ενιαίας Ψηφιακής Πύλης της Δημόσιας Διοίκησης (gov.gr - ΕΨΠ), τότε η αίτηση για την έκδοσή του υποβάλλεται αποκλειστικά μέσω του Π.Σ.Δ.Υ.Π.Ε.E.</a:t>
            </a:r>
          </a:p>
        </p:txBody>
      </p:sp>
      <p:sp>
        <p:nvSpPr>
          <p:cNvPr id="6" name="Rectangle 6">
            <a:extLst>
              <a:ext uri="{FF2B5EF4-FFF2-40B4-BE49-F238E27FC236}">
                <a16:creationId xmlns:a16="http://schemas.microsoft.com/office/drawing/2014/main" id="{E88790EC-9002-2CCA-587C-1F7BA37BC8B8}"/>
              </a:ext>
            </a:extLst>
          </p:cNvPr>
          <p:cNvSpPr>
            <a:spLocks noChangeArrowheads="1"/>
          </p:cNvSpPr>
          <p:nvPr/>
        </p:nvSpPr>
        <p:spPr bwMode="auto">
          <a:xfrm>
            <a:off x="324913" y="332656"/>
            <a:ext cx="7493540" cy="568263"/>
          </a:xfrm>
          <a:prstGeom prst="rect">
            <a:avLst/>
          </a:prstGeom>
          <a:noFill/>
          <a:ln w="9525">
            <a:noFill/>
            <a:miter lim="800000"/>
            <a:headEnd/>
            <a:tailEnd/>
          </a:ln>
          <a:effectLst/>
        </p:spPr>
        <p:txBody>
          <a:bodyPr/>
          <a:lstStyle/>
          <a:p>
            <a:pPr>
              <a:spcBef>
                <a:spcPct val="20000"/>
              </a:spcBef>
              <a:buClr>
                <a:schemeClr val="tx2"/>
              </a:buClr>
            </a:pPr>
            <a:r>
              <a:rPr lang="en-US" sz="2000" dirty="0">
                <a:solidFill>
                  <a:srgbClr val="1C2DD2"/>
                </a:solidFill>
                <a:effectLst>
                  <a:outerShdw blurRad="38100" dist="38100" dir="2700000" algn="tl">
                    <a:srgbClr val="000000"/>
                  </a:outerShdw>
                </a:effectLst>
                <a:latin typeface="Arial" panose="020B0604020202020204" pitchFamily="34" charset="0"/>
              </a:rPr>
              <a:t>   </a:t>
            </a:r>
            <a:r>
              <a:rPr lang="el-GR" sz="2000" dirty="0">
                <a:solidFill>
                  <a:srgbClr val="1C2DD2"/>
                </a:solidFill>
                <a:effectLst>
                  <a:outerShdw blurRad="38100" dist="38100" dir="2700000" algn="tl">
                    <a:srgbClr val="000000"/>
                  </a:outerShdw>
                </a:effectLst>
                <a:latin typeface="Arial" panose="020B0604020202020204" pitchFamily="34" charset="0"/>
              </a:rPr>
              <a:t>5.3   Υποχρεώσεις χρήσης του Π.Σ.Δ.Υ.Π.Ε.E</a:t>
            </a:r>
            <a:endParaRPr lang="en-US" sz="2000" dirty="0">
              <a:solidFill>
                <a:srgbClr val="1C2DD2"/>
              </a:solidFill>
              <a:effectLst>
                <a:outerShdw blurRad="38100" dist="38100" dir="2700000" algn="tl">
                  <a:srgbClr val="000000"/>
                </a:outerShdw>
              </a:effectLst>
              <a:latin typeface="Arial" panose="020B0604020202020204" pitchFamily="34" charset="0"/>
            </a:endParaRPr>
          </a:p>
        </p:txBody>
      </p:sp>
      <p:sp>
        <p:nvSpPr>
          <p:cNvPr id="2" name="TextBox 1">
            <a:extLst>
              <a:ext uri="{FF2B5EF4-FFF2-40B4-BE49-F238E27FC236}">
                <a16:creationId xmlns:a16="http://schemas.microsoft.com/office/drawing/2014/main" id="{E3A83DF2-353E-6C79-8D01-9040AB221CFE}"/>
              </a:ext>
            </a:extLst>
          </p:cNvPr>
          <p:cNvSpPr txBox="1"/>
          <p:nvPr/>
        </p:nvSpPr>
        <p:spPr>
          <a:xfrm>
            <a:off x="629968" y="1844824"/>
            <a:ext cx="8189119" cy="830997"/>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Τα πιστοποιητικά εξαγωγής, που κατά την ημέρα της υποβολής της αίτησης από τον έμπορο – εξαγωγέα περιλαμβάνονται στον κατάλογο των δημοσιευμένων πιστοποιητικών, εκδίδονται αποκλειστικά μέσω του Π.Σ.Δ.Υ.Π.Ε.E.</a:t>
            </a:r>
          </a:p>
        </p:txBody>
      </p:sp>
      <p:sp>
        <p:nvSpPr>
          <p:cNvPr id="3" name="TextBox 2">
            <a:extLst>
              <a:ext uri="{FF2B5EF4-FFF2-40B4-BE49-F238E27FC236}">
                <a16:creationId xmlns:a16="http://schemas.microsoft.com/office/drawing/2014/main" id="{6F66C98F-B319-6D8F-6EEA-45CD26307C6C}"/>
              </a:ext>
            </a:extLst>
          </p:cNvPr>
          <p:cNvSpPr txBox="1"/>
          <p:nvPr/>
        </p:nvSpPr>
        <p:spPr>
          <a:xfrm>
            <a:off x="629968" y="2708920"/>
            <a:ext cx="8189119" cy="1077218"/>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Οι έμποροι - εξαγωγείς, που επιθυμούν να εξάγουν φορτία τροφίμων ζωικής προέλευσης και ζωικών υποπροϊόντων και παράγωγων προϊόντων σε τρίτες χώρες, οφείλουν να είναι εγγεγραμμένοι στα οικεία μητρώα που τηρεί η Γενική Διεύθυνση Κτηνιατρικής του Υπουργείου Αγροτικής Ανάπτυξης και Τροφίμων.</a:t>
            </a:r>
          </a:p>
        </p:txBody>
      </p:sp>
      <p:sp>
        <p:nvSpPr>
          <p:cNvPr id="5" name="TextBox 4">
            <a:extLst>
              <a:ext uri="{FF2B5EF4-FFF2-40B4-BE49-F238E27FC236}">
                <a16:creationId xmlns:a16="http://schemas.microsoft.com/office/drawing/2014/main" id="{0D41F5D1-3C12-5E1F-7E08-67F653114CFD}"/>
              </a:ext>
            </a:extLst>
          </p:cNvPr>
          <p:cNvSpPr txBox="1"/>
          <p:nvPr/>
        </p:nvSpPr>
        <p:spPr>
          <a:xfrm>
            <a:off x="629968" y="3789040"/>
            <a:ext cx="8189119" cy="830997"/>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Οι έμποροι - εξαγωγείς ζώντων ζώων διασφαλίζουν, ανάλογα με το είδος του ζώου, ότι τα προς εξαγωγή ζώα προέρχονται από εκμεταλλεύσεις που πληρούν όσα προβλέπονται από τις εκάστοτε ισχύουσες </a:t>
            </a:r>
            <a:r>
              <a:rPr lang="el-GR" sz="1600" dirty="0" err="1">
                <a:solidFill>
                  <a:srgbClr val="000000"/>
                </a:solidFill>
                <a:effectLst/>
                <a:latin typeface="Arial" panose="020B0604020202020204" pitchFamily="34" charset="0"/>
                <a:ea typeface="Calibri-Bold"/>
              </a:rPr>
              <a:t>ενωσιακές</a:t>
            </a:r>
            <a:r>
              <a:rPr lang="el-GR" sz="1600" dirty="0">
                <a:solidFill>
                  <a:srgbClr val="000000"/>
                </a:solidFill>
                <a:effectLst/>
                <a:latin typeface="Arial" panose="020B0604020202020204" pitchFamily="34" charset="0"/>
                <a:ea typeface="Calibri-Bold"/>
              </a:rPr>
              <a:t> και εθνικές διατάξεις.</a:t>
            </a:r>
          </a:p>
        </p:txBody>
      </p:sp>
      <p:sp>
        <p:nvSpPr>
          <p:cNvPr id="7" name="TextBox 6">
            <a:extLst>
              <a:ext uri="{FF2B5EF4-FFF2-40B4-BE49-F238E27FC236}">
                <a16:creationId xmlns:a16="http://schemas.microsoft.com/office/drawing/2014/main" id="{F0CBC15F-B37B-BAED-937C-C05F18C4A4C6}"/>
              </a:ext>
            </a:extLst>
          </p:cNvPr>
          <p:cNvSpPr txBox="1"/>
          <p:nvPr/>
        </p:nvSpPr>
        <p:spPr>
          <a:xfrm>
            <a:off x="629968" y="4653136"/>
            <a:ext cx="8189119" cy="584775"/>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Οι επίσημοι κτηνίατροι των οικείων περιφερειακών κτηνιατρικών αρχών εκδίδουν τα κτηνιατρικά υγειονομικά πιστοποιητικά.</a:t>
            </a:r>
          </a:p>
        </p:txBody>
      </p:sp>
      <p:sp>
        <p:nvSpPr>
          <p:cNvPr id="8" name="TextBox 7">
            <a:extLst>
              <a:ext uri="{FF2B5EF4-FFF2-40B4-BE49-F238E27FC236}">
                <a16:creationId xmlns:a16="http://schemas.microsoft.com/office/drawing/2014/main" id="{5004566A-3583-D5E3-9E7B-A71DFD8F3156}"/>
              </a:ext>
            </a:extLst>
          </p:cNvPr>
          <p:cNvSpPr txBox="1"/>
          <p:nvPr/>
        </p:nvSpPr>
        <p:spPr>
          <a:xfrm>
            <a:off x="629968" y="5301208"/>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Στο Π.Σ.Δ.Υ.Π.Ε.Ε. εντάσσονται κτηνιατρικά πιστοποιητικά για εξαγωγές αλιευτικών προϊόντων στις ΗΠΑ, Αυστραλία, Αλβανία, Ισραήλ, Β. Μακεδονία, Κόσοβο, Σερβία, Μαρόκο, Μαυροβούνιο, Γεωργία, Αίγυπτο, και Πιστοποιητικό εξαγωγής Ζώντων Δίθυρων Μαλακίων στη Β. Μακεδονία.</a:t>
            </a:r>
          </a:p>
        </p:txBody>
      </p:sp>
    </p:spTree>
    <p:extLst>
      <p:ext uri="{BB962C8B-B14F-4D97-AF65-F5344CB8AC3E}">
        <p14:creationId xmlns:p14="http://schemas.microsoft.com/office/powerpoint/2010/main" val="404063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188640"/>
            <a:ext cx="9186203" cy="830997"/>
            <a:chOff x="0" y="194318"/>
            <a:chExt cx="9144000" cy="673967"/>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259631" y="194318"/>
              <a:ext cx="7757260" cy="673967"/>
            </a:xfrm>
            <a:prstGeom prst="rect">
              <a:avLst/>
            </a:prstGeom>
            <a:noFill/>
          </p:spPr>
          <p:txBody>
            <a:bodyPr wrap="square" rtlCol="0">
              <a:spAutoFit/>
            </a:bodyPr>
            <a:lstStyle/>
            <a:p>
              <a:pPr algn="ct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Βασικές διεργασίες συντήρησης και επεξεργασίας αλιευμάτων στις βιομηχανίες τροφίμων</a:t>
              </a:r>
              <a:endParaRPr lang="el-GR" sz="24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6</a:t>
              </a:r>
              <a:r>
                <a:rPr lang="en-US" sz="2400" dirty="0">
                  <a:solidFill>
                    <a:schemeClr val="bg1"/>
                  </a:solidFill>
                  <a:latin typeface="Comic Sans MS" pitchFamily="66" charset="0"/>
                </a:rPr>
                <a:t>	</a:t>
              </a: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1746485"/>
            <a:ext cx="8189119" cy="1815882"/>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Ως </a:t>
            </a:r>
            <a:r>
              <a:rPr lang="el-GR" sz="1600" dirty="0" err="1">
                <a:solidFill>
                  <a:srgbClr val="000000"/>
                </a:solidFill>
                <a:effectLst/>
                <a:latin typeface="Arial" panose="020B0604020202020204" pitchFamily="34" charset="0"/>
                <a:ea typeface="Calibri-Bold"/>
              </a:rPr>
              <a:t>ιχθυοσκευάσματα</a:t>
            </a:r>
            <a:r>
              <a:rPr lang="el-GR" sz="1600" dirty="0">
                <a:solidFill>
                  <a:srgbClr val="000000"/>
                </a:solidFill>
                <a:effectLst/>
                <a:latin typeface="Arial" panose="020B0604020202020204" pitchFamily="34" charset="0"/>
                <a:ea typeface="Calibri-Bold"/>
              </a:rPr>
              <a:t> χαρακτηρίζονται τα αλιεύματα (νωπά ή κατεψυγμένα) ή τα προϊόντα τους (όπως τα αυγά ψαριών) τα οποία έχουν υποστεί επεξεργασία με σκοπό να παραταθεί ο χρόνος συντήρησής τους. Στα σκευάσματα αυτά ανήκουν: </a:t>
            </a:r>
          </a:p>
          <a:p>
            <a:r>
              <a:rPr lang="el-GR" sz="1600" dirty="0">
                <a:solidFill>
                  <a:srgbClr val="000000"/>
                </a:solidFill>
                <a:effectLst/>
                <a:latin typeface="Arial" panose="020B0604020202020204" pitchFamily="34" charset="0"/>
                <a:ea typeface="Calibri-Bold"/>
              </a:rPr>
              <a:t>α) Τα αποξηραμένα ψάρια </a:t>
            </a:r>
          </a:p>
          <a:p>
            <a:r>
              <a:rPr lang="el-GR" sz="1600" dirty="0">
                <a:solidFill>
                  <a:srgbClr val="000000"/>
                </a:solidFill>
                <a:effectLst/>
                <a:latin typeface="Arial" panose="020B0604020202020204" pitchFamily="34" charset="0"/>
                <a:ea typeface="Calibri-Bold"/>
              </a:rPr>
              <a:t>β) Τα διάφορα αλίπαστα ψάρια </a:t>
            </a:r>
          </a:p>
          <a:p>
            <a:r>
              <a:rPr lang="el-GR" sz="1600" dirty="0">
                <a:solidFill>
                  <a:srgbClr val="000000"/>
                </a:solidFill>
                <a:effectLst/>
                <a:latin typeface="Arial" panose="020B0604020202020204" pitchFamily="34" charset="0"/>
                <a:ea typeface="Calibri-Bold"/>
              </a:rPr>
              <a:t>γ) Τα καπνιστά ψάρια </a:t>
            </a:r>
          </a:p>
          <a:p>
            <a:r>
              <a:rPr lang="el-GR" sz="1600" dirty="0">
                <a:solidFill>
                  <a:srgbClr val="000000"/>
                </a:solidFill>
                <a:effectLst/>
                <a:latin typeface="Arial" panose="020B0604020202020204" pitchFamily="34" charset="0"/>
                <a:ea typeface="Calibri-Bold"/>
              </a:rPr>
              <a:t>δ) Τα διατηρημένα σε λάδι, ξύδι κλπ. ψάρια </a:t>
            </a:r>
          </a:p>
        </p:txBody>
      </p:sp>
      <p:sp>
        <p:nvSpPr>
          <p:cNvPr id="3" name="Rectangle 6">
            <a:extLst>
              <a:ext uri="{FF2B5EF4-FFF2-40B4-BE49-F238E27FC236}">
                <a16:creationId xmlns:a16="http://schemas.microsoft.com/office/drawing/2014/main" id="{8D8E25FC-A2A4-168E-28B1-14A6FCEC9EB2}"/>
              </a:ext>
            </a:extLst>
          </p:cNvPr>
          <p:cNvSpPr>
            <a:spLocks noChangeArrowheads="1"/>
          </p:cNvSpPr>
          <p:nvPr/>
        </p:nvSpPr>
        <p:spPr bwMode="auto">
          <a:xfrm>
            <a:off x="324913" y="1268760"/>
            <a:ext cx="7493540" cy="574678"/>
          </a:xfrm>
          <a:prstGeom prst="rect">
            <a:avLst/>
          </a:prstGeom>
          <a:noFill/>
          <a:ln w="9525">
            <a:noFill/>
            <a:miter lim="800000"/>
            <a:headEnd/>
            <a:tailEnd/>
          </a:ln>
          <a:effectLst/>
        </p:spPr>
        <p:txBody>
          <a:bodyPr/>
          <a:lstStyle/>
          <a:p>
            <a:pPr>
              <a:spcBef>
                <a:spcPct val="20000"/>
              </a:spcBef>
              <a:buClr>
                <a:schemeClr val="tx2"/>
              </a:buClr>
            </a:pPr>
            <a:r>
              <a:rPr lang="en-US" sz="2000" dirty="0">
                <a:solidFill>
                  <a:srgbClr val="1C2DD2"/>
                </a:solidFill>
                <a:effectLst>
                  <a:outerShdw blurRad="38100" dist="38100" dir="2700000" algn="tl">
                    <a:srgbClr val="000000"/>
                  </a:outerShdw>
                </a:effectLst>
                <a:latin typeface="Arial" panose="020B0604020202020204" pitchFamily="34" charset="0"/>
              </a:rPr>
              <a:t>   </a:t>
            </a:r>
            <a:r>
              <a:rPr lang="el-GR" sz="2000" b="1" dirty="0">
                <a:solidFill>
                  <a:srgbClr val="A02E5F"/>
                </a:solidFill>
                <a:latin typeface="Arial" panose="020B0604020202020204" pitchFamily="34" charset="0"/>
              </a:rPr>
              <a:t>6.1  </a:t>
            </a:r>
            <a:r>
              <a:rPr lang="el-GR" sz="2000" b="1" dirty="0" err="1">
                <a:solidFill>
                  <a:srgbClr val="A02E5F"/>
                </a:solidFill>
                <a:latin typeface="Arial" panose="020B0604020202020204" pitchFamily="34" charset="0"/>
              </a:rPr>
              <a:t>Ιχθυοσκευάσματα</a:t>
            </a:r>
            <a:endParaRPr lang="en-US" sz="2000" b="1" dirty="0">
              <a:solidFill>
                <a:srgbClr val="A02E5F"/>
              </a:solidFill>
              <a:latin typeface="Arial" panose="020B0604020202020204" pitchFamily="34" charset="0"/>
            </a:endParaRPr>
          </a:p>
        </p:txBody>
      </p:sp>
      <p:sp>
        <p:nvSpPr>
          <p:cNvPr id="6" name="TextBox 5">
            <a:extLst>
              <a:ext uri="{FF2B5EF4-FFF2-40B4-BE49-F238E27FC236}">
                <a16:creationId xmlns:a16="http://schemas.microsoft.com/office/drawing/2014/main" id="{ABD210A9-0A4D-9E97-F60B-380DD5195B3D}"/>
              </a:ext>
            </a:extLst>
          </p:cNvPr>
          <p:cNvSpPr txBox="1"/>
          <p:nvPr/>
        </p:nvSpPr>
        <p:spPr>
          <a:xfrm>
            <a:off x="663576" y="3645024"/>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Τα πιο πάνω προϊόντα διατίθενται προς κατανάλωση τόσο με τη μορφή μιας αποστειρωμένης κονσέρβας όσο και σε διάφορες άλλες συσκευασίες ανάλογα με το είδος του προϊόντος (πλαστικά </a:t>
            </a:r>
            <a:r>
              <a:rPr lang="el-GR" sz="1600" dirty="0" err="1">
                <a:solidFill>
                  <a:srgbClr val="000000"/>
                </a:solidFill>
                <a:effectLst/>
                <a:latin typeface="Arial" panose="020B0604020202020204" pitchFamily="34" charset="0"/>
                <a:ea typeface="Calibri-Bold"/>
              </a:rPr>
              <a:t>τάπερ</a:t>
            </a:r>
            <a:r>
              <a:rPr lang="el-GR" sz="1600" dirty="0">
                <a:solidFill>
                  <a:srgbClr val="000000"/>
                </a:solidFill>
                <a:effectLst/>
                <a:latin typeface="Arial" panose="020B0604020202020204" pitchFamily="34" charset="0"/>
                <a:ea typeface="Calibri-Bold"/>
              </a:rPr>
              <a:t>, συσκευασίες κενού </a:t>
            </a:r>
            <a:r>
              <a:rPr lang="el-GR" sz="1600" dirty="0" err="1">
                <a:solidFill>
                  <a:srgbClr val="000000"/>
                </a:solidFill>
                <a:effectLst/>
                <a:latin typeface="Arial" panose="020B0604020202020204" pitchFamily="34" charset="0"/>
                <a:ea typeface="Calibri-Bold"/>
              </a:rPr>
              <a:t>κλπ</a:t>
            </a:r>
            <a:r>
              <a:rPr lang="el-GR" sz="1600" dirty="0">
                <a:solidFill>
                  <a:srgbClr val="000000"/>
                </a:solidFill>
                <a:effectLst/>
                <a:latin typeface="Arial" panose="020B0604020202020204" pitchFamily="34" charset="0"/>
                <a:ea typeface="Calibri-Bold"/>
              </a:rPr>
              <a:t>).</a:t>
            </a:r>
          </a:p>
        </p:txBody>
      </p:sp>
      <p:sp>
        <p:nvSpPr>
          <p:cNvPr id="7" name="TextBox 6">
            <a:extLst>
              <a:ext uri="{FF2B5EF4-FFF2-40B4-BE49-F238E27FC236}">
                <a16:creationId xmlns:a16="http://schemas.microsoft.com/office/drawing/2014/main" id="{0D0428A6-3B57-1A10-2ED9-D707FE9CC7DB}"/>
              </a:ext>
            </a:extLst>
          </p:cNvPr>
          <p:cNvSpPr txBox="1"/>
          <p:nvPr/>
        </p:nvSpPr>
        <p:spPr>
          <a:xfrm>
            <a:off x="663576" y="4500409"/>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Στα αλιεύματα που η συντήρησή τους επιτυγχάνεται με </a:t>
            </a:r>
            <a:r>
              <a:rPr lang="el-GR" sz="1600" b="1" dirty="0">
                <a:solidFill>
                  <a:srgbClr val="FF0000"/>
                </a:solidFill>
                <a:effectLst/>
                <a:latin typeface="Arial" panose="020B0604020202020204" pitchFamily="34" charset="0"/>
                <a:ea typeface="Calibri-Bold"/>
              </a:rPr>
              <a:t>κονσερβοποίηση</a:t>
            </a:r>
            <a:r>
              <a:rPr lang="el-GR" sz="1600" dirty="0">
                <a:solidFill>
                  <a:srgbClr val="000000"/>
                </a:solidFill>
                <a:effectLst/>
                <a:latin typeface="Arial" panose="020B0604020202020204" pitchFamily="34" charset="0"/>
                <a:ea typeface="Calibri-Bold"/>
              </a:rPr>
              <a:t> σε μεταλλικά δοχεία περιλαμβάνονται η σαρδέλα, το σκουμπρί, η γαρίδα, το καβούρι, το χταπόδι, ο τόνος, η ζαργάνα κ.ά. Κατά την κονσερβοποίησή τους προστίθεται στο δοχείο έλαιο, σάλτσα ντομάτας ή/και άλλες ύλες. </a:t>
            </a:r>
          </a:p>
        </p:txBody>
      </p:sp>
    </p:spTree>
    <p:extLst>
      <p:ext uri="{BB962C8B-B14F-4D97-AF65-F5344CB8AC3E}">
        <p14:creationId xmlns:p14="http://schemas.microsoft.com/office/powerpoint/2010/main" val="183848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740675"/>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Στα αλιεύματα από τα οποία παράγονται σκευάσματα με χρησιμοποίηση </a:t>
            </a:r>
            <a:r>
              <a:rPr lang="el-GR" sz="1600" b="1" dirty="0">
                <a:solidFill>
                  <a:srgbClr val="000000"/>
                </a:solidFill>
                <a:effectLst/>
                <a:latin typeface="Arial" panose="020B0604020202020204" pitchFamily="34" charset="0"/>
                <a:ea typeface="Calibri-Bold"/>
              </a:rPr>
              <a:t>μαγειρικού άλατος </a:t>
            </a:r>
            <a:r>
              <a:rPr lang="el-GR" sz="1600" dirty="0">
                <a:solidFill>
                  <a:srgbClr val="000000"/>
                </a:solidFill>
                <a:effectLst/>
                <a:latin typeface="Arial" panose="020B0604020202020204" pitchFamily="34" charset="0"/>
                <a:ea typeface="Calibri-Bold"/>
              </a:rPr>
              <a:t>ως μέσου συντήρησης, περιλαμβάνονται μεταξύ άλλων η σαρδέλα, η αντζούγια, η λακέρδα, ο μπακαλιάρος, το σκουμπρί και το χαβιάρι. </a:t>
            </a:r>
            <a:endParaRPr lang="el-GR" sz="1600" dirty="0"/>
          </a:p>
        </p:txBody>
      </p:sp>
      <p:sp>
        <p:nvSpPr>
          <p:cNvPr id="7" name="TextBox 6">
            <a:extLst>
              <a:ext uri="{FF2B5EF4-FFF2-40B4-BE49-F238E27FC236}">
                <a16:creationId xmlns:a16="http://schemas.microsoft.com/office/drawing/2014/main" id="{67566929-8DC2-E64F-63F3-31A62BD25941}"/>
              </a:ext>
            </a:extLst>
          </p:cNvPr>
          <p:cNvSpPr txBox="1"/>
          <p:nvPr/>
        </p:nvSpPr>
        <p:spPr>
          <a:xfrm>
            <a:off x="663576" y="1700808"/>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a:t>
            </a:r>
            <a:r>
              <a:rPr lang="el-GR" sz="1600" b="1" dirty="0">
                <a:solidFill>
                  <a:srgbClr val="000000"/>
                </a:solidFill>
                <a:effectLst/>
                <a:latin typeface="Arial" panose="020B0604020202020204" pitchFamily="34" charset="0"/>
                <a:ea typeface="Calibri-Bold"/>
              </a:rPr>
              <a:t>αποξήρανση</a:t>
            </a:r>
            <a:r>
              <a:rPr lang="el-GR" sz="1600" dirty="0">
                <a:solidFill>
                  <a:srgbClr val="000000"/>
                </a:solidFill>
                <a:effectLst/>
                <a:latin typeface="Arial" panose="020B0604020202020204" pitchFamily="34" charset="0"/>
                <a:ea typeface="Calibri-Bold"/>
              </a:rPr>
              <a:t> ορισμένων ψαριών με τη βοήθεια του ήλιου ή άλλων πηγών θερμότητας, έχει ως αποτέλεσμα την παραγωγή συντηρημένων προϊόντων, όπως ο αποξηραμένος μπακαλιάρος, το αποξηραμένο χταπόδι, ο τσίρος και το αυγοτάραχο (αποξηραμένες ωοθήκες του ψαριού κέφαλος ή άλλων ψαριών). </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2852936"/>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Συντηρημένα με </a:t>
            </a:r>
            <a:r>
              <a:rPr lang="el-GR" sz="1600" b="1" dirty="0" err="1">
                <a:solidFill>
                  <a:srgbClr val="000000"/>
                </a:solidFill>
                <a:effectLst/>
                <a:latin typeface="Arial" panose="020B0604020202020204" pitchFamily="34" charset="0"/>
                <a:ea typeface="Calibri-Bold"/>
              </a:rPr>
              <a:t>κάπνιση</a:t>
            </a:r>
            <a:r>
              <a:rPr lang="el-GR" sz="1600" dirty="0">
                <a:solidFill>
                  <a:srgbClr val="000000"/>
                </a:solidFill>
                <a:effectLst/>
                <a:latin typeface="Arial" panose="020B0604020202020204" pitchFamily="34" charset="0"/>
                <a:ea typeface="Calibri-Bold"/>
              </a:rPr>
              <a:t> ψάρια, που συνήθως έχουν αλατισθεί (ξηρή ή υγρή </a:t>
            </a:r>
            <a:r>
              <a:rPr lang="el-GR" sz="1600" dirty="0" err="1">
                <a:solidFill>
                  <a:srgbClr val="000000"/>
                </a:solidFill>
                <a:effectLst/>
                <a:latin typeface="Arial" panose="020B0604020202020204" pitchFamily="34" charset="0"/>
                <a:ea typeface="Calibri-Bold"/>
              </a:rPr>
              <a:t>αλάτιση</a:t>
            </a:r>
            <a:r>
              <a:rPr lang="el-GR" sz="1600" dirty="0">
                <a:solidFill>
                  <a:srgbClr val="000000"/>
                </a:solidFill>
                <a:effectLst/>
                <a:latin typeface="Arial" panose="020B0604020202020204" pitchFamily="34" charset="0"/>
                <a:ea typeface="Calibri-Bold"/>
              </a:rPr>
              <a:t>) είναι η </a:t>
            </a:r>
            <a:r>
              <a:rPr lang="el-GR" sz="1600" dirty="0" err="1">
                <a:solidFill>
                  <a:srgbClr val="000000"/>
                </a:solidFill>
                <a:effectLst/>
                <a:latin typeface="Arial" panose="020B0604020202020204" pitchFamily="34" charset="0"/>
                <a:ea typeface="Calibri-Bold"/>
              </a:rPr>
              <a:t>ρέγγα</a:t>
            </a:r>
            <a:r>
              <a:rPr lang="el-GR" sz="1600" dirty="0">
                <a:solidFill>
                  <a:srgbClr val="000000"/>
                </a:solidFill>
                <a:effectLst/>
                <a:latin typeface="Arial" panose="020B0604020202020204" pitchFamily="34" charset="0"/>
                <a:ea typeface="Calibri-Bold"/>
              </a:rPr>
              <a:t>, ο </a:t>
            </a:r>
            <a:r>
              <a:rPr lang="el-GR" sz="1600" dirty="0" err="1">
                <a:solidFill>
                  <a:srgbClr val="000000"/>
                </a:solidFill>
                <a:effectLst/>
                <a:latin typeface="Arial" panose="020B0604020202020204" pitchFamily="34" charset="0"/>
                <a:ea typeface="Calibri-Bold"/>
              </a:rPr>
              <a:t>σολωμός</a:t>
            </a:r>
            <a:r>
              <a:rPr lang="el-GR" sz="1600" dirty="0">
                <a:solidFill>
                  <a:srgbClr val="000000"/>
                </a:solidFill>
                <a:effectLst/>
                <a:latin typeface="Arial" panose="020B0604020202020204" pitchFamily="34" charset="0"/>
                <a:ea typeface="Calibri-Bold"/>
              </a:rPr>
              <a:t>, η πέστροφα, το χέλι κ.α. </a:t>
            </a:r>
            <a:endParaRPr lang="el-GR" sz="1600" dirty="0"/>
          </a:p>
        </p:txBody>
      </p:sp>
      <p:sp>
        <p:nvSpPr>
          <p:cNvPr id="2" name="TextBox 1">
            <a:extLst>
              <a:ext uri="{FF2B5EF4-FFF2-40B4-BE49-F238E27FC236}">
                <a16:creationId xmlns:a16="http://schemas.microsoft.com/office/drawing/2014/main" id="{A793AA41-94DC-5470-B547-94619B3F26BB}"/>
              </a:ext>
            </a:extLst>
          </p:cNvPr>
          <p:cNvSpPr txBox="1"/>
          <p:nvPr/>
        </p:nvSpPr>
        <p:spPr>
          <a:xfrm>
            <a:off x="663575" y="3573016"/>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Ανεξάρτητα από τον τρόπο με τον οποίο πρόκειται να συντηρηθεί ένα ψάρι, μεγάλη σημασία έχει η διαπίστωση της απόλυτης </a:t>
            </a:r>
            <a:r>
              <a:rPr lang="el-GR" sz="1600" dirty="0" err="1">
                <a:solidFill>
                  <a:srgbClr val="000000"/>
                </a:solidFill>
                <a:effectLst/>
                <a:latin typeface="Arial" panose="020B0604020202020204" pitchFamily="34" charset="0"/>
                <a:ea typeface="Calibri-Bold"/>
              </a:rPr>
              <a:t>φρεσκότητάς</a:t>
            </a:r>
            <a:r>
              <a:rPr lang="el-GR" sz="1600" dirty="0">
                <a:solidFill>
                  <a:srgbClr val="000000"/>
                </a:solidFill>
                <a:effectLst/>
                <a:latin typeface="Arial" panose="020B0604020202020204" pitchFamily="34" charset="0"/>
                <a:ea typeface="Calibri-Bold"/>
              </a:rPr>
              <a:t> του πριν αυτό υποβληθεί σε επεξεργασία. Η χρησιμοποίηση ενός «μπαγιάτικου» ψαριού ως πρώτη ύλη έχει ως συνέπεια την παραγωγή υποβαθμισμένου ποιοτικώς προϊόντος ανεξαρτήτως του πόσο τέλεια είναι η τεχνολογία που εφαρμόζεται.</a:t>
            </a:r>
            <a:endParaRPr lang="el-GR" sz="1600" dirty="0"/>
          </a:p>
        </p:txBody>
      </p:sp>
    </p:spTree>
    <p:extLst>
      <p:ext uri="{BB962C8B-B14F-4D97-AF65-F5344CB8AC3E}">
        <p14:creationId xmlns:p14="http://schemas.microsoft.com/office/powerpoint/2010/main" val="396093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BA3A6050-F57B-79EB-44B3-240581CDF442}"/>
              </a:ext>
            </a:extLst>
          </p:cNvPr>
          <p:cNvSpPr txBox="1"/>
          <p:nvPr/>
        </p:nvSpPr>
        <p:spPr>
          <a:xfrm>
            <a:off x="477439" y="5003976"/>
            <a:ext cx="8189119" cy="830997"/>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Εικόνα 3</a:t>
            </a:r>
            <a:r>
              <a:rPr lang="el-GR" sz="1600" dirty="0">
                <a:solidFill>
                  <a:srgbClr val="000000"/>
                </a:solidFill>
                <a:effectLst/>
                <a:latin typeface="Arial" panose="020B0604020202020204" pitchFamily="34" charset="0"/>
                <a:ea typeface="Calibri-Bold"/>
              </a:rPr>
              <a:t>. Εκφορτώσεις θαλάσσιας αλιείας ανά λειτουργική ομάδα στις ελληνικές θάλασσες για την περίοδο 1950-2012 από δεδομένα του FAO 2014 (από Στεργίου &amp; </a:t>
            </a:r>
            <a:r>
              <a:rPr lang="el-GR" sz="1600" dirty="0" err="1">
                <a:solidFill>
                  <a:srgbClr val="000000"/>
                </a:solidFill>
                <a:effectLst/>
                <a:latin typeface="Arial" panose="020B0604020202020204" pitchFamily="34" charset="0"/>
                <a:ea typeface="Calibri-Bold"/>
              </a:rPr>
              <a:t>Τσίκληρας</a:t>
            </a:r>
            <a:r>
              <a:rPr lang="el-GR" sz="1600" dirty="0">
                <a:solidFill>
                  <a:srgbClr val="000000"/>
                </a:solidFill>
                <a:effectLst/>
                <a:latin typeface="Arial" panose="020B0604020202020204" pitchFamily="34" charset="0"/>
                <a:ea typeface="Calibri-Bold"/>
              </a:rPr>
              <a:t>, 2015).</a:t>
            </a:r>
            <a:endParaRPr lang="el-GR" sz="1600" dirty="0"/>
          </a:p>
        </p:txBody>
      </p:sp>
      <p:pic>
        <p:nvPicPr>
          <p:cNvPr id="5" name="Εικόνα 4">
            <a:extLst>
              <a:ext uri="{FF2B5EF4-FFF2-40B4-BE49-F238E27FC236}">
                <a16:creationId xmlns:a16="http://schemas.microsoft.com/office/drawing/2014/main" id="{FD9C0E60-5CB5-C6A9-E255-EB4CCDBD440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547664" y="303380"/>
            <a:ext cx="5806623" cy="4718645"/>
          </a:xfrm>
          <a:prstGeom prst="rect">
            <a:avLst/>
          </a:prstGeom>
        </p:spPr>
      </p:pic>
    </p:spTree>
    <p:extLst>
      <p:ext uri="{BB962C8B-B14F-4D97-AF65-F5344CB8AC3E}">
        <p14:creationId xmlns:p14="http://schemas.microsoft.com/office/powerpoint/2010/main" val="3879417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TextBox 6">
            <a:extLst>
              <a:ext uri="{FF2B5EF4-FFF2-40B4-BE49-F238E27FC236}">
                <a16:creationId xmlns:a16="http://schemas.microsoft.com/office/drawing/2014/main" id="{67566929-8DC2-E64F-63F3-31A62BD25941}"/>
              </a:ext>
            </a:extLst>
          </p:cNvPr>
          <p:cNvSpPr txBox="1"/>
          <p:nvPr/>
        </p:nvSpPr>
        <p:spPr>
          <a:xfrm>
            <a:off x="663576" y="1052736"/>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Τα αλιεύματα είναι σε γενικές γραμμές φθαρτά προϊόντα τα οποία κατά τη διατήρησή τους σε ορισμένες συνθήκες υποβαθμίζονται ποιοτικώς ή αλλοιώνονται. Ο ενδεικτικός χρόνος διατήρησης, για παράδειγμα, των νωπών αλιευμάτων σε συνθήκες περιβάλλοντος είναι </a:t>
            </a:r>
            <a:r>
              <a:rPr lang="el-GR" sz="1600" u="sng" dirty="0">
                <a:solidFill>
                  <a:srgbClr val="000000"/>
                </a:solidFill>
                <a:effectLst/>
                <a:latin typeface="Arial" panose="020B0604020202020204" pitchFamily="34" charset="0"/>
                <a:ea typeface="Calibri-Bold"/>
              </a:rPr>
              <a:t>μόλις 1 έως 2 ημέρες</a:t>
            </a:r>
            <a:r>
              <a:rPr lang="el-GR" sz="1600" dirty="0">
                <a:solidFill>
                  <a:srgbClr val="000000"/>
                </a:solidFill>
                <a:effectLst/>
                <a:latin typeface="Arial" panose="020B0604020202020204" pitchFamily="34" charset="0"/>
                <a:ea typeface="Calibri-Bold"/>
              </a:rPr>
              <a:t>. </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2239704"/>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Σε ένα ποιοτικά υποβαθμισμένο τρόφιμο παρατηρούνται μεταβολές κυρίως στα οργανοληπτικά χαρακτηριστικά με αποτέλεσμα αυτό να έχει μειωμένη αποδοχή από τους καταναλωτές και συνεπώς μειωμένη εμπορική του αξία, χωρίς ωστόσο να θεωρείται ακατάλληλο για κατανάλωση. </a:t>
            </a:r>
            <a:endParaRPr lang="el-GR" sz="1600" dirty="0"/>
          </a:p>
        </p:txBody>
      </p:sp>
      <p:sp>
        <p:nvSpPr>
          <p:cNvPr id="3" name="TextBox 2">
            <a:extLst>
              <a:ext uri="{FF2B5EF4-FFF2-40B4-BE49-F238E27FC236}">
                <a16:creationId xmlns:a16="http://schemas.microsoft.com/office/drawing/2014/main" id="{334A643F-2B4C-A2B0-053F-D11406D8FF39}"/>
              </a:ext>
            </a:extLst>
          </p:cNvPr>
          <p:cNvSpPr txBox="1"/>
          <p:nvPr/>
        </p:nvSpPr>
        <p:spPr>
          <a:xfrm>
            <a:off x="663574" y="3455129"/>
            <a:ext cx="8189119" cy="2062103"/>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Οι κυριότεροι από τους λόγους πρόκλησης μη επιθυμητών μεταβολών στα τρόφιμα είναι: </a:t>
            </a:r>
          </a:p>
          <a:p>
            <a:r>
              <a:rPr lang="el-GR" sz="1600" b="1" dirty="0">
                <a:solidFill>
                  <a:srgbClr val="000000"/>
                </a:solidFill>
                <a:effectLst/>
                <a:latin typeface="Arial" panose="020B0604020202020204" pitchFamily="34" charset="0"/>
                <a:ea typeface="Calibri-Bold"/>
              </a:rPr>
              <a:t>α. </a:t>
            </a:r>
            <a:r>
              <a:rPr lang="el-GR" sz="1600" dirty="0">
                <a:solidFill>
                  <a:srgbClr val="000000"/>
                </a:solidFill>
                <a:effectLst/>
                <a:latin typeface="Arial" panose="020B0604020202020204" pitchFamily="34" charset="0"/>
                <a:ea typeface="Calibri-Bold"/>
              </a:rPr>
              <a:t>Διάφορα μηχανικά αίτια, όπως, για παράδειγμα, χτυπήματα </a:t>
            </a:r>
          </a:p>
          <a:p>
            <a:r>
              <a:rPr lang="el-GR" sz="1600" b="1" dirty="0">
                <a:solidFill>
                  <a:srgbClr val="000000"/>
                </a:solidFill>
                <a:effectLst/>
                <a:latin typeface="Arial" panose="020B0604020202020204" pitchFamily="34" charset="0"/>
                <a:ea typeface="Calibri-Bold"/>
              </a:rPr>
              <a:t>β. </a:t>
            </a:r>
            <a:r>
              <a:rPr lang="el-GR" sz="1600" dirty="0">
                <a:solidFill>
                  <a:srgbClr val="000000"/>
                </a:solidFill>
                <a:effectLst/>
                <a:latin typeface="Arial" panose="020B0604020202020204" pitchFamily="34" charset="0"/>
                <a:ea typeface="Calibri-Bold"/>
              </a:rPr>
              <a:t>Η ανάπτυξη μικροοργανισμών (βακτήρια, μύκητες, ζύμες) </a:t>
            </a:r>
          </a:p>
          <a:p>
            <a:r>
              <a:rPr lang="el-GR" sz="1600" b="1" dirty="0">
                <a:solidFill>
                  <a:srgbClr val="000000"/>
                </a:solidFill>
                <a:effectLst/>
                <a:latin typeface="Arial" panose="020B0604020202020204" pitchFamily="34" charset="0"/>
                <a:ea typeface="Calibri-Bold"/>
              </a:rPr>
              <a:t>γ. </a:t>
            </a:r>
            <a:r>
              <a:rPr lang="el-GR" sz="1600" dirty="0">
                <a:solidFill>
                  <a:srgbClr val="000000"/>
                </a:solidFill>
                <a:effectLst/>
                <a:latin typeface="Arial" panose="020B0604020202020204" pitchFamily="34" charset="0"/>
                <a:ea typeface="Calibri-Bold"/>
              </a:rPr>
              <a:t>Τα ενδογενή ένζυμα των πρώτων υλών </a:t>
            </a:r>
          </a:p>
          <a:p>
            <a:r>
              <a:rPr lang="el-GR" sz="1600" b="1" dirty="0">
                <a:solidFill>
                  <a:srgbClr val="000000"/>
                </a:solidFill>
                <a:effectLst/>
                <a:latin typeface="Arial" panose="020B0604020202020204" pitchFamily="34" charset="0"/>
                <a:ea typeface="Calibri-Bold"/>
              </a:rPr>
              <a:t>δ. </a:t>
            </a:r>
            <a:r>
              <a:rPr lang="el-GR" sz="1600" dirty="0">
                <a:solidFill>
                  <a:srgbClr val="000000"/>
                </a:solidFill>
                <a:effectLst/>
                <a:latin typeface="Arial" panose="020B0604020202020204" pitchFamily="34" charset="0"/>
                <a:ea typeface="Calibri-Bold"/>
              </a:rPr>
              <a:t>Φυσικοί παράγοντες όπως το οξυγόνο, το φως, η θερμοκρασία και η υγρασία. </a:t>
            </a:r>
          </a:p>
          <a:p>
            <a:r>
              <a:rPr lang="el-GR" sz="1600" b="1" dirty="0">
                <a:solidFill>
                  <a:srgbClr val="000000"/>
                </a:solidFill>
                <a:effectLst/>
                <a:latin typeface="Arial" panose="020B0604020202020204" pitchFamily="34" charset="0"/>
                <a:ea typeface="Calibri-Bold"/>
              </a:rPr>
              <a:t>ε. </a:t>
            </a:r>
            <a:r>
              <a:rPr lang="el-GR" sz="1600" dirty="0">
                <a:solidFill>
                  <a:srgbClr val="000000"/>
                </a:solidFill>
                <a:effectLst/>
                <a:latin typeface="Arial" panose="020B0604020202020204" pitchFamily="34" charset="0"/>
                <a:ea typeface="Calibri-Bold"/>
              </a:rPr>
              <a:t>Διάφορες μη </a:t>
            </a:r>
            <a:r>
              <a:rPr lang="el-GR" sz="1600" dirty="0" err="1">
                <a:solidFill>
                  <a:srgbClr val="000000"/>
                </a:solidFill>
                <a:effectLst/>
                <a:latin typeface="Arial" panose="020B0604020202020204" pitchFamily="34" charset="0"/>
                <a:ea typeface="Calibri-Bold"/>
              </a:rPr>
              <a:t>ενζυμικές</a:t>
            </a:r>
            <a:r>
              <a:rPr lang="el-GR" sz="1600" dirty="0">
                <a:solidFill>
                  <a:srgbClr val="000000"/>
                </a:solidFill>
                <a:effectLst/>
                <a:latin typeface="Arial" panose="020B0604020202020204" pitchFamily="34" charset="0"/>
                <a:ea typeface="Calibri-Bold"/>
              </a:rPr>
              <a:t> χημικές αντιδράσεις </a:t>
            </a:r>
          </a:p>
          <a:p>
            <a:r>
              <a:rPr lang="el-GR" sz="1600" b="1" dirty="0" err="1">
                <a:solidFill>
                  <a:srgbClr val="000000"/>
                </a:solidFill>
                <a:effectLst/>
                <a:latin typeface="Arial" panose="020B0604020202020204" pitchFamily="34" charset="0"/>
                <a:ea typeface="Calibri-Bold"/>
              </a:rPr>
              <a:t>στ</a:t>
            </a:r>
            <a:r>
              <a:rPr lang="el-GR" sz="1600" b="1"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Διάφορα παράσιτα </a:t>
            </a:r>
          </a:p>
          <a:p>
            <a:r>
              <a:rPr lang="el-GR" sz="1600" b="1" dirty="0">
                <a:solidFill>
                  <a:srgbClr val="000000"/>
                </a:solidFill>
                <a:effectLst/>
                <a:latin typeface="Arial" panose="020B0604020202020204" pitchFamily="34" charset="0"/>
                <a:ea typeface="Calibri-Bold"/>
              </a:rPr>
              <a:t>ζ. </a:t>
            </a:r>
            <a:r>
              <a:rPr lang="el-GR" sz="1600" dirty="0">
                <a:solidFill>
                  <a:srgbClr val="000000"/>
                </a:solidFill>
                <a:effectLst/>
                <a:latin typeface="Arial" panose="020B0604020202020204" pitchFamily="34" charset="0"/>
                <a:ea typeface="Calibri-Bold"/>
              </a:rPr>
              <a:t>Διάφορα τρωκτικά και έντομα.</a:t>
            </a:r>
          </a:p>
        </p:txBody>
      </p:sp>
      <p:sp>
        <p:nvSpPr>
          <p:cNvPr id="4" name="Rectangle 6">
            <a:extLst>
              <a:ext uri="{FF2B5EF4-FFF2-40B4-BE49-F238E27FC236}">
                <a16:creationId xmlns:a16="http://schemas.microsoft.com/office/drawing/2014/main" id="{C0CE6B85-0F8E-1C22-D567-C6CE2E72D5F5}"/>
              </a:ext>
            </a:extLst>
          </p:cNvPr>
          <p:cNvSpPr>
            <a:spLocks noChangeArrowheads="1"/>
          </p:cNvSpPr>
          <p:nvPr/>
        </p:nvSpPr>
        <p:spPr bwMode="auto">
          <a:xfrm>
            <a:off x="485518" y="550066"/>
            <a:ext cx="7493540" cy="574678"/>
          </a:xfrm>
          <a:prstGeom prst="rect">
            <a:avLst/>
          </a:prstGeom>
          <a:noFill/>
          <a:ln w="9525">
            <a:noFill/>
            <a:miter lim="800000"/>
            <a:headEnd/>
            <a:tailEnd/>
          </a:ln>
          <a:effectLst/>
        </p:spPr>
        <p:txBody>
          <a:bodyPr/>
          <a:lstStyle/>
          <a:p>
            <a:pPr>
              <a:spcBef>
                <a:spcPct val="20000"/>
              </a:spcBef>
              <a:buClr>
                <a:schemeClr val="tx2"/>
              </a:buClr>
            </a:pPr>
            <a:r>
              <a:rPr lang="en-US" sz="2000" dirty="0">
                <a:solidFill>
                  <a:srgbClr val="1C2DD2"/>
                </a:solidFill>
                <a:effectLst>
                  <a:outerShdw blurRad="38100" dist="38100" dir="2700000" algn="tl">
                    <a:srgbClr val="000000"/>
                  </a:outerShdw>
                </a:effectLst>
                <a:latin typeface="Arial" panose="020B0604020202020204" pitchFamily="34" charset="0"/>
              </a:rPr>
              <a:t>   </a:t>
            </a:r>
            <a:r>
              <a:rPr lang="el-GR" sz="2000" b="1" dirty="0">
                <a:solidFill>
                  <a:srgbClr val="A02E5F"/>
                </a:solidFill>
                <a:latin typeface="Arial" panose="020B0604020202020204" pitchFamily="34" charset="0"/>
              </a:rPr>
              <a:t>6.2  Βασικές διεργασίες διατήρησης των αλιευμάτων </a:t>
            </a:r>
            <a:endParaRPr lang="en-US" sz="2000" b="1" dirty="0">
              <a:solidFill>
                <a:srgbClr val="A02E5F"/>
              </a:solidFill>
              <a:latin typeface="Arial" panose="020B0604020202020204" pitchFamily="34" charset="0"/>
            </a:endParaRPr>
          </a:p>
        </p:txBody>
      </p:sp>
    </p:spTree>
    <p:extLst>
      <p:ext uri="{BB962C8B-B14F-4D97-AF65-F5344CB8AC3E}">
        <p14:creationId xmlns:p14="http://schemas.microsoft.com/office/powerpoint/2010/main" val="3212148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692696"/>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 χρόνος ζωής των τροφίμων μπορεί να αυξηθεί με τη μεταβολή διαφόρων παραγόντων, που συμβάλλουν στην επιβράδυνση ή παρεμπόδιση της ανάπτυξης των μικροοργανισμών, όπως οι παρακάτω</a:t>
            </a:r>
            <a:endParaRPr lang="el-GR" sz="1600" dirty="0"/>
          </a:p>
        </p:txBody>
      </p:sp>
      <p:sp>
        <p:nvSpPr>
          <p:cNvPr id="7" name="TextBox 6">
            <a:extLst>
              <a:ext uri="{FF2B5EF4-FFF2-40B4-BE49-F238E27FC236}">
                <a16:creationId xmlns:a16="http://schemas.microsoft.com/office/drawing/2014/main" id="{67566929-8DC2-E64F-63F3-31A62BD25941}"/>
              </a:ext>
            </a:extLst>
          </p:cNvPr>
          <p:cNvSpPr txBox="1"/>
          <p:nvPr/>
        </p:nvSpPr>
        <p:spPr>
          <a:xfrm>
            <a:off x="663576" y="1628800"/>
            <a:ext cx="8189119" cy="830997"/>
          </a:xfrm>
          <a:prstGeom prst="rect">
            <a:avLst/>
          </a:prstGeom>
          <a:noFill/>
        </p:spPr>
        <p:txBody>
          <a:bodyPr wrap="square">
            <a:spAutoFit/>
          </a:bodyPr>
          <a:lstStyle/>
          <a:p>
            <a:r>
              <a:rPr lang="el-GR" sz="1600" dirty="0">
                <a:solidFill>
                  <a:srgbClr val="FF0000"/>
                </a:solidFill>
                <a:effectLst/>
                <a:latin typeface="Arial" panose="020B0604020202020204" pitchFamily="34" charset="0"/>
                <a:ea typeface="Calibri-Bold"/>
              </a:rPr>
              <a:t>6.2.1  Ψυχρή αποθήκευση </a:t>
            </a:r>
          </a:p>
          <a:p>
            <a:r>
              <a:rPr lang="el-GR" sz="1600" dirty="0">
                <a:solidFill>
                  <a:srgbClr val="000000"/>
                </a:solidFill>
                <a:effectLst/>
                <a:latin typeface="Arial" panose="020B0604020202020204" pitchFamily="34" charset="0"/>
                <a:ea typeface="Calibri-Bold"/>
              </a:rPr>
              <a:t>Το πλεονέκτημα της ψυχρής αποθήκευσης είναι η </a:t>
            </a:r>
            <a:r>
              <a:rPr lang="el-GR" sz="1600" u="sng" dirty="0">
                <a:solidFill>
                  <a:srgbClr val="000000"/>
                </a:solidFill>
                <a:effectLst/>
                <a:latin typeface="Arial" panose="020B0604020202020204" pitchFamily="34" charset="0"/>
                <a:ea typeface="Calibri-Bold"/>
              </a:rPr>
              <a:t>παράταση της παραμονής των τροφίμων σε καλή κατάσταση </a:t>
            </a:r>
            <a:r>
              <a:rPr lang="el-GR" sz="1600" dirty="0">
                <a:solidFill>
                  <a:srgbClr val="000000"/>
                </a:solidFill>
                <a:effectLst/>
                <a:latin typeface="Arial" panose="020B0604020202020204" pitchFamily="34" charset="0"/>
                <a:ea typeface="Calibri-Bold"/>
              </a:rPr>
              <a:t>λόγω της μείωσης του ρυθμού αλλοίωσης τους.</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2420888"/>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Με την ψυχρή αποθήκευση δεν βελτιώνεται ωστόσο η ποιότητα ενός προϊόντος και δεν μπορεί να σταματήσει εντελώς η αλλοίωσή του, μπορεί όμως να καθυστερήσει.</a:t>
            </a:r>
            <a:endParaRPr lang="el-GR" sz="1600" dirty="0"/>
          </a:p>
        </p:txBody>
      </p:sp>
      <p:sp>
        <p:nvSpPr>
          <p:cNvPr id="2" name="TextBox 1">
            <a:extLst>
              <a:ext uri="{FF2B5EF4-FFF2-40B4-BE49-F238E27FC236}">
                <a16:creationId xmlns:a16="http://schemas.microsoft.com/office/drawing/2014/main" id="{A793AA41-94DC-5470-B547-94619B3F26BB}"/>
              </a:ext>
            </a:extLst>
          </p:cNvPr>
          <p:cNvSpPr txBox="1"/>
          <p:nvPr/>
        </p:nvSpPr>
        <p:spPr>
          <a:xfrm>
            <a:off x="663575" y="3068960"/>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Οι </a:t>
            </a:r>
            <a:r>
              <a:rPr lang="el-GR" sz="1600" u="sng" dirty="0">
                <a:solidFill>
                  <a:srgbClr val="000000"/>
                </a:solidFill>
                <a:effectLst/>
                <a:latin typeface="Arial" panose="020B0604020202020204" pitchFamily="34" charset="0"/>
                <a:ea typeface="Calibri-Bold"/>
              </a:rPr>
              <a:t>ψυχρόφιλοι μικροοργανισμοί </a:t>
            </a:r>
            <a:r>
              <a:rPr lang="el-GR" sz="1600" dirty="0">
                <a:solidFill>
                  <a:srgbClr val="000000"/>
                </a:solidFill>
                <a:effectLst/>
                <a:latin typeface="Arial" panose="020B0604020202020204" pitchFamily="34" charset="0"/>
                <a:ea typeface="Calibri-Bold"/>
              </a:rPr>
              <a:t>παίζουν σημαντικό ρόλο στα τρόφιμα που διατηρούνται σε συνθήκες ψυχρής αποθήκευσης γιατί μπορούν να αναπτύσσονται και σε θερμοκρασίες χαμηλότερες από 0 °C και να εμφανίζουν βέλτιστη ανάπτυξη σε θερμοκρασία 12 °C. </a:t>
            </a:r>
            <a:endParaRPr lang="el-GR" sz="1600" dirty="0"/>
          </a:p>
        </p:txBody>
      </p:sp>
      <p:sp>
        <p:nvSpPr>
          <p:cNvPr id="3" name="TextBox 2">
            <a:extLst>
              <a:ext uri="{FF2B5EF4-FFF2-40B4-BE49-F238E27FC236}">
                <a16:creationId xmlns:a16="http://schemas.microsoft.com/office/drawing/2014/main" id="{334A643F-2B4C-A2B0-053F-D11406D8FF39}"/>
              </a:ext>
            </a:extLst>
          </p:cNvPr>
          <p:cNvSpPr txBox="1"/>
          <p:nvPr/>
        </p:nvSpPr>
        <p:spPr>
          <a:xfrm>
            <a:off x="663574" y="4149080"/>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διάρκεια ζωής των φρέσκων αλιευμάτων αυξάνεται σαφώς με μικρή μείωση της θερμοκρασίας στην περιοχή περί τους 0°C. Μείωση της θερμοκρασίας από 3°C σε 0°C συμβάλλει στο διπλασιασμό της διάρκειας της ζωής τους, ενώ κατά τη μείωσή της από 10°C σε 0°C παρατηρείται ένας πενταπλασιασμός ή εξαπλασιασμός της διάρκειας της ζωής τους.</a:t>
            </a:r>
            <a:endParaRPr lang="el-GR" sz="1600" dirty="0"/>
          </a:p>
        </p:txBody>
      </p:sp>
      <p:sp>
        <p:nvSpPr>
          <p:cNvPr id="4" name="TextBox 3">
            <a:extLst>
              <a:ext uri="{FF2B5EF4-FFF2-40B4-BE49-F238E27FC236}">
                <a16:creationId xmlns:a16="http://schemas.microsoft.com/office/drawing/2014/main" id="{91959607-48F4-F74C-D478-4AA45CBBDB92}"/>
              </a:ext>
            </a:extLst>
          </p:cNvPr>
          <p:cNvSpPr txBox="1"/>
          <p:nvPr/>
        </p:nvSpPr>
        <p:spPr>
          <a:xfrm>
            <a:off x="663573" y="5436513"/>
            <a:ext cx="8189119" cy="338554"/>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Τα αλιεύματα αλλοιώνονται ταχέως σε θερμοκρασίες μεταξύ 15 και 20°C.</a:t>
            </a:r>
            <a:endParaRPr lang="el-GR" sz="1600" dirty="0"/>
          </a:p>
        </p:txBody>
      </p:sp>
    </p:spTree>
    <p:extLst>
      <p:ext uri="{BB962C8B-B14F-4D97-AF65-F5344CB8AC3E}">
        <p14:creationId xmlns:p14="http://schemas.microsoft.com/office/powerpoint/2010/main" val="3537039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TextBox 6">
            <a:extLst>
              <a:ext uri="{FF2B5EF4-FFF2-40B4-BE49-F238E27FC236}">
                <a16:creationId xmlns:a16="http://schemas.microsoft.com/office/drawing/2014/main" id="{67566929-8DC2-E64F-63F3-31A62BD25941}"/>
              </a:ext>
            </a:extLst>
          </p:cNvPr>
          <p:cNvSpPr txBox="1"/>
          <p:nvPr/>
        </p:nvSpPr>
        <p:spPr>
          <a:xfrm>
            <a:off x="663576" y="548680"/>
            <a:ext cx="8189119" cy="1323439"/>
          </a:xfrm>
          <a:prstGeom prst="rect">
            <a:avLst/>
          </a:prstGeom>
          <a:noFill/>
        </p:spPr>
        <p:txBody>
          <a:bodyPr wrap="square">
            <a:spAutoFit/>
          </a:bodyPr>
          <a:lstStyle/>
          <a:p>
            <a:r>
              <a:rPr lang="el-GR" sz="1600" dirty="0">
                <a:solidFill>
                  <a:srgbClr val="FF0000"/>
                </a:solidFill>
                <a:effectLst/>
                <a:latin typeface="Arial" panose="020B0604020202020204" pitchFamily="34" charset="0"/>
                <a:ea typeface="Calibri-Bold"/>
              </a:rPr>
              <a:t>6.2.2  Συντήρηση με κατάψυξη </a:t>
            </a:r>
          </a:p>
          <a:p>
            <a:r>
              <a:rPr lang="el-GR" sz="1600" dirty="0">
                <a:solidFill>
                  <a:srgbClr val="000000"/>
                </a:solidFill>
                <a:effectLst/>
                <a:latin typeface="Arial" panose="020B0604020202020204" pitchFamily="34" charset="0"/>
                <a:ea typeface="Calibri-Bold"/>
              </a:rPr>
              <a:t>Η κατάψυξη (</a:t>
            </a:r>
            <a:r>
              <a:rPr lang="el-GR" sz="1600" dirty="0" err="1">
                <a:solidFill>
                  <a:srgbClr val="000000"/>
                </a:solidFill>
                <a:effectLst/>
                <a:latin typeface="Arial" panose="020B0604020202020204" pitchFamily="34" charset="0"/>
                <a:ea typeface="Calibri-Bold"/>
              </a:rPr>
              <a:t>freezing</a:t>
            </a:r>
            <a:r>
              <a:rPr lang="el-GR" sz="1600" dirty="0">
                <a:solidFill>
                  <a:srgbClr val="000000"/>
                </a:solidFill>
                <a:effectLst/>
                <a:latin typeface="Arial" panose="020B0604020202020204" pitchFamily="34" charset="0"/>
                <a:ea typeface="Calibri-Bold"/>
              </a:rPr>
              <a:t>) ως μέθοδος συντήρησης βασίζεται σε απομάκρυνση θερμότητας από τα προϊόντα με αποτέλεσμα μια μεγάλη μείωση της θερμοκρασίας τους και στη συνέχεια διατήρησή τους σε θερμοκρασίες πολύ χαμηλότερες από το σημείο πήξης του νερού που έχει μετατραπεί σε παγοκρυστάλλους. </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1844824"/>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Κατά την κατάψυξη παρατηρείται πλήρης αναστολή της ανάπτυξης των </a:t>
            </a:r>
            <a:r>
              <a:rPr lang="el-GR" sz="1600" dirty="0" err="1">
                <a:solidFill>
                  <a:srgbClr val="000000"/>
                </a:solidFill>
                <a:effectLst/>
                <a:latin typeface="Arial" panose="020B0604020202020204" pitchFamily="34" charset="0"/>
                <a:ea typeface="Calibri-Bold"/>
              </a:rPr>
              <a:t>μικροοργα-νισμών</a:t>
            </a:r>
            <a:r>
              <a:rPr lang="el-GR" sz="1600" dirty="0">
                <a:solidFill>
                  <a:srgbClr val="000000"/>
                </a:solidFill>
                <a:effectLst/>
                <a:latin typeface="Arial" panose="020B0604020202020204" pitchFamily="34" charset="0"/>
                <a:ea typeface="Calibri-Bold"/>
              </a:rPr>
              <a:t> και σημαντική επιβράδυνση της δράσης των ενζύμων και της ταχύτητας των χημικών αντιδράσεων. </a:t>
            </a:r>
            <a:endParaRPr lang="el-GR" sz="1600" dirty="0"/>
          </a:p>
        </p:txBody>
      </p:sp>
      <p:sp>
        <p:nvSpPr>
          <p:cNvPr id="3" name="TextBox 2">
            <a:extLst>
              <a:ext uri="{FF2B5EF4-FFF2-40B4-BE49-F238E27FC236}">
                <a16:creationId xmlns:a16="http://schemas.microsoft.com/office/drawing/2014/main" id="{334A643F-2B4C-A2B0-053F-D11406D8FF39}"/>
              </a:ext>
            </a:extLst>
          </p:cNvPr>
          <p:cNvSpPr txBox="1"/>
          <p:nvPr/>
        </p:nvSpPr>
        <p:spPr>
          <a:xfrm>
            <a:off x="648054" y="2709135"/>
            <a:ext cx="8189119" cy="280076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συντήρηση των τροφίμων με κατάψυξη περιλαμβάνει τις παρακάτω τρεις φάσεις: </a:t>
            </a:r>
          </a:p>
          <a:p>
            <a:r>
              <a:rPr lang="el-GR" sz="1600" b="1" dirty="0">
                <a:solidFill>
                  <a:srgbClr val="000000"/>
                </a:solidFill>
                <a:effectLst/>
                <a:latin typeface="Arial" panose="020B0604020202020204" pitchFamily="34" charset="0"/>
                <a:ea typeface="Calibri-Bold"/>
              </a:rPr>
              <a:t>α) </a:t>
            </a:r>
            <a:r>
              <a:rPr lang="el-GR" sz="1600" dirty="0">
                <a:solidFill>
                  <a:srgbClr val="000000"/>
                </a:solidFill>
                <a:effectLst/>
                <a:latin typeface="Arial" panose="020B0604020202020204" pitchFamily="34" charset="0"/>
                <a:ea typeface="Calibri-Bold"/>
              </a:rPr>
              <a:t>Τη φάση κατάψυξης, κατά την οποία απομακρύνεται από το προϊόν θερμότητα, με αποτέλεσμα το νερό του να μετατρέπεται σε παγοκρυστάλλους, και μειώνεται η θερμοκρασία του στη θερμοκρασία που πρόκειται να διατηρηθεί σε αποθήκευση. </a:t>
            </a:r>
          </a:p>
          <a:p>
            <a:endParaRPr lang="el-GR" sz="1600"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β) </a:t>
            </a:r>
            <a:r>
              <a:rPr lang="el-GR" sz="1600" dirty="0">
                <a:solidFill>
                  <a:srgbClr val="000000"/>
                </a:solidFill>
                <a:effectLst/>
                <a:latin typeface="Arial" panose="020B0604020202020204" pitchFamily="34" charset="0"/>
                <a:ea typeface="Calibri-Bold"/>
              </a:rPr>
              <a:t>Τη φάση της διατήρησης του προϊόντος, σε πολύ χαμηλή θερμοκρασία, συνήθως χαμηλότερη από -18°C. </a:t>
            </a:r>
          </a:p>
          <a:p>
            <a:endParaRPr lang="el-GR" sz="1600"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γ) </a:t>
            </a:r>
            <a:r>
              <a:rPr lang="el-GR" sz="1600" dirty="0">
                <a:solidFill>
                  <a:srgbClr val="000000"/>
                </a:solidFill>
                <a:effectLst/>
                <a:latin typeface="Arial" panose="020B0604020202020204" pitchFamily="34" charset="0"/>
                <a:ea typeface="Calibri-Bold"/>
              </a:rPr>
              <a:t>Τη φάση απόψυξης, κατά την οποία το προϊόν προσλαμβάνει θερμότητα με την οποία επέρχεται η τήξη των παγοκρυστάλλων και η επαναφορά του προϊόντος στην αρχική του κατάσταση.</a:t>
            </a:r>
          </a:p>
        </p:txBody>
      </p:sp>
    </p:spTree>
    <p:extLst>
      <p:ext uri="{BB962C8B-B14F-4D97-AF65-F5344CB8AC3E}">
        <p14:creationId xmlns:p14="http://schemas.microsoft.com/office/powerpoint/2010/main" val="402027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 name="TextBox 2">
            <a:extLst>
              <a:ext uri="{FF2B5EF4-FFF2-40B4-BE49-F238E27FC236}">
                <a16:creationId xmlns:a16="http://schemas.microsoft.com/office/drawing/2014/main" id="{334A643F-2B4C-A2B0-053F-D11406D8FF39}"/>
              </a:ext>
            </a:extLst>
          </p:cNvPr>
          <p:cNvSpPr txBox="1"/>
          <p:nvPr/>
        </p:nvSpPr>
        <p:spPr>
          <a:xfrm>
            <a:off x="648054" y="1700808"/>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Το γεγονός αυτό αποτελεί και </a:t>
            </a:r>
            <a:r>
              <a:rPr lang="el-GR" sz="1600" u="sng" dirty="0">
                <a:solidFill>
                  <a:srgbClr val="000000"/>
                </a:solidFill>
                <a:effectLst/>
                <a:latin typeface="Arial" panose="020B0604020202020204" pitchFamily="34" charset="0"/>
                <a:ea typeface="Calibri-Bold"/>
              </a:rPr>
              <a:t>το βασικό πλεονέκτημα της συντήρησης των τροφίμων με κατάψυξη</a:t>
            </a:r>
            <a:r>
              <a:rPr lang="el-GR" sz="1600" dirty="0">
                <a:solidFill>
                  <a:srgbClr val="000000"/>
                </a:solidFill>
                <a:effectLst/>
                <a:latin typeface="Arial" panose="020B0604020202020204" pitchFamily="34" charset="0"/>
                <a:ea typeface="Calibri-Bold"/>
              </a:rPr>
              <a:t> για ένα σχετικά μεγάλο χρονικό διάστημα, έναντι άλλων μεθόδων συντήρησης με φυσικές μεθόδους, όπως η συντήρηση με κονσερβοποίηση και η συντήρηση με αφυδάτωση (ξήρανση). </a:t>
            </a:r>
          </a:p>
        </p:txBody>
      </p:sp>
      <p:sp>
        <p:nvSpPr>
          <p:cNvPr id="4" name="TextBox 3">
            <a:extLst>
              <a:ext uri="{FF2B5EF4-FFF2-40B4-BE49-F238E27FC236}">
                <a16:creationId xmlns:a16="http://schemas.microsoft.com/office/drawing/2014/main" id="{91959607-48F4-F74C-D478-4AA45CBBDB92}"/>
              </a:ext>
            </a:extLst>
          </p:cNvPr>
          <p:cNvSpPr txBox="1"/>
          <p:nvPr/>
        </p:nvSpPr>
        <p:spPr>
          <a:xfrm>
            <a:off x="648052" y="2924944"/>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Σε θερμοκρασία χαμηλότερη από τους -18°C </a:t>
            </a:r>
            <a:r>
              <a:rPr lang="el-GR" sz="1600" u="sng" dirty="0">
                <a:solidFill>
                  <a:srgbClr val="000000"/>
                </a:solidFill>
                <a:effectLst/>
                <a:latin typeface="Arial" panose="020B0604020202020204" pitchFamily="34" charset="0"/>
                <a:ea typeface="Calibri-Bold"/>
              </a:rPr>
              <a:t>αναστέλλεται η ανάπτυξη των βακτηρίων </a:t>
            </a:r>
            <a:r>
              <a:rPr lang="el-GR" sz="1600" dirty="0">
                <a:solidFill>
                  <a:srgbClr val="000000"/>
                </a:solidFill>
                <a:effectLst/>
                <a:latin typeface="Arial" panose="020B0604020202020204" pitchFamily="34" charset="0"/>
                <a:ea typeface="Calibri-Bold"/>
              </a:rPr>
              <a:t>που επέζησαν κατά την πρώτη φάση της κατάψυξης. Για το λόγο αυτό, τα προϊόντα που έχουν καταψυχθεί επιβάλλεται να διατηρούνται σε θερμοκρασίες χαμηλότερες από -18°C. </a:t>
            </a:r>
            <a:endParaRPr lang="el-GR" sz="1600" dirty="0"/>
          </a:p>
        </p:txBody>
      </p:sp>
      <p:sp>
        <p:nvSpPr>
          <p:cNvPr id="2" name="TextBox 1">
            <a:extLst>
              <a:ext uri="{FF2B5EF4-FFF2-40B4-BE49-F238E27FC236}">
                <a16:creationId xmlns:a16="http://schemas.microsoft.com/office/drawing/2014/main" id="{A082C809-AEFA-94B4-26AA-1485FB2A286F}"/>
              </a:ext>
            </a:extLst>
          </p:cNvPr>
          <p:cNvSpPr txBox="1"/>
          <p:nvPr/>
        </p:nvSpPr>
        <p:spPr>
          <a:xfrm>
            <a:off x="648053" y="551582"/>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Όταν οι πιο πάνω τρεις φάσεις γίνουν με τον ενδεδειγμένο τρόπο, τότε οι μεταβολές στη θρεπτική αξία και τα οργανοληπτικά χαρακτηριστικά του </a:t>
            </a:r>
            <a:r>
              <a:rPr lang="el-GR" sz="1600" dirty="0" err="1">
                <a:solidFill>
                  <a:srgbClr val="000000"/>
                </a:solidFill>
                <a:effectLst/>
                <a:latin typeface="Arial" panose="020B0604020202020204" pitchFamily="34" charset="0"/>
                <a:ea typeface="Calibri-Bold"/>
              </a:rPr>
              <a:t>τροφίμου</a:t>
            </a:r>
            <a:r>
              <a:rPr lang="el-GR" sz="1600" dirty="0">
                <a:solidFill>
                  <a:srgbClr val="000000"/>
                </a:solidFill>
                <a:effectLst/>
                <a:latin typeface="Arial" panose="020B0604020202020204" pitchFamily="34" charset="0"/>
                <a:ea typeface="Calibri-Bold"/>
              </a:rPr>
              <a:t> είναι ελάχιστες και η ποιότητα των προϊόντων κατάψυξης </a:t>
            </a:r>
            <a:r>
              <a:rPr lang="el-GR" sz="1600" u="sng" dirty="0">
                <a:solidFill>
                  <a:srgbClr val="000000"/>
                </a:solidFill>
                <a:effectLst/>
                <a:latin typeface="Arial" panose="020B0604020202020204" pitchFamily="34" charset="0"/>
                <a:ea typeface="Calibri-Bold"/>
              </a:rPr>
              <a:t>μπορεί να είναι εφάμιλλη της ποιότητας που είχε η νωπή πρώτη ύλη</a:t>
            </a:r>
            <a:r>
              <a:rPr lang="el-GR" sz="1600" dirty="0">
                <a:solidFill>
                  <a:srgbClr val="000000"/>
                </a:solidFill>
                <a:effectLst/>
                <a:latin typeface="Arial" panose="020B0604020202020204" pitchFamily="34" charset="0"/>
                <a:ea typeface="Calibri-Bold"/>
              </a:rPr>
              <a:t>. </a:t>
            </a:r>
            <a:endParaRPr lang="el-GR" sz="1600" dirty="0"/>
          </a:p>
        </p:txBody>
      </p:sp>
      <p:sp>
        <p:nvSpPr>
          <p:cNvPr id="5" name="TextBox 4">
            <a:extLst>
              <a:ext uri="{FF2B5EF4-FFF2-40B4-BE49-F238E27FC236}">
                <a16:creationId xmlns:a16="http://schemas.microsoft.com/office/drawing/2014/main" id="{AFD9D859-31D0-7343-DF6C-3CF53DDB6340}"/>
              </a:ext>
            </a:extLst>
          </p:cNvPr>
          <p:cNvSpPr txBox="1"/>
          <p:nvPr/>
        </p:nvSpPr>
        <p:spPr>
          <a:xfrm>
            <a:off x="648052" y="3952508"/>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Ωστόσο, εάν διαταραχθούν οι συνθήκες κατάψυξης και το προϊόν βρεθεί σε περιοχή θερμοκρασιών ευνοϊκή για την ανάπτυξη των μικροοργανισμών που βρίσκονται σε κατάσταση λήθαργου, </a:t>
            </a:r>
            <a:r>
              <a:rPr lang="el-GR" sz="1600" u="sng" dirty="0">
                <a:solidFill>
                  <a:srgbClr val="000000"/>
                </a:solidFill>
                <a:effectLst/>
                <a:latin typeface="Arial" panose="020B0604020202020204" pitchFamily="34" charset="0"/>
                <a:ea typeface="Calibri-Bold"/>
              </a:rPr>
              <a:t>αυτοί θα </a:t>
            </a:r>
            <a:r>
              <a:rPr lang="el-GR" sz="1600" u="sng" dirty="0" err="1">
                <a:solidFill>
                  <a:srgbClr val="000000"/>
                </a:solidFill>
                <a:effectLst/>
                <a:latin typeface="Arial" panose="020B0604020202020204" pitchFamily="34" charset="0"/>
                <a:ea typeface="Calibri-Bold"/>
              </a:rPr>
              <a:t>πολλαπλασιασθούν</a:t>
            </a:r>
            <a:r>
              <a:rPr lang="el-GR" sz="1600" u="sng" dirty="0">
                <a:solidFill>
                  <a:srgbClr val="000000"/>
                </a:solidFill>
                <a:effectLst/>
                <a:latin typeface="Arial" panose="020B0604020202020204" pitchFamily="34" charset="0"/>
                <a:ea typeface="Calibri-Bold"/>
              </a:rPr>
              <a:t> και πιθανόν θα προκαλέσουν την αλλοίωσή του</a:t>
            </a:r>
            <a:r>
              <a:rPr lang="el-GR" sz="1600" dirty="0">
                <a:solidFill>
                  <a:srgbClr val="000000"/>
                </a:solidFill>
                <a:effectLst/>
                <a:latin typeface="Arial" panose="020B0604020202020204" pitchFamily="34" charset="0"/>
                <a:ea typeface="Calibri-Bold"/>
              </a:rPr>
              <a:t>.</a:t>
            </a:r>
            <a:endParaRPr lang="el-GR" sz="1600" dirty="0"/>
          </a:p>
        </p:txBody>
      </p:sp>
    </p:spTree>
    <p:extLst>
      <p:ext uri="{BB962C8B-B14F-4D97-AF65-F5344CB8AC3E}">
        <p14:creationId xmlns:p14="http://schemas.microsoft.com/office/powerpoint/2010/main" val="62040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TextBox 6">
            <a:extLst>
              <a:ext uri="{FF2B5EF4-FFF2-40B4-BE49-F238E27FC236}">
                <a16:creationId xmlns:a16="http://schemas.microsoft.com/office/drawing/2014/main" id="{67566929-8DC2-E64F-63F3-31A62BD25941}"/>
              </a:ext>
            </a:extLst>
          </p:cNvPr>
          <p:cNvSpPr txBox="1"/>
          <p:nvPr/>
        </p:nvSpPr>
        <p:spPr>
          <a:xfrm>
            <a:off x="663576" y="374466"/>
            <a:ext cx="8189119" cy="1077218"/>
          </a:xfrm>
          <a:prstGeom prst="rect">
            <a:avLst/>
          </a:prstGeom>
          <a:noFill/>
        </p:spPr>
        <p:txBody>
          <a:bodyPr wrap="square">
            <a:spAutoFit/>
          </a:bodyPr>
          <a:lstStyle/>
          <a:p>
            <a:r>
              <a:rPr lang="el-GR" sz="1600" dirty="0">
                <a:solidFill>
                  <a:srgbClr val="FF0000"/>
                </a:solidFill>
                <a:effectLst/>
                <a:latin typeface="Arial" panose="020B0604020202020204" pitchFamily="34" charset="0"/>
                <a:ea typeface="Calibri-Bold"/>
              </a:rPr>
              <a:t>6.2.3  Ρύθμιση της ενεργού οξύτητας (</a:t>
            </a:r>
            <a:r>
              <a:rPr lang="el-GR" sz="1600" dirty="0" err="1">
                <a:solidFill>
                  <a:srgbClr val="FF0000"/>
                </a:solidFill>
                <a:effectLst/>
                <a:latin typeface="Arial" panose="020B0604020202020204" pitchFamily="34" charset="0"/>
                <a:ea typeface="Calibri-Bold"/>
              </a:rPr>
              <a:t>pH</a:t>
            </a:r>
            <a:r>
              <a:rPr lang="el-GR" sz="1600" dirty="0">
                <a:solidFill>
                  <a:srgbClr val="FF0000"/>
                </a:solidFill>
                <a:effectLst/>
                <a:latin typeface="Arial" panose="020B0604020202020204" pitchFamily="34" charset="0"/>
                <a:ea typeface="Calibri-Bold"/>
              </a:rPr>
              <a:t>) </a:t>
            </a:r>
          </a:p>
          <a:p>
            <a:r>
              <a:rPr lang="el-GR" sz="1600" dirty="0">
                <a:solidFill>
                  <a:srgbClr val="000000"/>
                </a:solidFill>
                <a:effectLst/>
                <a:latin typeface="Arial" panose="020B0604020202020204" pitchFamily="34" charset="0"/>
                <a:ea typeface="Calibri-Bold"/>
              </a:rPr>
              <a:t>Η ενεργός οξύτητα (</a:t>
            </a:r>
            <a:r>
              <a:rPr lang="el-GR" sz="1600" b="1" dirty="0" err="1">
                <a:solidFill>
                  <a:srgbClr val="000000"/>
                </a:solidFill>
                <a:effectLst/>
                <a:latin typeface="Arial" panose="020B0604020202020204" pitchFamily="34" charset="0"/>
                <a:ea typeface="Calibri-Bold"/>
              </a:rPr>
              <a:t>pH</a:t>
            </a:r>
            <a:r>
              <a:rPr lang="el-GR" sz="1600" dirty="0">
                <a:solidFill>
                  <a:srgbClr val="000000"/>
                </a:solidFill>
                <a:effectLst/>
                <a:latin typeface="Arial" panose="020B0604020202020204" pitchFamily="34" charset="0"/>
                <a:ea typeface="Calibri-Bold"/>
              </a:rPr>
              <a:t>) ορίζεται ως ο αρνητικός δεκαδικός λογάριθμος της συγκέντρωσης των </a:t>
            </a:r>
            <a:r>
              <a:rPr lang="el-GR" sz="1600" dirty="0" err="1">
                <a:solidFill>
                  <a:srgbClr val="000000"/>
                </a:solidFill>
                <a:effectLst/>
                <a:latin typeface="Arial" panose="020B0604020202020204" pitchFamily="34" charset="0"/>
                <a:ea typeface="Calibri-Bold"/>
              </a:rPr>
              <a:t>κατιόντων</a:t>
            </a:r>
            <a:r>
              <a:rPr lang="el-GR" sz="1600" dirty="0">
                <a:solidFill>
                  <a:srgbClr val="000000"/>
                </a:solidFill>
                <a:effectLst/>
                <a:latin typeface="Arial" panose="020B0604020202020204" pitchFamily="34" charset="0"/>
                <a:ea typeface="Calibri-Bold"/>
              </a:rPr>
              <a:t> υδρογόνου (Η</a:t>
            </a:r>
            <a:r>
              <a:rPr lang="el-GR" sz="1600" baseline="30000" dirty="0">
                <a:solidFill>
                  <a:srgbClr val="000000"/>
                </a:solidFill>
                <a:effectLst/>
                <a:latin typeface="Arial" panose="020B0604020202020204" pitchFamily="34" charset="0"/>
                <a:ea typeface="Calibri-Bold"/>
              </a:rPr>
              <a:t>+</a:t>
            </a:r>
            <a:r>
              <a:rPr lang="el-GR" sz="1600" dirty="0">
                <a:solidFill>
                  <a:srgbClr val="000000"/>
                </a:solidFill>
                <a:effectLst/>
                <a:latin typeface="Arial" panose="020B0604020202020204" pitchFamily="34" charset="0"/>
                <a:ea typeface="Calibri-Bold"/>
              </a:rPr>
              <a:t>) σε ένα μέσο, π.χ. σε ένα τρόφιμο. Οι τιμές της κυμαίνονται από 0 έως 14. </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1412776"/>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ενεργός οξύτητα αποτελεί καθοριστικό παράγοντα για την ικανότητα των </a:t>
            </a:r>
            <a:r>
              <a:rPr lang="el-GR" sz="1600" dirty="0" err="1">
                <a:solidFill>
                  <a:srgbClr val="000000"/>
                </a:solidFill>
                <a:effectLst/>
                <a:latin typeface="Arial" panose="020B0604020202020204" pitchFamily="34" charset="0"/>
                <a:ea typeface="Calibri-Bold"/>
              </a:rPr>
              <a:t>μικροοργα-νισμών</a:t>
            </a:r>
            <a:r>
              <a:rPr lang="el-GR" sz="1600" dirty="0">
                <a:solidFill>
                  <a:srgbClr val="000000"/>
                </a:solidFill>
                <a:effectLst/>
                <a:latin typeface="Arial" panose="020B0604020202020204" pitchFamily="34" charset="0"/>
                <a:ea typeface="Calibri-Bold"/>
              </a:rPr>
              <a:t> να αναπτύσσονται σε ένα τρόφιμο.</a:t>
            </a:r>
            <a:endParaRPr lang="el-GR" sz="1600" dirty="0"/>
          </a:p>
        </p:txBody>
      </p:sp>
      <p:sp>
        <p:nvSpPr>
          <p:cNvPr id="2" name="TextBox 1">
            <a:extLst>
              <a:ext uri="{FF2B5EF4-FFF2-40B4-BE49-F238E27FC236}">
                <a16:creationId xmlns:a16="http://schemas.microsoft.com/office/drawing/2014/main" id="{430CED84-A95A-A2E9-B815-4BDFBF4CB2B7}"/>
              </a:ext>
            </a:extLst>
          </p:cNvPr>
          <p:cNvSpPr txBox="1"/>
          <p:nvPr/>
        </p:nvSpPr>
        <p:spPr>
          <a:xfrm>
            <a:off x="663575" y="2033553"/>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Το </a:t>
            </a:r>
            <a:r>
              <a:rPr lang="el-GR" sz="1600" i="1" dirty="0" err="1">
                <a:solidFill>
                  <a:srgbClr val="000000"/>
                </a:solidFill>
                <a:effectLst/>
                <a:latin typeface="Arial" panose="020B0604020202020204" pitchFamily="34" charset="0"/>
                <a:ea typeface="Calibri-Bold"/>
              </a:rPr>
              <a:t>Clostridium</a:t>
            </a:r>
            <a:r>
              <a:rPr lang="el-GR" sz="1600" i="1" dirty="0">
                <a:solidFill>
                  <a:srgbClr val="000000"/>
                </a:solidFill>
                <a:effectLst/>
                <a:latin typeface="Arial" panose="020B0604020202020204" pitchFamily="34" charset="0"/>
                <a:ea typeface="Calibri-Bold"/>
              </a:rPr>
              <a:t> </a:t>
            </a:r>
            <a:r>
              <a:rPr lang="el-GR" sz="1600" i="1" dirty="0" err="1">
                <a:solidFill>
                  <a:srgbClr val="000000"/>
                </a:solidFill>
                <a:effectLst/>
                <a:latin typeface="Arial" panose="020B0604020202020204" pitchFamily="34" charset="0"/>
                <a:ea typeface="Calibri-Bold"/>
              </a:rPr>
              <a:t>botulinum</a:t>
            </a:r>
            <a:r>
              <a:rPr lang="el-GR" sz="1600" i="1"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a:t>
            </a:r>
            <a:r>
              <a:rPr lang="el-GR" sz="1600" dirty="0" err="1">
                <a:solidFill>
                  <a:srgbClr val="000000"/>
                </a:solidFill>
                <a:effectLst/>
                <a:latin typeface="Arial" panose="020B0604020202020204" pitchFamily="34" charset="0"/>
                <a:ea typeface="Calibri-Bold"/>
              </a:rPr>
              <a:t>κλωστρίδιο</a:t>
            </a:r>
            <a:r>
              <a:rPr lang="el-GR" sz="1600" dirty="0">
                <a:solidFill>
                  <a:srgbClr val="000000"/>
                </a:solidFill>
                <a:effectLst/>
                <a:latin typeface="Arial" panose="020B0604020202020204" pitchFamily="34" charset="0"/>
                <a:ea typeface="Calibri-Bold"/>
              </a:rPr>
              <a:t> της αλλαντίασης) απαντάται εκτεταμένα στο έδαφος και συνεπώς είναι πολύ πιθανή η μεταφορά του στους χώρους επεξεργασίας αλιευμάτων με τα υποδήματα των εργαζομένων. Αποτελεί το πιο </a:t>
            </a:r>
            <a:r>
              <a:rPr lang="el-GR" sz="1600" dirty="0" err="1">
                <a:solidFill>
                  <a:srgbClr val="000000"/>
                </a:solidFill>
                <a:effectLst/>
                <a:latin typeface="Arial" panose="020B0604020202020204" pitchFamily="34" charset="0"/>
                <a:ea typeface="Calibri-Bold"/>
              </a:rPr>
              <a:t>θερμοάντοχο</a:t>
            </a:r>
            <a:r>
              <a:rPr lang="el-GR" sz="1600" dirty="0">
                <a:solidFill>
                  <a:srgbClr val="000000"/>
                </a:solidFill>
                <a:effectLst/>
                <a:latin typeface="Arial" panose="020B0604020202020204" pitchFamily="34" charset="0"/>
                <a:ea typeface="Calibri-Bold"/>
              </a:rPr>
              <a:t> σπορογόνο παθογόνο βακτήριο που αναπτύσσεται σε τρόφιμα χαμηλής οξύτητας όπως τα αλιεύματα. </a:t>
            </a:r>
          </a:p>
        </p:txBody>
      </p:sp>
      <p:sp>
        <p:nvSpPr>
          <p:cNvPr id="4" name="TextBox 3">
            <a:extLst>
              <a:ext uri="{FF2B5EF4-FFF2-40B4-BE49-F238E27FC236}">
                <a16:creationId xmlns:a16="http://schemas.microsoft.com/office/drawing/2014/main" id="{A5C9823E-FAD2-D8C6-3ADC-2148C88ECEA2}"/>
              </a:ext>
            </a:extLst>
          </p:cNvPr>
          <p:cNvSpPr txBox="1"/>
          <p:nvPr/>
        </p:nvSpPr>
        <p:spPr>
          <a:xfrm>
            <a:off x="679096" y="3356992"/>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a:t>
            </a:r>
            <a:r>
              <a:rPr lang="el-GR" sz="1600" dirty="0" err="1">
                <a:solidFill>
                  <a:srgbClr val="000000"/>
                </a:solidFill>
                <a:effectLst/>
                <a:latin typeface="Arial" panose="020B0604020202020204" pitchFamily="34" charset="0"/>
                <a:ea typeface="Calibri-Bold"/>
              </a:rPr>
              <a:t>τροφοτοξίνωση</a:t>
            </a:r>
            <a:r>
              <a:rPr lang="el-GR" sz="1600" dirty="0">
                <a:solidFill>
                  <a:srgbClr val="000000"/>
                </a:solidFill>
                <a:effectLst/>
                <a:latin typeface="Arial" panose="020B0604020202020204" pitchFamily="34" charset="0"/>
                <a:ea typeface="Calibri-Bold"/>
              </a:rPr>
              <a:t> που προκαλεί η τοξίνη του στον άνθρωπο είναι γνωστή με το όνομα αλλαντίαση. Πρόκειται για </a:t>
            </a:r>
            <a:r>
              <a:rPr lang="el-GR" sz="1600" dirty="0" err="1">
                <a:solidFill>
                  <a:srgbClr val="000000"/>
                </a:solidFill>
                <a:effectLst/>
                <a:latin typeface="Arial" panose="020B0604020202020204" pitchFamily="34" charset="0"/>
                <a:ea typeface="Calibri-Bold"/>
              </a:rPr>
              <a:t>νευροπαραλυτική</a:t>
            </a:r>
            <a:r>
              <a:rPr lang="el-GR" sz="1600" dirty="0">
                <a:solidFill>
                  <a:srgbClr val="000000"/>
                </a:solidFill>
                <a:effectLst/>
                <a:latin typeface="Arial" panose="020B0604020202020204" pitchFamily="34" charset="0"/>
                <a:ea typeface="Calibri-Bold"/>
              </a:rPr>
              <a:t> νόσο με πολύ υψηλή θνησιμότητα. </a:t>
            </a:r>
          </a:p>
        </p:txBody>
      </p:sp>
      <p:sp>
        <p:nvSpPr>
          <p:cNvPr id="5" name="TextBox 4">
            <a:extLst>
              <a:ext uri="{FF2B5EF4-FFF2-40B4-BE49-F238E27FC236}">
                <a16:creationId xmlns:a16="http://schemas.microsoft.com/office/drawing/2014/main" id="{3356DECA-431F-A1C9-CDC3-33E0A6FA2DF9}"/>
              </a:ext>
            </a:extLst>
          </p:cNvPr>
          <p:cNvSpPr txBox="1"/>
          <p:nvPr/>
        </p:nvSpPr>
        <p:spPr>
          <a:xfrm>
            <a:off x="694617" y="3933056"/>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Τρόφιμα ιδιαίτερα επικίνδυνα είναι τα διατηρημένα με κονσερβοποίηση ασθενώς όξινα τρόφιμα και άλλα προϊόντα κρέατος, αλιευμάτων και λαχανικών. Κατά τη θέρμανση ωστόσο των τροφίμων στους 100°C για 10 λεπτά καταστρέφεται η τοξίνη. </a:t>
            </a:r>
          </a:p>
        </p:txBody>
      </p:sp>
      <p:sp>
        <p:nvSpPr>
          <p:cNvPr id="6" name="TextBox 5">
            <a:extLst>
              <a:ext uri="{FF2B5EF4-FFF2-40B4-BE49-F238E27FC236}">
                <a16:creationId xmlns:a16="http://schemas.microsoft.com/office/drawing/2014/main" id="{82B15E5C-009F-4BBD-A7AA-FF4DF66E1D1E}"/>
              </a:ext>
            </a:extLst>
          </p:cNvPr>
          <p:cNvSpPr txBox="1"/>
          <p:nvPr/>
        </p:nvSpPr>
        <p:spPr>
          <a:xfrm>
            <a:off x="679095" y="4758243"/>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Μια γνωστή πρακτική συντήρησης, είναι η μείωση της τιμής </a:t>
            </a:r>
            <a:r>
              <a:rPr lang="el-GR" sz="1600" dirty="0" err="1">
                <a:solidFill>
                  <a:srgbClr val="000000"/>
                </a:solidFill>
                <a:effectLst/>
                <a:latin typeface="Arial" panose="020B0604020202020204" pitchFamily="34" charset="0"/>
                <a:ea typeface="Calibri-Bold"/>
              </a:rPr>
              <a:t>pH</a:t>
            </a:r>
            <a:r>
              <a:rPr lang="el-GR" sz="1600" dirty="0">
                <a:solidFill>
                  <a:srgbClr val="000000"/>
                </a:solidFill>
                <a:effectLst/>
                <a:latin typeface="Arial" panose="020B0604020202020204" pitchFamily="34" charset="0"/>
                <a:ea typeface="Calibri-Bold"/>
              </a:rPr>
              <a:t> με χρήση διαφόρων οργανικών οξέων όπως το οξικό, το κιτρικό, το </a:t>
            </a:r>
            <a:r>
              <a:rPr lang="el-GR" sz="1600" dirty="0" err="1">
                <a:solidFill>
                  <a:srgbClr val="000000"/>
                </a:solidFill>
                <a:effectLst/>
                <a:latin typeface="Arial" panose="020B0604020202020204" pitchFamily="34" charset="0"/>
                <a:ea typeface="Calibri-Bold"/>
              </a:rPr>
              <a:t>ασκορβικό</a:t>
            </a:r>
            <a:r>
              <a:rPr lang="el-GR" sz="1600" dirty="0">
                <a:solidFill>
                  <a:srgbClr val="000000"/>
                </a:solidFill>
                <a:effectLst/>
                <a:latin typeface="Arial" panose="020B0604020202020204" pitchFamily="34" charset="0"/>
                <a:ea typeface="Calibri-Bold"/>
              </a:rPr>
              <a:t> και το γαλακτικό οξύ. </a:t>
            </a:r>
          </a:p>
        </p:txBody>
      </p:sp>
      <p:sp>
        <p:nvSpPr>
          <p:cNvPr id="9" name="TextBox 8">
            <a:extLst>
              <a:ext uri="{FF2B5EF4-FFF2-40B4-BE49-F238E27FC236}">
                <a16:creationId xmlns:a16="http://schemas.microsoft.com/office/drawing/2014/main" id="{A35FDCE6-1655-5F62-10DA-78717CF50BDB}"/>
              </a:ext>
            </a:extLst>
          </p:cNvPr>
          <p:cNvSpPr txBox="1"/>
          <p:nvPr/>
        </p:nvSpPr>
        <p:spPr>
          <a:xfrm>
            <a:off x="694617" y="5332715"/>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Με </a:t>
            </a:r>
            <a:r>
              <a:rPr lang="el-GR" sz="1600" u="sng" dirty="0">
                <a:solidFill>
                  <a:srgbClr val="000000"/>
                </a:solidFill>
                <a:effectLst/>
                <a:latin typeface="Arial" panose="020B0604020202020204" pitchFamily="34" charset="0"/>
                <a:ea typeface="Calibri-Bold"/>
              </a:rPr>
              <a:t>μείωση του </a:t>
            </a:r>
            <a:r>
              <a:rPr lang="el-GR" sz="1600" u="sng" dirty="0" err="1">
                <a:solidFill>
                  <a:srgbClr val="000000"/>
                </a:solidFill>
                <a:effectLst/>
                <a:latin typeface="Arial" panose="020B0604020202020204" pitchFamily="34" charset="0"/>
                <a:ea typeface="Calibri-Bold"/>
              </a:rPr>
              <a:t>pH</a:t>
            </a:r>
            <a:r>
              <a:rPr lang="el-GR" sz="1600" u="sng" dirty="0">
                <a:solidFill>
                  <a:srgbClr val="000000"/>
                </a:solidFill>
                <a:effectLst/>
                <a:latin typeface="Arial" panose="020B0604020202020204" pitchFamily="34" charset="0"/>
                <a:ea typeface="Calibri-Bold"/>
              </a:rPr>
              <a:t> κάτω από 4,5</a:t>
            </a:r>
            <a:r>
              <a:rPr lang="el-GR" sz="1600" dirty="0">
                <a:solidFill>
                  <a:srgbClr val="000000"/>
                </a:solidFill>
                <a:effectLst/>
                <a:latin typeface="Arial" panose="020B0604020202020204" pitchFamily="34" charset="0"/>
                <a:ea typeface="Calibri-Bold"/>
              </a:rPr>
              <a:t> αυξάνεται πολύ ο βαθμός ασφάλειας του </a:t>
            </a:r>
            <a:r>
              <a:rPr lang="el-GR" sz="1600" dirty="0" err="1">
                <a:solidFill>
                  <a:srgbClr val="000000"/>
                </a:solidFill>
                <a:effectLst/>
                <a:latin typeface="Arial" panose="020B0604020202020204" pitchFamily="34" charset="0"/>
                <a:ea typeface="Calibri-Bold"/>
              </a:rPr>
              <a:t>τροφίμου</a:t>
            </a:r>
            <a:r>
              <a:rPr lang="el-GR" sz="1600" dirty="0">
                <a:solidFill>
                  <a:srgbClr val="000000"/>
                </a:solidFill>
                <a:effectLst/>
                <a:latin typeface="Arial" panose="020B0604020202020204" pitchFamily="34" charset="0"/>
                <a:ea typeface="Calibri-Bold"/>
              </a:rPr>
              <a:t> επειδή μειώνεται η πιθανότητα ανάπτυξης όλων σχεδόν των βακτηρίων.</a:t>
            </a:r>
          </a:p>
        </p:txBody>
      </p:sp>
    </p:spTree>
    <p:extLst>
      <p:ext uri="{BB962C8B-B14F-4D97-AF65-F5344CB8AC3E}">
        <p14:creationId xmlns:p14="http://schemas.microsoft.com/office/powerpoint/2010/main" val="306652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TextBox 6">
            <a:extLst>
              <a:ext uri="{FF2B5EF4-FFF2-40B4-BE49-F238E27FC236}">
                <a16:creationId xmlns:a16="http://schemas.microsoft.com/office/drawing/2014/main" id="{67566929-8DC2-E64F-63F3-31A62BD25941}"/>
              </a:ext>
            </a:extLst>
          </p:cNvPr>
          <p:cNvSpPr txBox="1"/>
          <p:nvPr/>
        </p:nvSpPr>
        <p:spPr>
          <a:xfrm>
            <a:off x="663576" y="449377"/>
            <a:ext cx="8189119" cy="1077218"/>
          </a:xfrm>
          <a:prstGeom prst="rect">
            <a:avLst/>
          </a:prstGeom>
          <a:noFill/>
        </p:spPr>
        <p:txBody>
          <a:bodyPr wrap="square">
            <a:spAutoFit/>
          </a:bodyPr>
          <a:lstStyle/>
          <a:p>
            <a:r>
              <a:rPr lang="el-GR" sz="1600" dirty="0">
                <a:solidFill>
                  <a:srgbClr val="FF0000"/>
                </a:solidFill>
                <a:effectLst/>
                <a:latin typeface="Arial" panose="020B0604020202020204" pitchFamily="34" charset="0"/>
                <a:ea typeface="Calibri-Bold"/>
              </a:rPr>
              <a:t>6.2.4  Η χρήση συντηρητικών </a:t>
            </a:r>
          </a:p>
          <a:p>
            <a:r>
              <a:rPr lang="el-GR" sz="1600" dirty="0">
                <a:solidFill>
                  <a:srgbClr val="000000"/>
                </a:solidFill>
                <a:effectLst/>
                <a:latin typeface="Arial" panose="020B0604020202020204" pitchFamily="34" charset="0"/>
                <a:ea typeface="Calibri-Bold"/>
              </a:rPr>
              <a:t>Ως συντηρητικά νοούνται οι ουσίες με τις οποίες αντιμετωπίζονται τα αίτια που προκαλούν την ποιοτική υποβάθμιση ή την αλλοίωση των τροφίμων, έτσι ώστε αυτά να είναι αποδεκτά από τον καταναλωτή και ασφαλή για την υγεία του. </a:t>
            </a:r>
            <a:endParaRPr lang="el-GR" sz="1600" dirty="0"/>
          </a:p>
        </p:txBody>
      </p:sp>
      <p:sp>
        <p:nvSpPr>
          <p:cNvPr id="2" name="TextBox 1">
            <a:extLst>
              <a:ext uri="{FF2B5EF4-FFF2-40B4-BE49-F238E27FC236}">
                <a16:creationId xmlns:a16="http://schemas.microsoft.com/office/drawing/2014/main" id="{430CED84-A95A-A2E9-B815-4BDFBF4CB2B7}"/>
              </a:ext>
            </a:extLst>
          </p:cNvPr>
          <p:cNvSpPr txBox="1"/>
          <p:nvPr/>
        </p:nvSpPr>
        <p:spPr>
          <a:xfrm>
            <a:off x="663575" y="1484784"/>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Αποτέλεσμα της χρήσης τους στη συντήρηση των τροφίμων είναι κυρίως:</a:t>
            </a:r>
          </a:p>
          <a:p>
            <a:r>
              <a:rPr lang="el-GR" sz="1600" b="1" dirty="0">
                <a:solidFill>
                  <a:srgbClr val="000000"/>
                </a:solidFill>
                <a:effectLst/>
                <a:latin typeface="Arial" panose="020B0604020202020204" pitchFamily="34" charset="0"/>
                <a:ea typeface="Calibri-Bold"/>
              </a:rPr>
              <a:t>α) </a:t>
            </a:r>
            <a:r>
              <a:rPr lang="el-GR" sz="1600" dirty="0">
                <a:solidFill>
                  <a:srgbClr val="000000"/>
                </a:solidFill>
                <a:effectLst/>
                <a:latin typeface="Arial" panose="020B0604020202020204" pitchFamily="34" charset="0"/>
                <a:ea typeface="Calibri-Bold"/>
              </a:rPr>
              <a:t>η επιμήκυνση του χρόνου διατήρησης αυτών που επιτρέπει τη διάθεσή τους σε πιο απομακρυσμένες περιοχές και σε όλη τη διάρκεια του έτους, </a:t>
            </a:r>
          </a:p>
          <a:p>
            <a:r>
              <a:rPr lang="el-GR" sz="1600" b="1" dirty="0">
                <a:solidFill>
                  <a:srgbClr val="000000"/>
                </a:solidFill>
                <a:effectLst/>
                <a:latin typeface="Arial" panose="020B0604020202020204" pitchFamily="34" charset="0"/>
                <a:ea typeface="Calibri-Bold"/>
              </a:rPr>
              <a:t>β) </a:t>
            </a:r>
            <a:r>
              <a:rPr lang="el-GR" sz="1600" dirty="0">
                <a:solidFill>
                  <a:srgbClr val="000000"/>
                </a:solidFill>
                <a:effectLst/>
                <a:latin typeface="Arial" panose="020B0604020202020204" pitchFamily="34" charset="0"/>
                <a:ea typeface="Calibri-Bold"/>
              </a:rPr>
              <a:t>ο εφοδιασμός με τρόφιμα των αστικών περιοχών και των μεγάλων πόλεων, και </a:t>
            </a:r>
          </a:p>
          <a:p>
            <a:r>
              <a:rPr lang="el-GR" sz="1600" b="1" dirty="0">
                <a:solidFill>
                  <a:srgbClr val="000000"/>
                </a:solidFill>
                <a:effectLst/>
                <a:latin typeface="Arial" panose="020B0604020202020204" pitchFamily="34" charset="0"/>
                <a:ea typeface="Calibri-Bold"/>
              </a:rPr>
              <a:t>γ) </a:t>
            </a:r>
            <a:r>
              <a:rPr lang="el-GR" sz="1600" dirty="0">
                <a:solidFill>
                  <a:srgbClr val="000000"/>
                </a:solidFill>
                <a:effectLst/>
                <a:latin typeface="Arial" panose="020B0604020202020204" pitchFamily="34" charset="0"/>
                <a:ea typeface="Calibri-Bold"/>
              </a:rPr>
              <a:t>η δυνατότητα διατήρησης αποθεμάτων σε τρόφιμα προκειμένου να είναι δυνατή η αντιμετώπιση έκτακτων καταστάσεων.</a:t>
            </a:r>
          </a:p>
        </p:txBody>
      </p:sp>
      <p:sp>
        <p:nvSpPr>
          <p:cNvPr id="5" name="TextBox 4">
            <a:extLst>
              <a:ext uri="{FF2B5EF4-FFF2-40B4-BE49-F238E27FC236}">
                <a16:creationId xmlns:a16="http://schemas.microsoft.com/office/drawing/2014/main" id="{3356DECA-431F-A1C9-CDC3-33E0A6FA2DF9}"/>
              </a:ext>
            </a:extLst>
          </p:cNvPr>
          <p:cNvSpPr txBox="1"/>
          <p:nvPr/>
        </p:nvSpPr>
        <p:spPr>
          <a:xfrm>
            <a:off x="694617" y="3068960"/>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συντήρηση των τροφίμων με προσθήκη ουσιών που έχουν </a:t>
            </a:r>
            <a:r>
              <a:rPr lang="el-GR" sz="1600" dirty="0" err="1">
                <a:solidFill>
                  <a:srgbClr val="000000"/>
                </a:solidFill>
                <a:effectLst/>
                <a:latin typeface="Arial" panose="020B0604020202020204" pitchFamily="34" charset="0"/>
                <a:ea typeface="Calibri-Bold"/>
              </a:rPr>
              <a:t>αντιμικροβιακή</a:t>
            </a:r>
            <a:r>
              <a:rPr lang="el-GR" sz="1600" dirty="0">
                <a:solidFill>
                  <a:srgbClr val="000000"/>
                </a:solidFill>
                <a:effectLst/>
                <a:latin typeface="Arial" panose="020B0604020202020204" pitchFamily="34" charset="0"/>
                <a:ea typeface="Calibri-Bold"/>
              </a:rPr>
              <a:t> δράση στηρίζεται στις παρακάτω βασικές αρχές: </a:t>
            </a:r>
          </a:p>
          <a:p>
            <a:r>
              <a:rPr lang="el-GR" sz="1600" b="1" dirty="0">
                <a:solidFill>
                  <a:srgbClr val="000000"/>
                </a:solidFill>
                <a:effectLst/>
                <a:latin typeface="Arial" panose="020B0604020202020204" pitchFamily="34" charset="0"/>
                <a:ea typeface="Calibri-Bold"/>
              </a:rPr>
              <a:t>α) </a:t>
            </a:r>
            <a:r>
              <a:rPr lang="el-GR" sz="1600" u="sng" dirty="0">
                <a:solidFill>
                  <a:srgbClr val="000000"/>
                </a:solidFill>
                <a:effectLst/>
                <a:latin typeface="Arial" panose="020B0604020202020204" pitchFamily="34" charset="0"/>
                <a:ea typeface="Calibri-Bold"/>
              </a:rPr>
              <a:t>επίδρασή τους στους μηχανισμούς ομοιόστασης </a:t>
            </a:r>
            <a:r>
              <a:rPr lang="el-GR" sz="1600" dirty="0">
                <a:solidFill>
                  <a:srgbClr val="000000"/>
                </a:solidFill>
                <a:effectLst/>
                <a:latin typeface="Arial" panose="020B0604020202020204" pitchFamily="34" charset="0"/>
                <a:ea typeface="Calibri-Bold"/>
              </a:rPr>
              <a:t>των μικροοργανισμών που περιέχουν αυτά σε βαθμό που είναι σε θέση να επιφέρει ακόμη και το θάνατό τους. </a:t>
            </a:r>
          </a:p>
          <a:p>
            <a:r>
              <a:rPr lang="el-GR" sz="1600" b="1" dirty="0">
                <a:solidFill>
                  <a:srgbClr val="000000"/>
                </a:solidFill>
                <a:effectLst/>
                <a:latin typeface="Arial" panose="020B0604020202020204" pitchFamily="34" charset="0"/>
                <a:ea typeface="Calibri-Bold"/>
              </a:rPr>
              <a:t>β) </a:t>
            </a:r>
            <a:r>
              <a:rPr lang="el-GR" sz="1600" u="sng" dirty="0">
                <a:solidFill>
                  <a:srgbClr val="000000"/>
                </a:solidFill>
                <a:effectLst/>
                <a:latin typeface="Arial" panose="020B0604020202020204" pitchFamily="34" charset="0"/>
                <a:ea typeface="Calibri-Bold"/>
              </a:rPr>
              <a:t>στη δημιουργία ενός εχθρικού περιβάλλοντος </a:t>
            </a:r>
            <a:r>
              <a:rPr lang="el-GR" sz="1600" dirty="0">
                <a:solidFill>
                  <a:srgbClr val="000000"/>
                </a:solidFill>
                <a:effectLst/>
                <a:latin typeface="Arial" panose="020B0604020202020204" pitchFamily="34" charset="0"/>
                <a:ea typeface="Calibri-Bold"/>
              </a:rPr>
              <a:t>για τους μικροοργανισμούς εντός του </a:t>
            </a:r>
            <a:r>
              <a:rPr lang="el-GR" sz="1600" dirty="0" err="1">
                <a:solidFill>
                  <a:srgbClr val="000000"/>
                </a:solidFill>
                <a:effectLst/>
                <a:latin typeface="Arial" panose="020B0604020202020204" pitchFamily="34" charset="0"/>
                <a:ea typeface="Calibri-Bold"/>
              </a:rPr>
              <a:t>τροφίμου</a:t>
            </a:r>
            <a:r>
              <a:rPr lang="el-GR" sz="1600" dirty="0">
                <a:solidFill>
                  <a:srgbClr val="000000"/>
                </a:solidFill>
                <a:effectLst/>
                <a:latin typeface="Arial" panose="020B0604020202020204" pitchFamily="34" charset="0"/>
                <a:ea typeface="Calibri-Bold"/>
              </a:rPr>
              <a:t>, με συνέπεια να επιβραδύνεται ή να αναστέλλεται η ανάπτυξή τους.</a:t>
            </a:r>
          </a:p>
        </p:txBody>
      </p:sp>
      <p:sp>
        <p:nvSpPr>
          <p:cNvPr id="9" name="TextBox 8">
            <a:extLst>
              <a:ext uri="{FF2B5EF4-FFF2-40B4-BE49-F238E27FC236}">
                <a16:creationId xmlns:a16="http://schemas.microsoft.com/office/drawing/2014/main" id="{A35FDCE6-1655-5F62-10DA-78717CF50BDB}"/>
              </a:ext>
            </a:extLst>
          </p:cNvPr>
          <p:cNvSpPr txBox="1"/>
          <p:nvPr/>
        </p:nvSpPr>
        <p:spPr>
          <a:xfrm>
            <a:off x="694617" y="4653136"/>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Στα </a:t>
            </a:r>
            <a:r>
              <a:rPr lang="el-GR" sz="1600" dirty="0" err="1">
                <a:solidFill>
                  <a:srgbClr val="000000"/>
                </a:solidFill>
                <a:effectLst/>
                <a:latin typeface="Arial" panose="020B0604020202020204" pitchFamily="34" charset="0"/>
                <a:ea typeface="Calibri-Bold"/>
              </a:rPr>
              <a:t>ιχθυοσκευάσματα</a:t>
            </a:r>
            <a:r>
              <a:rPr lang="el-GR" sz="1600" dirty="0">
                <a:solidFill>
                  <a:srgbClr val="000000"/>
                </a:solidFill>
                <a:effectLst/>
                <a:latin typeface="Arial" panose="020B0604020202020204" pitchFamily="34" charset="0"/>
                <a:ea typeface="Calibri-Bold"/>
              </a:rPr>
              <a:t> επιτρέπεται η προσθήκη ορισμένων μόνο συντηρητικών και με τους όρους που έχουν καθορισθεί σε σχέση με τη μέγιστη επιτρεπόμενη συγκέντρωσή τους σε κάθε τύπο προϊόντος. Σ’ αυτά ανήκουν τα εξής </a:t>
            </a:r>
            <a:r>
              <a:rPr lang="el-GR" sz="1600" dirty="0" err="1">
                <a:solidFill>
                  <a:srgbClr val="000000"/>
                </a:solidFill>
                <a:effectLst/>
                <a:latin typeface="Arial" panose="020B0604020202020204" pitchFamily="34" charset="0"/>
                <a:ea typeface="Calibri-Bold"/>
              </a:rPr>
              <a:t>αντιμικροβιακά</a:t>
            </a:r>
            <a:r>
              <a:rPr lang="el-GR" sz="1600" dirty="0">
                <a:solidFill>
                  <a:srgbClr val="000000"/>
                </a:solidFill>
                <a:effectLst/>
                <a:latin typeface="Arial" panose="020B0604020202020204" pitchFamily="34" charset="0"/>
                <a:ea typeface="Calibri-Bold"/>
              </a:rPr>
              <a:t> μέσα:</a:t>
            </a:r>
          </a:p>
          <a:p>
            <a:r>
              <a:rPr lang="el-GR" sz="1600" dirty="0">
                <a:solidFill>
                  <a:srgbClr val="000000"/>
                </a:solidFill>
                <a:effectLst/>
                <a:latin typeface="Arial" panose="020B0604020202020204" pitchFamily="34" charset="0"/>
                <a:ea typeface="Calibri-Bold"/>
              </a:rPr>
              <a:t>1. </a:t>
            </a:r>
            <a:r>
              <a:rPr lang="el-GR" sz="1600" u="sng" dirty="0" err="1">
                <a:solidFill>
                  <a:srgbClr val="000000"/>
                </a:solidFill>
                <a:effectLst/>
                <a:latin typeface="Arial" panose="020B0604020202020204" pitchFamily="34" charset="0"/>
                <a:ea typeface="Calibri-Bold"/>
              </a:rPr>
              <a:t>Βενζοϊκό</a:t>
            </a:r>
            <a:r>
              <a:rPr lang="el-GR" sz="1600" u="sng" dirty="0">
                <a:solidFill>
                  <a:srgbClr val="000000"/>
                </a:solidFill>
                <a:effectLst/>
                <a:latin typeface="Arial" panose="020B0604020202020204" pitchFamily="34" charset="0"/>
                <a:ea typeface="Calibri-Bold"/>
              </a:rPr>
              <a:t> οξύ και </a:t>
            </a:r>
            <a:r>
              <a:rPr lang="el-GR" sz="1600" u="sng" dirty="0" err="1">
                <a:solidFill>
                  <a:srgbClr val="000000"/>
                </a:solidFill>
                <a:effectLst/>
                <a:latin typeface="Arial" panose="020B0604020202020204" pitchFamily="34" charset="0"/>
                <a:ea typeface="Calibri-Bold"/>
              </a:rPr>
              <a:t>βενζοϊκά</a:t>
            </a:r>
            <a:r>
              <a:rPr lang="el-GR" sz="1600" u="sng" dirty="0">
                <a:solidFill>
                  <a:srgbClr val="000000"/>
                </a:solidFill>
                <a:effectLst/>
                <a:latin typeface="Arial" panose="020B0604020202020204" pitchFamily="34" charset="0"/>
                <a:ea typeface="Calibri-Bold"/>
              </a:rPr>
              <a:t> άλατα</a:t>
            </a:r>
          </a:p>
          <a:p>
            <a:r>
              <a:rPr lang="el-GR" sz="1600" dirty="0">
                <a:solidFill>
                  <a:srgbClr val="000000"/>
                </a:solidFill>
                <a:effectLst/>
                <a:latin typeface="Arial" panose="020B0604020202020204" pitchFamily="34" charset="0"/>
                <a:ea typeface="Calibri-Bold"/>
              </a:rPr>
              <a:t>2. </a:t>
            </a:r>
            <a:r>
              <a:rPr lang="el-GR" sz="1600" u="sng" dirty="0" err="1">
                <a:solidFill>
                  <a:srgbClr val="000000"/>
                </a:solidFill>
                <a:effectLst/>
                <a:latin typeface="Arial" panose="020B0604020202020204" pitchFamily="34" charset="0"/>
                <a:ea typeface="Calibri-Bold"/>
              </a:rPr>
              <a:t>Σορβικό</a:t>
            </a:r>
            <a:r>
              <a:rPr lang="el-GR" sz="1600" u="sng" dirty="0">
                <a:solidFill>
                  <a:srgbClr val="000000"/>
                </a:solidFill>
                <a:effectLst/>
                <a:latin typeface="Arial" panose="020B0604020202020204" pitchFamily="34" charset="0"/>
                <a:ea typeface="Calibri-Bold"/>
              </a:rPr>
              <a:t> οξύ και </a:t>
            </a:r>
            <a:r>
              <a:rPr lang="el-GR" sz="1600" u="sng" dirty="0" err="1">
                <a:solidFill>
                  <a:srgbClr val="000000"/>
                </a:solidFill>
                <a:effectLst/>
                <a:latin typeface="Arial" panose="020B0604020202020204" pitchFamily="34" charset="0"/>
                <a:ea typeface="Calibri-Bold"/>
              </a:rPr>
              <a:t>σορβικά</a:t>
            </a:r>
            <a:r>
              <a:rPr lang="el-GR" sz="1600" u="sng" dirty="0">
                <a:solidFill>
                  <a:srgbClr val="000000"/>
                </a:solidFill>
                <a:effectLst/>
                <a:latin typeface="Arial" panose="020B0604020202020204" pitchFamily="34" charset="0"/>
                <a:ea typeface="Calibri-Bold"/>
              </a:rPr>
              <a:t> άλατα</a:t>
            </a:r>
          </a:p>
          <a:p>
            <a:r>
              <a:rPr lang="el-GR" sz="1600" dirty="0">
                <a:solidFill>
                  <a:srgbClr val="000000"/>
                </a:solidFill>
                <a:effectLst/>
                <a:latin typeface="Arial" panose="020B0604020202020204" pitchFamily="34" charset="0"/>
                <a:ea typeface="Calibri-Bold"/>
              </a:rPr>
              <a:t>3. </a:t>
            </a:r>
            <a:r>
              <a:rPr lang="el-GR" sz="1600" u="sng" dirty="0">
                <a:solidFill>
                  <a:srgbClr val="000000"/>
                </a:solidFill>
                <a:effectLst/>
                <a:latin typeface="Arial" panose="020B0604020202020204" pitchFamily="34" charset="0"/>
                <a:ea typeface="Calibri-Bold"/>
              </a:rPr>
              <a:t>Οξικό οξύ</a:t>
            </a:r>
          </a:p>
        </p:txBody>
      </p:sp>
    </p:spTree>
    <p:extLst>
      <p:ext uri="{BB962C8B-B14F-4D97-AF65-F5344CB8AC3E}">
        <p14:creationId xmlns:p14="http://schemas.microsoft.com/office/powerpoint/2010/main" val="3428760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188640"/>
            <a:ext cx="9186203" cy="830997"/>
            <a:chOff x="0" y="194318"/>
            <a:chExt cx="9144000" cy="673967"/>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259631" y="194318"/>
              <a:ext cx="7757260" cy="673967"/>
            </a:xfrm>
            <a:prstGeom prst="rect">
              <a:avLst/>
            </a:prstGeom>
            <a:noFill/>
          </p:spPr>
          <p:txBody>
            <a:bodyPr wrap="square" rtlCol="0">
              <a:spAutoFit/>
            </a:bodyPr>
            <a:lstStyle/>
            <a:p>
              <a:pPr algn="ct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Σύστημα διασφάλισης της υγιεινής των τροφίμων (HACCP) </a:t>
              </a:r>
              <a:endParaRPr lang="el-GR" sz="24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7</a:t>
              </a:r>
              <a:r>
                <a:rPr lang="en-US" sz="2400" dirty="0">
                  <a:solidFill>
                    <a:schemeClr val="bg1"/>
                  </a:solidFill>
                  <a:latin typeface="Comic Sans MS" pitchFamily="66" charset="0"/>
                </a:rPr>
                <a:t>	</a:t>
              </a: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1196752"/>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a:t>
            </a:r>
            <a:r>
              <a:rPr lang="el-GR" sz="1600" u="sng" dirty="0">
                <a:solidFill>
                  <a:srgbClr val="000000"/>
                </a:solidFill>
                <a:effectLst/>
                <a:latin typeface="Arial" panose="020B0604020202020204" pitchFamily="34" charset="0"/>
                <a:ea typeface="Calibri-Bold"/>
              </a:rPr>
              <a:t>ασφάλεια των τροφίμων</a:t>
            </a:r>
            <a:r>
              <a:rPr lang="el-GR" sz="1600" dirty="0">
                <a:solidFill>
                  <a:srgbClr val="000000"/>
                </a:solidFill>
                <a:effectLst/>
                <a:latin typeface="Arial" panose="020B0604020202020204" pitchFamily="34" charset="0"/>
                <a:ea typeface="Calibri-Bold"/>
              </a:rPr>
              <a:t>, αποτελεί πρωταρχικής σημασίας παράγοντα της ποιότητάς τους και αφορά στην προστασία του καταναλωτή με παραγωγή, αποθήκευση και διακίνηση τροφίμων τα οποία δεν θα προκαλέσουν βλάβη στην υγεία του. </a:t>
            </a:r>
          </a:p>
        </p:txBody>
      </p:sp>
      <p:sp>
        <p:nvSpPr>
          <p:cNvPr id="6" name="TextBox 5">
            <a:extLst>
              <a:ext uri="{FF2B5EF4-FFF2-40B4-BE49-F238E27FC236}">
                <a16:creationId xmlns:a16="http://schemas.microsoft.com/office/drawing/2014/main" id="{ABD210A9-0A4D-9E97-F60B-380DD5195B3D}"/>
              </a:ext>
            </a:extLst>
          </p:cNvPr>
          <p:cNvSpPr txBox="1"/>
          <p:nvPr/>
        </p:nvSpPr>
        <p:spPr>
          <a:xfrm>
            <a:off x="663576" y="2132856"/>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εφαρμογή ενός συστήματος </a:t>
            </a:r>
            <a:r>
              <a:rPr lang="el-GR" sz="1600" b="1" dirty="0">
                <a:solidFill>
                  <a:srgbClr val="000000"/>
                </a:solidFill>
                <a:effectLst/>
                <a:latin typeface="Arial" panose="020B0604020202020204" pitchFamily="34" charset="0"/>
                <a:ea typeface="Calibri-Bold"/>
              </a:rPr>
              <a:t>HACCP</a:t>
            </a:r>
            <a:r>
              <a:rPr lang="el-GR" sz="1600" dirty="0">
                <a:solidFill>
                  <a:srgbClr val="000000"/>
                </a:solidFill>
                <a:effectLst/>
                <a:latin typeface="Arial" panose="020B0604020202020204" pitchFamily="34" charset="0"/>
                <a:ea typeface="Calibri-Bold"/>
              </a:rPr>
              <a:t> (</a:t>
            </a:r>
            <a:r>
              <a:rPr lang="el-GR" sz="1600" b="1" dirty="0" err="1">
                <a:solidFill>
                  <a:srgbClr val="000000"/>
                </a:solidFill>
                <a:effectLst/>
                <a:latin typeface="Arial" panose="020B0604020202020204" pitchFamily="34" charset="0"/>
                <a:ea typeface="Calibri-Bold"/>
              </a:rPr>
              <a:t>H</a:t>
            </a:r>
            <a:r>
              <a:rPr lang="el-GR" sz="1600" dirty="0" err="1">
                <a:solidFill>
                  <a:srgbClr val="000000"/>
                </a:solidFill>
                <a:effectLst/>
                <a:latin typeface="Arial" panose="020B0604020202020204" pitchFamily="34" charset="0"/>
                <a:ea typeface="Calibri-Bold"/>
              </a:rPr>
              <a:t>azard</a:t>
            </a:r>
            <a:r>
              <a:rPr lang="el-GR" sz="1600" dirty="0">
                <a:solidFill>
                  <a:srgbClr val="000000"/>
                </a:solidFill>
                <a:effectLst/>
                <a:latin typeface="Arial" panose="020B0604020202020204" pitchFamily="34" charset="0"/>
                <a:ea typeface="Calibri-Bold"/>
              </a:rPr>
              <a:t> </a:t>
            </a:r>
            <a:r>
              <a:rPr lang="el-GR" sz="1600" b="1" dirty="0" err="1">
                <a:solidFill>
                  <a:srgbClr val="000000"/>
                </a:solidFill>
                <a:effectLst/>
                <a:latin typeface="Arial" panose="020B0604020202020204" pitchFamily="34" charset="0"/>
                <a:ea typeface="Calibri-Bold"/>
              </a:rPr>
              <a:t>A</a:t>
            </a:r>
            <a:r>
              <a:rPr lang="el-GR" sz="1600" dirty="0" err="1">
                <a:solidFill>
                  <a:srgbClr val="000000"/>
                </a:solidFill>
                <a:effectLst/>
                <a:latin typeface="Arial" panose="020B0604020202020204" pitchFamily="34" charset="0"/>
                <a:ea typeface="Calibri-Bold"/>
              </a:rPr>
              <a:t>nalysis</a:t>
            </a:r>
            <a:r>
              <a:rPr lang="el-GR" sz="1600" dirty="0">
                <a:solidFill>
                  <a:srgbClr val="000000"/>
                </a:solidFill>
                <a:effectLst/>
                <a:latin typeface="Arial" panose="020B0604020202020204" pitchFamily="34" charset="0"/>
                <a:ea typeface="Calibri-Bold"/>
              </a:rPr>
              <a:t> </a:t>
            </a:r>
            <a:r>
              <a:rPr lang="el-GR" sz="1600" b="1" dirty="0" err="1">
                <a:solidFill>
                  <a:srgbClr val="000000"/>
                </a:solidFill>
                <a:effectLst/>
                <a:latin typeface="Arial" panose="020B0604020202020204" pitchFamily="34" charset="0"/>
                <a:ea typeface="Calibri-Bold"/>
              </a:rPr>
              <a:t>C</a:t>
            </a:r>
            <a:r>
              <a:rPr lang="el-GR" sz="1600" dirty="0" err="1">
                <a:solidFill>
                  <a:srgbClr val="000000"/>
                </a:solidFill>
                <a:effectLst/>
                <a:latin typeface="Arial" panose="020B0604020202020204" pitchFamily="34" charset="0"/>
                <a:ea typeface="Calibri-Bold"/>
              </a:rPr>
              <a:t>ritical</a:t>
            </a:r>
            <a:r>
              <a:rPr lang="el-GR" sz="1600" dirty="0">
                <a:solidFill>
                  <a:srgbClr val="000000"/>
                </a:solidFill>
                <a:effectLst/>
                <a:latin typeface="Arial" panose="020B0604020202020204" pitchFamily="34" charset="0"/>
                <a:ea typeface="Calibri-Bold"/>
              </a:rPr>
              <a:t> </a:t>
            </a:r>
            <a:r>
              <a:rPr lang="el-GR" sz="1600" b="1" dirty="0" err="1">
                <a:solidFill>
                  <a:srgbClr val="000000"/>
                </a:solidFill>
                <a:effectLst/>
                <a:latin typeface="Arial" panose="020B0604020202020204" pitchFamily="34" charset="0"/>
                <a:ea typeface="Calibri-Bold"/>
              </a:rPr>
              <a:t>C</a:t>
            </a:r>
            <a:r>
              <a:rPr lang="el-GR" sz="1600" dirty="0" err="1">
                <a:solidFill>
                  <a:srgbClr val="000000"/>
                </a:solidFill>
                <a:effectLst/>
                <a:latin typeface="Arial" panose="020B0604020202020204" pitchFamily="34" charset="0"/>
                <a:ea typeface="Calibri-Bold"/>
              </a:rPr>
              <a:t>ontrol</a:t>
            </a:r>
            <a:r>
              <a:rPr lang="el-GR" sz="1600" dirty="0">
                <a:solidFill>
                  <a:srgbClr val="000000"/>
                </a:solidFill>
                <a:effectLst/>
                <a:latin typeface="Arial" panose="020B0604020202020204" pitchFamily="34" charset="0"/>
                <a:ea typeface="Calibri-Bold"/>
              </a:rPr>
              <a:t> </a:t>
            </a:r>
            <a:r>
              <a:rPr lang="el-GR" sz="1600" b="1" dirty="0" err="1">
                <a:solidFill>
                  <a:srgbClr val="000000"/>
                </a:solidFill>
                <a:effectLst/>
                <a:latin typeface="Arial" panose="020B0604020202020204" pitchFamily="34" charset="0"/>
                <a:ea typeface="Calibri-Bold"/>
              </a:rPr>
              <a:t>P</a:t>
            </a:r>
            <a:r>
              <a:rPr lang="el-GR" sz="1600" dirty="0" err="1">
                <a:solidFill>
                  <a:srgbClr val="000000"/>
                </a:solidFill>
                <a:effectLst/>
                <a:latin typeface="Arial" panose="020B0604020202020204" pitchFamily="34" charset="0"/>
                <a:ea typeface="Calibri-Bold"/>
              </a:rPr>
              <a:t>oints</a:t>
            </a:r>
            <a:r>
              <a:rPr lang="el-GR" sz="1600" dirty="0">
                <a:solidFill>
                  <a:srgbClr val="000000"/>
                </a:solidFill>
                <a:effectLst/>
                <a:latin typeface="Arial" panose="020B0604020202020204" pitchFamily="34" charset="0"/>
                <a:ea typeface="Calibri-Bold"/>
              </a:rPr>
              <a:t> – Ανάλυση Κινδύνων σε Κρίσιμα Σημεία Ελέγχου) είναι ικανή να διασφαλίσει την παραγωγή, αποθήκευση και διακίνηση ασφαλών προϊόντων. </a:t>
            </a:r>
          </a:p>
        </p:txBody>
      </p:sp>
      <p:sp>
        <p:nvSpPr>
          <p:cNvPr id="7" name="TextBox 6">
            <a:extLst>
              <a:ext uri="{FF2B5EF4-FFF2-40B4-BE49-F238E27FC236}">
                <a16:creationId xmlns:a16="http://schemas.microsoft.com/office/drawing/2014/main" id="{0D0428A6-3B57-1A10-2ED9-D707FE9CC7DB}"/>
              </a:ext>
            </a:extLst>
          </p:cNvPr>
          <p:cNvSpPr txBox="1"/>
          <p:nvPr/>
        </p:nvSpPr>
        <p:spPr>
          <a:xfrm>
            <a:off x="663576" y="4149080"/>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Η εφαρμογή ενός συστήματος HACCP, εκτός από την εγγύηση για την ασφάλεια του τροφίμων, συμβάλλει και στην καλύτερη αξιοποίηση των οικονομικών πόρων μιας επιχείρησης και την αποτελεσματικότερη ανταπόκρισή της στην αντιμετώπιση ενδεχόμενων προβλημάτων.</a:t>
            </a:r>
          </a:p>
        </p:txBody>
      </p:sp>
      <p:sp>
        <p:nvSpPr>
          <p:cNvPr id="4" name="TextBox 3">
            <a:extLst>
              <a:ext uri="{FF2B5EF4-FFF2-40B4-BE49-F238E27FC236}">
                <a16:creationId xmlns:a16="http://schemas.microsoft.com/office/drawing/2014/main" id="{8A9B2E70-A6CD-DF30-E9D6-EC6427793B7D}"/>
              </a:ext>
            </a:extLst>
          </p:cNvPr>
          <p:cNvSpPr txBox="1"/>
          <p:nvPr/>
        </p:nvSpPr>
        <p:spPr>
          <a:xfrm>
            <a:off x="645876" y="3031747"/>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Το σύστημα HACCP </a:t>
            </a:r>
            <a:r>
              <a:rPr lang="el-GR" sz="1600" u="sng" dirty="0">
                <a:solidFill>
                  <a:srgbClr val="000000"/>
                </a:solidFill>
                <a:effectLst/>
                <a:latin typeface="Arial" panose="020B0604020202020204" pitchFamily="34" charset="0"/>
                <a:ea typeface="Calibri-Bold"/>
              </a:rPr>
              <a:t>έχει ως στόχο τη διασφάλιση της υγιεινής των τροφίμων </a:t>
            </a:r>
            <a:r>
              <a:rPr lang="el-GR" sz="1600" dirty="0">
                <a:solidFill>
                  <a:srgbClr val="000000"/>
                </a:solidFill>
                <a:effectLst/>
                <a:latin typeface="Arial" panose="020B0604020202020204" pitchFamily="34" charset="0"/>
                <a:ea typeface="Calibri-Bold"/>
              </a:rPr>
              <a:t>και εντοπίζει σε κάθε στάδιο κατά μήκος της εφοδιαστικής αλυσίδας τους πιθανούς μικροβιολογικούς, χημικούς και φυσικούς κινδύνους, διερευνά τις πιθανές αιτίες και τα αναμενόμενα αποτελέσματα, και εγκαθιστά τους αναγκαίους μηχανισμούς ελέγχου. </a:t>
            </a:r>
          </a:p>
        </p:txBody>
      </p:sp>
      <p:sp>
        <p:nvSpPr>
          <p:cNvPr id="5" name="TextBox 4">
            <a:extLst>
              <a:ext uri="{FF2B5EF4-FFF2-40B4-BE49-F238E27FC236}">
                <a16:creationId xmlns:a16="http://schemas.microsoft.com/office/drawing/2014/main" id="{328320BB-739A-5B30-72BC-6774292D1DB4}"/>
              </a:ext>
            </a:extLst>
          </p:cNvPr>
          <p:cNvSpPr txBox="1"/>
          <p:nvPr/>
        </p:nvSpPr>
        <p:spPr>
          <a:xfrm>
            <a:off x="676857" y="5241419"/>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Επιπλέον, μπορεί να συμβάλλει στη διευκόλυνση της διαδικασίας ελέγχου από τις αρμόδιες κρατικές αρχές και στην αύξηση της εμπιστοσύνης, όσον αφορά στον τομέα της ασφάλειας, στην παγκόσμια εμπορία των τροφίμων</a:t>
            </a:r>
          </a:p>
        </p:txBody>
      </p:sp>
    </p:spTree>
    <p:extLst>
      <p:ext uri="{BB962C8B-B14F-4D97-AF65-F5344CB8AC3E}">
        <p14:creationId xmlns:p14="http://schemas.microsoft.com/office/powerpoint/2010/main" val="1275660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542285"/>
            <a:ext cx="8189119" cy="526297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Το σύστημα HACCP βασίζεται σε 7 βασικές αρχές: </a:t>
            </a:r>
          </a:p>
          <a:p>
            <a:r>
              <a:rPr lang="el-GR" sz="1600" b="1" dirty="0">
                <a:solidFill>
                  <a:srgbClr val="000000"/>
                </a:solidFill>
                <a:effectLst/>
                <a:latin typeface="Arial" panose="020B0604020202020204" pitchFamily="34" charset="0"/>
                <a:ea typeface="Calibri-Bold"/>
              </a:rPr>
              <a:t>Αρχή 1 </a:t>
            </a:r>
            <a:r>
              <a:rPr lang="el-GR" sz="1600" dirty="0">
                <a:solidFill>
                  <a:srgbClr val="000000"/>
                </a:solidFill>
                <a:effectLst/>
                <a:latin typeface="Arial" panose="020B0604020202020204" pitchFamily="34" charset="0"/>
                <a:ea typeface="Calibri-Bold"/>
              </a:rPr>
              <a:t>- Προσδιορισμός και ανάλυση των κινδύνων (</a:t>
            </a:r>
            <a:r>
              <a:rPr lang="el-GR" sz="1600" dirty="0" err="1">
                <a:solidFill>
                  <a:srgbClr val="000000"/>
                </a:solidFill>
                <a:effectLst/>
                <a:latin typeface="Arial" panose="020B0604020202020204" pitchFamily="34" charset="0"/>
                <a:ea typeface="Calibri-Bold"/>
              </a:rPr>
              <a:t>Hazard</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Analysis</a:t>
            </a:r>
            <a:r>
              <a:rPr lang="el-GR" sz="1600" dirty="0">
                <a:solidFill>
                  <a:srgbClr val="000000"/>
                </a:solidFill>
                <a:effectLst/>
                <a:latin typeface="Arial" panose="020B0604020202020204" pitchFamily="34" charset="0"/>
                <a:ea typeface="Calibri-Bold"/>
              </a:rPr>
              <a:t>) και καθορισμός των απαραίτητων προληπτικών μέτρων για τον έλεγχό τους. </a:t>
            </a:r>
          </a:p>
          <a:p>
            <a:r>
              <a:rPr lang="el-GR" sz="1600" b="1" dirty="0">
                <a:solidFill>
                  <a:srgbClr val="000000"/>
                </a:solidFill>
                <a:effectLst/>
                <a:latin typeface="Arial" panose="020B0604020202020204" pitchFamily="34" charset="0"/>
                <a:ea typeface="Calibri-Bold"/>
              </a:rPr>
              <a:t>Αρχή 2</a:t>
            </a:r>
            <a:r>
              <a:rPr lang="el-GR" sz="1600" dirty="0">
                <a:solidFill>
                  <a:srgbClr val="000000"/>
                </a:solidFill>
                <a:effectLst/>
                <a:latin typeface="Arial" panose="020B0604020202020204" pitchFamily="34" charset="0"/>
                <a:ea typeface="Calibri-Bold"/>
              </a:rPr>
              <a:t> - Προσδιορισμός των κρίσιμων σημείων ελέγχου (</a:t>
            </a:r>
            <a:r>
              <a:rPr lang="el-GR" sz="1600" dirty="0" err="1">
                <a:solidFill>
                  <a:srgbClr val="000000"/>
                </a:solidFill>
                <a:effectLst/>
                <a:latin typeface="Arial" panose="020B0604020202020204" pitchFamily="34" charset="0"/>
                <a:ea typeface="Calibri-Bold"/>
              </a:rPr>
              <a:t>Critical</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Control</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Points</a:t>
            </a:r>
            <a:r>
              <a:rPr lang="el-GR" sz="1600" dirty="0">
                <a:solidFill>
                  <a:srgbClr val="000000"/>
                </a:solidFill>
                <a:effectLst/>
                <a:latin typeface="Arial" panose="020B0604020202020204" pitchFamily="34" charset="0"/>
                <a:ea typeface="Calibri-Bold"/>
              </a:rPr>
              <a:t>), στην παραγωγική διαδικασία στα οποία μπορεί να γίνει ο απαραίτητος έλεγχος για την πρόληψη, εξάλειψη ή μείωση ενός κινδύνου για την ασφάλεια των τροφίμων. </a:t>
            </a:r>
          </a:p>
          <a:p>
            <a:r>
              <a:rPr lang="el-GR" sz="1600" b="1" dirty="0">
                <a:solidFill>
                  <a:srgbClr val="000000"/>
                </a:solidFill>
                <a:effectLst/>
                <a:latin typeface="Arial" panose="020B0604020202020204" pitchFamily="34" charset="0"/>
                <a:ea typeface="Calibri-Bold"/>
              </a:rPr>
              <a:t>Αρχή 3 </a:t>
            </a:r>
            <a:r>
              <a:rPr lang="el-GR" sz="1600" dirty="0">
                <a:solidFill>
                  <a:srgbClr val="000000"/>
                </a:solidFill>
                <a:effectLst/>
                <a:latin typeface="Arial" panose="020B0604020202020204" pitchFamily="34" charset="0"/>
                <a:ea typeface="Calibri-Bold"/>
              </a:rPr>
              <a:t>- Καθιέρωση κρίσιμων ορίων για κάθε κρίσιμο σημείο ελέγχου. Το κρίσιμο όριο είναι η τιμή / κριτήριο το οποίο διαχωρίζει το αποδεκτό από το μη αποδεκτό. </a:t>
            </a:r>
          </a:p>
          <a:p>
            <a:r>
              <a:rPr lang="el-GR" sz="1600" b="1" dirty="0">
                <a:solidFill>
                  <a:srgbClr val="000000"/>
                </a:solidFill>
                <a:effectLst/>
                <a:latin typeface="Arial" panose="020B0604020202020204" pitchFamily="34" charset="0"/>
                <a:ea typeface="Calibri-Bold"/>
              </a:rPr>
              <a:t>Αρχή 4 </a:t>
            </a:r>
            <a:r>
              <a:rPr lang="el-GR" sz="1600" dirty="0">
                <a:solidFill>
                  <a:srgbClr val="000000"/>
                </a:solidFill>
                <a:effectLst/>
                <a:latin typeface="Arial" panose="020B0604020202020204" pitchFamily="34" charset="0"/>
                <a:ea typeface="Calibri-Bold"/>
              </a:rPr>
              <a:t>- Δημιουργία ενός ολοκληρωμένου συστήματος ελέγχου, όπου καθορίζονται σαφώς οι απαιτήσεις εποπτείας, ελέγχου και καταγραφής για τη διατήρηση των κρίσιμων σημείων ελέγχου εντός των </a:t>
            </a:r>
            <a:r>
              <a:rPr lang="el-GR" sz="1600" dirty="0" err="1">
                <a:solidFill>
                  <a:srgbClr val="000000"/>
                </a:solidFill>
                <a:effectLst/>
                <a:latin typeface="Arial" panose="020B0604020202020204" pitchFamily="34" charset="0"/>
                <a:ea typeface="Calibri-Bold"/>
              </a:rPr>
              <a:t>Κρισίμων</a:t>
            </a:r>
            <a:r>
              <a:rPr lang="el-GR" sz="1600" dirty="0">
                <a:solidFill>
                  <a:srgbClr val="000000"/>
                </a:solidFill>
                <a:effectLst/>
                <a:latin typeface="Arial" panose="020B0604020202020204" pitchFamily="34" charset="0"/>
                <a:ea typeface="Calibri-Bold"/>
              </a:rPr>
              <a:t> Ορίων. </a:t>
            </a:r>
          </a:p>
          <a:p>
            <a:r>
              <a:rPr lang="el-GR" sz="1600" b="1" dirty="0">
                <a:solidFill>
                  <a:srgbClr val="000000"/>
                </a:solidFill>
                <a:effectLst/>
                <a:latin typeface="Arial" panose="020B0604020202020204" pitchFamily="34" charset="0"/>
                <a:ea typeface="Calibri-Bold"/>
              </a:rPr>
              <a:t>Αρχή 5</a:t>
            </a:r>
            <a:r>
              <a:rPr lang="el-GR" sz="1600" dirty="0">
                <a:solidFill>
                  <a:srgbClr val="000000"/>
                </a:solidFill>
                <a:effectLst/>
                <a:latin typeface="Arial" panose="020B0604020202020204" pitchFamily="34" charset="0"/>
                <a:ea typeface="Calibri-Bold"/>
              </a:rPr>
              <a:t> - Καθορίζονται οι διαδικασίες για την πραγματοποίηση διορθωτικών ενεργειών, στις περιπτώσεις εκείνες κατά τις οποίες διαπιστώνονται αποκλίσεις, και κατανέμονται οι αρμοδιότητες για την εφαρμογή τους. </a:t>
            </a:r>
          </a:p>
          <a:p>
            <a:r>
              <a:rPr lang="el-GR" sz="1600" b="1" dirty="0">
                <a:solidFill>
                  <a:srgbClr val="000000"/>
                </a:solidFill>
                <a:effectLst/>
                <a:latin typeface="Arial" panose="020B0604020202020204" pitchFamily="34" charset="0"/>
                <a:ea typeface="Calibri-Bold"/>
              </a:rPr>
              <a:t>Αρχή 6</a:t>
            </a:r>
            <a:r>
              <a:rPr lang="el-GR" sz="1600" dirty="0">
                <a:solidFill>
                  <a:srgbClr val="000000"/>
                </a:solidFill>
                <a:effectLst/>
                <a:latin typeface="Arial" panose="020B0604020202020204" pitchFamily="34" charset="0"/>
                <a:ea typeface="Calibri-Bold"/>
              </a:rPr>
              <a:t> - Αναπτύσσονται όλες οι αναγκαίες διαδικασίες επαλήθευσης για τη σωστή συντήρηση του συστήματος HACCP και τη διασφάλιση ομαλής και αποτελεσματικής λειτουργίας του. </a:t>
            </a:r>
          </a:p>
          <a:p>
            <a:r>
              <a:rPr lang="el-GR" sz="1600" b="1" dirty="0">
                <a:solidFill>
                  <a:srgbClr val="000000"/>
                </a:solidFill>
                <a:effectLst/>
                <a:latin typeface="Arial" panose="020B0604020202020204" pitchFamily="34" charset="0"/>
                <a:ea typeface="Calibri-Bold"/>
              </a:rPr>
              <a:t>Αρχή 7</a:t>
            </a:r>
            <a:r>
              <a:rPr lang="el-GR" sz="1600" dirty="0">
                <a:solidFill>
                  <a:srgbClr val="000000"/>
                </a:solidFill>
                <a:effectLst/>
                <a:latin typeface="Arial" panose="020B0604020202020204" pitchFamily="34" charset="0"/>
                <a:ea typeface="Calibri-Bold"/>
              </a:rPr>
              <a:t> - Επιβάλλεται η τήρηση και ενημέρωση αρχείων με τα οποία πιστοποιείται η σωστή εφαρμογή του συστήματος HACCP και ο έλεγχος εκτέλεσης των διορθωτικών ενεργειών (στις περιπτώσεις απόκλισης), γιατί με τον τρόπο αυτό αποδεικνύεται και τεκμηριώνεται έναντι των ελεγκτικών αρχών η παραγωγή ασφαλών προϊόντων.</a:t>
            </a:r>
          </a:p>
        </p:txBody>
      </p:sp>
    </p:spTree>
    <p:extLst>
      <p:ext uri="{BB962C8B-B14F-4D97-AF65-F5344CB8AC3E}">
        <p14:creationId xmlns:p14="http://schemas.microsoft.com/office/powerpoint/2010/main" val="2172955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188640"/>
            <a:ext cx="9186203" cy="830997"/>
            <a:chOff x="0" y="194318"/>
            <a:chExt cx="9144000" cy="673967"/>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259631" y="194318"/>
              <a:ext cx="7757260" cy="673967"/>
            </a:xfrm>
            <a:prstGeom prst="rect">
              <a:avLst/>
            </a:prstGeom>
            <a:noFill/>
          </p:spPr>
          <p:txBody>
            <a:bodyPr wrap="square" rtlCol="0">
              <a:spAutoFit/>
            </a:bodyPr>
            <a:lstStyle/>
            <a:p>
              <a:pPr algn="ct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Οδηγός υγιεινής για επιχειρήσεις μεταποίησης και εμπορίας αλιευμάτων</a:t>
              </a:r>
              <a:endParaRPr lang="el-GR" sz="24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8</a:t>
              </a:r>
              <a:r>
                <a:rPr lang="en-US" sz="2400" dirty="0">
                  <a:solidFill>
                    <a:schemeClr val="bg1"/>
                  </a:solidFill>
                  <a:latin typeface="Comic Sans MS" pitchFamily="66" charset="0"/>
                </a:rPr>
                <a:t>	</a:t>
              </a: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1196752"/>
            <a:ext cx="8189119" cy="2308324"/>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Τα τρόφιμα στο στάδιο της επεξεργασίας τους στο εργοστάσιο είναι δυνατόν να μολυνθούν: </a:t>
            </a:r>
          </a:p>
          <a:p>
            <a:r>
              <a:rPr lang="el-GR" sz="1600" b="1" dirty="0">
                <a:solidFill>
                  <a:srgbClr val="000000"/>
                </a:solidFill>
                <a:effectLst/>
                <a:latin typeface="Arial" panose="020B0604020202020204" pitchFamily="34" charset="0"/>
                <a:ea typeface="Calibri-Bold"/>
              </a:rPr>
              <a:t>α. </a:t>
            </a:r>
            <a:r>
              <a:rPr lang="el-GR" sz="1600" dirty="0">
                <a:solidFill>
                  <a:srgbClr val="000000"/>
                </a:solidFill>
                <a:effectLst/>
                <a:latin typeface="Arial" panose="020B0604020202020204" pitchFamily="34" charset="0"/>
                <a:ea typeface="Calibri-Bold"/>
              </a:rPr>
              <a:t>από το ακατέργαστο τρόφιμο (πρώτη ύλη) </a:t>
            </a:r>
          </a:p>
          <a:p>
            <a:r>
              <a:rPr lang="el-GR" sz="1600" b="1" dirty="0">
                <a:solidFill>
                  <a:srgbClr val="000000"/>
                </a:solidFill>
                <a:effectLst/>
                <a:latin typeface="Arial" panose="020B0604020202020204" pitchFamily="34" charset="0"/>
                <a:ea typeface="Calibri-Bold"/>
              </a:rPr>
              <a:t>β. </a:t>
            </a:r>
            <a:r>
              <a:rPr lang="el-GR" sz="1600" dirty="0">
                <a:solidFill>
                  <a:srgbClr val="000000"/>
                </a:solidFill>
                <a:effectLst/>
                <a:latin typeface="Arial" panose="020B0604020202020204" pitchFamily="34" charset="0"/>
                <a:ea typeface="Calibri-Bold"/>
              </a:rPr>
              <a:t>από το νερό που χρησιμοποιείται για να πλυθούν οι πρώτες ύλες, αλλά και για την επεξεργασία τους, καθώς και για την παραγωγή πάγου </a:t>
            </a:r>
          </a:p>
          <a:p>
            <a:r>
              <a:rPr lang="el-GR" sz="1600" b="1" dirty="0">
                <a:solidFill>
                  <a:srgbClr val="000000"/>
                </a:solidFill>
                <a:effectLst/>
                <a:latin typeface="Arial" panose="020B0604020202020204" pitchFamily="34" charset="0"/>
                <a:ea typeface="Calibri-Bold"/>
              </a:rPr>
              <a:t>γ. </a:t>
            </a:r>
            <a:r>
              <a:rPr lang="el-GR" sz="1600" dirty="0">
                <a:solidFill>
                  <a:srgbClr val="000000"/>
                </a:solidFill>
                <a:effectLst/>
                <a:latin typeface="Arial" panose="020B0604020202020204" pitchFamily="34" charset="0"/>
                <a:ea typeface="Calibri-Bold"/>
              </a:rPr>
              <a:t>από τα εργαλεία, τα σκεύη και τις επιφάνειες με τις οποίες έρχονται σε επαφή </a:t>
            </a:r>
          </a:p>
          <a:p>
            <a:r>
              <a:rPr lang="el-GR" sz="1600" b="1" dirty="0">
                <a:solidFill>
                  <a:srgbClr val="000000"/>
                </a:solidFill>
                <a:effectLst/>
                <a:latin typeface="Arial" panose="020B0604020202020204" pitchFamily="34" charset="0"/>
                <a:ea typeface="Calibri-Bold"/>
              </a:rPr>
              <a:t>δ. </a:t>
            </a:r>
            <a:r>
              <a:rPr lang="el-GR" sz="1600" dirty="0">
                <a:solidFill>
                  <a:srgbClr val="000000"/>
                </a:solidFill>
                <a:effectLst/>
                <a:latin typeface="Arial" panose="020B0604020202020204" pitchFamily="34" charset="0"/>
                <a:ea typeface="Calibri-Bold"/>
              </a:rPr>
              <a:t>από το περιβάλλον (αέρας) </a:t>
            </a:r>
          </a:p>
          <a:p>
            <a:r>
              <a:rPr lang="el-GR" sz="1600" b="1" dirty="0">
                <a:solidFill>
                  <a:srgbClr val="000000"/>
                </a:solidFill>
                <a:effectLst/>
                <a:latin typeface="Arial" panose="020B0604020202020204" pitchFamily="34" charset="0"/>
                <a:ea typeface="Calibri-Bold"/>
              </a:rPr>
              <a:t>ε. </a:t>
            </a:r>
            <a:r>
              <a:rPr lang="el-GR" sz="1600" dirty="0">
                <a:solidFill>
                  <a:srgbClr val="000000"/>
                </a:solidFill>
                <a:effectLst/>
                <a:latin typeface="Arial" panose="020B0604020202020204" pitchFamily="34" charset="0"/>
                <a:ea typeface="Calibri-Bold"/>
              </a:rPr>
              <a:t>από το προσωπικό που τα χειρίζεται </a:t>
            </a:r>
          </a:p>
          <a:p>
            <a:r>
              <a:rPr lang="el-GR" sz="1600" b="1" dirty="0">
                <a:solidFill>
                  <a:srgbClr val="000000"/>
                </a:solidFill>
                <a:effectLst/>
                <a:latin typeface="Arial" panose="020B0604020202020204" pitchFamily="34" charset="0"/>
                <a:ea typeface="Calibri-Bold"/>
              </a:rPr>
              <a:t>ζ. </a:t>
            </a:r>
            <a:r>
              <a:rPr lang="el-GR" sz="1600" dirty="0">
                <a:solidFill>
                  <a:srgbClr val="000000"/>
                </a:solidFill>
                <a:effectLst/>
                <a:latin typeface="Arial" panose="020B0604020202020204" pitchFamily="34" charset="0"/>
                <a:ea typeface="Calibri-Bold"/>
              </a:rPr>
              <a:t>από τα τρωκτικά και τα έντομα που υπάρχουν στο εργοστάσιο</a:t>
            </a:r>
          </a:p>
        </p:txBody>
      </p:sp>
      <p:sp>
        <p:nvSpPr>
          <p:cNvPr id="7" name="TextBox 6">
            <a:extLst>
              <a:ext uri="{FF2B5EF4-FFF2-40B4-BE49-F238E27FC236}">
                <a16:creationId xmlns:a16="http://schemas.microsoft.com/office/drawing/2014/main" id="{0D0428A6-3B57-1A10-2ED9-D707FE9CC7DB}"/>
              </a:ext>
            </a:extLst>
          </p:cNvPr>
          <p:cNvSpPr txBox="1"/>
          <p:nvPr/>
        </p:nvSpPr>
        <p:spPr>
          <a:xfrm>
            <a:off x="663576" y="3573016"/>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Παρακάτω δίνονται βασικές οδηγίες για το σχεδιασμό και την εφαρμογή προτύπων και μηχανισμών αποφυγής των παραπάνω τύπων μόλυνσης και ρύπανσης.</a:t>
            </a:r>
          </a:p>
        </p:txBody>
      </p:sp>
      <p:sp>
        <p:nvSpPr>
          <p:cNvPr id="5" name="TextBox 4">
            <a:extLst>
              <a:ext uri="{FF2B5EF4-FFF2-40B4-BE49-F238E27FC236}">
                <a16:creationId xmlns:a16="http://schemas.microsoft.com/office/drawing/2014/main" id="{328320BB-739A-5B30-72BC-6774292D1DB4}"/>
              </a:ext>
            </a:extLst>
          </p:cNvPr>
          <p:cNvSpPr txBox="1"/>
          <p:nvPr/>
        </p:nvSpPr>
        <p:spPr>
          <a:xfrm>
            <a:off x="676857" y="4293096"/>
            <a:ext cx="8189119" cy="1569660"/>
          </a:xfrm>
          <a:prstGeom prst="rect">
            <a:avLst/>
          </a:prstGeom>
          <a:noFill/>
        </p:spPr>
        <p:txBody>
          <a:bodyPr wrap="square">
            <a:spAutoFit/>
          </a:bodyPr>
          <a:lstStyle/>
          <a:p>
            <a:r>
              <a:rPr lang="el-GR" sz="1600" b="1" dirty="0">
                <a:solidFill>
                  <a:srgbClr val="1C2DD2"/>
                </a:solidFill>
                <a:effectLst/>
                <a:latin typeface="Arial" panose="020B0604020202020204" pitchFamily="34" charset="0"/>
                <a:ea typeface="Calibri-Bold"/>
              </a:rPr>
              <a:t>8.1  Σχεδιασμός και κατασκευή του κτιρίου </a:t>
            </a:r>
          </a:p>
          <a:p>
            <a:r>
              <a:rPr lang="el-GR" sz="1600" dirty="0">
                <a:solidFill>
                  <a:srgbClr val="000000"/>
                </a:solidFill>
                <a:effectLst/>
                <a:latin typeface="Arial" panose="020B0604020202020204" pitchFamily="34" charset="0"/>
                <a:ea typeface="Calibri-Bold"/>
              </a:rPr>
              <a:t>Ο ορθολογικός σχεδιασμός του κτιρίου και η καλή κατασκευή των αιθουσών των εργοστασίων συμβάλλει στο να μη συσσωρεύονται ρύποι στα διάφορα σημεία των αιθουσών και του εξοπλισμού, να διευκολύνεται ο καθαρισμός και η εξυγίανση, να αποτρέπεται η είσοδος τρωκτικών και εντόμων και να διατηρούνται οι αίθουσες επεξεργασίας τροφίμων σε υψηλό επίπεδο από απόψεως υγιεινής. </a:t>
            </a:r>
          </a:p>
        </p:txBody>
      </p:sp>
    </p:spTree>
    <p:extLst>
      <p:ext uri="{BB962C8B-B14F-4D97-AF65-F5344CB8AC3E}">
        <p14:creationId xmlns:p14="http://schemas.microsoft.com/office/powerpoint/2010/main" val="2609975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TextBox 4">
            <a:extLst>
              <a:ext uri="{FF2B5EF4-FFF2-40B4-BE49-F238E27FC236}">
                <a16:creationId xmlns:a16="http://schemas.microsoft.com/office/drawing/2014/main" id="{DF661924-BD91-1F71-23CD-4AD148279139}"/>
              </a:ext>
            </a:extLst>
          </p:cNvPr>
          <p:cNvSpPr txBox="1"/>
          <p:nvPr/>
        </p:nvSpPr>
        <p:spPr>
          <a:xfrm>
            <a:off x="663576" y="404664"/>
            <a:ext cx="8189119" cy="1569660"/>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1. Χώροι παραλαβής πρώτων υλών, βοηθητικών υλών και υλικών συσκευασίας. </a:t>
            </a:r>
            <a:r>
              <a:rPr lang="el-GR" sz="1600" dirty="0">
                <a:solidFill>
                  <a:srgbClr val="000000"/>
                </a:solidFill>
                <a:effectLst/>
                <a:latin typeface="Arial" panose="020B0604020202020204" pitchFamily="34" charset="0"/>
                <a:ea typeface="Calibri-Bold"/>
              </a:rPr>
              <a:t>Στους χώρους αυτούς πρέπει να προβλέπεται η δυνατότητα εκφόρτωσης των υλικών με ασφαλή τρόπο για εργαζόμενους και υλικά και να αποτρέπεται ο κίνδυνος κάποιας επιμόλυνσης από γειτνιάζοντα υλικά ή παραγωγικές διαδικασίες, ενώ ταυτόχρονα να παρεμποδίζεται και η είσοδος τρωκτικών και εντόμων με χρήση </a:t>
            </a:r>
            <a:r>
              <a:rPr lang="el-GR" sz="1600" dirty="0" err="1">
                <a:solidFill>
                  <a:srgbClr val="000000"/>
                </a:solidFill>
                <a:effectLst/>
                <a:latin typeface="Arial" panose="020B0604020202020204" pitchFamily="34" charset="0"/>
                <a:ea typeface="Calibri-Bold"/>
              </a:rPr>
              <a:t>λωριδοκουρτινών</a:t>
            </a:r>
            <a:r>
              <a:rPr lang="el-GR" sz="1600" dirty="0">
                <a:solidFill>
                  <a:srgbClr val="000000"/>
                </a:solidFill>
                <a:effectLst/>
                <a:latin typeface="Arial" panose="020B0604020202020204" pitchFamily="34" charset="0"/>
                <a:ea typeface="Calibri-Bold"/>
              </a:rPr>
              <a:t> ή και </a:t>
            </a:r>
            <a:r>
              <a:rPr lang="el-GR" sz="1600" dirty="0" err="1">
                <a:solidFill>
                  <a:srgbClr val="000000"/>
                </a:solidFill>
                <a:effectLst/>
                <a:latin typeface="Arial" panose="020B0604020202020204" pitchFamily="34" charset="0"/>
                <a:ea typeface="Calibri-Bold"/>
              </a:rPr>
              <a:t>αεροκουρτινών</a:t>
            </a:r>
            <a:r>
              <a:rPr lang="el-GR" sz="1600" dirty="0">
                <a:solidFill>
                  <a:srgbClr val="000000"/>
                </a:solidFill>
                <a:effectLst/>
                <a:latin typeface="Arial" panose="020B0604020202020204" pitchFamily="34" charset="0"/>
                <a:ea typeface="Calibri-Bold"/>
              </a:rPr>
              <a:t>. </a:t>
            </a:r>
            <a:endParaRPr lang="el-GR" sz="1600" dirty="0"/>
          </a:p>
        </p:txBody>
      </p:sp>
      <p:sp>
        <p:nvSpPr>
          <p:cNvPr id="7" name="TextBox 6">
            <a:extLst>
              <a:ext uri="{FF2B5EF4-FFF2-40B4-BE49-F238E27FC236}">
                <a16:creationId xmlns:a16="http://schemas.microsoft.com/office/drawing/2014/main" id="{67566929-8DC2-E64F-63F3-31A62BD25941}"/>
              </a:ext>
            </a:extLst>
          </p:cNvPr>
          <p:cNvSpPr txBox="1"/>
          <p:nvPr/>
        </p:nvSpPr>
        <p:spPr>
          <a:xfrm>
            <a:off x="663576" y="1988840"/>
            <a:ext cx="8189119" cy="830997"/>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2. Χώροι αποθήκευσης των υλικών. </a:t>
            </a:r>
            <a:r>
              <a:rPr lang="el-GR" sz="1600" dirty="0">
                <a:solidFill>
                  <a:srgbClr val="000000"/>
                </a:solidFill>
                <a:effectLst/>
                <a:latin typeface="Arial" panose="020B0604020202020204" pitchFamily="34" charset="0"/>
                <a:ea typeface="Calibri-Bold"/>
              </a:rPr>
              <a:t>Οι χώροι πρέπει να διαμορφώνονται ανάλογα με τις απαιτήσεις των υλικών που πρέπει να διατηρηθούν (με ψύξη ή κατάψυξη, σε θερμοκρασία περιβάλλοντος ή άλλη μέθοδο). </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2852936"/>
            <a:ext cx="8189119" cy="584775"/>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3. Χώροι </a:t>
            </a:r>
            <a:r>
              <a:rPr lang="el-GR" sz="1600" b="1" dirty="0" err="1">
                <a:solidFill>
                  <a:srgbClr val="000000"/>
                </a:solidFill>
                <a:effectLst/>
                <a:latin typeface="Arial" panose="020B0604020202020204" pitchFamily="34" charset="0"/>
                <a:ea typeface="Calibri-Bold"/>
              </a:rPr>
              <a:t>αποσυσκευασίας</a:t>
            </a:r>
            <a:r>
              <a:rPr lang="el-GR" sz="1600" b="1" dirty="0">
                <a:solidFill>
                  <a:srgbClr val="000000"/>
                </a:solidFill>
                <a:effectLst/>
                <a:latin typeface="Arial" panose="020B0604020202020204" pitchFamily="34" charset="0"/>
                <a:ea typeface="Calibri-Bold"/>
              </a:rPr>
              <a:t> των υλικών </a:t>
            </a:r>
            <a:r>
              <a:rPr lang="el-GR" sz="1600" dirty="0">
                <a:solidFill>
                  <a:srgbClr val="000000"/>
                </a:solidFill>
                <a:effectLst/>
                <a:latin typeface="Arial" panose="020B0604020202020204" pitchFamily="34" charset="0"/>
                <a:ea typeface="Calibri-Bold"/>
              </a:rPr>
              <a:t>που αναμένεται να χρησιμοποιηθούν κατά την παραγωγική διαδικασία. </a:t>
            </a:r>
            <a:endParaRPr lang="el-GR" sz="1600" dirty="0"/>
          </a:p>
        </p:txBody>
      </p:sp>
      <p:sp>
        <p:nvSpPr>
          <p:cNvPr id="2" name="TextBox 1">
            <a:extLst>
              <a:ext uri="{FF2B5EF4-FFF2-40B4-BE49-F238E27FC236}">
                <a16:creationId xmlns:a16="http://schemas.microsoft.com/office/drawing/2014/main" id="{A793AA41-94DC-5470-B547-94619B3F26BB}"/>
              </a:ext>
            </a:extLst>
          </p:cNvPr>
          <p:cNvSpPr txBox="1"/>
          <p:nvPr/>
        </p:nvSpPr>
        <p:spPr>
          <a:xfrm>
            <a:off x="663575" y="3501008"/>
            <a:ext cx="8189119" cy="584775"/>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4. Χώροι επεξεργασίας των αλιευμάτων </a:t>
            </a:r>
            <a:r>
              <a:rPr lang="el-GR" sz="1600" dirty="0">
                <a:solidFill>
                  <a:srgbClr val="000000"/>
                </a:solidFill>
                <a:effectLst/>
                <a:latin typeface="Arial" panose="020B0604020202020204" pitchFamily="34" charset="0"/>
                <a:ea typeface="Calibri-Bold"/>
              </a:rPr>
              <a:t>(</a:t>
            </a:r>
            <a:r>
              <a:rPr lang="el-GR" sz="1600" dirty="0" err="1">
                <a:solidFill>
                  <a:srgbClr val="000000"/>
                </a:solidFill>
                <a:effectLst/>
                <a:latin typeface="Arial" panose="020B0604020202020204" pitchFamily="34" charset="0"/>
                <a:ea typeface="Calibri-Bold"/>
              </a:rPr>
              <a:t>φιλετάρισμα</a:t>
            </a:r>
            <a:r>
              <a:rPr lang="el-GR" sz="1600" dirty="0">
                <a:solidFill>
                  <a:srgbClr val="000000"/>
                </a:solidFill>
                <a:effectLst/>
                <a:latin typeface="Arial" panose="020B0604020202020204" pitchFamily="34" charset="0"/>
                <a:ea typeface="Calibri-Bold"/>
              </a:rPr>
              <a:t>, αποκεφαλισμός, </a:t>
            </a:r>
            <a:r>
              <a:rPr lang="el-GR" sz="1600" dirty="0" err="1">
                <a:solidFill>
                  <a:srgbClr val="000000"/>
                </a:solidFill>
                <a:effectLst/>
                <a:latin typeface="Arial" panose="020B0604020202020204" pitchFamily="34" charset="0"/>
                <a:ea typeface="Calibri-Bold"/>
              </a:rPr>
              <a:t>εκσπλαχνισμός</a:t>
            </a:r>
            <a:r>
              <a:rPr lang="el-GR" sz="1600" dirty="0">
                <a:solidFill>
                  <a:srgbClr val="000000"/>
                </a:solidFill>
                <a:effectLst/>
                <a:latin typeface="Arial" panose="020B0604020202020204" pitchFamily="34" charset="0"/>
                <a:ea typeface="Calibri-Bold"/>
              </a:rPr>
              <a:t>, κάπνισμα, </a:t>
            </a:r>
            <a:r>
              <a:rPr lang="el-GR" sz="1600" dirty="0" err="1">
                <a:solidFill>
                  <a:srgbClr val="000000"/>
                </a:solidFill>
                <a:effectLst/>
                <a:latin typeface="Arial" panose="020B0604020202020204" pitchFamily="34" charset="0"/>
                <a:ea typeface="Calibri-Bold"/>
              </a:rPr>
              <a:t>μαρινάρισμα</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άλμυση</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αποδερμάτωση</a:t>
            </a:r>
            <a:r>
              <a:rPr lang="el-GR" sz="1600" dirty="0">
                <a:solidFill>
                  <a:srgbClr val="000000"/>
                </a:solidFill>
                <a:effectLst/>
                <a:latin typeface="Arial" panose="020B0604020202020204" pitchFamily="34" charset="0"/>
                <a:ea typeface="Calibri-Bold"/>
              </a:rPr>
              <a:t>, συσκευασία). </a:t>
            </a:r>
            <a:endParaRPr lang="el-GR" sz="1600" dirty="0"/>
          </a:p>
        </p:txBody>
      </p:sp>
      <p:sp>
        <p:nvSpPr>
          <p:cNvPr id="3" name="TextBox 2">
            <a:extLst>
              <a:ext uri="{FF2B5EF4-FFF2-40B4-BE49-F238E27FC236}">
                <a16:creationId xmlns:a16="http://schemas.microsoft.com/office/drawing/2014/main" id="{334A643F-2B4C-A2B0-053F-D11406D8FF39}"/>
              </a:ext>
            </a:extLst>
          </p:cNvPr>
          <p:cNvSpPr txBox="1"/>
          <p:nvPr/>
        </p:nvSpPr>
        <p:spPr>
          <a:xfrm>
            <a:off x="663574" y="4221088"/>
            <a:ext cx="8189119" cy="338554"/>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5. Χώροι αποθήκευσης των </a:t>
            </a:r>
            <a:r>
              <a:rPr lang="el-GR" sz="1600" b="1" dirty="0" err="1">
                <a:solidFill>
                  <a:srgbClr val="000000"/>
                </a:solidFill>
                <a:effectLst/>
                <a:latin typeface="Arial" panose="020B0604020202020204" pitchFamily="34" charset="0"/>
                <a:ea typeface="Calibri-Bold"/>
              </a:rPr>
              <a:t>ημι</a:t>
            </a:r>
            <a:r>
              <a:rPr lang="el-GR" sz="1600" b="1" dirty="0">
                <a:solidFill>
                  <a:srgbClr val="000000"/>
                </a:solidFill>
                <a:effectLst/>
                <a:latin typeface="Arial" panose="020B0604020202020204" pitchFamily="34" charset="0"/>
                <a:ea typeface="Calibri-Bold"/>
              </a:rPr>
              <a:t>-έτοιμων και τελικών προϊόντων. </a:t>
            </a:r>
            <a:endParaRPr lang="el-GR" sz="1600" b="1" dirty="0"/>
          </a:p>
        </p:txBody>
      </p:sp>
      <p:sp>
        <p:nvSpPr>
          <p:cNvPr id="4" name="TextBox 3">
            <a:extLst>
              <a:ext uri="{FF2B5EF4-FFF2-40B4-BE49-F238E27FC236}">
                <a16:creationId xmlns:a16="http://schemas.microsoft.com/office/drawing/2014/main" id="{61654588-330E-8FD7-C3FC-16EA53B9B94B}"/>
              </a:ext>
            </a:extLst>
          </p:cNvPr>
          <p:cNvSpPr txBox="1"/>
          <p:nvPr/>
        </p:nvSpPr>
        <p:spPr>
          <a:xfrm>
            <a:off x="656402" y="4635613"/>
            <a:ext cx="8189119" cy="338554"/>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6. Χώροι αποθήκευσης των προϊόντων που κρίνονται ακατάλληλα.</a:t>
            </a:r>
            <a:endParaRPr lang="el-GR" sz="1600" b="1" dirty="0"/>
          </a:p>
        </p:txBody>
      </p:sp>
      <p:sp>
        <p:nvSpPr>
          <p:cNvPr id="6" name="TextBox 5">
            <a:extLst>
              <a:ext uri="{FF2B5EF4-FFF2-40B4-BE49-F238E27FC236}">
                <a16:creationId xmlns:a16="http://schemas.microsoft.com/office/drawing/2014/main" id="{FF551C9D-E1D8-8DDC-970F-AED5D021F938}"/>
              </a:ext>
            </a:extLst>
          </p:cNvPr>
          <p:cNvSpPr txBox="1"/>
          <p:nvPr/>
        </p:nvSpPr>
        <p:spPr>
          <a:xfrm>
            <a:off x="663573" y="5030713"/>
            <a:ext cx="8189119" cy="584775"/>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7. Χώροι αποθήκευσης απορρυπαντικών, απολυμαντικών και άλλων τοξικών ουσιών </a:t>
            </a:r>
            <a:r>
              <a:rPr lang="el-GR" sz="1600" dirty="0">
                <a:solidFill>
                  <a:srgbClr val="000000"/>
                </a:solidFill>
                <a:effectLst/>
                <a:latin typeface="Arial" panose="020B0604020202020204" pitchFamily="34" charset="0"/>
                <a:ea typeface="Calibri-Bold"/>
              </a:rPr>
              <a:t>(ουσίες για καταπολέμηση εντόμων και τρωκτικών). </a:t>
            </a:r>
            <a:endParaRPr lang="el-GR" sz="1600" dirty="0"/>
          </a:p>
        </p:txBody>
      </p:sp>
      <p:sp>
        <p:nvSpPr>
          <p:cNvPr id="9" name="TextBox 8">
            <a:extLst>
              <a:ext uri="{FF2B5EF4-FFF2-40B4-BE49-F238E27FC236}">
                <a16:creationId xmlns:a16="http://schemas.microsoft.com/office/drawing/2014/main" id="{705536C4-8B1E-E07D-1284-E50E768CC52F}"/>
              </a:ext>
            </a:extLst>
          </p:cNvPr>
          <p:cNvSpPr txBox="1"/>
          <p:nvPr/>
        </p:nvSpPr>
        <p:spPr>
          <a:xfrm>
            <a:off x="663571" y="5661248"/>
            <a:ext cx="8189119" cy="584775"/>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8. Χώροι εξυπηρέτησης του προσωπικού </a:t>
            </a:r>
            <a:r>
              <a:rPr lang="el-GR" sz="1600" dirty="0">
                <a:solidFill>
                  <a:srgbClr val="000000"/>
                </a:solidFill>
                <a:effectLst/>
                <a:latin typeface="Arial" panose="020B0604020202020204" pitchFamily="34" charset="0"/>
                <a:ea typeface="Calibri-Bold"/>
              </a:rPr>
              <a:t>(τουαλέτες - λουτρά, αποδυτήρια, χώροι για τη στέγαση των συνεργείων, των διοικητικών υπηρεσιών και των αυτοκινήτων) </a:t>
            </a:r>
            <a:endParaRPr lang="el-GR" sz="1600" dirty="0"/>
          </a:p>
        </p:txBody>
      </p:sp>
    </p:spTree>
    <p:extLst>
      <p:ext uri="{BB962C8B-B14F-4D97-AF65-F5344CB8AC3E}">
        <p14:creationId xmlns:p14="http://schemas.microsoft.com/office/powerpoint/2010/main" val="250630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 name="Ομάδα 1">
            <a:extLst>
              <a:ext uri="{FF2B5EF4-FFF2-40B4-BE49-F238E27FC236}">
                <a16:creationId xmlns:a16="http://schemas.microsoft.com/office/drawing/2014/main" id="{53829155-7F04-85E1-9A7C-C858113B8CEA}"/>
              </a:ext>
            </a:extLst>
          </p:cNvPr>
          <p:cNvGrpSpPr/>
          <p:nvPr/>
        </p:nvGrpSpPr>
        <p:grpSpPr>
          <a:xfrm>
            <a:off x="1825879" y="1916295"/>
            <a:ext cx="5949148" cy="3116426"/>
            <a:chOff x="0" y="0"/>
            <a:chExt cx="5509895" cy="2677795"/>
          </a:xfrm>
        </p:grpSpPr>
        <p:pic>
          <p:nvPicPr>
            <p:cNvPr id="3" name="Εικόνα 2">
              <a:extLst>
                <a:ext uri="{FF2B5EF4-FFF2-40B4-BE49-F238E27FC236}">
                  <a16:creationId xmlns:a16="http://schemas.microsoft.com/office/drawing/2014/main" id="{830CB59D-0936-9FC0-1052-A2BD256321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14325"/>
              <a:ext cx="257175" cy="2133600"/>
            </a:xfrm>
            <a:prstGeom prst="rect">
              <a:avLst/>
            </a:prstGeom>
          </p:spPr>
        </p:pic>
        <p:pic>
          <p:nvPicPr>
            <p:cNvPr id="4" name="Εικόνα 3">
              <a:extLst>
                <a:ext uri="{FF2B5EF4-FFF2-40B4-BE49-F238E27FC236}">
                  <a16:creationId xmlns:a16="http://schemas.microsoft.com/office/drawing/2014/main" id="{295E5F0C-F9B7-00DE-3494-651942E1B3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375" y="0"/>
              <a:ext cx="5176520" cy="2677795"/>
            </a:xfrm>
            <a:prstGeom prst="rect">
              <a:avLst/>
            </a:prstGeom>
          </p:spPr>
        </p:pic>
        <p:sp>
          <p:nvSpPr>
            <p:cNvPr id="5" name="Πλαίσιο κειμένου 11">
              <a:extLst>
                <a:ext uri="{FF2B5EF4-FFF2-40B4-BE49-F238E27FC236}">
                  <a16:creationId xmlns:a16="http://schemas.microsoft.com/office/drawing/2014/main" id="{43B11BD7-E1AC-E15E-C004-317ABDA056BE}"/>
                </a:ext>
              </a:extLst>
            </p:cNvPr>
            <p:cNvSpPr txBox="1"/>
            <p:nvPr/>
          </p:nvSpPr>
          <p:spPr>
            <a:xfrm>
              <a:off x="904875" y="76200"/>
              <a:ext cx="228600" cy="3429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6" name="TextBox 5">
            <a:extLst>
              <a:ext uri="{FF2B5EF4-FFF2-40B4-BE49-F238E27FC236}">
                <a16:creationId xmlns:a16="http://schemas.microsoft.com/office/drawing/2014/main" id="{A9D3D85F-677C-8E74-08A8-96E5F4667DB6}"/>
              </a:ext>
            </a:extLst>
          </p:cNvPr>
          <p:cNvSpPr txBox="1"/>
          <p:nvPr/>
        </p:nvSpPr>
        <p:spPr>
          <a:xfrm>
            <a:off x="896523" y="5048241"/>
            <a:ext cx="8189119" cy="584775"/>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Εικόνα 4</a:t>
            </a:r>
            <a:r>
              <a:rPr lang="el-GR" sz="1600" dirty="0">
                <a:solidFill>
                  <a:srgbClr val="000000"/>
                </a:solidFill>
                <a:effectLst/>
                <a:latin typeface="Arial" panose="020B0604020202020204" pitchFamily="34" charset="0"/>
                <a:ea typeface="Calibri-Bold"/>
              </a:rPr>
              <a:t>. Ανασύσταση των συλλήψεων της ελληνικής θαλάσσιας αλιευτικής παραγωγής ανά κατηγορία αλιείας (από Στεργίου &amp; </a:t>
            </a:r>
            <a:r>
              <a:rPr lang="el-GR" sz="1600" dirty="0" err="1">
                <a:solidFill>
                  <a:srgbClr val="000000"/>
                </a:solidFill>
                <a:effectLst/>
                <a:latin typeface="Arial" panose="020B0604020202020204" pitchFamily="34" charset="0"/>
                <a:ea typeface="Calibri-Bold"/>
              </a:rPr>
              <a:t>Τσίκληρας</a:t>
            </a:r>
            <a:r>
              <a:rPr lang="el-GR" sz="1600" dirty="0">
                <a:solidFill>
                  <a:srgbClr val="000000"/>
                </a:solidFill>
                <a:effectLst/>
                <a:latin typeface="Arial" panose="020B0604020202020204" pitchFamily="34" charset="0"/>
                <a:ea typeface="Calibri-Bold"/>
              </a:rPr>
              <a:t>, 2015).</a:t>
            </a:r>
            <a:endParaRPr lang="el-GR" sz="1600" dirty="0"/>
          </a:p>
        </p:txBody>
      </p:sp>
      <p:sp>
        <p:nvSpPr>
          <p:cNvPr id="7" name="TextBox 6">
            <a:extLst>
              <a:ext uri="{FF2B5EF4-FFF2-40B4-BE49-F238E27FC236}">
                <a16:creationId xmlns:a16="http://schemas.microsoft.com/office/drawing/2014/main" id="{6B09A024-4FF5-4084-7209-BFB3C014C54D}"/>
              </a:ext>
            </a:extLst>
          </p:cNvPr>
          <p:cNvSpPr txBox="1"/>
          <p:nvPr/>
        </p:nvSpPr>
        <p:spPr>
          <a:xfrm>
            <a:off x="569680" y="687156"/>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Όπως είναι αναμενόμενο, λόγω της μεγάλης πληθυσμιακής τους πυκνότητας και των μαζικών συλλήψεών τους, τα μικρά πελαγικά ψάρια κυριαρχούν στις συλλήψεις και ακολουθούνται από τα </a:t>
            </a:r>
            <a:r>
              <a:rPr lang="el-GR" sz="1600" dirty="0" err="1">
                <a:solidFill>
                  <a:srgbClr val="000000"/>
                </a:solidFill>
                <a:effectLst/>
                <a:latin typeface="Arial" panose="020B0604020202020204" pitchFamily="34" charset="0"/>
                <a:ea typeface="Calibri-Bold"/>
              </a:rPr>
              <a:t>παραβενθικά</a:t>
            </a:r>
            <a:r>
              <a:rPr lang="el-GR" sz="1600" dirty="0">
                <a:solidFill>
                  <a:srgbClr val="000000"/>
                </a:solidFill>
                <a:effectLst/>
                <a:latin typeface="Arial" panose="020B0604020202020204" pitchFamily="34" charset="0"/>
                <a:ea typeface="Calibri-Bold"/>
              </a:rPr>
              <a:t> είδη ψαριών (Στεργίου &amp; </a:t>
            </a:r>
            <a:r>
              <a:rPr lang="el-GR" sz="1600" dirty="0" err="1">
                <a:solidFill>
                  <a:srgbClr val="000000"/>
                </a:solidFill>
                <a:effectLst/>
                <a:latin typeface="Arial" panose="020B0604020202020204" pitchFamily="34" charset="0"/>
                <a:ea typeface="Calibri-Bold"/>
              </a:rPr>
              <a:t>Τσίκληρας</a:t>
            </a:r>
            <a:r>
              <a:rPr lang="el-GR" sz="1600" dirty="0">
                <a:solidFill>
                  <a:srgbClr val="000000"/>
                </a:solidFill>
                <a:effectLst/>
                <a:latin typeface="Arial" panose="020B0604020202020204" pitchFamily="34" charset="0"/>
                <a:ea typeface="Calibri-Bold"/>
              </a:rPr>
              <a:t>, 2015).</a:t>
            </a:r>
            <a:endParaRPr lang="el-GR" sz="1600" dirty="0"/>
          </a:p>
        </p:txBody>
      </p:sp>
    </p:spTree>
    <p:extLst>
      <p:ext uri="{BB962C8B-B14F-4D97-AF65-F5344CB8AC3E}">
        <p14:creationId xmlns:p14="http://schemas.microsoft.com/office/powerpoint/2010/main" val="585708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9D10B62E-7617-7475-7AF8-CDC1AD47FCF7}"/>
              </a:ext>
            </a:extLst>
          </p:cNvPr>
          <p:cNvSpPr txBox="1"/>
          <p:nvPr/>
        </p:nvSpPr>
        <p:spPr>
          <a:xfrm>
            <a:off x="676857" y="476672"/>
            <a:ext cx="8189119" cy="1323439"/>
          </a:xfrm>
          <a:prstGeom prst="rect">
            <a:avLst/>
          </a:prstGeom>
          <a:noFill/>
        </p:spPr>
        <p:txBody>
          <a:bodyPr wrap="square">
            <a:spAutoFit/>
          </a:bodyPr>
          <a:lstStyle/>
          <a:p>
            <a:r>
              <a:rPr lang="el-GR" sz="1600" dirty="0">
                <a:solidFill>
                  <a:srgbClr val="1C2DD2"/>
                </a:solidFill>
                <a:effectLst/>
                <a:latin typeface="Arial" panose="020B0604020202020204" pitchFamily="34" charset="0"/>
                <a:ea typeface="Calibri-Bold"/>
              </a:rPr>
              <a:t>8.1.1  Κατασκευή του κτιρίου </a:t>
            </a:r>
          </a:p>
          <a:p>
            <a:r>
              <a:rPr lang="el-GR" sz="1600" dirty="0">
                <a:solidFill>
                  <a:srgbClr val="000000"/>
                </a:solidFill>
                <a:effectLst/>
                <a:latin typeface="Arial" panose="020B0604020202020204" pitchFamily="34" charset="0"/>
                <a:ea typeface="Calibri-Bold"/>
              </a:rPr>
              <a:t>Το κτίριο πρέπει να κατασκευάζεται, έτσι ώστε να διασφαλίζεται η τήρηση των κανόνων για την αποθήκευση και επεξεργασία των αλιευμάτων, καθώς και των μέτρων υγιεινής που είναι αναγκαία για την ασφάλεια των τελικών προϊόντων, αλλά και να διευκολύνεται ο καθαρισμός και η απολύμανση του κτιρίου.</a:t>
            </a:r>
          </a:p>
        </p:txBody>
      </p:sp>
      <p:sp>
        <p:nvSpPr>
          <p:cNvPr id="6" name="TextBox 5">
            <a:extLst>
              <a:ext uri="{FF2B5EF4-FFF2-40B4-BE49-F238E27FC236}">
                <a16:creationId xmlns:a16="http://schemas.microsoft.com/office/drawing/2014/main" id="{921E1FE9-4882-13A4-9435-69CFEC0C8E57}"/>
              </a:ext>
            </a:extLst>
          </p:cNvPr>
          <p:cNvSpPr txBox="1"/>
          <p:nvPr/>
        </p:nvSpPr>
        <p:spPr>
          <a:xfrm>
            <a:off x="676856" y="1825006"/>
            <a:ext cx="8189119" cy="2062103"/>
          </a:xfrm>
          <a:prstGeom prst="rect">
            <a:avLst/>
          </a:prstGeom>
          <a:noFill/>
        </p:spPr>
        <p:txBody>
          <a:bodyPr wrap="square">
            <a:spAutoFit/>
          </a:bodyPr>
          <a:lstStyle/>
          <a:p>
            <a:r>
              <a:rPr lang="el-GR" sz="1600" dirty="0">
                <a:solidFill>
                  <a:srgbClr val="1C2DD2"/>
                </a:solidFill>
                <a:effectLst/>
                <a:latin typeface="Arial" panose="020B0604020202020204" pitchFamily="34" charset="0"/>
                <a:ea typeface="Calibri-Bold"/>
              </a:rPr>
              <a:t>8.1.2  Σχεδιασμός και κατασκευή του εξοπλισμού </a:t>
            </a:r>
          </a:p>
          <a:p>
            <a:r>
              <a:rPr lang="el-GR" sz="1600" dirty="0">
                <a:solidFill>
                  <a:srgbClr val="000000"/>
                </a:solidFill>
                <a:effectLst/>
                <a:latin typeface="Arial" panose="020B0604020202020204" pitchFamily="34" charset="0"/>
                <a:ea typeface="Calibri-Bold"/>
              </a:rPr>
              <a:t>Ο εξοπλισμός της βιομηχανίας σχεδιάζεται, κατασκευάζεται, εγκαθίσταται και συντηρείται με τρόπο που εξασφαλίζει την </a:t>
            </a:r>
            <a:r>
              <a:rPr lang="el-GR" sz="1600" dirty="0" err="1">
                <a:solidFill>
                  <a:srgbClr val="000000"/>
                </a:solidFill>
                <a:effectLst/>
                <a:latin typeface="Arial" panose="020B0604020202020204" pitchFamily="34" charset="0"/>
                <a:ea typeface="Calibri-Bold"/>
              </a:rPr>
              <a:t>καταλληλότητά</a:t>
            </a:r>
            <a:r>
              <a:rPr lang="el-GR" sz="1600" dirty="0">
                <a:solidFill>
                  <a:srgbClr val="000000"/>
                </a:solidFill>
                <a:effectLst/>
                <a:latin typeface="Arial" panose="020B0604020202020204" pitchFamily="34" charset="0"/>
                <a:ea typeface="Calibri-Bold"/>
              </a:rPr>
              <a:t> του για το σκοπό της χρήσης του και διασφαλίζει τις συνθήκες υγιεινής επεξεργασίας, αποθήκευσης και διακίνησης των προϊόντων. Ο εξοπλισμός που χρησιμοποιείται για οποιασδήποτε μορφής επεξεργασία, ψύξη, κατάψυξη, διακίνηση κ.ά. των τροφίμων πρέπει να κατασκευάζεται με τρόπο που να εξασφαλίζει ότι αυτός λειτουργεί σωστά και να επιτρέπει τον καθαρισμό και την απολύμανσή του. </a:t>
            </a:r>
          </a:p>
        </p:txBody>
      </p:sp>
      <p:sp>
        <p:nvSpPr>
          <p:cNvPr id="10" name="TextBox 9">
            <a:extLst>
              <a:ext uri="{FF2B5EF4-FFF2-40B4-BE49-F238E27FC236}">
                <a16:creationId xmlns:a16="http://schemas.microsoft.com/office/drawing/2014/main" id="{A6A999D7-F6B5-F865-DA27-FB46B802227F}"/>
              </a:ext>
            </a:extLst>
          </p:cNvPr>
          <p:cNvSpPr txBox="1"/>
          <p:nvPr/>
        </p:nvSpPr>
        <p:spPr>
          <a:xfrm>
            <a:off x="670576" y="3933056"/>
            <a:ext cx="8189119" cy="1815882"/>
          </a:xfrm>
          <a:prstGeom prst="rect">
            <a:avLst/>
          </a:prstGeom>
          <a:noFill/>
        </p:spPr>
        <p:txBody>
          <a:bodyPr wrap="square">
            <a:spAutoFit/>
          </a:bodyPr>
          <a:lstStyle/>
          <a:p>
            <a:r>
              <a:rPr lang="el-GR" sz="1600" dirty="0">
                <a:solidFill>
                  <a:srgbClr val="1C2DD2"/>
                </a:solidFill>
                <a:effectLst/>
                <a:latin typeface="Arial" panose="020B0604020202020204" pitchFamily="34" charset="0"/>
                <a:ea typeface="Calibri-Bold"/>
              </a:rPr>
              <a:t>8.1.3  Διατήρηση των εγκαταστάσεων σε καλή κατάσταση </a:t>
            </a:r>
          </a:p>
          <a:p>
            <a:r>
              <a:rPr lang="el-GR" sz="1600" dirty="0">
                <a:solidFill>
                  <a:srgbClr val="000000"/>
                </a:solidFill>
                <a:effectLst/>
                <a:latin typeface="Arial" panose="020B0604020202020204" pitchFamily="34" charset="0"/>
                <a:ea typeface="Calibri-Bold"/>
              </a:rPr>
              <a:t>Οι κτιριακές εγκαταστάσεις, οι εγκαταστάσεις παραγωγικών διαδικασιών, οι εγκαταστάσεις αποθήκευσης και ο εξοπλισμός διακίνησης πρέπει να βρίσκονται σε ικανοποιητική κατάσταση, με την εφαρμογή ενός τεκμηριωμένου συστήματος συντήρησης, σύμφωνα τόσο με τις οδηγίες των κατασκευαστών όσο και με την εμπειρία της επιχείρησης, ώστε να μην αποτελούν εστίες μόλυνσης για τα τρόφιμα που παράγονται και αποθηκεύονται. </a:t>
            </a:r>
          </a:p>
        </p:txBody>
      </p:sp>
    </p:spTree>
    <p:extLst>
      <p:ext uri="{BB962C8B-B14F-4D97-AF65-F5344CB8AC3E}">
        <p14:creationId xmlns:p14="http://schemas.microsoft.com/office/powerpoint/2010/main" val="246983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9D10B62E-7617-7475-7AF8-CDC1AD47FCF7}"/>
              </a:ext>
            </a:extLst>
          </p:cNvPr>
          <p:cNvSpPr txBox="1"/>
          <p:nvPr/>
        </p:nvSpPr>
        <p:spPr>
          <a:xfrm>
            <a:off x="676857" y="476672"/>
            <a:ext cx="8189119" cy="830997"/>
          </a:xfrm>
          <a:prstGeom prst="rect">
            <a:avLst/>
          </a:prstGeom>
          <a:noFill/>
        </p:spPr>
        <p:txBody>
          <a:bodyPr wrap="square">
            <a:spAutoFit/>
          </a:bodyPr>
          <a:lstStyle/>
          <a:p>
            <a:r>
              <a:rPr lang="el-GR" sz="1600" dirty="0">
                <a:solidFill>
                  <a:srgbClr val="1C2DD2"/>
                </a:solidFill>
                <a:effectLst/>
                <a:latin typeface="Arial" panose="020B0604020202020204" pitchFamily="34" charset="0"/>
                <a:ea typeface="Calibri-Bold"/>
              </a:rPr>
              <a:t>8.1.4  Διατήρηση των εγκαταστάσεων σε υψηλό επίπεδο υγιεινής </a:t>
            </a:r>
          </a:p>
          <a:p>
            <a:r>
              <a:rPr lang="el-GR" sz="1600" dirty="0">
                <a:solidFill>
                  <a:srgbClr val="000000"/>
                </a:solidFill>
                <a:effectLst/>
                <a:latin typeface="Arial" panose="020B0604020202020204" pitchFamily="34" charset="0"/>
                <a:ea typeface="Calibri-Bold"/>
              </a:rPr>
              <a:t>Η διατήρηση όλων των εγκαταστάσεων σε υψηλό επίπεδο υγιεινής αποτελεί ατομική και συλλογική ευθύνη των εργαζομένων σ’ αυτό. </a:t>
            </a:r>
          </a:p>
        </p:txBody>
      </p:sp>
      <p:sp>
        <p:nvSpPr>
          <p:cNvPr id="6" name="TextBox 5">
            <a:extLst>
              <a:ext uri="{FF2B5EF4-FFF2-40B4-BE49-F238E27FC236}">
                <a16:creationId xmlns:a16="http://schemas.microsoft.com/office/drawing/2014/main" id="{921E1FE9-4882-13A4-9435-69CFEC0C8E57}"/>
              </a:ext>
            </a:extLst>
          </p:cNvPr>
          <p:cNvSpPr txBox="1"/>
          <p:nvPr/>
        </p:nvSpPr>
        <p:spPr>
          <a:xfrm>
            <a:off x="676856" y="1427292"/>
            <a:ext cx="8189119" cy="1323439"/>
          </a:xfrm>
          <a:prstGeom prst="rect">
            <a:avLst/>
          </a:prstGeom>
          <a:noFill/>
        </p:spPr>
        <p:txBody>
          <a:bodyPr wrap="square">
            <a:spAutoFit/>
          </a:bodyPr>
          <a:lstStyle/>
          <a:p>
            <a:r>
              <a:rPr lang="el-GR" sz="1600" dirty="0">
                <a:solidFill>
                  <a:srgbClr val="1C2DD2"/>
                </a:solidFill>
                <a:effectLst/>
                <a:latin typeface="Arial" panose="020B0604020202020204" pitchFamily="34" charset="0"/>
                <a:ea typeface="Calibri-Bold"/>
              </a:rPr>
              <a:t>8.1.5  Καθαρισμός – Απολύμανση </a:t>
            </a:r>
          </a:p>
          <a:p>
            <a:r>
              <a:rPr lang="el-GR" sz="1600" dirty="0">
                <a:solidFill>
                  <a:srgbClr val="000000"/>
                </a:solidFill>
                <a:effectLst/>
                <a:latin typeface="Arial" panose="020B0604020202020204" pitchFamily="34" charset="0"/>
                <a:ea typeface="Calibri-Bold"/>
              </a:rPr>
              <a:t>Κάθε επιχείρηση εφαρμόζει πρόγραμμα καθαρισμού και απολύμανσης των χώρων, του εξοπλισμού και γενικότερα όλων των εγκαταστάσεων του κτιρίου και τηρεί σχετικό αρχείο, ενώ μεριμνά για την εκπαίδευση του προσωπικού τόσο στην εφαρμογή όσο και στην τήρηση του προγράμματος αυτού. </a:t>
            </a:r>
          </a:p>
        </p:txBody>
      </p:sp>
      <p:sp>
        <p:nvSpPr>
          <p:cNvPr id="10" name="TextBox 9">
            <a:extLst>
              <a:ext uri="{FF2B5EF4-FFF2-40B4-BE49-F238E27FC236}">
                <a16:creationId xmlns:a16="http://schemas.microsoft.com/office/drawing/2014/main" id="{A6A999D7-F6B5-F865-DA27-FB46B802227F}"/>
              </a:ext>
            </a:extLst>
          </p:cNvPr>
          <p:cNvSpPr txBox="1"/>
          <p:nvPr/>
        </p:nvSpPr>
        <p:spPr>
          <a:xfrm>
            <a:off x="670576" y="4163596"/>
            <a:ext cx="8189119" cy="1569660"/>
          </a:xfrm>
          <a:prstGeom prst="rect">
            <a:avLst/>
          </a:prstGeom>
          <a:noFill/>
        </p:spPr>
        <p:txBody>
          <a:bodyPr wrap="square">
            <a:spAutoFit/>
          </a:bodyPr>
          <a:lstStyle/>
          <a:p>
            <a:r>
              <a:rPr lang="el-GR" sz="1600" dirty="0">
                <a:solidFill>
                  <a:srgbClr val="1C2DD2"/>
                </a:solidFill>
                <a:effectLst/>
                <a:latin typeface="Arial" panose="020B0604020202020204" pitchFamily="34" charset="0"/>
                <a:ea typeface="Calibri-Bold"/>
              </a:rPr>
              <a:t>8.1.7  Καταπολέμηση τρωκτικών και εντόμων </a:t>
            </a:r>
          </a:p>
          <a:p>
            <a:r>
              <a:rPr lang="el-GR" sz="1600" dirty="0">
                <a:solidFill>
                  <a:srgbClr val="000000"/>
                </a:solidFill>
                <a:effectLst/>
                <a:latin typeface="Arial" panose="020B0604020202020204" pitchFamily="34" charset="0"/>
                <a:ea typeface="Calibri-Bold"/>
              </a:rPr>
              <a:t>Η παρουσία τρωκτικών και εντόμων δεν είναι επιθυμητή στις βιομηχανίες επεξεργασίας τροφίμων, επειδή αποτελούν φορείς παθογόνων μικροοργανισμών και ρυπαίνουν ή καταστρέφουν τα τρόφιμα, προκαλούν βλάβες στους διάφορους αγωγούς, προξενούν δυσφορία και φόβο στο προσωπικό ή το καθιστούν προσωρινά ανίκανο για εργασία. Για το λόγο αυτό είναι απαραίτητη η καταπολέμησής τους με τον πιο πρόσφορο τρόπο. </a:t>
            </a:r>
          </a:p>
        </p:txBody>
      </p:sp>
      <p:sp>
        <p:nvSpPr>
          <p:cNvPr id="2" name="TextBox 1">
            <a:extLst>
              <a:ext uri="{FF2B5EF4-FFF2-40B4-BE49-F238E27FC236}">
                <a16:creationId xmlns:a16="http://schemas.microsoft.com/office/drawing/2014/main" id="{E7E255FF-3098-15C8-567F-A826AFEB5D80}"/>
              </a:ext>
            </a:extLst>
          </p:cNvPr>
          <p:cNvSpPr txBox="1"/>
          <p:nvPr/>
        </p:nvSpPr>
        <p:spPr>
          <a:xfrm>
            <a:off x="676856" y="2915067"/>
            <a:ext cx="8189119" cy="1077218"/>
          </a:xfrm>
          <a:prstGeom prst="rect">
            <a:avLst/>
          </a:prstGeom>
          <a:noFill/>
        </p:spPr>
        <p:txBody>
          <a:bodyPr wrap="square">
            <a:spAutoFit/>
          </a:bodyPr>
          <a:lstStyle/>
          <a:p>
            <a:r>
              <a:rPr lang="el-GR" sz="1600" dirty="0">
                <a:solidFill>
                  <a:srgbClr val="1C2DD2"/>
                </a:solidFill>
                <a:effectLst/>
                <a:latin typeface="Arial" panose="020B0604020202020204" pitchFamily="34" charset="0"/>
                <a:ea typeface="Calibri-Bold"/>
              </a:rPr>
              <a:t>8.1.6  Διαχείριση Απορριμμάτων </a:t>
            </a:r>
          </a:p>
          <a:p>
            <a:r>
              <a:rPr lang="el-GR" sz="1600" dirty="0">
                <a:solidFill>
                  <a:srgbClr val="000000"/>
                </a:solidFill>
                <a:effectLst/>
                <a:latin typeface="Arial" panose="020B0604020202020204" pitchFamily="34" charset="0"/>
                <a:ea typeface="Calibri-Bold"/>
              </a:rPr>
              <a:t>Απορρίμματα που προκύπτουν κατά τη μεταφορά, επεξεργασία, συσκευασία και αποθήκευση δεν επιτρέπεται να συσσωρεύονται στους χώρους αποθήκευσης των προϊόντων, εκτός αν είναι αναπόφευκτο για τη σωστή λειτουργία της επιχείρησης. </a:t>
            </a:r>
          </a:p>
        </p:txBody>
      </p:sp>
    </p:spTree>
    <p:extLst>
      <p:ext uri="{BB962C8B-B14F-4D97-AF65-F5344CB8AC3E}">
        <p14:creationId xmlns:p14="http://schemas.microsoft.com/office/powerpoint/2010/main" val="3482363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9D10B62E-7617-7475-7AF8-CDC1AD47FCF7}"/>
              </a:ext>
            </a:extLst>
          </p:cNvPr>
          <p:cNvSpPr txBox="1"/>
          <p:nvPr/>
        </p:nvSpPr>
        <p:spPr>
          <a:xfrm>
            <a:off x="676857" y="476672"/>
            <a:ext cx="8189119" cy="2554545"/>
          </a:xfrm>
          <a:prstGeom prst="rect">
            <a:avLst/>
          </a:prstGeom>
          <a:noFill/>
        </p:spPr>
        <p:txBody>
          <a:bodyPr wrap="square">
            <a:spAutoFit/>
          </a:bodyPr>
          <a:lstStyle/>
          <a:p>
            <a:r>
              <a:rPr lang="el-GR" sz="1600" dirty="0">
                <a:solidFill>
                  <a:srgbClr val="1C2DD2"/>
                </a:solidFill>
                <a:effectLst/>
                <a:latin typeface="Arial" panose="020B0604020202020204" pitchFamily="34" charset="0"/>
                <a:ea typeface="Calibri-Bold"/>
              </a:rPr>
              <a:t>8.1.8  Προσωπικό</a:t>
            </a:r>
          </a:p>
          <a:p>
            <a:r>
              <a:rPr lang="el-GR" sz="1600" dirty="0">
                <a:solidFill>
                  <a:srgbClr val="000000"/>
                </a:solidFill>
                <a:effectLst/>
                <a:latin typeface="Arial" panose="020B0604020202020204" pitchFamily="34" charset="0"/>
                <a:ea typeface="Calibri-Bold"/>
              </a:rPr>
              <a:t>Μέτρα που συμβάλουν στην αποτροπή ή τον περιορισμό της μόλυνσης των προϊόντων που παράγονται είναι τα εξής: </a:t>
            </a:r>
          </a:p>
          <a:p>
            <a:r>
              <a:rPr lang="el-GR" sz="1600" b="1" dirty="0">
                <a:solidFill>
                  <a:srgbClr val="000000"/>
                </a:solidFill>
                <a:effectLst/>
                <a:latin typeface="Arial" panose="020B0604020202020204" pitchFamily="34" charset="0"/>
                <a:ea typeface="Calibri-Bold"/>
              </a:rPr>
              <a:t>α. </a:t>
            </a:r>
            <a:r>
              <a:rPr lang="el-GR" sz="1600" dirty="0">
                <a:solidFill>
                  <a:srgbClr val="000000"/>
                </a:solidFill>
                <a:effectLst/>
                <a:latin typeface="Arial" panose="020B0604020202020204" pitchFamily="34" charset="0"/>
                <a:ea typeface="Calibri-Bold"/>
              </a:rPr>
              <a:t>Απομάκρυνση από την παραγωγή των ατόμων που μπορεί να μολύνουν τα τρόφιμα </a:t>
            </a:r>
          </a:p>
          <a:p>
            <a:r>
              <a:rPr lang="el-GR" sz="1600" b="1" dirty="0">
                <a:solidFill>
                  <a:srgbClr val="000000"/>
                </a:solidFill>
                <a:effectLst/>
                <a:latin typeface="Arial" panose="020B0604020202020204" pitchFamily="34" charset="0"/>
                <a:ea typeface="Calibri-Bold"/>
              </a:rPr>
              <a:t>β. </a:t>
            </a:r>
            <a:r>
              <a:rPr lang="el-GR" sz="1600" dirty="0">
                <a:solidFill>
                  <a:srgbClr val="000000"/>
                </a:solidFill>
                <a:effectLst/>
                <a:latin typeface="Arial" panose="020B0604020202020204" pitchFamily="34" charset="0"/>
                <a:ea typeface="Calibri-Bold"/>
              </a:rPr>
              <a:t>Αυστηρή τήρηση των κανόνων ατομικής υγιεινής </a:t>
            </a:r>
          </a:p>
          <a:p>
            <a:r>
              <a:rPr lang="el-GR" sz="1600" b="1" dirty="0">
                <a:solidFill>
                  <a:srgbClr val="000000"/>
                </a:solidFill>
                <a:effectLst/>
                <a:latin typeface="Arial" panose="020B0604020202020204" pitchFamily="34" charset="0"/>
                <a:ea typeface="Calibri-Bold"/>
              </a:rPr>
              <a:t>γ. </a:t>
            </a:r>
            <a:r>
              <a:rPr lang="el-GR" sz="1600" dirty="0">
                <a:solidFill>
                  <a:srgbClr val="000000"/>
                </a:solidFill>
                <a:effectLst/>
                <a:latin typeface="Arial" panose="020B0604020202020204" pitchFamily="34" charset="0"/>
                <a:ea typeface="Calibri-Bold"/>
              </a:rPr>
              <a:t>Υγιεινός τρόπος εργασίας </a:t>
            </a:r>
          </a:p>
          <a:p>
            <a:r>
              <a:rPr lang="el-GR" sz="1600" b="1" dirty="0">
                <a:solidFill>
                  <a:srgbClr val="000000"/>
                </a:solidFill>
                <a:effectLst/>
                <a:latin typeface="Arial" panose="020B0604020202020204" pitchFamily="34" charset="0"/>
                <a:ea typeface="Calibri-Bold"/>
              </a:rPr>
              <a:t>δ. </a:t>
            </a:r>
            <a:r>
              <a:rPr lang="el-GR" sz="1600" dirty="0">
                <a:solidFill>
                  <a:srgbClr val="000000"/>
                </a:solidFill>
                <a:effectLst/>
                <a:latin typeface="Arial" panose="020B0604020202020204" pitchFamily="34" charset="0"/>
                <a:ea typeface="Calibri-Bold"/>
              </a:rPr>
              <a:t>Χορήγηση στολής εργασίας </a:t>
            </a:r>
          </a:p>
          <a:p>
            <a:r>
              <a:rPr lang="el-GR" sz="1600" b="1" dirty="0">
                <a:solidFill>
                  <a:srgbClr val="000000"/>
                </a:solidFill>
                <a:effectLst/>
                <a:latin typeface="Arial" panose="020B0604020202020204" pitchFamily="34" charset="0"/>
                <a:ea typeface="Calibri-Bold"/>
              </a:rPr>
              <a:t>ε. </a:t>
            </a:r>
            <a:r>
              <a:rPr lang="el-GR" sz="1600" dirty="0">
                <a:solidFill>
                  <a:srgbClr val="000000"/>
                </a:solidFill>
                <a:effectLst/>
                <a:latin typeface="Arial" panose="020B0604020202020204" pitchFamily="34" charset="0"/>
                <a:ea typeface="Calibri-Bold"/>
              </a:rPr>
              <a:t>Περιορισμός στην ελεύθερη διακίνηση του προσωπικού </a:t>
            </a:r>
          </a:p>
          <a:p>
            <a:r>
              <a:rPr lang="el-GR" sz="1600" b="1" dirty="0" err="1">
                <a:solidFill>
                  <a:srgbClr val="000000"/>
                </a:solidFill>
                <a:effectLst/>
                <a:latin typeface="Arial" panose="020B0604020202020204" pitchFamily="34" charset="0"/>
                <a:ea typeface="Calibri-Bold"/>
              </a:rPr>
              <a:t>στ</a:t>
            </a:r>
            <a:r>
              <a:rPr lang="el-GR" sz="1600" b="1" dirty="0">
                <a:solidFill>
                  <a:srgbClr val="000000"/>
                </a:solidFill>
                <a:effectLst/>
                <a:latin typeface="Arial" panose="020B0604020202020204" pitchFamily="34" charset="0"/>
                <a:ea typeface="Calibri-Bold"/>
              </a:rPr>
              <a:t>. </a:t>
            </a:r>
            <a:r>
              <a:rPr lang="el-GR" sz="1600" dirty="0">
                <a:solidFill>
                  <a:srgbClr val="000000"/>
                </a:solidFill>
                <a:effectLst/>
                <a:latin typeface="Arial" panose="020B0604020202020204" pitchFamily="34" charset="0"/>
                <a:ea typeface="Calibri-Bold"/>
              </a:rPr>
              <a:t>Εκπαίδευση του προσωπικού </a:t>
            </a:r>
          </a:p>
          <a:p>
            <a:r>
              <a:rPr lang="el-GR" sz="1600" dirty="0">
                <a:solidFill>
                  <a:srgbClr val="000000"/>
                </a:solidFill>
                <a:effectLst/>
                <a:latin typeface="Arial" panose="020B0604020202020204" pitchFamily="34" charset="0"/>
                <a:ea typeface="Calibri-Bold"/>
              </a:rPr>
              <a:t> </a:t>
            </a:r>
            <a:r>
              <a:rPr lang="el-GR" sz="1600" b="1" dirty="0">
                <a:solidFill>
                  <a:srgbClr val="000000"/>
                </a:solidFill>
                <a:effectLst/>
                <a:latin typeface="Arial" panose="020B0604020202020204" pitchFamily="34" charset="0"/>
                <a:ea typeface="Calibri-Bold"/>
              </a:rPr>
              <a:t>ζ. </a:t>
            </a:r>
            <a:r>
              <a:rPr lang="el-GR" sz="1600" dirty="0">
                <a:solidFill>
                  <a:srgbClr val="000000"/>
                </a:solidFill>
                <a:effectLst/>
                <a:latin typeface="Arial" panose="020B0604020202020204" pitchFamily="34" charset="0"/>
                <a:ea typeface="Calibri-Bold"/>
              </a:rPr>
              <a:t>Επίβλεψη του προσωπικού </a:t>
            </a:r>
          </a:p>
        </p:txBody>
      </p:sp>
      <p:sp>
        <p:nvSpPr>
          <p:cNvPr id="2" name="TextBox 1">
            <a:extLst>
              <a:ext uri="{FF2B5EF4-FFF2-40B4-BE49-F238E27FC236}">
                <a16:creationId xmlns:a16="http://schemas.microsoft.com/office/drawing/2014/main" id="{E7E255FF-3098-15C8-567F-A826AFEB5D80}"/>
              </a:ext>
            </a:extLst>
          </p:cNvPr>
          <p:cNvSpPr txBox="1"/>
          <p:nvPr/>
        </p:nvSpPr>
        <p:spPr>
          <a:xfrm>
            <a:off x="676856" y="3140968"/>
            <a:ext cx="8189119" cy="2554545"/>
          </a:xfrm>
          <a:prstGeom prst="rect">
            <a:avLst/>
          </a:prstGeom>
          <a:noFill/>
        </p:spPr>
        <p:txBody>
          <a:bodyPr wrap="square">
            <a:spAutoFit/>
          </a:bodyPr>
          <a:lstStyle/>
          <a:p>
            <a:r>
              <a:rPr lang="el-GR" sz="1600" dirty="0">
                <a:solidFill>
                  <a:srgbClr val="1C2DD2"/>
                </a:solidFill>
                <a:effectLst/>
                <a:latin typeface="Arial" panose="020B0604020202020204" pitchFamily="34" charset="0"/>
                <a:ea typeface="Calibri-Bold"/>
              </a:rPr>
              <a:t>8.1.9  Εφαρμογή του συστήματος HACCP στις επιχειρήσεις μεταποίησης &amp; εμπορίας αλιευμάτων </a:t>
            </a:r>
          </a:p>
          <a:p>
            <a:r>
              <a:rPr lang="el-GR" sz="1600" dirty="0">
                <a:solidFill>
                  <a:srgbClr val="000000"/>
                </a:solidFill>
                <a:effectLst/>
                <a:latin typeface="Arial" panose="020B0604020202020204" pitchFamily="34" charset="0"/>
                <a:ea typeface="Calibri-Bold"/>
              </a:rPr>
              <a:t>Στα πλαίσια αυτού του συστήματος οι επιχειρήσεις πρέπει να: </a:t>
            </a:r>
          </a:p>
          <a:p>
            <a:r>
              <a:rPr lang="el-GR" sz="1600" dirty="0">
                <a:solidFill>
                  <a:srgbClr val="000000"/>
                </a:solidFill>
                <a:effectLst/>
                <a:latin typeface="Arial" panose="020B0604020202020204" pitchFamily="34" charset="0"/>
                <a:ea typeface="Calibri-Bold"/>
              </a:rPr>
              <a:t>1. Καθορίζουν τις κύριες διαδικασίες κατά τη διάρκεια υλοποίησης ενεργειών, όπως οι παραλαβές, η αποθήκευση και η απόψυξη των πρώτων υλών, η παραγωγική διαδικασία, η αποθήκευση των </a:t>
            </a:r>
            <a:r>
              <a:rPr lang="el-GR" sz="1600" dirty="0" err="1">
                <a:solidFill>
                  <a:srgbClr val="000000"/>
                </a:solidFill>
                <a:effectLst/>
                <a:latin typeface="Arial" panose="020B0604020202020204" pitchFamily="34" charset="0"/>
                <a:ea typeface="Calibri-Bold"/>
              </a:rPr>
              <a:t>ημιετοίμων</a:t>
            </a:r>
            <a:r>
              <a:rPr lang="el-GR" sz="1600" dirty="0">
                <a:solidFill>
                  <a:srgbClr val="000000"/>
                </a:solidFill>
                <a:effectLst/>
                <a:latin typeface="Arial" panose="020B0604020202020204" pitchFamily="34" charset="0"/>
                <a:ea typeface="Calibri-Bold"/>
              </a:rPr>
              <a:t> προϊόντων, η τελική επεξεργασία, η συσκευασία και η αποθήκευση των τελικών προϊόντων, η ετοιμασία παραγγελιών, η μεταφορά και η παράδοση των προϊόντων. </a:t>
            </a:r>
          </a:p>
          <a:p>
            <a:r>
              <a:rPr lang="el-GR" sz="1600" dirty="0">
                <a:solidFill>
                  <a:srgbClr val="000000"/>
                </a:solidFill>
                <a:effectLst/>
                <a:latin typeface="Arial" panose="020B0604020202020204" pitchFamily="34" charset="0"/>
                <a:ea typeface="Calibri-Bold"/>
              </a:rPr>
              <a:t>2. Αναγνωρίζουν τους κινδύνους κατά την υλοποίηση των πιο πάνω διαδικασιών και εκτιμούν την επικινδυνότητά τους. </a:t>
            </a:r>
          </a:p>
        </p:txBody>
      </p:sp>
    </p:spTree>
    <p:extLst>
      <p:ext uri="{BB962C8B-B14F-4D97-AF65-F5344CB8AC3E}">
        <p14:creationId xmlns:p14="http://schemas.microsoft.com/office/powerpoint/2010/main" val="94236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4561" y="199879"/>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E7E255FF-3098-15C8-567F-A826AFEB5D80}"/>
              </a:ext>
            </a:extLst>
          </p:cNvPr>
          <p:cNvSpPr txBox="1"/>
          <p:nvPr/>
        </p:nvSpPr>
        <p:spPr>
          <a:xfrm>
            <a:off x="676856" y="548680"/>
            <a:ext cx="8189119" cy="280076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3. Αναγνωρίζουν κατά τη σειρά υλοποίησης των διαδικασιών ποια σημεία είναι κρίσιμα για τον έλεγχο των κινδύνων αυτών. </a:t>
            </a:r>
          </a:p>
          <a:p>
            <a:r>
              <a:rPr lang="el-GR" sz="1600" dirty="0">
                <a:solidFill>
                  <a:srgbClr val="000000"/>
                </a:solidFill>
                <a:effectLst/>
                <a:latin typeface="Arial" panose="020B0604020202020204" pitchFamily="34" charset="0"/>
                <a:ea typeface="Calibri-Bold"/>
              </a:rPr>
              <a:t>4. Εφαρμόζουν αποτελεσματικές διαδικασίες ελέγχου στα παραπάνω σημεία. </a:t>
            </a:r>
          </a:p>
          <a:p>
            <a:r>
              <a:rPr lang="el-GR" sz="1600" dirty="0">
                <a:solidFill>
                  <a:srgbClr val="000000"/>
                </a:solidFill>
                <a:effectLst/>
                <a:latin typeface="Arial" panose="020B0604020202020204" pitchFamily="34" charset="0"/>
                <a:ea typeface="Calibri-Bold"/>
              </a:rPr>
              <a:t>5. Καταγράφουν τις διαδικασίες ελέγχου προκειμένου να διασφαλίζεται η συνεχής αποτελεσματικότητά τους. </a:t>
            </a:r>
          </a:p>
          <a:p>
            <a:r>
              <a:rPr lang="el-GR" sz="1600" dirty="0">
                <a:solidFill>
                  <a:srgbClr val="000000"/>
                </a:solidFill>
                <a:effectLst/>
                <a:latin typeface="Arial" panose="020B0604020202020204" pitchFamily="34" charset="0"/>
                <a:ea typeface="Calibri-Bold"/>
              </a:rPr>
              <a:t>6. Διατηρούν τα απαραίτητα αρχεία (αρχείο κανόνων υγιεινής, αρχείο καθαρισμού και απολύμανσης, αρχείο καταπολέμησης τρωκτικών – εντόμων, αρχείο νερού και αρχείο υγιεινής και εκπαίδευσης προσωπικού). Ο αριθμός και το είδος των αρχείων σχετίζονται με το μέγεθος της επιχείρησης. </a:t>
            </a:r>
          </a:p>
          <a:p>
            <a:r>
              <a:rPr lang="el-GR" sz="1600" dirty="0">
                <a:solidFill>
                  <a:srgbClr val="000000"/>
                </a:solidFill>
                <a:effectLst/>
                <a:latin typeface="Arial" panose="020B0604020202020204" pitchFamily="34" charset="0"/>
                <a:ea typeface="Calibri-Bold"/>
              </a:rPr>
              <a:t>7. Αναθεωρούν περιοδικά τις διαδικασίες ελέγχου και ενδεχομένως προβαίνουν σε κάποιες αλλαγές. </a:t>
            </a:r>
          </a:p>
        </p:txBody>
      </p:sp>
      <p:sp>
        <p:nvSpPr>
          <p:cNvPr id="3" name="TextBox 2">
            <a:extLst>
              <a:ext uri="{FF2B5EF4-FFF2-40B4-BE49-F238E27FC236}">
                <a16:creationId xmlns:a16="http://schemas.microsoft.com/office/drawing/2014/main" id="{D3B0DC1C-E304-4793-00EA-50950CC55406}"/>
              </a:ext>
            </a:extLst>
          </p:cNvPr>
          <p:cNvSpPr txBox="1"/>
          <p:nvPr/>
        </p:nvSpPr>
        <p:spPr>
          <a:xfrm>
            <a:off x="676855" y="3462099"/>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Οι κίνδυνοι που μπορεί να προκύψουν κατά τη διάρκεια της παραγωγικής διαδικασίας στις επιχειρήσεις εμπορίας και μεταποίησης αλιευμάτων είναι κυρίως μικροβιολογικοί και αφορούν στην επιμόλυνση με παθογόνους μικροοργανισμούς ή η ανάπτυξη αυτών που υπάρχουν ήδη στα προϊόντα μπορεί να οφείλεται σε λανθασμένους χειρισμούς του προσωπικού κατά τη διάρκεια της αποθήκευσης, της απόψυξης, της παραγωγικής διαδικασίας ή της μεταφοράς τους, όπως: </a:t>
            </a:r>
          </a:p>
        </p:txBody>
      </p:sp>
    </p:spTree>
    <p:extLst>
      <p:ext uri="{BB962C8B-B14F-4D97-AF65-F5344CB8AC3E}">
        <p14:creationId xmlns:p14="http://schemas.microsoft.com/office/powerpoint/2010/main" val="444369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9D10B62E-7617-7475-7AF8-CDC1AD47FCF7}"/>
              </a:ext>
            </a:extLst>
          </p:cNvPr>
          <p:cNvSpPr txBox="1"/>
          <p:nvPr/>
        </p:nvSpPr>
        <p:spPr>
          <a:xfrm>
            <a:off x="676857" y="476672"/>
            <a:ext cx="8189119" cy="2308324"/>
          </a:xfrm>
          <a:prstGeom prst="rect">
            <a:avLst/>
          </a:prstGeom>
          <a:noFill/>
        </p:spPr>
        <p:txBody>
          <a:bodyPr wrap="square">
            <a:spAutoFit/>
          </a:bodyPr>
          <a:lstStyle/>
          <a:p>
            <a:r>
              <a:rPr lang="el-GR" sz="1600" dirty="0">
                <a:solidFill>
                  <a:srgbClr val="1C2DD2"/>
                </a:solidFill>
                <a:effectLst/>
                <a:latin typeface="Arial" panose="020B0604020202020204" pitchFamily="34" charset="0"/>
                <a:ea typeface="Calibri-Bold"/>
              </a:rPr>
              <a:t>8.1.10  Προστασία αλιευμάτων κατά την μεταφορά </a:t>
            </a:r>
          </a:p>
          <a:p>
            <a:r>
              <a:rPr lang="el-GR" sz="1600" dirty="0">
                <a:solidFill>
                  <a:srgbClr val="000000"/>
                </a:solidFill>
                <a:effectLst/>
                <a:latin typeface="Arial" panose="020B0604020202020204" pitchFamily="34" charset="0"/>
                <a:ea typeface="Calibri-Bold"/>
              </a:rPr>
              <a:t>Τα οχήματα μεταφοράς και όλοι οι </a:t>
            </a:r>
            <a:r>
              <a:rPr lang="el-GR" sz="1600" dirty="0" err="1">
                <a:solidFill>
                  <a:srgbClr val="000000"/>
                </a:solidFill>
                <a:effectLst/>
                <a:latin typeface="Arial" panose="020B0604020202020204" pitchFamily="34" charset="0"/>
                <a:ea typeface="Calibri-Bold"/>
              </a:rPr>
              <a:t>περιέκτες</a:t>
            </a:r>
            <a:r>
              <a:rPr lang="el-GR" sz="1600" dirty="0">
                <a:solidFill>
                  <a:srgbClr val="000000"/>
                </a:solidFill>
                <a:effectLst/>
                <a:latin typeface="Arial" panose="020B0604020202020204" pitchFamily="34" charset="0"/>
                <a:ea typeface="Calibri-Bold"/>
              </a:rPr>
              <a:t> που χρησιμοποιούνται για τη μεταφορά των αλιευμάτων πρέπει να διατηρούνται καθαρά και σε καλή κατάσταση ώστε να προφυλάσσονται αυτά από μολύνσεις, ενώ πρέπει, όταν είναι αναγκαίο, να είναι σχεδιασμένα και κατασκευασμένα με τρόπο που να μπορούν να καθαρίζονται ή/και να </a:t>
            </a:r>
            <a:r>
              <a:rPr lang="el-GR" sz="1600" dirty="0" err="1">
                <a:solidFill>
                  <a:srgbClr val="000000"/>
                </a:solidFill>
                <a:effectLst/>
                <a:latin typeface="Arial" panose="020B0604020202020204" pitchFamily="34" charset="0"/>
                <a:ea typeface="Calibri-Bold"/>
              </a:rPr>
              <a:t>απολυμαίνονται</a:t>
            </a:r>
            <a:r>
              <a:rPr lang="el-GR" sz="1600" dirty="0">
                <a:solidFill>
                  <a:srgbClr val="000000"/>
                </a:solidFill>
                <a:effectLst/>
                <a:latin typeface="Arial" panose="020B0604020202020204" pitchFamily="34" charset="0"/>
                <a:ea typeface="Calibri-Bold"/>
              </a:rPr>
              <a:t> στον απαραίτητο βαθμό. </a:t>
            </a:r>
          </a:p>
          <a:p>
            <a:r>
              <a:rPr lang="el-GR" sz="1600" dirty="0">
                <a:solidFill>
                  <a:srgbClr val="000000"/>
                </a:solidFill>
                <a:effectLst/>
                <a:latin typeface="Arial" panose="020B0604020202020204" pitchFamily="34" charset="0"/>
                <a:ea typeface="Calibri-Bold"/>
              </a:rPr>
              <a:t>Η μεταφορά των προϊόντων κατάψυξης πρέπει να πραγματοποιείται με την ελάχιστη δυνατή επίδραση σ’ αυτά των εξωτερικών περιβαλλοντικών παραγόντων, με τη θερμοκρασία να μην υπερβαίνει τους -18 </a:t>
            </a:r>
            <a:r>
              <a:rPr lang="el-GR" sz="1600" dirty="0" err="1">
                <a:solidFill>
                  <a:srgbClr val="000000"/>
                </a:solidFill>
                <a:effectLst/>
                <a:latin typeface="Arial" panose="020B0604020202020204" pitchFamily="34" charset="0"/>
                <a:ea typeface="Calibri-Bold"/>
              </a:rPr>
              <a:t>οC</a:t>
            </a:r>
            <a:r>
              <a:rPr lang="el-GR" sz="1600" dirty="0">
                <a:solidFill>
                  <a:srgbClr val="000000"/>
                </a:solidFill>
                <a:effectLst/>
                <a:latin typeface="Arial" panose="020B0604020202020204" pitchFamily="34" charset="0"/>
                <a:ea typeface="Calibri-Bold"/>
              </a:rPr>
              <a:t>. </a:t>
            </a:r>
          </a:p>
        </p:txBody>
      </p:sp>
      <p:sp>
        <p:nvSpPr>
          <p:cNvPr id="2" name="TextBox 1">
            <a:extLst>
              <a:ext uri="{FF2B5EF4-FFF2-40B4-BE49-F238E27FC236}">
                <a16:creationId xmlns:a16="http://schemas.microsoft.com/office/drawing/2014/main" id="{E7E255FF-3098-15C8-567F-A826AFEB5D80}"/>
              </a:ext>
            </a:extLst>
          </p:cNvPr>
          <p:cNvSpPr txBox="1"/>
          <p:nvPr/>
        </p:nvSpPr>
        <p:spPr>
          <a:xfrm>
            <a:off x="676856" y="3140968"/>
            <a:ext cx="8189119" cy="2554545"/>
          </a:xfrm>
          <a:prstGeom prst="rect">
            <a:avLst/>
          </a:prstGeom>
          <a:noFill/>
        </p:spPr>
        <p:txBody>
          <a:bodyPr wrap="square">
            <a:spAutoFit/>
          </a:bodyPr>
          <a:lstStyle/>
          <a:p>
            <a:r>
              <a:rPr lang="el-GR" sz="1600" dirty="0">
                <a:solidFill>
                  <a:srgbClr val="1C2DD2"/>
                </a:solidFill>
                <a:effectLst/>
                <a:latin typeface="Arial" panose="020B0604020202020204" pitchFamily="34" charset="0"/>
                <a:ea typeface="Calibri-Bold"/>
              </a:rPr>
              <a:t>8.1.11  Προστασία αλιευμάτων κατά την παραλαβή/εκφόρτωση </a:t>
            </a:r>
          </a:p>
          <a:p>
            <a:r>
              <a:rPr lang="el-GR" sz="1600" dirty="0">
                <a:solidFill>
                  <a:srgbClr val="000000"/>
                </a:solidFill>
                <a:effectLst/>
                <a:latin typeface="Arial" panose="020B0604020202020204" pitchFamily="34" charset="0"/>
                <a:ea typeface="Calibri-Bold"/>
              </a:rPr>
              <a:t>Κάθε επιχείρηση που εμπορεύεται αλιεύματα ή παράγει προϊόντα με βάση τα αλιεύματα αυτά επιβάλλεται να μην παραλαμβάνει την πρώτη ύλη όταν γνωρίζει ή έχει βάσιμους λόγους να υποπτεύεται ότι αυτή έχει προσβληθεί από παράσιτα και παθογόνους μικροοργανισμούς ή περιέχει ξένες ή ενδογενείς τοξικές ουσίες, σε ένα βαθμό που αυτά δεν θα είναι κατάλληλα προς βρώση. </a:t>
            </a:r>
          </a:p>
          <a:p>
            <a:endParaRPr lang="el-GR" sz="1600" dirty="0">
              <a:solidFill>
                <a:srgbClr val="0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Οι επιχειρήσεις αποθήκευσης αλιευμάτων και προϊόντων τους οφείλουν να τηρούν κατά την παραλαβή και εκφόρτωση τις συνθήκες και τους κανόνες υγιεινής που απαιτούν τα συστήματα HACCP των επιχειρήσεων των οποίων αποθηκεύουν τα προϊόντα. </a:t>
            </a:r>
          </a:p>
        </p:txBody>
      </p:sp>
    </p:spTree>
    <p:extLst>
      <p:ext uri="{BB962C8B-B14F-4D97-AF65-F5344CB8AC3E}">
        <p14:creationId xmlns:p14="http://schemas.microsoft.com/office/powerpoint/2010/main" val="26106936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213265"/>
            <a:ext cx="9186203" cy="708575"/>
            <a:chOff x="0" y="214290"/>
            <a:chExt cx="9144000" cy="574678"/>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135545" y="264414"/>
              <a:ext cx="7757260" cy="424349"/>
            </a:xfrm>
            <a:prstGeom prst="rect">
              <a:avLst/>
            </a:prstGeom>
            <a:noFill/>
          </p:spPr>
          <p:txBody>
            <a:bodyPr wrap="square" rtlCol="0">
              <a:spAutoFit/>
            </a:bodyPr>
            <a:lstStyle/>
            <a:p>
              <a:pPr algn="ctr"/>
              <a:r>
                <a:rPr lang="el-G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Διείσδυση στις παγκόσμιες αγορές </a:t>
              </a:r>
              <a:endParaRPr lang="el-GR"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9</a:t>
              </a:r>
              <a:r>
                <a:rPr lang="en-US" sz="2400" dirty="0">
                  <a:solidFill>
                    <a:schemeClr val="bg1"/>
                  </a:solidFill>
                  <a:latin typeface="Comic Sans MS" pitchFamily="66" charset="0"/>
                </a:rPr>
                <a:t>	</a:t>
              </a: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1196752"/>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Τρεις παράγοντες είναι απαραίτητοι για την διεθνή επιτυχία μιας επιχείρησης:</a:t>
            </a:r>
          </a:p>
          <a:p>
            <a:r>
              <a:rPr lang="el-GR" sz="1600" dirty="0">
                <a:solidFill>
                  <a:srgbClr val="000000"/>
                </a:solidFill>
                <a:effectLst/>
                <a:latin typeface="Arial" panose="020B0604020202020204" pitchFamily="34" charset="0"/>
                <a:ea typeface="Calibri-Bold"/>
              </a:rPr>
              <a:t>(α) σημαντική δυνατότητα ανάπτυξης νέων προϊόντων</a:t>
            </a:r>
          </a:p>
          <a:p>
            <a:r>
              <a:rPr lang="el-GR" sz="1600" dirty="0">
                <a:solidFill>
                  <a:srgbClr val="000000"/>
                </a:solidFill>
                <a:effectLst/>
                <a:latin typeface="Arial" panose="020B0604020202020204" pitchFamily="34" charset="0"/>
                <a:ea typeface="Calibri-Bold"/>
              </a:rPr>
              <a:t>(β) δυνατότητα παραγωγής προϊόντων και υπηρεσιών σε τιμές και ποιότητα παγκοσμίου επιπέδου</a:t>
            </a:r>
          </a:p>
          <a:p>
            <a:r>
              <a:rPr lang="el-GR" sz="1600" dirty="0">
                <a:solidFill>
                  <a:srgbClr val="000000"/>
                </a:solidFill>
                <a:effectLst/>
                <a:latin typeface="Arial" panose="020B0604020202020204" pitchFamily="34" charset="0"/>
                <a:ea typeface="Calibri-Bold"/>
              </a:rPr>
              <a:t>(γ) επαρκές δίκτυο διανομής, μάρκετινγκ και εξυπηρέτησης πελατών</a:t>
            </a:r>
          </a:p>
        </p:txBody>
      </p:sp>
      <p:sp>
        <p:nvSpPr>
          <p:cNvPr id="5" name="TextBox 4">
            <a:extLst>
              <a:ext uri="{FF2B5EF4-FFF2-40B4-BE49-F238E27FC236}">
                <a16:creationId xmlns:a16="http://schemas.microsoft.com/office/drawing/2014/main" id="{328320BB-739A-5B30-72BC-6774292D1DB4}"/>
              </a:ext>
            </a:extLst>
          </p:cNvPr>
          <p:cNvSpPr txBox="1"/>
          <p:nvPr/>
        </p:nvSpPr>
        <p:spPr>
          <a:xfrm>
            <a:off x="676857" y="2636912"/>
            <a:ext cx="8189119" cy="3539430"/>
          </a:xfrm>
          <a:prstGeom prst="rect">
            <a:avLst/>
          </a:prstGeom>
          <a:noFill/>
        </p:spPr>
        <p:txBody>
          <a:bodyPr wrap="square">
            <a:spAutoFit/>
          </a:bodyPr>
          <a:lstStyle/>
          <a:p>
            <a:r>
              <a:rPr lang="el-GR" sz="1600" b="1" dirty="0">
                <a:solidFill>
                  <a:srgbClr val="1C2DD2"/>
                </a:solidFill>
                <a:effectLst/>
                <a:latin typeface="Arial" panose="020B0604020202020204" pitchFamily="34" charset="0"/>
                <a:ea typeface="Calibri-Bold"/>
              </a:rPr>
              <a:t>9.1  Λόγοι πραγματοποίησης εξαγωγών</a:t>
            </a:r>
          </a:p>
          <a:p>
            <a:r>
              <a:rPr lang="el-GR" sz="1600" dirty="0">
                <a:solidFill>
                  <a:srgbClr val="000000"/>
                </a:solidFill>
                <a:effectLst/>
                <a:latin typeface="Arial" panose="020B0604020202020204" pitchFamily="34" charset="0"/>
                <a:ea typeface="Calibri-Bold"/>
              </a:rPr>
              <a:t>Πολλές ελληνικές επιχειρήσεις και κυρίως μικρές μονάδες αποφεύγουν τη διεθνοποίηση και τις εξαγωγές. Οι πιο συνηθισμένοι λόγοι είναι οι εξής: </a:t>
            </a:r>
          </a:p>
          <a:p>
            <a:r>
              <a:rPr lang="el-GR" sz="1600" dirty="0">
                <a:solidFill>
                  <a:srgbClr val="000000"/>
                </a:solidFill>
                <a:effectLst/>
                <a:latin typeface="Arial" panose="020B0604020202020204" pitchFamily="34" charset="0"/>
                <a:ea typeface="Calibri-Bold"/>
              </a:rPr>
              <a:t>1. Το μέγεθος και οι περιορισμένοι πόροι της επιχείρησης </a:t>
            </a:r>
          </a:p>
          <a:p>
            <a:r>
              <a:rPr lang="el-GR" sz="1600" dirty="0">
                <a:solidFill>
                  <a:srgbClr val="000000"/>
                </a:solidFill>
                <a:effectLst/>
                <a:latin typeface="Arial" panose="020B0604020202020204" pitchFamily="34" charset="0"/>
                <a:ea typeface="Calibri-Bold"/>
              </a:rPr>
              <a:t>2. Επιτυχημένη δραστηριότητα στην εγχώρια αγορά ή μη εδραίωση στην εγχώρια αγορά (θεωρούν ότι η επιχείρηση δεν είναι ακόμα ώριμη για το εξωτερικό) </a:t>
            </a:r>
          </a:p>
          <a:p>
            <a:r>
              <a:rPr lang="el-GR" sz="1600" dirty="0">
                <a:solidFill>
                  <a:srgbClr val="000000"/>
                </a:solidFill>
                <a:effectLst/>
                <a:latin typeface="Arial" panose="020B0604020202020204" pitchFamily="34" charset="0"/>
                <a:ea typeface="Calibri-Bold"/>
              </a:rPr>
              <a:t>3. Αποστροφή προς τις ξένες αγορές για λόγους γλωσσικών διαφορών και μη εξοικείωση με τις συναλλαγές σε διαφορετικό νόμισμα </a:t>
            </a:r>
          </a:p>
          <a:p>
            <a:r>
              <a:rPr lang="el-GR" sz="1600" dirty="0">
                <a:solidFill>
                  <a:srgbClr val="000000"/>
                </a:solidFill>
                <a:effectLst/>
                <a:latin typeface="Arial" panose="020B0604020202020204" pitchFamily="34" charset="0"/>
                <a:ea typeface="Calibri-Bold"/>
              </a:rPr>
              <a:t>4. Το γεγονός ότι η επέκταση των πωλήσεων στο εξωτερικό αποτελεί μια ιδιαίτερα πολύπλοκη Διαδικασία </a:t>
            </a:r>
          </a:p>
          <a:p>
            <a:r>
              <a:rPr lang="el-GR" sz="1600" dirty="0">
                <a:solidFill>
                  <a:srgbClr val="000000"/>
                </a:solidFill>
                <a:effectLst/>
                <a:latin typeface="Arial" panose="020B0604020202020204" pitchFamily="34" charset="0"/>
                <a:ea typeface="Calibri-Bold"/>
              </a:rPr>
              <a:t>5. Έλλειψη πληροφόρησης σχετικά με τις διαδικασίες που ακολουθούνται προκειμένου να αναληφθεί κάποιας μορφής εξαγωγική δραστηριότητα </a:t>
            </a:r>
          </a:p>
          <a:p>
            <a:r>
              <a:rPr lang="el-GR" sz="1600" dirty="0">
                <a:solidFill>
                  <a:srgbClr val="000000"/>
                </a:solidFill>
                <a:effectLst/>
                <a:latin typeface="Arial" panose="020B0604020202020204" pitchFamily="34" charset="0"/>
                <a:ea typeface="Calibri-Bold"/>
              </a:rPr>
              <a:t>6. Έλλειψη κουλτούρας εξωστρέφειας μέσα στην επιχείρηση </a:t>
            </a:r>
          </a:p>
          <a:p>
            <a:r>
              <a:rPr lang="el-GR" sz="1600" dirty="0">
                <a:solidFill>
                  <a:srgbClr val="000000"/>
                </a:solidFill>
                <a:effectLst/>
                <a:latin typeface="Arial" panose="020B0604020202020204" pitchFamily="34" charset="0"/>
                <a:ea typeface="Calibri-Bold"/>
              </a:rPr>
              <a:t>7. Οι γραφειοκρατικές διαδικασίες για την εξαγωγή</a:t>
            </a:r>
          </a:p>
        </p:txBody>
      </p:sp>
    </p:spTree>
    <p:extLst>
      <p:ext uri="{BB962C8B-B14F-4D97-AF65-F5344CB8AC3E}">
        <p14:creationId xmlns:p14="http://schemas.microsoft.com/office/powerpoint/2010/main" val="1896359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TextBox 7">
            <a:extLst>
              <a:ext uri="{FF2B5EF4-FFF2-40B4-BE49-F238E27FC236}">
                <a16:creationId xmlns:a16="http://schemas.microsoft.com/office/drawing/2014/main" id="{E1E5F92F-746F-0F60-253C-3EE437EF3873}"/>
              </a:ext>
            </a:extLst>
          </p:cNvPr>
          <p:cNvSpPr txBox="1"/>
          <p:nvPr/>
        </p:nvSpPr>
        <p:spPr>
          <a:xfrm>
            <a:off x="663576" y="1196752"/>
            <a:ext cx="8189119" cy="584775"/>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Α. Ενδογενή κίνητρα</a:t>
            </a:r>
          </a:p>
          <a:p>
            <a:r>
              <a:rPr lang="el-GR" sz="1600" dirty="0">
                <a:solidFill>
                  <a:srgbClr val="000000"/>
                </a:solidFill>
                <a:effectLst/>
                <a:latin typeface="Arial" panose="020B0604020202020204" pitchFamily="34" charset="0"/>
                <a:ea typeface="Calibri-Bold"/>
              </a:rPr>
              <a:t>Ενδογενή κίνητρα σχετίζονται με τη λειτουργία της επιχείρησης και είναι τα εξής:</a:t>
            </a:r>
          </a:p>
        </p:txBody>
      </p:sp>
      <p:sp>
        <p:nvSpPr>
          <p:cNvPr id="2" name="TextBox 1">
            <a:extLst>
              <a:ext uri="{FF2B5EF4-FFF2-40B4-BE49-F238E27FC236}">
                <a16:creationId xmlns:a16="http://schemas.microsoft.com/office/drawing/2014/main" id="{A793AA41-94DC-5470-B547-94619B3F26BB}"/>
              </a:ext>
            </a:extLst>
          </p:cNvPr>
          <p:cNvSpPr txBox="1"/>
          <p:nvPr/>
        </p:nvSpPr>
        <p:spPr>
          <a:xfrm>
            <a:off x="683568" y="476672"/>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Τα κίνητρα εξαγωγικής δραστηριότητας διακρίνονται σε 2 κατηγορίες, στα ενδογενή κίνητρα (Internal </a:t>
            </a:r>
            <a:r>
              <a:rPr lang="el-GR" sz="1600" dirty="0" err="1">
                <a:solidFill>
                  <a:srgbClr val="000000"/>
                </a:solidFill>
                <a:effectLst/>
                <a:latin typeface="Arial" panose="020B0604020202020204" pitchFamily="34" charset="0"/>
                <a:ea typeface="Calibri-Bold"/>
              </a:rPr>
              <a:t>Motives</a:t>
            </a:r>
            <a:r>
              <a:rPr lang="el-GR" sz="1600" dirty="0">
                <a:solidFill>
                  <a:srgbClr val="000000"/>
                </a:solidFill>
                <a:effectLst/>
                <a:latin typeface="Arial" panose="020B0604020202020204" pitchFamily="34" charset="0"/>
                <a:ea typeface="Calibri-Bold"/>
              </a:rPr>
              <a:t>) και στα εξωγενή κίνητρα (</a:t>
            </a:r>
            <a:r>
              <a:rPr lang="el-GR" sz="1600" dirty="0" err="1">
                <a:solidFill>
                  <a:srgbClr val="000000"/>
                </a:solidFill>
                <a:effectLst/>
                <a:latin typeface="Arial" panose="020B0604020202020204" pitchFamily="34" charset="0"/>
                <a:ea typeface="Calibri-Bold"/>
              </a:rPr>
              <a:t>External</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Motives</a:t>
            </a:r>
            <a:r>
              <a:rPr lang="el-GR" sz="1600" dirty="0">
                <a:solidFill>
                  <a:srgbClr val="000000"/>
                </a:solidFill>
                <a:effectLst/>
                <a:latin typeface="Arial" panose="020B0604020202020204" pitchFamily="34" charset="0"/>
                <a:ea typeface="Calibri-Bold"/>
              </a:rPr>
              <a:t>).</a:t>
            </a:r>
            <a:endParaRPr lang="el-GR" sz="1600" dirty="0"/>
          </a:p>
        </p:txBody>
      </p:sp>
      <p:sp>
        <p:nvSpPr>
          <p:cNvPr id="6" name="TextBox 5">
            <a:extLst>
              <a:ext uri="{FF2B5EF4-FFF2-40B4-BE49-F238E27FC236}">
                <a16:creationId xmlns:a16="http://schemas.microsoft.com/office/drawing/2014/main" id="{11383DED-8CA6-A8F5-5E76-B29C926DB4FA}"/>
              </a:ext>
            </a:extLst>
          </p:cNvPr>
          <p:cNvSpPr txBox="1"/>
          <p:nvPr/>
        </p:nvSpPr>
        <p:spPr>
          <a:xfrm>
            <a:off x="683568" y="1916832"/>
            <a:ext cx="8189119" cy="4031873"/>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Α.1 Αύξηση πωλήσεων – ενίσχυση πελατειακής βάσης. </a:t>
            </a:r>
            <a:r>
              <a:rPr lang="el-GR" sz="1600" dirty="0">
                <a:solidFill>
                  <a:srgbClr val="000000"/>
                </a:solidFill>
                <a:effectLst/>
                <a:latin typeface="Arial" panose="020B0604020202020204" pitchFamily="34" charset="0"/>
                <a:ea typeface="Calibri-Bold"/>
              </a:rPr>
              <a:t>Η επέκταση της δραστηριότητα μιας επιχείρησης σε μια νέα αγορά εκτός συνόρων, θα οδηγήσει σε αύξηση των πωλήσεων, καθώς το προϊόν θα διατίθεται σε επιπλέον πελάτες. Αν οι εγχώριες πωλήσεις είναι καλές, τότε οι εξαγωγές είναι ένας τρόπος να γίνει επέκταση της αγοράς, ή/και ανακάλυψη νέων αγορών. </a:t>
            </a:r>
          </a:p>
          <a:p>
            <a:r>
              <a:rPr lang="el-GR" sz="1600" u="sng" dirty="0">
                <a:solidFill>
                  <a:srgbClr val="000000"/>
                </a:solidFill>
                <a:effectLst/>
                <a:latin typeface="Arial" panose="020B0604020202020204" pitchFamily="34" charset="0"/>
                <a:ea typeface="Calibri-Bold"/>
              </a:rPr>
              <a:t>Α.2 Αύξηση κερδών. </a:t>
            </a:r>
          </a:p>
          <a:p>
            <a:r>
              <a:rPr lang="el-GR" sz="1600" u="sng" dirty="0">
                <a:solidFill>
                  <a:srgbClr val="000000"/>
                </a:solidFill>
                <a:effectLst/>
                <a:latin typeface="Arial" panose="020B0604020202020204" pitchFamily="34" charset="0"/>
                <a:ea typeface="Calibri-Bold"/>
              </a:rPr>
              <a:t>Α.3 Η επίτευξη οικονομιών κλίμακας. </a:t>
            </a:r>
            <a:r>
              <a:rPr lang="el-GR" sz="1600" dirty="0">
                <a:solidFill>
                  <a:srgbClr val="000000"/>
                </a:solidFill>
                <a:effectLst/>
                <a:latin typeface="Arial" panose="020B0604020202020204" pitchFamily="34" charset="0"/>
                <a:ea typeface="Calibri-Bold"/>
              </a:rPr>
              <a:t>Μπορούν να επιτευχθούν μέσω του καταμερισμού του επιμέρους κόστους για διαφήμιση, έρευνα και ανάπτυξη, παραγωγικές εγκαταστάσεις, διοικητικό προσωπικό κα. </a:t>
            </a:r>
          </a:p>
          <a:p>
            <a:r>
              <a:rPr lang="el-GR" sz="1600" u="sng" dirty="0">
                <a:solidFill>
                  <a:srgbClr val="000000"/>
                </a:solidFill>
                <a:effectLst/>
                <a:latin typeface="Arial" panose="020B0604020202020204" pitchFamily="34" charset="0"/>
                <a:ea typeface="Calibri-Bold"/>
              </a:rPr>
              <a:t>Α.4 Βελτίωση της ποιότητας του προϊόντος. </a:t>
            </a:r>
            <a:r>
              <a:rPr lang="el-GR" sz="1600" dirty="0">
                <a:solidFill>
                  <a:srgbClr val="000000"/>
                </a:solidFill>
                <a:effectLst/>
                <a:latin typeface="Arial" panose="020B0604020202020204" pitchFamily="34" charset="0"/>
                <a:ea typeface="Calibri-Bold"/>
              </a:rPr>
              <a:t>Λαμβάνοντας υπόψη τις υψηλότερες απαιτήσεις της διεθνούς αγοράς και το διεθνή ανταγωνισμό, το τελικό εξαγώγιμο προϊόν θα πρέπει να είναι σημαντικά βελτιωμένο όσον αφορά στην ποιότητα και στην ανταγωνιστικότητα.</a:t>
            </a:r>
          </a:p>
          <a:p>
            <a:r>
              <a:rPr lang="el-GR" sz="1600" u="sng" dirty="0">
                <a:solidFill>
                  <a:srgbClr val="000000"/>
                </a:solidFill>
                <a:effectLst/>
                <a:latin typeface="Arial" panose="020B0604020202020204" pitchFamily="34" charset="0"/>
                <a:ea typeface="Calibri-Bold"/>
              </a:rPr>
              <a:t>Α.5 Η διαφοροποίηση του επιχειρηματικού κινδύνου. </a:t>
            </a:r>
            <a:r>
              <a:rPr lang="el-GR" sz="1600" dirty="0">
                <a:solidFill>
                  <a:srgbClr val="000000"/>
                </a:solidFill>
                <a:effectLst/>
                <a:latin typeface="Arial" panose="020B0604020202020204" pitchFamily="34" charset="0"/>
                <a:ea typeface="Calibri-Bold"/>
              </a:rPr>
              <a:t>Επιχειρήσεις οι οποίες έχουν επιλέξει τη γεωγραφική διαφοροποίηση του χαρτοφυλακίου τους, ελαχιστοποιούν τον κίνδυνο επηρεασμού των πωλήσεών τους από την πορεία μιας οικονομίας. </a:t>
            </a:r>
          </a:p>
        </p:txBody>
      </p:sp>
    </p:spTree>
    <p:extLst>
      <p:ext uri="{BB962C8B-B14F-4D97-AF65-F5344CB8AC3E}">
        <p14:creationId xmlns:p14="http://schemas.microsoft.com/office/powerpoint/2010/main" val="1800512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A793AA41-94DC-5470-B547-94619B3F26BB}"/>
              </a:ext>
            </a:extLst>
          </p:cNvPr>
          <p:cNvSpPr txBox="1"/>
          <p:nvPr/>
        </p:nvSpPr>
        <p:spPr>
          <a:xfrm>
            <a:off x="683568" y="476672"/>
            <a:ext cx="8189119" cy="5262979"/>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Α.6 Η τεχνολογική/ ποιοτική ανωτερότητα του προϊόντος. </a:t>
            </a:r>
            <a:r>
              <a:rPr lang="el-GR" sz="1600" dirty="0">
                <a:solidFill>
                  <a:srgbClr val="000000"/>
                </a:solidFill>
                <a:effectLst/>
                <a:latin typeface="Arial" panose="020B0604020202020204" pitchFamily="34" charset="0"/>
                <a:ea typeface="Calibri-Bold"/>
              </a:rPr>
              <a:t>Αν το προϊόν διαθέτει ποιοτικά χαρακτηριστικά ανώτερα συγκριτικά με άλλα ανταγωνιστικά προϊόντα, είναι μια σημαντική ευκαιρία η φήμη του να ξεπεράσει τα σύνορα της εγχώριας αγοράς. Μάλιστα, αφού η ανάπτυξη τέτοιων προϊόντων συνήθως συνεπάγεται υψηλό κόστος, η διεύρυνση της πελατειακής βάσης εκτός συνόρων είναι ένας τρόπος για γρηγορότερη απόσβεση.</a:t>
            </a:r>
          </a:p>
          <a:p>
            <a:endParaRPr lang="el-GR" sz="1600" dirty="0">
              <a:solidFill>
                <a:srgbClr val="000000"/>
              </a:solidFill>
              <a:effectLst/>
              <a:latin typeface="Arial" panose="020B0604020202020204" pitchFamily="34" charset="0"/>
              <a:ea typeface="Calibri-Bold"/>
            </a:endParaRPr>
          </a:p>
          <a:p>
            <a:r>
              <a:rPr lang="el-GR" sz="1600" u="sng" dirty="0">
                <a:solidFill>
                  <a:srgbClr val="000000"/>
                </a:solidFill>
                <a:effectLst/>
                <a:latin typeface="Arial" panose="020B0604020202020204" pitchFamily="34" charset="0"/>
                <a:ea typeface="Calibri-Bold"/>
              </a:rPr>
              <a:t>Α.7 Περισσότερη και καλύτερη πληροφόρηση. </a:t>
            </a:r>
            <a:r>
              <a:rPr lang="el-GR" sz="1600" dirty="0">
                <a:solidFill>
                  <a:srgbClr val="000000"/>
                </a:solidFill>
                <a:effectLst/>
                <a:latin typeface="Arial" panose="020B0604020202020204" pitchFamily="34" charset="0"/>
                <a:ea typeface="Calibri-Bold"/>
              </a:rPr>
              <a:t>Η εξαγωγική δραστηριότητα δίνει στην επιχείρηση το πλεονέκτημα της κατανόησης των απαιτήσεων και των ιδιαιτεροτήτων των αγορών του εξωτερικού, που αποτελούν πολύτιμη πηγή άντλησης πληροφοριών. Το γεγονός αυτό λειτουργεί θετικά σε ό,τι αφορά την απόκτηση γνώσης, τόσο για τις εξαγωγικές διαδικασίες, όσο και για την αγορά στην οποία δραστηριοποιείστε. Επιπλέον, η παγκόσμια αγορά συνεπάγεται νέες ιδέες, γνώσεις και εμπειρίες για την επιχείρηση.</a:t>
            </a:r>
          </a:p>
          <a:p>
            <a:endParaRPr lang="el-GR" sz="1600" dirty="0">
              <a:solidFill>
                <a:srgbClr val="000000"/>
              </a:solidFill>
              <a:effectLst/>
              <a:latin typeface="Arial" panose="020B0604020202020204" pitchFamily="34" charset="0"/>
              <a:ea typeface="Calibri-Bold"/>
            </a:endParaRPr>
          </a:p>
          <a:p>
            <a:r>
              <a:rPr lang="el-GR" sz="1600" u="sng" dirty="0">
                <a:solidFill>
                  <a:srgbClr val="000000"/>
                </a:solidFill>
                <a:effectLst/>
                <a:latin typeface="Arial" panose="020B0604020202020204" pitchFamily="34" charset="0"/>
                <a:ea typeface="Calibri-Bold"/>
              </a:rPr>
              <a:t>Α.8 Ενίσχυση του προφίλ της επιχείρησης στους πελάτες της εγχώριας αγοράς. </a:t>
            </a:r>
            <a:r>
              <a:rPr lang="el-GR" sz="1600" dirty="0">
                <a:solidFill>
                  <a:srgbClr val="000000"/>
                </a:solidFill>
                <a:effectLst/>
                <a:latin typeface="Arial" panose="020B0604020202020204" pitchFamily="34" charset="0"/>
                <a:ea typeface="Calibri-Bold"/>
              </a:rPr>
              <a:t>Μια επιχείρηση που έχει επιτυχημένη εξαγωγική δραστηριότητα ενισχύει την εικόνα της στους εγχώριους πελάτες και καταναλωτές.</a:t>
            </a:r>
          </a:p>
          <a:p>
            <a:endParaRPr lang="el-GR" sz="1600" dirty="0">
              <a:solidFill>
                <a:srgbClr val="000000"/>
              </a:solidFill>
              <a:effectLst/>
              <a:latin typeface="Arial" panose="020B0604020202020204" pitchFamily="34" charset="0"/>
              <a:ea typeface="Calibri-Bold"/>
            </a:endParaRPr>
          </a:p>
          <a:p>
            <a:r>
              <a:rPr lang="el-GR" sz="1600" u="sng" dirty="0">
                <a:solidFill>
                  <a:srgbClr val="000000"/>
                </a:solidFill>
                <a:effectLst/>
                <a:latin typeface="Arial" panose="020B0604020202020204" pitchFamily="34" charset="0"/>
                <a:ea typeface="Calibri-Bold"/>
              </a:rPr>
              <a:t>Α.9 Εξομάλυνση των εποχιακών πωλήσεων. </a:t>
            </a:r>
            <a:r>
              <a:rPr lang="el-GR" sz="1600" dirty="0">
                <a:solidFill>
                  <a:srgbClr val="000000"/>
                </a:solidFill>
                <a:effectLst/>
                <a:latin typeface="Arial" panose="020B0604020202020204" pitchFamily="34" charset="0"/>
                <a:ea typeface="Calibri-Bold"/>
              </a:rPr>
              <a:t>Αν η ζήτηση για τα προϊόντα σας μιας επιχείρησης  εμφανίζει έντονες εποχιακές διακυμάνσεις, τότε η εξαγωγική δραστηριότητα σε χώρες με διαφορετικές εποχιακές διακυμάνσεις στη ζήτηση μπορεί να βοηθήσει στην εξομάλυνση της παραγωγικής διαδικασίας και των πωλήσεων.</a:t>
            </a:r>
          </a:p>
        </p:txBody>
      </p:sp>
    </p:spTree>
    <p:extLst>
      <p:ext uri="{BB962C8B-B14F-4D97-AF65-F5344CB8AC3E}">
        <p14:creationId xmlns:p14="http://schemas.microsoft.com/office/powerpoint/2010/main" val="236572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TextBox 7">
            <a:extLst>
              <a:ext uri="{FF2B5EF4-FFF2-40B4-BE49-F238E27FC236}">
                <a16:creationId xmlns:a16="http://schemas.microsoft.com/office/drawing/2014/main" id="{E1E5F92F-746F-0F60-253C-3EE437EF3873}"/>
              </a:ext>
            </a:extLst>
          </p:cNvPr>
          <p:cNvSpPr txBox="1"/>
          <p:nvPr/>
        </p:nvSpPr>
        <p:spPr>
          <a:xfrm>
            <a:off x="663576" y="476672"/>
            <a:ext cx="8189119" cy="830997"/>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Β. Εξωγενή κίνητρα</a:t>
            </a:r>
          </a:p>
          <a:p>
            <a:r>
              <a:rPr lang="el-GR" sz="1600" dirty="0">
                <a:solidFill>
                  <a:srgbClr val="000000"/>
                </a:solidFill>
                <a:effectLst/>
                <a:latin typeface="Arial" panose="020B0604020202020204" pitchFamily="34" charset="0"/>
                <a:ea typeface="Calibri-Bold"/>
              </a:rPr>
              <a:t>Εξωγενή Κίνητρα είναι αυτά τα οποία σχετίζονται με παράγοντες του εξωτερικού περιβάλλοντος της επιχείρησης, όπως είναι τα εξής:</a:t>
            </a:r>
          </a:p>
        </p:txBody>
      </p:sp>
      <p:sp>
        <p:nvSpPr>
          <p:cNvPr id="6" name="TextBox 5">
            <a:extLst>
              <a:ext uri="{FF2B5EF4-FFF2-40B4-BE49-F238E27FC236}">
                <a16:creationId xmlns:a16="http://schemas.microsoft.com/office/drawing/2014/main" id="{11383DED-8CA6-A8F5-5E76-B29C926DB4FA}"/>
              </a:ext>
            </a:extLst>
          </p:cNvPr>
          <p:cNvSpPr txBox="1"/>
          <p:nvPr/>
        </p:nvSpPr>
        <p:spPr>
          <a:xfrm>
            <a:off x="683568" y="1408708"/>
            <a:ext cx="8189119" cy="2308324"/>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Β.1 Ισχυρός και εντεινόμενος ανταγωνισμός της εγχώριας αγοράς. </a:t>
            </a:r>
            <a:r>
              <a:rPr lang="el-GR" sz="1600" dirty="0">
                <a:solidFill>
                  <a:srgbClr val="000000"/>
                </a:solidFill>
                <a:effectLst/>
                <a:latin typeface="Arial" panose="020B0604020202020204" pitchFamily="34" charset="0"/>
                <a:ea typeface="Calibri-Bold"/>
              </a:rPr>
              <a:t>Ο ισχυρός ανταγωνισμός στην εγχώρια αγορά αποτελεί κίνητρο της στροφής των επιχειρήσεων σε ξένες αγορές, με σκοπό να καλυφθεί το χάσμα από τις μειωμένες πωλήσεις. Συνήθως, οι επιχειρήσεις επιλέγουν να στραφούν σε αγορές στις οποίες τα προϊόντα τους είναι ακόμη ανταγωνιστικά.</a:t>
            </a:r>
          </a:p>
          <a:p>
            <a:r>
              <a:rPr lang="el-GR" sz="1600" u="sng" dirty="0">
                <a:solidFill>
                  <a:srgbClr val="000000"/>
                </a:solidFill>
                <a:effectLst/>
                <a:latin typeface="Arial" panose="020B0604020202020204" pitchFamily="34" charset="0"/>
                <a:ea typeface="Calibri-Bold"/>
              </a:rPr>
              <a:t>Β.2 Εμφάνιση ευκαιριών σε ξένες αγορές. </a:t>
            </a:r>
            <a:r>
              <a:rPr lang="el-GR" sz="1600" dirty="0">
                <a:solidFill>
                  <a:srgbClr val="000000"/>
                </a:solidFill>
                <a:effectLst/>
                <a:latin typeface="Arial" panose="020B0604020202020204" pitchFamily="34" charset="0"/>
                <a:ea typeface="Calibri-Bold"/>
              </a:rPr>
              <a:t>Τέτοιες ευκαιρίες μπορούν να είναι οι διακρατικές οικονομικές συμφωνίες, οι δασμολογικές ελαφρύνσεις, οι τελωνειακές άρσεις καθώς και η κρατική υποστήριξη και ενίσχυση της εξαγωγικής δραστηριότητας των επιχειρήσεων.</a:t>
            </a:r>
          </a:p>
        </p:txBody>
      </p:sp>
      <p:sp>
        <p:nvSpPr>
          <p:cNvPr id="3" name="TextBox 2">
            <a:extLst>
              <a:ext uri="{FF2B5EF4-FFF2-40B4-BE49-F238E27FC236}">
                <a16:creationId xmlns:a16="http://schemas.microsoft.com/office/drawing/2014/main" id="{660E9933-A9BB-437E-CA64-133381CFD0F7}"/>
              </a:ext>
            </a:extLst>
          </p:cNvPr>
          <p:cNvSpPr txBox="1"/>
          <p:nvPr/>
        </p:nvSpPr>
        <p:spPr>
          <a:xfrm>
            <a:off x="663575" y="3717032"/>
            <a:ext cx="8189119" cy="2062103"/>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Β.3 Περιορισμένο μέγεθος της εγχώριας αγοράς. </a:t>
            </a:r>
            <a:r>
              <a:rPr lang="el-GR" sz="1600" dirty="0">
                <a:solidFill>
                  <a:srgbClr val="000000"/>
                </a:solidFill>
                <a:effectLst/>
                <a:latin typeface="Arial" panose="020B0604020202020204" pitchFamily="34" charset="0"/>
                <a:ea typeface="Calibri-Bold"/>
              </a:rPr>
              <a:t>Η διεύρυνση της επιχειρηματικής δράσης στο διεθνές οικονομικό περιβάλλον δημιουργεί σημαντικές προοπτικές για την αύξηση των πωλήσεων και των κερδών. </a:t>
            </a:r>
          </a:p>
          <a:p>
            <a:r>
              <a:rPr lang="el-GR" sz="1600" u="sng" dirty="0">
                <a:solidFill>
                  <a:srgbClr val="000000"/>
                </a:solidFill>
                <a:effectLst/>
                <a:latin typeface="Arial" panose="020B0604020202020204" pitchFamily="34" charset="0"/>
                <a:ea typeface="Calibri-Bold"/>
              </a:rPr>
              <a:t>Β.4 Προσέγγιση από τη μεριά των ξένων πελατών. </a:t>
            </a:r>
            <a:r>
              <a:rPr lang="el-GR" sz="1600" dirty="0">
                <a:solidFill>
                  <a:srgbClr val="000000"/>
                </a:solidFill>
                <a:effectLst/>
                <a:latin typeface="Arial" panose="020B0604020202020204" pitchFamily="34" charset="0"/>
                <a:ea typeface="Calibri-Bold"/>
              </a:rPr>
              <a:t>Η συμμετοχή σε διεθνείς εμπορικές, γενικές και κλαδικές, εκθέσεις, σε επιχειρηματικές αποστολές, καθώς και η προβολή και διαφήμιση μίας επιχείρησης ενδέχεται να προσελκύσει πελάτες από χώρες εκτός συνόρων δράσης της επιχείρησης. Σε αυτό έχει συνεισφέρει σημαντικά και η ευρεία χρήση του Διαδικτύου.</a:t>
            </a:r>
          </a:p>
        </p:txBody>
      </p:sp>
    </p:spTree>
    <p:extLst>
      <p:ext uri="{BB962C8B-B14F-4D97-AF65-F5344CB8AC3E}">
        <p14:creationId xmlns:p14="http://schemas.microsoft.com/office/powerpoint/2010/main" val="438034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213265"/>
            <a:ext cx="9186203" cy="708575"/>
            <a:chOff x="0" y="214290"/>
            <a:chExt cx="9144000" cy="574678"/>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135545" y="264414"/>
              <a:ext cx="7757260" cy="399388"/>
            </a:xfrm>
            <a:prstGeom prst="rect">
              <a:avLst/>
            </a:prstGeom>
            <a:noFill/>
          </p:spPr>
          <p:txBody>
            <a:bodyPr wrap="square" rtlCol="0">
              <a:spAutoFit/>
            </a:bodyPr>
            <a:lstStyle/>
            <a:p>
              <a:pPr algn="ctr"/>
              <a:r>
                <a:rPr lang="el-GR" sz="2600" b="1" dirty="0">
                  <a:solidFill>
                    <a:srgbClr val="FFFF00"/>
                  </a:solidFill>
                  <a:effectLst>
                    <a:outerShdw blurRad="38100" dist="38100" dir="2700000" algn="tl">
                      <a:srgbClr val="000000">
                        <a:alpha val="43137"/>
                      </a:srgbClr>
                    </a:outerShdw>
                  </a:effectLst>
                  <a:latin typeface="Arial" pitchFamily="34" charset="0"/>
                  <a:cs typeface="Arial" pitchFamily="34" charset="0"/>
                </a:rPr>
                <a:t>Διάγνωση επιπέδου εξαγωγικής ετοιμότητας</a:t>
              </a:r>
              <a:endParaRPr lang="el-GR" sz="26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10</a:t>
              </a:r>
              <a:r>
                <a:rPr lang="en-US" sz="2400" dirty="0">
                  <a:solidFill>
                    <a:schemeClr val="bg1"/>
                  </a:solidFill>
                  <a:latin typeface="Comic Sans MS" pitchFamily="66" charset="0"/>
                </a:rPr>
                <a:t>	</a:t>
              </a: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1196752"/>
            <a:ext cx="8189119" cy="2308324"/>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πρώτη πρόκληση που πρέπει να αντιμετωπίσει μία επιχείρηση αν θέλει να ξεκινήσει εξαγωγική δραστηριότητα, είναι η κατανόηση του βαθμού στον οποίο είναι έτοιμη και μπορεί να υποστηρίξει επιτυχώς ένα τέτοιο εγχείρημα, απαντώντας στα ακόλουθα ερωτήματα.</a:t>
            </a:r>
          </a:p>
          <a:p>
            <a:r>
              <a:rPr lang="el-GR" sz="1600" dirty="0">
                <a:solidFill>
                  <a:srgbClr val="000000"/>
                </a:solidFill>
                <a:effectLst/>
                <a:latin typeface="Arial" panose="020B0604020202020204" pitchFamily="34" charset="0"/>
                <a:ea typeface="Calibri-Bold"/>
              </a:rPr>
              <a:t>•  Είναι η επιχείρησή σας έτοιμη για να εξάγει; </a:t>
            </a:r>
          </a:p>
          <a:p>
            <a:r>
              <a:rPr lang="el-GR" sz="1600" dirty="0">
                <a:solidFill>
                  <a:srgbClr val="000000"/>
                </a:solidFill>
                <a:effectLst/>
                <a:latin typeface="Arial" panose="020B0604020202020204" pitchFamily="34" charset="0"/>
                <a:ea typeface="Calibri-Bold"/>
              </a:rPr>
              <a:t>•  Και αν ναι, σε ποιο βαθμό; </a:t>
            </a:r>
          </a:p>
          <a:p>
            <a:r>
              <a:rPr lang="el-GR" sz="1600" dirty="0">
                <a:solidFill>
                  <a:srgbClr val="000000"/>
                </a:solidFill>
                <a:effectLst/>
                <a:latin typeface="Arial" panose="020B0604020202020204" pitchFamily="34" charset="0"/>
                <a:ea typeface="Calibri-Bold"/>
              </a:rPr>
              <a:t>•  Υπάρχει το σωστό προϊόν, την ικανότητα και τους πόρους ώστε να προχωρήσει σε μια επιτυχημένη εξαγωγική δραστηριοποίηση; </a:t>
            </a:r>
          </a:p>
          <a:p>
            <a:r>
              <a:rPr lang="el-GR" sz="1600" dirty="0">
                <a:solidFill>
                  <a:srgbClr val="000000"/>
                </a:solidFill>
                <a:effectLst/>
                <a:latin typeface="Arial" panose="020B0604020202020204" pitchFamily="34" charset="0"/>
                <a:ea typeface="Calibri-Bold"/>
              </a:rPr>
              <a:t>•  Διαθέτει το κατάλληλο ανθρώπινο δυναμικό; </a:t>
            </a:r>
          </a:p>
        </p:txBody>
      </p:sp>
      <p:sp>
        <p:nvSpPr>
          <p:cNvPr id="3" name="TextBox 2">
            <a:extLst>
              <a:ext uri="{FF2B5EF4-FFF2-40B4-BE49-F238E27FC236}">
                <a16:creationId xmlns:a16="http://schemas.microsoft.com/office/drawing/2014/main" id="{6574E036-1E1C-EB8B-5EB3-F647BA29708B}"/>
              </a:ext>
            </a:extLst>
          </p:cNvPr>
          <p:cNvSpPr txBox="1"/>
          <p:nvPr/>
        </p:nvSpPr>
        <p:spPr>
          <a:xfrm>
            <a:off x="623688" y="3540308"/>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Τα παραπάνω ερωτήματα είναι κρίσιμα και θα πρέπει να απαντηθούν σε πρώιμο στάδιο έτσι ώστε η επιχείρηση να έχει το χρόνο να αξιολογήσει την ετοιμότητά της. </a:t>
            </a:r>
          </a:p>
          <a:p>
            <a:r>
              <a:rPr lang="el-GR" sz="1600" dirty="0">
                <a:solidFill>
                  <a:srgbClr val="000000"/>
                </a:solidFill>
                <a:effectLst/>
                <a:latin typeface="Arial" panose="020B0604020202020204" pitchFamily="34" charset="0"/>
                <a:ea typeface="Calibri-Bold"/>
              </a:rPr>
              <a:t>Θα πρέπει επίσης να είναι κατανοητό ότι η απόφαση για εξαγωγές αποτελεί μια μακροπρόθεσμη δέσμευση και η ευκαιριακή αντιμετώπισή τους μπορεί να οδηγήσει σε αντίθετα από τα επιθυμητά αποτελέσματα.</a:t>
            </a:r>
          </a:p>
        </p:txBody>
      </p:sp>
      <p:sp>
        <p:nvSpPr>
          <p:cNvPr id="4" name="TextBox 3">
            <a:extLst>
              <a:ext uri="{FF2B5EF4-FFF2-40B4-BE49-F238E27FC236}">
                <a16:creationId xmlns:a16="http://schemas.microsoft.com/office/drawing/2014/main" id="{1669BD2F-2E73-AE99-5E48-90FBB011AC42}"/>
              </a:ext>
            </a:extLst>
          </p:cNvPr>
          <p:cNvSpPr txBox="1"/>
          <p:nvPr/>
        </p:nvSpPr>
        <p:spPr>
          <a:xfrm>
            <a:off x="645876" y="4904973"/>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Πριν από τη διαδικασία αναγνώρισης εξαγωγικής ετοιμότητας της επιχείρησης θα πρέπει να γίνει και μια διάγνωση της υφιστάμενης κατάστασης της επιχείρησης. Κατάλληλο εργαλείο για τη διάγνωση της υφιστάμενης κατάστασης είναι η </a:t>
            </a:r>
            <a:r>
              <a:rPr lang="el-GR" sz="1600" b="1" dirty="0">
                <a:solidFill>
                  <a:srgbClr val="000000"/>
                </a:solidFill>
                <a:effectLst/>
                <a:latin typeface="Arial" panose="020B0604020202020204" pitchFamily="34" charset="0"/>
                <a:ea typeface="Calibri-Bold"/>
              </a:rPr>
              <a:t>SWOT ανάλυση</a:t>
            </a:r>
            <a:r>
              <a:rPr lang="el-GR" sz="1600" dirty="0">
                <a:solidFill>
                  <a:srgbClr val="000000"/>
                </a:solidFill>
                <a:effectLst/>
                <a:latin typeface="Arial" panose="020B0604020202020204" pitchFamily="34" charset="0"/>
                <a:ea typeface="Calibri-Bold"/>
              </a:rPr>
              <a:t>. </a:t>
            </a:r>
          </a:p>
        </p:txBody>
      </p:sp>
    </p:spTree>
    <p:extLst>
      <p:ext uri="{BB962C8B-B14F-4D97-AF65-F5344CB8AC3E}">
        <p14:creationId xmlns:p14="http://schemas.microsoft.com/office/powerpoint/2010/main" val="409750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7" name="Rectangle 6"/>
          <p:cNvSpPr>
            <a:spLocks noChangeArrowheads="1"/>
          </p:cNvSpPr>
          <p:nvPr/>
        </p:nvSpPr>
        <p:spPr bwMode="auto">
          <a:xfrm>
            <a:off x="934815" y="666109"/>
            <a:ext cx="7493540" cy="574678"/>
          </a:xfrm>
          <a:prstGeom prst="rect">
            <a:avLst/>
          </a:prstGeom>
          <a:noFill/>
          <a:ln w="9525">
            <a:noFill/>
            <a:miter lim="800000"/>
            <a:headEnd/>
            <a:tailEnd/>
          </a:ln>
          <a:effectLst/>
        </p:spPr>
        <p:txBody>
          <a:bodyPr/>
          <a:lstStyle/>
          <a:p>
            <a:pPr>
              <a:spcBef>
                <a:spcPct val="20000"/>
              </a:spcBef>
              <a:buClr>
                <a:schemeClr val="tx2"/>
              </a:buClr>
            </a:pPr>
            <a:r>
              <a:rPr lang="en-US" sz="2400" dirty="0">
                <a:solidFill>
                  <a:srgbClr val="0070C0"/>
                </a:solidFill>
                <a:effectLst>
                  <a:outerShdw blurRad="38100" dist="38100" dir="2700000" algn="tl">
                    <a:srgbClr val="000000"/>
                  </a:outerShdw>
                </a:effectLst>
                <a:latin typeface="Arial" panose="020B0604020202020204" pitchFamily="34" charset="0"/>
              </a:rPr>
              <a:t>   </a:t>
            </a:r>
            <a:r>
              <a:rPr lang="el-GR" sz="2400" dirty="0">
                <a:solidFill>
                  <a:srgbClr val="0070C0"/>
                </a:solidFill>
                <a:effectLst>
                  <a:outerShdw blurRad="38100" dist="38100" dir="2700000" algn="tl">
                    <a:srgbClr val="000000"/>
                  </a:outerShdw>
                </a:effectLst>
                <a:latin typeface="Arial" panose="020B0604020202020204" pitchFamily="34" charset="0"/>
              </a:rPr>
              <a:t>1.2  </a:t>
            </a:r>
            <a:r>
              <a:rPr lang="el-GR" sz="2400" b="1" dirty="0">
                <a:solidFill>
                  <a:srgbClr val="0070C0"/>
                </a:solidFill>
                <a:effectLst>
                  <a:outerShdw blurRad="38100" dist="38100" dir="2700000" algn="tl">
                    <a:srgbClr val="000000"/>
                  </a:outerShdw>
                </a:effectLst>
                <a:latin typeface="Arial" panose="020B0604020202020204" pitchFamily="34" charset="0"/>
              </a:rPr>
              <a:t>Υδατοκαλλιέργειες</a:t>
            </a:r>
            <a:r>
              <a:rPr lang="en-US" sz="2400" dirty="0">
                <a:solidFill>
                  <a:srgbClr val="0070C0"/>
                </a:solidFill>
                <a:effectLst>
                  <a:outerShdw blurRad="38100" dist="38100" dir="2700000" algn="tl">
                    <a:srgbClr val="000000"/>
                  </a:outerShdw>
                </a:effectLst>
                <a:latin typeface="Arial" panose="020B0604020202020204" pitchFamily="34" charset="0"/>
              </a:rPr>
              <a:t>	</a:t>
            </a:r>
          </a:p>
        </p:txBody>
      </p:sp>
      <p:sp>
        <p:nvSpPr>
          <p:cNvPr id="5" name="TextBox 4">
            <a:extLst>
              <a:ext uri="{FF2B5EF4-FFF2-40B4-BE49-F238E27FC236}">
                <a16:creationId xmlns:a16="http://schemas.microsoft.com/office/drawing/2014/main" id="{DF661924-BD91-1F71-23CD-4AD148279139}"/>
              </a:ext>
            </a:extLst>
          </p:cNvPr>
          <p:cNvSpPr txBox="1"/>
          <p:nvPr/>
        </p:nvSpPr>
        <p:spPr>
          <a:xfrm>
            <a:off x="663573" y="1251039"/>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a:t>
            </a:r>
            <a:r>
              <a:rPr lang="el-GR" sz="1600" b="1" dirty="0">
                <a:solidFill>
                  <a:srgbClr val="000000"/>
                </a:solidFill>
                <a:effectLst/>
                <a:latin typeface="Arial" panose="020B0604020202020204" pitchFamily="34" charset="0"/>
                <a:ea typeface="Calibri-Bold"/>
              </a:rPr>
              <a:t>υδατοκαλλιέργεια</a:t>
            </a:r>
            <a:r>
              <a:rPr lang="el-GR" sz="1600" dirty="0">
                <a:solidFill>
                  <a:srgbClr val="000000"/>
                </a:solidFill>
                <a:effectLst/>
                <a:latin typeface="Arial" panose="020B0604020202020204" pitchFamily="34" charset="0"/>
                <a:ea typeface="Calibri-Bold"/>
              </a:rPr>
              <a:t> ορίζεται ως η καλλιέργεια των φυτών και των ζώων που βρίσκονται σε ένα υδάτινο οικοσύστημα (θάλασσα ή γλυκά νερά). </a:t>
            </a:r>
            <a:endParaRPr lang="el-GR" sz="1600" dirty="0"/>
          </a:p>
        </p:txBody>
      </p:sp>
      <p:sp>
        <p:nvSpPr>
          <p:cNvPr id="7" name="TextBox 6">
            <a:extLst>
              <a:ext uri="{FF2B5EF4-FFF2-40B4-BE49-F238E27FC236}">
                <a16:creationId xmlns:a16="http://schemas.microsoft.com/office/drawing/2014/main" id="{67566929-8DC2-E64F-63F3-31A62BD25941}"/>
              </a:ext>
            </a:extLst>
          </p:cNvPr>
          <p:cNvSpPr txBox="1"/>
          <p:nvPr/>
        </p:nvSpPr>
        <p:spPr>
          <a:xfrm>
            <a:off x="663574" y="1853222"/>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έναρξη της υδατοκαλλιέργειας χρονολογείται αιώνες πριν. Στοιχεία από ψάρια που αιχμαλωτίζονταν και μεγάλωναν σε λίμνες και λιμνοθάλασσες συναντώνται πριν από πάνω από 2.000 χρόνια. </a:t>
            </a:r>
            <a:endParaRPr lang="el-GR" sz="1600" dirty="0"/>
          </a:p>
        </p:txBody>
      </p:sp>
      <p:sp>
        <p:nvSpPr>
          <p:cNvPr id="8" name="TextBox 7">
            <a:extLst>
              <a:ext uri="{FF2B5EF4-FFF2-40B4-BE49-F238E27FC236}">
                <a16:creationId xmlns:a16="http://schemas.microsoft.com/office/drawing/2014/main" id="{E1E5F92F-746F-0F60-253C-3EE437EF3873}"/>
              </a:ext>
            </a:extLst>
          </p:cNvPr>
          <p:cNvSpPr txBox="1"/>
          <p:nvPr/>
        </p:nvSpPr>
        <p:spPr>
          <a:xfrm>
            <a:off x="663576" y="3352924"/>
            <a:ext cx="8189119" cy="2308324"/>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Η υδατοκαλλιέργεια στην Ελλάδα </a:t>
            </a:r>
          </a:p>
          <a:p>
            <a:r>
              <a:rPr lang="el-GR" sz="1600" dirty="0">
                <a:solidFill>
                  <a:srgbClr val="000000"/>
                </a:solidFill>
                <a:effectLst/>
                <a:latin typeface="Arial" panose="020B0604020202020204" pitchFamily="34" charset="0"/>
                <a:ea typeface="Calibri-Bold"/>
              </a:rPr>
              <a:t>• Το 2020 η συνολική παραγωγή υδατοκαλλιέργειας ανήλθε στους 143.416 τόνους εκτιμώμενης αξίας 593,85 εκατ. ευρώ.</a:t>
            </a:r>
          </a:p>
          <a:p>
            <a:r>
              <a:rPr lang="el-GR" sz="1600" dirty="0">
                <a:solidFill>
                  <a:srgbClr val="000000"/>
                </a:solidFill>
                <a:effectLst/>
                <a:latin typeface="Arial" panose="020B0604020202020204" pitchFamily="34" charset="0"/>
                <a:ea typeface="Calibri-Bold"/>
              </a:rPr>
              <a:t>• Το 65% της εγχώριας παραγωγής αλιευτικών προϊόντων προέρχεται από την υδατοκαλλιέργεια και το 35% από την αλιεία.</a:t>
            </a:r>
          </a:p>
          <a:p>
            <a:r>
              <a:rPr lang="el-GR" sz="1600" dirty="0">
                <a:solidFill>
                  <a:srgbClr val="000000"/>
                </a:solidFill>
                <a:effectLst/>
                <a:latin typeface="Arial" panose="020B0604020202020204" pitchFamily="34" charset="0"/>
                <a:ea typeface="Calibri-Bold"/>
              </a:rPr>
              <a:t>• Ο κλάδος δημιουργεί 12.000 θέσεις άμεσης και έμμεσης εργασίας κυρίως σε παράκτιες ή απομακρυσμένες περιοχές.</a:t>
            </a:r>
          </a:p>
          <a:p>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Tα</a:t>
            </a:r>
            <a:r>
              <a:rPr lang="el-GR" sz="1600" dirty="0">
                <a:solidFill>
                  <a:srgbClr val="000000"/>
                </a:solidFill>
                <a:effectLst/>
                <a:latin typeface="Arial" panose="020B0604020202020204" pitchFamily="34" charset="0"/>
                <a:ea typeface="Calibri-Bold"/>
              </a:rPr>
              <a:t> ψάρια και τα μύδια αποτελούν τα κύρια είδη εκτροφής αντιπροσωπεύοντας το 87% και το 13% αντίστοιχα της συνολικής ιχθυοκαλλιεργητικής παραγωγής.</a:t>
            </a:r>
          </a:p>
        </p:txBody>
      </p:sp>
      <p:sp>
        <p:nvSpPr>
          <p:cNvPr id="4" name="TextBox 3">
            <a:extLst>
              <a:ext uri="{FF2B5EF4-FFF2-40B4-BE49-F238E27FC236}">
                <a16:creationId xmlns:a16="http://schemas.microsoft.com/office/drawing/2014/main" id="{347A5BF1-43A0-EF5F-7ACE-1FC5539C1198}"/>
              </a:ext>
            </a:extLst>
          </p:cNvPr>
          <p:cNvSpPr txBox="1"/>
          <p:nvPr/>
        </p:nvSpPr>
        <p:spPr>
          <a:xfrm>
            <a:off x="663573" y="2693630"/>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εκτροφή υδρόβιων οργανισμών είναι γνωστή στην Ελλάδα αιώνες τώρα, ωστόσο η υδατοκαλλιέργειά τους γνώρισε ταχύτατη ανάπτυξη στις αρχές τις δεκαετίας του 1980.</a:t>
            </a:r>
            <a:endParaRPr lang="el-GR" sz="1600" dirty="0"/>
          </a:p>
        </p:txBody>
      </p:sp>
      <p:grpSp>
        <p:nvGrpSpPr>
          <p:cNvPr id="6" name="Ομάδα 5">
            <a:extLst>
              <a:ext uri="{FF2B5EF4-FFF2-40B4-BE49-F238E27FC236}">
                <a16:creationId xmlns:a16="http://schemas.microsoft.com/office/drawing/2014/main" id="{1C6FEDA9-A28B-2DF6-6AFA-5C341B2E6CA2}"/>
              </a:ext>
            </a:extLst>
          </p:cNvPr>
          <p:cNvGrpSpPr/>
          <p:nvPr/>
        </p:nvGrpSpPr>
        <p:grpSpPr>
          <a:xfrm>
            <a:off x="182134" y="5733258"/>
            <a:ext cx="8779731" cy="1224531"/>
            <a:chOff x="107504" y="5733258"/>
            <a:chExt cx="8928992" cy="1224531"/>
          </a:xfrm>
        </p:grpSpPr>
        <p:pic>
          <p:nvPicPr>
            <p:cNvPr id="9" name="Picture 3" descr="G:\Katia\Διδακτορική Διατριβή\Kείμενο\Εικόνες\slide2.jpg">
              <a:extLst>
                <a:ext uri="{FF2B5EF4-FFF2-40B4-BE49-F238E27FC236}">
                  <a16:creationId xmlns:a16="http://schemas.microsoft.com/office/drawing/2014/main" id="{C10A8FF3-DCD9-02D6-985B-147E36F88696}"/>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0" name="Γραφικό 9" descr="Ψάρι με συμπαγές γέμισμα">
              <a:extLst>
                <a:ext uri="{FF2B5EF4-FFF2-40B4-BE49-F238E27FC236}">
                  <a16:creationId xmlns:a16="http://schemas.microsoft.com/office/drawing/2014/main" id="{A0F3DC24-1143-C52A-8EDA-E7FC06D81F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1" name="Γραφικό 10" descr="Ψάρι με συμπαγές γέμισμα">
              <a:extLst>
                <a:ext uri="{FF2B5EF4-FFF2-40B4-BE49-F238E27FC236}">
                  <a16:creationId xmlns:a16="http://schemas.microsoft.com/office/drawing/2014/main" id="{0A5E19C5-E0F8-D900-6383-3FC4A6DC52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2" name="Γραφικό 11" descr="Ανταγωνισμός με συμπαγές γέμισμα">
              <a:extLst>
                <a:ext uri="{FF2B5EF4-FFF2-40B4-BE49-F238E27FC236}">
                  <a16:creationId xmlns:a16="http://schemas.microsoft.com/office/drawing/2014/main" id="{818E19A6-70A0-2FD8-C13D-688B783D71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Tree>
    <p:extLst>
      <p:ext uri="{BB962C8B-B14F-4D97-AF65-F5344CB8AC3E}">
        <p14:creationId xmlns:p14="http://schemas.microsoft.com/office/powerpoint/2010/main" val="38963876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9D10B62E-7617-7475-7AF8-CDC1AD47FCF7}"/>
              </a:ext>
            </a:extLst>
          </p:cNvPr>
          <p:cNvSpPr txBox="1"/>
          <p:nvPr/>
        </p:nvSpPr>
        <p:spPr>
          <a:xfrm>
            <a:off x="676857" y="476672"/>
            <a:ext cx="8189119" cy="1077218"/>
          </a:xfrm>
          <a:prstGeom prst="rect">
            <a:avLst/>
          </a:prstGeom>
          <a:noFill/>
        </p:spPr>
        <p:txBody>
          <a:bodyPr wrap="square">
            <a:spAutoFit/>
          </a:bodyPr>
          <a:lstStyle/>
          <a:p>
            <a:r>
              <a:rPr lang="el-GR" sz="1600" b="1" dirty="0">
                <a:solidFill>
                  <a:srgbClr val="C00000"/>
                </a:solidFill>
                <a:effectLst/>
                <a:latin typeface="Arial" panose="020B0604020202020204" pitchFamily="34" charset="0"/>
                <a:ea typeface="Calibri-Bold"/>
              </a:rPr>
              <a:t>10.1  Το εργαλείο της SWOT Ανάλυσης</a:t>
            </a:r>
          </a:p>
          <a:p>
            <a:r>
              <a:rPr lang="el-GR" sz="1600" dirty="0">
                <a:solidFill>
                  <a:srgbClr val="000000"/>
                </a:solidFill>
                <a:effectLst/>
                <a:latin typeface="Arial" panose="020B0604020202020204" pitchFamily="34" charset="0"/>
                <a:ea typeface="Calibri-Bold"/>
              </a:rPr>
              <a:t>Η SWOT συγκεντρώνει σε ένα σχήμα όπως το παρακάτω, τα δυνατά σημεία (</a:t>
            </a:r>
            <a:r>
              <a:rPr lang="el-GR" sz="1600" dirty="0" err="1">
                <a:solidFill>
                  <a:srgbClr val="000000"/>
                </a:solidFill>
                <a:effectLst/>
                <a:latin typeface="Arial" panose="020B0604020202020204" pitchFamily="34" charset="0"/>
                <a:ea typeface="Calibri-Bold"/>
              </a:rPr>
              <a:t>Strengths</a:t>
            </a:r>
            <a:r>
              <a:rPr lang="el-GR" sz="1600" dirty="0">
                <a:solidFill>
                  <a:srgbClr val="000000"/>
                </a:solidFill>
                <a:effectLst/>
                <a:latin typeface="Arial" panose="020B0604020202020204" pitchFamily="34" charset="0"/>
                <a:ea typeface="Calibri-Bold"/>
              </a:rPr>
              <a:t>), τις αδυναμίες (</a:t>
            </a:r>
            <a:r>
              <a:rPr lang="el-GR" sz="1600" dirty="0" err="1">
                <a:solidFill>
                  <a:srgbClr val="000000"/>
                </a:solidFill>
                <a:effectLst/>
                <a:latin typeface="Arial" panose="020B0604020202020204" pitchFamily="34" charset="0"/>
                <a:ea typeface="Calibri-Bold"/>
              </a:rPr>
              <a:t>Weaknesses</a:t>
            </a:r>
            <a:r>
              <a:rPr lang="el-GR" sz="1600" dirty="0">
                <a:solidFill>
                  <a:srgbClr val="000000"/>
                </a:solidFill>
                <a:effectLst/>
                <a:latin typeface="Arial" panose="020B0604020202020204" pitchFamily="34" charset="0"/>
                <a:ea typeface="Calibri-Bold"/>
              </a:rPr>
              <a:t>), τις ευκαιρίες που μπορεί να προκύψουν (</a:t>
            </a:r>
            <a:r>
              <a:rPr lang="el-GR" sz="1600" dirty="0" err="1">
                <a:solidFill>
                  <a:srgbClr val="000000"/>
                </a:solidFill>
                <a:effectLst/>
                <a:latin typeface="Arial" panose="020B0604020202020204" pitchFamily="34" charset="0"/>
                <a:ea typeface="Calibri-Bold"/>
              </a:rPr>
              <a:t>Opportunities</a:t>
            </a:r>
            <a:r>
              <a:rPr lang="el-GR" sz="1600" dirty="0">
                <a:solidFill>
                  <a:srgbClr val="000000"/>
                </a:solidFill>
                <a:effectLst/>
                <a:latin typeface="Arial" panose="020B0604020202020204" pitchFamily="34" charset="0"/>
                <a:ea typeface="Calibri-Bold"/>
              </a:rPr>
              <a:t>) και τις απειλές (</a:t>
            </a:r>
            <a:r>
              <a:rPr lang="el-GR" sz="1600" dirty="0" err="1">
                <a:solidFill>
                  <a:srgbClr val="000000"/>
                </a:solidFill>
                <a:effectLst/>
                <a:latin typeface="Arial" panose="020B0604020202020204" pitchFamily="34" charset="0"/>
                <a:ea typeface="Calibri-Bold"/>
              </a:rPr>
              <a:t>Threats</a:t>
            </a:r>
            <a:r>
              <a:rPr lang="el-GR" sz="1600" dirty="0">
                <a:solidFill>
                  <a:srgbClr val="000000"/>
                </a:solidFill>
                <a:effectLst/>
                <a:latin typeface="Arial" panose="020B0604020202020204" pitchFamily="34" charset="0"/>
                <a:ea typeface="Calibri-Bold"/>
              </a:rPr>
              <a:t>).</a:t>
            </a:r>
          </a:p>
        </p:txBody>
      </p:sp>
      <p:pic>
        <p:nvPicPr>
          <p:cNvPr id="3" name="Εικόνα 2">
            <a:extLst>
              <a:ext uri="{FF2B5EF4-FFF2-40B4-BE49-F238E27FC236}">
                <a16:creationId xmlns:a16="http://schemas.microsoft.com/office/drawing/2014/main" id="{73E9E781-1CBA-8A70-2D45-7F6B3FA5B60E}"/>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619672" y="1700808"/>
            <a:ext cx="5619750" cy="2952750"/>
          </a:xfrm>
          <a:prstGeom prst="rect">
            <a:avLst/>
          </a:prstGeom>
          <a:ln w="25400">
            <a:solidFill>
              <a:srgbClr val="FF0000"/>
            </a:solidFill>
          </a:ln>
        </p:spPr>
      </p:pic>
      <p:sp>
        <p:nvSpPr>
          <p:cNvPr id="5" name="TextBox 4">
            <a:extLst>
              <a:ext uri="{FF2B5EF4-FFF2-40B4-BE49-F238E27FC236}">
                <a16:creationId xmlns:a16="http://schemas.microsoft.com/office/drawing/2014/main" id="{EFFD7883-CC02-0DEF-A93E-F7D614A5EB7F}"/>
              </a:ext>
            </a:extLst>
          </p:cNvPr>
          <p:cNvSpPr txBox="1"/>
          <p:nvPr/>
        </p:nvSpPr>
        <p:spPr>
          <a:xfrm>
            <a:off x="676857" y="4800054"/>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Τα τέσσερα σημεία που πρέπει να συμπληρωθούν για την SWOT ανάλυση αφορούν στο</a:t>
            </a:r>
          </a:p>
          <a:p>
            <a:r>
              <a:rPr lang="el-GR" sz="1600" dirty="0">
                <a:solidFill>
                  <a:srgbClr val="000000"/>
                </a:solidFill>
                <a:effectLst/>
                <a:latin typeface="Arial" panose="020B0604020202020204" pitchFamily="34" charset="0"/>
                <a:ea typeface="Calibri-Bold"/>
              </a:rPr>
              <a:t>προϊόν, στην παραγωγή, στους διαθέσιμους πόρους, στο χρόνο και στα χρηματικά κεφάλαια, στη γνώση της αγοράς – στόχου και στη γνώση της εγχώριας αγοράς.</a:t>
            </a:r>
          </a:p>
        </p:txBody>
      </p:sp>
    </p:spTree>
    <p:extLst>
      <p:ext uri="{BB962C8B-B14F-4D97-AF65-F5344CB8AC3E}">
        <p14:creationId xmlns:p14="http://schemas.microsoft.com/office/powerpoint/2010/main" val="30294392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34739" y="259974"/>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9D10B62E-7617-7475-7AF8-CDC1AD47FCF7}"/>
              </a:ext>
            </a:extLst>
          </p:cNvPr>
          <p:cNvSpPr txBox="1"/>
          <p:nvPr/>
        </p:nvSpPr>
        <p:spPr>
          <a:xfrm>
            <a:off x="676857" y="476672"/>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Οι «Ευκαιρίες» και οι «Απειλές» είναι εξωτερικοί παράγοντες, τους οποίους δεν μπορείτε να ελέγξετε και αλλάζουν ανά αγορά – στόχο που θα επιλέξετε. </a:t>
            </a:r>
          </a:p>
          <a:p>
            <a:endParaRPr lang="el-GR" sz="1600" dirty="0">
              <a:solidFill>
                <a:srgbClr val="000000"/>
              </a:solidFill>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Είναι επομένως απαραίτητο σε κάθε επιλογή νέας αγοράς που θα απευθύνετε τα προϊόντα σας να καταρτίζετε μια SWOT ανάλυση προσαρμοσμένη στα χαρακτηριστικά της αγοράς.</a:t>
            </a:r>
          </a:p>
        </p:txBody>
      </p:sp>
      <p:pic>
        <p:nvPicPr>
          <p:cNvPr id="2" name="Εικόνα 1">
            <a:extLst>
              <a:ext uri="{FF2B5EF4-FFF2-40B4-BE49-F238E27FC236}">
                <a16:creationId xmlns:a16="http://schemas.microsoft.com/office/drawing/2014/main" id="{06A3BB89-CC7F-3C06-E414-9FABA2563F7B}"/>
              </a:ext>
            </a:extLst>
          </p:cNvPr>
          <p:cNvPicPr>
            <a:picLocks noChangeAspect="1"/>
          </p:cNvPicPr>
          <p:nvPr/>
        </p:nvPicPr>
        <p:blipFill>
          <a:blip r:embed="rId8">
            <a:lum bright="-18000" contrast="51000"/>
          </a:blip>
          <a:stretch>
            <a:fillRect/>
          </a:stretch>
        </p:blipFill>
        <p:spPr>
          <a:xfrm>
            <a:off x="1242950" y="2204070"/>
            <a:ext cx="6908210" cy="3816424"/>
          </a:xfrm>
          <a:prstGeom prst="rect">
            <a:avLst/>
          </a:prstGeom>
          <a:ln w="25400">
            <a:solidFill>
              <a:srgbClr val="1C2DD2"/>
            </a:solidFill>
          </a:ln>
        </p:spPr>
      </p:pic>
    </p:spTree>
    <p:extLst>
      <p:ext uri="{BB962C8B-B14F-4D97-AF65-F5344CB8AC3E}">
        <p14:creationId xmlns:p14="http://schemas.microsoft.com/office/powerpoint/2010/main" val="21776997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9D10B62E-7617-7475-7AF8-CDC1AD47FCF7}"/>
              </a:ext>
            </a:extLst>
          </p:cNvPr>
          <p:cNvSpPr txBox="1"/>
          <p:nvPr/>
        </p:nvSpPr>
        <p:spPr>
          <a:xfrm>
            <a:off x="676857" y="476672"/>
            <a:ext cx="8189119" cy="1569660"/>
          </a:xfrm>
          <a:prstGeom prst="rect">
            <a:avLst/>
          </a:prstGeom>
          <a:noFill/>
        </p:spPr>
        <p:txBody>
          <a:bodyPr wrap="square">
            <a:spAutoFit/>
          </a:bodyPr>
          <a:lstStyle/>
          <a:p>
            <a:r>
              <a:rPr lang="el-GR" sz="1600" b="1" dirty="0">
                <a:solidFill>
                  <a:srgbClr val="C00000"/>
                </a:solidFill>
                <a:effectLst/>
                <a:latin typeface="Arial" panose="020B0604020202020204" pitchFamily="34" charset="0"/>
                <a:ea typeface="Calibri-Bold"/>
              </a:rPr>
              <a:t>10.2  Ετοιμότητα της επιχείρησης να εξάγει</a:t>
            </a:r>
          </a:p>
          <a:p>
            <a:endParaRPr lang="el-GR" sz="1600" b="1" dirty="0">
              <a:solidFill>
                <a:srgbClr val="C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Μια επιχείρηση είναι έτοιμη να εξάγει όταν διαθέτει την </a:t>
            </a:r>
            <a:r>
              <a:rPr lang="el-GR" sz="1600" u="sng" dirty="0">
                <a:solidFill>
                  <a:srgbClr val="000000"/>
                </a:solidFill>
                <a:effectLst/>
                <a:latin typeface="Arial" panose="020B0604020202020204" pitchFamily="34" charset="0"/>
                <a:ea typeface="Calibri-Bold"/>
              </a:rPr>
              <a:t>απαιτούμενη παραγωγική δυναμικότητα</a:t>
            </a:r>
            <a:r>
              <a:rPr lang="el-GR" sz="1600" dirty="0">
                <a:solidFill>
                  <a:srgbClr val="000000"/>
                </a:solidFill>
                <a:effectLst/>
                <a:latin typeface="Arial" panose="020B0604020202020204" pitchFamily="34" charset="0"/>
                <a:ea typeface="Calibri-Bold"/>
              </a:rPr>
              <a:t>, τους </a:t>
            </a:r>
            <a:r>
              <a:rPr lang="el-GR" sz="1600" u="sng" dirty="0">
                <a:solidFill>
                  <a:srgbClr val="000000"/>
                </a:solidFill>
                <a:effectLst/>
                <a:latin typeface="Arial" panose="020B0604020202020204" pitchFamily="34" charset="0"/>
                <a:ea typeface="Calibri-Bold"/>
              </a:rPr>
              <a:t>διαθέσιμους πόρους </a:t>
            </a:r>
            <a:r>
              <a:rPr lang="el-GR" sz="1600" dirty="0">
                <a:solidFill>
                  <a:srgbClr val="000000"/>
                </a:solidFill>
                <a:effectLst/>
                <a:latin typeface="Arial" panose="020B0604020202020204" pitchFamily="34" charset="0"/>
                <a:ea typeface="Calibri-Bold"/>
              </a:rPr>
              <a:t>και τη </a:t>
            </a:r>
            <a:r>
              <a:rPr lang="el-GR" sz="1600" u="sng" dirty="0">
                <a:solidFill>
                  <a:srgbClr val="000000"/>
                </a:solidFill>
                <a:effectLst/>
                <a:latin typeface="Arial" panose="020B0604020202020204" pitchFamily="34" charset="0"/>
                <a:ea typeface="Calibri-Bold"/>
              </a:rPr>
              <a:t>δέσμευση της διοίκησης </a:t>
            </a:r>
            <a:r>
              <a:rPr lang="el-GR" sz="1600" dirty="0">
                <a:solidFill>
                  <a:srgbClr val="000000"/>
                </a:solidFill>
                <a:effectLst/>
                <a:latin typeface="Arial" panose="020B0604020202020204" pitchFamily="34" charset="0"/>
                <a:ea typeface="Calibri-Bold"/>
              </a:rPr>
              <a:t>για να παραδώσει ένα εμπορεύσιμο προϊόν σε παγκόσμια κλίμακα σε μια </a:t>
            </a:r>
            <a:r>
              <a:rPr lang="el-GR" sz="1600" u="sng" dirty="0">
                <a:solidFill>
                  <a:srgbClr val="000000"/>
                </a:solidFill>
                <a:effectLst/>
                <a:latin typeface="Arial" panose="020B0604020202020204" pitchFamily="34" charset="0"/>
                <a:ea typeface="Calibri-Bold"/>
              </a:rPr>
              <a:t>ανταγωνιστική τιμή </a:t>
            </a:r>
            <a:r>
              <a:rPr lang="el-GR" sz="1600" dirty="0">
                <a:solidFill>
                  <a:srgbClr val="000000"/>
                </a:solidFill>
                <a:effectLst/>
                <a:latin typeface="Arial" panose="020B0604020202020204" pitchFamily="34" charset="0"/>
                <a:ea typeface="Calibri-Bold"/>
              </a:rPr>
              <a:t>για να μπορέσει να εξασφαλίσει μερίδιο αγοράς. </a:t>
            </a:r>
          </a:p>
        </p:txBody>
      </p:sp>
      <p:sp>
        <p:nvSpPr>
          <p:cNvPr id="5" name="TextBox 4">
            <a:extLst>
              <a:ext uri="{FF2B5EF4-FFF2-40B4-BE49-F238E27FC236}">
                <a16:creationId xmlns:a16="http://schemas.microsoft.com/office/drawing/2014/main" id="{EFFD7883-CC02-0DEF-A93E-F7D614A5EB7F}"/>
              </a:ext>
            </a:extLst>
          </p:cNvPr>
          <p:cNvSpPr txBox="1"/>
          <p:nvPr/>
        </p:nvSpPr>
        <p:spPr>
          <a:xfrm>
            <a:off x="676857" y="2204864"/>
            <a:ext cx="8189119" cy="2062103"/>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Το πρώτο βήμα είναι να ληφθούν υπόψη οι πόροι και η τεχνογνωσία που έχει ήδη η επιχείρηση και μπορούν να υποστηρίξουν αυτό το εγχείρημα. Όλα τα παραπάνω συνθέτουν το πλαίσιο που ονομάζουμε «Εσωτερικό Περιβάλλον μίας επιχείρησης».</a:t>
            </a:r>
          </a:p>
          <a:p>
            <a:r>
              <a:rPr lang="el-GR" sz="1600" dirty="0">
                <a:solidFill>
                  <a:srgbClr val="000000"/>
                </a:solidFill>
                <a:effectLst/>
                <a:latin typeface="Arial" panose="020B0604020202020204" pitchFamily="34" charset="0"/>
                <a:ea typeface="Calibri-Bold"/>
              </a:rPr>
              <a:t>Το εσωτερικό περιβάλλον μίας επιχείρησης διαμορφώνεται από τις εξής παραμέτρους:</a:t>
            </a:r>
          </a:p>
          <a:p>
            <a:r>
              <a:rPr lang="el-GR" sz="1600" dirty="0">
                <a:solidFill>
                  <a:srgbClr val="000000"/>
                </a:solidFill>
                <a:effectLst/>
                <a:latin typeface="Arial" panose="020B0604020202020204" pitchFamily="34" charset="0"/>
                <a:ea typeface="Calibri-Bold"/>
              </a:rPr>
              <a:t>•   Οργάνωση και διαδικασίες</a:t>
            </a:r>
          </a:p>
          <a:p>
            <a:r>
              <a:rPr lang="el-GR" sz="1600" dirty="0">
                <a:solidFill>
                  <a:srgbClr val="000000"/>
                </a:solidFill>
                <a:effectLst/>
                <a:latin typeface="Arial" panose="020B0604020202020204" pitchFamily="34" charset="0"/>
                <a:ea typeface="Calibri-Bold"/>
              </a:rPr>
              <a:t>•   Προϊόντα και πελάτες</a:t>
            </a:r>
          </a:p>
          <a:p>
            <a:r>
              <a:rPr lang="el-GR" sz="1600" dirty="0">
                <a:solidFill>
                  <a:srgbClr val="000000"/>
                </a:solidFill>
                <a:effectLst/>
                <a:latin typeface="Arial" panose="020B0604020202020204" pitchFamily="34" charset="0"/>
                <a:ea typeface="Calibri-Bold"/>
              </a:rPr>
              <a:t>•   Πόροι</a:t>
            </a:r>
          </a:p>
          <a:p>
            <a:r>
              <a:rPr lang="el-GR" sz="1600" dirty="0">
                <a:solidFill>
                  <a:srgbClr val="000000"/>
                </a:solidFill>
                <a:effectLst/>
                <a:latin typeface="Arial" panose="020B0604020202020204" pitchFamily="34" charset="0"/>
                <a:ea typeface="Calibri-Bold"/>
              </a:rPr>
              <a:t>•   Χρηματοοικονομική απόδοση</a:t>
            </a:r>
          </a:p>
        </p:txBody>
      </p:sp>
      <p:sp>
        <p:nvSpPr>
          <p:cNvPr id="2" name="TextBox 1">
            <a:extLst>
              <a:ext uri="{FF2B5EF4-FFF2-40B4-BE49-F238E27FC236}">
                <a16:creationId xmlns:a16="http://schemas.microsoft.com/office/drawing/2014/main" id="{32E41598-C5E8-1C6E-95CB-F3079A64417E}"/>
              </a:ext>
            </a:extLst>
          </p:cNvPr>
          <p:cNvSpPr txBox="1"/>
          <p:nvPr/>
        </p:nvSpPr>
        <p:spPr>
          <a:xfrm>
            <a:off x="676857" y="4365104"/>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Για τον έλεγχο των παραπάνω και τελικά της εξαγωγικής ετοιμότητας μιας επιχείρησης είναι καλό να χρησιμοποιηθεί το παρακάτω ερωτηματολόγιο που περιλαμβάνει συνολικά 14 κρίσιμα ερωτήματα</a:t>
            </a:r>
          </a:p>
        </p:txBody>
      </p:sp>
    </p:spTree>
    <p:extLst>
      <p:ext uri="{BB962C8B-B14F-4D97-AF65-F5344CB8AC3E}">
        <p14:creationId xmlns:p14="http://schemas.microsoft.com/office/powerpoint/2010/main" val="2761327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9D10B62E-7617-7475-7AF8-CDC1AD47FCF7}"/>
              </a:ext>
            </a:extLst>
          </p:cNvPr>
          <p:cNvSpPr txBox="1"/>
          <p:nvPr/>
        </p:nvSpPr>
        <p:spPr>
          <a:xfrm>
            <a:off x="676857" y="476672"/>
            <a:ext cx="8189119" cy="338554"/>
          </a:xfrm>
          <a:prstGeom prst="rect">
            <a:avLst/>
          </a:prstGeom>
          <a:noFill/>
        </p:spPr>
        <p:txBody>
          <a:bodyPr wrap="square">
            <a:spAutoFit/>
          </a:bodyPr>
          <a:lstStyle/>
          <a:p>
            <a:r>
              <a:rPr lang="el-GR" sz="1600" b="1" dirty="0">
                <a:solidFill>
                  <a:srgbClr val="7030A0"/>
                </a:solidFill>
                <a:effectLst/>
                <a:latin typeface="Arial" panose="020B0604020202020204" pitchFamily="34" charset="0"/>
                <a:ea typeface="Calibri-Bold"/>
              </a:rPr>
              <a:t>Ερωτηματολόγιο αξιολόγησης εξαγωγικής ετοιμότητας</a:t>
            </a:r>
          </a:p>
        </p:txBody>
      </p:sp>
      <p:sp>
        <p:nvSpPr>
          <p:cNvPr id="5" name="TextBox 4">
            <a:extLst>
              <a:ext uri="{FF2B5EF4-FFF2-40B4-BE49-F238E27FC236}">
                <a16:creationId xmlns:a16="http://schemas.microsoft.com/office/drawing/2014/main" id="{EFFD7883-CC02-0DEF-A93E-F7D614A5EB7F}"/>
              </a:ext>
            </a:extLst>
          </p:cNvPr>
          <p:cNvSpPr txBox="1"/>
          <p:nvPr/>
        </p:nvSpPr>
        <p:spPr>
          <a:xfrm>
            <a:off x="676857" y="862841"/>
            <a:ext cx="8189119" cy="5293757"/>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1. </a:t>
            </a:r>
            <a:r>
              <a:rPr lang="el-GR" sz="1600" dirty="0">
                <a:solidFill>
                  <a:srgbClr val="000000"/>
                </a:solidFill>
                <a:effectLst/>
                <a:latin typeface="Arial" panose="020B0604020202020204" pitchFamily="34" charset="0"/>
                <a:ea typeface="Calibri-Bold"/>
              </a:rPr>
              <a:t>Η επιχείρησή σας έχει πλεόνασμα παραγωγικής δυναμικότητας ή διαθέσιμους εξειδικευμένους εργαζομένους που θα ανταποκριθούν στην αυξανόμενη ζήτηση του προϊόντος σας;						</a:t>
            </a:r>
            <a:r>
              <a:rPr lang="el-GR" sz="1600" b="1" dirty="0">
                <a:solidFill>
                  <a:srgbClr val="000000"/>
                </a:solidFill>
                <a:effectLst/>
                <a:latin typeface="Arial" panose="020B0604020202020204" pitchFamily="34" charset="0"/>
                <a:ea typeface="Calibri-Bold"/>
              </a:rPr>
              <a:t>Ναι/ Όχι</a:t>
            </a:r>
          </a:p>
          <a:p>
            <a:endParaRPr lang="el-GR" sz="1000" b="1"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2. </a:t>
            </a:r>
            <a:r>
              <a:rPr lang="el-GR" sz="1600" dirty="0">
                <a:solidFill>
                  <a:srgbClr val="000000"/>
                </a:solidFill>
                <a:effectLst/>
                <a:latin typeface="Arial" panose="020B0604020202020204" pitchFamily="34" charset="0"/>
                <a:ea typeface="Calibri-Bold"/>
              </a:rPr>
              <a:t>Έχετε εξασφαλίσει την απαιτούμενη χρηματοδότηση που απαιτείται για την προσαρμογή του προϊόντος σας στις απαιτήσεις της αγοράς – στόχου σας; 	</a:t>
            </a:r>
          </a:p>
          <a:p>
            <a:r>
              <a:rPr lang="el-GR" sz="1600" dirty="0">
                <a:solidFill>
                  <a:srgbClr val="000000"/>
                </a:solidFill>
                <a:effectLst/>
                <a:latin typeface="Arial" panose="020B0604020202020204" pitchFamily="34" charset="0"/>
                <a:ea typeface="Calibri-Bold"/>
              </a:rPr>
              <a:t>Α. Η χρηματοδότηση υπάρχει διαθέσιμη</a:t>
            </a:r>
          </a:p>
          <a:p>
            <a:r>
              <a:rPr lang="el-GR" sz="1600" dirty="0">
                <a:solidFill>
                  <a:srgbClr val="000000"/>
                </a:solidFill>
                <a:effectLst/>
                <a:latin typeface="Arial" panose="020B0604020202020204" pitchFamily="34" charset="0"/>
                <a:ea typeface="Calibri-Bold"/>
              </a:rPr>
              <a:t>Β. Είναι πιθανό η χρηματοδότηση να εξασφαλισθεί σύντομα</a:t>
            </a:r>
          </a:p>
          <a:p>
            <a:r>
              <a:rPr lang="el-GR" sz="1600" dirty="0">
                <a:solidFill>
                  <a:srgbClr val="000000"/>
                </a:solidFill>
                <a:effectLst/>
                <a:latin typeface="Arial" panose="020B0604020202020204" pitchFamily="34" charset="0"/>
                <a:ea typeface="Calibri-Bold"/>
              </a:rPr>
              <a:t>Γ. Δεν υπάρχει διαθέσιμη χρηματοδότηση</a:t>
            </a:r>
          </a:p>
          <a:p>
            <a:endParaRPr lang="el-GR" sz="1000"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3. </a:t>
            </a:r>
            <a:r>
              <a:rPr lang="el-GR" sz="1600" dirty="0">
                <a:solidFill>
                  <a:srgbClr val="000000"/>
                </a:solidFill>
                <a:effectLst/>
                <a:latin typeface="Arial" panose="020B0604020202020204" pitchFamily="34" charset="0"/>
                <a:ea typeface="Calibri-Bold"/>
              </a:rPr>
              <a:t>Υπάρχει δέσμευση της ανώτατης διοίκησης για τη διατήρηση της εξαγωγικής προσπάθειας;						</a:t>
            </a:r>
            <a:r>
              <a:rPr lang="el-GR" sz="1600" b="1" dirty="0">
                <a:solidFill>
                  <a:srgbClr val="000000"/>
                </a:solidFill>
                <a:effectLst/>
                <a:latin typeface="Arial" panose="020B0604020202020204" pitchFamily="34" charset="0"/>
                <a:ea typeface="Calibri-Bold"/>
              </a:rPr>
              <a:t>Ναι/ Όχι</a:t>
            </a:r>
          </a:p>
          <a:p>
            <a:endParaRPr lang="el-GR" sz="1000" b="1"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4. </a:t>
            </a:r>
            <a:r>
              <a:rPr lang="el-GR" sz="1600" dirty="0">
                <a:solidFill>
                  <a:srgbClr val="000000"/>
                </a:solidFill>
                <a:effectLst/>
                <a:latin typeface="Arial" panose="020B0604020202020204" pitchFamily="34" charset="0"/>
                <a:ea typeface="Calibri-Bold"/>
              </a:rPr>
              <a:t>Η επιχείρησή σας έχει καλό ιστορικό στην εμπρόθεσμη παράδοση παραγγελιών;</a:t>
            </a:r>
          </a:p>
          <a:p>
            <a:r>
              <a:rPr lang="el-GR" sz="1600" dirty="0">
                <a:solidFill>
                  <a:srgbClr val="000000"/>
                </a:solidFill>
                <a:effectLst/>
                <a:latin typeface="Arial" panose="020B0604020202020204" pitchFamily="34" charset="0"/>
                <a:ea typeface="Calibri-Bold"/>
              </a:rPr>
              <a:t>							</a:t>
            </a:r>
            <a:r>
              <a:rPr lang="el-GR" sz="1600" b="1" dirty="0">
                <a:solidFill>
                  <a:srgbClr val="000000"/>
                </a:solidFill>
                <a:effectLst/>
                <a:latin typeface="Arial" panose="020B0604020202020204" pitchFamily="34" charset="0"/>
                <a:ea typeface="Calibri-Bold"/>
              </a:rPr>
              <a:t>Ναι/ Όχι</a:t>
            </a:r>
          </a:p>
          <a:p>
            <a:endParaRPr lang="el-GR" sz="1000" b="1"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5. </a:t>
            </a:r>
            <a:r>
              <a:rPr lang="el-GR" sz="1600" dirty="0">
                <a:solidFill>
                  <a:srgbClr val="000000"/>
                </a:solidFill>
                <a:effectLst/>
                <a:latin typeface="Arial" panose="020B0604020202020204" pitchFamily="34" charset="0"/>
                <a:ea typeface="Calibri-Bold"/>
              </a:rPr>
              <a:t>Η επιχείρησή σας έχει διεθνή επιχειρηματική εμπειρία;		</a:t>
            </a:r>
            <a:r>
              <a:rPr lang="el-GR" sz="1600" b="1" dirty="0">
                <a:solidFill>
                  <a:srgbClr val="000000"/>
                </a:solidFill>
                <a:effectLst/>
                <a:latin typeface="Arial" panose="020B0604020202020204" pitchFamily="34" charset="0"/>
                <a:ea typeface="Calibri-Bold"/>
              </a:rPr>
              <a:t>Ναι/ Όχι</a:t>
            </a:r>
          </a:p>
          <a:p>
            <a:endParaRPr lang="el-GR" sz="1000" b="1"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6. </a:t>
            </a:r>
            <a:r>
              <a:rPr lang="el-GR" sz="1600" dirty="0">
                <a:solidFill>
                  <a:srgbClr val="000000"/>
                </a:solidFill>
                <a:effectLst/>
                <a:latin typeface="Arial" panose="020B0604020202020204" pitchFamily="34" charset="0"/>
                <a:ea typeface="Calibri-Bold"/>
              </a:rPr>
              <a:t>Το προϊόν σας έχει κάποιο ανταγωνιστικό πλεονέκτημα (ποιότητα, τιμή, καινοτομία) στην αγορά – στόχο σας;					</a:t>
            </a:r>
            <a:r>
              <a:rPr lang="el-GR" sz="1600" b="1" dirty="0">
                <a:solidFill>
                  <a:srgbClr val="000000"/>
                </a:solidFill>
                <a:effectLst/>
                <a:latin typeface="Arial" panose="020B0604020202020204" pitchFamily="34" charset="0"/>
                <a:ea typeface="Calibri-Bold"/>
              </a:rPr>
              <a:t>Ναι/ Όχι</a:t>
            </a:r>
          </a:p>
          <a:p>
            <a:endParaRPr lang="el-GR" sz="1000" b="1"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7. </a:t>
            </a:r>
            <a:r>
              <a:rPr lang="el-GR" sz="1600" dirty="0">
                <a:solidFill>
                  <a:srgbClr val="000000"/>
                </a:solidFill>
                <a:effectLst/>
                <a:latin typeface="Arial" panose="020B0604020202020204" pitchFamily="34" charset="0"/>
                <a:ea typeface="Calibri-Bold"/>
              </a:rPr>
              <a:t>Έχετε προσαρμόσει τη συσκευασία (ετικέτα και προωθητικό υλικό) για την αγορά – στόχο σας;</a:t>
            </a:r>
            <a:endParaRPr lang="el-GR" sz="1600" b="1" dirty="0">
              <a:solidFill>
                <a:srgbClr val="000000"/>
              </a:solidFill>
              <a:effectLst/>
              <a:latin typeface="Arial" panose="020B0604020202020204" pitchFamily="34" charset="0"/>
              <a:ea typeface="Calibri-Bold"/>
            </a:endParaRPr>
          </a:p>
        </p:txBody>
      </p:sp>
    </p:spTree>
    <p:extLst>
      <p:ext uri="{BB962C8B-B14F-4D97-AF65-F5344CB8AC3E}">
        <p14:creationId xmlns:p14="http://schemas.microsoft.com/office/powerpoint/2010/main" val="3154778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TextBox 4">
            <a:extLst>
              <a:ext uri="{FF2B5EF4-FFF2-40B4-BE49-F238E27FC236}">
                <a16:creationId xmlns:a16="http://schemas.microsoft.com/office/drawing/2014/main" id="{EFFD7883-CC02-0DEF-A93E-F7D614A5EB7F}"/>
              </a:ext>
            </a:extLst>
          </p:cNvPr>
          <p:cNvSpPr txBox="1"/>
          <p:nvPr/>
        </p:nvSpPr>
        <p:spPr>
          <a:xfrm>
            <a:off x="676857" y="548680"/>
            <a:ext cx="8189119" cy="5693866"/>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8. </a:t>
            </a:r>
            <a:r>
              <a:rPr lang="el-GR" sz="1600" dirty="0">
                <a:solidFill>
                  <a:srgbClr val="000000"/>
                </a:solidFill>
                <a:effectLst/>
                <a:latin typeface="Arial" panose="020B0604020202020204" pitchFamily="34" charset="0"/>
                <a:ea typeface="Calibri-Bold"/>
              </a:rPr>
              <a:t>Έχετε την ετοιμότητα και διαθεσιμότητα πόρων για την παροχή υποστήριξης μετά την πώληση (</a:t>
            </a:r>
            <a:r>
              <a:rPr lang="el-GR" sz="1600" dirty="0" err="1">
                <a:solidFill>
                  <a:srgbClr val="000000"/>
                </a:solidFill>
                <a:effectLst/>
                <a:latin typeface="Arial" panose="020B0604020202020204" pitchFamily="34" charset="0"/>
                <a:ea typeface="Calibri-Bold"/>
              </a:rPr>
              <a:t>after</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sales</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service</a:t>
            </a:r>
            <a:r>
              <a:rPr lang="el-GR" sz="1600" dirty="0">
                <a:solidFill>
                  <a:srgbClr val="000000"/>
                </a:solidFill>
                <a:effectLst/>
                <a:latin typeface="Arial" panose="020B0604020202020204" pitchFamily="34" charset="0"/>
                <a:ea typeface="Calibri-Bold"/>
              </a:rPr>
              <a:t>) στην αγορά – στόχο σας;		</a:t>
            </a:r>
            <a:r>
              <a:rPr lang="el-GR" sz="1600" b="1" dirty="0">
                <a:solidFill>
                  <a:srgbClr val="000000"/>
                </a:solidFill>
                <a:effectLst/>
                <a:latin typeface="Arial" panose="020B0604020202020204" pitchFamily="34" charset="0"/>
                <a:ea typeface="Calibri-Bold"/>
              </a:rPr>
              <a:t> Ναι/ Όχι</a:t>
            </a:r>
            <a:endParaRPr lang="el-GR" sz="1600" dirty="0">
              <a:solidFill>
                <a:srgbClr val="000000"/>
              </a:solidFill>
              <a:effectLst/>
              <a:latin typeface="Arial" panose="020B0604020202020204" pitchFamily="34" charset="0"/>
              <a:ea typeface="Calibri-Bold"/>
            </a:endParaRPr>
          </a:p>
          <a:p>
            <a:endParaRPr lang="el-GR" sz="1000"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9. </a:t>
            </a:r>
            <a:r>
              <a:rPr lang="el-GR" sz="1600" dirty="0">
                <a:solidFill>
                  <a:srgbClr val="000000"/>
                </a:solidFill>
                <a:effectLst/>
                <a:latin typeface="Arial" panose="020B0604020202020204" pitchFamily="34" charset="0"/>
                <a:ea typeface="Calibri-Bold"/>
              </a:rPr>
              <a:t>Έχετε πραγματοποιήσει έρευνα αγοράς για να επιλέξετε την αγορά – στόχο σας; </a:t>
            </a:r>
          </a:p>
          <a:p>
            <a:r>
              <a:rPr lang="el-GR" sz="1600" dirty="0">
                <a:solidFill>
                  <a:srgbClr val="000000"/>
                </a:solidFill>
                <a:effectLst/>
                <a:latin typeface="Arial" panose="020B0604020202020204" pitchFamily="34" charset="0"/>
                <a:ea typeface="Calibri-Bold"/>
              </a:rPr>
              <a:t>Α. Ολοκληρωμένη πρωτογενή και δευτερογενή αγορά, συμπεριλαμβανομένης μιας επίσκεψης στην αγορά – στόχο</a:t>
            </a:r>
          </a:p>
          <a:p>
            <a:r>
              <a:rPr lang="el-GR" sz="1600" dirty="0">
                <a:solidFill>
                  <a:srgbClr val="000000"/>
                </a:solidFill>
                <a:effectLst/>
                <a:latin typeface="Arial" panose="020B0604020202020204" pitchFamily="34" charset="0"/>
                <a:ea typeface="Calibri-Bold"/>
              </a:rPr>
              <a:t>Β. Ολοκληρωμένο μικρό μέρος πρωτογενούς και δευτερογενούς έρευνας αγοράς</a:t>
            </a:r>
          </a:p>
          <a:p>
            <a:r>
              <a:rPr lang="el-GR" sz="1600" dirty="0">
                <a:solidFill>
                  <a:srgbClr val="000000"/>
                </a:solidFill>
                <a:effectLst/>
                <a:latin typeface="Arial" panose="020B0604020202020204" pitchFamily="34" charset="0"/>
                <a:ea typeface="Calibri-Bold"/>
              </a:rPr>
              <a:t>Γ. Δεν έχει προηγηθεί καθόλου έρευνα αγοράς</a:t>
            </a:r>
            <a:endParaRPr lang="el-GR" sz="1600" b="1" dirty="0">
              <a:solidFill>
                <a:srgbClr val="000000"/>
              </a:solidFill>
              <a:effectLst/>
              <a:latin typeface="Arial" panose="020B0604020202020204" pitchFamily="34" charset="0"/>
              <a:ea typeface="Calibri-Bold"/>
            </a:endParaRPr>
          </a:p>
          <a:p>
            <a:endParaRPr lang="el-GR" sz="1000" b="1"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10. </a:t>
            </a:r>
            <a:r>
              <a:rPr lang="el-GR" sz="1600" dirty="0">
                <a:solidFill>
                  <a:srgbClr val="000000"/>
                </a:solidFill>
                <a:effectLst/>
                <a:latin typeface="Arial" panose="020B0604020202020204" pitchFamily="34" charset="0"/>
                <a:ea typeface="Calibri-Bold"/>
              </a:rPr>
              <a:t>Έχετε ελέγξει αν μπορείτε να πουλήσετε το προϊόν σας στην αγορά –στόχο, χωρίς να παραβιάζονται τα υφιστάμενα δικαιώματα διανοητικής ιδιοκτησίας για το προϊόν σας;</a:t>
            </a:r>
          </a:p>
          <a:p>
            <a:r>
              <a:rPr lang="el-GR" sz="1600" dirty="0">
                <a:solidFill>
                  <a:srgbClr val="000000"/>
                </a:solidFill>
                <a:effectLst/>
                <a:latin typeface="Arial" panose="020B0604020202020204" pitchFamily="34" charset="0"/>
                <a:ea typeface="Calibri-Bold"/>
              </a:rPr>
              <a:t>							</a:t>
            </a:r>
            <a:r>
              <a:rPr lang="el-GR" sz="1600" b="1" dirty="0">
                <a:solidFill>
                  <a:srgbClr val="000000"/>
                </a:solidFill>
                <a:effectLst/>
                <a:latin typeface="Arial" panose="020B0604020202020204" pitchFamily="34" charset="0"/>
                <a:ea typeface="Calibri-Bold"/>
              </a:rPr>
              <a:t>Ναι/ Όχι</a:t>
            </a:r>
          </a:p>
          <a:p>
            <a:endParaRPr lang="el-GR" sz="1000" b="1"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11. </a:t>
            </a:r>
            <a:r>
              <a:rPr lang="el-GR" sz="1600" dirty="0">
                <a:solidFill>
                  <a:srgbClr val="000000"/>
                </a:solidFill>
                <a:effectLst/>
                <a:latin typeface="Arial" panose="020B0604020202020204" pitchFamily="34" charset="0"/>
                <a:ea typeface="Calibri-Bold"/>
              </a:rPr>
              <a:t>Το προωθητικό σας υλικό είναι διαθέσιμο στην τοπική γλώσσα της αγοράς – στόχου σας (επαγγελματικές κάρτες, φυλλάδια, ιστοσελίδα);		</a:t>
            </a:r>
            <a:r>
              <a:rPr lang="el-GR" sz="1600" b="1" dirty="0">
                <a:solidFill>
                  <a:srgbClr val="000000"/>
                </a:solidFill>
                <a:effectLst/>
                <a:latin typeface="Arial" panose="020B0604020202020204" pitchFamily="34" charset="0"/>
                <a:ea typeface="Calibri-Bold"/>
              </a:rPr>
              <a:t>Ναι/ Όχι</a:t>
            </a:r>
          </a:p>
          <a:p>
            <a:endParaRPr lang="el-GR" sz="1000" b="1"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12. </a:t>
            </a:r>
            <a:r>
              <a:rPr lang="el-GR" sz="1600" dirty="0">
                <a:solidFill>
                  <a:srgbClr val="000000"/>
                </a:solidFill>
                <a:effectLst/>
                <a:latin typeface="Arial" panose="020B0604020202020204" pitchFamily="34" charset="0"/>
                <a:ea typeface="Calibri-Bold"/>
              </a:rPr>
              <a:t>Έχετε ξεκινήσει να εφαρμόζετε ενέργειες προώθησης και προβολής του προϊόντος σας στην αγορά – στόχο;					</a:t>
            </a:r>
            <a:r>
              <a:rPr lang="el-GR" sz="1600" b="1" dirty="0">
                <a:solidFill>
                  <a:srgbClr val="000000"/>
                </a:solidFill>
                <a:effectLst/>
                <a:latin typeface="Arial" panose="020B0604020202020204" pitchFamily="34" charset="0"/>
                <a:ea typeface="Calibri-Bold"/>
              </a:rPr>
              <a:t>Ναι/ Όχι</a:t>
            </a:r>
          </a:p>
          <a:p>
            <a:endParaRPr lang="el-GR" sz="1000" b="1"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13. </a:t>
            </a:r>
            <a:r>
              <a:rPr lang="el-GR" sz="1600" dirty="0">
                <a:solidFill>
                  <a:srgbClr val="000000"/>
                </a:solidFill>
                <a:effectLst/>
                <a:latin typeface="Arial" panose="020B0604020202020204" pitchFamily="34" charset="0"/>
                <a:ea typeface="Calibri-Bold"/>
              </a:rPr>
              <a:t>Συνεργάζεστε με κάποιο τοπικό αντιπρόσωπο ή διανομέα για τις πωλήσεις του προϊόντος σας στην αγορά – στόχο;				</a:t>
            </a:r>
            <a:r>
              <a:rPr lang="el-GR" sz="1600" b="1" dirty="0">
                <a:solidFill>
                  <a:srgbClr val="000000"/>
                </a:solidFill>
                <a:effectLst/>
                <a:latin typeface="Arial" panose="020B0604020202020204" pitchFamily="34" charset="0"/>
                <a:ea typeface="Calibri-Bold"/>
              </a:rPr>
              <a:t>Ναι/ Όχι</a:t>
            </a:r>
          </a:p>
          <a:p>
            <a:endParaRPr lang="el-GR" sz="1000" b="1" dirty="0">
              <a:solidFill>
                <a:srgbClr val="000000"/>
              </a:solidFill>
              <a:effectLst/>
              <a:latin typeface="Arial" panose="020B0604020202020204" pitchFamily="34" charset="0"/>
              <a:ea typeface="Calibri-Bold"/>
            </a:endParaRPr>
          </a:p>
          <a:p>
            <a:r>
              <a:rPr lang="el-GR" sz="1600" b="1" dirty="0">
                <a:solidFill>
                  <a:srgbClr val="000000"/>
                </a:solidFill>
                <a:effectLst/>
                <a:latin typeface="Arial" panose="020B0604020202020204" pitchFamily="34" charset="0"/>
                <a:ea typeface="Calibri-Bold"/>
              </a:rPr>
              <a:t>14. </a:t>
            </a:r>
            <a:r>
              <a:rPr lang="el-GR" sz="1600" dirty="0">
                <a:solidFill>
                  <a:srgbClr val="000000"/>
                </a:solidFill>
                <a:effectLst/>
                <a:latin typeface="Arial" panose="020B0604020202020204" pitchFamily="34" charset="0"/>
                <a:ea typeface="Calibri-Bold"/>
              </a:rPr>
              <a:t>Συνεργάζεστε με κάποια μεταφορική επιχείρηση ή εκτελωνιστή για την εξαγωγή των προϊόντων σας στην αγορά – στόχο;				</a:t>
            </a:r>
            <a:r>
              <a:rPr lang="el-GR" sz="1600" b="1" dirty="0">
                <a:solidFill>
                  <a:srgbClr val="000000"/>
                </a:solidFill>
                <a:effectLst/>
                <a:latin typeface="Arial" panose="020B0604020202020204" pitchFamily="34" charset="0"/>
                <a:ea typeface="Calibri-Bold"/>
              </a:rPr>
              <a:t>Ναι/ Όχι</a:t>
            </a:r>
          </a:p>
          <a:p>
            <a:endParaRPr lang="el-GR" sz="1600" b="1" dirty="0">
              <a:solidFill>
                <a:srgbClr val="000000"/>
              </a:solidFill>
              <a:effectLst/>
              <a:latin typeface="Arial" panose="020B0604020202020204" pitchFamily="34" charset="0"/>
              <a:ea typeface="Calibri-Bold"/>
            </a:endParaRPr>
          </a:p>
        </p:txBody>
      </p:sp>
    </p:spTree>
    <p:extLst>
      <p:ext uri="{BB962C8B-B14F-4D97-AF65-F5344CB8AC3E}">
        <p14:creationId xmlns:p14="http://schemas.microsoft.com/office/powerpoint/2010/main" val="1556422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34739" y="259974"/>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9D10B62E-7617-7475-7AF8-CDC1AD47FCF7}"/>
              </a:ext>
            </a:extLst>
          </p:cNvPr>
          <p:cNvSpPr txBox="1"/>
          <p:nvPr/>
        </p:nvSpPr>
        <p:spPr>
          <a:xfrm>
            <a:off x="824384" y="1121330"/>
            <a:ext cx="7693093" cy="4031873"/>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Αποτελέσματα. Αν επιλέξατε «Α» ή «Ναι» σε:</a:t>
            </a:r>
          </a:p>
          <a:p>
            <a:endParaRPr lang="el-GR" sz="1600" dirty="0">
              <a:solidFill>
                <a:srgbClr val="000000"/>
              </a:solidFill>
              <a:effectLst/>
              <a:latin typeface="Arial" panose="020B0604020202020204" pitchFamily="34" charset="0"/>
              <a:ea typeface="Calibri-Bold"/>
            </a:endParaRPr>
          </a:p>
          <a:p>
            <a:pPr marL="285750" indent="-285750">
              <a:buFont typeface="Arial" panose="020B0604020202020204" pitchFamily="34" charset="0"/>
              <a:buChar char="•"/>
            </a:pPr>
            <a:r>
              <a:rPr lang="el-GR" sz="1600" dirty="0">
                <a:solidFill>
                  <a:srgbClr val="000000"/>
                </a:solidFill>
                <a:effectLst/>
                <a:latin typeface="Arial" panose="020B0604020202020204" pitchFamily="34" charset="0"/>
                <a:ea typeface="Calibri-Bold"/>
              </a:rPr>
              <a:t>11-14 ερωτήσεις, συγχαρητήρια! </a:t>
            </a:r>
          </a:p>
          <a:p>
            <a:r>
              <a:rPr lang="el-GR" sz="1600" dirty="0">
                <a:solidFill>
                  <a:srgbClr val="000000"/>
                </a:solidFill>
                <a:effectLst/>
                <a:latin typeface="Arial" panose="020B0604020202020204" pitchFamily="34" charset="0"/>
                <a:ea typeface="Calibri-Bold"/>
              </a:rPr>
              <a:t>Αντιλαμβάνεστε την απαραίτητη δέσμευση, στρατηγική και πόρους που απαιτούνται για να είναι επιτυχημένο το εξαγωγικό σας εγχείρημα.</a:t>
            </a:r>
          </a:p>
          <a:p>
            <a:endParaRPr lang="el-GR" sz="1600" dirty="0">
              <a:solidFill>
                <a:srgbClr val="000000"/>
              </a:solidFill>
              <a:effectLst/>
              <a:latin typeface="Arial" panose="020B0604020202020204" pitchFamily="34" charset="0"/>
              <a:ea typeface="Calibri-Bold"/>
            </a:endParaRPr>
          </a:p>
          <a:p>
            <a:pPr marL="285750" indent="-285750">
              <a:buFont typeface="Arial" panose="020B0604020202020204" pitchFamily="34" charset="0"/>
              <a:buChar char="•"/>
            </a:pPr>
            <a:r>
              <a:rPr lang="el-GR" sz="1600" dirty="0">
                <a:solidFill>
                  <a:srgbClr val="000000"/>
                </a:solidFill>
                <a:effectLst/>
                <a:latin typeface="Arial" panose="020B0604020202020204" pitchFamily="34" charset="0"/>
                <a:ea typeface="Calibri-Bold"/>
              </a:rPr>
              <a:t>7-10 ερωτήσεις, δεν τα πήγατε κι άσχημα! </a:t>
            </a:r>
          </a:p>
          <a:p>
            <a:r>
              <a:rPr lang="el-GR" sz="1600" dirty="0">
                <a:solidFill>
                  <a:srgbClr val="000000"/>
                </a:solidFill>
                <a:effectLst/>
                <a:latin typeface="Arial" panose="020B0604020202020204" pitchFamily="34" charset="0"/>
                <a:ea typeface="Calibri-Bold"/>
              </a:rPr>
              <a:t>Παρόλα αυτά υπάρχουν αδυναμίες στην εξαγωγική στρατηγική σας και θα ήταν καλύτερο για την επιχείρησή σας να ζητήσετε τη συμβουλή και καθοδήγηση από εμπειρογνώμονες για τις εξαγωγές, επιχειρηματικούς φορείς εξωστρέφειας, συμβούλους εξαγωγών.</a:t>
            </a:r>
          </a:p>
          <a:p>
            <a:endParaRPr lang="el-GR" sz="1600" dirty="0">
              <a:solidFill>
                <a:srgbClr val="000000"/>
              </a:solidFill>
              <a:effectLst/>
              <a:latin typeface="Arial" panose="020B0604020202020204" pitchFamily="34" charset="0"/>
              <a:ea typeface="Calibri-Bold"/>
            </a:endParaRPr>
          </a:p>
          <a:p>
            <a:pPr marL="285750" indent="-285750">
              <a:buFont typeface="Arial" panose="020B0604020202020204" pitchFamily="34" charset="0"/>
              <a:buChar char="•"/>
            </a:pPr>
            <a:r>
              <a:rPr lang="el-GR" sz="1600" dirty="0">
                <a:solidFill>
                  <a:srgbClr val="000000"/>
                </a:solidFill>
                <a:effectLst/>
                <a:latin typeface="Arial" panose="020B0604020202020204" pitchFamily="34" charset="0"/>
                <a:ea typeface="Calibri-Bold"/>
              </a:rPr>
              <a:t>Λιγότερο από 7 ερωτήσεις, δεν τα πήγατε καλά. </a:t>
            </a:r>
          </a:p>
          <a:p>
            <a:r>
              <a:rPr lang="el-GR" sz="1600" dirty="0">
                <a:solidFill>
                  <a:srgbClr val="000000"/>
                </a:solidFill>
                <a:effectLst/>
                <a:latin typeface="Arial" panose="020B0604020202020204" pitchFamily="34" charset="0"/>
                <a:ea typeface="Calibri-Bold"/>
              </a:rPr>
              <a:t>Ενώ μπορεί να είστε έτοιμοι να επισκεφθείτε ξένες αγορές, χρειάζεται να επενδύσετε περισσότερο στην προεργασία των εξαγωγών πριν ξεκινήσετε το εξαγωγικό σας εγχείρημα.</a:t>
            </a:r>
          </a:p>
        </p:txBody>
      </p:sp>
    </p:spTree>
    <p:extLst>
      <p:ext uri="{BB962C8B-B14F-4D97-AF65-F5344CB8AC3E}">
        <p14:creationId xmlns:p14="http://schemas.microsoft.com/office/powerpoint/2010/main" val="9446224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213265"/>
            <a:ext cx="9186203" cy="708575"/>
            <a:chOff x="0" y="214290"/>
            <a:chExt cx="9144000" cy="574678"/>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135545" y="264414"/>
              <a:ext cx="7757260" cy="424349"/>
            </a:xfrm>
            <a:prstGeom prst="rect">
              <a:avLst/>
            </a:prstGeom>
            <a:noFill/>
          </p:spPr>
          <p:txBody>
            <a:bodyPr wrap="square" rtlCol="0">
              <a:spAutoFit/>
            </a:bodyPr>
            <a:lstStyle/>
            <a:p>
              <a:pPr algn="ctr"/>
              <a:r>
                <a:rPr lang="el-G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Μορφή προϊόντος προς εξαγωγή</a:t>
              </a:r>
              <a:endParaRPr lang="el-GR"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11</a:t>
              </a:r>
              <a:r>
                <a:rPr lang="en-US" sz="2400" dirty="0">
                  <a:solidFill>
                    <a:schemeClr val="bg1"/>
                  </a:solidFill>
                  <a:latin typeface="Comic Sans MS" pitchFamily="66" charset="0"/>
                </a:rPr>
                <a:t>	</a:t>
              </a: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1196752"/>
            <a:ext cx="8189119" cy="2062103"/>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«Τι να εξάγω;». </a:t>
            </a:r>
          </a:p>
          <a:p>
            <a:r>
              <a:rPr lang="el-GR" sz="1600" dirty="0">
                <a:solidFill>
                  <a:srgbClr val="000000"/>
                </a:solidFill>
                <a:effectLst/>
                <a:latin typeface="Arial" panose="020B0604020202020204" pitchFamily="34" charset="0"/>
                <a:ea typeface="Calibri-Bold"/>
              </a:rPr>
              <a:t>Για πολλούς είναι προφανές ότι θα εξάγουν στις διεθνείς αγορές το προϊόν που ήδη παράγουν και πωλούν στην εγχώρια αγορά. </a:t>
            </a:r>
          </a:p>
          <a:p>
            <a:r>
              <a:rPr lang="el-GR" sz="1600" dirty="0">
                <a:solidFill>
                  <a:srgbClr val="000000"/>
                </a:solidFill>
                <a:effectLst/>
                <a:latin typeface="Arial" panose="020B0604020202020204" pitchFamily="34" charset="0"/>
                <a:ea typeface="Calibri-Bold"/>
              </a:rPr>
              <a:t>Ωστόσο, δεν είναι ακριβώς έτσι τα πράγματα. Είναι πολύ πιθανό να μην είναι όλα τα προϊόντα κατάλληλα για εξαγωγή, ή τα υφιστάμενα προϊόντα να χρειάζονται κάποιου είδους μετατροπή ή μεταποίηση. </a:t>
            </a:r>
          </a:p>
          <a:p>
            <a:r>
              <a:rPr lang="el-GR" sz="1600" dirty="0">
                <a:solidFill>
                  <a:srgbClr val="000000"/>
                </a:solidFill>
                <a:effectLst/>
                <a:latin typeface="Arial" panose="020B0604020202020204" pitchFamily="34" charset="0"/>
                <a:ea typeface="Calibri-Bold"/>
              </a:rPr>
              <a:t>Για να μπορείτε να σταθείτε με επιτυχία στις διεθνείς αγορές </a:t>
            </a:r>
            <a:r>
              <a:rPr lang="el-GR" sz="1600" u="sng" dirty="0">
                <a:solidFill>
                  <a:srgbClr val="000000"/>
                </a:solidFill>
                <a:effectLst/>
                <a:latin typeface="Arial" panose="020B0604020202020204" pitchFamily="34" charset="0"/>
                <a:ea typeface="Calibri-Bold"/>
              </a:rPr>
              <a:t>θα πρέπει να εστιάσετε εκεί όπου αριστεύετε</a:t>
            </a:r>
            <a:r>
              <a:rPr lang="el-GR" sz="1600" dirty="0">
                <a:solidFill>
                  <a:srgbClr val="000000"/>
                </a:solidFill>
                <a:effectLst/>
                <a:latin typeface="Arial" panose="020B0604020202020204" pitchFamily="34" charset="0"/>
                <a:ea typeface="Calibri-Bold"/>
              </a:rPr>
              <a:t>, εκεί που είστε πραγματικά ανταγωνιστικοί σε ποιότητα και σε τιμή. </a:t>
            </a:r>
          </a:p>
        </p:txBody>
      </p:sp>
      <p:sp>
        <p:nvSpPr>
          <p:cNvPr id="3" name="TextBox 2">
            <a:extLst>
              <a:ext uri="{FF2B5EF4-FFF2-40B4-BE49-F238E27FC236}">
                <a16:creationId xmlns:a16="http://schemas.microsoft.com/office/drawing/2014/main" id="{6574E036-1E1C-EB8B-5EB3-F647BA29708B}"/>
              </a:ext>
            </a:extLst>
          </p:cNvPr>
          <p:cNvSpPr txBox="1"/>
          <p:nvPr/>
        </p:nvSpPr>
        <p:spPr>
          <a:xfrm>
            <a:off x="623688" y="3429000"/>
            <a:ext cx="8189119" cy="255454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εξαγωγική ετοιμότητα θα πρέπει να ξεκινά από την εγχώρια αγορά. Η εγχώρια επιτυχία ενός προϊόντος θέτει τις βάσεις για την προσοδοφόρα εισαγωγή του σε μια νέα αγορά, καθώς η διάθεσή του στην εγχώρια αγορά επιτρέπει την επιχείρηση να εξάγει πολύ χρήσιμα συμπεράσματα σχετικά με:</a:t>
            </a:r>
          </a:p>
          <a:p>
            <a:r>
              <a:rPr lang="el-GR" sz="1600" dirty="0">
                <a:solidFill>
                  <a:srgbClr val="000000"/>
                </a:solidFill>
                <a:effectLst/>
                <a:latin typeface="Arial" panose="020B0604020202020204" pitchFamily="34" charset="0"/>
                <a:ea typeface="Calibri-Bold"/>
              </a:rPr>
              <a:t>•  Τη φύση του προϊόντος- κατά πόσο το προϊόν ικανοποιεί τις ανάγκες και τις </a:t>
            </a:r>
            <a:r>
              <a:rPr lang="el-GR" sz="1600" dirty="0" err="1">
                <a:solidFill>
                  <a:srgbClr val="000000"/>
                </a:solidFill>
                <a:effectLst/>
                <a:latin typeface="Arial" panose="020B0604020202020204" pitchFamily="34" charset="0"/>
                <a:ea typeface="Calibri-Bold"/>
              </a:rPr>
              <a:t>προσδο-κίες</a:t>
            </a:r>
            <a:r>
              <a:rPr lang="el-GR" sz="1600" dirty="0">
                <a:solidFill>
                  <a:srgbClr val="000000"/>
                </a:solidFill>
                <a:effectLst/>
                <a:latin typeface="Arial" panose="020B0604020202020204" pitchFamily="34" charset="0"/>
                <a:ea typeface="Calibri-Bold"/>
              </a:rPr>
              <a:t> των καταναλωτών</a:t>
            </a:r>
          </a:p>
          <a:p>
            <a:r>
              <a:rPr lang="el-GR" sz="1600" dirty="0">
                <a:solidFill>
                  <a:srgbClr val="000000"/>
                </a:solidFill>
                <a:effectLst/>
                <a:latin typeface="Arial" panose="020B0604020202020204" pitchFamily="34" charset="0"/>
                <a:ea typeface="Calibri-Bold"/>
              </a:rPr>
              <a:t>•  Τη συσκευασία</a:t>
            </a:r>
          </a:p>
          <a:p>
            <a:r>
              <a:rPr lang="el-GR" sz="1600" dirty="0">
                <a:solidFill>
                  <a:srgbClr val="000000"/>
                </a:solidFill>
                <a:effectLst/>
                <a:latin typeface="Arial" panose="020B0604020202020204" pitchFamily="34" charset="0"/>
                <a:ea typeface="Calibri-Bold"/>
              </a:rPr>
              <a:t>•  Την παραγωγική διαδικασία και τον ποιοτικό έλεγχο</a:t>
            </a:r>
          </a:p>
          <a:p>
            <a:r>
              <a:rPr lang="el-GR" sz="1600" dirty="0">
                <a:solidFill>
                  <a:srgbClr val="000000"/>
                </a:solidFill>
                <a:effectLst/>
                <a:latin typeface="Arial" panose="020B0604020202020204" pitchFamily="34" charset="0"/>
                <a:ea typeface="Calibri-Bold"/>
              </a:rPr>
              <a:t>•  Την προώθηση του και τα κανάλια διανομής του</a:t>
            </a:r>
          </a:p>
          <a:p>
            <a:r>
              <a:rPr lang="el-GR" sz="1600" dirty="0">
                <a:solidFill>
                  <a:srgbClr val="000000"/>
                </a:solidFill>
                <a:effectLst/>
                <a:latin typeface="Arial" panose="020B0604020202020204" pitchFamily="34" charset="0"/>
                <a:ea typeface="Calibri-Bold"/>
              </a:rPr>
              <a:t>•  Τη ζήτηση και την ικανοποίηση των καταναλωτών</a:t>
            </a:r>
          </a:p>
        </p:txBody>
      </p:sp>
    </p:spTree>
    <p:extLst>
      <p:ext uri="{BB962C8B-B14F-4D97-AF65-F5344CB8AC3E}">
        <p14:creationId xmlns:p14="http://schemas.microsoft.com/office/powerpoint/2010/main" val="3358919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9D10B62E-7617-7475-7AF8-CDC1AD47FCF7}"/>
              </a:ext>
            </a:extLst>
          </p:cNvPr>
          <p:cNvSpPr txBox="1"/>
          <p:nvPr/>
        </p:nvSpPr>
        <p:spPr>
          <a:xfrm>
            <a:off x="676857" y="476672"/>
            <a:ext cx="8189119" cy="1815882"/>
          </a:xfrm>
          <a:prstGeom prst="rect">
            <a:avLst/>
          </a:prstGeom>
          <a:noFill/>
        </p:spPr>
        <p:txBody>
          <a:bodyPr wrap="square">
            <a:spAutoFit/>
          </a:bodyPr>
          <a:lstStyle/>
          <a:p>
            <a:r>
              <a:rPr lang="el-GR" sz="1600" b="1" dirty="0">
                <a:solidFill>
                  <a:srgbClr val="008000"/>
                </a:solidFill>
                <a:effectLst/>
                <a:latin typeface="Arial" panose="020B0604020202020204" pitchFamily="34" charset="0"/>
                <a:ea typeface="Calibri-Bold"/>
              </a:rPr>
              <a:t>11.1  Προσαρμογή προϊόντος στις απαιτήσεις της αγοράς - στόχου</a:t>
            </a:r>
          </a:p>
          <a:p>
            <a:endParaRPr lang="el-GR" sz="1600" b="1" dirty="0">
              <a:solidFill>
                <a:srgbClr val="C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Μια από τις σημαντικότερες αποφάσεις που πρέπει να λάβετε είναι κατά πόσο μπορούν και πρέπει τα προϊόντα σας να προσαρμοστούν στην κάθε αγορά – στόχο. </a:t>
            </a:r>
          </a:p>
          <a:p>
            <a:r>
              <a:rPr lang="el-GR" sz="1600" dirty="0">
                <a:solidFill>
                  <a:srgbClr val="000000"/>
                </a:solidFill>
                <a:effectLst/>
                <a:latin typeface="Arial" panose="020B0604020202020204" pitchFamily="34" charset="0"/>
                <a:ea typeface="Calibri-Bold"/>
              </a:rPr>
              <a:t>Πέρα από την ικανότητα προσαρμογής του προϊόντος, θα πρέπει να ληφθεί υπόψη η παραγωγική δυναμικότητα (αν η επιχείρηση μπορεί να ανταποκριθεί στην ζήτηση από το εξωτερικό).</a:t>
            </a:r>
          </a:p>
        </p:txBody>
      </p:sp>
      <p:sp>
        <p:nvSpPr>
          <p:cNvPr id="5" name="TextBox 4">
            <a:extLst>
              <a:ext uri="{FF2B5EF4-FFF2-40B4-BE49-F238E27FC236}">
                <a16:creationId xmlns:a16="http://schemas.microsoft.com/office/drawing/2014/main" id="{EFFD7883-CC02-0DEF-A93E-F7D614A5EB7F}"/>
              </a:ext>
            </a:extLst>
          </p:cNvPr>
          <p:cNvSpPr txBox="1"/>
          <p:nvPr/>
        </p:nvSpPr>
        <p:spPr>
          <a:xfrm>
            <a:off x="676857" y="2375009"/>
            <a:ext cx="8189119" cy="2308324"/>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Για να εισέλθετε σε μια ξένη αγορά, είναι πιθανό να πρέπει να τροποποιήσετε το προϊόν</a:t>
            </a:r>
          </a:p>
          <a:p>
            <a:r>
              <a:rPr lang="el-GR" sz="1600" dirty="0">
                <a:solidFill>
                  <a:srgbClr val="000000"/>
                </a:solidFill>
                <a:effectLst/>
                <a:latin typeface="Arial" panose="020B0604020202020204" pitchFamily="34" charset="0"/>
                <a:ea typeface="Calibri-Bold"/>
              </a:rPr>
              <a:t>σας σύμφωνα με:</a:t>
            </a:r>
          </a:p>
          <a:p>
            <a:r>
              <a:rPr lang="el-GR" sz="1600" dirty="0">
                <a:solidFill>
                  <a:srgbClr val="000000"/>
                </a:solidFill>
                <a:effectLst/>
                <a:latin typeface="Arial" panose="020B0604020202020204" pitchFamily="34" charset="0"/>
                <a:ea typeface="Calibri-Bold"/>
              </a:rPr>
              <a:t>1. Κυβερνητικούς κανονισμούς</a:t>
            </a:r>
          </a:p>
          <a:p>
            <a:r>
              <a:rPr lang="el-GR" sz="1600" dirty="0">
                <a:solidFill>
                  <a:srgbClr val="000000"/>
                </a:solidFill>
                <a:effectLst/>
                <a:latin typeface="Arial" panose="020B0604020202020204" pitchFamily="34" charset="0"/>
                <a:ea typeface="Calibri-Bold"/>
              </a:rPr>
              <a:t>2. Γεωγραφικές και κλιματολογικές συνθήκες</a:t>
            </a:r>
          </a:p>
          <a:p>
            <a:r>
              <a:rPr lang="el-GR" sz="1600" dirty="0">
                <a:solidFill>
                  <a:srgbClr val="000000"/>
                </a:solidFill>
                <a:effectLst/>
                <a:latin typeface="Arial" panose="020B0604020202020204" pitchFamily="34" charset="0"/>
                <a:ea typeface="Calibri-Bold"/>
              </a:rPr>
              <a:t>3. Προτιμήσεις των αγοραστών</a:t>
            </a:r>
          </a:p>
          <a:p>
            <a:r>
              <a:rPr lang="el-GR" sz="1600" dirty="0">
                <a:solidFill>
                  <a:srgbClr val="000000"/>
                </a:solidFill>
                <a:effectLst/>
                <a:latin typeface="Arial" panose="020B0604020202020204" pitchFamily="34" charset="0"/>
                <a:ea typeface="Calibri-Bold"/>
              </a:rPr>
              <a:t>4. Βιοτικό επίπεδο</a:t>
            </a:r>
          </a:p>
          <a:p>
            <a:r>
              <a:rPr lang="el-GR" sz="1600" dirty="0">
                <a:solidFill>
                  <a:srgbClr val="000000"/>
                </a:solidFill>
                <a:effectLst/>
                <a:latin typeface="Arial" panose="020B0604020202020204" pitchFamily="34" charset="0"/>
                <a:ea typeface="Calibri-Bold"/>
              </a:rPr>
              <a:t>5. Υγειονομικούς κανονισμούς</a:t>
            </a:r>
          </a:p>
          <a:p>
            <a:r>
              <a:rPr lang="el-GR" sz="1600" dirty="0">
                <a:solidFill>
                  <a:srgbClr val="000000"/>
                </a:solidFill>
                <a:effectLst/>
                <a:latin typeface="Arial" panose="020B0604020202020204" pitchFamily="34" charset="0"/>
                <a:ea typeface="Calibri-Bold"/>
              </a:rPr>
              <a:t>6. Κανόνες ασφαλείας</a:t>
            </a:r>
          </a:p>
          <a:p>
            <a:r>
              <a:rPr lang="el-GR" sz="1600" dirty="0">
                <a:solidFill>
                  <a:srgbClr val="000000"/>
                </a:solidFill>
                <a:effectLst/>
                <a:latin typeface="Arial" panose="020B0604020202020204" pitchFamily="34" charset="0"/>
                <a:ea typeface="Calibri-Bold"/>
              </a:rPr>
              <a:t>7. Απαιτήσεις συσκευασίας, ετικέτας, σήμανσης</a:t>
            </a:r>
          </a:p>
        </p:txBody>
      </p:sp>
      <p:sp>
        <p:nvSpPr>
          <p:cNvPr id="3" name="TextBox 2">
            <a:extLst>
              <a:ext uri="{FF2B5EF4-FFF2-40B4-BE49-F238E27FC236}">
                <a16:creationId xmlns:a16="http://schemas.microsoft.com/office/drawing/2014/main" id="{D1D0CD9D-0BC4-6999-BFE8-01BDB968B6D1}"/>
              </a:ext>
            </a:extLst>
          </p:cNvPr>
          <p:cNvSpPr txBox="1"/>
          <p:nvPr/>
        </p:nvSpPr>
        <p:spPr>
          <a:xfrm>
            <a:off x="629968" y="4823281"/>
            <a:ext cx="8189119" cy="830997"/>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Είναι το προϊόν σας έτοιμο για εξαγωγή;</a:t>
            </a:r>
          </a:p>
          <a:p>
            <a:r>
              <a:rPr lang="el-GR" sz="1600" dirty="0">
                <a:solidFill>
                  <a:srgbClr val="000000"/>
                </a:solidFill>
                <a:effectLst/>
                <a:latin typeface="Arial" panose="020B0604020202020204" pitchFamily="34" charset="0"/>
                <a:ea typeface="Calibri-Bold"/>
              </a:rPr>
              <a:t>Οι παρακάτω ερωτήσεις θα βοηθήσουν την επιχείρηση να αξιολογήσει το κατά πόσο τα προϊόντα της είναι έτοιμα για την ανάπτυξη εξαγωγικής δραστηριότητας.</a:t>
            </a:r>
          </a:p>
        </p:txBody>
      </p:sp>
    </p:spTree>
    <p:extLst>
      <p:ext uri="{BB962C8B-B14F-4D97-AF65-F5344CB8AC3E}">
        <p14:creationId xmlns:p14="http://schemas.microsoft.com/office/powerpoint/2010/main" val="1741464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670044"/>
            <a:ext cx="8189119" cy="3046988"/>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Προφίλ πελατών:</a:t>
            </a:r>
          </a:p>
          <a:p>
            <a:r>
              <a:rPr lang="el-GR" sz="1600" dirty="0">
                <a:solidFill>
                  <a:srgbClr val="000000"/>
                </a:solidFill>
                <a:effectLst/>
                <a:latin typeface="Arial" panose="020B0604020202020204" pitchFamily="34" charset="0"/>
                <a:ea typeface="Calibri-Bold"/>
              </a:rPr>
              <a:t>- Ποιοι χρησιμοποιούν ήδη το προϊόν σας στην εγχώρια αγορά;</a:t>
            </a:r>
          </a:p>
          <a:p>
            <a:r>
              <a:rPr lang="el-GR" sz="1600" dirty="0">
                <a:solidFill>
                  <a:srgbClr val="000000"/>
                </a:solidFill>
                <a:effectLst/>
                <a:latin typeface="Arial" panose="020B0604020202020204" pitchFamily="34" charset="0"/>
                <a:ea typeface="Calibri-Bold"/>
              </a:rPr>
              <a:t>- Το προϊόν σας είναι ευρείας χρήσης ή απευθύνεται σε συγκεκριμένες ομάδες πελατών;</a:t>
            </a:r>
          </a:p>
          <a:p>
            <a:r>
              <a:rPr lang="el-GR" sz="1600" dirty="0">
                <a:solidFill>
                  <a:srgbClr val="000000"/>
                </a:solidFill>
                <a:effectLst/>
                <a:latin typeface="Arial" panose="020B0604020202020204" pitchFamily="34" charset="0"/>
                <a:ea typeface="Calibri-Bold"/>
              </a:rPr>
              <a:t>- Είναι μοναδικό ή διαφορετικό από τα υπόλοιπα ανταγωνιστικά προϊόντα στην αγορά - στόχο;</a:t>
            </a:r>
          </a:p>
          <a:p>
            <a:r>
              <a:rPr lang="el-GR" sz="1600" dirty="0">
                <a:solidFill>
                  <a:srgbClr val="000000"/>
                </a:solidFill>
                <a:effectLst/>
                <a:latin typeface="Arial" panose="020B0604020202020204" pitchFamily="34" charset="0"/>
                <a:ea typeface="Calibri-Bold"/>
              </a:rPr>
              <a:t>- Το προϊόν σας είναι δημοφιλές σε συγκεκριμένες ηλικιακές ομάδες πελατών;</a:t>
            </a:r>
          </a:p>
          <a:p>
            <a:r>
              <a:rPr lang="el-GR" sz="1600" dirty="0">
                <a:solidFill>
                  <a:srgbClr val="000000"/>
                </a:solidFill>
                <a:effectLst/>
                <a:latin typeface="Arial" panose="020B0604020202020204" pitchFamily="34" charset="0"/>
                <a:ea typeface="Calibri-Bold"/>
              </a:rPr>
              <a:t>- Θεωρείτε ότι μπορεί να επεκταθεί και σε παραπάνω από μια δημογραφικές ομάδες πελατών;</a:t>
            </a:r>
          </a:p>
          <a:p>
            <a:r>
              <a:rPr lang="el-GR" sz="1600" dirty="0">
                <a:solidFill>
                  <a:srgbClr val="000000"/>
                </a:solidFill>
                <a:effectLst/>
                <a:latin typeface="Arial" panose="020B0604020202020204" pitchFamily="34" charset="0"/>
                <a:ea typeface="Calibri-Bold"/>
              </a:rPr>
              <a:t>- Είναι το προϊόν αρκετά ευέλικτο ώστε να εισέλθει σε διαφορετικές αγορές και να ικανοποιήσει ποικίλες ανάγκες;</a:t>
            </a:r>
          </a:p>
          <a:p>
            <a:r>
              <a:rPr lang="el-GR" sz="1600" dirty="0">
                <a:solidFill>
                  <a:srgbClr val="000000"/>
                </a:solidFill>
                <a:effectLst/>
                <a:latin typeface="Arial" panose="020B0604020202020204" pitchFamily="34" charset="0"/>
                <a:ea typeface="Calibri-Bold"/>
              </a:rPr>
              <a:t>- Ποιοι γεωγραφικοί – κλιματολογικοί παράγοντες επηρεάζουν το προϊόν σας;</a:t>
            </a:r>
          </a:p>
          <a:p>
            <a:endParaRPr lang="el-GR" sz="1600" dirty="0">
              <a:solidFill>
                <a:srgbClr val="000000"/>
              </a:solidFill>
              <a:effectLst/>
              <a:latin typeface="Arial" panose="020B0604020202020204" pitchFamily="34" charset="0"/>
              <a:ea typeface="Calibri-Bold"/>
            </a:endParaRPr>
          </a:p>
        </p:txBody>
      </p:sp>
      <p:sp>
        <p:nvSpPr>
          <p:cNvPr id="5" name="TextBox 4">
            <a:extLst>
              <a:ext uri="{FF2B5EF4-FFF2-40B4-BE49-F238E27FC236}">
                <a16:creationId xmlns:a16="http://schemas.microsoft.com/office/drawing/2014/main" id="{B5DA5F7E-8A2F-0388-82C0-2CFA2E47207A}"/>
              </a:ext>
            </a:extLst>
          </p:cNvPr>
          <p:cNvSpPr txBox="1"/>
          <p:nvPr/>
        </p:nvSpPr>
        <p:spPr>
          <a:xfrm>
            <a:off x="629967" y="3599145"/>
            <a:ext cx="8189119" cy="2062103"/>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Τροποποιήσεις προϊόντος:</a:t>
            </a:r>
          </a:p>
          <a:p>
            <a:r>
              <a:rPr lang="el-GR" sz="1600" dirty="0">
                <a:solidFill>
                  <a:srgbClr val="000000"/>
                </a:solidFill>
                <a:effectLst/>
                <a:latin typeface="Arial" panose="020B0604020202020204" pitchFamily="34" charset="0"/>
                <a:ea typeface="Calibri-Bold"/>
              </a:rPr>
              <a:t>- Θεωρείτε ότι το προϊόν σας θα πρέπει να τροποποιηθεί για να είναι ελκυστικό στους διεθνείς πελάτες;</a:t>
            </a:r>
          </a:p>
          <a:p>
            <a:r>
              <a:rPr lang="el-GR" sz="1600" dirty="0">
                <a:solidFill>
                  <a:srgbClr val="000000"/>
                </a:solidFill>
                <a:effectLst/>
                <a:latin typeface="Arial" panose="020B0604020202020204" pitchFamily="34" charset="0"/>
                <a:ea typeface="Calibri-Bold"/>
              </a:rPr>
              <a:t>- Ποια είναι η διάρκεια ζωής του προϊόντος σας; Υπάρχουν προοπτικές επιμήκυνσης της ωφέλιμης ζωής του προϊόντος;</a:t>
            </a:r>
          </a:p>
          <a:p>
            <a:r>
              <a:rPr lang="el-GR" sz="1600" dirty="0">
                <a:solidFill>
                  <a:srgbClr val="000000"/>
                </a:solidFill>
                <a:effectLst/>
                <a:latin typeface="Arial" panose="020B0604020202020204" pitchFamily="34" charset="0"/>
                <a:ea typeface="Calibri-Bold"/>
              </a:rPr>
              <a:t>- Μπορεί η συσκευασία του προϊόντος σας να τροποποιηθεί εύκολα;</a:t>
            </a:r>
          </a:p>
          <a:p>
            <a:r>
              <a:rPr lang="el-GR" sz="1600" dirty="0">
                <a:solidFill>
                  <a:srgbClr val="000000"/>
                </a:solidFill>
                <a:effectLst/>
                <a:latin typeface="Arial" panose="020B0604020202020204" pitchFamily="34" charset="0"/>
                <a:ea typeface="Calibri-Bold"/>
              </a:rPr>
              <a:t>- Υπάρχουν συγκεκριμένα έγγραφα που απαιτούνται για την πιστοποίηση ή την αντιμετώπιση τυχόν τεχνικών απαιτήσεων;</a:t>
            </a:r>
          </a:p>
        </p:txBody>
      </p:sp>
    </p:spTree>
    <p:extLst>
      <p:ext uri="{BB962C8B-B14F-4D97-AF65-F5344CB8AC3E}">
        <p14:creationId xmlns:p14="http://schemas.microsoft.com/office/powerpoint/2010/main" val="5426124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670044"/>
            <a:ext cx="8189119" cy="1077218"/>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Μεταφορά:</a:t>
            </a:r>
          </a:p>
          <a:p>
            <a:r>
              <a:rPr lang="el-GR" sz="1600" dirty="0">
                <a:solidFill>
                  <a:srgbClr val="000000"/>
                </a:solidFill>
                <a:effectLst/>
                <a:latin typeface="Arial" panose="020B0604020202020204" pitchFamily="34" charset="0"/>
                <a:ea typeface="Calibri-Bold"/>
              </a:rPr>
              <a:t>- Πόσο εύκολα μπορεί το προϊόν σας να μεταφερθεί σε μια ξένη χώρα;</a:t>
            </a:r>
          </a:p>
          <a:p>
            <a:r>
              <a:rPr lang="el-GR" sz="1600" dirty="0">
                <a:solidFill>
                  <a:srgbClr val="000000"/>
                </a:solidFill>
                <a:effectLst/>
                <a:latin typeface="Arial" panose="020B0604020202020204" pitchFamily="34" charset="0"/>
                <a:ea typeface="Calibri-Bold"/>
              </a:rPr>
              <a:t>- Το κόστος μεταφοράς μήπως κάνει το προϊόν σας μη ανταγωνιστικό στις διεθνείς αγορές;</a:t>
            </a:r>
          </a:p>
        </p:txBody>
      </p:sp>
      <p:sp>
        <p:nvSpPr>
          <p:cNvPr id="5" name="TextBox 4">
            <a:extLst>
              <a:ext uri="{FF2B5EF4-FFF2-40B4-BE49-F238E27FC236}">
                <a16:creationId xmlns:a16="http://schemas.microsoft.com/office/drawing/2014/main" id="{B5DA5F7E-8A2F-0388-82C0-2CFA2E47207A}"/>
              </a:ext>
            </a:extLst>
          </p:cNvPr>
          <p:cNvSpPr txBox="1"/>
          <p:nvPr/>
        </p:nvSpPr>
        <p:spPr>
          <a:xfrm>
            <a:off x="629967" y="1870953"/>
            <a:ext cx="8189119" cy="1077218"/>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Τοπική εκπροσώπηση στην αγορά – στόχο:</a:t>
            </a:r>
          </a:p>
          <a:p>
            <a:r>
              <a:rPr lang="el-GR" sz="1600" dirty="0">
                <a:solidFill>
                  <a:srgbClr val="000000"/>
                </a:solidFill>
                <a:effectLst/>
                <a:latin typeface="Arial" panose="020B0604020202020204" pitchFamily="34" charset="0"/>
                <a:ea typeface="Calibri-Bold"/>
              </a:rPr>
              <a:t>- Χρειάζεστε ένα τοπικό αντιπρόσωπο που θα αναλάβει τις ενέργειες μάρκετινγκ;</a:t>
            </a:r>
          </a:p>
          <a:p>
            <a:r>
              <a:rPr lang="el-GR" sz="1600" dirty="0">
                <a:solidFill>
                  <a:srgbClr val="000000"/>
                </a:solidFill>
                <a:effectLst/>
                <a:latin typeface="Arial" panose="020B0604020202020204" pitchFamily="34" charset="0"/>
                <a:ea typeface="Calibri-Bold"/>
              </a:rPr>
              <a:t>- Η εξυπηρέτηση μετά την πώληση (</a:t>
            </a:r>
            <a:r>
              <a:rPr lang="el-GR" sz="1600" dirty="0" err="1">
                <a:solidFill>
                  <a:srgbClr val="000000"/>
                </a:solidFill>
                <a:effectLst/>
                <a:latin typeface="Arial" panose="020B0604020202020204" pitchFamily="34" charset="0"/>
                <a:ea typeface="Calibri-Bold"/>
              </a:rPr>
              <a:t>after</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sales</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service</a:t>
            </a:r>
            <a:r>
              <a:rPr lang="el-GR" sz="1600" dirty="0">
                <a:solidFill>
                  <a:srgbClr val="000000"/>
                </a:solidFill>
                <a:effectLst/>
                <a:latin typeface="Arial" panose="020B0604020202020204" pitchFamily="34" charset="0"/>
                <a:ea typeface="Calibri-Bold"/>
              </a:rPr>
              <a:t>) είναι απαραίτητη; Αν ναι, έχετε τους πόρους να την εξασφαλίσετε σε τοπικό επίπεδο;</a:t>
            </a:r>
          </a:p>
        </p:txBody>
      </p:sp>
      <p:sp>
        <p:nvSpPr>
          <p:cNvPr id="3" name="TextBox 2">
            <a:extLst>
              <a:ext uri="{FF2B5EF4-FFF2-40B4-BE49-F238E27FC236}">
                <a16:creationId xmlns:a16="http://schemas.microsoft.com/office/drawing/2014/main" id="{FE1F83C1-2431-6BF4-D3B2-769B97DF89EC}"/>
              </a:ext>
            </a:extLst>
          </p:cNvPr>
          <p:cNvSpPr txBox="1"/>
          <p:nvPr/>
        </p:nvSpPr>
        <p:spPr>
          <a:xfrm>
            <a:off x="629966" y="3103870"/>
            <a:ext cx="8189119" cy="2554545"/>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Παραγωγική δυναμικότητα:</a:t>
            </a:r>
          </a:p>
          <a:p>
            <a:r>
              <a:rPr lang="el-GR" sz="1600" dirty="0">
                <a:solidFill>
                  <a:srgbClr val="000000"/>
                </a:solidFill>
                <a:effectLst/>
                <a:latin typeface="Arial" panose="020B0604020202020204" pitchFamily="34" charset="0"/>
                <a:ea typeface="Calibri-Bold"/>
              </a:rPr>
              <a:t>- Έχετε διασφαλίσει ένα αποτελεσματικό σχέδιο παραγωγής και επαρκή εξοπλισμό, για κάλυψη εγχώριας και διεθνούς ζήτησης;</a:t>
            </a:r>
          </a:p>
          <a:p>
            <a:r>
              <a:rPr lang="el-GR" sz="1600" dirty="0">
                <a:solidFill>
                  <a:srgbClr val="000000"/>
                </a:solidFill>
                <a:effectLst/>
                <a:latin typeface="Arial" panose="020B0604020202020204" pitchFamily="34" charset="0"/>
                <a:ea typeface="Calibri-Bold"/>
              </a:rPr>
              <a:t>- Σε περίπτωση αύξησης της εγχώριας ζήτησης για το προϊόν σας, θα είστε σε θέση να εξυπηρετήσετε τους διεθνείς πελάτες (και το αντίστροφο) με την ίδια αποτελεσματικότητα;</a:t>
            </a:r>
          </a:p>
          <a:p>
            <a:r>
              <a:rPr lang="el-GR" sz="1600" dirty="0">
                <a:solidFill>
                  <a:srgbClr val="000000"/>
                </a:solidFill>
                <a:effectLst/>
                <a:latin typeface="Arial" panose="020B0604020202020204" pitchFamily="34" charset="0"/>
                <a:ea typeface="Calibri-Bold"/>
              </a:rPr>
              <a:t>- Μπορεί η επιχείρηση να έχει πρόσβαση σε μια τακτική και αξιόπιστη πηγή πρώτων υλών ή εμπορεύματος; Οι εισαγωγείς θέλουν να είναι βέβαιοι ότι μπορούν να διατηρήσουν μια σταθερή και χωρίς έντονες διακυμάνσεις, προσφορά του προϊόντος τους.</a:t>
            </a:r>
          </a:p>
        </p:txBody>
      </p:sp>
    </p:spTree>
    <p:extLst>
      <p:ext uri="{BB962C8B-B14F-4D97-AF65-F5344CB8AC3E}">
        <p14:creationId xmlns:p14="http://schemas.microsoft.com/office/powerpoint/2010/main" val="2477247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TextBox 7">
            <a:extLst>
              <a:ext uri="{FF2B5EF4-FFF2-40B4-BE49-F238E27FC236}">
                <a16:creationId xmlns:a16="http://schemas.microsoft.com/office/drawing/2014/main" id="{E1E5F92F-746F-0F60-253C-3EE437EF3873}"/>
              </a:ext>
            </a:extLst>
          </p:cNvPr>
          <p:cNvSpPr txBox="1"/>
          <p:nvPr/>
        </p:nvSpPr>
        <p:spPr>
          <a:xfrm>
            <a:off x="5631255" y="1122381"/>
            <a:ext cx="3221440" cy="1323439"/>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Εικόνα 5.</a:t>
            </a:r>
            <a:r>
              <a:rPr lang="el-GR" sz="1600" dirty="0">
                <a:solidFill>
                  <a:srgbClr val="000000"/>
                </a:solidFill>
                <a:effectLst/>
                <a:latin typeface="Arial" panose="020B0604020202020204" pitchFamily="34" charset="0"/>
                <a:ea typeface="Calibri-Bold"/>
              </a:rPr>
              <a:t> Ποσοστιαία κατανομή της εγχώριας παραγωγής αλιευτικών προϊόντων από την υδατοκαλλιέργεια και από την αλιεία (ΕΛΟΠΥ, 2022).</a:t>
            </a:r>
            <a:endParaRPr lang="el-GR" sz="1600" dirty="0"/>
          </a:p>
        </p:txBody>
      </p:sp>
      <p:sp>
        <p:nvSpPr>
          <p:cNvPr id="2" name="TextBox 1">
            <a:extLst>
              <a:ext uri="{FF2B5EF4-FFF2-40B4-BE49-F238E27FC236}">
                <a16:creationId xmlns:a16="http://schemas.microsoft.com/office/drawing/2014/main" id="{A793AA41-94DC-5470-B547-94619B3F26BB}"/>
              </a:ext>
            </a:extLst>
          </p:cNvPr>
          <p:cNvSpPr txBox="1"/>
          <p:nvPr/>
        </p:nvSpPr>
        <p:spPr>
          <a:xfrm>
            <a:off x="477439" y="3350418"/>
            <a:ext cx="8189119" cy="2827634"/>
          </a:xfrm>
          <a:prstGeom prst="rect">
            <a:avLst/>
          </a:prstGeom>
          <a:noFill/>
        </p:spPr>
        <p:txBody>
          <a:bodyPr wrap="square">
            <a:spAutoFit/>
          </a:bodyPr>
          <a:lstStyle/>
          <a:p>
            <a:pPr>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 • Το 2021 η παραγωγή μεσογειακών ειδών ιχθυοκαλλιέργειας ανήλθε σε 131.250 τόνους αξίας 636 εκατ. ευρώ παρουσιάζοντας αύξηση 7% ως προς τον όγκο παραγωγής και 10% ως προς την αξία πωλήσεων σε σχέση με το 2020. Από αυτά, η τσιπούρα και το λαβράκι αποτελούν τα κυριότερα εκτρεφόμενα είδη (125.550 τόνοι, 604,6 εκατ. ευρώ)</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 Οι εξαγωγές ελληνικής τσιπούρας και </a:t>
            </a:r>
            <a:r>
              <a:rPr lang="el-GR" sz="1600" dirty="0" err="1">
                <a:effectLst/>
                <a:latin typeface="Arial" panose="020B0604020202020204" pitchFamily="34" charset="0"/>
                <a:ea typeface="Calibri" panose="020F0502020204030204" pitchFamily="34" charset="0"/>
                <a:cs typeface="Times New Roman" panose="02020603050405020304" pitchFamily="18" charset="0"/>
              </a:rPr>
              <a:t>λαβρακιού</a:t>
            </a:r>
            <a:r>
              <a:rPr lang="el-GR" sz="1600" dirty="0">
                <a:effectLst/>
                <a:latin typeface="Arial" panose="020B0604020202020204" pitchFamily="34" charset="0"/>
                <a:ea typeface="Calibri" panose="020F0502020204030204" pitchFamily="34" charset="0"/>
                <a:cs typeface="Times New Roman" panose="02020603050405020304" pitchFamily="18" charset="0"/>
              </a:rPr>
              <a:t> το 2021 ανήλθαν σε 100.361 τόνους αξίας σχεδόν 499 εκατ. ευρώ κατατάσσοντας την ιχθυοκαλλιέργεια τον πρώτο εξαγωγικό κλάδο ζωικής παραγωγής της χώρας.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 Το 2022 εκτιμάται πως η παραγωγή τσιπούρας και </a:t>
            </a:r>
            <a:r>
              <a:rPr lang="el-GR" sz="1600" dirty="0" err="1">
                <a:effectLst/>
                <a:latin typeface="Arial" panose="020B0604020202020204" pitchFamily="34" charset="0"/>
                <a:ea typeface="Calibri" panose="020F0502020204030204" pitchFamily="34" charset="0"/>
                <a:cs typeface="Times New Roman" panose="02020603050405020304" pitchFamily="18" charset="0"/>
              </a:rPr>
              <a:t>λαβρακιού</a:t>
            </a:r>
            <a:r>
              <a:rPr lang="el-GR" sz="1600" dirty="0">
                <a:effectLst/>
                <a:latin typeface="Arial" panose="020B0604020202020204" pitchFamily="34" charset="0"/>
                <a:ea typeface="Calibri" panose="020F0502020204030204" pitchFamily="34" charset="0"/>
                <a:cs typeface="Times New Roman" panose="02020603050405020304" pitchFamily="18" charset="0"/>
              </a:rPr>
              <a:t> θα παρουσιάσει αύξηση τουλάχιστον 2% και θα ξεπεράσει τους 127.000 τόνους.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id="{8419D5F3-79C1-B0E8-196C-E380B612E022}"/>
              </a:ext>
            </a:extLst>
          </p:cNvPr>
          <p:cNvPicPr>
            <a:picLocks noChangeAspect="1"/>
          </p:cNvPicPr>
          <p:nvPr/>
        </p:nvPicPr>
        <p:blipFill>
          <a:blip r:embed="rId8"/>
          <a:stretch>
            <a:fillRect/>
          </a:stretch>
        </p:blipFill>
        <p:spPr>
          <a:xfrm>
            <a:off x="691217" y="279032"/>
            <a:ext cx="4693571" cy="3058911"/>
          </a:xfrm>
          <a:prstGeom prst="rect">
            <a:avLst/>
          </a:prstGeom>
        </p:spPr>
      </p:pic>
    </p:spTree>
    <p:extLst>
      <p:ext uri="{BB962C8B-B14F-4D97-AF65-F5344CB8AC3E}">
        <p14:creationId xmlns:p14="http://schemas.microsoft.com/office/powerpoint/2010/main" val="589637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213265"/>
            <a:ext cx="9186203" cy="708575"/>
            <a:chOff x="0" y="214290"/>
            <a:chExt cx="9144000" cy="574678"/>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135545" y="264414"/>
              <a:ext cx="7757260" cy="374426"/>
            </a:xfrm>
            <a:prstGeom prst="rect">
              <a:avLst/>
            </a:prstGeom>
            <a:noFill/>
          </p:spPr>
          <p:txBody>
            <a:bodyPr wrap="square" rtlCol="0">
              <a:spAutoFit/>
            </a:bodyPr>
            <a:lstStyle/>
            <a:p>
              <a:pPr algn="ctr"/>
              <a:r>
                <a:rPr lang="el-G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Κριτήρια επιλογής των χωρών για τις εξαγωγές</a:t>
              </a:r>
              <a:endParaRPr lang="el-GR" sz="24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12</a:t>
              </a:r>
              <a:r>
                <a:rPr lang="en-US" sz="2400" dirty="0">
                  <a:solidFill>
                    <a:schemeClr val="bg1"/>
                  </a:solidFill>
                  <a:latin typeface="Comic Sans MS" pitchFamily="66" charset="0"/>
                </a:rPr>
                <a:t>	</a:t>
              </a: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1332057"/>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Υπάρχουν περίπου 190 χώρες και εσείς πρέπει να βρείτε αυτές που πραγματικά ταιριάζουν στο προϊόν σας. </a:t>
            </a:r>
          </a:p>
          <a:p>
            <a:r>
              <a:rPr lang="el-GR" sz="1600" dirty="0">
                <a:solidFill>
                  <a:srgbClr val="000000"/>
                </a:solidFill>
                <a:effectLst/>
                <a:latin typeface="Arial" panose="020B0604020202020204" pitchFamily="34" charset="0"/>
                <a:ea typeface="Calibri-Bold"/>
              </a:rPr>
              <a:t>Για να κάνετε τη σωστή επιλογή θα πρέπει να έχετε μια ξεκάθαρη εικόνα και ένα σαφές πλαίσιο για τους οικονομικούς, πολιτικούς και πολιτιστικούς παράγοντες που μπορούν να επηρεάσουν το προϊόν σας. </a:t>
            </a:r>
          </a:p>
        </p:txBody>
      </p:sp>
      <p:sp>
        <p:nvSpPr>
          <p:cNvPr id="3" name="TextBox 2">
            <a:extLst>
              <a:ext uri="{FF2B5EF4-FFF2-40B4-BE49-F238E27FC236}">
                <a16:creationId xmlns:a16="http://schemas.microsoft.com/office/drawing/2014/main" id="{6574E036-1E1C-EB8B-5EB3-F647BA29708B}"/>
              </a:ext>
            </a:extLst>
          </p:cNvPr>
          <p:cNvSpPr txBox="1"/>
          <p:nvPr/>
        </p:nvSpPr>
        <p:spPr>
          <a:xfrm>
            <a:off x="623688" y="2733308"/>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επιλογή αγοράς απαιτεί από σας να:</a:t>
            </a:r>
          </a:p>
          <a:p>
            <a:r>
              <a:rPr lang="el-GR" sz="1600" dirty="0">
                <a:solidFill>
                  <a:srgbClr val="000000"/>
                </a:solidFill>
                <a:effectLst/>
                <a:latin typeface="Arial" panose="020B0604020202020204" pitchFamily="34" charset="0"/>
                <a:ea typeface="Calibri-Bold"/>
              </a:rPr>
              <a:t>⇒ Συλλέξετε τις πληροφορίες</a:t>
            </a:r>
          </a:p>
          <a:p>
            <a:r>
              <a:rPr lang="el-GR" sz="1600" dirty="0">
                <a:solidFill>
                  <a:srgbClr val="000000"/>
                </a:solidFill>
                <a:effectLst/>
                <a:latin typeface="Arial" panose="020B0604020202020204" pitchFamily="34" charset="0"/>
                <a:ea typeface="Calibri-Bold"/>
              </a:rPr>
              <a:t>⇒ Κάνετε συγκρίσεις</a:t>
            </a:r>
          </a:p>
          <a:p>
            <a:r>
              <a:rPr lang="el-GR" sz="1600" dirty="0">
                <a:solidFill>
                  <a:srgbClr val="000000"/>
                </a:solidFill>
                <a:effectLst/>
                <a:latin typeface="Arial" panose="020B0604020202020204" pitchFamily="34" charset="0"/>
                <a:ea typeface="Calibri-Bold"/>
              </a:rPr>
              <a:t>⇒ Λάβετε αποφάσεις</a:t>
            </a:r>
          </a:p>
        </p:txBody>
      </p:sp>
      <p:sp>
        <p:nvSpPr>
          <p:cNvPr id="4" name="TextBox 3">
            <a:extLst>
              <a:ext uri="{FF2B5EF4-FFF2-40B4-BE49-F238E27FC236}">
                <a16:creationId xmlns:a16="http://schemas.microsoft.com/office/drawing/2014/main" id="{F4D52BEF-A1F9-2BAD-3E98-D2D686890402}"/>
              </a:ext>
            </a:extLst>
          </p:cNvPr>
          <p:cNvSpPr txBox="1"/>
          <p:nvPr/>
        </p:nvSpPr>
        <p:spPr>
          <a:xfrm>
            <a:off x="623687" y="3846389"/>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Μερικά πράγματα που πρέπει να αποφασίσετε θα χρειαστούν εξωτερική βοήθεια και μερικές ερωτήσεις δεν πρόκειται να απαντηθούν μέχρι να μπείτε στην αγορά. </a:t>
            </a:r>
          </a:p>
          <a:p>
            <a:r>
              <a:rPr lang="el-GR" sz="1600" dirty="0">
                <a:solidFill>
                  <a:srgbClr val="000000"/>
                </a:solidFill>
                <a:effectLst/>
                <a:latin typeface="Arial" panose="020B0604020202020204" pitchFamily="34" charset="0"/>
                <a:ea typeface="Calibri-Bold"/>
              </a:rPr>
              <a:t>Η διαδικασία πάντα περιλαμβάνει τις πληροφορίες ελέγχου και ενημέρωσης, και την εμπειρία.</a:t>
            </a:r>
          </a:p>
        </p:txBody>
      </p:sp>
      <p:sp>
        <p:nvSpPr>
          <p:cNvPr id="5" name="TextBox 4">
            <a:extLst>
              <a:ext uri="{FF2B5EF4-FFF2-40B4-BE49-F238E27FC236}">
                <a16:creationId xmlns:a16="http://schemas.microsoft.com/office/drawing/2014/main" id="{4E2B6AB9-C05B-0DE9-BCEB-9A8DFF4A9F17}"/>
              </a:ext>
            </a:extLst>
          </p:cNvPr>
          <p:cNvSpPr txBox="1"/>
          <p:nvPr/>
        </p:nvSpPr>
        <p:spPr>
          <a:xfrm>
            <a:off x="623686" y="5004465"/>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Δύο είναι οι κύριες μέθοδοι - πολιτικές - καθορισμού αγορών στο εξωτερικό: η </a:t>
            </a:r>
            <a:r>
              <a:rPr lang="el-GR" sz="1600" u="sng" dirty="0">
                <a:solidFill>
                  <a:srgbClr val="000000"/>
                </a:solidFill>
                <a:effectLst/>
                <a:latin typeface="Arial" panose="020B0604020202020204" pitchFamily="34" charset="0"/>
                <a:ea typeface="Calibri-Bold"/>
              </a:rPr>
              <a:t>παθητική</a:t>
            </a:r>
            <a:r>
              <a:rPr lang="el-GR" sz="1600" dirty="0">
                <a:solidFill>
                  <a:srgbClr val="000000"/>
                </a:solidFill>
                <a:effectLst/>
                <a:latin typeface="Arial" panose="020B0604020202020204" pitchFamily="34" charset="0"/>
                <a:ea typeface="Calibri-Bold"/>
              </a:rPr>
              <a:t> και η </a:t>
            </a:r>
            <a:r>
              <a:rPr lang="el-GR" sz="1600" u="sng" dirty="0">
                <a:solidFill>
                  <a:srgbClr val="000000"/>
                </a:solidFill>
                <a:effectLst/>
                <a:latin typeface="Arial" panose="020B0604020202020204" pitchFamily="34" charset="0"/>
                <a:ea typeface="Calibri-Bold"/>
              </a:rPr>
              <a:t>ενεργητική πολιτική</a:t>
            </a:r>
            <a:r>
              <a:rPr lang="el-GR" sz="1600" dirty="0">
                <a:solidFill>
                  <a:srgbClr val="000000"/>
                </a:solidFill>
                <a:effectLst/>
                <a:latin typeface="Arial" panose="020B0604020202020204" pitchFamily="34" charset="0"/>
                <a:ea typeface="Calibri-Bold"/>
              </a:rPr>
              <a:t>.</a:t>
            </a:r>
          </a:p>
        </p:txBody>
      </p:sp>
    </p:spTree>
    <p:extLst>
      <p:ext uri="{BB962C8B-B14F-4D97-AF65-F5344CB8AC3E}">
        <p14:creationId xmlns:p14="http://schemas.microsoft.com/office/powerpoint/2010/main" val="30014310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476672"/>
            <a:ext cx="8189119" cy="1569660"/>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Παθητική πολιτική:</a:t>
            </a:r>
          </a:p>
          <a:p>
            <a:r>
              <a:rPr lang="el-GR" sz="1600" dirty="0">
                <a:solidFill>
                  <a:srgbClr val="000000"/>
                </a:solidFill>
                <a:effectLst/>
                <a:latin typeface="Arial" panose="020B0604020202020204" pitchFamily="34" charset="0"/>
                <a:ea typeface="Calibri-Bold"/>
              </a:rPr>
              <a:t>Η παθητική επιλογή αγορών χαρακτηρίζει εκείνη ακριβώς την περίπτωση που μία επιχείρηση περιμένει με έναν παθητικό τρόπο, να πάρει παραγγελίες από τους πελάτες του εξωτερικού (εισαγωγείς, εξαγωγείς ή μεσάζοντες), χωρίς να το επιδιώκει ιδιαίτερα, οι οποίοι με τη σειρά τους εμμέσως επιλέγουν την αγορά τους εξωτερικού για τα προϊόντα της επιχείρησης.</a:t>
            </a:r>
          </a:p>
        </p:txBody>
      </p:sp>
      <p:sp>
        <p:nvSpPr>
          <p:cNvPr id="3" name="TextBox 2">
            <a:extLst>
              <a:ext uri="{FF2B5EF4-FFF2-40B4-BE49-F238E27FC236}">
                <a16:creationId xmlns:a16="http://schemas.microsoft.com/office/drawing/2014/main" id="{FE1F83C1-2431-6BF4-D3B2-769B97DF89EC}"/>
              </a:ext>
            </a:extLst>
          </p:cNvPr>
          <p:cNvSpPr txBox="1"/>
          <p:nvPr/>
        </p:nvSpPr>
        <p:spPr>
          <a:xfrm>
            <a:off x="629966" y="2132856"/>
            <a:ext cx="8189119" cy="1323439"/>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Ενεργητική πολιτική:</a:t>
            </a:r>
          </a:p>
          <a:p>
            <a:r>
              <a:rPr lang="el-GR" sz="1600" dirty="0">
                <a:solidFill>
                  <a:srgbClr val="000000"/>
                </a:solidFill>
                <a:effectLst/>
                <a:latin typeface="Arial" panose="020B0604020202020204" pitchFamily="34" charset="0"/>
                <a:ea typeface="Calibri-Bold"/>
              </a:rPr>
              <a:t>Στην ενεργητική επιλογή των αγορών, η επιχείρηση είναι δραστήρια στην προσέλκυση ξένων πελατών καθώς και στην </a:t>
            </a:r>
            <a:r>
              <a:rPr lang="el-GR" sz="1600" dirty="0" err="1">
                <a:solidFill>
                  <a:srgbClr val="000000"/>
                </a:solidFill>
                <a:effectLst/>
                <a:latin typeface="Arial" panose="020B0604020202020204" pitchFamily="34" charset="0"/>
                <a:ea typeface="Calibri-Bold"/>
              </a:rPr>
              <a:t>τμηματοποίηση</a:t>
            </a:r>
            <a:r>
              <a:rPr lang="el-GR" sz="1600" dirty="0">
                <a:solidFill>
                  <a:srgbClr val="000000"/>
                </a:solidFill>
                <a:effectLst/>
                <a:latin typeface="Arial" panose="020B0604020202020204" pitchFamily="34" charset="0"/>
                <a:ea typeface="Calibri-Bold"/>
              </a:rPr>
              <a:t> της αγοράς του εξωτερικού. Η πολιτική που ακολουθείται είναι συστηματική και απαιτεί προσωπικό που έχει ικανοποιητικές γνώσεις για το διεθνές περιβάλλον και τη διεθνή αγορά των προϊόντων της επιχείρησης.</a:t>
            </a:r>
          </a:p>
        </p:txBody>
      </p:sp>
      <p:sp>
        <p:nvSpPr>
          <p:cNvPr id="4" name="TextBox 3">
            <a:extLst>
              <a:ext uri="{FF2B5EF4-FFF2-40B4-BE49-F238E27FC236}">
                <a16:creationId xmlns:a16="http://schemas.microsoft.com/office/drawing/2014/main" id="{D7A876AB-37D7-3B56-51E5-FA5F9A4FC6B7}"/>
              </a:ext>
            </a:extLst>
          </p:cNvPr>
          <p:cNvSpPr txBox="1"/>
          <p:nvPr/>
        </p:nvSpPr>
        <p:spPr>
          <a:xfrm>
            <a:off x="629965" y="3429000"/>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Πολλές φορές οι επιχειρήσεις εφαρμόζουν </a:t>
            </a:r>
            <a:r>
              <a:rPr lang="el-GR" sz="1600" u="sng" dirty="0">
                <a:solidFill>
                  <a:srgbClr val="000000"/>
                </a:solidFill>
                <a:effectLst/>
                <a:latin typeface="Arial" panose="020B0604020202020204" pitchFamily="34" charset="0"/>
                <a:ea typeface="Calibri-Bold"/>
              </a:rPr>
              <a:t>και τις δύο πρακτικές ταυτόχρονα</a:t>
            </a:r>
            <a:r>
              <a:rPr lang="el-GR" sz="1600" dirty="0">
                <a:solidFill>
                  <a:srgbClr val="000000"/>
                </a:solidFill>
                <a:effectLst/>
                <a:latin typeface="Arial" panose="020B0604020202020204" pitchFamily="34" charset="0"/>
                <a:ea typeface="Calibri-Bold"/>
              </a:rPr>
              <a:t>. Παθητική</a:t>
            </a:r>
          </a:p>
          <a:p>
            <a:r>
              <a:rPr lang="el-GR" sz="1600" dirty="0">
                <a:solidFill>
                  <a:srgbClr val="000000"/>
                </a:solidFill>
                <a:effectLst/>
                <a:latin typeface="Arial" panose="020B0604020202020204" pitchFamily="34" charset="0"/>
                <a:ea typeface="Calibri-Bold"/>
              </a:rPr>
              <a:t>πολιτική για αγορές που θεωρούνται δευτερεύουσας σημασίας και ενεργητική πολιτική</a:t>
            </a:r>
          </a:p>
          <a:p>
            <a:r>
              <a:rPr lang="el-GR" sz="1600" dirty="0">
                <a:solidFill>
                  <a:srgbClr val="000000"/>
                </a:solidFill>
                <a:effectLst/>
                <a:latin typeface="Arial" panose="020B0604020202020204" pitchFamily="34" charset="0"/>
                <a:ea typeface="Calibri-Bold"/>
              </a:rPr>
              <a:t>για τις κεντρικής σημασίας αγορές της επιχείρησης.</a:t>
            </a:r>
          </a:p>
        </p:txBody>
      </p:sp>
      <p:sp>
        <p:nvSpPr>
          <p:cNvPr id="6" name="TextBox 5">
            <a:extLst>
              <a:ext uri="{FF2B5EF4-FFF2-40B4-BE49-F238E27FC236}">
                <a16:creationId xmlns:a16="http://schemas.microsoft.com/office/drawing/2014/main" id="{986D0452-E075-78C3-94F4-19C1FDBDF12F}"/>
              </a:ext>
            </a:extLst>
          </p:cNvPr>
          <p:cNvSpPr txBox="1"/>
          <p:nvPr/>
        </p:nvSpPr>
        <p:spPr>
          <a:xfrm>
            <a:off x="629964" y="4437112"/>
            <a:ext cx="8189119" cy="1569660"/>
          </a:xfrm>
          <a:prstGeom prst="rect">
            <a:avLst/>
          </a:prstGeom>
          <a:noFill/>
        </p:spPr>
        <p:txBody>
          <a:bodyPr wrap="square">
            <a:spAutoFit/>
          </a:bodyPr>
          <a:lstStyle/>
          <a:p>
            <a:r>
              <a:rPr lang="el-GR" sz="1600" b="1" dirty="0">
                <a:solidFill>
                  <a:srgbClr val="C00000"/>
                </a:solidFill>
                <a:effectLst/>
                <a:latin typeface="Arial" panose="020B0604020202020204" pitchFamily="34" charset="0"/>
                <a:ea typeface="Calibri-Bold"/>
              </a:rPr>
              <a:t>12.1  Στρατηγικές επιλογής εξαγωγικών αγορών</a:t>
            </a:r>
          </a:p>
          <a:p>
            <a:r>
              <a:rPr lang="el-GR" sz="1600" dirty="0">
                <a:solidFill>
                  <a:srgbClr val="000000"/>
                </a:solidFill>
                <a:effectLst/>
                <a:latin typeface="Arial" panose="020B0604020202020204" pitchFamily="34" charset="0"/>
                <a:ea typeface="Calibri-Bold"/>
              </a:rPr>
              <a:t>Οι επιχειρήσεις εφαρμόζουν συνήθως δύο εναλλακτικές στρατηγικές:</a:t>
            </a:r>
          </a:p>
          <a:p>
            <a:r>
              <a:rPr lang="el-GR" sz="1600" b="1" dirty="0">
                <a:solidFill>
                  <a:srgbClr val="000000"/>
                </a:solidFill>
                <a:effectLst/>
                <a:latin typeface="Arial" panose="020B0604020202020204" pitchFamily="34" charset="0"/>
                <a:ea typeface="Calibri-Bold"/>
              </a:rPr>
              <a:t>α) </a:t>
            </a:r>
            <a:r>
              <a:rPr lang="el-GR" sz="1600" dirty="0">
                <a:solidFill>
                  <a:srgbClr val="000000"/>
                </a:solidFill>
                <a:effectLst/>
                <a:latin typeface="Arial" panose="020B0604020202020204" pitchFamily="34" charset="0"/>
                <a:ea typeface="Calibri-Bold"/>
              </a:rPr>
              <a:t>επιλέγεται η αγορά ή οι αγορές εκείνες που παρουσιάζουν το μεγαλύτερο δείκτη</a:t>
            </a:r>
          </a:p>
          <a:p>
            <a:r>
              <a:rPr lang="el-GR" sz="1600" dirty="0">
                <a:solidFill>
                  <a:srgbClr val="000000"/>
                </a:solidFill>
                <a:effectLst/>
                <a:latin typeface="Arial" panose="020B0604020202020204" pitchFamily="34" charset="0"/>
                <a:ea typeface="Calibri-Bold"/>
              </a:rPr>
              <a:t>επιχειρησιακών ευκαιριών ή</a:t>
            </a:r>
          </a:p>
          <a:p>
            <a:r>
              <a:rPr lang="el-GR" sz="1600" b="1" dirty="0">
                <a:solidFill>
                  <a:srgbClr val="000000"/>
                </a:solidFill>
                <a:effectLst/>
                <a:latin typeface="Arial" panose="020B0604020202020204" pitchFamily="34" charset="0"/>
                <a:ea typeface="Calibri-Bold"/>
              </a:rPr>
              <a:t>β) </a:t>
            </a:r>
            <a:r>
              <a:rPr lang="el-GR" sz="1600" dirty="0">
                <a:solidFill>
                  <a:srgbClr val="000000"/>
                </a:solidFill>
                <a:effectLst/>
                <a:latin typeface="Arial" panose="020B0604020202020204" pitchFamily="34" charset="0"/>
                <a:ea typeface="Calibri-Bold"/>
              </a:rPr>
              <a:t>επιλέγεται η αγορά ή οι αγορές που παρουσιάζουν τις περισσότερες ομοιότητες με</a:t>
            </a:r>
          </a:p>
          <a:p>
            <a:r>
              <a:rPr lang="el-GR" sz="1600" dirty="0">
                <a:solidFill>
                  <a:srgbClr val="000000"/>
                </a:solidFill>
                <a:effectLst/>
                <a:latin typeface="Arial" panose="020B0604020202020204" pitchFamily="34" charset="0"/>
                <a:ea typeface="Calibri-Bold"/>
              </a:rPr>
              <a:t>την μητρική αγορά της επιχείρησης.</a:t>
            </a:r>
          </a:p>
        </p:txBody>
      </p:sp>
    </p:spTree>
    <p:extLst>
      <p:ext uri="{BB962C8B-B14F-4D97-AF65-F5344CB8AC3E}">
        <p14:creationId xmlns:p14="http://schemas.microsoft.com/office/powerpoint/2010/main" val="5771113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476672"/>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Οι σημαντικότεροι παράγοντες που λαμβάνονται υπόψη για την επιλογή της αγοράς είναι οι εξής:</a:t>
            </a:r>
          </a:p>
        </p:txBody>
      </p:sp>
      <p:sp>
        <p:nvSpPr>
          <p:cNvPr id="3" name="TextBox 2">
            <a:extLst>
              <a:ext uri="{FF2B5EF4-FFF2-40B4-BE49-F238E27FC236}">
                <a16:creationId xmlns:a16="http://schemas.microsoft.com/office/drawing/2014/main" id="{FE1F83C1-2431-6BF4-D3B2-769B97DF89EC}"/>
              </a:ext>
            </a:extLst>
          </p:cNvPr>
          <p:cNvSpPr txBox="1"/>
          <p:nvPr/>
        </p:nvSpPr>
        <p:spPr>
          <a:xfrm>
            <a:off x="629966" y="1124744"/>
            <a:ext cx="8189119" cy="1815882"/>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 </a:t>
            </a:r>
            <a:r>
              <a:rPr lang="el-GR" sz="1600" b="1" dirty="0">
                <a:solidFill>
                  <a:srgbClr val="002060"/>
                </a:solidFill>
                <a:effectLst/>
                <a:latin typeface="Arial" panose="020B0604020202020204" pitchFamily="34" charset="0"/>
                <a:ea typeface="Calibri-Bold"/>
              </a:rPr>
              <a:t>Εκτίμηση της ζήτησης</a:t>
            </a:r>
          </a:p>
          <a:p>
            <a:r>
              <a:rPr lang="el-GR" sz="1600" dirty="0">
                <a:solidFill>
                  <a:srgbClr val="000000"/>
                </a:solidFill>
                <a:effectLst/>
                <a:latin typeface="Arial" panose="020B0604020202020204" pitchFamily="34" charset="0"/>
                <a:ea typeface="Calibri-Bold"/>
              </a:rPr>
              <a:t>Η ακριβής εκτίμηση της ζήτησης ορισμένου προϊόντος σε κάποια χώρα είναι συνήθως πολύ δύσκολη. Για το λόγο αυτό γίνεται συσχέτιση της ζήτησης του προϊόντος με κοινωνικά, δημογραφικά και οικονομικά στοιχεία. </a:t>
            </a:r>
          </a:p>
          <a:p>
            <a:r>
              <a:rPr lang="el-GR" sz="1600" dirty="0">
                <a:solidFill>
                  <a:srgbClr val="000000"/>
                </a:solidFill>
                <a:effectLst/>
                <a:latin typeface="Arial" panose="020B0604020202020204" pitchFamily="34" charset="0"/>
                <a:ea typeface="Calibri-Bold"/>
              </a:rPr>
              <a:t>Τέτοια στοιχεία είναι το μέγεθος του πληθυσμού, ο ρυθμός μεταβολής του πληθυσμού, η πληθυσμιακή δομή, η γεωγραφική κατανομή του πληθυσμού, το κατά κεφαλήν εισόδημα, οι οικονομικοί δείκτες της χώρας.</a:t>
            </a:r>
          </a:p>
        </p:txBody>
      </p:sp>
      <p:sp>
        <p:nvSpPr>
          <p:cNvPr id="5" name="TextBox 4">
            <a:extLst>
              <a:ext uri="{FF2B5EF4-FFF2-40B4-BE49-F238E27FC236}">
                <a16:creationId xmlns:a16="http://schemas.microsoft.com/office/drawing/2014/main" id="{11C62118-8F6C-C9AD-F408-95438670BCF9}"/>
              </a:ext>
            </a:extLst>
          </p:cNvPr>
          <p:cNvSpPr txBox="1"/>
          <p:nvPr/>
        </p:nvSpPr>
        <p:spPr>
          <a:xfrm>
            <a:off x="629966" y="3009434"/>
            <a:ext cx="8189119" cy="1815882"/>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 </a:t>
            </a:r>
            <a:r>
              <a:rPr lang="el-GR" sz="1600" b="1" dirty="0">
                <a:solidFill>
                  <a:srgbClr val="002060"/>
                </a:solidFill>
                <a:effectLst/>
                <a:latin typeface="Arial" panose="020B0604020202020204" pitchFamily="34" charset="0"/>
                <a:ea typeface="Calibri-Bold"/>
              </a:rPr>
              <a:t>Βαθμός Πολιτικού Κινδύνου</a:t>
            </a:r>
          </a:p>
          <a:p>
            <a:r>
              <a:rPr lang="el-GR" sz="1600" dirty="0">
                <a:solidFill>
                  <a:srgbClr val="000000"/>
                </a:solidFill>
                <a:effectLst/>
                <a:latin typeface="Arial" panose="020B0604020202020204" pitchFamily="34" charset="0"/>
                <a:ea typeface="Calibri-Bold"/>
              </a:rPr>
              <a:t>Σημαντικό κριτήριο για την επιλογή μίας αγοράς του εξωτερικού είναι η επίδραση των κινδύνων που μπορεί να συνεπάγεται το πολιτικό περιβάλλον μίας χώρας. Μερικοί από τους παράγοντες που λαμβάνονται υπόψη στον καθορισμό του βαθμού του πολιτικού κινδύνου είναι: καταπάτηση ανθρωπίνων δικαιωμάτων, διαδηλώσεις, απεργίες, εθνικοποιήσεις, περιορισμοί μετακινήσεων κεφαλαίων και ξένης ιδιοκτησίας και κυβερνητικές παρεμβάσεις. </a:t>
            </a:r>
          </a:p>
        </p:txBody>
      </p:sp>
      <p:sp>
        <p:nvSpPr>
          <p:cNvPr id="7" name="TextBox 6">
            <a:extLst>
              <a:ext uri="{FF2B5EF4-FFF2-40B4-BE49-F238E27FC236}">
                <a16:creationId xmlns:a16="http://schemas.microsoft.com/office/drawing/2014/main" id="{23FABA0A-4F6E-C0D0-9ECA-14FEDC16B6CD}"/>
              </a:ext>
            </a:extLst>
          </p:cNvPr>
          <p:cNvSpPr txBox="1"/>
          <p:nvPr/>
        </p:nvSpPr>
        <p:spPr>
          <a:xfrm>
            <a:off x="626523" y="4856651"/>
            <a:ext cx="8189119" cy="1077218"/>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 </a:t>
            </a:r>
            <a:r>
              <a:rPr lang="el-GR" sz="1600" b="1" dirty="0">
                <a:solidFill>
                  <a:srgbClr val="002060"/>
                </a:solidFill>
                <a:effectLst/>
                <a:latin typeface="Arial" panose="020B0604020202020204" pitchFamily="34" charset="0"/>
                <a:ea typeface="Calibri-Bold"/>
              </a:rPr>
              <a:t>Βαθμός Ομοιότητας με την Εθνική Αγορά</a:t>
            </a:r>
          </a:p>
          <a:p>
            <a:r>
              <a:rPr lang="el-GR" sz="1600" dirty="0">
                <a:solidFill>
                  <a:srgbClr val="000000"/>
                </a:solidFill>
                <a:effectLst/>
                <a:latin typeface="Arial" panose="020B0604020202020204" pitchFamily="34" charset="0"/>
                <a:ea typeface="Calibri-Bold"/>
              </a:rPr>
              <a:t>Πολλές επιχειρήσεις προσπαθούν να εντοπίσουν τις αγορές εκείνες που έχουν όσο το δυνατόν περισσότερες ομοιότητες με την τοπική αγορά, όσον αφορά δημογραφικές, οικονομικές, πολιτικές και κοινωνικό-πολιτιστικές μεταβλητές.</a:t>
            </a:r>
          </a:p>
        </p:txBody>
      </p:sp>
    </p:spTree>
    <p:extLst>
      <p:ext uri="{BB962C8B-B14F-4D97-AF65-F5344CB8AC3E}">
        <p14:creationId xmlns:p14="http://schemas.microsoft.com/office/powerpoint/2010/main" val="4318580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 name="TextBox 2">
            <a:extLst>
              <a:ext uri="{FF2B5EF4-FFF2-40B4-BE49-F238E27FC236}">
                <a16:creationId xmlns:a16="http://schemas.microsoft.com/office/drawing/2014/main" id="{FE1F83C1-2431-6BF4-D3B2-769B97DF89EC}"/>
              </a:ext>
            </a:extLst>
          </p:cNvPr>
          <p:cNvSpPr txBox="1"/>
          <p:nvPr/>
        </p:nvSpPr>
        <p:spPr>
          <a:xfrm>
            <a:off x="629966" y="620688"/>
            <a:ext cx="8189119" cy="1569660"/>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 </a:t>
            </a:r>
            <a:r>
              <a:rPr lang="el-GR" sz="1600" b="1" dirty="0">
                <a:solidFill>
                  <a:srgbClr val="002060"/>
                </a:solidFill>
                <a:effectLst/>
                <a:latin typeface="Arial" panose="020B0604020202020204" pitchFamily="34" charset="0"/>
                <a:ea typeface="Calibri-Bold"/>
              </a:rPr>
              <a:t>Βαθμός Ανταγωνισμού</a:t>
            </a:r>
          </a:p>
          <a:p>
            <a:r>
              <a:rPr lang="el-GR" sz="1600" dirty="0">
                <a:solidFill>
                  <a:srgbClr val="000000"/>
                </a:solidFill>
                <a:effectLst/>
                <a:latin typeface="Arial" panose="020B0604020202020204" pitchFamily="34" charset="0"/>
                <a:ea typeface="Calibri-Bold"/>
              </a:rPr>
              <a:t>Το μέγεθος και η ποιότητα του ανταγωνισμού σε μία χώρα επηρεάζει της δυνατότητα μιας ξένης επιχείρησης να εισέλθει και να λειτουργήσει επικερδώς στη συγκεκριμένη αγορά. Ο προσδιορισμός τους είδους του ανταγωνισμού στις αγορές του εξωτερικού είναι μία αρκετά σύνθετη και πολύπλοκη διαδικασία, μια που αρκετά από τα στοιχεία που είναι απαραίτητα για τον προσδιορισμό αυτό είναι εμπιστευτικά.</a:t>
            </a:r>
          </a:p>
        </p:txBody>
      </p:sp>
      <p:sp>
        <p:nvSpPr>
          <p:cNvPr id="5" name="TextBox 4">
            <a:extLst>
              <a:ext uri="{FF2B5EF4-FFF2-40B4-BE49-F238E27FC236}">
                <a16:creationId xmlns:a16="http://schemas.microsoft.com/office/drawing/2014/main" id="{11C62118-8F6C-C9AD-F408-95438670BCF9}"/>
              </a:ext>
            </a:extLst>
          </p:cNvPr>
          <p:cNvSpPr txBox="1"/>
          <p:nvPr/>
        </p:nvSpPr>
        <p:spPr>
          <a:xfrm>
            <a:off x="629966" y="2380053"/>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Οι σημαντικότερες μέθοδοι που μπορούν να εφαρμόσουν οι ιθύνοντες μιας επιχείρησης για την επιλογή της αγοράς είναι οι εξής:</a:t>
            </a:r>
          </a:p>
        </p:txBody>
      </p:sp>
      <p:sp>
        <p:nvSpPr>
          <p:cNvPr id="4" name="TextBox 3">
            <a:extLst>
              <a:ext uri="{FF2B5EF4-FFF2-40B4-BE49-F238E27FC236}">
                <a16:creationId xmlns:a16="http://schemas.microsoft.com/office/drawing/2014/main" id="{147C5234-8337-BBEA-7637-037D62F13577}"/>
              </a:ext>
            </a:extLst>
          </p:cNvPr>
          <p:cNvSpPr txBox="1"/>
          <p:nvPr/>
        </p:nvSpPr>
        <p:spPr>
          <a:xfrm>
            <a:off x="612673" y="2986315"/>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a:t>
            </a:r>
            <a:r>
              <a:rPr lang="el-GR" sz="1600" u="sng" dirty="0">
                <a:solidFill>
                  <a:srgbClr val="000000"/>
                </a:solidFill>
                <a:effectLst/>
                <a:latin typeface="Arial" panose="020B0604020202020204" pitchFamily="34" charset="0"/>
                <a:ea typeface="Calibri-Bold"/>
              </a:rPr>
              <a:t>Επίσκεψη των αγορών</a:t>
            </a:r>
          </a:p>
          <a:p>
            <a:r>
              <a:rPr lang="el-GR" sz="1600" dirty="0">
                <a:solidFill>
                  <a:srgbClr val="000000"/>
                </a:solidFill>
                <a:effectLst/>
                <a:latin typeface="Arial" panose="020B0604020202020204" pitchFamily="34" charset="0"/>
                <a:ea typeface="Calibri-Bold"/>
              </a:rPr>
              <a:t>Σε μερικά στάδια του σχεδιασμού σας θα χρειαστεί να επισκεφτείτε τις πιθανές αγορές σας. Ο καλός σχεδιασμός είναι σημαντικός για να έχετε τα μέγιστα οφέλη σε χρόνο και χρήμα. Για να κάνετε το ταξίδι σας πιο αποτελεσματικό ρίξτε μια ματιά σε γνωστά </a:t>
            </a:r>
            <a:r>
              <a:rPr lang="el-GR" sz="1600" dirty="0" err="1">
                <a:solidFill>
                  <a:srgbClr val="000000"/>
                </a:solidFill>
                <a:effectLst/>
                <a:latin typeface="Arial" panose="020B0604020202020204" pitchFamily="34" charset="0"/>
                <a:ea typeface="Calibri-Bold"/>
              </a:rPr>
              <a:t>Country</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Briefs</a:t>
            </a:r>
            <a:r>
              <a:rPr lang="el-GR" sz="1600" dirty="0">
                <a:solidFill>
                  <a:srgbClr val="000000"/>
                </a:solidFill>
                <a:effectLst/>
                <a:latin typeface="Arial" panose="020B0604020202020204" pitchFamily="34" charset="0"/>
                <a:ea typeface="Calibri-Bold"/>
              </a:rPr>
              <a:t>. Μπορεί να είναι δυνατό να ανακαλύψετε πιθανούς πελάτες ή να κανονίσετε ραντεβού</a:t>
            </a:r>
          </a:p>
        </p:txBody>
      </p:sp>
      <p:sp>
        <p:nvSpPr>
          <p:cNvPr id="6" name="TextBox 5">
            <a:extLst>
              <a:ext uri="{FF2B5EF4-FFF2-40B4-BE49-F238E27FC236}">
                <a16:creationId xmlns:a16="http://schemas.microsoft.com/office/drawing/2014/main" id="{663AF64C-D9B0-EB56-A1DA-A51C9625E74A}"/>
              </a:ext>
            </a:extLst>
          </p:cNvPr>
          <p:cNvSpPr txBox="1"/>
          <p:nvPr/>
        </p:nvSpPr>
        <p:spPr>
          <a:xfrm>
            <a:off x="612672" y="4584030"/>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a:t>
            </a:r>
            <a:r>
              <a:rPr lang="el-GR" sz="1600" u="sng" dirty="0">
                <a:solidFill>
                  <a:srgbClr val="000000"/>
                </a:solidFill>
                <a:effectLst/>
                <a:latin typeface="Arial" panose="020B0604020202020204" pitchFamily="34" charset="0"/>
                <a:ea typeface="Calibri-Bold"/>
              </a:rPr>
              <a:t> Σχεδιασμός</a:t>
            </a:r>
          </a:p>
          <a:p>
            <a:r>
              <a:rPr lang="el-GR" sz="1600" dirty="0">
                <a:solidFill>
                  <a:srgbClr val="000000"/>
                </a:solidFill>
                <a:effectLst/>
                <a:latin typeface="Arial" panose="020B0604020202020204" pitchFamily="34" charset="0"/>
                <a:ea typeface="Calibri-Bold"/>
              </a:rPr>
              <a:t>Προσεκτικά προγραμματίστε τις ημερομηνίες, να λάβετε υπόψη τις μη εργάσιμες ημέρες, τις επίσημες αργίες, τις θρησκευτικές γιορτές και τις αγοραστικές περιόδους. Σιγουρευτείτε, για να έρθετε σε επαφή με τους εμπορικούς ακολούθους. </a:t>
            </a:r>
          </a:p>
        </p:txBody>
      </p:sp>
    </p:spTree>
    <p:extLst>
      <p:ext uri="{BB962C8B-B14F-4D97-AF65-F5344CB8AC3E}">
        <p14:creationId xmlns:p14="http://schemas.microsoft.com/office/powerpoint/2010/main" val="2411212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28EDF358-9DF1-96DC-D573-91BBD1E1B330}"/>
              </a:ext>
            </a:extLst>
          </p:cNvPr>
          <p:cNvSpPr txBox="1"/>
          <p:nvPr/>
        </p:nvSpPr>
        <p:spPr>
          <a:xfrm>
            <a:off x="615804" y="476672"/>
            <a:ext cx="8189119" cy="1077218"/>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 Διερεύνηση πολιτιστικών και κοινωνικών συνθηκών</a:t>
            </a:r>
          </a:p>
          <a:p>
            <a:r>
              <a:rPr lang="el-GR" sz="1600" dirty="0">
                <a:solidFill>
                  <a:srgbClr val="000000"/>
                </a:solidFill>
                <a:effectLst/>
                <a:latin typeface="Arial" panose="020B0604020202020204" pitchFamily="34" charset="0"/>
                <a:ea typeface="Calibri-Bold"/>
              </a:rPr>
              <a:t>Ανακαλύψτε οποιοδήποτε σημαντική κοινωνική συνήθεια. Παραδείγματος χάριν, στην Ιαπωνία θεωρείται ευγενικό το να παρουσιαστεί ένα δώρο στον επιχειρησιακό οικοδεσπότη σας.</a:t>
            </a:r>
          </a:p>
        </p:txBody>
      </p:sp>
      <p:sp>
        <p:nvSpPr>
          <p:cNvPr id="7" name="TextBox 6">
            <a:extLst>
              <a:ext uri="{FF2B5EF4-FFF2-40B4-BE49-F238E27FC236}">
                <a16:creationId xmlns:a16="http://schemas.microsoft.com/office/drawing/2014/main" id="{D34D6A1C-E3BC-9EC1-412B-48E2AB989EF2}"/>
              </a:ext>
            </a:extLst>
          </p:cNvPr>
          <p:cNvSpPr txBox="1"/>
          <p:nvPr/>
        </p:nvSpPr>
        <p:spPr>
          <a:xfrm>
            <a:off x="615803" y="1628800"/>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«μέθοδος του κόσκινου» είναι ένας απλός τρόπος που σας βοηθάει να επιλέξετε μια ομάδα υποψήφιων αγορών για το προϊόν σας. Αποτελείται από τρία βασικά βήματα, όπως φαίνεται στο επόμενο σχήμα:</a:t>
            </a:r>
          </a:p>
        </p:txBody>
      </p:sp>
      <p:pic>
        <p:nvPicPr>
          <p:cNvPr id="8" name="Εικόνα 7">
            <a:extLst>
              <a:ext uri="{FF2B5EF4-FFF2-40B4-BE49-F238E27FC236}">
                <a16:creationId xmlns:a16="http://schemas.microsoft.com/office/drawing/2014/main" id="{0B9DD407-CA48-7865-C695-7B5E4EC262B8}"/>
              </a:ext>
            </a:extLst>
          </p:cNvPr>
          <p:cNvPicPr>
            <a:picLocks noChangeAspect="1"/>
          </p:cNvPicPr>
          <p:nvPr/>
        </p:nvPicPr>
        <p:blipFill>
          <a:blip r:embed="rId8"/>
          <a:stretch>
            <a:fillRect/>
          </a:stretch>
        </p:blipFill>
        <p:spPr>
          <a:xfrm>
            <a:off x="1142999" y="2492896"/>
            <a:ext cx="6858000" cy="4038600"/>
          </a:xfrm>
          <a:prstGeom prst="rect">
            <a:avLst/>
          </a:prstGeom>
          <a:ln w="15875">
            <a:solidFill>
              <a:schemeClr val="tx1"/>
            </a:solidFill>
          </a:ln>
        </p:spPr>
      </p:pic>
    </p:spTree>
    <p:extLst>
      <p:ext uri="{BB962C8B-B14F-4D97-AF65-F5344CB8AC3E}">
        <p14:creationId xmlns:p14="http://schemas.microsoft.com/office/powerpoint/2010/main" val="15937387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213265"/>
            <a:ext cx="9186203" cy="708575"/>
            <a:chOff x="0" y="214290"/>
            <a:chExt cx="9144000" cy="574678"/>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135545" y="264414"/>
              <a:ext cx="7757260" cy="424349"/>
            </a:xfrm>
            <a:prstGeom prst="rect">
              <a:avLst/>
            </a:prstGeom>
            <a:noFill/>
          </p:spPr>
          <p:txBody>
            <a:bodyPr wrap="square" rtlCol="0">
              <a:spAutoFit/>
            </a:bodyPr>
            <a:lstStyle/>
            <a:p>
              <a:pPr algn="ctr"/>
              <a:r>
                <a:rPr lang="el-G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Μέθοδοι εξαγωγών &amp; δίκτυα διανομής</a:t>
              </a:r>
              <a:endParaRPr lang="el-GR"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13</a:t>
              </a:r>
              <a:r>
                <a:rPr lang="en-US" sz="2400" dirty="0">
                  <a:solidFill>
                    <a:schemeClr val="bg1"/>
                  </a:solidFill>
                  <a:latin typeface="Comic Sans MS" pitchFamily="66" charset="0"/>
                </a:rPr>
                <a:t>	</a:t>
              </a: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1140421"/>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Οι εξαγωγές πραγματοποιούνται συνήθως μέσω καναλιών διανομής χονδρικού και λιανικού εμπορίου, μέσω αλυσίδων πολυκαταστημάτων λιανικής πώλησης, σε συγκεκριμένους μεγάλους πελάτες με απευθείας διαπραγματεύσεις, σε Κυβερνητικές υπηρεσίες και Οργανισμούς, μέσω ταχυδρομείου στον τελικό καταναλωτή και τέλος μέσω εξειδικευμένων εξαγωγικών επιχειρήσεων που πωλούν αυτόνομα ή με το ταχυδρομείο.</a:t>
            </a:r>
          </a:p>
        </p:txBody>
      </p:sp>
      <p:sp>
        <p:nvSpPr>
          <p:cNvPr id="4" name="TextBox 3">
            <a:extLst>
              <a:ext uri="{FF2B5EF4-FFF2-40B4-BE49-F238E27FC236}">
                <a16:creationId xmlns:a16="http://schemas.microsoft.com/office/drawing/2014/main" id="{F4D52BEF-A1F9-2BAD-3E98-D2D686890402}"/>
              </a:ext>
            </a:extLst>
          </p:cNvPr>
          <p:cNvSpPr txBox="1"/>
          <p:nvPr/>
        </p:nvSpPr>
        <p:spPr>
          <a:xfrm>
            <a:off x="623687" y="2805316"/>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Υπάρχουν τρεις βασικοί λόγοι, οι οποίοι δικαιολογούν την ύπαρξη των επιχειρήσεων χονδρικού και λιανικού εμπορίου (</a:t>
            </a:r>
            <a:r>
              <a:rPr lang="el-GR" sz="1600" b="1" dirty="0">
                <a:solidFill>
                  <a:srgbClr val="000000"/>
                </a:solidFill>
                <a:effectLst/>
                <a:latin typeface="Arial" panose="020B0604020202020204" pitchFamily="34" charset="0"/>
                <a:ea typeface="Calibri-Bold"/>
              </a:rPr>
              <a:t>μεσάζοντες</a:t>
            </a:r>
            <a:r>
              <a:rPr lang="el-GR" sz="1600" dirty="0">
                <a:solidFill>
                  <a:srgbClr val="000000"/>
                </a:solidFill>
                <a:effectLst/>
                <a:latin typeface="Arial" panose="020B0604020202020204" pitchFamily="34" charset="0"/>
                <a:ea typeface="Calibri-Bold"/>
              </a:rPr>
              <a:t>) και αυτοί είναι οι οικονομία που προσφέρουν από την:</a:t>
            </a:r>
          </a:p>
        </p:txBody>
      </p:sp>
      <p:sp>
        <p:nvSpPr>
          <p:cNvPr id="5" name="TextBox 4">
            <a:extLst>
              <a:ext uri="{FF2B5EF4-FFF2-40B4-BE49-F238E27FC236}">
                <a16:creationId xmlns:a16="http://schemas.microsoft.com/office/drawing/2014/main" id="{4E2B6AB9-C05B-0DE9-BCEB-9A8DFF4A9F17}"/>
              </a:ext>
            </a:extLst>
          </p:cNvPr>
          <p:cNvSpPr txBox="1"/>
          <p:nvPr/>
        </p:nvSpPr>
        <p:spPr>
          <a:xfrm>
            <a:off x="623686" y="3669412"/>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a:t>
            </a:r>
            <a:r>
              <a:rPr lang="el-GR" sz="1600" u="sng" dirty="0">
                <a:solidFill>
                  <a:srgbClr val="000000"/>
                </a:solidFill>
                <a:effectLst/>
                <a:latin typeface="Arial" panose="020B0604020202020204" pitchFamily="34" charset="0"/>
                <a:ea typeface="Calibri-Bold"/>
              </a:rPr>
              <a:t>Εξειδίκευση στις λειτουργίες του Μάρκετινγκ.</a:t>
            </a:r>
          </a:p>
          <a:p>
            <a:r>
              <a:rPr lang="el-GR" sz="1600" dirty="0">
                <a:solidFill>
                  <a:srgbClr val="000000"/>
                </a:solidFill>
                <a:effectLst/>
                <a:latin typeface="Arial" panose="020B0604020202020204" pitchFamily="34" charset="0"/>
                <a:ea typeface="Calibri-Bold"/>
              </a:rPr>
              <a:t>Η κίνηση των φυσικών προϊόντων από τα σημεία παραγωγής στα σημεία χρησιμοποίησης τους απαιτεί την εκτέλεση ορισμένων λειτουργιών. </a:t>
            </a:r>
          </a:p>
        </p:txBody>
      </p:sp>
      <p:sp>
        <p:nvSpPr>
          <p:cNvPr id="6" name="TextBox 5">
            <a:extLst>
              <a:ext uri="{FF2B5EF4-FFF2-40B4-BE49-F238E27FC236}">
                <a16:creationId xmlns:a16="http://schemas.microsoft.com/office/drawing/2014/main" id="{1C6B7C57-1F96-2627-BBBB-27EFAD399465}"/>
              </a:ext>
            </a:extLst>
          </p:cNvPr>
          <p:cNvSpPr txBox="1"/>
          <p:nvPr/>
        </p:nvSpPr>
        <p:spPr>
          <a:xfrm>
            <a:off x="623685" y="4509120"/>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a:t>
            </a:r>
            <a:r>
              <a:rPr lang="el-GR" sz="1600" u="sng" dirty="0">
                <a:solidFill>
                  <a:srgbClr val="000000"/>
                </a:solidFill>
                <a:effectLst/>
                <a:latin typeface="Arial" panose="020B0604020202020204" pitchFamily="34" charset="0"/>
                <a:ea typeface="Calibri-Bold"/>
              </a:rPr>
              <a:t>Μείωση του αριθμού των συναλλαγών</a:t>
            </a:r>
          </a:p>
          <a:p>
            <a:r>
              <a:rPr lang="el-GR" sz="1600" dirty="0">
                <a:solidFill>
                  <a:srgbClr val="000000"/>
                </a:solidFill>
                <a:effectLst/>
                <a:latin typeface="Arial" panose="020B0604020202020204" pitchFamily="34" charset="0"/>
                <a:ea typeface="Calibri-Bold"/>
              </a:rPr>
              <a:t>Οι μεσάζοντες με την πείρα την οποία διαθέτουν, την εξειδίκευσή τους και τις διασυνδέσεις τις οποίες δημιουργούν, προσφέρουν στον παραγωγό περισσότερα από ό,τι θα ήταν σε θέση να κατορθώσει μόνος του. Επίσης, με τους μεσάζοντες είναι δυνατόν να μειωθεί ο αριθμός των συναλλαγών προς το συμφέρον τόσο των παραγωγών, όσο και των καταναλωτών.</a:t>
            </a:r>
          </a:p>
        </p:txBody>
      </p:sp>
    </p:spTree>
    <p:extLst>
      <p:ext uri="{BB962C8B-B14F-4D97-AF65-F5344CB8AC3E}">
        <p14:creationId xmlns:p14="http://schemas.microsoft.com/office/powerpoint/2010/main" val="8585960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147C5234-8337-BBEA-7637-037D62F13577}"/>
              </a:ext>
            </a:extLst>
          </p:cNvPr>
          <p:cNvSpPr txBox="1"/>
          <p:nvPr/>
        </p:nvSpPr>
        <p:spPr>
          <a:xfrm>
            <a:off x="612673" y="548680"/>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  </a:t>
            </a:r>
            <a:r>
              <a:rPr lang="el-GR" sz="1600" u="sng" dirty="0">
                <a:solidFill>
                  <a:srgbClr val="000000"/>
                </a:solidFill>
                <a:effectLst/>
                <a:latin typeface="Arial" panose="020B0604020202020204" pitchFamily="34" charset="0"/>
                <a:ea typeface="Calibri-Bold"/>
              </a:rPr>
              <a:t>Τοπικές και χρονικές ευκολίες</a:t>
            </a:r>
          </a:p>
          <a:p>
            <a:r>
              <a:rPr lang="el-GR" sz="1600" dirty="0">
                <a:solidFill>
                  <a:srgbClr val="000000"/>
                </a:solidFill>
                <a:effectLst/>
                <a:latin typeface="Arial" panose="020B0604020202020204" pitchFamily="34" charset="0"/>
                <a:ea typeface="Calibri-Bold"/>
              </a:rPr>
              <a:t>Εφόσον το σημείο της βιομηχανίας είναι τοπικά διαχωρισμένο από το σημείο της χρησιμοποίησης των προϊόντων τους, οι χονδρέμποροι και οι </a:t>
            </a:r>
            <a:r>
              <a:rPr lang="el-GR" sz="1600" dirty="0" err="1">
                <a:solidFill>
                  <a:srgbClr val="000000"/>
                </a:solidFill>
                <a:effectLst/>
                <a:latin typeface="Arial" panose="020B0604020202020204" pitchFamily="34" charset="0"/>
                <a:ea typeface="Calibri-Bold"/>
              </a:rPr>
              <a:t>λιανέμποροι</a:t>
            </a:r>
            <a:r>
              <a:rPr lang="el-GR" sz="1600" dirty="0">
                <a:solidFill>
                  <a:srgbClr val="000000"/>
                </a:solidFill>
                <a:effectLst/>
                <a:latin typeface="Arial" panose="020B0604020202020204" pitchFamily="34" charset="0"/>
                <a:ea typeface="Calibri-Bold"/>
              </a:rPr>
              <a:t> διαδραματίζουν έναν ειδικό οικονομικό ρόλο, ο οποίος συνίσταται στη μεταφορά, αποθήκευση και διάθεση των προϊόντων από τον τόπο της βιομηχανίας στις διάφορες διασκορπισμένες γεωγραφικές αγορές.</a:t>
            </a:r>
          </a:p>
        </p:txBody>
      </p:sp>
      <p:sp>
        <p:nvSpPr>
          <p:cNvPr id="6" name="TextBox 5">
            <a:extLst>
              <a:ext uri="{FF2B5EF4-FFF2-40B4-BE49-F238E27FC236}">
                <a16:creationId xmlns:a16="http://schemas.microsoft.com/office/drawing/2014/main" id="{663AF64C-D9B0-EB56-A1DA-A51C9625E74A}"/>
              </a:ext>
            </a:extLst>
          </p:cNvPr>
          <p:cNvSpPr txBox="1"/>
          <p:nvPr/>
        </p:nvSpPr>
        <p:spPr>
          <a:xfrm>
            <a:off x="612672" y="2492896"/>
            <a:ext cx="8189119" cy="3293209"/>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13.1  Ο τρόπος λειτουργίας των μεσαζόντων</a:t>
            </a:r>
          </a:p>
          <a:p>
            <a:endParaRPr lang="el-GR" sz="1000" b="1" dirty="0">
              <a:solidFill>
                <a:srgbClr val="000000"/>
              </a:solidFill>
              <a:effectLst/>
              <a:latin typeface="Arial" panose="020B0604020202020204" pitchFamily="34" charset="0"/>
              <a:ea typeface="Calibri-Bold"/>
            </a:endParaRPr>
          </a:p>
          <a:p>
            <a:r>
              <a:rPr lang="el-GR" sz="1600" u="sng" dirty="0">
                <a:solidFill>
                  <a:srgbClr val="000000"/>
                </a:solidFill>
                <a:effectLst/>
                <a:latin typeface="Arial" panose="020B0604020202020204" pitchFamily="34" charset="0"/>
                <a:ea typeface="Calibri-Bold"/>
              </a:rPr>
              <a:t>Υπηρεσίες τις οποίες προσφέρουν στους προμηθευτές τους</a:t>
            </a:r>
          </a:p>
          <a:p>
            <a:r>
              <a:rPr lang="el-GR" sz="1600" dirty="0">
                <a:solidFill>
                  <a:srgbClr val="000000"/>
                </a:solidFill>
                <a:effectLst/>
                <a:latin typeface="Arial" panose="020B0604020202020204" pitchFamily="34" charset="0"/>
                <a:ea typeface="Calibri-Bold"/>
              </a:rPr>
              <a:t>- Εφοδιάζουν τους προμηθευτές τους με πληροφορίες σχετικά με τη χρησιμοποίηση του προϊόντος από τους καταναλωτές, τα χαρακτηριστικά των καταναλωτών, τη δυνατότητα της αγοράς, την εξέλιξη των αναγκών και των προτιμήσεων των υφισταμένων και δυνατών πελατών της αγοράς τους και τη συμπεριφορά των ανταγωνιστών.</a:t>
            </a:r>
          </a:p>
          <a:p>
            <a:r>
              <a:rPr lang="el-GR" sz="1600" dirty="0">
                <a:solidFill>
                  <a:srgbClr val="000000"/>
                </a:solidFill>
                <a:effectLst/>
                <a:latin typeface="Arial" panose="020B0604020202020204" pitchFamily="34" charset="0"/>
                <a:ea typeface="Calibri-Bold"/>
              </a:rPr>
              <a:t>- Η διατήρηση αποθεμάτων από τους μεσάζοντες προς εξυπηρέτηση των πελατών τους μειώνει το ύψος των επενδυμένων κεφαλαίων, τα οποία θα έπρεπε να δεσμεύσουν οι προμηθευτές για τη διατήρηση των αποθεμάτων αυτών. </a:t>
            </a:r>
          </a:p>
          <a:p>
            <a:r>
              <a:rPr lang="el-GR" sz="1600" dirty="0">
                <a:solidFill>
                  <a:srgbClr val="000000"/>
                </a:solidFill>
                <a:effectLst/>
                <a:latin typeface="Arial" panose="020B0604020202020204" pitchFamily="34" charset="0"/>
                <a:ea typeface="Calibri-Bold"/>
              </a:rPr>
              <a:t>- Πολλοί, επίσης μεσάζοντες εκτελούν και προωθητικές εργασίες με τη διατήρηση εκθέσεων και με την αποστολή προς τους πελάτες των ενημερωτικών δελτίων και διαφημιστικών φυλλαδίων.</a:t>
            </a:r>
          </a:p>
        </p:txBody>
      </p:sp>
    </p:spTree>
    <p:extLst>
      <p:ext uri="{BB962C8B-B14F-4D97-AF65-F5344CB8AC3E}">
        <p14:creationId xmlns:p14="http://schemas.microsoft.com/office/powerpoint/2010/main" val="2334306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 name="TextBox 3">
            <a:extLst>
              <a:ext uri="{FF2B5EF4-FFF2-40B4-BE49-F238E27FC236}">
                <a16:creationId xmlns:a16="http://schemas.microsoft.com/office/drawing/2014/main" id="{147C5234-8337-BBEA-7637-037D62F13577}"/>
              </a:ext>
            </a:extLst>
          </p:cNvPr>
          <p:cNvSpPr txBox="1"/>
          <p:nvPr/>
        </p:nvSpPr>
        <p:spPr>
          <a:xfrm>
            <a:off x="612673" y="548680"/>
            <a:ext cx="8189119" cy="2308324"/>
          </a:xfrm>
          <a:prstGeom prst="rect">
            <a:avLst/>
          </a:prstGeom>
          <a:noFill/>
        </p:spPr>
        <p:txBody>
          <a:bodyPr wrap="square">
            <a:spAutoFit/>
          </a:bodyPr>
          <a:lstStyle/>
          <a:p>
            <a:r>
              <a:rPr lang="el-GR" sz="1600" u="sng" dirty="0">
                <a:solidFill>
                  <a:srgbClr val="000000"/>
                </a:solidFill>
                <a:effectLst/>
                <a:latin typeface="Arial" panose="020B0604020202020204" pitchFamily="34" charset="0"/>
                <a:ea typeface="Calibri-Bold"/>
              </a:rPr>
              <a:t>Υπηρεσίες τις οποίες προσφέρουν στους πελάτες τους</a:t>
            </a:r>
          </a:p>
          <a:p>
            <a:r>
              <a:rPr lang="el-GR" sz="1600" dirty="0">
                <a:solidFill>
                  <a:srgbClr val="000000"/>
                </a:solidFill>
                <a:effectLst/>
                <a:latin typeface="Arial" panose="020B0604020202020204" pitchFamily="34" charset="0"/>
                <a:ea typeface="Calibri-Bold"/>
              </a:rPr>
              <a:t>- Οι χονδρέμποροι και οι </a:t>
            </a:r>
            <a:r>
              <a:rPr lang="el-GR" sz="1600" dirty="0" err="1">
                <a:solidFill>
                  <a:srgbClr val="000000"/>
                </a:solidFill>
                <a:effectLst/>
                <a:latin typeface="Arial" panose="020B0604020202020204" pitchFamily="34" charset="0"/>
                <a:ea typeface="Calibri-Bold"/>
              </a:rPr>
              <a:t>λιανέμποροι</a:t>
            </a:r>
            <a:r>
              <a:rPr lang="el-GR" sz="1600" dirty="0">
                <a:solidFill>
                  <a:srgbClr val="000000"/>
                </a:solidFill>
                <a:effectLst/>
                <a:latin typeface="Arial" panose="020B0604020202020204" pitchFamily="34" charset="0"/>
                <a:ea typeface="Calibri-Bold"/>
              </a:rPr>
              <a:t> μεσάζοντες προσφέρουν υπηρεσίες στους πελάτες τους όπως, την πρόβλεψη αναγκών τους και την προαγορά των προϊόντων, τη διατήρηση αποθεμάτων για ικανοποίηση των αναγκών. </a:t>
            </a:r>
          </a:p>
          <a:p>
            <a:r>
              <a:rPr lang="el-GR" sz="1600" dirty="0">
                <a:solidFill>
                  <a:srgbClr val="000000"/>
                </a:solidFill>
                <a:effectLst/>
                <a:latin typeface="Arial" panose="020B0604020202020204" pitchFamily="34" charset="0"/>
                <a:ea typeface="Calibri-Bold"/>
              </a:rPr>
              <a:t>- Συγκεντρώνουν μια μεγάλη ποικιλία προϊόντων, από τα οποία ο πελάτης έχει τη δυνατότητα να επιλέξει.</a:t>
            </a:r>
          </a:p>
          <a:p>
            <a:r>
              <a:rPr lang="el-GR" sz="1600" dirty="0">
                <a:solidFill>
                  <a:srgbClr val="000000"/>
                </a:solidFill>
                <a:effectLst/>
                <a:latin typeface="Arial" panose="020B0604020202020204" pitchFamily="34" charset="0"/>
                <a:ea typeface="Calibri-Bold"/>
              </a:rPr>
              <a:t>- Δημιουργούν τη χρησιμότητα του χρόνου και του τόπου για τη διατήρηση αποθεμάτων και δημιουργία καταστημάτων ώστε να είναι εύκολη και άνετη η προμήθεια των προϊόντων από τους πελάτες.</a:t>
            </a:r>
          </a:p>
        </p:txBody>
      </p:sp>
      <p:sp>
        <p:nvSpPr>
          <p:cNvPr id="2" name="TextBox 1">
            <a:extLst>
              <a:ext uri="{FF2B5EF4-FFF2-40B4-BE49-F238E27FC236}">
                <a16:creationId xmlns:a16="http://schemas.microsoft.com/office/drawing/2014/main" id="{88C56888-44DA-43CF-D35C-AE44B9954FDC}"/>
              </a:ext>
            </a:extLst>
          </p:cNvPr>
          <p:cNvSpPr txBox="1"/>
          <p:nvPr/>
        </p:nvSpPr>
        <p:spPr>
          <a:xfrm>
            <a:off x="617899" y="2996952"/>
            <a:ext cx="8189119" cy="2800767"/>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Αντιπρόσωπος Πωλήσεων</a:t>
            </a:r>
          </a:p>
          <a:p>
            <a:r>
              <a:rPr lang="el-GR" sz="1600" dirty="0">
                <a:solidFill>
                  <a:srgbClr val="000000"/>
                </a:solidFill>
                <a:effectLst/>
                <a:latin typeface="Arial" panose="020B0604020202020204" pitchFamily="34" charset="0"/>
                <a:ea typeface="Calibri-Bold"/>
              </a:rPr>
              <a:t>Η χρησιμοποίηση ενός αντιπροσώπου ως μεσάζοντα είναι συχνά ο μόνος τρόπος εισόδου σε ορισμένες αγορές λόγω των περιορισμών που επιβάλλονται από ομάδες συμφερόντων και κρατικούς γραφειοκρατικούς μηχανισμούς.</a:t>
            </a:r>
          </a:p>
          <a:p>
            <a:r>
              <a:rPr lang="el-GR" sz="1600" dirty="0">
                <a:solidFill>
                  <a:srgbClr val="000000"/>
                </a:solidFill>
                <a:effectLst/>
                <a:latin typeface="Arial" panose="020B0604020202020204" pitchFamily="34" charset="0"/>
                <a:ea typeface="Calibri-Bold"/>
              </a:rPr>
              <a:t>Ο αντιπρόσωπος προσφέρει πολύτιμες υπηρεσίες στον εξαγωγέα, επειδή έχει τις κατάλληλες διασυνδέσεις και προσωπικές επαφές με οικονομικούς παράγοντες και υποψήφιους πελάτες και γνωρίζει τις συνήθειες και συνθήκες στην αγορά.</a:t>
            </a:r>
          </a:p>
          <a:p>
            <a:r>
              <a:rPr lang="el-GR" sz="1600" dirty="0">
                <a:solidFill>
                  <a:srgbClr val="000000"/>
                </a:solidFill>
                <a:effectLst/>
                <a:latin typeface="Arial" panose="020B0604020202020204" pitchFamily="34" charset="0"/>
                <a:ea typeface="Calibri-Bold"/>
              </a:rPr>
              <a:t>Η αποστολή του είναι να </a:t>
            </a:r>
            <a:r>
              <a:rPr lang="el-GR" sz="1600" u="sng" dirty="0">
                <a:solidFill>
                  <a:srgbClr val="000000"/>
                </a:solidFill>
                <a:effectLst/>
                <a:latin typeface="Arial" panose="020B0604020202020204" pitchFamily="34" charset="0"/>
                <a:ea typeface="Calibri-Bold"/>
              </a:rPr>
              <a:t>μεσολαβεί στις διαπραγματεύσεις μεταξύ του εξαγωγέα και των πελατών</a:t>
            </a:r>
            <a:r>
              <a:rPr lang="el-GR" sz="1600" dirty="0">
                <a:solidFill>
                  <a:srgbClr val="000000"/>
                </a:solidFill>
                <a:effectLst/>
                <a:latin typeface="Arial" panose="020B0604020202020204" pitchFamily="34" charset="0"/>
                <a:ea typeface="Calibri-Bold"/>
              </a:rPr>
              <a:t> του και </a:t>
            </a:r>
            <a:r>
              <a:rPr lang="el-GR" sz="1600" u="sng" dirty="0">
                <a:solidFill>
                  <a:srgbClr val="000000"/>
                </a:solidFill>
                <a:effectLst/>
                <a:latin typeface="Arial" panose="020B0604020202020204" pitchFamily="34" charset="0"/>
                <a:ea typeface="Calibri-Bold"/>
              </a:rPr>
              <a:t>να βοηθά στο κλείσιμο παραγγελιών χωρίς να αποκτά την κυριότητα των εμπορευμάτων</a:t>
            </a:r>
            <a:r>
              <a:rPr lang="el-GR" sz="1600" dirty="0">
                <a:solidFill>
                  <a:srgbClr val="000000"/>
                </a:solidFill>
                <a:effectLst/>
                <a:latin typeface="Arial" panose="020B0604020202020204" pitchFamily="34" charset="0"/>
                <a:ea typeface="Calibri-Bold"/>
              </a:rPr>
              <a:t>. Για τις υπηρεσίες που προσφέρει λαμβάνει προμήθεια επί του όγκου των </a:t>
            </a:r>
            <a:r>
              <a:rPr lang="el-GR" sz="1600" dirty="0" err="1">
                <a:solidFill>
                  <a:srgbClr val="000000"/>
                </a:solidFill>
                <a:effectLst/>
                <a:latin typeface="Arial" panose="020B0604020202020204" pitchFamily="34" charset="0"/>
                <a:ea typeface="Calibri-Bold"/>
              </a:rPr>
              <a:t>πωλουμένων</a:t>
            </a:r>
            <a:r>
              <a:rPr lang="el-GR" sz="1600" dirty="0">
                <a:solidFill>
                  <a:srgbClr val="000000"/>
                </a:solidFill>
                <a:effectLst/>
                <a:latin typeface="Arial" panose="020B0604020202020204" pitchFamily="34" charset="0"/>
                <a:ea typeface="Calibri-Bold"/>
              </a:rPr>
              <a:t> προϊόντων ή την αξία των πωλήσεων από τον εξαγωγέα.</a:t>
            </a:r>
          </a:p>
        </p:txBody>
      </p:sp>
    </p:spTree>
    <p:extLst>
      <p:ext uri="{BB962C8B-B14F-4D97-AF65-F5344CB8AC3E}">
        <p14:creationId xmlns:p14="http://schemas.microsoft.com/office/powerpoint/2010/main" val="19447261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88C56888-44DA-43CF-D35C-AE44B9954FDC}"/>
              </a:ext>
            </a:extLst>
          </p:cNvPr>
          <p:cNvSpPr txBox="1"/>
          <p:nvPr/>
        </p:nvSpPr>
        <p:spPr>
          <a:xfrm>
            <a:off x="617899" y="476672"/>
            <a:ext cx="8189119" cy="1569660"/>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Διανομέας Εμπορευμάτων</a:t>
            </a:r>
          </a:p>
          <a:p>
            <a:r>
              <a:rPr lang="el-GR" sz="1600" dirty="0">
                <a:solidFill>
                  <a:srgbClr val="000000"/>
                </a:solidFill>
                <a:effectLst/>
                <a:latin typeface="Arial" panose="020B0604020202020204" pitchFamily="34" charset="0"/>
                <a:ea typeface="Calibri-Bold"/>
              </a:rPr>
              <a:t>Ο διανομέας εμπορευμάτων αγοράζει προϊόντα για δικό του λογαριασμό από τον εξαγωγέα και τα μεταπωλεί με σκοπό το κέρδος σύμφωνα με πρόγραμμα προώθησης πωλήσεων που καταρτίζει μόνος του ή σε συνεργασία μαζί του. Αναλαμβάνει οικονομικό κίνδυνο, επειδή συνήθως δεσμεύεται από την σύμβαση συνεργασίας να αγοράζει ένα ελάχιστο όγκο προϊόντων. </a:t>
            </a:r>
          </a:p>
        </p:txBody>
      </p:sp>
      <p:sp>
        <p:nvSpPr>
          <p:cNvPr id="3" name="TextBox 2">
            <a:extLst>
              <a:ext uri="{FF2B5EF4-FFF2-40B4-BE49-F238E27FC236}">
                <a16:creationId xmlns:a16="http://schemas.microsoft.com/office/drawing/2014/main" id="{43C0C29C-E472-ABC9-D78E-205D7FF7A1E0}"/>
              </a:ext>
            </a:extLst>
          </p:cNvPr>
          <p:cNvSpPr txBox="1"/>
          <p:nvPr/>
        </p:nvSpPr>
        <p:spPr>
          <a:xfrm>
            <a:off x="617898" y="2184837"/>
            <a:ext cx="8189119" cy="1569660"/>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Υποκατάστημα Πωλήσεων</a:t>
            </a:r>
          </a:p>
          <a:p>
            <a:r>
              <a:rPr lang="el-GR" sz="1600" dirty="0">
                <a:solidFill>
                  <a:srgbClr val="000000"/>
                </a:solidFill>
                <a:effectLst/>
                <a:latin typeface="Arial" panose="020B0604020202020204" pitchFamily="34" charset="0"/>
                <a:ea typeface="Calibri-Bold"/>
              </a:rPr>
              <a:t>Το υποκατάστημα πωλήσεων είναι μια προέκταση του τμήματος πωλήσεων σε άλλη χώρα. Αποστολή του είναι η αποθήκευση, μεταφορά και πώληση των προϊόντων του εξαγωγέα και η παροχή υπηρεσιών υποστήριξης πωλήσεων, όπως λ.χ. επισκευές, </a:t>
            </a:r>
            <a:r>
              <a:rPr lang="el-GR" sz="1600" dirty="0" err="1">
                <a:solidFill>
                  <a:srgbClr val="000000"/>
                </a:solidFill>
                <a:effectLst/>
                <a:latin typeface="Arial" panose="020B0604020202020204" pitchFamily="34" charset="0"/>
                <a:ea typeface="Calibri-Bold"/>
              </a:rPr>
              <a:t>service</a:t>
            </a:r>
            <a:r>
              <a:rPr lang="el-GR" sz="1600" dirty="0">
                <a:solidFill>
                  <a:srgbClr val="000000"/>
                </a:solidFill>
                <a:effectLst/>
                <a:latin typeface="Arial" panose="020B0604020202020204" pitchFamily="34" charset="0"/>
                <a:ea typeface="Calibri-Bold"/>
              </a:rPr>
              <a:t>, ανταλλακτικά, τιμολόγηση και τήρηση βιβλίων. Σε ό,τι αφορά τη διοίκηση και τη λειτουργία του, το υποκατάστημα πωλήσεων υπάγεται στην Ελληνική νομοθεσία. </a:t>
            </a:r>
          </a:p>
        </p:txBody>
      </p:sp>
      <p:sp>
        <p:nvSpPr>
          <p:cNvPr id="5" name="TextBox 4">
            <a:extLst>
              <a:ext uri="{FF2B5EF4-FFF2-40B4-BE49-F238E27FC236}">
                <a16:creationId xmlns:a16="http://schemas.microsoft.com/office/drawing/2014/main" id="{6C4519EB-C182-75CF-6460-042D77198EFA}"/>
              </a:ext>
            </a:extLst>
          </p:cNvPr>
          <p:cNvSpPr txBox="1"/>
          <p:nvPr/>
        </p:nvSpPr>
        <p:spPr>
          <a:xfrm>
            <a:off x="617897" y="3865128"/>
            <a:ext cx="8189119" cy="1815882"/>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Θυγατρική Εταιρία Πωλήσεων στο Εξωτερικό</a:t>
            </a:r>
          </a:p>
          <a:p>
            <a:r>
              <a:rPr lang="el-GR" sz="1600" dirty="0">
                <a:solidFill>
                  <a:srgbClr val="000000"/>
                </a:solidFill>
                <a:effectLst/>
                <a:latin typeface="Arial" panose="020B0604020202020204" pitchFamily="34" charset="0"/>
                <a:ea typeface="Calibri-Bold"/>
              </a:rPr>
              <a:t>Η θυγατρική εταιρία πωλήσεων στο εξωτερικό προσφέρει τα ίδια πλεονεκτήματα και μειονεκτήματα με το υποκατάστημα πωλήσεων και λειτουργεί με τον ίδιο περίπου τρόπο. Για την ίδρυση και την λειτουργία της ως αυτόνομη εταιρία εφαρμόζεται η νομοθεσία περί συγκρότησης εταιριών στην χώρα εισαγωγής. Επειδή φορολογείται αυτόνομα, έχει την δυνατότητα να απομονώνει φορολογικά την μητρική εταιρεία, διατηρώντας την ευχέρεια να της </a:t>
            </a:r>
            <a:r>
              <a:rPr lang="el-GR" sz="1600" dirty="0" err="1">
                <a:solidFill>
                  <a:srgbClr val="000000"/>
                </a:solidFill>
                <a:effectLst/>
                <a:latin typeface="Arial" panose="020B0604020202020204" pitchFamily="34" charset="0"/>
                <a:ea typeface="Calibri-Bold"/>
              </a:rPr>
              <a:t>εμβάζει</a:t>
            </a:r>
            <a:r>
              <a:rPr lang="el-GR" sz="1600" dirty="0">
                <a:solidFill>
                  <a:srgbClr val="000000"/>
                </a:solidFill>
                <a:effectLst/>
                <a:latin typeface="Arial" panose="020B0604020202020204" pitchFamily="34" charset="0"/>
                <a:ea typeface="Calibri-Bold"/>
              </a:rPr>
              <a:t> τα καθαρά κέρδη με την μορφή μερισμάτων.</a:t>
            </a:r>
          </a:p>
        </p:txBody>
      </p:sp>
    </p:spTree>
    <p:extLst>
      <p:ext uri="{BB962C8B-B14F-4D97-AF65-F5344CB8AC3E}">
        <p14:creationId xmlns:p14="http://schemas.microsoft.com/office/powerpoint/2010/main" val="11721732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a:extLst>
              <a:ext uri="{FF2B5EF4-FFF2-40B4-BE49-F238E27FC236}">
                <a16:creationId xmlns:a16="http://schemas.microsoft.com/office/drawing/2014/main" id="{88C56888-44DA-43CF-D35C-AE44B9954FDC}"/>
              </a:ext>
            </a:extLst>
          </p:cNvPr>
          <p:cNvSpPr txBox="1"/>
          <p:nvPr/>
        </p:nvSpPr>
        <p:spPr>
          <a:xfrm>
            <a:off x="617899" y="476672"/>
            <a:ext cx="8189119" cy="1077218"/>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Μικτές Εταιρίες με Τοπικές Επιχειρήσεις</a:t>
            </a:r>
          </a:p>
          <a:p>
            <a:r>
              <a:rPr lang="el-GR" sz="1600" dirty="0">
                <a:solidFill>
                  <a:srgbClr val="000000"/>
                </a:solidFill>
                <a:effectLst/>
                <a:latin typeface="Arial" panose="020B0604020202020204" pitchFamily="34" charset="0"/>
                <a:ea typeface="Calibri-Bold"/>
              </a:rPr>
              <a:t>Μικτή επιχείρηση δημιουργείται με την συμμετοχή στο κεφάλαιο δύο εταιριών – συνεταίρων, εκ των οποίων η μια είναι ο εξαγωγέας και η άλλη είναι ο συνεργάτης του στην χώρα εισαγωγής. </a:t>
            </a:r>
          </a:p>
        </p:txBody>
      </p:sp>
      <p:sp>
        <p:nvSpPr>
          <p:cNvPr id="5" name="TextBox 4">
            <a:extLst>
              <a:ext uri="{FF2B5EF4-FFF2-40B4-BE49-F238E27FC236}">
                <a16:creationId xmlns:a16="http://schemas.microsoft.com/office/drawing/2014/main" id="{6C4519EB-C182-75CF-6460-042D77198EFA}"/>
              </a:ext>
            </a:extLst>
          </p:cNvPr>
          <p:cNvSpPr txBox="1"/>
          <p:nvPr/>
        </p:nvSpPr>
        <p:spPr>
          <a:xfrm>
            <a:off x="617897" y="1700808"/>
            <a:ext cx="8189119" cy="1077218"/>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Συλλογικές Εξαγωγές</a:t>
            </a:r>
          </a:p>
          <a:p>
            <a:r>
              <a:rPr lang="el-GR" sz="1600" dirty="0">
                <a:solidFill>
                  <a:srgbClr val="000000"/>
                </a:solidFill>
                <a:effectLst/>
                <a:latin typeface="Arial" panose="020B0604020202020204" pitchFamily="34" charset="0"/>
                <a:ea typeface="Calibri-Bold"/>
              </a:rPr>
              <a:t>Δύο ή περισσότερες εξαγωγικές επιχειρήσεις μπορούν να ενώσουν τις δυνάμεις τους και να μοιραστούν τα έξοδα που απαιτούνται για να προωθήσουν τα προϊόντα τους σε συγκεκριμένες χώρες. </a:t>
            </a:r>
          </a:p>
        </p:txBody>
      </p:sp>
      <p:sp>
        <p:nvSpPr>
          <p:cNvPr id="4" name="TextBox 3">
            <a:extLst>
              <a:ext uri="{FF2B5EF4-FFF2-40B4-BE49-F238E27FC236}">
                <a16:creationId xmlns:a16="http://schemas.microsoft.com/office/drawing/2014/main" id="{5E7080CE-9FFE-1070-4777-125A5244FCA8}"/>
              </a:ext>
            </a:extLst>
          </p:cNvPr>
          <p:cNvSpPr txBox="1"/>
          <p:nvPr/>
        </p:nvSpPr>
        <p:spPr>
          <a:xfrm>
            <a:off x="617896" y="2897649"/>
            <a:ext cx="8189119" cy="1323439"/>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Εταιρίες Διαχείρισης Εξαγωγών</a:t>
            </a:r>
          </a:p>
          <a:p>
            <a:r>
              <a:rPr lang="el-GR" sz="1600" dirty="0">
                <a:solidFill>
                  <a:srgbClr val="000000"/>
                </a:solidFill>
                <a:effectLst/>
                <a:latin typeface="Arial" panose="020B0604020202020204" pitchFamily="34" charset="0"/>
                <a:ea typeface="Calibri-Bold"/>
              </a:rPr>
              <a:t>Οι εταιρίες διαχείρισης εξαγωγών λειτουργούν ως προέκταση του τμήματος πωλήσεων μιας εταιρίας. Εκτελούν μια μεγάλη ποικιλία υπηρεσιών διαχείρισης εξαγωγών και εξυπηρετούν επιχειρήσεις που λόγω μικρού μεγέθους αδυνατούν να χρηματοδοτήσουν την οργάνωση που απαιτείται για να αποκτήσουν πρόσβαση σε αγορές του εξωτερικού.</a:t>
            </a:r>
          </a:p>
        </p:txBody>
      </p:sp>
      <p:sp>
        <p:nvSpPr>
          <p:cNvPr id="6" name="TextBox 5">
            <a:extLst>
              <a:ext uri="{FF2B5EF4-FFF2-40B4-BE49-F238E27FC236}">
                <a16:creationId xmlns:a16="http://schemas.microsoft.com/office/drawing/2014/main" id="{209DF652-BE52-4942-5F7B-6439FD9F096A}"/>
              </a:ext>
            </a:extLst>
          </p:cNvPr>
          <p:cNvSpPr txBox="1"/>
          <p:nvPr/>
        </p:nvSpPr>
        <p:spPr>
          <a:xfrm>
            <a:off x="612641" y="4409817"/>
            <a:ext cx="8189119" cy="1323439"/>
          </a:xfrm>
          <a:prstGeom prst="rect">
            <a:avLst/>
          </a:prstGeom>
          <a:noFill/>
        </p:spPr>
        <p:txBody>
          <a:bodyPr wrap="square">
            <a:spAutoFit/>
          </a:bodyPr>
          <a:lstStyle/>
          <a:p>
            <a:r>
              <a:rPr lang="el-GR" sz="1600" b="1" u="sng" dirty="0">
                <a:solidFill>
                  <a:srgbClr val="000000"/>
                </a:solidFill>
                <a:effectLst/>
                <a:latin typeface="Arial" panose="020B0604020202020204" pitchFamily="34" charset="0"/>
                <a:ea typeface="Calibri-Bold"/>
              </a:rPr>
              <a:t>Κοινοπραξίες Εξαγωγικών Επιχειρήσεων</a:t>
            </a:r>
          </a:p>
          <a:p>
            <a:r>
              <a:rPr lang="el-GR" sz="1600" dirty="0">
                <a:solidFill>
                  <a:srgbClr val="000000"/>
                </a:solidFill>
                <a:effectLst/>
                <a:latin typeface="Arial" panose="020B0604020202020204" pitchFamily="34" charset="0"/>
                <a:ea typeface="Calibri-Bold"/>
              </a:rPr>
              <a:t>Η κοινοπραξία εξαγωγικών επιχειρήσεων είναι μια μορφή συλλογικών πωλήσεων στο εξωτερικό από ανεξάρτητες επιχειρήσεις. Με το σχήμα της κοινοπραξίας ενώνονται ή συνεργάζονται δύο ή περισσότερες επιχειρήσεις για να προσφέρουν από κοινού ένα σύνολο προϊόντων ή υπηρεσιών σε μια εξαγωγική αγορά. </a:t>
            </a:r>
          </a:p>
        </p:txBody>
      </p:sp>
    </p:spTree>
    <p:extLst>
      <p:ext uri="{BB962C8B-B14F-4D97-AF65-F5344CB8AC3E}">
        <p14:creationId xmlns:p14="http://schemas.microsoft.com/office/powerpoint/2010/main" val="142063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a:extLst>
              <a:ext uri="{FF2B5EF4-FFF2-40B4-BE49-F238E27FC236}">
                <a16:creationId xmlns:a16="http://schemas.microsoft.com/office/drawing/2014/main" id="{1C6FEDA9-A28B-2DF6-6AFA-5C341B2E6CA2}"/>
              </a:ext>
            </a:extLst>
          </p:cNvPr>
          <p:cNvGrpSpPr/>
          <p:nvPr/>
        </p:nvGrpSpPr>
        <p:grpSpPr>
          <a:xfrm>
            <a:off x="182134" y="5733258"/>
            <a:ext cx="8779731" cy="1224531"/>
            <a:chOff x="107504" y="5733258"/>
            <a:chExt cx="8928992" cy="1224531"/>
          </a:xfrm>
        </p:grpSpPr>
        <p:pic>
          <p:nvPicPr>
            <p:cNvPr id="9" name="Picture 3" descr="G:\Katia\Διδακτορική Διατριβή\Kείμενο\Εικόνες\slide2.jpg">
              <a:extLst>
                <a:ext uri="{FF2B5EF4-FFF2-40B4-BE49-F238E27FC236}">
                  <a16:creationId xmlns:a16="http://schemas.microsoft.com/office/drawing/2014/main" id="{C10A8FF3-DCD9-02D6-985B-147E36F88696}"/>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0" name="Γραφικό 9" descr="Ψάρι με συμπαγές γέμισμα">
              <a:extLst>
                <a:ext uri="{FF2B5EF4-FFF2-40B4-BE49-F238E27FC236}">
                  <a16:creationId xmlns:a16="http://schemas.microsoft.com/office/drawing/2014/main" id="{A0F3DC24-1143-C52A-8EDA-E7FC06D81F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1" name="Γραφικό 10" descr="Ψάρι με συμπαγές γέμισμα">
              <a:extLst>
                <a:ext uri="{FF2B5EF4-FFF2-40B4-BE49-F238E27FC236}">
                  <a16:creationId xmlns:a16="http://schemas.microsoft.com/office/drawing/2014/main" id="{0A5E19C5-E0F8-D900-6383-3FC4A6DC52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2" name="Γραφικό 11" descr="Ανταγωνισμός με συμπαγές γέμισμα">
              <a:extLst>
                <a:ext uri="{FF2B5EF4-FFF2-40B4-BE49-F238E27FC236}">
                  <a16:creationId xmlns:a16="http://schemas.microsoft.com/office/drawing/2014/main" id="{818E19A6-70A0-2FD8-C13D-688B783D71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2" name="Εικόνα 1">
            <a:extLst>
              <a:ext uri="{FF2B5EF4-FFF2-40B4-BE49-F238E27FC236}">
                <a16:creationId xmlns:a16="http://schemas.microsoft.com/office/drawing/2014/main" id="{3608683C-6994-83BB-541A-F1957F12D17F}"/>
              </a:ext>
            </a:extLst>
          </p:cNvPr>
          <p:cNvPicPr>
            <a:picLocks noChangeAspect="1"/>
          </p:cNvPicPr>
          <p:nvPr/>
        </p:nvPicPr>
        <p:blipFill>
          <a:blip r:embed="rId8"/>
          <a:stretch>
            <a:fillRect/>
          </a:stretch>
        </p:blipFill>
        <p:spPr>
          <a:xfrm>
            <a:off x="1619672" y="273622"/>
            <a:ext cx="6599476" cy="2306015"/>
          </a:xfrm>
          <a:prstGeom prst="rect">
            <a:avLst/>
          </a:prstGeom>
        </p:spPr>
      </p:pic>
      <p:sp>
        <p:nvSpPr>
          <p:cNvPr id="3" name="TextBox 2">
            <a:extLst>
              <a:ext uri="{FF2B5EF4-FFF2-40B4-BE49-F238E27FC236}">
                <a16:creationId xmlns:a16="http://schemas.microsoft.com/office/drawing/2014/main" id="{6F96D7ED-FC41-788E-3D58-F55AEB30AB56}"/>
              </a:ext>
            </a:extLst>
          </p:cNvPr>
          <p:cNvSpPr txBox="1"/>
          <p:nvPr/>
        </p:nvSpPr>
        <p:spPr>
          <a:xfrm>
            <a:off x="550850" y="2564904"/>
            <a:ext cx="8301845" cy="584775"/>
          </a:xfrm>
          <a:prstGeom prst="rect">
            <a:avLst/>
          </a:prstGeom>
          <a:noFill/>
        </p:spPr>
        <p:txBody>
          <a:bodyPr wrap="square">
            <a:spAutoFit/>
          </a:bodyPr>
          <a:lstStyle/>
          <a:p>
            <a:r>
              <a:rPr lang="el-GR" sz="1600" b="1" dirty="0">
                <a:solidFill>
                  <a:srgbClr val="000000"/>
                </a:solidFill>
                <a:effectLst/>
                <a:latin typeface="Arial" panose="020B0604020202020204" pitchFamily="34" charset="0"/>
                <a:ea typeface="Calibri-Bold"/>
              </a:rPr>
              <a:t>Εικόνα 6.</a:t>
            </a:r>
            <a:r>
              <a:rPr lang="el-GR" sz="1600" dirty="0">
                <a:solidFill>
                  <a:srgbClr val="000000"/>
                </a:solidFill>
                <a:effectLst/>
                <a:latin typeface="Arial" panose="020B0604020202020204" pitchFamily="34" charset="0"/>
                <a:ea typeface="Calibri-Bold"/>
              </a:rPr>
              <a:t> Η διαχρονική παραγωγή αλιευτικών προϊόντων από την υδατοκαλλιέργεια και από την αλιεία από το 1950 έως το 2020 (ΕΛΟΠΥ, 2022).</a:t>
            </a:r>
            <a:endParaRPr lang="el-GR" sz="1600" dirty="0"/>
          </a:p>
        </p:txBody>
      </p:sp>
      <p:sp>
        <p:nvSpPr>
          <p:cNvPr id="14" name="TextBox 13">
            <a:extLst>
              <a:ext uri="{FF2B5EF4-FFF2-40B4-BE49-F238E27FC236}">
                <a16:creationId xmlns:a16="http://schemas.microsoft.com/office/drawing/2014/main" id="{351DFE14-B6F9-9736-D667-3F927F4914FF}"/>
              </a:ext>
            </a:extLst>
          </p:cNvPr>
          <p:cNvSpPr txBox="1"/>
          <p:nvPr/>
        </p:nvSpPr>
        <p:spPr>
          <a:xfrm>
            <a:off x="611560" y="3140968"/>
            <a:ext cx="7854879" cy="3032818"/>
          </a:xfrm>
          <a:prstGeom prst="rect">
            <a:avLst/>
          </a:prstGeom>
          <a:noFill/>
        </p:spPr>
        <p:txBody>
          <a:bodyPr wrap="square">
            <a:spAutoFit/>
          </a:bodyPr>
          <a:lstStyle/>
          <a:p>
            <a:pPr algn="just">
              <a:lnSpc>
                <a:spcPct val="115000"/>
              </a:lnSpc>
              <a:spcAft>
                <a:spcPts val="800"/>
              </a:spcAft>
            </a:pPr>
            <a:r>
              <a:rPr lang="el-GR" sz="1600" b="1" dirty="0">
                <a:effectLst/>
                <a:latin typeface="Arial" panose="020B0604020202020204" pitchFamily="34" charset="0"/>
                <a:ea typeface="Calibri" panose="020F0502020204030204" pitchFamily="34" charset="0"/>
                <a:cs typeface="Times New Roman" panose="02020603050405020304" pitchFamily="18" charset="0"/>
              </a:rPr>
              <a:t>Η υδατοκαλλιέργεια στην Ε.Ε.-27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 Η κατανάλωση αλιευτικών προϊόντων στην Ε.Ε. καλύπτεται κατά 17% από την εγχώρια παραγωγή και κατά 83% από εισαγωγές από τρίτες χώρες.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 Τα όστρακα (537.572 τόνοι) και τα ψάρια (552.662 τόνοι) αποτελούν το 49% και το 50,5% της συνολικής παραγωγής υδατοκαλλιέργειας στην Ε.Ε.</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 Η Ελλάδα κατατάσσεται στην 3η θέση ως προς την αξία και τον όγκο παραγωγής υδατοκαλλιέργειας την Ε.Ε.-27 το 2020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l-GR" sz="1600" dirty="0">
                <a:effectLst/>
                <a:latin typeface="Arial" panose="020B0604020202020204" pitchFamily="34" charset="0"/>
                <a:ea typeface="Calibri" panose="020F0502020204030204" pitchFamily="34" charset="0"/>
                <a:cs typeface="Times New Roman" panose="02020603050405020304" pitchFamily="18" charset="0"/>
              </a:rPr>
              <a:t>• Το 2021 η παραγωγή τσιπούρας και </a:t>
            </a:r>
            <a:r>
              <a:rPr lang="el-GR" sz="1600" dirty="0" err="1">
                <a:effectLst/>
                <a:latin typeface="Arial" panose="020B0604020202020204" pitchFamily="34" charset="0"/>
                <a:ea typeface="Calibri" panose="020F0502020204030204" pitchFamily="34" charset="0"/>
                <a:cs typeface="Times New Roman" panose="02020603050405020304" pitchFamily="18" charset="0"/>
              </a:rPr>
              <a:t>λαβρακιού</a:t>
            </a:r>
            <a:r>
              <a:rPr lang="el-GR" sz="1600" dirty="0">
                <a:effectLst/>
                <a:latin typeface="Arial" panose="020B0604020202020204" pitchFamily="34" charset="0"/>
                <a:ea typeface="Calibri" panose="020F0502020204030204" pitchFamily="34" charset="0"/>
                <a:cs typeface="Times New Roman" panose="02020603050405020304" pitchFamily="18" charset="0"/>
              </a:rPr>
              <a:t> ανήλθε σε 210.231 τόνους και η Ελλάδα αντιπροσωπεύει το 60% αυτής της παραγωγής.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5011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213265"/>
            <a:ext cx="9186203" cy="708575"/>
            <a:chOff x="0" y="214290"/>
            <a:chExt cx="9144000" cy="574678"/>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135545" y="264414"/>
              <a:ext cx="7757260" cy="424349"/>
            </a:xfrm>
            <a:prstGeom prst="rect">
              <a:avLst/>
            </a:prstGeom>
            <a:noFill/>
          </p:spPr>
          <p:txBody>
            <a:bodyPr wrap="square" rtlCol="0">
              <a:spAutoFit/>
            </a:bodyPr>
            <a:lstStyle/>
            <a:p>
              <a:pPr algn="ctr"/>
              <a:r>
                <a:rPr lang="el-G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Διαδικασίες εξαγωγών &amp; πληρωμές</a:t>
              </a:r>
              <a:endParaRPr lang="el-GR"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14</a:t>
              </a:r>
              <a:r>
                <a:rPr lang="en-US" sz="2400" dirty="0">
                  <a:solidFill>
                    <a:schemeClr val="bg1"/>
                  </a:solidFill>
                  <a:latin typeface="Comic Sans MS" pitchFamily="66" charset="0"/>
                </a:rPr>
                <a:t>	</a:t>
              </a: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1140421"/>
            <a:ext cx="8189119" cy="2308324"/>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Οι διαδικασίες των εξαγωγών και οι πληρωμές των αγαθών και των υπηρεσιών είναι πολύ σημαντικά στοιχεία για την εξαγωγική επιτυχία μίας επιχείρησης. Τα στοιχεία που μπορεί να διαφέρουν στη χώρα του πωλητή και του αγοραστή δεν είναι μόνο πολιτιστικά ή και εμπορικές πρακτικές, αλλά και:</a:t>
            </a:r>
          </a:p>
          <a:p>
            <a:r>
              <a:rPr lang="el-GR" sz="1600" dirty="0">
                <a:solidFill>
                  <a:srgbClr val="000000"/>
                </a:solidFill>
                <a:effectLst/>
                <a:latin typeface="Arial" panose="020B0604020202020204" pitchFamily="34" charset="0"/>
                <a:ea typeface="Calibri-Bold"/>
              </a:rPr>
              <a:t>- Το φορολογικό σύστημα</a:t>
            </a:r>
          </a:p>
          <a:p>
            <a:r>
              <a:rPr lang="el-GR" sz="1600" dirty="0">
                <a:solidFill>
                  <a:srgbClr val="000000"/>
                </a:solidFill>
                <a:effectLst/>
                <a:latin typeface="Arial" panose="020B0604020202020204" pitchFamily="34" charset="0"/>
                <a:ea typeface="Calibri-Bold"/>
              </a:rPr>
              <a:t>- Οι κανονισμοί/ νόμοι</a:t>
            </a:r>
          </a:p>
          <a:p>
            <a:r>
              <a:rPr lang="el-GR" sz="1600" dirty="0">
                <a:solidFill>
                  <a:srgbClr val="000000"/>
                </a:solidFill>
                <a:effectLst/>
                <a:latin typeface="Arial" panose="020B0604020202020204" pitchFamily="34" charset="0"/>
                <a:ea typeface="Calibri-Bold"/>
              </a:rPr>
              <a:t>- Το λογιστικό σύστημα</a:t>
            </a:r>
          </a:p>
          <a:p>
            <a:r>
              <a:rPr lang="el-GR" sz="1600" dirty="0">
                <a:solidFill>
                  <a:srgbClr val="000000"/>
                </a:solidFill>
                <a:effectLst/>
                <a:latin typeface="Arial" panose="020B0604020202020204" pitchFamily="34" charset="0"/>
                <a:ea typeface="Calibri-Bold"/>
              </a:rPr>
              <a:t>- Ο συναλλαγματικός έλεγχος</a:t>
            </a:r>
          </a:p>
          <a:p>
            <a:r>
              <a:rPr lang="el-GR" sz="1600" dirty="0">
                <a:solidFill>
                  <a:srgbClr val="000000"/>
                </a:solidFill>
                <a:effectLst/>
                <a:latin typeface="Arial" panose="020B0604020202020204" pitchFamily="34" charset="0"/>
                <a:ea typeface="Calibri-Bold"/>
              </a:rPr>
              <a:t>- Ο τελωνειακός έλεγχος</a:t>
            </a:r>
          </a:p>
        </p:txBody>
      </p:sp>
      <p:sp>
        <p:nvSpPr>
          <p:cNvPr id="5" name="TextBox 4">
            <a:extLst>
              <a:ext uri="{FF2B5EF4-FFF2-40B4-BE49-F238E27FC236}">
                <a16:creationId xmlns:a16="http://schemas.microsoft.com/office/drawing/2014/main" id="{4E2B6AB9-C05B-0DE9-BCEB-9A8DFF4A9F17}"/>
              </a:ext>
            </a:extLst>
          </p:cNvPr>
          <p:cNvSpPr txBox="1"/>
          <p:nvPr/>
        </p:nvSpPr>
        <p:spPr>
          <a:xfrm>
            <a:off x="623686" y="3534107"/>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Για να διαχειριστούν σωστά τους παραπάνω παράγοντες τα εμπορικά μέρη πρέπει να συνάπτουν σωστά δομημένα και πλήρη γραπτά συμβόλαια πώλησης, με τη συνδρομή των νομικών τους συμβούλων. </a:t>
            </a:r>
          </a:p>
        </p:txBody>
      </p:sp>
      <p:sp>
        <p:nvSpPr>
          <p:cNvPr id="6" name="TextBox 5">
            <a:extLst>
              <a:ext uri="{FF2B5EF4-FFF2-40B4-BE49-F238E27FC236}">
                <a16:creationId xmlns:a16="http://schemas.microsoft.com/office/drawing/2014/main" id="{1C6B7C57-1F96-2627-BBBB-27EFAD399465}"/>
              </a:ext>
            </a:extLst>
          </p:cNvPr>
          <p:cNvSpPr txBox="1"/>
          <p:nvPr/>
        </p:nvSpPr>
        <p:spPr>
          <a:xfrm>
            <a:off x="623685" y="4437112"/>
            <a:ext cx="8189119" cy="1569660"/>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Σε ένα συμβόλαιο πώλησης αναφέρονται η τιμή και η ποσότητα των εμπορευμάτων, οι λεπτομέρειες φόρτωσης και παράδοσής τους, οι όροι πληρωμής, τα απαιτούμενα φορτωτικά έγγραφα και η ασφαλιστική κάλυψη καθώς και άλλες λεπτομέρειες που διαφοροποιούνται ανάλογα με την εμπορική συμφωνία. Το Διεθνές Εμπορικό Επιμελητήριο παρέχει υποδείγματα Εμπορικών Συμβολαίων που ανταποκρίνονται στις ανάγκες των εμπόρων, προσαρμοζόμενα κατά περίπτωση.</a:t>
            </a:r>
          </a:p>
        </p:txBody>
      </p:sp>
    </p:spTree>
    <p:extLst>
      <p:ext uri="{BB962C8B-B14F-4D97-AF65-F5344CB8AC3E}">
        <p14:creationId xmlns:p14="http://schemas.microsoft.com/office/powerpoint/2010/main" val="13898833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TextBox 5">
            <a:extLst>
              <a:ext uri="{FF2B5EF4-FFF2-40B4-BE49-F238E27FC236}">
                <a16:creationId xmlns:a16="http://schemas.microsoft.com/office/drawing/2014/main" id="{79A015CD-6BF2-A61D-4702-5FDE4E12D9CC}"/>
              </a:ext>
            </a:extLst>
          </p:cNvPr>
          <p:cNvSpPr txBox="1"/>
          <p:nvPr/>
        </p:nvSpPr>
        <p:spPr>
          <a:xfrm>
            <a:off x="623686" y="548680"/>
            <a:ext cx="8189119" cy="255454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ΠΟΛΙΤΙΚΟ, ΝΟΜΙΚΟ ΚΑΙ ΟΙΚΟΝΟΜΙΚΟ ΠΛΑΙΣΙΟ ΣΤΟ ΟΠΟΙΟ ΘΑ ΚΙΝΗΘΕΙ Η ΣΥΝΑΛΛΑΓΗ :</a:t>
            </a:r>
          </a:p>
          <a:p>
            <a:r>
              <a:rPr lang="el-GR" sz="1600" dirty="0">
                <a:solidFill>
                  <a:srgbClr val="000000"/>
                </a:solidFill>
                <a:effectLst/>
                <a:latin typeface="Arial" panose="020B0604020202020204" pitchFamily="34" charset="0"/>
                <a:ea typeface="Calibri-Bold"/>
              </a:rPr>
              <a:t>1. Κυβερνητικοί περιορισμοί.</a:t>
            </a:r>
          </a:p>
          <a:p>
            <a:r>
              <a:rPr lang="el-GR" sz="1600" dirty="0">
                <a:solidFill>
                  <a:srgbClr val="000000"/>
                </a:solidFill>
                <a:effectLst/>
                <a:latin typeface="Arial" panose="020B0604020202020204" pitchFamily="34" charset="0"/>
                <a:ea typeface="Calibri-Bold"/>
              </a:rPr>
              <a:t>2. Συναλλαγματικοί περιορισμοί.</a:t>
            </a:r>
          </a:p>
          <a:p>
            <a:r>
              <a:rPr lang="el-GR" sz="1600" dirty="0">
                <a:solidFill>
                  <a:srgbClr val="000000"/>
                </a:solidFill>
                <a:effectLst/>
                <a:latin typeface="Arial" panose="020B0604020202020204" pitchFamily="34" charset="0"/>
                <a:ea typeface="Calibri-Bold"/>
              </a:rPr>
              <a:t>3. Άδειες εισαγωγής – εξαγωγής.</a:t>
            </a:r>
          </a:p>
          <a:p>
            <a:r>
              <a:rPr lang="el-GR" sz="1600" dirty="0">
                <a:solidFill>
                  <a:srgbClr val="000000"/>
                </a:solidFill>
                <a:effectLst/>
                <a:latin typeface="Arial" panose="020B0604020202020204" pitchFamily="34" charset="0"/>
                <a:ea typeface="Calibri-Bold"/>
              </a:rPr>
              <a:t>4. Εμπάργκο.</a:t>
            </a:r>
          </a:p>
          <a:p>
            <a:r>
              <a:rPr lang="el-GR" sz="1600" dirty="0">
                <a:solidFill>
                  <a:srgbClr val="000000"/>
                </a:solidFill>
                <a:effectLst/>
                <a:latin typeface="Arial" panose="020B0604020202020204" pitchFamily="34" charset="0"/>
                <a:ea typeface="Calibri-Bold"/>
              </a:rPr>
              <a:t>5. Έλεγχος τιμών.</a:t>
            </a:r>
          </a:p>
          <a:p>
            <a:r>
              <a:rPr lang="el-GR" sz="1600" dirty="0">
                <a:solidFill>
                  <a:srgbClr val="000000"/>
                </a:solidFill>
                <a:effectLst/>
                <a:latin typeface="Arial" panose="020B0604020202020204" pitchFamily="34" charset="0"/>
                <a:ea typeface="Calibri-Bold"/>
              </a:rPr>
              <a:t>6. Υγειονομικοί έλεγχοι.</a:t>
            </a:r>
          </a:p>
          <a:p>
            <a:r>
              <a:rPr lang="el-GR" sz="1600" dirty="0">
                <a:solidFill>
                  <a:srgbClr val="000000"/>
                </a:solidFill>
                <a:effectLst/>
                <a:latin typeface="Arial" panose="020B0604020202020204" pitchFamily="34" charset="0"/>
                <a:ea typeface="Calibri-Bold"/>
              </a:rPr>
              <a:t>7. Περιοριστική πολιτική σε επικίνδυνα είδη.</a:t>
            </a:r>
          </a:p>
          <a:p>
            <a:r>
              <a:rPr lang="el-GR" sz="1600" dirty="0">
                <a:solidFill>
                  <a:srgbClr val="000000"/>
                </a:solidFill>
                <a:effectLst/>
                <a:latin typeface="Arial" panose="020B0604020202020204" pitchFamily="34" charset="0"/>
                <a:ea typeface="Calibri-Bold"/>
              </a:rPr>
              <a:t>8. Επιβολή δασμών.</a:t>
            </a:r>
          </a:p>
        </p:txBody>
      </p:sp>
      <p:sp>
        <p:nvSpPr>
          <p:cNvPr id="7" name="TextBox 6">
            <a:extLst>
              <a:ext uri="{FF2B5EF4-FFF2-40B4-BE49-F238E27FC236}">
                <a16:creationId xmlns:a16="http://schemas.microsoft.com/office/drawing/2014/main" id="{935BE64C-505B-717F-1E0D-2BA11FFA9895}"/>
              </a:ext>
            </a:extLst>
          </p:cNvPr>
          <p:cNvSpPr txBox="1"/>
          <p:nvPr/>
        </p:nvSpPr>
        <p:spPr>
          <a:xfrm>
            <a:off x="623685" y="3212976"/>
            <a:ext cx="8189119" cy="132343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ΑΠΑΙΤΟΥΜΕΝΑ ΕΓΓΡΑΦΑ :</a:t>
            </a:r>
          </a:p>
          <a:p>
            <a:r>
              <a:rPr lang="el-GR" sz="1600" dirty="0">
                <a:solidFill>
                  <a:srgbClr val="000000"/>
                </a:solidFill>
                <a:effectLst/>
                <a:latin typeface="Arial" panose="020B0604020202020204" pitchFamily="34" charset="0"/>
                <a:ea typeface="Calibri-Bold"/>
              </a:rPr>
              <a:t>1. Τι έγγραφα χρειάζεται ο αγοραστής;</a:t>
            </a:r>
          </a:p>
          <a:p>
            <a:r>
              <a:rPr lang="el-GR" sz="1600" dirty="0">
                <a:solidFill>
                  <a:srgbClr val="000000"/>
                </a:solidFill>
                <a:effectLst/>
                <a:latin typeface="Arial" panose="020B0604020202020204" pitchFamily="34" charset="0"/>
                <a:ea typeface="Calibri-Bold"/>
              </a:rPr>
              <a:t>2. Τι έγγραφα μπορεί να παρέχει ο πωλητής;</a:t>
            </a:r>
          </a:p>
          <a:p>
            <a:r>
              <a:rPr lang="el-GR" sz="1600" dirty="0">
                <a:solidFill>
                  <a:srgbClr val="000000"/>
                </a:solidFill>
                <a:effectLst/>
                <a:latin typeface="Arial" panose="020B0604020202020204" pitchFamily="34" charset="0"/>
                <a:ea typeface="Calibri-Bold"/>
              </a:rPr>
              <a:t>3. Τι έγγραφα απαιτεί η χώρα του εξαγωγέα;</a:t>
            </a:r>
          </a:p>
          <a:p>
            <a:r>
              <a:rPr lang="el-GR" sz="1600" dirty="0">
                <a:solidFill>
                  <a:srgbClr val="000000"/>
                </a:solidFill>
                <a:effectLst/>
                <a:latin typeface="Arial" panose="020B0604020202020204" pitchFamily="34" charset="0"/>
                <a:ea typeface="Calibri-Bold"/>
              </a:rPr>
              <a:t>4. Τι έγγραφα απαιτεί η χώρα του εισαγωγέα;</a:t>
            </a:r>
          </a:p>
        </p:txBody>
      </p:sp>
      <p:sp>
        <p:nvSpPr>
          <p:cNvPr id="8" name="TextBox 7">
            <a:extLst>
              <a:ext uri="{FF2B5EF4-FFF2-40B4-BE49-F238E27FC236}">
                <a16:creationId xmlns:a16="http://schemas.microsoft.com/office/drawing/2014/main" id="{048DB1CC-5E4F-AAB5-E06A-82291A00C8DB}"/>
              </a:ext>
            </a:extLst>
          </p:cNvPr>
          <p:cNvSpPr txBox="1"/>
          <p:nvPr/>
        </p:nvSpPr>
        <p:spPr>
          <a:xfrm>
            <a:off x="623684" y="4728046"/>
            <a:ext cx="8189119" cy="1077218"/>
          </a:xfrm>
          <a:prstGeom prst="rect">
            <a:avLst/>
          </a:prstGeom>
          <a:noFill/>
        </p:spPr>
        <p:txBody>
          <a:bodyPr wrap="square">
            <a:spAutoFit/>
          </a:bodyPr>
          <a:lstStyle/>
          <a:p>
            <a:r>
              <a:rPr lang="el-GR" sz="1600" b="1" dirty="0">
                <a:solidFill>
                  <a:srgbClr val="1C2DD2"/>
                </a:solidFill>
                <a:effectLst/>
                <a:latin typeface="Arial" panose="020B0604020202020204" pitchFamily="34" charset="0"/>
                <a:ea typeface="Calibri-Bold"/>
              </a:rPr>
              <a:t>14.1  Τα φορτωτικά έγγραφα</a:t>
            </a:r>
          </a:p>
          <a:p>
            <a:r>
              <a:rPr lang="el-GR" sz="1600" dirty="0">
                <a:solidFill>
                  <a:srgbClr val="000000"/>
                </a:solidFill>
                <a:effectLst/>
                <a:latin typeface="Arial" panose="020B0604020202020204" pitchFamily="34" charset="0"/>
                <a:ea typeface="Calibri-Bold"/>
              </a:rPr>
              <a:t>Στοιχεία όπως όπως η ποσότητα και η αξία, ο πωλητής και ο αγοραστής, η προέλευση και ο προορισμός των εξαγωγικών εμπορευμάτων, πιστοποιούνται με σειρά εγγράφων που συνολικά ονομάζονται φορτωτικά έγγραφα.</a:t>
            </a:r>
          </a:p>
        </p:txBody>
      </p:sp>
    </p:spTree>
    <p:extLst>
      <p:ext uri="{BB962C8B-B14F-4D97-AF65-F5344CB8AC3E}">
        <p14:creationId xmlns:p14="http://schemas.microsoft.com/office/powerpoint/2010/main" val="15169674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TextBox 5">
            <a:extLst>
              <a:ext uri="{FF2B5EF4-FFF2-40B4-BE49-F238E27FC236}">
                <a16:creationId xmlns:a16="http://schemas.microsoft.com/office/drawing/2014/main" id="{79A015CD-6BF2-A61D-4702-5FDE4E12D9CC}"/>
              </a:ext>
            </a:extLst>
          </p:cNvPr>
          <p:cNvSpPr txBox="1"/>
          <p:nvPr/>
        </p:nvSpPr>
        <p:spPr>
          <a:xfrm>
            <a:off x="623686" y="548680"/>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Η χρησιμότητα των φορτωτικών εγγράφων είναι πολλαπλή. Αποδεικνύουν συγκεκριμένες πράξεις ή καταστάσεις που συναρτώνται με τη διακίνηση των εμπορευμάτων, όπως τα στοιχεία της μεταφοράς ή της ασφάλισής τους, τη χώρα κατασκευής </a:t>
            </a:r>
            <a:r>
              <a:rPr lang="el-GR" sz="1600" dirty="0" err="1">
                <a:solidFill>
                  <a:srgbClr val="000000"/>
                </a:solidFill>
                <a:effectLst/>
                <a:latin typeface="Arial" panose="020B0604020202020204" pitchFamily="34" charset="0"/>
                <a:ea typeface="Calibri-Bold"/>
              </a:rPr>
              <a:t>κ.ο.κ</a:t>
            </a:r>
            <a:endParaRPr lang="el-GR" sz="1600" dirty="0">
              <a:solidFill>
                <a:srgbClr val="000000"/>
              </a:solidFill>
              <a:effectLst/>
              <a:latin typeface="Arial" panose="020B0604020202020204" pitchFamily="34" charset="0"/>
              <a:ea typeface="Calibri-Bold"/>
            </a:endParaRPr>
          </a:p>
        </p:txBody>
      </p:sp>
      <p:sp>
        <p:nvSpPr>
          <p:cNvPr id="7" name="TextBox 6">
            <a:extLst>
              <a:ext uri="{FF2B5EF4-FFF2-40B4-BE49-F238E27FC236}">
                <a16:creationId xmlns:a16="http://schemas.microsoft.com/office/drawing/2014/main" id="{935BE64C-505B-717F-1E0D-2BA11FFA9895}"/>
              </a:ext>
            </a:extLst>
          </p:cNvPr>
          <p:cNvSpPr txBox="1"/>
          <p:nvPr/>
        </p:nvSpPr>
        <p:spPr>
          <a:xfrm>
            <a:off x="623685" y="1340768"/>
            <a:ext cx="8189119" cy="1077218"/>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Τα φορτωτικά έγγραφα ποικίλλουν ανάλογα με τις ειδικότερες συνθήκες της κάθε διεθνούς αγοραπωλησίας. Υπάρχουν έγγραφα που είναι αναγκαία σε κάθε περίπτωση, ενώ άλλα εκδίδονται μόνο μετά από ειδική συμφωνία μεταξύ αγοραστή και πωλητή. Ορισμένα έγγραφα απαιτούνται μόνο από τις τελωνειακές αρχές συγκεκριμένων χωρών. </a:t>
            </a:r>
          </a:p>
        </p:txBody>
      </p:sp>
      <p:sp>
        <p:nvSpPr>
          <p:cNvPr id="8" name="TextBox 7">
            <a:extLst>
              <a:ext uri="{FF2B5EF4-FFF2-40B4-BE49-F238E27FC236}">
                <a16:creationId xmlns:a16="http://schemas.microsoft.com/office/drawing/2014/main" id="{048DB1CC-5E4F-AAB5-E06A-82291A00C8DB}"/>
              </a:ext>
            </a:extLst>
          </p:cNvPr>
          <p:cNvSpPr txBox="1"/>
          <p:nvPr/>
        </p:nvSpPr>
        <p:spPr>
          <a:xfrm>
            <a:off x="623684" y="4421430"/>
            <a:ext cx="8189119" cy="1815882"/>
          </a:xfrm>
          <a:prstGeom prst="rect">
            <a:avLst/>
          </a:prstGeom>
          <a:noFill/>
        </p:spPr>
        <p:txBody>
          <a:bodyPr wrap="square">
            <a:spAutoFit/>
          </a:bodyPr>
          <a:lstStyle/>
          <a:p>
            <a:r>
              <a:rPr lang="el-GR" sz="1600" b="1" dirty="0">
                <a:solidFill>
                  <a:srgbClr val="000000"/>
                </a:solidFill>
                <a:latin typeface="Arial" panose="020B0604020202020204" pitchFamily="34" charset="0"/>
                <a:ea typeface="Calibri-Bold"/>
              </a:rPr>
              <a:t>- Εμπορικό τιμολόγιο</a:t>
            </a:r>
            <a:endParaRPr lang="el-GR" sz="1600" b="1" dirty="0">
              <a:solidFill>
                <a:srgbClr val="000000"/>
              </a:solidFill>
              <a:effectLst/>
              <a:latin typeface="Arial" panose="020B0604020202020204" pitchFamily="34" charset="0"/>
              <a:ea typeface="Calibri-Bold"/>
            </a:endParaRPr>
          </a:p>
          <a:p>
            <a:r>
              <a:rPr lang="el-GR" sz="1600" dirty="0">
                <a:solidFill>
                  <a:srgbClr val="000000"/>
                </a:solidFill>
                <a:effectLst/>
                <a:latin typeface="Arial" panose="020B0604020202020204" pitchFamily="34" charset="0"/>
                <a:ea typeface="Calibri-Bold"/>
              </a:rPr>
              <a:t>Εκδίδεται από τον πωλητή των εμπορευμάτων προς τον αγοραστή και αναφέρει:</a:t>
            </a:r>
          </a:p>
          <a:p>
            <a:r>
              <a:rPr lang="el-GR" sz="1600" dirty="0">
                <a:solidFill>
                  <a:srgbClr val="000000"/>
                </a:solidFill>
                <a:effectLst/>
                <a:latin typeface="Arial" panose="020B0604020202020204" pitchFamily="34" charset="0"/>
                <a:ea typeface="Calibri-Bold"/>
              </a:rPr>
              <a:t>- Πλήρη στοιχεία αγοραστή και πωλητή.</a:t>
            </a:r>
          </a:p>
          <a:p>
            <a:r>
              <a:rPr lang="el-GR" sz="1600" dirty="0">
                <a:solidFill>
                  <a:srgbClr val="000000"/>
                </a:solidFill>
                <a:effectLst/>
                <a:latin typeface="Arial" panose="020B0604020202020204" pitchFamily="34" charset="0"/>
                <a:ea typeface="Calibri-Bold"/>
              </a:rPr>
              <a:t>- Αριθμό και λοιπά στοιχεία της παραγγελίας ή του συμβολαίου αγοραπωλησίας.</a:t>
            </a:r>
          </a:p>
          <a:p>
            <a:r>
              <a:rPr lang="el-GR" sz="1600" dirty="0">
                <a:solidFill>
                  <a:srgbClr val="000000"/>
                </a:solidFill>
                <a:effectLst/>
                <a:latin typeface="Arial" panose="020B0604020202020204" pitchFamily="34" charset="0"/>
                <a:ea typeface="Calibri-Bold"/>
              </a:rPr>
              <a:t>- Περιγραφή εμπορεύματος και τιμή </a:t>
            </a:r>
            <a:r>
              <a:rPr lang="el-GR" sz="1600" dirty="0" err="1">
                <a:solidFill>
                  <a:srgbClr val="000000"/>
                </a:solidFill>
                <a:effectLst/>
                <a:latin typeface="Arial" panose="020B0604020202020204" pitchFamily="34" charset="0"/>
                <a:ea typeface="Calibri-Bold"/>
              </a:rPr>
              <a:t>μονάδος</a:t>
            </a:r>
            <a:r>
              <a:rPr lang="el-GR" sz="1600" dirty="0">
                <a:solidFill>
                  <a:srgbClr val="000000"/>
                </a:solidFill>
                <a:effectLst/>
                <a:latin typeface="Arial" panose="020B0604020202020204" pitchFamily="34" charset="0"/>
                <a:ea typeface="Calibri-Bold"/>
              </a:rPr>
              <a:t>.</a:t>
            </a:r>
          </a:p>
          <a:p>
            <a:r>
              <a:rPr lang="el-GR" sz="1600" dirty="0">
                <a:solidFill>
                  <a:srgbClr val="000000"/>
                </a:solidFill>
                <a:effectLst/>
                <a:latin typeface="Arial" panose="020B0604020202020204" pitchFamily="34" charset="0"/>
                <a:ea typeface="Calibri-Bold"/>
              </a:rPr>
              <a:t>- Όρο παράδοσης εμπορεύματος (INCOTERMS ® 2010).</a:t>
            </a:r>
          </a:p>
          <a:p>
            <a:r>
              <a:rPr lang="el-GR" sz="1600" dirty="0">
                <a:solidFill>
                  <a:srgbClr val="000000"/>
                </a:solidFill>
                <a:effectLst/>
                <a:latin typeface="Arial" panose="020B0604020202020204" pitchFamily="34" charset="0"/>
                <a:ea typeface="Calibri-Bold"/>
              </a:rPr>
              <a:t>- Τρόπο πληρωμής, αριθμό λογαριασμού και Τράπεζα πωλητή.</a:t>
            </a:r>
          </a:p>
        </p:txBody>
      </p:sp>
      <p:sp>
        <p:nvSpPr>
          <p:cNvPr id="2" name="TextBox 1">
            <a:extLst>
              <a:ext uri="{FF2B5EF4-FFF2-40B4-BE49-F238E27FC236}">
                <a16:creationId xmlns:a16="http://schemas.microsoft.com/office/drawing/2014/main" id="{12240C70-17F5-1EB9-4F17-762275EF00D3}"/>
              </a:ext>
            </a:extLst>
          </p:cNvPr>
          <p:cNvSpPr txBox="1"/>
          <p:nvPr/>
        </p:nvSpPr>
        <p:spPr>
          <a:xfrm>
            <a:off x="2711916" y="2420888"/>
            <a:ext cx="4668396" cy="2062103"/>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ΚΥΡΙΑ ΦΟΡΤΩΤΙΚΑ ΕΓΓΡΑΦΑ</a:t>
            </a:r>
          </a:p>
          <a:p>
            <a:r>
              <a:rPr lang="el-GR" sz="1600" dirty="0">
                <a:solidFill>
                  <a:srgbClr val="000000"/>
                </a:solidFill>
                <a:effectLst/>
                <a:latin typeface="Arial" panose="020B0604020202020204" pitchFamily="34" charset="0"/>
                <a:ea typeface="Calibri-Bold"/>
              </a:rPr>
              <a:t>• Εμπορικό τιμολόγιο</a:t>
            </a:r>
          </a:p>
          <a:p>
            <a:r>
              <a:rPr lang="el-GR" sz="1600" dirty="0">
                <a:solidFill>
                  <a:srgbClr val="000000"/>
                </a:solidFill>
                <a:effectLst/>
                <a:latin typeface="Arial" panose="020B0604020202020204" pitchFamily="34" charset="0"/>
                <a:ea typeface="Calibri-Bold"/>
              </a:rPr>
              <a:t>• Έγγραφο μεταφοράς</a:t>
            </a:r>
          </a:p>
          <a:p>
            <a:r>
              <a:rPr lang="el-GR" sz="1600" dirty="0">
                <a:solidFill>
                  <a:srgbClr val="000000"/>
                </a:solidFill>
                <a:effectLst/>
                <a:latin typeface="Arial" panose="020B0604020202020204" pitchFamily="34" charset="0"/>
                <a:ea typeface="Calibri-Bold"/>
              </a:rPr>
              <a:t>• Έγγραφο ασφάλισης</a:t>
            </a:r>
          </a:p>
          <a:p>
            <a:r>
              <a:rPr lang="el-GR" sz="1600" dirty="0">
                <a:solidFill>
                  <a:srgbClr val="000000"/>
                </a:solidFill>
                <a:effectLst/>
                <a:latin typeface="Arial" panose="020B0604020202020204" pitchFamily="34" charset="0"/>
                <a:ea typeface="Calibri-Bold"/>
              </a:rPr>
              <a:t>• Πιστοποιητικό καταγωγής</a:t>
            </a:r>
          </a:p>
          <a:p>
            <a:r>
              <a:rPr lang="el-GR" sz="1600" dirty="0">
                <a:solidFill>
                  <a:srgbClr val="000000"/>
                </a:solidFill>
                <a:effectLst/>
                <a:latin typeface="Arial" panose="020B0604020202020204" pitchFamily="34" charset="0"/>
                <a:ea typeface="Calibri-Bold"/>
              </a:rPr>
              <a:t>• Πιστοποιητικό κυκλοφορίας EUR1 ή ATR1</a:t>
            </a:r>
          </a:p>
          <a:p>
            <a:r>
              <a:rPr lang="el-GR" sz="1600" dirty="0">
                <a:solidFill>
                  <a:srgbClr val="000000"/>
                </a:solidFill>
                <a:effectLst/>
                <a:latin typeface="Arial" panose="020B0604020202020204" pitchFamily="34" charset="0"/>
                <a:ea typeface="Calibri-Bold"/>
              </a:rPr>
              <a:t>• Κοινοτική διαμετακόμιση T2L</a:t>
            </a:r>
          </a:p>
          <a:p>
            <a:r>
              <a:rPr lang="el-GR" sz="1600" dirty="0">
                <a:solidFill>
                  <a:srgbClr val="000000"/>
                </a:solidFill>
                <a:effectLst/>
                <a:latin typeface="Arial" panose="020B0604020202020204" pitchFamily="34" charset="0"/>
                <a:ea typeface="Calibri-Bold"/>
              </a:rPr>
              <a:t>• Λοιπά κατά περίπτωση πιστοποιητικά</a:t>
            </a:r>
          </a:p>
        </p:txBody>
      </p:sp>
    </p:spTree>
    <p:extLst>
      <p:ext uri="{BB962C8B-B14F-4D97-AF65-F5344CB8AC3E}">
        <p14:creationId xmlns:p14="http://schemas.microsoft.com/office/powerpoint/2010/main" val="12362986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TextBox 7">
            <a:extLst>
              <a:ext uri="{FF2B5EF4-FFF2-40B4-BE49-F238E27FC236}">
                <a16:creationId xmlns:a16="http://schemas.microsoft.com/office/drawing/2014/main" id="{048DB1CC-5E4F-AAB5-E06A-82291A00C8DB}"/>
              </a:ext>
            </a:extLst>
          </p:cNvPr>
          <p:cNvSpPr txBox="1"/>
          <p:nvPr/>
        </p:nvSpPr>
        <p:spPr>
          <a:xfrm>
            <a:off x="623684" y="476672"/>
            <a:ext cx="8189119" cy="3539430"/>
          </a:xfrm>
          <a:prstGeom prst="rect">
            <a:avLst/>
          </a:prstGeom>
          <a:noFill/>
        </p:spPr>
        <p:txBody>
          <a:bodyPr wrap="square">
            <a:spAutoFit/>
          </a:bodyPr>
          <a:lstStyle/>
          <a:p>
            <a:r>
              <a:rPr lang="el-GR" sz="1600" b="1" dirty="0">
                <a:solidFill>
                  <a:srgbClr val="000000"/>
                </a:solidFill>
                <a:latin typeface="Arial" panose="020B0604020202020204" pitchFamily="34" charset="0"/>
                <a:ea typeface="Calibri-Bold"/>
              </a:rPr>
              <a:t>- Έγγραφο μεταφοράς</a:t>
            </a:r>
            <a:endParaRPr lang="el-GR" sz="1600" b="1" dirty="0">
              <a:solidFill>
                <a:srgbClr val="000000"/>
              </a:solidFill>
              <a:effectLst/>
              <a:latin typeface="Arial" panose="020B0604020202020204" pitchFamily="34" charset="0"/>
              <a:ea typeface="Calibri-Bold"/>
            </a:endParaRPr>
          </a:p>
          <a:p>
            <a:r>
              <a:rPr lang="el-GR" sz="1600" dirty="0">
                <a:solidFill>
                  <a:srgbClr val="000000"/>
                </a:solidFill>
                <a:latin typeface="Arial" panose="020B0604020202020204" pitchFamily="34" charset="0"/>
                <a:ea typeface="Calibri-Bold"/>
              </a:rPr>
              <a:t>Π</a:t>
            </a:r>
            <a:r>
              <a:rPr lang="el-GR" sz="1600" dirty="0">
                <a:solidFill>
                  <a:srgbClr val="000000"/>
                </a:solidFill>
                <a:effectLst/>
                <a:latin typeface="Arial" panose="020B0604020202020204" pitchFamily="34" charset="0"/>
                <a:ea typeface="Calibri-Bold"/>
              </a:rPr>
              <a:t>εριγράφει το ταξίδι του εμπορεύματος. Περιλαμβάνει συνοπτική περιγραφή του εμπορεύματος. Εκδίδεται από τον μεταφορέα ή πράκτορα. Περιέχει τα στοιχεία του μεταφορέα, αποστολέα και παραλήπτη των εμπορευμάτων. Αναφέρει τα στοιχεία του μέσου μεταφοράς. Κύρια έγγραφα μεταφοράς:</a:t>
            </a:r>
          </a:p>
          <a:p>
            <a:r>
              <a:rPr lang="el-GR" sz="1600" dirty="0">
                <a:solidFill>
                  <a:srgbClr val="000000"/>
                </a:solidFill>
                <a:effectLst/>
                <a:latin typeface="Arial" panose="020B0604020202020204" pitchFamily="34" charset="0"/>
                <a:ea typeface="Calibri-Bold"/>
              </a:rPr>
              <a:t>1. Θαλάσσια φορτωτική (B/L)</a:t>
            </a:r>
          </a:p>
          <a:p>
            <a:r>
              <a:rPr lang="el-GR" sz="1600" dirty="0">
                <a:solidFill>
                  <a:srgbClr val="000000"/>
                </a:solidFill>
                <a:effectLst/>
                <a:latin typeface="Arial" panose="020B0604020202020204" pitchFamily="34" charset="0"/>
                <a:ea typeface="Calibri-Bold"/>
              </a:rPr>
              <a:t>2. </a:t>
            </a:r>
            <a:r>
              <a:rPr lang="el-GR" sz="1600" dirty="0" err="1">
                <a:solidFill>
                  <a:srgbClr val="000000"/>
                </a:solidFill>
                <a:effectLst/>
                <a:latin typeface="Arial" panose="020B0604020202020204" pitchFamily="34" charset="0"/>
                <a:ea typeface="Calibri-Bold"/>
              </a:rPr>
              <a:t>Φορταπόδειξη</a:t>
            </a:r>
            <a:r>
              <a:rPr lang="el-GR" sz="1600" dirty="0">
                <a:solidFill>
                  <a:srgbClr val="000000"/>
                </a:solidFill>
                <a:effectLst/>
                <a:latin typeface="Arial" panose="020B0604020202020204" pitchFamily="34" charset="0"/>
                <a:ea typeface="Calibri-Bold"/>
              </a:rPr>
              <a:t> θαλάσσιας μεταφοράς (Sea </a:t>
            </a:r>
            <a:r>
              <a:rPr lang="el-GR" sz="1600" dirty="0" err="1">
                <a:solidFill>
                  <a:srgbClr val="000000"/>
                </a:solidFill>
                <a:effectLst/>
                <a:latin typeface="Arial" panose="020B0604020202020204" pitchFamily="34" charset="0"/>
                <a:ea typeface="Calibri-Bold"/>
              </a:rPr>
              <a:t>Waybill</a:t>
            </a:r>
            <a:r>
              <a:rPr lang="el-GR" sz="1600" dirty="0">
                <a:solidFill>
                  <a:srgbClr val="000000"/>
                </a:solidFill>
                <a:effectLst/>
                <a:latin typeface="Arial" panose="020B0604020202020204" pitchFamily="34" charset="0"/>
                <a:ea typeface="Calibri-Bold"/>
              </a:rPr>
              <a:t>)</a:t>
            </a:r>
          </a:p>
          <a:p>
            <a:r>
              <a:rPr lang="el-GR" sz="1600" dirty="0">
                <a:solidFill>
                  <a:srgbClr val="000000"/>
                </a:solidFill>
                <a:effectLst/>
                <a:latin typeface="Arial" panose="020B0604020202020204" pitchFamily="34" charset="0"/>
                <a:ea typeface="Calibri-Bold"/>
              </a:rPr>
              <a:t>3. Θαλάσσια φορτωτική βάσει </a:t>
            </a:r>
            <a:r>
              <a:rPr lang="el-GR" sz="1600" dirty="0" err="1">
                <a:solidFill>
                  <a:srgbClr val="000000"/>
                </a:solidFill>
                <a:effectLst/>
                <a:latin typeface="Arial" panose="020B0604020202020204" pitchFamily="34" charset="0"/>
                <a:ea typeface="Calibri-Bold"/>
              </a:rPr>
              <a:t>ναυλοσύμφωνου</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Chartered</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party</a:t>
            </a:r>
            <a:r>
              <a:rPr lang="el-GR" sz="1600" dirty="0">
                <a:solidFill>
                  <a:srgbClr val="000000"/>
                </a:solidFill>
                <a:effectLst/>
                <a:latin typeface="Arial" panose="020B0604020202020204" pitchFamily="34" charset="0"/>
                <a:ea typeface="Calibri-Bold"/>
              </a:rPr>
              <a:t> B/L)</a:t>
            </a:r>
          </a:p>
          <a:p>
            <a:r>
              <a:rPr lang="el-GR" sz="1600" dirty="0">
                <a:solidFill>
                  <a:srgbClr val="000000"/>
                </a:solidFill>
                <a:effectLst/>
                <a:latin typeface="Arial" panose="020B0604020202020204" pitchFamily="34" charset="0"/>
                <a:ea typeface="Calibri-Bold"/>
              </a:rPr>
              <a:t>4. Έγγραφο πολλαπλής μεταφοράς (</a:t>
            </a:r>
            <a:r>
              <a:rPr lang="el-GR" sz="1600" dirty="0" err="1">
                <a:solidFill>
                  <a:srgbClr val="000000"/>
                </a:solidFill>
                <a:effectLst/>
                <a:latin typeface="Arial" panose="020B0604020202020204" pitchFamily="34" charset="0"/>
                <a:ea typeface="Calibri-Bold"/>
              </a:rPr>
              <a:t>Multimodal</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transport</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document</a:t>
            </a:r>
            <a:r>
              <a:rPr lang="el-GR" sz="1600" dirty="0">
                <a:solidFill>
                  <a:srgbClr val="000000"/>
                </a:solidFill>
                <a:effectLst/>
                <a:latin typeface="Arial" panose="020B0604020202020204" pitchFamily="34" charset="0"/>
                <a:ea typeface="Calibri-Bold"/>
              </a:rPr>
              <a:t>)</a:t>
            </a:r>
          </a:p>
          <a:p>
            <a:r>
              <a:rPr lang="el-GR" sz="1600" dirty="0">
                <a:solidFill>
                  <a:srgbClr val="000000"/>
                </a:solidFill>
                <a:effectLst/>
                <a:latin typeface="Arial" panose="020B0604020202020204" pitchFamily="34" charset="0"/>
                <a:ea typeface="Calibri-Bold"/>
              </a:rPr>
              <a:t>5. Έγγραφο αεροπορικής μεταφοράς (Air </a:t>
            </a:r>
            <a:r>
              <a:rPr lang="el-GR" sz="1600" dirty="0" err="1">
                <a:solidFill>
                  <a:srgbClr val="000000"/>
                </a:solidFill>
                <a:effectLst/>
                <a:latin typeface="Arial" panose="020B0604020202020204" pitchFamily="34" charset="0"/>
                <a:ea typeface="Calibri-Bold"/>
              </a:rPr>
              <a:t>Waybill</a:t>
            </a:r>
            <a:r>
              <a:rPr lang="el-GR" sz="1600" dirty="0">
                <a:solidFill>
                  <a:srgbClr val="000000"/>
                </a:solidFill>
                <a:effectLst/>
                <a:latin typeface="Arial" panose="020B0604020202020204" pitchFamily="34" charset="0"/>
                <a:ea typeface="Calibri-Bold"/>
              </a:rPr>
              <a:t>).</a:t>
            </a:r>
          </a:p>
          <a:p>
            <a:r>
              <a:rPr lang="el-GR" sz="1600" dirty="0">
                <a:solidFill>
                  <a:srgbClr val="000000"/>
                </a:solidFill>
                <a:effectLst/>
                <a:latin typeface="Arial" panose="020B0604020202020204" pitchFamily="34" charset="0"/>
                <a:ea typeface="Calibri-Bold"/>
              </a:rPr>
              <a:t>6. Έγγραφο οδικής μεταφοράς (CMR)</a:t>
            </a:r>
          </a:p>
          <a:p>
            <a:r>
              <a:rPr lang="el-GR" sz="1600" dirty="0">
                <a:solidFill>
                  <a:srgbClr val="000000"/>
                </a:solidFill>
                <a:effectLst/>
                <a:latin typeface="Arial" panose="020B0604020202020204" pitchFamily="34" charset="0"/>
                <a:ea typeface="Calibri-Bold"/>
              </a:rPr>
              <a:t>7. Έγγραφο σιδηροδρομικής μεταφοράς (</a:t>
            </a:r>
            <a:r>
              <a:rPr lang="el-GR" sz="1600" dirty="0" err="1">
                <a:solidFill>
                  <a:srgbClr val="000000"/>
                </a:solidFill>
                <a:effectLst/>
                <a:latin typeface="Arial" panose="020B0604020202020204" pitchFamily="34" charset="0"/>
                <a:ea typeface="Calibri-Bold"/>
              </a:rPr>
              <a:t>Rail</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Consignment</a:t>
            </a:r>
            <a:r>
              <a:rPr lang="el-GR" sz="1600" dirty="0">
                <a:solidFill>
                  <a:srgbClr val="000000"/>
                </a:solidFill>
                <a:effectLst/>
                <a:latin typeface="Arial" panose="020B0604020202020204" pitchFamily="34" charset="0"/>
                <a:ea typeface="Calibri-Bold"/>
              </a:rPr>
              <a:t> </a:t>
            </a:r>
            <a:r>
              <a:rPr lang="el-GR" sz="1600" dirty="0" err="1">
                <a:solidFill>
                  <a:srgbClr val="000000"/>
                </a:solidFill>
                <a:effectLst/>
                <a:latin typeface="Arial" panose="020B0604020202020204" pitchFamily="34" charset="0"/>
                <a:ea typeface="Calibri-Bold"/>
              </a:rPr>
              <a:t>Note</a:t>
            </a:r>
            <a:r>
              <a:rPr lang="el-GR" sz="1600" dirty="0">
                <a:solidFill>
                  <a:srgbClr val="000000"/>
                </a:solidFill>
                <a:effectLst/>
                <a:latin typeface="Arial" panose="020B0604020202020204" pitchFamily="34" charset="0"/>
                <a:ea typeface="Calibri-Bold"/>
              </a:rPr>
              <a:t>)</a:t>
            </a:r>
          </a:p>
          <a:p>
            <a:r>
              <a:rPr lang="el-GR" sz="1600" dirty="0">
                <a:solidFill>
                  <a:srgbClr val="000000"/>
                </a:solidFill>
                <a:effectLst/>
                <a:latin typeface="Arial" panose="020B0604020202020204" pitchFamily="34" charset="0"/>
                <a:ea typeface="Calibri-Bold"/>
              </a:rPr>
              <a:t>8. Απόδειξη ταχυδρομικής αποστολής</a:t>
            </a:r>
          </a:p>
          <a:p>
            <a:r>
              <a:rPr lang="el-GR" sz="1600" dirty="0">
                <a:solidFill>
                  <a:srgbClr val="000000"/>
                </a:solidFill>
                <a:effectLst/>
                <a:latin typeface="Arial" panose="020B0604020202020204" pitchFamily="34" charset="0"/>
                <a:ea typeface="Calibri-Bold"/>
              </a:rPr>
              <a:t>9. Απόδειξη αποστολής με </a:t>
            </a:r>
            <a:r>
              <a:rPr lang="el-GR" sz="1600" dirty="0" err="1">
                <a:solidFill>
                  <a:srgbClr val="000000"/>
                </a:solidFill>
                <a:effectLst/>
                <a:latin typeface="Arial" panose="020B0604020202020204" pitchFamily="34" charset="0"/>
                <a:ea typeface="Calibri-Bold"/>
              </a:rPr>
              <a:t>Courier</a:t>
            </a:r>
            <a:r>
              <a:rPr lang="el-GR" sz="1600" dirty="0">
                <a:solidFill>
                  <a:srgbClr val="000000"/>
                </a:solidFill>
                <a:effectLst/>
                <a:latin typeface="Arial" panose="020B0604020202020204" pitchFamily="34" charset="0"/>
                <a:ea typeface="Calibri-Bold"/>
              </a:rPr>
              <a:t>.</a:t>
            </a:r>
          </a:p>
        </p:txBody>
      </p:sp>
      <p:sp>
        <p:nvSpPr>
          <p:cNvPr id="3" name="TextBox 2">
            <a:extLst>
              <a:ext uri="{FF2B5EF4-FFF2-40B4-BE49-F238E27FC236}">
                <a16:creationId xmlns:a16="http://schemas.microsoft.com/office/drawing/2014/main" id="{DA43E45D-D285-75CD-DF09-2E1AB0B397B6}"/>
              </a:ext>
            </a:extLst>
          </p:cNvPr>
          <p:cNvSpPr txBox="1"/>
          <p:nvPr/>
        </p:nvSpPr>
        <p:spPr>
          <a:xfrm>
            <a:off x="623683" y="4127088"/>
            <a:ext cx="8189119" cy="2062103"/>
          </a:xfrm>
          <a:prstGeom prst="rect">
            <a:avLst/>
          </a:prstGeom>
          <a:noFill/>
        </p:spPr>
        <p:txBody>
          <a:bodyPr wrap="square">
            <a:spAutoFit/>
          </a:bodyPr>
          <a:lstStyle/>
          <a:p>
            <a:r>
              <a:rPr lang="el-GR" sz="1600" b="1" dirty="0">
                <a:solidFill>
                  <a:srgbClr val="000000"/>
                </a:solidFill>
                <a:latin typeface="Arial" panose="020B0604020202020204" pitchFamily="34" charset="0"/>
                <a:ea typeface="Calibri-Bold"/>
              </a:rPr>
              <a:t>- Έγγραφο ασφάλισης</a:t>
            </a:r>
            <a:endParaRPr lang="el-GR" sz="1600" b="1" dirty="0">
              <a:solidFill>
                <a:srgbClr val="000000"/>
              </a:solidFill>
              <a:effectLst/>
              <a:latin typeface="Arial" panose="020B0604020202020204" pitchFamily="34" charset="0"/>
              <a:ea typeface="Calibri-Bold"/>
            </a:endParaRPr>
          </a:p>
          <a:p>
            <a:r>
              <a:rPr lang="el-GR" sz="1600" dirty="0">
                <a:solidFill>
                  <a:srgbClr val="000000"/>
                </a:solidFill>
                <a:latin typeface="Arial" panose="020B0604020202020204" pitchFamily="34" charset="0"/>
                <a:ea typeface="Calibri-Bold"/>
              </a:rPr>
              <a:t>Εκδίδεται από ασφαλιστική εταιρία ή ασφαλιστικό πράκτορα ή ασφαλιστή. Υπάρχουν δύο τύποι εγγράφων ασφάλισης:</a:t>
            </a:r>
          </a:p>
          <a:p>
            <a:r>
              <a:rPr lang="el-GR" sz="1600" dirty="0">
                <a:solidFill>
                  <a:srgbClr val="000000"/>
                </a:solidFill>
                <a:latin typeface="Arial" panose="020B0604020202020204" pitchFamily="34" charset="0"/>
                <a:ea typeface="Calibri-Bold"/>
              </a:rPr>
              <a:t>• Ασφαλιστήριο συμβόλαιο (Insurance Policy). Εκδίδεται για ασφάλιση μεμονωμένων μεταφορών.</a:t>
            </a:r>
          </a:p>
          <a:p>
            <a:r>
              <a:rPr lang="el-GR" sz="1600" dirty="0">
                <a:solidFill>
                  <a:srgbClr val="000000"/>
                </a:solidFill>
                <a:latin typeface="Arial" panose="020B0604020202020204" pitchFamily="34" charset="0"/>
                <a:ea typeface="Calibri-Bold"/>
              </a:rPr>
              <a:t>• Πιστοποιητικό ασφάλισης (</a:t>
            </a:r>
            <a:r>
              <a:rPr lang="el-GR" sz="1600" dirty="0" err="1">
                <a:solidFill>
                  <a:srgbClr val="000000"/>
                </a:solidFill>
                <a:latin typeface="Arial" panose="020B0604020202020204" pitchFamily="34" charset="0"/>
                <a:ea typeface="Calibri-Bold"/>
              </a:rPr>
              <a:t>Certificate</a:t>
            </a:r>
            <a:r>
              <a:rPr lang="el-GR" sz="1600" dirty="0">
                <a:solidFill>
                  <a:srgbClr val="000000"/>
                </a:solidFill>
                <a:latin typeface="Arial" panose="020B0604020202020204" pitchFamily="34" charset="0"/>
                <a:ea typeface="Calibri-Bold"/>
              </a:rPr>
              <a:t> of </a:t>
            </a:r>
            <a:r>
              <a:rPr lang="el-GR" sz="1600" dirty="0" err="1">
                <a:solidFill>
                  <a:srgbClr val="000000"/>
                </a:solidFill>
                <a:latin typeface="Arial" panose="020B0604020202020204" pitchFamily="34" charset="0"/>
                <a:ea typeface="Calibri-Bold"/>
              </a:rPr>
              <a:t>insurance</a:t>
            </a:r>
            <a:r>
              <a:rPr lang="el-GR" sz="1600" dirty="0">
                <a:solidFill>
                  <a:srgbClr val="000000"/>
                </a:solidFill>
                <a:latin typeface="Arial" panose="020B0604020202020204" pitchFamily="34" charset="0"/>
                <a:ea typeface="Calibri-Bold"/>
              </a:rPr>
              <a:t>). Εκδίδεται για κάθε επιμέρους φόρτωση στα πλαίσια ενός γενικού ασφαλιστηρίου συμβολαίου, που καλύπτει περισσότερες της μιας φορτώσεις.</a:t>
            </a:r>
          </a:p>
        </p:txBody>
      </p:sp>
    </p:spTree>
    <p:extLst>
      <p:ext uri="{BB962C8B-B14F-4D97-AF65-F5344CB8AC3E}">
        <p14:creationId xmlns:p14="http://schemas.microsoft.com/office/powerpoint/2010/main" val="13207190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TextBox 7">
            <a:extLst>
              <a:ext uri="{FF2B5EF4-FFF2-40B4-BE49-F238E27FC236}">
                <a16:creationId xmlns:a16="http://schemas.microsoft.com/office/drawing/2014/main" id="{048DB1CC-5E4F-AAB5-E06A-82291A00C8DB}"/>
              </a:ext>
            </a:extLst>
          </p:cNvPr>
          <p:cNvSpPr txBox="1"/>
          <p:nvPr/>
        </p:nvSpPr>
        <p:spPr>
          <a:xfrm>
            <a:off x="623684" y="476672"/>
            <a:ext cx="8189119" cy="1569660"/>
          </a:xfrm>
          <a:prstGeom prst="rect">
            <a:avLst/>
          </a:prstGeom>
          <a:noFill/>
        </p:spPr>
        <p:txBody>
          <a:bodyPr wrap="square">
            <a:spAutoFit/>
          </a:bodyPr>
          <a:lstStyle/>
          <a:p>
            <a:r>
              <a:rPr lang="el-GR" sz="1600" b="1" dirty="0">
                <a:solidFill>
                  <a:srgbClr val="000000"/>
                </a:solidFill>
                <a:latin typeface="Arial" panose="020B0604020202020204" pitchFamily="34" charset="0"/>
                <a:ea typeface="Calibri-Bold"/>
              </a:rPr>
              <a:t>- Πιστοποιητικό καταγωγής (</a:t>
            </a:r>
            <a:r>
              <a:rPr lang="el-GR" sz="1600" b="1" dirty="0" err="1">
                <a:solidFill>
                  <a:srgbClr val="000000"/>
                </a:solidFill>
                <a:latin typeface="Arial" panose="020B0604020202020204" pitchFamily="34" charset="0"/>
                <a:ea typeface="Calibri-Bold"/>
              </a:rPr>
              <a:t>Certificate</a:t>
            </a:r>
            <a:r>
              <a:rPr lang="el-GR" sz="1600" b="1" dirty="0">
                <a:solidFill>
                  <a:srgbClr val="000000"/>
                </a:solidFill>
                <a:latin typeface="Arial" panose="020B0604020202020204" pitchFamily="34" charset="0"/>
                <a:ea typeface="Calibri-Bold"/>
              </a:rPr>
              <a:t> of </a:t>
            </a:r>
            <a:r>
              <a:rPr lang="el-GR" sz="1600" b="1" dirty="0" err="1">
                <a:solidFill>
                  <a:srgbClr val="000000"/>
                </a:solidFill>
                <a:latin typeface="Arial" panose="020B0604020202020204" pitchFamily="34" charset="0"/>
                <a:ea typeface="Calibri-Bold"/>
              </a:rPr>
              <a:t>origin</a:t>
            </a:r>
            <a:r>
              <a:rPr lang="el-GR" sz="1600" b="1" dirty="0">
                <a:solidFill>
                  <a:srgbClr val="000000"/>
                </a:solidFill>
                <a:latin typeface="Arial" panose="020B0604020202020204" pitchFamily="34" charset="0"/>
                <a:ea typeface="Calibri-Bold"/>
              </a:rPr>
              <a:t>)</a:t>
            </a:r>
          </a:p>
          <a:p>
            <a:r>
              <a:rPr lang="el-GR" sz="1600" dirty="0">
                <a:solidFill>
                  <a:srgbClr val="000000"/>
                </a:solidFill>
                <a:latin typeface="Arial" panose="020B0604020202020204" pitchFamily="34" charset="0"/>
                <a:ea typeface="Calibri-Bold"/>
              </a:rPr>
              <a:t>Δηλώνει την χώρα προέλευσης των εμπορευμάτων. Συντάσσεται από την εξαγωγική επιχείρηση σε συγκεκριμένο τύπο εντύπου και θεωρείται από το Εμπορικό Επιμελητήριο. Περιέχει τα στοιχεία του εξαγωγέα και του παραλήπτη των εμπορευμάτων καθώς και περιγραφή του εξαγόμενου προϊόντος. Είναι απαραίτητο για τον εκτελωνισμό των εμπορευμάτων στη χώρα εισαγωγής, ώστε να επιβληθούν οι δασμοί και οι φόροι.</a:t>
            </a:r>
            <a:endParaRPr lang="el-GR" sz="1600" dirty="0">
              <a:solidFill>
                <a:srgbClr val="000000"/>
              </a:solidFill>
              <a:effectLst/>
              <a:latin typeface="Arial" panose="020B0604020202020204" pitchFamily="34" charset="0"/>
              <a:ea typeface="Calibri-Bold"/>
            </a:endParaRPr>
          </a:p>
        </p:txBody>
      </p:sp>
      <p:sp>
        <p:nvSpPr>
          <p:cNvPr id="3" name="TextBox 2">
            <a:extLst>
              <a:ext uri="{FF2B5EF4-FFF2-40B4-BE49-F238E27FC236}">
                <a16:creationId xmlns:a16="http://schemas.microsoft.com/office/drawing/2014/main" id="{DA43E45D-D285-75CD-DF09-2E1AB0B397B6}"/>
              </a:ext>
            </a:extLst>
          </p:cNvPr>
          <p:cNvSpPr txBox="1"/>
          <p:nvPr/>
        </p:nvSpPr>
        <p:spPr>
          <a:xfrm>
            <a:off x="623683" y="2132856"/>
            <a:ext cx="8189119" cy="2062103"/>
          </a:xfrm>
          <a:prstGeom prst="rect">
            <a:avLst/>
          </a:prstGeom>
          <a:noFill/>
        </p:spPr>
        <p:txBody>
          <a:bodyPr wrap="square">
            <a:spAutoFit/>
          </a:bodyPr>
          <a:lstStyle/>
          <a:p>
            <a:r>
              <a:rPr lang="el-GR" sz="1600" b="1" dirty="0">
                <a:solidFill>
                  <a:srgbClr val="000000"/>
                </a:solidFill>
                <a:latin typeface="Arial" panose="020B0604020202020204" pitchFamily="34" charset="0"/>
                <a:ea typeface="Calibri-Bold"/>
              </a:rPr>
              <a:t>- Πιστοποιητικά κυκλοφορίας εμπορευμάτων EUR1 &amp; ATR</a:t>
            </a:r>
          </a:p>
          <a:p>
            <a:r>
              <a:rPr lang="el-GR" sz="1600" dirty="0">
                <a:solidFill>
                  <a:srgbClr val="000000"/>
                </a:solidFill>
                <a:latin typeface="Arial" panose="020B0604020202020204" pitchFamily="34" charset="0"/>
                <a:ea typeface="Calibri-Bold"/>
              </a:rPr>
              <a:t>Εκδίδονται μετά από αίτηση του εξαγωγέα, θεωρούνται από τις τελωνειακές αρχές της χώρας εξαγωγής και παραδίδονται στον εξαγωγέα μόλις ολοκληρωθεί η εξαγωγή.</a:t>
            </a:r>
          </a:p>
          <a:p>
            <a:r>
              <a:rPr lang="el-GR" sz="1600" dirty="0">
                <a:solidFill>
                  <a:srgbClr val="000000"/>
                </a:solidFill>
                <a:latin typeface="Arial" panose="020B0604020202020204" pitchFamily="34" charset="0"/>
                <a:ea typeface="Calibri-Bold"/>
              </a:rPr>
              <a:t>Το EUR 1 είναι απαραίτητο για εξαγωγές σε συγκεκριμένες χώρες ή ομάδες χωρών, ενώ το ATR αφορά εξαγωγές στην Τουρκία (στη βάση σχετικών συμφωνιών της ΕΕ με τρίτες χώρες). Ο σκοπός της έκδοσής τους είναι ο έλεγχος της (κοινοτικής) καταγωγής και η αντίστοιχη προνομιακή δασμολογική μεταχείριση των εξαγόμενων προϊόντων στο τελωνείο εισαγωγής.</a:t>
            </a:r>
          </a:p>
        </p:txBody>
      </p:sp>
      <p:sp>
        <p:nvSpPr>
          <p:cNvPr id="2" name="TextBox 1">
            <a:extLst>
              <a:ext uri="{FF2B5EF4-FFF2-40B4-BE49-F238E27FC236}">
                <a16:creationId xmlns:a16="http://schemas.microsoft.com/office/drawing/2014/main" id="{8D14E468-FB5D-7DB6-E685-F6F8886CDEFD}"/>
              </a:ext>
            </a:extLst>
          </p:cNvPr>
          <p:cNvSpPr txBox="1"/>
          <p:nvPr/>
        </p:nvSpPr>
        <p:spPr>
          <a:xfrm>
            <a:off x="623682" y="4256370"/>
            <a:ext cx="8189119" cy="1569660"/>
          </a:xfrm>
          <a:prstGeom prst="rect">
            <a:avLst/>
          </a:prstGeom>
          <a:noFill/>
        </p:spPr>
        <p:txBody>
          <a:bodyPr wrap="square">
            <a:spAutoFit/>
          </a:bodyPr>
          <a:lstStyle/>
          <a:p>
            <a:r>
              <a:rPr lang="el-GR" sz="1600" b="1" dirty="0">
                <a:solidFill>
                  <a:srgbClr val="000000"/>
                </a:solidFill>
                <a:latin typeface="Arial" panose="020B0604020202020204" pitchFamily="34" charset="0"/>
                <a:ea typeface="Calibri-Bold"/>
              </a:rPr>
              <a:t>- Πιστοποιητικό κοινοτικής διαμετακόμισης T2L</a:t>
            </a:r>
          </a:p>
          <a:p>
            <a:r>
              <a:rPr lang="el-GR" sz="1600" dirty="0">
                <a:solidFill>
                  <a:srgbClr val="000000"/>
                </a:solidFill>
                <a:latin typeface="Arial" panose="020B0604020202020204" pitchFamily="34" charset="0"/>
                <a:ea typeface="Calibri-Bold"/>
              </a:rPr>
              <a:t>Αποδεικνύει ότι τα εμπορεύματα βρίσκονται σε ελεύθερη κυκλοφορία εντός της Κοινότητας, αποδεικνύει δηλ. τον κοινοτικό χαρακτήρα των εμπορευμάτων (με συγκεκριμένο τρόπο και μέσο μεταφοράς) κατά την είσοδο στην κοινοτική χώρα προορισμού. Συμπληρώνεται από τον εξαγωγέα, εκδίδεται και θεωρείται από το τελωνείο εξαγωγής.</a:t>
            </a:r>
          </a:p>
        </p:txBody>
      </p:sp>
    </p:spTree>
    <p:extLst>
      <p:ext uri="{BB962C8B-B14F-4D97-AF65-F5344CB8AC3E}">
        <p14:creationId xmlns:p14="http://schemas.microsoft.com/office/powerpoint/2010/main" val="9277621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TextBox 7">
            <a:extLst>
              <a:ext uri="{FF2B5EF4-FFF2-40B4-BE49-F238E27FC236}">
                <a16:creationId xmlns:a16="http://schemas.microsoft.com/office/drawing/2014/main" id="{048DB1CC-5E4F-AAB5-E06A-82291A00C8DB}"/>
              </a:ext>
            </a:extLst>
          </p:cNvPr>
          <p:cNvSpPr txBox="1"/>
          <p:nvPr/>
        </p:nvSpPr>
        <p:spPr>
          <a:xfrm>
            <a:off x="623684" y="476672"/>
            <a:ext cx="8189119" cy="3046988"/>
          </a:xfrm>
          <a:prstGeom prst="rect">
            <a:avLst/>
          </a:prstGeom>
          <a:noFill/>
        </p:spPr>
        <p:txBody>
          <a:bodyPr wrap="square">
            <a:spAutoFit/>
          </a:bodyPr>
          <a:lstStyle/>
          <a:p>
            <a:r>
              <a:rPr lang="el-GR" sz="1600" b="1" dirty="0">
                <a:solidFill>
                  <a:srgbClr val="000000"/>
                </a:solidFill>
                <a:latin typeface="Arial" panose="020B0604020202020204" pitchFamily="34" charset="0"/>
                <a:ea typeface="Calibri-Bold"/>
              </a:rPr>
              <a:t>- Κατάσταση συσκευασίας, ζυγολόγιο, </a:t>
            </a:r>
            <a:r>
              <a:rPr lang="el-GR" sz="1600" b="1" dirty="0" err="1">
                <a:solidFill>
                  <a:srgbClr val="000000"/>
                </a:solidFill>
                <a:latin typeface="Arial" panose="020B0604020202020204" pitchFamily="34" charset="0"/>
                <a:ea typeface="Calibri-Bold"/>
              </a:rPr>
              <a:t>κιβωτιολόγιο</a:t>
            </a:r>
            <a:endParaRPr lang="el-GR" sz="1600" b="1" dirty="0">
              <a:solidFill>
                <a:srgbClr val="000000"/>
              </a:solidFill>
              <a:latin typeface="Arial" panose="020B0604020202020204" pitchFamily="34" charset="0"/>
              <a:ea typeface="Calibri-Bold"/>
            </a:endParaRPr>
          </a:p>
          <a:p>
            <a:r>
              <a:rPr lang="el-GR" sz="1600" dirty="0">
                <a:solidFill>
                  <a:srgbClr val="000000"/>
                </a:solidFill>
                <a:latin typeface="Arial" panose="020B0604020202020204" pitchFamily="34" charset="0"/>
                <a:ea typeface="Calibri-Bold"/>
              </a:rPr>
              <a:t>Οι καταστάσεις αυτές περιέχουν αναλυτικές πληροφορίες για το φορτίο, ανάλογα με την φύση του, την συσκευασία του και τον τρόπο που διακινείται στο εμπόριο. Συγκεκριμένα περιέχουν:</a:t>
            </a:r>
          </a:p>
          <a:p>
            <a:r>
              <a:rPr lang="el-GR" sz="1600" dirty="0">
                <a:solidFill>
                  <a:srgbClr val="000000"/>
                </a:solidFill>
                <a:latin typeface="Arial" panose="020B0604020202020204" pitchFamily="34" charset="0"/>
                <a:ea typeface="Calibri-Bold"/>
              </a:rPr>
              <a:t>•  Τη μονάδα συσκευασίας ή κιβωτίου</a:t>
            </a:r>
          </a:p>
          <a:p>
            <a:r>
              <a:rPr lang="el-GR" sz="1600" dirty="0">
                <a:solidFill>
                  <a:srgbClr val="000000"/>
                </a:solidFill>
                <a:latin typeface="Arial" panose="020B0604020202020204" pitchFamily="34" charset="0"/>
                <a:ea typeface="Calibri-Bold"/>
              </a:rPr>
              <a:t>•   Τον αριθμό των τεμαχίων</a:t>
            </a:r>
          </a:p>
          <a:p>
            <a:r>
              <a:rPr lang="el-GR" sz="1600" dirty="0">
                <a:solidFill>
                  <a:srgbClr val="000000"/>
                </a:solidFill>
                <a:latin typeface="Arial" panose="020B0604020202020204" pitchFamily="34" charset="0"/>
                <a:ea typeface="Calibri-Bold"/>
              </a:rPr>
              <a:t>•   Τον αριθμό των μονάδων συσκευασίας ή κιβωτίων</a:t>
            </a:r>
          </a:p>
          <a:p>
            <a:r>
              <a:rPr lang="el-GR" sz="1600" dirty="0">
                <a:solidFill>
                  <a:srgbClr val="000000"/>
                </a:solidFill>
                <a:latin typeface="Arial" panose="020B0604020202020204" pitchFamily="34" charset="0"/>
                <a:ea typeface="Calibri-Bold"/>
              </a:rPr>
              <a:t>•   Το βάρος ανά τεμάχιο ή ανά μονάδα συσκευασίας</a:t>
            </a:r>
          </a:p>
          <a:p>
            <a:r>
              <a:rPr lang="el-GR" sz="1600" dirty="0">
                <a:solidFill>
                  <a:srgbClr val="000000"/>
                </a:solidFill>
                <a:latin typeface="Arial" panose="020B0604020202020204" pitchFamily="34" charset="0"/>
                <a:ea typeface="Calibri-Bold"/>
              </a:rPr>
              <a:t>•   Το επί μέρους και συνολικό μικτό και καθαρό βάρος</a:t>
            </a:r>
          </a:p>
          <a:p>
            <a:r>
              <a:rPr lang="el-GR" sz="1600" dirty="0">
                <a:solidFill>
                  <a:srgbClr val="000000"/>
                </a:solidFill>
                <a:latin typeface="Arial" panose="020B0604020202020204" pitchFamily="34" charset="0"/>
                <a:ea typeface="Calibri-Bold"/>
              </a:rPr>
              <a:t>•   Τις διαστάσεις κάθε μονάδας συσκευασίας ή κιβωτίου, και,</a:t>
            </a:r>
          </a:p>
          <a:p>
            <a:r>
              <a:rPr lang="el-GR" sz="1600" dirty="0">
                <a:solidFill>
                  <a:srgbClr val="000000"/>
                </a:solidFill>
                <a:latin typeface="Arial" panose="020B0604020202020204" pitchFamily="34" charset="0"/>
                <a:ea typeface="Calibri-Bold"/>
              </a:rPr>
              <a:t>•   Τις πλήρεις διαστάσεις του συσκευασμένου φορτίου.</a:t>
            </a:r>
          </a:p>
          <a:p>
            <a:r>
              <a:rPr lang="el-GR" sz="1600" dirty="0">
                <a:solidFill>
                  <a:srgbClr val="000000"/>
                </a:solidFill>
                <a:latin typeface="Arial" panose="020B0604020202020204" pitchFamily="34" charset="0"/>
                <a:ea typeface="Calibri-Bold"/>
              </a:rPr>
              <a:t>•   Τα συνολικά βάρη και το σύνολο των τεμαχίων, μονάδων συσκευασίας ή κιβωτίων.</a:t>
            </a:r>
          </a:p>
        </p:txBody>
      </p:sp>
      <p:sp>
        <p:nvSpPr>
          <p:cNvPr id="2" name="TextBox 1">
            <a:extLst>
              <a:ext uri="{FF2B5EF4-FFF2-40B4-BE49-F238E27FC236}">
                <a16:creationId xmlns:a16="http://schemas.microsoft.com/office/drawing/2014/main" id="{8D14E468-FB5D-7DB6-E685-F6F8886CDEFD}"/>
              </a:ext>
            </a:extLst>
          </p:cNvPr>
          <p:cNvSpPr txBox="1"/>
          <p:nvPr/>
        </p:nvSpPr>
        <p:spPr>
          <a:xfrm>
            <a:off x="623683" y="3649883"/>
            <a:ext cx="8189119" cy="2308324"/>
          </a:xfrm>
          <a:prstGeom prst="rect">
            <a:avLst/>
          </a:prstGeom>
          <a:noFill/>
        </p:spPr>
        <p:txBody>
          <a:bodyPr wrap="square">
            <a:spAutoFit/>
          </a:bodyPr>
          <a:lstStyle/>
          <a:p>
            <a:r>
              <a:rPr lang="el-GR" sz="1600" b="1" u="sng" dirty="0">
                <a:solidFill>
                  <a:srgbClr val="000000"/>
                </a:solidFill>
                <a:latin typeface="Arial" panose="020B0604020202020204" pitchFamily="34" charset="0"/>
                <a:ea typeface="Calibri-Bold"/>
              </a:rPr>
              <a:t>Χρήση των φορτωτικών εγγράφων</a:t>
            </a:r>
          </a:p>
          <a:p>
            <a:r>
              <a:rPr lang="el-GR" sz="1600" dirty="0">
                <a:solidFill>
                  <a:srgbClr val="000000"/>
                </a:solidFill>
                <a:latin typeface="Arial" panose="020B0604020202020204" pitchFamily="34" charset="0"/>
                <a:ea typeface="Calibri-Bold"/>
              </a:rPr>
              <a:t>Επειδή η τελική πληρωμή της αξίας των εμπορευμάτων εξαρτάται άμεσα από την πληρότητα και ακρίβεια των φορτωτικών εγγράφων που παρουσιάζονται για διαπραγμάτευση στην μεσολαβούσα τράπεζα, ο εξαγωγέας πρέπει να είναι ιδιαίτερα προσεκτικός ώστε να ανταποκρίνονται στις απαιτήσεις του συμβολαίου αγοροπωλησίας.</a:t>
            </a:r>
          </a:p>
          <a:p>
            <a:r>
              <a:rPr lang="el-GR" sz="1600" dirty="0">
                <a:solidFill>
                  <a:srgbClr val="000000"/>
                </a:solidFill>
                <a:latin typeface="Arial" panose="020B0604020202020204" pitchFamily="34" charset="0"/>
                <a:ea typeface="Calibri-Bold"/>
              </a:rPr>
              <a:t>Ο αγοραστής από την πλευρά του για να εξασφαλίσει τα συμφέροντά του πρέπει να καθορίσει επακριβώς τα τεχνικά χαρακτηριστικά του εμπορεύματος που παραγγέλλει και να απαιτήσει όπως αυτά αντικατοπτρίζονται στα φορτωτικά έγγραφα που παρουσιάζει ο φορτωτής.</a:t>
            </a:r>
          </a:p>
        </p:txBody>
      </p:sp>
    </p:spTree>
    <p:extLst>
      <p:ext uri="{BB962C8B-B14F-4D97-AF65-F5344CB8AC3E}">
        <p14:creationId xmlns:p14="http://schemas.microsoft.com/office/powerpoint/2010/main" val="29381513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TextBox 7">
            <a:extLst>
              <a:ext uri="{FF2B5EF4-FFF2-40B4-BE49-F238E27FC236}">
                <a16:creationId xmlns:a16="http://schemas.microsoft.com/office/drawing/2014/main" id="{048DB1CC-5E4F-AAB5-E06A-82291A00C8DB}"/>
              </a:ext>
            </a:extLst>
          </p:cNvPr>
          <p:cNvSpPr txBox="1"/>
          <p:nvPr/>
        </p:nvSpPr>
        <p:spPr>
          <a:xfrm>
            <a:off x="623684" y="476672"/>
            <a:ext cx="8189119" cy="2800767"/>
          </a:xfrm>
          <a:prstGeom prst="rect">
            <a:avLst/>
          </a:prstGeom>
          <a:noFill/>
        </p:spPr>
        <p:txBody>
          <a:bodyPr wrap="square">
            <a:spAutoFit/>
          </a:bodyPr>
          <a:lstStyle/>
          <a:p>
            <a:r>
              <a:rPr lang="el-GR" sz="1600" dirty="0">
                <a:solidFill>
                  <a:srgbClr val="000000"/>
                </a:solidFill>
                <a:latin typeface="Arial" panose="020B0604020202020204" pitchFamily="34" charset="0"/>
                <a:ea typeface="Calibri-Bold"/>
              </a:rPr>
              <a:t>Με την ολοκλήρωση της Ενιαίας Αγοράς δεν διεξάγονται πλέον τελωνειακοί έλεγχοι στα εμπορεύματα που διακινούνται στις χώρες μέλη της Ευρωπαϊκής Ένωσης. </a:t>
            </a:r>
          </a:p>
          <a:p>
            <a:r>
              <a:rPr lang="el-GR" sz="1600" dirty="0">
                <a:solidFill>
                  <a:srgbClr val="000000"/>
                </a:solidFill>
                <a:latin typeface="Arial" panose="020B0604020202020204" pitchFamily="34" charset="0"/>
                <a:ea typeface="Calibri-Bold"/>
              </a:rPr>
              <a:t>Η μεταφορά των εμπορευμάτων έχει διαχωριστεί από τη διακίνηση εγγράφων, δηλαδή δεν απαιτείται πλέον να συνοδεύονται από αντίστοιχο τιμολόγιο, ούτε υπάρχει ανάγκη να συμπληρώνονται και να υποβάλλονται διασαφήσεις εισαγωγής στα σύνορα. </a:t>
            </a:r>
          </a:p>
          <a:p>
            <a:r>
              <a:rPr lang="el-GR" sz="1600" dirty="0">
                <a:solidFill>
                  <a:srgbClr val="000000"/>
                </a:solidFill>
                <a:latin typeface="Arial" panose="020B0604020202020204" pitchFamily="34" charset="0"/>
                <a:ea typeface="Calibri-Bold"/>
              </a:rPr>
              <a:t>Επειδή όμως οι μεταφορείς πρέπει να έχουν στη διάθεσή τους ορισμένα απαραίτητα στοιχεία για την έκδοση της φορτωτικής ή ανάλογου πιστοποιητικού φόρτωσης, οι φορτωτές είναι εκ των πραγμάτων υποχρεωμένοι να δηλώνουν την φύση του εμπορεύματος, το βάρος του, την δασμολογική του κλάση και όσα άλλα στοιχεία απαιτούνται κατά περίπτωση. Επιπλέον υπάρχουν ορισμένοι κανόνες ασφαλείας που πρέπει να τηρούνται, ιδίως για τις αερομεταφορές.</a:t>
            </a:r>
          </a:p>
        </p:txBody>
      </p:sp>
      <p:sp>
        <p:nvSpPr>
          <p:cNvPr id="3" name="TextBox 2">
            <a:extLst>
              <a:ext uri="{FF2B5EF4-FFF2-40B4-BE49-F238E27FC236}">
                <a16:creationId xmlns:a16="http://schemas.microsoft.com/office/drawing/2014/main" id="{86407471-8391-D335-E39B-839A2FF5EB55}"/>
              </a:ext>
            </a:extLst>
          </p:cNvPr>
          <p:cNvSpPr txBox="1"/>
          <p:nvPr/>
        </p:nvSpPr>
        <p:spPr>
          <a:xfrm>
            <a:off x="623684" y="3356992"/>
            <a:ext cx="8189119" cy="1077218"/>
          </a:xfrm>
          <a:prstGeom prst="rect">
            <a:avLst/>
          </a:prstGeom>
          <a:noFill/>
        </p:spPr>
        <p:txBody>
          <a:bodyPr wrap="square">
            <a:spAutoFit/>
          </a:bodyPr>
          <a:lstStyle/>
          <a:p>
            <a:r>
              <a:rPr lang="el-GR" sz="1600" b="1" dirty="0">
                <a:solidFill>
                  <a:srgbClr val="1C2DD2"/>
                </a:solidFill>
                <a:effectLst/>
                <a:latin typeface="Arial" panose="020B0604020202020204" pitchFamily="34" charset="0"/>
                <a:ea typeface="Calibri-Bold"/>
              </a:rPr>
              <a:t>14.2  </a:t>
            </a:r>
            <a:r>
              <a:rPr lang="el-GR" sz="1600" b="1" dirty="0">
                <a:solidFill>
                  <a:srgbClr val="1C2DD2"/>
                </a:solidFill>
                <a:latin typeface="Arial" panose="020B0604020202020204" pitchFamily="34" charset="0"/>
                <a:ea typeface="Calibri-Bold"/>
              </a:rPr>
              <a:t>Τρόποι διακανονισμού των διεθνών αγοραπωλησιών</a:t>
            </a:r>
          </a:p>
          <a:p>
            <a:r>
              <a:rPr lang="el-GR" sz="1600" dirty="0">
                <a:solidFill>
                  <a:srgbClr val="000000"/>
                </a:solidFill>
                <a:latin typeface="Arial" panose="020B0604020202020204" pitchFamily="34" charset="0"/>
                <a:ea typeface="Calibri-Bold"/>
              </a:rPr>
              <a:t>Στο διεθνές εμπόριο χρησιμοποιούνται συγκεκριμένοι τρόποι διακανονισμού της αξίας των εμπορευμάτων, οι οποίοι χαρακτηρίζονται από διαφορετικό βαθμό μείωσης του κινδύνου καθώς και από διαφορετικά χαρακτηριστικά φορτωτικών εγγράφων, όπως: </a:t>
            </a:r>
          </a:p>
        </p:txBody>
      </p:sp>
      <p:sp>
        <p:nvSpPr>
          <p:cNvPr id="4" name="TextBox 3">
            <a:extLst>
              <a:ext uri="{FF2B5EF4-FFF2-40B4-BE49-F238E27FC236}">
                <a16:creationId xmlns:a16="http://schemas.microsoft.com/office/drawing/2014/main" id="{BADA387C-6860-1A4E-A9FE-F81A340B9DB0}"/>
              </a:ext>
            </a:extLst>
          </p:cNvPr>
          <p:cNvSpPr txBox="1"/>
          <p:nvPr/>
        </p:nvSpPr>
        <p:spPr>
          <a:xfrm>
            <a:off x="886649" y="4437112"/>
            <a:ext cx="8189119" cy="1569660"/>
          </a:xfrm>
          <a:prstGeom prst="rect">
            <a:avLst/>
          </a:prstGeom>
          <a:noFill/>
        </p:spPr>
        <p:txBody>
          <a:bodyPr wrap="square">
            <a:spAutoFit/>
          </a:bodyPr>
          <a:lstStyle/>
          <a:p>
            <a:r>
              <a:rPr lang="el-GR" sz="1600" dirty="0">
                <a:solidFill>
                  <a:srgbClr val="000000"/>
                </a:solidFill>
                <a:latin typeface="Arial" panose="020B0604020202020204" pitchFamily="34" charset="0"/>
                <a:ea typeface="Calibri-Bold"/>
              </a:rPr>
              <a:t>1. Ανοικτός λογαριασμός (</a:t>
            </a:r>
            <a:r>
              <a:rPr lang="en-US" sz="1600" dirty="0">
                <a:solidFill>
                  <a:srgbClr val="000000"/>
                </a:solidFill>
                <a:latin typeface="Arial" panose="020B0604020202020204" pitchFamily="34" charset="0"/>
                <a:ea typeface="Calibri-Bold"/>
              </a:rPr>
              <a:t>open account).</a:t>
            </a:r>
          </a:p>
          <a:p>
            <a:r>
              <a:rPr lang="en-US" sz="1600" dirty="0">
                <a:solidFill>
                  <a:srgbClr val="000000"/>
                </a:solidFill>
                <a:latin typeface="Arial" panose="020B0604020202020204" pitchFamily="34" charset="0"/>
                <a:ea typeface="Calibri-Bold"/>
              </a:rPr>
              <a:t>2. </a:t>
            </a:r>
            <a:r>
              <a:rPr lang="el-GR" sz="1600" dirty="0">
                <a:solidFill>
                  <a:srgbClr val="000000"/>
                </a:solidFill>
                <a:latin typeface="Arial" panose="020B0604020202020204" pitchFamily="34" charset="0"/>
                <a:ea typeface="Calibri-Bold"/>
              </a:rPr>
              <a:t>Έναντι φορτωτικών εγγράφων με αποδοχή -</a:t>
            </a:r>
            <a:r>
              <a:rPr lang="en-US" sz="1600" dirty="0">
                <a:solidFill>
                  <a:srgbClr val="000000"/>
                </a:solidFill>
                <a:latin typeface="Arial" panose="020B0604020202020204" pitchFamily="34" charset="0"/>
                <a:ea typeface="Calibri-Bold"/>
              </a:rPr>
              <a:t>Documents against acceptance</a:t>
            </a:r>
          </a:p>
          <a:p>
            <a:r>
              <a:rPr lang="en-US" sz="1600" dirty="0">
                <a:solidFill>
                  <a:srgbClr val="000000"/>
                </a:solidFill>
                <a:latin typeface="Arial" panose="020B0604020202020204" pitchFamily="34" charset="0"/>
                <a:ea typeface="Calibri-Bold"/>
              </a:rPr>
              <a:t>3. </a:t>
            </a:r>
            <a:r>
              <a:rPr lang="el-GR" sz="1600" dirty="0">
                <a:solidFill>
                  <a:srgbClr val="000000"/>
                </a:solidFill>
                <a:latin typeface="Arial" panose="020B0604020202020204" pitchFamily="34" charset="0"/>
                <a:ea typeface="Calibri-Bold"/>
              </a:rPr>
              <a:t>Έναντι φορτωτικών εγγράφων με πληρωμή -</a:t>
            </a:r>
            <a:r>
              <a:rPr lang="en-US" sz="1600" dirty="0">
                <a:solidFill>
                  <a:srgbClr val="000000"/>
                </a:solidFill>
                <a:latin typeface="Arial" panose="020B0604020202020204" pitchFamily="34" charset="0"/>
                <a:ea typeface="Calibri-Bold"/>
              </a:rPr>
              <a:t>Documents against payment</a:t>
            </a:r>
          </a:p>
          <a:p>
            <a:r>
              <a:rPr lang="en-US" sz="1600" dirty="0">
                <a:solidFill>
                  <a:srgbClr val="000000"/>
                </a:solidFill>
                <a:latin typeface="Arial" panose="020B0604020202020204" pitchFamily="34" charset="0"/>
                <a:ea typeface="Calibri-Bold"/>
              </a:rPr>
              <a:t>4. </a:t>
            </a:r>
            <a:r>
              <a:rPr lang="el-GR" sz="1600" dirty="0">
                <a:solidFill>
                  <a:srgbClr val="000000"/>
                </a:solidFill>
                <a:latin typeface="Arial" panose="020B0604020202020204" pitchFamily="34" charset="0"/>
                <a:ea typeface="Calibri-Bold"/>
              </a:rPr>
              <a:t>Τραπεζική Ενέγγυος Πίστωση (</a:t>
            </a:r>
            <a:r>
              <a:rPr lang="en-US" sz="1600" dirty="0">
                <a:solidFill>
                  <a:srgbClr val="000000"/>
                </a:solidFill>
                <a:latin typeface="Arial" panose="020B0604020202020204" pitchFamily="34" charset="0"/>
                <a:ea typeface="Calibri-Bold"/>
              </a:rPr>
              <a:t>Documentary Credit).</a:t>
            </a:r>
          </a:p>
          <a:p>
            <a:r>
              <a:rPr lang="en-US" sz="1600" dirty="0">
                <a:solidFill>
                  <a:srgbClr val="000000"/>
                </a:solidFill>
                <a:latin typeface="Arial" panose="020B0604020202020204" pitchFamily="34" charset="0"/>
                <a:ea typeface="Calibri-Bold"/>
              </a:rPr>
              <a:t>5. </a:t>
            </a:r>
            <a:r>
              <a:rPr lang="el-GR" sz="1600" dirty="0">
                <a:solidFill>
                  <a:srgbClr val="000000"/>
                </a:solidFill>
                <a:latin typeface="Arial" panose="020B0604020202020204" pitchFamily="34" charset="0"/>
                <a:ea typeface="Calibri-Bold"/>
              </a:rPr>
              <a:t>Προκαταβολή (</a:t>
            </a:r>
            <a:r>
              <a:rPr lang="en-US" sz="1600" dirty="0">
                <a:solidFill>
                  <a:srgbClr val="000000"/>
                </a:solidFill>
                <a:latin typeface="Arial" panose="020B0604020202020204" pitchFamily="34" charset="0"/>
                <a:ea typeface="Calibri-Bold"/>
              </a:rPr>
              <a:t>Advance Payment)</a:t>
            </a:r>
          </a:p>
          <a:p>
            <a:r>
              <a:rPr lang="en-US" sz="1600" dirty="0">
                <a:solidFill>
                  <a:srgbClr val="000000"/>
                </a:solidFill>
                <a:latin typeface="Arial" panose="020B0604020202020204" pitchFamily="34" charset="0"/>
                <a:ea typeface="Calibri-Bold"/>
              </a:rPr>
              <a:t>6. </a:t>
            </a:r>
            <a:r>
              <a:rPr lang="el-GR" sz="1600" dirty="0">
                <a:solidFill>
                  <a:srgbClr val="000000"/>
                </a:solidFill>
                <a:latin typeface="Arial" panose="020B0604020202020204" pitchFamily="34" charset="0"/>
                <a:ea typeface="Calibri-Bold"/>
              </a:rPr>
              <a:t>Αντιπραγματισμός  </a:t>
            </a:r>
            <a:r>
              <a:rPr lang="en-US" sz="1600" dirty="0">
                <a:solidFill>
                  <a:srgbClr val="000000"/>
                </a:solidFill>
                <a:latin typeface="Arial" panose="020B0604020202020204" pitchFamily="34" charset="0"/>
                <a:ea typeface="Calibri-Bold"/>
              </a:rPr>
              <a:t>Barter agreement)</a:t>
            </a:r>
          </a:p>
        </p:txBody>
      </p:sp>
    </p:spTree>
    <p:extLst>
      <p:ext uri="{BB962C8B-B14F-4D97-AF65-F5344CB8AC3E}">
        <p14:creationId xmlns:p14="http://schemas.microsoft.com/office/powerpoint/2010/main" val="11798301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758469"/>
              <a:chOff x="251520" y="188640"/>
              <a:chExt cx="8640960" cy="758469"/>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758469"/>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738556"/>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1" y="213265"/>
            <a:ext cx="9186203" cy="708575"/>
            <a:chOff x="0" y="214290"/>
            <a:chExt cx="9144000" cy="574678"/>
          </a:xfrm>
        </p:grpSpPr>
        <p:cxnSp>
          <p:nvCxnSpPr>
            <p:cNvPr id="37" name="36 - Ευθεία γραμμή σύνδεσης"/>
            <p:cNvCxnSpPr/>
            <p:nvPr/>
          </p:nvCxnSpPr>
          <p:spPr>
            <a:xfrm flipV="1">
              <a:off x="0" y="260648"/>
              <a:ext cx="9144000" cy="96518"/>
            </a:xfrm>
            <a:prstGeom prst="line">
              <a:avLst/>
            </a:prstGeom>
            <a:ln w="314325">
              <a:solidFill>
                <a:schemeClr val="bg1">
                  <a:alpha val="40000"/>
                </a:schemeClr>
              </a:solidFill>
            </a:ln>
            <a:effectLst>
              <a:softEdge rad="127000"/>
            </a:effectLst>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135545" y="264414"/>
              <a:ext cx="7757260" cy="424349"/>
            </a:xfrm>
            <a:prstGeom prst="rect">
              <a:avLst/>
            </a:prstGeom>
            <a:noFill/>
          </p:spPr>
          <p:txBody>
            <a:bodyPr wrap="square" rtlCol="0">
              <a:spAutoFit/>
            </a:bodyPr>
            <a:lstStyle/>
            <a:p>
              <a:pPr algn="ctr"/>
              <a:r>
                <a:rPr lang="el-G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Τελωνειακά &amp; φορολογικά θέματα </a:t>
              </a:r>
              <a:endParaRPr lang="el-GR"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15</a:t>
              </a:r>
              <a:r>
                <a:rPr lang="en-US" sz="2400" dirty="0">
                  <a:solidFill>
                    <a:schemeClr val="bg1"/>
                  </a:solidFill>
                  <a:latin typeface="Comic Sans MS" pitchFamily="66" charset="0"/>
                </a:rPr>
                <a:t>	</a:t>
              </a:r>
            </a:p>
          </p:txBody>
        </p:sp>
      </p:grpSp>
      <p:sp>
        <p:nvSpPr>
          <p:cNvPr id="2" name="TextBox 1">
            <a:extLst>
              <a:ext uri="{FF2B5EF4-FFF2-40B4-BE49-F238E27FC236}">
                <a16:creationId xmlns:a16="http://schemas.microsoft.com/office/drawing/2014/main" id="{5420E50F-FD26-1971-4561-58260B0434F7}"/>
              </a:ext>
            </a:extLst>
          </p:cNvPr>
          <p:cNvSpPr txBox="1"/>
          <p:nvPr/>
        </p:nvSpPr>
        <p:spPr>
          <a:xfrm>
            <a:off x="629968" y="1140421"/>
            <a:ext cx="8189119" cy="830997"/>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Ο τελωνειακός κώδικας που εφαρμόζεται στα κράτη–μέλη της Ευρωπαϊκής Ένωσης αντιμετωπίζει με ομοιόμορφο τρόπο τη διακίνηση των εμπορευμάτων τόσο κατά την είσοδό τους στο έδαφος της ΕΕ, όσο και κατά την έξοδό τους από αυτό.</a:t>
            </a:r>
          </a:p>
        </p:txBody>
      </p:sp>
      <p:sp>
        <p:nvSpPr>
          <p:cNvPr id="5" name="TextBox 4">
            <a:extLst>
              <a:ext uri="{FF2B5EF4-FFF2-40B4-BE49-F238E27FC236}">
                <a16:creationId xmlns:a16="http://schemas.microsoft.com/office/drawing/2014/main" id="{4E2B6AB9-C05B-0DE9-BCEB-9A8DFF4A9F17}"/>
              </a:ext>
            </a:extLst>
          </p:cNvPr>
          <p:cNvSpPr txBox="1"/>
          <p:nvPr/>
        </p:nvSpPr>
        <p:spPr>
          <a:xfrm>
            <a:off x="623686" y="2060848"/>
            <a:ext cx="8189119" cy="584775"/>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Ένα προϊόν που προέρχεται από τρίτη χώρα όταν εισάγεται στο τελωνειακό έδαφος της ΕΕ μπορεί να πάρει έναν από τους ακόλουθους τελωνειακούς προορισμούς:</a:t>
            </a:r>
          </a:p>
        </p:txBody>
      </p:sp>
      <p:sp>
        <p:nvSpPr>
          <p:cNvPr id="6" name="TextBox 5">
            <a:extLst>
              <a:ext uri="{FF2B5EF4-FFF2-40B4-BE49-F238E27FC236}">
                <a16:creationId xmlns:a16="http://schemas.microsoft.com/office/drawing/2014/main" id="{1C6B7C57-1F96-2627-BBBB-27EFAD399465}"/>
              </a:ext>
            </a:extLst>
          </p:cNvPr>
          <p:cNvSpPr txBox="1"/>
          <p:nvPr/>
        </p:nvSpPr>
        <p:spPr>
          <a:xfrm>
            <a:off x="623685" y="2651428"/>
            <a:ext cx="8189119" cy="3293209"/>
          </a:xfrm>
          <a:prstGeom prst="rect">
            <a:avLst/>
          </a:prstGeom>
          <a:noFill/>
        </p:spPr>
        <p:txBody>
          <a:bodyPr wrap="square">
            <a:spAutoFit/>
          </a:bodyPr>
          <a:lstStyle/>
          <a:p>
            <a:r>
              <a:rPr lang="el-GR" sz="1600" dirty="0">
                <a:solidFill>
                  <a:srgbClr val="000000"/>
                </a:solidFill>
                <a:effectLst/>
                <a:latin typeface="Arial" panose="020B0604020202020204" pitchFamily="34" charset="0"/>
                <a:ea typeface="Calibri-Bold"/>
              </a:rPr>
              <a:t>Να εισαχθεί σε ελεύθερη ζώνη ή σε ελεύθερη αποθήκη.</a:t>
            </a:r>
          </a:p>
          <a:p>
            <a:r>
              <a:rPr lang="el-GR" sz="1600" dirty="0">
                <a:solidFill>
                  <a:srgbClr val="000000"/>
                </a:solidFill>
                <a:effectLst/>
                <a:latin typeface="Arial" panose="020B0604020202020204" pitchFamily="34" charset="0"/>
                <a:ea typeface="Calibri-Bold"/>
              </a:rPr>
              <a:t>Να επανεξαχθεί εκτός του τελωνειακού εδάφους της Ε.Ε.</a:t>
            </a:r>
          </a:p>
          <a:p>
            <a:r>
              <a:rPr lang="el-GR" sz="1600" dirty="0">
                <a:solidFill>
                  <a:srgbClr val="000000"/>
                </a:solidFill>
                <a:effectLst/>
                <a:latin typeface="Arial" panose="020B0604020202020204" pitchFamily="34" charset="0"/>
                <a:ea typeface="Calibri-Bold"/>
              </a:rPr>
              <a:t>Να καταστραφεί.</a:t>
            </a:r>
          </a:p>
          <a:p>
            <a:r>
              <a:rPr lang="el-GR" sz="1600" dirty="0">
                <a:solidFill>
                  <a:srgbClr val="000000"/>
                </a:solidFill>
                <a:effectLst/>
                <a:latin typeface="Arial" panose="020B0604020202020204" pitchFamily="34" charset="0"/>
                <a:ea typeface="Calibri-Bold"/>
              </a:rPr>
              <a:t>Να εγκαταλειφθεί υπέρ του Δημοσίου Ταμείου.</a:t>
            </a:r>
          </a:p>
          <a:p>
            <a:r>
              <a:rPr lang="el-GR" sz="1600" dirty="0">
                <a:solidFill>
                  <a:srgbClr val="000000"/>
                </a:solidFill>
                <a:effectLst/>
                <a:latin typeface="Arial" panose="020B0604020202020204" pitchFamily="34" charset="0"/>
                <a:ea typeface="Calibri-Bold"/>
              </a:rPr>
              <a:t>Να υπαχθεί σε ένα από τα τελωνειακά καθεστώτα που είναι τα εξής:</a:t>
            </a:r>
          </a:p>
          <a:p>
            <a:r>
              <a:rPr lang="el-GR" sz="1600" dirty="0">
                <a:solidFill>
                  <a:srgbClr val="000000"/>
                </a:solidFill>
                <a:effectLst/>
                <a:latin typeface="Arial" panose="020B0604020202020204" pitchFamily="34" charset="0"/>
                <a:ea typeface="Calibri-Bold"/>
              </a:rPr>
              <a:t>-	Η θέση σε ελεύθερη κυκλοφορία.</a:t>
            </a:r>
          </a:p>
          <a:p>
            <a:r>
              <a:rPr lang="el-GR" sz="1600" dirty="0">
                <a:solidFill>
                  <a:srgbClr val="000000"/>
                </a:solidFill>
                <a:effectLst/>
                <a:latin typeface="Arial" panose="020B0604020202020204" pitchFamily="34" charset="0"/>
                <a:ea typeface="Calibri-Bold"/>
              </a:rPr>
              <a:t>-	Η τελωνειακή αποταμίευση.</a:t>
            </a:r>
          </a:p>
          <a:p>
            <a:r>
              <a:rPr lang="el-GR" sz="1600" dirty="0">
                <a:solidFill>
                  <a:srgbClr val="000000"/>
                </a:solidFill>
                <a:effectLst/>
                <a:latin typeface="Arial" panose="020B0604020202020204" pitchFamily="34" charset="0"/>
                <a:ea typeface="Calibri-Bold"/>
              </a:rPr>
              <a:t>-	Η διαμετακόμιση.</a:t>
            </a:r>
          </a:p>
          <a:p>
            <a:r>
              <a:rPr lang="el-GR" sz="1600" dirty="0">
                <a:solidFill>
                  <a:srgbClr val="000000"/>
                </a:solidFill>
                <a:effectLst/>
                <a:latin typeface="Arial" panose="020B0604020202020204" pitchFamily="34" charset="0"/>
                <a:ea typeface="Calibri-Bold"/>
              </a:rPr>
              <a:t>-	Η μεταποίηση υπό τελωνειακό έλεγχο.</a:t>
            </a:r>
          </a:p>
          <a:p>
            <a:r>
              <a:rPr lang="el-GR" sz="1600" dirty="0">
                <a:solidFill>
                  <a:srgbClr val="000000"/>
                </a:solidFill>
                <a:effectLst/>
                <a:latin typeface="Arial" panose="020B0604020202020204" pitchFamily="34" charset="0"/>
                <a:ea typeface="Calibri-Bold"/>
              </a:rPr>
              <a:t>-	Η προσωρινή εισαγωγή.</a:t>
            </a:r>
          </a:p>
          <a:p>
            <a:r>
              <a:rPr lang="el-GR" sz="1600" dirty="0">
                <a:solidFill>
                  <a:srgbClr val="000000"/>
                </a:solidFill>
                <a:effectLst/>
                <a:latin typeface="Arial" panose="020B0604020202020204" pitchFamily="34" charset="0"/>
                <a:ea typeface="Calibri-Bold"/>
              </a:rPr>
              <a:t>-	Η τελειοποίηση για </a:t>
            </a:r>
            <a:r>
              <a:rPr lang="el-GR" sz="1600" dirty="0" err="1">
                <a:solidFill>
                  <a:srgbClr val="000000"/>
                </a:solidFill>
                <a:effectLst/>
                <a:latin typeface="Arial" panose="020B0604020202020204" pitchFamily="34" charset="0"/>
                <a:ea typeface="Calibri-Bold"/>
              </a:rPr>
              <a:t>επανεξαγωγή</a:t>
            </a:r>
            <a:r>
              <a:rPr lang="el-GR" sz="1600" dirty="0">
                <a:solidFill>
                  <a:srgbClr val="000000"/>
                </a:solidFill>
                <a:effectLst/>
                <a:latin typeface="Arial" panose="020B0604020202020204" pitchFamily="34" charset="0"/>
                <a:ea typeface="Calibri-Bold"/>
              </a:rPr>
              <a:t>.</a:t>
            </a:r>
          </a:p>
          <a:p>
            <a:r>
              <a:rPr lang="el-GR" sz="1600" dirty="0">
                <a:solidFill>
                  <a:srgbClr val="000000"/>
                </a:solidFill>
                <a:effectLst/>
                <a:latin typeface="Arial" panose="020B0604020202020204" pitchFamily="34" charset="0"/>
                <a:ea typeface="Calibri-Bold"/>
              </a:rPr>
              <a:t>-	Η εξαγωγή για τελειοποίηση και </a:t>
            </a:r>
            <a:r>
              <a:rPr lang="el-GR" sz="1600" dirty="0" err="1">
                <a:solidFill>
                  <a:srgbClr val="000000"/>
                </a:solidFill>
                <a:effectLst/>
                <a:latin typeface="Arial" panose="020B0604020202020204" pitchFamily="34" charset="0"/>
                <a:ea typeface="Calibri-Bold"/>
              </a:rPr>
              <a:t>επανεισαγωγή</a:t>
            </a:r>
            <a:r>
              <a:rPr lang="el-GR" sz="1600" dirty="0">
                <a:solidFill>
                  <a:srgbClr val="000000"/>
                </a:solidFill>
                <a:effectLst/>
                <a:latin typeface="Arial" panose="020B0604020202020204" pitchFamily="34" charset="0"/>
                <a:ea typeface="Calibri-Bold"/>
              </a:rPr>
              <a:t>.</a:t>
            </a:r>
          </a:p>
          <a:p>
            <a:r>
              <a:rPr lang="el-GR" sz="1600" dirty="0">
                <a:solidFill>
                  <a:srgbClr val="000000"/>
                </a:solidFill>
                <a:effectLst/>
                <a:latin typeface="Arial" panose="020B0604020202020204" pitchFamily="34" charset="0"/>
                <a:ea typeface="Calibri-Bold"/>
              </a:rPr>
              <a:t>-	Η εξαγωγή.</a:t>
            </a:r>
          </a:p>
        </p:txBody>
      </p:sp>
    </p:spTree>
    <p:extLst>
      <p:ext uri="{BB962C8B-B14F-4D97-AF65-F5344CB8AC3E}">
        <p14:creationId xmlns:p14="http://schemas.microsoft.com/office/powerpoint/2010/main" val="19514890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34739" y="176182"/>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TextBox 7">
            <a:extLst>
              <a:ext uri="{FF2B5EF4-FFF2-40B4-BE49-F238E27FC236}">
                <a16:creationId xmlns:a16="http://schemas.microsoft.com/office/drawing/2014/main" id="{048DB1CC-5E4F-AAB5-E06A-82291A00C8DB}"/>
              </a:ext>
            </a:extLst>
          </p:cNvPr>
          <p:cNvSpPr txBox="1"/>
          <p:nvPr/>
        </p:nvSpPr>
        <p:spPr>
          <a:xfrm>
            <a:off x="623684" y="920333"/>
            <a:ext cx="8189119" cy="1569660"/>
          </a:xfrm>
          <a:prstGeom prst="rect">
            <a:avLst/>
          </a:prstGeom>
          <a:noFill/>
        </p:spPr>
        <p:txBody>
          <a:bodyPr wrap="square">
            <a:spAutoFit/>
          </a:bodyPr>
          <a:lstStyle/>
          <a:p>
            <a:r>
              <a:rPr lang="el-GR" sz="1600" dirty="0">
                <a:solidFill>
                  <a:srgbClr val="000000"/>
                </a:solidFill>
                <a:latin typeface="Arial" panose="020B0604020202020204" pitchFamily="34" charset="0"/>
                <a:ea typeface="Calibri-Bold"/>
              </a:rPr>
              <a:t>Με την ενοποίηση της Ευρωπαϊκής αγοράς καταργήθηκε ο τελωνειακός έλεγχος μεταξύ των χωρών της ΕΕ και η διακίνηση των εμπορευμάτων και υπηρεσιών γίνεται πλέον ελεύθερα με έλεγχο μόνον της απόδοσης του Φόρου Προστιθέμενης Αξίας. Εξακολουθεί όμως να υπάρχει τελωνιακός έλεγχος για τις εξαγωγές και εισαγωγές από και προς τις χώρες της Ε.Ε. και το τελωνειακό έγγραφο που χρησιμοποιείται σε όλα τα τελωνεία της Ενωμένης Ευρώπης ονομάζεται Ενιαίο Διοικητικό Έγγραφο (Ε.Δ.Ε.).</a:t>
            </a:r>
          </a:p>
        </p:txBody>
      </p:sp>
      <p:sp>
        <p:nvSpPr>
          <p:cNvPr id="3" name="TextBox 2">
            <a:extLst>
              <a:ext uri="{FF2B5EF4-FFF2-40B4-BE49-F238E27FC236}">
                <a16:creationId xmlns:a16="http://schemas.microsoft.com/office/drawing/2014/main" id="{86407471-8391-D335-E39B-839A2FF5EB55}"/>
              </a:ext>
            </a:extLst>
          </p:cNvPr>
          <p:cNvSpPr txBox="1"/>
          <p:nvPr/>
        </p:nvSpPr>
        <p:spPr>
          <a:xfrm>
            <a:off x="623684" y="548680"/>
            <a:ext cx="8189119" cy="338554"/>
          </a:xfrm>
          <a:prstGeom prst="rect">
            <a:avLst/>
          </a:prstGeom>
          <a:noFill/>
        </p:spPr>
        <p:txBody>
          <a:bodyPr wrap="square">
            <a:spAutoFit/>
          </a:bodyPr>
          <a:lstStyle/>
          <a:p>
            <a:r>
              <a:rPr lang="el-GR" sz="1600" b="1" dirty="0">
                <a:solidFill>
                  <a:srgbClr val="1C2DD2"/>
                </a:solidFill>
                <a:latin typeface="Arial" panose="020B0604020202020204" pitchFamily="34" charset="0"/>
                <a:ea typeface="Calibri-Bold"/>
              </a:rPr>
              <a:t>15.1  Το Ενιαίο Διοικητικό Έγγραφο (ΕΔΕ)</a:t>
            </a:r>
          </a:p>
        </p:txBody>
      </p:sp>
      <p:sp>
        <p:nvSpPr>
          <p:cNvPr id="4" name="TextBox 3">
            <a:extLst>
              <a:ext uri="{FF2B5EF4-FFF2-40B4-BE49-F238E27FC236}">
                <a16:creationId xmlns:a16="http://schemas.microsoft.com/office/drawing/2014/main" id="{BADA387C-6860-1A4E-A9FE-F81A340B9DB0}"/>
              </a:ext>
            </a:extLst>
          </p:cNvPr>
          <p:cNvSpPr txBox="1"/>
          <p:nvPr/>
        </p:nvSpPr>
        <p:spPr>
          <a:xfrm>
            <a:off x="618182" y="2629942"/>
            <a:ext cx="8189119" cy="2062103"/>
          </a:xfrm>
          <a:prstGeom prst="rect">
            <a:avLst/>
          </a:prstGeom>
          <a:noFill/>
        </p:spPr>
        <p:txBody>
          <a:bodyPr wrap="square">
            <a:spAutoFit/>
          </a:bodyPr>
          <a:lstStyle/>
          <a:p>
            <a:r>
              <a:rPr lang="el-GR" sz="1600" dirty="0">
                <a:solidFill>
                  <a:srgbClr val="000000"/>
                </a:solidFill>
                <a:latin typeface="Arial" panose="020B0604020202020204" pitchFamily="34" charset="0"/>
                <a:ea typeface="Calibri-Bold"/>
              </a:rPr>
              <a:t>• Το Ε.Δ.Ε. συμπληρώνεται από τον εξαγωγέα και υπογράφεται από αυτόν.</a:t>
            </a:r>
          </a:p>
          <a:p>
            <a:r>
              <a:rPr lang="el-GR" sz="1600" dirty="0">
                <a:solidFill>
                  <a:srgbClr val="000000"/>
                </a:solidFill>
                <a:latin typeface="Arial" panose="020B0604020202020204" pitchFamily="34" charset="0"/>
                <a:ea typeface="Calibri-Bold"/>
              </a:rPr>
              <a:t>• Είναι τελωνειακό έγγραφο.</a:t>
            </a:r>
          </a:p>
          <a:p>
            <a:r>
              <a:rPr lang="el-GR" sz="1600" dirty="0">
                <a:solidFill>
                  <a:srgbClr val="000000"/>
                </a:solidFill>
                <a:latin typeface="Arial" panose="020B0604020202020204" pitchFamily="34" charset="0"/>
                <a:ea typeface="Calibri-Bold"/>
              </a:rPr>
              <a:t>• Περιέχει τα πλήρη στοιχεία του εξαγωγέα.</a:t>
            </a:r>
          </a:p>
          <a:p>
            <a:r>
              <a:rPr lang="el-GR" sz="1600" dirty="0">
                <a:solidFill>
                  <a:srgbClr val="000000"/>
                </a:solidFill>
                <a:latin typeface="Arial" panose="020B0604020202020204" pitchFamily="34" charset="0"/>
                <a:ea typeface="Calibri-Bold"/>
              </a:rPr>
              <a:t>• Αναγράφει υποχρεωτικά το Α.Φ.Μ. του εξαγωγέα.</a:t>
            </a:r>
          </a:p>
          <a:p>
            <a:r>
              <a:rPr lang="el-GR" sz="1600" dirty="0">
                <a:solidFill>
                  <a:srgbClr val="000000"/>
                </a:solidFill>
                <a:latin typeface="Arial" panose="020B0604020202020204" pitchFamily="34" charset="0"/>
                <a:ea typeface="Calibri-Bold"/>
              </a:rPr>
              <a:t>• Περιέχει πλήρη περιγραφή του εμπορεύματος και Δασμολογική Κλάση.</a:t>
            </a:r>
          </a:p>
          <a:p>
            <a:r>
              <a:rPr lang="el-GR" sz="1600" dirty="0">
                <a:solidFill>
                  <a:srgbClr val="000000"/>
                </a:solidFill>
                <a:latin typeface="Arial" panose="020B0604020202020204" pitchFamily="34" charset="0"/>
                <a:ea typeface="Calibri-Bold"/>
              </a:rPr>
              <a:t>• Μετά την κατάθεσή του στο Τελωνείο και την αποδοχή του από αυτό δεν τροποποιείται.</a:t>
            </a:r>
          </a:p>
          <a:p>
            <a:r>
              <a:rPr lang="el-GR" sz="1600" dirty="0">
                <a:solidFill>
                  <a:srgbClr val="000000"/>
                </a:solidFill>
                <a:latin typeface="Arial" panose="020B0604020202020204" pitchFamily="34" charset="0"/>
                <a:ea typeface="Calibri-Bold"/>
              </a:rPr>
              <a:t>• Συνοδεύεται από τιμολόγιο του εξαγωγέα, στο οποίο είναι υποχρεωτική η αναγραφή του Α.Φ.Μ. του εξαγωγέα και τα πλήρη στοιχεία του αγοραστή του εμπορεύματος.</a:t>
            </a:r>
            <a:endParaRPr lang="en-US" sz="1600" dirty="0">
              <a:solidFill>
                <a:srgbClr val="000000"/>
              </a:solidFill>
              <a:latin typeface="Arial" panose="020B0604020202020204" pitchFamily="34" charset="0"/>
              <a:ea typeface="Calibri-Bold"/>
            </a:endParaRPr>
          </a:p>
        </p:txBody>
      </p:sp>
      <p:sp>
        <p:nvSpPr>
          <p:cNvPr id="2" name="TextBox 1">
            <a:extLst>
              <a:ext uri="{FF2B5EF4-FFF2-40B4-BE49-F238E27FC236}">
                <a16:creationId xmlns:a16="http://schemas.microsoft.com/office/drawing/2014/main" id="{6CA1593F-C6D9-F522-EE6D-5B4E4F8C5508}"/>
              </a:ext>
            </a:extLst>
          </p:cNvPr>
          <p:cNvSpPr txBox="1"/>
          <p:nvPr/>
        </p:nvSpPr>
        <p:spPr>
          <a:xfrm>
            <a:off x="618182" y="4736759"/>
            <a:ext cx="8189119" cy="1077218"/>
          </a:xfrm>
          <a:prstGeom prst="rect">
            <a:avLst/>
          </a:prstGeom>
          <a:noFill/>
        </p:spPr>
        <p:txBody>
          <a:bodyPr wrap="square">
            <a:spAutoFit/>
          </a:bodyPr>
          <a:lstStyle/>
          <a:p>
            <a:r>
              <a:rPr lang="el-GR" sz="1600" dirty="0">
                <a:solidFill>
                  <a:srgbClr val="000000"/>
                </a:solidFill>
                <a:latin typeface="Arial" panose="020B0604020202020204" pitchFamily="34" charset="0"/>
                <a:ea typeface="Calibri-Bold"/>
              </a:rPr>
              <a:t>Ένα εμπόρευμα στην παραγωγή του οποίου μεσολάβησαν δύο ή περισσότερες χώρες, μπορεί να αποκτήσει τον χαρακτήρα της καταγωγής στην χώρα που πραγματοποιήθηκε η τελευταία μεταποίηση, εφόσον οι μη καταγόμενες ύλες έχουν υποστεί επαρκή επεξεργασία ή μεταποίηση. </a:t>
            </a:r>
          </a:p>
        </p:txBody>
      </p:sp>
    </p:spTree>
    <p:extLst>
      <p:ext uri="{BB962C8B-B14F-4D97-AF65-F5344CB8AC3E}">
        <p14:creationId xmlns:p14="http://schemas.microsoft.com/office/powerpoint/2010/main" val="32873992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34739" y="176182"/>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TextBox 7">
            <a:extLst>
              <a:ext uri="{FF2B5EF4-FFF2-40B4-BE49-F238E27FC236}">
                <a16:creationId xmlns:a16="http://schemas.microsoft.com/office/drawing/2014/main" id="{048DB1CC-5E4F-AAB5-E06A-82291A00C8DB}"/>
              </a:ext>
            </a:extLst>
          </p:cNvPr>
          <p:cNvSpPr txBox="1"/>
          <p:nvPr/>
        </p:nvSpPr>
        <p:spPr>
          <a:xfrm>
            <a:off x="623684" y="548680"/>
            <a:ext cx="8189119" cy="2800767"/>
          </a:xfrm>
          <a:prstGeom prst="rect">
            <a:avLst/>
          </a:prstGeom>
          <a:noFill/>
        </p:spPr>
        <p:txBody>
          <a:bodyPr wrap="square">
            <a:spAutoFit/>
          </a:bodyPr>
          <a:lstStyle/>
          <a:p>
            <a:r>
              <a:rPr lang="el-GR" sz="1600" dirty="0">
                <a:solidFill>
                  <a:srgbClr val="000000"/>
                </a:solidFill>
                <a:latin typeface="Arial" panose="020B0604020202020204" pitchFamily="34" charset="0"/>
                <a:ea typeface="Calibri-Bold"/>
              </a:rPr>
              <a:t>Θεωρούμε ότι παράγονται εξ’ ολοκλήρου σε μια χώρα:</a:t>
            </a:r>
          </a:p>
          <a:p>
            <a:r>
              <a:rPr lang="el-GR" sz="1600" dirty="0">
                <a:solidFill>
                  <a:srgbClr val="000000"/>
                </a:solidFill>
                <a:latin typeface="Arial" panose="020B0604020202020204" pitchFamily="34" charset="0"/>
                <a:ea typeface="Calibri-Bold"/>
              </a:rPr>
              <a:t>•  Τα ορυκτά και τα φυτικά προϊόντα της.</a:t>
            </a:r>
          </a:p>
          <a:p>
            <a:r>
              <a:rPr lang="el-GR" sz="1600" dirty="0">
                <a:solidFill>
                  <a:srgbClr val="000000"/>
                </a:solidFill>
                <a:latin typeface="Arial" panose="020B0604020202020204" pitchFamily="34" charset="0"/>
                <a:ea typeface="Calibri-Bold"/>
              </a:rPr>
              <a:t>•  Τα ζώα που γεννιούνται και εκτρέφονται στο έδαφός της.</a:t>
            </a:r>
          </a:p>
          <a:p>
            <a:r>
              <a:rPr lang="el-GR" sz="1600" dirty="0">
                <a:solidFill>
                  <a:srgbClr val="000000"/>
                </a:solidFill>
                <a:latin typeface="Arial" panose="020B0604020202020204" pitchFamily="34" charset="0"/>
                <a:ea typeface="Calibri-Bold"/>
              </a:rPr>
              <a:t>•  Τα προϊόντα που προέρχονται από τα ανωτέρω ζώα.</a:t>
            </a:r>
          </a:p>
          <a:p>
            <a:r>
              <a:rPr lang="el-GR" sz="1600" dirty="0">
                <a:solidFill>
                  <a:srgbClr val="000000"/>
                </a:solidFill>
                <a:latin typeface="Arial" panose="020B0604020202020204" pitchFamily="34" charset="0"/>
                <a:ea typeface="Calibri-Bold"/>
              </a:rPr>
              <a:t>•  Τα προϊόντα αλιείας και θήρας.</a:t>
            </a:r>
          </a:p>
          <a:p>
            <a:r>
              <a:rPr lang="el-GR" sz="1600" dirty="0">
                <a:solidFill>
                  <a:srgbClr val="000000"/>
                </a:solidFill>
                <a:latin typeface="Arial" panose="020B0604020202020204" pitchFamily="34" charset="0"/>
                <a:ea typeface="Calibri-Bold"/>
              </a:rPr>
              <a:t>•  Τα προϊόντα αλιείας που αλιεύονται εκτός των χωρικών υδάτων της από πλοία νηολογημένα στην χώρα αυτή και φέρουν την σημαία της.</a:t>
            </a:r>
          </a:p>
          <a:p>
            <a:r>
              <a:rPr lang="el-GR" sz="1600" dirty="0">
                <a:solidFill>
                  <a:srgbClr val="000000"/>
                </a:solidFill>
                <a:latin typeface="Arial" panose="020B0604020202020204" pitchFamily="34" charset="0"/>
                <a:ea typeface="Calibri-Bold"/>
              </a:rPr>
              <a:t>•  Τα προϊόντα από θάλασσα, ξηρά ή αέρα εκτός της επικράτειάς της εφ’ όσον έχει το</a:t>
            </a:r>
          </a:p>
          <a:p>
            <a:r>
              <a:rPr lang="el-GR" sz="1600" dirty="0">
                <a:solidFill>
                  <a:srgbClr val="000000"/>
                </a:solidFill>
                <a:latin typeface="Arial" panose="020B0604020202020204" pitchFamily="34" charset="0"/>
                <a:ea typeface="Calibri-Bold"/>
              </a:rPr>
              <a:t>αποκλειστικό δικαίωμα εκμετάλλευσης.</a:t>
            </a:r>
          </a:p>
          <a:p>
            <a:r>
              <a:rPr lang="el-GR" sz="1600" dirty="0">
                <a:solidFill>
                  <a:srgbClr val="000000"/>
                </a:solidFill>
                <a:latin typeface="Arial" panose="020B0604020202020204" pitchFamily="34" charset="0"/>
                <a:ea typeface="Calibri-Bold"/>
              </a:rPr>
              <a:t>•  Τα απόβλητα και απορρίμματα που προέρχονται από το έδαφός της και τα προϊόντα που παράγονται από αυτά.</a:t>
            </a:r>
          </a:p>
        </p:txBody>
      </p:sp>
      <p:sp>
        <p:nvSpPr>
          <p:cNvPr id="2" name="TextBox 1">
            <a:extLst>
              <a:ext uri="{FF2B5EF4-FFF2-40B4-BE49-F238E27FC236}">
                <a16:creationId xmlns:a16="http://schemas.microsoft.com/office/drawing/2014/main" id="{6CA1593F-C6D9-F522-EE6D-5B4E4F8C5508}"/>
              </a:ext>
            </a:extLst>
          </p:cNvPr>
          <p:cNvSpPr txBox="1"/>
          <p:nvPr/>
        </p:nvSpPr>
        <p:spPr>
          <a:xfrm>
            <a:off x="618182" y="3429000"/>
            <a:ext cx="8189119" cy="2431435"/>
          </a:xfrm>
          <a:prstGeom prst="rect">
            <a:avLst/>
          </a:prstGeom>
          <a:noFill/>
        </p:spPr>
        <p:txBody>
          <a:bodyPr wrap="square">
            <a:spAutoFit/>
          </a:bodyPr>
          <a:lstStyle/>
          <a:p>
            <a:r>
              <a:rPr lang="el-GR" sz="1600" b="1" dirty="0">
                <a:solidFill>
                  <a:srgbClr val="1C2DD2"/>
                </a:solidFill>
                <a:latin typeface="Arial" panose="020B0604020202020204" pitchFamily="34" charset="0"/>
                <a:ea typeface="Calibri-Bold"/>
              </a:rPr>
              <a:t>15.2  Δασμολογητέα αξία των εισαγόμενων εμπορευμάτων</a:t>
            </a:r>
          </a:p>
          <a:p>
            <a:r>
              <a:rPr lang="el-GR" sz="1600" dirty="0">
                <a:solidFill>
                  <a:srgbClr val="000000"/>
                </a:solidFill>
                <a:latin typeface="Arial" panose="020B0604020202020204" pitchFamily="34" charset="0"/>
                <a:ea typeface="Calibri-Bold"/>
              </a:rPr>
              <a:t>Για την εφαρμογή των δασμών και άλλων μη δασμολογικών μέτρων που προβλέπονται από την κοινοτική νομοθεσία στα πλαίσια των εμπορικών ανταλλαγών πρέπει να υπάρχει μια αντικειμενική εκτίμηση της αξίας των εισαγομένων προϊόντων.</a:t>
            </a:r>
          </a:p>
          <a:p>
            <a:endParaRPr lang="el-GR" sz="800" dirty="0">
              <a:solidFill>
                <a:srgbClr val="000000"/>
              </a:solidFill>
              <a:latin typeface="Arial" panose="020B0604020202020204" pitchFamily="34" charset="0"/>
              <a:ea typeface="Calibri-Bold"/>
            </a:endParaRPr>
          </a:p>
          <a:p>
            <a:r>
              <a:rPr lang="el-GR" sz="1600" dirty="0">
                <a:solidFill>
                  <a:srgbClr val="000000"/>
                </a:solidFill>
                <a:latin typeface="Arial" panose="020B0604020202020204" pitchFamily="34" charset="0"/>
                <a:ea typeface="Calibri-Bold"/>
              </a:rPr>
              <a:t> Η συνήθης πρακτική είναι να λαμβάνεται ως δασμολογητέα αξία η αξία CIF του εμπορεύματος όπως περιγράφεται στο εμπορικό τιμολόγιο και μετά να προστίθενται διάφορα έξοδα όπως λ.χ. προμήθειες, έξοδα μεσιτείας, κόστος συσκευασίας και έξοδα φορτοεκφόρτωσης και διαφύλαξης που συνδέονται με την μεταφορά του μέχρι τον τόπο εισόδου στο Τελωνειακό έδαφος της ΕΕ.</a:t>
            </a:r>
          </a:p>
        </p:txBody>
      </p:sp>
    </p:spTree>
    <p:extLst>
      <p:ext uri="{BB962C8B-B14F-4D97-AF65-F5344CB8AC3E}">
        <p14:creationId xmlns:p14="http://schemas.microsoft.com/office/powerpoint/2010/main" val="181370378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17661</TotalTime>
  <Words>14530</Words>
  <Application>Microsoft Office PowerPoint</Application>
  <PresentationFormat>Προβολή στην οθόνη (4:3)</PresentationFormat>
  <Paragraphs>877</Paragraphs>
  <Slides>111</Slides>
  <Notes>111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111</vt:i4>
      </vt:variant>
    </vt:vector>
  </HeadingPairs>
  <TitlesOfParts>
    <vt:vector size="115" baseType="lpstr">
      <vt:lpstr>Arial</vt:lpstr>
      <vt:lpstr>Calibri</vt:lpstr>
      <vt:lpstr>Comic Sans MS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katia</dc:creator>
  <cp:lastModifiedBy>Κεχαγιάς Γεώργιος</cp:lastModifiedBy>
  <cp:revision>2770</cp:revision>
  <dcterms:created xsi:type="dcterms:W3CDTF">2013-03-04T18:27:14Z</dcterms:created>
  <dcterms:modified xsi:type="dcterms:W3CDTF">2023-07-29T10:42:53Z</dcterms:modified>
</cp:coreProperties>
</file>