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82"/>
  </p:notesMasterIdLst>
  <p:handoutMasterIdLst>
    <p:handoutMasterId r:id="rId83"/>
  </p:handoutMasterIdLst>
  <p:sldIdLst>
    <p:sldId id="372" r:id="rId2"/>
    <p:sldId id="426" r:id="rId3"/>
    <p:sldId id="427" r:id="rId4"/>
    <p:sldId id="391" r:id="rId5"/>
    <p:sldId id="393" r:id="rId6"/>
    <p:sldId id="394" r:id="rId7"/>
    <p:sldId id="396" r:id="rId8"/>
    <p:sldId id="397" r:id="rId9"/>
    <p:sldId id="398" r:id="rId10"/>
    <p:sldId id="399" r:id="rId11"/>
    <p:sldId id="400" r:id="rId12"/>
    <p:sldId id="401" r:id="rId13"/>
    <p:sldId id="402" r:id="rId14"/>
    <p:sldId id="465" r:id="rId15"/>
    <p:sldId id="403" r:id="rId16"/>
    <p:sldId id="404" r:id="rId17"/>
    <p:sldId id="405" r:id="rId18"/>
    <p:sldId id="406" r:id="rId19"/>
    <p:sldId id="407" r:id="rId20"/>
    <p:sldId id="408" r:id="rId21"/>
    <p:sldId id="409" r:id="rId22"/>
    <p:sldId id="410" r:id="rId23"/>
    <p:sldId id="441" r:id="rId24"/>
    <p:sldId id="411" r:id="rId25"/>
    <p:sldId id="412" r:id="rId26"/>
    <p:sldId id="413" r:id="rId27"/>
    <p:sldId id="415" r:id="rId28"/>
    <p:sldId id="417" r:id="rId29"/>
    <p:sldId id="418" r:id="rId30"/>
    <p:sldId id="419" r:id="rId31"/>
    <p:sldId id="421" r:id="rId32"/>
    <p:sldId id="422" r:id="rId33"/>
    <p:sldId id="423" r:id="rId34"/>
    <p:sldId id="424" r:id="rId35"/>
    <p:sldId id="425" r:id="rId36"/>
    <p:sldId id="428" r:id="rId37"/>
    <p:sldId id="466" r:id="rId38"/>
    <p:sldId id="429" r:id="rId39"/>
    <p:sldId id="430" r:id="rId40"/>
    <p:sldId id="431" r:id="rId41"/>
    <p:sldId id="432" r:id="rId42"/>
    <p:sldId id="433" r:id="rId43"/>
    <p:sldId id="467" r:id="rId44"/>
    <p:sldId id="434" r:id="rId45"/>
    <p:sldId id="435" r:id="rId46"/>
    <p:sldId id="472" r:id="rId47"/>
    <p:sldId id="438" r:id="rId48"/>
    <p:sldId id="468" r:id="rId49"/>
    <p:sldId id="439" r:id="rId50"/>
    <p:sldId id="440" r:id="rId51"/>
    <p:sldId id="436" r:id="rId52"/>
    <p:sldId id="442" r:id="rId53"/>
    <p:sldId id="444" r:id="rId54"/>
    <p:sldId id="453" r:id="rId55"/>
    <p:sldId id="469" r:id="rId56"/>
    <p:sldId id="454" r:id="rId57"/>
    <p:sldId id="470" r:id="rId58"/>
    <p:sldId id="455" r:id="rId59"/>
    <p:sldId id="456" r:id="rId60"/>
    <p:sldId id="471" r:id="rId61"/>
    <p:sldId id="457" r:id="rId62"/>
    <p:sldId id="458" r:id="rId63"/>
    <p:sldId id="463" r:id="rId64"/>
    <p:sldId id="459" r:id="rId65"/>
    <p:sldId id="460" r:id="rId66"/>
    <p:sldId id="461" r:id="rId67"/>
    <p:sldId id="462" r:id="rId68"/>
    <p:sldId id="473" r:id="rId69"/>
    <p:sldId id="446" r:id="rId70"/>
    <p:sldId id="447" r:id="rId71"/>
    <p:sldId id="448" r:id="rId72"/>
    <p:sldId id="449" r:id="rId73"/>
    <p:sldId id="450" r:id="rId74"/>
    <p:sldId id="451" r:id="rId75"/>
    <p:sldId id="452" r:id="rId76"/>
    <p:sldId id="464" r:id="rId77"/>
    <p:sldId id="395" r:id="rId78"/>
    <p:sldId id="445" r:id="rId79"/>
    <p:sldId id="414" r:id="rId80"/>
    <p:sldId id="420" r:id="rId8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A02E5F"/>
    <a:srgbClr val="1C2DD2"/>
    <a:srgbClr val="008000"/>
    <a:srgbClr val="CCFF66"/>
    <a:srgbClr val="66FF33"/>
    <a:srgbClr val="99FF33"/>
    <a:srgbClr val="99FF99"/>
    <a:srgbClr val="78B832"/>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38" autoAdjust="0"/>
    <p:restoredTop sz="94249" autoAdjust="0"/>
  </p:normalViewPr>
  <p:slideViewPr>
    <p:cSldViewPr>
      <p:cViewPr varScale="1">
        <p:scale>
          <a:sx n="68" d="100"/>
          <a:sy n="68" d="100"/>
        </p:scale>
        <p:origin x="7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914;&#953;&#946;&#955;&#943;&#959;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Φύλλο1!$A$2:$A$5</c:f>
              <c:strCache>
                <c:ptCount val="4"/>
                <c:pt idx="0">
                  <c:v>Χημική επιμόλυνση</c:v>
                </c:pt>
                <c:pt idx="1">
                  <c:v>Μυκοτοξίνες</c:v>
                </c:pt>
                <c:pt idx="2">
                  <c:v>Μικροβιακή επιμόλυνση</c:v>
                </c:pt>
                <c:pt idx="3">
                  <c:v>Άλλοι κίνδυνοι (απάτη, βιολογικοί κίνδυνοι,επισήμανση,χημικοί κίνδυνοι,ποιότητα,υγιείνή, συσκευασία, κ.α.)</c:v>
                </c:pt>
              </c:strCache>
            </c:strRef>
          </c:cat>
          <c:val>
            <c:numRef>
              <c:f>Φύλλο1!$B$2:$B$5</c:f>
              <c:numCache>
                <c:formatCode>General</c:formatCode>
                <c:ptCount val="4"/>
                <c:pt idx="0">
                  <c:v>44</c:v>
                </c:pt>
                <c:pt idx="1">
                  <c:v>29</c:v>
                </c:pt>
                <c:pt idx="2">
                  <c:v>17</c:v>
                </c:pt>
                <c:pt idx="3">
                  <c:v>10</c:v>
                </c:pt>
              </c:numCache>
            </c:numRef>
          </c:val>
          <c:extLst>
            <c:ext xmlns:c16="http://schemas.microsoft.com/office/drawing/2014/chart" uri="{C3380CC4-5D6E-409C-BE32-E72D297353CC}">
              <c16:uniqueId val="{00000000-29B0-486D-BD8B-E7EC90812473}"/>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56243482283481105"/>
          <c:y val="6.8607447087016965E-2"/>
          <c:w val="0.42451784068810289"/>
          <c:h val="0.83846142418284264"/>
        </c:manualLayout>
      </c:layout>
      <c:overlay val="0"/>
      <c:txPr>
        <a:bodyPr/>
        <a:lstStyle/>
        <a:p>
          <a:pPr>
            <a:defRPr sz="1200">
              <a:latin typeface="Arial" pitchFamily="34" charset="0"/>
              <a:cs typeface="Arial" pitchFamily="34" charset="0"/>
            </a:defRPr>
          </a:pPr>
          <a:endParaRPr lang="el-GR"/>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344E1B-1CE3-4A68-A281-E1D42C30C4E0}" type="datetimeFigureOut">
              <a:rPr lang="el-GR" smtClean="0"/>
              <a:pPr/>
              <a:t>29/7/2023</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B7DED0-8C2B-42CE-B67B-835ECD4CB9D1}" type="slidenum">
              <a:rPr lang="el-GR" smtClean="0"/>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FB64A-8DFB-400D-8E47-E9EA509D4CEC}" type="datetimeFigureOut">
              <a:rPr lang="el-GR" smtClean="0"/>
              <a:pPr/>
              <a:t>29/7/2023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56685B-F1EE-412A-BD75-E69196172EA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E8667-CE83-47BA-89FD-A372316410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22 - Ορθογώνιο">
            <a:extLst>
              <a:ext uri="{FF2B5EF4-FFF2-40B4-BE49-F238E27FC236}">
                <a16:creationId xmlns:a16="http://schemas.microsoft.com/office/drawing/2014/main" id="{8AA86820-DE99-B0E8-ABC9-F51FBA9A7D36}"/>
              </a:ext>
            </a:extLst>
          </p:cNvPr>
          <p:cNvSpPr/>
          <p:nvPr/>
        </p:nvSpPr>
        <p:spPr>
          <a:xfrm>
            <a:off x="225608" y="199879"/>
            <a:ext cx="8767204" cy="645824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cxnSp>
        <p:nvCxnSpPr>
          <p:cNvPr id="16" name="15 - Ευθεία γραμμή σύνδεσης"/>
          <p:cNvCxnSpPr/>
          <p:nvPr/>
        </p:nvCxnSpPr>
        <p:spPr>
          <a:xfrm>
            <a:off x="395536" y="4941168"/>
            <a:ext cx="8177562" cy="0"/>
          </a:xfrm>
          <a:prstGeom prst="line">
            <a:avLst/>
          </a:prstGeom>
          <a:ln w="25400">
            <a:solidFill>
              <a:srgbClr val="3DACD3"/>
            </a:solidFill>
          </a:ln>
        </p:spPr>
        <p:style>
          <a:lnRef idx="1">
            <a:schemeClr val="accent1"/>
          </a:lnRef>
          <a:fillRef idx="0">
            <a:schemeClr val="accent1"/>
          </a:fillRef>
          <a:effectRef idx="0">
            <a:schemeClr val="accent1"/>
          </a:effectRef>
          <a:fontRef idx="minor">
            <a:schemeClr val="tx1"/>
          </a:fontRef>
        </p:style>
      </p:cxnSp>
      <p:sp>
        <p:nvSpPr>
          <p:cNvPr id="22" name="1 - Τίτλος"/>
          <p:cNvSpPr txBox="1">
            <a:spLocks/>
          </p:cNvSpPr>
          <p:nvPr/>
        </p:nvSpPr>
        <p:spPr>
          <a:xfrm>
            <a:off x="288602" y="1268765"/>
            <a:ext cx="8387854" cy="2324791"/>
          </a:xfrm>
          <a:prstGeom prst="rect">
            <a:avLst/>
          </a:prstGeom>
          <a:noFill/>
          <a:ln w="25400" cap="flat" cmpd="sng" algn="ctr">
            <a:noFill/>
            <a:prstDash val="solid"/>
          </a:ln>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Autofit/>
          </a:bodyPr>
          <a:lstStyle/>
          <a:p>
            <a:pPr lvl="0" algn="ctr">
              <a:lnSpc>
                <a:spcPts val="5600"/>
              </a:lnSpc>
              <a:spcBef>
                <a:spcPct val="0"/>
              </a:spcBef>
              <a:defRPr/>
            </a:pPr>
            <a:r>
              <a:rPr lang="el-GR" sz="4000" b="1" noProof="0" dirty="0">
                <a:solidFill>
                  <a:srgbClr val="A02E5F"/>
                </a:solidFill>
                <a:latin typeface="Arial" panose="020B0604020202020204" pitchFamily="34" charset="0"/>
                <a:cs typeface="Arial" panose="020B0604020202020204" pitchFamily="34" charset="0"/>
              </a:rPr>
              <a:t>Καλές πρακτικές για αύξηση προστιθέμενης αξίας προϊόντων</a:t>
            </a:r>
            <a:endParaRPr kumimoji="0" lang="el-GR" sz="4000" b="1" i="0" u="none" strike="noStrike" kern="1200" cap="none" spc="0" normalizeH="0" baseline="0" noProof="0" dirty="0">
              <a:ln>
                <a:noFill/>
              </a:ln>
              <a:solidFill>
                <a:srgbClr val="A02E5F"/>
              </a:solidFill>
              <a:effectLst/>
              <a:uLnTx/>
              <a:uFillTx/>
              <a:latin typeface="Arial" panose="020B0604020202020204" pitchFamily="34" charset="0"/>
              <a:cs typeface="Arial" panose="020B0604020202020204" pitchFamily="34" charset="0"/>
            </a:endParaRPr>
          </a:p>
        </p:txBody>
      </p:sp>
      <p:grpSp>
        <p:nvGrpSpPr>
          <p:cNvPr id="2" name="Ομάδα 1">
            <a:extLst>
              <a:ext uri="{FF2B5EF4-FFF2-40B4-BE49-F238E27FC236}">
                <a16:creationId xmlns:a16="http://schemas.microsoft.com/office/drawing/2014/main" id="{40D96765-42E2-8B99-B75B-B2C129DC090D}"/>
              </a:ext>
            </a:extLst>
          </p:cNvPr>
          <p:cNvGrpSpPr/>
          <p:nvPr/>
        </p:nvGrpSpPr>
        <p:grpSpPr>
          <a:xfrm>
            <a:off x="38118" y="6093296"/>
            <a:ext cx="9070386" cy="864493"/>
            <a:chOff x="107504" y="5733258"/>
            <a:chExt cx="8928992" cy="1224531"/>
          </a:xfrm>
        </p:grpSpPr>
        <p:pic>
          <p:nvPicPr>
            <p:cNvPr id="3" name="Picture 3" descr="G:\Katia\Διδακτορική Διατριβή\Kείμενο\Εικόνες\slide2.jpg">
              <a:extLst>
                <a:ext uri="{FF2B5EF4-FFF2-40B4-BE49-F238E27FC236}">
                  <a16:creationId xmlns:a16="http://schemas.microsoft.com/office/drawing/2014/main" id="{6DF154DE-11B1-5D91-D420-D80333676168}"/>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4" name="Γραφικό 3" descr="Ψάρι με συμπαγές γέμισμα">
              <a:extLst>
                <a:ext uri="{FF2B5EF4-FFF2-40B4-BE49-F238E27FC236}">
                  <a16:creationId xmlns:a16="http://schemas.microsoft.com/office/drawing/2014/main" id="{B3365EBE-F5C4-FBFE-727A-4A2754A989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5" name="Γραφικό 4" descr="Ψάρι με συμπαγές γέμισμα">
              <a:extLst>
                <a:ext uri="{FF2B5EF4-FFF2-40B4-BE49-F238E27FC236}">
                  <a16:creationId xmlns:a16="http://schemas.microsoft.com/office/drawing/2014/main" id="{93D18EB8-2C41-BD73-741D-F01E20DDFC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6" name="Γραφικό 5" descr="Ανταγωνισμός με συμπαγές γέμισμα">
              <a:extLst>
                <a:ext uri="{FF2B5EF4-FFF2-40B4-BE49-F238E27FC236}">
                  <a16:creationId xmlns:a16="http://schemas.microsoft.com/office/drawing/2014/main" id="{08B836BB-47A8-B856-4053-76A0F20B14F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Η Βιομηχανία Τροφίμων</a:t>
            </a:r>
          </a:p>
        </p:txBody>
      </p:sp>
      <p:sp>
        <p:nvSpPr>
          <p:cNvPr id="3" name="2 - Θέση περιεχομένου"/>
          <p:cNvSpPr>
            <a:spLocks noGrp="1"/>
          </p:cNvSpPr>
          <p:nvPr>
            <p:ph idx="1"/>
          </p:nvPr>
        </p:nvSpPr>
        <p:spPr>
          <a:xfrm>
            <a:off x="395536" y="1412776"/>
            <a:ext cx="8229600" cy="4525963"/>
          </a:xfrm>
        </p:spPr>
        <p:txBody>
          <a:bodyPr>
            <a:normAutofit lnSpcReduction="10000"/>
          </a:bodyPr>
          <a:lstStyle/>
          <a:p>
            <a:pPr algn="just">
              <a:buNone/>
            </a:pPr>
            <a:r>
              <a:rPr lang="el-GR" sz="2400" dirty="0">
                <a:latin typeface="Arial" pitchFamily="34" charset="0"/>
                <a:cs typeface="Arial" pitchFamily="34" charset="0"/>
              </a:rPr>
              <a:t>    Πρέπει να εφαρμόζονται αναλυτικές μέθοδοι σε ολόκληρη την αλυσίδα εφοδιασμού τροφίμων για να επιτευχθεί η επιθυμητή ποιότητα του τελικού προϊόντος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Η συρρίκνωση ως απάντηση στον αυξανόμενο ανταγωνισμό στη βιομηχανία τροφίμων έχει συχνά ωθήσει την ευθύνη για την ποιότητα των συστατικών στον προμηθευτή</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Οι εταιρείες βασίζονται ολοένα και περισσότερο σε άλλες για την παροχή υψηλής ποιότητας και ασφαλών πρώτων υλών και υλικών συσκευασίας</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E3AE180F-8430-D056-0BAD-9E78685CCA82}"/>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53358120-B9F0-0E36-E55F-D83E4A169F16}"/>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3CC1473-27F2-8D2D-4F44-C2A8CCEB5E9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E675052-2177-4DCE-2218-38191197BA1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CA85457-41C3-306E-24E7-13FBABFFD1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Η Βιομηχανία Τροφίμω</a:t>
            </a:r>
            <a:r>
              <a:rPr lang="el-GR" sz="4000" dirty="0"/>
              <a:t>ν</a:t>
            </a:r>
          </a:p>
        </p:txBody>
      </p:sp>
      <p:sp>
        <p:nvSpPr>
          <p:cNvPr id="3" name="2 - Θέση περιεχομένου"/>
          <p:cNvSpPr>
            <a:spLocks noGrp="1"/>
          </p:cNvSpPr>
          <p:nvPr>
            <p:ph idx="1"/>
          </p:nvPr>
        </p:nvSpPr>
        <p:spPr>
          <a:xfrm>
            <a:off x="467544" y="1484784"/>
            <a:ext cx="8229600" cy="4464496"/>
          </a:xfrm>
        </p:spPr>
        <p:txBody>
          <a:bodyPr>
            <a:normAutofit fontScale="47500" lnSpcReduction="20000"/>
          </a:bodyPr>
          <a:lstStyle/>
          <a:p>
            <a:pPr algn="just">
              <a:buNone/>
            </a:pPr>
            <a:r>
              <a:rPr lang="el-GR" sz="2400" dirty="0">
                <a:latin typeface="Arial" pitchFamily="34" charset="0"/>
                <a:cs typeface="Arial" pitchFamily="34" charset="0"/>
              </a:rPr>
              <a:t>    </a:t>
            </a:r>
            <a:r>
              <a:rPr lang="en-US" sz="2400" dirty="0">
                <a:latin typeface="Arial" pitchFamily="34" charset="0"/>
                <a:cs typeface="Arial" pitchFamily="34" charset="0"/>
              </a:rPr>
              <a:t>    </a:t>
            </a:r>
            <a:r>
              <a:rPr lang="el-GR" sz="2400" dirty="0">
                <a:latin typeface="Arial" pitchFamily="34" charset="0"/>
                <a:cs typeface="Arial" pitchFamily="34" charset="0"/>
              </a:rPr>
              <a:t> </a:t>
            </a:r>
            <a:r>
              <a:rPr lang="el-GR" sz="5100" dirty="0">
                <a:latin typeface="Arial" pitchFamily="34" charset="0"/>
                <a:cs typeface="Arial" pitchFamily="34" charset="0"/>
              </a:rPr>
              <a:t>Πολλές εταιρείες έχουν επιλεγμένους προμηθευτές, στους οποίους βασίζονται για την εκτέλεση των αναλυτικών δοκιμών για τη διασφάλιση της συμμόρφωσης με τις λεπτομερείς προδιαγραφές για τα συστατικά και τις πρώτες ύλες των προϊόντων (</a:t>
            </a:r>
            <a:r>
              <a:rPr lang="en-US" sz="5100" dirty="0">
                <a:solidFill>
                  <a:schemeClr val="accent1"/>
                </a:solidFill>
                <a:latin typeface="Arial" pitchFamily="34" charset="0"/>
                <a:cs typeface="Arial" pitchFamily="34" charset="0"/>
              </a:rPr>
              <a:t>Nielsen, 2009</a:t>
            </a:r>
            <a:r>
              <a:rPr lang="en-US" sz="5100" dirty="0">
                <a:latin typeface="Arial" pitchFamily="34" charset="0"/>
                <a:cs typeface="Arial" pitchFamily="34" charset="0"/>
              </a:rPr>
              <a:t>).</a:t>
            </a:r>
          </a:p>
          <a:p>
            <a:pPr algn="just">
              <a:buNone/>
            </a:pPr>
            <a:endParaRPr lang="en-US" sz="4400" dirty="0">
              <a:latin typeface="Arial" pitchFamily="34" charset="0"/>
              <a:cs typeface="Arial" pitchFamily="34" charset="0"/>
            </a:endParaRPr>
          </a:p>
          <a:p>
            <a:pPr algn="just">
              <a:buNone/>
            </a:pPr>
            <a:r>
              <a:rPr lang="en-US" sz="4400" dirty="0">
                <a:latin typeface="Arial" pitchFamily="34" charset="0"/>
                <a:cs typeface="Arial" pitchFamily="34" charset="0"/>
              </a:rPr>
              <a:t>     </a:t>
            </a:r>
            <a:r>
              <a:rPr lang="el-GR" sz="5100" dirty="0">
                <a:latin typeface="Arial" pitchFamily="34" charset="0"/>
                <a:cs typeface="Arial" pitchFamily="34" charset="0"/>
              </a:rPr>
              <a:t>Αυτές οι προδιαγραφές και οι σχετικές δοκιμές στοχεύουν σε διάφορες χημικές, φυσικές και μικροβιολογικές ιδιότητες (</a:t>
            </a:r>
            <a:r>
              <a:rPr lang="en-US" sz="5100" dirty="0">
                <a:solidFill>
                  <a:schemeClr val="accent1"/>
                </a:solidFill>
                <a:latin typeface="Arial" pitchFamily="34" charset="0"/>
                <a:cs typeface="Arial" pitchFamily="34" charset="0"/>
              </a:rPr>
              <a:t>Nielsen, 2009</a:t>
            </a:r>
            <a:r>
              <a:rPr lang="en-US" sz="5100" dirty="0">
                <a:latin typeface="Arial" pitchFamily="34" charset="0"/>
                <a:cs typeface="Arial" pitchFamily="34" charset="0"/>
              </a:rPr>
              <a:t>).</a:t>
            </a:r>
          </a:p>
          <a:p>
            <a:pPr algn="just">
              <a:buNone/>
            </a:pPr>
            <a:endParaRPr lang="en-US" sz="4400" dirty="0">
              <a:latin typeface="Arial" pitchFamily="34" charset="0"/>
              <a:cs typeface="Arial" pitchFamily="34" charset="0"/>
            </a:endParaRPr>
          </a:p>
          <a:p>
            <a:pPr algn="just">
              <a:buNone/>
            </a:pPr>
            <a:endParaRPr lang="en-US" sz="4400" dirty="0">
              <a:latin typeface="Arial" pitchFamily="34" charset="0"/>
              <a:cs typeface="Arial" pitchFamily="34" charset="0"/>
            </a:endParaRPr>
          </a:p>
          <a:p>
            <a:pPr algn="just">
              <a:buNone/>
            </a:pPr>
            <a:r>
              <a:rPr lang="en-US" sz="4400" dirty="0">
                <a:latin typeface="Arial" pitchFamily="34" charset="0"/>
                <a:cs typeface="Arial" pitchFamily="34" charset="0"/>
              </a:rPr>
              <a:t>    </a:t>
            </a:r>
            <a:r>
              <a:rPr lang="el-GR" sz="4400" dirty="0">
                <a:latin typeface="Arial" pitchFamily="34" charset="0"/>
                <a:cs typeface="Arial" pitchFamily="34" charset="0"/>
              </a:rPr>
              <a:t> </a:t>
            </a:r>
            <a:endParaRPr lang="el-GR" sz="51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FDB824A4-35E6-8EBF-686E-AF566BA49C7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6EE214A5-896A-99AD-C858-7E1EA23F4A1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A414366-EBE8-8072-1E2E-92AFCAA4D0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1FEA814-3E8B-9D40-E5C3-7CACBAFEB8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E811A8F-F2B6-639D-634C-B3F47005D88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Η Βιομηχανία Τροφίμω</a:t>
            </a:r>
            <a:r>
              <a:rPr lang="el-GR" dirty="0"/>
              <a:t>ν</a:t>
            </a:r>
          </a:p>
        </p:txBody>
      </p:sp>
      <p:sp>
        <p:nvSpPr>
          <p:cNvPr id="3" name="2 - Θέση περιεχομένου"/>
          <p:cNvSpPr>
            <a:spLocks noGrp="1"/>
          </p:cNvSpPr>
          <p:nvPr>
            <p:ph idx="1"/>
          </p:nvPr>
        </p:nvSpPr>
        <p:spPr/>
        <p:txBody>
          <a:bodyPr>
            <a:normAutofit/>
          </a:bodyPr>
          <a:lstStyle/>
          <a:p>
            <a:pPr algn="just">
              <a:buNone/>
            </a:pPr>
            <a:r>
              <a:rPr lang="el-GR" sz="2400" dirty="0">
                <a:latin typeface="Arial" pitchFamily="34" charset="0"/>
                <a:cs typeface="Arial" pitchFamily="34" charset="0"/>
              </a:rPr>
              <a:t>    Τα αποτελέσματα αυτών των αναλυτικών δοκιμών που σχετίζονται με τις προκαθορισμένες προδιαγραφές παραδίδονται ως </a:t>
            </a:r>
            <a:r>
              <a:rPr lang="el-GR" sz="2400" b="1" dirty="0">
                <a:latin typeface="Arial" pitchFamily="34" charset="0"/>
                <a:cs typeface="Arial" pitchFamily="34" charset="0"/>
              </a:rPr>
              <a:t>Πιστοποιητικό Ανάλυσης </a:t>
            </a:r>
            <a:r>
              <a:rPr lang="el-GR" sz="2400" dirty="0">
                <a:latin typeface="Arial" pitchFamily="34" charset="0"/>
                <a:cs typeface="Arial" pitchFamily="34" charset="0"/>
              </a:rPr>
              <a:t>(COA</a:t>
            </a:r>
            <a:r>
              <a:rPr lang="en-US" sz="2400" dirty="0">
                <a:latin typeface="Arial" pitchFamily="34" charset="0"/>
                <a:cs typeface="Arial" pitchFamily="34" charset="0"/>
              </a:rPr>
              <a:t>, Certificate of Analysis</a:t>
            </a:r>
            <a:r>
              <a:rPr lang="el-GR" sz="2400" dirty="0">
                <a:latin typeface="Arial" pitchFamily="34" charset="0"/>
                <a:cs typeface="Arial" pitchFamily="34" charset="0"/>
              </a:rPr>
              <a:t>) με το συστατικό/πρώτη ύλη</a:t>
            </a:r>
            <a:r>
              <a:rPr lang="en-US" sz="2400" dirty="0">
                <a:latin typeface="Arial" pitchFamily="34" charset="0"/>
                <a:cs typeface="Arial" pitchFamily="34" charset="0"/>
              </a:rPr>
              <a:t>.</a:t>
            </a:r>
          </a:p>
          <a:p>
            <a:pPr algn="just">
              <a:buNone/>
            </a:pPr>
            <a:endParaRPr lang="en-US" sz="2400" dirty="0">
              <a:latin typeface="Arial" pitchFamily="34" charset="0"/>
              <a:cs typeface="Arial" pitchFamily="34" charset="0"/>
            </a:endParaRPr>
          </a:p>
          <a:p>
            <a:pPr algn="just">
              <a:buNone/>
            </a:pPr>
            <a:r>
              <a:rPr lang="en-US" sz="2400" dirty="0">
                <a:latin typeface="Arial" pitchFamily="34" charset="0"/>
                <a:cs typeface="Arial" pitchFamily="34" charset="0"/>
              </a:rPr>
              <a:t>    </a:t>
            </a:r>
            <a:r>
              <a:rPr lang="el-GR" sz="2400" dirty="0">
                <a:latin typeface="Arial" pitchFamily="34" charset="0"/>
                <a:cs typeface="Arial" pitchFamily="34" charset="0"/>
              </a:rPr>
              <a:t>Οι εταιρείες πρέπει να διαθέτουν μέσα για να διατηρήσουν τον έλεγχο αυτών των COA και να αντιδράσουν σε αυτά. Με προσεκτικό έλεγχο της ποιότητας των ακατέργαστων συστατικών/υλικών, απαιτούνται λιγότερες δοκιμές κατά την επεξεργασία και στο τελικό προϊόν</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B5F8A84D-4D7B-CB80-B807-901525AB768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FACEF1DF-EA4A-4A09-B2B3-66E8A05BEF7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F378AFA-BAFF-B37A-8669-167B57BDC6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A8B3020-4745-AC2B-689D-ABD6B74E9A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6484E9B-6FFB-BB86-3992-ABD858CC03E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Η Βιομηχανία Τροφίμω</a:t>
            </a:r>
            <a:r>
              <a:rPr lang="el-GR" dirty="0"/>
              <a:t>ν</a:t>
            </a:r>
          </a:p>
        </p:txBody>
      </p:sp>
      <p:sp>
        <p:nvSpPr>
          <p:cNvPr id="3" name="2 - Θέση περιεχομένου"/>
          <p:cNvSpPr>
            <a:spLocks noGrp="1"/>
          </p:cNvSpPr>
          <p:nvPr>
            <p:ph idx="1"/>
          </p:nvPr>
        </p:nvSpPr>
        <p:spPr>
          <a:xfrm>
            <a:off x="457200" y="1484784"/>
            <a:ext cx="8229600" cy="4176464"/>
          </a:xfrm>
        </p:spPr>
        <p:txBody>
          <a:bodyPr>
            <a:normAutofit/>
          </a:bodyPr>
          <a:lstStyle/>
          <a:p>
            <a:pPr algn="just">
              <a:buNone/>
            </a:pPr>
            <a:r>
              <a:rPr lang="el-GR" dirty="0"/>
              <a:t>    </a:t>
            </a:r>
            <a:r>
              <a:rPr lang="el-GR" sz="2400" dirty="0">
                <a:latin typeface="Arial" pitchFamily="34" charset="0"/>
                <a:cs typeface="Arial" pitchFamily="34" charset="0"/>
              </a:rPr>
              <a:t>Σε ορισμένες περιπτώσεις, το κόστος των αγαθών συνδέεται άμεσα με τη σύσταση τους όπως προσδιορίζεται από αναλυτικές δοκιμές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Για παράδειγμα, στον τομέα των γαλακτοκομικών προϊόντων, η περιεκτικότητα σε λίπος βουτύρου στο χύμα νωπό γάλα καθορίζει πόσα χρήματα ο γαλακτοπαραγωγός πληρώνεται για το γάλα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a:t>
            </a:r>
          </a:p>
          <a:p>
            <a:pPr algn="just">
              <a:buNone/>
            </a:pPr>
            <a:endParaRPr lang="el-GR" sz="28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AA070AD4-CE01-91DC-FE82-969C46B7A1CF}"/>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45A48475-3C16-4544-9758-89F7B7B6D2A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2791B36-F932-A7DD-71BC-1C5055F7C4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69F9BE4-55CB-94D4-2302-64BC20446C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B944D72-9ADB-DFC9-F100-1AD38DE5BB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Η Βιομηχανία Τροφίμων</a:t>
            </a:r>
          </a:p>
        </p:txBody>
      </p:sp>
      <p:sp>
        <p:nvSpPr>
          <p:cNvPr id="3" name="2 - Θέση περιεχομένου"/>
          <p:cNvSpPr>
            <a:spLocks noGrp="1"/>
          </p:cNvSpPr>
          <p:nvPr>
            <p:ph idx="1"/>
          </p:nvPr>
        </p:nvSpPr>
        <p:spPr/>
        <p:txBody>
          <a:bodyPr>
            <a:normAutofit lnSpcReduction="10000"/>
          </a:bodyPr>
          <a:lstStyle/>
          <a:p>
            <a:pPr marL="0" indent="0" algn="just">
              <a:buNone/>
            </a:pPr>
            <a:r>
              <a:rPr lang="el-GR" dirty="0">
                <a:latin typeface="Arial" pitchFamily="34" charset="0"/>
                <a:cs typeface="Arial" pitchFamily="34" charset="0"/>
              </a:rPr>
              <a:t> </a:t>
            </a:r>
            <a:r>
              <a:rPr lang="el-GR" sz="2400" dirty="0">
                <a:latin typeface="Arial" pitchFamily="34" charset="0"/>
                <a:cs typeface="Arial" pitchFamily="34" charset="0"/>
              </a:rPr>
              <a:t>Για το αλεύρι, η περιεκτικότητα σε πρωτεΐνη μπορεί να καθορίσει την τιμή και την χρησιμοποίηση του αλεύρου σε διάφορα τρόφιμα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Για τα ιχθυηρά η σύσταση σε ωφέλιμα λιπαρά οξέα</a:t>
            </a:r>
            <a:r>
              <a:rPr lang="en-US" sz="2400" dirty="0">
                <a:latin typeface="Arial" pitchFamily="34" charset="0"/>
                <a:cs typeface="Arial" pitchFamily="34" charset="0"/>
              </a:rPr>
              <a:t> (</a:t>
            </a:r>
            <a:r>
              <a:rPr lang="el-GR" sz="2400" i="1" dirty="0">
                <a:latin typeface="Arial" pitchFamily="34" charset="0"/>
                <a:cs typeface="Arial" pitchFamily="34" charset="0"/>
              </a:rPr>
              <a:t>ω</a:t>
            </a:r>
            <a:r>
              <a:rPr lang="el-GR" sz="2400" dirty="0">
                <a:latin typeface="Arial" pitchFamily="34" charset="0"/>
                <a:cs typeface="Arial" pitchFamily="34" charset="0"/>
              </a:rPr>
              <a:t>-3, </a:t>
            </a:r>
            <a:r>
              <a:rPr lang="el-GR" sz="2400" i="1" dirty="0">
                <a:latin typeface="Arial" pitchFamily="34" charset="0"/>
                <a:cs typeface="Arial" pitchFamily="34" charset="0"/>
              </a:rPr>
              <a:t>ω</a:t>
            </a:r>
            <a:r>
              <a:rPr lang="el-GR" sz="2400" dirty="0">
                <a:latin typeface="Arial" pitchFamily="34" charset="0"/>
                <a:cs typeface="Arial" pitchFamily="34" charset="0"/>
              </a:rPr>
              <a:t>-6, </a:t>
            </a:r>
            <a:r>
              <a:rPr lang="el-GR" sz="2400" i="1" dirty="0">
                <a:latin typeface="Arial" pitchFamily="34" charset="0"/>
                <a:cs typeface="Arial" pitchFamily="34" charset="0"/>
              </a:rPr>
              <a:t>ω</a:t>
            </a:r>
            <a:r>
              <a:rPr lang="el-GR" sz="2400" dirty="0">
                <a:latin typeface="Arial" pitchFamily="34" charset="0"/>
                <a:cs typeface="Arial" pitchFamily="34" charset="0"/>
              </a:rPr>
              <a:t>-9, κ.α.), η περιεκτικότητα σε πρωτεΐνη, η απουσία επιμολυντών, εάν είναι άγρια η ιχθυοτροφείου, κτλ., καθορίζουν την προστιθέμενη αξία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Αυτά τα παραδείγματα δείχνουν τη σημασία για ακριβή αποτελέσματα από αναλυτικές δοκιμές</a:t>
            </a:r>
            <a:r>
              <a:rPr lang="en-US" sz="2400" dirty="0">
                <a:latin typeface="Arial" pitchFamily="34" charset="0"/>
                <a:cs typeface="Arial" pitchFamily="34" charset="0"/>
              </a:rPr>
              <a:t> </a:t>
            </a:r>
            <a:r>
              <a:rPr lang="el-GR" sz="2400" dirty="0">
                <a:latin typeface="Arial" pitchFamily="34" charset="0"/>
                <a:cs typeface="Arial" pitchFamily="34" charset="0"/>
              </a:rPr>
              <a:t>(</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p>
        </p:txBody>
      </p:sp>
      <p:grpSp>
        <p:nvGrpSpPr>
          <p:cNvPr id="4" name="Ομάδα 3">
            <a:extLst>
              <a:ext uri="{FF2B5EF4-FFF2-40B4-BE49-F238E27FC236}">
                <a16:creationId xmlns:a16="http://schemas.microsoft.com/office/drawing/2014/main" id="{A1B869CA-8E92-E180-BDC4-40B6A19F3912}"/>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4521193-2C24-47B9-BE50-C4C127B9FC7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25281B9-D06B-5F9C-6100-2EC9500F64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1B334DE-E837-39D9-7548-AB15718830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C93BF66-A562-24E7-3106-BA85E80867F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Η Βιομηχανία Τροφίμω</a:t>
            </a:r>
            <a:r>
              <a:rPr lang="el-GR" dirty="0"/>
              <a:t>ν</a:t>
            </a:r>
          </a:p>
        </p:txBody>
      </p:sp>
      <p:sp>
        <p:nvSpPr>
          <p:cNvPr id="3" name="2 - Θέση περιεχομένου"/>
          <p:cNvSpPr>
            <a:spLocks noGrp="1"/>
          </p:cNvSpPr>
          <p:nvPr>
            <p:ph idx="1"/>
          </p:nvPr>
        </p:nvSpPr>
        <p:spPr>
          <a:xfrm>
            <a:off x="457200" y="1600200"/>
            <a:ext cx="8229600" cy="5069160"/>
          </a:xfrm>
        </p:spPr>
        <p:txBody>
          <a:bodyPr>
            <a:normAutofit fontScale="92500"/>
          </a:bodyPr>
          <a:lstStyle/>
          <a:p>
            <a:pPr algn="just">
              <a:buNone/>
            </a:pPr>
            <a:r>
              <a:rPr lang="en-US" sz="2400" dirty="0">
                <a:latin typeface="Arial" pitchFamily="34" charset="0"/>
                <a:cs typeface="Arial" pitchFamily="34" charset="0"/>
              </a:rPr>
              <a:t> </a:t>
            </a:r>
            <a:r>
              <a:rPr lang="el-GR" sz="2400" dirty="0">
                <a:latin typeface="Arial" pitchFamily="34" charset="0"/>
                <a:cs typeface="Arial" pitchFamily="34" charset="0"/>
              </a:rPr>
              <a:t>Οι έννοιες </a:t>
            </a:r>
            <a:r>
              <a:rPr lang="el-GR" sz="2400" b="1" dirty="0">
                <a:latin typeface="Arial" pitchFamily="34" charset="0"/>
                <a:cs typeface="Arial" pitchFamily="34" charset="0"/>
              </a:rPr>
              <a:t>παραδοσιακός ποιοτικός έλεγχος </a:t>
            </a:r>
            <a:r>
              <a:rPr lang="el-GR" sz="2400" dirty="0">
                <a:latin typeface="Arial" pitchFamily="34" charset="0"/>
                <a:cs typeface="Arial" pitchFamily="34" charset="0"/>
              </a:rPr>
              <a:t>και </a:t>
            </a:r>
            <a:r>
              <a:rPr lang="el-GR" sz="2400" b="1" dirty="0">
                <a:latin typeface="Arial" pitchFamily="34" charset="0"/>
                <a:cs typeface="Arial" pitchFamily="34" charset="0"/>
              </a:rPr>
              <a:t>διασφάλιση ποιότητας </a:t>
            </a:r>
            <a:r>
              <a:rPr lang="el-GR" sz="2400" dirty="0">
                <a:latin typeface="Arial" pitchFamily="34" charset="0"/>
                <a:cs typeface="Arial" pitchFamily="34" charset="0"/>
              </a:rPr>
              <a:t>αποτελούν μόνο ένα μέρος ενός ολοκληρωμένου συστήματος διαχείρισης ποιότητας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Οι Εργαζόμενοι στη βιομηχανία τροφίμων που είναι υπεύθυνοι για τη διαχείριση της ποιότητας συνεργάζονται σε ομάδες με άλλα άτομα στην εταιρεία που είναι υπεύθυνα για την/τις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r>
              <a:rPr lang="el-GR" sz="2400" dirty="0">
                <a:latin typeface="Arial" pitchFamily="34" charset="0"/>
                <a:cs typeface="Arial" pitchFamily="34" charset="0"/>
              </a:rPr>
              <a:t> ανάπτυξη προϊόντων, </a:t>
            </a:r>
          </a:p>
          <a:p>
            <a:pPr algn="just"/>
            <a:r>
              <a:rPr lang="el-GR" sz="2400" dirty="0">
                <a:latin typeface="Arial" pitchFamily="34" charset="0"/>
                <a:cs typeface="Arial" pitchFamily="34" charset="0"/>
              </a:rPr>
              <a:t>παραγωγή, </a:t>
            </a:r>
          </a:p>
          <a:p>
            <a:pPr algn="just"/>
            <a:r>
              <a:rPr lang="el-GR" sz="2400" dirty="0">
                <a:latin typeface="Arial" pitchFamily="34" charset="0"/>
                <a:cs typeface="Arial" pitchFamily="34" charset="0"/>
              </a:rPr>
              <a:t>μηχανική, </a:t>
            </a:r>
          </a:p>
          <a:p>
            <a:pPr algn="just"/>
            <a:r>
              <a:rPr lang="el-GR" sz="2400" dirty="0">
                <a:latin typeface="Arial" pitchFamily="34" charset="0"/>
                <a:cs typeface="Arial" pitchFamily="34" charset="0"/>
              </a:rPr>
              <a:t>συντήρηση, αγορά, μάρκετινγκ και</a:t>
            </a:r>
          </a:p>
          <a:p>
            <a:pPr algn="just"/>
            <a:r>
              <a:rPr lang="el-GR" sz="2400" dirty="0">
                <a:latin typeface="Arial" pitchFamily="34" charset="0"/>
                <a:cs typeface="Arial" pitchFamily="34" charset="0"/>
              </a:rPr>
              <a:t> κανονιστικές ρυθμίσεις και  υποθέσεις που αφορούν τους καταναλωτές</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DC8E7693-9C8C-B36D-9F26-4E17058FEB25}"/>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CD3793BE-A154-F733-034A-2E05BD58107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6CE7715-55F9-8D27-9554-5AEAB78E1E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E162EF4-93D7-95E7-917A-F53CA93875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B8E4F90-0A9B-B0B5-3FE7-32AFCFA4ED6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Η Βιομηχανία Τροφίμων</a:t>
            </a:r>
          </a:p>
        </p:txBody>
      </p:sp>
      <p:sp>
        <p:nvSpPr>
          <p:cNvPr id="3" name="2 - Θέση περιεχομένου"/>
          <p:cNvSpPr>
            <a:spLocks noGrp="1"/>
          </p:cNvSpPr>
          <p:nvPr>
            <p:ph idx="1"/>
          </p:nvPr>
        </p:nvSpPr>
        <p:spPr>
          <a:xfrm>
            <a:off x="467544" y="1772816"/>
            <a:ext cx="8229600" cy="4133056"/>
          </a:xfrm>
        </p:spPr>
        <p:txBody>
          <a:bodyPr>
            <a:normAutofit/>
          </a:bodyPr>
          <a:lstStyle/>
          <a:p>
            <a:pPr marL="0" indent="0" algn="just">
              <a:buNone/>
            </a:pPr>
            <a:r>
              <a:rPr lang="el-GR" sz="2400" dirty="0">
                <a:latin typeface="Arial" pitchFamily="34" charset="0"/>
                <a:cs typeface="Arial" pitchFamily="34" charset="0"/>
              </a:rPr>
              <a:t>  Οι αναλυτικές πληροφορίες πρέπει να λαμβάνονται, να αξιολογούνται, και να ενσωματώνονται με άλλες πληροφορίες σχετικά με το σύστημα τροφίμων για την αντιμετώπιση προβλημάτων που σχετίζονται με την ποιότητα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Η λήψη κατάλληλων αποφάσεων εξαρτάται από την ύπαρξη γνώσης των αναλυτικών μεθόδων και εξοπλισμού που χρησιμοποιείται για τη λήψη των δεδομένων που σχετίζονται με τα ποιοτικά χαρακτηριστικά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3A9FD2F8-521E-61D4-C49D-DD23F1CA7F17}"/>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239C346C-420A-1D5A-CF8E-B7C68F50F9B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FDBE921-0417-58BD-7036-759EEE0690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520BC98-931F-BA50-EF37-4D18BA5318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A0FDA97-ABFA-76ED-715D-15234A77B0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Η Βιομηχανία Τροφίμων</a:t>
            </a:r>
            <a:endParaRPr lang="el-GR" dirty="0"/>
          </a:p>
        </p:txBody>
      </p:sp>
      <p:sp>
        <p:nvSpPr>
          <p:cNvPr id="3" name="2 - Θέση περιεχομένου"/>
          <p:cNvSpPr>
            <a:spLocks noGrp="1"/>
          </p:cNvSpPr>
          <p:nvPr>
            <p:ph idx="1"/>
          </p:nvPr>
        </p:nvSpPr>
        <p:spPr/>
        <p:txBody>
          <a:bodyPr>
            <a:normAutofit/>
          </a:bodyPr>
          <a:lstStyle/>
          <a:p>
            <a:pPr marL="0" indent="0" algn="just">
              <a:buNone/>
              <a:tabLst>
                <a:tab pos="0" algn="l"/>
              </a:tabLst>
            </a:pPr>
            <a:endParaRPr lang="el-GR" sz="2400" dirty="0">
              <a:latin typeface="Arial" pitchFamily="34" charset="0"/>
              <a:cs typeface="Arial" pitchFamily="34" charset="0"/>
            </a:endParaRPr>
          </a:p>
          <a:p>
            <a:pPr marL="0" indent="0" algn="just">
              <a:buNone/>
              <a:tabLst>
                <a:tab pos="0" algn="l"/>
              </a:tabLst>
            </a:pPr>
            <a:r>
              <a:rPr lang="el-GR" sz="2400" dirty="0">
                <a:latin typeface="Arial" pitchFamily="34" charset="0"/>
                <a:cs typeface="Arial" pitchFamily="34" charset="0"/>
              </a:rPr>
              <a:t>Οι εργαζόμενοι στη Βιομηχανία τροφίμων </a:t>
            </a:r>
            <a:r>
              <a:rPr lang="en-US" sz="2400" dirty="0">
                <a:latin typeface="Arial" pitchFamily="34" charset="0"/>
                <a:cs typeface="Arial" pitchFamily="34" charset="0"/>
              </a:rPr>
              <a:t>[</a:t>
            </a:r>
            <a:r>
              <a:rPr lang="el-GR" sz="2400" dirty="0">
                <a:latin typeface="Arial" pitchFamily="34" charset="0"/>
                <a:cs typeface="Arial" pitchFamily="34" charset="0"/>
              </a:rPr>
              <a:t>στα τμήματα ανάπτυξης και έρευνας, </a:t>
            </a:r>
            <a:r>
              <a:rPr lang="en-US" sz="2400" dirty="0">
                <a:latin typeface="Arial" pitchFamily="34" charset="0"/>
                <a:cs typeface="Arial" pitchFamily="34" charset="0"/>
              </a:rPr>
              <a:t>R &amp; D (Research &amp; Development)]</a:t>
            </a:r>
            <a:r>
              <a:rPr lang="el-GR" sz="2400" dirty="0">
                <a:latin typeface="Arial" pitchFamily="34" charset="0"/>
                <a:cs typeface="Arial" pitchFamily="34" charset="0"/>
              </a:rPr>
              <a:t> θα πρέπει να σχεδιάζουν πειράματα στο προϊόν κατά τη διαδικασία της ανάπτυξης και για την αξιολόγηση των αποτελεσμάτων, θα πρέπει να γνωρίζει κανείς τις αρχές λειτουργίας και δυνατότητες των αναλυτικών μεθόδων που εφαρμόζονται</a:t>
            </a:r>
            <a:r>
              <a:rPr lang="en-US" sz="2400" dirty="0">
                <a:latin typeface="Arial" pitchFamily="34" charset="0"/>
                <a:cs typeface="Arial" pitchFamily="34" charset="0"/>
              </a:rPr>
              <a:t> </a:t>
            </a:r>
            <a:r>
              <a:rPr lang="el-GR" sz="2400" dirty="0">
                <a:latin typeface="Arial" pitchFamily="34" charset="0"/>
                <a:cs typeface="Arial" pitchFamily="34" charset="0"/>
              </a:rPr>
              <a:t>σε κάθε περίπτωση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553758D8-B634-EE76-AF5B-6FF033A139B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1BA98078-1D8E-E5E4-AF24-E623C402477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413CADF-9239-1EB1-EF01-3B9D53C1B6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4CD48CA-1A4D-3D71-A699-37B31F90E2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F6A2CFD-B208-CF9E-013B-C07FD4B1252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Η Βιομηχανία Τροφίμων</a:t>
            </a:r>
            <a:endParaRPr lang="el-GR" sz="4000" dirty="0"/>
          </a:p>
        </p:txBody>
      </p:sp>
      <p:sp>
        <p:nvSpPr>
          <p:cNvPr id="3" name="2 - Θέση περιεχομένου"/>
          <p:cNvSpPr>
            <a:spLocks noGrp="1"/>
          </p:cNvSpPr>
          <p:nvPr>
            <p:ph idx="1"/>
          </p:nvPr>
        </p:nvSpPr>
        <p:spPr>
          <a:xfrm>
            <a:off x="457200" y="1268760"/>
            <a:ext cx="8229600" cy="4857403"/>
          </a:xfrm>
        </p:spPr>
        <p:txBody>
          <a:bodyPr>
            <a:normAutofit fontScale="92500" lnSpcReduction="20000"/>
          </a:bodyPr>
          <a:lstStyle/>
          <a:p>
            <a:pPr algn="just">
              <a:buNone/>
            </a:pPr>
            <a:r>
              <a:rPr lang="en-US" dirty="0"/>
              <a:t>    </a:t>
            </a:r>
            <a:r>
              <a:rPr lang="el-GR" sz="2600" dirty="0">
                <a:latin typeface="Arial" pitchFamily="34" charset="0"/>
                <a:cs typeface="Arial" pitchFamily="34" charset="0"/>
              </a:rPr>
              <a:t>Με την ολοκλήρωση αυτών των πειραμάτων, θα πρέπει να αξιολογηθούν κριτικά τα αναλυτικά δεδομένα που συλλέχθηκαν και να καθοριστεί εάν χρειάζεται αναμόρφωση του προϊόντος ή για ποια μέρη της διαδικασίας πρέπει να τροποποιηθούν μελλοντικές δοκιμές</a:t>
            </a:r>
            <a:r>
              <a:rPr lang="en-US" sz="26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a:t>
            </a:r>
            <a:r>
              <a:rPr lang="el-GR" sz="2600" dirty="0">
                <a:latin typeface="Arial" pitchFamily="34" charset="0"/>
                <a:cs typeface="Arial" pitchFamily="34" charset="0"/>
              </a:rPr>
              <a:t>Παρόμοια είναι η κατάσταση και στη ρητορική του ερευνητικού εργαστηρίου, όπου υπάρχει γνώση των αναλυτικών τεχνικών που είναι απαραίτητες για το σχεδιασμό πειραμάτων και την αξιολόγηση των δεδομένων που λαμβάνονται, τα οποία και καθορίζουν το επόμενο σύνολο πειραμάτων που θα διεξαχθεί (</a:t>
            </a:r>
            <a:r>
              <a:rPr lang="en-US" sz="2600" dirty="0">
                <a:solidFill>
                  <a:schemeClr val="accent1"/>
                </a:solidFill>
                <a:latin typeface="Arial" pitchFamily="34" charset="0"/>
                <a:cs typeface="Arial" pitchFamily="34" charset="0"/>
              </a:rPr>
              <a:t>Nielsen, 2009</a:t>
            </a:r>
            <a:r>
              <a:rPr lang="en-US" sz="2600" dirty="0">
                <a:latin typeface="Arial" pitchFamily="34" charset="0"/>
                <a:cs typeface="Arial" pitchFamily="34" charset="0"/>
              </a:rPr>
              <a:t>).</a:t>
            </a:r>
            <a:endParaRPr lang="el-GR" sz="26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FA51D7E3-65B8-4A3E-2FCF-2F4C8EFF3E7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D776C2B8-7ECD-1455-1358-17F0753B343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2DD205E-AAA7-5CC1-1191-610E98C22B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3791C087-D5D9-FB76-5B99-D6251E668B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822C7932-F1AD-1379-D05E-691AE3806F0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Κυβερνητικοί Κανονισμοί και Διεθνή Πρότυπα και Πολιτικές</a:t>
            </a:r>
          </a:p>
        </p:txBody>
      </p:sp>
      <p:sp>
        <p:nvSpPr>
          <p:cNvPr id="3" name="2 - Θέση περιεχομένου"/>
          <p:cNvSpPr>
            <a:spLocks noGrp="1"/>
          </p:cNvSpPr>
          <p:nvPr>
            <p:ph idx="1"/>
          </p:nvPr>
        </p:nvSpPr>
        <p:spPr/>
        <p:txBody>
          <a:bodyPr>
            <a:normAutofit lnSpcReduction="10000"/>
          </a:bodyPr>
          <a:lstStyle/>
          <a:p>
            <a:pPr marL="0" indent="0" algn="just">
              <a:buNone/>
            </a:pPr>
            <a:r>
              <a:rPr lang="el-GR" sz="2400" dirty="0">
                <a:latin typeface="Arial" pitchFamily="34" charset="0"/>
                <a:cs typeface="Arial" pitchFamily="34" charset="0"/>
              </a:rPr>
              <a:t>Για την αποτελεσματική εμπορία ασφαλών, υψηλής ποιότητας τροφίμων σε μια εθνική και παγκόσμια αγορά, οι εταιρείες τροφίμων πρέπει να δώσουν μεγαλύτερη προσοχή στους κυβερνητικούς κανονισμούς και κατευθυντήριες γραμμές και στις πολιτικές και τα πρότυπα των διεθνών οργανισμών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Οι επιστήμονες τροφίμων πρέπει να γνωρίζουν αυτούς τους κανονισμούς, τις κατευθυντήριες γραμμές και τις πολιτικές που σχετίζονται με την ασφάλεια και την ποιότητα των τροφίμων και πρέπει να γνωρίζουν τις εφαρμογές της ανάλυσης τροφίμων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6D498A3C-37E8-0C4E-C31A-BB19FAF91075}"/>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AA5D2477-2D06-7FE2-0F5D-EF9681835C8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33680F5-AB0D-722D-713F-771BA5F368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14FF234-E71F-71A4-926F-B2E929C22D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88552A61-799B-A44B-6AA1-3D8E2001A6C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5A980297-C121-7A4B-289B-DE39C456E6B0}"/>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3C2C5692-727C-1A69-63E2-87FAE1C1B4B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8A048E7-6EC7-72EE-ADA7-7EB9A06F61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A919777-F0B0-6668-1E3D-4E7AF23CEA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0563AAD-ED08-DB18-B6C2-BF6D7D13917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457200" y="0"/>
            <a:ext cx="8229600" cy="1556792"/>
          </a:xfrm>
        </p:spPr>
        <p:txBody>
          <a:bodyPr>
            <a:normAutofit fontScale="90000"/>
          </a:bodyPr>
          <a:lstStyle/>
          <a:p>
            <a:pPr lvl="0"/>
            <a:r>
              <a:rPr lang="el-GR" b="1" dirty="0">
                <a:solidFill>
                  <a:srgbClr val="A02E5F"/>
                </a:solidFill>
                <a:latin typeface="Arial" panose="020B0604020202020204" pitchFamily="34" charset="0"/>
                <a:cs typeface="Arial" panose="020B0604020202020204" pitchFamily="34" charset="0"/>
              </a:rPr>
              <a:t>Καλές πρακτικές για αύξηση προστιθέμενης αξίας προϊόντων</a:t>
            </a:r>
            <a:endParaRPr lang="el-GR" dirty="0"/>
          </a:p>
        </p:txBody>
      </p:sp>
      <p:sp>
        <p:nvSpPr>
          <p:cNvPr id="3" name="2 - Θέση περιεχομένου"/>
          <p:cNvSpPr>
            <a:spLocks noGrp="1"/>
          </p:cNvSpPr>
          <p:nvPr>
            <p:ph idx="1"/>
          </p:nvPr>
        </p:nvSpPr>
        <p:spPr>
          <a:xfrm>
            <a:off x="457200" y="1600200"/>
            <a:ext cx="8229600" cy="4709120"/>
          </a:xfrm>
        </p:spPr>
        <p:txBody>
          <a:bodyPr>
            <a:noAutofit/>
          </a:bodyPr>
          <a:lstStyle/>
          <a:p>
            <a:pPr algn="just">
              <a:buNone/>
            </a:pPr>
            <a:r>
              <a:rPr lang="el-GR" sz="2400" dirty="0">
                <a:latin typeface="Arial" pitchFamily="34" charset="0"/>
                <a:cs typeface="Arial" pitchFamily="34" charset="0"/>
              </a:rPr>
              <a:t>    Οι επιστήμονες και οι τεχνολόγοι τροφίμων καθορίζουν τη χημική σύσταση και τα φυσικά χαρακτηριστικά των τροφίμων σε αναλύσεις ρουτίνας, ως μέρος της διαχείρισης ποιότητας του προϊόντος σε αναπτυξιακές ή ερευνητικές δραστηριότητες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Για παράδειγμα, οι τύποι δειγμάτων που αναλύονται σε ένα πρόγραμμα διαχείρισης ποιότητας που εφαρμόζει μια εταιρεία τροφίμων μπορεί να περιλαμβάνει τις πρώτες ύλες, τα δείγματα ελέγχου, τα τελικά προϊόντα, τα δείγματα ανταγωνιστών και δείγματα παραπόνων καταναλωτών</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Κυβερνητικοί Κανονισμοί και Διεθνή Πρότυπα και Πολιτικές</a:t>
            </a:r>
            <a:endParaRPr lang="el-GR" dirty="0"/>
          </a:p>
        </p:txBody>
      </p:sp>
      <p:sp>
        <p:nvSpPr>
          <p:cNvPr id="3" name="2 - Θέση περιεχομένου"/>
          <p:cNvSpPr>
            <a:spLocks noGrp="1"/>
          </p:cNvSpPr>
          <p:nvPr>
            <p:ph idx="1"/>
          </p:nvPr>
        </p:nvSpPr>
        <p:spPr>
          <a:xfrm>
            <a:off x="457200" y="1600200"/>
            <a:ext cx="8229600" cy="4709120"/>
          </a:xfrm>
        </p:spPr>
        <p:txBody>
          <a:bodyPr>
            <a:normAutofit lnSpcReduction="10000"/>
          </a:bodyPr>
          <a:lstStyle/>
          <a:p>
            <a:pPr algn="just">
              <a:buNone/>
            </a:pPr>
            <a:r>
              <a:rPr lang="el-GR" sz="2400" dirty="0">
                <a:latin typeface="Arial" pitchFamily="34" charset="0"/>
                <a:cs typeface="Arial" pitchFamily="34" charset="0"/>
              </a:rPr>
              <a:t>    Οι κυβερνητικοί κανονισμοί και οι κατευθυντήριες γραμμές στις ΗΠΑ σχετικά με την ανάλυση τροφίμων περιλαμβάνουν τους κανονισμούς για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n-US" sz="2400" dirty="0">
              <a:latin typeface="Arial" pitchFamily="34" charset="0"/>
              <a:cs typeface="Arial" pitchFamily="34" charset="0"/>
            </a:endParaRPr>
          </a:p>
          <a:p>
            <a:pPr algn="just">
              <a:buFont typeface="Wingdings" pitchFamily="2" charset="2"/>
              <a:buChar char="ü"/>
            </a:pPr>
            <a:r>
              <a:rPr lang="en-US" sz="2400" dirty="0">
                <a:latin typeface="Arial" pitchFamily="34" charset="0"/>
                <a:cs typeface="Arial" pitchFamily="34" charset="0"/>
              </a:rPr>
              <a:t> </a:t>
            </a:r>
            <a:r>
              <a:rPr lang="el-GR" sz="2400" dirty="0">
                <a:latin typeface="Arial" pitchFamily="34" charset="0"/>
                <a:cs typeface="Arial" pitchFamily="34" charset="0"/>
              </a:rPr>
              <a:t>Την διατροφική επισήμανση, </a:t>
            </a:r>
          </a:p>
          <a:p>
            <a:pPr algn="just">
              <a:buFont typeface="Wingdings" pitchFamily="2" charset="2"/>
              <a:buChar char="ü"/>
            </a:pPr>
            <a:r>
              <a:rPr lang="el-GR" sz="2400" dirty="0">
                <a:latin typeface="Arial" pitchFamily="34" charset="0"/>
                <a:cs typeface="Arial" pitchFamily="34" charset="0"/>
              </a:rPr>
              <a:t>Τα υποχρεωτικά και εθελοντικά πρότυπα, </a:t>
            </a:r>
          </a:p>
          <a:p>
            <a:pPr algn="just">
              <a:buFont typeface="Wingdings" pitchFamily="2" charset="2"/>
              <a:buChar char="ü"/>
            </a:pPr>
            <a:r>
              <a:rPr lang="el-GR" sz="2400" dirty="0">
                <a:latin typeface="Arial" pitchFamily="34" charset="0"/>
                <a:cs typeface="Arial" pitchFamily="34" charset="0"/>
              </a:rPr>
              <a:t>Τους κανονισμούς καλής παρασκευαστικής πρακτικής (GMP</a:t>
            </a:r>
            <a:r>
              <a:rPr lang="en-US" sz="2400" dirty="0">
                <a:latin typeface="Arial" pitchFamily="34" charset="0"/>
                <a:cs typeface="Arial" pitchFamily="34" charset="0"/>
              </a:rPr>
              <a:t>, Good Manufacturing Practice</a:t>
            </a:r>
            <a:r>
              <a:rPr lang="el-GR" sz="2400" dirty="0">
                <a:latin typeface="Arial" pitchFamily="34" charset="0"/>
                <a:cs typeface="Arial" pitchFamily="34" charset="0"/>
              </a:rPr>
              <a:t>) (τώρα ονομάζονται τρέχουσα καλή παρασκευαστική πρακτική στην παρασκευή συσκευασίας ή συγκράτησης ανθρώπινων τροφίμων, </a:t>
            </a:r>
            <a:r>
              <a:rPr lang="en-US" sz="2400" dirty="0">
                <a:latin typeface="Arial" pitchFamily="34" charset="0"/>
                <a:cs typeface="Arial" pitchFamily="34" charset="0"/>
              </a:rPr>
              <a:t>Current Good Manufacturing Practice in Manufacturing Packing, or Holding Human Food</a:t>
            </a:r>
            <a:r>
              <a:rPr lang="el-GR" sz="2400" dirty="0">
                <a:latin typeface="Arial" pitchFamily="34" charset="0"/>
                <a:cs typeface="Arial" pitchFamily="34" charset="0"/>
              </a:rPr>
              <a:t>) και </a:t>
            </a:r>
          </a:p>
          <a:p>
            <a:pPr algn="just">
              <a:buFont typeface="Wingdings" pitchFamily="2" charset="2"/>
              <a:buChar char="ü"/>
            </a:pPr>
            <a:endParaRPr lang="el-GR" sz="2400" dirty="0">
              <a:latin typeface="Arial" pitchFamily="34" charset="0"/>
              <a:cs typeface="Arial" pitchFamily="34" charset="0"/>
            </a:endParaRPr>
          </a:p>
        </p:txBody>
      </p:sp>
      <p:sp>
        <p:nvSpPr>
          <p:cNvPr id="4" name="3 - Δεξιό βέλος"/>
          <p:cNvSpPr/>
          <p:nvPr/>
        </p:nvSpPr>
        <p:spPr>
          <a:xfrm>
            <a:off x="7812360" y="6021288"/>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 name="Ομάδα 4">
            <a:extLst>
              <a:ext uri="{FF2B5EF4-FFF2-40B4-BE49-F238E27FC236}">
                <a16:creationId xmlns:a16="http://schemas.microsoft.com/office/drawing/2014/main" id="{DAA70FAD-70F3-8ABC-DB1C-FE71FFF4B4F5}"/>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984A84B2-F4D5-EC0D-08D6-CE7C5309A95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7A105C41-359B-88B6-1CC3-4487D43675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E125C2A0-E7B7-ED12-6054-55DFB063BE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8951C519-DAA8-8473-F531-45EEA39ACF2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Κυβερνητικοί Κανονισμοί και Διεθνή Πρότυπα και Πολιτικές</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pPr algn="just">
              <a:buFont typeface="Wingdings" pitchFamily="2" charset="2"/>
              <a:buChar char="ü"/>
            </a:pPr>
            <a:r>
              <a:rPr lang="el-GR" sz="2600" dirty="0">
                <a:latin typeface="Arial" pitchFamily="34" charset="0"/>
                <a:cs typeface="Arial" pitchFamily="34" charset="0"/>
              </a:rPr>
              <a:t>Τα συστήματα ανάλυσης κινδύνων κριτικών σημείων ελέγχου (HACCP, </a:t>
            </a:r>
            <a:r>
              <a:rPr lang="en-US" sz="2600" dirty="0">
                <a:latin typeface="Arial" pitchFamily="34" charset="0"/>
                <a:cs typeface="Arial" pitchFamily="34" charset="0"/>
              </a:rPr>
              <a:t>Hazard Analysis Critical Control Point</a:t>
            </a:r>
            <a:r>
              <a:rPr lang="el-GR" sz="2600" dirty="0">
                <a:latin typeface="Arial" pitchFamily="34" charset="0"/>
                <a:cs typeface="Arial" pitchFamily="34" charset="0"/>
              </a:rPr>
              <a:t>)</a:t>
            </a:r>
            <a:r>
              <a:rPr lang="en-US" sz="2600" dirty="0">
                <a:latin typeface="Arial" pitchFamily="34" charset="0"/>
                <a:cs typeface="Arial" pitchFamily="34" charset="0"/>
              </a:rPr>
              <a:t>.</a:t>
            </a:r>
            <a:endParaRPr lang="el-GR" sz="2600" dirty="0">
              <a:latin typeface="Arial" pitchFamily="34" charset="0"/>
              <a:cs typeface="Arial" pitchFamily="34" charset="0"/>
            </a:endParaRPr>
          </a:p>
          <a:p>
            <a:pPr algn="just">
              <a:buNone/>
            </a:pPr>
            <a:endParaRPr lang="el-GR" sz="2600" dirty="0">
              <a:latin typeface="Arial" pitchFamily="34" charset="0"/>
              <a:cs typeface="Arial" pitchFamily="34" charset="0"/>
            </a:endParaRPr>
          </a:p>
          <a:p>
            <a:pPr algn="just">
              <a:buNone/>
            </a:pPr>
            <a:r>
              <a:rPr lang="el-GR" sz="2600" dirty="0">
                <a:latin typeface="Arial" pitchFamily="34" charset="0"/>
                <a:cs typeface="Arial" pitchFamily="34" charset="0"/>
              </a:rPr>
              <a:t>    Το σύστημα HACCP είναι ιδιαίτερα απαιτητικό από τις εταιρείες τροφίμων και από τις ελεγκτικές υπηρεσίες και τους πελάτες</a:t>
            </a:r>
            <a:r>
              <a:rPr lang="en-US" sz="2600" dirty="0">
                <a:latin typeface="Arial" pitchFamily="34" charset="0"/>
                <a:cs typeface="Arial" pitchFamily="34" charset="0"/>
              </a:rPr>
              <a:t>.</a:t>
            </a:r>
            <a:endParaRPr lang="el-GR" sz="2600" dirty="0">
              <a:latin typeface="Arial" pitchFamily="34" charset="0"/>
              <a:cs typeface="Arial" pitchFamily="34" charset="0"/>
            </a:endParaRPr>
          </a:p>
          <a:p>
            <a:pPr algn="just">
              <a:buNone/>
            </a:pPr>
            <a:endParaRPr lang="el-GR" sz="2600" dirty="0">
              <a:latin typeface="Arial" pitchFamily="34" charset="0"/>
              <a:cs typeface="Arial" pitchFamily="34" charset="0"/>
            </a:endParaRPr>
          </a:p>
          <a:p>
            <a:pPr algn="just">
              <a:buNone/>
            </a:pPr>
            <a:r>
              <a:rPr lang="el-GR" sz="2600" dirty="0">
                <a:latin typeface="Arial" pitchFamily="34" charset="0"/>
                <a:cs typeface="Arial" pitchFamily="34" charset="0"/>
              </a:rPr>
              <a:t>    Η ιδέα HACCP έχει υιοθετηθεί όχι μόνο από την Υπηρεσία Τροφίμων και Φαρμάκων των ΗΠΑ (FDA, </a:t>
            </a:r>
            <a:r>
              <a:rPr lang="en-US" sz="2600" dirty="0">
                <a:latin typeface="Arial" pitchFamily="34" charset="0"/>
                <a:cs typeface="Arial" pitchFamily="34" charset="0"/>
              </a:rPr>
              <a:t>Food and Drug Administration</a:t>
            </a:r>
            <a:r>
              <a:rPr lang="el-GR" sz="2600" dirty="0">
                <a:latin typeface="Arial" pitchFamily="34" charset="0"/>
                <a:cs typeface="Arial" pitchFamily="34" charset="0"/>
              </a:rPr>
              <a:t>) και άλλους ομοσπονδιακούς οργανισμούς στις ΗΠΑ, αλλά και από την Επιτροπή</a:t>
            </a:r>
            <a:r>
              <a:rPr lang="en-US" sz="2600" dirty="0">
                <a:latin typeface="Arial" pitchFamily="34" charset="0"/>
                <a:cs typeface="Arial" pitchFamily="34" charset="0"/>
              </a:rPr>
              <a:t> </a:t>
            </a:r>
            <a:r>
              <a:rPr lang="el-GR" sz="2600" dirty="0">
                <a:latin typeface="Arial" pitchFamily="34" charset="0"/>
                <a:cs typeface="Arial" pitchFamily="34" charset="0"/>
              </a:rPr>
              <a:t>του Κώδικα Τροφίμων και Ποτών (Codex </a:t>
            </a:r>
            <a:r>
              <a:rPr lang="el-GR" sz="2600" dirty="0" err="1">
                <a:latin typeface="Arial" pitchFamily="34" charset="0"/>
                <a:cs typeface="Arial" pitchFamily="34" charset="0"/>
              </a:rPr>
              <a:t>Alimentarius</a:t>
            </a:r>
            <a:r>
              <a:rPr lang="el-GR" sz="2600" dirty="0">
                <a:latin typeface="Arial" pitchFamily="34" charset="0"/>
                <a:cs typeface="Arial" pitchFamily="34" charset="0"/>
              </a:rPr>
              <a:t>), έναν διεθνή οργανισμό που έχει γίνει σημαντική δύναμη στο παγκόσμιο εμπόριο τροφίμων (</a:t>
            </a:r>
            <a:r>
              <a:rPr lang="en-US" sz="2600" dirty="0">
                <a:solidFill>
                  <a:schemeClr val="accent1"/>
                </a:solidFill>
                <a:latin typeface="Arial" pitchFamily="34" charset="0"/>
                <a:cs typeface="Arial" pitchFamily="34" charset="0"/>
              </a:rPr>
              <a:t>Nielsen, 200</a:t>
            </a:r>
            <a:r>
              <a:rPr lang="el-GR" sz="2600" dirty="0">
                <a:solidFill>
                  <a:schemeClr val="accent1"/>
                </a:solidFill>
                <a:latin typeface="Arial" pitchFamily="34" charset="0"/>
                <a:cs typeface="Arial" pitchFamily="34" charset="0"/>
              </a:rPr>
              <a:t>9</a:t>
            </a:r>
            <a:r>
              <a:rPr lang="en-US" sz="2600" dirty="0">
                <a:latin typeface="Arial" pitchFamily="34" charset="0"/>
                <a:cs typeface="Arial" pitchFamily="34" charset="0"/>
              </a:rPr>
              <a:t>).</a:t>
            </a:r>
            <a:endParaRPr lang="el-GR" sz="2600" dirty="0">
              <a:latin typeface="Arial" pitchFamily="34" charset="0"/>
              <a:cs typeface="Arial" pitchFamily="34" charset="0"/>
            </a:endParaRPr>
          </a:p>
          <a:p>
            <a:pPr algn="just">
              <a:buFont typeface="Wingdings" pitchFamily="2" charset="2"/>
              <a:buChar char="ü"/>
            </a:pP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7D27C0F7-829F-6343-038F-6BB95E3A023B}"/>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94B3D1C1-CC8A-F14C-0860-9D822DB975E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CF1FA69-0E0B-C495-05C2-9FC31EB9E7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963EC43-9DE6-9B86-3505-C40A501285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FEB0560-2AB4-ED41-2A26-9D62738320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Κυβερνητικοί Κανονισμοί και Διεθνή Πρότυπα και Πολιτικές</a:t>
            </a:r>
            <a:endParaRPr lang="el-GR" dirty="0"/>
          </a:p>
        </p:txBody>
      </p:sp>
      <p:sp>
        <p:nvSpPr>
          <p:cNvPr id="3" name="2 - Θέση περιεχομένου"/>
          <p:cNvSpPr>
            <a:spLocks noGrp="1"/>
          </p:cNvSpPr>
          <p:nvPr>
            <p:ph idx="1"/>
          </p:nvPr>
        </p:nvSpPr>
        <p:spPr>
          <a:xfrm>
            <a:off x="457200" y="1600201"/>
            <a:ext cx="8229600" cy="3917032"/>
          </a:xfrm>
        </p:spPr>
        <p:txBody>
          <a:bodyPr/>
          <a:lstStyle/>
          <a:p>
            <a:pPr algn="just">
              <a:buNone/>
            </a:pPr>
            <a:r>
              <a:rPr lang="el-GR" dirty="0"/>
              <a:t>    </a:t>
            </a:r>
          </a:p>
          <a:p>
            <a:pPr algn="just">
              <a:buNone/>
            </a:pPr>
            <a:r>
              <a:rPr lang="el-GR" sz="2400" dirty="0">
                <a:latin typeface="Arial" pitchFamily="34" charset="0"/>
                <a:cs typeface="Arial" pitchFamily="34" charset="0"/>
              </a:rPr>
              <a:t>    Η επιτροπή του Κώδικα Τροφίμων και Ποτών μαζί με άλλους οργανισμούς, δραστηριοποιούνται στην ανάπτυξη διεθνών προτύπων και πρακτικών ασφάλειας σχετικές με την ανάλυση τροφίμων που επηρεάζουν την εισαγωγή και εξαγωγή των ακατέργαστων γεωργικών προϊόντων και επεξεργασμένων προϊόντων διατροφής παρέχοντας στους καταναλωτές προϊόντα υψηλής ποιότητας και προστιθέμενης αξίας (</a:t>
            </a:r>
            <a:r>
              <a:rPr lang="en-US" sz="2400" dirty="0">
                <a:solidFill>
                  <a:schemeClr val="accent1"/>
                </a:solidFill>
                <a:latin typeface="Arial" pitchFamily="34" charset="0"/>
                <a:cs typeface="Arial" pitchFamily="34" charset="0"/>
              </a:rPr>
              <a:t>Nielsen, 200</a:t>
            </a:r>
            <a:r>
              <a:rPr lang="el-GR" sz="2400" dirty="0">
                <a:solidFill>
                  <a:schemeClr val="accent1"/>
                </a:solidFill>
                <a:latin typeface="Arial" pitchFamily="34" charset="0"/>
                <a:cs typeface="Arial" pitchFamily="34" charset="0"/>
              </a:rPr>
              <a:t>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6CC64A81-2975-3EAF-D938-C41A237C41F8}"/>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95F014C3-36BA-80C8-A7B6-A9D0F3BC009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A4F8E0E-E1BA-6A72-BAF3-55FD641104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D8AB626-5B9C-BDCE-E6F2-DB14AEE63B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7395610B-2D05-E8BB-1AA8-E58E3636DE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Χημική σύσταση τροφίμων φυτικής και ζωικής προέλευσης</a:t>
            </a:r>
          </a:p>
        </p:txBody>
      </p:sp>
      <p:sp>
        <p:nvSpPr>
          <p:cNvPr id="3" name="2 - Θέση περιεχομένου"/>
          <p:cNvSpPr>
            <a:spLocks noGrp="1"/>
          </p:cNvSpPr>
          <p:nvPr>
            <p:ph idx="1"/>
          </p:nvPr>
        </p:nvSpPr>
        <p:spPr>
          <a:xfrm>
            <a:off x="457200" y="1600201"/>
            <a:ext cx="8229600" cy="3917032"/>
          </a:xfrm>
        </p:spPr>
        <p:txBody>
          <a:bodyPr>
            <a:normAutofit/>
          </a:bodyPr>
          <a:lstStyle/>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χημική σύσταση των τροφίμων είναι συχνά ένας σημαντικός παράγοντας για τον καθορισμό της ποιότητας, της εμπορευσιμότητας και της τιμής ενός τροφίμου</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Οι κρατικοί φορείς που αγοράζουν τρόφιμα για ειδικά προγράμματα βασίζονται συχνά σε λεπτομερείς προδιαγραφές που περιλαμβάνουν πληροφορίες για τη σύσταση  των τροφίμων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1B57886-70FC-8214-9C1A-FBAB47962BBB}"/>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AFC3A0A1-0A23-A495-EE42-313DAA843EB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4A4FCFF-22BA-0DBA-CB08-D073BABE6C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D6FA63B-55C4-CF41-365B-C1288F1504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5A2FF8F-D3C7-ECF2-4878-4C9CF723F3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p>
        </p:txBody>
      </p:sp>
      <p:sp>
        <p:nvSpPr>
          <p:cNvPr id="3" name="2 - Θέση περιεχομένου"/>
          <p:cNvSpPr>
            <a:spLocks noGrp="1"/>
          </p:cNvSpPr>
          <p:nvPr>
            <p:ph idx="1"/>
          </p:nvPr>
        </p:nvSpPr>
        <p:spPr>
          <a:xfrm>
            <a:off x="467544" y="1484784"/>
            <a:ext cx="8229600" cy="4896544"/>
          </a:xfrm>
        </p:spPr>
        <p:txBody>
          <a:bodyPr>
            <a:normAutofit lnSpcReduction="10000"/>
          </a:bodyPr>
          <a:lstStyle/>
          <a:p>
            <a:pPr algn="just">
              <a:buNone/>
            </a:pP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Η χημική ανάλυση των τροφίμων είναι ένα σημαντικό μέρος του προγράμματος διασφάλισης ποιότητας στην επεξεργασία τροφίμων, από συστατικά και πρώτες ύλες, μέσω επεξεργασίας, στα τελικά προϊόντα (</a:t>
            </a:r>
            <a:r>
              <a:rPr lang="en-US" sz="2400" dirty="0" err="1">
                <a:solidFill>
                  <a:schemeClr val="accent1"/>
                </a:solidFill>
                <a:latin typeface="Arial" pitchFamily="34" charset="0"/>
                <a:cs typeface="Arial" pitchFamily="34" charset="0"/>
              </a:rPr>
              <a:t>Multon</a:t>
            </a:r>
            <a:r>
              <a:rPr lang="en-US" sz="2400" dirty="0">
                <a:solidFill>
                  <a:schemeClr val="accent1"/>
                </a:solidFill>
                <a:latin typeface="Arial" pitchFamily="34" charset="0"/>
                <a:cs typeface="Arial" pitchFamily="34" charset="0"/>
              </a:rPr>
              <a:t>, 1995; linden &amp; Hurst, 1996; </a:t>
            </a:r>
            <a:r>
              <a:rPr lang="en-US" sz="2400" dirty="0" err="1">
                <a:solidFill>
                  <a:schemeClr val="accent1"/>
                </a:solidFill>
                <a:latin typeface="Arial" pitchFamily="34" charset="0"/>
                <a:cs typeface="Arial" pitchFamily="34" charset="0"/>
              </a:rPr>
              <a:t>Multon</a:t>
            </a:r>
            <a:r>
              <a:rPr lang="en-US" sz="2400" dirty="0">
                <a:solidFill>
                  <a:schemeClr val="accent1"/>
                </a:solidFill>
                <a:latin typeface="Arial" pitchFamily="34" charset="0"/>
                <a:cs typeface="Arial" pitchFamily="34" charset="0"/>
              </a:rPr>
              <a:t> et al., 1997; </a:t>
            </a:r>
            <a:r>
              <a:rPr lang="en-US" sz="2400" dirty="0" err="1">
                <a:solidFill>
                  <a:schemeClr val="accent1"/>
                </a:solidFill>
                <a:latin typeface="Arial" pitchFamily="34" charset="0"/>
                <a:cs typeface="Arial" pitchFamily="34" charset="0"/>
              </a:rPr>
              <a:t>Alli</a:t>
            </a:r>
            <a:r>
              <a:rPr lang="en-US" sz="2400" dirty="0">
                <a:solidFill>
                  <a:schemeClr val="accent1"/>
                </a:solidFill>
                <a:latin typeface="Arial" pitchFamily="34" charset="0"/>
                <a:cs typeface="Arial" pitchFamily="34" charset="0"/>
              </a:rPr>
              <a:t>, 2003; Vasconcellos,2004</a:t>
            </a:r>
            <a:r>
              <a:rPr lang="el-GR" sz="2400" dirty="0">
                <a:latin typeface="Arial" pitchFamily="34" charset="0"/>
                <a:cs typeface="Arial" pitchFamily="34" charset="0"/>
              </a:rPr>
              <a:t>)</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Η χημική ανάλυση είναι επίσης σημαντική για τη διαμόρφωση και την ανάπτυξη νέων προϊόντων, την αξιολόγηση νέων διαδικασιών για την παρασκευή προϊόντων τροφίμων και τον εντοπισμό της πηγής των προβλημάτων με τα μη αποδεκτά προϊόντα (</a:t>
            </a:r>
            <a:r>
              <a:rPr lang="el-GR" sz="2400" b="1" dirty="0">
                <a:latin typeface="Arial" pitchFamily="34" charset="0"/>
                <a:cs typeface="Arial" pitchFamily="34" charset="0"/>
              </a:rPr>
              <a:t>Πίνακας 1</a:t>
            </a:r>
            <a:r>
              <a:rPr lang="el-GR" sz="2400" dirty="0">
                <a:latin typeface="Arial" pitchFamily="34" charset="0"/>
                <a:cs typeface="Arial" pitchFamily="34" charset="0"/>
              </a:rPr>
              <a:t>)</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F124B898-C2A4-3116-F601-24A6A0E6E8D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94AF54DF-4CAA-A133-3B11-94A60FC7CE9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4C49490-F40F-0F15-CCE1-9AD1F51521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7BA9AB5-92C1-EE64-ABA9-EF068BA95F6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2D97D5C-BE6D-3740-6D7A-987F06E93C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endParaRPr lang="el-GR" sz="4000" dirty="0"/>
          </a:p>
        </p:txBody>
      </p:sp>
      <p:sp>
        <p:nvSpPr>
          <p:cNvPr id="3" name="2 - Θέση περιεχομένου"/>
          <p:cNvSpPr>
            <a:spLocks noGrp="1"/>
          </p:cNvSpPr>
          <p:nvPr>
            <p:ph idx="1"/>
          </p:nvPr>
        </p:nvSpPr>
        <p:spPr/>
        <p:txBody>
          <a:bodyPr>
            <a:normAutofit/>
          </a:bodyPr>
          <a:lstStyle/>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Για κάθε τύπο προϊόντος που πρόκειται να αναλυθεί, μπορεί να είναι απαραίτητο να προσδιοριστεί είτε ένα μόνο είτε πολλά συστατικά</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Η φύση του δείγματος και ο τρόπος με τον οποίο θα χρησιμοποιηθούν οι ληφθείσες πληροφορίες μπορεί να υπαγορεύουν τη συγκεκριμένη μέθοδο ανάλυσης (</a:t>
            </a:r>
            <a:r>
              <a:rPr lang="en-US" sz="2400" dirty="0">
                <a:solidFill>
                  <a:schemeClr val="accent1"/>
                </a:solidFill>
                <a:latin typeface="Arial" pitchFamily="34" charset="0"/>
                <a:cs typeface="Arial" pitchFamily="34" charset="0"/>
              </a:rPr>
              <a:t>Nielsen et al., 2009;Karabagias et al., 2020a</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0AD8DAE5-ED93-0322-ED68-BE0B30F4C7B3}"/>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CAFEF6AC-F0B2-9752-E1DE-3E1707D2BE8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92FD24D-2F1E-716A-2332-60B3F57CA1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6D421E8-75CD-64B8-B342-FE85CC366B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0DCE21D-AEE9-DBA1-7E75-4D78B578B93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endParaRPr lang="el-GR" sz="4000" dirty="0"/>
          </a:p>
        </p:txBody>
      </p:sp>
      <p:sp>
        <p:nvSpPr>
          <p:cNvPr id="3" name="2 - Θέση περιεχομένου"/>
          <p:cNvSpPr>
            <a:spLocks noGrp="1"/>
          </p:cNvSpPr>
          <p:nvPr>
            <p:ph idx="1"/>
          </p:nvPr>
        </p:nvSpPr>
        <p:spPr/>
        <p:txBody>
          <a:bodyPr>
            <a:normAutofit/>
          </a:bodyPr>
          <a:lstStyle/>
          <a:p>
            <a:pPr marL="0" indent="0" algn="just">
              <a:buNone/>
            </a:pPr>
            <a:r>
              <a:rPr lang="el-GR" sz="2400" dirty="0">
                <a:latin typeface="Arial" pitchFamily="34" charset="0"/>
                <a:cs typeface="Arial" pitchFamily="34" charset="0"/>
              </a:rPr>
              <a:t>Για παράδειγμα, τα δείγματα ελέγχου διεργασίας αναλύονται συνήθως με γρήγορες μεθόδους, ενώ οι πληροφορίες θρεπτικής αξίας για τη διατροφική επισήμανση γενικά απαιτούν τη χρήση πιο χρονοβόρων μεθόδων ανάλυσης που εγκρίνονται από επιστημονικούς οργανισμούς</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Κρίσιμες ερωτήσεις, συμπεριλαμβανομένων αυτών που αναφέρονται στον </a:t>
            </a:r>
            <a:r>
              <a:rPr lang="el-GR" sz="2400" b="1" dirty="0">
                <a:latin typeface="Arial" pitchFamily="34" charset="0"/>
                <a:cs typeface="Arial" pitchFamily="34" charset="0"/>
              </a:rPr>
              <a:t>Πίνακα 1</a:t>
            </a:r>
            <a:r>
              <a:rPr lang="en-US" sz="2400" dirty="0">
                <a:latin typeface="Arial" pitchFamily="34" charset="0"/>
                <a:cs typeface="Arial" pitchFamily="34" charset="0"/>
              </a:rPr>
              <a:t> </a:t>
            </a:r>
            <a:r>
              <a:rPr lang="el-GR" sz="2400" dirty="0">
                <a:latin typeface="Arial" pitchFamily="34" charset="0"/>
                <a:cs typeface="Arial" pitchFamily="34" charset="0"/>
              </a:rPr>
              <a:t>που ακολουθεί, μπορούν να απαντηθούν αναλύοντας διάφορους τύπους δειγμάτων σε ένα σύστημα επεξεργασίας τροφίμων</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7ACDE5D-B10B-FEBC-52D0-1AE992BD7819}"/>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363661B4-7CA7-1389-6E42-50E190F4606B}"/>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9CD48D0-1C98-91EC-DE81-CC11489614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FDFC071-20A6-BA2C-C409-3F12A8C2D0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005CA6E-CC0A-8F9C-3D16-8F5657F46DB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endParaRPr lang="el-GR" sz="4000" dirty="0"/>
          </a:p>
        </p:txBody>
      </p:sp>
      <p:sp>
        <p:nvSpPr>
          <p:cNvPr id="3" name="2 - Θέση περιεχομένου"/>
          <p:cNvSpPr>
            <a:spLocks noGrp="1"/>
          </p:cNvSpPr>
          <p:nvPr>
            <p:ph idx="1"/>
          </p:nvPr>
        </p:nvSpPr>
        <p:spPr>
          <a:xfrm>
            <a:off x="323528" y="1412776"/>
            <a:ext cx="8229600" cy="4525963"/>
          </a:xfrm>
        </p:spPr>
        <p:txBody>
          <a:bodyPr>
            <a:normAutofit/>
          </a:bodyPr>
          <a:lstStyle/>
          <a:p>
            <a:pPr marL="0" indent="0" algn="just">
              <a:buNone/>
            </a:pPr>
            <a:r>
              <a:rPr lang="el-GR" sz="2400" b="1" dirty="0">
                <a:latin typeface="Arial" pitchFamily="34" charset="0"/>
                <a:cs typeface="Arial" pitchFamily="34" charset="0"/>
              </a:rPr>
              <a:t>Πίνακας 1</a:t>
            </a:r>
            <a:r>
              <a:rPr lang="el-GR" sz="2400" dirty="0">
                <a:latin typeface="Arial" pitchFamily="34" charset="0"/>
                <a:cs typeface="Arial" pitchFamily="34" charset="0"/>
              </a:rPr>
              <a:t>.</a:t>
            </a:r>
            <a:r>
              <a:rPr lang="el-GR" sz="2400" dirty="0"/>
              <a:t> </a:t>
            </a:r>
            <a:r>
              <a:rPr lang="el-GR" sz="2400" dirty="0">
                <a:latin typeface="Arial" pitchFamily="34" charset="0"/>
                <a:cs typeface="Arial" pitchFamily="34" charset="0"/>
              </a:rPr>
              <a:t>Τύποι δειγμάτων που αναλύονται σε πρόγραμμα διασφάλισης ποιότητας για προϊόντα διατροφής (</a:t>
            </a:r>
            <a:r>
              <a:rPr lang="en-US" sz="2400" dirty="0">
                <a:solidFill>
                  <a:schemeClr val="accent1"/>
                </a:solidFill>
                <a:latin typeface="Arial" pitchFamily="34" charset="0"/>
                <a:cs typeface="Arial" pitchFamily="34" charset="0"/>
              </a:rPr>
              <a:t>Pearson, 1973; Pomeranz &amp; Meloan, 1994</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p:txBody>
      </p:sp>
      <p:grpSp>
        <p:nvGrpSpPr>
          <p:cNvPr id="5" name="Ομάδα 4">
            <a:extLst>
              <a:ext uri="{FF2B5EF4-FFF2-40B4-BE49-F238E27FC236}">
                <a16:creationId xmlns:a16="http://schemas.microsoft.com/office/drawing/2014/main" id="{C69ED0B8-8F6C-B122-7DA4-201E3F6778B3}"/>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C0709D93-914E-6A96-D763-E2AE0C1FBC8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4869FA39-ACCB-9DED-1947-7372616ECD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D70AA5B1-08A3-5ABC-4E50-CF40A5D9F3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B2DAC97D-6A2D-7CA6-333C-300535CFED5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graphicFrame>
        <p:nvGraphicFramePr>
          <p:cNvPr id="4" name="3 - Πίνακας"/>
          <p:cNvGraphicFramePr>
            <a:graphicFrameLocks noGrp="1"/>
          </p:cNvGraphicFramePr>
          <p:nvPr/>
        </p:nvGraphicFramePr>
        <p:xfrm>
          <a:off x="251520" y="2708920"/>
          <a:ext cx="8496944" cy="3854811"/>
        </p:xfrm>
        <a:graphic>
          <a:graphicData uri="http://schemas.openxmlformats.org/drawingml/2006/table">
            <a:tbl>
              <a:tblPr firstRow="1" bandRow="1">
                <a:tableStyleId>{5C22544A-7EE6-4342-B048-85BDC9FD1C3A}</a:tableStyleId>
              </a:tblPr>
              <a:tblGrid>
                <a:gridCol w="2385107">
                  <a:extLst>
                    <a:ext uri="{9D8B030D-6E8A-4147-A177-3AD203B41FA5}">
                      <a16:colId xmlns:a16="http://schemas.microsoft.com/office/drawing/2014/main" val="20000"/>
                    </a:ext>
                  </a:extLst>
                </a:gridCol>
                <a:gridCol w="6111837">
                  <a:extLst>
                    <a:ext uri="{9D8B030D-6E8A-4147-A177-3AD203B41FA5}">
                      <a16:colId xmlns:a16="http://schemas.microsoft.com/office/drawing/2014/main" val="20001"/>
                    </a:ext>
                  </a:extLst>
                </a:gridCol>
              </a:tblGrid>
              <a:tr h="1020171">
                <a:tc>
                  <a:txBody>
                    <a:bodyPr/>
                    <a:lstStyle/>
                    <a:p>
                      <a:pPr algn="l"/>
                      <a:r>
                        <a:rPr lang="el-GR" dirty="0">
                          <a:latin typeface="Arial" pitchFamily="34" charset="0"/>
                          <a:cs typeface="Arial" pitchFamily="34" charset="0"/>
                        </a:rPr>
                        <a:t>Τύπος δείγματος</a:t>
                      </a:r>
                    </a:p>
                  </a:txBody>
                  <a:tcPr/>
                </a:tc>
                <a:tc>
                  <a:txBody>
                    <a:bodyPr/>
                    <a:lstStyle/>
                    <a:p>
                      <a:pPr algn="l"/>
                      <a:r>
                        <a:rPr lang="el-GR" dirty="0">
                          <a:latin typeface="Arial" pitchFamily="34" charset="0"/>
                          <a:cs typeface="Arial" pitchFamily="34" charset="0"/>
                        </a:rPr>
                        <a:t>Σημαντικά θέματα που πρέπει να απαντηθούν-Κρίσιμες ερωτήσεις</a:t>
                      </a:r>
                    </a:p>
                  </a:txBody>
                  <a:tcPr/>
                </a:tc>
                <a:extLst>
                  <a:ext uri="{0D108BD9-81ED-4DB2-BD59-A6C34878D82A}">
                    <a16:rowId xmlns:a16="http://schemas.microsoft.com/office/drawing/2014/main" val="10000"/>
                  </a:ext>
                </a:extLst>
              </a:tr>
              <a:tr h="591051">
                <a:tc>
                  <a:txBody>
                    <a:bodyPr/>
                    <a:lstStyle/>
                    <a:p>
                      <a:r>
                        <a:rPr lang="el-GR" dirty="0">
                          <a:latin typeface="Arial" pitchFamily="34" charset="0"/>
                          <a:cs typeface="Arial" pitchFamily="34" charset="0"/>
                        </a:rPr>
                        <a:t>Πρώτες ύλες</a:t>
                      </a:r>
                    </a:p>
                  </a:txBody>
                  <a:tcPr/>
                </a:tc>
                <a:tc>
                  <a:txBody>
                    <a:bodyPr/>
                    <a:lstStyle/>
                    <a:p>
                      <a:pPr algn="just"/>
                      <a:r>
                        <a:rPr lang="el-GR" sz="1800" b="0" i="0" kern="1200" dirty="0">
                          <a:solidFill>
                            <a:schemeClr val="dk1"/>
                          </a:solidFill>
                          <a:latin typeface="Arial" pitchFamily="34" charset="0"/>
                          <a:ea typeface="+mn-ea"/>
                          <a:cs typeface="Arial" pitchFamily="34" charset="0"/>
                        </a:rPr>
                        <a:t>Πληρούν τις προδιαγραφές σας; Πληρούν τις απαιτούμενες νομικές προδιαγραφές</a:t>
                      </a:r>
                      <a:r>
                        <a:rPr lang="en-US" sz="1800" b="0" i="0" kern="1200" dirty="0">
                          <a:solidFill>
                            <a:schemeClr val="dk1"/>
                          </a:solidFill>
                          <a:latin typeface="Arial" pitchFamily="34" charset="0"/>
                          <a:ea typeface="+mn-ea"/>
                          <a:cs typeface="Arial" pitchFamily="34" charset="0"/>
                        </a:rPr>
                        <a:t>;</a:t>
                      </a:r>
                      <a:r>
                        <a:rPr lang="el-GR" sz="1800" b="0" i="0" kern="1200" dirty="0">
                          <a:solidFill>
                            <a:schemeClr val="dk1"/>
                          </a:solidFill>
                          <a:latin typeface="Arial" pitchFamily="34" charset="0"/>
                          <a:ea typeface="+mn-ea"/>
                          <a:cs typeface="Arial" pitchFamily="34" charset="0"/>
                        </a:rPr>
                        <a:t> </a:t>
                      </a:r>
                    </a:p>
                    <a:p>
                      <a:pPr algn="just"/>
                      <a:r>
                        <a:rPr lang="el-GR" sz="1800" b="0" i="0" kern="1200" dirty="0">
                          <a:solidFill>
                            <a:schemeClr val="dk1"/>
                          </a:solidFill>
                          <a:latin typeface="Arial" pitchFamily="34" charset="0"/>
                          <a:ea typeface="+mn-ea"/>
                          <a:cs typeface="Arial" pitchFamily="34" charset="0"/>
                        </a:rPr>
                        <a:t>Είναι ασφαλή και αυθεντικά;</a:t>
                      </a:r>
                      <a:endParaRPr lang="en-US" sz="1800" b="0" i="0" kern="1200" dirty="0">
                        <a:solidFill>
                          <a:schemeClr val="dk1"/>
                        </a:solidFill>
                        <a:latin typeface="Arial" pitchFamily="34" charset="0"/>
                        <a:ea typeface="+mn-ea"/>
                        <a:cs typeface="Arial" pitchFamily="34" charset="0"/>
                      </a:endParaRPr>
                    </a:p>
                    <a:p>
                      <a:pPr algn="just"/>
                      <a:r>
                        <a:rPr lang="el-GR" sz="1800" b="0" i="0" kern="1200" dirty="0">
                          <a:solidFill>
                            <a:schemeClr val="dk1"/>
                          </a:solidFill>
                          <a:latin typeface="Arial" pitchFamily="34" charset="0"/>
                          <a:ea typeface="+mn-ea"/>
                          <a:cs typeface="Arial" pitchFamily="34" charset="0"/>
                        </a:rPr>
                        <a:t> Είναι</a:t>
                      </a:r>
                      <a:r>
                        <a:rPr lang="el-GR" sz="1800" b="0" i="0" kern="1200" baseline="0" dirty="0">
                          <a:solidFill>
                            <a:schemeClr val="dk1"/>
                          </a:solidFill>
                          <a:latin typeface="Arial" pitchFamily="34" charset="0"/>
                          <a:ea typeface="+mn-ea"/>
                          <a:cs typeface="Arial" pitchFamily="34" charset="0"/>
                        </a:rPr>
                        <a:t> δόκιμο </a:t>
                      </a:r>
                      <a:r>
                        <a:rPr lang="el-GR" sz="1800" b="0" i="0" kern="1200" dirty="0">
                          <a:solidFill>
                            <a:schemeClr val="dk1"/>
                          </a:solidFill>
                          <a:latin typeface="Arial" pitchFamily="34" charset="0"/>
                          <a:ea typeface="+mn-ea"/>
                          <a:cs typeface="Arial" pitchFamily="34" charset="0"/>
                        </a:rPr>
                        <a:t>να υπάρχει μια παράμετρος επεξεργασίας που τροποποιήθηκε λόγω οποιασδήποτε αλλαγής στην σύνθεση των πρώτων υλών; </a:t>
                      </a:r>
                    </a:p>
                    <a:p>
                      <a:pPr algn="just"/>
                      <a:r>
                        <a:rPr lang="el-GR" sz="1800" b="0" i="0" kern="1200" dirty="0">
                          <a:solidFill>
                            <a:schemeClr val="dk1"/>
                          </a:solidFill>
                          <a:latin typeface="Arial" pitchFamily="34" charset="0"/>
                          <a:ea typeface="+mn-ea"/>
                          <a:cs typeface="Arial" pitchFamily="34" charset="0"/>
                        </a:rPr>
                        <a:t>Η ποιότητα και η σύσταση είναι ίδια με</a:t>
                      </a:r>
                      <a:r>
                        <a:rPr lang="el-GR" sz="1800" b="0" i="0" kern="1200" baseline="0" dirty="0">
                          <a:solidFill>
                            <a:schemeClr val="dk1"/>
                          </a:solidFill>
                          <a:latin typeface="Arial" pitchFamily="34" charset="0"/>
                          <a:ea typeface="+mn-ea"/>
                          <a:cs typeface="Arial" pitchFamily="34" charset="0"/>
                        </a:rPr>
                        <a:t> τις</a:t>
                      </a:r>
                      <a:r>
                        <a:rPr lang="el-GR" sz="1800" b="0" i="0" kern="1200" dirty="0">
                          <a:solidFill>
                            <a:schemeClr val="dk1"/>
                          </a:solidFill>
                          <a:latin typeface="Arial" pitchFamily="34" charset="0"/>
                          <a:ea typeface="+mn-ea"/>
                          <a:cs typeface="Arial" pitchFamily="34" charset="0"/>
                        </a:rPr>
                        <a:t> προηγούμενες παραδόσεις των προϊόντων; </a:t>
                      </a:r>
                    </a:p>
                    <a:p>
                      <a:pPr algn="just"/>
                      <a:r>
                        <a:rPr lang="el-GR" sz="1800" b="0" i="0" kern="1200" dirty="0">
                          <a:solidFill>
                            <a:schemeClr val="dk1"/>
                          </a:solidFill>
                          <a:latin typeface="Arial" pitchFamily="34" charset="0"/>
                          <a:ea typeface="+mn-ea"/>
                          <a:cs typeface="Arial" pitchFamily="34" charset="0"/>
                        </a:rPr>
                        <a:t>Πώς γίνεται το υλικό από ένα δυναμικό προμηθευτή να συγκριθεί</a:t>
                      </a:r>
                      <a:r>
                        <a:rPr lang="el-GR" sz="1800" b="0" i="0" kern="1200" baseline="0" dirty="0">
                          <a:solidFill>
                            <a:schemeClr val="dk1"/>
                          </a:solidFill>
                          <a:latin typeface="Arial" pitchFamily="34" charset="0"/>
                          <a:ea typeface="+mn-ea"/>
                          <a:cs typeface="Arial" pitchFamily="34" charset="0"/>
                        </a:rPr>
                        <a:t> </a:t>
                      </a:r>
                      <a:r>
                        <a:rPr lang="el-GR" sz="1800" b="0" i="0" kern="1200" dirty="0">
                          <a:solidFill>
                            <a:schemeClr val="dk1"/>
                          </a:solidFill>
                          <a:latin typeface="Arial" pitchFamily="34" charset="0"/>
                          <a:ea typeface="+mn-ea"/>
                          <a:cs typeface="Arial" pitchFamily="34" charset="0"/>
                        </a:rPr>
                        <a:t>με αυτό από τον τρέχων προμηθευτή;</a:t>
                      </a:r>
                      <a:endParaRPr lang="el-GR" dirty="0">
                        <a:latin typeface="Arial" pitchFamily="34" charset="0"/>
                        <a:cs typeface="Arial"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endParaRPr lang="el-GR" sz="4000" dirty="0"/>
          </a:p>
        </p:txBody>
      </p:sp>
      <p:sp>
        <p:nvSpPr>
          <p:cNvPr id="3" name="2 - Θέση περιεχομένου"/>
          <p:cNvSpPr>
            <a:spLocks noGrp="1"/>
          </p:cNvSpPr>
          <p:nvPr>
            <p:ph idx="1"/>
          </p:nvPr>
        </p:nvSpPr>
        <p:spPr>
          <a:xfrm>
            <a:off x="323528" y="1556792"/>
            <a:ext cx="8229600" cy="4525963"/>
          </a:xfrm>
        </p:spPr>
        <p:txBody>
          <a:bodyPr>
            <a:normAutofit/>
          </a:bodyPr>
          <a:lstStyle/>
          <a:p>
            <a:pPr marL="0" indent="0" algn="just">
              <a:buNone/>
            </a:pPr>
            <a:r>
              <a:rPr lang="el-GR" sz="2400" b="1" dirty="0">
                <a:latin typeface="Arial" pitchFamily="34" charset="0"/>
                <a:cs typeface="Arial" pitchFamily="34" charset="0"/>
              </a:rPr>
              <a:t>Πίνακας 1</a:t>
            </a:r>
            <a:r>
              <a:rPr lang="el-GR" sz="2400" dirty="0"/>
              <a:t> </a:t>
            </a:r>
            <a:r>
              <a:rPr lang="el-GR" sz="2400" dirty="0">
                <a:latin typeface="Arial" pitchFamily="34" charset="0"/>
                <a:cs typeface="Arial" pitchFamily="34" charset="0"/>
              </a:rPr>
              <a:t>(συνέχεια).</a:t>
            </a:r>
          </a:p>
          <a:p>
            <a:pPr algn="just">
              <a:buNone/>
            </a:pPr>
            <a:endParaRPr lang="el-GR" sz="2400" dirty="0">
              <a:latin typeface="Arial" pitchFamily="34" charset="0"/>
              <a:cs typeface="Arial" pitchFamily="34" charset="0"/>
            </a:endParaRPr>
          </a:p>
        </p:txBody>
      </p:sp>
      <p:graphicFrame>
        <p:nvGraphicFramePr>
          <p:cNvPr id="4" name="3 - Πίνακας"/>
          <p:cNvGraphicFramePr>
            <a:graphicFrameLocks noGrp="1"/>
          </p:cNvGraphicFramePr>
          <p:nvPr/>
        </p:nvGraphicFramePr>
        <p:xfrm>
          <a:off x="395536" y="2060848"/>
          <a:ext cx="8496944" cy="3031851"/>
        </p:xfrm>
        <a:graphic>
          <a:graphicData uri="http://schemas.openxmlformats.org/drawingml/2006/table">
            <a:tbl>
              <a:tblPr firstRow="1" bandRow="1">
                <a:tableStyleId>{5C22544A-7EE6-4342-B048-85BDC9FD1C3A}</a:tableStyleId>
              </a:tblPr>
              <a:tblGrid>
                <a:gridCol w="2385107">
                  <a:extLst>
                    <a:ext uri="{9D8B030D-6E8A-4147-A177-3AD203B41FA5}">
                      <a16:colId xmlns:a16="http://schemas.microsoft.com/office/drawing/2014/main" val="20000"/>
                    </a:ext>
                  </a:extLst>
                </a:gridCol>
                <a:gridCol w="6111837">
                  <a:extLst>
                    <a:ext uri="{9D8B030D-6E8A-4147-A177-3AD203B41FA5}">
                      <a16:colId xmlns:a16="http://schemas.microsoft.com/office/drawing/2014/main" val="20001"/>
                    </a:ext>
                  </a:extLst>
                </a:gridCol>
              </a:tblGrid>
              <a:tr h="1020171">
                <a:tc>
                  <a:txBody>
                    <a:bodyPr/>
                    <a:lstStyle/>
                    <a:p>
                      <a:pPr algn="l"/>
                      <a:r>
                        <a:rPr lang="el-GR" dirty="0">
                          <a:latin typeface="Arial" pitchFamily="34" charset="0"/>
                          <a:cs typeface="Arial" pitchFamily="34" charset="0"/>
                        </a:rPr>
                        <a:t>Τύπος δείγματος</a:t>
                      </a:r>
                    </a:p>
                  </a:txBody>
                  <a:tcPr/>
                </a:tc>
                <a:tc>
                  <a:txBody>
                    <a:bodyPr/>
                    <a:lstStyle/>
                    <a:p>
                      <a:pPr algn="l"/>
                      <a:r>
                        <a:rPr lang="el-GR" dirty="0">
                          <a:latin typeface="Arial" pitchFamily="34" charset="0"/>
                          <a:cs typeface="Arial" pitchFamily="34" charset="0"/>
                        </a:rPr>
                        <a:t>Σημαντικά θέματα που πρέπει να απαντηθούν-Κρίσιμες ερωτήσεις</a:t>
                      </a:r>
                    </a:p>
                  </a:txBody>
                  <a:tcPr/>
                </a:tc>
                <a:extLst>
                  <a:ext uri="{0D108BD9-81ED-4DB2-BD59-A6C34878D82A}">
                    <a16:rowId xmlns:a16="http://schemas.microsoft.com/office/drawing/2014/main" val="10000"/>
                  </a:ext>
                </a:extLst>
              </a:tr>
              <a:tr h="591051">
                <a:tc>
                  <a:txBody>
                    <a:bodyPr/>
                    <a:lstStyle/>
                    <a:p>
                      <a:r>
                        <a:rPr lang="el-GR" dirty="0">
                          <a:latin typeface="Arial" pitchFamily="34" charset="0"/>
                          <a:cs typeface="Arial" pitchFamily="34" charset="0"/>
                        </a:rPr>
                        <a:t>Δείγματα</a:t>
                      </a:r>
                      <a:r>
                        <a:rPr lang="el-GR" baseline="0" dirty="0">
                          <a:latin typeface="Arial" pitchFamily="34" charset="0"/>
                          <a:cs typeface="Arial" pitchFamily="34" charset="0"/>
                        </a:rPr>
                        <a:t> ελέγχου διαδικασίας</a:t>
                      </a:r>
                      <a:endParaRPr lang="el-GR" dirty="0">
                        <a:latin typeface="Arial" pitchFamily="34" charset="0"/>
                        <a:cs typeface="Arial" pitchFamily="34" charset="0"/>
                      </a:endParaRPr>
                    </a:p>
                  </a:txBody>
                  <a:tcPr/>
                </a:tc>
                <a:tc>
                  <a:txBody>
                    <a:bodyPr/>
                    <a:lstStyle/>
                    <a:p>
                      <a:pPr algn="just"/>
                      <a:r>
                        <a:rPr lang="el-GR" sz="1800" b="0" i="0" kern="1200" dirty="0">
                          <a:solidFill>
                            <a:schemeClr val="dk1"/>
                          </a:solidFill>
                          <a:latin typeface="Arial" pitchFamily="34" charset="0"/>
                          <a:ea typeface="+mn-ea"/>
                          <a:cs typeface="Arial" pitchFamily="34" charset="0"/>
                        </a:rPr>
                        <a:t>Ένα συγκεκριμένο βήμα επεξεργασίας είχε ως αποτέλεσμα το προϊόν να έχει αποδεκτή σύσταση ή χαρακτηριστικά</a:t>
                      </a:r>
                      <a:r>
                        <a:rPr lang="en-US" sz="1800" b="0" i="0" kern="1200" dirty="0">
                          <a:solidFill>
                            <a:schemeClr val="dk1"/>
                          </a:solidFill>
                          <a:latin typeface="Arial" pitchFamily="34" charset="0"/>
                          <a:ea typeface="+mn-ea"/>
                          <a:cs typeface="Arial" pitchFamily="34" charset="0"/>
                        </a:rPr>
                        <a:t>;</a:t>
                      </a:r>
                    </a:p>
                    <a:p>
                      <a:pPr algn="just"/>
                      <a:endParaRPr lang="en-US" sz="1800" b="0" i="0" kern="1200" dirty="0">
                        <a:solidFill>
                          <a:schemeClr val="dk1"/>
                        </a:solidFill>
                        <a:latin typeface="Arial" pitchFamily="34" charset="0"/>
                        <a:ea typeface="+mn-ea"/>
                        <a:cs typeface="Arial" pitchFamily="34" charset="0"/>
                      </a:endParaRPr>
                    </a:p>
                    <a:p>
                      <a:pPr algn="just"/>
                      <a:r>
                        <a:rPr lang="el-GR" sz="1800" b="0" i="0" kern="1200" dirty="0">
                          <a:solidFill>
                            <a:schemeClr val="dk1"/>
                          </a:solidFill>
                          <a:latin typeface="Arial" pitchFamily="34" charset="0"/>
                          <a:ea typeface="+mn-ea"/>
                          <a:cs typeface="Arial" pitchFamily="34" charset="0"/>
                        </a:rPr>
                        <a:t> Χρειάζεται ένα περαιτέρω βήμα επεξεργασίας να</a:t>
                      </a:r>
                      <a:r>
                        <a:rPr lang="el-GR" sz="1800" b="0" i="0" kern="1200" baseline="0" dirty="0">
                          <a:solidFill>
                            <a:schemeClr val="dk1"/>
                          </a:solidFill>
                          <a:latin typeface="Arial" pitchFamily="34" charset="0"/>
                          <a:ea typeface="+mn-ea"/>
                          <a:cs typeface="Arial" pitchFamily="34" charset="0"/>
                        </a:rPr>
                        <a:t> τροποποιηθεί</a:t>
                      </a:r>
                      <a:r>
                        <a:rPr lang="el-GR" sz="1800" b="0" i="0" kern="1200" dirty="0">
                          <a:solidFill>
                            <a:schemeClr val="dk1"/>
                          </a:solidFill>
                          <a:latin typeface="Arial" pitchFamily="34" charset="0"/>
                          <a:ea typeface="+mn-ea"/>
                          <a:cs typeface="Arial" pitchFamily="34" charset="0"/>
                        </a:rPr>
                        <a:t> για να ληφθεί ένα τελικό προϊόν με</a:t>
                      </a:r>
                      <a:r>
                        <a:rPr lang="el-GR" sz="1800" b="0" i="0" kern="1200" baseline="0" dirty="0">
                          <a:solidFill>
                            <a:schemeClr val="dk1"/>
                          </a:solidFill>
                          <a:latin typeface="Arial" pitchFamily="34" charset="0"/>
                          <a:ea typeface="+mn-ea"/>
                          <a:cs typeface="Arial" pitchFamily="34" charset="0"/>
                        </a:rPr>
                        <a:t> </a:t>
                      </a:r>
                      <a:r>
                        <a:rPr lang="el-GR" sz="1800" b="0" i="0" kern="1200" dirty="0">
                          <a:solidFill>
                            <a:schemeClr val="dk1"/>
                          </a:solidFill>
                          <a:latin typeface="Arial" pitchFamily="34" charset="0"/>
                          <a:ea typeface="+mn-ea"/>
                          <a:cs typeface="Arial" pitchFamily="34" charset="0"/>
                        </a:rPr>
                        <a:t>αποδεκτή ποιότητα ή υψηλή προστιθέμενη αξία;</a:t>
                      </a:r>
                      <a:endParaRPr lang="el-GR" dirty="0">
                        <a:latin typeface="Arial" pitchFamily="34" charset="0"/>
                        <a:cs typeface="Arial" pitchFamily="34" charset="0"/>
                      </a:endParaRPr>
                    </a:p>
                  </a:txBody>
                  <a:tcPr/>
                </a:tc>
                <a:extLst>
                  <a:ext uri="{0D108BD9-81ED-4DB2-BD59-A6C34878D82A}">
                    <a16:rowId xmlns:a16="http://schemas.microsoft.com/office/drawing/2014/main" val="10001"/>
                  </a:ext>
                </a:extLst>
              </a:tr>
            </a:tbl>
          </a:graphicData>
        </a:graphic>
      </p:graphicFrame>
      <p:grpSp>
        <p:nvGrpSpPr>
          <p:cNvPr id="5" name="Ομάδα 4">
            <a:extLst>
              <a:ext uri="{FF2B5EF4-FFF2-40B4-BE49-F238E27FC236}">
                <a16:creationId xmlns:a16="http://schemas.microsoft.com/office/drawing/2014/main" id="{FECAF90C-651C-253C-512E-B95421F3C292}"/>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EEC0FE61-45A0-9FD1-CCDA-4CB16B9C0F0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C4F15589-100A-450F-886E-9A4D1EFD8E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758D2A6C-A66B-A45A-C6DB-C2B000BFA1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C627D42B-861F-D093-2A50-115F6A9BCD1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endParaRPr lang="el-GR" sz="4000" dirty="0"/>
          </a:p>
        </p:txBody>
      </p:sp>
      <p:sp>
        <p:nvSpPr>
          <p:cNvPr id="3" name="2 - Θέση περιεχομένου"/>
          <p:cNvSpPr>
            <a:spLocks noGrp="1"/>
          </p:cNvSpPr>
          <p:nvPr>
            <p:ph idx="1"/>
          </p:nvPr>
        </p:nvSpPr>
        <p:spPr>
          <a:xfrm>
            <a:off x="323528" y="1412776"/>
            <a:ext cx="8229600" cy="4525963"/>
          </a:xfrm>
        </p:spPr>
        <p:txBody>
          <a:bodyPr>
            <a:normAutofit/>
          </a:bodyPr>
          <a:lstStyle/>
          <a:p>
            <a:pPr marL="0" indent="0" algn="just">
              <a:buNone/>
            </a:pPr>
            <a:r>
              <a:rPr lang="el-GR" sz="2400" b="1" dirty="0">
                <a:latin typeface="Arial" pitchFamily="34" charset="0"/>
                <a:cs typeface="Arial" pitchFamily="34" charset="0"/>
              </a:rPr>
              <a:t>Πίνακας 1</a:t>
            </a:r>
            <a:r>
              <a:rPr lang="el-GR" sz="2400" dirty="0"/>
              <a:t> </a:t>
            </a:r>
            <a:r>
              <a:rPr lang="el-GR" sz="2400" dirty="0">
                <a:latin typeface="Arial" pitchFamily="34" charset="0"/>
                <a:cs typeface="Arial" pitchFamily="34" charset="0"/>
              </a:rPr>
              <a:t>(συνέχεια).</a:t>
            </a:r>
          </a:p>
          <a:p>
            <a:pPr algn="just">
              <a:buNone/>
            </a:pPr>
            <a:endParaRPr lang="el-GR" sz="2400" dirty="0">
              <a:latin typeface="Arial" pitchFamily="34" charset="0"/>
              <a:cs typeface="Arial" pitchFamily="34" charset="0"/>
            </a:endParaRPr>
          </a:p>
        </p:txBody>
      </p:sp>
      <p:grpSp>
        <p:nvGrpSpPr>
          <p:cNvPr id="5" name="Ομάδα 4">
            <a:extLst>
              <a:ext uri="{FF2B5EF4-FFF2-40B4-BE49-F238E27FC236}">
                <a16:creationId xmlns:a16="http://schemas.microsoft.com/office/drawing/2014/main" id="{0DB3AA74-F0E5-94C2-8B32-E3AB7FDB6DB3}"/>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3E263B03-2F1A-819F-F12B-7C4D7FD8203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0A18E7E4-159B-F6BB-25C4-27069CD53E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1274A07C-6A18-ED90-7291-6D14E4253F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E8B3DE6A-160F-E7F9-FCCD-F0EBE315DF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graphicFrame>
        <p:nvGraphicFramePr>
          <p:cNvPr id="4" name="3 - Πίνακας"/>
          <p:cNvGraphicFramePr>
            <a:graphicFrameLocks noGrp="1"/>
          </p:cNvGraphicFramePr>
          <p:nvPr/>
        </p:nvGraphicFramePr>
        <p:xfrm>
          <a:off x="251520" y="2132856"/>
          <a:ext cx="8496944" cy="4129131"/>
        </p:xfrm>
        <a:graphic>
          <a:graphicData uri="http://schemas.openxmlformats.org/drawingml/2006/table">
            <a:tbl>
              <a:tblPr firstRow="1" bandRow="1">
                <a:tableStyleId>{5C22544A-7EE6-4342-B048-85BDC9FD1C3A}</a:tableStyleId>
              </a:tblPr>
              <a:tblGrid>
                <a:gridCol w="2385107">
                  <a:extLst>
                    <a:ext uri="{9D8B030D-6E8A-4147-A177-3AD203B41FA5}">
                      <a16:colId xmlns:a16="http://schemas.microsoft.com/office/drawing/2014/main" val="20000"/>
                    </a:ext>
                  </a:extLst>
                </a:gridCol>
                <a:gridCol w="6111837">
                  <a:extLst>
                    <a:ext uri="{9D8B030D-6E8A-4147-A177-3AD203B41FA5}">
                      <a16:colId xmlns:a16="http://schemas.microsoft.com/office/drawing/2014/main" val="20001"/>
                    </a:ext>
                  </a:extLst>
                </a:gridCol>
              </a:tblGrid>
              <a:tr h="1020171">
                <a:tc>
                  <a:txBody>
                    <a:bodyPr/>
                    <a:lstStyle/>
                    <a:p>
                      <a:pPr algn="l"/>
                      <a:r>
                        <a:rPr lang="el-GR" dirty="0">
                          <a:latin typeface="Arial" pitchFamily="34" charset="0"/>
                          <a:cs typeface="Arial" pitchFamily="34" charset="0"/>
                        </a:rPr>
                        <a:t>Τύπος δείγματος</a:t>
                      </a:r>
                    </a:p>
                  </a:txBody>
                  <a:tcPr/>
                </a:tc>
                <a:tc>
                  <a:txBody>
                    <a:bodyPr/>
                    <a:lstStyle/>
                    <a:p>
                      <a:pPr algn="l"/>
                      <a:r>
                        <a:rPr lang="el-GR" dirty="0">
                          <a:latin typeface="Arial" pitchFamily="34" charset="0"/>
                          <a:cs typeface="Arial" pitchFamily="34" charset="0"/>
                        </a:rPr>
                        <a:t>Σημαντικά θέματα που πρέπει να απαντηθούν-Κρίσιμες ερωτήσεις</a:t>
                      </a:r>
                    </a:p>
                  </a:txBody>
                  <a:tcPr/>
                </a:tc>
                <a:extLst>
                  <a:ext uri="{0D108BD9-81ED-4DB2-BD59-A6C34878D82A}">
                    <a16:rowId xmlns:a16="http://schemas.microsoft.com/office/drawing/2014/main" val="10000"/>
                  </a:ext>
                </a:extLst>
              </a:tr>
              <a:tr h="591051">
                <a:tc>
                  <a:txBody>
                    <a:bodyPr/>
                    <a:lstStyle/>
                    <a:p>
                      <a:r>
                        <a:rPr lang="el-GR" dirty="0">
                          <a:latin typeface="Arial" pitchFamily="34" charset="0"/>
                          <a:cs typeface="Arial" pitchFamily="34" charset="0"/>
                        </a:rPr>
                        <a:t>Τελικό</a:t>
                      </a:r>
                      <a:r>
                        <a:rPr lang="el-GR" baseline="0" dirty="0">
                          <a:latin typeface="Arial" pitchFamily="34" charset="0"/>
                          <a:cs typeface="Arial" pitchFamily="34" charset="0"/>
                        </a:rPr>
                        <a:t> προϊόν</a:t>
                      </a:r>
                      <a:endParaRPr lang="el-GR" dirty="0">
                        <a:latin typeface="Arial" pitchFamily="34" charset="0"/>
                        <a:cs typeface="Arial" pitchFamily="34" charset="0"/>
                      </a:endParaRPr>
                    </a:p>
                  </a:txBody>
                  <a:tcPr/>
                </a:tc>
                <a:tc>
                  <a:txBody>
                    <a:bodyPr/>
                    <a:lstStyle/>
                    <a:p>
                      <a:pPr algn="just"/>
                      <a:r>
                        <a:rPr lang="el-GR" sz="1800" b="0" i="0" kern="1200" dirty="0">
                          <a:solidFill>
                            <a:schemeClr val="dk1"/>
                          </a:solidFill>
                          <a:latin typeface="Arial" pitchFamily="34" charset="0"/>
                          <a:ea typeface="+mn-ea"/>
                          <a:cs typeface="Arial" pitchFamily="34" charset="0"/>
                        </a:rPr>
                        <a:t>Πληροί τις νομικές προϋποθέσεις; </a:t>
                      </a:r>
                    </a:p>
                    <a:p>
                      <a:pPr algn="just"/>
                      <a:r>
                        <a:rPr lang="el-GR" sz="1800" b="0" i="0" kern="1200" dirty="0">
                          <a:solidFill>
                            <a:schemeClr val="dk1"/>
                          </a:solidFill>
                          <a:latin typeface="Arial" pitchFamily="34" charset="0"/>
                          <a:ea typeface="+mn-ea"/>
                          <a:cs typeface="Arial" pitchFamily="34" charset="0"/>
                        </a:rPr>
                        <a:t>Ποια είναι η θρεπτική αξία, έτσι ώστε η ετικέτα να</a:t>
                      </a:r>
                      <a:r>
                        <a:rPr lang="el-GR" sz="1800" b="0" i="0" kern="1200" baseline="0" dirty="0">
                          <a:solidFill>
                            <a:schemeClr val="dk1"/>
                          </a:solidFill>
                          <a:latin typeface="Arial" pitchFamily="34" charset="0"/>
                          <a:ea typeface="+mn-ea"/>
                          <a:cs typeface="Arial" pitchFamily="34" charset="0"/>
                        </a:rPr>
                        <a:t> παρέχει σαφής</a:t>
                      </a:r>
                      <a:r>
                        <a:rPr lang="el-GR" sz="1800" b="0" i="0" kern="1200" dirty="0">
                          <a:solidFill>
                            <a:schemeClr val="dk1"/>
                          </a:solidFill>
                          <a:latin typeface="Arial" pitchFamily="34" charset="0"/>
                          <a:ea typeface="+mn-ea"/>
                          <a:cs typeface="Arial" pitchFamily="34" charset="0"/>
                        </a:rPr>
                        <a:t> πληροφορίες; </a:t>
                      </a:r>
                    </a:p>
                    <a:p>
                      <a:pPr algn="just"/>
                      <a:r>
                        <a:rPr lang="el-GR" sz="1800" b="0" i="0" kern="1200" dirty="0">
                          <a:solidFill>
                            <a:schemeClr val="dk1"/>
                          </a:solidFill>
                          <a:latin typeface="Arial" pitchFamily="34" charset="0"/>
                          <a:ea typeface="+mn-ea"/>
                          <a:cs typeface="Arial" pitchFamily="34" charset="0"/>
                        </a:rPr>
                        <a:t>Η</a:t>
                      </a:r>
                      <a:r>
                        <a:rPr lang="el-GR" sz="1800" b="0" i="0" kern="1200" baseline="0" dirty="0">
                          <a:solidFill>
                            <a:schemeClr val="dk1"/>
                          </a:solidFill>
                          <a:latin typeface="Arial" pitchFamily="34" charset="0"/>
                          <a:ea typeface="+mn-ea"/>
                          <a:cs typeface="Arial" pitchFamily="34" charset="0"/>
                        </a:rPr>
                        <a:t> </a:t>
                      </a:r>
                      <a:r>
                        <a:rPr lang="el-GR" sz="1800" b="0" i="0" kern="1200" dirty="0">
                          <a:solidFill>
                            <a:schemeClr val="dk1"/>
                          </a:solidFill>
                          <a:latin typeface="Arial" pitchFamily="34" charset="0"/>
                          <a:ea typeface="+mn-ea"/>
                          <a:cs typeface="Arial" pitchFamily="34" charset="0"/>
                        </a:rPr>
                        <a:t>θρεπτική αξία καθορίζεται από</a:t>
                      </a:r>
                      <a:r>
                        <a:rPr lang="el-GR" sz="1800" b="0" i="0" kern="1200" baseline="0" dirty="0">
                          <a:solidFill>
                            <a:schemeClr val="dk1"/>
                          </a:solidFill>
                          <a:latin typeface="Arial" pitchFamily="34" charset="0"/>
                          <a:ea typeface="+mn-ea"/>
                          <a:cs typeface="Arial" pitchFamily="34" charset="0"/>
                        </a:rPr>
                        <a:t> μια</a:t>
                      </a:r>
                      <a:r>
                        <a:rPr lang="el-GR" sz="1800" b="0" i="0" kern="1200" dirty="0">
                          <a:solidFill>
                            <a:schemeClr val="dk1"/>
                          </a:solidFill>
                          <a:latin typeface="Arial" pitchFamily="34" charset="0"/>
                          <a:ea typeface="+mn-ea"/>
                          <a:cs typeface="Arial" pitchFamily="34" charset="0"/>
                        </a:rPr>
                        <a:t> υπάρχουσα ετικέτα;</a:t>
                      </a:r>
                    </a:p>
                    <a:p>
                      <a:pPr algn="just"/>
                      <a:r>
                        <a:rPr lang="el-GR" sz="1800" b="0" i="0" kern="1200" dirty="0">
                          <a:solidFill>
                            <a:schemeClr val="dk1"/>
                          </a:solidFill>
                          <a:latin typeface="Arial" pitchFamily="34" charset="0"/>
                          <a:ea typeface="+mn-ea"/>
                          <a:cs typeface="Arial" pitchFamily="34" charset="0"/>
                        </a:rPr>
                        <a:t> Πληροί τις απαιτήσεις αξίωσης προϊόντος (π.χ. «χαμηλά λιπαρά»); </a:t>
                      </a:r>
                    </a:p>
                    <a:p>
                      <a:pPr algn="just"/>
                      <a:r>
                        <a:rPr lang="el-GR" sz="1800" b="0" i="0" kern="1200" dirty="0">
                          <a:solidFill>
                            <a:schemeClr val="dk1"/>
                          </a:solidFill>
                          <a:latin typeface="Arial" pitchFamily="34" charset="0"/>
                          <a:ea typeface="+mn-ea"/>
                          <a:cs typeface="Arial" pitchFamily="34" charset="0"/>
                        </a:rPr>
                        <a:t>Θα είναι αποδεκτό από τον καταναλωτή; </a:t>
                      </a:r>
                    </a:p>
                    <a:p>
                      <a:pPr algn="just"/>
                      <a:r>
                        <a:rPr lang="el-GR" sz="1800" b="0" i="0" kern="1200" dirty="0">
                          <a:solidFill>
                            <a:schemeClr val="dk1"/>
                          </a:solidFill>
                          <a:latin typeface="Arial" pitchFamily="34" charset="0"/>
                          <a:ea typeface="+mn-ea"/>
                          <a:cs typeface="Arial" pitchFamily="34" charset="0"/>
                        </a:rPr>
                        <a:t>Θα έχει την κατάλληλη διάρκεια ζωής; </a:t>
                      </a:r>
                    </a:p>
                    <a:p>
                      <a:pPr algn="just"/>
                      <a:r>
                        <a:rPr lang="el-GR" sz="1800" b="0" i="0" kern="1200" dirty="0">
                          <a:solidFill>
                            <a:schemeClr val="dk1"/>
                          </a:solidFill>
                          <a:latin typeface="Arial" pitchFamily="34" charset="0"/>
                          <a:ea typeface="+mn-ea"/>
                          <a:cs typeface="Arial" pitchFamily="34" charset="0"/>
                        </a:rPr>
                        <a:t>Εάν είναι μη</a:t>
                      </a:r>
                      <a:r>
                        <a:rPr lang="el-GR" sz="1800" b="0" i="0" kern="1200" baseline="0" dirty="0">
                          <a:solidFill>
                            <a:schemeClr val="dk1"/>
                          </a:solidFill>
                          <a:latin typeface="Arial" pitchFamily="34" charset="0"/>
                          <a:ea typeface="+mn-ea"/>
                          <a:cs typeface="Arial" pitchFamily="34" charset="0"/>
                        </a:rPr>
                        <a:t> αποδεκτό</a:t>
                      </a:r>
                      <a:r>
                        <a:rPr lang="el-GR" sz="1800" b="0" i="0" kern="1200" dirty="0">
                          <a:solidFill>
                            <a:schemeClr val="dk1"/>
                          </a:solidFill>
                          <a:latin typeface="Arial" pitchFamily="34" charset="0"/>
                          <a:ea typeface="+mn-ea"/>
                          <a:cs typeface="Arial" pitchFamily="34" charset="0"/>
                        </a:rPr>
                        <a:t> και δεν μπορεί να διασωθεί, πώς το χειρίζονται</a:t>
                      </a:r>
                      <a:r>
                        <a:rPr lang="el-GR" sz="1800" b="0" i="0" kern="1200" baseline="0" dirty="0">
                          <a:solidFill>
                            <a:schemeClr val="dk1"/>
                          </a:solidFill>
                          <a:latin typeface="Arial" pitchFamily="34" charset="0"/>
                          <a:ea typeface="+mn-ea"/>
                          <a:cs typeface="Arial" pitchFamily="34" charset="0"/>
                        </a:rPr>
                        <a:t> οι ιθύνοντες</a:t>
                      </a:r>
                      <a:r>
                        <a:rPr lang="el-GR" sz="1800" b="0" i="0" kern="1200" dirty="0">
                          <a:solidFill>
                            <a:schemeClr val="dk1"/>
                          </a:solidFill>
                          <a:latin typeface="Arial" pitchFamily="34" charset="0"/>
                          <a:ea typeface="+mn-ea"/>
                          <a:cs typeface="Arial" pitchFamily="34" charset="0"/>
                        </a:rPr>
                        <a:t> (απόρριψη; επανεπεξεργασία; κτλ.)</a:t>
                      </a:r>
                      <a:endParaRPr lang="en-US" sz="1800" b="0" i="0" kern="1200" dirty="0">
                        <a:solidFill>
                          <a:schemeClr val="dk1"/>
                        </a:solidFill>
                        <a:latin typeface="Arial" pitchFamily="34" charset="0"/>
                        <a:ea typeface="+mn-ea"/>
                        <a:cs typeface="Arial"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solidFill>
                  <a:srgbClr val="A02E5F"/>
                </a:solidFill>
                <a:latin typeface="Arial" panose="020B0604020202020204" pitchFamily="34" charset="0"/>
                <a:cs typeface="Arial" panose="020B0604020202020204" pitchFamily="34" charset="0"/>
              </a:rPr>
              <a:t>Καλές πρακτικές για αύξηση προστιθέμενης αξίας προϊόντων</a:t>
            </a:r>
            <a:endParaRPr lang="el-GR" dirty="0"/>
          </a:p>
        </p:txBody>
      </p:sp>
      <p:sp>
        <p:nvSpPr>
          <p:cNvPr id="3" name="2 - Θέση περιεχομένου"/>
          <p:cNvSpPr>
            <a:spLocks noGrp="1"/>
          </p:cNvSpPr>
          <p:nvPr>
            <p:ph idx="1"/>
          </p:nvPr>
        </p:nvSpPr>
        <p:spPr/>
        <p:txBody>
          <a:bodyPr>
            <a:normAutofit lnSpcReduction="10000"/>
          </a:bodyPr>
          <a:lstStyle/>
          <a:p>
            <a:pPr marL="0" indent="0" algn="just">
              <a:buNone/>
            </a:pPr>
            <a:r>
              <a:rPr lang="el-GR" sz="2400" dirty="0">
                <a:latin typeface="Arial" pitchFamily="34" charset="0"/>
                <a:cs typeface="Arial" pitchFamily="34" charset="0"/>
              </a:rPr>
              <a:t>Η ανησυχία των καταναλωτών, της βιομηχανίας τροφίμων και των κυβερνητικών αρχών για την ποιότητα και την ασφάλεια των τροφίμων έχουν αυξήσει τη σημασία των αναλύσεων που καθορίζουν τη σύσταση και τα κρίσιμα, δυνητικά χαρακτηριστικά του προϊόντος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Πρακτικές που αφορούν την προσπάθεια ανάδειξης της ποιότητας των προϊόντων σε παγκόσμια κλίμακα με απώτερο σκοπό την αύξηση της εμπορευσιμότητας και της προστιθέμενης αξίας των τροφίμων φυτικής (ελαιόλαδο και άλλα βρώσιμα έλαια, φρούτα, λαχανικά, άλευρα, ξηροί καρποί, κ.α.) ή ζωικής προέλευσης (κρέας, πουλερικά, ιχθυηρά, αυγά, κ.α.)</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68636222-B506-3316-3CA3-0D0EB3F08ADB}"/>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CF22EB3A-8F10-276F-EB94-EEFF8475422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AF388FD-0E68-CF8B-4BD9-5FFF2C8FE5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7FE79B9-CAEC-B0FE-EDAD-F3FBEDDA20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C9CB5FA-3E1C-C508-2DEC-64257903D50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Χημική Ανάλυση Τροφίμων</a:t>
            </a:r>
            <a:endParaRPr lang="el-GR" sz="4000" dirty="0"/>
          </a:p>
        </p:txBody>
      </p:sp>
      <p:sp>
        <p:nvSpPr>
          <p:cNvPr id="3" name="2 - Θέση περιεχομένου"/>
          <p:cNvSpPr>
            <a:spLocks noGrp="1"/>
          </p:cNvSpPr>
          <p:nvPr>
            <p:ph idx="1"/>
          </p:nvPr>
        </p:nvSpPr>
        <p:spPr>
          <a:xfrm>
            <a:off x="323528" y="1412776"/>
            <a:ext cx="8229600" cy="4525963"/>
          </a:xfrm>
        </p:spPr>
        <p:txBody>
          <a:bodyPr>
            <a:normAutofit/>
          </a:bodyPr>
          <a:lstStyle/>
          <a:p>
            <a:pPr marL="0" indent="0" algn="just">
              <a:buNone/>
            </a:pPr>
            <a:r>
              <a:rPr lang="el-GR" sz="2400" b="1" dirty="0">
                <a:latin typeface="Arial" pitchFamily="34" charset="0"/>
                <a:cs typeface="Arial" pitchFamily="34" charset="0"/>
              </a:rPr>
              <a:t>Πίνακας 1</a:t>
            </a:r>
            <a:r>
              <a:rPr lang="el-GR" sz="2400" dirty="0"/>
              <a:t> </a:t>
            </a:r>
            <a:r>
              <a:rPr lang="el-GR" sz="2400" dirty="0">
                <a:latin typeface="Arial" pitchFamily="34" charset="0"/>
                <a:cs typeface="Arial" pitchFamily="34" charset="0"/>
              </a:rPr>
              <a:t>(συνέχεια).</a:t>
            </a:r>
          </a:p>
          <a:p>
            <a:pPr algn="just">
              <a:buNone/>
            </a:pPr>
            <a:endParaRPr lang="el-GR" sz="2400" dirty="0">
              <a:latin typeface="Arial" pitchFamily="34" charset="0"/>
              <a:cs typeface="Arial" pitchFamily="34" charset="0"/>
            </a:endParaRPr>
          </a:p>
        </p:txBody>
      </p:sp>
      <p:graphicFrame>
        <p:nvGraphicFramePr>
          <p:cNvPr id="4" name="3 - Πίνακας"/>
          <p:cNvGraphicFramePr>
            <a:graphicFrameLocks noGrp="1"/>
          </p:cNvGraphicFramePr>
          <p:nvPr/>
        </p:nvGraphicFramePr>
        <p:xfrm>
          <a:off x="251520" y="2132856"/>
          <a:ext cx="8496944" cy="3123291"/>
        </p:xfrm>
        <a:graphic>
          <a:graphicData uri="http://schemas.openxmlformats.org/drawingml/2006/table">
            <a:tbl>
              <a:tblPr firstRow="1" bandRow="1">
                <a:tableStyleId>{5C22544A-7EE6-4342-B048-85BDC9FD1C3A}</a:tableStyleId>
              </a:tblPr>
              <a:tblGrid>
                <a:gridCol w="2385107">
                  <a:extLst>
                    <a:ext uri="{9D8B030D-6E8A-4147-A177-3AD203B41FA5}">
                      <a16:colId xmlns:a16="http://schemas.microsoft.com/office/drawing/2014/main" val="20000"/>
                    </a:ext>
                  </a:extLst>
                </a:gridCol>
                <a:gridCol w="6111837">
                  <a:extLst>
                    <a:ext uri="{9D8B030D-6E8A-4147-A177-3AD203B41FA5}">
                      <a16:colId xmlns:a16="http://schemas.microsoft.com/office/drawing/2014/main" val="20001"/>
                    </a:ext>
                  </a:extLst>
                </a:gridCol>
              </a:tblGrid>
              <a:tr h="1020171">
                <a:tc>
                  <a:txBody>
                    <a:bodyPr/>
                    <a:lstStyle/>
                    <a:p>
                      <a:pPr algn="l"/>
                      <a:r>
                        <a:rPr lang="el-GR" dirty="0">
                          <a:latin typeface="Arial" pitchFamily="34" charset="0"/>
                          <a:cs typeface="Arial" pitchFamily="34" charset="0"/>
                        </a:rPr>
                        <a:t>Τύπος δείγματος</a:t>
                      </a:r>
                    </a:p>
                  </a:txBody>
                  <a:tcPr/>
                </a:tc>
                <a:tc>
                  <a:txBody>
                    <a:bodyPr/>
                    <a:lstStyle/>
                    <a:p>
                      <a:pPr algn="l"/>
                      <a:r>
                        <a:rPr lang="el-GR" dirty="0">
                          <a:latin typeface="Arial" pitchFamily="34" charset="0"/>
                          <a:cs typeface="Arial" pitchFamily="34" charset="0"/>
                        </a:rPr>
                        <a:t>Σημαντικά θέματα που πρέπει να απαντηθούν-Κρίσιμες ερωτήσεις</a:t>
                      </a:r>
                    </a:p>
                  </a:txBody>
                  <a:tcPr/>
                </a:tc>
                <a:extLst>
                  <a:ext uri="{0D108BD9-81ED-4DB2-BD59-A6C34878D82A}">
                    <a16:rowId xmlns:a16="http://schemas.microsoft.com/office/drawing/2014/main" val="10000"/>
                  </a:ext>
                </a:extLst>
              </a:tr>
              <a:tr h="591051">
                <a:tc>
                  <a:txBody>
                    <a:bodyPr/>
                    <a:lstStyle/>
                    <a:p>
                      <a:pPr algn="just"/>
                      <a:r>
                        <a:rPr lang="el-GR" dirty="0">
                          <a:latin typeface="Arial" pitchFamily="34" charset="0"/>
                          <a:cs typeface="Arial" pitchFamily="34" charset="0"/>
                        </a:rPr>
                        <a:t>Δείγμα</a:t>
                      </a:r>
                      <a:r>
                        <a:rPr lang="el-GR" baseline="0" dirty="0">
                          <a:latin typeface="Arial" pitchFamily="34" charset="0"/>
                          <a:cs typeface="Arial" pitchFamily="34" charset="0"/>
                        </a:rPr>
                        <a:t> ανταγωνιστή</a:t>
                      </a:r>
                      <a:endParaRPr lang="el-GR" dirty="0">
                        <a:latin typeface="Arial" pitchFamily="34" charset="0"/>
                        <a:cs typeface="Arial" pitchFamily="34" charset="0"/>
                      </a:endParaRPr>
                    </a:p>
                  </a:txBody>
                  <a:tcPr/>
                </a:tc>
                <a:tc>
                  <a:txBody>
                    <a:bodyPr/>
                    <a:lstStyle/>
                    <a:p>
                      <a:pPr algn="just"/>
                      <a:r>
                        <a:rPr lang="el-GR" sz="1800" b="0" i="0" kern="1200" dirty="0">
                          <a:solidFill>
                            <a:schemeClr val="dk1"/>
                          </a:solidFill>
                          <a:latin typeface="Arial" pitchFamily="34" charset="0"/>
                          <a:ea typeface="+mn-ea"/>
                          <a:cs typeface="Arial" pitchFamily="34" charset="0"/>
                        </a:rPr>
                        <a:t>Ποια είναι η σύσταση και τα χαρακτηριστικά του; </a:t>
                      </a:r>
                    </a:p>
                    <a:p>
                      <a:pPr algn="just"/>
                      <a:r>
                        <a:rPr lang="el-GR" sz="1800" b="0" i="0" kern="1200" dirty="0">
                          <a:solidFill>
                            <a:schemeClr val="dk1"/>
                          </a:solidFill>
                          <a:latin typeface="Arial" pitchFamily="34" charset="0"/>
                          <a:ea typeface="+mn-ea"/>
                          <a:cs typeface="Arial" pitchFamily="34" charset="0"/>
                        </a:rPr>
                        <a:t>Πώς μπορούμε να χρησιμοποιήσουμε αυτές τις πληροφορίες για την ανάπτυξη νέων προϊόντων;</a:t>
                      </a:r>
                      <a:endParaRPr lang="en-US" sz="1800" b="0" i="0" kern="1200" dirty="0">
                        <a:solidFill>
                          <a:schemeClr val="dk1"/>
                        </a:solidFill>
                        <a:latin typeface="Arial" pitchFamily="34" charset="0"/>
                        <a:ea typeface="+mn-ea"/>
                        <a:cs typeface="Arial" pitchFamily="34" charset="0"/>
                      </a:endParaRPr>
                    </a:p>
                  </a:txBody>
                  <a:tcPr/>
                </a:tc>
                <a:extLst>
                  <a:ext uri="{0D108BD9-81ED-4DB2-BD59-A6C34878D82A}">
                    <a16:rowId xmlns:a16="http://schemas.microsoft.com/office/drawing/2014/main" val="10001"/>
                  </a:ext>
                </a:extLst>
              </a:tr>
              <a:tr h="591051">
                <a:tc>
                  <a:txBody>
                    <a:bodyPr/>
                    <a:lstStyle/>
                    <a:p>
                      <a:pPr algn="just"/>
                      <a:r>
                        <a:rPr lang="el-GR" dirty="0">
                          <a:latin typeface="Arial" pitchFamily="34" charset="0"/>
                          <a:cs typeface="Arial" pitchFamily="34" charset="0"/>
                        </a:rPr>
                        <a:t>Δείγμα καταγγελίας (παραπόνων)</a:t>
                      </a:r>
                    </a:p>
                  </a:txBody>
                  <a:tcPr/>
                </a:tc>
                <a:tc>
                  <a:txBody>
                    <a:bodyPr/>
                    <a:lstStyle/>
                    <a:p>
                      <a:pPr algn="just"/>
                      <a:r>
                        <a:rPr lang="el-GR" sz="1800" b="0" i="0" kern="1200" dirty="0">
                          <a:solidFill>
                            <a:schemeClr val="dk1"/>
                          </a:solidFill>
                          <a:latin typeface="Arial" pitchFamily="34" charset="0"/>
                          <a:ea typeface="+mn-ea"/>
                          <a:cs typeface="Arial" pitchFamily="34" charset="0"/>
                        </a:rPr>
                        <a:t>Πώς γίνεται η σύσταση και τα χαρακτηριστικά ενός δείγματος καταγγελίας που υποβάλλονται από έναν πελάτη/καταναλωτή να διαφέρουν από ένα δείγμα χωρίς προβλήματα;</a:t>
                      </a:r>
                      <a:endParaRPr lang="en-US" sz="1800" b="0" i="0" kern="1200" dirty="0">
                        <a:solidFill>
                          <a:schemeClr val="dk1"/>
                        </a:solidFill>
                        <a:latin typeface="Arial" pitchFamily="34" charset="0"/>
                        <a:ea typeface="+mn-ea"/>
                        <a:cs typeface="Arial" pitchFamily="34" charset="0"/>
                      </a:endParaRPr>
                    </a:p>
                  </a:txBody>
                  <a:tcPr/>
                </a:tc>
                <a:extLst>
                  <a:ext uri="{0D108BD9-81ED-4DB2-BD59-A6C34878D82A}">
                    <a16:rowId xmlns:a16="http://schemas.microsoft.com/office/drawing/2014/main" val="10002"/>
                  </a:ext>
                </a:extLst>
              </a:tr>
            </a:tbl>
          </a:graphicData>
        </a:graphic>
      </p:graphicFrame>
      <p:grpSp>
        <p:nvGrpSpPr>
          <p:cNvPr id="5" name="Ομάδα 4">
            <a:extLst>
              <a:ext uri="{FF2B5EF4-FFF2-40B4-BE49-F238E27FC236}">
                <a16:creationId xmlns:a16="http://schemas.microsoft.com/office/drawing/2014/main" id="{3864B65A-624E-48DA-2975-66ADE3024465}"/>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F5ABF60A-B0E1-FFD9-3A2B-98849718889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10444174-A0EF-2D4B-EAD6-2C006301DA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92578063-C3EE-95A0-9B08-0A00112060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A97C2036-7566-550F-5E00-4008898B4B2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Ομάδα 8">
            <a:extLst>
              <a:ext uri="{FF2B5EF4-FFF2-40B4-BE49-F238E27FC236}">
                <a16:creationId xmlns:a16="http://schemas.microsoft.com/office/drawing/2014/main" id="{B547E160-0832-3460-7C04-F9B6255B1C91}"/>
              </a:ext>
            </a:extLst>
          </p:cNvPr>
          <p:cNvGrpSpPr/>
          <p:nvPr/>
        </p:nvGrpSpPr>
        <p:grpSpPr>
          <a:xfrm>
            <a:off x="38118" y="6093296"/>
            <a:ext cx="9070386" cy="864493"/>
            <a:chOff x="107504" y="5733258"/>
            <a:chExt cx="8928992" cy="1224531"/>
          </a:xfrm>
        </p:grpSpPr>
        <p:pic>
          <p:nvPicPr>
            <p:cNvPr id="12" name="Picture 3" descr="G:\Katia\Διδακτορική Διατριβή\Kείμενο\Εικόνες\slide2.jpg">
              <a:extLst>
                <a:ext uri="{FF2B5EF4-FFF2-40B4-BE49-F238E27FC236}">
                  <a16:creationId xmlns:a16="http://schemas.microsoft.com/office/drawing/2014/main" id="{B3640246-BCCA-719D-959C-2E42D2C8B77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3" name="Γραφικό 12" descr="Ψάρι με συμπαγές γέμισμα">
              <a:extLst>
                <a:ext uri="{FF2B5EF4-FFF2-40B4-BE49-F238E27FC236}">
                  <a16:creationId xmlns:a16="http://schemas.microsoft.com/office/drawing/2014/main" id="{D99885B8-EE41-9C0D-6803-E3BFBEE789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4" name="Γραφικό 13" descr="Ψάρι με συμπαγές γέμισμα">
              <a:extLst>
                <a:ext uri="{FF2B5EF4-FFF2-40B4-BE49-F238E27FC236}">
                  <a16:creationId xmlns:a16="http://schemas.microsoft.com/office/drawing/2014/main" id="{E14CDC35-609E-10BB-B30A-FF03BD6966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5" name="Γραφικό 14" descr="Ανταγωνισμός με συμπαγές γέμισμα">
              <a:extLst>
                <a:ext uri="{FF2B5EF4-FFF2-40B4-BE49-F238E27FC236}">
                  <a16:creationId xmlns:a16="http://schemas.microsoft.com/office/drawing/2014/main" id="{54F03B4A-7FBB-C170-E0C3-365E219249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p:txBody>
          <a:bodyPr>
            <a:normAutofit fontScale="90000"/>
          </a:bodyPr>
          <a:lstStyle/>
          <a:p>
            <a:r>
              <a:rPr lang="el-GR" sz="4000" dirty="0">
                <a:latin typeface="Arial" pitchFamily="34" charset="0"/>
                <a:cs typeface="Arial" pitchFamily="34" charset="0"/>
              </a:rPr>
              <a:t>Χημική Ανάλυση Τροφίμων</a:t>
            </a:r>
            <a:r>
              <a:rPr lang="en-US" sz="4000" dirty="0">
                <a:latin typeface="Arial" pitchFamily="34" charset="0"/>
                <a:cs typeface="Arial" pitchFamily="34" charset="0"/>
              </a:rPr>
              <a:t> </a:t>
            </a:r>
            <a:r>
              <a:rPr lang="el-GR" sz="4000" dirty="0">
                <a:latin typeface="Arial" pitchFamily="34" charset="0"/>
                <a:cs typeface="Arial" pitchFamily="34" charset="0"/>
              </a:rPr>
              <a:t>Φυτικής και Ζωικής Προέλευσης</a:t>
            </a:r>
            <a:endParaRPr lang="el-GR" sz="4000" dirty="0"/>
          </a:p>
        </p:txBody>
      </p:sp>
      <p:sp>
        <p:nvSpPr>
          <p:cNvPr id="3" name="2 - Θέση περιεχομένου"/>
          <p:cNvSpPr>
            <a:spLocks noGrp="1"/>
          </p:cNvSpPr>
          <p:nvPr>
            <p:ph idx="1"/>
          </p:nvPr>
        </p:nvSpPr>
        <p:spPr>
          <a:xfrm>
            <a:off x="107504" y="1628800"/>
            <a:ext cx="8784976" cy="4968552"/>
          </a:xfrm>
        </p:spPr>
        <p:txBody>
          <a:bodyPr>
            <a:normAutofit fontScale="85000" lnSpcReduction="10000"/>
          </a:bodyPr>
          <a:lstStyle/>
          <a:p>
            <a:pPr marL="0" indent="0" algn="just">
              <a:buNone/>
            </a:pPr>
            <a:r>
              <a:rPr lang="el-GR" sz="2400" dirty="0">
                <a:latin typeface="Arial" pitchFamily="34" charset="0"/>
                <a:cs typeface="Arial" pitchFamily="34" charset="0"/>
              </a:rPr>
              <a:t>Η ορθή πρακτική της επιλογής της χημικής ανάλυσης των τροφίμων μπορεί να ακολουθήσει το ακόλουθο σχήμα (</a:t>
            </a:r>
            <a:r>
              <a:rPr lang="el-GR" sz="2400" b="1" dirty="0">
                <a:latin typeface="Arial" pitchFamily="34" charset="0"/>
                <a:cs typeface="Arial" pitchFamily="34" charset="0"/>
              </a:rPr>
              <a:t>Σχήμα 1</a:t>
            </a:r>
            <a:r>
              <a:rPr lang="el-GR" sz="2400" dirty="0">
                <a:latin typeface="Arial" pitchFamily="34" charset="0"/>
                <a:cs typeface="Arial" pitchFamily="34" charset="0"/>
              </a:rPr>
              <a:t>)</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endParaRPr lang="el-GR" sz="1700" dirty="0">
              <a:latin typeface="Arial" pitchFamily="34" charset="0"/>
              <a:cs typeface="Arial" pitchFamily="34" charset="0"/>
            </a:endParaRPr>
          </a:p>
          <a:p>
            <a:pPr marL="0" indent="0" algn="just">
              <a:buNone/>
            </a:pPr>
            <a:endParaRPr lang="el-GR" sz="1700" dirty="0">
              <a:latin typeface="Arial" pitchFamily="34" charset="0"/>
              <a:cs typeface="Arial" pitchFamily="34" charset="0"/>
            </a:endParaRPr>
          </a:p>
          <a:p>
            <a:pPr marL="0" indent="0" algn="just">
              <a:buNone/>
            </a:pPr>
            <a:endParaRPr lang="el-GR" sz="1700" dirty="0">
              <a:latin typeface="Arial" pitchFamily="34" charset="0"/>
              <a:cs typeface="Arial" pitchFamily="34" charset="0"/>
            </a:endParaRPr>
          </a:p>
          <a:p>
            <a:pPr marL="0" indent="0">
              <a:buNone/>
            </a:pPr>
            <a:r>
              <a:rPr lang="el-GR" sz="1700" dirty="0">
                <a:latin typeface="Arial" pitchFamily="34" charset="0"/>
                <a:cs typeface="Arial" pitchFamily="34" charset="0"/>
              </a:rPr>
              <a:t>Σκοπός της ανάλυσης             Χαρακτηριστικά των μεθόδων </a:t>
            </a:r>
          </a:p>
          <a:p>
            <a:pPr marL="0" indent="0">
              <a:buNone/>
            </a:pPr>
            <a:r>
              <a:rPr lang="el-GR" sz="1700" dirty="0">
                <a:latin typeface="Arial" pitchFamily="34" charset="0"/>
                <a:cs typeface="Arial" pitchFamily="34" charset="0"/>
              </a:rPr>
              <a:t>                                                επιλογής                                                       Ενώσεις/συστατικά ενδιαφέροντος</a:t>
            </a:r>
          </a:p>
          <a:p>
            <a:pPr marL="0" indent="0" algn="just">
              <a:buNone/>
            </a:pP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ctr">
              <a:buNone/>
            </a:pPr>
            <a:r>
              <a:rPr lang="el-GR" sz="1900" b="1" dirty="0">
                <a:latin typeface="Arial" pitchFamily="34" charset="0"/>
                <a:cs typeface="Arial" pitchFamily="34" charset="0"/>
              </a:rPr>
              <a:t>Εφαρμογές: </a:t>
            </a:r>
          </a:p>
          <a:p>
            <a:pPr marL="0" indent="0" algn="ctr">
              <a:buNone/>
            </a:pPr>
            <a:r>
              <a:rPr lang="el-GR" sz="1700" dirty="0">
                <a:latin typeface="Arial" pitchFamily="34" charset="0"/>
                <a:cs typeface="Arial" pitchFamily="34" charset="0"/>
              </a:rPr>
              <a:t>Επιλογή συγκεκριμένης μεθόδου για την ανάλυση συγκεκριμένου συστατικού/χαρακτηριστικού σε συγκεκριμένο τρόφιμο</a:t>
            </a:r>
          </a:p>
          <a:p>
            <a:pPr marL="0" indent="0" algn="just">
              <a:buNone/>
            </a:pPr>
            <a:endParaRPr lang="el-GR" sz="2400" b="1" dirty="0">
              <a:latin typeface="Arial" pitchFamily="34" charset="0"/>
              <a:cs typeface="Arial" pitchFamily="34" charset="0"/>
            </a:endParaRPr>
          </a:p>
          <a:p>
            <a:pPr marL="0" indent="0" algn="just">
              <a:buNone/>
            </a:pPr>
            <a:endParaRPr lang="el-GR" sz="2400" b="1" dirty="0">
              <a:latin typeface="Arial" pitchFamily="34" charset="0"/>
              <a:cs typeface="Arial" pitchFamily="34" charset="0"/>
            </a:endParaRPr>
          </a:p>
          <a:p>
            <a:pPr marL="0" indent="0" algn="just">
              <a:buNone/>
            </a:pPr>
            <a:r>
              <a:rPr lang="el-GR" sz="2400" b="1" dirty="0">
                <a:latin typeface="Arial" pitchFamily="34" charset="0"/>
                <a:cs typeface="Arial" pitchFamily="34" charset="0"/>
              </a:rPr>
              <a:t>Σχήμα 1</a:t>
            </a:r>
            <a:r>
              <a:rPr lang="el-GR" sz="2400" dirty="0">
                <a:latin typeface="Arial" pitchFamily="34" charset="0"/>
                <a:cs typeface="Arial" pitchFamily="34" charset="0"/>
              </a:rPr>
              <a:t>. Επιλογή μεθόδου χημικής ανάλυσης τροφίμων.</a:t>
            </a:r>
          </a:p>
        </p:txBody>
      </p:sp>
      <p:sp>
        <p:nvSpPr>
          <p:cNvPr id="4" name="3 - Ορθογώνιο"/>
          <p:cNvSpPr/>
          <p:nvPr/>
        </p:nvSpPr>
        <p:spPr>
          <a:xfrm>
            <a:off x="179512" y="3212976"/>
            <a:ext cx="1944216" cy="504056"/>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Ορθογώνιο"/>
          <p:cNvSpPr/>
          <p:nvPr/>
        </p:nvSpPr>
        <p:spPr>
          <a:xfrm>
            <a:off x="2411760" y="3140968"/>
            <a:ext cx="2808312" cy="72008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 </a:t>
            </a:r>
          </a:p>
        </p:txBody>
      </p:sp>
      <p:sp>
        <p:nvSpPr>
          <p:cNvPr id="6" name="5 - Ορθογώνιο"/>
          <p:cNvSpPr/>
          <p:nvPr/>
        </p:nvSpPr>
        <p:spPr>
          <a:xfrm>
            <a:off x="5652120" y="3212976"/>
            <a:ext cx="3168352" cy="648072"/>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251520" y="4653136"/>
            <a:ext cx="8640960"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3707904" y="3933056"/>
            <a:ext cx="36004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Δεξιό βέλος"/>
          <p:cNvSpPr/>
          <p:nvPr/>
        </p:nvSpPr>
        <p:spPr>
          <a:xfrm rot="2058472">
            <a:off x="628429" y="4013959"/>
            <a:ext cx="902563" cy="3384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Δεξιό βέλος"/>
          <p:cNvSpPr/>
          <p:nvPr/>
        </p:nvSpPr>
        <p:spPr>
          <a:xfrm rot="8050466">
            <a:off x="6594252" y="4082633"/>
            <a:ext cx="760954" cy="3384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p>
        </p:txBody>
      </p:sp>
      <p:sp>
        <p:nvSpPr>
          <p:cNvPr id="3" name="2 - Θέση περιεχομένου"/>
          <p:cNvSpPr>
            <a:spLocks noGrp="1"/>
          </p:cNvSpPr>
          <p:nvPr>
            <p:ph idx="1"/>
          </p:nvPr>
        </p:nvSpPr>
        <p:spPr/>
        <p:txBody>
          <a:bodyPr>
            <a:normAutofit/>
          </a:bodyPr>
          <a:lstStyle/>
          <a:p>
            <a:pPr marL="457200" indent="-457200">
              <a:buAutoNum type="arabicPeriod"/>
            </a:pPr>
            <a:r>
              <a:rPr lang="el-GR" sz="2400" b="1" dirty="0">
                <a:latin typeface="Arial" pitchFamily="34" charset="0"/>
                <a:cs typeface="Arial" pitchFamily="34" charset="0"/>
              </a:rPr>
              <a:t>Επιλογή και προετοιμασία δείγματος</a:t>
            </a:r>
          </a:p>
          <a:p>
            <a:pPr marL="0" indent="0" algn="just">
              <a:buNone/>
            </a:pPr>
            <a:r>
              <a:rPr lang="el-GR" sz="2400" dirty="0">
                <a:latin typeface="Arial" pitchFamily="34" charset="0"/>
                <a:cs typeface="Arial" pitchFamily="34" charset="0"/>
              </a:rPr>
              <a:t>Κατά την ανάλυση δειγμάτων τροφίμων των τύπων που περιγράφηκαν προηγουμένως, όλα τα αποτελέσματα εξαρτώνται από τη λήψη ενός αντιπροσωπευτικού δείγματος και τη μετατροπή του δείγματος σε μια μορφή που μπορεί να αναλυθεί</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Κανένα από τα δύο δεν είναι τόσο εύκολο όσο ακούγεται!</a:t>
            </a:r>
          </a:p>
          <a:p>
            <a:pPr marL="0" indent="0" algn="just">
              <a:buNone/>
            </a:pPr>
            <a:endParaRPr lang="el-GR"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 Η δειγματοληψία και η προετοιμασία του δείγματος είναι υψίστης σημασίας</a:t>
            </a:r>
            <a:r>
              <a:rPr lang="en-US" sz="2400" dirty="0">
                <a:latin typeface="Arial" pitchFamily="34" charset="0"/>
                <a:cs typeface="Arial" pitchFamily="34" charset="0"/>
              </a:rPr>
              <a:t>.</a:t>
            </a:r>
            <a:endParaRPr lang="el-GR" sz="2400" b="1"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A892DC2-834B-ADE1-3971-8D0A002136BE}"/>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A3E2AFD2-DA52-F7BB-0F38-9538064A821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A69C96A-0E68-69E9-EC4A-C5396195DA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1817F63-9897-CFA5-9CBA-60A35700E9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019FC05-3922-409D-26D7-8C462E5489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endParaRPr lang="el-GR" dirty="0"/>
          </a:p>
        </p:txBody>
      </p:sp>
      <p:sp>
        <p:nvSpPr>
          <p:cNvPr id="3" name="2 - Θέση περιεχομένου"/>
          <p:cNvSpPr>
            <a:spLocks noGrp="1"/>
          </p:cNvSpPr>
          <p:nvPr>
            <p:ph idx="1"/>
          </p:nvPr>
        </p:nvSpPr>
        <p:spPr/>
        <p:txBody>
          <a:bodyPr>
            <a:normAutofit lnSpcReduction="10000"/>
          </a:bodyPr>
          <a:lstStyle/>
          <a:p>
            <a:pPr algn="just">
              <a:buNone/>
            </a:pPr>
            <a:r>
              <a:rPr lang="el-GR" sz="2400" dirty="0">
                <a:latin typeface="Arial" pitchFamily="34" charset="0"/>
                <a:cs typeface="Arial" pitchFamily="34" charset="0"/>
              </a:rPr>
              <a:t>    Η δειγματοληψία είναι το αρχικό σημείο για την ταυτοποίηση του δείγματος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Τα εργαστήρια ανάλυσης πρέπει να παρακολουθούν τα εισερχόμενα δείγματα και να μπορούν να αποθηκεύουν τα αναλυτικά δεδομένα από τις αναλύσεις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Αυτές οι αναλυτικές πληροφορίες συχνά αποθηκεύονται σε ένα εργαστηριακό σύστημα διαχείρισης πληροφοριών (LIMS, </a:t>
            </a:r>
            <a:r>
              <a:rPr lang="en-US" sz="2400" dirty="0">
                <a:latin typeface="Arial" pitchFamily="34" charset="0"/>
                <a:cs typeface="Arial" pitchFamily="34" charset="0"/>
              </a:rPr>
              <a:t>Laboratory Information Management System)</a:t>
            </a:r>
            <a:r>
              <a:rPr lang="el-GR" sz="2400" dirty="0">
                <a:latin typeface="Arial" pitchFamily="34" charset="0"/>
                <a:cs typeface="Arial" pitchFamily="34" charset="0"/>
              </a:rPr>
              <a:t> το οποίο είναι ένα πρόγραμμα βάσης δεδομένων υπολογιστή</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7A7F4D65-F27A-A5EA-45BE-D2B8B938B7F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F1F2AF61-09A7-BC6E-A3E0-1DE791259A6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84C8BB9-CAF8-0CD2-7A8B-A9D67B06C6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1191549-C497-D4BC-415F-60FD9E6C66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AEEF19D3-522F-121D-324A-482B904E414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88640"/>
            <a:ext cx="8686800"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endParaRPr lang="el-GR" dirty="0"/>
          </a:p>
        </p:txBody>
      </p:sp>
      <p:sp>
        <p:nvSpPr>
          <p:cNvPr id="3" name="2 - Θέση περιεχομένου"/>
          <p:cNvSpPr>
            <a:spLocks noGrp="1"/>
          </p:cNvSpPr>
          <p:nvPr>
            <p:ph idx="1"/>
          </p:nvPr>
        </p:nvSpPr>
        <p:spPr/>
        <p:txBody>
          <a:bodyPr>
            <a:normAutofit/>
          </a:bodyPr>
          <a:lstStyle/>
          <a:p>
            <a:pPr>
              <a:buNone/>
            </a:pPr>
            <a:r>
              <a:rPr lang="el-GR" sz="2400" b="1" dirty="0">
                <a:latin typeface="Arial" pitchFamily="34" charset="0"/>
                <a:cs typeface="Arial" pitchFamily="34" charset="0"/>
              </a:rPr>
              <a:t>2. Εκτέλεση της ανάλυσης</a:t>
            </a:r>
          </a:p>
          <a:p>
            <a:pPr marL="0" indent="0" algn="just">
              <a:buNone/>
            </a:pPr>
            <a:r>
              <a:rPr lang="el-GR" sz="2400" dirty="0">
                <a:latin typeface="Arial" pitchFamily="34" charset="0"/>
                <a:cs typeface="Arial" pitchFamily="34" charset="0"/>
              </a:rPr>
              <a:t>Η εκτέλεση της ανάλυσης είναι μοναδική για κάθε συστατικό ή χαρακτηριστικό που πρόκειται να αναλυθεί/προσδιοριστεί και μπορεί να είναι μοναδική για έναν συγκεκριμένο τύπο τροφίμου</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b="1" dirty="0">
              <a:latin typeface="Arial" pitchFamily="34" charset="0"/>
              <a:cs typeface="Arial" pitchFamily="34" charset="0"/>
            </a:endParaRPr>
          </a:p>
          <a:p>
            <a:pPr marL="0" indent="0" algn="just">
              <a:buNone/>
            </a:pPr>
            <a:r>
              <a:rPr lang="el-GR" sz="2400" dirty="0">
                <a:latin typeface="Arial" pitchFamily="34" charset="0"/>
                <a:cs typeface="Arial" pitchFamily="34" charset="0"/>
              </a:rPr>
              <a:t>Επίσης, πρέπει να σημειωθεί ότι πολλές αναλυτικές μέθοδοι/τεχνικές χρησιμοποιούν αυτοματοποιημένα όργανα, συμπεριλαμβανομένων των αυτόματων δειγματοληπτών και της ρομποτικής για την επιτάχυνση των αναλύσεων</a:t>
            </a:r>
            <a:r>
              <a:rPr lang="en-US" sz="2400" dirty="0">
                <a:latin typeface="Arial" pitchFamily="34" charset="0"/>
                <a:cs typeface="Arial" pitchFamily="34" charset="0"/>
              </a:rPr>
              <a:t>.</a:t>
            </a:r>
            <a:endParaRPr lang="el-GR" sz="2400" b="1"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E5B2D441-23D1-26AA-41DB-1B89C3CFED94}"/>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5F431286-5A91-C409-2C94-ECE95412757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72BDC56-1804-5E93-7247-789554AC83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E63CDA0-225F-812F-17E2-883CE4F54E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5A84ABB-386A-D7C6-CFAC-E81817C162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6EBB1CE6-7482-2F21-F9E9-9BE49ACE9B01}"/>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4677DF49-DD93-EF82-C9FC-8D5B7219213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F72A70B-3333-0AC0-1A2D-DD0D4768A1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104711E-8AC4-1E85-E167-BF18605999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7795C19-EE85-32AC-17B8-B74FCE58B9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457200" y="274638"/>
            <a:ext cx="8686800"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endParaRPr lang="el-GR" dirty="0"/>
          </a:p>
        </p:txBody>
      </p:sp>
      <p:sp>
        <p:nvSpPr>
          <p:cNvPr id="3" name="2 - Θέση περιεχομένου"/>
          <p:cNvSpPr>
            <a:spLocks noGrp="1"/>
          </p:cNvSpPr>
          <p:nvPr>
            <p:ph idx="1"/>
          </p:nvPr>
        </p:nvSpPr>
        <p:spPr>
          <a:xfrm>
            <a:off x="457200" y="1600200"/>
            <a:ext cx="8229600" cy="4925144"/>
          </a:xfrm>
        </p:spPr>
        <p:txBody>
          <a:bodyPr>
            <a:normAutofit lnSpcReduction="10000"/>
          </a:bodyPr>
          <a:lstStyle/>
          <a:p>
            <a:pPr algn="just">
              <a:buNone/>
            </a:pPr>
            <a:r>
              <a:rPr lang="el-GR" sz="2400" b="1" dirty="0">
                <a:latin typeface="Arial" pitchFamily="34" charset="0"/>
                <a:cs typeface="Arial" pitchFamily="34" charset="0"/>
              </a:rPr>
              <a:t>3. Υπολογισμοί και έκφραση των αποτελεσμάτων</a:t>
            </a:r>
          </a:p>
          <a:p>
            <a:pPr marL="0" indent="0" algn="just">
              <a:buNone/>
            </a:pPr>
            <a:r>
              <a:rPr lang="el-GR" sz="2400" dirty="0">
                <a:latin typeface="Arial" pitchFamily="34" charset="0"/>
                <a:cs typeface="Arial" pitchFamily="34" charset="0"/>
              </a:rPr>
              <a:t>Για να ληφθούν αποφάσεις και να ληφθούν μέτρα με βάση τα αποτελέσματα που προέκυψαν από την εκτέλεση της ανάλυσης που καθόρισε τη σύσταση ή τα ποιοτικά χαρακτηριστικά ενός τροφίμου (π.χ., εμφάνιση, οσμή, γεύση, υφή, κ.α.), πρέπει να γίνουν οι κατάλληλοι υπολογισμοί για τη σωστή ερμηνεία των δεδομένων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Χειρισμός δεδομένων (</a:t>
            </a:r>
            <a:r>
              <a:rPr lang="en-US" sz="2400" dirty="0">
                <a:latin typeface="Arial" pitchFamily="34" charset="0"/>
                <a:cs typeface="Arial" pitchFamily="34" charset="0"/>
              </a:rPr>
              <a:t>Data handling) </a:t>
            </a:r>
            <a:r>
              <a:rPr lang="el-GR" sz="2400" dirty="0">
                <a:latin typeface="Arial" pitchFamily="34" charset="0"/>
                <a:cs typeface="Arial" pitchFamily="34" charset="0"/>
              </a:rPr>
              <a:t>είναι ο δόκιμος όρος που περιλαμβάνει σημαντικές στατιστικές αρχές με βάση εποπτευόμενες</a:t>
            </a:r>
            <a:r>
              <a:rPr lang="en-US" sz="2400" dirty="0">
                <a:latin typeface="Arial" pitchFamily="34" charset="0"/>
                <a:cs typeface="Arial" pitchFamily="34" charset="0"/>
              </a:rPr>
              <a:t> </a:t>
            </a:r>
            <a:r>
              <a:rPr lang="el-GR" sz="2400" dirty="0">
                <a:latin typeface="Arial" pitchFamily="34" charset="0"/>
                <a:cs typeface="Arial" pitchFamily="34" charset="0"/>
              </a:rPr>
              <a:t>(</a:t>
            </a:r>
            <a:r>
              <a:rPr lang="en-US" sz="2400" dirty="0">
                <a:latin typeface="Arial" pitchFamily="34" charset="0"/>
                <a:cs typeface="Arial" pitchFamily="34" charset="0"/>
              </a:rPr>
              <a:t>supervised) </a:t>
            </a:r>
            <a:r>
              <a:rPr lang="el-GR" sz="2400" dirty="0">
                <a:latin typeface="Arial" pitchFamily="34" charset="0"/>
                <a:cs typeface="Arial" pitchFamily="34" charset="0"/>
              </a:rPr>
              <a:t>και μη εποπτευόμενες</a:t>
            </a:r>
            <a:r>
              <a:rPr lang="en-US" sz="2400" dirty="0">
                <a:latin typeface="Arial" pitchFamily="34" charset="0"/>
                <a:cs typeface="Arial" pitchFamily="34" charset="0"/>
              </a:rPr>
              <a:t> (unsupervised)</a:t>
            </a:r>
            <a:r>
              <a:rPr lang="el-GR" sz="2400" dirty="0">
                <a:latin typeface="Arial" pitchFamily="34" charset="0"/>
                <a:cs typeface="Arial" pitchFamily="34" charset="0"/>
              </a:rPr>
              <a:t> στατιστικές τεχνικές</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Karabagias et al., 2020b</a:t>
            </a:r>
            <a:r>
              <a:rPr lang="en-US" sz="2400" dirty="0">
                <a:latin typeface="Arial" pitchFamily="34" charset="0"/>
                <a:cs typeface="Arial" pitchFamily="34" charset="0"/>
              </a:rPr>
              <a:t>).</a:t>
            </a:r>
            <a:endParaRPr lang="el-GR" sz="2400" b="1"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p>
        </p:txBody>
      </p:sp>
      <p:sp>
        <p:nvSpPr>
          <p:cNvPr id="3" name="2 - Θέση περιεχομένου"/>
          <p:cNvSpPr>
            <a:spLocks noGrp="1"/>
          </p:cNvSpPr>
          <p:nvPr>
            <p:ph idx="1"/>
          </p:nvPr>
        </p:nvSpPr>
        <p:spPr>
          <a:xfrm>
            <a:off x="457200" y="1600200"/>
            <a:ext cx="8229600" cy="4349079"/>
          </a:xfrm>
        </p:spPr>
        <p:txBody>
          <a:bodyPr>
            <a:normAutofit fontScale="92500" lnSpcReduction="20000"/>
          </a:bodyPr>
          <a:lstStyle/>
          <a:p>
            <a:pPr marL="0" indent="0" algn="just">
              <a:buNone/>
            </a:pPr>
            <a:r>
              <a:rPr lang="el-GR" sz="2600" dirty="0">
                <a:latin typeface="Arial" pitchFamily="34" charset="0"/>
                <a:cs typeface="Arial" pitchFamily="34" charset="0"/>
              </a:rPr>
              <a:t>Για να βασιστούν επιτυχώς οι αποφάσεις στα αποτελέσματα οποιασδήποτε ανάλυσης, πρέπει κανείς να εκτελέσει σωστά και τα τρία βασικά βήματα της ανάλυσης:</a:t>
            </a:r>
          </a:p>
          <a:p>
            <a:pPr marL="0" indent="0" algn="just">
              <a:buNone/>
            </a:pPr>
            <a:endParaRPr lang="en-US" sz="2600" dirty="0">
              <a:latin typeface="Arial" pitchFamily="34" charset="0"/>
              <a:cs typeface="Arial" pitchFamily="34" charset="0"/>
            </a:endParaRPr>
          </a:p>
          <a:p>
            <a:pPr marL="457200" indent="-457200" algn="just">
              <a:buAutoNum type="arabicParenBoth"/>
            </a:pPr>
            <a:r>
              <a:rPr lang="el-GR" sz="2600" dirty="0">
                <a:latin typeface="Arial" pitchFamily="34" charset="0"/>
                <a:cs typeface="Arial" pitchFamily="34" charset="0"/>
              </a:rPr>
              <a:t>επιλογή και προετοιμασία δειγμάτων, </a:t>
            </a:r>
          </a:p>
          <a:p>
            <a:pPr marL="457200" indent="-457200" algn="just">
              <a:buAutoNum type="arabicParenBoth"/>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(2) εκτέλεση της ανάλυσης,</a:t>
            </a:r>
          </a:p>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(3) υπολογισμός και ερμηνεία των αποτελεσμάτων (</a:t>
            </a:r>
            <a:r>
              <a:rPr lang="en-US" sz="2600" dirty="0">
                <a:solidFill>
                  <a:schemeClr val="accent1"/>
                </a:solidFill>
                <a:latin typeface="Arial" pitchFamily="34" charset="0"/>
                <a:cs typeface="Arial" pitchFamily="34" charset="0"/>
              </a:rPr>
              <a:t>Nielsen, 2009</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p>
        </p:txBody>
      </p:sp>
      <p:grpSp>
        <p:nvGrpSpPr>
          <p:cNvPr id="4" name="Ομάδα 3">
            <a:extLst>
              <a:ext uri="{FF2B5EF4-FFF2-40B4-BE49-F238E27FC236}">
                <a16:creationId xmlns:a16="http://schemas.microsoft.com/office/drawing/2014/main" id="{25DA062F-8E44-BAC5-73D8-1E9BD1B031A3}"/>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C47C99CC-E2CB-753D-F413-E00B19AE0B1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C935E2D-5661-B75E-973C-C2A9B309F4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5907F47-B57B-60F1-3A49-BC4C997CF2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1AEE353-ABB4-3479-D2FE-23115953D5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endParaRPr lang="el-GR" dirty="0"/>
          </a:p>
        </p:txBody>
      </p:sp>
      <p:sp>
        <p:nvSpPr>
          <p:cNvPr id="3" name="2 - Θέση περιεχομένου"/>
          <p:cNvSpPr>
            <a:spLocks noGrp="1"/>
          </p:cNvSpPr>
          <p:nvPr>
            <p:ph idx="1"/>
          </p:nvPr>
        </p:nvSpPr>
        <p:spPr/>
        <p:txBody>
          <a:bodyPr>
            <a:normAutofit lnSpcReduction="10000"/>
          </a:bodyPr>
          <a:lstStyle/>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επιλογή της μεθόδου ανάλυσης βασίζεται συνήθως στα εξής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 στον στόχο της ανάλυσης,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τα χαρακτηριστικά της ίδιας της μεθόδου (π.χ. ειδικότητα, ακρίβεια, αξιοπιστία, ταχύτητα,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στο κόστος εξοπλισμού και την εκπαίδευση του προσωπικού, </a:t>
            </a:r>
          </a:p>
          <a:p>
            <a:pPr marL="0" indent="0" algn="just">
              <a:buFont typeface="Wingdings" pitchFamily="2" charset="2"/>
              <a:buChar char="ü"/>
            </a:pPr>
            <a:r>
              <a:rPr lang="el-GR" sz="2400" dirty="0">
                <a:latin typeface="Arial" pitchFamily="34" charset="0"/>
                <a:cs typeface="Arial" pitchFamily="34" charset="0"/>
              </a:rPr>
              <a:t>το σχετικό τρόφιμο που πρόκειται να αναλυθεί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p>
        </p:txBody>
      </p:sp>
      <p:grpSp>
        <p:nvGrpSpPr>
          <p:cNvPr id="4" name="Ομάδα 3">
            <a:extLst>
              <a:ext uri="{FF2B5EF4-FFF2-40B4-BE49-F238E27FC236}">
                <a16:creationId xmlns:a16="http://schemas.microsoft.com/office/drawing/2014/main" id="{D6920D9C-6116-64B4-9FDC-602BE13D566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7F72C164-01D7-9B61-F52B-F8B7C5086F9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19CA580-D621-4588-E2F3-633ECBA9E7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2A1A6AA-82D5-C0AD-2665-A6450D3D2C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4861684-A5E8-874E-5186-A2C8FBA9C9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endParaRPr lang="el-GR" dirty="0"/>
          </a:p>
        </p:txBody>
      </p:sp>
      <p:sp>
        <p:nvSpPr>
          <p:cNvPr id="3" name="2 - Θέση περιεχομένου"/>
          <p:cNvSpPr>
            <a:spLocks noGrp="1"/>
          </p:cNvSpPr>
          <p:nvPr>
            <p:ph idx="1"/>
          </p:nvPr>
        </p:nvSpPr>
        <p:spPr>
          <a:xfrm>
            <a:off x="457200" y="1600200"/>
            <a:ext cx="8229600" cy="5141168"/>
          </a:xfrm>
        </p:spPr>
        <p:txBody>
          <a:bodyPr>
            <a:no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επικύρωση της μεθόδου είναι σημαντική, όπως και η χρήση προτύπων υλικά αναφοράς για την εξασφάλιση ποιοτικών αποτελεσμάτων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Οι γρήγορες μέθοδοι που χρησιμοποιούνται για την αξιολόγηση της ποιότητας σε μια μονάδα παραγωγής μπορεί να είναι λιγότερο ακριβείς αλλά πολύ πιο γρήγορες από τις επίσημες μεθόδους που χρησιμοποιούνται για τη διατροφική επισήμανση</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p>
        </p:txBody>
      </p:sp>
      <p:grpSp>
        <p:nvGrpSpPr>
          <p:cNvPr id="4" name="Ομάδα 3">
            <a:extLst>
              <a:ext uri="{FF2B5EF4-FFF2-40B4-BE49-F238E27FC236}">
                <a16:creationId xmlns:a16="http://schemas.microsoft.com/office/drawing/2014/main" id="{E8F9AE2B-1B6C-7B0D-15AD-865D92988463}"/>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7593DE45-0929-C33B-C0CE-575818E925C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B1A476C-0323-3069-5CFF-1E5540BBAD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8866E44-6311-8B90-FD5D-BE49A90B0B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46FE73C-2225-7388-4EDE-49E33BEBC9B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79296" cy="1143000"/>
          </a:xfrm>
        </p:spPr>
        <p:txBody>
          <a:bodyPr>
            <a:normAutofit fontScale="90000"/>
          </a:bodyPr>
          <a:lstStyle/>
          <a:p>
            <a:r>
              <a:rPr lang="el-GR" dirty="0">
                <a:latin typeface="Arial" pitchFamily="34" charset="0"/>
                <a:cs typeface="Arial" pitchFamily="34" charset="0"/>
              </a:rPr>
              <a:t>Βήματα στην ανάλυση των τροφίμων φυτικής και ζωικής προέλευσης</a:t>
            </a:r>
            <a:endParaRPr lang="el-GR" dirty="0"/>
          </a:p>
        </p:txBody>
      </p:sp>
      <p:sp>
        <p:nvSpPr>
          <p:cNvPr id="3" name="2 - Θέση περιεχομένου"/>
          <p:cNvSpPr>
            <a:spLocks noGrp="1"/>
          </p:cNvSpPr>
          <p:nvPr>
            <p:ph idx="1"/>
          </p:nvPr>
        </p:nvSpPr>
        <p:spPr/>
        <p:txBody>
          <a:bodyPr>
            <a:noAutofit/>
          </a:bodyPr>
          <a:lstStyle/>
          <a:p>
            <a:pPr marL="0" indent="0" algn="just">
              <a:buNone/>
            </a:pPr>
            <a:r>
              <a:rPr lang="el-GR" sz="2400" dirty="0">
                <a:latin typeface="Arial" pitchFamily="34" charset="0"/>
                <a:cs typeface="Arial" pitchFamily="34" charset="0"/>
              </a:rPr>
              <a:t>Εγκεκριμένες μέθοδοι για τις χημικές αναλύσεις τροφίμων έχουν συγκεντρωθεί και δημοσιευτεί από τους AOAC International, AACC International, AOCS και ορισμένους άλλους μη κερδοσκοπικούς επιστημονικούς οργανισμούς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Αυτές οι μέθοδοι επιτρέπουν τη σύγκριση των</a:t>
            </a:r>
            <a:r>
              <a:rPr lang="en-US" sz="2400" dirty="0">
                <a:latin typeface="Arial" pitchFamily="34" charset="0"/>
                <a:cs typeface="Arial" pitchFamily="34" charset="0"/>
              </a:rPr>
              <a:t> </a:t>
            </a:r>
            <a:r>
              <a:rPr lang="el-GR" sz="2400" dirty="0">
                <a:latin typeface="Arial" pitchFamily="34" charset="0"/>
                <a:cs typeface="Arial" pitchFamily="34" charset="0"/>
              </a:rPr>
              <a:t>αποτελεσμάτων μεταξύ διαφορετικών εργαστηρίων και την αξιολόγηση νέων ή πιο γρήγορων διαδικασιών με γνώμονα την παροχή αξιόπιστων αναλύσεων που θα αντιπροσωπεύουν κατά τα μέγιστο τη σύσταση των προϊόντων ενδιαφέροντος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buNone/>
            </a:pPr>
            <a:endParaRPr lang="el-GR" sz="2400" dirty="0"/>
          </a:p>
        </p:txBody>
      </p:sp>
      <p:grpSp>
        <p:nvGrpSpPr>
          <p:cNvPr id="4" name="Ομάδα 3">
            <a:extLst>
              <a:ext uri="{FF2B5EF4-FFF2-40B4-BE49-F238E27FC236}">
                <a16:creationId xmlns:a16="http://schemas.microsoft.com/office/drawing/2014/main" id="{9EA59AAA-FBCF-6B7A-8DBE-46C527CF8ED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86231370-F11A-2C1B-46F1-553EE730FDA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DF39C7B-D3A0-5570-8DE0-B7C416A37A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3E714A0-5228-37FF-77EA-640BAFC60E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939D183-4E3C-9A06-8554-E058D805EC8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FA37A68B-DA52-65AF-0953-4548412FA928}"/>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7A428D6E-50C7-1EB9-0124-0939B118129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5EACB89-36B5-BC14-2E43-655FBF0187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A39E4BF-AE39-0DB4-4CAB-99224BF2F7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E1BE79B-B1F8-FE37-22F5-BAD805D1ADA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323528" y="0"/>
            <a:ext cx="8579296" cy="1196752"/>
          </a:xfrm>
        </p:spPr>
        <p:txBody>
          <a:bodyPr>
            <a:noAutofit/>
          </a:bodyPr>
          <a:lstStyle/>
          <a:p>
            <a:pPr lvl="0"/>
            <a:r>
              <a:rPr lang="el-GR" sz="4000" b="1" dirty="0">
                <a:latin typeface="Arial" panose="020B0604020202020204" pitchFamily="34" charset="0"/>
                <a:cs typeface="Arial" panose="020B0604020202020204" pitchFamily="34" charset="0"/>
              </a:rPr>
              <a:t>Οι καταναλωτές</a:t>
            </a:r>
            <a:endParaRPr lang="el-GR" sz="4000" dirty="0"/>
          </a:p>
        </p:txBody>
      </p:sp>
      <p:sp>
        <p:nvSpPr>
          <p:cNvPr id="3" name="2 - Θέση περιεχομένου"/>
          <p:cNvSpPr>
            <a:spLocks noGrp="1"/>
          </p:cNvSpPr>
          <p:nvPr>
            <p:ph idx="1"/>
          </p:nvPr>
        </p:nvSpPr>
        <p:spPr>
          <a:xfrm>
            <a:off x="395536" y="1052736"/>
            <a:ext cx="8229600" cy="4525963"/>
          </a:xfrm>
        </p:spPr>
        <p:txBody>
          <a:bodyPr>
            <a:normAutofit lnSpcReduction="10000"/>
          </a:bodyPr>
          <a:lstStyle/>
          <a:p>
            <a:pPr algn="just">
              <a:buNone/>
            </a:pPr>
            <a:r>
              <a:rPr lang="en-US" sz="2400" dirty="0">
                <a:latin typeface="Arial" pitchFamily="34" charset="0"/>
                <a:cs typeface="Arial" pitchFamily="34" charset="0"/>
              </a:rPr>
              <a:t>    </a:t>
            </a:r>
            <a:r>
              <a:rPr lang="el-GR" sz="2400" dirty="0">
                <a:latin typeface="Arial" pitchFamily="34" charset="0"/>
                <a:cs typeface="Arial" pitchFamily="34" charset="0"/>
              </a:rPr>
              <a:t>Οι καταναλωτές έχουν πολλές επιλογές όσον αφορά την προμήθεια του φαγητού τους, ώστε να μπορούν να είναι πολύ επιλεκτικοί σχετικά με τα προϊόντα που αγοράζουν</a:t>
            </a:r>
          </a:p>
          <a:p>
            <a:pPr algn="just">
              <a:buNone/>
            </a:pP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Απαιτούν μεγάλη ποικιλία από προϊόντα που είναι υψηλής ποιότητας, θρεπτικά και έχουν μια καλή τιμή</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Επίσης, οι καταναλωτές ανησυχούν για την ασφάλεια των τροφίμων, η οποία έχει αυξήσει τις δοκιμές τροφίμων για αλλεργιογόνα, υπολείμματα φυτοφαρμάκων και προϊόντα που προέρχονται από γενετική τροποποίηση υλικών τροφίμων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854BB9DB-D523-09F2-1D07-BDA928679A64}"/>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2162148C-1593-A655-CDED-ABC0AAD7F4E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6FD3F08-9979-1150-199D-7961805BA0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21AE314-E7AD-0C7D-D5D5-84E08348A9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5F10A81-575C-C94F-F2B8-61C9DB55413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179512" y="116632"/>
            <a:ext cx="8856984" cy="1800200"/>
          </a:xfrm>
        </p:spPr>
        <p:txBody>
          <a:bodyPr>
            <a:normAutofit/>
          </a:bodyPr>
          <a:lstStyle/>
          <a:p>
            <a:r>
              <a:rPr lang="el-GR" sz="3600" dirty="0">
                <a:latin typeface="Arial" pitchFamily="34" charset="0"/>
                <a:cs typeface="Arial" pitchFamily="34" charset="0"/>
              </a:rPr>
              <a:t>Ενόργανες Τεχνικές Ανάλυσης αύξησης της προστιθέμενης αξίας προϊόντων</a:t>
            </a:r>
          </a:p>
        </p:txBody>
      </p:sp>
      <p:sp>
        <p:nvSpPr>
          <p:cNvPr id="3" name="2 - Θέση περιεχομένου"/>
          <p:cNvSpPr>
            <a:spLocks noGrp="1"/>
          </p:cNvSpPr>
          <p:nvPr>
            <p:ph idx="1"/>
          </p:nvPr>
        </p:nvSpPr>
        <p:spPr>
          <a:xfrm>
            <a:off x="419805" y="1695498"/>
            <a:ext cx="8229600" cy="4608512"/>
          </a:xfrm>
        </p:spPr>
        <p:txBody>
          <a:bodyPr>
            <a:normAutofit fontScale="92500" lnSpcReduction="10000"/>
          </a:bodyPr>
          <a:lstStyle/>
          <a:p>
            <a:pPr marL="0" indent="0" algn="just">
              <a:buNone/>
            </a:pPr>
            <a:r>
              <a:rPr lang="el-GR" sz="2400" dirty="0">
                <a:latin typeface="Arial" pitchFamily="34" charset="0"/>
                <a:cs typeface="Arial" pitchFamily="34" charset="0"/>
              </a:rPr>
              <a:t>Πέρα από τις συμβατικές φυσικοχημικές μεθόδους ανάλυσης τροφίμων που αναφέρθηκαν προηγουμένως, υπάρχουν και οι ενόργανες τεχνικές ανάλυσης η οποίες έχουν μεγαλύτερη εκλεκτικότητα ως προς το συστατικό ή τα συστατικά των τροφίμων που μας ενδιαφέρουν</a:t>
            </a: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Οι τεχνικές αυτές κατηγοριοποιούνται σε</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Χρωματογραφικές</a:t>
            </a:r>
          </a:p>
          <a:p>
            <a:pPr marL="0" indent="0" algn="just">
              <a:buFont typeface="Wingdings" pitchFamily="2" charset="2"/>
              <a:buChar char="ü"/>
            </a:pPr>
            <a:r>
              <a:rPr lang="el-GR" sz="2400" dirty="0">
                <a:latin typeface="Arial" pitchFamily="34" charset="0"/>
                <a:cs typeface="Arial" pitchFamily="34" charset="0"/>
              </a:rPr>
              <a:t>Φασματοφωτομετρικές</a:t>
            </a:r>
          </a:p>
          <a:p>
            <a:pPr marL="0" indent="0" algn="just">
              <a:buFont typeface="Wingdings" pitchFamily="2" charset="2"/>
              <a:buChar char="ü"/>
            </a:pPr>
            <a:r>
              <a:rPr lang="el-GR" sz="2400" dirty="0">
                <a:latin typeface="Arial" pitchFamily="34" charset="0"/>
                <a:cs typeface="Arial" pitchFamily="34" charset="0"/>
              </a:rPr>
              <a:t>Φασματοσκοπικές</a:t>
            </a:r>
          </a:p>
          <a:p>
            <a:pPr marL="0" indent="0" algn="just">
              <a:buFont typeface="Wingdings" pitchFamily="2" charset="2"/>
              <a:buChar char="ü"/>
            </a:pPr>
            <a:r>
              <a:rPr lang="el-GR" sz="2400" dirty="0">
                <a:latin typeface="Arial" pitchFamily="34" charset="0"/>
                <a:cs typeface="Arial" pitchFamily="34" charset="0"/>
              </a:rPr>
              <a:t>Μοριακές</a:t>
            </a:r>
          </a:p>
          <a:p>
            <a:pPr marL="0" indent="0" algn="just">
              <a:buFont typeface="Wingdings" pitchFamily="2" charset="2"/>
              <a:buChar char="ü"/>
            </a:pPr>
            <a:r>
              <a:rPr lang="el-GR" sz="2400" dirty="0" err="1">
                <a:latin typeface="Arial" pitchFamily="34" charset="0"/>
                <a:cs typeface="Arial" pitchFamily="34" charset="0"/>
              </a:rPr>
              <a:t>Ηλεκτροφορητικές</a:t>
            </a:r>
            <a:r>
              <a:rPr lang="el-GR" sz="2400" dirty="0">
                <a:latin typeface="Arial" pitchFamily="34" charset="0"/>
                <a:cs typeface="Arial" pitchFamily="34" charset="0"/>
              </a:rPr>
              <a:t>, κ.α.</a:t>
            </a:r>
          </a:p>
          <a:p>
            <a:pPr marL="0" indent="0" algn="just">
              <a:buFont typeface="Wingdings" pitchFamily="2" charset="2"/>
              <a:buChar char="ü"/>
            </a:pPr>
            <a:endParaRPr lang="el-GR" sz="2400"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097A7FD6-1023-C22C-F021-E19E059C499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74F8138E-290F-37A5-15C6-F4959C0244A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533772F-2910-CC10-0B13-7C7F3F5879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93B2C02-586A-A04E-E052-7D0EC4DC10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EFD0DC4-1BAA-C7D8-9B23-3E39A09E80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457200" y="274638"/>
            <a:ext cx="8435280" cy="1642194"/>
          </a:xfrm>
        </p:spPr>
        <p:txBody>
          <a:bodyPr>
            <a:normAutofit fontScale="90000"/>
          </a:bodyPr>
          <a:lstStyle/>
          <a:p>
            <a:r>
              <a:rPr lang="el-GR" dirty="0">
                <a:latin typeface="Arial" pitchFamily="34" charset="0"/>
                <a:cs typeface="Arial" pitchFamily="34" charset="0"/>
              </a:rPr>
              <a:t>Ενόργανες Τεχνικές Ανάλυσης για την αύξηση της προστιθέμενης αξίας προϊόντων</a:t>
            </a:r>
            <a:endParaRPr lang="el-GR" dirty="0"/>
          </a:p>
        </p:txBody>
      </p:sp>
      <p:sp>
        <p:nvSpPr>
          <p:cNvPr id="3" name="2 - Θέση περιεχομένου"/>
          <p:cNvSpPr>
            <a:spLocks noGrp="1"/>
          </p:cNvSpPr>
          <p:nvPr>
            <p:ph idx="1"/>
          </p:nvPr>
        </p:nvSpPr>
        <p:spPr>
          <a:xfrm>
            <a:off x="457200" y="1988840"/>
            <a:ext cx="8229600" cy="4536504"/>
          </a:xfrm>
        </p:spPr>
        <p:txBody>
          <a:bodyPr>
            <a:normAutofit lnSpcReduction="10000"/>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Οι τεχνικές αυτές χαρακτηρίζονται από υψηλή επαναληψιμότητα, ακρίβεια, αξιοπιστία, έχουν χαμηλά όρια ανίχνευσης, είναι γρήγορες, ενώ σε κάποιες περιπτώσεις απαιτείται μικρή επεξεργασία του δείγματος και είναι μη καταστρεπτικές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Οι τεχνικές αυτές τα τελευταία χρόνια χρησιμοποιούνται ευρέως για την ιχνηλασιμότητα και την αυθεντικότητα των τροφίμων φυτικής και ζωικής προέλευσης συντελώντας σημαντικά στην αύξηση της προστιθέμενης αξίας των προϊόντων (</a:t>
            </a:r>
            <a:r>
              <a:rPr lang="en-US" sz="2400" dirty="0">
                <a:solidFill>
                  <a:schemeClr val="accent1"/>
                </a:solidFill>
                <a:latin typeface="Arial" pitchFamily="34" charset="0"/>
                <a:cs typeface="Arial" pitchFamily="34" charset="0"/>
              </a:rPr>
              <a:t>Karabagias et al., 2020c</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79296" cy="1714202"/>
          </a:xfrm>
        </p:spPr>
        <p:txBody>
          <a:bodyPr>
            <a:normAutofit fontScale="90000"/>
          </a:bodyPr>
          <a:lstStyle/>
          <a:p>
            <a:r>
              <a:rPr lang="el-GR" dirty="0">
                <a:latin typeface="Arial" pitchFamily="34" charset="0"/>
                <a:cs typeface="Arial" pitchFamily="34" charset="0"/>
              </a:rPr>
              <a:t>Ενόργανες Τεχνικές Ανάλυσης για την αύξηση της προστιθέμενης αξίας προϊόντων</a:t>
            </a:r>
            <a:endParaRPr lang="el-GR" dirty="0"/>
          </a:p>
        </p:txBody>
      </p:sp>
      <p:sp>
        <p:nvSpPr>
          <p:cNvPr id="3" name="2 - Θέση περιεχομένου"/>
          <p:cNvSpPr>
            <a:spLocks noGrp="1"/>
          </p:cNvSpPr>
          <p:nvPr>
            <p:ph idx="1"/>
          </p:nvPr>
        </p:nvSpPr>
        <p:spPr>
          <a:xfrm>
            <a:off x="395536" y="1988840"/>
            <a:ext cx="8229600" cy="4608512"/>
          </a:xfrm>
        </p:spPr>
        <p:txBody>
          <a:bodyPr>
            <a:normAutofit fontScale="92500" lnSpcReduction="20000"/>
          </a:bodyPr>
          <a:lstStyle/>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Για παράδειγμα, τα τελευταία χρόνια παρατηρείται αύξηση της προστιθέμενης αξίας των ιχθυηρών και άλλων θαλασσινών προϊόντων</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 Μεταξύ αυτών και στα οστρακοειδή</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Τα οστρακοειδή περιλαμβάνουν τα φρέσκα ή κατεψυγμένα στρείδια, τις αχιβάδες και τα μύδια (</a:t>
            </a:r>
            <a:r>
              <a:rPr lang="en-US" sz="2600" dirty="0">
                <a:solidFill>
                  <a:schemeClr val="accent1"/>
                </a:solidFill>
                <a:latin typeface="Arial" pitchFamily="34" charset="0"/>
                <a:cs typeface="Arial" pitchFamily="34" charset="0"/>
              </a:rPr>
              <a:t>Nielsen, 2009</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800" dirty="0">
              <a:latin typeface="Arial" pitchFamily="34" charset="0"/>
              <a:cs typeface="Arial" pitchFamily="34" charset="0"/>
            </a:endParaRPr>
          </a:p>
          <a:p>
            <a:pPr marL="0" indent="0" algn="just">
              <a:buNone/>
            </a:pPr>
            <a:r>
              <a:rPr lang="el-GR" sz="2800" dirty="0">
                <a:latin typeface="Arial" pitchFamily="34" charset="0"/>
                <a:cs typeface="Arial" pitchFamily="34" charset="0"/>
              </a:rPr>
              <a:t> </a:t>
            </a: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p>
        </p:txBody>
      </p:sp>
      <p:grpSp>
        <p:nvGrpSpPr>
          <p:cNvPr id="4" name="Ομάδα 3">
            <a:extLst>
              <a:ext uri="{FF2B5EF4-FFF2-40B4-BE49-F238E27FC236}">
                <a16:creationId xmlns:a16="http://schemas.microsoft.com/office/drawing/2014/main" id="{7D0C9954-94FA-46F9-95BE-F857797467C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68F1F7EC-A758-4F8A-CD06-C81E8ADBC88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90141CF-7677-EA74-6224-F7FE40FB54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40B925B-2FC3-1730-4AF1-7E4AC9BED4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AC24C8A-DC38-191C-317B-02696EBB256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23840224-F59C-81B4-ED31-4DCD0ABD5F14}"/>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FC478EE-4D38-8A03-9113-9E565D88B82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C3F1902-96A0-FB95-8592-48318C5232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D9D9FC8-F79B-A43D-7595-C7CD9E1F14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4E76B8B-4257-5DA6-94D9-C5779FBE6A6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467544" y="0"/>
            <a:ext cx="8229600" cy="1961456"/>
          </a:xfrm>
        </p:spPr>
        <p:txBody>
          <a:bodyPr>
            <a:normAutofit fontScale="90000"/>
          </a:bodyPr>
          <a:lstStyle/>
          <a:p>
            <a:r>
              <a:rPr lang="el-GR" dirty="0">
                <a:latin typeface="Arial" pitchFamily="34" charset="0"/>
                <a:cs typeface="Arial" pitchFamily="34" charset="0"/>
              </a:rPr>
              <a:t>Ενόργανες Τεχνικές Ανάλυσης για την αύξηση της προστιθέμενης αξίας προϊόντων</a:t>
            </a:r>
            <a:endParaRPr lang="el-GR" dirty="0"/>
          </a:p>
        </p:txBody>
      </p:sp>
      <p:sp>
        <p:nvSpPr>
          <p:cNvPr id="3" name="2 - Θέση περιεχομένου"/>
          <p:cNvSpPr>
            <a:spLocks noGrp="1"/>
          </p:cNvSpPr>
          <p:nvPr>
            <p:ph idx="1"/>
          </p:nvPr>
        </p:nvSpPr>
        <p:spPr>
          <a:xfrm>
            <a:off x="457200" y="1988840"/>
            <a:ext cx="8229600" cy="4464496"/>
          </a:xfrm>
        </p:spPr>
        <p:txBody>
          <a:bodyPr>
            <a:normAutofit lnSpcReduction="10000"/>
          </a:bodyPr>
          <a:lstStyle/>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Ωστόσο, η κατανάλωση κακής ποιότητας οστρακοειδών επιφέρει κινδύνους υγείας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Μπορεί να μεταδίδουν εντερικές ασθένειες όπως ο τυφοειδής πυρετός ή να ενεργούν ως φορείς φυσικών ή χημικών τοξινών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Αυτό καθιστά πολύ σημαντικό να λαμβάνονται από μη μολυσμένα νερά και να αντιμετωπίζονται και να επεξεργάζονται με ορθές πρακτικές τηρώντας τα υγειονομικά και αναλυτικά πρωτόκολλα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D7FBC168-9AD1-8954-0080-7B2E795CC6AA}"/>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0C27783D-338D-C151-40DE-085751A4EC2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A3755A86-7B62-52C0-050B-FCEE9D9CBA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B7FFF94-FDF0-4708-4B5B-32349DDBAB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9805F91-98F0-4EFC-8BD2-26A6B80FF2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p>
        </p:txBody>
      </p:sp>
      <p:sp>
        <p:nvSpPr>
          <p:cNvPr id="3" name="2 - Θέση περιεχομένου"/>
          <p:cNvSpPr>
            <a:spLocks noGrp="1"/>
          </p:cNvSpPr>
          <p:nvPr>
            <p:ph idx="1"/>
          </p:nvPr>
        </p:nvSpPr>
        <p:spPr>
          <a:xfrm>
            <a:off x="457200" y="1600200"/>
            <a:ext cx="8229600" cy="5257800"/>
          </a:xfrm>
        </p:spPr>
        <p:txBody>
          <a:bodyPr>
            <a:norm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οδηγία του Παγκόσμιου Οργανισμού Τροφίμων και Φαρμάκων (</a:t>
            </a:r>
            <a:r>
              <a:rPr lang="en-US" sz="2400" dirty="0">
                <a:solidFill>
                  <a:schemeClr val="accent1"/>
                </a:solidFill>
                <a:latin typeface="Arial" pitchFamily="34" charset="0"/>
                <a:cs typeface="Arial" pitchFamily="34" charset="0"/>
              </a:rPr>
              <a:t>FDA, 2022</a:t>
            </a:r>
            <a:r>
              <a:rPr lang="en-US" sz="2400" dirty="0">
                <a:latin typeface="Arial" pitchFamily="34" charset="0"/>
                <a:cs typeface="Arial" pitchFamily="34" charset="0"/>
              </a:rPr>
              <a:t>)</a:t>
            </a:r>
            <a:r>
              <a:rPr lang="el-GR" sz="2400" dirty="0">
                <a:latin typeface="Arial" pitchFamily="34" charset="0"/>
                <a:cs typeface="Arial" pitchFamily="34" charset="0"/>
              </a:rPr>
              <a:t> έχει σκοπό να βοηθήσει τους μεταποιητές ιχθυηρών και αλιευτικών προϊόντων στην ανάπτυξη των σχεδίων τους για την ανάλυση κινδύνου κρίσιμο σημείο ελέγχου (HACCP)</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Οι μεταποιητές ιχθυηρών και προϊόντων αλιείας θα βρουν πληροφορίες σε αυτήν την οδηγία που θα τους βοηθήσει να εντοπίσουν τους κινδύνους που σχετίζονται με τα προϊόντα τους και να τους βοηθήσουν να διαμορφώσουν στρατηγικές ελέγχου</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endParaRPr lang="el-GR" dirty="0"/>
          </a:p>
        </p:txBody>
      </p:sp>
      <p:sp>
        <p:nvSpPr>
          <p:cNvPr id="3" name="2 - Θέση περιεχομένου"/>
          <p:cNvSpPr>
            <a:spLocks noGrp="1"/>
          </p:cNvSpPr>
          <p:nvPr>
            <p:ph idx="1"/>
          </p:nvPr>
        </p:nvSpPr>
        <p:spPr>
          <a:xfrm>
            <a:off x="323528" y="1628800"/>
            <a:ext cx="8229600" cy="4525963"/>
          </a:xfrm>
        </p:spPr>
        <p:txBody>
          <a:bodyPr>
            <a:normAutofit/>
          </a:bodyPr>
          <a:lstStyle/>
          <a:p>
            <a:pPr marL="0" indent="0" algn="just">
              <a:buNone/>
            </a:pPr>
            <a:r>
              <a:rPr lang="el-GR" sz="2400" dirty="0">
                <a:latin typeface="Arial" pitchFamily="34" charset="0"/>
                <a:cs typeface="Arial" pitchFamily="34" charset="0"/>
              </a:rPr>
              <a:t> </a:t>
            </a: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Επιπροσθέτως, η οδηγία αυτή θα βοηθήσει τους καταναλωτές και το κοινό, γενικά, να κατανοήσουν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 την ασφάλεια των εμπορικών θαλασσινών όσον αφορά τους κινδύνους και τους ελέγχους στους οποίους υπόκεινται για την ποιοτική τους ακεραιότητα και </a:t>
            </a:r>
            <a:endParaRPr lang="en-US" sz="2400" dirty="0">
              <a:latin typeface="Arial" pitchFamily="34" charset="0"/>
              <a:cs typeface="Arial" pitchFamily="34" charset="0"/>
            </a:endParaRPr>
          </a:p>
          <a:p>
            <a:pPr marL="0" indent="0" algn="just">
              <a:buFont typeface="Wingdings" pitchFamily="2" charset="2"/>
              <a:buChar char="ü"/>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την αύξηση της προστιθέμενης αξίας τους</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CC4E4AA6-54A7-0037-A582-F5D8EC2CAD67}"/>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409A547F-67DE-97BA-11B0-B23B2A94030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663BDA20-4CD1-0159-AADA-BD962DCD96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0CB93AD-1256-094F-628A-FC6B1C5EF3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BD08BB3-483B-64B1-95A6-E92A96C473E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97263A8A-5147-FCEB-F982-A56537CE5A95}"/>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326BB6DC-68C9-F5F3-102A-7C7F5454AE5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AA7E1079-1EFD-EEBD-79B8-2C26CEAFA5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A05D315-EEBB-84AD-E091-422ABB5967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5FA0210-DA93-BE75-67D9-5E3DE723F03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endParaRPr lang="el-GR" dirty="0"/>
          </a:p>
        </p:txBody>
      </p:sp>
      <p:sp>
        <p:nvSpPr>
          <p:cNvPr id="3" name="2 - Θέση περιεχομένου"/>
          <p:cNvSpPr>
            <a:spLocks noGrp="1"/>
          </p:cNvSpPr>
          <p:nvPr>
            <p:ph idx="1"/>
          </p:nvPr>
        </p:nvSpPr>
        <p:spPr>
          <a:xfrm>
            <a:off x="495360" y="1656141"/>
            <a:ext cx="8229600" cy="4853136"/>
          </a:xfrm>
        </p:spPr>
        <p:txBody>
          <a:bodyPr>
            <a:normAutofit/>
          </a:bodyPr>
          <a:lstStyle/>
          <a:p>
            <a:pPr marL="0" indent="0" algn="just">
              <a:buNone/>
            </a:pPr>
            <a:r>
              <a:rPr lang="el-GR" sz="2400" dirty="0">
                <a:latin typeface="Arial" pitchFamily="34" charset="0"/>
                <a:cs typeface="Arial" pitchFamily="34" charset="0"/>
              </a:rPr>
              <a:t>Αυτή η οδηγία προορίζεται επίσης να χρησιμεύσει ως ένα δυνητικό εργαλείο που θα χρησιμοποιηθεί εκ νέου από</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Font typeface="Wingdings" pitchFamily="2" charset="2"/>
              <a:buChar char="v"/>
            </a:pPr>
            <a:r>
              <a:rPr lang="el-GR" sz="2400" dirty="0">
                <a:latin typeface="Arial" pitchFamily="34" charset="0"/>
                <a:cs typeface="Arial" pitchFamily="34" charset="0"/>
              </a:rPr>
              <a:t> ομοσπονδιακούς και κρατικούς αξιωματούχους,</a:t>
            </a:r>
            <a:endParaRPr lang="en-US" sz="2400" dirty="0">
              <a:latin typeface="Arial" pitchFamily="34" charset="0"/>
              <a:cs typeface="Arial" pitchFamily="34" charset="0"/>
            </a:endParaRPr>
          </a:p>
          <a:p>
            <a:pPr marL="0" indent="0" algn="just">
              <a:buFont typeface="Wingdings" pitchFamily="2" charset="2"/>
              <a:buChar char="v"/>
            </a:pPr>
            <a:r>
              <a:rPr lang="el-GR" sz="2400" dirty="0">
                <a:latin typeface="Arial" pitchFamily="34" charset="0"/>
                <a:cs typeface="Arial" pitchFamily="34" charset="0"/>
              </a:rPr>
              <a:t> κυβερνητικούς φορείς, </a:t>
            </a:r>
            <a:endParaRPr lang="en-US" sz="2400" dirty="0">
              <a:latin typeface="Arial" pitchFamily="34" charset="0"/>
              <a:cs typeface="Arial" pitchFamily="34" charset="0"/>
            </a:endParaRPr>
          </a:p>
          <a:p>
            <a:pPr marL="0" indent="0" algn="just">
              <a:buFont typeface="Wingdings" pitchFamily="2" charset="2"/>
              <a:buChar char="v"/>
            </a:pPr>
            <a:r>
              <a:rPr lang="el-GR" sz="2400" dirty="0">
                <a:latin typeface="Arial" pitchFamily="34" charset="0"/>
                <a:cs typeface="Arial" pitchFamily="34" charset="0"/>
              </a:rPr>
              <a:t>μη κερδοσκοπικούς οργανισμούς, </a:t>
            </a:r>
            <a:endParaRPr lang="en-US" sz="2400" dirty="0">
              <a:latin typeface="Arial" pitchFamily="34" charset="0"/>
              <a:cs typeface="Arial" pitchFamily="34" charset="0"/>
            </a:endParaRPr>
          </a:p>
          <a:p>
            <a:pPr marL="0" indent="0" algn="just">
              <a:buFont typeface="Wingdings" pitchFamily="2" charset="2"/>
              <a:buChar char="v"/>
            </a:pPr>
            <a:r>
              <a:rPr lang="el-GR" sz="2400" dirty="0">
                <a:latin typeface="Arial" pitchFamily="34" charset="0"/>
                <a:cs typeface="Arial" pitchFamily="34" charset="0"/>
              </a:rPr>
              <a:t>βιομηχανία τροφίμων,</a:t>
            </a:r>
          </a:p>
          <a:p>
            <a:pPr marL="0" indent="0" algn="just">
              <a:buFont typeface="Wingdings" pitchFamily="2" charset="2"/>
              <a:buChar char="v"/>
            </a:pPr>
            <a:r>
              <a:rPr lang="el-GR" sz="2400" dirty="0">
                <a:latin typeface="Arial" pitchFamily="34" charset="0"/>
                <a:cs typeface="Arial" pitchFamily="34" charset="0"/>
              </a:rPr>
              <a:t>Ιδιώτες,</a:t>
            </a:r>
          </a:p>
          <a:p>
            <a:pPr marL="0" indent="0" algn="just">
              <a:buNone/>
            </a:pPr>
            <a:r>
              <a:rPr lang="el-GR" sz="2400" dirty="0">
                <a:latin typeface="Arial" pitchFamily="34" charset="0"/>
                <a:cs typeface="Arial" pitchFamily="34" charset="0"/>
              </a:rPr>
              <a:t>στην αξιολόγηση των σχεδίων HACCP για τα ιχθυηρά και αλιευτικά προϊόντα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endParaRPr lang="el-GR" dirty="0"/>
          </a:p>
        </p:txBody>
      </p:sp>
      <p:sp>
        <p:nvSpPr>
          <p:cNvPr id="3" name="2 - Θέση περιεχομένου"/>
          <p:cNvSpPr>
            <a:spLocks noGrp="1"/>
          </p:cNvSpPr>
          <p:nvPr>
            <p:ph idx="1"/>
          </p:nvPr>
        </p:nvSpPr>
        <p:spPr>
          <a:xfrm>
            <a:off x="457200" y="1600200"/>
            <a:ext cx="8229600" cy="4925144"/>
          </a:xfrm>
        </p:spPr>
        <p:txBody>
          <a:bodyPr>
            <a:normAutofit/>
          </a:bodyPr>
          <a:lstStyle/>
          <a:p>
            <a:pPr marL="0" indent="0" algn="just">
              <a:buNone/>
            </a:pPr>
            <a:endParaRPr lang="en-US" sz="26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καλλιέργεια, ο χειρισμός και η επεξεργασία οστρακοειδών πρέπει να συμμορφώνονται όχι μόνο με τις γενικές απαιτήσεις του νόμου αλλά και με τις απαιτήσεις των κρατικών υγειονομικών φορέων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Οι φορείς αυτοί συνεργάζονται στο Εθνικό Πρόγραμμα υγιεινής οστρακοειδών (NSSP), ένα ομοσπονδιακό, πολιτειακό, βιομηχανικό εθελοντικό πρόγραμμα συνεργασίας, το οποίο διαχειρίζεται ο FDA (</a:t>
            </a:r>
            <a:r>
              <a:rPr lang="en-US" sz="2400" dirty="0">
                <a:solidFill>
                  <a:schemeClr val="accent1"/>
                </a:solidFill>
                <a:latin typeface="Arial" pitchFamily="34" charset="0"/>
                <a:cs typeface="Arial" pitchFamily="34" charset="0"/>
              </a:rPr>
              <a:t>FDA, 1995</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7541CD6D-591B-035F-15F5-292CF441331D}"/>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BC7D1F32-916C-1210-3798-6B1ED5E848B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1B18E0F-72A9-B2AF-0B5B-F0DFD92778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F2AA52E-651F-B848-30B8-301A96F495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0D26F91-BFAA-04A6-EA15-D548C5A1E74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endParaRPr lang="el-GR" dirty="0"/>
          </a:p>
        </p:txBody>
      </p:sp>
      <p:sp>
        <p:nvSpPr>
          <p:cNvPr id="3" name="2 - Θέση περιεχομένου"/>
          <p:cNvSpPr>
            <a:spLocks noGrp="1"/>
          </p:cNvSpPr>
          <p:nvPr>
            <p:ph idx="1"/>
          </p:nvPr>
        </p:nvSpPr>
        <p:spPr/>
        <p:txBody>
          <a:bodyPr/>
          <a:lstStyle/>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 FDA δεν έχει καμία ρυθμιστική εξουσία για την υγιεινή των οστρακοειδών εκτός εάν το προϊόν αποσταλεί διακρατικά</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Ωστόσο, ο νόμος περί υπηρεσιών δημόσιας υγείας εξουσιοδοτεί τον FDA να κάνει συστάσεις και να συνεργάζεται με τις κρατικές και τοπικές αρχές για να διασφαλίσει την ασφάλεια και την υγιεινή των οστρακοειδών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28134F2C-2D46-A905-E451-74F35DB6EBF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B8F139BC-47BF-16FB-B90B-8100C75F68B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314F2DA-4D64-80A8-10E6-E9E1DF3356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1FE5980-EE0A-B342-4CC6-E0A9DFBC42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573BCE8-300B-FA97-BCE8-319B95405B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endParaRPr lang="el-GR" dirty="0"/>
          </a:p>
        </p:txBody>
      </p:sp>
      <p:sp>
        <p:nvSpPr>
          <p:cNvPr id="3" name="2 - Θέση περιεχομένου"/>
          <p:cNvSpPr>
            <a:spLocks noGrp="1"/>
          </p:cNvSpPr>
          <p:nvPr>
            <p:ph idx="1"/>
          </p:nvPr>
        </p:nvSpPr>
        <p:spPr/>
        <p:txBody>
          <a:bodyPr>
            <a:normAutofit lnSpcReduction="10000"/>
          </a:bodyPr>
          <a:lstStyle/>
          <a:p>
            <a:pPr marL="0" indent="0" algn="just">
              <a:buNone/>
            </a:pPr>
            <a:r>
              <a:rPr lang="el-GR" sz="2400" dirty="0">
                <a:latin typeface="Arial" pitchFamily="34" charset="0"/>
                <a:cs typeface="Arial" pitchFamily="34" charset="0"/>
              </a:rPr>
              <a:t>Σύμφωνα με ειδική συμφωνία, ορισμένες άλλες χώρες περιλαμβάνονται στο πρόγραμμα NSSP και υπόκεινται στους ίδιους υγειονομικούς ελέγχους που απαιτούνται στις ΗΠΑ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Μέσω του ΕΣΠΑ, το κρατικό υγειονομικό προσωπικό επιθεωρεί και ερευνά διαρκώς τις βακτηριολογικές συνθήκες στις περιοχές που παράγονται οστρακοειδή</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p>
          <a:p>
            <a:pPr marL="0" indent="0" algn="just">
              <a:buFont typeface="Wingdings" pitchFamily="2" charset="2"/>
              <a:buChar char="ü"/>
            </a:pPr>
            <a:r>
              <a:rPr lang="el-GR" sz="2400" dirty="0">
                <a:latin typeface="Arial" pitchFamily="34" charset="0"/>
                <a:cs typeface="Arial" pitchFamily="34" charset="0"/>
              </a:rPr>
              <a:t>Η μολυσμένη τοποθεσία επιτηρείται ή περιπολείται έτσι ώστε να μην είναι δυνατή η συγκομιδή οστρακοειδών από την περιοχή</a:t>
            </a:r>
            <a:r>
              <a:rPr lang="en-US" sz="2400" dirty="0">
                <a:latin typeface="Arial" pitchFamily="34" charset="0"/>
                <a:cs typeface="Arial" pitchFamily="34" charset="0"/>
              </a:rPr>
              <a:t>.</a:t>
            </a:r>
            <a:endParaRPr lang="el-GR"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0C2495D6-F496-938B-E5C5-722333DFC247}"/>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1FFB6150-8430-F11F-B43F-1E9C2F12D55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E65C6DA-AE0B-BAAC-AE7A-AA339017BE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25C1A88-1138-0B6D-3474-8B5C5A72A6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AC65A5C-2626-F444-F4EA-03CA775D173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latin typeface="Arial" panose="020B0604020202020204" pitchFamily="34" charset="0"/>
                <a:cs typeface="Arial" panose="020B0604020202020204" pitchFamily="34" charset="0"/>
              </a:rPr>
              <a:t>Οι καταναλωτές</a:t>
            </a:r>
            <a:endParaRPr lang="el-GR" dirty="0"/>
          </a:p>
        </p:txBody>
      </p:sp>
      <p:sp>
        <p:nvSpPr>
          <p:cNvPr id="3" name="2 - Θέση περιεχομένου"/>
          <p:cNvSpPr>
            <a:spLocks noGrp="1"/>
          </p:cNvSpPr>
          <p:nvPr>
            <p:ph idx="1"/>
          </p:nvPr>
        </p:nvSpPr>
        <p:spPr>
          <a:xfrm>
            <a:off x="467544" y="1052736"/>
            <a:ext cx="8229600" cy="4525963"/>
          </a:xfrm>
        </p:spPr>
        <p:txBody>
          <a:bodyPr>
            <a:normAutofit/>
          </a:bodyPr>
          <a:lstStyle/>
          <a:p>
            <a:pPr algn="just">
              <a:buNone/>
            </a:pPr>
            <a:r>
              <a:rPr lang="el-GR" dirty="0"/>
              <a:t>    </a:t>
            </a:r>
            <a:endParaRPr lang="en-US" dirty="0"/>
          </a:p>
          <a:p>
            <a:pPr algn="just">
              <a:buNone/>
            </a:pPr>
            <a:r>
              <a:rPr lang="en-US" sz="2400" dirty="0">
                <a:latin typeface="Arial" pitchFamily="34" charset="0"/>
                <a:cs typeface="Arial" pitchFamily="34" charset="0"/>
              </a:rPr>
              <a:t>    </a:t>
            </a:r>
            <a:r>
              <a:rPr lang="el-GR" sz="2400" dirty="0">
                <a:latin typeface="Arial" pitchFamily="34" charset="0"/>
                <a:cs typeface="Arial" pitchFamily="34" charset="0"/>
              </a:rPr>
              <a:t>Πολλοί καταναλωτές ενδιαφέρονται για τη σχέση μεταξύ δίαιτας και υγείας, ώστε να αξιοποιούν την περιεκτικότητα σε θρεπτικά συστατικά και πληροφορίες ισχυρισμών υγείας από τις ετικέτες τροφίμων για να κάνουν την πιο κατάλληλη επιλογή αγοράς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Αυτοί οι παράγοντες δημιουργούν μια πρόκληση για την βιομηχανία τροφίμων και για τους εργαζομένους της (</a:t>
            </a:r>
            <a:r>
              <a:rPr lang="en-US" sz="2400" dirty="0">
                <a:solidFill>
                  <a:schemeClr val="accent1"/>
                </a:solidFill>
                <a:latin typeface="Arial" pitchFamily="34" charset="0"/>
                <a:cs typeface="Arial" pitchFamily="34" charset="0"/>
              </a:rPr>
              <a:t>Nielsen, 200</a:t>
            </a:r>
            <a:r>
              <a:rPr lang="el-GR" sz="2400" dirty="0">
                <a:solidFill>
                  <a:schemeClr val="accent1"/>
                </a:solidFill>
                <a:latin typeface="Arial" pitchFamily="34" charset="0"/>
                <a:cs typeface="Arial" pitchFamily="34" charset="0"/>
              </a:rPr>
              <a:t>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6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D0B0BDA-E9E0-54B5-7878-E96C0EB123A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A48389E1-D4E4-74C3-A90E-C331066E341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FCBD0F3-7E2E-E7B3-AE82-2BECC69023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D11015D-16E3-5543-9E93-A0C5C505A8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130766C-9B84-9B9A-FEE8-65BD4CF7D55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Οδηγίες από τον Παγκόσμιο Οργανισμό Τροφίμων</a:t>
            </a:r>
            <a:endParaRPr lang="el-GR" dirty="0"/>
          </a:p>
        </p:txBody>
      </p:sp>
      <p:sp>
        <p:nvSpPr>
          <p:cNvPr id="3" name="2 - Θέση περιεχομένου"/>
          <p:cNvSpPr>
            <a:spLocks noGrp="1"/>
          </p:cNvSpPr>
          <p:nvPr>
            <p:ph idx="1"/>
          </p:nvPr>
        </p:nvSpPr>
        <p:spPr/>
        <p:txBody>
          <a:bodyPr>
            <a:norm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Οι κρατικοί επιθεωρητές ελέγχουν τα σκάφη συγκομιδής και τα εργοστάσια αναρρόφησης προτού εκδώσουν πιστοποιητικά έγκρισης, τα οποία χρησιμεύουν ως άδειες λειτουργίας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Ο αριθμός πιστοποίησης της εγκεκριμένης εγκατάστασης τοποθετείται σε κάθε συσκευασία οστρακοειδών που αποστέλλεται</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C05DAF4F-74D0-1C27-6B4E-7A982B0F8005}"/>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6B0FB561-96CF-A550-9948-FDD6BA029F9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928EB49-AA07-3E5B-928D-DBB92C2AF6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9CB420C-3E4C-FB5B-8EB8-05835464F6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5369887-F544-8DE1-C60E-A96072EF298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Διεθνή πρότυπα</a:t>
            </a:r>
          </a:p>
        </p:txBody>
      </p:sp>
      <p:sp>
        <p:nvSpPr>
          <p:cNvPr id="3" name="2 - Θέση περιεχομένου"/>
          <p:cNvSpPr>
            <a:spLocks noGrp="1"/>
          </p:cNvSpPr>
          <p:nvPr>
            <p:ph idx="1"/>
          </p:nvPr>
        </p:nvSpPr>
        <p:spPr/>
        <p:txBody>
          <a:bodyPr>
            <a:normAutofit/>
          </a:bodyPr>
          <a:lstStyle/>
          <a:p>
            <a:pPr marL="0" indent="0" algn="just">
              <a:buNone/>
            </a:pPr>
            <a:r>
              <a:rPr lang="el-GR" sz="2400" dirty="0">
                <a:latin typeface="Arial" pitchFamily="34" charset="0"/>
                <a:cs typeface="Arial" pitchFamily="34" charset="0"/>
              </a:rPr>
              <a:t>Άλλοι διεθνή, περιφερειακοί και ανά χώρα οργανισμοί, δημοσιεύουν πρότυπα σχετικά με τη σύσταση και την ανάλυση των τροφίμων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Για παράδειγμα, ο Οργανισμός Προτύπων της Σαουδικής Αραβίας (SASO) δημοσιεύει έγγραφα προτύπων (π.χ. επισήμανση, μέθοδοι δοκιμών) σημαντικά στη Μέση Ανατολή (εκτός από το Ισραήλ) και η Ευρωπαϊκή Επιτροπή ορίζει πρότυπα για τα τρόφιμα και τα πρόσθετα τροφίμων για χώρες της Ευρωπαϊκής Οικονομικής Κοινότητας (ΕΟΚ)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40087F90-1B78-5EB5-BCE9-E71EF6766173}"/>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5B9C03FD-AFCE-6121-6F0B-BD84C7B91BC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A4BB74D4-D5CB-592E-3102-34686F3A70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38004F3-7F27-D135-02B2-A283BE364C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B4A0F15-3ED4-FF94-D654-4110747D60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Διεθνή πρότυπα</a:t>
            </a:r>
            <a:endParaRPr lang="el-GR" sz="4000" dirty="0"/>
          </a:p>
        </p:txBody>
      </p:sp>
      <p:sp>
        <p:nvSpPr>
          <p:cNvPr id="3" name="2 - Θέση περιεχομένου"/>
          <p:cNvSpPr>
            <a:spLocks noGrp="1"/>
          </p:cNvSpPr>
          <p:nvPr>
            <p:ph idx="1"/>
          </p:nvPr>
        </p:nvSpPr>
        <p:spPr>
          <a:xfrm>
            <a:off x="467544" y="1412776"/>
            <a:ext cx="8229600" cy="4525963"/>
          </a:xfrm>
        </p:spPr>
        <p:txBody>
          <a:bodyPr>
            <a:normAutofit/>
          </a:bodyPr>
          <a:lstStyle/>
          <a:p>
            <a:pPr marL="0" indent="0" algn="just">
              <a:buNone/>
            </a:pPr>
            <a:r>
              <a:rPr lang="el-GR" sz="2400" dirty="0">
                <a:latin typeface="Arial" pitchFamily="34" charset="0"/>
                <a:cs typeface="Arial" pitchFamily="34" charset="0"/>
              </a:rPr>
              <a:t>Στις ΗΠΑ, η Επιτροπή Ειδικών για τα Συστατικά Τροφίμων, η οποία λειτουργεί ως μέρος της φαρμακοβιομηχανίας των ΗΠΑ, θέτει πρότυπα για την αναγνώριση και την καθαρότητα των πρόσθετων τροφίμων και των χημικών ουσιών, που υπάρχουν στα τρόφιμα με τη μορφή Κώδικα (</a:t>
            </a:r>
            <a:r>
              <a:rPr lang="en-US" sz="2400" dirty="0">
                <a:latin typeface="Arial" pitchFamily="34" charset="0"/>
                <a:cs typeface="Arial" pitchFamily="34" charset="0"/>
              </a:rPr>
              <a:t>Food </a:t>
            </a:r>
            <a:r>
              <a:rPr lang="el-GR" sz="2400" dirty="0">
                <a:latin typeface="Arial" pitchFamily="34" charset="0"/>
                <a:cs typeface="Arial" pitchFamily="34" charset="0"/>
              </a:rPr>
              <a:t>Chemicals Codex</a:t>
            </a:r>
            <a:r>
              <a:rPr lang="en-US" sz="2400" dirty="0">
                <a:latin typeface="Arial" pitchFamily="34" charset="0"/>
                <a:cs typeface="Arial" pitchFamily="34" charset="0"/>
              </a:rPr>
              <a:t>, </a:t>
            </a:r>
            <a:r>
              <a:rPr lang="el-GR" sz="2400" dirty="0">
                <a:latin typeface="Arial" pitchFamily="34" charset="0"/>
                <a:cs typeface="Arial" pitchFamily="34" charset="0"/>
              </a:rPr>
              <a:t>FCC)</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USP, 2008</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Παρεμβάσεις οι οποίες οδηγούν στην ανάδειξη της ποιότητας και της εμπορευσιμότητας των προϊόντων με άμεσο αντίκτυπο την αύξηση της προστιθέμενης αξίας τους</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6DCDC8C6-7619-E9AD-3ADC-4AAC23CE6CBD}"/>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B9BB8FBA-97EC-EC80-3C76-4F4A44874F8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CC8C0FE-8993-06B0-B53E-16345DD844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D878E58-8F41-5021-C0D1-761DE2ECFB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6ED3286-661F-4F0E-BB2C-5E96D8D296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Διεθνή πρότυπα</a:t>
            </a:r>
            <a:endParaRPr lang="el-GR" dirty="0"/>
          </a:p>
        </p:txBody>
      </p:sp>
      <p:sp>
        <p:nvSpPr>
          <p:cNvPr id="3" name="2 - Θέση περιεχομένου"/>
          <p:cNvSpPr>
            <a:spLocks noGrp="1"/>
          </p:cNvSpPr>
          <p:nvPr>
            <p:ph idx="1"/>
          </p:nvPr>
        </p:nvSpPr>
        <p:spPr/>
        <p:txBody>
          <a:bodyPr>
            <a:normAutofit lnSpcReduction="10000"/>
          </a:bodyPr>
          <a:lstStyle/>
          <a:p>
            <a:pPr marL="0" indent="0" algn="just">
              <a:buNone/>
            </a:pPr>
            <a:r>
              <a:rPr lang="el-GR" sz="2400" dirty="0">
                <a:latin typeface="Arial" pitchFamily="34" charset="0"/>
                <a:cs typeface="Arial" pitchFamily="34" charset="0"/>
              </a:rPr>
              <a:t>Για παράδειγμα, μια επιχείρηση μπορεί να προσδιορίσει κατά την αγορά ενός συγκεκριμένου συστατικού τροφίμου ότι είναι "βαθμός FCC“</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Χώρες εκτός των ΗΠΑ υιοθετούν πρότυπα FCC (π.χ. Αυστραλία, Καναδάς)</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Σε διεθνές επίπεδο, η κοινή επιτροπή εμπειρογνωμόνων FAO/WHO</a:t>
            </a:r>
            <a:r>
              <a:rPr lang="en-US" sz="2400" dirty="0">
                <a:latin typeface="Arial" pitchFamily="34" charset="0"/>
                <a:cs typeface="Arial" pitchFamily="34" charset="0"/>
              </a:rPr>
              <a:t> (Food &amp; Agriculture Organization/World Health Organization)</a:t>
            </a:r>
            <a:r>
              <a:rPr lang="el-GR" sz="2400" dirty="0">
                <a:latin typeface="Arial" pitchFamily="34" charset="0"/>
                <a:cs typeface="Arial" pitchFamily="34" charset="0"/>
              </a:rPr>
              <a:t> για τα πρόσθετα τροφίμων (JECFA</a:t>
            </a:r>
            <a:r>
              <a:rPr lang="en-US" sz="2400" dirty="0">
                <a:latin typeface="Arial" pitchFamily="34" charset="0"/>
                <a:cs typeface="Arial" pitchFamily="34" charset="0"/>
              </a:rPr>
              <a:t>, Joint Expert Committee on Food Additives</a:t>
            </a:r>
            <a:r>
              <a:rPr lang="el-GR" sz="2400" dirty="0">
                <a:latin typeface="Arial" pitchFamily="34" charset="0"/>
                <a:cs typeface="Arial" pitchFamily="34" charset="0"/>
              </a:rPr>
              <a:t>) θέτει πρότυπα για την καθαρότητα των προσθέτων τροφίμων</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JECFA, 2006</a:t>
            </a:r>
            <a:r>
              <a:rPr lang="en-US" sz="2400" dirty="0">
                <a:latin typeface="Arial" pitchFamily="34" charset="0"/>
                <a:cs typeface="Arial" pitchFamily="34" charset="0"/>
              </a:rPr>
              <a:t>). </a:t>
            </a:r>
          </a:p>
          <a:p>
            <a:pPr>
              <a:buNone/>
            </a:pPr>
            <a:endParaRPr lang="el-GR" dirty="0"/>
          </a:p>
        </p:txBody>
      </p:sp>
      <p:grpSp>
        <p:nvGrpSpPr>
          <p:cNvPr id="4" name="Ομάδα 3">
            <a:extLst>
              <a:ext uri="{FF2B5EF4-FFF2-40B4-BE49-F238E27FC236}">
                <a16:creationId xmlns:a16="http://schemas.microsoft.com/office/drawing/2014/main" id="{24ED8254-C719-D6EA-348D-6D2211084DDD}"/>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49400E05-5B16-FE28-AD2D-492B5BB1CB1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D748759-1F98-0B09-DB91-8467DA9CA9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5E8039E-0D3E-3196-789B-18523AAEA0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0B83CD1-E6DF-9990-0F6F-E7DC8A1EFB9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16632"/>
            <a:ext cx="8712968" cy="180020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p>
        </p:txBody>
      </p:sp>
      <p:sp>
        <p:nvSpPr>
          <p:cNvPr id="3" name="2 - Θέση περιεχομένου"/>
          <p:cNvSpPr>
            <a:spLocks noGrp="1"/>
          </p:cNvSpPr>
          <p:nvPr>
            <p:ph idx="1"/>
          </p:nvPr>
        </p:nvSpPr>
        <p:spPr>
          <a:xfrm>
            <a:off x="457200" y="1916832"/>
            <a:ext cx="8229600" cy="4680520"/>
          </a:xfrm>
        </p:spPr>
        <p:txBody>
          <a:bodyPr>
            <a:normAutofit/>
          </a:bodyPr>
          <a:lstStyle/>
          <a:p>
            <a:pPr marL="0" indent="0" algn="just">
              <a:buNone/>
            </a:pPr>
            <a:r>
              <a:rPr lang="el-GR" sz="2400" dirty="0">
                <a:latin typeface="Arial" pitchFamily="34" charset="0"/>
                <a:cs typeface="Arial" pitchFamily="34" charset="0"/>
              </a:rPr>
              <a:t>Η τροφική αλυσίδα ξεκινά από τους αγρότες</a:t>
            </a:r>
            <a:r>
              <a:rPr lang="en-US" sz="2400" dirty="0">
                <a:latin typeface="Arial" pitchFamily="34" charset="0"/>
                <a:cs typeface="Arial" pitchFamily="34" charset="0"/>
              </a:rPr>
              <a:t>/</a:t>
            </a:r>
            <a:r>
              <a:rPr lang="el-GR" sz="2400" dirty="0">
                <a:latin typeface="Arial" pitchFamily="34" charset="0"/>
                <a:cs typeface="Arial" pitchFamily="34" charset="0"/>
              </a:rPr>
              <a:t>παραγωγούς και καταλήγει στους καταναλωτές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Μπορεί να είναι μια πολύπλοκη διαδικασία, περιλαμβάνοντας πολλαπλά στάδια παραγωγής και διανομής</a:t>
            </a:r>
            <a:r>
              <a:rPr lang="en-US" sz="2400" dirty="0">
                <a:latin typeface="Arial" pitchFamily="34" charset="0"/>
                <a:cs typeface="Arial" pitchFamily="34" charset="0"/>
              </a:rPr>
              <a:t>:</a:t>
            </a:r>
          </a:p>
          <a:p>
            <a:pPr marL="0" indent="0" algn="just">
              <a:buFont typeface="Wingdings" pitchFamily="2" charset="2"/>
              <a:buChar char="ü"/>
            </a:pPr>
            <a:r>
              <a:rPr lang="el-GR" sz="2400" dirty="0">
                <a:latin typeface="Arial" pitchFamily="34" charset="0"/>
                <a:cs typeface="Arial" pitchFamily="34" charset="0"/>
              </a:rPr>
              <a:t> φύτευση, </a:t>
            </a:r>
          </a:p>
          <a:p>
            <a:pPr marL="0" indent="0" algn="just">
              <a:buFont typeface="Wingdings" pitchFamily="2" charset="2"/>
              <a:buChar char="ü"/>
            </a:pPr>
            <a:r>
              <a:rPr lang="el-GR" sz="2400" dirty="0">
                <a:latin typeface="Arial" pitchFamily="34" charset="0"/>
                <a:cs typeface="Arial" pitchFamily="34" charset="0"/>
              </a:rPr>
              <a:t>συγκομιδή, </a:t>
            </a:r>
          </a:p>
          <a:p>
            <a:pPr marL="0" indent="0" algn="just">
              <a:buFont typeface="Wingdings" pitchFamily="2" charset="2"/>
              <a:buChar char="ü"/>
            </a:pPr>
            <a:r>
              <a:rPr lang="el-GR" sz="2400" dirty="0">
                <a:latin typeface="Arial" pitchFamily="34" charset="0"/>
                <a:cs typeface="Arial" pitchFamily="34" charset="0"/>
              </a:rPr>
              <a:t>αναπαραγωγή, </a:t>
            </a:r>
          </a:p>
          <a:p>
            <a:pPr marL="0" indent="0" algn="just">
              <a:buFont typeface="Wingdings" pitchFamily="2" charset="2"/>
              <a:buChar char="ü"/>
            </a:pPr>
            <a:r>
              <a:rPr lang="el-GR" sz="2400" dirty="0">
                <a:latin typeface="Arial" pitchFamily="34" charset="0"/>
                <a:cs typeface="Arial" pitchFamily="34" charset="0"/>
              </a:rPr>
              <a:t>μεταφορά, </a:t>
            </a:r>
          </a:p>
        </p:txBody>
      </p:sp>
      <p:sp>
        <p:nvSpPr>
          <p:cNvPr id="4" name="3 - Δεξιό βέλος"/>
          <p:cNvSpPr/>
          <p:nvPr/>
        </p:nvSpPr>
        <p:spPr>
          <a:xfrm>
            <a:off x="3419872" y="6165304"/>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 name="Ομάδα 4">
            <a:extLst>
              <a:ext uri="{FF2B5EF4-FFF2-40B4-BE49-F238E27FC236}">
                <a16:creationId xmlns:a16="http://schemas.microsoft.com/office/drawing/2014/main" id="{EFD33A26-C04A-9414-5716-7E96A2873FD9}"/>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2550EE88-A46B-74E2-F59B-1E64F7313EB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9B0CF46C-A5C5-ED90-2952-73B65B731F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09D5CECD-29CF-F9B9-CADB-2F393472B7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35CA0FBB-271E-DA84-7B46-90E1C8B77D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39546" y="397240"/>
            <a:ext cx="8579296" cy="162880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95360" y="1966483"/>
            <a:ext cx="8229600" cy="4525963"/>
          </a:xfrm>
        </p:spPr>
        <p:txBody>
          <a:bodyPr/>
          <a:lstStyle/>
          <a:p>
            <a:pPr marL="0" indent="0" algn="just">
              <a:buFont typeface="Wingdings" pitchFamily="2" charset="2"/>
              <a:buChar char="ü"/>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αποθήκευση,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εισαγωγή,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επεξεργασία,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συσκευασία, </a:t>
            </a:r>
          </a:p>
          <a:p>
            <a:pPr marL="0" indent="0" algn="just">
              <a:buFont typeface="Wingdings" pitchFamily="2" charset="2"/>
              <a:buChar char="ü"/>
            </a:pPr>
            <a:r>
              <a:rPr lang="el-GR" sz="2400" dirty="0">
                <a:latin typeface="Arial" pitchFamily="34" charset="0"/>
                <a:cs typeface="Arial" pitchFamily="34" charset="0"/>
              </a:rPr>
              <a:t>διανομή σε αγορές λιανικής</a:t>
            </a:r>
            <a:r>
              <a:rPr lang="en-US" sz="2400" dirty="0">
                <a:latin typeface="Arial" pitchFamily="34" charset="0"/>
                <a:cs typeface="Arial" pitchFamily="34" charset="0"/>
              </a:rPr>
              <a:t>,</a:t>
            </a:r>
            <a:r>
              <a:rPr lang="el-GR" sz="2400" dirty="0">
                <a:latin typeface="Arial" pitchFamily="34" charset="0"/>
                <a:cs typeface="Arial" pitchFamily="34" charset="0"/>
              </a:rPr>
              <a:t> </a:t>
            </a:r>
          </a:p>
          <a:p>
            <a:pPr marL="0" indent="0" algn="just">
              <a:buFont typeface="Wingdings" pitchFamily="2" charset="2"/>
              <a:buChar char="ü"/>
            </a:pPr>
            <a:r>
              <a:rPr lang="el-GR" sz="2400" dirty="0">
                <a:latin typeface="Arial" pitchFamily="34" charset="0"/>
                <a:cs typeface="Arial" pitchFamily="34" charset="0"/>
              </a:rPr>
              <a:t>αποθήκευση στα ράφια</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3C061F27-F2BA-893D-9B16-7312E4C2B484}"/>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33E75B70-392A-33D6-074B-4B0EAE509A5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373B06B-5337-26C3-9829-E0D7CB1318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458D0E9-F19A-8B5B-1113-26FA617D3B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E18ECE8-0FB4-75D7-FA1C-F42BE340516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507288" cy="198884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2132856"/>
            <a:ext cx="8229600" cy="4032448"/>
          </a:xfrm>
        </p:spPr>
        <p:txBody>
          <a:bodyPr>
            <a:norm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Μπορούν να χρησιμοποιηθούν διάφορες πρακτικές σε κάθε στάδιο της τροφικής αλυσίδας, οι οποίες μπορεί να περιλαμβάνουν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 διαχείριση/έλεγχο φυτοφαρμάκων,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γεωργική βιομηχανική,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χορήγηση κτηνιατρικών φαρμάκων,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συνθήκες περιβάλλοντος και αποθήκευσης, </a:t>
            </a:r>
            <a:endParaRPr lang="en-US" sz="2400" dirty="0">
              <a:latin typeface="Arial" pitchFamily="34" charset="0"/>
              <a:cs typeface="Arial" pitchFamily="34" charset="0"/>
            </a:endParaRPr>
          </a:p>
        </p:txBody>
      </p:sp>
      <p:sp>
        <p:nvSpPr>
          <p:cNvPr id="4" name="3 - Οδοντωτό δεξιό βέλος"/>
          <p:cNvSpPr/>
          <p:nvPr/>
        </p:nvSpPr>
        <p:spPr>
          <a:xfrm>
            <a:off x="7164288" y="5733256"/>
            <a:ext cx="1224136" cy="3600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 name="Ομάδα 4">
            <a:extLst>
              <a:ext uri="{FF2B5EF4-FFF2-40B4-BE49-F238E27FC236}">
                <a16:creationId xmlns:a16="http://schemas.microsoft.com/office/drawing/2014/main" id="{2367CD04-5DC8-FAD0-3213-69A4EC1DD451}"/>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724E0B05-88C3-8103-C79E-946BC5CF323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A6E8A338-1512-849D-01C4-A1A80F7EB2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D56F97BF-F931-866E-52E1-B9FC72D5A3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84275E39-2FF8-CBD4-C7B0-9BBF706CBE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grpSp>
        <p:nvGrpSpPr>
          <p:cNvPr id="10" name="Ομάδα 9">
            <a:extLst>
              <a:ext uri="{FF2B5EF4-FFF2-40B4-BE49-F238E27FC236}">
                <a16:creationId xmlns:a16="http://schemas.microsoft.com/office/drawing/2014/main" id="{06961A56-F626-9442-3ADF-71302F225992}"/>
              </a:ext>
            </a:extLst>
          </p:cNvPr>
          <p:cNvGrpSpPr/>
          <p:nvPr/>
        </p:nvGrpSpPr>
        <p:grpSpPr>
          <a:xfrm>
            <a:off x="190518" y="6245696"/>
            <a:ext cx="9070386" cy="864493"/>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870BAB2A-F852-0611-812F-6E01156ACB1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1982C850-39D1-F13C-E9C9-0FC96AB92D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10A7C065-2FB0-F5D2-815A-853C53BA8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F70D0D24-7EE3-3672-73B8-A438EDEAC6D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686800" cy="178621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57200" y="2204864"/>
            <a:ext cx="8229600" cy="3921299"/>
          </a:xfrm>
        </p:spPr>
        <p:txBody>
          <a:bodyPr/>
          <a:lstStyle/>
          <a:p>
            <a:pPr marL="0" indent="0" algn="just">
              <a:buFont typeface="Wingdings" pitchFamily="2" charset="2"/>
              <a:buChar char="ü"/>
            </a:pPr>
            <a:endParaRPr lang="el-GR"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εφαρμογές επεξεργασίας,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πρακτικές οικονομικού κέρδους,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πρακτικές αύξησης της προστιθέμενης αξίας,</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χρήση προσθέτων τροφίμων, </a:t>
            </a:r>
          </a:p>
          <a:p>
            <a:pPr marL="0" indent="0" algn="just">
              <a:buFont typeface="Wingdings" pitchFamily="2" charset="2"/>
              <a:buChar char="ü"/>
            </a:pPr>
            <a:r>
              <a:rPr lang="el-GR" sz="2400" dirty="0">
                <a:latin typeface="Arial" pitchFamily="34" charset="0"/>
                <a:cs typeface="Arial" pitchFamily="34" charset="0"/>
              </a:rPr>
              <a:t>επιλογή υλικού συσκευασίας, κ.α.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C8CD3FAA-7AF4-B460-EFCC-CDBB3A21016A}"/>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9E050239-9781-1773-CB0C-D4D6CCD9DB4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86F991F-B91B-05E2-71D2-E572F563B6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3722CF7-C69D-B838-F3FE-3D93269C8D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57C1C5E-6BCE-A368-1B48-F4D85BACFB9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579296" cy="1844824"/>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395536" y="2060848"/>
            <a:ext cx="8229600" cy="4525963"/>
          </a:xfrm>
        </p:spPr>
        <p:txBody>
          <a:bodyPr>
            <a:normAutofit/>
          </a:bodyPr>
          <a:lstStyle/>
          <a:p>
            <a:pPr marL="0" indent="0" algn="just">
              <a:buNone/>
            </a:pPr>
            <a:r>
              <a:rPr lang="el-GR" sz="2400" dirty="0">
                <a:latin typeface="Arial" pitchFamily="34" charset="0"/>
                <a:cs typeface="Arial" pitchFamily="34" charset="0"/>
              </a:rPr>
              <a:t>Κάθε μία από αυτές τις πρακτικές μπορεί να διαδραματίσει σημαντικό ρόλο στην ποιότητα και την ασφάλεια των τροφίμων, λόγω της πιθανότητας μόλυνσης ή εισαγωγής (σκόπιμα και μη) επικίνδυνων ουσιών ή συστατικών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Η νομοθεσία και οι κανονισμοί για τη διασφάλιση της ποιότητας και της ασφάλειας των τροφίμων υπάρχουν και συνεχίζουν να αναπτύσσονται για την προστασία των ενδιαφερομένων, δηλαδή των αγροτών/παραγωγών, των καταναλωτών και της βιομηχανίας (</a:t>
            </a:r>
            <a:r>
              <a:rPr lang="en-US" sz="2400" dirty="0">
                <a:solidFill>
                  <a:schemeClr val="accent1"/>
                </a:solidFill>
                <a:latin typeface="Arial" pitchFamily="34" charset="0"/>
                <a:cs typeface="Arial" pitchFamily="34" charset="0"/>
              </a:rPr>
              <a:t>Arvanitoyannis</a:t>
            </a:r>
            <a:r>
              <a:rPr lang="el-GR" sz="2400" dirty="0">
                <a:solidFill>
                  <a:schemeClr val="accent1"/>
                </a:solidFill>
                <a:latin typeface="Arial" pitchFamily="34" charset="0"/>
                <a:cs typeface="Arial" pitchFamily="34" charset="0"/>
              </a:rPr>
              <a:t>, </a:t>
            </a:r>
            <a:r>
              <a:rPr lang="en-US" sz="2400" dirty="0">
                <a:solidFill>
                  <a:schemeClr val="accent1"/>
                </a:solidFill>
                <a:latin typeface="Arial" pitchFamily="34" charset="0"/>
                <a:cs typeface="Arial" pitchFamily="34" charset="0"/>
              </a:rPr>
              <a:t>2008</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D03A0B2A-DA3C-58CB-01AA-E323C46114B6}"/>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21DCADB3-7A6B-9389-A499-0BC67AC8F9F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8AFEB4D-D383-D888-42F7-528C06EEA3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EA50E59-8510-0D07-9160-1366088AB7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FE8A0E7-D8AA-3CBB-9F9B-72869FEB4F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686800" cy="1642194"/>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1844824"/>
            <a:ext cx="8229600" cy="5013176"/>
          </a:xfrm>
        </p:spPr>
        <p:txBody>
          <a:bodyPr>
            <a:normAutofit fontScale="92500" lnSpcReduction="20000"/>
          </a:bodyPr>
          <a:lstStyle/>
          <a:p>
            <a:pPr marL="0" indent="0" algn="just">
              <a:buNone/>
            </a:pPr>
            <a:endParaRPr lang="en-US" sz="2400" dirty="0">
              <a:latin typeface="Arial" pitchFamily="34" charset="0"/>
              <a:cs typeface="Arial" pitchFamily="34" charset="0"/>
            </a:endParaRPr>
          </a:p>
          <a:p>
            <a:pPr marL="0" indent="0" algn="just">
              <a:buNone/>
            </a:pPr>
            <a:r>
              <a:rPr lang="el-GR" sz="2600" dirty="0">
                <a:latin typeface="Arial" pitchFamily="34" charset="0"/>
                <a:cs typeface="Arial" pitchFamily="34" charset="0"/>
              </a:rPr>
              <a:t>Η σοβαρότητα μιας ανεπιθύμητης ενέργειας που σχετίζεται με έναν κίνδυνο τροφής συνήθως σχετίζεται άμεσα με τη δόση</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 Σε πολλές περιπτώσεις υπάρχει ένα επίπεδο κατωφλίου (επίπεδο ανοχής, </a:t>
            </a:r>
            <a:r>
              <a:rPr lang="en-US" sz="2600" dirty="0">
                <a:latin typeface="Arial" pitchFamily="34" charset="0"/>
                <a:cs typeface="Arial" pitchFamily="34" charset="0"/>
              </a:rPr>
              <a:t>tolerance level</a:t>
            </a:r>
            <a:r>
              <a:rPr lang="el-GR" sz="2600" dirty="0">
                <a:latin typeface="Arial" pitchFamily="34" charset="0"/>
                <a:cs typeface="Arial" pitchFamily="34" charset="0"/>
              </a:rPr>
              <a:t>) κάτω από το οποίο δεν παρατηρούνται ανεπιθύμητες ενέργειες</a:t>
            </a:r>
            <a:r>
              <a:rPr lang="en-US" sz="2600" dirty="0">
                <a:latin typeface="Arial" pitchFamily="34" charset="0"/>
                <a:cs typeface="Arial" pitchFamily="34" charset="0"/>
              </a:rPr>
              <a:t>.</a:t>
            </a:r>
          </a:p>
          <a:p>
            <a:pPr marL="0" indent="0" algn="just">
              <a:buNone/>
            </a:pPr>
            <a:endParaRPr lang="en-US" sz="2600" dirty="0">
              <a:latin typeface="Arial" pitchFamily="34" charset="0"/>
              <a:cs typeface="Arial" pitchFamily="34" charset="0"/>
            </a:endParaRPr>
          </a:p>
          <a:p>
            <a:pPr marL="0" indent="0" algn="just">
              <a:buNone/>
            </a:pPr>
            <a:endParaRPr lang="en-US"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Ο προσδιορισμός του επιπέδου ανοχής των τροφίμων παρέχει ασφάλεια και ποιοτικό προϊόν  στους καταναλωτές (</a:t>
            </a:r>
            <a:r>
              <a:rPr lang="en-US" sz="2600" dirty="0">
                <a:solidFill>
                  <a:schemeClr val="accent1"/>
                </a:solidFill>
                <a:latin typeface="Arial" pitchFamily="34" charset="0"/>
                <a:cs typeface="Arial" pitchFamily="34" charset="0"/>
              </a:rPr>
              <a:t>Nielsen, 2009</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p>
        </p:txBody>
      </p:sp>
      <p:grpSp>
        <p:nvGrpSpPr>
          <p:cNvPr id="4" name="Ομάδα 3">
            <a:extLst>
              <a:ext uri="{FF2B5EF4-FFF2-40B4-BE49-F238E27FC236}">
                <a16:creationId xmlns:a16="http://schemas.microsoft.com/office/drawing/2014/main" id="{FC494599-23FE-CD52-EC2F-E32ABB427719}"/>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57437B01-3F37-76B5-7204-B414B037A16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C09A78B-ECBD-48A3-9167-D593F7AB74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D7FA251-4767-5697-D636-CDF603403B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FD54F77-28C5-A5BB-0F39-BC79A79EFB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latin typeface="Arial" panose="020B0604020202020204" pitchFamily="34" charset="0"/>
                <a:cs typeface="Arial" panose="020B0604020202020204" pitchFamily="34" charset="0"/>
              </a:rPr>
              <a:t>Οι καταναλωτές</a:t>
            </a:r>
            <a:endParaRPr lang="el-GR" dirty="0"/>
          </a:p>
        </p:txBody>
      </p:sp>
      <p:sp>
        <p:nvSpPr>
          <p:cNvPr id="3" name="2 - Θέση περιεχομένου"/>
          <p:cNvSpPr>
            <a:spLocks noGrp="1"/>
          </p:cNvSpPr>
          <p:nvPr>
            <p:ph idx="1"/>
          </p:nvPr>
        </p:nvSpPr>
        <p:spPr>
          <a:xfrm>
            <a:off x="323528" y="1351309"/>
            <a:ext cx="8229600" cy="4525963"/>
          </a:xfrm>
        </p:spPr>
        <p:txBody>
          <a:bodyPr>
            <a:normAutofit lnSpcReduction="10000"/>
          </a:bodyPr>
          <a:lstStyle/>
          <a:p>
            <a:pPr algn="just">
              <a:buNone/>
            </a:pPr>
            <a:r>
              <a:rPr lang="el-GR" sz="2400" dirty="0">
                <a:latin typeface="Arial" pitchFamily="34" charset="0"/>
                <a:cs typeface="Arial" pitchFamily="34" charset="0"/>
              </a:rPr>
              <a:t>     Για παράδειγμα, η ζήτηση για τρόφιμα με χαμηλότερη περιεκτικότητα σε λιπαρά ώθησε τους επιστήμονες τροφίμων να αναπτύξουν προϊόντα διατροφής που περιέχουν ισχυρισμούς περιεκτικότητας σε λιπαρά</a:t>
            </a:r>
            <a:r>
              <a:rPr lang="en-US" sz="2400" dirty="0">
                <a:latin typeface="Arial" pitchFamily="34" charset="0"/>
                <a:cs typeface="Arial" pitchFamily="34" charset="0"/>
              </a:rPr>
              <a:t>.</a:t>
            </a: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Πιο συγκεκριμένα, οι ισχυρισμοί ήταν χωρίς λιπαρά, με χαμηλά λιπαρά, και μειωμένα λιπαρά</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a:t>
            </a:r>
          </a:p>
          <a:p>
            <a:pPr algn="just">
              <a:buNone/>
            </a:pPr>
            <a:r>
              <a:rPr lang="el-GR" sz="2400" dirty="0">
                <a:latin typeface="Arial" pitchFamily="34" charset="0"/>
                <a:cs typeface="Arial" pitchFamily="34" charset="0"/>
              </a:rPr>
              <a:t>     Επιπροσθέτως, θεσπίστηκαν και  ορισμένοι ισχυρισμοί υγείας, π.χ.</a:t>
            </a:r>
            <a:r>
              <a:rPr lang="en-US" sz="2400" dirty="0">
                <a:latin typeface="Arial" pitchFamily="34" charset="0"/>
                <a:cs typeface="Arial" pitchFamily="34" charset="0"/>
              </a:rPr>
              <a:t>,</a:t>
            </a:r>
            <a:r>
              <a:rPr lang="el-GR" sz="2400" dirty="0">
                <a:latin typeface="Arial" pitchFamily="34" charset="0"/>
                <a:cs typeface="Arial" pitchFamily="34" charset="0"/>
              </a:rPr>
              <a:t> η σχέση μεταξύ διατροφικού λίπους και καρκίνου, διαιτητικά κορεσμένα λιπαρά και χοληστερόλη και κίνδυνος στεφανιαίας νόσου</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2FBCFE64-90DC-B536-1F81-922D9194364F}"/>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C24B868-6F79-A4EC-AFEC-BB6A841F61B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FD00B2C-FA14-D837-41AC-60024625D9D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34BC1D5-C844-7459-6917-40990BFB93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6831A51-FF0F-E298-4166-C9659F1A03D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16632"/>
            <a:ext cx="8435280" cy="1930226"/>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1844824"/>
            <a:ext cx="8229600" cy="4525963"/>
          </a:xfrm>
        </p:spPr>
        <p:txBody>
          <a:bodyPr>
            <a:norm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υπηρεσία Προστασίας Περιβάλλοντος των ΗΠΑ (EPA</a:t>
            </a:r>
            <a:r>
              <a:rPr lang="en-US" sz="2400" dirty="0">
                <a:latin typeface="Arial" pitchFamily="34" charset="0"/>
                <a:cs typeface="Arial" pitchFamily="34" charset="0"/>
              </a:rPr>
              <a:t>, Environmental Protection Agency</a:t>
            </a:r>
            <a:r>
              <a:rPr lang="el-GR" sz="2400" dirty="0">
                <a:latin typeface="Arial" pitchFamily="34" charset="0"/>
                <a:cs typeface="Arial" pitchFamily="34" charset="0"/>
              </a:rPr>
              <a:t>) καθορίζει αυτά τα επίπεδα ανοχής</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υπηρεσία Τροφίμων και Φαρμάκων (FDA</a:t>
            </a:r>
            <a:r>
              <a:rPr lang="en-US" sz="2400" dirty="0">
                <a:latin typeface="Arial" pitchFamily="34" charset="0"/>
                <a:cs typeface="Arial" pitchFamily="34" charset="0"/>
              </a:rPr>
              <a:t>, Food and Drug Administration</a:t>
            </a:r>
            <a:r>
              <a:rPr lang="el-GR" sz="2400" dirty="0">
                <a:latin typeface="Arial" pitchFamily="34" charset="0"/>
                <a:cs typeface="Arial" pitchFamily="34" charset="0"/>
              </a:rPr>
              <a:t>) και το Υπουργείο Γεωργίας των Ηνωμένων Πολιτειών (USDA</a:t>
            </a:r>
            <a:r>
              <a:rPr lang="en-US" sz="2400" dirty="0">
                <a:latin typeface="Arial" pitchFamily="34" charset="0"/>
                <a:cs typeface="Arial" pitchFamily="34" charset="0"/>
              </a:rPr>
              <a:t>, United States Department of Agriculture</a:t>
            </a:r>
            <a:r>
              <a:rPr lang="el-GR" sz="2400" dirty="0">
                <a:latin typeface="Arial" pitchFamily="34" charset="0"/>
                <a:cs typeface="Arial" pitchFamily="34" charset="0"/>
              </a:rPr>
              <a:t>) τα επιβάλλουν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p>
        </p:txBody>
      </p:sp>
      <p:grpSp>
        <p:nvGrpSpPr>
          <p:cNvPr id="4" name="Ομάδα 3">
            <a:extLst>
              <a:ext uri="{FF2B5EF4-FFF2-40B4-BE49-F238E27FC236}">
                <a16:creationId xmlns:a16="http://schemas.microsoft.com/office/drawing/2014/main" id="{87FAE4CF-C814-260D-2800-23299BC8B197}"/>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DA4E051E-C8E5-3A53-019B-79469BEB405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76D69F0-7C30-D84F-479E-8CDC429529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AB4B015-5798-65F1-0791-4E9013CA6F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01EB98F-7A08-EC3C-0D9D-C348D0F5B8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6579D937-3FAF-A2B7-825B-17C1D1829407}"/>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244F9B06-BA9B-CB75-02A7-C05B563A13B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D3A06A8-5284-2C1D-26DB-B4F2D9FADB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C8CCD91-D05F-4AF9-8EFA-D284368FEB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A595D27-F05F-CC2A-F336-2FC7AC8471D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457200" y="116632"/>
            <a:ext cx="8507288" cy="1656184"/>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1916832"/>
            <a:ext cx="8229600" cy="4525963"/>
          </a:xfrm>
        </p:spPr>
        <p:txBody>
          <a:bodyPr>
            <a:normAutofit lnSpcReduction="10000"/>
          </a:bodyPr>
          <a:lstStyle/>
          <a:p>
            <a:pPr marL="0" indent="0" algn="just">
              <a:buNone/>
            </a:pPr>
            <a:r>
              <a:rPr lang="el-GR" sz="2400" dirty="0">
                <a:latin typeface="Arial" pitchFamily="34" charset="0"/>
                <a:cs typeface="Arial" pitchFamily="34" charset="0"/>
              </a:rPr>
              <a:t>Ωστόσο, περιστατικά ασφάλειας τροφίμων, μικροβιακής και χημικής φύσης, συνεχίζουν να συμβαίνουν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Υπολείμματα φυτοφαρμάκων, μυκοτοξίνες, υπολείμματα κτηνιατρικών φαρμάκων, ορισμένα πρόσθετα τροφίμων, νοθευτές τροφίμων, επικίνδυνες χημικές ουσίες συσκευασίας και περιβαλλοντικοί ρύποι είναι μερικά από αυτά τα περιστατικά</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Θέματα τα οποία χρήζουν υψηλής ευαισθησίας διότι επηρεάζουν άμεσα την ποιότητα, ασφάλεια, εμπορευσιμότητα και την προστιθέμενη αξία των τροφίμων</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507288" cy="1872208"/>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1988840"/>
            <a:ext cx="8229600" cy="4525963"/>
          </a:xfrm>
        </p:spPr>
        <p:txBody>
          <a:bodyPr>
            <a:normAutofit/>
          </a:bodyPr>
          <a:lstStyle/>
          <a:p>
            <a:pPr marL="0" indent="0" algn="just">
              <a:buNone/>
            </a:pPr>
            <a:r>
              <a:rPr lang="el-GR" sz="2400" dirty="0">
                <a:latin typeface="Arial" pitchFamily="34" charset="0"/>
                <a:cs typeface="Arial" pitchFamily="34" charset="0"/>
              </a:rPr>
              <a:t>Το Σύστημα Ταχείας Προειδοποίησης για Τρόφιμα και Ζωοτροφές (RASFF, </a:t>
            </a:r>
            <a:r>
              <a:rPr lang="en-US" sz="2400" dirty="0">
                <a:latin typeface="Arial" pitchFamily="34" charset="0"/>
                <a:cs typeface="Arial" pitchFamily="34" charset="0"/>
              </a:rPr>
              <a:t>Rapid Alert System for Food and Feed</a:t>
            </a:r>
            <a:r>
              <a:rPr lang="el-GR" sz="2400" dirty="0">
                <a:latin typeface="Arial" pitchFamily="34" charset="0"/>
                <a:cs typeface="Arial" pitchFamily="34" charset="0"/>
              </a:rPr>
              <a:t>) ανέφερε ότι την περίοδο μεταξύ Ιουλίου 2003 και Ιουνίου 2007, συνολικά 12.641 ειδοποιήσεις συναγερμού κατηγοριοποιήθηκαν ως εξής: </a:t>
            </a:r>
            <a:endParaRPr lang="en-US" sz="2400"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χημικές επιμολύνσεις (44%),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μυκοτοξίνες (29%),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μικροβιακές</a:t>
            </a:r>
            <a:r>
              <a:rPr lang="en-US" sz="2400" dirty="0">
                <a:latin typeface="Arial" pitchFamily="34" charset="0"/>
                <a:cs typeface="Arial" pitchFamily="34" charset="0"/>
              </a:rPr>
              <a:t> </a:t>
            </a:r>
            <a:r>
              <a:rPr lang="el-GR" sz="2400" dirty="0">
                <a:latin typeface="Arial" pitchFamily="34" charset="0"/>
                <a:cs typeface="Arial" pitchFamily="34" charset="0"/>
              </a:rPr>
              <a:t>επιμολύνσεις (17%) και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άλλοι κίνδυνοι (10%)</a:t>
            </a:r>
            <a:r>
              <a:rPr lang="en-US" sz="2400" dirty="0">
                <a:latin typeface="Arial" pitchFamily="34" charset="0"/>
                <a:cs typeface="Arial" pitchFamily="34" charset="0"/>
              </a:rPr>
              <a:t> </a:t>
            </a:r>
            <a:r>
              <a:rPr lang="el-GR" sz="2400" dirty="0">
                <a:latin typeface="Arial" pitchFamily="34" charset="0"/>
                <a:cs typeface="Arial" pitchFamily="34" charset="0"/>
              </a:rPr>
              <a:t>(</a:t>
            </a:r>
            <a:r>
              <a:rPr lang="en-US" sz="2400" dirty="0">
                <a:solidFill>
                  <a:schemeClr val="accent1"/>
                </a:solidFill>
                <a:latin typeface="Arial" pitchFamily="34" charset="0"/>
                <a:cs typeface="Arial" pitchFamily="34" charset="0"/>
              </a:rPr>
              <a:t>Nielen and Marvin, 2008</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B5ABA4E3-B8DE-7F29-865F-C4C3A5A4E80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C88EEE08-4BCD-DC65-FA39-FCCE0C8B1C1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B699931-A4ED-97C3-5660-78AD5E6A2D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45C0B43-B173-5418-E2AC-37E5AA7B14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CA64CDC-FD45-CF37-F8A6-0969C89A1BB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F3610D09-27DF-EC4C-8AA4-FF34D546ACFB}"/>
              </a:ext>
            </a:extLst>
          </p:cNvPr>
          <p:cNvGrpSpPr/>
          <p:nvPr/>
        </p:nvGrpSpPr>
        <p:grpSpPr>
          <a:xfrm>
            <a:off x="38118" y="6093296"/>
            <a:ext cx="9070386" cy="864493"/>
            <a:chOff x="107504" y="5733258"/>
            <a:chExt cx="8928992" cy="1224531"/>
          </a:xfrm>
        </p:grpSpPr>
        <p:pic>
          <p:nvPicPr>
            <p:cNvPr id="6" name="Picture 3" descr="G:\Katia\Διδακτορική Διατριβή\Kείμενο\Εικόνες\slide2.jpg">
              <a:extLst>
                <a:ext uri="{FF2B5EF4-FFF2-40B4-BE49-F238E27FC236}">
                  <a16:creationId xmlns:a16="http://schemas.microsoft.com/office/drawing/2014/main" id="{5D92BC2C-78B0-7556-1D7D-70A076BBD8F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6" descr="Ψάρι με συμπαγές γέμισμα">
              <a:extLst>
                <a:ext uri="{FF2B5EF4-FFF2-40B4-BE49-F238E27FC236}">
                  <a16:creationId xmlns:a16="http://schemas.microsoft.com/office/drawing/2014/main" id="{66E2F5D4-397B-7D1E-2FC8-B05A60B64E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7" descr="Ψάρι με συμπαγές γέμισμα">
              <a:extLst>
                <a:ext uri="{FF2B5EF4-FFF2-40B4-BE49-F238E27FC236}">
                  <a16:creationId xmlns:a16="http://schemas.microsoft.com/office/drawing/2014/main" id="{2B0C68B9-395A-741C-2CF7-898762E2EB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8" descr="Ανταγωνισμός με συμπαγές γέμισμα">
              <a:extLst>
                <a:ext uri="{FF2B5EF4-FFF2-40B4-BE49-F238E27FC236}">
                  <a16:creationId xmlns:a16="http://schemas.microsoft.com/office/drawing/2014/main" id="{122689F2-C1E9-AE32-F8DD-F31F3697246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467544" y="116632"/>
            <a:ext cx="8435280" cy="178621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57200" y="2060848"/>
            <a:ext cx="8229600" cy="4536504"/>
          </a:xfrm>
        </p:spPr>
        <p:txBody>
          <a:bodyPr>
            <a:normAutofit fontScale="85000" lnSpcReduction="20000"/>
          </a:bodyPr>
          <a:lstStyle/>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marL="0" indent="0" algn="just">
              <a:buNone/>
            </a:pPr>
            <a:endParaRPr lang="el-GR" sz="2800" dirty="0">
              <a:latin typeface="Arial" pitchFamily="34" charset="0"/>
              <a:cs typeface="Arial" pitchFamily="34" charset="0"/>
            </a:endParaRPr>
          </a:p>
          <a:p>
            <a:pPr marL="0" indent="0" algn="just">
              <a:buNone/>
            </a:pPr>
            <a:endParaRPr lang="el-GR" sz="2800" b="1" dirty="0">
              <a:latin typeface="Arial" pitchFamily="34" charset="0"/>
              <a:cs typeface="Arial" pitchFamily="34" charset="0"/>
            </a:endParaRPr>
          </a:p>
          <a:p>
            <a:pPr marL="0" indent="0" algn="just">
              <a:buNone/>
            </a:pPr>
            <a:r>
              <a:rPr lang="el-GR" sz="2800" b="1" dirty="0">
                <a:latin typeface="Arial" pitchFamily="34" charset="0"/>
                <a:cs typeface="Arial" pitchFamily="34" charset="0"/>
              </a:rPr>
              <a:t>Σχήμα 2</a:t>
            </a:r>
            <a:r>
              <a:rPr lang="el-GR" sz="2800" dirty="0">
                <a:latin typeface="Arial" pitchFamily="34" charset="0"/>
                <a:cs typeface="Arial" pitchFamily="34" charset="0"/>
              </a:rPr>
              <a:t>. </a:t>
            </a:r>
            <a:r>
              <a:rPr lang="el-GR" sz="2200" dirty="0">
                <a:latin typeface="Arial" pitchFamily="34" charset="0"/>
                <a:cs typeface="Arial" pitchFamily="34" charset="0"/>
              </a:rPr>
              <a:t>Κατηγοριοποιημένοι κίνδυνοι τροφικής αλυσίδας όπως αναφέρθηκαν μέσω του συστήματος ταχείας προειδοποίησης για τρόφιμα και ζωοτροφές την περίοδο Ιουλίου 2003 έως Ιουνίου 2007 (</a:t>
            </a:r>
            <a:r>
              <a:rPr lang="en-US" sz="2200" dirty="0">
                <a:solidFill>
                  <a:schemeClr val="accent1"/>
                </a:solidFill>
                <a:latin typeface="Arial" pitchFamily="34" charset="0"/>
                <a:cs typeface="Arial" pitchFamily="34" charset="0"/>
              </a:rPr>
              <a:t>Nielen and Marvin, 2008</a:t>
            </a:r>
            <a:r>
              <a:rPr lang="en-US" sz="2200" dirty="0">
                <a:latin typeface="Arial" pitchFamily="34" charset="0"/>
                <a:cs typeface="Arial" pitchFamily="34" charset="0"/>
              </a:rPr>
              <a:t>).</a:t>
            </a:r>
            <a:endParaRPr lang="el-GR" sz="2800" dirty="0">
              <a:latin typeface="Arial" pitchFamily="34" charset="0"/>
              <a:cs typeface="Arial" pitchFamily="34" charset="0"/>
            </a:endParaRPr>
          </a:p>
        </p:txBody>
      </p:sp>
      <p:graphicFrame>
        <p:nvGraphicFramePr>
          <p:cNvPr id="4" name="1 - Γράφημα"/>
          <p:cNvGraphicFramePr/>
          <p:nvPr/>
        </p:nvGraphicFramePr>
        <p:xfrm>
          <a:off x="467544" y="2060848"/>
          <a:ext cx="8136904" cy="3096344"/>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5BB2DB07-FB49-71CE-5CA5-71EDE1ED0924}"/>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CA56B164-4F63-2A80-56C1-8D99E7BECF1B}"/>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778F5FB-3FD8-A0DA-1806-45893957A1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36EE93C-E9EC-1209-D360-484191FB7C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51F7345-415B-FD6D-06E3-246C1C75DB6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323528" y="188640"/>
            <a:ext cx="8686800" cy="1728192"/>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251520" y="2132856"/>
            <a:ext cx="8640960" cy="4525963"/>
          </a:xfrm>
        </p:spPr>
        <p:txBody>
          <a:bodyPr>
            <a:normAutofit lnSpcReduction="10000"/>
          </a:bodyPr>
          <a:lstStyle/>
          <a:p>
            <a:pPr marL="0" indent="0" algn="just">
              <a:buNone/>
            </a:pPr>
            <a:r>
              <a:rPr lang="el-GR" sz="2400" dirty="0">
                <a:latin typeface="Arial" pitchFamily="34" charset="0"/>
                <a:cs typeface="Arial" pitchFamily="34" charset="0"/>
              </a:rPr>
              <a:t>Στην κατηγορία των χημικών, οι πιο συχνά αναφερόμενοι κίνδυνοι περιλαμβάνουν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 αλλεργιογόνα (π.χ.</a:t>
            </a:r>
            <a:r>
              <a:rPr lang="en-US" sz="2400" dirty="0">
                <a:latin typeface="Arial" pitchFamily="34" charset="0"/>
                <a:cs typeface="Arial" pitchFamily="34" charset="0"/>
              </a:rPr>
              <a:t>,</a:t>
            </a:r>
            <a:r>
              <a:rPr lang="el-GR" sz="2400" dirty="0">
                <a:latin typeface="Arial" pitchFamily="34" charset="0"/>
                <a:cs typeface="Arial" pitchFamily="34" charset="0"/>
              </a:rPr>
              <a:t> </a:t>
            </a:r>
            <a:r>
              <a:rPr lang="el-GR" sz="2400" dirty="0" err="1">
                <a:latin typeface="Arial" pitchFamily="34" charset="0"/>
                <a:cs typeface="Arial" pitchFamily="34" charset="0"/>
              </a:rPr>
              <a:t>ισταμίνη</a:t>
            </a:r>
            <a:r>
              <a:rPr lang="el-GR" sz="2400" dirty="0">
                <a:latin typeface="Arial" pitchFamily="34" charset="0"/>
                <a:cs typeface="Arial" pitchFamily="34" charset="0"/>
              </a:rPr>
              <a:t> και θειώδη),</a:t>
            </a:r>
          </a:p>
          <a:p>
            <a:pPr marL="0" indent="0" algn="just">
              <a:buFont typeface="Wingdings" pitchFamily="2" charset="2"/>
              <a:buChar char="ü"/>
            </a:pP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βαρέα μέταλλα (π.χ.,</a:t>
            </a:r>
            <a:r>
              <a:rPr lang="en-US" sz="2400" dirty="0">
                <a:latin typeface="Arial" pitchFamily="34" charset="0"/>
                <a:cs typeface="Arial" pitchFamily="34" charset="0"/>
              </a:rPr>
              <a:t> </a:t>
            </a:r>
            <a:r>
              <a:rPr lang="el-GR" sz="2400" dirty="0">
                <a:latin typeface="Arial" pitchFamily="34" charset="0"/>
                <a:cs typeface="Arial" pitchFamily="34" charset="0"/>
              </a:rPr>
              <a:t>χαλκός, μόλυβδος και κάδμιο),</a:t>
            </a:r>
          </a:p>
          <a:p>
            <a:pPr marL="0" indent="0" algn="just">
              <a:buFont typeface="Wingdings" pitchFamily="2" charset="2"/>
              <a:buChar char="ü"/>
            </a:pPr>
            <a:endParaRPr lang="el-GR"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 φυτοφάρμακα (π.χ., </a:t>
            </a:r>
            <a:r>
              <a:rPr lang="el-GR" sz="2400" dirty="0" err="1">
                <a:latin typeface="Arial" pitchFamily="34" charset="0"/>
                <a:cs typeface="Arial" pitchFamily="34" charset="0"/>
              </a:rPr>
              <a:t>οργανοφωσφορικά</a:t>
            </a:r>
            <a:r>
              <a:rPr lang="el-GR" sz="2400" dirty="0">
                <a:latin typeface="Arial" pitchFamily="34" charset="0"/>
                <a:cs typeface="Arial" pitchFamily="34" charset="0"/>
              </a:rPr>
              <a:t> παρασκευάσματα),</a:t>
            </a:r>
          </a:p>
          <a:p>
            <a:pPr marL="0" indent="0" algn="just">
              <a:buNone/>
            </a:pPr>
            <a:r>
              <a:rPr lang="el-GR" sz="2400" dirty="0">
                <a:latin typeface="Arial" pitchFamily="34" charset="0"/>
                <a:cs typeface="Arial" pitchFamily="34" charset="0"/>
              </a:rPr>
              <a:t> </a:t>
            </a:r>
          </a:p>
          <a:p>
            <a:pPr marL="0" indent="0" algn="just">
              <a:buFont typeface="Wingdings" pitchFamily="2" charset="2"/>
              <a:buChar char="ü"/>
            </a:pPr>
            <a:r>
              <a:rPr lang="el-GR" sz="2400" dirty="0">
                <a:latin typeface="Arial" pitchFamily="34" charset="0"/>
                <a:cs typeface="Arial" pitchFamily="34" charset="0"/>
              </a:rPr>
              <a:t>κτηνιατρικά φάρμακα (π.χ., β-</a:t>
            </a:r>
            <a:r>
              <a:rPr lang="el-GR" sz="2400" dirty="0" err="1">
                <a:latin typeface="Arial" pitchFamily="34" charset="0"/>
                <a:cs typeface="Arial" pitchFamily="34" charset="0"/>
              </a:rPr>
              <a:t>λακτάμη</a:t>
            </a:r>
            <a:r>
              <a:rPr lang="el-GR" sz="2400" dirty="0">
                <a:latin typeface="Arial" pitchFamily="34" charset="0"/>
                <a:cs typeface="Arial" pitchFamily="34" charset="0"/>
              </a:rPr>
              <a:t>, </a:t>
            </a:r>
            <a:r>
              <a:rPr lang="el-GR" sz="2400" dirty="0" err="1">
                <a:latin typeface="Arial" pitchFamily="34" charset="0"/>
                <a:cs typeface="Arial" pitchFamily="34" charset="0"/>
              </a:rPr>
              <a:t>νιτροφουράνια</a:t>
            </a:r>
            <a:r>
              <a:rPr lang="el-GR" sz="2400" dirty="0">
                <a:latin typeface="Arial" pitchFamily="34" charset="0"/>
                <a:cs typeface="Arial" pitchFamily="34" charset="0"/>
              </a:rPr>
              <a:t>, </a:t>
            </a:r>
            <a:r>
              <a:rPr lang="el-GR" sz="2400" dirty="0" err="1">
                <a:latin typeface="Arial" pitchFamily="34" charset="0"/>
                <a:cs typeface="Arial" pitchFamily="34" charset="0"/>
              </a:rPr>
              <a:t>σουλφοναμίδιο</a:t>
            </a:r>
            <a:r>
              <a:rPr lang="el-GR" sz="2400" dirty="0">
                <a:latin typeface="Arial" pitchFamily="34" charset="0"/>
                <a:cs typeface="Arial" pitchFamily="34" charset="0"/>
              </a:rPr>
              <a:t> και </a:t>
            </a:r>
            <a:r>
              <a:rPr lang="el-GR" sz="2400" dirty="0" err="1">
                <a:latin typeface="Arial" pitchFamily="34" charset="0"/>
                <a:cs typeface="Arial" pitchFamily="34" charset="0"/>
              </a:rPr>
              <a:t>χλωραμφενικόλη</a:t>
            </a:r>
            <a:r>
              <a:rPr lang="el-GR" sz="2400" dirty="0">
                <a:latin typeface="Arial" pitchFamily="34" charset="0"/>
                <a:cs typeface="Arial" pitchFamily="34" charset="0"/>
              </a:rPr>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D09B7AB9-67C2-6A74-1447-D71E2772100E}"/>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5B98064-B527-D5C3-9684-D04F7ECB49D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2C40315-2E8F-26AA-0F1D-CD8940BBA7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4749CAA-5D4C-D8E4-F38F-E8EA53D0CE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D949EADE-6B14-1485-891B-F70200CF03A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a:xfrm>
            <a:off x="395536" y="116632"/>
            <a:ext cx="8507288" cy="180020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57200" y="1916832"/>
            <a:ext cx="8435280" cy="4680520"/>
          </a:xfrm>
        </p:spPr>
        <p:txBody>
          <a:bodyPr>
            <a:noAutofit/>
          </a:bodyPr>
          <a:lstStyle/>
          <a:p>
            <a:pPr marL="0" indent="0" algn="just">
              <a:buNone/>
            </a:pPr>
            <a:r>
              <a:rPr lang="el-GR" sz="2400" dirty="0">
                <a:latin typeface="Arial" pitchFamily="34" charset="0"/>
                <a:cs typeface="Arial" pitchFamily="34" charset="0"/>
              </a:rPr>
              <a:t>Οι μικροβιακές επιμολύνσεις περιλαμβάνουν </a:t>
            </a:r>
            <a:r>
              <a:rPr lang="el-GR" sz="2400" b="1" dirty="0">
                <a:latin typeface="Arial" pitchFamily="34" charset="0"/>
                <a:cs typeface="Arial" pitchFamily="34" charset="0"/>
              </a:rPr>
              <a:t>μούχλα</a:t>
            </a:r>
            <a:r>
              <a:rPr lang="el-GR" sz="2400" dirty="0">
                <a:latin typeface="Arial" pitchFamily="34" charset="0"/>
                <a:cs typeface="Arial" pitchFamily="34" charset="0"/>
              </a:rPr>
              <a:t>, </a:t>
            </a:r>
            <a:r>
              <a:rPr lang="el-GR" sz="2400" b="1" dirty="0">
                <a:latin typeface="Arial" pitchFamily="34" charset="0"/>
                <a:cs typeface="Arial" pitchFamily="34" charset="0"/>
              </a:rPr>
              <a:t>ιούς</a:t>
            </a:r>
            <a:r>
              <a:rPr lang="el-GR" sz="2400" dirty="0">
                <a:latin typeface="Arial" pitchFamily="34" charset="0"/>
                <a:cs typeface="Arial" pitchFamily="34" charset="0"/>
              </a:rPr>
              <a:t> και </a:t>
            </a:r>
            <a:r>
              <a:rPr lang="el-GR" sz="2400" b="1" dirty="0">
                <a:latin typeface="Arial" pitchFamily="34" charset="0"/>
                <a:cs typeface="Arial" pitchFamily="34" charset="0"/>
              </a:rPr>
              <a:t>βακτήρια</a:t>
            </a:r>
            <a:endParaRPr lang="en-US" sz="2400" b="1" dirty="0">
              <a:latin typeface="Arial" pitchFamily="34" charset="0"/>
              <a:cs typeface="Arial" pitchFamily="34" charset="0"/>
            </a:endParaRP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Παραδείγματα υφιστάμενων και αναδυόμενων χημικών κινδύνων περιλαμβάνουν τα εξής</a:t>
            </a:r>
            <a:r>
              <a:rPr lang="en-US" sz="2400" dirty="0">
                <a:latin typeface="Arial" pitchFamily="34" charset="0"/>
                <a:cs typeface="Arial" pitchFamily="34" charset="0"/>
              </a:rPr>
              <a:t>:</a:t>
            </a:r>
          </a:p>
          <a:p>
            <a:pPr marL="0" indent="0" algn="just">
              <a:buFont typeface="Wingdings" pitchFamily="2" charset="2"/>
              <a:buChar char="ü"/>
            </a:pPr>
            <a:r>
              <a:rPr lang="el-GR" sz="2400" dirty="0">
                <a:latin typeface="Arial" pitchFamily="34" charset="0"/>
                <a:cs typeface="Arial" pitchFamily="34" charset="0"/>
              </a:rPr>
              <a:t>απάτη και νοθεία τροφίμων (π.χ., μελαμίνη),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χημικές ουσίες συσκευασίας (π.χ., </a:t>
            </a:r>
            <a:r>
              <a:rPr lang="el-GR" sz="2400" dirty="0" err="1">
                <a:latin typeface="Arial" pitchFamily="34" charset="0"/>
                <a:cs typeface="Arial" pitchFamily="34" charset="0"/>
              </a:rPr>
              <a:t>δισφαινόλη</a:t>
            </a:r>
            <a:r>
              <a:rPr lang="el-GR" sz="2400" dirty="0">
                <a:latin typeface="Arial" pitchFamily="34" charset="0"/>
                <a:cs typeface="Arial" pitchFamily="34" charset="0"/>
              </a:rPr>
              <a:t> Α και 4-μεθυλοβενζοφαινόνη), </a:t>
            </a:r>
            <a:endParaRPr lang="en-US" sz="2400" dirty="0">
              <a:latin typeface="Arial" pitchFamily="34" charset="0"/>
              <a:cs typeface="Arial" pitchFamily="34" charset="0"/>
            </a:endParaRPr>
          </a:p>
          <a:p>
            <a:pPr marL="0" indent="0" algn="just">
              <a:buFont typeface="Wingdings" pitchFamily="2" charset="2"/>
              <a:buChar char="ü"/>
            </a:pPr>
            <a:r>
              <a:rPr lang="el-GR" sz="2400" dirty="0">
                <a:latin typeface="Arial" pitchFamily="34" charset="0"/>
                <a:cs typeface="Arial" pitchFamily="34" charset="0"/>
              </a:rPr>
              <a:t>μεταβολίτες αποδόμησης (π.χ., </a:t>
            </a:r>
            <a:r>
              <a:rPr lang="el-GR" sz="2400" dirty="0" err="1">
                <a:latin typeface="Arial" pitchFamily="34" charset="0"/>
                <a:cs typeface="Arial" pitchFamily="34" charset="0"/>
              </a:rPr>
              <a:t>ακρυλαμίδιο</a:t>
            </a:r>
            <a:r>
              <a:rPr lang="el-GR" sz="2400" dirty="0">
                <a:latin typeface="Arial" pitchFamily="34" charset="0"/>
                <a:cs typeface="Arial" pitchFamily="34" charset="0"/>
              </a:rPr>
              <a:t> και </a:t>
            </a:r>
            <a:r>
              <a:rPr lang="el-GR" sz="2400" dirty="0" err="1">
                <a:latin typeface="Arial" pitchFamily="34" charset="0"/>
                <a:cs typeface="Arial" pitchFamily="34" charset="0"/>
              </a:rPr>
              <a:t>φουράνιο</a:t>
            </a:r>
            <a:r>
              <a:rPr lang="el-GR" sz="2400" dirty="0">
                <a:latin typeface="Arial" pitchFamily="34" charset="0"/>
                <a:cs typeface="Arial" pitchFamily="34" charset="0"/>
              </a:rPr>
              <a:t>) και άλλες χημικές προσμείξεις (π.χ. 3-μονοχλωροπροπανο-1,2-διόλη, βενζόλιο και υπερχλωρικά)</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507288" cy="178621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2204864"/>
            <a:ext cx="8229600" cy="3777283"/>
          </a:xfrm>
        </p:spPr>
        <p:txBody>
          <a:bodyPr>
            <a:normAutofit/>
          </a:bodyPr>
          <a:lstStyle/>
          <a:p>
            <a:pPr marL="0" indent="0" algn="just">
              <a:buNone/>
            </a:pPr>
            <a:r>
              <a:rPr lang="el-GR" sz="2400" dirty="0">
                <a:latin typeface="Arial" pitchFamily="34" charset="0"/>
                <a:cs typeface="Arial" pitchFamily="34" charset="0"/>
              </a:rPr>
              <a:t>Μια άλλη κατηγορία που μπορεί να προκαλέσει ανησυχία περιλαμβάνει τους γενετικά τροποποιημένους οργανισμούς (</a:t>
            </a:r>
            <a:r>
              <a:rPr lang="en-US" sz="2400" dirty="0">
                <a:latin typeface="Arial" pitchFamily="34" charset="0"/>
                <a:cs typeface="Arial" pitchFamily="34" charset="0"/>
              </a:rPr>
              <a:t>GMO, Genetically Modified Organisms</a:t>
            </a:r>
            <a:r>
              <a:rPr lang="el-GR" sz="2400" dirty="0">
                <a:latin typeface="Arial" pitchFamily="34" charset="0"/>
                <a:cs typeface="Arial" pitchFamily="34" charset="0"/>
              </a:rPr>
              <a:t>) και τα προϊόντα τους</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Η εισαγωγή και οι χρήσεις </a:t>
            </a:r>
            <a:r>
              <a:rPr lang="en-US" sz="2400" dirty="0">
                <a:latin typeface="Arial" pitchFamily="34" charset="0"/>
                <a:cs typeface="Arial" pitchFamily="34" charset="0"/>
              </a:rPr>
              <a:t>GMO</a:t>
            </a:r>
            <a:r>
              <a:rPr lang="el-GR" sz="2400" dirty="0">
                <a:latin typeface="Arial" pitchFamily="34" charset="0"/>
                <a:cs typeface="Arial" pitchFamily="34" charset="0"/>
              </a:rPr>
              <a:t> σε προϊόντα διατροφής είχαν ως αποτέλεσμα την ανάπτυξη νομικών απαιτήσεων ασφάλειας και επισήμανσης</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B501C27E-73B2-4ECB-F6D7-538B380C6B41}"/>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0BD958C9-AD17-BD60-F23B-6AEEFE1D88A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35AED4A-DAB1-4738-B4D9-A25CC87686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D4991DA-F12A-B2F0-A571-D21F2AA2E4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2E3ACBD-1C6B-2405-AC4A-621D08B3C86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686800" cy="1700808"/>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67544" y="1772816"/>
            <a:ext cx="8229600" cy="4781128"/>
          </a:xfrm>
        </p:spPr>
        <p:txBody>
          <a:bodyPr>
            <a:norm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Δεδομένης της έκτασης των ανησυχιών που αναφέρθηκαν προηγουμένως, υπάρχει έντονη ανάγκη για επαρκείς και αξιόπιστες μεθόδους ανίχνευσης και ανάλυσης για τη διασφάλιση της ποιότητας, της ασφάλειας, της εμπορευσιμότητας, της αυθεντικότητας και της αξίας των τροφίμων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Οι απαιτήσεις αυτές ενισχύονται από τα διάφορα διατροφικά σκάνδαλα που λαμβάνουν χώρα καθημερινά σε πολλές χώρες του κόσμου.</a:t>
            </a:r>
          </a:p>
          <a:p>
            <a:pPr marL="0" indent="0" algn="just">
              <a:buNone/>
            </a:pPr>
            <a:r>
              <a:rPr lang="el-GR" sz="2400" dirty="0">
                <a:latin typeface="Arial" pitchFamily="34" charset="0"/>
                <a:cs typeface="Arial" pitchFamily="34" charset="0"/>
              </a:rPr>
              <a:t> </a:t>
            </a:r>
          </a:p>
        </p:txBody>
      </p:sp>
      <p:grpSp>
        <p:nvGrpSpPr>
          <p:cNvPr id="4" name="Ομάδα 3">
            <a:extLst>
              <a:ext uri="{FF2B5EF4-FFF2-40B4-BE49-F238E27FC236}">
                <a16:creationId xmlns:a16="http://schemas.microsoft.com/office/drawing/2014/main" id="{90FB59D0-2898-1E61-30FE-F7C299A72748}"/>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DFB79232-748D-75ED-403E-6C4BB8EE840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A51047D-8588-D682-9AE9-FA44FEE08C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A985132-61BC-19FE-D0A4-942593CD841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E9EC6D0-D268-AA35-05B6-F8ADAED6ED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363272" cy="2348880"/>
          </a:xfrm>
        </p:spPr>
        <p:txBody>
          <a:bodyPr>
            <a:normAutofit fontScale="90000"/>
          </a:bodyPr>
          <a:lstStyle/>
          <a:p>
            <a:r>
              <a:rPr lang="el-GR" dirty="0">
                <a:latin typeface="Arial" pitchFamily="34" charset="0"/>
                <a:cs typeface="Arial" pitchFamily="34" charset="0"/>
              </a:rPr>
              <a:t>Κίνδυνοι τροφίμων που επηρεάζουν την ποιότητα, ασφάλεια και την προστιθέμενη αξία τους</a:t>
            </a:r>
            <a:endParaRPr lang="el-GR" dirty="0"/>
          </a:p>
        </p:txBody>
      </p:sp>
      <p:sp>
        <p:nvSpPr>
          <p:cNvPr id="3" name="2 - Θέση περιεχομένου"/>
          <p:cNvSpPr>
            <a:spLocks noGrp="1"/>
          </p:cNvSpPr>
          <p:nvPr>
            <p:ph idx="1"/>
          </p:nvPr>
        </p:nvSpPr>
        <p:spPr>
          <a:xfrm>
            <a:off x="457200" y="2132856"/>
            <a:ext cx="8229600" cy="3993307"/>
          </a:xfrm>
        </p:spPr>
        <p:txBody>
          <a:bodyPr>
            <a:normAutofit/>
          </a:bodyPr>
          <a:lstStyle/>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Υπάρχουν πολλές καθιερωμένες και αξιόπιστες μέθοδοι ανάλυσης για την ανάδειξη της ποιότητας, ασφάλειας, αυθεντικότητας και προστιθέμενης αξίας των τροφίμων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Ανάπτυξη και επικύρωση νέων μεθόδων ανίχνευσης και ανάλυσης των αναδυόμενων κινδύνων για τα τρόφιμα, καθώς επίσης για την αυθεντικότητα τους βρίσκονται διαρκώς σε εξέλιξη</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2009:Karabagias et al., 2020c</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4F0310B5-E104-7E27-599A-F61DD1880440}"/>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6CA1C2CB-E8EE-4535-2211-B7612EB01DB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226B692-D186-C9D6-9164-A9853536B9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6F6B4D8-B97F-9E91-4682-E627D58773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757EF81-8703-5A44-C997-71397042BD8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itchFamily="34" charset="0"/>
                <a:cs typeface="Arial" pitchFamily="34" charset="0"/>
              </a:rPr>
              <a:t>Στόχοι και μελλοντικές προοπτικές</a:t>
            </a:r>
          </a:p>
        </p:txBody>
      </p:sp>
      <p:sp>
        <p:nvSpPr>
          <p:cNvPr id="3" name="2 - Θέση περιεχομένου"/>
          <p:cNvSpPr>
            <a:spLocks noGrp="1"/>
          </p:cNvSpPr>
          <p:nvPr>
            <p:ph idx="1"/>
          </p:nvPr>
        </p:nvSpPr>
        <p:spPr/>
        <p:txBody>
          <a:bodyPr>
            <a:noAutofit/>
          </a:bodyPr>
          <a:lstStyle/>
          <a:p>
            <a:pPr marL="0" indent="0" algn="just">
              <a:buNone/>
            </a:pPr>
            <a:r>
              <a:rPr lang="el-GR" sz="2400" dirty="0">
                <a:latin typeface="Arial" pitchFamily="34" charset="0"/>
                <a:cs typeface="Arial" pitchFamily="34" charset="0"/>
              </a:rPr>
              <a:t>Το πεδίο της αξιοποίησης των τροφίμων φυτικής και ζωικής προέλευσης υπό το πρίσμα της εμπορευσιμότητας και της αύξησης της προστιθέμενης αξίας τους προϋποθέτει συμμόρφωση με τη διεθνή νομοθεσία και εκτεταμένη ανάλυση</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Η ανάλυση τροφίμων, ή οποιουδήποτε τύπου ανάλυσης, περιλαμβάνει σημαντικό χρόνο εκμάθησης αρχών, μεθόδων και λειτουργιών οργάνων και τελειοποίησης διαφόρων τεχνικών σε συνδυασμό με χημειομετρικές μεθοδολογίες (</a:t>
            </a:r>
            <a:r>
              <a:rPr lang="en-US" sz="2400" dirty="0">
                <a:solidFill>
                  <a:schemeClr val="accent1"/>
                </a:solidFill>
                <a:latin typeface="Arial" pitchFamily="34" charset="0"/>
                <a:cs typeface="Arial" pitchFamily="34" charset="0"/>
              </a:rPr>
              <a:t>Karabagias et al., 2020c</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endParaRPr lang="el-GR"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A07EB02D-17C8-31C9-526F-F353C99546AF}"/>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CFF5A89-A05D-0AAD-4376-48A6A94E936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E2C49F8-B0EC-411A-C161-8CEF1A5AE0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B40448F-1E0B-212A-DA32-D0CB27656E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DDE678D-22EC-5A1B-6B17-DF0C4899CB4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8229600" cy="1143000"/>
          </a:xfrm>
        </p:spPr>
        <p:txBody>
          <a:bodyPr>
            <a:normAutofit/>
          </a:bodyPr>
          <a:lstStyle/>
          <a:p>
            <a:r>
              <a:rPr lang="el-GR" sz="4000" b="1" dirty="0">
                <a:latin typeface="Arial" panose="020B0604020202020204" pitchFamily="34" charset="0"/>
                <a:cs typeface="Arial" panose="020B0604020202020204" pitchFamily="34" charset="0"/>
              </a:rPr>
              <a:t>Οι καταναλωτές</a:t>
            </a:r>
            <a:endParaRPr lang="el-GR" sz="4000" dirty="0"/>
          </a:p>
        </p:txBody>
      </p:sp>
      <p:sp>
        <p:nvSpPr>
          <p:cNvPr id="3" name="2 - Θέση περιεχομένου"/>
          <p:cNvSpPr>
            <a:spLocks noGrp="1"/>
          </p:cNvSpPr>
          <p:nvPr>
            <p:ph idx="1"/>
          </p:nvPr>
        </p:nvSpPr>
        <p:spPr>
          <a:xfrm>
            <a:off x="467544" y="1268760"/>
            <a:ext cx="8229600" cy="4525963"/>
          </a:xfrm>
        </p:spPr>
        <p:txBody>
          <a:bodyPr>
            <a:normAutofit/>
          </a:bodyPr>
          <a:lstStyle/>
          <a:p>
            <a:pPr algn="just">
              <a:buNone/>
            </a:pPr>
            <a:r>
              <a:rPr lang="el-GR" sz="2400" dirty="0">
                <a:latin typeface="Arial" pitchFamily="34" charset="0"/>
                <a:cs typeface="Arial" pitchFamily="34" charset="0"/>
              </a:rPr>
              <a:t>    Οι αναλυτικές μέθοδοι για τον προσδιορισμό και τον χαρακτηρισμό της περιεκτικότητας σε λιπαρά παρέχουν τα απαραίτητα δεδομένα για την αιτιολόγηση αυτών των δηλώσεων και ισχυρισμών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Η χρήση υποκατάστατων λίπους σε σκευάσματα προϊόντων καθιστά δυνατή πολλές από τις τροφές με χαμηλά λιπαρά, αλλά αυτά τα υποκατάστατα λίπους μπορούν να δημιουργήσουν προκλήσεις στην ακριβή μέτρηση της περιεκτικότητας σε λίπος (</a:t>
            </a:r>
            <a:r>
              <a:rPr lang="en-US" sz="2400" dirty="0" err="1">
                <a:solidFill>
                  <a:schemeClr val="accent1"/>
                </a:solidFill>
                <a:latin typeface="Arial" pitchFamily="34" charset="0"/>
                <a:cs typeface="Arial" pitchFamily="34" charset="0"/>
              </a:rPr>
              <a:t>Flickinger</a:t>
            </a:r>
            <a:r>
              <a:rPr lang="el-GR" sz="2400" dirty="0">
                <a:solidFill>
                  <a:schemeClr val="accent1"/>
                </a:solidFill>
                <a:latin typeface="Arial" pitchFamily="34" charset="0"/>
                <a:cs typeface="Arial" pitchFamily="34" charset="0"/>
              </a:rPr>
              <a:t>, 1997</a:t>
            </a:r>
            <a:r>
              <a:rPr lang="el-GR" sz="2400" dirty="0"/>
              <a:t>)</a:t>
            </a:r>
            <a:r>
              <a:rPr lang="en-US" sz="2400" dirty="0"/>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EFB9664-289A-EC71-5EE7-BFA1A6994A9F}"/>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3742737C-E1AB-3C02-656F-D11CCBD0A58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5535F6F-7F4D-F7B8-5FFF-5E0C35516D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842D658-6EA9-E88C-E808-C975D574FF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69CA819-1467-6BB1-39C7-5573770903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p:txBody>
          <a:bodyPr>
            <a:normAutofit/>
          </a:bodyPr>
          <a:lstStyle/>
          <a:p>
            <a:pPr marL="0" indent="0" algn="just">
              <a:buNone/>
            </a:pPr>
            <a:r>
              <a:rPr lang="el-GR" sz="2400" dirty="0">
                <a:latin typeface="Arial" pitchFamily="34" charset="0"/>
                <a:cs typeface="Arial" pitchFamily="34" charset="0"/>
              </a:rPr>
              <a:t>Αν και αυτοί οι τομείς είναι εξαιρετικά σημαντικοί, μεγάλο μέρος της προσπάθειάς μας θα το έκανε να μην είναι καθόλου σημαντικό, αν δεν υπήρχε κάποιος τρόπος να αξιολογήσουμε τα δεδομένα που ελήφθησαν από τις διάφορες αναλυτικές προσεγγίσεις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Υπάρχουν διαθέσιμες αρκετές μαθηματικές θεραπείες που παρέχουν μια ιδέα για το πόσο καλά πραγματοποιήθηκε μια συγκεκριμένη ανάλυση ή πόσο καλά μπορούμε να αναπαράγουμε ένα πείραμα</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5673E12C-B3FF-D065-452C-A32D0993CCCC}"/>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A5C422FD-3C45-1D12-B34F-127761D3EA6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CCE1F90-5F23-30F9-8362-4BC810C9B5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03AEB4A-193A-9608-51B7-2005F5CFD7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026007F-592E-6E9E-07BA-5DA3ADD4551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p:txBody>
          <a:bodyPr>
            <a:normAutofit/>
          </a:bodyPr>
          <a:lstStyle/>
          <a:p>
            <a:pPr marL="0" indent="0" algn="just">
              <a:buNone/>
            </a:pPr>
            <a:r>
              <a:rPr lang="el-GR" sz="2400" dirty="0">
                <a:latin typeface="Arial" pitchFamily="34" charset="0"/>
                <a:cs typeface="Arial" pitchFamily="34" charset="0"/>
              </a:rPr>
              <a:t>Η ποιότητα των τροφίμων παρακολουθείται σε διάφορα στάδια της επεξεργασίας αλλά η 100% επιθεώρηση είναι σπάνια δυνατή ή ακόμη και επιθυμητή</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Για να εξασφαλιστεί ότι λαμβάνεται ένα αντιπροσωπευτικό δείγμα του πληθυσμού για ανάλυση, πρέπει να αναπτυχθούν και να εφαρμοστούν μέθοδοι δειγματοληψίας και μείωσης του δείγματος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Σε αυτή την προσπάθεια χαίρουν ιδιαίτερης εφαρμογής οι χημειομετρικές τεχνικές (</a:t>
            </a:r>
            <a:r>
              <a:rPr lang="en-US" sz="2400" dirty="0">
                <a:solidFill>
                  <a:schemeClr val="accent1"/>
                </a:solidFill>
                <a:latin typeface="Arial" pitchFamily="34" charset="0"/>
                <a:cs typeface="Arial" pitchFamily="34" charset="0"/>
              </a:rPr>
              <a:t>Karabagias 2020c</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376C713-5166-FB10-3EEF-712A6A07B85F}"/>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9AB894A-522D-B6E7-D833-FE9CE5BFAED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3A8283E-D82E-FD26-DA7A-7DCD561675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8B2A379-780A-81CB-F8DC-8EFE3FA8CC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1B6CE06-B976-86E3-10BB-7C959B0F3C5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p:txBody>
          <a:bodyPr>
            <a:normAutofit/>
          </a:bodyPr>
          <a:lstStyle/>
          <a:p>
            <a:pPr marL="0" indent="0" algn="just">
              <a:buNone/>
            </a:pPr>
            <a:r>
              <a:rPr lang="el-GR" sz="2400" dirty="0">
                <a:latin typeface="Arial" pitchFamily="34" charset="0"/>
                <a:cs typeface="Arial" pitchFamily="34" charset="0"/>
              </a:rPr>
              <a:t>Η επιλογή της διαδικασίας δειγματοληψίας καθορίζεται από τον σκοπό της επιθεώρησης</a:t>
            </a:r>
            <a:r>
              <a:rPr lang="en-US" sz="2400" dirty="0">
                <a:latin typeface="Arial" pitchFamily="34" charset="0"/>
                <a:cs typeface="Arial" pitchFamily="34" charset="0"/>
              </a:rPr>
              <a:t>/</a:t>
            </a:r>
            <a:r>
              <a:rPr lang="el-GR" sz="2400" dirty="0">
                <a:latin typeface="Arial" pitchFamily="34" charset="0"/>
                <a:cs typeface="Arial" pitchFamily="34" charset="0"/>
              </a:rPr>
              <a:t>ανάλυσης, το τρόφιμο, τη μέθοδο δοκιμής και τον πληθυσμό του δείγματος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αύξηση του μεγέθους του δείγματος, γενικά, οδηγεί σε  αύξηση της αξιοπιστίας των αναλυτικών αποτελεσμάτων και η χρήση χημειομετρικών τεχνικών θα βελτιστοποιήσει το μέγεθος του δείγματος, απαραίτητη προϋπόθεση, για τη λήψη αξιόπιστων δεδομένων που αφορούν τα ποιοτικά χαρακτηριστικά των προϊόντων (</a:t>
            </a:r>
            <a:r>
              <a:rPr lang="en-US" sz="2400" dirty="0">
                <a:solidFill>
                  <a:schemeClr val="accent1"/>
                </a:solidFill>
                <a:latin typeface="Arial" pitchFamily="34" charset="0"/>
                <a:cs typeface="Arial" pitchFamily="34" charset="0"/>
              </a:rPr>
              <a:t>Karabagias et al., 2020c</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BA5C3FE1-C6EA-3142-2C0C-CACD998D088A}"/>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8C83E07E-61BA-22D3-6F52-DFC6FF5D5D2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D1B50B2-9CC3-0B41-ED4B-4843180248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46D4F7F-C7DD-1173-7E27-A3C1223E9B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EB8E1A4-2006-9A61-01FC-30492C4E92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p:txBody>
          <a:bodyPr>
            <a:normAutofit lnSpcReduction="10000"/>
          </a:bodyPr>
          <a:lstStyle/>
          <a:p>
            <a:pPr marL="0" indent="0" algn="just">
              <a:buNone/>
            </a:pPr>
            <a:r>
              <a:rPr lang="el-GR" sz="2400" dirty="0">
                <a:latin typeface="Arial" pitchFamily="34" charset="0"/>
                <a:cs typeface="Arial" pitchFamily="34" charset="0"/>
              </a:rPr>
              <a:t>Πολλαπλές τεχνικές δειγματοληψίας μπορούν επίσης να χρησιμοποιηθούν για την ελαχιστοποίηση του αριθμού των προς ανάλυση δειγμάτων</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Η δειγματοληψία είναι μια διαδικασία ζωτικής σημασίας, καθώς είναι συχνά το πιο μεταβλητό βήμα σε ολόκληρη την αναλυτική διαδικασία</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Η δειγματοληψία μπορεί να αφορά χαρακτηριστικά ή μεταβλητές. Τα χαρακτηριστικά παρακολουθούνται για την παρουσία ή την απουσία τους, ενώ οι μεταβλητές </a:t>
            </a:r>
            <a:r>
              <a:rPr lang="el-GR" sz="2400" dirty="0" err="1">
                <a:latin typeface="Arial" pitchFamily="34" charset="0"/>
                <a:cs typeface="Arial" pitchFamily="34" charset="0"/>
              </a:rPr>
              <a:t>ποσοτικοποιούνται</a:t>
            </a:r>
            <a:r>
              <a:rPr lang="el-GR" sz="2400" dirty="0">
                <a:latin typeface="Arial" pitchFamily="34" charset="0"/>
                <a:cs typeface="Arial" pitchFamily="34" charset="0"/>
              </a:rPr>
              <a:t> σε συνεχή κλίμακα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74574D63-8FD5-E3D0-7665-7C7D19ABA698}"/>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F1E2128D-FEAD-A829-A1A6-539922614EE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B8B9E85-F32D-A1EF-CB6C-6605DAAC8E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C72F95F-C244-FA63-8C7A-753A541142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9E07DF2-A03C-E76C-9463-6887AF25B3A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a:xfrm>
            <a:off x="457200" y="1600200"/>
            <a:ext cx="8229600" cy="4853136"/>
          </a:xfrm>
        </p:spPr>
        <p:txBody>
          <a:bodyPr>
            <a:normAutofit/>
          </a:bodyPr>
          <a:lstStyle/>
          <a:p>
            <a:pPr marL="0" indent="0" algn="just">
              <a:buNone/>
            </a:pPr>
            <a:r>
              <a:rPr lang="el-GR" sz="2400" dirty="0">
                <a:latin typeface="Arial" pitchFamily="34" charset="0"/>
                <a:cs typeface="Arial" pitchFamily="34" charset="0"/>
              </a:rPr>
              <a:t>Τα σχέδια δειγματοληψίας αναπτύσσονται και για τα δύο, χαρακτηριστικά ή μεταβλητές των προϊόντων και μπορεί να γίνει μονή, διπλή ή πολλαπλή δειγματοληψία που να αφορά ένα συγκεκριμένο προϊόν</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Τα πολλαπλά σχέδια δειγματοληψίας μειώνουν το κόστος, απορρίπτοντας παρτίδες χαμηλής ποιότητας ή αποδεχόμενοι γρήγορα παρτίδες υψηλής ποιότητας, ενώ οι παρτίδες μέσης ποιότητας απαιτούν περαιτέρω δειγματοληψία (</a:t>
            </a:r>
            <a:r>
              <a:rPr lang="en-US" sz="2400" dirty="0">
                <a:solidFill>
                  <a:schemeClr val="accent1"/>
                </a:solidFill>
                <a:latin typeface="Arial" pitchFamily="34" charset="0"/>
                <a:cs typeface="Arial" pitchFamily="34" charset="0"/>
              </a:rPr>
              <a:t>Nielsen, 2009</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26DD50AA-5CA1-06B3-5E73-10409AE1E7CB}"/>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8492A2DA-634C-6B4C-1587-E876B55A1CA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6BF9C0B-9710-C193-B970-9A6FE0DF18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B59EF93-BF75-E6D9-2B33-5BD28FFE1F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470D338-B545-728F-285A-5C8BC842DE0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92500" lnSpcReduction="20000"/>
          </a:bodyPr>
          <a:lstStyle/>
          <a:p>
            <a:pPr marL="0" indent="0" algn="just">
              <a:buNone/>
            </a:pPr>
            <a:endParaRPr lang="el-GR" sz="2400" dirty="0">
              <a:latin typeface="Arial" pitchFamily="34" charset="0"/>
              <a:cs typeface="Arial" pitchFamily="34" charset="0"/>
            </a:endParaRPr>
          </a:p>
          <a:p>
            <a:pPr marL="0" indent="0" algn="just">
              <a:buNone/>
            </a:pPr>
            <a:r>
              <a:rPr lang="el-GR" sz="2600" dirty="0">
                <a:latin typeface="Arial" pitchFamily="34" charset="0"/>
                <a:cs typeface="Arial" pitchFamily="34" charset="0"/>
              </a:rPr>
              <a:t>Ο κίνδυνος καταναλωτή είναι η πιθανότητα αποδοχής ενός προϊόντος κακής ποιότητας, ενώ ο κίνδυνος πωλητή είναι η πιθανότητα απόρριψης ενός αποδεκτού προϊόντος</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 Μια αποδεκτή πιθανότητα κινδύνου εξαρτάται από τη σοβαρότητα μιας αρνητικής συνέπειας. Τα σχέδια της δειγματοληψίας καθορίζονται από το αν ο πληθυσμός είναι ομοιογενής ή ετερογενής</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600" dirty="0">
              <a:latin typeface="Arial" pitchFamily="34" charset="0"/>
              <a:cs typeface="Arial" pitchFamily="34" charset="0"/>
            </a:endParaRPr>
          </a:p>
          <a:p>
            <a:pPr marL="0" indent="0" algn="just">
              <a:buNone/>
            </a:pPr>
            <a:r>
              <a:rPr lang="el-GR" sz="2600" dirty="0">
                <a:latin typeface="Arial" pitchFamily="34" charset="0"/>
                <a:cs typeface="Arial" pitchFamily="34" charset="0"/>
              </a:rPr>
              <a:t>Ωστόσο, θα πρέπει να επισημάνουμε ότι δεν υπάρχει σχέδιο δειγματοληψίας χωρίς κίνδυνο (</a:t>
            </a:r>
            <a:r>
              <a:rPr lang="en-US" sz="2600" dirty="0">
                <a:solidFill>
                  <a:schemeClr val="accent1"/>
                </a:solidFill>
                <a:latin typeface="Arial" pitchFamily="34" charset="0"/>
                <a:cs typeface="Arial" pitchFamily="34" charset="0"/>
              </a:rPr>
              <a:t>Nielsen, 2009</a:t>
            </a:r>
            <a:r>
              <a:rPr lang="en-US" sz="2600" dirty="0">
                <a:latin typeface="Arial" pitchFamily="34" charset="0"/>
                <a:cs typeface="Arial" pitchFamily="34" charset="0"/>
              </a:rPr>
              <a:t>).</a:t>
            </a:r>
            <a:endParaRPr lang="el-GR" sz="26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endParaRPr lang="el-GR" sz="2400" dirty="0">
              <a:latin typeface="Arial" pitchFamily="34" charset="0"/>
              <a:cs typeface="Arial" pitchFamily="34" charset="0"/>
            </a:endParaRPr>
          </a:p>
          <a:p>
            <a:pPr marL="0" indent="0" algn="just">
              <a:buNone/>
            </a:pPr>
            <a:r>
              <a:rPr lang="el-GR" sz="2400" dirty="0">
                <a:latin typeface="Arial" pitchFamily="34" charset="0"/>
                <a:cs typeface="Arial" pitchFamily="34" charset="0"/>
              </a:rPr>
              <a:t> </a:t>
            </a:r>
            <a:endParaRPr lang="el-GR" dirty="0"/>
          </a:p>
        </p:txBody>
      </p:sp>
      <p:grpSp>
        <p:nvGrpSpPr>
          <p:cNvPr id="4" name="Ομάδα 3">
            <a:extLst>
              <a:ext uri="{FF2B5EF4-FFF2-40B4-BE49-F238E27FC236}">
                <a16:creationId xmlns:a16="http://schemas.microsoft.com/office/drawing/2014/main" id="{FE9BC0C3-8D2C-9F90-9186-13812BA707DB}"/>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77F1232A-784F-6045-340C-38BF21252E5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1A95E77-05D5-92F4-D8C7-62221B41B6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6BC8947-CFFB-F18B-6AD0-D34AF79D31E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9E9B396-0B88-3C4D-F0A7-05EE21598A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Arial" pitchFamily="34" charset="0"/>
                <a:cs typeface="Arial" pitchFamily="34" charset="0"/>
              </a:rPr>
              <a:t>Στόχοι και μελλοντικές προοπτικές</a:t>
            </a:r>
            <a:endParaRPr lang="el-GR" dirty="0"/>
          </a:p>
        </p:txBody>
      </p:sp>
      <p:sp>
        <p:nvSpPr>
          <p:cNvPr id="3" name="2 - Θέση περιεχομένου"/>
          <p:cNvSpPr>
            <a:spLocks noGrp="1"/>
          </p:cNvSpPr>
          <p:nvPr>
            <p:ph idx="1"/>
          </p:nvPr>
        </p:nvSpPr>
        <p:spPr/>
        <p:txBody>
          <a:bodyPr/>
          <a:lstStyle/>
          <a:p>
            <a:pPr marL="0" indent="0" algn="just">
              <a:buNone/>
            </a:pPr>
            <a:r>
              <a:rPr lang="el-GR" sz="2400" dirty="0">
                <a:latin typeface="Arial" pitchFamily="34" charset="0"/>
                <a:cs typeface="Arial" pitchFamily="34" charset="0"/>
              </a:rPr>
              <a:t>Αν και η δειγματοληψία από ομοιογενή πληθυσμό είναι απλή, σπάνια συναντάται σε επίπεδο βιομηχανικών πρακτικών, θέμα το οποίο επιτάσσει νέα μελέτη και θέσπιση νέων κανόνων με στόχο την βέλτιστη ποιότητα και την ανάδειξη της προστιθέμενης αξίας των προϊόντων (</a:t>
            </a:r>
            <a:r>
              <a:rPr lang="en-US" sz="2400" dirty="0">
                <a:solidFill>
                  <a:schemeClr val="accent1"/>
                </a:solidFill>
                <a:latin typeface="Arial" pitchFamily="34" charset="0"/>
                <a:cs typeface="Arial" pitchFamily="34" charset="0"/>
              </a:rPr>
              <a:t>Nielsen, 2009;Karabagias et al., 2020c</a:t>
            </a:r>
            <a:r>
              <a:rPr lang="en-US" sz="2400" dirty="0">
                <a:latin typeface="Arial" pitchFamily="34" charset="0"/>
                <a:cs typeface="Arial" pitchFamily="34" charset="0"/>
              </a:rPr>
              <a:t>).</a:t>
            </a:r>
            <a:endParaRPr lang="el-GR" sz="2400" dirty="0">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AEEAAA71-8249-5690-B485-AAD01F2C9D78}"/>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337F416A-FB65-1C35-3076-76367B8180F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8243CA8-71CF-8165-1FEF-B3B29A551A1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3923170-B00F-741E-C144-CB8DD15BB9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BF19ED0-239C-1F75-8036-9C8216BFF25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4000" dirty="0">
                <a:latin typeface="Arial" pitchFamily="34" charset="0"/>
                <a:cs typeface="Arial" pitchFamily="34" charset="0"/>
              </a:rPr>
              <a:t>Βιβλιογραφία</a:t>
            </a:r>
          </a:p>
        </p:txBody>
      </p:sp>
      <p:sp>
        <p:nvSpPr>
          <p:cNvPr id="3" name="2 - Θέση περιεχομένου"/>
          <p:cNvSpPr>
            <a:spLocks noGrp="1"/>
          </p:cNvSpPr>
          <p:nvPr>
            <p:ph idx="1"/>
          </p:nvPr>
        </p:nvSpPr>
        <p:spPr>
          <a:xfrm>
            <a:off x="395536" y="1412776"/>
            <a:ext cx="8229600" cy="4032448"/>
          </a:xfrm>
        </p:spPr>
        <p:txBody>
          <a:bodyPr>
            <a:noAutofit/>
          </a:bodyPr>
          <a:lstStyle/>
          <a:p>
            <a:pPr marL="0" indent="0" algn="just">
              <a:buNone/>
            </a:pPr>
            <a:r>
              <a:rPr lang="el-GR" sz="1800" dirty="0">
                <a:latin typeface="Arial" pitchFamily="34" charset="0"/>
                <a:cs typeface="Arial" pitchFamily="34" charset="0"/>
              </a:rPr>
              <a:t>-</a:t>
            </a:r>
            <a:r>
              <a:rPr lang="en-US" sz="1800" dirty="0" err="1">
                <a:latin typeface="Arial" pitchFamily="34" charset="0"/>
                <a:cs typeface="Arial" pitchFamily="34" charset="0"/>
              </a:rPr>
              <a:t>Alli</a:t>
            </a:r>
            <a:r>
              <a:rPr lang="el-GR" sz="1800" dirty="0">
                <a:latin typeface="Arial" pitchFamily="34" charset="0"/>
                <a:cs typeface="Arial" pitchFamily="34" charset="0"/>
              </a:rPr>
              <a:t>,</a:t>
            </a:r>
            <a:r>
              <a:rPr lang="en-US" sz="1800" dirty="0">
                <a:latin typeface="Arial" pitchFamily="34" charset="0"/>
                <a:cs typeface="Arial" pitchFamily="34" charset="0"/>
              </a:rPr>
              <a:t> I</a:t>
            </a:r>
            <a:r>
              <a:rPr lang="el-GR" sz="1800" dirty="0">
                <a:latin typeface="Arial" pitchFamily="34" charset="0"/>
                <a:cs typeface="Arial" pitchFamily="34" charset="0"/>
              </a:rPr>
              <a:t>.</a:t>
            </a:r>
            <a:r>
              <a:rPr lang="en-US" sz="1800" dirty="0">
                <a:latin typeface="Arial" pitchFamily="34" charset="0"/>
                <a:cs typeface="Arial" pitchFamily="34" charset="0"/>
              </a:rPr>
              <a:t> (2003)</a:t>
            </a:r>
            <a:r>
              <a:rPr lang="el-GR" sz="1800" dirty="0">
                <a:latin typeface="Arial" pitchFamily="34" charset="0"/>
                <a:cs typeface="Arial" pitchFamily="34" charset="0"/>
              </a:rPr>
              <a:t>.</a:t>
            </a:r>
            <a:r>
              <a:rPr lang="en-US" sz="1800" dirty="0">
                <a:latin typeface="Arial" pitchFamily="34" charset="0"/>
                <a:cs typeface="Arial" pitchFamily="34" charset="0"/>
              </a:rPr>
              <a:t> Food quality assurance: principles and practices. CRC, Boca Raton, FL </a:t>
            </a:r>
            <a:r>
              <a:rPr lang="el-GR" sz="1800" dirty="0">
                <a:latin typeface="Arial" pitchFamily="34" charset="0"/>
                <a:cs typeface="Arial" pitchFamily="34" charset="0"/>
              </a:rPr>
              <a:t>.</a:t>
            </a:r>
          </a:p>
          <a:p>
            <a:pPr marL="0" indent="0" algn="just">
              <a:buNone/>
            </a:pPr>
            <a:r>
              <a:rPr lang="el-GR" sz="1800" dirty="0">
                <a:latin typeface="Arial" pitchFamily="34" charset="0"/>
                <a:cs typeface="Arial" pitchFamily="34" charset="0"/>
              </a:rPr>
              <a:t>-</a:t>
            </a:r>
            <a:r>
              <a:rPr lang="en-US" sz="1800" dirty="0"/>
              <a:t> </a:t>
            </a:r>
            <a:r>
              <a:rPr lang="en-US" sz="1800" dirty="0">
                <a:latin typeface="Arial" pitchFamily="34" charset="0"/>
                <a:cs typeface="Arial" pitchFamily="34" charset="0"/>
              </a:rPr>
              <a:t>Arvanitoyannis IS (2008) International regulations on food contaminants and residues, </a:t>
            </a:r>
            <a:r>
              <a:rPr lang="en-US" sz="1800" dirty="0" err="1">
                <a:latin typeface="Arial" pitchFamily="34" charset="0"/>
                <a:cs typeface="Arial" pitchFamily="34" charset="0"/>
              </a:rPr>
              <a:t>ch</a:t>
            </a:r>
            <a:r>
              <a:rPr lang="en-US" sz="1800" dirty="0">
                <a:latin typeface="Arial" pitchFamily="34" charset="0"/>
                <a:cs typeface="Arial" pitchFamily="34" charset="0"/>
              </a:rPr>
              <a:t>. 2. In: Pico Y (</a:t>
            </a:r>
            <a:r>
              <a:rPr lang="en-US" sz="1800" dirty="0" err="1">
                <a:latin typeface="Arial" pitchFamily="34" charset="0"/>
                <a:cs typeface="Arial" pitchFamily="34" charset="0"/>
              </a:rPr>
              <a:t>ed</a:t>
            </a:r>
            <a:r>
              <a:rPr lang="en-US" sz="1800" dirty="0">
                <a:latin typeface="Arial" pitchFamily="34" charset="0"/>
                <a:cs typeface="Arial" pitchFamily="34" charset="0"/>
              </a:rPr>
              <a:t>) Food contaminants and residue analysis. </a:t>
            </a:r>
            <a:r>
              <a:rPr lang="en-US" sz="1800" dirty="0" err="1">
                <a:latin typeface="Arial" pitchFamily="34" charset="0"/>
                <a:cs typeface="Arial" pitchFamily="34" charset="0"/>
              </a:rPr>
              <a:t>Comprehensive</a:t>
            </a:r>
            <a:r>
              <a:rPr lang="en-US" sz="1800" dirty="0">
                <a:latin typeface="Arial" pitchFamily="34" charset="0"/>
                <a:cs typeface="Arial" pitchFamily="34" charset="0"/>
              </a:rPr>
              <a:t> analytical chemistry, D. </a:t>
            </a:r>
            <a:r>
              <a:rPr lang="en-US" sz="1800" dirty="0" err="1">
                <a:latin typeface="Arial" pitchFamily="34" charset="0"/>
                <a:cs typeface="Arial" pitchFamily="34" charset="0"/>
              </a:rPr>
              <a:t>Barcelo</a:t>
            </a:r>
            <a:r>
              <a:rPr lang="en-US" sz="1800" dirty="0">
                <a:latin typeface="Arial" pitchFamily="34" charset="0"/>
                <a:cs typeface="Arial" pitchFamily="34" charset="0"/>
              </a:rPr>
              <a:t> (</a:t>
            </a:r>
            <a:r>
              <a:rPr lang="en-US" sz="1800" dirty="0" err="1">
                <a:latin typeface="Arial" pitchFamily="34" charset="0"/>
                <a:cs typeface="Arial" pitchFamily="34" charset="0"/>
              </a:rPr>
              <a:t>ed</a:t>
            </a:r>
            <a:r>
              <a:rPr lang="en-US" sz="1800" dirty="0">
                <a:latin typeface="Arial" pitchFamily="34" charset="0"/>
                <a:cs typeface="Arial" pitchFamily="34" charset="0"/>
              </a:rPr>
              <a:t>) </a:t>
            </a:r>
            <a:r>
              <a:rPr lang="en-US" sz="1800" dirty="0" err="1">
                <a:latin typeface="Arial" pitchFamily="34" charset="0"/>
                <a:cs typeface="Arial" pitchFamily="34" charset="0"/>
              </a:rPr>
              <a:t>vol</a:t>
            </a:r>
            <a:r>
              <a:rPr lang="en-US" sz="1800" dirty="0">
                <a:latin typeface="Arial" pitchFamily="34" charset="0"/>
                <a:cs typeface="Arial" pitchFamily="34" charset="0"/>
              </a:rPr>
              <a:t> 51. Elsevier, Oxford, UK</a:t>
            </a:r>
            <a:r>
              <a:rPr lang="el-GR" sz="1800" dirty="0">
                <a:latin typeface="Arial" pitchFamily="34" charset="0"/>
                <a:cs typeface="Arial" pitchFamily="34" charset="0"/>
              </a:rPr>
              <a:t>.</a:t>
            </a:r>
            <a:endParaRPr lang="en-US" sz="1800" dirty="0">
              <a:latin typeface="Arial" pitchFamily="34" charset="0"/>
              <a:cs typeface="Arial" pitchFamily="34" charset="0"/>
            </a:endParaRPr>
          </a:p>
          <a:p>
            <a:pPr marL="0" indent="0" algn="just">
              <a:buNone/>
            </a:pPr>
            <a:r>
              <a:rPr lang="en-US" sz="1800" dirty="0">
                <a:latin typeface="Arial" pitchFamily="34" charset="0"/>
                <a:cs typeface="Arial" pitchFamily="34" charset="0"/>
              </a:rPr>
              <a:t>-FDA (2022). U.S. Department of Health and Human Services Food and Drug Administration Center for Food Safety and Applied Nutrition (240) 402-2300.</a:t>
            </a:r>
            <a:endParaRPr lang="el-GR" sz="1800" dirty="0">
              <a:latin typeface="Arial" pitchFamily="34" charset="0"/>
              <a:cs typeface="Arial" pitchFamily="34" charset="0"/>
            </a:endParaRPr>
          </a:p>
          <a:p>
            <a:pPr marL="0" indent="0" algn="just">
              <a:buNone/>
            </a:pPr>
            <a:r>
              <a:rPr lang="el-GR" sz="1800" dirty="0">
                <a:latin typeface="Arial" pitchFamily="34" charset="0"/>
                <a:cs typeface="Arial" pitchFamily="34" charset="0"/>
              </a:rPr>
              <a:t>-</a:t>
            </a:r>
            <a:r>
              <a:rPr lang="en-US" sz="1800" dirty="0">
                <a:latin typeface="Arial" pitchFamily="34" charset="0"/>
                <a:cs typeface="Arial" pitchFamily="34" charset="0"/>
              </a:rPr>
              <a:t> FDA (1995) National shellfish sanitation program. </a:t>
            </a:r>
            <a:r>
              <a:rPr lang="en-US" sz="1800" dirty="0" err="1">
                <a:latin typeface="Arial" pitchFamily="34" charset="0"/>
                <a:cs typeface="Arial" pitchFamily="34" charset="0"/>
              </a:rPr>
              <a:t>Manuals</a:t>
            </a:r>
            <a:r>
              <a:rPr lang="en-US" sz="1800" dirty="0">
                <a:latin typeface="Arial" pitchFamily="34" charset="0"/>
                <a:cs typeface="Arial" pitchFamily="34" charset="0"/>
              </a:rPr>
              <a:t> of operations. Shellfish Program Implementation Branch, Center for Food Safety and Applied Nutrition, Food and Drug Administration, Washington, DC. http://vm.cfsan.fda.gov/ ear/nsspman.html</a:t>
            </a:r>
            <a:endParaRPr lang="el-GR" sz="1800" dirty="0">
              <a:latin typeface="Arial" pitchFamily="34" charset="0"/>
              <a:cs typeface="Arial" pitchFamily="34" charset="0"/>
            </a:endParaRPr>
          </a:p>
          <a:p>
            <a:pPr marL="0" indent="0" algn="just">
              <a:buNone/>
            </a:pPr>
            <a:r>
              <a:rPr lang="en-US" sz="1800" dirty="0">
                <a:latin typeface="Arial" pitchFamily="34" charset="0"/>
                <a:cs typeface="Arial" pitchFamily="34" charset="0"/>
              </a:rPr>
              <a:t>-</a:t>
            </a:r>
            <a:r>
              <a:rPr lang="en-US" sz="1800" dirty="0" err="1">
                <a:latin typeface="Arial" pitchFamily="34" charset="0"/>
                <a:cs typeface="Arial" pitchFamily="34" charset="0"/>
              </a:rPr>
              <a:t>Flickinger</a:t>
            </a:r>
            <a:r>
              <a:rPr lang="en-US" sz="1800" dirty="0">
                <a:latin typeface="Arial" pitchFamily="34" charset="0"/>
                <a:cs typeface="Arial" pitchFamily="34" charset="0"/>
              </a:rPr>
              <a:t>, B. (1997). Challenges and solutions in compositional analysis. </a:t>
            </a:r>
            <a:r>
              <a:rPr lang="en-US" sz="1800" i="1" dirty="0">
                <a:latin typeface="Arial" pitchFamily="34" charset="0"/>
                <a:cs typeface="Arial" pitchFamily="34" charset="0"/>
              </a:rPr>
              <a:t>Food Quality</a:t>
            </a:r>
            <a:r>
              <a:rPr lang="en-US" sz="1800" dirty="0">
                <a:latin typeface="Arial" pitchFamily="34" charset="0"/>
                <a:cs typeface="Arial" pitchFamily="34" charset="0"/>
              </a:rPr>
              <a:t>, </a:t>
            </a:r>
            <a:r>
              <a:rPr lang="en-US" sz="1800" i="1" dirty="0">
                <a:latin typeface="Arial" pitchFamily="34" charset="0"/>
                <a:cs typeface="Arial" pitchFamily="34" charset="0"/>
              </a:rPr>
              <a:t>3</a:t>
            </a:r>
            <a:r>
              <a:rPr lang="en-US" sz="1800" dirty="0">
                <a:latin typeface="Arial" pitchFamily="34" charset="0"/>
                <a:cs typeface="Arial" pitchFamily="34" charset="0"/>
              </a:rPr>
              <a:t>(19),21–26</a:t>
            </a:r>
            <a:r>
              <a:rPr lang="el-GR" sz="1800" dirty="0">
                <a:latin typeface="Arial" pitchFamily="34" charset="0"/>
                <a:cs typeface="Arial" pitchFamily="34" charset="0"/>
              </a:rPr>
              <a:t>.</a:t>
            </a:r>
            <a:endParaRPr lang="en-US" sz="1800" dirty="0">
              <a:latin typeface="Arial" pitchFamily="34" charset="0"/>
              <a:cs typeface="Arial" pitchFamily="34" charset="0"/>
            </a:endParaRPr>
          </a:p>
          <a:p>
            <a:pPr marL="0" indent="0" algn="just">
              <a:buNone/>
            </a:pPr>
            <a:endParaRPr lang="el-GR" sz="1800" dirty="0">
              <a:latin typeface="Arial" pitchFamily="34" charset="0"/>
              <a:cs typeface="Arial" pitchFamily="34" charset="0"/>
            </a:endParaRPr>
          </a:p>
        </p:txBody>
      </p:sp>
      <p:grpSp>
        <p:nvGrpSpPr>
          <p:cNvPr id="9" name="Ομάδα 8">
            <a:extLst>
              <a:ext uri="{FF2B5EF4-FFF2-40B4-BE49-F238E27FC236}">
                <a16:creationId xmlns:a16="http://schemas.microsoft.com/office/drawing/2014/main" id="{AEFF2B27-6848-69B6-CC1A-3328311915D1}"/>
              </a:ext>
            </a:extLst>
          </p:cNvPr>
          <p:cNvGrpSpPr/>
          <p:nvPr/>
        </p:nvGrpSpPr>
        <p:grpSpPr>
          <a:xfrm>
            <a:off x="38118" y="6093296"/>
            <a:ext cx="9070386" cy="864493"/>
            <a:chOff x="107504" y="5733258"/>
            <a:chExt cx="8928992" cy="1224531"/>
          </a:xfrm>
        </p:grpSpPr>
        <p:pic>
          <p:nvPicPr>
            <p:cNvPr id="10" name="Picture 3" descr="G:\Katia\Διδακτορική Διατριβή\Kείμενο\Εικόνες\slide2.jpg">
              <a:extLst>
                <a:ext uri="{FF2B5EF4-FFF2-40B4-BE49-F238E27FC236}">
                  <a16:creationId xmlns:a16="http://schemas.microsoft.com/office/drawing/2014/main" id="{C1F8BEFA-8C82-63C4-A16A-77D07D8929E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1" name="Γραφικό 10" descr="Ψάρι με συμπαγές γέμισμα">
              <a:extLst>
                <a:ext uri="{FF2B5EF4-FFF2-40B4-BE49-F238E27FC236}">
                  <a16:creationId xmlns:a16="http://schemas.microsoft.com/office/drawing/2014/main" id="{9B69953C-5E5A-68EB-22B0-C004E55BC4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2" name="Γραφικό 11" descr="Ψάρι με συμπαγές γέμισμα">
              <a:extLst>
                <a:ext uri="{FF2B5EF4-FFF2-40B4-BE49-F238E27FC236}">
                  <a16:creationId xmlns:a16="http://schemas.microsoft.com/office/drawing/2014/main" id="{C591B896-DD65-4ED0-9712-8C50E8A6B6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3" name="Γραφικό 12" descr="Ανταγωνισμός με συμπαγές γέμισμα">
              <a:extLst>
                <a:ext uri="{FF2B5EF4-FFF2-40B4-BE49-F238E27FC236}">
                  <a16:creationId xmlns:a16="http://schemas.microsoft.com/office/drawing/2014/main" id="{DFC4925A-EF86-1E93-C73C-CC6AC205474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4000" dirty="0">
                <a:latin typeface="Arial" pitchFamily="34" charset="0"/>
                <a:cs typeface="Arial" pitchFamily="34" charset="0"/>
              </a:rPr>
              <a:t>Βιβλιογραφία</a:t>
            </a:r>
            <a:endParaRPr lang="el-GR" sz="4000" dirty="0"/>
          </a:p>
        </p:txBody>
      </p:sp>
      <p:sp>
        <p:nvSpPr>
          <p:cNvPr id="3" name="2 - Θέση περιεχομένου"/>
          <p:cNvSpPr>
            <a:spLocks noGrp="1"/>
          </p:cNvSpPr>
          <p:nvPr>
            <p:ph idx="1"/>
          </p:nvPr>
        </p:nvSpPr>
        <p:spPr/>
        <p:txBody>
          <a:bodyPr>
            <a:normAutofit/>
          </a:bodyPr>
          <a:lstStyle/>
          <a:p>
            <a:pPr marL="0" indent="0" algn="just">
              <a:buNone/>
            </a:pPr>
            <a:r>
              <a:rPr lang="el-GR" sz="1800" dirty="0">
                <a:latin typeface="Arial" pitchFamily="34" charset="0"/>
                <a:cs typeface="Arial" pitchFamily="34" charset="0"/>
              </a:rPr>
              <a:t>-</a:t>
            </a:r>
            <a:r>
              <a:rPr lang="en-US" sz="1800" dirty="0">
                <a:latin typeface="Arial" pitchFamily="34" charset="0"/>
                <a:cs typeface="Arial" pitchFamily="34" charset="0"/>
              </a:rPr>
              <a:t>JECFA (2006) Monograph 1: combined compendium of food additive specifications, </a:t>
            </a:r>
            <a:r>
              <a:rPr lang="en-US" sz="1800" dirty="0" err="1">
                <a:latin typeface="Arial" pitchFamily="34" charset="0"/>
                <a:cs typeface="Arial" pitchFamily="34" charset="0"/>
              </a:rPr>
              <a:t>vol</a:t>
            </a:r>
            <a:r>
              <a:rPr lang="en-US" sz="1800" dirty="0">
                <a:latin typeface="Arial" pitchFamily="34" charset="0"/>
                <a:cs typeface="Arial" pitchFamily="34" charset="0"/>
              </a:rPr>
              <a:t> 4. Joint FAO/WHO Committee on Food Additives (JECFA). 1956–2005. FAO, Rome, Italy. Available at ftp://ftp.fao.org/docrep/fao/ 009/a0691e/a0691e00a.pdf. </a:t>
            </a:r>
          </a:p>
          <a:p>
            <a:pPr marL="0" indent="0" algn="just">
              <a:buNone/>
            </a:pPr>
            <a:r>
              <a:rPr lang="en-US" sz="1800" dirty="0">
                <a:latin typeface="Arial" pitchFamily="34" charset="0"/>
                <a:cs typeface="Arial" pitchFamily="34" charset="0"/>
              </a:rPr>
              <a:t>-</a:t>
            </a:r>
            <a:r>
              <a:rPr lang="el-GR" sz="1800" dirty="0">
                <a:latin typeface="Arial" pitchFamily="34" charset="0"/>
                <a:cs typeface="Arial" pitchFamily="34" charset="0"/>
              </a:rPr>
              <a:t>Karabagias, </a:t>
            </a:r>
            <a:r>
              <a:rPr lang="el-GR" sz="1800" dirty="0" err="1">
                <a:latin typeface="Arial" pitchFamily="34" charset="0"/>
                <a:cs typeface="Arial" pitchFamily="34" charset="0"/>
              </a:rPr>
              <a:t>Ι.,Karabagias</a:t>
            </a:r>
            <a:r>
              <a:rPr lang="el-GR" sz="1800" dirty="0">
                <a:latin typeface="Arial" pitchFamily="34" charset="0"/>
                <a:cs typeface="Arial" pitchFamily="34" charset="0"/>
              </a:rPr>
              <a:t>, </a:t>
            </a:r>
            <a:r>
              <a:rPr lang="en-US" sz="1800" dirty="0">
                <a:latin typeface="Arial" pitchFamily="34" charset="0"/>
                <a:cs typeface="Arial" pitchFamily="34" charset="0"/>
              </a:rPr>
              <a:t>V.,</a:t>
            </a:r>
            <a:r>
              <a:rPr lang="el-GR" sz="1800" dirty="0">
                <a:latin typeface="Arial" pitchFamily="34" charset="0"/>
                <a:cs typeface="Arial" pitchFamily="34" charset="0"/>
              </a:rPr>
              <a:t>Badeka</a:t>
            </a:r>
            <a:r>
              <a:rPr lang="en-US" sz="1800" dirty="0">
                <a:latin typeface="Arial" pitchFamily="34" charset="0"/>
                <a:cs typeface="Arial" pitchFamily="34" charset="0"/>
              </a:rPr>
              <a:t>, A. (2020a)</a:t>
            </a:r>
            <a:r>
              <a:rPr lang="el-GR" sz="1800" dirty="0">
                <a:latin typeface="Arial" pitchFamily="34" charset="0"/>
                <a:cs typeface="Arial" pitchFamily="34" charset="0"/>
              </a:rPr>
              <a:t>. </a:t>
            </a:r>
            <a:r>
              <a:rPr lang="el-GR" sz="1800" dirty="0" err="1">
                <a:latin typeface="Arial" pitchFamily="34" charset="0"/>
                <a:cs typeface="Arial" pitchFamily="34" charset="0"/>
              </a:rPr>
              <a:t>In</a:t>
            </a:r>
            <a:r>
              <a:rPr lang="el-GR" sz="1800" dirty="0">
                <a:latin typeface="Arial" pitchFamily="34" charset="0"/>
                <a:cs typeface="Arial" pitchFamily="34" charset="0"/>
              </a:rPr>
              <a:t> </a:t>
            </a:r>
            <a:r>
              <a:rPr lang="el-GR" sz="1800" dirty="0" err="1">
                <a:latin typeface="Arial" pitchFamily="34" charset="0"/>
                <a:cs typeface="Arial" pitchFamily="34" charset="0"/>
              </a:rPr>
              <a:t>search</a:t>
            </a:r>
            <a:r>
              <a:rPr lang="el-GR" sz="1800" dirty="0">
                <a:latin typeface="Arial" pitchFamily="34" charset="0"/>
                <a:cs typeface="Arial" pitchFamily="34" charset="0"/>
              </a:rPr>
              <a:t> </a:t>
            </a:r>
            <a:r>
              <a:rPr lang="el-GR" sz="1800" dirty="0" err="1">
                <a:latin typeface="Arial" pitchFamily="34" charset="0"/>
                <a:cs typeface="Arial" pitchFamily="34" charset="0"/>
              </a:rPr>
              <a:t>of</a:t>
            </a:r>
            <a:r>
              <a:rPr lang="el-GR" sz="1800" dirty="0">
                <a:latin typeface="Arial" pitchFamily="34" charset="0"/>
                <a:cs typeface="Arial" pitchFamily="34" charset="0"/>
              </a:rPr>
              <a:t> </a:t>
            </a:r>
            <a:r>
              <a:rPr lang="el-GR" sz="1800" dirty="0" err="1">
                <a:latin typeface="Arial" pitchFamily="34" charset="0"/>
                <a:cs typeface="Arial" pitchFamily="34" charset="0"/>
              </a:rPr>
              <a:t>the</a:t>
            </a:r>
            <a:r>
              <a:rPr lang="el-GR" sz="1800" dirty="0">
                <a:latin typeface="Arial" pitchFamily="34" charset="0"/>
                <a:cs typeface="Arial" pitchFamily="34" charset="0"/>
              </a:rPr>
              <a:t> EC</a:t>
            </a:r>
            <a:r>
              <a:rPr lang="el-GR" sz="1800" baseline="-25000" dirty="0">
                <a:latin typeface="Arial" pitchFamily="34" charset="0"/>
                <a:cs typeface="Arial" pitchFamily="34" charset="0"/>
              </a:rPr>
              <a:t>60</a:t>
            </a:r>
            <a:r>
              <a:rPr lang="el-GR" sz="1800" dirty="0">
                <a:latin typeface="Arial" pitchFamily="34" charset="0"/>
                <a:cs typeface="Arial" pitchFamily="34" charset="0"/>
              </a:rPr>
              <a:t>: </a:t>
            </a:r>
            <a:r>
              <a:rPr lang="el-GR" sz="1800" dirty="0" err="1">
                <a:latin typeface="Arial" pitchFamily="34" charset="0"/>
                <a:cs typeface="Arial" pitchFamily="34" charset="0"/>
              </a:rPr>
              <a:t>The</a:t>
            </a:r>
            <a:r>
              <a:rPr lang="el-GR" sz="1800" dirty="0">
                <a:latin typeface="Arial" pitchFamily="34" charset="0"/>
                <a:cs typeface="Arial" pitchFamily="34" charset="0"/>
              </a:rPr>
              <a:t> </a:t>
            </a:r>
            <a:r>
              <a:rPr lang="el-GR" sz="1800" dirty="0" err="1">
                <a:latin typeface="Arial" pitchFamily="34" charset="0"/>
                <a:cs typeface="Arial" pitchFamily="34" charset="0"/>
              </a:rPr>
              <a:t>case</a:t>
            </a:r>
            <a:r>
              <a:rPr lang="el-GR" sz="1800" dirty="0">
                <a:latin typeface="Arial" pitchFamily="34" charset="0"/>
                <a:cs typeface="Arial" pitchFamily="34" charset="0"/>
              </a:rPr>
              <a:t> </a:t>
            </a:r>
            <a:r>
              <a:rPr lang="el-GR" sz="1800" dirty="0" err="1">
                <a:latin typeface="Arial" pitchFamily="34" charset="0"/>
                <a:cs typeface="Arial" pitchFamily="34" charset="0"/>
              </a:rPr>
              <a:t>study</a:t>
            </a:r>
            <a:r>
              <a:rPr lang="el-GR" sz="1800" dirty="0">
                <a:latin typeface="Arial" pitchFamily="34" charset="0"/>
                <a:cs typeface="Arial" pitchFamily="34" charset="0"/>
              </a:rPr>
              <a:t> </a:t>
            </a:r>
            <a:r>
              <a:rPr lang="el-GR" sz="1800" dirty="0" err="1">
                <a:latin typeface="Arial" pitchFamily="34" charset="0"/>
                <a:cs typeface="Arial" pitchFamily="34" charset="0"/>
              </a:rPr>
              <a:t>of</a:t>
            </a:r>
            <a:r>
              <a:rPr lang="el-GR" sz="1800" dirty="0">
                <a:latin typeface="Arial" pitchFamily="34" charset="0"/>
                <a:cs typeface="Arial" pitchFamily="34" charset="0"/>
              </a:rPr>
              <a:t> </a:t>
            </a:r>
            <a:r>
              <a:rPr lang="el-GR" sz="1800" dirty="0" err="1">
                <a:latin typeface="Arial" pitchFamily="34" charset="0"/>
                <a:cs typeface="Arial" pitchFamily="34" charset="0"/>
              </a:rPr>
              <a:t>bee</a:t>
            </a:r>
            <a:r>
              <a:rPr lang="el-GR" sz="1800" dirty="0">
                <a:latin typeface="Arial" pitchFamily="34" charset="0"/>
                <a:cs typeface="Arial" pitchFamily="34" charset="0"/>
              </a:rPr>
              <a:t> </a:t>
            </a:r>
            <a:r>
              <a:rPr lang="el-GR" sz="1800" dirty="0" err="1">
                <a:latin typeface="Arial" pitchFamily="34" charset="0"/>
                <a:cs typeface="Arial" pitchFamily="34" charset="0"/>
              </a:rPr>
              <a:t>pollen</a:t>
            </a:r>
            <a:r>
              <a:rPr lang="el-GR" sz="1800" dirty="0">
                <a:latin typeface="Arial" pitchFamily="34" charset="0"/>
                <a:cs typeface="Arial" pitchFamily="34" charset="0"/>
              </a:rPr>
              <a:t>, </a:t>
            </a:r>
            <a:r>
              <a:rPr lang="el-GR" sz="1800" i="1" dirty="0">
                <a:latin typeface="Arial" pitchFamily="34" charset="0"/>
                <a:cs typeface="Arial" pitchFamily="34" charset="0"/>
              </a:rPr>
              <a:t>Quercus </a:t>
            </a:r>
            <a:r>
              <a:rPr lang="el-GR" sz="1800" i="1" dirty="0" err="1">
                <a:latin typeface="Arial" pitchFamily="34" charset="0"/>
                <a:cs typeface="Arial" pitchFamily="34" charset="0"/>
              </a:rPr>
              <a:t>ilex</a:t>
            </a:r>
            <a:r>
              <a:rPr lang="el-GR" sz="1800" dirty="0">
                <a:latin typeface="Arial" pitchFamily="34" charset="0"/>
                <a:cs typeface="Arial" pitchFamily="34" charset="0"/>
              </a:rPr>
              <a:t> honey, and </a:t>
            </a:r>
            <a:r>
              <a:rPr lang="el-GR" sz="1800" dirty="0" err="1">
                <a:latin typeface="Arial" pitchFamily="34" charset="0"/>
                <a:cs typeface="Arial" pitchFamily="34" charset="0"/>
              </a:rPr>
              <a:t>saffron</a:t>
            </a:r>
            <a:r>
              <a:rPr lang="el-GR" sz="1800" dirty="0">
                <a:latin typeface="Arial" pitchFamily="34" charset="0"/>
                <a:cs typeface="Arial" pitchFamily="34" charset="0"/>
              </a:rPr>
              <a:t>. </a:t>
            </a:r>
            <a:r>
              <a:rPr lang="el-GR" sz="1800" i="1" dirty="0">
                <a:latin typeface="Arial" pitchFamily="34" charset="0"/>
                <a:cs typeface="Arial" pitchFamily="34" charset="0"/>
              </a:rPr>
              <a:t>European </a:t>
            </a:r>
            <a:r>
              <a:rPr lang="el-GR" sz="1800" i="1" dirty="0" err="1">
                <a:latin typeface="Arial" pitchFamily="34" charset="0"/>
                <a:cs typeface="Arial" pitchFamily="34" charset="0"/>
              </a:rPr>
              <a:t>Food</a:t>
            </a:r>
            <a:r>
              <a:rPr lang="el-GR" sz="1800" i="1" dirty="0">
                <a:latin typeface="Arial" pitchFamily="34" charset="0"/>
                <a:cs typeface="Arial" pitchFamily="34" charset="0"/>
              </a:rPr>
              <a:t> </a:t>
            </a:r>
            <a:r>
              <a:rPr lang="el-GR" sz="1800" i="1" dirty="0" err="1">
                <a:latin typeface="Arial" pitchFamily="34" charset="0"/>
                <a:cs typeface="Arial" pitchFamily="34" charset="0"/>
              </a:rPr>
              <a:t>Research</a:t>
            </a:r>
            <a:r>
              <a:rPr lang="el-GR" sz="1800" i="1" dirty="0">
                <a:latin typeface="Arial" pitchFamily="34" charset="0"/>
                <a:cs typeface="Arial" pitchFamily="34" charset="0"/>
              </a:rPr>
              <a:t> and </a:t>
            </a:r>
            <a:r>
              <a:rPr lang="el-GR" sz="1800" i="1" dirty="0" err="1">
                <a:latin typeface="Arial" pitchFamily="34" charset="0"/>
                <a:cs typeface="Arial" pitchFamily="34" charset="0"/>
              </a:rPr>
              <a:t>Technology</a:t>
            </a:r>
            <a:r>
              <a:rPr lang="el-GR" sz="1800" dirty="0">
                <a:latin typeface="Arial" pitchFamily="34" charset="0"/>
                <a:cs typeface="Arial" pitchFamily="34" charset="0"/>
              </a:rPr>
              <a:t>, </a:t>
            </a:r>
            <a:r>
              <a:rPr lang="el-GR" sz="1800" i="1" dirty="0">
                <a:latin typeface="Arial" pitchFamily="34" charset="0"/>
                <a:cs typeface="Arial" pitchFamily="34" charset="0"/>
              </a:rPr>
              <a:t>246</a:t>
            </a:r>
            <a:r>
              <a:rPr lang="el-GR" sz="1800" dirty="0">
                <a:latin typeface="Arial" pitchFamily="34" charset="0"/>
                <a:cs typeface="Arial" pitchFamily="34" charset="0"/>
              </a:rPr>
              <a:t>, 2451-2459</a:t>
            </a:r>
            <a:r>
              <a:rPr lang="en-US" sz="1800" dirty="0">
                <a:latin typeface="Arial" pitchFamily="34" charset="0"/>
                <a:cs typeface="Arial" pitchFamily="34" charset="0"/>
              </a:rPr>
              <a:t>.</a:t>
            </a:r>
            <a:endParaRPr lang="el-GR" sz="1800" dirty="0">
              <a:latin typeface="Arial" pitchFamily="34" charset="0"/>
              <a:cs typeface="Arial" pitchFamily="34" charset="0"/>
            </a:endParaRPr>
          </a:p>
          <a:p>
            <a:pPr marL="0" indent="0" algn="just">
              <a:buNone/>
            </a:pPr>
            <a:r>
              <a:rPr lang="el-GR" sz="1800" dirty="0">
                <a:latin typeface="Arial" pitchFamily="34" charset="0"/>
                <a:cs typeface="Arial" pitchFamily="34" charset="0"/>
              </a:rPr>
              <a:t>-</a:t>
            </a:r>
            <a:r>
              <a:rPr lang="en-US" sz="1800" dirty="0">
                <a:latin typeface="Arial" pitchFamily="34" charset="0"/>
                <a:cs typeface="Arial" pitchFamily="34" charset="0"/>
              </a:rPr>
              <a:t>Karabagias, I.K., Maia, M., Karabagias, V.K., Gatzias, I., Badeka, A.V. (2020b). Quality and origin characterisation of Portuguese, Greek, </a:t>
            </a:r>
            <a:r>
              <a:rPr lang="en-US" sz="1800" dirty="0" err="1">
                <a:latin typeface="Arial" pitchFamily="34" charset="0"/>
                <a:cs typeface="Arial" pitchFamily="34" charset="0"/>
              </a:rPr>
              <a:t>Oceanian</a:t>
            </a:r>
            <a:r>
              <a:rPr lang="en-US" sz="1800" dirty="0">
                <a:latin typeface="Arial" pitchFamily="34" charset="0"/>
                <a:cs typeface="Arial" pitchFamily="34" charset="0"/>
              </a:rPr>
              <a:t>, and Asian honey, based on poly-parametric analysis hand in hand with dimension reduction and classification techniques </a:t>
            </a:r>
            <a:r>
              <a:rPr lang="en-US" sz="1800" i="1" dirty="0">
                <a:latin typeface="Arial" pitchFamily="34" charset="0"/>
                <a:cs typeface="Arial" pitchFamily="34" charset="0"/>
              </a:rPr>
              <a:t>European Food Research and Technology</a:t>
            </a:r>
            <a:r>
              <a:rPr lang="en-US" sz="1800" dirty="0">
                <a:latin typeface="Arial" pitchFamily="34" charset="0"/>
                <a:cs typeface="Arial" pitchFamily="34" charset="0"/>
              </a:rPr>
              <a:t>, </a:t>
            </a:r>
            <a:r>
              <a:rPr lang="en-US" sz="1800" i="1" dirty="0">
                <a:latin typeface="Arial" pitchFamily="34" charset="0"/>
                <a:cs typeface="Arial" pitchFamily="34" charset="0"/>
              </a:rPr>
              <a:t>24</a:t>
            </a:r>
            <a:r>
              <a:rPr lang="en-US" sz="1800" dirty="0">
                <a:latin typeface="Arial" pitchFamily="34" charset="0"/>
                <a:cs typeface="Arial" pitchFamily="34" charset="0"/>
              </a:rPr>
              <a:t>6(5), 987-1006.</a:t>
            </a:r>
          </a:p>
          <a:p>
            <a:pPr marL="0" indent="0" algn="just">
              <a:buFontTx/>
              <a:buChar char="-"/>
            </a:pPr>
            <a:r>
              <a:rPr lang="en-US" sz="1800" dirty="0">
                <a:latin typeface="Arial" pitchFamily="34" charset="0"/>
                <a:cs typeface="Arial" pitchFamily="34" charset="0"/>
              </a:rPr>
              <a:t>Karabagias, I.K. (2020c). </a:t>
            </a:r>
            <a:r>
              <a:rPr lang="el-GR" sz="1800" dirty="0" err="1">
                <a:latin typeface="Arial" pitchFamily="34" charset="0"/>
                <a:cs typeface="Arial" pitchFamily="34" charset="0"/>
              </a:rPr>
              <a:t>Advances</a:t>
            </a:r>
            <a:r>
              <a:rPr lang="el-GR" sz="1800" dirty="0">
                <a:latin typeface="Arial" pitchFamily="34" charset="0"/>
                <a:cs typeface="Arial" pitchFamily="34" charset="0"/>
              </a:rPr>
              <a:t> </a:t>
            </a:r>
            <a:r>
              <a:rPr lang="el-GR" sz="1800" dirty="0" err="1">
                <a:latin typeface="Arial" pitchFamily="34" charset="0"/>
                <a:cs typeface="Arial" pitchFamily="34" charset="0"/>
              </a:rPr>
              <a:t>of</a:t>
            </a:r>
            <a:r>
              <a:rPr lang="el-GR" sz="1800" dirty="0">
                <a:latin typeface="Arial" pitchFamily="34" charset="0"/>
                <a:cs typeface="Arial" pitchFamily="34" charset="0"/>
              </a:rPr>
              <a:t> </a:t>
            </a:r>
            <a:r>
              <a:rPr lang="el-GR" sz="1800" dirty="0" err="1">
                <a:latin typeface="Arial" pitchFamily="34" charset="0"/>
                <a:cs typeface="Arial" pitchFamily="34" charset="0"/>
              </a:rPr>
              <a:t>Spectrometric</a:t>
            </a:r>
            <a:r>
              <a:rPr lang="el-GR" sz="1800" dirty="0">
                <a:latin typeface="Arial" pitchFamily="34" charset="0"/>
                <a:cs typeface="Arial" pitchFamily="34" charset="0"/>
              </a:rPr>
              <a:t> </a:t>
            </a:r>
            <a:r>
              <a:rPr lang="el-GR" sz="1800" dirty="0" err="1">
                <a:latin typeface="Arial" pitchFamily="34" charset="0"/>
                <a:cs typeface="Arial" pitchFamily="34" charset="0"/>
              </a:rPr>
              <a:t>Techniques</a:t>
            </a:r>
            <a:r>
              <a:rPr lang="el-GR" sz="1800" dirty="0">
                <a:latin typeface="Arial" pitchFamily="34" charset="0"/>
                <a:cs typeface="Arial" pitchFamily="34" charset="0"/>
              </a:rPr>
              <a:t> </a:t>
            </a:r>
            <a:r>
              <a:rPr lang="el-GR" sz="1800" dirty="0" err="1">
                <a:latin typeface="Arial" pitchFamily="34" charset="0"/>
                <a:cs typeface="Arial" pitchFamily="34" charset="0"/>
              </a:rPr>
              <a:t>in</a:t>
            </a:r>
            <a:r>
              <a:rPr lang="el-GR" sz="1800" dirty="0">
                <a:latin typeface="Arial" pitchFamily="34" charset="0"/>
                <a:cs typeface="Arial" pitchFamily="34" charset="0"/>
              </a:rPr>
              <a:t> </a:t>
            </a:r>
            <a:r>
              <a:rPr lang="el-GR" sz="1800" dirty="0" err="1">
                <a:latin typeface="Arial" pitchFamily="34" charset="0"/>
                <a:cs typeface="Arial" pitchFamily="34" charset="0"/>
              </a:rPr>
              <a:t>Food</a:t>
            </a:r>
            <a:r>
              <a:rPr lang="el-GR" sz="1800" dirty="0">
                <a:latin typeface="Arial" pitchFamily="34" charset="0"/>
                <a:cs typeface="Arial" pitchFamily="34" charset="0"/>
              </a:rPr>
              <a:t> Analysis and </a:t>
            </a:r>
            <a:r>
              <a:rPr lang="el-GR" sz="1800" dirty="0" err="1">
                <a:latin typeface="Arial" pitchFamily="34" charset="0"/>
                <a:cs typeface="Arial" pitchFamily="34" charset="0"/>
              </a:rPr>
              <a:t>Food</a:t>
            </a:r>
            <a:r>
              <a:rPr lang="el-GR" sz="1800" dirty="0">
                <a:latin typeface="Arial" pitchFamily="34" charset="0"/>
                <a:cs typeface="Arial" pitchFamily="34" charset="0"/>
              </a:rPr>
              <a:t> </a:t>
            </a:r>
            <a:r>
              <a:rPr lang="el-GR" sz="1800" dirty="0" err="1">
                <a:latin typeface="Arial" pitchFamily="34" charset="0"/>
                <a:cs typeface="Arial" pitchFamily="34" charset="0"/>
              </a:rPr>
              <a:t>Authentication</a:t>
            </a:r>
            <a:r>
              <a:rPr lang="el-GR" sz="1800" dirty="0">
                <a:latin typeface="Arial" pitchFamily="34" charset="0"/>
                <a:cs typeface="Arial" pitchFamily="34" charset="0"/>
              </a:rPr>
              <a:t> </a:t>
            </a:r>
            <a:r>
              <a:rPr lang="el-GR" sz="1800" dirty="0" err="1">
                <a:latin typeface="Arial" pitchFamily="34" charset="0"/>
                <a:cs typeface="Arial" pitchFamily="34" charset="0"/>
              </a:rPr>
              <a:t>Implemented</a:t>
            </a:r>
            <a:r>
              <a:rPr lang="el-GR" sz="1800" dirty="0">
                <a:latin typeface="Arial" pitchFamily="34" charset="0"/>
                <a:cs typeface="Arial" pitchFamily="34" charset="0"/>
              </a:rPr>
              <a:t> </a:t>
            </a:r>
            <a:r>
              <a:rPr lang="el-GR" sz="1800" dirty="0" err="1">
                <a:latin typeface="Arial" pitchFamily="34" charset="0"/>
                <a:cs typeface="Arial" pitchFamily="34" charset="0"/>
              </a:rPr>
              <a:t>with</a:t>
            </a:r>
            <a:r>
              <a:rPr lang="el-GR" sz="1800" dirty="0">
                <a:latin typeface="Arial" pitchFamily="34" charset="0"/>
                <a:cs typeface="Arial" pitchFamily="34" charset="0"/>
              </a:rPr>
              <a:t> </a:t>
            </a:r>
            <a:r>
              <a:rPr lang="el-GR" sz="1800" dirty="0" err="1">
                <a:latin typeface="Arial" pitchFamily="34" charset="0"/>
                <a:cs typeface="Arial" pitchFamily="34" charset="0"/>
              </a:rPr>
              <a:t>Chemometrics</a:t>
            </a:r>
            <a:r>
              <a:rPr lang="en-US" sz="1800" dirty="0">
                <a:latin typeface="Arial" pitchFamily="34" charset="0"/>
                <a:cs typeface="Arial" pitchFamily="34" charset="0"/>
              </a:rPr>
              <a:t>. </a:t>
            </a:r>
            <a:r>
              <a:rPr lang="el-GR" sz="1800" dirty="0">
                <a:latin typeface="Arial" pitchFamily="34" charset="0"/>
                <a:cs typeface="Arial" pitchFamily="34" charset="0"/>
              </a:rPr>
              <a:t>Foods</a:t>
            </a:r>
            <a:r>
              <a:rPr lang="en-US" sz="1800" dirty="0">
                <a:latin typeface="Arial" pitchFamily="34" charset="0"/>
                <a:cs typeface="Arial" pitchFamily="34" charset="0"/>
              </a:rPr>
              <a:t>, 9(11), 1550.</a:t>
            </a:r>
          </a:p>
          <a:p>
            <a:pPr marL="0" indent="0" algn="just">
              <a:buNone/>
            </a:pPr>
            <a:endParaRPr lang="el-GR" sz="1800" dirty="0">
              <a:latin typeface="Arial" pitchFamily="34" charset="0"/>
              <a:cs typeface="Arial" pitchFamily="34" charset="0"/>
            </a:endParaRPr>
          </a:p>
          <a:p>
            <a:pPr marL="0" indent="0" algn="just">
              <a:buNone/>
            </a:pPr>
            <a:endParaRPr lang="en-US" sz="1800" dirty="0">
              <a:latin typeface="Arial" pitchFamily="34" charset="0"/>
              <a:cs typeface="Arial" pitchFamily="34" charset="0"/>
            </a:endParaRPr>
          </a:p>
          <a:p>
            <a:pPr>
              <a:buNone/>
            </a:pPr>
            <a:endParaRPr lang="el-GR" dirty="0"/>
          </a:p>
        </p:txBody>
      </p:sp>
      <p:grpSp>
        <p:nvGrpSpPr>
          <p:cNvPr id="9" name="Ομάδα 8">
            <a:extLst>
              <a:ext uri="{FF2B5EF4-FFF2-40B4-BE49-F238E27FC236}">
                <a16:creationId xmlns:a16="http://schemas.microsoft.com/office/drawing/2014/main" id="{E3653C49-6DBF-82DE-9845-E4F1D89AEF9E}"/>
              </a:ext>
            </a:extLst>
          </p:cNvPr>
          <p:cNvGrpSpPr/>
          <p:nvPr/>
        </p:nvGrpSpPr>
        <p:grpSpPr>
          <a:xfrm>
            <a:off x="38118" y="6093296"/>
            <a:ext cx="9070386" cy="864493"/>
            <a:chOff x="107504" y="5733258"/>
            <a:chExt cx="8928992" cy="1224531"/>
          </a:xfrm>
        </p:grpSpPr>
        <p:pic>
          <p:nvPicPr>
            <p:cNvPr id="10" name="Picture 3" descr="G:\Katia\Διδακτορική Διατριβή\Kείμενο\Εικόνες\slide2.jpg">
              <a:extLst>
                <a:ext uri="{FF2B5EF4-FFF2-40B4-BE49-F238E27FC236}">
                  <a16:creationId xmlns:a16="http://schemas.microsoft.com/office/drawing/2014/main" id="{716F4564-7C1D-BAA3-1EED-375C1C70E6F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1" name="Γραφικό 10" descr="Ψάρι με συμπαγές γέμισμα">
              <a:extLst>
                <a:ext uri="{FF2B5EF4-FFF2-40B4-BE49-F238E27FC236}">
                  <a16:creationId xmlns:a16="http://schemas.microsoft.com/office/drawing/2014/main" id="{8ADF64D7-1B5F-BAD7-85B7-2BF8B80EF7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2" name="Γραφικό 11" descr="Ψάρι με συμπαγές γέμισμα">
              <a:extLst>
                <a:ext uri="{FF2B5EF4-FFF2-40B4-BE49-F238E27FC236}">
                  <a16:creationId xmlns:a16="http://schemas.microsoft.com/office/drawing/2014/main" id="{0C0A6738-130F-1E12-D22D-38E272DD07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3" name="Γραφικό 12" descr="Ανταγωνισμός με συμπαγές γέμισμα">
              <a:extLst>
                <a:ext uri="{FF2B5EF4-FFF2-40B4-BE49-F238E27FC236}">
                  <a16:creationId xmlns:a16="http://schemas.microsoft.com/office/drawing/2014/main" id="{66387F4F-3D8A-0CF7-C3AF-D2ACDFC2DEA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11430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4000" dirty="0">
                <a:latin typeface="Arial" pitchFamily="34" charset="0"/>
                <a:cs typeface="Arial" pitchFamily="34" charset="0"/>
              </a:rPr>
              <a:t>Βιβλιογραφία</a:t>
            </a:r>
          </a:p>
        </p:txBody>
      </p:sp>
      <p:sp>
        <p:nvSpPr>
          <p:cNvPr id="3" name="2 - Θέση περιεχομένου"/>
          <p:cNvSpPr>
            <a:spLocks noGrp="1"/>
          </p:cNvSpPr>
          <p:nvPr>
            <p:ph idx="1"/>
          </p:nvPr>
        </p:nvSpPr>
        <p:spPr>
          <a:xfrm>
            <a:off x="395536" y="1412776"/>
            <a:ext cx="8229600" cy="4032448"/>
          </a:xfrm>
        </p:spPr>
        <p:txBody>
          <a:bodyPr>
            <a:normAutofit lnSpcReduction="10000"/>
          </a:bodyPr>
          <a:lstStyle/>
          <a:p>
            <a:pPr marL="0" indent="0" algn="just">
              <a:buFontTx/>
              <a:buChar char="-"/>
            </a:pPr>
            <a:r>
              <a:rPr lang="en-US" sz="1800" dirty="0">
                <a:latin typeface="Arial" pitchFamily="34" charset="0"/>
                <a:cs typeface="Arial" pitchFamily="34" charset="0"/>
              </a:rPr>
              <a:t>Linden</a:t>
            </a:r>
            <a:r>
              <a:rPr lang="el-GR" sz="1800" dirty="0">
                <a:latin typeface="Arial" pitchFamily="34" charset="0"/>
                <a:cs typeface="Arial" pitchFamily="34" charset="0"/>
              </a:rPr>
              <a:t>,</a:t>
            </a:r>
            <a:r>
              <a:rPr lang="en-US" sz="1800" dirty="0">
                <a:latin typeface="Arial" pitchFamily="34" charset="0"/>
                <a:cs typeface="Arial" pitchFamily="34" charset="0"/>
              </a:rPr>
              <a:t> G</a:t>
            </a:r>
            <a:r>
              <a:rPr lang="el-GR" sz="1800" dirty="0">
                <a:latin typeface="Arial" pitchFamily="34" charset="0"/>
                <a:cs typeface="Arial" pitchFamily="34" charset="0"/>
              </a:rPr>
              <a:t>.</a:t>
            </a:r>
            <a:r>
              <a:rPr lang="en-US" sz="1800" dirty="0">
                <a:latin typeface="Arial" pitchFamily="34" charset="0"/>
                <a:cs typeface="Arial" pitchFamily="34" charset="0"/>
              </a:rPr>
              <a:t>, Hurst</a:t>
            </a:r>
            <a:r>
              <a:rPr lang="el-GR" sz="1800" dirty="0">
                <a:latin typeface="Arial" pitchFamily="34" charset="0"/>
                <a:cs typeface="Arial" pitchFamily="34" charset="0"/>
              </a:rPr>
              <a:t>,</a:t>
            </a:r>
            <a:r>
              <a:rPr lang="en-US" sz="1800" dirty="0">
                <a:latin typeface="Arial" pitchFamily="34" charset="0"/>
                <a:cs typeface="Arial" pitchFamily="34" charset="0"/>
              </a:rPr>
              <a:t> W</a:t>
            </a:r>
            <a:r>
              <a:rPr lang="el-GR" sz="1800" dirty="0">
                <a:latin typeface="Arial" pitchFamily="34" charset="0"/>
                <a:cs typeface="Arial" pitchFamily="34" charset="0"/>
              </a:rPr>
              <a:t>.</a:t>
            </a:r>
            <a:r>
              <a:rPr lang="en-US" sz="1800" dirty="0">
                <a:latin typeface="Arial" pitchFamily="34" charset="0"/>
                <a:cs typeface="Arial" pitchFamily="34" charset="0"/>
              </a:rPr>
              <a:t>J</a:t>
            </a:r>
            <a:r>
              <a:rPr lang="el-GR" sz="1800" dirty="0">
                <a:latin typeface="Arial" pitchFamily="34" charset="0"/>
                <a:cs typeface="Arial" pitchFamily="34" charset="0"/>
              </a:rPr>
              <a:t>.</a:t>
            </a:r>
            <a:r>
              <a:rPr lang="en-US" sz="1800" dirty="0">
                <a:latin typeface="Arial" pitchFamily="34" charset="0"/>
                <a:cs typeface="Arial" pitchFamily="34" charset="0"/>
              </a:rPr>
              <a:t> (1996)</a:t>
            </a:r>
            <a:r>
              <a:rPr lang="el-GR" sz="1800" dirty="0">
                <a:latin typeface="Arial" pitchFamily="34" charset="0"/>
                <a:cs typeface="Arial" pitchFamily="34" charset="0"/>
              </a:rPr>
              <a:t>.</a:t>
            </a:r>
            <a:r>
              <a:rPr lang="en-US" sz="1800" dirty="0">
                <a:latin typeface="Arial" pitchFamily="34" charset="0"/>
                <a:cs typeface="Arial" pitchFamily="34" charset="0"/>
              </a:rPr>
              <a:t> Analysis and control methods for foods and agricultural products, </a:t>
            </a:r>
            <a:r>
              <a:rPr lang="en-US" sz="1800" dirty="0" err="1">
                <a:latin typeface="Arial" pitchFamily="34" charset="0"/>
                <a:cs typeface="Arial" pitchFamily="34" charset="0"/>
              </a:rPr>
              <a:t>vol</a:t>
            </a:r>
            <a:r>
              <a:rPr lang="en-US" sz="1800" dirty="0">
                <a:latin typeface="Arial" pitchFamily="34" charset="0"/>
                <a:cs typeface="Arial" pitchFamily="34" charset="0"/>
              </a:rPr>
              <a:t> 2: analytical techniques for foods and agricultural products. Wiley, New York</a:t>
            </a:r>
          </a:p>
          <a:p>
            <a:pPr marL="0" indent="0" algn="just">
              <a:buFontTx/>
              <a:buChar char="-"/>
            </a:pPr>
            <a:r>
              <a:rPr lang="en-US" sz="1800" dirty="0" err="1">
                <a:latin typeface="Arial" pitchFamily="34" charset="0"/>
                <a:cs typeface="Arial" pitchFamily="34" charset="0"/>
              </a:rPr>
              <a:t>Multon</a:t>
            </a:r>
            <a:r>
              <a:rPr lang="el-GR" sz="1800" dirty="0">
                <a:latin typeface="Arial" pitchFamily="34" charset="0"/>
                <a:cs typeface="Arial" pitchFamily="34" charset="0"/>
              </a:rPr>
              <a:t>,</a:t>
            </a:r>
            <a:r>
              <a:rPr lang="en-US" sz="1800" dirty="0">
                <a:latin typeface="Arial" pitchFamily="34" charset="0"/>
                <a:cs typeface="Arial" pitchFamily="34" charset="0"/>
              </a:rPr>
              <a:t> J</a:t>
            </a:r>
            <a:r>
              <a:rPr lang="el-GR" sz="1800" dirty="0">
                <a:latin typeface="Arial" pitchFamily="34" charset="0"/>
                <a:cs typeface="Arial" pitchFamily="34" charset="0"/>
              </a:rPr>
              <a:t>.</a:t>
            </a:r>
            <a:r>
              <a:rPr lang="en-US" sz="1800" dirty="0">
                <a:latin typeface="Arial" pitchFamily="34" charset="0"/>
                <a:cs typeface="Arial" pitchFamily="34" charset="0"/>
              </a:rPr>
              <a:t>-L</a:t>
            </a:r>
            <a:r>
              <a:rPr lang="el-GR" sz="1800" dirty="0">
                <a:latin typeface="Arial" pitchFamily="34" charset="0"/>
                <a:cs typeface="Arial" pitchFamily="34" charset="0"/>
              </a:rPr>
              <a:t>.</a:t>
            </a:r>
            <a:r>
              <a:rPr lang="en-US" sz="1800" dirty="0">
                <a:latin typeface="Arial" pitchFamily="34" charset="0"/>
                <a:cs typeface="Arial" pitchFamily="34" charset="0"/>
              </a:rPr>
              <a:t> (1995) Analysis and control methods for foods and agricultural products, </a:t>
            </a:r>
            <a:r>
              <a:rPr lang="en-US" sz="1800" dirty="0" err="1">
                <a:latin typeface="Arial" pitchFamily="34" charset="0"/>
                <a:cs typeface="Arial" pitchFamily="34" charset="0"/>
              </a:rPr>
              <a:t>vol</a:t>
            </a:r>
            <a:r>
              <a:rPr lang="en-US" sz="1800" dirty="0">
                <a:latin typeface="Arial" pitchFamily="34" charset="0"/>
                <a:cs typeface="Arial" pitchFamily="34" charset="0"/>
              </a:rPr>
              <a:t> 1: quality control for foods and agricultural products. Wiley, New York </a:t>
            </a:r>
            <a:endParaRPr lang="el-GR" sz="1800" dirty="0">
              <a:latin typeface="Arial" pitchFamily="34" charset="0"/>
              <a:cs typeface="Arial" pitchFamily="34" charset="0"/>
            </a:endParaRPr>
          </a:p>
          <a:p>
            <a:pPr marL="0" indent="0" algn="just">
              <a:buFontTx/>
              <a:buChar char="-"/>
            </a:pPr>
            <a:r>
              <a:rPr lang="en-US" sz="1800" dirty="0" err="1">
                <a:latin typeface="Arial" pitchFamily="34" charset="0"/>
                <a:cs typeface="Arial" pitchFamily="34" charset="0"/>
              </a:rPr>
              <a:t>Multon</a:t>
            </a:r>
            <a:r>
              <a:rPr lang="el-GR" sz="1800" dirty="0">
                <a:latin typeface="Arial" pitchFamily="34" charset="0"/>
                <a:cs typeface="Arial" pitchFamily="34" charset="0"/>
              </a:rPr>
              <a:t>,</a:t>
            </a:r>
            <a:r>
              <a:rPr lang="en-US" sz="1800" dirty="0">
                <a:latin typeface="Arial" pitchFamily="34" charset="0"/>
                <a:cs typeface="Arial" pitchFamily="34" charset="0"/>
              </a:rPr>
              <a:t> J</a:t>
            </a:r>
            <a:r>
              <a:rPr lang="el-GR" sz="1800" dirty="0">
                <a:latin typeface="Arial" pitchFamily="34" charset="0"/>
                <a:cs typeface="Arial" pitchFamily="34" charset="0"/>
              </a:rPr>
              <a:t>.</a:t>
            </a:r>
            <a:r>
              <a:rPr lang="en-US" sz="1800" dirty="0">
                <a:latin typeface="Arial" pitchFamily="34" charset="0"/>
                <a:cs typeface="Arial" pitchFamily="34" charset="0"/>
              </a:rPr>
              <a:t>-L</a:t>
            </a:r>
            <a:r>
              <a:rPr lang="el-GR" sz="1800" dirty="0">
                <a:latin typeface="Arial" pitchFamily="34" charset="0"/>
                <a:cs typeface="Arial" pitchFamily="34" charset="0"/>
              </a:rPr>
              <a:t>.</a:t>
            </a:r>
            <a:r>
              <a:rPr lang="en-US" sz="1800" dirty="0">
                <a:latin typeface="Arial" pitchFamily="34" charset="0"/>
                <a:cs typeface="Arial" pitchFamily="34" charset="0"/>
              </a:rPr>
              <a:t>, </a:t>
            </a:r>
            <a:r>
              <a:rPr lang="en-US" sz="1800" dirty="0" err="1">
                <a:latin typeface="Arial" pitchFamily="34" charset="0"/>
                <a:cs typeface="Arial" pitchFamily="34" charset="0"/>
              </a:rPr>
              <a:t>Stadleman</a:t>
            </a:r>
            <a:r>
              <a:rPr lang="el-GR" sz="1800" dirty="0">
                <a:latin typeface="Arial" pitchFamily="34" charset="0"/>
                <a:cs typeface="Arial" pitchFamily="34" charset="0"/>
              </a:rPr>
              <a:t>,</a:t>
            </a:r>
            <a:r>
              <a:rPr lang="en-US" sz="1800" dirty="0">
                <a:latin typeface="Arial" pitchFamily="34" charset="0"/>
                <a:cs typeface="Arial" pitchFamily="34" charset="0"/>
              </a:rPr>
              <a:t> W</a:t>
            </a:r>
            <a:r>
              <a:rPr lang="el-GR" sz="1800" dirty="0">
                <a:latin typeface="Arial" pitchFamily="34" charset="0"/>
                <a:cs typeface="Arial" pitchFamily="34" charset="0"/>
              </a:rPr>
              <a:t>.</a:t>
            </a:r>
            <a:r>
              <a:rPr lang="en-US" sz="1800" dirty="0">
                <a:latin typeface="Arial" pitchFamily="34" charset="0"/>
                <a:cs typeface="Arial" pitchFamily="34" charset="0"/>
              </a:rPr>
              <a:t>J</a:t>
            </a:r>
            <a:r>
              <a:rPr lang="el-GR" sz="1800" dirty="0">
                <a:latin typeface="Arial" pitchFamily="34" charset="0"/>
                <a:cs typeface="Arial" pitchFamily="34" charset="0"/>
              </a:rPr>
              <a:t>.</a:t>
            </a:r>
            <a:r>
              <a:rPr lang="en-US" sz="1800" dirty="0">
                <a:latin typeface="Arial" pitchFamily="34" charset="0"/>
                <a:cs typeface="Arial" pitchFamily="34" charset="0"/>
              </a:rPr>
              <a:t>, Watkins</a:t>
            </a:r>
            <a:r>
              <a:rPr lang="el-GR" sz="1800" dirty="0">
                <a:latin typeface="Arial" pitchFamily="34" charset="0"/>
                <a:cs typeface="Arial" pitchFamily="34" charset="0"/>
              </a:rPr>
              <a:t>,</a:t>
            </a:r>
            <a:r>
              <a:rPr lang="en-US" sz="1800" dirty="0">
                <a:latin typeface="Arial" pitchFamily="34" charset="0"/>
                <a:cs typeface="Arial" pitchFamily="34" charset="0"/>
              </a:rPr>
              <a:t> B</a:t>
            </a:r>
            <a:r>
              <a:rPr lang="el-GR" sz="1800" dirty="0">
                <a:latin typeface="Arial" pitchFamily="34" charset="0"/>
                <a:cs typeface="Arial" pitchFamily="34" charset="0"/>
              </a:rPr>
              <a:t>.</a:t>
            </a:r>
            <a:r>
              <a:rPr lang="en-US" sz="1800" dirty="0">
                <a:latin typeface="Arial" pitchFamily="34" charset="0"/>
                <a:cs typeface="Arial" pitchFamily="34" charset="0"/>
              </a:rPr>
              <a:t>A</a:t>
            </a:r>
            <a:r>
              <a:rPr lang="el-GR" sz="1800" dirty="0">
                <a:latin typeface="Arial" pitchFamily="34" charset="0"/>
                <a:cs typeface="Arial" pitchFamily="34" charset="0"/>
              </a:rPr>
              <a:t>.</a:t>
            </a:r>
            <a:r>
              <a:rPr lang="en-US" sz="1800" dirty="0">
                <a:latin typeface="Arial" pitchFamily="34" charset="0"/>
                <a:cs typeface="Arial" pitchFamily="34" charset="0"/>
              </a:rPr>
              <a:t> (1997)</a:t>
            </a:r>
            <a:r>
              <a:rPr lang="el-GR" sz="1800" dirty="0">
                <a:latin typeface="Arial" pitchFamily="34" charset="0"/>
                <a:cs typeface="Arial" pitchFamily="34" charset="0"/>
              </a:rPr>
              <a:t>.</a:t>
            </a:r>
            <a:r>
              <a:rPr lang="en-US" sz="1800" dirty="0">
                <a:latin typeface="Arial" pitchFamily="34" charset="0"/>
                <a:cs typeface="Arial" pitchFamily="34" charset="0"/>
              </a:rPr>
              <a:t> Analysis and control methods for foods and agricultural products, </a:t>
            </a:r>
            <a:r>
              <a:rPr lang="en-US" sz="1800" dirty="0" err="1">
                <a:latin typeface="Arial" pitchFamily="34" charset="0"/>
                <a:cs typeface="Arial" pitchFamily="34" charset="0"/>
              </a:rPr>
              <a:t>vol</a:t>
            </a:r>
            <a:r>
              <a:rPr lang="el-GR" sz="1800" dirty="0">
                <a:latin typeface="Arial" pitchFamily="34" charset="0"/>
                <a:cs typeface="Arial" pitchFamily="34" charset="0"/>
              </a:rPr>
              <a:t>.</a:t>
            </a:r>
            <a:r>
              <a:rPr lang="en-US" sz="1800" dirty="0">
                <a:latin typeface="Arial" pitchFamily="34" charset="0"/>
                <a:cs typeface="Arial" pitchFamily="34" charset="0"/>
              </a:rPr>
              <a:t> 4: analysis of food constituents. Wiley, New York</a:t>
            </a:r>
            <a:r>
              <a:rPr lang="el-GR" sz="1800" dirty="0">
                <a:latin typeface="Arial" pitchFamily="34" charset="0"/>
                <a:cs typeface="Arial" pitchFamily="34" charset="0"/>
              </a:rPr>
              <a:t>.</a:t>
            </a:r>
          </a:p>
          <a:p>
            <a:pPr marL="0" indent="0" algn="just">
              <a:buFontTx/>
              <a:buChar char="-"/>
            </a:pPr>
            <a:r>
              <a:rPr lang="en-US" sz="1800" dirty="0">
                <a:latin typeface="Arial" pitchFamily="34" charset="0"/>
                <a:cs typeface="Arial" pitchFamily="34" charset="0"/>
              </a:rPr>
              <a:t>Nielsen, S. (2009). Food Analysis, 4</a:t>
            </a:r>
            <a:r>
              <a:rPr lang="en-US" sz="1800" baseline="30000" dirty="0">
                <a:latin typeface="Arial" pitchFamily="34" charset="0"/>
                <a:cs typeface="Arial" pitchFamily="34" charset="0"/>
              </a:rPr>
              <a:t>th</a:t>
            </a:r>
            <a:r>
              <a:rPr lang="en-US" sz="1800" dirty="0">
                <a:latin typeface="Arial" pitchFamily="34" charset="0"/>
                <a:cs typeface="Arial" pitchFamily="34" charset="0"/>
              </a:rPr>
              <a:t> Edition, Springer Science +Business Media, LLC 2010.</a:t>
            </a:r>
            <a:endParaRPr lang="el-GR" sz="1800" dirty="0">
              <a:latin typeface="Arial" pitchFamily="34" charset="0"/>
              <a:cs typeface="Arial" pitchFamily="34" charset="0"/>
            </a:endParaRPr>
          </a:p>
          <a:p>
            <a:pPr marL="0" indent="0" algn="just">
              <a:buFontTx/>
              <a:buChar char="-"/>
            </a:pPr>
            <a:r>
              <a:rPr lang="en-US" sz="1800" dirty="0">
                <a:latin typeface="Arial" pitchFamily="34" charset="0"/>
                <a:cs typeface="Arial" pitchFamily="34" charset="0"/>
              </a:rPr>
              <a:t>Nielen</a:t>
            </a:r>
            <a:r>
              <a:rPr lang="el-GR" sz="1800" dirty="0">
                <a:latin typeface="Arial" pitchFamily="34" charset="0"/>
                <a:cs typeface="Arial" pitchFamily="34" charset="0"/>
              </a:rPr>
              <a:t>,</a:t>
            </a:r>
            <a:r>
              <a:rPr lang="en-US" sz="1800" dirty="0">
                <a:latin typeface="Arial" pitchFamily="34" charset="0"/>
                <a:cs typeface="Arial" pitchFamily="34" charset="0"/>
              </a:rPr>
              <a:t> M</a:t>
            </a:r>
            <a:r>
              <a:rPr lang="el-GR" sz="1800" dirty="0">
                <a:latin typeface="Arial" pitchFamily="34" charset="0"/>
                <a:cs typeface="Arial" pitchFamily="34" charset="0"/>
              </a:rPr>
              <a:t>.</a:t>
            </a:r>
            <a:r>
              <a:rPr lang="en-US" sz="1800" dirty="0">
                <a:latin typeface="Arial" pitchFamily="34" charset="0"/>
                <a:cs typeface="Arial" pitchFamily="34" charset="0"/>
              </a:rPr>
              <a:t>W</a:t>
            </a:r>
            <a:r>
              <a:rPr lang="el-GR" sz="1800" dirty="0">
                <a:latin typeface="Arial" pitchFamily="34" charset="0"/>
                <a:cs typeface="Arial" pitchFamily="34" charset="0"/>
              </a:rPr>
              <a:t>.</a:t>
            </a:r>
            <a:r>
              <a:rPr lang="en-US" sz="1800" dirty="0">
                <a:latin typeface="Arial" pitchFamily="34" charset="0"/>
                <a:cs typeface="Arial" pitchFamily="34" charset="0"/>
              </a:rPr>
              <a:t>F</a:t>
            </a:r>
            <a:r>
              <a:rPr lang="el-GR" sz="1800" dirty="0">
                <a:latin typeface="Arial" pitchFamily="34" charset="0"/>
                <a:cs typeface="Arial" pitchFamily="34" charset="0"/>
              </a:rPr>
              <a:t>.</a:t>
            </a:r>
            <a:r>
              <a:rPr lang="en-US" sz="1800" dirty="0">
                <a:latin typeface="Arial" pitchFamily="34" charset="0"/>
                <a:cs typeface="Arial" pitchFamily="34" charset="0"/>
              </a:rPr>
              <a:t>, Marvin</a:t>
            </a:r>
            <a:r>
              <a:rPr lang="el-GR" sz="1800" dirty="0">
                <a:latin typeface="Arial" pitchFamily="34" charset="0"/>
                <a:cs typeface="Arial" pitchFamily="34" charset="0"/>
              </a:rPr>
              <a:t>,</a:t>
            </a:r>
            <a:r>
              <a:rPr lang="en-US" sz="1800" dirty="0">
                <a:latin typeface="Arial" pitchFamily="34" charset="0"/>
                <a:cs typeface="Arial" pitchFamily="34" charset="0"/>
              </a:rPr>
              <a:t> H</a:t>
            </a:r>
            <a:r>
              <a:rPr lang="el-GR" sz="1800" dirty="0">
                <a:latin typeface="Arial" pitchFamily="34" charset="0"/>
                <a:cs typeface="Arial" pitchFamily="34" charset="0"/>
              </a:rPr>
              <a:t>.</a:t>
            </a:r>
            <a:r>
              <a:rPr lang="en-US" sz="1800" dirty="0">
                <a:latin typeface="Arial" pitchFamily="34" charset="0"/>
                <a:cs typeface="Arial" pitchFamily="34" charset="0"/>
              </a:rPr>
              <a:t>J</a:t>
            </a:r>
            <a:r>
              <a:rPr lang="el-GR" sz="1800" dirty="0">
                <a:latin typeface="Arial" pitchFamily="34" charset="0"/>
                <a:cs typeface="Arial" pitchFamily="34" charset="0"/>
              </a:rPr>
              <a:t>.</a:t>
            </a:r>
            <a:r>
              <a:rPr lang="en-US" sz="1800" dirty="0">
                <a:latin typeface="Arial" pitchFamily="34" charset="0"/>
                <a:cs typeface="Arial" pitchFamily="34" charset="0"/>
              </a:rPr>
              <a:t>P</a:t>
            </a:r>
            <a:r>
              <a:rPr lang="el-GR" sz="1800" dirty="0">
                <a:latin typeface="Arial" pitchFamily="34" charset="0"/>
                <a:cs typeface="Arial" pitchFamily="34" charset="0"/>
              </a:rPr>
              <a:t>.</a:t>
            </a:r>
            <a:r>
              <a:rPr lang="en-US" sz="1800" dirty="0">
                <a:latin typeface="Arial" pitchFamily="34" charset="0"/>
                <a:cs typeface="Arial" pitchFamily="34" charset="0"/>
              </a:rPr>
              <a:t> (2008)</a:t>
            </a:r>
            <a:r>
              <a:rPr lang="el-GR" sz="1800" dirty="0">
                <a:latin typeface="Arial" pitchFamily="34" charset="0"/>
                <a:cs typeface="Arial" pitchFamily="34" charset="0"/>
              </a:rPr>
              <a:t>.</a:t>
            </a:r>
            <a:r>
              <a:rPr lang="en-US" sz="1800" dirty="0">
                <a:latin typeface="Arial" pitchFamily="34" charset="0"/>
                <a:cs typeface="Arial" pitchFamily="34" charset="0"/>
              </a:rPr>
              <a:t> Challenges in </a:t>
            </a:r>
            <a:r>
              <a:rPr lang="en-US" sz="1800" dirty="0" err="1">
                <a:latin typeface="Arial" pitchFamily="34" charset="0"/>
                <a:cs typeface="Arial" pitchFamily="34" charset="0"/>
              </a:rPr>
              <a:t>chemical</a:t>
            </a:r>
            <a:r>
              <a:rPr lang="en-US" sz="1800" dirty="0">
                <a:latin typeface="Arial" pitchFamily="34" charset="0"/>
                <a:cs typeface="Arial" pitchFamily="34" charset="0"/>
              </a:rPr>
              <a:t> food contaminants and residue analysis, </a:t>
            </a:r>
            <a:r>
              <a:rPr lang="en-US" sz="1800" dirty="0" err="1">
                <a:latin typeface="Arial" pitchFamily="34" charset="0"/>
                <a:cs typeface="Arial" pitchFamily="34" charset="0"/>
              </a:rPr>
              <a:t>ch</a:t>
            </a:r>
            <a:r>
              <a:rPr lang="en-US" sz="1800" dirty="0">
                <a:latin typeface="Arial" pitchFamily="34" charset="0"/>
                <a:cs typeface="Arial" pitchFamily="34" charset="0"/>
              </a:rPr>
              <a:t>. 1. In: Pico Y (</a:t>
            </a:r>
            <a:r>
              <a:rPr lang="en-US" sz="1800" dirty="0" err="1">
                <a:latin typeface="Arial" pitchFamily="34" charset="0"/>
                <a:cs typeface="Arial" pitchFamily="34" charset="0"/>
              </a:rPr>
              <a:t>ed</a:t>
            </a:r>
            <a:r>
              <a:rPr lang="en-US" sz="1800" dirty="0">
                <a:latin typeface="Arial" pitchFamily="34" charset="0"/>
                <a:cs typeface="Arial" pitchFamily="34" charset="0"/>
              </a:rPr>
              <a:t>) Food contaminants and residue analysis. Comprehensive analytical chemistry, D. </a:t>
            </a:r>
            <a:r>
              <a:rPr lang="en-US" sz="1800" dirty="0" err="1">
                <a:latin typeface="Arial" pitchFamily="34" charset="0"/>
                <a:cs typeface="Arial" pitchFamily="34" charset="0"/>
              </a:rPr>
              <a:t>Barcelo</a:t>
            </a:r>
            <a:r>
              <a:rPr lang="en-US" sz="1800" dirty="0">
                <a:latin typeface="Arial" pitchFamily="34" charset="0"/>
                <a:cs typeface="Arial" pitchFamily="34" charset="0"/>
              </a:rPr>
              <a:t> (</a:t>
            </a:r>
            <a:r>
              <a:rPr lang="en-US" sz="1800" dirty="0" err="1">
                <a:latin typeface="Arial" pitchFamily="34" charset="0"/>
                <a:cs typeface="Arial" pitchFamily="34" charset="0"/>
              </a:rPr>
              <a:t>ed</a:t>
            </a:r>
            <a:r>
              <a:rPr lang="en-US" sz="1800" dirty="0">
                <a:latin typeface="Arial" pitchFamily="34" charset="0"/>
                <a:cs typeface="Arial" pitchFamily="34" charset="0"/>
              </a:rPr>
              <a:t>) </a:t>
            </a:r>
            <a:r>
              <a:rPr lang="en-US" sz="1800" dirty="0" err="1">
                <a:latin typeface="Arial" pitchFamily="34" charset="0"/>
                <a:cs typeface="Arial" pitchFamily="34" charset="0"/>
              </a:rPr>
              <a:t>vol</a:t>
            </a:r>
            <a:r>
              <a:rPr lang="en-US" sz="1800" dirty="0">
                <a:latin typeface="Arial" pitchFamily="34" charset="0"/>
                <a:cs typeface="Arial" pitchFamily="34" charset="0"/>
              </a:rPr>
              <a:t> 51. Elsevier, Oxford, UK</a:t>
            </a:r>
          </a:p>
          <a:p>
            <a:pPr marL="0" indent="0" algn="just">
              <a:buNone/>
            </a:pPr>
            <a:endParaRPr lang="en-US" sz="1800" dirty="0">
              <a:latin typeface="Arial" pitchFamily="34" charset="0"/>
              <a:cs typeface="Arial" pitchFamily="34" charset="0"/>
            </a:endParaRPr>
          </a:p>
          <a:p>
            <a:pPr marL="0" indent="0" algn="just">
              <a:buNone/>
            </a:pPr>
            <a:endParaRPr lang="el-GR" sz="2000" dirty="0">
              <a:latin typeface="Arial" pitchFamily="34" charset="0"/>
              <a:cs typeface="Arial" pitchFamily="34" charset="0"/>
            </a:endParaRPr>
          </a:p>
        </p:txBody>
      </p:sp>
      <p:grpSp>
        <p:nvGrpSpPr>
          <p:cNvPr id="9" name="Ομάδα 8">
            <a:extLst>
              <a:ext uri="{FF2B5EF4-FFF2-40B4-BE49-F238E27FC236}">
                <a16:creationId xmlns:a16="http://schemas.microsoft.com/office/drawing/2014/main" id="{ECCE7B93-ABD2-56A1-E57E-FE2003BF5ECE}"/>
              </a:ext>
            </a:extLst>
          </p:cNvPr>
          <p:cNvGrpSpPr/>
          <p:nvPr/>
        </p:nvGrpSpPr>
        <p:grpSpPr>
          <a:xfrm>
            <a:off x="38118" y="6093296"/>
            <a:ext cx="9070386" cy="864493"/>
            <a:chOff x="107504" y="5733258"/>
            <a:chExt cx="8928992" cy="1224531"/>
          </a:xfrm>
        </p:grpSpPr>
        <p:pic>
          <p:nvPicPr>
            <p:cNvPr id="10" name="Picture 3" descr="G:\Katia\Διδακτορική Διατριβή\Kείμενο\Εικόνες\slide2.jpg">
              <a:extLst>
                <a:ext uri="{FF2B5EF4-FFF2-40B4-BE49-F238E27FC236}">
                  <a16:creationId xmlns:a16="http://schemas.microsoft.com/office/drawing/2014/main" id="{DEF3008F-4749-2217-A533-36C9184D46E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1" name="Γραφικό 10" descr="Ψάρι με συμπαγές γέμισμα">
              <a:extLst>
                <a:ext uri="{FF2B5EF4-FFF2-40B4-BE49-F238E27FC236}">
                  <a16:creationId xmlns:a16="http://schemas.microsoft.com/office/drawing/2014/main" id="{8F275910-200A-457D-0A59-E365F90FF0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2" name="Γραφικό 11" descr="Ψάρι με συμπαγές γέμισμα">
              <a:extLst>
                <a:ext uri="{FF2B5EF4-FFF2-40B4-BE49-F238E27FC236}">
                  <a16:creationId xmlns:a16="http://schemas.microsoft.com/office/drawing/2014/main" id="{48CD1F30-1117-F457-2166-1A80907C59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3" name="Γραφικό 12" descr="Ανταγωνισμός με συμπαγές γέμισμα">
              <a:extLst>
                <a:ext uri="{FF2B5EF4-FFF2-40B4-BE49-F238E27FC236}">
                  <a16:creationId xmlns:a16="http://schemas.microsoft.com/office/drawing/2014/main" id="{469787E8-D606-4167-18C8-1429E1719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8229600" cy="1143000"/>
          </a:xfrm>
        </p:spPr>
        <p:txBody>
          <a:bodyPr>
            <a:normAutofit/>
          </a:bodyPr>
          <a:lstStyle/>
          <a:p>
            <a:r>
              <a:rPr lang="el-GR" sz="4000" b="1" dirty="0">
                <a:latin typeface="Arial" panose="020B0604020202020204" pitchFamily="34" charset="0"/>
                <a:cs typeface="Arial" panose="020B0604020202020204" pitchFamily="34" charset="0"/>
              </a:rPr>
              <a:t>Οι καταναλωτές</a:t>
            </a:r>
            <a:endParaRPr lang="el-GR" sz="4000" dirty="0"/>
          </a:p>
        </p:txBody>
      </p:sp>
      <p:sp>
        <p:nvSpPr>
          <p:cNvPr id="3" name="2 - Θέση περιεχομένου"/>
          <p:cNvSpPr>
            <a:spLocks noGrp="1"/>
          </p:cNvSpPr>
          <p:nvPr>
            <p:ph idx="1"/>
          </p:nvPr>
        </p:nvSpPr>
        <p:spPr>
          <a:xfrm>
            <a:off x="467544" y="1196752"/>
            <a:ext cx="8229600" cy="4525963"/>
          </a:xfrm>
        </p:spPr>
        <p:txBody>
          <a:bodyPr>
            <a:normAutofit/>
          </a:bodyPr>
          <a:lstStyle/>
          <a:p>
            <a:pPr algn="just">
              <a:buNone/>
            </a:pPr>
            <a:r>
              <a:rPr lang="el-GR" dirty="0"/>
              <a:t>    </a:t>
            </a:r>
            <a:endParaRPr lang="en-US" dirty="0"/>
          </a:p>
          <a:p>
            <a:pPr algn="just">
              <a:buNone/>
            </a:pPr>
            <a:r>
              <a:rPr lang="en-US" sz="2400" dirty="0">
                <a:latin typeface="Arial" pitchFamily="34" charset="0"/>
                <a:cs typeface="Arial" pitchFamily="34" charset="0"/>
              </a:rPr>
              <a:t>    </a:t>
            </a:r>
            <a:r>
              <a:rPr lang="el-GR" sz="2400" dirty="0">
                <a:latin typeface="Arial" pitchFamily="34" charset="0"/>
                <a:cs typeface="Arial" pitchFamily="34" charset="0"/>
              </a:rPr>
              <a:t>Ομοίως, υπάρχει αυξανόμενο ενδιαφέρον για λειτουργικά τρόφιμα που μπορεί να προσφέρουν οφέλη για την υγεία πέρα από τη βασική διατροφή</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Ωστόσο, τέτοια τρόφιμα παρουσιάζουν μερικές μοναδικές προκλήσεις όσον αφορά τις αναλυτικές τεχνικές και σε ορισμένες περιπτώσεις ερωτήματα για το πώς αυτά τα συστατικά επηρεάζουν τη μέτρηση άλλων θρεπτικών συστατικών στα τρόφιμα </a:t>
            </a:r>
            <a:r>
              <a:rPr lang="el-GR" sz="2400" dirty="0">
                <a:solidFill>
                  <a:schemeClr val="accent1"/>
                </a:solidFill>
                <a:latin typeface="Arial" pitchFamily="34" charset="0"/>
                <a:cs typeface="Arial" pitchFamily="34" charset="0"/>
              </a:rPr>
              <a:t>(</a:t>
            </a:r>
            <a:r>
              <a:rPr lang="en-US" sz="2400" dirty="0">
                <a:solidFill>
                  <a:schemeClr val="accent1"/>
                </a:solidFill>
                <a:latin typeface="Arial" pitchFamily="34" charset="0"/>
                <a:cs typeface="Arial" pitchFamily="34" charset="0"/>
              </a:rPr>
              <a:t>Spence</a:t>
            </a:r>
            <a:r>
              <a:rPr lang="el-GR" sz="2400" dirty="0">
                <a:solidFill>
                  <a:schemeClr val="accent1"/>
                </a:solidFill>
                <a:latin typeface="Arial" pitchFamily="34" charset="0"/>
                <a:cs typeface="Arial" pitchFamily="34" charset="0"/>
              </a:rPr>
              <a:t>, 2006)</a:t>
            </a:r>
            <a:r>
              <a:rPr lang="en-US" sz="2400" dirty="0">
                <a:solidFill>
                  <a:schemeClr val="accent1"/>
                </a:solidFill>
                <a:latin typeface="Arial" pitchFamily="34" charset="0"/>
                <a:cs typeface="Arial" pitchFamily="34" charset="0"/>
              </a:rPr>
              <a:t>.</a:t>
            </a:r>
            <a:endParaRPr lang="el-GR" sz="2400" dirty="0">
              <a:solidFill>
                <a:schemeClr val="accent1"/>
              </a:solidFill>
              <a:latin typeface="Arial" pitchFamily="34" charset="0"/>
              <a:cs typeface="Arial" pitchFamily="34" charset="0"/>
            </a:endParaRPr>
          </a:p>
          <a:p>
            <a:pPr>
              <a:buNone/>
            </a:pPr>
            <a:endParaRPr lang="el-GR" dirty="0"/>
          </a:p>
        </p:txBody>
      </p:sp>
      <p:grpSp>
        <p:nvGrpSpPr>
          <p:cNvPr id="4" name="Ομάδα 3">
            <a:extLst>
              <a:ext uri="{FF2B5EF4-FFF2-40B4-BE49-F238E27FC236}">
                <a16:creationId xmlns:a16="http://schemas.microsoft.com/office/drawing/2014/main" id="{EEA4E5C0-F50C-22A4-9380-5D6DE70D5657}"/>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E7C84116-F79D-59B7-25E2-4DE02308662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A129ADB-1982-2E46-7860-64F2DD2CD1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5CCA24B-9A58-8EE6-B05B-C0A6803230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09D6F78-1A08-DEC9-E8AC-9D73EA3023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4000" dirty="0">
                <a:latin typeface="Arial" pitchFamily="34" charset="0"/>
                <a:cs typeface="Arial" pitchFamily="34" charset="0"/>
              </a:rPr>
              <a:t>Βιβλιογραφία</a:t>
            </a:r>
          </a:p>
        </p:txBody>
      </p:sp>
      <p:sp>
        <p:nvSpPr>
          <p:cNvPr id="3" name="2 - Θέση περιεχομένου"/>
          <p:cNvSpPr>
            <a:spLocks noGrp="1"/>
          </p:cNvSpPr>
          <p:nvPr>
            <p:ph idx="1"/>
          </p:nvPr>
        </p:nvSpPr>
        <p:spPr>
          <a:xfrm>
            <a:off x="457200" y="1600201"/>
            <a:ext cx="8229600" cy="4061048"/>
          </a:xfrm>
        </p:spPr>
        <p:txBody>
          <a:bodyPr>
            <a:normAutofit/>
          </a:bodyPr>
          <a:lstStyle/>
          <a:p>
            <a:pPr marL="0" indent="0" algn="just">
              <a:buFontTx/>
              <a:buChar char="-"/>
            </a:pPr>
            <a:r>
              <a:rPr lang="en-US" sz="1800" dirty="0">
                <a:latin typeface="Arial" pitchFamily="34" charset="0"/>
                <a:cs typeface="Arial" pitchFamily="34" charset="0"/>
              </a:rPr>
              <a:t>Pearson D (1973) Introduction – some basic principles of quality control, Ch. 1. In: Laboratory techniques in food analysis. Wiley, New York, pp. 1–26.</a:t>
            </a:r>
          </a:p>
          <a:p>
            <a:pPr marL="0" indent="0" algn="just">
              <a:buNone/>
            </a:pPr>
            <a:r>
              <a:rPr lang="en-US" sz="1800" dirty="0">
                <a:latin typeface="Arial" pitchFamily="34" charset="0"/>
                <a:cs typeface="Arial" pitchFamily="34" charset="0"/>
              </a:rPr>
              <a:t>-Pomeranz Y, Meloan CE (1994) Food analysis: theory and practice, 3rd edn. Chapman &amp; Hall, New York.</a:t>
            </a:r>
          </a:p>
          <a:p>
            <a:pPr marL="0" indent="0" algn="just">
              <a:buNone/>
            </a:pPr>
            <a:r>
              <a:rPr lang="en-US" sz="1800" dirty="0">
                <a:latin typeface="Arial" pitchFamily="34" charset="0"/>
                <a:cs typeface="Arial" pitchFamily="34" charset="0"/>
              </a:rPr>
              <a:t>-Spence, J.T. (2006). Challenges related to the composition of functional foods. </a:t>
            </a:r>
            <a:r>
              <a:rPr lang="en-US" sz="1800" i="1" dirty="0">
                <a:latin typeface="Arial" pitchFamily="34" charset="0"/>
                <a:cs typeface="Arial" pitchFamily="34" charset="0"/>
              </a:rPr>
              <a:t>Journal of Food Composition and Analysis</a:t>
            </a:r>
            <a:r>
              <a:rPr lang="en-US" sz="1800" dirty="0">
                <a:latin typeface="Arial" pitchFamily="34" charset="0"/>
                <a:cs typeface="Arial" pitchFamily="34" charset="0"/>
              </a:rPr>
              <a:t>, </a:t>
            </a:r>
            <a:r>
              <a:rPr lang="en-US" sz="1800" i="1" dirty="0">
                <a:latin typeface="Arial" pitchFamily="34" charset="0"/>
                <a:cs typeface="Arial" pitchFamily="34" charset="0"/>
              </a:rPr>
              <a:t>19</a:t>
            </a:r>
            <a:r>
              <a:rPr lang="en-US" sz="1800" dirty="0">
                <a:latin typeface="Arial" pitchFamily="34" charset="0"/>
                <a:cs typeface="Arial" pitchFamily="34" charset="0"/>
              </a:rPr>
              <a:t> (Suppl. 1), S4–S6.</a:t>
            </a:r>
          </a:p>
          <a:p>
            <a:pPr marL="0" indent="0" algn="just">
              <a:buNone/>
            </a:pPr>
            <a:r>
              <a:rPr lang="en-US" sz="1800" dirty="0">
                <a:latin typeface="Arial" pitchFamily="34" charset="0"/>
                <a:cs typeface="Arial" pitchFamily="34" charset="0"/>
              </a:rPr>
              <a:t>- US Pharmacopeia (USP) (2008) Food chemicals codex, 6th edn. United Book, Baltimore, MD.</a:t>
            </a:r>
            <a:endParaRPr lang="el-GR" sz="1800" dirty="0">
              <a:latin typeface="Arial" pitchFamily="34" charset="0"/>
              <a:cs typeface="Arial" pitchFamily="34" charset="0"/>
            </a:endParaRPr>
          </a:p>
          <a:p>
            <a:pPr marL="0" indent="0" algn="just">
              <a:buNone/>
            </a:pPr>
            <a:r>
              <a:rPr lang="el-GR" sz="1800" dirty="0">
                <a:latin typeface="Arial" pitchFamily="34" charset="0"/>
                <a:cs typeface="Arial" pitchFamily="34" charset="0"/>
              </a:rPr>
              <a:t>-</a:t>
            </a:r>
            <a:r>
              <a:rPr lang="en-US" sz="1800" dirty="0" err="1">
                <a:latin typeface="Arial" pitchFamily="34" charset="0"/>
                <a:cs typeface="Arial" pitchFamily="34" charset="0"/>
              </a:rPr>
              <a:t>Vasconcellos</a:t>
            </a:r>
            <a:r>
              <a:rPr lang="en-US" sz="1800" dirty="0">
                <a:latin typeface="Arial" pitchFamily="34" charset="0"/>
                <a:cs typeface="Arial" pitchFamily="34" charset="0"/>
              </a:rPr>
              <a:t>, J.A. (2004). Quality assurances for the food industry: a practical approach. CRC, Boca Raton, FL.</a:t>
            </a:r>
            <a:endParaRPr lang="el-GR" sz="1800" dirty="0">
              <a:latin typeface="Arial" pitchFamily="34" charset="0"/>
              <a:cs typeface="Arial" pitchFamily="34" charset="0"/>
            </a:endParaRPr>
          </a:p>
          <a:p>
            <a:pPr marL="0" indent="0" algn="just">
              <a:buNone/>
            </a:pPr>
            <a:endParaRPr lang="en-US" sz="1800" dirty="0">
              <a:latin typeface="Arial" pitchFamily="34" charset="0"/>
              <a:cs typeface="Arial" pitchFamily="34" charset="0"/>
            </a:endParaRPr>
          </a:p>
          <a:p>
            <a:pPr marL="0" indent="0" algn="just">
              <a:buNone/>
            </a:pPr>
            <a:endParaRPr lang="en-US" sz="2000" dirty="0">
              <a:latin typeface="Arial" pitchFamily="34" charset="0"/>
              <a:cs typeface="Arial" pitchFamily="34" charset="0"/>
            </a:endParaRPr>
          </a:p>
          <a:p>
            <a:pPr marL="0" indent="0" algn="just">
              <a:buNone/>
            </a:pPr>
            <a:endParaRPr lang="el-GR" sz="2000" dirty="0">
              <a:latin typeface="Arial" pitchFamily="34" charset="0"/>
              <a:cs typeface="Arial" pitchFamily="34" charset="0"/>
            </a:endParaRPr>
          </a:p>
          <a:p>
            <a:pPr marL="0" indent="0" algn="just">
              <a:buNone/>
            </a:pPr>
            <a:endParaRPr lang="en-US" sz="2000" dirty="0">
              <a:latin typeface="Arial" pitchFamily="34" charset="0"/>
              <a:cs typeface="Arial" pitchFamily="34" charset="0"/>
            </a:endParaRPr>
          </a:p>
          <a:p>
            <a:pPr marL="0" indent="0" algn="just">
              <a:buNone/>
            </a:pPr>
            <a:endParaRPr lang="el-GR" sz="2000" dirty="0">
              <a:latin typeface="Arial" pitchFamily="34" charset="0"/>
              <a:cs typeface="Arial" pitchFamily="34" charset="0"/>
            </a:endParaRPr>
          </a:p>
        </p:txBody>
      </p:sp>
      <p:grpSp>
        <p:nvGrpSpPr>
          <p:cNvPr id="9" name="Ομάδα 8">
            <a:extLst>
              <a:ext uri="{FF2B5EF4-FFF2-40B4-BE49-F238E27FC236}">
                <a16:creationId xmlns:a16="http://schemas.microsoft.com/office/drawing/2014/main" id="{709B67B8-283D-9220-1CB9-80B596ED1B01}"/>
              </a:ext>
            </a:extLst>
          </p:cNvPr>
          <p:cNvGrpSpPr/>
          <p:nvPr/>
        </p:nvGrpSpPr>
        <p:grpSpPr>
          <a:xfrm>
            <a:off x="38118" y="6093296"/>
            <a:ext cx="9070386" cy="864493"/>
            <a:chOff x="107504" y="5733258"/>
            <a:chExt cx="8928992" cy="1224531"/>
          </a:xfrm>
        </p:grpSpPr>
        <p:pic>
          <p:nvPicPr>
            <p:cNvPr id="10" name="Picture 3" descr="G:\Katia\Διδακτορική Διατριβή\Kείμενο\Εικόνες\slide2.jpg">
              <a:extLst>
                <a:ext uri="{FF2B5EF4-FFF2-40B4-BE49-F238E27FC236}">
                  <a16:creationId xmlns:a16="http://schemas.microsoft.com/office/drawing/2014/main" id="{F8F8C27D-FB2B-B4D6-91D3-C7A3FDF0148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1" name="Γραφικό 10" descr="Ψάρι με συμπαγές γέμισμα">
              <a:extLst>
                <a:ext uri="{FF2B5EF4-FFF2-40B4-BE49-F238E27FC236}">
                  <a16:creationId xmlns:a16="http://schemas.microsoft.com/office/drawing/2014/main" id="{3900D8DE-0363-CB68-7C44-35FCE01E38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2" name="Γραφικό 11" descr="Ψάρι με συμπαγές γέμισμα">
              <a:extLst>
                <a:ext uri="{FF2B5EF4-FFF2-40B4-BE49-F238E27FC236}">
                  <a16:creationId xmlns:a16="http://schemas.microsoft.com/office/drawing/2014/main" id="{FBD3F22E-CF8C-31F1-9E15-49CF89319A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3" name="Γραφικό 12" descr="Ανταγωνισμός με συμπαγές γέμισμα">
              <a:extLst>
                <a:ext uri="{FF2B5EF4-FFF2-40B4-BE49-F238E27FC236}">
                  <a16:creationId xmlns:a16="http://schemas.microsoft.com/office/drawing/2014/main" id="{368B6952-276C-8147-B89A-53FFEEDCAFB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a:latin typeface="Arial" pitchFamily="34" charset="0"/>
                <a:cs typeface="Arial" pitchFamily="34" charset="0"/>
              </a:rPr>
              <a:t>Η Βιομηχανία Τροφίμω</a:t>
            </a:r>
            <a:r>
              <a:rPr lang="el-GR" dirty="0"/>
              <a:t>ν</a:t>
            </a:r>
          </a:p>
        </p:txBody>
      </p:sp>
      <p:sp>
        <p:nvSpPr>
          <p:cNvPr id="3" name="2 - Θέση περιεχομένου"/>
          <p:cNvSpPr>
            <a:spLocks noGrp="1"/>
          </p:cNvSpPr>
          <p:nvPr>
            <p:ph idx="1"/>
          </p:nvPr>
        </p:nvSpPr>
        <p:spPr/>
        <p:txBody>
          <a:bodyPr>
            <a:normAutofit/>
          </a:bodyPr>
          <a:lstStyle/>
          <a:p>
            <a:pPr algn="just">
              <a:buNone/>
            </a:pPr>
            <a:r>
              <a:rPr lang="el-GR" sz="2400" dirty="0">
                <a:latin typeface="Arial" pitchFamily="34" charset="0"/>
                <a:cs typeface="Arial" pitchFamily="34" charset="0"/>
              </a:rPr>
              <a:t>    Για να ανταγωνιστούν στην αγορά, οι εταιρείες τροφίμων πρέπει να παράγουν τρόφιμα που ανταποκρίνονται στις απαιτήσεις των καταναλωτών όπως περιγράφηκε προηγουμένως υιοθετώντας καλές πρακτικές</a:t>
            </a:r>
            <a:r>
              <a:rPr lang="en-US" sz="2400" dirty="0">
                <a:latin typeface="Arial" pitchFamily="34" charset="0"/>
                <a:cs typeface="Arial" pitchFamily="34" charset="0"/>
              </a:rPr>
              <a:t>.</a:t>
            </a:r>
            <a:endParaRPr lang="el-GR" sz="2400" dirty="0">
              <a:latin typeface="Arial" pitchFamily="34" charset="0"/>
              <a:cs typeface="Arial" pitchFamily="34" charset="0"/>
            </a:endParaRPr>
          </a:p>
          <a:p>
            <a:pPr algn="just">
              <a:buNone/>
            </a:pPr>
            <a:endParaRPr lang="el-GR" sz="2400" dirty="0">
              <a:latin typeface="Arial" pitchFamily="34" charset="0"/>
              <a:cs typeface="Arial" pitchFamily="34" charset="0"/>
            </a:endParaRPr>
          </a:p>
          <a:p>
            <a:pPr algn="just">
              <a:buNone/>
            </a:pPr>
            <a:r>
              <a:rPr lang="el-GR" sz="2400" dirty="0">
                <a:latin typeface="Arial" pitchFamily="34" charset="0"/>
                <a:cs typeface="Arial" pitchFamily="34" charset="0"/>
              </a:rPr>
              <a:t>    Η διαχείριση της ποιότητας των προϊόντων από τη βιομηχανία τροφίμων έχει αυξανόμενη σημασία, ξεκινώντας από τις πρώτες ύλες και επεκτείνοντας έως το τελικό προϊόν που τρώει ο καταναλωτής</a:t>
            </a:r>
            <a:r>
              <a:rPr lang="en-US" sz="2400" dirty="0">
                <a:latin typeface="Arial" pitchFamily="34" charset="0"/>
                <a:cs typeface="Arial" pitchFamily="34" charset="0"/>
              </a:rPr>
              <a:t>.</a:t>
            </a:r>
            <a:endParaRPr lang="el-GR" sz="24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919A5A02-EA63-7755-EF90-DA8F6073BBA1}"/>
              </a:ext>
            </a:extLst>
          </p:cNvPr>
          <p:cNvGrpSpPr/>
          <p:nvPr/>
        </p:nvGrpSpPr>
        <p:grpSpPr>
          <a:xfrm>
            <a:off x="38118" y="6093296"/>
            <a:ext cx="9070386" cy="864493"/>
            <a:chOff x="107504" y="5733258"/>
            <a:chExt cx="8928992" cy="1224531"/>
          </a:xfrm>
        </p:grpSpPr>
        <p:pic>
          <p:nvPicPr>
            <p:cNvPr id="5" name="Picture 3" descr="G:\Katia\Διδακτορική Διατριβή\Kείμενο\Εικόνες\slide2.jpg">
              <a:extLst>
                <a:ext uri="{FF2B5EF4-FFF2-40B4-BE49-F238E27FC236}">
                  <a16:creationId xmlns:a16="http://schemas.microsoft.com/office/drawing/2014/main" id="{84CFBE6A-AF02-DE67-840B-46CB521EE95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9ADD2C8-2309-A276-8A5D-80D2DB4EFB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A96ED8D-E353-0477-EAD4-3D76D45D43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67C2476-A03D-49F9-3822-A83DCF1322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17708</TotalTime>
  <Words>6194</Words>
  <Application>Microsoft Office PowerPoint</Application>
  <PresentationFormat>Προβολή στην οθόνη (4:3)</PresentationFormat>
  <Paragraphs>500</Paragraphs>
  <Slides>80</Slides>
  <Notes>2</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80</vt:i4>
      </vt:variant>
    </vt:vector>
  </HeadingPairs>
  <TitlesOfParts>
    <vt:vector size="84" baseType="lpstr">
      <vt:lpstr>Arial</vt:lpstr>
      <vt:lpstr>Calibri</vt:lpstr>
      <vt:lpstr>Wingdings</vt:lpstr>
      <vt:lpstr>Θέμα του Office</vt:lpstr>
      <vt:lpstr>Παρουσίαση του PowerPoint</vt:lpstr>
      <vt:lpstr>Καλές πρακτικές για αύξηση προστιθέμενης αξίας προϊόντων</vt:lpstr>
      <vt:lpstr>Καλές πρακτικές για αύξηση προστιθέμενης αξίας προϊόντων</vt:lpstr>
      <vt:lpstr>Οι καταναλωτές</vt:lpstr>
      <vt:lpstr>Οι καταναλωτές</vt:lpstr>
      <vt:lpstr>Οι καταναλωτές</vt:lpstr>
      <vt:lpstr>Οι καταναλωτές</vt:lpstr>
      <vt:lpstr>Οι καταναλωτές</vt:lpstr>
      <vt:lpstr>Η Βιομηχανία Τροφίμων</vt:lpstr>
      <vt:lpstr>Η Βιομηχανία Τροφίμων</vt:lpstr>
      <vt:lpstr>Η Βιομηχανία Τροφίμων</vt:lpstr>
      <vt:lpstr>Η Βιομηχανία Τροφίμων</vt:lpstr>
      <vt:lpstr>Η Βιομηχανία Τροφίμων</vt:lpstr>
      <vt:lpstr>Η Βιομηχανία Τροφίμων</vt:lpstr>
      <vt:lpstr>Η Βιομηχανία Τροφίμων</vt:lpstr>
      <vt:lpstr>Η Βιομηχανία Τροφίμων</vt:lpstr>
      <vt:lpstr>Η Βιομηχανία Τροφίμων</vt:lpstr>
      <vt:lpstr>Η Βιομηχανία Τροφίμων</vt:lpstr>
      <vt:lpstr>Κυβερνητικοί Κανονισμοί και Διεθνή Πρότυπα και Πολιτικές</vt:lpstr>
      <vt:lpstr>Κυβερνητικοί Κανονισμοί και Διεθνή Πρότυπα και Πολιτικές</vt:lpstr>
      <vt:lpstr>Κυβερνητικοί Κανονισμοί και Διεθνή Πρότυπα και Πολιτικές</vt:lpstr>
      <vt:lpstr>Κυβερνητικοί Κανονισμοί και Διεθνή Πρότυπα και Πολιτικές</vt:lpstr>
      <vt:lpstr>Χημική σύσταση τροφίμων φυτικής και ζωικής προέλευσης</vt:lpstr>
      <vt:lpstr>Χημική Ανάλυση Τροφίμων Φυτικής και Ζωικής Προέλευσης</vt:lpstr>
      <vt:lpstr>Χημική Ανάλυση Τροφίμων Φυτικής και Ζωικής Προέλευσης</vt:lpstr>
      <vt:lpstr>Χημική Ανάλυση Τροφίμων Φυτικής και Ζωικής Προέλευσης</vt:lpstr>
      <vt:lpstr>Χημική Ανάλυση Τροφίμων Φυτικής και Ζωικής Προέλευσης</vt:lpstr>
      <vt:lpstr>Χημική Ανάλυση Τροφίμων Φυτικής και Ζωικής Προέλευσης</vt:lpstr>
      <vt:lpstr>Χημική Ανάλυση Τροφίμων Φυτικής και Ζωικής Προέλευσης</vt:lpstr>
      <vt:lpstr>Χημική Ανάλυση Τροφίμων</vt:lpstr>
      <vt:lpstr>Χημική Ανάλυση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Βήματα στην ανάλυση των τροφίμων φυτικής και ζωικής προέλευσης</vt:lpstr>
      <vt:lpstr>Ενόργανες Τεχνικές Ανάλυσης αύξησης της προστιθέμενης αξίας προϊόντων</vt:lpstr>
      <vt:lpstr>Ενόργανες Τεχνικές Ανάλυσης για την αύξηση της προστιθέμενης αξίας προϊόντων</vt:lpstr>
      <vt:lpstr>Ενόργανες Τεχνικές Ανάλυσης για την αύξηση της προστιθέμενης αξίας προϊόντων</vt:lpstr>
      <vt:lpstr>Ενόργανες Τεχνικές Ανάλυσης για την αύξηση της προστιθέμενης αξίας προϊόντων</vt:lpstr>
      <vt:lpstr>Οδηγίες από τον Παγκόσμιο Οργανισμό Τροφίμων</vt:lpstr>
      <vt:lpstr>Οδηγίες από τον Παγκόσμιο Οργανισμό Τροφίμων</vt:lpstr>
      <vt:lpstr>Οδηγίες από τον Παγκόσμιο Οργανισμό Τροφίμων</vt:lpstr>
      <vt:lpstr>Οδηγίες από τον Παγκόσμιο Οργανισμό Τροφίμων</vt:lpstr>
      <vt:lpstr>Οδηγίες από τον Παγκόσμιο Οργανισμό Τροφίμων</vt:lpstr>
      <vt:lpstr>Οδηγίες από τον Παγκόσμιο Οργανισμό Τροφίμων</vt:lpstr>
      <vt:lpstr>Οδηγίες από τον Παγκόσμιο Οργανισμό Τροφίμων</vt:lpstr>
      <vt:lpstr>Διεθνή πρότυπα</vt:lpstr>
      <vt:lpstr>Διεθνή πρότυπα</vt:lpstr>
      <vt:lpstr>Διεθνή πρότυπα</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Κίνδυνοι τροφίμων που επηρεάζουν την ποιότητα, ασφάλεια και την προστιθέμενη αξία τους</vt:lpstr>
      <vt:lpstr>Στόχοι και μελλοντικές προοπτικές</vt:lpstr>
      <vt:lpstr>Στόχοι και μελλοντικές προοπτικές</vt:lpstr>
      <vt:lpstr>Στόχοι και μελλοντικές προοπτικές</vt:lpstr>
      <vt:lpstr>Στόχοι και μελλοντικές προοπτικές</vt:lpstr>
      <vt:lpstr>Στόχοι και μελλοντικές προοπτικές</vt:lpstr>
      <vt:lpstr>Στόχοι και μελλοντικές προοπτικές</vt:lpstr>
      <vt:lpstr>Στόχοι και μελλοντικές προοπτικές</vt:lpstr>
      <vt:lpstr>Στόχοι και μελλοντικές προοπτικές</vt:lpstr>
      <vt:lpstr>Βιβλιογραφία</vt:lpstr>
      <vt:lpstr>Βιβλιογραφία</vt:lpstr>
      <vt:lpstr>Βιβλιογραφία</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katia</dc:creator>
  <cp:lastModifiedBy>Κεχαγιάς Γεώργιος</cp:lastModifiedBy>
  <cp:revision>2856</cp:revision>
  <dcterms:created xsi:type="dcterms:W3CDTF">2013-03-04T18:27:14Z</dcterms:created>
  <dcterms:modified xsi:type="dcterms:W3CDTF">2023-07-29T10:55:04Z</dcterms:modified>
</cp:coreProperties>
</file>