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24"/>
  </p:notesMasterIdLst>
  <p:handoutMasterIdLst>
    <p:handoutMasterId r:id="rId125"/>
  </p:handoutMasterIdLst>
  <p:sldIdLst>
    <p:sldId id="372" r:id="rId2"/>
    <p:sldId id="403" r:id="rId3"/>
    <p:sldId id="404" r:id="rId4"/>
    <p:sldId id="405" r:id="rId5"/>
    <p:sldId id="406" r:id="rId6"/>
    <p:sldId id="499" r:id="rId7"/>
    <p:sldId id="500" r:id="rId8"/>
    <p:sldId id="501" r:id="rId9"/>
    <p:sldId id="502" r:id="rId10"/>
    <p:sldId id="503" r:id="rId11"/>
    <p:sldId id="504" r:id="rId12"/>
    <p:sldId id="505" r:id="rId13"/>
    <p:sldId id="506" r:id="rId14"/>
    <p:sldId id="507" r:id="rId15"/>
    <p:sldId id="508" r:id="rId16"/>
    <p:sldId id="510" r:id="rId17"/>
    <p:sldId id="512" r:id="rId18"/>
    <p:sldId id="407" r:id="rId19"/>
    <p:sldId id="408" r:id="rId20"/>
    <p:sldId id="441" r:id="rId21"/>
    <p:sldId id="409" r:id="rId22"/>
    <p:sldId id="410" r:id="rId23"/>
    <p:sldId id="411" r:id="rId24"/>
    <p:sldId id="412" r:id="rId25"/>
    <p:sldId id="413" r:id="rId26"/>
    <p:sldId id="442" r:id="rId27"/>
    <p:sldId id="414" r:id="rId28"/>
    <p:sldId id="415" r:id="rId29"/>
    <p:sldId id="416" r:id="rId30"/>
    <p:sldId id="417" r:id="rId31"/>
    <p:sldId id="418" r:id="rId32"/>
    <p:sldId id="419" r:id="rId33"/>
    <p:sldId id="420" r:id="rId34"/>
    <p:sldId id="421" r:id="rId35"/>
    <p:sldId id="391" r:id="rId36"/>
    <p:sldId id="489" r:id="rId37"/>
    <p:sldId id="490" r:id="rId38"/>
    <p:sldId id="392" r:id="rId39"/>
    <p:sldId id="393" r:id="rId40"/>
    <p:sldId id="394" r:id="rId41"/>
    <p:sldId id="491" r:id="rId42"/>
    <p:sldId id="492" r:id="rId43"/>
    <p:sldId id="493" r:id="rId44"/>
    <p:sldId id="395" r:id="rId45"/>
    <p:sldId id="396" r:id="rId46"/>
    <p:sldId id="397" r:id="rId47"/>
    <p:sldId id="398" r:id="rId48"/>
    <p:sldId id="399" r:id="rId49"/>
    <p:sldId id="401" r:id="rId50"/>
    <p:sldId id="422" r:id="rId51"/>
    <p:sldId id="423" r:id="rId52"/>
    <p:sldId id="424" r:id="rId53"/>
    <p:sldId id="425" r:id="rId54"/>
    <p:sldId id="426" r:id="rId55"/>
    <p:sldId id="427" r:id="rId56"/>
    <p:sldId id="428" r:id="rId57"/>
    <p:sldId id="429" r:id="rId58"/>
    <p:sldId id="430" r:id="rId59"/>
    <p:sldId id="431" r:id="rId60"/>
    <p:sldId id="432" r:id="rId61"/>
    <p:sldId id="433" r:id="rId62"/>
    <p:sldId id="434" r:id="rId63"/>
    <p:sldId id="435" r:id="rId64"/>
    <p:sldId id="436" r:id="rId65"/>
    <p:sldId id="437" r:id="rId66"/>
    <p:sldId id="438" r:id="rId67"/>
    <p:sldId id="439" r:id="rId68"/>
    <p:sldId id="440" r:id="rId69"/>
    <p:sldId id="443" r:id="rId70"/>
    <p:sldId id="444" r:id="rId71"/>
    <p:sldId id="445" r:id="rId72"/>
    <p:sldId id="446" r:id="rId73"/>
    <p:sldId id="447" r:id="rId74"/>
    <p:sldId id="450" r:id="rId75"/>
    <p:sldId id="451" r:id="rId76"/>
    <p:sldId id="452" r:id="rId77"/>
    <p:sldId id="453" r:id="rId78"/>
    <p:sldId id="513" r:id="rId79"/>
    <p:sldId id="454" r:id="rId80"/>
    <p:sldId id="455" r:id="rId81"/>
    <p:sldId id="456" r:id="rId82"/>
    <p:sldId id="457" r:id="rId83"/>
    <p:sldId id="458" r:id="rId84"/>
    <p:sldId id="459" r:id="rId85"/>
    <p:sldId id="460" r:id="rId86"/>
    <p:sldId id="461" r:id="rId87"/>
    <p:sldId id="462" r:id="rId88"/>
    <p:sldId id="463" r:id="rId89"/>
    <p:sldId id="464" r:id="rId90"/>
    <p:sldId id="465" r:id="rId91"/>
    <p:sldId id="466" r:id="rId92"/>
    <p:sldId id="467" r:id="rId93"/>
    <p:sldId id="468" r:id="rId94"/>
    <p:sldId id="469" r:id="rId95"/>
    <p:sldId id="471" r:id="rId96"/>
    <p:sldId id="470" r:id="rId97"/>
    <p:sldId id="472" r:id="rId98"/>
    <p:sldId id="514"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02" r:id="rId116"/>
    <p:sldId id="494" r:id="rId117"/>
    <p:sldId id="448" r:id="rId118"/>
    <p:sldId id="496" r:id="rId119"/>
    <p:sldId id="495" r:id="rId120"/>
    <p:sldId id="498" r:id="rId121"/>
    <p:sldId id="449" r:id="rId122"/>
    <p:sldId id="497" r:id="rId1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DD2"/>
    <a:srgbClr val="00CC00"/>
    <a:srgbClr val="A02E5F"/>
    <a:srgbClr val="008000"/>
    <a:srgbClr val="CCFF66"/>
    <a:srgbClr val="66FF33"/>
    <a:srgbClr val="99FF33"/>
    <a:srgbClr val="99FF99"/>
    <a:srgbClr val="78B832"/>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81BEE7-0618-46CD-9E7C-EB346338F7F4}" v="42" dt="2023-05-31T14:13:49.17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38" autoAdjust="0"/>
    <p:restoredTop sz="94249" autoAdjust="0"/>
  </p:normalViewPr>
  <p:slideViewPr>
    <p:cSldViewPr>
      <p:cViewPr varScale="1">
        <p:scale>
          <a:sx n="68" d="100"/>
          <a:sy n="68" d="100"/>
        </p:scale>
        <p:origin x="7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notesMaster" Target="notesMasters/notesMaster1.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344E1B-1CE3-4A68-A281-E1D42C30C4E0}" type="datetimeFigureOut">
              <a:rPr lang="el-GR" smtClean="0"/>
              <a:pPr/>
              <a:t>29/7/2023</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B7DED0-8C2B-42CE-B67B-835ECD4CB9D1}" type="slidenum">
              <a:rPr lang="el-GR" smtClean="0"/>
              <a:pPr/>
              <a:t>‹#›</a:t>
            </a:fld>
            <a:endParaRPr 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FB64A-8DFB-400D-8E47-E9EA509D4CEC}" type="datetimeFigureOut">
              <a:rPr lang="el-GR" smtClean="0"/>
              <a:pPr/>
              <a:t>29/7/2023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56685B-F1EE-412A-BD75-E69196172EA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C56685B-F1EE-412A-BD75-E69196172EA6}"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F5D2CB-08DA-4F85-95BB-254AB697634D}" type="datetimeFigureOut">
              <a:rPr lang="el-GR" smtClean="0"/>
              <a:pPr/>
              <a:t>29/7/2023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BBE8667-CE83-47BA-89FD-A372316410A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5D2CB-08DA-4F85-95BB-254AB697634D}" type="datetimeFigureOut">
              <a:rPr lang="el-GR" smtClean="0"/>
              <a:pPr/>
              <a:t>29/7/2023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E8667-CE83-47BA-89FD-A372316410A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5.xml.rels><?xml version="1.0" encoding="UTF-8" standalone="yes"?>
<Relationships xmlns="http://schemas.openxmlformats.org/package/2006/relationships"><Relationship Id="rId8" Type="http://schemas.openxmlformats.org/officeDocument/2006/relationships/hyperlink" Target="http://www.theodorou.gr/" TargetMode="External"/><Relationship Id="rId3" Type="http://schemas.openxmlformats.org/officeDocument/2006/relationships/image" Target="../media/image2.png"/><Relationship Id="rId7" Type="http://schemas.openxmlformats.org/officeDocument/2006/relationships/hyperlink" Target="http://ec.europa.eu/food/food/foodlaw/traceability/index_en.htm"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doi.org/10.1021/jf102046b" TargetMode="External"/><Relationship Id="rId7" Type="http://schemas.openxmlformats.org/officeDocument/2006/relationships/image" Target="../media/image3.svg"/><Relationship Id="rId2" Type="http://schemas.openxmlformats.org/officeDocument/2006/relationships/hyperlink" Target="https://doi.org/10.1021/jf010769a"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s://doi.org/10.1111/j.1365-2621.2004.00917.x" TargetMode="External"/><Relationship Id="rId9" Type="http://schemas.openxmlformats.org/officeDocument/2006/relationships/image" Target="../media/image5.svg"/></Relationships>
</file>

<file path=ppt/slides/_rels/slide117.xml.rels><?xml version="1.0" encoding="UTF-8" standalone="yes"?>
<Relationships xmlns="http://schemas.openxmlformats.org/package/2006/relationships"><Relationship Id="rId8" Type="http://schemas.openxmlformats.org/officeDocument/2006/relationships/hyperlink" Target="https://doi.org/10.1016/j.foodchem.2010.06.020" TargetMode="External"/><Relationship Id="rId3" Type="http://schemas.openxmlformats.org/officeDocument/2006/relationships/image" Target="../media/image2.png"/><Relationship Id="rId7" Type="http://schemas.openxmlformats.org/officeDocument/2006/relationships/hyperlink" Target="https://doi.org/10.1021/jf0704561"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8.xml.rels><?xml version="1.0" encoding="UTF-8" standalone="yes"?>
<Relationships xmlns="http://schemas.openxmlformats.org/package/2006/relationships"><Relationship Id="rId8" Type="http://schemas.openxmlformats.org/officeDocument/2006/relationships/hyperlink" Target="https://doi.org/10.1016/j.aquaculture.2007.04.062" TargetMode="External"/><Relationship Id="rId3" Type="http://schemas.openxmlformats.org/officeDocument/2006/relationships/image" Target="../media/image2.png"/><Relationship Id="rId7" Type="http://schemas.openxmlformats.org/officeDocument/2006/relationships/hyperlink" Target="https://doi.org/10.1139/cjfas-2014-0005"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2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hyperlink" Target="https://doi.org/10.1021/ac048337x"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21.xml.rels><?xml version="1.0" encoding="UTF-8" standalone="yes"?>
<Relationships xmlns="http://schemas.openxmlformats.org/package/2006/relationships"><Relationship Id="rId8" Type="http://schemas.openxmlformats.org/officeDocument/2006/relationships/hyperlink" Target="https://doi.org/10.1016/j.chemosphere.2007.04.034" TargetMode="External"/><Relationship Id="rId3" Type="http://schemas.openxmlformats.org/officeDocument/2006/relationships/image" Target="../media/image2.png"/><Relationship Id="rId7" Type="http://schemas.openxmlformats.org/officeDocument/2006/relationships/hyperlink" Target="https://doi.org/10.1007/s00217-014-2298-5"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2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www.fda.gov/counterfeit/" TargetMode="External"/><Relationship Id="rId7" Type="http://schemas.openxmlformats.org/officeDocument/2006/relationships/image" Target="../media/image4.png"/><Relationship Id="rId2" Type="http://schemas.openxmlformats.org/officeDocument/2006/relationships/hyperlink" Target="https://doi.org/10.1016/j.foodchem.2009.12.074" TargetMode="Externa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image" Target="../media/image7.png"/><Relationship Id="rId7"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9.png"/><Relationship Id="rId10" Type="http://schemas.openxmlformats.org/officeDocument/2006/relationships/image" Target="../media/image5.svg"/><Relationship Id="rId4" Type="http://schemas.openxmlformats.org/officeDocument/2006/relationships/image" Target="../media/image8.png"/><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22 - Ορθογώνιο">
            <a:extLst>
              <a:ext uri="{FF2B5EF4-FFF2-40B4-BE49-F238E27FC236}">
                <a16:creationId xmlns:a16="http://schemas.microsoft.com/office/drawing/2014/main" id="{8AA86820-DE99-B0E8-ABC9-F51FBA9A7D36}"/>
              </a:ext>
            </a:extLst>
          </p:cNvPr>
          <p:cNvSpPr/>
          <p:nvPr/>
        </p:nvSpPr>
        <p:spPr>
          <a:xfrm>
            <a:off x="188398" y="185467"/>
            <a:ext cx="8767204" cy="6458242"/>
          </a:xfrm>
          <a:prstGeom prst="rect">
            <a:avLst/>
          </a:prstGeom>
          <a:gradFill flip="none" rotWithShape="1">
            <a:gsLst>
              <a:gs pos="100000">
                <a:schemeClr val="bg1">
                  <a:lumMod val="85000"/>
                  <a:alpha val="0"/>
                </a:schemeClr>
              </a:gs>
              <a:gs pos="100000">
                <a:schemeClr val="bg1">
                  <a:lumMod val="85000"/>
                  <a:alpha val="0"/>
                </a:schemeClr>
              </a:gs>
              <a:gs pos="50000">
                <a:schemeClr val="accent1">
                  <a:tint val="44500"/>
                  <a:satMod val="160000"/>
                </a:schemeClr>
              </a:gs>
              <a:gs pos="100000">
                <a:schemeClr val="accent1">
                  <a:tint val="23500"/>
                  <a:satMod val="160000"/>
                </a:schemeClr>
              </a:gs>
            </a:gsLst>
            <a:lin ang="5400000" scaled="1"/>
            <a:tileRect/>
          </a:gradFill>
          <a:ln>
            <a:noFill/>
          </a:ln>
          <a:effectLst>
            <a:innerShdw blurRad="1270000" dist="2540000" dir="16200000">
              <a:schemeClr val="tx1">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cxnSp>
        <p:nvCxnSpPr>
          <p:cNvPr id="16" name="15 - Ευθεία γραμμή σύνδεσης"/>
          <p:cNvCxnSpPr/>
          <p:nvPr/>
        </p:nvCxnSpPr>
        <p:spPr>
          <a:xfrm>
            <a:off x="642910" y="5072074"/>
            <a:ext cx="7920880" cy="0"/>
          </a:xfrm>
          <a:prstGeom prst="line">
            <a:avLst/>
          </a:prstGeom>
          <a:ln w="25400">
            <a:solidFill>
              <a:srgbClr val="3DACD3"/>
            </a:solidFill>
          </a:ln>
        </p:spPr>
        <p:style>
          <a:lnRef idx="1">
            <a:schemeClr val="accent1"/>
          </a:lnRef>
          <a:fillRef idx="0">
            <a:schemeClr val="accent1"/>
          </a:fillRef>
          <a:effectRef idx="0">
            <a:schemeClr val="accent1"/>
          </a:effectRef>
          <a:fontRef idx="minor">
            <a:schemeClr val="tx1"/>
          </a:fontRef>
        </p:style>
      </p:cxnSp>
      <p:sp>
        <p:nvSpPr>
          <p:cNvPr id="22" name="1 - Τίτλος"/>
          <p:cNvSpPr txBox="1">
            <a:spLocks/>
          </p:cNvSpPr>
          <p:nvPr/>
        </p:nvSpPr>
        <p:spPr>
          <a:xfrm>
            <a:off x="288602" y="1268765"/>
            <a:ext cx="8387854" cy="2324791"/>
          </a:xfrm>
          <a:prstGeom prst="rect">
            <a:avLst/>
          </a:prstGeom>
          <a:noFill/>
          <a:ln w="25400" cap="flat" cmpd="sng" algn="ctr">
            <a:noFill/>
            <a:prstDash val="solid"/>
          </a:ln>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Autofit/>
          </a:bodyPr>
          <a:lstStyle/>
          <a:p>
            <a:pPr lvl="0" algn="ctr">
              <a:lnSpc>
                <a:spcPts val="5600"/>
              </a:lnSpc>
              <a:spcBef>
                <a:spcPct val="0"/>
              </a:spcBef>
              <a:defRPr/>
            </a:pPr>
            <a:r>
              <a:rPr kumimoji="0" lang="el-GR" sz="4000" b="1" i="0" u="none" strike="noStrike" kern="1200" cap="none" spc="0" normalizeH="0" baseline="0" noProof="0" dirty="0">
                <a:ln>
                  <a:noFill/>
                </a:ln>
                <a:solidFill>
                  <a:srgbClr val="A02E5F"/>
                </a:solidFill>
                <a:effectLst/>
                <a:uLnTx/>
                <a:uFillTx/>
                <a:latin typeface="Arial" panose="020B0604020202020204" pitchFamily="34" charset="0"/>
                <a:cs typeface="Arial" panose="020B0604020202020204" pitchFamily="34" charset="0"/>
              </a:rPr>
              <a:t>Εφαρμογή πρωτοκόλλων ποιότητας και ιχνηλασιμότητας ιχθυηρών</a:t>
            </a:r>
          </a:p>
        </p:txBody>
      </p:sp>
      <p:grpSp>
        <p:nvGrpSpPr>
          <p:cNvPr id="2" name="Ομάδα 1">
            <a:extLst>
              <a:ext uri="{FF2B5EF4-FFF2-40B4-BE49-F238E27FC236}">
                <a16:creationId xmlns:a16="http://schemas.microsoft.com/office/drawing/2014/main" id="{5A980297-C121-7A4B-289B-DE39C456E6B0}"/>
              </a:ext>
            </a:extLst>
          </p:cNvPr>
          <p:cNvGrpSpPr/>
          <p:nvPr/>
        </p:nvGrpSpPr>
        <p:grpSpPr>
          <a:xfrm>
            <a:off x="36807" y="5993506"/>
            <a:ext cx="9070386" cy="864494"/>
            <a:chOff x="107504" y="5733258"/>
            <a:chExt cx="8928992" cy="1224531"/>
          </a:xfrm>
        </p:grpSpPr>
        <p:pic>
          <p:nvPicPr>
            <p:cNvPr id="3" name="Picture 3">
              <a:extLst>
                <a:ext uri="{FF2B5EF4-FFF2-40B4-BE49-F238E27FC236}">
                  <a16:creationId xmlns:a16="http://schemas.microsoft.com/office/drawing/2014/main" id="{3C2C5692-727C-1A69-63E2-87FAE1C1B4B3}"/>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4" name="Γραφικό 5" descr="Ψάρι με συμπαγές γέμισμα">
              <a:extLst>
                <a:ext uri="{FF2B5EF4-FFF2-40B4-BE49-F238E27FC236}">
                  <a16:creationId xmlns:a16="http://schemas.microsoft.com/office/drawing/2014/main" id="{18A048E7-6EC7-72EE-ADA7-7EB9A06F610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5" name="Γραφικό 6" descr="Ψάρι με συμπαγές γέμισμα">
              <a:extLst>
                <a:ext uri="{FF2B5EF4-FFF2-40B4-BE49-F238E27FC236}">
                  <a16:creationId xmlns:a16="http://schemas.microsoft.com/office/drawing/2014/main" id="{CA919777-F0B0-6668-1E3D-4E7AF23CEAC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6" name="Γραφικό 7" descr="Ανταγωνισμός με συμπαγές γέμισμα">
              <a:extLst>
                <a:ext uri="{FF2B5EF4-FFF2-40B4-BE49-F238E27FC236}">
                  <a16:creationId xmlns:a16="http://schemas.microsoft.com/office/drawing/2014/main" id="{20563AAD-ED08-DB18-B6C2-BF6D7D13917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D825A95D-8203-22C4-8AB4-34D96D59D4EE}"/>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91C290F4-C807-6B5F-9D78-F1310A70655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D904BB1F-8D2E-B127-4A16-9AFCFB5A4C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75A17E12-B401-25C8-AB38-2D54DA7D75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F33FD781-1465-707F-BA41-0A20488B55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4CC91A24-63B1-87EB-5D09-ABDF775E069B}"/>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C1924A5-9528-9094-3AC6-1B87B6DB67C9}"/>
              </a:ext>
            </a:extLst>
          </p:cNvPr>
          <p:cNvSpPr>
            <a:spLocks noGrp="1"/>
          </p:cNvSpPr>
          <p:nvPr>
            <p:ph idx="1"/>
          </p:nvPr>
        </p:nvSpPr>
        <p:spPr>
          <a:xfrm>
            <a:off x="323528" y="1439311"/>
            <a:ext cx="8229600"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sz="2400" dirty="0">
              <a:latin typeface="Arial" pitchFamily="34" charset="0"/>
              <a:cs typeface="Arial" pitchFamily="34" charset="0"/>
            </a:endParaRPr>
          </a:p>
          <a:p>
            <a:pPr marL="0" indent="0">
              <a:buNone/>
            </a:pPr>
            <a:endParaRPr lang="el-GR" dirty="0"/>
          </a:p>
        </p:txBody>
      </p:sp>
      <p:graphicFrame>
        <p:nvGraphicFramePr>
          <p:cNvPr id="4" name="Πίνακας 4">
            <a:extLst>
              <a:ext uri="{FF2B5EF4-FFF2-40B4-BE49-F238E27FC236}">
                <a16:creationId xmlns:a16="http://schemas.microsoft.com/office/drawing/2014/main" id="{CC6FE69B-72F1-18AF-5351-FC8ABD4A42CE}"/>
              </a:ext>
            </a:extLst>
          </p:cNvPr>
          <p:cNvGraphicFramePr>
            <a:graphicFrameLocks noGrp="1"/>
          </p:cNvGraphicFramePr>
          <p:nvPr>
            <p:extLst>
              <p:ext uri="{D42A27DB-BD31-4B8C-83A1-F6EECF244321}">
                <p14:modId xmlns:p14="http://schemas.microsoft.com/office/powerpoint/2010/main" val="938860205"/>
              </p:ext>
            </p:extLst>
          </p:nvPr>
        </p:nvGraphicFramePr>
        <p:xfrm>
          <a:off x="359532" y="2060848"/>
          <a:ext cx="8604956" cy="4724400"/>
        </p:xfrm>
        <a:graphic>
          <a:graphicData uri="http://schemas.openxmlformats.org/drawingml/2006/table">
            <a:tbl>
              <a:tblPr firstRow="1" bandRow="1">
                <a:tableStyleId>{5C22544A-7EE6-4342-B048-85BDC9FD1C3A}</a:tableStyleId>
              </a:tblPr>
              <a:tblGrid>
                <a:gridCol w="2151239">
                  <a:extLst>
                    <a:ext uri="{9D8B030D-6E8A-4147-A177-3AD203B41FA5}">
                      <a16:colId xmlns:a16="http://schemas.microsoft.com/office/drawing/2014/main" val="79819667"/>
                    </a:ext>
                  </a:extLst>
                </a:gridCol>
                <a:gridCol w="2151239">
                  <a:extLst>
                    <a:ext uri="{9D8B030D-6E8A-4147-A177-3AD203B41FA5}">
                      <a16:colId xmlns:a16="http://schemas.microsoft.com/office/drawing/2014/main" val="462940602"/>
                    </a:ext>
                  </a:extLst>
                </a:gridCol>
                <a:gridCol w="2151239">
                  <a:extLst>
                    <a:ext uri="{9D8B030D-6E8A-4147-A177-3AD203B41FA5}">
                      <a16:colId xmlns:a16="http://schemas.microsoft.com/office/drawing/2014/main" val="2789282552"/>
                    </a:ext>
                  </a:extLst>
                </a:gridCol>
                <a:gridCol w="2151239">
                  <a:extLst>
                    <a:ext uri="{9D8B030D-6E8A-4147-A177-3AD203B41FA5}">
                      <a16:colId xmlns:a16="http://schemas.microsoft.com/office/drawing/2014/main" val="2516564341"/>
                    </a:ext>
                  </a:extLst>
                </a:gridCol>
              </a:tblGrid>
              <a:tr h="370840">
                <a:tc>
                  <a:txBody>
                    <a:bodyPr/>
                    <a:lstStyle/>
                    <a:p>
                      <a:r>
                        <a:rPr lang="el-GR" sz="1400" b="0" dirty="0">
                          <a:latin typeface="Arial" panose="020B0604020202020204" pitchFamily="34" charset="0"/>
                          <a:cs typeface="Arial" panose="020B0604020202020204" pitchFamily="34" charset="0"/>
                        </a:rPr>
                        <a:t>Τσούκι</a:t>
                      </a:r>
                    </a:p>
                  </a:txBody>
                  <a:tcPr/>
                </a:tc>
                <a:tc>
                  <a:txBody>
                    <a:bodyPr/>
                    <a:lstStyle/>
                    <a:p>
                      <a:r>
                        <a:rPr lang="en-US" sz="1400" b="0" dirty="0">
                          <a:latin typeface="Arial" panose="020B0604020202020204" pitchFamily="34" charset="0"/>
                          <a:cs typeface="Arial" panose="020B0604020202020204" pitchFamily="34" charset="0"/>
                        </a:rPr>
                        <a:t>Merlangius</a:t>
                      </a:r>
                      <a:endParaRPr lang="el-GR" sz="1400" b="0" dirty="0">
                        <a:latin typeface="Arial" panose="020B0604020202020204" pitchFamily="34" charset="0"/>
                        <a:cs typeface="Arial" panose="020B0604020202020204" pitchFamily="34" charset="0"/>
                      </a:endParaRPr>
                    </a:p>
                  </a:txBody>
                  <a:tcPr/>
                </a:tc>
                <a:tc>
                  <a:txBody>
                    <a:bodyPr/>
                    <a:lstStyle/>
                    <a:p>
                      <a:r>
                        <a:rPr lang="en-US" sz="1400" b="0" i="1" dirty="0">
                          <a:latin typeface="Arial" panose="020B0604020202020204" pitchFamily="34" charset="0"/>
                          <a:cs typeface="Arial" panose="020B0604020202020204" pitchFamily="34" charset="0"/>
                        </a:rPr>
                        <a:t>Merlangius </a:t>
                      </a:r>
                      <a:r>
                        <a:rPr lang="en-US" sz="1400" b="0" i="1" dirty="0" err="1">
                          <a:latin typeface="Arial" panose="020B0604020202020204" pitchFamily="34" charset="0"/>
                          <a:cs typeface="Arial" panose="020B0604020202020204" pitchFamily="34" charset="0"/>
                        </a:rPr>
                        <a:t>merlangius</a:t>
                      </a:r>
                      <a:endParaRPr lang="el-GR" sz="1400" b="0" i="1" dirty="0">
                        <a:latin typeface="Arial" panose="020B0604020202020204" pitchFamily="34" charset="0"/>
                        <a:cs typeface="Arial" panose="020B0604020202020204" pitchFamily="34" charset="0"/>
                      </a:endParaRPr>
                    </a:p>
                  </a:txBody>
                  <a:tcPr/>
                </a:tc>
                <a:tc>
                  <a:txBody>
                    <a:bodyPr/>
                    <a:lstStyle/>
                    <a:p>
                      <a:pPr algn="just"/>
                      <a:r>
                        <a:rPr lang="el-GR" sz="1400" b="0" dirty="0">
                          <a:latin typeface="Arial" panose="020B0604020202020204" pitchFamily="34" charset="0"/>
                          <a:cs typeface="Arial" panose="020B0604020202020204" pitchFamily="34" charset="0"/>
                        </a:rPr>
                        <a:t>Καλό κρέας, εύπεπτο, αλλά εξαιρετικά ευαίσθητο, τηγανίζεται ή ψήνεται, καπνίζεται, χρησιμοποιείται ως γέμισμα ψαρικών</a:t>
                      </a:r>
                    </a:p>
                  </a:txBody>
                  <a:tcPr/>
                </a:tc>
                <a:extLst>
                  <a:ext uri="{0D108BD9-81ED-4DB2-BD59-A6C34878D82A}">
                    <a16:rowId xmlns:a16="http://schemas.microsoft.com/office/drawing/2014/main" val="3246295387"/>
                  </a:ext>
                </a:extLst>
              </a:tr>
              <a:tr h="370840">
                <a:tc>
                  <a:txBody>
                    <a:bodyPr/>
                    <a:lstStyle/>
                    <a:p>
                      <a:r>
                        <a:rPr lang="el-GR" sz="1400" dirty="0">
                          <a:latin typeface="Arial" panose="020B0604020202020204" pitchFamily="34" charset="0"/>
                          <a:cs typeface="Arial" panose="020B0604020202020204" pitchFamily="34" charset="0"/>
                        </a:rPr>
                        <a:t>Μερλούκιος</a:t>
                      </a:r>
                    </a:p>
                  </a:txBody>
                  <a:tcPr/>
                </a:tc>
                <a:tc>
                  <a:txBody>
                    <a:bodyPr/>
                    <a:lstStyle/>
                    <a:p>
                      <a:r>
                        <a:rPr lang="en-US" sz="1400" dirty="0">
                          <a:latin typeface="Arial" panose="020B0604020202020204" pitchFamily="34" charset="0"/>
                          <a:cs typeface="Arial" panose="020B0604020202020204" pitchFamily="34" charset="0"/>
                        </a:rPr>
                        <a:t>Merluccidae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Merluccius </a:t>
                      </a:r>
                      <a:r>
                        <a:rPr lang="en-US" sz="1400" i="1" dirty="0" err="1">
                          <a:latin typeface="Arial" panose="020B0604020202020204" pitchFamily="34" charset="0"/>
                          <a:cs typeface="Arial" panose="020B0604020202020204" pitchFamily="34" charset="0"/>
                        </a:rPr>
                        <a:t>merluccius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Νωπός ή καταψυγμένος, χρησιμοποιούνται όλες οι μέθοδοι επεξεργασίας</a:t>
                      </a:r>
                    </a:p>
                  </a:txBody>
                  <a:tcPr/>
                </a:tc>
                <a:extLst>
                  <a:ext uri="{0D108BD9-81ED-4DB2-BD59-A6C34878D82A}">
                    <a16:rowId xmlns:a16="http://schemas.microsoft.com/office/drawing/2014/main" val="1451778977"/>
                  </a:ext>
                </a:extLst>
              </a:tr>
              <a:tr h="370840">
                <a:tc>
                  <a:txBody>
                    <a:bodyPr/>
                    <a:lstStyle/>
                    <a:p>
                      <a:r>
                        <a:rPr lang="el-GR" sz="1400" dirty="0">
                          <a:latin typeface="Arial" panose="020B0604020202020204" pitchFamily="34" charset="0"/>
                          <a:cs typeface="Arial" panose="020B0604020202020204" pitchFamily="34" charset="0"/>
                        </a:rPr>
                        <a:t>Σκορπίδες (</a:t>
                      </a:r>
                      <a:r>
                        <a:rPr lang="en-US" sz="1400" dirty="0">
                          <a:latin typeface="Arial" panose="020B0604020202020204" pitchFamily="34" charset="0"/>
                          <a:cs typeface="Arial" panose="020B0604020202020204" pitchFamily="34" charset="0"/>
                        </a:rPr>
                        <a:t>Scorpaeniformes)</a:t>
                      </a:r>
                      <a:endParaRPr lang="el-GR" sz="1400" dirty="0">
                        <a:latin typeface="Arial" panose="020B0604020202020204" pitchFamily="34" charset="0"/>
                        <a:cs typeface="Arial" panose="020B0604020202020204" pitchFamily="34" charset="0"/>
                      </a:endParaRPr>
                    </a:p>
                  </a:txBody>
                  <a:tcPr/>
                </a:tc>
                <a:tc>
                  <a:txBody>
                    <a:bodyPr/>
                    <a:lstStyle/>
                    <a:p>
                      <a:endParaRPr lang="el-GR" sz="1400">
                        <a:latin typeface="Arial" panose="020B0604020202020204" pitchFamily="34" charset="0"/>
                        <a:cs typeface="Arial" panose="020B0604020202020204" pitchFamily="34" charset="0"/>
                      </a:endParaRPr>
                    </a:p>
                  </a:txBody>
                  <a:tcPr/>
                </a:tc>
                <a:tc>
                  <a:txBody>
                    <a:bodyPr/>
                    <a:lstStyle/>
                    <a:p>
                      <a:endParaRPr lang="el-GR" sz="1400">
                        <a:latin typeface="Arial" panose="020B0604020202020204" pitchFamily="34" charset="0"/>
                        <a:cs typeface="Arial" panose="020B0604020202020204" pitchFamily="34" charset="0"/>
                      </a:endParaRPr>
                    </a:p>
                  </a:txBody>
                  <a:tcPr/>
                </a:tc>
                <a:tc>
                  <a:txBody>
                    <a:bodyPr/>
                    <a:lstStyle/>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2656420"/>
                  </a:ext>
                </a:extLst>
              </a:tr>
              <a:tr h="370840">
                <a:tc>
                  <a:txBody>
                    <a:bodyPr/>
                    <a:lstStyle/>
                    <a:p>
                      <a:r>
                        <a:rPr lang="el-GR" sz="1400" dirty="0">
                          <a:latin typeface="Arial" panose="020B0604020202020204" pitchFamily="34" charset="0"/>
                          <a:cs typeface="Arial" panose="020B0604020202020204" pitchFamily="34" charset="0"/>
                        </a:rPr>
                        <a:t>Κοκκινόψαρο</a:t>
                      </a:r>
                    </a:p>
                  </a:txBody>
                  <a:tcPr/>
                </a:tc>
                <a:tc>
                  <a:txBody>
                    <a:bodyPr/>
                    <a:lstStyle/>
                    <a:p>
                      <a:r>
                        <a:rPr lang="en-US" sz="1400" dirty="0">
                          <a:latin typeface="Arial" panose="020B0604020202020204" pitchFamily="34" charset="0"/>
                          <a:cs typeface="Arial" panose="020B0604020202020204" pitchFamily="34" charset="0"/>
                        </a:rPr>
                        <a:t>Scorpaenidae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Sebastes marinus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Εύγεστο κρέας, παχύτερο από το γάδο, φιλετοποιείται ή καπνίζεται</a:t>
                      </a:r>
                    </a:p>
                  </a:txBody>
                  <a:tcPr/>
                </a:tc>
                <a:extLst>
                  <a:ext uri="{0D108BD9-81ED-4DB2-BD59-A6C34878D82A}">
                    <a16:rowId xmlns:a16="http://schemas.microsoft.com/office/drawing/2014/main" val="530710666"/>
                  </a:ext>
                </a:extLst>
              </a:tr>
              <a:tr h="370840">
                <a:tc>
                  <a:txBody>
                    <a:bodyPr/>
                    <a:lstStyle/>
                    <a:p>
                      <a:r>
                        <a:rPr lang="el-GR" sz="1400" dirty="0">
                          <a:latin typeface="Arial" panose="020B0604020202020204" pitchFamily="34" charset="0"/>
                          <a:cs typeface="Arial" panose="020B0604020202020204" pitchFamily="34" charset="0"/>
                        </a:rPr>
                        <a:t>Καπόνι</a:t>
                      </a:r>
                    </a:p>
                  </a:txBody>
                  <a:tcPr/>
                </a:tc>
                <a:tc>
                  <a:txBody>
                    <a:bodyPr/>
                    <a:lstStyle/>
                    <a:p>
                      <a:r>
                        <a:rPr lang="en-US" sz="1400" dirty="0" err="1">
                          <a:latin typeface="Arial" panose="020B0604020202020204" pitchFamily="34" charset="0"/>
                          <a:cs typeface="Arial" panose="020B0604020202020204" pitchFamily="34" charset="0"/>
                        </a:rPr>
                        <a:t>Triglidae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Trigla</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gumardus</a:t>
                      </a:r>
                      <a:r>
                        <a:rPr lang="en-US" sz="1400" dirty="0">
                          <a:latin typeface="Arial" panose="020B0604020202020204" pitchFamily="34" charset="0"/>
                          <a:cs typeface="Arial" panose="020B0604020202020204" pitchFamily="34" charset="0"/>
                        </a:rPr>
                        <a:t>, </a:t>
                      </a:r>
                      <a:r>
                        <a:rPr lang="en-US" sz="1400" i="1" dirty="0">
                          <a:latin typeface="Arial" panose="020B0604020202020204" pitchFamily="34" charset="0"/>
                          <a:cs typeface="Arial" panose="020B0604020202020204" pitchFamily="34" charset="0"/>
                        </a:rPr>
                        <a:t>T. </a:t>
                      </a:r>
                      <a:r>
                        <a:rPr lang="en-US" sz="1400" i="1" dirty="0" err="1">
                          <a:latin typeface="Arial" panose="020B0604020202020204" pitchFamily="34" charset="0"/>
                          <a:cs typeface="Arial" panose="020B0604020202020204" pitchFamily="34" charset="0"/>
                        </a:rPr>
                        <a:t>Lucema</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Λευκό συνεκτικό κρέας ( το κόκκινο είδος είναι υψηλότερης ποιότητας), χρησιμοποιείται νωπό ή καπνιστό</a:t>
                      </a:r>
                    </a:p>
                  </a:txBody>
                  <a:tcPr/>
                </a:tc>
                <a:extLst>
                  <a:ext uri="{0D108BD9-81ED-4DB2-BD59-A6C34878D82A}">
                    <a16:rowId xmlns:a16="http://schemas.microsoft.com/office/drawing/2014/main" val="3300602378"/>
                  </a:ext>
                </a:extLst>
              </a:tr>
            </a:tbl>
          </a:graphicData>
        </a:graphic>
      </p:graphicFrame>
    </p:spTree>
    <p:extLst>
      <p:ext uri="{BB962C8B-B14F-4D97-AF65-F5344CB8AC3E}">
        <p14:creationId xmlns:p14="http://schemas.microsoft.com/office/powerpoint/2010/main" val="389603101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93838F-FF46-EAB2-4E9C-2226DAEFF77F}"/>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6ACABE61-7C17-9378-7578-539C27DFD9F3}"/>
              </a:ext>
            </a:extLst>
          </p:cNvPr>
          <p:cNvSpPr>
            <a:spLocks noGrp="1"/>
          </p:cNvSpPr>
          <p:nvPr>
            <p:ph idx="1"/>
          </p:nvPr>
        </p:nvSpPr>
        <p:spPr/>
        <p:txBody>
          <a:bodyPr>
            <a:norm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Η ανάγκη για την υιοθέτηση ενός συστήματος ιχνηλασιμότητας από τις</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Βιομηχανίες Τροφίμων προέρχεται τόσο από εξωτερικούς παράγοντες όπως οι</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απαιτήσεις από τη Νομοθεσία, τους πελάτες και τους προμηθευτές, όσο και</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από εσωτερικά κίνητρα όπως η αποτελεσματικότερη διαχείριση του ρίσκου και</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η βελτίωση της αποδοτικότητας.</a:t>
            </a:r>
            <a:endParaRPr lang="en-US" sz="2400" b="0" i="0" u="none" strike="noStrike" baseline="0" dirty="0">
              <a:latin typeface="Arial" panose="020B0604020202020204" pitchFamily="34" charset="0"/>
              <a:cs typeface="Arial" panose="020B0604020202020204" pitchFamily="34" charset="0"/>
            </a:endParaRPr>
          </a:p>
          <a:p>
            <a:pPr marL="0" indent="0" algn="just">
              <a:buNone/>
            </a:pPr>
            <a:endParaRPr lang="en-US"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Η Ευρωπαϊκή Ένωση, έχει θέσει τα τελευταία χρόνια τη διασφάλιση της</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δημόσιας υγείας ως μια από τις κεντρικές της προτεραιότητες</a:t>
            </a:r>
            <a:r>
              <a:rPr lang="en-US" sz="2400" b="0" i="0" u="none" strike="noStrike" baseline="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23B553CC-7224-2470-55AB-ED144AE3DF66}"/>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04135790-CE91-FE42-6ADA-CD976BDF2C6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FD4A56B-5DCE-B047-4A73-00DDC716C8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25E7418-A554-AF50-B96C-2B71FD462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76F98344-B65F-D6F0-77A9-8168AAAE331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82884363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52AD39-1A6A-CD05-352D-1BF40619201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A669D614-3805-F3C8-2613-2AC2109AA369}"/>
              </a:ext>
            </a:extLst>
          </p:cNvPr>
          <p:cNvSpPr>
            <a:spLocks noGrp="1"/>
          </p:cNvSpPr>
          <p:nvPr>
            <p:ph idx="1"/>
          </p:nvPr>
        </p:nvSpPr>
        <p:spPr/>
        <p:txBody>
          <a:bodyPr/>
          <a:lstStyle/>
          <a:p>
            <a:pPr marL="0" indent="0" algn="just">
              <a:buNone/>
            </a:pPr>
            <a:r>
              <a:rPr lang="el-GR" sz="2400" b="0" i="0" u="none" strike="noStrike" baseline="0" dirty="0">
                <a:latin typeface="Arial" panose="020B0604020202020204" pitchFamily="34" charset="0"/>
                <a:cs typeface="Arial" panose="020B0604020202020204" pitchFamily="34" charset="0"/>
              </a:rPr>
              <a:t>Σε αυτό το</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πλαίσιο, έχουν ήδη εισαχθεί και συνεχίζουν να εισάγονται νέες οδηγίες και</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κανονισμοί, οι οποίοι απαιτούν την ύπαρξη και λειτουργία συστημάτων</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ιχνηλασιμότητας σε κάθε επιχείρηση της εφοδιαστικής αλυσίδας των</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τροφίμων.</a:t>
            </a:r>
            <a:endParaRPr lang="el-GR" sz="2400" dirty="0">
              <a:latin typeface="Arial" panose="020B0604020202020204" pitchFamily="34" charset="0"/>
              <a:cs typeface="Arial" panose="020B0604020202020204" pitchFamily="34" charset="0"/>
            </a:endParaRPr>
          </a:p>
          <a:p>
            <a:pPr marL="0" indent="0" algn="just">
              <a:buNone/>
            </a:pPr>
            <a:endParaRPr lang="en-US"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Βάσει της Νομοθεσίας της Ε.Ε., οι επιχειρήσεις τροφίμων πρέπει να είναι σε</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θέση να προσδιορίσουν</a:t>
            </a:r>
            <a:r>
              <a:rPr lang="en-US" sz="2400" b="0" i="0" u="none" strike="noStrike" baseline="0" dirty="0">
                <a:latin typeface="Arial" panose="020B0604020202020204" pitchFamily="34" charset="0"/>
                <a:cs typeface="Arial" panose="020B0604020202020204" pitchFamily="34" charset="0"/>
              </a:rPr>
              <a:t>:</a:t>
            </a:r>
          </a:p>
          <a:p>
            <a:pPr marL="0" indent="0" algn="just">
              <a:buNone/>
            </a:pPr>
            <a:r>
              <a:rPr lang="el-GR" sz="2400" b="0" i="0" u="none" strike="noStrike" baseline="0" dirty="0">
                <a:latin typeface="Arial" panose="020B0604020202020204" pitchFamily="34" charset="0"/>
                <a:cs typeface="Arial" panose="020B0604020202020204" pitchFamily="34" charset="0"/>
              </a:rPr>
              <a:t> (α) τις επιχειρήσεις από τις οποίες έχουν προμηθευτεί</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εμπορεύματα, υλικά συσκευασίας ή τις πρώτες ύλες και </a:t>
            </a:r>
            <a:endParaRPr lang="en-US"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(β) τις επιχειρήσεις στις οποίες</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διαθέτουν τα προϊόντα τους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l">
              <a:buNone/>
            </a:pPr>
            <a:endParaRPr lang="el-GR" dirty="0"/>
          </a:p>
        </p:txBody>
      </p:sp>
      <p:grpSp>
        <p:nvGrpSpPr>
          <p:cNvPr id="4" name="Ομάδα 3">
            <a:extLst>
              <a:ext uri="{FF2B5EF4-FFF2-40B4-BE49-F238E27FC236}">
                <a16:creationId xmlns:a16="http://schemas.microsoft.com/office/drawing/2014/main" id="{2BC89547-1648-BBFC-78AA-68FB46CE665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F8F7F350-82CC-BF41-6A10-06622D0BAC8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D98524B-8A29-1CBE-2445-2762F91A40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0E4FC81-39C3-3182-E500-C43A447A2D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B191865-D2FE-52CD-AFA1-CA95CC77A8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72219835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749BCF-9B7A-B438-E622-E91278F7075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CDF9904D-A1E9-91D2-DBA6-8618E7977C81}"/>
              </a:ext>
            </a:extLst>
          </p:cNvPr>
          <p:cNvSpPr>
            <a:spLocks noGrp="1"/>
          </p:cNvSpPr>
          <p:nvPr>
            <p:ph idx="1"/>
          </p:nvPr>
        </p:nvSpPr>
        <p:spPr/>
        <p:txBody>
          <a:bodyPr>
            <a:no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Αυτό σημαίνει ότι η Νομοθεσία προβλέπει την</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διαδοχική ιχνηλασιμότητα (-1 και +1) αλλά όχι την εσωτερική.</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Η ύπαρξη όμως της εσωτερικής </a:t>
            </a:r>
            <a:r>
              <a:rPr lang="el-GR" sz="2400" dirty="0">
                <a:latin typeface="Arial" panose="020B0604020202020204" pitchFamily="34" charset="0"/>
                <a:cs typeface="Arial" panose="020B0604020202020204" pitchFamily="34" charset="0"/>
              </a:rPr>
              <a:t>ι</a:t>
            </a:r>
            <a:r>
              <a:rPr lang="el-GR" sz="2400" b="0" i="0" u="none" strike="noStrike" baseline="0" dirty="0">
                <a:latin typeface="Arial" panose="020B0604020202020204" pitchFamily="34" charset="0"/>
                <a:cs typeface="Arial" panose="020B0604020202020204" pitchFamily="34" charset="0"/>
              </a:rPr>
              <a:t>χνηλασιμότητας θεωρείται δεδομένη σε κάθε επιχείρηση, διότι χωρίς αυτή δεν μπορεί να λειτουργήσει ένα ολοκληρωμένο σύστημα ιχνηλασιμότητας που θα επιτρέπει την πραγματοποίηση στοχευμένων αποσύρσεων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EE56F1EC-6819-271E-82EF-992DB884A87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9C462912-EF8A-CBFF-3710-C9DB5A6FAFFB}"/>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C20B331-306D-5851-805C-3CBED4DB1A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DEB614F-23EF-F4BF-015E-02A992B941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A558A7AF-D804-6587-DE0B-6219B442588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72521781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7A07B3-C41D-712E-BDC8-4BC466AE754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1289F70A-C2AC-ECB7-68C4-2A0AC7211B04}"/>
              </a:ext>
            </a:extLst>
          </p:cNvPr>
          <p:cNvSpPr>
            <a:spLocks noGrp="1"/>
          </p:cNvSpPr>
          <p:nvPr>
            <p:ph idx="1"/>
          </p:nvPr>
        </p:nvSpPr>
        <p:spPr/>
        <p:txBody>
          <a:bodyPr>
            <a:norm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Σύμφωνα με τον Οδηγό Εφαρμογής του Κανονισμού 178/2002, η απόφαση για το πόσο λεπτομερής θα είναι η εσωτερική ιχνηλασιμότητα εξαρτάται από τη φύση και το μέγεθος της επιχείρησης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l">
              <a:buNone/>
            </a:pPr>
            <a:endParaRPr lang="el-GR" sz="1800" b="0" i="0" u="none" strike="noStrike" baseline="0" dirty="0">
              <a:latin typeface="Tahoma" panose="020B060403050404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Για παράδειγμα, σε επιχειρήσεις αποθήκευσης και διακίνησης όπου οι διαδικασίες είναι σχετικά απλές, μπορεί να είναι επαρκές ένα απλό σύστημα εσωτερικής ιχνηλασιμότητας για τις καταγραφές στοιχείων όπως η θερμοκρασία και η υγρασία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just">
              <a:buNone/>
            </a:pP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641E6F5E-B317-D642-7BD2-501333B1961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D977EB4-530D-F57E-C1A5-1BBAF3FE09A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1F319A4-C955-AC18-D037-A4AE7C5C84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D9499D0-4515-EB23-FC61-E446F45B58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F97C57C-FB25-7392-344A-E00451E049B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30433343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009BA6C4-611D-8C21-898E-35598481647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ABF6F83-C06F-EFC9-7237-0DD8485826C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5DF4BC1-33F7-E261-EDE5-390ED4BB83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155BC95-BAD5-73F5-69A2-A2A02063A4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5E855BE-E898-3D04-448F-7041861888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92DEAABA-A1F3-934E-84B1-A65FAD03043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763C6200-D7A0-44BD-991B-CF216A27402B}"/>
              </a:ext>
            </a:extLst>
          </p:cNvPr>
          <p:cNvSpPr>
            <a:spLocks noGrp="1"/>
          </p:cNvSpPr>
          <p:nvPr>
            <p:ph idx="1"/>
          </p:nvPr>
        </p:nvSpPr>
        <p:spPr>
          <a:xfrm>
            <a:off x="457200" y="1600200"/>
            <a:ext cx="8229600" cy="4781128"/>
          </a:xfrm>
        </p:spPr>
        <p:txBody>
          <a:bodyPr>
            <a:normAutofit lnSpcReduction="10000"/>
          </a:bodyPr>
          <a:lstStyle/>
          <a:p>
            <a:pPr marL="0" indent="0" algn="just">
              <a:buNone/>
            </a:pPr>
            <a:r>
              <a:rPr lang="el-GR" sz="2400" b="0" i="0" u="none" strike="noStrike" baseline="0" dirty="0">
                <a:latin typeface="Arial" panose="020B0604020202020204" pitchFamily="34" charset="0"/>
                <a:cs typeface="Arial" panose="020B0604020202020204" pitchFamily="34" charset="0"/>
              </a:rPr>
              <a:t>Αντίθετα, σε μια επιχείρηση μεταποίησης ή συσκευασίας, απαιτείται προσεκτική σχεδίαση και μελέτη της διαδικασίας παραγωγής, ανεξάρτητα με το εάν η συλλογή στοιχείων γίνεται χειροκίνητα, αυτόματα ή και τα δυο.</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Επίσης, σε πολύ μικρές επιχειρήσεις, ένα χειρόγραφο σύστημα θα ήταν αρκετό, σε μεγαλύτερες όμως επιχειρήσεις όπου υπάρχουν αρκετοί εμπλεκόμενοι με σύνθετες διαδικασίες παραγωγής προϊόντων, πρέπει να ακολουθείται η λογική της υιοθέτησης ενός μηχανογραφημένου και αυτοματοποιημένου συστήματος εσωτερικής ιχνηλασιμότητας </a:t>
            </a:r>
            <a:r>
              <a:rPr lang="el-GR" sz="2600" dirty="0">
                <a:latin typeface="Arial" panose="020B0604020202020204" pitchFamily="34" charset="0"/>
                <a:cs typeface="Arial" panose="020B0604020202020204" pitchFamily="34" charset="0"/>
              </a:rPr>
              <a:t>(</a:t>
            </a:r>
            <a:r>
              <a:rPr lang="el-GR" sz="2600" dirty="0">
                <a:solidFill>
                  <a:schemeClr val="accent1"/>
                </a:solidFill>
                <a:latin typeface="Arial" panose="020B0604020202020204" pitchFamily="34" charset="0"/>
                <a:cs typeface="Arial" panose="020B0604020202020204" pitchFamily="34" charset="0"/>
              </a:rPr>
              <a:t>Θεοδώρου και Σφυρής, 2008</a:t>
            </a:r>
            <a:r>
              <a:rPr lang="el-GR" sz="2600" dirty="0">
                <a:latin typeface="Arial" panose="020B0604020202020204" pitchFamily="34" charset="0"/>
                <a:cs typeface="Arial" panose="020B0604020202020204" pitchFamily="34" charset="0"/>
              </a:rPr>
              <a:t>).</a:t>
            </a:r>
            <a:endParaRPr lang="el-GR" sz="4000" b="0" i="0" u="none" strike="noStrike" baseline="0" dirty="0">
              <a:latin typeface="Arial" panose="020B0604020202020204" pitchFamily="34" charset="0"/>
              <a:cs typeface="Arial" panose="020B0604020202020204" pitchFamily="34" charset="0"/>
            </a:endParaRPr>
          </a:p>
          <a:p>
            <a:pPr marL="0" indent="0" algn="just">
              <a:buNone/>
            </a:pPr>
            <a:endParaRPr lang="el-GR"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950928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C1CFBF-5D1C-5CAF-69EC-8C47696DE55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13EE05D9-8BB6-11F0-7A6C-C309A629AEF0}"/>
              </a:ext>
            </a:extLst>
          </p:cNvPr>
          <p:cNvSpPr>
            <a:spLocks noGrp="1"/>
          </p:cNvSpPr>
          <p:nvPr>
            <p:ph idx="1"/>
          </p:nvPr>
        </p:nvSpPr>
        <p:spPr/>
        <p:txBody>
          <a:bodyPr>
            <a:norm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Πέρα από την Κοινοτική και Εθνική Νομοθεσία, μια κύρια ανάγκη που ωθεί τις Ελληνικές επιχειρήσεις στην υιοθέτηση ενός συστήματος ιχνηλασιμότητας είναι η ικανοποίηση των απαιτήσεων των πελατών τους.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Η βασική απαίτηση εδώ είναι η τεκμηρίωση των ορίων ευθύνης μεταξύ της επιχείρησης και των προμηθευτών της.</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Για να εξασφαλίζεται αυτό, θα πρέπει οι Βιομηχανίες τροφίμων να διαθέτουν αξιόπιστα συστήματα που θα ικανοποιούν τις εξής απαιτήσεις:</a:t>
            </a: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FED0FB0-EB8A-39EB-73A4-DDC23405AE8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02BB5C0-9557-D90A-25AE-8F71F03531D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D17DE28-B5E4-C0F5-CC56-612428FC7F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B759201-D6EF-E20E-BA6F-B50B94DC43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33060CD-2EF3-086F-3F73-FD496133AA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2112252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413AD4-9C6A-FAEC-F451-29111EBD34A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E4B2E22B-6E75-BA3E-8E2C-85E7031DD2ED}"/>
              </a:ext>
            </a:extLst>
          </p:cNvPr>
          <p:cNvSpPr>
            <a:spLocks noGrp="1"/>
          </p:cNvSpPr>
          <p:nvPr>
            <p:ph idx="1"/>
          </p:nvPr>
        </p:nvSpPr>
        <p:spPr/>
        <p:txBody>
          <a:bodyPr>
            <a:normAutofit/>
          </a:bodyPr>
          <a:lstStyle/>
          <a:p>
            <a:pPr algn="just"/>
            <a:r>
              <a:rPr lang="el-GR" sz="2400" b="0" i="0" u="none" strike="noStrike" baseline="0" dirty="0">
                <a:latin typeface="Arial" panose="020B0604020202020204" pitchFamily="34" charset="0"/>
                <a:cs typeface="Arial" panose="020B0604020202020204" pitchFamily="34" charset="0"/>
              </a:rPr>
              <a:t>Επαρκής ταυτοποίηση των συσκευασιών των τροφίμων και των μονάδων μεταφοράς τους (κιβώτια, παλέτες), η οποία συνδέεται μονοσήμαντα με τα δεδομένα και τις συνθήκες των διαδικασιών παραγωγής.</a:t>
            </a:r>
          </a:p>
          <a:p>
            <a:pPr algn="just"/>
            <a:endParaRPr lang="el-GR" sz="2400" b="0" i="0" u="none" strike="noStrike" baseline="0" dirty="0">
              <a:latin typeface="Arial" panose="020B0604020202020204" pitchFamily="34" charset="0"/>
              <a:cs typeface="Arial" panose="020B0604020202020204" pitchFamily="34" charset="0"/>
            </a:endParaRPr>
          </a:p>
          <a:p>
            <a:pPr algn="just"/>
            <a:r>
              <a:rPr lang="el-GR" sz="2400" b="0" i="0" u="none" strike="noStrike" baseline="0" dirty="0">
                <a:latin typeface="Arial" panose="020B0604020202020204" pitchFamily="34" charset="0"/>
                <a:cs typeface="Arial" panose="020B0604020202020204" pitchFamily="34" charset="0"/>
              </a:rPr>
              <a:t>Δυνατότητα για άμεση ενημέρωση των πελατών τους, είτε είναι «εξωτερικοί» (διανομείς, επιχειρήσεις λιανεμπορίου, κτλ.) είτε «εσωτερικοί» (αποθήκες ή άλλα εργοστάσια της ίδιας επιχείρησης), σε περίπτωση που διαπιστώσουν πρόβλημα σε κάποιο προϊόν</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27BD325E-68B9-28AB-746E-7283C6F55419}"/>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DEED20EE-781E-AB71-F011-DE50F448851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B9E08E1-D519-DD13-24B3-D2B0C6AEE2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FA87C56-FF7F-0090-5956-C8C4251E53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EF34FBF-BA2B-09E0-979F-8C2E0CCDA36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7442820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101FC8-1C8C-E254-F3AE-215485A6DDE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542F1995-CE99-92C1-1772-A3B12F6A4819}"/>
              </a:ext>
            </a:extLst>
          </p:cNvPr>
          <p:cNvSpPr>
            <a:spLocks noGrp="1"/>
          </p:cNvSpPr>
          <p:nvPr>
            <p:ph idx="1"/>
          </p:nvPr>
        </p:nvSpPr>
        <p:spPr/>
        <p:txBody>
          <a:bodyPr>
            <a:normAutofit/>
          </a:bodyPr>
          <a:lstStyle/>
          <a:p>
            <a:pPr algn="just"/>
            <a:r>
              <a:rPr lang="el-GR" sz="2400" b="0" i="0" u="none" strike="noStrike" baseline="0" dirty="0">
                <a:latin typeface="Arial" panose="020B0604020202020204" pitchFamily="34" charset="0"/>
                <a:cs typeface="Arial" panose="020B0604020202020204" pitchFamily="34" charset="0"/>
              </a:rPr>
              <a:t>Στην περίπτωση που οι πελάτες διαπιστώσουν πρόβλημα σε κάποιο προϊόν, οι επιχειρήσεις αποκρίνονται άμεσα με την παροχή επαρκών και αξιόπιστων δεδομένων, έτσι ώστε να διευκολυνθεί ο ταχύτατος εντοπισμός της πηγής αλλά και της έκτασης του προβλήματος</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FED2C7C7-D2D0-6C7B-42BA-69D14DBF380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D41DC06-CFED-0746-61B4-422786F815C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B6F9437-4973-331B-2B68-1E7BBF915A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1FBAC58-211E-487A-DA31-FF730001B1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747E93C-A640-02A4-8DC3-AEE4931ACA0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1364151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9C9B24-7F5D-F244-B7DA-CE8B393AACE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3A05C171-E79E-B403-6395-AE3FFE866F47}"/>
              </a:ext>
            </a:extLst>
          </p:cNvPr>
          <p:cNvSpPr>
            <a:spLocks noGrp="1"/>
          </p:cNvSpPr>
          <p:nvPr>
            <p:ph idx="1"/>
          </p:nvPr>
        </p:nvSpPr>
        <p:spPr/>
        <p:txBody>
          <a:bodyPr>
            <a:normAutofit lnSpcReduction="10000"/>
          </a:bodyPr>
          <a:lstStyle/>
          <a:p>
            <a:pPr marL="0" indent="0" algn="just">
              <a:buNone/>
            </a:pPr>
            <a:r>
              <a:rPr lang="el-GR" sz="2400" b="0" i="0" u="none" strike="noStrike" baseline="0" dirty="0">
                <a:latin typeface="Arial" panose="020B0604020202020204" pitchFamily="34" charset="0"/>
                <a:cs typeface="Arial" panose="020B0604020202020204" pitchFamily="34" charset="0"/>
              </a:rPr>
              <a:t>Τα τελευταία χρόνια, η πρακτική στην Ελληνική Βιομηχανία έχει δείξει ότι οι επιχειρήσεις που εγκαθιστούν ένα ολοκληρωμένο σύστημα ιχνηλασιμότητας απολαμβάνουν σημαντικά οφέλη, που σχετίζονται τόσο με την θεμελίωση σχέσεων εμπιστοσύνης με τους πελάτες και προμηθευτές τους, όσο και με την βελτίωση της αποδοτικότητας της παραγωγής και της εφοδιαστικής τους αλυσίδας</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Τα οφέλη που προκύπτουν από την λειτουργία ενός συστήματος ιχνηλασιμότητας μπορούν να ταξινομηθούν σε δυο γενικές ομάδες</a:t>
            </a:r>
            <a:r>
              <a:rPr lang="en-US" sz="2400" b="0" i="0" u="none" strike="noStrike" baseline="0" dirty="0">
                <a:latin typeface="Arial" panose="020B0604020202020204" pitchFamily="34" charset="0"/>
                <a:cs typeface="Arial" panose="020B0604020202020204" pitchFamily="34" charset="0"/>
              </a:rPr>
              <a:t>:</a:t>
            </a: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E1E5D960-A49C-0139-5F25-130C7C7AA92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1BA5EE4-61EF-D86A-5284-A265E98796D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37B4EED-F5C5-42E5-7C0C-1F24D04DA4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6CC71C4-146B-E5C6-8178-AC1F02823A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401DE86-D0F3-7DE3-9044-2954E330AA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2264743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E53299-3AA9-BD42-E630-270E450445C5}"/>
              </a:ext>
            </a:extLst>
          </p:cNvPr>
          <p:cNvSpPr>
            <a:spLocks noGrp="1"/>
          </p:cNvSpPr>
          <p:nvPr>
            <p:ph type="title"/>
          </p:nvPr>
        </p:nvSpPr>
        <p:spPr/>
        <p:txBody>
          <a:bodyPr>
            <a:normAutofit fontScale="90000"/>
          </a:bodyPr>
          <a:lstStyle/>
          <a:p>
            <a:r>
              <a:rPr lang="el-GR" sz="4000" dirty="0">
                <a:latin typeface="Arial" panose="020B0604020202020204" pitchFamily="34" charset="0"/>
                <a:cs typeface="Arial" panose="020B0604020202020204" pitchFamily="34" charset="0"/>
              </a:rPr>
              <a:t>Ιχνηλασιμότητα</a:t>
            </a:r>
            <a:r>
              <a:rPr lang="en-US" sz="4000" dirty="0">
                <a:latin typeface="Arial" panose="020B0604020202020204" pitchFamily="34" charset="0"/>
                <a:cs typeface="Arial" panose="020B0604020202020204" pitchFamily="34" charset="0"/>
              </a:rPr>
              <a:t>-</a:t>
            </a:r>
            <a:r>
              <a:rPr lang="el-GR" sz="4000" dirty="0">
                <a:latin typeface="Arial" panose="020B0604020202020204" pitchFamily="34" charset="0"/>
                <a:cs typeface="Arial" panose="020B0604020202020204" pitchFamily="34" charset="0"/>
              </a:rPr>
              <a:t>Οφέλη που σχετίζονται με την διαχείριση του ρίσκου</a:t>
            </a:r>
            <a:endParaRPr lang="el-GR" sz="4000" dirty="0"/>
          </a:p>
        </p:txBody>
      </p:sp>
      <p:sp>
        <p:nvSpPr>
          <p:cNvPr id="3" name="Θέση περιεχομένου 2">
            <a:extLst>
              <a:ext uri="{FF2B5EF4-FFF2-40B4-BE49-F238E27FC236}">
                <a16:creationId xmlns:a16="http://schemas.microsoft.com/office/drawing/2014/main" id="{DFA7B700-8A4D-974C-4D2A-188A7DB2076E}"/>
              </a:ext>
            </a:extLst>
          </p:cNvPr>
          <p:cNvSpPr>
            <a:spLocks noGrp="1"/>
          </p:cNvSpPr>
          <p:nvPr>
            <p:ph idx="1"/>
          </p:nvPr>
        </p:nvSpPr>
        <p:spPr/>
        <p:txBody>
          <a:bodyPr>
            <a:normAutofit/>
          </a:bodyPr>
          <a:lstStyle/>
          <a:p>
            <a:pPr algn="just"/>
            <a:r>
              <a:rPr lang="el-GR" sz="2400" b="0" i="0" u="none" strike="noStrike" baseline="0" dirty="0">
                <a:latin typeface="Arial" panose="020B0604020202020204" pitchFamily="34" charset="0"/>
                <a:cs typeface="Arial" panose="020B0604020202020204" pitchFamily="34" charset="0"/>
              </a:rPr>
              <a:t>Άμεση αντίδραση σε περιπτώσεις κρίσεων με δραματική μείωση του</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χρόνου εντοπισμού του προβλήματος.</a:t>
            </a:r>
          </a:p>
          <a:p>
            <a:pPr algn="just"/>
            <a:endParaRPr lang="en-US" sz="2400" b="0" i="0" u="none" strike="noStrike" baseline="0" dirty="0">
              <a:latin typeface="Arial" panose="020B0604020202020204" pitchFamily="34" charset="0"/>
              <a:cs typeface="Arial" panose="020B0604020202020204" pitchFamily="34" charset="0"/>
            </a:endParaRPr>
          </a:p>
          <a:p>
            <a:pPr algn="just"/>
            <a:r>
              <a:rPr lang="el-GR" sz="2400" b="0" i="0" u="none" strike="noStrike" baseline="0" dirty="0">
                <a:latin typeface="Arial" panose="020B0604020202020204" pitchFamily="34" charset="0"/>
                <a:cs typeface="Arial" panose="020B0604020202020204" pitchFamily="34" charset="0"/>
              </a:rPr>
              <a:t>Τεκμηρίωση των θέσεων και ισχυρισμών της επιχείρησης για την</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ποιότητα και τις ιδιότητες του προϊόντος.</a:t>
            </a:r>
          </a:p>
          <a:p>
            <a:pPr algn="just"/>
            <a:endParaRPr lang="en-US" sz="2400" b="0" i="0" u="none" strike="noStrike" baseline="0" dirty="0">
              <a:latin typeface="Arial" panose="020B0604020202020204" pitchFamily="34" charset="0"/>
              <a:cs typeface="Arial" panose="020B0604020202020204" pitchFamily="34" charset="0"/>
            </a:endParaRPr>
          </a:p>
          <a:p>
            <a:pPr algn="just"/>
            <a:r>
              <a:rPr lang="el-GR" sz="2400" dirty="0">
                <a:latin typeface="Arial" panose="020B0604020202020204" pitchFamily="34" charset="0"/>
                <a:cs typeface="Arial" panose="020B0604020202020204" pitchFamily="34" charset="0"/>
              </a:rPr>
              <a:t>Δ</a:t>
            </a:r>
            <a:r>
              <a:rPr lang="el-GR" sz="2400" b="0" i="0" u="none" strike="noStrike" baseline="0" dirty="0">
                <a:latin typeface="Arial" panose="020B0604020202020204" pitchFamily="34" charset="0"/>
                <a:cs typeface="Arial" panose="020B0604020202020204" pitchFamily="34" charset="0"/>
              </a:rPr>
              <a:t>ιασφάλιση της ποιότητας των προϊόντων μέσα από την κάλυψη των απαιτήσεων των Προτύπων Ποιότητας και την αξιόπιστη καταγραφή των ποιοτικών ελέγχων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CA0E7080-BA6F-914A-C468-6E8E8EE27A8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0FB0E36-1D97-8CA6-88EF-A414CCB6BA2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86E4E1A-A9B6-CA57-ACF9-D6E0D59583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3C36E4E5-9B23-E780-0062-B86E28BD05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86516CA-04C4-75DF-771E-017977ABB2A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356128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BFFACDCD-1BEF-775E-8BB5-7CBE20765C8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3AFEAEB-7CB3-F348-06B1-B0C426B1118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E92D2F9C-582E-7FE1-FB27-F971C2B034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61BB8FA4-FC84-445E-0B42-3756950DCC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96ACD01B-04C4-F074-F4B6-FED628B82E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600200"/>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 </a:t>
            </a:r>
            <a:r>
              <a:rPr lang="el-GR" sz="2400" b="1" dirty="0">
                <a:latin typeface="Arial" pitchFamily="34" charset="0"/>
                <a:cs typeface="Arial" pitchFamily="34" charset="0"/>
              </a:rPr>
              <a:t>(συνέχεια)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3070781490"/>
              </p:ext>
            </p:extLst>
          </p:nvPr>
        </p:nvGraphicFramePr>
        <p:xfrm>
          <a:off x="359532" y="2060848"/>
          <a:ext cx="8604956" cy="4725918"/>
        </p:xfrm>
        <a:graphic>
          <a:graphicData uri="http://schemas.openxmlformats.org/drawingml/2006/table">
            <a:tbl>
              <a:tblPr firstRow="1" bandRow="1">
                <a:tableStyleId>{5C22544A-7EE6-4342-B048-85BDC9FD1C3A}</a:tableStyleId>
              </a:tblPr>
              <a:tblGrid>
                <a:gridCol w="2052228">
                  <a:extLst>
                    <a:ext uri="{9D8B030D-6E8A-4147-A177-3AD203B41FA5}">
                      <a16:colId xmlns:a16="http://schemas.microsoft.com/office/drawing/2014/main" val="79819667"/>
                    </a:ext>
                  </a:extLst>
                </a:gridCol>
                <a:gridCol w="1512168">
                  <a:extLst>
                    <a:ext uri="{9D8B030D-6E8A-4147-A177-3AD203B41FA5}">
                      <a16:colId xmlns:a16="http://schemas.microsoft.com/office/drawing/2014/main" val="462940602"/>
                    </a:ext>
                  </a:extLst>
                </a:gridCol>
                <a:gridCol w="2304256">
                  <a:extLst>
                    <a:ext uri="{9D8B030D-6E8A-4147-A177-3AD203B41FA5}">
                      <a16:colId xmlns:a16="http://schemas.microsoft.com/office/drawing/2014/main" val="2789282552"/>
                    </a:ext>
                  </a:extLst>
                </a:gridCol>
                <a:gridCol w="2736304">
                  <a:extLst>
                    <a:ext uri="{9D8B030D-6E8A-4147-A177-3AD203B41FA5}">
                      <a16:colId xmlns:a16="http://schemas.microsoft.com/office/drawing/2014/main" val="2516564341"/>
                    </a:ext>
                  </a:extLst>
                </a:gridCol>
              </a:tblGrid>
              <a:tr h="1287978">
                <a:tc>
                  <a:txBody>
                    <a:bodyPr/>
                    <a:lstStyle/>
                    <a:p>
                      <a:r>
                        <a:rPr lang="el-GR" sz="1400" b="0" dirty="0" err="1">
                          <a:latin typeface="Arial" panose="020B0604020202020204" pitchFamily="34" charset="0"/>
                          <a:cs typeface="Arial" panose="020B0604020202020204" pitchFamily="34" charset="0"/>
                        </a:rPr>
                        <a:t>Κυκλόπτερο</a:t>
                      </a:r>
                      <a:endParaRPr lang="el-GR" sz="1400" b="0" dirty="0">
                        <a:latin typeface="Arial" panose="020B0604020202020204" pitchFamily="34" charset="0"/>
                        <a:cs typeface="Arial" panose="020B0604020202020204" pitchFamily="34" charset="0"/>
                      </a:endParaRPr>
                    </a:p>
                  </a:txBody>
                  <a:tcPr/>
                </a:tc>
                <a:tc>
                  <a:txBody>
                    <a:bodyPr/>
                    <a:lstStyle/>
                    <a:p>
                      <a:r>
                        <a:rPr lang="en-US" sz="1400" b="0" dirty="0">
                          <a:latin typeface="Arial" panose="020B0604020202020204" pitchFamily="34" charset="0"/>
                          <a:cs typeface="Arial" panose="020B0604020202020204" pitchFamily="34" charset="0"/>
                        </a:rPr>
                        <a:t>Cyclopteridae</a:t>
                      </a:r>
                      <a:endParaRPr lang="el-GR" sz="1400" b="0" dirty="0">
                        <a:latin typeface="Arial" panose="020B0604020202020204" pitchFamily="34" charset="0"/>
                        <a:cs typeface="Arial" panose="020B0604020202020204" pitchFamily="34" charset="0"/>
                      </a:endParaRPr>
                    </a:p>
                  </a:txBody>
                  <a:tcPr/>
                </a:tc>
                <a:tc>
                  <a:txBody>
                    <a:bodyPr/>
                    <a:lstStyle/>
                    <a:p>
                      <a:r>
                        <a:rPr lang="en-US" sz="1400" b="0" i="1" dirty="0" err="1">
                          <a:latin typeface="Arial" panose="020B0604020202020204" pitchFamily="34" charset="0"/>
                          <a:cs typeface="Arial" panose="020B0604020202020204" pitchFamily="34" charset="0"/>
                        </a:rPr>
                        <a:t>Cyclopterus</a:t>
                      </a:r>
                      <a:r>
                        <a:rPr lang="en-US" sz="1400" b="0" i="1" dirty="0">
                          <a:latin typeface="Arial" panose="020B0604020202020204" pitchFamily="34" charset="0"/>
                          <a:cs typeface="Arial" panose="020B0604020202020204" pitchFamily="34" charset="0"/>
                        </a:rPr>
                        <a:t> </a:t>
                      </a:r>
                      <a:r>
                        <a:rPr lang="en-US" sz="1400" b="0" i="1" dirty="0" err="1">
                          <a:latin typeface="Arial" panose="020B0604020202020204" pitchFamily="34" charset="0"/>
                          <a:cs typeface="Arial" panose="020B0604020202020204" pitchFamily="34" charset="0"/>
                        </a:rPr>
                        <a:t>lumpus</a:t>
                      </a:r>
                      <a:endParaRPr lang="el-GR" sz="1400" b="0" i="1" dirty="0">
                        <a:latin typeface="Arial" panose="020B0604020202020204" pitchFamily="34" charset="0"/>
                        <a:cs typeface="Arial" panose="020B0604020202020204" pitchFamily="34" charset="0"/>
                      </a:endParaRPr>
                    </a:p>
                  </a:txBody>
                  <a:tcPr/>
                </a:tc>
                <a:tc>
                  <a:txBody>
                    <a:bodyPr/>
                    <a:lstStyle/>
                    <a:p>
                      <a:pPr algn="just"/>
                      <a:r>
                        <a:rPr lang="el-GR" sz="1400" b="0" dirty="0">
                          <a:latin typeface="Arial" panose="020B0604020202020204" pitchFamily="34" charset="0"/>
                          <a:cs typeface="Arial" panose="020B0604020202020204" pitchFamily="34" charset="0"/>
                        </a:rPr>
                        <a:t>Καπνιστό, τα αυγά του επεξεργάζονται ως υποκατάστατο του χαβιαριού</a:t>
                      </a:r>
                    </a:p>
                  </a:txBody>
                  <a:tcPr/>
                </a:tc>
                <a:extLst>
                  <a:ext uri="{0D108BD9-81ED-4DB2-BD59-A6C34878D82A}">
                    <a16:rowId xmlns:a16="http://schemas.microsoft.com/office/drawing/2014/main" val="3246295387"/>
                  </a:ext>
                </a:extLst>
              </a:tr>
              <a:tr h="686921">
                <a:tc>
                  <a:txBody>
                    <a:bodyPr/>
                    <a:lstStyle/>
                    <a:p>
                      <a:r>
                        <a:rPr lang="el-GR" sz="1400" dirty="0">
                          <a:latin typeface="Arial" panose="020B0604020202020204" pitchFamily="34" charset="0"/>
                          <a:cs typeface="Arial" panose="020B0604020202020204" pitchFamily="34" charset="0"/>
                        </a:rPr>
                        <a:t>Περκίδες (</a:t>
                      </a:r>
                      <a:r>
                        <a:rPr lang="en-US" sz="1400" dirty="0">
                          <a:latin typeface="Arial" panose="020B0604020202020204" pitchFamily="34" charset="0"/>
                          <a:cs typeface="Arial" panose="020B0604020202020204" pitchFamily="34" charset="0"/>
                        </a:rPr>
                        <a:t>Perciformes)</a:t>
                      </a:r>
                      <a:endParaRPr lang="el-GR" sz="1400" dirty="0">
                        <a:latin typeface="Arial" panose="020B0604020202020204" pitchFamily="34" charset="0"/>
                        <a:cs typeface="Arial" panose="020B0604020202020204" pitchFamily="34" charset="0"/>
                      </a:endParaRPr>
                    </a:p>
                  </a:txBody>
                  <a:tcPr/>
                </a:tc>
                <a:tc>
                  <a:txBody>
                    <a:bodyPr/>
                    <a:lstStyle/>
                    <a:p>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Νωπός ή καταψυγμένος, χρησιμοποιούνται όλες οι μέθοδοι επεξεργασίας</a:t>
                      </a:r>
                    </a:p>
                  </a:txBody>
                  <a:tcPr/>
                </a:tc>
                <a:extLst>
                  <a:ext uri="{0D108BD9-81ED-4DB2-BD59-A6C34878D82A}">
                    <a16:rowId xmlns:a16="http://schemas.microsoft.com/office/drawing/2014/main" val="1451778977"/>
                  </a:ext>
                </a:extLst>
              </a:tr>
              <a:tr h="486569">
                <a:tc>
                  <a:txBody>
                    <a:bodyPr/>
                    <a:lstStyle/>
                    <a:p>
                      <a:r>
                        <a:rPr lang="el-GR" sz="1400" dirty="0">
                          <a:latin typeface="Arial" panose="020B0604020202020204" pitchFamily="34" charset="0"/>
                          <a:cs typeface="Arial" panose="020B0604020202020204" pitchFamily="34" charset="0"/>
                        </a:rPr>
                        <a:t>Κέφαλος</a:t>
                      </a:r>
                    </a:p>
                  </a:txBody>
                  <a:tcPr/>
                </a:tc>
                <a:tc>
                  <a:txBody>
                    <a:bodyPr/>
                    <a:lstStyle/>
                    <a:p>
                      <a:r>
                        <a:rPr lang="en-US" sz="1400" dirty="0" err="1">
                          <a:latin typeface="Arial" panose="020B0604020202020204" pitchFamily="34" charset="0"/>
                          <a:cs typeface="Arial" panose="020B0604020202020204" pitchFamily="34" charset="0"/>
                        </a:rPr>
                        <a:t>Mullidae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Mullus</a:t>
                      </a:r>
                      <a:r>
                        <a:rPr lang="en-US" sz="1400" i="1" dirty="0">
                          <a:latin typeface="Arial" panose="020B0604020202020204" pitchFamily="34" charset="0"/>
                          <a:cs typeface="Arial" panose="020B0604020202020204" pitchFamily="34" charset="0"/>
                        </a:rPr>
                        <a:t> barbatus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Λευκό, ελαφρά πικάντικο και νόστιμο κρέας, ψήνεται κυρίως στη σχάρα</a:t>
                      </a:r>
                    </a:p>
                  </a:txBody>
                  <a:tcPr/>
                </a:tc>
                <a:extLst>
                  <a:ext uri="{0D108BD9-81ED-4DB2-BD59-A6C34878D82A}">
                    <a16:rowId xmlns:a16="http://schemas.microsoft.com/office/drawing/2014/main" val="3102656420"/>
                  </a:ext>
                </a:extLst>
              </a:tr>
              <a:tr h="887274">
                <a:tc>
                  <a:txBody>
                    <a:bodyPr/>
                    <a:lstStyle/>
                    <a:p>
                      <a:r>
                        <a:rPr lang="el-GR" sz="1400" dirty="0">
                          <a:latin typeface="Arial" panose="020B0604020202020204" pitchFamily="34" charset="0"/>
                          <a:cs typeface="Arial" panose="020B0604020202020204" pitchFamily="34" charset="0"/>
                        </a:rPr>
                        <a:t>Γατόψαρο</a:t>
                      </a:r>
                    </a:p>
                  </a:txBody>
                  <a:tcPr/>
                </a:tc>
                <a:tc>
                  <a:txBody>
                    <a:bodyPr/>
                    <a:lstStyle/>
                    <a:p>
                      <a:r>
                        <a:rPr lang="en-US" sz="1400" dirty="0" err="1">
                          <a:latin typeface="Arial" panose="020B0604020202020204" pitchFamily="34" charset="0"/>
                          <a:cs typeface="Arial" panose="020B0604020202020204" pitchFamily="34" charset="0"/>
                        </a:rPr>
                        <a:t>Anarhichadidae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Anarhichas</a:t>
                      </a:r>
                      <a:r>
                        <a:rPr lang="en-US" sz="1400" i="1" dirty="0">
                          <a:latin typeface="Arial" panose="020B0604020202020204" pitchFamily="34" charset="0"/>
                          <a:cs typeface="Arial" panose="020B0604020202020204" pitchFamily="34" charset="0"/>
                        </a:rPr>
                        <a:t> lupus, A. minor</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Λεπτό, λευκό, αρωματικό κρέας, βρασμένο, ψημένο στη σχάρα, παναρισμένο</a:t>
                      </a:r>
                    </a:p>
                  </a:txBody>
                  <a:tcPr/>
                </a:tc>
                <a:extLst>
                  <a:ext uri="{0D108BD9-81ED-4DB2-BD59-A6C34878D82A}">
                    <a16:rowId xmlns:a16="http://schemas.microsoft.com/office/drawing/2014/main" val="530710666"/>
                  </a:ext>
                </a:extLst>
              </a:tr>
              <a:tr h="1087626">
                <a:tc>
                  <a:txBody>
                    <a:bodyPr/>
                    <a:lstStyle/>
                    <a:p>
                      <a:r>
                        <a:rPr lang="el-GR" sz="1400" dirty="0">
                          <a:latin typeface="Arial" panose="020B0604020202020204" pitchFamily="34" charset="0"/>
                          <a:cs typeface="Arial" panose="020B0604020202020204" pitchFamily="34" charset="0"/>
                        </a:rPr>
                        <a:t>Σκουμπρί</a:t>
                      </a:r>
                    </a:p>
                  </a:txBody>
                  <a:tcPr/>
                </a:tc>
                <a:tc>
                  <a:txBody>
                    <a:bodyPr/>
                    <a:lstStyle/>
                    <a:p>
                      <a:r>
                        <a:rPr lang="en-US" sz="1400" dirty="0">
                          <a:latin typeface="Arial" panose="020B0604020202020204" pitchFamily="34" charset="0"/>
                          <a:cs typeface="Arial" panose="020B0604020202020204" pitchFamily="34" charset="0"/>
                        </a:rPr>
                        <a:t>Scombridae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Scomber</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scombrus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Υψηλής αξίας ψάρι, εύγεστο κοκκινωπό κρέας, τηγανητό, ψημένο στη σχάρα, καπνιστό, η κονσερβοποιημένο</a:t>
                      </a:r>
                    </a:p>
                  </a:txBody>
                  <a:tcPr/>
                </a:tc>
                <a:extLst>
                  <a:ext uri="{0D108BD9-81ED-4DB2-BD59-A6C34878D82A}">
                    <a16:rowId xmlns:a16="http://schemas.microsoft.com/office/drawing/2014/main" val="3300602378"/>
                  </a:ext>
                </a:extLst>
              </a:tr>
            </a:tbl>
          </a:graphicData>
        </a:graphic>
      </p:graphicFrame>
    </p:spTree>
    <p:extLst>
      <p:ext uri="{BB962C8B-B14F-4D97-AF65-F5344CB8AC3E}">
        <p14:creationId xmlns:p14="http://schemas.microsoft.com/office/powerpoint/2010/main" val="320841691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AF2E8F-0DFB-89D1-8599-87E62E68721A}"/>
              </a:ext>
            </a:extLst>
          </p:cNvPr>
          <p:cNvSpPr>
            <a:spLocks noGrp="1"/>
          </p:cNvSpPr>
          <p:nvPr>
            <p:ph type="title"/>
          </p:nvPr>
        </p:nvSpPr>
        <p:spPr/>
        <p:txBody>
          <a:bodyPr>
            <a:noAutofit/>
          </a:bodyPr>
          <a:lstStyle/>
          <a:p>
            <a:r>
              <a:rPr lang="el-GR" sz="3600" dirty="0">
                <a:latin typeface="Arial" panose="020B0604020202020204" pitchFamily="34" charset="0"/>
                <a:cs typeface="Arial" panose="020B0604020202020204" pitchFamily="34" charset="0"/>
              </a:rPr>
              <a:t>Ιχνηλασιμότητα</a:t>
            </a:r>
            <a:r>
              <a:rPr lang="en-US" sz="3600" dirty="0">
                <a:latin typeface="Arial" panose="020B0604020202020204" pitchFamily="34" charset="0"/>
                <a:cs typeface="Arial" panose="020B0604020202020204" pitchFamily="34" charset="0"/>
              </a:rPr>
              <a:t>-</a:t>
            </a:r>
            <a:r>
              <a:rPr lang="el-GR" sz="3600" dirty="0">
                <a:latin typeface="Arial" panose="020B0604020202020204" pitchFamily="34" charset="0"/>
                <a:cs typeface="Arial" panose="020B0604020202020204" pitchFamily="34" charset="0"/>
              </a:rPr>
              <a:t>Οφέλη που σχετίζονται με την διαχείριση του ρίσκου</a:t>
            </a:r>
            <a:endParaRPr lang="el-GR" sz="3600" dirty="0"/>
          </a:p>
        </p:txBody>
      </p:sp>
      <p:sp>
        <p:nvSpPr>
          <p:cNvPr id="3" name="Θέση περιεχομένου 2">
            <a:extLst>
              <a:ext uri="{FF2B5EF4-FFF2-40B4-BE49-F238E27FC236}">
                <a16:creationId xmlns:a16="http://schemas.microsoft.com/office/drawing/2014/main" id="{50B39E0A-BE06-D8BE-D1A9-9406A14A2CE4}"/>
              </a:ext>
            </a:extLst>
          </p:cNvPr>
          <p:cNvSpPr>
            <a:spLocks noGrp="1"/>
          </p:cNvSpPr>
          <p:nvPr>
            <p:ph idx="1"/>
          </p:nvPr>
        </p:nvSpPr>
        <p:spPr/>
        <p:txBody>
          <a:bodyPr>
            <a:normAutofit/>
          </a:bodyPr>
          <a:lstStyle/>
          <a:p>
            <a:pPr algn="l"/>
            <a:r>
              <a:rPr lang="el-GR" sz="2400" b="0" i="0" u="none" strike="noStrike" baseline="0" dirty="0">
                <a:latin typeface="Arial" panose="020B0604020202020204" pitchFamily="34" charset="0"/>
                <a:cs typeface="Arial" panose="020B0604020202020204" pitchFamily="34" charset="0"/>
              </a:rPr>
              <a:t>Δυνατότητα άμεσης και στοχευμένης ανάκλησης σε περιπτώσεις κρίσεων.</a:t>
            </a:r>
          </a:p>
          <a:p>
            <a:pPr algn="l"/>
            <a:endParaRPr lang="el-GR" sz="2400" dirty="0">
              <a:latin typeface="Arial" panose="020B0604020202020204" pitchFamily="34" charset="0"/>
              <a:cs typeface="Arial" panose="020B0604020202020204" pitchFamily="34" charset="0"/>
            </a:endParaRPr>
          </a:p>
          <a:p>
            <a:pPr algn="l"/>
            <a:r>
              <a:rPr lang="el-GR" sz="2400" b="0" i="0" u="none" strike="noStrike" baseline="0" dirty="0">
                <a:latin typeface="Arial" panose="020B0604020202020204" pitchFamily="34" charset="0"/>
                <a:cs typeface="Arial" panose="020B0604020202020204" pitchFamily="34" charset="0"/>
              </a:rPr>
              <a:t>Αντιμετώπιση του προβλήματος των </a:t>
            </a:r>
            <a:r>
              <a:rPr lang="el-GR" sz="2400" b="0" i="0" u="none" strike="noStrike" baseline="0" dirty="0" err="1">
                <a:latin typeface="Arial" panose="020B0604020202020204" pitchFamily="34" charset="0"/>
                <a:cs typeface="Arial" panose="020B0604020202020204" pitchFamily="34" charset="0"/>
              </a:rPr>
              <a:t>απομιμίσεων</a:t>
            </a:r>
            <a:r>
              <a:rPr lang="el-GR" sz="2400" b="0" i="0" u="none" strike="noStrike" baseline="0" dirty="0">
                <a:latin typeface="Arial" panose="020B0604020202020204" pitchFamily="34" charset="0"/>
                <a:cs typeface="Arial" panose="020B0604020202020204" pitchFamily="34" charset="0"/>
              </a:rPr>
              <a:t> προϊόντων </a:t>
            </a:r>
            <a:r>
              <a:rPr lang="en-US" sz="2400" b="0" i="0" u="none" strike="noStrike" baseline="0" dirty="0">
                <a:latin typeface="Arial" panose="020B0604020202020204" pitchFamily="34" charset="0"/>
                <a:cs typeface="Arial" panose="020B0604020202020204" pitchFamily="34" charset="0"/>
              </a:rPr>
              <a:t>(counterfeiting) </a:t>
            </a:r>
            <a:r>
              <a:rPr lang="el-GR" sz="2400" b="0" i="0" u="none" strike="noStrike" baseline="0" dirty="0">
                <a:latin typeface="Arial" panose="020B0604020202020204" pitchFamily="34" charset="0"/>
                <a:cs typeface="Arial" panose="020B0604020202020204" pitchFamily="34" charset="0"/>
              </a:rPr>
              <a:t>(</a:t>
            </a:r>
            <a:r>
              <a:rPr lang="en-US" sz="2400" b="0" i="0" u="none" strike="noStrike" baseline="0" dirty="0">
                <a:solidFill>
                  <a:schemeClr val="accent1"/>
                </a:solidFill>
                <a:latin typeface="Arial" panose="020B0604020202020204" pitchFamily="34" charset="0"/>
                <a:cs typeface="Arial" panose="020B0604020202020204" pitchFamily="34" charset="0"/>
              </a:rPr>
              <a:t>US FDA, 2022</a:t>
            </a:r>
            <a:r>
              <a:rPr lang="en-US" sz="2400" b="0" i="0" u="none" strike="noStrike" baseline="0" dirty="0">
                <a:latin typeface="Arial" panose="020B0604020202020204" pitchFamily="34" charset="0"/>
                <a:cs typeface="Arial" panose="020B0604020202020204" pitchFamily="34" charset="0"/>
              </a:rPr>
              <a:t>)</a:t>
            </a:r>
            <a:r>
              <a:rPr lang="el-GR" sz="2400" b="0" i="0" u="none" strike="noStrike" baseline="0" dirty="0">
                <a:latin typeface="Arial" panose="020B0604020202020204" pitchFamily="34" charset="0"/>
                <a:cs typeface="Arial" panose="020B0604020202020204" pitchFamily="34" charset="0"/>
              </a:rPr>
              <a:t>.</a:t>
            </a: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A6097F7E-F319-F68B-96F7-9E7816021312}"/>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506ABA1-97C4-89E1-53D3-A26C4212514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9B64CD6-832B-886A-8727-64C5ADEC8B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CF83176-D6B4-2893-A722-F5EFCD5E4F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F20B4AC-0329-AE3D-FB30-B6CEED0CB4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33700397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5CEC0-322F-9CED-3EA6-EC2AE15B7384}"/>
              </a:ext>
            </a:extLst>
          </p:cNvPr>
          <p:cNvSpPr>
            <a:spLocks noGrp="1"/>
          </p:cNvSpPr>
          <p:nvPr>
            <p:ph type="title"/>
          </p:nvPr>
        </p:nvSpPr>
        <p:spPr/>
        <p:txBody>
          <a:bodyPr>
            <a:noAutofit/>
          </a:bodyPr>
          <a:lstStyle/>
          <a:p>
            <a:r>
              <a:rPr lang="el-GR" sz="3600" dirty="0">
                <a:latin typeface="Arial" panose="020B0604020202020204" pitchFamily="34" charset="0"/>
                <a:cs typeface="Arial" panose="020B0604020202020204" pitchFamily="34" charset="0"/>
              </a:rPr>
              <a:t>Ιχνηλασιμότητα</a:t>
            </a:r>
            <a:r>
              <a:rPr lang="en-US" sz="3600" dirty="0">
                <a:latin typeface="Arial" panose="020B0604020202020204" pitchFamily="34" charset="0"/>
                <a:cs typeface="Arial" panose="020B0604020202020204" pitchFamily="34" charset="0"/>
              </a:rPr>
              <a:t>-</a:t>
            </a:r>
            <a:r>
              <a:rPr lang="el-GR" sz="3600" b="0" i="0" u="none" strike="noStrike" baseline="0" dirty="0">
                <a:latin typeface="Arial" panose="020B0604020202020204" pitchFamily="34" charset="0"/>
                <a:cs typeface="Arial" panose="020B0604020202020204" pitchFamily="34" charset="0"/>
              </a:rPr>
              <a:t> Οφέλη που σχετίζονται με τη βελτίωση της αποδοτικότητας</a:t>
            </a:r>
            <a:endParaRPr lang="el-GR" sz="3600"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9826B780-592B-EC1D-9101-0642565ED2BA}"/>
              </a:ext>
            </a:extLst>
          </p:cNvPr>
          <p:cNvSpPr>
            <a:spLocks noGrp="1"/>
          </p:cNvSpPr>
          <p:nvPr>
            <p:ph idx="1"/>
          </p:nvPr>
        </p:nvSpPr>
        <p:spPr>
          <a:xfrm>
            <a:off x="467544" y="1700808"/>
            <a:ext cx="8229600" cy="4525963"/>
          </a:xfrm>
        </p:spPr>
        <p:txBody>
          <a:bodyPr>
            <a:noAutofit/>
          </a:bodyPr>
          <a:lstStyle/>
          <a:p>
            <a:pPr algn="l"/>
            <a:r>
              <a:rPr lang="el-GR" sz="2400" b="0" i="0" u="none" strike="noStrike" baseline="0" dirty="0">
                <a:latin typeface="Arial" panose="020B0604020202020204" pitchFamily="34" charset="0"/>
                <a:cs typeface="Arial" panose="020B0604020202020204" pitchFamily="34" charset="0"/>
              </a:rPr>
              <a:t>Αυτοματοποίηση της συλλογής</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δεδομένων, μείωση χειρόγραφων</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εντύπων και πρόληψη λαθών από χειριστές.</a:t>
            </a:r>
            <a:endParaRPr lang="en-US" sz="2400" b="0" i="0" u="none" strike="noStrike" baseline="0" dirty="0">
              <a:latin typeface="Arial" panose="020B0604020202020204" pitchFamily="34" charset="0"/>
              <a:cs typeface="Arial" panose="020B0604020202020204" pitchFamily="34" charset="0"/>
            </a:endParaRPr>
          </a:p>
          <a:p>
            <a:pPr algn="l"/>
            <a:endParaRPr lang="el-GR" sz="2400" b="0" i="0" u="none" strike="noStrike" baseline="0" dirty="0">
              <a:latin typeface="Arial" panose="020B0604020202020204" pitchFamily="34" charset="0"/>
              <a:cs typeface="Arial" panose="020B0604020202020204" pitchFamily="34" charset="0"/>
            </a:endParaRPr>
          </a:p>
          <a:p>
            <a:pPr algn="l"/>
            <a:r>
              <a:rPr lang="el-GR" sz="2400" b="0" i="0" u="none" strike="noStrike" baseline="0" dirty="0">
                <a:latin typeface="Arial" panose="020B0604020202020204" pitchFamily="34" charset="0"/>
                <a:cs typeface="Arial" panose="020B0604020202020204" pitchFamily="34" charset="0"/>
              </a:rPr>
              <a:t>Μείωση του κόστους ανάκλησης λόγω της στοχευμένης απόσυρσης σε</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επίπεδο παρτίδας.</a:t>
            </a:r>
            <a:endParaRPr lang="en-US" sz="2400" b="0" i="0" u="none" strike="noStrike" baseline="0" dirty="0">
              <a:latin typeface="Arial" panose="020B0604020202020204" pitchFamily="34" charset="0"/>
              <a:cs typeface="Arial" panose="020B0604020202020204" pitchFamily="34" charset="0"/>
            </a:endParaRPr>
          </a:p>
          <a:p>
            <a:pPr algn="l"/>
            <a:endParaRPr lang="el-GR" sz="2400" b="0" i="0" u="none" strike="noStrike" baseline="0" dirty="0">
              <a:latin typeface="Arial" panose="020B0604020202020204" pitchFamily="34" charset="0"/>
              <a:cs typeface="Arial" panose="020B0604020202020204" pitchFamily="34" charset="0"/>
            </a:endParaRPr>
          </a:p>
          <a:p>
            <a:r>
              <a:rPr lang="el-GR" sz="2400" b="0" i="0" u="none" strike="noStrike" baseline="0" dirty="0">
                <a:latin typeface="Arial" panose="020B0604020202020204" pitchFamily="34" charset="0"/>
                <a:cs typeface="Arial" panose="020B0604020202020204" pitchFamily="34" charset="0"/>
              </a:rPr>
              <a:t>Πληροφόρηση σε πραγματικό χρόνο για το τρέχον απόθεμα πρώτων υλών,</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err="1">
                <a:latin typeface="Arial" panose="020B0604020202020204" pitchFamily="34" charset="0"/>
                <a:cs typeface="Arial" panose="020B0604020202020204" pitchFamily="34" charset="0"/>
              </a:rPr>
              <a:t>ημιετοίμων</a:t>
            </a:r>
            <a:r>
              <a:rPr lang="el-GR" sz="2400" b="0" i="0" u="none" strike="noStrike" baseline="0" dirty="0">
                <a:latin typeface="Arial" panose="020B0604020202020204" pitchFamily="34" charset="0"/>
                <a:cs typeface="Arial" panose="020B0604020202020204" pitchFamily="34" charset="0"/>
              </a:rPr>
              <a:t> και ετοίμων προϊόντων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algn="l"/>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BD707AE1-F8F3-83BD-EE94-EF7811307F2A}"/>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F093D4C-BB0A-8E60-3B96-2329B66AA11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8DDAD0B-568E-3D77-B3F6-FBC9E9A0718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E1ED62A-12EB-DCD2-82E0-44084DF71A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1AFD449-8997-76B0-BF71-2AED5BD6B56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25554667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08E14827-A62A-2573-9ADB-1CDFAF69ECD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F69552C-BA10-8032-C67D-EF8FA9220F0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298C815-E0CF-A986-C33E-982850F276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B837F99-562B-032C-D470-C6EF0C1E3F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D19CAB1D-4C4F-967C-27CE-4510E5E19FF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52D96FD4-B56E-49E9-63C2-20611216DF36}"/>
              </a:ext>
            </a:extLst>
          </p:cNvPr>
          <p:cNvSpPr>
            <a:spLocks noGrp="1"/>
          </p:cNvSpPr>
          <p:nvPr>
            <p:ph type="title"/>
          </p:nvPr>
        </p:nvSpPr>
        <p:spPr/>
        <p:txBody>
          <a:bodyPr>
            <a:noAutofit/>
          </a:bodyPr>
          <a:lstStyle/>
          <a:p>
            <a:r>
              <a:rPr lang="el-GR" sz="3600" dirty="0">
                <a:latin typeface="Arial" panose="020B0604020202020204" pitchFamily="34" charset="0"/>
                <a:cs typeface="Arial" panose="020B0604020202020204" pitchFamily="34" charset="0"/>
              </a:rPr>
              <a:t>Ιχνηλασιμότητα</a:t>
            </a:r>
            <a:r>
              <a:rPr lang="en-US" sz="3600" dirty="0">
                <a:latin typeface="Arial" panose="020B0604020202020204" pitchFamily="34" charset="0"/>
                <a:cs typeface="Arial" panose="020B0604020202020204" pitchFamily="34" charset="0"/>
              </a:rPr>
              <a:t>-</a:t>
            </a:r>
            <a:r>
              <a:rPr lang="el-GR" sz="3600" b="0" i="0" u="none" strike="noStrike" baseline="0" dirty="0">
                <a:latin typeface="Arial" panose="020B0604020202020204" pitchFamily="34" charset="0"/>
                <a:cs typeface="Arial" panose="020B0604020202020204" pitchFamily="34" charset="0"/>
              </a:rPr>
              <a:t>Οφέλη που σχετίζονται με τη βελτίωση της αποδοτικότητας</a:t>
            </a:r>
            <a:endParaRPr lang="el-GR" sz="3600" dirty="0"/>
          </a:p>
        </p:txBody>
      </p:sp>
      <p:sp>
        <p:nvSpPr>
          <p:cNvPr id="3" name="Θέση περιεχομένου 2">
            <a:extLst>
              <a:ext uri="{FF2B5EF4-FFF2-40B4-BE49-F238E27FC236}">
                <a16:creationId xmlns:a16="http://schemas.microsoft.com/office/drawing/2014/main" id="{54EDBD81-B0CF-757E-0912-7F9A66711DD2}"/>
              </a:ext>
            </a:extLst>
          </p:cNvPr>
          <p:cNvSpPr>
            <a:spLocks noGrp="1"/>
          </p:cNvSpPr>
          <p:nvPr>
            <p:ph idx="1"/>
          </p:nvPr>
        </p:nvSpPr>
        <p:spPr>
          <a:xfrm>
            <a:off x="457200" y="1600200"/>
            <a:ext cx="8229600" cy="4781128"/>
          </a:xfrm>
        </p:spPr>
        <p:txBody>
          <a:bodyPr>
            <a:noAutofit/>
          </a:bodyPr>
          <a:lstStyle/>
          <a:p>
            <a:pPr algn="just"/>
            <a:r>
              <a:rPr lang="el-GR" sz="2400" b="0" i="0" u="none" strike="noStrike" baseline="0" dirty="0">
                <a:latin typeface="Arial" panose="020B0604020202020204" pitchFamily="34" charset="0"/>
                <a:cs typeface="Arial" panose="020B0604020202020204" pitchFamily="34" charset="0"/>
              </a:rPr>
              <a:t>Καλύτερη διαχείριση πόρων στον προγραμματισμό της παραγωγής.</a:t>
            </a:r>
          </a:p>
          <a:p>
            <a:pPr algn="just"/>
            <a:endParaRPr lang="el-GR" sz="2400" b="0" i="0" u="none" strike="noStrike" baseline="0" dirty="0">
              <a:latin typeface="Arial" panose="020B0604020202020204" pitchFamily="34" charset="0"/>
              <a:cs typeface="Arial" panose="020B0604020202020204" pitchFamily="34" charset="0"/>
            </a:endParaRPr>
          </a:p>
          <a:p>
            <a:pPr algn="just"/>
            <a:r>
              <a:rPr lang="el-GR" sz="2400" b="0" i="0" u="none" strike="noStrike" baseline="0" dirty="0">
                <a:latin typeface="Arial" panose="020B0604020202020204" pitchFamily="34" charset="0"/>
                <a:cs typeface="Arial" panose="020B0604020202020204" pitchFamily="34" charset="0"/>
              </a:rPr>
              <a:t>Υποστήριξη της ορθής λήψης αποφάσεων, μέσα από την πρόσβαση στα δεδομένα της παραγωγής σε πραγματικό χρόνο.</a:t>
            </a:r>
          </a:p>
          <a:p>
            <a:pPr algn="just"/>
            <a:endParaRPr lang="el-GR" sz="2400" b="0" i="0" u="none" strike="noStrike" baseline="0" dirty="0">
              <a:latin typeface="Arial" panose="020B0604020202020204" pitchFamily="34" charset="0"/>
              <a:cs typeface="Arial" panose="020B0604020202020204" pitchFamily="34" charset="0"/>
            </a:endParaRPr>
          </a:p>
          <a:p>
            <a:pPr algn="just"/>
            <a:r>
              <a:rPr lang="el-GR" sz="2400" b="0" i="0" u="none" strike="noStrike" baseline="0" dirty="0">
                <a:latin typeface="Arial" panose="020B0604020202020204" pitchFamily="34" charset="0"/>
                <a:cs typeface="Arial" panose="020B0604020202020204" pitchFamily="34" charset="0"/>
              </a:rPr>
              <a:t> Μείωση του χρόνου προετοιμασίας και εκτέλεσης φορτώσεων και δραματική μείωση του κόστους που προκύπτει από λανθασμένες τοποθετήσεις και αναζητήσεις εμπορευμάτων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algn="just"/>
            <a:endParaRPr lang="el-GR" sz="2400" b="0"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281805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62FB1A-FD4B-46D1-35F6-AE490B3AFDCF}"/>
              </a:ext>
            </a:extLst>
          </p:cNvPr>
          <p:cNvSpPr>
            <a:spLocks noGrp="1"/>
          </p:cNvSpPr>
          <p:nvPr>
            <p:ph type="title"/>
          </p:nvPr>
        </p:nvSpPr>
        <p:spPr/>
        <p:txBody>
          <a:bodyPr>
            <a:noAutofit/>
          </a:bodyPr>
          <a:lstStyle/>
          <a:p>
            <a:r>
              <a:rPr lang="el-GR" sz="3600" dirty="0">
                <a:latin typeface="Arial" panose="020B0604020202020204" pitchFamily="34" charset="0"/>
                <a:cs typeface="Arial" panose="020B0604020202020204" pitchFamily="34" charset="0"/>
              </a:rPr>
              <a:t>Ιχνηλασιμότητα</a:t>
            </a:r>
            <a:r>
              <a:rPr lang="en-US" sz="3600" dirty="0">
                <a:latin typeface="Arial" panose="020B0604020202020204" pitchFamily="34" charset="0"/>
                <a:cs typeface="Arial" panose="020B0604020202020204" pitchFamily="34" charset="0"/>
              </a:rPr>
              <a:t>-</a:t>
            </a:r>
            <a:r>
              <a:rPr lang="el-GR" sz="3600" b="0" i="0" u="none" strike="noStrike" baseline="0" dirty="0">
                <a:latin typeface="Arial" panose="020B0604020202020204" pitchFamily="34" charset="0"/>
                <a:cs typeface="Arial" panose="020B0604020202020204" pitchFamily="34" charset="0"/>
              </a:rPr>
              <a:t>Οφέλη που σχετίζονται με τη βελτίωση της αποδοτικότητας</a:t>
            </a:r>
            <a:endParaRPr lang="el-GR" sz="3600" dirty="0"/>
          </a:p>
        </p:txBody>
      </p:sp>
      <p:sp>
        <p:nvSpPr>
          <p:cNvPr id="3" name="Θέση περιεχομένου 2">
            <a:extLst>
              <a:ext uri="{FF2B5EF4-FFF2-40B4-BE49-F238E27FC236}">
                <a16:creationId xmlns:a16="http://schemas.microsoft.com/office/drawing/2014/main" id="{872B3019-B229-FD60-8FC1-83C3405A8BC9}"/>
              </a:ext>
            </a:extLst>
          </p:cNvPr>
          <p:cNvSpPr>
            <a:spLocks noGrp="1"/>
          </p:cNvSpPr>
          <p:nvPr>
            <p:ph idx="1"/>
          </p:nvPr>
        </p:nvSpPr>
        <p:spPr/>
        <p:txBody>
          <a:bodyPr/>
          <a:lstStyle/>
          <a:p>
            <a:pPr marL="0" indent="0" algn="just"/>
            <a:r>
              <a:rPr lang="el-GR" sz="2400" dirty="0">
                <a:latin typeface="Arial" panose="020B0604020202020204" pitchFamily="34" charset="0"/>
                <a:cs typeface="Arial" panose="020B0604020202020204" pitchFamily="34" charset="0"/>
              </a:rPr>
              <a:t> Δ</a:t>
            </a:r>
            <a:r>
              <a:rPr lang="el-GR" sz="2400" b="0" i="0" u="none" strike="noStrike" baseline="0" dirty="0">
                <a:latin typeface="Arial" panose="020B0604020202020204" pitchFamily="34" charset="0"/>
                <a:cs typeface="Arial" panose="020B0604020202020204" pitchFamily="34" charset="0"/>
              </a:rPr>
              <a:t>ραστική αύξηση της παραγωγικότητας λόγω του ότι παρέχεται η δυνατότητα για άμεση αντίδραση σε απρόβλεπτες καταστάσεις, οι οποίες είναι πολύ συχνές σε μια παραγωγική διαδικασία</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a:p>
            <a:endParaRPr lang="el-GR" dirty="0"/>
          </a:p>
        </p:txBody>
      </p:sp>
      <p:grpSp>
        <p:nvGrpSpPr>
          <p:cNvPr id="4" name="Ομάδα 3">
            <a:extLst>
              <a:ext uri="{FF2B5EF4-FFF2-40B4-BE49-F238E27FC236}">
                <a16:creationId xmlns:a16="http://schemas.microsoft.com/office/drawing/2014/main" id="{E65748EE-E5D8-EE85-9934-F56672DAE60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451B226-0668-053A-1327-AFF68C84FCA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00F07D7-E4C7-EA4E-5653-4CCD0CABAE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9BE147F-115A-2AEF-0B33-576F00AD6F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83AED235-77F8-8FC6-3A57-18F51A32C85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0800252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8F512E72-2C70-50B5-0A0F-263EB4BA403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B94692F-8164-A7BC-8B70-171BD4D9999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E6427DD-4005-E6E3-A6DB-622ED4D933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2375982-FB80-1CCF-E75F-02680F3A73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A7F0124-0C74-3E5E-6B9E-C8AAA65207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59677F8E-153E-F14A-3856-6278B6C4AB13}"/>
              </a:ext>
            </a:extLst>
          </p:cNvPr>
          <p:cNvSpPr>
            <a:spLocks noGrp="1"/>
          </p:cNvSpPr>
          <p:nvPr>
            <p:ph type="title"/>
          </p:nvPr>
        </p:nvSpPr>
        <p:spPr>
          <a:xfrm>
            <a:off x="179512" y="332656"/>
            <a:ext cx="8229600" cy="1143000"/>
          </a:xfrm>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B9D249D1-18AC-3E0B-F427-C7A0BE4C4633}"/>
              </a:ext>
            </a:extLst>
          </p:cNvPr>
          <p:cNvSpPr>
            <a:spLocks noGrp="1"/>
          </p:cNvSpPr>
          <p:nvPr>
            <p:ph idx="1"/>
          </p:nvPr>
        </p:nvSpPr>
        <p:spPr>
          <a:xfrm>
            <a:off x="323528" y="1340768"/>
            <a:ext cx="8229600" cy="4968552"/>
          </a:xfrm>
        </p:spPr>
        <p:txBody>
          <a:bodyPr>
            <a:noAutofit/>
          </a:bodyPr>
          <a:lstStyle/>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Για να υλοποιηθεί ένα σύστημα ιχνηλασιμότητας σε μια επιχείρηση, πρέπει να γίνει μια μελέτη που θα καθορίζει το επίπεδο της ιχνηλασιμότητας που απαιτείται να καλύψει η επιχείρηση, σύμφωνα με τις απαιτήσεις της Νομοθεσίας για τον συγκεκριμένο κλάδο, των πελατών και των προμηθευτών της, καθώς και της ίδιας της επιχείρησης.</a:t>
            </a:r>
          </a:p>
          <a:p>
            <a:pPr algn="just">
              <a:buFont typeface="Wingdings" panose="05000000000000000000" pitchFamily="2" charset="2"/>
              <a:buChar char="ü"/>
            </a:pPr>
            <a:endParaRPr lang="el-GR" sz="24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 Ο καθορισμός αυτός γίνεται από την διοίκηση της επιχείρησης σε συνεργασία με </a:t>
            </a:r>
            <a:r>
              <a:rPr lang="el-GR" sz="2400" b="1" i="0" u="none" strike="noStrike" baseline="0" dirty="0">
                <a:latin typeface="Arial" panose="020B0604020202020204" pitchFamily="34" charset="0"/>
                <a:cs typeface="Arial" panose="020B0604020202020204" pitchFamily="34" charset="0"/>
              </a:rPr>
              <a:t>εταιρία ολοκλήρωσης συστημάτων</a:t>
            </a:r>
            <a:r>
              <a:rPr lang="el-GR" sz="2400" b="0" i="0" u="none" strike="noStrike" baseline="0" dirty="0">
                <a:latin typeface="Arial" panose="020B0604020202020204" pitchFamily="34" charset="0"/>
                <a:cs typeface="Arial" panose="020B0604020202020204" pitchFamily="34" charset="0"/>
              </a:rPr>
              <a:t> (</a:t>
            </a:r>
            <a:r>
              <a:rPr lang="el-GR" sz="2400" b="1" i="0" u="none" strike="noStrike" baseline="0" dirty="0">
                <a:latin typeface="Arial" panose="020B0604020202020204" pitchFamily="34" charset="0"/>
                <a:cs typeface="Arial" panose="020B0604020202020204" pitchFamily="34" charset="0"/>
              </a:rPr>
              <a:t>Systems </a:t>
            </a:r>
            <a:r>
              <a:rPr lang="el-GR" sz="2400" b="1" i="0" u="none" strike="noStrike" baseline="0" dirty="0" err="1">
                <a:latin typeface="Arial" panose="020B0604020202020204" pitchFamily="34" charset="0"/>
                <a:cs typeface="Arial" panose="020B0604020202020204" pitchFamily="34" charset="0"/>
              </a:rPr>
              <a:t>Integrator</a:t>
            </a:r>
            <a:r>
              <a:rPr lang="el-GR" sz="2400" b="0" i="0" u="none" strike="noStrike" baseline="0" dirty="0">
                <a:latin typeface="Arial" panose="020B0604020202020204" pitchFamily="34" charset="0"/>
                <a:cs typeface="Arial" panose="020B0604020202020204" pitchFamily="34" charset="0"/>
              </a:rPr>
              <a:t>), εξειδικευμένη στα συστήματα κωδικοποίησης και ιχνηλασιμότητας προϊόντων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a:p>
            <a:pPr algn="just">
              <a:buFont typeface="Wingdings" panose="05000000000000000000" pitchFamily="2" charset="2"/>
              <a:buChar char="ü"/>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4511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287E6541-1860-0C09-3500-CB99A95A0DE5}"/>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19DF9E95-542B-EDF2-75BC-AED87321D2F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2B20EC13-FA1E-BA93-A0F4-CD9DEA1783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F7320FEE-C611-65B6-B8B0-48570C1BC75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2F844A89-849B-41A8-C4C1-BC05DBC4F48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145A2FE9-46F9-E56E-6F4F-06C9F13B0EC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p>
        </p:txBody>
      </p:sp>
      <p:sp>
        <p:nvSpPr>
          <p:cNvPr id="3" name="Θέση περιεχομένου 2">
            <a:extLst>
              <a:ext uri="{FF2B5EF4-FFF2-40B4-BE49-F238E27FC236}">
                <a16:creationId xmlns:a16="http://schemas.microsoft.com/office/drawing/2014/main" id="{3F4FFC64-C6F3-6E99-213E-237A5C236FEE}"/>
              </a:ext>
            </a:extLst>
          </p:cNvPr>
          <p:cNvSpPr>
            <a:spLocks noGrp="1"/>
          </p:cNvSpPr>
          <p:nvPr>
            <p:ph idx="1"/>
          </p:nvPr>
        </p:nvSpPr>
        <p:spPr>
          <a:xfrm>
            <a:off x="323528" y="1340768"/>
            <a:ext cx="8363272" cy="5158304"/>
          </a:xfrm>
        </p:spPr>
        <p:txBody>
          <a:bodyPr>
            <a:normAutofit fontScale="85000" lnSpcReduction="10000"/>
          </a:bodyPr>
          <a:lstStyle/>
          <a:p>
            <a:pPr marL="0" indent="0">
              <a:buNone/>
            </a:pPr>
            <a:r>
              <a:rPr lang="el-GR" b="1" i="1" dirty="0">
                <a:latin typeface="Arial" panose="020B0604020202020204" pitchFamily="34" charset="0"/>
                <a:cs typeface="Arial" panose="020B0604020202020204" pitchFamily="34" charset="0"/>
              </a:rPr>
              <a:t>Ελληνική</a:t>
            </a:r>
          </a:p>
          <a:p>
            <a:pPr marL="0" indent="0" algn="just">
              <a:buNone/>
            </a:pPr>
            <a:r>
              <a:rPr lang="el-GR" sz="1900" dirty="0">
                <a:latin typeface="Arial" panose="020B0604020202020204" pitchFamily="34" charset="0"/>
                <a:cs typeface="Arial" panose="020B0604020202020204" pitchFamily="34" charset="0"/>
              </a:rPr>
              <a:t>-ΒΟΥΔΟΥΡΗ, Ε.Κ., ΚΟΝΤΟΜΗΝΑ, Μ.Γ. (1997). ΕΙΣΑΓΩΓΗ ΣΤΗ ΧΗΜΕΙΑ ΤΩΝ ΤΡΟΦΙΜΩΝ, ΠΑΝΕΠΙΣΤΗΜΙΟ ΙΩΑΝΝΙΝΩΝ, ΟΕΔΒ, ΑΘΗΝΑ.</a:t>
            </a:r>
          </a:p>
          <a:p>
            <a:pPr marL="0" indent="0" algn="just">
              <a:buNone/>
            </a:pPr>
            <a:r>
              <a:rPr lang="el-GR" sz="1900" dirty="0">
                <a:latin typeface="Arial" panose="020B0604020202020204" pitchFamily="34" charset="0"/>
                <a:cs typeface="Arial" panose="020B0604020202020204" pitchFamily="34" charset="0"/>
              </a:rPr>
              <a:t>-Κανονισμός (ΕΚ) αριθ. 178/2002 για την Ασφάλεια και Ιχνηλασιμότητα Τροφίμων και Ζωοτροφών. </a:t>
            </a:r>
            <a:r>
              <a:rPr lang="el-GR" sz="1900" u="sng" dirty="0">
                <a:solidFill>
                  <a:srgbClr val="1C2DD2"/>
                </a:solidFill>
                <a:latin typeface="Arial" panose="020B0604020202020204" pitchFamily="34" charset="0"/>
                <a:cs typeface="Arial" panose="020B0604020202020204" pitchFamily="34" charset="0"/>
                <a:hlinkClick r:id="rId7"/>
              </a:rPr>
              <a:t>http://ec.europa.eu/food/food/foodlaw/traceability/index_en.htm</a:t>
            </a:r>
            <a:r>
              <a:rPr lang="el-GR" sz="1900" u="sng" dirty="0">
                <a:solidFill>
                  <a:srgbClr val="1C2DD2"/>
                </a:solidFill>
                <a:latin typeface="Arial" panose="020B0604020202020204" pitchFamily="34" charset="0"/>
                <a:cs typeface="Arial" panose="020B0604020202020204" pitchFamily="34" charset="0"/>
              </a:rPr>
              <a:t>.</a:t>
            </a:r>
          </a:p>
          <a:p>
            <a:pPr marL="0" indent="0" algn="l">
              <a:buNone/>
            </a:pPr>
            <a:r>
              <a:rPr lang="el-GR" sz="1900" u="sng" dirty="0">
                <a:solidFill>
                  <a:srgbClr val="1C2DD2"/>
                </a:solidFill>
                <a:latin typeface="Arial" panose="020B0604020202020204" pitchFamily="34" charset="0"/>
                <a:cs typeface="Arial" panose="020B0604020202020204" pitchFamily="34" charset="0"/>
              </a:rPr>
              <a:t>-</a:t>
            </a:r>
            <a:r>
              <a:rPr lang="el-GR" sz="1900" b="0" i="0" u="none" strike="noStrike" baseline="0" dirty="0">
                <a:latin typeface="Arial" panose="020B0604020202020204" pitchFamily="34" charset="0"/>
                <a:cs typeface="Arial" panose="020B0604020202020204" pitchFamily="34" charset="0"/>
              </a:rPr>
              <a:t>Οδηγός εφαρμογής των άρθρων 11, 12, 16, 17, 18, 19 και 20 του Κανονισμού (ΕΚ) αριθ. 178/2002 σχετικά με τη γενική Νομοθεσία για τα τρόφιμα. Συμπεράσματα της Μόνιμης επιτροπής για την τροφική αλυσίδα και την υγεία των ζώων.</a:t>
            </a:r>
            <a:r>
              <a:rPr lang="en-US" sz="1900" b="0" i="0" u="sng" strike="noStrike" baseline="0" dirty="0">
                <a:solidFill>
                  <a:srgbClr val="1C2DD2"/>
                </a:solidFill>
                <a:latin typeface="Arial" panose="020B0604020202020204" pitchFamily="34" charset="0"/>
                <a:cs typeface="Arial" panose="020B0604020202020204" pitchFamily="34" charset="0"/>
              </a:rPr>
              <a:t>http://ec.europa.eu/food/food/foodlaw/guidance/index_en.htm</a:t>
            </a:r>
            <a:endParaRPr lang="el-GR" sz="1900" u="sng" dirty="0">
              <a:solidFill>
                <a:srgbClr val="1C2DD2"/>
              </a:solidFill>
              <a:latin typeface="Arial" panose="020B0604020202020204" pitchFamily="34" charset="0"/>
              <a:cs typeface="Arial" panose="020B0604020202020204" pitchFamily="34" charset="0"/>
            </a:endParaRPr>
          </a:p>
          <a:p>
            <a:pPr marL="0" indent="0" algn="l">
              <a:buNone/>
            </a:pPr>
            <a:r>
              <a:rPr lang="el-GR" sz="1900" b="0" i="0" u="sng" strike="noStrike" baseline="0" dirty="0">
                <a:latin typeface="Arial" panose="020B0604020202020204" pitchFamily="34" charset="0"/>
                <a:cs typeface="Arial" panose="020B0604020202020204" pitchFamily="34" charset="0"/>
              </a:rPr>
              <a:t>-</a:t>
            </a:r>
            <a:r>
              <a:rPr lang="el-GR" sz="1900" b="0" i="0" u="none" strike="noStrike" baseline="0" dirty="0">
                <a:latin typeface="Arial" panose="020B0604020202020204" pitchFamily="34" charset="0"/>
                <a:cs typeface="Arial" panose="020B0604020202020204" pitchFamily="34" charset="0"/>
              </a:rPr>
              <a:t>Κανονισμός (ΕΚ) αριθ. 1935/2004 για την Ιχνηλασιμότητα των Υλικών Συσκευασίας που έρχονται σε άμεση επαφή με τρόφιμα. </a:t>
            </a:r>
            <a:r>
              <a:rPr lang="el-GR" sz="1900" b="0" i="0" u="sng" strike="noStrike" baseline="0" dirty="0">
                <a:solidFill>
                  <a:srgbClr val="1C2DD2"/>
                </a:solidFill>
                <a:latin typeface="Arial" panose="020B0604020202020204" pitchFamily="34" charset="0"/>
                <a:cs typeface="Arial" panose="020B0604020202020204" pitchFamily="34" charset="0"/>
              </a:rPr>
              <a:t>http://eurlex.</a:t>
            </a:r>
            <a:r>
              <a:rPr lang="en-US" sz="1900" b="0" i="0" u="sng" strike="noStrike" baseline="0" dirty="0">
                <a:solidFill>
                  <a:srgbClr val="1C2DD2"/>
                </a:solidFill>
                <a:latin typeface="Arial" panose="020B0604020202020204" pitchFamily="34" charset="0"/>
                <a:cs typeface="Arial" panose="020B0604020202020204" pitchFamily="34" charset="0"/>
              </a:rPr>
              <a:t>europa.eu/</a:t>
            </a:r>
            <a:r>
              <a:rPr lang="el-GR" sz="1900" b="0" i="0" u="sng" strike="noStrike" baseline="0" dirty="0">
                <a:solidFill>
                  <a:srgbClr val="1C2DD2"/>
                </a:solidFill>
                <a:latin typeface="Arial" panose="020B0604020202020204" pitchFamily="34" charset="0"/>
                <a:cs typeface="Arial" panose="020B0604020202020204" pitchFamily="34" charset="0"/>
              </a:rPr>
              <a:t>.</a:t>
            </a:r>
            <a:endParaRPr lang="el-GR" sz="1900" u="sng" dirty="0">
              <a:solidFill>
                <a:srgbClr val="1C2DD2"/>
              </a:solidFill>
              <a:latin typeface="Arial" panose="020B0604020202020204" pitchFamily="34" charset="0"/>
              <a:cs typeface="Arial" panose="020B0604020202020204" pitchFamily="34" charset="0"/>
            </a:endParaRPr>
          </a:p>
          <a:p>
            <a:pPr marL="0" indent="0" algn="just">
              <a:buNone/>
            </a:pPr>
            <a:r>
              <a:rPr lang="el-GR" sz="1900" b="0" i="0" u="sng" strike="noStrike" baseline="0" dirty="0">
                <a:latin typeface="Arial" panose="020B0604020202020204" pitchFamily="34" charset="0"/>
                <a:cs typeface="Arial" panose="020B0604020202020204" pitchFamily="34" charset="0"/>
              </a:rPr>
              <a:t>-</a:t>
            </a:r>
            <a:r>
              <a:rPr lang="el-GR" sz="1900" b="0" i="0" strike="noStrike" dirty="0">
                <a:latin typeface="Arial" panose="020B0604020202020204" pitchFamily="34" charset="0"/>
                <a:cs typeface="Arial" panose="020B0604020202020204" pitchFamily="34" charset="0"/>
              </a:rPr>
              <a:t>Δ</a:t>
            </a:r>
            <a:r>
              <a:rPr lang="el-GR" sz="1900" b="0" i="0" u="none" strike="noStrike" baseline="0" dirty="0">
                <a:latin typeface="Arial" panose="020B0604020202020204" pitchFamily="34" charset="0"/>
                <a:cs typeface="Arial" panose="020B0604020202020204" pitchFamily="34" charset="0"/>
              </a:rPr>
              <a:t>ιεθνές Πρότυπο ISO 22005: Ιχνηλασιμότητα στην εφοδιαστική αλυσίδα τροφίμων και ζωοτροφών – Γενικές αρχές και βασικές προδιαγραφές για το σχεδιασμό και την υλοποίηση Συστημάτων Ιχνηλασιμότητας. 1η Έκδοση: 15-07-2007. </a:t>
            </a:r>
            <a:r>
              <a:rPr lang="el-GR" sz="1900" b="0" i="0" u="sng" strike="noStrike" baseline="0" dirty="0">
                <a:solidFill>
                  <a:srgbClr val="1C2DD2"/>
                </a:solidFill>
                <a:latin typeface="Arial" panose="020B0604020202020204" pitchFamily="34" charset="0"/>
                <a:cs typeface="Arial" panose="020B0604020202020204" pitchFamily="34" charset="0"/>
              </a:rPr>
              <a:t>http://www.iso.org/.</a:t>
            </a:r>
            <a:endParaRPr lang="en-US" sz="1900" u="sng" dirty="0">
              <a:solidFill>
                <a:srgbClr val="1C2DD2"/>
              </a:solidFill>
              <a:latin typeface="Arial" panose="020B0604020202020204" pitchFamily="34" charset="0"/>
              <a:cs typeface="Arial" panose="020B0604020202020204" pitchFamily="34" charset="0"/>
            </a:endParaRPr>
          </a:p>
          <a:p>
            <a:pPr marL="0" indent="0" algn="just">
              <a:buNone/>
            </a:pPr>
            <a:r>
              <a:rPr lang="en-US" sz="1900" dirty="0">
                <a:latin typeface="Arial" panose="020B0604020202020204" pitchFamily="34" charset="0"/>
                <a:cs typeface="Arial" panose="020B0604020202020204" pitchFamily="34" charset="0"/>
              </a:rPr>
              <a:t>-</a:t>
            </a:r>
            <a:r>
              <a:rPr lang="el-GR" sz="1900" dirty="0">
                <a:latin typeface="Arial" panose="020B0604020202020204" pitchFamily="34" charset="0"/>
                <a:cs typeface="Arial" panose="020B0604020202020204" pitchFamily="34" charset="0"/>
              </a:rPr>
              <a:t>ΘΕΟΔΩΡΟΥ, Ε., ΣΦΥΡΗΣ, Φ. (2008). Η ΥΛΟΠΟΙΗΣΗ ΣΥΣΤΗΜΑΤΩΝ ΙΧΝΗΛΑΣΙΜΟΤΗΤΑΣ ΣΤΙΣ ΕΠΙΧΕΙΡΗΣΕΙΣ ΤΡΟΦΙΜΩΝ. ΘΕΟΔΩΡΟΥ ΑΥΤΟΜΑΤΙΣΜΟΙ ΑΒΕΤΕ, </a:t>
            </a:r>
            <a:r>
              <a:rPr lang="en-US" sz="1900" dirty="0">
                <a:latin typeface="Arial" panose="020B0604020202020204" pitchFamily="34" charset="0"/>
                <a:cs typeface="Arial" panose="020B0604020202020204" pitchFamily="34" charset="0"/>
                <a:hlinkClick r:id="rId8"/>
              </a:rPr>
              <a:t>www.theodorou.gr</a:t>
            </a:r>
            <a:r>
              <a:rPr lang="en-US" sz="1900" dirty="0">
                <a:latin typeface="Arial" panose="020B0604020202020204" pitchFamily="34" charset="0"/>
                <a:cs typeface="Arial" panose="020B0604020202020204" pitchFamily="34" charset="0"/>
              </a:rPr>
              <a:t>.</a:t>
            </a:r>
            <a:endParaRPr lang="el-GR" sz="1900" dirty="0">
              <a:latin typeface="Arial" panose="020B0604020202020204" pitchFamily="34" charset="0"/>
              <a:cs typeface="Arial" panose="020B0604020202020204" pitchFamily="34" charset="0"/>
            </a:endParaRPr>
          </a:p>
          <a:p>
            <a:pPr marL="0" indent="0" algn="just">
              <a:buNone/>
            </a:pPr>
            <a:r>
              <a:rPr lang="el-GR" sz="1900" dirty="0">
                <a:latin typeface="Arial" panose="020B0604020202020204" pitchFamily="34" charset="0"/>
                <a:cs typeface="Arial" panose="020B0604020202020204" pitchFamily="34" charset="0"/>
              </a:rPr>
              <a:t>-ΤΑΡΑΠΟΥΛΟΥΖΗ, Μ., ΑΓΡΙΟΠΟΥΛΟΥ, Σ., ΒΑΡΖΑΚΑΣ, Θ. (2021). ΠΟΙΟΤΙΚΟΣ ΕΛΕΓΧΟΣ, ΧΗΜΕΙΟΜΕΤΡΙΑ ΚΑΙ ΑΥΘΕΝΤΙΚΟΤΗΤΑ ΤΡΟΦΙΜΩΝ ΦΥΤΙΚΗΣ ΚΑΙ ΖΩΙΚΗΣ ΠΡΟΕΛΕΥΣΗΣ, ΕΚΔΟΣΕΙΣ ΤΣΟΤΡΑΣ, ΑΘΗΝΑ.</a:t>
            </a:r>
          </a:p>
          <a:p>
            <a:pPr marL="0" indent="0" algn="just">
              <a:buNone/>
            </a:pPr>
            <a:endParaRPr lang="el-GR" sz="18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779751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D112AA-8893-BDDC-F907-15ED169177A0}"/>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12BDBDB7-91E1-B498-C289-2AD7A5FEA888}"/>
              </a:ext>
            </a:extLst>
          </p:cNvPr>
          <p:cNvSpPr>
            <a:spLocks noGrp="1"/>
          </p:cNvSpPr>
          <p:nvPr>
            <p:ph idx="1"/>
          </p:nvPr>
        </p:nvSpPr>
        <p:spPr/>
        <p:txBody>
          <a:bodyPr>
            <a:normAutofit fontScale="62500" lnSpcReduction="20000"/>
          </a:bodyPr>
          <a:lstStyle/>
          <a:p>
            <a:pPr marL="0" indent="0" algn="just">
              <a:buNone/>
            </a:pPr>
            <a:r>
              <a:rPr lang="el-GR" sz="3300" b="1" i="1" dirty="0">
                <a:latin typeface="Arial" panose="020B0604020202020204" pitchFamily="34" charset="0"/>
                <a:cs typeface="Arial" panose="020B0604020202020204" pitchFamily="34" charset="0"/>
              </a:rPr>
              <a:t>Ξενόγλωσση</a:t>
            </a:r>
          </a:p>
          <a:p>
            <a:pPr marL="0" indent="0" algn="just">
              <a:buNone/>
            </a:pPr>
            <a:r>
              <a:rPr lang="it-IT" sz="2900" dirty="0">
                <a:latin typeface="Arial" panose="020B0604020202020204" pitchFamily="34" charset="0"/>
                <a:cs typeface="Arial" panose="020B0604020202020204" pitchFamily="34" charset="0"/>
              </a:rPr>
              <a:t> </a:t>
            </a:r>
            <a:r>
              <a:rPr lang="el-GR" sz="2900" dirty="0">
                <a:latin typeface="Arial" panose="020B0604020202020204" pitchFamily="34" charset="0"/>
                <a:cs typeface="Arial" panose="020B0604020202020204" pitchFamily="34" charset="0"/>
              </a:rPr>
              <a:t>-</a:t>
            </a:r>
            <a:r>
              <a:rPr lang="en-US" sz="2900" dirty="0">
                <a:latin typeface="Arial" panose="020B0604020202020204" pitchFamily="34" charset="0"/>
                <a:cs typeface="Arial" panose="020B0604020202020204" pitchFamily="34" charset="0"/>
              </a:rPr>
              <a:t>Abbas, O., </a:t>
            </a:r>
            <a:r>
              <a:rPr lang="en-US" sz="2900" dirty="0" err="1">
                <a:latin typeface="Arial" panose="020B0604020202020204" pitchFamily="34" charset="0"/>
                <a:cs typeface="Arial" panose="020B0604020202020204" pitchFamily="34" charset="0"/>
              </a:rPr>
              <a:t>Zadravec</a:t>
            </a:r>
            <a:r>
              <a:rPr lang="en-US" sz="2900" dirty="0">
                <a:latin typeface="Arial" panose="020B0604020202020204" pitchFamily="34" charset="0"/>
                <a:cs typeface="Arial" panose="020B0604020202020204" pitchFamily="34" charset="0"/>
              </a:rPr>
              <a:t>, M.,</a:t>
            </a:r>
            <a:r>
              <a:rPr lang="en-US" sz="2900" dirty="0" err="1">
                <a:latin typeface="Arial" panose="020B0604020202020204" pitchFamily="34" charset="0"/>
                <a:cs typeface="Arial" panose="020B0604020202020204" pitchFamily="34" charset="0"/>
              </a:rPr>
              <a:t>Baeten</a:t>
            </a:r>
            <a:r>
              <a:rPr lang="en-US" sz="2900" dirty="0">
                <a:latin typeface="Arial" panose="020B0604020202020204" pitchFamily="34" charset="0"/>
                <a:cs typeface="Arial" panose="020B0604020202020204" pitchFamily="34" charset="0"/>
              </a:rPr>
              <a:t>, V., </a:t>
            </a:r>
            <a:r>
              <a:rPr lang="en-US" sz="2900" dirty="0" err="1">
                <a:latin typeface="Arial" panose="020B0604020202020204" pitchFamily="34" charset="0"/>
                <a:cs typeface="Arial" panose="020B0604020202020204" pitchFamily="34" charset="0"/>
              </a:rPr>
              <a:t>Mikuš</a:t>
            </a:r>
            <a:r>
              <a:rPr lang="en-US" sz="2900" dirty="0">
                <a:latin typeface="Arial" panose="020B0604020202020204" pitchFamily="34" charset="0"/>
                <a:cs typeface="Arial" panose="020B0604020202020204" pitchFamily="34" charset="0"/>
              </a:rPr>
              <a:t>, T., </a:t>
            </a:r>
            <a:r>
              <a:rPr lang="en-US" sz="2900" dirty="0" err="1">
                <a:latin typeface="Arial" panose="020B0604020202020204" pitchFamily="34" charset="0"/>
                <a:cs typeface="Arial" panose="020B0604020202020204" pitchFamily="34" charset="0"/>
              </a:rPr>
              <a:t>Lešić</a:t>
            </a:r>
            <a:r>
              <a:rPr lang="en-US" sz="2900" dirty="0">
                <a:latin typeface="Arial" panose="020B0604020202020204" pitchFamily="34" charset="0"/>
                <a:cs typeface="Arial" panose="020B0604020202020204" pitchFamily="34" charset="0"/>
              </a:rPr>
              <a:t>, T., </a:t>
            </a:r>
            <a:r>
              <a:rPr lang="en-US" sz="2900" dirty="0" err="1">
                <a:latin typeface="Arial" panose="020B0604020202020204" pitchFamily="34" charset="0"/>
                <a:cs typeface="Arial" panose="020B0604020202020204" pitchFamily="34" charset="0"/>
              </a:rPr>
              <a:t>Vulić</a:t>
            </a:r>
            <a:r>
              <a:rPr lang="en-US" sz="2900" dirty="0">
                <a:latin typeface="Arial" panose="020B0604020202020204" pitchFamily="34" charset="0"/>
                <a:cs typeface="Arial" panose="020B0604020202020204" pitchFamily="34" charset="0"/>
              </a:rPr>
              <a:t>, A., </a:t>
            </a:r>
            <a:r>
              <a:rPr lang="en-US" sz="2900" dirty="0" err="1">
                <a:latin typeface="Arial" panose="020B0604020202020204" pitchFamily="34" charset="0"/>
                <a:cs typeface="Arial" panose="020B0604020202020204" pitchFamily="34" charset="0"/>
              </a:rPr>
              <a:t>Prpić</a:t>
            </a:r>
            <a:r>
              <a:rPr lang="en-US" sz="2900" dirty="0">
                <a:latin typeface="Arial" panose="020B0604020202020204" pitchFamily="34" charset="0"/>
                <a:cs typeface="Arial" panose="020B0604020202020204" pitchFamily="34" charset="0"/>
              </a:rPr>
              <a:t>, J., </a:t>
            </a:r>
            <a:r>
              <a:rPr lang="en-US" sz="2900" dirty="0" err="1">
                <a:latin typeface="Arial" panose="020B0604020202020204" pitchFamily="34" charset="0"/>
                <a:cs typeface="Arial" panose="020B0604020202020204" pitchFamily="34" charset="0"/>
              </a:rPr>
              <a:t>Jemeršić</a:t>
            </a:r>
            <a:r>
              <a:rPr lang="en-US" sz="2900" dirty="0">
                <a:latin typeface="Arial" panose="020B0604020202020204" pitchFamily="34" charset="0"/>
                <a:cs typeface="Arial" panose="020B0604020202020204" pitchFamily="34" charset="0"/>
              </a:rPr>
              <a:t>, L., &amp; </a:t>
            </a:r>
            <a:r>
              <a:rPr lang="en-US" sz="2900" dirty="0" err="1">
                <a:latin typeface="Arial" panose="020B0604020202020204" pitchFamily="34" charset="0"/>
                <a:cs typeface="Arial" panose="020B0604020202020204" pitchFamily="34" charset="0"/>
              </a:rPr>
              <a:t>Pleadin</a:t>
            </a:r>
            <a:r>
              <a:rPr lang="en-US" sz="2900" dirty="0">
                <a:latin typeface="Arial" panose="020B0604020202020204" pitchFamily="34" charset="0"/>
                <a:cs typeface="Arial" panose="020B0604020202020204" pitchFamily="34" charset="0"/>
              </a:rPr>
              <a:t>, J. (2018). Analytical methods used for the authentication of food of animal origin. </a:t>
            </a:r>
            <a:r>
              <a:rPr lang="en-US" sz="2900" i="1" dirty="0">
                <a:latin typeface="Arial" panose="020B0604020202020204" pitchFamily="34" charset="0"/>
                <a:cs typeface="Arial" panose="020B0604020202020204" pitchFamily="34" charset="0"/>
              </a:rPr>
              <a:t>Food Chem</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246</a:t>
            </a:r>
            <a:r>
              <a:rPr lang="en-US" sz="2900" dirty="0">
                <a:latin typeface="Arial" panose="020B0604020202020204" pitchFamily="34" charset="0"/>
                <a:cs typeface="Arial" panose="020B0604020202020204" pitchFamily="34" charset="0"/>
              </a:rPr>
              <a:t>, 6-17. </a:t>
            </a:r>
            <a:r>
              <a:rPr lang="en-US" sz="2900" u="sng" dirty="0">
                <a:solidFill>
                  <a:srgbClr val="1C2DD2"/>
                </a:solidFill>
                <a:latin typeface="Arial" panose="020B0604020202020204" pitchFamily="34" charset="0"/>
                <a:cs typeface="Arial" panose="020B0604020202020204" pitchFamily="34" charset="0"/>
              </a:rPr>
              <a:t>https://doi.org/10.1016/j.foodchem.2017.11.007</a:t>
            </a:r>
            <a:r>
              <a:rPr lang="en-US" sz="2900" dirty="0">
                <a:latin typeface="Arial" panose="020B0604020202020204" pitchFamily="34" charset="0"/>
                <a:cs typeface="Arial" panose="020B0604020202020204" pitchFamily="34" charset="0"/>
              </a:rPr>
              <a:t>.</a:t>
            </a:r>
          </a:p>
          <a:p>
            <a:pPr marL="0" indent="0" algn="just">
              <a:buNone/>
            </a:pPr>
            <a:r>
              <a:rPr lang="el-GR" sz="2900" dirty="0">
                <a:latin typeface="Arial" panose="020B0604020202020204" pitchFamily="34" charset="0"/>
                <a:cs typeface="Arial" panose="020B0604020202020204" pitchFamily="34" charset="0"/>
              </a:rPr>
              <a:t>-</a:t>
            </a:r>
            <a:r>
              <a:rPr lang="en-US" sz="2900" dirty="0">
                <a:latin typeface="Arial" panose="020B0604020202020204" pitchFamily="34" charset="0"/>
                <a:cs typeface="Arial" panose="020B0604020202020204" pitchFamily="34" charset="0"/>
              </a:rPr>
              <a:t>Alasalvar, C., Anthony Taylor, K.D., &amp; Shahidi, F. (2002). Comparative Quality Assessment of Cultured and Wild Sea Bream (</a:t>
            </a:r>
            <a:r>
              <a:rPr lang="en-US" sz="2900" i="1" dirty="0">
                <a:latin typeface="Arial" panose="020B0604020202020204" pitchFamily="34" charset="0"/>
                <a:cs typeface="Arial" panose="020B0604020202020204" pitchFamily="34" charset="0"/>
              </a:rPr>
              <a:t>Sparus </a:t>
            </a:r>
            <a:r>
              <a:rPr lang="en-US" sz="2900" i="1" dirty="0" err="1">
                <a:latin typeface="Arial" panose="020B0604020202020204" pitchFamily="34" charset="0"/>
                <a:cs typeface="Arial" panose="020B0604020202020204" pitchFamily="34" charset="0"/>
              </a:rPr>
              <a:t>aurata</a:t>
            </a:r>
            <a:r>
              <a:rPr lang="en-US" sz="2900" dirty="0">
                <a:latin typeface="Arial" panose="020B0604020202020204" pitchFamily="34" charset="0"/>
                <a:cs typeface="Arial" panose="020B0604020202020204" pitchFamily="34" charset="0"/>
              </a:rPr>
              <a:t>) stored in ice. </a:t>
            </a:r>
            <a:r>
              <a:rPr lang="en-US" sz="2900" i="1" dirty="0">
                <a:latin typeface="Arial" panose="020B0604020202020204" pitchFamily="34" charset="0"/>
                <a:cs typeface="Arial" panose="020B0604020202020204" pitchFamily="34" charset="0"/>
              </a:rPr>
              <a:t>J. Agric. Food Chem.</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50</a:t>
            </a:r>
            <a:r>
              <a:rPr lang="en-US" sz="2900" dirty="0">
                <a:latin typeface="Arial" panose="020B0604020202020204" pitchFamily="34" charset="0"/>
                <a:cs typeface="Arial" panose="020B0604020202020204" pitchFamily="34" charset="0"/>
              </a:rPr>
              <a:t>, 2039-2045. </a:t>
            </a:r>
            <a:r>
              <a:rPr lang="en-US" sz="2900" dirty="0">
                <a:solidFill>
                  <a:schemeClr val="accent1"/>
                </a:solidFill>
                <a:latin typeface="Arial" panose="020B0604020202020204" pitchFamily="34" charset="0"/>
                <a:cs typeface="Arial" panose="020B0604020202020204" pitchFamily="34" charset="0"/>
                <a:hlinkClick r:id="rId2"/>
              </a:rPr>
              <a:t>https://doi.org/10.1021/jf010769a</a:t>
            </a:r>
            <a:r>
              <a:rPr lang="en-US" sz="2900" dirty="0">
                <a:solidFill>
                  <a:schemeClr val="accent1"/>
                </a:solidFill>
                <a:latin typeface="Arial" panose="020B0604020202020204" pitchFamily="34" charset="0"/>
                <a:cs typeface="Arial" panose="020B0604020202020204" pitchFamily="34" charset="0"/>
              </a:rPr>
              <a:t>.</a:t>
            </a:r>
          </a:p>
          <a:p>
            <a:pPr marL="0" indent="0" algn="just">
              <a:buNone/>
            </a:pPr>
            <a:r>
              <a:rPr lang="en-US" sz="2900" dirty="0">
                <a:latin typeface="Arial" panose="020B0604020202020204" pitchFamily="34" charset="0"/>
                <a:cs typeface="Arial" panose="020B0604020202020204" pitchFamily="34" charset="0"/>
              </a:rPr>
              <a:t>-Anderson, K.A., </a:t>
            </a:r>
            <a:r>
              <a:rPr lang="en-US" sz="2900" dirty="0" err="1">
                <a:latin typeface="Arial" panose="020B0604020202020204" pitchFamily="34" charset="0"/>
                <a:cs typeface="Arial" panose="020B0604020202020204" pitchFamily="34" charset="0"/>
              </a:rPr>
              <a:t>Hobbie</a:t>
            </a:r>
            <a:r>
              <a:rPr lang="en-US" sz="2900" dirty="0">
                <a:latin typeface="Arial" panose="020B0604020202020204" pitchFamily="34" charset="0"/>
                <a:cs typeface="Arial" panose="020B0604020202020204" pitchFamily="34" charset="0"/>
              </a:rPr>
              <a:t>, K.A., &amp; Smith, B.W. (2010). Chemical profiling with modeling differentiates wild and farm-raised salmon. </a:t>
            </a:r>
            <a:r>
              <a:rPr lang="en-US" sz="2900" i="1" dirty="0">
                <a:latin typeface="Arial" panose="020B0604020202020204" pitchFamily="34" charset="0"/>
                <a:cs typeface="Arial" panose="020B0604020202020204" pitchFamily="34" charset="0"/>
              </a:rPr>
              <a:t>J. Agric. Food Chem</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58</a:t>
            </a:r>
            <a:r>
              <a:rPr lang="en-US" sz="2900" dirty="0">
                <a:latin typeface="Arial" panose="020B0604020202020204" pitchFamily="34" charset="0"/>
                <a:cs typeface="Arial" panose="020B0604020202020204" pitchFamily="34" charset="0"/>
              </a:rPr>
              <a:t>, 11768-11774. </a:t>
            </a:r>
            <a:r>
              <a:rPr lang="en-US" sz="2900" u="sng" dirty="0">
                <a:solidFill>
                  <a:srgbClr val="1C2DD2"/>
                </a:solidFill>
                <a:latin typeface="Arial" panose="020B0604020202020204" pitchFamily="34" charset="0"/>
                <a:cs typeface="Arial" panose="020B0604020202020204" pitchFamily="34" charset="0"/>
                <a:hlinkClick r:id="rId3"/>
              </a:rPr>
              <a:t>https://doi.org/10.1021/jf102046b</a:t>
            </a:r>
            <a:r>
              <a:rPr lang="en-US" sz="2900" u="sng" dirty="0">
                <a:solidFill>
                  <a:srgbClr val="1C2DD2"/>
                </a:solidFill>
                <a:latin typeface="Arial" panose="020B0604020202020204" pitchFamily="34" charset="0"/>
                <a:cs typeface="Arial" panose="020B0604020202020204" pitchFamily="34" charset="0"/>
              </a:rPr>
              <a:t>.</a:t>
            </a:r>
            <a:endParaRPr lang="el-GR" sz="2900" u="sng" dirty="0">
              <a:solidFill>
                <a:srgbClr val="1C2DD2"/>
              </a:solidFill>
              <a:latin typeface="Arial" panose="020B0604020202020204" pitchFamily="34" charset="0"/>
              <a:cs typeface="Arial" panose="020B0604020202020204" pitchFamily="34" charset="0"/>
            </a:endParaRPr>
          </a:p>
          <a:p>
            <a:pPr marL="0" indent="0" algn="just">
              <a:buNone/>
            </a:pPr>
            <a:r>
              <a:rPr lang="el-GR" sz="2900" b="0" i="0" strike="noStrike" baseline="0" dirty="0">
                <a:latin typeface="Arial" panose="020B0604020202020204" pitchFamily="34" charset="0"/>
                <a:cs typeface="Arial" panose="020B0604020202020204" pitchFamily="34" charset="0"/>
              </a:rPr>
              <a:t>-</a:t>
            </a:r>
            <a:r>
              <a:rPr lang="en-US" sz="2900" b="0" i="0" u="none" strike="noStrike" baseline="0" dirty="0">
                <a:latin typeface="Arial" panose="020B0604020202020204" pitchFamily="34" charset="0"/>
                <a:cs typeface="Arial" panose="020B0604020202020204" pitchFamily="34" charset="0"/>
              </a:rPr>
              <a:t>ANSI/ISA-95.00.01-2000, Enterprise-Control System Integration Part 1:Models and Terminology</a:t>
            </a:r>
            <a:r>
              <a:rPr lang="en-US" sz="2900" b="0" i="0" u="sng" strike="noStrike" baseline="0" dirty="0">
                <a:solidFill>
                  <a:srgbClr val="1C2DD2"/>
                </a:solidFill>
                <a:latin typeface="Arial" panose="020B0604020202020204" pitchFamily="34" charset="0"/>
                <a:cs typeface="Arial" panose="020B0604020202020204" pitchFamily="34" charset="0"/>
              </a:rPr>
              <a:t>. www.isa.org</a:t>
            </a:r>
            <a:r>
              <a:rPr lang="el-GR" sz="2900" b="0" i="0" u="sng" strike="noStrike" baseline="0" dirty="0">
                <a:solidFill>
                  <a:srgbClr val="1C2DD2"/>
                </a:solidFill>
                <a:latin typeface="Arial" panose="020B0604020202020204" pitchFamily="34" charset="0"/>
                <a:cs typeface="Arial" panose="020B0604020202020204" pitchFamily="34" charset="0"/>
              </a:rPr>
              <a:t>.</a:t>
            </a:r>
            <a:endParaRPr lang="en-US" sz="2900" u="sng" dirty="0">
              <a:solidFill>
                <a:srgbClr val="1C2DD2"/>
              </a:solidFill>
              <a:latin typeface="Arial" panose="020B0604020202020204" pitchFamily="34" charset="0"/>
              <a:cs typeface="Arial" panose="020B0604020202020204" pitchFamily="34" charset="0"/>
            </a:endParaRPr>
          </a:p>
          <a:p>
            <a:pPr marL="0" indent="0" algn="just">
              <a:buNone/>
            </a:pPr>
            <a:r>
              <a:rPr lang="en-US" sz="2900" b="1" i="1" dirty="0">
                <a:latin typeface="Arial" panose="020B0604020202020204" pitchFamily="34" charset="0"/>
                <a:cs typeface="Arial" panose="020B0604020202020204" pitchFamily="34" charset="0"/>
              </a:rPr>
              <a:t>-</a:t>
            </a:r>
            <a:r>
              <a:rPr lang="en-US" sz="2900" dirty="0">
                <a:latin typeface="Arial" panose="020B0604020202020204" pitchFamily="34" charset="0"/>
                <a:cs typeface="Arial" panose="020B0604020202020204" pitchFamily="34" charset="0"/>
              </a:rPr>
              <a:t>Arvanitoyannis, I.S., </a:t>
            </a:r>
            <a:r>
              <a:rPr lang="en-US" sz="2900" dirty="0" err="1">
                <a:latin typeface="Arial" panose="020B0604020202020204" pitchFamily="34" charset="0"/>
                <a:cs typeface="Arial" panose="020B0604020202020204" pitchFamily="34" charset="0"/>
              </a:rPr>
              <a:t>Tsitsika</a:t>
            </a:r>
            <a:r>
              <a:rPr lang="en-US" sz="2900" dirty="0">
                <a:latin typeface="Arial" panose="020B0604020202020204" pitchFamily="34" charset="0"/>
                <a:cs typeface="Arial" panose="020B0604020202020204" pitchFamily="34" charset="0"/>
              </a:rPr>
              <a:t>, E.V., &amp; Panagiotaki, P. (2005). Implementation of quality control methods (physicochemical, microbiological and sensory) in conjunction with multivariate analysis towards fish authenticity. </a:t>
            </a:r>
            <a:r>
              <a:rPr lang="en-US" sz="2900" i="1" dirty="0">
                <a:latin typeface="Arial" panose="020B0604020202020204" pitchFamily="34" charset="0"/>
                <a:cs typeface="Arial" panose="020B0604020202020204" pitchFamily="34" charset="0"/>
              </a:rPr>
              <a:t>Int. J. Food Sci. Technol.</a:t>
            </a:r>
            <a:r>
              <a:rPr lang="en-US" sz="2900" dirty="0">
                <a:latin typeface="Arial" panose="020B0604020202020204" pitchFamily="34" charset="0"/>
                <a:cs typeface="Arial" panose="020B0604020202020204" pitchFamily="34" charset="0"/>
              </a:rPr>
              <a:t>, </a:t>
            </a:r>
            <a:r>
              <a:rPr lang="en-US" sz="2900" i="1" dirty="0">
                <a:latin typeface="Arial" panose="020B0604020202020204" pitchFamily="34" charset="0"/>
                <a:cs typeface="Arial" panose="020B0604020202020204" pitchFamily="34" charset="0"/>
              </a:rPr>
              <a:t>40</a:t>
            </a:r>
            <a:r>
              <a:rPr lang="en-US" sz="2900" dirty="0">
                <a:latin typeface="Arial" panose="020B0604020202020204" pitchFamily="34" charset="0"/>
                <a:cs typeface="Arial" panose="020B0604020202020204" pitchFamily="34" charset="0"/>
              </a:rPr>
              <a:t>, 237-263. </a:t>
            </a:r>
            <a:r>
              <a:rPr lang="en-US" sz="2900" dirty="0">
                <a:solidFill>
                  <a:schemeClr val="accent1"/>
                </a:solidFill>
                <a:latin typeface="Arial" panose="020B0604020202020204" pitchFamily="34" charset="0"/>
                <a:cs typeface="Arial" panose="020B0604020202020204" pitchFamily="34" charset="0"/>
                <a:hlinkClick r:id="rId4"/>
              </a:rPr>
              <a:t>https://doi.org/10.1111/j.1365-2621.2004.00917.x</a:t>
            </a:r>
            <a:r>
              <a:rPr lang="en-US" sz="2900" dirty="0">
                <a:solidFill>
                  <a:schemeClr val="accent1"/>
                </a:solidFill>
                <a:latin typeface="Arial" panose="020B0604020202020204" pitchFamily="34" charset="0"/>
                <a:cs typeface="Arial" panose="020B0604020202020204" pitchFamily="34" charset="0"/>
              </a:rPr>
              <a:t>.</a:t>
            </a:r>
          </a:p>
          <a:p>
            <a:pPr marL="0" indent="0">
              <a:buNone/>
            </a:pPr>
            <a:endParaRPr lang="el-GR" dirty="0"/>
          </a:p>
        </p:txBody>
      </p:sp>
      <p:grpSp>
        <p:nvGrpSpPr>
          <p:cNvPr id="5" name="Ομάδα 4">
            <a:extLst>
              <a:ext uri="{FF2B5EF4-FFF2-40B4-BE49-F238E27FC236}">
                <a16:creationId xmlns:a16="http://schemas.microsoft.com/office/drawing/2014/main" id="{1018483C-5B08-67BD-DF84-7B47F787F546}"/>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A64DBBEF-6201-1BDF-5725-16D2F748C7DE}"/>
                </a:ext>
              </a:extLst>
            </p:cNvPr>
            <p:cNvPicPr>
              <a:picLocks noChangeAspect="1" noChangeArrowheads="1"/>
            </p:cNvPicPr>
            <p:nvPr/>
          </p:nvPicPr>
          <p:blipFill>
            <a:blip r:embed="rId5"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CE3E8962-87EB-6E3C-205B-54BBC516291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AD6B4030-1978-3A74-E2F7-D5DC0628C9E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1CB5C289-F980-F1FA-0BEC-8B62820BF3F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79359141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A7BDC42D-325F-AF6D-7E97-D8EB5D5D5E67}"/>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2813C9A5-F150-908A-7E65-518A76CF381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CA4C305A-3E6F-4080-AA42-0FA12DE072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D00BB726-F8A2-1318-8C3B-7DDE2F75C7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40487383-28B9-D646-3709-3C671BFC184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5CDC3018-9E38-4F00-BF25-68E641839ABA}"/>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712CFD5F-A6C6-BBD5-8A14-92940DFC61C0}"/>
              </a:ext>
            </a:extLst>
          </p:cNvPr>
          <p:cNvSpPr>
            <a:spLocks noGrp="1"/>
          </p:cNvSpPr>
          <p:nvPr>
            <p:ph idx="1"/>
          </p:nvPr>
        </p:nvSpPr>
        <p:spPr>
          <a:xfrm>
            <a:off x="447607" y="1385774"/>
            <a:ext cx="8229600" cy="5355593"/>
          </a:xfrm>
        </p:spPr>
        <p:txBody>
          <a:bodyPr>
            <a:normAutofit fontScale="47500" lnSpcReduction="20000"/>
          </a:bodyPr>
          <a:lstStyle/>
          <a:p>
            <a:pPr marL="0" indent="0" algn="just">
              <a:buNone/>
            </a:pPr>
            <a:r>
              <a:rPr lang="el-GR" sz="1800" b="0" dirty="0">
                <a:solidFill>
                  <a:srgbClr val="000000"/>
                </a:solidFill>
                <a:effectLst/>
                <a:latin typeface="Arial" panose="020B0604020202020204" pitchFamily="34" charset="0"/>
                <a:cs typeface="Arial" panose="020B0604020202020204" pitchFamily="34" charset="0"/>
              </a:rPr>
              <a:t>-</a:t>
            </a:r>
            <a:r>
              <a:rPr lang="en-US" sz="3400" dirty="0">
                <a:solidFill>
                  <a:srgbClr val="000000"/>
                </a:solidFill>
                <a:latin typeface="Arial" panose="020B0604020202020204" pitchFamily="34" charset="0"/>
                <a:cs typeface="Arial" panose="020B0604020202020204" pitchFamily="34" charset="0"/>
              </a:rPr>
              <a:t>Bell, J.G., Preston, T., Henderson, R.J., Strachan, F., </a:t>
            </a:r>
            <a:r>
              <a:rPr lang="en-US" sz="3400" dirty="0" err="1">
                <a:solidFill>
                  <a:srgbClr val="000000"/>
                </a:solidFill>
                <a:latin typeface="Arial" panose="020B0604020202020204" pitchFamily="34" charset="0"/>
                <a:cs typeface="Arial" panose="020B0604020202020204" pitchFamily="34" charset="0"/>
              </a:rPr>
              <a:t>Bron</a:t>
            </a:r>
            <a:r>
              <a:rPr lang="en-US" sz="3400" dirty="0">
                <a:solidFill>
                  <a:srgbClr val="000000"/>
                </a:solidFill>
                <a:latin typeface="Arial" panose="020B0604020202020204" pitchFamily="34" charset="0"/>
                <a:cs typeface="Arial" panose="020B0604020202020204" pitchFamily="34" charset="0"/>
              </a:rPr>
              <a:t>, J.E., Cooper, K.,&amp; Morrison, D.J.(2007). </a:t>
            </a:r>
            <a:r>
              <a:rPr lang="en-US" sz="3400" i="0" dirty="0">
                <a:solidFill>
                  <a:srgbClr val="000000"/>
                </a:solidFill>
                <a:effectLst/>
                <a:latin typeface="Arial" panose="020B0604020202020204" pitchFamily="34" charset="0"/>
                <a:cs typeface="Arial" panose="020B0604020202020204" pitchFamily="34" charset="0"/>
              </a:rPr>
              <a:t>Discrimination of Wild and Cultured European Sea Bass (</a:t>
            </a:r>
            <a:r>
              <a:rPr lang="en-US" sz="3400" i="1" dirty="0" err="1">
                <a:solidFill>
                  <a:srgbClr val="000000"/>
                </a:solidFill>
                <a:effectLst/>
                <a:latin typeface="Arial" panose="020B0604020202020204" pitchFamily="34" charset="0"/>
                <a:cs typeface="Arial" panose="020B0604020202020204" pitchFamily="34" charset="0"/>
              </a:rPr>
              <a:t>Dicentrarchus</a:t>
            </a:r>
            <a:r>
              <a:rPr lang="en-US" sz="3400" i="1" dirty="0">
                <a:solidFill>
                  <a:srgbClr val="000000"/>
                </a:solidFill>
                <a:effectLst/>
                <a:latin typeface="Arial" panose="020B0604020202020204" pitchFamily="34" charset="0"/>
                <a:cs typeface="Arial" panose="020B0604020202020204" pitchFamily="34" charset="0"/>
              </a:rPr>
              <a:t> </a:t>
            </a:r>
            <a:r>
              <a:rPr lang="en-US" sz="3400" i="1" dirty="0" err="1">
                <a:solidFill>
                  <a:srgbClr val="000000"/>
                </a:solidFill>
                <a:effectLst/>
                <a:latin typeface="Arial" panose="020B0604020202020204" pitchFamily="34" charset="0"/>
                <a:cs typeface="Arial" panose="020B0604020202020204" pitchFamily="34" charset="0"/>
              </a:rPr>
              <a:t>labrax</a:t>
            </a:r>
            <a:r>
              <a:rPr lang="en-US" sz="3400" i="0" dirty="0">
                <a:solidFill>
                  <a:srgbClr val="000000"/>
                </a:solidFill>
                <a:effectLst/>
                <a:latin typeface="Arial" panose="020B0604020202020204" pitchFamily="34" charset="0"/>
                <a:cs typeface="Arial" panose="020B0604020202020204" pitchFamily="34" charset="0"/>
              </a:rPr>
              <a:t>) Using Chemical and Isotopic Analyses.</a:t>
            </a:r>
            <a:r>
              <a:rPr lang="en-US" sz="3400" dirty="0">
                <a:solidFill>
                  <a:srgbClr val="000000"/>
                </a:solidFill>
                <a:latin typeface="Arial" panose="020B0604020202020204" pitchFamily="34" charset="0"/>
                <a:cs typeface="Arial" panose="020B0604020202020204" pitchFamily="34" charset="0"/>
              </a:rPr>
              <a:t> </a:t>
            </a:r>
            <a:r>
              <a:rPr lang="en-US" sz="3400" i="1" dirty="0">
                <a:solidFill>
                  <a:srgbClr val="000000"/>
                </a:solidFill>
                <a:latin typeface="Arial" panose="020B0604020202020204" pitchFamily="34" charset="0"/>
                <a:cs typeface="Arial" panose="020B0604020202020204" pitchFamily="34" charset="0"/>
              </a:rPr>
              <a:t>J. </a:t>
            </a:r>
            <a:r>
              <a:rPr lang="en-US" sz="3400" b="0" i="1" dirty="0">
                <a:solidFill>
                  <a:srgbClr val="000000"/>
                </a:solidFill>
                <a:effectLst/>
                <a:latin typeface="Arial" panose="020B0604020202020204" pitchFamily="34" charset="0"/>
                <a:cs typeface="Arial" panose="020B0604020202020204" pitchFamily="34" charset="0"/>
              </a:rPr>
              <a:t>Agric. Food Chem</a:t>
            </a:r>
            <a:r>
              <a:rPr lang="en-US" sz="3400" b="0" dirty="0">
                <a:solidFill>
                  <a:srgbClr val="000000"/>
                </a:solidFill>
                <a:effectLst/>
                <a:latin typeface="Arial" panose="020B0604020202020204" pitchFamily="34" charset="0"/>
                <a:cs typeface="Arial" panose="020B0604020202020204" pitchFamily="34" charset="0"/>
              </a:rPr>
              <a:t>., </a:t>
            </a:r>
            <a:r>
              <a:rPr lang="en-US" sz="3400" b="0" i="1" dirty="0">
                <a:solidFill>
                  <a:srgbClr val="000000"/>
                </a:solidFill>
                <a:effectLst/>
                <a:latin typeface="Arial" panose="020B0604020202020204" pitchFamily="34" charset="0"/>
                <a:cs typeface="Arial" panose="020B0604020202020204" pitchFamily="34" charset="0"/>
              </a:rPr>
              <a:t>55</a:t>
            </a:r>
            <a:r>
              <a:rPr lang="en-US" sz="3400" b="0" dirty="0">
                <a:solidFill>
                  <a:srgbClr val="000000"/>
                </a:solidFill>
                <a:effectLst/>
                <a:latin typeface="Arial" panose="020B0604020202020204" pitchFamily="34" charset="0"/>
                <a:cs typeface="Arial" panose="020B0604020202020204" pitchFamily="34" charset="0"/>
              </a:rPr>
              <a:t>(15</a:t>
            </a:r>
            <a:r>
              <a:rPr lang="en-US" sz="3400" dirty="0">
                <a:solidFill>
                  <a:srgbClr val="000000"/>
                </a:solidFill>
                <a:latin typeface="Arial" panose="020B0604020202020204" pitchFamily="34" charset="0"/>
                <a:cs typeface="Arial" panose="020B0604020202020204" pitchFamily="34" charset="0"/>
              </a:rPr>
              <a:t>),</a:t>
            </a:r>
            <a:r>
              <a:rPr lang="en-US" sz="3400" b="0" dirty="0">
                <a:solidFill>
                  <a:srgbClr val="000000"/>
                </a:solidFill>
                <a:effectLst/>
                <a:latin typeface="Arial" panose="020B0604020202020204" pitchFamily="34" charset="0"/>
                <a:cs typeface="Arial" panose="020B0604020202020204" pitchFamily="34" charset="0"/>
              </a:rPr>
              <a:t> 5934–5941</a:t>
            </a:r>
            <a:r>
              <a:rPr lang="en-US" sz="3400" b="0" u="sng" dirty="0">
                <a:solidFill>
                  <a:srgbClr val="1C2DD2"/>
                </a:solidFill>
                <a:effectLst/>
                <a:latin typeface="Arial" panose="020B0604020202020204" pitchFamily="34" charset="0"/>
                <a:cs typeface="Arial" panose="020B0604020202020204" pitchFamily="34" charset="0"/>
              </a:rPr>
              <a:t>. </a:t>
            </a:r>
            <a:r>
              <a:rPr lang="en-US" sz="3400" b="0" u="sng" dirty="0">
                <a:solidFill>
                  <a:srgbClr val="1C2DD2"/>
                </a:solidFill>
                <a:effectLst/>
                <a:latin typeface="Arial" panose="020B0604020202020204" pitchFamily="34" charset="0"/>
                <a:cs typeface="Arial" panose="020B0604020202020204" pitchFamily="34" charset="0"/>
                <a:hlinkClick r:id="rId7"/>
              </a:rPr>
              <a:t>https://doi.org/10.1021/jf0704561</a:t>
            </a:r>
            <a:r>
              <a:rPr lang="en-US" sz="3400" b="0" u="sng" dirty="0">
                <a:solidFill>
                  <a:srgbClr val="1C2DD2"/>
                </a:solidFill>
                <a:effectLst/>
                <a:latin typeface="Arial" panose="020B0604020202020204" pitchFamily="34" charset="0"/>
                <a:cs typeface="Arial" panose="020B0604020202020204" pitchFamily="34" charset="0"/>
              </a:rPr>
              <a:t>.</a:t>
            </a:r>
            <a:endParaRPr lang="el-GR" sz="3400" b="0" u="sng" dirty="0">
              <a:solidFill>
                <a:srgbClr val="1C2DD2"/>
              </a:solidFill>
              <a:effectLst/>
              <a:latin typeface="Arial" panose="020B0604020202020204" pitchFamily="34" charset="0"/>
              <a:cs typeface="Arial" panose="020B0604020202020204" pitchFamily="34" charset="0"/>
            </a:endParaRPr>
          </a:p>
          <a:p>
            <a:pPr marL="0" indent="0" algn="just">
              <a:buNone/>
            </a:pPr>
            <a:r>
              <a:rPr lang="el-GR" sz="3400" dirty="0">
                <a:latin typeface="Arial" panose="020B0604020202020204" pitchFamily="34" charset="0"/>
                <a:cs typeface="Arial" panose="020B0604020202020204" pitchFamily="34" charset="0"/>
              </a:rPr>
              <a:t>-</a:t>
            </a:r>
            <a:r>
              <a:rPr lang="en-US" sz="3400" dirty="0" err="1">
                <a:latin typeface="Arial" panose="020B0604020202020204" pitchFamily="34" charset="0"/>
                <a:cs typeface="Arial" panose="020B0604020202020204" pitchFamily="34" charset="0"/>
              </a:rPr>
              <a:t>Belitz</a:t>
            </a:r>
            <a:r>
              <a:rPr lang="en-US" sz="3400" dirty="0">
                <a:latin typeface="Arial" panose="020B0604020202020204" pitchFamily="34" charset="0"/>
                <a:cs typeface="Arial" panose="020B0604020202020204" pitchFamily="34" charset="0"/>
              </a:rPr>
              <a:t>, H.D., Grosch, W., </a:t>
            </a:r>
            <a:r>
              <a:rPr lang="en-US" sz="3400" dirty="0" err="1">
                <a:latin typeface="Arial" panose="020B0604020202020204" pitchFamily="34" charset="0"/>
                <a:cs typeface="Arial" panose="020B0604020202020204" pitchFamily="34" charset="0"/>
              </a:rPr>
              <a:t>Schieberle</a:t>
            </a:r>
            <a:r>
              <a:rPr lang="en-US" sz="3400" dirty="0">
                <a:latin typeface="Arial" panose="020B0604020202020204" pitchFamily="34" charset="0"/>
                <a:cs typeface="Arial" panose="020B0604020202020204" pitchFamily="34" charset="0"/>
              </a:rPr>
              <a:t>, P. (2009). Food Chemistry, 4</a:t>
            </a:r>
            <a:r>
              <a:rPr lang="en-US" sz="3400" baseline="30000" dirty="0">
                <a:latin typeface="Arial" panose="020B0604020202020204" pitchFamily="34" charset="0"/>
                <a:cs typeface="Arial" panose="020B0604020202020204" pitchFamily="34" charset="0"/>
              </a:rPr>
              <a:t>th</a:t>
            </a:r>
            <a:r>
              <a:rPr lang="en-US" sz="3400" dirty="0">
                <a:latin typeface="Arial" panose="020B0604020202020204" pitchFamily="34" charset="0"/>
                <a:cs typeface="Arial" panose="020B0604020202020204" pitchFamily="34" charset="0"/>
              </a:rPr>
              <a:t>  Edition, Springer Berlin, Heidelberg. </a:t>
            </a:r>
            <a:r>
              <a:rPr lang="en-US" sz="3400" dirty="0">
                <a:solidFill>
                  <a:srgbClr val="1C2DD2"/>
                </a:solidFill>
                <a:latin typeface="Arial" panose="020B0604020202020204" pitchFamily="34" charset="0"/>
                <a:cs typeface="Arial" panose="020B0604020202020204" pitchFamily="34" charset="0"/>
              </a:rPr>
              <a:t>https://doi.org/10.1007/978-3-540-69934-7.</a:t>
            </a:r>
            <a:endParaRPr lang="en-US" sz="3400" b="0" dirty="0">
              <a:solidFill>
                <a:srgbClr val="1C2DD2"/>
              </a:solidFill>
              <a:effectLst/>
              <a:latin typeface="Arial" panose="020B0604020202020204" pitchFamily="34" charset="0"/>
              <a:cs typeface="Arial" panose="020B0604020202020204" pitchFamily="34" charset="0"/>
            </a:endParaRPr>
          </a:p>
          <a:p>
            <a:pPr marL="0" indent="0" algn="just">
              <a:buNone/>
            </a:pPr>
            <a:r>
              <a:rPr lang="en-US" sz="3400" dirty="0">
                <a:solidFill>
                  <a:srgbClr val="000000"/>
                </a:solidFill>
                <a:latin typeface="Arial" panose="020B0604020202020204" pitchFamily="34" charset="0"/>
                <a:cs typeface="Arial" panose="020B0604020202020204" pitchFamily="34" charset="0"/>
              </a:rPr>
              <a:t>-</a:t>
            </a:r>
            <a:r>
              <a:rPr lang="en-US" sz="3400" b="0" dirty="0" err="1">
                <a:solidFill>
                  <a:srgbClr val="000000"/>
                </a:solidFill>
                <a:effectLst/>
                <a:latin typeface="Arial" panose="020B0604020202020204" pitchFamily="34" charset="0"/>
                <a:cs typeface="Arial" panose="020B0604020202020204" pitchFamily="34" charset="0"/>
              </a:rPr>
              <a:t>Busetto</a:t>
            </a:r>
            <a:r>
              <a:rPr lang="en-US" sz="3400" b="0" dirty="0">
                <a:solidFill>
                  <a:srgbClr val="000000"/>
                </a:solidFill>
                <a:effectLst/>
                <a:latin typeface="Arial" panose="020B0604020202020204" pitchFamily="34" charset="0"/>
                <a:cs typeface="Arial" panose="020B0604020202020204" pitchFamily="34" charset="0"/>
              </a:rPr>
              <a:t>, M.L., Moretti, V.M., Moreno-Rojas, J.M., </a:t>
            </a:r>
            <a:r>
              <a:rPr lang="en-US" sz="3400" b="0" dirty="0" err="1">
                <a:solidFill>
                  <a:srgbClr val="000000"/>
                </a:solidFill>
                <a:effectLst/>
                <a:latin typeface="Arial" panose="020B0604020202020204" pitchFamily="34" charset="0"/>
                <a:cs typeface="Arial" panose="020B0604020202020204" pitchFamily="34" charset="0"/>
              </a:rPr>
              <a:t>Caprino</a:t>
            </a:r>
            <a:r>
              <a:rPr lang="en-US" sz="3400" b="0" dirty="0">
                <a:solidFill>
                  <a:srgbClr val="000000"/>
                </a:solidFill>
                <a:effectLst/>
                <a:latin typeface="Arial" panose="020B0604020202020204" pitchFamily="34" charset="0"/>
                <a:cs typeface="Arial" panose="020B0604020202020204" pitchFamily="34" charset="0"/>
              </a:rPr>
              <a:t>, F., </a:t>
            </a:r>
            <a:r>
              <a:rPr lang="en-US" sz="3400" b="0" dirty="0" err="1">
                <a:solidFill>
                  <a:srgbClr val="000000"/>
                </a:solidFill>
                <a:effectLst/>
                <a:latin typeface="Arial" panose="020B0604020202020204" pitchFamily="34" charset="0"/>
                <a:cs typeface="Arial" panose="020B0604020202020204" pitchFamily="34" charset="0"/>
              </a:rPr>
              <a:t>Giani</a:t>
            </a:r>
            <a:r>
              <a:rPr lang="en-US" sz="3400" b="0" dirty="0">
                <a:solidFill>
                  <a:srgbClr val="000000"/>
                </a:solidFill>
                <a:effectLst/>
                <a:latin typeface="Arial" panose="020B0604020202020204" pitchFamily="34" charset="0"/>
                <a:cs typeface="Arial" panose="020B0604020202020204" pitchFamily="34" charset="0"/>
              </a:rPr>
              <a:t>, I., </a:t>
            </a:r>
            <a:r>
              <a:rPr lang="en-US" sz="3400" b="0" dirty="0" err="1">
                <a:solidFill>
                  <a:srgbClr val="000000"/>
                </a:solidFill>
                <a:effectLst/>
                <a:latin typeface="Arial" panose="020B0604020202020204" pitchFamily="34" charset="0"/>
                <a:cs typeface="Arial" panose="020B0604020202020204" pitchFamily="34" charset="0"/>
              </a:rPr>
              <a:t>Malandra</a:t>
            </a:r>
            <a:r>
              <a:rPr lang="en-US" sz="3400" b="0" dirty="0">
                <a:solidFill>
                  <a:srgbClr val="000000"/>
                </a:solidFill>
                <a:effectLst/>
                <a:latin typeface="Arial" panose="020B0604020202020204" pitchFamily="34" charset="0"/>
                <a:cs typeface="Arial" panose="020B0604020202020204" pitchFamily="34" charset="0"/>
              </a:rPr>
              <a:t>, R., </a:t>
            </a:r>
            <a:r>
              <a:rPr lang="en-US" sz="3400" b="0" dirty="0" err="1">
                <a:solidFill>
                  <a:srgbClr val="000000"/>
                </a:solidFill>
                <a:effectLst/>
                <a:latin typeface="Arial" panose="020B0604020202020204" pitchFamily="34" charset="0"/>
                <a:cs typeface="Arial" panose="020B0604020202020204" pitchFamily="34" charset="0"/>
              </a:rPr>
              <a:t>Bellagamba</a:t>
            </a:r>
            <a:r>
              <a:rPr lang="en-US" sz="3400" b="0" dirty="0">
                <a:solidFill>
                  <a:srgbClr val="000000"/>
                </a:solidFill>
                <a:effectLst/>
                <a:latin typeface="Arial" panose="020B0604020202020204" pitchFamily="34" charset="0"/>
                <a:cs typeface="Arial" panose="020B0604020202020204" pitchFamily="34" charset="0"/>
              </a:rPr>
              <a:t>, F., Guillou, C.(2008). Authentication of farmed and wild turbot (Psetta maxima) by fatty acid and isotopic analyses combined with chemometrics. </a:t>
            </a:r>
            <a:r>
              <a:rPr lang="en-US" sz="3400" b="0" i="1" dirty="0">
                <a:solidFill>
                  <a:srgbClr val="000000"/>
                </a:solidFill>
                <a:effectLst/>
                <a:latin typeface="Arial" panose="020B0604020202020204" pitchFamily="34" charset="0"/>
                <a:cs typeface="Arial" panose="020B0604020202020204" pitchFamily="34" charset="0"/>
              </a:rPr>
              <a:t>J. Agric. Food Chem</a:t>
            </a:r>
            <a:r>
              <a:rPr lang="en-US" sz="3400" b="0" dirty="0">
                <a:solidFill>
                  <a:srgbClr val="000000"/>
                </a:solidFill>
                <a:effectLst/>
                <a:latin typeface="Arial" panose="020B0604020202020204" pitchFamily="34" charset="0"/>
                <a:cs typeface="Arial" panose="020B0604020202020204" pitchFamily="34" charset="0"/>
              </a:rPr>
              <a:t>., </a:t>
            </a:r>
            <a:r>
              <a:rPr lang="en-US" sz="3400" b="0" i="1" dirty="0">
                <a:solidFill>
                  <a:srgbClr val="000000"/>
                </a:solidFill>
                <a:effectLst/>
                <a:latin typeface="Arial" panose="020B0604020202020204" pitchFamily="34" charset="0"/>
                <a:cs typeface="Arial" panose="020B0604020202020204" pitchFamily="34" charset="0"/>
              </a:rPr>
              <a:t>56</a:t>
            </a:r>
            <a:r>
              <a:rPr lang="en-US" sz="3400" b="0" dirty="0">
                <a:solidFill>
                  <a:srgbClr val="000000"/>
                </a:solidFill>
                <a:effectLst/>
                <a:latin typeface="Arial" panose="020B0604020202020204" pitchFamily="34" charset="0"/>
                <a:cs typeface="Arial" panose="020B0604020202020204" pitchFamily="34" charset="0"/>
              </a:rPr>
              <a:t>(8),2742-50. </a:t>
            </a:r>
            <a:r>
              <a:rPr lang="en-US" sz="3400" u="sng" dirty="0" err="1">
                <a:solidFill>
                  <a:srgbClr val="1C2DD2"/>
                </a:solidFill>
                <a:effectLst/>
                <a:latin typeface="Arial" panose="020B0604020202020204" pitchFamily="34" charset="0"/>
                <a:cs typeface="Arial" panose="020B0604020202020204" pitchFamily="34" charset="0"/>
              </a:rPr>
              <a:t>doi</a:t>
            </a:r>
            <a:r>
              <a:rPr lang="en-US" sz="3400" u="sng" dirty="0">
                <a:solidFill>
                  <a:srgbClr val="1C2DD2"/>
                </a:solidFill>
                <a:effectLst/>
                <a:latin typeface="Arial" panose="020B0604020202020204" pitchFamily="34" charset="0"/>
                <a:cs typeface="Arial" panose="020B0604020202020204" pitchFamily="34" charset="0"/>
              </a:rPr>
              <a:t>: 10.1021/jf0734</a:t>
            </a:r>
            <a:r>
              <a:rPr lang="en-US" sz="3400" b="0" u="sng" dirty="0">
                <a:solidFill>
                  <a:srgbClr val="1C2DD2"/>
                </a:solidFill>
                <a:effectLst/>
                <a:latin typeface="Arial" panose="020B0604020202020204" pitchFamily="34" charset="0"/>
                <a:cs typeface="Arial" panose="020B0604020202020204" pitchFamily="34" charset="0"/>
              </a:rPr>
              <a:t>267</a:t>
            </a:r>
            <a:r>
              <a:rPr lang="en-US" sz="3400" b="0" dirty="0">
                <a:solidFill>
                  <a:srgbClr val="000000"/>
                </a:solidFill>
                <a:effectLst/>
                <a:latin typeface="Arial" panose="020B0604020202020204" pitchFamily="34" charset="0"/>
                <a:cs typeface="Arial" panose="020B0604020202020204" pitchFamily="34" charset="0"/>
              </a:rPr>
              <a:t>.</a:t>
            </a:r>
          </a:p>
          <a:p>
            <a:pPr marL="0" indent="0" algn="just">
              <a:buNone/>
            </a:pPr>
            <a:r>
              <a:rPr lang="en-US" sz="3400" dirty="0">
                <a:solidFill>
                  <a:srgbClr val="000000"/>
                </a:solidFill>
                <a:latin typeface="Arial" panose="020B0604020202020204" pitchFamily="34" charset="0"/>
                <a:cs typeface="Arial" panose="020B0604020202020204" pitchFamily="34" charset="0"/>
              </a:rPr>
              <a:t>-Chaguri, M.P., </a:t>
            </a:r>
            <a:r>
              <a:rPr lang="en-US" sz="3400" dirty="0" err="1">
                <a:solidFill>
                  <a:srgbClr val="000000"/>
                </a:solidFill>
                <a:latin typeface="Arial" panose="020B0604020202020204" pitchFamily="34" charset="0"/>
                <a:cs typeface="Arial" panose="020B0604020202020204" pitchFamily="34" charset="0"/>
              </a:rPr>
              <a:t>Maulvault</a:t>
            </a:r>
            <a:r>
              <a:rPr lang="en-US" sz="3400" dirty="0">
                <a:solidFill>
                  <a:srgbClr val="000000"/>
                </a:solidFill>
                <a:latin typeface="Arial" panose="020B0604020202020204" pitchFamily="34" charset="0"/>
                <a:cs typeface="Arial" panose="020B0604020202020204" pitchFamily="34" charset="0"/>
              </a:rPr>
              <a:t>, A.L., Costa, S., Gonçalves, A., Nunes, M.L., Carvalho, M.L., Sant’Ana, L.S., </a:t>
            </a:r>
            <a:r>
              <a:rPr lang="en-US" sz="3400" dirty="0" err="1">
                <a:solidFill>
                  <a:srgbClr val="000000"/>
                </a:solidFill>
                <a:latin typeface="Arial" panose="020B0604020202020204" pitchFamily="34" charset="0"/>
                <a:cs typeface="Arial" panose="020B0604020202020204" pitchFamily="34" charset="0"/>
              </a:rPr>
              <a:t>Bandarra</a:t>
            </a:r>
            <a:r>
              <a:rPr lang="en-US" sz="3400" dirty="0">
                <a:solidFill>
                  <a:srgbClr val="000000"/>
                </a:solidFill>
                <a:latin typeface="Arial" panose="020B0604020202020204" pitchFamily="34" charset="0"/>
                <a:cs typeface="Arial" panose="020B0604020202020204" pitchFamily="34" charset="0"/>
              </a:rPr>
              <a:t>, N., &amp; Marques, A. (2017). Chemometrics tools to distinguish wild and farmed meagre (Argyrosomus regius). </a:t>
            </a:r>
            <a:r>
              <a:rPr lang="en-US" sz="3400" i="1" dirty="0">
                <a:solidFill>
                  <a:srgbClr val="000000"/>
                </a:solidFill>
                <a:latin typeface="Arial" panose="020B0604020202020204" pitchFamily="34" charset="0"/>
                <a:cs typeface="Arial" panose="020B0604020202020204" pitchFamily="34" charset="0"/>
              </a:rPr>
              <a:t>Journal Food Proces. Preserv.</a:t>
            </a:r>
            <a:r>
              <a:rPr lang="en-US" sz="3400" dirty="0">
                <a:solidFill>
                  <a:srgbClr val="000000"/>
                </a:solidFill>
                <a:latin typeface="Arial" panose="020B0604020202020204" pitchFamily="34" charset="0"/>
                <a:cs typeface="Arial" panose="020B0604020202020204" pitchFamily="34" charset="0"/>
              </a:rPr>
              <a:t>, </a:t>
            </a:r>
            <a:r>
              <a:rPr lang="en-US" sz="3400" i="1" dirty="0">
                <a:solidFill>
                  <a:srgbClr val="000000"/>
                </a:solidFill>
                <a:latin typeface="Arial" panose="020B0604020202020204" pitchFamily="34" charset="0"/>
                <a:cs typeface="Arial" panose="020B0604020202020204" pitchFamily="34" charset="0"/>
              </a:rPr>
              <a:t>41</a:t>
            </a:r>
            <a:r>
              <a:rPr lang="en-US" sz="3400" dirty="0">
                <a:solidFill>
                  <a:srgbClr val="000000"/>
                </a:solidFill>
                <a:latin typeface="Arial" panose="020B0604020202020204" pitchFamily="34" charset="0"/>
                <a:cs typeface="Arial" panose="020B0604020202020204" pitchFamily="34" charset="0"/>
              </a:rPr>
              <a:t>(6), e13312. </a:t>
            </a:r>
            <a:r>
              <a:rPr lang="en-US" sz="3400" u="sng" dirty="0">
                <a:solidFill>
                  <a:srgbClr val="1C2DD2"/>
                </a:solidFill>
                <a:latin typeface="Arial" panose="020B0604020202020204" pitchFamily="34" charset="0"/>
                <a:cs typeface="Arial" panose="020B0604020202020204" pitchFamily="34" charset="0"/>
              </a:rPr>
              <a:t>https://doi.org/10.1111/jfpp.13312.</a:t>
            </a:r>
            <a:endParaRPr lang="en-US" sz="3400" b="0" dirty="0">
              <a:solidFill>
                <a:srgbClr val="000000"/>
              </a:solidFill>
              <a:effectLst/>
              <a:latin typeface="Arial" panose="020B0604020202020204" pitchFamily="34" charset="0"/>
              <a:cs typeface="Arial" panose="020B0604020202020204" pitchFamily="34" charset="0"/>
            </a:endParaRPr>
          </a:p>
          <a:p>
            <a:pPr marL="0" indent="0" algn="just">
              <a:buNone/>
            </a:pPr>
            <a:r>
              <a:rPr lang="en-US" sz="3400" b="0" dirty="0">
                <a:solidFill>
                  <a:srgbClr val="000000"/>
                </a:solidFill>
                <a:effectLst/>
                <a:latin typeface="Arial" panose="020B0604020202020204" pitchFamily="34" charset="0"/>
                <a:cs typeface="Arial" panose="020B0604020202020204" pitchFamily="34" charset="0"/>
              </a:rPr>
              <a:t>-Custódio, P.J., </a:t>
            </a:r>
            <a:r>
              <a:rPr lang="en-US" sz="3400" b="0" dirty="0" err="1">
                <a:solidFill>
                  <a:srgbClr val="000000"/>
                </a:solidFill>
                <a:effectLst/>
                <a:latin typeface="Arial" panose="020B0604020202020204" pitchFamily="34" charset="0"/>
                <a:cs typeface="Arial" panose="020B0604020202020204" pitchFamily="34" charset="0"/>
              </a:rPr>
              <a:t>Pessanha</a:t>
            </a:r>
            <a:r>
              <a:rPr lang="en-US" sz="3400" b="0" dirty="0">
                <a:solidFill>
                  <a:srgbClr val="000000"/>
                </a:solidFill>
                <a:effectLst/>
                <a:latin typeface="Arial" panose="020B0604020202020204" pitchFamily="34" charset="0"/>
                <a:cs typeface="Arial" panose="020B0604020202020204" pitchFamily="34" charset="0"/>
              </a:rPr>
              <a:t>, </a:t>
            </a:r>
            <a:r>
              <a:rPr lang="en-US" sz="3400" b="0" dirty="0" err="1">
                <a:solidFill>
                  <a:srgbClr val="000000"/>
                </a:solidFill>
                <a:effectLst/>
                <a:latin typeface="Arial" panose="020B0604020202020204" pitchFamily="34" charset="0"/>
                <a:cs typeface="Arial" panose="020B0604020202020204" pitchFamily="34" charset="0"/>
              </a:rPr>
              <a:t>S.,Pereira</a:t>
            </a:r>
            <a:r>
              <a:rPr lang="en-US" sz="3400" b="0" dirty="0">
                <a:solidFill>
                  <a:srgbClr val="000000"/>
                </a:solidFill>
                <a:effectLst/>
                <a:latin typeface="Arial" panose="020B0604020202020204" pitchFamily="34" charset="0"/>
                <a:cs typeface="Arial" panose="020B0604020202020204" pitchFamily="34" charset="0"/>
              </a:rPr>
              <a:t>, C., Carvalho, M.L., Nunes, M.L. (2011). Comparative study of elemental content in farmed and wild life Sea Bass and Gilthead Bream from four different sites by FAAS and </a:t>
            </a:r>
            <a:r>
              <a:rPr lang="en-US" sz="3400" b="0" dirty="0" err="1">
                <a:solidFill>
                  <a:srgbClr val="000000"/>
                </a:solidFill>
                <a:effectLst/>
                <a:latin typeface="Arial" panose="020B0604020202020204" pitchFamily="34" charset="0"/>
                <a:cs typeface="Arial" panose="020B0604020202020204" pitchFamily="34" charset="0"/>
              </a:rPr>
              <a:t>EDXRF.</a:t>
            </a:r>
            <a:r>
              <a:rPr lang="en-US" sz="3400" b="0" i="1" dirty="0" err="1">
                <a:solidFill>
                  <a:srgbClr val="000000"/>
                </a:solidFill>
                <a:effectLst/>
                <a:latin typeface="Arial" panose="020B0604020202020204" pitchFamily="34" charset="0"/>
                <a:cs typeface="Arial" panose="020B0604020202020204" pitchFamily="34" charset="0"/>
              </a:rPr>
              <a:t>Food</a:t>
            </a:r>
            <a:r>
              <a:rPr lang="en-US" sz="3400" b="0" i="1" dirty="0">
                <a:solidFill>
                  <a:srgbClr val="000000"/>
                </a:solidFill>
                <a:effectLst/>
                <a:latin typeface="Arial" panose="020B0604020202020204" pitchFamily="34" charset="0"/>
                <a:cs typeface="Arial" panose="020B0604020202020204" pitchFamily="34" charset="0"/>
              </a:rPr>
              <a:t> Chem.</a:t>
            </a:r>
            <a:r>
              <a:rPr lang="en-US" sz="3400" b="0" dirty="0">
                <a:solidFill>
                  <a:srgbClr val="000000"/>
                </a:solidFill>
                <a:effectLst/>
                <a:latin typeface="Arial" panose="020B0604020202020204" pitchFamily="34" charset="0"/>
                <a:cs typeface="Arial" panose="020B0604020202020204" pitchFamily="34" charset="0"/>
              </a:rPr>
              <a:t>,124(1), 367-372. </a:t>
            </a:r>
            <a:r>
              <a:rPr lang="en-US" sz="3400" b="0" u="sng" dirty="0">
                <a:solidFill>
                  <a:srgbClr val="1C2DD2"/>
                </a:solidFill>
                <a:effectLst/>
                <a:latin typeface="Arial" panose="020B0604020202020204" pitchFamily="34" charset="0"/>
                <a:cs typeface="Arial" panose="020B0604020202020204" pitchFamily="34" charset="0"/>
                <a:hlinkClick r:id="rId8"/>
              </a:rPr>
              <a:t>https://doi.org/10.1016/j.foodchem.2010.06.020</a:t>
            </a:r>
            <a:r>
              <a:rPr lang="en-US" sz="3400" b="0" dirty="0">
                <a:solidFill>
                  <a:srgbClr val="000000"/>
                </a:solidFill>
                <a:effectLst/>
                <a:latin typeface="Arial" panose="020B0604020202020204" pitchFamily="34" charset="0"/>
                <a:cs typeface="Arial" panose="020B0604020202020204" pitchFamily="34" charset="0"/>
              </a:rPr>
              <a:t>.</a:t>
            </a:r>
          </a:p>
          <a:p>
            <a:pPr marL="0" indent="0" algn="just">
              <a:buNone/>
            </a:pPr>
            <a:r>
              <a:rPr lang="en-US" sz="3400" dirty="0">
                <a:solidFill>
                  <a:srgbClr val="000000"/>
                </a:solidFill>
                <a:latin typeface="Arial" panose="020B0604020202020204" pitchFamily="34" charset="0"/>
                <a:cs typeface="Arial" panose="020B0604020202020204" pitchFamily="34" charset="0"/>
              </a:rPr>
              <a:t>-Aziz, A., Fallah,, S., </a:t>
            </a:r>
            <a:r>
              <a:rPr lang="en-US" sz="3400" dirty="0" err="1">
                <a:solidFill>
                  <a:srgbClr val="000000"/>
                </a:solidFill>
                <a:latin typeface="Arial" panose="020B0604020202020204" pitchFamily="34" charset="0"/>
                <a:cs typeface="Arial" panose="020B0604020202020204" pitchFamily="34" charset="0"/>
              </a:rPr>
              <a:t>Saei-Dehkordi</a:t>
            </a:r>
            <a:r>
              <a:rPr lang="en-US" sz="3400" dirty="0">
                <a:solidFill>
                  <a:srgbClr val="000000"/>
                </a:solidFill>
                <a:latin typeface="Arial" panose="020B0604020202020204" pitchFamily="34" charset="0"/>
                <a:cs typeface="Arial" panose="020B0604020202020204" pitchFamily="34" charset="0"/>
              </a:rPr>
              <a:t>,  S., </a:t>
            </a:r>
            <a:r>
              <a:rPr lang="en-US" sz="3400" dirty="0" err="1">
                <a:solidFill>
                  <a:srgbClr val="000000"/>
                </a:solidFill>
                <a:latin typeface="Arial" panose="020B0604020202020204" pitchFamily="34" charset="0"/>
                <a:cs typeface="Arial" panose="020B0604020202020204" pitchFamily="34" charset="0"/>
              </a:rPr>
              <a:t>Nematollahi</a:t>
            </a:r>
            <a:r>
              <a:rPr lang="en-US" sz="3400" dirty="0">
                <a:solidFill>
                  <a:srgbClr val="000000"/>
                </a:solidFill>
                <a:latin typeface="Arial" panose="020B0604020202020204" pitchFamily="34" charset="0"/>
                <a:cs typeface="Arial" panose="020B0604020202020204" pitchFamily="34" charset="0"/>
              </a:rPr>
              <a:t>, A., Tina Jafari, T.(2011). Comparative study of heavy metal and trace element accumulation in edible tissues of farmed and wild rainbow trout (Oncorhynchus mykiss) using ICP-OES technique. </a:t>
            </a:r>
            <a:r>
              <a:rPr lang="en-US" sz="3400" i="1" dirty="0" err="1">
                <a:solidFill>
                  <a:srgbClr val="000000"/>
                </a:solidFill>
                <a:latin typeface="Arial" panose="020B0604020202020204" pitchFamily="34" charset="0"/>
                <a:cs typeface="Arial" panose="020B0604020202020204" pitchFamily="34" charset="0"/>
              </a:rPr>
              <a:t>Microchem</a:t>
            </a:r>
            <a:r>
              <a:rPr lang="en-US" sz="3400" i="1" dirty="0">
                <a:solidFill>
                  <a:srgbClr val="000000"/>
                </a:solidFill>
                <a:latin typeface="Arial" panose="020B0604020202020204" pitchFamily="34" charset="0"/>
                <a:cs typeface="Arial" panose="020B0604020202020204" pitchFamily="34" charset="0"/>
              </a:rPr>
              <a:t>. J.,</a:t>
            </a:r>
            <a:r>
              <a:rPr lang="en-US" sz="3400" dirty="0">
                <a:solidFill>
                  <a:srgbClr val="000000"/>
                </a:solidFill>
                <a:latin typeface="Arial" panose="020B0604020202020204" pitchFamily="34" charset="0"/>
                <a:cs typeface="Arial" panose="020B0604020202020204" pitchFamily="34" charset="0"/>
              </a:rPr>
              <a:t> </a:t>
            </a:r>
            <a:r>
              <a:rPr lang="en-US" sz="3400" i="1" dirty="0">
                <a:solidFill>
                  <a:srgbClr val="000000"/>
                </a:solidFill>
                <a:latin typeface="Arial" panose="020B0604020202020204" pitchFamily="34" charset="0"/>
                <a:cs typeface="Arial" panose="020B0604020202020204" pitchFamily="34" charset="0"/>
              </a:rPr>
              <a:t>98</a:t>
            </a:r>
            <a:r>
              <a:rPr lang="en-US" sz="3400" dirty="0">
                <a:solidFill>
                  <a:srgbClr val="000000"/>
                </a:solidFill>
                <a:latin typeface="Arial" panose="020B0604020202020204" pitchFamily="34" charset="0"/>
                <a:cs typeface="Arial" panose="020B0604020202020204" pitchFamily="34" charset="0"/>
              </a:rPr>
              <a:t> (2), 275-279. </a:t>
            </a:r>
            <a:r>
              <a:rPr lang="en-US" sz="3400" u="sng" dirty="0">
                <a:solidFill>
                  <a:srgbClr val="1C2DD2"/>
                </a:solidFill>
                <a:latin typeface="Arial" panose="020B0604020202020204" pitchFamily="34" charset="0"/>
                <a:cs typeface="Arial" panose="020B0604020202020204" pitchFamily="34" charset="0"/>
              </a:rPr>
              <a:t>https://doi.org/10.1016/j.microc.2011.02.007</a:t>
            </a:r>
            <a:r>
              <a:rPr lang="en-US" sz="3400" dirty="0">
                <a:solidFill>
                  <a:srgbClr val="000000"/>
                </a:solidFill>
                <a:latin typeface="Arial" panose="020B0604020202020204" pitchFamily="34" charset="0"/>
                <a:cs typeface="Arial" panose="020B0604020202020204" pitchFamily="34" charset="0"/>
              </a:rPr>
              <a:t>.</a:t>
            </a:r>
            <a:endParaRPr lang="en-US" sz="3400" b="0" dirty="0">
              <a:solidFill>
                <a:srgbClr val="000000"/>
              </a:solidFill>
              <a:effectLst/>
              <a:latin typeface="Arial" panose="020B0604020202020204" pitchFamily="34" charset="0"/>
              <a:cs typeface="Arial" panose="020B0604020202020204" pitchFamily="34" charset="0"/>
            </a:endParaRPr>
          </a:p>
          <a:p>
            <a:pPr marL="0" indent="0" algn="just">
              <a:buNone/>
            </a:pPr>
            <a:endParaRPr lang="el-GR" sz="1800" dirty="0"/>
          </a:p>
        </p:txBody>
      </p:sp>
    </p:spTree>
    <p:extLst>
      <p:ext uri="{BB962C8B-B14F-4D97-AF65-F5344CB8AC3E}">
        <p14:creationId xmlns:p14="http://schemas.microsoft.com/office/powerpoint/2010/main" val="124453940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7D16CA4B-DEF1-A177-AF64-7E4D12F85C7F}"/>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B44872EE-A324-9D1D-0A83-227F30D91FE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B6370F6F-5558-BC7A-B093-1DBD28FB2C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382D564F-429A-09E7-C5DD-3D57CCE8E5A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07055EB7-1DC2-E66D-2C37-1428078E37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86435026-5033-488B-1B39-D1425945CBEA}"/>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BD066826-272F-5F02-EFA5-49B8F8CE73FB}"/>
              </a:ext>
            </a:extLst>
          </p:cNvPr>
          <p:cNvSpPr>
            <a:spLocks noGrp="1"/>
          </p:cNvSpPr>
          <p:nvPr>
            <p:ph idx="1"/>
          </p:nvPr>
        </p:nvSpPr>
        <p:spPr/>
        <p:txBody>
          <a:bodyPr>
            <a:normAutofit fontScale="92500" lnSpcReduction="10000"/>
          </a:bodyPr>
          <a:lstStyle/>
          <a:p>
            <a:pPr marL="0" indent="0" algn="just">
              <a:buNone/>
            </a:pPr>
            <a:r>
              <a:rPr lang="en-US" sz="1900" dirty="0">
                <a:solidFill>
                  <a:srgbClr val="1C2DD2"/>
                </a:solidFill>
                <a:latin typeface="Arial" panose="020B0604020202020204" pitchFamily="34" charset="0"/>
                <a:cs typeface="Arial" panose="020B0604020202020204" pitchFamily="34" charset="0"/>
              </a:rPr>
              <a:t>-</a:t>
            </a:r>
            <a:r>
              <a:rPr lang="en-US" sz="1700" b="0" dirty="0" err="1">
                <a:solidFill>
                  <a:srgbClr val="000000"/>
                </a:solidFill>
                <a:effectLst/>
                <a:latin typeface="Arial" panose="020B0604020202020204" pitchFamily="34" charset="0"/>
                <a:cs typeface="Arial" panose="020B0604020202020204" pitchFamily="34" charset="0"/>
              </a:rPr>
              <a:t>Gamboa</a:t>
            </a:r>
            <a:r>
              <a:rPr lang="en-US" sz="1700" b="0" dirty="0">
                <a:solidFill>
                  <a:srgbClr val="000000"/>
                </a:solidFill>
                <a:effectLst/>
                <a:latin typeface="Arial" panose="020B0604020202020204" pitchFamily="34" charset="0"/>
                <a:cs typeface="Arial" panose="020B0604020202020204" pitchFamily="34" charset="0"/>
              </a:rPr>
              <a:t>-Delgado, J., Molina-Poveda, C., Godínez-</a:t>
            </a:r>
            <a:r>
              <a:rPr lang="en-US" sz="1700" b="0" dirty="0" err="1">
                <a:solidFill>
                  <a:srgbClr val="000000"/>
                </a:solidFill>
                <a:effectLst/>
                <a:latin typeface="Arial" panose="020B0604020202020204" pitchFamily="34" charset="0"/>
                <a:cs typeface="Arial" panose="020B0604020202020204" pitchFamily="34" charset="0"/>
              </a:rPr>
              <a:t>Siordia</a:t>
            </a:r>
            <a:r>
              <a:rPr lang="en-US" sz="1700" b="0" dirty="0">
                <a:solidFill>
                  <a:srgbClr val="000000"/>
                </a:solidFill>
                <a:effectLst/>
                <a:latin typeface="Arial" panose="020B0604020202020204" pitchFamily="34" charset="0"/>
                <a:cs typeface="Arial" panose="020B0604020202020204" pitchFamily="34" charset="0"/>
              </a:rPr>
              <a:t>, D.E, Villarreal-Cavazos, D., </a:t>
            </a:r>
            <a:r>
              <a:rPr lang="en-US" sz="1700" b="0" dirty="0" err="1">
                <a:solidFill>
                  <a:srgbClr val="000000"/>
                </a:solidFill>
                <a:effectLst/>
                <a:latin typeface="Arial" panose="020B0604020202020204" pitchFamily="34" charset="0"/>
                <a:cs typeface="Arial" panose="020B0604020202020204" pitchFamily="34" charset="0"/>
              </a:rPr>
              <a:t>Ricque</a:t>
            </a:r>
            <a:r>
              <a:rPr lang="en-US" sz="1700" b="0" dirty="0">
                <a:solidFill>
                  <a:srgbClr val="000000"/>
                </a:solidFill>
                <a:effectLst/>
                <a:latin typeface="Arial" panose="020B0604020202020204" pitchFamily="34" charset="0"/>
                <a:cs typeface="Arial" panose="020B0604020202020204" pitchFamily="34" charset="0"/>
              </a:rPr>
              <a:t>-Marie, D., &amp; Cruz-Suárez, L.E. (2014). Application of stable isotope analysis to differentiate shrimp extracted by industrial fishing or produced through aquaculture practices. </a:t>
            </a:r>
            <a:r>
              <a:rPr lang="en-US" sz="1700" b="0" i="1" dirty="0">
                <a:solidFill>
                  <a:srgbClr val="000000"/>
                </a:solidFill>
                <a:effectLst/>
                <a:latin typeface="Arial" panose="020B0604020202020204" pitchFamily="34" charset="0"/>
                <a:cs typeface="Arial" panose="020B0604020202020204" pitchFamily="34" charset="0"/>
              </a:rPr>
              <a:t>Canadian Journal of Fisheries and Aquatic Sciences</a:t>
            </a:r>
            <a:r>
              <a:rPr lang="en-US" sz="1700" i="1" dirty="0">
                <a:solidFill>
                  <a:srgbClr val="000000"/>
                </a:solidFill>
                <a:latin typeface="Arial" panose="020B0604020202020204" pitchFamily="34" charset="0"/>
                <a:cs typeface="Arial" panose="020B0604020202020204" pitchFamily="34" charset="0"/>
              </a:rPr>
              <a:t>,</a:t>
            </a:r>
            <a:r>
              <a:rPr lang="en-US" sz="1700" b="0" dirty="0">
                <a:solidFill>
                  <a:srgbClr val="000000"/>
                </a:solidFill>
                <a:effectLst/>
                <a:latin typeface="Arial" panose="020B0604020202020204" pitchFamily="34" charset="0"/>
                <a:cs typeface="Arial" panose="020B0604020202020204" pitchFamily="34" charset="0"/>
              </a:rPr>
              <a:t> </a:t>
            </a:r>
            <a:r>
              <a:rPr lang="en-US" sz="1700" b="0" i="1" dirty="0">
                <a:solidFill>
                  <a:srgbClr val="000000"/>
                </a:solidFill>
                <a:effectLst/>
                <a:latin typeface="Arial" panose="020B0604020202020204" pitchFamily="34" charset="0"/>
                <a:cs typeface="Arial" panose="020B0604020202020204" pitchFamily="34" charset="0"/>
              </a:rPr>
              <a:t>71</a:t>
            </a:r>
            <a:r>
              <a:rPr lang="en-US" sz="1700" b="0" dirty="0">
                <a:solidFill>
                  <a:srgbClr val="000000"/>
                </a:solidFill>
                <a:effectLst/>
                <a:latin typeface="Arial" panose="020B0604020202020204" pitchFamily="34" charset="0"/>
                <a:cs typeface="Arial" panose="020B0604020202020204" pitchFamily="34" charset="0"/>
              </a:rPr>
              <a:t>(10), 1520-1528. </a:t>
            </a:r>
            <a:r>
              <a:rPr lang="en-US" sz="1700" b="0" u="sng" dirty="0">
                <a:solidFill>
                  <a:srgbClr val="1C2DD2"/>
                </a:solidFill>
                <a:effectLst/>
                <a:latin typeface="Arial" panose="020B0604020202020204" pitchFamily="34" charset="0"/>
                <a:cs typeface="Arial" panose="020B0604020202020204" pitchFamily="34" charset="0"/>
                <a:hlinkClick r:id="rId7"/>
              </a:rPr>
              <a:t>https://doi.org/10.1139/cjfas-2014-0005</a:t>
            </a:r>
            <a:r>
              <a:rPr lang="en-US" sz="1700" b="0" u="sng" dirty="0">
                <a:solidFill>
                  <a:srgbClr val="1C2DD2"/>
                </a:solidFill>
                <a:effectLst/>
                <a:latin typeface="Arial" panose="020B0604020202020204" pitchFamily="34" charset="0"/>
                <a:cs typeface="Arial" panose="020B0604020202020204" pitchFamily="34" charset="0"/>
              </a:rPr>
              <a:t>.</a:t>
            </a:r>
            <a:endParaRPr lang="el-GR" sz="1700" dirty="0">
              <a:solidFill>
                <a:srgbClr val="1C2DD2"/>
              </a:solidFill>
              <a:latin typeface="Arial" panose="020B0604020202020204" pitchFamily="34" charset="0"/>
              <a:cs typeface="Arial" panose="020B0604020202020204" pitchFamily="34" charset="0"/>
            </a:endParaRPr>
          </a:p>
          <a:p>
            <a:pPr marL="0" indent="0" algn="just">
              <a:buNone/>
            </a:pPr>
            <a:r>
              <a:rPr lang="el-GR" sz="1700" dirty="0">
                <a:latin typeface="Arial" panose="020B0604020202020204" pitchFamily="34" charset="0"/>
                <a:cs typeface="Arial" panose="020B0604020202020204" pitchFamily="34" charset="0"/>
              </a:rPr>
              <a:t>-</a:t>
            </a:r>
            <a:r>
              <a:rPr lang="en-US" sz="1700" dirty="0" err="1">
                <a:latin typeface="Arial" panose="020B0604020202020204" pitchFamily="34" charset="0"/>
                <a:cs typeface="Arial" panose="020B0604020202020204" pitchFamily="34" charset="0"/>
              </a:rPr>
              <a:t>Grigorakis</a:t>
            </a:r>
            <a:r>
              <a:rPr lang="en-US" sz="1700" dirty="0">
                <a:latin typeface="Arial" panose="020B0604020202020204" pitchFamily="34" charset="0"/>
                <a:cs typeface="Arial" panose="020B0604020202020204" pitchFamily="34" charset="0"/>
              </a:rPr>
              <a:t>, K. (2007). Compositional and organoleptic quality of farmed and wild gilthead sea bream (</a:t>
            </a:r>
            <a:r>
              <a:rPr lang="en-US" sz="1700" i="1" dirty="0">
                <a:latin typeface="Arial" panose="020B0604020202020204" pitchFamily="34" charset="0"/>
                <a:cs typeface="Arial" panose="020B0604020202020204" pitchFamily="34" charset="0"/>
              </a:rPr>
              <a:t>Sparus </a:t>
            </a:r>
            <a:r>
              <a:rPr lang="en-US" sz="1700" i="1" dirty="0" err="1">
                <a:latin typeface="Arial" panose="020B0604020202020204" pitchFamily="34" charset="0"/>
                <a:cs typeface="Arial" panose="020B0604020202020204" pitchFamily="34" charset="0"/>
              </a:rPr>
              <a:t>aurata</a:t>
            </a:r>
            <a:r>
              <a:rPr lang="en-US" sz="1700" dirty="0">
                <a:latin typeface="Arial" panose="020B0604020202020204" pitchFamily="34" charset="0"/>
                <a:cs typeface="Arial" panose="020B0604020202020204" pitchFamily="34" charset="0"/>
              </a:rPr>
              <a:t>) and sea bass (</a:t>
            </a:r>
            <a:r>
              <a:rPr lang="en-US" sz="1700" i="1" dirty="0" err="1">
                <a:latin typeface="Arial" panose="020B0604020202020204" pitchFamily="34" charset="0"/>
                <a:cs typeface="Arial" panose="020B0604020202020204" pitchFamily="34" charset="0"/>
              </a:rPr>
              <a:t>Dicentrarchus</a:t>
            </a:r>
            <a:r>
              <a:rPr lang="en-US" sz="1700" i="1" dirty="0">
                <a:latin typeface="Arial" panose="020B0604020202020204" pitchFamily="34" charset="0"/>
                <a:cs typeface="Arial" panose="020B0604020202020204" pitchFamily="34" charset="0"/>
              </a:rPr>
              <a:t> </a:t>
            </a:r>
            <a:r>
              <a:rPr lang="en-US" sz="1700" i="1" dirty="0" err="1">
                <a:latin typeface="Arial" panose="020B0604020202020204" pitchFamily="34" charset="0"/>
                <a:cs typeface="Arial" panose="020B0604020202020204" pitchFamily="34" charset="0"/>
              </a:rPr>
              <a:t>labrax</a:t>
            </a:r>
            <a:r>
              <a:rPr lang="en-US" sz="1700" dirty="0">
                <a:latin typeface="Arial" panose="020B0604020202020204" pitchFamily="34" charset="0"/>
                <a:cs typeface="Arial" panose="020B0604020202020204" pitchFamily="34" charset="0"/>
              </a:rPr>
              <a:t>) and factors affecting it: A review. </a:t>
            </a:r>
            <a:r>
              <a:rPr lang="en-US" sz="1700" i="1" dirty="0">
                <a:latin typeface="Arial" panose="020B0604020202020204" pitchFamily="34" charset="0"/>
                <a:cs typeface="Arial" panose="020B0604020202020204" pitchFamily="34" charset="0"/>
              </a:rPr>
              <a:t>Aquaculture</a:t>
            </a:r>
            <a:r>
              <a:rPr lang="en-US" sz="1700" dirty="0">
                <a:latin typeface="Arial" panose="020B0604020202020204" pitchFamily="34" charset="0"/>
                <a:cs typeface="Arial" panose="020B0604020202020204" pitchFamily="34" charset="0"/>
              </a:rPr>
              <a:t>, </a:t>
            </a:r>
            <a:r>
              <a:rPr lang="en-US" sz="1700" i="1" dirty="0">
                <a:latin typeface="Arial" panose="020B0604020202020204" pitchFamily="34" charset="0"/>
                <a:cs typeface="Arial" panose="020B0604020202020204" pitchFamily="34" charset="0"/>
              </a:rPr>
              <a:t>272</a:t>
            </a:r>
            <a:r>
              <a:rPr lang="en-US" sz="1700" dirty="0">
                <a:latin typeface="Arial" panose="020B0604020202020204" pitchFamily="34" charset="0"/>
                <a:cs typeface="Arial" panose="020B0604020202020204" pitchFamily="34" charset="0"/>
              </a:rPr>
              <a:t>(1–4),55-75</a:t>
            </a:r>
            <a:r>
              <a:rPr lang="en-US" sz="1700" u="sng" dirty="0">
                <a:solidFill>
                  <a:srgbClr val="1C2DD2"/>
                </a:solidFill>
                <a:latin typeface="Arial" panose="020B0604020202020204" pitchFamily="34" charset="0"/>
                <a:cs typeface="Arial" panose="020B0604020202020204" pitchFamily="34" charset="0"/>
              </a:rPr>
              <a:t>. </a:t>
            </a:r>
            <a:r>
              <a:rPr lang="en-US" sz="1700" u="sng" dirty="0">
                <a:solidFill>
                  <a:srgbClr val="1C2DD2"/>
                </a:solidFill>
                <a:latin typeface="Arial" panose="020B0604020202020204" pitchFamily="34" charset="0"/>
                <a:cs typeface="Arial" panose="020B0604020202020204" pitchFamily="34" charset="0"/>
                <a:hlinkClick r:id="rId8"/>
              </a:rPr>
              <a:t>https://doi.org/10.1016/j.aquaculture.2007.04.062</a:t>
            </a:r>
            <a:r>
              <a:rPr lang="en-US" sz="1700" dirty="0">
                <a:latin typeface="Arial" panose="020B0604020202020204" pitchFamily="34" charset="0"/>
                <a:cs typeface="Arial" panose="020B0604020202020204" pitchFamily="34" charset="0"/>
              </a:rPr>
              <a:t>.</a:t>
            </a:r>
          </a:p>
          <a:p>
            <a:pPr marL="0" indent="0" algn="just">
              <a:buNone/>
            </a:pPr>
            <a:r>
              <a:rPr lang="en-US" sz="1700" dirty="0">
                <a:latin typeface="Arial" panose="020B0604020202020204" pitchFamily="34" charset="0"/>
                <a:cs typeface="Arial" panose="020B0604020202020204" pitchFamily="34" charset="0"/>
              </a:rPr>
              <a:t>-Iguchi, J., Takashima, Y., </a:t>
            </a:r>
            <a:r>
              <a:rPr lang="en-US" sz="1700" dirty="0" err="1">
                <a:latin typeface="Arial" panose="020B0604020202020204" pitchFamily="34" charset="0"/>
                <a:cs typeface="Arial" panose="020B0604020202020204" pitchFamily="34" charset="0"/>
              </a:rPr>
              <a:t>Namikoshi</a:t>
            </a:r>
            <a:r>
              <a:rPr lang="en-US" sz="1700" dirty="0">
                <a:latin typeface="Arial" panose="020B0604020202020204" pitchFamily="34" charset="0"/>
                <a:cs typeface="Arial" panose="020B0604020202020204" pitchFamily="34" charset="0"/>
              </a:rPr>
              <a:t>, A., Yamashita, Y., &amp; Yamashita, M. (2013). Origin identification method by multiple trace elemental analysis of short-neck clams produced in Japan, China, and the Republic of Korea. </a:t>
            </a:r>
            <a:r>
              <a:rPr lang="en-US" sz="1700" i="1" dirty="0">
                <a:latin typeface="Arial" panose="020B0604020202020204" pitchFamily="34" charset="0"/>
                <a:cs typeface="Arial" panose="020B0604020202020204" pitchFamily="34" charset="0"/>
              </a:rPr>
              <a:t>Fisheries Sci</a:t>
            </a:r>
            <a:r>
              <a:rPr lang="en-US" sz="1700" dirty="0">
                <a:latin typeface="Arial" panose="020B0604020202020204" pitchFamily="34" charset="0"/>
                <a:cs typeface="Arial" panose="020B0604020202020204" pitchFamily="34" charset="0"/>
              </a:rPr>
              <a:t>., </a:t>
            </a:r>
            <a:r>
              <a:rPr lang="en-US" sz="1700" i="1" dirty="0">
                <a:latin typeface="Arial" panose="020B0604020202020204" pitchFamily="34" charset="0"/>
                <a:cs typeface="Arial" panose="020B0604020202020204" pitchFamily="34" charset="0"/>
              </a:rPr>
              <a:t>79</a:t>
            </a:r>
            <a:r>
              <a:rPr lang="en-US" sz="1700" dirty="0">
                <a:latin typeface="Arial" panose="020B0604020202020204" pitchFamily="34" charset="0"/>
                <a:cs typeface="Arial" panose="020B0604020202020204" pitchFamily="34" charset="0"/>
              </a:rPr>
              <a:t>(6), 977-982. </a:t>
            </a:r>
            <a:r>
              <a:rPr lang="en-US" sz="1700" u="sng" dirty="0">
                <a:solidFill>
                  <a:srgbClr val="1C2DD2"/>
                </a:solidFill>
                <a:latin typeface="Arial" panose="020B0604020202020204" pitchFamily="34" charset="0"/>
                <a:cs typeface="Arial" panose="020B0604020202020204" pitchFamily="34" charset="0"/>
              </a:rPr>
              <a:t>https://doi.org/10.1007/s12562-013-0659-9.</a:t>
            </a:r>
          </a:p>
          <a:p>
            <a:pPr marL="0" indent="0" algn="just">
              <a:buNone/>
            </a:pPr>
            <a:r>
              <a:rPr lang="it-IT" sz="1700" b="0" dirty="0">
                <a:solidFill>
                  <a:srgbClr val="000000"/>
                </a:solidFill>
                <a:effectLst/>
                <a:latin typeface="Arial" panose="020B0604020202020204" pitchFamily="34" charset="0"/>
                <a:cs typeface="Arial" panose="020B0604020202020204" pitchFamily="34" charset="0"/>
              </a:rPr>
              <a:t>-Infante, C., Catanese, G., Ponce, M., &amp; Manchado, M. (2004). Novel method for the authentication of frigate tunas (Auxis thazard and Auxis rochei) in commercial canned products. </a:t>
            </a:r>
            <a:r>
              <a:rPr lang="it-IT" sz="1700" b="0" i="1" dirty="0">
                <a:solidFill>
                  <a:srgbClr val="000000"/>
                </a:solidFill>
                <a:effectLst/>
                <a:latin typeface="Arial" panose="020B0604020202020204" pitchFamily="34" charset="0"/>
                <a:cs typeface="Arial" panose="020B0604020202020204" pitchFamily="34" charset="0"/>
              </a:rPr>
              <a:t>J. Agric. Food Chem</a:t>
            </a:r>
            <a:r>
              <a:rPr lang="it-IT" sz="1700" b="0" dirty="0">
                <a:solidFill>
                  <a:srgbClr val="000000"/>
                </a:solidFill>
                <a:effectLst/>
                <a:latin typeface="Arial" panose="020B0604020202020204" pitchFamily="34" charset="0"/>
                <a:cs typeface="Arial" panose="020B0604020202020204" pitchFamily="34" charset="0"/>
              </a:rPr>
              <a:t>.,</a:t>
            </a:r>
            <a:r>
              <a:rPr lang="it-IT" sz="1700" b="0" i="1" dirty="0">
                <a:solidFill>
                  <a:srgbClr val="000000"/>
                </a:solidFill>
                <a:effectLst/>
                <a:latin typeface="Arial" panose="020B0604020202020204" pitchFamily="34" charset="0"/>
                <a:cs typeface="Arial" panose="020B0604020202020204" pitchFamily="34" charset="0"/>
              </a:rPr>
              <a:t>52</a:t>
            </a:r>
            <a:r>
              <a:rPr lang="it-IT" sz="1700" b="0" dirty="0">
                <a:solidFill>
                  <a:srgbClr val="000000"/>
                </a:solidFill>
                <a:effectLst/>
                <a:latin typeface="Arial" panose="020B0604020202020204" pitchFamily="34" charset="0"/>
                <a:cs typeface="Arial" panose="020B0604020202020204" pitchFamily="34" charset="0"/>
              </a:rPr>
              <a:t>(25),7435-43. </a:t>
            </a:r>
            <a:r>
              <a:rPr lang="it-IT" sz="1700" b="0" u="sng" dirty="0">
                <a:solidFill>
                  <a:srgbClr val="1C2DD2"/>
                </a:solidFill>
                <a:effectLst/>
                <a:latin typeface="Arial" panose="020B0604020202020204" pitchFamily="34" charset="0"/>
                <a:cs typeface="Arial" panose="020B0604020202020204" pitchFamily="34" charset="0"/>
              </a:rPr>
              <a:t>doi: 10.1021/jf0492868</a:t>
            </a:r>
            <a:r>
              <a:rPr lang="it-IT" sz="1700" b="0" dirty="0">
                <a:solidFill>
                  <a:srgbClr val="000000"/>
                </a:solidFill>
                <a:effectLst/>
                <a:latin typeface="Arial" panose="020B0604020202020204" pitchFamily="34" charset="0"/>
                <a:cs typeface="Arial" panose="020B0604020202020204" pitchFamily="34" charset="0"/>
              </a:rPr>
              <a:t>.</a:t>
            </a:r>
          </a:p>
          <a:p>
            <a:pPr marL="0" indent="0" algn="just">
              <a:buNone/>
            </a:pPr>
            <a:r>
              <a:rPr lang="it-IT" sz="1700" dirty="0">
                <a:solidFill>
                  <a:srgbClr val="000000"/>
                </a:solidFill>
                <a:latin typeface="Arial" panose="020B0604020202020204" pitchFamily="34" charset="0"/>
                <a:cs typeface="Arial" panose="020B0604020202020204" pitchFamily="34" charset="0"/>
              </a:rPr>
              <a:t>-Karabagias, I.K., Maia, M., Karabagias, V.K. et al. (2020). Quality and origin characterisation of Portuguese, Greek, Oceanian, and Asian honey, based on poly-parametric analysis hand in hand with dimension reduction and classification techniques. </a:t>
            </a:r>
            <a:r>
              <a:rPr lang="it-IT" sz="1700" i="1" dirty="0">
                <a:solidFill>
                  <a:srgbClr val="000000"/>
                </a:solidFill>
                <a:latin typeface="Arial" panose="020B0604020202020204" pitchFamily="34" charset="0"/>
                <a:cs typeface="Arial" panose="020B0604020202020204" pitchFamily="34" charset="0"/>
              </a:rPr>
              <a:t>Eur Food Res Technol 246</a:t>
            </a:r>
            <a:r>
              <a:rPr lang="it-IT" sz="1700" dirty="0">
                <a:solidFill>
                  <a:srgbClr val="000000"/>
                </a:solidFill>
                <a:latin typeface="Arial" panose="020B0604020202020204" pitchFamily="34" charset="0"/>
                <a:cs typeface="Arial" panose="020B0604020202020204" pitchFamily="34" charset="0"/>
              </a:rPr>
              <a:t>, 987–1006. </a:t>
            </a:r>
            <a:r>
              <a:rPr lang="it-IT" sz="1700" u="sng" dirty="0">
                <a:solidFill>
                  <a:srgbClr val="1C2DD2"/>
                </a:solidFill>
                <a:latin typeface="Arial" panose="020B0604020202020204" pitchFamily="34" charset="0"/>
                <a:cs typeface="Arial" panose="020B0604020202020204" pitchFamily="34" charset="0"/>
              </a:rPr>
              <a:t>https://doi.org/10.1007/s00217-020-03461-8</a:t>
            </a:r>
            <a:endParaRPr lang="it-IT" sz="1700" b="0" u="sng" dirty="0">
              <a:solidFill>
                <a:srgbClr val="1C2DD2"/>
              </a:solidFill>
              <a:effectLst/>
              <a:latin typeface="Arial" panose="020B0604020202020204" pitchFamily="34" charset="0"/>
              <a:cs typeface="Arial" panose="020B0604020202020204" pitchFamily="34" charset="0"/>
            </a:endParaRPr>
          </a:p>
          <a:p>
            <a:pPr marL="0" indent="0" algn="just">
              <a:buNone/>
            </a:pPr>
            <a:endParaRPr lang="it-IT" sz="1900" b="0" dirty="0">
              <a:solidFill>
                <a:srgbClr val="000000"/>
              </a:solidFill>
              <a:effectLst/>
              <a:latin typeface="Arial" panose="020B0604020202020204" pitchFamily="34" charset="0"/>
              <a:cs typeface="Arial" panose="020B0604020202020204" pitchFamily="34" charset="0"/>
            </a:endParaRPr>
          </a:p>
          <a:p>
            <a:pPr marL="0" indent="0">
              <a:buNone/>
            </a:pPr>
            <a:endParaRPr lang="el-GR" dirty="0"/>
          </a:p>
        </p:txBody>
      </p:sp>
    </p:spTree>
    <p:extLst>
      <p:ext uri="{BB962C8B-B14F-4D97-AF65-F5344CB8AC3E}">
        <p14:creationId xmlns:p14="http://schemas.microsoft.com/office/powerpoint/2010/main" val="12553124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B691C4-C93A-4725-8B9E-6DBB57C1685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DFDCB88F-A868-3889-3979-78F4DE382628}"/>
              </a:ext>
            </a:extLst>
          </p:cNvPr>
          <p:cNvSpPr>
            <a:spLocks noGrp="1"/>
          </p:cNvSpPr>
          <p:nvPr>
            <p:ph idx="1"/>
          </p:nvPr>
        </p:nvSpPr>
        <p:spPr>
          <a:xfrm>
            <a:off x="395536" y="1642790"/>
            <a:ext cx="8229600" cy="3847157"/>
          </a:xfrm>
        </p:spPr>
        <p:txBody>
          <a:bodyPr>
            <a:normAutofit fontScale="25000" lnSpcReduction="20000"/>
          </a:bodyPr>
          <a:lstStyle/>
          <a:p>
            <a:pPr marL="0" indent="0" algn="just">
              <a:buNone/>
            </a:pPr>
            <a:r>
              <a:rPr lang="it-IT" sz="7200" dirty="0">
                <a:solidFill>
                  <a:srgbClr val="000000"/>
                </a:solidFill>
                <a:latin typeface="Arial" panose="020B0604020202020204" pitchFamily="34" charset="0"/>
                <a:cs typeface="Arial" panose="020B0604020202020204" pitchFamily="34" charset="0"/>
              </a:rPr>
              <a:t>-</a:t>
            </a:r>
            <a:r>
              <a:rPr lang="en-US" sz="7200" dirty="0">
                <a:latin typeface="Arial" panose="020B0604020202020204" pitchFamily="34" charset="0"/>
                <a:cs typeface="Arial" panose="020B0604020202020204" pitchFamily="34" charset="0"/>
              </a:rPr>
              <a:t> Li, L., Boyd, C.E., &amp; Dong, S. (2015). Chemical profiling with modeling differentiates Ictalurid catfish produced in fertilized and feeding ponds. </a:t>
            </a:r>
            <a:r>
              <a:rPr lang="en-US" sz="7200" i="1" dirty="0">
                <a:latin typeface="Arial" panose="020B0604020202020204" pitchFamily="34" charset="0"/>
                <a:cs typeface="Arial" panose="020B0604020202020204" pitchFamily="34" charset="0"/>
              </a:rPr>
              <a:t>Food Cont</a:t>
            </a:r>
            <a:r>
              <a:rPr lang="en-US" sz="7200" dirty="0">
                <a:latin typeface="Arial" panose="020B0604020202020204" pitchFamily="34" charset="0"/>
                <a:cs typeface="Arial" panose="020B0604020202020204" pitchFamily="34" charset="0"/>
              </a:rPr>
              <a:t>., 50, 18-22. </a:t>
            </a:r>
            <a:r>
              <a:rPr lang="en-US" sz="7200" u="sng" dirty="0">
                <a:solidFill>
                  <a:srgbClr val="1C2DD2"/>
                </a:solidFill>
                <a:latin typeface="Arial" panose="020B0604020202020204" pitchFamily="34" charset="0"/>
                <a:cs typeface="Arial" panose="020B0604020202020204" pitchFamily="34" charset="0"/>
              </a:rPr>
              <a:t>https://doi.org/10.1016/j.foodcont.2014.08.014.</a:t>
            </a:r>
            <a:endParaRPr lang="it-IT" sz="7200" b="0" u="sng" dirty="0">
              <a:solidFill>
                <a:srgbClr val="1C2DD2"/>
              </a:solidFill>
              <a:effectLst/>
              <a:latin typeface="Arial" panose="020B0604020202020204" pitchFamily="34" charset="0"/>
              <a:cs typeface="Arial" panose="020B0604020202020204" pitchFamily="34" charset="0"/>
            </a:endParaRPr>
          </a:p>
          <a:p>
            <a:pPr marL="0" indent="0" algn="just">
              <a:buNone/>
            </a:pPr>
            <a:r>
              <a:rPr lang="en-US" sz="7200" dirty="0">
                <a:solidFill>
                  <a:schemeClr val="accent1"/>
                </a:solidFill>
                <a:latin typeface="Arial" panose="020B0604020202020204" pitchFamily="34" charset="0"/>
                <a:cs typeface="Arial" panose="020B0604020202020204" pitchFamily="34" charset="0"/>
              </a:rPr>
              <a:t>-</a:t>
            </a:r>
            <a:r>
              <a:rPr lang="en-US" sz="7200" dirty="0">
                <a:latin typeface="Arial" panose="020B0604020202020204" pitchFamily="34" charset="0"/>
                <a:cs typeface="Arial" panose="020B0604020202020204" pitchFamily="34" charset="0"/>
              </a:rPr>
              <a:t>Li, L., Boyd, C.E., &amp; Sun, Z. (2016). Authentication of fishery and aquaculture products by multi-element and stable isotope analysis. </a:t>
            </a:r>
            <a:r>
              <a:rPr lang="en-US" sz="7200" i="1" dirty="0">
                <a:latin typeface="Arial" panose="020B0604020202020204" pitchFamily="34" charset="0"/>
                <a:cs typeface="Arial" panose="020B0604020202020204" pitchFamily="34" charset="0"/>
              </a:rPr>
              <a:t>Food Chem.</a:t>
            </a:r>
            <a:r>
              <a:rPr lang="en-US" sz="7200" dirty="0">
                <a:latin typeface="Arial" panose="020B0604020202020204" pitchFamily="34" charset="0"/>
                <a:cs typeface="Arial" panose="020B0604020202020204" pitchFamily="34" charset="0"/>
              </a:rPr>
              <a:t>,</a:t>
            </a:r>
            <a:r>
              <a:rPr lang="en-US" sz="7200" i="1" dirty="0">
                <a:latin typeface="Arial" panose="020B0604020202020204" pitchFamily="34" charset="0"/>
                <a:cs typeface="Arial" panose="020B0604020202020204" pitchFamily="34" charset="0"/>
              </a:rPr>
              <a:t>194</a:t>
            </a:r>
            <a:r>
              <a:rPr lang="en-US" sz="7200" dirty="0">
                <a:latin typeface="Arial" panose="020B0604020202020204" pitchFamily="34" charset="0"/>
                <a:cs typeface="Arial" panose="020B0604020202020204" pitchFamily="34" charset="0"/>
              </a:rPr>
              <a:t>,1238-1244. </a:t>
            </a:r>
            <a:r>
              <a:rPr lang="en-US" sz="7200" u="sng" dirty="0">
                <a:solidFill>
                  <a:srgbClr val="1C2DD2"/>
                </a:solidFill>
                <a:latin typeface="Arial" panose="020B0604020202020204" pitchFamily="34" charset="0"/>
                <a:cs typeface="Arial" panose="020B0604020202020204" pitchFamily="34" charset="0"/>
              </a:rPr>
              <a:t>https://doi.org/10.1016/j.foodchem.2015.08.123.</a:t>
            </a:r>
          </a:p>
          <a:p>
            <a:pPr marL="0" indent="0" algn="just">
              <a:buNone/>
            </a:pPr>
            <a:r>
              <a:rPr lang="it-IT" sz="7200" dirty="0">
                <a:latin typeface="Arial" panose="020B0604020202020204" pitchFamily="34" charset="0"/>
                <a:cs typeface="Arial" panose="020B0604020202020204" pitchFamily="34" charset="0"/>
              </a:rPr>
              <a:t>-Locci, E., Piras, C., Mereu, S., Cesare Marincola, F., &amp; Scano, P. (2011). </a:t>
            </a:r>
            <a:r>
              <a:rPr lang="en-US" sz="7200" baseline="30000" dirty="0">
                <a:latin typeface="Arial" panose="020B0604020202020204" pitchFamily="34" charset="0"/>
                <a:cs typeface="Arial" panose="020B0604020202020204" pitchFamily="34" charset="0"/>
              </a:rPr>
              <a:t>1</a:t>
            </a:r>
            <a:r>
              <a:rPr lang="en-US" sz="7200" dirty="0">
                <a:latin typeface="Arial" panose="020B0604020202020204" pitchFamily="34" charset="0"/>
                <a:cs typeface="Arial" panose="020B0604020202020204" pitchFamily="34" charset="0"/>
              </a:rPr>
              <a:t>H</a:t>
            </a:r>
            <a:r>
              <a:rPr lang="el-GR" sz="7200" dirty="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NMR Metabolite Fingerprint and Pattern Recognition of Mullet (</a:t>
            </a:r>
            <a:r>
              <a:rPr lang="en-US" sz="7200" i="1" dirty="0">
                <a:latin typeface="Arial" panose="020B0604020202020204" pitchFamily="34" charset="0"/>
                <a:cs typeface="Arial" panose="020B0604020202020204" pitchFamily="34" charset="0"/>
              </a:rPr>
              <a:t>Mugil </a:t>
            </a:r>
            <a:r>
              <a:rPr lang="en-US" sz="7200" i="1" dirty="0" err="1">
                <a:latin typeface="Arial" panose="020B0604020202020204" pitchFamily="34" charset="0"/>
                <a:cs typeface="Arial" panose="020B0604020202020204" pitchFamily="34" charset="0"/>
              </a:rPr>
              <a:t>cephalus</a:t>
            </a:r>
            <a:r>
              <a:rPr lang="en-US" sz="7200" dirty="0">
                <a:latin typeface="Arial" panose="020B0604020202020204" pitchFamily="34" charset="0"/>
                <a:cs typeface="Arial" panose="020B0604020202020204" pitchFamily="34" charset="0"/>
              </a:rPr>
              <a:t>) Bottarga. </a:t>
            </a:r>
            <a:r>
              <a:rPr lang="en-US" sz="7200" i="1" dirty="0">
                <a:latin typeface="Arial" panose="020B0604020202020204" pitchFamily="34" charset="0"/>
                <a:cs typeface="Arial" panose="020B0604020202020204" pitchFamily="34" charset="0"/>
              </a:rPr>
              <a:t>J. Agric. Food Chem</a:t>
            </a:r>
            <a:r>
              <a:rPr lang="en-US" sz="7200" dirty="0">
                <a:latin typeface="Arial" panose="020B0604020202020204" pitchFamily="34" charset="0"/>
                <a:cs typeface="Arial" panose="020B0604020202020204" pitchFamily="34" charset="0"/>
              </a:rPr>
              <a:t>. 2011, 59, 9497–9505. </a:t>
            </a:r>
            <a:r>
              <a:rPr lang="nn-NO" sz="7200" u="sng" dirty="0">
                <a:solidFill>
                  <a:srgbClr val="1C2DD2"/>
                </a:solidFill>
                <a:latin typeface="Arial" panose="020B0604020202020204" pitchFamily="34" charset="0"/>
                <a:cs typeface="Arial" panose="020B0604020202020204" pitchFamily="34" charset="0"/>
              </a:rPr>
              <a:t>dx.doi.org/10.1021/jf2012979</a:t>
            </a:r>
            <a:r>
              <a:rPr lang="en-US" sz="7200" dirty="0">
                <a:solidFill>
                  <a:srgbClr val="1C2DD2"/>
                </a:solidFill>
                <a:latin typeface="Arial" panose="020B0604020202020204" pitchFamily="34" charset="0"/>
                <a:cs typeface="Arial" panose="020B0604020202020204" pitchFamily="34" charset="0"/>
              </a:rPr>
              <a:t>.</a:t>
            </a:r>
          </a:p>
          <a:p>
            <a:pPr marL="0" indent="0" algn="just">
              <a:buNone/>
            </a:pPr>
            <a:r>
              <a:rPr lang="en-US" sz="7200" dirty="0">
                <a:latin typeface="Arial" panose="020B0604020202020204" pitchFamily="34" charset="0"/>
                <a:cs typeface="Arial" panose="020B0604020202020204" pitchFamily="34" charset="0"/>
              </a:rPr>
              <a:t>-</a:t>
            </a:r>
            <a:r>
              <a:rPr lang="en-US" sz="7200" dirty="0" err="1">
                <a:latin typeface="Arial" panose="020B0604020202020204" pitchFamily="34" charset="0"/>
                <a:cs typeface="Arial" panose="020B0604020202020204" pitchFamily="34" charset="0"/>
              </a:rPr>
              <a:t>McCellan</a:t>
            </a:r>
            <a:r>
              <a:rPr lang="en-US" sz="7200" dirty="0">
                <a:latin typeface="Arial" panose="020B0604020202020204" pitchFamily="34" charset="0"/>
                <a:cs typeface="Arial" panose="020B0604020202020204" pitchFamily="34" charset="0"/>
              </a:rPr>
              <a:t>, M., (2002). Collaborative Manufacturing: Using Real-Time Information to Support the Supply Chain. Boca Raton, CRC Press. </a:t>
            </a:r>
            <a:r>
              <a:rPr lang="en-US" sz="7200" u="sng" dirty="0">
                <a:solidFill>
                  <a:srgbClr val="1C2DD2"/>
                </a:solidFill>
                <a:latin typeface="Arial" panose="020B0604020202020204" pitchFamily="34" charset="0"/>
                <a:cs typeface="Arial" panose="020B0604020202020204" pitchFamily="34" charset="0"/>
              </a:rPr>
              <a:t>https://doi.org/10.1201/9781420025347 .</a:t>
            </a:r>
          </a:p>
          <a:p>
            <a:pPr marL="0" indent="0" algn="just">
              <a:buNone/>
            </a:pPr>
            <a:r>
              <a:rPr lang="en-US" sz="7200" dirty="0">
                <a:latin typeface="Arial" panose="020B0604020202020204" pitchFamily="34" charset="0"/>
                <a:cs typeface="Arial" panose="020B0604020202020204" pitchFamily="34" charset="0"/>
              </a:rPr>
              <a:t>-</a:t>
            </a:r>
            <a:r>
              <a:rPr lang="en-US" sz="7200" dirty="0" err="1">
                <a:latin typeface="Arial" panose="020B0604020202020204" pitchFamily="34" charset="0"/>
                <a:cs typeface="Arial" panose="020B0604020202020204" pitchFamily="34" charset="0"/>
              </a:rPr>
              <a:t>Melis</a:t>
            </a:r>
            <a:r>
              <a:rPr lang="en-US" sz="7200" dirty="0">
                <a:latin typeface="Arial" panose="020B0604020202020204" pitchFamily="34" charset="0"/>
                <a:cs typeface="Arial" panose="020B0604020202020204" pitchFamily="34" charset="0"/>
              </a:rPr>
              <a:t>, R., </a:t>
            </a:r>
            <a:r>
              <a:rPr lang="en-US" sz="7200" dirty="0" err="1">
                <a:latin typeface="Arial" panose="020B0604020202020204" pitchFamily="34" charset="0"/>
                <a:cs typeface="Arial" panose="020B0604020202020204" pitchFamily="34" charset="0"/>
              </a:rPr>
              <a:t>Cappuccinelli</a:t>
            </a:r>
            <a:r>
              <a:rPr lang="en-US" sz="7200" dirty="0">
                <a:latin typeface="Arial" panose="020B0604020202020204" pitchFamily="34" charset="0"/>
                <a:cs typeface="Arial" panose="020B0604020202020204" pitchFamily="34" charset="0"/>
              </a:rPr>
              <a:t>, R., Roggio, T., &amp; </a:t>
            </a:r>
            <a:r>
              <a:rPr lang="en-US" sz="7200" dirty="0" err="1">
                <a:latin typeface="Arial" panose="020B0604020202020204" pitchFamily="34" charset="0"/>
                <a:cs typeface="Arial" panose="020B0604020202020204" pitchFamily="34" charset="0"/>
              </a:rPr>
              <a:t>Anedda</a:t>
            </a:r>
            <a:r>
              <a:rPr lang="en-US" sz="7200" dirty="0">
                <a:latin typeface="Arial" panose="020B0604020202020204" pitchFamily="34" charset="0"/>
                <a:cs typeface="Arial" panose="020B0604020202020204" pitchFamily="34" charset="0"/>
              </a:rPr>
              <a:t>, R. (2014). Addressing marketplace gilthead sea bream (</a:t>
            </a:r>
            <a:r>
              <a:rPr lang="en-US" sz="7200" i="1" dirty="0">
                <a:latin typeface="Arial" panose="020B0604020202020204" pitchFamily="34" charset="0"/>
                <a:cs typeface="Arial" panose="020B0604020202020204" pitchFamily="34" charset="0"/>
              </a:rPr>
              <a:t>Sparus </a:t>
            </a:r>
            <a:r>
              <a:rPr lang="en-US" sz="7200" i="1" dirty="0" err="1">
                <a:latin typeface="Arial" panose="020B0604020202020204" pitchFamily="34" charset="0"/>
                <a:cs typeface="Arial" panose="020B0604020202020204" pitchFamily="34" charset="0"/>
              </a:rPr>
              <a:t>aurata</a:t>
            </a:r>
            <a:r>
              <a:rPr lang="en-US" sz="7200" i="1" dirty="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L.) differentiation by </a:t>
            </a:r>
            <a:r>
              <a:rPr lang="en-US" sz="7200" baseline="30000" dirty="0">
                <a:latin typeface="Arial" panose="020B0604020202020204" pitchFamily="34" charset="0"/>
                <a:cs typeface="Arial" panose="020B0604020202020204" pitchFamily="34" charset="0"/>
              </a:rPr>
              <a:t>1</a:t>
            </a:r>
            <a:r>
              <a:rPr lang="en-US" sz="7200" dirty="0">
                <a:latin typeface="Arial" panose="020B0604020202020204" pitchFamily="34" charset="0"/>
                <a:cs typeface="Arial" panose="020B0604020202020204" pitchFamily="34" charset="0"/>
              </a:rPr>
              <a:t>H NMR-based fingerprinting. </a:t>
            </a:r>
            <a:r>
              <a:rPr lang="en-US" sz="7200" i="1" dirty="0">
                <a:latin typeface="Arial" panose="020B0604020202020204" pitchFamily="34" charset="0"/>
                <a:cs typeface="Arial" panose="020B0604020202020204" pitchFamily="34" charset="0"/>
              </a:rPr>
              <a:t>Food Res. Int</a:t>
            </a:r>
            <a:r>
              <a:rPr lang="en-US" sz="7200" dirty="0">
                <a:latin typeface="Arial" panose="020B0604020202020204" pitchFamily="34" charset="0"/>
                <a:cs typeface="Arial" panose="020B0604020202020204" pitchFamily="34" charset="0"/>
              </a:rPr>
              <a:t>., </a:t>
            </a:r>
            <a:r>
              <a:rPr lang="en-US" sz="7200" i="1" dirty="0">
                <a:latin typeface="Arial" panose="020B0604020202020204" pitchFamily="34" charset="0"/>
                <a:cs typeface="Arial" panose="020B0604020202020204" pitchFamily="34" charset="0"/>
              </a:rPr>
              <a:t>63</a:t>
            </a:r>
            <a:r>
              <a:rPr lang="en-US" sz="7200" dirty="0">
                <a:latin typeface="Arial" panose="020B0604020202020204" pitchFamily="34" charset="0"/>
                <a:cs typeface="Arial" panose="020B0604020202020204" pitchFamily="34" charset="0"/>
              </a:rPr>
              <a:t>, 258-264. </a:t>
            </a:r>
            <a:r>
              <a:rPr lang="en-US" sz="7200" u="sng" dirty="0">
                <a:solidFill>
                  <a:srgbClr val="1C2DD2"/>
                </a:solidFill>
                <a:latin typeface="Arial" panose="020B0604020202020204" pitchFamily="34" charset="0"/>
                <a:cs typeface="Arial" panose="020B0604020202020204" pitchFamily="34" charset="0"/>
              </a:rPr>
              <a:t>https://doi.org/10.1016/j.foodres.2014.05.041.</a:t>
            </a:r>
            <a:endParaRPr lang="it-IT" sz="7200" u="sng" dirty="0">
              <a:solidFill>
                <a:srgbClr val="1C2DD2"/>
              </a:solidFill>
              <a:latin typeface="Arial" panose="020B0604020202020204" pitchFamily="34" charset="0"/>
              <a:cs typeface="Arial" panose="020B0604020202020204" pitchFamily="34" charset="0"/>
            </a:endParaRPr>
          </a:p>
          <a:p>
            <a:pPr marL="0" indent="0">
              <a:buNone/>
            </a:pPr>
            <a:endParaRPr lang="el-GR" dirty="0"/>
          </a:p>
        </p:txBody>
      </p:sp>
      <p:grpSp>
        <p:nvGrpSpPr>
          <p:cNvPr id="5" name="Ομάδα 4">
            <a:extLst>
              <a:ext uri="{FF2B5EF4-FFF2-40B4-BE49-F238E27FC236}">
                <a16:creationId xmlns:a16="http://schemas.microsoft.com/office/drawing/2014/main" id="{D09D6ABC-35EE-C62F-D8E1-DBEF3CA9E4BA}"/>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1FB0AB96-D77E-4FD4-8485-68A8EAB972E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6A8A4F41-CF18-24DD-74CD-F9D99B3A3D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05F9BB41-D88B-2528-2B4C-5E6741CB70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E6A9EBB0-8533-0BC0-BA4D-320BC7E758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562676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17C5E04D-1A0A-B5A8-2D43-B69DC15C772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F6962F2F-0A1B-129F-DB0C-6B7ACC2D532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741F8A12-37CA-368C-2A6F-46C051F25E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227D8098-1EC9-584C-2335-C6FAAB0457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D4403533-3280-DC28-F746-0B40801A3CA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417638"/>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3236856712"/>
              </p:ext>
            </p:extLst>
          </p:nvPr>
        </p:nvGraphicFramePr>
        <p:xfrm>
          <a:off x="359532" y="1988840"/>
          <a:ext cx="8604956" cy="4656282"/>
        </p:xfrm>
        <a:graphic>
          <a:graphicData uri="http://schemas.openxmlformats.org/drawingml/2006/table">
            <a:tbl>
              <a:tblPr firstRow="1" bandRow="1">
                <a:tableStyleId>{5C22544A-7EE6-4342-B048-85BDC9FD1C3A}</a:tableStyleId>
              </a:tblPr>
              <a:tblGrid>
                <a:gridCol w="2052227">
                  <a:extLst>
                    <a:ext uri="{9D8B030D-6E8A-4147-A177-3AD203B41FA5}">
                      <a16:colId xmlns:a16="http://schemas.microsoft.com/office/drawing/2014/main" val="79819667"/>
                    </a:ext>
                  </a:extLst>
                </a:gridCol>
                <a:gridCol w="1512168">
                  <a:extLst>
                    <a:ext uri="{9D8B030D-6E8A-4147-A177-3AD203B41FA5}">
                      <a16:colId xmlns:a16="http://schemas.microsoft.com/office/drawing/2014/main" val="462940602"/>
                    </a:ext>
                  </a:extLst>
                </a:gridCol>
                <a:gridCol w="2304256">
                  <a:extLst>
                    <a:ext uri="{9D8B030D-6E8A-4147-A177-3AD203B41FA5}">
                      <a16:colId xmlns:a16="http://schemas.microsoft.com/office/drawing/2014/main" val="2789282552"/>
                    </a:ext>
                  </a:extLst>
                </a:gridCol>
                <a:gridCol w="2736305">
                  <a:extLst>
                    <a:ext uri="{9D8B030D-6E8A-4147-A177-3AD203B41FA5}">
                      <a16:colId xmlns:a16="http://schemas.microsoft.com/office/drawing/2014/main" val="2516564341"/>
                    </a:ext>
                  </a:extLst>
                </a:gridCol>
              </a:tblGrid>
              <a:tr h="1274510">
                <a:tc>
                  <a:txBody>
                    <a:bodyPr/>
                    <a:lstStyle/>
                    <a:p>
                      <a:r>
                        <a:rPr lang="el-GR" sz="1400" b="0" dirty="0">
                          <a:latin typeface="Arial" panose="020B0604020202020204" pitchFamily="34" charset="0"/>
                          <a:cs typeface="Arial" panose="020B0604020202020204" pitchFamily="34" charset="0"/>
                        </a:rPr>
                        <a:t>Τόνος</a:t>
                      </a:r>
                    </a:p>
                  </a:txBody>
                  <a:tcPr/>
                </a:tc>
                <a:tc>
                  <a:txBody>
                    <a:bodyPr/>
                    <a:lstStyle/>
                    <a:p>
                      <a:r>
                        <a:rPr lang="en-US" sz="1400" b="0" dirty="0">
                          <a:latin typeface="Arial" panose="020B0604020202020204" pitchFamily="34" charset="0"/>
                          <a:cs typeface="Arial" panose="020B0604020202020204" pitchFamily="34" charset="0"/>
                        </a:rPr>
                        <a:t>Scombridae</a:t>
                      </a:r>
                      <a:endParaRPr lang="el-GR" sz="1400" b="0" dirty="0">
                        <a:latin typeface="Arial" panose="020B0604020202020204" pitchFamily="34" charset="0"/>
                        <a:cs typeface="Arial" panose="020B0604020202020204" pitchFamily="34" charset="0"/>
                      </a:endParaRPr>
                    </a:p>
                  </a:txBody>
                  <a:tcPr/>
                </a:tc>
                <a:tc>
                  <a:txBody>
                    <a:bodyPr/>
                    <a:lstStyle/>
                    <a:p>
                      <a:r>
                        <a:rPr lang="en-US" sz="1400" b="0" i="1" dirty="0">
                          <a:latin typeface="Arial" panose="020B0604020202020204" pitchFamily="34" charset="0"/>
                          <a:cs typeface="Arial" panose="020B0604020202020204" pitchFamily="34" charset="0"/>
                        </a:rPr>
                        <a:t>Thunnus thynnus</a:t>
                      </a:r>
                      <a:endParaRPr lang="el-GR" sz="1400" b="0" i="1" dirty="0">
                        <a:latin typeface="Arial" panose="020B0604020202020204" pitchFamily="34" charset="0"/>
                        <a:cs typeface="Arial" panose="020B0604020202020204" pitchFamily="34" charset="0"/>
                      </a:endParaRPr>
                    </a:p>
                  </a:txBody>
                  <a:tcPr/>
                </a:tc>
                <a:tc>
                  <a:txBody>
                    <a:bodyPr/>
                    <a:lstStyle/>
                    <a:p>
                      <a:pPr algn="just"/>
                      <a:r>
                        <a:rPr lang="el-GR" sz="1400" b="0" dirty="0">
                          <a:latin typeface="Arial" panose="020B0604020202020204" pitchFamily="34" charset="0"/>
                          <a:cs typeface="Arial" panose="020B0604020202020204" pitchFamily="34" charset="0"/>
                        </a:rPr>
                        <a:t>Κοκκινωπό κρέας εξαιρετικής γεύσης, τηγανίζεται, ψήνεται, καπνίζεται ή κονσερβοποιείται σε λάδι η επεξεργάζεται σε λουκάνικο πάστας ή ρολό</a:t>
                      </a:r>
                    </a:p>
                  </a:txBody>
                  <a:tcPr/>
                </a:tc>
                <a:extLst>
                  <a:ext uri="{0D108BD9-81ED-4DB2-BD59-A6C34878D82A}">
                    <a16:rowId xmlns:a16="http://schemas.microsoft.com/office/drawing/2014/main" val="3246295387"/>
                  </a:ext>
                </a:extLst>
              </a:tr>
              <a:tr h="481482">
                <a:tc>
                  <a:txBody>
                    <a:bodyPr/>
                    <a:lstStyle/>
                    <a:p>
                      <a:r>
                        <a:rPr lang="el-GR" sz="1400" dirty="0">
                          <a:latin typeface="Arial" panose="020B0604020202020204" pitchFamily="34" charset="0"/>
                          <a:cs typeface="Arial" panose="020B0604020202020204" pitchFamily="34" charset="0"/>
                        </a:rPr>
                        <a:t>Πλευρονηκτίδες (</a:t>
                      </a:r>
                      <a:r>
                        <a:rPr lang="en-US" sz="1400" dirty="0">
                          <a:latin typeface="Arial" panose="020B0604020202020204" pitchFamily="34" charset="0"/>
                          <a:cs typeface="Arial" panose="020B0604020202020204" pitchFamily="34" charset="0"/>
                        </a:rPr>
                        <a:t>Pleuronectiformes)</a:t>
                      </a:r>
                      <a:endParaRPr lang="el-GR" sz="1400" dirty="0">
                        <a:latin typeface="Arial" panose="020B0604020202020204" pitchFamily="34" charset="0"/>
                        <a:cs typeface="Arial" panose="020B0604020202020204" pitchFamily="34" charset="0"/>
                      </a:endParaRPr>
                    </a:p>
                  </a:txBody>
                  <a:tcPr/>
                </a:tc>
                <a:tc>
                  <a:txBody>
                    <a:bodyPr/>
                    <a:lstStyle/>
                    <a:p>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51778977"/>
                  </a:ext>
                </a:extLst>
              </a:tr>
              <a:tr h="1274510">
                <a:tc>
                  <a:txBody>
                    <a:bodyPr/>
                    <a:lstStyle/>
                    <a:p>
                      <a:r>
                        <a:rPr lang="el-GR" sz="1400" dirty="0">
                          <a:latin typeface="Arial" panose="020B0604020202020204" pitchFamily="34" charset="0"/>
                          <a:cs typeface="Arial" panose="020B0604020202020204" pitchFamily="34" charset="0"/>
                        </a:rPr>
                        <a:t>Ρόμβος (καλκάνι)</a:t>
                      </a:r>
                    </a:p>
                  </a:txBody>
                  <a:tcPr/>
                </a:tc>
                <a:tc>
                  <a:txBody>
                    <a:bodyPr/>
                    <a:lstStyle/>
                    <a:p>
                      <a:r>
                        <a:rPr lang="en-US" sz="1400" dirty="0">
                          <a:latin typeface="Arial" panose="020B0604020202020204" pitchFamily="34" charset="0"/>
                          <a:cs typeface="Arial" panose="020B0604020202020204" pitchFamily="34" charset="0"/>
                        </a:rPr>
                        <a:t>Scopthalmidae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Psetta maxima (Rhombus maximum)</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Εκτός από την κοινή γλώσσα, το υψηλότερα εκτιμώμενο πλατύ ψάρι, το κρέας είναι χιονόλευκο, συνεκτικό, πικάντικό, μαγειρεύεται, ψήνεται στη σχάρα ή βράζεται</a:t>
                      </a:r>
                    </a:p>
                  </a:txBody>
                  <a:tcPr/>
                </a:tc>
                <a:extLst>
                  <a:ext uri="{0D108BD9-81ED-4DB2-BD59-A6C34878D82A}">
                    <a16:rowId xmlns:a16="http://schemas.microsoft.com/office/drawing/2014/main" val="3102656420"/>
                  </a:ext>
                </a:extLst>
              </a:tr>
              <a:tr h="598364">
                <a:tc>
                  <a:txBody>
                    <a:bodyPr/>
                    <a:lstStyle/>
                    <a:p>
                      <a:r>
                        <a:rPr lang="el-GR" sz="1400" dirty="0">
                          <a:latin typeface="Arial" panose="020B0604020202020204" pitchFamily="34" charset="0"/>
                          <a:cs typeface="Arial" panose="020B0604020202020204" pitchFamily="34" charset="0"/>
                        </a:rPr>
                        <a:t>Υπόγλωσσος</a:t>
                      </a:r>
                    </a:p>
                  </a:txBody>
                  <a:tcPr/>
                </a:tc>
                <a:tc>
                  <a:txBody>
                    <a:bodyPr/>
                    <a:lstStyle/>
                    <a:p>
                      <a:r>
                        <a:rPr lang="en-US" sz="1400" dirty="0">
                          <a:latin typeface="Arial" panose="020B0604020202020204" pitchFamily="34" charset="0"/>
                          <a:cs typeface="Arial" panose="020B0604020202020204" pitchFamily="34" charset="0"/>
                        </a:rPr>
                        <a:t>Pleuronectidae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Hippoglossus </a:t>
                      </a:r>
                      <a:r>
                        <a:rPr lang="en-US" sz="1400" i="1" dirty="0" err="1">
                          <a:latin typeface="Arial" panose="020B0604020202020204" pitchFamily="34" charset="0"/>
                          <a:cs typeface="Arial" panose="020B0604020202020204" pitchFamily="34" charset="0"/>
                        </a:rPr>
                        <a:t>hippoglossus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Εύγεστο κρέας, βράζεται τηγανίζεται ή καπνίζεται</a:t>
                      </a:r>
                    </a:p>
                  </a:txBody>
                  <a:tcPr/>
                </a:tc>
                <a:extLst>
                  <a:ext uri="{0D108BD9-81ED-4DB2-BD59-A6C34878D82A}">
                    <a16:rowId xmlns:a16="http://schemas.microsoft.com/office/drawing/2014/main" val="530710666"/>
                  </a:ext>
                </a:extLst>
              </a:tr>
              <a:tr h="893648">
                <a:tc>
                  <a:txBody>
                    <a:bodyPr/>
                    <a:lstStyle/>
                    <a:p>
                      <a:r>
                        <a:rPr lang="el-GR" sz="1400" dirty="0">
                          <a:latin typeface="Arial" panose="020B0604020202020204" pitchFamily="34" charset="0"/>
                          <a:cs typeface="Arial" panose="020B0604020202020204" pitchFamily="34" charset="0"/>
                        </a:rPr>
                        <a:t>Γλώσσα Ατλαντικού</a:t>
                      </a:r>
                    </a:p>
                  </a:txBody>
                  <a:tcPr/>
                </a:tc>
                <a:tc>
                  <a:txBody>
                    <a:bodyPr/>
                    <a:lstStyle/>
                    <a:p>
                      <a:r>
                        <a:rPr lang="en-US" sz="1400" dirty="0">
                          <a:latin typeface="Arial" panose="020B0604020202020204" pitchFamily="34" charset="0"/>
                          <a:cs typeface="Arial" panose="020B0604020202020204" pitchFamily="34" charset="0"/>
                        </a:rPr>
                        <a:t>Pleuronectidae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Pleuronectes platessa</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Εύγεστο κρέας, βράζεται τηγανίζεται ή φιλετοποιείται</a:t>
                      </a:r>
                    </a:p>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00602378"/>
                  </a:ext>
                </a:extLst>
              </a:tr>
            </a:tbl>
          </a:graphicData>
        </a:graphic>
      </p:graphicFrame>
    </p:spTree>
    <p:extLst>
      <p:ext uri="{BB962C8B-B14F-4D97-AF65-F5344CB8AC3E}">
        <p14:creationId xmlns:p14="http://schemas.microsoft.com/office/powerpoint/2010/main" val="291970095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08624D-F7B0-AFE1-7725-54F5CEDF951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969622B8-1AD9-1241-D07C-E2251EC6DF9A}"/>
              </a:ext>
            </a:extLst>
          </p:cNvPr>
          <p:cNvSpPr>
            <a:spLocks noGrp="1"/>
          </p:cNvSpPr>
          <p:nvPr>
            <p:ph idx="1"/>
          </p:nvPr>
        </p:nvSpPr>
        <p:spPr/>
        <p:txBody>
          <a:bodyPr>
            <a:normAutofit/>
          </a:bodyPr>
          <a:lstStyle/>
          <a:p>
            <a:pPr marL="0" indent="0" algn="just">
              <a:buNone/>
            </a:pPr>
            <a:r>
              <a:rPr lang="it-IT" sz="1800" b="0" dirty="0">
                <a:solidFill>
                  <a:srgbClr val="000000"/>
                </a:solidFill>
                <a:effectLst/>
                <a:latin typeface="Arial" panose="020B0604020202020204" pitchFamily="34" charset="0"/>
                <a:cs typeface="Arial" panose="020B0604020202020204" pitchFamily="34" charset="0"/>
              </a:rPr>
              <a:t>-Monti, G., De Napoli, L., Mainolfi, P., Barone, R., Guida, M., Marino, G., &amp; Amoresano, A. (2005). </a:t>
            </a:r>
            <a:r>
              <a:rPr lang="en-US" sz="1800" b="0" dirty="0">
                <a:solidFill>
                  <a:srgbClr val="000000"/>
                </a:solidFill>
                <a:effectLst/>
                <a:latin typeface="Arial" panose="020B0604020202020204" pitchFamily="34" charset="0"/>
                <a:cs typeface="Arial" panose="020B0604020202020204" pitchFamily="34" charset="0"/>
              </a:rPr>
              <a:t>Monitoring Food Quality by Microfluidic Electrophoresis, Gas Chromatography, and Mass Spectrometry Techniques:  Effects of Aquaculture on the Sea Bass (</a:t>
            </a:r>
            <a:r>
              <a:rPr lang="en-US" sz="1800" b="0" i="1" dirty="0" err="1">
                <a:solidFill>
                  <a:srgbClr val="000000"/>
                </a:solidFill>
                <a:effectLst/>
                <a:latin typeface="Arial" panose="020B0604020202020204" pitchFamily="34" charset="0"/>
                <a:cs typeface="Arial" panose="020B0604020202020204" pitchFamily="34" charset="0"/>
              </a:rPr>
              <a:t>Dicentrarchus</a:t>
            </a:r>
            <a:r>
              <a:rPr lang="en-US" sz="1800" b="0" i="1" dirty="0">
                <a:solidFill>
                  <a:srgbClr val="000000"/>
                </a:solidFill>
                <a:effectLst/>
                <a:latin typeface="Arial" panose="020B0604020202020204" pitchFamily="34" charset="0"/>
                <a:cs typeface="Arial" panose="020B0604020202020204" pitchFamily="34" charset="0"/>
              </a:rPr>
              <a:t> </a:t>
            </a:r>
            <a:r>
              <a:rPr lang="en-US" sz="1800" b="0" i="1" dirty="0" err="1">
                <a:solidFill>
                  <a:srgbClr val="000000"/>
                </a:solidFill>
                <a:effectLst/>
                <a:latin typeface="Arial" panose="020B0604020202020204" pitchFamily="34" charset="0"/>
                <a:cs typeface="Arial" panose="020B0604020202020204" pitchFamily="34" charset="0"/>
              </a:rPr>
              <a:t>labrax</a:t>
            </a:r>
            <a:r>
              <a:rPr lang="en-US" sz="1800" b="0" dirty="0">
                <a:solidFill>
                  <a:srgbClr val="000000"/>
                </a:solidFill>
                <a:effectLst/>
                <a:latin typeface="Arial" panose="020B0604020202020204" pitchFamily="34" charset="0"/>
                <a:cs typeface="Arial" panose="020B0604020202020204" pitchFamily="34" charset="0"/>
              </a:rPr>
              <a:t>). </a:t>
            </a:r>
            <a:r>
              <a:rPr lang="en-US" sz="1800" b="0" i="1" dirty="0">
                <a:solidFill>
                  <a:srgbClr val="000000"/>
                </a:solidFill>
                <a:effectLst/>
                <a:latin typeface="Arial" panose="020B0604020202020204" pitchFamily="34" charset="0"/>
                <a:cs typeface="Arial" panose="020B0604020202020204" pitchFamily="34" charset="0"/>
              </a:rPr>
              <a:t>Anal. Chem.</a:t>
            </a:r>
            <a:r>
              <a:rPr lang="en-US" sz="1800" b="0" i="0" dirty="0">
                <a:solidFill>
                  <a:srgbClr val="000000"/>
                </a:solidFill>
                <a:effectLst/>
                <a:latin typeface="Arial" panose="020B0604020202020204" pitchFamily="34" charset="0"/>
                <a:cs typeface="Arial" panose="020B0604020202020204" pitchFamily="34" charset="0"/>
              </a:rPr>
              <a:t>, 77, 8, 2587–2594. </a:t>
            </a:r>
            <a:r>
              <a:rPr lang="en-US" sz="1800" b="0" i="0" dirty="0">
                <a:solidFill>
                  <a:schemeClr val="accent1"/>
                </a:solidFill>
                <a:effectLst/>
                <a:latin typeface="Arial" panose="020B0604020202020204" pitchFamily="34" charset="0"/>
                <a:cs typeface="Arial" panose="020B0604020202020204" pitchFamily="34" charset="0"/>
                <a:hlinkClick r:id="rId2"/>
              </a:rPr>
              <a:t>https://doi.org/10.1021/ac048337x</a:t>
            </a:r>
            <a:r>
              <a:rPr lang="en-US" sz="1800" b="0" i="0" dirty="0">
                <a:solidFill>
                  <a:schemeClr val="accent1"/>
                </a:solidFill>
                <a:effectLst/>
                <a:latin typeface="Arial" panose="020B0604020202020204" pitchFamily="34" charset="0"/>
                <a:cs typeface="Arial" panose="020B0604020202020204" pitchFamily="34" charset="0"/>
              </a:rPr>
              <a:t>.</a:t>
            </a:r>
          </a:p>
          <a:p>
            <a:pPr marL="0" indent="0" algn="just">
              <a:buNone/>
            </a:pPr>
            <a:endParaRPr lang="en-US" sz="1800" b="0" i="0" dirty="0">
              <a:solidFill>
                <a:schemeClr val="accent1"/>
              </a:solidFill>
              <a:effectLst/>
              <a:latin typeface="Arial" panose="020B0604020202020204" pitchFamily="34" charset="0"/>
              <a:cs typeface="Arial" panose="020B0604020202020204" pitchFamily="34" charset="0"/>
            </a:endParaRPr>
          </a:p>
          <a:p>
            <a:pPr marL="0" indent="0" algn="just">
              <a:buNone/>
            </a:pPr>
            <a:r>
              <a:rPr lang="en-US" sz="1800" dirty="0">
                <a:solidFill>
                  <a:schemeClr val="accent1"/>
                </a:solidFill>
                <a:latin typeface="Arial" panose="020B0604020202020204" pitchFamily="34" charset="0"/>
                <a:cs typeface="Arial" panose="020B0604020202020204" pitchFamily="34" charset="0"/>
              </a:rPr>
              <a:t>-</a:t>
            </a:r>
            <a:r>
              <a:rPr lang="en-US" sz="1800" b="0" i="0" dirty="0">
                <a:solidFill>
                  <a:srgbClr val="212121"/>
                </a:solidFill>
                <a:effectLst/>
                <a:latin typeface="Arial" panose="020B0604020202020204" pitchFamily="34" charset="0"/>
                <a:cs typeface="Arial" panose="020B0604020202020204" pitchFamily="34" charset="0"/>
              </a:rPr>
              <a:t>Moretti, V.M., </a:t>
            </a:r>
            <a:r>
              <a:rPr lang="en-US" sz="1800" b="0" i="0" dirty="0" err="1">
                <a:solidFill>
                  <a:srgbClr val="212121"/>
                </a:solidFill>
                <a:effectLst/>
                <a:latin typeface="Arial" panose="020B0604020202020204" pitchFamily="34" charset="0"/>
                <a:cs typeface="Arial" panose="020B0604020202020204" pitchFamily="34" charset="0"/>
              </a:rPr>
              <a:t>Mentasti</a:t>
            </a:r>
            <a:r>
              <a:rPr lang="en-US" sz="1800" b="0" i="0" dirty="0">
                <a:solidFill>
                  <a:srgbClr val="212121"/>
                </a:solidFill>
                <a:effectLst/>
                <a:latin typeface="Arial" panose="020B0604020202020204" pitchFamily="34" charset="0"/>
                <a:cs typeface="Arial" panose="020B0604020202020204" pitchFamily="34" charset="0"/>
              </a:rPr>
              <a:t>, T., </a:t>
            </a:r>
            <a:r>
              <a:rPr lang="en-US" sz="1800" b="0" i="0" dirty="0" err="1">
                <a:solidFill>
                  <a:srgbClr val="212121"/>
                </a:solidFill>
                <a:effectLst/>
                <a:latin typeface="Arial" panose="020B0604020202020204" pitchFamily="34" charset="0"/>
                <a:cs typeface="Arial" panose="020B0604020202020204" pitchFamily="34" charset="0"/>
              </a:rPr>
              <a:t>Bellagamba</a:t>
            </a:r>
            <a:r>
              <a:rPr lang="en-US" sz="1800" b="0" i="0" dirty="0">
                <a:solidFill>
                  <a:srgbClr val="212121"/>
                </a:solidFill>
                <a:effectLst/>
                <a:latin typeface="Arial" panose="020B0604020202020204" pitchFamily="34" charset="0"/>
                <a:cs typeface="Arial" panose="020B0604020202020204" pitchFamily="34" charset="0"/>
              </a:rPr>
              <a:t>, F., </a:t>
            </a:r>
            <a:r>
              <a:rPr lang="en-US" sz="1800" b="0" i="0" dirty="0" err="1">
                <a:solidFill>
                  <a:srgbClr val="212121"/>
                </a:solidFill>
                <a:effectLst/>
                <a:latin typeface="Arial" panose="020B0604020202020204" pitchFamily="34" charset="0"/>
                <a:cs typeface="Arial" panose="020B0604020202020204" pitchFamily="34" charset="0"/>
              </a:rPr>
              <a:t>Luzzana</a:t>
            </a:r>
            <a:r>
              <a:rPr lang="en-US" sz="1800" b="0" i="0" dirty="0">
                <a:solidFill>
                  <a:srgbClr val="212121"/>
                </a:solidFill>
                <a:effectLst/>
                <a:latin typeface="Arial" panose="020B0604020202020204" pitchFamily="34" charset="0"/>
                <a:cs typeface="Arial" panose="020B0604020202020204" pitchFamily="34" charset="0"/>
              </a:rPr>
              <a:t>, U., </a:t>
            </a:r>
            <a:r>
              <a:rPr lang="en-US" sz="1800" b="0" i="0" dirty="0" err="1">
                <a:solidFill>
                  <a:srgbClr val="212121"/>
                </a:solidFill>
                <a:effectLst/>
                <a:latin typeface="Arial" panose="020B0604020202020204" pitchFamily="34" charset="0"/>
                <a:cs typeface="Arial" panose="020B0604020202020204" pitchFamily="34" charset="0"/>
              </a:rPr>
              <a:t>Caprino</a:t>
            </a:r>
            <a:r>
              <a:rPr lang="en-US" sz="1800" b="0" i="0" dirty="0">
                <a:solidFill>
                  <a:srgbClr val="212121"/>
                </a:solidFill>
                <a:effectLst/>
                <a:latin typeface="Arial" panose="020B0604020202020204" pitchFamily="34" charset="0"/>
                <a:cs typeface="Arial" panose="020B0604020202020204" pitchFamily="34" charset="0"/>
              </a:rPr>
              <a:t>, F., </a:t>
            </a:r>
            <a:r>
              <a:rPr lang="en-US" sz="1800" b="0" i="0" dirty="0" err="1">
                <a:solidFill>
                  <a:srgbClr val="212121"/>
                </a:solidFill>
                <a:effectLst/>
                <a:latin typeface="Arial" panose="020B0604020202020204" pitchFamily="34" charset="0"/>
                <a:cs typeface="Arial" panose="020B0604020202020204" pitchFamily="34" charset="0"/>
              </a:rPr>
              <a:t>Turchini</a:t>
            </a:r>
            <a:r>
              <a:rPr lang="en-US" sz="1800" b="0" i="0" dirty="0">
                <a:solidFill>
                  <a:srgbClr val="212121"/>
                </a:solidFill>
                <a:effectLst/>
                <a:latin typeface="Arial" panose="020B0604020202020204" pitchFamily="34" charset="0"/>
                <a:cs typeface="Arial" panose="020B0604020202020204" pitchFamily="34" charset="0"/>
              </a:rPr>
              <a:t>, G.M., </a:t>
            </a:r>
            <a:r>
              <a:rPr lang="en-US" sz="1800" b="0" i="0" dirty="0" err="1">
                <a:solidFill>
                  <a:srgbClr val="212121"/>
                </a:solidFill>
                <a:effectLst/>
                <a:latin typeface="Arial" panose="020B0604020202020204" pitchFamily="34" charset="0"/>
                <a:cs typeface="Arial" panose="020B0604020202020204" pitchFamily="34" charset="0"/>
              </a:rPr>
              <a:t>Giani</a:t>
            </a:r>
            <a:r>
              <a:rPr lang="en-US" sz="1800" b="0" i="0" dirty="0">
                <a:solidFill>
                  <a:srgbClr val="212121"/>
                </a:solidFill>
                <a:effectLst/>
                <a:latin typeface="Arial" panose="020B0604020202020204" pitchFamily="34" charset="0"/>
                <a:cs typeface="Arial" panose="020B0604020202020204" pitchFamily="34" charset="0"/>
              </a:rPr>
              <a:t>, I., &amp; </a:t>
            </a:r>
            <a:r>
              <a:rPr lang="en-US" sz="1800" b="0" i="0" dirty="0" err="1">
                <a:solidFill>
                  <a:srgbClr val="212121"/>
                </a:solidFill>
                <a:effectLst/>
                <a:latin typeface="Arial" panose="020B0604020202020204" pitchFamily="34" charset="0"/>
                <a:cs typeface="Arial" panose="020B0604020202020204" pitchFamily="34" charset="0"/>
              </a:rPr>
              <a:t>Valfrè</a:t>
            </a:r>
            <a:r>
              <a:rPr lang="en-US" sz="1800" b="0" i="0" dirty="0">
                <a:solidFill>
                  <a:srgbClr val="212121"/>
                </a:solidFill>
                <a:effectLst/>
                <a:latin typeface="Arial" panose="020B0604020202020204" pitchFamily="34" charset="0"/>
                <a:cs typeface="Arial" panose="020B0604020202020204" pitchFamily="34" charset="0"/>
              </a:rPr>
              <a:t>, F. (2006). Determination of astaxanthin stereoisomers and </a:t>
            </a:r>
            <a:r>
              <a:rPr lang="en-US" sz="1800" b="0" i="0" dirty="0" err="1">
                <a:solidFill>
                  <a:srgbClr val="212121"/>
                </a:solidFill>
                <a:effectLst/>
                <a:latin typeface="Arial" panose="020B0604020202020204" pitchFamily="34" charset="0"/>
                <a:cs typeface="Arial" panose="020B0604020202020204" pitchFamily="34" charset="0"/>
              </a:rPr>
              <a:t>colour</a:t>
            </a:r>
            <a:r>
              <a:rPr lang="en-US" sz="1800" b="0" i="0" dirty="0">
                <a:solidFill>
                  <a:srgbClr val="212121"/>
                </a:solidFill>
                <a:effectLst/>
                <a:latin typeface="Arial" panose="020B0604020202020204" pitchFamily="34" charset="0"/>
                <a:cs typeface="Arial" panose="020B0604020202020204" pitchFamily="34" charset="0"/>
              </a:rPr>
              <a:t> attributes in flesh of rainbow trout (Oncorhynchus mykiss) as a tool to distinguish the dietary pigmentation source. </a:t>
            </a:r>
            <a:r>
              <a:rPr lang="en-US" sz="1800" b="0" i="1" dirty="0">
                <a:solidFill>
                  <a:srgbClr val="212121"/>
                </a:solidFill>
                <a:effectLst/>
                <a:latin typeface="Arial" panose="020B0604020202020204" pitchFamily="34" charset="0"/>
                <a:cs typeface="Arial" panose="020B0604020202020204" pitchFamily="34" charset="0"/>
              </a:rPr>
              <a:t>Food </a:t>
            </a:r>
            <a:r>
              <a:rPr lang="en-US" sz="1800" b="0" i="1" dirty="0" err="1">
                <a:solidFill>
                  <a:srgbClr val="212121"/>
                </a:solidFill>
                <a:effectLst/>
                <a:latin typeface="Arial" panose="020B0604020202020204" pitchFamily="34" charset="0"/>
                <a:cs typeface="Arial" panose="020B0604020202020204" pitchFamily="34" charset="0"/>
              </a:rPr>
              <a:t>Addit</a:t>
            </a:r>
            <a:r>
              <a:rPr lang="en-US" sz="1800" b="0" i="1" dirty="0">
                <a:solidFill>
                  <a:srgbClr val="212121"/>
                </a:solidFill>
                <a:effectLst/>
                <a:latin typeface="Arial" panose="020B0604020202020204" pitchFamily="34" charset="0"/>
                <a:cs typeface="Arial" panose="020B0604020202020204" pitchFamily="34" charset="0"/>
              </a:rPr>
              <a:t>. Contam</a:t>
            </a:r>
            <a:r>
              <a:rPr lang="en-US" sz="1800" b="0" i="0" dirty="0">
                <a:solidFill>
                  <a:srgbClr val="212121"/>
                </a:solidFill>
                <a:effectLst/>
                <a:latin typeface="Arial" panose="020B0604020202020204" pitchFamily="34" charset="0"/>
                <a:cs typeface="Arial" panose="020B0604020202020204" pitchFamily="34" charset="0"/>
              </a:rPr>
              <a:t>., 23(11),1056-1063. </a:t>
            </a:r>
            <a:r>
              <a:rPr lang="en-US" sz="1800" b="0" i="0" u="sng" dirty="0" err="1">
                <a:solidFill>
                  <a:srgbClr val="1C2DD2"/>
                </a:solidFill>
                <a:effectLst/>
                <a:latin typeface="Arial" panose="020B0604020202020204" pitchFamily="34" charset="0"/>
                <a:cs typeface="Arial" panose="020B0604020202020204" pitchFamily="34" charset="0"/>
              </a:rPr>
              <a:t>doi</a:t>
            </a:r>
            <a:r>
              <a:rPr lang="en-US" sz="1800" b="0" i="0" u="sng" dirty="0">
                <a:solidFill>
                  <a:srgbClr val="1C2DD2"/>
                </a:solidFill>
                <a:effectLst/>
                <a:latin typeface="Arial" panose="020B0604020202020204" pitchFamily="34" charset="0"/>
                <a:cs typeface="Arial" panose="020B0604020202020204" pitchFamily="34" charset="0"/>
              </a:rPr>
              <a:t>: 10.1080/02652030600838399</a:t>
            </a:r>
            <a:r>
              <a:rPr lang="el-GR" sz="1800" b="0" i="0" u="sng" dirty="0">
                <a:solidFill>
                  <a:srgbClr val="1C2DD2"/>
                </a:solidFill>
                <a:effectLst/>
                <a:latin typeface="Arial" panose="020B0604020202020204" pitchFamily="34" charset="0"/>
                <a:cs typeface="Arial" panose="020B0604020202020204" pitchFamily="34" charset="0"/>
              </a:rPr>
              <a:t>.</a:t>
            </a:r>
            <a:endParaRPr lang="en-US" sz="1800" b="0" i="0" u="sng" dirty="0">
              <a:solidFill>
                <a:srgbClr val="1C2DD2"/>
              </a:solidFill>
              <a:effectLst/>
              <a:latin typeface="Arial" panose="020B0604020202020204" pitchFamily="34" charset="0"/>
              <a:cs typeface="Arial" panose="020B0604020202020204" pitchFamily="34" charset="0"/>
            </a:endParaRPr>
          </a:p>
          <a:p>
            <a:pPr marL="0" indent="0">
              <a:buNone/>
            </a:pPr>
            <a:endParaRPr lang="el-GR" dirty="0"/>
          </a:p>
        </p:txBody>
      </p:sp>
      <p:grpSp>
        <p:nvGrpSpPr>
          <p:cNvPr id="5" name="Ομάδα 4">
            <a:extLst>
              <a:ext uri="{FF2B5EF4-FFF2-40B4-BE49-F238E27FC236}">
                <a16:creationId xmlns:a16="http://schemas.microsoft.com/office/drawing/2014/main" id="{4E3178B0-9226-3D87-1137-7C6B04F12D88}"/>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623C0F12-7B17-1437-901F-7C907EA6F19F}"/>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22A5027E-D26E-C9CB-4E13-AABC9DE9572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BB9969A4-3B52-50A8-39A9-5841641A536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EDAA9071-9CD7-494E-CBF7-F6A1869C3C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40213358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D2ECCF7D-1A2A-9F88-709B-83D2D67CFCBE}"/>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C13BD2A6-1D1E-58F5-A968-3BD6176709D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422C22BD-E848-5AB5-70EF-9F265618A1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92D0DD4E-B4A6-E9C2-97E2-141AF51CEB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F5C544CF-4B42-5966-63BA-AF88D27B0FA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F55B17DC-A99B-B717-A6D8-5C27A747A49B}"/>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B6FFF060-C380-F20D-6972-EBC3B24942E5}"/>
              </a:ext>
            </a:extLst>
          </p:cNvPr>
          <p:cNvSpPr>
            <a:spLocks noGrp="1"/>
          </p:cNvSpPr>
          <p:nvPr>
            <p:ph idx="1"/>
          </p:nvPr>
        </p:nvSpPr>
        <p:spPr>
          <a:xfrm>
            <a:off x="251520" y="1604562"/>
            <a:ext cx="8229600" cy="5253438"/>
          </a:xfrm>
        </p:spPr>
        <p:txBody>
          <a:bodyPr>
            <a:noAutofit/>
          </a:bodyPr>
          <a:lstStyle/>
          <a:p>
            <a:pPr marL="0" indent="0" algn="just">
              <a:buNone/>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Ortea</a:t>
            </a:r>
            <a:r>
              <a:rPr lang="en-US" sz="1800" dirty="0">
                <a:latin typeface="Arial" panose="020B0604020202020204" pitchFamily="34" charset="0"/>
                <a:cs typeface="Arial" panose="020B0604020202020204" pitchFamily="34" charset="0"/>
              </a:rPr>
              <a:t>, I., &amp; Gallardo, J.M. (2015). Investigation of production method, geographical origin and species authentication in commercially relevant shrimps using stable isotope ratio and/or multi-element analyses combined with chemometrics: An exploratory analysis. </a:t>
            </a:r>
            <a:r>
              <a:rPr lang="en-US" sz="1800" i="1" dirty="0">
                <a:latin typeface="Arial" panose="020B0604020202020204" pitchFamily="34" charset="0"/>
                <a:cs typeface="Arial" panose="020B0604020202020204" pitchFamily="34" charset="0"/>
              </a:rPr>
              <a:t>Food Chem</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170</a:t>
            </a:r>
            <a:r>
              <a:rPr lang="en-US" sz="1800" dirty="0">
                <a:latin typeface="Arial" panose="020B0604020202020204" pitchFamily="34" charset="0"/>
                <a:cs typeface="Arial" panose="020B0604020202020204" pitchFamily="34" charset="0"/>
              </a:rPr>
              <a:t>, 145-153. </a:t>
            </a:r>
            <a:r>
              <a:rPr lang="en-US" sz="1800" u="sng" dirty="0">
                <a:solidFill>
                  <a:srgbClr val="1C2DD2"/>
                </a:solidFill>
                <a:latin typeface="Arial" panose="020B0604020202020204" pitchFamily="34" charset="0"/>
                <a:cs typeface="Arial" panose="020B0604020202020204" pitchFamily="34" charset="0"/>
              </a:rPr>
              <a:t>https://doi.org/10.1016/j.foodchem.2014.08.049.</a:t>
            </a:r>
          </a:p>
          <a:p>
            <a:pPr marL="0" indent="0" algn="just">
              <a:buNone/>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Ostermeyer</a:t>
            </a:r>
            <a:r>
              <a:rPr lang="en-US" sz="1800" dirty="0">
                <a:latin typeface="Arial" panose="020B0604020202020204" pitchFamily="34" charset="0"/>
                <a:cs typeface="Arial" panose="020B0604020202020204" pitchFamily="34" charset="0"/>
              </a:rPr>
              <a:t>, U., </a:t>
            </a:r>
            <a:r>
              <a:rPr lang="en-US" sz="1800" dirty="0" err="1">
                <a:latin typeface="Arial" panose="020B0604020202020204" pitchFamily="34" charset="0"/>
                <a:cs typeface="Arial" panose="020B0604020202020204" pitchFamily="34" charset="0"/>
              </a:rPr>
              <a:t>Molkentin</a:t>
            </a:r>
            <a:r>
              <a:rPr lang="en-US" sz="1800" dirty="0">
                <a:latin typeface="Arial" panose="020B0604020202020204" pitchFamily="34" charset="0"/>
                <a:cs typeface="Arial" panose="020B0604020202020204" pitchFamily="34" charset="0"/>
              </a:rPr>
              <a:t>, J., Lehmann, I. et al. (2014). Suitability of instrumental analysis for the discrimination between wild-caught and conventionally and organically farmed shrimps. </a:t>
            </a:r>
            <a:r>
              <a:rPr lang="en-US" sz="1800" i="1" dirty="0">
                <a:latin typeface="Arial" panose="020B0604020202020204" pitchFamily="34" charset="0"/>
                <a:cs typeface="Arial" panose="020B0604020202020204" pitchFamily="34" charset="0"/>
              </a:rPr>
              <a:t>Eur. Food Res. Techno</a:t>
            </a:r>
            <a:r>
              <a:rPr lang="en-US" sz="1800" dirty="0">
                <a:latin typeface="Arial" panose="020B0604020202020204" pitchFamily="34" charset="0"/>
                <a:cs typeface="Arial" panose="020B0604020202020204" pitchFamily="34" charset="0"/>
              </a:rPr>
              <a:t>l. </a:t>
            </a:r>
            <a:r>
              <a:rPr lang="en-US" sz="1800" i="1" dirty="0">
                <a:latin typeface="Arial" panose="020B0604020202020204" pitchFamily="34" charset="0"/>
                <a:cs typeface="Arial" panose="020B0604020202020204" pitchFamily="34" charset="0"/>
              </a:rPr>
              <a:t>239</a:t>
            </a:r>
            <a:r>
              <a:rPr lang="en-US" sz="1800" dirty="0">
                <a:latin typeface="Arial" panose="020B0604020202020204" pitchFamily="34" charset="0"/>
                <a:cs typeface="Arial" panose="020B0604020202020204" pitchFamily="34" charset="0"/>
              </a:rPr>
              <a:t>, 1015–1029. </a:t>
            </a:r>
            <a:r>
              <a:rPr lang="en-US" sz="1800" u="sng" dirty="0">
                <a:solidFill>
                  <a:srgbClr val="1C2DD2"/>
                </a:solidFill>
                <a:latin typeface="Arial" panose="020B0604020202020204" pitchFamily="34" charset="0"/>
                <a:cs typeface="Arial" panose="020B0604020202020204" pitchFamily="34" charset="0"/>
                <a:hlinkClick r:id="rId7"/>
              </a:rPr>
              <a:t>https://doi.org/10.1007/s00217-014-2298-5</a:t>
            </a:r>
            <a:r>
              <a:rPr lang="en-US" sz="1800" u="sng" dirty="0">
                <a:solidFill>
                  <a:srgbClr val="1C2DD2"/>
                </a:solidFill>
                <a:latin typeface="Arial" panose="020B0604020202020204" pitchFamily="34" charset="0"/>
                <a:cs typeface="Arial" panose="020B0604020202020204" pitchFamily="34" charset="0"/>
              </a:rPr>
              <a:t>.</a:t>
            </a:r>
          </a:p>
          <a:p>
            <a:pPr marL="0" indent="0" algn="just">
              <a:buNone/>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PubMed</a:t>
            </a:r>
            <a:r>
              <a:rPr lang="en-US" sz="1800" dirty="0">
                <a:latin typeface="Arial" panose="020B0604020202020204" pitchFamily="34" charset="0"/>
                <a:cs typeface="Arial" panose="020B0604020202020204" pitchFamily="34" charset="0"/>
              </a:rPr>
              <a:t> (2023), </a:t>
            </a:r>
            <a:r>
              <a:rPr lang="en-US" sz="1800" u="sng" dirty="0">
                <a:solidFill>
                  <a:srgbClr val="1C2DD2"/>
                </a:solidFill>
                <a:latin typeface="Arial" panose="020B0604020202020204" pitchFamily="34" charset="0"/>
                <a:cs typeface="Arial" panose="020B0604020202020204" pitchFamily="34" charset="0"/>
              </a:rPr>
              <a:t>https://pubmed.ncbi.nlm.nih.gov/.</a:t>
            </a:r>
          </a:p>
          <a:p>
            <a:pPr marL="0" indent="0" algn="just">
              <a:buNone/>
            </a:pPr>
            <a:r>
              <a:rPr lang="en-US" sz="1800" dirty="0">
                <a:latin typeface="Arial" panose="020B0604020202020204" pitchFamily="34" charset="0"/>
                <a:cs typeface="Arial" panose="020B0604020202020204" pitchFamily="34" charset="0"/>
              </a:rPr>
              <a:t>-Rasmussen, R.S., </a:t>
            </a:r>
            <a:r>
              <a:rPr lang="en-US" sz="1800" dirty="0" err="1">
                <a:latin typeface="Arial" panose="020B0604020202020204" pitchFamily="34" charset="0"/>
                <a:cs typeface="Arial" panose="020B0604020202020204" pitchFamily="34" charset="0"/>
              </a:rPr>
              <a:t>Ostenfeld</a:t>
            </a:r>
            <a:r>
              <a:rPr lang="en-US" sz="1800" dirty="0">
                <a:latin typeface="Arial" panose="020B0604020202020204" pitchFamily="34" charset="0"/>
                <a:cs typeface="Arial" panose="020B0604020202020204" pitchFamily="34" charset="0"/>
              </a:rPr>
              <a:t>, T.H., </a:t>
            </a:r>
            <a:r>
              <a:rPr lang="en-US" sz="1800" dirty="0" err="1">
                <a:latin typeface="Arial" panose="020B0604020202020204" pitchFamily="34" charset="0"/>
                <a:cs typeface="Arial" panose="020B0604020202020204" pitchFamily="34" charset="0"/>
              </a:rPr>
              <a:t>Rǿnsholdt</a:t>
            </a:r>
            <a:r>
              <a:rPr lang="en-US" sz="1800" dirty="0">
                <a:latin typeface="Arial" panose="020B0604020202020204" pitchFamily="34" charset="0"/>
                <a:cs typeface="Arial" panose="020B0604020202020204" pitchFamily="34" charset="0"/>
              </a:rPr>
              <a:t>, B., &amp; McLean, E. (2000). Manipulation of end-product quality of rainbow trout with finishing diets. </a:t>
            </a:r>
            <a:r>
              <a:rPr lang="en-US" sz="1800" i="1" dirty="0">
                <a:latin typeface="Arial" panose="020B0604020202020204" pitchFamily="34" charset="0"/>
                <a:cs typeface="Arial" panose="020B0604020202020204" pitchFamily="34" charset="0"/>
              </a:rPr>
              <a:t>Aquaculture </a:t>
            </a:r>
            <a:r>
              <a:rPr lang="en-US" sz="1800" i="1" dirty="0" err="1">
                <a:latin typeface="Arial" panose="020B0604020202020204" pitchFamily="34" charset="0"/>
                <a:cs typeface="Arial" panose="020B0604020202020204" pitchFamily="34" charset="0"/>
              </a:rPr>
              <a:t>Nutr</a:t>
            </a:r>
            <a:r>
              <a:rPr lang="en-US" sz="1800" i="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6</a:t>
            </a:r>
            <a:r>
              <a:rPr lang="en-US" sz="1800" dirty="0">
                <a:latin typeface="Arial" panose="020B0604020202020204" pitchFamily="34" charset="0"/>
                <a:cs typeface="Arial" panose="020B0604020202020204" pitchFamily="34" charset="0"/>
              </a:rPr>
              <a:t>, 17-23. </a:t>
            </a:r>
            <a:r>
              <a:rPr lang="en-US" sz="1800" u="sng" dirty="0">
                <a:solidFill>
                  <a:srgbClr val="1C2DD2"/>
                </a:solidFill>
                <a:latin typeface="Arial" panose="020B0604020202020204" pitchFamily="34" charset="0"/>
                <a:cs typeface="Arial" panose="020B0604020202020204" pitchFamily="34" charset="0"/>
              </a:rPr>
              <a:t>https://doi.org/10.1046/j.1365-2095.2000.00119.x.</a:t>
            </a:r>
            <a:endParaRPr lang="en-US" sz="1800"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-Serrano, R., Blanes, M.A., </a:t>
            </a:r>
            <a:r>
              <a:rPr lang="en-US" sz="1800" dirty="0" err="1">
                <a:latin typeface="Arial" panose="020B0604020202020204" pitchFamily="34" charset="0"/>
                <a:cs typeface="Arial" panose="020B0604020202020204" pitchFamily="34" charset="0"/>
              </a:rPr>
              <a:t>Orero</a:t>
            </a:r>
            <a:r>
              <a:rPr lang="en-US" sz="1800" dirty="0">
                <a:latin typeface="Arial" panose="020B0604020202020204" pitchFamily="34" charset="0"/>
                <a:cs typeface="Arial" panose="020B0604020202020204" pitchFamily="34" charset="0"/>
              </a:rPr>
              <a:t>, L. (2007). Stable isotope determination in wild and farmed gilthead sea bream (</a:t>
            </a:r>
            <a:r>
              <a:rPr lang="en-US" sz="1800" i="1" dirty="0">
                <a:latin typeface="Arial" panose="020B0604020202020204" pitchFamily="34" charset="0"/>
                <a:cs typeface="Arial" panose="020B0604020202020204" pitchFamily="34" charset="0"/>
              </a:rPr>
              <a:t>Sparus </a:t>
            </a:r>
            <a:r>
              <a:rPr lang="en-US" sz="1800" i="1" dirty="0" err="1">
                <a:latin typeface="Arial" panose="020B0604020202020204" pitchFamily="34" charset="0"/>
                <a:cs typeface="Arial" panose="020B0604020202020204" pitchFamily="34" charset="0"/>
              </a:rPr>
              <a:t>aurata</a:t>
            </a:r>
            <a:r>
              <a:rPr lang="en-US" sz="1800" dirty="0">
                <a:latin typeface="Arial" panose="020B0604020202020204" pitchFamily="34" charset="0"/>
                <a:cs typeface="Arial" panose="020B0604020202020204" pitchFamily="34" charset="0"/>
              </a:rPr>
              <a:t>) tissues from the western Mediterranean. </a:t>
            </a:r>
            <a:r>
              <a:rPr lang="en-US" sz="1800" i="1" dirty="0">
                <a:latin typeface="Arial" panose="020B0604020202020204" pitchFamily="34" charset="0"/>
                <a:cs typeface="Arial" panose="020B0604020202020204" pitchFamily="34" charset="0"/>
              </a:rPr>
              <a:t>Chemosphere</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69</a:t>
            </a:r>
            <a:r>
              <a:rPr lang="en-US" sz="1800" dirty="0">
                <a:latin typeface="Arial" panose="020B0604020202020204" pitchFamily="34" charset="0"/>
                <a:cs typeface="Arial" panose="020B0604020202020204" pitchFamily="34" charset="0"/>
              </a:rPr>
              <a:t>(7),1075 1080. </a:t>
            </a:r>
            <a:r>
              <a:rPr lang="en-US" sz="1800" u="sng" dirty="0">
                <a:solidFill>
                  <a:srgbClr val="1C2DD2"/>
                </a:solidFill>
                <a:latin typeface="Arial" panose="020B0604020202020204" pitchFamily="34" charset="0"/>
                <a:cs typeface="Arial" panose="020B0604020202020204" pitchFamily="34" charset="0"/>
                <a:hlinkClick r:id="rId8"/>
              </a:rPr>
              <a:t>https://doi.org/10.1016/j.chemosphere.2007.04.034</a:t>
            </a:r>
            <a:r>
              <a:rPr lang="en-US" sz="1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8413732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794C6A-6E01-0A0E-0C49-60DECC25D62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Βιβλιογραφία</a:t>
            </a:r>
            <a:endParaRPr lang="el-GR" sz="4000" dirty="0"/>
          </a:p>
        </p:txBody>
      </p:sp>
      <p:sp>
        <p:nvSpPr>
          <p:cNvPr id="3" name="Θέση περιεχομένου 2">
            <a:extLst>
              <a:ext uri="{FF2B5EF4-FFF2-40B4-BE49-F238E27FC236}">
                <a16:creationId xmlns:a16="http://schemas.microsoft.com/office/drawing/2014/main" id="{41A33226-871C-1475-89E1-FC659EA8A9D0}"/>
              </a:ext>
            </a:extLst>
          </p:cNvPr>
          <p:cNvSpPr>
            <a:spLocks noGrp="1"/>
          </p:cNvSpPr>
          <p:nvPr>
            <p:ph idx="1"/>
          </p:nvPr>
        </p:nvSpPr>
        <p:spPr>
          <a:xfrm>
            <a:off x="444020" y="1691280"/>
            <a:ext cx="8229600" cy="3897960"/>
          </a:xfrm>
        </p:spPr>
        <p:txBody>
          <a:bodyPr>
            <a:normAutofit/>
          </a:bodyPr>
          <a:lstStyle/>
          <a:p>
            <a:pPr marL="0" indent="0">
              <a:buNone/>
            </a:pPr>
            <a:r>
              <a:rPr lang="en-US" sz="1800" dirty="0">
                <a:latin typeface="Arial" panose="020B0604020202020204" pitchFamily="34" charset="0"/>
                <a:cs typeface="Arial" panose="020B0604020202020204" pitchFamily="34" charset="0"/>
              </a:rPr>
              <a:t>-Standal, I.B., Axelson, D.E., </a:t>
            </a:r>
            <a:r>
              <a:rPr lang="en-US" sz="1800" dirty="0" err="1">
                <a:latin typeface="Arial" panose="020B0604020202020204" pitchFamily="34" charset="0"/>
                <a:cs typeface="Arial" panose="020B0604020202020204" pitchFamily="34" charset="0"/>
              </a:rPr>
              <a:t>Aursand</a:t>
            </a:r>
            <a:r>
              <a:rPr lang="en-US" sz="1800" dirty="0">
                <a:latin typeface="Arial" panose="020B0604020202020204" pitchFamily="34" charset="0"/>
                <a:cs typeface="Arial" panose="020B0604020202020204" pitchFamily="34" charset="0"/>
              </a:rPr>
              <a:t>, M. (2010). </a:t>
            </a:r>
            <a:r>
              <a:rPr lang="en-US" sz="1800" baseline="30000" dirty="0">
                <a:latin typeface="Arial" panose="020B0604020202020204" pitchFamily="34" charset="0"/>
                <a:cs typeface="Arial" panose="020B0604020202020204" pitchFamily="34" charset="0"/>
              </a:rPr>
              <a:t>13</a:t>
            </a:r>
            <a:r>
              <a:rPr lang="en-US" sz="1800" dirty="0">
                <a:latin typeface="Arial" panose="020B0604020202020204" pitchFamily="34" charset="0"/>
                <a:cs typeface="Arial" panose="020B0604020202020204" pitchFamily="34" charset="0"/>
              </a:rPr>
              <a:t>C NMR as a tool for authentication of different gadoid fish species with emphasis on phospholipid profiles. </a:t>
            </a:r>
            <a:r>
              <a:rPr lang="en-US" sz="1800" i="1" dirty="0">
                <a:latin typeface="Arial" panose="020B0604020202020204" pitchFamily="34" charset="0"/>
                <a:cs typeface="Arial" panose="020B0604020202020204" pitchFamily="34" charset="0"/>
              </a:rPr>
              <a:t>Food Chem</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121</a:t>
            </a:r>
            <a:r>
              <a:rPr lang="en-US" sz="1800" dirty="0">
                <a:latin typeface="Arial" panose="020B0604020202020204" pitchFamily="34" charset="0"/>
                <a:cs typeface="Arial" panose="020B0604020202020204" pitchFamily="34" charset="0"/>
              </a:rPr>
              <a:t>, 608-615. </a:t>
            </a:r>
            <a:r>
              <a:rPr lang="en-US" sz="1800" u="sng" dirty="0">
                <a:solidFill>
                  <a:srgbClr val="1C2DD2"/>
                </a:solidFill>
                <a:latin typeface="Arial" panose="020B0604020202020204" pitchFamily="34" charset="0"/>
                <a:cs typeface="Arial" panose="020B0604020202020204" pitchFamily="34" charset="0"/>
                <a:hlinkClick r:id="rId2"/>
              </a:rPr>
              <a:t>https://doi.org/10.1016/j.foodchem.2009.12.074</a:t>
            </a:r>
            <a:r>
              <a:rPr lang="en-US" sz="1800" u="sng" dirty="0">
                <a:solidFill>
                  <a:srgbClr val="1C2DD2"/>
                </a:solidFill>
                <a:latin typeface="Arial" panose="020B0604020202020204" pitchFamily="34" charset="0"/>
                <a:cs typeface="Arial" panose="020B0604020202020204" pitchFamily="34" charset="0"/>
              </a:rPr>
              <a:t>.</a:t>
            </a:r>
          </a:p>
          <a:p>
            <a:pPr marL="0" indent="0">
              <a:buNone/>
            </a:pPr>
            <a:endParaRPr lang="en-US" sz="1800" dirty="0">
              <a:latin typeface="Arial" panose="020B0604020202020204" pitchFamily="34" charset="0"/>
              <a:cs typeface="Arial" panose="020B0604020202020204" pitchFamily="34" charset="0"/>
            </a:endParaRPr>
          </a:p>
          <a:p>
            <a:pPr marL="0" indent="0" algn="l">
              <a:buNone/>
            </a:pPr>
            <a:r>
              <a:rPr lang="en-US" sz="1800" dirty="0">
                <a:latin typeface="Arial" panose="020B0604020202020204" pitchFamily="34" charset="0"/>
                <a:cs typeface="Arial" panose="020B0604020202020204" pitchFamily="34" charset="0"/>
              </a:rPr>
              <a:t>-</a:t>
            </a:r>
            <a:r>
              <a:rPr lang="en-US" sz="1800" b="0" i="0" u="none" strike="noStrike" baseline="0" dirty="0">
                <a:latin typeface="Arial" panose="020B0604020202020204" pitchFamily="34" charset="0"/>
                <a:cs typeface="Arial" panose="020B0604020202020204" pitchFamily="34" charset="0"/>
              </a:rPr>
              <a:t>U.S. Food and Drug Administration: Reports on Counterfeit Drugs (2022). </a:t>
            </a:r>
            <a:r>
              <a:rPr lang="en-US" sz="1800" b="0" i="0" u="sng" strike="noStrike" baseline="0" dirty="0">
                <a:solidFill>
                  <a:srgbClr val="1C2DD2"/>
                </a:solidFill>
                <a:latin typeface="Arial" panose="020B0604020202020204" pitchFamily="34" charset="0"/>
                <a:cs typeface="Arial" panose="020B0604020202020204" pitchFamily="34" charset="0"/>
                <a:hlinkClick r:id="rId3"/>
              </a:rPr>
              <a:t>http://www.fda.gov/counterfeit/</a:t>
            </a:r>
            <a:endParaRPr lang="en-US" sz="1800" b="0" i="0" u="sng" strike="noStrike" baseline="0" dirty="0">
              <a:solidFill>
                <a:srgbClr val="1C2DD2"/>
              </a:solidFill>
              <a:latin typeface="Arial" panose="020B0604020202020204" pitchFamily="34" charset="0"/>
              <a:cs typeface="Arial" panose="020B0604020202020204" pitchFamily="34" charset="0"/>
            </a:endParaRPr>
          </a:p>
          <a:p>
            <a:pPr marL="0" indent="0" algn="l">
              <a:buNone/>
            </a:pPr>
            <a:endParaRPr lang="en-US" sz="1800" u="sng" dirty="0">
              <a:solidFill>
                <a:srgbClr val="1C2DD2"/>
              </a:solidFill>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-Yamashita, Y., </a:t>
            </a:r>
            <a:r>
              <a:rPr lang="en-US" sz="1800" dirty="0" err="1">
                <a:latin typeface="Arial" panose="020B0604020202020204" pitchFamily="34" charset="0"/>
                <a:cs typeface="Arial" panose="020B0604020202020204" pitchFamily="34" charset="0"/>
              </a:rPr>
              <a:t>Omura</a:t>
            </a:r>
            <a:r>
              <a:rPr lang="en-US" sz="1800" dirty="0">
                <a:latin typeface="Arial" panose="020B0604020202020204" pitchFamily="34" charset="0"/>
                <a:cs typeface="Arial" panose="020B0604020202020204" pitchFamily="34" charset="0"/>
              </a:rPr>
              <a:t>, Y. &amp; Okazaki, E. (2005).Total mercury and methylmercury levels in commercially important fishes in Japan. </a:t>
            </a:r>
            <a:r>
              <a:rPr lang="en-US" sz="1800" i="1" dirty="0">
                <a:latin typeface="Arial" panose="020B0604020202020204" pitchFamily="34" charset="0"/>
                <a:cs typeface="Arial" panose="020B0604020202020204" pitchFamily="34" charset="0"/>
              </a:rPr>
              <a:t>Fish Sci</a:t>
            </a:r>
            <a:r>
              <a:rPr lang="en-US" sz="1800"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71</a:t>
            </a:r>
            <a:r>
              <a:rPr lang="en-US" sz="1800" dirty="0">
                <a:latin typeface="Arial" panose="020B0604020202020204" pitchFamily="34" charset="0"/>
                <a:cs typeface="Arial" panose="020B0604020202020204" pitchFamily="34" charset="0"/>
              </a:rPr>
              <a:t>, 1029–1035. </a:t>
            </a:r>
            <a:r>
              <a:rPr lang="en-US" sz="1800" u="sng" dirty="0">
                <a:solidFill>
                  <a:srgbClr val="1C2DD2"/>
                </a:solidFill>
                <a:latin typeface="Arial" panose="020B0604020202020204" pitchFamily="34" charset="0"/>
                <a:cs typeface="Arial" panose="020B0604020202020204" pitchFamily="34" charset="0"/>
              </a:rPr>
              <a:t>https://doi.org/10.1111/j.1444-2906.2005.01060.x.</a:t>
            </a:r>
            <a:endParaRPr lang="el-GR" sz="1800" u="sng" dirty="0">
              <a:solidFill>
                <a:srgbClr val="1C2DD2"/>
              </a:solidFill>
              <a:latin typeface="Arial" panose="020B0604020202020204" pitchFamily="34" charset="0"/>
              <a:cs typeface="Arial" panose="020B0604020202020204" pitchFamily="34" charset="0"/>
            </a:endParaRPr>
          </a:p>
          <a:p>
            <a:pPr marL="0" indent="0">
              <a:buNone/>
            </a:pPr>
            <a:endParaRPr lang="el-GR" dirty="0"/>
          </a:p>
        </p:txBody>
      </p:sp>
      <p:grpSp>
        <p:nvGrpSpPr>
          <p:cNvPr id="5" name="Ομάδα 4">
            <a:extLst>
              <a:ext uri="{FF2B5EF4-FFF2-40B4-BE49-F238E27FC236}">
                <a16:creationId xmlns:a16="http://schemas.microsoft.com/office/drawing/2014/main" id="{B881E09E-A25B-843C-1DD4-37E5261197FB}"/>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EC624505-3EC2-04A4-31FA-168948DC1A38}"/>
                </a:ext>
              </a:extLst>
            </p:cNvPr>
            <p:cNvPicPr>
              <a:picLocks noChangeAspect="1" noChangeArrowheads="1"/>
            </p:cNvPicPr>
            <p:nvPr/>
          </p:nvPicPr>
          <p:blipFill>
            <a:blip r:embed="rId4"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330F4709-3BCB-12D3-568F-991E33132A5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DBD74755-9D2D-2BDF-7735-637AFF27822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4F66BD8F-EAF3-8C86-700F-6C8CF74BFA2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686346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46CCF070-92FA-6DB6-6041-885325CC91F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5EA6B74-C14B-B6BA-12EE-DB4929C8CB0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5F8AE248-E6B5-D519-B721-CFC7DAD955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BD4544B8-73D4-2C7F-CF34-4E011FE08A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8BC42245-879E-68B9-4E53-43CB3916021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417638"/>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1395168016"/>
              </p:ext>
            </p:extLst>
          </p:nvPr>
        </p:nvGraphicFramePr>
        <p:xfrm>
          <a:off x="323528" y="1988840"/>
          <a:ext cx="8586953" cy="4410040"/>
        </p:xfrm>
        <a:graphic>
          <a:graphicData uri="http://schemas.openxmlformats.org/drawingml/2006/table">
            <a:tbl>
              <a:tblPr firstRow="1" bandRow="1">
                <a:tableStyleId>{5C22544A-7EE6-4342-B048-85BDC9FD1C3A}</a:tableStyleId>
              </a:tblPr>
              <a:tblGrid>
                <a:gridCol w="2075351">
                  <a:extLst>
                    <a:ext uri="{9D8B030D-6E8A-4147-A177-3AD203B41FA5}">
                      <a16:colId xmlns:a16="http://schemas.microsoft.com/office/drawing/2014/main" val="79819667"/>
                    </a:ext>
                  </a:extLst>
                </a:gridCol>
                <a:gridCol w="1502677">
                  <a:extLst>
                    <a:ext uri="{9D8B030D-6E8A-4147-A177-3AD203B41FA5}">
                      <a16:colId xmlns:a16="http://schemas.microsoft.com/office/drawing/2014/main" val="462940602"/>
                    </a:ext>
                  </a:extLst>
                </a:gridCol>
                <a:gridCol w="2289794">
                  <a:extLst>
                    <a:ext uri="{9D8B030D-6E8A-4147-A177-3AD203B41FA5}">
                      <a16:colId xmlns:a16="http://schemas.microsoft.com/office/drawing/2014/main" val="2789282552"/>
                    </a:ext>
                  </a:extLst>
                </a:gridCol>
                <a:gridCol w="2719131">
                  <a:extLst>
                    <a:ext uri="{9D8B030D-6E8A-4147-A177-3AD203B41FA5}">
                      <a16:colId xmlns:a16="http://schemas.microsoft.com/office/drawing/2014/main" val="2516564341"/>
                    </a:ext>
                  </a:extLst>
                </a:gridCol>
              </a:tblGrid>
              <a:tr h="648072">
                <a:tc>
                  <a:txBody>
                    <a:bodyPr/>
                    <a:lstStyle/>
                    <a:p>
                      <a:r>
                        <a:rPr lang="el-GR" sz="1400" b="0" dirty="0">
                          <a:latin typeface="Arial" panose="020B0604020202020204" pitchFamily="34" charset="0"/>
                          <a:cs typeface="Arial" panose="020B0604020202020204" pitchFamily="34" charset="0"/>
                        </a:rPr>
                        <a:t>Πλάτυχθυς</a:t>
                      </a:r>
                    </a:p>
                  </a:txBody>
                  <a:tcPr/>
                </a:tc>
                <a:tc>
                  <a:txBody>
                    <a:bodyPr/>
                    <a:lstStyle/>
                    <a:p>
                      <a:r>
                        <a:rPr lang="en-US" sz="1400" b="0" dirty="0">
                          <a:latin typeface="Arial" panose="020B0604020202020204" pitchFamily="34" charset="0"/>
                          <a:cs typeface="Arial" panose="020B0604020202020204" pitchFamily="34" charset="0"/>
                        </a:rPr>
                        <a:t>Pleuronectidae</a:t>
                      </a:r>
                      <a:endParaRPr lang="el-GR" sz="1400" b="0" dirty="0">
                        <a:latin typeface="Arial" panose="020B0604020202020204" pitchFamily="34" charset="0"/>
                        <a:cs typeface="Arial" panose="020B0604020202020204" pitchFamily="34" charset="0"/>
                      </a:endParaRPr>
                    </a:p>
                  </a:txBody>
                  <a:tcPr/>
                </a:tc>
                <a:tc>
                  <a:txBody>
                    <a:bodyPr/>
                    <a:lstStyle/>
                    <a:p>
                      <a:r>
                        <a:rPr lang="en-US" sz="1400" b="0" i="1" dirty="0" err="1">
                          <a:latin typeface="Arial" panose="020B0604020202020204" pitchFamily="34" charset="0"/>
                          <a:cs typeface="Arial" panose="020B0604020202020204" pitchFamily="34" charset="0"/>
                        </a:rPr>
                        <a:t>Placiththys</a:t>
                      </a:r>
                      <a:r>
                        <a:rPr lang="en-US" sz="1400" b="0" i="1" dirty="0">
                          <a:latin typeface="Arial" panose="020B0604020202020204" pitchFamily="34" charset="0"/>
                          <a:cs typeface="Arial" panose="020B0604020202020204" pitchFamily="34" charset="0"/>
                        </a:rPr>
                        <a:t> flesus</a:t>
                      </a:r>
                      <a:endParaRPr lang="el-GR" sz="1400" b="0" i="1" dirty="0">
                        <a:latin typeface="Arial" panose="020B0604020202020204" pitchFamily="34" charset="0"/>
                        <a:cs typeface="Arial" panose="020B0604020202020204" pitchFamily="34" charset="0"/>
                      </a:endParaRPr>
                    </a:p>
                  </a:txBody>
                  <a:tcPr/>
                </a:tc>
                <a:tc>
                  <a:txBody>
                    <a:bodyPr/>
                    <a:lstStyle/>
                    <a:p>
                      <a:r>
                        <a:rPr lang="el-GR" sz="1400" b="0" dirty="0">
                          <a:latin typeface="Arial" panose="020B0604020202020204" pitchFamily="34" charset="0"/>
                          <a:cs typeface="Arial" panose="020B0604020202020204" pitchFamily="34" charset="0"/>
                        </a:rPr>
                        <a:t>Καλό λευκό κρέας, βράζεται, τηγανίζεται, ή καπνίζεται</a:t>
                      </a:r>
                    </a:p>
                  </a:txBody>
                  <a:tcPr/>
                </a:tc>
                <a:extLst>
                  <a:ext uri="{0D108BD9-81ED-4DB2-BD59-A6C34878D82A}">
                    <a16:rowId xmlns:a16="http://schemas.microsoft.com/office/drawing/2014/main" val="3246295387"/>
                  </a:ext>
                </a:extLst>
              </a:tr>
              <a:tr h="481482">
                <a:tc>
                  <a:txBody>
                    <a:bodyPr/>
                    <a:lstStyle/>
                    <a:p>
                      <a:r>
                        <a:rPr lang="el-GR" sz="1400" dirty="0">
                          <a:latin typeface="Arial" panose="020B0604020202020204" pitchFamily="34" charset="0"/>
                          <a:cs typeface="Arial" panose="020B0604020202020204" pitchFamily="34" charset="0"/>
                        </a:rPr>
                        <a:t>Κοινή γλώσσα </a:t>
                      </a:r>
                    </a:p>
                  </a:txBody>
                  <a:tcPr/>
                </a:tc>
                <a:tc>
                  <a:txBody>
                    <a:bodyPr/>
                    <a:lstStyle/>
                    <a:p>
                      <a:r>
                        <a:rPr lang="en-US" sz="1400" dirty="0">
                          <a:latin typeface="Arial" panose="020B0604020202020204" pitchFamily="34" charset="0"/>
                          <a:cs typeface="Arial" panose="020B0604020202020204" pitchFamily="34" charset="0"/>
                        </a:rPr>
                        <a:t>Soleidae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Solea </a:t>
                      </a:r>
                      <a:r>
                        <a:rPr lang="en-US" sz="1400" i="1" dirty="0" err="1">
                          <a:latin typeface="Arial" panose="020B0604020202020204" pitchFamily="34" charset="0"/>
                          <a:cs typeface="Arial" panose="020B0604020202020204" pitchFamily="34" charset="0"/>
                        </a:rPr>
                        <a:t>solea</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Είναι το πιο εξαιρετικό πλατύ ψάρι, βράζεται, τηγανίζεται, ψήνεται στη σχάρα ή καπνίζεται</a:t>
                      </a:r>
                    </a:p>
                  </a:txBody>
                  <a:tcPr/>
                </a:tc>
                <a:extLst>
                  <a:ext uri="{0D108BD9-81ED-4DB2-BD59-A6C34878D82A}">
                    <a16:rowId xmlns:a16="http://schemas.microsoft.com/office/drawing/2014/main" val="1451778977"/>
                  </a:ext>
                </a:extLst>
              </a:tr>
              <a:tr h="564624">
                <a:tc>
                  <a:txBody>
                    <a:bodyPr/>
                    <a:lstStyle/>
                    <a:p>
                      <a:r>
                        <a:rPr lang="el-GR" sz="1400" b="1" dirty="0">
                          <a:latin typeface="Arial" panose="020B0604020202020204" pitchFamily="34" charset="0"/>
                          <a:cs typeface="Arial" panose="020B0604020202020204" pitchFamily="34" charset="0"/>
                        </a:rPr>
                        <a:t>Ψάρια του γλυκού νερού (</a:t>
                      </a:r>
                      <a:r>
                        <a:rPr lang="el-GR" sz="1400" b="1" dirty="0" err="1">
                          <a:latin typeface="Arial" panose="020B0604020202020204" pitchFamily="34" charset="0"/>
                          <a:cs typeface="Arial" panose="020B0604020202020204" pitchFamily="34" charset="0"/>
                        </a:rPr>
                        <a:t>λάμπραινες</a:t>
                      </a:r>
                      <a:r>
                        <a:rPr lang="el-GR" sz="1400" b="1" dirty="0">
                          <a:latin typeface="Arial" panose="020B0604020202020204" pitchFamily="34" charset="0"/>
                          <a:cs typeface="Arial" panose="020B0604020202020204" pitchFamily="34" charset="0"/>
                        </a:rPr>
                        <a:t>, </a:t>
                      </a:r>
                      <a:r>
                        <a:rPr lang="en-US" sz="1400" b="1" i="1" dirty="0" err="1">
                          <a:latin typeface="Arial" panose="020B0604020202020204" pitchFamily="34" charset="0"/>
                          <a:cs typeface="Arial" panose="020B0604020202020204" pitchFamily="34" charset="0"/>
                        </a:rPr>
                        <a:t>Petromyzones</a:t>
                      </a:r>
                      <a:r>
                        <a:rPr lang="en-US" sz="1400" b="1" dirty="0">
                          <a:latin typeface="Arial" panose="020B0604020202020204" pitchFamily="34" charset="0"/>
                          <a:cs typeface="Arial" panose="020B0604020202020204" pitchFamily="34" charset="0"/>
                        </a:rPr>
                        <a:t>)</a:t>
                      </a:r>
                      <a:endParaRPr lang="el-GR" sz="1400" b="1" dirty="0">
                        <a:latin typeface="Arial" panose="020B0604020202020204" pitchFamily="34" charset="0"/>
                        <a:cs typeface="Arial" panose="020B0604020202020204" pitchFamily="34" charset="0"/>
                      </a:endParaRPr>
                    </a:p>
                  </a:txBody>
                  <a:tcPr/>
                </a:tc>
                <a:tc>
                  <a:txBody>
                    <a:bodyPr/>
                    <a:lstStyle/>
                    <a:p>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2656420"/>
                  </a:ext>
                </a:extLst>
              </a:tr>
              <a:tr h="409168">
                <a:tc>
                  <a:txBody>
                    <a:bodyPr/>
                    <a:lstStyle/>
                    <a:p>
                      <a:r>
                        <a:rPr lang="el-GR" sz="1400" dirty="0" err="1">
                          <a:latin typeface="Arial" panose="020B0604020202020204" pitchFamily="34" charset="0"/>
                          <a:cs typeface="Arial" panose="020B0604020202020204" pitchFamily="34" charset="0"/>
                        </a:rPr>
                        <a:t>Λάμπραινα</a:t>
                      </a:r>
                      <a:endParaRPr lang="el-GR"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Petromyzonidae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Lampetra fluviatilis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Επεξεργάζεται βιομηχανικά</a:t>
                      </a:r>
                    </a:p>
                  </a:txBody>
                  <a:tcPr/>
                </a:tc>
                <a:extLst>
                  <a:ext uri="{0D108BD9-81ED-4DB2-BD59-A6C34878D82A}">
                    <a16:rowId xmlns:a16="http://schemas.microsoft.com/office/drawing/2014/main" val="530710666"/>
                  </a:ext>
                </a:extLst>
              </a:tr>
              <a:tr h="255576">
                <a:tc>
                  <a:txBody>
                    <a:bodyPr/>
                    <a:lstStyle/>
                    <a:p>
                      <a:r>
                        <a:rPr lang="en-US" sz="1400" dirty="0">
                          <a:latin typeface="Arial" panose="020B0604020202020204" pitchFamily="34" charset="0"/>
                          <a:cs typeface="Arial" panose="020B0604020202020204" pitchFamily="34" charset="0"/>
                        </a:rPr>
                        <a:t>Anguilliformes (</a:t>
                      </a:r>
                      <a:r>
                        <a:rPr lang="el-GR" sz="1400" dirty="0">
                          <a:latin typeface="Arial" panose="020B0604020202020204" pitchFamily="34" charset="0"/>
                          <a:cs typeface="Arial" panose="020B0604020202020204" pitchFamily="34" charset="0"/>
                        </a:rPr>
                        <a:t>Χέλια)</a:t>
                      </a:r>
                    </a:p>
                  </a:txBody>
                  <a:tcPr/>
                </a:tc>
                <a:tc>
                  <a:txBody>
                    <a:bodyPr/>
                    <a:lstStyle/>
                    <a:p>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l-GR" sz="1400" dirty="0">
                        <a:latin typeface="Arial" panose="020B0604020202020204" pitchFamily="34" charset="0"/>
                        <a:cs typeface="Arial" panose="020B0604020202020204" pitchFamily="34" charset="0"/>
                      </a:endParaRPr>
                    </a:p>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00602378"/>
                  </a:ext>
                </a:extLst>
              </a:tr>
              <a:tr h="893648">
                <a:tc>
                  <a:txBody>
                    <a:bodyPr/>
                    <a:lstStyle/>
                    <a:p>
                      <a:r>
                        <a:rPr lang="el-GR" sz="1400" dirty="0">
                          <a:latin typeface="Arial" panose="020B0604020202020204" pitchFamily="34" charset="0"/>
                          <a:cs typeface="Arial" panose="020B0604020202020204" pitchFamily="34" charset="0"/>
                        </a:rPr>
                        <a:t>Χέλι</a:t>
                      </a:r>
                    </a:p>
                  </a:txBody>
                  <a:tcPr/>
                </a:tc>
                <a:tc>
                  <a:txBody>
                    <a:bodyPr/>
                    <a:lstStyle/>
                    <a:p>
                      <a:r>
                        <a:rPr lang="en-US" sz="1400" dirty="0">
                          <a:latin typeface="Arial" panose="020B0604020202020204" pitchFamily="34" charset="0"/>
                          <a:cs typeface="Arial" panose="020B0604020202020204" pitchFamily="34" charset="0"/>
                        </a:rPr>
                        <a:t>Angullidae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Anguilla </a:t>
                      </a:r>
                      <a:r>
                        <a:rPr lang="en-US" sz="1400" i="1" dirty="0" err="1">
                          <a:latin typeface="Arial" panose="020B0604020202020204" pitchFamily="34" charset="0"/>
                          <a:cs typeface="Arial" panose="020B0604020202020204" pitchFamily="34" charset="0"/>
                        </a:rPr>
                        <a:t>anguilla</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Εύγεστο κρέας, είναι καλής ποιότητας αν δεν ξεπερνά το 1 </a:t>
                      </a:r>
                      <a:r>
                        <a:rPr lang="en-US" sz="1400" dirty="0">
                          <a:latin typeface="Arial" panose="020B0604020202020204" pitchFamily="34" charset="0"/>
                          <a:cs typeface="Arial" panose="020B0604020202020204" pitchFamily="34" charset="0"/>
                        </a:rPr>
                        <a:t>kg</a:t>
                      </a:r>
                      <a:r>
                        <a:rPr lang="el-GR" sz="1400" dirty="0">
                          <a:latin typeface="Arial" panose="020B0604020202020204" pitchFamily="34" charset="0"/>
                          <a:cs typeface="Arial" panose="020B0604020202020204" pitchFamily="34" charset="0"/>
                        </a:rPr>
                        <a:t> σε βάρος, το νωπό ψάρι τηγανίζεται, ψήνεται ή καπνίζεται, μαρινάρεται σε μορφή πηκτής</a:t>
                      </a:r>
                    </a:p>
                  </a:txBody>
                  <a:tcPr/>
                </a:tc>
                <a:extLst>
                  <a:ext uri="{0D108BD9-81ED-4DB2-BD59-A6C34878D82A}">
                    <a16:rowId xmlns:a16="http://schemas.microsoft.com/office/drawing/2014/main" val="1383353248"/>
                  </a:ext>
                </a:extLst>
              </a:tr>
            </a:tbl>
          </a:graphicData>
        </a:graphic>
      </p:graphicFrame>
    </p:spTree>
    <p:extLst>
      <p:ext uri="{BB962C8B-B14F-4D97-AF65-F5344CB8AC3E}">
        <p14:creationId xmlns:p14="http://schemas.microsoft.com/office/powerpoint/2010/main" val="3777044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612DB92F-BE57-E1FE-1C46-91A6362C3FA6}"/>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E742BC0-262E-B31C-8773-75214D98B58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FABB8D25-573D-23CF-03FE-0738A7965E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CC848487-7E7B-2846-700E-5B843CAFE6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91D63D5A-0BE6-038F-96AF-7A3CB813A7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417638"/>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4137914462"/>
              </p:ext>
            </p:extLst>
          </p:nvPr>
        </p:nvGraphicFramePr>
        <p:xfrm>
          <a:off x="278523" y="1988840"/>
          <a:ext cx="8685966" cy="4608512"/>
        </p:xfrm>
        <a:graphic>
          <a:graphicData uri="http://schemas.openxmlformats.org/drawingml/2006/table">
            <a:tbl>
              <a:tblPr firstRow="1" bandRow="1">
                <a:tableStyleId>{5C22544A-7EE6-4342-B048-85BDC9FD1C3A}</a:tableStyleId>
              </a:tblPr>
              <a:tblGrid>
                <a:gridCol w="2099281">
                  <a:extLst>
                    <a:ext uri="{9D8B030D-6E8A-4147-A177-3AD203B41FA5}">
                      <a16:colId xmlns:a16="http://schemas.microsoft.com/office/drawing/2014/main" val="79819667"/>
                    </a:ext>
                  </a:extLst>
                </a:gridCol>
                <a:gridCol w="1520004">
                  <a:extLst>
                    <a:ext uri="{9D8B030D-6E8A-4147-A177-3AD203B41FA5}">
                      <a16:colId xmlns:a16="http://schemas.microsoft.com/office/drawing/2014/main" val="462940602"/>
                    </a:ext>
                  </a:extLst>
                </a:gridCol>
                <a:gridCol w="2316197">
                  <a:extLst>
                    <a:ext uri="{9D8B030D-6E8A-4147-A177-3AD203B41FA5}">
                      <a16:colId xmlns:a16="http://schemas.microsoft.com/office/drawing/2014/main" val="2789282552"/>
                    </a:ext>
                  </a:extLst>
                </a:gridCol>
                <a:gridCol w="2750484">
                  <a:extLst>
                    <a:ext uri="{9D8B030D-6E8A-4147-A177-3AD203B41FA5}">
                      <a16:colId xmlns:a16="http://schemas.microsoft.com/office/drawing/2014/main" val="2516564341"/>
                    </a:ext>
                  </a:extLst>
                </a:gridCol>
              </a:tblGrid>
              <a:tr h="583727">
                <a:tc>
                  <a:txBody>
                    <a:bodyPr/>
                    <a:lstStyle/>
                    <a:p>
                      <a:r>
                        <a:rPr lang="en-US" sz="1400" dirty="0">
                          <a:latin typeface="Arial" panose="020B0604020202020204" pitchFamily="34" charset="0"/>
                          <a:cs typeface="Arial" panose="020B0604020202020204" pitchFamily="34" charset="0"/>
                        </a:rPr>
                        <a:t>Salmoniformes (</a:t>
                      </a:r>
                      <a:r>
                        <a:rPr lang="el-GR" sz="1400" dirty="0">
                          <a:latin typeface="Arial" panose="020B0604020202020204" pitchFamily="34" charset="0"/>
                          <a:cs typeface="Arial" panose="020B0604020202020204" pitchFamily="34" charset="0"/>
                        </a:rPr>
                        <a:t>Σολομοί)</a:t>
                      </a:r>
                    </a:p>
                  </a:txBody>
                  <a:tcPr/>
                </a:tc>
                <a:tc>
                  <a:txBody>
                    <a:bodyPr/>
                    <a:lstStyle/>
                    <a:p>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46295387"/>
                  </a:ext>
                </a:extLst>
              </a:tr>
              <a:tr h="928555">
                <a:tc>
                  <a:txBody>
                    <a:bodyPr/>
                    <a:lstStyle/>
                    <a:p>
                      <a:r>
                        <a:rPr lang="el-GR" sz="1400" dirty="0">
                          <a:latin typeface="Arial" panose="020B0604020202020204" pitchFamily="34" charset="0"/>
                          <a:cs typeface="Arial" panose="020B0604020202020204" pitchFamily="34" charset="0"/>
                        </a:rPr>
                        <a:t>Σολομός</a:t>
                      </a:r>
                    </a:p>
                  </a:txBody>
                  <a:tcPr/>
                </a:tc>
                <a:tc>
                  <a:txBody>
                    <a:bodyPr/>
                    <a:lstStyle/>
                    <a:p>
                      <a:r>
                        <a:rPr lang="en-US" sz="1400" dirty="0">
                          <a:latin typeface="Arial" panose="020B0604020202020204" pitchFamily="34" charset="0"/>
                          <a:cs typeface="Arial" panose="020B0604020202020204" pitchFamily="34" charset="0"/>
                        </a:rPr>
                        <a:t>Salmonidae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Salmo </a:t>
                      </a:r>
                      <a:r>
                        <a:rPr lang="en-US" sz="1400" i="1" dirty="0" err="1">
                          <a:latin typeface="Arial" panose="020B0604020202020204" pitchFamily="34" charset="0"/>
                          <a:cs typeface="Arial" panose="020B0604020202020204" pitchFamily="34" charset="0"/>
                        </a:rPr>
                        <a:t>salar</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Ψάρι υψηλής ποιότητας (5-10 </a:t>
                      </a:r>
                      <a:r>
                        <a:rPr lang="en-US" sz="1400" dirty="0">
                          <a:latin typeface="Arial" panose="020B0604020202020204" pitchFamily="34" charset="0"/>
                          <a:cs typeface="Arial" panose="020B0604020202020204" pitchFamily="34" charset="0"/>
                        </a:rPr>
                        <a:t>kg)</a:t>
                      </a:r>
                      <a:r>
                        <a:rPr lang="el-GR" sz="1400" dirty="0">
                          <a:latin typeface="Arial" panose="020B0604020202020204" pitchFamily="34" charset="0"/>
                          <a:cs typeface="Arial" panose="020B0604020202020204" pitchFamily="34" charset="0"/>
                        </a:rPr>
                        <a:t>, βράζεται, ψήνεται στη σχάρα, παστώνεται ή καπνίζεται ή ζυμώνεται</a:t>
                      </a:r>
                    </a:p>
                  </a:txBody>
                  <a:tcPr/>
                </a:tc>
                <a:extLst>
                  <a:ext uri="{0D108BD9-81ED-4DB2-BD59-A6C34878D82A}">
                    <a16:rowId xmlns:a16="http://schemas.microsoft.com/office/drawing/2014/main" val="1451778977"/>
                  </a:ext>
                </a:extLst>
              </a:tr>
              <a:tr h="928555">
                <a:tc>
                  <a:txBody>
                    <a:bodyPr/>
                    <a:lstStyle/>
                    <a:p>
                      <a:r>
                        <a:rPr lang="el-GR" sz="1400" b="0" dirty="0">
                          <a:latin typeface="Arial" panose="020B0604020202020204" pitchFamily="34" charset="0"/>
                          <a:cs typeface="Arial" panose="020B0604020202020204" pitchFamily="34" charset="0"/>
                        </a:rPr>
                        <a:t>Πέστροφα ποταμού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Salmonidae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Salmo trutta</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Ψάρι υψηλής ποιότητας χωρίς κόκαλα, χρίζεται κυανίζον όταν μαγειρευτεί, ψήνεται ή είναι παναρισμένο</a:t>
                      </a:r>
                    </a:p>
                  </a:txBody>
                  <a:tcPr/>
                </a:tc>
                <a:extLst>
                  <a:ext uri="{0D108BD9-81ED-4DB2-BD59-A6C34878D82A}">
                    <a16:rowId xmlns:a16="http://schemas.microsoft.com/office/drawing/2014/main" val="3102656420"/>
                  </a:ext>
                </a:extLst>
              </a:tr>
              <a:tr h="368543">
                <a:tc>
                  <a:txBody>
                    <a:bodyPr/>
                    <a:lstStyle/>
                    <a:p>
                      <a:r>
                        <a:rPr lang="el-GR" sz="1400" dirty="0">
                          <a:latin typeface="Arial" panose="020B0604020202020204" pitchFamily="34" charset="0"/>
                          <a:cs typeface="Arial" panose="020B0604020202020204" pitchFamily="34" charset="0"/>
                        </a:rPr>
                        <a:t>Ιριδίζουσα πέστροφα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Salmonidae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Salmo </a:t>
                      </a:r>
                      <a:r>
                        <a:rPr lang="en-US" sz="1400" i="1" dirty="0" err="1">
                          <a:latin typeface="Arial" panose="020B0604020202020204" pitchFamily="34" charset="0"/>
                          <a:cs typeface="Arial" panose="020B0604020202020204" pitchFamily="34" charset="0"/>
                        </a:rPr>
                        <a:t>gairdnerii</a:t>
                      </a:r>
                      <a:endParaRPr lang="el-GR" sz="1400" i="1" dirty="0">
                        <a:latin typeface="Arial" panose="020B0604020202020204" pitchFamily="34" charset="0"/>
                        <a:cs typeface="Arial" panose="020B0604020202020204" pitchFamily="34" charset="0"/>
                      </a:endParaRPr>
                    </a:p>
                  </a:txBody>
                  <a:tcPr/>
                </a:tc>
                <a:tc>
                  <a:txBody>
                    <a:bodyPr/>
                    <a:lstStyle/>
                    <a:p>
                      <a:pPr algn="ctr"/>
                      <a:r>
                        <a:rPr lang="en-US" sz="1400" dirty="0">
                          <a:latin typeface="Arial" panose="020B0604020202020204" pitchFamily="34" charset="0"/>
                          <a:cs typeface="Arial" panose="020B0604020202020204" pitchFamily="34" charset="0"/>
                        </a:rPr>
                        <a:t>-</a:t>
                      </a:r>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0710666"/>
                  </a:ext>
                </a:extLst>
              </a:tr>
              <a:tr h="842545">
                <a:tc>
                  <a:txBody>
                    <a:bodyPr/>
                    <a:lstStyle/>
                    <a:p>
                      <a:r>
                        <a:rPr lang="el-GR" sz="1400" dirty="0">
                          <a:latin typeface="Arial" panose="020B0604020202020204" pitchFamily="34" charset="0"/>
                          <a:cs typeface="Arial" panose="020B0604020202020204" pitchFamily="34" charset="0"/>
                        </a:rPr>
                        <a:t>Σαλβελίνος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Salmonidae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Salvelinus fontinalis</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Ψάρι με αξία, κρέας </a:t>
                      </a:r>
                      <a:r>
                        <a:rPr lang="el-GR" sz="1400" dirty="0" err="1">
                          <a:latin typeface="Arial" panose="020B0604020202020204" pitchFamily="34" charset="0"/>
                          <a:cs typeface="Arial" panose="020B0604020202020204" pitchFamily="34" charset="0"/>
                        </a:rPr>
                        <a:t>ροδόχρουν</a:t>
                      </a:r>
                      <a:r>
                        <a:rPr lang="el-GR" sz="1400" dirty="0">
                          <a:latin typeface="Arial" panose="020B0604020202020204" pitchFamily="34" charset="0"/>
                          <a:cs typeface="Arial" panose="020B0604020202020204" pitchFamily="34" charset="0"/>
                        </a:rPr>
                        <a:t>, επεξεργάζεται όπως η πέστροφα αλλά κυρίως τηγανίζεται</a:t>
                      </a:r>
                    </a:p>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00602378"/>
                  </a:ext>
                </a:extLst>
              </a:tr>
              <a:tr h="608242">
                <a:tc>
                  <a:txBody>
                    <a:bodyPr/>
                    <a:lstStyle/>
                    <a:p>
                      <a:r>
                        <a:rPr lang="el-GR" sz="1400" dirty="0">
                          <a:latin typeface="Arial" panose="020B0604020202020204" pitchFamily="34" charset="0"/>
                          <a:cs typeface="Arial" panose="020B0604020202020204" pitchFamily="34" charset="0"/>
                        </a:rPr>
                        <a:t>Λευκόψαρο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Salmonidae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Coregonus sp.</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Επεξεργάζεται όπως η πέστροφα</a:t>
                      </a:r>
                    </a:p>
                  </a:txBody>
                  <a:tcPr/>
                </a:tc>
                <a:extLst>
                  <a:ext uri="{0D108BD9-81ED-4DB2-BD59-A6C34878D82A}">
                    <a16:rowId xmlns:a16="http://schemas.microsoft.com/office/drawing/2014/main" val="1383353248"/>
                  </a:ext>
                </a:extLst>
              </a:tr>
            </a:tbl>
          </a:graphicData>
        </a:graphic>
      </p:graphicFrame>
    </p:spTree>
    <p:extLst>
      <p:ext uri="{BB962C8B-B14F-4D97-AF65-F5344CB8AC3E}">
        <p14:creationId xmlns:p14="http://schemas.microsoft.com/office/powerpoint/2010/main" val="770234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94B5E0BD-3B10-9CB0-923E-916626354EA9}"/>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855DC94-B597-B29E-07C5-D1A34F591B0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73AF6BB0-735A-F7C9-0B33-1D4662E180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70F7FD1A-B668-D987-5BDB-4295FE1AA9C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ACDB39BB-231E-C95C-70C5-18C115017C5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417638"/>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2408001034"/>
              </p:ext>
            </p:extLst>
          </p:nvPr>
        </p:nvGraphicFramePr>
        <p:xfrm>
          <a:off x="278523" y="1951760"/>
          <a:ext cx="8613957" cy="4810341"/>
        </p:xfrm>
        <a:graphic>
          <a:graphicData uri="http://schemas.openxmlformats.org/drawingml/2006/table">
            <a:tbl>
              <a:tblPr firstRow="1" bandRow="1">
                <a:tableStyleId>{5C22544A-7EE6-4342-B048-85BDC9FD1C3A}</a:tableStyleId>
              </a:tblPr>
              <a:tblGrid>
                <a:gridCol w="2081877">
                  <a:extLst>
                    <a:ext uri="{9D8B030D-6E8A-4147-A177-3AD203B41FA5}">
                      <a16:colId xmlns:a16="http://schemas.microsoft.com/office/drawing/2014/main" val="79819667"/>
                    </a:ext>
                  </a:extLst>
                </a:gridCol>
                <a:gridCol w="1461895">
                  <a:extLst>
                    <a:ext uri="{9D8B030D-6E8A-4147-A177-3AD203B41FA5}">
                      <a16:colId xmlns:a16="http://schemas.microsoft.com/office/drawing/2014/main" val="462940602"/>
                    </a:ext>
                  </a:extLst>
                </a:gridCol>
                <a:gridCol w="2142331">
                  <a:extLst>
                    <a:ext uri="{9D8B030D-6E8A-4147-A177-3AD203B41FA5}">
                      <a16:colId xmlns:a16="http://schemas.microsoft.com/office/drawing/2014/main" val="2789282552"/>
                    </a:ext>
                  </a:extLst>
                </a:gridCol>
                <a:gridCol w="2927854">
                  <a:extLst>
                    <a:ext uri="{9D8B030D-6E8A-4147-A177-3AD203B41FA5}">
                      <a16:colId xmlns:a16="http://schemas.microsoft.com/office/drawing/2014/main" val="2516564341"/>
                    </a:ext>
                  </a:extLst>
                </a:gridCol>
              </a:tblGrid>
              <a:tr h="694856">
                <a:tc>
                  <a:txBody>
                    <a:bodyPr/>
                    <a:lstStyle/>
                    <a:p>
                      <a:r>
                        <a:rPr lang="el-GR" sz="1400" b="0" dirty="0" err="1">
                          <a:latin typeface="Arial" panose="020B0604020202020204" pitchFamily="34" charset="0"/>
                          <a:cs typeface="Arial" panose="020B0604020202020204" pitchFamily="34" charset="0"/>
                        </a:rPr>
                        <a:t>Κορήγονος</a:t>
                      </a:r>
                      <a:endParaRPr lang="el-GR" sz="1400" b="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Arial" panose="020B0604020202020204" pitchFamily="34" charset="0"/>
                          <a:cs typeface="Arial" panose="020B0604020202020204" pitchFamily="34" charset="0"/>
                        </a:rPr>
                        <a:t>Salmonidae</a:t>
                      </a:r>
                      <a:endParaRPr lang="el-GR" sz="1400" b="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b="0" i="1" dirty="0">
                          <a:latin typeface="Arial" panose="020B0604020202020204" pitchFamily="34" charset="0"/>
                          <a:cs typeface="Arial" panose="020B0604020202020204" pitchFamily="34" charset="0"/>
                        </a:rPr>
                        <a:t>Coregonus</a:t>
                      </a:r>
                      <a:r>
                        <a:rPr lang="en-US" sz="1400" i="1" dirty="0">
                          <a:latin typeface="Arial" panose="020B0604020202020204" pitchFamily="34" charset="0"/>
                          <a:cs typeface="Arial" panose="020B0604020202020204" pitchFamily="34" charset="0"/>
                        </a:rPr>
                        <a:t> sp.</a:t>
                      </a:r>
                      <a:endParaRPr lang="el-GR" sz="1400" i="1" dirty="0">
                        <a:latin typeface="Arial" panose="020B0604020202020204" pitchFamily="34" charset="0"/>
                        <a:cs typeface="Arial" panose="020B0604020202020204" pitchFamily="34" charset="0"/>
                      </a:endParaRPr>
                    </a:p>
                  </a:txBody>
                  <a:tcPr/>
                </a:tc>
                <a:tc>
                  <a:txBody>
                    <a:bodyPr/>
                    <a:lstStyle/>
                    <a:p>
                      <a:r>
                        <a:rPr lang="el-GR" sz="1400" b="0" dirty="0">
                          <a:latin typeface="Arial" panose="020B0604020202020204" pitchFamily="34" charset="0"/>
                          <a:cs typeface="Arial" panose="020B0604020202020204" pitchFamily="34" charset="0"/>
                        </a:rPr>
                        <a:t>Λευκό τρυφερό και εύγεστο κρέας, αν και κάπως ξηρό, τηγανίζεται</a:t>
                      </a:r>
                    </a:p>
                  </a:txBody>
                  <a:tcPr/>
                </a:tc>
                <a:extLst>
                  <a:ext uri="{0D108BD9-81ED-4DB2-BD59-A6C34878D82A}">
                    <a16:rowId xmlns:a16="http://schemas.microsoft.com/office/drawing/2014/main" val="3246295387"/>
                  </a:ext>
                </a:extLst>
              </a:tr>
              <a:tr h="549325">
                <a:tc>
                  <a:txBody>
                    <a:bodyPr/>
                    <a:lstStyle/>
                    <a:p>
                      <a:r>
                        <a:rPr lang="el-GR" sz="1400" dirty="0">
                          <a:latin typeface="Arial" panose="020B0604020202020204" pitchFamily="34" charset="0"/>
                          <a:cs typeface="Arial" panose="020B0604020202020204" pitchFamily="34" charset="0"/>
                        </a:rPr>
                        <a:t>Οσμηρός</a:t>
                      </a:r>
                    </a:p>
                  </a:txBody>
                  <a:tcPr/>
                </a:tc>
                <a:tc>
                  <a:txBody>
                    <a:bodyPr/>
                    <a:lstStyle/>
                    <a:p>
                      <a:r>
                        <a:rPr lang="en-US" sz="1400" dirty="0">
                          <a:latin typeface="Arial" panose="020B0604020202020204" pitchFamily="34" charset="0"/>
                          <a:cs typeface="Arial" panose="020B0604020202020204" pitchFamily="34" charset="0"/>
                        </a:rPr>
                        <a:t>Osmeridae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Osmerus eperlanus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Ψάρι με πολλά κόκαλα που κυρίως τηγανίζεται</a:t>
                      </a:r>
                    </a:p>
                  </a:txBody>
                  <a:tcPr/>
                </a:tc>
                <a:extLst>
                  <a:ext uri="{0D108BD9-81ED-4DB2-BD59-A6C34878D82A}">
                    <a16:rowId xmlns:a16="http://schemas.microsoft.com/office/drawing/2014/main" val="1451778977"/>
                  </a:ext>
                </a:extLst>
              </a:tr>
              <a:tr h="1505521">
                <a:tc>
                  <a:txBody>
                    <a:bodyPr/>
                    <a:lstStyle/>
                    <a:p>
                      <a:r>
                        <a:rPr lang="el-GR" sz="1400" b="0" dirty="0">
                          <a:latin typeface="Arial" panose="020B0604020202020204" pitchFamily="34" charset="0"/>
                          <a:cs typeface="Arial" panose="020B0604020202020204" pitchFamily="34" charset="0"/>
                        </a:rPr>
                        <a:t>Τούρνα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Esocidae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Esox </a:t>
                      </a:r>
                      <a:r>
                        <a:rPr lang="en-US" sz="1400" i="1" dirty="0" err="1">
                          <a:latin typeface="Arial" panose="020B0604020202020204" pitchFamily="34" charset="0"/>
                          <a:cs typeface="Arial" panose="020B0604020202020204" pitchFamily="34" charset="0"/>
                        </a:rPr>
                        <a:t>lucius</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Νεαρές </a:t>
                      </a:r>
                      <a:r>
                        <a:rPr lang="el-GR" sz="1400" dirty="0" err="1">
                          <a:latin typeface="Arial" panose="020B0604020202020204" pitchFamily="34" charset="0"/>
                          <a:cs typeface="Arial" panose="020B0604020202020204" pitchFamily="34" charset="0"/>
                        </a:rPr>
                        <a:t>τούρνες</a:t>
                      </a:r>
                      <a:r>
                        <a:rPr lang="el-GR" sz="1400" dirty="0">
                          <a:latin typeface="Arial" panose="020B0604020202020204" pitchFamily="34" charset="0"/>
                          <a:cs typeface="Arial" panose="020B0604020202020204" pitchFamily="34" charset="0"/>
                        </a:rPr>
                        <a:t> (η καλύτερη ποιότητα είναι 2-3 </a:t>
                      </a:r>
                      <a:r>
                        <a:rPr lang="en-US" sz="1400" dirty="0">
                          <a:latin typeface="Arial" panose="020B0604020202020204" pitchFamily="34" charset="0"/>
                          <a:cs typeface="Arial" panose="020B0604020202020204" pitchFamily="34" charset="0"/>
                        </a:rPr>
                        <a:t>kg)</a:t>
                      </a:r>
                      <a:r>
                        <a:rPr lang="el-GR" sz="1400" dirty="0">
                          <a:latin typeface="Arial" panose="020B0604020202020204" pitchFamily="34" charset="0"/>
                          <a:cs typeface="Arial" panose="020B0604020202020204" pitchFamily="34" charset="0"/>
                        </a:rPr>
                        <a:t> έχουν μαλακό, τρυφερό και εύγεστο κρέας, το κρέας θεωρείται καλής ποιότητας, αν και έχει πολλά κόκαλα, μαγειρεύεται στον ατμό ή τηγανίζεται</a:t>
                      </a:r>
                    </a:p>
                  </a:txBody>
                  <a:tcPr/>
                </a:tc>
                <a:extLst>
                  <a:ext uri="{0D108BD9-81ED-4DB2-BD59-A6C34878D82A}">
                    <a16:rowId xmlns:a16="http://schemas.microsoft.com/office/drawing/2014/main" val="3102656420"/>
                  </a:ext>
                </a:extLst>
              </a:tr>
              <a:tr h="492189">
                <a:tc>
                  <a:txBody>
                    <a:bodyPr/>
                    <a:lstStyle/>
                    <a:p>
                      <a:r>
                        <a:rPr lang="el-GR" sz="1400" dirty="0" err="1">
                          <a:latin typeface="Arial" panose="020B0604020202020204" pitchFamily="34" charset="0"/>
                          <a:cs typeface="Arial" panose="020B0604020202020204" pitchFamily="34" charset="0"/>
                        </a:rPr>
                        <a:t>Κυπρινοειδή</a:t>
                      </a:r>
                      <a:r>
                        <a:rPr lang="el-GR"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Cypriniformes</a:t>
                      </a:r>
                      <a:r>
                        <a:rPr lang="en-US" sz="1400" dirty="0">
                          <a:latin typeface="Arial" panose="020B0604020202020204" pitchFamily="34" charset="0"/>
                          <a:cs typeface="Arial" panose="020B0604020202020204" pitchFamily="34" charset="0"/>
                        </a:rPr>
                        <a:t>)</a:t>
                      </a:r>
                      <a:endParaRPr lang="el-GR"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0710666"/>
                  </a:ext>
                </a:extLst>
              </a:tr>
              <a:tr h="694856">
                <a:tc>
                  <a:txBody>
                    <a:bodyPr/>
                    <a:lstStyle/>
                    <a:p>
                      <a:r>
                        <a:rPr lang="el-GR" sz="1400" dirty="0">
                          <a:latin typeface="Arial" panose="020B0604020202020204" pitchFamily="34" charset="0"/>
                          <a:cs typeface="Arial" panose="020B0604020202020204" pitchFamily="34" charset="0"/>
                        </a:rPr>
                        <a:t>Τσιρόνι</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Cyprinidae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Rutilus rutilus</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Έχει εύγεστο κρέας, αν και με πολλά κόκαλα</a:t>
                      </a:r>
                    </a:p>
                    <a:p>
                      <a:pPr algn="just"/>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00602378"/>
                  </a:ext>
                </a:extLst>
              </a:tr>
              <a:tr h="694856">
                <a:tc>
                  <a:txBody>
                    <a:bodyPr/>
                    <a:lstStyle/>
                    <a:p>
                      <a:r>
                        <a:rPr lang="el-GR" sz="1400" dirty="0" err="1">
                          <a:latin typeface="Arial" panose="020B0604020202020204" pitchFamily="34" charset="0"/>
                          <a:cs typeface="Arial" panose="020B0604020202020204" pitchFamily="34" charset="0"/>
                        </a:rPr>
                        <a:t>Λέστια</a:t>
                      </a:r>
                      <a:endParaRPr lang="el-GR"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Cyprinidae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Abramis brama</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Έχει εύγεστο κρέας, αν και με πολλά κόκαλα</a:t>
                      </a:r>
                    </a:p>
                  </a:txBody>
                  <a:tcPr/>
                </a:tc>
                <a:extLst>
                  <a:ext uri="{0D108BD9-81ED-4DB2-BD59-A6C34878D82A}">
                    <a16:rowId xmlns:a16="http://schemas.microsoft.com/office/drawing/2014/main" val="1383353248"/>
                  </a:ext>
                </a:extLst>
              </a:tr>
            </a:tbl>
          </a:graphicData>
        </a:graphic>
      </p:graphicFrame>
    </p:spTree>
    <p:extLst>
      <p:ext uri="{BB962C8B-B14F-4D97-AF65-F5344CB8AC3E}">
        <p14:creationId xmlns:p14="http://schemas.microsoft.com/office/powerpoint/2010/main" val="998108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193E5CC0-9997-0962-1BA3-81C22DAA3E7A}"/>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B14CD61-F01B-6D44-F8C2-B5B37BA2A03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6F4E4B2C-8173-9790-4414-E1AFADD9A9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2DD5B04E-970F-6007-E065-BE885719AA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2AF787AF-616F-154C-7786-B61309BE37C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417638"/>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140279035"/>
              </p:ext>
            </p:extLst>
          </p:nvPr>
        </p:nvGraphicFramePr>
        <p:xfrm>
          <a:off x="359532" y="1844824"/>
          <a:ext cx="8685965" cy="4871277"/>
        </p:xfrm>
        <a:graphic>
          <a:graphicData uri="http://schemas.openxmlformats.org/drawingml/2006/table">
            <a:tbl>
              <a:tblPr firstRow="1" bandRow="1">
                <a:tableStyleId>{5C22544A-7EE6-4342-B048-85BDC9FD1C3A}</a:tableStyleId>
              </a:tblPr>
              <a:tblGrid>
                <a:gridCol w="2099280">
                  <a:extLst>
                    <a:ext uri="{9D8B030D-6E8A-4147-A177-3AD203B41FA5}">
                      <a16:colId xmlns:a16="http://schemas.microsoft.com/office/drawing/2014/main" val="79819667"/>
                    </a:ext>
                  </a:extLst>
                </a:gridCol>
                <a:gridCol w="1474116">
                  <a:extLst>
                    <a:ext uri="{9D8B030D-6E8A-4147-A177-3AD203B41FA5}">
                      <a16:colId xmlns:a16="http://schemas.microsoft.com/office/drawing/2014/main" val="462940602"/>
                    </a:ext>
                  </a:extLst>
                </a:gridCol>
                <a:gridCol w="2160240">
                  <a:extLst>
                    <a:ext uri="{9D8B030D-6E8A-4147-A177-3AD203B41FA5}">
                      <a16:colId xmlns:a16="http://schemas.microsoft.com/office/drawing/2014/main" val="2789282552"/>
                    </a:ext>
                  </a:extLst>
                </a:gridCol>
                <a:gridCol w="2952329">
                  <a:extLst>
                    <a:ext uri="{9D8B030D-6E8A-4147-A177-3AD203B41FA5}">
                      <a16:colId xmlns:a16="http://schemas.microsoft.com/office/drawing/2014/main" val="2516564341"/>
                    </a:ext>
                  </a:extLst>
                </a:gridCol>
              </a:tblGrid>
              <a:tr h="692654">
                <a:tc>
                  <a:txBody>
                    <a:bodyPr/>
                    <a:lstStyle/>
                    <a:p>
                      <a:r>
                        <a:rPr lang="el-GR" sz="1400" b="0" dirty="0" err="1">
                          <a:latin typeface="Arial" panose="020B0604020202020204" pitchFamily="34" charset="0"/>
                          <a:cs typeface="Arial" panose="020B0604020202020204" pitchFamily="34" charset="0"/>
                        </a:rPr>
                        <a:t>Γλυνί</a:t>
                      </a:r>
                      <a:endParaRPr lang="el-GR" sz="1400" b="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Arial" panose="020B0604020202020204" pitchFamily="34" charset="0"/>
                          <a:cs typeface="Arial" panose="020B0604020202020204" pitchFamily="34" charset="0"/>
                        </a:rPr>
                        <a:t>Cyprinidae</a:t>
                      </a:r>
                      <a:endParaRPr lang="el-GR" sz="1400" b="0" dirty="0">
                        <a:latin typeface="Arial" panose="020B0604020202020204" pitchFamily="34" charset="0"/>
                        <a:cs typeface="Arial" panose="020B0604020202020204" pitchFamily="34" charset="0"/>
                      </a:endParaRPr>
                    </a:p>
                    <a:p>
                      <a:endParaRPr lang="el-GR" sz="1400" b="0" dirty="0">
                        <a:latin typeface="Arial" panose="020B0604020202020204" pitchFamily="34" charset="0"/>
                        <a:cs typeface="Arial" panose="020B0604020202020204" pitchFamily="34" charset="0"/>
                      </a:endParaRPr>
                    </a:p>
                  </a:txBody>
                  <a:tcPr/>
                </a:tc>
                <a:tc>
                  <a:txBody>
                    <a:bodyPr/>
                    <a:lstStyle/>
                    <a:p>
                      <a:r>
                        <a:rPr lang="en-US" sz="1400" b="0" i="1" dirty="0" err="1">
                          <a:latin typeface="Arial" panose="020B0604020202020204" pitchFamily="34" charset="0"/>
                          <a:cs typeface="Arial" panose="020B0604020202020204" pitchFamily="34" charset="0"/>
                        </a:rPr>
                        <a:t>Tinca</a:t>
                      </a:r>
                      <a:r>
                        <a:rPr lang="en-US" sz="1400" b="0" i="1" dirty="0">
                          <a:latin typeface="Arial" panose="020B0604020202020204" pitchFamily="34" charset="0"/>
                          <a:cs typeface="Arial" panose="020B0604020202020204" pitchFamily="34" charset="0"/>
                        </a:rPr>
                        <a:t> </a:t>
                      </a:r>
                      <a:r>
                        <a:rPr lang="en-US" sz="1400" b="0" i="1" dirty="0" err="1">
                          <a:latin typeface="Arial" panose="020B0604020202020204" pitchFamily="34" charset="0"/>
                          <a:cs typeface="Arial" panose="020B0604020202020204" pitchFamily="34" charset="0"/>
                        </a:rPr>
                        <a:t>tinca</a:t>
                      </a:r>
                      <a:endParaRPr lang="el-GR" sz="1400" b="0" i="1" dirty="0">
                        <a:latin typeface="Arial" panose="020B0604020202020204" pitchFamily="34" charset="0"/>
                        <a:cs typeface="Arial" panose="020B0604020202020204" pitchFamily="34" charset="0"/>
                      </a:endParaRPr>
                    </a:p>
                  </a:txBody>
                  <a:tcPr/>
                </a:tc>
                <a:tc>
                  <a:txBody>
                    <a:bodyPr/>
                    <a:lstStyle/>
                    <a:p>
                      <a:r>
                        <a:rPr lang="el-GR" sz="1400" b="0" dirty="0">
                          <a:latin typeface="Arial" panose="020B0604020202020204" pitchFamily="34" charset="0"/>
                          <a:cs typeface="Arial" panose="020B0604020202020204" pitchFamily="34" charset="0"/>
                        </a:rPr>
                        <a:t>Τρυφερό παχύ κρέας, εύγεστο, κυανίζον όταν ψηθεί, μαγειρεύεται κυρίως στον ατμό</a:t>
                      </a:r>
                    </a:p>
                  </a:txBody>
                  <a:tcPr/>
                </a:tc>
                <a:extLst>
                  <a:ext uri="{0D108BD9-81ED-4DB2-BD59-A6C34878D82A}">
                    <a16:rowId xmlns:a16="http://schemas.microsoft.com/office/drawing/2014/main" val="3246295387"/>
                  </a:ext>
                </a:extLst>
              </a:tr>
              <a:tr h="490630">
                <a:tc>
                  <a:txBody>
                    <a:bodyPr/>
                    <a:lstStyle/>
                    <a:p>
                      <a:r>
                        <a:rPr lang="el-GR" sz="1400" dirty="0">
                          <a:latin typeface="Arial" panose="020B0604020202020204" pitchFamily="34" charset="0"/>
                          <a:cs typeface="Arial" panose="020B0604020202020204" pitchFamily="34" charset="0"/>
                        </a:rPr>
                        <a:t>Κυπρίνος (Γριβάδι)</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Cyprinidae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Cyprinus </a:t>
                      </a:r>
                      <a:r>
                        <a:rPr lang="en-US" sz="1400" i="1" dirty="0" err="1">
                          <a:latin typeface="Arial" panose="020B0604020202020204" pitchFamily="34" charset="0"/>
                          <a:cs typeface="Arial" panose="020B0604020202020204" pitchFamily="34" charset="0"/>
                        </a:rPr>
                        <a:t>carpio</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Μαλακό κρέας, εύπεπτο, πολύτιμο ψάρι, κυανίζον όταν μαγειρευτεί</a:t>
                      </a:r>
                    </a:p>
                  </a:txBody>
                  <a:tcPr/>
                </a:tc>
                <a:extLst>
                  <a:ext uri="{0D108BD9-81ED-4DB2-BD59-A6C34878D82A}">
                    <a16:rowId xmlns:a16="http://schemas.microsoft.com/office/drawing/2014/main" val="1451778977"/>
                  </a:ext>
                </a:extLst>
              </a:tr>
              <a:tr h="692654">
                <a:tc>
                  <a:txBody>
                    <a:bodyPr/>
                    <a:lstStyle/>
                    <a:p>
                      <a:r>
                        <a:rPr lang="el-GR" sz="1400" b="0" dirty="0">
                          <a:latin typeface="Arial" panose="020B0604020202020204" pitchFamily="34" charset="0"/>
                          <a:cs typeface="Arial" panose="020B0604020202020204" pitchFamily="34" charset="0"/>
                        </a:rPr>
                        <a:t>Πεταλούδα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Cyprinidae</a:t>
                      </a:r>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Carassim</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carassim</a:t>
                      </a:r>
                      <a:endParaRPr lang="el-GR" sz="1400" i="1" dirty="0">
                        <a:latin typeface="Arial" panose="020B0604020202020204" pitchFamily="34" charset="0"/>
                        <a:cs typeface="Arial" panose="020B0604020202020204" pitchFamily="34" charset="0"/>
                      </a:endParaRPr>
                    </a:p>
                  </a:txBody>
                  <a:tcPr/>
                </a:tc>
                <a:tc>
                  <a:txBody>
                    <a:bodyPr/>
                    <a:lstStyle/>
                    <a:p>
                      <a:pPr algn="just"/>
                      <a:r>
                        <a:rPr lang="el-GR" sz="1400" dirty="0">
                          <a:latin typeface="Arial" panose="020B0604020202020204" pitchFamily="34" charset="0"/>
                          <a:cs typeface="Arial" panose="020B0604020202020204" pitchFamily="34" charset="0"/>
                        </a:rPr>
                        <a:t>Καλό φαγώσιμο ψάρι, αλλά όχι τόσο καλό όσο το γριβάδι, κρέας με πολλά κόκαλα</a:t>
                      </a:r>
                    </a:p>
                  </a:txBody>
                  <a:tcPr/>
                </a:tc>
                <a:extLst>
                  <a:ext uri="{0D108BD9-81ED-4DB2-BD59-A6C34878D82A}">
                    <a16:rowId xmlns:a16="http://schemas.microsoft.com/office/drawing/2014/main" val="3102656420"/>
                  </a:ext>
                </a:extLst>
              </a:tr>
              <a:tr h="360237">
                <a:tc>
                  <a:txBody>
                    <a:bodyPr/>
                    <a:lstStyle/>
                    <a:p>
                      <a:r>
                        <a:rPr lang="el-GR" sz="1400" dirty="0">
                          <a:latin typeface="Arial" panose="020B0604020202020204" pitchFamily="34" charset="0"/>
                          <a:cs typeface="Arial" panose="020B0604020202020204" pitchFamily="34" charset="0"/>
                        </a:rPr>
                        <a:t>Περκίδες (</a:t>
                      </a:r>
                      <a:r>
                        <a:rPr lang="en-US" sz="1400" dirty="0">
                          <a:latin typeface="Arial" panose="020B0604020202020204" pitchFamily="34" charset="0"/>
                          <a:cs typeface="Arial" panose="020B0604020202020204" pitchFamily="34" charset="0"/>
                        </a:rPr>
                        <a:t>Perciformes)</a:t>
                      </a:r>
                      <a:endParaRPr lang="el-GR"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400" dirty="0">
                        <a:latin typeface="Arial" panose="020B0604020202020204" pitchFamily="34" charset="0"/>
                        <a:cs typeface="Arial" panose="020B0604020202020204" pitchFamily="34" charset="0"/>
                      </a:endParaRPr>
                    </a:p>
                  </a:txBody>
                  <a:tcPr/>
                </a:tc>
                <a:tc>
                  <a:txBody>
                    <a:bodyPr/>
                    <a:lstStyle/>
                    <a:p>
                      <a:endParaRPr lang="el-GR" sz="1400" i="1" dirty="0">
                        <a:latin typeface="Arial" panose="020B0604020202020204" pitchFamily="34" charset="0"/>
                        <a:cs typeface="Arial" panose="020B0604020202020204" pitchFamily="34" charset="0"/>
                      </a:endParaRPr>
                    </a:p>
                  </a:txBody>
                  <a:tcPr/>
                </a:tc>
                <a:tc>
                  <a:txBody>
                    <a:bodyPr/>
                    <a:lstStyle/>
                    <a:p>
                      <a:pPr algn="ctr"/>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0710666"/>
                  </a:ext>
                </a:extLst>
              </a:tr>
              <a:tr h="1298725">
                <a:tc>
                  <a:txBody>
                    <a:bodyPr/>
                    <a:lstStyle/>
                    <a:p>
                      <a:r>
                        <a:rPr lang="el-GR" sz="1400" dirty="0">
                          <a:latin typeface="Arial" panose="020B0604020202020204" pitchFamily="34" charset="0"/>
                          <a:cs typeface="Arial" panose="020B0604020202020204" pitchFamily="34" charset="0"/>
                        </a:rPr>
                        <a:t>Πέρκα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Percidae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Perca</a:t>
                      </a:r>
                      <a:r>
                        <a:rPr lang="en-US" sz="1400" i="1" dirty="0">
                          <a:latin typeface="Arial" panose="020B0604020202020204" pitchFamily="34" charset="0"/>
                          <a:cs typeface="Arial" panose="020B0604020202020204" pitchFamily="34" charset="0"/>
                        </a:rPr>
                        <a:t> fluviatilis</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Συνεκτικό, λευκό και πολύ εύγεστο κρέας, η καλύτερη ποιότητα είναι με βάρος λιγότερο από 1 </a:t>
                      </a:r>
                      <a:r>
                        <a:rPr lang="en-US" sz="1400" dirty="0">
                          <a:latin typeface="Arial" panose="020B0604020202020204" pitchFamily="34" charset="0"/>
                          <a:cs typeface="Arial" panose="020B0604020202020204" pitchFamily="34" charset="0"/>
                        </a:rPr>
                        <a:t>kg (20-40 cm), </a:t>
                      </a:r>
                      <a:r>
                        <a:rPr lang="el-GR" sz="1400" dirty="0">
                          <a:latin typeface="Arial" panose="020B0604020202020204" pitchFamily="34" charset="0"/>
                          <a:cs typeface="Arial" panose="020B0604020202020204" pitchFamily="34" charset="0"/>
                        </a:rPr>
                        <a:t>τηγανίζεται, φιλετοποιείται ή μαγειρεύεται στον ατμό</a:t>
                      </a:r>
                    </a:p>
                    <a:p>
                      <a:endParaRPr lang="el-GR"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00602378"/>
                  </a:ext>
                </a:extLst>
              </a:tr>
              <a:tr h="1096702">
                <a:tc>
                  <a:txBody>
                    <a:bodyPr/>
                    <a:lstStyle/>
                    <a:p>
                      <a:r>
                        <a:rPr lang="el-GR" sz="1400" dirty="0">
                          <a:latin typeface="Arial" panose="020B0604020202020204" pitchFamily="34" charset="0"/>
                          <a:cs typeface="Arial" panose="020B0604020202020204" pitchFamily="34" charset="0"/>
                        </a:rPr>
                        <a:t>Λυκόπερκα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Percidae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a:latin typeface="Arial" panose="020B0604020202020204" pitchFamily="34" charset="0"/>
                          <a:cs typeface="Arial" panose="020B0604020202020204" pitchFamily="34" charset="0"/>
                        </a:rPr>
                        <a:t>Stizostedion </a:t>
                      </a:r>
                      <a:r>
                        <a:rPr lang="en-US" sz="1400" i="1" dirty="0" err="1">
                          <a:latin typeface="Arial" panose="020B0604020202020204" pitchFamily="34" charset="0"/>
                          <a:cs typeface="Arial" panose="020B0604020202020204" pitchFamily="34" charset="0"/>
                        </a:rPr>
                        <a:t>lucioperca</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Λευκό, μαλακό, χυμώδες και εύγεστο κρέας, 40-50 </a:t>
                      </a:r>
                      <a:r>
                        <a:rPr lang="en-US" sz="1400" dirty="0">
                          <a:latin typeface="Arial" panose="020B0604020202020204" pitchFamily="34" charset="0"/>
                          <a:cs typeface="Arial" panose="020B0604020202020204" pitchFamily="34" charset="0"/>
                        </a:rPr>
                        <a:t>cm</a:t>
                      </a:r>
                      <a:r>
                        <a:rPr lang="el-GR" sz="1400" dirty="0">
                          <a:latin typeface="Arial" panose="020B0604020202020204" pitchFamily="34" charset="0"/>
                          <a:cs typeface="Arial" panose="020B0604020202020204" pitchFamily="34" charset="0"/>
                        </a:rPr>
                        <a:t>, τηγανίζεται ή μαγειρεύεται στον ατμό, είναι το καλύτερης ποιότητας ψάρι του γλυκού νερού</a:t>
                      </a:r>
                    </a:p>
                  </a:txBody>
                  <a:tcPr/>
                </a:tc>
                <a:extLst>
                  <a:ext uri="{0D108BD9-81ED-4DB2-BD59-A6C34878D82A}">
                    <a16:rowId xmlns:a16="http://schemas.microsoft.com/office/drawing/2014/main" val="1383353248"/>
                  </a:ext>
                </a:extLst>
              </a:tr>
            </a:tbl>
          </a:graphicData>
        </a:graphic>
      </p:graphicFrame>
    </p:spTree>
    <p:extLst>
      <p:ext uri="{BB962C8B-B14F-4D97-AF65-F5344CB8AC3E}">
        <p14:creationId xmlns:p14="http://schemas.microsoft.com/office/powerpoint/2010/main" val="1974200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702933-B5DF-770B-7CF5-F4117CD990D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A86BD30-7C3F-8C9C-95F0-821EC6523159}"/>
              </a:ext>
            </a:extLst>
          </p:cNvPr>
          <p:cNvSpPr>
            <a:spLocks noGrp="1"/>
          </p:cNvSpPr>
          <p:nvPr>
            <p:ph idx="1"/>
          </p:nvPr>
        </p:nvSpPr>
        <p:spPr>
          <a:xfrm>
            <a:off x="359532" y="1417638"/>
            <a:ext cx="8327268" cy="4525963"/>
          </a:xfrm>
        </p:spPr>
        <p:txBody>
          <a:bodyPr/>
          <a:lstStyle/>
          <a:p>
            <a:pPr marL="0" indent="0">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endParaRPr lang="en-US" sz="2400" dirty="0">
              <a:latin typeface="Arial" pitchFamily="34" charset="0"/>
              <a:cs typeface="Arial" pitchFamily="34" charset="0"/>
            </a:endParaRPr>
          </a:p>
          <a:p>
            <a:pPr marL="0" indent="0">
              <a:buNone/>
            </a:pPr>
            <a:endParaRPr lang="el-GR" dirty="0"/>
          </a:p>
        </p:txBody>
      </p:sp>
      <p:graphicFrame>
        <p:nvGraphicFramePr>
          <p:cNvPr id="6" name="Πίνακας 4">
            <a:extLst>
              <a:ext uri="{FF2B5EF4-FFF2-40B4-BE49-F238E27FC236}">
                <a16:creationId xmlns:a16="http://schemas.microsoft.com/office/drawing/2014/main" id="{051089DC-2429-3DA9-F6B1-379CC1ED89D2}"/>
              </a:ext>
            </a:extLst>
          </p:cNvPr>
          <p:cNvGraphicFramePr>
            <a:graphicFrameLocks noGrp="1"/>
          </p:cNvGraphicFramePr>
          <p:nvPr>
            <p:extLst>
              <p:ext uri="{D42A27DB-BD31-4B8C-83A1-F6EECF244321}">
                <p14:modId xmlns:p14="http://schemas.microsoft.com/office/powerpoint/2010/main" val="1861788586"/>
              </p:ext>
            </p:extLst>
          </p:nvPr>
        </p:nvGraphicFramePr>
        <p:xfrm>
          <a:off x="343756" y="2132856"/>
          <a:ext cx="8685965" cy="1730856"/>
        </p:xfrm>
        <a:graphic>
          <a:graphicData uri="http://schemas.openxmlformats.org/drawingml/2006/table">
            <a:tbl>
              <a:tblPr firstRow="1" bandRow="1">
                <a:tableStyleId>{5C22544A-7EE6-4342-B048-85BDC9FD1C3A}</a:tableStyleId>
              </a:tblPr>
              <a:tblGrid>
                <a:gridCol w="2099280">
                  <a:extLst>
                    <a:ext uri="{9D8B030D-6E8A-4147-A177-3AD203B41FA5}">
                      <a16:colId xmlns:a16="http://schemas.microsoft.com/office/drawing/2014/main" val="79819667"/>
                    </a:ext>
                  </a:extLst>
                </a:gridCol>
                <a:gridCol w="1474116">
                  <a:extLst>
                    <a:ext uri="{9D8B030D-6E8A-4147-A177-3AD203B41FA5}">
                      <a16:colId xmlns:a16="http://schemas.microsoft.com/office/drawing/2014/main" val="462940602"/>
                    </a:ext>
                  </a:extLst>
                </a:gridCol>
                <a:gridCol w="2160240">
                  <a:extLst>
                    <a:ext uri="{9D8B030D-6E8A-4147-A177-3AD203B41FA5}">
                      <a16:colId xmlns:a16="http://schemas.microsoft.com/office/drawing/2014/main" val="2789282552"/>
                    </a:ext>
                  </a:extLst>
                </a:gridCol>
                <a:gridCol w="2952329">
                  <a:extLst>
                    <a:ext uri="{9D8B030D-6E8A-4147-A177-3AD203B41FA5}">
                      <a16:colId xmlns:a16="http://schemas.microsoft.com/office/drawing/2014/main" val="2516564341"/>
                    </a:ext>
                  </a:extLst>
                </a:gridCol>
              </a:tblGrid>
              <a:tr h="1096702">
                <a:tc>
                  <a:txBody>
                    <a:bodyPr/>
                    <a:lstStyle/>
                    <a:p>
                      <a:r>
                        <a:rPr lang="el-GR" sz="1400" b="0" dirty="0">
                          <a:latin typeface="Arial" panose="020B0604020202020204" pitchFamily="34" charset="0"/>
                          <a:cs typeface="Arial" panose="020B0604020202020204" pitchFamily="34" charset="0"/>
                        </a:rPr>
                        <a:t>Λυκόπερκα</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Arial" panose="020B0604020202020204" pitchFamily="34" charset="0"/>
                          <a:cs typeface="Arial" panose="020B0604020202020204" pitchFamily="34" charset="0"/>
                        </a:rPr>
                        <a:t>Percidae</a:t>
                      </a:r>
                      <a:endParaRPr lang="el-GR" sz="1400" b="0" dirty="0">
                        <a:latin typeface="Arial" panose="020B0604020202020204" pitchFamily="34" charset="0"/>
                        <a:cs typeface="Arial" panose="020B0604020202020204" pitchFamily="34" charset="0"/>
                      </a:endParaRPr>
                    </a:p>
                    <a:p>
                      <a:endParaRPr lang="el-GR" sz="1400" b="0" dirty="0">
                        <a:latin typeface="Arial" panose="020B0604020202020204" pitchFamily="34" charset="0"/>
                        <a:cs typeface="Arial" panose="020B0604020202020204" pitchFamily="34" charset="0"/>
                      </a:endParaRPr>
                    </a:p>
                    <a:p>
                      <a:endParaRPr lang="el-GR" sz="1400" b="0" dirty="0">
                        <a:latin typeface="Arial" panose="020B0604020202020204" pitchFamily="34" charset="0"/>
                        <a:cs typeface="Arial" panose="020B0604020202020204" pitchFamily="34" charset="0"/>
                      </a:endParaRPr>
                    </a:p>
                  </a:txBody>
                  <a:tcPr/>
                </a:tc>
                <a:tc>
                  <a:txBody>
                    <a:bodyPr/>
                    <a:lstStyle/>
                    <a:p>
                      <a:r>
                        <a:rPr lang="en-US" sz="1400" b="0" i="1" dirty="0">
                          <a:latin typeface="Arial" panose="020B0604020202020204" pitchFamily="34" charset="0"/>
                          <a:cs typeface="Arial" panose="020B0604020202020204" pitchFamily="34" charset="0"/>
                        </a:rPr>
                        <a:t>Stizostedion </a:t>
                      </a:r>
                      <a:r>
                        <a:rPr lang="en-US" sz="1400" b="0" i="1" dirty="0" err="1">
                          <a:latin typeface="Arial" panose="020B0604020202020204" pitchFamily="34" charset="0"/>
                          <a:cs typeface="Arial" panose="020B0604020202020204" pitchFamily="34" charset="0"/>
                        </a:rPr>
                        <a:t>lucioperca</a:t>
                      </a:r>
                      <a:endParaRPr lang="el-GR" sz="1400" b="0" i="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l-GR" sz="1400" b="0" dirty="0">
                          <a:latin typeface="Arial" panose="020B0604020202020204" pitchFamily="34" charset="0"/>
                          <a:cs typeface="Arial" panose="020B0604020202020204" pitchFamily="34" charset="0"/>
                        </a:rPr>
                        <a:t>Λευκό, μαλακό, χυμώδες και εύγεστο κρέας, 40-50 </a:t>
                      </a:r>
                      <a:r>
                        <a:rPr lang="en-US" sz="1400" b="0" dirty="0">
                          <a:latin typeface="Arial" panose="020B0604020202020204" pitchFamily="34" charset="0"/>
                          <a:cs typeface="Arial" panose="020B0604020202020204" pitchFamily="34" charset="0"/>
                        </a:rPr>
                        <a:t>cm</a:t>
                      </a:r>
                      <a:r>
                        <a:rPr lang="el-GR" sz="1400" b="0" dirty="0">
                          <a:latin typeface="Arial" panose="020B0604020202020204" pitchFamily="34" charset="0"/>
                          <a:cs typeface="Arial" panose="020B0604020202020204" pitchFamily="34" charset="0"/>
                        </a:rPr>
                        <a:t>, τηγανίζεται ή μαγειρεύεται στον ατμό, είναι το καλύτερης ποιότητας ψάρι του γλυκού νερού</a:t>
                      </a:r>
                    </a:p>
                  </a:txBody>
                  <a:tcPr/>
                </a:tc>
                <a:extLst>
                  <a:ext uri="{0D108BD9-81ED-4DB2-BD59-A6C34878D82A}">
                    <a16:rowId xmlns:a16="http://schemas.microsoft.com/office/drawing/2014/main" val="1383353248"/>
                  </a:ext>
                </a:extLst>
              </a:tr>
              <a:tr h="572616">
                <a:tc>
                  <a:txBody>
                    <a:bodyPr/>
                    <a:lstStyle/>
                    <a:p>
                      <a:r>
                        <a:rPr lang="el-GR" sz="1400" dirty="0" err="1">
                          <a:latin typeface="Arial" panose="020B0604020202020204" pitchFamily="34" charset="0"/>
                          <a:cs typeface="Arial" panose="020B0604020202020204" pitchFamily="34" charset="0"/>
                        </a:rPr>
                        <a:t>Γυμνοκέφαλος</a:t>
                      </a:r>
                      <a:endParaRPr lang="el-GR"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Percidae</a:t>
                      </a:r>
                      <a:endParaRPr lang="el-GR" sz="1400" dirty="0">
                        <a:latin typeface="Arial" panose="020B0604020202020204" pitchFamily="34" charset="0"/>
                        <a:cs typeface="Arial" panose="020B0604020202020204" pitchFamily="34" charset="0"/>
                      </a:endParaRPr>
                    </a:p>
                    <a:p>
                      <a:endParaRPr lang="el-GR" sz="1400" dirty="0">
                        <a:latin typeface="Arial" panose="020B0604020202020204" pitchFamily="34" charset="0"/>
                        <a:cs typeface="Arial" panose="020B0604020202020204" pitchFamily="34" charset="0"/>
                      </a:endParaRPr>
                    </a:p>
                  </a:txBody>
                  <a:tcPr/>
                </a:tc>
                <a:tc>
                  <a:txBody>
                    <a:bodyPr/>
                    <a:lstStyle/>
                    <a:p>
                      <a:r>
                        <a:rPr lang="en-US" sz="1400" i="1" dirty="0" err="1">
                          <a:latin typeface="Arial" panose="020B0604020202020204" pitchFamily="34" charset="0"/>
                          <a:cs typeface="Arial" panose="020B0604020202020204" pitchFamily="34" charset="0"/>
                        </a:rPr>
                        <a:t>Gymnocephalus</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cernua</a:t>
                      </a:r>
                      <a:endParaRPr lang="el-GR" sz="1400" i="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400" dirty="0">
                          <a:latin typeface="Arial" panose="020B0604020202020204" pitchFamily="34" charset="0"/>
                          <a:cs typeface="Arial" panose="020B0604020202020204" pitchFamily="34" charset="0"/>
                        </a:rPr>
                        <a:t>Εξαιρετικά εύγεστο κρέας</a:t>
                      </a:r>
                    </a:p>
                  </a:txBody>
                  <a:tcPr/>
                </a:tc>
                <a:extLst>
                  <a:ext uri="{0D108BD9-81ED-4DB2-BD59-A6C34878D82A}">
                    <a16:rowId xmlns:a16="http://schemas.microsoft.com/office/drawing/2014/main" val="1513097531"/>
                  </a:ext>
                </a:extLst>
              </a:tr>
            </a:tbl>
          </a:graphicData>
        </a:graphic>
      </p:graphicFrame>
      <p:grpSp>
        <p:nvGrpSpPr>
          <p:cNvPr id="4" name="Ομάδα 3">
            <a:extLst>
              <a:ext uri="{FF2B5EF4-FFF2-40B4-BE49-F238E27FC236}">
                <a16:creationId xmlns:a16="http://schemas.microsoft.com/office/drawing/2014/main" id="{36141F68-6EA1-A033-96C1-85D6B56946E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B9181F4-B3C7-E7DA-332F-E43717EAEB8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253E2E2D-FBF2-B371-A7EA-EF4F436C68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EB74AB29-4524-77FC-162D-ED6F575567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09294E48-C187-1F6E-3ED8-BE2AB57AF1F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699427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BB9194-5952-8779-E105-9C67BEA61F3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p>
        </p:txBody>
      </p:sp>
      <p:sp>
        <p:nvSpPr>
          <p:cNvPr id="3" name="Θέση περιεχομένου 2">
            <a:extLst>
              <a:ext uri="{FF2B5EF4-FFF2-40B4-BE49-F238E27FC236}">
                <a16:creationId xmlns:a16="http://schemas.microsoft.com/office/drawing/2014/main" id="{BF8A9F0F-89D5-6183-81B3-B07BA0ED44D7}"/>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Από τις μυοϊνώδεις πρωτεΐνες βασικό ρόλο και εδώ παίζουν η </a:t>
            </a:r>
            <a:r>
              <a:rPr lang="el-GR" sz="2400" b="1" dirty="0" err="1">
                <a:latin typeface="Arial" panose="020B0604020202020204" pitchFamily="34" charset="0"/>
                <a:cs typeface="Arial" panose="020B0604020202020204" pitchFamily="34" charset="0"/>
              </a:rPr>
              <a:t>ακτίνη</a:t>
            </a:r>
            <a:r>
              <a:rPr lang="el-GR" sz="2400" dirty="0">
                <a:latin typeface="Arial" panose="020B0604020202020204" pitchFamily="34" charset="0"/>
                <a:cs typeface="Arial" panose="020B0604020202020204" pitchFamily="34" charset="0"/>
              </a:rPr>
              <a:t>, η </a:t>
            </a:r>
            <a:r>
              <a:rPr lang="el-GR" sz="2400" b="1" dirty="0" err="1">
                <a:latin typeface="Arial" panose="020B0604020202020204" pitchFamily="34" charset="0"/>
                <a:cs typeface="Arial" panose="020B0604020202020204" pitchFamily="34" charset="0"/>
              </a:rPr>
              <a:t>μυοσίνη</a:t>
            </a:r>
            <a:r>
              <a:rPr lang="el-GR" sz="2400" dirty="0">
                <a:latin typeface="Arial" panose="020B0604020202020204" pitchFamily="34" charset="0"/>
                <a:cs typeface="Arial" panose="020B0604020202020204" pitchFamily="34" charset="0"/>
              </a:rPr>
              <a:t> και κατά δεύτερο λόγο, οι </a:t>
            </a:r>
            <a:r>
              <a:rPr lang="el-GR" sz="2400" b="1" dirty="0" err="1">
                <a:latin typeface="Arial" panose="020B0604020202020204" pitchFamily="34" charset="0"/>
                <a:cs typeface="Arial" panose="020B0604020202020204" pitchFamily="34" charset="0"/>
              </a:rPr>
              <a:t>τροπομυοσίνες</a:t>
            </a:r>
            <a:r>
              <a:rPr lang="en-US" sz="2400" b="1" dirty="0">
                <a:latin typeface="Arial" panose="020B0604020202020204" pitchFamily="34" charset="0"/>
                <a:cs typeface="Arial" panose="020B0604020202020204" pitchFamily="34" charset="0"/>
              </a:rPr>
              <a:t>.</a:t>
            </a: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αναλογία </a:t>
            </a:r>
            <a:r>
              <a:rPr lang="el-GR" sz="2400" dirty="0" err="1">
                <a:latin typeface="Arial" panose="020B0604020202020204" pitchFamily="34" charset="0"/>
                <a:cs typeface="Arial" panose="020B0604020202020204" pitchFamily="34" charset="0"/>
              </a:rPr>
              <a:t>μυοσίνης</a:t>
            </a:r>
            <a:r>
              <a:rPr lang="el-GR" sz="2400" dirty="0">
                <a:latin typeface="Arial" panose="020B0604020202020204" pitchFamily="34" charset="0"/>
                <a:cs typeface="Arial" panose="020B0604020202020204" pitchFamily="34" charset="0"/>
              </a:rPr>
              <a:t>/</a:t>
            </a:r>
            <a:r>
              <a:rPr lang="el-GR" sz="2400" dirty="0" err="1">
                <a:latin typeface="Arial" panose="020B0604020202020204" pitchFamily="34" charset="0"/>
                <a:cs typeface="Arial" panose="020B0604020202020204" pitchFamily="34" charset="0"/>
              </a:rPr>
              <a:t>ακτίνης</a:t>
            </a:r>
            <a:r>
              <a:rPr lang="el-GR" sz="2400" dirty="0">
                <a:latin typeface="Arial" panose="020B0604020202020204" pitchFamily="34" charset="0"/>
                <a:cs typeface="Arial" panose="020B0604020202020204" pitchFamily="34" charset="0"/>
              </a:rPr>
              <a:t> είναι από </a:t>
            </a:r>
            <a:r>
              <a:rPr lang="el-GR" sz="2400" b="1" dirty="0">
                <a:latin typeface="Arial" panose="020B0604020202020204" pitchFamily="34" charset="0"/>
                <a:cs typeface="Arial" panose="020B0604020202020204" pitchFamily="34" charset="0"/>
              </a:rPr>
              <a:t>2/1 </a:t>
            </a:r>
            <a:r>
              <a:rPr lang="el-GR" sz="2400" dirty="0">
                <a:latin typeface="Arial" panose="020B0604020202020204" pitchFamily="34" charset="0"/>
                <a:cs typeface="Arial" panose="020B0604020202020204" pitchFamily="34" charset="0"/>
              </a:rPr>
              <a:t>έως </a:t>
            </a:r>
            <a:r>
              <a:rPr lang="el-GR" sz="2400" b="1" dirty="0">
                <a:latin typeface="Arial" panose="020B0604020202020204" pitchFamily="34" charset="0"/>
                <a:cs typeface="Arial" panose="020B0604020202020204" pitchFamily="34" charset="0"/>
              </a:rPr>
              <a:t>4/1</a:t>
            </a:r>
            <a:r>
              <a:rPr lang="el-GR" sz="2400" dirty="0">
                <a:latin typeface="Arial" panose="020B0604020202020204" pitchFamily="34" charset="0"/>
                <a:cs typeface="Arial" panose="020B0604020202020204" pitchFamily="34" charset="0"/>
              </a:rPr>
              <a:t>, παραπλήσια δηλαδή εκείνης των θηλαστικών</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Οι υπόλοιπες πρωτεΐνες αποτελούν το συνδετικό ιστό και είναι ουσιαστικά το κολλαγόνο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3E7649A-31EF-F5C8-D512-9092F173934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DAEDDEC1-7CF7-6683-2B93-D2FB94C46D3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A47452D-1A6F-8770-6161-DC293427DA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3467F2A-7B7B-1A49-E2EF-70CB60490A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2FB6B91-14B1-10C4-8709-2862672AE8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162024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A836E0-B2FC-5C12-50B4-69F48BCC22D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A2593B96-6D45-8FA7-3F50-06B4A14588A6}"/>
              </a:ext>
            </a:extLst>
          </p:cNvPr>
          <p:cNvSpPr>
            <a:spLocks noGrp="1"/>
          </p:cNvSpPr>
          <p:nvPr>
            <p:ph idx="1"/>
          </p:nvPr>
        </p:nvSpPr>
        <p:spPr/>
        <p:txBody>
          <a:bodyPr>
            <a:noAutofit/>
          </a:bodyPr>
          <a:lstStyle/>
          <a:p>
            <a:pPr marL="0" indent="0" algn="just">
              <a:buNone/>
            </a:pPr>
            <a:r>
              <a:rPr lang="el-GR" sz="2400" dirty="0">
                <a:latin typeface="Arial" panose="020B0604020202020204" pitchFamily="34" charset="0"/>
                <a:cs typeface="Arial" panose="020B0604020202020204" pitchFamily="34" charset="0"/>
              </a:rPr>
              <a:t>Στα θαλασσινά το κολλαγόνο περιέχει μικρότερο ποσοστό </a:t>
            </a:r>
            <a:r>
              <a:rPr lang="el-GR" sz="2400" dirty="0" err="1">
                <a:latin typeface="Arial" panose="020B0604020202020204" pitchFamily="34" charset="0"/>
                <a:cs typeface="Arial" panose="020B0604020202020204" pitchFamily="34" charset="0"/>
              </a:rPr>
              <a:t>προλίνης</a:t>
            </a:r>
            <a:r>
              <a:rPr lang="el-GR" sz="2400" dirty="0">
                <a:latin typeface="Arial" panose="020B0604020202020204" pitchFamily="34" charset="0"/>
                <a:cs typeface="Arial" panose="020B0604020202020204" pitchFamily="34" charset="0"/>
              </a:rPr>
              <a:t> και </a:t>
            </a:r>
            <a:r>
              <a:rPr lang="el-GR" sz="2400" dirty="0" err="1">
                <a:latin typeface="Arial" panose="020B0604020202020204" pitchFamily="34" charset="0"/>
                <a:cs typeface="Arial" panose="020B0604020202020204" pitchFamily="34" charset="0"/>
              </a:rPr>
              <a:t>υδροξυπρολίνης</a:t>
            </a:r>
            <a:r>
              <a:rPr lang="el-GR" sz="2400" dirty="0">
                <a:latin typeface="Arial" panose="020B0604020202020204" pitchFamily="34" charset="0"/>
                <a:cs typeface="Arial" panose="020B0604020202020204" pitchFamily="34" charset="0"/>
              </a:rPr>
              <a:t> και μεγαλύτερο ποσοστό </a:t>
            </a:r>
            <a:r>
              <a:rPr lang="el-GR" sz="2400" dirty="0" err="1">
                <a:latin typeface="Arial" panose="020B0604020202020204" pitchFamily="34" charset="0"/>
                <a:cs typeface="Arial" panose="020B0604020202020204" pitchFamily="34" charset="0"/>
              </a:rPr>
              <a:t>σερίνης</a:t>
            </a:r>
            <a:r>
              <a:rPr lang="el-GR" sz="2400" dirty="0">
                <a:latin typeface="Arial" panose="020B0604020202020204" pitchFamily="34" charset="0"/>
                <a:cs typeface="Arial" panose="020B0604020202020204" pitchFamily="34" charset="0"/>
              </a:rPr>
              <a:t> και </a:t>
            </a:r>
            <a:r>
              <a:rPr lang="el-GR" sz="2400" dirty="0" err="1">
                <a:latin typeface="Arial" panose="020B0604020202020204" pitchFamily="34" charset="0"/>
                <a:cs typeface="Arial" panose="020B0604020202020204" pitchFamily="34" charset="0"/>
              </a:rPr>
              <a:t>θρεονίνης</a:t>
            </a:r>
            <a:r>
              <a:rPr lang="el-GR" sz="2400" dirty="0">
                <a:latin typeface="Arial" panose="020B0604020202020204" pitchFamily="34" charset="0"/>
                <a:cs typeface="Arial" panose="020B0604020202020204" pitchFamily="34" charset="0"/>
              </a:rPr>
              <a:t> από ότι στο κρέας των θηλαστικών</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(I)                        (II)                  (III)</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(IV)</a:t>
            </a:r>
            <a:endParaRPr lang="el-GR" sz="2400"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400" b="1" dirty="0">
                <a:latin typeface="Arial" panose="020B0604020202020204" pitchFamily="34" charset="0"/>
                <a:cs typeface="Arial" panose="020B0604020202020204" pitchFamily="34" charset="0"/>
              </a:rPr>
              <a:t>Σχήμα 1</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Προλίνη</a:t>
            </a:r>
            <a:r>
              <a:rPr lang="en-US" sz="2400" dirty="0">
                <a:latin typeface="Arial" panose="020B0604020202020204" pitchFamily="34" charset="0"/>
                <a:cs typeface="Arial" panose="020B0604020202020204" pitchFamily="34" charset="0"/>
              </a:rPr>
              <a:t> (I) </a:t>
            </a:r>
            <a:r>
              <a:rPr lang="el-GR" sz="2400" dirty="0">
                <a:latin typeface="Arial" panose="020B0604020202020204" pitchFamily="34" charset="0"/>
                <a:cs typeface="Arial" panose="020B0604020202020204" pitchFamily="34" charset="0"/>
              </a:rPr>
              <a:t>και </a:t>
            </a:r>
            <a:r>
              <a:rPr lang="el-GR" sz="2400" dirty="0" err="1">
                <a:latin typeface="Arial" panose="020B0604020202020204" pitchFamily="34" charset="0"/>
                <a:cs typeface="Arial" panose="020B0604020202020204" pitchFamily="34" charset="0"/>
              </a:rPr>
              <a:t>υδροξυπρολίνη</a:t>
            </a:r>
            <a:r>
              <a:rPr lang="en-US" sz="2400" dirty="0">
                <a:latin typeface="Arial" panose="020B0604020202020204" pitchFamily="34" charset="0"/>
                <a:cs typeface="Arial" panose="020B0604020202020204" pitchFamily="34" charset="0"/>
              </a:rPr>
              <a:t> (II)</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σερίνη</a:t>
            </a:r>
            <a:r>
              <a:rPr lang="en-US" sz="2400" dirty="0">
                <a:latin typeface="Arial" panose="020B0604020202020204" pitchFamily="34" charset="0"/>
                <a:cs typeface="Arial" panose="020B0604020202020204" pitchFamily="34" charset="0"/>
              </a:rPr>
              <a:t> (III)</a:t>
            </a:r>
            <a:r>
              <a:rPr lang="el-GR" sz="2400" dirty="0">
                <a:latin typeface="Arial" panose="020B0604020202020204" pitchFamily="34" charset="0"/>
                <a:cs typeface="Arial" panose="020B0604020202020204" pitchFamily="34" charset="0"/>
              </a:rPr>
              <a:t> και </a:t>
            </a:r>
            <a:r>
              <a:rPr lang="el-GR" sz="2400" dirty="0" err="1">
                <a:latin typeface="Arial" panose="020B0604020202020204" pitchFamily="34" charset="0"/>
                <a:cs typeface="Arial" panose="020B0604020202020204" pitchFamily="34" charset="0"/>
              </a:rPr>
              <a:t>θρεονίνη</a:t>
            </a:r>
            <a:r>
              <a:rPr lang="en-US" sz="2400" dirty="0">
                <a:latin typeface="Arial" panose="020B0604020202020204" pitchFamily="34" charset="0"/>
                <a:cs typeface="Arial" panose="020B0604020202020204" pitchFamily="34" charset="0"/>
              </a:rPr>
              <a:t> (IV)</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Πηγή</a:t>
            </a:r>
            <a:r>
              <a:rPr lang="en-US" sz="2400" dirty="0">
                <a:solidFill>
                  <a:schemeClr val="accent1"/>
                </a:solidFill>
                <a:latin typeface="Arial" panose="020B0604020202020204" pitchFamily="34" charset="0"/>
                <a:cs typeface="Arial" panose="020B0604020202020204" pitchFamily="34" charset="0"/>
              </a:rPr>
              <a:t>: </a:t>
            </a:r>
            <a:r>
              <a:rPr lang="en-US" sz="2400" dirty="0" err="1">
                <a:solidFill>
                  <a:schemeClr val="accent1"/>
                </a:solidFill>
                <a:latin typeface="Arial" panose="020B0604020202020204" pitchFamily="34" charset="0"/>
                <a:cs typeface="Arial" panose="020B0604020202020204" pitchFamily="34" charset="0"/>
              </a:rPr>
              <a:t>Pubmed</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pic>
        <p:nvPicPr>
          <p:cNvPr id="5" name="Εικόνα 4" descr="Εικόνα που περιέχει μαύρο, σκοτάδι&#10;&#10;Περιγραφή που δημιουργήθηκε αυτόματα">
            <a:extLst>
              <a:ext uri="{FF2B5EF4-FFF2-40B4-BE49-F238E27FC236}">
                <a16:creationId xmlns:a16="http://schemas.microsoft.com/office/drawing/2014/main" id="{36EB9067-4D07-02AC-E7CC-BD6DFFAFC3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822" y="3143101"/>
            <a:ext cx="1277852" cy="720080"/>
          </a:xfrm>
          <a:prstGeom prst="rect">
            <a:avLst/>
          </a:prstGeom>
        </p:spPr>
      </p:pic>
      <p:pic>
        <p:nvPicPr>
          <p:cNvPr id="7" name="Εικόνα 6" descr="Εικόνα που περιέχει μαύρο, διάγραμμα, σχεδίαση&#10;&#10;Περιγραφή που δημιουργήθηκε αυτόματα">
            <a:extLst>
              <a:ext uri="{FF2B5EF4-FFF2-40B4-BE49-F238E27FC236}">
                <a16:creationId xmlns:a16="http://schemas.microsoft.com/office/drawing/2014/main" id="{1008154A-B138-11EA-4222-72C289DBA7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3113548"/>
            <a:ext cx="1440160" cy="749633"/>
          </a:xfrm>
          <a:prstGeom prst="rect">
            <a:avLst/>
          </a:prstGeom>
        </p:spPr>
      </p:pic>
      <p:pic>
        <p:nvPicPr>
          <p:cNvPr id="9" name="Εικόνα 8" descr="Εικόνα που περιέχει μαύρο, σκοτάδι&#10;&#10;Περιγραφή που δημιουργήθηκε αυτόματα">
            <a:extLst>
              <a:ext uri="{FF2B5EF4-FFF2-40B4-BE49-F238E27FC236}">
                <a16:creationId xmlns:a16="http://schemas.microsoft.com/office/drawing/2014/main" id="{B99F7CC4-CFE6-09CF-6B01-E33CA7CDD4F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78990" y="3145660"/>
            <a:ext cx="1299506" cy="749634"/>
          </a:xfrm>
          <a:prstGeom prst="rect">
            <a:avLst/>
          </a:prstGeom>
        </p:spPr>
      </p:pic>
      <p:pic>
        <p:nvPicPr>
          <p:cNvPr id="11" name="Εικόνα 10" descr="Εικόνα που περιέχει μαύρο, σκοτάδι&#10;&#10;Περιγραφή που δημιουργήθηκε αυτόματα">
            <a:extLst>
              <a:ext uri="{FF2B5EF4-FFF2-40B4-BE49-F238E27FC236}">
                <a16:creationId xmlns:a16="http://schemas.microsoft.com/office/drawing/2014/main" id="{61C511E7-E010-81E3-086D-F396828C9E9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77574" y="3147115"/>
            <a:ext cx="1502222" cy="922459"/>
          </a:xfrm>
          <a:prstGeom prst="rect">
            <a:avLst/>
          </a:prstGeom>
        </p:spPr>
      </p:pic>
      <p:grpSp>
        <p:nvGrpSpPr>
          <p:cNvPr id="4" name="Ομάδα 3">
            <a:extLst>
              <a:ext uri="{FF2B5EF4-FFF2-40B4-BE49-F238E27FC236}">
                <a16:creationId xmlns:a16="http://schemas.microsoft.com/office/drawing/2014/main" id="{9DF5FCBC-B72A-6AB8-3EEE-E6DB9B5D999A}"/>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DC7BEF0E-085B-0F6C-1014-403B6D386A17}"/>
                </a:ext>
              </a:extLst>
            </p:cNvPr>
            <p:cNvPicPr>
              <a:picLocks noChangeAspect="1" noChangeArrowheads="1"/>
            </p:cNvPicPr>
            <p:nvPr/>
          </p:nvPicPr>
          <p:blipFill>
            <a:blip r:embed="rId6"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8" name="Γραφικό 5" descr="Ψάρι με συμπαγές γέμισμα">
              <a:extLst>
                <a:ext uri="{FF2B5EF4-FFF2-40B4-BE49-F238E27FC236}">
                  <a16:creationId xmlns:a16="http://schemas.microsoft.com/office/drawing/2014/main" id="{96F4C27B-F97A-E271-A316-8B2902B98EB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839465" y="6307730"/>
              <a:ext cx="745088" cy="650059"/>
            </a:xfrm>
            <a:prstGeom prst="rect">
              <a:avLst/>
            </a:prstGeom>
          </p:spPr>
        </p:pic>
        <p:pic>
          <p:nvPicPr>
            <p:cNvPr id="10" name="Γραφικό 6" descr="Ψάρι με συμπαγές γέμισμα">
              <a:extLst>
                <a:ext uri="{FF2B5EF4-FFF2-40B4-BE49-F238E27FC236}">
                  <a16:creationId xmlns:a16="http://schemas.microsoft.com/office/drawing/2014/main" id="{4888F8E8-6831-76B2-0565-09E78F889FA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2488" y="6243328"/>
              <a:ext cx="761621" cy="624496"/>
            </a:xfrm>
            <a:prstGeom prst="rect">
              <a:avLst/>
            </a:prstGeom>
          </p:spPr>
        </p:pic>
        <p:pic>
          <p:nvPicPr>
            <p:cNvPr id="12" name="Γραφικό 7" descr="Ανταγωνισμός με συμπαγές γέμισμα">
              <a:extLst>
                <a:ext uri="{FF2B5EF4-FFF2-40B4-BE49-F238E27FC236}">
                  <a16:creationId xmlns:a16="http://schemas.microsoft.com/office/drawing/2014/main" id="{B6FA67C3-747A-4AD5-8FC8-F40B901420F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194851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4D6F0E-C203-752C-3956-1A52A3AA7FB8}"/>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p>
        </p:txBody>
      </p:sp>
      <p:sp>
        <p:nvSpPr>
          <p:cNvPr id="3" name="Θέση περιεχομένου 2">
            <a:extLst>
              <a:ext uri="{FF2B5EF4-FFF2-40B4-BE49-F238E27FC236}">
                <a16:creationId xmlns:a16="http://schemas.microsoft.com/office/drawing/2014/main" id="{C3B1DF14-2BB1-8654-EA16-19F07C1E6CAE}"/>
              </a:ext>
            </a:extLst>
          </p:cNvPr>
          <p:cNvSpPr>
            <a:spLocks noGrp="1"/>
          </p:cNvSpPr>
          <p:nvPr>
            <p:ph idx="1"/>
          </p:nvPr>
        </p:nvSpPr>
        <p:spPr>
          <a:xfrm>
            <a:off x="437431" y="1484784"/>
            <a:ext cx="8229600" cy="4680520"/>
          </a:xfrm>
        </p:spPr>
        <p:txBody>
          <a:bodyPr>
            <a:normAutofit/>
          </a:bodyPr>
          <a:lstStyle/>
          <a:p>
            <a:pPr marL="0" indent="0" algn="just">
              <a:buNone/>
            </a:pPr>
            <a:r>
              <a:rPr lang="el-GR" sz="2400" dirty="0">
                <a:latin typeface="Arial" panose="020B0604020202020204" pitchFamily="34" charset="0"/>
                <a:cs typeface="Arial" panose="020B0604020202020204" pitchFamily="34" charset="0"/>
              </a:rPr>
              <a:t>Στα βρώσιμα θαλασσινά περιλαμβάνονται τα ψάρια της θάλασσας, τα ψάρια του γλυκού νερού και τα οστρακοειδή όπως ο αστακός, τα καβούρια, οι γαρίδες, οι καραβίδες, κ.α.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σύσταση των θαλασσινών είναι παραπλήσια με εκείνη των θηλαστικών (</a:t>
            </a:r>
            <a:r>
              <a:rPr lang="el-GR" sz="2400" dirty="0">
                <a:solidFill>
                  <a:schemeClr val="accent1"/>
                </a:solidFill>
                <a:latin typeface="Arial" panose="020B0604020202020204" pitchFamily="34" charset="0"/>
                <a:cs typeface="Arial" panose="020B0604020202020204" pitchFamily="34" charset="0"/>
              </a:rPr>
              <a:t>Πίνακας 1</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7CFB6486-BF0F-5BE5-1917-27F2AA2BABA7}"/>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866CFC6-572A-9326-87A9-36194B9BA08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B7F358A-3BE5-C4A5-A8E7-AC455B6C38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953BD10-AD33-7466-3D24-43D490CF93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C96D6F7-FE4E-4703-6E81-E930B45C83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693575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D55BE7-A840-99AC-662B-6D00BAFF06F6}"/>
              </a:ext>
            </a:extLst>
          </p:cNvPr>
          <p:cNvSpPr>
            <a:spLocks noGrp="1"/>
          </p:cNvSpPr>
          <p:nvPr>
            <p:ph type="title"/>
          </p:nvPr>
        </p:nvSpPr>
        <p:spPr/>
        <p:txBody>
          <a:bodyPr/>
          <a:lstStyle/>
          <a:p>
            <a:r>
              <a:rPr lang="el-GR" sz="4400" dirty="0">
                <a:latin typeface="Arial" panose="020B0604020202020204" pitchFamily="34" charset="0"/>
                <a:cs typeface="Arial" panose="020B0604020202020204" pitchFamily="34" charset="0"/>
              </a:rPr>
              <a:t>Ιχθυηρά-Θαλασσινά</a:t>
            </a:r>
            <a:endParaRPr lang="el-GR" dirty="0"/>
          </a:p>
        </p:txBody>
      </p:sp>
      <p:sp>
        <p:nvSpPr>
          <p:cNvPr id="3" name="Θέση περιεχομένου 2">
            <a:extLst>
              <a:ext uri="{FF2B5EF4-FFF2-40B4-BE49-F238E27FC236}">
                <a16:creationId xmlns:a16="http://schemas.microsoft.com/office/drawing/2014/main" id="{727C67BC-0375-6A94-795A-8365CC25A268}"/>
              </a:ext>
            </a:extLst>
          </p:cNvPr>
          <p:cNvSpPr>
            <a:spLocks noGrp="1"/>
          </p:cNvSpPr>
          <p:nvPr>
            <p:ph idx="1"/>
          </p:nvPr>
        </p:nvSpPr>
        <p:spPr>
          <a:xfrm>
            <a:off x="436666" y="1796473"/>
            <a:ext cx="8229600" cy="1612776"/>
          </a:xfrm>
        </p:spPr>
        <p:txBody>
          <a:bodyPr/>
          <a:lstStyle/>
          <a:p>
            <a:pPr algn="just">
              <a:buFont typeface="Wingdings" panose="05000000000000000000" pitchFamily="2" charset="2"/>
              <a:buChar char="ü"/>
            </a:pPr>
            <a:r>
              <a:rPr lang="el-GR" sz="2400" dirty="0">
                <a:latin typeface="Arial" panose="020B0604020202020204" pitchFamily="34" charset="0"/>
                <a:cs typeface="Arial" panose="020B0604020202020204" pitchFamily="34" charset="0"/>
              </a:rPr>
              <a:t>Οι πρωτεΐνες των ψαριών έχουν πολύ μεγάλη βιολογική αξία και είναι περισσότερο εύπεπτες από τις αντίστοιχες των θηλαστικών</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endParaRPr lang="el-GR" dirty="0"/>
          </a:p>
        </p:txBody>
      </p:sp>
      <p:grpSp>
        <p:nvGrpSpPr>
          <p:cNvPr id="4" name="Ομάδα 3">
            <a:extLst>
              <a:ext uri="{FF2B5EF4-FFF2-40B4-BE49-F238E27FC236}">
                <a16:creationId xmlns:a16="http://schemas.microsoft.com/office/drawing/2014/main" id="{8AD016B4-59A6-CC8A-B39E-B0D7915FC7E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4198A6D8-04FE-1089-860F-DFEE3E9B269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838EAEA-5C24-95AB-6245-B267C86382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7B54017-A082-17E7-C154-95A4414840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47CF79E-AFE2-2B1A-88DF-86B5F91F1DB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710719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486DFA-FEA8-4079-487E-5A723C96BF35}"/>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37E65BD0-277D-B27E-A4B9-33CA248C311C}"/>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Το λίπος των θαλασσινών αποτελείται από </a:t>
            </a:r>
            <a:r>
              <a:rPr lang="el-GR" sz="2400" dirty="0" err="1">
                <a:latin typeface="Arial" panose="020B0604020202020204" pitchFamily="34" charset="0"/>
                <a:cs typeface="Arial" panose="020B0604020202020204" pitchFamily="34" charset="0"/>
              </a:rPr>
              <a:t>τριγλυκερίδια</a:t>
            </a:r>
            <a:r>
              <a:rPr lang="el-GR" sz="2400" dirty="0">
                <a:latin typeface="Arial" panose="020B0604020202020204" pitchFamily="34" charset="0"/>
                <a:cs typeface="Arial" panose="020B0604020202020204" pitchFamily="34" charset="0"/>
              </a:rPr>
              <a:t> και μικρά ποσά ελεύθερων λιπαρών οξέων, </a:t>
            </a:r>
            <a:r>
              <a:rPr lang="el-GR" sz="2400" dirty="0" err="1">
                <a:latin typeface="Arial" panose="020B0604020202020204" pitchFamily="34" charset="0"/>
                <a:cs typeface="Arial" panose="020B0604020202020204" pitchFamily="34" charset="0"/>
              </a:rPr>
              <a:t>στερόλες</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φωσφατίδια</a:t>
            </a:r>
            <a:r>
              <a:rPr lang="el-GR" sz="2400" dirty="0">
                <a:latin typeface="Arial" panose="020B0604020202020204" pitchFamily="34" charset="0"/>
                <a:cs typeface="Arial" panose="020B0604020202020204" pitchFamily="34" charset="0"/>
              </a:rPr>
              <a:t>, κ.α.</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Εκτός από τα λιπαρά οξέα που απαντούν στο λίπος των θηλαστικών (</a:t>
            </a:r>
            <a:r>
              <a:rPr lang="el-GR" sz="2400" dirty="0" err="1">
                <a:latin typeface="Arial" panose="020B0604020202020204" pitchFamily="34" charset="0"/>
                <a:cs typeface="Arial" panose="020B0604020202020204" pitchFamily="34" charset="0"/>
              </a:rPr>
              <a:t>παλμιτικό</a:t>
            </a:r>
            <a:r>
              <a:rPr lang="el-GR" sz="2400" dirty="0">
                <a:latin typeface="Arial" panose="020B0604020202020204" pitchFamily="34" charset="0"/>
                <a:cs typeface="Arial" panose="020B0604020202020204" pitchFamily="34" charset="0"/>
              </a:rPr>
              <a:t>, στεατικό, ελαϊκό) στο λίπος των θαλασσινών περιέχονται κορεσμένα και ακόρεστα λιπαρά οξέα με 20, 22 και 24 άτομα άνθρακα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EA08A69C-560E-80EF-9919-FB545DF932B9}"/>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CFAE2D3-1BE5-15F5-6977-DDED7FA4B28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D911EA1-4350-5DEA-E570-C0DC783F6F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517C8E3-960B-DA4A-6A1D-A2C95C4928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0257810-99C8-D47D-54D9-5650A04BCF1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834287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A57517-6482-ED35-B803-E8ECDC35C0E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4BD17C95-6350-157E-6215-829293D1D63B}"/>
              </a:ext>
            </a:extLst>
          </p:cNvPr>
          <p:cNvSpPr>
            <a:spLocks noGrp="1"/>
          </p:cNvSpPr>
          <p:nvPr>
            <p:ph idx="1"/>
          </p:nvPr>
        </p:nvSpPr>
        <p:spPr/>
        <p:txBody>
          <a:bodyPr>
            <a:normAutofit fontScale="92500"/>
          </a:bodyPr>
          <a:lstStyle/>
          <a:p>
            <a:pPr marL="0" indent="0" algn="just">
              <a:buNone/>
            </a:pPr>
            <a:r>
              <a:rPr lang="el-GR" sz="2400" dirty="0">
                <a:latin typeface="Arial" panose="020B0604020202020204" pitchFamily="34" charset="0"/>
                <a:cs typeface="Arial" panose="020B0604020202020204" pitchFamily="34" charset="0"/>
              </a:rPr>
              <a:t>Το φαινόμενο της ακαμψίας του θανάτου εμφανίζεται και στα ψάρια, αλλά διαρκεί μικρότερο χρόνο σε σύγκριση με τα θηλαστικά</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l-GR" sz="2400" dirty="0">
                <a:latin typeface="Arial" panose="020B0604020202020204" pitchFamily="34" charset="0"/>
                <a:cs typeface="Arial" panose="020B0604020202020204" pitchFamily="34" charset="0"/>
              </a:rPr>
              <a:t>Αρχίζει από 1 έως 7 ώρες μετά το θάνατο</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ακαμψία του θανάτου επηρεάζεται από παράγοντες όπως η ψύξη και η κατάψυξη (ψάρια υπό ψύξη παρουσιάζουν μεγαλύτερης διάρκειας ακαμψία), η διατροφή, ο χρόνος που μεσολαβεί από το θάνατο μέχρι την κατάψυξη καθώς και ο βαθμός της αντίστασης που προβάλει το ψάρι κατά το ψάρεμα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F1B2854B-C23E-BEF6-B89F-68A5E5A2D45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4794B89-0BD1-E000-1688-3F13C1AE489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67555CA-48F5-54CF-8970-B9C9B48421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10681BE-4472-DA45-CE35-B18BDA2FD8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2A98E1F-2093-1BBC-1B3F-73F9C5D3068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841505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D78962-554A-D056-CE2C-DF116CE0C4A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2501AC05-AFDF-63BF-D1D8-D623F84BB7A9}"/>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Κατά τη διάρκεια της ακαμψίας το παραγόμενο γαλακτικό οξύ κατεβάζει το </a:t>
            </a:r>
            <a:r>
              <a:rPr lang="en-US" sz="2400" dirty="0">
                <a:latin typeface="Arial" panose="020B0604020202020204" pitchFamily="34" charset="0"/>
                <a:cs typeface="Arial" panose="020B0604020202020204" pitchFamily="34" charset="0"/>
              </a:rPr>
              <a:t>pH</a:t>
            </a:r>
            <a:r>
              <a:rPr lang="el-GR" sz="2400" dirty="0">
                <a:latin typeface="Arial" panose="020B0604020202020204" pitchFamily="34" charset="0"/>
                <a:cs typeface="Arial" panose="020B0604020202020204" pitchFamily="34" charset="0"/>
              </a:rPr>
              <a:t> στην τιμή 6,2-6,5, έναντι της τιμής 5,5 στο κρέας, για αυτό τα ψάρια είναι προϊόντα περισσότερο ευαλλοίωτα από το κρέας</a:t>
            </a:r>
            <a:r>
              <a:rPr lang="en-US" sz="2400" dirty="0">
                <a:latin typeface="Arial" panose="020B0604020202020204" pitchFamily="34" charset="0"/>
                <a:cs typeface="Arial" panose="020B0604020202020204" pitchFamily="34" charset="0"/>
              </a:rPr>
              <a:t>.</a:t>
            </a: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To pH</a:t>
            </a:r>
            <a:r>
              <a:rPr lang="el-GR" sz="2400" dirty="0">
                <a:latin typeface="Arial" panose="020B0604020202020204" pitchFamily="34" charset="0"/>
                <a:cs typeface="Arial" panose="020B0604020202020204" pitchFamily="34" charset="0"/>
              </a:rPr>
              <a:t> τους</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δηλαδή ευνοεί περισσότερο την ανάπτυξη μικροοργανισμών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1" dirty="0">
                <a:latin typeface="Arial" panose="020B0604020202020204" pitchFamily="34" charset="0"/>
                <a:cs typeface="Arial" panose="020B0604020202020204" pitchFamily="34" charset="0"/>
              </a:rPr>
              <a:t>Σχήμα 2</a:t>
            </a:r>
            <a:r>
              <a:rPr lang="el-GR" sz="2400" dirty="0">
                <a:latin typeface="Arial" panose="020B0604020202020204" pitchFamily="34" charset="0"/>
                <a:cs typeface="Arial" panose="020B0604020202020204" pitchFamily="34" charset="0"/>
              </a:rPr>
              <a:t>. Γαλακτικό οξύ (</a:t>
            </a:r>
            <a:r>
              <a:rPr lang="el-GR" sz="2400" dirty="0">
                <a:solidFill>
                  <a:schemeClr val="accent1"/>
                </a:solidFill>
                <a:latin typeface="Arial" panose="020B0604020202020204" pitchFamily="34" charset="0"/>
                <a:cs typeface="Arial" panose="020B0604020202020204" pitchFamily="34" charset="0"/>
              </a:rPr>
              <a:t>Πηγή</a:t>
            </a:r>
            <a:r>
              <a:rPr lang="en-US" sz="2400" dirty="0">
                <a:solidFill>
                  <a:schemeClr val="accent1"/>
                </a:solidFill>
                <a:latin typeface="Arial" panose="020B0604020202020204" pitchFamily="34" charset="0"/>
                <a:cs typeface="Arial" panose="020B0604020202020204" pitchFamily="34" charset="0"/>
              </a:rPr>
              <a:t>:</a:t>
            </a:r>
            <a:r>
              <a:rPr lang="en-US" sz="2400" dirty="0" err="1">
                <a:solidFill>
                  <a:schemeClr val="accent1"/>
                </a:solidFill>
                <a:latin typeface="Arial" panose="020B0604020202020204" pitchFamily="34" charset="0"/>
                <a:cs typeface="Arial" panose="020B0604020202020204" pitchFamily="34" charset="0"/>
              </a:rPr>
              <a:t>Pubmed</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pic>
        <p:nvPicPr>
          <p:cNvPr id="5" name="Εικόνα 4" descr="Εικόνα που περιέχει μαύρο, σκοτάδι&#10;&#10;Περιγραφή που δημιουργήθηκε αυτόματα">
            <a:extLst>
              <a:ext uri="{FF2B5EF4-FFF2-40B4-BE49-F238E27FC236}">
                <a16:creationId xmlns:a16="http://schemas.microsoft.com/office/drawing/2014/main" id="{A651B563-68A2-1780-7768-DD90F54CC3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9712" y="4288829"/>
            <a:ext cx="1296144" cy="968971"/>
          </a:xfrm>
          <a:prstGeom prst="rect">
            <a:avLst/>
          </a:prstGeom>
        </p:spPr>
      </p:pic>
      <p:grpSp>
        <p:nvGrpSpPr>
          <p:cNvPr id="4" name="Ομάδα 3">
            <a:extLst>
              <a:ext uri="{FF2B5EF4-FFF2-40B4-BE49-F238E27FC236}">
                <a16:creationId xmlns:a16="http://schemas.microsoft.com/office/drawing/2014/main" id="{088EA8ED-7A7C-E7AE-4D7E-39435D4A97F6}"/>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2DA61AEF-E5D9-F8C2-8AC0-A133C2056B8E}"/>
                </a:ext>
              </a:extLst>
            </p:cNvPr>
            <p:cNvPicPr>
              <a:picLocks noChangeAspect="1" noChangeArrowheads="1"/>
            </p:cNvPicPr>
            <p:nvPr/>
          </p:nvPicPr>
          <p:blipFill>
            <a:blip r:embed="rId3"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782BCFC1-2BF4-F18A-EC37-6379A8BEE6F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DDD1679C-3EFC-7E29-FCD3-E8772251649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A65A6B36-A4E2-8441-CD4C-A0112FFFFFD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207346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945F7E-C3EF-6A92-2D64-33ABA9721B9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300643E2-252B-8424-3006-E547030F0FB5}"/>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Τα περισσότερα ψάρια σήμερα αλιεύονται στις ανοιχτές θάλασσες και καταψύχονται αμέσως σε ειδικές ψυκτικές εγκαταστάσεις μέσα στα αλιευτικά πλοία, αφού το πλοίο επιστρέφει στην ξηρά 1 ή 2 φορές το μήνα</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Κατά την κατάψυξη τους, τα ψάρια αλλοιώνονται με αργό ρυθμό, ενώ ταυτόχρονα εμφανίζεται σκλήρυνση του μυϊκού ιστού</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Επίσης, κατά τη διάρκεια της ψύξης η δραστηριότητα των ενζύμων  (</a:t>
            </a:r>
            <a:r>
              <a:rPr lang="el-GR" sz="2400" dirty="0" err="1">
                <a:latin typeface="Arial" panose="020B0604020202020204" pitchFamily="34" charset="0"/>
                <a:cs typeface="Arial" panose="020B0604020202020204" pitchFamily="34" charset="0"/>
              </a:rPr>
              <a:t>αλδολάσης</a:t>
            </a:r>
            <a:r>
              <a:rPr lang="el-GR" sz="2400" dirty="0">
                <a:latin typeface="Arial" panose="020B0604020202020204" pitchFamily="34" charset="0"/>
                <a:cs typeface="Arial" panose="020B0604020202020204" pitchFamily="34" charset="0"/>
              </a:rPr>
              <a:t>) μειώνεται σταδιακά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7C1EC4E8-586D-F345-7070-1FC5C17B636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522BFB96-AC4A-2504-6246-2B1C5187FB0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AE8A9C0-58B4-FC3B-4523-C70B6E473B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3ED608D-224E-4C54-B6EE-165B171A080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7433469-B538-9AB7-AD97-EC34BA29F4A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540122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A30D63-163E-BA49-7D96-F511D97DAF53}"/>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6DD1D64F-AE26-7BA6-A4EA-EE4A24320490}"/>
              </a:ext>
            </a:extLst>
          </p:cNvPr>
          <p:cNvSpPr>
            <a:spLocks noGrp="1"/>
          </p:cNvSpPr>
          <p:nvPr>
            <p:ph idx="1"/>
          </p:nvPr>
        </p:nvSpPr>
        <p:spPr>
          <a:xfrm>
            <a:off x="251520" y="1556792"/>
            <a:ext cx="8229600" cy="4392487"/>
          </a:xfrm>
        </p:spPr>
        <p:txBody>
          <a:bodyPr>
            <a:normAutofit fontScale="92500"/>
          </a:bodyPr>
          <a:lstStyle/>
          <a:p>
            <a:pPr marL="0" indent="0" algn="just">
              <a:buNone/>
            </a:pPr>
            <a:r>
              <a:rPr lang="el-GR" sz="2400" dirty="0">
                <a:latin typeface="Arial" panose="020B0604020202020204" pitchFamily="34" charset="0"/>
                <a:cs typeface="Arial" panose="020B0604020202020204" pitchFamily="34" charset="0"/>
              </a:rPr>
              <a:t>Μεταβολές επέρχονται και στο λίπος κατά την κατάψυξη, π.χ., κατά τη διάρκεια κατάψυξης μπακαλιάρου επί 9 μήνες στους -12</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C </a:t>
            </a:r>
            <a:r>
              <a:rPr lang="el-GR" sz="2400" dirty="0">
                <a:latin typeface="Arial" panose="020B0604020202020204" pitchFamily="34" charset="0"/>
                <a:cs typeface="Arial" panose="020B0604020202020204" pitchFamily="34" charset="0"/>
              </a:rPr>
              <a:t>η περιεκτικότητα σε λιπαρά οξέα αυξάνεται από 5 σε 326 </a:t>
            </a:r>
            <a:r>
              <a:rPr lang="en-US" sz="2400" dirty="0">
                <a:latin typeface="Arial" panose="020B0604020202020204" pitchFamily="34" charset="0"/>
                <a:cs typeface="Arial" panose="020B0604020202020204" pitchFamily="34" charset="0"/>
              </a:rPr>
              <a:t>mg/100g </a:t>
            </a:r>
            <a:r>
              <a:rPr lang="el-GR" sz="2400" dirty="0">
                <a:latin typeface="Arial" panose="020B0604020202020204" pitchFamily="34" charset="0"/>
                <a:cs typeface="Arial" panose="020B0604020202020204" pitchFamily="34" charset="0"/>
              </a:rPr>
              <a:t>μυός, λόγω υδρόλυσης της φωσφατιδυλοαιθανολαμίνης και </a:t>
            </a:r>
            <a:r>
              <a:rPr lang="el-GR" sz="2400" dirty="0" err="1">
                <a:latin typeface="Arial" panose="020B0604020202020204" pitchFamily="34" charset="0"/>
                <a:cs typeface="Arial" panose="020B0604020202020204" pitchFamily="34" charset="0"/>
              </a:rPr>
              <a:t>χολίνης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Κατά την απόψυξη τα ψάρια χάνουν μεγάλο μέρος από τα υγρά τους όπως και το κρέας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59B2C4DD-A4BB-39BD-3EC8-9CBC35538C8F}"/>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D748946-A563-CD2E-44DE-B59A7A92265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DB860B8-6FA5-482A-54A5-BB4DB38D58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D39B107-4748-02C3-FC5C-067A927A9A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B3996E8-05CB-2675-7F83-36DD23CBA0B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087286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D5BA380D-0E14-EB6A-16A3-E8223BB245CD}"/>
              </a:ext>
            </a:extLst>
          </p:cNvPr>
          <p:cNvGrpSpPr/>
          <p:nvPr/>
        </p:nvGrpSpPr>
        <p:grpSpPr>
          <a:xfrm>
            <a:off x="36807" y="5993506"/>
            <a:ext cx="9070386" cy="864494"/>
            <a:chOff x="107504" y="5733258"/>
            <a:chExt cx="8928992" cy="1224531"/>
          </a:xfrm>
        </p:grpSpPr>
        <p:pic>
          <p:nvPicPr>
            <p:cNvPr id="7" name="Picture 3">
              <a:extLst>
                <a:ext uri="{FF2B5EF4-FFF2-40B4-BE49-F238E27FC236}">
                  <a16:creationId xmlns:a16="http://schemas.microsoft.com/office/drawing/2014/main" id="{BF3AA843-2584-771F-0833-4EF4514C732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8" name="Γραφικό 5" descr="Ψάρι με συμπαγές γέμισμα">
              <a:extLst>
                <a:ext uri="{FF2B5EF4-FFF2-40B4-BE49-F238E27FC236}">
                  <a16:creationId xmlns:a16="http://schemas.microsoft.com/office/drawing/2014/main" id="{F855A83D-F547-7B10-CA71-ACD4F14804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9" name="Γραφικό 6" descr="Ψάρι με συμπαγές γέμισμα">
              <a:extLst>
                <a:ext uri="{FF2B5EF4-FFF2-40B4-BE49-F238E27FC236}">
                  <a16:creationId xmlns:a16="http://schemas.microsoft.com/office/drawing/2014/main" id="{1130D7E0-A13B-AF58-11FD-B957DABF5E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0" name="Γραφικό 7" descr="Ανταγωνισμός με συμπαγές γέμισμα">
              <a:extLst>
                <a:ext uri="{FF2B5EF4-FFF2-40B4-BE49-F238E27FC236}">
                  <a16:creationId xmlns:a16="http://schemas.microsoft.com/office/drawing/2014/main" id="{24368E81-959E-E3EF-DF3F-ACF89D0A2D6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AD0F19C7-F614-8C28-B6D7-5A35F77B0144}"/>
              </a:ext>
            </a:extLst>
          </p:cNvPr>
          <p:cNvSpPr>
            <a:spLocks noGrp="1"/>
          </p:cNvSpPr>
          <p:nvPr>
            <p:ph type="title"/>
          </p:nvPr>
        </p:nvSpPr>
        <p:spPr/>
        <p:txBody>
          <a:bodyPr/>
          <a:lstStyle/>
          <a:p>
            <a:r>
              <a:rPr lang="el-GR" sz="4400" dirty="0">
                <a:latin typeface="Arial" panose="020B0604020202020204" pitchFamily="34" charset="0"/>
                <a:cs typeface="Arial" panose="020B0604020202020204" pitchFamily="34" charset="0"/>
              </a:rPr>
              <a:t>Ιχθυηρά-Θαλασσινά</a:t>
            </a:r>
            <a:endParaRPr lang="el-GR" dirty="0"/>
          </a:p>
        </p:txBody>
      </p:sp>
      <p:sp>
        <p:nvSpPr>
          <p:cNvPr id="3" name="Θέση περιεχομένου 2">
            <a:extLst>
              <a:ext uri="{FF2B5EF4-FFF2-40B4-BE49-F238E27FC236}">
                <a16:creationId xmlns:a16="http://schemas.microsoft.com/office/drawing/2014/main" id="{B94F7E13-C39B-1E3F-B805-B208982086BD}"/>
              </a:ext>
            </a:extLst>
          </p:cNvPr>
          <p:cNvSpPr>
            <a:spLocks noGrp="1"/>
          </p:cNvSpPr>
          <p:nvPr>
            <p:ph idx="1"/>
          </p:nvPr>
        </p:nvSpPr>
        <p:spPr>
          <a:xfrm>
            <a:off x="457200" y="1268760"/>
            <a:ext cx="8229600" cy="5314602"/>
          </a:xfrm>
        </p:spPr>
        <p:txBody>
          <a:bodyPr>
            <a:normAutofit/>
          </a:bodyPr>
          <a:lstStyle/>
          <a:p>
            <a:pPr marL="0" indent="0">
              <a:buNone/>
            </a:pPr>
            <a:endParaRPr lang="el-GR"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               </a:t>
            </a:r>
            <a:endParaRPr lang="el-GR"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pPr marL="0" indent="0">
              <a:buNone/>
            </a:pPr>
            <a:endParaRPr lang="el-GR" sz="2400" b="1" dirty="0">
              <a:latin typeface="Arial" panose="020B0604020202020204" pitchFamily="34" charset="0"/>
              <a:cs typeface="Arial" panose="020B0604020202020204" pitchFamily="34" charset="0"/>
            </a:endParaRPr>
          </a:p>
          <a:p>
            <a:pPr marL="0" indent="0">
              <a:buNone/>
            </a:pPr>
            <a:r>
              <a:rPr lang="el-GR" sz="2400" b="1" dirty="0">
                <a:latin typeface="Arial" panose="020B0604020202020204" pitchFamily="34" charset="0"/>
                <a:cs typeface="Arial" panose="020B0604020202020204" pitchFamily="34" charset="0"/>
              </a:rPr>
              <a:t>(Ι)                                                                   (ΙΙ)</a:t>
            </a:r>
          </a:p>
          <a:p>
            <a:pPr marL="0" indent="0">
              <a:buNone/>
            </a:pPr>
            <a:r>
              <a:rPr lang="el-GR" sz="2400" b="1" dirty="0">
                <a:latin typeface="Arial" panose="020B0604020202020204" pitchFamily="34" charset="0"/>
                <a:cs typeface="Arial" panose="020B0604020202020204" pitchFamily="34" charset="0"/>
              </a:rPr>
              <a:t>Σχήμα 3</a:t>
            </a:r>
            <a:r>
              <a:rPr lang="el-GR" sz="2400" dirty="0">
                <a:latin typeface="Arial" panose="020B0604020202020204" pitchFamily="34" charset="0"/>
                <a:cs typeface="Arial" panose="020B0604020202020204" pitchFamily="34" charset="0"/>
              </a:rPr>
              <a:t>. Φωσφατιδυλοαιθανολαμίνη (Ι) και </a:t>
            </a:r>
            <a:r>
              <a:rPr lang="el-GR" sz="2400" dirty="0" err="1">
                <a:latin typeface="Arial" panose="020B0604020202020204" pitchFamily="34" charset="0"/>
                <a:cs typeface="Arial" panose="020B0604020202020204" pitchFamily="34" charset="0"/>
              </a:rPr>
              <a:t>χολίνη</a:t>
            </a:r>
            <a:r>
              <a:rPr lang="el-GR" sz="2400" dirty="0">
                <a:latin typeface="Arial" panose="020B0604020202020204" pitchFamily="34" charset="0"/>
                <a:cs typeface="Arial" panose="020B0604020202020204" pitchFamily="34" charset="0"/>
              </a:rPr>
              <a:t> (ΙΙ) (</a:t>
            </a:r>
            <a:r>
              <a:rPr lang="el-GR" sz="2400" dirty="0">
                <a:solidFill>
                  <a:schemeClr val="accent1"/>
                </a:solidFill>
                <a:latin typeface="Arial" panose="020B0604020202020204" pitchFamily="34" charset="0"/>
                <a:cs typeface="Arial" panose="020B0604020202020204" pitchFamily="34" charset="0"/>
              </a:rPr>
              <a:t>Πηγή</a:t>
            </a:r>
            <a:r>
              <a:rPr lang="en-US" sz="2400" dirty="0">
                <a:solidFill>
                  <a:schemeClr val="accent1"/>
                </a:solidFill>
                <a:latin typeface="Arial" panose="020B0604020202020204" pitchFamily="34" charset="0"/>
                <a:cs typeface="Arial" panose="020B0604020202020204" pitchFamily="34" charset="0"/>
              </a:rPr>
              <a:t>: </a:t>
            </a:r>
            <a:r>
              <a:rPr lang="en-US" sz="2400" dirty="0" err="1">
                <a:solidFill>
                  <a:schemeClr val="accent1"/>
                </a:solidFill>
                <a:latin typeface="Arial" panose="020B0604020202020204" pitchFamily="34" charset="0"/>
                <a:cs typeface="Arial" panose="020B0604020202020204" pitchFamily="34" charset="0"/>
              </a:rPr>
              <a:t>Pubmed</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endParaRPr lang="el-GR" dirty="0"/>
          </a:p>
        </p:txBody>
      </p:sp>
      <p:pic>
        <p:nvPicPr>
          <p:cNvPr id="4" name="Εικόνα 3" descr="Εικόνα που περιέχει μαύρο, σκοτάδι&#10;&#10;Περιγραφή που δημιουργήθηκε αυτόματα">
            <a:extLst>
              <a:ext uri="{FF2B5EF4-FFF2-40B4-BE49-F238E27FC236}">
                <a16:creationId xmlns:a16="http://schemas.microsoft.com/office/drawing/2014/main" id="{F08DC9FA-1ABB-8C6E-D973-93159F57012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15159" y="4005064"/>
            <a:ext cx="1872208" cy="1073849"/>
          </a:xfrm>
          <a:prstGeom prst="rect">
            <a:avLst/>
          </a:prstGeom>
        </p:spPr>
      </p:pic>
      <p:pic>
        <p:nvPicPr>
          <p:cNvPr id="6" name="Εικόνα 5" descr="Εικόνα που περιέχει κείμενο, στιγμιότυπο οθόνης, διάγραμμα">
            <a:extLst>
              <a:ext uri="{FF2B5EF4-FFF2-40B4-BE49-F238E27FC236}">
                <a16:creationId xmlns:a16="http://schemas.microsoft.com/office/drawing/2014/main" id="{3F3623A3-561D-3C35-C506-19CDB690B74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7200" y="1296539"/>
            <a:ext cx="4968553" cy="3915715"/>
          </a:xfrm>
          <a:prstGeom prst="rect">
            <a:avLst/>
          </a:prstGeom>
        </p:spPr>
      </p:pic>
    </p:spTree>
    <p:extLst>
      <p:ext uri="{BB962C8B-B14F-4D97-AF65-F5344CB8AC3E}">
        <p14:creationId xmlns:p14="http://schemas.microsoft.com/office/powerpoint/2010/main" val="3191002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5975A1-5B0F-8754-2663-4A8228A7198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C5392243-6B5A-B6CB-6F5D-BB23FF3DF020}"/>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ποιότητα των μαγειρεμένων ψαριών εξαρτάται από το είδος και το χρονικό διάστημα του μαγειρέματος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γεύση και η υφή των ψαριών δείχτηκε ανώτερη στα τηγανισμένα ψάρια, σε σύγκριση με τα βρασμένα ή τα ψημένα</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Με την αύξηση της θερμοκρασίας μαγειρέματος των ψαριών αυξάνει η απώλεια υγρασίας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B7DCC4E0-76E7-EC6A-69A9-7DC9E2101BE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B0D00CF-C8CA-F715-C63B-47157387D7D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D4A98E8-AF9B-DFE8-3CF7-B2A5DA593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3DBAD60C-3339-5867-E0B8-CAB6D341A4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C467C1E-8BEB-3F58-B848-5D3CBC460E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656950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AB5FAD-B0C2-1282-854A-A9D527FBF19E}"/>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Θέση περιεχομένου 2">
            <a:extLst>
              <a:ext uri="{FF2B5EF4-FFF2-40B4-BE49-F238E27FC236}">
                <a16:creationId xmlns:a16="http://schemas.microsoft.com/office/drawing/2014/main" id="{7F2988F0-AB77-1BC5-8B73-98CAE331944B}"/>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καλύτερη γεύση και υφή των ψαριών λαμβάνεται μετά από θερμική κατεργασία στους 80-85</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C.</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Ένας άλλος δημοφιλής τρόπος διάθεσης των ψαριών περιλαμβάνει την κονσερβοποίηση (π.χ., τόνος, σαρδέλα), τις λεπτομέρειες της οποίας εξετάζει η Τεχνολογία Τροφίμων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endParaRPr lang="el-GR" dirty="0"/>
          </a:p>
        </p:txBody>
      </p:sp>
      <p:grpSp>
        <p:nvGrpSpPr>
          <p:cNvPr id="4" name="Ομάδα 3">
            <a:extLst>
              <a:ext uri="{FF2B5EF4-FFF2-40B4-BE49-F238E27FC236}">
                <a16:creationId xmlns:a16="http://schemas.microsoft.com/office/drawing/2014/main" id="{1099FD52-D682-2E85-EF06-E825EE83340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9B771AE-6049-1CA5-1491-8A1B93E7E68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8B5A83B-4F4D-33D4-BF52-32DD2B818B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8F4795F-5D70-7A45-FB9C-960B3086CD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AE44CC0-E2EC-2CA3-3EAB-031F17BA1CA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87191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242355-36D7-1339-5E25-186C49BEDF3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Το πρόβλημα του υδράργυρου</a:t>
            </a:r>
          </a:p>
        </p:txBody>
      </p:sp>
      <p:sp>
        <p:nvSpPr>
          <p:cNvPr id="3" name="Θέση περιεχομένου 2">
            <a:extLst>
              <a:ext uri="{FF2B5EF4-FFF2-40B4-BE49-F238E27FC236}">
                <a16:creationId xmlns:a16="http://schemas.microsoft.com/office/drawing/2014/main" id="{24219DFF-D2F0-F4BC-A975-D2FB0AFE6F57}"/>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Ο υδράργυρος (</a:t>
            </a:r>
            <a:r>
              <a:rPr lang="en-US" sz="2400" dirty="0">
                <a:latin typeface="Arial" panose="020B0604020202020204" pitchFamily="34" charset="0"/>
                <a:cs typeface="Arial" panose="020B0604020202020204" pitchFamily="34" charset="0"/>
              </a:rPr>
              <a:t>Hg) </a:t>
            </a:r>
            <a:r>
              <a:rPr lang="el-GR" sz="2400" dirty="0">
                <a:latin typeface="Arial" panose="020B0604020202020204" pitchFamily="34" charset="0"/>
                <a:cs typeface="Arial" panose="020B0604020202020204" pitchFamily="34" charset="0"/>
              </a:rPr>
              <a:t>απαντά στο χώμα, στους ιστούς των φυτών και των ζώων και στο νερό</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συγκέντρωση του στο νερό κυμαίνεται από </a:t>
            </a:r>
            <a:r>
              <a:rPr lang="el-GR" sz="2400" b="1" dirty="0">
                <a:latin typeface="Arial" panose="020B0604020202020204" pitchFamily="34" charset="0"/>
                <a:cs typeface="Arial" panose="020B0604020202020204" pitchFamily="34" charset="0"/>
              </a:rPr>
              <a:t>0,03-2 </a:t>
            </a:r>
            <a:r>
              <a:rPr lang="en-US" sz="2400" b="1" dirty="0">
                <a:latin typeface="Arial" panose="020B0604020202020204" pitchFamily="34" charset="0"/>
                <a:cs typeface="Arial" panose="020B0604020202020204" pitchFamily="34" charset="0"/>
              </a:rPr>
              <a:t>ppb </a:t>
            </a:r>
            <a:r>
              <a:rPr lang="en-US" sz="2400" dirty="0">
                <a:latin typeface="Arial" panose="020B0604020202020204" pitchFamily="34" charset="0"/>
                <a:cs typeface="Arial" panose="020B0604020202020204" pitchFamily="34" charset="0"/>
              </a:rPr>
              <a:t>(parts per billion,</a:t>
            </a:r>
            <a:r>
              <a:rPr lang="el-GR" sz="2400" dirty="0">
                <a:latin typeface="Arial" panose="020B0604020202020204" pitchFamily="34" charset="0"/>
                <a:cs typeface="Arial" panose="020B0604020202020204" pitchFamily="34" charset="0"/>
              </a:rPr>
              <a:t>μέρη στο δισεκατομμύριο)</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Τόσο τα φυτά όσο και τα ζώα συσσωρεύουν τον υδράργυρο στον οργανισμό τους, αφού το μέταλλο αυτό δεν αποβάλλεται μέσω του μεταβολισμού στο περιβάλλον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C1B154D-B89B-CCEF-B979-701387FE51E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F0D5292-1553-D123-3222-6A33CDA5095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37FDE45-CEF4-3A7F-6B15-ED69712D2AB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ECC4167-46A1-5D3D-DC41-B63B19EE7B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F1014DE-0277-8920-8701-10833884DC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22541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079677-2ACF-B659-CA73-4DB1D9CBC68E}"/>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p>
        </p:txBody>
      </p:sp>
      <p:sp>
        <p:nvSpPr>
          <p:cNvPr id="3" name="Θέση περιεχομένου 2">
            <a:extLst>
              <a:ext uri="{FF2B5EF4-FFF2-40B4-BE49-F238E27FC236}">
                <a16:creationId xmlns:a16="http://schemas.microsoft.com/office/drawing/2014/main" id="{844C0F54-CD64-96AA-BD87-DDBFDBE38AE4}"/>
              </a:ext>
            </a:extLst>
          </p:cNvPr>
          <p:cNvSpPr>
            <a:spLocks noGrp="1"/>
          </p:cNvSpPr>
          <p:nvPr>
            <p:ph idx="1"/>
          </p:nvPr>
        </p:nvSpPr>
        <p:spPr/>
        <p:txBody>
          <a:bodyPr/>
          <a:lstStyle/>
          <a:p>
            <a:pPr marL="0" indent="0">
              <a:buNone/>
            </a:pPr>
            <a:r>
              <a:rPr lang="el-GR" sz="2400" b="1" dirty="0">
                <a:latin typeface="Arial" panose="020B0604020202020204" pitchFamily="34" charset="0"/>
                <a:cs typeface="Arial" panose="020B0604020202020204" pitchFamily="34" charset="0"/>
              </a:rPr>
              <a:t>Πίνακας 1</a:t>
            </a:r>
            <a:r>
              <a:rPr lang="el-GR" sz="2400" dirty="0">
                <a:latin typeface="Arial" panose="020B0604020202020204" pitchFamily="34" charset="0"/>
                <a:cs typeface="Arial" panose="020B0604020202020204" pitchFamily="34" charset="0"/>
              </a:rPr>
              <a:t>. Σύσταση θαλασσινών</a:t>
            </a:r>
            <a:r>
              <a:rPr lang="en-US" sz="2400" dirty="0">
                <a:latin typeface="Arial" panose="020B0604020202020204" pitchFamily="34" charset="0"/>
                <a:cs typeface="Arial" panose="020B0604020202020204" pitchFamily="34" charset="0"/>
              </a:rPr>
              <a:t>.</a:t>
            </a:r>
          </a:p>
          <a:p>
            <a:pPr marL="0" indent="0">
              <a:buNone/>
            </a:pPr>
            <a:endParaRPr lang="el-GR" sz="2400" dirty="0">
              <a:latin typeface="Arial" panose="020B0604020202020204" pitchFamily="34" charset="0"/>
              <a:cs typeface="Arial" panose="020B060402020202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l-GR" sz="2400" dirty="0">
                <a:latin typeface="Arial" panose="020B0604020202020204" pitchFamily="34" charset="0"/>
                <a:cs typeface="Arial" panose="020B0604020202020204" pitchFamily="34" charset="0"/>
              </a:rPr>
              <a:t>Τα θαλασσινά βάσει του ποσοστού λίπους που περιέχουν διακρίνονται σε</a:t>
            </a:r>
            <a:r>
              <a:rPr lang="en-US" sz="2400"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graphicFrame>
        <p:nvGraphicFramePr>
          <p:cNvPr id="4" name="Πίνακας 4">
            <a:extLst>
              <a:ext uri="{FF2B5EF4-FFF2-40B4-BE49-F238E27FC236}">
                <a16:creationId xmlns:a16="http://schemas.microsoft.com/office/drawing/2014/main" id="{60745C03-B28A-FDDA-C290-BE87CF8E9129}"/>
              </a:ext>
            </a:extLst>
          </p:cNvPr>
          <p:cNvGraphicFramePr>
            <a:graphicFrameLocks noGrp="1"/>
          </p:cNvGraphicFramePr>
          <p:nvPr>
            <p:extLst>
              <p:ext uri="{D42A27DB-BD31-4B8C-83A1-F6EECF244321}">
                <p14:modId xmlns:p14="http://schemas.microsoft.com/office/powerpoint/2010/main" val="4033979981"/>
              </p:ext>
            </p:extLst>
          </p:nvPr>
        </p:nvGraphicFramePr>
        <p:xfrm>
          <a:off x="448866" y="2564904"/>
          <a:ext cx="7983464" cy="1559560"/>
        </p:xfrm>
        <a:graphic>
          <a:graphicData uri="http://schemas.openxmlformats.org/drawingml/2006/table">
            <a:tbl>
              <a:tblPr firstRow="1" bandRow="1">
                <a:tableStyleId>{5C22544A-7EE6-4342-B048-85BDC9FD1C3A}</a:tableStyleId>
              </a:tblPr>
              <a:tblGrid>
                <a:gridCol w="1408670">
                  <a:extLst>
                    <a:ext uri="{9D8B030D-6E8A-4147-A177-3AD203B41FA5}">
                      <a16:colId xmlns:a16="http://schemas.microsoft.com/office/drawing/2014/main" val="2932370253"/>
                    </a:ext>
                  </a:extLst>
                </a:gridCol>
                <a:gridCol w="1813766">
                  <a:extLst>
                    <a:ext uri="{9D8B030D-6E8A-4147-A177-3AD203B41FA5}">
                      <a16:colId xmlns:a16="http://schemas.microsoft.com/office/drawing/2014/main" val="2760624592"/>
                    </a:ext>
                  </a:extLst>
                </a:gridCol>
                <a:gridCol w="1473630">
                  <a:extLst>
                    <a:ext uri="{9D8B030D-6E8A-4147-A177-3AD203B41FA5}">
                      <a16:colId xmlns:a16="http://schemas.microsoft.com/office/drawing/2014/main" val="1021825834"/>
                    </a:ext>
                  </a:extLst>
                </a:gridCol>
                <a:gridCol w="1911989">
                  <a:extLst>
                    <a:ext uri="{9D8B030D-6E8A-4147-A177-3AD203B41FA5}">
                      <a16:colId xmlns:a16="http://schemas.microsoft.com/office/drawing/2014/main" val="3208877495"/>
                    </a:ext>
                  </a:extLst>
                </a:gridCol>
                <a:gridCol w="1375409">
                  <a:extLst>
                    <a:ext uri="{9D8B030D-6E8A-4147-A177-3AD203B41FA5}">
                      <a16:colId xmlns:a16="http://schemas.microsoft.com/office/drawing/2014/main" val="940775575"/>
                    </a:ext>
                  </a:extLst>
                </a:gridCol>
              </a:tblGrid>
              <a:tr h="370840">
                <a:tc>
                  <a:txBody>
                    <a:bodyPr/>
                    <a:lstStyle/>
                    <a:p>
                      <a:pPr algn="ctr"/>
                      <a:r>
                        <a:rPr lang="el-GR" sz="1600" dirty="0">
                          <a:latin typeface="Arial" panose="020B0604020202020204" pitchFamily="34" charset="0"/>
                          <a:cs typeface="Arial" panose="020B0604020202020204" pitchFamily="34" charset="0"/>
                        </a:rPr>
                        <a:t>Νερό</a:t>
                      </a:r>
                    </a:p>
                  </a:txBody>
                  <a:tcPr/>
                </a:tc>
                <a:tc>
                  <a:txBody>
                    <a:bodyPr/>
                    <a:lstStyle/>
                    <a:p>
                      <a:pPr algn="ctr"/>
                      <a:r>
                        <a:rPr lang="el-GR" sz="1600" dirty="0">
                          <a:latin typeface="Arial" panose="020B0604020202020204" pitchFamily="34" charset="0"/>
                          <a:cs typeface="Arial" panose="020B0604020202020204" pitchFamily="34" charset="0"/>
                        </a:rPr>
                        <a:t>Πρωτεΐνη</a:t>
                      </a:r>
                    </a:p>
                  </a:txBody>
                  <a:tcPr/>
                </a:tc>
                <a:tc>
                  <a:txBody>
                    <a:bodyPr/>
                    <a:lstStyle/>
                    <a:p>
                      <a:pPr algn="ctr"/>
                      <a:r>
                        <a:rPr lang="el-GR" sz="1600" dirty="0">
                          <a:latin typeface="Arial" panose="020B0604020202020204" pitchFamily="34" charset="0"/>
                          <a:cs typeface="Arial" panose="020B0604020202020204" pitchFamily="34" charset="0"/>
                        </a:rPr>
                        <a:t>Λίπος</a:t>
                      </a:r>
                    </a:p>
                  </a:txBody>
                  <a:tcPr/>
                </a:tc>
                <a:tc>
                  <a:txBody>
                    <a:bodyPr/>
                    <a:lstStyle/>
                    <a:p>
                      <a:pPr algn="ctr"/>
                      <a:r>
                        <a:rPr lang="el-GR" sz="1600" dirty="0">
                          <a:latin typeface="Arial" panose="020B0604020202020204" pitchFamily="34" charset="0"/>
                          <a:cs typeface="Arial" panose="020B0604020202020204" pitchFamily="34" charset="0"/>
                        </a:rPr>
                        <a:t>Λοιπά συστατικά</a:t>
                      </a:r>
                    </a:p>
                  </a:txBody>
                  <a:tcPr/>
                </a:tc>
                <a:tc>
                  <a:txBody>
                    <a:bodyPr/>
                    <a:lstStyle/>
                    <a:p>
                      <a:pPr algn="ctr"/>
                      <a:r>
                        <a:rPr lang="el-GR" sz="1600" dirty="0">
                          <a:latin typeface="Arial" panose="020B0604020202020204" pitchFamily="34" charset="0"/>
                          <a:cs typeface="Arial" panose="020B0604020202020204" pitchFamily="34" charset="0"/>
                        </a:rPr>
                        <a:t>Βιταμίνες</a:t>
                      </a:r>
                    </a:p>
                  </a:txBody>
                  <a:tcPr/>
                </a:tc>
                <a:extLst>
                  <a:ext uri="{0D108BD9-81ED-4DB2-BD59-A6C34878D82A}">
                    <a16:rowId xmlns:a16="http://schemas.microsoft.com/office/drawing/2014/main" val="2106222052"/>
                  </a:ext>
                </a:extLst>
              </a:tr>
              <a:tr h="370840">
                <a:tc>
                  <a:txBody>
                    <a:bodyPr/>
                    <a:lstStyle/>
                    <a:p>
                      <a:r>
                        <a:rPr lang="el-GR" dirty="0"/>
                        <a:t>66-84%</a:t>
                      </a:r>
                    </a:p>
                  </a:txBody>
                  <a:tcPr/>
                </a:tc>
                <a:tc>
                  <a:txBody>
                    <a:bodyPr/>
                    <a:lstStyle/>
                    <a:p>
                      <a:r>
                        <a:rPr lang="el-GR" dirty="0"/>
                        <a:t>15-24%</a:t>
                      </a:r>
                    </a:p>
                  </a:txBody>
                  <a:tcPr/>
                </a:tc>
                <a:tc>
                  <a:txBody>
                    <a:bodyPr/>
                    <a:lstStyle/>
                    <a:p>
                      <a:r>
                        <a:rPr lang="el-GR" dirty="0"/>
                        <a:t>0,1-22%</a:t>
                      </a:r>
                    </a:p>
                  </a:txBody>
                  <a:tcPr/>
                </a:tc>
                <a:tc>
                  <a:txBody>
                    <a:bodyPr/>
                    <a:lstStyle/>
                    <a:p>
                      <a:r>
                        <a:rPr lang="el-GR" dirty="0"/>
                        <a:t>0,8-2%</a:t>
                      </a:r>
                    </a:p>
                  </a:txBody>
                  <a:tcPr/>
                </a:tc>
                <a:tc>
                  <a:txBody>
                    <a:bodyPr/>
                    <a:lstStyle/>
                    <a:p>
                      <a:pPr algn="ctr"/>
                      <a:r>
                        <a:rPr lang="el-GR" dirty="0">
                          <a:latin typeface="Arial" panose="020B0604020202020204" pitchFamily="34" charset="0"/>
                          <a:cs typeface="Arial" panose="020B0604020202020204" pitchFamily="34" charset="0"/>
                        </a:rPr>
                        <a:t>Πλούσια πηγή βιταμινών Α, </a:t>
                      </a:r>
                      <a:r>
                        <a:rPr lang="en-US" dirty="0">
                          <a:latin typeface="Arial" panose="020B0604020202020204" pitchFamily="34" charset="0"/>
                          <a:cs typeface="Arial" panose="020B0604020202020204" pitchFamily="34" charset="0"/>
                        </a:rPr>
                        <a:t>B</a:t>
                      </a:r>
                      <a:r>
                        <a:rPr lang="el-GR" dirty="0">
                          <a:latin typeface="Arial" panose="020B0604020202020204" pitchFamily="34" charset="0"/>
                          <a:cs typeface="Arial" panose="020B0604020202020204" pitchFamily="34" charset="0"/>
                        </a:rPr>
                        <a:t> και </a:t>
                      </a:r>
                      <a:r>
                        <a:rPr lang="en-US" dirty="0">
                          <a:latin typeface="Arial" panose="020B0604020202020204" pitchFamily="34" charset="0"/>
                          <a:cs typeface="Arial" panose="020B0604020202020204" pitchFamily="34" charset="0"/>
                        </a:rPr>
                        <a:t>D</a:t>
                      </a:r>
                      <a:endParaRPr lang="el-GR"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58476621"/>
                  </a:ext>
                </a:extLst>
              </a:tr>
            </a:tbl>
          </a:graphicData>
        </a:graphic>
      </p:graphicFrame>
      <p:sp>
        <p:nvSpPr>
          <p:cNvPr id="7" name="Βέλος: Δεξιό 6">
            <a:extLst>
              <a:ext uri="{FF2B5EF4-FFF2-40B4-BE49-F238E27FC236}">
                <a16:creationId xmlns:a16="http://schemas.microsoft.com/office/drawing/2014/main" id="{05E2D6DC-B2C8-B831-0B29-946B81C03751}"/>
              </a:ext>
            </a:extLst>
          </p:cNvPr>
          <p:cNvSpPr/>
          <p:nvPr/>
        </p:nvSpPr>
        <p:spPr>
          <a:xfrm>
            <a:off x="4067944" y="5517232"/>
            <a:ext cx="144016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 name="Ομάδα 4">
            <a:extLst>
              <a:ext uri="{FF2B5EF4-FFF2-40B4-BE49-F238E27FC236}">
                <a16:creationId xmlns:a16="http://schemas.microsoft.com/office/drawing/2014/main" id="{CCBF0DE0-A57A-A9F8-65EC-097BF4A3C573}"/>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2BEB6F73-7982-A039-085D-FAB4441E3B5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8" name="Γραφικό 5" descr="Ψάρι με συμπαγές γέμισμα">
              <a:extLst>
                <a:ext uri="{FF2B5EF4-FFF2-40B4-BE49-F238E27FC236}">
                  <a16:creationId xmlns:a16="http://schemas.microsoft.com/office/drawing/2014/main" id="{DF60136B-2950-EF1E-D99B-7681323A6D8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9" name="Γραφικό 6" descr="Ψάρι με συμπαγές γέμισμα">
              <a:extLst>
                <a:ext uri="{FF2B5EF4-FFF2-40B4-BE49-F238E27FC236}">
                  <a16:creationId xmlns:a16="http://schemas.microsoft.com/office/drawing/2014/main" id="{B9A01AD6-9F12-5359-4A2D-EAF85A9ECA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0" name="Γραφικό 7" descr="Ανταγωνισμός με συμπαγές γέμισμα">
              <a:extLst>
                <a:ext uri="{FF2B5EF4-FFF2-40B4-BE49-F238E27FC236}">
                  <a16:creationId xmlns:a16="http://schemas.microsoft.com/office/drawing/2014/main" id="{EBAA6419-1355-EF65-31C9-E4A26242B06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367293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535A73-1C05-4284-73A4-4C60B6C0740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Το πρόβλημα του υδράργυρου</a:t>
            </a:r>
            <a:endParaRPr lang="el-GR" sz="4000" dirty="0"/>
          </a:p>
        </p:txBody>
      </p:sp>
      <p:sp>
        <p:nvSpPr>
          <p:cNvPr id="3" name="Θέση περιεχομένου 2">
            <a:extLst>
              <a:ext uri="{FF2B5EF4-FFF2-40B4-BE49-F238E27FC236}">
                <a16:creationId xmlns:a16="http://schemas.microsoft.com/office/drawing/2014/main" id="{D4536EED-B404-92C4-3B42-15DA9D0E3A39}"/>
              </a:ext>
            </a:extLst>
          </p:cNvPr>
          <p:cNvSpPr>
            <a:spLocks noGrp="1"/>
          </p:cNvSpPr>
          <p:nvPr>
            <p:ph idx="1"/>
          </p:nvPr>
        </p:nvSpPr>
        <p:spPr/>
        <p:txBody>
          <a:bodyPr>
            <a:normAutofit fontScale="92500" lnSpcReduction="10000"/>
          </a:bodyPr>
          <a:lstStyle/>
          <a:p>
            <a:pPr marL="0" indent="0" algn="just">
              <a:buNone/>
            </a:pPr>
            <a:r>
              <a:rPr lang="el-GR" sz="2400" dirty="0">
                <a:latin typeface="Arial" panose="020B0604020202020204" pitchFamily="34" charset="0"/>
                <a:cs typeface="Arial" panose="020B0604020202020204" pitchFamily="34" charset="0"/>
              </a:rPr>
              <a:t>Συνεπώς, για ψάρια μεγάλου μεγέθους και ηλικίας, υπάρχει ο κίνδυνος περιεκτικότητας μεγάλων συγκεντρώσεων υδράργυρου</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Σύμφωνα με τα αποτελέσματα της Υπηρεσίας Ελέγχου Τροφίμων και Φαρμάκων των Η.Π.Α. (</a:t>
            </a:r>
            <a:r>
              <a:rPr lang="en-US" sz="2400" dirty="0">
                <a:latin typeface="Arial" panose="020B0604020202020204" pitchFamily="34" charset="0"/>
                <a:cs typeface="Arial" panose="020B0604020202020204" pitchFamily="34" charset="0"/>
              </a:rPr>
              <a:t>FDA), </a:t>
            </a:r>
            <a:r>
              <a:rPr lang="el-GR" sz="2400" dirty="0">
                <a:latin typeface="Arial" panose="020B0604020202020204" pitchFamily="34" charset="0"/>
                <a:cs typeface="Arial" panose="020B0604020202020204" pitchFamily="34" charset="0"/>
              </a:rPr>
              <a:t>ανάλυση 853 δειγμάτων ξιφία έδειξε πως το 95% των δειγμάτων περιείχε υδράργυρο ≥ </a:t>
            </a:r>
            <a:r>
              <a:rPr lang="el-GR" sz="2400" b="1" dirty="0">
                <a:latin typeface="Arial" panose="020B0604020202020204" pitchFamily="34" charset="0"/>
                <a:cs typeface="Arial" panose="020B0604020202020204" pitchFamily="34" charset="0"/>
              </a:rPr>
              <a:t>1,0 </a:t>
            </a:r>
            <a:r>
              <a:rPr lang="en-US" sz="2400" b="1" dirty="0">
                <a:latin typeface="Arial" panose="020B0604020202020204" pitchFamily="34" charset="0"/>
                <a:cs typeface="Arial" panose="020B0604020202020204" pitchFamily="34" charset="0"/>
              </a:rPr>
              <a:t>ppm </a:t>
            </a:r>
            <a:r>
              <a:rPr lang="en-US" sz="2400" dirty="0">
                <a:latin typeface="Arial" panose="020B0604020202020204" pitchFamily="34" charset="0"/>
                <a:cs typeface="Arial" panose="020B0604020202020204" pitchFamily="34" charset="0"/>
              </a:rPr>
              <a:t>(parts per million, </a:t>
            </a:r>
            <a:r>
              <a:rPr lang="el-GR" sz="2400" dirty="0">
                <a:latin typeface="Arial" panose="020B0604020202020204" pitchFamily="34" charset="0"/>
                <a:cs typeface="Arial" panose="020B0604020202020204" pitchFamily="34" charset="0"/>
              </a:rPr>
              <a:t>μέρη στο εκατομμύριο</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mg/L).</a:t>
            </a: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Για αυτό υποδείχτηκε στο κοινό να αποφεύγει την κατανάλωση του ξιφία. Μετά την παραπάνω περίπτωση στις ΗΠΑ ορίστηκε σαν ανώτατη επιτρεπτή συγκέντρωση </a:t>
            </a:r>
            <a:r>
              <a:rPr lang="en-US" sz="2400" dirty="0">
                <a:latin typeface="Arial" panose="020B0604020202020204" pitchFamily="34" charset="0"/>
                <a:cs typeface="Arial" panose="020B0604020202020204" pitchFamily="34" charset="0"/>
              </a:rPr>
              <a:t>Hg</a:t>
            </a:r>
            <a:r>
              <a:rPr lang="el-GR" sz="2400" dirty="0">
                <a:latin typeface="Arial" panose="020B0604020202020204" pitchFamily="34" charset="0"/>
                <a:cs typeface="Arial" panose="020B0604020202020204" pitchFamily="34" charset="0"/>
              </a:rPr>
              <a:t> στα ψάρια τα </a:t>
            </a:r>
            <a:r>
              <a:rPr lang="el-GR" sz="2400" b="1" u="sng" dirty="0">
                <a:latin typeface="Arial" panose="020B0604020202020204" pitchFamily="34" charset="0"/>
                <a:cs typeface="Arial" panose="020B0604020202020204" pitchFamily="34" charset="0"/>
              </a:rPr>
              <a:t>0, 5</a:t>
            </a:r>
            <a:r>
              <a:rPr lang="en-US" sz="2400" b="1" u="sng" dirty="0">
                <a:latin typeface="Arial" panose="020B0604020202020204" pitchFamily="34" charset="0"/>
                <a:cs typeface="Arial" panose="020B0604020202020204" pitchFamily="34" charset="0"/>
              </a:rPr>
              <a:t> ppm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b="1" u="sng"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526CB83-C1DA-B14F-6447-452CA3F52929}"/>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02309B4D-2A92-989E-CC45-E59C46EA3A2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33C4CEA-FA06-5613-2380-6597E175E1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EE7EBFA-3489-0E5D-697E-5DFFDADC98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18DEA0C-4056-3DAC-C19B-9E99B093227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9349068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AAB746-F268-8FF7-5908-CB7896DFE2FE}"/>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Οστρακοειδή</a:t>
            </a:r>
          </a:p>
        </p:txBody>
      </p:sp>
      <p:sp>
        <p:nvSpPr>
          <p:cNvPr id="3" name="Θέση περιεχομένου 2">
            <a:extLst>
              <a:ext uri="{FF2B5EF4-FFF2-40B4-BE49-F238E27FC236}">
                <a16:creationId xmlns:a16="http://schemas.microsoft.com/office/drawing/2014/main" id="{1735729D-A70A-7B41-3939-4C08A9E2FF0C}"/>
              </a:ext>
            </a:extLst>
          </p:cNvPr>
          <p:cNvSpPr>
            <a:spLocks noGrp="1"/>
          </p:cNvSpPr>
          <p:nvPr>
            <p:ph idx="1"/>
          </p:nvPr>
        </p:nvSpPr>
        <p:spPr>
          <a:xfrm>
            <a:off x="457200" y="1628800"/>
            <a:ext cx="8229600" cy="4497363"/>
          </a:xfrm>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Ο σπουδαιότερος από οικονομική άποψη εκπρόσωπος των οστρακοειδών είναι η γαρίδα.</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Οι γαρίδες αφού αλιευτούν καταψύχονται και ταξινομούνται ανάλογα με το μέγεθος τους.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Πρέπει να καταψύχονται γρήγορα γιατί είναι ευαλλοίωτο προϊόν (</a:t>
            </a:r>
            <a:r>
              <a:rPr lang="en-US" sz="2400" b="1" dirty="0">
                <a:latin typeface="Arial" panose="020B0604020202020204" pitchFamily="34" charset="0"/>
                <a:cs typeface="Arial" panose="020B0604020202020204" pitchFamily="34" charset="0"/>
              </a:rPr>
              <a:t>pH=7,2</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dirty="0">
                <a:latin typeface="Arial" panose="020B0604020202020204" pitchFamily="34" charset="0"/>
                <a:cs typeface="Arial" panose="020B0604020202020204" pitchFamily="34" charset="0"/>
              </a:rPr>
              <a:t>Όσο πιο γρήγορα καταψυχθούν τόσο περισσότερο διατηρούν την </a:t>
            </a:r>
            <a:r>
              <a:rPr lang="el-GR" sz="2400" b="1" dirty="0">
                <a:latin typeface="Arial" panose="020B0604020202020204" pitchFamily="34" charset="0"/>
                <a:cs typeface="Arial" panose="020B0604020202020204" pitchFamily="34" charset="0"/>
              </a:rPr>
              <a:t>ποιότητα τους.</a:t>
            </a:r>
          </a:p>
        </p:txBody>
      </p:sp>
      <p:grpSp>
        <p:nvGrpSpPr>
          <p:cNvPr id="4" name="Ομάδα 3">
            <a:extLst>
              <a:ext uri="{FF2B5EF4-FFF2-40B4-BE49-F238E27FC236}">
                <a16:creationId xmlns:a16="http://schemas.microsoft.com/office/drawing/2014/main" id="{8E1FF7D4-4AAC-31B5-6403-098F6CE0FE5D}"/>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77328F6-F0F2-59CC-3FEF-4B60F0553C2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C16878F-E74A-219C-E42C-7FE1E5CBE9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CD92CF4-53A9-E22B-CF0B-BAD8286CA2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1D6530E-F9F7-8D8D-735A-6489B4A8C94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778956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7551CB-ACAE-15D6-AD35-EDC3775D030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Οστρακοειδή</a:t>
            </a:r>
            <a:endParaRPr lang="el-GR" sz="4000" dirty="0"/>
          </a:p>
        </p:txBody>
      </p:sp>
      <p:sp>
        <p:nvSpPr>
          <p:cNvPr id="3" name="Θέση περιεχομένου 2">
            <a:extLst>
              <a:ext uri="{FF2B5EF4-FFF2-40B4-BE49-F238E27FC236}">
                <a16:creationId xmlns:a16="http://schemas.microsoft.com/office/drawing/2014/main" id="{84CD736A-6497-9B22-6385-7F481E4A8CD7}"/>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Άλλα βρώσιμα οστρακοειδή είναι τα στρείδια και τα μύδια, τα οποία λαμβάνονται με ξύσιμο του βυθού ή κοντά στις ακτές.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Το όστρακο ανοίγει με το χέρι και εξάγεται το ζωντανό περιεχόμενο. </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Ακολουθεί κάποιας μορφής κατεργασία π.χ., συσκευασία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EFBB1086-F958-455A-D98B-0483B2FC472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CC9A9A6E-C79A-A3F8-C8E2-70180B1BDF2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F23E68D-CC52-717B-FC0C-64D3B76237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E9403C0-F36A-4057-C17D-6BB10488B9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0E923D8-37D5-D421-3A41-FE1592E6F53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098715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100A9E-B960-C7C5-FB18-4146A16425F3}"/>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Αξιοποίηση υποπροϊόντων ιχθυηρών-θαλασσινών</a:t>
            </a:r>
          </a:p>
        </p:txBody>
      </p:sp>
      <p:sp>
        <p:nvSpPr>
          <p:cNvPr id="3" name="Θέση περιεχομένου 2">
            <a:extLst>
              <a:ext uri="{FF2B5EF4-FFF2-40B4-BE49-F238E27FC236}">
                <a16:creationId xmlns:a16="http://schemas.microsoft.com/office/drawing/2014/main" id="{FB47C1F3-EA3B-FBA5-73AD-BCC42B724D6E}"/>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Τα μέρη των θαλασσινών που δεν χρησιμοποιούνται για τη διατροφή, αλέθονται, αφυδατώνονται για να δώσουν ιχθυάλευρα που χρησιμοποιούνται σαν τροφή ψαριών ή πουλερικών.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Με εκχύλιση του λίπους των ιχθυάλευρων, απομακρύνεται η γεύση του ‘’ψαριού’’ και προκύπτει το ‘’συμπύκνωμα’’ της πρωτεΐνης των ψαριών (</a:t>
            </a:r>
            <a:r>
              <a:rPr lang="en-US" sz="2400" dirty="0">
                <a:latin typeface="Arial" panose="020B0604020202020204" pitchFamily="34" charset="0"/>
                <a:cs typeface="Arial" panose="020B0604020202020204" pitchFamily="34" charset="0"/>
              </a:rPr>
              <a:t>Fish Protein Concentrate), </a:t>
            </a:r>
            <a:r>
              <a:rPr lang="el-GR" sz="2400" dirty="0">
                <a:latin typeface="Arial" panose="020B0604020202020204" pitchFamily="34" charset="0"/>
                <a:cs typeface="Arial" panose="020B0604020202020204" pitchFamily="34" charset="0"/>
              </a:rPr>
              <a:t>το οποίο χρησιμοποιείται σαν συστατικό σε παρασκευάσματα που χρησιμοποιούνται στη διατροφή του ανθρώπου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02372BD3-2CA5-86B6-1F66-FE90A8EDDF4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F737ED8-472B-E0F0-498D-3C51892D39B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6B27A6C0-4287-D423-2A6E-626F50A18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05A8D60-E821-A8DC-C843-B1FFC3B1BB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FF06C1B-D67F-1363-C396-96E5FC8714E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758151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DE4192-295E-604F-7495-8CFF52676974}"/>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Αξιοποίηση υποπροϊόντων ιχθυηρών-θαλασσινών</a:t>
            </a:r>
            <a:endParaRPr lang="el-GR" dirty="0"/>
          </a:p>
        </p:txBody>
      </p:sp>
      <p:sp>
        <p:nvSpPr>
          <p:cNvPr id="3" name="Θέση περιεχομένου 2">
            <a:extLst>
              <a:ext uri="{FF2B5EF4-FFF2-40B4-BE49-F238E27FC236}">
                <a16:creationId xmlns:a16="http://schemas.microsoft.com/office/drawing/2014/main" id="{7C4EDECA-8E4F-EB33-4B2C-98D0B70FACBB}"/>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Το προϊόν αυτό είναι πλούσιο σε πρωτεΐνες και ανόργανα συστατικά.</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Σημαντικό είναι το γεγονός πως με έξοδα 0,5 δρχ. (~</a:t>
            </a:r>
            <a:r>
              <a:rPr lang="el-GR" sz="2400" b="1" dirty="0">
                <a:latin typeface="Arial" panose="020B0604020202020204" pitchFamily="34" charset="0"/>
                <a:cs typeface="Arial" panose="020B0604020202020204" pitchFamily="34" charset="0"/>
              </a:rPr>
              <a:t>0,00015 </a:t>
            </a:r>
            <a:r>
              <a:rPr lang="en-US" sz="2400" b="1" dirty="0">
                <a:latin typeface="Arial" panose="020B0604020202020204" pitchFamily="34" charset="0"/>
                <a:cs typeface="Arial" panose="020B0604020202020204" pitchFamily="34" charset="0"/>
              </a:rPr>
              <a:t>Euro</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 περίπου ημερησίως/άτομο το σωστά παρασκευασμένο ιχθυάλευρο, θα μπορούσε να προμηθεύει το απαιτούμενο ποσό πρωτεΐνης σε ολόκληρο τον πληθυσμό της γης</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CF4BD586-521B-B80F-978C-904A070892F7}"/>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4F45F450-2E80-85CB-0345-17208B2FF1F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30F9BDC-981C-E330-5108-F5152C2092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90C5B51-13C8-5439-D0B5-522D0B923F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3A55EA7-724B-96F5-A571-77C436A6D3D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998207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8DD4C1-9564-B8A0-9C0D-251BA26B053F}"/>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Ποιότητα τροφίμων</a:t>
            </a:r>
          </a:p>
        </p:txBody>
      </p:sp>
      <p:sp>
        <p:nvSpPr>
          <p:cNvPr id="3" name="Θέση περιεχομένου 2">
            <a:extLst>
              <a:ext uri="{FF2B5EF4-FFF2-40B4-BE49-F238E27FC236}">
                <a16:creationId xmlns:a16="http://schemas.microsoft.com/office/drawing/2014/main" id="{35ADF467-69ED-FEA1-5BAA-BA191F751198}"/>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παρακολούθηση της ποιότητας των τροφίμων είναι ένα κρίσιμο καθήκον για την Χημεία Τροφίμων-Αναλυτική Χημεία και ένας σημαντικός τρόπος για τη διατήρηση της ανθρώπινης υγείας.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Τα ψάρια αποτελούν μια πολύτιμη πηγή υψηλής εύπεπτης πρωτεΐνης και περιέχουν μεγάλες ποσότητες </a:t>
            </a:r>
            <a:r>
              <a:rPr lang="el-GR" sz="2400" dirty="0" err="1">
                <a:latin typeface="Arial" panose="020B0604020202020204" pitchFamily="34" charset="0"/>
                <a:cs typeface="Arial" panose="020B0604020202020204" pitchFamily="34" charset="0"/>
              </a:rPr>
              <a:t>πολυακόρεστων</a:t>
            </a:r>
            <a:r>
              <a:rPr lang="el-GR" sz="2400" dirty="0">
                <a:latin typeface="Arial" panose="020B0604020202020204" pitchFamily="34" charset="0"/>
                <a:cs typeface="Arial" panose="020B0604020202020204" pitchFamily="34" charset="0"/>
              </a:rPr>
              <a:t> λιπαρών οξέων και λιποδιαλυτών βιταμινών (</a:t>
            </a:r>
            <a:r>
              <a:rPr lang="en-US" sz="2400" dirty="0">
                <a:solidFill>
                  <a:srgbClr val="0070C0"/>
                </a:solidFill>
                <a:latin typeface="Arial" panose="020B0604020202020204" pitchFamily="34" charset="0"/>
                <a:cs typeface="Arial" panose="020B0604020202020204" pitchFamily="34" charset="0"/>
              </a:rPr>
              <a:t>Monti et al., 2005</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327A575B-6910-69A8-F582-FDA403FD0AB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0FC56F78-CBFA-81E4-159A-B3383908010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B5071E2-675A-C7DC-268B-265058D0EF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4FB4572-CA02-B043-35FF-2EFE3AF107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3E22F70-D25A-F668-8B21-694962A68E6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320401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5066BF-5002-ADC6-98C0-B96B5010F56A}"/>
              </a:ext>
            </a:extLst>
          </p:cNvPr>
          <p:cNvSpPr>
            <a:spLocks noGrp="1"/>
          </p:cNvSpPr>
          <p:nvPr>
            <p:ph type="title"/>
          </p:nvPr>
        </p:nvSpPr>
        <p:spPr/>
        <p:txBody>
          <a:bodyPr/>
          <a:lstStyle/>
          <a:p>
            <a:r>
              <a:rPr lang="el-GR" sz="4400" dirty="0">
                <a:latin typeface="Arial" panose="020B0604020202020204" pitchFamily="34" charset="0"/>
                <a:cs typeface="Arial" panose="020B0604020202020204" pitchFamily="34" charset="0"/>
              </a:rPr>
              <a:t>Ποιότητα τροφίμων</a:t>
            </a:r>
            <a:endParaRPr lang="el-GR" dirty="0"/>
          </a:p>
        </p:txBody>
      </p:sp>
      <p:sp>
        <p:nvSpPr>
          <p:cNvPr id="3" name="Θέση περιεχομένου 2">
            <a:extLst>
              <a:ext uri="{FF2B5EF4-FFF2-40B4-BE49-F238E27FC236}">
                <a16:creationId xmlns:a16="http://schemas.microsoft.com/office/drawing/2014/main" id="{5A2E4386-3954-17A0-3C16-DA8AB5D2FB2C}"/>
              </a:ext>
            </a:extLst>
          </p:cNvPr>
          <p:cNvSpPr>
            <a:spLocks noGrp="1"/>
          </p:cNvSpPr>
          <p:nvPr>
            <p:ph idx="1"/>
          </p:nvPr>
        </p:nvSpPr>
        <p:spPr/>
        <p:txBody>
          <a:bodyPr>
            <a:normAutofit fontScale="92500" lnSpcReduction="20000"/>
          </a:bodyPr>
          <a:lstStyle/>
          <a:p>
            <a:pPr marL="0" indent="0" algn="just" eaLnBrk="1" hangingPunct="1">
              <a:buFont typeface="Wingdings 2" panose="05020102010507070707" pitchFamily="18" charset="2"/>
              <a:buNone/>
            </a:pPr>
            <a:r>
              <a:rPr lang="el-GR" altLang="el-GR" sz="2600" dirty="0">
                <a:latin typeface="Arial" panose="020B0604020202020204" pitchFamily="34" charset="0"/>
                <a:cs typeface="Arial" panose="020B0604020202020204" pitchFamily="34" charset="0"/>
              </a:rPr>
              <a:t>Σε αυτό το σημείο εμφανίζεται η ανάγκη να ορίσουμε τι είναι ποιότητα και ποιοι είναι οι παράγοντες οι οποίοι την καθορίζουν.</a:t>
            </a:r>
          </a:p>
          <a:p>
            <a:pPr marL="0" indent="0" algn="just" eaLnBrk="1" hangingPunct="1">
              <a:buFont typeface="Wingdings 2" panose="05020102010507070707" pitchFamily="18" charset="2"/>
              <a:buNone/>
            </a:pPr>
            <a:endParaRPr lang="el-GR" altLang="el-GR" sz="2600" dirty="0">
              <a:latin typeface="Arial" panose="020B0604020202020204" pitchFamily="34" charset="0"/>
              <a:cs typeface="Arial" panose="020B0604020202020204" pitchFamily="34" charset="0"/>
            </a:endParaRPr>
          </a:p>
          <a:p>
            <a:pPr marL="0" indent="0" algn="just" eaLnBrk="1" hangingPunct="1">
              <a:buFont typeface="Wingdings 2" panose="05020102010507070707" pitchFamily="18" charset="2"/>
              <a:buNone/>
            </a:pPr>
            <a:r>
              <a:rPr lang="el-GR" altLang="el-GR" sz="2600" dirty="0">
                <a:latin typeface="Arial" panose="020B0604020202020204" pitchFamily="34" charset="0"/>
                <a:cs typeface="Arial" panose="020B0604020202020204" pitchFamily="34" charset="0"/>
              </a:rPr>
              <a:t>Ένας απλός ορισμός, ο οποίος θα μπορούσε να δοθεί είναι ο εξής</a:t>
            </a:r>
            <a:r>
              <a:rPr lang="en-US" altLang="el-GR" sz="2600" dirty="0">
                <a:latin typeface="Arial" panose="020B0604020202020204" pitchFamily="34" charset="0"/>
                <a:cs typeface="Arial" panose="020B0604020202020204" pitchFamily="34" charset="0"/>
              </a:rPr>
              <a:t>: </a:t>
            </a:r>
            <a:r>
              <a:rPr lang="el-GR" altLang="el-GR" sz="2600" dirty="0">
                <a:latin typeface="Arial" panose="020B0604020202020204" pitchFamily="34" charset="0"/>
                <a:cs typeface="Arial" panose="020B0604020202020204" pitchFamily="34" charset="0"/>
              </a:rPr>
              <a:t>‘’ Ποιότητα είναι εκείνο το οποίο καθιστά κάτι αυτό που είναι , π.χ. αυτό που καθιστά κάτι να είναι </a:t>
            </a:r>
            <a:r>
              <a:rPr lang="el-GR" altLang="el-GR" sz="2600" dirty="0" err="1">
                <a:latin typeface="Arial" panose="020B0604020202020204" pitchFamily="34" charset="0"/>
                <a:cs typeface="Arial" panose="020B0604020202020204" pitchFamily="34" charset="0"/>
              </a:rPr>
              <a:t>ξυνό</a:t>
            </a:r>
            <a:r>
              <a:rPr lang="el-GR" altLang="el-GR" sz="2600" dirty="0">
                <a:latin typeface="Arial" panose="020B0604020202020204" pitchFamily="34" charset="0"/>
                <a:cs typeface="Arial" panose="020B0604020202020204" pitchFamily="34" charset="0"/>
              </a:rPr>
              <a:t> ή γλυκό, κ.λπ., είναι η ποιότητα του.</a:t>
            </a:r>
          </a:p>
          <a:p>
            <a:pPr marL="0" indent="0" algn="just" eaLnBrk="1" hangingPunct="1">
              <a:buFont typeface="Wingdings 2" panose="05020102010507070707" pitchFamily="18" charset="2"/>
              <a:buNone/>
            </a:pPr>
            <a:endParaRPr lang="el-GR" altLang="el-GR" sz="2600" dirty="0">
              <a:latin typeface="Arial" panose="020B0604020202020204" pitchFamily="34" charset="0"/>
              <a:cs typeface="Arial" panose="020B0604020202020204" pitchFamily="34" charset="0"/>
            </a:endParaRPr>
          </a:p>
          <a:p>
            <a:pPr marL="0" indent="0" algn="just" eaLnBrk="1" hangingPunct="1">
              <a:buFont typeface="Wingdings 2" panose="05020102010507070707" pitchFamily="18" charset="2"/>
              <a:buNone/>
            </a:pPr>
            <a:r>
              <a:rPr lang="el-GR" altLang="el-GR" sz="2600" dirty="0">
                <a:latin typeface="Arial" panose="020B0604020202020204" pitchFamily="34" charset="0"/>
                <a:cs typeface="Arial" panose="020B0604020202020204" pitchFamily="34" charset="0"/>
              </a:rPr>
              <a:t>Ο ορισμός αυτός δεν έχει την έννοια του καλύτερου, αλλά δείχνει εάν ένα προϊόν είναι διαφορετικό ή ανώτερο από κάποιο άλλο</a:t>
            </a:r>
            <a:r>
              <a:rPr lang="el-GR" sz="2600" dirty="0">
                <a:latin typeface="Arial" panose="020B0604020202020204" pitchFamily="34" charset="0"/>
                <a:cs typeface="Arial" panose="020B0604020202020204" pitchFamily="34" charset="0"/>
              </a:rPr>
              <a:t> (</a:t>
            </a:r>
            <a:r>
              <a:rPr lang="el-GR" sz="26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600" dirty="0">
                <a:latin typeface="Arial" panose="020B0604020202020204" pitchFamily="34" charset="0"/>
                <a:cs typeface="Arial" panose="020B0604020202020204" pitchFamily="34" charset="0"/>
              </a:rPr>
              <a:t>)</a:t>
            </a:r>
            <a:r>
              <a:rPr lang="el-GR" sz="2600" dirty="0">
                <a:latin typeface="Arial" panose="020B0604020202020204" pitchFamily="34" charset="0"/>
                <a:cs typeface="Arial" panose="020B0604020202020204" pitchFamily="34" charset="0"/>
              </a:rPr>
              <a:t>.</a:t>
            </a:r>
            <a:endParaRPr lang="el-GR" altLang="el-GR" sz="2600" dirty="0">
              <a:latin typeface="Arial" panose="020B0604020202020204" pitchFamily="34" charset="0"/>
              <a:cs typeface="Arial" panose="020B0604020202020204" pitchFamily="34" charset="0"/>
            </a:endParaRPr>
          </a:p>
          <a:p>
            <a:pPr marL="0" indent="0">
              <a:buNone/>
            </a:pPr>
            <a:endParaRPr lang="el-GR" dirty="0"/>
          </a:p>
        </p:txBody>
      </p:sp>
      <p:grpSp>
        <p:nvGrpSpPr>
          <p:cNvPr id="4" name="Ομάδα 3">
            <a:extLst>
              <a:ext uri="{FF2B5EF4-FFF2-40B4-BE49-F238E27FC236}">
                <a16:creationId xmlns:a16="http://schemas.microsoft.com/office/drawing/2014/main" id="{575A43D5-A7BA-9DED-6969-968A53A61F1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BAD7593-A40F-7ACF-6FE2-A46A4885B38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CDF6B5E-2B63-759E-D92C-0F47460408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BD65860-98E5-6859-2993-3C7DA01366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14EC5CC-3EC7-3DFB-15FE-6BA794A3CBD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548962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9E14D5FB-2199-F77C-8455-7E54FEBC164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5497590-EF2F-F19F-2D85-4CA3C0F7EBF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DECBEF1-E35F-BAD6-04A6-EF9FAF533D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E52FD3E-47AC-D8D6-2B89-80C2D5D54C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A53FB538-0FC1-D49C-48D0-2EBEE4E2DEE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D6D89E2E-CF77-D115-BD4F-76AABDA85116}"/>
              </a:ext>
            </a:extLst>
          </p:cNvPr>
          <p:cNvSpPr>
            <a:spLocks noGrp="1"/>
          </p:cNvSpPr>
          <p:nvPr>
            <p:ph type="title"/>
          </p:nvPr>
        </p:nvSpPr>
        <p:spPr/>
        <p:txBody>
          <a:bodyPr/>
          <a:lstStyle/>
          <a:p>
            <a:r>
              <a:rPr lang="el-GR" sz="4400" dirty="0">
                <a:latin typeface="Arial" panose="020B0604020202020204" pitchFamily="34" charset="0"/>
                <a:cs typeface="Arial" panose="020B0604020202020204" pitchFamily="34" charset="0"/>
              </a:rPr>
              <a:t>Ποιότητα τροφίμων</a:t>
            </a:r>
            <a:endParaRPr lang="el-GR" dirty="0"/>
          </a:p>
        </p:txBody>
      </p:sp>
      <p:sp>
        <p:nvSpPr>
          <p:cNvPr id="3" name="Θέση περιεχομένου 2">
            <a:extLst>
              <a:ext uri="{FF2B5EF4-FFF2-40B4-BE49-F238E27FC236}">
                <a16:creationId xmlns:a16="http://schemas.microsoft.com/office/drawing/2014/main" id="{B99022FC-6E88-D699-8620-D3A9800C917D}"/>
              </a:ext>
            </a:extLst>
          </p:cNvPr>
          <p:cNvSpPr>
            <a:spLocks noGrp="1"/>
          </p:cNvSpPr>
          <p:nvPr>
            <p:ph idx="1"/>
          </p:nvPr>
        </p:nvSpPr>
        <p:spPr>
          <a:xfrm>
            <a:off x="457200" y="1417638"/>
            <a:ext cx="8229600" cy="5165724"/>
          </a:xfrm>
        </p:spPr>
        <p:txBody>
          <a:bodyPr>
            <a:normAutofit fontScale="85000" lnSpcReduction="20000"/>
          </a:bodyPr>
          <a:lstStyle/>
          <a:p>
            <a:pPr marL="0" indent="0" algn="just" eaLnBrk="1" fontAlgn="auto" hangingPunct="1">
              <a:spcAft>
                <a:spcPts val="0"/>
              </a:spcAft>
              <a:buFont typeface="Wingdings 2"/>
              <a:buNone/>
              <a:defRPr/>
            </a:pPr>
            <a:r>
              <a:rPr lang="el-GR" sz="2800" dirty="0">
                <a:latin typeface="Arial" panose="020B0604020202020204" pitchFamily="34" charset="0"/>
                <a:cs typeface="Arial" panose="020B0604020202020204" pitchFamily="34" charset="0"/>
              </a:rPr>
              <a:t>Επίσης, ένας άλλος ορισμός είναι ο εξής</a:t>
            </a:r>
            <a:r>
              <a:rPr lang="en-US" sz="2800" dirty="0">
                <a:latin typeface="Arial" panose="020B0604020202020204" pitchFamily="34" charset="0"/>
                <a:cs typeface="Arial" panose="020B0604020202020204" pitchFamily="34" charset="0"/>
              </a:rPr>
              <a:t>: ‘’</a:t>
            </a:r>
            <a:r>
              <a:rPr lang="el-GR" sz="2800" dirty="0">
                <a:latin typeface="Arial" panose="020B0604020202020204" pitchFamily="34" charset="0"/>
                <a:cs typeface="Arial" panose="020B0604020202020204" pitchFamily="34" charset="0"/>
              </a:rPr>
              <a:t> Ποιότητα είναι το σύνολο των χαρακτηριστικών τα οποία γίνονται αντιληπτά και ευχάριστα ή δυσάρεστα από τις αισθήσεις του ανθρώπου’’.</a:t>
            </a:r>
          </a:p>
          <a:p>
            <a:pPr marL="0" indent="0" algn="just" eaLnBrk="1" fontAlgn="auto" hangingPunct="1">
              <a:spcAft>
                <a:spcPts val="0"/>
              </a:spcAft>
              <a:buFont typeface="Wingdings 2"/>
              <a:buNone/>
              <a:defRPr/>
            </a:pPr>
            <a:endParaRPr lang="el-GR" sz="2800" dirty="0">
              <a:latin typeface="Arial" panose="020B0604020202020204" pitchFamily="34" charset="0"/>
              <a:cs typeface="Arial" panose="020B0604020202020204" pitchFamily="34" charset="0"/>
            </a:endParaRPr>
          </a:p>
          <a:p>
            <a:pPr marL="0" indent="0" algn="just" eaLnBrk="1" fontAlgn="auto" hangingPunct="1">
              <a:spcAft>
                <a:spcPts val="0"/>
              </a:spcAft>
              <a:buFont typeface="Wingdings 2"/>
              <a:buNone/>
              <a:defRPr/>
            </a:pPr>
            <a:r>
              <a:rPr lang="el-GR" sz="2800" dirty="0">
                <a:latin typeface="Arial" panose="020B0604020202020204" pitchFamily="34" charset="0"/>
                <a:cs typeface="Arial" panose="020B0604020202020204" pitchFamily="34" charset="0"/>
              </a:rPr>
              <a:t>Η λέξη ποιότητα χρησιμοποιείται κατά ποικίλους τρόπους στα τρόφιμα, όπως ποιότητα αγοράς, ποιότητα κατανάλωσης, ποιότητα μεταφοράς, ποιότητα στην επιτραπέζια κατανάλωση, ποιότητα θρεπτικότητας, εσωτερική ποιότητα, εξαιρετική ποιότητα ή εμφάνιση </a:t>
            </a:r>
            <a:r>
              <a:rPr lang="el-GR" sz="2800" dirty="0" err="1">
                <a:latin typeface="Arial" panose="020B0604020202020204" pitchFamily="34" charset="0"/>
                <a:cs typeface="Arial" panose="020B0604020202020204" pitchFamily="34" charset="0"/>
              </a:rPr>
              <a:t>κ.λ.π</a:t>
            </a:r>
            <a:r>
              <a:rPr lang="el-GR" sz="2800" dirty="0">
                <a:latin typeface="Arial" panose="020B0604020202020204" pitchFamily="34" charset="0"/>
                <a:cs typeface="Arial" panose="020B0604020202020204" pitchFamily="34" charset="0"/>
              </a:rPr>
              <a:t>.</a:t>
            </a:r>
          </a:p>
          <a:p>
            <a:pPr marL="0" indent="0" algn="just" eaLnBrk="1" fontAlgn="auto" hangingPunct="1">
              <a:spcAft>
                <a:spcPts val="0"/>
              </a:spcAft>
              <a:buFont typeface="Wingdings 2"/>
              <a:buNone/>
              <a:defRPr/>
            </a:pPr>
            <a:endParaRPr lang="el-GR" sz="2800" dirty="0">
              <a:latin typeface="Arial" panose="020B0604020202020204" pitchFamily="34" charset="0"/>
              <a:cs typeface="Arial" panose="020B0604020202020204" pitchFamily="34" charset="0"/>
            </a:endParaRPr>
          </a:p>
          <a:p>
            <a:pPr marL="0" indent="0" algn="just" eaLnBrk="1" fontAlgn="auto" hangingPunct="1">
              <a:spcAft>
                <a:spcPts val="0"/>
              </a:spcAft>
              <a:buFont typeface="Wingdings 2"/>
              <a:buNone/>
              <a:defRPr/>
            </a:pPr>
            <a:r>
              <a:rPr lang="el-GR" sz="2800" dirty="0">
                <a:latin typeface="Arial" panose="020B0604020202020204" pitchFamily="34" charset="0"/>
                <a:cs typeface="Arial" panose="020B0604020202020204" pitchFamily="34" charset="0"/>
              </a:rPr>
              <a:t>Η ποιότητα των νωπών ιχθυηρών είναι ένας συνδυασμός των χαρακτηριστικών τους, των ιδιοτήτων τους και των γνωρισμάτων τους, τα οποία δίνουν την αξία του προϊόντος σαν τροφή στον άνθρωπο (</a:t>
            </a:r>
            <a:r>
              <a:rPr lang="el-GR" sz="28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800" dirty="0">
                <a:latin typeface="Arial" panose="020B0604020202020204" pitchFamily="34" charset="0"/>
                <a:cs typeface="Arial" panose="020B0604020202020204" pitchFamily="34" charset="0"/>
              </a:rPr>
              <a:t>)</a:t>
            </a:r>
            <a:r>
              <a:rPr lang="el-GR" sz="2800" dirty="0">
                <a:latin typeface="Arial" panose="020B0604020202020204" pitchFamily="34" charset="0"/>
                <a:cs typeface="Arial" panose="020B0604020202020204" pitchFamily="34" charset="0"/>
              </a:rPr>
              <a:t>.</a:t>
            </a:r>
          </a:p>
          <a:p>
            <a:pPr marL="0" indent="0">
              <a:buNone/>
            </a:pPr>
            <a:endParaRPr lang="el-GR" dirty="0"/>
          </a:p>
        </p:txBody>
      </p:sp>
    </p:spTree>
    <p:extLst>
      <p:ext uri="{BB962C8B-B14F-4D97-AF65-F5344CB8AC3E}">
        <p14:creationId xmlns:p14="http://schemas.microsoft.com/office/powerpoint/2010/main" val="16985409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8DD4C1-9564-B8A0-9C0D-251BA26B053F}"/>
              </a:ext>
            </a:extLst>
          </p:cNvPr>
          <p:cNvSpPr>
            <a:spLocks noGrp="1"/>
          </p:cNvSpPr>
          <p:nvPr>
            <p:ph type="title"/>
          </p:nvPr>
        </p:nvSpPr>
        <p:spPr/>
        <p:txBody>
          <a:bodyPr/>
          <a:lstStyle/>
          <a:p>
            <a:r>
              <a:rPr lang="el-GR" sz="4400" dirty="0">
                <a:latin typeface="Arial" panose="020B0604020202020204" pitchFamily="34" charset="0"/>
                <a:cs typeface="Arial" panose="020B0604020202020204" pitchFamily="34" charset="0"/>
              </a:rPr>
              <a:t>Ποιότητα ιχθυηρών</a:t>
            </a:r>
            <a:endParaRPr lang="el-GR" dirty="0"/>
          </a:p>
        </p:txBody>
      </p:sp>
      <p:sp>
        <p:nvSpPr>
          <p:cNvPr id="3" name="Θέση περιεχομένου 2">
            <a:extLst>
              <a:ext uri="{FF2B5EF4-FFF2-40B4-BE49-F238E27FC236}">
                <a16:creationId xmlns:a16="http://schemas.microsoft.com/office/drawing/2014/main" id="{35ADF467-69ED-FEA1-5BAA-BA191F751198}"/>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Δεδομένου ότι τα αποθέματα άγριων ψαριών στον κόσμο είναι περιορισμένα, τα ψάρια εκτροφής προτείνονται στις μέρες μας ως εναλλακτική λύση για τους καταναλωτές και η περιεκτικότητα των μυών των ψαριών σε πρωτεΐνη αποκτά μεγάλη σημασία στην υδατοκαλλιέργεια (</a:t>
            </a:r>
            <a:r>
              <a:rPr lang="en-US" sz="2400" dirty="0">
                <a:solidFill>
                  <a:srgbClr val="0070C0"/>
                </a:solidFill>
                <a:latin typeface="Arial" panose="020B0604020202020204" pitchFamily="34" charset="0"/>
                <a:cs typeface="Arial" panose="020B0604020202020204" pitchFamily="34" charset="0"/>
              </a:rPr>
              <a:t>Monti et al., 2005</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εφαρμογή πρωτεϊνών στην υδατοκαλλιέργεια μπορεί να διαδραματίσει βασικό ρόλο στην ανάπτυξη νέων στρατηγικών αναπαραγωγής, στη διατήρηση της βιοποικιλότητας και στη μείωση των περιβαλλοντικών επιπτώσεων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675AF7B1-04C1-CECC-4C72-AFD63F18C8FD}"/>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4A4920D2-C23B-7CE9-951C-5B1D4ADA7AD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F9DA237-9152-EB0A-BCC8-D80B27FB21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7C9BCF6-6123-A260-D776-4B030CCF649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52234CB-99D0-C937-8AC4-19CD18764AD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9686517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08371B-18E0-2460-002F-46DA3E0C21B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Ποιότητα ιχθυηρών</a:t>
            </a:r>
          </a:p>
        </p:txBody>
      </p:sp>
      <p:sp>
        <p:nvSpPr>
          <p:cNvPr id="3" name="Θέση περιεχομένου 2">
            <a:extLst>
              <a:ext uri="{FF2B5EF4-FFF2-40B4-BE49-F238E27FC236}">
                <a16:creationId xmlns:a16="http://schemas.microsoft.com/office/drawing/2014/main" id="{548EB939-D6A3-786A-BBB2-2145F10D9A75}"/>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Παρά τη συνεχή πρόοδο στις πρωτεωμικές τεχνικές (</a:t>
            </a:r>
            <a:r>
              <a:rPr lang="en-US" sz="2400" dirty="0">
                <a:latin typeface="Arial" panose="020B0604020202020204" pitchFamily="34" charset="0"/>
                <a:cs typeface="Arial" panose="020B0604020202020204" pitchFamily="34" charset="0"/>
              </a:rPr>
              <a:t>proteomics), </a:t>
            </a:r>
            <a:r>
              <a:rPr lang="el-GR" sz="2400" dirty="0">
                <a:latin typeface="Arial" panose="020B0604020202020204" pitchFamily="34" charset="0"/>
                <a:cs typeface="Arial" panose="020B0604020202020204" pitchFamily="34" charset="0"/>
              </a:rPr>
              <a:t>η ποσοτική ανάλυση ολόκληρου του πρωτεώματος των πολύπλοκων οργανισμών (π.χ. ιχθυηρά) είναι ακόμα πολύ μακριά και το έργο είναι ακόμη πιο δύσκολο για έναν λιγότερο μελετημένο οργανισμό, χωρίς διαθέσιμες γονιδιωματικές πληροφορίες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A7DD1019-F266-AA5B-1F90-A4893C54278D}"/>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008581E4-E598-4CDB-D073-C555AD01540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0B2770B-76A1-C46A-7F83-7FE598ABDD7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67B5575-1FFC-EF89-7256-0A0A344C3E8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EDDAF44-18FE-C6F5-ADF1-9124C44F0D7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28151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9E73D7-2887-877C-48B1-F40F5C06646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p>
        </p:txBody>
      </p:sp>
      <p:sp>
        <p:nvSpPr>
          <p:cNvPr id="3" name="Θέση περιεχομένου 2">
            <a:extLst>
              <a:ext uri="{FF2B5EF4-FFF2-40B4-BE49-F238E27FC236}">
                <a16:creationId xmlns:a16="http://schemas.microsoft.com/office/drawing/2014/main" id="{28684F1B-D515-D944-F119-043DAAD66831}"/>
              </a:ext>
            </a:extLst>
          </p:cNvPr>
          <p:cNvSpPr>
            <a:spLocks noGrp="1"/>
          </p:cNvSpPr>
          <p:nvPr>
            <p:ph idx="1"/>
          </p:nvPr>
        </p:nvSpPr>
        <p:spPr/>
        <p:txBody>
          <a:bodyPr>
            <a:normAutofit/>
          </a:bodyPr>
          <a:lstStyle/>
          <a:p>
            <a:pPr algn="just"/>
            <a:r>
              <a:rPr lang="el-GR" sz="2400" dirty="0">
                <a:latin typeface="Arial" panose="020B0604020202020204" pitchFamily="34" charset="0"/>
                <a:cs typeface="Arial" panose="020B0604020202020204" pitchFamily="34" charset="0"/>
              </a:rPr>
              <a:t>Προϊόντα χαμηλής περιεκτικότητας σε λίπος (&lt;5%), υψηλής περιεκτικότητας σε πρωτεΐνη (15-20%) π.χ., μπακαλιάρος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algn="just"/>
            <a:r>
              <a:rPr lang="el-GR" sz="2400" dirty="0">
                <a:latin typeface="Arial" panose="020B0604020202020204" pitchFamily="34" charset="0"/>
                <a:cs typeface="Arial" panose="020B0604020202020204" pitchFamily="34" charset="0"/>
              </a:rPr>
              <a:t>Προϊόντα μέτριας περιεκτικότητας σε λίπος (5-15%), υψηλής περιεκτικότητας σε πρωτεΐνη (15-20%) π.χ., σολομός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algn="just"/>
            <a:r>
              <a:rPr lang="el-GR" sz="2400" dirty="0">
                <a:latin typeface="Arial" panose="020B0604020202020204" pitchFamily="34" charset="0"/>
                <a:cs typeface="Arial" panose="020B0604020202020204" pitchFamily="34" charset="0"/>
              </a:rPr>
              <a:t>Προϊόντα υψηλής περιεκτικότητας σε λίπος (&gt;15%), χαμηλής περιεκτικότητας σε πρωτεΐνη (&lt;15%) π.χ., πέστροφα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8C8C62FB-502F-7249-0652-1499C15CAC94}"/>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B2F9C92-33CF-F64A-0DE4-30CC866F213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665ABDA5-4938-7F5B-8AC0-1E2B9733E7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8B5BEA6-FA9A-6317-CB19-DBFF17AA09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3CDDBDA-01C4-F71E-74F7-AD840271104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6027083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E1B872-0109-7F13-6569-D24A9DC3268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Αναλυτικές τεχνικές</a:t>
            </a:r>
          </a:p>
        </p:txBody>
      </p:sp>
      <p:sp>
        <p:nvSpPr>
          <p:cNvPr id="3" name="Θέση περιεχομένου 2">
            <a:extLst>
              <a:ext uri="{FF2B5EF4-FFF2-40B4-BE49-F238E27FC236}">
                <a16:creationId xmlns:a16="http://schemas.microsoft.com/office/drawing/2014/main" id="{8B05537D-7EBF-4167-F362-7E2DD8D0460E}"/>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Μια ποικιλία διαφορετικών αναλυτικών τεχνικών/μεθόδων μπορεί να χρησιμοποιηθεί για τη μέτρηση των ποιοτικών χαρακτηριστικών και εκτίμηση της ιχνηλασιμότητας των ψαριών, τα οποία αρχίζουν να ενεργούν μόλις πεθάνει το ψάρι.</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Οργανοληπτικές, χημικές, βιοχημικές, φυσικές και μικροβιολογικές μέθοδοι χρησιμοποιούνται για την παρακολούθηση και την αξιολόγηση της ποιότητας και της φρεσκάδας στα ψάρια χρησιμοποιώντας </a:t>
            </a:r>
            <a:r>
              <a:rPr lang="el-GR" sz="2400" dirty="0" err="1">
                <a:latin typeface="Arial" panose="020B0604020202020204" pitchFamily="34" charset="0"/>
                <a:cs typeface="Arial" panose="020B0604020202020204" pitchFamily="34" charset="0"/>
              </a:rPr>
              <a:t>χημειομετρία</a:t>
            </a:r>
            <a:r>
              <a:rPr lang="el-GR" sz="2400" dirty="0">
                <a:latin typeface="Arial" panose="020B0604020202020204" pitchFamily="34" charset="0"/>
                <a:cs typeface="Arial" panose="020B0604020202020204" pitchFamily="34" charset="0"/>
              </a:rPr>
              <a:t>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8A337A24-99AB-EF07-7487-67BA8B69DA2A}"/>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FF4366E-BEE5-5353-E202-834F9B4AB3E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F8BFF41-EE89-77BF-FD3E-E8A88547291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1205900-7A51-721B-265F-3F547EC520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D8CB567F-469A-40C3-F66C-7598580C1D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8492066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1F1AC109-3875-D17F-C317-D2BCC1D3F82F}"/>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611CD61-9F6D-064E-16E3-5AA4DC49520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A737CF29-2919-9143-EB19-67BBED0142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8F8C35D-9150-5E7D-FC6F-DAAEBA23EF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384C59C-0021-1CBA-6E9A-C1C2F08D43D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49FF4CD6-FCDC-A81C-908E-086BDC80EDE3}"/>
              </a:ext>
            </a:extLst>
          </p:cNvPr>
          <p:cNvSpPr>
            <a:spLocks noGrp="1"/>
          </p:cNvSpPr>
          <p:nvPr>
            <p:ph type="title"/>
          </p:nvPr>
        </p:nvSpPr>
        <p:spPr/>
        <p:txBody>
          <a:bodyPr>
            <a:normAutofit fontScale="90000"/>
          </a:bodyPr>
          <a:lstStyle/>
          <a:p>
            <a:r>
              <a:rPr lang="el-GR" sz="4400" dirty="0">
                <a:latin typeface="Arial" panose="020B0604020202020204" pitchFamily="34" charset="0"/>
                <a:cs typeface="Arial" panose="020B0604020202020204" pitchFamily="34" charset="0"/>
              </a:rPr>
              <a:t>Αναλυτικές τεχνικές-</a:t>
            </a:r>
            <a:r>
              <a:rPr lang="el-GR" sz="4400" dirty="0" err="1">
                <a:latin typeface="Arial" panose="020B0604020202020204" pitchFamily="34" charset="0"/>
                <a:cs typeface="Arial" panose="020B0604020202020204" pitchFamily="34" charset="0"/>
              </a:rPr>
              <a:t>Χημειομετρία</a:t>
            </a:r>
            <a:endParaRPr lang="el-GR" dirty="0"/>
          </a:p>
        </p:txBody>
      </p:sp>
      <p:sp>
        <p:nvSpPr>
          <p:cNvPr id="3" name="Θέση περιεχομένου 2">
            <a:extLst>
              <a:ext uri="{FF2B5EF4-FFF2-40B4-BE49-F238E27FC236}">
                <a16:creationId xmlns:a16="http://schemas.microsoft.com/office/drawing/2014/main" id="{1773BF32-D7E6-600A-A59F-B1BEE23DF91F}"/>
              </a:ext>
            </a:extLst>
          </p:cNvPr>
          <p:cNvSpPr>
            <a:spLocks noGrp="1"/>
          </p:cNvSpPr>
          <p:nvPr>
            <p:ph idx="1"/>
          </p:nvPr>
        </p:nvSpPr>
        <p:spPr>
          <a:xfrm>
            <a:off x="457200" y="1600200"/>
            <a:ext cx="8229600" cy="4781128"/>
          </a:xfrm>
        </p:spPr>
        <p:txBody>
          <a:bodyPr>
            <a:normAutofit/>
          </a:bodyPr>
          <a:lstStyle/>
          <a:p>
            <a:pPr marL="0" indent="0" algn="just">
              <a:buNone/>
            </a:pPr>
            <a:r>
              <a:rPr lang="el-GR" sz="2400" dirty="0">
                <a:latin typeface="Arial" panose="020B0604020202020204" pitchFamily="34" charset="0"/>
                <a:cs typeface="Arial" panose="020B0604020202020204" pitchFamily="34" charset="0"/>
              </a:rPr>
              <a:t>Ο όρος ‘’</a:t>
            </a:r>
            <a:r>
              <a:rPr lang="el-GR" sz="2400" dirty="0" err="1">
                <a:latin typeface="Arial" panose="020B0604020202020204" pitchFamily="34" charset="0"/>
                <a:cs typeface="Arial" panose="020B0604020202020204" pitchFamily="34" charset="0"/>
              </a:rPr>
              <a:t>χημειομετρία</a:t>
            </a:r>
            <a:r>
              <a:rPr lang="el-GR" sz="2400" dirty="0">
                <a:latin typeface="Arial" panose="020B0604020202020204" pitchFamily="34" charset="0"/>
                <a:cs typeface="Arial" panose="020B0604020202020204" pitchFamily="34" charset="0"/>
              </a:rPr>
              <a:t>’’ περιγράφει τις στατιστικές και μαθηματικές προσεγγίσεις που χρησιμοποιούνται για τη βελτιστοποίηση του σχεδιασμού των πειραμάτων και την εξαγωγή χρήσιμων πληροφοριών από μεγάλα και πολύπλοκα σύνολα δεδομένων.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a:t>
            </a:r>
            <a:r>
              <a:rPr lang="el-GR" sz="2400" dirty="0" err="1">
                <a:latin typeface="Arial" panose="020B0604020202020204" pitchFamily="34" charset="0"/>
                <a:cs typeface="Arial" panose="020B0604020202020204" pitchFamily="34" charset="0"/>
              </a:rPr>
              <a:t>χημειομετρική</a:t>
            </a:r>
            <a:r>
              <a:rPr lang="el-GR" sz="2400" dirty="0">
                <a:latin typeface="Arial" panose="020B0604020202020204" pitchFamily="34" charset="0"/>
                <a:cs typeface="Arial" panose="020B0604020202020204" pitchFamily="34" charset="0"/>
              </a:rPr>
              <a:t> διαχείριση των δεδομένων περιλαμβάνει διάφορα βήματα ή δυνατότητες όπως ‘’εξόρυξη’’/ άντληση δεδομένων, εξαγωγή μεταβλητών, επιλογή μεταβλητών, μοντελοποίηση δεδομένων και μείωση των διαστάσεων των δεδομένων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buNone/>
            </a:pPr>
            <a:endParaRPr lang="el-GR" dirty="0"/>
          </a:p>
        </p:txBody>
      </p:sp>
    </p:spTree>
    <p:extLst>
      <p:ext uri="{BB962C8B-B14F-4D97-AF65-F5344CB8AC3E}">
        <p14:creationId xmlns:p14="http://schemas.microsoft.com/office/powerpoint/2010/main" val="9506748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5BA4D2-D7F2-805C-E735-3FC91E86619A}"/>
              </a:ext>
            </a:extLst>
          </p:cNvPr>
          <p:cNvSpPr>
            <a:spLocks noGrp="1"/>
          </p:cNvSpPr>
          <p:nvPr>
            <p:ph type="title"/>
          </p:nvPr>
        </p:nvSpPr>
        <p:spPr/>
        <p:txBody>
          <a:bodyPr>
            <a:normAutofit fontScale="90000"/>
          </a:bodyPr>
          <a:lstStyle/>
          <a:p>
            <a:r>
              <a:rPr lang="el-GR" sz="4400" dirty="0">
                <a:latin typeface="Arial" panose="020B0604020202020204" pitchFamily="34" charset="0"/>
                <a:cs typeface="Arial" panose="020B0604020202020204" pitchFamily="34" charset="0"/>
              </a:rPr>
              <a:t>Αναλυτικές τεχνικές-</a:t>
            </a:r>
            <a:r>
              <a:rPr lang="el-GR" sz="4400" dirty="0" err="1">
                <a:latin typeface="Arial" panose="020B0604020202020204" pitchFamily="34" charset="0"/>
                <a:cs typeface="Arial" panose="020B0604020202020204" pitchFamily="34" charset="0"/>
              </a:rPr>
              <a:t>Χημειομετρία</a:t>
            </a:r>
            <a:endParaRPr lang="el-GR" dirty="0"/>
          </a:p>
        </p:txBody>
      </p:sp>
      <p:sp>
        <p:nvSpPr>
          <p:cNvPr id="3" name="Θέση περιεχομένου 2">
            <a:extLst>
              <a:ext uri="{FF2B5EF4-FFF2-40B4-BE49-F238E27FC236}">
                <a16:creationId xmlns:a16="http://schemas.microsoft.com/office/drawing/2014/main" id="{9045E069-E1BD-D6F6-CEB2-B0AE4C2EE8B7}"/>
              </a:ext>
            </a:extLst>
          </p:cNvPr>
          <p:cNvSpPr>
            <a:spLocks noGrp="1"/>
          </p:cNvSpPr>
          <p:nvPr>
            <p:ph idx="1"/>
          </p:nvPr>
        </p:nvSpPr>
        <p:spPr/>
        <p:txBody>
          <a:bodyPr/>
          <a:lstStyle/>
          <a:p>
            <a:pPr marL="0" indent="0" algn="just">
              <a:buNone/>
            </a:pPr>
            <a:r>
              <a:rPr lang="el-GR" sz="2400" dirty="0">
                <a:latin typeface="Arial" panose="020B0604020202020204" pitchFamily="34" charset="0"/>
                <a:cs typeface="Arial" panose="020B0604020202020204" pitchFamily="34" charset="0"/>
              </a:rPr>
              <a:t>Με βάση την </a:t>
            </a:r>
            <a:r>
              <a:rPr lang="el-GR" sz="2400" dirty="0" err="1">
                <a:latin typeface="Arial" panose="020B0604020202020204" pitchFamily="34" charset="0"/>
                <a:cs typeface="Arial" panose="020B0604020202020204" pitchFamily="34" charset="0"/>
              </a:rPr>
              <a:t>πολυπαραγοντική</a:t>
            </a:r>
            <a:r>
              <a:rPr lang="el-GR" sz="2400" dirty="0">
                <a:latin typeface="Arial" panose="020B0604020202020204" pitchFamily="34" charset="0"/>
                <a:cs typeface="Arial" panose="020B0604020202020204" pitchFamily="34" charset="0"/>
              </a:rPr>
              <a:t>/</a:t>
            </a:r>
            <a:r>
              <a:rPr lang="el-GR" sz="2400" dirty="0" err="1">
                <a:latin typeface="Arial" panose="020B0604020202020204" pitchFamily="34" charset="0"/>
                <a:cs typeface="Arial" panose="020B0604020202020204" pitchFamily="34" charset="0"/>
              </a:rPr>
              <a:t>πολυπαραμετρική</a:t>
            </a:r>
            <a:r>
              <a:rPr lang="el-GR" sz="2400" dirty="0">
                <a:latin typeface="Arial" panose="020B0604020202020204" pitchFamily="34" charset="0"/>
                <a:cs typeface="Arial" panose="020B0604020202020204" pitchFamily="34" charset="0"/>
              </a:rPr>
              <a:t> ανάλυση, αρκετές </a:t>
            </a:r>
            <a:r>
              <a:rPr lang="el-GR" sz="2400" dirty="0" err="1">
                <a:latin typeface="Arial" panose="020B0604020202020204" pitchFamily="34" charset="0"/>
                <a:cs typeface="Arial" panose="020B0604020202020204" pitchFamily="34" charset="0"/>
              </a:rPr>
              <a:t>χημειομετρικές</a:t>
            </a:r>
            <a:r>
              <a:rPr lang="el-GR" sz="2400" dirty="0">
                <a:latin typeface="Arial" panose="020B0604020202020204" pitchFamily="34" charset="0"/>
                <a:cs typeface="Arial" panose="020B0604020202020204" pitchFamily="34" charset="0"/>
              </a:rPr>
              <a:t> μέθοδοι βρίσκουν εφαρμογή σε ποσοτικές ή ποιοτικές μετρήσεις χημικών δεδομένων.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Ωστόσο, συχνά δεν είναι απαραίτητο να λαμβάνονται υπόψη όλα τα σημεία δεδομένων, αλλά μόνο εκείνα που επιτρέπουν τη διάκριση των δειγμάτων ανάλογα με το επιστημονικό ζήτημα ή πρόβλημα που έχουμε να αντιμετωπίσουμε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Palatino Linotype" pitchFamily="18" charset="0"/>
            </a:endParaRPr>
          </a:p>
          <a:p>
            <a:pPr marL="0" indent="0">
              <a:buNone/>
            </a:pPr>
            <a:endParaRPr lang="el-GR" dirty="0"/>
          </a:p>
        </p:txBody>
      </p:sp>
      <p:grpSp>
        <p:nvGrpSpPr>
          <p:cNvPr id="4" name="Ομάδα 3">
            <a:extLst>
              <a:ext uri="{FF2B5EF4-FFF2-40B4-BE49-F238E27FC236}">
                <a16:creationId xmlns:a16="http://schemas.microsoft.com/office/drawing/2014/main" id="{2AAC4184-E861-836D-0D86-7D673FF4DFFF}"/>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574D230-AAAA-7F09-FCF1-E63518DC886B}"/>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53A012D-6F3C-A7CC-C753-2C0519000A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58DCA5E-D0F6-E196-819B-1E5497A6FC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CD47E42-BB3B-E942-9789-9D745415A79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4151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B046E0-BE38-A7B5-2046-F30130072162}"/>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Αναλυτικές τεχνικές-</a:t>
            </a:r>
            <a:r>
              <a:rPr lang="el-GR" dirty="0" err="1">
                <a:latin typeface="Arial" panose="020B0604020202020204" pitchFamily="34" charset="0"/>
                <a:cs typeface="Arial" panose="020B0604020202020204" pitchFamily="34" charset="0"/>
              </a:rPr>
              <a:t>Χημειομετρία</a:t>
            </a:r>
            <a:endParaRPr lang="el-GR" dirty="0"/>
          </a:p>
        </p:txBody>
      </p:sp>
      <p:sp>
        <p:nvSpPr>
          <p:cNvPr id="3" name="Θέση περιεχομένου 2">
            <a:extLst>
              <a:ext uri="{FF2B5EF4-FFF2-40B4-BE49-F238E27FC236}">
                <a16:creationId xmlns:a16="http://schemas.microsoft.com/office/drawing/2014/main" id="{5D061236-226F-5D15-8675-0D32AF0E1241}"/>
              </a:ext>
            </a:extLst>
          </p:cNvPr>
          <p:cNvSpPr>
            <a:spLocks noGrp="1"/>
          </p:cNvSpPr>
          <p:nvPr>
            <p:ph idx="1"/>
          </p:nvPr>
        </p:nvSpPr>
        <p:spPr/>
        <p:txBody>
          <a:bodyPr/>
          <a:lstStyle/>
          <a:p>
            <a:pPr marL="0" indent="0" algn="just">
              <a:buNone/>
            </a:pPr>
            <a:r>
              <a:rPr lang="el-GR" sz="2400" dirty="0">
                <a:latin typeface="Arial" pitchFamily="34" charset="0"/>
                <a:cs typeface="Arial" pitchFamily="34" charset="0"/>
              </a:rPr>
              <a:t>Για το λόγο αυτό, χρησιμοποιούνται συνήθως πολυπαραγοντικές</a:t>
            </a:r>
            <a:r>
              <a:rPr lang="en-US" sz="2400" dirty="0">
                <a:latin typeface="Arial" pitchFamily="34" charset="0"/>
                <a:cs typeface="Arial" pitchFamily="34" charset="0"/>
              </a:rPr>
              <a:t>, </a:t>
            </a:r>
            <a:r>
              <a:rPr lang="el-GR" sz="2400" dirty="0">
                <a:latin typeface="Arial" pitchFamily="34" charset="0"/>
                <a:cs typeface="Arial" pitchFamily="34" charset="0"/>
              </a:rPr>
              <a:t>συχνά αποκαλούμενες και ως πολυπαραμετρικές μέθοδοι για τη μείωση του πληθυσμού των  δεδομένων, οι οποίες γενικά κατατάσσονται σε</a:t>
            </a:r>
            <a:r>
              <a:rPr lang="en-US" sz="2400" dirty="0">
                <a:latin typeface="Arial" pitchFamily="34" charset="0"/>
                <a:cs typeface="Arial" pitchFamily="34" charset="0"/>
              </a:rPr>
              <a:t>:</a:t>
            </a:r>
          </a:p>
          <a:p>
            <a:pPr marL="0" indent="0" algn="just">
              <a:buNone/>
            </a:pPr>
            <a:endParaRPr lang="en-US" sz="2400" dirty="0">
              <a:latin typeface="Arial" pitchFamily="34" charset="0"/>
              <a:cs typeface="Arial" pitchFamily="34" charset="0"/>
            </a:endParaRPr>
          </a:p>
          <a:p>
            <a:pPr algn="just">
              <a:buFont typeface="Wingdings" panose="05000000000000000000" pitchFamily="2" charset="2"/>
              <a:buChar char="ü"/>
            </a:pPr>
            <a:r>
              <a:rPr lang="el-GR" sz="2400" dirty="0">
                <a:latin typeface="Arial" pitchFamily="34" charset="0"/>
                <a:cs typeface="Arial" pitchFamily="34" charset="0"/>
              </a:rPr>
              <a:t> εποπτευόμενες (</a:t>
            </a:r>
            <a:r>
              <a:rPr lang="en-US" sz="2400" dirty="0">
                <a:latin typeface="Arial" pitchFamily="34" charset="0"/>
                <a:cs typeface="Arial" pitchFamily="34" charset="0"/>
              </a:rPr>
              <a:t>supervised) </a:t>
            </a:r>
            <a:r>
              <a:rPr lang="el-GR" sz="2400" dirty="0">
                <a:latin typeface="Arial" pitchFamily="34" charset="0"/>
                <a:cs typeface="Arial" pitchFamily="34" charset="0"/>
              </a:rPr>
              <a:t> και </a:t>
            </a:r>
            <a:endParaRPr lang="en-US" sz="2400" dirty="0">
              <a:latin typeface="Arial" pitchFamily="34" charset="0"/>
              <a:cs typeface="Arial" pitchFamily="34" charset="0"/>
            </a:endParaRPr>
          </a:p>
          <a:p>
            <a:pPr algn="just">
              <a:buFont typeface="Wingdings" panose="05000000000000000000" pitchFamily="2" charset="2"/>
              <a:buChar char="ü"/>
            </a:pPr>
            <a:r>
              <a:rPr lang="el-GR" sz="2400" dirty="0">
                <a:latin typeface="Arial" pitchFamily="34" charset="0"/>
                <a:cs typeface="Arial" pitchFamily="34" charset="0"/>
              </a:rPr>
              <a:t>μη εποπτευόμενες</a:t>
            </a:r>
            <a:r>
              <a:rPr lang="en-US" sz="2400" dirty="0">
                <a:latin typeface="Arial" pitchFamily="34" charset="0"/>
                <a:cs typeface="Arial" pitchFamily="34" charset="0"/>
              </a:rPr>
              <a:t> (unsupervised)</a:t>
            </a:r>
            <a:r>
              <a:rPr lang="el-GR" sz="2400" dirty="0">
                <a:latin typeface="Arial" pitchFamily="34" charset="0"/>
                <a:cs typeface="Arial" pitchFamily="34" charset="0"/>
              </a:rPr>
              <a:t> μεθόδους (</a:t>
            </a:r>
            <a:r>
              <a:rPr lang="en-US" sz="2400" dirty="0">
                <a:solidFill>
                  <a:schemeClr val="accent1"/>
                </a:solidFill>
                <a:latin typeface="Arial" pitchFamily="34" charset="0"/>
                <a:cs typeface="Arial" pitchFamily="34" charset="0"/>
              </a:rPr>
              <a:t>Karabagias et al., 2020</a:t>
            </a:r>
            <a:r>
              <a:rPr lang="en-US" sz="2400" dirty="0">
                <a:latin typeface="Arial" pitchFamily="34" charset="0"/>
                <a:cs typeface="Arial" pitchFamily="34" charset="0"/>
              </a:rPr>
              <a:t>)</a:t>
            </a:r>
            <a:endParaRPr lang="el-GR" sz="2400" dirty="0">
              <a:latin typeface="Arial" pitchFamily="34" charset="0"/>
              <a:cs typeface="Arial" pitchFamily="34" charset="0"/>
            </a:endParaRPr>
          </a:p>
          <a:p>
            <a:pPr marL="0" indent="0">
              <a:buNone/>
            </a:pPr>
            <a:endParaRPr lang="el-GR" dirty="0"/>
          </a:p>
        </p:txBody>
      </p:sp>
      <p:grpSp>
        <p:nvGrpSpPr>
          <p:cNvPr id="4" name="Ομάδα 3">
            <a:extLst>
              <a:ext uri="{FF2B5EF4-FFF2-40B4-BE49-F238E27FC236}">
                <a16:creationId xmlns:a16="http://schemas.microsoft.com/office/drawing/2014/main" id="{8BFC05A3-9033-5363-B3C4-72E34C0EA737}"/>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2AB30A8-B03E-42BA-6CB3-F2AB09419D5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64EDBB5-8ECE-C056-593B-17E93C33B0E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610C0F8-B960-F2E5-1A43-A7996D24AA3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02EA09C-550D-BF6D-56C4-B36D6A53EB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9733858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1054AA-7392-35AC-A8AA-055AA6895D38}"/>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Αναλυτικές τεχνικές</a:t>
            </a:r>
            <a:endParaRPr lang="el-GR" sz="4000" dirty="0"/>
          </a:p>
        </p:txBody>
      </p:sp>
      <p:sp>
        <p:nvSpPr>
          <p:cNvPr id="3" name="Θέση περιεχομένου 2">
            <a:extLst>
              <a:ext uri="{FF2B5EF4-FFF2-40B4-BE49-F238E27FC236}">
                <a16:creationId xmlns:a16="http://schemas.microsoft.com/office/drawing/2014/main" id="{C67461DD-4CF4-B80A-B23F-C791B5401EB9}"/>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οργανοληπτική ανάλυση είναι αυτή τη στιγμή η πιο σημαντική μεθοδολογία που χρησιμοποιείται για την αξιολόγηση της φρεσκάδας στα ψάρια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Εντός της Ευρωπαϊκής Ένωσης, η επίσημη μέθοδος για τον προσδιορισμό της φρεσκάδας των ωμών ψαριών (που χρησιμοποιείται από τις υπηρεσίες επιθεώρησης και την αλιευτική βιομηχανία) είναι η οργανοληπτική ανάλυση (</a:t>
            </a:r>
            <a:r>
              <a:rPr lang="el-GR" sz="2400" dirty="0">
                <a:solidFill>
                  <a:srgbClr val="0070C0"/>
                </a:solidFill>
                <a:latin typeface="Arial" panose="020B0604020202020204" pitchFamily="34" charset="0"/>
                <a:cs typeface="Arial" panose="020B0604020202020204" pitchFamily="34" charset="0"/>
              </a:rPr>
              <a:t>απόφαση του Συμβουλίου της ΕΕ </a:t>
            </a:r>
            <a:r>
              <a:rPr lang="el-GR" sz="2400" dirty="0" err="1">
                <a:solidFill>
                  <a:srgbClr val="0070C0"/>
                </a:solidFill>
                <a:latin typeface="Arial" panose="020B0604020202020204" pitchFamily="34" charset="0"/>
                <a:cs typeface="Arial" panose="020B0604020202020204" pitchFamily="34" charset="0"/>
              </a:rPr>
              <a:t>αρ</a:t>
            </a:r>
            <a:r>
              <a:rPr lang="el-GR" sz="2400" dirty="0">
                <a:solidFill>
                  <a:srgbClr val="0070C0"/>
                </a:solidFill>
                <a:latin typeface="Arial" panose="020B0604020202020204" pitchFamily="34" charset="0"/>
                <a:cs typeface="Arial" panose="020B0604020202020204" pitchFamily="34" charset="0"/>
              </a:rPr>
              <a:t>. 103/76, Ιανουάριος 1976</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E54159EF-7421-5839-DDED-C2BB84668A0A}"/>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6805D4D1-1C84-BF0C-F958-82F975C5CEB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2DD9C80-7915-EA85-2B52-EB71595FD8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AF2BACB-27D0-674A-15BA-07A9A79FD4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42F0699-89AB-2D97-E140-24037F9E01D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836802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CDF235-B69E-6BB8-3EFD-D21F44F69068}"/>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Αναλυτικές τεχνικές</a:t>
            </a:r>
            <a:endParaRPr lang="el-GR" sz="4000" dirty="0"/>
          </a:p>
        </p:txBody>
      </p:sp>
      <p:sp>
        <p:nvSpPr>
          <p:cNvPr id="3" name="Θέση περιεχομένου 2">
            <a:extLst>
              <a:ext uri="{FF2B5EF4-FFF2-40B4-BE49-F238E27FC236}">
                <a16:creationId xmlns:a16="http://schemas.microsoft.com/office/drawing/2014/main" id="{7F682E0E-9EDA-005B-8958-E7DA81505321}"/>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Αυτή η μέθοδος αποτελείται από μια περιγραφική δοκιμή που λαμβάνει υπόψη τρεις διαφορετικές κατηγορίες</a:t>
            </a:r>
            <a:r>
              <a:rPr lang="en-US" sz="2400" dirty="0">
                <a:latin typeface="Arial" panose="020B0604020202020204" pitchFamily="34" charset="0"/>
                <a:cs typeface="Arial" panose="020B0604020202020204" pitchFamily="34" charset="0"/>
              </a:rPr>
              <a:t>:</a:t>
            </a:r>
          </a:p>
          <a:p>
            <a:pPr marL="0" indent="0" algn="just">
              <a:buNone/>
            </a:pP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E (Extra)</a:t>
            </a:r>
          </a:p>
          <a:p>
            <a:pPr algn="just">
              <a:buFont typeface="Wingdings" panose="05000000000000000000" pitchFamily="2" charset="2"/>
              <a:buChar char="ü"/>
            </a:pPr>
            <a:r>
              <a:rPr lang="en-US" sz="2400" dirty="0">
                <a:latin typeface="Arial" panose="020B0604020202020204" pitchFamily="34" charset="0"/>
                <a:cs typeface="Arial" panose="020B0604020202020204" pitchFamily="34" charset="0"/>
              </a:rPr>
              <a:t>A </a:t>
            </a:r>
            <a:r>
              <a:rPr lang="el-GR" sz="2400" dirty="0">
                <a:latin typeface="Arial" panose="020B0604020202020204" pitchFamily="34" charset="0"/>
                <a:cs typeface="Arial" panose="020B0604020202020204" pitchFamily="34" charset="0"/>
              </a:rPr>
              <a:t>και</a:t>
            </a:r>
          </a:p>
          <a:p>
            <a:pPr algn="just">
              <a:buFont typeface="Wingdings" panose="05000000000000000000" pitchFamily="2" charset="2"/>
              <a:buChar char="ü"/>
            </a:pPr>
            <a:r>
              <a:rPr lang="el-GR" sz="2400" dirty="0">
                <a:latin typeface="Arial" panose="020B0604020202020204" pitchFamily="34" charset="0"/>
                <a:cs typeface="Arial" panose="020B0604020202020204" pitchFamily="34" charset="0"/>
              </a:rPr>
              <a:t>Β</a:t>
            </a:r>
          </a:p>
          <a:p>
            <a:pPr marL="0" indent="0" algn="just">
              <a:buNone/>
            </a:pPr>
            <a:r>
              <a:rPr lang="el-GR" sz="2400" dirty="0">
                <a:latin typeface="Arial" panose="020B0604020202020204" pitchFamily="34" charset="0"/>
                <a:cs typeface="Arial" panose="020B0604020202020204" pitchFamily="34" charset="0"/>
              </a:rPr>
              <a:t>Σε αυτό το σχήμα, τα ψάρια της κατηγορίας Ε είναι της υψηλότερης ποιότητας, ενώ τα ψάρια κάτω από το Β δεν είναι κατάλληλα για ανθρώπινη κατανάλωση και απορρίπτονται.</a:t>
            </a:r>
          </a:p>
        </p:txBody>
      </p:sp>
      <p:grpSp>
        <p:nvGrpSpPr>
          <p:cNvPr id="4" name="Ομάδα 3">
            <a:extLst>
              <a:ext uri="{FF2B5EF4-FFF2-40B4-BE49-F238E27FC236}">
                <a16:creationId xmlns:a16="http://schemas.microsoft.com/office/drawing/2014/main" id="{78A9C59B-1837-A297-5FDD-32EB40C0C5D2}"/>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82E768D-EAAF-C66D-1B36-BAF6A971E5F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0E9EEED-AFC8-4E15-314D-FDDB3CC65B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2AD2EC4-582C-6E4B-2DEF-6ADAAA0619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F524B94-9931-524F-307A-4754E01C058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3549045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46687F45-C5A3-FB07-AC4C-DFF600055FCF}"/>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6051A68-AFCE-5142-4C47-4C8DF4BD764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14C1CAF-5F4E-5E0B-7E02-3D7F756F1B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15C1BE0-5D1B-47E6-C2B9-9FB587FD23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ADA5786-DC6D-D8FB-95F4-80891A30610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00A345E0-3967-19A0-AC2A-BD126D994B3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Αναλυτικές τεχνικές</a:t>
            </a:r>
            <a:endParaRPr lang="el-GR" sz="4000" dirty="0"/>
          </a:p>
        </p:txBody>
      </p:sp>
      <p:sp>
        <p:nvSpPr>
          <p:cNvPr id="3" name="Θέση περιεχομένου 2">
            <a:extLst>
              <a:ext uri="{FF2B5EF4-FFF2-40B4-BE49-F238E27FC236}">
                <a16:creationId xmlns:a16="http://schemas.microsoft.com/office/drawing/2014/main" id="{EE852A9F-A01F-7E20-4157-EA7053E51F17}"/>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Άλλες μέθοδοι που έχουν προταθεί για την οργανοληπτική αξιολόγηση, είναι η μέθοδος του δείκτη ποιότητας (</a:t>
            </a:r>
            <a:r>
              <a:rPr lang="en-US" sz="2400" dirty="0">
                <a:solidFill>
                  <a:schemeClr val="accent3"/>
                </a:solidFill>
                <a:latin typeface="Arial" panose="020B0604020202020204" pitchFamily="34" charset="0"/>
                <a:cs typeface="Arial" panose="020B0604020202020204" pitchFamily="34" charset="0"/>
              </a:rPr>
              <a:t>quality index method, QIM</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η οποία στοχεύει στην εξάλειψη ορισμένων προβλημάτων που σχετίζονται με τη χρήση του κοινοτικού σχεδίου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Ωστόσο, όταν χρησιμοποιούνται χημικές μέθοδοι για την αξιολόγηση της ποιότητας και της φρεσκάδας των ψαριών, θα πρέπει να εφαρμόζονται μέθοδοι οργανοληπτικού ελέγχου για να διασφαλιστεί ότι τα αποτελέσματα αυτά δείχνουν καλή συμφωνία με τις χημικές διαδικασίες που χρησιμοποιούνται (</a:t>
            </a:r>
            <a:r>
              <a:rPr lang="en-US" sz="2400" dirty="0">
                <a:solidFill>
                  <a:schemeClr val="accent1"/>
                </a:solidFill>
                <a:latin typeface="Arial" panose="020B0604020202020204" pitchFamily="34" charset="0"/>
                <a:cs typeface="Arial" panose="020B0604020202020204" pitchFamily="34" charset="0"/>
              </a:rPr>
              <a:t>Alasalvar et al., 2002</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49229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0035F1-2E57-4A5B-27A1-859F76ACD223}"/>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Αναλυτικές τεχνικές</a:t>
            </a:r>
            <a:endParaRPr lang="el-GR" sz="4000" dirty="0"/>
          </a:p>
        </p:txBody>
      </p:sp>
      <p:sp>
        <p:nvSpPr>
          <p:cNvPr id="3" name="Θέση περιεχομένου 2">
            <a:extLst>
              <a:ext uri="{FF2B5EF4-FFF2-40B4-BE49-F238E27FC236}">
                <a16:creationId xmlns:a16="http://schemas.microsoft.com/office/drawing/2014/main" id="{F2ED9BAA-3F35-47FC-787F-DBA4AFD9BC3E}"/>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Επίσης, η οργανοληπτική ανάλυση απαιτεί επαρκή αριθμό έμπειρων αξιολογητών. </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Επιπλέον, είναι μια ακριβή, χρονοβόρα και υποκειμενική μέθοδος.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Για το λόγο αυτό, εδώ και μερικά χρόνια, η έρευνα στρέφει την προσοχή της στη μελέτη και στη δημιουργία εναλλακτικών μεθόδων για τον προσδιορισμό της ποιότητας των ψαριών.</a:t>
            </a:r>
          </a:p>
        </p:txBody>
      </p:sp>
      <p:grpSp>
        <p:nvGrpSpPr>
          <p:cNvPr id="4" name="Ομάδα 3">
            <a:extLst>
              <a:ext uri="{FF2B5EF4-FFF2-40B4-BE49-F238E27FC236}">
                <a16:creationId xmlns:a16="http://schemas.microsoft.com/office/drawing/2014/main" id="{39DB7675-753C-1D15-466B-AE9D0038C07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9D9DCB4-5149-A792-F688-86C025B7314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745D311-D141-A212-649A-45E102ABDB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BED62AE-E0A4-6095-1D70-924533BA2A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E6A1E3A-BFB1-A04D-7BEB-FFE09C7F2E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0152659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21650988-9EC5-FEDF-9C63-9BE166AD05E5}"/>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FC946DF-3974-0D6B-DAAA-B38DCBF26E7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1265118-9DC7-F596-4653-0A10A0AC33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F5F8D29-5BC6-F823-5289-B580FA3AC3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67B7D4DE-7E5C-69D4-183A-39762647F98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C1CDED09-B98C-E155-46D3-0C7699AA2349}"/>
              </a:ext>
            </a:extLst>
          </p:cNvPr>
          <p:cNvSpPr>
            <a:spLocks noGrp="1"/>
          </p:cNvSpPr>
          <p:nvPr>
            <p:ph type="title"/>
          </p:nvPr>
        </p:nvSpPr>
        <p:spPr>
          <a:xfrm>
            <a:off x="457200" y="274638"/>
            <a:ext cx="8229600" cy="1143000"/>
          </a:xfrm>
        </p:spPr>
        <p:txBody>
          <a:bodyPr anchor="ctr">
            <a:normAutofit/>
          </a:bodyPr>
          <a:lstStyle/>
          <a:p>
            <a:r>
              <a:rPr lang="el-GR" dirty="0"/>
              <a:t>Αναλυτικές τεχνικές</a:t>
            </a:r>
          </a:p>
        </p:txBody>
      </p:sp>
      <p:sp>
        <p:nvSpPr>
          <p:cNvPr id="3" name="Θέση περιεχομένου 2">
            <a:extLst>
              <a:ext uri="{FF2B5EF4-FFF2-40B4-BE49-F238E27FC236}">
                <a16:creationId xmlns:a16="http://schemas.microsoft.com/office/drawing/2014/main" id="{D8728A95-CC2F-A4A8-B36C-8AE537D82A9E}"/>
              </a:ext>
            </a:extLst>
          </p:cNvPr>
          <p:cNvSpPr>
            <a:spLocks noGrp="1"/>
          </p:cNvSpPr>
          <p:nvPr>
            <p:ph sz="half" idx="1"/>
          </p:nvPr>
        </p:nvSpPr>
        <p:spPr>
          <a:xfrm>
            <a:off x="169168" y="1268760"/>
            <a:ext cx="4618856" cy="4891682"/>
          </a:xfrm>
        </p:spPr>
        <p:txBody>
          <a:bodyPr>
            <a:noAutofit/>
          </a:bodyPr>
          <a:lstStyle/>
          <a:p>
            <a:pPr marL="0" indent="0">
              <a:lnSpc>
                <a:spcPct val="90000"/>
              </a:lnSpc>
              <a:buNone/>
            </a:pPr>
            <a:r>
              <a:rPr lang="el-GR" sz="2400" dirty="0">
                <a:latin typeface="Arial" panose="020B0604020202020204" pitchFamily="34" charset="0"/>
                <a:cs typeface="Arial" panose="020B0604020202020204" pitchFamily="34" charset="0"/>
              </a:rPr>
              <a:t>Αυτές οι μέθοδοι χρησιμοποιούν όργανα μέτρησης παραμέτρων που συνδέονται με τις μεταθανάτιες εκφυλιστικές διεργασίες που συμβαίνουν και επομένως με την πρόοδο της φρεσκάδας</a:t>
            </a:r>
            <a:r>
              <a:rPr lang="en-US" sz="2400" dirty="0">
                <a:latin typeface="Arial" panose="020B0604020202020204" pitchFamily="34" charset="0"/>
                <a:cs typeface="Arial" panose="020B0604020202020204" pitchFamily="34" charset="0"/>
              </a:rPr>
              <a:t>:</a:t>
            </a:r>
          </a:p>
          <a:p>
            <a:pPr marL="0" indent="0">
              <a:lnSpc>
                <a:spcPct val="90000"/>
              </a:lnSpc>
              <a:buNone/>
            </a:pPr>
            <a:endParaRPr lang="el-GR" sz="2400" dirty="0">
              <a:latin typeface="Arial" panose="020B0604020202020204" pitchFamily="34" charset="0"/>
              <a:cs typeface="Arial" panose="020B0604020202020204" pitchFamily="34" charset="0"/>
            </a:endParaRPr>
          </a:p>
          <a:p>
            <a:pPr>
              <a:lnSpc>
                <a:spcPct val="90000"/>
              </a:lnSpc>
              <a:buFont typeface="Wingdings" panose="05000000000000000000" pitchFamily="2" charset="2"/>
              <a:buChar char="ü"/>
            </a:pPr>
            <a:r>
              <a:rPr lang="el-GR" sz="2400" dirty="0">
                <a:latin typeface="Arial" panose="020B0604020202020204" pitchFamily="34" charset="0"/>
                <a:cs typeface="Arial" panose="020B0604020202020204" pitchFamily="34" charset="0"/>
              </a:rPr>
              <a:t>Υφή, </a:t>
            </a:r>
            <a:endParaRPr lang="en-US" sz="2400" dirty="0">
              <a:latin typeface="Arial" panose="020B0604020202020204" pitchFamily="34" charset="0"/>
              <a:cs typeface="Arial" panose="020B0604020202020204" pitchFamily="34" charset="0"/>
            </a:endParaRPr>
          </a:p>
          <a:p>
            <a:pPr>
              <a:lnSpc>
                <a:spcPct val="90000"/>
              </a:lnSpc>
              <a:buFont typeface="Wingdings" panose="05000000000000000000" pitchFamily="2" charset="2"/>
              <a:buChar char="ü"/>
            </a:pPr>
            <a:r>
              <a:rPr lang="el-GR" sz="2400" dirty="0">
                <a:latin typeface="Arial" panose="020B0604020202020204" pitchFamily="34" charset="0"/>
                <a:cs typeface="Arial" panose="020B0604020202020204" pitchFamily="34" charset="0"/>
              </a:rPr>
              <a:t>μυϊκή ακαμψία, </a:t>
            </a:r>
            <a:endParaRPr lang="en-US" sz="2400" dirty="0">
              <a:latin typeface="Arial" panose="020B0604020202020204" pitchFamily="34" charset="0"/>
              <a:cs typeface="Arial" panose="020B0604020202020204" pitchFamily="34" charset="0"/>
            </a:endParaRPr>
          </a:p>
          <a:p>
            <a:pPr>
              <a:lnSpc>
                <a:spcPct val="90000"/>
              </a:lnSpc>
              <a:buFont typeface="Wingdings" panose="05000000000000000000" pitchFamily="2" charset="2"/>
              <a:buChar char="ü"/>
            </a:pPr>
            <a:r>
              <a:rPr lang="el-GR" sz="2400" dirty="0">
                <a:latin typeface="Arial" panose="020B0604020202020204" pitchFamily="34" charset="0"/>
                <a:cs typeface="Arial" panose="020B0604020202020204" pitchFamily="34" charset="0"/>
              </a:rPr>
              <a:t>συγκέντρωση </a:t>
            </a:r>
            <a:r>
              <a:rPr lang="en-US" sz="2400" dirty="0">
                <a:latin typeface="Arial" panose="020B0604020202020204" pitchFamily="34" charset="0"/>
                <a:cs typeface="Arial" panose="020B0604020202020204" pitchFamily="34" charset="0"/>
              </a:rPr>
              <a:t>ATP</a:t>
            </a:r>
            <a:r>
              <a:rPr lang="el-GR" sz="2400" dirty="0">
                <a:latin typeface="Arial" panose="020B0604020202020204" pitchFamily="34" charset="0"/>
                <a:cs typeface="Arial" panose="020B0604020202020204" pitchFamily="34" charset="0"/>
              </a:rPr>
              <a:t> και προϊόντων διάσπασης,</a:t>
            </a:r>
            <a:endParaRPr lang="en-US" sz="2400" dirty="0">
              <a:latin typeface="Arial" panose="020B0604020202020204" pitchFamily="34" charset="0"/>
              <a:cs typeface="Arial" panose="020B0604020202020204" pitchFamily="34" charset="0"/>
            </a:endParaRPr>
          </a:p>
          <a:p>
            <a:pPr>
              <a:lnSpc>
                <a:spcPct val="90000"/>
              </a:lnSpc>
              <a:buFont typeface="Wingdings" panose="05000000000000000000" pitchFamily="2" charset="2"/>
              <a:buChar char="ü"/>
            </a:pPr>
            <a:r>
              <a:rPr lang="el-GR" sz="2400" dirty="0">
                <a:latin typeface="Arial" panose="020B0604020202020204" pitchFamily="34" charset="0"/>
                <a:cs typeface="Arial" panose="020B0604020202020204" pitchFamily="34" charset="0"/>
              </a:rPr>
              <a:t> συγκέντρωση τριμεθυλαμίνης (</a:t>
            </a:r>
            <a:r>
              <a:rPr lang="en-US" sz="2400" dirty="0">
                <a:latin typeface="Arial" panose="020B0604020202020204" pitchFamily="34" charset="0"/>
                <a:cs typeface="Arial" panose="020B0604020202020204" pitchFamily="34" charset="0"/>
              </a:rPr>
              <a:t>TMA) </a:t>
            </a:r>
            <a:r>
              <a:rPr lang="el-GR" sz="2400" dirty="0">
                <a:latin typeface="Arial" panose="020B0604020202020204" pitchFamily="34" charset="0"/>
                <a:cs typeface="Arial" panose="020B0604020202020204" pitchFamily="34" charset="0"/>
              </a:rPr>
              <a:t>και των συνολικών πτητικών βάσεων (</a:t>
            </a:r>
            <a:r>
              <a:rPr lang="en-US" sz="2400" dirty="0">
                <a:latin typeface="Arial" panose="020B0604020202020204" pitchFamily="34" charset="0"/>
                <a:cs typeface="Arial" panose="020B0604020202020204" pitchFamily="34" charset="0"/>
              </a:rPr>
              <a:t>TVBN)</a:t>
            </a:r>
            <a:endParaRPr lang="el-GR" sz="2400" dirty="0">
              <a:latin typeface="Arial" panose="020B0604020202020204" pitchFamily="34" charset="0"/>
              <a:cs typeface="Arial" panose="020B0604020202020204" pitchFamily="34" charset="0"/>
            </a:endParaRPr>
          </a:p>
        </p:txBody>
      </p:sp>
      <p:sp>
        <p:nvSpPr>
          <p:cNvPr id="8" name="Content Placeholder 3">
            <a:extLst>
              <a:ext uri="{FF2B5EF4-FFF2-40B4-BE49-F238E27FC236}">
                <a16:creationId xmlns:a16="http://schemas.microsoft.com/office/drawing/2014/main" id="{4378189B-127E-0126-A279-74FE3A01C773}"/>
              </a:ext>
            </a:extLst>
          </p:cNvPr>
          <p:cNvSpPr>
            <a:spLocks noGrp="1"/>
          </p:cNvSpPr>
          <p:nvPr>
            <p:ph sz="half" idx="2"/>
          </p:nvPr>
        </p:nvSpPr>
        <p:spPr>
          <a:xfrm>
            <a:off x="4572000" y="1600200"/>
            <a:ext cx="4402832" cy="4709120"/>
          </a:xfrm>
        </p:spPr>
        <p:txBody>
          <a:bodyPr>
            <a:normAutofit fontScale="92500" lnSpcReduction="10000"/>
          </a:bodyPr>
          <a:lstStyle/>
          <a:p>
            <a:pPr algn="just">
              <a:buFont typeface="Wingdings" panose="05000000000000000000" pitchFamily="2" charset="2"/>
              <a:buChar char="ü"/>
            </a:pPr>
            <a:r>
              <a:rPr lang="el-GR" sz="2600" dirty="0">
                <a:latin typeface="Arial" panose="020B0604020202020204" pitchFamily="34" charset="0"/>
                <a:cs typeface="Arial" panose="020B0604020202020204" pitchFamily="34" charset="0"/>
              </a:rPr>
              <a:t>Ηλεκτρικές ιδιότητες των μυών</a:t>
            </a:r>
          </a:p>
          <a:p>
            <a:pPr algn="just">
              <a:buFont typeface="Wingdings" panose="05000000000000000000" pitchFamily="2" charset="2"/>
              <a:buChar char="ü"/>
            </a:pPr>
            <a:r>
              <a:rPr lang="en-US" sz="2600" dirty="0">
                <a:latin typeface="Arial" panose="020B0604020202020204" pitchFamily="34" charset="0"/>
                <a:cs typeface="Arial" panose="020B0604020202020204" pitchFamily="34" charset="0"/>
              </a:rPr>
              <a:t>pH</a:t>
            </a:r>
            <a:endParaRPr lang="el-GR" sz="26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600" dirty="0">
                <a:latin typeface="Arial" panose="020B0604020202020204" pitchFamily="34" charset="0"/>
                <a:cs typeface="Arial" panose="020B0604020202020204" pitchFamily="34" charset="0"/>
              </a:rPr>
              <a:t>Μικροβιολογικά χαρακτηριστικά που εκτιμώνται ως ολική μεσόφιλη χλωρίδα (</a:t>
            </a:r>
            <a:r>
              <a:rPr lang="en-US" sz="2600" dirty="0">
                <a:latin typeface="Arial" panose="020B0604020202020204" pitchFamily="34" charset="0"/>
                <a:cs typeface="Arial" panose="020B0604020202020204" pitchFamily="34" charset="0"/>
              </a:rPr>
              <a:t>Total viable count, TVC) </a:t>
            </a:r>
            <a:r>
              <a:rPr lang="el-GR" sz="2600" dirty="0">
                <a:latin typeface="Arial" panose="020B0604020202020204" pitchFamily="34" charset="0"/>
                <a:cs typeface="Arial" panose="020B0604020202020204" pitchFamily="34" charset="0"/>
              </a:rPr>
              <a:t>ή/και ως βαθμός ειδικών μικροοργανισμών αλλοίωσης (</a:t>
            </a:r>
            <a:r>
              <a:rPr lang="en-US" sz="2600" dirty="0">
                <a:latin typeface="Arial" panose="020B0604020202020204" pitchFamily="34" charset="0"/>
                <a:cs typeface="Arial" panose="020B0604020202020204" pitchFamily="34" charset="0"/>
              </a:rPr>
              <a:t>Specific spoilage microorganisms, SSO)</a:t>
            </a:r>
            <a:r>
              <a:rPr lang="el-GR" sz="2600" dirty="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ü"/>
            </a:pPr>
            <a:endParaRPr lang="el-GR" dirty="0"/>
          </a:p>
          <a:p>
            <a:pPr marL="0" indent="0">
              <a:buNone/>
            </a:pPr>
            <a:endParaRPr lang="en-US" dirty="0"/>
          </a:p>
        </p:txBody>
      </p:sp>
    </p:spTree>
    <p:extLst>
      <p:ext uri="{BB962C8B-B14F-4D97-AF65-F5344CB8AC3E}">
        <p14:creationId xmlns:p14="http://schemas.microsoft.com/office/powerpoint/2010/main" val="2602939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0035F1-2E57-4A5B-27A1-859F76ACD223}"/>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Αναλυτικές τεχνικές</a:t>
            </a:r>
            <a:endParaRPr lang="el-GR" sz="4000" dirty="0"/>
          </a:p>
        </p:txBody>
      </p:sp>
      <p:sp>
        <p:nvSpPr>
          <p:cNvPr id="3" name="Θέση περιεχομένου 2">
            <a:extLst>
              <a:ext uri="{FF2B5EF4-FFF2-40B4-BE49-F238E27FC236}">
                <a16:creationId xmlns:a16="http://schemas.microsoft.com/office/drawing/2014/main" id="{F2ED9BAA-3F35-47FC-787F-DBA4AFD9BC3E}"/>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Αυτές οι παράμετροι εξαρτώνται από τη διάρκεια αποθήκευσης και συνεπώς σχετίζονται με την ποιότητα και τη φρεσκάδα των ψαριών.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Πολλές από αυτές τις μεθόδους είναι καταστρεπτικές, αργές στην παραγωγή αποτελεσμάτων, απαιτητικές και χρονοβόρες.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Συνεπώς, θα πρέπει να βελτιωθούν κατάλληλα για να χρησιμοποιηθούν ως εναλλακτικές λύσεις στην οργανοληπτική ανάλυση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E9308E4D-98EA-4577-045A-A0BA6EA078D4}"/>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65CC7AE-C768-9603-04CD-CD133A404B1B}"/>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4CFCC373-FFC4-4BA4-BD1C-8A10386F39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819DF84-B65C-D1E2-BD1D-918FCA00B2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4BEB431-DDE8-7139-19F6-F9B6FB4224E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176947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CB34C3-E311-0990-B215-95F139488C65}"/>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p>
        </p:txBody>
      </p:sp>
      <p:sp>
        <p:nvSpPr>
          <p:cNvPr id="3" name="Θέση περιεχομένου 2">
            <a:extLst>
              <a:ext uri="{FF2B5EF4-FFF2-40B4-BE49-F238E27FC236}">
                <a16:creationId xmlns:a16="http://schemas.microsoft.com/office/drawing/2014/main" id="{2AE5CD95-79E6-A20A-6D36-19D5D6B8D01E}"/>
              </a:ext>
            </a:extLst>
          </p:cNvPr>
          <p:cNvSpPr>
            <a:spLocks noGrp="1"/>
          </p:cNvSpPr>
          <p:nvPr>
            <p:ph idx="1"/>
          </p:nvPr>
        </p:nvSpPr>
        <p:spPr/>
        <p:txBody>
          <a:bodyPr>
            <a:normAutofit/>
          </a:bodyPr>
          <a:lstStyle/>
          <a:p>
            <a:pPr algn="just"/>
            <a:r>
              <a:rPr lang="el-GR" sz="2400" dirty="0">
                <a:latin typeface="Arial" panose="020B0604020202020204" pitchFamily="34" charset="0"/>
                <a:cs typeface="Arial" panose="020B0604020202020204" pitchFamily="34" charset="0"/>
              </a:rPr>
              <a:t>Προϊόντα χαμηλής περιεκτικότητας σε λίπος (&lt;5%), πολύ υψηλής περιεκτικότητας σε πρωτεΐνη (&gt;20%) π.χ., τόνος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algn="just"/>
            <a:r>
              <a:rPr lang="el-GR" sz="2400" dirty="0">
                <a:latin typeface="Arial" panose="020B0604020202020204" pitchFamily="34" charset="0"/>
                <a:cs typeface="Arial" panose="020B0604020202020204" pitchFamily="34" charset="0"/>
              </a:rPr>
              <a:t>Προϊόντα χαμηλής περιεκτικότητας σε λίπος (&lt;5%), χαμηλής περιεκτικότητας σε πρωτεΐνη (&lt;15%) π.χ., στρείδια, μύδια, κ.α.</a:t>
            </a:r>
          </a:p>
          <a:p>
            <a:pPr algn="just"/>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χημική σύσταση των θαλασσινών επηρεάζεται από παράγοντες όπως η διατροφή, το μέγεθος, η ηλικία, η εποχή ψαρέματος, ο ψαρότοπος, κ.α. (</a:t>
            </a:r>
            <a:r>
              <a:rPr lang="el-GR" sz="2400" dirty="0">
                <a:solidFill>
                  <a:schemeClr val="accent1"/>
                </a:solidFill>
                <a:latin typeface="Arial" panose="020B0604020202020204" pitchFamily="34" charset="0"/>
                <a:cs typeface="Arial" panose="020B0604020202020204" pitchFamily="34" charset="0"/>
              </a:rPr>
              <a:t>Βουδούρης και Κοντομηνάς, 1997</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ü"/>
            </a:pPr>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a:p>
            <a:pPr marL="0" indent="0">
              <a:buNone/>
            </a:pPr>
            <a:endParaRPr lang="el-GR" dirty="0"/>
          </a:p>
        </p:txBody>
      </p:sp>
      <p:grpSp>
        <p:nvGrpSpPr>
          <p:cNvPr id="4" name="Ομάδα 3">
            <a:extLst>
              <a:ext uri="{FF2B5EF4-FFF2-40B4-BE49-F238E27FC236}">
                <a16:creationId xmlns:a16="http://schemas.microsoft.com/office/drawing/2014/main" id="{F49F0156-47E6-4125-527C-95D26A7D71F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9B58806-1795-637E-F15F-80241AF6CE9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1D9E70E-9A60-B1DC-8AF0-3B9FE4B1A1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28FD594-36A7-2E48-74F3-200346FC62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E398CFE-8260-2EE4-7C84-C69A2104B5B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6494295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47C005-241E-22D9-2E69-259524E9089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p>
        </p:txBody>
      </p:sp>
      <p:sp>
        <p:nvSpPr>
          <p:cNvPr id="3" name="Θέση περιεχομένου 2">
            <a:extLst>
              <a:ext uri="{FF2B5EF4-FFF2-40B4-BE49-F238E27FC236}">
                <a16:creationId xmlns:a16="http://schemas.microsoft.com/office/drawing/2014/main" id="{011CE087-49E0-6424-45EC-4A169E0BC6C4}"/>
              </a:ext>
            </a:extLst>
          </p:cNvPr>
          <p:cNvSpPr>
            <a:spLocks noGrp="1"/>
          </p:cNvSpPr>
          <p:nvPr>
            <p:ph idx="1"/>
          </p:nvPr>
        </p:nvSpPr>
        <p:spPr/>
        <p:txBody>
          <a:bodyPr>
            <a:normAutofit fontScale="92500"/>
          </a:bodyPr>
          <a:lstStyle/>
          <a:p>
            <a:pPr marL="0" indent="0" algn="just">
              <a:buNone/>
            </a:pPr>
            <a:r>
              <a:rPr lang="el-GR" sz="2400" dirty="0">
                <a:latin typeface="Arial" panose="020B0604020202020204" pitchFamily="34" charset="0"/>
                <a:cs typeface="Arial" panose="020B0604020202020204" pitchFamily="34" charset="0"/>
              </a:rPr>
              <a:t>Τα τελευταία χρόνια ήμασταν μάρτυρες μιας τεράστιας αύξησης της ποιότητας της κατανάλωσης τροφίμων και μιας συνακόλουθης αλλαγής στη στάση, ειδικά στον τομέα των ωμών και μεταποιημένων προϊόντων ψαριών.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Σήμερα, οι καταναλωτές απαιτούν ποιοτικά προϊόντα που φέρουν σωστή σήμανση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Ωστόσο, υπάρχει δόλια και ακούσια λανθασμένη επισήμανση και ενδέχεται να μην εντοπιστεί, με αποτέλεσμα την εσφαλμένη παρουσίαση της πραγματικής ποιότητας αυτού του προϊόντος.</a:t>
            </a:r>
          </a:p>
        </p:txBody>
      </p:sp>
      <p:grpSp>
        <p:nvGrpSpPr>
          <p:cNvPr id="4" name="Ομάδα 3">
            <a:extLst>
              <a:ext uri="{FF2B5EF4-FFF2-40B4-BE49-F238E27FC236}">
                <a16:creationId xmlns:a16="http://schemas.microsoft.com/office/drawing/2014/main" id="{9CFF6967-B249-FADF-16DB-70EFC2066E7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6AE81FD-D913-0B77-601B-6536A2BB91E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0813275-4CE3-103D-B751-1370CBF7CF2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38A8010-E300-F9EC-9099-9388501867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03FE2CC-1462-5269-DF81-F203F61FD50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190518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C43400-F5EF-571C-CB22-FBE56FABA72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64325D4E-9F94-2973-C17F-7A5248C7C094}"/>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Οι καταναλωτές σπάνια μπορούν να εντοπίσουν τα είδη ενός ψαριού όταν τα μορφολογικά χαρακτηριστικά όπως το σχήμα, το μέγεθος, ή η εμφάνιση αφαιρεθούν κατά τη διάρκεια της επεξεργασίας.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αυξανόμενη διαθεσιμότητα τεμαχίων, είτε νωπών είτε κατεψυγμένων, επεξεργασμένων ή μη, συχνά καθιστά το είδος αγνώριστο και ανοίγει τη δυνατότητα δόλιας νοθείας και αντικατάστασης ειδών υψηλών τιμών με άλλα μικρότερης αξίας (</a:t>
            </a:r>
            <a:r>
              <a:rPr lang="en-US" sz="2400" dirty="0">
                <a:solidFill>
                  <a:schemeClr val="accent1"/>
                </a:solidFill>
                <a:latin typeface="Arial" panose="020B0604020202020204" pitchFamily="34" charset="0"/>
                <a:cs typeface="Arial" panose="020B0604020202020204" pitchFamily="34" charset="0"/>
              </a:rPr>
              <a:t>Infante et al., 2004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5726F264-8E03-6A32-9876-4F5B5BD409BF}"/>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5ABF8ED5-56CC-6327-C77B-3A614F253AD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326E483-5FB7-A9CF-14F8-1BA563FB87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184B04A-4144-E8AA-7AFD-89615AD7F0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EB67325-4EEF-FAA0-6ADD-DF697A4CA77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61041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E50F21-DD4A-015C-C23F-F21889000471}"/>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6413BF3C-996E-0C79-C949-D7F1F376765F}"/>
              </a:ext>
            </a:extLst>
          </p:cNvPr>
          <p:cNvSpPr>
            <a:spLocks noGrp="1"/>
          </p:cNvSpPr>
          <p:nvPr>
            <p:ph idx="1"/>
          </p:nvPr>
        </p:nvSpPr>
        <p:spPr/>
        <p:txBody>
          <a:bodyPr>
            <a:normAutofit/>
          </a:bodyPr>
          <a:lstStyle/>
          <a:p>
            <a:pPr marL="0" indent="0" algn="just">
              <a:buNone/>
            </a:pPr>
            <a:r>
              <a:rPr lang="en-US" sz="2400" dirty="0">
                <a:latin typeface="Arial" panose="020B0604020202020204" pitchFamily="34" charset="0"/>
                <a:cs typeface="Arial" panose="020B0604020202020204" pitchFamily="34" charset="0"/>
              </a:rPr>
              <a:t>O </a:t>
            </a:r>
            <a:r>
              <a:rPr lang="en-US" sz="2400" dirty="0" err="1">
                <a:solidFill>
                  <a:schemeClr val="accent1"/>
                </a:solidFill>
                <a:latin typeface="Arial" panose="020B0604020202020204" pitchFamily="34" charset="0"/>
                <a:cs typeface="Arial" panose="020B0604020202020204" pitchFamily="34" charset="0"/>
              </a:rPr>
              <a:t>Hargin</a:t>
            </a:r>
            <a:r>
              <a:rPr lang="en-US" sz="2400" dirty="0">
                <a:solidFill>
                  <a:schemeClr val="accent1"/>
                </a:solidFill>
                <a:latin typeface="Arial" panose="020B0604020202020204" pitchFamily="34" charset="0"/>
                <a:cs typeface="Arial" panose="020B0604020202020204" pitchFamily="34" charset="0"/>
              </a:rPr>
              <a:t> (1996) </a:t>
            </a:r>
            <a:r>
              <a:rPr lang="el-GR" sz="2400" dirty="0">
                <a:latin typeface="Arial" panose="020B0604020202020204" pitchFamily="34" charset="0"/>
                <a:cs typeface="Arial" panose="020B0604020202020204" pitchFamily="34" charset="0"/>
              </a:rPr>
              <a:t>χώρισε τα πιθανά ζητήματα γνησιότητας που αφορούν στα ψάρια και τα προϊόντα τους σε τέσσερις μεγάλες κατηγορίες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514350" indent="-514350" algn="just">
              <a:buAutoNum type="romanLcParenBoth"/>
            </a:pPr>
            <a:r>
              <a:rPr lang="el-GR" sz="2400" dirty="0">
                <a:latin typeface="Arial" panose="020B0604020202020204" pitchFamily="34" charset="0"/>
                <a:cs typeface="Arial" panose="020B0604020202020204" pitchFamily="34" charset="0"/>
              </a:rPr>
              <a:t>Προέλευσης (γεωγραφική προέλευση, είδος, π.χ., άγριος ή σολομός εκτροφής).</a:t>
            </a:r>
          </a:p>
          <a:p>
            <a:pPr marL="514350" indent="-514350" algn="just">
              <a:buAutoNum type="romanLcParenBoth"/>
            </a:pPr>
            <a:r>
              <a:rPr lang="el-GR" sz="2400" dirty="0">
                <a:latin typeface="Arial" panose="020B0604020202020204" pitchFamily="34" charset="0"/>
                <a:cs typeface="Arial" panose="020B0604020202020204" pitchFamily="34" charset="0"/>
              </a:rPr>
              <a:t>Υποκατάσταση (πρωτεΐνης κρέατος/ψαριού, λίπος, άλλες πρωτεΐνες) προκειμένου να παραπλανηθεί σκόπιμα ο καταναλωτής (ο προσδιορισμός των ειδών μπορεί να είναι σημαντικός και για θρησκευτικούς λόγου.</a:t>
            </a:r>
          </a:p>
        </p:txBody>
      </p:sp>
      <p:grpSp>
        <p:nvGrpSpPr>
          <p:cNvPr id="4" name="Ομάδα 3">
            <a:extLst>
              <a:ext uri="{FF2B5EF4-FFF2-40B4-BE49-F238E27FC236}">
                <a16:creationId xmlns:a16="http://schemas.microsoft.com/office/drawing/2014/main" id="{CF1D15F1-4F0C-69B9-70FB-1F168EE6E91D}"/>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18C4B3C-95C0-4047-FBF8-B6CE31B4454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F224D87-FEDD-09A5-5341-DE427FFEFD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A8487B7-47B0-67FA-5049-D957CC8C95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06633FD-2B33-10F8-F2C9-7CF11C4DF26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2911422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D77517-5FA6-33E6-1283-41418630401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DA179869-C31B-319C-AE6D-3DDE4A2DCFB9}"/>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iii) </a:t>
            </a:r>
            <a:r>
              <a:rPr lang="el-GR" sz="2400" dirty="0">
                <a:latin typeface="Arial" panose="020B0604020202020204" pitchFamily="34" charset="0"/>
                <a:cs typeface="Arial" panose="020B0604020202020204" pitchFamily="34" charset="0"/>
              </a:rPr>
              <a:t>Επεξεργασία (κατεψυγμένο για να περάσει για νωπό, ακτινοβολημένο για να πωληθεί ως μη ακτινοβολημένο, κ.α.).</a:t>
            </a: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iv) </a:t>
            </a:r>
            <a:r>
              <a:rPr lang="el-GR" sz="2400" dirty="0">
                <a:latin typeface="Arial" panose="020B0604020202020204" pitchFamily="34" charset="0"/>
                <a:cs typeface="Arial" panose="020B0604020202020204" pitchFamily="34" charset="0"/>
              </a:rPr>
              <a:t>Διάφορα θέματα (δηλαδή προσθήκη τεχνητών χρωστικών, υποδηλωμένο επίπεδο προστιθέμενου νερού, συντηρητικά, </a:t>
            </a:r>
            <a:r>
              <a:rPr lang="el-GR" sz="2400" dirty="0" err="1">
                <a:latin typeface="Arial" panose="020B0604020202020204" pitchFamily="34" charset="0"/>
                <a:cs typeface="Arial" panose="020B0604020202020204" pitchFamily="34" charset="0"/>
              </a:rPr>
              <a:t>κ.ο.κ.</a:t>
            </a:r>
            <a:r>
              <a:rPr lang="el-GR"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Arvanitoyannis et al., 2005</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A9835D28-DD01-F057-1A65-2901D55956CA}"/>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5794362-B3A3-E42B-97BA-248680AC628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176ABDE-0579-972F-3A93-2127CD557F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C069B0B-8E29-0269-6C13-40A1445A1F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DEFA64F3-BFA0-C64F-BDFF-2DD7C259111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0224196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87A5E2-F16F-F1AC-E219-D71CE0DE6CE5}"/>
              </a:ext>
            </a:extLst>
          </p:cNvPr>
          <p:cNvSpPr>
            <a:spLocks noGrp="1"/>
          </p:cNvSpPr>
          <p:nvPr>
            <p:ph type="title"/>
          </p:nvPr>
        </p:nvSpPr>
        <p:spPr>
          <a:xfrm>
            <a:off x="463699" y="125760"/>
            <a:ext cx="8229600" cy="1143000"/>
          </a:xfrm>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3478A761-0D63-FE1C-2DB0-8C76E1822830}"/>
              </a:ext>
            </a:extLst>
          </p:cNvPr>
          <p:cNvSpPr>
            <a:spLocks noGrp="1"/>
          </p:cNvSpPr>
          <p:nvPr>
            <p:ph idx="1"/>
          </p:nvPr>
        </p:nvSpPr>
        <p:spPr>
          <a:xfrm>
            <a:off x="450032" y="1293937"/>
            <a:ext cx="8229600" cy="4525963"/>
          </a:xfrm>
        </p:spPr>
        <p:txBody>
          <a:bodyPr>
            <a:noAutofit/>
          </a:bodyPr>
          <a:lstStyle/>
          <a:p>
            <a:pPr marL="0" indent="0" algn="just">
              <a:buNone/>
            </a:pPr>
            <a:r>
              <a:rPr lang="el-GR" sz="2400" dirty="0">
                <a:latin typeface="Arial" panose="020B0604020202020204" pitchFamily="34" charset="0"/>
                <a:cs typeface="Arial" panose="020B0604020202020204" pitchFamily="34" charset="0"/>
              </a:rPr>
              <a:t>Η αναγνώριση των ειδών των ψαριών έχει επιτευχθεί με διάφορες μεθόδους που βασίζονται σε πρωτεϊνική ανάλυση, συμπεριλαμβανομένων των ηλεκτροφορητικών και </a:t>
            </a:r>
            <a:r>
              <a:rPr lang="el-GR" sz="2400" dirty="0" err="1">
                <a:latin typeface="Arial" panose="020B0604020202020204" pitchFamily="34" charset="0"/>
                <a:cs typeface="Arial" panose="020B0604020202020204" pitchFamily="34" charset="0"/>
              </a:rPr>
              <a:t>χρωματογραφικών</a:t>
            </a:r>
            <a:r>
              <a:rPr lang="el-GR" sz="2400" dirty="0">
                <a:latin typeface="Arial" panose="020B0604020202020204" pitchFamily="34" charset="0"/>
                <a:cs typeface="Arial" panose="020B0604020202020204" pitchFamily="34" charset="0"/>
              </a:rPr>
              <a:t> τεχνικών.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Σε αυτές τις μεθόδους, οι υδατοδιαλυτές πρωτεΐνες των ιστών διαχωρίζονται και το προφίλ που λαμβάνεται συγκρίνεται περαιτέρω με εκείνα των αυθεντικών ειδών για τον προσδιορισμό της ταυτότητας</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29F915AF-97EA-2530-5DC9-3B7D6A4AFBF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CEF90F4-7973-65CF-C8E6-66339B9F2A9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FD10856-FDD3-F62C-3581-69592AFD58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F2B7531-47B6-003A-4167-1213DAA720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8FF53EFF-C9B3-4352-595E-19C56B85BEF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2306517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7EC566-E373-F4DF-7DBE-80755977C51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B62F4602-2839-88BD-E4A0-AAB818456089}"/>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Σε άλλες περιπτώσεις, αντισώματα που έχουν δημιουργηθεί κατά συγκεκριμένων πρωτεϊνών έχουν χρησιμοποιηθεί επιτυχώς για την ταυτοποίηση του είδους σε τυπικές διαδικασίες ανοσοδοκιμής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Παρόλα αυτά, ο κύριος περιορισμός αυτών των μεθόδων που βασίζονται σε πρωτεΐνες είναι ότι όταν μαγειρεύεται η σάρκα, οι πρωτεΐνες μετουσιώνονται αμετάκλητα εμποδίζοντας τις συγκρίσεις μαγειρεμένων και ωμών προϊόντων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buNone/>
            </a:pPr>
            <a:endParaRPr lang="el-GR" dirty="0"/>
          </a:p>
        </p:txBody>
      </p:sp>
      <p:grpSp>
        <p:nvGrpSpPr>
          <p:cNvPr id="4" name="Ομάδα 3">
            <a:extLst>
              <a:ext uri="{FF2B5EF4-FFF2-40B4-BE49-F238E27FC236}">
                <a16:creationId xmlns:a16="http://schemas.microsoft.com/office/drawing/2014/main" id="{E9F62030-22EB-702C-93EA-76C7F0917A0F}"/>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972D41D-CFCA-5C28-240F-97F9CA9D1C2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4C83564-BB08-BDDC-BF56-66EBCD9A44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01AABE3-D895-7BDC-1223-B6D3104BA7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D11C581-619C-4A88-6AF3-D91B920FC7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4975349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85CB38-4326-5C0E-9EBC-EB721CCA4A9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7DCB716E-2117-A863-CE04-53766C408D68}"/>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Επιπλέον, αυτές οι τεχνικές δεν είναι βολικές για τις συνήθεις αναλύσεις λόγω του σχετικά υψηλού κόστους, του χρόνου που απαιτείται για την επίτευξη των αποτελεσμάτων και της επιλογής της κατάλληλης τεχνικής, που δύναται να είναι πολύπλοκη.</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Ακολούθως, τα προφίλ πρωτεϊνών εξαρτώνται από τον τύπο του κυττάρου, καθώς διαφορετικά όργανα ή ιστοί εκφράζουν διαφορετικές πρωτεΐνες (</a:t>
            </a:r>
            <a:r>
              <a:rPr lang="en-US" sz="2400" dirty="0">
                <a:solidFill>
                  <a:schemeClr val="accent1"/>
                </a:solidFill>
                <a:latin typeface="Arial" panose="020B0604020202020204" pitchFamily="34" charset="0"/>
                <a:cs typeface="Arial" panose="020B0604020202020204" pitchFamily="34" charset="0"/>
              </a:rPr>
              <a:t>Infante et al., 2004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976F6D6F-FB2F-F0AF-7D9B-ACE844F8A7D6}"/>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D19C998-700D-825F-64DC-CB893CB9495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A33A84B6-B9EE-67FF-C4CB-8666257D04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89E72BA-9A23-A689-E88C-EEE3B85DD5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0D311F7-3A06-681D-938E-F2135BC0FD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7862161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C46F8B-32C5-280E-E9DE-0DF80CCB11A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4235FD5D-CA8D-5EAD-290A-DE76B42FB679}"/>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Όλοι αυτοί οι παράγοντες καθιστούν προτιμότερη την ανάλυση γενετικού υλικού (</a:t>
            </a:r>
            <a:r>
              <a:rPr lang="en-US" sz="2400" dirty="0">
                <a:latin typeface="Arial" panose="020B0604020202020204" pitchFamily="34" charset="0"/>
                <a:cs typeface="Arial" panose="020B0604020202020204" pitchFamily="34" charset="0"/>
              </a:rPr>
              <a:t>DNA) </a:t>
            </a:r>
            <a:r>
              <a:rPr lang="el-GR" sz="2400" dirty="0">
                <a:latin typeface="Arial" panose="020B0604020202020204" pitchFamily="34" charset="0"/>
                <a:cs typeface="Arial" panose="020B0604020202020204" pitchFamily="34" charset="0"/>
              </a:rPr>
              <a:t>και όχι τις πρωτεΐνες κατά τον προσδιορισμό της προέλευσης του είδους ενός αγνώστου δείγματος</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οι γενετικές πληροφορίες είναι οι ίδιες σε όλους τους τύπους κυττάρων ενός ζώου.</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Το </a:t>
            </a:r>
            <a:r>
              <a:rPr lang="en-US" sz="2400" dirty="0">
                <a:latin typeface="Arial" panose="020B0604020202020204" pitchFamily="34" charset="0"/>
                <a:cs typeface="Arial" panose="020B0604020202020204" pitchFamily="34" charset="0"/>
              </a:rPr>
              <a:t>DNA </a:t>
            </a:r>
            <a:r>
              <a:rPr lang="el-GR" sz="2400" dirty="0">
                <a:latin typeface="Arial" panose="020B0604020202020204" pitchFamily="34" charset="0"/>
                <a:cs typeface="Arial" panose="020B0604020202020204" pitchFamily="34" charset="0"/>
              </a:rPr>
              <a:t>είναι ένα εξαιρετικά σταθερό μόριο, ακόμη και σε υψηλές θερμοκρασίες και το περιεχόμενο πληροφοριών του </a:t>
            </a:r>
            <a:r>
              <a:rPr lang="en-US" sz="2400" dirty="0">
                <a:latin typeface="Arial" panose="020B0604020202020204" pitchFamily="34" charset="0"/>
                <a:cs typeface="Arial" panose="020B0604020202020204" pitchFamily="34" charset="0"/>
              </a:rPr>
              <a:t>DNA</a:t>
            </a:r>
            <a:r>
              <a:rPr lang="el-GR" sz="2400" dirty="0">
                <a:latin typeface="Arial" panose="020B0604020202020204" pitchFamily="34" charset="0"/>
                <a:cs typeface="Arial" panose="020B0604020202020204" pitchFamily="34" charset="0"/>
              </a:rPr>
              <a:t> είναι μεγαλύτερο από αυτό των πρωτεϊνών λόγω του εκφυλισμού του γενετικού κώδικα (</a:t>
            </a:r>
            <a:r>
              <a:rPr lang="en-US" sz="2400" dirty="0">
                <a:solidFill>
                  <a:schemeClr val="accent1"/>
                </a:solidFill>
                <a:latin typeface="Arial" panose="020B0604020202020204" pitchFamily="34" charset="0"/>
                <a:cs typeface="Arial" panose="020B0604020202020204" pitchFamily="34" charset="0"/>
              </a:rPr>
              <a:t>Infante et al., 2004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A5F8A232-67C6-0754-C825-B640EA103224}"/>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510FB853-BE92-B228-C511-40A3EC1AD2F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141FB9C-A1F6-F5CC-EC8F-8B94C65EE8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7009AE5-3F51-3A22-3710-6A2CC303543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3F1A718-64E5-7A8F-65D7-F5B606B802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684701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518D49-E438-1EF8-CED4-6CB37196F13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A2250185-3DC6-3405-8D5E-27E850AA5B13}"/>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Ως αποτέλεσμα, αρκετές μέθοδοι βασισμένες στο </a:t>
            </a:r>
            <a:r>
              <a:rPr lang="en-US" sz="2400" dirty="0">
                <a:latin typeface="Arial" panose="020B0604020202020204" pitchFamily="34" charset="0"/>
                <a:cs typeface="Arial" panose="020B0604020202020204" pitchFamily="34" charset="0"/>
              </a:rPr>
              <a:t>DNA</a:t>
            </a:r>
            <a:r>
              <a:rPr lang="el-GR" sz="2400" dirty="0">
                <a:latin typeface="Arial" panose="020B0604020202020204" pitchFamily="34" charset="0"/>
                <a:cs typeface="Arial" panose="020B0604020202020204" pitchFamily="34" charset="0"/>
              </a:rPr>
              <a:t> έχουν εφαρμοστεί πρόσφατα για την ταυτοποίηση ψαριών, συμπεριλαμβανομένων των εξής</a:t>
            </a:r>
            <a:r>
              <a:rPr lang="en-US" sz="2400" dirty="0">
                <a:latin typeface="Arial" panose="020B0604020202020204" pitchFamily="34" charset="0"/>
                <a:cs typeface="Arial" panose="020B0604020202020204" pitchFamily="34" charset="0"/>
              </a:rPr>
              <a:t>:</a:t>
            </a:r>
          </a:p>
          <a:p>
            <a:pPr marL="0" indent="0" algn="just">
              <a:buNone/>
            </a:pPr>
            <a:endParaRPr lang="en-US" sz="2400" dirty="0">
              <a:latin typeface="Arial" panose="020B0604020202020204" pitchFamily="34" charset="0"/>
              <a:cs typeface="Arial" panose="020B0604020202020204" pitchFamily="34" charset="0"/>
            </a:endParaRPr>
          </a:p>
          <a:p>
            <a:pPr marL="514350" indent="-514350" algn="just">
              <a:buFont typeface="+mj-lt"/>
              <a:buAutoNum type="romanUcPeriod"/>
            </a:pPr>
            <a:r>
              <a:rPr lang="el-GR" sz="2400" dirty="0">
                <a:latin typeface="Arial" panose="020B0604020202020204" pitchFamily="34" charset="0"/>
                <a:cs typeface="Arial" panose="020B0604020202020204" pitchFamily="34" charset="0"/>
              </a:rPr>
              <a:t> αλληλουχίας αλυσιδωτής αντίδρασης πολυμεράσης (</a:t>
            </a:r>
            <a:r>
              <a:rPr lang="en-US" sz="2400" dirty="0">
                <a:latin typeface="Arial" panose="020B0604020202020204" pitchFamily="34" charset="0"/>
                <a:cs typeface="Arial" panose="020B0604020202020204" pitchFamily="34" charset="0"/>
              </a:rPr>
              <a:t>Sequencing of Polymerase Chain Reaction, PCR)-</a:t>
            </a:r>
            <a:r>
              <a:rPr lang="el-GR" sz="2400" dirty="0">
                <a:latin typeface="Arial" panose="020B0604020202020204" pitchFamily="34" charset="0"/>
                <a:cs typeface="Arial" panose="020B0604020202020204" pitchFamily="34" charset="0"/>
              </a:rPr>
              <a:t>ενισχυμένων θραυσμάτων μιτοχονδριακού </a:t>
            </a:r>
            <a:r>
              <a:rPr lang="en-US" sz="2400" dirty="0">
                <a:latin typeface="Arial" panose="020B0604020202020204" pitchFamily="34" charset="0"/>
                <a:cs typeface="Arial" panose="020B0604020202020204" pitchFamily="34" charset="0"/>
              </a:rPr>
              <a:t>DNA </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amplified mitochondrial DNA fragments)</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sp>
        <p:nvSpPr>
          <p:cNvPr id="4" name="Βέλος: Δεξιό 3">
            <a:extLst>
              <a:ext uri="{FF2B5EF4-FFF2-40B4-BE49-F238E27FC236}">
                <a16:creationId xmlns:a16="http://schemas.microsoft.com/office/drawing/2014/main" id="{F736F905-F833-4048-1BB0-F1E52AF9038E}"/>
              </a:ext>
            </a:extLst>
          </p:cNvPr>
          <p:cNvSpPr/>
          <p:nvPr/>
        </p:nvSpPr>
        <p:spPr>
          <a:xfrm>
            <a:off x="5940152" y="5138588"/>
            <a:ext cx="165618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5" name="Ομάδα 4">
            <a:extLst>
              <a:ext uri="{FF2B5EF4-FFF2-40B4-BE49-F238E27FC236}">
                <a16:creationId xmlns:a16="http://schemas.microsoft.com/office/drawing/2014/main" id="{D36D62ED-7443-7B67-1FAE-C6B840917BBD}"/>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2630B230-4F95-0E04-3963-231A1C6A5E2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1372544A-BF9B-6B0D-8944-C11FE55984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D1B0C6F8-5EAA-E53E-18CC-4DAB9B8956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A24E84C4-68F1-B819-2644-390FF906D2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2789450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4C7D6F-BA95-48CD-C02B-693CEE62EB8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0B68D84B-838C-E76E-AD6D-E06C6AFA5768}"/>
              </a:ext>
            </a:extLst>
          </p:cNvPr>
          <p:cNvSpPr>
            <a:spLocks noGrp="1"/>
          </p:cNvSpPr>
          <p:nvPr>
            <p:ph idx="1"/>
          </p:nvPr>
        </p:nvSpPr>
        <p:spPr/>
        <p:txBody>
          <a:bodyPr>
            <a:normAutofit/>
          </a:bodyPr>
          <a:lstStyle/>
          <a:p>
            <a:pPr marL="0" indent="0" algn="just">
              <a:buNone/>
            </a:pPr>
            <a:r>
              <a:rPr lang="en-US" sz="2400" dirty="0">
                <a:latin typeface="Arial" panose="020B0604020202020204" pitchFamily="34" charset="0"/>
                <a:cs typeface="Arial" panose="020B0604020202020204" pitchFamily="34" charset="0"/>
              </a:rPr>
              <a:t>II. </a:t>
            </a:r>
            <a:r>
              <a:rPr lang="el-GR" sz="2400" dirty="0">
                <a:latin typeface="Arial" panose="020B0604020202020204" pitchFamily="34" charset="0"/>
                <a:cs typeface="Arial" panose="020B0604020202020204" pitchFamily="34" charset="0"/>
              </a:rPr>
              <a:t>πολυμορφισμού περιορισμένου μήκους τεμαχίου </a:t>
            </a:r>
            <a:r>
              <a:rPr lang="en-US" sz="2400" dirty="0">
                <a:latin typeface="Arial" panose="020B0604020202020204" pitchFamily="34" charset="0"/>
                <a:cs typeface="Arial" panose="020B0604020202020204" pitchFamily="34" charset="0"/>
              </a:rPr>
              <a:t>PCR</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PCR-restriction fragment length polymorphism PCR-RFLP)</a:t>
            </a:r>
            <a:r>
              <a:rPr lang="el-GR"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III. </a:t>
            </a:r>
            <a:r>
              <a:rPr lang="el-GR" sz="2400" dirty="0">
                <a:latin typeface="Arial" panose="020B0604020202020204" pitchFamily="34" charset="0"/>
                <a:cs typeface="Arial" panose="020B0604020202020204" pitchFamily="34" charset="0"/>
              </a:rPr>
              <a:t>πολυμορφισμού διαμόρφωσης μονής αλυσίδας </a:t>
            </a:r>
            <a:r>
              <a:rPr lang="en-US" sz="2400" dirty="0">
                <a:latin typeface="Arial" panose="020B0604020202020204" pitchFamily="34" charset="0"/>
                <a:cs typeface="Arial" panose="020B0604020202020204" pitchFamily="34" charset="0"/>
              </a:rPr>
              <a:t>PCR</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PCR-single-strand conformation polymorphism PCR-RFLP</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IV. </a:t>
            </a:r>
            <a:r>
              <a:rPr lang="el-GR" sz="2400" dirty="0">
                <a:latin typeface="Arial" panose="020B0604020202020204" pitchFamily="34" charset="0"/>
                <a:cs typeface="Arial" panose="020B0604020202020204" pitchFamily="34" charset="0"/>
              </a:rPr>
              <a:t>πολυμορφισμού διαμόρφωσης μονής αλυσίδας </a:t>
            </a:r>
            <a:r>
              <a:rPr lang="en-US" sz="2400" dirty="0">
                <a:latin typeface="Arial" panose="020B0604020202020204" pitchFamily="34" charset="0"/>
                <a:cs typeface="Arial" panose="020B0604020202020204" pitchFamily="34" charset="0"/>
              </a:rPr>
              <a:t>PCR</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PCR-single-strand conformation polymorphism  PCR-SSCP)</a:t>
            </a:r>
            <a:r>
              <a:rPr lang="el-GR"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Infante et al., 2004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l-GR" sz="2400" dirty="0"/>
          </a:p>
        </p:txBody>
      </p:sp>
      <p:grpSp>
        <p:nvGrpSpPr>
          <p:cNvPr id="4" name="Ομάδα 3">
            <a:extLst>
              <a:ext uri="{FF2B5EF4-FFF2-40B4-BE49-F238E27FC236}">
                <a16:creationId xmlns:a16="http://schemas.microsoft.com/office/drawing/2014/main" id="{92E3C2E2-9CDA-CAA1-2001-22E82B2AB9D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DB20ECBD-D6D7-75BD-94DA-A98CB3DAB48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B9AF64C-5502-6AD8-88E6-09DFBDD007B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9998C6B-B8CB-00BF-27DB-F629850603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317C09B-2A0B-1C7E-7839-B36439EB6FD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40037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err="1">
                <a:latin typeface="Arial" panose="020B0604020202020204" pitchFamily="34" charset="0"/>
                <a:cs typeface="Arial" panose="020B0604020202020204" pitchFamily="34" charset="0"/>
              </a:rPr>
              <a:t>Ιχθυηρά</a:t>
            </a:r>
            <a:r>
              <a:rPr lang="el-GR" sz="4000" dirty="0">
                <a:latin typeface="Arial" panose="020B0604020202020204" pitchFamily="34" charset="0"/>
                <a:cs typeface="Arial" panose="020B0604020202020204" pitchFamily="34" charset="0"/>
              </a:rPr>
              <a:t>-Θαλασσινά</a:t>
            </a:r>
            <a:endParaRPr lang="el-GR" sz="4000" dirty="0"/>
          </a:p>
        </p:txBody>
      </p:sp>
      <p:sp>
        <p:nvSpPr>
          <p:cNvPr id="3" name="2 - Θέση περιεχομένου"/>
          <p:cNvSpPr>
            <a:spLocks noGrp="1"/>
          </p:cNvSpPr>
          <p:nvPr>
            <p:ph idx="1"/>
          </p:nvPr>
        </p:nvSpPr>
        <p:spPr>
          <a:xfrm>
            <a:off x="323528" y="1556792"/>
            <a:ext cx="8640960" cy="4525963"/>
          </a:xfrm>
        </p:spPr>
        <p:txBody>
          <a:bodyPr>
            <a:normAutofit/>
          </a:bodyPr>
          <a:lstStyle/>
          <a:p>
            <a:pPr marL="0" indent="0" algn="just">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a:t>
            </a:r>
            <a:r>
              <a:rPr lang="el-GR" sz="2400" dirty="0">
                <a:latin typeface="Arial" pitchFamily="34" charset="0"/>
                <a:cs typeface="Arial" pitchFamily="34" charset="0"/>
              </a:rPr>
              <a:t>Μείζονα εμπορεύσιμα είδη ιχθυηρών</a:t>
            </a:r>
            <a:r>
              <a:rPr lang="en-US" sz="2400" dirty="0">
                <a:latin typeface="Arial" pitchFamily="34" charset="0"/>
                <a:cs typeface="Arial" pitchFamily="34" charset="0"/>
              </a:rPr>
              <a:t>: </a:t>
            </a:r>
            <a:r>
              <a:rPr lang="el-GR" sz="2400" dirty="0">
                <a:latin typeface="Arial" pitchFamily="34" charset="0"/>
                <a:cs typeface="Arial" pitchFamily="34" charset="0"/>
              </a:rPr>
              <a:t>Ποιότητα και χρήση (</a:t>
            </a:r>
            <a:r>
              <a:rPr lang="en-US" sz="2400" dirty="0">
                <a:solidFill>
                  <a:schemeClr val="accent1"/>
                </a:solidFill>
                <a:latin typeface="Arial" pitchFamily="34" charset="0"/>
                <a:cs typeface="Arial" pitchFamily="34" charset="0"/>
              </a:rPr>
              <a:t>Belitz et al.,2009</a:t>
            </a:r>
            <a:r>
              <a:rPr lang="en-US" sz="2400" dirty="0">
                <a:latin typeface="Arial" pitchFamily="34" charset="0"/>
                <a:cs typeface="Arial" pitchFamily="34" charset="0"/>
              </a:rPr>
              <a:t>)</a:t>
            </a:r>
            <a:r>
              <a:rPr lang="el-GR" sz="2400" dirty="0">
                <a:latin typeface="Arial" pitchFamily="34" charset="0"/>
                <a:cs typeface="Arial" pitchFamily="34" charset="0"/>
              </a:rPr>
              <a:t>.</a:t>
            </a:r>
          </a:p>
          <a:p>
            <a:pPr marL="0" indent="0" algn="just">
              <a:buNone/>
            </a:pPr>
            <a:endParaRPr lang="el-GR" sz="2400" b="1" dirty="0">
              <a:latin typeface="Arial" pitchFamily="34" charset="0"/>
              <a:cs typeface="Arial" pitchFamily="34" charset="0"/>
            </a:endParaRPr>
          </a:p>
        </p:txBody>
      </p:sp>
      <p:graphicFrame>
        <p:nvGraphicFramePr>
          <p:cNvPr id="4" name="3 - Πίνακας"/>
          <p:cNvGraphicFramePr>
            <a:graphicFrameLocks noGrp="1"/>
          </p:cNvGraphicFramePr>
          <p:nvPr>
            <p:extLst>
              <p:ext uri="{D42A27DB-BD31-4B8C-83A1-F6EECF244321}">
                <p14:modId xmlns:p14="http://schemas.microsoft.com/office/powerpoint/2010/main" val="3309514070"/>
              </p:ext>
            </p:extLst>
          </p:nvPr>
        </p:nvGraphicFramePr>
        <p:xfrm>
          <a:off x="251520" y="2564904"/>
          <a:ext cx="8712968" cy="3388360"/>
        </p:xfrm>
        <a:graphic>
          <a:graphicData uri="http://schemas.openxmlformats.org/drawingml/2006/table">
            <a:tbl>
              <a:tblPr firstRow="1" bandRow="1">
                <a:tableStyleId>{5C22544A-7EE6-4342-B048-85BDC9FD1C3A}</a:tableStyleId>
              </a:tblPr>
              <a:tblGrid>
                <a:gridCol w="2178242">
                  <a:extLst>
                    <a:ext uri="{9D8B030D-6E8A-4147-A177-3AD203B41FA5}">
                      <a16:colId xmlns:a16="http://schemas.microsoft.com/office/drawing/2014/main" val="20000"/>
                    </a:ext>
                  </a:extLst>
                </a:gridCol>
                <a:gridCol w="142215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3528392">
                  <a:extLst>
                    <a:ext uri="{9D8B030D-6E8A-4147-A177-3AD203B41FA5}">
                      <a16:colId xmlns:a16="http://schemas.microsoft.com/office/drawing/2014/main" val="20003"/>
                    </a:ext>
                  </a:extLst>
                </a:gridCol>
              </a:tblGrid>
              <a:tr h="914400">
                <a:tc>
                  <a:txBody>
                    <a:bodyPr/>
                    <a:lstStyle/>
                    <a:p>
                      <a:r>
                        <a:rPr lang="el-GR" dirty="0">
                          <a:latin typeface="Arial" pitchFamily="34" charset="0"/>
                          <a:cs typeface="Arial" pitchFamily="34" charset="0"/>
                        </a:rPr>
                        <a:t>Όνομα</a:t>
                      </a:r>
                    </a:p>
                  </a:txBody>
                  <a:tcPr/>
                </a:tc>
                <a:tc>
                  <a:txBody>
                    <a:bodyPr/>
                    <a:lstStyle/>
                    <a:p>
                      <a:r>
                        <a:rPr lang="el-GR" dirty="0">
                          <a:latin typeface="Arial" pitchFamily="34" charset="0"/>
                          <a:cs typeface="Arial" pitchFamily="34" charset="0"/>
                        </a:rPr>
                        <a:t>Οικογένεια</a:t>
                      </a:r>
                    </a:p>
                  </a:txBody>
                  <a:tcPr/>
                </a:tc>
                <a:tc>
                  <a:txBody>
                    <a:bodyPr/>
                    <a:lstStyle/>
                    <a:p>
                      <a:r>
                        <a:rPr lang="el-GR" dirty="0">
                          <a:latin typeface="Arial" pitchFamily="34" charset="0"/>
                          <a:cs typeface="Arial" pitchFamily="34" charset="0"/>
                        </a:rPr>
                        <a:t>Γένος, είδος</a:t>
                      </a:r>
                    </a:p>
                  </a:txBody>
                  <a:tcPr/>
                </a:tc>
                <a:tc>
                  <a:txBody>
                    <a:bodyPr/>
                    <a:lstStyle/>
                    <a:p>
                      <a:pPr algn="just"/>
                      <a:r>
                        <a:rPr lang="el-GR" dirty="0">
                          <a:latin typeface="Arial" pitchFamily="34" charset="0"/>
                          <a:cs typeface="Arial" pitchFamily="34" charset="0"/>
                        </a:rPr>
                        <a:t>Σχολιασμός για την ποιότητα και την επεξεργασία</a:t>
                      </a:r>
                    </a:p>
                  </a:txBody>
                  <a:tcPr/>
                </a:tc>
                <a:extLst>
                  <a:ext uri="{0D108BD9-81ED-4DB2-BD59-A6C34878D82A}">
                    <a16:rowId xmlns:a16="http://schemas.microsoft.com/office/drawing/2014/main" val="10000"/>
                  </a:ext>
                </a:extLst>
              </a:tr>
              <a:tr h="370840">
                <a:tc>
                  <a:txBody>
                    <a:bodyPr/>
                    <a:lstStyle/>
                    <a:p>
                      <a:r>
                        <a:rPr lang="el-GR" sz="1400" dirty="0">
                          <a:latin typeface="Arial" pitchFamily="34" charset="0"/>
                          <a:cs typeface="Arial" pitchFamily="34" charset="0"/>
                        </a:rPr>
                        <a:t>Καρχαρίες</a:t>
                      </a:r>
                    </a:p>
                  </a:txBody>
                  <a:tcPr/>
                </a:tc>
                <a:tc>
                  <a:txBody>
                    <a:bodyPr/>
                    <a:lstStyle/>
                    <a:p>
                      <a:r>
                        <a:rPr lang="en-US" sz="1400" dirty="0" err="1">
                          <a:latin typeface="Arial" pitchFamily="34" charset="0"/>
                          <a:cs typeface="Arial" pitchFamily="34" charset="0"/>
                        </a:rPr>
                        <a:t>Squalidae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Squalus</a:t>
                      </a:r>
                      <a:r>
                        <a:rPr lang="en-US" sz="1400" i="1" dirty="0">
                          <a:latin typeface="Arial" pitchFamily="34" charset="0"/>
                          <a:cs typeface="Arial" pitchFamily="34" charset="0"/>
                        </a:rPr>
                        <a:t> </a:t>
                      </a:r>
                      <a:r>
                        <a:rPr lang="en-US" sz="1400" i="1" dirty="0" err="1">
                          <a:latin typeface="Arial" pitchFamily="34" charset="0"/>
                          <a:cs typeface="Arial" pitchFamily="34" charset="0"/>
                        </a:rPr>
                        <a:t>acanthias</a:t>
                      </a:r>
                      <a:r>
                        <a:rPr lang="en-US" sz="1400" i="1" dirty="0">
                          <a:latin typeface="Arial" pitchFamily="34" charset="0"/>
                          <a:cs typeface="Arial" pitchFamily="34" charset="0"/>
                        </a:rPr>
                        <a:t> </a:t>
                      </a:r>
                      <a:r>
                        <a:rPr lang="el-GR" sz="1400" i="1" dirty="0">
                          <a:latin typeface="Arial" pitchFamily="34" charset="0"/>
                          <a:cs typeface="Arial" pitchFamily="34" charset="0"/>
                        </a:rPr>
                        <a:t> </a:t>
                      </a:r>
                      <a:r>
                        <a:rPr lang="en-US" sz="1400" dirty="0">
                          <a:latin typeface="Arial" pitchFamily="34" charset="0"/>
                          <a:cs typeface="Arial" pitchFamily="34" charset="0"/>
                        </a:rPr>
                        <a:t>(</a:t>
                      </a:r>
                      <a:r>
                        <a:rPr lang="en-US" sz="1400" i="1" dirty="0" err="1">
                          <a:latin typeface="Arial" pitchFamily="34" charset="0"/>
                          <a:cs typeface="Arial" pitchFamily="34" charset="0"/>
                        </a:rPr>
                        <a:t>Acanthias</a:t>
                      </a:r>
                      <a:r>
                        <a:rPr lang="en-US" sz="1400" i="1" dirty="0">
                          <a:latin typeface="Arial" pitchFamily="34" charset="0"/>
                          <a:cs typeface="Arial" pitchFamily="34" charset="0"/>
                        </a:rPr>
                        <a:t> vulgaris</a:t>
                      </a:r>
                      <a:r>
                        <a:rPr lang="en-US" sz="1400" dirty="0">
                          <a:latin typeface="Arial" pitchFamily="34" charset="0"/>
                          <a:cs typeface="Arial" pitchFamily="34" charset="0"/>
                        </a:rPr>
                        <a:t>)</a:t>
                      </a:r>
                      <a:endParaRPr lang="el-GR" sz="1400" dirty="0">
                        <a:latin typeface="Arial" pitchFamily="34" charset="0"/>
                        <a:cs typeface="Arial" pitchFamily="34" charset="0"/>
                      </a:endParaRPr>
                    </a:p>
                  </a:txBody>
                  <a:tcPr/>
                </a:tc>
                <a:tc>
                  <a:txBody>
                    <a:bodyPr/>
                    <a:lstStyle/>
                    <a:p>
                      <a:endParaRPr lang="el-GR" sz="1400" dirty="0">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el-GR" sz="1400" dirty="0">
                          <a:latin typeface="Arial" pitchFamily="34" charset="0"/>
                          <a:cs typeface="Arial" pitchFamily="34" charset="0"/>
                        </a:rPr>
                        <a:t>Σκυλόψαρο</a:t>
                      </a:r>
                    </a:p>
                  </a:txBody>
                  <a:tcPr/>
                </a:tc>
                <a:tc>
                  <a:txBody>
                    <a:bodyPr/>
                    <a:lstStyle/>
                    <a:p>
                      <a:endParaRPr lang="el-GR" sz="1400" dirty="0">
                        <a:latin typeface="Arial" pitchFamily="34" charset="0"/>
                        <a:cs typeface="Arial" pitchFamily="34" charset="0"/>
                      </a:endParaRPr>
                    </a:p>
                  </a:txBody>
                  <a:tcPr/>
                </a:tc>
                <a:tc>
                  <a:txBody>
                    <a:bodyPr/>
                    <a:lstStyle/>
                    <a:p>
                      <a:endParaRPr lang="el-GR" sz="1400" dirty="0">
                        <a:latin typeface="Arial" pitchFamily="34" charset="0"/>
                        <a:cs typeface="Arial" pitchFamily="34" charset="0"/>
                      </a:endParaRPr>
                    </a:p>
                  </a:txBody>
                  <a:tcPr/>
                </a:tc>
                <a:tc>
                  <a:txBody>
                    <a:bodyPr/>
                    <a:lstStyle/>
                    <a:p>
                      <a:endParaRPr lang="el-GR" sz="1400" dirty="0">
                        <a:latin typeface="Arial" pitchFamily="34" charset="0"/>
                        <a:cs typeface="Arial" pitchFamily="34" charset="0"/>
                      </a:endParaRPr>
                    </a:p>
                  </a:txBody>
                  <a:tcPr/>
                </a:tc>
                <a:extLst>
                  <a:ext uri="{0D108BD9-81ED-4DB2-BD59-A6C34878D82A}">
                    <a16:rowId xmlns:a16="http://schemas.microsoft.com/office/drawing/2014/main" val="10002"/>
                  </a:ext>
                </a:extLst>
              </a:tr>
              <a:tr h="370840">
                <a:tc>
                  <a:txBody>
                    <a:bodyPr/>
                    <a:lstStyle/>
                    <a:p>
                      <a:r>
                        <a:rPr lang="el-GR" sz="1400" dirty="0">
                          <a:latin typeface="Arial" pitchFamily="34" charset="0"/>
                          <a:cs typeface="Arial" pitchFamily="34" charset="0"/>
                        </a:rPr>
                        <a:t>Σελαχοειδή (</a:t>
                      </a:r>
                      <a:r>
                        <a:rPr lang="en-US" sz="1400" i="1" dirty="0" err="1">
                          <a:latin typeface="Arial" pitchFamily="34" charset="0"/>
                          <a:cs typeface="Arial" pitchFamily="34" charset="0"/>
                        </a:rPr>
                        <a:t>Rajiformes</a:t>
                      </a:r>
                      <a:r>
                        <a:rPr lang="en-US" sz="1400" dirty="0">
                          <a:latin typeface="Arial" pitchFamily="34" charset="0"/>
                          <a:cs typeface="Arial" pitchFamily="34" charset="0"/>
                        </a:rPr>
                        <a:t>)</a:t>
                      </a:r>
                    </a:p>
                    <a:p>
                      <a:r>
                        <a:rPr lang="el-GR" sz="1400" dirty="0">
                          <a:latin typeface="Arial" pitchFamily="34" charset="0"/>
                          <a:cs typeface="Arial" pitchFamily="34" charset="0"/>
                        </a:rPr>
                        <a:t>Σε</a:t>
                      </a:r>
                      <a:r>
                        <a:rPr lang="el-GR" sz="1400" baseline="0" dirty="0">
                          <a:latin typeface="Arial" pitchFamily="34" charset="0"/>
                          <a:cs typeface="Arial" pitchFamily="34" charset="0"/>
                        </a:rPr>
                        <a:t>λάχια, π.χ. βάτος, κοινή ράγια ηλεκτροφόρος</a:t>
                      </a:r>
                      <a:endParaRPr lang="el-GR" sz="1400" dirty="0">
                        <a:latin typeface="Arial" pitchFamily="34" charset="0"/>
                        <a:cs typeface="Arial" pitchFamily="34" charset="0"/>
                      </a:endParaRPr>
                    </a:p>
                  </a:txBody>
                  <a:tcPr/>
                </a:tc>
                <a:tc>
                  <a:txBody>
                    <a:bodyPr/>
                    <a:lstStyle/>
                    <a:p>
                      <a:r>
                        <a:rPr lang="en-US" sz="1400" dirty="0" err="1">
                          <a:latin typeface="Arial" pitchFamily="34" charset="0"/>
                          <a:cs typeface="Arial" pitchFamily="34" charset="0"/>
                        </a:rPr>
                        <a:t>Rajidae</a:t>
                      </a:r>
                      <a:endParaRPr lang="el-GR" sz="1400" dirty="0">
                        <a:latin typeface="Arial" pitchFamily="34" charset="0"/>
                        <a:cs typeface="Arial" pitchFamily="34" charset="0"/>
                      </a:endParaRPr>
                    </a:p>
                  </a:txBody>
                  <a:tcPr/>
                </a:tc>
                <a:tc>
                  <a:txBody>
                    <a:bodyPr/>
                    <a:lstStyle/>
                    <a:p>
                      <a:r>
                        <a:rPr lang="en-US" sz="1400" i="1" dirty="0">
                          <a:latin typeface="Arial" pitchFamily="34" charset="0"/>
                          <a:cs typeface="Arial" pitchFamily="34" charset="0"/>
                        </a:rPr>
                        <a:t>Raja </a:t>
                      </a:r>
                      <a:r>
                        <a:rPr lang="en-US" sz="1400" i="1" dirty="0" err="1">
                          <a:latin typeface="Arial" pitchFamily="34" charset="0"/>
                          <a:cs typeface="Arial" pitchFamily="34" charset="0"/>
                        </a:rPr>
                        <a:t>clavata</a:t>
                      </a:r>
                      <a:r>
                        <a:rPr lang="en-US" sz="1400" dirty="0">
                          <a:latin typeface="Arial" pitchFamily="34" charset="0"/>
                          <a:cs typeface="Arial" pitchFamily="34" charset="0"/>
                        </a:rPr>
                        <a:t>,</a:t>
                      </a:r>
                      <a:r>
                        <a:rPr lang="en-US" sz="1400" i="1" dirty="0">
                          <a:latin typeface="Arial" pitchFamily="34" charset="0"/>
                          <a:cs typeface="Arial" pitchFamily="34" charset="0"/>
                        </a:rPr>
                        <a:t> R. </a:t>
                      </a:r>
                      <a:r>
                        <a:rPr lang="en-US" sz="1400" i="1" dirty="0" err="1">
                          <a:latin typeface="Arial" pitchFamily="34" charset="0"/>
                          <a:cs typeface="Arial" pitchFamily="34" charset="0"/>
                        </a:rPr>
                        <a:t>batis</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Εκμεταλλεύσιμα είναι οι διαπλατύνσεις του πτερυγόμορφου, σώματος, θωρακικό</a:t>
                      </a:r>
                      <a:r>
                        <a:rPr lang="el-GR" sz="1400" baseline="0" dirty="0">
                          <a:latin typeface="Arial" pitchFamily="34" charset="0"/>
                          <a:cs typeface="Arial" pitchFamily="34" charset="0"/>
                        </a:rPr>
                        <a:t> μέρος και τα πτερύγια του στήθους ως έδεσμα, παρασκευάζεται τηγανητό, καπνιστό ή βραστό</a:t>
                      </a:r>
                      <a:endParaRPr lang="el-GR" sz="1400" dirty="0">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grpSp>
        <p:nvGrpSpPr>
          <p:cNvPr id="5" name="Ομάδα 4">
            <a:extLst>
              <a:ext uri="{FF2B5EF4-FFF2-40B4-BE49-F238E27FC236}">
                <a16:creationId xmlns:a16="http://schemas.microsoft.com/office/drawing/2014/main" id="{A36E8BB8-D2FC-CC68-FB8B-B87D300B672B}"/>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91168D36-2B24-CCC4-3969-C0470FCA0AE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ED53E7E2-E4E1-2D76-B85B-DC1E561D5C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B7C770AE-84E0-39CF-3A40-CC21DA717E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13338444-9142-EA19-9CCD-5D15058623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53C703-E234-4538-9D83-292D5F348645}"/>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Αυθεντικότητα ιχθυηρών</a:t>
            </a:r>
            <a:endParaRPr lang="el-GR" sz="4000" dirty="0"/>
          </a:p>
        </p:txBody>
      </p:sp>
      <p:sp>
        <p:nvSpPr>
          <p:cNvPr id="3" name="Θέση περιεχομένου 2">
            <a:extLst>
              <a:ext uri="{FF2B5EF4-FFF2-40B4-BE49-F238E27FC236}">
                <a16:creationId xmlns:a16="http://schemas.microsoft.com/office/drawing/2014/main" id="{2BF1388E-D071-B341-7531-199C7022FF2A}"/>
              </a:ext>
            </a:extLst>
          </p:cNvPr>
          <p:cNvSpPr>
            <a:spLocks noGrp="1"/>
          </p:cNvSpPr>
          <p:nvPr>
            <p:ph idx="1"/>
          </p:nvPr>
        </p:nvSpPr>
        <p:spPr/>
        <p:txBody>
          <a:bodyPr/>
          <a:lstStyle/>
          <a:p>
            <a:pPr marL="0" indent="0" algn="just">
              <a:buNone/>
            </a:pPr>
            <a:r>
              <a:rPr lang="en-US" dirty="0"/>
              <a:t>V. </a:t>
            </a:r>
            <a:r>
              <a:rPr lang="el-GR" sz="2400" dirty="0">
                <a:latin typeface="Arial" panose="020B0604020202020204" pitchFamily="34" charset="0"/>
                <a:cs typeface="Arial" panose="020B0604020202020204" pitchFamily="34" charset="0"/>
              </a:rPr>
              <a:t>Τυχαίου ενισχυμένου πολυμορφικού </a:t>
            </a:r>
            <a:r>
              <a:rPr lang="en-US" sz="2400" dirty="0">
                <a:latin typeface="Arial" panose="020B0604020202020204" pitchFamily="34" charset="0"/>
                <a:cs typeface="Arial" panose="020B0604020202020204" pitchFamily="34" charset="0"/>
              </a:rPr>
              <a:t>DNA</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random amplified polymorphic DNA</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RAPD)</a:t>
            </a:r>
            <a:r>
              <a:rPr lang="el-GR" sz="2400" dirty="0">
                <a:latin typeface="Arial" panose="020B0604020202020204" pitchFamily="34" charset="0"/>
                <a:cs typeface="Arial" panose="020B0604020202020204" pitchFamily="34" charset="0"/>
              </a:rPr>
              <a:t>, κ.α. (</a:t>
            </a:r>
            <a:r>
              <a:rPr lang="en-US" sz="2400" dirty="0">
                <a:solidFill>
                  <a:schemeClr val="accent1"/>
                </a:solidFill>
                <a:latin typeface="Arial" panose="020B0604020202020204" pitchFamily="34" charset="0"/>
                <a:cs typeface="Arial" panose="020B0604020202020204" pitchFamily="34" charset="0"/>
              </a:rPr>
              <a:t>Infante et al., 2004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Ωστόσο, υπάρχουν και άλλες τεχνικές που κοσμούν τα πρωτόκολλα ποιότητας και ιχνηλασιμότητας ιχθυηρών και ακολουθούν στη συνέχεια.</a:t>
            </a:r>
            <a:endParaRPr lang="el-GR"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48A458C-7394-A071-26F9-185FC3B6ECA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014DB37-3356-0029-69A6-8157A516B03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FA4D0344-34E6-CD41-DB83-A27DCD89770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C6051A6-E122-07F7-CE2F-F14358946E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2A6D2A4-9BFA-BE28-B32D-507D4360B42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044887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4A6640-E8E4-20A4-4BB3-43C4CC375B16}"/>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Σταθερή  ανάλυση ισοτόπων (</a:t>
            </a:r>
            <a:r>
              <a:rPr lang="en-US" dirty="0">
                <a:latin typeface="Arial" panose="020B0604020202020204" pitchFamily="34" charset="0"/>
                <a:cs typeface="Arial" panose="020B0604020202020204" pitchFamily="34" charset="0"/>
              </a:rPr>
              <a:t>Stable Isotope Analysis)</a:t>
            </a:r>
            <a:endParaRPr lang="el-GR"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06CFC49A-01DE-68C7-088F-46D582DE0A48}"/>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σταθερή ανάλυση ισοτόπων αποδείχτηκε ότι είναι ελπιδοφόρα προσέγγιση για τον έλεγχο ταυτότητας των ψαριών στη μέθοδο παραγωγής (άγρια ή </a:t>
            </a:r>
            <a:r>
              <a:rPr lang="el-GR" sz="2400" dirty="0" err="1">
                <a:latin typeface="Arial" panose="020B0604020202020204" pitchFamily="34" charset="0"/>
                <a:cs typeface="Arial" panose="020B0604020202020204" pitchFamily="34" charset="0"/>
              </a:rPr>
              <a:t>εκτροφόμενα</a:t>
            </a:r>
            <a:r>
              <a:rPr lang="el-GR" sz="2400" dirty="0">
                <a:latin typeface="Arial" panose="020B0604020202020204" pitchFamily="34" charset="0"/>
                <a:cs typeface="Arial" panose="020B0604020202020204" pitchFamily="34" charset="0"/>
              </a:rPr>
              <a:t>, βιολογικά ή συμβατικά).</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Επιτεύχθηκε σαφής διάκριση κατά τη χρήση ανάλυσης ισοτόπων </a:t>
            </a:r>
            <a:r>
              <a:rPr lang="en-US" sz="2400" dirty="0">
                <a:latin typeface="Arial" panose="020B0604020202020204" pitchFamily="34" charset="0"/>
                <a:cs typeface="Arial" panose="020B0604020202020204" pitchFamily="34" charset="0"/>
              </a:rPr>
              <a:t>C </a:t>
            </a:r>
            <a:r>
              <a:rPr lang="el-GR" sz="2400" dirty="0">
                <a:latin typeface="Arial" panose="020B0604020202020204" pitchFamily="34" charset="0"/>
                <a:cs typeface="Arial" panose="020B0604020202020204" pitchFamily="34" charset="0"/>
              </a:rPr>
              <a:t>και </a:t>
            </a:r>
            <a:r>
              <a:rPr lang="en-US" sz="2400" dirty="0">
                <a:latin typeface="Arial" panose="020B0604020202020204" pitchFamily="34" charset="0"/>
                <a:cs typeface="Arial" panose="020B0604020202020204" pitchFamily="34" charset="0"/>
              </a:rPr>
              <a:t>N </a:t>
            </a:r>
            <a:r>
              <a:rPr lang="el-GR" sz="2400" dirty="0">
                <a:latin typeface="Arial" panose="020B0604020202020204" pitchFamily="34" charset="0"/>
                <a:cs typeface="Arial" panose="020B0604020202020204" pitchFamily="34" charset="0"/>
              </a:rPr>
              <a:t>για τη διαφοροποίηση της άγριας και της εκτρεφόμενης τσιπούρας με χρυσοκέφαλο</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gilthead sea bream)(</a:t>
            </a:r>
            <a:r>
              <a:rPr lang="en-US" sz="2400" i="1" dirty="0">
                <a:latin typeface="Arial" panose="020B0604020202020204" pitchFamily="34" charset="0"/>
                <a:cs typeface="Arial" panose="020B0604020202020204" pitchFamily="34" charset="0"/>
              </a:rPr>
              <a:t>Sparus </a:t>
            </a:r>
            <a:r>
              <a:rPr lang="en-US" sz="2400" i="1" dirty="0" err="1">
                <a:latin typeface="Arial" panose="020B0604020202020204" pitchFamily="34" charset="0"/>
                <a:cs typeface="Arial" panose="020B0604020202020204" pitchFamily="34" charset="0"/>
              </a:rPr>
              <a:t>aurata</a:t>
            </a:r>
            <a:r>
              <a:rPr lang="en-US"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Serrano et al., 2007</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9423DB5C-A584-1237-32D7-84A7D768E734}"/>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43C49D0-ADF8-8C17-BA8C-6C819273C90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9437EF0-9825-EFA6-AE25-0BC360B844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A75A9EC-ED4A-03B6-60D3-74F8892FC0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FC0A3AF-A292-8895-2395-0C21BFF58C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4630988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11D135-1E79-F89D-CA6C-5E6792DD1FDC}"/>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Σταθερή  ανάλυση ισοτόπων (</a:t>
            </a:r>
            <a:r>
              <a:rPr lang="en-US" dirty="0">
                <a:latin typeface="Arial" panose="020B0604020202020204" pitchFamily="34" charset="0"/>
                <a:cs typeface="Arial" panose="020B0604020202020204" pitchFamily="34" charset="0"/>
              </a:rPr>
              <a:t>Stable Isotope Analysis)</a:t>
            </a:r>
            <a:endParaRPr lang="el-GR" dirty="0"/>
          </a:p>
        </p:txBody>
      </p:sp>
      <p:sp>
        <p:nvSpPr>
          <p:cNvPr id="3" name="Θέση περιεχομένου 2">
            <a:extLst>
              <a:ext uri="{FF2B5EF4-FFF2-40B4-BE49-F238E27FC236}">
                <a16:creationId xmlns:a16="http://schemas.microsoft.com/office/drawing/2014/main" id="{9A3D74FC-A128-1B92-0A7A-6B27DDF0DA6C}"/>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Σε άλλη μελέτη, τα ισότοπα </a:t>
            </a:r>
            <a:r>
              <a:rPr lang="en-US" sz="2400" dirty="0">
                <a:latin typeface="Arial" panose="020B0604020202020204" pitchFamily="34" charset="0"/>
                <a:cs typeface="Arial" panose="020B0604020202020204" pitchFamily="34" charset="0"/>
              </a:rPr>
              <a:t>C</a:t>
            </a:r>
            <a:r>
              <a:rPr lang="el-GR" sz="2400" i="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l-GR" sz="2400" i="1" dirty="0">
                <a:latin typeface="Arial" panose="020B0604020202020204" pitchFamily="34" charset="0"/>
                <a:cs typeface="Arial" panose="020B0604020202020204" pitchFamily="34" charset="0"/>
              </a:rPr>
              <a:t>δ</a:t>
            </a:r>
            <a:r>
              <a:rPr lang="el-GR" sz="2400" baseline="30000" dirty="0">
                <a:latin typeface="Arial" panose="020B0604020202020204" pitchFamily="34" charset="0"/>
                <a:cs typeface="Arial" panose="020B0604020202020204" pitchFamily="34" charset="0"/>
              </a:rPr>
              <a:t>13</a:t>
            </a:r>
            <a:r>
              <a:rPr lang="en-US" sz="2400" dirty="0">
                <a:latin typeface="Arial" panose="020B0604020202020204" pitchFamily="34" charset="0"/>
                <a:cs typeface="Arial" panose="020B0604020202020204" pitchFamily="34" charset="0"/>
              </a:rPr>
              <a:t>C</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και </a:t>
            </a:r>
            <a:r>
              <a:rPr lang="en-US" sz="2400" dirty="0">
                <a:latin typeface="Arial" panose="020B0604020202020204" pitchFamily="34" charset="0"/>
                <a:cs typeface="Arial" panose="020B0604020202020204" pitchFamily="34" charset="0"/>
              </a:rPr>
              <a:t>N</a:t>
            </a:r>
            <a:r>
              <a:rPr lang="el-GR" sz="2400" i="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l-GR" sz="2400" i="1" dirty="0">
                <a:latin typeface="Arial" panose="020B0604020202020204" pitchFamily="34" charset="0"/>
                <a:cs typeface="Arial" panose="020B0604020202020204" pitchFamily="34" charset="0"/>
              </a:rPr>
              <a:t>δ</a:t>
            </a:r>
            <a:r>
              <a:rPr lang="el-GR" sz="2400" baseline="30000" dirty="0">
                <a:latin typeface="Arial" panose="020B0604020202020204" pitchFamily="34" charset="0"/>
                <a:cs typeface="Arial" panose="020B0604020202020204" pitchFamily="34" charset="0"/>
              </a:rPr>
              <a:t>15</a:t>
            </a:r>
            <a:r>
              <a:rPr lang="el-GR" sz="2400" dirty="0">
                <a:latin typeface="Arial" panose="020B0604020202020204" pitchFamily="34" charset="0"/>
                <a:cs typeface="Arial" panose="020B0604020202020204" pitchFamily="34" charset="0"/>
              </a:rPr>
              <a:t>Ν) προσδιορίστηκαν στις λευκές γαρίδες του Ειρηνικού που συλλέγονται από δύο πρακτικές υδατοκαλλιεργειών (ημιεντατικές εκμεταλλεύσεις γαρίδων στο Μεξικό και τον Ισημερινό) και την βιομηχανική αλιεία (δύο συστήματα εκβολών ποταμών και τέσσερα ανοιχτά στη θάλασσα στο Μεξικό και τον </a:t>
            </a:r>
            <a:r>
              <a:rPr lang="el-GR" sz="2400" dirty="0" err="1">
                <a:latin typeface="Arial" panose="020B0604020202020204" pitchFamily="34" charset="0"/>
                <a:cs typeface="Arial" panose="020B0604020202020204" pitchFamily="34" charset="0"/>
              </a:rPr>
              <a:t>Ισημερίνο</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Οι άγριες γαρίδες τείνουν να είναι ισοτοπικά εμπλουτισμένες με </a:t>
            </a:r>
            <a:r>
              <a:rPr lang="el-GR" sz="2400" i="1" dirty="0">
                <a:latin typeface="Arial" panose="020B0604020202020204" pitchFamily="34" charset="0"/>
                <a:cs typeface="Arial" panose="020B0604020202020204" pitchFamily="34" charset="0"/>
              </a:rPr>
              <a:t>δ</a:t>
            </a:r>
            <a:r>
              <a:rPr lang="el-GR" sz="2400" baseline="30000" dirty="0">
                <a:latin typeface="Arial" panose="020B0604020202020204" pitchFamily="34" charset="0"/>
                <a:cs typeface="Arial" panose="020B0604020202020204" pitchFamily="34" charset="0"/>
              </a:rPr>
              <a:t>13</a:t>
            </a:r>
            <a:r>
              <a:rPr lang="en-US" sz="2400" dirty="0">
                <a:latin typeface="Arial" panose="020B0604020202020204" pitchFamily="34" charset="0"/>
                <a:cs typeface="Arial" panose="020B0604020202020204" pitchFamily="34" charset="0"/>
              </a:rPr>
              <a:t>C </a:t>
            </a:r>
            <a:r>
              <a:rPr lang="el-GR" sz="2400" dirty="0">
                <a:latin typeface="Arial" panose="020B0604020202020204" pitchFamily="34" charset="0"/>
                <a:cs typeface="Arial" panose="020B0604020202020204" pitchFamily="34" charset="0"/>
              </a:rPr>
              <a:t>και </a:t>
            </a:r>
            <a:r>
              <a:rPr lang="en-US" sz="2400" dirty="0">
                <a:latin typeface="Arial" panose="020B0604020202020204" pitchFamily="34" charset="0"/>
                <a:cs typeface="Arial" panose="020B0604020202020204" pitchFamily="34" charset="0"/>
              </a:rPr>
              <a:t> </a:t>
            </a:r>
            <a:r>
              <a:rPr lang="el-GR" sz="2400" i="1" dirty="0">
                <a:latin typeface="Arial" panose="020B0604020202020204" pitchFamily="34" charset="0"/>
                <a:cs typeface="Arial" panose="020B0604020202020204" pitchFamily="34" charset="0"/>
              </a:rPr>
              <a:t>δ</a:t>
            </a:r>
            <a:r>
              <a:rPr lang="el-GR" sz="2400" baseline="30000" dirty="0">
                <a:latin typeface="Arial" panose="020B0604020202020204" pitchFamily="34" charset="0"/>
                <a:cs typeface="Arial" panose="020B0604020202020204" pitchFamily="34" charset="0"/>
              </a:rPr>
              <a:t>15</a:t>
            </a:r>
            <a:r>
              <a:rPr lang="el-GR" sz="2400" dirty="0">
                <a:latin typeface="Arial" panose="020B0604020202020204" pitchFamily="34" charset="0"/>
                <a:cs typeface="Arial" panose="020B0604020202020204" pitchFamily="34" charset="0"/>
              </a:rPr>
              <a:t>Ν σε σύγκριση με γαρίδες εκτροφής</a:t>
            </a:r>
            <a:r>
              <a:rPr lang="en-US" sz="2400" dirty="0">
                <a:latin typeface="Arial" panose="020B0604020202020204" pitchFamily="34" charset="0"/>
                <a:cs typeface="Arial" panose="020B0604020202020204" pitchFamily="34" charset="0"/>
              </a:rPr>
              <a:t> (</a:t>
            </a:r>
            <a:r>
              <a:rPr lang="en-US" sz="2400" dirty="0" err="1">
                <a:solidFill>
                  <a:schemeClr val="accent1"/>
                </a:solidFill>
                <a:latin typeface="Arial" panose="020B0604020202020204" pitchFamily="34" charset="0"/>
                <a:cs typeface="Arial" panose="020B0604020202020204" pitchFamily="34" charset="0"/>
              </a:rPr>
              <a:t>Gamboa</a:t>
            </a:r>
            <a:r>
              <a:rPr lang="en-US" sz="2400" dirty="0">
                <a:solidFill>
                  <a:schemeClr val="accent1"/>
                </a:solidFill>
                <a:latin typeface="Arial" panose="020B0604020202020204" pitchFamily="34" charset="0"/>
                <a:cs typeface="Arial" panose="020B0604020202020204" pitchFamily="34" charset="0"/>
              </a:rPr>
              <a:t>-Delgado et al., 201</a:t>
            </a:r>
            <a:r>
              <a:rPr lang="el-GR" sz="2400" dirty="0">
                <a:solidFill>
                  <a:schemeClr val="accent1"/>
                </a:solidFill>
                <a:latin typeface="Arial" panose="020B0604020202020204" pitchFamily="34" charset="0"/>
                <a:cs typeface="Arial" panose="020B0604020202020204" pitchFamily="34" charset="0"/>
              </a:rPr>
              <a:t>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C1F27FA9-37BD-F46A-1032-891E97670B1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C5B38CA-5CEA-EE70-DF65-7A83BB256F9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1B25669-21BE-26C2-4FFA-A1185E16F22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4736340-F24E-687B-DD79-2A6A301F92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864F560D-2DF7-4D49-4591-60FEFF6D83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5007729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D07381-DEB2-5997-0152-262D60E16CC5}"/>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Σταθερή  ανάλυση ισοτόπων (</a:t>
            </a:r>
            <a:r>
              <a:rPr lang="en-US" dirty="0">
                <a:latin typeface="Arial" panose="020B0604020202020204" pitchFamily="34" charset="0"/>
                <a:cs typeface="Arial" panose="020B0604020202020204" pitchFamily="34" charset="0"/>
              </a:rPr>
              <a:t>Stable Isotope Analysis)</a:t>
            </a:r>
            <a:endParaRPr lang="el-GR" dirty="0"/>
          </a:p>
        </p:txBody>
      </p:sp>
      <p:sp>
        <p:nvSpPr>
          <p:cNvPr id="3" name="Θέση περιεχομένου 2">
            <a:extLst>
              <a:ext uri="{FF2B5EF4-FFF2-40B4-BE49-F238E27FC236}">
                <a16:creationId xmlns:a16="http://schemas.microsoft.com/office/drawing/2014/main" id="{81C0EFE5-58FA-CECF-F23F-21C60CE4403E}"/>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Φασματομετρία μάζας σταθερής αναλογίας ισοτόπων επέτρεψε τη διαφοροποίηση μεταξύ οργανικών και συμβατικά εκτρεφόμενων άσπρων γαρίδων (</a:t>
            </a:r>
            <a:r>
              <a:rPr lang="en-US" sz="2400" i="1" dirty="0">
                <a:latin typeface="Arial" panose="020B0604020202020204" pitchFamily="34" charset="0"/>
                <a:cs typeface="Arial" panose="020B0604020202020204" pitchFamily="34" charset="0"/>
              </a:rPr>
              <a:t>Litopenaeus </a:t>
            </a:r>
            <a:r>
              <a:rPr lang="en-US" sz="2400" i="1" dirty="0" err="1">
                <a:latin typeface="Arial" panose="020B0604020202020204" pitchFamily="34" charset="0"/>
                <a:cs typeface="Arial" panose="020B0604020202020204" pitchFamily="34" charset="0"/>
              </a:rPr>
              <a:t>vannamei</a:t>
            </a:r>
            <a:r>
              <a:rPr lang="el-GR" sz="2400" dirty="0">
                <a:latin typeface="Arial" panose="020B0604020202020204" pitchFamily="34" charset="0"/>
                <a:cs typeface="Arial" panose="020B0604020202020204" pitchFamily="34" charset="0"/>
              </a:rPr>
              <a:t>)</a:t>
            </a:r>
            <a:r>
              <a:rPr lang="el-GR" sz="2400" i="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χρησιμοποιώντας το συνδυασμό των τιμών </a:t>
            </a:r>
            <a:r>
              <a:rPr lang="el-GR" sz="2400" i="1" dirty="0">
                <a:latin typeface="Arial" panose="020B0604020202020204" pitchFamily="34" charset="0"/>
                <a:cs typeface="Arial" panose="020B0604020202020204" pitchFamily="34" charset="0"/>
              </a:rPr>
              <a:t>δ</a:t>
            </a:r>
            <a:r>
              <a:rPr lang="el-GR" sz="2400" baseline="30000" dirty="0">
                <a:latin typeface="Arial" panose="020B0604020202020204" pitchFamily="34" charset="0"/>
                <a:cs typeface="Arial" panose="020B0604020202020204" pitchFamily="34" charset="0"/>
              </a:rPr>
              <a:t>13</a:t>
            </a:r>
            <a:r>
              <a:rPr lang="en-US" sz="2400" dirty="0">
                <a:latin typeface="Arial" panose="020B0604020202020204" pitchFamily="34" charset="0"/>
                <a:cs typeface="Arial" panose="020B0604020202020204" pitchFamily="34" charset="0"/>
              </a:rPr>
              <a:t>C </a:t>
            </a:r>
            <a:r>
              <a:rPr lang="el-GR" sz="2400" dirty="0">
                <a:latin typeface="Arial" panose="020B0604020202020204" pitchFamily="34" charset="0"/>
                <a:cs typeface="Arial" panose="020B0604020202020204" pitchFamily="34" charset="0"/>
              </a:rPr>
              <a:t>και </a:t>
            </a:r>
            <a:r>
              <a:rPr lang="el-GR" sz="2400" i="1" dirty="0">
                <a:latin typeface="Arial" panose="020B0604020202020204" pitchFamily="34" charset="0"/>
                <a:cs typeface="Arial" panose="020B0604020202020204" pitchFamily="34" charset="0"/>
              </a:rPr>
              <a:t>δ</a:t>
            </a:r>
            <a:r>
              <a:rPr lang="el-GR" sz="2400" baseline="30000" dirty="0">
                <a:latin typeface="Arial" panose="020B0604020202020204" pitchFamily="34" charset="0"/>
                <a:cs typeface="Arial" panose="020B0604020202020204" pitchFamily="34" charset="0"/>
              </a:rPr>
              <a:t>15</a:t>
            </a:r>
            <a:r>
              <a:rPr lang="el-GR" sz="2400" dirty="0">
                <a:latin typeface="Arial" panose="020B0604020202020204" pitchFamily="34" charset="0"/>
                <a:cs typeface="Arial" panose="020B0604020202020204" pitchFamily="34" charset="0"/>
              </a:rPr>
              <a:t>Ν (</a:t>
            </a:r>
            <a:r>
              <a:rPr lang="en-US" sz="2400" dirty="0" err="1">
                <a:solidFill>
                  <a:schemeClr val="accent1"/>
                </a:solidFill>
                <a:latin typeface="Arial" panose="020B0604020202020204" pitchFamily="34" charset="0"/>
                <a:cs typeface="Arial" panose="020B0604020202020204" pitchFamily="34" charset="0"/>
              </a:rPr>
              <a:t>Ostermeyer</a:t>
            </a:r>
            <a:r>
              <a:rPr lang="en-US" sz="2400" dirty="0">
                <a:solidFill>
                  <a:schemeClr val="accent1"/>
                </a:solidFill>
                <a:latin typeface="Arial" panose="020B0604020202020204" pitchFamily="34" charset="0"/>
                <a:cs typeface="Arial" panose="020B0604020202020204" pitchFamily="34" charset="0"/>
              </a:rPr>
              <a:t> et al., 2014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Πράγματι, σύμφωνα με τους </a:t>
            </a:r>
            <a:r>
              <a:rPr lang="en-US" sz="2400" dirty="0">
                <a:solidFill>
                  <a:schemeClr val="accent1"/>
                </a:solidFill>
                <a:latin typeface="Arial" panose="020B0604020202020204" pitchFamily="34" charset="0"/>
                <a:cs typeface="Arial" panose="020B0604020202020204" pitchFamily="34" charset="0"/>
              </a:rPr>
              <a:t>Li et al. </a:t>
            </a:r>
            <a:r>
              <a:rPr lang="en-US" sz="2400" dirty="0">
                <a:latin typeface="Arial" panose="020B0604020202020204" pitchFamily="34" charset="0"/>
                <a:cs typeface="Arial" panose="020B0604020202020204" pitchFamily="34" charset="0"/>
              </a:rPr>
              <a:t>(</a:t>
            </a:r>
            <a:r>
              <a:rPr lang="en-US" sz="2400" dirty="0">
                <a:solidFill>
                  <a:schemeClr val="accent1"/>
                </a:solidFill>
                <a:latin typeface="Arial" panose="020B0604020202020204" pitchFamily="34" charset="0"/>
                <a:cs typeface="Arial" panose="020B0604020202020204" pitchFamily="34" charset="0"/>
              </a:rPr>
              <a:t>2016</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 η σταθερή ισοτοπική ανάλυση είναι μια πολύ υποσχόμενη προσέγγιση για τον έλεγχο της παραγωγής μεθόδων ψαριών (άγρια ή εκτρεφόμενα, βιολογικά ή συμβατικά) λόγω των τροφών τους.</a:t>
            </a:r>
          </a:p>
        </p:txBody>
      </p:sp>
      <p:grpSp>
        <p:nvGrpSpPr>
          <p:cNvPr id="4" name="Ομάδα 3">
            <a:extLst>
              <a:ext uri="{FF2B5EF4-FFF2-40B4-BE49-F238E27FC236}">
                <a16:creationId xmlns:a16="http://schemas.microsoft.com/office/drawing/2014/main" id="{BD528C3B-8541-C0DC-68E9-7276689E4458}"/>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9BB80C8-8B87-16F7-EF65-BBDE1AF7352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2DFD2E8-6004-C3D0-0000-CF54C10F42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1538819-7635-080F-B764-375944AC7A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7580239-2C3B-0543-D5BF-6AA5E97335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9188386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FDF0CE-74BC-3C20-F692-356BDFC23687}"/>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Προφίλ ιχνοστοιχείων (</a:t>
            </a:r>
            <a:r>
              <a:rPr lang="en-US" dirty="0">
                <a:latin typeface="Arial" panose="020B0604020202020204" pitchFamily="34" charset="0"/>
                <a:cs typeface="Arial" panose="020B0604020202020204" pitchFamily="34" charset="0"/>
              </a:rPr>
              <a:t>Element profiling)</a:t>
            </a:r>
            <a:endParaRPr lang="el-GR"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D6012FED-2E25-9B9D-A77A-E47D1187143B}"/>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Τα άγρια και εκτρεφόμενα ψάρια έχουν διαφορετική διατροφή που οδηγεί σε ξεχωριστά βιοχημικά, οργανοληπτικά και φυσικά χαρακτηριστικά, για παράδειγμα, τα λιπαρά τους οξέα (</a:t>
            </a:r>
            <a:r>
              <a:rPr lang="en-US" sz="2400" dirty="0">
                <a:solidFill>
                  <a:schemeClr val="accent1"/>
                </a:solidFill>
                <a:latin typeface="Arial" panose="020B0604020202020204" pitchFamily="34" charset="0"/>
                <a:cs typeface="Arial" panose="020B0604020202020204" pitchFamily="34" charset="0"/>
              </a:rPr>
              <a:t>Grigorakis, 2007; Busetto et al., 2008</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αλλά και τα μικρο- και μακρο-στοιχεία είναι διαφορετικά (</a:t>
            </a:r>
            <a:r>
              <a:rPr lang="en-US" sz="2400" dirty="0">
                <a:solidFill>
                  <a:schemeClr val="accent1"/>
                </a:solidFill>
                <a:latin typeface="Arial" panose="020B0604020202020204" pitchFamily="34" charset="0"/>
                <a:cs typeface="Arial" panose="020B0604020202020204" pitchFamily="34" charset="0"/>
              </a:rPr>
              <a:t>Yamashita et al., 2005; </a:t>
            </a:r>
            <a:r>
              <a:rPr lang="el-GR" sz="2400" dirty="0">
                <a:solidFill>
                  <a:srgbClr val="0070C0"/>
                </a:solidFill>
                <a:latin typeface="Arial" panose="020B0604020202020204" pitchFamily="34" charset="0"/>
                <a:cs typeface="Arial" panose="020B0604020202020204" pitchFamily="34" charset="0"/>
              </a:rPr>
              <a:t>Ταραπουλούζη, Αγριοπούλου και Βαρζάκας, 2021</a:t>
            </a:r>
            <a:r>
              <a:rPr lang="en-US" sz="2400" dirty="0">
                <a:solidFill>
                  <a:schemeClr val="accent1"/>
                </a:solidFill>
                <a:latin typeface="Arial" panose="020B0604020202020204" pitchFamily="34" charset="0"/>
                <a:cs typeface="Arial" panose="020B0604020202020204" pitchFamily="34" charset="0"/>
              </a:rPr>
              <a:t>; </a:t>
            </a:r>
            <a:r>
              <a:rPr lang="en-US" sz="2400" b="0" dirty="0">
                <a:solidFill>
                  <a:schemeClr val="accent1"/>
                </a:solidFill>
                <a:effectLst/>
                <a:latin typeface="Arial" panose="020B0604020202020204" pitchFamily="34" charset="0"/>
                <a:cs typeface="Arial" panose="020B0604020202020204" pitchFamily="34" charset="0"/>
              </a:rPr>
              <a:t>Custódio</a:t>
            </a:r>
            <a:r>
              <a:rPr lang="en-US" sz="2400" dirty="0">
                <a:solidFill>
                  <a:schemeClr val="accent1"/>
                </a:solidFill>
                <a:latin typeface="Arial" panose="020B0604020202020204" pitchFamily="34" charset="0"/>
                <a:cs typeface="Arial" panose="020B0604020202020204" pitchFamily="34" charset="0"/>
              </a:rPr>
              <a:t> et al., 2011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Τέτοια χαρακτηριστικά μπορούν να χρησιμοποιηθούν για σκοπούς </a:t>
            </a:r>
            <a:r>
              <a:rPr lang="el-GR" sz="2400" b="1" dirty="0">
                <a:latin typeface="Arial" panose="020B0604020202020204" pitchFamily="34" charset="0"/>
                <a:cs typeface="Arial" panose="020B0604020202020204" pitchFamily="34" charset="0"/>
              </a:rPr>
              <a:t>ιχνηλασιμότητας </a:t>
            </a:r>
            <a:r>
              <a:rPr lang="el-GR" sz="2400" dirty="0">
                <a:latin typeface="Arial" panose="020B0604020202020204" pitchFamily="34" charset="0"/>
                <a:cs typeface="Arial" panose="020B0604020202020204" pitchFamily="34" charset="0"/>
              </a:rPr>
              <a:t>(</a:t>
            </a:r>
            <a:r>
              <a:rPr lang="en-US" sz="2400" dirty="0">
                <a:solidFill>
                  <a:schemeClr val="accent1"/>
                </a:solidFill>
                <a:latin typeface="Arial" panose="020B0604020202020204" pitchFamily="34" charset="0"/>
                <a:cs typeface="Arial" panose="020B0604020202020204" pitchFamily="34" charset="0"/>
              </a:rPr>
              <a:t>Rasmussen et al., 2000; Busetto et al., 2008</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9E3AD808-D0FC-F1B0-F989-F5225883C247}"/>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05A7D65-CA7E-E1DA-11A9-0AF0C1E7D51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A2649B2-617F-1060-DD99-157B712AD1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D618F354-1887-349F-E3D6-C1C60C21E7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4FC8D66-5E18-3AF0-6EFE-65FF8456DA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3193181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30633A1C-B3B6-7CB6-D10A-A10FE28386E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F5B9983-28A1-BF96-358C-43C36D5416C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4FFA2A7-4CC0-CF62-6730-2407FEC093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52000CC-3EE3-C54C-876A-1F359A1C4B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3802FB9-CE09-24AE-21C4-D2E4E7D5549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D5C74DA4-96AC-A3AD-AF4D-279D5402C929}"/>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Προφίλ ιχνοστοιχείων (</a:t>
            </a:r>
            <a:r>
              <a:rPr lang="en-US" dirty="0">
                <a:latin typeface="Arial" panose="020B0604020202020204" pitchFamily="34" charset="0"/>
                <a:cs typeface="Arial" panose="020B0604020202020204" pitchFamily="34" charset="0"/>
              </a:rPr>
              <a:t>Element profiling)</a:t>
            </a:r>
            <a:endParaRPr lang="el-GR" dirty="0"/>
          </a:p>
        </p:txBody>
      </p:sp>
      <p:sp>
        <p:nvSpPr>
          <p:cNvPr id="3" name="Θέση περιεχομένου 2">
            <a:extLst>
              <a:ext uri="{FF2B5EF4-FFF2-40B4-BE49-F238E27FC236}">
                <a16:creationId xmlns:a16="http://schemas.microsoft.com/office/drawing/2014/main" id="{286F4853-EB31-9833-CB59-826C590DCEE1}"/>
              </a:ext>
            </a:extLst>
          </p:cNvPr>
          <p:cNvSpPr>
            <a:spLocks noGrp="1"/>
          </p:cNvSpPr>
          <p:nvPr>
            <p:ph idx="1"/>
          </p:nvPr>
        </p:nvSpPr>
        <p:spPr>
          <a:xfrm>
            <a:off x="457200" y="1600200"/>
            <a:ext cx="8229600" cy="4925144"/>
          </a:xfrm>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Μια πληθώρα παραμέτρων έχουν χρησιμοποιηθεί τα τελευταία χρόνια για τον προσδιορισμό της γνησιότητας των ιχθυηρών, όπως π.χ., προφίλ λιπαρών οξέων (</a:t>
            </a:r>
            <a:r>
              <a:rPr lang="en-US" sz="2400" dirty="0">
                <a:solidFill>
                  <a:schemeClr val="accent1"/>
                </a:solidFill>
                <a:latin typeface="Arial" panose="020B0604020202020204" pitchFamily="34" charset="0"/>
                <a:cs typeface="Arial" panose="020B0604020202020204" pitchFamily="34" charset="0"/>
              </a:rPr>
              <a:t>Alasalvar et al., 2002</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καροτινοειδή (</a:t>
            </a:r>
            <a:r>
              <a:rPr lang="en-US" sz="2400" dirty="0">
                <a:solidFill>
                  <a:schemeClr val="accent1"/>
                </a:solidFill>
                <a:latin typeface="Arial" panose="020B0604020202020204" pitchFamily="34" charset="0"/>
                <a:cs typeface="Arial" panose="020B0604020202020204" pitchFamily="34" charset="0"/>
              </a:rPr>
              <a:t>Moretti et al., 2006</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παρουσία μολυσματικών ουσιών (</a:t>
            </a:r>
            <a:r>
              <a:rPr lang="en-US" sz="2400" dirty="0" err="1">
                <a:solidFill>
                  <a:schemeClr val="accent1"/>
                </a:solidFill>
                <a:latin typeface="Arial" panose="020B0604020202020204" pitchFamily="34" charset="0"/>
                <a:cs typeface="Arial" panose="020B0604020202020204" pitchFamily="34" charset="0"/>
              </a:rPr>
              <a:t>Fallah</a:t>
            </a:r>
            <a:r>
              <a:rPr lang="en-US" sz="2400" dirty="0">
                <a:solidFill>
                  <a:schemeClr val="accent1"/>
                </a:solidFill>
                <a:latin typeface="Arial" panose="020B0604020202020204" pitchFamily="34" charset="0"/>
                <a:cs typeface="Arial" panose="020B0604020202020204" pitchFamily="34" charset="0"/>
              </a:rPr>
              <a:t> et al., 2011</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και ισοτοπικές αναλογίες (</a:t>
            </a:r>
            <a:r>
              <a:rPr lang="en-US" sz="2400" dirty="0">
                <a:solidFill>
                  <a:schemeClr val="accent1"/>
                </a:solidFill>
                <a:latin typeface="Arial" panose="020B0604020202020204" pitchFamily="34" charset="0"/>
                <a:cs typeface="Arial" panose="020B0604020202020204" pitchFamily="34" charset="0"/>
              </a:rPr>
              <a:t>Bell et al., 2007; Busetto et al., 2008</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Μελέτες έχουν αναφέρει ότι ο συνδυασμός διαφορετικών τεχνικών (ισοτοπικές αναλύσεις και σύσταση λιπαρών οξέων επιτρέπει τη διαφοροποίηση μεταξύ εκτρεφόμενων και άγριων </a:t>
            </a:r>
            <a:r>
              <a:rPr lang="el-GR" sz="2400" dirty="0" err="1">
                <a:latin typeface="Arial" panose="020B0604020202020204" pitchFamily="34" charset="0"/>
                <a:cs typeface="Arial" panose="020B0604020202020204" pitchFamily="34" charset="0"/>
              </a:rPr>
              <a:t>λαβρακίων</a:t>
            </a:r>
            <a:r>
              <a:rPr lang="el-GR"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Bell et al., 2007</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και μεταξύ εκτρεφόμενων και άγριων ψαριών του είδους καλκάνι (</a:t>
            </a:r>
            <a:r>
              <a:rPr lang="en-US" sz="2400" dirty="0">
                <a:latin typeface="Arial" panose="020B0604020202020204" pitchFamily="34" charset="0"/>
                <a:cs typeface="Arial" panose="020B0604020202020204" pitchFamily="34" charset="0"/>
              </a:rPr>
              <a:t>turbot</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Busetto et al., 2008</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0033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6DCEF-99F8-7482-1D22-F82042B0F472}"/>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Προφίλ ιχνοστοιχείων (</a:t>
            </a:r>
            <a:r>
              <a:rPr lang="en-US" dirty="0">
                <a:latin typeface="Arial" panose="020B0604020202020204" pitchFamily="34" charset="0"/>
                <a:cs typeface="Arial" panose="020B0604020202020204" pitchFamily="34" charset="0"/>
              </a:rPr>
              <a:t>Element profiling)</a:t>
            </a:r>
            <a:endParaRPr lang="el-GR" dirty="0"/>
          </a:p>
        </p:txBody>
      </p:sp>
      <p:sp>
        <p:nvSpPr>
          <p:cNvPr id="3" name="Θέση περιεχομένου 2">
            <a:extLst>
              <a:ext uri="{FF2B5EF4-FFF2-40B4-BE49-F238E27FC236}">
                <a16:creationId xmlns:a16="http://schemas.microsoft.com/office/drawing/2014/main" id="{45E836A3-10F8-6523-1CF1-0262ECB02C2B}"/>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Οι </a:t>
            </a:r>
            <a:r>
              <a:rPr lang="en-US" sz="2400" dirty="0">
                <a:solidFill>
                  <a:schemeClr val="accent1"/>
                </a:solidFill>
                <a:latin typeface="Arial" panose="020B0604020202020204" pitchFamily="34" charset="0"/>
                <a:cs typeface="Arial" panose="020B0604020202020204" pitchFamily="34" charset="0"/>
              </a:rPr>
              <a:t>Ortea</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και </a:t>
            </a:r>
            <a:r>
              <a:rPr lang="en-US" sz="2400" dirty="0">
                <a:solidFill>
                  <a:schemeClr val="accent1"/>
                </a:solidFill>
                <a:latin typeface="Arial" panose="020B0604020202020204" pitchFamily="34" charset="0"/>
                <a:cs typeface="Arial" panose="020B0604020202020204" pitchFamily="34" charset="0"/>
              </a:rPr>
              <a:t>Gallardo </a:t>
            </a:r>
            <a:r>
              <a:rPr lang="en-US" sz="2400" dirty="0">
                <a:latin typeface="Arial" panose="020B0604020202020204" pitchFamily="34" charset="0"/>
                <a:cs typeface="Arial" panose="020B0604020202020204" pitchFamily="34" charset="0"/>
              </a:rPr>
              <a:t>(</a:t>
            </a:r>
            <a:r>
              <a:rPr lang="en-US" sz="2400" dirty="0">
                <a:solidFill>
                  <a:schemeClr val="accent1"/>
                </a:solidFill>
                <a:latin typeface="Arial" panose="020B0604020202020204" pitchFamily="34" charset="0"/>
                <a:cs typeface="Arial" panose="020B0604020202020204" pitchFamily="34" charset="0"/>
              </a:rPr>
              <a:t>2015</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θεώρησαν πως θα μπορούσαν να διαφοροποιηθούν τρεις παράγοντες ποιότητας</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r>
              <a:rPr lang="el-GR" sz="2400" dirty="0">
                <a:latin typeface="Arial" panose="020B0604020202020204" pitchFamily="34" charset="0"/>
                <a:cs typeface="Arial" panose="020B0604020202020204" pitchFamily="34" charset="0"/>
              </a:rPr>
              <a:t>Μέθοδος παραγωγής,</a:t>
            </a:r>
          </a:p>
          <a:p>
            <a:r>
              <a:rPr lang="el-GR" sz="2400" dirty="0">
                <a:latin typeface="Arial" panose="020B0604020202020204" pitchFamily="34" charset="0"/>
                <a:cs typeface="Arial" panose="020B0604020202020204" pitchFamily="34" charset="0"/>
              </a:rPr>
              <a:t>Γεωγραφική προέλευση,</a:t>
            </a:r>
          </a:p>
          <a:p>
            <a:r>
              <a:rPr lang="el-GR" sz="2400" dirty="0">
                <a:latin typeface="Arial" panose="020B0604020202020204" pitchFamily="34" charset="0"/>
                <a:cs typeface="Arial" panose="020B0604020202020204" pitchFamily="34" charset="0"/>
              </a:rPr>
              <a:t>Βιολογικά είδη.</a:t>
            </a:r>
          </a:p>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a:latin typeface="Arial" panose="020B0604020202020204" pitchFamily="34" charset="0"/>
                <a:cs typeface="Arial" panose="020B0604020202020204" pitchFamily="34" charset="0"/>
              </a:rPr>
              <a:t>με βάση το προφίλ ιχνοστοιχείων και του λόγου των σταθερών ισοτόπων.</a:t>
            </a:r>
          </a:p>
        </p:txBody>
      </p:sp>
      <p:grpSp>
        <p:nvGrpSpPr>
          <p:cNvPr id="4" name="Ομάδα 3">
            <a:extLst>
              <a:ext uri="{FF2B5EF4-FFF2-40B4-BE49-F238E27FC236}">
                <a16:creationId xmlns:a16="http://schemas.microsoft.com/office/drawing/2014/main" id="{1E77AFA1-7FFC-8E97-EFC2-025DF0C2215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F9A1B734-F702-A1B4-574A-50B3DEFAE60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9630925E-BC6E-A602-28E2-5B9C2ECE35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552BE60-106B-8685-5B66-E3BDA6EB5E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9182EB6-9D69-EFCC-7E7E-9F6303AC997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8237556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0A8F96-9C33-BAC9-3F3B-29D4A2D91114}"/>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Προφίλ ιχνοστοιχείων (</a:t>
            </a:r>
            <a:r>
              <a:rPr lang="en-US" dirty="0">
                <a:latin typeface="Arial" panose="020B0604020202020204" pitchFamily="34" charset="0"/>
                <a:cs typeface="Arial" panose="020B0604020202020204" pitchFamily="34" charset="0"/>
              </a:rPr>
              <a:t>Element profiling)</a:t>
            </a:r>
            <a:endParaRPr lang="el-GR" dirty="0"/>
          </a:p>
        </p:txBody>
      </p:sp>
      <p:sp>
        <p:nvSpPr>
          <p:cNvPr id="3" name="Θέση περιεχομένου 2">
            <a:extLst>
              <a:ext uri="{FF2B5EF4-FFF2-40B4-BE49-F238E27FC236}">
                <a16:creationId xmlns:a16="http://schemas.microsoft.com/office/drawing/2014/main" id="{AAB2504D-9C60-3FDE-D664-D2886C2E547E}"/>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δημιουργία προφίλ ιχνοστοιχείων είναι ένα επιτυχημένο εργαλείο για την αξιολόγηση της αυθεντικότητας της υδατοκαλλιέργειας.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Το προφίλ ιχνοστοιχείων χρησιμοποιήθηκε για τη διάκριση της γεωγραφικής προέλευσης της σκληρής γυαλιστερής (αχιβάδα, </a:t>
            </a:r>
            <a:r>
              <a:rPr lang="en-US" sz="2400" dirty="0">
                <a:latin typeface="Arial" panose="020B0604020202020204" pitchFamily="34" charset="0"/>
                <a:cs typeface="Arial" panose="020B0604020202020204" pitchFamily="34" charset="0"/>
              </a:rPr>
              <a:t>short-neck clams) (</a:t>
            </a:r>
            <a:r>
              <a:rPr lang="en-US" sz="2400" dirty="0">
                <a:solidFill>
                  <a:schemeClr val="accent1"/>
                </a:solidFill>
                <a:latin typeface="Arial" panose="020B0604020202020204" pitchFamily="34" charset="0"/>
                <a:cs typeface="Arial" panose="020B0604020202020204" pitchFamily="34" charset="0"/>
              </a:rPr>
              <a:t>Iguchi et</a:t>
            </a:r>
            <a:r>
              <a:rPr lang="el-GR" sz="2400" dirty="0">
                <a:solidFill>
                  <a:schemeClr val="accent1"/>
                </a:solidFill>
                <a:latin typeface="Arial" panose="020B0604020202020204" pitchFamily="34" charset="0"/>
                <a:cs typeface="Arial" panose="020B0604020202020204" pitchFamily="34" charset="0"/>
              </a:rPr>
              <a:t>., 2013</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τη γεωγραφική προέλευση και μέθοδο παραγωγής τριών ειδών σολομού (</a:t>
            </a:r>
            <a:r>
              <a:rPr lang="en-US" sz="2400" dirty="0">
                <a:solidFill>
                  <a:schemeClr val="accent1"/>
                </a:solidFill>
                <a:latin typeface="Arial" panose="020B0604020202020204" pitchFamily="34" charset="0"/>
                <a:cs typeface="Arial" panose="020B0604020202020204" pitchFamily="34" charset="0"/>
              </a:rPr>
              <a:t>Anderson et al., 2010</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και γατόψαρων που παράγονται σε διαφορετικού τύπου λίμνες (</a:t>
            </a:r>
            <a:r>
              <a:rPr lang="en-US" sz="2400" dirty="0">
                <a:solidFill>
                  <a:schemeClr val="accent1"/>
                </a:solidFill>
                <a:latin typeface="Arial" panose="020B0604020202020204" pitchFamily="34" charset="0"/>
                <a:cs typeface="Arial" panose="020B0604020202020204" pitchFamily="34" charset="0"/>
              </a:rPr>
              <a:t>Li et al., 2015</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18A26DED-5756-B575-3F42-145DE483727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F5D443D6-B5DF-DD31-F2E7-376C3020AE5E}"/>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CA8DCF2-4F69-FFE9-AD4E-CB68361F02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9FF2615-231E-C434-495D-8474B64CC4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2114337-063C-300A-9171-5CE3A58D7A0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0784430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96C33B-921B-11CB-269F-FCDF44CDAAAC}"/>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Προφίλ ιχνοστοιχείων (</a:t>
            </a:r>
            <a:r>
              <a:rPr lang="en-US" dirty="0">
                <a:latin typeface="Arial" panose="020B0604020202020204" pitchFamily="34" charset="0"/>
                <a:cs typeface="Arial" panose="020B0604020202020204" pitchFamily="34" charset="0"/>
              </a:rPr>
              <a:t>Element profiling)</a:t>
            </a:r>
            <a:endParaRPr lang="el-GR" dirty="0"/>
          </a:p>
        </p:txBody>
      </p:sp>
      <p:sp>
        <p:nvSpPr>
          <p:cNvPr id="3" name="Θέση περιεχομένου 2">
            <a:extLst>
              <a:ext uri="{FF2B5EF4-FFF2-40B4-BE49-F238E27FC236}">
                <a16:creationId xmlns:a16="http://schemas.microsoft.com/office/drawing/2014/main" id="{B12E7B3F-0D3F-3809-F575-92E7FC4FFF06}"/>
              </a:ext>
            </a:extLst>
          </p:cNvPr>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Οι τεχνικές για τον εντοπισμό της γεωγραφικής προέλευσης και των μεθόδων παραγωγής είναι ακόμα σπάνιες και όχι συνήθως εφαρμοζόμενες από τις αρχές ασφάλειας τροφίμων.</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Σκοπός της μελέτης των</a:t>
            </a:r>
            <a:r>
              <a:rPr lang="en-US"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Chaguri et al. </a:t>
            </a:r>
            <a:r>
              <a:rPr lang="en-US" sz="2400" dirty="0">
                <a:latin typeface="Arial" panose="020B0604020202020204" pitchFamily="34" charset="0"/>
                <a:cs typeface="Arial" panose="020B0604020202020204" pitchFamily="34" charset="0"/>
              </a:rPr>
              <a:t>(</a:t>
            </a:r>
            <a:r>
              <a:rPr lang="en-US" sz="2400" dirty="0">
                <a:solidFill>
                  <a:schemeClr val="accent1"/>
                </a:solidFill>
                <a:latin typeface="Arial" panose="020B0604020202020204" pitchFamily="34" charset="0"/>
                <a:cs typeface="Arial" panose="020B0604020202020204" pitchFamily="34" charset="0"/>
              </a:rPr>
              <a:t>2017</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ήταν να εκτιμηθεί η αποτελεσματικότητα της χημικές σύστασης, το προφίλ λιπαρών οξέων, η περιεκτικότητα σε </a:t>
            </a:r>
            <a:r>
              <a:rPr lang="el-GR" sz="2400" dirty="0" err="1">
                <a:latin typeface="Arial" panose="020B0604020202020204" pitchFamily="34" charset="0"/>
                <a:cs typeface="Arial" panose="020B0604020202020204" pitchFamily="34" charset="0"/>
              </a:rPr>
              <a:t>μακρο</a:t>
            </a:r>
            <a:r>
              <a:rPr lang="el-GR" sz="2400" dirty="0">
                <a:latin typeface="Arial" panose="020B0604020202020204" pitchFamily="34" charset="0"/>
                <a:cs typeface="Arial" panose="020B0604020202020204" pitchFamily="34" charset="0"/>
              </a:rPr>
              <a:t>- και </a:t>
            </a:r>
            <a:r>
              <a:rPr lang="el-GR" sz="2400" dirty="0" err="1">
                <a:latin typeface="Arial" panose="020B0604020202020204" pitchFamily="34" charset="0"/>
                <a:cs typeface="Arial" panose="020B0604020202020204" pitchFamily="34" charset="0"/>
              </a:rPr>
              <a:t>μικρο</a:t>
            </a:r>
            <a:r>
              <a:rPr lang="el-GR" sz="2400" dirty="0">
                <a:latin typeface="Arial" panose="020B0604020202020204" pitchFamily="34" charset="0"/>
                <a:cs typeface="Arial" panose="020B0604020202020204" pitchFamily="34" charset="0"/>
              </a:rPr>
              <a:t>-ιχνοστοιχεία και οι αναλογίες σταθερών ισοτόπων για τη διάκριση άγριου και εκτρεφόμενου κρανιού (</a:t>
            </a:r>
            <a:r>
              <a:rPr lang="en-US" sz="2400" dirty="0" err="1">
                <a:latin typeface="Arial" panose="020B0604020202020204" pitchFamily="34" charset="0"/>
                <a:cs typeface="Arial" panose="020B0604020202020204" pitchFamily="34" charset="0"/>
              </a:rPr>
              <a:t>meagre</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EE35E4C3-DCAB-2F59-99CC-483B2E52FF5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1DED0EA-BCD1-DDDF-7C68-515B6FB8E7B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50C57EE-C289-5B8D-418A-BA617AB9C11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83D471A-D2C2-3FA6-A733-82C9F72F4F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14BF70E-2F92-60E9-FB19-273C8EAEE0A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0447472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0D7F6518-FF28-675E-4699-8754D27267B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C33009E8-F393-B56E-7CF9-D2409940224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BA6C218-7B28-60DF-868C-5218AAC3E7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1C21F144-7B2C-F05E-BFAF-6EB29947D3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F8799401-89EE-FAB0-7D42-5D060973812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CF88295C-7C49-ECB6-2A8B-689CBC2E5A7F}"/>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Φασματοσκοπία Πυρηνικού Μαγνητικού Συντονισμού (</a:t>
            </a:r>
            <a:r>
              <a:rPr lang="en-US" dirty="0">
                <a:latin typeface="Arial" panose="020B0604020202020204" pitchFamily="34" charset="0"/>
                <a:cs typeface="Arial" panose="020B0604020202020204" pitchFamily="34" charset="0"/>
              </a:rPr>
              <a:t>NMR)</a:t>
            </a:r>
            <a:endParaRPr lang="el-GR" dirty="0">
              <a:latin typeface="Arial" panose="020B0604020202020204" pitchFamily="34" charset="0"/>
              <a:cs typeface="Arial" panose="020B0604020202020204" pitchFamily="34" charset="0"/>
            </a:endParaRPr>
          </a:p>
        </p:txBody>
      </p:sp>
      <p:sp>
        <p:nvSpPr>
          <p:cNvPr id="3" name="Θέση περιεχομένου 2">
            <a:extLst>
              <a:ext uri="{FF2B5EF4-FFF2-40B4-BE49-F238E27FC236}">
                <a16:creationId xmlns:a16="http://schemas.microsoft.com/office/drawing/2014/main" id="{27137EF6-0AF2-9F71-7DA9-99C178427998}"/>
              </a:ext>
            </a:extLst>
          </p:cNvPr>
          <p:cNvSpPr>
            <a:spLocks noGrp="1"/>
          </p:cNvSpPr>
          <p:nvPr>
            <p:ph idx="1"/>
          </p:nvPr>
        </p:nvSpPr>
        <p:spPr>
          <a:xfrm>
            <a:off x="457200" y="1628800"/>
            <a:ext cx="8229600" cy="4525963"/>
          </a:xfrm>
        </p:spPr>
        <p:txBody>
          <a:bodyPr>
            <a:normAutofit/>
          </a:bodyPr>
          <a:lstStyle/>
          <a:p>
            <a:pPr marL="0" indent="0" algn="just">
              <a:buNone/>
            </a:pPr>
            <a:r>
              <a:rPr lang="el-GR" sz="2400" dirty="0">
                <a:latin typeface="Arial" panose="020B0604020202020204" pitchFamily="34" charset="0"/>
                <a:cs typeface="Arial" panose="020B0604020202020204" pitchFamily="34" charset="0"/>
              </a:rPr>
              <a:t>Μυϊκά λιπίδια τεσσάρων διαφορετικών ψαριών που ανήκουν στην οικογένεια γαδοειδών </a:t>
            </a:r>
            <a:endParaRPr lang="en-US" sz="2400" dirty="0">
              <a:latin typeface="Arial" panose="020B0604020202020204" pitchFamily="34" charset="0"/>
              <a:cs typeface="Arial" panose="020B0604020202020204" pitchFamily="34" charset="0"/>
            </a:endParaRPr>
          </a:p>
          <a:p>
            <a:pPr algn="just"/>
            <a:r>
              <a:rPr lang="en-US" sz="2400" i="1" dirty="0">
                <a:latin typeface="Arial" panose="020B0604020202020204" pitchFamily="34" charset="0"/>
                <a:cs typeface="Arial" panose="020B0604020202020204" pitchFamily="34" charset="0"/>
              </a:rPr>
              <a:t>Gadus </a:t>
            </a:r>
            <a:r>
              <a:rPr lang="en-US" sz="2400" i="1" dirty="0" err="1">
                <a:latin typeface="Arial" panose="020B0604020202020204" pitchFamily="34" charset="0"/>
                <a:cs typeface="Arial" panose="020B0604020202020204" pitchFamily="34" charset="0"/>
              </a:rPr>
              <a:t>morhua</a:t>
            </a:r>
            <a:r>
              <a:rPr lang="en-US" sz="2400" dirty="0">
                <a:latin typeface="Arial" panose="020B0604020202020204" pitchFamily="34" charset="0"/>
                <a:cs typeface="Arial" panose="020B0604020202020204" pitchFamily="34" charset="0"/>
              </a:rPr>
              <a:t>, </a:t>
            </a:r>
          </a:p>
          <a:p>
            <a:pPr algn="just"/>
            <a:r>
              <a:rPr lang="en-US" sz="2400" i="1" dirty="0">
                <a:latin typeface="Arial" panose="020B0604020202020204" pitchFamily="34" charset="0"/>
                <a:cs typeface="Arial" panose="020B0604020202020204" pitchFamily="34" charset="0"/>
              </a:rPr>
              <a:t>Melanogrammus </a:t>
            </a:r>
            <a:r>
              <a:rPr lang="en-US" sz="2400" i="1" dirty="0" err="1">
                <a:latin typeface="Arial" panose="020B0604020202020204" pitchFamily="34" charset="0"/>
                <a:cs typeface="Arial" panose="020B0604020202020204" pitchFamily="34" charset="0"/>
              </a:rPr>
              <a:t>aegl</a:t>
            </a:r>
            <a:r>
              <a:rPr lang="el-GR" sz="2400" i="1" dirty="0">
                <a:latin typeface="Arial" panose="020B0604020202020204" pitchFamily="34" charset="0"/>
                <a:cs typeface="Arial" panose="020B0604020202020204" pitchFamily="34" charset="0"/>
              </a:rPr>
              <a:t>ι</a:t>
            </a:r>
            <a:r>
              <a:rPr lang="en-US" sz="2400" i="1" dirty="0" err="1">
                <a:latin typeface="Arial" panose="020B0604020202020204" pitchFamily="34" charset="0"/>
                <a:cs typeface="Arial" panose="020B0604020202020204" pitchFamily="34" charset="0"/>
              </a:rPr>
              <a:t>finus</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algn="just"/>
            <a:r>
              <a:rPr lang="en-US" sz="2400" i="1" dirty="0">
                <a:latin typeface="Arial" panose="020B0604020202020204" pitchFamily="34" charset="0"/>
                <a:cs typeface="Arial" panose="020B0604020202020204" pitchFamily="34" charset="0"/>
              </a:rPr>
              <a:t>Pollachius virens </a:t>
            </a:r>
            <a:r>
              <a:rPr lang="el-GR" sz="2400" dirty="0">
                <a:latin typeface="Arial" panose="020B0604020202020204" pitchFamily="34" charset="0"/>
                <a:cs typeface="Arial" panose="020B0604020202020204" pitchFamily="34" charset="0"/>
              </a:rPr>
              <a:t>και </a:t>
            </a:r>
            <a:endParaRPr lang="en-US" sz="2400" dirty="0">
              <a:latin typeface="Arial" panose="020B0604020202020204" pitchFamily="34" charset="0"/>
              <a:cs typeface="Arial" panose="020B0604020202020204" pitchFamily="34" charset="0"/>
            </a:endParaRPr>
          </a:p>
          <a:p>
            <a:pPr algn="just"/>
            <a:r>
              <a:rPr lang="en-US" sz="2400" i="1" dirty="0">
                <a:latin typeface="Arial" panose="020B0604020202020204" pitchFamily="34" charset="0"/>
                <a:cs typeface="Arial" panose="020B0604020202020204" pitchFamily="34" charset="0"/>
              </a:rPr>
              <a:t>Pollachius </a:t>
            </a:r>
            <a:r>
              <a:rPr lang="en-US" sz="2400" i="1" dirty="0" err="1">
                <a:latin typeface="Arial" panose="020B0604020202020204" pitchFamily="34" charset="0"/>
                <a:cs typeface="Arial" panose="020B0604020202020204" pitchFamily="34" charset="0"/>
              </a:rPr>
              <a:t>pollachius</a:t>
            </a:r>
            <a:r>
              <a:rPr lang="en-US" sz="2400" i="1"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υποβλήθηκαν σε φασματοσκοπική ανάλυση πυρηνικού μαγνητικού συντονισμού (</a:t>
            </a:r>
            <a:r>
              <a:rPr lang="en-US" sz="2400" dirty="0">
                <a:latin typeface="Arial" panose="020B0604020202020204" pitchFamily="34" charset="0"/>
                <a:cs typeface="Arial" panose="020B0604020202020204" pitchFamily="34" charset="0"/>
              </a:rPr>
              <a:t>Nuclear Magnetic Resonance-NMR) </a:t>
            </a:r>
            <a:r>
              <a:rPr lang="en-US" sz="2400" baseline="30000" dirty="0">
                <a:latin typeface="Arial" panose="020B0604020202020204" pitchFamily="34" charset="0"/>
                <a:cs typeface="Arial" panose="020B0604020202020204" pitchFamily="34" charset="0"/>
              </a:rPr>
              <a:t>13</a:t>
            </a:r>
            <a:r>
              <a:rPr lang="en-US" sz="2400" dirty="0">
                <a:latin typeface="Arial" panose="020B0604020202020204" pitchFamily="34" charset="0"/>
                <a:cs typeface="Arial" panose="020B0604020202020204" pitchFamily="34" charset="0"/>
              </a:rPr>
              <a:t>C-NMR </a:t>
            </a:r>
            <a:r>
              <a:rPr lang="el-GR" sz="2400" dirty="0">
                <a:latin typeface="Arial" panose="020B0604020202020204" pitchFamily="34" charset="0"/>
                <a:cs typeface="Arial" panose="020B0604020202020204" pitchFamily="34" charset="0"/>
              </a:rPr>
              <a:t>του προφίλ των φωσφολιπιδίων προκειμένου να γίνει πιστοποίηση των ψαριών ανάλογα με το είδος τους.</a:t>
            </a:r>
          </a:p>
        </p:txBody>
      </p:sp>
    </p:spTree>
    <p:extLst>
      <p:ext uri="{BB962C8B-B14F-4D97-AF65-F5344CB8AC3E}">
        <p14:creationId xmlns:p14="http://schemas.microsoft.com/office/powerpoint/2010/main" val="29782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err="1">
                <a:latin typeface="Arial" panose="020B0604020202020204" pitchFamily="34" charset="0"/>
                <a:cs typeface="Arial" panose="020B0604020202020204" pitchFamily="34" charset="0"/>
              </a:rPr>
              <a:t>Ιχθυηρά</a:t>
            </a:r>
            <a:r>
              <a:rPr lang="el-GR" sz="4000" dirty="0">
                <a:latin typeface="Arial" panose="020B0604020202020204" pitchFamily="34" charset="0"/>
                <a:cs typeface="Arial" panose="020B0604020202020204" pitchFamily="34" charset="0"/>
              </a:rPr>
              <a:t>-Θαλασσινά</a:t>
            </a:r>
            <a:endParaRPr lang="el-GR" sz="4000" dirty="0"/>
          </a:p>
        </p:txBody>
      </p:sp>
      <p:sp>
        <p:nvSpPr>
          <p:cNvPr id="3" name="2 - Θέση περιεχομένου"/>
          <p:cNvSpPr>
            <a:spLocks noGrp="1"/>
          </p:cNvSpPr>
          <p:nvPr>
            <p:ph idx="1"/>
          </p:nvPr>
        </p:nvSpPr>
        <p:spPr/>
        <p:txBody>
          <a:bodyPr>
            <a:normAutofit/>
          </a:bodyPr>
          <a:lstStyle/>
          <a:p>
            <a:pPr>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p>
          <a:p>
            <a:pPr>
              <a:buNone/>
            </a:pPr>
            <a:endParaRPr lang="el-GR" sz="2400" dirty="0">
              <a:latin typeface="Arial" pitchFamily="34" charset="0"/>
              <a:cs typeface="Arial" pitchFamily="34" charset="0"/>
            </a:endParaRPr>
          </a:p>
        </p:txBody>
      </p:sp>
      <p:graphicFrame>
        <p:nvGraphicFramePr>
          <p:cNvPr id="4" name="3 - Πίνακας"/>
          <p:cNvGraphicFramePr>
            <a:graphicFrameLocks noGrp="1"/>
          </p:cNvGraphicFramePr>
          <p:nvPr>
            <p:extLst>
              <p:ext uri="{D42A27DB-BD31-4B8C-83A1-F6EECF244321}">
                <p14:modId xmlns:p14="http://schemas.microsoft.com/office/powerpoint/2010/main" val="3630318381"/>
              </p:ext>
            </p:extLst>
          </p:nvPr>
        </p:nvGraphicFramePr>
        <p:xfrm>
          <a:off x="323528" y="2492896"/>
          <a:ext cx="8568952" cy="2407920"/>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3240360">
                  <a:extLst>
                    <a:ext uri="{9D8B030D-6E8A-4147-A177-3AD203B41FA5}">
                      <a16:colId xmlns:a16="http://schemas.microsoft.com/office/drawing/2014/main" val="20003"/>
                    </a:ext>
                  </a:extLst>
                </a:gridCol>
              </a:tblGrid>
              <a:tr h="370840">
                <a:tc>
                  <a:txBody>
                    <a:bodyPr/>
                    <a:lstStyle/>
                    <a:p>
                      <a:r>
                        <a:rPr lang="el-GR" sz="1400" b="0" dirty="0">
                          <a:latin typeface="Arial" pitchFamily="34" charset="0"/>
                          <a:cs typeface="Arial" pitchFamily="34" charset="0"/>
                        </a:rPr>
                        <a:t>Οξύρρυγχος/οι </a:t>
                      </a:r>
                      <a:r>
                        <a:rPr lang="el-GR" sz="1400" b="0" baseline="0" dirty="0">
                          <a:latin typeface="Arial" pitchFamily="34" charset="0"/>
                          <a:cs typeface="Arial" pitchFamily="34" charset="0"/>
                        </a:rPr>
                        <a:t>(</a:t>
                      </a:r>
                      <a:r>
                        <a:rPr lang="en-US" sz="1400" b="0" i="1" baseline="0" dirty="0" err="1">
                          <a:latin typeface="Arial" pitchFamily="34" charset="0"/>
                          <a:cs typeface="Arial" pitchFamily="34" charset="0"/>
                        </a:rPr>
                        <a:t>Acinpemseriformes</a:t>
                      </a:r>
                      <a:r>
                        <a:rPr lang="en-US" sz="1400" b="0" baseline="0" dirty="0">
                          <a:latin typeface="Arial" pitchFamily="34" charset="0"/>
                          <a:cs typeface="Arial" pitchFamily="34" charset="0"/>
                        </a:rPr>
                        <a:t>)</a:t>
                      </a:r>
                      <a:endParaRPr lang="el-GR" sz="1400" b="0" dirty="0">
                        <a:latin typeface="Arial" pitchFamily="34" charset="0"/>
                        <a:cs typeface="Arial" pitchFamily="34" charset="0"/>
                      </a:endParaRPr>
                    </a:p>
                  </a:txBody>
                  <a:tcPr/>
                </a:tc>
                <a:tc>
                  <a:txBody>
                    <a:bodyPr/>
                    <a:lstStyle/>
                    <a:p>
                      <a:r>
                        <a:rPr lang="en-US" sz="1400" b="0" dirty="0" err="1">
                          <a:latin typeface="Arial" pitchFamily="34" charset="0"/>
                          <a:cs typeface="Arial" pitchFamily="34" charset="0"/>
                        </a:rPr>
                        <a:t>Acinpenseridae</a:t>
                      </a:r>
                      <a:endParaRPr lang="el-GR" sz="1400" b="0" dirty="0">
                        <a:latin typeface="Arial" pitchFamily="34" charset="0"/>
                        <a:cs typeface="Arial" pitchFamily="34" charset="0"/>
                      </a:endParaRPr>
                    </a:p>
                  </a:txBody>
                  <a:tcPr/>
                </a:tc>
                <a:tc>
                  <a:txBody>
                    <a:bodyPr/>
                    <a:lstStyle/>
                    <a:p>
                      <a:r>
                        <a:rPr lang="en-US" sz="1400" b="0" i="1" dirty="0" err="1">
                          <a:latin typeface="Arial" pitchFamily="34" charset="0"/>
                          <a:cs typeface="Arial" pitchFamily="34" charset="0"/>
                        </a:rPr>
                        <a:t>Acipenser</a:t>
                      </a:r>
                      <a:r>
                        <a:rPr lang="en-US" sz="1400" b="0" i="1" dirty="0">
                          <a:latin typeface="Arial" pitchFamily="34" charset="0"/>
                          <a:cs typeface="Arial" pitchFamily="34" charset="0"/>
                        </a:rPr>
                        <a:t> </a:t>
                      </a:r>
                      <a:r>
                        <a:rPr lang="en-US" sz="1400" b="0" i="1" dirty="0" err="1">
                          <a:latin typeface="Arial" pitchFamily="34" charset="0"/>
                          <a:cs typeface="Arial" pitchFamily="34" charset="0"/>
                        </a:rPr>
                        <a:t>sturi</a:t>
                      </a:r>
                      <a:r>
                        <a:rPr lang="en-US" sz="1400" b="0" dirty="0" err="1">
                          <a:latin typeface="Arial" pitchFamily="34" charset="0"/>
                          <a:cs typeface="Arial" pitchFamily="34" charset="0"/>
                        </a:rPr>
                        <a:t>o</a:t>
                      </a:r>
                      <a:endParaRPr lang="el-GR" sz="1400" b="0" dirty="0">
                        <a:latin typeface="Arial" pitchFamily="34" charset="0"/>
                        <a:cs typeface="Arial" pitchFamily="34" charset="0"/>
                      </a:endParaRPr>
                    </a:p>
                  </a:txBody>
                  <a:tcPr/>
                </a:tc>
                <a:tc>
                  <a:txBody>
                    <a:bodyPr/>
                    <a:lstStyle/>
                    <a:p>
                      <a:pPr algn="just"/>
                      <a:r>
                        <a:rPr lang="el-GR" sz="1400" b="0" dirty="0">
                          <a:latin typeface="Arial" pitchFamily="34" charset="0"/>
                          <a:cs typeface="Arial" pitchFamily="34" charset="0"/>
                        </a:rPr>
                        <a:t>Εξαιρετικά λεπτεπίλεπτο κρέας όταν καπνισθεί, από τα αυγά</a:t>
                      </a:r>
                      <a:r>
                        <a:rPr lang="el-GR" sz="1400" b="0" baseline="0" dirty="0">
                          <a:latin typeface="Arial" pitchFamily="34" charset="0"/>
                          <a:cs typeface="Arial" pitchFamily="34" charset="0"/>
                        </a:rPr>
                        <a:t> του παρασκευάζεται το χαβιάρι</a:t>
                      </a:r>
                      <a:endParaRPr lang="el-GR" sz="1400" b="0" dirty="0">
                        <a:latin typeface="Arial" pitchFamily="34" charset="0"/>
                        <a:cs typeface="Arial" pitchFamily="34" charset="0"/>
                      </a:endParaRPr>
                    </a:p>
                  </a:txBody>
                  <a:tcPr/>
                </a:tc>
                <a:extLst>
                  <a:ext uri="{0D108BD9-81ED-4DB2-BD59-A6C34878D82A}">
                    <a16:rowId xmlns:a16="http://schemas.microsoft.com/office/drawing/2014/main" val="10000"/>
                  </a:ext>
                </a:extLst>
              </a:tr>
              <a:tr h="370840">
                <a:tc>
                  <a:txBody>
                    <a:bodyPr/>
                    <a:lstStyle/>
                    <a:p>
                      <a:r>
                        <a:rPr lang="el-GR" sz="1400" dirty="0">
                          <a:latin typeface="Arial" pitchFamily="34" charset="0"/>
                          <a:cs typeface="Arial" pitchFamily="34" charset="0"/>
                        </a:rPr>
                        <a:t>Ρέγκα/ες</a:t>
                      </a:r>
                      <a:r>
                        <a:rPr lang="el-GR" sz="1400" baseline="0" dirty="0">
                          <a:latin typeface="Arial" pitchFamily="34" charset="0"/>
                          <a:cs typeface="Arial" pitchFamily="34" charset="0"/>
                        </a:rPr>
                        <a:t> (</a:t>
                      </a:r>
                      <a:r>
                        <a:rPr lang="en-US" sz="1400" baseline="0" dirty="0" err="1">
                          <a:latin typeface="Arial" pitchFamily="34" charset="0"/>
                          <a:cs typeface="Arial" pitchFamily="34" charset="0"/>
                        </a:rPr>
                        <a:t>Clupeiformes</a:t>
                      </a:r>
                      <a:r>
                        <a:rPr lang="en-US" sz="1400" baseline="0" dirty="0">
                          <a:latin typeface="Arial" pitchFamily="34" charset="0"/>
                          <a:cs typeface="Arial" pitchFamily="34" charset="0"/>
                        </a:rPr>
                        <a:t>)</a:t>
                      </a:r>
                      <a:endParaRPr lang="el-GR" sz="1400" dirty="0">
                        <a:latin typeface="Arial" pitchFamily="34" charset="0"/>
                        <a:cs typeface="Arial" pitchFamily="34" charset="0"/>
                      </a:endParaRPr>
                    </a:p>
                  </a:txBody>
                  <a:tcPr/>
                </a:tc>
                <a:tc>
                  <a:txBody>
                    <a:bodyPr/>
                    <a:lstStyle/>
                    <a:p>
                      <a:r>
                        <a:rPr lang="en-US" sz="1400" dirty="0" err="1">
                          <a:latin typeface="Arial" pitchFamily="34" charset="0"/>
                          <a:cs typeface="Arial" pitchFamily="34" charset="0"/>
                        </a:rPr>
                        <a:t>Clupeidae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Clupea</a:t>
                      </a:r>
                      <a:r>
                        <a:rPr lang="en-US" sz="1400" i="1" dirty="0">
                          <a:latin typeface="Arial" pitchFamily="34" charset="0"/>
                          <a:cs typeface="Arial" pitchFamily="34" charset="0"/>
                        </a:rPr>
                        <a:t> </a:t>
                      </a:r>
                      <a:r>
                        <a:rPr lang="en-US" sz="1400" i="1" dirty="0" err="1">
                          <a:latin typeface="Arial" pitchFamily="34" charset="0"/>
                          <a:cs typeface="Arial" pitchFamily="34" charset="0"/>
                        </a:rPr>
                        <a:t>harengus</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Πολύτιμο ψάρι</a:t>
                      </a:r>
                      <a:r>
                        <a:rPr lang="el-GR" sz="1400" baseline="0" dirty="0">
                          <a:latin typeface="Arial" pitchFamily="34" charset="0"/>
                          <a:cs typeface="Arial" pitchFamily="34" charset="0"/>
                        </a:rPr>
                        <a:t> με λεπτό άσπρο κρέας, παρασκευάζεται τηγανητό και στην σχάρα, βιομηχανικά επεξεργάζεται για παράδειγμα για την παραγωγή ρεγκών </a:t>
                      </a:r>
                      <a:r>
                        <a:rPr lang="en-US" sz="1400" baseline="0" dirty="0">
                          <a:latin typeface="Arial" pitchFamily="34" charset="0"/>
                          <a:cs typeface="Arial" pitchFamily="34" charset="0"/>
                        </a:rPr>
                        <a:t>Bismarck, </a:t>
                      </a:r>
                      <a:r>
                        <a:rPr lang="el-GR" sz="1400" baseline="0" dirty="0">
                          <a:latin typeface="Arial" pitchFamily="34" charset="0"/>
                          <a:cs typeface="Arial" pitchFamily="34" charset="0"/>
                        </a:rPr>
                        <a:t>ρολό και </a:t>
                      </a:r>
                      <a:r>
                        <a:rPr lang="en-US" sz="1400" baseline="0" dirty="0">
                          <a:latin typeface="Arial" pitchFamily="34" charset="0"/>
                          <a:cs typeface="Arial" pitchFamily="34" charset="0"/>
                        </a:rPr>
                        <a:t>brat herring</a:t>
                      </a:r>
                      <a:endParaRPr lang="el-GR" sz="1400" dirty="0">
                        <a:latin typeface="Arial" pitchFamily="34" charset="0"/>
                        <a:cs typeface="Arial" pitchFamily="34" charset="0"/>
                      </a:endParaRPr>
                    </a:p>
                  </a:txBody>
                  <a:tcPr/>
                </a:tc>
                <a:extLst>
                  <a:ext uri="{0D108BD9-81ED-4DB2-BD59-A6C34878D82A}">
                    <a16:rowId xmlns:a16="http://schemas.microsoft.com/office/drawing/2014/main" val="10001"/>
                  </a:ext>
                </a:extLst>
              </a:tr>
              <a:tr h="370840">
                <a:tc>
                  <a:txBody>
                    <a:bodyPr/>
                    <a:lstStyle/>
                    <a:p>
                      <a:r>
                        <a:rPr lang="el-GR" sz="1400" dirty="0" err="1">
                          <a:latin typeface="Arial" pitchFamily="34" charset="0"/>
                          <a:cs typeface="Arial" pitchFamily="34" charset="0"/>
                        </a:rPr>
                        <a:t>Παπαλίνα</a:t>
                      </a:r>
                      <a:endParaRPr lang="el-GR" sz="14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itchFamily="34" charset="0"/>
                          <a:cs typeface="Arial" pitchFamily="34" charset="0"/>
                        </a:rPr>
                        <a:t>Clupeidae</a:t>
                      </a:r>
                      <a:endParaRPr lang="el-GR" sz="1400" dirty="0">
                        <a:latin typeface="Arial" pitchFamily="34" charset="0"/>
                        <a:cs typeface="Arial" pitchFamily="34" charset="0"/>
                      </a:endParaRPr>
                    </a:p>
                    <a:p>
                      <a:endParaRPr lang="el-GR" sz="1400" dirty="0">
                        <a:latin typeface="Arial" pitchFamily="34" charset="0"/>
                        <a:cs typeface="Arial" pitchFamily="34" charset="0"/>
                      </a:endParaRPr>
                    </a:p>
                  </a:txBody>
                  <a:tcPr/>
                </a:tc>
                <a:tc>
                  <a:txBody>
                    <a:bodyPr/>
                    <a:lstStyle/>
                    <a:p>
                      <a:r>
                        <a:rPr lang="en-US" sz="1400" i="1" dirty="0">
                          <a:latin typeface="Arial" pitchFamily="34" charset="0"/>
                          <a:cs typeface="Arial" pitchFamily="34" charset="0"/>
                        </a:rPr>
                        <a:t>Sprattus</a:t>
                      </a:r>
                      <a:r>
                        <a:rPr lang="en-US" sz="1400" i="1" baseline="0" dirty="0">
                          <a:latin typeface="Arial" pitchFamily="34" charset="0"/>
                          <a:cs typeface="Arial" pitchFamily="34" charset="0"/>
                        </a:rPr>
                        <a:t> </a:t>
                      </a:r>
                      <a:r>
                        <a:rPr lang="en-US" sz="1400" i="1" baseline="0" dirty="0" err="1">
                          <a:latin typeface="Arial" pitchFamily="34" charset="0"/>
                          <a:cs typeface="Arial" pitchFamily="34" charset="0"/>
                        </a:rPr>
                        <a:t>sprattus</a:t>
                      </a:r>
                      <a:endParaRPr lang="el-GR" sz="1400" i="1" dirty="0">
                        <a:latin typeface="Arial" pitchFamily="34" charset="0"/>
                        <a:cs typeface="Arial" pitchFamily="34" charset="0"/>
                      </a:endParaRPr>
                    </a:p>
                  </a:txBody>
                  <a:tcPr/>
                </a:tc>
                <a:tc>
                  <a:txBody>
                    <a:bodyPr/>
                    <a:lstStyle/>
                    <a:p>
                      <a:r>
                        <a:rPr lang="el-GR" sz="1400" dirty="0">
                          <a:latin typeface="Arial" pitchFamily="34" charset="0"/>
                          <a:cs typeface="Arial" pitchFamily="34" charset="0"/>
                        </a:rPr>
                        <a:t>Κυρίως κάπνισμα ψυχρό η θερμό, αντσούγιες</a:t>
                      </a:r>
                    </a:p>
                  </a:txBody>
                  <a:tcPr/>
                </a:tc>
                <a:extLst>
                  <a:ext uri="{0D108BD9-81ED-4DB2-BD59-A6C34878D82A}">
                    <a16:rowId xmlns:a16="http://schemas.microsoft.com/office/drawing/2014/main" val="10002"/>
                  </a:ext>
                </a:extLst>
              </a:tr>
            </a:tbl>
          </a:graphicData>
        </a:graphic>
      </p:graphicFrame>
      <p:grpSp>
        <p:nvGrpSpPr>
          <p:cNvPr id="5" name="Ομάδα 4">
            <a:extLst>
              <a:ext uri="{FF2B5EF4-FFF2-40B4-BE49-F238E27FC236}">
                <a16:creationId xmlns:a16="http://schemas.microsoft.com/office/drawing/2014/main" id="{2A3DF01C-6C25-565F-0F5B-746649C6DFDE}"/>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EAC45A21-C264-9B00-BB70-91EA2A93057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0A2FE9B4-185F-23A4-D7AF-7506402F17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BD62581A-AB8E-F862-2356-D7B14C4746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5D14C802-7496-72A0-DB90-95AA6587E33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6D45C1-5374-91BC-DA37-B655EEB8AD1C}"/>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Φασματοσκοπία Πυρηνικού Μαγνητικού Συντονισμού (</a:t>
            </a:r>
            <a:r>
              <a:rPr lang="en-US" dirty="0">
                <a:latin typeface="Arial" panose="020B0604020202020204" pitchFamily="34" charset="0"/>
                <a:cs typeface="Arial" panose="020B0604020202020204" pitchFamily="34" charset="0"/>
              </a:rPr>
              <a:t>NMR)</a:t>
            </a:r>
            <a:endParaRPr lang="el-GR" dirty="0"/>
          </a:p>
        </p:txBody>
      </p:sp>
      <p:sp>
        <p:nvSpPr>
          <p:cNvPr id="3" name="Θέση περιεχομένου 2">
            <a:extLst>
              <a:ext uri="{FF2B5EF4-FFF2-40B4-BE49-F238E27FC236}">
                <a16:creationId xmlns:a16="http://schemas.microsoft.com/office/drawing/2014/main" id="{F959C253-A699-B377-EE73-EC5E7599645D}"/>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Ως αποτέλεσμα, η επεξεργασία των δεδομένων με στατιστικές τεχνικές που πραγματοποιήθηκε στις φασματικές κορυφές </a:t>
            </a:r>
            <a:r>
              <a:rPr lang="el-GR" sz="2400" baseline="30000" dirty="0">
                <a:latin typeface="Arial" panose="020B0604020202020204" pitchFamily="34" charset="0"/>
                <a:cs typeface="Arial" panose="020B0604020202020204" pitchFamily="34" charset="0"/>
              </a:rPr>
              <a:t>13</a:t>
            </a:r>
            <a:r>
              <a:rPr lang="en-US" sz="2400" dirty="0">
                <a:latin typeface="Arial" panose="020B0604020202020204" pitchFamily="34" charset="0"/>
                <a:cs typeface="Arial" panose="020B0604020202020204" pitchFamily="34" charset="0"/>
              </a:rPr>
              <a:t>C-NMR </a:t>
            </a:r>
            <a:r>
              <a:rPr lang="el-GR" sz="2400" dirty="0">
                <a:latin typeface="Arial" panose="020B0604020202020204" pitchFamily="34" charset="0"/>
                <a:cs typeface="Arial" panose="020B0604020202020204" pitchFamily="34" charset="0"/>
              </a:rPr>
              <a:t>που προέκυψαν, παρείχαν το 78% και το 100% των σωστά ταξινομημένων δειγμάτων, αντίστοιχα (</a:t>
            </a:r>
            <a:r>
              <a:rPr lang="en-US" sz="2400" dirty="0">
                <a:solidFill>
                  <a:schemeClr val="accent1"/>
                </a:solidFill>
                <a:latin typeface="Arial" panose="020B0604020202020204" pitchFamily="34" charset="0"/>
                <a:cs typeface="Arial" panose="020B0604020202020204" pitchFamily="34" charset="0"/>
              </a:rPr>
              <a:t>Standal et al., 2010</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Η απόδειξη της γνησιότητας της γεωγραφικής προέλευσης των ιχθυηρών περιλαμβάνει συχνά τη χρήση πολυεπιστημονικών και διεπιστημονικών προσεγγίσεων που λαμβάνουν υπόψη τα περιβαλλοντικά και γενετικά υπόβαθρα και τα τελικά χαρακτηριστικά του ψαριού (</a:t>
            </a:r>
            <a:r>
              <a:rPr lang="en-US" sz="2400" dirty="0">
                <a:solidFill>
                  <a:schemeClr val="accent1"/>
                </a:solidFill>
                <a:latin typeface="Arial" panose="020B0604020202020204" pitchFamily="34" charset="0"/>
                <a:cs typeface="Arial" panose="020B0604020202020204" pitchFamily="34" charset="0"/>
              </a:rPr>
              <a:t>Abbas et al., 2018</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FAC6299E-C51A-85E6-723B-5E40A2B87162}"/>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F6F130F-6FFD-BA28-4AA0-F14C5C8FB38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E16CD43-8AFC-170D-2973-A339F19A77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33EA6E51-5034-6549-DAEE-52FA4C8128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D1EF8AA-C11E-CF86-C839-FE483EEF0F7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4722139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F6AB8D-C5D7-03B6-B096-9BED9BD50802}"/>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Φασματοσκοπία Πυρηνικού Μαγνητικού Συντονισμού (</a:t>
            </a:r>
            <a:r>
              <a:rPr lang="en-US" dirty="0">
                <a:latin typeface="Arial" panose="020B0604020202020204" pitchFamily="34" charset="0"/>
                <a:cs typeface="Arial" panose="020B0604020202020204" pitchFamily="34" charset="0"/>
              </a:rPr>
              <a:t>NMR)</a:t>
            </a:r>
            <a:endParaRPr lang="el-GR" dirty="0"/>
          </a:p>
        </p:txBody>
      </p:sp>
      <p:sp>
        <p:nvSpPr>
          <p:cNvPr id="3" name="Θέση περιεχομένου 2">
            <a:extLst>
              <a:ext uri="{FF2B5EF4-FFF2-40B4-BE49-F238E27FC236}">
                <a16:creationId xmlns:a16="http://schemas.microsoft.com/office/drawing/2014/main" id="{99714E5E-A030-6E01-20EA-0D20994ADE34}"/>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Αρκετές δημοσιευμένες επιστημονικές έρευνες σχετικά με τη χρήση φασματοσκοπικών μεθόδων επεσήμαναν τη χρησιμότητα στην ταξινόμηση των ιχθυηρών ανάλογα με τη χώρα ή την περιοχή προέλευσης όπως ορίζει ο Οργανισμός Τροφίμων και Γεωργίας των Η.Π.Α. (</a:t>
            </a:r>
            <a:r>
              <a:rPr lang="en-US" sz="2400" dirty="0">
                <a:latin typeface="Arial" panose="020B0604020202020204" pitchFamily="34" charset="0"/>
                <a:cs typeface="Arial" panose="020B0604020202020204" pitchFamily="34" charset="0"/>
              </a:rPr>
              <a:t>FAO-Food and Agriculture Organization) </a:t>
            </a:r>
            <a:r>
              <a:rPr lang="el-GR" sz="2400" dirty="0">
                <a:latin typeface="Arial" panose="020B0604020202020204" pitchFamily="34" charset="0"/>
                <a:cs typeface="Arial" panose="020B0604020202020204" pitchFamily="34" charset="0"/>
              </a:rPr>
              <a:t>συμβάλλοντας έτσι στην ανάδειξη της </a:t>
            </a:r>
            <a:r>
              <a:rPr lang="el-GR" sz="2400" b="1" dirty="0">
                <a:latin typeface="Arial" panose="020B0604020202020204" pitchFamily="34" charset="0"/>
                <a:cs typeface="Arial" panose="020B0604020202020204" pitchFamily="34" charset="0"/>
              </a:rPr>
              <a:t>ποιότητας</a:t>
            </a:r>
            <a:r>
              <a:rPr lang="el-GR" sz="2400" dirty="0">
                <a:latin typeface="Arial" panose="020B0604020202020204" pitchFamily="34" charset="0"/>
                <a:cs typeface="Arial" panose="020B0604020202020204" pitchFamily="34" charset="0"/>
              </a:rPr>
              <a:t> των </a:t>
            </a:r>
            <a:r>
              <a:rPr lang="el-GR" sz="2400" dirty="0" err="1">
                <a:latin typeface="Arial" panose="020B0604020202020204" pitchFamily="34" charset="0"/>
                <a:cs typeface="Arial" panose="020B0604020202020204" pitchFamily="34" charset="0"/>
              </a:rPr>
              <a:t>ιχθυηρών</a:t>
            </a:r>
            <a:r>
              <a:rPr lang="el-GR" sz="2400" dirty="0">
                <a:latin typeface="Arial" panose="020B0604020202020204" pitchFamily="34" charset="0"/>
                <a:cs typeface="Arial" panose="020B0604020202020204" pitchFamily="34" charset="0"/>
              </a:rPr>
              <a:t>.</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Πράγματι, δείγματα τσιπούρας ιχθυοτροφείου </a:t>
            </a:r>
            <a:r>
              <a:rPr lang="el-GR" sz="2400" dirty="0" err="1">
                <a:latin typeface="Arial" panose="020B0604020202020204" pitchFamily="34" charset="0"/>
                <a:cs typeface="Arial" panose="020B0604020202020204" pitchFamily="34" charset="0"/>
              </a:rPr>
              <a:t>πρόερχόμενα</a:t>
            </a:r>
            <a:r>
              <a:rPr lang="el-GR" sz="2400" dirty="0">
                <a:latin typeface="Arial" panose="020B0604020202020204" pitchFamily="34" charset="0"/>
                <a:cs typeface="Arial" panose="020B0604020202020204" pitchFamily="34" charset="0"/>
              </a:rPr>
              <a:t> από 5 γεωγραφικά διακριτές περιοχές της Σαρδηνίας (Ιταλία) και της Ελλάδας διακρίθηκαν μέσω του </a:t>
            </a:r>
            <a:r>
              <a:rPr lang="el-GR" sz="2400" dirty="0" err="1">
                <a:latin typeface="Arial" panose="020B0604020202020204" pitchFamily="34" charset="0"/>
                <a:cs typeface="Arial" panose="020B0604020202020204" pitchFamily="34" charset="0"/>
              </a:rPr>
              <a:t>λιπιδικού</a:t>
            </a:r>
            <a:r>
              <a:rPr lang="el-GR" sz="2400" dirty="0">
                <a:latin typeface="Arial" panose="020B0604020202020204" pitchFamily="34" charset="0"/>
                <a:cs typeface="Arial" panose="020B0604020202020204" pitchFamily="34" charset="0"/>
              </a:rPr>
              <a:t> αποτυπώματος </a:t>
            </a:r>
            <a:r>
              <a:rPr lang="en-US" sz="2400" baseline="30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H-NMR (</a:t>
            </a:r>
            <a:r>
              <a:rPr lang="en-US" sz="2400" dirty="0" err="1">
                <a:solidFill>
                  <a:schemeClr val="accent1"/>
                </a:solidFill>
                <a:latin typeface="Arial" panose="020B0604020202020204" pitchFamily="34" charset="0"/>
                <a:cs typeface="Arial" panose="020B0604020202020204" pitchFamily="34" charset="0"/>
              </a:rPr>
              <a:t>Melis</a:t>
            </a:r>
            <a:r>
              <a:rPr lang="en-US" sz="2400" dirty="0">
                <a:solidFill>
                  <a:schemeClr val="accent1"/>
                </a:solidFill>
                <a:latin typeface="Arial" panose="020B0604020202020204" pitchFamily="34" charset="0"/>
                <a:cs typeface="Arial" panose="020B0604020202020204" pitchFamily="34" charset="0"/>
              </a:rPr>
              <a:t> et al., 2014</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14AD9B56-6E5A-E4F7-3746-F3E2B5A2A19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300A132-D200-32FF-372B-6FF78E43A55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040F4FB-3D8C-C51E-EA1B-A96BBDFDFA1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8B334DC-E6B3-D599-954C-C8E307087B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D0648C8-0ACE-FDC8-E963-A4CD766ECC5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1337865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CD92D7-1188-8B79-ADAC-003ACF4BD8AB}"/>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Φασματοσκοπία Πυρηνικού Μαγνητικού Συντονισμού (</a:t>
            </a:r>
            <a:r>
              <a:rPr lang="en-US" dirty="0">
                <a:latin typeface="Arial" panose="020B0604020202020204" pitchFamily="34" charset="0"/>
                <a:cs typeface="Arial" panose="020B0604020202020204" pitchFamily="34" charset="0"/>
              </a:rPr>
              <a:t>NMR)</a:t>
            </a:r>
            <a:endParaRPr lang="el-GR" dirty="0"/>
          </a:p>
        </p:txBody>
      </p:sp>
      <p:sp>
        <p:nvSpPr>
          <p:cNvPr id="3" name="Θέση περιεχομένου 2">
            <a:extLst>
              <a:ext uri="{FF2B5EF4-FFF2-40B4-BE49-F238E27FC236}">
                <a16:creationId xmlns:a16="http://schemas.microsoft.com/office/drawing/2014/main" id="{DB771837-8E00-3A8B-3500-81B5B347FD69}"/>
              </a:ext>
            </a:extLst>
          </p:cNvPr>
          <p:cNvSpPr>
            <a:spLocks noGrp="1"/>
          </p:cNvSpPr>
          <p:nvPr>
            <p:ph idx="1"/>
          </p:nvPr>
        </p:nvSpPr>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Μια άλλη ενδιαφέρουσα εφαρμογή του </a:t>
            </a:r>
            <a:r>
              <a:rPr lang="el-GR" sz="2400" baseline="30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H-NMR</a:t>
            </a:r>
            <a:r>
              <a:rPr lang="el-GR" sz="2400" dirty="0">
                <a:latin typeface="Arial" panose="020B0604020202020204" pitchFamily="34" charset="0"/>
                <a:cs typeface="Arial" panose="020B0604020202020204" pitchFamily="34" charset="0"/>
              </a:rPr>
              <a:t> αφορούσε τον προσδιορισμό της γεωγραφικής προέλευσης αυγοτάραχου (</a:t>
            </a:r>
            <a:r>
              <a:rPr lang="en-US" sz="2400" dirty="0">
                <a:latin typeface="Arial" panose="020B0604020202020204" pitchFamily="34" charset="0"/>
                <a:cs typeface="Arial" panose="020B0604020202020204" pitchFamily="34" charset="0"/>
              </a:rPr>
              <a:t>bottarga)</a:t>
            </a:r>
            <a:r>
              <a:rPr lang="el-GR" sz="2400" dirty="0">
                <a:latin typeface="Arial" panose="020B0604020202020204" pitchFamily="34" charset="0"/>
                <a:cs typeface="Arial" panose="020B0604020202020204" pitchFamily="34" charset="0"/>
              </a:rPr>
              <a:t>, ένα προϊόν που προέρχεται από ψάρι και αποτελείται από αλατισμένο και αποξηραμένο κέφαλο (</a:t>
            </a:r>
            <a:r>
              <a:rPr lang="en-US" sz="2400" i="1" dirty="0">
                <a:latin typeface="Arial" panose="020B0604020202020204" pitchFamily="34" charset="0"/>
                <a:cs typeface="Arial" panose="020B0604020202020204" pitchFamily="34" charset="0"/>
              </a:rPr>
              <a:t>Mugil </a:t>
            </a:r>
            <a:r>
              <a:rPr lang="en-US" sz="2400" i="1" dirty="0" err="1">
                <a:latin typeface="Arial" panose="020B0604020202020204" pitchFamily="34" charset="0"/>
                <a:cs typeface="Arial" panose="020B0604020202020204" pitchFamily="34" charset="0"/>
              </a:rPr>
              <a:t>cephalus</a:t>
            </a:r>
            <a:r>
              <a:rPr lang="en-US" sz="2400" dirty="0">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Locci et al., 2011</a:t>
            </a:r>
            <a:r>
              <a:rPr lang="en-US" sz="2400" dirty="0">
                <a:latin typeface="Arial" panose="020B0604020202020204" pitchFamily="34" charset="0"/>
                <a:cs typeface="Arial" panose="020B0604020202020204" pitchFamily="34" charset="0"/>
              </a:rPr>
              <a:t>)</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Μεταβολίτες χαμηλού μοριακού βάρους υδατικών εκχυλισμάτων δειγμάτων, αναλύθηκαν με ανάλυση κύριων συνιστωσών</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PCA-Principal Component Analysis) </a:t>
            </a:r>
            <a:r>
              <a:rPr lang="el-GR" sz="2400" dirty="0">
                <a:latin typeface="Arial" panose="020B0604020202020204" pitchFamily="34" charset="0"/>
                <a:cs typeface="Arial" panose="020B0604020202020204" pitchFamily="34" charset="0"/>
              </a:rPr>
              <a:t>προκειμένου να εντοπιστούν ομάδες που αντιστοιχούν σε μία από τις συγκεκριμένες περιοχές αλιεύματος της Σαρδηνίας</a:t>
            </a:r>
            <a:r>
              <a:rPr lang="en-US" sz="2400"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 που μελετήθηκαν</a:t>
            </a:r>
            <a:r>
              <a:rPr lang="en-US" sz="2400" dirty="0">
                <a:solidFill>
                  <a:schemeClr val="accent1"/>
                </a:solidFill>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n-US" sz="2400" dirty="0">
                <a:solidFill>
                  <a:schemeClr val="accent1"/>
                </a:solidFill>
                <a:latin typeface="Arial" panose="020B0604020202020204" pitchFamily="34" charset="0"/>
                <a:cs typeface="Arial" panose="020B0604020202020204" pitchFamily="34" charset="0"/>
              </a:rPr>
              <a:t>Locci et al., 2011</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399703F5-A1AC-EB52-ED0C-B7ED825EAA4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6693793-310A-5C68-C83C-A9CF614BE758}"/>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8665F1D2-BD95-7BC9-D133-4497B58B01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3C1BD7AD-FA83-46F1-BD1B-167BE5557C2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3F66E80-5145-0FA2-49ED-E2675F2EAE2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0905489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C41C68-0900-7EE5-528E-A0A647D3D5DA}"/>
              </a:ext>
            </a:extLst>
          </p:cNvPr>
          <p:cNvSpPr>
            <a:spLocks noGrp="1"/>
          </p:cNvSpPr>
          <p:nvPr>
            <p:ph type="title"/>
          </p:nvPr>
        </p:nvSpPr>
        <p:spPr/>
        <p:txBody>
          <a:bodyPr>
            <a:normAutofit fontScale="90000"/>
          </a:bodyPr>
          <a:lstStyle/>
          <a:p>
            <a:r>
              <a:rPr lang="el-GR" dirty="0">
                <a:latin typeface="Arial" panose="020B0604020202020204" pitchFamily="34" charset="0"/>
                <a:cs typeface="Arial" panose="020B0604020202020204" pitchFamily="34" charset="0"/>
              </a:rPr>
              <a:t>Φασματοσκοπία Πυρηνικού Μαγνητικού Συντονισμού (</a:t>
            </a:r>
            <a:r>
              <a:rPr lang="en-US" dirty="0">
                <a:latin typeface="Arial" panose="020B0604020202020204" pitchFamily="34" charset="0"/>
                <a:cs typeface="Arial" panose="020B0604020202020204" pitchFamily="34" charset="0"/>
              </a:rPr>
              <a:t>NMR)</a:t>
            </a:r>
            <a:endParaRPr lang="el-GR" dirty="0"/>
          </a:p>
        </p:txBody>
      </p:sp>
      <p:sp>
        <p:nvSpPr>
          <p:cNvPr id="3" name="Θέση περιεχομένου 2">
            <a:extLst>
              <a:ext uri="{FF2B5EF4-FFF2-40B4-BE49-F238E27FC236}">
                <a16:creationId xmlns:a16="http://schemas.microsoft.com/office/drawing/2014/main" id="{E99560FB-B28A-1D77-4658-D82A5A03C01E}"/>
              </a:ext>
            </a:extLst>
          </p:cNvPr>
          <p:cNvSpPr>
            <a:spLocks noGrp="1"/>
          </p:cNvSpPr>
          <p:nvPr>
            <p:ph idx="1"/>
          </p:nvPr>
        </p:nvSpPr>
        <p:spPr>
          <a:xfrm>
            <a:off x="457200" y="1700808"/>
            <a:ext cx="8229600" cy="4525963"/>
          </a:xfrm>
        </p:spPr>
        <p:txBody>
          <a:bodyPr>
            <a:normAutofit lnSpcReduction="10000"/>
          </a:bodyPr>
          <a:lstStyle/>
          <a:p>
            <a:pPr marL="0" indent="0" algn="just">
              <a:buNone/>
            </a:pPr>
            <a:r>
              <a:rPr lang="el-GR" sz="2400" dirty="0">
                <a:latin typeface="Arial" panose="020B0604020202020204" pitchFamily="34" charset="0"/>
                <a:cs typeface="Arial" panose="020B0604020202020204" pitchFamily="34" charset="0"/>
              </a:rPr>
              <a:t>Τα αποτελέσματα της στατιστικής ανάλυσης </a:t>
            </a:r>
            <a:r>
              <a:rPr lang="en-US" sz="2400" dirty="0">
                <a:latin typeface="Arial" panose="020B0604020202020204" pitchFamily="34" charset="0"/>
                <a:cs typeface="Arial" panose="020B0604020202020204" pitchFamily="34" charset="0"/>
              </a:rPr>
              <a:t>PCA </a:t>
            </a:r>
            <a:r>
              <a:rPr lang="el-GR" sz="2400" dirty="0">
                <a:latin typeface="Arial" panose="020B0604020202020204" pitchFamily="34" charset="0"/>
                <a:cs typeface="Arial" panose="020B0604020202020204" pitchFamily="34" charset="0"/>
              </a:rPr>
              <a:t>επιβεβαίωσαν τη δυνατότητα να χαρακτηριστούν δείγματα αυγοτάραχου που έχουν διαφορετική γεωγραφική προέλευση (περιοχή αλιείας), αφού τα δείγματα με την ίδια γνωστή γεωγραφική προέλευση συγκεντρώθηκαν στενά στην ίδια περιοχή της γραφικής παράστασης </a:t>
            </a:r>
            <a:r>
              <a:rPr lang="en-US" sz="2400" dirty="0">
                <a:latin typeface="Arial" panose="020B0604020202020204" pitchFamily="34" charset="0"/>
                <a:cs typeface="Arial" panose="020B0604020202020204" pitchFamily="34" charset="0"/>
              </a:rPr>
              <a:t>PCA </a:t>
            </a:r>
            <a:r>
              <a:rPr lang="el-GR" sz="2400" dirty="0">
                <a:latin typeface="Arial" panose="020B0604020202020204" pitchFamily="34" charset="0"/>
                <a:cs typeface="Arial" panose="020B0604020202020204" pitchFamily="34" charset="0"/>
              </a:rPr>
              <a:t>και αυτά διαφορετικής προέλευσης ήταν πολύ μακριά το ένα από το άλλο.</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dirty="0">
                <a:latin typeface="Arial" panose="020B0604020202020204" pitchFamily="34" charset="0"/>
                <a:cs typeface="Arial" panose="020B0604020202020204" pitchFamily="34" charset="0"/>
              </a:rPr>
              <a:t>Συνεπώς, κατέστη δυνατός ο διαχωρισμός της περιοχής αλιείας δίνοντας ένα επιπλέον κριτήριο ποιότητας για το αυγοτάραχο (</a:t>
            </a:r>
            <a:r>
              <a:rPr lang="en-US" sz="2400" dirty="0">
                <a:solidFill>
                  <a:schemeClr val="accent1"/>
                </a:solidFill>
                <a:latin typeface="Arial" panose="020B0604020202020204" pitchFamily="34" charset="0"/>
                <a:cs typeface="Arial" panose="020B0604020202020204" pitchFamily="34" charset="0"/>
              </a:rPr>
              <a:t>Locci et al., 2011</a:t>
            </a:r>
            <a:r>
              <a:rPr lang="el-GR" sz="240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0F2534F-6452-440A-7D7D-CC6D8A8700CA}"/>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C59DE5F8-49D7-DE5F-ACBA-09E7FC2C61A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5BC3D3FE-EA0E-EC5E-1E86-DA6402C807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CE887A4A-DCB0-E76E-9367-BFF9C6BAF1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C01857D-7052-A75F-569E-629B3A45366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8841727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18312A-26B9-30EE-9C2A-9F686836F58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p>
        </p:txBody>
      </p:sp>
      <p:sp>
        <p:nvSpPr>
          <p:cNvPr id="3" name="Θέση περιεχομένου 2">
            <a:extLst>
              <a:ext uri="{FF2B5EF4-FFF2-40B4-BE49-F238E27FC236}">
                <a16:creationId xmlns:a16="http://schemas.microsoft.com/office/drawing/2014/main" id="{D9A0A3F8-0C25-CACE-6C1F-7712562B4CE3}"/>
              </a:ext>
            </a:extLst>
          </p:cNvPr>
          <p:cNvSpPr>
            <a:spLocks noGrp="1"/>
          </p:cNvSpPr>
          <p:nvPr>
            <p:ph idx="1"/>
          </p:nvPr>
        </p:nvSpPr>
        <p:spPr/>
        <p:txBody>
          <a:bodyPr>
            <a:normAutofit/>
          </a:bodyPr>
          <a:lstStyle/>
          <a:p>
            <a:pPr marL="0" indent="0" algn="just">
              <a:buNone/>
            </a:pPr>
            <a:r>
              <a:rPr lang="el-GR" sz="2400" b="0" i="0" u="none" strike="noStrike" baseline="0" dirty="0">
                <a:latin typeface="Tahoma" panose="020B0604030504040204" pitchFamily="34" charset="0"/>
              </a:rPr>
              <a:t>Η ιχνηλασιμότητα των προϊόντων είναι μια θεμελιώδης έννοια στις επιχειρήσεις της εφοδιαστικής αλυσίδας και ιδιαίτερα σε αυτές των τροφίμων λαμβάνοντας υπόψη τις απαιτήσεις της παγκόσμιας αγοράς.</a:t>
            </a:r>
            <a:endParaRPr lang="el-GR" sz="2400" dirty="0">
              <a:latin typeface="Tahoma" panose="020B0604030504040204" pitchFamily="34" charset="0"/>
            </a:endParaRPr>
          </a:p>
          <a:p>
            <a:pPr marL="0" indent="0" algn="just">
              <a:buNone/>
            </a:pPr>
            <a:endParaRPr lang="el-GR" sz="2400" dirty="0">
              <a:latin typeface="Tahoma" panose="020B0604030504040204" pitchFamily="34" charset="0"/>
            </a:endParaRPr>
          </a:p>
          <a:p>
            <a:pPr marL="0" indent="0" algn="just">
              <a:buNone/>
            </a:pPr>
            <a:r>
              <a:rPr lang="el-GR" sz="2400" b="0" i="0" u="none" strike="noStrike" baseline="0" dirty="0">
                <a:latin typeface="Tahoma" panose="020B0604030504040204" pitchFamily="34" charset="0"/>
              </a:rPr>
              <a:t> Η αναμφισβήτητη αξία της σαν ένα πολύτιμο εργαλείο για την ασφάλεια των τροφίμων και των ίδιων των επιχειρήσεων έχει οδηγήσει στην υιοθέτηση κάποιου  </a:t>
            </a:r>
            <a:r>
              <a:rPr lang="el-GR" sz="2400" b="0" i="0" u="none" strike="noStrike" baseline="0" dirty="0">
                <a:latin typeface="Arial" panose="020B0604020202020204" pitchFamily="34" charset="0"/>
                <a:cs typeface="Arial" panose="020B0604020202020204" pitchFamily="34" charset="0"/>
              </a:rPr>
              <a:t>‘’ </a:t>
            </a:r>
            <a:r>
              <a:rPr lang="el-GR" sz="2400" b="1" i="0" u="none" strike="noStrike" baseline="0" dirty="0">
                <a:latin typeface="Arial" panose="020B0604020202020204" pitchFamily="34" charset="0"/>
                <a:cs typeface="Arial" panose="020B0604020202020204" pitchFamily="34" charset="0"/>
              </a:rPr>
              <a:t>Συστήματος Ιχνηλασιμότητας ’’</a:t>
            </a:r>
            <a:r>
              <a:rPr lang="el-GR" sz="2400" i="0" u="none" strike="noStrike" baseline="0" dirty="0">
                <a:latin typeface="Arial" panose="020B0604020202020204" pitchFamily="34" charset="0"/>
                <a:cs typeface="Arial" panose="020B0604020202020204" pitchFamily="34" charset="0"/>
              </a:rPr>
              <a:t>,</a:t>
            </a:r>
            <a:r>
              <a:rPr lang="el-GR" sz="2400" b="0" i="0" u="none" strike="noStrike" baseline="0" dirty="0">
                <a:latin typeface="Tahoma" panose="020B0604030504040204" pitchFamily="34" charset="0"/>
              </a:rPr>
              <a:t> έστω πρώιμης μορφής,  από τις περισσότερες επιχειρήσεις (</a:t>
            </a:r>
            <a:r>
              <a:rPr lang="el-GR" sz="2400" b="0" i="0" u="none" strike="noStrike" baseline="0" dirty="0">
                <a:solidFill>
                  <a:schemeClr val="accent1"/>
                </a:solidFill>
                <a:latin typeface="Tahoma" panose="020B0604030504040204" pitchFamily="34" charset="0"/>
              </a:rPr>
              <a:t>Θεοδώρου και Σφυρής, 2008</a:t>
            </a:r>
            <a:r>
              <a:rPr lang="el-GR" sz="2400" b="0" i="0" u="none" strike="noStrike" baseline="0" dirty="0">
                <a:latin typeface="Tahoma" panose="020B0604030504040204" pitchFamily="34" charset="0"/>
              </a:rPr>
              <a:t>).</a:t>
            </a:r>
            <a:endParaRPr lang="el-GR" sz="4000" dirty="0"/>
          </a:p>
        </p:txBody>
      </p:sp>
      <p:grpSp>
        <p:nvGrpSpPr>
          <p:cNvPr id="4" name="Ομάδα 3">
            <a:extLst>
              <a:ext uri="{FF2B5EF4-FFF2-40B4-BE49-F238E27FC236}">
                <a16:creationId xmlns:a16="http://schemas.microsoft.com/office/drawing/2014/main" id="{F865F9F7-5A88-B1AE-B4BE-F0D4C7E19A4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84D23C5-71B0-12D3-9AF7-CEB2A9E0966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C3C81B3-B147-A903-5CB2-6A261EEFB0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C8FF966-DE54-F8E8-5F6D-81C3011701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37BF875-A187-03EE-37DA-D8C8576C372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3616672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748EE8-5C37-E85B-D18D-8A147A35B2E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304A50E1-8E7E-DAF2-8BB1-EF74BCD0E113}"/>
              </a:ext>
            </a:extLst>
          </p:cNvPr>
          <p:cNvSpPr>
            <a:spLocks noGrp="1"/>
          </p:cNvSpPr>
          <p:nvPr>
            <p:ph idx="1"/>
          </p:nvPr>
        </p:nvSpPr>
        <p:spPr/>
        <p:txBody>
          <a:bodyPr>
            <a:normAutofit lnSpcReduction="10000"/>
          </a:bodyPr>
          <a:lstStyle/>
          <a:p>
            <a:pPr marL="0" indent="0" algn="just">
              <a:buNone/>
            </a:pPr>
            <a:r>
              <a:rPr lang="el-GR" sz="2400" b="0" i="0" u="none" strike="noStrike" baseline="0" dirty="0">
                <a:latin typeface="Arial" panose="020B0604020202020204" pitchFamily="34" charset="0"/>
                <a:cs typeface="Arial" panose="020B0604020202020204" pitchFamily="34" charset="0"/>
              </a:rPr>
              <a:t>Τα τελευταία χρόνια η ιχνηλασιμότητα έχει έλθει στο προσκήνιο λόγω των πολλών και σοβαρών περιπτώσεων διατροφικών κρίσεων και σκανδάλων, τα δεδομένα των οποίων έχουν ευαισθητοποιήσει τους καταναλωτές σε θέματα ποιότητας των τροφίμων.</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Παράλληλα, τόσο η Ευρωπαϊκή Ένωση (Ε.Ε) όσο και οι αρμόδιες αρχές κάθε κράτους-μέλους της Ε.Ε εισήγαγαν πιο αυστηρές οδηγίες και κανονισμούς για την ασφάλεια και ποιότητα τροφίμων, μερικές από τις οποίες αναφέρονται συγκεκριμένα στις απαιτήσεις για ιχνηλασιμότητα (</a:t>
            </a:r>
            <a:r>
              <a:rPr lang="el-GR" sz="2400" b="0" i="0" u="none" strike="noStrike" baseline="0" dirty="0">
                <a:solidFill>
                  <a:schemeClr val="accent1"/>
                </a:solidFill>
                <a:latin typeface="Arial" panose="020B0604020202020204" pitchFamily="34" charset="0"/>
                <a:cs typeface="Arial" panose="020B0604020202020204" pitchFamily="34" charset="0"/>
              </a:rPr>
              <a:t>Κανονισμός (ΕΚ) αριθ. 178/2002</a:t>
            </a:r>
            <a:r>
              <a:rPr lang="el-GR" sz="2400" b="0" i="0" u="none" strike="noStrike" baseline="0" dirty="0">
                <a:latin typeface="Arial" panose="020B0604020202020204" pitchFamily="34" charset="0"/>
                <a:cs typeface="Arial" panose="020B0604020202020204" pitchFamily="34" charset="0"/>
              </a:rPr>
              <a:t>).</a:t>
            </a: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23F66CE0-4411-8420-311D-9AD554D2E1CD}"/>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241C7BEE-D5A8-E59D-2B01-C1809EC0B570}"/>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ACA3A55-58CB-A5F4-58CB-275D6EAD96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935706E-D020-2327-6969-47E2573935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1402EC1-7B3F-D9A4-B1BB-E7FBD01FC1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5840792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69769B-EA83-CDFD-B5A2-C6F0846403C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63F79204-1FF4-F4B1-2736-515AFA087DBE}"/>
              </a:ext>
            </a:extLst>
          </p:cNvPr>
          <p:cNvSpPr>
            <a:spLocks noGrp="1"/>
          </p:cNvSpPr>
          <p:nvPr>
            <p:ph idx="1"/>
          </p:nvPr>
        </p:nvSpPr>
        <p:spPr/>
        <p:txBody>
          <a:bodyPr>
            <a:normAutofit fontScale="92500" lnSpcReduction="10000"/>
          </a:bodyPr>
          <a:lstStyle/>
          <a:p>
            <a:pPr marL="0" indent="0" algn="just">
              <a:buNone/>
            </a:pPr>
            <a:r>
              <a:rPr lang="el-GR" sz="1800" b="0" i="0" u="none" strike="noStrike" baseline="0" dirty="0">
                <a:latin typeface="Tahoma" panose="020B0604030504040204" pitchFamily="34" charset="0"/>
              </a:rPr>
              <a:t> </a:t>
            </a:r>
            <a:r>
              <a:rPr lang="el-GR" sz="2600" b="0" i="0" u="none" strike="noStrike" baseline="0" dirty="0">
                <a:latin typeface="Arial" pitchFamily="34" charset="0"/>
                <a:cs typeface="Arial" pitchFamily="34" charset="0"/>
              </a:rPr>
              <a:t>Οι Ελληνικές επιχειρήσεις τροφίμων καλούνται πλέον να ακολουθήσουν νέες στρατηγικές στο ζήτημα της ασφάλειας των προϊόντων τους και ειδικότερα στην ιχνηλασιμότητα, εισάγοντας νέες διαδικασίες και τεχνολογίες αιχμής.</a:t>
            </a:r>
          </a:p>
          <a:p>
            <a:pPr marL="0" indent="0" algn="just">
              <a:buNone/>
            </a:pPr>
            <a:endParaRPr lang="el-GR" sz="2600" b="0" i="0" u="none" strike="noStrike" baseline="0" dirty="0">
              <a:latin typeface="Arial" pitchFamily="34" charset="0"/>
              <a:cs typeface="Arial" pitchFamily="34" charset="0"/>
            </a:endParaRPr>
          </a:p>
          <a:p>
            <a:pPr marL="0" indent="0" algn="just">
              <a:buNone/>
            </a:pPr>
            <a:r>
              <a:rPr lang="el-GR" sz="2600" b="0" i="0" u="none" strike="noStrike" baseline="0" dirty="0">
                <a:latin typeface="Arial" pitchFamily="34" charset="0"/>
                <a:cs typeface="Arial" pitchFamily="34" charset="0"/>
              </a:rPr>
              <a:t> Παρόλο που αρχικά η «συμμόρφωση» αυτή μπορεί να εκληφθεί ως ένας παράγοντας αύξησης του κόστους, μια κατάλληλη στρατηγική για την υλοποίηση ενός ‘’ </a:t>
            </a:r>
            <a:r>
              <a:rPr lang="el-GR" sz="2600" b="1" i="0" u="none" strike="noStrike" baseline="0" dirty="0">
                <a:latin typeface="Arial" pitchFamily="34" charset="0"/>
                <a:cs typeface="Arial" pitchFamily="34" charset="0"/>
              </a:rPr>
              <a:t>Συστήματος Ιχνηλασιμότητας </a:t>
            </a:r>
            <a:r>
              <a:rPr lang="el-GR" sz="2600" b="0" i="0" u="none" strike="noStrike" baseline="0" dirty="0">
                <a:latin typeface="Arial" pitchFamily="34" charset="0"/>
                <a:cs typeface="Arial" pitchFamily="34" charset="0"/>
              </a:rPr>
              <a:t>’’ μπορεί να βοηθήσει τις επιχειρήσεις τροφίμων να αποκτήσουν πολλά και σημαντικά πλεονεκτήματα, ένα από τα οποία είναι η μείωση του κόστους και η ανταγωνιστικότητα τους (</a:t>
            </a:r>
            <a:r>
              <a:rPr lang="el-GR" sz="2600" b="0" i="0" u="none" strike="noStrike" baseline="0" dirty="0">
                <a:solidFill>
                  <a:schemeClr val="accent1"/>
                </a:solidFill>
                <a:latin typeface="Arial" pitchFamily="34" charset="0"/>
                <a:cs typeface="Arial" pitchFamily="34" charset="0"/>
              </a:rPr>
              <a:t>Θεοδώρου και Σφυρής, 2008</a:t>
            </a:r>
            <a:r>
              <a:rPr lang="el-GR" sz="2600" b="0" i="0" u="none" strike="noStrike" baseline="0" dirty="0">
                <a:latin typeface="Arial" pitchFamily="34" charset="0"/>
                <a:cs typeface="Arial" pitchFamily="34" charset="0"/>
              </a:rPr>
              <a:t>).</a:t>
            </a:r>
            <a:endParaRPr lang="el-GR" sz="2600" dirty="0">
              <a:latin typeface="Arial" pitchFamily="34" charset="0"/>
              <a:cs typeface="Arial" pitchFamily="34" charset="0"/>
            </a:endParaRPr>
          </a:p>
        </p:txBody>
      </p:sp>
      <p:grpSp>
        <p:nvGrpSpPr>
          <p:cNvPr id="4" name="Ομάδα 3">
            <a:extLst>
              <a:ext uri="{FF2B5EF4-FFF2-40B4-BE49-F238E27FC236}">
                <a16:creationId xmlns:a16="http://schemas.microsoft.com/office/drawing/2014/main" id="{3709F765-03B2-F253-BE9C-D6289997FD99}"/>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102C12F1-DC80-996C-67BF-6787E7F627F5}"/>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55BF91C-CB2A-3ED3-F277-5BD2D6D593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30F2B29-538E-CC96-E7C4-4ABAB22E1C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90554175-1807-5B87-EF1E-2A7D4FD16B8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2508636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4E7D1322-196E-924C-81E8-749B2F0AB3B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4F4AF161-9304-D900-E018-4682301FF50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04327226-B7BC-961A-DCE8-2EBC218ED8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304F5E4-F5EB-E42F-04FF-C255B67EF3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B31A863-BB44-226B-11DB-58E28C76964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4E0088FC-C36D-9CE8-CBA1-1937B906531D}"/>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73762D8D-B2A0-BDE2-9912-6D525D15E7BC}"/>
              </a:ext>
            </a:extLst>
          </p:cNvPr>
          <p:cNvSpPr>
            <a:spLocks noGrp="1"/>
          </p:cNvSpPr>
          <p:nvPr>
            <p:ph idx="1"/>
          </p:nvPr>
        </p:nvSpPr>
        <p:spPr>
          <a:xfrm>
            <a:off x="467544" y="1268760"/>
            <a:ext cx="8229600" cy="5328592"/>
          </a:xfrm>
        </p:spPr>
        <p:txBody>
          <a:bodyPr>
            <a:noAutofit/>
          </a:bodyPr>
          <a:lstStyle/>
          <a:p>
            <a:pPr algn="just">
              <a:buFont typeface="Wingdings" panose="05000000000000000000" pitchFamily="2" charset="2"/>
              <a:buChar char="Ø"/>
            </a:pPr>
            <a:r>
              <a:rPr lang="el-GR" sz="2400" b="1" i="0" u="none" strike="noStrike" baseline="0" dirty="0">
                <a:latin typeface="Arial" panose="020B0604020202020204" pitchFamily="34" charset="0"/>
                <a:cs typeface="Arial" panose="020B0604020202020204" pitchFamily="34" charset="0"/>
              </a:rPr>
              <a:t>Σύστημα Ιχνηλασιμότητας</a:t>
            </a:r>
            <a:r>
              <a:rPr lang="el-GR" sz="2400" b="0" i="0" u="none" strike="noStrike" baseline="0" dirty="0">
                <a:latin typeface="Arial" panose="020B0604020202020204" pitchFamily="34" charset="0"/>
                <a:cs typeface="Arial" panose="020B0604020202020204" pitchFamily="34" charset="0"/>
              </a:rPr>
              <a:t>: </a:t>
            </a:r>
          </a:p>
          <a:p>
            <a:pPr marL="0" indent="0" algn="just">
              <a:buNone/>
            </a:pPr>
            <a:r>
              <a:rPr lang="el-GR" sz="2400" b="0" i="0" u="none" strike="noStrike" baseline="0" dirty="0">
                <a:latin typeface="Arial" panose="020B0604020202020204" pitchFamily="34" charset="0"/>
                <a:cs typeface="Arial" panose="020B0604020202020204" pitchFamily="34" charset="0"/>
              </a:rPr>
              <a:t>Σύστημα που παρακολουθεί συνεχώς τα προϊόντα καθώς αυτά διακινούνται στην εφοδιαστική αλυσίδα ή μετασχηματίζονται στις διάφορες φάσεις της παραγωγικής διαδικασίας.</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Το σύστημα ιχνηλασιμότητας παρέχει δεδομένα για τους δύο βασικούς τύπους ιχνηλασιμότητας:</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Προς τα εμπρός (</a:t>
            </a:r>
            <a:r>
              <a:rPr lang="el-GR" sz="2400" b="0" i="0" u="none" strike="noStrike" baseline="0" dirty="0" err="1">
                <a:latin typeface="Arial" panose="020B0604020202020204" pitchFamily="34" charset="0"/>
                <a:cs typeface="Arial" panose="020B0604020202020204" pitchFamily="34" charset="0"/>
              </a:rPr>
              <a:t>Downstream</a:t>
            </a:r>
            <a:r>
              <a:rPr lang="el-GR" sz="2400" b="0" i="0" u="none" strike="noStrike" baseline="0" dirty="0">
                <a:latin typeface="Arial" panose="020B0604020202020204" pitchFamily="34" charset="0"/>
                <a:cs typeface="Arial" panose="020B0604020202020204" pitchFamily="34" charset="0"/>
              </a:rPr>
              <a:t>) ιχνηλασιμότητα: ξεκινώντας από μία συγκεκριμένη παρτίδα πρώτης ύλης (</a:t>
            </a:r>
            <a:r>
              <a:rPr lang="el-GR" sz="2400" b="0" i="0" u="none" strike="noStrike" baseline="0" dirty="0" err="1">
                <a:latin typeface="Arial" panose="020B0604020202020204" pitchFamily="34" charset="0"/>
                <a:cs typeface="Arial" panose="020B0604020202020204" pitchFamily="34" charset="0"/>
              </a:rPr>
              <a:t>Lot</a:t>
            </a:r>
            <a:r>
              <a:rPr lang="el-GR" sz="2400" b="0" i="0" u="none" strike="noStrike" baseline="0" dirty="0">
                <a:latin typeface="Arial" panose="020B0604020202020204" pitchFamily="34" charset="0"/>
                <a:cs typeface="Arial" panose="020B0604020202020204" pitchFamily="34" charset="0"/>
              </a:rPr>
              <a:t>), να φτάσουμε στον εντοπισμό όλων των παρτίδων τελικών προϊόντων που παρήχθησαν.</a:t>
            </a:r>
          </a:p>
          <a:p>
            <a:pPr algn="just">
              <a:buFont typeface="Wingdings" panose="05000000000000000000" pitchFamily="2" charset="2"/>
              <a:buChar char="ü"/>
            </a:pPr>
            <a:endParaRPr lang="el-GR" sz="2400" b="0" i="0" u="none" strike="noStrike"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49768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latin typeface="Arial" panose="020B0604020202020204" pitchFamily="34" charset="0"/>
                <a:cs typeface="Arial" panose="020B0604020202020204" pitchFamily="34" charset="0"/>
              </a:rPr>
              <a:t>Ιχνηλασιμότητα</a:t>
            </a:r>
            <a:endParaRPr lang="el-GR" dirty="0"/>
          </a:p>
        </p:txBody>
      </p:sp>
      <p:sp>
        <p:nvSpPr>
          <p:cNvPr id="3" name="2 - Θέση περιεχομένου"/>
          <p:cNvSpPr>
            <a:spLocks noGrp="1"/>
          </p:cNvSpPr>
          <p:nvPr>
            <p:ph idx="1"/>
          </p:nvPr>
        </p:nvSpPr>
        <p:spPr/>
        <p:txBody>
          <a:bodyPr/>
          <a:lstStyle/>
          <a:p>
            <a:pPr marL="0" indent="0" algn="just">
              <a:buFont typeface="Wingdings" pitchFamily="2" charset="2"/>
              <a:buChar char="ü"/>
            </a:pPr>
            <a:r>
              <a:rPr lang="el-GR" sz="2400" dirty="0">
                <a:latin typeface="Arial" panose="020B0604020202020204" pitchFamily="34" charset="0"/>
                <a:cs typeface="Arial" panose="020B0604020202020204" pitchFamily="34" charset="0"/>
              </a:rPr>
              <a:t>Προς τα πίσω (</a:t>
            </a:r>
            <a:r>
              <a:rPr lang="el-GR" sz="2400" dirty="0" err="1">
                <a:latin typeface="Arial" panose="020B0604020202020204" pitchFamily="34" charset="0"/>
                <a:cs typeface="Arial" panose="020B0604020202020204" pitchFamily="34" charset="0"/>
              </a:rPr>
              <a:t>Upstream</a:t>
            </a:r>
            <a:r>
              <a:rPr lang="el-GR" sz="2400" dirty="0">
                <a:latin typeface="Arial" panose="020B0604020202020204" pitchFamily="34" charset="0"/>
                <a:cs typeface="Arial" panose="020B0604020202020204" pitchFamily="34" charset="0"/>
              </a:rPr>
              <a:t>) </a:t>
            </a:r>
            <a:r>
              <a:rPr lang="el-GR" sz="2400" dirty="0" err="1">
                <a:latin typeface="Arial" panose="020B0604020202020204" pitchFamily="34" charset="0"/>
                <a:cs typeface="Arial" panose="020B0604020202020204" pitchFamily="34" charset="0"/>
              </a:rPr>
              <a:t>ιχνηλασιμότητα</a:t>
            </a:r>
            <a:r>
              <a:rPr lang="el-GR" sz="2400" dirty="0">
                <a:latin typeface="Arial" panose="020B0604020202020204" pitchFamily="34" charset="0"/>
                <a:cs typeface="Arial" panose="020B0604020202020204" pitchFamily="34" charset="0"/>
              </a:rPr>
              <a:t>: γνωρίζοντας την παρτίδα του τελικού προϊόντος (</a:t>
            </a:r>
            <a:r>
              <a:rPr lang="el-GR" sz="2400" dirty="0" err="1">
                <a:latin typeface="Arial" panose="020B0604020202020204" pitchFamily="34" charset="0"/>
                <a:cs typeface="Arial" panose="020B0604020202020204" pitchFamily="34" charset="0"/>
              </a:rPr>
              <a:t>Lot</a:t>
            </a:r>
            <a:r>
              <a:rPr lang="el-GR" sz="2400" dirty="0">
                <a:latin typeface="Arial" panose="020B0604020202020204" pitchFamily="34" charset="0"/>
                <a:cs typeface="Arial" panose="020B0604020202020204" pitchFamily="34" charset="0"/>
              </a:rPr>
              <a:t>), να ανιχνεύσουμε τις πρώτες ύλες (Α’ ύλες) που χρησιμοποιήθηκαν για την παραγωγή της (</a:t>
            </a:r>
            <a:r>
              <a:rPr lang="el-GR" sz="2400" dirty="0">
                <a:solidFill>
                  <a:schemeClr val="accent1"/>
                </a:solidFill>
                <a:latin typeface="Arial" panose="020B0604020202020204" pitchFamily="34" charset="0"/>
                <a:cs typeface="Arial" panose="020B0604020202020204" pitchFamily="34" charset="0"/>
              </a:rPr>
              <a:t>Θεοδώρου και </a:t>
            </a:r>
            <a:r>
              <a:rPr lang="el-GR" sz="2400" dirty="0" err="1">
                <a:solidFill>
                  <a:schemeClr val="accent1"/>
                </a:solidFill>
                <a:latin typeface="Arial" panose="020B0604020202020204" pitchFamily="34" charset="0"/>
                <a:cs typeface="Arial" panose="020B0604020202020204" pitchFamily="34" charset="0"/>
              </a:rPr>
              <a:t>Σφυρής</a:t>
            </a:r>
            <a:r>
              <a:rPr lang="el-GR" sz="2400" dirty="0">
                <a:solidFill>
                  <a:schemeClr val="accent1"/>
                </a:solidFill>
                <a:latin typeface="Arial" panose="020B0604020202020204" pitchFamily="34" charset="0"/>
                <a:cs typeface="Arial" panose="020B0604020202020204" pitchFamily="34" charset="0"/>
              </a:rPr>
              <a:t>, 2008</a:t>
            </a:r>
            <a:r>
              <a:rPr lang="el-GR" sz="2400" dirty="0">
                <a:latin typeface="Arial" panose="020B0604020202020204" pitchFamily="34" charset="0"/>
                <a:cs typeface="Arial" panose="020B0604020202020204" pitchFamily="34" charset="0"/>
              </a:rPr>
              <a:t>).</a:t>
            </a:r>
          </a:p>
          <a:p>
            <a:pPr>
              <a:buNone/>
            </a:pPr>
            <a:endParaRPr lang="el-GR" dirty="0"/>
          </a:p>
        </p:txBody>
      </p:sp>
      <p:grpSp>
        <p:nvGrpSpPr>
          <p:cNvPr id="4" name="Ομάδα 3">
            <a:extLst>
              <a:ext uri="{FF2B5EF4-FFF2-40B4-BE49-F238E27FC236}">
                <a16:creationId xmlns:a16="http://schemas.microsoft.com/office/drawing/2014/main" id="{F6C68BCA-2416-FDEC-87EE-3523D8F675A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564F3936-38FD-8BC8-840D-5AF16076916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B9EDCA0-F331-91B6-4CA4-F91F6BAF39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6BB9B19A-E8DF-333F-BCB7-3A48D3CD53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D6AA237-EC68-CC39-25AC-CDA7C02C32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3C5A2625-3EC9-A452-05BB-3D9C1CB212C9}"/>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CAB01E0-7541-9D66-8C36-0D4547629C7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7872046-F967-1026-BC80-4BA441E899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9E6869E-0B11-D29A-0227-5167A556B2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B241665-C694-94D3-9D3E-08B6B4A0EE1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554CA71C-5FA2-169C-E1CB-693376E9F81B}"/>
              </a:ext>
            </a:extLst>
          </p:cNvPr>
          <p:cNvSpPr>
            <a:spLocks noGrp="1"/>
          </p:cNvSpPr>
          <p:nvPr>
            <p:ph type="title"/>
          </p:nvPr>
        </p:nvSpPr>
        <p:spPr>
          <a:xfrm>
            <a:off x="467544" y="0"/>
            <a:ext cx="8229600" cy="1143000"/>
          </a:xfrm>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39D54B38-2832-96B9-D1EA-267DC9611E87}"/>
              </a:ext>
            </a:extLst>
          </p:cNvPr>
          <p:cNvSpPr>
            <a:spLocks noGrp="1"/>
          </p:cNvSpPr>
          <p:nvPr>
            <p:ph idx="1"/>
          </p:nvPr>
        </p:nvSpPr>
        <p:spPr>
          <a:xfrm>
            <a:off x="467544" y="1052736"/>
            <a:ext cx="8424936" cy="5805264"/>
          </a:xfrm>
        </p:spPr>
        <p:txBody>
          <a:bodyPr>
            <a:no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Ένα σύστημα ιχνηλασιμότητας αποτελείται από 3 επιμέρους υποσυστήματα:</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algn="just">
              <a:buAutoNum type="arabicParenR"/>
            </a:pPr>
            <a:r>
              <a:rPr lang="el-GR" sz="2400" b="0" i="1" u="none" strike="noStrike" baseline="0" dirty="0">
                <a:latin typeface="Arial" panose="020B0604020202020204" pitchFamily="34" charset="0"/>
                <a:cs typeface="Arial" panose="020B0604020202020204" pitchFamily="34" charset="0"/>
              </a:rPr>
              <a:t>Σύστημα </a:t>
            </a:r>
            <a:r>
              <a:rPr lang="el-GR" sz="2400" i="1" dirty="0">
                <a:latin typeface="Arial" panose="020B0604020202020204" pitchFamily="34" charset="0"/>
                <a:cs typeface="Arial" panose="020B0604020202020204" pitchFamily="34" charset="0"/>
              </a:rPr>
              <a:t>Δ</a:t>
            </a:r>
            <a:r>
              <a:rPr lang="el-GR" sz="2400" b="0" i="1" u="none" strike="noStrike" baseline="0" dirty="0">
                <a:latin typeface="Arial" panose="020B0604020202020204" pitchFamily="34" charset="0"/>
                <a:cs typeface="Arial" panose="020B0604020202020204" pitchFamily="34" charset="0"/>
              </a:rPr>
              <a:t>ιαδοχικής Ιχνηλασιμότητας -1</a:t>
            </a:r>
            <a:r>
              <a:rPr lang="el-GR" sz="2400" b="0" i="0" u="none" strike="noStrike" baseline="0" dirty="0">
                <a:latin typeface="Arial" panose="020B0604020202020204" pitchFamily="34" charset="0"/>
                <a:cs typeface="Arial" panose="020B0604020202020204" pitchFamily="34" charset="0"/>
              </a:rPr>
              <a:t>: </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καλύπτει την διακίνηση προϊόντων </a:t>
            </a:r>
            <a:r>
              <a:rPr lang="el-GR" sz="2400" b="1" i="0" u="none" strike="noStrike" baseline="0" dirty="0">
                <a:latin typeface="Arial" panose="020B0604020202020204" pitchFamily="34" charset="0"/>
                <a:cs typeface="Arial" panose="020B0604020202020204" pitchFamily="34" charset="0"/>
              </a:rPr>
              <a:t>μεταξύ</a:t>
            </a:r>
            <a:r>
              <a:rPr lang="el-GR" sz="2400" b="0" i="0" u="none" strike="noStrike" baseline="0" dirty="0">
                <a:latin typeface="Arial" panose="020B0604020202020204" pitchFamily="34" charset="0"/>
                <a:cs typeface="Arial" panose="020B0604020202020204" pitchFamily="34" charset="0"/>
              </a:rPr>
              <a:t> της </a:t>
            </a:r>
            <a:r>
              <a:rPr lang="el-GR" sz="2400" b="1" i="0" u="none" strike="noStrike" baseline="0" dirty="0">
                <a:latin typeface="Arial" panose="020B0604020202020204" pitchFamily="34" charset="0"/>
                <a:cs typeface="Arial" panose="020B0604020202020204" pitchFamily="34" charset="0"/>
              </a:rPr>
              <a:t>επιχείρησης</a:t>
            </a:r>
            <a:r>
              <a:rPr lang="el-GR" sz="2400" b="0" i="0" u="none" strike="noStrike" baseline="0" dirty="0">
                <a:latin typeface="Arial" panose="020B0604020202020204" pitchFamily="34" charset="0"/>
                <a:cs typeface="Arial" panose="020B0604020202020204" pitchFamily="34" charset="0"/>
              </a:rPr>
              <a:t> και των </a:t>
            </a:r>
            <a:r>
              <a:rPr lang="el-GR" sz="2400" b="1" i="0" u="none" strike="noStrike" baseline="0" dirty="0">
                <a:latin typeface="Arial" panose="020B0604020202020204" pitchFamily="34" charset="0"/>
                <a:cs typeface="Arial" panose="020B0604020202020204" pitchFamily="34" charset="0"/>
              </a:rPr>
              <a:t>προμηθευτών </a:t>
            </a:r>
            <a:r>
              <a:rPr lang="el-GR" sz="2400" b="0" i="0" u="none" strike="noStrike" baseline="0" dirty="0">
                <a:latin typeface="Arial" panose="020B0604020202020204" pitchFamily="34" charset="0"/>
                <a:cs typeface="Arial" panose="020B0604020202020204" pitchFamily="34" charset="0"/>
              </a:rPr>
              <a:t>της.</a:t>
            </a:r>
          </a:p>
          <a:p>
            <a:pPr marL="0" indent="0" algn="just">
              <a:buNone/>
            </a:pPr>
            <a:r>
              <a:rPr lang="el-GR" sz="2400" b="0" i="0" u="none" strike="noStrike" baseline="0" dirty="0">
                <a:latin typeface="Arial" panose="020B0604020202020204" pitchFamily="34" charset="0"/>
                <a:cs typeface="Arial" panose="020B0604020202020204" pitchFamily="34" charset="0"/>
              </a:rPr>
              <a:t>Η διαδοχική ιχνηλασιμότητα -1 είναι ιδιαίτερα σημαντική τόσο για τις επιχειρήσεις Λιανικού Εμπορίου, οι οποίες διαθέτουν μεγάλο αριθμό προμηθευτών και προμηθευόμενων ειδών ανά είδος, όσο και για τις επιχειρήσεις μεταποίησης, οι οποίες προμηθεύονται από άλλες εταιρίες τα απαιτούμενα υλικά συσκευασίας και τις πρώτες ύλες (</a:t>
            </a:r>
            <a:r>
              <a:rPr lang="el-GR" sz="2400" b="0" i="0" u="none" strike="noStrike" baseline="0" dirty="0">
                <a:solidFill>
                  <a:schemeClr val="accent1"/>
                </a:solidFill>
                <a:latin typeface="Arial" panose="020B0604020202020204" pitchFamily="34" charset="0"/>
                <a:cs typeface="Arial" panose="020B0604020202020204" pitchFamily="34" charset="0"/>
              </a:rPr>
              <a:t>Θεοδώρου και Σφυρής, 2008</a:t>
            </a:r>
            <a:r>
              <a:rPr lang="el-GR" sz="2400" b="0" i="0" u="none" strike="noStrike" baseline="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867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Ομάδα 4">
            <a:extLst>
              <a:ext uri="{FF2B5EF4-FFF2-40B4-BE49-F238E27FC236}">
                <a16:creationId xmlns:a16="http://schemas.microsoft.com/office/drawing/2014/main" id="{3A9A42E8-0593-5204-52E8-ACED61AD408D}"/>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E20D2517-9563-213C-9E7F-454AC379FD4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9E20A91C-0F07-4A2A-B166-3FF313B1DB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A67EDAB8-438D-655D-B8E9-0366DC82FE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73C7F97E-326C-98E3-258A-C7AA3B9A416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1 - Τίτλος"/>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2 - Θέση περιεχομένου"/>
          <p:cNvSpPr>
            <a:spLocks noGrp="1"/>
          </p:cNvSpPr>
          <p:nvPr>
            <p:ph idx="1"/>
          </p:nvPr>
        </p:nvSpPr>
        <p:spPr/>
        <p:txBody>
          <a:bodyPr/>
          <a:lstStyle/>
          <a:p>
            <a:pPr>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 </a:t>
            </a:r>
            <a:r>
              <a:rPr lang="el-GR" sz="2400" b="1" dirty="0">
                <a:latin typeface="Arial" pitchFamily="34" charset="0"/>
                <a:cs typeface="Arial" pitchFamily="34" charset="0"/>
              </a:rPr>
              <a:t>(συνέχεια)</a:t>
            </a:r>
            <a:r>
              <a:rPr lang="el-GR" sz="2400" dirty="0">
                <a:latin typeface="Arial" pitchFamily="34" charset="0"/>
                <a:cs typeface="Arial" pitchFamily="34" charset="0"/>
              </a:rPr>
              <a:t>.</a:t>
            </a:r>
          </a:p>
          <a:p>
            <a:pPr>
              <a:buNone/>
            </a:pPr>
            <a:endParaRPr lang="el-GR" sz="2400" dirty="0">
              <a:latin typeface="Arial" pitchFamily="34" charset="0"/>
              <a:cs typeface="Arial" pitchFamily="34" charset="0"/>
            </a:endParaRPr>
          </a:p>
          <a:p>
            <a:pPr>
              <a:buNone/>
            </a:pPr>
            <a:endParaRPr lang="el-GR" dirty="0"/>
          </a:p>
        </p:txBody>
      </p:sp>
      <p:graphicFrame>
        <p:nvGraphicFramePr>
          <p:cNvPr id="4" name="3 - Πίνακας"/>
          <p:cNvGraphicFramePr>
            <a:graphicFrameLocks noGrp="1"/>
          </p:cNvGraphicFramePr>
          <p:nvPr>
            <p:extLst>
              <p:ext uri="{D42A27DB-BD31-4B8C-83A1-F6EECF244321}">
                <p14:modId xmlns:p14="http://schemas.microsoft.com/office/powerpoint/2010/main" val="3531569560"/>
              </p:ext>
            </p:extLst>
          </p:nvPr>
        </p:nvGraphicFramePr>
        <p:xfrm>
          <a:off x="395536" y="2204864"/>
          <a:ext cx="8568952" cy="4064104"/>
        </p:xfrm>
        <a:graphic>
          <a:graphicData uri="http://schemas.openxmlformats.org/drawingml/2006/table">
            <a:tbl>
              <a:tblPr firstRow="1" bandRow="1">
                <a:tableStyleId>{5C22544A-7EE6-4342-B048-85BDC9FD1C3A}</a:tableStyleId>
              </a:tblPr>
              <a:tblGrid>
                <a:gridCol w="2142238">
                  <a:extLst>
                    <a:ext uri="{9D8B030D-6E8A-4147-A177-3AD203B41FA5}">
                      <a16:colId xmlns:a16="http://schemas.microsoft.com/office/drawing/2014/main" val="20000"/>
                    </a:ext>
                  </a:extLst>
                </a:gridCol>
                <a:gridCol w="2142238">
                  <a:extLst>
                    <a:ext uri="{9D8B030D-6E8A-4147-A177-3AD203B41FA5}">
                      <a16:colId xmlns:a16="http://schemas.microsoft.com/office/drawing/2014/main" val="20001"/>
                    </a:ext>
                  </a:extLst>
                </a:gridCol>
                <a:gridCol w="2142238">
                  <a:extLst>
                    <a:ext uri="{9D8B030D-6E8A-4147-A177-3AD203B41FA5}">
                      <a16:colId xmlns:a16="http://schemas.microsoft.com/office/drawing/2014/main" val="20002"/>
                    </a:ext>
                  </a:extLst>
                </a:gridCol>
                <a:gridCol w="2142238">
                  <a:extLst>
                    <a:ext uri="{9D8B030D-6E8A-4147-A177-3AD203B41FA5}">
                      <a16:colId xmlns:a16="http://schemas.microsoft.com/office/drawing/2014/main" val="20003"/>
                    </a:ext>
                  </a:extLst>
                </a:gridCol>
              </a:tblGrid>
              <a:tr h="1656184">
                <a:tc>
                  <a:txBody>
                    <a:bodyPr/>
                    <a:lstStyle/>
                    <a:p>
                      <a:r>
                        <a:rPr lang="el-GR" sz="1400" dirty="0">
                          <a:latin typeface="Arial" pitchFamily="34" charset="0"/>
                          <a:cs typeface="Arial" pitchFamily="34" charset="0"/>
                        </a:rPr>
                        <a:t>Σαρδέλα</a:t>
                      </a:r>
                    </a:p>
                  </a:txBody>
                  <a:tcPr/>
                </a:tc>
                <a:tc>
                  <a:txBody>
                    <a:bodyPr/>
                    <a:lstStyle/>
                    <a:p>
                      <a:r>
                        <a:rPr lang="en-US" sz="1400" dirty="0" err="1">
                          <a:latin typeface="Arial" pitchFamily="34" charset="0"/>
                          <a:cs typeface="Arial" pitchFamily="34" charset="0"/>
                        </a:rPr>
                        <a:t>Clupeidae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Sardina</a:t>
                      </a:r>
                      <a:r>
                        <a:rPr lang="en-US" sz="1400" i="1" baseline="0" dirty="0">
                          <a:latin typeface="Arial" pitchFamily="34" charset="0"/>
                          <a:cs typeface="Arial" pitchFamily="34" charset="0"/>
                        </a:rPr>
                        <a:t> pilchardus</a:t>
                      </a:r>
                      <a:endParaRPr lang="el-GR" sz="1400" i="1" dirty="0">
                        <a:latin typeface="Arial" pitchFamily="34" charset="0"/>
                        <a:cs typeface="Arial" pitchFamily="34" charset="0"/>
                      </a:endParaRPr>
                    </a:p>
                  </a:txBody>
                  <a:tcPr/>
                </a:tc>
                <a:tc>
                  <a:txBody>
                    <a:bodyPr/>
                    <a:lstStyle/>
                    <a:p>
                      <a:pPr algn="l"/>
                      <a:r>
                        <a:rPr lang="el-GR" sz="1400" dirty="0">
                          <a:latin typeface="Arial" pitchFamily="34" charset="0"/>
                          <a:cs typeface="Arial" pitchFamily="34" charset="0"/>
                        </a:rPr>
                        <a:t>Κυρίως</a:t>
                      </a:r>
                      <a:r>
                        <a:rPr lang="el-GR" sz="1400" baseline="0" dirty="0">
                          <a:latin typeface="Arial" pitchFamily="34" charset="0"/>
                          <a:cs typeface="Arial" pitchFamily="34" charset="0"/>
                        </a:rPr>
                        <a:t> ψήσιμο στον ατμό και κονσερβοποίηση σε λάδι, σε </a:t>
                      </a:r>
                      <a:r>
                        <a:rPr lang="el-GR" sz="1400" baseline="0" dirty="0" err="1">
                          <a:latin typeface="Arial" pitchFamily="34" charset="0"/>
                          <a:cs typeface="Arial" pitchFamily="34" charset="0"/>
                        </a:rPr>
                        <a:t>παραθαλλάσια</a:t>
                      </a:r>
                      <a:r>
                        <a:rPr lang="el-GR" sz="1400" baseline="0" dirty="0">
                          <a:latin typeface="Arial" pitchFamily="34" charset="0"/>
                          <a:cs typeface="Arial" pitchFamily="34" charset="0"/>
                        </a:rPr>
                        <a:t> μέρη ψήνεται στη σχάρα ή τηγανίζεται </a:t>
                      </a:r>
                      <a:endParaRPr lang="el-GR" sz="1400" dirty="0">
                        <a:latin typeface="Arial" pitchFamily="34" charset="0"/>
                        <a:cs typeface="Arial" pitchFamily="34" charset="0"/>
                      </a:endParaRPr>
                    </a:p>
                  </a:txBody>
                  <a:tcPr/>
                </a:tc>
                <a:extLst>
                  <a:ext uri="{0D108BD9-81ED-4DB2-BD59-A6C34878D82A}">
                    <a16:rowId xmlns:a16="http://schemas.microsoft.com/office/drawing/2014/main" val="10000"/>
                  </a:ext>
                </a:extLst>
              </a:tr>
              <a:tr h="153535">
                <a:tc>
                  <a:txBody>
                    <a:bodyPr/>
                    <a:lstStyle/>
                    <a:p>
                      <a:r>
                        <a:rPr lang="el-GR" sz="1400" dirty="0" err="1">
                          <a:latin typeface="Arial" pitchFamily="34" charset="0"/>
                          <a:cs typeface="Arial" pitchFamily="34" charset="0"/>
                        </a:rPr>
                        <a:t>Γαύρος</a:t>
                      </a:r>
                      <a:endParaRPr lang="el-GR" sz="1400" dirty="0">
                        <a:latin typeface="Arial" pitchFamily="34" charset="0"/>
                        <a:cs typeface="Arial" pitchFamily="34" charset="0"/>
                      </a:endParaRPr>
                    </a:p>
                  </a:txBody>
                  <a:tcPr/>
                </a:tc>
                <a:tc>
                  <a:txBody>
                    <a:bodyPr/>
                    <a:lstStyle/>
                    <a:p>
                      <a:r>
                        <a:rPr lang="en-US" sz="1400" dirty="0" err="1">
                          <a:latin typeface="Arial" pitchFamily="34" charset="0"/>
                          <a:cs typeface="Arial" pitchFamily="34" charset="0"/>
                        </a:rPr>
                        <a:t>Engraulidae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Engraulis</a:t>
                      </a:r>
                      <a:r>
                        <a:rPr lang="en-US" sz="1400" i="1" dirty="0">
                          <a:latin typeface="Arial" pitchFamily="34" charset="0"/>
                          <a:cs typeface="Arial" pitchFamily="34" charset="0"/>
                        </a:rPr>
                        <a:t> </a:t>
                      </a:r>
                      <a:r>
                        <a:rPr lang="en-US" sz="1400" i="1" dirty="0" err="1">
                          <a:latin typeface="Arial" pitchFamily="34" charset="0"/>
                          <a:cs typeface="Arial" pitchFamily="34" charset="0"/>
                        </a:rPr>
                        <a:t>encrasicolus</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Ευχάριστο, αρωματικό κρέας, παστώνεται, μορφοποιείται σε φιλέτο, ρολό και αλοιφή</a:t>
                      </a:r>
                    </a:p>
                  </a:txBody>
                  <a:tcPr/>
                </a:tc>
                <a:extLst>
                  <a:ext uri="{0D108BD9-81ED-4DB2-BD59-A6C34878D82A}">
                    <a16:rowId xmlns:a16="http://schemas.microsoft.com/office/drawing/2014/main" val="10001"/>
                  </a:ext>
                </a:extLst>
              </a:tr>
              <a:tr h="153535">
                <a:tc>
                  <a:txBody>
                    <a:bodyPr/>
                    <a:lstStyle/>
                    <a:p>
                      <a:r>
                        <a:rPr lang="el-GR" sz="1400" dirty="0" err="1">
                          <a:latin typeface="Arial" pitchFamily="34" charset="0"/>
                          <a:cs typeface="Arial" pitchFamily="34" charset="0"/>
                        </a:rPr>
                        <a:t>Λυχνοειδή</a:t>
                      </a:r>
                      <a:r>
                        <a:rPr lang="el-GR" sz="1400" dirty="0">
                          <a:latin typeface="Arial" pitchFamily="34" charset="0"/>
                          <a:cs typeface="Arial" pitchFamily="34" charset="0"/>
                        </a:rPr>
                        <a:t> (</a:t>
                      </a:r>
                      <a:r>
                        <a:rPr lang="en-US" sz="1400" dirty="0" err="1">
                          <a:latin typeface="Arial" pitchFamily="34" charset="0"/>
                          <a:cs typeface="Arial" pitchFamily="34" charset="0"/>
                        </a:rPr>
                        <a:t>Lophiiformes</a:t>
                      </a:r>
                      <a:r>
                        <a:rPr lang="el-GR" sz="1400" dirty="0">
                          <a:latin typeface="Arial" pitchFamily="34" charset="0"/>
                          <a:cs typeface="Arial" pitchFamily="34" charset="0"/>
                        </a:rPr>
                        <a:t>)</a:t>
                      </a:r>
                    </a:p>
                    <a:p>
                      <a:r>
                        <a:rPr lang="el-GR" sz="1400" dirty="0">
                          <a:latin typeface="Arial" pitchFamily="34" charset="0"/>
                          <a:cs typeface="Arial" pitchFamily="34" charset="0"/>
                        </a:rPr>
                        <a:t>Λύχνος (βατραχόψαρο,</a:t>
                      </a:r>
                      <a:r>
                        <a:rPr lang="el-GR" sz="1400" baseline="0" dirty="0">
                          <a:latin typeface="Arial" pitchFamily="34" charset="0"/>
                          <a:cs typeface="Arial" pitchFamily="34" charset="0"/>
                        </a:rPr>
                        <a:t> </a:t>
                      </a:r>
                      <a:r>
                        <a:rPr lang="el-GR" sz="1400" baseline="0" dirty="0" err="1">
                          <a:latin typeface="Arial" pitchFamily="34" charset="0"/>
                          <a:cs typeface="Arial" pitchFamily="34" charset="0"/>
                        </a:rPr>
                        <a:t>πεσκανδρίτσα</a:t>
                      </a:r>
                      <a:r>
                        <a:rPr lang="el-GR" sz="1400" baseline="0" dirty="0">
                          <a:latin typeface="Arial" pitchFamily="34" charset="0"/>
                          <a:cs typeface="Arial" pitchFamily="34" charset="0"/>
                        </a:rPr>
                        <a:t>)</a:t>
                      </a:r>
                      <a:endParaRPr lang="el-GR" sz="1400" dirty="0">
                        <a:latin typeface="Arial" pitchFamily="34" charset="0"/>
                        <a:cs typeface="Arial" pitchFamily="34" charset="0"/>
                      </a:endParaRPr>
                    </a:p>
                  </a:txBody>
                  <a:tcPr/>
                </a:tc>
                <a:tc>
                  <a:txBody>
                    <a:bodyPr/>
                    <a:lstStyle/>
                    <a:p>
                      <a:r>
                        <a:rPr lang="en-US" sz="1400" dirty="0" err="1">
                          <a:latin typeface="Arial" pitchFamily="34" charset="0"/>
                          <a:cs typeface="Arial" pitchFamily="34" charset="0"/>
                        </a:rPr>
                        <a:t>Lophiidae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Lophius</a:t>
                      </a:r>
                      <a:r>
                        <a:rPr lang="en-US" sz="1400" i="1" dirty="0">
                          <a:latin typeface="Arial" pitchFamily="34" charset="0"/>
                          <a:cs typeface="Arial" pitchFamily="34" charset="0"/>
                        </a:rPr>
                        <a:t> </a:t>
                      </a:r>
                      <a:r>
                        <a:rPr lang="en-US" sz="1400" i="1" dirty="0" err="1">
                          <a:latin typeface="Arial" pitchFamily="34" charset="0"/>
                          <a:cs typeface="Arial" pitchFamily="34" charset="0"/>
                        </a:rPr>
                        <a:t>piscatorius</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Λευκό, καλό και συνεκτικό κρέας, βραστό</a:t>
                      </a:r>
                    </a:p>
                  </a:txBody>
                  <a:tcPr/>
                </a:tc>
                <a:extLst>
                  <a:ext uri="{0D108BD9-81ED-4DB2-BD59-A6C34878D82A}">
                    <a16:rowId xmlns:a16="http://schemas.microsoft.com/office/drawing/2014/main" val="10002"/>
                  </a:ext>
                </a:extLst>
              </a:tr>
              <a:tr h="153535">
                <a:tc>
                  <a:txBody>
                    <a:bodyPr/>
                    <a:lstStyle/>
                    <a:p>
                      <a:r>
                        <a:rPr lang="el-GR" sz="1400" dirty="0" err="1">
                          <a:latin typeface="Arial" pitchFamily="34" charset="0"/>
                          <a:cs typeface="Arial" pitchFamily="34" charset="0"/>
                        </a:rPr>
                        <a:t>Μόλβη</a:t>
                      </a:r>
                      <a:endParaRPr lang="el-GR" sz="1400" dirty="0">
                        <a:latin typeface="Arial" pitchFamily="34" charset="0"/>
                        <a:cs typeface="Arial" pitchFamily="34" charset="0"/>
                      </a:endParaRPr>
                    </a:p>
                  </a:txBody>
                  <a:tcPr/>
                </a:tc>
                <a:tc>
                  <a:txBody>
                    <a:bodyPr/>
                    <a:lstStyle/>
                    <a:p>
                      <a:r>
                        <a:rPr lang="en-US" sz="1400" dirty="0" err="1">
                          <a:latin typeface="Arial" pitchFamily="34" charset="0"/>
                          <a:cs typeface="Arial" pitchFamily="34" charset="0"/>
                        </a:rPr>
                        <a:t>Gadidae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Molva</a:t>
                      </a:r>
                      <a:r>
                        <a:rPr lang="en-US" sz="1400" i="1" dirty="0">
                          <a:latin typeface="Arial" pitchFamily="34" charset="0"/>
                          <a:cs typeface="Arial" pitchFamily="34" charset="0"/>
                        </a:rPr>
                        <a:t> </a:t>
                      </a:r>
                      <a:r>
                        <a:rPr lang="en-US" sz="1400" i="1" dirty="0" err="1">
                          <a:latin typeface="Arial" pitchFamily="34" charset="0"/>
                          <a:cs typeface="Arial" pitchFamily="34" charset="0"/>
                        </a:rPr>
                        <a:t>molva</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Γευστικό, συνεκτικό λευκό κρέας</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2368CF13-8EC1-860C-F252-B49640F20C7C}"/>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8D98432-86CB-FB58-6848-AD92BEB4BBB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B2749B2-00A3-8BCD-1065-8A122F6188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98D34FD-BC52-8CDD-9934-D05EA0E34D9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AD94AF54-C5C4-D755-8AD7-6D0EE034566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F46EBBE8-B7B1-A149-4858-60C9BA23359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78310CBB-49B9-BE10-799A-B2E3C2D860C5}"/>
              </a:ext>
            </a:extLst>
          </p:cNvPr>
          <p:cNvSpPr>
            <a:spLocks noGrp="1"/>
          </p:cNvSpPr>
          <p:nvPr>
            <p:ph idx="1"/>
          </p:nvPr>
        </p:nvSpPr>
        <p:spPr>
          <a:xfrm>
            <a:off x="457200" y="1412776"/>
            <a:ext cx="8229600" cy="4968552"/>
          </a:xfrm>
        </p:spPr>
        <p:txBody>
          <a:bodyPr>
            <a:normAutofit lnSpcReduction="10000"/>
          </a:bodyPr>
          <a:lstStyle/>
          <a:p>
            <a:pPr marL="0" indent="0" algn="just">
              <a:buNone/>
            </a:pPr>
            <a:r>
              <a:rPr lang="el-GR" sz="2400" b="0" i="0" u="none" strike="noStrike" baseline="0" dirty="0">
                <a:latin typeface="Arial" panose="020B0604020202020204" pitchFamily="34" charset="0"/>
                <a:cs typeface="Arial" panose="020B0604020202020204" pitchFamily="34" charset="0"/>
              </a:rPr>
              <a:t>2) </a:t>
            </a:r>
            <a:r>
              <a:rPr lang="el-GR" sz="2400" b="0" i="1" u="none" strike="noStrike" baseline="0" dirty="0">
                <a:latin typeface="Arial" panose="020B0604020202020204" pitchFamily="34" charset="0"/>
                <a:cs typeface="Arial" panose="020B0604020202020204" pitchFamily="34" charset="0"/>
              </a:rPr>
              <a:t>Σύστημα εσωτερικής ιχνηλασιμότητας </a:t>
            </a:r>
            <a:r>
              <a:rPr lang="el-GR" sz="2400" b="0" i="0" u="none" strike="noStrike" baseline="0" dirty="0">
                <a:latin typeface="Arial" panose="020B0604020202020204" pitchFamily="34" charset="0"/>
                <a:cs typeface="Arial" panose="020B0604020202020204" pitchFamily="34" charset="0"/>
              </a:rPr>
              <a:t>(</a:t>
            </a:r>
            <a:r>
              <a:rPr lang="el-GR" sz="2400" b="0" i="1" u="none" strike="noStrike" baseline="0" dirty="0">
                <a:latin typeface="Arial" panose="020B0604020202020204" pitchFamily="34" charset="0"/>
                <a:cs typeface="Arial" panose="020B0604020202020204" pitchFamily="34" charset="0"/>
              </a:rPr>
              <a:t>Internal Traceability</a:t>
            </a:r>
            <a:r>
              <a:rPr lang="el-GR" sz="2400" b="0" i="0" u="none" strike="noStrike" baseline="0" dirty="0">
                <a:latin typeface="Arial" panose="020B0604020202020204" pitchFamily="34" charset="0"/>
                <a:cs typeface="Arial" panose="020B0604020202020204" pitchFamily="34" charset="0"/>
              </a:rPr>
              <a:t>): </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καλύπτει την διακίνηση και τον μετασχηματισμό των προϊόντων μέσα στην ίδια την επιχείρηση</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Η εσωτερική ιχνηλασιμότητα είναι ιδιαίτερα σημαντική για τις επιχειρήσεις παραγωγής, επεξεργασίας και τυποποίησης, διότι υπάρχει μια σημαντική παραγωγική διαδικασία η οποία κάτω από συγκεκριμένες συνθήκες και σύμφωνα με προκαθορισμένες τεχνικές προδιαγραφές μετασχηματίζει τις πρώτες ύλες σε τελικά προϊόντα</a:t>
            </a:r>
            <a:r>
              <a:rPr lang="el-GR" sz="40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a:t>
            </a:r>
            <a:r>
              <a:rPr lang="el-GR" sz="2400" b="0" i="0" u="none" strike="noStrike" baseline="0" dirty="0">
                <a:solidFill>
                  <a:schemeClr val="accent1"/>
                </a:solidFill>
                <a:latin typeface="Arial" panose="020B0604020202020204" pitchFamily="34" charset="0"/>
                <a:cs typeface="Arial" panose="020B0604020202020204" pitchFamily="34" charset="0"/>
              </a:rPr>
              <a:t>Θεοδώρου και Σφυρής, 2008</a:t>
            </a:r>
            <a:r>
              <a:rPr lang="el-GR" sz="2400" b="0" i="0" u="none" strike="noStrike" baseline="0" dirty="0">
                <a:latin typeface="Arial" panose="020B0604020202020204" pitchFamily="34" charset="0"/>
                <a:cs typeface="Arial" panose="020B0604020202020204" pitchFamily="34" charset="0"/>
              </a:rPr>
              <a:t>).</a:t>
            </a:r>
            <a:endParaRPr lang="el-GR"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5723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814445-73D4-3452-C18A-68B1107121DA}"/>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C761A09F-47AA-1051-0E02-8F6ED9F8F5C0}"/>
              </a:ext>
            </a:extLst>
          </p:cNvPr>
          <p:cNvSpPr>
            <a:spLocks noGrp="1"/>
          </p:cNvSpPr>
          <p:nvPr>
            <p:ph idx="1"/>
          </p:nvPr>
        </p:nvSpPr>
        <p:spPr>
          <a:xfrm>
            <a:off x="437444" y="1556792"/>
            <a:ext cx="8229600" cy="4525963"/>
          </a:xfrm>
        </p:spPr>
        <p:txBody>
          <a:bodyPr>
            <a:normAutofit lnSpcReduction="10000"/>
          </a:bodyPr>
          <a:lstStyle/>
          <a:p>
            <a:pPr marL="0" indent="0" algn="just">
              <a:buNone/>
            </a:pPr>
            <a:r>
              <a:rPr lang="el-GR" sz="2400" b="0" i="0" u="none" strike="noStrike" baseline="0" dirty="0">
                <a:latin typeface="Arial" panose="020B0604020202020204" pitchFamily="34" charset="0"/>
                <a:cs typeface="Arial" panose="020B0604020202020204" pitchFamily="34" charset="0"/>
              </a:rPr>
              <a:t>3) </a:t>
            </a:r>
            <a:r>
              <a:rPr lang="el-GR" sz="2400" i="1" u="none" strike="noStrike" baseline="0" dirty="0">
                <a:latin typeface="Arial" panose="020B0604020202020204" pitchFamily="34" charset="0"/>
                <a:cs typeface="Arial" panose="020B0604020202020204" pitchFamily="34" charset="0"/>
              </a:rPr>
              <a:t>Σύστημα Διαδοχικής Ιχνηλασιμότητας +1</a:t>
            </a:r>
            <a:r>
              <a:rPr lang="el-GR" sz="2400" b="0" i="0" u="none" strike="noStrike" baseline="0" dirty="0">
                <a:latin typeface="Arial" panose="020B0604020202020204" pitchFamily="34" charset="0"/>
                <a:cs typeface="Arial" panose="020B0604020202020204" pitchFamily="34" charset="0"/>
              </a:rPr>
              <a:t>: </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καλύπτει την διακίνηση προϊόντων μεταξύ της επιχείρησης και των πελατών της.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Η διαδοχική ιχνηλασιμότητα +1 είναι ιδιαίτερα σημαντική τόσο για τις επιχειρήσεις που προμηθεύουν με </a:t>
            </a:r>
            <a:r>
              <a:rPr lang="el-GR" sz="2400" dirty="0">
                <a:latin typeface="Arial" panose="020B0604020202020204" pitchFamily="34" charset="0"/>
                <a:cs typeface="Arial" panose="020B0604020202020204" pitchFamily="34" charset="0"/>
              </a:rPr>
              <a:t>πρώτες </a:t>
            </a:r>
            <a:r>
              <a:rPr lang="el-GR" sz="2400" b="0" i="0" u="none" strike="noStrike" baseline="0" dirty="0">
                <a:latin typeface="Arial" panose="020B0604020202020204" pitchFamily="34" charset="0"/>
                <a:cs typeface="Arial" panose="020B0604020202020204" pitchFamily="34" charset="0"/>
              </a:rPr>
              <a:t>ύλες και υλικά συσκευασίας τις Βιομηχανίες Τροφίμων, όσο και για τις ίδιες τις Βιομηχανίες οι οποίες προμηθεύουν με τα τελικά προϊόντα τα σημεία λιανικής πώλησης</a:t>
            </a:r>
            <a:r>
              <a:rPr lang="el-GR" sz="40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a:t>
            </a:r>
            <a:r>
              <a:rPr lang="el-GR" sz="2400" b="0" i="0" u="none" strike="noStrike" baseline="0" dirty="0">
                <a:solidFill>
                  <a:schemeClr val="accent1"/>
                </a:solidFill>
                <a:latin typeface="Arial" panose="020B0604020202020204" pitchFamily="34" charset="0"/>
                <a:cs typeface="Arial" panose="020B0604020202020204" pitchFamily="34" charset="0"/>
              </a:rPr>
              <a:t>Θεοδώρου και Σφυρής, 2008</a:t>
            </a:r>
            <a:r>
              <a:rPr lang="el-GR" sz="2400" b="0" i="0" u="none" strike="noStrike" baseline="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58CFE6E-8E64-4E98-6690-45AC2449A44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D6FDEE4-0441-E360-CF4B-B4059E064EF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E2236D89-0C70-B1B2-22C3-21CF54579D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8750B2C-2457-803E-57AE-75B0AA9D35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07C42CA2-FC0F-D364-0227-E84658B0A6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9429317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AD4E5D-8362-79D4-BDD2-0CE2D0551B2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801D1E9B-22C2-1771-34A1-8424BB6BA552}"/>
              </a:ext>
            </a:extLst>
          </p:cNvPr>
          <p:cNvSpPr>
            <a:spLocks noGrp="1"/>
          </p:cNvSpPr>
          <p:nvPr>
            <p:ph idx="1"/>
          </p:nvPr>
        </p:nvSpPr>
        <p:spPr>
          <a:xfrm>
            <a:off x="323528" y="1600200"/>
            <a:ext cx="8640960" cy="4525963"/>
          </a:xfrm>
        </p:spPr>
        <p:txBody>
          <a:bodyPr>
            <a:normAutofit fontScale="47500" lnSpcReduction="20000"/>
          </a:bodyPr>
          <a:lstStyle/>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400" b="1" dirty="0">
                <a:latin typeface="Arial" panose="020B0604020202020204" pitchFamily="34" charset="0"/>
                <a:cs typeface="Arial" panose="020B0604020202020204" pitchFamily="34" charset="0"/>
              </a:rPr>
              <a:t>                                        …….……….προς τα πίσω ιχνηλασιμότητα…</a:t>
            </a: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500" b="1" dirty="0">
                <a:latin typeface="Arial" panose="020B0604020202020204" pitchFamily="34" charset="0"/>
                <a:cs typeface="Arial" panose="020B0604020202020204" pitchFamily="34" charset="0"/>
              </a:rPr>
              <a:t>    Διαδοχική ιχνηλασιμότητα -1                  Εσωτερική ιχνηλασιμότητα                    Διαδοχική ιχνηλασιμότητα +1</a:t>
            </a: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500" b="1" dirty="0">
                <a:latin typeface="Arial" panose="020B0604020202020204" pitchFamily="34" charset="0"/>
                <a:cs typeface="Arial" panose="020B0604020202020204" pitchFamily="34" charset="0"/>
              </a:rPr>
              <a:t>                                                ……………………….Επιχείρηση…………………........</a:t>
            </a:r>
          </a:p>
          <a:p>
            <a:pPr marL="0" indent="0" algn="just">
              <a:buNone/>
            </a:pPr>
            <a:r>
              <a:rPr lang="el-GR" sz="2500" b="1" dirty="0">
                <a:latin typeface="Arial" panose="020B0604020202020204" pitchFamily="34" charset="0"/>
                <a:cs typeface="Arial" panose="020B0604020202020204" pitchFamily="34" charset="0"/>
              </a:rPr>
              <a:t>Προμηθευτές                   </a:t>
            </a:r>
            <a:r>
              <a:rPr lang="el-GR" sz="2400" b="1" dirty="0">
                <a:latin typeface="Arial" panose="020B0604020202020204" pitchFamily="34" charset="0"/>
                <a:cs typeface="Arial" panose="020B0604020202020204" pitchFamily="34" charset="0"/>
              </a:rPr>
              <a:t>                                                                                                                                    </a:t>
            </a:r>
            <a:r>
              <a:rPr lang="el-GR" sz="2500" b="1" dirty="0">
                <a:latin typeface="Arial" panose="020B0604020202020204" pitchFamily="34" charset="0"/>
                <a:cs typeface="Arial" panose="020B0604020202020204" pitchFamily="34" charset="0"/>
              </a:rPr>
              <a:t>Πελάτες</a:t>
            </a: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2400" b="1" dirty="0">
                <a:latin typeface="Arial" panose="020B0604020202020204" pitchFamily="34" charset="0"/>
                <a:cs typeface="Arial" panose="020B0604020202020204" pitchFamily="34" charset="0"/>
              </a:rPr>
              <a:t>           ….……….προς τα εμπρός ιχνηλασιμότητα……………………………………….</a:t>
            </a: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endParaRPr lang="el-GR" sz="2400" b="1" dirty="0">
              <a:latin typeface="Arial" panose="020B0604020202020204" pitchFamily="34" charset="0"/>
              <a:cs typeface="Arial" panose="020B0604020202020204" pitchFamily="34" charset="0"/>
            </a:endParaRPr>
          </a:p>
          <a:p>
            <a:pPr marL="0" indent="0" algn="just">
              <a:buNone/>
            </a:pPr>
            <a:r>
              <a:rPr lang="el-GR" sz="3800" b="1" dirty="0">
                <a:latin typeface="Arial" panose="020B0604020202020204" pitchFamily="34" charset="0"/>
                <a:cs typeface="Arial" panose="020B0604020202020204" pitchFamily="34" charset="0"/>
              </a:rPr>
              <a:t>Σχήμα 4</a:t>
            </a:r>
            <a:r>
              <a:rPr lang="el-GR" sz="3800" dirty="0">
                <a:latin typeface="Arial" panose="020B0604020202020204" pitchFamily="34" charset="0"/>
                <a:cs typeface="Arial" panose="020B0604020202020204" pitchFamily="34" charset="0"/>
              </a:rPr>
              <a:t>. Υποσυστήματα και τύποι ιχνηλασιμότητας </a:t>
            </a:r>
            <a:r>
              <a:rPr lang="el-GR" sz="3800" dirty="0">
                <a:solidFill>
                  <a:schemeClr val="accent1"/>
                </a:solidFill>
                <a:latin typeface="Arial" panose="020B0604020202020204" pitchFamily="34" charset="0"/>
                <a:cs typeface="Arial" panose="020B0604020202020204" pitchFamily="34" charset="0"/>
              </a:rPr>
              <a:t>(Θεοδώρου και Σφυρής, 2008</a:t>
            </a:r>
            <a:r>
              <a:rPr lang="el-GR" sz="3800" dirty="0">
                <a:latin typeface="Arial" panose="020B0604020202020204" pitchFamily="34" charset="0"/>
                <a:cs typeface="Arial" panose="020B0604020202020204" pitchFamily="34" charset="0"/>
              </a:rPr>
              <a:t>).</a:t>
            </a:r>
          </a:p>
        </p:txBody>
      </p:sp>
      <p:sp>
        <p:nvSpPr>
          <p:cNvPr id="4" name="Βέλος: Δεξιό 3">
            <a:extLst>
              <a:ext uri="{FF2B5EF4-FFF2-40B4-BE49-F238E27FC236}">
                <a16:creationId xmlns:a16="http://schemas.microsoft.com/office/drawing/2014/main" id="{C73A3004-208A-D2B7-D2F5-552DBAB206C9}"/>
              </a:ext>
            </a:extLst>
          </p:cNvPr>
          <p:cNvSpPr/>
          <p:nvPr/>
        </p:nvSpPr>
        <p:spPr>
          <a:xfrm>
            <a:off x="6012160" y="4411162"/>
            <a:ext cx="1008112" cy="2880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Βέλος: Δεξιό 4">
            <a:extLst>
              <a:ext uri="{FF2B5EF4-FFF2-40B4-BE49-F238E27FC236}">
                <a16:creationId xmlns:a16="http://schemas.microsoft.com/office/drawing/2014/main" id="{B19CFB2A-AE63-F152-ACB5-454FECBC2E9D}"/>
              </a:ext>
            </a:extLst>
          </p:cNvPr>
          <p:cNvSpPr/>
          <p:nvPr/>
        </p:nvSpPr>
        <p:spPr>
          <a:xfrm rot="10800000">
            <a:off x="1043608" y="2060848"/>
            <a:ext cx="1008112" cy="2880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a:extLst>
              <a:ext uri="{FF2B5EF4-FFF2-40B4-BE49-F238E27FC236}">
                <a16:creationId xmlns:a16="http://schemas.microsoft.com/office/drawing/2014/main" id="{0DB59387-2328-6D51-D9D8-A179CB08CD1B}"/>
              </a:ext>
            </a:extLst>
          </p:cNvPr>
          <p:cNvSpPr/>
          <p:nvPr/>
        </p:nvSpPr>
        <p:spPr>
          <a:xfrm>
            <a:off x="539552" y="2924944"/>
            <a:ext cx="2304256" cy="6480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Βέλος: Αριστερό-δεξιό 6">
            <a:extLst>
              <a:ext uri="{FF2B5EF4-FFF2-40B4-BE49-F238E27FC236}">
                <a16:creationId xmlns:a16="http://schemas.microsoft.com/office/drawing/2014/main" id="{9FACEF7A-D0F4-72A4-2328-9AC5CD223065}"/>
              </a:ext>
            </a:extLst>
          </p:cNvPr>
          <p:cNvSpPr/>
          <p:nvPr/>
        </p:nvSpPr>
        <p:spPr>
          <a:xfrm>
            <a:off x="2987824" y="3140968"/>
            <a:ext cx="321175" cy="252028"/>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Ορθογώνιο 7">
            <a:extLst>
              <a:ext uri="{FF2B5EF4-FFF2-40B4-BE49-F238E27FC236}">
                <a16:creationId xmlns:a16="http://schemas.microsoft.com/office/drawing/2014/main" id="{AFE332C6-0018-518A-AFDB-EA5FB9E9371C}"/>
              </a:ext>
            </a:extLst>
          </p:cNvPr>
          <p:cNvSpPr/>
          <p:nvPr/>
        </p:nvSpPr>
        <p:spPr>
          <a:xfrm>
            <a:off x="3419872" y="2924944"/>
            <a:ext cx="2105392" cy="6480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t>   </a:t>
            </a:r>
          </a:p>
        </p:txBody>
      </p:sp>
      <p:sp>
        <p:nvSpPr>
          <p:cNvPr id="9" name="Βέλος: Αριστερό-δεξιό 8">
            <a:extLst>
              <a:ext uri="{FF2B5EF4-FFF2-40B4-BE49-F238E27FC236}">
                <a16:creationId xmlns:a16="http://schemas.microsoft.com/office/drawing/2014/main" id="{FCE80CF0-10D8-1F6F-1B18-D5989E6D25A2}"/>
              </a:ext>
            </a:extLst>
          </p:cNvPr>
          <p:cNvSpPr/>
          <p:nvPr/>
        </p:nvSpPr>
        <p:spPr>
          <a:xfrm>
            <a:off x="5576622" y="3104964"/>
            <a:ext cx="524706" cy="288032"/>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7C26C29F-8257-92E6-37E3-CCAE83C79523}"/>
              </a:ext>
            </a:extLst>
          </p:cNvPr>
          <p:cNvSpPr/>
          <p:nvPr/>
        </p:nvSpPr>
        <p:spPr>
          <a:xfrm>
            <a:off x="6206398" y="2953307"/>
            <a:ext cx="2254034" cy="5760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Βέλος: Επάνω 10">
            <a:extLst>
              <a:ext uri="{FF2B5EF4-FFF2-40B4-BE49-F238E27FC236}">
                <a16:creationId xmlns:a16="http://schemas.microsoft.com/office/drawing/2014/main" id="{D27DA2FD-4F54-5D6F-6FCA-D23BF732B57F}"/>
              </a:ext>
            </a:extLst>
          </p:cNvPr>
          <p:cNvSpPr/>
          <p:nvPr/>
        </p:nvSpPr>
        <p:spPr>
          <a:xfrm>
            <a:off x="2601495" y="3647566"/>
            <a:ext cx="45719" cy="216024"/>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Βέλος: Επάνω 11">
            <a:extLst>
              <a:ext uri="{FF2B5EF4-FFF2-40B4-BE49-F238E27FC236}">
                <a16:creationId xmlns:a16="http://schemas.microsoft.com/office/drawing/2014/main" id="{BF339450-9BF5-2B2B-0709-2BAD234D8EBB}"/>
              </a:ext>
            </a:extLst>
          </p:cNvPr>
          <p:cNvSpPr/>
          <p:nvPr/>
        </p:nvSpPr>
        <p:spPr>
          <a:xfrm>
            <a:off x="6300192" y="3669570"/>
            <a:ext cx="45719" cy="216024"/>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3" name="Ομάδα 12">
            <a:extLst>
              <a:ext uri="{FF2B5EF4-FFF2-40B4-BE49-F238E27FC236}">
                <a16:creationId xmlns:a16="http://schemas.microsoft.com/office/drawing/2014/main" id="{76EC653A-95A5-0831-3FD2-01306F95D761}"/>
              </a:ext>
            </a:extLst>
          </p:cNvPr>
          <p:cNvGrpSpPr/>
          <p:nvPr/>
        </p:nvGrpSpPr>
        <p:grpSpPr>
          <a:xfrm>
            <a:off x="36807" y="5993506"/>
            <a:ext cx="9070386" cy="864494"/>
            <a:chOff x="107504" y="5733258"/>
            <a:chExt cx="8928992" cy="1224531"/>
          </a:xfrm>
        </p:grpSpPr>
        <p:pic>
          <p:nvPicPr>
            <p:cNvPr id="14" name="Picture 3">
              <a:extLst>
                <a:ext uri="{FF2B5EF4-FFF2-40B4-BE49-F238E27FC236}">
                  <a16:creationId xmlns:a16="http://schemas.microsoft.com/office/drawing/2014/main" id="{A0F0C6BA-BFED-AB59-26B5-5979CB8D53E2}"/>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15" name="Γραφικό 5" descr="Ψάρι με συμπαγές γέμισμα">
              <a:extLst>
                <a:ext uri="{FF2B5EF4-FFF2-40B4-BE49-F238E27FC236}">
                  <a16:creationId xmlns:a16="http://schemas.microsoft.com/office/drawing/2014/main" id="{F3B1A368-4E72-FCFA-7B68-E426266339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16" name="Γραφικό 6" descr="Ψάρι με συμπαγές γέμισμα">
              <a:extLst>
                <a:ext uri="{FF2B5EF4-FFF2-40B4-BE49-F238E27FC236}">
                  <a16:creationId xmlns:a16="http://schemas.microsoft.com/office/drawing/2014/main" id="{0E0D9DE1-4336-7026-A91B-57BE41AA277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17" name="Γραφικό 7" descr="Ανταγωνισμός με συμπαγές γέμισμα">
              <a:extLst>
                <a:ext uri="{FF2B5EF4-FFF2-40B4-BE49-F238E27FC236}">
                  <a16:creationId xmlns:a16="http://schemas.microsoft.com/office/drawing/2014/main" id="{061735A9-1F14-C36B-E176-D4265FE48B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8730413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BA14B1-0206-D419-D0D4-A02BB49348C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1FC20784-F283-470F-1A6D-C59D9EF2341C}"/>
              </a:ext>
            </a:extLst>
          </p:cNvPr>
          <p:cNvSpPr>
            <a:spLocks noGrp="1"/>
          </p:cNvSpPr>
          <p:nvPr>
            <p:ph idx="1"/>
          </p:nvPr>
        </p:nvSpPr>
        <p:spPr/>
        <p:txBody>
          <a:bodyPr>
            <a:no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Θα πρέπει να γίνει κατανοητό, ότι τα συστήματα ιχνηλασιμότητας δεν εξασφαλίζουν την καλή ποιότητα των τροφίμων διότι αυτή εξαρτάται </a:t>
            </a:r>
            <a:r>
              <a:rPr lang="el-GR" sz="2400" b="1" i="0" u="none" strike="noStrike" baseline="0" dirty="0">
                <a:latin typeface="Arial" panose="020B0604020202020204" pitchFamily="34" charset="0"/>
                <a:cs typeface="Arial" panose="020B0604020202020204" pitchFamily="34" charset="0"/>
              </a:rPr>
              <a:t>αποκλειστικά</a:t>
            </a:r>
            <a:r>
              <a:rPr lang="el-GR" sz="2400" b="0" i="0" u="none" strike="noStrike" baseline="0" dirty="0">
                <a:latin typeface="Arial" panose="020B0604020202020204" pitchFamily="34" charset="0"/>
                <a:cs typeface="Arial" panose="020B0604020202020204" pitchFamily="34" charset="0"/>
              </a:rPr>
              <a:t> και μόνο από τις </a:t>
            </a:r>
            <a:r>
              <a:rPr lang="el-GR" sz="2400" b="1" i="0" u="none" strike="noStrike" baseline="0" dirty="0">
                <a:latin typeface="Arial" panose="020B0604020202020204" pitchFamily="34" charset="0"/>
                <a:cs typeface="Arial" panose="020B0604020202020204" pitchFamily="34" charset="0"/>
              </a:rPr>
              <a:t>διαδικασίες</a:t>
            </a:r>
            <a:r>
              <a:rPr lang="el-GR" sz="2400" b="0" i="0" u="none" strike="noStrike" baseline="0" dirty="0">
                <a:latin typeface="Arial" panose="020B0604020202020204" pitchFamily="34" charset="0"/>
                <a:cs typeface="Arial" panose="020B0604020202020204" pitchFamily="34" charset="0"/>
              </a:rPr>
              <a:t> που εφαρμόζουν οι επιχειρήσεις.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Τα συστήματα ιχνηλασιμότητας </a:t>
            </a:r>
            <a:r>
              <a:rPr lang="el-GR" sz="2400" dirty="0">
                <a:latin typeface="Arial" panose="020B0604020202020204" pitchFamily="34" charset="0"/>
                <a:cs typeface="Arial" panose="020B0604020202020204" pitchFamily="34" charset="0"/>
              </a:rPr>
              <a:t>κατά κανόνα</a:t>
            </a:r>
            <a:r>
              <a:rPr lang="el-GR" sz="2400" b="0" i="0" u="none" strike="noStrike" baseline="0" dirty="0">
                <a:latin typeface="Arial" panose="020B0604020202020204" pitchFamily="34" charset="0"/>
                <a:cs typeface="Arial" panose="020B0604020202020204" pitchFamily="34" charset="0"/>
              </a:rPr>
              <a:t> εξυπηρετούν την ασφάλεια των τροφίμων, των καταναλωτών και των ιδίων των επιχειρήσεων</a:t>
            </a:r>
            <a:r>
              <a:rPr lang="el-GR" sz="2400" dirty="0">
                <a:solidFill>
                  <a:schemeClr val="accent1"/>
                </a:solidFill>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p:txBody>
      </p:sp>
      <p:grpSp>
        <p:nvGrpSpPr>
          <p:cNvPr id="4" name="Ομάδα 3">
            <a:extLst>
              <a:ext uri="{FF2B5EF4-FFF2-40B4-BE49-F238E27FC236}">
                <a16:creationId xmlns:a16="http://schemas.microsoft.com/office/drawing/2014/main" id="{4AEA8843-4887-26C5-28BD-504020CBAEF3}"/>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068A631-1204-EBDF-E7E2-65FA732FC7CD}"/>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8D461D7-5A2E-1151-7FA5-72058923A08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7257536-3865-C5E9-0770-BACFAE22F9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69F61E58-E808-EAC0-1C03-6B5A10FBE96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512884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51E156-DF24-71C9-9240-CA81402ACD4C}"/>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5B60D7D7-417E-C94B-5AC1-4664C72C61AB}"/>
              </a:ext>
            </a:extLst>
          </p:cNvPr>
          <p:cNvSpPr>
            <a:spLocks noGrp="1"/>
          </p:cNvSpPr>
          <p:nvPr>
            <p:ph idx="1"/>
          </p:nvPr>
        </p:nvSpPr>
        <p:spPr/>
        <p:txBody>
          <a:bodyPr>
            <a:normAutofit/>
          </a:bodyPr>
          <a:lstStyle/>
          <a:p>
            <a:pPr marL="0" indent="0">
              <a:buNone/>
            </a:pPr>
            <a:r>
              <a:rPr lang="el-GR" sz="2400" dirty="0">
                <a:latin typeface="Arial" panose="020B0604020202020204" pitchFamily="34" charset="0"/>
                <a:cs typeface="Arial" panose="020B0604020202020204" pitchFamily="34" charset="0"/>
              </a:rPr>
              <a:t>Πιο συγκεκριμένα</a:t>
            </a:r>
            <a:r>
              <a:rPr lang="en-US" sz="240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Παρακολουθούν τα ίδια τα προϊόντα και τις διαδικασίες της επιχείρησης και στην περίπτωση που γίνει κάποιο λάθος από το οποίο μπορεί να προκύψει κάποιο ελαττωματικό προϊόν δίνουν όλα τα απαραίτητα δεδομένα για την αποτελεσματική ανάκληση της ελαττωματικής παρτίδας αλλά και για τον άμεσο εντοπισμό της αιτίας του προβλήματος</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just">
              <a:buNone/>
            </a:pPr>
            <a:endParaRPr lang="el-GR" sz="2400" dirty="0">
              <a:latin typeface="Arial" panose="020B0604020202020204" pitchFamily="34" charset="0"/>
              <a:cs typeface="Arial" panose="020B0604020202020204" pitchFamily="34" charset="0"/>
            </a:endParaRPr>
          </a:p>
          <a:p>
            <a:pPr marL="0" indent="0">
              <a:buNone/>
            </a:pPr>
            <a:endParaRPr lang="el-GR" dirty="0"/>
          </a:p>
        </p:txBody>
      </p:sp>
      <p:grpSp>
        <p:nvGrpSpPr>
          <p:cNvPr id="4" name="Ομάδα 3">
            <a:extLst>
              <a:ext uri="{FF2B5EF4-FFF2-40B4-BE49-F238E27FC236}">
                <a16:creationId xmlns:a16="http://schemas.microsoft.com/office/drawing/2014/main" id="{72DA1127-98B4-44E7-7880-11A3C995FFC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856E6F83-9BE3-01C7-289D-572F90ACBF57}"/>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BF2DDD46-4869-C954-C179-0ECA7A9528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41CE8C2D-2F65-3E34-243C-9D96C2E9F4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740C1FE-951C-D7B7-E86D-6CBF601444C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9371060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C30713-094C-F2DD-FF22-00F3CA23EA6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4050FD7C-14D7-7237-E88D-220FBCF21F94}"/>
              </a:ext>
            </a:extLst>
          </p:cNvPr>
          <p:cNvSpPr>
            <a:spLocks noGrp="1"/>
          </p:cNvSpPr>
          <p:nvPr>
            <p:ph idx="1"/>
          </p:nvPr>
        </p:nvSpPr>
        <p:spPr>
          <a:xfrm>
            <a:off x="422271" y="1392120"/>
            <a:ext cx="8229600" cy="4525963"/>
          </a:xfrm>
        </p:spPr>
        <p:txBody>
          <a:bodyPr>
            <a:no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Ένα τέτοιο σύστημα πρέπει γενικά να καλύπτει τις παρακάτω γενικές αρχές που αναφέρονται στο διεθνές πρότυπο </a:t>
            </a:r>
            <a:r>
              <a:rPr lang="el-GR" sz="2400" b="1" i="0" u="none" strike="noStrike" baseline="0" dirty="0">
                <a:latin typeface="Arial" panose="020B0604020202020204" pitchFamily="34" charset="0"/>
                <a:cs typeface="Arial" panose="020B0604020202020204" pitchFamily="34" charset="0"/>
              </a:rPr>
              <a:t>ISO 22005 </a:t>
            </a:r>
            <a:r>
              <a:rPr lang="el-GR" sz="2400" b="0" i="0" u="none" strike="noStrike" baseline="0" dirty="0">
                <a:latin typeface="Arial" panose="020B0604020202020204" pitchFamily="34" charset="0"/>
                <a:cs typeface="Arial" panose="020B0604020202020204" pitchFamily="34" charset="0"/>
              </a:rPr>
              <a:t>για την σχεδίαση συστημάτων ιχνηλασιμότητας τροφίμων:</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algn="l">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Συμμόρφωση με την υπάρχουσα Νομοθεσία.</a:t>
            </a:r>
          </a:p>
          <a:p>
            <a:pPr algn="l">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 Κάλυψη των συγκεκριμένων απαιτήσεων της επιχείρησης.</a:t>
            </a:r>
          </a:p>
          <a:p>
            <a:pPr algn="l">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Ευκολία εγκατάστασης.</a:t>
            </a:r>
          </a:p>
        </p:txBody>
      </p:sp>
      <p:grpSp>
        <p:nvGrpSpPr>
          <p:cNvPr id="4" name="Ομάδα 3">
            <a:extLst>
              <a:ext uri="{FF2B5EF4-FFF2-40B4-BE49-F238E27FC236}">
                <a16:creationId xmlns:a16="http://schemas.microsoft.com/office/drawing/2014/main" id="{1CB29BCB-FD54-BE4C-6069-9E581A4BDA8B}"/>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651EC65D-503A-4D71-9E82-90FC50D991E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6BB5791A-26CE-BB38-2018-3AEF68FADF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4F1D237-FC29-7FC2-CC49-B6C27B2C78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8E9D470F-6800-042F-2F24-79CBBA5B132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366513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0D4BB5-77D6-08AC-C59A-3055ACBC6596}"/>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6C7157CA-C8E9-DAC8-F210-7B89FB6917DA}"/>
              </a:ext>
            </a:extLst>
          </p:cNvPr>
          <p:cNvSpPr>
            <a:spLocks noGrp="1"/>
          </p:cNvSpPr>
          <p:nvPr>
            <p:ph idx="1"/>
          </p:nvPr>
        </p:nvSpPr>
        <p:spPr/>
        <p:txBody>
          <a:bodyPr/>
          <a:lstStyle/>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Βέλτιστη σχέση κόστος/όφελος.</a:t>
            </a: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Εστίαση στο επιδιωκόμενο αποτέλεσμα.</a:t>
            </a: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 Επιδεκτικότητα επαλήθευσης.</a:t>
            </a: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Αξιόπιστη λειτουργία.</a:t>
            </a:r>
            <a:endParaRPr lang="el-GR" sz="1800" b="0" i="0" u="none" strike="noStrike" baseline="0" dirty="0">
              <a:latin typeface="Tahoma" panose="020B0604030504040204" pitchFamily="34" charset="0"/>
            </a:endParaRPr>
          </a:p>
          <a:p>
            <a:pPr marL="0" indent="0" algn="l">
              <a:buNone/>
            </a:pPr>
            <a:endParaRPr lang="el-GR" sz="1800" dirty="0">
              <a:latin typeface="Tahoma" panose="020B0604030504040204" pitchFamily="34" charset="0"/>
            </a:endParaRPr>
          </a:p>
          <a:p>
            <a:pPr marL="0" indent="0" algn="just">
              <a:buNone/>
            </a:pPr>
            <a:endParaRPr lang="el-GR" sz="2400" b="0" i="0" u="none" strike="noStrike" baseline="0" dirty="0">
              <a:latin typeface="Tahoma" panose="020B0604030504040204" pitchFamily="34" charset="0"/>
            </a:endParaRPr>
          </a:p>
          <a:p>
            <a:pPr marL="0" indent="0" algn="just">
              <a:buNone/>
            </a:pPr>
            <a:r>
              <a:rPr lang="el-GR" sz="2400" b="0" i="0" u="none" strike="noStrike" baseline="0" dirty="0">
                <a:latin typeface="Tahoma" panose="020B0604030504040204" pitchFamily="34" charset="0"/>
              </a:rPr>
              <a:t>Επιπλέον, η πρακτική στην Ελληνική Βιομηχανία Τροφίμων έχει δείξει ότι ένα σύστημα ιχνηλασιμότητας είναι αποτελεσματικό όταν καλύπτει τις ακόλουθες βασικές προδιαγραφές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a:p>
            <a:pPr marL="0" indent="0" algn="just">
              <a:buNone/>
            </a:pPr>
            <a:endParaRPr lang="el-GR" sz="2400" dirty="0"/>
          </a:p>
        </p:txBody>
      </p:sp>
      <p:grpSp>
        <p:nvGrpSpPr>
          <p:cNvPr id="4" name="Ομάδα 3">
            <a:extLst>
              <a:ext uri="{FF2B5EF4-FFF2-40B4-BE49-F238E27FC236}">
                <a16:creationId xmlns:a16="http://schemas.microsoft.com/office/drawing/2014/main" id="{366CFFBC-6125-26DC-8CF1-4024B1B2BC4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35FEC0CF-A0C5-C3FF-8F9B-59AE3ECA662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10CE54D1-CC3B-ADDF-49A8-44405D14D8A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BCC69717-EB3F-0BFD-9AC4-231EE494D5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179BBFB8-A3BF-DA8B-A2CD-FA4B5FFBC2F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21670331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3BF60D-DC66-11BF-0B99-46C3DB2CABB5}"/>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8341C6F8-C56E-8453-791F-4C49EB9A422B}"/>
              </a:ext>
            </a:extLst>
          </p:cNvPr>
          <p:cNvSpPr>
            <a:spLocks noGrp="1"/>
          </p:cNvSpPr>
          <p:nvPr>
            <p:ph idx="1"/>
          </p:nvPr>
        </p:nvSpPr>
        <p:spPr>
          <a:xfrm>
            <a:off x="457200" y="1417638"/>
            <a:ext cx="8229600" cy="4708525"/>
          </a:xfrm>
        </p:spPr>
        <p:txBody>
          <a:bodyPr>
            <a:normAutofit fontScale="92500" lnSpcReduction="20000"/>
          </a:bodyPr>
          <a:lstStyle/>
          <a:p>
            <a:pPr marL="457200" indent="-457200" algn="l">
              <a:buAutoNum type="arabicPeriod"/>
            </a:pPr>
            <a:r>
              <a:rPr lang="el-GR" sz="2400" b="1" i="1" u="none" strike="noStrike" baseline="0" dirty="0">
                <a:latin typeface="Arial" panose="020B0604020202020204" pitchFamily="34" charset="0"/>
                <a:cs typeface="Arial" panose="020B0604020202020204" pitchFamily="34" charset="0"/>
              </a:rPr>
              <a:t>Πληροφόρηση σε πραγματικό χρόνο</a:t>
            </a:r>
          </a:p>
          <a:p>
            <a:pPr marL="0" indent="0" algn="l">
              <a:buNone/>
            </a:pPr>
            <a:endParaRPr lang="el-GR" sz="2400" b="1" i="1"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Η αποτελεσματικότητα του συστήματος ιχνηλασιμότητας εξαρτάται από την ικανότητά του να δίνει στοιχεία για το «τι πραγματικά έγινε» και όχι για το «τι έπρεπε να γίνει».</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Αυτό σημαίνει ότι το σύστημα ιχνηλασιμότητας πρέπει να παρακολουθεί σε πραγματικό χρόνο τις διαδικασίες και τελείως ανεξάρτητα, χωρίς δηλαδή να αποτελεί τμήμα των διαδικασιών αυτών.</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Σε αντίθετη περίπτωση ο εντοπισμός του λάθους που προέρχεται από τον χειριστή μιας διαδικασίας είναι από εξαιρετικά δύσκολος έως αδύνατος </a:t>
            </a:r>
            <a:r>
              <a:rPr lang="el-GR" sz="2600" dirty="0">
                <a:latin typeface="Arial" panose="020B0604020202020204" pitchFamily="34" charset="0"/>
                <a:cs typeface="Arial" panose="020B0604020202020204" pitchFamily="34" charset="0"/>
              </a:rPr>
              <a:t>(</a:t>
            </a:r>
            <a:r>
              <a:rPr lang="el-GR" sz="2600" dirty="0">
                <a:solidFill>
                  <a:schemeClr val="accent1"/>
                </a:solidFill>
                <a:latin typeface="Arial" panose="020B0604020202020204" pitchFamily="34" charset="0"/>
                <a:cs typeface="Arial" panose="020B0604020202020204" pitchFamily="34" charset="0"/>
              </a:rPr>
              <a:t>Θεοδώρου και Σφυρής, 2008</a:t>
            </a:r>
            <a:r>
              <a:rPr lang="el-GR" sz="2600" dirty="0">
                <a:latin typeface="Arial" panose="020B0604020202020204" pitchFamily="34" charset="0"/>
                <a:cs typeface="Arial" panose="020B0604020202020204" pitchFamily="34" charset="0"/>
              </a:rPr>
              <a:t>).</a:t>
            </a:r>
          </a:p>
          <a:p>
            <a:pPr marL="0" indent="0" algn="just">
              <a:buNone/>
            </a:pP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D86CEA6-5278-8B2A-8F31-780DFE7EAB2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5ADC866-C7FF-2211-34DB-5B3B302BBD0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46C5C31-DE77-3506-183C-B80093CD073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FDF28539-BD3B-5B50-AD0A-DDB3FD9649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5D9CD11B-17DE-D847-06D5-800A4AC4514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18954610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D9D02F-349C-6B97-CB51-B8F78711E78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12BA38D2-6FB6-0600-F3D0-5DEE159CD5ED}"/>
              </a:ext>
            </a:extLst>
          </p:cNvPr>
          <p:cNvSpPr>
            <a:spLocks noGrp="1"/>
          </p:cNvSpPr>
          <p:nvPr>
            <p:ph idx="1"/>
          </p:nvPr>
        </p:nvSpPr>
        <p:spPr/>
        <p:txBody>
          <a:bodyPr>
            <a:normAutofit fontScale="92500"/>
          </a:bodyPr>
          <a:lstStyle/>
          <a:p>
            <a:pPr marL="0" indent="0" algn="just">
              <a:buNone/>
            </a:pPr>
            <a:r>
              <a:rPr lang="el-GR" sz="2400" b="1" i="1" dirty="0">
                <a:latin typeface="Tahoma" panose="020B0604030504040204" pitchFamily="34" charset="0"/>
              </a:rPr>
              <a:t>2</a:t>
            </a:r>
            <a:r>
              <a:rPr lang="el-GR" sz="2400" b="1" i="1" dirty="0">
                <a:latin typeface="Arial" panose="020B0604020202020204" pitchFamily="34" charset="0"/>
                <a:cs typeface="Arial" panose="020B0604020202020204" pitchFamily="34" charset="0"/>
              </a:rPr>
              <a:t>. Δ</a:t>
            </a:r>
            <a:r>
              <a:rPr lang="el-GR" sz="2400" b="1" i="1" u="none" strike="noStrike" baseline="0" dirty="0">
                <a:latin typeface="Arial" panose="020B0604020202020204" pitchFamily="34" charset="0"/>
                <a:cs typeface="Arial" panose="020B0604020202020204" pitchFamily="34" charset="0"/>
              </a:rPr>
              <a:t>ιασύνδεση με σταθμούς κωδικοποίησης</a:t>
            </a:r>
          </a:p>
          <a:p>
            <a:pPr marL="0" indent="0" algn="just">
              <a:buNone/>
            </a:pPr>
            <a:endParaRPr lang="el-GR" sz="1800" b="0" i="0" u="none" strike="noStrike" baseline="0" dirty="0">
              <a:latin typeface="Tahoma" panose="020B060403050404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Βασικό δομικό στοιχείο ενός συστήματος ιχνηλασιμότητας είναι η </a:t>
            </a:r>
            <a:r>
              <a:rPr lang="el-GR" sz="2400" b="1" i="0" u="none" strike="noStrike" baseline="0" dirty="0">
                <a:latin typeface="Arial" panose="020B0604020202020204" pitchFamily="34" charset="0"/>
                <a:cs typeface="Arial" panose="020B0604020202020204" pitchFamily="34" charset="0"/>
              </a:rPr>
              <a:t>κωδικοποίηση</a:t>
            </a:r>
            <a:r>
              <a:rPr lang="el-GR" sz="2400" b="0" i="0" u="none" strike="noStrike" baseline="0" dirty="0">
                <a:latin typeface="Arial" panose="020B0604020202020204" pitchFamily="34" charset="0"/>
                <a:cs typeface="Arial" panose="020B0604020202020204" pitchFamily="34" charset="0"/>
              </a:rPr>
              <a:t> των τροφίμων, δηλαδ</a:t>
            </a:r>
            <a:r>
              <a:rPr lang="el-GR" sz="2400" dirty="0">
                <a:latin typeface="Arial" panose="020B0604020202020204" pitchFamily="34" charset="0"/>
                <a:cs typeface="Arial" panose="020B0604020202020204" pitchFamily="34" charset="0"/>
              </a:rPr>
              <a:t>ή</a:t>
            </a:r>
            <a:r>
              <a:rPr lang="el-GR" sz="2400" b="0" i="0" u="none" strike="noStrike" baseline="0" dirty="0">
                <a:latin typeface="Arial" panose="020B0604020202020204" pitchFamily="34" charset="0"/>
                <a:cs typeface="Arial" panose="020B0604020202020204" pitchFamily="34" charset="0"/>
              </a:rPr>
              <a:t> η ταυτοποίησή τους με τις πληροφορίες που τα συνοδεύουν (</a:t>
            </a:r>
            <a:r>
              <a:rPr lang="el-GR" sz="2400" b="0" i="0" u="none" strike="noStrike" baseline="0" dirty="0" err="1">
                <a:latin typeface="Arial" panose="020B0604020202020204" pitchFamily="34" charset="0"/>
                <a:cs typeface="Arial" panose="020B0604020202020204" pitchFamily="34" charset="0"/>
              </a:rPr>
              <a:t>Lot</a:t>
            </a:r>
            <a:r>
              <a:rPr lang="el-GR" sz="2400" b="0" i="0" u="none" strike="noStrike" baseline="0" dirty="0">
                <a:latin typeface="Arial" panose="020B0604020202020204" pitchFamily="34" charset="0"/>
                <a:cs typeface="Arial" panose="020B0604020202020204" pitchFamily="34" charset="0"/>
              </a:rPr>
              <a:t>, Ημ</a:t>
            </a:r>
            <a:r>
              <a:rPr lang="el-GR" sz="2400" dirty="0">
                <a:latin typeface="Arial" panose="020B0604020202020204" pitchFamily="34" charset="0"/>
                <a:cs typeface="Arial" panose="020B0604020202020204" pitchFamily="34" charset="0"/>
              </a:rPr>
              <a:t>ερομηνία</a:t>
            </a:r>
            <a:r>
              <a:rPr lang="el-GR" sz="2400" b="0" i="0" u="none" strike="noStrike" baseline="0" dirty="0">
                <a:latin typeface="Arial" panose="020B0604020202020204" pitchFamily="34" charset="0"/>
                <a:cs typeface="Arial" panose="020B0604020202020204" pitchFamily="34" charset="0"/>
              </a:rPr>
              <a:t> λήξης, κτλ.) κατά την διάρκεια της παραγωγικής τους διαδικασίας, όπως επίσης και η κωδικοποίηση των χώρων παραγωγής και αποθήκευσής τους.</a:t>
            </a:r>
          </a:p>
          <a:p>
            <a:pPr algn="just"/>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Τα συστήματα κωδικοποίησης πρέπει να είναι ηλεκτρονικά συνδεδεμένα με το σύστημα ιχνηλασιμότητας</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DD7AA7F5-54C4-7E90-6AF7-CF27F4BA1276}"/>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A83D9CFA-FB84-43D2-6EE4-DB0D578255C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EBA9A1C-1FD8-9374-DF26-2AE3C86AEE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5CB70EB2-9A72-1A23-FCA8-D0A1D75D1E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8E45524-B3B3-1838-8E94-9443C37DFBD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1111577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C0062A-8DC0-5F09-EC9B-E10EF0BDF11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8DC2C15E-6115-2079-F64C-745B4DF56951}"/>
              </a:ext>
            </a:extLst>
          </p:cNvPr>
          <p:cNvSpPr>
            <a:spLocks noGrp="1"/>
          </p:cNvSpPr>
          <p:nvPr>
            <p:ph idx="1"/>
          </p:nvPr>
        </p:nvSpPr>
        <p:spPr/>
        <p:txBody>
          <a:bodyPr>
            <a:norm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Με την ανταλλαγή στοιχείων επιτυγχάνεται η κεντρική διαχείριση των εκτυπωτικών σταθμών και η επαλήθευση της ορθότητας των στοιχείων της κωδικοποίησης, ενώ διευκολύνεται η συλλογή σε μια ηλεκτρονική βάση δεδομένων όλων των πληροφοριών για το «ιστορικό» (προέλευση, τοποθεσία, κτλ.) των τροφίμων</a:t>
            </a:r>
            <a:r>
              <a:rPr lang="el-GR" sz="2400" dirty="0">
                <a:latin typeface="Arial" panose="020B0604020202020204" pitchFamily="34" charset="0"/>
                <a:cs typeface="Arial" panose="020B0604020202020204" pitchFamily="34" charset="0"/>
              </a:rPr>
              <a:t> (</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a:p>
            <a:pPr marL="0" indent="0">
              <a:buNone/>
            </a:pPr>
            <a:endParaRPr lang="el-GR" dirty="0"/>
          </a:p>
        </p:txBody>
      </p:sp>
      <p:grpSp>
        <p:nvGrpSpPr>
          <p:cNvPr id="4" name="Ομάδα 3">
            <a:extLst>
              <a:ext uri="{FF2B5EF4-FFF2-40B4-BE49-F238E27FC236}">
                <a16:creationId xmlns:a16="http://schemas.microsoft.com/office/drawing/2014/main" id="{F33B2B6E-B01A-CCFA-7509-D88CA200059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EFC8C794-A124-C4C0-8705-4DD56E35554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F747853-C1AA-CE4C-293C-06BF294364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9DD5364D-2F8E-F6FC-6FBE-9F68726449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EF0C8908-DB2A-C8F2-B5D7-66068E04DF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078503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Ιχθυηρά-Θαλασσινά</a:t>
            </a:r>
            <a:endParaRPr lang="el-GR" sz="4000" dirty="0"/>
          </a:p>
        </p:txBody>
      </p:sp>
      <p:sp>
        <p:nvSpPr>
          <p:cNvPr id="3" name="2 - Θέση περιεχομένου"/>
          <p:cNvSpPr>
            <a:spLocks noGrp="1"/>
          </p:cNvSpPr>
          <p:nvPr>
            <p:ph idx="1"/>
          </p:nvPr>
        </p:nvSpPr>
        <p:spPr>
          <a:xfrm>
            <a:off x="179512" y="1340768"/>
            <a:ext cx="8373616" cy="4525963"/>
          </a:xfrm>
        </p:spPr>
        <p:txBody>
          <a:bodyPr/>
          <a:lstStyle/>
          <a:p>
            <a:pPr>
              <a:buNone/>
            </a:pPr>
            <a:r>
              <a:rPr lang="el-GR" sz="2400" b="1" dirty="0">
                <a:latin typeface="Arial" pitchFamily="34" charset="0"/>
                <a:cs typeface="Arial" pitchFamily="34" charset="0"/>
              </a:rPr>
              <a:t>Πίνακας </a:t>
            </a:r>
            <a:r>
              <a:rPr lang="en-US" sz="2400" b="1" dirty="0">
                <a:latin typeface="Arial" pitchFamily="34" charset="0"/>
                <a:cs typeface="Arial" pitchFamily="34" charset="0"/>
              </a:rPr>
              <a:t>2</a:t>
            </a:r>
            <a:r>
              <a:rPr lang="el-GR" sz="2400" b="1" dirty="0">
                <a:latin typeface="Arial" pitchFamily="34" charset="0"/>
                <a:cs typeface="Arial" pitchFamily="34" charset="0"/>
              </a:rPr>
              <a:t> (συνέχεια)</a:t>
            </a:r>
            <a:r>
              <a:rPr lang="el-GR" sz="2400" dirty="0">
                <a:latin typeface="Arial" pitchFamily="34" charset="0"/>
                <a:cs typeface="Arial" pitchFamily="34" charset="0"/>
              </a:rPr>
              <a:t>.</a:t>
            </a:r>
          </a:p>
          <a:p>
            <a:pPr>
              <a:buNone/>
            </a:pPr>
            <a:endParaRPr lang="el-GR" dirty="0"/>
          </a:p>
        </p:txBody>
      </p:sp>
      <p:graphicFrame>
        <p:nvGraphicFramePr>
          <p:cNvPr id="4" name="3 - Πίνακας"/>
          <p:cNvGraphicFramePr>
            <a:graphicFrameLocks noGrp="1"/>
          </p:cNvGraphicFramePr>
          <p:nvPr>
            <p:extLst>
              <p:ext uri="{D42A27DB-BD31-4B8C-83A1-F6EECF244321}">
                <p14:modId xmlns:p14="http://schemas.microsoft.com/office/powerpoint/2010/main" val="1792057819"/>
              </p:ext>
            </p:extLst>
          </p:nvPr>
        </p:nvGraphicFramePr>
        <p:xfrm>
          <a:off x="179512" y="1988840"/>
          <a:ext cx="8784976" cy="3816425"/>
        </p:xfrm>
        <a:graphic>
          <a:graphicData uri="http://schemas.openxmlformats.org/drawingml/2006/table">
            <a:tbl>
              <a:tblPr firstRow="1" bandRow="1">
                <a:tableStyleId>{5C22544A-7EE6-4342-B048-85BDC9FD1C3A}</a:tableStyleId>
              </a:tblPr>
              <a:tblGrid>
                <a:gridCol w="1351612">
                  <a:extLst>
                    <a:ext uri="{9D8B030D-6E8A-4147-A177-3AD203B41FA5}">
                      <a16:colId xmlns:a16="http://schemas.microsoft.com/office/drawing/2014/main" val="20000"/>
                    </a:ext>
                  </a:extLst>
                </a:gridCol>
                <a:gridCol w="1067062">
                  <a:extLst>
                    <a:ext uri="{9D8B030D-6E8A-4147-A177-3AD203B41FA5}">
                      <a16:colId xmlns:a16="http://schemas.microsoft.com/office/drawing/2014/main" val="20001"/>
                    </a:ext>
                  </a:extLst>
                </a:gridCol>
                <a:gridCol w="1565024">
                  <a:extLst>
                    <a:ext uri="{9D8B030D-6E8A-4147-A177-3AD203B41FA5}">
                      <a16:colId xmlns:a16="http://schemas.microsoft.com/office/drawing/2014/main" val="20002"/>
                    </a:ext>
                  </a:extLst>
                </a:gridCol>
                <a:gridCol w="4801278">
                  <a:extLst>
                    <a:ext uri="{9D8B030D-6E8A-4147-A177-3AD203B41FA5}">
                      <a16:colId xmlns:a16="http://schemas.microsoft.com/office/drawing/2014/main" val="20003"/>
                    </a:ext>
                  </a:extLst>
                </a:gridCol>
              </a:tblGrid>
              <a:tr h="1445487">
                <a:tc>
                  <a:txBody>
                    <a:bodyPr/>
                    <a:lstStyle/>
                    <a:p>
                      <a:r>
                        <a:rPr lang="el-GR" sz="1400" b="0" dirty="0">
                          <a:latin typeface="Arial" pitchFamily="34" charset="0"/>
                          <a:cs typeface="Arial" pitchFamily="34" charset="0"/>
                        </a:rPr>
                        <a:t>Μουρούνα</a:t>
                      </a:r>
                    </a:p>
                  </a:txBody>
                  <a:tcPr/>
                </a:tc>
                <a:tc>
                  <a:txBody>
                    <a:bodyPr/>
                    <a:lstStyle/>
                    <a:p>
                      <a:r>
                        <a:rPr lang="en-US" sz="1400" b="0" dirty="0" err="1">
                          <a:latin typeface="Arial" pitchFamily="34" charset="0"/>
                          <a:cs typeface="Arial" pitchFamily="34" charset="0"/>
                        </a:rPr>
                        <a:t>Gadidae</a:t>
                      </a:r>
                      <a:endParaRPr lang="el-GR" sz="1400" b="0" dirty="0">
                        <a:latin typeface="Arial" pitchFamily="34" charset="0"/>
                        <a:cs typeface="Arial" pitchFamily="34" charset="0"/>
                      </a:endParaRPr>
                    </a:p>
                  </a:txBody>
                  <a:tcPr/>
                </a:tc>
                <a:tc>
                  <a:txBody>
                    <a:bodyPr/>
                    <a:lstStyle/>
                    <a:p>
                      <a:r>
                        <a:rPr lang="en-US" sz="1400" b="0" i="1" dirty="0" err="1">
                          <a:latin typeface="Arial" pitchFamily="34" charset="0"/>
                          <a:cs typeface="Arial" pitchFamily="34" charset="0"/>
                        </a:rPr>
                        <a:t>Gadus</a:t>
                      </a:r>
                      <a:r>
                        <a:rPr lang="en-US" sz="1400" b="0" i="1" dirty="0">
                          <a:latin typeface="Arial" pitchFamily="34" charset="0"/>
                          <a:cs typeface="Arial" pitchFamily="34" charset="0"/>
                        </a:rPr>
                        <a:t> </a:t>
                      </a:r>
                      <a:r>
                        <a:rPr lang="en-US" sz="1400" b="0" i="1" dirty="0" err="1">
                          <a:latin typeface="Arial" pitchFamily="34" charset="0"/>
                          <a:cs typeface="Arial" pitchFamily="34" charset="0"/>
                        </a:rPr>
                        <a:t>morhua</a:t>
                      </a:r>
                      <a:endParaRPr lang="el-GR" sz="1400" b="0" i="1" dirty="0">
                        <a:latin typeface="Arial" pitchFamily="34" charset="0"/>
                        <a:cs typeface="Arial" pitchFamily="34" charset="0"/>
                      </a:endParaRPr>
                    </a:p>
                  </a:txBody>
                  <a:tcPr/>
                </a:tc>
                <a:tc>
                  <a:txBody>
                    <a:bodyPr/>
                    <a:lstStyle/>
                    <a:p>
                      <a:r>
                        <a:rPr lang="el-GR" sz="1400" b="0" dirty="0">
                          <a:latin typeface="Arial" pitchFamily="34" charset="0"/>
                          <a:cs typeface="Arial" pitchFamily="34" charset="0"/>
                        </a:rPr>
                        <a:t>Κρέας επιρρεπές στην θραύση, χρησιμοποιείται</a:t>
                      </a:r>
                      <a:r>
                        <a:rPr lang="el-GR" sz="1400" b="0" baseline="0" dirty="0">
                          <a:latin typeface="Arial" pitchFamily="34" charset="0"/>
                          <a:cs typeface="Arial" pitchFamily="34" charset="0"/>
                        </a:rPr>
                        <a:t> νωπό , φιλετοποιείται, αλατίζεται και καταψύχεται, αφυδατώνεται, μαγειρεύεται, βράζεται, έλαιο εξάγεται από το συκώτι</a:t>
                      </a:r>
                      <a:endParaRPr lang="el-GR" sz="1400" b="0" dirty="0">
                        <a:latin typeface="Arial" pitchFamily="34" charset="0"/>
                        <a:cs typeface="Arial" pitchFamily="34" charset="0"/>
                      </a:endParaRPr>
                    </a:p>
                  </a:txBody>
                  <a:tcPr/>
                </a:tc>
                <a:extLst>
                  <a:ext uri="{0D108BD9-81ED-4DB2-BD59-A6C34878D82A}">
                    <a16:rowId xmlns:a16="http://schemas.microsoft.com/office/drawing/2014/main" val="10000"/>
                  </a:ext>
                </a:extLst>
              </a:tr>
              <a:tr h="1185469">
                <a:tc>
                  <a:txBody>
                    <a:bodyPr/>
                    <a:lstStyle/>
                    <a:p>
                      <a:r>
                        <a:rPr lang="el-GR" sz="1400" dirty="0">
                          <a:latin typeface="Arial" pitchFamily="34" charset="0"/>
                          <a:cs typeface="Arial" pitchFamily="34" charset="0"/>
                        </a:rPr>
                        <a:t>Γάδος</a:t>
                      </a:r>
                    </a:p>
                  </a:txBody>
                  <a:tcPr/>
                </a:tc>
                <a:tc>
                  <a:txBody>
                    <a:bodyPr/>
                    <a:lstStyle/>
                    <a:p>
                      <a:r>
                        <a:rPr lang="en-US" sz="1400" dirty="0" err="1">
                          <a:latin typeface="Arial" pitchFamily="34" charset="0"/>
                          <a:cs typeface="Arial" pitchFamily="34" charset="0"/>
                        </a:rPr>
                        <a:t>Gadidae</a:t>
                      </a:r>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Melanogrammus</a:t>
                      </a:r>
                      <a:r>
                        <a:rPr lang="en-US" sz="1400" i="1" baseline="0" dirty="0">
                          <a:latin typeface="Arial" pitchFamily="34" charset="0"/>
                          <a:cs typeface="Arial" pitchFamily="34" charset="0"/>
                        </a:rPr>
                        <a:t> </a:t>
                      </a:r>
                      <a:r>
                        <a:rPr lang="en-US" sz="1400" i="1" baseline="0" dirty="0" err="1">
                          <a:latin typeface="Arial" pitchFamily="34" charset="0"/>
                          <a:cs typeface="Arial" pitchFamily="34" charset="0"/>
                        </a:rPr>
                        <a:t>aeglefinus</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Πολύ λεπτή γεύση, επεξεργάζεται νωπό, παστώνεται ή μαρινάρεται, καπνίζεται, τηγανίζεται, ψήνεται, μαγειρεύεται, ή βράζεται ή χρησιμοποιείται για ψαροσαλάτα</a:t>
                      </a:r>
                    </a:p>
                  </a:txBody>
                  <a:tcPr/>
                </a:tc>
                <a:extLst>
                  <a:ext uri="{0D108BD9-81ED-4DB2-BD59-A6C34878D82A}">
                    <a16:rowId xmlns:a16="http://schemas.microsoft.com/office/drawing/2014/main" val="10001"/>
                  </a:ext>
                </a:extLst>
              </a:tr>
              <a:tr h="1185469">
                <a:tc>
                  <a:txBody>
                    <a:bodyPr/>
                    <a:lstStyle/>
                    <a:p>
                      <a:r>
                        <a:rPr lang="el-GR" sz="1400" dirty="0">
                          <a:latin typeface="Arial" pitchFamily="34" charset="0"/>
                          <a:cs typeface="Arial" pitchFamily="34" charset="0"/>
                        </a:rPr>
                        <a:t>Γάδος </a:t>
                      </a:r>
                      <a:r>
                        <a:rPr lang="el-GR" sz="1400" dirty="0" err="1">
                          <a:latin typeface="Arial" pitchFamily="34" charset="0"/>
                          <a:cs typeface="Arial" pitchFamily="34" charset="0"/>
                        </a:rPr>
                        <a:t>πολλάκιος</a:t>
                      </a:r>
                      <a:endParaRPr lang="el-GR" sz="140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itchFamily="34" charset="0"/>
                          <a:cs typeface="Arial" pitchFamily="34" charset="0"/>
                        </a:rPr>
                        <a:t>Gadidae</a:t>
                      </a:r>
                      <a:endParaRPr lang="el-GR" sz="1400" dirty="0">
                        <a:latin typeface="Arial" pitchFamily="34" charset="0"/>
                        <a:cs typeface="Arial" pitchFamily="34" charset="0"/>
                      </a:endParaRPr>
                    </a:p>
                    <a:p>
                      <a:endParaRPr lang="el-GR" sz="1400" dirty="0">
                        <a:latin typeface="Arial" pitchFamily="34" charset="0"/>
                        <a:cs typeface="Arial" pitchFamily="34" charset="0"/>
                      </a:endParaRPr>
                    </a:p>
                  </a:txBody>
                  <a:tcPr/>
                </a:tc>
                <a:tc>
                  <a:txBody>
                    <a:bodyPr/>
                    <a:lstStyle/>
                    <a:p>
                      <a:r>
                        <a:rPr lang="en-US" sz="1400" i="1" dirty="0" err="1">
                          <a:latin typeface="Arial" pitchFamily="34" charset="0"/>
                          <a:cs typeface="Arial" pitchFamily="34" charset="0"/>
                        </a:rPr>
                        <a:t>Pollachius</a:t>
                      </a:r>
                      <a:r>
                        <a:rPr lang="en-US" sz="1400" i="1" dirty="0">
                          <a:latin typeface="Arial" pitchFamily="34" charset="0"/>
                          <a:cs typeface="Arial" pitchFamily="34" charset="0"/>
                        </a:rPr>
                        <a:t> </a:t>
                      </a:r>
                      <a:r>
                        <a:rPr lang="en-US" sz="1400" i="1" dirty="0" err="1">
                          <a:latin typeface="Arial" pitchFamily="34" charset="0"/>
                          <a:cs typeface="Arial" pitchFamily="34" charset="0"/>
                        </a:rPr>
                        <a:t>virens</a:t>
                      </a:r>
                      <a:r>
                        <a:rPr lang="en-US" sz="1400" i="1" dirty="0">
                          <a:latin typeface="Arial" pitchFamily="34" charset="0"/>
                          <a:cs typeface="Arial" pitchFamily="34" charset="0"/>
                        </a:rPr>
                        <a:t>, P. </a:t>
                      </a:r>
                      <a:r>
                        <a:rPr lang="en-US" sz="1400" i="1" dirty="0" err="1">
                          <a:latin typeface="Arial" pitchFamily="34" charset="0"/>
                          <a:cs typeface="Arial" pitchFamily="34" charset="0"/>
                        </a:rPr>
                        <a:t>pollachius</a:t>
                      </a:r>
                      <a:endParaRPr lang="el-GR" sz="1400" i="1" dirty="0">
                        <a:latin typeface="Arial" pitchFamily="34" charset="0"/>
                        <a:cs typeface="Arial" pitchFamily="34" charset="0"/>
                      </a:endParaRPr>
                    </a:p>
                  </a:txBody>
                  <a:tcPr/>
                </a:tc>
                <a:tc>
                  <a:txBody>
                    <a:bodyPr/>
                    <a:lstStyle/>
                    <a:p>
                      <a:pPr algn="just"/>
                      <a:r>
                        <a:rPr lang="el-GR" sz="1400" dirty="0">
                          <a:latin typeface="Arial" pitchFamily="34" charset="0"/>
                          <a:cs typeface="Arial" pitchFamily="34" charset="0"/>
                        </a:rPr>
                        <a:t>Κρέας ελαφρά</a:t>
                      </a:r>
                      <a:r>
                        <a:rPr lang="el-GR" sz="1400" baseline="0" dirty="0">
                          <a:latin typeface="Arial" pitchFamily="34" charset="0"/>
                          <a:cs typeface="Arial" pitchFamily="34" charset="0"/>
                        </a:rPr>
                        <a:t> κεχρωσμένο, </a:t>
                      </a:r>
                      <a:r>
                        <a:rPr lang="el-GR" sz="1400" baseline="0" dirty="0" err="1">
                          <a:latin typeface="Arial" pitchFamily="34" charset="0"/>
                          <a:cs typeface="Arial" pitchFamily="34" charset="0"/>
                        </a:rPr>
                        <a:t>γκριζοκάστανο</a:t>
                      </a:r>
                      <a:r>
                        <a:rPr lang="el-GR" sz="1400" baseline="0" dirty="0">
                          <a:latin typeface="Arial" pitchFamily="34" charset="0"/>
                          <a:cs typeface="Arial" pitchFamily="34" charset="0"/>
                        </a:rPr>
                        <a:t>, φιλετοποιείται, καπνίζεται, κόβεται σε φέτες και επεξεργάζεται σε λάδι (χρησιμοποιείται ως υποκατάστατο του σολομού)</a:t>
                      </a:r>
                      <a:endParaRPr lang="el-GR" sz="1400" dirty="0">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grpSp>
        <p:nvGrpSpPr>
          <p:cNvPr id="5" name="Ομάδα 4">
            <a:extLst>
              <a:ext uri="{FF2B5EF4-FFF2-40B4-BE49-F238E27FC236}">
                <a16:creationId xmlns:a16="http://schemas.microsoft.com/office/drawing/2014/main" id="{8CE2659C-9399-96C5-23AA-5B76C9B78F63}"/>
              </a:ext>
            </a:extLst>
          </p:cNvPr>
          <p:cNvGrpSpPr/>
          <p:nvPr/>
        </p:nvGrpSpPr>
        <p:grpSpPr>
          <a:xfrm>
            <a:off x="36807" y="5993506"/>
            <a:ext cx="9070386" cy="864494"/>
            <a:chOff x="107504" y="5733258"/>
            <a:chExt cx="8928992" cy="1224531"/>
          </a:xfrm>
        </p:grpSpPr>
        <p:pic>
          <p:nvPicPr>
            <p:cNvPr id="6" name="Picture 3">
              <a:extLst>
                <a:ext uri="{FF2B5EF4-FFF2-40B4-BE49-F238E27FC236}">
                  <a16:creationId xmlns:a16="http://schemas.microsoft.com/office/drawing/2014/main" id="{1AE77490-0AA1-DEC2-A9D8-1935EFAC9C9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7" name="Γραφικό 5" descr="Ψάρι με συμπαγές γέμισμα">
              <a:extLst>
                <a:ext uri="{FF2B5EF4-FFF2-40B4-BE49-F238E27FC236}">
                  <a16:creationId xmlns:a16="http://schemas.microsoft.com/office/drawing/2014/main" id="{155B26C9-AEAC-4337-40B0-B618EFF837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8" name="Γραφικό 6" descr="Ψάρι με συμπαγές γέμισμα">
              <a:extLst>
                <a:ext uri="{FF2B5EF4-FFF2-40B4-BE49-F238E27FC236}">
                  <a16:creationId xmlns:a16="http://schemas.microsoft.com/office/drawing/2014/main" id="{613E112F-0F39-FE9F-65CB-1F6B6326D7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9" name="Γραφικό 7" descr="Ανταγωνισμός με συμπαγές γέμισμα">
              <a:extLst>
                <a:ext uri="{FF2B5EF4-FFF2-40B4-BE49-F238E27FC236}">
                  <a16:creationId xmlns:a16="http://schemas.microsoft.com/office/drawing/2014/main" id="{A19FD20E-FBB9-C7EC-D818-9F0F6164089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6E4AC0-D81C-5CE5-C69B-0DBCD3CB449A}"/>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BBE842F3-DA28-0358-6EBA-8919863C54BF}"/>
              </a:ext>
            </a:extLst>
          </p:cNvPr>
          <p:cNvSpPr>
            <a:spLocks noGrp="1"/>
          </p:cNvSpPr>
          <p:nvPr>
            <p:ph idx="1"/>
          </p:nvPr>
        </p:nvSpPr>
        <p:spPr/>
        <p:txBody>
          <a:bodyPr>
            <a:normAutofit lnSpcReduction="10000"/>
          </a:bodyPr>
          <a:lstStyle/>
          <a:p>
            <a:pPr marL="0" indent="0" algn="l">
              <a:buNone/>
            </a:pPr>
            <a:r>
              <a:rPr lang="el-GR" sz="2400" b="1" i="1" u="none" strike="noStrike" baseline="0" dirty="0">
                <a:latin typeface="Arial" panose="020B0604020202020204" pitchFamily="34" charset="0"/>
                <a:cs typeface="Arial" panose="020B0604020202020204" pitchFamily="34" charset="0"/>
              </a:rPr>
              <a:t>3. Παρακολούθηση </a:t>
            </a:r>
            <a:r>
              <a:rPr lang="el-GR" sz="2400" b="1" i="1" dirty="0">
                <a:latin typeface="Arial" panose="020B0604020202020204" pitchFamily="34" charset="0"/>
                <a:cs typeface="Arial" panose="020B0604020202020204" pitchFamily="34" charset="0"/>
              </a:rPr>
              <a:t>δ</a:t>
            </a:r>
            <a:r>
              <a:rPr lang="el-GR" sz="2400" b="1" i="1" u="none" strike="noStrike" baseline="0" dirty="0">
                <a:latin typeface="Arial" panose="020B0604020202020204" pitchFamily="34" charset="0"/>
                <a:cs typeface="Arial" panose="020B0604020202020204" pitchFamily="34" charset="0"/>
              </a:rPr>
              <a:t>ιαδικασιών</a:t>
            </a:r>
          </a:p>
          <a:p>
            <a:pPr marL="0" indent="0" algn="l">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Το σύστημα ιχνηλασιμότητας είναι τελείως ξεχωριστό από το σύστημα HACCP ή άλλα Συστήματα Ποιότητας και Ασφάλειας Τροφίμων.</a:t>
            </a:r>
          </a:p>
          <a:p>
            <a:pPr marL="0" indent="0" algn="l">
              <a:buNone/>
            </a:pPr>
            <a:endParaRPr lang="el-GR" sz="1800" dirty="0">
              <a:latin typeface="Tahoma" panose="020B0604030504040204" pitchFamily="34" charset="0"/>
            </a:endParaRPr>
          </a:p>
          <a:p>
            <a:pPr marL="0" indent="0" algn="just">
              <a:buNone/>
            </a:pPr>
            <a:r>
              <a:rPr lang="el-GR" sz="1800" b="0" i="0" u="none" strike="noStrike" baseline="0" dirty="0">
                <a:latin typeface="Tahoma" panose="020B0604030504040204" pitchFamily="34" charset="0"/>
              </a:rPr>
              <a:t> </a:t>
            </a:r>
            <a:r>
              <a:rPr lang="el-GR" sz="2400" b="0" i="0" u="none" strike="noStrike" baseline="0" dirty="0">
                <a:latin typeface="Arial" panose="020B0604020202020204" pitchFamily="34" charset="0"/>
                <a:cs typeface="Arial" panose="020B0604020202020204" pitchFamily="34" charset="0"/>
              </a:rPr>
              <a:t>Το HACCP είναι μια σειρά συγκεκριμένων διαδικασιών, ενώ το σύστημα </a:t>
            </a:r>
            <a:r>
              <a:rPr lang="el-GR" sz="2400" dirty="0">
                <a:latin typeface="Arial" panose="020B0604020202020204" pitchFamily="34" charset="0"/>
                <a:cs typeface="Arial" panose="020B0604020202020204" pitchFamily="34" charset="0"/>
              </a:rPr>
              <a:t>ι</a:t>
            </a:r>
            <a:r>
              <a:rPr lang="el-GR" sz="2400" b="0" i="0" u="none" strike="noStrike" baseline="0" dirty="0">
                <a:latin typeface="Arial" panose="020B0604020202020204" pitchFamily="34" charset="0"/>
                <a:cs typeface="Arial" panose="020B0604020202020204" pitchFamily="34" charset="0"/>
              </a:rPr>
              <a:t>χνηλασιμότητας είναι ένα ολοκληρωμένο σύστημα ελέγχου και παρακολούθησης όλων των διαδικασιών που έχουν σχέση με την παραγωγή και διακίνηση των τροφίμων σε μια επιχείρηση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algn="l"/>
            <a:endParaRPr lang="el-GR" sz="1800" dirty="0">
              <a:latin typeface="Tahoma" panose="020B0604030504040204" pitchFamily="34" charset="0"/>
            </a:endParaRPr>
          </a:p>
        </p:txBody>
      </p:sp>
      <p:grpSp>
        <p:nvGrpSpPr>
          <p:cNvPr id="4" name="Ομάδα 3">
            <a:extLst>
              <a:ext uri="{FF2B5EF4-FFF2-40B4-BE49-F238E27FC236}">
                <a16:creationId xmlns:a16="http://schemas.microsoft.com/office/drawing/2014/main" id="{44CD5E20-648F-A00F-7C36-CD5466139BE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938C45D2-DBC3-D6A2-E9F5-CA249E2CCCCC}"/>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7145121-BC71-A073-F5F7-455BD80CF8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DBA2A4B-43AE-C5C2-4E98-09876C1346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7149A13D-216D-D08C-7833-1D6DAD95BE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5602666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8795DB-8E8F-3484-3F86-8478361DAFD4}"/>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51A67DB5-90BA-2014-58DC-84524B06E9B5}"/>
              </a:ext>
            </a:extLst>
          </p:cNvPr>
          <p:cNvSpPr>
            <a:spLocks noGrp="1"/>
          </p:cNvSpPr>
          <p:nvPr>
            <p:ph idx="1"/>
          </p:nvPr>
        </p:nvSpPr>
        <p:spPr/>
        <p:txBody>
          <a:bodyPr/>
          <a:lstStyle/>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Είναι γεγονός ότι οι επιμέρους διαδικασίες και τα αντίστοιχα μηχανογραφικά συστήματα που τις υποστηρίζουν (ERP, WMS, MRP, κτλ.) ενσωματώνουν καταγραφές ιχνηλασιμότητας, οι οποίες δεν αποτελούν από μόνες τους ολοκληρωμένο σύστημα ιχνηλασιμότητας, μπορούν όμως να ενσωματωθούν σε αυτό παρέχοντας επιμέρους υποστήριξη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a:p>
            <a:pPr marL="0" indent="0">
              <a:buNone/>
            </a:pPr>
            <a:endParaRPr lang="el-GR" dirty="0"/>
          </a:p>
        </p:txBody>
      </p:sp>
      <p:grpSp>
        <p:nvGrpSpPr>
          <p:cNvPr id="4" name="Ομάδα 3">
            <a:extLst>
              <a:ext uri="{FF2B5EF4-FFF2-40B4-BE49-F238E27FC236}">
                <a16:creationId xmlns:a16="http://schemas.microsoft.com/office/drawing/2014/main" id="{7FF62E35-703D-FCE4-4AC9-639F80F89462}"/>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82D1AC0-57EA-E5A3-C96A-8E7C261B769A}"/>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C5955A23-0FAC-E239-AE04-F5239494D5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A211B39B-8A33-FD11-1790-AC08F1CC1D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4E7273C9-34DE-DA0E-E892-8DA8A611A7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14818579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AD257C-AEAB-A686-0611-0D3449C35603}"/>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E0EF21D8-F0D8-738D-E997-99C1C92B37ED}"/>
              </a:ext>
            </a:extLst>
          </p:cNvPr>
          <p:cNvSpPr>
            <a:spLocks noGrp="1"/>
          </p:cNvSpPr>
          <p:nvPr>
            <p:ph idx="1"/>
          </p:nvPr>
        </p:nvSpPr>
        <p:spPr/>
        <p:txBody>
          <a:bodyPr>
            <a:normAutofit lnSpcReduction="10000"/>
          </a:bodyPr>
          <a:lstStyle/>
          <a:p>
            <a:pPr marL="0" indent="0" algn="l">
              <a:buNone/>
            </a:pPr>
            <a:r>
              <a:rPr lang="el-GR" sz="2400" b="1" i="1" u="none" strike="noStrike" baseline="0" dirty="0">
                <a:latin typeface="Arial" panose="020B0604020202020204" pitchFamily="34" charset="0"/>
                <a:cs typeface="Arial" panose="020B0604020202020204" pitchFamily="34" charset="0"/>
              </a:rPr>
              <a:t>4. Ελαχιστοποίηση ανθρώπινης παρέμβασης</a:t>
            </a:r>
          </a:p>
          <a:p>
            <a:pPr marL="0" indent="0" algn="l">
              <a:buNone/>
            </a:pPr>
            <a:endParaRPr lang="el-GR" sz="2400" b="1" i="1"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Η καθημερινή λειτουργία του συστήματος δεν πρέπει να απαιτεί εξάρτηση από χειριστές, διότι η εισαγωγή στοιχείων από ανθρώπους εμπεριέχει τον κίνδυνο του λάθους.</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Όσο πιο αυτοματοποιημένη και μηχανογραφημένη είναι μία επιχείρηση τόσο πιο εύκολα μπορεί να εγκαταστήσει ένα αποτελεσματικό σύστημα </a:t>
            </a:r>
            <a:r>
              <a:rPr lang="el-GR" sz="2400" dirty="0">
                <a:latin typeface="Arial" panose="020B0604020202020204" pitchFamily="34" charset="0"/>
                <a:cs typeface="Arial" panose="020B0604020202020204" pitchFamily="34" charset="0"/>
              </a:rPr>
              <a:t>ι</a:t>
            </a:r>
            <a:r>
              <a:rPr lang="el-GR" sz="2400" b="0" i="0" u="none" strike="noStrike" baseline="0" dirty="0">
                <a:latin typeface="Arial" panose="020B0604020202020204" pitchFamily="34" charset="0"/>
                <a:cs typeface="Arial" panose="020B0604020202020204" pitchFamily="34" charset="0"/>
              </a:rPr>
              <a:t>χνηλασιμότητας, το οποίο θα έχει τη δυνατότητα άμεσης σύνδεσης με τα συστήματα αυτοματισμού και μηχανογράφησης της επιχείρησης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p>
          <a:p>
            <a:pPr marL="0" indent="0" algn="just">
              <a:buNone/>
            </a:pPr>
            <a:endParaRPr lang="el-GR" sz="40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1836EFDB-303A-7A1A-4D95-CE6F2AAAF4CD}"/>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915D798-3DFC-796B-0577-0DE31976D44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212B5D20-8C09-9FF2-C619-630CC27F43C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2A3782E7-03F3-8C57-A125-58D9933DFC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E807BBC-4ADF-19D3-B884-3328C698FA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8676344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268409E6-3D27-7CA8-EB89-DFB474A6C3E1}"/>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9089F31-F3AF-8489-E2BD-CBF246500EDF}"/>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7817B8A4-B392-EC20-9D42-55EB1DDE97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933DD90-ACE1-600E-D11C-6451B5A0617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21DF3C48-62D1-4595-19CC-3975AA17BD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64D82243-55FA-3C8F-7AE2-EF4B36FBECE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60A5BECB-5DFA-BD41-C038-E77C1DDA00D2}"/>
              </a:ext>
            </a:extLst>
          </p:cNvPr>
          <p:cNvSpPr>
            <a:spLocks noGrp="1"/>
          </p:cNvSpPr>
          <p:nvPr>
            <p:ph idx="1"/>
          </p:nvPr>
        </p:nvSpPr>
        <p:spPr>
          <a:xfrm>
            <a:off x="457200" y="1412776"/>
            <a:ext cx="8229600" cy="4968552"/>
          </a:xfrm>
        </p:spPr>
        <p:txBody>
          <a:bodyPr>
            <a:normAutofit fontScale="85000" lnSpcReduction="10000"/>
          </a:bodyPr>
          <a:lstStyle/>
          <a:p>
            <a:pPr marL="0" indent="0" algn="l">
              <a:buNone/>
            </a:pPr>
            <a:r>
              <a:rPr lang="el-GR" sz="2400" b="1" i="1" dirty="0">
                <a:latin typeface="Arial" panose="020B0604020202020204" pitchFamily="34" charset="0"/>
                <a:cs typeface="Arial" panose="020B0604020202020204" pitchFamily="34" charset="0"/>
              </a:rPr>
              <a:t>5. Δ</a:t>
            </a:r>
            <a:r>
              <a:rPr lang="el-GR" sz="2400" b="1" i="1" u="none" strike="noStrike" baseline="0" dirty="0">
                <a:latin typeface="Arial" panose="020B0604020202020204" pitchFamily="34" charset="0"/>
                <a:cs typeface="Arial" panose="020B0604020202020204" pitchFamily="34" charset="0"/>
              </a:rPr>
              <a:t>ιαχείριση Ποιοτικών Ελέγχων</a:t>
            </a:r>
          </a:p>
          <a:p>
            <a:pPr marL="0" indent="0" algn="l">
              <a:buNone/>
            </a:pPr>
            <a:endParaRPr lang="el-GR" sz="1800" b="0" i="0" u="none" strike="noStrike" baseline="0" dirty="0">
              <a:latin typeface="Tahoma" panose="020B0604030504040204" pitchFamily="34" charset="0"/>
            </a:endParaRPr>
          </a:p>
          <a:p>
            <a:pPr marL="0" indent="0" algn="just">
              <a:buNone/>
            </a:pPr>
            <a:r>
              <a:rPr lang="el-GR" sz="2800" b="0" i="0" u="none" strike="noStrike" baseline="0" dirty="0">
                <a:latin typeface="Arial" panose="020B0604020202020204" pitchFamily="34" charset="0"/>
                <a:cs typeface="Arial" panose="020B0604020202020204" pitchFamily="34" charset="0"/>
              </a:rPr>
              <a:t>Πρέπει να εξασφαλίζεται η διαχείριση των αποτελεσμάτων των ποιοτικών ελέγχων που διενεργεί η επιχείρηση σε κάθε στάδιο επεξεργασίας, καθώς επίσης και να τα συνδέει άρρηκτα με την ταυτότητα της παρτίδας του δείγματος που χρησιμοποιήθηκε για έλεγχο.</a:t>
            </a:r>
          </a:p>
          <a:p>
            <a:pPr marL="0" indent="0" algn="just">
              <a:buNone/>
            </a:pPr>
            <a:endParaRPr lang="el-GR" sz="2800" dirty="0">
              <a:latin typeface="Arial" panose="020B0604020202020204" pitchFamily="34" charset="0"/>
              <a:cs typeface="Arial" panose="020B0604020202020204" pitchFamily="34" charset="0"/>
            </a:endParaRPr>
          </a:p>
          <a:p>
            <a:pPr marL="0" indent="0" algn="just">
              <a:buNone/>
            </a:pPr>
            <a:r>
              <a:rPr lang="el-GR" sz="2800" b="0" i="0" u="none" strike="noStrike" baseline="0" dirty="0">
                <a:latin typeface="Arial" panose="020B0604020202020204" pitchFamily="34" charset="0"/>
                <a:cs typeface="Arial" panose="020B0604020202020204" pitchFamily="34" charset="0"/>
              </a:rPr>
              <a:t> Επίσης, τα μη συμμορφούμενα προϊόντα πρέπει να διαχειρίζονται με αξιοπιστία: να καταγράφεται, δηλαδή, η χρονική στιγμή που εισάγονται εκ νέου στην παραγωγική διαδικασία έτσι ώστε να υπολογίζεται ακριβώς το πώς και το πόσο επηρεάζουν τα εξ’ αυτών παραγόμενα προϊόντα </a:t>
            </a:r>
            <a:r>
              <a:rPr lang="el-GR" sz="2800" dirty="0">
                <a:latin typeface="Arial" panose="020B0604020202020204" pitchFamily="34" charset="0"/>
                <a:cs typeface="Arial" panose="020B0604020202020204" pitchFamily="34" charset="0"/>
              </a:rPr>
              <a:t>(</a:t>
            </a:r>
            <a:r>
              <a:rPr lang="el-GR" sz="2800" dirty="0">
                <a:solidFill>
                  <a:schemeClr val="accent1"/>
                </a:solidFill>
                <a:latin typeface="Arial" panose="020B0604020202020204" pitchFamily="34" charset="0"/>
                <a:cs typeface="Arial" panose="020B0604020202020204" pitchFamily="34" charset="0"/>
              </a:rPr>
              <a:t>Θεοδώρου και Σφυρής, 2008</a:t>
            </a:r>
            <a:r>
              <a:rPr lang="el-GR" sz="2800" dirty="0">
                <a:latin typeface="Arial" panose="020B0604020202020204" pitchFamily="34" charset="0"/>
                <a:cs typeface="Arial" panose="020B0604020202020204" pitchFamily="34" charset="0"/>
              </a:rPr>
              <a:t>).</a:t>
            </a:r>
          </a:p>
          <a:p>
            <a:pPr marL="0" indent="0" algn="just">
              <a:buNone/>
            </a:pPr>
            <a:endParaRPr lang="el-GR" dirty="0"/>
          </a:p>
        </p:txBody>
      </p:sp>
    </p:spTree>
    <p:extLst>
      <p:ext uri="{BB962C8B-B14F-4D97-AF65-F5344CB8AC3E}">
        <p14:creationId xmlns:p14="http://schemas.microsoft.com/office/powerpoint/2010/main" val="32802938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0B4F6C-1A21-671A-3153-59FE1F174BEE}"/>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59ABEAC7-4E24-E7C4-EB05-61E228E810CA}"/>
              </a:ext>
            </a:extLst>
          </p:cNvPr>
          <p:cNvSpPr>
            <a:spLocks noGrp="1"/>
          </p:cNvSpPr>
          <p:nvPr>
            <p:ph idx="1"/>
          </p:nvPr>
        </p:nvSpPr>
        <p:spPr/>
        <p:txBody>
          <a:bodyPr>
            <a:normAutofit/>
          </a:bodyPr>
          <a:lstStyle/>
          <a:p>
            <a:pPr marL="0" indent="0" algn="l">
              <a:buNone/>
            </a:pPr>
            <a:r>
              <a:rPr lang="el-GR" sz="2400" b="1" i="1" u="none" strike="noStrike" baseline="0" dirty="0">
                <a:latin typeface="Arial" panose="020B0604020202020204" pitchFamily="34" charset="0"/>
                <a:cs typeface="Arial" panose="020B0604020202020204" pitchFamily="34" charset="0"/>
              </a:rPr>
              <a:t>6. Συνεργασία με υπάρχοντα επιχειρησιακά συστήματα</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Πρέπει να εξασφαλίζεται η αρμονική ολοκλήρωση και συνεργασία με τα υπάρχοντα πληροφοριακά συστήματα και τα συστήματα αυτοματισμού της επιχείρησης.</a:t>
            </a:r>
          </a:p>
          <a:p>
            <a:pPr marL="0" indent="0" algn="just">
              <a:buNone/>
            </a:pPr>
            <a:endParaRPr lang="el-GR" sz="240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Σε αυτό το σημείο θα πρέπει να τονιστεί η θεμελιώδης διαφορά του συστήματος ιχνηλασιμότητας με τα συστήματα μηχανοργάνωσης (ERP) </a:t>
            </a:r>
            <a:r>
              <a:rPr lang="el-GR" sz="2400" dirty="0">
                <a:latin typeface="Arial" panose="020B0604020202020204" pitchFamily="34" charset="0"/>
                <a:cs typeface="Arial" panose="020B0604020202020204" pitchFamily="34" charset="0"/>
              </a:rPr>
              <a:t>(</a:t>
            </a:r>
            <a:r>
              <a:rPr lang="el-GR" sz="2400" dirty="0">
                <a:solidFill>
                  <a:schemeClr val="accent1"/>
                </a:solidFill>
                <a:latin typeface="Arial" panose="020B0604020202020204" pitchFamily="34" charset="0"/>
                <a:cs typeface="Arial" panose="020B0604020202020204" pitchFamily="34" charset="0"/>
              </a:rPr>
              <a:t>Θεοδώρου και Σφυρής, 2008</a:t>
            </a:r>
            <a:r>
              <a:rPr lang="el-GR" sz="2400" dirty="0">
                <a:latin typeface="Arial" panose="020B0604020202020204" pitchFamily="34" charset="0"/>
                <a:cs typeface="Arial" panose="020B0604020202020204" pitchFamily="34" charset="0"/>
              </a:rPr>
              <a:t>).</a:t>
            </a: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1800" dirty="0">
                <a:latin typeface="Tahoma" panose="020B0604030504040204" pitchFamily="34" charset="0"/>
              </a:rPr>
              <a:t> </a:t>
            </a:r>
            <a:endParaRPr lang="el-GR" sz="2400" dirty="0">
              <a:latin typeface="Arial" panose="020B0604020202020204" pitchFamily="34" charset="0"/>
              <a:cs typeface="Arial" panose="020B0604020202020204" pitchFamily="34" charset="0"/>
            </a:endParaRPr>
          </a:p>
        </p:txBody>
      </p:sp>
      <p:grpSp>
        <p:nvGrpSpPr>
          <p:cNvPr id="4" name="Ομάδα 3">
            <a:extLst>
              <a:ext uri="{FF2B5EF4-FFF2-40B4-BE49-F238E27FC236}">
                <a16:creationId xmlns:a16="http://schemas.microsoft.com/office/drawing/2014/main" id="{59823F32-C60B-43F1-82B7-08E5C97DE030}"/>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760385D4-BE76-E2BA-84F0-AAC00D6C6969}"/>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6B291DDE-7DF6-804A-1666-0EE12E3863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32184493-E0C5-1FBB-0B14-90CD4BF49E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B3DAEAB-CA72-FFDD-E647-E724B797695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259200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DF44E667-3CD7-C78B-7211-E5AB7A2D8704}"/>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B5A0EA38-1A5E-6777-94EE-31F242E6CC91}"/>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863FED8-2A9A-DDA8-54E5-DEAB30C267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8F51D59C-03FE-864D-DB6C-B7934D9F08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B42C31E6-D340-DED0-6FBC-DB1FE06F04D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016A639D-BD9E-139B-1EA7-F0637FDE5AD9}"/>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CFEF8ACD-E117-1FD2-E4F8-92BE94AAB99E}"/>
              </a:ext>
            </a:extLst>
          </p:cNvPr>
          <p:cNvSpPr>
            <a:spLocks noGrp="1"/>
          </p:cNvSpPr>
          <p:nvPr>
            <p:ph idx="1"/>
          </p:nvPr>
        </p:nvSpPr>
        <p:spPr>
          <a:xfrm>
            <a:off x="323528" y="1556792"/>
            <a:ext cx="8229600" cy="4525963"/>
          </a:xfrm>
        </p:spPr>
        <p:txBody>
          <a:bodyPr>
            <a:norm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Σύμφωνα με το διεθνές πρότυπο </a:t>
            </a:r>
            <a:r>
              <a:rPr lang="el-GR" sz="2400" b="1" i="0" u="none" strike="noStrike" baseline="0" dirty="0">
                <a:latin typeface="Arial" panose="020B0604020202020204" pitchFamily="34" charset="0"/>
                <a:cs typeface="Arial" panose="020B0604020202020204" pitchFamily="34" charset="0"/>
              </a:rPr>
              <a:t>ISA SP-95 </a:t>
            </a:r>
            <a:r>
              <a:rPr lang="el-GR" sz="2400" b="0" i="0" u="none" strike="noStrike" baseline="0" dirty="0">
                <a:latin typeface="Arial" panose="020B0604020202020204" pitchFamily="34" charset="0"/>
                <a:cs typeface="Arial" panose="020B0604020202020204" pitchFamily="34" charset="0"/>
              </a:rPr>
              <a:t>για την ολοκλήρωση των επιχειρησιακών συστημάτων με τα συστήματα της παραγωγής (</a:t>
            </a:r>
            <a:r>
              <a:rPr lang="en-US" sz="2400" b="0" i="0" u="none" strike="noStrike" baseline="0" dirty="0">
                <a:solidFill>
                  <a:schemeClr val="accent1"/>
                </a:solidFill>
                <a:latin typeface="Arial" panose="020B0604020202020204" pitchFamily="34" charset="0"/>
                <a:cs typeface="Arial" panose="020B0604020202020204" pitchFamily="34" charset="0"/>
              </a:rPr>
              <a:t>ANSI/ISA SP-95, 2000</a:t>
            </a:r>
            <a:r>
              <a:rPr lang="en-US" sz="2400" b="0" i="0" u="none" strike="noStrike" baseline="0" dirty="0">
                <a:latin typeface="Arial" panose="020B0604020202020204" pitchFamily="34" charset="0"/>
                <a:cs typeface="Arial" panose="020B0604020202020204" pitchFamily="34" charset="0"/>
              </a:rPr>
              <a:t>)</a:t>
            </a:r>
            <a:r>
              <a:rPr lang="el-GR" sz="2400" b="0" i="0" u="none" strike="noStrike" baseline="0" dirty="0">
                <a:latin typeface="Arial" panose="020B0604020202020204" pitchFamily="34" charset="0"/>
                <a:cs typeface="Arial" panose="020B0604020202020204" pitchFamily="34" charset="0"/>
              </a:rPr>
              <a:t>, τα μηχανογραφικά συστήματα τοποθετούνται σε επίπεδο </a:t>
            </a:r>
            <a:r>
              <a:rPr lang="el-GR" sz="2400" b="0" i="0" u="none" strike="noStrike" baseline="0" dirty="0" err="1">
                <a:latin typeface="Arial" panose="020B0604020202020204" pitchFamily="34" charset="0"/>
                <a:cs typeface="Arial" panose="020B0604020202020204" pitchFamily="34" charset="0"/>
              </a:rPr>
              <a:t>Planning</a:t>
            </a:r>
            <a:r>
              <a:rPr lang="el-GR" sz="2400" b="0" i="0" u="none" strike="noStrike" baseline="0" dirty="0">
                <a:latin typeface="Arial" panose="020B0604020202020204" pitchFamily="34" charset="0"/>
                <a:cs typeface="Arial" panose="020B0604020202020204" pitchFamily="34" charset="0"/>
              </a:rPr>
              <a:t> της επιχείρησης και ασχολούνται με δραστηριότητες όπως</a:t>
            </a:r>
            <a:r>
              <a:rPr lang="en-US" sz="2400" b="0" i="0" u="none" strike="noStrike" baseline="0" dirty="0">
                <a:latin typeface="Arial" panose="020B0604020202020204" pitchFamily="34" charset="0"/>
                <a:cs typeface="Arial" panose="020B0604020202020204" pitchFamily="34" charset="0"/>
              </a:rPr>
              <a:t>:</a:t>
            </a:r>
          </a:p>
          <a:p>
            <a:pPr marL="0" indent="0" algn="just">
              <a:buNone/>
            </a:pPr>
            <a:endParaRPr lang="en-US"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 ο οικονομικός προγραμματισμός, </a:t>
            </a:r>
            <a:endParaRPr lang="en-US"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ο σχεδιασμός των </a:t>
            </a:r>
            <a:r>
              <a:rPr lang="el-GR" sz="2400" b="0" i="0" u="none" strike="noStrike" baseline="0" dirty="0" err="1">
                <a:latin typeface="Arial" panose="020B0604020202020204" pitchFamily="34" charset="0"/>
                <a:cs typeface="Arial" panose="020B0604020202020204" pitchFamily="34" charset="0"/>
              </a:rPr>
              <a:t>logistics</a:t>
            </a:r>
            <a:r>
              <a:rPr lang="el-GR" sz="2400" b="0" i="0" u="none" strike="noStrike" baseline="0" dirty="0">
                <a:latin typeface="Arial" panose="020B0604020202020204" pitchFamily="34" charset="0"/>
                <a:cs typeface="Arial" panose="020B0604020202020204" pitchFamily="34" charset="0"/>
              </a:rPr>
              <a:t>, </a:t>
            </a:r>
            <a:endParaRPr lang="en-US"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η διαχείριση των ανθρώπινων πόρων και </a:t>
            </a:r>
            <a:endParaRPr lang="en-US" sz="2400" b="0" i="0" u="none" strike="noStrike" baseline="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l-GR" sz="2400" b="0" i="0" u="none" strike="noStrike" baseline="0" dirty="0">
                <a:latin typeface="Arial" panose="020B0604020202020204" pitchFamily="34" charset="0"/>
                <a:cs typeface="Arial" panose="020B0604020202020204" pitchFamily="34" charset="0"/>
              </a:rPr>
              <a:t>των σχέσεων με τους πελάτες, κτλ.</a:t>
            </a:r>
            <a:endParaRPr lang="el-GR" sz="2400" dirty="0"/>
          </a:p>
        </p:txBody>
      </p:sp>
    </p:spTree>
    <p:extLst>
      <p:ext uri="{BB962C8B-B14F-4D97-AF65-F5344CB8AC3E}">
        <p14:creationId xmlns:p14="http://schemas.microsoft.com/office/powerpoint/2010/main" val="17391379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7CCC55-3BA4-5D14-D59A-D9C32806137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0E24D566-FAC0-9106-26AF-909483A720E2}"/>
              </a:ext>
            </a:extLst>
          </p:cNvPr>
          <p:cNvSpPr>
            <a:spLocks noGrp="1"/>
          </p:cNvSpPr>
          <p:nvPr>
            <p:ph idx="1"/>
          </p:nvPr>
        </p:nvSpPr>
        <p:spPr/>
        <p:txBody>
          <a:bodyPr>
            <a:normAutofit/>
          </a:bodyPr>
          <a:lstStyle/>
          <a:p>
            <a:pPr marL="0" indent="0" algn="just">
              <a:buNone/>
            </a:pPr>
            <a:r>
              <a:rPr lang="el-GR" sz="2400" b="0" i="0" u="none" strike="noStrike" baseline="0" dirty="0">
                <a:latin typeface="Arial" panose="020B0604020202020204" pitchFamily="34" charset="0"/>
                <a:cs typeface="Arial" panose="020B0604020202020204" pitchFamily="34" charset="0"/>
              </a:rPr>
              <a:t>Τα ERP λειτουργούν με βάση την λογική των συναλλαγών (</a:t>
            </a:r>
            <a:r>
              <a:rPr lang="el-GR" sz="2400" b="0" i="1" u="none" strike="noStrike" baseline="0" dirty="0" err="1">
                <a:latin typeface="Arial" panose="020B0604020202020204" pitchFamily="34" charset="0"/>
                <a:cs typeface="Arial" panose="020B0604020202020204" pitchFamily="34" charset="0"/>
              </a:rPr>
              <a:t>transactions</a:t>
            </a:r>
            <a:r>
              <a:rPr lang="el-GR" sz="2400" b="0" i="0" u="none" strike="noStrike" baseline="0" dirty="0">
                <a:latin typeface="Arial" panose="020B0604020202020204" pitchFamily="34" charset="0"/>
                <a:cs typeface="Arial" panose="020B0604020202020204" pitchFamily="34" charset="0"/>
              </a:rPr>
              <a:t>) και ενημερώνονται σε επίπεδο ημέρας ή εβδομάδας </a:t>
            </a:r>
            <a:r>
              <a:rPr lang="el-GR" sz="2400" b="0" i="1" u="none" strike="noStrike" baseline="0" dirty="0">
                <a:latin typeface="Arial" panose="020B0604020202020204" pitchFamily="34" charset="0"/>
                <a:cs typeface="Arial" panose="020B0604020202020204" pitchFamily="34" charset="0"/>
              </a:rPr>
              <a:t>(</a:t>
            </a:r>
            <a:r>
              <a:rPr lang="el-GR" sz="2400" b="0" i="1" u="none" strike="noStrike" baseline="0" dirty="0" err="1">
                <a:latin typeface="Arial" panose="020B0604020202020204" pitchFamily="34" charset="0"/>
                <a:cs typeface="Arial" panose="020B0604020202020204" pitchFamily="34" charset="0"/>
              </a:rPr>
              <a:t>batch</a:t>
            </a:r>
            <a:r>
              <a:rPr lang="el-GR" sz="2400" b="0" i="0" u="none" strike="noStrike" baseline="0" dirty="0">
                <a:latin typeface="Arial" panose="020B0604020202020204" pitchFamily="34" charset="0"/>
                <a:cs typeface="Arial" panose="020B0604020202020204" pitchFamily="34" charset="0"/>
              </a:rPr>
              <a:t>).</a:t>
            </a:r>
          </a:p>
          <a:p>
            <a:pPr marL="0" indent="0" algn="just">
              <a:buNone/>
            </a:pPr>
            <a:endParaRPr lang="el-GR" sz="2400" b="0" i="0" u="none" strike="noStrike" baseline="0" dirty="0">
              <a:latin typeface="Arial" panose="020B0604020202020204" pitchFamily="34" charset="0"/>
              <a:cs typeface="Arial" panose="020B0604020202020204" pitchFamily="34" charset="0"/>
            </a:endParaRPr>
          </a:p>
          <a:p>
            <a:pPr marL="0" indent="0" algn="just">
              <a:buNone/>
            </a:pPr>
            <a:r>
              <a:rPr lang="el-GR" sz="2400" b="0" i="0" u="none" strike="noStrike" baseline="0" dirty="0">
                <a:latin typeface="Arial" panose="020B0604020202020204" pitchFamily="34" charset="0"/>
                <a:cs typeface="Arial" panose="020B0604020202020204" pitchFamily="34" charset="0"/>
              </a:rPr>
              <a:t> Αντίθετα, τα συστήματα ιχνηλασιμότητας εμπίπτουν στην κατηγορία των </a:t>
            </a:r>
            <a:r>
              <a:rPr lang="en-US" sz="2400" b="0" i="0" u="none" strike="noStrike" baseline="0" dirty="0">
                <a:latin typeface="Arial" panose="020B0604020202020204" pitchFamily="34" charset="0"/>
                <a:cs typeface="Arial" panose="020B0604020202020204" pitchFamily="34" charset="0"/>
              </a:rPr>
              <a:t>MES (</a:t>
            </a:r>
            <a:r>
              <a:rPr lang="en-US" sz="2400" b="0" i="1" u="none" strike="noStrike" baseline="0" dirty="0">
                <a:latin typeface="Arial" panose="020B0604020202020204" pitchFamily="34" charset="0"/>
                <a:cs typeface="Arial" panose="020B0604020202020204" pitchFamily="34" charset="0"/>
              </a:rPr>
              <a:t>Manufacturing Execution Systems</a:t>
            </a:r>
            <a:r>
              <a:rPr lang="en-US" sz="2400" b="0" i="0" u="none" strike="noStrike" baseline="0" dirty="0">
                <a:latin typeface="Arial" panose="020B0604020202020204" pitchFamily="34" charset="0"/>
                <a:cs typeface="Arial" panose="020B0604020202020204" pitchFamily="34" charset="0"/>
              </a:rPr>
              <a:t>), </a:t>
            </a:r>
            <a:r>
              <a:rPr lang="el-GR" sz="2400" b="0" i="0" u="none" strike="noStrike" baseline="0" dirty="0">
                <a:latin typeface="Arial" panose="020B0604020202020204" pitchFamily="34" charset="0"/>
                <a:cs typeface="Arial" panose="020B0604020202020204" pitchFamily="34" charset="0"/>
              </a:rPr>
              <a:t>τα οποία ασχολούνται με δραστηριότητες όπως η διαχείριση, ο προγραμματισμός και η παρακολούθηση της παραγωγής. Τα MES λειτουργούν με βάση την λογική των συμβάντων (</a:t>
            </a:r>
            <a:r>
              <a:rPr lang="el-GR" sz="2400" b="0" i="1" u="none" strike="noStrike" baseline="0" dirty="0" err="1">
                <a:latin typeface="Arial" panose="020B0604020202020204" pitchFamily="34" charset="0"/>
                <a:cs typeface="Arial" panose="020B0604020202020204" pitchFamily="34" charset="0"/>
              </a:rPr>
              <a:t>events</a:t>
            </a:r>
            <a:r>
              <a:rPr lang="el-GR" sz="2400" b="0" i="0" u="none" strike="noStrike" baseline="0" dirty="0">
                <a:latin typeface="Arial" panose="020B0604020202020204" pitchFamily="34" charset="0"/>
                <a:cs typeface="Arial" panose="020B0604020202020204" pitchFamily="34" charset="0"/>
              </a:rPr>
              <a:t>) και ενημερώνονται σε πραγματικό χρόνο (</a:t>
            </a:r>
            <a:r>
              <a:rPr lang="el-GR" sz="2400" b="0" i="1" u="none" strike="noStrike" baseline="0" dirty="0" err="1">
                <a:latin typeface="Arial" panose="020B0604020202020204" pitchFamily="34" charset="0"/>
                <a:cs typeface="Arial" panose="020B0604020202020204" pitchFamily="34" charset="0"/>
              </a:rPr>
              <a:t>real-time</a:t>
            </a:r>
            <a:r>
              <a:rPr lang="el-GR" sz="2400" b="0" i="0" u="none" strike="noStrike" baseline="0" dirty="0">
                <a:latin typeface="Arial" panose="020B0604020202020204" pitchFamily="34" charset="0"/>
                <a:cs typeface="Arial" panose="020B0604020202020204" pitchFamily="34" charset="0"/>
              </a:rPr>
              <a:t>) (</a:t>
            </a:r>
            <a:r>
              <a:rPr lang="en-US" sz="2400" b="0" i="0" u="none" strike="noStrike" baseline="0" dirty="0" err="1">
                <a:solidFill>
                  <a:schemeClr val="accent1"/>
                </a:solidFill>
                <a:latin typeface="Arial" panose="020B0604020202020204" pitchFamily="34" charset="0"/>
                <a:cs typeface="Arial" panose="020B0604020202020204" pitchFamily="34" charset="0"/>
              </a:rPr>
              <a:t>McCellan</a:t>
            </a:r>
            <a:r>
              <a:rPr lang="en-US" sz="2400" b="0" i="0" u="none" strike="noStrike" baseline="0" dirty="0">
                <a:solidFill>
                  <a:schemeClr val="accent1"/>
                </a:solidFill>
                <a:latin typeface="Arial" panose="020B0604020202020204" pitchFamily="34" charset="0"/>
                <a:cs typeface="Arial" panose="020B0604020202020204" pitchFamily="34" charset="0"/>
              </a:rPr>
              <a:t>, 2002</a:t>
            </a:r>
            <a:r>
              <a:rPr lang="en-US" sz="2400" b="0" i="0" u="none" strike="noStrike" baseline="0" dirty="0">
                <a:latin typeface="Arial" panose="020B0604020202020204" pitchFamily="34" charset="0"/>
                <a:cs typeface="Arial" panose="020B0604020202020204" pitchFamily="34" charset="0"/>
              </a:rPr>
              <a:t>).</a:t>
            </a:r>
            <a:endParaRPr lang="el-GR" sz="2400" dirty="0">
              <a:latin typeface="Arial" panose="020B0604020202020204" pitchFamily="34" charset="0"/>
              <a:cs typeface="Arial" panose="020B0604020202020204" pitchFamily="34" charset="0"/>
            </a:endParaRPr>
          </a:p>
          <a:p>
            <a:pPr marL="0" indent="0">
              <a:buNone/>
            </a:pPr>
            <a:endParaRPr lang="el-GR" dirty="0"/>
          </a:p>
        </p:txBody>
      </p:sp>
      <p:grpSp>
        <p:nvGrpSpPr>
          <p:cNvPr id="4" name="Ομάδα 3">
            <a:extLst>
              <a:ext uri="{FF2B5EF4-FFF2-40B4-BE49-F238E27FC236}">
                <a16:creationId xmlns:a16="http://schemas.microsoft.com/office/drawing/2014/main" id="{459CC9F5-77C0-DC79-87B5-E19F3078E1A4}"/>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518FE73D-08FF-95B6-EE80-BF448B6D1424}"/>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43E84CA-3263-B974-0910-A0BC9853F1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00561BD5-430A-78F8-D2F9-F7A311C584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EDB44F0-E92D-575C-A408-A8C6C2AC3B8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34191865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D10B9E-26EE-B06D-661D-DD079139B01E}"/>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88B7CBB5-07BC-0C26-0F2C-0E7DC2E6CCFC}"/>
              </a:ext>
            </a:extLst>
          </p:cNvPr>
          <p:cNvSpPr>
            <a:spLocks noGrp="1"/>
          </p:cNvSpPr>
          <p:nvPr>
            <p:ph idx="1"/>
          </p:nvPr>
        </p:nvSpPr>
        <p:spPr>
          <a:xfrm>
            <a:off x="457200" y="1340768"/>
            <a:ext cx="8229600" cy="3168352"/>
          </a:xfrm>
        </p:spPr>
        <p:txBody>
          <a:bodyPr/>
          <a:lstStyle/>
          <a:p>
            <a:pPr marL="0" indent="0" algn="l">
              <a:buNone/>
            </a:pPr>
            <a:r>
              <a:rPr lang="el-GR" sz="2400" b="1" i="1" u="none" strike="noStrike" baseline="0" dirty="0">
                <a:latin typeface="Arial" panose="020B0604020202020204" pitchFamily="34" charset="0"/>
                <a:cs typeface="Arial" panose="020B0604020202020204" pitchFamily="34" charset="0"/>
              </a:rPr>
              <a:t>7.</a:t>
            </a:r>
            <a:r>
              <a:rPr lang="en-US" sz="2400" b="1" i="1" u="none" strike="noStrike" baseline="0" dirty="0">
                <a:latin typeface="Arial" pitchFamily="34" charset="0"/>
                <a:cs typeface="Arial" pitchFamily="34" charset="0"/>
              </a:rPr>
              <a:t> </a:t>
            </a:r>
            <a:r>
              <a:rPr lang="el-GR" sz="2400" b="1" i="1" dirty="0">
                <a:latin typeface="Arial" pitchFamily="34" charset="0"/>
                <a:cs typeface="Arial" pitchFamily="34" charset="0"/>
              </a:rPr>
              <a:t>Δ</a:t>
            </a:r>
            <a:r>
              <a:rPr lang="el-GR" sz="2400" b="1" i="1" u="none" strike="noStrike" baseline="0" dirty="0">
                <a:latin typeface="Arial" pitchFamily="34" charset="0"/>
                <a:cs typeface="Arial" pitchFamily="34" charset="0"/>
              </a:rPr>
              <a:t>ιαχείριση έκτακτων συμβάντων</a:t>
            </a:r>
          </a:p>
          <a:p>
            <a:pPr marL="0" indent="0" algn="just">
              <a:buNone/>
            </a:pPr>
            <a:r>
              <a:rPr lang="el-GR" sz="2400" b="0" i="0" u="none" strike="noStrike" baseline="0" dirty="0">
                <a:latin typeface="Arial" pitchFamily="34" charset="0"/>
                <a:cs typeface="Arial" pitchFamily="34" charset="0"/>
              </a:rPr>
              <a:t>Το σύστημα πρέπει να ανταποκρίνεται άμεσα στις αποκλίσεις του προγράμματος παραγωγής (π.χ., προϊόντα εκτός προδιαγραφών) και σε έκτακτα συμβάντα (π.χ., έλλειψη πρώτων υλών, βλάβη μηχανής) και να ενημερώνει άμεσα τους υπευθύνους λήψης αποφάσεων </a:t>
            </a:r>
            <a:r>
              <a:rPr lang="el-GR" sz="2400" dirty="0">
                <a:latin typeface="Arial" pitchFamily="34" charset="0"/>
                <a:cs typeface="Arial" pitchFamily="34" charset="0"/>
              </a:rPr>
              <a:t>(</a:t>
            </a:r>
            <a:r>
              <a:rPr lang="el-GR" sz="2400" dirty="0">
                <a:solidFill>
                  <a:schemeClr val="accent1"/>
                </a:solidFill>
                <a:latin typeface="Arial" pitchFamily="34" charset="0"/>
                <a:cs typeface="Arial" pitchFamily="34" charset="0"/>
              </a:rPr>
              <a:t>Θεοδώρου και </a:t>
            </a:r>
            <a:r>
              <a:rPr lang="el-GR" sz="2400" dirty="0" err="1">
                <a:solidFill>
                  <a:schemeClr val="accent1"/>
                </a:solidFill>
                <a:latin typeface="Arial" pitchFamily="34" charset="0"/>
                <a:cs typeface="Arial" pitchFamily="34" charset="0"/>
              </a:rPr>
              <a:t>Σφυρής</a:t>
            </a:r>
            <a:r>
              <a:rPr lang="el-GR" sz="2400" dirty="0">
                <a:solidFill>
                  <a:schemeClr val="accent1"/>
                </a:solidFill>
                <a:latin typeface="Arial" pitchFamily="34" charset="0"/>
                <a:cs typeface="Arial" pitchFamily="34" charset="0"/>
              </a:rPr>
              <a:t>, 2008</a:t>
            </a:r>
            <a:r>
              <a:rPr lang="el-GR" sz="2400" dirty="0">
                <a:latin typeface="Arial" pitchFamily="34" charset="0"/>
                <a:cs typeface="Arial" pitchFamily="34" charset="0"/>
              </a:rPr>
              <a:t>).</a:t>
            </a:r>
          </a:p>
          <a:p>
            <a:pPr marL="0" indent="0" algn="just">
              <a:buNone/>
            </a:pPr>
            <a:endParaRPr lang="el-GR" sz="1800" b="0" i="0" u="none" strike="noStrike" baseline="0" dirty="0">
              <a:latin typeface="Tahoma" panose="020B0604030504040204" pitchFamily="34" charset="0"/>
            </a:endParaRPr>
          </a:p>
        </p:txBody>
      </p:sp>
      <p:grpSp>
        <p:nvGrpSpPr>
          <p:cNvPr id="4" name="Ομάδα 3">
            <a:extLst>
              <a:ext uri="{FF2B5EF4-FFF2-40B4-BE49-F238E27FC236}">
                <a16:creationId xmlns:a16="http://schemas.microsoft.com/office/drawing/2014/main" id="{2FC176B8-F73A-59F9-3926-01A8D882B8B5}"/>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F3441D97-5396-228A-787A-F090721A765B}"/>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7DF73B4-13B6-2BB1-2E5E-7831CF4A2FB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7A9D38E-DA45-ED58-ACD2-FBB69C65C8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D1C8D65A-A240-9875-FB36-19EEDC6AC75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extLst>
      <p:ext uri="{BB962C8B-B14F-4D97-AF65-F5344CB8AC3E}">
        <p14:creationId xmlns:p14="http://schemas.microsoft.com/office/powerpoint/2010/main" val="28386905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latin typeface="Arial" panose="020B0604020202020204" pitchFamily="34" charset="0"/>
                <a:cs typeface="Arial" panose="020B0604020202020204" pitchFamily="34" charset="0"/>
              </a:rPr>
              <a:t>Ιχνηλασιμότητα</a:t>
            </a:r>
            <a:endParaRPr lang="el-GR" dirty="0"/>
          </a:p>
        </p:txBody>
      </p:sp>
      <p:sp>
        <p:nvSpPr>
          <p:cNvPr id="3" name="2 - Θέση περιεχομένου"/>
          <p:cNvSpPr>
            <a:spLocks noGrp="1"/>
          </p:cNvSpPr>
          <p:nvPr>
            <p:ph idx="1"/>
          </p:nvPr>
        </p:nvSpPr>
        <p:spPr/>
        <p:txBody>
          <a:bodyPr>
            <a:normAutofit/>
          </a:bodyPr>
          <a:lstStyle/>
          <a:p>
            <a:pPr marL="0" indent="0">
              <a:buNone/>
            </a:pPr>
            <a:r>
              <a:rPr lang="el-GR" sz="2400" b="1" i="1" dirty="0">
                <a:latin typeface="Arial" pitchFamily="34" charset="0"/>
                <a:cs typeface="Arial" pitchFamily="34" charset="0"/>
              </a:rPr>
              <a:t>8. Διαχείριση παραγγελιών και φορτώσεων</a:t>
            </a:r>
          </a:p>
          <a:p>
            <a:pPr marL="0" indent="0" algn="just">
              <a:buNone/>
            </a:pPr>
            <a:r>
              <a:rPr lang="el-GR" sz="2400" dirty="0">
                <a:latin typeface="Arial" pitchFamily="34" charset="0"/>
                <a:cs typeface="Arial" pitchFamily="34" charset="0"/>
              </a:rPr>
              <a:t>Το σύστημα πρέπει να παρέχει αξιόπιστη πληροφόρηση για τους παραλήπτες μιας συγκεκριμένης παρτίδας προϊόντος. Πρέπει δηλαδή να διαχειρίζεται παραγγελίες πελατών και φορτώσεις εμπορευμάτων είτε ανεξάρτητα είτε σε άμεση επικοινωνία με το σύστημα εμπορικής διαχείρισης και διαχείρισης αποθήκης (εφόσον υπάρχουν τέτοια συστήματα στην επιχείρηση) (</a:t>
            </a:r>
            <a:r>
              <a:rPr lang="el-GR" sz="2400" dirty="0">
                <a:solidFill>
                  <a:schemeClr val="accent1"/>
                </a:solidFill>
                <a:latin typeface="Arial" pitchFamily="34" charset="0"/>
                <a:cs typeface="Arial" pitchFamily="34" charset="0"/>
              </a:rPr>
              <a:t>Θεοδώρου και </a:t>
            </a:r>
            <a:r>
              <a:rPr lang="el-GR" sz="2400" dirty="0" err="1">
                <a:solidFill>
                  <a:schemeClr val="accent1"/>
                </a:solidFill>
                <a:latin typeface="Arial" pitchFamily="34" charset="0"/>
                <a:cs typeface="Arial" pitchFamily="34" charset="0"/>
              </a:rPr>
              <a:t>Σφυρής</a:t>
            </a:r>
            <a:r>
              <a:rPr lang="el-GR" sz="2400" dirty="0">
                <a:solidFill>
                  <a:schemeClr val="accent1"/>
                </a:solidFill>
                <a:latin typeface="Arial" pitchFamily="34" charset="0"/>
                <a:cs typeface="Arial" pitchFamily="34" charset="0"/>
              </a:rPr>
              <a:t>, 2008</a:t>
            </a:r>
            <a:r>
              <a:rPr lang="el-GR" sz="2400" dirty="0">
                <a:latin typeface="Arial" pitchFamily="34" charset="0"/>
                <a:cs typeface="Arial" pitchFamily="34" charset="0"/>
              </a:rPr>
              <a:t>).</a:t>
            </a:r>
          </a:p>
          <a:p>
            <a:pPr>
              <a:buNone/>
            </a:pPr>
            <a:endParaRPr lang="el-GR" dirty="0"/>
          </a:p>
        </p:txBody>
      </p:sp>
      <p:grpSp>
        <p:nvGrpSpPr>
          <p:cNvPr id="4" name="Ομάδα 3">
            <a:extLst>
              <a:ext uri="{FF2B5EF4-FFF2-40B4-BE49-F238E27FC236}">
                <a16:creationId xmlns:a16="http://schemas.microsoft.com/office/drawing/2014/main" id="{2265A328-F805-634E-4D56-18CDCEA8A51E}"/>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9D612DE8-1CDC-F736-CE8B-9AF12945C8D6}"/>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DCFCCF02-3DE1-FB33-4A1F-F358EB2052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E26DA12C-0E44-9567-1BF7-0FDCA2820C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3D509CF4-1F80-81D5-6618-BD091925FB7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D063D842-38DD-555E-33FF-C2AB103F61C7}"/>
              </a:ext>
            </a:extLst>
          </p:cNvPr>
          <p:cNvGrpSpPr/>
          <p:nvPr/>
        </p:nvGrpSpPr>
        <p:grpSpPr>
          <a:xfrm>
            <a:off x="36807" y="5993506"/>
            <a:ext cx="9070386" cy="864494"/>
            <a:chOff x="107504" y="5733258"/>
            <a:chExt cx="8928992" cy="1224531"/>
          </a:xfrm>
        </p:grpSpPr>
        <p:pic>
          <p:nvPicPr>
            <p:cNvPr id="5" name="Picture 3">
              <a:extLst>
                <a:ext uri="{FF2B5EF4-FFF2-40B4-BE49-F238E27FC236}">
                  <a16:creationId xmlns:a16="http://schemas.microsoft.com/office/drawing/2014/main" id="{98BF2897-EBD4-48CA-70D1-97818E1AC5D3}"/>
                </a:ext>
              </a:extLst>
            </p:cNvPr>
            <p:cNvPicPr>
              <a:picLocks noChangeAspect="1" noChangeArrowheads="1"/>
            </p:cNvPicPr>
            <p:nvPr/>
          </p:nvPicPr>
          <p:blipFill>
            <a:blip r:embed="rId2" cstate="print"/>
            <a:srcRect/>
            <a:stretch>
              <a:fillRect/>
            </a:stretch>
          </p:blipFill>
          <p:spPr bwMode="auto">
            <a:xfrm>
              <a:off x="107504" y="5733258"/>
              <a:ext cx="8928992" cy="1159255"/>
            </a:xfrm>
            <a:prstGeom prst="rect">
              <a:avLst/>
            </a:prstGeom>
            <a:gradFill flip="none" rotWithShape="1">
              <a:gsLst>
                <a:gs pos="0">
                  <a:srgbClr val="002060">
                    <a:tint val="66000"/>
                    <a:satMod val="160000"/>
                  </a:srgbClr>
                </a:gs>
                <a:gs pos="50000">
                  <a:srgbClr val="002060">
                    <a:tint val="44500"/>
                    <a:satMod val="160000"/>
                  </a:srgbClr>
                </a:gs>
                <a:gs pos="100000">
                  <a:srgbClr val="002060">
                    <a:tint val="23500"/>
                    <a:satMod val="160000"/>
                  </a:srgbClr>
                </a:gs>
              </a:gsLst>
              <a:path path="circle">
                <a:fillToRect l="50000" t="50000" r="50000" b="50000"/>
              </a:path>
              <a:tileRect/>
            </a:gradFill>
          </p:spPr>
        </p:pic>
        <p:pic>
          <p:nvPicPr>
            <p:cNvPr id="6" name="Γραφικό 5" descr="Ψάρι με συμπαγές γέμισμα">
              <a:extLst>
                <a:ext uri="{FF2B5EF4-FFF2-40B4-BE49-F238E27FC236}">
                  <a16:creationId xmlns:a16="http://schemas.microsoft.com/office/drawing/2014/main" id="{3DA754E3-E508-A05E-B83C-DADA1A6775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9465" y="6307730"/>
              <a:ext cx="745088" cy="650059"/>
            </a:xfrm>
            <a:prstGeom prst="rect">
              <a:avLst/>
            </a:prstGeom>
          </p:spPr>
        </p:pic>
        <p:pic>
          <p:nvPicPr>
            <p:cNvPr id="7" name="Γραφικό 6" descr="Ψάρι με συμπαγές γέμισμα">
              <a:extLst>
                <a:ext uri="{FF2B5EF4-FFF2-40B4-BE49-F238E27FC236}">
                  <a16:creationId xmlns:a16="http://schemas.microsoft.com/office/drawing/2014/main" id="{71633C4A-2FA3-B8B9-E331-0B0FD11C58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488" y="6243328"/>
              <a:ext cx="761621" cy="624496"/>
            </a:xfrm>
            <a:prstGeom prst="rect">
              <a:avLst/>
            </a:prstGeom>
          </p:spPr>
        </p:pic>
        <p:pic>
          <p:nvPicPr>
            <p:cNvPr id="8" name="Γραφικό 7" descr="Ανταγωνισμός με συμπαγές γέμισμα">
              <a:extLst>
                <a:ext uri="{FF2B5EF4-FFF2-40B4-BE49-F238E27FC236}">
                  <a16:creationId xmlns:a16="http://schemas.microsoft.com/office/drawing/2014/main" id="{C7EA0F98-90F5-BF16-C3E3-8D579535467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26513" y="6330198"/>
              <a:ext cx="761653" cy="560538"/>
            </a:xfrm>
            <a:prstGeom prst="rect">
              <a:avLst/>
            </a:prstGeom>
          </p:spPr>
        </p:pic>
      </p:grpSp>
      <p:sp>
        <p:nvSpPr>
          <p:cNvPr id="2" name="Τίτλος 1">
            <a:extLst>
              <a:ext uri="{FF2B5EF4-FFF2-40B4-BE49-F238E27FC236}">
                <a16:creationId xmlns:a16="http://schemas.microsoft.com/office/drawing/2014/main" id="{47C4CC41-0F25-BAC7-9B55-C5F8FA9FCDFA}"/>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Ιχνηλασιμότητα</a:t>
            </a:r>
            <a:endParaRPr lang="el-GR" sz="4000" dirty="0"/>
          </a:p>
        </p:txBody>
      </p:sp>
      <p:sp>
        <p:nvSpPr>
          <p:cNvPr id="3" name="Θέση περιεχομένου 2">
            <a:extLst>
              <a:ext uri="{FF2B5EF4-FFF2-40B4-BE49-F238E27FC236}">
                <a16:creationId xmlns:a16="http://schemas.microsoft.com/office/drawing/2014/main" id="{C0D5BF19-4171-DE72-A7B8-B84EDD85640E}"/>
              </a:ext>
            </a:extLst>
          </p:cNvPr>
          <p:cNvSpPr>
            <a:spLocks noGrp="1"/>
          </p:cNvSpPr>
          <p:nvPr>
            <p:ph idx="1"/>
          </p:nvPr>
        </p:nvSpPr>
        <p:spPr>
          <a:xfrm>
            <a:off x="457200" y="1340768"/>
            <a:ext cx="8229600" cy="5256584"/>
          </a:xfrm>
        </p:spPr>
        <p:txBody>
          <a:bodyPr>
            <a:normAutofit fontScale="92500"/>
          </a:bodyPr>
          <a:lstStyle/>
          <a:p>
            <a:pPr marL="0" indent="0" algn="l">
              <a:buNone/>
            </a:pPr>
            <a:r>
              <a:rPr lang="el-GR" sz="2600" b="1" i="1" u="none" strike="noStrike" baseline="0" dirty="0">
                <a:latin typeface="Arial" pitchFamily="34" charset="0"/>
                <a:cs typeface="Arial" pitchFamily="34" charset="0"/>
              </a:rPr>
              <a:t>9</a:t>
            </a:r>
            <a:r>
              <a:rPr lang="en-US" sz="2600" b="1" i="1" u="none" strike="noStrike" baseline="0" dirty="0">
                <a:latin typeface="Arial" pitchFamily="34" charset="0"/>
                <a:cs typeface="Arial" pitchFamily="34" charset="0"/>
              </a:rPr>
              <a:t>. </a:t>
            </a:r>
            <a:r>
              <a:rPr lang="el-GR" sz="2600" b="1" i="1" u="none" strike="noStrike" baseline="0" dirty="0">
                <a:latin typeface="Arial" pitchFamily="34" charset="0"/>
                <a:cs typeface="Arial" pitchFamily="34" charset="0"/>
              </a:rPr>
              <a:t>Παρακολούθηση υλικών συσκευασίας</a:t>
            </a:r>
          </a:p>
          <a:p>
            <a:pPr marL="0" indent="0" algn="just">
              <a:buNone/>
            </a:pPr>
            <a:r>
              <a:rPr lang="el-GR" sz="2600" b="0" i="0" u="none" strike="noStrike" baseline="0" dirty="0">
                <a:latin typeface="Arial" pitchFamily="34" charset="0"/>
                <a:cs typeface="Arial" pitchFamily="34" charset="0"/>
              </a:rPr>
              <a:t>Στη Βιομηχανία Τροφίμων και Ποτών, το </a:t>
            </a:r>
            <a:r>
              <a:rPr lang="el-GR" sz="2600" dirty="0">
                <a:latin typeface="Arial" pitchFamily="34" charset="0"/>
                <a:cs typeface="Arial" pitchFamily="34" charset="0"/>
              </a:rPr>
              <a:t>σ</a:t>
            </a:r>
            <a:r>
              <a:rPr lang="el-GR" sz="2600" b="0" i="0" u="none" strike="noStrike" baseline="0" dirty="0">
                <a:latin typeface="Arial" pitchFamily="34" charset="0"/>
                <a:cs typeface="Arial" pitchFamily="34" charset="0"/>
              </a:rPr>
              <a:t>ύστημα ιχνηλασιμότητας πρέπει</a:t>
            </a:r>
            <a:r>
              <a:rPr lang="en-US" sz="2600" b="0" i="0" u="none" strike="noStrike" baseline="0" dirty="0">
                <a:latin typeface="Arial" pitchFamily="34" charset="0"/>
                <a:cs typeface="Arial" pitchFamily="34" charset="0"/>
              </a:rPr>
              <a:t> </a:t>
            </a:r>
            <a:r>
              <a:rPr lang="el-GR" sz="2600" b="0" i="0" u="none" strike="noStrike" baseline="0" dirty="0">
                <a:latin typeface="Arial" pitchFamily="34" charset="0"/>
                <a:cs typeface="Arial" pitchFamily="34" charset="0"/>
              </a:rPr>
              <a:t>επιπλέον να παρακολουθεί τα υλικά συσκευασίας που έρχονται σε άμεση</a:t>
            </a:r>
            <a:r>
              <a:rPr lang="en-US" sz="2600" b="0" i="0" u="none" strike="noStrike" baseline="0" dirty="0">
                <a:latin typeface="Arial" pitchFamily="34" charset="0"/>
                <a:cs typeface="Arial" pitchFamily="34" charset="0"/>
              </a:rPr>
              <a:t> </a:t>
            </a:r>
            <a:r>
              <a:rPr lang="el-GR" sz="2600" b="0" i="0" u="none" strike="noStrike" baseline="0" dirty="0">
                <a:latin typeface="Arial" pitchFamily="34" charset="0"/>
                <a:cs typeface="Arial" pitchFamily="34" charset="0"/>
              </a:rPr>
              <a:t>επαφή με τα τρόφιμα, όπως ορίζεται από τον κανονισμό </a:t>
            </a:r>
            <a:r>
              <a:rPr lang="el-GR" sz="2600" b="1" i="0" u="none" strike="noStrike" baseline="0" dirty="0">
                <a:latin typeface="Arial" pitchFamily="34" charset="0"/>
                <a:cs typeface="Arial" pitchFamily="34" charset="0"/>
              </a:rPr>
              <a:t>1935/2004</a:t>
            </a:r>
            <a:r>
              <a:rPr lang="el-GR" sz="2600" b="0" i="0" u="none" strike="noStrike" baseline="0" dirty="0">
                <a:latin typeface="Arial" pitchFamily="34" charset="0"/>
                <a:cs typeface="Arial" pitchFamily="34" charset="0"/>
              </a:rPr>
              <a:t> της</a:t>
            </a:r>
            <a:r>
              <a:rPr lang="en-US" sz="2600" b="0" i="0" u="none" strike="noStrike" baseline="0" dirty="0">
                <a:latin typeface="Arial" pitchFamily="34" charset="0"/>
                <a:cs typeface="Arial" pitchFamily="34" charset="0"/>
              </a:rPr>
              <a:t> </a:t>
            </a:r>
            <a:r>
              <a:rPr lang="el-GR" sz="2600" b="0" i="0" u="none" strike="noStrike" baseline="0" dirty="0">
                <a:latin typeface="Arial" pitchFamily="34" charset="0"/>
                <a:cs typeface="Arial" pitchFamily="34" charset="0"/>
              </a:rPr>
              <a:t>Ευρωπαϊκής Ένωσης (</a:t>
            </a:r>
            <a:r>
              <a:rPr lang="el-GR" sz="2600" b="0" i="0" u="none" strike="noStrike" baseline="0" dirty="0">
                <a:solidFill>
                  <a:schemeClr val="accent1"/>
                </a:solidFill>
                <a:latin typeface="Arial" pitchFamily="34" charset="0"/>
                <a:cs typeface="Arial" pitchFamily="34" charset="0"/>
              </a:rPr>
              <a:t>Κανονισμός (ΕΚ) αριθ. 1935/2004</a:t>
            </a:r>
            <a:r>
              <a:rPr lang="el-GR" sz="2600" b="0" i="0" u="none" strike="noStrike" baseline="0" dirty="0">
                <a:latin typeface="Arial" pitchFamily="34" charset="0"/>
                <a:cs typeface="Arial" pitchFamily="34" charset="0"/>
              </a:rPr>
              <a:t>).</a:t>
            </a:r>
          </a:p>
          <a:p>
            <a:pPr marL="0" indent="0" algn="just">
              <a:buNone/>
            </a:pPr>
            <a:endParaRPr lang="el-GR" sz="2600" dirty="0">
              <a:latin typeface="Arial" pitchFamily="34" charset="0"/>
              <a:cs typeface="Arial" pitchFamily="34" charset="0"/>
            </a:endParaRPr>
          </a:p>
          <a:p>
            <a:pPr marL="0" indent="0" algn="l">
              <a:buNone/>
            </a:pPr>
            <a:r>
              <a:rPr lang="el-GR" sz="2600" b="1" i="1" dirty="0">
                <a:latin typeface="Arial" pitchFamily="34" charset="0"/>
                <a:cs typeface="Arial" pitchFamily="34" charset="0"/>
              </a:rPr>
              <a:t>10. </a:t>
            </a:r>
            <a:r>
              <a:rPr lang="el-GR" sz="2600" b="1" i="1" u="none" strike="noStrike" baseline="0" dirty="0">
                <a:latin typeface="Arial" pitchFamily="34" charset="0"/>
                <a:cs typeface="Arial" pitchFamily="34" charset="0"/>
              </a:rPr>
              <a:t>Επεκτασιμότητα, ευελιξία, ευχρηστία</a:t>
            </a:r>
          </a:p>
          <a:p>
            <a:pPr marL="0" indent="0" algn="just">
              <a:buNone/>
            </a:pPr>
            <a:r>
              <a:rPr lang="el-GR" sz="2600" b="0" i="0" u="none" strike="noStrike" baseline="0" dirty="0">
                <a:latin typeface="Arial" pitchFamily="34" charset="0"/>
                <a:cs typeface="Arial" pitchFamily="34" charset="0"/>
              </a:rPr>
              <a:t>Το σύστημα πρέπει να είναι φιλικό στον μη έμπειρο χρήστη και σχεδιασμένο με γνώμονα την ευελιξία και την επεκτασιμότητα, έτσι ώστε να καλύπτει απρόσκοπτα τόσο τις τρέχουσες όσο και τις μελλοντικές ανάγκες κάθε επιχείρησης </a:t>
            </a:r>
            <a:r>
              <a:rPr lang="el-GR" sz="2600" dirty="0">
                <a:latin typeface="Arial" pitchFamily="34" charset="0"/>
                <a:cs typeface="Arial" pitchFamily="34" charset="0"/>
              </a:rPr>
              <a:t>(</a:t>
            </a:r>
            <a:r>
              <a:rPr lang="el-GR" sz="2600" dirty="0">
                <a:solidFill>
                  <a:schemeClr val="accent1"/>
                </a:solidFill>
                <a:latin typeface="Arial" pitchFamily="34" charset="0"/>
                <a:cs typeface="Arial" pitchFamily="34" charset="0"/>
              </a:rPr>
              <a:t>Θεοδώρου και Σφυρής, 2008</a:t>
            </a:r>
            <a:r>
              <a:rPr lang="el-GR" sz="2600" dirty="0">
                <a:latin typeface="Arial" pitchFamily="34" charset="0"/>
                <a:cs typeface="Arial" pitchFamily="34" charset="0"/>
              </a:rPr>
              <a:t>).</a:t>
            </a:r>
            <a:endParaRPr lang="el-GR" sz="2600" b="0" i="0" u="none" strike="noStrike" baseline="0" dirty="0">
              <a:latin typeface="Arial" pitchFamily="34" charset="0"/>
              <a:cs typeface="Arial" pitchFamily="34" charset="0"/>
            </a:endParaRPr>
          </a:p>
          <a:p>
            <a:pPr marL="0" indent="0" algn="just">
              <a:buNone/>
            </a:pPr>
            <a:endParaRPr lang="el-GR" dirty="0"/>
          </a:p>
        </p:txBody>
      </p:sp>
    </p:spTree>
    <p:extLst>
      <p:ext uri="{BB962C8B-B14F-4D97-AF65-F5344CB8AC3E}">
        <p14:creationId xmlns:p14="http://schemas.microsoft.com/office/powerpoint/2010/main" val="93430852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17895</TotalTime>
  <Words>10254</Words>
  <Application>Microsoft Office PowerPoint</Application>
  <PresentationFormat>Προβολή στην οθόνη (4:3)</PresentationFormat>
  <Paragraphs>837</Paragraphs>
  <Slides>122</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122</vt:i4>
      </vt:variant>
    </vt:vector>
  </HeadingPairs>
  <TitlesOfParts>
    <vt:vector size="129" baseType="lpstr">
      <vt:lpstr>Arial</vt:lpstr>
      <vt:lpstr>Calibri</vt:lpstr>
      <vt:lpstr>Palatino Linotype</vt:lpstr>
      <vt:lpstr>Tahoma</vt:lpstr>
      <vt:lpstr>Wingdings</vt:lpstr>
      <vt:lpstr>Wingdings 2</vt:lpstr>
      <vt:lpstr>Θέμα του Office</vt:lpstr>
      <vt:lpstr>Παρουσίαση του PowerPoint</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Ιχθυηρά-Θαλασσινά</vt:lpstr>
      <vt:lpstr>Το πρόβλημα του υδράργυρου</vt:lpstr>
      <vt:lpstr>Το πρόβλημα του υδράργυρου</vt:lpstr>
      <vt:lpstr>Οστρακοειδή</vt:lpstr>
      <vt:lpstr>Οστρακοειδή</vt:lpstr>
      <vt:lpstr>Αξιοποίηση υποπροϊόντων ιχθυηρών-θαλασσινών</vt:lpstr>
      <vt:lpstr>Αξιοποίηση υποπροϊόντων ιχθυηρών-θαλασσινών</vt:lpstr>
      <vt:lpstr>Ποιότητα τροφίμων</vt:lpstr>
      <vt:lpstr>Ποιότητα τροφίμων</vt:lpstr>
      <vt:lpstr>Ποιότητα τροφίμων</vt:lpstr>
      <vt:lpstr>Ποιότητα ιχθυηρών</vt:lpstr>
      <vt:lpstr>Ποιότητα ιχθυηρών</vt:lpstr>
      <vt:lpstr>Αναλυτικές τεχνικές</vt:lpstr>
      <vt:lpstr>Αναλυτικές τεχνικές-Χημειομετρία</vt:lpstr>
      <vt:lpstr>Αναλυτικές τεχνικές-Χημειομετρία</vt:lpstr>
      <vt:lpstr>Αναλυτικές τεχνικές-Χημειομετρία</vt:lpstr>
      <vt:lpstr>Αναλυτικές τεχνικές</vt:lpstr>
      <vt:lpstr>Αναλυτικές τεχνικές</vt:lpstr>
      <vt:lpstr>Αναλυτικές τεχνικές</vt:lpstr>
      <vt:lpstr>Αναλυτικές τεχνικές</vt:lpstr>
      <vt:lpstr>Αναλυτικές τεχνικές</vt:lpstr>
      <vt:lpstr>Αναλυτικές τεχνικές</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Αυθεντικότητα ιχθυηρών</vt:lpstr>
      <vt:lpstr>Σταθερή  ανάλυση ισοτόπων (Stable Isotope Analysis)</vt:lpstr>
      <vt:lpstr>Σταθερή  ανάλυση ισοτόπων (Stable Isotope Analysis)</vt:lpstr>
      <vt:lpstr>Σταθερή  ανάλυση ισοτόπων (Stable Isotope Analysis)</vt:lpstr>
      <vt:lpstr>Προφίλ ιχνοστοιχείων (Element profiling)</vt:lpstr>
      <vt:lpstr>Προφίλ ιχνοστοιχείων (Element profiling)</vt:lpstr>
      <vt:lpstr>Προφίλ ιχνοστοιχείων (Element profiling)</vt:lpstr>
      <vt:lpstr>Προφίλ ιχνοστοιχείων (Element profiling)</vt:lpstr>
      <vt:lpstr>Προφίλ ιχνοστοιχείων (Element profiling)</vt:lpstr>
      <vt:lpstr>Φασματοσκοπία Πυρηνικού Μαγνητικού Συντονισμού (NMR)</vt:lpstr>
      <vt:lpstr>Φασματοσκοπία Πυρηνικού Μαγνητικού Συντονισμού (NMR)</vt:lpstr>
      <vt:lpstr>Φασματοσκοπία Πυρηνικού Μαγνητικού Συντονισμού (NMR)</vt:lpstr>
      <vt:lpstr>Φασματοσκοπία Πυρηνικού Μαγνητικού Συντονισμού (NMR)</vt:lpstr>
      <vt:lpstr>Φασματοσκοπία Πυρηνικού Μαγνητικού Συντονισμού (NMR)</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vt:lpstr>
      <vt:lpstr>Ιχνηλασιμότητα-Οφέλη που σχετίζονται με την διαχείριση του ρίσκου</vt:lpstr>
      <vt:lpstr>Ιχνηλασιμότητα-Οφέλη που σχετίζονται με την διαχείριση του ρίσκου</vt:lpstr>
      <vt:lpstr>Ιχνηλασιμότητα- Οφέλη που σχετίζονται με τη βελτίωση της αποδοτικότητας</vt:lpstr>
      <vt:lpstr>Ιχνηλασιμότητα-Οφέλη που σχετίζονται με τη βελτίωση της αποδοτικότητας</vt:lpstr>
      <vt:lpstr>Ιχνηλασιμότητα-Οφέλη που σχετίζονται με τη βελτίωση της αποδοτικότητας</vt:lpstr>
      <vt:lpstr>Ιχνηλασιμότητα</vt:lpstr>
      <vt:lpstr>Βιβλιογραφία</vt:lpstr>
      <vt:lpstr>Βιβλιογραφία</vt:lpstr>
      <vt:lpstr>Βιβλιογραφία</vt:lpstr>
      <vt:lpstr>Βιβλιογραφία</vt:lpstr>
      <vt:lpstr>Βιβλιογραφία</vt:lpstr>
      <vt:lpstr>Βιβλιογραφία</vt:lpstr>
      <vt:lpstr>Βιβλιογραφία</vt:lpstr>
      <vt:lpstr>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katia</dc:creator>
  <cp:lastModifiedBy>Κεχαγιάς Γεώργιος</cp:lastModifiedBy>
  <cp:revision>2898</cp:revision>
  <dcterms:created xsi:type="dcterms:W3CDTF">2013-03-04T18:27:14Z</dcterms:created>
  <dcterms:modified xsi:type="dcterms:W3CDTF">2023-07-29T11:04:40Z</dcterms:modified>
</cp:coreProperties>
</file>