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1"/>
  </p:sldMasterIdLst>
  <p:notesMasterIdLst>
    <p:notesMasterId r:id="rId98"/>
  </p:notesMasterIdLst>
  <p:handoutMasterIdLst>
    <p:handoutMasterId r:id="rId99"/>
  </p:handoutMasterIdLst>
  <p:sldIdLst>
    <p:sldId id="257" r:id="rId2"/>
    <p:sldId id="259" r:id="rId3"/>
    <p:sldId id="260" r:id="rId4"/>
    <p:sldId id="266" r:id="rId5"/>
    <p:sldId id="262" r:id="rId6"/>
    <p:sldId id="263" r:id="rId7"/>
    <p:sldId id="264" r:id="rId8"/>
    <p:sldId id="265" r:id="rId9"/>
    <p:sldId id="268" r:id="rId10"/>
    <p:sldId id="269" r:id="rId11"/>
    <p:sldId id="271" r:id="rId12"/>
    <p:sldId id="270" r:id="rId13"/>
    <p:sldId id="297" r:id="rId14"/>
    <p:sldId id="274" r:id="rId15"/>
    <p:sldId id="275" r:id="rId16"/>
    <p:sldId id="276" r:id="rId17"/>
    <p:sldId id="277" r:id="rId18"/>
    <p:sldId id="278" r:id="rId19"/>
    <p:sldId id="279" r:id="rId20"/>
    <p:sldId id="280" r:id="rId21"/>
    <p:sldId id="281" r:id="rId22"/>
    <p:sldId id="282" r:id="rId23"/>
    <p:sldId id="283" r:id="rId24"/>
    <p:sldId id="296" r:id="rId25"/>
    <p:sldId id="284" r:id="rId26"/>
    <p:sldId id="285" r:id="rId27"/>
    <p:sldId id="289" r:id="rId28"/>
    <p:sldId id="291" r:id="rId29"/>
    <p:sldId id="298" r:id="rId30"/>
    <p:sldId id="300" r:id="rId31"/>
    <p:sldId id="301" r:id="rId32"/>
    <p:sldId id="292" r:id="rId33"/>
    <p:sldId id="293" r:id="rId34"/>
    <p:sldId id="294" r:id="rId35"/>
    <p:sldId id="295" r:id="rId36"/>
    <p:sldId id="299" r:id="rId37"/>
    <p:sldId id="267" r:id="rId38"/>
    <p:sldId id="302" r:id="rId39"/>
    <p:sldId id="303" r:id="rId40"/>
    <p:sldId id="304" r:id="rId41"/>
    <p:sldId id="305" r:id="rId42"/>
    <p:sldId id="306" r:id="rId43"/>
    <p:sldId id="307" r:id="rId44"/>
    <p:sldId id="308" r:id="rId45"/>
    <p:sldId id="309" r:id="rId46"/>
    <p:sldId id="310" r:id="rId47"/>
    <p:sldId id="311" r:id="rId48"/>
    <p:sldId id="312" r:id="rId49"/>
    <p:sldId id="313" r:id="rId50"/>
    <p:sldId id="314" r:id="rId51"/>
    <p:sldId id="316" r:id="rId52"/>
    <p:sldId id="315" r:id="rId53"/>
    <p:sldId id="317" r:id="rId54"/>
    <p:sldId id="318" r:id="rId55"/>
    <p:sldId id="319" r:id="rId56"/>
    <p:sldId id="320" r:id="rId57"/>
    <p:sldId id="321" r:id="rId58"/>
    <p:sldId id="322" r:id="rId59"/>
    <p:sldId id="323" r:id="rId60"/>
    <p:sldId id="324" r:id="rId61"/>
    <p:sldId id="325" r:id="rId62"/>
    <p:sldId id="326" r:id="rId63"/>
    <p:sldId id="327" r:id="rId64"/>
    <p:sldId id="328" r:id="rId65"/>
    <p:sldId id="329" r:id="rId66"/>
    <p:sldId id="330" r:id="rId67"/>
    <p:sldId id="331" r:id="rId68"/>
    <p:sldId id="332" r:id="rId69"/>
    <p:sldId id="333" r:id="rId70"/>
    <p:sldId id="334" r:id="rId71"/>
    <p:sldId id="335" r:id="rId72"/>
    <p:sldId id="336" r:id="rId73"/>
    <p:sldId id="337" r:id="rId74"/>
    <p:sldId id="338" r:id="rId75"/>
    <p:sldId id="339" r:id="rId76"/>
    <p:sldId id="340" r:id="rId77"/>
    <p:sldId id="341" r:id="rId78"/>
    <p:sldId id="342" r:id="rId79"/>
    <p:sldId id="343" r:id="rId80"/>
    <p:sldId id="344" r:id="rId81"/>
    <p:sldId id="345" r:id="rId82"/>
    <p:sldId id="346" r:id="rId83"/>
    <p:sldId id="347" r:id="rId84"/>
    <p:sldId id="348" r:id="rId85"/>
    <p:sldId id="349" r:id="rId86"/>
    <p:sldId id="351" r:id="rId87"/>
    <p:sldId id="350" r:id="rId88"/>
    <p:sldId id="352" r:id="rId89"/>
    <p:sldId id="353" r:id="rId90"/>
    <p:sldId id="354" r:id="rId91"/>
    <p:sldId id="355" r:id="rId92"/>
    <p:sldId id="356" r:id="rId93"/>
    <p:sldId id="357" r:id="rId94"/>
    <p:sldId id="358" r:id="rId95"/>
    <p:sldId id="435" r:id="rId96"/>
    <p:sldId id="434" r:id="rId97"/>
  </p:sldIdLst>
  <p:sldSz cx="12192000" cy="6858000"/>
  <p:notesSz cx="6858000" cy="9144000"/>
  <p:defaultTextStyle>
    <a:defPPr rtl="0">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notesViewPr>
    <p:cSldViewPr snapToGrid="0">
      <p:cViewPr varScale="1">
        <p:scale>
          <a:sx n="123" d="100"/>
          <a:sy n="123" d="100"/>
        </p:scale>
        <p:origin x="4974"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Θέση ημερομηνίας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04961038-E69E-4522-97BB-EB99858856DE}" type="datetime1">
              <a:rPr lang="el-GR" smtClean="0"/>
              <a:t>29/7/2023</a:t>
            </a:fld>
            <a:endParaRPr lang="en-US" dirty="0"/>
          </a:p>
        </p:txBody>
      </p:sp>
      <p:sp>
        <p:nvSpPr>
          <p:cNvPr id="4" name="Θέση υποσέλιδου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Θέση αριθμού διαφάνειας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D92CB86-0DB9-4A70-B1CF-B23508471F6B}" type="slidenum">
              <a:rPr lang="en-US" smtClean="0"/>
              <a:t>‹#›</a:t>
            </a:fld>
            <a:endParaRPr lang="en-US"/>
          </a:p>
        </p:txBody>
      </p:sp>
    </p:spTree>
    <p:extLst>
      <p:ext uri="{BB962C8B-B14F-4D97-AF65-F5344CB8AC3E}">
        <p14:creationId xmlns:p14="http://schemas.microsoft.com/office/powerpoint/2010/main" val="66355764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27126FDC-224F-40D9-BC14-B335420DDF09}" type="datetime1">
              <a:rPr lang="el-GR" smtClean="0"/>
              <a:t>29/7/2023</a:t>
            </a:fld>
            <a:endParaRPr lang="en-US"/>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l"/>
              <a:t>Κάντε κλικ για επεξεργασία των στυλ κειμένου του υποδείγματος</a:t>
            </a:r>
            <a:endParaRPr lang="en-US"/>
          </a:p>
          <a:p>
            <a:pPr lvl="1" rtl="0"/>
            <a:r>
              <a:rPr lang="el"/>
              <a:t>Δεύτερου επιπέδου</a:t>
            </a:r>
          </a:p>
          <a:p>
            <a:pPr lvl="2" rtl="0"/>
            <a:r>
              <a:rPr lang="el"/>
              <a:t>Τρίτου επιπέδου</a:t>
            </a:r>
          </a:p>
          <a:p>
            <a:pPr lvl="3" rtl="0"/>
            <a:r>
              <a:rPr lang="el"/>
              <a:t>Τέταρτου επιπέδου</a:t>
            </a:r>
          </a:p>
          <a:p>
            <a:pPr lvl="4" rtl="0"/>
            <a:r>
              <a:rPr lang="el"/>
              <a:t>Πέμπτου επιπέδου</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C2B151B-D7D1-48E5-8230-5AADBC794F88}" type="slidenum">
              <a:rPr lang="en-US" smtClean="0"/>
              <a:t>‹#›</a:t>
            </a:fld>
            <a:endParaRPr lang="en-US"/>
          </a:p>
        </p:txBody>
      </p:sp>
    </p:spTree>
    <p:extLst>
      <p:ext uri="{BB962C8B-B14F-4D97-AF65-F5344CB8AC3E}">
        <p14:creationId xmlns:p14="http://schemas.microsoft.com/office/powerpoint/2010/main" val="31385927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10" name="Ορθογώνιο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ctrTitle"/>
          </p:nvPr>
        </p:nvSpPr>
        <p:spPr>
          <a:xfrm>
            <a:off x="1097280" y="758952"/>
            <a:ext cx="10058400" cy="3566160"/>
          </a:xfrm>
        </p:spPr>
        <p:txBody>
          <a:bodyPr rtlCol="0" anchor="b">
            <a:normAutofit/>
          </a:bodyPr>
          <a:lstStyle>
            <a:lvl1pPr algn="l">
              <a:lnSpc>
                <a:spcPct val="90000"/>
              </a:lnSpc>
              <a:defRPr sz="8000" spc="-50" baseline="0">
                <a:solidFill>
                  <a:schemeClr val="tx1">
                    <a:lumMod val="85000"/>
                    <a:lumOff val="15000"/>
                  </a:schemeClr>
                </a:solidFill>
              </a:defRPr>
            </a:lvl1pPr>
          </a:lstStyle>
          <a:p>
            <a:pPr rtl="0"/>
            <a:r>
              <a:rPr lang="el-GR"/>
              <a:t>Κάντε κλικ για να επεξεργαστείτε τον τίτλο υποδείγματος</a:t>
            </a:r>
            <a:endParaRPr lang="en-US" dirty="0"/>
          </a:p>
        </p:txBody>
      </p:sp>
      <p:sp>
        <p:nvSpPr>
          <p:cNvPr id="3" name="Υπότιτλος 2"/>
          <p:cNvSpPr>
            <a:spLocks noGrp="1"/>
          </p:cNvSpPr>
          <p:nvPr>
            <p:ph type="subTitle" idx="1"/>
          </p:nvPr>
        </p:nvSpPr>
        <p:spPr>
          <a:xfrm>
            <a:off x="1100051" y="4645152"/>
            <a:ext cx="10058400" cy="1143000"/>
          </a:xfrm>
        </p:spPr>
        <p:txBody>
          <a:bodyPr lIns="91440" rIns="91440" rtlCol="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el-GR"/>
              <a:t>Κάντε κλικ για να επεξεργαστείτε τον υπότιτλο του υποδείγματος</a:t>
            </a:r>
            <a:endParaRPr lang="en-US" dirty="0"/>
          </a:p>
        </p:txBody>
      </p:sp>
      <p:cxnSp>
        <p:nvCxnSpPr>
          <p:cNvPr id="9" name="Ευθεία γραμμή σύνδεσης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Θέση ημερομηνίας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A1D63439-1CC6-4094-85D0-A1C74227DFA2}" type="datetime1">
              <a:rPr lang="el-GR" smtClean="0"/>
              <a:t>29/7/2023</a:t>
            </a:fld>
            <a:endParaRPr lang="en-US" dirty="0"/>
          </a:p>
        </p:txBody>
      </p:sp>
      <p:sp>
        <p:nvSpPr>
          <p:cNvPr id="5" name="Θέση υποσέλιδου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endParaRPr lang="en-US" dirty="0"/>
          </a:p>
        </p:txBody>
      </p:sp>
      <p:sp>
        <p:nvSpPr>
          <p:cNvPr id="6" name="Θέση αριθμού διαφάνειας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4258331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l-GR"/>
              <a:t>Κάντε κλικ για να επεξεργαστείτε τον τίτλο υποδείγματος</a:t>
            </a:r>
            <a:endParaRPr lang="en-US" dirty="0"/>
          </a:p>
        </p:txBody>
      </p:sp>
      <p:sp>
        <p:nvSpPr>
          <p:cNvPr id="3" name="Θέση κατακόρυφου κειμένου 2"/>
          <p:cNvSpPr>
            <a:spLocks noGrp="1"/>
          </p:cNvSpPr>
          <p:nvPr>
            <p:ph type="body" orient="vert" idx="1"/>
          </p:nvPr>
        </p:nvSpPr>
        <p:spPr/>
        <p:txBody>
          <a:bodyPr vert="eaVert" lIns="45720" tIns="0" rIns="45720" bIns="0" rtlCol="0"/>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7" name="Θέση ημερομηνίας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B86170DA-EBCE-4415-B782-844B757DAABC}" type="datetime1">
              <a:rPr lang="el-GR" smtClean="0"/>
              <a:t>29/7/2023</a:t>
            </a:fld>
            <a:endParaRPr lang="en-US" dirty="0"/>
          </a:p>
        </p:txBody>
      </p:sp>
      <p:sp>
        <p:nvSpPr>
          <p:cNvPr id="8" name="Θέση υποσέλιδου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endParaRPr lang="en-US" dirty="0"/>
          </a:p>
        </p:txBody>
      </p:sp>
      <p:sp>
        <p:nvSpPr>
          <p:cNvPr id="9" name="Θέση αριθμού διαφάνειας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672269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9" name="Ορθογώνιο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Κατακόρυφος τίτλος 1"/>
          <p:cNvSpPr>
            <a:spLocks noGrp="1"/>
          </p:cNvSpPr>
          <p:nvPr>
            <p:ph type="title" orient="vert"/>
          </p:nvPr>
        </p:nvSpPr>
        <p:spPr>
          <a:xfrm>
            <a:off x="8724900" y="412302"/>
            <a:ext cx="2628900" cy="5759898"/>
          </a:xfrm>
        </p:spPr>
        <p:txBody>
          <a:bodyPr vert="eaVert" rtlCol="0"/>
          <a:lstStyle/>
          <a:p>
            <a:pPr rtl="0"/>
            <a:r>
              <a:rPr lang="el-GR"/>
              <a:t>Κάντε κλικ για να επεξεργαστείτε τον τίτλο υποδείγματος</a:t>
            </a:r>
            <a:endParaRPr lang="en-US" dirty="0"/>
          </a:p>
        </p:txBody>
      </p:sp>
      <p:sp>
        <p:nvSpPr>
          <p:cNvPr id="3" name="Θέση κατακόρυφου κειμένου 2"/>
          <p:cNvSpPr>
            <a:spLocks noGrp="1"/>
          </p:cNvSpPr>
          <p:nvPr>
            <p:ph type="body" orient="vert" idx="1"/>
          </p:nvPr>
        </p:nvSpPr>
        <p:spPr>
          <a:xfrm>
            <a:off x="838200" y="412302"/>
            <a:ext cx="7734300" cy="5759898"/>
          </a:xfrm>
        </p:spPr>
        <p:txBody>
          <a:bodyPr vert="eaVert" lIns="45720" tIns="0" rIns="45720" bIns="0" rtlCol="0"/>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7" name="Θέση ημερομηνίας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80AA9FC3-E810-4E41-B008-8F840F53EEA3}" type="datetime1">
              <a:rPr lang="el-GR" smtClean="0"/>
              <a:t>29/7/2023</a:t>
            </a:fld>
            <a:endParaRPr lang="en-US" dirty="0"/>
          </a:p>
        </p:txBody>
      </p:sp>
      <p:sp>
        <p:nvSpPr>
          <p:cNvPr id="8" name="Θέση υποσέλιδου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endParaRPr lang="en-US" dirty="0"/>
          </a:p>
        </p:txBody>
      </p:sp>
      <p:sp>
        <p:nvSpPr>
          <p:cNvPr id="10" name="Θέση αριθμού διαφάνειας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761827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l-GR"/>
              <a:t>Κάντε κλικ για να επεξεργαστείτε τον τίτλο υποδείγματος</a:t>
            </a:r>
            <a:endParaRPr lang="en-US" dirty="0"/>
          </a:p>
        </p:txBody>
      </p:sp>
      <p:sp>
        <p:nvSpPr>
          <p:cNvPr id="3" name="Θέση περιεχομένου 2"/>
          <p:cNvSpPr>
            <a:spLocks noGrp="1"/>
          </p:cNvSpPr>
          <p:nvPr>
            <p:ph idx="1"/>
          </p:nvPr>
        </p:nvSpPr>
        <p:spPr/>
        <p:txBody>
          <a:bodyPr rtlCol="0"/>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7" name="Θέση ημερομηνίας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2D245FF9-7D03-49CA-B48F-5C3E6E4538BB}" type="datetime1">
              <a:rPr lang="el-GR" smtClean="0"/>
              <a:t>29/7/2023</a:t>
            </a:fld>
            <a:endParaRPr lang="en-US" dirty="0"/>
          </a:p>
        </p:txBody>
      </p:sp>
      <p:sp>
        <p:nvSpPr>
          <p:cNvPr id="8" name="Θέση υποσέλιδου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endParaRPr lang="en-US" dirty="0"/>
          </a:p>
        </p:txBody>
      </p:sp>
      <p:sp>
        <p:nvSpPr>
          <p:cNvPr id="9" name="Θέση αριθμού διαφάνειας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89267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solidFill>
          <a:schemeClr val="bg1"/>
        </a:solidFill>
        <a:effectLst/>
      </p:bgPr>
    </p:bg>
    <p:spTree>
      <p:nvGrpSpPr>
        <p:cNvPr id="1" name=""/>
        <p:cNvGrpSpPr/>
        <p:nvPr/>
      </p:nvGrpSpPr>
      <p:grpSpPr>
        <a:xfrm>
          <a:off x="0" y="0"/>
          <a:ext cx="0" cy="0"/>
          <a:chOff x="0" y="0"/>
          <a:chExt cx="0" cy="0"/>
        </a:xfrm>
      </p:grpSpPr>
      <p:sp>
        <p:nvSpPr>
          <p:cNvPr id="10" name="Ορθογώνιο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p:nvPr>
        </p:nvSpPr>
        <p:spPr>
          <a:xfrm>
            <a:off x="1097280" y="758952"/>
            <a:ext cx="10058400" cy="3566160"/>
          </a:xfrm>
        </p:spPr>
        <p:txBody>
          <a:bodyPr rtlCol="0" anchor="b" anchorCtr="0">
            <a:normAutofit/>
          </a:bodyPr>
          <a:lstStyle>
            <a:lvl1pPr>
              <a:lnSpc>
                <a:spcPct val="90000"/>
              </a:lnSpc>
              <a:defRPr sz="8000" b="0">
                <a:solidFill>
                  <a:schemeClr val="tx1">
                    <a:lumMod val="85000"/>
                    <a:lumOff val="15000"/>
                  </a:schemeClr>
                </a:solidFill>
              </a:defRPr>
            </a:lvl1pPr>
          </a:lstStyle>
          <a:p>
            <a:pPr rtl="0"/>
            <a:r>
              <a:rPr lang="el-GR"/>
              <a:t>Κάντε κλικ για να επεξεργαστείτε τον τίτλο υποδείγματος</a:t>
            </a:r>
            <a:endParaRPr lang="en-US" dirty="0"/>
          </a:p>
        </p:txBody>
      </p:sp>
      <p:sp>
        <p:nvSpPr>
          <p:cNvPr id="3" name="Θέση κειμένου 2"/>
          <p:cNvSpPr>
            <a:spLocks noGrp="1"/>
          </p:cNvSpPr>
          <p:nvPr>
            <p:ph type="body" idx="1"/>
          </p:nvPr>
        </p:nvSpPr>
        <p:spPr>
          <a:xfrm>
            <a:off x="1097280" y="4663440"/>
            <a:ext cx="10058400" cy="1143000"/>
          </a:xfrm>
        </p:spPr>
        <p:txBody>
          <a:bodyPr lIns="91440" rIns="91440" rtlCol="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l-GR"/>
              <a:t>Στυλ κειμένου υποδείγματος</a:t>
            </a:r>
          </a:p>
        </p:txBody>
      </p:sp>
      <p:cxnSp>
        <p:nvCxnSpPr>
          <p:cNvPr id="9" name="Ευθεία γραμμή σύνδεσης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Θέση ημερομηνίας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p>
            <a:pPr rtl="0"/>
            <a:fld id="{9A35135B-71ED-4DAD-A0D4-F956DC504FD7}" type="datetime1">
              <a:rPr lang="el-GR" smtClean="0"/>
              <a:t>29/7/2023</a:t>
            </a:fld>
            <a:endParaRPr lang="en-US" dirty="0"/>
          </a:p>
        </p:txBody>
      </p:sp>
      <p:sp>
        <p:nvSpPr>
          <p:cNvPr id="8" name="Θέση υποσέλιδου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p>
            <a:pPr rtl="0"/>
            <a:endParaRPr lang="en-US" dirty="0"/>
          </a:p>
        </p:txBody>
      </p:sp>
      <p:sp>
        <p:nvSpPr>
          <p:cNvPr id="11" name="Θέση αριθμού διαφάνειας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30416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ομένων">
    <p:spTree>
      <p:nvGrpSpPr>
        <p:cNvPr id="1" name=""/>
        <p:cNvGrpSpPr/>
        <p:nvPr/>
      </p:nvGrpSpPr>
      <p:grpSpPr>
        <a:xfrm>
          <a:off x="0" y="0"/>
          <a:ext cx="0" cy="0"/>
          <a:chOff x="0" y="0"/>
          <a:chExt cx="0" cy="0"/>
        </a:xfrm>
      </p:grpSpPr>
      <p:sp>
        <p:nvSpPr>
          <p:cNvPr id="8" name="Τίτλος 7"/>
          <p:cNvSpPr>
            <a:spLocks noGrp="1"/>
          </p:cNvSpPr>
          <p:nvPr>
            <p:ph type="title"/>
          </p:nvPr>
        </p:nvSpPr>
        <p:spPr>
          <a:xfrm>
            <a:off x="1097280" y="286603"/>
            <a:ext cx="10058400" cy="1450757"/>
          </a:xfrm>
        </p:spPr>
        <p:txBody>
          <a:bodyPr rtlCol="0"/>
          <a:lstStyle/>
          <a:p>
            <a:pPr rtl="0"/>
            <a:r>
              <a:rPr lang="el-GR"/>
              <a:t>Κάντε κλικ για να επεξεργαστείτε τον τίτλο υποδείγματος</a:t>
            </a:r>
            <a:endParaRPr lang="en-US" dirty="0"/>
          </a:p>
        </p:txBody>
      </p:sp>
      <p:sp>
        <p:nvSpPr>
          <p:cNvPr id="3" name="Θέση περιεχομένου 2"/>
          <p:cNvSpPr>
            <a:spLocks noGrp="1"/>
          </p:cNvSpPr>
          <p:nvPr>
            <p:ph sz="half" idx="1"/>
          </p:nvPr>
        </p:nvSpPr>
        <p:spPr>
          <a:xfrm>
            <a:off x="1097280" y="2120900"/>
            <a:ext cx="4639736" cy="3748193"/>
          </a:xfrm>
        </p:spPr>
        <p:txBody>
          <a:bodyPr rtlCol="0"/>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4" name="Θέση περιεχομένου 3"/>
          <p:cNvSpPr>
            <a:spLocks noGrp="1"/>
          </p:cNvSpPr>
          <p:nvPr>
            <p:ph sz="half" idx="2"/>
          </p:nvPr>
        </p:nvSpPr>
        <p:spPr>
          <a:xfrm>
            <a:off x="6515944" y="2120900"/>
            <a:ext cx="4639736" cy="3748194"/>
          </a:xfrm>
        </p:spPr>
        <p:txBody>
          <a:bodyPr rtlCol="0"/>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2" name="Θέση ημερομηνίας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CEA4A3C6-2769-4B8E-B4CD-8638D980537F}" type="datetime1">
              <a:rPr lang="el-GR" smtClean="0"/>
              <a:t>29/7/2023</a:t>
            </a:fld>
            <a:endParaRPr lang="en-US" dirty="0"/>
          </a:p>
        </p:txBody>
      </p:sp>
      <p:sp>
        <p:nvSpPr>
          <p:cNvPr id="9" name="Θέση υποσέλιδου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endParaRPr lang="en-US" dirty="0"/>
          </a:p>
        </p:txBody>
      </p:sp>
      <p:sp>
        <p:nvSpPr>
          <p:cNvPr id="10" name="Θέση αριθμού διαφάνειας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425666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Τίτλος 9"/>
          <p:cNvSpPr>
            <a:spLocks noGrp="1"/>
          </p:cNvSpPr>
          <p:nvPr>
            <p:ph type="title"/>
          </p:nvPr>
        </p:nvSpPr>
        <p:spPr>
          <a:xfrm>
            <a:off x="1097280" y="286603"/>
            <a:ext cx="10058400" cy="1450757"/>
          </a:xfrm>
        </p:spPr>
        <p:txBody>
          <a:bodyPr rtlCol="0"/>
          <a:lstStyle/>
          <a:p>
            <a:pPr rtl="0"/>
            <a:r>
              <a:rPr lang="el-GR"/>
              <a:t>Κάντε κλικ για να επεξεργαστείτε τον τίτλο υποδείγματος</a:t>
            </a:r>
            <a:endParaRPr lang="en-US" dirty="0"/>
          </a:p>
        </p:txBody>
      </p:sp>
      <p:sp>
        <p:nvSpPr>
          <p:cNvPr id="3" name="Θέση κειμένου 2"/>
          <p:cNvSpPr>
            <a:spLocks noGrp="1"/>
          </p:cNvSpPr>
          <p:nvPr>
            <p:ph type="body" idx="1"/>
          </p:nvPr>
        </p:nvSpPr>
        <p:spPr>
          <a:xfrm>
            <a:off x="1097280" y="2057400"/>
            <a:ext cx="4639736" cy="736282"/>
          </a:xfrm>
        </p:spPr>
        <p:txBody>
          <a:bodyPr lIns="91440" rIns="91440" rtlCol="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a:t>Στυλ κειμένου υποδείγματος</a:t>
            </a:r>
          </a:p>
        </p:txBody>
      </p:sp>
      <p:sp>
        <p:nvSpPr>
          <p:cNvPr id="4" name="Θέση περιεχομένου 3"/>
          <p:cNvSpPr>
            <a:spLocks noGrp="1"/>
          </p:cNvSpPr>
          <p:nvPr>
            <p:ph sz="half" idx="2"/>
          </p:nvPr>
        </p:nvSpPr>
        <p:spPr>
          <a:xfrm>
            <a:off x="1097280" y="2958274"/>
            <a:ext cx="4639736" cy="2910821"/>
          </a:xfrm>
        </p:spPr>
        <p:txBody>
          <a:bodyPr rtlCol="0"/>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5" name="Θέση κειμένου 4"/>
          <p:cNvSpPr>
            <a:spLocks noGrp="1"/>
          </p:cNvSpPr>
          <p:nvPr>
            <p:ph type="body" sz="quarter" idx="3"/>
          </p:nvPr>
        </p:nvSpPr>
        <p:spPr>
          <a:xfrm>
            <a:off x="6515944" y="2057400"/>
            <a:ext cx="4639736" cy="736282"/>
          </a:xfrm>
        </p:spPr>
        <p:txBody>
          <a:bodyPr lIns="91440" rIns="91440" rtlCol="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a:t>Στυλ κειμένου υποδείγματος</a:t>
            </a:r>
          </a:p>
        </p:txBody>
      </p:sp>
      <p:sp>
        <p:nvSpPr>
          <p:cNvPr id="6" name="Θέση περιεχομένου 5"/>
          <p:cNvSpPr>
            <a:spLocks noGrp="1"/>
          </p:cNvSpPr>
          <p:nvPr>
            <p:ph sz="quarter" idx="4"/>
          </p:nvPr>
        </p:nvSpPr>
        <p:spPr>
          <a:xfrm>
            <a:off x="6515944" y="2958273"/>
            <a:ext cx="4639736" cy="2910821"/>
          </a:xfrm>
        </p:spPr>
        <p:txBody>
          <a:bodyPr rtlCol="0"/>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2" name="Θέση ημερομηνίας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D11AFD62-81D8-460C-9A40-4B19744AFB4A}" type="datetime1">
              <a:rPr lang="el-GR" smtClean="0"/>
              <a:t>29/7/2023</a:t>
            </a:fld>
            <a:endParaRPr lang="en-US" dirty="0"/>
          </a:p>
        </p:txBody>
      </p:sp>
      <p:sp>
        <p:nvSpPr>
          <p:cNvPr id="11" name="Θέση υποσέλιδου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endParaRPr lang="en-US" dirty="0"/>
          </a:p>
        </p:txBody>
      </p:sp>
      <p:sp>
        <p:nvSpPr>
          <p:cNvPr id="12" name="Θέση αριθμού διαφάνειας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06819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l-GR"/>
              <a:t>Κάντε κλικ για να επεξεργαστείτε τον τίτλο υποδείγματος</a:t>
            </a:r>
            <a:endParaRPr lang="en-US" dirty="0"/>
          </a:p>
        </p:txBody>
      </p:sp>
      <p:sp>
        <p:nvSpPr>
          <p:cNvPr id="6" name="Θέση ημερομηνίας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32F9DDFC-3711-4385-89BD-93ACC588C7FA}" type="datetime1">
              <a:rPr lang="el-GR" smtClean="0"/>
              <a:t>29/7/2023</a:t>
            </a:fld>
            <a:endParaRPr lang="en-US" dirty="0"/>
          </a:p>
        </p:txBody>
      </p:sp>
      <p:sp>
        <p:nvSpPr>
          <p:cNvPr id="7" name="Θέση υποσέλιδου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endParaRPr lang="en-US" dirty="0"/>
          </a:p>
        </p:txBody>
      </p:sp>
      <p:sp>
        <p:nvSpPr>
          <p:cNvPr id="8" name="Θέση αριθμού διαφάνειας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81186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10" name="Ορθογώνιο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Θέση ημερομηνίας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fld id="{80B6C2DE-AD7D-4301-AF66-F299BAC0F051}" type="datetime1">
              <a:rPr lang="el-GR" smtClean="0"/>
              <a:t>29/7/2023</a:t>
            </a:fld>
            <a:endParaRPr lang="en-US" dirty="0"/>
          </a:p>
        </p:txBody>
      </p:sp>
      <p:sp>
        <p:nvSpPr>
          <p:cNvPr id="3" name="Θέση υποσέλιδου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endParaRPr lang="en-US" dirty="0"/>
          </a:p>
        </p:txBody>
      </p:sp>
      <p:sp>
        <p:nvSpPr>
          <p:cNvPr id="4" name="Θέση αριθμού διαφάνειας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00142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Ορθογώνιο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hasCustomPrompt="1"/>
          </p:nvPr>
        </p:nvSpPr>
        <p:spPr>
          <a:xfrm>
            <a:off x="643466" y="786383"/>
            <a:ext cx="3517567" cy="2093975"/>
          </a:xfrm>
        </p:spPr>
        <p:txBody>
          <a:bodyPr rtlCol="0" anchor="b">
            <a:noAutofit/>
          </a:bodyPr>
          <a:lstStyle>
            <a:lvl1pPr>
              <a:lnSpc>
                <a:spcPct val="90000"/>
              </a:lnSpc>
              <a:defRPr sz="3200" b="0">
                <a:solidFill>
                  <a:srgbClr val="FFFFFF"/>
                </a:solidFill>
              </a:defRPr>
            </a:lvl1pPr>
          </a:lstStyle>
          <a:p>
            <a:pPr rtl="0"/>
            <a:r>
              <a:rPr lang="el" dirty="0"/>
              <a:t>Κάντε κλικ για να</a:t>
            </a:r>
            <a:r>
              <a:rPr lang="en-US" dirty="0"/>
              <a:t> </a:t>
            </a:r>
            <a:r>
              <a:rPr lang="el" dirty="0"/>
              <a:t>επεξεργαστείτε το</a:t>
            </a:r>
            <a:r>
              <a:rPr lang="en-US" dirty="0"/>
              <a:t> </a:t>
            </a:r>
            <a:r>
              <a:rPr lang="el" dirty="0"/>
              <a:t>Στυλ κύριου τίτλου</a:t>
            </a:r>
            <a:endParaRPr lang="en-US" dirty="0"/>
          </a:p>
        </p:txBody>
      </p:sp>
      <p:sp>
        <p:nvSpPr>
          <p:cNvPr id="3" name="Θέση περιεχομένου 2"/>
          <p:cNvSpPr>
            <a:spLocks noGrp="1"/>
          </p:cNvSpPr>
          <p:nvPr>
            <p:ph idx="1"/>
          </p:nvPr>
        </p:nvSpPr>
        <p:spPr>
          <a:xfrm>
            <a:off x="5458984" y="812799"/>
            <a:ext cx="5928344" cy="5294757"/>
          </a:xfrm>
        </p:spPr>
        <p:txBody>
          <a:bodyPr rtlCol="0"/>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4" name="Θέση κειμένου 3"/>
          <p:cNvSpPr>
            <a:spLocks noGrp="1"/>
          </p:cNvSpPr>
          <p:nvPr>
            <p:ph type="body" sz="half" idx="2"/>
          </p:nvPr>
        </p:nvSpPr>
        <p:spPr>
          <a:xfrm>
            <a:off x="643465" y="3043050"/>
            <a:ext cx="3517567" cy="3064505"/>
          </a:xfrm>
        </p:spPr>
        <p:txBody>
          <a:bodyPr lIns="91440" rIns="91440" rtlCol="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a:t>Στυλ κειμένου υποδείγματος</a:t>
            </a:r>
          </a:p>
        </p:txBody>
      </p:sp>
      <p:sp>
        <p:nvSpPr>
          <p:cNvPr id="5" name="Θέση ημερομηνίας 4"/>
          <p:cNvSpPr>
            <a:spLocks noGrp="1"/>
          </p:cNvSpPr>
          <p:nvPr>
            <p:ph type="dt" sz="half" idx="10"/>
          </p:nvPr>
        </p:nvSpPr>
        <p:spPr>
          <a:xfrm>
            <a:off x="643464" y="6446520"/>
            <a:ext cx="3517568" cy="365125"/>
          </a:xfrm>
        </p:spPr>
        <p:txBody>
          <a:bodyPr rtlCol="0"/>
          <a:lstStyle>
            <a:lvl1pPr algn="l">
              <a:defRPr/>
            </a:lvl1pPr>
          </a:lstStyle>
          <a:p>
            <a:pPr rtl="0"/>
            <a:fld id="{9934E474-51DB-4149-80D1-F3A9A7563EB9}" type="datetime1">
              <a:rPr lang="el-GR" smtClean="0"/>
              <a:t>29/7/2023</a:t>
            </a:fld>
            <a:endParaRPr lang="en-US" dirty="0"/>
          </a:p>
        </p:txBody>
      </p:sp>
      <p:sp>
        <p:nvSpPr>
          <p:cNvPr id="6" name="Θέση υποσέλιδου 5"/>
          <p:cNvSpPr>
            <a:spLocks noGrp="1"/>
          </p:cNvSpPr>
          <p:nvPr>
            <p:ph type="ftr" sz="quarter" idx="11"/>
          </p:nvPr>
        </p:nvSpPr>
        <p:spPr>
          <a:xfrm>
            <a:off x="5458983" y="6446520"/>
            <a:ext cx="5334019" cy="365125"/>
          </a:xfrm>
        </p:spPr>
        <p:txBody>
          <a:bodyPr rtlCol="0"/>
          <a:lstStyle>
            <a:lvl1pPr algn="l">
              <a:defRPr>
                <a:solidFill>
                  <a:schemeClr val="tx2"/>
                </a:solidFill>
              </a:defRPr>
            </a:lvl1pPr>
          </a:lstStyle>
          <a:p>
            <a:pPr rtl="0"/>
            <a:endParaRPr lang="en-US" dirty="0"/>
          </a:p>
        </p:txBody>
      </p:sp>
      <p:sp>
        <p:nvSpPr>
          <p:cNvPr id="7" name="Θέση αριθμού διαφάνειας 6"/>
          <p:cNvSpPr>
            <a:spLocks noGrp="1"/>
          </p:cNvSpPr>
          <p:nvPr>
            <p:ph type="sldNum" sz="quarter" idx="12"/>
          </p:nvPr>
        </p:nvSpPr>
        <p:spPr/>
        <p:txBody>
          <a:bodyPr rtlCol="0"/>
          <a:lstStyle>
            <a:lvl1pPr>
              <a:defRPr>
                <a:solidFill>
                  <a:schemeClr val="tx2"/>
                </a:solidFill>
              </a:defRPr>
            </a:lvl1pPr>
          </a:lstStyle>
          <a:p>
            <a:pPr rtl="0"/>
            <a:fld id="{3A98EE3D-8CD1-4C3F-BD1C-C98C9596463C}" type="slidenum">
              <a:rPr lang="en-US" smtClean="0"/>
              <a:pPr/>
              <a:t>‹#›</a:t>
            </a:fld>
            <a:endParaRPr lang="en-US" dirty="0"/>
          </a:p>
        </p:txBody>
      </p:sp>
    </p:spTree>
    <p:extLst>
      <p:ext uri="{BB962C8B-B14F-4D97-AF65-F5344CB8AC3E}">
        <p14:creationId xmlns:p14="http://schemas.microsoft.com/office/powerpoint/2010/main" val="193328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Ορθογώνιο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Θέση εικόνας 2"/>
          <p:cNvSpPr>
            <a:spLocks noGrp="1" noChangeAspect="1"/>
          </p:cNvSpPr>
          <p:nvPr>
            <p:ph type="pic" idx="1"/>
          </p:nvPr>
        </p:nvSpPr>
        <p:spPr>
          <a:xfrm>
            <a:off x="15" y="0"/>
            <a:ext cx="12191985" cy="4578350"/>
          </a:xfrm>
          <a:solidFill>
            <a:schemeClr val="bg1">
              <a:lumMod val="85000"/>
            </a:schemeClr>
          </a:solidFill>
        </p:spPr>
        <p:txBody>
          <a:bodyPr lIns="457200" tIns="457200"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l-GR"/>
              <a:t>Κάντε κλικ στο εικονίδιο για να προσθέσετε εικόνα</a:t>
            </a:r>
            <a:endParaRPr lang="en-US" dirty="0"/>
          </a:p>
        </p:txBody>
      </p:sp>
      <p:sp>
        <p:nvSpPr>
          <p:cNvPr id="2" name="Τίτλος 1"/>
          <p:cNvSpPr>
            <a:spLocks noGrp="1"/>
          </p:cNvSpPr>
          <p:nvPr>
            <p:ph type="title"/>
          </p:nvPr>
        </p:nvSpPr>
        <p:spPr>
          <a:xfrm>
            <a:off x="1097279" y="4799362"/>
            <a:ext cx="10113645" cy="743682"/>
          </a:xfrm>
        </p:spPr>
        <p:txBody>
          <a:bodyPr tIns="0" bIns="0" rtlCol="0" anchor="b">
            <a:noAutofit/>
          </a:bodyPr>
          <a:lstStyle>
            <a:lvl1pPr>
              <a:defRPr sz="3100" b="0">
                <a:solidFill>
                  <a:srgbClr val="FFFFFF"/>
                </a:solidFill>
              </a:defRPr>
            </a:lvl1pPr>
          </a:lstStyle>
          <a:p>
            <a:pPr rtl="0"/>
            <a:r>
              <a:rPr lang="el-GR"/>
              <a:t>Κάντε κλικ για να επεξεργαστείτε τον τίτλο υποδείγματος</a:t>
            </a:r>
            <a:endParaRPr lang="en-US" dirty="0"/>
          </a:p>
        </p:txBody>
      </p:sp>
      <p:sp>
        <p:nvSpPr>
          <p:cNvPr id="4" name="Θέση κειμένου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a:t>Στυλ κειμένου υποδείγματος</a:t>
            </a:r>
          </a:p>
        </p:txBody>
      </p:sp>
      <p:sp>
        <p:nvSpPr>
          <p:cNvPr id="5" name="Θέση ημερομηνίας 4"/>
          <p:cNvSpPr>
            <a:spLocks noGrp="1"/>
          </p:cNvSpPr>
          <p:nvPr>
            <p:ph type="dt" sz="half" idx="10"/>
          </p:nvPr>
        </p:nvSpPr>
        <p:spPr/>
        <p:txBody>
          <a:bodyPr rtlCol="0"/>
          <a:lstStyle>
            <a:lvl1pPr>
              <a:defRPr/>
            </a:lvl1pPr>
          </a:lstStyle>
          <a:p>
            <a:pPr rtl="0"/>
            <a:fld id="{35900B07-A939-46A1-95E3-F4BF6E48AFB2}" type="datetime1">
              <a:rPr lang="el-GR" smtClean="0"/>
              <a:t>29/7/2023</a:t>
            </a:fld>
            <a:endParaRPr lang="en-US" dirty="0"/>
          </a:p>
        </p:txBody>
      </p:sp>
      <p:sp>
        <p:nvSpPr>
          <p:cNvPr id="6" name="Θέση υποσέλιδου 5"/>
          <p:cNvSpPr>
            <a:spLocks noGrp="1"/>
          </p:cNvSpPr>
          <p:nvPr>
            <p:ph type="ftr" sz="quarter" idx="11"/>
          </p:nvPr>
        </p:nvSpPr>
        <p:spPr>
          <a:xfrm>
            <a:off x="1097279" y="6446838"/>
            <a:ext cx="6818262" cy="365125"/>
          </a:xfrm>
        </p:spPr>
        <p:txBody>
          <a:bodyPr rtlCol="0"/>
          <a:lstStyle/>
          <a:p>
            <a:pPr algn="l" rtl="0"/>
            <a:endParaRPr lang="en-US" dirty="0"/>
          </a:p>
        </p:txBody>
      </p:sp>
      <p:sp>
        <p:nvSpPr>
          <p:cNvPr id="7" name="Θέση αριθμού διαφάνειας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523267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Ορθογώνιο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Θέση τίτλου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el"/>
              <a:t>Κάντε κλικ για να επεξεργαστείτε το Στυλ κύριου τίτλου</a:t>
            </a:r>
            <a:endParaRPr lang="en-US" dirty="0"/>
          </a:p>
        </p:txBody>
      </p:sp>
      <p:sp>
        <p:nvSpPr>
          <p:cNvPr id="3" name="Θέση κειμένου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rtl="0"/>
            <a:r>
              <a:rPr lang="el"/>
              <a:t>Κάντε κλικ για επεξεργασία των στυλ κειμένου του υποδείγματος</a:t>
            </a:r>
          </a:p>
          <a:p>
            <a:pPr lvl="1" rtl="0"/>
            <a:r>
              <a:rPr lang="el"/>
              <a:t>Δεύτερου επιπέδου</a:t>
            </a:r>
          </a:p>
          <a:p>
            <a:pPr lvl="2" rtl="0"/>
            <a:r>
              <a:rPr lang="el"/>
              <a:t>Τρίτου επιπέδου</a:t>
            </a:r>
          </a:p>
          <a:p>
            <a:pPr lvl="3" rtl="0"/>
            <a:r>
              <a:rPr lang="el"/>
              <a:t>Τέταρτου επιπέδου</a:t>
            </a:r>
          </a:p>
          <a:p>
            <a:pPr lvl="4" rtl="0"/>
            <a:r>
              <a:rPr lang="el"/>
              <a:t>Πέμπτου επιπέδου</a:t>
            </a:r>
            <a:endParaRPr lang="en-US" dirty="0"/>
          </a:p>
        </p:txBody>
      </p:sp>
      <p:sp>
        <p:nvSpPr>
          <p:cNvPr id="4" name="Θέση ημερομηνίας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pPr rtl="0"/>
            <a:fld id="{86D902E8-EFEB-49E0-A81E-5B9E8C2EA99F}" type="datetime1">
              <a:rPr lang="el-GR" smtClean="0"/>
              <a:t>29/7/2023</a:t>
            </a:fld>
            <a:endParaRPr lang="en-US" dirty="0"/>
          </a:p>
        </p:txBody>
      </p:sp>
      <p:sp>
        <p:nvSpPr>
          <p:cNvPr id="5" name="Θέση υποσέλιδου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pPr rtl="0"/>
            <a:endParaRPr lang="en-US" dirty="0"/>
          </a:p>
        </p:txBody>
      </p:sp>
      <p:sp>
        <p:nvSpPr>
          <p:cNvPr id="6" name="Θέση αριθμού διαφάνειας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pPr rtl="0"/>
            <a:fld id="{3A98EE3D-8CD1-4C3F-BD1C-C98C9596463C}" type="slidenum">
              <a:rPr lang="en-US" smtClean="0"/>
              <a:t>‹#›</a:t>
            </a:fld>
            <a:endParaRPr lang="en-US" dirty="0"/>
          </a:p>
        </p:txBody>
      </p:sp>
      <p:cxnSp>
        <p:nvCxnSpPr>
          <p:cNvPr id="10" name="Ευθεία γραμμή σύνδεσης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98223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47" r:id="rId3"/>
    <p:sldLayoutId id="2147483743" r:id="rId4"/>
    <p:sldLayoutId id="2147483738" r:id="rId5"/>
    <p:sldLayoutId id="2147483732" r:id="rId6"/>
    <p:sldLayoutId id="2147483733" r:id="rId7"/>
    <p:sldLayoutId id="2147483734" r:id="rId8"/>
    <p:sldLayoutId id="2147483735" r:id="rId9"/>
    <p:sldLayoutId id="2147483736" r:id="rId10"/>
    <p:sldLayoutId id="2147483737" r:id="rId11"/>
  </p:sldLayoutIdLst>
  <p:hf sldNum="0" hdr="0" ftr="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hyperlink" Target="https://kapelis.gr/protaseis/protaseis-psari/" TargetMode="External"/><Relationship Id="rId3" Type="http://schemas.openxmlformats.org/officeDocument/2006/relationships/hyperlink" Target="https://www.youtube.com/watch?v=RRdeVKdJV7M" TargetMode="External"/><Relationship Id="rId7" Type="http://schemas.openxmlformats.org/officeDocument/2006/relationships/hyperlink" Target="https://www.youtube.com/watch?v=5JUl-gBsolM" TargetMode="External"/><Relationship Id="rId2" Type="http://schemas.openxmlformats.org/officeDocument/2006/relationships/hyperlink" Target="http://kokkalis-sa.com/gauros.html" TargetMode="External"/><Relationship Id="rId1" Type="http://schemas.openxmlformats.org/officeDocument/2006/relationships/slideLayout" Target="../slideLayouts/slideLayout2.xml"/><Relationship Id="rId6" Type="http://schemas.openxmlformats.org/officeDocument/2006/relationships/hyperlink" Target="https://www.epagelmatias.gr/%CF%83%CF%84%CE%BF-%CF%80%CE%BF%CE%BB%CF%85%CE%BA%CE%B1%CF%83%CF%84%CF%81%CE%BF-%CF%83%CF%85%CF%83%CE%BA%CE%B5%CF%85%CE%B1%CF%83%CE%B9%CE%B1-%CF%84%CF%85%CF%80%CE%BF%CF%80%CE%BF%CE%B9%CE%B7%CF%83%CE%B7-%CF%88%CE%B1%CF%81%CE%B9%CF%89%CE%BD-delifish" TargetMode="External"/><Relationship Id="rId5" Type="http://schemas.openxmlformats.org/officeDocument/2006/relationships/hyperlink" Target="https://www.youtube.com/watch?v=8BnPPS4lUZQ" TargetMode="External"/><Relationship Id="rId4" Type="http://schemas.openxmlformats.org/officeDocument/2006/relationships/hyperlink" Target="https://www.youtube.com/watch?v=d9RMViBvBf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Ορθογώνιο 21">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Τίτλος 1">
            <a:extLst>
              <a:ext uri="{FF2B5EF4-FFF2-40B4-BE49-F238E27FC236}">
                <a16:creationId xmlns:a16="http://schemas.microsoft.com/office/drawing/2014/main" id="{78FD68DA-43BA-4508-8DE2-BA9BB7B2FA5B}"/>
              </a:ext>
            </a:extLst>
          </p:cNvPr>
          <p:cNvSpPr>
            <a:spLocks noGrp="1"/>
          </p:cNvSpPr>
          <p:nvPr>
            <p:ph type="ctrTitle"/>
          </p:nvPr>
        </p:nvSpPr>
        <p:spPr>
          <a:xfrm>
            <a:off x="5289754" y="639097"/>
            <a:ext cx="6422785" cy="3686015"/>
          </a:xfrm>
        </p:spPr>
        <p:txBody>
          <a:bodyPr rtlCol="0">
            <a:normAutofit/>
          </a:bodyPr>
          <a:lstStyle/>
          <a:p>
            <a:pPr rtl="0"/>
            <a:r>
              <a:rPr lang="el" sz="6600" dirty="0"/>
              <a:t>ΤΥΠΟΠΟΙΗΣΗ - ΣΥΣΚΕΥΑΣΙΑ</a:t>
            </a:r>
          </a:p>
        </p:txBody>
      </p:sp>
      <p:pic>
        <p:nvPicPr>
          <p:cNvPr id="5" name="Εικόνα 4" descr="Μια εικόνα που περιέχει κτίριο, κάθισμα, παγκάκι, πλευρά&#10;&#10;Αυτόματη δημιουργία περιγραφής">
            <a:extLst>
              <a:ext uri="{FF2B5EF4-FFF2-40B4-BE49-F238E27FC236}">
                <a16:creationId xmlns:a16="http://schemas.microsoft.com/office/drawing/2014/main" id="{282CF6DD-7FE8-4063-9551-1B7BBCE92AB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1"/>
            <a:ext cx="4635315" cy="6857999"/>
          </a:xfrm>
          <a:prstGeom prst="rect">
            <a:avLst/>
          </a:prstGeom>
        </p:spPr>
      </p:pic>
      <p:cxnSp>
        <p:nvCxnSpPr>
          <p:cNvPr id="24" name="Ευθεία γραμμή σύνδεσης 23">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3737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EB6E24D-0F8D-752B-9E94-35CDF582F7B8}"/>
              </a:ext>
            </a:extLst>
          </p:cNvPr>
          <p:cNvSpPr>
            <a:spLocks noGrp="1"/>
          </p:cNvSpPr>
          <p:nvPr>
            <p:ph type="title"/>
          </p:nvPr>
        </p:nvSpPr>
        <p:spPr/>
        <p:txBody>
          <a:bodyPr/>
          <a:lstStyle/>
          <a:p>
            <a:r>
              <a:rPr lang="el-GR" dirty="0"/>
              <a:t>ΣΥΣΚΕΥΑΣΙΑ</a:t>
            </a:r>
          </a:p>
        </p:txBody>
      </p:sp>
      <p:sp>
        <p:nvSpPr>
          <p:cNvPr id="3" name="Θέση περιεχομένου 2">
            <a:extLst>
              <a:ext uri="{FF2B5EF4-FFF2-40B4-BE49-F238E27FC236}">
                <a16:creationId xmlns:a16="http://schemas.microsoft.com/office/drawing/2014/main" id="{511069F0-BD38-3603-9326-196510B00B23}"/>
              </a:ext>
            </a:extLst>
          </p:cNvPr>
          <p:cNvSpPr>
            <a:spLocks noGrp="1"/>
          </p:cNvSpPr>
          <p:nvPr>
            <p:ph idx="1"/>
          </p:nvPr>
        </p:nvSpPr>
        <p:spPr/>
        <p:txBody>
          <a:bodyPr>
            <a:normAutofit fontScale="85000" lnSpcReduction="10000"/>
          </a:bodyPr>
          <a:lstStyle/>
          <a:p>
            <a:pPr marL="285750" indent="-285750">
              <a:buFont typeface="Wingdings" panose="05000000000000000000" pitchFamily="2" charset="2"/>
              <a:buChar char="q"/>
            </a:pPr>
            <a:r>
              <a:rPr lang="el-GR" dirty="0"/>
              <a:t>Βάσει του Νόμου 2939/01 [2] </a:t>
            </a:r>
            <a:r>
              <a:rPr lang="el-GR" b="1" i="1" u="sng" dirty="0"/>
              <a:t>ως συσκευασία (μέσο) νοείται «κάθε προϊόν κατασκευασμένο από οποιοδήποτε είδος υλικού και προοριζόμενο να χρησιμοποιείται για να περιέχει αγαθά. Σκοπός της είναι η προστασία, διακίνηση, </a:t>
            </a:r>
            <a:r>
              <a:rPr lang="el-GR" b="1" i="1" u="sng" dirty="0" err="1"/>
              <a:t>διάθέση</a:t>
            </a:r>
            <a:r>
              <a:rPr lang="el-GR" b="1" i="1" u="sng" dirty="0"/>
              <a:t> και η παρουσίαση των αγαθών από τον παραγωγό μέχρι τον χρήστη ή τον καταναλωτή».</a:t>
            </a:r>
            <a:endParaRPr lang="en-US" b="1" i="1" u="sng" dirty="0"/>
          </a:p>
          <a:p>
            <a:pPr marL="285750" indent="-285750">
              <a:buFont typeface="Wingdings" panose="05000000000000000000" pitchFamily="2" charset="2"/>
              <a:buChar char="q"/>
            </a:pPr>
            <a:endParaRPr lang="el-GR" b="1" i="1" u="sng" dirty="0"/>
          </a:p>
          <a:p>
            <a:pPr marL="285750" indent="-285750">
              <a:buFont typeface="Wingdings" panose="05000000000000000000" pitchFamily="2" charset="2"/>
              <a:buChar char="q"/>
            </a:pPr>
            <a:r>
              <a:rPr lang="el-GR" dirty="0"/>
              <a:t>Η Συσκευασία των Τροφίμων είναι ένας διεπιστημονικός κλάδος της τεχνολογίας καθώς στηρίζεται σε πολλές επιστήμες όπως </a:t>
            </a:r>
            <a:r>
              <a:rPr lang="el-GR" b="1" i="1" u="sng" dirty="0"/>
              <a:t>η Χημεία, η Μικροβιολογία, η Μηχανική Τροφίμων και η Επιστήμη των Υλικών</a:t>
            </a:r>
            <a:r>
              <a:rPr lang="el-GR" dirty="0"/>
              <a:t>. Αποβλέπει κύρια στην προστασία του περιεχομένου τροφίμου από μολύνσεις καθώς και από την επίδραση διαφόρων φυσικών παραγόντων που θα μπορούσαν να το αλλοιώσουν. Αποτελεί μέρος των διεργασιών επεξεργασίας και συντήρησης των τροφίμων. Η επιτυχία των περισσοτέρων μεθόδων συντήρησης τροφίμων εξαρτάται από την κατάλληλη συσκευασία ώστε π.χ. να αποφευχθεί η μικροβιακή επιμόλυνση των αποστειρωμένων ή η ύγρανση των αφυδατωμένων τροφίμων. Η συσκευασία παίζει επίσης βασικό ρόλο στη διατήρηση της ποιότητας και την αύξηση της διάρκειας ζωής των φρέσκων προϊόντων όπως φρούτων, λαχανικών, αυγών, κρέατος, ψαριών, και των παρασκευασμένων τροφίμων όπως προϊόντων ζαχαροπλαστικής, αρτοποιίας, γαλακτοκομικών προϊόντων και ποτών.</a:t>
            </a:r>
          </a:p>
          <a:p>
            <a:endParaRPr lang="el-GR" dirty="0"/>
          </a:p>
        </p:txBody>
      </p:sp>
      <p:sp>
        <p:nvSpPr>
          <p:cNvPr id="4" name="Θέση ημερομηνίας 3">
            <a:extLst>
              <a:ext uri="{FF2B5EF4-FFF2-40B4-BE49-F238E27FC236}">
                <a16:creationId xmlns:a16="http://schemas.microsoft.com/office/drawing/2014/main" id="{DA5CDA82-9869-7637-9777-7D5F53773417}"/>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908249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EF453E4-0BE8-8182-4734-964DCB2923CD}"/>
              </a:ext>
            </a:extLst>
          </p:cNvPr>
          <p:cNvSpPr>
            <a:spLocks noGrp="1"/>
          </p:cNvSpPr>
          <p:nvPr>
            <p:ph type="title"/>
          </p:nvPr>
        </p:nvSpPr>
        <p:spPr>
          <a:xfrm>
            <a:off x="8458200" y="607392"/>
            <a:ext cx="3161963" cy="1645920"/>
          </a:xfrm>
        </p:spPr>
        <p:txBody>
          <a:bodyPr/>
          <a:lstStyle/>
          <a:p>
            <a:r>
              <a:rPr lang="el-GR" sz="2800" b="1" dirty="0"/>
              <a:t>ΥΛΙΚΑ ΣΥΣΚΕΥΑΣΙΑΣ</a:t>
            </a:r>
            <a:endParaRPr lang="en-US" sz="2800" b="1" dirty="0"/>
          </a:p>
        </p:txBody>
      </p:sp>
      <p:sp>
        <p:nvSpPr>
          <p:cNvPr id="10" name="Text Placeholder 3">
            <a:extLst>
              <a:ext uri="{FF2B5EF4-FFF2-40B4-BE49-F238E27FC236}">
                <a16:creationId xmlns:a16="http://schemas.microsoft.com/office/drawing/2014/main" id="{46460459-6A84-A4F0-E25A-877E6454DCFE}"/>
              </a:ext>
            </a:extLst>
          </p:cNvPr>
          <p:cNvSpPr>
            <a:spLocks noGrp="1"/>
          </p:cNvSpPr>
          <p:nvPr>
            <p:ph type="body" sz="half" idx="2"/>
          </p:nvPr>
        </p:nvSpPr>
        <p:spPr>
          <a:xfrm>
            <a:off x="8458200" y="2336800"/>
            <a:ext cx="3161963" cy="3606800"/>
          </a:xfrm>
        </p:spPr>
        <p:txBody>
          <a:bodyPr>
            <a:normAutofit fontScale="85000" lnSpcReduction="10000"/>
          </a:bodyPr>
          <a:lstStyle/>
          <a:p>
            <a:r>
              <a:rPr lang="el-GR" dirty="0"/>
              <a:t>Τα βασικά υλικά συσκευασίας τροφίμων είναι το </a:t>
            </a:r>
            <a:r>
              <a:rPr lang="el-GR" b="1" i="1" dirty="0"/>
              <a:t>γυαλί</a:t>
            </a:r>
            <a:r>
              <a:rPr lang="el-GR" dirty="0"/>
              <a:t>, τα </a:t>
            </a:r>
            <a:r>
              <a:rPr lang="el-GR" b="1" i="1" dirty="0"/>
              <a:t>μέταλλα (λευκοσίδηρος, αλουμίνιο)</a:t>
            </a:r>
            <a:r>
              <a:rPr lang="el-GR" dirty="0"/>
              <a:t>, </a:t>
            </a:r>
            <a:r>
              <a:rPr lang="el-GR" b="1" i="1" dirty="0"/>
              <a:t>τα πλαστικά, το χαρτί/χαρτόνι και οι συνδυασμοί εύκαμπτων υλικών </a:t>
            </a:r>
            <a:r>
              <a:rPr lang="el-GR" dirty="0"/>
              <a:t>(</a:t>
            </a:r>
            <a:r>
              <a:rPr lang="en-US" dirty="0"/>
              <a:t>laminates</a:t>
            </a:r>
            <a:r>
              <a:rPr lang="el-GR" dirty="0"/>
              <a:t>). Όπως φαίνεται στον Πίνακα 1.1 κάθε υλικό έχει τα πλεονεκτήματα και τα μειονεκτήματα του. Σκοπός του σχεδιασμού μιας συσκευασίας είναι η βέλτιστη χρήση αυτών των υλικών ώστε να αποφευχθεί τόσον η υπερβολική (</a:t>
            </a:r>
            <a:r>
              <a:rPr lang="en-US" dirty="0"/>
              <a:t>under packaging</a:t>
            </a:r>
            <a:r>
              <a:rPr lang="el-GR" dirty="0"/>
              <a:t>) όσον και η ανεπαρκής συσκευασία (</a:t>
            </a:r>
            <a:r>
              <a:rPr lang="en-US" dirty="0"/>
              <a:t>over packaging</a:t>
            </a:r>
            <a:r>
              <a:rPr lang="el-GR" dirty="0"/>
              <a:t>).</a:t>
            </a:r>
            <a:endParaRPr lang="en-US" dirty="0"/>
          </a:p>
        </p:txBody>
      </p:sp>
      <p:sp>
        <p:nvSpPr>
          <p:cNvPr id="2" name="Θέση ημερομηνίας 1">
            <a:extLst>
              <a:ext uri="{FF2B5EF4-FFF2-40B4-BE49-F238E27FC236}">
                <a16:creationId xmlns:a16="http://schemas.microsoft.com/office/drawing/2014/main" id="{1EF26029-D459-DF6E-C86A-98963D806F8E}"/>
              </a:ext>
            </a:extLst>
          </p:cNvPr>
          <p:cNvSpPr>
            <a:spLocks noGrp="1"/>
          </p:cNvSpPr>
          <p:nvPr>
            <p:ph type="dt" sz="half" idx="10"/>
          </p:nvPr>
        </p:nvSpPr>
        <p:spPr>
          <a:xfrm>
            <a:off x="5588000" y="6035040"/>
            <a:ext cx="1955800" cy="365760"/>
          </a:xfrm>
        </p:spPr>
        <p:txBody>
          <a:bodyPr anchor="b">
            <a:normAutofit/>
          </a:bodyPr>
          <a:lstStyle/>
          <a:p>
            <a:pPr>
              <a:spcAft>
                <a:spcPts val="600"/>
              </a:spcAft>
            </a:pPr>
            <a:fld id="{9919D905-D926-4C7C-8880-7B55EA2B77E6}" type="datetime1">
              <a:rPr lang="el-GR" smtClean="0"/>
              <a:pPr>
                <a:spcAft>
                  <a:spcPts val="600"/>
                </a:spcAft>
              </a:pPr>
              <a:t>29/7/2023</a:t>
            </a:fld>
            <a:endParaRPr lang="en-US"/>
          </a:p>
        </p:txBody>
      </p:sp>
      <p:sp>
        <p:nvSpPr>
          <p:cNvPr id="4" name="Text Placeholder 3">
            <a:extLst>
              <a:ext uri="{FF2B5EF4-FFF2-40B4-BE49-F238E27FC236}">
                <a16:creationId xmlns:a16="http://schemas.microsoft.com/office/drawing/2014/main" id="{9CAB3A92-7D20-7DA5-C22E-CD18DB2BCBAE}"/>
              </a:ext>
            </a:extLst>
          </p:cNvPr>
          <p:cNvSpPr txBox="1">
            <a:spLocks/>
          </p:cNvSpPr>
          <p:nvPr/>
        </p:nvSpPr>
        <p:spPr>
          <a:xfrm>
            <a:off x="372374" y="1876724"/>
            <a:ext cx="3880449" cy="4437811"/>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1800" kern="1200">
                <a:solidFill>
                  <a:srgbClr val="FFFFFF"/>
                </a:solidFill>
                <a:latin typeface="+mn-lt"/>
                <a:ea typeface="+mn-ea"/>
                <a:cs typeface="+mn-cs"/>
              </a:defRPr>
            </a:lvl1pPr>
            <a:lvl2pPr marL="457200"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200"/>
              </a:spcBef>
              <a:spcAft>
                <a:spcPts val="400"/>
              </a:spcAft>
              <a:buClrTx/>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r>
              <a:rPr lang="el-GR" dirty="0">
                <a:solidFill>
                  <a:schemeClr val="bg1"/>
                </a:solidFill>
              </a:rPr>
              <a:t>Τα βασικά υλικά συσκευασίας τροφίμων είναι το </a:t>
            </a:r>
            <a:r>
              <a:rPr lang="el-GR" b="1" i="1" dirty="0">
                <a:solidFill>
                  <a:schemeClr val="bg1"/>
                </a:solidFill>
              </a:rPr>
              <a:t>γυαλί</a:t>
            </a:r>
            <a:r>
              <a:rPr lang="el-GR" dirty="0">
                <a:solidFill>
                  <a:schemeClr val="bg1"/>
                </a:solidFill>
              </a:rPr>
              <a:t>, τα </a:t>
            </a:r>
            <a:r>
              <a:rPr lang="el-GR" b="1" i="1" dirty="0">
                <a:solidFill>
                  <a:schemeClr val="bg1"/>
                </a:solidFill>
              </a:rPr>
              <a:t>μέταλλα (λευκοσίδηρος, αλουμίνιο)</a:t>
            </a:r>
            <a:r>
              <a:rPr lang="el-GR" dirty="0">
                <a:solidFill>
                  <a:schemeClr val="bg1"/>
                </a:solidFill>
              </a:rPr>
              <a:t>, </a:t>
            </a:r>
            <a:r>
              <a:rPr lang="el-GR" b="1" i="1" dirty="0">
                <a:solidFill>
                  <a:schemeClr val="bg1"/>
                </a:solidFill>
              </a:rPr>
              <a:t>τα πλαστικά, το χαρτί/χαρτόνι και οι συνδυασμοί εύκαμπτων υλικών </a:t>
            </a:r>
            <a:r>
              <a:rPr lang="el-GR" dirty="0">
                <a:solidFill>
                  <a:schemeClr val="bg1"/>
                </a:solidFill>
              </a:rPr>
              <a:t>(</a:t>
            </a:r>
            <a:r>
              <a:rPr lang="en-US" dirty="0">
                <a:solidFill>
                  <a:schemeClr val="bg1"/>
                </a:solidFill>
              </a:rPr>
              <a:t>laminates</a:t>
            </a:r>
            <a:r>
              <a:rPr lang="el-GR" dirty="0">
                <a:solidFill>
                  <a:schemeClr val="bg1"/>
                </a:solidFill>
              </a:rPr>
              <a:t>). Όπως φαίνεται στον Πίνακα 1 κάθε υλικό έχει τα πλεονεκτήματα και τα μειονεκτήματα του. Σκοπός του σχεδιασμού μιας συσκευασίας είναι η βέλτιστη χρήση αυτών των υλικών ώστε να αποφευχθεί τόσον η υπερβολική (</a:t>
            </a:r>
            <a:r>
              <a:rPr lang="en-US" dirty="0">
                <a:solidFill>
                  <a:schemeClr val="bg1"/>
                </a:solidFill>
              </a:rPr>
              <a:t>under packaging</a:t>
            </a:r>
            <a:r>
              <a:rPr lang="el-GR" dirty="0">
                <a:solidFill>
                  <a:schemeClr val="bg1"/>
                </a:solidFill>
              </a:rPr>
              <a:t>) όσον και η ανεπαρκής συσκευασία (</a:t>
            </a:r>
            <a:r>
              <a:rPr lang="en-US" dirty="0">
                <a:solidFill>
                  <a:schemeClr val="bg1"/>
                </a:solidFill>
              </a:rPr>
              <a:t>over packaging</a:t>
            </a:r>
            <a:r>
              <a:rPr lang="el-GR" dirty="0">
                <a:solidFill>
                  <a:schemeClr val="bg1"/>
                </a:solidFill>
              </a:rPr>
              <a:t>).</a:t>
            </a:r>
            <a:endParaRPr lang="en-US" dirty="0">
              <a:solidFill>
                <a:schemeClr val="bg1"/>
              </a:solidFill>
            </a:endParaRPr>
          </a:p>
        </p:txBody>
      </p:sp>
      <p:sp>
        <p:nvSpPr>
          <p:cNvPr id="6" name="TextBox 5">
            <a:extLst>
              <a:ext uri="{FF2B5EF4-FFF2-40B4-BE49-F238E27FC236}">
                <a16:creationId xmlns:a16="http://schemas.microsoft.com/office/drawing/2014/main" id="{4EE490A1-A813-A944-F846-CA8D2635E0D6}"/>
              </a:ext>
            </a:extLst>
          </p:cNvPr>
          <p:cNvSpPr txBox="1"/>
          <p:nvPr/>
        </p:nvSpPr>
        <p:spPr>
          <a:xfrm>
            <a:off x="372374" y="782440"/>
            <a:ext cx="3742426" cy="646331"/>
          </a:xfrm>
          <a:prstGeom prst="rect">
            <a:avLst/>
          </a:prstGeom>
          <a:noFill/>
        </p:spPr>
        <p:txBody>
          <a:bodyPr wrap="square">
            <a:spAutoFit/>
          </a:bodyPr>
          <a:lstStyle/>
          <a:p>
            <a:r>
              <a:rPr lang="el-GR" sz="3600" b="1" dirty="0">
                <a:solidFill>
                  <a:schemeClr val="bg1"/>
                </a:solidFill>
              </a:rPr>
              <a:t>Υλικά Συσκευασίας </a:t>
            </a:r>
            <a:endParaRPr lang="el-GR" sz="3600" b="1" dirty="0"/>
          </a:p>
        </p:txBody>
      </p:sp>
      <p:graphicFrame>
        <p:nvGraphicFramePr>
          <p:cNvPr id="5" name="Πίνακας 6">
            <a:extLst>
              <a:ext uri="{FF2B5EF4-FFF2-40B4-BE49-F238E27FC236}">
                <a16:creationId xmlns:a16="http://schemas.microsoft.com/office/drawing/2014/main" id="{630BBCC9-3F0D-F23B-3FBE-704CDFB08938}"/>
              </a:ext>
            </a:extLst>
          </p:cNvPr>
          <p:cNvGraphicFramePr>
            <a:graphicFrameLocks noGrp="1"/>
          </p:cNvGraphicFramePr>
          <p:nvPr>
            <p:extLst>
              <p:ext uri="{D42A27DB-BD31-4B8C-83A1-F6EECF244321}">
                <p14:modId xmlns:p14="http://schemas.microsoft.com/office/powerpoint/2010/main" val="3935684090"/>
              </p:ext>
            </p:extLst>
          </p:nvPr>
        </p:nvGraphicFramePr>
        <p:xfrm>
          <a:off x="5066580" y="2098040"/>
          <a:ext cx="7125420" cy="4302760"/>
        </p:xfrm>
        <a:graphic>
          <a:graphicData uri="http://schemas.openxmlformats.org/drawingml/2006/table">
            <a:tbl>
              <a:tblPr firstRow="1" bandRow="1">
                <a:tableStyleId>{5C22544A-7EE6-4342-B048-85BDC9FD1C3A}</a:tableStyleId>
              </a:tblPr>
              <a:tblGrid>
                <a:gridCol w="2375140">
                  <a:extLst>
                    <a:ext uri="{9D8B030D-6E8A-4147-A177-3AD203B41FA5}">
                      <a16:colId xmlns:a16="http://schemas.microsoft.com/office/drawing/2014/main" val="2497891029"/>
                    </a:ext>
                  </a:extLst>
                </a:gridCol>
                <a:gridCol w="2375140">
                  <a:extLst>
                    <a:ext uri="{9D8B030D-6E8A-4147-A177-3AD203B41FA5}">
                      <a16:colId xmlns:a16="http://schemas.microsoft.com/office/drawing/2014/main" val="4158666202"/>
                    </a:ext>
                  </a:extLst>
                </a:gridCol>
                <a:gridCol w="2375140">
                  <a:extLst>
                    <a:ext uri="{9D8B030D-6E8A-4147-A177-3AD203B41FA5}">
                      <a16:colId xmlns:a16="http://schemas.microsoft.com/office/drawing/2014/main" val="2193697615"/>
                    </a:ext>
                  </a:extLst>
                </a:gridCol>
              </a:tblGrid>
              <a:tr h="370840">
                <a:tc>
                  <a:txBody>
                    <a:bodyPr/>
                    <a:lstStyle/>
                    <a:p>
                      <a:endParaRPr lang="el-GR"/>
                    </a:p>
                  </a:txBody>
                  <a:tcPr/>
                </a:tc>
                <a:tc>
                  <a:txBody>
                    <a:bodyPr/>
                    <a:lstStyle/>
                    <a:p>
                      <a:r>
                        <a:rPr lang="el-GR" dirty="0"/>
                        <a:t>ΠΛΕΟΝΕΚΤΗΜΑΤΑ</a:t>
                      </a:r>
                    </a:p>
                  </a:txBody>
                  <a:tcPr/>
                </a:tc>
                <a:tc>
                  <a:txBody>
                    <a:bodyPr/>
                    <a:lstStyle/>
                    <a:p>
                      <a:r>
                        <a:rPr lang="el-GR" dirty="0"/>
                        <a:t>ΜΕΙΟΝΕΚΤΗΜΑΤΑ</a:t>
                      </a:r>
                    </a:p>
                  </a:txBody>
                  <a:tcPr/>
                </a:tc>
                <a:extLst>
                  <a:ext uri="{0D108BD9-81ED-4DB2-BD59-A6C34878D82A}">
                    <a16:rowId xmlns:a16="http://schemas.microsoft.com/office/drawing/2014/main" val="3410338496"/>
                  </a:ext>
                </a:extLst>
              </a:tr>
              <a:tr h="370840">
                <a:tc>
                  <a:txBody>
                    <a:bodyPr/>
                    <a:lstStyle/>
                    <a:p>
                      <a:r>
                        <a:rPr lang="el-GR" dirty="0"/>
                        <a:t>ΓΥΑΛΙ</a:t>
                      </a:r>
                    </a:p>
                  </a:txBody>
                  <a:tcPr/>
                </a:tc>
                <a:tc>
                  <a:txBody>
                    <a:bodyPr/>
                    <a:lstStyle/>
                    <a:p>
                      <a:r>
                        <a:rPr lang="el-GR" sz="1200" dirty="0"/>
                        <a:t>ΔΙΑΦΑΝΕΣ, ΔΥΣΚΑΜΠΤΟ, ΑΔΡΑΝΕΣ, ΑΔΙΑΠΕΡΑΣΤΟ ΑΠΌ ΥΓΡΑΣΙΑ ΚΑΙ ΑΕΡΙΑ</a:t>
                      </a:r>
                    </a:p>
                  </a:txBody>
                  <a:tcPr/>
                </a:tc>
                <a:tc>
                  <a:txBody>
                    <a:bodyPr/>
                    <a:lstStyle/>
                    <a:p>
                      <a:r>
                        <a:rPr lang="el-GR" sz="1200" dirty="0"/>
                        <a:t>ΕΥΘΡΑΥΣΤΟ, ΒΑΡΥ, ΠΕΡΙΟΡΙΣΜΕΝΑ ΤΑ ΔΥΝΑΤΑ ΣΧΗΜΑΤΑ ΔΟΧΕΙΩΝ</a:t>
                      </a:r>
                    </a:p>
                  </a:txBody>
                  <a:tcPr/>
                </a:tc>
                <a:extLst>
                  <a:ext uri="{0D108BD9-81ED-4DB2-BD59-A6C34878D82A}">
                    <a16:rowId xmlns:a16="http://schemas.microsoft.com/office/drawing/2014/main" val="94060874"/>
                  </a:ext>
                </a:extLst>
              </a:tr>
              <a:tr h="370840">
                <a:tc>
                  <a:txBody>
                    <a:bodyPr/>
                    <a:lstStyle/>
                    <a:p>
                      <a:r>
                        <a:rPr lang="el-GR" dirty="0"/>
                        <a:t>ΜΕΤΑΛΛΑ</a:t>
                      </a:r>
                    </a:p>
                  </a:txBody>
                  <a:tcPr/>
                </a:tc>
                <a:tc>
                  <a:txBody>
                    <a:bodyPr/>
                    <a:lstStyle/>
                    <a:p>
                      <a:r>
                        <a:rPr lang="el-GR" sz="1200" dirty="0"/>
                        <a:t>ΑΝΘΕΚΤΙΚΑ, ΔΥΣΚΑΜΠΤΑ, ΑΔΙΑΠΕΡΑΣΤΑ ΑΠΌ ΑΕΡΙΑ ΥΓΡΑΣΙΑ ΦΩΣ, ΑΠΟΣΤΕΙΡΩΝΟΝΤΑΙ ΜΕ ΑΤΜΟ ΥΠΟ ΠΙΕΣΗ</a:t>
                      </a:r>
                    </a:p>
                  </a:txBody>
                  <a:tcPr/>
                </a:tc>
                <a:tc>
                  <a:txBody>
                    <a:bodyPr/>
                    <a:lstStyle/>
                    <a:p>
                      <a:r>
                        <a:rPr lang="el-GR" sz="1200" dirty="0"/>
                        <a:t>ΠΕΡΙΟΡΙΣΜΕΝΑ ΤΑ ΔΥΝΑΤΑ ΣΧΗΜΑΤΑ ΔΟΧΕΙΩΝ, ΔΕΝ ΜΠΟΡΟΥΝ ΝΑ ΧΡΗΣΙΜΟΠΟΙΗΘΟΥΝ ΣΕ ΦΟΥΡΝΟ ΜΙΚΡΟΚΥΜΑΤΩΝ. ΔΙΑΒΡΩΝΟΝΤΑΙ</a:t>
                      </a:r>
                    </a:p>
                  </a:txBody>
                  <a:tcPr/>
                </a:tc>
                <a:extLst>
                  <a:ext uri="{0D108BD9-81ED-4DB2-BD59-A6C34878D82A}">
                    <a16:rowId xmlns:a16="http://schemas.microsoft.com/office/drawing/2014/main" val="3368380549"/>
                  </a:ext>
                </a:extLst>
              </a:tr>
              <a:tr h="370840">
                <a:tc>
                  <a:txBody>
                    <a:bodyPr/>
                    <a:lstStyle/>
                    <a:p>
                      <a:r>
                        <a:rPr lang="el-GR" dirty="0"/>
                        <a:t>ΠΛΑΣΤΙΚΑ</a:t>
                      </a:r>
                    </a:p>
                  </a:txBody>
                  <a:tcPr/>
                </a:tc>
                <a:tc>
                  <a:txBody>
                    <a:bodyPr/>
                    <a:lstStyle/>
                    <a:p>
                      <a:r>
                        <a:rPr lang="el-GR" sz="1200" dirty="0"/>
                        <a:t>ΕΛΑΦΡΑ, ΕΥΚΟΛΗ ΜΟΡΦΟΠΟΙΗΣΗ, ΜΕΓΑΛΗ ΠΟΙΚΙΛΙΑ ΙΔΙΟΤΗΤΩΝ</a:t>
                      </a:r>
                    </a:p>
                  </a:txBody>
                  <a:tcPr/>
                </a:tc>
                <a:tc>
                  <a:txBody>
                    <a:bodyPr/>
                    <a:lstStyle/>
                    <a:p>
                      <a:r>
                        <a:rPr lang="el-GR" sz="1200" dirty="0"/>
                        <a:t>ΔΙΑΠΕΡΑΤΑ ΑΠΌ ΑΕΡΙΑ, ΥΓΡΑΣΙΑ ΚΑΙ ΦΩΣ. ΜΙΚΡΗ ΑΝΤΟΧΗ ΣΤΗ ΘΕΡΜΑΝΣΗ</a:t>
                      </a:r>
                    </a:p>
                  </a:txBody>
                  <a:tcPr/>
                </a:tc>
                <a:extLst>
                  <a:ext uri="{0D108BD9-81ED-4DB2-BD59-A6C34878D82A}">
                    <a16:rowId xmlns:a16="http://schemas.microsoft.com/office/drawing/2014/main" val="3881343924"/>
                  </a:ext>
                </a:extLst>
              </a:tr>
              <a:tr h="370840">
                <a:tc>
                  <a:txBody>
                    <a:bodyPr/>
                    <a:lstStyle/>
                    <a:p>
                      <a:r>
                        <a:rPr lang="el-GR" dirty="0"/>
                        <a:t>ΧΑΡΤΙ &amp; ΧΑΡΤΟΝΙ</a:t>
                      </a:r>
                    </a:p>
                  </a:txBody>
                  <a:tcPr/>
                </a:tc>
                <a:tc>
                  <a:txBody>
                    <a:bodyPr/>
                    <a:lstStyle/>
                    <a:p>
                      <a:r>
                        <a:rPr lang="el-GR" sz="1200" dirty="0"/>
                        <a:t>ΜΟΡΦΟΠΟΙΕΙΤΑΙ, ΔΙΠΛΩΝΕΤΑΙ, ΣΥΓΚΟΛΛΑΤΑΙ ΚΑΙ ΤΥΠΩΝΕΤΑΙ ΕΥΚΟΛΑ</a:t>
                      </a:r>
                    </a:p>
                  </a:txBody>
                  <a:tcPr/>
                </a:tc>
                <a:tc>
                  <a:txBody>
                    <a:bodyPr/>
                    <a:lstStyle/>
                    <a:p>
                      <a:r>
                        <a:rPr lang="el-GR" sz="1200" dirty="0"/>
                        <a:t>ΠΟΛΎ ΔΙΑΠΕΡΑΤΟ ΑΠΌ ΥΓΡΑΣΙΑ ΚΑΙ ΑΕΡΙΑ</a:t>
                      </a:r>
                    </a:p>
                  </a:txBody>
                  <a:tcPr/>
                </a:tc>
                <a:extLst>
                  <a:ext uri="{0D108BD9-81ED-4DB2-BD59-A6C34878D82A}">
                    <a16:rowId xmlns:a16="http://schemas.microsoft.com/office/drawing/2014/main" val="3162622546"/>
                  </a:ext>
                </a:extLst>
              </a:tr>
              <a:tr h="370840">
                <a:tc>
                  <a:txBody>
                    <a:bodyPr/>
                    <a:lstStyle/>
                    <a:p>
                      <a:r>
                        <a:rPr lang="en-US" dirty="0"/>
                        <a:t>LAMINATES </a:t>
                      </a:r>
                      <a:endParaRPr lang="el-GR" dirty="0"/>
                    </a:p>
                  </a:txBody>
                  <a:tcPr/>
                </a:tc>
                <a:tc>
                  <a:txBody>
                    <a:bodyPr/>
                    <a:lstStyle/>
                    <a:p>
                      <a:r>
                        <a:rPr lang="el-GR" sz="1200" dirty="0"/>
                        <a:t>ΧΡΗΣΙΜΑ ΌΤΑΝ ΟΙ ΕΠΙΘΥΜΗΤΕΣ ΙΔΙΟΤΗΤΕΣ ΚΑΙ ΤΟ ΧΑΜΗΛΟ ΚΟΣΤΟΣ ΔΕΝ ΜΠΟΡΟΥΝ ΝΑ ΕΠΙΤΕΥΧΘΟΥΝ ΜΕ ΈΝΑ ΚΑΙ ΜΟΝΟ ΥΛΙΚΟ</a:t>
                      </a:r>
                    </a:p>
                  </a:txBody>
                  <a:tcPr/>
                </a:tc>
                <a:tc>
                  <a:txBody>
                    <a:bodyPr/>
                    <a:lstStyle/>
                    <a:p>
                      <a:r>
                        <a:rPr lang="el-GR" sz="1200" dirty="0"/>
                        <a:t>ΔΕΝ ΑΝΑΚΥΚΛΩΝΟΝΤΑΙ ΕΥΚΟΛΑ</a:t>
                      </a:r>
                    </a:p>
                  </a:txBody>
                  <a:tcPr/>
                </a:tc>
                <a:extLst>
                  <a:ext uri="{0D108BD9-81ED-4DB2-BD59-A6C34878D82A}">
                    <a16:rowId xmlns:a16="http://schemas.microsoft.com/office/drawing/2014/main" val="759685124"/>
                  </a:ext>
                </a:extLst>
              </a:tr>
            </a:tbl>
          </a:graphicData>
        </a:graphic>
      </p:graphicFrame>
      <p:sp>
        <p:nvSpPr>
          <p:cNvPr id="7" name="TextBox 6">
            <a:extLst>
              <a:ext uri="{FF2B5EF4-FFF2-40B4-BE49-F238E27FC236}">
                <a16:creationId xmlns:a16="http://schemas.microsoft.com/office/drawing/2014/main" id="{B2821288-1909-31EC-513E-6965A7C1582E}"/>
              </a:ext>
            </a:extLst>
          </p:cNvPr>
          <p:cNvSpPr txBox="1"/>
          <p:nvPr/>
        </p:nvSpPr>
        <p:spPr>
          <a:xfrm>
            <a:off x="5124091" y="1362974"/>
            <a:ext cx="6496072" cy="369332"/>
          </a:xfrm>
          <a:prstGeom prst="rect">
            <a:avLst/>
          </a:prstGeom>
          <a:noFill/>
        </p:spPr>
        <p:txBody>
          <a:bodyPr wrap="square" rtlCol="0">
            <a:spAutoFit/>
          </a:bodyPr>
          <a:lstStyle/>
          <a:p>
            <a:r>
              <a:rPr lang="el-GR" b="1" dirty="0"/>
              <a:t>ΠΙΝΑΚΑΣ 1. </a:t>
            </a:r>
            <a:r>
              <a:rPr lang="el-GR" dirty="0"/>
              <a:t>ΚΥΡΙΕΣ ΚΑΤΗΓΟΡΙΕΣ ΥΛΙΚΩΝ ΣΥΣΚΕΥΑΣΙΑΣ</a:t>
            </a:r>
          </a:p>
        </p:txBody>
      </p:sp>
    </p:spTree>
    <p:extLst>
      <p:ext uri="{BB962C8B-B14F-4D97-AF65-F5344CB8AC3E}">
        <p14:creationId xmlns:p14="http://schemas.microsoft.com/office/powerpoint/2010/main" val="2717468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34EC94-2F82-48F6-D4CE-F89BDDA5C302}"/>
              </a:ext>
            </a:extLst>
          </p:cNvPr>
          <p:cNvSpPr>
            <a:spLocks noGrp="1"/>
          </p:cNvSpPr>
          <p:nvPr>
            <p:ph type="title"/>
          </p:nvPr>
        </p:nvSpPr>
        <p:spPr/>
        <p:txBody>
          <a:bodyPr/>
          <a:lstStyle/>
          <a:p>
            <a:r>
              <a:rPr lang="el-GR" dirty="0"/>
              <a:t>ΣΥΣΚΕΥΑΣΙΑ</a:t>
            </a:r>
          </a:p>
        </p:txBody>
      </p:sp>
      <p:sp>
        <p:nvSpPr>
          <p:cNvPr id="4" name="Θέση ημερομηνίας 3">
            <a:extLst>
              <a:ext uri="{FF2B5EF4-FFF2-40B4-BE49-F238E27FC236}">
                <a16:creationId xmlns:a16="http://schemas.microsoft.com/office/drawing/2014/main" id="{1EBC7C78-55DB-81A0-886E-B09B4D035090}"/>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5" name="Θέση περιεχομένου 4">
            <a:extLst>
              <a:ext uri="{FF2B5EF4-FFF2-40B4-BE49-F238E27FC236}">
                <a16:creationId xmlns:a16="http://schemas.microsoft.com/office/drawing/2014/main" id="{C065CFB7-A3EB-1D0A-CF62-A5B42B01890C}"/>
              </a:ext>
            </a:extLst>
          </p:cNvPr>
          <p:cNvSpPr txBox="1">
            <a:spLocks noGrp="1"/>
          </p:cNvSpPr>
          <p:nvPr>
            <p:ph idx="1"/>
          </p:nvPr>
        </p:nvSpPr>
        <p:spPr>
          <a:xfrm>
            <a:off x="819826" y="2374823"/>
            <a:ext cx="10335854" cy="3298082"/>
          </a:xfrm>
          <a:prstGeom prst="rect">
            <a:avLst/>
          </a:prstGeom>
          <a:noFill/>
        </p:spPr>
        <p:txBody>
          <a:bodyPr wrap="square">
            <a:spAutoFit/>
          </a:bodyPr>
          <a:lstStyle/>
          <a:p>
            <a:pPr marL="285750" indent="-285750">
              <a:buFont typeface="Wingdings" panose="05000000000000000000" pitchFamily="2" charset="2"/>
              <a:buChar char="Ø"/>
            </a:pPr>
            <a:r>
              <a:rPr lang="el-GR" sz="2000" dirty="0"/>
              <a:t>Η μεγάλη σπουδαιότητα της συσκευασίας των τροφίμων αποδεικνύεται και από το γεγονός ότι </a:t>
            </a:r>
            <a:r>
              <a:rPr lang="el-GR" sz="2000" b="1" u="sng" dirty="0"/>
              <a:t>σχεδόν όλα τα τρόφιμα πωλούνται συσκευασμένα. </a:t>
            </a:r>
            <a:endParaRPr lang="en-US" sz="2000" b="1" u="sng" dirty="0"/>
          </a:p>
          <a:p>
            <a:pPr marL="285750" indent="-285750">
              <a:buFont typeface="Wingdings" panose="05000000000000000000" pitchFamily="2" charset="2"/>
              <a:buChar char="Ø"/>
            </a:pPr>
            <a:r>
              <a:rPr lang="el-GR" sz="2000" dirty="0"/>
              <a:t>Παρ' όλα αυτά, η συσκευασία, πολλές φορές, θεωρείται λανθασμένα </a:t>
            </a:r>
            <a:r>
              <a:rPr lang="el-GR" sz="2000" b="1" i="1" dirty="0"/>
              <a:t>ως αναγκαίο κακό ή ως άχρηστο κόστος</a:t>
            </a:r>
            <a:r>
              <a:rPr lang="el-GR" sz="2000" dirty="0"/>
              <a:t>.</a:t>
            </a:r>
            <a:endParaRPr lang="en-US" sz="2000" dirty="0"/>
          </a:p>
          <a:p>
            <a:pPr marL="285750" indent="-285750">
              <a:buFont typeface="Wingdings" panose="05000000000000000000" pitchFamily="2" charset="2"/>
              <a:buChar char="Ø"/>
            </a:pPr>
            <a:r>
              <a:rPr lang="el-GR" sz="2000" dirty="0"/>
              <a:t> Κατά τη γνώμη δε πολλών καταναλωτών, η συσκευασία είναι στην </a:t>
            </a:r>
            <a:r>
              <a:rPr lang="el-GR" sz="2000" b="1" i="1" dirty="0"/>
              <a:t>καλύτερη περίπτωση περιττή και στη χειρότερη περίπτωση σοβαρή σπατάλη φυσικών πόρων και πληγή για το περιβάλλον</a:t>
            </a:r>
            <a:r>
              <a:rPr lang="el-GR" sz="2000" dirty="0"/>
              <a:t>. </a:t>
            </a:r>
            <a:endParaRPr lang="en-US" sz="2000" dirty="0"/>
          </a:p>
          <a:p>
            <a:endParaRPr lang="el-GR" sz="2000" dirty="0"/>
          </a:p>
        </p:txBody>
      </p:sp>
    </p:spTree>
    <p:extLst>
      <p:ext uri="{BB962C8B-B14F-4D97-AF65-F5344CB8AC3E}">
        <p14:creationId xmlns:p14="http://schemas.microsoft.com/office/powerpoint/2010/main" val="3833404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34EC94-2F82-48F6-D4CE-F89BDDA5C302}"/>
              </a:ext>
            </a:extLst>
          </p:cNvPr>
          <p:cNvSpPr>
            <a:spLocks noGrp="1"/>
          </p:cNvSpPr>
          <p:nvPr>
            <p:ph type="title"/>
          </p:nvPr>
        </p:nvSpPr>
        <p:spPr/>
        <p:txBody>
          <a:bodyPr/>
          <a:lstStyle/>
          <a:p>
            <a:r>
              <a:rPr lang="el-GR" dirty="0"/>
              <a:t>ΣΥΣΚΕΥΑΣΙΑ</a:t>
            </a:r>
          </a:p>
        </p:txBody>
      </p:sp>
      <p:sp>
        <p:nvSpPr>
          <p:cNvPr id="4" name="Θέση ημερομηνίας 3">
            <a:extLst>
              <a:ext uri="{FF2B5EF4-FFF2-40B4-BE49-F238E27FC236}">
                <a16:creationId xmlns:a16="http://schemas.microsoft.com/office/drawing/2014/main" id="{1EBC7C78-55DB-81A0-886E-B09B4D035090}"/>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5" name="Θέση περιεχομένου 4">
            <a:extLst>
              <a:ext uri="{FF2B5EF4-FFF2-40B4-BE49-F238E27FC236}">
                <a16:creationId xmlns:a16="http://schemas.microsoft.com/office/drawing/2014/main" id="{C065CFB7-A3EB-1D0A-CF62-A5B42B01890C}"/>
              </a:ext>
            </a:extLst>
          </p:cNvPr>
          <p:cNvSpPr txBox="1">
            <a:spLocks noGrp="1"/>
          </p:cNvSpPr>
          <p:nvPr>
            <p:ph idx="1"/>
          </p:nvPr>
        </p:nvSpPr>
        <p:spPr>
          <a:xfrm>
            <a:off x="690113" y="2019865"/>
            <a:ext cx="10964174" cy="4313745"/>
          </a:xfrm>
          <a:prstGeom prst="rect">
            <a:avLst/>
          </a:prstGeom>
          <a:noFill/>
        </p:spPr>
        <p:txBody>
          <a:bodyPr wrap="square">
            <a:spAutoFit/>
          </a:bodyPr>
          <a:lstStyle/>
          <a:p>
            <a:pPr marL="285750" indent="-285750">
              <a:buFont typeface="Wingdings" panose="05000000000000000000" pitchFamily="2" charset="2"/>
              <a:buChar char="Ø"/>
            </a:pPr>
            <a:r>
              <a:rPr lang="el-GR" sz="2000" dirty="0"/>
              <a:t>Αυτή η λάθος θεώρηση προέρχεται από το γεγονός ότι οι λειτουργίες που έχει να επιτελέσει η συσκευασία είναι είτε άγνωστες στο πλατύ κοινό ή δεν έχουν αναλυθεί και, εκτιμηθεί επαρκώς. </a:t>
            </a:r>
            <a:endParaRPr lang="en-US" sz="2000" dirty="0"/>
          </a:p>
          <a:p>
            <a:pPr marL="285750" indent="-285750">
              <a:buFont typeface="Wingdings" panose="05000000000000000000" pitchFamily="2" charset="2"/>
              <a:buChar char="Ø"/>
            </a:pPr>
            <a:r>
              <a:rPr lang="el-GR" sz="2000" dirty="0"/>
              <a:t>Το πιθανότερο είναι τη στιγμή που οι περισσότεροι καταναλωτές έρχονται σ' επαφή με τη συσκευασία ενός τροφίμου, η αποστολή της συσκευασίας να έχει ήδη εκπληρωθεί οπότε η συσκευασία να είναι πλέον όντως άχρηστη.</a:t>
            </a:r>
          </a:p>
          <a:p>
            <a:pPr marL="285750" indent="-285750">
              <a:buFont typeface="Wingdings" panose="05000000000000000000" pitchFamily="2" charset="2"/>
              <a:buChar char="Ø"/>
            </a:pPr>
            <a:r>
              <a:rPr lang="el-GR" sz="2000" dirty="0"/>
              <a:t>Για τη βιομηχανία τροφίμων των Η.Π.Α., </a:t>
            </a:r>
            <a:r>
              <a:rPr lang="el-GR" sz="2000" b="1" i="1" dirty="0"/>
              <a:t>το κόστος της συσκευασίας αντιπροσωπεύει κατά μέσον όρο το 15% [4] του κόστους των τροφίμων </a:t>
            </a:r>
            <a:r>
              <a:rPr lang="el-GR" sz="2000" dirty="0"/>
              <a:t>στο στάδιο της εξόδου τους από το εργοστάσιο (</a:t>
            </a:r>
            <a:r>
              <a:rPr lang="en-US" sz="2000" b="1" i="1" dirty="0"/>
              <a:t>ex factory cost</a:t>
            </a:r>
            <a:r>
              <a:rPr lang="el-GR" sz="2000" dirty="0"/>
              <a:t>) και αυτό αποτελεί ένα σημαντικό οικονομικό κίνητρο και πρόκληση για τους ασχολούμενους με τη συσκευασία των τροφίμων για μείωση της συσκευασίας χωρίς όμως να θιγεί η προστασία που αυτή προσφέρει στο τρόφιμο.</a:t>
            </a:r>
          </a:p>
          <a:p>
            <a:endParaRPr lang="el-GR" sz="2000" dirty="0"/>
          </a:p>
        </p:txBody>
      </p:sp>
    </p:spTree>
    <p:extLst>
      <p:ext uri="{BB962C8B-B14F-4D97-AF65-F5344CB8AC3E}">
        <p14:creationId xmlns:p14="http://schemas.microsoft.com/office/powerpoint/2010/main" val="1464066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1AFAA523-EE17-3B1A-E31E-46B8DC4BD530}"/>
              </a:ext>
            </a:extLst>
          </p:cNvPr>
          <p:cNvSpPr>
            <a:spLocks noGrp="1"/>
          </p:cNvSpPr>
          <p:nvPr>
            <p:ph type="dt" sz="half" idx="10"/>
          </p:nvPr>
        </p:nvSpPr>
        <p:spPr/>
        <p:txBody>
          <a:bodyPr/>
          <a:lstStyle/>
          <a:p>
            <a:fld id="{9919D905-D926-4C7C-8880-7B55EA2B77E6}" type="datetime1">
              <a:rPr lang="el-GR" smtClean="0"/>
              <a:t>29/7/2023</a:t>
            </a:fld>
            <a:endParaRPr lang="en-US"/>
          </a:p>
        </p:txBody>
      </p:sp>
      <p:sp>
        <p:nvSpPr>
          <p:cNvPr id="4" name="TextBox 3">
            <a:extLst>
              <a:ext uri="{FF2B5EF4-FFF2-40B4-BE49-F238E27FC236}">
                <a16:creationId xmlns:a16="http://schemas.microsoft.com/office/drawing/2014/main" id="{741277C4-D21F-CA28-98E3-DD7B46D1AEA7}"/>
              </a:ext>
            </a:extLst>
          </p:cNvPr>
          <p:cNvSpPr txBox="1"/>
          <p:nvPr/>
        </p:nvSpPr>
        <p:spPr>
          <a:xfrm>
            <a:off x="592759" y="1224320"/>
            <a:ext cx="10823510" cy="4524315"/>
          </a:xfrm>
          <a:prstGeom prst="rect">
            <a:avLst/>
          </a:prstGeom>
          <a:noFill/>
        </p:spPr>
        <p:txBody>
          <a:bodyPr wrap="square">
            <a:spAutoFit/>
          </a:bodyPr>
          <a:lstStyle/>
          <a:p>
            <a:pPr marL="3175" marR="30480" algn="just">
              <a:spcAft>
                <a:spcPts val="0"/>
              </a:spcAft>
            </a:pPr>
            <a:r>
              <a:rPr lang="el-GR" sz="2400" dirty="0"/>
              <a:t>Η συσκευασία (ως μέσον) ενός τροφίμου είναι μια κατασκευή η οποία περιέχει το προϊόν. Οι λειτουργίες που επιτελεί είναι:</a:t>
            </a:r>
            <a:endParaRPr lang="en-US" sz="2400" dirty="0"/>
          </a:p>
          <a:p>
            <a:pPr marL="342900" marR="0" lvl="0" indent="-342900">
              <a:spcAft>
                <a:spcPts val="0"/>
              </a:spcAft>
              <a:buFont typeface="Wingdings" panose="05000000000000000000" pitchFamily="2" charset="2"/>
              <a:buChar char="q"/>
              <a:tabLst>
                <a:tab pos="146050" algn="l"/>
              </a:tabLst>
            </a:pPr>
            <a:r>
              <a:rPr lang="el-GR" sz="2400" b="1" i="1" dirty="0"/>
              <a:t>Συγκράτηση του προϊόντος (</a:t>
            </a:r>
            <a:r>
              <a:rPr lang="en-US" sz="2400" b="1" i="1" dirty="0"/>
              <a:t>containment</a:t>
            </a:r>
            <a:r>
              <a:rPr lang="el-GR" sz="2400" b="1" i="1" dirty="0"/>
              <a:t>)</a:t>
            </a:r>
            <a:r>
              <a:rPr lang="el-GR" sz="2400" dirty="0"/>
              <a:t>,</a:t>
            </a:r>
            <a:endParaRPr lang="en-US" sz="2400" dirty="0"/>
          </a:p>
          <a:p>
            <a:pPr marL="342900" marR="0" lvl="0" indent="-342900">
              <a:spcAft>
                <a:spcPts val="0"/>
              </a:spcAft>
              <a:buFont typeface="Wingdings" panose="05000000000000000000" pitchFamily="2" charset="2"/>
              <a:buChar char="q"/>
              <a:tabLst>
                <a:tab pos="146050" algn="l"/>
              </a:tabLst>
            </a:pPr>
            <a:r>
              <a:rPr lang="el-GR" sz="2400" b="1" i="1" dirty="0"/>
              <a:t>Προστασία του περιεχομένου προϊόντος (</a:t>
            </a:r>
            <a:r>
              <a:rPr lang="en-US" sz="2400" b="1" i="1" dirty="0"/>
              <a:t>protection</a:t>
            </a:r>
            <a:r>
              <a:rPr lang="el-GR" sz="2400" b="1" i="1" dirty="0"/>
              <a:t>)</a:t>
            </a:r>
            <a:r>
              <a:rPr lang="el-GR" sz="2400" dirty="0"/>
              <a:t>,</a:t>
            </a:r>
            <a:endParaRPr lang="en-US" sz="2400" dirty="0"/>
          </a:p>
          <a:p>
            <a:pPr marL="342900" marR="0" lvl="0" indent="-342900">
              <a:spcAft>
                <a:spcPts val="0"/>
              </a:spcAft>
              <a:buFont typeface="Wingdings" panose="05000000000000000000" pitchFamily="2" charset="2"/>
              <a:buChar char="q"/>
              <a:tabLst>
                <a:tab pos="146050" algn="l"/>
              </a:tabLst>
            </a:pPr>
            <a:r>
              <a:rPr lang="el-GR" sz="2400" b="1" i="1" dirty="0"/>
              <a:t>Διευκόλυνση στην προμήθεια και χρήση του προϊόντος από τον καταναλωτή</a:t>
            </a:r>
            <a:br>
              <a:rPr lang="el-GR" sz="2400" b="1" i="1" dirty="0"/>
            </a:br>
            <a:r>
              <a:rPr lang="el-GR" sz="2400" b="1" i="1" dirty="0"/>
              <a:t>(</a:t>
            </a:r>
            <a:r>
              <a:rPr lang="en-US" sz="2400" b="1" i="1" dirty="0"/>
              <a:t>convenience</a:t>
            </a:r>
            <a:r>
              <a:rPr lang="el-GR" sz="2400" b="1" i="1" dirty="0"/>
              <a:t>),</a:t>
            </a:r>
            <a:endParaRPr lang="en-US" sz="2400" b="1" i="1" dirty="0"/>
          </a:p>
          <a:p>
            <a:pPr marL="342900" marR="0" lvl="0" indent="-342900">
              <a:spcAft>
                <a:spcPts val="0"/>
              </a:spcAft>
              <a:buFont typeface="Wingdings" panose="05000000000000000000" pitchFamily="2" charset="2"/>
              <a:buChar char="q"/>
              <a:tabLst>
                <a:tab pos="146050" algn="l"/>
              </a:tabLst>
            </a:pPr>
            <a:r>
              <a:rPr lang="el-GR" sz="2400" b="1" i="1" dirty="0"/>
              <a:t>Επικοινωνία με τον καταναλωτή (</a:t>
            </a:r>
            <a:r>
              <a:rPr lang="en-US" sz="2400" b="1" i="1" dirty="0"/>
              <a:t>communication</a:t>
            </a:r>
            <a:r>
              <a:rPr lang="el-GR" sz="2400" b="1" i="1" dirty="0"/>
              <a:t>)</a:t>
            </a:r>
            <a:r>
              <a:rPr lang="el-GR" sz="2400" dirty="0"/>
              <a:t>.</a:t>
            </a:r>
            <a:endParaRPr lang="en-US" sz="2400" dirty="0"/>
          </a:p>
          <a:p>
            <a:pPr marL="8890" marR="24130" algn="just">
              <a:spcAft>
                <a:spcPts val="0"/>
              </a:spcAft>
            </a:pPr>
            <a:r>
              <a:rPr lang="el-GR" sz="2400" dirty="0"/>
              <a:t>Η επίτευξη των λειτουργιών αυτών πρέπει να συνδυάζεται απαραίτητα με </a:t>
            </a:r>
            <a:r>
              <a:rPr lang="el-GR" sz="2400" b="1" i="1" dirty="0"/>
              <a:t>το χαμηλότερο δυνατό κόστος</a:t>
            </a:r>
            <a:r>
              <a:rPr lang="el-GR" sz="2400" dirty="0"/>
              <a:t>. Επειδή ιδιαίτερα για τα τρόφιμα, το κόστος συσκευ­ασίας αποτελεί ένα πολύ σημαντικό ποσοστό του κόστους του προϊόντος, επιδι­ώκεται πάντα η χρησιμοποίηση του οικονομικότερου υλικού συσκευασίας από τα κατάλληλα για το συγκεκριμένο τρόφιμο.</a:t>
            </a:r>
            <a:endParaRPr lang="en-US" sz="2400" dirty="0"/>
          </a:p>
        </p:txBody>
      </p:sp>
      <p:sp>
        <p:nvSpPr>
          <p:cNvPr id="6" name="TextBox 5">
            <a:extLst>
              <a:ext uri="{FF2B5EF4-FFF2-40B4-BE49-F238E27FC236}">
                <a16:creationId xmlns:a16="http://schemas.microsoft.com/office/drawing/2014/main" id="{86A81CEE-81A9-478D-62A5-796A67164F3E}"/>
              </a:ext>
            </a:extLst>
          </p:cNvPr>
          <p:cNvSpPr txBox="1"/>
          <p:nvPr/>
        </p:nvSpPr>
        <p:spPr>
          <a:xfrm>
            <a:off x="186905" y="167333"/>
            <a:ext cx="11818189" cy="707886"/>
          </a:xfrm>
          <a:prstGeom prst="rect">
            <a:avLst/>
          </a:prstGeom>
          <a:noFill/>
        </p:spPr>
        <p:txBody>
          <a:bodyPr wrap="square">
            <a:spAutoFit/>
          </a:bodyPr>
          <a:lstStyle/>
          <a:p>
            <a:pPr marL="12065" marR="0" algn="ctr">
              <a:spcBef>
                <a:spcPts val="0"/>
              </a:spcBef>
              <a:spcAft>
                <a:spcPts val="0"/>
              </a:spcAft>
            </a:pPr>
            <a:r>
              <a:rPr lang="el-GR" sz="4000" spc="-10" dirty="0">
                <a:solidFill>
                  <a:srgbClr val="3F2831"/>
                </a:solidFill>
                <a:effectLst/>
                <a:latin typeface="Times New Roman" panose="02020603050405020304" pitchFamily="18" charset="0"/>
                <a:ea typeface="Times New Roman" panose="02020603050405020304" pitchFamily="18" charset="0"/>
              </a:rPr>
              <a:t>Λειτουργίες (</a:t>
            </a:r>
            <a:r>
              <a:rPr lang="en-US" sz="4000" spc="-10" dirty="0">
                <a:solidFill>
                  <a:srgbClr val="3F2831"/>
                </a:solidFill>
                <a:effectLst/>
                <a:latin typeface="Times New Roman" panose="02020603050405020304" pitchFamily="18" charset="0"/>
                <a:ea typeface="Times New Roman" panose="02020603050405020304" pitchFamily="18" charset="0"/>
              </a:rPr>
              <a:t>functions</a:t>
            </a:r>
            <a:r>
              <a:rPr lang="el-GR" sz="4000" spc="-10" dirty="0">
                <a:solidFill>
                  <a:srgbClr val="3F2831"/>
                </a:solidFill>
                <a:effectLst/>
                <a:latin typeface="Times New Roman" panose="02020603050405020304" pitchFamily="18" charset="0"/>
                <a:ea typeface="Times New Roman" panose="02020603050405020304" pitchFamily="18" charset="0"/>
              </a:rPr>
              <a:t>) της συσκευασίας ενός τροφίμου</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75992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3C353B2-5A91-BC3D-FA9B-3225A568BB9C}"/>
              </a:ext>
            </a:extLst>
          </p:cNvPr>
          <p:cNvSpPr>
            <a:spLocks noGrp="1"/>
          </p:cNvSpPr>
          <p:nvPr>
            <p:ph type="title"/>
          </p:nvPr>
        </p:nvSpPr>
        <p:spPr>
          <a:xfrm>
            <a:off x="1066800" y="364387"/>
            <a:ext cx="10058400" cy="881482"/>
          </a:xfrm>
        </p:spPr>
        <p:txBody>
          <a:bodyPr/>
          <a:lstStyle/>
          <a:p>
            <a:pPr algn="ctr"/>
            <a:r>
              <a:rPr lang="el-GR" dirty="0"/>
              <a:t>Συγκράτηση (</a:t>
            </a:r>
            <a:r>
              <a:rPr lang="en-US" dirty="0"/>
              <a:t>containment)</a:t>
            </a:r>
          </a:p>
        </p:txBody>
      </p:sp>
      <p:sp>
        <p:nvSpPr>
          <p:cNvPr id="3" name="Θέση περιεχομένου 2">
            <a:extLst>
              <a:ext uri="{FF2B5EF4-FFF2-40B4-BE49-F238E27FC236}">
                <a16:creationId xmlns:a16="http://schemas.microsoft.com/office/drawing/2014/main" id="{AEE85698-FD07-3F84-958A-CCE952585C23}"/>
              </a:ext>
            </a:extLst>
          </p:cNvPr>
          <p:cNvSpPr>
            <a:spLocks noGrp="1"/>
          </p:cNvSpPr>
          <p:nvPr>
            <p:ph idx="1"/>
          </p:nvPr>
        </p:nvSpPr>
        <p:spPr>
          <a:xfrm>
            <a:off x="595223" y="2103119"/>
            <a:ext cx="5814203" cy="4021635"/>
          </a:xfrm>
        </p:spPr>
        <p:txBody>
          <a:bodyPr>
            <a:normAutofit lnSpcReduction="10000"/>
          </a:bodyPr>
          <a:lstStyle/>
          <a:p>
            <a:pPr>
              <a:buFont typeface="Wingdings" panose="05000000000000000000" pitchFamily="2" charset="2"/>
              <a:buChar char="q"/>
            </a:pPr>
            <a:r>
              <a:rPr lang="en-US" sz="2000" i="1" spc="-5" dirty="0">
                <a:solidFill>
                  <a:srgbClr val="000000"/>
                </a:solidFill>
                <a:effectLst/>
                <a:latin typeface="Times New Roman" panose="02020603050405020304" pitchFamily="18" charset="0"/>
                <a:ea typeface="Times New Roman" panose="02020603050405020304" pitchFamily="18" charset="0"/>
              </a:rPr>
              <a:t> </a:t>
            </a:r>
            <a:r>
              <a:rPr lang="el-GR" sz="2000" spc="-5" dirty="0">
                <a:solidFill>
                  <a:srgbClr val="000000"/>
                </a:solidFill>
                <a:effectLst/>
                <a:latin typeface="Times New Roman" panose="02020603050405020304" pitchFamily="18" charset="0"/>
                <a:ea typeface="Times New Roman" panose="02020603050405020304" pitchFamily="18" charset="0"/>
              </a:rPr>
              <a:t>Αυτή η λειτουργία της συσκευασίας είναι τόσο προφανής που συχνά παραβλέ­</a:t>
            </a:r>
            <a:r>
              <a:rPr lang="el-GR" sz="2000" dirty="0">
                <a:solidFill>
                  <a:srgbClr val="000000"/>
                </a:solidFill>
                <a:effectLst/>
                <a:latin typeface="Times New Roman" panose="02020603050405020304" pitchFamily="18" charset="0"/>
                <a:ea typeface="Times New Roman" panose="02020603050405020304" pitchFamily="18" charset="0"/>
              </a:rPr>
              <a:t>πεται. Οι πρώτες μορφές συσκευασίας επινοήθηκαν πιθανότατα για να κάνουν </a:t>
            </a:r>
            <a:r>
              <a:rPr lang="el-GR" sz="2000" spc="-5" dirty="0">
                <a:solidFill>
                  <a:srgbClr val="000000"/>
                </a:solidFill>
                <a:effectLst/>
                <a:latin typeface="Times New Roman" panose="02020603050405020304" pitchFamily="18" charset="0"/>
                <a:ea typeface="Times New Roman" panose="02020603050405020304" pitchFamily="18" charset="0"/>
              </a:rPr>
              <a:t>ευκολότερες τις μεταφορές των προϊόντων. Είναι προφανές ότι κάποια συσκευ­</a:t>
            </a:r>
            <a:r>
              <a:rPr lang="el-GR" sz="2000" spc="-10" dirty="0">
                <a:solidFill>
                  <a:srgbClr val="000000"/>
                </a:solidFill>
                <a:effectLst/>
                <a:latin typeface="Times New Roman" panose="02020603050405020304" pitchFamily="18" charset="0"/>
                <a:ea typeface="Times New Roman" panose="02020603050405020304" pitchFamily="18" charset="0"/>
              </a:rPr>
              <a:t>ασία απαιτείτο για τη μεταφορά υγρών (όπως γάλα, λάδι, κρασί) καθώς και στε­</a:t>
            </a:r>
            <a:r>
              <a:rPr lang="el-GR" sz="2000" dirty="0">
                <a:solidFill>
                  <a:srgbClr val="000000"/>
                </a:solidFill>
                <a:effectLst/>
                <a:latin typeface="Times New Roman" panose="02020603050405020304" pitchFamily="18" charset="0"/>
                <a:ea typeface="Times New Roman" panose="02020603050405020304" pitchFamily="18" charset="0"/>
              </a:rPr>
              <a:t>ρεών μικρού μεγέθους (όπως σπόροι, καρποί, φρούτα). Για τη μεταφορά τους όλα τα προϊόντα πρέπει να περιέχονται μέσα σε μια «συσκευασία». Η σωστή </a:t>
            </a:r>
            <a:r>
              <a:rPr lang="el-GR" sz="2000" spc="-5" dirty="0">
                <a:solidFill>
                  <a:srgbClr val="000000"/>
                </a:solidFill>
                <a:effectLst/>
                <a:latin typeface="Times New Roman" panose="02020603050405020304" pitchFamily="18" charset="0"/>
                <a:ea typeface="Times New Roman" panose="02020603050405020304" pitchFamily="18" charset="0"/>
              </a:rPr>
              <a:t>συσκευασία περιορίζει στο ελάχιστο τις απώλειες προϊόντος κατά τη μεταφορά αλλά και τη ρύπανση του περιβάλλοντος λόγω των απωλειών αυτών.</a:t>
            </a:r>
          </a:p>
          <a:p>
            <a:pPr marL="0" indent="0">
              <a:buNone/>
            </a:pPr>
            <a:endParaRPr lang="en-US" sz="4000" dirty="0">
              <a:solidFill>
                <a:schemeClr val="tx1">
                  <a:lumMod val="85000"/>
                  <a:lumOff val="15000"/>
                </a:schemeClr>
              </a:solidFill>
            </a:endParaRPr>
          </a:p>
        </p:txBody>
      </p:sp>
      <p:sp>
        <p:nvSpPr>
          <p:cNvPr id="4" name="Θέση ημερομηνίας 3">
            <a:extLst>
              <a:ext uri="{FF2B5EF4-FFF2-40B4-BE49-F238E27FC236}">
                <a16:creationId xmlns:a16="http://schemas.microsoft.com/office/drawing/2014/main" id="{3207E900-DA85-FFC0-81C3-828DA86C15A2}"/>
              </a:ext>
            </a:extLst>
          </p:cNvPr>
          <p:cNvSpPr>
            <a:spLocks noGrp="1"/>
          </p:cNvSpPr>
          <p:nvPr>
            <p:ph type="dt" sz="half" idx="10"/>
          </p:nvPr>
        </p:nvSpPr>
        <p:spPr/>
        <p:txBody>
          <a:bodyPr/>
          <a:lstStyle/>
          <a:p>
            <a:fld id="{5D179434-7293-40E0-98A7-69F3C10321FD}" type="datetime1">
              <a:rPr lang="el-GR" smtClean="0"/>
              <a:t>29/7/2023</a:t>
            </a:fld>
            <a:endParaRPr lang="en-US"/>
          </a:p>
        </p:txBody>
      </p:sp>
      <p:pic>
        <p:nvPicPr>
          <p:cNvPr id="6" name="Εικόνα 5">
            <a:extLst>
              <a:ext uri="{FF2B5EF4-FFF2-40B4-BE49-F238E27FC236}">
                <a16:creationId xmlns:a16="http://schemas.microsoft.com/office/drawing/2014/main" id="{A6B26F8B-F5CE-7733-4849-D2178023EEB1}"/>
              </a:ext>
            </a:extLst>
          </p:cNvPr>
          <p:cNvPicPr>
            <a:picLocks noChangeAspect="1"/>
          </p:cNvPicPr>
          <p:nvPr/>
        </p:nvPicPr>
        <p:blipFill>
          <a:blip r:embed="rId2"/>
          <a:stretch>
            <a:fillRect/>
          </a:stretch>
        </p:blipFill>
        <p:spPr>
          <a:xfrm>
            <a:off x="6601525" y="2380891"/>
            <a:ext cx="5085562" cy="3254426"/>
          </a:xfrm>
          <a:prstGeom prst="rect">
            <a:avLst/>
          </a:prstGeom>
        </p:spPr>
      </p:pic>
    </p:spTree>
    <p:extLst>
      <p:ext uri="{BB962C8B-B14F-4D97-AF65-F5344CB8AC3E}">
        <p14:creationId xmlns:p14="http://schemas.microsoft.com/office/powerpoint/2010/main" val="3729711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7EB0606-FC07-DDA4-3AAF-E71E354A1294}"/>
              </a:ext>
            </a:extLst>
          </p:cNvPr>
          <p:cNvSpPr>
            <a:spLocks noGrp="1"/>
          </p:cNvSpPr>
          <p:nvPr>
            <p:ph type="title"/>
          </p:nvPr>
        </p:nvSpPr>
        <p:spPr>
          <a:xfrm>
            <a:off x="810883" y="381519"/>
            <a:ext cx="10305691" cy="1371600"/>
          </a:xfrm>
        </p:spPr>
        <p:txBody>
          <a:bodyPr anchor="ctr">
            <a:normAutofit fontScale="90000"/>
          </a:bodyPr>
          <a:lstStyle/>
          <a:p>
            <a:pPr marL="27305" marR="0" algn="ctr">
              <a:spcBef>
                <a:spcPts val="3070"/>
              </a:spcBef>
              <a:spcAft>
                <a:spcPts val="0"/>
              </a:spcAft>
              <a:tabLst>
                <a:tab pos="396240" algn="l"/>
              </a:tabLst>
            </a:pPr>
            <a:r>
              <a:rPr lang="el-GR" spc="-25" dirty="0">
                <a:effectLst/>
              </a:rPr>
              <a:t>Προστασία περιεχομένου προϊόντος (</a:t>
            </a:r>
            <a:r>
              <a:rPr lang="en-US" spc="-25" dirty="0">
                <a:effectLst/>
              </a:rPr>
              <a:t>protection</a:t>
            </a:r>
            <a:r>
              <a:rPr lang="el-GR" spc="-25" dirty="0">
                <a:effectLst/>
              </a:rPr>
              <a:t>)</a:t>
            </a:r>
            <a:endParaRPr lang="en-US" dirty="0"/>
          </a:p>
        </p:txBody>
      </p:sp>
      <p:sp>
        <p:nvSpPr>
          <p:cNvPr id="3" name="Θέση περιεχομένου 2">
            <a:extLst>
              <a:ext uri="{FF2B5EF4-FFF2-40B4-BE49-F238E27FC236}">
                <a16:creationId xmlns:a16="http://schemas.microsoft.com/office/drawing/2014/main" id="{905CA0DC-C2C1-3332-C15C-C76F549AD50B}"/>
              </a:ext>
            </a:extLst>
          </p:cNvPr>
          <p:cNvSpPr>
            <a:spLocks noGrp="1"/>
          </p:cNvSpPr>
          <p:nvPr>
            <p:ph sz="half" idx="1"/>
          </p:nvPr>
        </p:nvSpPr>
        <p:spPr>
          <a:xfrm>
            <a:off x="344158" y="2036623"/>
            <a:ext cx="5185374" cy="4112286"/>
          </a:xfrm>
        </p:spPr>
        <p:txBody>
          <a:bodyPr>
            <a:normAutofit/>
          </a:bodyPr>
          <a:lstStyle/>
          <a:p>
            <a:pPr>
              <a:lnSpc>
                <a:spcPct val="100000"/>
              </a:lnSpc>
            </a:pPr>
            <a:r>
              <a:rPr lang="el-GR" sz="1600" spc="-5" dirty="0"/>
              <a:t>Ο βασικότερος σκοπός της συσκευασίας είναι </a:t>
            </a:r>
            <a:r>
              <a:rPr lang="el-GR" sz="1600" b="1" i="1" spc="-5" dirty="0"/>
              <a:t>η προστασία του περιεχομένου τροφίμου</a:t>
            </a:r>
            <a:r>
              <a:rPr lang="el-GR" sz="1600" spc="-5" dirty="0"/>
              <a:t>. Από την παραγωγή μέχρι την κατανάλωση μεσολαβεί ένα χρονικό διάστημα κυμαινόμενο μεταξύ λίγων ημερών μέχρι και λίγων ετών. Στο διάστημα αυτό το τρόφιμο πρέπει να προστατευθεί από κάθε κίνδυνο ώστε να διατηρήσει την ποιότητα που είχε όταν συσκευαζόταν. Αναλυτικότερα η συσκευασία πρέπει να προσφέρει στο τρόφιμο </a:t>
            </a:r>
            <a:r>
              <a:rPr lang="el-GR" sz="1600" b="1" i="1" spc="-5" dirty="0"/>
              <a:t>προστασία από μηχανικές φθορές, υγρασία και αέρια του περιβάλλοντος, φως, μεγάλες θερμοκρασιακές αλλαγές του περιβάλλοντος, μικροβιακή επιμόλυνση, σκόνες, ακαθαρσίες και ξένες ύλες, έντομα</a:t>
            </a:r>
            <a:r>
              <a:rPr lang="en-US" sz="1600" b="1" i="1" spc="-5" dirty="0"/>
              <a:t> </a:t>
            </a:r>
            <a:r>
              <a:rPr lang="el-GR" sz="1600" b="1" i="1" spc="-5" dirty="0"/>
              <a:t>και τρωκτικά</a:t>
            </a:r>
            <a:r>
              <a:rPr lang="el-GR" sz="1600" spc="-5" dirty="0"/>
              <a:t>. Όλα αυτά δε να τα επιτυγχάνει χωρίς να επιφέρει αλλοιώσεις στα οργανοληπτικά χαρακτηριστικά των τροφίμων ούτε να μεταφέρει σ' αυτά ουσίες επιβλαβείς για την υγεία των καταναλωτών.</a:t>
            </a:r>
          </a:p>
          <a:p>
            <a:pPr>
              <a:lnSpc>
                <a:spcPct val="100000"/>
              </a:lnSpc>
            </a:pPr>
            <a:endParaRPr lang="en-US" sz="1600" dirty="0"/>
          </a:p>
        </p:txBody>
      </p:sp>
      <p:pic>
        <p:nvPicPr>
          <p:cNvPr id="6" name="Εικόνα 5">
            <a:extLst>
              <a:ext uri="{FF2B5EF4-FFF2-40B4-BE49-F238E27FC236}">
                <a16:creationId xmlns:a16="http://schemas.microsoft.com/office/drawing/2014/main" id="{6F75227D-16A7-B8F7-F0EF-C8C7C0E00E2B}"/>
              </a:ext>
            </a:extLst>
          </p:cNvPr>
          <p:cNvPicPr>
            <a:picLocks noChangeAspect="1"/>
          </p:cNvPicPr>
          <p:nvPr/>
        </p:nvPicPr>
        <p:blipFill>
          <a:blip r:embed="rId2"/>
          <a:stretch>
            <a:fillRect/>
          </a:stretch>
        </p:blipFill>
        <p:spPr>
          <a:xfrm>
            <a:off x="5731924" y="2241375"/>
            <a:ext cx="6199698" cy="3305409"/>
          </a:xfrm>
          <a:prstGeom prst="rect">
            <a:avLst/>
          </a:prstGeom>
        </p:spPr>
      </p:pic>
    </p:spTree>
    <p:extLst>
      <p:ext uri="{BB962C8B-B14F-4D97-AF65-F5344CB8AC3E}">
        <p14:creationId xmlns:p14="http://schemas.microsoft.com/office/powerpoint/2010/main" val="2542103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FE5D225-917A-CB6B-0CF3-24B5CF97B8B3}"/>
              </a:ext>
            </a:extLst>
          </p:cNvPr>
          <p:cNvSpPr>
            <a:spLocks noGrp="1"/>
          </p:cNvSpPr>
          <p:nvPr>
            <p:ph type="title"/>
          </p:nvPr>
        </p:nvSpPr>
        <p:spPr>
          <a:xfrm>
            <a:off x="1066800" y="439947"/>
            <a:ext cx="10058400" cy="914400"/>
          </a:xfrm>
        </p:spPr>
        <p:txBody>
          <a:bodyPr>
            <a:normAutofit/>
          </a:bodyPr>
          <a:lstStyle/>
          <a:p>
            <a:pPr algn="ctr"/>
            <a:r>
              <a:rPr lang="el-GR" sz="4400" spc="-10" dirty="0">
                <a:solidFill>
                  <a:srgbClr val="000000"/>
                </a:solidFill>
                <a:effectLst/>
                <a:latin typeface="Times New Roman" panose="02020603050405020304" pitchFamily="18" charset="0"/>
                <a:ea typeface="Times New Roman" panose="02020603050405020304" pitchFamily="18" charset="0"/>
              </a:rPr>
              <a:t>Μηχανικές φθορές</a:t>
            </a:r>
            <a:endParaRPr lang="en-US" sz="8000" dirty="0"/>
          </a:p>
        </p:txBody>
      </p:sp>
      <p:sp>
        <p:nvSpPr>
          <p:cNvPr id="3" name="Θέση περιεχομένου 2">
            <a:extLst>
              <a:ext uri="{FF2B5EF4-FFF2-40B4-BE49-F238E27FC236}">
                <a16:creationId xmlns:a16="http://schemas.microsoft.com/office/drawing/2014/main" id="{667B7C9D-E26D-FCA5-AA4E-50152557DF97}"/>
              </a:ext>
            </a:extLst>
          </p:cNvPr>
          <p:cNvSpPr>
            <a:spLocks noGrp="1"/>
          </p:cNvSpPr>
          <p:nvPr>
            <p:ph idx="1"/>
          </p:nvPr>
        </p:nvSpPr>
        <p:spPr>
          <a:xfrm>
            <a:off x="138024" y="1890961"/>
            <a:ext cx="11110821" cy="4738439"/>
          </a:xfrm>
        </p:spPr>
        <p:txBody>
          <a:bodyPr>
            <a:normAutofit/>
          </a:bodyPr>
          <a:lstStyle/>
          <a:p>
            <a:pPr>
              <a:buFont typeface="Wingdings" panose="05000000000000000000" pitchFamily="2" charset="2"/>
              <a:buChar char="q"/>
            </a:pPr>
            <a:r>
              <a:rPr lang="el-GR" sz="2000" dirty="0"/>
              <a:t>Όλα </a:t>
            </a:r>
            <a:r>
              <a:rPr lang="el-GR" sz="2000" b="1" i="1" dirty="0"/>
              <a:t>τα τρόφιμα </a:t>
            </a:r>
            <a:r>
              <a:rPr lang="el-GR" sz="2000" dirty="0"/>
              <a:t>κατά τη μεταφορά τους μπορούν να υποστούν </a:t>
            </a:r>
            <a:r>
              <a:rPr lang="el-GR" sz="2000" b="1" i="1" dirty="0"/>
              <a:t>μηχανικές φθορές</a:t>
            </a:r>
            <a:r>
              <a:rPr lang="el-GR" sz="2000" dirty="0"/>
              <a:t>. Αυτές οι ζημιές μπορούν να προέλθουν από ξαφνικές προσκρούσεις κατά τη διάρκεια φορτώσεων, εκφορτώσεων και μεταφοράς, από κραδασμούς κατά τη διάρκεια της μεταφοράς με αυτοκίνητα, τρένα, αεροπλάνα και από συμπιέσεις καθώς τα πακέτα είναι τοποθετημένα το ένα πάνω στο άλλο σε αποθήκες ή σε εμπορευματοκιβώτια (κοντέινερ) μέσα στα πλοία.</a:t>
            </a:r>
          </a:p>
          <a:p>
            <a:pPr>
              <a:buFont typeface="Wingdings" panose="05000000000000000000" pitchFamily="2" charset="2"/>
              <a:buChar char="q"/>
            </a:pPr>
            <a:r>
              <a:rPr lang="el-GR" sz="2000" b="1" i="1" dirty="0"/>
              <a:t>Η κατάλληλη συσκευασία των τροφίμων μπορεί να μειώσει την πιθανότητα και την έκταση των μηχανικών φθορών</a:t>
            </a:r>
            <a:r>
              <a:rPr lang="el-GR" sz="2000" dirty="0"/>
              <a:t>. Έτσι ισχυρά και δύσκαμπτα υλικά συσκευασίας (μέταλλα, ξύλο, γυαλί) μπορούν να μειώσουν τις φθορές λόγω συμπίεσης. </a:t>
            </a:r>
            <a:r>
              <a:rPr lang="el-GR" sz="2000" b="1" i="1" dirty="0"/>
              <a:t>Η προσθήκη στη συσκευασία υλικών όπως το μαλακό χαρτί και αφρώδη πλαστικά μπορεί να προστατεύσει το προϊόν από τους κραδασμούς</a:t>
            </a:r>
            <a:r>
              <a:rPr lang="el-GR" sz="2000" dirty="0"/>
              <a:t>. Επίσης </a:t>
            </a:r>
            <a:r>
              <a:rPr lang="el-GR" sz="2000" b="1" i="1" dirty="0"/>
              <a:t>η παρεμπόδιση κίνησης του προϊόντος μέσα στη συσκευασία του εξυπηρετεί τον ίδιο σκοπό. Αυτό μπορεί να γίνει είτε με περιτύλιγμα του προϊόντος μέσα στη συσκευασία ή χρησιμοποιώντας συσκευασία ειδικού σχήματος όπως οι θήκες για τα αυγά και φρούτα.</a:t>
            </a:r>
          </a:p>
          <a:p>
            <a:endParaRPr lang="en-US" sz="2000" dirty="0"/>
          </a:p>
        </p:txBody>
      </p:sp>
      <p:sp>
        <p:nvSpPr>
          <p:cNvPr id="4" name="Θέση ημερομηνίας 3">
            <a:extLst>
              <a:ext uri="{FF2B5EF4-FFF2-40B4-BE49-F238E27FC236}">
                <a16:creationId xmlns:a16="http://schemas.microsoft.com/office/drawing/2014/main" id="{AC11C1F2-00DB-A178-D765-AA1E40C35E54}"/>
              </a:ext>
            </a:extLst>
          </p:cNvPr>
          <p:cNvSpPr>
            <a:spLocks noGrp="1"/>
          </p:cNvSpPr>
          <p:nvPr>
            <p:ph type="dt" sz="half" idx="10"/>
          </p:nvPr>
        </p:nvSpPr>
        <p:spPr/>
        <p:txBody>
          <a:bodyPr/>
          <a:lstStyle/>
          <a:p>
            <a:fld id="{5D179434-7293-40E0-98A7-69F3C10321FD}" type="datetime1">
              <a:rPr lang="el-GR" smtClean="0"/>
              <a:t>29/7/2023</a:t>
            </a:fld>
            <a:endParaRPr lang="en-US"/>
          </a:p>
        </p:txBody>
      </p:sp>
    </p:spTree>
    <p:extLst>
      <p:ext uri="{BB962C8B-B14F-4D97-AF65-F5344CB8AC3E}">
        <p14:creationId xmlns:p14="http://schemas.microsoft.com/office/powerpoint/2010/main" val="3453681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C69E4C-B13E-279F-67C7-8862350BEB43}"/>
              </a:ext>
            </a:extLst>
          </p:cNvPr>
          <p:cNvSpPr>
            <a:spLocks noGrp="1"/>
          </p:cNvSpPr>
          <p:nvPr>
            <p:ph type="title"/>
          </p:nvPr>
        </p:nvSpPr>
        <p:spPr>
          <a:xfrm>
            <a:off x="997789" y="300599"/>
            <a:ext cx="10058400" cy="947176"/>
          </a:xfrm>
        </p:spPr>
        <p:txBody>
          <a:bodyPr>
            <a:normAutofit/>
          </a:bodyPr>
          <a:lstStyle/>
          <a:p>
            <a:pPr algn="ctr"/>
            <a:r>
              <a:rPr lang="el-GR" sz="4000" spc="-5"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Υγρασία</a:t>
            </a:r>
            <a:r>
              <a:rPr lang="el-GR" sz="4000" spc="-5" dirty="0">
                <a:solidFill>
                  <a:srgbClr val="000000"/>
                </a:solidFill>
                <a:effectLst/>
                <a:latin typeface="Arial" panose="020B0604020202020204" pitchFamily="34" charset="0"/>
                <a:ea typeface="Times New Roman" panose="02020603050405020304" pitchFamily="18" charset="0"/>
              </a:rPr>
              <a:t> </a:t>
            </a:r>
            <a:r>
              <a:rPr lang="el-GR" sz="4000" spc="-5"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και</a:t>
            </a:r>
            <a:r>
              <a:rPr lang="el-GR" sz="4000" spc="-5" dirty="0">
                <a:solidFill>
                  <a:srgbClr val="000000"/>
                </a:solidFill>
                <a:effectLst/>
                <a:latin typeface="Arial" panose="020B0604020202020204" pitchFamily="34" charset="0"/>
                <a:ea typeface="Times New Roman" panose="02020603050405020304" pitchFamily="18" charset="0"/>
              </a:rPr>
              <a:t> </a:t>
            </a:r>
            <a:r>
              <a:rPr lang="el-GR" sz="4000" spc="-5"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αέρια</a:t>
            </a:r>
            <a:r>
              <a:rPr lang="el-GR" sz="4000" spc="-5" dirty="0">
                <a:solidFill>
                  <a:srgbClr val="000000"/>
                </a:solidFill>
                <a:effectLst/>
                <a:latin typeface="Arial" panose="020B0604020202020204" pitchFamily="34" charset="0"/>
                <a:ea typeface="Times New Roman" panose="02020603050405020304" pitchFamily="18" charset="0"/>
              </a:rPr>
              <a:t> </a:t>
            </a:r>
            <a:r>
              <a:rPr lang="el-GR" sz="4000" spc="-5"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του</a:t>
            </a:r>
            <a:r>
              <a:rPr lang="el-GR" sz="4000" spc="-5" dirty="0">
                <a:solidFill>
                  <a:srgbClr val="000000"/>
                </a:solidFill>
                <a:effectLst/>
                <a:latin typeface="Arial" panose="020B0604020202020204" pitchFamily="34" charset="0"/>
                <a:ea typeface="Times New Roman" panose="02020603050405020304" pitchFamily="18" charset="0"/>
              </a:rPr>
              <a:t> </a:t>
            </a:r>
            <a:r>
              <a:rPr lang="el-GR" sz="4000" spc="-5"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περιβάλλοντος</a:t>
            </a:r>
            <a:endParaRPr lang="en-US" sz="4000" dirty="0"/>
          </a:p>
        </p:txBody>
      </p:sp>
      <p:sp>
        <p:nvSpPr>
          <p:cNvPr id="3" name="Θέση περιεχομένου 2">
            <a:extLst>
              <a:ext uri="{FF2B5EF4-FFF2-40B4-BE49-F238E27FC236}">
                <a16:creationId xmlns:a16="http://schemas.microsoft.com/office/drawing/2014/main" id="{DD53ECE9-399A-1CBD-4D35-DA9ACAD7ECCC}"/>
              </a:ext>
            </a:extLst>
          </p:cNvPr>
          <p:cNvSpPr>
            <a:spLocks noGrp="1"/>
          </p:cNvSpPr>
          <p:nvPr>
            <p:ph idx="1"/>
          </p:nvPr>
        </p:nvSpPr>
        <p:spPr>
          <a:xfrm>
            <a:off x="193986" y="1938753"/>
            <a:ext cx="5775493" cy="4082485"/>
          </a:xfrm>
        </p:spPr>
        <p:txBody>
          <a:bodyPr>
            <a:noAutofit/>
          </a:bodyPr>
          <a:lstStyle/>
          <a:p>
            <a:pPr>
              <a:buFont typeface="Wingdings" panose="05000000000000000000" pitchFamily="2" charset="2"/>
              <a:buChar char="q"/>
            </a:pPr>
            <a:r>
              <a:rPr lang="el-GR" sz="2000" b="1" i="1" dirty="0"/>
              <a:t>Τρόφιμα με υψηλές </a:t>
            </a:r>
            <a:r>
              <a:rPr lang="el-GR" sz="2000" b="1" i="1" dirty="0" err="1"/>
              <a:t>ενεργότητες</a:t>
            </a:r>
            <a:r>
              <a:rPr lang="el-GR" sz="2000" b="1" i="1" dirty="0"/>
              <a:t> ύδατος (π.χ. κρέας, τυρί) χάνουν υγρασία εάν μείνουν εκτεθειμένα στην ατμόσφαιρα</a:t>
            </a:r>
            <a:r>
              <a:rPr lang="el-GR" sz="2000" dirty="0"/>
              <a:t>. Αυτό συνεπάγεται απώλεια βάρους και πιθανή υποβάθμιση της ποιότητας τους όσον αφορά την εμφάνιση, την υφή και τη γεύση. </a:t>
            </a:r>
          </a:p>
          <a:p>
            <a:pPr>
              <a:buFont typeface="Wingdings" panose="05000000000000000000" pitchFamily="2" charset="2"/>
              <a:buChar char="q"/>
            </a:pPr>
            <a:r>
              <a:rPr lang="el-GR" sz="2000" b="1" i="1" dirty="0"/>
              <a:t>Τρόφιμα με χαμηλές </a:t>
            </a:r>
            <a:r>
              <a:rPr lang="el-GR" sz="2000" b="1" i="1" dirty="0" err="1"/>
              <a:t>ενεργότητες</a:t>
            </a:r>
            <a:r>
              <a:rPr lang="el-GR" sz="2000" b="1" i="1" dirty="0"/>
              <a:t> ύδατος απορροφούν υγρασία από το περιβάλλον και αυτό είναι επιζήμιο για την ποιότητα τους. </a:t>
            </a:r>
            <a:endParaRPr lang="en-US" sz="2000" dirty="0"/>
          </a:p>
        </p:txBody>
      </p:sp>
      <p:sp>
        <p:nvSpPr>
          <p:cNvPr id="4" name="Θέση ημερομηνίας 3">
            <a:extLst>
              <a:ext uri="{FF2B5EF4-FFF2-40B4-BE49-F238E27FC236}">
                <a16:creationId xmlns:a16="http://schemas.microsoft.com/office/drawing/2014/main" id="{4545A067-1EA1-ABF6-C7DF-934032F369BF}"/>
              </a:ext>
            </a:extLst>
          </p:cNvPr>
          <p:cNvSpPr>
            <a:spLocks noGrp="1"/>
          </p:cNvSpPr>
          <p:nvPr>
            <p:ph type="dt" sz="half" idx="10"/>
          </p:nvPr>
        </p:nvSpPr>
        <p:spPr/>
        <p:txBody>
          <a:bodyPr/>
          <a:lstStyle/>
          <a:p>
            <a:fld id="{5D179434-7293-40E0-98A7-69F3C10321FD}" type="datetime1">
              <a:rPr lang="el-GR" smtClean="0"/>
              <a:t>29/7/2023</a:t>
            </a:fld>
            <a:endParaRPr lang="en-US"/>
          </a:p>
        </p:txBody>
      </p:sp>
      <p:grpSp>
        <p:nvGrpSpPr>
          <p:cNvPr id="11" name="Ομάδα 10">
            <a:extLst>
              <a:ext uri="{FF2B5EF4-FFF2-40B4-BE49-F238E27FC236}">
                <a16:creationId xmlns:a16="http://schemas.microsoft.com/office/drawing/2014/main" id="{548CA716-5BF6-6465-2851-C4EB36FC7FD1}"/>
              </a:ext>
            </a:extLst>
          </p:cNvPr>
          <p:cNvGrpSpPr/>
          <p:nvPr/>
        </p:nvGrpSpPr>
        <p:grpSpPr>
          <a:xfrm>
            <a:off x="6499430" y="2085197"/>
            <a:ext cx="4760916" cy="3934540"/>
            <a:chOff x="6447672" y="2233142"/>
            <a:chExt cx="4760916" cy="3934540"/>
          </a:xfrm>
        </p:grpSpPr>
        <p:pic>
          <p:nvPicPr>
            <p:cNvPr id="8" name="Εικόνα 7">
              <a:extLst>
                <a:ext uri="{FF2B5EF4-FFF2-40B4-BE49-F238E27FC236}">
                  <a16:creationId xmlns:a16="http://schemas.microsoft.com/office/drawing/2014/main" id="{D6D9FEEC-741D-F997-590F-B33EA4522EDB}"/>
                </a:ext>
              </a:extLst>
            </p:cNvPr>
            <p:cNvPicPr>
              <a:picLocks noChangeAspect="1"/>
            </p:cNvPicPr>
            <p:nvPr/>
          </p:nvPicPr>
          <p:blipFill>
            <a:blip r:embed="rId2"/>
            <a:stretch>
              <a:fillRect/>
            </a:stretch>
          </p:blipFill>
          <p:spPr>
            <a:xfrm>
              <a:off x="6447672" y="2233142"/>
              <a:ext cx="4760916" cy="1441711"/>
            </a:xfrm>
            <a:prstGeom prst="rect">
              <a:avLst/>
            </a:prstGeom>
          </p:spPr>
        </p:pic>
        <p:pic>
          <p:nvPicPr>
            <p:cNvPr id="10" name="Εικόνα 9">
              <a:extLst>
                <a:ext uri="{FF2B5EF4-FFF2-40B4-BE49-F238E27FC236}">
                  <a16:creationId xmlns:a16="http://schemas.microsoft.com/office/drawing/2014/main" id="{AD7BB2A7-7528-34F0-D5CB-DA835432D562}"/>
                </a:ext>
              </a:extLst>
            </p:cNvPr>
            <p:cNvPicPr>
              <a:picLocks noChangeAspect="1"/>
            </p:cNvPicPr>
            <p:nvPr/>
          </p:nvPicPr>
          <p:blipFill>
            <a:blip r:embed="rId3"/>
            <a:stretch>
              <a:fillRect/>
            </a:stretch>
          </p:blipFill>
          <p:spPr>
            <a:xfrm>
              <a:off x="6447672" y="3701184"/>
              <a:ext cx="4760916" cy="2466498"/>
            </a:xfrm>
            <a:prstGeom prst="rect">
              <a:avLst/>
            </a:prstGeom>
          </p:spPr>
        </p:pic>
      </p:grpSp>
    </p:spTree>
    <p:extLst>
      <p:ext uri="{BB962C8B-B14F-4D97-AF65-F5344CB8AC3E}">
        <p14:creationId xmlns:p14="http://schemas.microsoft.com/office/powerpoint/2010/main" val="3135998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ABA42958-F1CE-3229-CC1B-D2564A853E1B}"/>
              </a:ext>
            </a:extLst>
          </p:cNvPr>
          <p:cNvSpPr>
            <a:spLocks noGrp="1"/>
          </p:cNvSpPr>
          <p:nvPr>
            <p:ph type="dt" sz="half" idx="10"/>
          </p:nvPr>
        </p:nvSpPr>
        <p:spPr/>
        <p:txBody>
          <a:bodyPr/>
          <a:lstStyle/>
          <a:p>
            <a:fld id="{9919D905-D926-4C7C-8880-7B55EA2B77E6}" type="datetime1">
              <a:rPr lang="el-GR" smtClean="0"/>
              <a:t>29/7/2023</a:t>
            </a:fld>
            <a:endParaRPr lang="en-US"/>
          </a:p>
        </p:txBody>
      </p:sp>
      <p:sp>
        <p:nvSpPr>
          <p:cNvPr id="4" name="TextBox 3">
            <a:extLst>
              <a:ext uri="{FF2B5EF4-FFF2-40B4-BE49-F238E27FC236}">
                <a16:creationId xmlns:a16="http://schemas.microsoft.com/office/drawing/2014/main" id="{D5A31C6F-07D0-FB77-98E1-16448B3BE35F}"/>
              </a:ext>
            </a:extLst>
          </p:cNvPr>
          <p:cNvSpPr txBox="1"/>
          <p:nvPr/>
        </p:nvSpPr>
        <p:spPr>
          <a:xfrm>
            <a:off x="841809" y="1124070"/>
            <a:ext cx="10077061" cy="4801314"/>
          </a:xfrm>
          <a:prstGeom prst="rect">
            <a:avLst/>
          </a:prstGeom>
          <a:noFill/>
        </p:spPr>
        <p:txBody>
          <a:bodyPr wrap="square">
            <a:spAutoFit/>
          </a:bodyPr>
          <a:lstStyle/>
          <a:p>
            <a:pPr marL="285750" indent="-285750">
              <a:buFont typeface="Wingdings" panose="05000000000000000000" pitchFamily="2" charset="2"/>
              <a:buChar char="q"/>
            </a:pPr>
            <a:r>
              <a:rPr lang="el-GR" dirty="0"/>
              <a:t>Ορισμένα προϊόντα </a:t>
            </a:r>
            <a:r>
              <a:rPr lang="el-GR" b="1" i="1" dirty="0"/>
              <a:t>συσκευάζονται είτε υπό κενό ή σε τροποποιημένη ατμόσφαιρα. Επομένως, γι' αυτά τα προϊόντα το υλικό συσκευασίας πρέπει να μην</a:t>
            </a:r>
          </a:p>
          <a:p>
            <a:pPr marL="285750" indent="-285750">
              <a:buFont typeface="Wingdings" panose="05000000000000000000" pitchFamily="2" charset="2"/>
              <a:buChar char="q"/>
            </a:pPr>
            <a:r>
              <a:rPr lang="en-US" b="1" i="1" dirty="0"/>
              <a:t> </a:t>
            </a:r>
            <a:r>
              <a:rPr lang="el-GR" b="1" i="1" dirty="0"/>
              <a:t>επιτρέπει τη διέλευση αερίων από ή προς το προϊόν.</a:t>
            </a:r>
          </a:p>
          <a:p>
            <a:pPr marL="285750" indent="-285750">
              <a:buFont typeface="Wingdings" panose="05000000000000000000" pitchFamily="2" charset="2"/>
              <a:buChar char="q"/>
            </a:pPr>
            <a:r>
              <a:rPr lang="el-GR" dirty="0"/>
              <a:t> </a:t>
            </a:r>
            <a:r>
              <a:rPr lang="el-GR" b="1" i="1" dirty="0"/>
              <a:t>Στη συσκευασία φρέσκων φρούτων και λαχανικών το υλικό συσκευασίας πρέπει να επιτρέπει τη διέλευση του οξυγόνου προς το προϊόν και την απομάκρυνση του παραγόμενου διοξειδίου του άνθρακα. </a:t>
            </a:r>
            <a:r>
              <a:rPr lang="el-GR" dirty="0"/>
              <a:t>Διαφορετικά το οξυγόνο μέσα στη συσκευασία θα αντικατασταθεί από το παραγόμενο λόγω αναπνοής διοξείδιο του άνθρακα και θα σχηματιστούν ενώσεις ανεπιθύμητης γεύσης και χρώματος.</a:t>
            </a:r>
          </a:p>
          <a:p>
            <a:pPr marL="285750" indent="-285750">
              <a:buFont typeface="Wingdings" panose="05000000000000000000" pitchFamily="2" charset="2"/>
              <a:buChar char="q"/>
            </a:pPr>
            <a:r>
              <a:rPr lang="el-GR" dirty="0"/>
              <a:t>Για τη διατήρηση του χαρακτηριστικού αρώματος ορισμένων τροφίμων </a:t>
            </a:r>
            <a:r>
              <a:rPr lang="el-GR" b="1" i="1" dirty="0"/>
              <a:t>(π.χ. καφές), είναι απαραίτητο η συσκευασία να εμποδίζει την απώλεια των πτητικών ενώσεων που είναι υπεύθυνες για το άρωμα του προϊόντος</a:t>
            </a:r>
            <a:r>
              <a:rPr lang="el-GR" dirty="0"/>
              <a:t>. Ομοίως πρέπει να εμποδίζει τη διέλευση από το περιβάλλον προς το προϊόν ξένων προς αυτό οσμών.</a:t>
            </a:r>
          </a:p>
          <a:p>
            <a:pPr marL="285750" indent="-285750">
              <a:buFont typeface="Wingdings" panose="05000000000000000000" pitchFamily="2" charset="2"/>
              <a:buChar char="q"/>
            </a:pPr>
            <a:r>
              <a:rPr lang="el-GR" dirty="0"/>
              <a:t>Όταν η διέλευση ατμών και αερίων από ή προς το προϊόν είναι ανεπιθύμητη, χρησιμοποιούνται ως μέσα συσκευασίας κυρίως μεταλλικά ή γυάλινα δοχεία κατάλληλα σφραγισμένα καθώς και ειδικές εύκαμπτες πλαστικές μεμβράνες. Όταν η μερική διέλευση ατμών και αερίων είναι επιθυμητή, χρησιμοποιούνται πλαστικές μεμβράνες με κατάλληλη διαπερατότητα.</a:t>
            </a:r>
          </a:p>
        </p:txBody>
      </p:sp>
      <p:sp>
        <p:nvSpPr>
          <p:cNvPr id="3" name="Τίτλος 1">
            <a:extLst>
              <a:ext uri="{FF2B5EF4-FFF2-40B4-BE49-F238E27FC236}">
                <a16:creationId xmlns:a16="http://schemas.microsoft.com/office/drawing/2014/main" id="{0A74A875-2AB8-EE1F-6924-FF395A86E624}"/>
              </a:ext>
            </a:extLst>
          </p:cNvPr>
          <p:cNvSpPr txBox="1">
            <a:spLocks/>
          </p:cNvSpPr>
          <p:nvPr/>
        </p:nvSpPr>
        <p:spPr>
          <a:xfrm>
            <a:off x="1066800" y="410255"/>
            <a:ext cx="10058400" cy="713815"/>
          </a:xfrm>
          <a:prstGeom prst="rect">
            <a:avLst/>
          </a:prstGeom>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Tahoma" panose="020B0604030504040204" pitchFamily="34" charset="0"/>
                <a:ea typeface="Tahoma" panose="020B0604030504040204" pitchFamily="34" charset="0"/>
                <a:cs typeface="Tahoma" panose="020B0604030504040204" pitchFamily="34" charset="0"/>
              </a:defRPr>
            </a:lvl1pPr>
          </a:lstStyle>
          <a:p>
            <a:pPr algn="ctr"/>
            <a:r>
              <a:rPr lang="el-GR" sz="3600" i="1" spc="-5"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Υγρασία</a:t>
            </a:r>
            <a:r>
              <a:rPr lang="el-GR" sz="3600" i="1" spc="-5" dirty="0">
                <a:solidFill>
                  <a:srgbClr val="000000"/>
                </a:solidFill>
                <a:latin typeface="Arial" panose="020B0604020202020204" pitchFamily="34" charset="0"/>
                <a:ea typeface="Times New Roman" panose="02020603050405020304" pitchFamily="18" charset="0"/>
              </a:rPr>
              <a:t> </a:t>
            </a:r>
            <a:r>
              <a:rPr lang="el-GR" sz="3600" i="1" spc="-5"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και</a:t>
            </a:r>
            <a:r>
              <a:rPr lang="el-GR" sz="3600" i="1" spc="-5" dirty="0">
                <a:solidFill>
                  <a:srgbClr val="000000"/>
                </a:solidFill>
                <a:latin typeface="Arial" panose="020B0604020202020204" pitchFamily="34" charset="0"/>
                <a:ea typeface="Times New Roman" panose="02020603050405020304" pitchFamily="18" charset="0"/>
              </a:rPr>
              <a:t> </a:t>
            </a:r>
            <a:r>
              <a:rPr lang="el-GR" sz="3600" i="1" spc="-5"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αέρια</a:t>
            </a:r>
            <a:r>
              <a:rPr lang="el-GR" sz="3600" i="1" spc="-5" dirty="0">
                <a:solidFill>
                  <a:srgbClr val="000000"/>
                </a:solidFill>
                <a:latin typeface="Arial" panose="020B0604020202020204" pitchFamily="34" charset="0"/>
                <a:ea typeface="Times New Roman" panose="02020603050405020304" pitchFamily="18" charset="0"/>
              </a:rPr>
              <a:t> </a:t>
            </a:r>
            <a:r>
              <a:rPr lang="el-GR" sz="3600" i="1" spc="-5"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του</a:t>
            </a:r>
            <a:r>
              <a:rPr lang="el-GR" sz="3600" i="1" spc="-5" dirty="0">
                <a:solidFill>
                  <a:srgbClr val="000000"/>
                </a:solidFill>
                <a:latin typeface="Arial" panose="020B0604020202020204" pitchFamily="34" charset="0"/>
                <a:ea typeface="Times New Roman" panose="02020603050405020304" pitchFamily="18" charset="0"/>
              </a:rPr>
              <a:t> </a:t>
            </a:r>
            <a:r>
              <a:rPr lang="el-GR" sz="3600" i="1" spc="-5"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περιβάλλοντος</a:t>
            </a:r>
            <a:endParaRPr lang="el-GR" sz="3600" dirty="0"/>
          </a:p>
        </p:txBody>
      </p:sp>
    </p:spTree>
    <p:extLst>
      <p:ext uri="{BB962C8B-B14F-4D97-AF65-F5344CB8AC3E}">
        <p14:creationId xmlns:p14="http://schemas.microsoft.com/office/powerpoint/2010/main" val="770671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7538A9A-D712-B350-A0E3-714C814CB64E}"/>
              </a:ext>
            </a:extLst>
          </p:cNvPr>
          <p:cNvSpPr>
            <a:spLocks noGrp="1"/>
          </p:cNvSpPr>
          <p:nvPr>
            <p:ph type="title"/>
          </p:nvPr>
        </p:nvSpPr>
        <p:spPr/>
        <p:txBody>
          <a:bodyPr/>
          <a:lstStyle/>
          <a:p>
            <a:r>
              <a:rPr lang="el-GR" dirty="0"/>
              <a:t>Τυποποίηση</a:t>
            </a:r>
            <a:r>
              <a:rPr lang="el-GR" baseline="30000" dirty="0"/>
              <a:t>1</a:t>
            </a:r>
            <a:endParaRPr lang="el-GR" dirty="0"/>
          </a:p>
        </p:txBody>
      </p:sp>
      <p:sp>
        <p:nvSpPr>
          <p:cNvPr id="3" name="Θέση περιεχομένου 2">
            <a:extLst>
              <a:ext uri="{FF2B5EF4-FFF2-40B4-BE49-F238E27FC236}">
                <a16:creationId xmlns:a16="http://schemas.microsoft.com/office/drawing/2014/main" id="{988D9901-CB89-05D7-95D0-E745A2F3386F}"/>
              </a:ext>
            </a:extLst>
          </p:cNvPr>
          <p:cNvSpPr>
            <a:spLocks noGrp="1"/>
          </p:cNvSpPr>
          <p:nvPr>
            <p:ph idx="1"/>
          </p:nvPr>
        </p:nvSpPr>
        <p:spPr>
          <a:xfrm>
            <a:off x="993763" y="1996057"/>
            <a:ext cx="10058400" cy="3760891"/>
          </a:xfrm>
        </p:spPr>
        <p:txBody>
          <a:bodyPr>
            <a:normAutofit/>
          </a:bodyPr>
          <a:lstStyle/>
          <a:p>
            <a:pPr>
              <a:buFont typeface="Wingdings" panose="05000000000000000000" pitchFamily="2" charset="2"/>
              <a:buChar char="v"/>
            </a:pPr>
            <a:r>
              <a:rPr lang="el-GR" dirty="0"/>
              <a:t>Με τον οικονομικό και εμπορικό όρο τυποποίηση (στην αγγλική </a:t>
            </a:r>
            <a:r>
              <a:rPr lang="el-GR" dirty="0" err="1"/>
              <a:t>standardization</a:t>
            </a:r>
            <a:r>
              <a:rPr lang="el-GR" dirty="0"/>
              <a:t>), ή απλούστερα </a:t>
            </a:r>
            <a:r>
              <a:rPr lang="el-GR" dirty="0" err="1"/>
              <a:t>στάνταρντς</a:t>
            </a:r>
            <a:r>
              <a:rPr lang="el-GR" dirty="0"/>
              <a:t>, </a:t>
            </a:r>
            <a:r>
              <a:rPr lang="el-GR" b="1" u="sng" dirty="0"/>
              <a:t>χαρακτηρίζεται γενικά η ανάπτυξη ειδικών προτύπων βάσει των οποίων ακολουθείται στη συνέχεια η παραγωγή μεγάλων ποσοτήτων προϊόντων</a:t>
            </a:r>
            <a:r>
              <a:rPr lang="el-GR" dirty="0"/>
              <a:t>, ειδικότερα βιομηχανικών, που να μπορούν μεταξύ τους να </a:t>
            </a:r>
            <a:r>
              <a:rPr lang="el-GR" dirty="0" err="1"/>
              <a:t>συναρμολογούνται</a:t>
            </a:r>
            <a:r>
              <a:rPr lang="el-GR" dirty="0"/>
              <a:t>, χωρίς άλλες προσαρμογές. Έτσι με τον τρόπο αυτό διευκολύνονται τα βιομηχανικά εργοστάσια στη παραγωγή ανταλλακτικών με εξαιρετική μείωση κόστους παραγωγής τους.</a:t>
            </a:r>
          </a:p>
          <a:p>
            <a:pPr>
              <a:buFont typeface="Wingdings" panose="05000000000000000000" pitchFamily="2" charset="2"/>
              <a:buChar char="v"/>
            </a:pPr>
            <a:r>
              <a:rPr lang="el-GR" dirty="0"/>
              <a:t>Στην ουσία το ακολουθούμενο κάθε φορά πρότυπο αποτελεί ένα συγκεκριμένο υπόδειγμα προδιαγραφών επί του οποίου και ακολουθεί η βιομηχανική γραμμή παραγωγής του συγκεκριμένου προϊόντος. Το πρότυπο μπορεί να αφορά όργανα, μηχανήματα που χρησιμοποιούνται για έλεγχο και μετρήσεις διαφόρων χαρακτηριστικών των προϊόντων όπως μέγεθος, χρώμα, βάρος κ.λπ. ή ακόμα τύπους, σκίτσα - σύμβολα χρήσης, μεταφοράς, ή ενεργειών που θα πρέπει να ακολουθηθούν.</a:t>
            </a:r>
          </a:p>
        </p:txBody>
      </p:sp>
      <p:sp>
        <p:nvSpPr>
          <p:cNvPr id="4" name="Θέση ημερομηνίας 3">
            <a:extLst>
              <a:ext uri="{FF2B5EF4-FFF2-40B4-BE49-F238E27FC236}">
                <a16:creationId xmlns:a16="http://schemas.microsoft.com/office/drawing/2014/main" id="{6960D76B-A3A3-0A54-CC16-7B6519641C07}"/>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5" name="TextBox 4">
            <a:extLst>
              <a:ext uri="{FF2B5EF4-FFF2-40B4-BE49-F238E27FC236}">
                <a16:creationId xmlns:a16="http://schemas.microsoft.com/office/drawing/2014/main" id="{292D245A-B0AE-C567-E428-53DE84828DAF}"/>
              </a:ext>
            </a:extLst>
          </p:cNvPr>
          <p:cNvSpPr txBox="1"/>
          <p:nvPr/>
        </p:nvSpPr>
        <p:spPr>
          <a:xfrm>
            <a:off x="4939713" y="5937514"/>
            <a:ext cx="9142275" cy="369332"/>
          </a:xfrm>
          <a:prstGeom prst="rect">
            <a:avLst/>
          </a:prstGeom>
          <a:noFill/>
        </p:spPr>
        <p:txBody>
          <a:bodyPr wrap="square">
            <a:spAutoFit/>
          </a:bodyPr>
          <a:lstStyle/>
          <a:p>
            <a:pPr algn="l"/>
            <a:r>
              <a:rPr lang="el-GR" b="0" i="0" baseline="30000" dirty="0">
                <a:solidFill>
                  <a:srgbClr val="202122"/>
                </a:solidFill>
                <a:effectLst/>
                <a:latin typeface="Arial" panose="020B0604020202020204" pitchFamily="34" charset="0"/>
              </a:rPr>
              <a:t>1</a:t>
            </a:r>
            <a:r>
              <a:rPr lang="el-GR" b="0" i="0" dirty="0">
                <a:solidFill>
                  <a:srgbClr val="202122"/>
                </a:solidFill>
                <a:effectLst/>
                <a:latin typeface="Arial" panose="020B0604020202020204" pitchFamily="34" charset="0"/>
              </a:rPr>
              <a:t>"Εγκυκλοπαίδεια Πάπυρος </a:t>
            </a:r>
            <a:r>
              <a:rPr lang="en-US" b="0" i="0" dirty="0">
                <a:solidFill>
                  <a:srgbClr val="202122"/>
                </a:solidFill>
                <a:effectLst/>
                <a:latin typeface="Arial" panose="020B0604020202020204" pitchFamily="34" charset="0"/>
              </a:rPr>
              <a:t>Larousse Britannica" </a:t>
            </a:r>
            <a:r>
              <a:rPr lang="el-GR" b="0" i="0" dirty="0">
                <a:solidFill>
                  <a:srgbClr val="202122"/>
                </a:solidFill>
                <a:effectLst/>
                <a:latin typeface="Arial" panose="020B0604020202020204" pitchFamily="34" charset="0"/>
              </a:rPr>
              <a:t>τομ.58ος, σελ.315.</a:t>
            </a:r>
          </a:p>
        </p:txBody>
      </p:sp>
    </p:spTree>
    <p:extLst>
      <p:ext uri="{BB962C8B-B14F-4D97-AF65-F5344CB8AC3E}">
        <p14:creationId xmlns:p14="http://schemas.microsoft.com/office/powerpoint/2010/main" val="1901140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596BB4-C49E-EFE0-3EDE-BA310EA5C011}"/>
              </a:ext>
            </a:extLst>
          </p:cNvPr>
          <p:cNvSpPr>
            <a:spLocks noGrp="1"/>
          </p:cNvSpPr>
          <p:nvPr>
            <p:ph type="title"/>
          </p:nvPr>
        </p:nvSpPr>
        <p:spPr>
          <a:xfrm>
            <a:off x="492967" y="565457"/>
            <a:ext cx="10276114" cy="670457"/>
          </a:xfrm>
        </p:spPr>
        <p:txBody>
          <a:bodyPr>
            <a:normAutofit/>
          </a:bodyPr>
          <a:lstStyle/>
          <a:p>
            <a:pPr algn="ctr"/>
            <a:r>
              <a:rPr lang="el-GR" sz="4000" dirty="0"/>
              <a:t>Φως</a:t>
            </a:r>
            <a:endParaRPr lang="en-US" sz="4000" dirty="0"/>
          </a:p>
        </p:txBody>
      </p:sp>
      <p:sp>
        <p:nvSpPr>
          <p:cNvPr id="3" name="Θέση περιεχομένου 2">
            <a:extLst>
              <a:ext uri="{FF2B5EF4-FFF2-40B4-BE49-F238E27FC236}">
                <a16:creationId xmlns:a16="http://schemas.microsoft.com/office/drawing/2014/main" id="{60BAB8F0-5290-6459-34B5-47F8BCF7CED9}"/>
              </a:ext>
            </a:extLst>
          </p:cNvPr>
          <p:cNvSpPr>
            <a:spLocks noGrp="1"/>
          </p:cNvSpPr>
          <p:nvPr>
            <p:ph idx="1"/>
          </p:nvPr>
        </p:nvSpPr>
        <p:spPr>
          <a:xfrm>
            <a:off x="898848" y="2119554"/>
            <a:ext cx="10058400" cy="1750423"/>
          </a:xfrm>
        </p:spPr>
        <p:txBody>
          <a:bodyPr>
            <a:normAutofit/>
          </a:bodyPr>
          <a:lstStyle/>
          <a:p>
            <a:pPr marL="285750" indent="-285750">
              <a:buFont typeface="Wingdings" panose="05000000000000000000" pitchFamily="2" charset="2"/>
              <a:buChar char="q"/>
            </a:pPr>
            <a:r>
              <a:rPr lang="el-GR" sz="1800" dirty="0">
                <a:latin typeface="+mn-lt"/>
                <a:ea typeface="+mn-ea"/>
                <a:cs typeface="+mn-cs"/>
              </a:rPr>
              <a:t>Πολλά συστατικά των τροφίμων είναι ευαίσθητα στο ηλιακό φως, ιδιαίτερα στο ορατό μπλε και στην υπεριώδη ακτινοβολία. </a:t>
            </a:r>
            <a:r>
              <a:rPr lang="el-GR" sz="1800" b="1" i="1" dirty="0">
                <a:latin typeface="+mn-lt"/>
                <a:ea typeface="+mn-ea"/>
                <a:cs typeface="+mn-cs"/>
              </a:rPr>
              <a:t>Το φως μπορεί να προκαλέσει καταστροφή των βιταμινών, αλλοίωση του χρώματος του τροφίμου και να επιταχύνει το </a:t>
            </a:r>
            <a:r>
              <a:rPr lang="el-GR" sz="1800" b="1" i="1" dirty="0" err="1">
                <a:latin typeface="+mn-lt"/>
                <a:ea typeface="+mn-ea"/>
                <a:cs typeface="+mn-cs"/>
              </a:rPr>
              <a:t>τάγγισμα</a:t>
            </a:r>
            <a:r>
              <a:rPr lang="el-GR" sz="1800" b="1" i="1" dirty="0">
                <a:latin typeface="+mn-lt"/>
                <a:ea typeface="+mn-ea"/>
                <a:cs typeface="+mn-cs"/>
              </a:rPr>
              <a:t> των λιπών. </a:t>
            </a:r>
            <a:r>
              <a:rPr lang="el-GR" sz="1800" dirty="0">
                <a:latin typeface="+mn-lt"/>
                <a:ea typeface="+mn-ea"/>
                <a:cs typeface="+mn-cs"/>
              </a:rPr>
              <a:t>Για να αποφευχθούν αυτές οι μεταβολές χρησιμοποιούνται είτε αδιαφανείς συσκευασίες ή το υλικό συσκευασίας είναι έγχρωμο ώστε να μην επιτρέπει τη διέλευση φωτός μικρού μήκους κύματος (π.χ. φιάλες μπύρας).</a:t>
            </a:r>
            <a:endParaRPr lang="en-US" sz="1800" dirty="0">
              <a:latin typeface="+mn-lt"/>
              <a:ea typeface="+mn-ea"/>
              <a:cs typeface="+mn-cs"/>
            </a:endParaRPr>
          </a:p>
        </p:txBody>
      </p:sp>
      <p:sp>
        <p:nvSpPr>
          <p:cNvPr id="4" name="Θέση ημερομηνίας 3">
            <a:extLst>
              <a:ext uri="{FF2B5EF4-FFF2-40B4-BE49-F238E27FC236}">
                <a16:creationId xmlns:a16="http://schemas.microsoft.com/office/drawing/2014/main" id="{4A72E6BF-6999-1737-A5D4-31341FE3A0F5}"/>
              </a:ext>
            </a:extLst>
          </p:cNvPr>
          <p:cNvSpPr>
            <a:spLocks noGrp="1"/>
          </p:cNvSpPr>
          <p:nvPr>
            <p:ph type="dt" sz="half" idx="10"/>
          </p:nvPr>
        </p:nvSpPr>
        <p:spPr/>
        <p:txBody>
          <a:bodyPr/>
          <a:lstStyle/>
          <a:p>
            <a:fld id="{5D179434-7293-40E0-98A7-69F3C10321FD}" type="datetime1">
              <a:rPr lang="el-GR" smtClean="0"/>
              <a:t>29/7/2023</a:t>
            </a:fld>
            <a:endParaRPr lang="en-US"/>
          </a:p>
        </p:txBody>
      </p:sp>
      <p:sp>
        <p:nvSpPr>
          <p:cNvPr id="6" name="TextBox 5">
            <a:extLst>
              <a:ext uri="{FF2B5EF4-FFF2-40B4-BE49-F238E27FC236}">
                <a16:creationId xmlns:a16="http://schemas.microsoft.com/office/drawing/2014/main" id="{F7A6FAD1-427C-C08C-0785-F02ADB76C484}"/>
              </a:ext>
            </a:extLst>
          </p:cNvPr>
          <p:cNvSpPr txBox="1"/>
          <p:nvPr/>
        </p:nvSpPr>
        <p:spPr>
          <a:xfrm>
            <a:off x="451271" y="4097497"/>
            <a:ext cx="11289458" cy="535531"/>
          </a:xfrm>
          <a:prstGeom prst="rect">
            <a:avLst/>
          </a:prstGeom>
          <a:noFill/>
        </p:spPr>
        <p:txBody>
          <a:bodyPr wrap="square">
            <a:spAutoFit/>
          </a:bodyPr>
          <a:lstStyle/>
          <a:p>
            <a:pPr algn="ctr">
              <a:lnSpc>
                <a:spcPct val="90000"/>
              </a:lnSpc>
              <a:spcBef>
                <a:spcPct val="0"/>
              </a:spcBef>
            </a:pPr>
            <a:r>
              <a:rPr lang="el-GR" sz="32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Μεγάλες Θερμοκρασιακές αλλαγές του περιβάλλοντος </a:t>
            </a:r>
            <a:endParaRPr lang="en-US" sz="32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18D1C2D3-E26A-8B7D-495E-BF939017EDF5}"/>
              </a:ext>
            </a:extLst>
          </p:cNvPr>
          <p:cNvSpPr txBox="1"/>
          <p:nvPr/>
        </p:nvSpPr>
        <p:spPr>
          <a:xfrm>
            <a:off x="681134" y="4745189"/>
            <a:ext cx="10493829" cy="1477328"/>
          </a:xfrm>
          <a:prstGeom prst="rect">
            <a:avLst/>
          </a:prstGeom>
          <a:noFill/>
        </p:spPr>
        <p:txBody>
          <a:bodyPr wrap="square">
            <a:spAutoFit/>
          </a:bodyPr>
          <a:lstStyle/>
          <a:p>
            <a:pPr marL="285750" indent="-285750">
              <a:buFont typeface="Wingdings" panose="05000000000000000000" pitchFamily="2" charset="2"/>
              <a:buChar char="q"/>
            </a:pPr>
            <a:r>
              <a:rPr lang="el-GR" dirty="0"/>
              <a:t>Η </a:t>
            </a:r>
            <a:r>
              <a:rPr lang="el-GR" b="1" i="1" dirty="0"/>
              <a:t>θερμική μόνωση </a:t>
            </a:r>
            <a:r>
              <a:rPr lang="el-GR" dirty="0"/>
              <a:t>που προσφέρει η συσκευασία στο προϊόν εξαρτάται από το πάχος της και από τη </a:t>
            </a:r>
            <a:r>
              <a:rPr lang="el-GR" b="1" i="1" dirty="0"/>
              <a:t>θερμική αγωγιμότητα και </a:t>
            </a:r>
            <a:r>
              <a:rPr lang="el-GR" b="1" i="1" dirty="0" err="1"/>
              <a:t>ανακλαστικότητα</a:t>
            </a:r>
            <a:r>
              <a:rPr lang="el-GR" b="1" i="1" dirty="0"/>
              <a:t> του υλικού συσκευασίας</a:t>
            </a:r>
            <a:r>
              <a:rPr lang="el-GR" dirty="0"/>
              <a:t>. Επίσης το υλικό συσκευασίας πρέπει να αντέχει στις μεταβολές θερμοκρασίας που είναι πιθανόν να υποστεί. Αυτό αποκτά ιδιαίτερη σημασία όταν το τρόφιμο πρόκειται είτε να θερμανθεί ή να ψυχθεί όντας ήδη συσκευασμένο.</a:t>
            </a:r>
            <a:endParaRPr lang="en-US" dirty="0"/>
          </a:p>
        </p:txBody>
      </p:sp>
    </p:spTree>
    <p:extLst>
      <p:ext uri="{BB962C8B-B14F-4D97-AF65-F5344CB8AC3E}">
        <p14:creationId xmlns:p14="http://schemas.microsoft.com/office/powerpoint/2010/main" val="4293849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4004D7EC-E9DD-4EDF-57CF-B2F08E09E14F}"/>
              </a:ext>
            </a:extLst>
          </p:cNvPr>
          <p:cNvSpPr>
            <a:spLocks noGrp="1"/>
          </p:cNvSpPr>
          <p:nvPr>
            <p:ph type="dt" sz="half" idx="10"/>
          </p:nvPr>
        </p:nvSpPr>
        <p:spPr/>
        <p:txBody>
          <a:bodyPr/>
          <a:lstStyle/>
          <a:p>
            <a:fld id="{9919D905-D926-4C7C-8880-7B55EA2B77E6}" type="datetime1">
              <a:rPr lang="el-GR" smtClean="0"/>
              <a:t>29/7/2023</a:t>
            </a:fld>
            <a:endParaRPr lang="en-US"/>
          </a:p>
        </p:txBody>
      </p:sp>
      <p:sp>
        <p:nvSpPr>
          <p:cNvPr id="4" name="TextBox 3">
            <a:extLst>
              <a:ext uri="{FF2B5EF4-FFF2-40B4-BE49-F238E27FC236}">
                <a16:creationId xmlns:a16="http://schemas.microsoft.com/office/drawing/2014/main" id="{79DD686C-6F87-5EC1-02D9-B467017E4CF9}"/>
              </a:ext>
            </a:extLst>
          </p:cNvPr>
          <p:cNvSpPr txBox="1"/>
          <p:nvPr/>
        </p:nvSpPr>
        <p:spPr>
          <a:xfrm>
            <a:off x="2605762" y="457200"/>
            <a:ext cx="6097554" cy="646331"/>
          </a:xfrm>
          <a:prstGeom prst="rect">
            <a:avLst/>
          </a:prstGeom>
          <a:noFill/>
        </p:spPr>
        <p:txBody>
          <a:bodyPr wrap="square">
            <a:spAutoFit/>
          </a:bodyPr>
          <a:lstStyle/>
          <a:p>
            <a:pPr algn="ctr"/>
            <a:r>
              <a:rPr lang="el-GR" sz="3600" b="1" dirty="0"/>
              <a:t>Μικροβιακή επιμόλυνση</a:t>
            </a:r>
            <a:endParaRPr lang="en-US" sz="3600" b="1" dirty="0"/>
          </a:p>
        </p:txBody>
      </p:sp>
      <p:sp>
        <p:nvSpPr>
          <p:cNvPr id="6" name="TextBox 5">
            <a:extLst>
              <a:ext uri="{FF2B5EF4-FFF2-40B4-BE49-F238E27FC236}">
                <a16:creationId xmlns:a16="http://schemas.microsoft.com/office/drawing/2014/main" id="{C453BC4C-F10A-B4BB-1C04-A703EE12563E}"/>
              </a:ext>
            </a:extLst>
          </p:cNvPr>
          <p:cNvSpPr txBox="1"/>
          <p:nvPr/>
        </p:nvSpPr>
        <p:spPr>
          <a:xfrm>
            <a:off x="625151" y="1166843"/>
            <a:ext cx="11047445" cy="2862322"/>
          </a:xfrm>
          <a:prstGeom prst="rect">
            <a:avLst/>
          </a:prstGeom>
          <a:noFill/>
        </p:spPr>
        <p:txBody>
          <a:bodyPr wrap="square">
            <a:spAutoFit/>
          </a:bodyPr>
          <a:lstStyle/>
          <a:p>
            <a:pPr marL="285750" indent="-285750">
              <a:buFont typeface="Wingdings" panose="05000000000000000000" pitchFamily="2" charset="2"/>
              <a:buChar char="q"/>
            </a:pPr>
            <a:r>
              <a:rPr lang="el-GR" dirty="0"/>
              <a:t>Αυτή είναι μια από τις σημαντικότερες λειτουργίες της συσκευασίας. </a:t>
            </a:r>
            <a:r>
              <a:rPr lang="el-GR" b="1" i="1" dirty="0"/>
              <a:t>Σε περίπτωση που το τρόφιμο έχει αποστειρωθεί, οποιαδήποτε μικροβιακή επιμόλυνση μετά την αποστείρωση πρέπει με κάθε τρόπο να αποφευχθεί</a:t>
            </a:r>
            <a:r>
              <a:rPr lang="el-GR" dirty="0"/>
              <a:t>. </a:t>
            </a:r>
            <a:endParaRPr lang="en-US" dirty="0"/>
          </a:p>
          <a:p>
            <a:pPr marL="285750" indent="-285750">
              <a:buFont typeface="Wingdings" panose="05000000000000000000" pitchFamily="2" charset="2"/>
              <a:buChar char="q"/>
            </a:pPr>
            <a:r>
              <a:rPr lang="el-GR" b="1" i="1" dirty="0"/>
              <a:t>Μεταλλικά κουτιά και γυάλινα δοχεία κατάλληλα σφραγισμένα καθώς και </a:t>
            </a:r>
            <a:r>
              <a:rPr lang="en-US" b="1" i="1" dirty="0"/>
              <a:t>laminates</a:t>
            </a:r>
            <a:r>
              <a:rPr lang="el-GR" b="1" i="1" dirty="0"/>
              <a:t> (συνδυασμοί εύκαμπτων υλικών συσκευασίας) είναι τα καταλληλότερα μέσα συσκευασίας γι' αυτά τα τρόφιμα</a:t>
            </a:r>
            <a:r>
              <a:rPr lang="el-GR" dirty="0"/>
              <a:t>.</a:t>
            </a:r>
            <a:endParaRPr lang="en-US" dirty="0"/>
          </a:p>
          <a:p>
            <a:pPr marL="285750" indent="-285750">
              <a:buFont typeface="Wingdings" panose="05000000000000000000" pitchFamily="2" charset="2"/>
              <a:buChar char="q"/>
            </a:pPr>
            <a:r>
              <a:rPr lang="el-GR" dirty="0"/>
              <a:t>Προκειμένου </a:t>
            </a:r>
            <a:r>
              <a:rPr lang="el-GR" b="1" i="1" dirty="0"/>
              <a:t>για παστεριωμένα προϊόντα </a:t>
            </a:r>
            <a:r>
              <a:rPr lang="el-GR" dirty="0"/>
              <a:t>ή για προϊόντα που συντηρούνται με ξήρανση, κατάψυξη, πάστωμα ή κάπνισμα</a:t>
            </a:r>
            <a:r>
              <a:rPr lang="en-US" dirty="0"/>
              <a:t> </a:t>
            </a:r>
            <a:r>
              <a:rPr lang="el-GR" b="1" i="1" dirty="0"/>
              <a:t>αυτός ο ρόλος της συσκευασίας δεν είναι τόσο ζωτικής σημασίας</a:t>
            </a:r>
            <a:r>
              <a:rPr lang="el-GR" dirty="0"/>
              <a:t>, αλλά και πάλι η συσκευασία πρέπει να προσφέρει υψηλό βαθμό προστασίας από μικροβιακή επιμόλυνση.</a:t>
            </a:r>
          </a:p>
        </p:txBody>
      </p:sp>
      <p:sp>
        <p:nvSpPr>
          <p:cNvPr id="8" name="TextBox 7">
            <a:extLst>
              <a:ext uri="{FF2B5EF4-FFF2-40B4-BE49-F238E27FC236}">
                <a16:creationId xmlns:a16="http://schemas.microsoft.com/office/drawing/2014/main" id="{29B8B031-B7FB-0040-2B77-E20683776C97}"/>
              </a:ext>
            </a:extLst>
          </p:cNvPr>
          <p:cNvSpPr txBox="1"/>
          <p:nvPr/>
        </p:nvSpPr>
        <p:spPr>
          <a:xfrm>
            <a:off x="1800807" y="3984331"/>
            <a:ext cx="7968343" cy="584775"/>
          </a:xfrm>
          <a:prstGeom prst="rect">
            <a:avLst/>
          </a:prstGeom>
          <a:noFill/>
        </p:spPr>
        <p:txBody>
          <a:bodyPr wrap="square">
            <a:spAutoFit/>
          </a:bodyPr>
          <a:lstStyle/>
          <a:p>
            <a:pPr algn="ctr"/>
            <a:r>
              <a:rPr lang="el-GR" sz="3200" b="1" dirty="0"/>
              <a:t>Σκόνες, ακαθαρσίες και ξένες ύλες</a:t>
            </a:r>
            <a:endParaRPr lang="en-US" sz="3200" b="1" dirty="0"/>
          </a:p>
        </p:txBody>
      </p:sp>
      <p:sp>
        <p:nvSpPr>
          <p:cNvPr id="10" name="TextBox 9">
            <a:extLst>
              <a:ext uri="{FF2B5EF4-FFF2-40B4-BE49-F238E27FC236}">
                <a16:creationId xmlns:a16="http://schemas.microsoft.com/office/drawing/2014/main" id="{AA863760-8F84-40E1-1DB5-72F081C8FEDD}"/>
              </a:ext>
            </a:extLst>
          </p:cNvPr>
          <p:cNvSpPr txBox="1"/>
          <p:nvPr/>
        </p:nvSpPr>
        <p:spPr>
          <a:xfrm>
            <a:off x="2736201" y="4485500"/>
            <a:ext cx="6097554" cy="584775"/>
          </a:xfrm>
          <a:prstGeom prst="rect">
            <a:avLst/>
          </a:prstGeom>
          <a:noFill/>
        </p:spPr>
        <p:txBody>
          <a:bodyPr wrap="square">
            <a:spAutoFit/>
          </a:bodyPr>
          <a:lstStyle/>
          <a:p>
            <a:pPr algn="ctr"/>
            <a:r>
              <a:rPr lang="el-GR" sz="3200" b="1" dirty="0"/>
              <a:t>Έντομα και τρωκτικά</a:t>
            </a:r>
            <a:endParaRPr lang="en-US" sz="3200" b="1" dirty="0"/>
          </a:p>
        </p:txBody>
      </p:sp>
      <p:sp>
        <p:nvSpPr>
          <p:cNvPr id="12" name="TextBox 11">
            <a:extLst>
              <a:ext uri="{FF2B5EF4-FFF2-40B4-BE49-F238E27FC236}">
                <a16:creationId xmlns:a16="http://schemas.microsoft.com/office/drawing/2014/main" id="{462953E9-745E-62BA-2E09-E072D94C2D2C}"/>
              </a:ext>
            </a:extLst>
          </p:cNvPr>
          <p:cNvSpPr txBox="1"/>
          <p:nvPr/>
        </p:nvSpPr>
        <p:spPr>
          <a:xfrm>
            <a:off x="1159240" y="5229492"/>
            <a:ext cx="9505650" cy="646331"/>
          </a:xfrm>
          <a:prstGeom prst="rect">
            <a:avLst/>
          </a:prstGeom>
          <a:noFill/>
        </p:spPr>
        <p:txBody>
          <a:bodyPr wrap="square">
            <a:spAutoFit/>
          </a:bodyPr>
          <a:lstStyle/>
          <a:p>
            <a:r>
              <a:rPr lang="el-GR" dirty="0"/>
              <a:t>Πλήρης προστασία από έντομα και τρωκτικά παρέχεται μόνον από τα μεταλλικά</a:t>
            </a:r>
          </a:p>
          <a:p>
            <a:r>
              <a:rPr lang="el-GR" dirty="0"/>
              <a:t>κουτιά και γυάλινα δοχεία.</a:t>
            </a:r>
          </a:p>
        </p:txBody>
      </p:sp>
    </p:spTree>
    <p:extLst>
      <p:ext uri="{BB962C8B-B14F-4D97-AF65-F5344CB8AC3E}">
        <p14:creationId xmlns:p14="http://schemas.microsoft.com/office/powerpoint/2010/main" val="1517117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C718E38D-251D-8992-E70B-AFA633228456}"/>
              </a:ext>
            </a:extLst>
          </p:cNvPr>
          <p:cNvSpPr>
            <a:spLocks noGrp="1"/>
          </p:cNvSpPr>
          <p:nvPr>
            <p:ph type="dt" sz="half" idx="10"/>
          </p:nvPr>
        </p:nvSpPr>
        <p:spPr/>
        <p:txBody>
          <a:bodyPr/>
          <a:lstStyle/>
          <a:p>
            <a:fld id="{9919D905-D926-4C7C-8880-7B55EA2B77E6}" type="datetime1">
              <a:rPr lang="el-GR" smtClean="0"/>
              <a:t>29/7/2023</a:t>
            </a:fld>
            <a:endParaRPr lang="en-US"/>
          </a:p>
        </p:txBody>
      </p:sp>
      <p:sp>
        <p:nvSpPr>
          <p:cNvPr id="4" name="TextBox 3">
            <a:extLst>
              <a:ext uri="{FF2B5EF4-FFF2-40B4-BE49-F238E27FC236}">
                <a16:creationId xmlns:a16="http://schemas.microsoft.com/office/drawing/2014/main" id="{CAB99940-5198-3A64-090A-B4EE14CD1432}"/>
              </a:ext>
            </a:extLst>
          </p:cNvPr>
          <p:cNvSpPr txBox="1"/>
          <p:nvPr/>
        </p:nvSpPr>
        <p:spPr>
          <a:xfrm>
            <a:off x="1670180" y="457200"/>
            <a:ext cx="9032032" cy="646331"/>
          </a:xfrm>
          <a:prstGeom prst="rect">
            <a:avLst/>
          </a:prstGeom>
          <a:noFill/>
        </p:spPr>
        <p:txBody>
          <a:bodyPr wrap="square">
            <a:spAutoFit/>
          </a:bodyPr>
          <a:lstStyle/>
          <a:p>
            <a:pPr algn="ctr"/>
            <a:r>
              <a:rPr lang="el-GR" sz="3600" dirty="0"/>
              <a:t>Αλληλεπιδράσεις τροφίμου συσκευασίας</a:t>
            </a:r>
            <a:endParaRPr lang="en-US" sz="3600" dirty="0"/>
          </a:p>
        </p:txBody>
      </p:sp>
      <p:sp>
        <p:nvSpPr>
          <p:cNvPr id="6" name="TextBox 5">
            <a:extLst>
              <a:ext uri="{FF2B5EF4-FFF2-40B4-BE49-F238E27FC236}">
                <a16:creationId xmlns:a16="http://schemas.microsoft.com/office/drawing/2014/main" id="{39396103-B21F-2CBB-A12E-DA98078E9A72}"/>
              </a:ext>
            </a:extLst>
          </p:cNvPr>
          <p:cNvSpPr txBox="1"/>
          <p:nvPr/>
        </p:nvSpPr>
        <p:spPr>
          <a:xfrm>
            <a:off x="601824" y="1538035"/>
            <a:ext cx="11168743" cy="3693319"/>
          </a:xfrm>
          <a:prstGeom prst="rect">
            <a:avLst/>
          </a:prstGeom>
          <a:noFill/>
        </p:spPr>
        <p:txBody>
          <a:bodyPr wrap="square">
            <a:spAutoFit/>
          </a:bodyPr>
          <a:lstStyle/>
          <a:p>
            <a:r>
              <a:rPr lang="el-GR" dirty="0"/>
              <a:t>Εκτός από την προστασία που προσφέρει η συσκευασία στα προϊόντα πρέπει τα μέσα συσκευασίας και ιδιαίτερα το εσωτερικό τους να μην προσβάλλουν τα περιεχόμενα τρόφιμα και να μην προσβάλλονται απ' αυτά με οποιονδήποτε τρόπο. Θα πρέπει </a:t>
            </a:r>
            <a:r>
              <a:rPr lang="el-GR" b="1" i="1" dirty="0"/>
              <a:t>να μην επιφέρουν αλλοιώσεις στην οσμή, γεύση και εμφάνιση των τροφίμων ούτε να μεταφέρουν σ' αυτά ουσίες επιβλαβείς για την υγεία του καταναλωτικού κοινού.</a:t>
            </a:r>
            <a:endParaRPr lang="en-US" b="1" i="1" dirty="0"/>
          </a:p>
          <a:p>
            <a:r>
              <a:rPr lang="el-GR" dirty="0"/>
              <a:t>Κατά το Άρθρο 21 του Κεφαλαίου II του Κώδικα Τροφίμων, Ποτών και Αντικειμένων Κοινής Χρήσης</a:t>
            </a:r>
            <a:r>
              <a:rPr lang="el-GR" b="1" dirty="0"/>
              <a:t>: «τα υλικά και αντικείμενα που προορίζονται να έρθουν σε επαφή με τρόφιμα πρέπει να κατασκευάζονται σύμφωνα με τις ορθές πρακτικές κατασκευής ώστε, υπό τις κανονικές ή προβλεπόμενες συνθήκες χρησιμοποίησης τους, να μην μεταφέρουν στα τρόφιμα τα συστατικά τους σε ποσότητα που θα ήταν δυνατό:</a:t>
            </a:r>
          </a:p>
          <a:p>
            <a:pPr marL="285750" indent="-285750">
              <a:buFont typeface="Wingdings" panose="05000000000000000000" pitchFamily="2" charset="2"/>
              <a:buChar char="q"/>
            </a:pPr>
            <a:r>
              <a:rPr lang="el-GR" b="1" dirty="0"/>
              <a:t>να θέσει σε κίνδυνο την ανθρώπινη υγεία</a:t>
            </a:r>
          </a:p>
          <a:p>
            <a:pPr marL="285750" indent="-285750">
              <a:buFont typeface="Wingdings" panose="05000000000000000000" pitchFamily="2" charset="2"/>
              <a:buChar char="q"/>
            </a:pPr>
            <a:r>
              <a:rPr lang="el-GR" b="1" dirty="0"/>
              <a:t>να επιφέρει απαράδεκτη μεταβολή στη σύσταση των τροφίμων ή αλλοίωση των</a:t>
            </a:r>
            <a:r>
              <a:rPr lang="en-US" b="1" dirty="0"/>
              <a:t> </a:t>
            </a:r>
            <a:r>
              <a:rPr lang="el-GR" b="1" dirty="0"/>
              <a:t>οργανοληπτικών χαρακτήρων τους».</a:t>
            </a:r>
          </a:p>
        </p:txBody>
      </p:sp>
    </p:spTree>
    <p:extLst>
      <p:ext uri="{BB962C8B-B14F-4D97-AF65-F5344CB8AC3E}">
        <p14:creationId xmlns:p14="http://schemas.microsoft.com/office/powerpoint/2010/main" val="36530200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6B7C7DA-B67A-F6AB-8FE0-2EAFEDDDC542}"/>
              </a:ext>
            </a:extLst>
          </p:cNvPr>
          <p:cNvSpPr>
            <a:spLocks noGrp="1"/>
          </p:cNvSpPr>
          <p:nvPr>
            <p:ph type="title"/>
          </p:nvPr>
        </p:nvSpPr>
        <p:spPr>
          <a:xfrm>
            <a:off x="338588" y="46037"/>
            <a:ext cx="11468100" cy="1002833"/>
          </a:xfrm>
        </p:spPr>
        <p:txBody>
          <a:bodyPr>
            <a:normAutofit/>
          </a:bodyPr>
          <a:lstStyle/>
          <a:p>
            <a:pPr algn="ctr"/>
            <a:r>
              <a:rPr lang="el-GR" sz="3200" dirty="0"/>
              <a:t>Διευκόλυνση στην προμήθεια και χρήση του προϊόντος από τον καταναλωτή </a:t>
            </a:r>
            <a:endParaRPr lang="en-US" sz="3200" dirty="0"/>
          </a:p>
        </p:txBody>
      </p:sp>
      <p:sp>
        <p:nvSpPr>
          <p:cNvPr id="3" name="Θέση περιεχομένου 2">
            <a:extLst>
              <a:ext uri="{FF2B5EF4-FFF2-40B4-BE49-F238E27FC236}">
                <a16:creationId xmlns:a16="http://schemas.microsoft.com/office/drawing/2014/main" id="{5D4C721A-D1EB-99EE-86D9-B6E71F8C1D7E}"/>
              </a:ext>
            </a:extLst>
          </p:cNvPr>
          <p:cNvSpPr>
            <a:spLocks noGrp="1"/>
          </p:cNvSpPr>
          <p:nvPr>
            <p:ph idx="1"/>
          </p:nvPr>
        </p:nvSpPr>
        <p:spPr>
          <a:xfrm>
            <a:off x="126521" y="1907612"/>
            <a:ext cx="11938958" cy="2191109"/>
          </a:xfrm>
        </p:spPr>
        <p:txBody>
          <a:bodyPr>
            <a:normAutofit/>
          </a:bodyPr>
          <a:lstStyle/>
          <a:p>
            <a:pPr>
              <a:buFont typeface="Wingdings" panose="05000000000000000000" pitchFamily="2" charset="2"/>
              <a:buChar char="q"/>
            </a:pPr>
            <a:r>
              <a:rPr lang="el-GR" sz="1800" dirty="0"/>
              <a:t>Τα τελευταία 60 χρόνια σημειώθηκαν μεγάλες αλλαγές στον τρόπο ζωής των ανθρώπων στις αναπτυγμένες χώρες. Οι άνθρωποι διαθέτουν λιγότερο χρόνο για την προμήθεια των τροφίμων από τα καταστήματα πώλησης και λιγότερο χρόνο για την παρασκευή των γευμάτων. Οι καταναλωτές προμηθεύονται πλέον τα τρόφιμα τους, συσκευασμένα στις ποσότητες που τα χρειάζονται, από τα </a:t>
            </a:r>
            <a:r>
              <a:rPr lang="en-US" sz="1800" dirty="0"/>
              <a:t>supermarkets</a:t>
            </a:r>
            <a:r>
              <a:rPr lang="el-GR" sz="1800" dirty="0"/>
              <a:t>, γρηγορότερα και φτηνότερα απ' ότι στο παρελθόν από τα παραδοσιακά καταστήματα. Πολλές φορές δε, τα τρόφιμα καταναλώνονται απ' ευθείας από τη συσκευασία τους αφού έχει προηγηθεί μια ελάχιστη προετοιμασία του γεύματος. Έτσι η συσκευασία κάνει ευκολότερη την προμήθεια και τη χρήση των προϊόντων από τον σύγχρονο καταναλωτή </a:t>
            </a:r>
            <a:endParaRPr lang="en-US" sz="1800" dirty="0"/>
          </a:p>
        </p:txBody>
      </p:sp>
      <p:sp>
        <p:nvSpPr>
          <p:cNvPr id="4" name="Θέση ημερομηνίας 3">
            <a:extLst>
              <a:ext uri="{FF2B5EF4-FFF2-40B4-BE49-F238E27FC236}">
                <a16:creationId xmlns:a16="http://schemas.microsoft.com/office/drawing/2014/main" id="{D7547F9F-A6FE-136F-8E4E-693EDAD40990}"/>
              </a:ext>
            </a:extLst>
          </p:cNvPr>
          <p:cNvSpPr>
            <a:spLocks noGrp="1"/>
          </p:cNvSpPr>
          <p:nvPr>
            <p:ph type="dt" sz="half" idx="10"/>
          </p:nvPr>
        </p:nvSpPr>
        <p:spPr/>
        <p:txBody>
          <a:bodyPr/>
          <a:lstStyle/>
          <a:p>
            <a:fld id="{5D179434-7293-40E0-98A7-69F3C10321FD}" type="datetime1">
              <a:rPr lang="el-GR" smtClean="0"/>
              <a:t>29/7/2023</a:t>
            </a:fld>
            <a:endParaRPr lang="en-US"/>
          </a:p>
        </p:txBody>
      </p:sp>
      <p:pic>
        <p:nvPicPr>
          <p:cNvPr id="10" name="Εικόνα 9">
            <a:extLst>
              <a:ext uri="{FF2B5EF4-FFF2-40B4-BE49-F238E27FC236}">
                <a16:creationId xmlns:a16="http://schemas.microsoft.com/office/drawing/2014/main" id="{2DA31EB6-A35C-EA85-A5E8-1DCC6280B310}"/>
              </a:ext>
            </a:extLst>
          </p:cNvPr>
          <p:cNvPicPr>
            <a:picLocks noChangeAspect="1"/>
          </p:cNvPicPr>
          <p:nvPr/>
        </p:nvPicPr>
        <p:blipFill>
          <a:blip r:embed="rId2"/>
          <a:stretch>
            <a:fillRect/>
          </a:stretch>
        </p:blipFill>
        <p:spPr>
          <a:xfrm>
            <a:off x="0" y="4098721"/>
            <a:ext cx="12192000" cy="2759279"/>
          </a:xfrm>
          <a:prstGeom prst="rect">
            <a:avLst/>
          </a:prstGeom>
        </p:spPr>
      </p:pic>
    </p:spTree>
    <p:extLst>
      <p:ext uri="{BB962C8B-B14F-4D97-AF65-F5344CB8AC3E}">
        <p14:creationId xmlns:p14="http://schemas.microsoft.com/office/powerpoint/2010/main" val="37695642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6B7C7DA-B67A-F6AB-8FE0-2EAFEDDDC542}"/>
              </a:ext>
            </a:extLst>
          </p:cNvPr>
          <p:cNvSpPr>
            <a:spLocks noGrp="1"/>
          </p:cNvSpPr>
          <p:nvPr>
            <p:ph type="title"/>
          </p:nvPr>
        </p:nvSpPr>
        <p:spPr>
          <a:xfrm>
            <a:off x="338588" y="46037"/>
            <a:ext cx="11468100" cy="1002833"/>
          </a:xfrm>
        </p:spPr>
        <p:txBody>
          <a:bodyPr>
            <a:normAutofit/>
          </a:bodyPr>
          <a:lstStyle/>
          <a:p>
            <a:pPr algn="ctr"/>
            <a:r>
              <a:rPr lang="el-GR" sz="3200" dirty="0"/>
              <a:t>Διευκόλυνση στην προμήθεια και χρήση του προϊόντος από τον καταναλωτή </a:t>
            </a:r>
            <a:endParaRPr lang="en-US" sz="3200" dirty="0"/>
          </a:p>
        </p:txBody>
      </p:sp>
      <p:sp>
        <p:nvSpPr>
          <p:cNvPr id="3" name="Θέση περιεχομένου 2">
            <a:extLst>
              <a:ext uri="{FF2B5EF4-FFF2-40B4-BE49-F238E27FC236}">
                <a16:creationId xmlns:a16="http://schemas.microsoft.com/office/drawing/2014/main" id="{5D4C721A-D1EB-99EE-86D9-B6E71F8C1D7E}"/>
              </a:ext>
            </a:extLst>
          </p:cNvPr>
          <p:cNvSpPr>
            <a:spLocks noGrp="1"/>
          </p:cNvSpPr>
          <p:nvPr>
            <p:ph idx="1"/>
          </p:nvPr>
        </p:nvSpPr>
        <p:spPr>
          <a:xfrm>
            <a:off x="126521" y="2037978"/>
            <a:ext cx="11938958" cy="1664898"/>
          </a:xfrm>
        </p:spPr>
        <p:txBody>
          <a:bodyPr>
            <a:normAutofit/>
          </a:bodyPr>
          <a:lstStyle/>
          <a:p>
            <a:pPr>
              <a:buFont typeface="Wingdings" panose="05000000000000000000" pitchFamily="2" charset="2"/>
              <a:buChar char="q"/>
            </a:pPr>
            <a:r>
              <a:rPr lang="el-GR" sz="1800" dirty="0"/>
              <a:t>Επιδιώκεται </a:t>
            </a:r>
            <a:r>
              <a:rPr lang="el-GR" sz="1800" b="1" i="1" dirty="0"/>
              <a:t>η δυνατότητα εύκολου ανοίγματος και κλεισίματος της συσκευασίας ώστε ο καταναλωτής να λαμβάνει άνετα και με ασφάλεια την επιθυμητή ποσότητα ενός τροφίμου.</a:t>
            </a:r>
            <a:endParaRPr lang="en-US" sz="1800" b="1" i="1" dirty="0"/>
          </a:p>
          <a:p>
            <a:pPr>
              <a:buFont typeface="Wingdings" panose="05000000000000000000" pitchFamily="2" charset="2"/>
              <a:buChar char="q"/>
            </a:pPr>
            <a:r>
              <a:rPr lang="el-GR" sz="1800" dirty="0"/>
              <a:t>Επίσης, επιδιώκεται </a:t>
            </a:r>
            <a:r>
              <a:rPr lang="el-GR" sz="1800" b="1" i="1" dirty="0"/>
              <a:t>η διαμόρφωση της συσκευασίας σε τέτοιο σχήμα και σε τέτοιες διαστάσεις ώστε να είναι εύκολη η αποθήκευση των τροφίμων σε αποθήκες και δυνατή η τοποθέτηση τους σε οικιακά ψυγεία, καταψύκτες και ράφια</a:t>
            </a:r>
            <a:r>
              <a:rPr lang="el-GR" sz="1800" dirty="0"/>
              <a:t>.</a:t>
            </a:r>
            <a:endParaRPr lang="en-US" sz="1800" dirty="0"/>
          </a:p>
        </p:txBody>
      </p:sp>
      <p:sp>
        <p:nvSpPr>
          <p:cNvPr id="4" name="Θέση ημερομηνίας 3">
            <a:extLst>
              <a:ext uri="{FF2B5EF4-FFF2-40B4-BE49-F238E27FC236}">
                <a16:creationId xmlns:a16="http://schemas.microsoft.com/office/drawing/2014/main" id="{D7547F9F-A6FE-136F-8E4E-693EDAD40990}"/>
              </a:ext>
            </a:extLst>
          </p:cNvPr>
          <p:cNvSpPr>
            <a:spLocks noGrp="1"/>
          </p:cNvSpPr>
          <p:nvPr>
            <p:ph type="dt" sz="half" idx="10"/>
          </p:nvPr>
        </p:nvSpPr>
        <p:spPr/>
        <p:txBody>
          <a:bodyPr/>
          <a:lstStyle/>
          <a:p>
            <a:fld id="{5D179434-7293-40E0-98A7-69F3C10321FD}" type="datetime1">
              <a:rPr lang="el-GR" smtClean="0"/>
              <a:t>29/7/2023</a:t>
            </a:fld>
            <a:endParaRPr lang="en-US"/>
          </a:p>
        </p:txBody>
      </p:sp>
      <p:pic>
        <p:nvPicPr>
          <p:cNvPr id="10" name="Εικόνα 9">
            <a:extLst>
              <a:ext uri="{FF2B5EF4-FFF2-40B4-BE49-F238E27FC236}">
                <a16:creationId xmlns:a16="http://schemas.microsoft.com/office/drawing/2014/main" id="{2DA31EB6-A35C-EA85-A5E8-1DCC6280B310}"/>
              </a:ext>
            </a:extLst>
          </p:cNvPr>
          <p:cNvPicPr>
            <a:picLocks noChangeAspect="1"/>
          </p:cNvPicPr>
          <p:nvPr/>
        </p:nvPicPr>
        <p:blipFill>
          <a:blip r:embed="rId2"/>
          <a:stretch>
            <a:fillRect/>
          </a:stretch>
        </p:blipFill>
        <p:spPr>
          <a:xfrm>
            <a:off x="0" y="4098721"/>
            <a:ext cx="12192000" cy="2759279"/>
          </a:xfrm>
          <a:prstGeom prst="rect">
            <a:avLst/>
          </a:prstGeom>
        </p:spPr>
      </p:pic>
    </p:spTree>
    <p:extLst>
      <p:ext uri="{BB962C8B-B14F-4D97-AF65-F5344CB8AC3E}">
        <p14:creationId xmlns:p14="http://schemas.microsoft.com/office/powerpoint/2010/main" val="826872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B400853-5419-D830-3DFF-E64307CE61E6}"/>
              </a:ext>
            </a:extLst>
          </p:cNvPr>
          <p:cNvSpPr>
            <a:spLocks noGrp="1"/>
          </p:cNvSpPr>
          <p:nvPr>
            <p:ph type="title"/>
          </p:nvPr>
        </p:nvSpPr>
        <p:spPr>
          <a:xfrm>
            <a:off x="700716" y="398141"/>
            <a:ext cx="10058400" cy="882663"/>
          </a:xfrm>
        </p:spPr>
        <p:txBody>
          <a:bodyPr anchor="ctr">
            <a:normAutofit/>
          </a:bodyPr>
          <a:lstStyle/>
          <a:p>
            <a:pPr algn="ctr"/>
            <a:r>
              <a:rPr lang="el-GR" sz="3200" dirty="0"/>
              <a:t>«Επικοινωνία» με τον καταναλωτή</a:t>
            </a:r>
            <a:r>
              <a:rPr lang="en-US" sz="3200" dirty="0"/>
              <a:t>-Marketing</a:t>
            </a:r>
            <a:r>
              <a:rPr lang="el-GR" sz="3200" dirty="0"/>
              <a:t> </a:t>
            </a:r>
            <a:endParaRPr lang="en-US" sz="3200" dirty="0"/>
          </a:p>
        </p:txBody>
      </p:sp>
      <p:sp>
        <p:nvSpPr>
          <p:cNvPr id="3" name="Θέση περιεχομένου 2">
            <a:extLst>
              <a:ext uri="{FF2B5EF4-FFF2-40B4-BE49-F238E27FC236}">
                <a16:creationId xmlns:a16="http://schemas.microsoft.com/office/drawing/2014/main" id="{B6963409-94B8-42B8-6878-14543A0A3F39}"/>
              </a:ext>
            </a:extLst>
          </p:cNvPr>
          <p:cNvSpPr>
            <a:spLocks noGrp="1"/>
          </p:cNvSpPr>
          <p:nvPr>
            <p:ph sz="half" idx="1"/>
          </p:nvPr>
        </p:nvSpPr>
        <p:spPr>
          <a:xfrm>
            <a:off x="631705" y="2082037"/>
            <a:ext cx="11143352" cy="4318763"/>
          </a:xfrm>
        </p:spPr>
        <p:txBody>
          <a:bodyPr>
            <a:normAutofit/>
          </a:bodyPr>
          <a:lstStyle/>
          <a:p>
            <a:pPr>
              <a:lnSpc>
                <a:spcPct val="100000"/>
              </a:lnSpc>
              <a:buFont typeface="Wingdings" panose="05000000000000000000" pitchFamily="2" charset="2"/>
              <a:buChar char="q"/>
            </a:pPr>
            <a:r>
              <a:rPr lang="el-GR" sz="2000" dirty="0"/>
              <a:t>Η συσκευασία είναι </a:t>
            </a:r>
            <a:r>
              <a:rPr lang="el-GR" sz="2000" b="1" i="1" dirty="0"/>
              <a:t>ο «σιωπηρός πωλητής» του προϊόντος</a:t>
            </a:r>
            <a:r>
              <a:rPr lang="el-GR" sz="2000" dirty="0"/>
              <a:t>. Σύμφωνα μ' ένα παλιό ρητό που εξακολουθεί να ισχύει: </a:t>
            </a:r>
            <a:r>
              <a:rPr lang="el-GR" sz="2000" b="1" u="sng" dirty="0"/>
              <a:t>«η συσκευασία πρέπει να προστατεύει αυτό που πουλάει και να πουλάει αυτό που προστατεύει»</a:t>
            </a:r>
            <a:r>
              <a:rPr lang="el-GR" sz="2000" dirty="0"/>
              <a:t>. </a:t>
            </a:r>
            <a:r>
              <a:rPr lang="el-GR" sz="2000" b="1" i="1" dirty="0"/>
              <a:t>Άρα η συσκευασία πρέπει να προσελκύει την προσοχή του αγοραστή και να τον πείθει να αγοράσει το προϊόν.</a:t>
            </a:r>
            <a:r>
              <a:rPr lang="el-GR" sz="2000" dirty="0"/>
              <a:t> Επίσης μέσω των ενδείξεων που αναγράφονται πάνω της, η συσκευασία παρέχει πληροφορίες στον καταναλωτή σχετικά με το προϊόν: </a:t>
            </a:r>
            <a:r>
              <a:rPr lang="el-GR" sz="2000" b="1" i="1" dirty="0"/>
              <a:t>γνωστοποιεί τον παρασκευαστή, την ποσότητα, ποιότητα, σύσταση και θρεπτική αξία του προϊόντος, παρέχει οδηγίες για τον τρόπο χρήσης.</a:t>
            </a:r>
            <a:r>
              <a:rPr lang="el-GR" sz="2000" dirty="0"/>
              <a:t> </a:t>
            </a:r>
            <a:endParaRPr lang="en-US" sz="2000" dirty="0"/>
          </a:p>
          <a:p>
            <a:pPr>
              <a:lnSpc>
                <a:spcPct val="100000"/>
              </a:lnSpc>
              <a:buFont typeface="Wingdings" panose="05000000000000000000" pitchFamily="2" charset="2"/>
              <a:buChar char="q"/>
            </a:pPr>
            <a:r>
              <a:rPr lang="el-GR" sz="2000" dirty="0"/>
              <a:t>Οι σύγχρονες μέθοδοι του μάρκετινγκ των τροφίμων θα αποτύγχαναν τελείως αν η συσκευασία δεν περνούσε μηνύματα στον καταναλωτή. Τα </a:t>
            </a:r>
            <a:r>
              <a:rPr lang="en-US" sz="2000" dirty="0"/>
              <a:t>supermarkets</a:t>
            </a:r>
            <a:r>
              <a:rPr lang="el-GR" sz="2000" dirty="0"/>
              <a:t> μπορούν και λειτουργούν ως καταστήματα αυτοεξυπηρέτησης ακριβώς διότι οι καταναλωτές μπορούν να αναγνωρίζουν αμέσως το εμπορικό σήμα του παραγωγού, άρα και την αναμενόμενη ποιότητα του προϊόντος, από τα ιδιαίτερα χαρακτηριστικά της συσκευασίας του.</a:t>
            </a:r>
            <a:endParaRPr lang="en-US" sz="2000" dirty="0"/>
          </a:p>
        </p:txBody>
      </p:sp>
      <p:sp>
        <p:nvSpPr>
          <p:cNvPr id="4" name="Θέση ημερομηνίας 3">
            <a:extLst>
              <a:ext uri="{FF2B5EF4-FFF2-40B4-BE49-F238E27FC236}">
                <a16:creationId xmlns:a16="http://schemas.microsoft.com/office/drawing/2014/main" id="{5A4BC83B-E1E2-62E2-2261-779196E8D09C}"/>
              </a:ext>
            </a:extLst>
          </p:cNvPr>
          <p:cNvSpPr>
            <a:spLocks noGrp="1"/>
          </p:cNvSpPr>
          <p:nvPr>
            <p:ph type="dt" sz="half" idx="10"/>
          </p:nvPr>
        </p:nvSpPr>
        <p:spPr>
          <a:xfrm>
            <a:off x="7256794" y="6035040"/>
            <a:ext cx="2893045" cy="365760"/>
          </a:xfrm>
        </p:spPr>
        <p:txBody>
          <a:bodyPr anchor="b">
            <a:normAutofit/>
          </a:bodyPr>
          <a:lstStyle/>
          <a:p>
            <a:pPr>
              <a:spcAft>
                <a:spcPts val="600"/>
              </a:spcAft>
            </a:pPr>
            <a:fld id="{5D179434-7293-40E0-98A7-69F3C10321FD}" type="datetime1">
              <a:rPr lang="el-GR" smtClean="0"/>
              <a:pPr>
                <a:spcAft>
                  <a:spcPts val="600"/>
                </a:spcAft>
              </a:pPr>
              <a:t>29/7/2023</a:t>
            </a:fld>
            <a:endParaRPr lang="en-US"/>
          </a:p>
        </p:txBody>
      </p:sp>
    </p:spTree>
    <p:extLst>
      <p:ext uri="{BB962C8B-B14F-4D97-AF65-F5344CB8AC3E}">
        <p14:creationId xmlns:p14="http://schemas.microsoft.com/office/powerpoint/2010/main" val="4279049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9BD18C5-BAAB-2D1E-8B84-D0C4733411AE}"/>
              </a:ext>
            </a:extLst>
          </p:cNvPr>
          <p:cNvSpPr>
            <a:spLocks noGrp="1"/>
          </p:cNvSpPr>
          <p:nvPr>
            <p:ph type="title"/>
          </p:nvPr>
        </p:nvSpPr>
        <p:spPr>
          <a:xfrm>
            <a:off x="942975" y="556869"/>
            <a:ext cx="10058400" cy="1129056"/>
          </a:xfrm>
        </p:spPr>
        <p:txBody>
          <a:bodyPr>
            <a:normAutofit/>
          </a:bodyPr>
          <a:lstStyle/>
          <a:p>
            <a:pPr algn="ctr"/>
            <a:r>
              <a:rPr lang="el-GR" sz="3600" b="1" dirty="0"/>
              <a:t>Επινόηση και επιλογή νέων μορφών συσκευασίας</a:t>
            </a:r>
            <a:endParaRPr lang="en-US" sz="3600" b="1" dirty="0"/>
          </a:p>
        </p:txBody>
      </p:sp>
      <p:sp>
        <p:nvSpPr>
          <p:cNvPr id="3" name="Θέση περιεχομένου 2">
            <a:extLst>
              <a:ext uri="{FF2B5EF4-FFF2-40B4-BE49-F238E27FC236}">
                <a16:creationId xmlns:a16="http://schemas.microsoft.com/office/drawing/2014/main" id="{8589FB9B-CF9D-7B34-FC62-08E5055BE79C}"/>
              </a:ext>
            </a:extLst>
          </p:cNvPr>
          <p:cNvSpPr>
            <a:spLocks noGrp="1"/>
          </p:cNvSpPr>
          <p:nvPr>
            <p:ph idx="1"/>
          </p:nvPr>
        </p:nvSpPr>
        <p:spPr>
          <a:xfrm>
            <a:off x="388189" y="1836419"/>
            <a:ext cx="11593902" cy="2821845"/>
          </a:xfrm>
        </p:spPr>
        <p:txBody>
          <a:bodyPr>
            <a:normAutofit/>
          </a:bodyPr>
          <a:lstStyle/>
          <a:p>
            <a:r>
              <a:rPr lang="el-GR" sz="1800" dirty="0"/>
              <a:t>Η ανάπτυξη μιας νέας συσκευασίας μπορεί να αφορά την τροποποίηση μιας υπάρχουσας συσκευασίας για ένα τρόφιμο, την ανάπτυξη μιας εξ ολοκλήρου νέας συσκευασίας για ένα ήδη υπάρχον τρόφιμο και την ανάπτυξη μιας νέας συσκευασίας για ένα νέο είδος τροφίμου. </a:t>
            </a:r>
            <a:r>
              <a:rPr lang="el-GR" sz="1800" b="1" i="1" dirty="0"/>
              <a:t>Στην πρώτη περίπτωση ο στόχος είναι να αυξηθούν οι πωλήσεις λόγω βελτίωσης της αισθητικής της συσκευασίας, είτε λόγω μείωσης της τιμής του προϊόντος που προκύπτει από μείωση του κόστους της συσκευασίας, είτε λόγω βελτίωσης της ποιότητας του προϊόντος που προκύπτει από καλύτερη προστασία του από τη συσκευασία, είτε λόγω ευκολότερης χρήσης του προϊόντος (π.χ. μ' ένα μηχανισμό εύκολου ανοίγματος σε κονσέρβα ή μ' ένα καλύτερο στόμιο εκροής σε φιάλη)</a:t>
            </a:r>
            <a:r>
              <a:rPr lang="el-GR" sz="1800" dirty="0"/>
              <a:t>. Και στη δεύτερη περίπτωση ο στόχος είναι να αυξηθούν οι πωλήσεις είτε λόγω αναζωογόνησης του ενδιαφέροντος των καταναλωτών, ή βελτίωσης της ποιότητας ή ευκολότερης χρήσης του προϊόντος.</a:t>
            </a:r>
            <a:endParaRPr lang="en-US" sz="1800" dirty="0"/>
          </a:p>
        </p:txBody>
      </p:sp>
      <p:sp>
        <p:nvSpPr>
          <p:cNvPr id="4" name="Θέση ημερομηνίας 3">
            <a:extLst>
              <a:ext uri="{FF2B5EF4-FFF2-40B4-BE49-F238E27FC236}">
                <a16:creationId xmlns:a16="http://schemas.microsoft.com/office/drawing/2014/main" id="{798A19F6-9628-88A4-D774-D4CCC011CC02}"/>
              </a:ext>
            </a:extLst>
          </p:cNvPr>
          <p:cNvSpPr>
            <a:spLocks noGrp="1"/>
          </p:cNvSpPr>
          <p:nvPr>
            <p:ph type="dt" sz="half" idx="10"/>
          </p:nvPr>
        </p:nvSpPr>
        <p:spPr/>
        <p:txBody>
          <a:bodyPr/>
          <a:lstStyle/>
          <a:p>
            <a:fld id="{5D179434-7293-40E0-98A7-69F3C10321FD}" type="datetime1">
              <a:rPr lang="el-GR" smtClean="0"/>
              <a:t>29/7/2023</a:t>
            </a:fld>
            <a:endParaRPr lang="en-US"/>
          </a:p>
        </p:txBody>
      </p:sp>
    </p:spTree>
    <p:extLst>
      <p:ext uri="{BB962C8B-B14F-4D97-AF65-F5344CB8AC3E}">
        <p14:creationId xmlns:p14="http://schemas.microsoft.com/office/powerpoint/2010/main" val="25442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A7F0DAA-1648-FA70-D93B-5A613DC1BA2B}"/>
              </a:ext>
            </a:extLst>
          </p:cNvPr>
          <p:cNvSpPr>
            <a:spLocks noGrp="1"/>
          </p:cNvSpPr>
          <p:nvPr>
            <p:ph type="title"/>
          </p:nvPr>
        </p:nvSpPr>
        <p:spPr>
          <a:xfrm>
            <a:off x="1066800" y="385466"/>
            <a:ext cx="10058400" cy="909935"/>
          </a:xfrm>
        </p:spPr>
        <p:txBody>
          <a:bodyPr/>
          <a:lstStyle/>
          <a:p>
            <a:pPr algn="ctr"/>
            <a:r>
              <a:rPr lang="el-GR" dirty="0"/>
              <a:t>Γενική διάκριση συσκευασιών</a:t>
            </a:r>
            <a:endParaRPr lang="en-US" dirty="0"/>
          </a:p>
        </p:txBody>
      </p:sp>
      <p:sp>
        <p:nvSpPr>
          <p:cNvPr id="3" name="Θέση περιεχομένου 2">
            <a:extLst>
              <a:ext uri="{FF2B5EF4-FFF2-40B4-BE49-F238E27FC236}">
                <a16:creationId xmlns:a16="http://schemas.microsoft.com/office/drawing/2014/main" id="{DA1711DA-7C2E-9F7C-A54B-985B9868822C}"/>
              </a:ext>
            </a:extLst>
          </p:cNvPr>
          <p:cNvSpPr>
            <a:spLocks noGrp="1"/>
          </p:cNvSpPr>
          <p:nvPr>
            <p:ph idx="1"/>
          </p:nvPr>
        </p:nvSpPr>
        <p:spPr>
          <a:xfrm>
            <a:off x="485192" y="1295401"/>
            <a:ext cx="11187404" cy="1752064"/>
          </a:xfrm>
        </p:spPr>
        <p:txBody>
          <a:bodyPr>
            <a:normAutofit/>
          </a:bodyPr>
          <a:lstStyle/>
          <a:p>
            <a:r>
              <a:rPr lang="el-GR" sz="1800" dirty="0"/>
              <a:t>Οι συσκευασίες τροφίμων μπορεί να ταξινομηθούν σε διάφορες κατηγορίες </a:t>
            </a:r>
            <a:r>
              <a:rPr lang="el-GR" sz="1800" b="1" i="1" dirty="0"/>
              <a:t>με κριτήριο το αν έρχονται ή όχι απ' ευθείας σ' επαφή με το τρόφιμο</a:t>
            </a:r>
            <a:r>
              <a:rPr lang="el-GR" sz="1800" dirty="0"/>
              <a:t>, </a:t>
            </a:r>
            <a:r>
              <a:rPr lang="el-GR" sz="1800" b="1" i="1" dirty="0"/>
              <a:t>το αν αποτελούν ξεχωριστές μονάδες προς πώληση ή περιέχουν αριθμό μονάδων προς πώληση, το αν είναι προσχηματισμένες ή μορφοποιούνται κατά τη συσκευασία, το αν κλείνουν ερμητικά ή όχι, και το αν αλλάζουν σχήμα όταν συμπιεστούν με τα χέρια ή όχι</a:t>
            </a:r>
            <a:r>
              <a:rPr lang="el-GR" sz="1800" dirty="0"/>
              <a:t>. Αναλυτικότερα δε οι συσκευασίες τροφίμων διακρίνονται στις παρακάτω κατηγορίες.</a:t>
            </a:r>
            <a:endParaRPr lang="en-US" sz="1800" dirty="0"/>
          </a:p>
        </p:txBody>
      </p:sp>
      <p:sp>
        <p:nvSpPr>
          <p:cNvPr id="4" name="Θέση ημερομηνίας 3">
            <a:extLst>
              <a:ext uri="{FF2B5EF4-FFF2-40B4-BE49-F238E27FC236}">
                <a16:creationId xmlns:a16="http://schemas.microsoft.com/office/drawing/2014/main" id="{3EADB942-A2A1-993B-E2DB-0E79AE5C4C41}"/>
              </a:ext>
            </a:extLst>
          </p:cNvPr>
          <p:cNvSpPr>
            <a:spLocks noGrp="1"/>
          </p:cNvSpPr>
          <p:nvPr>
            <p:ph type="dt" sz="half" idx="10"/>
          </p:nvPr>
        </p:nvSpPr>
        <p:spPr/>
        <p:txBody>
          <a:bodyPr/>
          <a:lstStyle/>
          <a:p>
            <a:fld id="{5D179434-7293-40E0-98A7-69F3C10321FD}" type="datetime1">
              <a:rPr lang="el-GR" smtClean="0"/>
              <a:t>29/7/2023</a:t>
            </a:fld>
            <a:endParaRPr lang="en-US"/>
          </a:p>
        </p:txBody>
      </p:sp>
      <p:sp>
        <p:nvSpPr>
          <p:cNvPr id="6" name="TextBox 5">
            <a:extLst>
              <a:ext uri="{FF2B5EF4-FFF2-40B4-BE49-F238E27FC236}">
                <a16:creationId xmlns:a16="http://schemas.microsoft.com/office/drawing/2014/main" id="{7C47A03B-9C85-914A-0531-E711FED70129}"/>
              </a:ext>
            </a:extLst>
          </p:cNvPr>
          <p:cNvSpPr txBox="1"/>
          <p:nvPr/>
        </p:nvSpPr>
        <p:spPr>
          <a:xfrm>
            <a:off x="3462435" y="2940432"/>
            <a:ext cx="6097554" cy="461665"/>
          </a:xfrm>
          <a:prstGeom prst="rect">
            <a:avLst/>
          </a:prstGeom>
          <a:noFill/>
        </p:spPr>
        <p:txBody>
          <a:bodyPr wrap="square">
            <a:spAutoFit/>
          </a:bodyPr>
          <a:lstStyle/>
          <a:p>
            <a:r>
              <a:rPr lang="el-GR" sz="2400" b="1" spc="-40" dirty="0">
                <a:solidFill>
                  <a:srgbClr val="3E222A"/>
                </a:solidFill>
                <a:effectLst/>
                <a:latin typeface="Times New Roman" panose="02020603050405020304" pitchFamily="18" charset="0"/>
                <a:ea typeface="Times New Roman" panose="02020603050405020304" pitchFamily="18" charset="0"/>
              </a:rPr>
              <a:t>«Άμεσες» και «εξωτερικές» συσκευασίες</a:t>
            </a:r>
            <a:endParaRPr lang="en-US" sz="2400" dirty="0"/>
          </a:p>
        </p:txBody>
      </p:sp>
      <p:sp>
        <p:nvSpPr>
          <p:cNvPr id="8" name="TextBox 7">
            <a:extLst>
              <a:ext uri="{FF2B5EF4-FFF2-40B4-BE49-F238E27FC236}">
                <a16:creationId xmlns:a16="http://schemas.microsoft.com/office/drawing/2014/main" id="{CE991DA0-FF15-6CCE-A524-CCB0DD49DF70}"/>
              </a:ext>
            </a:extLst>
          </p:cNvPr>
          <p:cNvSpPr txBox="1"/>
          <p:nvPr/>
        </p:nvSpPr>
        <p:spPr>
          <a:xfrm>
            <a:off x="566057" y="3402097"/>
            <a:ext cx="11025673" cy="2862322"/>
          </a:xfrm>
          <a:prstGeom prst="rect">
            <a:avLst/>
          </a:prstGeom>
          <a:noFill/>
        </p:spPr>
        <p:txBody>
          <a:bodyPr wrap="square">
            <a:spAutoFit/>
          </a:bodyPr>
          <a:lstStyle/>
          <a:p>
            <a:r>
              <a:rPr lang="el-GR" dirty="0"/>
              <a:t>Μερικά τρόφιμα είναι από τη φύση τους εφοδιασμένα με αποτελεσματικές «άμεσες» συσκευασίες που τα προστατεύουν όπως π.χ. ξηροί καρποί με τσόφλι, πορτοκάλια, αυγά </a:t>
            </a:r>
            <a:r>
              <a:rPr lang="el-GR" dirty="0" err="1"/>
              <a:t>κ.λ.π</a:t>
            </a:r>
            <a:r>
              <a:rPr lang="el-GR" dirty="0"/>
              <a:t>. Επομένως, αυτά τα τρόφιμα κατά τη συσκευασία τους χρειάζονται μόνον ένα εξωτερικό κιβώτιο ή περιτύλιγμα για να τα περιέχει και να τους δίνει μία στοιχειώδη προστασία. Άλλα τρόφιμα όπως π.χ. γάλα σε σκόνη, δημητριακά πρωινού, τοποθετούνται συχνά σε «άμεσες» συσκευασίες (π.χ. πλαστικά σακίδια) οι οποίες στη συνέχεια συσκευάζονται σε «εξωτερικές» προστατευτικές συσκευασίες (π.χ. κουτιά από χαρτόνι). Στην περίπτωση αυτή, η δεύτερη («εξωτερική») συσκευασία από το κουτί μειώνει τις απαιτήσεις ως προς τον βαθμό προστασίας που παρέχει η «άμεση» συσκευασία στο περιεχόμενο τρόφιμο. Οι «άμεσες» συσκευασίες παρουσιάζουν οπωσδήποτε μεγαλύτερο ενδιαφέρον για τους Τεχνολόγους Τροφίμων γιατί έρχονται σ' επαφή με τα τρόφιμα.</a:t>
            </a:r>
            <a:endParaRPr lang="en-US" dirty="0"/>
          </a:p>
        </p:txBody>
      </p:sp>
    </p:spTree>
    <p:extLst>
      <p:ext uri="{BB962C8B-B14F-4D97-AF65-F5344CB8AC3E}">
        <p14:creationId xmlns:p14="http://schemas.microsoft.com/office/powerpoint/2010/main" val="2780787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21647F6-14FA-DE87-79DC-DAE7477A44FF}"/>
              </a:ext>
            </a:extLst>
          </p:cNvPr>
          <p:cNvSpPr txBox="1"/>
          <p:nvPr/>
        </p:nvSpPr>
        <p:spPr>
          <a:xfrm>
            <a:off x="1066800" y="549949"/>
            <a:ext cx="10058400" cy="108963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l-GR" sz="40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«Επίπεδα» συσκευασίας</a:t>
            </a:r>
            <a:endParaRPr lang="en-US" sz="40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AED1A380-9870-6889-9CFA-13E096840585}"/>
              </a:ext>
            </a:extLst>
          </p:cNvPr>
          <p:cNvSpPr txBox="1"/>
          <p:nvPr/>
        </p:nvSpPr>
        <p:spPr>
          <a:xfrm>
            <a:off x="619760" y="1879599"/>
            <a:ext cx="5933440" cy="4428451"/>
          </a:xfrm>
          <a:prstGeom prst="rect">
            <a:avLst/>
          </a:prstGeom>
        </p:spPr>
        <p:txBody>
          <a:bodyPr vert="horz" lIns="91440" tIns="45720" rIns="91440" bIns="45720" rtlCol="0">
            <a:normAutofit fontScale="92500" lnSpcReduction="10000"/>
          </a:bodyPr>
          <a:lstStyle/>
          <a:p>
            <a:pPr marL="285750" indent="-182880">
              <a:lnSpc>
                <a:spcPct val="90000"/>
              </a:lnSpc>
              <a:spcAft>
                <a:spcPts val="600"/>
              </a:spcAft>
              <a:buClr>
                <a:schemeClr val="tx1">
                  <a:lumMod val="85000"/>
                  <a:lumOff val="15000"/>
                </a:schemeClr>
              </a:buClr>
              <a:buFont typeface="Garamond" pitchFamily="18" charset="0"/>
              <a:buChar char="◦"/>
            </a:pPr>
            <a:r>
              <a:rPr lang="el-GR" sz="1600" dirty="0">
                <a:latin typeface="Tahoma" panose="020B0604030504040204" pitchFamily="34" charset="0"/>
                <a:ea typeface="Tahoma" panose="020B0604030504040204" pitchFamily="34" charset="0"/>
                <a:cs typeface="Tahoma" panose="020B0604030504040204" pitchFamily="34" charset="0"/>
              </a:rPr>
              <a:t>Μια σχετική προς την προηγούμενη διάκριση των συσκευασιών αφορά τα «επίπεδα» συσκευασίας. </a:t>
            </a:r>
            <a:endParaRPr lang="en-US" sz="1600" dirty="0">
              <a:latin typeface="Tahoma" panose="020B0604030504040204" pitchFamily="34" charset="0"/>
              <a:ea typeface="Tahoma" panose="020B0604030504040204" pitchFamily="34" charset="0"/>
              <a:cs typeface="Tahoma" panose="020B0604030504040204" pitchFamily="34" charset="0"/>
            </a:endParaRPr>
          </a:p>
          <a:p>
            <a:pPr marL="285750" indent="-182880">
              <a:lnSpc>
                <a:spcPct val="90000"/>
              </a:lnSpc>
              <a:spcAft>
                <a:spcPts val="600"/>
              </a:spcAft>
              <a:buClr>
                <a:schemeClr val="tx1">
                  <a:lumMod val="85000"/>
                  <a:lumOff val="15000"/>
                </a:schemeClr>
              </a:buClr>
              <a:buFont typeface="Garamond" pitchFamily="18" charset="0"/>
              <a:buChar char="◦"/>
            </a:pPr>
            <a:r>
              <a:rPr lang="el-GR" sz="1600" dirty="0">
                <a:latin typeface="Tahoma" panose="020B0604030504040204" pitchFamily="34" charset="0"/>
                <a:ea typeface="Tahoma" panose="020B0604030504040204" pitchFamily="34" charset="0"/>
                <a:cs typeface="Tahoma" panose="020B0604030504040204" pitchFamily="34" charset="0"/>
              </a:rPr>
              <a:t>Σύμφωνα με το Νόμο 2939/01 [2], </a:t>
            </a:r>
            <a:r>
              <a:rPr lang="el-GR" sz="1600" b="1" dirty="0">
                <a:latin typeface="Tahoma" panose="020B0604030504040204" pitchFamily="34" charset="0"/>
                <a:ea typeface="Tahoma" panose="020B0604030504040204" pitchFamily="34" charset="0"/>
                <a:cs typeface="Tahoma" panose="020B0604030504040204" pitchFamily="34" charset="0"/>
              </a:rPr>
              <a:t>πρωτογενής (</a:t>
            </a:r>
            <a:r>
              <a:rPr lang="en-US" sz="1600" b="1" dirty="0">
                <a:latin typeface="Tahoma" panose="020B0604030504040204" pitchFamily="34" charset="0"/>
                <a:ea typeface="Tahoma" panose="020B0604030504040204" pitchFamily="34" charset="0"/>
                <a:cs typeface="Tahoma" panose="020B0604030504040204" pitchFamily="34" charset="0"/>
              </a:rPr>
              <a:t>primary package </a:t>
            </a:r>
            <a:r>
              <a:rPr lang="el-GR" sz="1600" b="1" dirty="0">
                <a:latin typeface="Tahoma" panose="020B0604030504040204" pitchFamily="34" charset="0"/>
                <a:ea typeface="Tahoma" panose="020B0604030504040204" pitchFamily="34" charset="0"/>
                <a:cs typeface="Tahoma" panose="020B0604030504040204" pitchFamily="34" charset="0"/>
              </a:rPr>
              <a:t>ή συσκευασία προς πώληση) είναι η συσκευασία που αποτελεί, στο σημείο αγοράς, χωριστή μονάδα προς πώληση στον τελικό χρήστη ή καταναλωτή. </a:t>
            </a:r>
            <a:endParaRPr lang="en-US" sz="1600" b="1" dirty="0">
              <a:latin typeface="Tahoma" panose="020B0604030504040204" pitchFamily="34" charset="0"/>
              <a:ea typeface="Tahoma" panose="020B0604030504040204" pitchFamily="34" charset="0"/>
              <a:cs typeface="Tahoma" panose="020B0604030504040204" pitchFamily="34" charset="0"/>
            </a:endParaRPr>
          </a:p>
          <a:p>
            <a:pPr marL="285750" indent="-182880">
              <a:lnSpc>
                <a:spcPct val="90000"/>
              </a:lnSpc>
              <a:spcAft>
                <a:spcPts val="600"/>
              </a:spcAft>
              <a:buClr>
                <a:schemeClr val="tx1">
                  <a:lumMod val="85000"/>
                  <a:lumOff val="15000"/>
                </a:schemeClr>
              </a:buClr>
              <a:buFont typeface="Garamond" pitchFamily="18" charset="0"/>
              <a:buChar char="◦"/>
            </a:pPr>
            <a:r>
              <a:rPr lang="el-GR" sz="1600" b="1" dirty="0">
                <a:latin typeface="Tahoma" panose="020B0604030504040204" pitchFamily="34" charset="0"/>
                <a:ea typeface="Tahoma" panose="020B0604030504040204" pitchFamily="34" charset="0"/>
                <a:cs typeface="Tahoma" panose="020B0604030504040204" pitchFamily="34" charset="0"/>
              </a:rPr>
              <a:t>Δευτερογενής (</a:t>
            </a:r>
            <a:r>
              <a:rPr lang="en-US" sz="1600" b="1" dirty="0">
                <a:latin typeface="Tahoma" panose="020B0604030504040204" pitchFamily="34" charset="0"/>
                <a:ea typeface="Tahoma" panose="020B0604030504040204" pitchFamily="34" charset="0"/>
                <a:cs typeface="Tahoma" panose="020B0604030504040204" pitchFamily="34" charset="0"/>
              </a:rPr>
              <a:t>secondar package </a:t>
            </a:r>
            <a:r>
              <a:rPr lang="el-GR" sz="1600" b="1" dirty="0">
                <a:latin typeface="Tahoma" panose="020B0604030504040204" pitchFamily="34" charset="0"/>
                <a:ea typeface="Tahoma" panose="020B0604030504040204" pitchFamily="34" charset="0"/>
                <a:cs typeface="Tahoma" panose="020B0604030504040204" pitchFamily="34" charset="0"/>
              </a:rPr>
              <a:t>ή ομαδοποιημένη συσκευασία) είναι η συσκευασία που αποτελεί, στο σημείο αγοράς, σύνολο ορισμένου αριθμού μονάδων προς πώληση, είτε αυτές πωλούνται.</a:t>
            </a:r>
            <a:r>
              <a:rPr lang="el-GR" sz="1600" dirty="0">
                <a:latin typeface="Tahoma" panose="020B0604030504040204" pitchFamily="34" charset="0"/>
                <a:ea typeface="Tahoma" panose="020B0604030504040204" pitchFamily="34" charset="0"/>
                <a:cs typeface="Tahoma" panose="020B0604030504040204" pitchFamily="34" charset="0"/>
              </a:rPr>
              <a:t> Η εν λόγω συσκευασία μπορεί να αφαιρείται από το προϊόν χωρίς να </a:t>
            </a:r>
            <a:r>
              <a:rPr lang="el-GR" sz="1600" dirty="0" err="1">
                <a:latin typeface="Tahoma" panose="020B0604030504040204" pitchFamily="34" charset="0"/>
                <a:ea typeface="Tahoma" panose="020B0604030504040204" pitchFamily="34" charset="0"/>
                <a:cs typeface="Tahoma" panose="020B0604030504040204" pitchFamily="34" charset="0"/>
              </a:rPr>
              <a:t>επη</a:t>
            </a:r>
            <a:r>
              <a:rPr lang="el-GR" sz="1600" b="1" dirty="0" err="1">
                <a:latin typeface="Tahoma" panose="020B0604030504040204" pitchFamily="34" charset="0"/>
                <a:ea typeface="Tahoma" panose="020B0604030504040204" pitchFamily="34" charset="0"/>
                <a:cs typeface="Tahoma" panose="020B0604030504040204" pitchFamily="34" charset="0"/>
              </a:rPr>
              <a:t>ως</a:t>
            </a:r>
            <a:r>
              <a:rPr lang="el-GR" sz="1600" b="1" dirty="0">
                <a:latin typeface="Tahoma" panose="020B0604030504040204" pitchFamily="34" charset="0"/>
                <a:ea typeface="Tahoma" panose="020B0604030504040204" pitchFamily="34" charset="0"/>
                <a:cs typeface="Tahoma" panose="020B0604030504040204" pitchFamily="34" charset="0"/>
              </a:rPr>
              <a:t> έχουν στον τελικό χρήστη ή καταναλωτή, είτε χρησιμεύουν μόνο για την πλήρωση των εκθετηρίων στο σημείο πώλησης</a:t>
            </a:r>
            <a:r>
              <a:rPr lang="en-US" sz="1600" b="1" dirty="0">
                <a:latin typeface="Tahoma" panose="020B0604030504040204" pitchFamily="34" charset="0"/>
                <a:ea typeface="Tahoma" panose="020B0604030504040204" pitchFamily="34" charset="0"/>
                <a:cs typeface="Tahoma" panose="020B0604030504040204" pitchFamily="34" charset="0"/>
              </a:rPr>
              <a:t> </a:t>
            </a:r>
            <a:r>
              <a:rPr lang="el-GR" sz="1600" b="1" dirty="0">
                <a:latin typeface="Tahoma" panose="020B0604030504040204" pitchFamily="34" charset="0"/>
                <a:ea typeface="Tahoma" panose="020B0604030504040204" pitchFamily="34" charset="0"/>
                <a:cs typeface="Tahoma" panose="020B0604030504040204" pitchFamily="34" charset="0"/>
              </a:rPr>
              <a:t>επη</a:t>
            </a:r>
            <a:r>
              <a:rPr lang="el-GR" sz="1600" dirty="0">
                <a:latin typeface="Tahoma" panose="020B0604030504040204" pitchFamily="34" charset="0"/>
                <a:ea typeface="Tahoma" panose="020B0604030504040204" pitchFamily="34" charset="0"/>
                <a:cs typeface="Tahoma" panose="020B0604030504040204" pitchFamily="34" charset="0"/>
              </a:rPr>
              <a:t>ρεάζονται τα χαρακτηριστικά του. </a:t>
            </a:r>
            <a:endParaRPr lang="en-US" sz="1600" dirty="0">
              <a:latin typeface="Tahoma" panose="020B0604030504040204" pitchFamily="34" charset="0"/>
              <a:ea typeface="Tahoma" panose="020B0604030504040204" pitchFamily="34" charset="0"/>
              <a:cs typeface="Tahoma" panose="020B0604030504040204" pitchFamily="34" charset="0"/>
            </a:endParaRPr>
          </a:p>
          <a:p>
            <a:pPr marL="285750" indent="-182880">
              <a:lnSpc>
                <a:spcPct val="90000"/>
              </a:lnSpc>
              <a:spcAft>
                <a:spcPts val="600"/>
              </a:spcAft>
              <a:buClr>
                <a:schemeClr val="tx1">
                  <a:lumMod val="85000"/>
                  <a:lumOff val="15000"/>
                </a:schemeClr>
              </a:buClr>
              <a:buFont typeface="Garamond" pitchFamily="18" charset="0"/>
              <a:buChar char="◦"/>
            </a:pPr>
            <a:r>
              <a:rPr lang="el-GR" sz="1600" b="1" i="1" dirty="0">
                <a:latin typeface="Tahoma" panose="020B0604030504040204" pitchFamily="34" charset="0"/>
                <a:ea typeface="Tahoma" panose="020B0604030504040204" pitchFamily="34" charset="0"/>
                <a:cs typeface="Tahoma" panose="020B0604030504040204" pitchFamily="34" charset="0"/>
              </a:rPr>
              <a:t>Τριτογενής (</a:t>
            </a:r>
            <a:r>
              <a:rPr lang="en-US" sz="1600" b="1" i="1" dirty="0">
                <a:latin typeface="Tahoma" panose="020B0604030504040204" pitchFamily="34" charset="0"/>
                <a:ea typeface="Tahoma" panose="020B0604030504040204" pitchFamily="34" charset="0"/>
                <a:cs typeface="Tahoma" panose="020B0604030504040204" pitchFamily="34" charset="0"/>
              </a:rPr>
              <a:t>tertiary package</a:t>
            </a:r>
            <a:r>
              <a:rPr lang="el-GR" sz="1600" b="1" i="1" dirty="0">
                <a:latin typeface="Tahoma" panose="020B0604030504040204" pitchFamily="34" charset="0"/>
                <a:ea typeface="Tahoma" panose="020B0604030504040204" pitchFamily="34" charset="0"/>
                <a:cs typeface="Tahoma" panose="020B0604030504040204" pitchFamily="34" charset="0"/>
              </a:rPr>
              <a:t> ή συσκευασία μεταφοράς) είναι η συσκευασία που διευκολύνει τη διακίνηση και μεταφορά αριθμού μονάδων προς πώληση ή ομαδοποιημένων συσκευασιών, προκειμένου να αποφεύγεται η δια χειρός διακίνηση και οι ζημίες κατά τη μεταφορά</a:t>
            </a:r>
            <a:r>
              <a:rPr lang="el-GR" sz="1600" dirty="0">
                <a:latin typeface="Tahoma" panose="020B0604030504040204" pitchFamily="34" charset="0"/>
                <a:ea typeface="Tahoma" panose="020B0604030504040204" pitchFamily="34" charset="0"/>
                <a:cs typeface="Tahoma" panose="020B0604030504040204" pitchFamily="34" charset="0"/>
              </a:rPr>
              <a:t>.</a:t>
            </a:r>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5" name="Εικόνα 4">
            <a:extLst>
              <a:ext uri="{FF2B5EF4-FFF2-40B4-BE49-F238E27FC236}">
                <a16:creationId xmlns:a16="http://schemas.microsoft.com/office/drawing/2014/main" id="{0F74E4D5-CF4A-47FF-A0E4-351573ABDF0B}"/>
              </a:ext>
            </a:extLst>
          </p:cNvPr>
          <p:cNvPicPr>
            <a:picLocks noChangeAspect="1"/>
          </p:cNvPicPr>
          <p:nvPr/>
        </p:nvPicPr>
        <p:blipFill>
          <a:blip r:embed="rId2"/>
          <a:stretch>
            <a:fillRect/>
          </a:stretch>
        </p:blipFill>
        <p:spPr>
          <a:xfrm>
            <a:off x="6770804" y="2452078"/>
            <a:ext cx="4923356" cy="2827603"/>
          </a:xfrm>
          <a:prstGeom prst="rect">
            <a:avLst/>
          </a:prstGeom>
          <a:noFill/>
        </p:spPr>
      </p:pic>
      <p:sp>
        <p:nvSpPr>
          <p:cNvPr id="4" name="Θέση ημερομηνίας 3">
            <a:extLst>
              <a:ext uri="{FF2B5EF4-FFF2-40B4-BE49-F238E27FC236}">
                <a16:creationId xmlns:a16="http://schemas.microsoft.com/office/drawing/2014/main" id="{E0EBAC63-2C41-9664-B359-358777D2C3FD}"/>
              </a:ext>
            </a:extLst>
          </p:cNvPr>
          <p:cNvSpPr>
            <a:spLocks noGrp="1"/>
          </p:cNvSpPr>
          <p:nvPr>
            <p:ph type="dt" sz="half" idx="10"/>
          </p:nvPr>
        </p:nvSpPr>
        <p:spPr>
          <a:xfrm>
            <a:off x="7256794" y="6035040"/>
            <a:ext cx="2893045" cy="365760"/>
          </a:xfrm>
        </p:spPr>
        <p:txBody>
          <a:bodyPr vert="horz" lIns="91440" tIns="45720" rIns="91440" bIns="45720" rtlCol="0" anchor="b">
            <a:normAutofit/>
          </a:bodyPr>
          <a:lstStyle/>
          <a:p>
            <a:pPr>
              <a:spcAft>
                <a:spcPts val="600"/>
              </a:spcAft>
            </a:pPr>
            <a:fld id="{5D179434-7293-40E0-98A7-69F3C10321FD}" type="datetime1">
              <a:rPr lang="el-GR" smtClean="0"/>
              <a:pPr>
                <a:spcAft>
                  <a:spcPts val="600"/>
                </a:spcAft>
              </a:pPr>
              <a:t>29/7/2023</a:t>
            </a:fld>
            <a:endParaRPr lang="en-US"/>
          </a:p>
        </p:txBody>
      </p:sp>
    </p:spTree>
    <p:extLst>
      <p:ext uri="{BB962C8B-B14F-4D97-AF65-F5344CB8AC3E}">
        <p14:creationId xmlns:p14="http://schemas.microsoft.com/office/powerpoint/2010/main" val="3562807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61F937D-9CED-C428-D90C-1C3049F5113D}"/>
              </a:ext>
            </a:extLst>
          </p:cNvPr>
          <p:cNvSpPr>
            <a:spLocks noGrp="1"/>
          </p:cNvSpPr>
          <p:nvPr>
            <p:ph type="title"/>
          </p:nvPr>
        </p:nvSpPr>
        <p:spPr/>
        <p:txBody>
          <a:bodyPr/>
          <a:lstStyle/>
          <a:p>
            <a:r>
              <a:rPr lang="el-GR" sz="48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Επίπεδα» συσκευασίας</a:t>
            </a:r>
            <a:endParaRPr lang="el-GR" dirty="0"/>
          </a:p>
        </p:txBody>
      </p:sp>
      <p:sp>
        <p:nvSpPr>
          <p:cNvPr id="4" name="Θέση ημερομηνίας 3">
            <a:extLst>
              <a:ext uri="{FF2B5EF4-FFF2-40B4-BE49-F238E27FC236}">
                <a16:creationId xmlns:a16="http://schemas.microsoft.com/office/drawing/2014/main" id="{BAFC6BB3-0574-0C8D-C713-E94F5BA5A985}"/>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graphicFrame>
        <p:nvGraphicFramePr>
          <p:cNvPr id="3" name="Αντικείμενο 2">
            <a:extLst>
              <a:ext uri="{FF2B5EF4-FFF2-40B4-BE49-F238E27FC236}">
                <a16:creationId xmlns:a16="http://schemas.microsoft.com/office/drawing/2014/main" id="{D6DE9492-F3D3-8217-F559-674B4B70FBD1}"/>
              </a:ext>
            </a:extLst>
          </p:cNvPr>
          <p:cNvGraphicFramePr>
            <a:graphicFrameLocks noChangeAspect="1"/>
          </p:cNvGraphicFramePr>
          <p:nvPr>
            <p:extLst>
              <p:ext uri="{D42A27DB-BD31-4B8C-83A1-F6EECF244321}">
                <p14:modId xmlns:p14="http://schemas.microsoft.com/office/powerpoint/2010/main" val="2183728672"/>
              </p:ext>
            </p:extLst>
          </p:nvPr>
        </p:nvGraphicFramePr>
        <p:xfrm>
          <a:off x="5518150" y="3125788"/>
          <a:ext cx="1154113" cy="604837"/>
        </p:xfrm>
        <a:graphic>
          <a:graphicData uri="http://schemas.openxmlformats.org/presentationml/2006/ole">
            <mc:AlternateContent xmlns:mc="http://schemas.openxmlformats.org/markup-compatibility/2006">
              <mc:Choice xmlns:v="urn:schemas-microsoft-com:vml" Requires="v">
                <p:oleObj name="Αντικείμενο κελύφους συσκευασίας" showAsIcon="1" r:id="rId2" imgW="1154880" imgH="604800" progId="Package">
                  <p:embed/>
                </p:oleObj>
              </mc:Choice>
              <mc:Fallback>
                <p:oleObj name="Αντικείμενο κελύφους συσκευασίας" showAsIcon="1" r:id="rId2" imgW="1154880" imgH="604800" progId="Package">
                  <p:embed/>
                  <p:pic>
                    <p:nvPicPr>
                      <p:cNvPr id="0" name=""/>
                      <p:cNvPicPr/>
                      <p:nvPr/>
                    </p:nvPicPr>
                    <p:blipFill>
                      <a:blip r:embed="rId3"/>
                      <a:stretch>
                        <a:fillRect/>
                      </a:stretch>
                    </p:blipFill>
                    <p:spPr>
                      <a:xfrm>
                        <a:off x="5518150" y="3125788"/>
                        <a:ext cx="1154113" cy="604837"/>
                      </a:xfrm>
                      <a:prstGeom prst="rect">
                        <a:avLst/>
                      </a:prstGeom>
                    </p:spPr>
                  </p:pic>
                </p:oleObj>
              </mc:Fallback>
            </mc:AlternateContent>
          </a:graphicData>
        </a:graphic>
      </p:graphicFrame>
      <p:pic>
        <p:nvPicPr>
          <p:cNvPr id="7" name="Εικόνα 6">
            <a:extLst>
              <a:ext uri="{FF2B5EF4-FFF2-40B4-BE49-F238E27FC236}">
                <a16:creationId xmlns:a16="http://schemas.microsoft.com/office/drawing/2014/main" id="{6F5956AD-A26C-7502-7DBF-AEE1D619E5F3}"/>
              </a:ext>
            </a:extLst>
          </p:cNvPr>
          <p:cNvPicPr>
            <a:picLocks noChangeAspect="1"/>
          </p:cNvPicPr>
          <p:nvPr/>
        </p:nvPicPr>
        <p:blipFill rotWithShape="1">
          <a:blip r:embed="rId4"/>
          <a:srcRect l="5448" t="17107" r="29316" b="22296"/>
          <a:stretch/>
        </p:blipFill>
        <p:spPr>
          <a:xfrm>
            <a:off x="2631057" y="2054930"/>
            <a:ext cx="6414167" cy="3351389"/>
          </a:xfrm>
          <a:prstGeom prst="rect">
            <a:avLst/>
          </a:prstGeom>
        </p:spPr>
      </p:pic>
      <p:sp>
        <p:nvSpPr>
          <p:cNvPr id="12" name="TextBox 11">
            <a:extLst>
              <a:ext uri="{FF2B5EF4-FFF2-40B4-BE49-F238E27FC236}">
                <a16:creationId xmlns:a16="http://schemas.microsoft.com/office/drawing/2014/main" id="{CC708C47-CBCF-0F19-9B55-AB5CAC0F890A}"/>
              </a:ext>
            </a:extLst>
          </p:cNvPr>
          <p:cNvSpPr txBox="1"/>
          <p:nvPr/>
        </p:nvSpPr>
        <p:spPr>
          <a:xfrm>
            <a:off x="2268747" y="5477774"/>
            <a:ext cx="6961517" cy="646331"/>
          </a:xfrm>
          <a:prstGeom prst="rect">
            <a:avLst/>
          </a:prstGeom>
          <a:noFill/>
        </p:spPr>
        <p:txBody>
          <a:bodyPr wrap="square" rtlCol="0">
            <a:spAutoFit/>
          </a:bodyPr>
          <a:lstStyle/>
          <a:p>
            <a:r>
              <a:rPr lang="el-GR" dirty="0"/>
              <a:t>ΕΙΚΟΝΑ 1. Πρωτογενής συσκευασία φιλέτων ψαριού: τοποθέτηση των καθαρισμένων φιλέτων ψαριού σε πλαστική σακούλα</a:t>
            </a:r>
          </a:p>
        </p:txBody>
      </p:sp>
    </p:spTree>
    <p:extLst>
      <p:ext uri="{BB962C8B-B14F-4D97-AF65-F5344CB8AC3E}">
        <p14:creationId xmlns:p14="http://schemas.microsoft.com/office/powerpoint/2010/main" val="1731561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3BBFDF-41A7-B8B7-B8C5-83BB0EDCC25F}"/>
              </a:ext>
            </a:extLst>
          </p:cNvPr>
          <p:cNvSpPr>
            <a:spLocks noGrp="1"/>
          </p:cNvSpPr>
          <p:nvPr>
            <p:ph type="title"/>
          </p:nvPr>
        </p:nvSpPr>
        <p:spPr/>
        <p:txBody>
          <a:bodyPr/>
          <a:lstStyle/>
          <a:p>
            <a:r>
              <a:rPr lang="el-GR" dirty="0"/>
              <a:t>Τυποποίηση</a:t>
            </a:r>
          </a:p>
        </p:txBody>
      </p:sp>
      <p:sp>
        <p:nvSpPr>
          <p:cNvPr id="3" name="Θέση περιεχομένου 2">
            <a:extLst>
              <a:ext uri="{FF2B5EF4-FFF2-40B4-BE49-F238E27FC236}">
                <a16:creationId xmlns:a16="http://schemas.microsoft.com/office/drawing/2014/main" id="{2DE462C9-1236-1E88-A132-AEA923410AE2}"/>
              </a:ext>
            </a:extLst>
          </p:cNvPr>
          <p:cNvSpPr>
            <a:spLocks noGrp="1"/>
          </p:cNvSpPr>
          <p:nvPr>
            <p:ph idx="1"/>
          </p:nvPr>
        </p:nvSpPr>
        <p:spPr/>
        <p:txBody>
          <a:bodyPr>
            <a:normAutofit fontScale="85000" lnSpcReduction="10000"/>
          </a:bodyPr>
          <a:lstStyle/>
          <a:p>
            <a:pPr>
              <a:buFont typeface="Wingdings" panose="05000000000000000000" pitchFamily="2" charset="2"/>
              <a:buChar char="v"/>
            </a:pPr>
            <a:r>
              <a:rPr lang="el-GR" dirty="0"/>
              <a:t>Για τον συντονισμό της παραγωγής προτύπων, προς αποφυγή μιας άναρχης ανάπτυξης αυτών κατέστη ανάγκη να τεθεί αυτός υπό βιομηχανικές ενώσεις ή ασφαλέστερα υπό κυβερνητικό έλεγχο. Έτσι δημιουργήθηκαν τα εθνικά πρότυπα τυποποίησης γενικής αποδοχής. Την αποστολή αυτή επιτελεί στις ΗΠΑ το Εθνικό Αμερικανικό Ινστιτούτο Τυποποίησης (ANSI). Με την έντονη δε ανάπτυξη του διεθνούς εμπορίου τον συντονισμό σε διεθνές πλέον επίπεδο ανέλαβε ο Διεθνής Οργανισμός Τυποποίησης (ISO).</a:t>
            </a:r>
          </a:p>
          <a:p>
            <a:pPr>
              <a:buFont typeface="Wingdings" panose="05000000000000000000" pitchFamily="2" charset="2"/>
              <a:buChar char="v"/>
            </a:pPr>
            <a:endParaRPr lang="el-GR" dirty="0"/>
          </a:p>
          <a:p>
            <a:pPr>
              <a:buFont typeface="Wingdings" panose="05000000000000000000" pitchFamily="2" charset="2"/>
              <a:buChar char="v"/>
            </a:pPr>
            <a:r>
              <a:rPr lang="el-GR" dirty="0"/>
              <a:t>Σημαντικοί σταθμοί στην έννοια του διεθνούς συντονισμού τυποποίησης ήταν η καθιέρωση αρχικά του Γραφείου μέτρων και σταθμών, όπου ακολούθησε ο καθορισμός του διεθνούς μετρικού συστήματος. Επίσης η ίδρυση της Διεθνούς Ομοσπονδίας Εθνικών Ενώσεων Τυποποίησης (ISA) το 1926, την οποία διαδέχθηκε το 1947 η ISO.</a:t>
            </a:r>
          </a:p>
          <a:p>
            <a:pPr>
              <a:buFont typeface="Wingdings" panose="05000000000000000000" pitchFamily="2" charset="2"/>
              <a:buChar char="v"/>
            </a:pPr>
            <a:endParaRPr lang="el-GR" dirty="0"/>
          </a:p>
          <a:p>
            <a:pPr>
              <a:buFont typeface="Wingdings" panose="05000000000000000000" pitchFamily="2" charset="2"/>
              <a:buChar char="v"/>
            </a:pPr>
            <a:r>
              <a:rPr lang="el-GR" dirty="0"/>
              <a:t>Στην Ελλάδα την ευθύνη συντονισμού τυποποίησης έχει ο Ελληνικός Οργανισμός Τυποποίησης (ΕΛΟΤ) που ιδρύθηκε το 1976 με τον Νόμο 372/1976.</a:t>
            </a:r>
          </a:p>
        </p:txBody>
      </p:sp>
      <p:sp>
        <p:nvSpPr>
          <p:cNvPr id="4" name="Θέση ημερομηνίας 3">
            <a:extLst>
              <a:ext uri="{FF2B5EF4-FFF2-40B4-BE49-F238E27FC236}">
                <a16:creationId xmlns:a16="http://schemas.microsoft.com/office/drawing/2014/main" id="{9442AE95-D00E-A4F6-F368-977588905C58}"/>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6489583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61F937D-9CED-C428-D90C-1C3049F5113D}"/>
              </a:ext>
            </a:extLst>
          </p:cNvPr>
          <p:cNvSpPr>
            <a:spLocks noGrp="1"/>
          </p:cNvSpPr>
          <p:nvPr>
            <p:ph type="title"/>
          </p:nvPr>
        </p:nvSpPr>
        <p:spPr/>
        <p:txBody>
          <a:bodyPr/>
          <a:lstStyle/>
          <a:p>
            <a:r>
              <a:rPr lang="el-GR" sz="48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Επίπεδα» συσκευασίας</a:t>
            </a:r>
            <a:endParaRPr lang="el-GR" dirty="0"/>
          </a:p>
        </p:txBody>
      </p:sp>
      <p:pic>
        <p:nvPicPr>
          <p:cNvPr id="6" name="Θέση περιεχομένου 5">
            <a:extLst>
              <a:ext uri="{FF2B5EF4-FFF2-40B4-BE49-F238E27FC236}">
                <a16:creationId xmlns:a16="http://schemas.microsoft.com/office/drawing/2014/main" id="{DAFDB998-4323-4C83-159D-57991E537E89}"/>
              </a:ext>
            </a:extLst>
          </p:cNvPr>
          <p:cNvPicPr>
            <a:picLocks noGrp="1" noChangeAspect="1"/>
          </p:cNvPicPr>
          <p:nvPr>
            <p:ph idx="1"/>
          </p:nvPr>
        </p:nvPicPr>
        <p:blipFill>
          <a:blip r:embed="rId2"/>
          <a:stretch>
            <a:fillRect/>
          </a:stretch>
        </p:blipFill>
        <p:spPr>
          <a:xfrm>
            <a:off x="2705764" y="2093873"/>
            <a:ext cx="6213949" cy="2822957"/>
          </a:xfrm>
        </p:spPr>
      </p:pic>
      <p:sp>
        <p:nvSpPr>
          <p:cNvPr id="4" name="Θέση ημερομηνίας 3">
            <a:extLst>
              <a:ext uri="{FF2B5EF4-FFF2-40B4-BE49-F238E27FC236}">
                <a16:creationId xmlns:a16="http://schemas.microsoft.com/office/drawing/2014/main" id="{BAFC6BB3-0574-0C8D-C713-E94F5BA5A985}"/>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5" name="TextBox 4">
            <a:extLst>
              <a:ext uri="{FF2B5EF4-FFF2-40B4-BE49-F238E27FC236}">
                <a16:creationId xmlns:a16="http://schemas.microsoft.com/office/drawing/2014/main" id="{92B1BB99-5384-93C8-272D-83D49054A577}"/>
              </a:ext>
            </a:extLst>
          </p:cNvPr>
          <p:cNvSpPr txBox="1"/>
          <p:nvPr/>
        </p:nvSpPr>
        <p:spPr>
          <a:xfrm>
            <a:off x="3114137" y="5220169"/>
            <a:ext cx="5693433" cy="923330"/>
          </a:xfrm>
          <a:prstGeom prst="rect">
            <a:avLst/>
          </a:prstGeom>
          <a:noFill/>
        </p:spPr>
        <p:txBody>
          <a:bodyPr wrap="square" rtlCol="0">
            <a:spAutoFit/>
          </a:bodyPr>
          <a:lstStyle/>
          <a:p>
            <a:r>
              <a:rPr lang="el-GR" dirty="0"/>
              <a:t>ΕΙΚΟΝΑ 2. Δευτερογενής συσκευασία φιλέτων ψαριού: τοποθέτηση της </a:t>
            </a:r>
            <a:r>
              <a:rPr lang="el-GR" dirty="0" err="1"/>
              <a:t>παλστικής</a:t>
            </a:r>
            <a:r>
              <a:rPr lang="el-GR" dirty="0"/>
              <a:t> σακούλας με τα </a:t>
            </a:r>
            <a:r>
              <a:rPr lang="el-GR" dirty="0" err="1"/>
              <a:t>φίλέτα</a:t>
            </a:r>
            <a:r>
              <a:rPr lang="el-GR" dirty="0"/>
              <a:t> ψαριού εντός χάρτινου κουτιού</a:t>
            </a:r>
          </a:p>
        </p:txBody>
      </p:sp>
    </p:spTree>
    <p:extLst>
      <p:ext uri="{BB962C8B-B14F-4D97-AF65-F5344CB8AC3E}">
        <p14:creationId xmlns:p14="http://schemas.microsoft.com/office/powerpoint/2010/main" val="42278665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61F937D-9CED-C428-D90C-1C3049F5113D}"/>
              </a:ext>
            </a:extLst>
          </p:cNvPr>
          <p:cNvSpPr>
            <a:spLocks noGrp="1"/>
          </p:cNvSpPr>
          <p:nvPr>
            <p:ph type="title"/>
          </p:nvPr>
        </p:nvSpPr>
        <p:spPr/>
        <p:txBody>
          <a:bodyPr/>
          <a:lstStyle/>
          <a:p>
            <a:r>
              <a:rPr lang="el-GR" sz="48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Επίπεδα» συσκευασίας</a:t>
            </a:r>
            <a:endParaRPr lang="el-GR" dirty="0"/>
          </a:p>
        </p:txBody>
      </p:sp>
      <p:sp>
        <p:nvSpPr>
          <p:cNvPr id="4" name="Θέση ημερομηνίας 3">
            <a:extLst>
              <a:ext uri="{FF2B5EF4-FFF2-40B4-BE49-F238E27FC236}">
                <a16:creationId xmlns:a16="http://schemas.microsoft.com/office/drawing/2014/main" id="{BAFC6BB3-0574-0C8D-C713-E94F5BA5A985}"/>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pic>
        <p:nvPicPr>
          <p:cNvPr id="8" name="Εικόνα 7">
            <a:extLst>
              <a:ext uri="{FF2B5EF4-FFF2-40B4-BE49-F238E27FC236}">
                <a16:creationId xmlns:a16="http://schemas.microsoft.com/office/drawing/2014/main" id="{72C36DD1-A45D-D12E-357E-9E2366465FD4}"/>
              </a:ext>
            </a:extLst>
          </p:cNvPr>
          <p:cNvPicPr>
            <a:picLocks noChangeAspect="1"/>
          </p:cNvPicPr>
          <p:nvPr/>
        </p:nvPicPr>
        <p:blipFill>
          <a:blip r:embed="rId2"/>
          <a:stretch>
            <a:fillRect/>
          </a:stretch>
        </p:blipFill>
        <p:spPr>
          <a:xfrm>
            <a:off x="3179482" y="1971877"/>
            <a:ext cx="5441359" cy="3247104"/>
          </a:xfrm>
          <a:prstGeom prst="rect">
            <a:avLst/>
          </a:prstGeom>
        </p:spPr>
      </p:pic>
      <p:sp>
        <p:nvSpPr>
          <p:cNvPr id="5" name="TextBox 4">
            <a:extLst>
              <a:ext uri="{FF2B5EF4-FFF2-40B4-BE49-F238E27FC236}">
                <a16:creationId xmlns:a16="http://schemas.microsoft.com/office/drawing/2014/main" id="{92B1BB99-5384-93C8-272D-83D49054A577}"/>
              </a:ext>
            </a:extLst>
          </p:cNvPr>
          <p:cNvSpPr txBox="1"/>
          <p:nvPr/>
        </p:nvSpPr>
        <p:spPr>
          <a:xfrm>
            <a:off x="2674191" y="5453498"/>
            <a:ext cx="6478436" cy="646331"/>
          </a:xfrm>
          <a:prstGeom prst="rect">
            <a:avLst/>
          </a:prstGeom>
          <a:noFill/>
        </p:spPr>
        <p:txBody>
          <a:bodyPr wrap="square" rtlCol="0">
            <a:spAutoFit/>
          </a:bodyPr>
          <a:lstStyle/>
          <a:p>
            <a:r>
              <a:rPr lang="el-GR" dirty="0"/>
              <a:t>ΕΙΚΟΝΑ 3. Τριτογενής συσκευασία φιλέτων ψαριού: τοποθέτηση των χάρτινων κουτιών με τα φιλέτα ψαριού σε παλέτες</a:t>
            </a:r>
          </a:p>
        </p:txBody>
      </p:sp>
    </p:spTree>
    <p:extLst>
      <p:ext uri="{BB962C8B-B14F-4D97-AF65-F5344CB8AC3E}">
        <p14:creationId xmlns:p14="http://schemas.microsoft.com/office/powerpoint/2010/main" val="3751850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5B8C45-E5C5-E785-81EF-E52660805306}"/>
              </a:ext>
            </a:extLst>
          </p:cNvPr>
          <p:cNvSpPr txBox="1"/>
          <p:nvPr/>
        </p:nvSpPr>
        <p:spPr>
          <a:xfrm>
            <a:off x="452887" y="245082"/>
            <a:ext cx="3799936" cy="1645920"/>
          </a:xfrm>
          <a:prstGeom prst="rect">
            <a:avLst/>
          </a:prstGeom>
        </p:spPr>
        <p:txBody>
          <a:bodyPr vert="horz" lIns="91440" tIns="45720" rIns="91440" bIns="45720" rtlCol="0" anchor="b">
            <a:normAutofit fontScale="92500" lnSpcReduction="10000"/>
          </a:bodyPr>
          <a:lstStyle/>
          <a:p>
            <a:pPr>
              <a:spcBef>
                <a:spcPct val="0"/>
              </a:spcBef>
              <a:spcAft>
                <a:spcPts val="600"/>
              </a:spcAft>
            </a:pPr>
            <a:r>
              <a:rPr lang="el-GR" sz="2800" b="1" dirty="0">
                <a:solidFill>
                  <a:schemeClr val="bg1"/>
                </a:solidFill>
                <a:latin typeface="Tahoma" panose="020B0604030504040204" pitchFamily="34" charset="0"/>
                <a:ea typeface="Tahoma" panose="020B0604030504040204" pitchFamily="34" charset="0"/>
                <a:cs typeface="Tahoma" panose="020B0604030504040204" pitchFamily="34" charset="0"/>
              </a:rPr>
              <a:t>Προσχηματισμένα δοχεία και δοχεία που μορφοποιούνται</a:t>
            </a:r>
          </a:p>
          <a:p>
            <a:pPr>
              <a:spcBef>
                <a:spcPct val="0"/>
              </a:spcBef>
              <a:spcAft>
                <a:spcPts val="600"/>
              </a:spcAft>
            </a:pPr>
            <a:r>
              <a:rPr lang="el-GR" sz="2800" b="1" dirty="0">
                <a:solidFill>
                  <a:schemeClr val="bg1"/>
                </a:solidFill>
                <a:latin typeface="Tahoma" panose="020B0604030504040204" pitchFamily="34" charset="0"/>
                <a:ea typeface="Tahoma" panose="020B0604030504040204" pitchFamily="34" charset="0"/>
                <a:cs typeface="Tahoma" panose="020B0604030504040204" pitchFamily="34" charset="0"/>
              </a:rPr>
              <a:t>κατά τη συσκευασία</a:t>
            </a:r>
          </a:p>
        </p:txBody>
      </p:sp>
      <p:sp>
        <p:nvSpPr>
          <p:cNvPr id="6" name="TextBox 5">
            <a:extLst>
              <a:ext uri="{FF2B5EF4-FFF2-40B4-BE49-F238E27FC236}">
                <a16:creationId xmlns:a16="http://schemas.microsoft.com/office/drawing/2014/main" id="{91BD62D0-7901-D5C7-58ED-41FC1A52604C}"/>
              </a:ext>
            </a:extLst>
          </p:cNvPr>
          <p:cNvSpPr txBox="1"/>
          <p:nvPr/>
        </p:nvSpPr>
        <p:spPr>
          <a:xfrm>
            <a:off x="267419" y="2230120"/>
            <a:ext cx="4321833" cy="4507110"/>
          </a:xfrm>
          <a:prstGeom prst="rect">
            <a:avLst/>
          </a:prstGeom>
        </p:spPr>
        <p:txBody>
          <a:bodyPr vert="horz" lIns="91440" tIns="45720" rIns="91440" bIns="45720" rtlCol="0">
            <a:normAutofit fontScale="92500" lnSpcReduction="10000"/>
          </a:bodyPr>
          <a:lstStyle/>
          <a:p>
            <a:pPr>
              <a:spcBef>
                <a:spcPts val="800"/>
              </a:spcBef>
              <a:buClr>
                <a:schemeClr val="tx1">
                  <a:lumMod val="85000"/>
                  <a:lumOff val="15000"/>
                </a:schemeClr>
              </a:buClr>
            </a:pPr>
            <a:r>
              <a:rPr lang="el-GR" kern="1200" dirty="0">
                <a:solidFill>
                  <a:schemeClr val="bg1"/>
                </a:solidFill>
                <a:latin typeface="Tahoma" panose="020B0604030504040204" pitchFamily="34" charset="0"/>
                <a:ea typeface="Tahoma" panose="020B0604030504040204" pitchFamily="34" charset="0"/>
                <a:cs typeface="Tahoma" panose="020B0604030504040204" pitchFamily="34" charset="0"/>
              </a:rPr>
              <a:t>Τα δοχεία που χρησιμοποιούνται στη συσκευασία τροφίμων μπορεί να είναι προσχηματισμένα όπως τα </a:t>
            </a:r>
            <a:r>
              <a:rPr lang="el-GR" kern="1200" dirty="0" err="1">
                <a:solidFill>
                  <a:schemeClr val="bg1"/>
                </a:solidFill>
                <a:latin typeface="Tahoma" panose="020B0604030504040204" pitchFamily="34" charset="0"/>
                <a:ea typeface="Tahoma" panose="020B0604030504040204" pitchFamily="34" charset="0"/>
                <a:cs typeface="Tahoma" panose="020B0604030504040204" pitchFamily="34" charset="0"/>
              </a:rPr>
              <a:t>κονσερβοκυτία</a:t>
            </a:r>
            <a:r>
              <a:rPr lang="el-GR" kern="1200" dirty="0">
                <a:solidFill>
                  <a:schemeClr val="bg1"/>
                </a:solidFill>
                <a:latin typeface="Tahoma" panose="020B0604030504040204" pitchFamily="34" charset="0"/>
                <a:ea typeface="Tahoma" panose="020B0604030504040204" pitchFamily="34" charset="0"/>
                <a:cs typeface="Tahoma" panose="020B0604030504040204" pitchFamily="34" charset="0"/>
              </a:rPr>
              <a:t> και οι γυάλινες φιάλες ή να σχηματίζονται «εν γραμμή» κατά την ώρα της συσκευασίας. Παράδειγμα του δεύτερου τρόπου συσκευασίας είναι τα σακίδια που κατασκευάζονται από πλαστικές μεμβράνες. Οι μεμβράνες παραλαμβάνονται στο συσκευαστήριο υπό μορφή ρολών και στην ίδια γραμμή γίνεται ο σχηματισμός των σακιδίων, το γέμισμα και το κλείσιμο τους. Με τη μέθοδο αυτή επιτυγχάνεται μεγάλη οικονομία λόγω μειωμένης απασχόλησης προσωπικού, εξοικονόμησης αποθηκευτικών χώρων και μειωμένου κόστους μεταφοράς των δοχείων.</a:t>
            </a:r>
          </a:p>
        </p:txBody>
      </p:sp>
      <p:sp>
        <p:nvSpPr>
          <p:cNvPr id="2" name="Θέση ημερομηνίας 1">
            <a:extLst>
              <a:ext uri="{FF2B5EF4-FFF2-40B4-BE49-F238E27FC236}">
                <a16:creationId xmlns:a16="http://schemas.microsoft.com/office/drawing/2014/main" id="{6341F14F-8D9E-832A-7AE3-F98C0EF17127}"/>
              </a:ext>
            </a:extLst>
          </p:cNvPr>
          <p:cNvSpPr>
            <a:spLocks noGrp="1"/>
          </p:cNvSpPr>
          <p:nvPr>
            <p:ph type="dt" sz="half" idx="10"/>
          </p:nvPr>
        </p:nvSpPr>
        <p:spPr>
          <a:xfrm>
            <a:off x="5588000" y="6035040"/>
            <a:ext cx="1955800" cy="365760"/>
          </a:xfrm>
        </p:spPr>
        <p:txBody>
          <a:bodyPr vert="horz" lIns="91440" tIns="45720" rIns="91440" bIns="45720" rtlCol="0" anchor="b">
            <a:normAutofit/>
          </a:bodyPr>
          <a:lstStyle/>
          <a:p>
            <a:pPr>
              <a:spcAft>
                <a:spcPts val="600"/>
              </a:spcAft>
            </a:pPr>
            <a:fld id="{9919D905-D926-4C7C-8880-7B55EA2B77E6}" type="datetime1">
              <a:rPr lang="el-GR" smtClean="0"/>
              <a:pPr>
                <a:spcAft>
                  <a:spcPts val="600"/>
                </a:spcAft>
              </a:pPr>
              <a:t>29/7/2023</a:t>
            </a:fld>
            <a:endParaRPr lang="en-US"/>
          </a:p>
        </p:txBody>
      </p:sp>
      <p:pic>
        <p:nvPicPr>
          <p:cNvPr id="3" name="Εικόνα 2">
            <a:extLst>
              <a:ext uri="{FF2B5EF4-FFF2-40B4-BE49-F238E27FC236}">
                <a16:creationId xmlns:a16="http://schemas.microsoft.com/office/drawing/2014/main" id="{50F7210B-8B46-6B11-58CF-5D67DBED77DE}"/>
              </a:ext>
            </a:extLst>
          </p:cNvPr>
          <p:cNvPicPr>
            <a:picLocks noChangeAspect="1"/>
          </p:cNvPicPr>
          <p:nvPr/>
        </p:nvPicPr>
        <p:blipFill>
          <a:blip r:embed="rId2"/>
          <a:stretch>
            <a:fillRect/>
          </a:stretch>
        </p:blipFill>
        <p:spPr>
          <a:xfrm>
            <a:off x="5461932" y="245082"/>
            <a:ext cx="5462489" cy="2914141"/>
          </a:xfrm>
          <a:prstGeom prst="rect">
            <a:avLst/>
          </a:prstGeom>
        </p:spPr>
      </p:pic>
      <p:pic>
        <p:nvPicPr>
          <p:cNvPr id="5" name="Εικόνα 4">
            <a:extLst>
              <a:ext uri="{FF2B5EF4-FFF2-40B4-BE49-F238E27FC236}">
                <a16:creationId xmlns:a16="http://schemas.microsoft.com/office/drawing/2014/main" id="{B0865B3E-91AF-CA1D-9BC7-2F725090F64D}"/>
              </a:ext>
            </a:extLst>
          </p:cNvPr>
          <p:cNvPicPr>
            <a:picLocks noChangeAspect="1"/>
          </p:cNvPicPr>
          <p:nvPr/>
        </p:nvPicPr>
        <p:blipFill rotWithShape="1">
          <a:blip r:embed="rId3"/>
          <a:srcRect r="52736"/>
          <a:stretch/>
        </p:blipFill>
        <p:spPr>
          <a:xfrm>
            <a:off x="5311953" y="3458641"/>
            <a:ext cx="5762445" cy="2759279"/>
          </a:xfrm>
          <a:prstGeom prst="rect">
            <a:avLst/>
          </a:prstGeom>
        </p:spPr>
      </p:pic>
    </p:spTree>
    <p:extLst>
      <p:ext uri="{BB962C8B-B14F-4D97-AF65-F5344CB8AC3E}">
        <p14:creationId xmlns:p14="http://schemas.microsoft.com/office/powerpoint/2010/main" val="42821763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40EDF4-5B69-3FA0-08CE-E6270432A855}"/>
              </a:ext>
            </a:extLst>
          </p:cNvPr>
          <p:cNvSpPr txBox="1"/>
          <p:nvPr/>
        </p:nvSpPr>
        <p:spPr>
          <a:xfrm>
            <a:off x="762000" y="283171"/>
            <a:ext cx="10058400" cy="13716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l-GR" sz="36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Συσκευασίες ερμητικά και μη ερμητικά κλεισμένες</a:t>
            </a:r>
            <a:endParaRPr lang="en-US"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B9E6BFB2-E522-2E20-39C3-CF87F5E64134}"/>
              </a:ext>
            </a:extLst>
          </p:cNvPr>
          <p:cNvSpPr txBox="1"/>
          <p:nvPr/>
        </p:nvSpPr>
        <p:spPr>
          <a:xfrm>
            <a:off x="469697" y="2121316"/>
            <a:ext cx="10874039" cy="4374554"/>
          </a:xfrm>
          <a:prstGeom prst="rect">
            <a:avLst/>
          </a:prstGeom>
        </p:spPr>
        <p:txBody>
          <a:bodyPr vert="horz" lIns="91440" tIns="45720" rIns="91440" bIns="45720" rtlCol="0">
            <a:normAutofit/>
          </a:bodyPr>
          <a:lstStyle/>
          <a:p>
            <a:pPr marL="388620" indent="-285750">
              <a:lnSpc>
                <a:spcPct val="110000"/>
              </a:lnSpc>
              <a:buClr>
                <a:schemeClr val="tx1">
                  <a:lumMod val="85000"/>
                  <a:lumOff val="15000"/>
                </a:schemeClr>
              </a:buClr>
              <a:buFont typeface="Wingdings" panose="05000000000000000000" pitchFamily="2" charset="2"/>
              <a:buChar char="q"/>
            </a:pPr>
            <a:r>
              <a:rPr lang="el-GR" sz="1600" dirty="0">
                <a:latin typeface="Tahoma" panose="020B0604030504040204" pitchFamily="34" charset="0"/>
                <a:ea typeface="Tahoma" panose="020B0604030504040204" pitchFamily="34" charset="0"/>
                <a:cs typeface="Tahoma" panose="020B0604030504040204" pitchFamily="34" charset="0"/>
              </a:rPr>
              <a:t>Μία έννοια βασικής σημασίας στη συσκευασία τροφίμων είναι το ερμητικό ή μη κλείσιμο της συσκευασίας. Ο όρος ερμητικό σημαίνει ότι το κλείσιμο του δοχείου είναι τέτοιο ώστε το δοχείο να είναι απολύτως αδιαπέραστο από αέρια και ατμούς σε οποιοδήποτε σημείο του, ακόμα και στις ραφές. Ένα τέτοιο δοχείο, εφ' όσον παραμένει ανέπαφο, προστατεύει αυτομάτως το περιεχόμενο τρόφιμο και από μικροοργανισμούς και από ξένες ύλες. Τα ερμητικά κλεισμένα δοχεία εξασφαλίζουν επίσης το επιθυμητό κενό ή την επιθυμητή πίεση για τη συσκευασία των περιεχομένων προϊόντων. </a:t>
            </a:r>
            <a:r>
              <a:rPr lang="el-GR" sz="1600" b="1" i="1" dirty="0">
                <a:latin typeface="Tahoma" panose="020B0604030504040204" pitchFamily="34" charset="0"/>
                <a:ea typeface="Tahoma" panose="020B0604030504040204" pitchFamily="34" charset="0"/>
                <a:cs typeface="Tahoma" panose="020B0604030504040204" pitchFamily="34" charset="0"/>
              </a:rPr>
              <a:t>Τα δοχεία που συνηθέστερα κλείνονται ερμητικά είναι τα μεταλλικά </a:t>
            </a:r>
            <a:r>
              <a:rPr lang="el-GR" sz="1600" b="1" i="1" dirty="0" err="1">
                <a:latin typeface="Tahoma" panose="020B0604030504040204" pitchFamily="34" charset="0"/>
                <a:ea typeface="Tahoma" panose="020B0604030504040204" pitchFamily="34" charset="0"/>
                <a:cs typeface="Tahoma" panose="020B0604030504040204" pitchFamily="34" charset="0"/>
              </a:rPr>
              <a:t>κονσερβοκυτία</a:t>
            </a:r>
            <a:r>
              <a:rPr lang="el-GR" sz="1600" b="1" i="1" dirty="0">
                <a:latin typeface="Tahoma" panose="020B0604030504040204" pitchFamily="34" charset="0"/>
                <a:ea typeface="Tahoma" panose="020B0604030504040204" pitchFamily="34" charset="0"/>
                <a:cs typeface="Tahoma" panose="020B0604030504040204" pitchFamily="34" charset="0"/>
              </a:rPr>
              <a:t> και τα γυάλινα δοχεία</a:t>
            </a:r>
            <a:r>
              <a:rPr lang="el-GR" sz="1600" dirty="0">
                <a:latin typeface="Tahoma" panose="020B0604030504040204" pitchFamily="34" charset="0"/>
                <a:ea typeface="Tahoma" panose="020B0604030504040204" pitchFamily="34" charset="0"/>
                <a:cs typeface="Tahoma" panose="020B0604030504040204" pitchFamily="34" charset="0"/>
              </a:rPr>
              <a:t>.</a:t>
            </a:r>
          </a:p>
          <a:p>
            <a:pPr marL="388620" indent="-285750">
              <a:lnSpc>
                <a:spcPct val="110000"/>
              </a:lnSpc>
              <a:buClr>
                <a:schemeClr val="tx1">
                  <a:lumMod val="85000"/>
                  <a:lumOff val="15000"/>
                </a:schemeClr>
              </a:buClr>
              <a:buFont typeface="Wingdings" panose="05000000000000000000" pitchFamily="2" charset="2"/>
              <a:buChar char="q"/>
            </a:pPr>
            <a:endParaRPr lang="el-GR" sz="1600" dirty="0">
              <a:latin typeface="Tahoma" panose="020B0604030504040204" pitchFamily="34" charset="0"/>
              <a:ea typeface="Tahoma" panose="020B0604030504040204" pitchFamily="34" charset="0"/>
              <a:cs typeface="Tahoma" panose="020B0604030504040204" pitchFamily="34" charset="0"/>
            </a:endParaRPr>
          </a:p>
          <a:p>
            <a:pPr marL="388620" indent="-285750">
              <a:lnSpc>
                <a:spcPct val="110000"/>
              </a:lnSpc>
              <a:buClr>
                <a:schemeClr val="tx1">
                  <a:lumMod val="85000"/>
                  <a:lumOff val="15000"/>
                </a:schemeClr>
              </a:buClr>
              <a:buFont typeface="Wingdings" panose="05000000000000000000" pitchFamily="2" charset="2"/>
              <a:buChar char="q"/>
            </a:pPr>
            <a:r>
              <a:rPr lang="el-GR" sz="1600" dirty="0">
                <a:latin typeface="Tahoma" panose="020B0604030504040204" pitchFamily="34" charset="0"/>
                <a:ea typeface="Tahoma" panose="020B0604030504040204" pitchFamily="34" charset="0"/>
                <a:cs typeface="Tahoma" panose="020B0604030504040204" pitchFamily="34" charset="0"/>
              </a:rPr>
              <a:t>Με </a:t>
            </a:r>
            <a:r>
              <a:rPr lang="el-GR" sz="1600" b="1" i="1" u="sng" dirty="0">
                <a:latin typeface="Tahoma" panose="020B0604030504040204" pitchFamily="34" charset="0"/>
                <a:ea typeface="Tahoma" panose="020B0604030504040204" pitchFamily="34" charset="0"/>
                <a:cs typeface="Tahoma" panose="020B0604030504040204" pitchFamily="34" charset="0"/>
              </a:rPr>
              <a:t>πολύ σπάνιες εξαιρέσεις</a:t>
            </a:r>
            <a:r>
              <a:rPr lang="el-GR" sz="1600" dirty="0">
                <a:latin typeface="Tahoma" panose="020B0604030504040204" pitchFamily="34" charset="0"/>
                <a:ea typeface="Tahoma" panose="020B0604030504040204" pitchFamily="34" charset="0"/>
                <a:cs typeface="Tahoma" panose="020B0604030504040204" pitchFamily="34" charset="0"/>
              </a:rPr>
              <a:t>, </a:t>
            </a:r>
            <a:r>
              <a:rPr lang="el-GR" sz="1600" b="1" i="1" dirty="0">
                <a:latin typeface="Tahoma" panose="020B0604030504040204" pitchFamily="34" charset="0"/>
                <a:ea typeface="Tahoma" panose="020B0604030504040204" pitchFamily="34" charset="0"/>
                <a:cs typeface="Tahoma" panose="020B0604030504040204" pitchFamily="34" charset="0"/>
              </a:rPr>
              <a:t>οι εύκαμπτες συσκευασίες δεν προσφέρουν ερμητικό κλείσιμο</a:t>
            </a:r>
            <a:r>
              <a:rPr lang="el-GR" sz="1600" dirty="0">
                <a:latin typeface="Tahoma" panose="020B0604030504040204" pitchFamily="34" charset="0"/>
                <a:ea typeface="Tahoma" panose="020B0604030504040204" pitchFamily="34" charset="0"/>
                <a:cs typeface="Tahoma" panose="020B0604030504040204" pitchFamily="34" charset="0"/>
              </a:rPr>
              <a:t>. Οι λεπτές εύκαμπτες μεμβράνες ακόμα και όταν δεν έχουν μικροσκοπικές τρύπες δεν είναι απολύτως αδιαπέραστες από αέρια και υδρατμούς. Οι συγκολλήσεις τους είναι γενικά καλές αλλά όχι τέλειες. Ακόμα και όταν τα εύκαμπτα υλικά είναι αεροστεγή, όπως π.χ. αλουμινόχαρτο μεγάλου πάχους, η κάμψη των συσκευασιών (σακιδίων </a:t>
            </a:r>
            <a:r>
              <a:rPr lang="el-GR" sz="1600" dirty="0" err="1">
                <a:latin typeface="Tahoma" panose="020B0604030504040204" pitchFamily="34" charset="0"/>
                <a:ea typeface="Tahoma" panose="020B0604030504040204" pitchFamily="34" charset="0"/>
                <a:cs typeface="Tahoma" panose="020B0604030504040204" pitchFamily="34" charset="0"/>
              </a:rPr>
              <a:t>κλπ</a:t>
            </a:r>
            <a:r>
              <a:rPr lang="el-GR" sz="1600" dirty="0">
                <a:latin typeface="Tahoma" panose="020B0604030504040204" pitchFamily="34" charset="0"/>
                <a:ea typeface="Tahoma" panose="020B0604030504040204" pitchFamily="34" charset="0"/>
                <a:cs typeface="Tahoma" panose="020B0604030504040204" pitchFamily="34" charset="0"/>
              </a:rPr>
              <a:t>) προκαλεί τη δημιουργία μικροσκοπικών οπών και σχισμών.</a:t>
            </a:r>
          </a:p>
        </p:txBody>
      </p:sp>
      <p:sp>
        <p:nvSpPr>
          <p:cNvPr id="2" name="Θέση ημερομηνίας 1">
            <a:extLst>
              <a:ext uri="{FF2B5EF4-FFF2-40B4-BE49-F238E27FC236}">
                <a16:creationId xmlns:a16="http://schemas.microsoft.com/office/drawing/2014/main" id="{62D98135-3D95-A608-1262-289A338A8101}"/>
              </a:ext>
            </a:extLst>
          </p:cNvPr>
          <p:cNvSpPr>
            <a:spLocks noGrp="1"/>
          </p:cNvSpPr>
          <p:nvPr>
            <p:ph type="dt" sz="half" idx="10"/>
          </p:nvPr>
        </p:nvSpPr>
        <p:spPr>
          <a:xfrm>
            <a:off x="7256794" y="6035040"/>
            <a:ext cx="2893045" cy="365760"/>
          </a:xfrm>
        </p:spPr>
        <p:txBody>
          <a:bodyPr vert="horz" lIns="91440" tIns="45720" rIns="91440" bIns="45720" rtlCol="0" anchor="b">
            <a:normAutofit/>
          </a:bodyPr>
          <a:lstStyle/>
          <a:p>
            <a:pPr>
              <a:spcAft>
                <a:spcPts val="600"/>
              </a:spcAft>
            </a:pPr>
            <a:fld id="{9919D905-D926-4C7C-8880-7B55EA2B77E6}" type="datetime1">
              <a:rPr lang="el-GR" smtClean="0"/>
              <a:pPr>
                <a:spcAft>
                  <a:spcPts val="600"/>
                </a:spcAft>
              </a:pPr>
              <a:t>29/7/2023</a:t>
            </a:fld>
            <a:endParaRPr lang="en-US"/>
          </a:p>
        </p:txBody>
      </p:sp>
    </p:spTree>
    <p:extLst>
      <p:ext uri="{BB962C8B-B14F-4D97-AF65-F5344CB8AC3E}">
        <p14:creationId xmlns:p14="http://schemas.microsoft.com/office/powerpoint/2010/main" val="16807568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D0B354AC-DD9D-8617-7FF8-614806BFBEEC}"/>
              </a:ext>
            </a:extLst>
          </p:cNvPr>
          <p:cNvSpPr>
            <a:spLocks noGrp="1"/>
          </p:cNvSpPr>
          <p:nvPr>
            <p:ph type="dt" sz="half" idx="10"/>
          </p:nvPr>
        </p:nvSpPr>
        <p:spPr/>
        <p:txBody>
          <a:bodyPr/>
          <a:lstStyle/>
          <a:p>
            <a:fld id="{9919D905-D926-4C7C-8880-7B55EA2B77E6}" type="datetime1">
              <a:rPr lang="el-GR" smtClean="0"/>
              <a:t>29/7/2023</a:t>
            </a:fld>
            <a:endParaRPr lang="en-US"/>
          </a:p>
        </p:txBody>
      </p:sp>
      <p:sp>
        <p:nvSpPr>
          <p:cNvPr id="4" name="TextBox 3">
            <a:extLst>
              <a:ext uri="{FF2B5EF4-FFF2-40B4-BE49-F238E27FC236}">
                <a16:creationId xmlns:a16="http://schemas.microsoft.com/office/drawing/2014/main" id="{01BF22F3-B414-5A72-0BC6-D767EB71AA16}"/>
              </a:ext>
            </a:extLst>
          </p:cNvPr>
          <p:cNvSpPr txBox="1"/>
          <p:nvPr/>
        </p:nvSpPr>
        <p:spPr>
          <a:xfrm>
            <a:off x="428819" y="434840"/>
            <a:ext cx="7665682" cy="830997"/>
          </a:xfrm>
          <a:prstGeom prst="rect">
            <a:avLst/>
          </a:prstGeom>
          <a:noFill/>
        </p:spPr>
        <p:txBody>
          <a:bodyPr wrap="square">
            <a:spAutoFit/>
          </a:bodyPr>
          <a:lstStyle/>
          <a:p>
            <a:r>
              <a:rPr lang="el-GR" sz="2400" b="1" dirty="0"/>
              <a:t>Δύσκαμπτες, </a:t>
            </a:r>
            <a:r>
              <a:rPr lang="el-GR" sz="2400" b="1" dirty="0" err="1"/>
              <a:t>ημίσκληρες</a:t>
            </a:r>
            <a:r>
              <a:rPr lang="el-GR" sz="2400" b="1" dirty="0"/>
              <a:t> και εύκαμπτες συσκευασίες</a:t>
            </a:r>
            <a:endParaRPr lang="en-US" sz="2400" b="1" dirty="0"/>
          </a:p>
        </p:txBody>
      </p:sp>
      <p:sp>
        <p:nvSpPr>
          <p:cNvPr id="6" name="TextBox 5">
            <a:extLst>
              <a:ext uri="{FF2B5EF4-FFF2-40B4-BE49-F238E27FC236}">
                <a16:creationId xmlns:a16="http://schemas.microsoft.com/office/drawing/2014/main" id="{40804263-D916-E3E4-3112-2774FA29AC20}"/>
              </a:ext>
            </a:extLst>
          </p:cNvPr>
          <p:cNvSpPr txBox="1"/>
          <p:nvPr/>
        </p:nvSpPr>
        <p:spPr>
          <a:xfrm>
            <a:off x="456329" y="1511391"/>
            <a:ext cx="7792072" cy="4278094"/>
          </a:xfrm>
          <a:prstGeom prst="rect">
            <a:avLst/>
          </a:prstGeom>
          <a:noFill/>
        </p:spPr>
        <p:txBody>
          <a:bodyPr wrap="square">
            <a:spAutoFit/>
          </a:bodyPr>
          <a:lstStyle/>
          <a:p>
            <a:r>
              <a:rPr lang="el-GR" sz="1600" dirty="0"/>
              <a:t>Μια επιπλέον διάκριση των μέσων συσκευασίας βασίζεται στο </a:t>
            </a:r>
            <a:r>
              <a:rPr lang="el-GR" sz="1600" b="1" i="1" dirty="0"/>
              <a:t>αν αλλάζουν σχήμα όταν πιεστούν με τα χέρια</a:t>
            </a:r>
            <a:r>
              <a:rPr lang="el-GR" sz="1600" dirty="0"/>
              <a:t>.</a:t>
            </a:r>
            <a:endParaRPr lang="en-US" sz="1600" dirty="0"/>
          </a:p>
          <a:p>
            <a:r>
              <a:rPr lang="el-GR" sz="1600" dirty="0"/>
              <a:t> Έτσι διακρίνουμε δύσκαμπτα, </a:t>
            </a:r>
            <a:r>
              <a:rPr lang="el-GR" sz="1600" dirty="0" err="1"/>
              <a:t>ημίσκληρα</a:t>
            </a:r>
            <a:r>
              <a:rPr lang="el-GR" sz="1600" dirty="0"/>
              <a:t> και εύκαμπτα μέσα.</a:t>
            </a:r>
            <a:endParaRPr lang="en-US" sz="1600" dirty="0"/>
          </a:p>
          <a:p>
            <a:pPr marL="285750" indent="-285750">
              <a:buFont typeface="Wingdings" panose="05000000000000000000" pitchFamily="2" charset="2"/>
              <a:buChar char="q"/>
            </a:pPr>
            <a:r>
              <a:rPr lang="el-GR" sz="1600" b="1" u="sng" dirty="0"/>
              <a:t>Δύσκαμπτα (</a:t>
            </a:r>
            <a:r>
              <a:rPr lang="en-US" sz="1600" b="1" u="sng" dirty="0"/>
              <a:t>rigid</a:t>
            </a:r>
            <a:r>
              <a:rPr lang="el-GR" sz="1600" b="1" u="sng" dirty="0"/>
              <a:t>)</a:t>
            </a:r>
            <a:r>
              <a:rPr lang="el-GR" sz="1600" dirty="0"/>
              <a:t> είναι τα μέσα συσκευασίας που έχουν ένα ορισμένο σχήμα και δεν μπορούν να παραμορφωθούν με τα χέρια. Δύσκαμπτες συσκευασίες είναι τα γυάλινα δοχεία και τα μεταλλικά κουτιά. </a:t>
            </a:r>
            <a:endParaRPr lang="en-US" sz="1600" dirty="0"/>
          </a:p>
          <a:p>
            <a:pPr marL="285750" indent="-285750">
              <a:buFont typeface="Wingdings" panose="05000000000000000000" pitchFamily="2" charset="2"/>
              <a:buChar char="q"/>
            </a:pPr>
            <a:r>
              <a:rPr lang="el-GR" sz="1600" b="1" u="sng" dirty="0" err="1"/>
              <a:t>Ημίσκληρα</a:t>
            </a:r>
            <a:r>
              <a:rPr lang="el-GR" sz="1600" b="1" u="sng" dirty="0"/>
              <a:t> (</a:t>
            </a:r>
            <a:r>
              <a:rPr lang="en-US" sz="1600" b="1" u="sng" dirty="0"/>
              <a:t>semi-rigid</a:t>
            </a:r>
            <a:r>
              <a:rPr lang="el-GR" sz="1600" b="1" u="sng" dirty="0"/>
              <a:t>) </a:t>
            </a:r>
            <a:r>
              <a:rPr lang="el-GR" sz="1600" dirty="0"/>
              <a:t>είναι τα μέσα συσκευασίας που όπως και τα δύσκαμπτα έχουν ένα ορισμένο σχήμα αλλά όταν πιεστούν με τα χέρια υποχωρούν, ξαναπαίρνουν δε το αρχικό τους σχήμα όταν πάψει να εφαρμόζεται η πίεση. </a:t>
            </a:r>
            <a:r>
              <a:rPr lang="el-GR" sz="1600" b="1" i="1" dirty="0" err="1"/>
              <a:t>Ημίσκληρες</a:t>
            </a:r>
            <a:r>
              <a:rPr lang="el-GR" sz="1600" b="1" i="1" dirty="0"/>
              <a:t> συσκευασίες είναι τα πλαστικά δοχεία, χαρτοκιβώτια, χαρτονένια κουτιά, κουτιά από αλουμίνιο</a:t>
            </a:r>
            <a:r>
              <a:rPr lang="el-GR" sz="1600" dirty="0"/>
              <a:t>. </a:t>
            </a:r>
            <a:endParaRPr lang="en-US" sz="1600" dirty="0"/>
          </a:p>
          <a:p>
            <a:pPr marL="285750" indent="-285750">
              <a:buFont typeface="Wingdings" panose="05000000000000000000" pitchFamily="2" charset="2"/>
              <a:buChar char="q"/>
            </a:pPr>
            <a:r>
              <a:rPr lang="el-GR" sz="1600" b="1" u="sng" dirty="0"/>
              <a:t>Εύκαμπτα (</a:t>
            </a:r>
            <a:r>
              <a:rPr lang="en-US" sz="1600" b="1" u="sng" dirty="0"/>
              <a:t>flexible</a:t>
            </a:r>
            <a:r>
              <a:rPr lang="el-GR" sz="1600" b="1" u="sng" dirty="0"/>
              <a:t>)</a:t>
            </a:r>
            <a:r>
              <a:rPr lang="el-GR" sz="1600" dirty="0"/>
              <a:t> είναι τα μέσα συσκευασίας που γίνονται από εύκαμπτα υλικά και τα οποία όταν γεμιστούν με προϊόν και σφραγιστούν μπορούν αμέσως ν' αλλάξουν σχήμα με τα χέρια χωρίς τη βοήθεια εργαλείων.</a:t>
            </a:r>
          </a:p>
          <a:p>
            <a:r>
              <a:rPr lang="el-GR" sz="1600" dirty="0"/>
              <a:t> </a:t>
            </a:r>
          </a:p>
          <a:p>
            <a:r>
              <a:rPr lang="el-GR" sz="1600" dirty="0"/>
              <a:t>Εύκαμπτες συσκευασίες είναι τα περιτυλίγματα, οι σάκοι και τα σακίδια από χαρτί, αλουμινόχαρτο, πλαστικές μεμβράνες </a:t>
            </a:r>
            <a:r>
              <a:rPr lang="el-GR" sz="1600" b="1" u="sng" dirty="0"/>
              <a:t>(</a:t>
            </a:r>
            <a:r>
              <a:rPr lang="en-US" sz="1600" b="1" u="sng" dirty="0"/>
              <a:t>films</a:t>
            </a:r>
            <a:r>
              <a:rPr lang="el-GR" sz="1600" b="1" u="sng" dirty="0"/>
              <a:t>) και </a:t>
            </a:r>
            <a:r>
              <a:rPr lang="en-US" sz="1600" b="1" u="sng" dirty="0"/>
              <a:t>laminates</a:t>
            </a:r>
            <a:r>
              <a:rPr lang="el-GR" sz="1600" dirty="0"/>
              <a:t>.</a:t>
            </a:r>
          </a:p>
        </p:txBody>
      </p:sp>
      <p:pic>
        <p:nvPicPr>
          <p:cNvPr id="5" name="Εικόνα 4">
            <a:extLst>
              <a:ext uri="{FF2B5EF4-FFF2-40B4-BE49-F238E27FC236}">
                <a16:creationId xmlns:a16="http://schemas.microsoft.com/office/drawing/2014/main" id="{B4E7F8B4-9EDA-EED2-01A7-BEAAD77FBC3B}"/>
              </a:ext>
            </a:extLst>
          </p:cNvPr>
          <p:cNvPicPr>
            <a:picLocks noChangeAspect="1"/>
          </p:cNvPicPr>
          <p:nvPr/>
        </p:nvPicPr>
        <p:blipFill>
          <a:blip r:embed="rId2"/>
          <a:stretch>
            <a:fillRect/>
          </a:stretch>
        </p:blipFill>
        <p:spPr>
          <a:xfrm>
            <a:off x="8514099" y="514304"/>
            <a:ext cx="2893045" cy="1730751"/>
          </a:xfrm>
          <a:prstGeom prst="rect">
            <a:avLst/>
          </a:prstGeom>
        </p:spPr>
      </p:pic>
      <p:pic>
        <p:nvPicPr>
          <p:cNvPr id="7" name="Εικόνα 6">
            <a:extLst>
              <a:ext uri="{FF2B5EF4-FFF2-40B4-BE49-F238E27FC236}">
                <a16:creationId xmlns:a16="http://schemas.microsoft.com/office/drawing/2014/main" id="{677CC8B5-3960-C067-3F33-A53E24E1A4F0}"/>
              </a:ext>
            </a:extLst>
          </p:cNvPr>
          <p:cNvPicPr>
            <a:picLocks noChangeAspect="1"/>
          </p:cNvPicPr>
          <p:nvPr/>
        </p:nvPicPr>
        <p:blipFill>
          <a:blip r:embed="rId3"/>
          <a:stretch>
            <a:fillRect/>
          </a:stretch>
        </p:blipFill>
        <p:spPr>
          <a:xfrm>
            <a:off x="8458200" y="4496108"/>
            <a:ext cx="3064320" cy="1723680"/>
          </a:xfrm>
          <a:prstGeom prst="rect">
            <a:avLst/>
          </a:prstGeom>
        </p:spPr>
      </p:pic>
      <p:pic>
        <p:nvPicPr>
          <p:cNvPr id="8" name="Εικόνα 7">
            <a:extLst>
              <a:ext uri="{FF2B5EF4-FFF2-40B4-BE49-F238E27FC236}">
                <a16:creationId xmlns:a16="http://schemas.microsoft.com/office/drawing/2014/main" id="{8A4EBB84-F24A-648A-B28F-DA9CAED5BD08}"/>
              </a:ext>
            </a:extLst>
          </p:cNvPr>
          <p:cNvPicPr>
            <a:picLocks noChangeAspect="1"/>
          </p:cNvPicPr>
          <p:nvPr/>
        </p:nvPicPr>
        <p:blipFill>
          <a:blip r:embed="rId4"/>
          <a:stretch>
            <a:fillRect/>
          </a:stretch>
        </p:blipFill>
        <p:spPr>
          <a:xfrm>
            <a:off x="8514099" y="2426067"/>
            <a:ext cx="2893045" cy="1985632"/>
          </a:xfrm>
          <a:prstGeom prst="rect">
            <a:avLst/>
          </a:prstGeom>
        </p:spPr>
      </p:pic>
    </p:spTree>
    <p:extLst>
      <p:ext uri="{BB962C8B-B14F-4D97-AF65-F5344CB8AC3E}">
        <p14:creationId xmlns:p14="http://schemas.microsoft.com/office/powerpoint/2010/main" val="33875574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9ED5DB92-415B-0FF6-0CF8-C3AD0C9D71E4}"/>
              </a:ext>
            </a:extLst>
          </p:cNvPr>
          <p:cNvSpPr>
            <a:spLocks noGrp="1"/>
          </p:cNvSpPr>
          <p:nvPr>
            <p:ph type="dt" sz="half" idx="10"/>
          </p:nvPr>
        </p:nvSpPr>
        <p:spPr/>
        <p:txBody>
          <a:bodyPr/>
          <a:lstStyle/>
          <a:p>
            <a:fld id="{9919D905-D926-4C7C-8880-7B55EA2B77E6}" type="datetime1">
              <a:rPr lang="el-GR" smtClean="0"/>
              <a:t>29/7/2023</a:t>
            </a:fld>
            <a:endParaRPr lang="en-US"/>
          </a:p>
        </p:txBody>
      </p:sp>
      <p:pic>
        <p:nvPicPr>
          <p:cNvPr id="3" name="Εικόνα 2">
            <a:extLst>
              <a:ext uri="{FF2B5EF4-FFF2-40B4-BE49-F238E27FC236}">
                <a16:creationId xmlns:a16="http://schemas.microsoft.com/office/drawing/2014/main" id="{CCEB08A0-16DC-3E82-7B7F-607882784A28}"/>
              </a:ext>
            </a:extLst>
          </p:cNvPr>
          <p:cNvPicPr>
            <a:picLocks noChangeAspect="1"/>
          </p:cNvPicPr>
          <p:nvPr/>
        </p:nvPicPr>
        <p:blipFill rotWithShape="1">
          <a:blip r:embed="rId2"/>
          <a:srcRect t="5584" b="7230"/>
          <a:stretch/>
        </p:blipFill>
        <p:spPr>
          <a:xfrm>
            <a:off x="1900237" y="531795"/>
            <a:ext cx="2337932" cy="2038349"/>
          </a:xfrm>
          <a:prstGeom prst="rect">
            <a:avLst/>
          </a:prstGeom>
        </p:spPr>
      </p:pic>
      <p:pic>
        <p:nvPicPr>
          <p:cNvPr id="4" name="Εικόνα 3">
            <a:extLst>
              <a:ext uri="{FF2B5EF4-FFF2-40B4-BE49-F238E27FC236}">
                <a16:creationId xmlns:a16="http://schemas.microsoft.com/office/drawing/2014/main" id="{F906E026-7918-D3AD-501A-1E56BCC7397E}"/>
              </a:ext>
            </a:extLst>
          </p:cNvPr>
          <p:cNvPicPr>
            <a:picLocks noChangeAspect="1"/>
          </p:cNvPicPr>
          <p:nvPr/>
        </p:nvPicPr>
        <p:blipFill>
          <a:blip r:embed="rId3"/>
          <a:stretch>
            <a:fillRect/>
          </a:stretch>
        </p:blipFill>
        <p:spPr>
          <a:xfrm>
            <a:off x="4418729" y="531795"/>
            <a:ext cx="3354542" cy="2038350"/>
          </a:xfrm>
          <a:prstGeom prst="rect">
            <a:avLst/>
          </a:prstGeom>
        </p:spPr>
      </p:pic>
      <p:sp>
        <p:nvSpPr>
          <p:cNvPr id="5" name="TextBox 4">
            <a:extLst>
              <a:ext uri="{FF2B5EF4-FFF2-40B4-BE49-F238E27FC236}">
                <a16:creationId xmlns:a16="http://schemas.microsoft.com/office/drawing/2014/main" id="{52F6B842-08AE-7825-3BE4-0582FA7BFA9B}"/>
              </a:ext>
            </a:extLst>
          </p:cNvPr>
          <p:cNvSpPr txBox="1"/>
          <p:nvPr/>
        </p:nvSpPr>
        <p:spPr>
          <a:xfrm>
            <a:off x="7329577" y="1320137"/>
            <a:ext cx="4010025" cy="461665"/>
          </a:xfrm>
          <a:prstGeom prst="rect">
            <a:avLst/>
          </a:prstGeom>
          <a:noFill/>
        </p:spPr>
        <p:txBody>
          <a:bodyPr wrap="square" rtlCol="0">
            <a:spAutoFit/>
          </a:bodyPr>
          <a:lstStyle/>
          <a:p>
            <a:pPr algn="ctr"/>
            <a:r>
              <a:rPr lang="en-US" sz="2400" b="1" i="1" dirty="0"/>
              <a:t>packaging  films</a:t>
            </a:r>
            <a:endParaRPr lang="el-GR" sz="2400" b="1" i="1" dirty="0"/>
          </a:p>
        </p:txBody>
      </p:sp>
      <p:pic>
        <p:nvPicPr>
          <p:cNvPr id="6" name="Εικόνα 5">
            <a:extLst>
              <a:ext uri="{FF2B5EF4-FFF2-40B4-BE49-F238E27FC236}">
                <a16:creationId xmlns:a16="http://schemas.microsoft.com/office/drawing/2014/main" id="{251617BB-B30B-075E-9009-C9687EA9192C}"/>
              </a:ext>
            </a:extLst>
          </p:cNvPr>
          <p:cNvPicPr>
            <a:picLocks noChangeAspect="1"/>
          </p:cNvPicPr>
          <p:nvPr/>
        </p:nvPicPr>
        <p:blipFill>
          <a:blip r:embed="rId4"/>
          <a:stretch>
            <a:fillRect/>
          </a:stretch>
        </p:blipFill>
        <p:spPr>
          <a:xfrm>
            <a:off x="8058421" y="3245486"/>
            <a:ext cx="3719406" cy="2789554"/>
          </a:xfrm>
          <a:prstGeom prst="rect">
            <a:avLst/>
          </a:prstGeom>
        </p:spPr>
      </p:pic>
      <p:sp>
        <p:nvSpPr>
          <p:cNvPr id="8" name="TextBox 7">
            <a:extLst>
              <a:ext uri="{FF2B5EF4-FFF2-40B4-BE49-F238E27FC236}">
                <a16:creationId xmlns:a16="http://schemas.microsoft.com/office/drawing/2014/main" id="{88042F8F-5A85-B1A1-6310-196859E9623B}"/>
              </a:ext>
            </a:extLst>
          </p:cNvPr>
          <p:cNvSpPr txBox="1"/>
          <p:nvPr/>
        </p:nvSpPr>
        <p:spPr>
          <a:xfrm>
            <a:off x="3609321" y="2733483"/>
            <a:ext cx="4010025" cy="461665"/>
          </a:xfrm>
          <a:prstGeom prst="rect">
            <a:avLst/>
          </a:prstGeom>
          <a:noFill/>
        </p:spPr>
        <p:txBody>
          <a:bodyPr wrap="square" rtlCol="0">
            <a:spAutoFit/>
          </a:bodyPr>
          <a:lstStyle/>
          <a:p>
            <a:pPr algn="ctr"/>
            <a:r>
              <a:rPr lang="en-US" sz="2400" b="1" i="1" dirty="0"/>
              <a:t>laminates packaging</a:t>
            </a:r>
            <a:endParaRPr lang="el-GR" sz="2400" b="1" i="1" dirty="0"/>
          </a:p>
        </p:txBody>
      </p:sp>
      <p:pic>
        <p:nvPicPr>
          <p:cNvPr id="9" name="Εικόνα 8">
            <a:extLst>
              <a:ext uri="{FF2B5EF4-FFF2-40B4-BE49-F238E27FC236}">
                <a16:creationId xmlns:a16="http://schemas.microsoft.com/office/drawing/2014/main" id="{0C798E78-4A9A-2057-90B7-CE2943EAF646}"/>
              </a:ext>
            </a:extLst>
          </p:cNvPr>
          <p:cNvPicPr>
            <a:picLocks noChangeAspect="1"/>
          </p:cNvPicPr>
          <p:nvPr/>
        </p:nvPicPr>
        <p:blipFill>
          <a:blip r:embed="rId5"/>
          <a:stretch>
            <a:fillRect/>
          </a:stretch>
        </p:blipFill>
        <p:spPr>
          <a:xfrm>
            <a:off x="522515" y="3302241"/>
            <a:ext cx="3039291" cy="3039291"/>
          </a:xfrm>
          <a:prstGeom prst="rect">
            <a:avLst/>
          </a:prstGeom>
        </p:spPr>
      </p:pic>
      <p:pic>
        <p:nvPicPr>
          <p:cNvPr id="10" name="Εικόνα 9">
            <a:extLst>
              <a:ext uri="{FF2B5EF4-FFF2-40B4-BE49-F238E27FC236}">
                <a16:creationId xmlns:a16="http://schemas.microsoft.com/office/drawing/2014/main" id="{DFE3820D-7B10-08EE-F61A-ECE8B56977F3}"/>
              </a:ext>
            </a:extLst>
          </p:cNvPr>
          <p:cNvPicPr>
            <a:picLocks noChangeAspect="1"/>
          </p:cNvPicPr>
          <p:nvPr/>
        </p:nvPicPr>
        <p:blipFill>
          <a:blip r:embed="rId6"/>
          <a:stretch>
            <a:fillRect/>
          </a:stretch>
        </p:blipFill>
        <p:spPr>
          <a:xfrm>
            <a:off x="3844428" y="3245486"/>
            <a:ext cx="4059153" cy="3039291"/>
          </a:xfrm>
          <a:prstGeom prst="rect">
            <a:avLst/>
          </a:prstGeom>
        </p:spPr>
      </p:pic>
    </p:spTree>
    <p:extLst>
      <p:ext uri="{BB962C8B-B14F-4D97-AF65-F5344CB8AC3E}">
        <p14:creationId xmlns:p14="http://schemas.microsoft.com/office/powerpoint/2010/main" val="7668168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7B0CE4B3-CAB7-84B2-7BFB-B0634474531D}"/>
              </a:ext>
            </a:extLst>
          </p:cNvPr>
          <p:cNvPicPr>
            <a:picLocks noChangeAspect="1"/>
          </p:cNvPicPr>
          <p:nvPr/>
        </p:nvPicPr>
        <p:blipFill rotWithShape="1">
          <a:blip r:embed="rId2"/>
          <a:srcRect t="6707" b="11212"/>
          <a:stretch/>
        </p:blipFill>
        <p:spPr>
          <a:xfrm>
            <a:off x="15" y="10"/>
            <a:ext cx="12191985" cy="4578340"/>
          </a:xfrm>
          <a:prstGeom prst="rect">
            <a:avLst/>
          </a:prstGeom>
          <a:noFill/>
        </p:spPr>
      </p:pic>
      <p:sp>
        <p:nvSpPr>
          <p:cNvPr id="11" name="Title 2">
            <a:extLst>
              <a:ext uri="{FF2B5EF4-FFF2-40B4-BE49-F238E27FC236}">
                <a16:creationId xmlns:a16="http://schemas.microsoft.com/office/drawing/2014/main" id="{FFFD8FA1-D143-B5E1-CA72-7B100EBFF427}"/>
              </a:ext>
            </a:extLst>
          </p:cNvPr>
          <p:cNvSpPr>
            <a:spLocks noGrp="1"/>
          </p:cNvSpPr>
          <p:nvPr>
            <p:ph type="title"/>
          </p:nvPr>
        </p:nvSpPr>
        <p:spPr>
          <a:xfrm>
            <a:off x="1097279" y="4799362"/>
            <a:ext cx="10113645" cy="743682"/>
          </a:xfrm>
        </p:spPr>
        <p:txBody>
          <a:bodyPr/>
          <a:lstStyle/>
          <a:p>
            <a:r>
              <a:rPr lang="el-GR" dirty="0"/>
              <a:t>ΣΥΣΚΕΥΑΣΙΑ-ΠΡΟΪΟΝΤΩΝ ΨΑΡΙΟΥ ΣΤΟ ΡΑΦΙ</a:t>
            </a:r>
            <a:endParaRPr lang="en-US" dirty="0"/>
          </a:p>
        </p:txBody>
      </p:sp>
      <p:sp>
        <p:nvSpPr>
          <p:cNvPr id="2" name="Θέση ημερομηνίας 1">
            <a:extLst>
              <a:ext uri="{FF2B5EF4-FFF2-40B4-BE49-F238E27FC236}">
                <a16:creationId xmlns:a16="http://schemas.microsoft.com/office/drawing/2014/main" id="{B003A9AA-A38C-478D-36E9-0BC4E55CE1E2}"/>
              </a:ext>
            </a:extLst>
          </p:cNvPr>
          <p:cNvSpPr>
            <a:spLocks noGrp="1"/>
          </p:cNvSpPr>
          <p:nvPr>
            <p:ph type="dt" sz="half" idx="10"/>
          </p:nvPr>
        </p:nvSpPr>
        <p:spPr>
          <a:xfrm>
            <a:off x="8218426" y="6446838"/>
            <a:ext cx="2584850" cy="365125"/>
          </a:xfrm>
        </p:spPr>
        <p:txBody>
          <a:bodyPr anchor="ctr">
            <a:normAutofit/>
          </a:bodyPr>
          <a:lstStyle/>
          <a:p>
            <a:pPr rtl="0">
              <a:spcAft>
                <a:spcPts val="600"/>
              </a:spcAft>
            </a:pPr>
            <a:fld id="{80B6C2DE-AD7D-4301-AF66-F299BAC0F051}" type="datetime1">
              <a:rPr lang="el-GR" smtClean="0"/>
              <a:pPr rtl="0">
                <a:spcAft>
                  <a:spcPts val="600"/>
                </a:spcAft>
              </a:pPr>
              <a:t>29/7/2023</a:t>
            </a:fld>
            <a:endParaRPr lang="en-US"/>
          </a:p>
        </p:txBody>
      </p:sp>
    </p:spTree>
    <p:extLst>
      <p:ext uri="{BB962C8B-B14F-4D97-AF65-F5344CB8AC3E}">
        <p14:creationId xmlns:p14="http://schemas.microsoft.com/office/powerpoint/2010/main" val="40222725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02AEED-EF55-553B-54EA-C25849202176}"/>
              </a:ext>
            </a:extLst>
          </p:cNvPr>
          <p:cNvSpPr>
            <a:spLocks noGrp="1"/>
          </p:cNvSpPr>
          <p:nvPr>
            <p:ph type="title"/>
          </p:nvPr>
        </p:nvSpPr>
        <p:spPr/>
        <p:txBody>
          <a:bodyPr/>
          <a:lstStyle/>
          <a:p>
            <a:r>
              <a:rPr lang="el-GR" dirty="0" err="1"/>
              <a:t>Τυποποιηση</a:t>
            </a:r>
            <a:r>
              <a:rPr lang="el-GR" dirty="0"/>
              <a:t>-Συσκευασία-νωπών ψαριών</a:t>
            </a:r>
            <a:endParaRPr lang="en-US" dirty="0"/>
          </a:p>
        </p:txBody>
      </p:sp>
      <p:sp>
        <p:nvSpPr>
          <p:cNvPr id="3" name="Θέση περιεχομένου 2">
            <a:extLst>
              <a:ext uri="{FF2B5EF4-FFF2-40B4-BE49-F238E27FC236}">
                <a16:creationId xmlns:a16="http://schemas.microsoft.com/office/drawing/2014/main" id="{960F6203-BFC4-03E4-39DF-FB1C5EC626AA}"/>
              </a:ext>
            </a:extLst>
          </p:cNvPr>
          <p:cNvSpPr>
            <a:spLocks noGrp="1"/>
          </p:cNvSpPr>
          <p:nvPr>
            <p:ph idx="1"/>
          </p:nvPr>
        </p:nvSpPr>
        <p:spPr/>
        <p:txBody>
          <a:bodyPr>
            <a:normAutofit lnSpcReduction="10000"/>
          </a:bodyPr>
          <a:lstStyle/>
          <a:p>
            <a:r>
              <a:rPr lang="el-GR" sz="1800" b="1" i="1" u="none" strike="noStrike" baseline="0" dirty="0">
                <a:solidFill>
                  <a:srgbClr val="000000"/>
                </a:solidFill>
                <a:latin typeface="Times New Roman" panose="02020603050405020304" pitchFamily="18" charset="0"/>
              </a:rPr>
              <a:t>ΓΕΝΙΚΗ ΠΕΡΙΓΡΑ ΦΗ ΔΙΑΔΟΧΙΚΩΝ ΣΤΑΔΙΩΝ ΤΗΣ ΠΑΡΑΓΩΓΙΚΗΣ ΔΙΑΔΙΚΑΣΙΑΣ - ΣΤΑΔΙΟ ΕΞΑΑΙΕΥΣΗΣ   </a:t>
            </a:r>
          </a:p>
          <a:p>
            <a:r>
              <a:rPr lang="el-GR" sz="2200" b="0" i="0" u="none" strike="noStrike" baseline="0">
                <a:latin typeface="Times New Roman" panose="02020603050405020304" pitchFamily="18" charset="0"/>
              </a:rPr>
              <a:t>Α</a:t>
            </a:r>
            <a:r>
              <a:rPr lang="el-GR" sz="2200" b="0" i="0" u="none" strike="noStrike" baseline="0" dirty="0">
                <a:latin typeface="Times New Roman" panose="02020603050405020304" pitchFamily="18" charset="0"/>
              </a:rPr>
              <a:t>. Συλλογή των ψαριών μέσα από τον </a:t>
            </a:r>
            <a:r>
              <a:rPr lang="el-GR" sz="2200" b="0" i="0" u="none" strike="noStrike" baseline="0" dirty="0" err="1">
                <a:latin typeface="Times New Roman" panose="02020603050405020304" pitchFamily="18" charset="0"/>
              </a:rPr>
              <a:t>ιχθυοκλωβό</a:t>
            </a:r>
            <a:endParaRPr lang="el-GR" sz="2200" b="0" i="0" u="none" strike="noStrike" baseline="0" dirty="0">
              <a:latin typeface="Times New Roman" panose="02020603050405020304" pitchFamily="18" charset="0"/>
            </a:endParaRPr>
          </a:p>
          <a:p>
            <a:r>
              <a:rPr lang="el-GR" sz="2200" b="0" i="0" u="none" strike="noStrike" baseline="0" dirty="0">
                <a:latin typeface="Times New Roman" panose="02020603050405020304" pitchFamily="18" charset="0"/>
              </a:rPr>
              <a:t>Β. Τοποθέτηση των ψαριών σε δεξαμενές </a:t>
            </a:r>
            <a:r>
              <a:rPr lang="el-GR" sz="2200" b="0" i="0" u="none" strike="noStrike" baseline="0" dirty="0" err="1">
                <a:latin typeface="Times New Roman" panose="02020603050405020304" pitchFamily="18" charset="0"/>
              </a:rPr>
              <a:t>εξαλίευσης</a:t>
            </a:r>
            <a:endParaRPr lang="el-GR" sz="2200" b="0" i="0" u="none" strike="noStrike" baseline="0" dirty="0">
              <a:latin typeface="Times New Roman" panose="02020603050405020304" pitchFamily="18" charset="0"/>
            </a:endParaRPr>
          </a:p>
          <a:p>
            <a:r>
              <a:rPr lang="el-GR" sz="2200" b="0" i="0" u="none" strike="noStrike" baseline="0" dirty="0">
                <a:latin typeface="Times New Roman" panose="02020603050405020304" pitchFamily="18" charset="0"/>
              </a:rPr>
              <a:t>Γ. Μεταφορά των δεξαμενών στη προβλήτα</a:t>
            </a:r>
          </a:p>
          <a:p>
            <a:r>
              <a:rPr lang="el-GR" sz="2200" b="0" i="0" u="none" strike="noStrike" baseline="0" dirty="0">
                <a:latin typeface="Times New Roman" panose="02020603050405020304" pitchFamily="18" charset="0"/>
              </a:rPr>
              <a:t>Δ. Εκφόρτωση των δεξαμενών από το σκάφος στη προβλήτα με βοηθητικά μηχανικά μέσα</a:t>
            </a:r>
          </a:p>
          <a:p>
            <a:r>
              <a:rPr lang="el-GR" sz="2200" b="0" i="0" u="none" strike="noStrike" baseline="0" dirty="0">
                <a:latin typeface="Times New Roman" panose="02020603050405020304" pitchFamily="18" charset="0"/>
              </a:rPr>
              <a:t>Ε. Μεταφορά τους στο χώρο συσκευασίας </a:t>
            </a:r>
            <a:endParaRPr lang="en-US" sz="2600" dirty="0"/>
          </a:p>
        </p:txBody>
      </p:sp>
      <p:sp>
        <p:nvSpPr>
          <p:cNvPr id="4" name="Θέση ημερομηνίας 3">
            <a:extLst>
              <a:ext uri="{FF2B5EF4-FFF2-40B4-BE49-F238E27FC236}">
                <a16:creationId xmlns:a16="http://schemas.microsoft.com/office/drawing/2014/main" id="{DABACC4A-0EB0-E873-A321-05657DD8D1AF}"/>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22977170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A5E4F23-8AC5-427B-F0A5-4BF66B0AEDB2}"/>
              </a:ext>
            </a:extLst>
          </p:cNvPr>
          <p:cNvSpPr>
            <a:spLocks noGrp="1"/>
          </p:cNvSpPr>
          <p:nvPr>
            <p:ph type="title"/>
          </p:nvPr>
        </p:nvSpPr>
        <p:spPr/>
        <p:txBody>
          <a:bodyPr/>
          <a:lstStyle/>
          <a:p>
            <a:r>
              <a:rPr lang="el-GR" dirty="0"/>
              <a:t>1</a:t>
            </a:r>
            <a:r>
              <a:rPr lang="el-GR" baseline="30000" dirty="0"/>
              <a:t>ο</a:t>
            </a:r>
            <a:r>
              <a:rPr lang="el-GR" dirty="0"/>
              <a:t>  ΣΤΑΔΙΟ - ΕΞ A ΛΙΕΥΣΗ ΑΠΌ ΙΧΘΥΟΚΛΩΒΟ</a:t>
            </a:r>
          </a:p>
        </p:txBody>
      </p:sp>
      <p:sp>
        <p:nvSpPr>
          <p:cNvPr id="3" name="Θέση περιεχομένου 2">
            <a:extLst>
              <a:ext uri="{FF2B5EF4-FFF2-40B4-BE49-F238E27FC236}">
                <a16:creationId xmlns:a16="http://schemas.microsoft.com/office/drawing/2014/main" id="{88A05330-11D0-795B-5BE5-7EFD99BB0B28}"/>
              </a:ext>
            </a:extLst>
          </p:cNvPr>
          <p:cNvSpPr>
            <a:spLocks noGrp="1"/>
          </p:cNvSpPr>
          <p:nvPr>
            <p:ph idx="1"/>
          </p:nvPr>
        </p:nvSpPr>
        <p:spPr/>
        <p:txBody>
          <a:bodyPr/>
          <a:lstStyle/>
          <a:p>
            <a:r>
              <a:rPr lang="el-GR" dirty="0"/>
              <a:t>Για την εξαγωγή των ψαριών από το </a:t>
            </a:r>
            <a:r>
              <a:rPr lang="el-GR" dirty="0" err="1"/>
              <a:t>ιχθυοκλωβό</a:t>
            </a:r>
            <a:r>
              <a:rPr lang="el-GR" dirty="0"/>
              <a:t> θα πρέπει να ανασηκώσουμε το δίχτυ με τρόπο τέτοιο ώστε να μη προκληθεί </a:t>
            </a:r>
            <a:r>
              <a:rPr lang="el-GR" dirty="0" err="1"/>
              <a:t>stress</a:t>
            </a:r>
            <a:r>
              <a:rPr lang="el-GR" dirty="0"/>
              <a:t> τα ψάρια με αποτέλεσμα να χτυπηθούν μεταξύ τους και τραυματιστούν εξωτερικά.</a:t>
            </a:r>
          </a:p>
          <a:p>
            <a:r>
              <a:rPr lang="el-GR" dirty="0"/>
              <a:t>Αφού συγκεντρώσουμε τα ψάρια σε αρκετά μικρό χώρο σηκώνοντας το δίχτυ αρχίζουμε τη διαδικασία της εξαγωγής τους είτε με μηχανικό τρόπο είτε με </a:t>
            </a:r>
            <a:r>
              <a:rPr lang="el-GR" dirty="0" err="1"/>
              <a:t>χειρονακτικό</a:t>
            </a:r>
            <a:r>
              <a:rPr lang="el-GR" dirty="0"/>
              <a:t>.</a:t>
            </a:r>
          </a:p>
          <a:p>
            <a:r>
              <a:rPr lang="el-GR" dirty="0"/>
              <a:t>Ο μηχανικός τρόπος επιβάλει να έχουμε πλωτό μέσο τύπου πλατφόρμας όπου επάνω του να υπάρχει προσαρμοσμένος ένας γερανός ο ποιος στην άκρη του βραχίονά του έχει μία μεγάλη απόχη ιδικά διαμορφωμένη η οποία έχει όγκο περίπου 300 </a:t>
            </a:r>
            <a:r>
              <a:rPr lang="el-GR" dirty="0" err="1"/>
              <a:t>It</a:t>
            </a:r>
            <a:r>
              <a:rPr lang="el-GR" dirty="0"/>
              <a:t>.. Έτσι ενώ έχουμε συγκεντρωμένα τα ψάρια μέσα στο κλουβί ρίχνουμε την απόχη και σιγά σιγά τα μεταφέρουμε έτσι σε δεξαμενές </a:t>
            </a:r>
            <a:r>
              <a:rPr lang="el-GR" dirty="0" err="1"/>
              <a:t>εξαλίευσης</a:t>
            </a:r>
            <a:r>
              <a:rPr lang="el-GR" dirty="0"/>
              <a:t>.</a:t>
            </a:r>
          </a:p>
        </p:txBody>
      </p:sp>
      <p:sp>
        <p:nvSpPr>
          <p:cNvPr id="4" name="Θέση ημερομηνίας 3">
            <a:extLst>
              <a:ext uri="{FF2B5EF4-FFF2-40B4-BE49-F238E27FC236}">
                <a16:creationId xmlns:a16="http://schemas.microsoft.com/office/drawing/2014/main" id="{6560D2D7-87A8-B2F7-283F-EB2D6FF4FF7C}"/>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39548126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A5E4F23-8AC5-427B-F0A5-4BF66B0AEDB2}"/>
              </a:ext>
            </a:extLst>
          </p:cNvPr>
          <p:cNvSpPr>
            <a:spLocks noGrp="1"/>
          </p:cNvSpPr>
          <p:nvPr>
            <p:ph type="title"/>
          </p:nvPr>
        </p:nvSpPr>
        <p:spPr/>
        <p:txBody>
          <a:bodyPr/>
          <a:lstStyle/>
          <a:p>
            <a:r>
              <a:rPr lang="el-GR" dirty="0"/>
              <a:t>1</a:t>
            </a:r>
            <a:r>
              <a:rPr lang="el-GR" baseline="30000" dirty="0"/>
              <a:t>ο</a:t>
            </a:r>
            <a:r>
              <a:rPr lang="el-GR" dirty="0"/>
              <a:t>  ΣΤΑΔΙΟ - ΕΞ A ΛΙΕΥΣΗ ΑΠΌ ΙΧΘΥΟΚΛΩΒΟ</a:t>
            </a:r>
          </a:p>
        </p:txBody>
      </p:sp>
      <p:sp>
        <p:nvSpPr>
          <p:cNvPr id="3" name="Θέση περιεχομένου 2">
            <a:extLst>
              <a:ext uri="{FF2B5EF4-FFF2-40B4-BE49-F238E27FC236}">
                <a16:creationId xmlns:a16="http://schemas.microsoft.com/office/drawing/2014/main" id="{88A05330-11D0-795B-5BE5-7EFD99BB0B28}"/>
              </a:ext>
            </a:extLst>
          </p:cNvPr>
          <p:cNvSpPr>
            <a:spLocks noGrp="1"/>
          </p:cNvSpPr>
          <p:nvPr>
            <p:ph idx="1"/>
          </p:nvPr>
        </p:nvSpPr>
        <p:spPr/>
        <p:txBody>
          <a:bodyPr/>
          <a:lstStyle/>
          <a:p>
            <a:r>
              <a:rPr lang="el-GR" dirty="0"/>
              <a:t>Ο </a:t>
            </a:r>
            <a:r>
              <a:rPr lang="el-GR" dirty="0" err="1"/>
              <a:t>χειρονακτικός</a:t>
            </a:r>
            <a:r>
              <a:rPr lang="el-GR" dirty="0"/>
              <a:t> τρόπος είναι πιο απλός αλλά περισσότερο χρονοβόρος . Θα πρέπει να έχουμε ένα άτομο με μία απόχη οποίος να κάνει την αντίστοιχη εργασίας που περιγράψαμε πιο πάνω ( μηχανικός τρόπος ).</a:t>
            </a:r>
          </a:p>
          <a:p>
            <a:r>
              <a:rPr lang="el-GR" dirty="0"/>
              <a:t>Φυσικά ενδείκνυται ο μηχανικός τρόπος ιδιαίτερα όταν πρόκειται να </a:t>
            </a:r>
            <a:r>
              <a:rPr lang="el-GR" dirty="0" err="1"/>
              <a:t>εξαλιεύσουμε</a:t>
            </a:r>
            <a:r>
              <a:rPr lang="el-GR" dirty="0"/>
              <a:t> μεγάλες ποσότητες ψαριών.</a:t>
            </a:r>
          </a:p>
          <a:p>
            <a:r>
              <a:rPr lang="el-GR" dirty="0"/>
              <a:t>Με την εξαγωγή των ψαριών από των κλωβό τοποθετούνται σε πλαστικές δεξαμενές όπου στο εξής θα τις ονομάζουμε "ΒΟΥΤΕΣ " .</a:t>
            </a:r>
          </a:p>
          <a:p>
            <a:r>
              <a:rPr lang="el-GR" dirty="0"/>
              <a:t>Οι </a:t>
            </a:r>
            <a:r>
              <a:rPr lang="el-GR" dirty="0" err="1"/>
              <a:t>βούτες</a:t>
            </a:r>
            <a:r>
              <a:rPr lang="el-GR" dirty="0"/>
              <a:t> είναι </a:t>
            </a:r>
            <a:r>
              <a:rPr lang="el-GR" dirty="0" err="1"/>
              <a:t>θερμομονωμένες</a:t>
            </a:r>
            <a:r>
              <a:rPr lang="el-GR" dirty="0"/>
              <a:t> δεξαμενές με μέγιστο αποδεκτό όγκο 1000 1ί. και μέγιστο αποδεκτό βάρος &lt; 800 1^. όπου εφαρμόζουν επίσης </a:t>
            </a:r>
            <a:r>
              <a:rPr lang="el-GR" dirty="0" err="1"/>
              <a:t>θερμομονωμένα</a:t>
            </a:r>
            <a:r>
              <a:rPr lang="el-GR" dirty="0"/>
              <a:t> καπάκια ερμητικά κλεισμένα.</a:t>
            </a:r>
          </a:p>
        </p:txBody>
      </p:sp>
      <p:sp>
        <p:nvSpPr>
          <p:cNvPr id="4" name="Θέση ημερομηνίας 3">
            <a:extLst>
              <a:ext uri="{FF2B5EF4-FFF2-40B4-BE49-F238E27FC236}">
                <a16:creationId xmlns:a16="http://schemas.microsoft.com/office/drawing/2014/main" id="{6560D2D7-87A8-B2F7-283F-EB2D6FF4FF7C}"/>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1193446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5A78968-DE79-A530-101C-D5F9F68AAC3E}"/>
              </a:ext>
            </a:extLst>
          </p:cNvPr>
          <p:cNvSpPr>
            <a:spLocks noGrp="1"/>
          </p:cNvSpPr>
          <p:nvPr>
            <p:ph type="title"/>
          </p:nvPr>
        </p:nvSpPr>
        <p:spPr/>
        <p:txBody>
          <a:bodyPr/>
          <a:lstStyle/>
          <a:p>
            <a:r>
              <a:rPr lang="el-GR" dirty="0"/>
              <a:t>Τυποποίηση ανά τομέα</a:t>
            </a:r>
            <a:endParaRPr lang="en-US" dirty="0"/>
          </a:p>
        </p:txBody>
      </p:sp>
      <p:sp>
        <p:nvSpPr>
          <p:cNvPr id="3" name="Θέση περιεχομένου 2">
            <a:extLst>
              <a:ext uri="{FF2B5EF4-FFF2-40B4-BE49-F238E27FC236}">
                <a16:creationId xmlns:a16="http://schemas.microsoft.com/office/drawing/2014/main" id="{D5CC8D72-ADCD-8D79-FBC0-E9035AE2EF33}"/>
              </a:ext>
            </a:extLst>
          </p:cNvPr>
          <p:cNvSpPr>
            <a:spLocks noGrp="1"/>
          </p:cNvSpPr>
          <p:nvPr>
            <p:ph idx="1"/>
          </p:nvPr>
        </p:nvSpPr>
        <p:spPr>
          <a:xfrm>
            <a:off x="261820" y="2513663"/>
            <a:ext cx="6096346" cy="3760891"/>
          </a:xfrm>
        </p:spPr>
        <p:txBody>
          <a:bodyPr>
            <a:normAutofit fontScale="92500" lnSpcReduction="10000"/>
          </a:bodyPr>
          <a:lstStyle/>
          <a:p>
            <a:r>
              <a:rPr lang="el-GR" sz="1400" dirty="0"/>
              <a:t>01 Μετρήσεις, Δοκιμές, Όργανα και Υλικά</a:t>
            </a:r>
          </a:p>
          <a:p>
            <a:r>
              <a:rPr lang="el-GR" sz="1400" dirty="0"/>
              <a:t>02 Μηχανική Περιβάλλοντος και Ασφαλείας</a:t>
            </a:r>
          </a:p>
          <a:p>
            <a:r>
              <a:rPr lang="el-GR" sz="1400" dirty="0"/>
              <a:t>03 Ενεργειακή Τεχνολογία</a:t>
            </a:r>
          </a:p>
          <a:p>
            <a:r>
              <a:rPr lang="el-GR" sz="1400" dirty="0"/>
              <a:t>04 </a:t>
            </a:r>
            <a:r>
              <a:rPr lang="el-GR" sz="1400" dirty="0" err="1"/>
              <a:t>Ηλεκτροτεχνολογία</a:t>
            </a:r>
            <a:endParaRPr lang="el-GR" sz="1400" dirty="0"/>
          </a:p>
          <a:p>
            <a:r>
              <a:rPr lang="el-GR" sz="1400" dirty="0"/>
              <a:t>05 Επικοινωνίες – Ηλεκτρομαγνητική Συμβατότητα / Ηλεκτρομαγνητικές Παρεμβολές</a:t>
            </a:r>
          </a:p>
          <a:p>
            <a:r>
              <a:rPr lang="el-GR" sz="1400" dirty="0"/>
              <a:t>06 Τεχνολογία ΗΥ &amp; Ελέγχου</a:t>
            </a:r>
          </a:p>
          <a:p>
            <a:r>
              <a:rPr lang="el-GR" sz="1400" dirty="0"/>
              <a:t>07 Μηχανολογία</a:t>
            </a:r>
          </a:p>
          <a:p>
            <a:r>
              <a:rPr lang="el-GR" sz="1400" dirty="0"/>
              <a:t>08  Μηχανική παραγωγής</a:t>
            </a:r>
          </a:p>
          <a:p>
            <a:r>
              <a:rPr lang="el-GR" sz="1400" dirty="0"/>
              <a:t>09 Μηχανική μεταφορών</a:t>
            </a:r>
          </a:p>
          <a:p>
            <a:r>
              <a:rPr lang="el-GR" sz="1400" dirty="0"/>
              <a:t>10 Κατασκευές</a:t>
            </a:r>
            <a:endParaRPr lang="en-US" sz="1400" dirty="0"/>
          </a:p>
        </p:txBody>
      </p:sp>
      <p:sp>
        <p:nvSpPr>
          <p:cNvPr id="4" name="Θέση ημερομηνίας 3">
            <a:extLst>
              <a:ext uri="{FF2B5EF4-FFF2-40B4-BE49-F238E27FC236}">
                <a16:creationId xmlns:a16="http://schemas.microsoft.com/office/drawing/2014/main" id="{0A5D310D-6551-B977-33DA-872155A90469}"/>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6" name="TextBox 5">
            <a:extLst>
              <a:ext uri="{FF2B5EF4-FFF2-40B4-BE49-F238E27FC236}">
                <a16:creationId xmlns:a16="http://schemas.microsoft.com/office/drawing/2014/main" id="{A3CFBD49-39C3-1BE1-1CB5-C95914BD8ABB}"/>
              </a:ext>
            </a:extLst>
          </p:cNvPr>
          <p:cNvSpPr txBox="1"/>
          <p:nvPr/>
        </p:nvSpPr>
        <p:spPr>
          <a:xfrm>
            <a:off x="6469297" y="2732114"/>
            <a:ext cx="5572014" cy="3323987"/>
          </a:xfrm>
          <a:prstGeom prst="rect">
            <a:avLst/>
          </a:prstGeom>
          <a:noFill/>
        </p:spPr>
        <p:txBody>
          <a:bodyPr wrap="square">
            <a:spAutoFit/>
          </a:bodyPr>
          <a:lstStyle/>
          <a:p>
            <a:r>
              <a:rPr lang="el-GR" dirty="0"/>
              <a:t>11 Μεταλλουργία</a:t>
            </a:r>
          </a:p>
          <a:p>
            <a:r>
              <a:rPr lang="el-GR" dirty="0"/>
              <a:t>12 Χημική τεχνολογία , Ξύλο, χαρτί, ίνες, υφάσματα</a:t>
            </a:r>
          </a:p>
          <a:p>
            <a:r>
              <a:rPr lang="el-GR" dirty="0"/>
              <a:t>13 Καταναλωτικά αγαθά και υπηρεσίες</a:t>
            </a:r>
          </a:p>
          <a:p>
            <a:r>
              <a:rPr lang="el-GR" dirty="0"/>
              <a:t>14 Επιστήμες Υγείας</a:t>
            </a:r>
          </a:p>
          <a:p>
            <a:r>
              <a:rPr lang="el-GR" sz="2400" b="1" i="1" u="sng" dirty="0"/>
              <a:t>15 Τεχνολογία Τροφίμων, Καπνού , Αγροτικές και </a:t>
            </a:r>
            <a:r>
              <a:rPr lang="el-GR" sz="2400" b="1" i="1" u="sng" dirty="0" err="1"/>
              <a:t>Ιχθυο</a:t>
            </a:r>
            <a:r>
              <a:rPr lang="el-GR" sz="2400" b="1" i="1" u="sng" dirty="0"/>
              <a:t>-καλλιέργειες</a:t>
            </a:r>
          </a:p>
          <a:p>
            <a:r>
              <a:rPr lang="el-GR" dirty="0"/>
              <a:t>16 Επιστήμες Διοίκησης, ανθρωπιστικές και πολιτισμικές επιστήμες</a:t>
            </a:r>
          </a:p>
          <a:p>
            <a:r>
              <a:rPr lang="el-GR" dirty="0"/>
              <a:t>17Ηλεκτρικά συστήματα ισχύος - μετατροπείς / μετασχηματιστές, θέματα ασφαλείας και περιβαλλοντικά.</a:t>
            </a:r>
            <a:endParaRPr lang="en-US" dirty="0"/>
          </a:p>
        </p:txBody>
      </p:sp>
      <p:sp>
        <p:nvSpPr>
          <p:cNvPr id="8" name="TextBox 7">
            <a:extLst>
              <a:ext uri="{FF2B5EF4-FFF2-40B4-BE49-F238E27FC236}">
                <a16:creationId xmlns:a16="http://schemas.microsoft.com/office/drawing/2014/main" id="{85A871CB-28A5-57C2-C5D3-46151E9E620E}"/>
              </a:ext>
            </a:extLst>
          </p:cNvPr>
          <p:cNvSpPr txBox="1"/>
          <p:nvPr/>
        </p:nvSpPr>
        <p:spPr>
          <a:xfrm>
            <a:off x="202060" y="1817561"/>
            <a:ext cx="11541302" cy="646331"/>
          </a:xfrm>
          <a:prstGeom prst="rect">
            <a:avLst/>
          </a:prstGeom>
          <a:noFill/>
        </p:spPr>
        <p:txBody>
          <a:bodyPr wrap="square">
            <a:spAutoFit/>
          </a:bodyPr>
          <a:lstStyle/>
          <a:p>
            <a:r>
              <a:rPr lang="el-GR" b="0" i="0" dirty="0">
                <a:solidFill>
                  <a:srgbClr val="3B3B3B"/>
                </a:solidFill>
                <a:effectLst/>
                <a:latin typeface="Manrope"/>
              </a:rPr>
              <a:t>Σύμφωνα με τον Κανονισμό Σύστασης και Λειτουργίας Τεχνικών Οργάνων Τυποποίησης του ΕΛΟΤ οι Τομείς Τυποποίησης είναι οι ακόλουθοι:</a:t>
            </a:r>
          </a:p>
        </p:txBody>
      </p:sp>
      <p:pic>
        <p:nvPicPr>
          <p:cNvPr id="10" name="Εικόνα 9">
            <a:extLst>
              <a:ext uri="{FF2B5EF4-FFF2-40B4-BE49-F238E27FC236}">
                <a16:creationId xmlns:a16="http://schemas.microsoft.com/office/drawing/2014/main" id="{2E91F89D-38E8-9027-875A-738C32D8F5B5}"/>
              </a:ext>
            </a:extLst>
          </p:cNvPr>
          <p:cNvPicPr>
            <a:picLocks noChangeAspect="1"/>
          </p:cNvPicPr>
          <p:nvPr/>
        </p:nvPicPr>
        <p:blipFill>
          <a:blip r:embed="rId2"/>
          <a:stretch>
            <a:fillRect/>
          </a:stretch>
        </p:blipFill>
        <p:spPr>
          <a:xfrm>
            <a:off x="11220450" y="0"/>
            <a:ext cx="971550" cy="1428750"/>
          </a:xfrm>
          <a:prstGeom prst="rect">
            <a:avLst/>
          </a:prstGeom>
        </p:spPr>
      </p:pic>
    </p:spTree>
    <p:extLst>
      <p:ext uri="{BB962C8B-B14F-4D97-AF65-F5344CB8AC3E}">
        <p14:creationId xmlns:p14="http://schemas.microsoft.com/office/powerpoint/2010/main" val="23268958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A5E4F23-8AC5-427B-F0A5-4BF66B0AEDB2}"/>
              </a:ext>
            </a:extLst>
          </p:cNvPr>
          <p:cNvSpPr>
            <a:spLocks noGrp="1"/>
          </p:cNvSpPr>
          <p:nvPr>
            <p:ph type="title"/>
          </p:nvPr>
        </p:nvSpPr>
        <p:spPr/>
        <p:txBody>
          <a:bodyPr/>
          <a:lstStyle/>
          <a:p>
            <a:r>
              <a:rPr lang="el-GR" dirty="0"/>
              <a:t>1</a:t>
            </a:r>
            <a:r>
              <a:rPr lang="el-GR" baseline="30000" dirty="0"/>
              <a:t>ο</a:t>
            </a:r>
            <a:r>
              <a:rPr lang="el-GR" dirty="0"/>
              <a:t>  ΣΤΑΔΙΟ - ΕΞ A ΛΙΕΥΣΗ ΑΠΌ ΙΧΘΥΟΚΛΩΒΟ</a:t>
            </a:r>
          </a:p>
        </p:txBody>
      </p:sp>
      <p:sp>
        <p:nvSpPr>
          <p:cNvPr id="3" name="Θέση περιεχομένου 2">
            <a:extLst>
              <a:ext uri="{FF2B5EF4-FFF2-40B4-BE49-F238E27FC236}">
                <a16:creationId xmlns:a16="http://schemas.microsoft.com/office/drawing/2014/main" id="{88A05330-11D0-795B-5BE5-7EFD99BB0B28}"/>
              </a:ext>
            </a:extLst>
          </p:cNvPr>
          <p:cNvSpPr>
            <a:spLocks noGrp="1"/>
          </p:cNvSpPr>
          <p:nvPr>
            <p:ph idx="1"/>
          </p:nvPr>
        </p:nvSpPr>
        <p:spPr/>
        <p:txBody>
          <a:bodyPr/>
          <a:lstStyle/>
          <a:p>
            <a:r>
              <a:rPr lang="el-GR" dirty="0"/>
              <a:t>Ο </a:t>
            </a:r>
            <a:r>
              <a:rPr lang="el-GR" dirty="0" err="1"/>
              <a:t>χειρονακτικός</a:t>
            </a:r>
            <a:r>
              <a:rPr lang="el-GR" dirty="0"/>
              <a:t> τρόπος είναι πιο απλός αλλά περισσότερο χρονοβόρος . Θα πρέπει να έχουμε ένα άτομο με μία απόχη οποίος να κάνει την αντίστοιχη εργασίας που περιγράψαμε πιο πάνω ( μηχανικός τρόπος ).</a:t>
            </a:r>
          </a:p>
          <a:p>
            <a:r>
              <a:rPr lang="el-GR" dirty="0"/>
              <a:t>Φυσικά ενδείκνυται ο μηχανικός τρόπος ιδιαίτερα όταν πρόκειται να </a:t>
            </a:r>
            <a:r>
              <a:rPr lang="el-GR" dirty="0" err="1"/>
              <a:t>εξαλιεύσουμε</a:t>
            </a:r>
            <a:r>
              <a:rPr lang="el-GR" dirty="0"/>
              <a:t> μεγάλες ποσότητες ψαριών.</a:t>
            </a:r>
          </a:p>
          <a:p>
            <a:r>
              <a:rPr lang="el-GR" dirty="0"/>
              <a:t>Με την εξαγωγή των ψαριών από των κλωβό τοποθετούνται σε πλαστικές δεξαμενές όπου στο εξής θα τις ονομάζουμε "ΒΟΥΤΕΣ " .</a:t>
            </a:r>
          </a:p>
          <a:p>
            <a:r>
              <a:rPr lang="el-GR" dirty="0"/>
              <a:t>Οι </a:t>
            </a:r>
            <a:r>
              <a:rPr lang="el-GR" dirty="0" err="1"/>
              <a:t>βούτες</a:t>
            </a:r>
            <a:r>
              <a:rPr lang="el-GR" dirty="0"/>
              <a:t> είναι </a:t>
            </a:r>
            <a:r>
              <a:rPr lang="el-GR" dirty="0" err="1"/>
              <a:t>θερμομονωμένες</a:t>
            </a:r>
            <a:r>
              <a:rPr lang="el-GR" dirty="0"/>
              <a:t> δεξαμενές με μέγιστο αποδεκτό όγκο 1000 1ί. και μέγιστο αποδεκτό βάρος &lt; 800 1^. όπου εφαρμόζουν επίσης </a:t>
            </a:r>
            <a:r>
              <a:rPr lang="el-GR" dirty="0" err="1"/>
              <a:t>θερμομονωμένα</a:t>
            </a:r>
            <a:r>
              <a:rPr lang="el-GR" dirty="0"/>
              <a:t> καπάκια ερμητικά κλεισμένα.</a:t>
            </a:r>
          </a:p>
        </p:txBody>
      </p:sp>
      <p:sp>
        <p:nvSpPr>
          <p:cNvPr id="4" name="Θέση ημερομηνίας 3">
            <a:extLst>
              <a:ext uri="{FF2B5EF4-FFF2-40B4-BE49-F238E27FC236}">
                <a16:creationId xmlns:a16="http://schemas.microsoft.com/office/drawing/2014/main" id="{6560D2D7-87A8-B2F7-283F-EB2D6FF4FF7C}"/>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2220011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A5E4F23-8AC5-427B-F0A5-4BF66B0AEDB2}"/>
              </a:ext>
            </a:extLst>
          </p:cNvPr>
          <p:cNvSpPr>
            <a:spLocks noGrp="1"/>
          </p:cNvSpPr>
          <p:nvPr>
            <p:ph type="title"/>
          </p:nvPr>
        </p:nvSpPr>
        <p:spPr/>
        <p:txBody>
          <a:bodyPr/>
          <a:lstStyle/>
          <a:p>
            <a:r>
              <a:rPr lang="el-GR" dirty="0"/>
              <a:t>1</a:t>
            </a:r>
            <a:r>
              <a:rPr lang="el-GR" baseline="30000" dirty="0"/>
              <a:t>ο</a:t>
            </a:r>
            <a:r>
              <a:rPr lang="el-GR" dirty="0"/>
              <a:t>  ΣΤΑΔΙΟ - ΕΞ A ΛΙΕΥΣΗ ΑΠΌ ΙΧΘΥΟΚΛΩΒΟ- «ΒΟΥΤΕΣ»</a:t>
            </a:r>
          </a:p>
        </p:txBody>
      </p:sp>
      <p:sp>
        <p:nvSpPr>
          <p:cNvPr id="3" name="Θέση περιεχομένου 2">
            <a:extLst>
              <a:ext uri="{FF2B5EF4-FFF2-40B4-BE49-F238E27FC236}">
                <a16:creationId xmlns:a16="http://schemas.microsoft.com/office/drawing/2014/main" id="{88A05330-11D0-795B-5BE5-7EFD99BB0B28}"/>
              </a:ext>
            </a:extLst>
          </p:cNvPr>
          <p:cNvSpPr>
            <a:spLocks noGrp="1"/>
          </p:cNvSpPr>
          <p:nvPr>
            <p:ph idx="1"/>
          </p:nvPr>
        </p:nvSpPr>
        <p:spPr/>
        <p:txBody>
          <a:bodyPr>
            <a:normAutofit lnSpcReduction="10000"/>
          </a:bodyPr>
          <a:lstStyle/>
          <a:p>
            <a:r>
              <a:rPr lang="el-GR" dirty="0"/>
              <a:t>Προδιαγραφές </a:t>
            </a:r>
            <a:r>
              <a:rPr lang="el-GR" dirty="0" err="1"/>
              <a:t>Βούτας</a:t>
            </a:r>
            <a:endParaRPr lang="el-GR" dirty="0"/>
          </a:p>
          <a:p>
            <a:r>
              <a:rPr lang="el-GR" dirty="0"/>
              <a:t>• λεία εσωτερική επιφάνεια για εύκολη απολύμανση</a:t>
            </a:r>
          </a:p>
          <a:p>
            <a:r>
              <a:rPr lang="el-GR" dirty="0"/>
              <a:t>• ιδανική διαμόρφωση για εύκολη μηχανική μετακίνηση</a:t>
            </a:r>
          </a:p>
          <a:p>
            <a:r>
              <a:rPr lang="el-GR" dirty="0"/>
              <a:t>• ύπαρξη ανοίγματος απορροής του πάγου και νερού</a:t>
            </a:r>
          </a:p>
          <a:p>
            <a:r>
              <a:rPr lang="el-GR" dirty="0"/>
              <a:t>Η αναλογία μέσα στη βούτα των ψαριών και του πάγου πρέπει να είναι 1/1 . Πρακτικά σχεδόν πάντα υπάρχει μέσα στη βούτα και νερό με αποκλειστικό σκοπό τη διευκόλυνση της εξαγωγής των ψαριών μέσα από τη βούτα αποφεύγοντας των τραυματισμό τους.</a:t>
            </a:r>
          </a:p>
          <a:p>
            <a:r>
              <a:rPr lang="el-GR" dirty="0"/>
              <a:t>Η </a:t>
            </a:r>
            <a:r>
              <a:rPr lang="el-GR" dirty="0" err="1"/>
              <a:t>καταλληλότητα</a:t>
            </a:r>
            <a:r>
              <a:rPr lang="el-GR" dirty="0"/>
              <a:t> της </a:t>
            </a:r>
            <a:r>
              <a:rPr lang="el-GR" dirty="0" err="1"/>
              <a:t>βούτας</a:t>
            </a:r>
            <a:r>
              <a:rPr lang="el-GR" dirty="0"/>
              <a:t> παίζει σημαντικό ρόλο στη διατήρηση των ψαριών σε κατάσταση χαμηλής θερμοκρασίας.</a:t>
            </a:r>
          </a:p>
        </p:txBody>
      </p:sp>
      <p:sp>
        <p:nvSpPr>
          <p:cNvPr id="4" name="Θέση ημερομηνίας 3">
            <a:extLst>
              <a:ext uri="{FF2B5EF4-FFF2-40B4-BE49-F238E27FC236}">
                <a16:creationId xmlns:a16="http://schemas.microsoft.com/office/drawing/2014/main" id="{6560D2D7-87A8-B2F7-283F-EB2D6FF4FF7C}"/>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2030533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A5E4F23-8AC5-427B-F0A5-4BF66B0AEDB2}"/>
              </a:ext>
            </a:extLst>
          </p:cNvPr>
          <p:cNvSpPr>
            <a:spLocks noGrp="1"/>
          </p:cNvSpPr>
          <p:nvPr>
            <p:ph type="title"/>
          </p:nvPr>
        </p:nvSpPr>
        <p:spPr/>
        <p:txBody>
          <a:bodyPr/>
          <a:lstStyle/>
          <a:p>
            <a:r>
              <a:rPr lang="el-GR" dirty="0"/>
              <a:t>1</a:t>
            </a:r>
            <a:r>
              <a:rPr lang="el-GR" baseline="30000" dirty="0"/>
              <a:t>ο</a:t>
            </a:r>
            <a:r>
              <a:rPr lang="el-GR" dirty="0"/>
              <a:t>  ΣΤΑΔΙΟ - ΕΞ A ΛΙΕΥΣΗ ΑΠΌ ΙΧΘΥΟΚΛΩΒΟ- «ΒΟΥΤΕΣ»</a:t>
            </a:r>
          </a:p>
        </p:txBody>
      </p:sp>
      <p:sp>
        <p:nvSpPr>
          <p:cNvPr id="3" name="Θέση περιεχομένου 2">
            <a:extLst>
              <a:ext uri="{FF2B5EF4-FFF2-40B4-BE49-F238E27FC236}">
                <a16:creationId xmlns:a16="http://schemas.microsoft.com/office/drawing/2014/main" id="{88A05330-11D0-795B-5BE5-7EFD99BB0B28}"/>
              </a:ext>
            </a:extLst>
          </p:cNvPr>
          <p:cNvSpPr>
            <a:spLocks noGrp="1"/>
          </p:cNvSpPr>
          <p:nvPr>
            <p:ph idx="1"/>
          </p:nvPr>
        </p:nvSpPr>
        <p:spPr/>
        <p:txBody>
          <a:bodyPr>
            <a:normAutofit fontScale="92500"/>
          </a:bodyPr>
          <a:lstStyle/>
          <a:p>
            <a:r>
              <a:rPr lang="el-GR" dirty="0"/>
              <a:t>Στο σημείο αυτό θα πρέπει να αναφέρουμε ότι το πιο σημαντικό στην διαδικασία είναι να εξασφαλίσουμε τη στιγμιαία θανάτωση δηλαδή ακαριαίο θάνατο των ψαριών κατά την </a:t>
            </a:r>
            <a:r>
              <a:rPr lang="el-GR" dirty="0" err="1"/>
              <a:t>εξαλίευσή</a:t>
            </a:r>
            <a:r>
              <a:rPr lang="el-GR" dirty="0"/>
              <a:t> τους με αποτέλεσμα να διασφαλίσουμε τη μείωση της </a:t>
            </a:r>
            <a:r>
              <a:rPr lang="el-GR" dirty="0" err="1"/>
              <a:t>προθανάτιας</a:t>
            </a:r>
            <a:r>
              <a:rPr lang="el-GR" dirty="0"/>
              <a:t> αγωνίας έτσι ώστε η χρόνος διάρκεια μέχρι του σημείου έναρξης της νεκρικής ακαμψίας να είναι μεγάλο. Οπότε στο χώρο συσκευασίας θα πρέπει να φτάνει μέσα στη βούτα πάγος και ψάρια "χωρίς νερό" έτσι ώστε τα ψάρια να διατηρούνται σε χαμηλή θερμοκρασία ήτοι στην θερμοκρασία τήξεως του πάγου και για να επιμηκυνθεί η έναρξη της νεκρικής ακαμψίας.</a:t>
            </a:r>
          </a:p>
          <a:p>
            <a:r>
              <a:rPr lang="el-GR" dirty="0"/>
              <a:t>Αφού τοποθετηθούν όλα τα ψάρια σε </a:t>
            </a:r>
            <a:r>
              <a:rPr lang="el-GR" dirty="0" err="1"/>
              <a:t>βούτες</a:t>
            </a:r>
            <a:r>
              <a:rPr lang="el-GR" dirty="0"/>
              <a:t> οι οποίες είναι τοποθετημένες επάνω σε πλωτό μέσο μεταφέρονται στην ακτή.</a:t>
            </a:r>
          </a:p>
          <a:p>
            <a:r>
              <a:rPr lang="el-GR" dirty="0"/>
              <a:t>Το πλωτό μέσο που μεταφέρει τις </a:t>
            </a:r>
            <a:r>
              <a:rPr lang="el-GR" dirty="0" err="1"/>
              <a:t>βούτες</a:t>
            </a:r>
            <a:r>
              <a:rPr lang="el-GR" dirty="0"/>
              <a:t> διευκολύνει πολύ τις διαδικασίες εάν είναι τύπου </a:t>
            </a:r>
            <a:r>
              <a:rPr lang="el-GR" dirty="0" err="1"/>
              <a:t>Katamaran</a:t>
            </a:r>
            <a:r>
              <a:rPr lang="el-GR" dirty="0"/>
              <a:t> ή πλατφόρμας σε περίπτωση που είναι μικρών διαστάσεων και εφόσον η απόσταση των κλωβών από την ακτή είναι μικρή.</a:t>
            </a:r>
          </a:p>
        </p:txBody>
      </p:sp>
      <p:sp>
        <p:nvSpPr>
          <p:cNvPr id="4" name="Θέση ημερομηνίας 3">
            <a:extLst>
              <a:ext uri="{FF2B5EF4-FFF2-40B4-BE49-F238E27FC236}">
                <a16:creationId xmlns:a16="http://schemas.microsoft.com/office/drawing/2014/main" id="{6560D2D7-87A8-B2F7-283F-EB2D6FF4FF7C}"/>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20971791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6D6E288-2493-4092-A083-DDF12F559D94}"/>
              </a:ext>
            </a:extLst>
          </p:cNvPr>
          <p:cNvSpPr>
            <a:spLocks noGrp="1"/>
          </p:cNvSpPr>
          <p:nvPr>
            <p:ph type="title"/>
          </p:nvPr>
        </p:nvSpPr>
        <p:spPr/>
        <p:txBody>
          <a:bodyPr>
            <a:normAutofit fontScale="90000"/>
          </a:bodyPr>
          <a:lstStyle/>
          <a:p>
            <a:r>
              <a:rPr lang="el-GR" dirty="0"/>
              <a:t>1</a:t>
            </a:r>
            <a:r>
              <a:rPr lang="el-GR" baseline="30000" dirty="0"/>
              <a:t>ο</a:t>
            </a:r>
            <a:r>
              <a:rPr lang="el-GR" dirty="0"/>
              <a:t>  ΣΤΑΔΙΟ - ΕΞ A ΛΙΕΥΣΗ ΑΠΌ ΙΧΘΥΟΚΛΩΒΟ- ΜΕΤΑΦΟΡΑ ΣΤΗΝ ΑΚΤΗ</a:t>
            </a:r>
          </a:p>
        </p:txBody>
      </p:sp>
      <p:sp>
        <p:nvSpPr>
          <p:cNvPr id="3" name="Θέση περιεχομένου 2">
            <a:extLst>
              <a:ext uri="{FF2B5EF4-FFF2-40B4-BE49-F238E27FC236}">
                <a16:creationId xmlns:a16="http://schemas.microsoft.com/office/drawing/2014/main" id="{141CDEC1-347F-442C-E81A-2BC3705F4588}"/>
              </a:ext>
            </a:extLst>
          </p:cNvPr>
          <p:cNvSpPr>
            <a:spLocks noGrp="1"/>
          </p:cNvSpPr>
          <p:nvPr>
            <p:ph idx="1"/>
          </p:nvPr>
        </p:nvSpPr>
        <p:spPr/>
        <p:txBody>
          <a:bodyPr>
            <a:normAutofit/>
          </a:bodyPr>
          <a:lstStyle/>
          <a:p>
            <a:r>
              <a:rPr lang="el-GR" sz="1800" b="0" i="0" u="none" strike="noStrike" baseline="0" dirty="0">
                <a:latin typeface="Times New Roman" panose="02020603050405020304" pitchFamily="18" charset="0"/>
              </a:rPr>
              <a:t>Αφού το σκάφος φτάσει στη προβλήτα εκεί πλέον γίνεται το ξεφόρτωμα με μηχανικά μέσα. Σ’ αυτό το στάδιο το ιδανικότερο μηχάνημα είναι ένα τύπου </a:t>
            </a:r>
            <a:r>
              <a:rPr lang="en-US" sz="1800" b="0" i="0" u="none" strike="noStrike" baseline="0" dirty="0">
                <a:latin typeface="Times New Roman" panose="02020603050405020304" pitchFamily="18" charset="0"/>
              </a:rPr>
              <a:t>JC</a:t>
            </a:r>
            <a:r>
              <a:rPr lang="el-GR" sz="1800" b="0" i="0" u="none" strike="noStrike" baseline="0" dirty="0">
                <a:latin typeface="Times New Roman" panose="02020603050405020304" pitchFamily="18" charset="0"/>
              </a:rPr>
              <a:t>Β το οποίο με το άνοιγμα του βραχίονά του προς τα εμπρός μπορεί να φτάσει μέχρι στο σημείο του σκάφους που είναι η βούτα και πιάνοντάς τη να τη ανασηκώσει και να την οδηγήσει είτε σε φορτηγό είτε σε περίπτωση που το συσκευαστήριο είναι αρκετά κοντά στη προβλήτα να τη μεταφέρει εκεί. </a:t>
            </a:r>
            <a:endParaRPr lang="en-US" sz="1800" b="0" i="0" u="none" strike="noStrike" baseline="0" dirty="0">
              <a:latin typeface="Times New Roman" panose="02020603050405020304" pitchFamily="18" charset="0"/>
            </a:endParaRPr>
          </a:p>
          <a:p>
            <a:r>
              <a:rPr lang="el-GR" sz="1800" b="0" i="0" u="none" strike="noStrike" baseline="0" dirty="0">
                <a:latin typeface="Times New Roman" panose="02020603050405020304" pitchFamily="18" charset="0"/>
              </a:rPr>
              <a:t>Στη περίπτωση όπου το συσκευαστήριο είναι μακριά επιβάλλεται η μεταφόρτωση σε αυτοκίνητο ψυγείο για τη περαιτέρω διακίνησή τους.</a:t>
            </a:r>
          </a:p>
          <a:p>
            <a:r>
              <a:rPr lang="el-GR" sz="1800" b="0" i="0" u="none" strike="noStrike" baseline="0" dirty="0">
                <a:latin typeface="Times New Roman" panose="02020603050405020304" pitchFamily="18" charset="0"/>
              </a:rPr>
              <a:t>Τα φορτηγά αυτά θα πρέπει να είναι ψυγεία ώστε τα αλιεύματα να διατηρούνται στις θερμοκρασίες που προβλέπει η οδηγία της Ε.</a:t>
            </a:r>
            <a:r>
              <a:rPr lang="en-US" sz="1800" b="0" i="0" u="none" strike="noStrike" baseline="0" dirty="0">
                <a:latin typeface="Times New Roman" panose="02020603050405020304" pitchFamily="18" charset="0"/>
              </a:rPr>
              <a:t>E</a:t>
            </a:r>
            <a:r>
              <a:rPr lang="el-GR" sz="1800" b="0" i="0" u="none" strike="noStrike" baseline="0" dirty="0">
                <a:latin typeface="Times New Roman" panose="02020603050405020304" pitchFamily="18" charset="0"/>
              </a:rPr>
              <a:t>. δηλαδή σε θερμοκρασία τήξης του πάγου ειδικότερα οι Εθνικοί κανονισμοί αναφέρουν : για διάδρομο &gt; 2 ωρών θα πρέπει να υπάρχει φορτηγό ψυγείο με καταγραφικό θερμόμετρο και εσωτερική θερμοκρασία &lt; = 2 °</a:t>
            </a:r>
            <a:r>
              <a:rPr lang="en-US" sz="1800" b="0" i="0" u="none" strike="noStrike" baseline="0" dirty="0">
                <a:latin typeface="Times New Roman" panose="02020603050405020304" pitchFamily="18" charset="0"/>
              </a:rPr>
              <a:t>C</a:t>
            </a:r>
            <a:r>
              <a:rPr lang="el-GR" sz="1800" b="0" i="0" u="none" strike="noStrike" baseline="0" dirty="0">
                <a:latin typeface="Times New Roman" panose="02020603050405020304" pitchFamily="18" charset="0"/>
              </a:rPr>
              <a:t> .</a:t>
            </a:r>
            <a:endParaRPr lang="el-GR" dirty="0"/>
          </a:p>
        </p:txBody>
      </p:sp>
      <p:sp>
        <p:nvSpPr>
          <p:cNvPr id="4" name="Θέση ημερομηνίας 3">
            <a:extLst>
              <a:ext uri="{FF2B5EF4-FFF2-40B4-BE49-F238E27FC236}">
                <a16:creationId xmlns:a16="http://schemas.microsoft.com/office/drawing/2014/main" id="{2FD54482-8F21-5809-525E-F09CED6022FB}"/>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23327405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10AD123-3314-06A0-0D03-A10DFFFF70FF}"/>
              </a:ext>
            </a:extLst>
          </p:cNvPr>
          <p:cNvSpPr>
            <a:spLocks noGrp="1"/>
          </p:cNvSpPr>
          <p:nvPr>
            <p:ph type="title"/>
          </p:nvPr>
        </p:nvSpPr>
        <p:spPr>
          <a:xfrm>
            <a:off x="828136" y="286603"/>
            <a:ext cx="11102196" cy="1450757"/>
          </a:xfrm>
        </p:spPr>
        <p:txBody>
          <a:bodyPr>
            <a:noAutofit/>
          </a:bodyPr>
          <a:lstStyle/>
          <a:p>
            <a:r>
              <a:rPr lang="el-GR" sz="4000" dirty="0"/>
              <a:t>1</a:t>
            </a:r>
            <a:r>
              <a:rPr lang="el-GR" sz="4000" baseline="30000" dirty="0"/>
              <a:t>ο</a:t>
            </a:r>
            <a:r>
              <a:rPr lang="el-GR" sz="4000" dirty="0"/>
              <a:t>  ΣΤΑΔΙΟ - ΕΞ A ΛΙΕΥΣΗ ΑΠΌ ΙΧΘΥΟΚΛΩΒΟ- ΜΕΤΑΦΟΡΑ ΣΤΟ ΣΥΣΚΕΥΑΣΤΗΡΙΟ</a:t>
            </a:r>
          </a:p>
        </p:txBody>
      </p:sp>
      <p:sp>
        <p:nvSpPr>
          <p:cNvPr id="3" name="Θέση περιεχομένου 2">
            <a:extLst>
              <a:ext uri="{FF2B5EF4-FFF2-40B4-BE49-F238E27FC236}">
                <a16:creationId xmlns:a16="http://schemas.microsoft.com/office/drawing/2014/main" id="{8EB649A1-E19B-C8F3-06C0-FF066E2674C2}"/>
              </a:ext>
            </a:extLst>
          </p:cNvPr>
          <p:cNvSpPr>
            <a:spLocks noGrp="1"/>
          </p:cNvSpPr>
          <p:nvPr>
            <p:ph idx="1"/>
          </p:nvPr>
        </p:nvSpPr>
        <p:spPr>
          <a:xfrm>
            <a:off x="319177" y="2108201"/>
            <a:ext cx="11611155" cy="3760891"/>
          </a:xfrm>
        </p:spPr>
        <p:txBody>
          <a:bodyPr>
            <a:normAutofit fontScale="85000" lnSpcReduction="10000"/>
          </a:bodyPr>
          <a:lstStyle/>
          <a:p>
            <a:r>
              <a:rPr lang="el-GR" sz="2000" b="0" i="0" u="none" strike="noStrike" baseline="0" dirty="0">
                <a:latin typeface="Times New Roman" panose="02020603050405020304" pitchFamily="18" charset="0"/>
              </a:rPr>
              <a:t>Στη περίπτωση όπου το συσκευαστήριο είναι μακριά επιβάλλεται η μεταφόρτωση σε αυτοκίνητο ψυγείο για τη περαιτέρω διακίνησή τους.</a:t>
            </a:r>
          </a:p>
          <a:p>
            <a:r>
              <a:rPr lang="el-GR" sz="2000" b="0" i="0" u="none" strike="noStrike" baseline="0" dirty="0">
                <a:latin typeface="Times New Roman" panose="02020603050405020304" pitchFamily="18" charset="0"/>
              </a:rPr>
              <a:t>Τα φορτηγά αυτά θα πρέπει να είναι ψυγεία ώστε τα αλιεύματα να διατηρούνται στις θερμοκρασίες που προβλέπει η οδηγία της Ε.</a:t>
            </a:r>
            <a:r>
              <a:rPr lang="en-US" sz="2000" b="0" i="0" u="none" strike="noStrike" baseline="0" dirty="0">
                <a:latin typeface="Times New Roman" panose="02020603050405020304" pitchFamily="18" charset="0"/>
              </a:rPr>
              <a:t>E</a:t>
            </a:r>
            <a:r>
              <a:rPr lang="el-GR" sz="2000" b="0" i="0" u="none" strike="noStrike" baseline="0" dirty="0">
                <a:latin typeface="Times New Roman" panose="02020603050405020304" pitchFamily="18" charset="0"/>
              </a:rPr>
              <a:t>. δηλαδή σε θερμοκρασία τήξης του πάγου ειδικότερα οι Εθνικοί κανονισμοί αναφέρουν : για διάδρομο &gt; 2 ωρών θα πρέπει να υπάρχει φορτηγό ψυγείο με καταγραφικό θερμόμετρο και εσωτερική θερμοκρασία &lt; = 2 °</a:t>
            </a:r>
            <a:r>
              <a:rPr lang="en-US" sz="2000" b="0" i="0" u="none" strike="noStrike" baseline="0" dirty="0">
                <a:latin typeface="Times New Roman" panose="02020603050405020304" pitchFamily="18" charset="0"/>
              </a:rPr>
              <a:t>C</a:t>
            </a:r>
            <a:r>
              <a:rPr lang="el-GR" sz="2000" b="0" i="0" u="none" strike="noStrike" baseline="0" dirty="0">
                <a:latin typeface="Times New Roman" panose="02020603050405020304" pitchFamily="18" charset="0"/>
              </a:rPr>
              <a:t> .</a:t>
            </a:r>
            <a:endParaRPr lang="el-GR" dirty="0"/>
          </a:p>
          <a:p>
            <a:r>
              <a:rPr lang="el-GR" sz="1800" b="0" i="0" u="none" strike="noStrike" baseline="0" dirty="0">
                <a:latin typeface="Times New Roman" panose="02020603050405020304" pitchFamily="18" charset="0"/>
              </a:rPr>
              <a:t>Τα φορτηγά αυτά θα πρέπει να είναι ειδικά κατασκευασμένα και εξοπλισμένα ώστε να εξασφαλίζεται η πιο άριστη θερμοκρασία και η εκροή του νερού, που προέρχεται από τη τήξη του πάγου, ώστε να αποτρέπεται η επαφή του νερού με τα ψάρια . Θα πρέπει τα φορτηγά αυτά να είναι αποκλειστικά και μόνο για τη μεταφορά ψαριών έτσι ώστε να αποφεύγεται κάθε ενδεχόμενο να επηρεαστούν τα αλιεύματα από άποψη υγιεινής και να μολυνθούν. Ο εσωτερικός χώρος των φορτηγών επιβάλλεται να είναι έτσι διαμορφωμένος ώστε να διευκολύνεται η απολύμανσή του.</a:t>
            </a:r>
          </a:p>
          <a:p>
            <a:r>
              <a:rPr lang="el-GR" sz="1800" b="0" i="0" u="none" strike="noStrike" baseline="0" dirty="0">
                <a:latin typeface="Times New Roman" panose="02020603050405020304" pitchFamily="18" charset="0"/>
              </a:rPr>
              <a:t>Φεύγοντας το φορτηγό από τη μονάδα πάχυνσης εφοδιάζεται με δελτίο αποστολής μικτού βάρους ψαριών και κατά προσέγγιση πάντα, εφ’ όσον δεν είναι εφικτό το ζύγισμα των ψαριών.</a:t>
            </a:r>
          </a:p>
          <a:p>
            <a:r>
              <a:rPr lang="el-GR" sz="1800" b="0" i="0" u="none" strike="noStrike" baseline="0" dirty="0">
                <a:latin typeface="Times New Roman" panose="02020603050405020304" pitchFamily="18" charset="0"/>
              </a:rPr>
              <a:t>Σε αυτό τα στάδιο τελειώνουν οι εργασίες που συμπεριλαμβάνουν αποκλειστικά τις εργασίες που γίνονται στις μονάδες πάχυνσης. </a:t>
            </a:r>
            <a:endParaRPr lang="el-GR" dirty="0"/>
          </a:p>
        </p:txBody>
      </p:sp>
      <p:sp>
        <p:nvSpPr>
          <p:cNvPr id="4" name="Θέση ημερομηνίας 3">
            <a:extLst>
              <a:ext uri="{FF2B5EF4-FFF2-40B4-BE49-F238E27FC236}">
                <a16:creationId xmlns:a16="http://schemas.microsoft.com/office/drawing/2014/main" id="{9FFD2C64-EBEA-5E9C-1646-2E46E69C701D}"/>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28461540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22C847-C490-F653-F891-35662627BF30}"/>
              </a:ext>
            </a:extLst>
          </p:cNvPr>
          <p:cNvSpPr>
            <a:spLocks noGrp="1"/>
          </p:cNvSpPr>
          <p:nvPr>
            <p:ph type="title"/>
          </p:nvPr>
        </p:nvSpPr>
        <p:spPr/>
        <p:txBody>
          <a:bodyPr>
            <a:normAutofit fontScale="90000"/>
          </a:bodyPr>
          <a:lstStyle/>
          <a:p>
            <a:r>
              <a:rPr lang="el-GR" dirty="0"/>
              <a:t>ΓΕΝΙΚΑ ΧΑΡΑΚΤΙΡΙΣΤΙΚΑ ΓΙΑ ΤΗ ΣΧΕΑΙΑΣΗ ΕΝΟΣ ΣΥΣΚΕΥΑΣΤΗΡΙΟΥ</a:t>
            </a:r>
          </a:p>
        </p:txBody>
      </p:sp>
      <p:sp>
        <p:nvSpPr>
          <p:cNvPr id="3" name="Θέση περιεχομένου 2">
            <a:extLst>
              <a:ext uri="{FF2B5EF4-FFF2-40B4-BE49-F238E27FC236}">
                <a16:creationId xmlns:a16="http://schemas.microsoft.com/office/drawing/2014/main" id="{ACEB8F90-E2F1-0BFF-8EBB-5CCF88D80CC7}"/>
              </a:ext>
            </a:extLst>
          </p:cNvPr>
          <p:cNvSpPr>
            <a:spLocks noGrp="1"/>
          </p:cNvSpPr>
          <p:nvPr>
            <p:ph idx="1"/>
          </p:nvPr>
        </p:nvSpPr>
        <p:spPr/>
        <p:txBody>
          <a:bodyPr>
            <a:normAutofit fontScale="92500" lnSpcReduction="10000"/>
          </a:bodyPr>
          <a:lstStyle/>
          <a:p>
            <a:r>
              <a:rPr lang="el-GR" dirty="0"/>
              <a:t>Με βάση τη </a:t>
            </a:r>
            <a:r>
              <a:rPr lang="el-GR" dirty="0" err="1"/>
              <a:t>χωροθέτηση</a:t>
            </a:r>
            <a:r>
              <a:rPr lang="el-GR" dirty="0"/>
              <a:t> του συσκευαστηρίου και την απόσταση των κλωβών από την ξηρά η άμεση συσκευασία μπορεί να είναι μέχρι και σε τέσσερις ώρες από την </a:t>
            </a:r>
            <a:r>
              <a:rPr lang="el-GR" dirty="0" err="1"/>
              <a:t>εξαλίευση</a:t>
            </a:r>
            <a:r>
              <a:rPr lang="el-GR" dirty="0"/>
              <a:t> πάντα φυσικά με τις προϋποθέσεις που περιγράψαμε στο </a:t>
            </a:r>
            <a:r>
              <a:rPr lang="el-GR" dirty="0" err="1"/>
              <a:t>προϊγουμενο</a:t>
            </a:r>
            <a:r>
              <a:rPr lang="el-GR" dirty="0"/>
              <a:t> κεφάλαιο ( έλεγχος θερμοκρασίας ψαριών ).</a:t>
            </a:r>
          </a:p>
          <a:p>
            <a:r>
              <a:rPr lang="el-GR" dirty="0"/>
              <a:t>Όλοι οι χειρισμοί θα πρέπει να στοχεύουν στη διατήρησή της θερμοκρασίας στους χώρους εργασίας σε επίπεδα που να μην επηρεάζουν αρνητικά των </a:t>
            </a:r>
            <a:r>
              <a:rPr lang="el-GR" dirty="0" err="1"/>
              <a:t>φρεσκότητα</a:t>
            </a:r>
            <a:r>
              <a:rPr lang="el-GR" dirty="0"/>
              <a:t> των αλιευμάτων .</a:t>
            </a:r>
          </a:p>
          <a:p>
            <a:r>
              <a:rPr lang="el-GR" dirty="0"/>
              <a:t>Ποιοτικοί έλεγχοι που να εξασφαλίζουν συνθήκες Υγιεινής αφενός στους χώρους συσκευασίας και αφ’ ετέρου στα μηχανήματα , στο απασχολούμενο προσωπικό και στα χρησιμοποιούμενα υλικά ακόμα και στα υλικά καθαρισμού αυτών.</a:t>
            </a:r>
          </a:p>
          <a:p>
            <a:r>
              <a:rPr lang="el-GR" dirty="0"/>
              <a:t>Ύπαρξη πινακίδας αναγνώρισης σε κάθε κιβώτιο δεδομένου ότι το χαρακτηριστικό θα προβλεφθεί να προκύπτει αυτόματα από το κύριο μηχάνημα της συσκευασίας που διαχωρίζει τα μεγέθη και κατανέμει τα ψάρια σε κιβώτια που συμπληρώνουν το επιθυμητό κατά περίπτωση βάρος .</a:t>
            </a:r>
          </a:p>
        </p:txBody>
      </p:sp>
      <p:sp>
        <p:nvSpPr>
          <p:cNvPr id="4" name="Θέση ημερομηνίας 3">
            <a:extLst>
              <a:ext uri="{FF2B5EF4-FFF2-40B4-BE49-F238E27FC236}">
                <a16:creationId xmlns:a16="http://schemas.microsoft.com/office/drawing/2014/main" id="{7C500401-CA9D-3043-6CCE-0B95B34DFD62}"/>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37282322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CC15C9C-7DCB-6FEB-94C2-F6F4C534F55D}"/>
              </a:ext>
            </a:extLst>
          </p:cNvPr>
          <p:cNvSpPr>
            <a:spLocks noGrp="1"/>
          </p:cNvSpPr>
          <p:nvPr>
            <p:ph type="title"/>
          </p:nvPr>
        </p:nvSpPr>
        <p:spPr>
          <a:xfrm>
            <a:off x="1097280" y="1"/>
            <a:ext cx="10058400" cy="1737360"/>
          </a:xfrm>
        </p:spPr>
        <p:txBody>
          <a:bodyPr>
            <a:normAutofit fontScale="90000"/>
          </a:bodyPr>
          <a:lstStyle/>
          <a:p>
            <a:r>
              <a:rPr lang="el-GR" dirty="0"/>
              <a:t>ΔΙΑΔΟΧΙΚΑ ΣΤΑΔΙΑ ΠΑΡΑΓΩΓΙΚΗΣ ΔΙΑΔΙΚΑΣΙΑΣ-Στάδιο 1</a:t>
            </a:r>
            <a:r>
              <a:rPr lang="el-GR" baseline="30000" dirty="0"/>
              <a:t>ο</a:t>
            </a:r>
            <a:r>
              <a:rPr lang="el-GR" dirty="0"/>
              <a:t> - Υποδοχή προϊόντων προς συσκευασία</a:t>
            </a:r>
          </a:p>
        </p:txBody>
      </p:sp>
      <p:sp>
        <p:nvSpPr>
          <p:cNvPr id="3" name="Θέση περιεχομένου 2">
            <a:extLst>
              <a:ext uri="{FF2B5EF4-FFF2-40B4-BE49-F238E27FC236}">
                <a16:creationId xmlns:a16="http://schemas.microsoft.com/office/drawing/2014/main" id="{104BE8E0-CF93-2A15-C3E1-C5E1F9658591}"/>
              </a:ext>
            </a:extLst>
          </p:cNvPr>
          <p:cNvSpPr>
            <a:spLocks noGrp="1"/>
          </p:cNvSpPr>
          <p:nvPr>
            <p:ph idx="1"/>
          </p:nvPr>
        </p:nvSpPr>
        <p:spPr/>
        <p:txBody>
          <a:bodyPr/>
          <a:lstStyle/>
          <a:p>
            <a:r>
              <a:rPr lang="el-GR" dirty="0"/>
              <a:t>Τα ψάρια φτάνουν στην είσοδο του συσκευαστηρίου μέσα στις </a:t>
            </a:r>
            <a:r>
              <a:rPr lang="el-GR" dirty="0" err="1"/>
              <a:t>θερμομονωμένες</a:t>
            </a:r>
            <a:r>
              <a:rPr lang="el-GR" dirty="0"/>
              <a:t> </a:t>
            </a:r>
            <a:r>
              <a:rPr lang="el-GR" dirty="0" err="1"/>
              <a:t>βούτες</a:t>
            </a:r>
            <a:r>
              <a:rPr lang="el-GR" dirty="0"/>
              <a:t> κλεισμένες με τα καπάκια τους.</a:t>
            </a:r>
          </a:p>
          <a:p>
            <a:r>
              <a:rPr lang="el-GR" dirty="0"/>
              <a:t>•Κάθε βούτα περιέχει περίπου 300 </a:t>
            </a:r>
            <a:r>
              <a:rPr lang="el-GR" dirty="0" err="1"/>
              <a:t>kg</a:t>
            </a:r>
            <a:r>
              <a:rPr lang="el-GR" dirty="0"/>
              <a:t> ψάρια και 500 </a:t>
            </a:r>
            <a:r>
              <a:rPr lang="el-GR" dirty="0" err="1"/>
              <a:t>kg</a:t>
            </a:r>
            <a:r>
              <a:rPr lang="el-GR" dirty="0"/>
              <a:t> πάγου.</a:t>
            </a:r>
          </a:p>
          <a:p>
            <a:r>
              <a:rPr lang="el-GR" dirty="0"/>
              <a:t>• Γίνεται παραλαβή των προϊόντων κατά μικτό βάρος.</a:t>
            </a:r>
          </a:p>
          <a:p>
            <a:r>
              <a:rPr lang="el-GR" dirty="0"/>
              <a:t>• </a:t>
            </a:r>
            <a:r>
              <a:rPr lang="el-GR" dirty="0" err="1"/>
              <a:t>Εκφότροση</a:t>
            </a:r>
            <a:r>
              <a:rPr lang="el-GR" dirty="0"/>
              <a:t> των ψαριών με τη βοήθεια </a:t>
            </a:r>
            <a:r>
              <a:rPr lang="el-GR" dirty="0" err="1"/>
              <a:t>περονοφόρου</a:t>
            </a:r>
            <a:r>
              <a:rPr lang="el-GR" dirty="0"/>
              <a:t> μηχανήματος και άδειασμά τους.</a:t>
            </a:r>
          </a:p>
          <a:p>
            <a:r>
              <a:rPr lang="el-GR" dirty="0"/>
              <a:t>• Μεταφορά της </a:t>
            </a:r>
            <a:r>
              <a:rPr lang="el-GR" dirty="0" err="1"/>
              <a:t>βούτας</a:t>
            </a:r>
            <a:r>
              <a:rPr lang="el-GR" dirty="0"/>
              <a:t> στο χώρο για καθαρισμό ( πλύσιμο - απολύμανση ) έτσι ώστε να είναι έτοιμη για την επόμενη χρήση.</a:t>
            </a:r>
          </a:p>
        </p:txBody>
      </p:sp>
      <p:sp>
        <p:nvSpPr>
          <p:cNvPr id="4" name="Θέση ημερομηνίας 3">
            <a:extLst>
              <a:ext uri="{FF2B5EF4-FFF2-40B4-BE49-F238E27FC236}">
                <a16:creationId xmlns:a16="http://schemas.microsoft.com/office/drawing/2014/main" id="{3B9D2017-BDC6-E261-589C-3955B8D07FC5}"/>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25586853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CC15C9C-7DCB-6FEB-94C2-F6F4C534F55D}"/>
              </a:ext>
            </a:extLst>
          </p:cNvPr>
          <p:cNvSpPr>
            <a:spLocks noGrp="1"/>
          </p:cNvSpPr>
          <p:nvPr>
            <p:ph type="title"/>
          </p:nvPr>
        </p:nvSpPr>
        <p:spPr>
          <a:xfrm>
            <a:off x="1066800" y="120228"/>
            <a:ext cx="10058400" cy="1737360"/>
          </a:xfrm>
        </p:spPr>
        <p:txBody>
          <a:bodyPr>
            <a:normAutofit fontScale="90000"/>
          </a:bodyPr>
          <a:lstStyle/>
          <a:p>
            <a:r>
              <a:rPr lang="el-GR" dirty="0"/>
              <a:t>ΔΙΑΔΟΧΙΚΑ ΣΤΑΔΙΑ ΠΑΡΑΓΩΓΙΚΗΣ ΔΙΑΔΙΚΑΣΙΑΣ- Στάδιο 2</a:t>
            </a:r>
            <a:r>
              <a:rPr lang="el-GR" baseline="30000" dirty="0"/>
              <a:t>ο</a:t>
            </a:r>
            <a:r>
              <a:rPr lang="el-GR" dirty="0"/>
              <a:t> Παραλαβή ψαριών</a:t>
            </a:r>
          </a:p>
        </p:txBody>
      </p:sp>
      <p:sp>
        <p:nvSpPr>
          <p:cNvPr id="3" name="Θέση περιεχομένου 2">
            <a:extLst>
              <a:ext uri="{FF2B5EF4-FFF2-40B4-BE49-F238E27FC236}">
                <a16:creationId xmlns:a16="http://schemas.microsoft.com/office/drawing/2014/main" id="{104BE8E0-CF93-2A15-C3E1-C5E1F9658591}"/>
              </a:ext>
            </a:extLst>
          </p:cNvPr>
          <p:cNvSpPr>
            <a:spLocks noGrp="1"/>
          </p:cNvSpPr>
          <p:nvPr>
            <p:ph idx="1"/>
          </p:nvPr>
        </p:nvSpPr>
        <p:spPr/>
        <p:txBody>
          <a:bodyPr/>
          <a:lstStyle/>
          <a:p>
            <a:r>
              <a:rPr lang="el-GR" dirty="0"/>
              <a:t>Τα ψάρια μέσο μεταφορικής ταινίας περνάνε από το χώρο πλυσίματος τους έτσι ώστε απομακρύνεται ο πάγος και τυχών στερεά υπολείμματα .</a:t>
            </a:r>
          </a:p>
          <a:p>
            <a:r>
              <a:rPr lang="el-GR" dirty="0"/>
              <a:t>•Αποστράγγιση νερού - διαχωρισμός ψαριών - πάγου - οπτικός έλεγχος</a:t>
            </a:r>
          </a:p>
        </p:txBody>
      </p:sp>
      <p:sp>
        <p:nvSpPr>
          <p:cNvPr id="4" name="Θέση ημερομηνίας 3">
            <a:extLst>
              <a:ext uri="{FF2B5EF4-FFF2-40B4-BE49-F238E27FC236}">
                <a16:creationId xmlns:a16="http://schemas.microsoft.com/office/drawing/2014/main" id="{3B9D2017-BDC6-E261-589C-3955B8D07FC5}"/>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28252678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CC15C9C-7DCB-6FEB-94C2-F6F4C534F55D}"/>
              </a:ext>
            </a:extLst>
          </p:cNvPr>
          <p:cNvSpPr>
            <a:spLocks noGrp="1"/>
          </p:cNvSpPr>
          <p:nvPr>
            <p:ph type="title"/>
          </p:nvPr>
        </p:nvSpPr>
        <p:spPr>
          <a:xfrm>
            <a:off x="146649" y="1"/>
            <a:ext cx="11740551" cy="1737360"/>
          </a:xfrm>
        </p:spPr>
        <p:txBody>
          <a:bodyPr>
            <a:noAutofit/>
          </a:bodyPr>
          <a:lstStyle/>
          <a:p>
            <a:r>
              <a:rPr lang="el-GR" sz="3200" dirty="0"/>
              <a:t>ΔΙΑΔΟΧΙΚΑ ΣΤΑΔΙΑ ΠΑΡΑΓΩΓΙΚΗΣ ΔΙΑΔΙΚΑΣΙΑΣ- Στάδιο 3</a:t>
            </a:r>
            <a:r>
              <a:rPr lang="el-GR" sz="3200" baseline="30000" dirty="0"/>
              <a:t>ο</a:t>
            </a:r>
            <a:r>
              <a:rPr lang="el-GR" sz="3200" dirty="0"/>
              <a:t> </a:t>
            </a:r>
            <a:br>
              <a:rPr lang="el-GR" sz="3200" dirty="0"/>
            </a:br>
            <a:r>
              <a:rPr lang="el-GR" sz="3200" dirty="0"/>
              <a:t>Χώρος συσκευασίας ψαριών κύρια διαδικασία συσκευασίας</a:t>
            </a:r>
          </a:p>
        </p:txBody>
      </p:sp>
      <p:sp>
        <p:nvSpPr>
          <p:cNvPr id="3" name="Θέση περιεχομένου 2">
            <a:extLst>
              <a:ext uri="{FF2B5EF4-FFF2-40B4-BE49-F238E27FC236}">
                <a16:creationId xmlns:a16="http://schemas.microsoft.com/office/drawing/2014/main" id="{104BE8E0-CF93-2A15-C3E1-C5E1F9658591}"/>
              </a:ext>
            </a:extLst>
          </p:cNvPr>
          <p:cNvSpPr>
            <a:spLocks noGrp="1"/>
          </p:cNvSpPr>
          <p:nvPr>
            <p:ph idx="1"/>
          </p:nvPr>
        </p:nvSpPr>
        <p:spPr/>
        <p:txBody>
          <a:bodyPr>
            <a:normAutofit fontScale="92500" lnSpcReduction="20000"/>
          </a:bodyPr>
          <a:lstStyle/>
          <a:p>
            <a:r>
              <a:rPr lang="el-GR" dirty="0"/>
              <a:t>Τα ψάρια πλέον περνάνε στο κύριο στάδιο της συσκευασίας τους.</a:t>
            </a:r>
          </a:p>
          <a:p>
            <a:r>
              <a:rPr lang="el-GR" dirty="0"/>
              <a:t>Η ίδια μεταφορική ταινία μετά το πλύσιμο καταλήγει σε έναν τροφοδότη γυρισμένο κατά 90° , που οδηγεί στην παράλληλη και κατ’ αντίστροφη φορά κινούμενη ταινία που με τη σειρά της τροφοδοτεί τη ζυγιστική μηχανή.</a:t>
            </a:r>
          </a:p>
          <a:p>
            <a:r>
              <a:rPr lang="el-GR" dirty="0"/>
              <a:t>Είναι πιθανόν, τουλάχιστον κατά την αρχική λειτουργία , παρεμβάλλεται μεταξύ των παραπάνω βημάτων εργασίας ένας δεύτερος εργαζόμενος για την ομαλότερη τροφοδότηση της ζυγιστικής μηχανής.</a:t>
            </a:r>
          </a:p>
          <a:p>
            <a:r>
              <a:rPr lang="el-GR" dirty="0"/>
              <a:t>Το γεγονός αυτό εξαρτάται από τις ικανότητες του πρώτου εργαζόμενου , που ουσιαστικά αποτελεί και τη μόνη ανθρώπινη , αλλά αποφασιστική , παρέμβαση στη διαδικασία ζύγισης - διαχωρισμού ψαριών κατά βάρος.</a:t>
            </a:r>
          </a:p>
          <a:p>
            <a:r>
              <a:rPr lang="el-GR" dirty="0"/>
              <a:t>Όσο δηλαδή πιο γρήγορος είναι ο πρώτος εργαζόμενος τόσο μεγαλύτερη απόδοση θα έχει ο αυτοματισμός της ζύγισης - διαχωρισμού και αντιστρόφως.</a:t>
            </a:r>
          </a:p>
        </p:txBody>
      </p:sp>
      <p:sp>
        <p:nvSpPr>
          <p:cNvPr id="4" name="Θέση ημερομηνίας 3">
            <a:extLst>
              <a:ext uri="{FF2B5EF4-FFF2-40B4-BE49-F238E27FC236}">
                <a16:creationId xmlns:a16="http://schemas.microsoft.com/office/drawing/2014/main" id="{3B9D2017-BDC6-E261-589C-3955B8D07FC5}"/>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2860353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CC15C9C-7DCB-6FEB-94C2-F6F4C534F55D}"/>
              </a:ext>
            </a:extLst>
          </p:cNvPr>
          <p:cNvSpPr>
            <a:spLocks noGrp="1"/>
          </p:cNvSpPr>
          <p:nvPr>
            <p:ph type="title"/>
          </p:nvPr>
        </p:nvSpPr>
        <p:spPr>
          <a:xfrm>
            <a:off x="146649" y="1"/>
            <a:ext cx="11740551" cy="1737360"/>
          </a:xfrm>
        </p:spPr>
        <p:txBody>
          <a:bodyPr>
            <a:noAutofit/>
          </a:bodyPr>
          <a:lstStyle/>
          <a:p>
            <a:r>
              <a:rPr lang="el-GR" sz="3200" dirty="0"/>
              <a:t>ΔΙΑΔΟΧΙΚΑ ΣΤΑΔΙΑ ΠΑΡΑΓΩΓΙΚΗΣ ΔΙΑΔΙΚΑΣΙΑΣ- Στάδιο 3</a:t>
            </a:r>
            <a:r>
              <a:rPr lang="el-GR" sz="3200" baseline="30000" dirty="0"/>
              <a:t>ο</a:t>
            </a:r>
            <a:r>
              <a:rPr lang="el-GR" sz="3200" dirty="0"/>
              <a:t> </a:t>
            </a:r>
            <a:br>
              <a:rPr lang="el-GR" sz="3200" dirty="0"/>
            </a:br>
            <a:r>
              <a:rPr lang="el-GR" sz="3200" dirty="0"/>
              <a:t>Χώρος συσκευασίας ψαριών κύρια διαδικασία συσκευασίας</a:t>
            </a:r>
          </a:p>
        </p:txBody>
      </p:sp>
      <p:sp>
        <p:nvSpPr>
          <p:cNvPr id="3" name="Θέση περιεχομένου 2">
            <a:extLst>
              <a:ext uri="{FF2B5EF4-FFF2-40B4-BE49-F238E27FC236}">
                <a16:creationId xmlns:a16="http://schemas.microsoft.com/office/drawing/2014/main" id="{104BE8E0-CF93-2A15-C3E1-C5E1F9658591}"/>
              </a:ext>
            </a:extLst>
          </p:cNvPr>
          <p:cNvSpPr>
            <a:spLocks noGrp="1"/>
          </p:cNvSpPr>
          <p:nvPr>
            <p:ph idx="1"/>
          </p:nvPr>
        </p:nvSpPr>
        <p:spPr/>
        <p:txBody>
          <a:bodyPr>
            <a:normAutofit/>
          </a:bodyPr>
          <a:lstStyle/>
          <a:p>
            <a:r>
              <a:rPr lang="el-GR" dirty="0"/>
              <a:t>Εάν πάλι καταφέρνει να εργάζεται με σταθερό ρυθμό , τότε δεν απαιτείται το ενδιάμεσο άτομο , ο δεύτερος σε σειρά εργαζόμενος.</a:t>
            </a:r>
          </a:p>
          <a:p>
            <a:r>
              <a:rPr lang="el-GR" dirty="0"/>
              <a:t>Περνώντας τα ψάρια από τη ζυγιστική μηχανή , με δυνατότητα διαχωρισμού μιας τάξης μεγέθους ( π.χ. 250 έως 350 </a:t>
            </a:r>
            <a:r>
              <a:rPr lang="el-GR" dirty="0" err="1"/>
              <a:t>gr</a:t>
            </a:r>
            <a:r>
              <a:rPr lang="el-GR" dirty="0"/>
              <a:t> ) σε 4 κλάσεις βάρους ( π.χ. 250 </a:t>
            </a:r>
            <a:r>
              <a:rPr lang="el-GR" dirty="0" err="1"/>
              <a:t>gr</a:t>
            </a:r>
            <a:r>
              <a:rPr lang="el-GR" dirty="0"/>
              <a:t> / 280 </a:t>
            </a:r>
            <a:r>
              <a:rPr lang="el-GR" dirty="0" err="1"/>
              <a:t>gr</a:t>
            </a:r>
            <a:r>
              <a:rPr lang="el-GR" dirty="0"/>
              <a:t> / 320 </a:t>
            </a:r>
            <a:r>
              <a:rPr lang="el-GR" dirty="0" err="1"/>
              <a:t>gr</a:t>
            </a:r>
            <a:r>
              <a:rPr lang="el-GR" dirty="0"/>
              <a:t> / 350 </a:t>
            </a:r>
            <a:r>
              <a:rPr lang="el-GR" dirty="0" err="1"/>
              <a:t>gr</a:t>
            </a:r>
            <a:r>
              <a:rPr lang="el-GR" dirty="0"/>
              <a:t> ) με ακρίβεια ± 10 </a:t>
            </a:r>
            <a:r>
              <a:rPr lang="el-GR" dirty="0" err="1"/>
              <a:t>gr</a:t>
            </a:r>
            <a:r>
              <a:rPr lang="el-GR" dirty="0"/>
              <a:t> σε πρώτο στάδιο τα ψάρια με βάρος &lt; από 250 </a:t>
            </a:r>
            <a:r>
              <a:rPr lang="el-GR" dirty="0" err="1"/>
              <a:t>gr</a:t>
            </a:r>
            <a:r>
              <a:rPr lang="el-GR" dirty="0"/>
              <a:t> και τα με βάρος &gt; 350 </a:t>
            </a:r>
            <a:r>
              <a:rPr lang="el-GR" dirty="0" err="1"/>
              <a:t>gr</a:t>
            </a:r>
            <a:r>
              <a:rPr lang="el-GR" dirty="0"/>
              <a:t> απορρίπτονται από την γραμμή συσκευασίας μέσω του πρώτου </a:t>
            </a:r>
            <a:r>
              <a:rPr lang="el-GR" dirty="0" err="1"/>
              <a:t>τροφοδότηκαι</a:t>
            </a:r>
            <a:r>
              <a:rPr lang="el-GR" dirty="0"/>
              <a:t> στέλνονται σε ένα κάδο για </a:t>
            </a:r>
            <a:r>
              <a:rPr lang="el-GR" dirty="0" err="1"/>
              <a:t>επαναδιαλογή</a:t>
            </a:r>
            <a:r>
              <a:rPr lang="el-GR" dirty="0"/>
              <a:t> ή για συμπλήρωση του βάρους του κιβωτίου γύρω στα 10 </a:t>
            </a:r>
            <a:r>
              <a:rPr lang="el-GR" dirty="0" err="1"/>
              <a:t>Kg</a:t>
            </a:r>
            <a:r>
              <a:rPr lang="el-GR" dirty="0"/>
              <a:t> .</a:t>
            </a:r>
          </a:p>
          <a:p>
            <a:r>
              <a:rPr lang="el-GR" dirty="0"/>
              <a:t>Τα υπόλοιπα ανάλογα με την κλάση του βάρους τους διαχωρίζονται με τη βοήθεια της ζυγιστικής μηχανής και καθοδηγούνται μέσω των οδηγών της τροφοδοτικής ταινίας και σταθμών σε 6 κιβώτια.</a:t>
            </a:r>
          </a:p>
        </p:txBody>
      </p:sp>
      <p:sp>
        <p:nvSpPr>
          <p:cNvPr id="4" name="Θέση ημερομηνίας 3">
            <a:extLst>
              <a:ext uri="{FF2B5EF4-FFF2-40B4-BE49-F238E27FC236}">
                <a16:creationId xmlns:a16="http://schemas.microsoft.com/office/drawing/2014/main" id="{3B9D2017-BDC6-E261-589C-3955B8D07FC5}"/>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3267669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8DAE234-3327-CC61-87DA-79997B1C7D32}"/>
              </a:ext>
            </a:extLst>
          </p:cNvPr>
          <p:cNvSpPr>
            <a:spLocks noGrp="1"/>
          </p:cNvSpPr>
          <p:nvPr>
            <p:ph type="title"/>
          </p:nvPr>
        </p:nvSpPr>
        <p:spPr/>
        <p:txBody>
          <a:bodyPr/>
          <a:lstStyle/>
          <a:p>
            <a:r>
              <a:rPr lang="el-GR" dirty="0"/>
              <a:t>ΜΟΝΑΔΕΣ ΤΥΠΟΠΟΙΗΣΗΣ ΚΑΙ ΕΠΕΞΕΡΓΑΣΙΑΣ ΑΛΙΕΥΜΑΤΩΝ</a:t>
            </a:r>
          </a:p>
        </p:txBody>
      </p:sp>
      <p:sp>
        <p:nvSpPr>
          <p:cNvPr id="3" name="Θέση περιεχομένου 2">
            <a:extLst>
              <a:ext uri="{FF2B5EF4-FFF2-40B4-BE49-F238E27FC236}">
                <a16:creationId xmlns:a16="http://schemas.microsoft.com/office/drawing/2014/main" id="{C331122C-1031-FDA3-8AD7-9FA372705A68}"/>
              </a:ext>
            </a:extLst>
          </p:cNvPr>
          <p:cNvSpPr>
            <a:spLocks noGrp="1"/>
          </p:cNvSpPr>
          <p:nvPr>
            <p:ph idx="1"/>
          </p:nvPr>
        </p:nvSpPr>
        <p:spPr/>
        <p:txBody>
          <a:bodyPr>
            <a:normAutofit fontScale="62500" lnSpcReduction="20000"/>
          </a:bodyPr>
          <a:lstStyle/>
          <a:p>
            <a:r>
              <a:rPr lang="el-GR" b="1" i="0" dirty="0">
                <a:solidFill>
                  <a:srgbClr val="333333"/>
                </a:solidFill>
                <a:effectLst/>
                <a:latin typeface="Verdana" panose="020B0604030504040204" pitchFamily="34" charset="0"/>
              </a:rPr>
              <a:t>1-Γ. ΚΑΛΛΙΜΑΝΗ Α.Ε.:</a:t>
            </a:r>
            <a:r>
              <a:rPr lang="el-GR" b="0" i="0" dirty="0">
                <a:solidFill>
                  <a:srgbClr val="333333"/>
                </a:solidFill>
                <a:effectLst/>
                <a:latin typeface="Verdana" panose="020B0604030504040204" pitchFamily="34" charset="0"/>
              </a:rPr>
              <a:t> Σχεδίαση, μελέτη εφαρμογής – προδιαγραφές, αξιολόγηση προσφορών, μελέτη συστήματος επεξεργασίας λυμάτων της μονάδας επεξεργασίας – </a:t>
            </a:r>
            <a:r>
              <a:rPr lang="el-GR" b="0" i="0" dirty="0" err="1">
                <a:solidFill>
                  <a:srgbClr val="333333"/>
                </a:solidFill>
                <a:effectLst/>
                <a:latin typeface="Verdana" panose="020B0604030504040204" pitchFamily="34" charset="0"/>
              </a:rPr>
              <a:t>ταυποποίησης</a:t>
            </a:r>
            <a:r>
              <a:rPr lang="el-GR" b="0" i="0" dirty="0">
                <a:solidFill>
                  <a:srgbClr val="333333"/>
                </a:solidFill>
                <a:effectLst/>
                <a:latin typeface="Verdana" panose="020B0604030504040204" pitchFamily="34" charset="0"/>
              </a:rPr>
              <a:t> κατεψυγμένων  προϊόντων (</a:t>
            </a:r>
            <a:r>
              <a:rPr lang="el-GR" b="0" i="0" dirty="0" err="1">
                <a:solidFill>
                  <a:srgbClr val="333333"/>
                </a:solidFill>
                <a:effectLst/>
                <a:latin typeface="Verdana" panose="020B0604030504040204" pitchFamily="34" charset="0"/>
              </a:rPr>
              <a:t>ιχθείς</a:t>
            </a:r>
            <a:r>
              <a:rPr lang="el-GR" b="0" i="0" dirty="0">
                <a:solidFill>
                  <a:srgbClr val="333333"/>
                </a:solidFill>
                <a:effectLst/>
                <a:latin typeface="Verdana" panose="020B0604030504040204" pitchFamily="34" charset="0"/>
              </a:rPr>
              <a:t>) – ψυγείο – ποτοποιείο της εταιρείας στην Ελίκη Αιγίου. </a:t>
            </a:r>
            <a:br>
              <a:rPr lang="el-GR" b="0" i="0" dirty="0">
                <a:solidFill>
                  <a:srgbClr val="333333"/>
                </a:solidFill>
                <a:effectLst/>
                <a:latin typeface="Verdana" panose="020B0604030504040204" pitchFamily="34" charset="0"/>
              </a:rPr>
            </a:br>
            <a:r>
              <a:rPr lang="el-GR" b="1" i="0" dirty="0">
                <a:solidFill>
                  <a:srgbClr val="333333"/>
                </a:solidFill>
                <a:effectLst/>
                <a:latin typeface="Verdana" panose="020B0604030504040204" pitchFamily="34" charset="0"/>
              </a:rPr>
              <a:t>2-ΝΗΡΕΑΣ Α.Ε.:</a:t>
            </a:r>
            <a:r>
              <a:rPr lang="el-GR" b="0" i="0" dirty="0">
                <a:solidFill>
                  <a:srgbClr val="333333"/>
                </a:solidFill>
                <a:effectLst/>
                <a:latin typeface="Verdana" panose="020B0604030504040204" pitchFamily="34" charset="0"/>
              </a:rPr>
              <a:t> Σχεδίαση – Τεχνικοί Σύμβουλοι, στην εκτέλεση της επένδυσης, κατασκευής μονάδας επεξεργασίας αλιευμάτων στο Κορωπί </a:t>
            </a:r>
            <a:r>
              <a:rPr lang="el-GR" b="0" i="0" dirty="0" err="1">
                <a:solidFill>
                  <a:srgbClr val="333333"/>
                </a:solidFill>
                <a:effectLst/>
                <a:latin typeface="Verdana" panose="020B0604030504040204" pitchFamily="34" charset="0"/>
              </a:rPr>
              <a:t>Ν.Αν.Αττικής</a:t>
            </a:r>
            <a:r>
              <a:rPr lang="el-GR" b="0" i="0" dirty="0">
                <a:solidFill>
                  <a:srgbClr val="333333"/>
                </a:solidFill>
                <a:effectLst/>
                <a:latin typeface="Verdana" panose="020B0604030504040204" pitchFamily="34" charset="0"/>
              </a:rPr>
              <a:t>..</a:t>
            </a:r>
            <a:br>
              <a:rPr lang="el-GR" b="0" i="0" dirty="0">
                <a:solidFill>
                  <a:srgbClr val="333333"/>
                </a:solidFill>
                <a:effectLst/>
                <a:latin typeface="Verdana" panose="020B0604030504040204" pitchFamily="34" charset="0"/>
              </a:rPr>
            </a:br>
            <a:r>
              <a:rPr lang="el-GR" b="1" i="0" dirty="0">
                <a:solidFill>
                  <a:srgbClr val="333333"/>
                </a:solidFill>
                <a:effectLst/>
                <a:latin typeface="Verdana" panose="020B0604030504040204" pitchFamily="34" charset="0"/>
              </a:rPr>
              <a:t>3-ΒΑΣΙΛΕΙΟΥ ΤΡΟΦΙΝΚΟ Α.Ε.Β.Ε.:</a:t>
            </a:r>
            <a:r>
              <a:rPr lang="el-GR" b="0" i="0" dirty="0">
                <a:solidFill>
                  <a:srgbClr val="333333"/>
                </a:solidFill>
                <a:effectLst/>
                <a:latin typeface="Verdana" panose="020B0604030504040204" pitchFamily="34" charset="0"/>
              </a:rPr>
              <a:t> Μονάδα επεξεργασίας και τυποποίησης αλιευμάτων στη Μαγούλα Αττικής. Σχεδίαση, μελέτη και επίβλεψη του έργου. </a:t>
            </a:r>
            <a:br>
              <a:rPr lang="el-GR" b="0" i="0" dirty="0">
                <a:solidFill>
                  <a:srgbClr val="333333"/>
                </a:solidFill>
                <a:effectLst/>
                <a:latin typeface="Verdana" panose="020B0604030504040204" pitchFamily="34" charset="0"/>
              </a:rPr>
            </a:br>
            <a:r>
              <a:rPr lang="el-GR" b="1" i="0" dirty="0">
                <a:solidFill>
                  <a:srgbClr val="333333"/>
                </a:solidFill>
                <a:effectLst/>
                <a:latin typeface="Verdana" panose="020B0604030504040204" pitchFamily="34" charset="0"/>
              </a:rPr>
              <a:t>4-ΣΕΛΟΝΤΑ Α.Ε.Β.Ε.:</a:t>
            </a:r>
            <a:r>
              <a:rPr lang="el-GR" b="0" i="0" dirty="0">
                <a:solidFill>
                  <a:srgbClr val="333333"/>
                </a:solidFill>
                <a:effectLst/>
                <a:latin typeface="Verdana" panose="020B0604030504040204" pitchFamily="34" charset="0"/>
              </a:rPr>
              <a:t> Σχεδίαση, έκδοση αδειών, τεχνικοοικονομική μελέτη μονάδας επεξεργασίας – συσκευασίας νωπών </a:t>
            </a:r>
            <a:r>
              <a:rPr lang="el-GR" b="0" i="0" dirty="0" err="1">
                <a:solidFill>
                  <a:srgbClr val="333333"/>
                </a:solidFill>
                <a:effectLst/>
                <a:latin typeface="Verdana" panose="020B0604030504040204" pitchFamily="34" charset="0"/>
              </a:rPr>
              <a:t>ευρύαλων</a:t>
            </a:r>
            <a:r>
              <a:rPr lang="el-GR" b="0" i="0" dirty="0">
                <a:solidFill>
                  <a:srgbClr val="333333"/>
                </a:solidFill>
                <a:effectLst/>
                <a:latin typeface="Verdana" panose="020B0604030504040204" pitchFamily="34" charset="0"/>
              </a:rPr>
              <a:t> ψαριών στο Ν. Κορινθίας..</a:t>
            </a:r>
            <a:br>
              <a:rPr lang="el-GR" b="0" i="0" dirty="0">
                <a:solidFill>
                  <a:srgbClr val="333333"/>
                </a:solidFill>
                <a:effectLst/>
                <a:latin typeface="Verdana" panose="020B0604030504040204" pitchFamily="34" charset="0"/>
              </a:rPr>
            </a:br>
            <a:r>
              <a:rPr lang="el-GR" b="1" i="0" dirty="0">
                <a:solidFill>
                  <a:srgbClr val="333333"/>
                </a:solidFill>
                <a:effectLst/>
                <a:latin typeface="Verdana" panose="020B0604030504040204" pitchFamily="34" charset="0"/>
              </a:rPr>
              <a:t>5-Γ. ΚΑΛΛΙΜΑΝΗ Α.Ε.:</a:t>
            </a:r>
            <a:r>
              <a:rPr lang="el-GR" b="0" i="0" dirty="0">
                <a:solidFill>
                  <a:srgbClr val="333333"/>
                </a:solidFill>
                <a:effectLst/>
                <a:latin typeface="Verdana" panose="020B0604030504040204" pitchFamily="34" charset="0"/>
              </a:rPr>
              <a:t> Σχεδίαση – τεχνοοικονομική μελέτη για Καν.2792/99 της μονάδας επεξεργασίας νωπών και κατεψυγμένων   αλιευμάτων στην Ελίκη Αιγίου.</a:t>
            </a:r>
            <a:br>
              <a:rPr lang="el-GR" b="0" i="0" dirty="0">
                <a:solidFill>
                  <a:srgbClr val="333333"/>
                </a:solidFill>
                <a:effectLst/>
                <a:latin typeface="Verdana" panose="020B0604030504040204" pitchFamily="34" charset="0"/>
              </a:rPr>
            </a:br>
            <a:r>
              <a:rPr lang="el-GR" b="1" i="0" dirty="0">
                <a:solidFill>
                  <a:srgbClr val="333333"/>
                </a:solidFill>
                <a:effectLst/>
                <a:latin typeface="Verdana" panose="020B0604030504040204" pitchFamily="34" charset="0"/>
              </a:rPr>
              <a:t>6-SEA WORLD A.E.B.E.:</a:t>
            </a:r>
            <a:r>
              <a:rPr lang="el-GR" b="0" i="0" dirty="0">
                <a:solidFill>
                  <a:srgbClr val="333333"/>
                </a:solidFill>
                <a:effectLst/>
                <a:latin typeface="Verdana" panose="020B0604030504040204" pitchFamily="34" charset="0"/>
              </a:rPr>
              <a:t> Σχεδίαση, τεχνοοικονομική μελέτη, έκδοση αδειών, μονάδας μεταποίησης και εμπορίας αλιευμάτων </a:t>
            </a:r>
            <a:r>
              <a:rPr lang="el-GR" b="0" i="0" dirty="0" err="1">
                <a:solidFill>
                  <a:srgbClr val="333333"/>
                </a:solidFill>
                <a:effectLst/>
                <a:latin typeface="Verdana" panose="020B0604030504040204" pitchFamily="34" charset="0"/>
              </a:rPr>
              <a:t>στ</a:t>
            </a:r>
            <a:r>
              <a:rPr lang="en-US" b="0" i="0" dirty="0">
                <a:solidFill>
                  <a:srgbClr val="333333"/>
                </a:solidFill>
                <a:effectLst/>
                <a:latin typeface="Verdana" panose="020B0604030504040204" pitchFamily="34" charset="0"/>
              </a:rPr>
              <a:t>A </a:t>
            </a:r>
            <a:r>
              <a:rPr lang="el-GR" b="0" i="0" dirty="0">
                <a:solidFill>
                  <a:srgbClr val="333333"/>
                </a:solidFill>
                <a:effectLst/>
                <a:latin typeface="Verdana" panose="020B0604030504040204" pitchFamily="34" charset="0"/>
              </a:rPr>
              <a:t>Τρίκαλα.</a:t>
            </a:r>
            <a:br>
              <a:rPr lang="el-GR" b="0" i="0" dirty="0">
                <a:solidFill>
                  <a:srgbClr val="333333"/>
                </a:solidFill>
                <a:effectLst/>
                <a:latin typeface="Verdana" panose="020B0604030504040204" pitchFamily="34" charset="0"/>
              </a:rPr>
            </a:br>
            <a:r>
              <a:rPr lang="el-GR" b="1" i="0" dirty="0">
                <a:solidFill>
                  <a:srgbClr val="333333"/>
                </a:solidFill>
                <a:effectLst/>
                <a:latin typeface="Verdana" panose="020B0604030504040204" pitchFamily="34" charset="0"/>
              </a:rPr>
              <a:t>7-ΦΑΡΟΣ Α.Ε.:</a:t>
            </a:r>
            <a:r>
              <a:rPr lang="el-GR" b="0" i="0" dirty="0">
                <a:solidFill>
                  <a:srgbClr val="333333"/>
                </a:solidFill>
                <a:effectLst/>
                <a:latin typeface="Verdana" panose="020B0604030504040204" pitchFamily="34" charset="0"/>
              </a:rPr>
              <a:t> Σχεδίαση, τεχνοοικονομική μελέτη, έκδοση αδειών εκσυγχρονισμού και επέκτασης παραγωγικής δυναμικότητας μονάδας μεταποίησης και εμπορίας αλιευμάτων στην Ιεράπετρα</a:t>
            </a:r>
            <a:r>
              <a:rPr lang="en-US" b="0" i="0" dirty="0">
                <a:solidFill>
                  <a:srgbClr val="333333"/>
                </a:solidFill>
                <a:effectLst/>
                <a:latin typeface="Verdana" panose="020B0604030504040204" pitchFamily="34" charset="0"/>
              </a:rPr>
              <a:t>.</a:t>
            </a:r>
          </a:p>
          <a:p>
            <a:r>
              <a:rPr lang="el-GR" b="1" i="0" dirty="0">
                <a:solidFill>
                  <a:srgbClr val="333333"/>
                </a:solidFill>
                <a:effectLst/>
                <a:latin typeface="Verdana" panose="020B0604030504040204" pitchFamily="34" charset="0"/>
              </a:rPr>
              <a:t>8-ΙΧΘΥΟΚΑΛΛΙΕΡΓΕΙΕΣ ΧΑΛΚΗΣ Α.Ε.:</a:t>
            </a:r>
            <a:r>
              <a:rPr lang="el-GR" b="0" i="0" dirty="0">
                <a:solidFill>
                  <a:srgbClr val="333333"/>
                </a:solidFill>
                <a:effectLst/>
                <a:latin typeface="Verdana" panose="020B0604030504040204" pitchFamily="34" charset="0"/>
              </a:rPr>
              <a:t> Σχεδίαση, τεχνοοικονομική μελέτη, έκδοση αδειών, μονάδας μεταποίησης και εμπορίας αλιευμάτων νωπών ψαριών.</a:t>
            </a:r>
            <a:br>
              <a:rPr lang="el-GR" b="0" i="0" dirty="0">
                <a:solidFill>
                  <a:srgbClr val="333333"/>
                </a:solidFill>
                <a:effectLst/>
                <a:latin typeface="Verdana" panose="020B0604030504040204" pitchFamily="34" charset="0"/>
              </a:rPr>
            </a:br>
            <a:r>
              <a:rPr lang="el-GR" b="1" i="0" dirty="0">
                <a:solidFill>
                  <a:srgbClr val="333333"/>
                </a:solidFill>
                <a:effectLst/>
                <a:latin typeface="Verdana" panose="020B0604030504040204" pitchFamily="34" charset="0"/>
              </a:rPr>
              <a:t>9-MEDITARIAN A.E.:</a:t>
            </a:r>
            <a:r>
              <a:rPr lang="el-GR" b="0" i="0" dirty="0">
                <a:solidFill>
                  <a:srgbClr val="333333"/>
                </a:solidFill>
                <a:effectLst/>
                <a:latin typeface="Verdana" panose="020B0604030504040204" pitchFamily="34" charset="0"/>
              </a:rPr>
              <a:t> Σχεδίαση – τεχνοοικονομική μελέτη επέκταση – εκσυγχρονισμού της μονάδας επεξεργασίας νωπών και κατεψυγμένων   αλιευμάτων στον Ασπρόπυργο Αττικής. </a:t>
            </a:r>
            <a:br>
              <a:rPr lang="el-GR" b="0" i="0" dirty="0">
                <a:solidFill>
                  <a:srgbClr val="333333"/>
                </a:solidFill>
                <a:effectLst/>
                <a:latin typeface="Verdana" panose="020B0604030504040204" pitchFamily="34" charset="0"/>
              </a:rPr>
            </a:br>
            <a:r>
              <a:rPr lang="en-US" b="0" i="0" dirty="0">
                <a:solidFill>
                  <a:srgbClr val="333333"/>
                </a:solidFill>
                <a:effectLst/>
                <a:latin typeface="Verdana" panose="020B0604030504040204" pitchFamily="34" charset="0"/>
              </a:rPr>
              <a:t>1</a:t>
            </a:r>
            <a:r>
              <a:rPr lang="el-GR" b="1" i="0" dirty="0">
                <a:solidFill>
                  <a:srgbClr val="333333"/>
                </a:solidFill>
                <a:effectLst/>
                <a:latin typeface="Verdana" panose="020B0604030504040204" pitchFamily="34" charset="0"/>
              </a:rPr>
              <a:t>0-ΠΛΩΤΟ Ε.Π.Ε.:</a:t>
            </a:r>
            <a:r>
              <a:rPr lang="el-GR" b="0" i="0" dirty="0">
                <a:solidFill>
                  <a:srgbClr val="333333"/>
                </a:solidFill>
                <a:effectLst/>
                <a:latin typeface="Verdana" panose="020B0604030504040204" pitchFamily="34" charset="0"/>
              </a:rPr>
              <a:t> Σχεδίαση, τεχνικοοικονομική μελέτη, οριστική μελέτη της μονάδας συσκευασίας, νωπών αλιευμάτων στο Πόρο.</a:t>
            </a:r>
          </a:p>
          <a:p>
            <a:endParaRPr lang="el-GR" dirty="0"/>
          </a:p>
        </p:txBody>
      </p:sp>
      <p:sp>
        <p:nvSpPr>
          <p:cNvPr id="4" name="Θέση ημερομηνίας 3">
            <a:extLst>
              <a:ext uri="{FF2B5EF4-FFF2-40B4-BE49-F238E27FC236}">
                <a16:creationId xmlns:a16="http://schemas.microsoft.com/office/drawing/2014/main" id="{67507A2C-532E-CFEC-1A0F-CC8DA551A6CF}"/>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27195961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CC15C9C-7DCB-6FEB-94C2-F6F4C534F55D}"/>
              </a:ext>
            </a:extLst>
          </p:cNvPr>
          <p:cNvSpPr>
            <a:spLocks noGrp="1"/>
          </p:cNvSpPr>
          <p:nvPr>
            <p:ph type="title"/>
          </p:nvPr>
        </p:nvSpPr>
        <p:spPr>
          <a:xfrm>
            <a:off x="146649" y="1"/>
            <a:ext cx="11740551" cy="1737360"/>
          </a:xfrm>
        </p:spPr>
        <p:txBody>
          <a:bodyPr>
            <a:noAutofit/>
          </a:bodyPr>
          <a:lstStyle/>
          <a:p>
            <a:r>
              <a:rPr lang="el-GR" sz="3200" dirty="0"/>
              <a:t>ΔΙΑΔΟΧΙΚΑ ΣΤΑΔΙΑ ΠΑΡΑΓΩΓΙΚΗΣ ΔΙΑΔΙΚΑΣΙΑΣ- Στάδιο 3</a:t>
            </a:r>
            <a:r>
              <a:rPr lang="el-GR" sz="3200" baseline="30000" dirty="0"/>
              <a:t>ο</a:t>
            </a:r>
            <a:r>
              <a:rPr lang="el-GR" sz="3200" dirty="0"/>
              <a:t> </a:t>
            </a:r>
            <a:br>
              <a:rPr lang="el-GR" sz="3200" dirty="0"/>
            </a:br>
            <a:r>
              <a:rPr lang="el-GR" sz="3200" dirty="0"/>
              <a:t>Χώρος συσκευασίας ψαριών κύρια διαδικασία συσκευασίας</a:t>
            </a:r>
          </a:p>
        </p:txBody>
      </p:sp>
      <p:sp>
        <p:nvSpPr>
          <p:cNvPr id="3" name="Θέση περιεχομένου 2">
            <a:extLst>
              <a:ext uri="{FF2B5EF4-FFF2-40B4-BE49-F238E27FC236}">
                <a16:creationId xmlns:a16="http://schemas.microsoft.com/office/drawing/2014/main" id="{104BE8E0-CF93-2A15-C3E1-C5E1F9658591}"/>
              </a:ext>
            </a:extLst>
          </p:cNvPr>
          <p:cNvSpPr>
            <a:spLocks noGrp="1"/>
          </p:cNvSpPr>
          <p:nvPr>
            <p:ph idx="1"/>
          </p:nvPr>
        </p:nvSpPr>
        <p:spPr/>
        <p:txBody>
          <a:bodyPr>
            <a:normAutofit/>
          </a:bodyPr>
          <a:lstStyle/>
          <a:p>
            <a:r>
              <a:rPr lang="el-GR" dirty="0"/>
              <a:t>Γίνεται ζύγισμα ανά ψάρι και ταυτόχρονη διαλογή των ψαριών ανά μέγεθος .</a:t>
            </a:r>
          </a:p>
          <a:p>
            <a:r>
              <a:rPr lang="el-GR" dirty="0"/>
              <a:t>Με την προσέγγιση του επιθυμητού βάρους κάθε κιβωτίου ανά θέση μηχανής , ανάβει ένα προειδοποιητικό φωτάκι που σημαίνει ότι το κιβώτια δεν είναι ακόμη έτοιμο αλλά η μηχανή περιμένει το ψάρι με το κατάλληλο βάρος για να στείλει στο συγκεκριμένο κιβώτιο .</a:t>
            </a:r>
          </a:p>
          <a:p>
            <a:r>
              <a:rPr lang="el-GR" dirty="0"/>
              <a:t>Όταν συμβεί αυτό ανάβει δεύτερο φωτάκι που σημαίνει κιβώτιο έτοιμο για τελική τακτοποίηση της συσκευασίας και το κλείσιμό του.</a:t>
            </a:r>
          </a:p>
          <a:p>
            <a:r>
              <a:rPr lang="el-GR" dirty="0"/>
              <a:t>• Μετά τη διαλογή τοποθετούνται στα κιβώτια </a:t>
            </a:r>
            <a:r>
              <a:rPr lang="el-GR" dirty="0" err="1"/>
              <a:t>κουρμπαριστά</a:t>
            </a:r>
            <a:r>
              <a:rPr lang="el-GR" dirty="0"/>
              <a:t> ή ίσια ανάλογα με τη παραγγελία του πελάτη σε δύο στρώσεις και ταυτόχρονα γίνεται και καταμέτρηση των ψαριών ανά κιβώτιο ..</a:t>
            </a:r>
          </a:p>
        </p:txBody>
      </p:sp>
      <p:sp>
        <p:nvSpPr>
          <p:cNvPr id="4" name="Θέση ημερομηνίας 3">
            <a:extLst>
              <a:ext uri="{FF2B5EF4-FFF2-40B4-BE49-F238E27FC236}">
                <a16:creationId xmlns:a16="http://schemas.microsoft.com/office/drawing/2014/main" id="{3B9D2017-BDC6-E261-589C-3955B8D07FC5}"/>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3887112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CC15C9C-7DCB-6FEB-94C2-F6F4C534F55D}"/>
              </a:ext>
            </a:extLst>
          </p:cNvPr>
          <p:cNvSpPr>
            <a:spLocks noGrp="1"/>
          </p:cNvSpPr>
          <p:nvPr>
            <p:ph type="title"/>
          </p:nvPr>
        </p:nvSpPr>
        <p:spPr>
          <a:xfrm>
            <a:off x="146649" y="1"/>
            <a:ext cx="11740551" cy="1737360"/>
          </a:xfrm>
        </p:spPr>
        <p:txBody>
          <a:bodyPr>
            <a:noAutofit/>
          </a:bodyPr>
          <a:lstStyle/>
          <a:p>
            <a:r>
              <a:rPr lang="el-GR" sz="3200" dirty="0"/>
              <a:t>ΔΙΑΔΟΧΙΚΑ ΣΤΑΔΙΑ ΠΑΡΑΓΩΓΙΚΗΣ ΔΙΑΔΙΚΑΣΙΑΣ- Στάδιο 3</a:t>
            </a:r>
            <a:r>
              <a:rPr lang="el-GR" sz="3200" baseline="30000" dirty="0"/>
              <a:t>ο</a:t>
            </a:r>
            <a:r>
              <a:rPr lang="el-GR" sz="3200" dirty="0"/>
              <a:t> </a:t>
            </a:r>
            <a:br>
              <a:rPr lang="el-GR" sz="3200" dirty="0"/>
            </a:br>
            <a:r>
              <a:rPr lang="el-GR" sz="3200" dirty="0"/>
              <a:t>Χώρος συσκευασίας ψαριών κύρια διαδικασία συσκευασίας</a:t>
            </a:r>
          </a:p>
        </p:txBody>
      </p:sp>
      <p:sp>
        <p:nvSpPr>
          <p:cNvPr id="3" name="Θέση περιεχομένου 2">
            <a:extLst>
              <a:ext uri="{FF2B5EF4-FFF2-40B4-BE49-F238E27FC236}">
                <a16:creationId xmlns:a16="http://schemas.microsoft.com/office/drawing/2014/main" id="{104BE8E0-CF93-2A15-C3E1-C5E1F9658591}"/>
              </a:ext>
            </a:extLst>
          </p:cNvPr>
          <p:cNvSpPr>
            <a:spLocks noGrp="1"/>
          </p:cNvSpPr>
          <p:nvPr>
            <p:ph idx="1"/>
          </p:nvPr>
        </p:nvSpPr>
        <p:spPr/>
        <p:txBody>
          <a:bodyPr>
            <a:normAutofit lnSpcReduction="10000"/>
          </a:bodyPr>
          <a:lstStyle/>
          <a:p>
            <a:r>
              <a:rPr lang="el-GR" dirty="0"/>
              <a:t>Ακολουθεί κάλυψη των ψαριών με φύλλο ΡΕ και πάγο ~ 2 </a:t>
            </a:r>
            <a:r>
              <a:rPr lang="el-GR" dirty="0" err="1"/>
              <a:t>kg</a:t>
            </a:r>
            <a:r>
              <a:rPr lang="el-GR" dirty="0"/>
              <a:t> .</a:t>
            </a:r>
          </a:p>
          <a:p>
            <a:r>
              <a:rPr lang="el-GR" dirty="0"/>
              <a:t>Εδώ ένας εργαζόμενος στέλνει με τη βοήθεια των </a:t>
            </a:r>
            <a:r>
              <a:rPr lang="el-GR" dirty="0" err="1"/>
              <a:t>ραουλόδρωμων</a:t>
            </a:r>
            <a:r>
              <a:rPr lang="el-GR" dirty="0"/>
              <a:t> το κιβώτιο για την τελική του συσκευασία . Μαζί με το πλήρες κιβώτιο προωθείτε και ένα καρτελάκι με </a:t>
            </a:r>
            <a:r>
              <a:rPr lang="el-GR" dirty="0" err="1"/>
              <a:t>Bar</a:t>
            </a:r>
            <a:r>
              <a:rPr lang="el-GR" dirty="0"/>
              <a:t> </a:t>
            </a:r>
            <a:r>
              <a:rPr lang="el-GR" dirty="0" err="1"/>
              <a:t>Code</a:t>
            </a:r>
            <a:r>
              <a:rPr lang="el-GR" dirty="0"/>
              <a:t> που εκτυπώνεται από την ζυγιστική μηχανή και που περιέχει τα εξής :</a:t>
            </a:r>
          </a:p>
          <a:p>
            <a:r>
              <a:rPr lang="el-GR" dirty="0"/>
              <a:t>1. ακριβές βάρος κιβωτίου</a:t>
            </a:r>
          </a:p>
          <a:p>
            <a:r>
              <a:rPr lang="el-GR" dirty="0"/>
              <a:t>2. αριθμό ψαριών στο κιβώτιο</a:t>
            </a:r>
          </a:p>
          <a:p>
            <a:r>
              <a:rPr lang="el-GR" dirty="0"/>
              <a:t>3. αριθμό κιβωτίου</a:t>
            </a:r>
          </a:p>
          <a:p>
            <a:r>
              <a:rPr lang="el-GR" dirty="0"/>
              <a:t>Ακολούθως μπαίνει το καρτελάκι με το </a:t>
            </a:r>
            <a:r>
              <a:rPr lang="el-GR" dirty="0" err="1"/>
              <a:t>Bar</a:t>
            </a:r>
            <a:r>
              <a:rPr lang="el-GR" dirty="0"/>
              <a:t> </a:t>
            </a:r>
            <a:r>
              <a:rPr lang="el-GR" dirty="0" err="1"/>
              <a:t>Code</a:t>
            </a:r>
            <a:r>
              <a:rPr lang="el-GR" dirty="0"/>
              <a:t> στο μηχάνημα αναγνώρισης και παίρνει από τον εκτυπωτή την πλήρη ετικέτα για να την επικολλήσει στο πλάι του κιβωτίου.</a:t>
            </a:r>
          </a:p>
        </p:txBody>
      </p:sp>
      <p:sp>
        <p:nvSpPr>
          <p:cNvPr id="4" name="Θέση ημερομηνίας 3">
            <a:extLst>
              <a:ext uri="{FF2B5EF4-FFF2-40B4-BE49-F238E27FC236}">
                <a16:creationId xmlns:a16="http://schemas.microsoft.com/office/drawing/2014/main" id="{3B9D2017-BDC6-E261-589C-3955B8D07FC5}"/>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29044233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CC15C9C-7DCB-6FEB-94C2-F6F4C534F55D}"/>
              </a:ext>
            </a:extLst>
          </p:cNvPr>
          <p:cNvSpPr>
            <a:spLocks noGrp="1"/>
          </p:cNvSpPr>
          <p:nvPr>
            <p:ph type="title"/>
          </p:nvPr>
        </p:nvSpPr>
        <p:spPr>
          <a:xfrm>
            <a:off x="146649" y="1"/>
            <a:ext cx="11740551" cy="1737360"/>
          </a:xfrm>
        </p:spPr>
        <p:txBody>
          <a:bodyPr>
            <a:noAutofit/>
          </a:bodyPr>
          <a:lstStyle/>
          <a:p>
            <a:r>
              <a:rPr lang="el-GR" sz="3200" dirty="0"/>
              <a:t>ΔΙΑΔΟΧΙΚΑ ΣΤΑΔΙΑ ΠΑΡΑΓΩΓΙΚΗΣ ΔΙΑΔΙΚΑΣΙΑΣ- Στάδιο 3</a:t>
            </a:r>
            <a:r>
              <a:rPr lang="el-GR" sz="3200" baseline="30000" dirty="0"/>
              <a:t>ο</a:t>
            </a:r>
            <a:r>
              <a:rPr lang="el-GR" sz="3200" dirty="0"/>
              <a:t> </a:t>
            </a:r>
            <a:br>
              <a:rPr lang="el-GR" sz="3200" dirty="0"/>
            </a:br>
            <a:r>
              <a:rPr lang="el-GR" sz="3200" dirty="0"/>
              <a:t>Χώρος συσκευασίας ψαριών κύρια διαδικασία συσκευασίας</a:t>
            </a:r>
          </a:p>
        </p:txBody>
      </p:sp>
      <p:sp>
        <p:nvSpPr>
          <p:cNvPr id="3" name="Θέση περιεχομένου 2">
            <a:extLst>
              <a:ext uri="{FF2B5EF4-FFF2-40B4-BE49-F238E27FC236}">
                <a16:creationId xmlns:a16="http://schemas.microsoft.com/office/drawing/2014/main" id="{104BE8E0-CF93-2A15-C3E1-C5E1F9658591}"/>
              </a:ext>
            </a:extLst>
          </p:cNvPr>
          <p:cNvSpPr>
            <a:spLocks noGrp="1"/>
          </p:cNvSpPr>
          <p:nvPr>
            <p:ph idx="1"/>
          </p:nvPr>
        </p:nvSpPr>
        <p:spPr>
          <a:xfrm>
            <a:off x="560566" y="1988932"/>
            <a:ext cx="10889311" cy="3845338"/>
          </a:xfrm>
        </p:spPr>
        <p:txBody>
          <a:bodyPr>
            <a:normAutofit fontScale="85000" lnSpcReduction="10000"/>
          </a:bodyPr>
          <a:lstStyle/>
          <a:p>
            <a:r>
              <a:rPr lang="el-GR" sz="1800" dirty="0"/>
              <a:t>•Γίνεται ζύγισμα μικτού βάρους.</a:t>
            </a:r>
          </a:p>
          <a:p>
            <a:r>
              <a:rPr lang="el-GR" sz="1800" dirty="0"/>
              <a:t>•Το κιβώτιο κλείνει με το καπάκι του και μπαίνει η ετικέτα που αναφέρει το βάρος τα τεμάχια την ημερομηνία και άλλα στοιχεία που έχουμε προγραμματίσει να μας δίνει το πρόγραμμα της ζυγαριάς.</a:t>
            </a:r>
          </a:p>
          <a:p>
            <a:r>
              <a:rPr lang="el-GR" sz="1800" dirty="0"/>
              <a:t>Σύμφωνα με τους κανονισμούς πρέπει ακόμη να αναφέρονται :</a:t>
            </a:r>
          </a:p>
          <a:p>
            <a:r>
              <a:rPr lang="el-GR" sz="1800" dirty="0"/>
              <a:t>1. κωδικός συσκευαστηρίου</a:t>
            </a:r>
          </a:p>
          <a:p>
            <a:r>
              <a:rPr lang="el-GR" sz="1800" dirty="0"/>
              <a:t>2. επωνυμία ιχθυοτροφείου προέλευσης</a:t>
            </a:r>
          </a:p>
          <a:p>
            <a:r>
              <a:rPr lang="el-GR" sz="1800" dirty="0"/>
              <a:t>3. ημερομηνία συσκευασίας</a:t>
            </a:r>
          </a:p>
          <a:p>
            <a:r>
              <a:rPr lang="el-GR" sz="1800" dirty="0"/>
              <a:t>4. μέγεθος ψαριού και ποιότητα</a:t>
            </a:r>
          </a:p>
          <a:p>
            <a:r>
              <a:rPr lang="el-GR" sz="1800" dirty="0"/>
              <a:t>5. αριθμός κιβωτίου</a:t>
            </a:r>
          </a:p>
          <a:p>
            <a:r>
              <a:rPr lang="el-GR" sz="1800" dirty="0"/>
              <a:t>6. αριθμός παλέτας</a:t>
            </a:r>
          </a:p>
        </p:txBody>
      </p:sp>
      <p:sp>
        <p:nvSpPr>
          <p:cNvPr id="4" name="Θέση ημερομηνίας 3">
            <a:extLst>
              <a:ext uri="{FF2B5EF4-FFF2-40B4-BE49-F238E27FC236}">
                <a16:creationId xmlns:a16="http://schemas.microsoft.com/office/drawing/2014/main" id="{3B9D2017-BDC6-E261-589C-3955B8D07FC5}"/>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1082478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CC15C9C-7DCB-6FEB-94C2-F6F4C534F55D}"/>
              </a:ext>
            </a:extLst>
          </p:cNvPr>
          <p:cNvSpPr>
            <a:spLocks noGrp="1"/>
          </p:cNvSpPr>
          <p:nvPr>
            <p:ph type="title"/>
          </p:nvPr>
        </p:nvSpPr>
        <p:spPr>
          <a:xfrm>
            <a:off x="146649" y="1"/>
            <a:ext cx="11740551" cy="1737360"/>
          </a:xfrm>
        </p:spPr>
        <p:txBody>
          <a:bodyPr>
            <a:noAutofit/>
          </a:bodyPr>
          <a:lstStyle/>
          <a:p>
            <a:r>
              <a:rPr lang="el-GR" sz="3200" dirty="0"/>
              <a:t>ΔΙΑΔΟΧΙΚΑ ΣΤΑΔΙΑ ΠΑΡΑΓΩΓΙΚΗΣ ΔΙΑΔΙΚΑΣΙΑΣ- Στάδιο 4</a:t>
            </a:r>
            <a:r>
              <a:rPr lang="el-GR" sz="3200" baseline="30000" dirty="0"/>
              <a:t>ο</a:t>
            </a:r>
            <a:r>
              <a:rPr lang="el-GR" sz="3200" dirty="0"/>
              <a:t> </a:t>
            </a:r>
            <a:br>
              <a:rPr lang="el-GR" sz="3200" dirty="0"/>
            </a:br>
            <a:r>
              <a:rPr lang="el-GR" sz="3200" dirty="0"/>
              <a:t>Αποθήκευση προϊόντος</a:t>
            </a:r>
          </a:p>
        </p:txBody>
      </p:sp>
      <p:sp>
        <p:nvSpPr>
          <p:cNvPr id="3" name="Θέση περιεχομένου 2">
            <a:extLst>
              <a:ext uri="{FF2B5EF4-FFF2-40B4-BE49-F238E27FC236}">
                <a16:creationId xmlns:a16="http://schemas.microsoft.com/office/drawing/2014/main" id="{104BE8E0-CF93-2A15-C3E1-C5E1F9658591}"/>
              </a:ext>
            </a:extLst>
          </p:cNvPr>
          <p:cNvSpPr>
            <a:spLocks noGrp="1"/>
          </p:cNvSpPr>
          <p:nvPr>
            <p:ph idx="1"/>
          </p:nvPr>
        </p:nvSpPr>
        <p:spPr/>
        <p:txBody>
          <a:bodyPr>
            <a:normAutofit/>
          </a:bodyPr>
          <a:lstStyle/>
          <a:p>
            <a:r>
              <a:rPr lang="el-GR" dirty="0"/>
              <a:t>• Τα κιβώτια τοποθετούνται ανά μέγεθος επάνω σε παλέτες και μόλις συμπληρωθεί η παλέτα μπαίνει μία μεγάλη ετικέτα που αναφέρει όλα τα κιβώτια ένα προς ένα με τα βάρη τους και των αριθμό των ψαριών.</a:t>
            </a:r>
          </a:p>
          <a:p>
            <a:r>
              <a:rPr lang="el-GR" dirty="0"/>
              <a:t>Στη συνέχεια τοποθετείται σε ψυγείο έως ότου να φορτωθεί στο φορτηγό για την περαιτέρω διακίνησή τους.</a:t>
            </a:r>
          </a:p>
        </p:txBody>
      </p:sp>
      <p:sp>
        <p:nvSpPr>
          <p:cNvPr id="4" name="Θέση ημερομηνίας 3">
            <a:extLst>
              <a:ext uri="{FF2B5EF4-FFF2-40B4-BE49-F238E27FC236}">
                <a16:creationId xmlns:a16="http://schemas.microsoft.com/office/drawing/2014/main" id="{3B9D2017-BDC6-E261-589C-3955B8D07FC5}"/>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21402277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CC15C9C-7DCB-6FEB-94C2-F6F4C534F55D}"/>
              </a:ext>
            </a:extLst>
          </p:cNvPr>
          <p:cNvSpPr>
            <a:spLocks noGrp="1"/>
          </p:cNvSpPr>
          <p:nvPr>
            <p:ph type="title"/>
          </p:nvPr>
        </p:nvSpPr>
        <p:spPr>
          <a:xfrm>
            <a:off x="146649" y="1"/>
            <a:ext cx="11740551" cy="1737360"/>
          </a:xfrm>
        </p:spPr>
        <p:txBody>
          <a:bodyPr>
            <a:noAutofit/>
          </a:bodyPr>
          <a:lstStyle/>
          <a:p>
            <a:r>
              <a:rPr lang="el-GR" sz="3200" dirty="0"/>
              <a:t>ΔΙΑΔΟΧΙΚΑ ΣΤΑΔΙΑ ΠΑΡΑΓΩΓΙΚΗΣ ΔΙΑΔΙΚΑΣΙΑΣ- Στάδιο 5</a:t>
            </a:r>
            <a:r>
              <a:rPr lang="el-GR" sz="3200" baseline="30000" dirty="0"/>
              <a:t>ο</a:t>
            </a:r>
            <a:r>
              <a:rPr lang="el-GR" sz="3200" dirty="0"/>
              <a:t> </a:t>
            </a:r>
            <a:br>
              <a:rPr lang="el-GR" sz="3200" dirty="0"/>
            </a:br>
            <a:endParaRPr lang="el-GR" sz="3200" dirty="0"/>
          </a:p>
        </p:txBody>
      </p:sp>
      <p:sp>
        <p:nvSpPr>
          <p:cNvPr id="3" name="Θέση περιεχομένου 2">
            <a:extLst>
              <a:ext uri="{FF2B5EF4-FFF2-40B4-BE49-F238E27FC236}">
                <a16:creationId xmlns:a16="http://schemas.microsoft.com/office/drawing/2014/main" id="{104BE8E0-CF93-2A15-C3E1-C5E1F9658591}"/>
              </a:ext>
            </a:extLst>
          </p:cNvPr>
          <p:cNvSpPr>
            <a:spLocks noGrp="1"/>
          </p:cNvSpPr>
          <p:nvPr>
            <p:ph idx="1"/>
          </p:nvPr>
        </p:nvSpPr>
        <p:spPr/>
        <p:txBody>
          <a:bodyPr>
            <a:normAutofit/>
          </a:bodyPr>
          <a:lstStyle/>
          <a:p>
            <a:r>
              <a:rPr lang="el-GR" dirty="0"/>
              <a:t>Τα παραπάνω στοιχεία μεταφέρονται αυτόματα στον υπολογιστή του γραφείου κίνησης και είναι άμεσα διαθέσιμα με την έξοδο της παλέτας για την έκδοση των αντίστοιχων παραστατικών και την ενημέρωση της αποθήκης.</a:t>
            </a:r>
          </a:p>
          <a:p>
            <a:r>
              <a:rPr lang="el-GR" dirty="0"/>
              <a:t>•Συγκέντρωση των κιβωτίων ανά παραγγελία επιλογή παλετών ή κιβωτίων της παραγγελίας γίνεται έλεγχος </a:t>
            </a:r>
            <a:r>
              <a:rPr lang="el-GR" dirty="0" err="1"/>
              <a:t>ανασυσκευασία</a:t>
            </a:r>
            <a:r>
              <a:rPr lang="el-GR" dirty="0"/>
              <a:t> ή πιθανή συμπλήρωση πάγου εάν χρειάζεται και ακολουθεί ασφάλιση κάθε κιβωτίου. Για τις αεροπορικές παραγγελίες τοποθετούνται τα κιβώτια μέσα σε σακούλες.</a:t>
            </a:r>
          </a:p>
          <a:p>
            <a:r>
              <a:rPr lang="el-GR" dirty="0"/>
              <a:t>• Κλείσιμο παραγγελίας με χαρακτηρισμό του πελάτη και έκδοση δελτίου αποστολής.</a:t>
            </a:r>
          </a:p>
          <a:p>
            <a:r>
              <a:rPr lang="el-GR" dirty="0"/>
              <a:t>•Φόρτωμα παραγγελίας στο φορτηγό.</a:t>
            </a:r>
          </a:p>
        </p:txBody>
      </p:sp>
      <p:sp>
        <p:nvSpPr>
          <p:cNvPr id="4" name="Θέση ημερομηνίας 3">
            <a:extLst>
              <a:ext uri="{FF2B5EF4-FFF2-40B4-BE49-F238E27FC236}">
                <a16:creationId xmlns:a16="http://schemas.microsoft.com/office/drawing/2014/main" id="{3B9D2017-BDC6-E261-589C-3955B8D07FC5}"/>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2331465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33466042-C718-FDC4-6471-26DE040DA84B}"/>
              </a:ext>
            </a:extLst>
          </p:cNvPr>
          <p:cNvSpPr>
            <a:spLocks noGrp="1"/>
          </p:cNvSpPr>
          <p:nvPr>
            <p:ph idx="1"/>
          </p:nvPr>
        </p:nvSpPr>
        <p:spPr/>
        <p:txBody>
          <a:bodyPr/>
          <a:lstStyle/>
          <a:p>
            <a:r>
              <a:rPr lang="el-GR" dirty="0"/>
              <a:t>1. Εδώ θα πρέπει να αναφέρουμε ότι η προσωρινή αποθήκευση μικρών ποσοτήτων ( μερικών ωρών &lt; 24 Η ) εξυπηρετεί πολλαπλούς σκοπούς :</a:t>
            </a:r>
          </a:p>
          <a:p>
            <a:r>
              <a:rPr lang="el-GR" dirty="0"/>
              <a:t>2. επιτρέπει την ομαλότερη </a:t>
            </a:r>
            <a:r>
              <a:rPr lang="el-GR" dirty="0" err="1"/>
              <a:t>εξαλίευση</a:t>
            </a:r>
            <a:r>
              <a:rPr lang="el-GR" dirty="0"/>
              <a:t> ( 100 - 200 περισσότερα μπορεί να σημαίνει μεγάλη ταλαιπωρία των ψαριών στα κλουβιά )</a:t>
            </a:r>
          </a:p>
          <a:p>
            <a:r>
              <a:rPr lang="el-GR" dirty="0"/>
              <a:t>3. επιτρέπει την αμεσότερη εξυπηρέτηση των πελατών και τέλος</a:t>
            </a:r>
          </a:p>
          <a:p>
            <a:r>
              <a:rPr lang="el-GR" dirty="0"/>
              <a:t>4. επιτρέπει την ομαλότερη και οικονομικότερη λειτουργία της συσκευασίας αυτής κάθε αυτής</a:t>
            </a:r>
          </a:p>
        </p:txBody>
      </p:sp>
      <p:sp>
        <p:nvSpPr>
          <p:cNvPr id="4" name="Θέση ημερομηνίας 3">
            <a:extLst>
              <a:ext uri="{FF2B5EF4-FFF2-40B4-BE49-F238E27FC236}">
                <a16:creationId xmlns:a16="http://schemas.microsoft.com/office/drawing/2014/main" id="{AB0BCB95-FBA8-449C-AC27-1DE85B25E5F7}"/>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5" name="Τίτλος 1">
            <a:extLst>
              <a:ext uri="{FF2B5EF4-FFF2-40B4-BE49-F238E27FC236}">
                <a16:creationId xmlns:a16="http://schemas.microsoft.com/office/drawing/2014/main" id="{C9A037DD-35BB-6BF6-5586-B7041C9AE8D3}"/>
              </a:ext>
            </a:extLst>
          </p:cNvPr>
          <p:cNvSpPr>
            <a:spLocks noGrp="1"/>
          </p:cNvSpPr>
          <p:nvPr>
            <p:ph type="title"/>
          </p:nvPr>
        </p:nvSpPr>
        <p:spPr>
          <a:xfrm>
            <a:off x="1096963" y="287338"/>
            <a:ext cx="10058400" cy="1449387"/>
          </a:xfrm>
        </p:spPr>
        <p:txBody>
          <a:bodyPr>
            <a:noAutofit/>
          </a:bodyPr>
          <a:lstStyle/>
          <a:p>
            <a:r>
              <a:rPr lang="el-GR" sz="3200" dirty="0"/>
              <a:t>ΔΙΑΔΟΧΙΚΑ ΣΤΑΔΙΑ ΠΑΡΑΓΩΓΙΚΗΣ ΔΙΑΔΙΚΑΣΙΑΣ- Στάδιο 5</a:t>
            </a:r>
            <a:r>
              <a:rPr lang="el-GR" sz="3200" baseline="30000" dirty="0"/>
              <a:t>ο</a:t>
            </a:r>
            <a:r>
              <a:rPr lang="el-GR" sz="3200" dirty="0"/>
              <a:t> </a:t>
            </a:r>
            <a:br>
              <a:rPr lang="el-GR" sz="3200" dirty="0"/>
            </a:br>
            <a:endParaRPr lang="el-GR" sz="3200" dirty="0"/>
          </a:p>
        </p:txBody>
      </p:sp>
    </p:spTree>
    <p:extLst>
      <p:ext uri="{BB962C8B-B14F-4D97-AF65-F5344CB8AC3E}">
        <p14:creationId xmlns:p14="http://schemas.microsoft.com/office/powerpoint/2010/main" val="16184737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C79E4D0-592A-DA66-15B6-1214B2B60A77}"/>
              </a:ext>
            </a:extLst>
          </p:cNvPr>
          <p:cNvSpPr>
            <a:spLocks noGrp="1"/>
          </p:cNvSpPr>
          <p:nvPr>
            <p:ph type="title"/>
          </p:nvPr>
        </p:nvSpPr>
        <p:spPr/>
        <p:txBody>
          <a:bodyPr>
            <a:normAutofit fontScale="90000"/>
          </a:bodyPr>
          <a:lstStyle/>
          <a:p>
            <a:r>
              <a:rPr lang="el-GR" dirty="0"/>
              <a:t>ΠΡΟΔΙΑΓΡΑΦΕΣ ΠΟΙΟΤΙΚΟΥ ΕΑΕΓΧΟΥ ΑΝΆ ΣΤΑΔΙΟ</a:t>
            </a:r>
            <a:br>
              <a:rPr lang="el-GR" dirty="0"/>
            </a:br>
            <a:r>
              <a:rPr lang="el-GR" dirty="0"/>
              <a:t>ΠΑΡΑΓΩΓΙΚΗΣ ΔΙΑΔΙΚΑΣΙΑΣ</a:t>
            </a:r>
          </a:p>
        </p:txBody>
      </p:sp>
      <p:sp>
        <p:nvSpPr>
          <p:cNvPr id="3" name="Θέση περιεχομένου 2">
            <a:extLst>
              <a:ext uri="{FF2B5EF4-FFF2-40B4-BE49-F238E27FC236}">
                <a16:creationId xmlns:a16="http://schemas.microsoft.com/office/drawing/2014/main" id="{1A942503-6E59-3F90-C39B-5D16277A7A47}"/>
              </a:ext>
            </a:extLst>
          </p:cNvPr>
          <p:cNvSpPr>
            <a:spLocks noGrp="1"/>
          </p:cNvSpPr>
          <p:nvPr>
            <p:ph idx="1"/>
          </p:nvPr>
        </p:nvSpPr>
        <p:spPr/>
        <p:txBody>
          <a:bodyPr>
            <a:normAutofit fontScale="77500" lnSpcReduction="20000"/>
          </a:bodyPr>
          <a:lstStyle/>
          <a:p>
            <a:r>
              <a:rPr lang="el-GR" dirty="0"/>
              <a:t>•Έλεγχος ξένων ουσιών και κατάστασης ψαριών.</a:t>
            </a:r>
          </a:p>
          <a:p>
            <a:r>
              <a:rPr lang="el-GR" dirty="0"/>
              <a:t>Είναι οπτικός και αποσκοπεί στην απομάκρυνση των ξένων ουσιών καθώς και ψαριών που έχουν πιθανόν υποστεί κάποια εξωτερική σωματική κάκωση κατά την </a:t>
            </a:r>
            <a:r>
              <a:rPr lang="el-GR" dirty="0" err="1"/>
              <a:t>εξαλίευση</a:t>
            </a:r>
            <a:r>
              <a:rPr lang="el-GR" dirty="0"/>
              <a:t> ή την μεταφορά .</a:t>
            </a:r>
          </a:p>
          <a:p>
            <a:r>
              <a:rPr lang="el-GR" dirty="0"/>
              <a:t>•Έλεγχοι συσκευασίας</a:t>
            </a:r>
          </a:p>
          <a:p>
            <a:r>
              <a:rPr lang="el-GR" dirty="0"/>
              <a:t>Εκτελούνται οι εξής έλεγχοι που αφορούν την ποιότητα της συσκευασίας :</a:t>
            </a:r>
          </a:p>
          <a:p>
            <a:r>
              <a:rPr lang="el-GR" dirty="0"/>
              <a:t>Η ποσότητα του πάγου να αρκεί ώστε τα ψάρια να διατηρούνται σε θερμοκρασία τηκόμενου πάγου έως ότου φθάσουν στο προορισμό τους.</a:t>
            </a:r>
          </a:p>
          <a:p>
            <a:r>
              <a:rPr lang="el-GR" dirty="0"/>
              <a:t>Το νερό που προκύπτει από την τήξη του πάγου να αφαιρείται κατά τη διαδρομή ( διαμόρφωση κιβωτίου ) και να μαζεύεται στην αντίστοιχη πλαστική σακούλα κατά τις αεροπορικές μεταφορές ή σε κατάλληλα δοχεία του αυτοκινήτου κατά τις χερσαίες μεταφορές.</a:t>
            </a:r>
          </a:p>
          <a:p>
            <a:r>
              <a:rPr lang="el-GR" dirty="0"/>
              <a:t>Σε περίπτωση αποστολής των ψαριών την επόμενη το πρωί με αεροπλάνο ελέγχεται η ποσότητα του παραμένοντος πάγου καθώς και η θερμοκρασία του σώματος των ψαριών με ιδικά θερμόμετρα.</a:t>
            </a:r>
          </a:p>
          <a:p>
            <a:endParaRPr lang="el-GR" dirty="0"/>
          </a:p>
        </p:txBody>
      </p:sp>
      <p:sp>
        <p:nvSpPr>
          <p:cNvPr id="4" name="Θέση ημερομηνίας 3">
            <a:extLst>
              <a:ext uri="{FF2B5EF4-FFF2-40B4-BE49-F238E27FC236}">
                <a16:creationId xmlns:a16="http://schemas.microsoft.com/office/drawing/2014/main" id="{29F126DD-A5BE-42F5-655A-9E7F508FD0FC}"/>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19545224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C79E4D0-592A-DA66-15B6-1214B2B60A77}"/>
              </a:ext>
            </a:extLst>
          </p:cNvPr>
          <p:cNvSpPr>
            <a:spLocks noGrp="1"/>
          </p:cNvSpPr>
          <p:nvPr>
            <p:ph type="title"/>
          </p:nvPr>
        </p:nvSpPr>
        <p:spPr/>
        <p:txBody>
          <a:bodyPr>
            <a:normAutofit fontScale="90000"/>
          </a:bodyPr>
          <a:lstStyle/>
          <a:p>
            <a:r>
              <a:rPr lang="el-GR" dirty="0"/>
              <a:t>ΠΡΟΔΙΑΓΡΑΦΕΣ ΠΟΙΟΤΙΚΟΥ ΕΑΕΓΧΟΥ ΑΝΆ ΣΤΑΔΙΟ</a:t>
            </a:r>
            <a:br>
              <a:rPr lang="el-GR" dirty="0"/>
            </a:br>
            <a:r>
              <a:rPr lang="el-GR" dirty="0"/>
              <a:t>ΠΑΡΑΓΩΓΙΚΗΣ ΔΙΑΔΙΚΑΣΙΑΣ</a:t>
            </a:r>
          </a:p>
        </p:txBody>
      </p:sp>
      <p:sp>
        <p:nvSpPr>
          <p:cNvPr id="3" name="Θέση περιεχομένου 2">
            <a:extLst>
              <a:ext uri="{FF2B5EF4-FFF2-40B4-BE49-F238E27FC236}">
                <a16:creationId xmlns:a16="http://schemas.microsoft.com/office/drawing/2014/main" id="{1A942503-6E59-3F90-C39B-5D16277A7A47}"/>
              </a:ext>
            </a:extLst>
          </p:cNvPr>
          <p:cNvSpPr>
            <a:spLocks noGrp="1"/>
          </p:cNvSpPr>
          <p:nvPr>
            <p:ph idx="1"/>
          </p:nvPr>
        </p:nvSpPr>
        <p:spPr/>
        <p:txBody>
          <a:bodyPr>
            <a:normAutofit/>
          </a:bodyPr>
          <a:lstStyle/>
          <a:p>
            <a:r>
              <a:rPr lang="el-GR" dirty="0"/>
              <a:t>•Έλεγχοι υγιεινής</a:t>
            </a:r>
          </a:p>
          <a:p>
            <a:r>
              <a:rPr lang="el-GR" dirty="0"/>
              <a:t>Οι προδιαγραφές των ελέγχων υγιεινής όσον αφορά τους χώρους και την πρόληψη μόλυνσης του προϊόντος ακολουθούν τους Εθνικούς Κανονισμούς</a:t>
            </a:r>
          </a:p>
          <a:p>
            <a:r>
              <a:rPr lang="el-GR" dirty="0"/>
              <a:t>Όσον γίνονται σε πλαίσια που</a:t>
            </a:r>
          </a:p>
          <a:p>
            <a:r>
              <a:rPr lang="el-GR" dirty="0"/>
              <a:t>αφορά τους εργαστηριακούς και κυρίως τους μικροβιολογικούς εξωτερικά εργαστήρια βάσει προδιαγραφών που είναι μέσα στα προβλέπονται από τους Εθνικούς Κανονισμούς</a:t>
            </a:r>
          </a:p>
        </p:txBody>
      </p:sp>
      <p:sp>
        <p:nvSpPr>
          <p:cNvPr id="4" name="Θέση ημερομηνίας 3">
            <a:extLst>
              <a:ext uri="{FF2B5EF4-FFF2-40B4-BE49-F238E27FC236}">
                <a16:creationId xmlns:a16="http://schemas.microsoft.com/office/drawing/2014/main" id="{29F126DD-A5BE-42F5-655A-9E7F508FD0FC}"/>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3966985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49C7A5-303B-FBCB-D493-6F87AEAA5294}"/>
              </a:ext>
            </a:extLst>
          </p:cNvPr>
          <p:cNvSpPr>
            <a:spLocks noGrp="1"/>
          </p:cNvSpPr>
          <p:nvPr>
            <p:ph type="title"/>
          </p:nvPr>
        </p:nvSpPr>
        <p:spPr>
          <a:xfrm>
            <a:off x="1252556" y="368571"/>
            <a:ext cx="10058400" cy="1450757"/>
          </a:xfrm>
        </p:spPr>
        <p:txBody>
          <a:bodyPr>
            <a:normAutofit fontScale="90000"/>
          </a:bodyPr>
          <a:lstStyle/>
          <a:p>
            <a:r>
              <a:rPr lang="el-GR" dirty="0"/>
              <a:t>ΠΡΟΑΙΑΓΡΑ ΦΕΣ ΜΕ ΒΑΣΗ ΤΟ ΚΟΙΝΟΤΙΚΟ ΠΛΑΙΣΙΟ ANA</a:t>
            </a:r>
            <a:br>
              <a:rPr lang="el-GR" dirty="0"/>
            </a:br>
            <a:r>
              <a:rPr lang="el-GR" dirty="0"/>
              <a:t>ΣΤΑΛΙΟ ΠΑΡΑΓΩΓΙΚΗΣ ΔΙΑΑΙΚΑΣΙΑΣ</a:t>
            </a:r>
          </a:p>
        </p:txBody>
      </p:sp>
      <p:sp>
        <p:nvSpPr>
          <p:cNvPr id="3" name="Θέση περιεχομένου 2">
            <a:extLst>
              <a:ext uri="{FF2B5EF4-FFF2-40B4-BE49-F238E27FC236}">
                <a16:creationId xmlns:a16="http://schemas.microsoft.com/office/drawing/2014/main" id="{5279CB77-EA14-B2E3-4472-61E1F5A2991D}"/>
              </a:ext>
            </a:extLst>
          </p:cNvPr>
          <p:cNvSpPr>
            <a:spLocks noGrp="1"/>
          </p:cNvSpPr>
          <p:nvPr>
            <p:ph idx="1"/>
          </p:nvPr>
        </p:nvSpPr>
        <p:spPr/>
        <p:txBody>
          <a:bodyPr/>
          <a:lstStyle/>
          <a:p>
            <a:r>
              <a:rPr lang="el-GR" dirty="0"/>
              <a:t>Στο στάδιο αυτό παρουσιάζονται συνδυασμένα οι προδιαγραφές του περιβάλλοντος , ο απαιτούμενος εξοπλισμός , η ενέργεια , το νερό , υλικά και καθαριστικά , το απαιτούμενο προσωπικό και οι απαιτούμενες επιφάνειες σε συνδυασμό με το κάθε στάδιο παραγωγικής διαδικασίας .</a:t>
            </a:r>
          </a:p>
        </p:txBody>
      </p:sp>
      <p:sp>
        <p:nvSpPr>
          <p:cNvPr id="4" name="Θέση ημερομηνίας 3">
            <a:extLst>
              <a:ext uri="{FF2B5EF4-FFF2-40B4-BE49-F238E27FC236}">
                <a16:creationId xmlns:a16="http://schemas.microsoft.com/office/drawing/2014/main" id="{18342E4A-B6CF-0924-5C69-6DB60B69DEBD}"/>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11283030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49C7A5-303B-FBCB-D493-6F87AEAA5294}"/>
              </a:ext>
            </a:extLst>
          </p:cNvPr>
          <p:cNvSpPr>
            <a:spLocks noGrp="1"/>
          </p:cNvSpPr>
          <p:nvPr>
            <p:ph type="title"/>
          </p:nvPr>
        </p:nvSpPr>
        <p:spPr>
          <a:xfrm>
            <a:off x="1252556" y="368571"/>
            <a:ext cx="10058400" cy="1450757"/>
          </a:xfrm>
        </p:spPr>
        <p:txBody>
          <a:bodyPr>
            <a:normAutofit/>
          </a:bodyPr>
          <a:lstStyle/>
          <a:p>
            <a:r>
              <a:rPr lang="el-GR" dirty="0"/>
              <a:t>Προδιαγραφές χώρου υποδοχής προϊόντων</a:t>
            </a:r>
          </a:p>
        </p:txBody>
      </p:sp>
      <p:sp>
        <p:nvSpPr>
          <p:cNvPr id="3" name="Θέση περιεχομένου 2">
            <a:extLst>
              <a:ext uri="{FF2B5EF4-FFF2-40B4-BE49-F238E27FC236}">
                <a16:creationId xmlns:a16="http://schemas.microsoft.com/office/drawing/2014/main" id="{5279CB77-EA14-B2E3-4472-61E1F5A2991D}"/>
              </a:ext>
            </a:extLst>
          </p:cNvPr>
          <p:cNvSpPr>
            <a:spLocks noGrp="1"/>
          </p:cNvSpPr>
          <p:nvPr>
            <p:ph idx="1"/>
          </p:nvPr>
        </p:nvSpPr>
        <p:spPr/>
        <p:txBody>
          <a:bodyPr>
            <a:normAutofit fontScale="92500" lnSpcReduction="10000"/>
          </a:bodyPr>
          <a:lstStyle/>
          <a:p>
            <a:r>
              <a:rPr lang="el-GR" dirty="0"/>
              <a:t>Το δάπεδο πρέπει να είναι στεγανό όπου να καθαρίζεται και να απολυμαίνεται εύκολα. Να διευκολύνεται η απορροή του νερού ή να υπάρχει σύστημα αποχέτευσης.</a:t>
            </a:r>
          </a:p>
          <a:p>
            <a:r>
              <a:rPr lang="el-GR" dirty="0"/>
              <a:t>Οι τοίχοι απαραίτητα να είναι ανθεκτικοί , λείοι αδιαπότιστοι και να καθαρίζονται εύκολα.</a:t>
            </a:r>
          </a:p>
          <a:p>
            <a:r>
              <a:rPr lang="el-GR" dirty="0"/>
              <a:t>Η επίστρωση του τοίχου μπορεί να γίνει με πλακάκια , ελαιοχρωματισμό ή χρωματισμό με εποξικές βαφές ή βιομηχανικά Πάνελ με σιλικόνη στους αρμούς και στρογγυλεμένες γωνίες.</a:t>
            </a:r>
          </a:p>
          <a:p>
            <a:r>
              <a:rPr lang="el-GR" dirty="0"/>
              <a:t>Χρειάζεται μόνωση κυρίως περιμετρικά και προς τα μέσα του κτηρίου.</a:t>
            </a:r>
          </a:p>
          <a:p>
            <a:r>
              <a:rPr lang="el-GR" dirty="0"/>
              <a:t>Η θερμοκρασία χώρου θα πρέπει να είναι 12 0 Ο το ανώτερο και υγρασία 90 - 100 % .</a:t>
            </a:r>
          </a:p>
          <a:p>
            <a:r>
              <a:rPr lang="el-GR" dirty="0"/>
              <a:t>Η οροφή θα πρέπει να καθαρίζεται εύκολα.</a:t>
            </a:r>
          </a:p>
          <a:p>
            <a:r>
              <a:rPr lang="el-GR" dirty="0"/>
              <a:t>Να μην είναι ξύλινη και το ύψος την να είναι στα 3ηα το ελάχιστο</a:t>
            </a:r>
          </a:p>
        </p:txBody>
      </p:sp>
      <p:sp>
        <p:nvSpPr>
          <p:cNvPr id="4" name="Θέση ημερομηνίας 3">
            <a:extLst>
              <a:ext uri="{FF2B5EF4-FFF2-40B4-BE49-F238E27FC236}">
                <a16:creationId xmlns:a16="http://schemas.microsoft.com/office/drawing/2014/main" id="{18342E4A-B6CF-0924-5C69-6DB60B69DEBD}"/>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341047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D66C66-078B-822A-8A2F-709E0542F86D}"/>
              </a:ext>
            </a:extLst>
          </p:cNvPr>
          <p:cNvSpPr>
            <a:spLocks noGrp="1"/>
          </p:cNvSpPr>
          <p:nvPr>
            <p:ph type="title"/>
          </p:nvPr>
        </p:nvSpPr>
        <p:spPr/>
        <p:txBody>
          <a:bodyPr/>
          <a:lstStyle/>
          <a:p>
            <a:r>
              <a:rPr lang="el-GR" dirty="0"/>
              <a:t>ΜΟΝΑΔΕΣ ΤΥΠΟΠΟΙΗΣΗΣ ΚΑΙ ΕΠΕΞΕΡΓΑΣΙΑΣ ΑΛΙΕΥΜΑΤΩΝ</a:t>
            </a:r>
          </a:p>
        </p:txBody>
      </p:sp>
      <p:sp>
        <p:nvSpPr>
          <p:cNvPr id="3" name="Θέση περιεχομένου 2">
            <a:extLst>
              <a:ext uri="{FF2B5EF4-FFF2-40B4-BE49-F238E27FC236}">
                <a16:creationId xmlns:a16="http://schemas.microsoft.com/office/drawing/2014/main" id="{E47D2332-8D88-6E07-F123-ED6BE44F2615}"/>
              </a:ext>
            </a:extLst>
          </p:cNvPr>
          <p:cNvSpPr>
            <a:spLocks noGrp="1"/>
          </p:cNvSpPr>
          <p:nvPr>
            <p:ph idx="1"/>
          </p:nvPr>
        </p:nvSpPr>
        <p:spPr>
          <a:xfrm>
            <a:off x="985137" y="2090948"/>
            <a:ext cx="10058400" cy="3760891"/>
          </a:xfrm>
        </p:spPr>
        <p:txBody>
          <a:bodyPr>
            <a:normAutofit fontScale="62500" lnSpcReduction="20000"/>
          </a:bodyPr>
          <a:lstStyle/>
          <a:p>
            <a:r>
              <a:rPr lang="el-GR" b="1" i="0" dirty="0">
                <a:solidFill>
                  <a:srgbClr val="333333"/>
                </a:solidFill>
                <a:effectLst/>
                <a:latin typeface="Verdana" panose="020B0604030504040204" pitchFamily="34" charset="0"/>
              </a:rPr>
              <a:t>11-Σ. ΚΑΝΑΠΙΤΣΑΣ Α.Β.Ε.Ε.:</a:t>
            </a:r>
            <a:r>
              <a:rPr lang="el-GR" b="0" i="0" dirty="0">
                <a:solidFill>
                  <a:srgbClr val="333333"/>
                </a:solidFill>
                <a:effectLst/>
                <a:latin typeface="Verdana" panose="020B0604030504040204" pitchFamily="34" charset="0"/>
              </a:rPr>
              <a:t> Σχεδίαση, τεχνικοοικονομική μελέτη, έκδοση αδειών, μελέτη εφαρμογής – προδιαγραφή, αξιολόγηση προσφορών, μελέτη  συστήματος επεξεργασίας λυμάτων, επίβλεψη μονάδας αλιευμάτων της εταιρείας στη Λαμία. </a:t>
            </a:r>
            <a:r>
              <a:rPr lang="en-US" b="0" i="0" dirty="0">
                <a:solidFill>
                  <a:srgbClr val="333333"/>
                </a:solidFill>
                <a:effectLst/>
                <a:latin typeface="Verdana" panose="020B0604030504040204" pitchFamily="34" charset="0"/>
              </a:rPr>
              <a:t>1</a:t>
            </a:r>
            <a:r>
              <a:rPr lang="el-GR" b="1" i="0" dirty="0">
                <a:solidFill>
                  <a:srgbClr val="333333"/>
                </a:solidFill>
                <a:effectLst/>
                <a:latin typeface="Verdana" panose="020B0604030504040204" pitchFamily="34" charset="0"/>
              </a:rPr>
              <a:t>2-ΦΑΡΟΣ Α.Ε.:</a:t>
            </a:r>
            <a:r>
              <a:rPr lang="el-GR" b="0" i="0" dirty="0">
                <a:solidFill>
                  <a:srgbClr val="333333"/>
                </a:solidFill>
                <a:effectLst/>
                <a:latin typeface="Verdana" panose="020B0604030504040204" pitchFamily="34" charset="0"/>
              </a:rPr>
              <a:t> Σχεδίαση, έκδοση αδειών, τεχνικοοικονομική μελέτη,  μελέτη εφαρμογής – προδιαγραφές, επίβλεψη της μονάδας κατεψυγμένων αλιευμάτων της εταιρείας στην Ιεράπετρα Κρήτης. </a:t>
            </a:r>
            <a:br>
              <a:rPr lang="el-GR" b="0" i="0" dirty="0">
                <a:solidFill>
                  <a:srgbClr val="333333"/>
                </a:solidFill>
                <a:effectLst/>
                <a:latin typeface="Verdana" panose="020B0604030504040204" pitchFamily="34" charset="0"/>
              </a:rPr>
            </a:br>
            <a:r>
              <a:rPr lang="el-GR" b="1" i="0" dirty="0">
                <a:solidFill>
                  <a:srgbClr val="333333"/>
                </a:solidFill>
                <a:effectLst/>
                <a:latin typeface="Verdana" panose="020B0604030504040204" pitchFamily="34" charset="0"/>
              </a:rPr>
              <a:t>13-Σ. ΚΑΝΑΠΙΤΣΑΣ Α.Β.Ε.Ε.:</a:t>
            </a:r>
            <a:r>
              <a:rPr lang="el-GR" b="0" i="0" dirty="0">
                <a:solidFill>
                  <a:srgbClr val="333333"/>
                </a:solidFill>
                <a:effectLst/>
                <a:latin typeface="Verdana" panose="020B0604030504040204" pitchFamily="34" charset="0"/>
              </a:rPr>
              <a:t> Σχεδίαση, τεχνικοοικονομική μελέτη, προδιαγραφές, αξιολόγηση προσφορών, εκσυγχρονισμού υφιστάμενης μονάδας μεταποίησης αλιευμάτων με αύξηση δυναμικότητας κατά 1.000ton/έτος της εταιρείας στη Λαμία. </a:t>
            </a:r>
            <a:br>
              <a:rPr lang="el-GR" b="0" i="0" dirty="0">
                <a:solidFill>
                  <a:srgbClr val="333333"/>
                </a:solidFill>
                <a:effectLst/>
                <a:latin typeface="Verdana" panose="020B0604030504040204" pitchFamily="34" charset="0"/>
              </a:rPr>
            </a:br>
            <a:r>
              <a:rPr lang="el-GR" b="1" i="0" dirty="0">
                <a:solidFill>
                  <a:srgbClr val="333333"/>
                </a:solidFill>
                <a:effectLst/>
                <a:latin typeface="Verdana" panose="020B0604030504040204" pitchFamily="34" charset="0"/>
              </a:rPr>
              <a:t>14-ΑΙΓΑΙΟ Ε.Π.Ε.:</a:t>
            </a:r>
            <a:r>
              <a:rPr lang="el-GR" b="0" i="0" dirty="0">
                <a:solidFill>
                  <a:srgbClr val="333333"/>
                </a:solidFill>
                <a:effectLst/>
                <a:latin typeface="Verdana" panose="020B0604030504040204" pitchFamily="34" charset="0"/>
              </a:rPr>
              <a:t> Σχεδίαση – τεχνικοοικονομική μελέτης, έκδοση αδειών, μελέτη εφαρμογής – προδιαγραφές, μετεγκατάστασης, εκσυγχρονισμού της Βιομηχανίας Αλιπάστων  στα Μουδανιά </a:t>
            </a:r>
            <a:r>
              <a:rPr lang="el-GR" b="0" i="0" dirty="0" err="1">
                <a:solidFill>
                  <a:srgbClr val="333333"/>
                </a:solidFill>
                <a:effectLst/>
                <a:latin typeface="Verdana" panose="020B0604030504040204" pitchFamily="34" charset="0"/>
              </a:rPr>
              <a:t>Ν.Χαλκιδικής</a:t>
            </a:r>
            <a:r>
              <a:rPr lang="el-GR" b="0" i="0" dirty="0">
                <a:solidFill>
                  <a:srgbClr val="333333"/>
                </a:solidFill>
                <a:effectLst/>
                <a:latin typeface="Verdana" panose="020B0604030504040204" pitchFamily="34" charset="0"/>
              </a:rPr>
              <a:t>. Εγκρίθηκε η ένταξη του.</a:t>
            </a:r>
            <a:br>
              <a:rPr lang="el-GR" b="0" i="0" dirty="0">
                <a:solidFill>
                  <a:srgbClr val="333333"/>
                </a:solidFill>
                <a:effectLst/>
                <a:latin typeface="Verdana" panose="020B0604030504040204" pitchFamily="34" charset="0"/>
              </a:rPr>
            </a:br>
            <a:r>
              <a:rPr lang="el-GR" b="1" i="0" dirty="0">
                <a:solidFill>
                  <a:srgbClr val="333333"/>
                </a:solidFill>
                <a:effectLst/>
                <a:latin typeface="Verdana" panose="020B0604030504040204" pitchFamily="34" charset="0"/>
              </a:rPr>
              <a:t>15-ΙΧΘΥΟΚΑΛΛΙΕΡΓΕΙΕΣ ΣΥΜΗΣ Ε.Π.Ε.:</a:t>
            </a:r>
            <a:r>
              <a:rPr lang="el-GR" b="0" i="0" dirty="0">
                <a:solidFill>
                  <a:srgbClr val="333333"/>
                </a:solidFill>
                <a:effectLst/>
                <a:latin typeface="Verdana" panose="020B0604030504040204" pitchFamily="34" charset="0"/>
              </a:rPr>
              <a:t> Σχεδίαση μελέτη εφαρμογής του συσκευαστηρίου νωπών αλιευμάτων στη Σύμη. </a:t>
            </a:r>
            <a:br>
              <a:rPr lang="el-GR" b="0" i="0" dirty="0">
                <a:solidFill>
                  <a:srgbClr val="333333"/>
                </a:solidFill>
                <a:effectLst/>
                <a:latin typeface="Verdana" panose="020B0604030504040204" pitchFamily="34" charset="0"/>
              </a:rPr>
            </a:br>
            <a:r>
              <a:rPr lang="el-GR" b="1" i="0" dirty="0">
                <a:solidFill>
                  <a:srgbClr val="333333"/>
                </a:solidFill>
                <a:effectLst/>
                <a:latin typeface="Verdana" panose="020B0604030504040204" pitchFamily="34" charset="0"/>
              </a:rPr>
              <a:t>16-ΑΔΑΜΗΣ  Α.Β.Ε.Ε.:</a:t>
            </a:r>
            <a:r>
              <a:rPr lang="el-GR" b="0" i="0" dirty="0">
                <a:solidFill>
                  <a:srgbClr val="333333"/>
                </a:solidFill>
                <a:effectLst/>
                <a:latin typeface="Verdana" panose="020B0604030504040204" pitchFamily="34" charset="0"/>
              </a:rPr>
              <a:t> Σχεδίαση – τεχνοοικονομική μελέτη επέκταση – εκσυγχρονισμού της μονάδας επεξεργασίας νωπών και κατεψυγμένων   αλιευμάτων στον Ασπρόπυργο Αττικής. </a:t>
            </a:r>
            <a:br>
              <a:rPr lang="el-GR" b="0" i="0" dirty="0">
                <a:solidFill>
                  <a:srgbClr val="333333"/>
                </a:solidFill>
                <a:effectLst/>
                <a:latin typeface="Verdana" panose="020B0604030504040204" pitchFamily="34" charset="0"/>
              </a:rPr>
            </a:br>
            <a:r>
              <a:rPr lang="el-GR" b="1" i="0" dirty="0">
                <a:solidFill>
                  <a:srgbClr val="333333"/>
                </a:solidFill>
                <a:effectLst/>
                <a:latin typeface="Verdana" panose="020B0604030504040204" pitchFamily="34" charset="0"/>
              </a:rPr>
              <a:t>17-ΙΧΘΥΟΚΑΛΛΙΕΡΓΕΙΕΣ  ΣΟΛΟΜΟΥ ΓΟΡΓΟΠΟΤΑΜΟΣ Α.Ε. – AURORA  SALMON:</a:t>
            </a:r>
            <a:r>
              <a:rPr lang="el-GR" b="0" i="0" dirty="0">
                <a:solidFill>
                  <a:srgbClr val="333333"/>
                </a:solidFill>
                <a:effectLst/>
                <a:latin typeface="Verdana" panose="020B0604030504040204" pitchFamily="34" charset="0"/>
              </a:rPr>
              <a:t>  Τεχνοοικονομική  μελέτη  της μονάδας επεξεργασίας νωπών και κατεψυγμένων αλιευμάτων στη ΒΙ.ΠΕ. Λαμίας. </a:t>
            </a:r>
            <a:br>
              <a:rPr lang="el-GR" b="0" i="0" dirty="0">
                <a:solidFill>
                  <a:srgbClr val="333333"/>
                </a:solidFill>
                <a:effectLst/>
                <a:latin typeface="Verdana" panose="020B0604030504040204" pitchFamily="34" charset="0"/>
              </a:rPr>
            </a:br>
            <a:r>
              <a:rPr lang="el-GR" b="1" i="0" dirty="0">
                <a:solidFill>
                  <a:srgbClr val="333333"/>
                </a:solidFill>
                <a:effectLst/>
                <a:latin typeface="Verdana" panose="020B0604030504040204" pitchFamily="34" charset="0"/>
              </a:rPr>
              <a:t>18-Γ. ΤΟΥΡΝΑΒΙΤΗΣ Α.Β.Ε.Ε.:</a:t>
            </a:r>
            <a:r>
              <a:rPr lang="el-GR" b="0" i="0" dirty="0">
                <a:solidFill>
                  <a:srgbClr val="333333"/>
                </a:solidFill>
                <a:effectLst/>
                <a:latin typeface="Verdana" panose="020B0604030504040204" pitchFamily="34" charset="0"/>
              </a:rPr>
              <a:t>  Τελική σχεδίαση, επίβλεψη, προδιαγραφές εξοπλισμού και εργασιών της μονάδας συσκευασίας και επεξεργασίας αλιευμάτων στην Καβάλα. </a:t>
            </a:r>
            <a:br>
              <a:rPr lang="el-GR" b="0" i="0" dirty="0">
                <a:solidFill>
                  <a:srgbClr val="333333"/>
                </a:solidFill>
                <a:effectLst/>
                <a:latin typeface="Verdana" panose="020B0604030504040204" pitchFamily="34" charset="0"/>
              </a:rPr>
            </a:br>
            <a:r>
              <a:rPr lang="el-GR" b="1" i="0" dirty="0">
                <a:solidFill>
                  <a:srgbClr val="333333"/>
                </a:solidFill>
                <a:effectLst/>
                <a:latin typeface="Verdana" panose="020B0604030504040204" pitchFamily="34" charset="0"/>
              </a:rPr>
              <a:t>19-DAKOSTA Ε.Π.Ε.:</a:t>
            </a:r>
            <a:r>
              <a:rPr lang="el-GR" b="0" i="0" dirty="0">
                <a:solidFill>
                  <a:srgbClr val="333333"/>
                </a:solidFill>
                <a:effectLst/>
                <a:latin typeface="Verdana" panose="020B0604030504040204" pitchFamily="34" charset="0"/>
              </a:rPr>
              <a:t> Σχεδίαση, τεχνικοοικονομική μελέτη, μελέτες πολεοδομίας, μελέτες εφαρμογής – προδιαγραφές, επίβλεψη της κατασκευής της μονάδας νωπών αλιευμάτων στη Θεσσαλονίκη. </a:t>
            </a:r>
            <a:br>
              <a:rPr lang="el-GR" b="0" i="0" dirty="0">
                <a:solidFill>
                  <a:srgbClr val="333333"/>
                </a:solidFill>
                <a:effectLst/>
                <a:latin typeface="Verdana" panose="020B0604030504040204" pitchFamily="34" charset="0"/>
              </a:rPr>
            </a:br>
            <a:r>
              <a:rPr lang="el-GR" b="1" i="0" dirty="0">
                <a:solidFill>
                  <a:srgbClr val="333333"/>
                </a:solidFill>
                <a:effectLst/>
                <a:latin typeface="Verdana" panose="020B0604030504040204" pitchFamily="34" charset="0"/>
              </a:rPr>
              <a:t>20-Θ. ΝΙΚΟΛΟΠΟΥΛΟΣ &amp; ΣΙΑ Ο.Ε.:</a:t>
            </a:r>
            <a:r>
              <a:rPr lang="el-GR" b="0" i="0" dirty="0">
                <a:solidFill>
                  <a:srgbClr val="333333"/>
                </a:solidFill>
                <a:effectLst/>
                <a:latin typeface="Verdana" panose="020B0604030504040204" pitchFamily="34" charset="0"/>
              </a:rPr>
              <a:t> Σχεδίαση, έκδοση αδειών, μελέτη εφαρμογής,  επίβλεψη κατασκευής του εγκεκριμένου έργου "Επέκταση – εκσυγχρονισμός μονάδας επεξεργασίας κατεψυγμένων αλιευμάτων" της εταιρείας, στο Ν. </a:t>
            </a:r>
            <a:r>
              <a:rPr lang="el-GR" b="0" i="0" dirty="0" err="1">
                <a:solidFill>
                  <a:srgbClr val="333333"/>
                </a:solidFill>
                <a:effectLst/>
                <a:latin typeface="Verdana" panose="020B0604030504040204" pitchFamily="34" charset="0"/>
              </a:rPr>
              <a:t>Θεσ</a:t>
            </a:r>
            <a:r>
              <a:rPr lang="el-GR" b="0" i="0" dirty="0">
                <a:solidFill>
                  <a:srgbClr val="333333"/>
                </a:solidFill>
                <a:effectLst/>
                <a:latin typeface="Verdana" panose="020B0604030504040204" pitchFamily="34" charset="0"/>
              </a:rPr>
              <a:t>/νίκης. </a:t>
            </a:r>
            <a:endParaRPr lang="el-GR" dirty="0"/>
          </a:p>
        </p:txBody>
      </p:sp>
      <p:sp>
        <p:nvSpPr>
          <p:cNvPr id="4" name="Θέση ημερομηνίας 3">
            <a:extLst>
              <a:ext uri="{FF2B5EF4-FFF2-40B4-BE49-F238E27FC236}">
                <a16:creationId xmlns:a16="http://schemas.microsoft.com/office/drawing/2014/main" id="{C462870B-2514-DA13-0FDF-62E8556C301A}"/>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9272873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49C7A5-303B-FBCB-D493-6F87AEAA5294}"/>
              </a:ext>
            </a:extLst>
          </p:cNvPr>
          <p:cNvSpPr>
            <a:spLocks noGrp="1"/>
          </p:cNvSpPr>
          <p:nvPr>
            <p:ph type="title"/>
          </p:nvPr>
        </p:nvSpPr>
        <p:spPr>
          <a:xfrm>
            <a:off x="1252556" y="368571"/>
            <a:ext cx="10058400" cy="1450757"/>
          </a:xfrm>
        </p:spPr>
        <p:txBody>
          <a:bodyPr>
            <a:normAutofit/>
          </a:bodyPr>
          <a:lstStyle/>
          <a:p>
            <a:r>
              <a:rPr lang="el-GR" dirty="0"/>
              <a:t>Προδιαγραφές χώρου υποδοχής προϊόντων</a:t>
            </a:r>
          </a:p>
        </p:txBody>
      </p:sp>
      <p:sp>
        <p:nvSpPr>
          <p:cNvPr id="3" name="Θέση περιεχομένου 2">
            <a:extLst>
              <a:ext uri="{FF2B5EF4-FFF2-40B4-BE49-F238E27FC236}">
                <a16:creationId xmlns:a16="http://schemas.microsoft.com/office/drawing/2014/main" id="{5279CB77-EA14-B2E3-4472-61E1F5A2991D}"/>
              </a:ext>
            </a:extLst>
          </p:cNvPr>
          <p:cNvSpPr>
            <a:spLocks noGrp="1"/>
          </p:cNvSpPr>
          <p:nvPr>
            <p:ph idx="1"/>
          </p:nvPr>
        </p:nvSpPr>
        <p:spPr/>
        <p:txBody>
          <a:bodyPr>
            <a:normAutofit fontScale="85000" lnSpcReduction="10000"/>
          </a:bodyPr>
          <a:lstStyle/>
          <a:p>
            <a:r>
              <a:rPr lang="el-GR" dirty="0"/>
              <a:t>Οι πόρτες να βρίσκονται σε σημείο πρόσβασης της </a:t>
            </a:r>
            <a:r>
              <a:rPr lang="el-GR" dirty="0" err="1"/>
              <a:t>βούτας</a:t>
            </a:r>
            <a:r>
              <a:rPr lang="el-GR" dirty="0"/>
              <a:t> και να διευκολύνουν την ανατροπή της .</a:t>
            </a:r>
          </a:p>
          <a:p>
            <a:r>
              <a:rPr lang="el-GR" dirty="0"/>
              <a:t>Απαραίτητος είναι ο επαρκής εξαερισμός για τα πιθανά καυσαέρια από τα φορτηγά.</a:t>
            </a:r>
          </a:p>
          <a:p>
            <a:r>
              <a:rPr lang="el-GR" dirty="0"/>
              <a:t>Υφίσταται να υπάρχει ομοιόμορφος φωτισμός των 100 </a:t>
            </a:r>
            <a:r>
              <a:rPr lang="el-GR" dirty="0" err="1"/>
              <a:t>Lux</a:t>
            </a:r>
            <a:r>
              <a:rPr lang="el-GR" dirty="0"/>
              <a:t> .</a:t>
            </a:r>
          </a:p>
          <a:p>
            <a:r>
              <a:rPr lang="el-GR" dirty="0"/>
              <a:t>Βόθρος στεγανός για υγρά απόβλητα ή σύνδεση με κεντρικό αποχετευτικό δίκτυο. Τα σιφώνια και στις δύο περιπτώσεις θα πρέπει να είναι μη επιστροφής.</a:t>
            </a:r>
          </a:p>
          <a:p>
            <a:r>
              <a:rPr lang="el-GR" dirty="0"/>
              <a:t>Ο εξοπλισμός του χώρου συμπεριλαμβάνει ένα φορτωτή .</a:t>
            </a:r>
          </a:p>
          <a:p>
            <a:r>
              <a:rPr lang="el-GR" dirty="0"/>
              <a:t>Απαραίτητα υπάρχουν υδατοστεγές παροχές ρεύματος σε όλους τους χώρους.</a:t>
            </a:r>
          </a:p>
          <a:p>
            <a:r>
              <a:rPr lang="el-GR" dirty="0"/>
              <a:t>Επίσης στο χώρο αυτό υπάρχουν οι παλέτες οι </a:t>
            </a:r>
            <a:r>
              <a:rPr lang="el-GR" dirty="0" err="1"/>
              <a:t>βούτες</a:t>
            </a:r>
            <a:r>
              <a:rPr lang="el-GR" dirty="0"/>
              <a:t> και το πιεστικό μηχάνημα του νερού με μίξη απολυμαντικού .</a:t>
            </a:r>
          </a:p>
          <a:p>
            <a:r>
              <a:rPr lang="el-GR" dirty="0"/>
              <a:t>Το προσωπικό είναι ένας χειριστής του φορτωτή και οι εργάτες του καθαρισμού</a:t>
            </a:r>
          </a:p>
        </p:txBody>
      </p:sp>
      <p:sp>
        <p:nvSpPr>
          <p:cNvPr id="4" name="Θέση ημερομηνίας 3">
            <a:extLst>
              <a:ext uri="{FF2B5EF4-FFF2-40B4-BE49-F238E27FC236}">
                <a16:creationId xmlns:a16="http://schemas.microsoft.com/office/drawing/2014/main" id="{18342E4A-B6CF-0924-5C69-6DB60B69DEBD}"/>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24080183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49C7A5-303B-FBCB-D493-6F87AEAA5294}"/>
              </a:ext>
            </a:extLst>
          </p:cNvPr>
          <p:cNvSpPr>
            <a:spLocks noGrp="1"/>
          </p:cNvSpPr>
          <p:nvPr>
            <p:ph type="title"/>
          </p:nvPr>
        </p:nvSpPr>
        <p:spPr>
          <a:xfrm>
            <a:off x="1252556" y="368571"/>
            <a:ext cx="10058400" cy="1450757"/>
          </a:xfrm>
        </p:spPr>
        <p:txBody>
          <a:bodyPr>
            <a:normAutofit/>
          </a:bodyPr>
          <a:lstStyle/>
          <a:p>
            <a:r>
              <a:rPr lang="el-GR" dirty="0"/>
              <a:t>Προδιαγραφές χώρου παραλαβής ψαριών</a:t>
            </a:r>
          </a:p>
        </p:txBody>
      </p:sp>
      <p:sp>
        <p:nvSpPr>
          <p:cNvPr id="3" name="Θέση περιεχομένου 2">
            <a:extLst>
              <a:ext uri="{FF2B5EF4-FFF2-40B4-BE49-F238E27FC236}">
                <a16:creationId xmlns:a16="http://schemas.microsoft.com/office/drawing/2014/main" id="{5279CB77-EA14-B2E3-4472-61E1F5A2991D}"/>
              </a:ext>
            </a:extLst>
          </p:cNvPr>
          <p:cNvSpPr>
            <a:spLocks noGrp="1"/>
          </p:cNvSpPr>
          <p:nvPr>
            <p:ph idx="1"/>
          </p:nvPr>
        </p:nvSpPr>
        <p:spPr/>
        <p:txBody>
          <a:bodyPr>
            <a:normAutofit fontScale="70000" lnSpcReduction="20000"/>
          </a:bodyPr>
          <a:lstStyle/>
          <a:p>
            <a:r>
              <a:rPr lang="el-GR" dirty="0"/>
              <a:t>Το δάπεδο πρέπει να είναι στεγανό όπου να καθαρίζεται και να απολυμαίνεται εύκολα. Να διευκολύνεται η απορροή του νερού ή να υπάρχει σύστημα αποχέτευσης.</a:t>
            </a:r>
          </a:p>
          <a:p>
            <a:r>
              <a:rPr lang="el-GR" dirty="0"/>
              <a:t>Οι τοίχοι απαραίτητα να είναι </a:t>
            </a:r>
            <a:r>
              <a:rPr lang="el-GR" dirty="0" err="1"/>
              <a:t>ανθεντικοί</a:t>
            </a:r>
            <a:r>
              <a:rPr lang="el-GR" dirty="0"/>
              <a:t> , λείοι αδιαπότιστοι και να καθαρίζονται εύκολα.</a:t>
            </a:r>
          </a:p>
          <a:p>
            <a:r>
              <a:rPr lang="el-GR" dirty="0"/>
              <a:t>Η επίστρωση του τοίχου μπορεί να γίνει με πλακάκια , ελαιοχρωματισμό ή χρωματισμό με εποξικές βαφές ή βιομηχανικά Πάνελ με σιλικόνη στους αρμούς και στρογγυλεμένες γωνίες.</a:t>
            </a:r>
          </a:p>
          <a:p>
            <a:r>
              <a:rPr lang="el-GR" dirty="0"/>
              <a:t>Χρειάζεται μόνωση κυρίως περιμετρικά και προς τα μέσα του κτηρίου.</a:t>
            </a:r>
          </a:p>
          <a:p>
            <a:r>
              <a:rPr lang="el-GR" dirty="0"/>
              <a:t>Η θερμοκρασία χώρου θα πρέπει να είναι 15 0 C το ανώτερο και υγρασία 90 - 100 % .</a:t>
            </a:r>
          </a:p>
          <a:p>
            <a:r>
              <a:rPr lang="el-GR" dirty="0"/>
              <a:t>Η οροφή θα πρέπει να καθαρίζεται εύκολα.</a:t>
            </a:r>
          </a:p>
          <a:p>
            <a:r>
              <a:rPr lang="el-GR" dirty="0"/>
              <a:t>Να μην είναι ξύλινη και το ύψος την να είναι στα 3m το ελάχιστο.</a:t>
            </a:r>
          </a:p>
          <a:p>
            <a:r>
              <a:rPr lang="el-GR" dirty="0"/>
              <a:t>Οι πόρτες να βρίσκονται σε σημείο πρόσβασης της </a:t>
            </a:r>
            <a:r>
              <a:rPr lang="el-GR" dirty="0" err="1"/>
              <a:t>βούτας</a:t>
            </a:r>
            <a:r>
              <a:rPr lang="el-GR" dirty="0"/>
              <a:t> και να διευκολύνουν την ανατροπή της .</a:t>
            </a:r>
          </a:p>
          <a:p>
            <a:r>
              <a:rPr lang="el-GR" dirty="0"/>
              <a:t>Απαραίτητος είναι ο επαρκής εξαερισμός για πιθανούς υδρατμούς.</a:t>
            </a:r>
          </a:p>
        </p:txBody>
      </p:sp>
      <p:sp>
        <p:nvSpPr>
          <p:cNvPr id="4" name="Θέση ημερομηνίας 3">
            <a:extLst>
              <a:ext uri="{FF2B5EF4-FFF2-40B4-BE49-F238E27FC236}">
                <a16:creationId xmlns:a16="http://schemas.microsoft.com/office/drawing/2014/main" id="{18342E4A-B6CF-0924-5C69-6DB60B69DEBD}"/>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34038643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49C7A5-303B-FBCB-D493-6F87AEAA5294}"/>
              </a:ext>
            </a:extLst>
          </p:cNvPr>
          <p:cNvSpPr>
            <a:spLocks noGrp="1"/>
          </p:cNvSpPr>
          <p:nvPr>
            <p:ph type="title"/>
          </p:nvPr>
        </p:nvSpPr>
        <p:spPr>
          <a:xfrm>
            <a:off x="1252556" y="368571"/>
            <a:ext cx="10058400" cy="1450757"/>
          </a:xfrm>
        </p:spPr>
        <p:txBody>
          <a:bodyPr>
            <a:normAutofit/>
          </a:bodyPr>
          <a:lstStyle/>
          <a:p>
            <a:r>
              <a:rPr lang="el-GR" dirty="0"/>
              <a:t>Προδιαγραφές χώρου παραλαβής ψαριών</a:t>
            </a:r>
          </a:p>
        </p:txBody>
      </p:sp>
      <p:sp>
        <p:nvSpPr>
          <p:cNvPr id="3" name="Θέση περιεχομένου 2">
            <a:extLst>
              <a:ext uri="{FF2B5EF4-FFF2-40B4-BE49-F238E27FC236}">
                <a16:creationId xmlns:a16="http://schemas.microsoft.com/office/drawing/2014/main" id="{5279CB77-EA14-B2E3-4472-61E1F5A2991D}"/>
              </a:ext>
            </a:extLst>
          </p:cNvPr>
          <p:cNvSpPr>
            <a:spLocks noGrp="1"/>
          </p:cNvSpPr>
          <p:nvPr>
            <p:ph idx="1"/>
          </p:nvPr>
        </p:nvSpPr>
        <p:spPr/>
        <p:txBody>
          <a:bodyPr>
            <a:normAutofit/>
          </a:bodyPr>
          <a:lstStyle/>
          <a:p>
            <a:r>
              <a:rPr lang="el-GR" dirty="0"/>
              <a:t>Υφίσταται να υπάρχει ομοιόμορφος φωτισμός των 200 </a:t>
            </a:r>
            <a:r>
              <a:rPr lang="el-GR" dirty="0" err="1"/>
              <a:t>Lux</a:t>
            </a:r>
            <a:r>
              <a:rPr lang="el-GR" dirty="0"/>
              <a:t> .</a:t>
            </a:r>
          </a:p>
          <a:p>
            <a:r>
              <a:rPr lang="el-GR" dirty="0"/>
              <a:t>Βόθρος στεγανός για υγρά απόβλητα ή σύνδεση με κεντρικό αποχετευτικό δίκτυο. Τα σιφώνια και στις δύο περιπτώσεις θα πρέπει να είναι μη επιστροφής.</a:t>
            </a:r>
          </a:p>
          <a:p>
            <a:r>
              <a:rPr lang="el-GR" dirty="0"/>
              <a:t>Ο εξοπλισμός του χώρου συμπεριλαμβάνει μία πλυστική μηχανή , περιέκτες αποκομιδής </a:t>
            </a:r>
            <a:r>
              <a:rPr lang="el-GR" dirty="0" err="1"/>
              <a:t>αχρήστων</a:t>
            </a:r>
            <a:r>
              <a:rPr lang="el-GR" dirty="0"/>
              <a:t> , προωθητικές και μεταφορικές ταινίες , λεκάνη υποδοχής του περιεχομένου της </a:t>
            </a:r>
            <a:r>
              <a:rPr lang="el-GR" dirty="0" err="1"/>
              <a:t>βούτας</a:t>
            </a:r>
            <a:r>
              <a:rPr lang="el-GR" dirty="0"/>
              <a:t> , υδατοστεγείς παροχές ρεύματος και ηλεκτροκινητήρες ταινιών .</a:t>
            </a:r>
          </a:p>
          <a:p>
            <a:r>
              <a:rPr lang="el-GR" dirty="0"/>
              <a:t>Απαραίτητα υπάρχουν υδατοστεγές παροχές ρεύματος σε όλους τους χώρους.</a:t>
            </a:r>
          </a:p>
          <a:p>
            <a:r>
              <a:rPr lang="el-GR" dirty="0"/>
              <a:t>Το προσωπικό είναι δύο ή τρεις οι εργάτες .</a:t>
            </a:r>
          </a:p>
        </p:txBody>
      </p:sp>
      <p:sp>
        <p:nvSpPr>
          <p:cNvPr id="4" name="Θέση ημερομηνίας 3">
            <a:extLst>
              <a:ext uri="{FF2B5EF4-FFF2-40B4-BE49-F238E27FC236}">
                <a16:creationId xmlns:a16="http://schemas.microsoft.com/office/drawing/2014/main" id="{18342E4A-B6CF-0924-5C69-6DB60B69DEBD}"/>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32822209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49C7A5-303B-FBCB-D493-6F87AEAA5294}"/>
              </a:ext>
            </a:extLst>
          </p:cNvPr>
          <p:cNvSpPr>
            <a:spLocks noGrp="1"/>
          </p:cNvSpPr>
          <p:nvPr>
            <p:ph type="title"/>
          </p:nvPr>
        </p:nvSpPr>
        <p:spPr>
          <a:xfrm>
            <a:off x="1252556" y="368571"/>
            <a:ext cx="10058400" cy="1450757"/>
          </a:xfrm>
        </p:spPr>
        <p:txBody>
          <a:bodyPr>
            <a:normAutofit/>
          </a:bodyPr>
          <a:lstStyle/>
          <a:p>
            <a:r>
              <a:rPr lang="el-GR" dirty="0"/>
              <a:t>Προδιαγραφές χώρου συσκευασίας και επεξεργασίας προϊόντων</a:t>
            </a:r>
          </a:p>
        </p:txBody>
      </p:sp>
      <p:sp>
        <p:nvSpPr>
          <p:cNvPr id="3" name="Θέση περιεχομένου 2">
            <a:extLst>
              <a:ext uri="{FF2B5EF4-FFF2-40B4-BE49-F238E27FC236}">
                <a16:creationId xmlns:a16="http://schemas.microsoft.com/office/drawing/2014/main" id="{5279CB77-EA14-B2E3-4472-61E1F5A2991D}"/>
              </a:ext>
            </a:extLst>
          </p:cNvPr>
          <p:cNvSpPr>
            <a:spLocks noGrp="1"/>
          </p:cNvSpPr>
          <p:nvPr>
            <p:ph idx="1"/>
          </p:nvPr>
        </p:nvSpPr>
        <p:spPr/>
        <p:txBody>
          <a:bodyPr>
            <a:normAutofit fontScale="92500" lnSpcReduction="10000"/>
          </a:bodyPr>
          <a:lstStyle/>
          <a:p>
            <a:r>
              <a:rPr lang="el-GR" dirty="0"/>
              <a:t>Το δάπεδο πρέπει να είναι στεγανό όπου να καθαρίζεται και να απολυμαίνεται εύκολα. Να διευκολύνεται η απορροή του νερού ή να υπάρχει σύστημα αποχέτευσης.</a:t>
            </a:r>
          </a:p>
          <a:p>
            <a:r>
              <a:rPr lang="el-GR" dirty="0"/>
              <a:t>Οι τοίχοι απαραίτητα να είναι </a:t>
            </a:r>
            <a:r>
              <a:rPr lang="el-GR" dirty="0" err="1"/>
              <a:t>ανθεντικοί</a:t>
            </a:r>
            <a:r>
              <a:rPr lang="el-GR" dirty="0"/>
              <a:t> , λείοι αδιαπότιστοι και να καθαρίζονται εύκολα.</a:t>
            </a:r>
          </a:p>
          <a:p>
            <a:r>
              <a:rPr lang="el-GR" dirty="0"/>
              <a:t>Η επίστρωση του τοίχου μπορεί να γίνει με πλακάκια , ελαιοχρωματισμό ή χρωματισμό με εποξικές βαφές ή βιομηχανικά Πάνελ με σιλικόνη στους αρμούς και στρογγυλεμένες γωνίες.</a:t>
            </a:r>
          </a:p>
          <a:p>
            <a:r>
              <a:rPr lang="el-GR" dirty="0"/>
              <a:t>Χρειάζεται μόνωση κυρίως περιμετρικά και για όλα το χώρο.</a:t>
            </a:r>
          </a:p>
          <a:p>
            <a:r>
              <a:rPr lang="el-GR" dirty="0"/>
              <a:t>Η θερμοκρασία χώρου θα πρέπει να είναι 12 0 C το ανώτερο και υγρασία 90 - 100 % .</a:t>
            </a:r>
          </a:p>
          <a:p>
            <a:r>
              <a:rPr lang="el-GR" dirty="0"/>
              <a:t>Η οροφή θα πρέπει να καθαρίζεται εύκολα.</a:t>
            </a:r>
          </a:p>
          <a:p>
            <a:r>
              <a:rPr lang="el-GR" dirty="0"/>
              <a:t>Να μην είναι ξύλινη και το ύψος την να είναι στα 3m το ελάχιστο.</a:t>
            </a:r>
          </a:p>
        </p:txBody>
      </p:sp>
      <p:sp>
        <p:nvSpPr>
          <p:cNvPr id="4" name="Θέση ημερομηνίας 3">
            <a:extLst>
              <a:ext uri="{FF2B5EF4-FFF2-40B4-BE49-F238E27FC236}">
                <a16:creationId xmlns:a16="http://schemas.microsoft.com/office/drawing/2014/main" id="{18342E4A-B6CF-0924-5C69-6DB60B69DEBD}"/>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22667917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49C7A5-303B-FBCB-D493-6F87AEAA5294}"/>
              </a:ext>
            </a:extLst>
          </p:cNvPr>
          <p:cNvSpPr>
            <a:spLocks noGrp="1"/>
          </p:cNvSpPr>
          <p:nvPr>
            <p:ph type="title"/>
          </p:nvPr>
        </p:nvSpPr>
        <p:spPr>
          <a:xfrm>
            <a:off x="1252556" y="368571"/>
            <a:ext cx="10058400" cy="1450757"/>
          </a:xfrm>
        </p:spPr>
        <p:txBody>
          <a:bodyPr>
            <a:normAutofit/>
          </a:bodyPr>
          <a:lstStyle/>
          <a:p>
            <a:r>
              <a:rPr lang="el-GR" dirty="0"/>
              <a:t>Προδιαγραφές χώρου συσκευασίας και επεξεργασίας προϊόντων</a:t>
            </a:r>
          </a:p>
        </p:txBody>
      </p:sp>
      <p:sp>
        <p:nvSpPr>
          <p:cNvPr id="3" name="Θέση περιεχομένου 2">
            <a:extLst>
              <a:ext uri="{FF2B5EF4-FFF2-40B4-BE49-F238E27FC236}">
                <a16:creationId xmlns:a16="http://schemas.microsoft.com/office/drawing/2014/main" id="{5279CB77-EA14-B2E3-4472-61E1F5A2991D}"/>
              </a:ext>
            </a:extLst>
          </p:cNvPr>
          <p:cNvSpPr>
            <a:spLocks noGrp="1"/>
          </p:cNvSpPr>
          <p:nvPr>
            <p:ph idx="1"/>
          </p:nvPr>
        </p:nvSpPr>
        <p:spPr/>
        <p:txBody>
          <a:bodyPr>
            <a:normAutofit fontScale="85000" lnSpcReduction="20000"/>
          </a:bodyPr>
          <a:lstStyle/>
          <a:p>
            <a:r>
              <a:rPr lang="el-GR" dirty="0"/>
              <a:t>Οι πόρτες να </a:t>
            </a:r>
            <a:r>
              <a:rPr lang="el-GR" dirty="0" err="1"/>
              <a:t>ανοίγούν</a:t>
            </a:r>
            <a:r>
              <a:rPr lang="el-GR" dirty="0"/>
              <a:t> με πίεση στο κέντρο.</a:t>
            </a:r>
          </a:p>
          <a:p>
            <a:r>
              <a:rPr lang="el-GR" dirty="0"/>
              <a:t>Απαραίτητος είναι ο επαρκής εξαερισμός για πιθανούς υδρατμούς.</a:t>
            </a:r>
          </a:p>
          <a:p>
            <a:r>
              <a:rPr lang="el-GR" dirty="0"/>
              <a:t>Υφίσταται να υπάρχει ομοιόμορφος φωτισμός των 200 </a:t>
            </a:r>
            <a:r>
              <a:rPr lang="el-GR" dirty="0" err="1"/>
              <a:t>Lux</a:t>
            </a:r>
            <a:r>
              <a:rPr lang="el-GR" dirty="0"/>
              <a:t> .</a:t>
            </a:r>
          </a:p>
          <a:p>
            <a:r>
              <a:rPr lang="el-GR" dirty="0"/>
              <a:t>Βόθρος στεγανός για υγρά απόβλητα ή σύνδεση με κεντρικό αποχετευτικό δίκτυο. Τα σιφώνια και στις δύο περιπτώσεις θα πρέπει να είναι μη επιστροφής.</a:t>
            </a:r>
          </a:p>
          <a:p>
            <a:r>
              <a:rPr lang="el-GR" dirty="0"/>
              <a:t>Ο εξοπλισμός του χώρου συμπεριλαμβάνει τους προωθητικούς ιμάντες - ταινίες , τις ζυγιστικές και διαχωριστικές μηχανές , τις τράπεζες συσκευασίας , κυλιόμενες παλέτες με κιβώτια , τη </a:t>
            </a:r>
            <a:r>
              <a:rPr lang="el-GR" dirty="0" err="1"/>
              <a:t>παγομηχανή</a:t>
            </a:r>
            <a:r>
              <a:rPr lang="el-GR" dirty="0"/>
              <a:t> , τους κυλιόμενους περιέκτες με πάγο , τις κυλιόμενες παλέτες με τα υπόλοιπα υλικά συσκευασίας , ζυγιστική μηχανή κιβωτίων , την αυτογραφική κιβωτίων , τη ζυγιστική των παλετών , τις παλέτες και τέλος τους χειροκίνητους φορτωτές.</a:t>
            </a:r>
          </a:p>
          <a:p>
            <a:r>
              <a:rPr lang="el-GR" dirty="0"/>
              <a:t>Απαραίτητα υπάρχουν υδατοστεγές παροχές ρεύματος σε όλους τους χώρους.</a:t>
            </a:r>
          </a:p>
          <a:p>
            <a:r>
              <a:rPr lang="el-GR" dirty="0"/>
              <a:t>Το προσωπικό είναι τέσσερις ή πέντε οι εργάτες .</a:t>
            </a:r>
          </a:p>
        </p:txBody>
      </p:sp>
      <p:sp>
        <p:nvSpPr>
          <p:cNvPr id="4" name="Θέση ημερομηνίας 3">
            <a:extLst>
              <a:ext uri="{FF2B5EF4-FFF2-40B4-BE49-F238E27FC236}">
                <a16:creationId xmlns:a16="http://schemas.microsoft.com/office/drawing/2014/main" id="{18342E4A-B6CF-0924-5C69-6DB60B69DEBD}"/>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25728043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49C7A5-303B-FBCB-D493-6F87AEAA5294}"/>
              </a:ext>
            </a:extLst>
          </p:cNvPr>
          <p:cNvSpPr>
            <a:spLocks noGrp="1"/>
          </p:cNvSpPr>
          <p:nvPr>
            <p:ph type="title"/>
          </p:nvPr>
        </p:nvSpPr>
        <p:spPr>
          <a:xfrm>
            <a:off x="1252556" y="368571"/>
            <a:ext cx="10058400" cy="1450757"/>
          </a:xfrm>
        </p:spPr>
        <p:txBody>
          <a:bodyPr>
            <a:normAutofit/>
          </a:bodyPr>
          <a:lstStyle/>
          <a:p>
            <a:r>
              <a:rPr lang="el-GR" dirty="0"/>
              <a:t>Προδιαγραφές χώρου συσκευασίας και επεξεργασίας προϊόντων</a:t>
            </a:r>
          </a:p>
        </p:txBody>
      </p:sp>
      <p:sp>
        <p:nvSpPr>
          <p:cNvPr id="3" name="Θέση περιεχομένου 2">
            <a:extLst>
              <a:ext uri="{FF2B5EF4-FFF2-40B4-BE49-F238E27FC236}">
                <a16:creationId xmlns:a16="http://schemas.microsoft.com/office/drawing/2014/main" id="{5279CB77-EA14-B2E3-4472-61E1F5A2991D}"/>
              </a:ext>
            </a:extLst>
          </p:cNvPr>
          <p:cNvSpPr>
            <a:spLocks noGrp="1"/>
          </p:cNvSpPr>
          <p:nvPr>
            <p:ph idx="1"/>
          </p:nvPr>
        </p:nvSpPr>
        <p:spPr/>
        <p:txBody>
          <a:bodyPr>
            <a:normAutofit fontScale="92500" lnSpcReduction="10000"/>
          </a:bodyPr>
          <a:lstStyle/>
          <a:p>
            <a:r>
              <a:rPr lang="el-GR" dirty="0"/>
              <a:t>Το δάπεδο πρέπει να είναι στεγανό όπου να καθαρίζεται και να απολυμαίνεται εύκολα. Να διευκολύνεται η απορροή του νερού ή να υπάρχει σύστημα αποχέτευσης.</a:t>
            </a:r>
          </a:p>
          <a:p>
            <a:r>
              <a:rPr lang="el-GR" dirty="0"/>
              <a:t>Οι τοίχοι απαραίτητα να είναι </a:t>
            </a:r>
            <a:r>
              <a:rPr lang="el-GR" dirty="0" err="1"/>
              <a:t>ανθεντικοί</a:t>
            </a:r>
            <a:r>
              <a:rPr lang="el-GR" dirty="0"/>
              <a:t> , λείοι αδιαπότιστοι και να καθαρίζονται εύκολα.</a:t>
            </a:r>
          </a:p>
          <a:p>
            <a:r>
              <a:rPr lang="el-GR" dirty="0"/>
              <a:t>Η επίστρωση του τοίχου μπορεί να γίνει με πλακάκια , ελαιοχρωματισμό ή χρωματισμό με εποξικές βαφές ή βιομηχανικά Πάνελ με σιλικόνη στους αρμούς και στρογγυλεμένες γωνίες.</a:t>
            </a:r>
          </a:p>
          <a:p>
            <a:r>
              <a:rPr lang="el-GR" dirty="0"/>
              <a:t>Χρειάζεται μόνωση κυρίως περιμετρικά και για όλα το χώρο.</a:t>
            </a:r>
          </a:p>
          <a:p>
            <a:r>
              <a:rPr lang="el-GR" dirty="0"/>
              <a:t>Η θερμοκρασία χώρου θα πρέπει να είναι 10 0 Ο το ανώτερο και υγρασία 90 - 100 % .</a:t>
            </a:r>
          </a:p>
          <a:p>
            <a:r>
              <a:rPr lang="el-GR" dirty="0"/>
              <a:t>Η οροφή θα πρέπει να καθαρίζεται εύκολα.</a:t>
            </a:r>
          </a:p>
          <a:p>
            <a:r>
              <a:rPr lang="el-GR" dirty="0"/>
              <a:t>Να μην είναι ξύλινη και το ύψος την να είναι στα 3πι το ελάχιστο.</a:t>
            </a:r>
          </a:p>
        </p:txBody>
      </p:sp>
      <p:sp>
        <p:nvSpPr>
          <p:cNvPr id="4" name="Θέση ημερομηνίας 3">
            <a:extLst>
              <a:ext uri="{FF2B5EF4-FFF2-40B4-BE49-F238E27FC236}">
                <a16:creationId xmlns:a16="http://schemas.microsoft.com/office/drawing/2014/main" id="{18342E4A-B6CF-0924-5C69-6DB60B69DEBD}"/>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22229480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49C7A5-303B-FBCB-D493-6F87AEAA5294}"/>
              </a:ext>
            </a:extLst>
          </p:cNvPr>
          <p:cNvSpPr>
            <a:spLocks noGrp="1"/>
          </p:cNvSpPr>
          <p:nvPr>
            <p:ph type="title"/>
          </p:nvPr>
        </p:nvSpPr>
        <p:spPr>
          <a:xfrm>
            <a:off x="1252556" y="368571"/>
            <a:ext cx="10058400" cy="1450757"/>
          </a:xfrm>
        </p:spPr>
        <p:txBody>
          <a:bodyPr>
            <a:normAutofit/>
          </a:bodyPr>
          <a:lstStyle/>
          <a:p>
            <a:r>
              <a:rPr lang="el-GR" dirty="0"/>
              <a:t>Προδιαγραφές χώρου συσκευασίας και επεξεργασίας προϊόντων</a:t>
            </a:r>
          </a:p>
        </p:txBody>
      </p:sp>
      <p:sp>
        <p:nvSpPr>
          <p:cNvPr id="3" name="Θέση περιεχομένου 2">
            <a:extLst>
              <a:ext uri="{FF2B5EF4-FFF2-40B4-BE49-F238E27FC236}">
                <a16:creationId xmlns:a16="http://schemas.microsoft.com/office/drawing/2014/main" id="{5279CB77-EA14-B2E3-4472-61E1F5A2991D}"/>
              </a:ext>
            </a:extLst>
          </p:cNvPr>
          <p:cNvSpPr>
            <a:spLocks noGrp="1"/>
          </p:cNvSpPr>
          <p:nvPr>
            <p:ph idx="1"/>
          </p:nvPr>
        </p:nvSpPr>
        <p:spPr/>
        <p:txBody>
          <a:bodyPr>
            <a:normAutofit fontScale="92500" lnSpcReduction="20000"/>
          </a:bodyPr>
          <a:lstStyle/>
          <a:p>
            <a:r>
              <a:rPr lang="el-GR" dirty="0"/>
              <a:t>Οι πόρτες να </a:t>
            </a:r>
            <a:r>
              <a:rPr lang="el-GR" dirty="0" err="1"/>
              <a:t>ανοίγούν</a:t>
            </a:r>
            <a:r>
              <a:rPr lang="el-GR" dirty="0"/>
              <a:t> με πίεση στο κέντρο.</a:t>
            </a:r>
          </a:p>
          <a:p>
            <a:r>
              <a:rPr lang="el-GR" dirty="0"/>
              <a:t>Απαραίτητος είναι ο επαρκής εξαερισμός για πιθανούς υδρατμούς.</a:t>
            </a:r>
          </a:p>
          <a:p>
            <a:r>
              <a:rPr lang="el-GR" dirty="0"/>
              <a:t>Υφίσταται να υπάρχει ομοιόμορφος φωτισμός των 200 </a:t>
            </a:r>
            <a:r>
              <a:rPr lang="el-GR" dirty="0" err="1"/>
              <a:t>Lux</a:t>
            </a:r>
            <a:r>
              <a:rPr lang="el-GR" dirty="0"/>
              <a:t> .</a:t>
            </a:r>
          </a:p>
          <a:p>
            <a:r>
              <a:rPr lang="el-GR" dirty="0"/>
              <a:t>Βόθρος στεγανός για υγρά απόβλητα ή σύνδεση με κεντρικό αποχετευτικό δίκτυο. Τα σιφώνια και στις δύο περιπτώσεις θα πρέπει να είναι μη επιστροφής.</a:t>
            </a:r>
          </a:p>
          <a:p>
            <a:r>
              <a:rPr lang="el-GR" dirty="0"/>
              <a:t>Ο εξοπλισμός του χώρου συμπεριλαμβάνει ψυγείο αποθήκευσης του προϊόντος με θερμοκρασία + 2 °C , ψυγείο αποθήκευσης του πάγου ± 1 °C , την </a:t>
            </a:r>
            <a:r>
              <a:rPr lang="el-GR" dirty="0" err="1"/>
              <a:t>παγομηχανή</a:t>
            </a:r>
            <a:r>
              <a:rPr lang="el-GR" dirty="0"/>
              <a:t> , τους κυλιόμενους περιέκτες με πάγο , παλέτες και χειροκίνητους φορτωτές .</a:t>
            </a:r>
          </a:p>
          <a:p>
            <a:r>
              <a:rPr lang="el-GR" dirty="0"/>
              <a:t>Απαραίτητα υπάρχουν υδατοστεγές παροχές ρεύματος σε όλους τους χώρους.</a:t>
            </a:r>
          </a:p>
          <a:p>
            <a:r>
              <a:rPr lang="el-GR" dirty="0"/>
              <a:t>Το προσωπικό είναι τέσσερις ή πέντε οι εργάτες .</a:t>
            </a:r>
          </a:p>
        </p:txBody>
      </p:sp>
      <p:sp>
        <p:nvSpPr>
          <p:cNvPr id="4" name="Θέση ημερομηνίας 3">
            <a:extLst>
              <a:ext uri="{FF2B5EF4-FFF2-40B4-BE49-F238E27FC236}">
                <a16:creationId xmlns:a16="http://schemas.microsoft.com/office/drawing/2014/main" id="{18342E4A-B6CF-0924-5C69-6DB60B69DEBD}"/>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1933616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49C7A5-303B-FBCB-D493-6F87AEAA5294}"/>
              </a:ext>
            </a:extLst>
          </p:cNvPr>
          <p:cNvSpPr>
            <a:spLocks noGrp="1"/>
          </p:cNvSpPr>
          <p:nvPr>
            <p:ph type="title"/>
          </p:nvPr>
        </p:nvSpPr>
        <p:spPr>
          <a:xfrm>
            <a:off x="1252556" y="368571"/>
            <a:ext cx="10058400" cy="1450757"/>
          </a:xfrm>
        </p:spPr>
        <p:txBody>
          <a:bodyPr>
            <a:normAutofit/>
          </a:bodyPr>
          <a:lstStyle/>
          <a:p>
            <a:r>
              <a:rPr lang="el-GR" dirty="0"/>
              <a:t>Προδιαγραφές χώρου εξαγωγής προϊόντος</a:t>
            </a:r>
          </a:p>
        </p:txBody>
      </p:sp>
      <p:sp>
        <p:nvSpPr>
          <p:cNvPr id="3" name="Θέση περιεχομένου 2">
            <a:extLst>
              <a:ext uri="{FF2B5EF4-FFF2-40B4-BE49-F238E27FC236}">
                <a16:creationId xmlns:a16="http://schemas.microsoft.com/office/drawing/2014/main" id="{5279CB77-EA14-B2E3-4472-61E1F5A2991D}"/>
              </a:ext>
            </a:extLst>
          </p:cNvPr>
          <p:cNvSpPr>
            <a:spLocks noGrp="1"/>
          </p:cNvSpPr>
          <p:nvPr>
            <p:ph idx="1"/>
          </p:nvPr>
        </p:nvSpPr>
        <p:spPr/>
        <p:txBody>
          <a:bodyPr>
            <a:normAutofit fontScale="92500" lnSpcReduction="10000"/>
          </a:bodyPr>
          <a:lstStyle/>
          <a:p>
            <a:r>
              <a:rPr lang="el-GR" dirty="0"/>
              <a:t>Το δάπεδο πρέπει να είναι στεγανό όπου να καθαρίζεται και να απολυμαίνεται εύκολα. Να διευκολύνεται η απορροή του νερού ή να υπάρχει σύστημα αποχέτευσης.</a:t>
            </a:r>
          </a:p>
          <a:p>
            <a:r>
              <a:rPr lang="el-GR" dirty="0"/>
              <a:t>Οι τοίχοι απαραίτητα να είναι </a:t>
            </a:r>
            <a:r>
              <a:rPr lang="el-GR" dirty="0" err="1"/>
              <a:t>ανθεντικοί</a:t>
            </a:r>
            <a:r>
              <a:rPr lang="el-GR" dirty="0"/>
              <a:t>, λείοι αδιαπότιστοι και να καθαρίζονται εύκολα.</a:t>
            </a:r>
          </a:p>
          <a:p>
            <a:r>
              <a:rPr lang="el-GR" dirty="0"/>
              <a:t>Η επίστρωση του τοίχου μπορεί να γίνει με πλακάκια , ελαιοχρωματισμό ή χρωματισμό με εποξικές βαφές ή βιομηχανικά Πάνελ με σιλικόνη στους αρμούς και στρογγυλεμένες γωνίες.</a:t>
            </a:r>
          </a:p>
          <a:p>
            <a:r>
              <a:rPr lang="el-GR" dirty="0"/>
              <a:t>Χρειάζεται μόνωση κυρίως περιμετρικά και για όλα το χώρο.</a:t>
            </a:r>
          </a:p>
          <a:p>
            <a:r>
              <a:rPr lang="el-GR" dirty="0"/>
              <a:t>Η θερμοκρασία χώρου θα πρέπει να είναι 12° C το ανώτερο και υγρασία 90 - 100 % .</a:t>
            </a:r>
          </a:p>
          <a:p>
            <a:r>
              <a:rPr lang="el-GR" dirty="0"/>
              <a:t>Η οροφή θα πρέπει να καθαρίζεται εύκολα.</a:t>
            </a:r>
          </a:p>
          <a:p>
            <a:r>
              <a:rPr lang="el-GR" dirty="0"/>
              <a:t>Να μην είναι ξύλινη και το ύψος την να είναι στα 3m το ελάχιστο.</a:t>
            </a:r>
          </a:p>
        </p:txBody>
      </p:sp>
      <p:sp>
        <p:nvSpPr>
          <p:cNvPr id="4" name="Θέση ημερομηνίας 3">
            <a:extLst>
              <a:ext uri="{FF2B5EF4-FFF2-40B4-BE49-F238E27FC236}">
                <a16:creationId xmlns:a16="http://schemas.microsoft.com/office/drawing/2014/main" id="{18342E4A-B6CF-0924-5C69-6DB60B69DEBD}"/>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17727128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49C7A5-303B-FBCB-D493-6F87AEAA5294}"/>
              </a:ext>
            </a:extLst>
          </p:cNvPr>
          <p:cNvSpPr>
            <a:spLocks noGrp="1"/>
          </p:cNvSpPr>
          <p:nvPr>
            <p:ph type="title"/>
          </p:nvPr>
        </p:nvSpPr>
        <p:spPr>
          <a:xfrm>
            <a:off x="1252556" y="368571"/>
            <a:ext cx="10058400" cy="1450757"/>
          </a:xfrm>
        </p:spPr>
        <p:txBody>
          <a:bodyPr>
            <a:normAutofit/>
          </a:bodyPr>
          <a:lstStyle/>
          <a:p>
            <a:r>
              <a:rPr lang="el-GR" dirty="0"/>
              <a:t>Προδιαγραφές χώρου εξαγωγής προϊόντος</a:t>
            </a:r>
          </a:p>
        </p:txBody>
      </p:sp>
      <p:sp>
        <p:nvSpPr>
          <p:cNvPr id="3" name="Θέση περιεχομένου 2">
            <a:extLst>
              <a:ext uri="{FF2B5EF4-FFF2-40B4-BE49-F238E27FC236}">
                <a16:creationId xmlns:a16="http://schemas.microsoft.com/office/drawing/2014/main" id="{5279CB77-EA14-B2E3-4472-61E1F5A2991D}"/>
              </a:ext>
            </a:extLst>
          </p:cNvPr>
          <p:cNvSpPr>
            <a:spLocks noGrp="1"/>
          </p:cNvSpPr>
          <p:nvPr>
            <p:ph idx="1"/>
          </p:nvPr>
        </p:nvSpPr>
        <p:spPr/>
        <p:txBody>
          <a:bodyPr>
            <a:normAutofit fontScale="92500" lnSpcReduction="10000"/>
          </a:bodyPr>
          <a:lstStyle/>
          <a:p>
            <a:r>
              <a:rPr lang="el-GR" dirty="0"/>
              <a:t>Οι πόρτες να </a:t>
            </a:r>
            <a:r>
              <a:rPr lang="el-GR" dirty="0" err="1"/>
              <a:t>ανοίγούν</a:t>
            </a:r>
            <a:r>
              <a:rPr lang="el-GR" dirty="0"/>
              <a:t> με πίεση στο κέντρο.</a:t>
            </a:r>
          </a:p>
          <a:p>
            <a:r>
              <a:rPr lang="el-GR" dirty="0"/>
              <a:t>Απαραίτητος είναι ο επαρκής εξαερισμός για πιθανούς υδρατμούς.</a:t>
            </a:r>
          </a:p>
          <a:p>
            <a:r>
              <a:rPr lang="el-GR" dirty="0"/>
              <a:t>Υφίσταται να υπάρχει ομοιόμορφος φωτισμός των 200 </a:t>
            </a:r>
            <a:r>
              <a:rPr lang="el-GR" dirty="0" err="1"/>
              <a:t>Lux</a:t>
            </a:r>
            <a:r>
              <a:rPr lang="el-GR" dirty="0"/>
              <a:t> .</a:t>
            </a:r>
          </a:p>
          <a:p>
            <a:r>
              <a:rPr lang="el-GR" dirty="0"/>
              <a:t>Βόθρος στεγανός για υγρά απόβλητα ή σύνδεση με κεντρικό αποχετευτικό δίκτυο. Τα σιφώνια και στις δύο περιπτώσεις θα πρέπει να είναι μη επιστροφής.</a:t>
            </a:r>
          </a:p>
          <a:p>
            <a:r>
              <a:rPr lang="el-GR" dirty="0"/>
              <a:t>Ο εξοπλισμός του χώρου συμπεριλαμβάνει τράπεζες </a:t>
            </a:r>
            <a:r>
              <a:rPr lang="el-GR" dirty="0" err="1"/>
              <a:t>ανασυσκευασίας</a:t>
            </a:r>
            <a:r>
              <a:rPr lang="el-GR" dirty="0"/>
              <a:t> , κυλιόμενες παλέτες με κιβώτια , κυλιόμενους περιέκτες με πάγο , ζυγιστική μηχανή παλετών , παλέτες χειροκίνητους φορτωτές .</a:t>
            </a:r>
          </a:p>
          <a:p>
            <a:r>
              <a:rPr lang="el-GR" dirty="0"/>
              <a:t>Απαραίτητα υπάρχουν υδατοστεγές παροχές ρεύματος σε όλους τους χώρους.</a:t>
            </a:r>
          </a:p>
          <a:p>
            <a:r>
              <a:rPr lang="el-GR" dirty="0"/>
              <a:t>Το προσωπικό είναι τέσσερις ή πέντε οι εργάτες .</a:t>
            </a:r>
          </a:p>
        </p:txBody>
      </p:sp>
      <p:sp>
        <p:nvSpPr>
          <p:cNvPr id="4" name="Θέση ημερομηνίας 3">
            <a:extLst>
              <a:ext uri="{FF2B5EF4-FFF2-40B4-BE49-F238E27FC236}">
                <a16:creationId xmlns:a16="http://schemas.microsoft.com/office/drawing/2014/main" id="{18342E4A-B6CF-0924-5C69-6DB60B69DEBD}"/>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28039823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49C7A5-303B-FBCB-D493-6F87AEAA5294}"/>
              </a:ext>
            </a:extLst>
          </p:cNvPr>
          <p:cNvSpPr>
            <a:spLocks noGrp="1"/>
          </p:cNvSpPr>
          <p:nvPr>
            <p:ph type="title"/>
          </p:nvPr>
        </p:nvSpPr>
        <p:spPr>
          <a:xfrm>
            <a:off x="1252556" y="368571"/>
            <a:ext cx="10058400" cy="1450757"/>
          </a:xfrm>
        </p:spPr>
        <p:txBody>
          <a:bodyPr>
            <a:normAutofit/>
          </a:bodyPr>
          <a:lstStyle/>
          <a:p>
            <a:r>
              <a:rPr lang="el-GR" dirty="0"/>
              <a:t>Προδιαγραφές χώρου φόρτωσης του προϊόντος</a:t>
            </a:r>
          </a:p>
        </p:txBody>
      </p:sp>
      <p:sp>
        <p:nvSpPr>
          <p:cNvPr id="3" name="Θέση περιεχομένου 2">
            <a:extLst>
              <a:ext uri="{FF2B5EF4-FFF2-40B4-BE49-F238E27FC236}">
                <a16:creationId xmlns:a16="http://schemas.microsoft.com/office/drawing/2014/main" id="{5279CB77-EA14-B2E3-4472-61E1F5A2991D}"/>
              </a:ext>
            </a:extLst>
          </p:cNvPr>
          <p:cNvSpPr>
            <a:spLocks noGrp="1"/>
          </p:cNvSpPr>
          <p:nvPr>
            <p:ph idx="1"/>
          </p:nvPr>
        </p:nvSpPr>
        <p:spPr/>
        <p:txBody>
          <a:bodyPr>
            <a:normAutofit fontScale="85000" lnSpcReduction="20000"/>
          </a:bodyPr>
          <a:lstStyle/>
          <a:p>
            <a:r>
              <a:rPr lang="el-GR" dirty="0"/>
              <a:t>Το δάπεδο πρέπει να είναι στεγανό όπου να καθαρίζεται και να απολυμαίνεται εύκολα. Να διευκολύνεται η απορροή του νερού ή να υπάρχει σύστημα αποχέτευσης.</a:t>
            </a:r>
          </a:p>
          <a:p>
            <a:r>
              <a:rPr lang="el-GR" dirty="0"/>
              <a:t>Οι τοίχοι απαραίτητα να είναι </a:t>
            </a:r>
            <a:r>
              <a:rPr lang="el-GR" dirty="0" err="1"/>
              <a:t>ανθεντικοί</a:t>
            </a:r>
            <a:r>
              <a:rPr lang="el-GR" dirty="0"/>
              <a:t> , λείοι αδιαπότιστοι και να καθαρίζονται εύκολα.</a:t>
            </a:r>
          </a:p>
          <a:p>
            <a:r>
              <a:rPr lang="el-GR" dirty="0"/>
              <a:t>Η επίστρωση του τοίχου μπορεί να γίνει με πλακάκια , ελαιοχρωματισμό ή χρωματισμό με εποξικές βαφές ή βιομηχανικά Πάνελ με σιλικόνη στους αρμούς και στρογγυλεμένες γωνίες.</a:t>
            </a:r>
          </a:p>
          <a:p>
            <a:r>
              <a:rPr lang="el-GR" dirty="0"/>
              <a:t>Χρειάζεται μόνωση κυρίως περιμετρικά και για όλα το χώρο.</a:t>
            </a:r>
          </a:p>
          <a:p>
            <a:r>
              <a:rPr lang="el-GR" dirty="0"/>
              <a:t>Η θερμοκρασία χώρου θα πρέπει να είναι 15° C το ανώτερο και υγρασία 90 - 100 % .</a:t>
            </a:r>
          </a:p>
          <a:p>
            <a:r>
              <a:rPr lang="el-GR" dirty="0"/>
              <a:t>Η οροφή θα πρέπει να καθαρίζεται εύκολα.</a:t>
            </a:r>
          </a:p>
          <a:p>
            <a:r>
              <a:rPr lang="el-GR" dirty="0"/>
              <a:t>Να μην είναι ξύλινη και το ύψος την να είναι στα 3m το ελάχιστο.</a:t>
            </a:r>
          </a:p>
          <a:p>
            <a:r>
              <a:rPr lang="el-GR" dirty="0"/>
              <a:t>Οι πόρτες να </a:t>
            </a:r>
            <a:r>
              <a:rPr lang="el-GR" dirty="0" err="1"/>
              <a:t>ανοίγούν</a:t>
            </a:r>
            <a:r>
              <a:rPr lang="el-GR" dirty="0"/>
              <a:t> με πίεση στο κέντρο.</a:t>
            </a:r>
          </a:p>
        </p:txBody>
      </p:sp>
      <p:sp>
        <p:nvSpPr>
          <p:cNvPr id="4" name="Θέση ημερομηνίας 3">
            <a:extLst>
              <a:ext uri="{FF2B5EF4-FFF2-40B4-BE49-F238E27FC236}">
                <a16:creationId xmlns:a16="http://schemas.microsoft.com/office/drawing/2014/main" id="{18342E4A-B6CF-0924-5C69-6DB60B69DEBD}"/>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3081609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C1653E8-DFA3-28DE-955A-1FA5387E368D}"/>
              </a:ext>
            </a:extLst>
          </p:cNvPr>
          <p:cNvSpPr>
            <a:spLocks noGrp="1"/>
          </p:cNvSpPr>
          <p:nvPr>
            <p:ph type="title"/>
          </p:nvPr>
        </p:nvSpPr>
        <p:spPr/>
        <p:txBody>
          <a:bodyPr/>
          <a:lstStyle/>
          <a:p>
            <a:r>
              <a:rPr lang="el-GR" dirty="0"/>
              <a:t>ΜΟΝΑΔΕΣ ΤΥΠΟΠΟΙΗΣΗΣ ΚΑΙ ΕΠΕΞΕΡΓΑΣΙΑΣ ΑΛΙΕΥΜΑΤΩΝ</a:t>
            </a:r>
          </a:p>
        </p:txBody>
      </p:sp>
      <p:sp>
        <p:nvSpPr>
          <p:cNvPr id="3" name="Θέση περιεχομένου 2">
            <a:extLst>
              <a:ext uri="{FF2B5EF4-FFF2-40B4-BE49-F238E27FC236}">
                <a16:creationId xmlns:a16="http://schemas.microsoft.com/office/drawing/2014/main" id="{6436F30F-3535-F099-3C67-4C2243F49069}"/>
              </a:ext>
            </a:extLst>
          </p:cNvPr>
          <p:cNvSpPr>
            <a:spLocks noGrp="1"/>
          </p:cNvSpPr>
          <p:nvPr>
            <p:ph idx="1"/>
          </p:nvPr>
        </p:nvSpPr>
        <p:spPr/>
        <p:txBody>
          <a:bodyPr>
            <a:normAutofit fontScale="62500" lnSpcReduction="20000"/>
          </a:bodyPr>
          <a:lstStyle/>
          <a:p>
            <a:r>
              <a:rPr lang="el-GR" b="1" i="0" dirty="0">
                <a:solidFill>
                  <a:srgbClr val="333333"/>
                </a:solidFill>
                <a:effectLst/>
                <a:latin typeface="Verdana" panose="020B0604030504040204" pitchFamily="34" charset="0"/>
              </a:rPr>
              <a:t>21-D &amp; A THEOMEAT A.E.:</a:t>
            </a:r>
            <a:r>
              <a:rPr lang="el-GR" b="0" i="0" dirty="0">
                <a:solidFill>
                  <a:srgbClr val="333333"/>
                </a:solidFill>
                <a:effectLst/>
                <a:latin typeface="Verdana" panose="020B0604030504040204" pitchFamily="34" charset="0"/>
              </a:rPr>
              <a:t> Αρχική σχεδίαση, τεχνικοοικονομική μελέτη μονάδας επεξεργασίας αλιευμάτων, στον Ασπρόπυργο Αττικής. Υπό κατασκευή. Τεχνικοί σύμβουλοι στην υλοποίηση της επένδυσης. </a:t>
            </a:r>
            <a:br>
              <a:rPr lang="el-GR" b="0" i="0" dirty="0">
                <a:solidFill>
                  <a:srgbClr val="333333"/>
                </a:solidFill>
                <a:effectLst/>
                <a:latin typeface="Verdana" panose="020B0604030504040204" pitchFamily="34" charset="0"/>
              </a:rPr>
            </a:br>
            <a:r>
              <a:rPr lang="el-GR" b="1" i="0" dirty="0">
                <a:solidFill>
                  <a:srgbClr val="333333"/>
                </a:solidFill>
                <a:effectLst/>
                <a:latin typeface="Verdana" panose="020B0604030504040204" pitchFamily="34" charset="0"/>
              </a:rPr>
              <a:t>22-ΑΔΑΜΗΣ Α.Β.Ε.Ε.:</a:t>
            </a:r>
            <a:r>
              <a:rPr lang="el-GR" b="0" i="0" dirty="0">
                <a:solidFill>
                  <a:srgbClr val="333333"/>
                </a:solidFill>
                <a:effectLst/>
                <a:latin typeface="Verdana" panose="020B0604030504040204" pitchFamily="34" charset="0"/>
              </a:rPr>
              <a:t> Μελέτη εκσυγχρονισμού – επέκτασης, </a:t>
            </a:r>
            <a:r>
              <a:rPr lang="el-GR" b="0" i="0" dirty="0" err="1">
                <a:solidFill>
                  <a:srgbClr val="333333"/>
                </a:solidFill>
                <a:effectLst/>
                <a:latin typeface="Verdana" panose="020B0604030504040204" pitchFamily="34" charset="0"/>
              </a:rPr>
              <a:t>τεχνικο</a:t>
            </a:r>
            <a:r>
              <a:rPr lang="el-GR" b="0" i="0" dirty="0">
                <a:solidFill>
                  <a:srgbClr val="333333"/>
                </a:solidFill>
                <a:effectLst/>
                <a:latin typeface="Verdana" panose="020B0604030504040204" pitchFamily="34" charset="0"/>
              </a:rPr>
              <a:t>-οικονομική μελέτη, έκδοση αδειών λειτουργίας, μελέτη εφαρμογής – προδιαγραφές, αξιολόγηση προσφορών, επίβλεψη της μονάδας Αλιπάστων, της εταιρείας, στον Ασπρόπυργο Δ. Αττικής. </a:t>
            </a:r>
            <a:br>
              <a:rPr lang="el-GR" b="0" i="0" dirty="0">
                <a:solidFill>
                  <a:srgbClr val="333333"/>
                </a:solidFill>
                <a:effectLst/>
                <a:latin typeface="Verdana" panose="020B0604030504040204" pitchFamily="34" charset="0"/>
              </a:rPr>
            </a:br>
            <a:r>
              <a:rPr lang="el-GR" b="1" i="0" dirty="0">
                <a:solidFill>
                  <a:srgbClr val="333333"/>
                </a:solidFill>
                <a:effectLst/>
                <a:latin typeface="Verdana" panose="020B0604030504040204" pitchFamily="34" charset="0"/>
              </a:rPr>
              <a:t>23-Ν. ΚΑΛΕΛΗΣ:</a:t>
            </a:r>
            <a:r>
              <a:rPr lang="el-GR" b="0" i="0" dirty="0">
                <a:solidFill>
                  <a:srgbClr val="333333"/>
                </a:solidFill>
                <a:effectLst/>
                <a:latin typeface="Verdana" panose="020B0604030504040204" pitchFamily="34" charset="0"/>
              </a:rPr>
              <a:t> Σχεδίαση, έκδοση αδειών, τεχνικοοικονομική μελέτη εκσυγχρονισμού της μονάδας επεξεργασίας – συσκευασίας αλιευμάτων της εταιρείας στη Ν. </a:t>
            </a:r>
            <a:r>
              <a:rPr lang="el-GR" b="0" i="0" dirty="0" err="1">
                <a:solidFill>
                  <a:srgbClr val="333333"/>
                </a:solidFill>
                <a:effectLst/>
                <a:latin typeface="Verdana" panose="020B0604030504040204" pitchFamily="34" charset="0"/>
              </a:rPr>
              <a:t>Πέραμο</a:t>
            </a:r>
            <a:r>
              <a:rPr lang="el-GR" b="0" i="0" dirty="0">
                <a:solidFill>
                  <a:srgbClr val="333333"/>
                </a:solidFill>
                <a:effectLst/>
                <a:latin typeface="Verdana" panose="020B0604030504040204" pitchFamily="34" charset="0"/>
              </a:rPr>
              <a:t> Δ. Αττικής. </a:t>
            </a:r>
            <a:br>
              <a:rPr lang="el-GR" b="0" i="0" dirty="0">
                <a:solidFill>
                  <a:srgbClr val="333333"/>
                </a:solidFill>
                <a:effectLst/>
                <a:latin typeface="Verdana" panose="020B0604030504040204" pitchFamily="34" charset="0"/>
              </a:rPr>
            </a:br>
            <a:r>
              <a:rPr lang="el-GR" b="1" i="0" dirty="0">
                <a:solidFill>
                  <a:srgbClr val="333333"/>
                </a:solidFill>
                <a:effectLst/>
                <a:latin typeface="Verdana" panose="020B0604030504040204" pitchFamily="34" charset="0"/>
              </a:rPr>
              <a:t>24-ΓΟΡΓΟΝΑ Ε.Π.Ε.:</a:t>
            </a:r>
            <a:r>
              <a:rPr lang="el-GR" b="0" i="0" dirty="0">
                <a:solidFill>
                  <a:srgbClr val="333333"/>
                </a:solidFill>
                <a:effectLst/>
                <a:latin typeface="Verdana" panose="020B0604030504040204" pitchFamily="34" charset="0"/>
              </a:rPr>
              <a:t> Σχεδίαση, έκδοση αδειών, μελέτες εφαρμογής – προδιαγραφές και αξιολόγηση εξοπλισμού μονάδας τυποποίησης και επεξεργασίας αλιευμάτων της εταιρείας, στον Πύργο Ηλείας. </a:t>
            </a:r>
            <a:r>
              <a:rPr lang="el-GR" b="1" i="0" dirty="0">
                <a:solidFill>
                  <a:srgbClr val="333333"/>
                </a:solidFill>
                <a:effectLst/>
                <a:latin typeface="Verdana" panose="020B0604030504040204" pitchFamily="34" charset="0"/>
              </a:rPr>
              <a:t>25-Δ. ΑΝΑΣΤΑΣΗ Α.Β.Ε.Ε.:</a:t>
            </a:r>
            <a:r>
              <a:rPr lang="el-GR" b="0" i="0" dirty="0">
                <a:solidFill>
                  <a:srgbClr val="333333"/>
                </a:solidFill>
                <a:effectLst/>
                <a:latin typeface="Verdana" panose="020B0604030504040204" pitchFamily="34" charset="0"/>
              </a:rPr>
              <a:t> Σχεδίαση – τεχνικοοικονομική μελέτη – έκδοση αδειών μονάδας συσκευασίας – μεταποίησης αλιευμάτων της εταιρείας στη Ρόδο. </a:t>
            </a:r>
            <a:br>
              <a:rPr lang="el-GR" b="0" i="0" dirty="0">
                <a:solidFill>
                  <a:srgbClr val="333333"/>
                </a:solidFill>
                <a:effectLst/>
                <a:latin typeface="Verdana" panose="020B0604030504040204" pitchFamily="34" charset="0"/>
              </a:rPr>
            </a:br>
            <a:r>
              <a:rPr lang="el-GR" b="1" i="0" dirty="0">
                <a:solidFill>
                  <a:srgbClr val="333333"/>
                </a:solidFill>
                <a:effectLst/>
                <a:latin typeface="Verdana" panose="020B0604030504040204" pitchFamily="34" charset="0"/>
              </a:rPr>
              <a:t>26-ΙΧΘΥΟΚΑΛΛΙΕΡΓΕΙΕΣ ΣΟΛΟΜΟΥ ΓΟΡΓΟΠΟΤΑΜΟΣ Α.Ε. – AURORA  SALMON:</a:t>
            </a:r>
            <a:r>
              <a:rPr lang="el-GR" b="0" i="0" dirty="0">
                <a:solidFill>
                  <a:srgbClr val="333333"/>
                </a:solidFill>
                <a:effectLst/>
                <a:latin typeface="Verdana" panose="020B0604030504040204" pitchFamily="34" charset="0"/>
              </a:rPr>
              <a:t> Σχεδίαση, τεχνικοοικονομική μελέτη του συσκευαστηρίου  ψαριών της εταιρείας στη ΒΙ.ΠΕ. Λαμίας. </a:t>
            </a:r>
            <a:br>
              <a:rPr lang="el-GR" b="0" i="0" dirty="0">
                <a:solidFill>
                  <a:srgbClr val="333333"/>
                </a:solidFill>
                <a:effectLst/>
                <a:latin typeface="Verdana" panose="020B0604030504040204" pitchFamily="34" charset="0"/>
              </a:rPr>
            </a:br>
            <a:r>
              <a:rPr lang="el-GR" b="1" i="0" dirty="0">
                <a:solidFill>
                  <a:srgbClr val="333333"/>
                </a:solidFill>
                <a:effectLst/>
                <a:latin typeface="Verdana" panose="020B0604030504040204" pitchFamily="34" charset="0"/>
              </a:rPr>
              <a:t>27-ΧΑΤΖΗΣΩΤΗΡΙΟΥ ΑΘΑΝΑΣΙΟΣ:</a:t>
            </a:r>
            <a:r>
              <a:rPr lang="el-GR" b="0" i="0" dirty="0">
                <a:solidFill>
                  <a:srgbClr val="333333"/>
                </a:solidFill>
                <a:effectLst/>
                <a:latin typeface="Verdana" panose="020B0604030504040204" pitchFamily="34" charset="0"/>
              </a:rPr>
              <a:t> Σχεδίαση, τεχνικοοικονομική μελέτη, έκδοση αδειών λειτουργίας, μελέτη εφαρμογής – προδιαγραφές, αξιολόγηση προσφορών, μελέτη συστήματος επεξεργασίας λυμάτων της μονάδας επεξεργασίας αλιευμάτων της εταιρείας στη  </a:t>
            </a:r>
            <a:r>
              <a:rPr lang="el-GR" b="0" i="0" dirty="0" err="1">
                <a:solidFill>
                  <a:srgbClr val="333333"/>
                </a:solidFill>
                <a:effectLst/>
                <a:latin typeface="Verdana" panose="020B0604030504040204" pitchFamily="34" charset="0"/>
              </a:rPr>
              <a:t>Ν.Μηχανιώνα</a:t>
            </a:r>
            <a:r>
              <a:rPr lang="el-GR" b="0" i="0" dirty="0">
                <a:solidFill>
                  <a:srgbClr val="333333"/>
                </a:solidFill>
                <a:effectLst/>
                <a:latin typeface="Verdana" panose="020B0604030504040204" pitchFamily="34" charset="0"/>
              </a:rPr>
              <a:t>  Θεσσαλονίκης. </a:t>
            </a:r>
            <a:br>
              <a:rPr lang="el-GR" b="0" i="0" dirty="0">
                <a:solidFill>
                  <a:srgbClr val="333333"/>
                </a:solidFill>
                <a:effectLst/>
                <a:latin typeface="Verdana" panose="020B0604030504040204" pitchFamily="34" charset="0"/>
              </a:rPr>
            </a:br>
            <a:r>
              <a:rPr lang="el-GR" b="1" i="0" dirty="0">
                <a:solidFill>
                  <a:srgbClr val="333333"/>
                </a:solidFill>
                <a:effectLst/>
                <a:latin typeface="Verdana" panose="020B0604030504040204" pitchFamily="34" charset="0"/>
              </a:rPr>
              <a:t>28-Γ. ΚΑΛΟΣ ΑΛΙΕΥΜΑΤΑ Α.Ε.:</a:t>
            </a:r>
            <a:r>
              <a:rPr lang="el-GR" b="0" i="0" dirty="0">
                <a:solidFill>
                  <a:srgbClr val="333333"/>
                </a:solidFill>
                <a:effectLst/>
                <a:latin typeface="Verdana" panose="020B0604030504040204" pitchFamily="34" charset="0"/>
              </a:rPr>
              <a:t> Σχεδίαση, τεχνικοοικονομική μελέτη, έκδοση αδειών, μελέτη εφαρμογής – προδιαγραφές, αξιολόγηση  προσφορών, μελέτη συστήματος επεξεργασίας λυμάτων, επίβλεψη της μονάδας επεξεργασίας – τυποποίησης αλιευμάτων της εταιρείας στη Λευκάδα.</a:t>
            </a:r>
            <a:br>
              <a:rPr lang="el-GR" b="0" i="0" dirty="0">
                <a:solidFill>
                  <a:srgbClr val="333333"/>
                </a:solidFill>
                <a:effectLst/>
                <a:latin typeface="Verdana" panose="020B0604030504040204" pitchFamily="34" charset="0"/>
              </a:rPr>
            </a:br>
            <a:r>
              <a:rPr lang="el-GR" b="1" i="0" dirty="0">
                <a:solidFill>
                  <a:srgbClr val="333333"/>
                </a:solidFill>
                <a:effectLst/>
                <a:latin typeface="Verdana" panose="020B0604030504040204" pitchFamily="34" charset="0"/>
              </a:rPr>
              <a:t>29-Χ. Ι. ΠΑΝΤΑΖΗΣ Α.Ε.:</a:t>
            </a:r>
            <a:r>
              <a:rPr lang="el-GR" b="0" i="0" dirty="0">
                <a:solidFill>
                  <a:srgbClr val="333333"/>
                </a:solidFill>
                <a:effectLst/>
                <a:latin typeface="Verdana" panose="020B0604030504040204" pitchFamily="34" charset="0"/>
              </a:rPr>
              <a:t> Σχεδίαση, τεχνικοοικονομική μελέτη, έκδοση αδειών, μελέτη εφαρμογής – προδιαγραφές, αξιολόγηση προσφορών, μελέτη συστήματος επεξεργασίας λυμάτων, επίβλεψη, ίδρυσης ψυκτικών θαλάμων της εταιρείας στο </a:t>
            </a:r>
            <a:r>
              <a:rPr lang="el-GR" b="0" i="0" dirty="0" err="1">
                <a:solidFill>
                  <a:srgbClr val="333333"/>
                </a:solidFill>
                <a:effectLst/>
                <a:latin typeface="Verdana" panose="020B0604030504040204" pitchFamily="34" charset="0"/>
              </a:rPr>
              <a:t>Σχηματάρι</a:t>
            </a:r>
            <a:r>
              <a:rPr lang="el-GR" b="0" i="0" dirty="0">
                <a:solidFill>
                  <a:srgbClr val="333333"/>
                </a:solidFill>
                <a:effectLst/>
                <a:latin typeface="Verdana" panose="020B0604030504040204" pitchFamily="34" charset="0"/>
              </a:rPr>
              <a:t> Βοιωτίας.</a:t>
            </a:r>
            <a:br>
              <a:rPr lang="el-GR" b="0" i="0" dirty="0">
                <a:solidFill>
                  <a:srgbClr val="333333"/>
                </a:solidFill>
                <a:effectLst/>
                <a:latin typeface="Verdana" panose="020B0604030504040204" pitchFamily="34" charset="0"/>
              </a:rPr>
            </a:br>
            <a:r>
              <a:rPr lang="el-GR" b="1" i="0" dirty="0">
                <a:solidFill>
                  <a:srgbClr val="333333"/>
                </a:solidFill>
                <a:effectLst/>
                <a:latin typeface="Verdana" panose="020B0604030504040204" pitchFamily="34" charset="0"/>
              </a:rPr>
              <a:t>30-FISH PACK Α.Ε.:</a:t>
            </a:r>
            <a:r>
              <a:rPr lang="el-GR" b="0" i="0" dirty="0">
                <a:solidFill>
                  <a:srgbClr val="333333"/>
                </a:solidFill>
                <a:effectLst/>
                <a:latin typeface="Verdana" panose="020B0604030504040204" pitchFamily="34" charset="0"/>
              </a:rPr>
              <a:t> Σχεδίαση, έκδοση αδειών, ίδρυσης συσκευαστηρίου νωπών αλιευμάτων. </a:t>
            </a:r>
            <a:endParaRPr lang="el-GR" dirty="0"/>
          </a:p>
        </p:txBody>
      </p:sp>
      <p:sp>
        <p:nvSpPr>
          <p:cNvPr id="4" name="Θέση ημερομηνίας 3">
            <a:extLst>
              <a:ext uri="{FF2B5EF4-FFF2-40B4-BE49-F238E27FC236}">
                <a16:creationId xmlns:a16="http://schemas.microsoft.com/office/drawing/2014/main" id="{869615D1-B12A-36C7-96E4-230F4C81D5F1}"/>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28770259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49C7A5-303B-FBCB-D493-6F87AEAA5294}"/>
              </a:ext>
            </a:extLst>
          </p:cNvPr>
          <p:cNvSpPr>
            <a:spLocks noGrp="1"/>
          </p:cNvSpPr>
          <p:nvPr>
            <p:ph type="title"/>
          </p:nvPr>
        </p:nvSpPr>
        <p:spPr>
          <a:xfrm>
            <a:off x="1252556" y="368571"/>
            <a:ext cx="10058400" cy="1450757"/>
          </a:xfrm>
        </p:spPr>
        <p:txBody>
          <a:bodyPr>
            <a:normAutofit/>
          </a:bodyPr>
          <a:lstStyle/>
          <a:p>
            <a:r>
              <a:rPr lang="el-GR" dirty="0"/>
              <a:t>Προδιαγραφές χώρου φόρτωσης του προϊόντος</a:t>
            </a:r>
          </a:p>
        </p:txBody>
      </p:sp>
      <p:sp>
        <p:nvSpPr>
          <p:cNvPr id="3" name="Θέση περιεχομένου 2">
            <a:extLst>
              <a:ext uri="{FF2B5EF4-FFF2-40B4-BE49-F238E27FC236}">
                <a16:creationId xmlns:a16="http://schemas.microsoft.com/office/drawing/2014/main" id="{5279CB77-EA14-B2E3-4472-61E1F5A2991D}"/>
              </a:ext>
            </a:extLst>
          </p:cNvPr>
          <p:cNvSpPr>
            <a:spLocks noGrp="1"/>
          </p:cNvSpPr>
          <p:nvPr>
            <p:ph idx="1"/>
          </p:nvPr>
        </p:nvSpPr>
        <p:spPr/>
        <p:txBody>
          <a:bodyPr>
            <a:normAutofit/>
          </a:bodyPr>
          <a:lstStyle/>
          <a:p>
            <a:r>
              <a:rPr lang="el-GR" dirty="0"/>
              <a:t>Απαραίτητος είναι ο επαρκής εξαερισμός για πιθανούς υδρατμούς.</a:t>
            </a:r>
          </a:p>
          <a:p>
            <a:r>
              <a:rPr lang="el-GR" dirty="0"/>
              <a:t>Υφίσταται να υπάρχει ομοιόμορφος φωτισμός των 200 </a:t>
            </a:r>
            <a:r>
              <a:rPr lang="el-GR" dirty="0" err="1"/>
              <a:t>Lux</a:t>
            </a:r>
            <a:r>
              <a:rPr lang="el-GR" dirty="0"/>
              <a:t> .</a:t>
            </a:r>
          </a:p>
          <a:p>
            <a:r>
              <a:rPr lang="el-GR" dirty="0"/>
              <a:t>Βόθρος στεγανός για υγρά απόβλητα ή σύνδεση με κεντρικό αποχετευτικό δίκτυο. Τα σιφώνια και στις δύο περιπτώσεις θα πρέπει να είναι μη επιστροφής.</a:t>
            </a:r>
          </a:p>
          <a:p>
            <a:r>
              <a:rPr lang="el-GR" dirty="0"/>
              <a:t>Ο εξοπλισμός του χώρου συμπεριλαμβάνει τους χειροκίνητους φορτωτές .</a:t>
            </a:r>
          </a:p>
          <a:p>
            <a:r>
              <a:rPr lang="el-GR" dirty="0"/>
              <a:t>Απαραίτητα υπάρχουν υδατοστεγές παροχές ρεύματος σε όλους τους χώρους.</a:t>
            </a:r>
          </a:p>
          <a:p>
            <a:r>
              <a:rPr lang="el-GR" dirty="0"/>
              <a:t>Το προσωπικό είναι τέσσερις ή πέντε οι εργάτες .</a:t>
            </a:r>
          </a:p>
        </p:txBody>
      </p:sp>
      <p:sp>
        <p:nvSpPr>
          <p:cNvPr id="4" name="Θέση ημερομηνίας 3">
            <a:extLst>
              <a:ext uri="{FF2B5EF4-FFF2-40B4-BE49-F238E27FC236}">
                <a16:creationId xmlns:a16="http://schemas.microsoft.com/office/drawing/2014/main" id="{18342E4A-B6CF-0924-5C69-6DB60B69DEBD}"/>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1577367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49C7A5-303B-FBCB-D493-6F87AEAA5294}"/>
              </a:ext>
            </a:extLst>
          </p:cNvPr>
          <p:cNvSpPr>
            <a:spLocks noGrp="1"/>
          </p:cNvSpPr>
          <p:nvPr>
            <p:ph type="title"/>
          </p:nvPr>
        </p:nvSpPr>
        <p:spPr>
          <a:xfrm>
            <a:off x="1252556" y="368571"/>
            <a:ext cx="10058400" cy="1450757"/>
          </a:xfrm>
        </p:spPr>
        <p:txBody>
          <a:bodyPr>
            <a:normAutofit/>
          </a:bodyPr>
          <a:lstStyle/>
          <a:p>
            <a:r>
              <a:rPr lang="el-GR" dirty="0"/>
              <a:t>Προδιαγραφές χώρου πλυσίματος της </a:t>
            </a:r>
            <a:r>
              <a:rPr lang="el-GR" dirty="0" err="1"/>
              <a:t>βούτας</a:t>
            </a:r>
            <a:endParaRPr lang="el-GR" dirty="0"/>
          </a:p>
        </p:txBody>
      </p:sp>
      <p:sp>
        <p:nvSpPr>
          <p:cNvPr id="3" name="Θέση περιεχομένου 2">
            <a:extLst>
              <a:ext uri="{FF2B5EF4-FFF2-40B4-BE49-F238E27FC236}">
                <a16:creationId xmlns:a16="http://schemas.microsoft.com/office/drawing/2014/main" id="{5279CB77-EA14-B2E3-4472-61E1F5A2991D}"/>
              </a:ext>
            </a:extLst>
          </p:cNvPr>
          <p:cNvSpPr>
            <a:spLocks noGrp="1"/>
          </p:cNvSpPr>
          <p:nvPr>
            <p:ph idx="1"/>
          </p:nvPr>
        </p:nvSpPr>
        <p:spPr/>
        <p:txBody>
          <a:bodyPr>
            <a:normAutofit/>
          </a:bodyPr>
          <a:lstStyle/>
          <a:p>
            <a:r>
              <a:rPr lang="el-GR" dirty="0"/>
              <a:t>Το δάπεδο πρέπει να είναι στεγανό όπου να καθαρίζεται και να απολυμαίνεται εύκολα. Να διευκολύνεται η απορροή του νερού ή να υπάρχει σύστημα αποχέτευσης.</a:t>
            </a:r>
          </a:p>
          <a:p>
            <a:r>
              <a:rPr lang="el-GR" dirty="0"/>
              <a:t>Οι τοίχοι απαραίτητα να είναι </a:t>
            </a:r>
            <a:r>
              <a:rPr lang="el-GR" dirty="0" err="1"/>
              <a:t>ανθεντικοί</a:t>
            </a:r>
            <a:r>
              <a:rPr lang="el-GR" dirty="0"/>
              <a:t> , λείοι αδιαπότιστοι και να καθαρίζονται εύκολα.</a:t>
            </a:r>
          </a:p>
          <a:p>
            <a:r>
              <a:rPr lang="el-GR" dirty="0"/>
              <a:t>Η επίστρωση του τοίχου μπορεί να γίνει με πλακάκια , ελαιοχρωματισμό ή χρωματισμό με εποξικές βαφές ή βιομηχανικά Πάνελ με σιλικόνη στους αρμούς και στρογγυλεμένες γωνίες.</a:t>
            </a:r>
          </a:p>
          <a:p>
            <a:r>
              <a:rPr lang="el-GR" dirty="0"/>
              <a:t>Η μόνωση είναι επιθυμητή αλλά όχι απαραίτητη.</a:t>
            </a:r>
          </a:p>
          <a:p>
            <a:r>
              <a:rPr lang="el-GR" dirty="0"/>
              <a:t>Η θερμοκρασία χώρου θα πρέπει να είναι 20° C το ανώτερο και υγρασία 90 - 100 % .</a:t>
            </a:r>
          </a:p>
          <a:p>
            <a:r>
              <a:rPr lang="el-GR" dirty="0"/>
              <a:t>Η οροφή θα πρέπει να καθαρίζεται εύκολα.</a:t>
            </a:r>
          </a:p>
        </p:txBody>
      </p:sp>
      <p:sp>
        <p:nvSpPr>
          <p:cNvPr id="4" name="Θέση ημερομηνίας 3">
            <a:extLst>
              <a:ext uri="{FF2B5EF4-FFF2-40B4-BE49-F238E27FC236}">
                <a16:creationId xmlns:a16="http://schemas.microsoft.com/office/drawing/2014/main" id="{18342E4A-B6CF-0924-5C69-6DB60B69DEBD}"/>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29334353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49C7A5-303B-FBCB-D493-6F87AEAA5294}"/>
              </a:ext>
            </a:extLst>
          </p:cNvPr>
          <p:cNvSpPr>
            <a:spLocks noGrp="1"/>
          </p:cNvSpPr>
          <p:nvPr>
            <p:ph type="title"/>
          </p:nvPr>
        </p:nvSpPr>
        <p:spPr>
          <a:xfrm>
            <a:off x="1252556" y="368571"/>
            <a:ext cx="10058400" cy="1450757"/>
          </a:xfrm>
        </p:spPr>
        <p:txBody>
          <a:bodyPr>
            <a:normAutofit/>
          </a:bodyPr>
          <a:lstStyle/>
          <a:p>
            <a:r>
              <a:rPr lang="el-GR" dirty="0"/>
              <a:t>Προδιαγραφές χώρου πλυσίματος της </a:t>
            </a:r>
            <a:r>
              <a:rPr lang="el-GR" dirty="0" err="1"/>
              <a:t>βούτας</a:t>
            </a:r>
            <a:endParaRPr lang="el-GR" dirty="0"/>
          </a:p>
        </p:txBody>
      </p:sp>
      <p:sp>
        <p:nvSpPr>
          <p:cNvPr id="3" name="Θέση περιεχομένου 2">
            <a:extLst>
              <a:ext uri="{FF2B5EF4-FFF2-40B4-BE49-F238E27FC236}">
                <a16:creationId xmlns:a16="http://schemas.microsoft.com/office/drawing/2014/main" id="{5279CB77-EA14-B2E3-4472-61E1F5A2991D}"/>
              </a:ext>
            </a:extLst>
          </p:cNvPr>
          <p:cNvSpPr>
            <a:spLocks noGrp="1"/>
          </p:cNvSpPr>
          <p:nvPr>
            <p:ph idx="1"/>
          </p:nvPr>
        </p:nvSpPr>
        <p:spPr/>
        <p:txBody>
          <a:bodyPr>
            <a:normAutofit/>
          </a:bodyPr>
          <a:lstStyle/>
          <a:p>
            <a:r>
              <a:rPr lang="el-GR" dirty="0"/>
              <a:t>Να μην είναι ξύλινη και το ύψος την να είναι στα 3m το ελάχιστο.</a:t>
            </a:r>
          </a:p>
          <a:p>
            <a:r>
              <a:rPr lang="el-GR" dirty="0"/>
              <a:t>Οι πόρτες δεν είναι απαραίτητες.</a:t>
            </a:r>
          </a:p>
          <a:p>
            <a:r>
              <a:rPr lang="el-GR" dirty="0"/>
              <a:t>Απαραίτητος είναι ο επαρκής εξαερισμός για πιθανούς υδρατμούς.</a:t>
            </a:r>
          </a:p>
          <a:p>
            <a:r>
              <a:rPr lang="el-GR" dirty="0"/>
              <a:t>Υφίσταται να υπάρχει ομοιόμορφος φωτισμός των 200 </a:t>
            </a:r>
            <a:r>
              <a:rPr lang="el-GR" dirty="0" err="1"/>
              <a:t>Lux</a:t>
            </a:r>
            <a:r>
              <a:rPr lang="el-GR" dirty="0"/>
              <a:t> .</a:t>
            </a:r>
          </a:p>
          <a:p>
            <a:r>
              <a:rPr lang="el-GR" dirty="0"/>
              <a:t>Βόθρος στεγανός για υγρά απόβλητα ή σύνδεση με κεντρικό αποχετευτικό δίκτυο. Τα σιφώνια και στις δυο περιπτώσεις θα πρέπει να είναι μη επιστροφής.</a:t>
            </a:r>
          </a:p>
          <a:p>
            <a:r>
              <a:rPr lang="el-GR" dirty="0"/>
              <a:t>Ο εξοπλισμός του χώρου συμπεριλαμβάνει το πλυντήριο ατμού και χλωρίνης .</a:t>
            </a:r>
          </a:p>
          <a:p>
            <a:r>
              <a:rPr lang="el-GR" dirty="0"/>
              <a:t>Το προσωπικό είναι δύο ή τρεις εργάτες καθαρισμού .</a:t>
            </a:r>
          </a:p>
        </p:txBody>
      </p:sp>
      <p:sp>
        <p:nvSpPr>
          <p:cNvPr id="4" name="Θέση ημερομηνίας 3">
            <a:extLst>
              <a:ext uri="{FF2B5EF4-FFF2-40B4-BE49-F238E27FC236}">
                <a16:creationId xmlns:a16="http://schemas.microsoft.com/office/drawing/2014/main" id="{18342E4A-B6CF-0924-5C69-6DB60B69DEBD}"/>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35827821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49C7A5-303B-FBCB-D493-6F87AEAA5294}"/>
              </a:ext>
            </a:extLst>
          </p:cNvPr>
          <p:cNvSpPr>
            <a:spLocks noGrp="1"/>
          </p:cNvSpPr>
          <p:nvPr>
            <p:ph type="title"/>
          </p:nvPr>
        </p:nvSpPr>
        <p:spPr>
          <a:xfrm>
            <a:off x="1252556" y="368571"/>
            <a:ext cx="10058400" cy="1450757"/>
          </a:xfrm>
        </p:spPr>
        <p:txBody>
          <a:bodyPr>
            <a:normAutofit/>
          </a:bodyPr>
          <a:lstStyle/>
          <a:p>
            <a:r>
              <a:rPr lang="el-GR" dirty="0"/>
              <a:t>Προδιαγραφές χώρου γεμίσματος της </a:t>
            </a:r>
            <a:r>
              <a:rPr lang="el-GR" dirty="0" err="1"/>
              <a:t>βούτας</a:t>
            </a:r>
            <a:endParaRPr lang="el-GR" dirty="0"/>
          </a:p>
        </p:txBody>
      </p:sp>
      <p:sp>
        <p:nvSpPr>
          <p:cNvPr id="3" name="Θέση περιεχομένου 2">
            <a:extLst>
              <a:ext uri="{FF2B5EF4-FFF2-40B4-BE49-F238E27FC236}">
                <a16:creationId xmlns:a16="http://schemas.microsoft.com/office/drawing/2014/main" id="{5279CB77-EA14-B2E3-4472-61E1F5A2991D}"/>
              </a:ext>
            </a:extLst>
          </p:cNvPr>
          <p:cNvSpPr>
            <a:spLocks noGrp="1"/>
          </p:cNvSpPr>
          <p:nvPr>
            <p:ph idx="1"/>
          </p:nvPr>
        </p:nvSpPr>
        <p:spPr/>
        <p:txBody>
          <a:bodyPr>
            <a:normAutofit/>
          </a:bodyPr>
          <a:lstStyle/>
          <a:p>
            <a:r>
              <a:rPr lang="el-GR" dirty="0"/>
              <a:t>Το δάπεδο πρέπει να είναι στεγανό όπου να καθαρίζεται και να απολυμαίνεται εύκολα. Να διευκολύνεται η απορροή του νερού ή να υπάρχει σύστημα αποχέτευσης.</a:t>
            </a:r>
          </a:p>
          <a:p>
            <a:r>
              <a:rPr lang="el-GR" dirty="0"/>
              <a:t>Οι τοίχοι απαραίτητα να είναι </a:t>
            </a:r>
            <a:r>
              <a:rPr lang="el-GR" dirty="0" err="1"/>
              <a:t>ανθεντικοί</a:t>
            </a:r>
            <a:r>
              <a:rPr lang="el-GR" dirty="0"/>
              <a:t> , λείοι αδιαπότιστοι και να καθαρίζονται εύκολα.</a:t>
            </a:r>
          </a:p>
          <a:p>
            <a:r>
              <a:rPr lang="el-GR" dirty="0"/>
              <a:t>Η επίστρωση του τοίχου μπορεί να γίνει με πλακάκια , ελαιοχρωματισμό ή χρωματισμό με εποξικές βαφές ή βιομηχανικά Πάνελ με σιλικόνη στους αρμούς και στρογγυλεμένες γωνίες.</a:t>
            </a:r>
          </a:p>
          <a:p>
            <a:r>
              <a:rPr lang="el-GR" dirty="0"/>
              <a:t>Χρειάζεται μόνωση κυρίως περιμετρικά και για όλα το χώρο.</a:t>
            </a:r>
          </a:p>
          <a:p>
            <a:r>
              <a:rPr lang="el-GR" dirty="0"/>
              <a:t>Η θερμοκρασία χώρου θα πρέπει να είναι 12° C το ανώτερο και υγρασία 90 - 100 %</a:t>
            </a:r>
          </a:p>
        </p:txBody>
      </p:sp>
      <p:sp>
        <p:nvSpPr>
          <p:cNvPr id="4" name="Θέση ημερομηνίας 3">
            <a:extLst>
              <a:ext uri="{FF2B5EF4-FFF2-40B4-BE49-F238E27FC236}">
                <a16:creationId xmlns:a16="http://schemas.microsoft.com/office/drawing/2014/main" id="{18342E4A-B6CF-0924-5C69-6DB60B69DEBD}"/>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16378572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49C7A5-303B-FBCB-D493-6F87AEAA5294}"/>
              </a:ext>
            </a:extLst>
          </p:cNvPr>
          <p:cNvSpPr>
            <a:spLocks noGrp="1"/>
          </p:cNvSpPr>
          <p:nvPr>
            <p:ph type="title"/>
          </p:nvPr>
        </p:nvSpPr>
        <p:spPr>
          <a:xfrm>
            <a:off x="1252556" y="368571"/>
            <a:ext cx="10058400" cy="1450757"/>
          </a:xfrm>
        </p:spPr>
        <p:txBody>
          <a:bodyPr>
            <a:normAutofit/>
          </a:bodyPr>
          <a:lstStyle/>
          <a:p>
            <a:r>
              <a:rPr lang="el-GR" dirty="0"/>
              <a:t>Προδιαγραφές χώρου γεμίσματος της </a:t>
            </a:r>
            <a:r>
              <a:rPr lang="el-GR" dirty="0" err="1"/>
              <a:t>βούτας</a:t>
            </a:r>
            <a:endParaRPr lang="el-GR" dirty="0"/>
          </a:p>
        </p:txBody>
      </p:sp>
      <p:sp>
        <p:nvSpPr>
          <p:cNvPr id="3" name="Θέση περιεχομένου 2">
            <a:extLst>
              <a:ext uri="{FF2B5EF4-FFF2-40B4-BE49-F238E27FC236}">
                <a16:creationId xmlns:a16="http://schemas.microsoft.com/office/drawing/2014/main" id="{5279CB77-EA14-B2E3-4472-61E1F5A2991D}"/>
              </a:ext>
            </a:extLst>
          </p:cNvPr>
          <p:cNvSpPr>
            <a:spLocks noGrp="1"/>
          </p:cNvSpPr>
          <p:nvPr>
            <p:ph idx="1"/>
          </p:nvPr>
        </p:nvSpPr>
        <p:spPr/>
        <p:txBody>
          <a:bodyPr>
            <a:normAutofit fontScale="85000" lnSpcReduction="20000"/>
          </a:bodyPr>
          <a:lstStyle/>
          <a:p>
            <a:r>
              <a:rPr lang="el-GR" dirty="0"/>
              <a:t>Η οροφή θα πρέπει να καθαρίζεται εύκολα.</a:t>
            </a:r>
          </a:p>
          <a:p>
            <a:r>
              <a:rPr lang="el-GR" dirty="0"/>
              <a:t>Να μην είναι ξύλινη και το ύψος την να είναι στα 3m το ελάχιστο.</a:t>
            </a:r>
          </a:p>
          <a:p>
            <a:r>
              <a:rPr lang="el-GR" dirty="0"/>
              <a:t>Οι πόρτες να ανοίγουν με πίεση στο κέντρο.</a:t>
            </a:r>
          </a:p>
          <a:p>
            <a:r>
              <a:rPr lang="el-GR" dirty="0"/>
              <a:t>Απαραίτητος είναι ο επαρκής εξαερισμός για πιθανούς υδρατμούς.</a:t>
            </a:r>
          </a:p>
          <a:p>
            <a:r>
              <a:rPr lang="el-GR" dirty="0"/>
              <a:t>Υφίσταται να υπάρχει ομοιόμορφος φωτισμός των 200 </a:t>
            </a:r>
            <a:r>
              <a:rPr lang="el-GR" dirty="0" err="1"/>
              <a:t>Lux</a:t>
            </a:r>
            <a:r>
              <a:rPr lang="el-GR" dirty="0"/>
              <a:t> .</a:t>
            </a:r>
          </a:p>
          <a:p>
            <a:r>
              <a:rPr lang="el-GR" dirty="0"/>
              <a:t>Βόθρος στεγανός για υγρά απόβλητα ή σύνδεση με κεντρικό αποχετευτικό δίκτυο. Τα σιφώνια και στις δύο περιπτώσεις θα πρέπει να είναι μη επιστροφής.</a:t>
            </a:r>
          </a:p>
          <a:p>
            <a:r>
              <a:rPr lang="el-GR" dirty="0"/>
              <a:t> Ο εξοπλισμός του χώρου συμπεριλαμβάνει κυλιόμενες παλέτες μεταφοράς </a:t>
            </a:r>
            <a:r>
              <a:rPr lang="el-GR" dirty="0" err="1"/>
              <a:t>βούτας</a:t>
            </a:r>
            <a:r>
              <a:rPr lang="el-GR" dirty="0"/>
              <a:t> μέχρι την </a:t>
            </a:r>
            <a:r>
              <a:rPr lang="el-GR" dirty="0" err="1"/>
              <a:t>παγομηχανή</a:t>
            </a:r>
            <a:r>
              <a:rPr lang="el-GR" dirty="0"/>
              <a:t> για γέμισμα , η ζυγιστική μηχανή μπορεί να προέρχεται από τους παραπάνω χώρος .</a:t>
            </a:r>
          </a:p>
          <a:p>
            <a:r>
              <a:rPr lang="el-GR" dirty="0"/>
              <a:t>Το προσωπικό είναι δύο ή τρεις εργάτες καθαρισμού</a:t>
            </a:r>
          </a:p>
        </p:txBody>
      </p:sp>
      <p:sp>
        <p:nvSpPr>
          <p:cNvPr id="4" name="Θέση ημερομηνίας 3">
            <a:extLst>
              <a:ext uri="{FF2B5EF4-FFF2-40B4-BE49-F238E27FC236}">
                <a16:creationId xmlns:a16="http://schemas.microsoft.com/office/drawing/2014/main" id="{18342E4A-B6CF-0924-5C69-6DB60B69DEBD}"/>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35049482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49C7A5-303B-FBCB-D493-6F87AEAA5294}"/>
              </a:ext>
            </a:extLst>
          </p:cNvPr>
          <p:cNvSpPr>
            <a:spLocks noGrp="1"/>
          </p:cNvSpPr>
          <p:nvPr>
            <p:ph type="title"/>
          </p:nvPr>
        </p:nvSpPr>
        <p:spPr>
          <a:xfrm>
            <a:off x="1252556" y="368571"/>
            <a:ext cx="10058400" cy="1450757"/>
          </a:xfrm>
        </p:spPr>
        <p:txBody>
          <a:bodyPr>
            <a:normAutofit/>
          </a:bodyPr>
          <a:lstStyle/>
          <a:p>
            <a:r>
              <a:rPr lang="el-GR" dirty="0"/>
              <a:t>Προδιαγραφές χώρων προσωπικού και αποθηκών</a:t>
            </a:r>
          </a:p>
        </p:txBody>
      </p:sp>
      <p:sp>
        <p:nvSpPr>
          <p:cNvPr id="3" name="Θέση περιεχομένου 2">
            <a:extLst>
              <a:ext uri="{FF2B5EF4-FFF2-40B4-BE49-F238E27FC236}">
                <a16:creationId xmlns:a16="http://schemas.microsoft.com/office/drawing/2014/main" id="{5279CB77-EA14-B2E3-4472-61E1F5A2991D}"/>
              </a:ext>
            </a:extLst>
          </p:cNvPr>
          <p:cNvSpPr>
            <a:spLocks noGrp="1"/>
          </p:cNvSpPr>
          <p:nvPr>
            <p:ph idx="1"/>
          </p:nvPr>
        </p:nvSpPr>
        <p:spPr/>
        <p:txBody>
          <a:bodyPr>
            <a:normAutofit fontScale="85000" lnSpcReduction="20000"/>
          </a:bodyPr>
          <a:lstStyle/>
          <a:p>
            <a:r>
              <a:rPr lang="el-GR" dirty="0"/>
              <a:t>Το δάπεδο πρέπει να είναι στεγανό όπου να καθαρίζεται και να απολυμαίνεται εύκολα. Να διευκολύνεται η απορροή του νερού ή να υπάρχει σύστημα αποχέτευσης.</a:t>
            </a:r>
          </a:p>
          <a:p>
            <a:r>
              <a:rPr lang="el-GR" dirty="0"/>
              <a:t>Οι τοίχοι απαραίτητα να είναι </a:t>
            </a:r>
            <a:r>
              <a:rPr lang="el-GR" dirty="0" err="1"/>
              <a:t>ανθεντικοί</a:t>
            </a:r>
            <a:r>
              <a:rPr lang="el-GR" dirty="0"/>
              <a:t> , λείοι αδιαπότιστοι και να καθαρίζονται εύκολα.</a:t>
            </a:r>
          </a:p>
          <a:p>
            <a:r>
              <a:rPr lang="el-GR" dirty="0"/>
              <a:t>Η επίστρωση του τοίχου μπορεί να γίνει με πλακάκια , ελαιοχρωματισμό ή χρωματισμό με εποξικές βαφές ή βιομηχανικά Πάνελ με σιλικόνη στους αρμούς και στρογγυλεμένες γωνίες.</a:t>
            </a:r>
          </a:p>
          <a:p>
            <a:r>
              <a:rPr lang="el-GR" dirty="0"/>
              <a:t>Η μόνωση είναι επιθυμητή.</a:t>
            </a:r>
          </a:p>
          <a:p>
            <a:r>
              <a:rPr lang="el-GR" dirty="0"/>
              <a:t>Η θερμοκρασία χώρου θα πρέπει να είναι 18° C το ανώτερο και υγρασία 55 - 75 %.</a:t>
            </a:r>
          </a:p>
          <a:p>
            <a:r>
              <a:rPr lang="el-GR" dirty="0"/>
              <a:t>Η οροφή θα πρέπει να καθαρίζεται εύκολα.</a:t>
            </a:r>
          </a:p>
          <a:p>
            <a:r>
              <a:rPr lang="el-GR" dirty="0"/>
              <a:t>Να μην είναι ξύλινη και το ύψος την να είναι στα 3m το ελάχιστο.</a:t>
            </a:r>
          </a:p>
          <a:p>
            <a:r>
              <a:rPr lang="el-GR" dirty="0"/>
              <a:t>Οι πόρτες να ανοίγουν με πίεση στο κέντρο.</a:t>
            </a:r>
          </a:p>
        </p:txBody>
      </p:sp>
      <p:sp>
        <p:nvSpPr>
          <p:cNvPr id="4" name="Θέση ημερομηνίας 3">
            <a:extLst>
              <a:ext uri="{FF2B5EF4-FFF2-40B4-BE49-F238E27FC236}">
                <a16:creationId xmlns:a16="http://schemas.microsoft.com/office/drawing/2014/main" id="{18342E4A-B6CF-0924-5C69-6DB60B69DEBD}"/>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28723560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49C7A5-303B-FBCB-D493-6F87AEAA5294}"/>
              </a:ext>
            </a:extLst>
          </p:cNvPr>
          <p:cNvSpPr>
            <a:spLocks noGrp="1"/>
          </p:cNvSpPr>
          <p:nvPr>
            <p:ph type="title"/>
          </p:nvPr>
        </p:nvSpPr>
        <p:spPr>
          <a:xfrm>
            <a:off x="1252556" y="368571"/>
            <a:ext cx="10058400" cy="1450757"/>
          </a:xfrm>
        </p:spPr>
        <p:txBody>
          <a:bodyPr>
            <a:normAutofit/>
          </a:bodyPr>
          <a:lstStyle/>
          <a:p>
            <a:r>
              <a:rPr lang="el-GR" dirty="0"/>
              <a:t>Προδιαγραφές χώρων προσωπικού και αποθηκών</a:t>
            </a:r>
          </a:p>
        </p:txBody>
      </p:sp>
      <p:sp>
        <p:nvSpPr>
          <p:cNvPr id="3" name="Θέση περιεχομένου 2">
            <a:extLst>
              <a:ext uri="{FF2B5EF4-FFF2-40B4-BE49-F238E27FC236}">
                <a16:creationId xmlns:a16="http://schemas.microsoft.com/office/drawing/2014/main" id="{5279CB77-EA14-B2E3-4472-61E1F5A2991D}"/>
              </a:ext>
            </a:extLst>
          </p:cNvPr>
          <p:cNvSpPr>
            <a:spLocks noGrp="1"/>
          </p:cNvSpPr>
          <p:nvPr>
            <p:ph idx="1"/>
          </p:nvPr>
        </p:nvSpPr>
        <p:spPr/>
        <p:txBody>
          <a:bodyPr>
            <a:normAutofit fontScale="85000" lnSpcReduction="10000"/>
          </a:bodyPr>
          <a:lstStyle/>
          <a:p>
            <a:r>
              <a:rPr lang="el-GR" dirty="0"/>
              <a:t>Απαραίτητος είναι ο επαρκής εξαερισμός για πιθανούς υδρατμούς.</a:t>
            </a:r>
          </a:p>
          <a:p>
            <a:r>
              <a:rPr lang="el-GR" dirty="0"/>
              <a:t>Υφίσταται να υπάρχει ομοιόμορφος φωτισμός των 200 </a:t>
            </a:r>
            <a:r>
              <a:rPr lang="el-GR" dirty="0" err="1"/>
              <a:t>Lux</a:t>
            </a:r>
            <a:r>
              <a:rPr lang="el-GR" dirty="0"/>
              <a:t> .</a:t>
            </a:r>
          </a:p>
          <a:p>
            <a:r>
              <a:rPr lang="el-GR" dirty="0"/>
              <a:t>Βόθρος στεγανός για υγρά απόβλητα ή σύνδεση με κεντρικό αποχετευτικό δίκτυο. Τα σιφώνια και στις δύο περιπτώσεις θα πρέπει να είναι μη επιστροφής.</a:t>
            </a:r>
          </a:p>
          <a:p>
            <a:r>
              <a:rPr lang="el-GR" dirty="0"/>
              <a:t>Ο εξοπλισμός του χώρου συμπεριλαμβάνει των εξοπλισμό γραφείου , απαιτείται υπολογιστής με λογιστικό πρόγραμμα , υφίσταται να υπάρχει διπλή Πάτρα στη τουαλέτα και μικρή δεξαμενή δαπέδου για βάπτισμα και απολύμανση με χλώριο για τα υποδήματα των εργαζομένων , οι βρύσες δεν πρέπει να ανοίγουν με το χέρι , απαραίτητα να υπάρχει ζεστό νερό , να υπάρχουν ντουλάπες για τα ρούχα του προσωπικού και χωριστά ντουλάπες για τα υποδήματα , το ύψος των ντουλαπιών θα πρέπει να είναι 1,20 πι , αποθηκευτικός χώρος για τα υλικά συσκευασίας και τα υλικά καθαρισμού και απολύμανσης .</a:t>
            </a:r>
          </a:p>
          <a:p>
            <a:r>
              <a:rPr lang="el-GR" dirty="0"/>
              <a:t>Το προσωπικό είναι υπάλληλοι γραφείου δύο άτομα , επικεφαλής κέντρου ένα άτομο και καθαριστές δύο άτομα .</a:t>
            </a:r>
          </a:p>
        </p:txBody>
      </p:sp>
      <p:sp>
        <p:nvSpPr>
          <p:cNvPr id="4" name="Θέση ημερομηνίας 3">
            <a:extLst>
              <a:ext uri="{FF2B5EF4-FFF2-40B4-BE49-F238E27FC236}">
                <a16:creationId xmlns:a16="http://schemas.microsoft.com/office/drawing/2014/main" id="{18342E4A-B6CF-0924-5C69-6DB60B69DEBD}"/>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34903802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49C7A5-303B-FBCB-D493-6F87AEAA5294}"/>
              </a:ext>
            </a:extLst>
          </p:cNvPr>
          <p:cNvSpPr>
            <a:spLocks noGrp="1"/>
          </p:cNvSpPr>
          <p:nvPr>
            <p:ph type="title"/>
          </p:nvPr>
        </p:nvSpPr>
        <p:spPr>
          <a:xfrm>
            <a:off x="1252556" y="368571"/>
            <a:ext cx="10058400" cy="1450757"/>
          </a:xfrm>
        </p:spPr>
        <p:txBody>
          <a:bodyPr>
            <a:normAutofit/>
          </a:bodyPr>
          <a:lstStyle/>
          <a:p>
            <a:r>
              <a:rPr lang="el-GR" dirty="0"/>
              <a:t>ΛΕΠΤΟΜΕΡΗΣ ΣΧΕΔΙΑΣΗ ΣΥΣΚΕΥΑΣΤΗΡΙΟΥ</a:t>
            </a:r>
          </a:p>
        </p:txBody>
      </p:sp>
      <p:sp>
        <p:nvSpPr>
          <p:cNvPr id="3" name="Θέση περιεχομένου 2">
            <a:extLst>
              <a:ext uri="{FF2B5EF4-FFF2-40B4-BE49-F238E27FC236}">
                <a16:creationId xmlns:a16="http://schemas.microsoft.com/office/drawing/2014/main" id="{5279CB77-EA14-B2E3-4472-61E1F5A2991D}"/>
              </a:ext>
            </a:extLst>
          </p:cNvPr>
          <p:cNvSpPr>
            <a:spLocks noGrp="1"/>
          </p:cNvSpPr>
          <p:nvPr>
            <p:ph idx="1"/>
          </p:nvPr>
        </p:nvSpPr>
        <p:spPr/>
        <p:txBody>
          <a:bodyPr>
            <a:normAutofit/>
          </a:bodyPr>
          <a:lstStyle/>
          <a:p>
            <a:r>
              <a:rPr lang="el-GR" dirty="0"/>
              <a:t>Με την ολοκλήρωση της εννοιολογικής σχεδίασης του Συσκευαστηρίου προέκυψαν οι κατευθυντήριες γραμμές που αναφέρονται αμέσως στη συνέχεια και με βάση τις οποίες πραγματοποιήθηκε η λεπτομερής σχεδίαση.</a:t>
            </a:r>
          </a:p>
        </p:txBody>
      </p:sp>
      <p:sp>
        <p:nvSpPr>
          <p:cNvPr id="4" name="Θέση ημερομηνίας 3">
            <a:extLst>
              <a:ext uri="{FF2B5EF4-FFF2-40B4-BE49-F238E27FC236}">
                <a16:creationId xmlns:a16="http://schemas.microsoft.com/office/drawing/2014/main" id="{18342E4A-B6CF-0924-5C69-6DB60B69DEBD}"/>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28866364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49C7A5-303B-FBCB-D493-6F87AEAA5294}"/>
              </a:ext>
            </a:extLst>
          </p:cNvPr>
          <p:cNvSpPr>
            <a:spLocks noGrp="1"/>
          </p:cNvSpPr>
          <p:nvPr>
            <p:ph type="title"/>
          </p:nvPr>
        </p:nvSpPr>
        <p:spPr>
          <a:xfrm>
            <a:off x="1252556" y="368571"/>
            <a:ext cx="10058400" cy="1450757"/>
          </a:xfrm>
        </p:spPr>
        <p:txBody>
          <a:bodyPr>
            <a:normAutofit/>
          </a:bodyPr>
          <a:lstStyle/>
          <a:p>
            <a:r>
              <a:rPr lang="el-GR" dirty="0"/>
              <a:t>ΒΑΣΙΚΕΣ ΚΑΤΕΥΘΥΝΤΗΡΙΕΣ ΓΡΑΜΜΕΣ</a:t>
            </a:r>
          </a:p>
        </p:txBody>
      </p:sp>
      <p:sp>
        <p:nvSpPr>
          <p:cNvPr id="3" name="Θέση περιεχομένου 2">
            <a:extLst>
              <a:ext uri="{FF2B5EF4-FFF2-40B4-BE49-F238E27FC236}">
                <a16:creationId xmlns:a16="http://schemas.microsoft.com/office/drawing/2014/main" id="{5279CB77-EA14-B2E3-4472-61E1F5A2991D}"/>
              </a:ext>
            </a:extLst>
          </p:cNvPr>
          <p:cNvSpPr>
            <a:spLocks noGrp="1"/>
          </p:cNvSpPr>
          <p:nvPr>
            <p:ph idx="1"/>
          </p:nvPr>
        </p:nvSpPr>
        <p:spPr/>
        <p:txBody>
          <a:bodyPr>
            <a:normAutofit fontScale="92500" lnSpcReduction="20000"/>
          </a:bodyPr>
          <a:lstStyle/>
          <a:p>
            <a:r>
              <a:rPr lang="el-GR" dirty="0"/>
              <a:t>ΣΚΟΠΟΣ : Οι λειτουργίες του Κέντρου έχουν ως σκοπό τη συσκευασία , προσωρινή αποθήκευση και διακίνηση νωπών προϊόντων </a:t>
            </a:r>
            <a:r>
              <a:rPr lang="el-GR" dirty="0" err="1"/>
              <a:t>ιχθυοκαλλιεργείων</a:t>
            </a:r>
            <a:r>
              <a:rPr lang="el-GR" dirty="0"/>
              <a:t>.</a:t>
            </a:r>
          </a:p>
          <a:p>
            <a:r>
              <a:rPr lang="el-GR" dirty="0"/>
              <a:t>ΜΕΓΙΣΤΟ ΦΟΡΤΙΟ : Το μέγιστο φορτίο που σχεδιάζεται να εξυπηρετεί το Κέντρο ανά χρόνο κυμαίνεται από 500 τόνους και μπορεί να φτάσει μέχρι και τους 3000 τόνους .</a:t>
            </a:r>
          </a:p>
          <a:p>
            <a:r>
              <a:rPr lang="el-GR" dirty="0"/>
              <a:t>ΜΕΣΑ ΠΑΡΑΛΑΒΗΣ ΚΑΙ ΔΙΑΚΙΝΗΣΗΣ : Το κέντρο χρησιμοποιεί δικές τους </a:t>
            </a:r>
            <a:r>
              <a:rPr lang="el-GR" dirty="0" err="1"/>
              <a:t>βούτες</a:t>
            </a:r>
            <a:r>
              <a:rPr lang="el-GR" dirty="0"/>
              <a:t> και πάγο , που προμηθεύει στις μονάδες πάχυνσης για τις </a:t>
            </a:r>
            <a:r>
              <a:rPr lang="el-GR" dirty="0" err="1"/>
              <a:t>εξαλιεύσεις</a:t>
            </a:r>
            <a:r>
              <a:rPr lang="el-GR" dirty="0"/>
              <a:t> , καθώς και δικά του κιβώτια και υλικά συσκευασίας αλλά με την επωνυμία κάθε </a:t>
            </a:r>
            <a:r>
              <a:rPr lang="el-GR" dirty="0" err="1"/>
              <a:t>μονάδος</a:t>
            </a:r>
            <a:r>
              <a:rPr lang="el-GR" dirty="0"/>
              <a:t> ξεχωριστά, προκειμένου να εξασφαλιστούν οι προδιαγραφές υγιεινής της ΕΟΚ η τυποποίηση του τελικού προϊόντος και η ελαχιστοποίηση του κόστους συσκευασίας .</a:t>
            </a:r>
          </a:p>
          <a:p>
            <a:r>
              <a:rPr lang="el-GR" dirty="0"/>
              <a:t>Είναι αρκετά πιθανόν να χρειαστεί να χρησιμοποιείται και αυτοκίνητο ψυγείο του Κέντρου που θα μεταφέρει προς τις μονάδες τις </a:t>
            </a:r>
            <a:r>
              <a:rPr lang="el-GR" dirty="0" err="1"/>
              <a:t>βούτες</a:t>
            </a:r>
            <a:r>
              <a:rPr lang="el-GR" dirty="0"/>
              <a:t> γεμάτες με πάγο για την </a:t>
            </a:r>
            <a:r>
              <a:rPr lang="el-GR" dirty="0" err="1"/>
              <a:t>εξαλίευση</a:t>
            </a:r>
            <a:r>
              <a:rPr lang="el-GR" dirty="0"/>
              <a:t> και από τις μονάδες προς το Κέντρο τις </a:t>
            </a:r>
            <a:r>
              <a:rPr lang="el-GR" dirty="0" err="1"/>
              <a:t>βούτες</a:t>
            </a:r>
            <a:r>
              <a:rPr lang="el-GR" dirty="0"/>
              <a:t> με τα ψάρια για την συσκευασία .</a:t>
            </a:r>
          </a:p>
        </p:txBody>
      </p:sp>
      <p:sp>
        <p:nvSpPr>
          <p:cNvPr id="4" name="Θέση ημερομηνίας 3">
            <a:extLst>
              <a:ext uri="{FF2B5EF4-FFF2-40B4-BE49-F238E27FC236}">
                <a16:creationId xmlns:a16="http://schemas.microsoft.com/office/drawing/2014/main" id="{18342E4A-B6CF-0924-5C69-6DB60B69DEBD}"/>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16365116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49C7A5-303B-FBCB-D493-6F87AEAA5294}"/>
              </a:ext>
            </a:extLst>
          </p:cNvPr>
          <p:cNvSpPr>
            <a:spLocks noGrp="1"/>
          </p:cNvSpPr>
          <p:nvPr>
            <p:ph type="title"/>
          </p:nvPr>
        </p:nvSpPr>
        <p:spPr>
          <a:xfrm>
            <a:off x="1252556" y="368571"/>
            <a:ext cx="10058400" cy="1450757"/>
          </a:xfrm>
        </p:spPr>
        <p:txBody>
          <a:bodyPr>
            <a:normAutofit/>
          </a:bodyPr>
          <a:lstStyle/>
          <a:p>
            <a:r>
              <a:rPr lang="el-GR" dirty="0"/>
              <a:t>ΒΑΣΙΚΕΣ ΚΑΤΥΘΥΝΤΗΡΙΕΣ ΓΡΑΜΜΕΣ</a:t>
            </a:r>
          </a:p>
        </p:txBody>
      </p:sp>
      <p:sp>
        <p:nvSpPr>
          <p:cNvPr id="3" name="Θέση περιεχομένου 2">
            <a:extLst>
              <a:ext uri="{FF2B5EF4-FFF2-40B4-BE49-F238E27FC236}">
                <a16:creationId xmlns:a16="http://schemas.microsoft.com/office/drawing/2014/main" id="{5279CB77-EA14-B2E3-4472-61E1F5A2991D}"/>
              </a:ext>
            </a:extLst>
          </p:cNvPr>
          <p:cNvSpPr>
            <a:spLocks noGrp="1"/>
          </p:cNvSpPr>
          <p:nvPr>
            <p:ph idx="1"/>
          </p:nvPr>
        </p:nvSpPr>
        <p:spPr/>
        <p:txBody>
          <a:bodyPr>
            <a:normAutofit fontScale="92500"/>
          </a:bodyPr>
          <a:lstStyle/>
          <a:p>
            <a:r>
              <a:rPr lang="el-GR" dirty="0"/>
              <a:t>Έτσι πέρα από την εξοικονόμηση πολλαπλών εγκαταστάσεων μία ανά μονάδα πάχυνσης εξασφαλίζονται με αυτόν τον τρόπο σε ακόμη μεγαλύτερο βαθμό και οι συνθήκες υγιεινής που προβλέπονται.</a:t>
            </a:r>
          </a:p>
          <a:p>
            <a:r>
              <a:rPr lang="el-GR" dirty="0"/>
              <a:t>ΜΕΓΕΘΟΣ ΚΑΙ ΕΜΦΑΝΙΣΗ ΤΕΛΙΚΟΥ ΠΡΟΪΟΝΤΟΣ : Τα κιβώτια περιέχουν ψάρια της τάξης μεγέθους και το καθαρό βάρος προσεγγίζει τα 10 ^ + / - ( 1 - 2 ^ ), αν και η τάση είναι να χρεώνεται το ακριβές καθαρό βάρος του κιβωτίου.</a:t>
            </a:r>
          </a:p>
          <a:p>
            <a:r>
              <a:rPr lang="el-GR" dirty="0"/>
              <a:t>Οι διαστάσεις των κιβωτίων που χρησιμοποιούνται κατά τύπο κιβωτίου παρουσιάζονται στον πίνακα που ακολουθεί ( αν και η επιλογή του εξοπλισμού στο Κέντρο μπορεί να εξυπηρετήσει και άλλες διαστάσεις ).</a:t>
            </a:r>
          </a:p>
          <a:p>
            <a:r>
              <a:rPr lang="el-GR" dirty="0"/>
              <a:t>Στον ίδιο πίνακα παρουσιάζονται και οι τυποποιημένες διαστάσεις παλετών επί των οποίων στοιβάζονται και θα παραδίδονται τα κιβώτια</a:t>
            </a:r>
          </a:p>
        </p:txBody>
      </p:sp>
      <p:sp>
        <p:nvSpPr>
          <p:cNvPr id="4" name="Θέση ημερομηνίας 3">
            <a:extLst>
              <a:ext uri="{FF2B5EF4-FFF2-40B4-BE49-F238E27FC236}">
                <a16:creationId xmlns:a16="http://schemas.microsoft.com/office/drawing/2014/main" id="{18342E4A-B6CF-0924-5C69-6DB60B69DEBD}"/>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2030701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B17C27-4A57-9E67-F03C-B8DCB2C87B03}"/>
              </a:ext>
            </a:extLst>
          </p:cNvPr>
          <p:cNvSpPr>
            <a:spLocks noGrp="1"/>
          </p:cNvSpPr>
          <p:nvPr>
            <p:ph type="title"/>
          </p:nvPr>
        </p:nvSpPr>
        <p:spPr/>
        <p:txBody>
          <a:bodyPr/>
          <a:lstStyle/>
          <a:p>
            <a:r>
              <a:rPr lang="el-GR" dirty="0"/>
              <a:t>ΜΟΝΑΔΕΣ ΤΥΠΟΠΟΙΗΣΗΣ ΚΑΙ ΕΠΕΞΕΡΓΑΣΙΑΣ ΑΛΙΕΥΜΑΤΩΝ</a:t>
            </a:r>
          </a:p>
        </p:txBody>
      </p:sp>
      <p:sp>
        <p:nvSpPr>
          <p:cNvPr id="3" name="Θέση περιεχομένου 2">
            <a:extLst>
              <a:ext uri="{FF2B5EF4-FFF2-40B4-BE49-F238E27FC236}">
                <a16:creationId xmlns:a16="http://schemas.microsoft.com/office/drawing/2014/main" id="{636919BE-6FBC-D06D-A03F-26FA35127F4B}"/>
              </a:ext>
            </a:extLst>
          </p:cNvPr>
          <p:cNvSpPr>
            <a:spLocks noGrp="1"/>
          </p:cNvSpPr>
          <p:nvPr>
            <p:ph idx="1"/>
          </p:nvPr>
        </p:nvSpPr>
        <p:spPr/>
        <p:txBody>
          <a:bodyPr>
            <a:normAutofit fontScale="70000" lnSpcReduction="20000"/>
          </a:bodyPr>
          <a:lstStyle/>
          <a:p>
            <a:pPr algn="just"/>
            <a:r>
              <a:rPr lang="el-GR" b="1" i="0" dirty="0">
                <a:solidFill>
                  <a:srgbClr val="333333"/>
                </a:solidFill>
                <a:effectLst/>
                <a:latin typeface="Verdana" panose="020B0604030504040204" pitchFamily="34" charset="0"/>
              </a:rPr>
              <a:t>31-ΕΛΛΗΝΙΚΑ ΨΑΡΙΑ Α.Ε.:</a:t>
            </a:r>
            <a:r>
              <a:rPr lang="el-GR" b="0" i="0" dirty="0">
                <a:solidFill>
                  <a:srgbClr val="333333"/>
                </a:solidFill>
                <a:effectLst/>
                <a:latin typeface="Verdana" panose="020B0604030504040204" pitchFamily="34" charset="0"/>
              </a:rPr>
              <a:t> Σχεδίαση, έκδοση αδειών ίδρυσης δύο συσκευαστηρίων νωπών αλιευμάτων. </a:t>
            </a:r>
            <a:br>
              <a:rPr lang="el-GR" b="0" i="0" dirty="0">
                <a:solidFill>
                  <a:srgbClr val="333333"/>
                </a:solidFill>
                <a:effectLst/>
                <a:latin typeface="Verdana" panose="020B0604030504040204" pitchFamily="34" charset="0"/>
              </a:rPr>
            </a:br>
            <a:r>
              <a:rPr lang="el-GR" b="1" i="0" dirty="0">
                <a:solidFill>
                  <a:srgbClr val="333333"/>
                </a:solidFill>
                <a:effectLst/>
                <a:latin typeface="Verdana" panose="020B0604030504040204" pitchFamily="34" charset="0"/>
              </a:rPr>
              <a:t>32-ΑΦΟΙ ΜΑΚΑΡΟΥΝΗ  Α.Ε.:</a:t>
            </a:r>
            <a:r>
              <a:rPr lang="el-GR" b="0" i="0" dirty="0">
                <a:solidFill>
                  <a:srgbClr val="333333"/>
                </a:solidFill>
                <a:effectLst/>
                <a:latin typeface="Verdana" panose="020B0604030504040204" pitchFamily="34" charset="0"/>
              </a:rPr>
              <a:t> Σχεδίαση, έκδοση αδειών, μελέτη εφαρμογής – προδιαγραφές, μονάδας ψυκτικών θαλάμων και επεξεργασίας αλιευμάτων στην Αθήνα. </a:t>
            </a:r>
            <a:br>
              <a:rPr lang="el-GR" b="0" i="0" dirty="0">
                <a:solidFill>
                  <a:srgbClr val="333333"/>
                </a:solidFill>
                <a:effectLst/>
                <a:latin typeface="Verdana" panose="020B0604030504040204" pitchFamily="34" charset="0"/>
              </a:rPr>
            </a:br>
            <a:r>
              <a:rPr lang="el-GR" b="1" i="0" dirty="0">
                <a:solidFill>
                  <a:srgbClr val="333333"/>
                </a:solidFill>
                <a:effectLst/>
                <a:latin typeface="Verdana" panose="020B0604030504040204" pitchFamily="34" charset="0"/>
              </a:rPr>
              <a:t>33-ΣΥΝΔΕΣΜΟΣ ΚΑΤ/ΝΩΝ ΤΡΟΦΙΜΩΝ:</a:t>
            </a:r>
            <a:r>
              <a:rPr lang="el-GR" b="0" i="0" dirty="0">
                <a:solidFill>
                  <a:srgbClr val="333333"/>
                </a:solidFill>
                <a:effectLst/>
                <a:latin typeface="Verdana" panose="020B0604030504040204" pitchFamily="34" charset="0"/>
              </a:rPr>
              <a:t> Σχεδίαση, περιγραφή, πρότυπου κέντρου διανομής </a:t>
            </a:r>
            <a:r>
              <a:rPr lang="el-GR" b="0" i="0" dirty="0" err="1">
                <a:solidFill>
                  <a:srgbClr val="333333"/>
                </a:solidFill>
                <a:effectLst/>
                <a:latin typeface="Verdana" panose="020B0604030504040204" pitchFamily="34" charset="0"/>
              </a:rPr>
              <a:t>κατ</a:t>
            </a:r>
            <a:r>
              <a:rPr lang="el-GR" b="0" i="0" dirty="0">
                <a:solidFill>
                  <a:srgbClr val="333333"/>
                </a:solidFill>
                <a:effectLst/>
                <a:latin typeface="Verdana" panose="020B0604030504040204" pitchFamily="34" charset="0"/>
              </a:rPr>
              <a:t>/</a:t>
            </a:r>
            <a:r>
              <a:rPr lang="el-GR" b="0" i="0" dirty="0" err="1">
                <a:solidFill>
                  <a:srgbClr val="333333"/>
                </a:solidFill>
                <a:effectLst/>
                <a:latin typeface="Verdana" panose="020B0604030504040204" pitchFamily="34" charset="0"/>
              </a:rPr>
              <a:t>νων</a:t>
            </a:r>
            <a:r>
              <a:rPr lang="el-GR" b="0" i="0" dirty="0">
                <a:solidFill>
                  <a:srgbClr val="333333"/>
                </a:solidFill>
                <a:effectLst/>
                <a:latin typeface="Verdana" panose="020B0604030504040204" pitchFamily="34" charset="0"/>
              </a:rPr>
              <a:t> προϊόντων στο Ν. Αττικής. </a:t>
            </a:r>
            <a:r>
              <a:rPr lang="el-GR" b="1" i="0" dirty="0">
                <a:solidFill>
                  <a:srgbClr val="333333"/>
                </a:solidFill>
                <a:effectLst/>
                <a:latin typeface="Verdana" panose="020B0604030504040204" pitchFamily="34" charset="0"/>
              </a:rPr>
              <a:t>34-ΑΣΤΕΡΙΑΣ Α.Ε.:</a:t>
            </a:r>
            <a:r>
              <a:rPr lang="el-GR" b="0" i="0" dirty="0">
                <a:solidFill>
                  <a:srgbClr val="333333"/>
                </a:solidFill>
                <a:effectLst/>
                <a:latin typeface="Verdana" panose="020B0604030504040204" pitchFamily="34" charset="0"/>
              </a:rPr>
              <a:t> Σχεδίαση, μελέτη εφαρμογής – προδιαγραφές, τεχνικοί σύμβουλοι, μονάδας τυποποίησης νωπών αλιευμάτων στην Εύβοια. </a:t>
            </a:r>
            <a:br>
              <a:rPr lang="el-GR" b="0" i="0" dirty="0">
                <a:solidFill>
                  <a:srgbClr val="333333"/>
                </a:solidFill>
                <a:effectLst/>
                <a:latin typeface="Verdana" panose="020B0604030504040204" pitchFamily="34" charset="0"/>
              </a:rPr>
            </a:br>
            <a:r>
              <a:rPr lang="el-GR" b="1" i="0" dirty="0">
                <a:solidFill>
                  <a:srgbClr val="333333"/>
                </a:solidFill>
                <a:effectLst/>
                <a:latin typeface="Verdana" panose="020B0604030504040204" pitchFamily="34" charset="0"/>
              </a:rPr>
              <a:t>35-ΒΑΛΚΑΝΙΚΑ ΨΥΓΕΙΑ Α.Ε.:</a:t>
            </a:r>
            <a:r>
              <a:rPr lang="el-GR" b="0" i="0" dirty="0">
                <a:solidFill>
                  <a:srgbClr val="333333"/>
                </a:solidFill>
                <a:effectLst/>
                <a:latin typeface="Verdana" panose="020B0604030504040204" pitchFamily="34" charset="0"/>
              </a:rPr>
              <a:t> Σχεδίαση, έκδοση αδειών, μελέτες εφαρμογής – προδιαγραφές, αξιολόγηση προσφορών, μελέτη συστήματος επεξεργασίας λυμάτων, επίβλεψη, ίδρυση μονάδας αλιευμάτων στο </a:t>
            </a:r>
            <a:r>
              <a:rPr lang="el-GR" b="0" i="0" dirty="0" err="1">
                <a:solidFill>
                  <a:srgbClr val="333333"/>
                </a:solidFill>
                <a:effectLst/>
                <a:latin typeface="Verdana" panose="020B0604030504040204" pitchFamily="34" charset="0"/>
              </a:rPr>
              <a:t>Ν.Θεσ</a:t>
            </a:r>
            <a:r>
              <a:rPr lang="el-GR" b="0" i="0" dirty="0">
                <a:solidFill>
                  <a:srgbClr val="333333"/>
                </a:solidFill>
                <a:effectLst/>
                <a:latin typeface="Verdana" panose="020B0604030504040204" pitchFamily="34" charset="0"/>
              </a:rPr>
              <a:t>/νίκης. </a:t>
            </a:r>
            <a:br>
              <a:rPr lang="el-GR" b="0" i="0" dirty="0">
                <a:solidFill>
                  <a:srgbClr val="333333"/>
                </a:solidFill>
                <a:effectLst/>
                <a:latin typeface="Verdana" panose="020B0604030504040204" pitchFamily="34" charset="0"/>
              </a:rPr>
            </a:br>
            <a:r>
              <a:rPr lang="el-GR" b="1" i="0" dirty="0">
                <a:solidFill>
                  <a:srgbClr val="333333"/>
                </a:solidFill>
                <a:effectLst/>
                <a:latin typeface="Verdana" panose="020B0604030504040204" pitchFamily="34" charset="0"/>
              </a:rPr>
              <a:t>36-ΚΟΚΚΑΛΗΣ Α.Ε.:</a:t>
            </a:r>
            <a:r>
              <a:rPr lang="el-GR" b="0" i="0" dirty="0">
                <a:solidFill>
                  <a:srgbClr val="333333"/>
                </a:solidFill>
                <a:effectLst/>
                <a:latin typeface="Verdana" panose="020B0604030504040204" pitchFamily="34" charset="0"/>
              </a:rPr>
              <a:t> Σχεδίαση, τεχνικοοικονομική μελέτη, έκδοση αδειών, μελέτες εφαρμογής – προδιαγραφές, αξιολόγηση προσφορών, μελέτη  συστήματος επεξεργασίας λυμάτων, επίβλεψη, ίδρυση μονάδας αλιευμάτων στη ΒΙ.ΠΕ </a:t>
            </a:r>
            <a:r>
              <a:rPr lang="el-GR" b="0" i="0" dirty="0" err="1">
                <a:solidFill>
                  <a:srgbClr val="333333"/>
                </a:solidFill>
                <a:effectLst/>
                <a:latin typeface="Verdana" panose="020B0604030504040204" pitchFamily="34" charset="0"/>
              </a:rPr>
              <a:t>Ν.Ηρακλείου</a:t>
            </a:r>
            <a:r>
              <a:rPr lang="el-GR" b="0" i="0" dirty="0">
                <a:solidFill>
                  <a:srgbClr val="333333"/>
                </a:solidFill>
                <a:effectLst/>
                <a:latin typeface="Verdana" panose="020B0604030504040204" pitchFamily="34" charset="0"/>
              </a:rPr>
              <a:t>. </a:t>
            </a:r>
            <a:r>
              <a:rPr lang="el-GR" b="1" i="0" dirty="0">
                <a:solidFill>
                  <a:srgbClr val="333333"/>
                </a:solidFill>
                <a:effectLst/>
                <a:latin typeface="Verdana" panose="020B0604030504040204" pitchFamily="34" charset="0"/>
              </a:rPr>
              <a:t>37-ΒΑΣΙΟΣ ΚΩΝΣΤΑΝΤΙΝΟΣ:</a:t>
            </a:r>
            <a:r>
              <a:rPr lang="el-GR" b="0" i="0" dirty="0">
                <a:solidFill>
                  <a:srgbClr val="333333"/>
                </a:solidFill>
                <a:effectLst/>
                <a:latin typeface="Verdana" panose="020B0604030504040204" pitchFamily="34" charset="0"/>
              </a:rPr>
              <a:t> Σχεδίαση – τεχνοοικονομική μελέτη της  μονάδας επεξεργασίας αλιευμάτων στην Ηγουμενίτσα. </a:t>
            </a:r>
            <a:r>
              <a:rPr lang="el-GR" b="1" i="0" dirty="0">
                <a:solidFill>
                  <a:srgbClr val="333333"/>
                </a:solidFill>
                <a:effectLst/>
                <a:latin typeface="Verdana" panose="020B0604030504040204" pitchFamily="34" charset="0"/>
              </a:rPr>
              <a:t>38-ΕΛΒΙΑΛ  Α.Ε.:</a:t>
            </a:r>
            <a:r>
              <a:rPr lang="el-GR" b="0" i="0" dirty="0">
                <a:solidFill>
                  <a:srgbClr val="333333"/>
                </a:solidFill>
                <a:effectLst/>
                <a:latin typeface="Verdana" panose="020B0604030504040204" pitchFamily="34" charset="0"/>
              </a:rPr>
              <a:t> Σχεδίαση – τεχνοοικονομική μελέτη της μονάδας  επεξεργασίας αλιευμάτων στο </a:t>
            </a:r>
            <a:r>
              <a:rPr lang="el-GR" b="0" i="0" dirty="0" err="1">
                <a:solidFill>
                  <a:srgbClr val="333333"/>
                </a:solidFill>
                <a:effectLst/>
                <a:latin typeface="Verdana" panose="020B0604030504040204" pitchFamily="34" charset="0"/>
              </a:rPr>
              <a:t>Ασμήνιο</a:t>
            </a:r>
            <a:r>
              <a:rPr lang="el-GR" b="0" i="0" dirty="0">
                <a:solidFill>
                  <a:srgbClr val="333333"/>
                </a:solidFill>
                <a:effectLst/>
                <a:latin typeface="Verdana" panose="020B0604030504040204" pitchFamily="34" charset="0"/>
              </a:rPr>
              <a:t> Ιστιαίας Ευβοίας. </a:t>
            </a:r>
            <a:r>
              <a:rPr lang="el-GR" b="1" i="0" dirty="0">
                <a:solidFill>
                  <a:srgbClr val="333333"/>
                </a:solidFill>
                <a:effectLst/>
                <a:latin typeface="Verdana" panose="020B0604030504040204" pitchFamily="34" charset="0"/>
              </a:rPr>
              <a:t>39-ΑΝΤΩΝΑΚΗ ΑΦΟΙ Α.Ε.Β.Ε.:</a:t>
            </a:r>
            <a:r>
              <a:rPr lang="el-GR" b="0" i="0" dirty="0">
                <a:solidFill>
                  <a:srgbClr val="333333"/>
                </a:solidFill>
                <a:effectLst/>
                <a:latin typeface="Verdana" panose="020B0604030504040204" pitchFamily="34" charset="0"/>
              </a:rPr>
              <a:t> Εκσυγχρονισμός μονάδας επεξεργασίας και τυποποίησης αλιευμάτων στη θέση </a:t>
            </a:r>
            <a:r>
              <a:rPr lang="el-GR" b="0" i="0" dirty="0" err="1">
                <a:solidFill>
                  <a:srgbClr val="333333"/>
                </a:solidFill>
                <a:effectLst/>
                <a:latin typeface="Verdana" panose="020B0604030504040204" pitchFamily="34" charset="0"/>
              </a:rPr>
              <a:t>Ατσιπόπουλο</a:t>
            </a:r>
            <a:r>
              <a:rPr lang="el-GR" b="0" i="0" dirty="0">
                <a:solidFill>
                  <a:srgbClr val="333333"/>
                </a:solidFill>
                <a:effectLst/>
                <a:latin typeface="Verdana" panose="020B0604030504040204" pitchFamily="34" charset="0"/>
              </a:rPr>
              <a:t> Ν. Ρεθύμνου. Σχεδίαση, μελέτη και επίβλεψη κατασκευής της μονάδας. </a:t>
            </a:r>
            <a:br>
              <a:rPr lang="el-GR" b="0" i="0" dirty="0">
                <a:solidFill>
                  <a:srgbClr val="333333"/>
                </a:solidFill>
                <a:effectLst/>
                <a:latin typeface="Verdana" panose="020B0604030504040204" pitchFamily="34" charset="0"/>
              </a:rPr>
            </a:br>
            <a:r>
              <a:rPr lang="el-GR" b="1" i="0" dirty="0">
                <a:solidFill>
                  <a:srgbClr val="333333"/>
                </a:solidFill>
                <a:effectLst/>
                <a:latin typeface="Verdana" panose="020B0604030504040204" pitchFamily="34" charset="0"/>
              </a:rPr>
              <a:t>40-ΤΡΙΚΟΙΛΗΣ ΕΜ. &amp; ΣΙΑ Α.Ε.:</a:t>
            </a:r>
            <a:r>
              <a:rPr lang="el-GR" b="0" i="0" dirty="0">
                <a:solidFill>
                  <a:srgbClr val="333333"/>
                </a:solidFill>
                <a:effectLst/>
                <a:latin typeface="Verdana" panose="020B0604030504040204" pitchFamily="34" charset="0"/>
              </a:rPr>
              <a:t> Μηχανολογικός εκσυγχρονισμός υπάρχουσας μονάδας επεξεργασίας αλιευμάτων στην Κάλυμνο. Σχεδίαση, μελέτη και επίβλεψη της μονάδας. </a:t>
            </a:r>
          </a:p>
          <a:p>
            <a:pPr marL="0" indent="0">
              <a:buNone/>
            </a:pPr>
            <a:endParaRPr lang="el-GR" dirty="0"/>
          </a:p>
        </p:txBody>
      </p:sp>
      <p:sp>
        <p:nvSpPr>
          <p:cNvPr id="4" name="Θέση ημερομηνίας 3">
            <a:extLst>
              <a:ext uri="{FF2B5EF4-FFF2-40B4-BE49-F238E27FC236}">
                <a16:creationId xmlns:a16="http://schemas.microsoft.com/office/drawing/2014/main" id="{D7697E46-97DF-8D85-4602-5792878B8759}"/>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31713399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49C7A5-303B-FBCB-D493-6F87AEAA5294}"/>
              </a:ext>
            </a:extLst>
          </p:cNvPr>
          <p:cNvSpPr>
            <a:spLocks noGrp="1"/>
          </p:cNvSpPr>
          <p:nvPr>
            <p:ph type="title"/>
          </p:nvPr>
        </p:nvSpPr>
        <p:spPr>
          <a:xfrm>
            <a:off x="1097280" y="286603"/>
            <a:ext cx="10058400" cy="1450757"/>
          </a:xfrm>
        </p:spPr>
        <p:txBody>
          <a:bodyPr anchor="b">
            <a:normAutofit/>
          </a:bodyPr>
          <a:lstStyle/>
          <a:p>
            <a:r>
              <a:rPr lang="el-GR" dirty="0"/>
              <a:t>ΠΙΝΑΚΑΣ ΤΥΠΟΠΟΙΗΜΕΝΩΝ ΚΙΒΩΤΙΩΝ ΚΑΙ ΠΑΛΕΤΩΝ</a:t>
            </a:r>
          </a:p>
        </p:txBody>
      </p:sp>
      <p:sp>
        <p:nvSpPr>
          <p:cNvPr id="3" name="Θέση περιεχομένου 2">
            <a:extLst>
              <a:ext uri="{FF2B5EF4-FFF2-40B4-BE49-F238E27FC236}">
                <a16:creationId xmlns:a16="http://schemas.microsoft.com/office/drawing/2014/main" id="{5279CB77-EA14-B2E3-4472-61E1F5A2991D}"/>
              </a:ext>
            </a:extLst>
          </p:cNvPr>
          <p:cNvSpPr>
            <a:spLocks noGrp="1"/>
          </p:cNvSpPr>
          <p:nvPr>
            <p:ph sz="half" idx="1"/>
          </p:nvPr>
        </p:nvSpPr>
        <p:spPr>
          <a:xfrm>
            <a:off x="724619" y="2120900"/>
            <a:ext cx="5012397" cy="3748193"/>
          </a:xfrm>
        </p:spPr>
        <p:txBody>
          <a:bodyPr>
            <a:normAutofit/>
          </a:bodyPr>
          <a:lstStyle/>
          <a:p>
            <a:pPr>
              <a:lnSpc>
                <a:spcPct val="100000"/>
              </a:lnSpc>
            </a:pPr>
            <a:r>
              <a:rPr lang="el-GR" sz="1800" dirty="0"/>
              <a:t>Ο τύπος των κιβωτίων ( τα γνωστά </a:t>
            </a:r>
            <a:r>
              <a:rPr lang="el-GR" sz="1800" dirty="0" err="1"/>
              <a:t>φελιζόλ</a:t>
            </a:r>
            <a:r>
              <a:rPr lang="el-GR" sz="1800" dirty="0"/>
              <a:t> ) που χρησιμοποιούνται σήμερα επιβάλουν την ανάγκη μεγάλων αποθηκευτικών χώρων λόγω του όγκου που καταλαμβάνουν .</a:t>
            </a:r>
          </a:p>
          <a:p>
            <a:pPr>
              <a:lnSpc>
                <a:spcPct val="100000"/>
              </a:lnSpc>
            </a:pPr>
            <a:r>
              <a:rPr lang="el-GR" sz="1800" dirty="0"/>
              <a:t>Παράδειγμα : Για να συσκευαστούν ποσότητες των 500 , 1000 και των 3000 τόνων σε 160 παρτίδες ( 3 με 4 </a:t>
            </a:r>
            <a:r>
              <a:rPr lang="el-GR" sz="1800" dirty="0" err="1"/>
              <a:t>εξαλιεύσεις</a:t>
            </a:r>
            <a:r>
              <a:rPr lang="el-GR" sz="1800" dirty="0"/>
              <a:t> περίπου την εβδομάδα ) απαιτούνται πριν από κάθε έναρξη συσκευασίας να υπάρχουν διαθέσιμα τα κιβώτια και οι χώροι που παρουσιάζονται στον παρακάτω πίνακα με την προϋπόθεση ότι χρησιμοποιούμε κιβώτια τύπου Β και τα στοιβάζουμε μέχρι ύψος 2,80 </a:t>
            </a:r>
            <a:r>
              <a:rPr lang="el-GR" sz="1800" dirty="0" err="1"/>
              <a:t>ιιι</a:t>
            </a:r>
            <a:r>
              <a:rPr lang="el-GR" sz="1800" dirty="0"/>
              <a:t>.</a:t>
            </a:r>
          </a:p>
        </p:txBody>
      </p:sp>
      <p:pic>
        <p:nvPicPr>
          <p:cNvPr id="6" name="Εικόνα 5">
            <a:extLst>
              <a:ext uri="{FF2B5EF4-FFF2-40B4-BE49-F238E27FC236}">
                <a16:creationId xmlns:a16="http://schemas.microsoft.com/office/drawing/2014/main" id="{8F519289-905B-6F3F-FC34-9E7601ED50B1}"/>
              </a:ext>
            </a:extLst>
          </p:cNvPr>
          <p:cNvPicPr>
            <a:picLocks noChangeAspect="1"/>
          </p:cNvPicPr>
          <p:nvPr/>
        </p:nvPicPr>
        <p:blipFill>
          <a:blip r:embed="rId2"/>
          <a:stretch>
            <a:fillRect/>
          </a:stretch>
        </p:blipFill>
        <p:spPr>
          <a:xfrm>
            <a:off x="6515944" y="3293324"/>
            <a:ext cx="4639736" cy="1403346"/>
          </a:xfrm>
          <a:prstGeom prst="rect">
            <a:avLst/>
          </a:prstGeom>
          <a:noFill/>
        </p:spPr>
      </p:pic>
      <p:sp>
        <p:nvSpPr>
          <p:cNvPr id="4" name="Θέση ημερομηνίας 3">
            <a:extLst>
              <a:ext uri="{FF2B5EF4-FFF2-40B4-BE49-F238E27FC236}">
                <a16:creationId xmlns:a16="http://schemas.microsoft.com/office/drawing/2014/main" id="{18342E4A-B6CF-0924-5C69-6DB60B69DEBD}"/>
              </a:ext>
            </a:extLst>
          </p:cNvPr>
          <p:cNvSpPr>
            <a:spLocks noGrp="1"/>
          </p:cNvSpPr>
          <p:nvPr>
            <p:ph type="dt" sz="half" idx="10"/>
          </p:nvPr>
        </p:nvSpPr>
        <p:spPr>
          <a:xfrm>
            <a:off x="8218426" y="6446838"/>
            <a:ext cx="2584850" cy="365125"/>
          </a:xfrm>
        </p:spPr>
        <p:txBody>
          <a:bodyPr anchor="ctr">
            <a:normAutofit/>
          </a:bodyPr>
          <a:lstStyle/>
          <a:p>
            <a:pPr rtl="0">
              <a:spcAft>
                <a:spcPts val="600"/>
              </a:spcAft>
            </a:pPr>
            <a:fld id="{2D245FF9-7D03-49CA-B48F-5C3E6E4538BB}" type="datetime1">
              <a:rPr lang="el-GR" smtClean="0"/>
              <a:pPr rtl="0">
                <a:spcAft>
                  <a:spcPts val="600"/>
                </a:spcAft>
              </a:pPr>
              <a:t>29/7/2023</a:t>
            </a:fld>
            <a:endParaRPr lang="en-US"/>
          </a:p>
        </p:txBody>
      </p:sp>
    </p:spTree>
    <p:extLst>
      <p:ext uri="{BB962C8B-B14F-4D97-AF65-F5344CB8AC3E}">
        <p14:creationId xmlns:p14="http://schemas.microsoft.com/office/powerpoint/2010/main" val="7946034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FA94695-CDE0-1302-E294-A3D642E6F782}"/>
              </a:ext>
            </a:extLst>
          </p:cNvPr>
          <p:cNvSpPr>
            <a:spLocks noGrp="1"/>
          </p:cNvSpPr>
          <p:nvPr>
            <p:ph type="title"/>
          </p:nvPr>
        </p:nvSpPr>
        <p:spPr/>
        <p:txBody>
          <a:bodyPr/>
          <a:lstStyle/>
          <a:p>
            <a:r>
              <a:rPr lang="el-GR" dirty="0"/>
              <a:t>ΠΟΙΟΤΗΤΑ ΠΡΩΤΗΣ ΥΛΗΣ ΚΑΙ ΤΕΛΙΚΟΥ ΠΡΟΪΟΝΤΟΣ</a:t>
            </a:r>
            <a:endParaRPr lang="en-US" dirty="0"/>
          </a:p>
        </p:txBody>
      </p:sp>
      <p:sp>
        <p:nvSpPr>
          <p:cNvPr id="3" name="Θέση περιεχομένου 2">
            <a:extLst>
              <a:ext uri="{FF2B5EF4-FFF2-40B4-BE49-F238E27FC236}">
                <a16:creationId xmlns:a16="http://schemas.microsoft.com/office/drawing/2014/main" id="{3446AD60-9701-559F-EE71-A64AB25D7925}"/>
              </a:ext>
            </a:extLst>
          </p:cNvPr>
          <p:cNvSpPr>
            <a:spLocks noGrp="1"/>
          </p:cNvSpPr>
          <p:nvPr>
            <p:ph idx="1"/>
          </p:nvPr>
        </p:nvSpPr>
        <p:spPr/>
        <p:txBody>
          <a:bodyPr/>
          <a:lstStyle/>
          <a:p>
            <a:r>
              <a:rPr lang="el-GR" dirty="0"/>
              <a:t>Η ποιότητα της εισερχόμενης πρώτης ύλης ( ατάιστα ψάρια , παρέλευση προβλεπόμενου χρονικού διαστήματος μετά από πιθανή θεραπεία , επιπτώσεις από πιθανή κακή θανάτωση μετά την </a:t>
            </a:r>
            <a:r>
              <a:rPr lang="el-GR" dirty="0" err="1"/>
              <a:t>εξαλίευση</a:t>
            </a:r>
            <a:r>
              <a:rPr lang="el-GR" dirty="0"/>
              <a:t> , ή πιθανές εξωτερικές κακώσεις κατά τη μεταφορά μέχρι την είσοδο στο συσκευαστήριο ) εξασφαλίζεται από τη μονάδα πάχυνσης.</a:t>
            </a:r>
          </a:p>
          <a:p>
            <a:r>
              <a:rPr lang="el-GR" dirty="0"/>
              <a:t>Αντίθετα η εξασφάλιση της ποιότητας του εξερχόμενου τελικού προϊόντος , συσκευασμένα νωπά ψάρια , ( αριθμός ψαριών ανά κιβώτιο , καθαρό βάρος κιβωτίου , σωστή αναλογία πάγου και πιθανή προσωρινή αποθήκευση ) καθώς και η τήρηση των προδιαγραφών υγιεινής κατά την διαδικασία της συσκευασίας είναι υπευθυνότητα του Κέντρου .</a:t>
            </a:r>
            <a:endParaRPr lang="en-US" dirty="0"/>
          </a:p>
        </p:txBody>
      </p:sp>
      <p:sp>
        <p:nvSpPr>
          <p:cNvPr id="4" name="Θέση ημερομηνίας 3">
            <a:extLst>
              <a:ext uri="{FF2B5EF4-FFF2-40B4-BE49-F238E27FC236}">
                <a16:creationId xmlns:a16="http://schemas.microsoft.com/office/drawing/2014/main" id="{19068E00-BDDF-48C3-C170-F7B1C821A62B}"/>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11842690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9B65B52-4CE1-7590-E272-31D8093851B0}"/>
              </a:ext>
            </a:extLst>
          </p:cNvPr>
          <p:cNvSpPr>
            <a:spLocks noGrp="1"/>
          </p:cNvSpPr>
          <p:nvPr>
            <p:ph type="title"/>
          </p:nvPr>
        </p:nvSpPr>
        <p:spPr>
          <a:xfrm>
            <a:off x="1066800" y="263529"/>
            <a:ext cx="10058400" cy="1450757"/>
          </a:xfrm>
        </p:spPr>
        <p:txBody>
          <a:bodyPr>
            <a:normAutofit fontScale="90000"/>
          </a:bodyPr>
          <a:lstStyle/>
          <a:p>
            <a:r>
              <a:rPr lang="el-GR" dirty="0"/>
              <a:t>ΕΙΔΙΚΕΣ ΔΥΣΚΟΛΙΕΣ ΚΑΙ ΠΑΡΑΔΟΧΕΣ ΣΤΗ ΧΡΗΣΙΜΟΠΟΙΗΣΗ</a:t>
            </a:r>
            <a:br>
              <a:rPr lang="el-GR" dirty="0"/>
            </a:br>
            <a:r>
              <a:rPr lang="el-GR" dirty="0"/>
              <a:t>ΜΕΣΩΝ ΑΥΤΟΜΑΤΙΣΜΟΥ</a:t>
            </a:r>
            <a:endParaRPr lang="en-US" dirty="0"/>
          </a:p>
        </p:txBody>
      </p:sp>
      <p:sp>
        <p:nvSpPr>
          <p:cNvPr id="3" name="Θέση περιεχομένου 2">
            <a:extLst>
              <a:ext uri="{FF2B5EF4-FFF2-40B4-BE49-F238E27FC236}">
                <a16:creationId xmlns:a16="http://schemas.microsoft.com/office/drawing/2014/main" id="{042931F0-3DD1-BAF2-AE62-77999AD94343}"/>
              </a:ext>
            </a:extLst>
          </p:cNvPr>
          <p:cNvSpPr>
            <a:spLocks noGrp="1"/>
          </p:cNvSpPr>
          <p:nvPr>
            <p:ph idx="1"/>
          </p:nvPr>
        </p:nvSpPr>
        <p:spPr/>
        <p:txBody>
          <a:bodyPr>
            <a:normAutofit fontScale="85000" lnSpcReduction="10000"/>
          </a:bodyPr>
          <a:lstStyle/>
          <a:p>
            <a:r>
              <a:rPr lang="el-GR" dirty="0"/>
              <a:t>Ισχύει καταρχήν και στη περίπτωση των ψαριών ότι και σε όλες τις αγροτικές βιομηχανίες :</a:t>
            </a:r>
          </a:p>
          <a:p>
            <a:r>
              <a:rPr lang="el-GR" dirty="0"/>
              <a:t>Η χρησιμοποίηση του εξοπλισμού του συσκευαστηρίου είναι περιοδική και μερικώς εποχιακή . Αυτό επηρεάζει τον χρόνο απόσβεσης της επένδυσης.</a:t>
            </a:r>
          </a:p>
          <a:p>
            <a:r>
              <a:rPr lang="el-GR" dirty="0"/>
              <a:t>Ο διαθέσιμος στην διεθνή αγορά εξοπλισμός και τα μέσα αυτοματοποίησης , αποτελούν συνήθως το τέλος μιας γραμμής επεξεργασίας , ενώ στη περίπτωση μας είναι η κύρια γραμμή παραγωγής .</a:t>
            </a:r>
          </a:p>
          <a:p>
            <a:r>
              <a:rPr lang="el-GR" dirty="0"/>
              <a:t>Στην περίπτωση μας δεν μπορούμε να εκμεταλλευτούμε πλήρως το κύριο χαρακτηριστικό των διαθεσίμων στην αγορά γραμμών συσκευασίας που είναι : η ταχύτητα .</a:t>
            </a:r>
          </a:p>
          <a:p>
            <a:r>
              <a:rPr lang="el-GR" dirty="0"/>
              <a:t>Και αυτό γιατί οι μεγάλες ταχύτητες μειώνονται σημαντικά στην αρχή της γραμμής λόγω της αναγκαίας παρεμβολής ανθρώπινων χεριών και ματιών για τον οπτικό ποιοτικό έλεγχο των ψαριών.</a:t>
            </a:r>
          </a:p>
          <a:p>
            <a:r>
              <a:rPr lang="el-GR" dirty="0"/>
              <a:t>Στη συνέχεια της γραμμής με την προσθήκη </a:t>
            </a:r>
            <a:r>
              <a:rPr lang="el-GR" dirty="0" err="1"/>
              <a:t>κυλιομένων</a:t>
            </a:r>
            <a:r>
              <a:rPr lang="el-GR" dirty="0"/>
              <a:t> ταινιών που επιταχύνουν τη ροή , ανακτάται μέρος της συνολικής ταχύτητας αλλά σε καμία περίπτωση δεν ξεπερνά το 50 % της δυνατότητας του εξοπλισμού .</a:t>
            </a:r>
            <a:endParaRPr lang="en-US" dirty="0"/>
          </a:p>
        </p:txBody>
      </p:sp>
      <p:sp>
        <p:nvSpPr>
          <p:cNvPr id="4" name="Θέση ημερομηνίας 3">
            <a:extLst>
              <a:ext uri="{FF2B5EF4-FFF2-40B4-BE49-F238E27FC236}">
                <a16:creationId xmlns:a16="http://schemas.microsoft.com/office/drawing/2014/main" id="{AE845AB9-51D9-0518-841C-AB265F2912F8}"/>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42652505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9B65B52-4CE1-7590-E272-31D8093851B0}"/>
              </a:ext>
            </a:extLst>
          </p:cNvPr>
          <p:cNvSpPr>
            <a:spLocks noGrp="1"/>
          </p:cNvSpPr>
          <p:nvPr>
            <p:ph type="title"/>
          </p:nvPr>
        </p:nvSpPr>
        <p:spPr>
          <a:xfrm>
            <a:off x="1066800" y="263529"/>
            <a:ext cx="10058400" cy="1450757"/>
          </a:xfrm>
        </p:spPr>
        <p:txBody>
          <a:bodyPr>
            <a:normAutofit fontScale="90000"/>
          </a:bodyPr>
          <a:lstStyle/>
          <a:p>
            <a:r>
              <a:rPr lang="el-GR" dirty="0"/>
              <a:t>ΕΙΔΙΚΕΣ ΔΥΣΚΟΛΙΕΣ ΚΑΙ ΠΑΡΑΔΟΧΕΣ ΣΤΗ ΧΡΗΣΙΜΟΠΟΙΗΣΗ</a:t>
            </a:r>
            <a:br>
              <a:rPr lang="el-GR" dirty="0"/>
            </a:br>
            <a:r>
              <a:rPr lang="el-GR" dirty="0"/>
              <a:t>ΜΕΣΩΝ ΑΥΤΟΜΑΤΙΣΜΟΥ</a:t>
            </a:r>
            <a:endParaRPr lang="en-US" dirty="0"/>
          </a:p>
        </p:txBody>
      </p:sp>
      <p:sp>
        <p:nvSpPr>
          <p:cNvPr id="3" name="Θέση περιεχομένου 2">
            <a:extLst>
              <a:ext uri="{FF2B5EF4-FFF2-40B4-BE49-F238E27FC236}">
                <a16:creationId xmlns:a16="http://schemas.microsoft.com/office/drawing/2014/main" id="{042931F0-3DD1-BAF2-AE62-77999AD94343}"/>
              </a:ext>
            </a:extLst>
          </p:cNvPr>
          <p:cNvSpPr>
            <a:spLocks noGrp="1"/>
          </p:cNvSpPr>
          <p:nvPr>
            <p:ph idx="1"/>
          </p:nvPr>
        </p:nvSpPr>
        <p:spPr/>
        <p:txBody>
          <a:bodyPr>
            <a:normAutofit fontScale="77500" lnSpcReduction="20000"/>
          </a:bodyPr>
          <a:lstStyle/>
          <a:p>
            <a:r>
              <a:rPr lang="el-GR" dirty="0"/>
              <a:t>Μια δεύτερη δυσκολία που και αυτή μειώνει την τελική ταχύτητα της γραμμής , έγκειται στο ότι όλες οι γραμμές είναι σχεδιασμένες να προωθούν το προϊών τεμάχιο προς τεμάχιο , ενώ στην περίπτωσή μας το φορτίο που έρχεται από τα κλουβιά είναι ( για πρακτικούς λόγους της λειτουργίας της </a:t>
            </a:r>
            <a:r>
              <a:rPr lang="el-GR" dirty="0" err="1"/>
              <a:t>εξαλίευσης</a:t>
            </a:r>
            <a:r>
              <a:rPr lang="el-GR" dirty="0"/>
              <a:t> ) σε μεγάλες παρτίδες , 200 με 300 κιλά καθαρό φορτίο ανά βούτα.</a:t>
            </a:r>
          </a:p>
          <a:p>
            <a:r>
              <a:rPr lang="el-GR" dirty="0"/>
              <a:t>Το κόστος ενός συσκευαστηρίου που ανταποκρίνεται στις προβλεπόμενες συνθήκες , κανονισμούς και στην ανάγκη να φθάσει το νωπό ψάρι έγκαιρα στον καταναλωτή , είναι πολύ μεγάλο και δικαιολογείται μόνον από τις προαναφερθείσες ανάγκες και συνθήκες .</a:t>
            </a:r>
          </a:p>
          <a:p>
            <a:r>
              <a:rPr lang="el-GR" dirty="0"/>
              <a:t>Από την άλλη πλευρά βέβαια , ιχθυοκαλλιέργεια δεν σημαίνει μόνον κλουβιά στη θάλασσα και ένα τροχόσπιτο στην παραλία.</a:t>
            </a:r>
          </a:p>
          <a:p>
            <a:r>
              <a:rPr lang="el-GR" dirty="0"/>
              <a:t>Τα καράβια και τα </a:t>
            </a:r>
            <a:r>
              <a:rPr lang="el-GR" dirty="0" err="1"/>
              <a:t>καίκια</a:t>
            </a:r>
            <a:r>
              <a:rPr lang="el-GR" dirty="0"/>
              <a:t> που ασχολούνται με την αλιεία έχουν αντίστοιχους εξοπλισμούς . Και οι καλλιέργειες εδάφους , άλλωστε , καταλήγουν σε αντίστοιχα συσκευαστήρια .</a:t>
            </a:r>
          </a:p>
          <a:p>
            <a:r>
              <a:rPr lang="el-GR" dirty="0"/>
              <a:t>Όλες οι υποθέσεις και οι ιδιομορφίες οδήγησαν τα βήματα της τελικής σχεδίασης στην επιλογή διαθέσιμων αυτοματισμών , ή ακόμη και αυτών που μπορούν να σχεδιαστούν απ’ αρχής για την περίπτωσή μας , με την παραδοχή ότι η μέγιστη δυνατή εκμετάλλευσή τους, υστερεί στην πράξη σε σχέση με τις δυνατότητές τους.</a:t>
            </a:r>
            <a:endParaRPr lang="en-US" dirty="0"/>
          </a:p>
        </p:txBody>
      </p:sp>
      <p:sp>
        <p:nvSpPr>
          <p:cNvPr id="4" name="Θέση ημερομηνίας 3">
            <a:extLst>
              <a:ext uri="{FF2B5EF4-FFF2-40B4-BE49-F238E27FC236}">
                <a16:creationId xmlns:a16="http://schemas.microsoft.com/office/drawing/2014/main" id="{AE845AB9-51D9-0518-841C-AB265F2912F8}"/>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5527677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758C311-8DD6-7CAC-42AC-705239D830B3}"/>
              </a:ext>
            </a:extLst>
          </p:cNvPr>
          <p:cNvSpPr>
            <a:spLocks noGrp="1"/>
          </p:cNvSpPr>
          <p:nvPr>
            <p:ph type="title"/>
          </p:nvPr>
        </p:nvSpPr>
        <p:spPr>
          <a:xfrm>
            <a:off x="293297" y="46037"/>
            <a:ext cx="11421375" cy="1737360"/>
          </a:xfrm>
        </p:spPr>
        <p:txBody>
          <a:bodyPr>
            <a:normAutofit fontScale="90000"/>
          </a:bodyPr>
          <a:lstStyle/>
          <a:p>
            <a:r>
              <a:rPr lang="el-GR" dirty="0"/>
              <a:t>ΣΧΕΔΙΑΣΗ ΚΑΙ ΑΞΙΟΛΟΓΗΣΗ ΕΓΚΑΤΑΣΤΑΣΕΩΝ ΚΑΙ</a:t>
            </a:r>
            <a:br>
              <a:rPr lang="el-GR" dirty="0"/>
            </a:br>
            <a:r>
              <a:rPr lang="el-GR" dirty="0"/>
              <a:t>ΕΞΟΠΛΙΣΜΟΥ</a:t>
            </a:r>
            <a:endParaRPr lang="en-US" dirty="0"/>
          </a:p>
        </p:txBody>
      </p:sp>
      <p:sp>
        <p:nvSpPr>
          <p:cNvPr id="3" name="Θέση περιεχομένου 2">
            <a:extLst>
              <a:ext uri="{FF2B5EF4-FFF2-40B4-BE49-F238E27FC236}">
                <a16:creationId xmlns:a16="http://schemas.microsoft.com/office/drawing/2014/main" id="{AFF854C8-692A-82CC-B6DD-04F68FD1D33C}"/>
              </a:ext>
            </a:extLst>
          </p:cNvPr>
          <p:cNvSpPr>
            <a:spLocks noGrp="1"/>
          </p:cNvSpPr>
          <p:nvPr>
            <p:ph idx="1"/>
          </p:nvPr>
        </p:nvSpPr>
        <p:spPr/>
        <p:txBody>
          <a:bodyPr/>
          <a:lstStyle/>
          <a:p>
            <a:r>
              <a:rPr lang="el-GR" dirty="0"/>
              <a:t>Στο σχεδιάγραμμα που ακολουθεί αυτή τη σελίδα παρουσιάζεται η κάτοψη του κτιρίου που θα στεγάσει το συσκευαστήριο.</a:t>
            </a:r>
          </a:p>
          <a:p>
            <a:r>
              <a:rPr lang="el-GR" dirty="0"/>
              <a:t>Έχει γίνει προσπάθεια οικονομίας μεγέθους και δυνατών συνδυασμών , όπου βέβαια αυτό είναι δυνατόν.</a:t>
            </a:r>
          </a:p>
          <a:p>
            <a:r>
              <a:rPr lang="el-GR" dirty="0"/>
              <a:t>Έχει επίσης ληφθεί υπόψη η μελλοντικά να μπορεί να στεγάσει και δεύτερη γραμμή παραγωγής.</a:t>
            </a:r>
            <a:endParaRPr lang="en-US" dirty="0"/>
          </a:p>
        </p:txBody>
      </p:sp>
      <p:sp>
        <p:nvSpPr>
          <p:cNvPr id="4" name="Θέση ημερομηνίας 3">
            <a:extLst>
              <a:ext uri="{FF2B5EF4-FFF2-40B4-BE49-F238E27FC236}">
                <a16:creationId xmlns:a16="http://schemas.microsoft.com/office/drawing/2014/main" id="{2934050B-68F4-C06A-A1D4-E588679E9EC4}"/>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35398209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EB12707-0D1D-854A-183A-BB165093CD3F}"/>
              </a:ext>
            </a:extLst>
          </p:cNvPr>
          <p:cNvSpPr>
            <a:spLocks noGrp="1"/>
          </p:cNvSpPr>
          <p:nvPr>
            <p:ph type="title"/>
          </p:nvPr>
        </p:nvSpPr>
        <p:spPr/>
        <p:txBody>
          <a:bodyPr/>
          <a:lstStyle/>
          <a:p>
            <a:r>
              <a:rPr lang="el-GR" dirty="0"/>
              <a:t>ΠΕΡΙΓΡΑΦΙΚΑ ΣΤΟΙΧΕΙΑ ΚΤΙΡΙΟΥ</a:t>
            </a:r>
            <a:endParaRPr lang="en-US" dirty="0"/>
          </a:p>
        </p:txBody>
      </p:sp>
      <p:sp>
        <p:nvSpPr>
          <p:cNvPr id="3" name="Θέση περιεχομένου 2">
            <a:extLst>
              <a:ext uri="{FF2B5EF4-FFF2-40B4-BE49-F238E27FC236}">
                <a16:creationId xmlns:a16="http://schemas.microsoft.com/office/drawing/2014/main" id="{77E0A15B-66B6-D11A-B78E-F194EFB94C03}"/>
              </a:ext>
            </a:extLst>
          </p:cNvPr>
          <p:cNvSpPr>
            <a:spLocks noGrp="1"/>
          </p:cNvSpPr>
          <p:nvPr>
            <p:ph idx="1"/>
          </p:nvPr>
        </p:nvSpPr>
        <p:spPr/>
        <p:txBody>
          <a:bodyPr/>
          <a:lstStyle/>
          <a:p>
            <a:r>
              <a:rPr lang="el-GR" dirty="0"/>
              <a:t>Μονώροφο διαστάσεων 30 </a:t>
            </a:r>
            <a:r>
              <a:rPr lang="el-GR" dirty="0" err="1"/>
              <a:t>ιη</a:t>
            </a:r>
            <a:r>
              <a:rPr lang="el-GR" dirty="0"/>
              <a:t> μήκος , 16 πι πλάτος και 5,5 πι ύψος , με διπλής κλίσης στέγη και επίπεδη μονωμένη ψευδοροφή.</a:t>
            </a:r>
          </a:p>
          <a:p>
            <a:r>
              <a:rPr lang="el-GR" dirty="0"/>
              <a:t>Η κατασκευή αποτελείται από συνδυασμό ξύλινου πλαισίου ειδικά επεξεργασμένου και </a:t>
            </a:r>
            <a:r>
              <a:rPr lang="el-GR" dirty="0" err="1"/>
              <a:t>επιχρωματισμένου</a:t>
            </a:r>
            <a:r>
              <a:rPr lang="el-GR" dirty="0"/>
              <a:t> ώστε να αντέχει στον χρόνο και στις καιρικές συνθήκες .</a:t>
            </a:r>
          </a:p>
          <a:p>
            <a:r>
              <a:rPr lang="el-GR" dirty="0"/>
              <a:t>Το πλαίσιο αντίθετα από ότι παρουσιάζεται στην κάτοψη θα τοποθετηθεί τελικά εξωτερικά της τοιχοποιίας οπότε το ξύλινο πλαίσιο δεν έχει καμία επαφή με το εσωτερικό του κτιρίου , ώστε να υπάρχει απόλυτη σύμπνοια με του κανονισμούς .</a:t>
            </a:r>
          </a:p>
          <a:p>
            <a:r>
              <a:rPr lang="el-GR" dirty="0"/>
              <a:t>Το δάπεδο έχει επιλέγει βιομηχανικού τύπου κατάλληλο για βιομηχανίες τροφίμων .</a:t>
            </a:r>
            <a:endParaRPr lang="en-US" dirty="0"/>
          </a:p>
        </p:txBody>
      </p:sp>
      <p:sp>
        <p:nvSpPr>
          <p:cNvPr id="4" name="Θέση ημερομηνίας 3">
            <a:extLst>
              <a:ext uri="{FF2B5EF4-FFF2-40B4-BE49-F238E27FC236}">
                <a16:creationId xmlns:a16="http://schemas.microsoft.com/office/drawing/2014/main" id="{76F305C8-C591-1EBE-6362-4C3C912D9627}"/>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38520329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EB12707-0D1D-854A-183A-BB165093CD3F}"/>
              </a:ext>
            </a:extLst>
          </p:cNvPr>
          <p:cNvSpPr>
            <a:spLocks noGrp="1"/>
          </p:cNvSpPr>
          <p:nvPr>
            <p:ph type="title"/>
          </p:nvPr>
        </p:nvSpPr>
        <p:spPr/>
        <p:txBody>
          <a:bodyPr/>
          <a:lstStyle/>
          <a:p>
            <a:r>
              <a:rPr lang="el-GR" dirty="0"/>
              <a:t>ΠΕΡΙΓΡΑΦΙΚΑ ΣΤΟΙΧΕΙΑ ΚΤΙΡΙΟΥ</a:t>
            </a:r>
            <a:endParaRPr lang="en-US" dirty="0"/>
          </a:p>
        </p:txBody>
      </p:sp>
      <p:sp>
        <p:nvSpPr>
          <p:cNvPr id="3" name="Θέση περιεχομένου 2">
            <a:extLst>
              <a:ext uri="{FF2B5EF4-FFF2-40B4-BE49-F238E27FC236}">
                <a16:creationId xmlns:a16="http://schemas.microsoft.com/office/drawing/2014/main" id="{77E0A15B-66B6-D11A-B78E-F194EFB94C03}"/>
              </a:ext>
            </a:extLst>
          </p:cNvPr>
          <p:cNvSpPr>
            <a:spLocks noGrp="1"/>
          </p:cNvSpPr>
          <p:nvPr>
            <p:ph idx="1"/>
          </p:nvPr>
        </p:nvSpPr>
        <p:spPr/>
        <p:txBody>
          <a:bodyPr>
            <a:normAutofit lnSpcReduction="10000"/>
          </a:bodyPr>
          <a:lstStyle/>
          <a:p>
            <a:r>
              <a:rPr lang="el-GR" dirty="0"/>
              <a:t>Τα κανάλια απορροής του νερού καλύπτουν σχεδόν το μισό χώρο του κυρίως συσκευαστηρίου , δηλαδή το μέρος εκείνο που </a:t>
            </a:r>
            <a:r>
              <a:rPr lang="el-GR" dirty="0" err="1"/>
              <a:t>κατανάγκην</a:t>
            </a:r>
            <a:r>
              <a:rPr lang="el-GR" dirty="0"/>
              <a:t> θα έχει νερά . Το υπόλοιπο μέρος προβλέπεται να είναι στεγνό όπως άλλωστε έχει προκύψει στην πράξη κατά την εφαρμογή των κανονισμών της ΕΟΚ.</a:t>
            </a:r>
          </a:p>
          <a:p>
            <a:r>
              <a:rPr lang="el-GR" dirty="0"/>
              <a:t>Ο κλιματισμός καλύπτει όλους τους χώρους του κτιρίου , σύμφωνα με τις προδιαγραφές που έχουν προκύψει από την εννοιολογική σχεδίαση του συσκευαστηρίου και οι αγωγοί τροφοδοσίας είναι εγκατεστημένοι πάνω από την ψευδοροφή.</a:t>
            </a:r>
          </a:p>
          <a:p>
            <a:r>
              <a:rPr lang="el-GR" dirty="0"/>
              <a:t>Ο φωτισμός προβλέπεται ομοιόμορφος για όλο τον κυρίως χώρο του συσκευαστηρίου με ένταση φωτισμού 200 </a:t>
            </a:r>
            <a:r>
              <a:rPr lang="el-GR" dirty="0" err="1"/>
              <a:t>Lux</a:t>
            </a:r>
            <a:r>
              <a:rPr lang="el-GR" dirty="0"/>
              <a:t> και τα φωτιστικά σώματα κρέμονται από την ψευδοροφή.</a:t>
            </a:r>
          </a:p>
          <a:p>
            <a:r>
              <a:rPr lang="el-GR" dirty="0"/>
              <a:t>Επίσης και όλες οι λοιπές παροχές προβλέπεται να παρέχονται στις θέσεις εργασίας και στα σημεία όπου απαιτείται με τροφοδότηση μέσα από την ψευδοροφή.</a:t>
            </a:r>
            <a:endParaRPr lang="en-US" dirty="0"/>
          </a:p>
        </p:txBody>
      </p:sp>
      <p:sp>
        <p:nvSpPr>
          <p:cNvPr id="4" name="Θέση ημερομηνίας 3">
            <a:extLst>
              <a:ext uri="{FF2B5EF4-FFF2-40B4-BE49-F238E27FC236}">
                <a16:creationId xmlns:a16="http://schemas.microsoft.com/office/drawing/2014/main" id="{76F305C8-C591-1EBE-6362-4C3C912D9627}"/>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5522657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6490233-F819-ACE2-0C7E-AE4CA01ECE8B}"/>
              </a:ext>
            </a:extLst>
          </p:cNvPr>
          <p:cNvSpPr>
            <a:spLocks noGrp="1"/>
          </p:cNvSpPr>
          <p:nvPr>
            <p:ph type="title"/>
          </p:nvPr>
        </p:nvSpPr>
        <p:spPr/>
        <p:txBody>
          <a:bodyPr/>
          <a:lstStyle/>
          <a:p>
            <a:r>
              <a:rPr lang="el-GR" dirty="0"/>
              <a:t>ΑΝΘΡΩΠΙΝΟ ΔΥΝΑΜΙΚΟ</a:t>
            </a:r>
            <a:endParaRPr lang="en-US" dirty="0"/>
          </a:p>
        </p:txBody>
      </p:sp>
      <p:sp>
        <p:nvSpPr>
          <p:cNvPr id="3" name="Θέση περιεχομένου 2">
            <a:extLst>
              <a:ext uri="{FF2B5EF4-FFF2-40B4-BE49-F238E27FC236}">
                <a16:creationId xmlns:a16="http://schemas.microsoft.com/office/drawing/2014/main" id="{C9AD7B62-8A08-CC69-8BB4-0BABBCCC52EB}"/>
              </a:ext>
            </a:extLst>
          </p:cNvPr>
          <p:cNvSpPr>
            <a:spLocks noGrp="1"/>
          </p:cNvSpPr>
          <p:nvPr>
            <p:ph idx="1"/>
          </p:nvPr>
        </p:nvSpPr>
        <p:spPr/>
        <p:txBody>
          <a:bodyPr>
            <a:normAutofit fontScale="92500" lnSpcReduction="20000"/>
          </a:bodyPr>
          <a:lstStyle/>
          <a:p>
            <a:r>
              <a:rPr lang="el-GR" dirty="0"/>
              <a:t>Σχετικά με ανθρώπινο δυναμικό , το έργο ανά θέση εργασίας και την πρόβλεψη της εκπαίδευσής του προκειμένου να ανταποκριθεί στην αποτελεσματική λειτουργία του εξοπλισμού , προβλέπονται τα παρακάτω :</a:t>
            </a:r>
          </a:p>
          <a:p>
            <a:r>
              <a:rPr lang="el-GR" dirty="0"/>
              <a:t>Για τις θέσεις εργασίας για τις οποίες απαιτούνται ειδικές γνώσεις όπως στην περίπτωση του </a:t>
            </a:r>
            <a:r>
              <a:rPr lang="el-GR" dirty="0" err="1"/>
              <a:t>χειριστού</a:t>
            </a:r>
            <a:r>
              <a:rPr lang="el-GR" dirty="0"/>
              <a:t> </a:t>
            </a:r>
            <a:r>
              <a:rPr lang="el-GR" dirty="0" err="1"/>
              <a:t>περονοφόρου</a:t>
            </a:r>
            <a:r>
              <a:rPr lang="el-GR" dirty="0"/>
              <a:t> οχήματος , η πρόσληψή τους προϋποθέτει ότι κατέχουν τις αντίστοιχες γνώσεις και τα ανάλογα πιστοποιητικά.</a:t>
            </a:r>
          </a:p>
          <a:p>
            <a:r>
              <a:rPr lang="el-GR" dirty="0"/>
              <a:t>Αντίστοιχα για τη θέση του υπαλλήλου γραφείου κίνησης η γνώση του υπολογιστή , του λογιστικού προγράμματος και εξοικείωση με χειρισμούς προσδιορισμού παραμετρικών συντελεστών της κύριας ζυγιστικής συσκευής και των αντίστοιχων εκτυπωτών είναι απαραίτητη προϋπόθεση.</a:t>
            </a:r>
          </a:p>
          <a:p>
            <a:r>
              <a:rPr lang="el-GR" dirty="0"/>
              <a:t>Τα ίδιο ισχύει και για την παρακολούθηση και ρύθμιση των οργάνων ελέγχου θερμοκρασιών της κλιματιστικής συσκευής, της μηχανής παραγωγής πάγου και των λοιπών στοιχείων που απαιτούν ελέγχους και </a:t>
            </a:r>
            <a:r>
              <a:rPr lang="el-GR" dirty="0" err="1"/>
              <a:t>επαναριθμήσεις</a:t>
            </a:r>
            <a:r>
              <a:rPr lang="el-GR" dirty="0"/>
              <a:t> .</a:t>
            </a:r>
            <a:endParaRPr lang="en-US" dirty="0"/>
          </a:p>
        </p:txBody>
      </p:sp>
      <p:sp>
        <p:nvSpPr>
          <p:cNvPr id="4" name="Θέση ημερομηνίας 3">
            <a:extLst>
              <a:ext uri="{FF2B5EF4-FFF2-40B4-BE49-F238E27FC236}">
                <a16:creationId xmlns:a16="http://schemas.microsoft.com/office/drawing/2014/main" id="{955DD8FA-3764-2744-1518-1E61FF54EF6A}"/>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7986937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6490233-F819-ACE2-0C7E-AE4CA01ECE8B}"/>
              </a:ext>
            </a:extLst>
          </p:cNvPr>
          <p:cNvSpPr>
            <a:spLocks noGrp="1"/>
          </p:cNvSpPr>
          <p:nvPr>
            <p:ph type="title"/>
          </p:nvPr>
        </p:nvSpPr>
        <p:spPr/>
        <p:txBody>
          <a:bodyPr/>
          <a:lstStyle/>
          <a:p>
            <a:r>
              <a:rPr lang="el-GR" dirty="0"/>
              <a:t>ΑΝΘΡΩΠΙΝΟ ΔΥΝΑΜΙΚΟ</a:t>
            </a:r>
            <a:endParaRPr lang="en-US" dirty="0"/>
          </a:p>
        </p:txBody>
      </p:sp>
      <p:sp>
        <p:nvSpPr>
          <p:cNvPr id="3" name="Θέση περιεχομένου 2">
            <a:extLst>
              <a:ext uri="{FF2B5EF4-FFF2-40B4-BE49-F238E27FC236}">
                <a16:creationId xmlns:a16="http://schemas.microsoft.com/office/drawing/2014/main" id="{C9AD7B62-8A08-CC69-8BB4-0BABBCCC52EB}"/>
              </a:ext>
            </a:extLst>
          </p:cNvPr>
          <p:cNvSpPr>
            <a:spLocks noGrp="1"/>
          </p:cNvSpPr>
          <p:nvPr>
            <p:ph idx="1"/>
          </p:nvPr>
        </p:nvSpPr>
        <p:spPr/>
        <p:txBody>
          <a:bodyPr>
            <a:normAutofit fontScale="70000" lnSpcReduction="20000"/>
          </a:bodyPr>
          <a:lstStyle/>
          <a:p>
            <a:r>
              <a:rPr lang="el-GR" dirty="0"/>
              <a:t>Για τη θέση του προϊσταμένου του κέντρου συσκευασίας είναι προτιμότερο να επιλεγεί άτομο που να συνδυάζει γνώσεις στο τομέα της Ιχθυολογίας και με διοικητικά προσόντα και ικανότητες.</a:t>
            </a:r>
          </a:p>
          <a:p>
            <a:r>
              <a:rPr lang="el-GR" dirty="0"/>
              <a:t>Η γενικότερη εκπαίδευση του προσωπικού αλλά και η ειδικότερη ανά θέση εργασίας που απαιτείται για την αποτελεσματική λειτουργία του κέντρου πρέπει να συγκεντρωθεί στα εξής σημεία :</a:t>
            </a:r>
          </a:p>
          <a:p>
            <a:r>
              <a:rPr lang="el-GR" dirty="0"/>
              <a:t>1. .Σαφή ανάθεση καθηκόντων σε κάθε εργαζόμενο και να δοθεί ιδιαίτερη έμφαση στις περιπτώσεις κάλυψης περισσότερων της μίας θέσης .</a:t>
            </a:r>
          </a:p>
          <a:p>
            <a:r>
              <a:rPr lang="el-GR" dirty="0"/>
              <a:t>2. Εξοικείωση με κάθε βήμα εργασίας , όπως περιγράφονται στην περιγραφή του συστήματος λειτουργίας .</a:t>
            </a:r>
          </a:p>
          <a:p>
            <a:r>
              <a:rPr lang="el-GR" dirty="0"/>
              <a:t>3. Αυστηρή εφαρμογή στην πράξη όλων των σημείων που προβλέπονται από τους ποιοτικούς ελέγχους σχετικά με την υγιεινή των εργαζομένων και των χώρων .</a:t>
            </a:r>
          </a:p>
          <a:p>
            <a:r>
              <a:rPr lang="el-GR" dirty="0"/>
              <a:t>4. Εναλλαγή θέσεων εργασίας μεταξύ των εργαζομένων μέχρι ότου προσδιοριστεί η θέση όπου ο κάθε ένας παρουσιάζει τη μέγιστη απόδοση .</a:t>
            </a:r>
          </a:p>
          <a:p>
            <a:r>
              <a:rPr lang="el-GR" dirty="0"/>
              <a:t>5. Εκπαίδευση πάνω στη δουλειά περισσοτέρων των αναγκαίων εργατών - με ωριαία αποζημίωση ώστε να υπάρχει ευχέρεια αντικατάστασης εργαζομένων που ασθενούν ή που οι συνθήκες υγιεινής επιβάλλουν την πρόσκαιρη ή προσωρινή απομάκρυνσή τους από τους χώρους εργασίας.</a:t>
            </a:r>
            <a:endParaRPr lang="en-US" dirty="0"/>
          </a:p>
        </p:txBody>
      </p:sp>
      <p:sp>
        <p:nvSpPr>
          <p:cNvPr id="4" name="Θέση ημερομηνίας 3">
            <a:extLst>
              <a:ext uri="{FF2B5EF4-FFF2-40B4-BE49-F238E27FC236}">
                <a16:creationId xmlns:a16="http://schemas.microsoft.com/office/drawing/2014/main" id="{955DD8FA-3764-2744-1518-1E61FF54EF6A}"/>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20985511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3DB6561-256C-26F4-4FE3-B937E76611C5}"/>
              </a:ext>
            </a:extLst>
          </p:cNvPr>
          <p:cNvSpPr>
            <a:spLocks noGrp="1"/>
          </p:cNvSpPr>
          <p:nvPr>
            <p:ph type="title"/>
          </p:nvPr>
        </p:nvSpPr>
        <p:spPr/>
        <p:txBody>
          <a:bodyPr/>
          <a:lstStyle/>
          <a:p>
            <a:r>
              <a:rPr lang="el-GR" dirty="0"/>
              <a:t>ΟΡΓΑΝΟΓΡΑΜΜΑ ΛΕΙΤΟΥΡΓΕΙΑΣ</a:t>
            </a:r>
            <a:endParaRPr lang="en-US" dirty="0"/>
          </a:p>
        </p:txBody>
      </p:sp>
      <p:sp>
        <p:nvSpPr>
          <p:cNvPr id="3" name="Θέση περιεχομένου 2">
            <a:extLst>
              <a:ext uri="{FF2B5EF4-FFF2-40B4-BE49-F238E27FC236}">
                <a16:creationId xmlns:a16="http://schemas.microsoft.com/office/drawing/2014/main" id="{B0A4CA55-4BFE-A9D1-55BA-40FD017B3918}"/>
              </a:ext>
            </a:extLst>
          </p:cNvPr>
          <p:cNvSpPr>
            <a:spLocks noGrp="1"/>
          </p:cNvSpPr>
          <p:nvPr>
            <p:ph sz="half" idx="1"/>
          </p:nvPr>
        </p:nvSpPr>
        <p:spPr>
          <a:xfrm>
            <a:off x="1097280" y="2120900"/>
            <a:ext cx="9628940" cy="930525"/>
          </a:xfrm>
        </p:spPr>
        <p:txBody>
          <a:bodyPr/>
          <a:lstStyle/>
          <a:p>
            <a:r>
              <a:rPr lang="el-GR" dirty="0"/>
              <a:t>Στη συνέχεια παρουσιάζονται οι λειτουργίες του συσκευαστηρίου , οι αντίστοιχες προβλεπόμενες θέσεις εργασίας και το έργο ανά θέση εργασίας</a:t>
            </a:r>
            <a:endParaRPr lang="en-US" dirty="0"/>
          </a:p>
        </p:txBody>
      </p:sp>
      <p:sp>
        <p:nvSpPr>
          <p:cNvPr id="5" name="Θέση ημερομηνίας 4">
            <a:extLst>
              <a:ext uri="{FF2B5EF4-FFF2-40B4-BE49-F238E27FC236}">
                <a16:creationId xmlns:a16="http://schemas.microsoft.com/office/drawing/2014/main" id="{FB7D23D6-28A3-BBF0-4A5F-0EB38FDD424C}"/>
              </a:ext>
            </a:extLst>
          </p:cNvPr>
          <p:cNvSpPr>
            <a:spLocks noGrp="1"/>
          </p:cNvSpPr>
          <p:nvPr>
            <p:ph type="dt" sz="half" idx="10"/>
          </p:nvPr>
        </p:nvSpPr>
        <p:spPr/>
        <p:txBody>
          <a:bodyPr/>
          <a:lstStyle/>
          <a:p>
            <a:pPr rtl="0"/>
            <a:fld id="{CEA4A3C6-2769-4B8E-B4CD-8638D980537F}" type="datetime1">
              <a:rPr lang="el-GR" smtClean="0"/>
              <a:t>29/7/2023</a:t>
            </a:fld>
            <a:endParaRPr lang="en-US" dirty="0"/>
          </a:p>
        </p:txBody>
      </p:sp>
    </p:spTree>
    <p:extLst>
      <p:ext uri="{BB962C8B-B14F-4D97-AF65-F5344CB8AC3E}">
        <p14:creationId xmlns:p14="http://schemas.microsoft.com/office/powerpoint/2010/main" val="84766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4DC96D9-DFF5-2140-5900-05CC947B0A89}"/>
              </a:ext>
            </a:extLst>
          </p:cNvPr>
          <p:cNvSpPr>
            <a:spLocks noGrp="1"/>
          </p:cNvSpPr>
          <p:nvPr>
            <p:ph type="title"/>
          </p:nvPr>
        </p:nvSpPr>
        <p:spPr/>
        <p:txBody>
          <a:bodyPr/>
          <a:lstStyle/>
          <a:p>
            <a:r>
              <a:rPr lang="el-GR" dirty="0"/>
              <a:t>ΣΥΣΚΕΥΑΣΙΑ</a:t>
            </a:r>
            <a:endParaRPr lang="en-US" dirty="0"/>
          </a:p>
        </p:txBody>
      </p:sp>
      <p:sp>
        <p:nvSpPr>
          <p:cNvPr id="3" name="Θέση περιεχομένου 2">
            <a:extLst>
              <a:ext uri="{FF2B5EF4-FFF2-40B4-BE49-F238E27FC236}">
                <a16:creationId xmlns:a16="http://schemas.microsoft.com/office/drawing/2014/main" id="{34A19D28-E523-F5D3-E678-B224044BE3C4}"/>
              </a:ext>
            </a:extLst>
          </p:cNvPr>
          <p:cNvSpPr>
            <a:spLocks noGrp="1"/>
          </p:cNvSpPr>
          <p:nvPr>
            <p:ph idx="1"/>
          </p:nvPr>
        </p:nvSpPr>
        <p:spPr/>
        <p:txBody>
          <a:bodyPr>
            <a:normAutofit fontScale="92500" lnSpcReduction="20000"/>
          </a:bodyPr>
          <a:lstStyle/>
          <a:p>
            <a:r>
              <a:rPr lang="el-GR" dirty="0"/>
              <a:t>Η συσκευασία των τροφίμων αποτελεί αναπόσπαστο κομμάτι της καθημερινής ζωής των ανθρώπων. Η εξέλιξη της ακολουθεί την εξέλιξη </a:t>
            </a:r>
            <a:r>
              <a:rPr lang="el-GR" i="1" u="sng" dirty="0"/>
              <a:t>της επιστήμης και της τεχνολογίας </a:t>
            </a:r>
            <a:r>
              <a:rPr lang="el-GR" dirty="0"/>
              <a:t>και διαμορφώνεται από την αύξηση του βιοτικού επιπέδου και τις αλλαγές των διατροφικών συνηθειών των ανθρώπων. Ο όρος «συσκευασία» χρησιμοποιείται για να προσδιορίσει τόσο τη διαδικασία όσο και τα μέσα και ως εκ τούτου στη βιβλιογραφία υπάρχουν αρκετοί διαφορετικοί ορισμοί της συσκευασίας. Από το Βρετανικό Ινστιτούτο Συσκευασίας ως συσκευασία (διαδικασία) ορίζεται [1]:</a:t>
            </a:r>
          </a:p>
          <a:p>
            <a:pPr marL="285750" indent="-285750">
              <a:buFont typeface="Wingdings" panose="05000000000000000000" pitchFamily="2" charset="2"/>
              <a:buChar char="q"/>
            </a:pPr>
            <a:r>
              <a:rPr lang="el-GR" dirty="0"/>
              <a:t>  </a:t>
            </a:r>
            <a:r>
              <a:rPr lang="el-GR" b="1" u="sng" dirty="0"/>
              <a:t>Ένα συντονισμένο σύστημα προετοιμασίας των αγαθών για τη μεταφορά τους, διανομή, αποθήκευση, πώληση και χρήση.</a:t>
            </a:r>
            <a:endParaRPr lang="en-US" b="1" u="sng" dirty="0"/>
          </a:p>
          <a:p>
            <a:pPr marL="285750" indent="-285750">
              <a:buFont typeface="Wingdings" panose="05000000000000000000" pitchFamily="2" charset="2"/>
              <a:buChar char="q"/>
            </a:pPr>
            <a:r>
              <a:rPr lang="el-GR" b="1" u="sng" dirty="0"/>
              <a:t>  Ένας τρόπος (και μέσον) διασφάλισης ασφαλούς διανομής των αγαθών σε καλή κατάσταση στον τελικό καταναλωτή με το ελάχιστο ολικό κόστος.</a:t>
            </a:r>
            <a:endParaRPr lang="en-US" b="1" u="sng" dirty="0"/>
          </a:p>
          <a:p>
            <a:pPr marL="285750" indent="-285750">
              <a:buFont typeface="Wingdings" panose="05000000000000000000" pitchFamily="2" charset="2"/>
              <a:buChar char="q"/>
            </a:pPr>
            <a:r>
              <a:rPr lang="el-GR" b="1" u="sng" dirty="0"/>
              <a:t>   Μια τεχνοοικονομική διαδικασία που σκοπό έχει να ελαχιστοποιήσει το κόστος διανομής των αγαθών και να μεγιστοποιήσει τις πωλήσεις (και συνεπώς και τα κέρδη).</a:t>
            </a:r>
          </a:p>
          <a:p>
            <a:endParaRPr lang="en-US" dirty="0"/>
          </a:p>
        </p:txBody>
      </p:sp>
      <p:sp>
        <p:nvSpPr>
          <p:cNvPr id="4" name="Θέση ημερομηνίας 3">
            <a:extLst>
              <a:ext uri="{FF2B5EF4-FFF2-40B4-BE49-F238E27FC236}">
                <a16:creationId xmlns:a16="http://schemas.microsoft.com/office/drawing/2014/main" id="{768B0D70-0B98-DA80-110F-79844404539D}"/>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39702371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3DB6561-256C-26F4-4FE3-B937E76611C5}"/>
              </a:ext>
            </a:extLst>
          </p:cNvPr>
          <p:cNvSpPr>
            <a:spLocks noGrp="1"/>
          </p:cNvSpPr>
          <p:nvPr>
            <p:ph type="title"/>
          </p:nvPr>
        </p:nvSpPr>
        <p:spPr/>
        <p:txBody>
          <a:bodyPr/>
          <a:lstStyle/>
          <a:p>
            <a:r>
              <a:rPr lang="el-GR" dirty="0"/>
              <a:t>ΔΙΕΥΘΥΝΣΗ</a:t>
            </a:r>
            <a:endParaRPr lang="en-US" dirty="0"/>
          </a:p>
        </p:txBody>
      </p:sp>
      <p:sp>
        <p:nvSpPr>
          <p:cNvPr id="3" name="Θέση περιεχομένου 2">
            <a:extLst>
              <a:ext uri="{FF2B5EF4-FFF2-40B4-BE49-F238E27FC236}">
                <a16:creationId xmlns:a16="http://schemas.microsoft.com/office/drawing/2014/main" id="{B0A4CA55-4BFE-A9D1-55BA-40FD017B3918}"/>
              </a:ext>
            </a:extLst>
          </p:cNvPr>
          <p:cNvSpPr>
            <a:spLocks noGrp="1"/>
          </p:cNvSpPr>
          <p:nvPr>
            <p:ph sz="half" idx="1"/>
          </p:nvPr>
        </p:nvSpPr>
        <p:spPr>
          <a:xfrm>
            <a:off x="1097280" y="2120900"/>
            <a:ext cx="9628940" cy="3704547"/>
          </a:xfrm>
        </p:spPr>
        <p:txBody>
          <a:bodyPr>
            <a:normAutofit/>
          </a:bodyPr>
          <a:lstStyle/>
          <a:p>
            <a:r>
              <a:rPr lang="el-GR" dirty="0"/>
              <a:t>Η διεύθυνση όπου είναι ο Προϊστάμενος του Συσκευαστηρίου ( ένα άτομο ) .</a:t>
            </a:r>
          </a:p>
          <a:p>
            <a:r>
              <a:rPr lang="el-GR" dirty="0"/>
              <a:t>Η αρμοδιότητες του Προϊσταμένου είναι να προσλαμβάνει να εκπαιδεύει να απολύει και να εξασφαλίζει το απαιτούμενο επίπεδο προσωπικού από άποψη υγιεινής και τεχνικής κατάρτισης.</a:t>
            </a:r>
          </a:p>
          <a:p>
            <a:r>
              <a:rPr lang="el-GR" dirty="0"/>
              <a:t>Προγραμματίζει τη λειτουργία του κέντρου και επιβλέπει τις</a:t>
            </a:r>
          </a:p>
          <a:p>
            <a:r>
              <a:rPr lang="el-GR" dirty="0"/>
              <a:t>παραλαβές και παραδόσεις .</a:t>
            </a:r>
          </a:p>
          <a:p>
            <a:r>
              <a:rPr lang="el-GR" dirty="0"/>
              <a:t>Επιβλέπει την εφαρμογή όλων των προβλεπόμενων ελέγχων .</a:t>
            </a:r>
          </a:p>
          <a:p>
            <a:r>
              <a:rPr lang="el-GR" dirty="0"/>
              <a:t>Προγραμματίζει και επιβλέπει τη συντήρηση του εξοπλισμού και την αντικατάστασή του.</a:t>
            </a:r>
            <a:endParaRPr lang="en-US" dirty="0"/>
          </a:p>
        </p:txBody>
      </p:sp>
      <p:sp>
        <p:nvSpPr>
          <p:cNvPr id="5" name="Θέση ημερομηνίας 4">
            <a:extLst>
              <a:ext uri="{FF2B5EF4-FFF2-40B4-BE49-F238E27FC236}">
                <a16:creationId xmlns:a16="http://schemas.microsoft.com/office/drawing/2014/main" id="{FB7D23D6-28A3-BBF0-4A5F-0EB38FDD424C}"/>
              </a:ext>
            </a:extLst>
          </p:cNvPr>
          <p:cNvSpPr>
            <a:spLocks noGrp="1"/>
          </p:cNvSpPr>
          <p:nvPr>
            <p:ph type="dt" sz="half" idx="10"/>
          </p:nvPr>
        </p:nvSpPr>
        <p:spPr/>
        <p:txBody>
          <a:bodyPr/>
          <a:lstStyle/>
          <a:p>
            <a:pPr rtl="0"/>
            <a:fld id="{CEA4A3C6-2769-4B8E-B4CD-8638D980537F}" type="datetime1">
              <a:rPr lang="el-GR" smtClean="0"/>
              <a:t>29/7/2023</a:t>
            </a:fld>
            <a:endParaRPr lang="en-US" dirty="0"/>
          </a:p>
        </p:txBody>
      </p:sp>
    </p:spTree>
    <p:extLst>
      <p:ext uri="{BB962C8B-B14F-4D97-AF65-F5344CB8AC3E}">
        <p14:creationId xmlns:p14="http://schemas.microsoft.com/office/powerpoint/2010/main" val="2097011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3DB6561-256C-26F4-4FE3-B937E76611C5}"/>
              </a:ext>
            </a:extLst>
          </p:cNvPr>
          <p:cNvSpPr>
            <a:spLocks noGrp="1"/>
          </p:cNvSpPr>
          <p:nvPr>
            <p:ph type="title"/>
          </p:nvPr>
        </p:nvSpPr>
        <p:spPr/>
        <p:txBody>
          <a:bodyPr/>
          <a:lstStyle/>
          <a:p>
            <a:r>
              <a:rPr lang="el-GR" dirty="0"/>
              <a:t>ΓΡΑΦΕΙΟ ΚΙΝΗΣΗΣ ΚΑΙ ΕΛΕΓΧΟΥ</a:t>
            </a:r>
            <a:endParaRPr lang="en-US" dirty="0"/>
          </a:p>
        </p:txBody>
      </p:sp>
      <p:sp>
        <p:nvSpPr>
          <p:cNvPr id="3" name="Θέση περιεχομένου 2">
            <a:extLst>
              <a:ext uri="{FF2B5EF4-FFF2-40B4-BE49-F238E27FC236}">
                <a16:creationId xmlns:a16="http://schemas.microsoft.com/office/drawing/2014/main" id="{B0A4CA55-4BFE-A9D1-55BA-40FD017B3918}"/>
              </a:ext>
            </a:extLst>
          </p:cNvPr>
          <p:cNvSpPr>
            <a:spLocks noGrp="1"/>
          </p:cNvSpPr>
          <p:nvPr>
            <p:ph sz="half" idx="1"/>
          </p:nvPr>
        </p:nvSpPr>
        <p:spPr>
          <a:xfrm>
            <a:off x="1097280" y="2120900"/>
            <a:ext cx="9628940" cy="3704547"/>
          </a:xfrm>
        </p:spPr>
        <p:txBody>
          <a:bodyPr>
            <a:normAutofit/>
          </a:bodyPr>
          <a:lstStyle/>
          <a:p>
            <a:r>
              <a:rPr lang="el-GR" dirty="0"/>
              <a:t>Υπάρχει ο διοικητικός υπάλληλος ( ένα άτομο ) όπου είναι υπεύθυνος για τις παραλαβές και παραδόσεις.</a:t>
            </a:r>
          </a:p>
          <a:p>
            <a:r>
              <a:rPr lang="el-GR" dirty="0"/>
              <a:t>Εκτελεί όλους τους προβλεπόμενους ελέγχους .</a:t>
            </a:r>
          </a:p>
          <a:p>
            <a:r>
              <a:rPr lang="el-GR" dirty="0"/>
              <a:t>Είναι υπεύθυνος για την έκδοση των προβλεπόμενων παραστατικών</a:t>
            </a:r>
          </a:p>
          <a:p>
            <a:r>
              <a:rPr lang="el-GR" dirty="0"/>
              <a:t>Αρχειοθετεί και ενημερώνει όλα τα προβλεπόμενα από τη νομοθεσία στοιχεία .</a:t>
            </a:r>
          </a:p>
          <a:p>
            <a:r>
              <a:rPr lang="el-GR" dirty="0"/>
              <a:t>Παραγγέλλει με βάση τα πρόγραμμα λειτουργίας τα απαραίτητα υλικά για τη λειτουργία του συσκευαστηρίου.</a:t>
            </a:r>
            <a:endParaRPr lang="en-US" dirty="0"/>
          </a:p>
        </p:txBody>
      </p:sp>
      <p:sp>
        <p:nvSpPr>
          <p:cNvPr id="5" name="Θέση ημερομηνίας 4">
            <a:extLst>
              <a:ext uri="{FF2B5EF4-FFF2-40B4-BE49-F238E27FC236}">
                <a16:creationId xmlns:a16="http://schemas.microsoft.com/office/drawing/2014/main" id="{FB7D23D6-28A3-BBF0-4A5F-0EB38FDD424C}"/>
              </a:ext>
            </a:extLst>
          </p:cNvPr>
          <p:cNvSpPr>
            <a:spLocks noGrp="1"/>
          </p:cNvSpPr>
          <p:nvPr>
            <p:ph type="dt" sz="half" idx="10"/>
          </p:nvPr>
        </p:nvSpPr>
        <p:spPr/>
        <p:txBody>
          <a:bodyPr/>
          <a:lstStyle/>
          <a:p>
            <a:pPr rtl="0"/>
            <a:fld id="{CEA4A3C6-2769-4B8E-B4CD-8638D980537F}" type="datetime1">
              <a:rPr lang="el-GR" smtClean="0"/>
              <a:t>29/7/2023</a:t>
            </a:fld>
            <a:endParaRPr lang="en-US" dirty="0"/>
          </a:p>
        </p:txBody>
      </p:sp>
    </p:spTree>
    <p:extLst>
      <p:ext uri="{BB962C8B-B14F-4D97-AF65-F5344CB8AC3E}">
        <p14:creationId xmlns:p14="http://schemas.microsoft.com/office/powerpoint/2010/main" val="6555138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BF060F7-A6DA-BE93-B6B4-0C273720EE3D}"/>
              </a:ext>
            </a:extLst>
          </p:cNvPr>
          <p:cNvSpPr>
            <a:spLocks noGrp="1"/>
          </p:cNvSpPr>
          <p:nvPr>
            <p:ph type="title"/>
          </p:nvPr>
        </p:nvSpPr>
        <p:spPr/>
        <p:txBody>
          <a:bodyPr/>
          <a:lstStyle/>
          <a:p>
            <a:r>
              <a:rPr lang="el-GR" dirty="0"/>
              <a:t>ΦΟΡΤΟΕΚΦΟΡΤΩΣΗ</a:t>
            </a:r>
            <a:endParaRPr lang="en-US" dirty="0"/>
          </a:p>
        </p:txBody>
      </p:sp>
      <p:sp>
        <p:nvSpPr>
          <p:cNvPr id="3" name="Θέση περιεχομένου 2">
            <a:extLst>
              <a:ext uri="{FF2B5EF4-FFF2-40B4-BE49-F238E27FC236}">
                <a16:creationId xmlns:a16="http://schemas.microsoft.com/office/drawing/2014/main" id="{A01366EF-F280-F956-7756-CCAAC44F2377}"/>
              </a:ext>
            </a:extLst>
          </p:cNvPr>
          <p:cNvSpPr>
            <a:spLocks noGrp="1"/>
          </p:cNvSpPr>
          <p:nvPr>
            <p:ph idx="1"/>
          </p:nvPr>
        </p:nvSpPr>
        <p:spPr/>
        <p:txBody>
          <a:bodyPr/>
          <a:lstStyle/>
          <a:p>
            <a:r>
              <a:rPr lang="el-GR" dirty="0"/>
              <a:t>Στην φορτοεκφόρτωση έχουμε τον χειριστή </a:t>
            </a:r>
            <a:r>
              <a:rPr lang="el-GR" dirty="0" err="1"/>
              <a:t>περονοφόρου</a:t>
            </a:r>
            <a:r>
              <a:rPr lang="el-GR" dirty="0"/>
              <a:t> και τον χειριστή </a:t>
            </a:r>
            <a:r>
              <a:rPr lang="el-GR" dirty="0" err="1"/>
              <a:t>πεζοφορτωτή</a:t>
            </a:r>
            <a:r>
              <a:rPr lang="el-GR" dirty="0"/>
              <a:t> ( δύο άτομα ).</a:t>
            </a:r>
          </a:p>
          <a:p>
            <a:r>
              <a:rPr lang="el-GR" dirty="0"/>
              <a:t>Είναι υπεύθυνος για κάθε φόρτωση και εκφορτώσει </a:t>
            </a:r>
            <a:r>
              <a:rPr lang="el-GR" dirty="0" err="1"/>
              <a:t>βούτας</a:t>
            </a:r>
            <a:r>
              <a:rPr lang="el-GR" dirty="0"/>
              <a:t> , κιβωτίων , παλετών , φορτηγών , πάγου κ.τ.λ..</a:t>
            </a:r>
          </a:p>
          <a:p>
            <a:r>
              <a:rPr lang="el-GR" dirty="0"/>
              <a:t>Στο σημείο αυτό διευκρινίζουμε ότι η θέση του </a:t>
            </a:r>
            <a:r>
              <a:rPr lang="el-GR" dirty="0" err="1"/>
              <a:t>χειριστού</a:t>
            </a:r>
            <a:r>
              <a:rPr lang="el-GR" dirty="0"/>
              <a:t> </a:t>
            </a:r>
            <a:r>
              <a:rPr lang="el-GR" dirty="0" err="1"/>
              <a:t>πεζοφορτωτού</a:t>
            </a:r>
            <a:r>
              <a:rPr lang="el-GR" dirty="0"/>
              <a:t> καλύπτεται από τη θέση του εργάτη συμπλήρωσης πάγου και κλεισίματος κιβωτίων.</a:t>
            </a:r>
            <a:endParaRPr lang="en-US" dirty="0"/>
          </a:p>
        </p:txBody>
      </p:sp>
      <p:sp>
        <p:nvSpPr>
          <p:cNvPr id="4" name="Θέση ημερομηνίας 3">
            <a:extLst>
              <a:ext uri="{FF2B5EF4-FFF2-40B4-BE49-F238E27FC236}">
                <a16:creationId xmlns:a16="http://schemas.microsoft.com/office/drawing/2014/main" id="{C1B84515-28BC-D004-780C-D5045DE83C96}"/>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38392988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5E06366-81B6-D640-E1FF-9F9485654A07}"/>
              </a:ext>
            </a:extLst>
          </p:cNvPr>
          <p:cNvSpPr>
            <a:spLocks noGrp="1"/>
          </p:cNvSpPr>
          <p:nvPr>
            <p:ph type="title"/>
          </p:nvPr>
        </p:nvSpPr>
        <p:spPr/>
        <p:txBody>
          <a:bodyPr/>
          <a:lstStyle/>
          <a:p>
            <a:r>
              <a:rPr lang="el-GR" dirty="0"/>
              <a:t>ΚΥΡΙΑ ΓΡΑΜΜΗ ΠΑΡΑΓΩΓΗΣ</a:t>
            </a:r>
            <a:endParaRPr lang="en-US" dirty="0"/>
          </a:p>
        </p:txBody>
      </p:sp>
      <p:sp>
        <p:nvSpPr>
          <p:cNvPr id="3" name="Θέση περιεχομένου 2">
            <a:extLst>
              <a:ext uri="{FF2B5EF4-FFF2-40B4-BE49-F238E27FC236}">
                <a16:creationId xmlns:a16="http://schemas.microsoft.com/office/drawing/2014/main" id="{7E59610E-26CD-B0B2-8E19-6D04AA535B1A}"/>
              </a:ext>
            </a:extLst>
          </p:cNvPr>
          <p:cNvSpPr>
            <a:spLocks noGrp="1"/>
          </p:cNvSpPr>
          <p:nvPr>
            <p:ph idx="1"/>
          </p:nvPr>
        </p:nvSpPr>
        <p:spPr/>
        <p:txBody>
          <a:bodyPr/>
          <a:lstStyle/>
          <a:p>
            <a:r>
              <a:rPr lang="el-GR" dirty="0"/>
              <a:t>Έχουμε τους εργάτες διαλογής και τροφοδοσίας γραμμής ( ένα ή δύο άτομα ) όπου διαλέγουν ανά μέγεθος τα ψάρια και τα τροφοδοτούν για συσκευασία ή βοηθούν και ελέγχουν τη μηχανή διαλογής μεγεθών.</a:t>
            </a:r>
          </a:p>
          <a:p>
            <a:r>
              <a:rPr lang="el-GR" dirty="0"/>
              <a:t>Στο επόμενο στάδιο έχουμε τους εργάτες τελικής διάταξης της συσκευασίας τρία με τέσσερα άτομα τα οποία τακτοποιούν τα ψάρια μέσα στα κιβώτια ανάλογα με την παραγγελία .</a:t>
            </a:r>
          </a:p>
          <a:p>
            <a:r>
              <a:rPr lang="el-GR" dirty="0"/>
              <a:t>Μετά έχουμε τους εργάτες συμπλήρωσης πάγου, κλεισίματος κιβωτίου και φόρτωσης ( ένα άτομο αυτό με τον χειριστή </a:t>
            </a:r>
            <a:r>
              <a:rPr lang="el-GR" dirty="0" err="1"/>
              <a:t>πεζοφορτωτού</a:t>
            </a:r>
            <a:r>
              <a:rPr lang="el-GR" dirty="0"/>
              <a:t> ).</a:t>
            </a:r>
            <a:endParaRPr lang="en-US" dirty="0"/>
          </a:p>
        </p:txBody>
      </p:sp>
      <p:sp>
        <p:nvSpPr>
          <p:cNvPr id="4" name="Θέση ημερομηνίας 3">
            <a:extLst>
              <a:ext uri="{FF2B5EF4-FFF2-40B4-BE49-F238E27FC236}">
                <a16:creationId xmlns:a16="http://schemas.microsoft.com/office/drawing/2014/main" id="{25E4CE4A-844E-CC1B-1FBF-69B9D91B4F5F}"/>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6731082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1E7B06-EC13-B948-D462-D5BAFFA70485}"/>
              </a:ext>
            </a:extLst>
          </p:cNvPr>
          <p:cNvSpPr>
            <a:spLocks noGrp="1"/>
          </p:cNvSpPr>
          <p:nvPr>
            <p:ph type="title"/>
          </p:nvPr>
        </p:nvSpPr>
        <p:spPr/>
        <p:txBody>
          <a:bodyPr/>
          <a:lstStyle/>
          <a:p>
            <a:r>
              <a:rPr lang="el-GR" dirty="0"/>
              <a:t>ΚΑΘΑΡΙΣΜΟΣ ΚΑΙ ΥΓΙΕΙΝΗ</a:t>
            </a:r>
            <a:endParaRPr lang="en-US" dirty="0"/>
          </a:p>
        </p:txBody>
      </p:sp>
      <p:sp>
        <p:nvSpPr>
          <p:cNvPr id="3" name="Θέση περιεχομένου 2">
            <a:extLst>
              <a:ext uri="{FF2B5EF4-FFF2-40B4-BE49-F238E27FC236}">
                <a16:creationId xmlns:a16="http://schemas.microsoft.com/office/drawing/2014/main" id="{BC37952A-DDD3-7EB9-ED38-6D26E775898E}"/>
              </a:ext>
            </a:extLst>
          </p:cNvPr>
          <p:cNvSpPr>
            <a:spLocks noGrp="1"/>
          </p:cNvSpPr>
          <p:nvPr>
            <p:ph idx="1"/>
          </p:nvPr>
        </p:nvSpPr>
        <p:spPr/>
        <p:txBody>
          <a:bodyPr/>
          <a:lstStyle/>
          <a:p>
            <a:r>
              <a:rPr lang="el-GR" dirty="0"/>
              <a:t>Εργάτες καθαρισμού των χώρων και των μηχανημάτων ( ομάδα εργαζομένων ).</a:t>
            </a:r>
          </a:p>
          <a:p>
            <a:r>
              <a:rPr lang="el-GR" dirty="0"/>
              <a:t>Η εργασία αυτή αποτελεί μέρος της εργασίας όλων των εργαζομένων και μάλιστα το τελευταίο μέρος της δουλειάς τους που γίνεται αμέσως μετά το κλείσιμο και, του τελευταίου κιβωτίου. Εξαίρεση αποτελεί η τακτική απολύμανση από ειδικευμένα συνεργεία εγκεκριμένα από το Υπουργείο Γ </a:t>
            </a:r>
            <a:r>
              <a:rPr lang="el-GR" dirty="0" err="1"/>
              <a:t>εωργίας</a:t>
            </a:r>
            <a:r>
              <a:rPr lang="el-GR" dirty="0"/>
              <a:t>.</a:t>
            </a:r>
            <a:endParaRPr lang="en-US" dirty="0"/>
          </a:p>
        </p:txBody>
      </p:sp>
      <p:sp>
        <p:nvSpPr>
          <p:cNvPr id="4" name="Θέση ημερομηνίας 3">
            <a:extLst>
              <a:ext uri="{FF2B5EF4-FFF2-40B4-BE49-F238E27FC236}">
                <a16:creationId xmlns:a16="http://schemas.microsoft.com/office/drawing/2014/main" id="{078C8505-8673-3D83-DAD6-7070B1F66389}"/>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30455210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152047-15A2-03AC-8DBB-A644FC004ECE}"/>
              </a:ext>
            </a:extLst>
          </p:cNvPr>
          <p:cNvSpPr>
            <a:spLocks noGrp="1"/>
          </p:cNvSpPr>
          <p:nvPr>
            <p:ph type="title"/>
          </p:nvPr>
        </p:nvSpPr>
        <p:spPr/>
        <p:txBody>
          <a:bodyPr/>
          <a:lstStyle/>
          <a:p>
            <a:r>
              <a:rPr lang="el-GR" dirty="0"/>
              <a:t>ΒΙΒΛΙΟΓΡΑΦΙΑ</a:t>
            </a:r>
          </a:p>
        </p:txBody>
      </p:sp>
      <p:sp>
        <p:nvSpPr>
          <p:cNvPr id="3" name="Θέση περιεχομένου 2">
            <a:extLst>
              <a:ext uri="{FF2B5EF4-FFF2-40B4-BE49-F238E27FC236}">
                <a16:creationId xmlns:a16="http://schemas.microsoft.com/office/drawing/2014/main" id="{0F1EE966-B73C-FDC2-ED49-2D5F798763A5}"/>
              </a:ext>
            </a:extLst>
          </p:cNvPr>
          <p:cNvSpPr>
            <a:spLocks noGrp="1"/>
          </p:cNvSpPr>
          <p:nvPr>
            <p:ph idx="1"/>
          </p:nvPr>
        </p:nvSpPr>
        <p:spPr>
          <a:xfrm>
            <a:off x="1097280" y="2082321"/>
            <a:ext cx="10058400" cy="3760891"/>
          </a:xfrm>
        </p:spPr>
        <p:txBody>
          <a:bodyPr/>
          <a:lstStyle/>
          <a:p>
            <a:r>
              <a:rPr lang="el-GR" dirty="0"/>
              <a:t>1. Εγκυκλοπαίδεια Πάπυρος </a:t>
            </a:r>
            <a:r>
              <a:rPr lang="en-US" dirty="0"/>
              <a:t>Larousse Britannica" </a:t>
            </a:r>
            <a:r>
              <a:rPr lang="el-GR" dirty="0"/>
              <a:t>τομ.58ος, σελ.315</a:t>
            </a:r>
          </a:p>
          <a:p>
            <a:r>
              <a:rPr lang="el-GR" dirty="0"/>
              <a:t>2. «Συσκευασία Τροφίμων» Σπυρίδων Ε. Παπαδάκης, 2</a:t>
            </a:r>
            <a:r>
              <a:rPr lang="el-GR" baseline="30000" dirty="0"/>
              <a:t>η</a:t>
            </a:r>
            <a:r>
              <a:rPr lang="el-GR" dirty="0"/>
              <a:t> Έκδοση, Εκδόσεις </a:t>
            </a:r>
            <a:r>
              <a:rPr lang="el-GR" dirty="0" err="1"/>
              <a:t>Τζιόλα</a:t>
            </a:r>
            <a:endParaRPr lang="el-GR" dirty="0"/>
          </a:p>
          <a:p>
            <a:r>
              <a:rPr lang="el-GR" dirty="0"/>
              <a:t>3. Επεξεργασία και Συντήρηση Τροφίμων, Ιωάννη Γ. </a:t>
            </a:r>
            <a:r>
              <a:rPr lang="el-GR" dirty="0" err="1"/>
              <a:t>Μπλούκα</a:t>
            </a:r>
            <a:r>
              <a:rPr lang="el-GR" dirty="0"/>
              <a:t>, </a:t>
            </a:r>
            <a:r>
              <a:rPr lang="en-US" dirty="0" err="1"/>
              <a:t>Unibooks</a:t>
            </a:r>
            <a:endParaRPr lang="en-US" dirty="0"/>
          </a:p>
          <a:p>
            <a:r>
              <a:rPr lang="en-US" dirty="0"/>
              <a:t>4. </a:t>
            </a:r>
            <a:r>
              <a:rPr lang="el-GR" dirty="0"/>
              <a:t>Πτυχιακή Εργασία με Θέμα</a:t>
            </a:r>
            <a:r>
              <a:rPr lang="en-US" dirty="0"/>
              <a:t> </a:t>
            </a:r>
            <a:r>
              <a:rPr lang="el-GR" dirty="0"/>
              <a:t>« ΣΥΣΚΕΥΑΣΤΗΡΙΟ ΝΩΠΩΝ ΨΑΡΙΩΝ»</a:t>
            </a:r>
            <a:r>
              <a:rPr lang="en-US" dirty="0"/>
              <a:t> </a:t>
            </a:r>
            <a:r>
              <a:rPr lang="el-GR" dirty="0"/>
              <a:t>των σπουδαστών Μπαρακλιάνου Μαρία Τσιμικλής Ιωάννης, Εισηγητής : Βλάχος Νικόλαος Έκτακτος. Καθηγητής Εφαρμογών, Τ.Ε.Ι. ΜΕΣΟΛΟΓΓΙΟΥ ΣΧΟΛΗ ΤΕΧΝΟΛΟΓΩΝ ΓΕΩΠΟΝΙΑΣ ΤΜΗΜΑ ΙΧΘΥΟΚΟΜΙΑΣ – ΑΛΙΕΙΑΣ, Μεσολόγγι 1996.</a:t>
            </a:r>
          </a:p>
        </p:txBody>
      </p:sp>
      <p:sp>
        <p:nvSpPr>
          <p:cNvPr id="4" name="Θέση ημερομηνίας 3">
            <a:extLst>
              <a:ext uri="{FF2B5EF4-FFF2-40B4-BE49-F238E27FC236}">
                <a16:creationId xmlns:a16="http://schemas.microsoft.com/office/drawing/2014/main" id="{94B70834-F290-0CE7-FF8F-86009C7D9D21}"/>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21036621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CF76663-4F22-C97B-8849-6372F2BFC575}"/>
              </a:ext>
            </a:extLst>
          </p:cNvPr>
          <p:cNvSpPr>
            <a:spLocks noGrp="1"/>
          </p:cNvSpPr>
          <p:nvPr>
            <p:ph type="title"/>
          </p:nvPr>
        </p:nvSpPr>
        <p:spPr/>
        <p:txBody>
          <a:bodyPr/>
          <a:lstStyle/>
          <a:p>
            <a:r>
              <a:rPr lang="el-GR" dirty="0"/>
              <a:t>Οπτικοακουστικό υλικό</a:t>
            </a:r>
          </a:p>
        </p:txBody>
      </p:sp>
      <p:sp>
        <p:nvSpPr>
          <p:cNvPr id="4" name="Θέση ημερομηνίας 3">
            <a:extLst>
              <a:ext uri="{FF2B5EF4-FFF2-40B4-BE49-F238E27FC236}">
                <a16:creationId xmlns:a16="http://schemas.microsoft.com/office/drawing/2014/main" id="{5541281E-1514-CDD4-CED6-C69FE9A9091B}"/>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5" name="TextBox 4">
            <a:extLst>
              <a:ext uri="{FF2B5EF4-FFF2-40B4-BE49-F238E27FC236}">
                <a16:creationId xmlns:a16="http://schemas.microsoft.com/office/drawing/2014/main" id="{1B59356C-FD40-5BAD-2B40-10440B4A5D44}"/>
              </a:ext>
            </a:extLst>
          </p:cNvPr>
          <p:cNvSpPr txBox="1"/>
          <p:nvPr/>
        </p:nvSpPr>
        <p:spPr>
          <a:xfrm>
            <a:off x="277929" y="2306769"/>
            <a:ext cx="6094520" cy="646331"/>
          </a:xfrm>
          <a:prstGeom prst="rect">
            <a:avLst/>
          </a:prstGeom>
          <a:noFill/>
        </p:spPr>
        <p:txBody>
          <a:bodyPr wrap="square">
            <a:spAutoFit/>
          </a:bodyPr>
          <a:lstStyle/>
          <a:p>
            <a:r>
              <a:rPr lang="el-GR" dirty="0">
                <a:hlinkClick r:id="rId2"/>
              </a:rPr>
              <a:t>ΚΟΚΚΑΛΗΣ Α.Ε. - </a:t>
            </a:r>
            <a:r>
              <a:rPr lang="el-GR" dirty="0" err="1">
                <a:hlinkClick r:id="rId2"/>
              </a:rPr>
              <a:t>Συγχρόνη</a:t>
            </a:r>
            <a:r>
              <a:rPr lang="el-GR" dirty="0">
                <a:hlinkClick r:id="rId2"/>
              </a:rPr>
              <a:t> Μονάδα Επεξεργασίας &amp; Τυποποίησης Αλιευμάτων (kokkalis-sa.com)</a:t>
            </a:r>
            <a:endParaRPr lang="el-GR" dirty="0"/>
          </a:p>
        </p:txBody>
      </p:sp>
      <p:sp>
        <p:nvSpPr>
          <p:cNvPr id="6" name="TextBox 5">
            <a:extLst>
              <a:ext uri="{FF2B5EF4-FFF2-40B4-BE49-F238E27FC236}">
                <a16:creationId xmlns:a16="http://schemas.microsoft.com/office/drawing/2014/main" id="{95EE3A80-F914-9081-BB30-EB146875C0A3}"/>
              </a:ext>
            </a:extLst>
          </p:cNvPr>
          <p:cNvSpPr txBox="1"/>
          <p:nvPr/>
        </p:nvSpPr>
        <p:spPr>
          <a:xfrm>
            <a:off x="5637866" y="2306769"/>
            <a:ext cx="6094520" cy="369332"/>
          </a:xfrm>
          <a:prstGeom prst="rect">
            <a:avLst/>
          </a:prstGeom>
          <a:noFill/>
        </p:spPr>
        <p:txBody>
          <a:bodyPr wrap="square">
            <a:spAutoFit/>
          </a:bodyPr>
          <a:lstStyle/>
          <a:p>
            <a:r>
              <a:rPr lang="el-GR" dirty="0">
                <a:hlinkClick r:id="rId3"/>
              </a:rPr>
              <a:t>(59) </a:t>
            </a:r>
            <a:r>
              <a:rPr lang="el-GR" dirty="0" err="1">
                <a:hlinkClick r:id="rId3"/>
              </a:rPr>
              <a:t>Marel</a:t>
            </a:r>
            <a:r>
              <a:rPr lang="el-GR" dirty="0">
                <a:hlinkClick r:id="rId3"/>
              </a:rPr>
              <a:t> Διαλογή, Ζύγιση και Συσκευασία Ψαριών - </a:t>
            </a:r>
            <a:r>
              <a:rPr lang="el-GR" dirty="0" err="1">
                <a:hlinkClick r:id="rId3"/>
              </a:rPr>
              <a:t>YouTube</a:t>
            </a:r>
            <a:endParaRPr lang="el-GR" dirty="0"/>
          </a:p>
        </p:txBody>
      </p:sp>
      <p:sp>
        <p:nvSpPr>
          <p:cNvPr id="7" name="TextBox 6">
            <a:extLst>
              <a:ext uri="{FF2B5EF4-FFF2-40B4-BE49-F238E27FC236}">
                <a16:creationId xmlns:a16="http://schemas.microsoft.com/office/drawing/2014/main" id="{CC112638-F805-B9A7-6D98-2984CB53C6F2}"/>
              </a:ext>
            </a:extLst>
          </p:cNvPr>
          <p:cNvSpPr txBox="1"/>
          <p:nvPr/>
        </p:nvSpPr>
        <p:spPr>
          <a:xfrm>
            <a:off x="277929" y="3299563"/>
            <a:ext cx="6094520" cy="646331"/>
          </a:xfrm>
          <a:prstGeom prst="rect">
            <a:avLst/>
          </a:prstGeom>
          <a:noFill/>
        </p:spPr>
        <p:txBody>
          <a:bodyPr wrap="square">
            <a:spAutoFit/>
          </a:bodyPr>
          <a:lstStyle/>
          <a:p>
            <a:r>
              <a:rPr lang="el-GR" dirty="0">
                <a:hlinkClick r:id="rId4"/>
              </a:rPr>
              <a:t>(59) </a:t>
            </a:r>
            <a:r>
              <a:rPr lang="el-GR" dirty="0" err="1">
                <a:hlinkClick r:id="rId4"/>
              </a:rPr>
              <a:t>Φιλετάρισμα</a:t>
            </a:r>
            <a:r>
              <a:rPr lang="el-GR" dirty="0">
                <a:hlinkClick r:id="rId4"/>
              </a:rPr>
              <a:t> ψαριών με έλεγχο απόδοσης - </a:t>
            </a:r>
            <a:r>
              <a:rPr lang="el-GR" dirty="0" err="1">
                <a:hlinkClick r:id="rId4"/>
              </a:rPr>
              <a:t>Marel</a:t>
            </a:r>
            <a:r>
              <a:rPr lang="el-GR" dirty="0">
                <a:hlinkClick r:id="rId4"/>
              </a:rPr>
              <a:t> </a:t>
            </a:r>
            <a:r>
              <a:rPr lang="el-GR" dirty="0" err="1">
                <a:hlinkClick r:id="rId4"/>
              </a:rPr>
              <a:t>StreamLine</a:t>
            </a:r>
            <a:r>
              <a:rPr lang="el-GR" dirty="0">
                <a:hlinkClick r:id="rId4"/>
              </a:rPr>
              <a:t> - </a:t>
            </a:r>
            <a:r>
              <a:rPr lang="el-GR" dirty="0" err="1">
                <a:hlinkClick r:id="rId4"/>
              </a:rPr>
              <a:t>YouTube</a:t>
            </a:r>
            <a:endParaRPr lang="el-GR" dirty="0"/>
          </a:p>
        </p:txBody>
      </p:sp>
      <p:sp>
        <p:nvSpPr>
          <p:cNvPr id="8" name="TextBox 7">
            <a:extLst>
              <a:ext uri="{FF2B5EF4-FFF2-40B4-BE49-F238E27FC236}">
                <a16:creationId xmlns:a16="http://schemas.microsoft.com/office/drawing/2014/main" id="{6A0EEC54-5DE9-0F01-9656-D8AABDC8D578}"/>
              </a:ext>
            </a:extLst>
          </p:cNvPr>
          <p:cNvSpPr txBox="1"/>
          <p:nvPr/>
        </p:nvSpPr>
        <p:spPr>
          <a:xfrm>
            <a:off x="5819551" y="3299563"/>
            <a:ext cx="6094520" cy="369332"/>
          </a:xfrm>
          <a:prstGeom prst="rect">
            <a:avLst/>
          </a:prstGeom>
          <a:noFill/>
        </p:spPr>
        <p:txBody>
          <a:bodyPr wrap="square">
            <a:spAutoFit/>
          </a:bodyPr>
          <a:lstStyle/>
          <a:p>
            <a:r>
              <a:rPr lang="el-GR" dirty="0">
                <a:hlinkClick r:id="rId5"/>
              </a:rPr>
              <a:t>(59) Γνωρίστε τα ψάρια του ΝΗΡΕΑ - </a:t>
            </a:r>
            <a:r>
              <a:rPr lang="el-GR" dirty="0" err="1">
                <a:hlinkClick r:id="rId5"/>
              </a:rPr>
              <a:t>YouTube</a:t>
            </a:r>
            <a:endParaRPr lang="el-GR" dirty="0"/>
          </a:p>
        </p:txBody>
      </p:sp>
      <p:sp>
        <p:nvSpPr>
          <p:cNvPr id="9" name="TextBox 8">
            <a:extLst>
              <a:ext uri="{FF2B5EF4-FFF2-40B4-BE49-F238E27FC236}">
                <a16:creationId xmlns:a16="http://schemas.microsoft.com/office/drawing/2014/main" id="{8C3ECD4E-6403-568B-CA96-116DA77AE564}"/>
              </a:ext>
            </a:extLst>
          </p:cNvPr>
          <p:cNvSpPr txBox="1"/>
          <p:nvPr/>
        </p:nvSpPr>
        <p:spPr>
          <a:xfrm>
            <a:off x="31960" y="4580848"/>
            <a:ext cx="6094520" cy="646331"/>
          </a:xfrm>
          <a:prstGeom prst="rect">
            <a:avLst/>
          </a:prstGeom>
          <a:noFill/>
        </p:spPr>
        <p:txBody>
          <a:bodyPr wrap="square">
            <a:spAutoFit/>
          </a:bodyPr>
          <a:lstStyle/>
          <a:p>
            <a:r>
              <a:rPr lang="el-GR" dirty="0">
                <a:hlinkClick r:id="rId6"/>
              </a:rPr>
              <a:t>Συσκευασία Τυποποίηση ψαριών στο </a:t>
            </a:r>
            <a:r>
              <a:rPr lang="el-GR" dirty="0" err="1">
                <a:hlinkClick r:id="rId6"/>
              </a:rPr>
              <a:t>Πολύκαστρο</a:t>
            </a:r>
            <a:r>
              <a:rPr lang="el-GR" dirty="0">
                <a:hlinkClick r:id="rId6"/>
              </a:rPr>
              <a:t> </a:t>
            </a:r>
            <a:r>
              <a:rPr lang="en-US" dirty="0" err="1">
                <a:hlinkClick r:id="rId6"/>
              </a:rPr>
              <a:t>Delifish</a:t>
            </a:r>
            <a:r>
              <a:rPr lang="en-US" dirty="0">
                <a:hlinkClick r:id="rId6"/>
              </a:rPr>
              <a:t> (epagelmatias.gr)</a:t>
            </a:r>
            <a:endParaRPr lang="el-GR" dirty="0"/>
          </a:p>
        </p:txBody>
      </p:sp>
      <p:sp>
        <p:nvSpPr>
          <p:cNvPr id="10" name="TextBox 9">
            <a:extLst>
              <a:ext uri="{FF2B5EF4-FFF2-40B4-BE49-F238E27FC236}">
                <a16:creationId xmlns:a16="http://schemas.microsoft.com/office/drawing/2014/main" id="{A3B39C35-E455-5487-93E4-412E87506169}"/>
              </a:ext>
            </a:extLst>
          </p:cNvPr>
          <p:cNvSpPr txBox="1"/>
          <p:nvPr/>
        </p:nvSpPr>
        <p:spPr>
          <a:xfrm>
            <a:off x="6037169" y="4515303"/>
            <a:ext cx="6094520" cy="646331"/>
          </a:xfrm>
          <a:prstGeom prst="rect">
            <a:avLst/>
          </a:prstGeom>
          <a:noFill/>
        </p:spPr>
        <p:txBody>
          <a:bodyPr wrap="square">
            <a:spAutoFit/>
          </a:bodyPr>
          <a:lstStyle/>
          <a:p>
            <a:r>
              <a:rPr lang="el-GR" dirty="0">
                <a:hlinkClick r:id="rId7"/>
              </a:rPr>
              <a:t>(59) ΑΒ Βασιλόπουλος - ΝΗΡΕΥΣ Ιχθυοκαλλιέργειες: Γεύσεις Ελλάδας που μυρίζουν θάλασσα - </a:t>
            </a:r>
            <a:r>
              <a:rPr lang="el-GR" dirty="0" err="1">
                <a:hlinkClick r:id="rId7"/>
              </a:rPr>
              <a:t>YouTube</a:t>
            </a:r>
            <a:endParaRPr lang="el-GR" dirty="0"/>
          </a:p>
        </p:txBody>
      </p:sp>
      <p:sp>
        <p:nvSpPr>
          <p:cNvPr id="3" name="TextBox 2">
            <a:extLst>
              <a:ext uri="{FF2B5EF4-FFF2-40B4-BE49-F238E27FC236}">
                <a16:creationId xmlns:a16="http://schemas.microsoft.com/office/drawing/2014/main" id="{B66CD9B1-7B1D-FBD0-8E0B-A3400777F6FA}"/>
              </a:ext>
            </a:extLst>
          </p:cNvPr>
          <p:cNvSpPr txBox="1"/>
          <p:nvPr/>
        </p:nvSpPr>
        <p:spPr>
          <a:xfrm>
            <a:off x="3416331" y="5677467"/>
            <a:ext cx="6094520" cy="369332"/>
          </a:xfrm>
          <a:prstGeom prst="rect">
            <a:avLst/>
          </a:prstGeom>
          <a:noFill/>
        </p:spPr>
        <p:txBody>
          <a:bodyPr wrap="square">
            <a:spAutoFit/>
          </a:bodyPr>
          <a:lstStyle/>
          <a:p>
            <a:r>
              <a:rPr lang="el-GR" dirty="0">
                <a:hlinkClick r:id="rId8"/>
              </a:rPr>
              <a:t>Λύσεις για τη συσκευασία ψαριών (kapelis.gr)</a:t>
            </a:r>
            <a:endParaRPr lang="el-GR" dirty="0"/>
          </a:p>
        </p:txBody>
      </p:sp>
    </p:spTree>
    <p:extLst>
      <p:ext uri="{BB962C8B-B14F-4D97-AF65-F5344CB8AC3E}">
        <p14:creationId xmlns:p14="http://schemas.microsoft.com/office/powerpoint/2010/main" val="2572832620"/>
      </p:ext>
    </p:extLst>
  </p:cSld>
  <p:clrMapOvr>
    <a:masterClrMapping/>
  </p:clrMapOvr>
</p:sld>
</file>

<file path=ppt/theme/theme1.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1798800_TF56160789" id="{2C099BE8-CEDF-4507-9036-50B9C15B058F}" vid="{21C4C0AB-7B92-4CCE-8B51-2A204DA6E0EC}"/>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{AA9A8352-9AB2-409E-8683-69777FBDF15D}tf56160789_win32</Template>
  <TotalTime>410</TotalTime>
  <Words>11764</Words>
  <Application>Microsoft Office PowerPoint</Application>
  <PresentationFormat>Ευρεία οθόνη</PresentationFormat>
  <Paragraphs>610</Paragraphs>
  <Slides>96</Slides>
  <Notes>0</Notes>
  <HiddenSlides>0</HiddenSlides>
  <MMClips>0</MMClips>
  <ScaleCrop>false</ScaleCrop>
  <HeadingPairs>
    <vt:vector size="8" baseType="variant">
      <vt:variant>
        <vt:lpstr>Γραμματοσειρές που χρησιμοποιούνται</vt:lpstr>
      </vt:variant>
      <vt:variant>
        <vt:i4>10</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96</vt:i4>
      </vt:variant>
    </vt:vector>
  </HeadingPairs>
  <TitlesOfParts>
    <vt:vector size="108" baseType="lpstr">
      <vt:lpstr>Arial</vt:lpstr>
      <vt:lpstr>Bookman Old Style</vt:lpstr>
      <vt:lpstr>Calibri</vt:lpstr>
      <vt:lpstr>Franklin Gothic Book</vt:lpstr>
      <vt:lpstr>Garamond</vt:lpstr>
      <vt:lpstr>Manrope</vt:lpstr>
      <vt:lpstr>Tahoma</vt:lpstr>
      <vt:lpstr>Times New Roman</vt:lpstr>
      <vt:lpstr>Verdana</vt:lpstr>
      <vt:lpstr>Wingdings</vt:lpstr>
      <vt:lpstr>1_RetrospectVTI</vt:lpstr>
      <vt:lpstr>Αντικείμενο κελύφους συσκευασίας</vt:lpstr>
      <vt:lpstr>ΤΥΠΟΠΟΙΗΣΗ - ΣΥΣΚΕΥΑΣΙΑ</vt:lpstr>
      <vt:lpstr>Τυποποίηση1</vt:lpstr>
      <vt:lpstr>Τυποποίηση</vt:lpstr>
      <vt:lpstr>Τυποποίηση ανά τομέα</vt:lpstr>
      <vt:lpstr>ΜΟΝΑΔΕΣ ΤΥΠΟΠΟΙΗΣΗΣ ΚΑΙ ΕΠΕΞΕΡΓΑΣΙΑΣ ΑΛΙΕΥΜΑΤΩΝ</vt:lpstr>
      <vt:lpstr>ΜΟΝΑΔΕΣ ΤΥΠΟΠΟΙΗΣΗΣ ΚΑΙ ΕΠΕΞΕΡΓΑΣΙΑΣ ΑΛΙΕΥΜΑΤΩΝ</vt:lpstr>
      <vt:lpstr>ΜΟΝΑΔΕΣ ΤΥΠΟΠΟΙΗΣΗΣ ΚΑΙ ΕΠΕΞΕΡΓΑΣΙΑΣ ΑΛΙΕΥΜΑΤΩΝ</vt:lpstr>
      <vt:lpstr>ΜΟΝΑΔΕΣ ΤΥΠΟΠΟΙΗΣΗΣ ΚΑΙ ΕΠΕΞΕΡΓΑΣΙΑΣ ΑΛΙΕΥΜΑΤΩΝ</vt:lpstr>
      <vt:lpstr>ΣΥΣΚΕΥΑΣΙΑ</vt:lpstr>
      <vt:lpstr>ΣΥΣΚΕΥΑΣΙΑ</vt:lpstr>
      <vt:lpstr>ΥΛΙΚΑ ΣΥΣΚΕΥΑΣΙΑΣ</vt:lpstr>
      <vt:lpstr>ΣΥΣΚΕΥΑΣΙΑ</vt:lpstr>
      <vt:lpstr>ΣΥΣΚΕΥΑΣΙΑ</vt:lpstr>
      <vt:lpstr>Παρουσίαση του PowerPoint</vt:lpstr>
      <vt:lpstr>Συγκράτηση (containment)</vt:lpstr>
      <vt:lpstr>Προστασία περιεχομένου προϊόντος (protection)</vt:lpstr>
      <vt:lpstr>Μηχανικές φθορές</vt:lpstr>
      <vt:lpstr>Υγρασία και αέρια του περιβάλλοντος</vt:lpstr>
      <vt:lpstr>Παρουσίαση του PowerPoint</vt:lpstr>
      <vt:lpstr>Φως</vt:lpstr>
      <vt:lpstr>Παρουσίαση του PowerPoint</vt:lpstr>
      <vt:lpstr>Παρουσίαση του PowerPoint</vt:lpstr>
      <vt:lpstr>Διευκόλυνση στην προμήθεια και χρήση του προϊόντος από τον καταναλωτή </vt:lpstr>
      <vt:lpstr>Διευκόλυνση στην προμήθεια και χρήση του προϊόντος από τον καταναλωτή </vt:lpstr>
      <vt:lpstr>«Επικοινωνία» με τον καταναλωτή-Marketing </vt:lpstr>
      <vt:lpstr>Επινόηση και επιλογή νέων μορφών συσκευασίας</vt:lpstr>
      <vt:lpstr>Γενική διάκριση συσκευασιών</vt:lpstr>
      <vt:lpstr>Παρουσίαση του PowerPoint</vt:lpstr>
      <vt:lpstr>Επίπεδα» συσκευασίας</vt:lpstr>
      <vt:lpstr>Επίπεδα» συσκευασίας</vt:lpstr>
      <vt:lpstr>Επίπεδα» συσκευασίας</vt:lpstr>
      <vt:lpstr>Παρουσίαση του PowerPoint</vt:lpstr>
      <vt:lpstr>Παρουσίαση του PowerPoint</vt:lpstr>
      <vt:lpstr>Παρουσίαση του PowerPoint</vt:lpstr>
      <vt:lpstr>Παρουσίαση του PowerPoint</vt:lpstr>
      <vt:lpstr>ΣΥΣΚΕΥΑΣΙΑ-ΠΡΟΪΟΝΤΩΝ ΨΑΡΙΟΥ ΣΤΟ ΡΑΦΙ</vt:lpstr>
      <vt:lpstr>Τυποποιηση-Συσκευασία-νωπών ψαριών</vt:lpstr>
      <vt:lpstr>1ο  ΣΤΑΔΙΟ - ΕΞ A ΛΙΕΥΣΗ ΑΠΌ ΙΧΘΥΟΚΛΩΒΟ</vt:lpstr>
      <vt:lpstr>1ο  ΣΤΑΔΙΟ - ΕΞ A ΛΙΕΥΣΗ ΑΠΌ ΙΧΘΥΟΚΛΩΒΟ</vt:lpstr>
      <vt:lpstr>1ο  ΣΤΑΔΙΟ - ΕΞ A ΛΙΕΥΣΗ ΑΠΌ ΙΧΘΥΟΚΛΩΒΟ</vt:lpstr>
      <vt:lpstr>1ο  ΣΤΑΔΙΟ - ΕΞ A ΛΙΕΥΣΗ ΑΠΌ ΙΧΘΥΟΚΛΩΒΟ- «ΒΟΥΤΕΣ»</vt:lpstr>
      <vt:lpstr>1ο  ΣΤΑΔΙΟ - ΕΞ A ΛΙΕΥΣΗ ΑΠΌ ΙΧΘΥΟΚΛΩΒΟ- «ΒΟΥΤΕΣ»</vt:lpstr>
      <vt:lpstr>1ο  ΣΤΑΔΙΟ - ΕΞ A ΛΙΕΥΣΗ ΑΠΌ ΙΧΘΥΟΚΛΩΒΟ- ΜΕΤΑΦΟΡΑ ΣΤΗΝ ΑΚΤΗ</vt:lpstr>
      <vt:lpstr>1ο  ΣΤΑΔΙΟ - ΕΞ A ΛΙΕΥΣΗ ΑΠΌ ΙΧΘΥΟΚΛΩΒΟ- ΜΕΤΑΦΟΡΑ ΣΤΟ ΣΥΣΚΕΥΑΣΤΗΡΙΟ</vt:lpstr>
      <vt:lpstr>ΓΕΝΙΚΑ ΧΑΡΑΚΤΙΡΙΣΤΙΚΑ ΓΙΑ ΤΗ ΣΧΕΑΙΑΣΗ ΕΝΟΣ ΣΥΣΚΕΥΑΣΤΗΡΙΟΥ</vt:lpstr>
      <vt:lpstr>ΔΙΑΔΟΧΙΚΑ ΣΤΑΔΙΑ ΠΑΡΑΓΩΓΙΚΗΣ ΔΙΑΔΙΚΑΣΙΑΣ-Στάδιο 1ο - Υποδοχή προϊόντων προς συσκευασία</vt:lpstr>
      <vt:lpstr>ΔΙΑΔΟΧΙΚΑ ΣΤΑΔΙΑ ΠΑΡΑΓΩΓΙΚΗΣ ΔΙΑΔΙΚΑΣΙΑΣ- Στάδιο 2ο Παραλαβή ψαριών</vt:lpstr>
      <vt:lpstr>ΔΙΑΔΟΧΙΚΑ ΣΤΑΔΙΑ ΠΑΡΑΓΩΓΙΚΗΣ ΔΙΑΔΙΚΑΣΙΑΣ- Στάδιο 3ο  Χώρος συσκευασίας ψαριών κύρια διαδικασία συσκευασίας</vt:lpstr>
      <vt:lpstr>ΔΙΑΔΟΧΙΚΑ ΣΤΑΔΙΑ ΠΑΡΑΓΩΓΙΚΗΣ ΔΙΑΔΙΚΑΣΙΑΣ- Στάδιο 3ο  Χώρος συσκευασίας ψαριών κύρια διαδικασία συσκευασίας</vt:lpstr>
      <vt:lpstr>ΔΙΑΔΟΧΙΚΑ ΣΤΑΔΙΑ ΠΑΡΑΓΩΓΙΚΗΣ ΔΙΑΔΙΚΑΣΙΑΣ- Στάδιο 3ο  Χώρος συσκευασίας ψαριών κύρια διαδικασία συσκευασίας</vt:lpstr>
      <vt:lpstr>ΔΙΑΔΟΧΙΚΑ ΣΤΑΔΙΑ ΠΑΡΑΓΩΓΙΚΗΣ ΔΙΑΔΙΚΑΣΙΑΣ- Στάδιο 3ο  Χώρος συσκευασίας ψαριών κύρια διαδικασία συσκευασίας</vt:lpstr>
      <vt:lpstr>ΔΙΑΔΟΧΙΚΑ ΣΤΑΔΙΑ ΠΑΡΑΓΩΓΙΚΗΣ ΔΙΑΔΙΚΑΣΙΑΣ- Στάδιο 3ο  Χώρος συσκευασίας ψαριών κύρια διαδικασία συσκευασίας</vt:lpstr>
      <vt:lpstr>ΔΙΑΔΟΧΙΚΑ ΣΤΑΔΙΑ ΠΑΡΑΓΩΓΙΚΗΣ ΔΙΑΔΙΚΑΣΙΑΣ- Στάδιο 4ο  Αποθήκευση προϊόντος</vt:lpstr>
      <vt:lpstr>ΔΙΑΔΟΧΙΚΑ ΣΤΑΔΙΑ ΠΑΡΑΓΩΓΙΚΗΣ ΔΙΑΔΙΚΑΣΙΑΣ- Στάδιο 5ο  </vt:lpstr>
      <vt:lpstr>ΔΙΑΔΟΧΙΚΑ ΣΤΑΔΙΑ ΠΑΡΑΓΩΓΙΚΗΣ ΔΙΑΔΙΚΑΣΙΑΣ- Στάδιο 5ο  </vt:lpstr>
      <vt:lpstr>ΠΡΟΔΙΑΓΡΑΦΕΣ ΠΟΙΟΤΙΚΟΥ ΕΑΕΓΧΟΥ ΑΝΆ ΣΤΑΔΙΟ ΠΑΡΑΓΩΓΙΚΗΣ ΔΙΑΔΙΚΑΣΙΑΣ</vt:lpstr>
      <vt:lpstr>ΠΡΟΔΙΑΓΡΑΦΕΣ ΠΟΙΟΤΙΚΟΥ ΕΑΕΓΧΟΥ ΑΝΆ ΣΤΑΔΙΟ ΠΑΡΑΓΩΓΙΚΗΣ ΔΙΑΔΙΚΑΣΙΑΣ</vt:lpstr>
      <vt:lpstr>ΠΡΟΑΙΑΓΡΑ ΦΕΣ ΜΕ ΒΑΣΗ ΤΟ ΚΟΙΝΟΤΙΚΟ ΠΛΑΙΣΙΟ ANA ΣΤΑΛΙΟ ΠΑΡΑΓΩΓΙΚΗΣ ΔΙΑΑΙΚΑΣΙΑΣ</vt:lpstr>
      <vt:lpstr>Προδιαγραφές χώρου υποδοχής προϊόντων</vt:lpstr>
      <vt:lpstr>Προδιαγραφές χώρου υποδοχής προϊόντων</vt:lpstr>
      <vt:lpstr>Προδιαγραφές χώρου παραλαβής ψαριών</vt:lpstr>
      <vt:lpstr>Προδιαγραφές χώρου παραλαβής ψαριών</vt:lpstr>
      <vt:lpstr>Προδιαγραφές χώρου συσκευασίας και επεξεργασίας προϊόντων</vt:lpstr>
      <vt:lpstr>Προδιαγραφές χώρου συσκευασίας και επεξεργασίας προϊόντων</vt:lpstr>
      <vt:lpstr>Προδιαγραφές χώρου συσκευασίας και επεξεργασίας προϊόντων</vt:lpstr>
      <vt:lpstr>Προδιαγραφές χώρου συσκευασίας και επεξεργασίας προϊόντων</vt:lpstr>
      <vt:lpstr>Προδιαγραφές χώρου εξαγωγής προϊόντος</vt:lpstr>
      <vt:lpstr>Προδιαγραφές χώρου εξαγωγής προϊόντος</vt:lpstr>
      <vt:lpstr>Προδιαγραφές χώρου φόρτωσης του προϊόντος</vt:lpstr>
      <vt:lpstr>Προδιαγραφές χώρου φόρτωσης του προϊόντος</vt:lpstr>
      <vt:lpstr>Προδιαγραφές χώρου πλυσίματος της βούτας</vt:lpstr>
      <vt:lpstr>Προδιαγραφές χώρου πλυσίματος της βούτας</vt:lpstr>
      <vt:lpstr>Προδιαγραφές χώρου γεμίσματος της βούτας</vt:lpstr>
      <vt:lpstr>Προδιαγραφές χώρου γεμίσματος της βούτας</vt:lpstr>
      <vt:lpstr>Προδιαγραφές χώρων προσωπικού και αποθηκών</vt:lpstr>
      <vt:lpstr>Προδιαγραφές χώρων προσωπικού και αποθηκών</vt:lpstr>
      <vt:lpstr>ΛΕΠΤΟΜΕΡΗΣ ΣΧΕΔΙΑΣΗ ΣΥΣΚΕΥΑΣΤΗΡΙΟΥ</vt:lpstr>
      <vt:lpstr>ΒΑΣΙΚΕΣ ΚΑΤΕΥΘΥΝΤΗΡΙΕΣ ΓΡΑΜΜΕΣ</vt:lpstr>
      <vt:lpstr>ΒΑΣΙΚΕΣ ΚΑΤΥΘΥΝΤΗΡΙΕΣ ΓΡΑΜΜΕΣ</vt:lpstr>
      <vt:lpstr>ΠΙΝΑΚΑΣ ΤΥΠΟΠΟΙΗΜΕΝΩΝ ΚΙΒΩΤΙΩΝ ΚΑΙ ΠΑΛΕΤΩΝ</vt:lpstr>
      <vt:lpstr>ΠΟΙΟΤΗΤΑ ΠΡΩΤΗΣ ΥΛΗΣ ΚΑΙ ΤΕΛΙΚΟΥ ΠΡΟΪΟΝΤΟΣ</vt:lpstr>
      <vt:lpstr>ΕΙΔΙΚΕΣ ΔΥΣΚΟΛΙΕΣ ΚΑΙ ΠΑΡΑΔΟΧΕΣ ΣΤΗ ΧΡΗΣΙΜΟΠΟΙΗΣΗ ΜΕΣΩΝ ΑΥΤΟΜΑΤΙΣΜΟΥ</vt:lpstr>
      <vt:lpstr>ΕΙΔΙΚΕΣ ΔΥΣΚΟΛΙΕΣ ΚΑΙ ΠΑΡΑΔΟΧΕΣ ΣΤΗ ΧΡΗΣΙΜΟΠΟΙΗΣΗ ΜΕΣΩΝ ΑΥΤΟΜΑΤΙΣΜΟΥ</vt:lpstr>
      <vt:lpstr>ΣΧΕΔΙΑΣΗ ΚΑΙ ΑΞΙΟΛΟΓΗΣΗ ΕΓΚΑΤΑΣΤΑΣΕΩΝ ΚΑΙ ΕΞΟΠΛΙΣΜΟΥ</vt:lpstr>
      <vt:lpstr>ΠΕΡΙΓΡΑΦΙΚΑ ΣΤΟΙΧΕΙΑ ΚΤΙΡΙΟΥ</vt:lpstr>
      <vt:lpstr>ΠΕΡΙΓΡΑΦΙΚΑ ΣΤΟΙΧΕΙΑ ΚΤΙΡΙΟΥ</vt:lpstr>
      <vt:lpstr>ΑΝΘΡΩΠΙΝΟ ΔΥΝΑΜΙΚΟ</vt:lpstr>
      <vt:lpstr>ΑΝΘΡΩΠΙΝΟ ΔΥΝΑΜΙΚΟ</vt:lpstr>
      <vt:lpstr>ΟΡΓΑΝΟΓΡΑΜΜΑ ΛΕΙΤΟΥΡΓΕΙΑΣ</vt:lpstr>
      <vt:lpstr>ΔΙΕΥΘΥΝΣΗ</vt:lpstr>
      <vt:lpstr>ΓΡΑΦΕΙΟ ΚΙΝΗΣΗΣ ΚΑΙ ΕΛΕΓΧΟΥ</vt:lpstr>
      <vt:lpstr>ΦΟΡΤΟΕΚΦΟΡΤΩΣΗ</vt:lpstr>
      <vt:lpstr>ΚΥΡΙΑ ΓΡΑΜΜΗ ΠΑΡΑΓΩΓΗΣ</vt:lpstr>
      <vt:lpstr>ΚΑΘΑΡΙΣΜΟΣ ΚΑΙ ΥΓΙΕΙΝΗ</vt:lpstr>
      <vt:lpstr>ΒΙΒΛΙΟΓΡΑΦΙΑ</vt:lpstr>
      <vt:lpstr>Οπτικοακουστικό υλικό</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ΤΥΠΟΠΟΙΗΣΗ - ΣΥΣΚΕΥΑΣΙΑ</dc:title>
  <dc:creator>Aris</dc:creator>
  <cp:lastModifiedBy>Κεχαγιάς Γεώργιος</cp:lastModifiedBy>
  <cp:revision>120</cp:revision>
  <dcterms:created xsi:type="dcterms:W3CDTF">2023-05-30T08:42:46Z</dcterms:created>
  <dcterms:modified xsi:type="dcterms:W3CDTF">2023-07-29T11:06:30Z</dcterms:modified>
</cp:coreProperties>
</file>